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y="6858000" cx="9144000"/>
  <p:notesSz cx="6858000" cy="9144000"/>
  <p:embeddedFontLst>
    <p:embeddedFont>
      <p:font typeface="Arial Narrow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GoogleSlidesCustomDataVersion2">
      <go:slidesCustomData xmlns:go="http://customooxmlschemas.google.com/" r:id="rId27" roundtripDataSignature="AMtx7mgEtJuUuYE2oACsoSBorRB0w4pG5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B42D5B6-2049-4647-B997-77B984A3C8EC}">
  <a:tblStyle styleId="{9B42D5B6-2049-4647-B997-77B984A3C8E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FF3E9"/>
          </a:solidFill>
        </a:fill>
      </a:tcStyle>
    </a:wholeTbl>
    <a:band1H>
      <a:tcTxStyle/>
      <a:tcStyle>
        <a:fill>
          <a:solidFill>
            <a:srgbClr val="DEE7D0"/>
          </a:solidFill>
        </a:fill>
      </a:tcStyle>
    </a:band1H>
    <a:band2H>
      <a:tcTxStyle/>
    </a:band2H>
    <a:band1V>
      <a:tcTxStyle/>
      <a:tcStyle>
        <a:fill>
          <a:solidFill>
            <a:srgbClr val="DEE7D0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3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3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font" Target="fonts/ArialNarrow-boldItalic.fntdata"/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1" Type="http://schemas.openxmlformats.org/officeDocument/2006/relationships/slide" Target="slides/slide15.xml"/><Relationship Id="rId3" Type="http://schemas.openxmlformats.org/officeDocument/2006/relationships/presProps" Target="presProps.xml"/><Relationship Id="rId25" Type="http://schemas.openxmlformats.org/officeDocument/2006/relationships/font" Target="fonts/ArialNarrow-italic.fntdata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0" Type="http://schemas.openxmlformats.org/officeDocument/2006/relationships/slide" Target="slides/slide14.xml"/><Relationship Id="rId2" Type="http://schemas.openxmlformats.org/officeDocument/2006/relationships/viewProps" Target="viewProps.xml"/><Relationship Id="rId16" Type="http://schemas.openxmlformats.org/officeDocument/2006/relationships/slide" Target="slides/slide10.xml"/><Relationship Id="rId29" Type="http://schemas.openxmlformats.org/officeDocument/2006/relationships/customXml" Target="../customXml/item2.xml"/><Relationship Id="rId24" Type="http://schemas.openxmlformats.org/officeDocument/2006/relationships/font" Target="fonts/ArialNarrow-bold.fntdata"/><Relationship Id="rId1" Type="http://schemas.openxmlformats.org/officeDocument/2006/relationships/theme" Target="theme/theme1.xml"/><Relationship Id="rId6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23" Type="http://schemas.openxmlformats.org/officeDocument/2006/relationships/font" Target="fonts/ArialNarrow-regular.fntdata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8" Type="http://schemas.openxmlformats.org/officeDocument/2006/relationships/customXml" Target="../customXml/item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22" Type="http://schemas.openxmlformats.org/officeDocument/2006/relationships/slide" Target="slides/slide16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7" Type="http://customschemas.google.com/relationships/presentationmetadata" Target="metadata"/><Relationship Id="rId14" Type="http://schemas.openxmlformats.org/officeDocument/2006/relationships/slide" Target="slides/slide8.xml"/><Relationship Id="rId30" Type="http://schemas.openxmlformats.org/officeDocument/2006/relationships/customXml" Target="../customXml/item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C00000"/>
                </a:solidFill>
              </a:rPr>
              <a:t>MARINA</a:t>
            </a:r>
            <a:endParaRPr>
              <a:solidFill>
                <a:srgbClr val="C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11" Type="http://schemas.openxmlformats.org/officeDocument/2006/relationships/image" Target="../media/image9.png"/><Relationship Id="rId10" Type="http://schemas.openxmlformats.org/officeDocument/2006/relationships/image" Target="../media/image10.png"/><Relationship Id="rId9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1.png"/><Relationship Id="rId7" Type="http://schemas.openxmlformats.org/officeDocument/2006/relationships/image" Target="../media/image5.png"/><Relationship Id="rId8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showMasterSp="0">
  <p:cSld name="Titelfoli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8"/>
          <p:cNvSpPr/>
          <p:nvPr/>
        </p:nvSpPr>
        <p:spPr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WP5 - ACTIVITY 5.1: SUSTAINABLE MED CITIES TRAINING SYSTEM 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" id="18" name="Google Shape;18;p18"/>
          <p:cNvSpPr/>
          <p:nvPr/>
        </p:nvSpPr>
        <p:spPr>
          <a:xfrm>
            <a:off x="123825" y="-136525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Google Shape;19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733435" y="518552"/>
            <a:ext cx="4833620" cy="1772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8"/>
          <p:cNvPicPr preferRelativeResize="0"/>
          <p:nvPr/>
        </p:nvPicPr>
        <p:blipFill rotWithShape="1">
          <a:blip r:embed="rId3">
            <a:alphaModFix/>
          </a:blip>
          <a:srcRect b="15286" l="33333" r="31362" t="18181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8"/>
          <p:cNvSpPr/>
          <p:nvPr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 Narrow"/>
              <a:buNone/>
            </a:pPr>
            <a:r>
              <a:rPr b="0" i="0" lang="en-US" sz="1100" u="none" cap="none" strike="noStrik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SUSTAINABLE MED CITIES TRAINING SYSTEM</a:t>
            </a:r>
            <a:endParaRPr b="0" i="0" sz="11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2" name="Google Shape;22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10937" y="2218931"/>
            <a:ext cx="771322" cy="284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23662" y="2774600"/>
            <a:ext cx="358597" cy="41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96598" y="3453359"/>
            <a:ext cx="385661" cy="392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549236" y="4111820"/>
            <a:ext cx="433023" cy="419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515406" y="4797345"/>
            <a:ext cx="466853" cy="365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007957" y="1702556"/>
            <a:ext cx="974302" cy="2503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 flipH="1" rot="10800000">
            <a:off x="8006659" y="5395766"/>
            <a:ext cx="975600" cy="234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006659" y="5914467"/>
            <a:ext cx="975600" cy="2304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7_Titel und Inhalt">
  <p:cSld name="57_Titel und Inhal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7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7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el und Inhalt">
  <p:cSld name="2_Titel und Inhal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8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8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4_Titel und Inhalt">
  <p:cSld name="24_Titel und Inhal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9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9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el und Inhalt">
  <p:cSld name="3_Titel und Inhal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0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30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1_Titel und Inhalt">
  <p:cSld name="31_Titel und Inhal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1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31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>
  <p:cSld name="Titel und Inhal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2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200"/>
              <a:buFont typeface="Calibri"/>
              <a:buNone/>
              <a:defRPr b="1" sz="22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2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el und Inhalt">
  <p:cSld name="1_Titel und Inhal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Calibri"/>
              <a:buNone/>
              <a:defRPr b="1" sz="24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9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6_Titel und Inhalt">
  <p:cSld name="36_Titel und Inhal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0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7_Titel und Inhalt">
  <p:cSld name="37_Titel und Inhal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5_Titel und Inhalt">
  <p:cSld name="35_Titel und Inhal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22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2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3_Titel und Inhalt">
  <p:cSld name="43_Titel und Inhal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3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3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el und Inhalt">
  <p:cSld name="5_Titel und Inhal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4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5_Titel und Inhalt">
  <p:cSld name="55_Titel und Inhal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5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25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6_Titel und Inhalt">
  <p:cSld name="56_Titel und Inhalt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6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6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/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b="1" i="0" sz="20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cxnSp>
        <p:nvCxnSpPr>
          <p:cNvPr id="11" name="Google Shape;11;p17"/>
          <p:cNvCxnSpPr/>
          <p:nvPr/>
        </p:nvCxnSpPr>
        <p:spPr>
          <a:xfrm>
            <a:off x="0" y="718181"/>
            <a:ext cx="9144000" cy="0"/>
          </a:xfrm>
          <a:prstGeom prst="straightConnector1">
            <a:avLst/>
          </a:prstGeom>
          <a:noFill/>
          <a:ln cap="flat" cmpd="sng" w="38100">
            <a:solidFill>
              <a:srgbClr val="76923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" name="Google Shape;12;p17"/>
          <p:cNvSpPr/>
          <p:nvPr/>
        </p:nvSpPr>
        <p:spPr>
          <a:xfrm>
            <a:off x="2169331" y="6087067"/>
            <a:ext cx="6517467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MODULE DE FORMATION 4</a:t>
            </a:r>
            <a:b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CRITÈRES D'ÉVALUATION DE L'ÉCHELLE SNTOOL - QUARTIER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Google Shape;13;p1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379901" y="5967063"/>
            <a:ext cx="1789430" cy="7016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7"/>
          <p:cNvSpPr/>
          <p:nvPr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rgbClr val="76923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 Narrow"/>
              <a:buNone/>
            </a:pPr>
            <a:r>
              <a:rPr b="0" i="0" lang="en-US" sz="1100" u="none" cap="none" strike="noStrik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SYSTÈME DE FORMATION POUR DES VILLES MÉDICALES DURABLES</a:t>
            </a:r>
            <a:endParaRPr b="0" i="0" sz="1100" u="none" cap="none" strike="noStrike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5" name="Google Shape;15;p17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sz="120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#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Relationship Id="rId4" Type="http://schemas.openxmlformats.org/officeDocument/2006/relationships/image" Target="../media/image2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6.png"/><Relationship Id="rId4" Type="http://schemas.openxmlformats.org/officeDocument/2006/relationships/image" Target="../media/image17.jpg"/><Relationship Id="rId5" Type="http://schemas.openxmlformats.org/officeDocument/2006/relationships/hyperlink" Target="https://www.google.com/maps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png"/><Relationship Id="rId4" Type="http://schemas.openxmlformats.org/officeDocument/2006/relationships/image" Target="../media/image22.png"/><Relationship Id="rId5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"/>
          <p:cNvSpPr txBox="1"/>
          <p:nvPr>
            <p:ph idx="1" type="subTitle"/>
          </p:nvPr>
        </p:nvSpPr>
        <p:spPr>
          <a:xfrm>
            <a:off x="230517" y="3275195"/>
            <a:ext cx="4564221" cy="25202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Module de formation 4</a:t>
            </a:r>
            <a:endParaRPr b="0" i="0" sz="3600" u="none" cap="none" strike="noStrike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 des critères de 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l'évaluation SNTool </a:t>
            </a:r>
            <a:endParaRPr/>
          </a:p>
          <a:p>
            <a: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Échelle du Quartier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0"/>
          <p:cNvSpPr txBox="1"/>
          <p:nvPr>
            <p:ph idx="12" type="sldNum"/>
          </p:nvPr>
        </p:nvSpPr>
        <p:spPr>
          <a:xfrm>
            <a:off x="7010400" y="6572250"/>
            <a:ext cx="21336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66" name="Google Shape;166;p10"/>
          <p:cNvSpPr txBox="1"/>
          <p:nvPr>
            <p:ph idx="1" type="body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EXEMPLE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0"/>
          <p:cNvSpPr txBox="1"/>
          <p:nvPr>
            <p:ph type="title"/>
          </p:nvPr>
        </p:nvSpPr>
        <p:spPr>
          <a:xfrm>
            <a:off x="0" y="-21265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/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"/>
          <p:cNvSpPr txBox="1"/>
          <p:nvPr>
            <p:ph idx="12" type="sldNum"/>
          </p:nvPr>
        </p:nvSpPr>
        <p:spPr>
          <a:xfrm>
            <a:off x="7010400" y="6572250"/>
            <a:ext cx="21336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73" name="Google Shape;173;p11"/>
          <p:cNvSpPr txBox="1"/>
          <p:nvPr>
            <p:ph idx="1" type="body"/>
          </p:nvPr>
        </p:nvSpPr>
        <p:spPr>
          <a:xfrm>
            <a:off x="305795" y="851757"/>
            <a:ext cx="8678203" cy="22737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un quartier existant, il y a 16 immeubles résidentiels comptant un total de 614 résidents, 10 maisons individuelles avec des familles de trois membres et 5 maisons individuelles avec des familles de quatre membres. Il y a une école publique, un supermarché et une ligne de pharmacie et une pharmacie, comme le montre la figure ci-dessous. </a:t>
            </a:r>
            <a:endParaRPr/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1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Données disponibles</a:t>
            </a:r>
            <a:r>
              <a:rPr b="0" i="1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b="1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distance </a:t>
            </a: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marche de chaque bâtiment des arrêts   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1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grpSp>
        <p:nvGrpSpPr>
          <p:cNvPr id="175" name="Google Shape;175;p11"/>
          <p:cNvGrpSpPr/>
          <p:nvPr/>
        </p:nvGrpSpPr>
        <p:grpSpPr>
          <a:xfrm>
            <a:off x="469918" y="4909069"/>
            <a:ext cx="8514080" cy="986842"/>
            <a:chOff x="457200" y="4975469"/>
            <a:chExt cx="8514080" cy="986842"/>
          </a:xfrm>
        </p:grpSpPr>
        <p:sp>
          <p:nvSpPr>
            <p:cNvPr id="176" name="Google Shape;176;p11"/>
            <p:cNvSpPr txBox="1"/>
            <p:nvPr/>
          </p:nvSpPr>
          <p:spPr>
            <a:xfrm>
              <a:off x="457200" y="4975469"/>
              <a:ext cx="8514080" cy="986842"/>
            </a:xfrm>
            <a:prstGeom prst="rect">
              <a:avLst/>
            </a:prstGeom>
            <a:gradFill>
              <a:gsLst>
                <a:gs pos="0">
                  <a:srgbClr val="DAFEA4"/>
                </a:gs>
                <a:gs pos="35000">
                  <a:srgbClr val="E3FEBF"/>
                </a:gs>
                <a:gs pos="100000">
                  <a:srgbClr val="F4FEE6"/>
                </a:gs>
              </a:gsLst>
              <a:lin ang="16200000" scaled="0"/>
            </a:gradFill>
            <a:ln cap="flat" cmpd="sng" w="9525">
              <a:solidFill>
                <a:srgbClr val="97B853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	Calculer le pourcentage d'habitants qui se trouvent à moins de 500 mètres</a:t>
              </a:r>
              <a:endParaRPr/>
            </a:p>
            <a:p>
              <a:pPr indent="0" lvl="0" marL="0" marR="0" rtl="0" algn="r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      à distance de marche d'au moins un arrêt de transport en commun</a:t>
              </a: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b="1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77" name="Google Shape;177;p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73888" y="5105102"/>
              <a:ext cx="623565" cy="600576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152400" kx="110000" rotWithShape="0" algn="tl" dir="900000" dist="12000" sy="98000" ky="200000">
                <a:srgbClr val="000000">
                  <a:alpha val="29803"/>
                </a:srgbClr>
              </a:outerShdw>
            </a:effectLst>
          </p:spPr>
        </p:pic>
      </p:grpSp>
      <p:graphicFrame>
        <p:nvGraphicFramePr>
          <p:cNvPr id="178" name="Google Shape;178;p11"/>
          <p:cNvGraphicFramePr/>
          <p:nvPr/>
        </p:nvGraphicFramePr>
        <p:xfrm>
          <a:off x="562788" y="2742208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{9B42D5B6-2049-4647-B997-77B984A3C8EC}</a:tableStyleId>
              </a:tblPr>
              <a:tblGrid>
                <a:gridCol w="973550"/>
                <a:gridCol w="2977650"/>
                <a:gridCol w="8788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Transport</a:t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Fréquence</a:t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Ligne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Municipal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Toutes les heures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Lundi au vendredi : 6:30 - 20:30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Samedi : 8:00 - 18:30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Public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/>
                        <a:t>Lundi au vendredi : 5:30 - 24:00 toutes les 15min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Week-end : 6:30 - 24:00 toutes les 30 min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179" name="Google Shape;179;p11"/>
          <p:cNvSpPr/>
          <p:nvPr/>
        </p:nvSpPr>
        <p:spPr>
          <a:xfrm>
            <a:off x="4633174" y="3116266"/>
            <a:ext cx="684000" cy="51955"/>
          </a:xfrm>
          <a:prstGeom prst="flowChartProcess">
            <a:avLst/>
          </a:prstGeom>
          <a:solidFill>
            <a:srgbClr val="FF0000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1"/>
          <p:cNvSpPr/>
          <p:nvPr/>
        </p:nvSpPr>
        <p:spPr>
          <a:xfrm>
            <a:off x="4644897" y="3588274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81" name="Google Shape;181;p11"/>
          <p:cNvGrpSpPr/>
          <p:nvPr/>
        </p:nvGrpSpPr>
        <p:grpSpPr>
          <a:xfrm>
            <a:off x="6053988" y="2507754"/>
            <a:ext cx="2743438" cy="1865538"/>
            <a:chOff x="6130188" y="2291854"/>
            <a:chExt cx="2743438" cy="1865538"/>
          </a:xfrm>
        </p:grpSpPr>
        <p:pic>
          <p:nvPicPr>
            <p:cNvPr id="182" name="Google Shape;182;p1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130188" y="2291854"/>
              <a:ext cx="2743438" cy="186553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3" name="Google Shape;183;p11"/>
            <p:cNvSpPr txBox="1"/>
            <p:nvPr/>
          </p:nvSpPr>
          <p:spPr>
            <a:xfrm>
              <a:off x="7554141" y="3419507"/>
              <a:ext cx="695482" cy="230832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45700" lIns="36000" spcFirstLastPara="1" rIns="36000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9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Quartier</a:t>
              </a:r>
              <a:endParaRPr sz="9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oogle Shape;188;p12"/>
          <p:cNvGrpSpPr/>
          <p:nvPr/>
        </p:nvGrpSpPr>
        <p:grpSpPr>
          <a:xfrm>
            <a:off x="2175844" y="1253393"/>
            <a:ext cx="5056628" cy="3442371"/>
            <a:chOff x="1718644" y="1393093"/>
            <a:chExt cx="5056628" cy="3442371"/>
          </a:xfrm>
        </p:grpSpPr>
        <p:pic>
          <p:nvPicPr>
            <p:cNvPr id="189" name="Google Shape;189;p12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718644" y="1393093"/>
              <a:ext cx="5056628" cy="34423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12"/>
            <p:cNvSpPr txBox="1"/>
            <p:nvPr/>
          </p:nvSpPr>
          <p:spPr>
            <a:xfrm>
              <a:off x="2304757" y="2404376"/>
              <a:ext cx="1141828" cy="400110"/>
            </a:xfrm>
            <a:prstGeom prst="rect">
              <a:avLst/>
            </a:prstGeom>
            <a:solidFill>
              <a:srgbClr val="EAF1DD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Calculer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0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distances de marche</a:t>
              </a:r>
              <a:endParaRPr b="1" sz="1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sp>
        <p:nvSpPr>
          <p:cNvPr id="191" name="Google Shape;191;p12"/>
          <p:cNvSpPr txBox="1"/>
          <p:nvPr>
            <p:ph idx="12" type="sldNum"/>
          </p:nvPr>
        </p:nvSpPr>
        <p:spPr>
          <a:xfrm>
            <a:off x="7010400" y="6591300"/>
            <a:ext cx="21336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92" name="Google Shape;192;p12"/>
          <p:cNvSpPr/>
          <p:nvPr/>
        </p:nvSpPr>
        <p:spPr>
          <a:xfrm>
            <a:off x="405389" y="4849978"/>
            <a:ext cx="8018546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Tous les bâtiments résidentiels sont à moins de 500 mètres à pied d'au moins un arrêt de transport en commun, avec une fréquence totale de service quotidienne d'au moins 20 trajets.</a:t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12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sp>
        <p:nvSpPr>
          <p:cNvPr id="194" name="Google Shape;194;p12"/>
          <p:cNvSpPr/>
          <p:nvPr/>
        </p:nvSpPr>
        <p:spPr>
          <a:xfrm>
            <a:off x="184052" y="820521"/>
            <a:ext cx="2775047" cy="461665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Données disponibles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2"/>
          <p:cNvSpPr/>
          <p:nvPr/>
        </p:nvSpPr>
        <p:spPr>
          <a:xfrm>
            <a:off x="7224436" y="848261"/>
            <a:ext cx="1678264" cy="830997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Étapes 1 à 2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19232" y="4653638"/>
            <a:ext cx="2092568" cy="1383265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3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02" name="Google Shape;202;p13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>
              <a:solidFill>
                <a:srgbClr val="00B050"/>
              </a:solidFill>
            </a:endParaRPr>
          </a:p>
        </p:txBody>
      </p:sp>
      <p:sp>
        <p:nvSpPr>
          <p:cNvPr id="203" name="Google Shape;203;p13"/>
          <p:cNvSpPr/>
          <p:nvPr/>
        </p:nvSpPr>
        <p:spPr>
          <a:xfrm>
            <a:off x="7630218" y="988900"/>
            <a:ext cx="1221681" cy="461665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Étape 3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3"/>
          <p:cNvSpPr/>
          <p:nvPr/>
        </p:nvSpPr>
        <p:spPr>
          <a:xfrm>
            <a:off x="327621" y="1104014"/>
            <a:ext cx="799963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le nombre de résidents dans les immeubles résidentiels sélectionnés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le quartier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302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3"/>
          <p:cNvSpPr/>
          <p:nvPr/>
        </p:nvSpPr>
        <p:spPr>
          <a:xfrm>
            <a:off x="1654157" y="1962521"/>
            <a:ext cx="4382995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(10 * 3 + 5 * 4 + 614) =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664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résidents</a:t>
            </a:r>
            <a:endParaRPr baseline="-25000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3"/>
          <p:cNvSpPr/>
          <p:nvPr/>
        </p:nvSpPr>
        <p:spPr>
          <a:xfrm>
            <a:off x="7630218" y="2611893"/>
            <a:ext cx="1259782" cy="461665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Étape 4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3"/>
          <p:cNvSpPr/>
          <p:nvPr/>
        </p:nvSpPr>
        <p:spPr>
          <a:xfrm>
            <a:off x="347044" y="2721427"/>
            <a:ext cx="7740375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le nombre total de résidents dans tous les bâtiments résidentiels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 quartier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3"/>
          <p:cNvSpPr/>
          <p:nvPr/>
        </p:nvSpPr>
        <p:spPr>
          <a:xfrm>
            <a:off x="7622122" y="4016948"/>
            <a:ext cx="1217078" cy="461665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Étape 5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13"/>
          <p:cNvSpPr/>
          <p:nvPr/>
        </p:nvSpPr>
        <p:spPr>
          <a:xfrm>
            <a:off x="347044" y="4069629"/>
            <a:ext cx="7908258" cy="7848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le pourcentage d'habitants qui se trouvent à moins de 500 mètres</a:t>
            </a:r>
            <a:endParaRPr/>
          </a:p>
          <a:p>
            <a:pPr indent="0" lvl="0" marL="0" marR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distance à pied d'au moins un arrêt de transport en commun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3"/>
          <p:cNvSpPr/>
          <p:nvPr/>
        </p:nvSpPr>
        <p:spPr>
          <a:xfrm>
            <a:off x="1654157" y="3465188"/>
            <a:ext cx="4382995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(10 * 3 + 5 * 4 + 614) = </a:t>
            </a: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664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résidents</a:t>
            </a:r>
            <a:endParaRPr baseline="-25000"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950029" y="5243864"/>
            <a:ext cx="172521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664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résidents</a:t>
            </a:r>
            <a:endParaRPr baseline="-25000" sz="22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13"/>
          <p:cNvSpPr txBox="1"/>
          <p:nvPr/>
        </p:nvSpPr>
        <p:spPr>
          <a:xfrm>
            <a:off x="3439908" y="5243864"/>
            <a:ext cx="1725216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664 </a:t>
            </a: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résidents</a:t>
            </a:r>
            <a:endParaRPr baseline="30000" sz="22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13"/>
          <p:cNvSpPr/>
          <p:nvPr/>
        </p:nvSpPr>
        <p:spPr>
          <a:xfrm>
            <a:off x="6847863" y="5168254"/>
            <a:ext cx="1830266" cy="523220"/>
          </a:xfrm>
          <a:prstGeom prst="rect">
            <a:avLst/>
          </a:prstGeom>
          <a:noFill/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100 %</a:t>
            </a:r>
            <a:endParaRPr b="1" baseline="30000" sz="2800" u="sng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13"/>
          <p:cNvSpPr/>
          <p:nvPr/>
        </p:nvSpPr>
        <p:spPr>
          <a:xfrm>
            <a:off x="950029" y="5186998"/>
            <a:ext cx="4348369" cy="485732"/>
          </a:xfrm>
          <a:prstGeom prst="bracketPair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13"/>
          <p:cNvSpPr/>
          <p:nvPr/>
        </p:nvSpPr>
        <p:spPr>
          <a:xfrm>
            <a:off x="5347714" y="5235294"/>
            <a:ext cx="301841" cy="417250"/>
          </a:xfrm>
          <a:prstGeom prst="mathMultiply">
            <a:avLst>
              <a:gd fmla="val 23520" name="adj1"/>
            </a:avLst>
          </a:prstGeom>
          <a:solidFill>
            <a:srgbClr val="C00000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3"/>
          <p:cNvSpPr/>
          <p:nvPr/>
        </p:nvSpPr>
        <p:spPr>
          <a:xfrm>
            <a:off x="5631228" y="5243864"/>
            <a:ext cx="612668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100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13"/>
          <p:cNvSpPr/>
          <p:nvPr/>
        </p:nvSpPr>
        <p:spPr>
          <a:xfrm>
            <a:off x="6286430" y="5283887"/>
            <a:ext cx="457200" cy="320064"/>
          </a:xfrm>
          <a:prstGeom prst="mathEqual">
            <a:avLst>
              <a:gd fmla="val 23520" name="adj1"/>
              <a:gd fmla="val 11760" name="adj2"/>
            </a:avLst>
          </a:prstGeom>
          <a:solidFill>
            <a:srgbClr val="C00000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3"/>
          <p:cNvSpPr/>
          <p:nvPr/>
        </p:nvSpPr>
        <p:spPr>
          <a:xfrm>
            <a:off x="2715449" y="5255306"/>
            <a:ext cx="608120" cy="377226"/>
          </a:xfrm>
          <a:prstGeom prst="mathDivide">
            <a:avLst>
              <a:gd fmla="val 23520" name="adj1"/>
              <a:gd fmla="val 5880" name="adj2"/>
              <a:gd fmla="val 11760" name="adj3"/>
            </a:avLst>
          </a:prstGeom>
          <a:solidFill>
            <a:srgbClr val="C00000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/>
          <p:nvPr>
            <p:ph idx="1" type="body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1" i="0" sz="2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EXERCICE PHYSIQUE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4"/>
          <p:cNvSpPr txBox="1"/>
          <p:nvPr>
            <p:ph type="title"/>
          </p:nvPr>
        </p:nvSpPr>
        <p:spPr>
          <a:xfrm>
            <a:off x="0" y="-21265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>
              <a:solidFill>
                <a:srgbClr val="00B050"/>
              </a:solidFill>
            </a:endParaRPr>
          </a:p>
        </p:txBody>
      </p:sp>
      <p:sp>
        <p:nvSpPr>
          <p:cNvPr id="225" name="Google Shape;225;p14"/>
          <p:cNvSpPr txBox="1"/>
          <p:nvPr>
            <p:ph idx="12" type="sldNum"/>
          </p:nvPr>
        </p:nvSpPr>
        <p:spPr>
          <a:xfrm>
            <a:off x="7010400" y="6564580"/>
            <a:ext cx="2133600" cy="2934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5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31" name="Google Shape;231;p15"/>
          <p:cNvSpPr txBox="1"/>
          <p:nvPr>
            <p:ph idx="1" type="body"/>
          </p:nvPr>
        </p:nvSpPr>
        <p:spPr>
          <a:xfrm>
            <a:off x="174661" y="1009204"/>
            <a:ext cx="8894911" cy="1050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un quartier existant, il y a 2 arrêts de transports en commun. Considérons des familles de quatre personnes dans chaque bâtiment.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1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15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>
              <a:solidFill>
                <a:srgbClr val="00B050"/>
              </a:solidFill>
            </a:endParaRPr>
          </a:p>
        </p:txBody>
      </p:sp>
      <p:sp>
        <p:nvSpPr>
          <p:cNvPr id="233" name="Google Shape;233;p15"/>
          <p:cNvSpPr txBox="1"/>
          <p:nvPr/>
        </p:nvSpPr>
        <p:spPr>
          <a:xfrm>
            <a:off x="291349" y="3234279"/>
            <a:ext cx="8234039" cy="7728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Données disponibles</a:t>
            </a:r>
            <a:r>
              <a:rPr i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: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distance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marche de chaque bâtiment des arrêts</a:t>
            </a:r>
            <a:endParaRPr/>
          </a:p>
        </p:txBody>
      </p:sp>
      <p:graphicFrame>
        <p:nvGraphicFramePr>
          <p:cNvPr id="234" name="Google Shape;234;p15"/>
          <p:cNvGraphicFramePr/>
          <p:nvPr/>
        </p:nvGraphicFramePr>
        <p:xfrm>
          <a:off x="291349" y="1917997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{9B42D5B6-2049-4647-B997-77B984A3C8EC}</a:tableStyleId>
              </a:tblPr>
              <a:tblGrid>
                <a:gridCol w="973550"/>
                <a:gridCol w="2977650"/>
                <a:gridCol w="87882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Transport</a:t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Fréquence</a:t>
                      </a:r>
                      <a:endParaRPr sz="14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/>
                        <a:t>Ligne</a:t>
                      </a:r>
                      <a:endParaRPr sz="1400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Public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200"/>
                        <a:buFont typeface="Calibri"/>
                        <a:buNone/>
                      </a:pPr>
                      <a:r>
                        <a:rPr lang="en-US" sz="1200"/>
                        <a:t>Lundi au vendredi : 5:30 - 24:00 toutes les 15min</a:t>
                      </a:r>
                      <a:endParaRPr/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/>
                        <a:t>Week-end : 6:30 - 24:00 toutes les 30 min</a:t>
                      </a:r>
                      <a:endParaRPr sz="1200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  <p:sp>
        <p:nvSpPr>
          <p:cNvPr id="235" name="Google Shape;235;p15"/>
          <p:cNvSpPr/>
          <p:nvPr/>
        </p:nvSpPr>
        <p:spPr>
          <a:xfrm>
            <a:off x="4347714" y="2454922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6" name="Google Shape;236;p15"/>
          <p:cNvGrpSpPr/>
          <p:nvPr/>
        </p:nvGrpSpPr>
        <p:grpSpPr>
          <a:xfrm>
            <a:off x="291349" y="4300795"/>
            <a:ext cx="8514080" cy="986842"/>
            <a:chOff x="457200" y="4911969"/>
            <a:chExt cx="8514080" cy="986842"/>
          </a:xfrm>
        </p:grpSpPr>
        <p:sp>
          <p:nvSpPr>
            <p:cNvPr id="237" name="Google Shape;237;p15"/>
            <p:cNvSpPr txBox="1"/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  <a:gradFill>
              <a:gsLst>
                <a:gs pos="0">
                  <a:srgbClr val="DAFEA4"/>
                </a:gs>
                <a:gs pos="35000">
                  <a:srgbClr val="E3FEBF"/>
                </a:gs>
                <a:gs pos="100000">
                  <a:srgbClr val="F4FEE6"/>
                </a:gs>
              </a:gsLst>
              <a:lin ang="16200000" scaled="0"/>
            </a:gradFill>
            <a:ln cap="flat" cmpd="sng" w="9525">
              <a:solidFill>
                <a:srgbClr val="97B853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	Calculer le pourcentage d'habitants qui se trouvent à moins de 500 mètres</a:t>
              </a:r>
              <a:endParaRPr/>
            </a:p>
            <a:p>
              <a:pPr indent="0" lvl="0" marL="0" marR="0" rtl="0" algn="r"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b="1"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         à distance de marche d'au moins un arrêt de transport en commun</a:t>
              </a:r>
              <a:r>
                <a:rPr lang="en-US" sz="20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b="1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38" name="Google Shape;238;p1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73888" y="5105102"/>
              <a:ext cx="623565" cy="600576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152400" kx="110000" rotWithShape="0" algn="tl" dir="900000" dist="12000" sy="98000" ky="200000">
                <a:srgbClr val="000000">
                  <a:alpha val="29803"/>
                </a:srgbClr>
              </a:outerShdw>
            </a:effectLst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6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>
              <a:solidFill>
                <a:srgbClr val="00B050"/>
              </a:solidFill>
            </a:endParaRPr>
          </a:p>
        </p:txBody>
      </p:sp>
      <p:sp>
        <p:nvSpPr>
          <p:cNvPr id="244" name="Google Shape;244;p16"/>
          <p:cNvSpPr txBox="1"/>
          <p:nvPr>
            <p:ph idx="12" type="sldNum"/>
          </p:nvPr>
        </p:nvSpPr>
        <p:spPr>
          <a:xfrm>
            <a:off x="7010400" y="6564580"/>
            <a:ext cx="2133600" cy="2934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245" name="Google Shape;24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419828" y="820521"/>
            <a:ext cx="551815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6"/>
          <p:cNvSpPr/>
          <p:nvPr/>
        </p:nvSpPr>
        <p:spPr>
          <a:xfrm>
            <a:off x="2552475" y="839324"/>
            <a:ext cx="2047285" cy="574534"/>
          </a:xfrm>
          <a:prstGeom prst="flowChartProcess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QUARTIER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Google Shape;247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4053" y="5227052"/>
            <a:ext cx="575931" cy="582747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6"/>
          <p:cNvSpPr/>
          <p:nvPr/>
        </p:nvSpPr>
        <p:spPr>
          <a:xfrm>
            <a:off x="759984" y="5333759"/>
            <a:ext cx="2186752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https://www.google.com/maps</a:t>
            </a: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6"/>
          <p:cNvSpPr/>
          <p:nvPr/>
        </p:nvSpPr>
        <p:spPr>
          <a:xfrm>
            <a:off x="184052" y="820521"/>
            <a:ext cx="2813148" cy="461665"/>
          </a:xfrm>
          <a:prstGeom prst="rect">
            <a:avLst/>
          </a:prstGeom>
          <a:gradFill>
            <a:gsLst>
              <a:gs pos="0">
                <a:srgbClr val="759336"/>
              </a:gs>
              <a:gs pos="80000">
                <a:srgbClr val="99C247"/>
              </a:gs>
              <a:gs pos="100000">
                <a:srgbClr val="9BC545"/>
              </a:gs>
            </a:gsLst>
            <a:lin ang="16200000" scaled="0"/>
          </a:gradFill>
          <a:ln cap="flat" cmpd="sng" w="9525">
            <a:solidFill>
              <a:srgbClr val="97B853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Données disponibles</a:t>
            </a:r>
            <a:endParaRPr sz="24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Google Shape;82;p2"/>
          <p:cNvGraphicFramePr/>
          <p:nvPr/>
        </p:nvGraphicFramePr>
        <p:xfrm>
          <a:off x="487326" y="150486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{9B42D5B6-2049-4647-B997-77B984A3C8EC}</a:tableStyleId>
              </a:tblPr>
              <a:tblGrid>
                <a:gridCol w="4084675"/>
                <a:gridCol w="4084675"/>
              </a:tblGrid>
              <a:tr h="370850"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0" lang="en-US" sz="2800" u="none" cap="none" strike="noStrike"/>
                        <a:t>F.1.1 - PERFORMANCES DU SYSTÈME DE TRANSPORT PUBLIC</a:t>
                      </a:r>
                      <a:endParaRPr b="1" i="0" sz="2800" u="none" cap="none" strike="sngStrike">
                        <a:solidFill>
                          <a:srgbClr val="FF0000"/>
                        </a:solidFill>
                      </a:endParaRPr>
                    </a:p>
                  </a:txBody>
                  <a:tcPr marT="45725" marB="45725" marR="91450" marL="91450"/>
                </a:tc>
                <a:tc hMerge="1"/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THEME</a:t>
                      </a:r>
                      <a:endParaRPr b="1" sz="2200" u="none" cap="none" strike="noStrike"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u="none" cap="none" strike="noStrike"/>
                        <a:t>CATÉGORIE</a:t>
                      </a:r>
                      <a:endParaRPr b="1" sz="2200" u="none" cap="none" strike="noStrike"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F. Transports et mobilité</a:t>
                      </a:r>
                      <a:endParaRPr sz="1800" u="none" cap="none" strike="noStrike"/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F.2. Performances du service de mobilité</a:t>
                      </a:r>
                      <a:endParaRPr sz="1800" u="none" cap="none" strike="noStrike"/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sp>
        <p:nvSpPr>
          <p:cNvPr id="83" name="Google Shape;83;p2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/>
              <a:t>F.1.1 - PERFORMANCES DU SYSTÈME DE TRANSPORT PUBLIC</a:t>
            </a:r>
            <a:endParaRPr b="1" sz="2800">
              <a:solidFill>
                <a:srgbClr val="00B050"/>
              </a:solidFill>
            </a:endParaRPr>
          </a:p>
        </p:txBody>
      </p:sp>
      <p:sp>
        <p:nvSpPr>
          <p:cNvPr id="84" name="Google Shape;84;p2"/>
          <p:cNvSpPr txBox="1"/>
          <p:nvPr>
            <p:ph idx="12" type="sldNum"/>
          </p:nvPr>
        </p:nvSpPr>
        <p:spPr>
          <a:xfrm>
            <a:off x="6965375" y="656458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85" name="Google Shape;8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02246" y="3585584"/>
            <a:ext cx="2939508" cy="1962960"/>
          </a:xfrm>
          <a:prstGeom prst="roundRect">
            <a:avLst>
              <a:gd fmla="val 16667" name="adj"/>
            </a:avLst>
          </a:prstGeom>
          <a:noFill/>
          <a:ln>
            <a:noFill/>
          </a:ln>
          <a:effectLst>
            <a:outerShdw blurRad="76200" rotWithShape="0" algn="tl" dir="7800000" dist="381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/>
              <a:t>F.1.1 - PERFORMANCES DU SYSTÈME DE TRANSPORT PUBLIC</a:t>
            </a:r>
            <a:endParaRPr sz="2800"/>
          </a:p>
        </p:txBody>
      </p:sp>
      <p:sp>
        <p:nvSpPr>
          <p:cNvPr id="91" name="Google Shape;91;p3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92" name="Google Shape;92;p3"/>
          <p:cNvSpPr txBox="1"/>
          <p:nvPr/>
        </p:nvSpPr>
        <p:spPr>
          <a:xfrm>
            <a:off x="457200" y="1036320"/>
            <a:ext cx="8229600" cy="6071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CONTEXTE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6745" y="1518754"/>
            <a:ext cx="7510509" cy="4509374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3"/>
          <p:cNvSpPr txBox="1"/>
          <p:nvPr/>
        </p:nvSpPr>
        <p:spPr>
          <a:xfrm>
            <a:off x="841906" y="3873150"/>
            <a:ext cx="1591732" cy="38183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12375">
            <a:spAutoFit/>
          </a:bodyPr>
          <a:lstStyle/>
          <a:p>
            <a:pPr indent="0" lvl="0" marL="952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Pourcentage moyen de la population vivant dans des villes avec un accès pratique aux transports publics</a:t>
            </a:r>
            <a:endParaRPr b="1" sz="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3"/>
          <p:cNvSpPr txBox="1"/>
          <p:nvPr/>
        </p:nvSpPr>
        <p:spPr>
          <a:xfrm>
            <a:off x="958850" y="5427993"/>
            <a:ext cx="7478486" cy="25872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12375">
            <a:spAutoFit/>
          </a:bodyPr>
          <a:lstStyle/>
          <a:p>
            <a:pPr indent="0" lvl="0" marL="952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pourcentage reflète la part moyenne de la population qui vit à une distance de marche (le long d'un réseau routier) de 500 mètres d'un système de transport public à faible capacité (bus, tram, etc.) et de 1000 mètres d'un système de transport public à grande capacité ( trains, ferries, etc.)</a:t>
            </a:r>
            <a:endParaRPr b="1" sz="80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4"/>
          <p:cNvSpPr txBox="1"/>
          <p:nvPr>
            <p:ph idx="12" type="sldNum"/>
          </p:nvPr>
        </p:nvSpPr>
        <p:spPr>
          <a:xfrm>
            <a:off x="7010400" y="6581775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01" name="Google Shape;101;p4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sp>
        <p:nvSpPr>
          <p:cNvPr id="102" name="Google Shape;102;p4"/>
          <p:cNvSpPr txBox="1"/>
          <p:nvPr>
            <p:ph idx="1" type="body"/>
          </p:nvPr>
        </p:nvSpPr>
        <p:spPr>
          <a:xfrm>
            <a:off x="449495" y="972443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CONTEXTE</a:t>
            </a:r>
            <a:endParaRPr/>
          </a:p>
          <a:p>
            <a:pPr indent="0" lvl="0" marL="0" marR="0" rtl="0" algn="l">
              <a:spcBef>
                <a:spcPts val="16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plupart des zones urbaines sont desservies par un service de transport public, mais la qualité du service, y compris la densité du réseau de routes, les horaires pour répondre aux besoins de la population locale et les tarifs abordables, varie considérablement.</a:t>
            </a:r>
            <a:endParaRPr/>
          </a:p>
          <a:p>
            <a:pPr indent="0" lvl="0" marL="0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transports en commun </a:t>
            </a:r>
            <a:r>
              <a:rPr b="0" i="0" lang="en-US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comprennent le métro, le bus, le minibus et le tramway. En moyenne, le bus est le mode de transport dominant avec une part de 63%, suivi par le bus, le métro et le train de banlieue.</a:t>
            </a:r>
            <a:endParaRPr/>
          </a:p>
          <a:p>
            <a:pPr indent="0" lvl="0" marL="0" marR="0" rtl="0" algn="just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4"/>
          <p:cNvSpPr/>
          <p:nvPr/>
        </p:nvSpPr>
        <p:spPr>
          <a:xfrm>
            <a:off x="449495" y="5423222"/>
            <a:ext cx="857021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https://cms.uitp.org/wp/wp-content/uploads/2020/08/UITP_Statistic-Brief_national-PT-stats.pdf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idx="1" type="body"/>
          </p:nvPr>
        </p:nvSpPr>
        <p:spPr>
          <a:xfrm>
            <a:off x="457200" y="1036320"/>
            <a:ext cx="8229600" cy="6071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INDICATEUR</a:t>
            </a:r>
            <a:r>
              <a:rPr b="1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1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5"/>
          <p:cNvSpPr txBox="1"/>
          <p:nvPr>
            <p:ph idx="12" type="sldNum"/>
          </p:nvPr>
        </p:nvSpPr>
        <p:spPr>
          <a:xfrm>
            <a:off x="7010400" y="6572250"/>
            <a:ext cx="21336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10" name="Google Shape;110;p5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graphicFrame>
        <p:nvGraphicFramePr>
          <p:cNvPr id="111" name="Google Shape;111;p5"/>
          <p:cNvGraphicFramePr/>
          <p:nvPr/>
        </p:nvGraphicFramePr>
        <p:xfrm>
          <a:off x="457200" y="1970156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{9B42D5B6-2049-4647-B997-77B984A3C8EC}</a:tableStyleId>
              </a:tblPr>
              <a:tblGrid>
                <a:gridCol w="3622425"/>
                <a:gridCol w="1675000"/>
                <a:gridCol w="2932175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Indicateur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Unité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Source de données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rPr b="0" i="0" lang="en-US" sz="1800" u="none" cap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Pourcentage d'habitants se trouvant à moins de 400 mètres à pied d'au moins un arrêt de service de transport en commun</a:t>
                      </a:r>
                      <a:endParaRPr sz="1800" u="none" cap="none" strike="noStrik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%</a:t>
                      </a:r>
                      <a:endParaRPr sz="180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45725" marB="45725" marR="91450" marL="9145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chemeClr val="dk1"/>
                          </a:solidFill>
                        </a:rPr>
                        <a:t>Données mesurées</a:t>
                      </a:r>
                      <a:endParaRPr sz="18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/>
                </a:tc>
              </a:tr>
            </a:tbl>
          </a:graphicData>
        </a:graphic>
      </p:graphicFrame>
      <p:sp>
        <p:nvSpPr>
          <p:cNvPr id="112" name="Google Shape;112;p5"/>
          <p:cNvSpPr/>
          <p:nvPr/>
        </p:nvSpPr>
        <p:spPr>
          <a:xfrm>
            <a:off x="857312" y="3685553"/>
            <a:ext cx="7816788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Pour le calcul de l'indicateur, les éléments suivants sont pris en considération 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uniquement les résidents du quartier et non les travailleurs de la zone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un arrêt doit avoir une fréquence de service quotidienne totale d'au moins 20 trajets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7200" y="3901512"/>
            <a:ext cx="378512" cy="36880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5"/>
          <p:cNvSpPr/>
          <p:nvPr/>
        </p:nvSpPr>
        <p:spPr>
          <a:xfrm>
            <a:off x="870012" y="4874718"/>
            <a:ext cx="7962213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 calcul de la distance de marche entre l'entrée du bâtiment et l'arrêt de transport peut être effectué par des mesures in situ ou à l'aide de cartes.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" name="Google Shape;11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9100" y="5008657"/>
            <a:ext cx="378512" cy="368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/>
          <p:nvPr>
            <p:ph idx="12" type="sldNum"/>
          </p:nvPr>
        </p:nvSpPr>
        <p:spPr>
          <a:xfrm>
            <a:off x="6987932" y="6585592"/>
            <a:ext cx="2133600" cy="27240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21" name="Google Shape;121;p6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/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sp>
        <p:nvSpPr>
          <p:cNvPr id="122" name="Google Shape;122;p6"/>
          <p:cNvSpPr txBox="1"/>
          <p:nvPr>
            <p:ph idx="1" type="body"/>
          </p:nvPr>
        </p:nvSpPr>
        <p:spPr>
          <a:xfrm>
            <a:off x="448322" y="982912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OBJECTIF</a:t>
            </a:r>
            <a:endParaRPr/>
          </a:p>
          <a:p>
            <a: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Estimer le rendement du réseau de transport public/municipal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mage result for public transport" id="123" name="Google Shape;12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4101" y="2866129"/>
            <a:ext cx="6940631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"/>
          <p:cNvSpPr txBox="1"/>
          <p:nvPr>
            <p:ph idx="12" type="sldNum"/>
          </p:nvPr>
        </p:nvSpPr>
        <p:spPr>
          <a:xfrm>
            <a:off x="7010400" y="6572250"/>
            <a:ext cx="2133600" cy="285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29" name="Google Shape;129;p7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sp>
        <p:nvSpPr>
          <p:cNvPr id="130" name="Google Shape;130;p7"/>
          <p:cNvSpPr txBox="1"/>
          <p:nvPr/>
        </p:nvSpPr>
        <p:spPr>
          <a:xfrm>
            <a:off x="232609" y="2529724"/>
            <a:ext cx="8678781" cy="25127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Dans le calcul, les éléments suivants doivent être pris en compte :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Autobus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métro 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tramway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ourier New"/>
              <a:buChar char="o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chemin de fer de banlieue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7"/>
          <p:cNvSpPr txBox="1"/>
          <p:nvPr>
            <p:ph idx="1" type="body"/>
          </p:nvPr>
        </p:nvSpPr>
        <p:spPr>
          <a:xfrm>
            <a:off x="268224" y="926592"/>
            <a:ext cx="8418576" cy="60883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LIMITE ET ÉTENDUE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/>
          <p:nvPr/>
        </p:nvSpPr>
        <p:spPr>
          <a:xfrm>
            <a:off x="232610" y="1519246"/>
            <a:ext cx="817454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limite d'évaluation comprend l'ensemble du voisinage.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"/>
          <p:cNvSpPr txBox="1"/>
          <p:nvPr>
            <p:ph idx="12" type="sldNum"/>
          </p:nvPr>
        </p:nvSpPr>
        <p:spPr>
          <a:xfrm>
            <a:off x="7010400" y="6572250"/>
            <a:ext cx="2133600" cy="2737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38" name="Google Shape;138;p8"/>
          <p:cNvSpPr txBox="1"/>
          <p:nvPr/>
        </p:nvSpPr>
        <p:spPr>
          <a:xfrm>
            <a:off x="243150" y="1324780"/>
            <a:ext cx="8777025" cy="3196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Les étapes de calcul sont les suivantes :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Localiser les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arrêts de transport public/municipal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avec une fréquence quotidienne d'au moins 20 trajets, qui desservent les bâtiments résidentiels du quartier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Localiser tous les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bâtiments résidentiels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du quartier avec une distance de marche de leur entrée à au moins un des arrêts situés jusqu'à 400 mètres </a:t>
            </a:r>
            <a:endParaRPr/>
          </a:p>
          <a:p>
            <a:pPr indent="-457200" lvl="0" marL="457200" marR="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les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occupants des bâtiments sélectionnés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-457200" lvl="0" marL="457200" marR="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la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 totale du quartier 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57200" lvl="0" marL="457200" marR="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AutoNum type="arabicPeriod"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Calculer la valeur de l’indicateur comme étant le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ratio en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pourcentage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des occupants des bâtiments sélectionnés </a:t>
            </a:r>
            <a:r>
              <a:rPr lang="en-US" sz="2000">
                <a:solidFill>
                  <a:srgbClr val="1A965E"/>
                </a:solidFill>
                <a:latin typeface="Calibri"/>
                <a:ea typeface="Calibri"/>
                <a:cs typeface="Calibri"/>
                <a:sym typeface="Calibri"/>
              </a:rPr>
              <a:t>(étape 3) par rapport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la 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population totale du quartier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[%]</a:t>
            </a: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8"/>
          <p:cNvSpPr txBox="1"/>
          <p:nvPr/>
        </p:nvSpPr>
        <p:spPr>
          <a:xfrm>
            <a:off x="268224" y="902208"/>
            <a:ext cx="7840606" cy="529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MÉTHODE D'ÉVALUATION</a:t>
            </a:r>
            <a:endParaRPr sz="2400"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type="title"/>
          </p:nvPr>
        </p:nvSpPr>
        <p:spPr>
          <a:xfrm>
            <a:off x="0" y="0"/>
            <a:ext cx="9144000" cy="709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lang="en-US" sz="2800">
                <a:solidFill>
                  <a:srgbClr val="7F7F7F"/>
                </a:solidFill>
              </a:rPr>
              <a:t>F.1.1 - PERFORMANCES DU SYSTÈME DE TRANSPORT PUBLIC</a:t>
            </a:r>
            <a:endParaRPr b="1" sz="2800" u="sng">
              <a:solidFill>
                <a:srgbClr val="1A965E"/>
              </a:solidFill>
            </a:endParaRPr>
          </a:p>
        </p:txBody>
      </p:sp>
      <p:pic>
        <p:nvPicPr>
          <p:cNvPr id="141" name="Google Shape;14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10400" y="5274826"/>
            <a:ext cx="1842389" cy="1217887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8"/>
          <p:cNvSpPr/>
          <p:nvPr/>
        </p:nvSpPr>
        <p:spPr>
          <a:xfrm>
            <a:off x="7902312" y="5883769"/>
            <a:ext cx="445956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 u="sng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800" u="sng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9"/>
          <p:cNvSpPr txBox="1"/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F.1.1 - PERFORMANCES DU SYSTÈME DE TRANSPORT PUBLIC</a:t>
            </a:r>
            <a:endParaRPr b="1" i="0" sz="2800" u="none" cap="none" strike="noStrik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9"/>
          <p:cNvSpPr txBox="1"/>
          <p:nvPr>
            <p:ph idx="1" type="body"/>
          </p:nvPr>
        </p:nvSpPr>
        <p:spPr>
          <a:xfrm>
            <a:off x="387220" y="735875"/>
            <a:ext cx="8229600" cy="5144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sng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RÉFÉRENCES et NORMES</a:t>
            </a:r>
            <a:endParaRPr/>
          </a:p>
        </p:txBody>
      </p:sp>
      <p:sp>
        <p:nvSpPr>
          <p:cNvPr id="150" name="Google Shape;150;p9"/>
          <p:cNvSpPr txBox="1"/>
          <p:nvPr>
            <p:ph idx="12" type="sldNum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51" name="Google Shape;151;p9"/>
          <p:cNvSpPr/>
          <p:nvPr/>
        </p:nvSpPr>
        <p:spPr>
          <a:xfrm>
            <a:off x="399920" y="1172566"/>
            <a:ext cx="8543716" cy="144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61950" lvl="0" marL="3619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Plateforme mondiale pour des villes durables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- Cadre de durabilité urbaine. https://www.thegpsc.org/</a:t>
            </a:r>
            <a:endParaRPr/>
          </a:p>
          <a:p>
            <a:pPr indent="-361950" lvl="0" marL="3619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61950" lvl="0" marL="36195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CEE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Méthodologie de collecte d'indicateurs de performance clés pour des villes intelligentes et durables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2" name="Google Shape;152;p9"/>
          <p:cNvGrpSpPr/>
          <p:nvPr/>
        </p:nvGrpSpPr>
        <p:grpSpPr>
          <a:xfrm>
            <a:off x="5116290" y="2456851"/>
            <a:ext cx="3725869" cy="2935845"/>
            <a:chOff x="139748" y="2555346"/>
            <a:chExt cx="3725869" cy="2935845"/>
          </a:xfrm>
        </p:grpSpPr>
        <p:pic>
          <p:nvPicPr>
            <p:cNvPr id="153" name="Google Shape;153;p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68224" y="2555346"/>
              <a:ext cx="1861551" cy="265176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76200" rotWithShape="0" algn="tl" dir="7800000" dist="38100">
                <a:srgbClr val="000000">
                  <a:alpha val="40000"/>
                </a:srgbClr>
              </a:outerShdw>
            </a:effectLst>
          </p:spPr>
        </p:pic>
        <p:sp>
          <p:nvSpPr>
            <p:cNvPr id="154" name="Google Shape;154;p9"/>
            <p:cNvSpPr/>
            <p:nvPr/>
          </p:nvSpPr>
          <p:spPr>
            <a:xfrm>
              <a:off x="139748" y="5275747"/>
              <a:ext cx="3725869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https://www.ncl.ac.uk/media/wwwnclacuk/ceser/files/Understanding%20Cities.pdf </a:t>
              </a:r>
              <a:endParaRPr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p9"/>
          <p:cNvGrpSpPr/>
          <p:nvPr/>
        </p:nvGrpSpPr>
        <p:grpSpPr>
          <a:xfrm>
            <a:off x="2714214" y="2760110"/>
            <a:ext cx="5226899" cy="2957104"/>
            <a:chOff x="613068" y="2339902"/>
            <a:chExt cx="5226899" cy="2957104"/>
          </a:xfrm>
        </p:grpSpPr>
        <p:pic>
          <p:nvPicPr>
            <p:cNvPr id="156" name="Google Shape;156;p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20530" y="2339902"/>
              <a:ext cx="1861264" cy="265176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76200" rotWithShape="0" algn="tl" dir="7800000" dist="38100">
                <a:srgbClr val="000000">
                  <a:alpha val="40000"/>
                </a:srgbClr>
              </a:outerShdw>
            </a:effectLst>
          </p:spPr>
        </p:pic>
        <p:sp>
          <p:nvSpPr>
            <p:cNvPr id="157" name="Google Shape;157;p9"/>
            <p:cNvSpPr/>
            <p:nvPr/>
          </p:nvSpPr>
          <p:spPr>
            <a:xfrm>
              <a:off x="613068" y="5081562"/>
              <a:ext cx="5226899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https://unhabitat.org/planning-and-design-for-sustainable-urban-mobility-global-report-on-human-settlements-2013/ </a:t>
              </a:r>
              <a:endParaRPr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8" name="Google Shape;158;p9"/>
          <p:cNvGrpSpPr/>
          <p:nvPr/>
        </p:nvGrpSpPr>
        <p:grpSpPr>
          <a:xfrm>
            <a:off x="499308" y="3093561"/>
            <a:ext cx="5024623" cy="2901334"/>
            <a:chOff x="-1521403" y="1400175"/>
            <a:chExt cx="5024623" cy="2901334"/>
          </a:xfrm>
        </p:grpSpPr>
        <p:pic>
          <p:nvPicPr>
            <p:cNvPr id="159" name="Google Shape;159;p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-1521402" y="1400175"/>
              <a:ext cx="1879886" cy="2651760"/>
            </a:xfrm>
            <a:prstGeom prst="roundRect">
              <a:avLst>
                <a:gd fmla="val 16667" name="adj"/>
              </a:avLst>
            </a:prstGeom>
            <a:noFill/>
            <a:ln>
              <a:noFill/>
            </a:ln>
            <a:effectLst>
              <a:outerShdw blurRad="76200" rotWithShape="0" algn="tl" dir="7800000" dist="38100">
                <a:srgbClr val="000000">
                  <a:alpha val="40000"/>
                </a:srgbClr>
              </a:outerShdw>
            </a:effectLst>
          </p:spPr>
        </p:pic>
        <p:sp>
          <p:nvSpPr>
            <p:cNvPr id="160" name="Google Shape;160;p9"/>
            <p:cNvSpPr/>
            <p:nvPr/>
          </p:nvSpPr>
          <p:spPr>
            <a:xfrm>
              <a:off x="-1521403" y="4086065"/>
              <a:ext cx="5024623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http://www.eltis.org/discover/news/interreg-presents-good-practice-sustainable-urban-mobility-and-sumps </a:t>
              </a:r>
              <a:endParaRPr sz="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arissa">
  <a:themeElements>
    <a:clrScheme name="Larissa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7" ma:contentTypeDescription="Crée un document." ma:contentTypeScope="" ma:versionID="401b2652c6e92f56d8ee4e284eb80a80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a34331db33b1c1f3505a1f9eb80b976b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FC3D4EA-234B-463B-B909-5ACEC6960FBE}"/>
</file>

<file path=customXml/itemProps2.xml><?xml version="1.0" encoding="utf-8"?>
<ds:datastoreItem xmlns:ds="http://schemas.openxmlformats.org/officeDocument/2006/customXml" ds:itemID="{FDE8EB55-9E52-4F31-9809-0265BA1BA8A7}"/>
</file>

<file path=customXml/itemProps3.xml><?xml version="1.0" encoding="utf-8"?>
<ds:datastoreItem xmlns:ds="http://schemas.openxmlformats.org/officeDocument/2006/customXml" ds:itemID="{690C4BD9-EF91-46AA-BB93-4C50F051C0B6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NOA</dc:creator>
  <dcterms:created xsi:type="dcterms:W3CDTF">2017-01-09T10:20:00Z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