
<file path=[Content_Types].xml><?xml version="1.0" encoding="utf-8"?>
<Types xmlns="http://schemas.openxmlformats.org/package/2006/content-types">
  <Default Extension="png" ContentType="image/png"/>
  <Default Extension="svg" ContentType="image/svg+xml"/>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3.xml" ContentType="application/vnd.openxmlformats-officedocument.theme+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9" r:id="rId4"/>
    <p:sldMasterId id="2147483650" r:id="rId5"/>
    <p:sldMasterId id="2147483684" r:id="rId6"/>
    <p:sldMasterId id="2147483687" r:id="rId7"/>
  </p:sldMasterIdLst>
  <p:notesMasterIdLst>
    <p:notesMasterId r:id="rId32"/>
  </p:notesMasterIdLst>
  <p:sldIdLst>
    <p:sldId id="256" r:id="rId8"/>
    <p:sldId id="300" r:id="rId9"/>
    <p:sldId id="274" r:id="rId10"/>
    <p:sldId id="291" r:id="rId11"/>
    <p:sldId id="304" r:id="rId12"/>
    <p:sldId id="305" r:id="rId13"/>
    <p:sldId id="306" r:id="rId14"/>
    <p:sldId id="307" r:id="rId15"/>
    <p:sldId id="308" r:id="rId16"/>
    <p:sldId id="309" r:id="rId17"/>
    <p:sldId id="310" r:id="rId18"/>
    <p:sldId id="311" r:id="rId19"/>
    <p:sldId id="312" r:id="rId20"/>
    <p:sldId id="292" r:id="rId21"/>
    <p:sldId id="317" r:id="rId22"/>
    <p:sldId id="293" r:id="rId23"/>
    <p:sldId id="315" r:id="rId24"/>
    <p:sldId id="294" r:id="rId25"/>
    <p:sldId id="295" r:id="rId26"/>
    <p:sldId id="296" r:id="rId27"/>
    <p:sldId id="297" r:id="rId28"/>
    <p:sldId id="313" r:id="rId29"/>
    <p:sldId id="298" r:id="rId30"/>
    <p:sldId id="299" r:id="rId31"/>
  </p:sldIdLst>
  <p:sldSz cx="10080625" cy="5670550"/>
  <p:notesSz cx="7099300" cy="10234613"/>
  <p:defaultTextStyle>
    <a:defPPr>
      <a:defRPr lang="en-GB"/>
    </a:defPPr>
    <a:lvl1pPr algn="l" defTabSz="449263" rtl="0" fontAlgn="base" hangingPunct="0">
      <a:lnSpc>
        <a:spcPct val="93000"/>
      </a:lnSpc>
      <a:spcBef>
        <a:spcPct val="0"/>
      </a:spcBef>
      <a:spcAft>
        <a:spcPct val="0"/>
      </a:spcAft>
      <a:buClr>
        <a:srgbClr val="000000"/>
      </a:buClr>
      <a:buSzPct val="100000"/>
      <a:buFont typeface="Times New Roman" panose="02020603050405020304" pitchFamily="18" charset="0"/>
      <a:defRPr kern="1200">
        <a:solidFill>
          <a:schemeClr val="bg1"/>
        </a:solidFill>
        <a:latin typeface="Arial" panose="020B0604020202020204" pitchFamily="34" charset="0"/>
        <a:ea typeface="Microsoft YaHei" panose="020B0503020204020204" pitchFamily="34" charset="-122"/>
        <a:cs typeface="+mn-cs"/>
      </a:defRPr>
    </a:lvl1pPr>
    <a:lvl2pPr marL="742950" indent="-285750" algn="l" defTabSz="449263" rtl="0" fontAlgn="base" hangingPunct="0">
      <a:lnSpc>
        <a:spcPct val="93000"/>
      </a:lnSpc>
      <a:spcBef>
        <a:spcPct val="0"/>
      </a:spcBef>
      <a:spcAft>
        <a:spcPct val="0"/>
      </a:spcAft>
      <a:buClr>
        <a:srgbClr val="000000"/>
      </a:buClr>
      <a:buSzPct val="100000"/>
      <a:buFont typeface="Times New Roman" panose="02020603050405020304" pitchFamily="18" charset="0"/>
      <a:defRPr kern="1200">
        <a:solidFill>
          <a:schemeClr val="bg1"/>
        </a:solidFill>
        <a:latin typeface="Arial" panose="020B0604020202020204" pitchFamily="34" charset="0"/>
        <a:ea typeface="Microsoft YaHei" panose="020B0503020204020204" pitchFamily="34" charset="-122"/>
        <a:cs typeface="+mn-cs"/>
      </a:defRPr>
    </a:lvl2pPr>
    <a:lvl3pPr marL="1143000" indent="-228600" algn="l" defTabSz="449263" rtl="0" fontAlgn="base" hangingPunct="0">
      <a:lnSpc>
        <a:spcPct val="93000"/>
      </a:lnSpc>
      <a:spcBef>
        <a:spcPct val="0"/>
      </a:spcBef>
      <a:spcAft>
        <a:spcPct val="0"/>
      </a:spcAft>
      <a:buClr>
        <a:srgbClr val="000000"/>
      </a:buClr>
      <a:buSzPct val="100000"/>
      <a:buFont typeface="Times New Roman" panose="02020603050405020304" pitchFamily="18" charset="0"/>
      <a:defRPr kern="1200">
        <a:solidFill>
          <a:schemeClr val="bg1"/>
        </a:solidFill>
        <a:latin typeface="Arial" panose="020B0604020202020204" pitchFamily="34" charset="0"/>
        <a:ea typeface="Microsoft YaHei" panose="020B0503020204020204" pitchFamily="34" charset="-122"/>
        <a:cs typeface="+mn-cs"/>
      </a:defRPr>
    </a:lvl3pPr>
    <a:lvl4pPr marL="1600200" indent="-228600" algn="l" defTabSz="449263" rtl="0" fontAlgn="base" hangingPunct="0">
      <a:lnSpc>
        <a:spcPct val="93000"/>
      </a:lnSpc>
      <a:spcBef>
        <a:spcPct val="0"/>
      </a:spcBef>
      <a:spcAft>
        <a:spcPct val="0"/>
      </a:spcAft>
      <a:buClr>
        <a:srgbClr val="000000"/>
      </a:buClr>
      <a:buSzPct val="100000"/>
      <a:buFont typeface="Times New Roman" panose="02020603050405020304" pitchFamily="18" charset="0"/>
      <a:defRPr kern="1200">
        <a:solidFill>
          <a:schemeClr val="bg1"/>
        </a:solidFill>
        <a:latin typeface="Arial" panose="020B0604020202020204" pitchFamily="34" charset="0"/>
        <a:ea typeface="Microsoft YaHei" panose="020B0503020204020204" pitchFamily="34" charset="-122"/>
        <a:cs typeface="+mn-cs"/>
      </a:defRPr>
    </a:lvl4pPr>
    <a:lvl5pPr marL="2057400" indent="-228600" algn="l" defTabSz="449263" rtl="0" fontAlgn="base" hangingPunct="0">
      <a:lnSpc>
        <a:spcPct val="93000"/>
      </a:lnSpc>
      <a:spcBef>
        <a:spcPct val="0"/>
      </a:spcBef>
      <a:spcAft>
        <a:spcPct val="0"/>
      </a:spcAft>
      <a:buClr>
        <a:srgbClr val="000000"/>
      </a:buClr>
      <a:buSzPct val="100000"/>
      <a:buFont typeface="Times New Roman" panose="02020603050405020304" pitchFamily="18" charset="0"/>
      <a:defRPr kern="1200">
        <a:solidFill>
          <a:schemeClr val="bg1"/>
        </a:solidFill>
        <a:latin typeface="Arial" panose="020B0604020202020204" pitchFamily="34" charset="0"/>
        <a:ea typeface="Microsoft YaHei" panose="020B0503020204020204" pitchFamily="34" charset="-122"/>
        <a:cs typeface="+mn-cs"/>
      </a:defRPr>
    </a:lvl5pPr>
    <a:lvl6pPr marL="2286000" algn="l" defTabSz="914400" rtl="0" eaLnBrk="1" latinLnBrk="0" hangingPunct="1">
      <a:defRPr kern="1200">
        <a:solidFill>
          <a:schemeClr val="bg1"/>
        </a:solidFill>
        <a:latin typeface="Arial" panose="020B0604020202020204" pitchFamily="34" charset="0"/>
        <a:ea typeface="Microsoft YaHei" panose="020B0503020204020204" pitchFamily="34" charset="-122"/>
        <a:cs typeface="+mn-cs"/>
      </a:defRPr>
    </a:lvl6pPr>
    <a:lvl7pPr marL="2743200" algn="l" defTabSz="914400" rtl="0" eaLnBrk="1" latinLnBrk="0" hangingPunct="1">
      <a:defRPr kern="1200">
        <a:solidFill>
          <a:schemeClr val="bg1"/>
        </a:solidFill>
        <a:latin typeface="Arial" panose="020B0604020202020204" pitchFamily="34" charset="0"/>
        <a:ea typeface="Microsoft YaHei" panose="020B0503020204020204" pitchFamily="34" charset="-122"/>
        <a:cs typeface="+mn-cs"/>
      </a:defRPr>
    </a:lvl7pPr>
    <a:lvl8pPr marL="3200400" algn="l" defTabSz="914400" rtl="0" eaLnBrk="1" latinLnBrk="0" hangingPunct="1">
      <a:defRPr kern="1200">
        <a:solidFill>
          <a:schemeClr val="bg1"/>
        </a:solidFill>
        <a:latin typeface="Arial" panose="020B0604020202020204" pitchFamily="34" charset="0"/>
        <a:ea typeface="Microsoft YaHei" panose="020B0503020204020204" pitchFamily="34" charset="-122"/>
        <a:cs typeface="+mn-cs"/>
      </a:defRPr>
    </a:lvl8pPr>
    <a:lvl9pPr marL="3657600" algn="l" defTabSz="914400" rtl="0" eaLnBrk="1" latinLnBrk="0" hangingPunct="1">
      <a:defRPr kern="1200">
        <a:solidFill>
          <a:schemeClr val="bg1"/>
        </a:solidFill>
        <a:latin typeface="Arial" panose="020B0604020202020204" pitchFamily="34" charset="0"/>
        <a:ea typeface="Microsoft YaHei" panose="020B0503020204020204" pitchFamily="34" charset="-122"/>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757" userDrawn="1">
          <p15:clr>
            <a:srgbClr val="A4A3A4"/>
          </p15:clr>
        </p15:guide>
        <p15:guide id="2" pos="2028" userDrawn="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E8A7"/>
    <a:srgbClr val="CCE1FA"/>
    <a:srgbClr val="B08200"/>
    <a:srgbClr val="264D9F"/>
    <a:srgbClr val="52B0B6"/>
    <a:srgbClr val="FFFFFF"/>
    <a:srgbClr val="CC9900"/>
    <a:srgbClr val="00CC99"/>
    <a:srgbClr val="61C46E"/>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Stile medio 2 - Colore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Stile medio 2 - Color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74C1A8A3-306A-4EB7-A6B1-4F7E0EB9C5D6}" styleName="Stile medio 3 - Colore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940675A-B579-460E-94D1-54222C63F5DA}" styleName="Nessuno stile, griglia tabella">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838" autoAdjust="0"/>
    <p:restoredTop sz="95256" autoAdjust="0"/>
  </p:normalViewPr>
  <p:slideViewPr>
    <p:cSldViewPr snapToGrid="0">
      <p:cViewPr varScale="1">
        <p:scale>
          <a:sx n="133" d="100"/>
          <a:sy n="133" d="100"/>
        </p:scale>
        <p:origin x="558" y="96"/>
      </p:cViewPr>
      <p:guideLst>
        <p:guide orient="horz" pos="2160"/>
        <p:guide pos="2880"/>
      </p:guideLst>
    </p:cSldViewPr>
  </p:slideViewPr>
  <p:outlineViewPr>
    <p:cViewPr varScale="1">
      <p:scale>
        <a:sx n="170" d="200"/>
        <a:sy n="170" d="200"/>
      </p:scale>
      <p:origin x="0" y="0"/>
    </p:cViewPr>
  </p:outlineViewPr>
  <p:notesTextViewPr>
    <p:cViewPr>
      <p:scale>
        <a:sx n="1" d="1"/>
        <a:sy n="1" d="1"/>
      </p:scale>
      <p:origin x="0" y="0"/>
    </p:cViewPr>
  </p:notesTextViewPr>
  <p:notesViewPr>
    <p:cSldViewPr snapToGrid="0">
      <p:cViewPr varScale="1">
        <p:scale>
          <a:sx n="59" d="100"/>
          <a:sy n="59" d="100"/>
        </p:scale>
        <p:origin x="-1752" y="-72"/>
      </p:cViewPr>
      <p:guideLst>
        <p:guide orient="horz" pos="2757"/>
        <p:guide pos="2028"/>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slide" Target="slides/slide19.xml"/><Relationship Id="rId3" Type="http://schemas.openxmlformats.org/officeDocument/2006/relationships/customXml" Target="../customXml/item3.xml"/><Relationship Id="rId21" Type="http://schemas.openxmlformats.org/officeDocument/2006/relationships/slide" Target="slides/slide14.xml"/><Relationship Id="rId34" Type="http://schemas.openxmlformats.org/officeDocument/2006/relationships/viewProps" Target="viewProps.xml"/><Relationship Id="rId7" Type="http://schemas.openxmlformats.org/officeDocument/2006/relationships/slideMaster" Target="slideMasters/slideMaster4.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slide" Target="slides/slide9.xml"/><Relationship Id="rId20" Type="http://schemas.openxmlformats.org/officeDocument/2006/relationships/slide" Target="slides/slide13.xml"/><Relationship Id="rId29" Type="http://schemas.openxmlformats.org/officeDocument/2006/relationships/slide" Target="slides/slide22.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4.xml"/><Relationship Id="rId24" Type="http://schemas.openxmlformats.org/officeDocument/2006/relationships/slide" Target="slides/slide17.xml"/><Relationship Id="rId32" Type="http://schemas.openxmlformats.org/officeDocument/2006/relationships/notesMaster" Target="notesMasters/notesMaster1.xml"/><Relationship Id="rId5" Type="http://schemas.openxmlformats.org/officeDocument/2006/relationships/slideMaster" Target="slideMasters/slideMaster2.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openxmlformats.org/officeDocument/2006/relationships/tableStyles" Target="tableStyles.xml"/><Relationship Id="rId10" Type="http://schemas.openxmlformats.org/officeDocument/2006/relationships/slide" Target="slides/slide3.xml"/><Relationship Id="rId19" Type="http://schemas.openxmlformats.org/officeDocument/2006/relationships/slide" Target="slides/slide12.xml"/><Relationship Id="rId31" Type="http://schemas.openxmlformats.org/officeDocument/2006/relationships/slide" Target="slides/slide24.xml"/><Relationship Id="rId4" Type="http://schemas.openxmlformats.org/officeDocument/2006/relationships/slideMaster" Target="slideMasters/slideMaster1.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slide" Target="slides/slide23.xml"/><Relationship Id="rId35" Type="http://schemas.openxmlformats.org/officeDocument/2006/relationships/theme" Target="theme/theme1.xml"/><Relationship Id="rId8" Type="http://schemas.openxmlformats.org/officeDocument/2006/relationships/slide" Target="slides/slid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097" name="AutoShape 1">
            <a:extLst>
              <a:ext uri="{FF2B5EF4-FFF2-40B4-BE49-F238E27FC236}">
                <a16:creationId xmlns:a16="http://schemas.microsoft.com/office/drawing/2014/main" id="{61A817A6-175E-4DA0-B503-FC6374DACB89}"/>
              </a:ext>
            </a:extLst>
          </p:cNvPr>
          <p:cNvSpPr>
            <a:spLocks noChangeArrowheads="1"/>
          </p:cNvSpPr>
          <p:nvPr/>
        </p:nvSpPr>
        <p:spPr bwMode="auto">
          <a:xfrm>
            <a:off x="0" y="0"/>
            <a:ext cx="7099300" cy="10234613"/>
          </a:xfrm>
          <a:prstGeom prst="roundRect">
            <a:avLst>
              <a:gd name="adj" fmla="val 19"/>
            </a:avLst>
          </a:prstGeom>
          <a:solidFill>
            <a:srgbClr val="FFFFFF"/>
          </a:solidFill>
          <a:ln>
            <a:noFill/>
          </a:ln>
          <a:effectLst/>
          <a:extLst>
            <a:ext uri="{91240B29-F687-4F45-9708-019B960494DF}">
              <a14:hiddenLine xmlns:a14="http://schemas.microsoft.com/office/drawing/2010/main" w="9360" cap="sq">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86841" tIns="43420" rIns="86841" bIns="43420" anchor="ctr"/>
          <a:lstStyle/>
          <a:p>
            <a:endParaRPr lang="it-IT" dirty="0"/>
          </a:p>
        </p:txBody>
      </p:sp>
      <p:sp>
        <p:nvSpPr>
          <p:cNvPr id="4098" name="AutoShape 2">
            <a:extLst>
              <a:ext uri="{FF2B5EF4-FFF2-40B4-BE49-F238E27FC236}">
                <a16:creationId xmlns:a16="http://schemas.microsoft.com/office/drawing/2014/main" id="{1C5BC349-30CF-4C74-AFD5-46614A27BBAC}"/>
              </a:ext>
            </a:extLst>
          </p:cNvPr>
          <p:cNvSpPr>
            <a:spLocks noChangeArrowheads="1"/>
          </p:cNvSpPr>
          <p:nvPr/>
        </p:nvSpPr>
        <p:spPr bwMode="auto">
          <a:xfrm>
            <a:off x="0" y="0"/>
            <a:ext cx="7099300" cy="10234613"/>
          </a:xfrm>
          <a:prstGeom prst="roundRect">
            <a:avLst>
              <a:gd name="adj" fmla="val 19"/>
            </a:avLst>
          </a:prstGeom>
          <a:solidFill>
            <a:srgbClr val="FFFFFF"/>
          </a:solidFill>
          <a:ln>
            <a:noFill/>
          </a:ln>
          <a:effectLst/>
          <a:extLs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86841" tIns="43420" rIns="86841" bIns="43420" anchor="ctr"/>
          <a:lstStyle/>
          <a:p>
            <a:endParaRPr lang="it-IT" dirty="0"/>
          </a:p>
        </p:txBody>
      </p:sp>
      <p:sp>
        <p:nvSpPr>
          <p:cNvPr id="4099" name="AutoShape 3">
            <a:extLst>
              <a:ext uri="{FF2B5EF4-FFF2-40B4-BE49-F238E27FC236}">
                <a16:creationId xmlns:a16="http://schemas.microsoft.com/office/drawing/2014/main" id="{03B158A2-7A10-42A2-A974-E111A62B97A6}"/>
              </a:ext>
            </a:extLst>
          </p:cNvPr>
          <p:cNvSpPr>
            <a:spLocks noChangeArrowheads="1"/>
          </p:cNvSpPr>
          <p:nvPr/>
        </p:nvSpPr>
        <p:spPr bwMode="auto">
          <a:xfrm>
            <a:off x="0" y="0"/>
            <a:ext cx="7099300" cy="10234613"/>
          </a:xfrm>
          <a:prstGeom prst="roundRect">
            <a:avLst>
              <a:gd name="adj" fmla="val 19"/>
            </a:avLst>
          </a:prstGeom>
          <a:solidFill>
            <a:srgbClr val="FFFFFF"/>
          </a:solidFill>
          <a:ln>
            <a:noFill/>
          </a:ln>
          <a:effectLst/>
          <a:extLs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86841" tIns="43420" rIns="86841" bIns="43420" anchor="ctr"/>
          <a:lstStyle/>
          <a:p>
            <a:endParaRPr lang="it-IT" dirty="0"/>
          </a:p>
        </p:txBody>
      </p:sp>
      <p:sp>
        <p:nvSpPr>
          <p:cNvPr id="4100" name="AutoShape 4">
            <a:extLst>
              <a:ext uri="{FF2B5EF4-FFF2-40B4-BE49-F238E27FC236}">
                <a16:creationId xmlns:a16="http://schemas.microsoft.com/office/drawing/2014/main" id="{E9F45F1F-740F-4B7D-8402-30E492506981}"/>
              </a:ext>
            </a:extLst>
          </p:cNvPr>
          <p:cNvSpPr>
            <a:spLocks noChangeArrowheads="1"/>
          </p:cNvSpPr>
          <p:nvPr/>
        </p:nvSpPr>
        <p:spPr bwMode="auto">
          <a:xfrm>
            <a:off x="0" y="0"/>
            <a:ext cx="7099300" cy="10234613"/>
          </a:xfrm>
          <a:prstGeom prst="roundRect">
            <a:avLst>
              <a:gd name="adj" fmla="val 19"/>
            </a:avLst>
          </a:prstGeom>
          <a:solidFill>
            <a:srgbClr val="FFFFFF"/>
          </a:solidFill>
          <a:ln>
            <a:noFill/>
          </a:ln>
          <a:effectLst/>
          <a:extLs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86841" tIns="43420" rIns="86841" bIns="43420" anchor="ctr"/>
          <a:lstStyle/>
          <a:p>
            <a:endParaRPr lang="it-IT" dirty="0"/>
          </a:p>
        </p:txBody>
      </p:sp>
      <p:sp>
        <p:nvSpPr>
          <p:cNvPr id="4101" name="AutoShape 5">
            <a:extLst>
              <a:ext uri="{FF2B5EF4-FFF2-40B4-BE49-F238E27FC236}">
                <a16:creationId xmlns:a16="http://schemas.microsoft.com/office/drawing/2014/main" id="{6BA811A4-96FC-4740-B083-F1396AE657A2}"/>
              </a:ext>
            </a:extLst>
          </p:cNvPr>
          <p:cNvSpPr>
            <a:spLocks noChangeArrowheads="1"/>
          </p:cNvSpPr>
          <p:nvPr/>
        </p:nvSpPr>
        <p:spPr bwMode="auto">
          <a:xfrm>
            <a:off x="0" y="0"/>
            <a:ext cx="7099300" cy="10234613"/>
          </a:xfrm>
          <a:prstGeom prst="roundRect">
            <a:avLst>
              <a:gd name="adj" fmla="val 19"/>
            </a:avLst>
          </a:prstGeom>
          <a:solidFill>
            <a:srgbClr val="FFFFFF"/>
          </a:solidFill>
          <a:ln>
            <a:noFill/>
          </a:ln>
          <a:effectLst/>
          <a:extLs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86841" tIns="43420" rIns="86841" bIns="43420" anchor="ctr"/>
          <a:lstStyle/>
          <a:p>
            <a:endParaRPr lang="it-IT" dirty="0"/>
          </a:p>
        </p:txBody>
      </p:sp>
      <p:sp>
        <p:nvSpPr>
          <p:cNvPr id="4102" name="AutoShape 6">
            <a:extLst>
              <a:ext uri="{FF2B5EF4-FFF2-40B4-BE49-F238E27FC236}">
                <a16:creationId xmlns:a16="http://schemas.microsoft.com/office/drawing/2014/main" id="{343A3B65-180C-4D6B-942C-6D388E3C4A3D}"/>
              </a:ext>
            </a:extLst>
          </p:cNvPr>
          <p:cNvSpPr>
            <a:spLocks noChangeArrowheads="1"/>
          </p:cNvSpPr>
          <p:nvPr/>
        </p:nvSpPr>
        <p:spPr bwMode="auto">
          <a:xfrm>
            <a:off x="0" y="0"/>
            <a:ext cx="7099300" cy="10234613"/>
          </a:xfrm>
          <a:prstGeom prst="roundRect">
            <a:avLst>
              <a:gd name="adj" fmla="val 19"/>
            </a:avLst>
          </a:prstGeom>
          <a:solidFill>
            <a:srgbClr val="FFFFFF"/>
          </a:solidFill>
          <a:ln>
            <a:noFill/>
          </a:ln>
          <a:effectLst/>
          <a:extLs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86841" tIns="43420" rIns="86841" bIns="43420" anchor="ctr"/>
          <a:lstStyle/>
          <a:p>
            <a:endParaRPr lang="it-IT" dirty="0"/>
          </a:p>
        </p:txBody>
      </p:sp>
      <p:sp>
        <p:nvSpPr>
          <p:cNvPr id="4103" name="AutoShape 7">
            <a:extLst>
              <a:ext uri="{FF2B5EF4-FFF2-40B4-BE49-F238E27FC236}">
                <a16:creationId xmlns:a16="http://schemas.microsoft.com/office/drawing/2014/main" id="{AB24DB6A-9C35-452B-8663-05D47991FA95}"/>
              </a:ext>
            </a:extLst>
          </p:cNvPr>
          <p:cNvSpPr>
            <a:spLocks noChangeArrowheads="1"/>
          </p:cNvSpPr>
          <p:nvPr/>
        </p:nvSpPr>
        <p:spPr bwMode="auto">
          <a:xfrm>
            <a:off x="0" y="0"/>
            <a:ext cx="7099300" cy="10234613"/>
          </a:xfrm>
          <a:prstGeom prst="roundRect">
            <a:avLst>
              <a:gd name="adj" fmla="val 19"/>
            </a:avLst>
          </a:prstGeom>
          <a:solidFill>
            <a:srgbClr val="FFFFFF"/>
          </a:solidFill>
          <a:ln>
            <a:noFill/>
          </a:ln>
          <a:effectLst/>
          <a:extLs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86841" tIns="43420" rIns="86841" bIns="43420" anchor="ctr"/>
          <a:lstStyle/>
          <a:p>
            <a:endParaRPr lang="it-IT" dirty="0"/>
          </a:p>
        </p:txBody>
      </p:sp>
      <p:sp>
        <p:nvSpPr>
          <p:cNvPr id="4104" name="AutoShape 8">
            <a:extLst>
              <a:ext uri="{FF2B5EF4-FFF2-40B4-BE49-F238E27FC236}">
                <a16:creationId xmlns:a16="http://schemas.microsoft.com/office/drawing/2014/main" id="{B15CDC43-18FB-4ED8-82A3-CE9CA0C815AF}"/>
              </a:ext>
            </a:extLst>
          </p:cNvPr>
          <p:cNvSpPr>
            <a:spLocks noChangeArrowheads="1"/>
          </p:cNvSpPr>
          <p:nvPr/>
        </p:nvSpPr>
        <p:spPr bwMode="auto">
          <a:xfrm>
            <a:off x="0" y="0"/>
            <a:ext cx="7099300" cy="10234613"/>
          </a:xfrm>
          <a:prstGeom prst="roundRect">
            <a:avLst>
              <a:gd name="adj" fmla="val 19"/>
            </a:avLst>
          </a:prstGeom>
          <a:solidFill>
            <a:srgbClr val="FFFFFF"/>
          </a:solidFill>
          <a:ln>
            <a:noFill/>
          </a:ln>
          <a:effectLst/>
          <a:extLs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86841" tIns="43420" rIns="86841" bIns="43420" anchor="ctr"/>
          <a:lstStyle/>
          <a:p>
            <a:endParaRPr lang="it-IT" dirty="0"/>
          </a:p>
        </p:txBody>
      </p:sp>
      <p:sp>
        <p:nvSpPr>
          <p:cNvPr id="4105" name="AutoShape 9">
            <a:extLst>
              <a:ext uri="{FF2B5EF4-FFF2-40B4-BE49-F238E27FC236}">
                <a16:creationId xmlns:a16="http://schemas.microsoft.com/office/drawing/2014/main" id="{F4C4FE69-51A3-484D-9355-F534DA631CE9}"/>
              </a:ext>
            </a:extLst>
          </p:cNvPr>
          <p:cNvSpPr>
            <a:spLocks noChangeArrowheads="1"/>
          </p:cNvSpPr>
          <p:nvPr/>
        </p:nvSpPr>
        <p:spPr bwMode="auto">
          <a:xfrm>
            <a:off x="0" y="0"/>
            <a:ext cx="7099300" cy="10234613"/>
          </a:xfrm>
          <a:prstGeom prst="roundRect">
            <a:avLst>
              <a:gd name="adj" fmla="val 19"/>
            </a:avLst>
          </a:prstGeom>
          <a:solidFill>
            <a:srgbClr val="FFFFFF"/>
          </a:solidFill>
          <a:ln>
            <a:noFill/>
          </a:ln>
          <a:effectLst/>
          <a:extLs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86841" tIns="43420" rIns="86841" bIns="43420" anchor="ctr"/>
          <a:lstStyle/>
          <a:p>
            <a:endParaRPr lang="it-IT" dirty="0"/>
          </a:p>
        </p:txBody>
      </p:sp>
      <p:sp>
        <p:nvSpPr>
          <p:cNvPr id="4106" name="AutoShape 10">
            <a:extLst>
              <a:ext uri="{FF2B5EF4-FFF2-40B4-BE49-F238E27FC236}">
                <a16:creationId xmlns:a16="http://schemas.microsoft.com/office/drawing/2014/main" id="{D2452205-D185-4407-A0C3-149F2446CABE}"/>
              </a:ext>
            </a:extLst>
          </p:cNvPr>
          <p:cNvSpPr>
            <a:spLocks noChangeArrowheads="1"/>
          </p:cNvSpPr>
          <p:nvPr/>
        </p:nvSpPr>
        <p:spPr bwMode="auto">
          <a:xfrm>
            <a:off x="0" y="0"/>
            <a:ext cx="7099300" cy="10234613"/>
          </a:xfrm>
          <a:prstGeom prst="roundRect">
            <a:avLst>
              <a:gd name="adj" fmla="val 19"/>
            </a:avLst>
          </a:prstGeom>
          <a:solidFill>
            <a:srgbClr val="FFFFFF"/>
          </a:solidFill>
          <a:ln>
            <a:noFill/>
          </a:ln>
          <a:effectLst/>
          <a:extLs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86841" tIns="43420" rIns="86841" bIns="43420" anchor="ctr"/>
          <a:lstStyle/>
          <a:p>
            <a:endParaRPr lang="it-IT" dirty="0"/>
          </a:p>
        </p:txBody>
      </p:sp>
      <p:sp>
        <p:nvSpPr>
          <p:cNvPr id="4107" name="AutoShape 11">
            <a:extLst>
              <a:ext uri="{FF2B5EF4-FFF2-40B4-BE49-F238E27FC236}">
                <a16:creationId xmlns:a16="http://schemas.microsoft.com/office/drawing/2014/main" id="{2FC7CDEA-EF88-4393-B8D7-3F89BDCAF6AE}"/>
              </a:ext>
            </a:extLst>
          </p:cNvPr>
          <p:cNvSpPr>
            <a:spLocks noChangeArrowheads="1"/>
          </p:cNvSpPr>
          <p:nvPr/>
        </p:nvSpPr>
        <p:spPr bwMode="auto">
          <a:xfrm>
            <a:off x="0" y="0"/>
            <a:ext cx="7099300" cy="10234613"/>
          </a:xfrm>
          <a:prstGeom prst="roundRect">
            <a:avLst>
              <a:gd name="adj" fmla="val 19"/>
            </a:avLst>
          </a:prstGeom>
          <a:solidFill>
            <a:srgbClr val="FFFFFF"/>
          </a:solidFill>
          <a:ln>
            <a:noFill/>
          </a:ln>
          <a:effectLst/>
          <a:extLs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86841" tIns="43420" rIns="86841" bIns="43420" anchor="ctr"/>
          <a:lstStyle/>
          <a:p>
            <a:endParaRPr lang="it-IT" dirty="0"/>
          </a:p>
        </p:txBody>
      </p:sp>
      <p:sp>
        <p:nvSpPr>
          <p:cNvPr id="4108" name="AutoShape 12">
            <a:extLst>
              <a:ext uri="{FF2B5EF4-FFF2-40B4-BE49-F238E27FC236}">
                <a16:creationId xmlns:a16="http://schemas.microsoft.com/office/drawing/2014/main" id="{A591FAA9-157E-470A-881A-4A8630EFAA26}"/>
              </a:ext>
            </a:extLst>
          </p:cNvPr>
          <p:cNvSpPr>
            <a:spLocks noChangeArrowheads="1"/>
          </p:cNvSpPr>
          <p:nvPr/>
        </p:nvSpPr>
        <p:spPr bwMode="auto">
          <a:xfrm>
            <a:off x="0" y="0"/>
            <a:ext cx="7099300" cy="10234613"/>
          </a:xfrm>
          <a:prstGeom prst="roundRect">
            <a:avLst>
              <a:gd name="adj" fmla="val 19"/>
            </a:avLst>
          </a:prstGeom>
          <a:solidFill>
            <a:srgbClr val="FFFFFF"/>
          </a:solidFill>
          <a:ln>
            <a:noFill/>
          </a:ln>
          <a:effectLst/>
          <a:extLs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86841" tIns="43420" rIns="86841" bIns="43420" anchor="ctr"/>
          <a:lstStyle/>
          <a:p>
            <a:endParaRPr lang="it-IT" dirty="0"/>
          </a:p>
        </p:txBody>
      </p:sp>
      <p:sp>
        <p:nvSpPr>
          <p:cNvPr id="4109" name="AutoShape 13">
            <a:extLst>
              <a:ext uri="{FF2B5EF4-FFF2-40B4-BE49-F238E27FC236}">
                <a16:creationId xmlns:a16="http://schemas.microsoft.com/office/drawing/2014/main" id="{98864022-792F-4AFC-AE64-6CE12F18C422}"/>
              </a:ext>
            </a:extLst>
          </p:cNvPr>
          <p:cNvSpPr>
            <a:spLocks noChangeArrowheads="1"/>
          </p:cNvSpPr>
          <p:nvPr/>
        </p:nvSpPr>
        <p:spPr bwMode="auto">
          <a:xfrm>
            <a:off x="0" y="0"/>
            <a:ext cx="7099300" cy="10234613"/>
          </a:xfrm>
          <a:prstGeom prst="roundRect">
            <a:avLst>
              <a:gd name="adj" fmla="val 19"/>
            </a:avLst>
          </a:prstGeom>
          <a:solidFill>
            <a:srgbClr val="FFFFFF"/>
          </a:solidFill>
          <a:ln>
            <a:noFill/>
          </a:ln>
          <a:effectLst/>
          <a:extLs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86841" tIns="43420" rIns="86841" bIns="43420" anchor="ctr"/>
          <a:lstStyle/>
          <a:p>
            <a:endParaRPr lang="it-IT" dirty="0"/>
          </a:p>
        </p:txBody>
      </p:sp>
      <p:sp>
        <p:nvSpPr>
          <p:cNvPr id="4110" name="AutoShape 14">
            <a:extLst>
              <a:ext uri="{FF2B5EF4-FFF2-40B4-BE49-F238E27FC236}">
                <a16:creationId xmlns:a16="http://schemas.microsoft.com/office/drawing/2014/main" id="{B8560243-A429-4318-AF22-77520004DD37}"/>
              </a:ext>
            </a:extLst>
          </p:cNvPr>
          <p:cNvSpPr>
            <a:spLocks noChangeArrowheads="1"/>
          </p:cNvSpPr>
          <p:nvPr/>
        </p:nvSpPr>
        <p:spPr bwMode="auto">
          <a:xfrm>
            <a:off x="0" y="0"/>
            <a:ext cx="7099300" cy="10234613"/>
          </a:xfrm>
          <a:prstGeom prst="roundRect">
            <a:avLst>
              <a:gd name="adj" fmla="val 19"/>
            </a:avLst>
          </a:prstGeom>
          <a:solidFill>
            <a:srgbClr val="FFFFFF"/>
          </a:solidFill>
          <a:ln>
            <a:noFill/>
          </a:ln>
          <a:effectLst/>
          <a:extLs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86841" tIns="43420" rIns="86841" bIns="43420" anchor="ctr"/>
          <a:lstStyle/>
          <a:p>
            <a:endParaRPr lang="it-IT" dirty="0"/>
          </a:p>
        </p:txBody>
      </p:sp>
      <p:sp>
        <p:nvSpPr>
          <p:cNvPr id="4111" name="Rectangle 15">
            <a:extLst>
              <a:ext uri="{FF2B5EF4-FFF2-40B4-BE49-F238E27FC236}">
                <a16:creationId xmlns:a16="http://schemas.microsoft.com/office/drawing/2014/main" id="{5825FBB0-68BC-4039-8908-90CCD964DE90}"/>
              </a:ext>
            </a:extLst>
          </p:cNvPr>
          <p:cNvSpPr>
            <a:spLocks noGrp="1" noRot="1" noChangeAspect="1" noChangeArrowheads="1"/>
          </p:cNvSpPr>
          <p:nvPr>
            <p:ph type="sldImg"/>
          </p:nvPr>
        </p:nvSpPr>
        <p:spPr bwMode="auto">
          <a:xfrm>
            <a:off x="149225" y="777875"/>
            <a:ext cx="6778625" cy="38147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sp>
      <p:sp>
        <p:nvSpPr>
          <p:cNvPr id="4112" name="Rectangle 16">
            <a:extLst>
              <a:ext uri="{FF2B5EF4-FFF2-40B4-BE49-F238E27FC236}">
                <a16:creationId xmlns:a16="http://schemas.microsoft.com/office/drawing/2014/main" id="{24B9E271-7BD7-4B8C-A6E4-6CD1F5CD4338}"/>
              </a:ext>
            </a:extLst>
          </p:cNvPr>
          <p:cNvSpPr>
            <a:spLocks noGrp="1" noChangeArrowheads="1"/>
          </p:cNvSpPr>
          <p:nvPr>
            <p:ph type="body"/>
          </p:nvPr>
        </p:nvSpPr>
        <p:spPr bwMode="auto">
          <a:xfrm>
            <a:off x="709633" y="4861252"/>
            <a:ext cx="5657674" cy="458316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p>
            <a:pPr lvl="0"/>
            <a:endParaRPr lang="it-IT" altLang="it-IT"/>
          </a:p>
        </p:txBody>
      </p:sp>
      <p:sp>
        <p:nvSpPr>
          <p:cNvPr id="4113" name="Rectangle 17">
            <a:extLst>
              <a:ext uri="{FF2B5EF4-FFF2-40B4-BE49-F238E27FC236}">
                <a16:creationId xmlns:a16="http://schemas.microsoft.com/office/drawing/2014/main" id="{60E44D89-2D87-4F4A-BE77-AB0836DE4771}"/>
              </a:ext>
            </a:extLst>
          </p:cNvPr>
          <p:cNvSpPr>
            <a:spLocks noGrp="1" noChangeArrowheads="1"/>
          </p:cNvSpPr>
          <p:nvPr>
            <p:ph type="hdr"/>
          </p:nvPr>
        </p:nvSpPr>
        <p:spPr bwMode="auto">
          <a:xfrm>
            <a:off x="0" y="1"/>
            <a:ext cx="3059169" cy="48931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lvl1pPr>
              <a:buClrTx/>
              <a:buFontTx/>
              <a:buNone/>
              <a:tabLst>
                <a:tab pos="426665" algn="l"/>
                <a:tab pos="853329" algn="l"/>
                <a:tab pos="1279994" algn="l"/>
                <a:tab pos="1706658" algn="l"/>
                <a:tab pos="2133323" algn="l"/>
                <a:tab pos="2559988" algn="l"/>
                <a:tab pos="2986653" algn="l"/>
              </a:tabLst>
              <a:defRPr sz="1300">
                <a:solidFill>
                  <a:srgbClr val="000000"/>
                </a:solidFill>
                <a:latin typeface="Times New Roman" panose="02020603050405020304" pitchFamily="18" charset="0"/>
                <a:cs typeface="Segoe UI" panose="020B0502040204020203" pitchFamily="34" charset="0"/>
              </a:defRPr>
            </a:lvl1pPr>
          </a:lstStyle>
          <a:p>
            <a:endParaRPr lang="it-IT" altLang="it-IT" dirty="0"/>
          </a:p>
        </p:txBody>
      </p:sp>
      <p:sp>
        <p:nvSpPr>
          <p:cNvPr id="4114" name="Rectangle 18">
            <a:extLst>
              <a:ext uri="{FF2B5EF4-FFF2-40B4-BE49-F238E27FC236}">
                <a16:creationId xmlns:a16="http://schemas.microsoft.com/office/drawing/2014/main" id="{263DCEC5-5E62-4B5E-9B85-0E52808F5431}"/>
              </a:ext>
            </a:extLst>
          </p:cNvPr>
          <p:cNvSpPr>
            <a:spLocks noGrp="1" noChangeArrowheads="1"/>
          </p:cNvSpPr>
          <p:nvPr>
            <p:ph type="dt"/>
          </p:nvPr>
        </p:nvSpPr>
        <p:spPr bwMode="auto">
          <a:xfrm>
            <a:off x="4017769" y="1"/>
            <a:ext cx="3059169" cy="48931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lvl1pPr algn="r">
              <a:buClrTx/>
              <a:buFontTx/>
              <a:buNone/>
              <a:tabLst>
                <a:tab pos="426665" algn="l"/>
                <a:tab pos="853329" algn="l"/>
                <a:tab pos="1279994" algn="l"/>
                <a:tab pos="1706658" algn="l"/>
                <a:tab pos="2133323" algn="l"/>
                <a:tab pos="2559988" algn="l"/>
                <a:tab pos="2986653" algn="l"/>
              </a:tabLst>
              <a:defRPr sz="1300">
                <a:solidFill>
                  <a:srgbClr val="000000"/>
                </a:solidFill>
                <a:latin typeface="Times New Roman" panose="02020603050405020304" pitchFamily="18" charset="0"/>
                <a:cs typeface="Segoe UI" panose="020B0502040204020203" pitchFamily="34" charset="0"/>
              </a:defRPr>
            </a:lvl1pPr>
          </a:lstStyle>
          <a:p>
            <a:endParaRPr lang="it-IT" altLang="it-IT" dirty="0"/>
          </a:p>
        </p:txBody>
      </p:sp>
      <p:sp>
        <p:nvSpPr>
          <p:cNvPr id="4115" name="Rectangle 19">
            <a:extLst>
              <a:ext uri="{FF2B5EF4-FFF2-40B4-BE49-F238E27FC236}">
                <a16:creationId xmlns:a16="http://schemas.microsoft.com/office/drawing/2014/main" id="{B59F35E4-65C3-4D2F-9792-D2DC65EE4E45}"/>
              </a:ext>
            </a:extLst>
          </p:cNvPr>
          <p:cNvSpPr>
            <a:spLocks noGrp="1" noChangeArrowheads="1"/>
          </p:cNvSpPr>
          <p:nvPr>
            <p:ph type="ftr"/>
          </p:nvPr>
        </p:nvSpPr>
        <p:spPr bwMode="auto">
          <a:xfrm>
            <a:off x="0" y="9722503"/>
            <a:ext cx="3059169" cy="48931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b" anchorCtr="0" compatLnSpc="1">
            <a:prstTxWarp prst="textNoShape">
              <a:avLst/>
            </a:prstTxWarp>
          </a:bodyPr>
          <a:lstStyle>
            <a:lvl1pPr>
              <a:buClrTx/>
              <a:buFontTx/>
              <a:buNone/>
              <a:tabLst>
                <a:tab pos="426665" algn="l"/>
                <a:tab pos="853329" algn="l"/>
                <a:tab pos="1279994" algn="l"/>
                <a:tab pos="1706658" algn="l"/>
                <a:tab pos="2133323" algn="l"/>
                <a:tab pos="2559988" algn="l"/>
                <a:tab pos="2986653" algn="l"/>
              </a:tabLst>
              <a:defRPr sz="1300">
                <a:solidFill>
                  <a:srgbClr val="000000"/>
                </a:solidFill>
                <a:latin typeface="Times New Roman" panose="02020603050405020304" pitchFamily="18" charset="0"/>
                <a:cs typeface="Segoe UI" panose="020B0502040204020203" pitchFamily="34" charset="0"/>
              </a:defRPr>
            </a:lvl1pPr>
          </a:lstStyle>
          <a:p>
            <a:endParaRPr lang="it-IT" altLang="it-IT" dirty="0"/>
          </a:p>
        </p:txBody>
      </p:sp>
      <p:sp>
        <p:nvSpPr>
          <p:cNvPr id="4116" name="Rectangle 20">
            <a:extLst>
              <a:ext uri="{FF2B5EF4-FFF2-40B4-BE49-F238E27FC236}">
                <a16:creationId xmlns:a16="http://schemas.microsoft.com/office/drawing/2014/main" id="{C85ADACF-F8FE-44A8-B0C5-2C0A23251823}"/>
              </a:ext>
            </a:extLst>
          </p:cNvPr>
          <p:cNvSpPr>
            <a:spLocks noGrp="1" noChangeArrowheads="1"/>
          </p:cNvSpPr>
          <p:nvPr>
            <p:ph type="sldNum"/>
          </p:nvPr>
        </p:nvSpPr>
        <p:spPr bwMode="auto">
          <a:xfrm>
            <a:off x="4017769" y="9722503"/>
            <a:ext cx="3059169" cy="48931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b" anchorCtr="0" compatLnSpc="1">
            <a:prstTxWarp prst="textNoShape">
              <a:avLst/>
            </a:prstTxWarp>
          </a:bodyPr>
          <a:lstStyle>
            <a:lvl1pPr algn="r">
              <a:buClrTx/>
              <a:buFontTx/>
              <a:buNone/>
              <a:tabLst>
                <a:tab pos="426665" algn="l"/>
                <a:tab pos="853329" algn="l"/>
                <a:tab pos="1279994" algn="l"/>
                <a:tab pos="1706658" algn="l"/>
                <a:tab pos="2133323" algn="l"/>
                <a:tab pos="2559988" algn="l"/>
                <a:tab pos="2986653" algn="l"/>
              </a:tabLst>
              <a:defRPr sz="1300">
                <a:solidFill>
                  <a:srgbClr val="000000"/>
                </a:solidFill>
                <a:latin typeface="Times New Roman" panose="02020603050405020304" pitchFamily="18" charset="0"/>
                <a:cs typeface="Segoe UI" panose="020B0502040204020203" pitchFamily="34" charset="0"/>
              </a:defRPr>
            </a:lvl1pPr>
          </a:lstStyle>
          <a:p>
            <a:fld id="{2A5673C9-54FC-4146-8629-5AE073AF6BFD}" type="slidenum">
              <a:rPr lang="it-IT" altLang="it-IT"/>
              <a:pPr/>
              <a:t>‹N°›</a:t>
            </a:fld>
            <a:endParaRPr lang="it-IT" altLang="it-IT" dirty="0"/>
          </a:p>
        </p:txBody>
      </p:sp>
    </p:spTree>
  </p:cSld>
  <p:clrMap bg1="lt1" tx1="dk1" bg2="lt2" tx2="dk2" accent1="accent1" accent2="accent2" accent3="accent3" accent4="accent4" accent5="accent5" accent6="accent6" hlink="hlink" folHlink="folHlink"/>
  <p:notesStyle>
    <a:lvl1pPr algn="l" defTabSz="449263" rtl="0" eaLnBrk="0" fontAlgn="base" hangingPunct="0">
      <a:spcBef>
        <a:spcPct val="30000"/>
      </a:spcBef>
      <a:spcAft>
        <a:spcPct val="0"/>
      </a:spcAft>
      <a:buClr>
        <a:srgbClr val="000000"/>
      </a:buClr>
      <a:buSzPct val="100000"/>
      <a:buFont typeface="Times New Roman" panose="02020603050405020304" pitchFamily="18" charset="0"/>
      <a:defRPr sz="1200" kern="1200">
        <a:solidFill>
          <a:srgbClr val="000000"/>
        </a:solidFill>
        <a:latin typeface="Times New Roman" panose="02020603050405020304" pitchFamily="18" charset="0"/>
        <a:ea typeface="+mn-ea"/>
        <a:cs typeface="+mn-cs"/>
      </a:defRPr>
    </a:lvl1pPr>
    <a:lvl2pPr marL="742950" indent="-285750" algn="l" defTabSz="449263" rtl="0" eaLnBrk="0" fontAlgn="base" hangingPunct="0">
      <a:spcBef>
        <a:spcPct val="30000"/>
      </a:spcBef>
      <a:spcAft>
        <a:spcPct val="0"/>
      </a:spcAft>
      <a:buClr>
        <a:srgbClr val="000000"/>
      </a:buClr>
      <a:buSzPct val="100000"/>
      <a:buFont typeface="Times New Roman" panose="02020603050405020304" pitchFamily="18" charset="0"/>
      <a:defRPr sz="1200" kern="1200">
        <a:solidFill>
          <a:srgbClr val="000000"/>
        </a:solidFill>
        <a:latin typeface="Times New Roman" panose="02020603050405020304" pitchFamily="18" charset="0"/>
        <a:ea typeface="+mn-ea"/>
        <a:cs typeface="+mn-cs"/>
      </a:defRPr>
    </a:lvl2pPr>
    <a:lvl3pPr marL="1143000" indent="-228600" algn="l" defTabSz="449263" rtl="0" eaLnBrk="0" fontAlgn="base" hangingPunct="0">
      <a:spcBef>
        <a:spcPct val="30000"/>
      </a:spcBef>
      <a:spcAft>
        <a:spcPct val="0"/>
      </a:spcAft>
      <a:buClr>
        <a:srgbClr val="000000"/>
      </a:buClr>
      <a:buSzPct val="100000"/>
      <a:buFont typeface="Times New Roman" panose="02020603050405020304" pitchFamily="18" charset="0"/>
      <a:defRPr sz="1200" kern="1200">
        <a:solidFill>
          <a:srgbClr val="000000"/>
        </a:solidFill>
        <a:latin typeface="Times New Roman" panose="02020603050405020304" pitchFamily="18" charset="0"/>
        <a:ea typeface="+mn-ea"/>
        <a:cs typeface="+mn-cs"/>
      </a:defRPr>
    </a:lvl3pPr>
    <a:lvl4pPr marL="1600200" indent="-228600" algn="l" defTabSz="449263" rtl="0" eaLnBrk="0" fontAlgn="base" hangingPunct="0">
      <a:spcBef>
        <a:spcPct val="30000"/>
      </a:spcBef>
      <a:spcAft>
        <a:spcPct val="0"/>
      </a:spcAft>
      <a:buClr>
        <a:srgbClr val="000000"/>
      </a:buClr>
      <a:buSzPct val="100000"/>
      <a:buFont typeface="Times New Roman" panose="02020603050405020304" pitchFamily="18" charset="0"/>
      <a:defRPr sz="1200" kern="1200">
        <a:solidFill>
          <a:srgbClr val="000000"/>
        </a:solidFill>
        <a:latin typeface="Times New Roman" panose="02020603050405020304" pitchFamily="18" charset="0"/>
        <a:ea typeface="+mn-ea"/>
        <a:cs typeface="+mn-cs"/>
      </a:defRPr>
    </a:lvl4pPr>
    <a:lvl5pPr marL="2057400" indent="-228600" algn="l" defTabSz="449263" rtl="0" eaLnBrk="0" fontAlgn="base" hangingPunct="0">
      <a:spcBef>
        <a:spcPct val="30000"/>
      </a:spcBef>
      <a:spcAft>
        <a:spcPct val="0"/>
      </a:spcAft>
      <a:buClr>
        <a:srgbClr val="000000"/>
      </a:buClr>
      <a:buSzPct val="100000"/>
      <a:buFont typeface="Times New Roman" panose="02020603050405020304" pitchFamily="18" charset="0"/>
      <a:defRPr sz="1200" kern="1200">
        <a:solidFill>
          <a:srgbClr val="000000"/>
        </a:solidFill>
        <a:latin typeface="Times New Roman" panose="02020603050405020304"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408F923-A320-42BD-84A6-601815CE83FD}"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15908169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20">
            <a:extLst>
              <a:ext uri="{FF2B5EF4-FFF2-40B4-BE49-F238E27FC236}">
                <a16:creationId xmlns:a16="http://schemas.microsoft.com/office/drawing/2014/main" id="{072DCFBF-AEE5-4B4D-9925-21DF4C091FAB}"/>
              </a:ext>
            </a:extLst>
          </p:cNvPr>
          <p:cNvSpPr>
            <a:spLocks noGrp="1" noChangeArrowheads="1"/>
          </p:cNvSpPr>
          <p:nvPr>
            <p:ph type="sldNum"/>
          </p:nvPr>
        </p:nvSpPr>
        <p:spPr>
          <a:ln/>
        </p:spPr>
        <p:txBody>
          <a:bodyPr/>
          <a:lstStyle/>
          <a:p>
            <a:fld id="{236499B3-5002-4518-BCFA-C8DFA80CA391}" type="slidenum">
              <a:rPr lang="it-IT" altLang="it-IT"/>
              <a:pPr/>
              <a:t>10</a:t>
            </a:fld>
            <a:endParaRPr lang="it-IT" altLang="it-IT"/>
          </a:p>
        </p:txBody>
      </p:sp>
      <p:sp>
        <p:nvSpPr>
          <p:cNvPr id="21505" name="Rectangle 1">
            <a:extLst>
              <a:ext uri="{FF2B5EF4-FFF2-40B4-BE49-F238E27FC236}">
                <a16:creationId xmlns:a16="http://schemas.microsoft.com/office/drawing/2014/main" id="{6BDD4AF9-B3B1-47DC-B548-9D90661888D0}"/>
              </a:ext>
            </a:extLst>
          </p:cNvPr>
          <p:cNvSpPr txBox="1">
            <a:spLocks noGrp="1" noRot="1" noChangeAspect="1" noChangeArrowheads="1"/>
          </p:cNvSpPr>
          <p:nvPr>
            <p:ph type="sldImg"/>
          </p:nvPr>
        </p:nvSpPr>
        <p:spPr bwMode="auto">
          <a:xfrm>
            <a:off x="139700" y="777875"/>
            <a:ext cx="6818313" cy="3836988"/>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21506" name="Rectangle 2">
            <a:extLst>
              <a:ext uri="{FF2B5EF4-FFF2-40B4-BE49-F238E27FC236}">
                <a16:creationId xmlns:a16="http://schemas.microsoft.com/office/drawing/2014/main" id="{62230B5A-D259-42A3-9DE6-3647D9BE2C01}"/>
              </a:ext>
            </a:extLst>
          </p:cNvPr>
          <p:cNvSpPr txBox="1">
            <a:spLocks noGrp="1" noChangeArrowheads="1"/>
          </p:cNvSpPr>
          <p:nvPr>
            <p:ph type="body" idx="1"/>
          </p:nvPr>
        </p:nvSpPr>
        <p:spPr bwMode="auto">
          <a:xfrm>
            <a:off x="709632" y="4861252"/>
            <a:ext cx="5680036" cy="4605955"/>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it-IT" altLang="it-IT"/>
          </a:p>
        </p:txBody>
      </p:sp>
    </p:spTree>
    <p:extLst>
      <p:ext uri="{BB962C8B-B14F-4D97-AF65-F5344CB8AC3E}">
        <p14:creationId xmlns:p14="http://schemas.microsoft.com/office/powerpoint/2010/main" val="351616024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20">
            <a:extLst>
              <a:ext uri="{FF2B5EF4-FFF2-40B4-BE49-F238E27FC236}">
                <a16:creationId xmlns:a16="http://schemas.microsoft.com/office/drawing/2014/main" id="{072DCFBF-AEE5-4B4D-9925-21DF4C091FAB}"/>
              </a:ext>
            </a:extLst>
          </p:cNvPr>
          <p:cNvSpPr>
            <a:spLocks noGrp="1" noChangeArrowheads="1"/>
          </p:cNvSpPr>
          <p:nvPr>
            <p:ph type="sldNum"/>
          </p:nvPr>
        </p:nvSpPr>
        <p:spPr>
          <a:ln/>
        </p:spPr>
        <p:txBody>
          <a:bodyPr/>
          <a:lstStyle/>
          <a:p>
            <a:fld id="{236499B3-5002-4518-BCFA-C8DFA80CA391}" type="slidenum">
              <a:rPr lang="it-IT" altLang="it-IT"/>
              <a:pPr/>
              <a:t>11</a:t>
            </a:fld>
            <a:endParaRPr lang="it-IT" altLang="it-IT"/>
          </a:p>
        </p:txBody>
      </p:sp>
      <p:sp>
        <p:nvSpPr>
          <p:cNvPr id="21505" name="Rectangle 1">
            <a:extLst>
              <a:ext uri="{FF2B5EF4-FFF2-40B4-BE49-F238E27FC236}">
                <a16:creationId xmlns:a16="http://schemas.microsoft.com/office/drawing/2014/main" id="{6BDD4AF9-B3B1-47DC-B548-9D90661888D0}"/>
              </a:ext>
            </a:extLst>
          </p:cNvPr>
          <p:cNvSpPr txBox="1">
            <a:spLocks noGrp="1" noRot="1" noChangeAspect="1" noChangeArrowheads="1"/>
          </p:cNvSpPr>
          <p:nvPr>
            <p:ph type="sldImg"/>
          </p:nvPr>
        </p:nvSpPr>
        <p:spPr bwMode="auto">
          <a:xfrm>
            <a:off x="139700" y="777875"/>
            <a:ext cx="6818313" cy="3836988"/>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21506" name="Rectangle 2">
            <a:extLst>
              <a:ext uri="{FF2B5EF4-FFF2-40B4-BE49-F238E27FC236}">
                <a16:creationId xmlns:a16="http://schemas.microsoft.com/office/drawing/2014/main" id="{62230B5A-D259-42A3-9DE6-3647D9BE2C01}"/>
              </a:ext>
            </a:extLst>
          </p:cNvPr>
          <p:cNvSpPr txBox="1">
            <a:spLocks noGrp="1" noChangeArrowheads="1"/>
          </p:cNvSpPr>
          <p:nvPr>
            <p:ph type="body" idx="1"/>
          </p:nvPr>
        </p:nvSpPr>
        <p:spPr bwMode="auto">
          <a:xfrm>
            <a:off x="709632" y="4861252"/>
            <a:ext cx="5680036" cy="4605955"/>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it-IT" altLang="it-IT"/>
          </a:p>
        </p:txBody>
      </p:sp>
    </p:spTree>
    <p:extLst>
      <p:ext uri="{BB962C8B-B14F-4D97-AF65-F5344CB8AC3E}">
        <p14:creationId xmlns:p14="http://schemas.microsoft.com/office/powerpoint/2010/main" val="232614710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20">
            <a:extLst>
              <a:ext uri="{FF2B5EF4-FFF2-40B4-BE49-F238E27FC236}">
                <a16:creationId xmlns:a16="http://schemas.microsoft.com/office/drawing/2014/main" id="{072DCFBF-AEE5-4B4D-9925-21DF4C091FAB}"/>
              </a:ext>
            </a:extLst>
          </p:cNvPr>
          <p:cNvSpPr>
            <a:spLocks noGrp="1" noChangeArrowheads="1"/>
          </p:cNvSpPr>
          <p:nvPr>
            <p:ph type="sldNum"/>
          </p:nvPr>
        </p:nvSpPr>
        <p:spPr>
          <a:ln/>
        </p:spPr>
        <p:txBody>
          <a:bodyPr/>
          <a:lstStyle/>
          <a:p>
            <a:fld id="{236499B3-5002-4518-BCFA-C8DFA80CA391}" type="slidenum">
              <a:rPr lang="it-IT" altLang="it-IT"/>
              <a:pPr/>
              <a:t>12</a:t>
            </a:fld>
            <a:endParaRPr lang="it-IT" altLang="it-IT"/>
          </a:p>
        </p:txBody>
      </p:sp>
      <p:sp>
        <p:nvSpPr>
          <p:cNvPr id="21505" name="Rectangle 1">
            <a:extLst>
              <a:ext uri="{FF2B5EF4-FFF2-40B4-BE49-F238E27FC236}">
                <a16:creationId xmlns:a16="http://schemas.microsoft.com/office/drawing/2014/main" id="{6BDD4AF9-B3B1-47DC-B548-9D90661888D0}"/>
              </a:ext>
            </a:extLst>
          </p:cNvPr>
          <p:cNvSpPr txBox="1">
            <a:spLocks noGrp="1" noRot="1" noChangeAspect="1" noChangeArrowheads="1"/>
          </p:cNvSpPr>
          <p:nvPr>
            <p:ph type="sldImg"/>
          </p:nvPr>
        </p:nvSpPr>
        <p:spPr bwMode="auto">
          <a:xfrm>
            <a:off x="139700" y="777875"/>
            <a:ext cx="6818313" cy="3836988"/>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21506" name="Rectangle 2">
            <a:extLst>
              <a:ext uri="{FF2B5EF4-FFF2-40B4-BE49-F238E27FC236}">
                <a16:creationId xmlns:a16="http://schemas.microsoft.com/office/drawing/2014/main" id="{62230B5A-D259-42A3-9DE6-3647D9BE2C01}"/>
              </a:ext>
            </a:extLst>
          </p:cNvPr>
          <p:cNvSpPr txBox="1">
            <a:spLocks noGrp="1" noChangeArrowheads="1"/>
          </p:cNvSpPr>
          <p:nvPr>
            <p:ph type="body" idx="1"/>
          </p:nvPr>
        </p:nvSpPr>
        <p:spPr bwMode="auto">
          <a:xfrm>
            <a:off x="709632" y="4861252"/>
            <a:ext cx="5680036" cy="4605955"/>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it-IT" altLang="it-IT"/>
          </a:p>
        </p:txBody>
      </p:sp>
    </p:spTree>
    <p:extLst>
      <p:ext uri="{BB962C8B-B14F-4D97-AF65-F5344CB8AC3E}">
        <p14:creationId xmlns:p14="http://schemas.microsoft.com/office/powerpoint/2010/main" val="66509195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20">
            <a:extLst>
              <a:ext uri="{FF2B5EF4-FFF2-40B4-BE49-F238E27FC236}">
                <a16:creationId xmlns:a16="http://schemas.microsoft.com/office/drawing/2014/main" id="{072DCFBF-AEE5-4B4D-9925-21DF4C091FAB}"/>
              </a:ext>
            </a:extLst>
          </p:cNvPr>
          <p:cNvSpPr>
            <a:spLocks noGrp="1" noChangeArrowheads="1"/>
          </p:cNvSpPr>
          <p:nvPr>
            <p:ph type="sldNum"/>
          </p:nvPr>
        </p:nvSpPr>
        <p:spPr>
          <a:ln/>
        </p:spPr>
        <p:txBody>
          <a:bodyPr/>
          <a:lstStyle/>
          <a:p>
            <a:fld id="{236499B3-5002-4518-BCFA-C8DFA80CA391}" type="slidenum">
              <a:rPr lang="it-IT" altLang="it-IT"/>
              <a:pPr/>
              <a:t>13</a:t>
            </a:fld>
            <a:endParaRPr lang="it-IT" altLang="it-IT" dirty="0"/>
          </a:p>
        </p:txBody>
      </p:sp>
      <p:sp>
        <p:nvSpPr>
          <p:cNvPr id="21505" name="Rectangle 1">
            <a:extLst>
              <a:ext uri="{FF2B5EF4-FFF2-40B4-BE49-F238E27FC236}">
                <a16:creationId xmlns:a16="http://schemas.microsoft.com/office/drawing/2014/main" id="{6BDD4AF9-B3B1-47DC-B548-9D90661888D0}"/>
              </a:ext>
            </a:extLst>
          </p:cNvPr>
          <p:cNvSpPr txBox="1">
            <a:spLocks noGrp="1" noRot="1" noChangeAspect="1" noChangeArrowheads="1"/>
          </p:cNvSpPr>
          <p:nvPr>
            <p:ph type="sldImg"/>
          </p:nvPr>
        </p:nvSpPr>
        <p:spPr bwMode="auto">
          <a:xfrm>
            <a:off x="139700" y="777875"/>
            <a:ext cx="6818313" cy="3836988"/>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21506" name="Rectangle 2">
            <a:extLst>
              <a:ext uri="{FF2B5EF4-FFF2-40B4-BE49-F238E27FC236}">
                <a16:creationId xmlns:a16="http://schemas.microsoft.com/office/drawing/2014/main" id="{62230B5A-D259-42A3-9DE6-3647D9BE2C01}"/>
              </a:ext>
            </a:extLst>
          </p:cNvPr>
          <p:cNvSpPr txBox="1">
            <a:spLocks noGrp="1" noChangeArrowheads="1"/>
          </p:cNvSpPr>
          <p:nvPr>
            <p:ph type="body" idx="1"/>
          </p:nvPr>
        </p:nvSpPr>
        <p:spPr bwMode="auto">
          <a:xfrm>
            <a:off x="709632" y="4861252"/>
            <a:ext cx="5680036" cy="4605955"/>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it-IT" altLang="it-IT" dirty="0"/>
          </a:p>
        </p:txBody>
      </p:sp>
    </p:spTree>
    <p:extLst>
      <p:ext uri="{BB962C8B-B14F-4D97-AF65-F5344CB8AC3E}">
        <p14:creationId xmlns:p14="http://schemas.microsoft.com/office/powerpoint/2010/main" val="333408154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20">
            <a:extLst>
              <a:ext uri="{FF2B5EF4-FFF2-40B4-BE49-F238E27FC236}">
                <a16:creationId xmlns:a16="http://schemas.microsoft.com/office/drawing/2014/main" id="{072DCFBF-AEE5-4B4D-9925-21DF4C091FAB}"/>
              </a:ext>
            </a:extLst>
          </p:cNvPr>
          <p:cNvSpPr>
            <a:spLocks noGrp="1" noChangeArrowheads="1"/>
          </p:cNvSpPr>
          <p:nvPr>
            <p:ph type="sldNum"/>
          </p:nvPr>
        </p:nvSpPr>
        <p:spPr>
          <a:ln/>
        </p:spPr>
        <p:txBody>
          <a:bodyPr/>
          <a:lstStyle/>
          <a:p>
            <a:fld id="{236499B3-5002-4518-BCFA-C8DFA80CA391}" type="slidenum">
              <a:rPr lang="it-IT" altLang="it-IT"/>
              <a:pPr/>
              <a:t>14</a:t>
            </a:fld>
            <a:endParaRPr lang="it-IT" altLang="it-IT" dirty="0"/>
          </a:p>
        </p:txBody>
      </p:sp>
      <p:sp>
        <p:nvSpPr>
          <p:cNvPr id="21505" name="Rectangle 1">
            <a:extLst>
              <a:ext uri="{FF2B5EF4-FFF2-40B4-BE49-F238E27FC236}">
                <a16:creationId xmlns:a16="http://schemas.microsoft.com/office/drawing/2014/main" id="{6BDD4AF9-B3B1-47DC-B548-9D90661888D0}"/>
              </a:ext>
            </a:extLst>
          </p:cNvPr>
          <p:cNvSpPr txBox="1">
            <a:spLocks noGrp="1" noRot="1" noChangeAspect="1" noChangeArrowheads="1"/>
          </p:cNvSpPr>
          <p:nvPr>
            <p:ph type="sldImg"/>
          </p:nvPr>
        </p:nvSpPr>
        <p:spPr bwMode="auto">
          <a:xfrm>
            <a:off x="139700" y="777875"/>
            <a:ext cx="6818313" cy="3836988"/>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21506" name="Rectangle 2">
            <a:extLst>
              <a:ext uri="{FF2B5EF4-FFF2-40B4-BE49-F238E27FC236}">
                <a16:creationId xmlns:a16="http://schemas.microsoft.com/office/drawing/2014/main" id="{62230B5A-D259-42A3-9DE6-3647D9BE2C01}"/>
              </a:ext>
            </a:extLst>
          </p:cNvPr>
          <p:cNvSpPr txBox="1">
            <a:spLocks noGrp="1" noChangeArrowheads="1"/>
          </p:cNvSpPr>
          <p:nvPr>
            <p:ph type="body" idx="1"/>
          </p:nvPr>
        </p:nvSpPr>
        <p:spPr bwMode="auto">
          <a:xfrm>
            <a:off x="709632" y="4861252"/>
            <a:ext cx="5680036" cy="4605955"/>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it-IT" altLang="it-IT" dirty="0"/>
          </a:p>
        </p:txBody>
      </p:sp>
    </p:spTree>
    <p:extLst>
      <p:ext uri="{BB962C8B-B14F-4D97-AF65-F5344CB8AC3E}">
        <p14:creationId xmlns:p14="http://schemas.microsoft.com/office/powerpoint/2010/main" val="365849456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20">
            <a:extLst>
              <a:ext uri="{FF2B5EF4-FFF2-40B4-BE49-F238E27FC236}">
                <a16:creationId xmlns:a16="http://schemas.microsoft.com/office/drawing/2014/main" id="{072DCFBF-AEE5-4B4D-9925-21DF4C091FAB}"/>
              </a:ext>
            </a:extLst>
          </p:cNvPr>
          <p:cNvSpPr>
            <a:spLocks noGrp="1" noChangeArrowheads="1"/>
          </p:cNvSpPr>
          <p:nvPr>
            <p:ph type="sldNum"/>
          </p:nvPr>
        </p:nvSpPr>
        <p:spPr>
          <a:ln/>
        </p:spPr>
        <p:txBody>
          <a:bodyPr/>
          <a:lstStyle/>
          <a:p>
            <a:pPr marL="0" marR="0" lvl="0" indent="0" algn="r" defTabSz="449263" rtl="0" eaLnBrk="1" fontAlgn="base" latinLnBrk="0" hangingPunct="0">
              <a:lnSpc>
                <a:spcPct val="93000"/>
              </a:lnSpc>
              <a:spcBef>
                <a:spcPct val="0"/>
              </a:spcBef>
              <a:spcAft>
                <a:spcPct val="0"/>
              </a:spcAft>
              <a:buClrTx/>
              <a:buSzPct val="100000"/>
              <a:buFontTx/>
              <a:buNone/>
              <a:tabLst>
                <a:tab pos="426665" algn="l"/>
                <a:tab pos="853329" algn="l"/>
                <a:tab pos="1279994" algn="l"/>
                <a:tab pos="1706658" algn="l"/>
                <a:tab pos="2133323" algn="l"/>
                <a:tab pos="2559988" algn="l"/>
                <a:tab pos="2986653" algn="l"/>
              </a:tabLst>
              <a:defRPr/>
            </a:pPr>
            <a:fld id="{236499B3-5002-4518-BCFA-C8DFA80CA391}" type="slidenum">
              <a:rPr kumimoji="0" lang="it-IT" altLang="it-IT" sz="1300" b="0" i="0" u="none" strike="noStrike" kern="1200" cap="none" spc="0" normalizeH="0" baseline="0" noProof="0">
                <a:ln>
                  <a:noFill/>
                </a:ln>
                <a:solidFill>
                  <a:srgbClr val="000000"/>
                </a:solidFill>
                <a:effectLst/>
                <a:uLnTx/>
                <a:uFillTx/>
                <a:latin typeface="Times New Roman" panose="02020603050405020304" pitchFamily="18" charset="0"/>
                <a:ea typeface="Microsoft YaHei" panose="020B0503020204020204" pitchFamily="34" charset="-122"/>
                <a:cs typeface="Segoe UI" panose="020B0502040204020203" pitchFamily="34" charset="0"/>
              </a:rPr>
              <a:pPr marL="0" marR="0" lvl="0" indent="0" algn="r" defTabSz="449263" rtl="0" eaLnBrk="1" fontAlgn="base" latinLnBrk="0" hangingPunct="0">
                <a:lnSpc>
                  <a:spcPct val="93000"/>
                </a:lnSpc>
                <a:spcBef>
                  <a:spcPct val="0"/>
                </a:spcBef>
                <a:spcAft>
                  <a:spcPct val="0"/>
                </a:spcAft>
                <a:buClrTx/>
                <a:buSzPct val="100000"/>
                <a:buFontTx/>
                <a:buNone/>
                <a:tabLst>
                  <a:tab pos="426665" algn="l"/>
                  <a:tab pos="853329" algn="l"/>
                  <a:tab pos="1279994" algn="l"/>
                  <a:tab pos="1706658" algn="l"/>
                  <a:tab pos="2133323" algn="l"/>
                  <a:tab pos="2559988" algn="l"/>
                  <a:tab pos="2986653" algn="l"/>
                </a:tabLst>
                <a:defRPr/>
              </a:pPr>
              <a:t>15</a:t>
            </a:fld>
            <a:endParaRPr kumimoji="0" lang="it-IT" altLang="it-IT" sz="1300" b="0" i="0" u="none" strike="noStrike" kern="1200" cap="none" spc="0" normalizeH="0" baseline="0" noProof="0">
              <a:ln>
                <a:noFill/>
              </a:ln>
              <a:solidFill>
                <a:srgbClr val="000000"/>
              </a:solidFill>
              <a:effectLst/>
              <a:uLnTx/>
              <a:uFillTx/>
              <a:latin typeface="Times New Roman" panose="02020603050405020304" pitchFamily="18" charset="0"/>
              <a:ea typeface="Microsoft YaHei" panose="020B0503020204020204" pitchFamily="34" charset="-122"/>
              <a:cs typeface="Segoe UI" panose="020B0502040204020203" pitchFamily="34" charset="0"/>
            </a:endParaRPr>
          </a:p>
        </p:txBody>
      </p:sp>
      <p:sp>
        <p:nvSpPr>
          <p:cNvPr id="21505" name="Rectangle 1">
            <a:extLst>
              <a:ext uri="{FF2B5EF4-FFF2-40B4-BE49-F238E27FC236}">
                <a16:creationId xmlns:a16="http://schemas.microsoft.com/office/drawing/2014/main" id="{6BDD4AF9-B3B1-47DC-B548-9D90661888D0}"/>
              </a:ext>
            </a:extLst>
          </p:cNvPr>
          <p:cNvSpPr txBox="1">
            <a:spLocks noGrp="1" noRot="1" noChangeAspect="1" noChangeArrowheads="1"/>
          </p:cNvSpPr>
          <p:nvPr>
            <p:ph type="sldImg"/>
          </p:nvPr>
        </p:nvSpPr>
        <p:spPr bwMode="auto">
          <a:xfrm>
            <a:off x="139700" y="777875"/>
            <a:ext cx="6818313" cy="3836988"/>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21506" name="Rectangle 2">
            <a:extLst>
              <a:ext uri="{FF2B5EF4-FFF2-40B4-BE49-F238E27FC236}">
                <a16:creationId xmlns:a16="http://schemas.microsoft.com/office/drawing/2014/main" id="{62230B5A-D259-42A3-9DE6-3647D9BE2C01}"/>
              </a:ext>
            </a:extLst>
          </p:cNvPr>
          <p:cNvSpPr txBox="1">
            <a:spLocks noGrp="1" noChangeArrowheads="1"/>
          </p:cNvSpPr>
          <p:nvPr>
            <p:ph type="body" idx="1"/>
          </p:nvPr>
        </p:nvSpPr>
        <p:spPr bwMode="auto">
          <a:xfrm>
            <a:off x="709632" y="4861252"/>
            <a:ext cx="5680036" cy="4605955"/>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it-IT" altLang="it-IT"/>
          </a:p>
        </p:txBody>
      </p:sp>
    </p:spTree>
    <p:extLst>
      <p:ext uri="{BB962C8B-B14F-4D97-AF65-F5344CB8AC3E}">
        <p14:creationId xmlns:p14="http://schemas.microsoft.com/office/powerpoint/2010/main" val="129016452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20">
            <a:extLst>
              <a:ext uri="{FF2B5EF4-FFF2-40B4-BE49-F238E27FC236}">
                <a16:creationId xmlns:a16="http://schemas.microsoft.com/office/drawing/2014/main" id="{072DCFBF-AEE5-4B4D-9925-21DF4C091FAB}"/>
              </a:ext>
            </a:extLst>
          </p:cNvPr>
          <p:cNvSpPr>
            <a:spLocks noGrp="1" noChangeArrowheads="1"/>
          </p:cNvSpPr>
          <p:nvPr>
            <p:ph type="sldNum"/>
          </p:nvPr>
        </p:nvSpPr>
        <p:spPr>
          <a:ln/>
        </p:spPr>
        <p:txBody>
          <a:bodyPr/>
          <a:lstStyle/>
          <a:p>
            <a:fld id="{236499B3-5002-4518-BCFA-C8DFA80CA391}" type="slidenum">
              <a:rPr lang="it-IT" altLang="it-IT"/>
              <a:pPr/>
              <a:t>16</a:t>
            </a:fld>
            <a:endParaRPr lang="it-IT" altLang="it-IT" dirty="0"/>
          </a:p>
        </p:txBody>
      </p:sp>
      <p:sp>
        <p:nvSpPr>
          <p:cNvPr id="21505" name="Rectangle 1">
            <a:extLst>
              <a:ext uri="{FF2B5EF4-FFF2-40B4-BE49-F238E27FC236}">
                <a16:creationId xmlns:a16="http://schemas.microsoft.com/office/drawing/2014/main" id="{6BDD4AF9-B3B1-47DC-B548-9D90661888D0}"/>
              </a:ext>
            </a:extLst>
          </p:cNvPr>
          <p:cNvSpPr txBox="1">
            <a:spLocks noGrp="1" noRot="1" noChangeAspect="1" noChangeArrowheads="1"/>
          </p:cNvSpPr>
          <p:nvPr>
            <p:ph type="sldImg"/>
          </p:nvPr>
        </p:nvSpPr>
        <p:spPr bwMode="auto">
          <a:xfrm>
            <a:off x="139700" y="777875"/>
            <a:ext cx="6818313" cy="3836988"/>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21506" name="Rectangle 2">
            <a:extLst>
              <a:ext uri="{FF2B5EF4-FFF2-40B4-BE49-F238E27FC236}">
                <a16:creationId xmlns:a16="http://schemas.microsoft.com/office/drawing/2014/main" id="{62230B5A-D259-42A3-9DE6-3647D9BE2C01}"/>
              </a:ext>
            </a:extLst>
          </p:cNvPr>
          <p:cNvSpPr txBox="1">
            <a:spLocks noGrp="1" noChangeArrowheads="1"/>
          </p:cNvSpPr>
          <p:nvPr>
            <p:ph type="body" idx="1"/>
          </p:nvPr>
        </p:nvSpPr>
        <p:spPr bwMode="auto">
          <a:xfrm>
            <a:off x="709632" y="4861252"/>
            <a:ext cx="5680036" cy="4605955"/>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it-IT" altLang="it-IT" dirty="0"/>
          </a:p>
        </p:txBody>
      </p:sp>
    </p:spTree>
    <p:extLst>
      <p:ext uri="{BB962C8B-B14F-4D97-AF65-F5344CB8AC3E}">
        <p14:creationId xmlns:p14="http://schemas.microsoft.com/office/powerpoint/2010/main" val="167090460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20">
            <a:extLst>
              <a:ext uri="{FF2B5EF4-FFF2-40B4-BE49-F238E27FC236}">
                <a16:creationId xmlns:a16="http://schemas.microsoft.com/office/drawing/2014/main" id="{072DCFBF-AEE5-4B4D-9925-21DF4C091FAB}"/>
              </a:ext>
            </a:extLst>
          </p:cNvPr>
          <p:cNvSpPr>
            <a:spLocks noGrp="1" noChangeArrowheads="1"/>
          </p:cNvSpPr>
          <p:nvPr>
            <p:ph type="sldNum"/>
          </p:nvPr>
        </p:nvSpPr>
        <p:spPr>
          <a:ln/>
        </p:spPr>
        <p:txBody>
          <a:bodyPr/>
          <a:lstStyle/>
          <a:p>
            <a:fld id="{236499B3-5002-4518-BCFA-C8DFA80CA391}" type="slidenum">
              <a:rPr lang="it-IT" altLang="it-IT"/>
              <a:pPr/>
              <a:t>17</a:t>
            </a:fld>
            <a:endParaRPr lang="it-IT" altLang="it-IT" dirty="0"/>
          </a:p>
        </p:txBody>
      </p:sp>
      <p:sp>
        <p:nvSpPr>
          <p:cNvPr id="21505" name="Rectangle 1">
            <a:extLst>
              <a:ext uri="{FF2B5EF4-FFF2-40B4-BE49-F238E27FC236}">
                <a16:creationId xmlns:a16="http://schemas.microsoft.com/office/drawing/2014/main" id="{6BDD4AF9-B3B1-47DC-B548-9D90661888D0}"/>
              </a:ext>
            </a:extLst>
          </p:cNvPr>
          <p:cNvSpPr txBox="1">
            <a:spLocks noGrp="1" noRot="1" noChangeAspect="1" noChangeArrowheads="1"/>
          </p:cNvSpPr>
          <p:nvPr>
            <p:ph type="sldImg"/>
          </p:nvPr>
        </p:nvSpPr>
        <p:spPr bwMode="auto">
          <a:xfrm>
            <a:off x="139700" y="777875"/>
            <a:ext cx="6818313" cy="3836988"/>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21506" name="Rectangle 2">
            <a:extLst>
              <a:ext uri="{FF2B5EF4-FFF2-40B4-BE49-F238E27FC236}">
                <a16:creationId xmlns:a16="http://schemas.microsoft.com/office/drawing/2014/main" id="{62230B5A-D259-42A3-9DE6-3647D9BE2C01}"/>
              </a:ext>
            </a:extLst>
          </p:cNvPr>
          <p:cNvSpPr txBox="1">
            <a:spLocks noGrp="1" noChangeArrowheads="1"/>
          </p:cNvSpPr>
          <p:nvPr>
            <p:ph type="body" idx="1"/>
          </p:nvPr>
        </p:nvSpPr>
        <p:spPr bwMode="auto">
          <a:xfrm>
            <a:off x="709632" y="4861252"/>
            <a:ext cx="5680036" cy="4605955"/>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it-IT" altLang="it-IT" dirty="0"/>
          </a:p>
        </p:txBody>
      </p:sp>
    </p:spTree>
    <p:extLst>
      <p:ext uri="{BB962C8B-B14F-4D97-AF65-F5344CB8AC3E}">
        <p14:creationId xmlns:p14="http://schemas.microsoft.com/office/powerpoint/2010/main" val="56308836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20">
            <a:extLst>
              <a:ext uri="{FF2B5EF4-FFF2-40B4-BE49-F238E27FC236}">
                <a16:creationId xmlns:a16="http://schemas.microsoft.com/office/drawing/2014/main" id="{072DCFBF-AEE5-4B4D-9925-21DF4C091FAB}"/>
              </a:ext>
            </a:extLst>
          </p:cNvPr>
          <p:cNvSpPr>
            <a:spLocks noGrp="1" noChangeArrowheads="1"/>
          </p:cNvSpPr>
          <p:nvPr>
            <p:ph type="sldNum"/>
          </p:nvPr>
        </p:nvSpPr>
        <p:spPr>
          <a:ln/>
        </p:spPr>
        <p:txBody>
          <a:bodyPr/>
          <a:lstStyle/>
          <a:p>
            <a:fld id="{236499B3-5002-4518-BCFA-C8DFA80CA391}" type="slidenum">
              <a:rPr lang="it-IT" altLang="it-IT"/>
              <a:pPr/>
              <a:t>18</a:t>
            </a:fld>
            <a:endParaRPr lang="it-IT" altLang="it-IT" dirty="0"/>
          </a:p>
        </p:txBody>
      </p:sp>
      <p:sp>
        <p:nvSpPr>
          <p:cNvPr id="21505" name="Rectangle 1">
            <a:extLst>
              <a:ext uri="{FF2B5EF4-FFF2-40B4-BE49-F238E27FC236}">
                <a16:creationId xmlns:a16="http://schemas.microsoft.com/office/drawing/2014/main" id="{6BDD4AF9-B3B1-47DC-B548-9D90661888D0}"/>
              </a:ext>
            </a:extLst>
          </p:cNvPr>
          <p:cNvSpPr txBox="1">
            <a:spLocks noGrp="1" noRot="1" noChangeAspect="1" noChangeArrowheads="1"/>
          </p:cNvSpPr>
          <p:nvPr>
            <p:ph type="sldImg"/>
          </p:nvPr>
        </p:nvSpPr>
        <p:spPr bwMode="auto">
          <a:xfrm>
            <a:off x="139700" y="777875"/>
            <a:ext cx="6818313" cy="3836988"/>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21506" name="Rectangle 2">
            <a:extLst>
              <a:ext uri="{FF2B5EF4-FFF2-40B4-BE49-F238E27FC236}">
                <a16:creationId xmlns:a16="http://schemas.microsoft.com/office/drawing/2014/main" id="{62230B5A-D259-42A3-9DE6-3647D9BE2C01}"/>
              </a:ext>
            </a:extLst>
          </p:cNvPr>
          <p:cNvSpPr txBox="1">
            <a:spLocks noGrp="1" noChangeArrowheads="1"/>
          </p:cNvSpPr>
          <p:nvPr>
            <p:ph type="body" idx="1"/>
          </p:nvPr>
        </p:nvSpPr>
        <p:spPr bwMode="auto">
          <a:xfrm>
            <a:off x="709632" y="4861252"/>
            <a:ext cx="5680036" cy="4605955"/>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it-IT" altLang="it-IT" dirty="0"/>
          </a:p>
        </p:txBody>
      </p:sp>
    </p:spTree>
    <p:extLst>
      <p:ext uri="{BB962C8B-B14F-4D97-AF65-F5344CB8AC3E}">
        <p14:creationId xmlns:p14="http://schemas.microsoft.com/office/powerpoint/2010/main" val="112407676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20">
            <a:extLst>
              <a:ext uri="{FF2B5EF4-FFF2-40B4-BE49-F238E27FC236}">
                <a16:creationId xmlns:a16="http://schemas.microsoft.com/office/drawing/2014/main" id="{072DCFBF-AEE5-4B4D-9925-21DF4C091FAB}"/>
              </a:ext>
            </a:extLst>
          </p:cNvPr>
          <p:cNvSpPr>
            <a:spLocks noGrp="1" noChangeArrowheads="1"/>
          </p:cNvSpPr>
          <p:nvPr>
            <p:ph type="sldNum"/>
          </p:nvPr>
        </p:nvSpPr>
        <p:spPr>
          <a:ln/>
        </p:spPr>
        <p:txBody>
          <a:bodyPr/>
          <a:lstStyle/>
          <a:p>
            <a:fld id="{236499B3-5002-4518-BCFA-C8DFA80CA391}" type="slidenum">
              <a:rPr lang="it-IT" altLang="it-IT"/>
              <a:pPr/>
              <a:t>19</a:t>
            </a:fld>
            <a:endParaRPr lang="it-IT" altLang="it-IT" dirty="0"/>
          </a:p>
        </p:txBody>
      </p:sp>
      <p:sp>
        <p:nvSpPr>
          <p:cNvPr id="21505" name="Rectangle 1">
            <a:extLst>
              <a:ext uri="{FF2B5EF4-FFF2-40B4-BE49-F238E27FC236}">
                <a16:creationId xmlns:a16="http://schemas.microsoft.com/office/drawing/2014/main" id="{6BDD4AF9-B3B1-47DC-B548-9D90661888D0}"/>
              </a:ext>
            </a:extLst>
          </p:cNvPr>
          <p:cNvSpPr txBox="1">
            <a:spLocks noGrp="1" noRot="1" noChangeAspect="1" noChangeArrowheads="1"/>
          </p:cNvSpPr>
          <p:nvPr>
            <p:ph type="sldImg"/>
          </p:nvPr>
        </p:nvSpPr>
        <p:spPr bwMode="auto">
          <a:xfrm>
            <a:off x="139700" y="777875"/>
            <a:ext cx="6818313" cy="3836988"/>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21506" name="Rectangle 2">
            <a:extLst>
              <a:ext uri="{FF2B5EF4-FFF2-40B4-BE49-F238E27FC236}">
                <a16:creationId xmlns:a16="http://schemas.microsoft.com/office/drawing/2014/main" id="{62230B5A-D259-42A3-9DE6-3647D9BE2C01}"/>
              </a:ext>
            </a:extLst>
          </p:cNvPr>
          <p:cNvSpPr txBox="1">
            <a:spLocks noGrp="1" noChangeArrowheads="1"/>
          </p:cNvSpPr>
          <p:nvPr>
            <p:ph type="body" idx="1"/>
          </p:nvPr>
        </p:nvSpPr>
        <p:spPr bwMode="auto">
          <a:xfrm>
            <a:off x="709632" y="4861252"/>
            <a:ext cx="5680036" cy="4605955"/>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it-IT" altLang="it-IT" dirty="0"/>
          </a:p>
        </p:txBody>
      </p:sp>
    </p:spTree>
    <p:extLst>
      <p:ext uri="{BB962C8B-B14F-4D97-AF65-F5344CB8AC3E}">
        <p14:creationId xmlns:p14="http://schemas.microsoft.com/office/powerpoint/2010/main" val="101362048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20">
            <a:extLst>
              <a:ext uri="{FF2B5EF4-FFF2-40B4-BE49-F238E27FC236}">
                <a16:creationId xmlns:a16="http://schemas.microsoft.com/office/drawing/2014/main" id="{072DCFBF-AEE5-4B4D-9925-21DF4C091FAB}"/>
              </a:ext>
            </a:extLst>
          </p:cNvPr>
          <p:cNvSpPr>
            <a:spLocks noGrp="1" noChangeArrowheads="1"/>
          </p:cNvSpPr>
          <p:nvPr>
            <p:ph type="sldNum"/>
          </p:nvPr>
        </p:nvSpPr>
        <p:spPr>
          <a:ln/>
        </p:spPr>
        <p:txBody>
          <a:bodyPr/>
          <a:lstStyle/>
          <a:p>
            <a:pPr marL="0" marR="0" lvl="0" indent="0" algn="r" defTabSz="449263" rtl="0" eaLnBrk="1" fontAlgn="base" latinLnBrk="0" hangingPunct="0">
              <a:lnSpc>
                <a:spcPct val="93000"/>
              </a:lnSpc>
              <a:spcBef>
                <a:spcPct val="0"/>
              </a:spcBef>
              <a:spcAft>
                <a:spcPct val="0"/>
              </a:spcAft>
              <a:buClrTx/>
              <a:buSzPct val="100000"/>
              <a:buFontTx/>
              <a:buNone/>
              <a:tabLst>
                <a:tab pos="426665" algn="l"/>
                <a:tab pos="853329" algn="l"/>
                <a:tab pos="1279994" algn="l"/>
                <a:tab pos="1706658" algn="l"/>
                <a:tab pos="2133323" algn="l"/>
                <a:tab pos="2559988" algn="l"/>
                <a:tab pos="2986653" algn="l"/>
              </a:tabLst>
              <a:defRPr/>
            </a:pPr>
            <a:fld id="{236499B3-5002-4518-BCFA-C8DFA80CA391}" type="slidenum">
              <a:rPr kumimoji="0" lang="it-IT" altLang="it-IT" sz="1300" b="0" i="0" u="none" strike="noStrike" kern="1200" cap="none" spc="0" normalizeH="0" baseline="0" noProof="0">
                <a:ln>
                  <a:noFill/>
                </a:ln>
                <a:solidFill>
                  <a:srgbClr val="000000"/>
                </a:solidFill>
                <a:effectLst/>
                <a:uLnTx/>
                <a:uFillTx/>
                <a:latin typeface="Times New Roman" panose="02020603050405020304" pitchFamily="18" charset="0"/>
                <a:ea typeface="Microsoft YaHei" panose="020B0503020204020204" pitchFamily="34" charset="-122"/>
                <a:cs typeface="Segoe UI" panose="020B0502040204020203" pitchFamily="34" charset="0"/>
              </a:rPr>
              <a:pPr marL="0" marR="0" lvl="0" indent="0" algn="r" defTabSz="449263" rtl="0" eaLnBrk="1" fontAlgn="base" latinLnBrk="0" hangingPunct="0">
                <a:lnSpc>
                  <a:spcPct val="93000"/>
                </a:lnSpc>
                <a:spcBef>
                  <a:spcPct val="0"/>
                </a:spcBef>
                <a:spcAft>
                  <a:spcPct val="0"/>
                </a:spcAft>
                <a:buClrTx/>
                <a:buSzPct val="100000"/>
                <a:buFontTx/>
                <a:buNone/>
                <a:tabLst>
                  <a:tab pos="426665" algn="l"/>
                  <a:tab pos="853329" algn="l"/>
                  <a:tab pos="1279994" algn="l"/>
                  <a:tab pos="1706658" algn="l"/>
                  <a:tab pos="2133323" algn="l"/>
                  <a:tab pos="2559988" algn="l"/>
                  <a:tab pos="2986653" algn="l"/>
                </a:tabLst>
                <a:defRPr/>
              </a:pPr>
              <a:t>2</a:t>
            </a:fld>
            <a:endParaRPr kumimoji="0" lang="it-IT" altLang="it-IT" sz="1300" b="0" i="0" u="none" strike="noStrike" kern="1200" cap="none" spc="0" normalizeH="0" baseline="0" noProof="0">
              <a:ln>
                <a:noFill/>
              </a:ln>
              <a:solidFill>
                <a:srgbClr val="000000"/>
              </a:solidFill>
              <a:effectLst/>
              <a:uLnTx/>
              <a:uFillTx/>
              <a:latin typeface="Times New Roman" panose="02020603050405020304" pitchFamily="18" charset="0"/>
              <a:ea typeface="Microsoft YaHei" panose="020B0503020204020204" pitchFamily="34" charset="-122"/>
              <a:cs typeface="Segoe UI" panose="020B0502040204020203" pitchFamily="34" charset="0"/>
            </a:endParaRPr>
          </a:p>
        </p:txBody>
      </p:sp>
      <p:sp>
        <p:nvSpPr>
          <p:cNvPr id="21505" name="Rectangle 1">
            <a:extLst>
              <a:ext uri="{FF2B5EF4-FFF2-40B4-BE49-F238E27FC236}">
                <a16:creationId xmlns:a16="http://schemas.microsoft.com/office/drawing/2014/main" id="{6BDD4AF9-B3B1-47DC-B548-9D90661888D0}"/>
              </a:ext>
            </a:extLst>
          </p:cNvPr>
          <p:cNvSpPr txBox="1">
            <a:spLocks noGrp="1" noRot="1" noChangeAspect="1" noChangeArrowheads="1"/>
          </p:cNvSpPr>
          <p:nvPr>
            <p:ph type="sldImg"/>
          </p:nvPr>
        </p:nvSpPr>
        <p:spPr bwMode="auto">
          <a:xfrm>
            <a:off x="139700" y="777875"/>
            <a:ext cx="6818313" cy="3836988"/>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21506" name="Rectangle 2">
            <a:extLst>
              <a:ext uri="{FF2B5EF4-FFF2-40B4-BE49-F238E27FC236}">
                <a16:creationId xmlns:a16="http://schemas.microsoft.com/office/drawing/2014/main" id="{62230B5A-D259-42A3-9DE6-3647D9BE2C01}"/>
              </a:ext>
            </a:extLst>
          </p:cNvPr>
          <p:cNvSpPr txBox="1">
            <a:spLocks noGrp="1" noChangeArrowheads="1"/>
          </p:cNvSpPr>
          <p:nvPr>
            <p:ph type="body" idx="1"/>
          </p:nvPr>
        </p:nvSpPr>
        <p:spPr bwMode="auto">
          <a:xfrm>
            <a:off x="709632" y="4861252"/>
            <a:ext cx="5680036" cy="4605955"/>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it-IT" altLang="it-IT"/>
          </a:p>
        </p:txBody>
      </p:sp>
    </p:spTree>
    <p:extLst>
      <p:ext uri="{BB962C8B-B14F-4D97-AF65-F5344CB8AC3E}">
        <p14:creationId xmlns:p14="http://schemas.microsoft.com/office/powerpoint/2010/main" val="37968940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20">
            <a:extLst>
              <a:ext uri="{FF2B5EF4-FFF2-40B4-BE49-F238E27FC236}">
                <a16:creationId xmlns:a16="http://schemas.microsoft.com/office/drawing/2014/main" id="{072DCFBF-AEE5-4B4D-9925-21DF4C091FAB}"/>
              </a:ext>
            </a:extLst>
          </p:cNvPr>
          <p:cNvSpPr>
            <a:spLocks noGrp="1" noChangeArrowheads="1"/>
          </p:cNvSpPr>
          <p:nvPr>
            <p:ph type="sldNum"/>
          </p:nvPr>
        </p:nvSpPr>
        <p:spPr>
          <a:ln/>
        </p:spPr>
        <p:txBody>
          <a:bodyPr/>
          <a:lstStyle/>
          <a:p>
            <a:fld id="{236499B3-5002-4518-BCFA-C8DFA80CA391}" type="slidenum">
              <a:rPr lang="it-IT" altLang="it-IT"/>
              <a:pPr/>
              <a:t>20</a:t>
            </a:fld>
            <a:endParaRPr lang="it-IT" altLang="it-IT" dirty="0"/>
          </a:p>
        </p:txBody>
      </p:sp>
      <p:sp>
        <p:nvSpPr>
          <p:cNvPr id="21505" name="Rectangle 1">
            <a:extLst>
              <a:ext uri="{FF2B5EF4-FFF2-40B4-BE49-F238E27FC236}">
                <a16:creationId xmlns:a16="http://schemas.microsoft.com/office/drawing/2014/main" id="{6BDD4AF9-B3B1-47DC-B548-9D90661888D0}"/>
              </a:ext>
            </a:extLst>
          </p:cNvPr>
          <p:cNvSpPr txBox="1">
            <a:spLocks noGrp="1" noRot="1" noChangeAspect="1" noChangeArrowheads="1"/>
          </p:cNvSpPr>
          <p:nvPr>
            <p:ph type="sldImg"/>
          </p:nvPr>
        </p:nvSpPr>
        <p:spPr bwMode="auto">
          <a:xfrm>
            <a:off x="139700" y="777875"/>
            <a:ext cx="6818313" cy="3836988"/>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21506" name="Rectangle 2">
            <a:extLst>
              <a:ext uri="{FF2B5EF4-FFF2-40B4-BE49-F238E27FC236}">
                <a16:creationId xmlns:a16="http://schemas.microsoft.com/office/drawing/2014/main" id="{62230B5A-D259-42A3-9DE6-3647D9BE2C01}"/>
              </a:ext>
            </a:extLst>
          </p:cNvPr>
          <p:cNvSpPr txBox="1">
            <a:spLocks noGrp="1" noChangeArrowheads="1"/>
          </p:cNvSpPr>
          <p:nvPr>
            <p:ph type="body" idx="1"/>
          </p:nvPr>
        </p:nvSpPr>
        <p:spPr bwMode="auto">
          <a:xfrm>
            <a:off x="709632" y="4861252"/>
            <a:ext cx="5680036" cy="4605955"/>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it-IT" altLang="it-IT" dirty="0"/>
          </a:p>
        </p:txBody>
      </p:sp>
    </p:spTree>
    <p:extLst>
      <p:ext uri="{BB962C8B-B14F-4D97-AF65-F5344CB8AC3E}">
        <p14:creationId xmlns:p14="http://schemas.microsoft.com/office/powerpoint/2010/main" val="266867406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20">
            <a:extLst>
              <a:ext uri="{FF2B5EF4-FFF2-40B4-BE49-F238E27FC236}">
                <a16:creationId xmlns:a16="http://schemas.microsoft.com/office/drawing/2014/main" id="{072DCFBF-AEE5-4B4D-9925-21DF4C091FAB}"/>
              </a:ext>
            </a:extLst>
          </p:cNvPr>
          <p:cNvSpPr>
            <a:spLocks noGrp="1" noChangeArrowheads="1"/>
          </p:cNvSpPr>
          <p:nvPr>
            <p:ph type="sldNum"/>
          </p:nvPr>
        </p:nvSpPr>
        <p:spPr>
          <a:ln/>
        </p:spPr>
        <p:txBody>
          <a:bodyPr/>
          <a:lstStyle/>
          <a:p>
            <a:fld id="{236499B3-5002-4518-BCFA-C8DFA80CA391}" type="slidenum">
              <a:rPr lang="it-IT" altLang="it-IT"/>
              <a:pPr/>
              <a:t>21</a:t>
            </a:fld>
            <a:endParaRPr lang="it-IT" altLang="it-IT" dirty="0"/>
          </a:p>
        </p:txBody>
      </p:sp>
      <p:sp>
        <p:nvSpPr>
          <p:cNvPr id="21505" name="Rectangle 1">
            <a:extLst>
              <a:ext uri="{FF2B5EF4-FFF2-40B4-BE49-F238E27FC236}">
                <a16:creationId xmlns:a16="http://schemas.microsoft.com/office/drawing/2014/main" id="{6BDD4AF9-B3B1-47DC-B548-9D90661888D0}"/>
              </a:ext>
            </a:extLst>
          </p:cNvPr>
          <p:cNvSpPr txBox="1">
            <a:spLocks noGrp="1" noRot="1" noChangeAspect="1" noChangeArrowheads="1"/>
          </p:cNvSpPr>
          <p:nvPr>
            <p:ph type="sldImg"/>
          </p:nvPr>
        </p:nvSpPr>
        <p:spPr bwMode="auto">
          <a:xfrm>
            <a:off x="139700" y="777875"/>
            <a:ext cx="6818313" cy="3836988"/>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21506" name="Rectangle 2">
            <a:extLst>
              <a:ext uri="{FF2B5EF4-FFF2-40B4-BE49-F238E27FC236}">
                <a16:creationId xmlns:a16="http://schemas.microsoft.com/office/drawing/2014/main" id="{62230B5A-D259-42A3-9DE6-3647D9BE2C01}"/>
              </a:ext>
            </a:extLst>
          </p:cNvPr>
          <p:cNvSpPr txBox="1">
            <a:spLocks noGrp="1" noChangeArrowheads="1"/>
          </p:cNvSpPr>
          <p:nvPr>
            <p:ph type="body" idx="1"/>
          </p:nvPr>
        </p:nvSpPr>
        <p:spPr bwMode="auto">
          <a:xfrm>
            <a:off x="709632" y="4861252"/>
            <a:ext cx="5680036" cy="4605955"/>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it-IT" altLang="it-IT" dirty="0"/>
          </a:p>
        </p:txBody>
      </p:sp>
    </p:spTree>
    <p:extLst>
      <p:ext uri="{BB962C8B-B14F-4D97-AF65-F5344CB8AC3E}">
        <p14:creationId xmlns:p14="http://schemas.microsoft.com/office/powerpoint/2010/main" val="278059041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20">
            <a:extLst>
              <a:ext uri="{FF2B5EF4-FFF2-40B4-BE49-F238E27FC236}">
                <a16:creationId xmlns:a16="http://schemas.microsoft.com/office/drawing/2014/main" id="{072DCFBF-AEE5-4B4D-9925-21DF4C091FAB}"/>
              </a:ext>
            </a:extLst>
          </p:cNvPr>
          <p:cNvSpPr>
            <a:spLocks noGrp="1" noChangeArrowheads="1"/>
          </p:cNvSpPr>
          <p:nvPr>
            <p:ph type="sldNum"/>
          </p:nvPr>
        </p:nvSpPr>
        <p:spPr>
          <a:ln/>
        </p:spPr>
        <p:txBody>
          <a:bodyPr/>
          <a:lstStyle/>
          <a:p>
            <a:fld id="{236499B3-5002-4518-BCFA-C8DFA80CA391}" type="slidenum">
              <a:rPr lang="it-IT" altLang="it-IT"/>
              <a:pPr/>
              <a:t>22</a:t>
            </a:fld>
            <a:endParaRPr lang="it-IT" altLang="it-IT" dirty="0"/>
          </a:p>
        </p:txBody>
      </p:sp>
      <p:sp>
        <p:nvSpPr>
          <p:cNvPr id="21505" name="Rectangle 1">
            <a:extLst>
              <a:ext uri="{FF2B5EF4-FFF2-40B4-BE49-F238E27FC236}">
                <a16:creationId xmlns:a16="http://schemas.microsoft.com/office/drawing/2014/main" id="{6BDD4AF9-B3B1-47DC-B548-9D90661888D0}"/>
              </a:ext>
            </a:extLst>
          </p:cNvPr>
          <p:cNvSpPr txBox="1">
            <a:spLocks noGrp="1" noRot="1" noChangeAspect="1" noChangeArrowheads="1"/>
          </p:cNvSpPr>
          <p:nvPr>
            <p:ph type="sldImg"/>
          </p:nvPr>
        </p:nvSpPr>
        <p:spPr bwMode="auto">
          <a:xfrm>
            <a:off x="139700" y="777875"/>
            <a:ext cx="6818313" cy="3836988"/>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21506" name="Rectangle 2">
            <a:extLst>
              <a:ext uri="{FF2B5EF4-FFF2-40B4-BE49-F238E27FC236}">
                <a16:creationId xmlns:a16="http://schemas.microsoft.com/office/drawing/2014/main" id="{62230B5A-D259-42A3-9DE6-3647D9BE2C01}"/>
              </a:ext>
            </a:extLst>
          </p:cNvPr>
          <p:cNvSpPr txBox="1">
            <a:spLocks noGrp="1" noChangeArrowheads="1"/>
          </p:cNvSpPr>
          <p:nvPr>
            <p:ph type="body" idx="1"/>
          </p:nvPr>
        </p:nvSpPr>
        <p:spPr bwMode="auto">
          <a:xfrm>
            <a:off x="709632" y="4861252"/>
            <a:ext cx="5680036" cy="4605955"/>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it-IT" altLang="it-IT" dirty="0"/>
          </a:p>
        </p:txBody>
      </p:sp>
    </p:spTree>
    <p:extLst>
      <p:ext uri="{BB962C8B-B14F-4D97-AF65-F5344CB8AC3E}">
        <p14:creationId xmlns:p14="http://schemas.microsoft.com/office/powerpoint/2010/main" val="342858763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20">
            <a:extLst>
              <a:ext uri="{FF2B5EF4-FFF2-40B4-BE49-F238E27FC236}">
                <a16:creationId xmlns:a16="http://schemas.microsoft.com/office/drawing/2014/main" id="{072DCFBF-AEE5-4B4D-9925-21DF4C091FAB}"/>
              </a:ext>
            </a:extLst>
          </p:cNvPr>
          <p:cNvSpPr>
            <a:spLocks noGrp="1" noChangeArrowheads="1"/>
          </p:cNvSpPr>
          <p:nvPr>
            <p:ph type="sldNum"/>
          </p:nvPr>
        </p:nvSpPr>
        <p:spPr>
          <a:ln/>
        </p:spPr>
        <p:txBody>
          <a:bodyPr/>
          <a:lstStyle/>
          <a:p>
            <a:fld id="{236499B3-5002-4518-BCFA-C8DFA80CA391}" type="slidenum">
              <a:rPr lang="it-IT" altLang="it-IT"/>
              <a:pPr/>
              <a:t>23</a:t>
            </a:fld>
            <a:endParaRPr lang="it-IT" altLang="it-IT" dirty="0"/>
          </a:p>
        </p:txBody>
      </p:sp>
      <p:sp>
        <p:nvSpPr>
          <p:cNvPr id="21505" name="Rectangle 1">
            <a:extLst>
              <a:ext uri="{FF2B5EF4-FFF2-40B4-BE49-F238E27FC236}">
                <a16:creationId xmlns:a16="http://schemas.microsoft.com/office/drawing/2014/main" id="{6BDD4AF9-B3B1-47DC-B548-9D90661888D0}"/>
              </a:ext>
            </a:extLst>
          </p:cNvPr>
          <p:cNvSpPr txBox="1">
            <a:spLocks noGrp="1" noRot="1" noChangeAspect="1" noChangeArrowheads="1"/>
          </p:cNvSpPr>
          <p:nvPr>
            <p:ph type="sldImg"/>
          </p:nvPr>
        </p:nvSpPr>
        <p:spPr bwMode="auto">
          <a:xfrm>
            <a:off x="139700" y="777875"/>
            <a:ext cx="6818313" cy="3836988"/>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21506" name="Rectangle 2">
            <a:extLst>
              <a:ext uri="{FF2B5EF4-FFF2-40B4-BE49-F238E27FC236}">
                <a16:creationId xmlns:a16="http://schemas.microsoft.com/office/drawing/2014/main" id="{62230B5A-D259-42A3-9DE6-3647D9BE2C01}"/>
              </a:ext>
            </a:extLst>
          </p:cNvPr>
          <p:cNvSpPr txBox="1">
            <a:spLocks noGrp="1" noChangeArrowheads="1"/>
          </p:cNvSpPr>
          <p:nvPr>
            <p:ph type="body" idx="1"/>
          </p:nvPr>
        </p:nvSpPr>
        <p:spPr bwMode="auto">
          <a:xfrm>
            <a:off x="709632" y="4861252"/>
            <a:ext cx="5680036" cy="4605955"/>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it-IT" altLang="it-IT" dirty="0"/>
          </a:p>
        </p:txBody>
      </p:sp>
    </p:spTree>
    <p:extLst>
      <p:ext uri="{BB962C8B-B14F-4D97-AF65-F5344CB8AC3E}">
        <p14:creationId xmlns:p14="http://schemas.microsoft.com/office/powerpoint/2010/main" val="283410960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20">
            <a:extLst>
              <a:ext uri="{FF2B5EF4-FFF2-40B4-BE49-F238E27FC236}">
                <a16:creationId xmlns:a16="http://schemas.microsoft.com/office/drawing/2014/main" id="{072DCFBF-AEE5-4B4D-9925-21DF4C091FAB}"/>
              </a:ext>
            </a:extLst>
          </p:cNvPr>
          <p:cNvSpPr>
            <a:spLocks noGrp="1" noChangeArrowheads="1"/>
          </p:cNvSpPr>
          <p:nvPr>
            <p:ph type="sldNum"/>
          </p:nvPr>
        </p:nvSpPr>
        <p:spPr>
          <a:ln/>
        </p:spPr>
        <p:txBody>
          <a:bodyPr/>
          <a:lstStyle/>
          <a:p>
            <a:fld id="{236499B3-5002-4518-BCFA-C8DFA80CA391}" type="slidenum">
              <a:rPr lang="it-IT" altLang="it-IT"/>
              <a:pPr/>
              <a:t>24</a:t>
            </a:fld>
            <a:endParaRPr lang="it-IT" altLang="it-IT" dirty="0"/>
          </a:p>
        </p:txBody>
      </p:sp>
      <p:sp>
        <p:nvSpPr>
          <p:cNvPr id="21505" name="Rectangle 1">
            <a:extLst>
              <a:ext uri="{FF2B5EF4-FFF2-40B4-BE49-F238E27FC236}">
                <a16:creationId xmlns:a16="http://schemas.microsoft.com/office/drawing/2014/main" id="{6BDD4AF9-B3B1-47DC-B548-9D90661888D0}"/>
              </a:ext>
            </a:extLst>
          </p:cNvPr>
          <p:cNvSpPr txBox="1">
            <a:spLocks noGrp="1" noRot="1" noChangeAspect="1" noChangeArrowheads="1"/>
          </p:cNvSpPr>
          <p:nvPr>
            <p:ph type="sldImg"/>
          </p:nvPr>
        </p:nvSpPr>
        <p:spPr bwMode="auto">
          <a:xfrm>
            <a:off x="139700" y="777875"/>
            <a:ext cx="6818313" cy="3836988"/>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21506" name="Rectangle 2">
            <a:extLst>
              <a:ext uri="{FF2B5EF4-FFF2-40B4-BE49-F238E27FC236}">
                <a16:creationId xmlns:a16="http://schemas.microsoft.com/office/drawing/2014/main" id="{62230B5A-D259-42A3-9DE6-3647D9BE2C01}"/>
              </a:ext>
            </a:extLst>
          </p:cNvPr>
          <p:cNvSpPr txBox="1">
            <a:spLocks noGrp="1" noChangeArrowheads="1"/>
          </p:cNvSpPr>
          <p:nvPr>
            <p:ph type="body" idx="1"/>
          </p:nvPr>
        </p:nvSpPr>
        <p:spPr bwMode="auto">
          <a:xfrm>
            <a:off x="709632" y="4861252"/>
            <a:ext cx="5680036" cy="4605955"/>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it-IT" altLang="it-IT" dirty="0"/>
          </a:p>
        </p:txBody>
      </p:sp>
    </p:spTree>
    <p:extLst>
      <p:ext uri="{BB962C8B-B14F-4D97-AF65-F5344CB8AC3E}">
        <p14:creationId xmlns:p14="http://schemas.microsoft.com/office/powerpoint/2010/main" val="335705254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20">
            <a:extLst>
              <a:ext uri="{FF2B5EF4-FFF2-40B4-BE49-F238E27FC236}">
                <a16:creationId xmlns:a16="http://schemas.microsoft.com/office/drawing/2014/main" id="{072DCFBF-AEE5-4B4D-9925-21DF4C091FAB}"/>
              </a:ext>
            </a:extLst>
          </p:cNvPr>
          <p:cNvSpPr>
            <a:spLocks noGrp="1" noChangeArrowheads="1"/>
          </p:cNvSpPr>
          <p:nvPr>
            <p:ph type="sldNum"/>
          </p:nvPr>
        </p:nvSpPr>
        <p:spPr>
          <a:ln/>
        </p:spPr>
        <p:txBody>
          <a:bodyPr/>
          <a:lstStyle/>
          <a:p>
            <a:fld id="{236499B3-5002-4518-BCFA-C8DFA80CA391}" type="slidenum">
              <a:rPr lang="it-IT" altLang="it-IT"/>
              <a:pPr/>
              <a:t>3</a:t>
            </a:fld>
            <a:endParaRPr lang="it-IT" altLang="it-IT" dirty="0"/>
          </a:p>
        </p:txBody>
      </p:sp>
      <p:sp>
        <p:nvSpPr>
          <p:cNvPr id="21505" name="Rectangle 1">
            <a:extLst>
              <a:ext uri="{FF2B5EF4-FFF2-40B4-BE49-F238E27FC236}">
                <a16:creationId xmlns:a16="http://schemas.microsoft.com/office/drawing/2014/main" id="{6BDD4AF9-B3B1-47DC-B548-9D90661888D0}"/>
              </a:ext>
            </a:extLst>
          </p:cNvPr>
          <p:cNvSpPr txBox="1">
            <a:spLocks noGrp="1" noRot="1" noChangeAspect="1" noChangeArrowheads="1"/>
          </p:cNvSpPr>
          <p:nvPr>
            <p:ph type="sldImg"/>
          </p:nvPr>
        </p:nvSpPr>
        <p:spPr bwMode="auto">
          <a:xfrm>
            <a:off x="139700" y="777875"/>
            <a:ext cx="6818313" cy="3836988"/>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21506" name="Rectangle 2">
            <a:extLst>
              <a:ext uri="{FF2B5EF4-FFF2-40B4-BE49-F238E27FC236}">
                <a16:creationId xmlns:a16="http://schemas.microsoft.com/office/drawing/2014/main" id="{62230B5A-D259-42A3-9DE6-3647D9BE2C01}"/>
              </a:ext>
            </a:extLst>
          </p:cNvPr>
          <p:cNvSpPr txBox="1">
            <a:spLocks noGrp="1" noChangeArrowheads="1"/>
          </p:cNvSpPr>
          <p:nvPr>
            <p:ph type="body" idx="1"/>
          </p:nvPr>
        </p:nvSpPr>
        <p:spPr bwMode="auto">
          <a:xfrm>
            <a:off x="709632" y="4861252"/>
            <a:ext cx="5680036" cy="4605955"/>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it-IT" altLang="it-IT" dirty="0"/>
          </a:p>
        </p:txBody>
      </p:sp>
    </p:spTree>
    <p:extLst>
      <p:ext uri="{BB962C8B-B14F-4D97-AF65-F5344CB8AC3E}">
        <p14:creationId xmlns:p14="http://schemas.microsoft.com/office/powerpoint/2010/main" val="322499020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20">
            <a:extLst>
              <a:ext uri="{FF2B5EF4-FFF2-40B4-BE49-F238E27FC236}">
                <a16:creationId xmlns:a16="http://schemas.microsoft.com/office/drawing/2014/main" id="{072DCFBF-AEE5-4B4D-9925-21DF4C091FAB}"/>
              </a:ext>
            </a:extLst>
          </p:cNvPr>
          <p:cNvSpPr>
            <a:spLocks noGrp="1" noChangeArrowheads="1"/>
          </p:cNvSpPr>
          <p:nvPr>
            <p:ph type="sldNum"/>
          </p:nvPr>
        </p:nvSpPr>
        <p:spPr>
          <a:ln/>
        </p:spPr>
        <p:txBody>
          <a:bodyPr/>
          <a:lstStyle/>
          <a:p>
            <a:fld id="{236499B3-5002-4518-BCFA-C8DFA80CA391}" type="slidenum">
              <a:rPr lang="it-IT" altLang="it-IT"/>
              <a:pPr/>
              <a:t>4</a:t>
            </a:fld>
            <a:endParaRPr lang="it-IT" altLang="it-IT" dirty="0"/>
          </a:p>
        </p:txBody>
      </p:sp>
      <p:sp>
        <p:nvSpPr>
          <p:cNvPr id="21505" name="Rectangle 1">
            <a:extLst>
              <a:ext uri="{FF2B5EF4-FFF2-40B4-BE49-F238E27FC236}">
                <a16:creationId xmlns:a16="http://schemas.microsoft.com/office/drawing/2014/main" id="{6BDD4AF9-B3B1-47DC-B548-9D90661888D0}"/>
              </a:ext>
            </a:extLst>
          </p:cNvPr>
          <p:cNvSpPr txBox="1">
            <a:spLocks noGrp="1" noRot="1" noChangeAspect="1" noChangeArrowheads="1"/>
          </p:cNvSpPr>
          <p:nvPr>
            <p:ph type="sldImg"/>
          </p:nvPr>
        </p:nvSpPr>
        <p:spPr bwMode="auto">
          <a:xfrm>
            <a:off x="139700" y="777875"/>
            <a:ext cx="6818313" cy="3836988"/>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21506" name="Rectangle 2">
            <a:extLst>
              <a:ext uri="{FF2B5EF4-FFF2-40B4-BE49-F238E27FC236}">
                <a16:creationId xmlns:a16="http://schemas.microsoft.com/office/drawing/2014/main" id="{62230B5A-D259-42A3-9DE6-3647D9BE2C01}"/>
              </a:ext>
            </a:extLst>
          </p:cNvPr>
          <p:cNvSpPr txBox="1">
            <a:spLocks noGrp="1" noChangeArrowheads="1"/>
          </p:cNvSpPr>
          <p:nvPr>
            <p:ph type="body" idx="1"/>
          </p:nvPr>
        </p:nvSpPr>
        <p:spPr bwMode="auto">
          <a:xfrm>
            <a:off x="709632" y="4861252"/>
            <a:ext cx="5680036" cy="4605955"/>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it-IT" altLang="it-IT" dirty="0"/>
          </a:p>
        </p:txBody>
      </p:sp>
    </p:spTree>
    <p:extLst>
      <p:ext uri="{BB962C8B-B14F-4D97-AF65-F5344CB8AC3E}">
        <p14:creationId xmlns:p14="http://schemas.microsoft.com/office/powerpoint/2010/main" val="416015565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20">
            <a:extLst>
              <a:ext uri="{FF2B5EF4-FFF2-40B4-BE49-F238E27FC236}">
                <a16:creationId xmlns:a16="http://schemas.microsoft.com/office/drawing/2014/main" id="{072DCFBF-AEE5-4B4D-9925-21DF4C091FAB}"/>
              </a:ext>
            </a:extLst>
          </p:cNvPr>
          <p:cNvSpPr>
            <a:spLocks noGrp="1" noChangeArrowheads="1"/>
          </p:cNvSpPr>
          <p:nvPr>
            <p:ph type="sldNum"/>
          </p:nvPr>
        </p:nvSpPr>
        <p:spPr>
          <a:ln/>
        </p:spPr>
        <p:txBody>
          <a:bodyPr/>
          <a:lstStyle/>
          <a:p>
            <a:pPr marL="0" marR="0" lvl="0" indent="0" algn="r" defTabSz="449263" rtl="0" eaLnBrk="1" fontAlgn="base" latinLnBrk="0" hangingPunct="0">
              <a:lnSpc>
                <a:spcPct val="93000"/>
              </a:lnSpc>
              <a:spcBef>
                <a:spcPct val="0"/>
              </a:spcBef>
              <a:spcAft>
                <a:spcPct val="0"/>
              </a:spcAft>
              <a:buClrTx/>
              <a:buSzPct val="100000"/>
              <a:buFontTx/>
              <a:buNone/>
              <a:tabLst>
                <a:tab pos="426665" algn="l"/>
                <a:tab pos="853329" algn="l"/>
                <a:tab pos="1279994" algn="l"/>
                <a:tab pos="1706658" algn="l"/>
                <a:tab pos="2133323" algn="l"/>
                <a:tab pos="2559988" algn="l"/>
                <a:tab pos="2986653" algn="l"/>
              </a:tabLst>
              <a:defRPr/>
            </a:pPr>
            <a:fld id="{236499B3-5002-4518-BCFA-C8DFA80CA391}" type="slidenum">
              <a:rPr kumimoji="0" lang="it-IT" altLang="it-IT" sz="1300" b="0" i="0" u="none" strike="noStrike" kern="1200" cap="none" spc="0" normalizeH="0" baseline="0" noProof="0">
                <a:ln>
                  <a:noFill/>
                </a:ln>
                <a:solidFill>
                  <a:srgbClr val="000000"/>
                </a:solidFill>
                <a:effectLst/>
                <a:uLnTx/>
                <a:uFillTx/>
                <a:latin typeface="Times New Roman" panose="02020603050405020304" pitchFamily="18" charset="0"/>
                <a:ea typeface="Microsoft YaHei" panose="020B0503020204020204" pitchFamily="34" charset="-122"/>
                <a:cs typeface="Segoe UI" panose="020B0502040204020203" pitchFamily="34" charset="0"/>
              </a:rPr>
              <a:pPr marL="0" marR="0" lvl="0" indent="0" algn="r" defTabSz="449263" rtl="0" eaLnBrk="1" fontAlgn="base" latinLnBrk="0" hangingPunct="0">
                <a:lnSpc>
                  <a:spcPct val="93000"/>
                </a:lnSpc>
                <a:spcBef>
                  <a:spcPct val="0"/>
                </a:spcBef>
                <a:spcAft>
                  <a:spcPct val="0"/>
                </a:spcAft>
                <a:buClrTx/>
                <a:buSzPct val="100000"/>
                <a:buFontTx/>
                <a:buNone/>
                <a:tabLst>
                  <a:tab pos="426665" algn="l"/>
                  <a:tab pos="853329" algn="l"/>
                  <a:tab pos="1279994" algn="l"/>
                  <a:tab pos="1706658" algn="l"/>
                  <a:tab pos="2133323" algn="l"/>
                  <a:tab pos="2559988" algn="l"/>
                  <a:tab pos="2986653" algn="l"/>
                </a:tabLst>
                <a:defRPr/>
              </a:pPr>
              <a:t>5</a:t>
            </a:fld>
            <a:endParaRPr kumimoji="0" lang="it-IT" altLang="it-IT" sz="1300" b="0" i="0" u="none" strike="noStrike" kern="1200" cap="none" spc="0" normalizeH="0" baseline="0" noProof="0">
              <a:ln>
                <a:noFill/>
              </a:ln>
              <a:solidFill>
                <a:srgbClr val="000000"/>
              </a:solidFill>
              <a:effectLst/>
              <a:uLnTx/>
              <a:uFillTx/>
              <a:latin typeface="Times New Roman" panose="02020603050405020304" pitchFamily="18" charset="0"/>
              <a:ea typeface="Microsoft YaHei" panose="020B0503020204020204" pitchFamily="34" charset="-122"/>
              <a:cs typeface="Segoe UI" panose="020B0502040204020203" pitchFamily="34" charset="0"/>
            </a:endParaRPr>
          </a:p>
        </p:txBody>
      </p:sp>
      <p:sp>
        <p:nvSpPr>
          <p:cNvPr id="21505" name="Rectangle 1">
            <a:extLst>
              <a:ext uri="{FF2B5EF4-FFF2-40B4-BE49-F238E27FC236}">
                <a16:creationId xmlns:a16="http://schemas.microsoft.com/office/drawing/2014/main" id="{6BDD4AF9-B3B1-47DC-B548-9D90661888D0}"/>
              </a:ext>
            </a:extLst>
          </p:cNvPr>
          <p:cNvSpPr txBox="1">
            <a:spLocks noGrp="1" noRot="1" noChangeAspect="1" noChangeArrowheads="1"/>
          </p:cNvSpPr>
          <p:nvPr>
            <p:ph type="sldImg"/>
          </p:nvPr>
        </p:nvSpPr>
        <p:spPr bwMode="auto">
          <a:xfrm>
            <a:off x="139700" y="777875"/>
            <a:ext cx="6818313" cy="3836988"/>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21506" name="Rectangle 2">
            <a:extLst>
              <a:ext uri="{FF2B5EF4-FFF2-40B4-BE49-F238E27FC236}">
                <a16:creationId xmlns:a16="http://schemas.microsoft.com/office/drawing/2014/main" id="{62230B5A-D259-42A3-9DE6-3647D9BE2C01}"/>
              </a:ext>
            </a:extLst>
          </p:cNvPr>
          <p:cNvSpPr txBox="1">
            <a:spLocks noGrp="1" noChangeArrowheads="1"/>
          </p:cNvSpPr>
          <p:nvPr>
            <p:ph type="body" idx="1"/>
          </p:nvPr>
        </p:nvSpPr>
        <p:spPr bwMode="auto">
          <a:xfrm>
            <a:off x="709632" y="4861252"/>
            <a:ext cx="5680036" cy="4605955"/>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it-IT" altLang="it-IT"/>
          </a:p>
        </p:txBody>
      </p:sp>
    </p:spTree>
    <p:extLst>
      <p:ext uri="{BB962C8B-B14F-4D97-AF65-F5344CB8AC3E}">
        <p14:creationId xmlns:p14="http://schemas.microsoft.com/office/powerpoint/2010/main" val="192383203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20">
            <a:extLst>
              <a:ext uri="{FF2B5EF4-FFF2-40B4-BE49-F238E27FC236}">
                <a16:creationId xmlns:a16="http://schemas.microsoft.com/office/drawing/2014/main" id="{072DCFBF-AEE5-4B4D-9925-21DF4C091FAB}"/>
              </a:ext>
            </a:extLst>
          </p:cNvPr>
          <p:cNvSpPr>
            <a:spLocks noGrp="1" noChangeArrowheads="1"/>
          </p:cNvSpPr>
          <p:nvPr>
            <p:ph type="sldNum"/>
          </p:nvPr>
        </p:nvSpPr>
        <p:spPr>
          <a:ln/>
        </p:spPr>
        <p:txBody>
          <a:bodyPr/>
          <a:lstStyle/>
          <a:p>
            <a:pPr marL="0" marR="0" lvl="0" indent="0" algn="r" defTabSz="449263" rtl="0" eaLnBrk="1" fontAlgn="base" latinLnBrk="0" hangingPunct="0">
              <a:lnSpc>
                <a:spcPct val="93000"/>
              </a:lnSpc>
              <a:spcBef>
                <a:spcPct val="0"/>
              </a:spcBef>
              <a:spcAft>
                <a:spcPct val="0"/>
              </a:spcAft>
              <a:buClrTx/>
              <a:buSzPct val="100000"/>
              <a:buFontTx/>
              <a:buNone/>
              <a:tabLst>
                <a:tab pos="426665" algn="l"/>
                <a:tab pos="853329" algn="l"/>
                <a:tab pos="1279994" algn="l"/>
                <a:tab pos="1706658" algn="l"/>
                <a:tab pos="2133323" algn="l"/>
                <a:tab pos="2559988" algn="l"/>
                <a:tab pos="2986653" algn="l"/>
              </a:tabLst>
              <a:defRPr/>
            </a:pPr>
            <a:fld id="{236499B3-5002-4518-BCFA-C8DFA80CA391}" type="slidenum">
              <a:rPr kumimoji="0" lang="it-IT" altLang="it-IT" sz="1300" b="0" i="0" u="none" strike="noStrike" kern="1200" cap="none" spc="0" normalizeH="0" baseline="0" noProof="0">
                <a:ln>
                  <a:noFill/>
                </a:ln>
                <a:solidFill>
                  <a:srgbClr val="000000"/>
                </a:solidFill>
                <a:effectLst/>
                <a:uLnTx/>
                <a:uFillTx/>
                <a:latin typeface="Times New Roman" panose="02020603050405020304" pitchFamily="18" charset="0"/>
                <a:ea typeface="Microsoft YaHei" panose="020B0503020204020204" pitchFamily="34" charset="-122"/>
                <a:cs typeface="Segoe UI" panose="020B0502040204020203" pitchFamily="34" charset="0"/>
              </a:rPr>
              <a:pPr marL="0" marR="0" lvl="0" indent="0" algn="r" defTabSz="449263" rtl="0" eaLnBrk="1" fontAlgn="base" latinLnBrk="0" hangingPunct="0">
                <a:lnSpc>
                  <a:spcPct val="93000"/>
                </a:lnSpc>
                <a:spcBef>
                  <a:spcPct val="0"/>
                </a:spcBef>
                <a:spcAft>
                  <a:spcPct val="0"/>
                </a:spcAft>
                <a:buClrTx/>
                <a:buSzPct val="100000"/>
                <a:buFontTx/>
                <a:buNone/>
                <a:tabLst>
                  <a:tab pos="426665" algn="l"/>
                  <a:tab pos="853329" algn="l"/>
                  <a:tab pos="1279994" algn="l"/>
                  <a:tab pos="1706658" algn="l"/>
                  <a:tab pos="2133323" algn="l"/>
                  <a:tab pos="2559988" algn="l"/>
                  <a:tab pos="2986653" algn="l"/>
                </a:tabLst>
                <a:defRPr/>
              </a:pPr>
              <a:t>6</a:t>
            </a:fld>
            <a:endParaRPr kumimoji="0" lang="it-IT" altLang="it-IT" sz="1300" b="0" i="0" u="none" strike="noStrike" kern="1200" cap="none" spc="0" normalizeH="0" baseline="0" noProof="0">
              <a:ln>
                <a:noFill/>
              </a:ln>
              <a:solidFill>
                <a:srgbClr val="000000"/>
              </a:solidFill>
              <a:effectLst/>
              <a:uLnTx/>
              <a:uFillTx/>
              <a:latin typeface="Times New Roman" panose="02020603050405020304" pitchFamily="18" charset="0"/>
              <a:ea typeface="Microsoft YaHei" panose="020B0503020204020204" pitchFamily="34" charset="-122"/>
              <a:cs typeface="Segoe UI" panose="020B0502040204020203" pitchFamily="34" charset="0"/>
            </a:endParaRPr>
          </a:p>
        </p:txBody>
      </p:sp>
      <p:sp>
        <p:nvSpPr>
          <p:cNvPr id="21505" name="Rectangle 1">
            <a:extLst>
              <a:ext uri="{FF2B5EF4-FFF2-40B4-BE49-F238E27FC236}">
                <a16:creationId xmlns:a16="http://schemas.microsoft.com/office/drawing/2014/main" id="{6BDD4AF9-B3B1-47DC-B548-9D90661888D0}"/>
              </a:ext>
            </a:extLst>
          </p:cNvPr>
          <p:cNvSpPr txBox="1">
            <a:spLocks noGrp="1" noRot="1" noChangeAspect="1" noChangeArrowheads="1"/>
          </p:cNvSpPr>
          <p:nvPr>
            <p:ph type="sldImg"/>
          </p:nvPr>
        </p:nvSpPr>
        <p:spPr bwMode="auto">
          <a:xfrm>
            <a:off x="139700" y="777875"/>
            <a:ext cx="6818313" cy="3836988"/>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21506" name="Rectangle 2">
            <a:extLst>
              <a:ext uri="{FF2B5EF4-FFF2-40B4-BE49-F238E27FC236}">
                <a16:creationId xmlns:a16="http://schemas.microsoft.com/office/drawing/2014/main" id="{62230B5A-D259-42A3-9DE6-3647D9BE2C01}"/>
              </a:ext>
            </a:extLst>
          </p:cNvPr>
          <p:cNvSpPr txBox="1">
            <a:spLocks noGrp="1" noChangeArrowheads="1"/>
          </p:cNvSpPr>
          <p:nvPr>
            <p:ph type="body" idx="1"/>
          </p:nvPr>
        </p:nvSpPr>
        <p:spPr bwMode="auto">
          <a:xfrm>
            <a:off x="709632" y="4861252"/>
            <a:ext cx="5680036" cy="4605955"/>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it-IT" altLang="it-IT"/>
          </a:p>
        </p:txBody>
      </p:sp>
    </p:spTree>
    <p:extLst>
      <p:ext uri="{BB962C8B-B14F-4D97-AF65-F5344CB8AC3E}">
        <p14:creationId xmlns:p14="http://schemas.microsoft.com/office/powerpoint/2010/main" val="4857877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20">
            <a:extLst>
              <a:ext uri="{FF2B5EF4-FFF2-40B4-BE49-F238E27FC236}">
                <a16:creationId xmlns:a16="http://schemas.microsoft.com/office/drawing/2014/main" id="{072DCFBF-AEE5-4B4D-9925-21DF4C091FAB}"/>
              </a:ext>
            </a:extLst>
          </p:cNvPr>
          <p:cNvSpPr>
            <a:spLocks noGrp="1" noChangeArrowheads="1"/>
          </p:cNvSpPr>
          <p:nvPr>
            <p:ph type="sldNum"/>
          </p:nvPr>
        </p:nvSpPr>
        <p:spPr>
          <a:ln/>
        </p:spPr>
        <p:txBody>
          <a:bodyPr/>
          <a:lstStyle/>
          <a:p>
            <a:pPr marL="0" marR="0" lvl="0" indent="0" algn="r" defTabSz="449263" rtl="0" eaLnBrk="1" fontAlgn="base" latinLnBrk="0" hangingPunct="0">
              <a:lnSpc>
                <a:spcPct val="93000"/>
              </a:lnSpc>
              <a:spcBef>
                <a:spcPct val="0"/>
              </a:spcBef>
              <a:spcAft>
                <a:spcPct val="0"/>
              </a:spcAft>
              <a:buClrTx/>
              <a:buSzPct val="100000"/>
              <a:buFontTx/>
              <a:buNone/>
              <a:tabLst>
                <a:tab pos="426665" algn="l"/>
                <a:tab pos="853329" algn="l"/>
                <a:tab pos="1279994" algn="l"/>
                <a:tab pos="1706658" algn="l"/>
                <a:tab pos="2133323" algn="l"/>
                <a:tab pos="2559988" algn="l"/>
                <a:tab pos="2986653" algn="l"/>
              </a:tabLst>
              <a:defRPr/>
            </a:pPr>
            <a:fld id="{236499B3-5002-4518-BCFA-C8DFA80CA391}" type="slidenum">
              <a:rPr kumimoji="0" lang="it-IT" altLang="it-IT" sz="1300" b="0" i="0" u="none" strike="noStrike" kern="1200" cap="none" spc="0" normalizeH="0" baseline="0" noProof="0">
                <a:ln>
                  <a:noFill/>
                </a:ln>
                <a:solidFill>
                  <a:srgbClr val="000000"/>
                </a:solidFill>
                <a:effectLst/>
                <a:uLnTx/>
                <a:uFillTx/>
                <a:latin typeface="Times New Roman" panose="02020603050405020304" pitchFamily="18" charset="0"/>
                <a:ea typeface="Microsoft YaHei" panose="020B0503020204020204" pitchFamily="34" charset="-122"/>
                <a:cs typeface="Segoe UI" panose="020B0502040204020203" pitchFamily="34" charset="0"/>
              </a:rPr>
              <a:pPr marL="0" marR="0" lvl="0" indent="0" algn="r" defTabSz="449263" rtl="0" eaLnBrk="1" fontAlgn="base" latinLnBrk="0" hangingPunct="0">
                <a:lnSpc>
                  <a:spcPct val="93000"/>
                </a:lnSpc>
                <a:spcBef>
                  <a:spcPct val="0"/>
                </a:spcBef>
                <a:spcAft>
                  <a:spcPct val="0"/>
                </a:spcAft>
                <a:buClrTx/>
                <a:buSzPct val="100000"/>
                <a:buFontTx/>
                <a:buNone/>
                <a:tabLst>
                  <a:tab pos="426665" algn="l"/>
                  <a:tab pos="853329" algn="l"/>
                  <a:tab pos="1279994" algn="l"/>
                  <a:tab pos="1706658" algn="l"/>
                  <a:tab pos="2133323" algn="l"/>
                  <a:tab pos="2559988" algn="l"/>
                  <a:tab pos="2986653" algn="l"/>
                </a:tabLst>
                <a:defRPr/>
              </a:pPr>
              <a:t>7</a:t>
            </a:fld>
            <a:endParaRPr kumimoji="0" lang="it-IT" altLang="it-IT" sz="1300" b="0" i="0" u="none" strike="noStrike" kern="1200" cap="none" spc="0" normalizeH="0" baseline="0" noProof="0">
              <a:ln>
                <a:noFill/>
              </a:ln>
              <a:solidFill>
                <a:srgbClr val="000000"/>
              </a:solidFill>
              <a:effectLst/>
              <a:uLnTx/>
              <a:uFillTx/>
              <a:latin typeface="Times New Roman" panose="02020603050405020304" pitchFamily="18" charset="0"/>
              <a:ea typeface="Microsoft YaHei" panose="020B0503020204020204" pitchFamily="34" charset="-122"/>
              <a:cs typeface="Segoe UI" panose="020B0502040204020203" pitchFamily="34" charset="0"/>
            </a:endParaRPr>
          </a:p>
        </p:txBody>
      </p:sp>
      <p:sp>
        <p:nvSpPr>
          <p:cNvPr id="21505" name="Rectangle 1">
            <a:extLst>
              <a:ext uri="{FF2B5EF4-FFF2-40B4-BE49-F238E27FC236}">
                <a16:creationId xmlns:a16="http://schemas.microsoft.com/office/drawing/2014/main" id="{6BDD4AF9-B3B1-47DC-B548-9D90661888D0}"/>
              </a:ext>
            </a:extLst>
          </p:cNvPr>
          <p:cNvSpPr txBox="1">
            <a:spLocks noGrp="1" noRot="1" noChangeAspect="1" noChangeArrowheads="1"/>
          </p:cNvSpPr>
          <p:nvPr>
            <p:ph type="sldImg"/>
          </p:nvPr>
        </p:nvSpPr>
        <p:spPr bwMode="auto">
          <a:xfrm>
            <a:off x="139700" y="777875"/>
            <a:ext cx="6818313" cy="3836988"/>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21506" name="Rectangle 2">
            <a:extLst>
              <a:ext uri="{FF2B5EF4-FFF2-40B4-BE49-F238E27FC236}">
                <a16:creationId xmlns:a16="http://schemas.microsoft.com/office/drawing/2014/main" id="{62230B5A-D259-42A3-9DE6-3647D9BE2C01}"/>
              </a:ext>
            </a:extLst>
          </p:cNvPr>
          <p:cNvSpPr txBox="1">
            <a:spLocks noGrp="1" noChangeArrowheads="1"/>
          </p:cNvSpPr>
          <p:nvPr>
            <p:ph type="body" idx="1"/>
          </p:nvPr>
        </p:nvSpPr>
        <p:spPr bwMode="auto">
          <a:xfrm>
            <a:off x="709632" y="4861252"/>
            <a:ext cx="5680036" cy="4605955"/>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it-IT" altLang="it-IT"/>
          </a:p>
        </p:txBody>
      </p:sp>
    </p:spTree>
    <p:extLst>
      <p:ext uri="{BB962C8B-B14F-4D97-AF65-F5344CB8AC3E}">
        <p14:creationId xmlns:p14="http://schemas.microsoft.com/office/powerpoint/2010/main" val="9854467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20">
            <a:extLst>
              <a:ext uri="{FF2B5EF4-FFF2-40B4-BE49-F238E27FC236}">
                <a16:creationId xmlns:a16="http://schemas.microsoft.com/office/drawing/2014/main" id="{072DCFBF-AEE5-4B4D-9925-21DF4C091FAB}"/>
              </a:ext>
            </a:extLst>
          </p:cNvPr>
          <p:cNvSpPr>
            <a:spLocks noGrp="1" noChangeArrowheads="1"/>
          </p:cNvSpPr>
          <p:nvPr>
            <p:ph type="sldNum"/>
          </p:nvPr>
        </p:nvSpPr>
        <p:spPr>
          <a:ln/>
        </p:spPr>
        <p:txBody>
          <a:bodyPr/>
          <a:lstStyle/>
          <a:p>
            <a:fld id="{236499B3-5002-4518-BCFA-C8DFA80CA391}" type="slidenum">
              <a:rPr lang="it-IT" altLang="it-IT"/>
              <a:pPr/>
              <a:t>8</a:t>
            </a:fld>
            <a:endParaRPr lang="it-IT" altLang="it-IT"/>
          </a:p>
        </p:txBody>
      </p:sp>
      <p:sp>
        <p:nvSpPr>
          <p:cNvPr id="21505" name="Rectangle 1">
            <a:extLst>
              <a:ext uri="{FF2B5EF4-FFF2-40B4-BE49-F238E27FC236}">
                <a16:creationId xmlns:a16="http://schemas.microsoft.com/office/drawing/2014/main" id="{6BDD4AF9-B3B1-47DC-B548-9D90661888D0}"/>
              </a:ext>
            </a:extLst>
          </p:cNvPr>
          <p:cNvSpPr txBox="1">
            <a:spLocks noGrp="1" noRot="1" noChangeAspect="1" noChangeArrowheads="1"/>
          </p:cNvSpPr>
          <p:nvPr>
            <p:ph type="sldImg"/>
          </p:nvPr>
        </p:nvSpPr>
        <p:spPr bwMode="auto">
          <a:xfrm>
            <a:off x="139700" y="777875"/>
            <a:ext cx="6818313" cy="3836988"/>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21506" name="Rectangle 2">
            <a:extLst>
              <a:ext uri="{FF2B5EF4-FFF2-40B4-BE49-F238E27FC236}">
                <a16:creationId xmlns:a16="http://schemas.microsoft.com/office/drawing/2014/main" id="{62230B5A-D259-42A3-9DE6-3647D9BE2C01}"/>
              </a:ext>
            </a:extLst>
          </p:cNvPr>
          <p:cNvSpPr txBox="1">
            <a:spLocks noGrp="1" noChangeArrowheads="1"/>
          </p:cNvSpPr>
          <p:nvPr>
            <p:ph type="body" idx="1"/>
          </p:nvPr>
        </p:nvSpPr>
        <p:spPr bwMode="auto">
          <a:xfrm>
            <a:off x="709632" y="4861252"/>
            <a:ext cx="5680036" cy="4605955"/>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it-IT" altLang="it-IT"/>
          </a:p>
        </p:txBody>
      </p:sp>
    </p:spTree>
    <p:extLst>
      <p:ext uri="{BB962C8B-B14F-4D97-AF65-F5344CB8AC3E}">
        <p14:creationId xmlns:p14="http://schemas.microsoft.com/office/powerpoint/2010/main" val="340882443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20">
            <a:extLst>
              <a:ext uri="{FF2B5EF4-FFF2-40B4-BE49-F238E27FC236}">
                <a16:creationId xmlns:a16="http://schemas.microsoft.com/office/drawing/2014/main" id="{072DCFBF-AEE5-4B4D-9925-21DF4C091FAB}"/>
              </a:ext>
            </a:extLst>
          </p:cNvPr>
          <p:cNvSpPr>
            <a:spLocks noGrp="1" noChangeArrowheads="1"/>
          </p:cNvSpPr>
          <p:nvPr>
            <p:ph type="sldNum"/>
          </p:nvPr>
        </p:nvSpPr>
        <p:spPr>
          <a:ln/>
        </p:spPr>
        <p:txBody>
          <a:bodyPr/>
          <a:lstStyle/>
          <a:p>
            <a:fld id="{236499B3-5002-4518-BCFA-C8DFA80CA391}" type="slidenum">
              <a:rPr lang="it-IT" altLang="it-IT"/>
              <a:pPr/>
              <a:t>9</a:t>
            </a:fld>
            <a:endParaRPr lang="it-IT" altLang="it-IT"/>
          </a:p>
        </p:txBody>
      </p:sp>
      <p:sp>
        <p:nvSpPr>
          <p:cNvPr id="21505" name="Rectangle 1">
            <a:extLst>
              <a:ext uri="{FF2B5EF4-FFF2-40B4-BE49-F238E27FC236}">
                <a16:creationId xmlns:a16="http://schemas.microsoft.com/office/drawing/2014/main" id="{6BDD4AF9-B3B1-47DC-B548-9D90661888D0}"/>
              </a:ext>
            </a:extLst>
          </p:cNvPr>
          <p:cNvSpPr txBox="1">
            <a:spLocks noGrp="1" noRot="1" noChangeAspect="1" noChangeArrowheads="1"/>
          </p:cNvSpPr>
          <p:nvPr>
            <p:ph type="sldImg"/>
          </p:nvPr>
        </p:nvSpPr>
        <p:spPr bwMode="auto">
          <a:xfrm>
            <a:off x="139700" y="777875"/>
            <a:ext cx="6818313" cy="3836988"/>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21506" name="Rectangle 2">
            <a:extLst>
              <a:ext uri="{FF2B5EF4-FFF2-40B4-BE49-F238E27FC236}">
                <a16:creationId xmlns:a16="http://schemas.microsoft.com/office/drawing/2014/main" id="{62230B5A-D259-42A3-9DE6-3647D9BE2C01}"/>
              </a:ext>
            </a:extLst>
          </p:cNvPr>
          <p:cNvSpPr txBox="1">
            <a:spLocks noGrp="1" noChangeArrowheads="1"/>
          </p:cNvSpPr>
          <p:nvPr>
            <p:ph type="body" idx="1"/>
          </p:nvPr>
        </p:nvSpPr>
        <p:spPr bwMode="auto">
          <a:xfrm>
            <a:off x="709632" y="4861252"/>
            <a:ext cx="5680036" cy="4605955"/>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it-IT" altLang="it-IT"/>
          </a:p>
        </p:txBody>
      </p:sp>
    </p:spTree>
    <p:extLst>
      <p:ext uri="{BB962C8B-B14F-4D97-AF65-F5344CB8AC3E}">
        <p14:creationId xmlns:p14="http://schemas.microsoft.com/office/powerpoint/2010/main" val="136070602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image" Target="../media/image2.jpeg"/><Relationship Id="rId1" Type="http://schemas.openxmlformats.org/officeDocument/2006/relationships/slideMaster" Target="../slideMasters/slideMaster3.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 Id="rId9" Type="http://schemas.openxmlformats.org/officeDocument/2006/relationships/image" Target="../media/image9.png"/></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titolo">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1C966C62-1AB8-4289-AD25-97A1A7DB8E15}"/>
              </a:ext>
            </a:extLst>
          </p:cNvPr>
          <p:cNvSpPr>
            <a:spLocks noGrp="1"/>
          </p:cNvSpPr>
          <p:nvPr>
            <p:ph type="ctrTitle"/>
          </p:nvPr>
        </p:nvSpPr>
        <p:spPr>
          <a:xfrm>
            <a:off x="1260475" y="928688"/>
            <a:ext cx="7559675" cy="1973262"/>
          </a:xfrm>
        </p:spPr>
        <p:txBody>
          <a:bodyPr anchor="b"/>
          <a:lstStyle>
            <a:lvl1pPr algn="ctr">
              <a:defRPr sz="6000"/>
            </a:lvl1pPr>
          </a:lstStyle>
          <a:p>
            <a:r>
              <a:rPr lang="it-IT"/>
              <a:t>Fare clic per modificare lo stile del titolo dello schema</a:t>
            </a:r>
          </a:p>
        </p:txBody>
      </p:sp>
      <p:sp>
        <p:nvSpPr>
          <p:cNvPr id="3" name="Sottotitolo 2">
            <a:extLst>
              <a:ext uri="{FF2B5EF4-FFF2-40B4-BE49-F238E27FC236}">
                <a16:creationId xmlns:a16="http://schemas.microsoft.com/office/drawing/2014/main" id="{2B2097F1-28C8-439B-B682-E92C69A32E57}"/>
              </a:ext>
            </a:extLst>
          </p:cNvPr>
          <p:cNvSpPr>
            <a:spLocks noGrp="1"/>
          </p:cNvSpPr>
          <p:nvPr>
            <p:ph type="subTitle" idx="1"/>
          </p:nvPr>
        </p:nvSpPr>
        <p:spPr>
          <a:xfrm>
            <a:off x="1260475" y="2978150"/>
            <a:ext cx="7559675" cy="1370013"/>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it-IT"/>
              <a:t>Fare clic per modificare lo stile del sottotitolo dello schema</a:t>
            </a:r>
          </a:p>
        </p:txBody>
      </p:sp>
    </p:spTree>
    <p:extLst>
      <p:ext uri="{BB962C8B-B14F-4D97-AF65-F5344CB8AC3E}">
        <p14:creationId xmlns:p14="http://schemas.microsoft.com/office/powerpoint/2010/main" val="215399010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3C398F32-9070-42B7-8245-04F0E765C23E}"/>
              </a:ext>
            </a:extLst>
          </p:cNvPr>
          <p:cNvSpPr>
            <a:spLocks noGrp="1"/>
          </p:cNvSpPr>
          <p:nvPr>
            <p:ph type="title"/>
          </p:nvPr>
        </p:nvSpPr>
        <p:spPr/>
        <p:txBody>
          <a:bodyPr/>
          <a:lstStyle/>
          <a:p>
            <a:r>
              <a:rPr lang="it-IT"/>
              <a:t>Fare clic per modificare lo stile del titolo dello schema</a:t>
            </a:r>
          </a:p>
        </p:txBody>
      </p:sp>
      <p:sp>
        <p:nvSpPr>
          <p:cNvPr id="3" name="Segnaposto testo verticale 2">
            <a:extLst>
              <a:ext uri="{FF2B5EF4-FFF2-40B4-BE49-F238E27FC236}">
                <a16:creationId xmlns:a16="http://schemas.microsoft.com/office/drawing/2014/main" id="{AD04BBB0-6257-4D71-9A5A-54A89A4AE2EC}"/>
              </a:ext>
            </a:extLst>
          </p:cNvPr>
          <p:cNvSpPr>
            <a:spLocks noGrp="1"/>
          </p:cNvSpPr>
          <p:nvPr>
            <p:ph type="body" orient="vert" idx="1"/>
          </p:nvPr>
        </p:nvSpPr>
        <p:spPr/>
        <p:txBody>
          <a:bodyPr vert="eaVert"/>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Tree>
    <p:extLst>
      <p:ext uri="{BB962C8B-B14F-4D97-AF65-F5344CB8AC3E}">
        <p14:creationId xmlns:p14="http://schemas.microsoft.com/office/powerpoint/2010/main" val="53411833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1_Titolo e testo verticale">
    <p:spTree>
      <p:nvGrpSpPr>
        <p:cNvPr id="1" name=""/>
        <p:cNvGrpSpPr/>
        <p:nvPr/>
      </p:nvGrpSpPr>
      <p:grpSpPr>
        <a:xfrm>
          <a:off x="0" y="0"/>
          <a:ext cx="0" cy="0"/>
          <a:chOff x="0" y="0"/>
          <a:chExt cx="0" cy="0"/>
        </a:xfrm>
      </p:grpSpPr>
      <p:sp>
        <p:nvSpPr>
          <p:cNvPr id="2" name="Titolo verticale 1">
            <a:extLst>
              <a:ext uri="{FF2B5EF4-FFF2-40B4-BE49-F238E27FC236}">
                <a16:creationId xmlns:a16="http://schemas.microsoft.com/office/drawing/2014/main" id="{EE8F0BD9-453A-4795-B5F5-8290E53CE9B3}"/>
              </a:ext>
            </a:extLst>
          </p:cNvPr>
          <p:cNvSpPr>
            <a:spLocks noGrp="1"/>
          </p:cNvSpPr>
          <p:nvPr>
            <p:ph type="title" orient="vert"/>
          </p:nvPr>
        </p:nvSpPr>
        <p:spPr>
          <a:xfrm>
            <a:off x="7289800" y="225425"/>
            <a:ext cx="2262188" cy="4367213"/>
          </a:xfrm>
        </p:spPr>
        <p:txBody>
          <a:bodyPr vert="eaVert"/>
          <a:lstStyle/>
          <a:p>
            <a:r>
              <a:rPr lang="it-IT"/>
              <a:t>Fare clic per modificare lo stile del titolo dello schema</a:t>
            </a:r>
          </a:p>
        </p:txBody>
      </p:sp>
      <p:sp>
        <p:nvSpPr>
          <p:cNvPr id="3" name="Segnaposto testo verticale 2">
            <a:extLst>
              <a:ext uri="{FF2B5EF4-FFF2-40B4-BE49-F238E27FC236}">
                <a16:creationId xmlns:a16="http://schemas.microsoft.com/office/drawing/2014/main" id="{B08E17A9-80CA-481D-9525-B98111E5BE00}"/>
              </a:ext>
            </a:extLst>
          </p:cNvPr>
          <p:cNvSpPr>
            <a:spLocks noGrp="1"/>
          </p:cNvSpPr>
          <p:nvPr>
            <p:ph type="body" orient="vert" idx="1"/>
          </p:nvPr>
        </p:nvSpPr>
        <p:spPr>
          <a:xfrm>
            <a:off x="503238" y="225425"/>
            <a:ext cx="6634162" cy="4367213"/>
          </a:xfrm>
        </p:spPr>
        <p:txBody>
          <a:bodyPr vert="eaVert"/>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Tree>
    <p:extLst>
      <p:ext uri="{BB962C8B-B14F-4D97-AF65-F5344CB8AC3E}">
        <p14:creationId xmlns:p14="http://schemas.microsoft.com/office/powerpoint/2010/main" val="90257747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Diapositiva titolo">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F6B9E8EE-4138-40CE-A70A-6E83B243D526}"/>
              </a:ext>
            </a:extLst>
          </p:cNvPr>
          <p:cNvSpPr>
            <a:spLocks noGrp="1"/>
          </p:cNvSpPr>
          <p:nvPr>
            <p:ph type="ctrTitle"/>
          </p:nvPr>
        </p:nvSpPr>
        <p:spPr>
          <a:xfrm>
            <a:off x="1260475" y="928688"/>
            <a:ext cx="7559675" cy="1973262"/>
          </a:xfrm>
        </p:spPr>
        <p:txBody>
          <a:bodyPr anchor="b"/>
          <a:lstStyle>
            <a:lvl1pPr algn="ctr">
              <a:defRPr sz="6000"/>
            </a:lvl1pPr>
          </a:lstStyle>
          <a:p>
            <a:r>
              <a:rPr lang="it-IT"/>
              <a:t>Fare clic per modificare lo stile del titolo dello schema</a:t>
            </a:r>
          </a:p>
        </p:txBody>
      </p:sp>
      <p:sp>
        <p:nvSpPr>
          <p:cNvPr id="3" name="Sottotitolo 2">
            <a:extLst>
              <a:ext uri="{FF2B5EF4-FFF2-40B4-BE49-F238E27FC236}">
                <a16:creationId xmlns:a16="http://schemas.microsoft.com/office/drawing/2014/main" id="{2292466A-9B25-4EED-8C5A-F4F418C2E65B}"/>
              </a:ext>
            </a:extLst>
          </p:cNvPr>
          <p:cNvSpPr>
            <a:spLocks noGrp="1"/>
          </p:cNvSpPr>
          <p:nvPr>
            <p:ph type="subTitle" idx="1"/>
          </p:nvPr>
        </p:nvSpPr>
        <p:spPr>
          <a:xfrm>
            <a:off x="1260475" y="2978150"/>
            <a:ext cx="7559675" cy="1370013"/>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it-IT"/>
              <a:t>Fare clic per modificare lo stile del sottotitolo dello schema</a:t>
            </a:r>
          </a:p>
        </p:txBody>
      </p:sp>
    </p:spTree>
    <p:extLst>
      <p:ext uri="{BB962C8B-B14F-4D97-AF65-F5344CB8AC3E}">
        <p14:creationId xmlns:p14="http://schemas.microsoft.com/office/powerpoint/2010/main" val="383447732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0ED5B145-2D47-4B55-9776-E679E3858FA9}"/>
              </a:ext>
            </a:extLst>
          </p:cNvPr>
          <p:cNvSpPr>
            <a:spLocks noGrp="1"/>
          </p:cNvSpPr>
          <p:nvPr>
            <p:ph type="title"/>
          </p:nvPr>
        </p:nvSpPr>
        <p:spPr/>
        <p:txBody>
          <a:bodyPr/>
          <a:lstStyle/>
          <a:p>
            <a:r>
              <a:rPr lang="it-IT"/>
              <a:t>Fare clic per modificare lo stile del titolo dello schema</a:t>
            </a:r>
          </a:p>
        </p:txBody>
      </p:sp>
      <p:sp>
        <p:nvSpPr>
          <p:cNvPr id="3" name="Segnaposto contenuto 2">
            <a:extLst>
              <a:ext uri="{FF2B5EF4-FFF2-40B4-BE49-F238E27FC236}">
                <a16:creationId xmlns:a16="http://schemas.microsoft.com/office/drawing/2014/main" id="{43A93A67-5719-40ED-B590-31B21ACEE0E9}"/>
              </a:ext>
            </a:extLst>
          </p:cNvPr>
          <p:cNvSpPr>
            <a:spLocks noGrp="1"/>
          </p:cNvSpPr>
          <p:nvPr>
            <p:ph idx="1"/>
          </p:nvPr>
        </p:nvSpPr>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Tree>
    <p:extLst>
      <p:ext uri="{BB962C8B-B14F-4D97-AF65-F5344CB8AC3E}">
        <p14:creationId xmlns:p14="http://schemas.microsoft.com/office/powerpoint/2010/main" val="224772877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Intestazione sezione">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A3DDA4DC-0271-4E92-BC51-9AAB47D3F8CE}"/>
              </a:ext>
            </a:extLst>
          </p:cNvPr>
          <p:cNvSpPr>
            <a:spLocks noGrp="1"/>
          </p:cNvSpPr>
          <p:nvPr>
            <p:ph type="title"/>
          </p:nvPr>
        </p:nvSpPr>
        <p:spPr>
          <a:xfrm>
            <a:off x="687388" y="1414463"/>
            <a:ext cx="8694737" cy="2357437"/>
          </a:xfrm>
        </p:spPr>
        <p:txBody>
          <a:bodyPr anchor="b"/>
          <a:lstStyle>
            <a:lvl1pPr>
              <a:defRPr sz="6000"/>
            </a:lvl1pPr>
          </a:lstStyle>
          <a:p>
            <a:r>
              <a:rPr lang="it-IT"/>
              <a:t>Fare clic per modificare lo stile del titolo dello schema</a:t>
            </a:r>
          </a:p>
        </p:txBody>
      </p:sp>
      <p:sp>
        <p:nvSpPr>
          <p:cNvPr id="3" name="Segnaposto testo 2">
            <a:extLst>
              <a:ext uri="{FF2B5EF4-FFF2-40B4-BE49-F238E27FC236}">
                <a16:creationId xmlns:a16="http://schemas.microsoft.com/office/drawing/2014/main" id="{F9850E57-0FDD-4537-9452-58A5E134EE7D}"/>
              </a:ext>
            </a:extLst>
          </p:cNvPr>
          <p:cNvSpPr>
            <a:spLocks noGrp="1"/>
          </p:cNvSpPr>
          <p:nvPr>
            <p:ph type="body" idx="1"/>
          </p:nvPr>
        </p:nvSpPr>
        <p:spPr>
          <a:xfrm>
            <a:off x="687388" y="3794125"/>
            <a:ext cx="8694737" cy="1241425"/>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it-IT"/>
              <a:t>Fare clic per modificare gli stili del testo dello schema</a:t>
            </a:r>
          </a:p>
        </p:txBody>
      </p:sp>
    </p:spTree>
    <p:extLst>
      <p:ext uri="{BB962C8B-B14F-4D97-AF65-F5344CB8AC3E}">
        <p14:creationId xmlns:p14="http://schemas.microsoft.com/office/powerpoint/2010/main" val="104730642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Due contenuti">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05417995-0187-4B05-BF2C-2E318ABC7E78}"/>
              </a:ext>
            </a:extLst>
          </p:cNvPr>
          <p:cNvSpPr>
            <a:spLocks noGrp="1"/>
          </p:cNvSpPr>
          <p:nvPr>
            <p:ph type="title"/>
          </p:nvPr>
        </p:nvSpPr>
        <p:spPr/>
        <p:txBody>
          <a:bodyPr/>
          <a:lstStyle/>
          <a:p>
            <a:r>
              <a:rPr lang="it-IT"/>
              <a:t>Fare clic per modificare lo stile del titolo dello schema</a:t>
            </a:r>
          </a:p>
        </p:txBody>
      </p:sp>
      <p:sp>
        <p:nvSpPr>
          <p:cNvPr id="3" name="Segnaposto contenuto 2">
            <a:extLst>
              <a:ext uri="{FF2B5EF4-FFF2-40B4-BE49-F238E27FC236}">
                <a16:creationId xmlns:a16="http://schemas.microsoft.com/office/drawing/2014/main" id="{ADB7A7B9-E687-49BA-A538-D41FDE15DA12}"/>
              </a:ext>
            </a:extLst>
          </p:cNvPr>
          <p:cNvSpPr>
            <a:spLocks noGrp="1"/>
          </p:cNvSpPr>
          <p:nvPr>
            <p:ph sz="half" idx="1"/>
          </p:nvPr>
        </p:nvSpPr>
        <p:spPr>
          <a:xfrm>
            <a:off x="503238" y="1327150"/>
            <a:ext cx="4448175" cy="3265488"/>
          </a:xfr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contenuto 3">
            <a:extLst>
              <a:ext uri="{FF2B5EF4-FFF2-40B4-BE49-F238E27FC236}">
                <a16:creationId xmlns:a16="http://schemas.microsoft.com/office/drawing/2014/main" id="{2A4C5085-B265-4ADE-AD31-B175CB8F3701}"/>
              </a:ext>
            </a:extLst>
          </p:cNvPr>
          <p:cNvSpPr>
            <a:spLocks noGrp="1"/>
          </p:cNvSpPr>
          <p:nvPr>
            <p:ph sz="half" idx="2"/>
          </p:nvPr>
        </p:nvSpPr>
        <p:spPr>
          <a:xfrm>
            <a:off x="5103813" y="1327150"/>
            <a:ext cx="4448175" cy="3265488"/>
          </a:xfr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Tree>
    <p:extLst>
      <p:ext uri="{BB962C8B-B14F-4D97-AF65-F5344CB8AC3E}">
        <p14:creationId xmlns:p14="http://schemas.microsoft.com/office/powerpoint/2010/main" val="333456469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51F8097D-E6CD-4DAD-86B4-FF3096FFBCB0}"/>
              </a:ext>
            </a:extLst>
          </p:cNvPr>
          <p:cNvSpPr>
            <a:spLocks noGrp="1"/>
          </p:cNvSpPr>
          <p:nvPr>
            <p:ph type="title"/>
          </p:nvPr>
        </p:nvSpPr>
        <p:spPr>
          <a:xfrm>
            <a:off x="693738" y="301625"/>
            <a:ext cx="8694737" cy="1096963"/>
          </a:xfrm>
        </p:spPr>
        <p:txBody>
          <a:bodyPr/>
          <a:lstStyle/>
          <a:p>
            <a:r>
              <a:rPr lang="it-IT"/>
              <a:t>Fare clic per modificare lo stile del titolo dello schema</a:t>
            </a:r>
          </a:p>
        </p:txBody>
      </p:sp>
      <p:sp>
        <p:nvSpPr>
          <p:cNvPr id="3" name="Segnaposto testo 2">
            <a:extLst>
              <a:ext uri="{FF2B5EF4-FFF2-40B4-BE49-F238E27FC236}">
                <a16:creationId xmlns:a16="http://schemas.microsoft.com/office/drawing/2014/main" id="{FDE17533-682B-4C80-AF78-BF802195A158}"/>
              </a:ext>
            </a:extLst>
          </p:cNvPr>
          <p:cNvSpPr>
            <a:spLocks noGrp="1"/>
          </p:cNvSpPr>
          <p:nvPr>
            <p:ph type="body" idx="1"/>
          </p:nvPr>
        </p:nvSpPr>
        <p:spPr>
          <a:xfrm>
            <a:off x="693738" y="1390650"/>
            <a:ext cx="4265612" cy="6810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Fare clic per modificare gli stili del testo dello schema</a:t>
            </a:r>
          </a:p>
        </p:txBody>
      </p:sp>
      <p:sp>
        <p:nvSpPr>
          <p:cNvPr id="4" name="Segnaposto contenuto 3">
            <a:extLst>
              <a:ext uri="{FF2B5EF4-FFF2-40B4-BE49-F238E27FC236}">
                <a16:creationId xmlns:a16="http://schemas.microsoft.com/office/drawing/2014/main" id="{23F64AD9-3BD6-485E-A48C-BED6468E6B46}"/>
              </a:ext>
            </a:extLst>
          </p:cNvPr>
          <p:cNvSpPr>
            <a:spLocks noGrp="1"/>
          </p:cNvSpPr>
          <p:nvPr>
            <p:ph sz="half" idx="2"/>
          </p:nvPr>
        </p:nvSpPr>
        <p:spPr>
          <a:xfrm>
            <a:off x="693738" y="2071688"/>
            <a:ext cx="4265612" cy="3046412"/>
          </a:xfr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5" name="Segnaposto testo 4">
            <a:extLst>
              <a:ext uri="{FF2B5EF4-FFF2-40B4-BE49-F238E27FC236}">
                <a16:creationId xmlns:a16="http://schemas.microsoft.com/office/drawing/2014/main" id="{ADD8D005-BDC1-40F2-9B74-3C9E4C993420}"/>
              </a:ext>
            </a:extLst>
          </p:cNvPr>
          <p:cNvSpPr>
            <a:spLocks noGrp="1"/>
          </p:cNvSpPr>
          <p:nvPr>
            <p:ph type="body" sz="quarter" idx="3"/>
          </p:nvPr>
        </p:nvSpPr>
        <p:spPr>
          <a:xfrm>
            <a:off x="5103813" y="1390650"/>
            <a:ext cx="4284662" cy="6810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Fare clic per modificare gli stili del testo dello schema</a:t>
            </a:r>
          </a:p>
        </p:txBody>
      </p:sp>
      <p:sp>
        <p:nvSpPr>
          <p:cNvPr id="6" name="Segnaposto contenuto 5">
            <a:extLst>
              <a:ext uri="{FF2B5EF4-FFF2-40B4-BE49-F238E27FC236}">
                <a16:creationId xmlns:a16="http://schemas.microsoft.com/office/drawing/2014/main" id="{15E5CB70-8EF4-484C-BF7B-CB8C94FF9AC1}"/>
              </a:ext>
            </a:extLst>
          </p:cNvPr>
          <p:cNvSpPr>
            <a:spLocks noGrp="1"/>
          </p:cNvSpPr>
          <p:nvPr>
            <p:ph sz="quarter" idx="4"/>
          </p:nvPr>
        </p:nvSpPr>
        <p:spPr>
          <a:xfrm>
            <a:off x="5103813" y="2071688"/>
            <a:ext cx="4284662" cy="3046412"/>
          </a:xfr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Tree>
    <p:extLst>
      <p:ext uri="{BB962C8B-B14F-4D97-AF65-F5344CB8AC3E}">
        <p14:creationId xmlns:p14="http://schemas.microsoft.com/office/powerpoint/2010/main" val="405628650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6EE0CCBC-57B6-4676-91AD-1D041B3FA256}"/>
              </a:ext>
            </a:extLst>
          </p:cNvPr>
          <p:cNvSpPr>
            <a:spLocks noGrp="1"/>
          </p:cNvSpPr>
          <p:nvPr>
            <p:ph type="title"/>
          </p:nvPr>
        </p:nvSpPr>
        <p:spPr/>
        <p:txBody>
          <a:bodyPr/>
          <a:lstStyle/>
          <a:p>
            <a:r>
              <a:rPr lang="it-IT"/>
              <a:t>Fare clic per modificare lo stile del titolo dello schema</a:t>
            </a:r>
          </a:p>
        </p:txBody>
      </p:sp>
    </p:spTree>
    <p:extLst>
      <p:ext uri="{BB962C8B-B14F-4D97-AF65-F5344CB8AC3E}">
        <p14:creationId xmlns:p14="http://schemas.microsoft.com/office/powerpoint/2010/main" val="348376650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Vuota">
    <p:spTree>
      <p:nvGrpSpPr>
        <p:cNvPr id="1" name=""/>
        <p:cNvGrpSpPr/>
        <p:nvPr/>
      </p:nvGrpSpPr>
      <p:grpSpPr>
        <a:xfrm>
          <a:off x="0" y="0"/>
          <a:ext cx="0" cy="0"/>
          <a:chOff x="0" y="0"/>
          <a:chExt cx="0" cy="0"/>
        </a:xfrm>
      </p:grpSpPr>
    </p:spTree>
    <p:extLst>
      <p:ext uri="{BB962C8B-B14F-4D97-AF65-F5344CB8AC3E}">
        <p14:creationId xmlns:p14="http://schemas.microsoft.com/office/powerpoint/2010/main" val="316893080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70876F7C-4B3C-4B50-A745-711BB5C5D4D1}"/>
              </a:ext>
            </a:extLst>
          </p:cNvPr>
          <p:cNvSpPr>
            <a:spLocks noGrp="1"/>
          </p:cNvSpPr>
          <p:nvPr>
            <p:ph type="title"/>
          </p:nvPr>
        </p:nvSpPr>
        <p:spPr>
          <a:xfrm>
            <a:off x="693738" y="377825"/>
            <a:ext cx="3251200" cy="1323975"/>
          </a:xfrm>
        </p:spPr>
        <p:txBody>
          <a:bodyPr anchor="b"/>
          <a:lstStyle>
            <a:lvl1pPr>
              <a:defRPr sz="3200"/>
            </a:lvl1pPr>
          </a:lstStyle>
          <a:p>
            <a:r>
              <a:rPr lang="it-IT"/>
              <a:t>Fare clic per modificare lo stile del titolo dello schema</a:t>
            </a:r>
          </a:p>
        </p:txBody>
      </p:sp>
      <p:sp>
        <p:nvSpPr>
          <p:cNvPr id="3" name="Segnaposto contenuto 2">
            <a:extLst>
              <a:ext uri="{FF2B5EF4-FFF2-40B4-BE49-F238E27FC236}">
                <a16:creationId xmlns:a16="http://schemas.microsoft.com/office/drawing/2014/main" id="{D497AE65-17FB-41E2-B563-5ADAF0AE06EC}"/>
              </a:ext>
            </a:extLst>
          </p:cNvPr>
          <p:cNvSpPr>
            <a:spLocks noGrp="1"/>
          </p:cNvSpPr>
          <p:nvPr>
            <p:ph idx="1"/>
          </p:nvPr>
        </p:nvSpPr>
        <p:spPr>
          <a:xfrm>
            <a:off x="4286250" y="815975"/>
            <a:ext cx="5102225" cy="403066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testo 3">
            <a:extLst>
              <a:ext uri="{FF2B5EF4-FFF2-40B4-BE49-F238E27FC236}">
                <a16:creationId xmlns:a16="http://schemas.microsoft.com/office/drawing/2014/main" id="{F7AF3FA4-613A-4B18-A357-07288E95972A}"/>
              </a:ext>
            </a:extLst>
          </p:cNvPr>
          <p:cNvSpPr>
            <a:spLocks noGrp="1"/>
          </p:cNvSpPr>
          <p:nvPr>
            <p:ph type="body" sz="half" idx="2"/>
          </p:nvPr>
        </p:nvSpPr>
        <p:spPr>
          <a:xfrm>
            <a:off x="693738" y="1701800"/>
            <a:ext cx="3251200" cy="31511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it-IT"/>
              <a:t>Fare clic per modificare gli stili del testo dello schema</a:t>
            </a:r>
          </a:p>
        </p:txBody>
      </p:sp>
    </p:spTree>
    <p:extLst>
      <p:ext uri="{BB962C8B-B14F-4D97-AF65-F5344CB8AC3E}">
        <p14:creationId xmlns:p14="http://schemas.microsoft.com/office/powerpoint/2010/main" val="409884189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4B9BA70E-FF3F-413D-9B0B-A26E511A0B7E}"/>
              </a:ext>
            </a:extLst>
          </p:cNvPr>
          <p:cNvSpPr>
            <a:spLocks noGrp="1"/>
          </p:cNvSpPr>
          <p:nvPr>
            <p:ph type="title"/>
          </p:nvPr>
        </p:nvSpPr>
        <p:spPr/>
        <p:txBody>
          <a:bodyPr/>
          <a:lstStyle/>
          <a:p>
            <a:r>
              <a:rPr lang="it-IT"/>
              <a:t>Fare clic per modificare lo stile del titolo dello schema</a:t>
            </a:r>
          </a:p>
        </p:txBody>
      </p:sp>
      <p:sp>
        <p:nvSpPr>
          <p:cNvPr id="3" name="Segnaposto contenuto 2">
            <a:extLst>
              <a:ext uri="{FF2B5EF4-FFF2-40B4-BE49-F238E27FC236}">
                <a16:creationId xmlns:a16="http://schemas.microsoft.com/office/drawing/2014/main" id="{AF1560A4-2445-42B9-BE66-A68A70ED9553}"/>
              </a:ext>
            </a:extLst>
          </p:cNvPr>
          <p:cNvSpPr>
            <a:spLocks noGrp="1"/>
          </p:cNvSpPr>
          <p:nvPr>
            <p:ph idx="1"/>
          </p:nvPr>
        </p:nvSpPr>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Tree>
    <p:extLst>
      <p:ext uri="{BB962C8B-B14F-4D97-AF65-F5344CB8AC3E}">
        <p14:creationId xmlns:p14="http://schemas.microsoft.com/office/powerpoint/2010/main" val="1679181493"/>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A087E82A-4279-426F-8D1B-CDC34F3FDB4E}"/>
              </a:ext>
            </a:extLst>
          </p:cNvPr>
          <p:cNvSpPr>
            <a:spLocks noGrp="1"/>
          </p:cNvSpPr>
          <p:nvPr>
            <p:ph type="title"/>
          </p:nvPr>
        </p:nvSpPr>
        <p:spPr>
          <a:xfrm>
            <a:off x="693738" y="377825"/>
            <a:ext cx="3251200" cy="1323975"/>
          </a:xfrm>
        </p:spPr>
        <p:txBody>
          <a:bodyPr anchor="b"/>
          <a:lstStyle>
            <a:lvl1pPr>
              <a:defRPr sz="3200"/>
            </a:lvl1pPr>
          </a:lstStyle>
          <a:p>
            <a:r>
              <a:rPr lang="it-IT"/>
              <a:t>Fare clic per modificare lo stile del titolo dello schema</a:t>
            </a:r>
          </a:p>
        </p:txBody>
      </p:sp>
      <p:sp>
        <p:nvSpPr>
          <p:cNvPr id="3" name="Segnaposto immagine 2">
            <a:extLst>
              <a:ext uri="{FF2B5EF4-FFF2-40B4-BE49-F238E27FC236}">
                <a16:creationId xmlns:a16="http://schemas.microsoft.com/office/drawing/2014/main" id="{F3363F45-6C79-478D-A03A-6B42FC4131D1}"/>
              </a:ext>
            </a:extLst>
          </p:cNvPr>
          <p:cNvSpPr>
            <a:spLocks noGrp="1"/>
          </p:cNvSpPr>
          <p:nvPr>
            <p:ph type="pic" idx="1"/>
          </p:nvPr>
        </p:nvSpPr>
        <p:spPr>
          <a:xfrm>
            <a:off x="4286250" y="815975"/>
            <a:ext cx="5102225" cy="4030663"/>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it-IT" dirty="0"/>
          </a:p>
        </p:txBody>
      </p:sp>
      <p:sp>
        <p:nvSpPr>
          <p:cNvPr id="4" name="Segnaposto testo 3">
            <a:extLst>
              <a:ext uri="{FF2B5EF4-FFF2-40B4-BE49-F238E27FC236}">
                <a16:creationId xmlns:a16="http://schemas.microsoft.com/office/drawing/2014/main" id="{B70A658E-00F5-447F-8195-70F0A9E888FC}"/>
              </a:ext>
            </a:extLst>
          </p:cNvPr>
          <p:cNvSpPr>
            <a:spLocks noGrp="1"/>
          </p:cNvSpPr>
          <p:nvPr>
            <p:ph type="body" sz="half" idx="2"/>
          </p:nvPr>
        </p:nvSpPr>
        <p:spPr>
          <a:xfrm>
            <a:off x="693738" y="1701800"/>
            <a:ext cx="3251200" cy="31511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it-IT"/>
              <a:t>Fare clic per modificare gli stili del testo dello schema</a:t>
            </a:r>
          </a:p>
        </p:txBody>
      </p:sp>
    </p:spTree>
    <p:extLst>
      <p:ext uri="{BB962C8B-B14F-4D97-AF65-F5344CB8AC3E}">
        <p14:creationId xmlns:p14="http://schemas.microsoft.com/office/powerpoint/2010/main" val="148472673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D8F55EEE-7483-4978-8413-6E298972D4FE}"/>
              </a:ext>
            </a:extLst>
          </p:cNvPr>
          <p:cNvSpPr>
            <a:spLocks noGrp="1"/>
          </p:cNvSpPr>
          <p:nvPr>
            <p:ph type="title"/>
          </p:nvPr>
        </p:nvSpPr>
        <p:spPr/>
        <p:txBody>
          <a:bodyPr/>
          <a:lstStyle/>
          <a:p>
            <a:r>
              <a:rPr lang="it-IT"/>
              <a:t>Fare clic per modificare lo stile del titolo dello schema</a:t>
            </a:r>
          </a:p>
        </p:txBody>
      </p:sp>
      <p:sp>
        <p:nvSpPr>
          <p:cNvPr id="3" name="Segnaposto testo verticale 2">
            <a:extLst>
              <a:ext uri="{FF2B5EF4-FFF2-40B4-BE49-F238E27FC236}">
                <a16:creationId xmlns:a16="http://schemas.microsoft.com/office/drawing/2014/main" id="{36F7B6EA-B01D-419B-A4BB-6A3E9F76793B}"/>
              </a:ext>
            </a:extLst>
          </p:cNvPr>
          <p:cNvSpPr>
            <a:spLocks noGrp="1"/>
          </p:cNvSpPr>
          <p:nvPr>
            <p:ph type="body" orient="vert" idx="1"/>
          </p:nvPr>
        </p:nvSpPr>
        <p:spPr/>
        <p:txBody>
          <a:bodyPr vert="eaVert"/>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Tree>
    <p:extLst>
      <p:ext uri="{BB962C8B-B14F-4D97-AF65-F5344CB8AC3E}">
        <p14:creationId xmlns:p14="http://schemas.microsoft.com/office/powerpoint/2010/main" val="380765548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1_Titolo e testo verticale">
    <p:spTree>
      <p:nvGrpSpPr>
        <p:cNvPr id="1" name=""/>
        <p:cNvGrpSpPr/>
        <p:nvPr/>
      </p:nvGrpSpPr>
      <p:grpSpPr>
        <a:xfrm>
          <a:off x="0" y="0"/>
          <a:ext cx="0" cy="0"/>
          <a:chOff x="0" y="0"/>
          <a:chExt cx="0" cy="0"/>
        </a:xfrm>
      </p:grpSpPr>
      <p:sp>
        <p:nvSpPr>
          <p:cNvPr id="2" name="Titolo verticale 1">
            <a:extLst>
              <a:ext uri="{FF2B5EF4-FFF2-40B4-BE49-F238E27FC236}">
                <a16:creationId xmlns:a16="http://schemas.microsoft.com/office/drawing/2014/main" id="{344AF97C-2813-4401-8E41-A9B8ADA171DA}"/>
              </a:ext>
            </a:extLst>
          </p:cNvPr>
          <p:cNvSpPr>
            <a:spLocks noGrp="1"/>
          </p:cNvSpPr>
          <p:nvPr>
            <p:ph type="title" orient="vert"/>
          </p:nvPr>
        </p:nvSpPr>
        <p:spPr>
          <a:xfrm>
            <a:off x="7289800" y="225425"/>
            <a:ext cx="2262188" cy="4367213"/>
          </a:xfrm>
        </p:spPr>
        <p:txBody>
          <a:bodyPr vert="eaVert"/>
          <a:lstStyle/>
          <a:p>
            <a:r>
              <a:rPr lang="it-IT"/>
              <a:t>Fare clic per modificare lo stile del titolo dello schema</a:t>
            </a:r>
          </a:p>
        </p:txBody>
      </p:sp>
      <p:sp>
        <p:nvSpPr>
          <p:cNvPr id="3" name="Segnaposto testo verticale 2">
            <a:extLst>
              <a:ext uri="{FF2B5EF4-FFF2-40B4-BE49-F238E27FC236}">
                <a16:creationId xmlns:a16="http://schemas.microsoft.com/office/drawing/2014/main" id="{29438435-5C3A-4B5B-A639-12365EB0185E}"/>
              </a:ext>
            </a:extLst>
          </p:cNvPr>
          <p:cNvSpPr>
            <a:spLocks noGrp="1"/>
          </p:cNvSpPr>
          <p:nvPr>
            <p:ph type="body" orient="vert" idx="1"/>
          </p:nvPr>
        </p:nvSpPr>
        <p:spPr>
          <a:xfrm>
            <a:off x="503238" y="225425"/>
            <a:ext cx="6634162" cy="4367213"/>
          </a:xfrm>
        </p:spPr>
        <p:txBody>
          <a:bodyPr vert="eaVert"/>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Tree>
    <p:extLst>
      <p:ext uri="{BB962C8B-B14F-4D97-AF65-F5344CB8AC3E}">
        <p14:creationId xmlns:p14="http://schemas.microsoft.com/office/powerpoint/2010/main" val="114180116"/>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preserve="1" userDrawn="1">
  <p:cSld name="Titelfolie">
    <p:spTree>
      <p:nvGrpSpPr>
        <p:cNvPr id="1" name=""/>
        <p:cNvGrpSpPr/>
        <p:nvPr/>
      </p:nvGrpSpPr>
      <p:grpSpPr>
        <a:xfrm>
          <a:off x="0" y="0"/>
          <a:ext cx="0" cy="0"/>
          <a:chOff x="0" y="0"/>
          <a:chExt cx="0" cy="0"/>
        </a:xfrm>
      </p:grpSpPr>
      <p:sp>
        <p:nvSpPr>
          <p:cNvPr id="9" name="Rectangle 2">
            <a:extLst>
              <a:ext uri="{FF2B5EF4-FFF2-40B4-BE49-F238E27FC236}">
                <a16:creationId xmlns:a16="http://schemas.microsoft.com/office/drawing/2014/main" id="{A61B04D2-5F89-402D-B449-8D97A3660DC2}"/>
              </a:ext>
            </a:extLst>
          </p:cNvPr>
          <p:cNvSpPr>
            <a:spLocks noChangeArrowheads="1"/>
          </p:cNvSpPr>
          <p:nvPr userDrawn="1"/>
        </p:nvSpPr>
        <p:spPr bwMode="auto">
          <a:xfrm>
            <a:off x="674203" y="5195261"/>
            <a:ext cx="5241800" cy="2163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75607" tIns="37804" rIns="75607" bIns="37804" numCol="1" anchor="ctr" anchorCtr="0" compatLnSpc="1">
            <a:prstTxWarp prst="textNoShape">
              <a:avLst/>
            </a:prstTxWarp>
            <a:spAutoFit/>
          </a:bodyPr>
          <a:lstStyle/>
          <a:p>
            <a:pPr marL="0" marR="0" lvl="0" indent="0" algn="l" defTabSz="756117" rtl="0" eaLnBrk="0" fontAlgn="base" latinLnBrk="0" hangingPunct="0">
              <a:lnSpc>
                <a:spcPct val="100000"/>
              </a:lnSpc>
              <a:spcBef>
                <a:spcPct val="0"/>
              </a:spcBef>
              <a:spcAft>
                <a:spcPct val="0"/>
              </a:spcAft>
              <a:buClrTx/>
              <a:buSzTx/>
              <a:buFontTx/>
              <a:buNone/>
              <a:tabLst/>
            </a:pPr>
            <a:r>
              <a:rPr kumimoji="0" lang="en-US" altLang="it-IT" sz="910" b="0" i="0" u="none" strike="noStrike" kern="1200" cap="none" normalizeH="0" baseline="0" dirty="0">
                <a:ln>
                  <a:noFill/>
                </a:ln>
                <a:solidFill>
                  <a:schemeClr val="tx1"/>
                </a:solidFill>
                <a:effectLst/>
                <a:latin typeface="Arial" panose="020B0604020202020204" pitchFamily="34" charset="0"/>
                <a:ea typeface="Calibri" panose="020F0502020204030204" pitchFamily="34" charset="0"/>
                <a:cs typeface="Times New Roman" panose="02020603050405020304" pitchFamily="18" charset="0"/>
              </a:rPr>
              <a:t>WP5 - ACTIVITY 5.1: SUSTAINABLE MED CITIES TRAINING SYSTEM</a:t>
            </a:r>
            <a:r>
              <a:rPr kumimoji="0" lang="it-IT" altLang="it-IT" sz="910" b="0" i="0" u="none" strike="noStrike" kern="1200" cap="none" normalizeH="0" baseline="0" dirty="0">
                <a:ln>
                  <a:noFill/>
                </a:ln>
                <a:solidFill>
                  <a:schemeClr val="tx1"/>
                </a:solidFill>
                <a:effectLst/>
                <a:latin typeface="Arial" panose="020B0604020202020204" pitchFamily="34" charset="0"/>
                <a:ea typeface="Calibri" panose="020F0502020204030204" pitchFamily="34" charset="0"/>
                <a:cs typeface="Times New Roman" panose="02020603050405020304" pitchFamily="18" charset="0"/>
              </a:rPr>
              <a:t> </a:t>
            </a:r>
            <a:endParaRPr kumimoji="0" lang="it-IT" altLang="it-IT" sz="910" b="0" i="0" u="none" strike="noStrike" kern="1200" cap="none" normalizeH="0" baseline="0" dirty="0">
              <a:ln>
                <a:noFill/>
              </a:ln>
              <a:solidFill>
                <a:schemeClr val="tx1"/>
              </a:solidFill>
              <a:effectLst/>
              <a:latin typeface="Arial" panose="020B0604020202020204" pitchFamily="34" charset="0"/>
              <a:cs typeface="Times New Roman" panose="02020603050405020304" pitchFamily="18" charset="0"/>
            </a:endParaRPr>
          </a:p>
        </p:txBody>
      </p:sp>
      <p:sp>
        <p:nvSpPr>
          <p:cNvPr id="6" name="AutoShape 4" descr="data:image/jpeg;base64,/9j/4AAQSkZJRgABAQEA3ADcAAD/2wBDAAMCAgMCAgMDAwMEAwMEBQgFBQQEBQoHBwYIDAoMDAsKCwsNDhIQDQ4RDgsLEBYQERMUFRUVDA8XGBYUGBIUFRT/2wBDAQMEBAUEBQkFBQkUDQsNFBQUFBQUFBQUFBQUFBQUFBQUFBQUFBQUFBQUFBQUFBQUFBQUFBQUFBQUFBQUFBQUFBT/wAARCAH9BRIDASIAAhEBAxEB/8QAHwAAAQUBAQEBAQEAAAAAAAAAAAECAwQFBgcICQoL/8QAtRAAAgEDAwIEAwUFBAQAAAF9AQIDAAQRBRIhMUEGE1FhByJxFDKBkaEII0KxwRVS0fAkM2JyggkKFhcYGRolJicoKSo0NTY3ODk6Q0RFRkdISUpTVFVWV1hZWmNkZWZnaGlqc3R1dnd4eXqDhIWGh4iJipKTlJWWl5iZmqKjpKWmp6ipqrKztLW2t7i5usLDxMXGx8jJytLT1NXW19jZ2uHi4+Tl5ufo6erx8vP09fb3+Pn6/8QAHwEAAwEBAQEBAQEBAQAAAAAAAAECAwQFBgcICQoL/8QAtREAAgECBAQDBAcFBAQAAQJ3AAECAxEEBSExBhJBUQdhcRMiMoEIFEKRobHBCSMzUvAVYnLRChYkNOEl8RcYGRomJygpKjU2Nzg5OkNERUZHSElKU1RVVldYWVpjZGVmZ2hpanN0dXZ3eHl6goOEhYaHiImKkpOUlZaXmJmaoqOkpaanqKmqsrO0tba3uLm6wsPExcbHyMnK0tPU1dbX2Nna4uPk5ebn6Onq8vP09fb3+Pn6/9oADAMBAAIRAxEAPwD9U6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op3aOF2Rd7hSQucZOOBUyfKm2A8+9IzBFJJwAOTXN+C/GA8WQXO+H7JdW8m2SAkkqDnHOB6EfUV0ci7kYEdRXHh8XTxdD2+Hd072+RTVnZlXTtVtNYhaW0nWeNW2Fk6Z4OKufdrg/hhus21nTyci2uP8R/7LXaaheR6fYXNzKcRwxtIx9gCTXFlOPlj8DHFVFZ638mm0/yNJ0+WfJEpaR4l0rxBNeRadfw3ctnIYriOJwWibJGGHUcqevoa1vavDv2WreW40LX9auB++1C/JLeu0ZJ/N2/Kvarq4jtYJJpXWOKNS7MxwFAHJNdOAxUsVhY4iate/wDX3HTjcPHDYmVCDvb+vzJvWjtXEfDX4mRfEddVkgsJba3s7gwxzs2UmXnBHAIOMEjtkcmu39q6cPiKeKpqrRd4s561Gph5unVVmh1FJS10mAUUUUAFFFFABRRRQAUUUUAFFFFABRRRQAUUUUAFFFFABRRRQAUUUUAFFFFABRRRQAUUUUAFFFFABRRRQAUUUUAFFFFABRRRQAUUUUAFFFFABRRRQAUUUUAFFFFABRRRQBynxB+Jvhn4VaLDq3irVI9H06a4W2SeSN3BkKswXCKT0Rj6cV59/wANmfBr/oeLX/wFuP8A43XnP/BSj/khuif9jDB/6TXNfmtX2GU5LRx+H9tUk0720t/kfO47MqmFq+zikz9cP+Gzfg1/0PFr/wCAtx/8bo/4bN+DX/Q8Wv8A4C3H/wAbr8j6K9n/AFYw388vw/yPP/tqv/KvxP1w/wCGzfg1/wBDxa/+Atx/8bo/4bN+DX/Q8Wv/AIC3H/xuvyPoo/1Yw388vw/yD+2q/wDKvxP1w/4bN+DX/Q8Wv/gLcf8Axuj/AIbN+DX/AEPFr/4C3H/xuvyPoo/1Yw388vw/yD+2q/8AKvxP1w/4bN+DX/Q8Wv8A4C3H/wAbo/4bN+DX/Q8Wv/gLcf8AxuvyPoo/1Yw388vw/wAg/tqv/KvxP1w/4bN+DX/Q8Wv/AIC3H/xuj/hs34Nf9Dxa/wDgLcf/ABuvyPoo/wBWMN/PL8P8g/tqv/KvxP1w/wCGzfg1/wBDxa/+Atx/8bo/4bN+DX/Q8Wv/AIC3H/xuvyPoo/1Yw388vw/yD+2q/wDKvxP1w/4bN+DX/Q8Wv/gLcf8Axuj/AIbN+DX/AEPFr/4C3H/xuvyPoo/1Yw388vw/yD+2q/8AKvxP1w/4bN+DX/Q8Wv8A4C3H/wAbo/4bN+DX/Q8Wv/gLcf8AxuvyPoo/1Yw388vw/wAg/tqv/KvxP1w/4bN+DX/Q8Wv/AIC3H/xuj/hs34Nf9Dxa/wDgLcf/ABuvyPoo/wBWMN/PL8P8g/tqv/KvxP1w/wCGzfg1/wBDxa/+Atx/8bo/4bN+DX/Q8Wv/AIC3H/xuvyPoo/1Yw388vw/yD+2q/wDKvxP1w/4bN+DX/Q8Wv/gLcf8Axuj/AIbN+DX/AEPFr/4C3H/xuvyPoo/1Yw388vw/yD+2q/8AKvxP268E+OND+Inh2217w7frqek3DOsVyiMoYqxVuGAPDAjp2rfr5+/YP/5Nj8Mf9drz/wBKpa+ga/P8VSVCvOlHaLaPrKNR1aUZvqh1FFFcxsFFFFABRRRQAUUUUAFFFFABRRRQAUUUUAFFFFABRRRQAUUUUAFFFFABRRRQAUUUUAFFFFABRRRQAUUUUAFFFFABRWB408eeG/hzop1jxX4g0zw1pIdYjfatdx2sO9vurvcgZODgZzxVzw/4i0vxZotnq+ianaaxpV4gltr6wnWaCZD0ZHUlWHuDQBp0V8c+PI/HHxh+KVt8YvA9m8+k/Ci9vtN0jRXYLL4pkLm31YKc4jCLG0UO4HdLGxO1dpr6o8DeMtK+Ing3RfFGiTNcaRq9nHfWsjoVYxyKGG5T91hnBB5BBFAG9RXHeEfi94G8f6zqGkeGfGegeIdV07P2yx0vU4bma3w2070RiVw3GSOvFdjQAUUUUAFFFFABRRRQAUUUUAFFFFABRRRQAUUUUAFFFFABRRRQAUUUUAFFFFABRRRQAUUUUAFFFFABRRRQAUUUUAFFFFABRRRQAUUUUAZH/CS6b/bh0j7Wv9obd/lfrjPrjnHXHNavrXH+OPAcXiRBd2r/AGTVoeY7heNxHQNj6cHtWP4f+JUtpHNp2u2sw1W1GCsajdKPYZ5OOeOvavjJ55PLsZLD5pFRhL4Jq9mv5X2l+Z0+yU480PmQ+JUPgXxxba3ENunXx2XIUHCk4yfr0b3INdinjTRZBPjUYVaHd5iSHawx1ODyR7ivO/FPjy28aGDTbaGSK2ZZJJ3uEC7dqllYEE/dwTx1FYfhnRn8cX1naGFYltl/0i8Une6D7o9M44FfGUuIHQxtWhlFqkJy0WvxNLms+2t9fM1lTdk56HRafrlxpviPVLzTYTcRXESXfkkcurFW7dwHaj4kfFC0k+HutfZYpTNJZvG4YY8ouRGOe/LA/wCcVYvvBE0WuQxXGrWtrbyqIY1VtjmPGAir37DqfxrmfjR8NTNp+nWOl+JLXSY53EZ06/nWFbpuudwGXbO35TkDPGO+OCjndCOIhT92mm7ptN3bvor6b/5HqYSOHqYml7R6ad+hL+zr4xtdN0218H3ai21DyBfQsTgTrLmTH1ClT9M+hq/8fPGkrWFn4S0aTzdU1hxEwiblYy23Gf8AaPH0DV574y+Cet6H4aTX9d1WXVZbCFIPsunhY/JhUYGJCOgHX5M8/jXEaXr0enx3euWl1HZ6lbSQw2FmWdnjhH3iDjGcAKfXdJxzXo4nNcTg8Kstrx5Lrfryfle2m59XRy3D4vEPMKEuaz26c/5267fM+vPAPhG38EeF7LSbchjCuZJP77nlm/M/litTV9Ys9B0+e91C5S1tYV3ySyHAArlovi94Wbw0+rNqsHlQxq0kasGdWYZCbf7xwePY15Za2Ov/ALRWtJeX3m6T4LtZD5UCnDTkHn6njr0XoM8mvr6+a0MJSp4XL17SpJe7FbJd2+iPkKeBrYipOvjHyRT95ve/Zd2z6DtrqK8t454ZFlhkUOkiHKsD0IPpU+ao6PpFroOm29hYwLb2lugjjjXoB/n+dXq+op83KufR9Tw5Wu+XYdRRRWhIUUUUAFFFFABRRRQAUUUUAFFFFABRRRQAUUUUAFFFFABRRRQAUUUUAFFFFABRRRQAUUUUAFFFFABRRRQAUUUUAFFFFABRRRQAUUUUAFFFFABRRRQAUUUUAFFFFAHyb/wUo/5Ibon/AGMMH/pNc1+a1fpT/wAFKP8Akhuif9jDB/6TXNfmtX6hw3/uXzf6Hw+cf7z8gooor6s8QKKKKACiiigAooru/hH8K7/4oeMBo0UM0UYtZ7iSbbgR7YzsJyOhkMa8f3q4MbjsPl9CWIxM1GMdW2bUqU601CCu2cJRU01lcWuRNbyxFThvMQrg56HjrV7wzqWm6TrEFxq2kJrmnjiWzeeSAsD3V0OQw9wR7VrPEL2LrU1z6XsrXfprb8SVB83LLQjHh/UD4eOuC1c6ULr7EbnHyibZvCfUqCfwrPr9Cbr4f/Dq3+Cclm/h+4/sKK1/4SJ9GW4b7aD5ZYsT5m7cFyv3scYr4J8Sajp+q6xPcaXpMeiWDHEVnHPJNtA7l3JJJ9sD2r4LhPi9cTzxEI0JQVOTV3a1unXf008z2Mwy36ioNzTujMorT8P+HL/xLrGn6bZW8klxfTpbxfKcbnYKMnHTJrc+KfgGf4e/EDXdCWOd7ayuCIZHUkmJgHQk467GXp719pLMsLHFrBOa9o05Wv0TS/U8v2FR0/a202OQooor0znCiiigAooooAKKKKAP1Z/YP/5Nj8Mf9d7z/wBKZa+ga+fv2D/+TY/DH/Xe8/8ASmWvoGvxTMP98q/4n+Z+k4X+BD0QtFFFeedQUUUUAFFFFABRRRQAUUUUAFFFFABRRRQAUUUUAFFFFABRRRQAUUUUAFFFFABRRRQAUUUUAFFFFABRVTUNQtdJsLm/vrmGysrWJpp7m4kCRxRqCzOzHgKACSSeAK+VviB+0Jq/jjS49S0zWrz4c/DS8m+x6brNrY/avEfiyZshYtJtGRtkbrkrOyMzYDKqr+8oA+m/EHi/QvCcccmua1p2jxyHCPqF3HAGPoC7DNWNF1/TPElit7pGo2mqWbHC3FlOk0ZI6gMpIzX5saD8WvAnhrRZ/GN38EdNuNAvJ7pdMvfGDnxF4m8QLblUnupLiVmS1s42YBpjLKg/gRtwr3/9pL9n3wf4V0jwz4u8PWc3ga9bX9I03V9K8F6hPpEWuQXV3HatCwtXh3yIbjzUk27v3O0/KTgA4b4pfHHU/FHxwutXi8L6Jp+ofDy18SadbReNLxjpV35S2skt/bSwxOwnhiEbNDIiFo7hwj5DEZfh/wDaW0f4GWPxOaxOkaF4p13R/DuvW/g8ORDYa5qFttvW8hRuSCP/AEaeT1y/OWr0j4weA/2cvB+p+B/DXifxBZabYeGbi41ZPBdvNJfXeqXU2397dopkuLgHa+VcHzS2GLAYrj/Cv7Tes+MvHcV58O9K0XwnA2prdXPgXU4UtPFfiy3AZZ5t9yEjV0UB0jDuzrGcyR/doA+oP2d9D8NeFfgzoGn+FvE1t4u0aJJp31+3mikjvbiWaSa5mzGSoLTSSMVBwucdq+NvEXx48J+A/g148+DOn+P9NvNHs9S03T9A1yxu0zd6Pe30aXloJlO1p4IzcozIc+W0bfeDkew3XwZ8Z+Pvhn8fmsfDh8Djx80b6V4Uv7iKN2ZIES5kuDbu0cL3ZUo2xiQAGY7iQOb+LHxq8W+HfsQvPDfh3wB4Ih0tLGD4bePI7SWTxHOHHmRWq2bTtHHFHsUOUZCzAGMD5wAcF4s+Ll14K1TTfE9x4F8N6Lp/wy8U69Y6ZpfhEuuu3VhZWk4a3lieNY4bb7P5d1LN5rKym32x7mWvvjwj4iudc8FaRrmrWUeh3N3YRXlzZ/aRMtqzIHZDLgBtuSNwABxnpXyP4H8efs//ABG+KnhT4iPfN8NfGtxpsug33hjxfbfYhqNrJGIhC6TYjdwUiCyRsSyIEYHgJd0H9mrwLqX7Tmr+DCmqv4C8PeGtP1WLwhea9fXWl3txc3Nyqs1rLM0ZhhW1ULEFCZlOQQFAAPqbRviR4S8RX32HSfFGi6pe/wDPvZahDNJx1+VWJro6+CvjTr3gqD4h+Jfh34f+BHgfXNZ0VlSHTbvS47H+2N1otz5VhqEafub1I2DCFkBIUsknGBa+Avxy1G40fTb34Zajrut201mNSl+Ffj65MmqtZ5Ikn0jUpGJuAjqV8qV3AIZWMDYFAH3ZRXI/DH4oeH/i74Ug1/w3eNcWrO0E9vMhiuLO4Q4kt54z80cqHhlYccHkEE9dQAUUUUAFFFFABRRRQAUUUUAFFFFABRRRQAUUUUAFFFFABRRRQAUUUUAFFFFABRRRQAUUUUAFFFFABRRRQAUUUUANz6V5inx30mz8QXel6zZXWjGKVkjnmQlXUEgMRjK5xnoRjvXp9ZWveF9K8TWpttUsYb2LGB5i/Mue4PUH3Fefi6eJlFPDTSa7q6f+RMr9CSPXtMm0836X9q1iBk3ImUx/99ZxXivjjxnpHi7xlHp9hNHcxR2kji+gU5jkjV5CM9HUqvrweQeoOX8Uvh3afC+wXV9O1aWz02e4WKW2u4zNAhIbBfg5XI2/MrcsOe4zPhzcSN8TtDWbTLXT106CQ3DWijYUMTkSs2SOQ6859PpXwmdVq+PjHLsVTUVJpN7rfddu5jHEOFRRW6PQ/AcTi+n1rxRIsAeJbaBr7agk6ZOG68Ac+5963PFH/CQ23iDTV0CLbp0gVj9nRfLLZ+becdNuO/05qK+Ph74ywgaXqzGTT2IfbERw/swHXb1HpXe6Zp6aXp1taREmO3jWJSxycAAD+VLKslqU6UsFGX7pNSVVNc0ne7T/ACPTnWjP31v2Od8S+AovEmqQXj3TwBVCSRqudwBJ4OeDyfWuX+K3wOj+J2t6fqB1WSwNvH5Msflbw6bs/LyMHk+vbjjn1TsKODX2P9jYFuq3T/iNOWr1a2/pDoYyvh5qpSlZo8a+LuseO9F13Q7HwxaTXGmtGA5S3EwkkDYKyEj5VxjnI6tzxxp+OvBPhiTRb2x03TdHg8TG3M1tbpbwGZ2UbsbCOQcEfj1Fepbc15F4j+DFvN8Rz42udca1tIJEu5YTHggxgY+fPC4UZGPX8PJzLBVaanOEfaqbSabS5I21cbnrYTF058kZP2bgm7pN87vomfO730N4Lt9ZENjLYIGtdES3eKOWQ4DFsDjjDHJycYGBjH138M5jP8P/AA/JJs3PYwsdihF5QHgDgfgK85+MWq+HfEnhqy1KztbXWI1uxDLIUKso2Mdu4Ydex/8ArVxfh2DWLKxstNsLybQtN1JlSCPz3lln+bGV5+XrzgIDX55gMWuHsxnBP26lFWa63emuq8t16H0+Nj/bGEjNr2bT2ey01t189vmfQHiT4gaF4TUi/v4xN2gj+eT/AL5HT6mrfhPxNbeL9Fh1O0WRIZGZdkoAYEEgg4+lct4Z+Cug6KwnvEfV7zO4yXfK5/3eh/HJ9676GNIY1SNQiKMBVGAK/VMBLM61T22MUYQa0itX6t7fJHw+IWEhDkoNyfd6L5L/ADJqKKK+gPOCiiigAooooAKKKKACiiigAooooAKKKKACiiigAooooAKKKKACiiigAooooAKKKKACiiigAooooAKKKKACiiigAooooAKKKKACiiigAooooAKKKKACiiigAooooA+Tf+ClH/JDdE/7GGD/ANJrmvzWr9Kf+ClH/JDdE/7GGD/0mua/Nav1Dhv/AHL5v9D4fOP95+QUUUV9WeIFFFFABRRXp3wv+BPibxx4g0Ay6Jer4dvbiMzaisZ8ryc/OQ/rtyPqRXmZhmOFyug8Ri5qMVfd22XTzN6NCpiJqFON2eY19Y/AX9pC18A/DVj411u41Njdrb6bYxqJrmOBVUM7HP8AqwW43EfcYCvEfiN8EfE/gHVdbaTR77+wbK6eOHU5YtsUkYchG3dMsMdPWvPPevmM0y3KuOMtjTlPmptp3ja/pfW3n5HoYeviMqrNpWl5nsf7TnxHvPHPjxxb6+NX8L+VHc6bFAdsSK6DIZP+egbcp3DPHbpXjqMY3VxjKnIyARx6j0+tNx70tfR5VllHKcDTwNH4YJL19fPucNevLEVZVZbs3l8eeIl8UN4j/tm8OuMxLXrSlnORgqc9VI42kYxx0rBoorvpYejRd6UFHRLRdtjGU5S+Jnvv7LXxef4d32sNrmuyW3hK2tWlNi2JDJcM6hFiT724jeTt4+Xn1ra/aX+PC/EXwpoMnhfXZINEvBJFqOkECK4SZdjKJeeUIbjHykoevb5nxSHivhqvBeXVc7jn0v4ie1lbbqu99b+h60c0rRwrwi+F/eOor0/4W/AjxL448R+HzcaHep4cvJ42m1BYz5XkA5ch+mSoI69SKofEL4J+KPAOpay0+j339h2NzJFHqksW2KWMOQj7umWGOnrXvx4gyuWNeXKvH2tr2uu9revkcf1OuqXtnB8p5/RRRX0RxBRRRQAUUUUAfqz+wf8A8mx+GP8Arvef+lMtfQNfP37B/wDybH4Y/wCu95/6Uy19A1+KZh/vlX/E/wAz9Jwv8CHohaKKK886gooooAKKKKACiiigAooooAKKKKACiiigAooooAKKKKACiiigAooooAKKKKACiiigAooooAKKK4r4zfEWH4SfCjxb4znhNyuiabPepbg4M0iqTHGD6s+1f+BUAfP37RHxC0zx9rOuaXq0U1/8MfBd3b2urabaZaTxXr8pjNpoqDHzIjPC0vVWaRFbCxy1k+OrHU/Culakl9P/AMJF+01460iWx0qy0mNpk8N2cpEe2A/dtrWAtua4cr50iEnPCLr/AAD+Gc0nxI0TQdUlGpW3ww05LvUbzki/8WamjT3lw+fvPFDLlcjI+3deBjh/h7pbfGL4mW1hrmo3llb+N9U8T6xrkmnXUlpcahBpOoR6bYaaJomV0t44n8xlRgWYZP3myAemfCPwD4J0n4yfFjwNqtparJa6FpOhaXod4uY38LpZBQU3ffVruS+WTGSCke7qpPz74m0HQde8SaFfaF4q8d3PgDT7+Sw8Kxf2tNf6trt6iMhi0KOQ7YbeJSyvqEu4hQdjouZD3Hxy+D/gLwH8QNH8N3rXGs/D+PSNS8Qa5o+pX9zLP4bsYogj3VneiT7TCJ3Kw/ZdzRS4cgKUOfe/2d/hhcafbn4g+KtOisPFusWccFppSgeT4c0pQDb6bAuMR7VCtLt+9Lu6qqYAOR+GP7NvivT9Ee2XU7P4M6JcfvR4e8AQQzagWI+9e6pcxytcS46tGic/xuOT5p8UPhL8S9J034heEotD8Y/E64vb2x1LwV4k1bXLeS20nyEgkeSV5JEaCdJkmYMkR3qyqONwr2e+/b7/AGfNO8XN4auPiloqaqs3kMwErWyvnGDchPJAB6kvgd691vZVl0yZ0YOjRMQynIIx1BoLjrJI/IHxx/wUI+Nniz4gWfifSdWtPCWn6e7Gz8M2sZuLOVD94XbNhp2K8bgE29VCnmvefB+v/Fj45eFfG/ji1+Hms2Hi/wAe2trZ+FPFXhnXoFg0dLaPyZI5nkdJIbcXKT3BQRv5gmKZLKrV8A+X7V+x/wCwZ/yah4EH+xd/+lk9ePg8ROtUcZH6FxHk+Gy/CU6tGNne34Nj/EH7OPiiLQry00P4oarr0NwCsuh/EWyttd0q6Qg5jkXy45wD6iXjurV8x678LLvwl44sV0zSfEXgvxXpFtcMPBmha84a70/IaeXw5fEDeqsDI+nTqRyMJCSrt9mfGT9pT4Zfs+w2T/EDxfY+HHvcm2t5VkmnlUHBZYolZ9oPG7bj3rAbVPhp+2f8MZLvwj4nt9Vjs7kS6br+l7ku9G1BBuimRWCvG65B2sAHUlSCrEH2D86PJ/idpvw60X9j2fV/h/fvf6jqup2usaBqlxO9zq2o+IvtCeUzM+ZWujInlumNyKsiFVVSot6r4L8J6T4+8S/DXxxb3vh6017xH/wk3gLxVDuiW01C4iV54ba5A2w3K3SXEojcgSrPt2uNwPlw8LWHiL4o+Fl1XTovh54p1bXLvw54y13RpGa5g1cW6yRrZK7BLFNRgQTfaoU80lghIYlq9W+JX7Ovhbwr4m8HeDdEvNStPDnj+a+0HVtHvNTub8B49Ouby31KD7RI5ingmtUxImMmZSeQpoA5u08XeIvhT448Q+MNVto4fGfhpbeL4h6bp8LJb+JtFPy2+v2cQP8AroVB3jPAjniJO2I19oWd5b6lZwXdrPHdWk6LLDPC4dJEYZVlYcEEEEEdc18ma1rl3qHwD+DPx51ArJq+jaXYnxLtUsNR0q8jih1CNx/EiMyXQDZANv2yTXpf7K5l8K+H/FHwyuZC0ngHWpdJsVkkMj/2VIiXOnkseoWCZYcnvA2eQcgHuNFFFABRRRQAUUUUAFFFFABRRRQAUUUUAFFFFABRRRQAUUUUAFFFFABRRRQAUUUUAFFFFABRRRQAUUUUAFFFFAHn/wAWvitH8KdOsbyXSrjVI7iUxsLc4MYAzuPHToOcda8/sf2y/B0+0T6dq9q3ctDGyj8n/pXvpAPUA1UutHsb4EXFnBP/ANdI1b+YrhqU8RKXNTqWXaxw1KeIc+anUsu1j48+Lnxctvi1eSWf/CT2+i+GY42eK0FtcPNPKBlfNxHjG4D+LC9ecCvSPgn8QvCtj8E5dR1+aK1aE/2bqEzoS8+1dsSDAy37oqMAdmPqa8X/AGzPFlp8NPir4dt/DVra6s8lo93rXhtdLhdFtk58wS+UZIiyCXJVvlEYbA/i9a8GeGfhZ4g/Zjg1GfWPK8Luf7SuNXkcQzW84O0hxyA6g+Vtwc9gSQa8aOGxCrynK0nZ7nz1CVZYup7yckne/wArdeh6p8IfDfhax0d9Z8K3Ul9Z6kARPM2ThSRtxgEEEnIIzXoNcF8D28Ht8O9OHgbU49Y0BS4S7WTezvuJffwMNk9MDHHGMV338q9zC0o0KMYRil5LY+potunFvfy2FooorrNhtZ2uaPBr+k3Wn3O7yLhDG+04Iz3HvWjTX+6fSs6kI1IOEldMqMnGSktzzvwfoHhDQ7PV9Dt7+PUm5e7juHViABg9ABgfoa8s8I3GmaL4utNZsp4ZNLikdVt724WOaAHIyAT8wwcg+5B55rv/AIf+G/BWpeJNZ1LQPEdrrskZkint7W6jlFuXJyG2HPqBn3rzCPRoI/EF1oOmWtprM1xdbLK+MpZQiswfO04JUqQfQo1fiuc0cVhoYWp7CMOSTUeXXqnHo9302v2PvsC6c5V4OcndK99Onvdtvy7nuk3xk8I25w2rKzf9M4ZG/ULT9F+LHh3xBrFvptjdSS3M5IQGFlHCknkj0BpmifCnw/p9hBHdaba3tyq/vJpIhhm78dhW/YeFdG0yZZrPS7O1lX7rwwIjD8QK/QsKs9qShOvKnGOl0k726q97XPlqry6KlGkpN9G2rfkbFFFFfWHkBRRSZoAWik3D1ozQAtFJkUZxQAtFJmloAKKSjNAC0UmaM0ALRRRQAUUUUAFFFFABRRRQAUUUUAFFFFABRRRQAUUUUAFFFFABRRRQAUUUUAFFFFABRRRQAUUUUAFFFFABRRRQAUUUUAfJv/BSj/khuif9jDB/6TXNfmtX6U/8FKP+SG6J/wBjDB/6TXNfmtX6hw3/ALl83+h8PnH+8/IKKKK+rPECiiigAr239nX40WnwbsfEN9qF3d3olRI7LQYXISaUnLTMcYTaqqu7GTuPBxXiVKylcbgRkAjIx+P0rw85ynC55g5YDGK8JWv8rfdc68LiamFqKrT3R7H+0h8Wrb4u32g6rp19cx2X2Xy5tFnY/wCh3KsdzAfdIZWXDDrtPTpXjdFFXlOVYfJcHDA4Ve5Db7xYnETxVR1am7CiiivZOUKKKKACiiigD2/9nf412nwb0vxDeX91d3/nBI7LQYXIjlkJBeZmwVTCqq5AycnjiqP7R3xYt/i3qehavp19cpYG02S6PO5P2O4VjvIH3SGVkww67T0xivHqURllchSQoyxAJwMgZP4kfmK+LjwpltPOHniX759elrWtb8b736nqvMK8sN9Uv7v9MSiiivtDygooooAKKKKAP1Z/YP8A+TY/DH/Xe8/9KZa+ga+fv2D/APk2Pwx/13vP/SmWvoGvxTMP98q/4n+Z+k4X+BD0QtFFFeedQUUUUAFFFFABRRRQAUUUUAFFFFABRRRQAUUUUAFFFFABRRRQAUUUUAFFFFABRRRQAUUUUAFeMftUOl34K8KaJNH5ltrfjPQLG4Ts0Q1GGd1PPRlhKn2Y17PXi37WDRaX8ONF8SXDbbXw14q0PWLlv7lumoQpO/XosUkjc/3TQB5voPjrUfh58I/H3iXw/DHqXi3xr8SNT0nRY7ht0RuzqLaXBI+AcxRR2nnMo6pE3I6jlfBfgHWfHXwxt9O8NeB9N8aeGtD1u/msPFWt+K7jRdbvdS+1Si91C0a0tX+zI1wbgKokG5eoC8G9o+tW/h//AIRWyuIo4ovCnx01OykhKklhqS6i9sQPY6vA3HQJnsTW98NviRr3wX+CEfgK/wDhr41l8Y+H7Gawtv7M0aW7stSlUv5dxHdRZjVZSVc+YyspYhhxyAec/DHw1p/xP1jwNbyaVrMdx4s1i41HW7jWPEsmuyXGlaBcMLdFmkVf3D6hPCw+X5kBPO4Y+nf2oPjFe/AP4H+I/Hlj4fTxO2jiGSbTZLkW4eBp0SU7yDjCMxGAcnHBryn9lXwLP4L+Kdz4dvOZ/BPw58M6Cw/hS6la8muyvbLMkJPrhfSvoz4geFdJ8ceB9e0DXtNbWNG1KxmtrzT0Yq1xEyEMikEEMQeCCCDggjrQB+Gfxd0f4B/tMa1Y6r8IZrr4YeOtWmjgk8C6tYO2n3dy5VVWzmt1dYizHAV1VGJGBH0P7Z/C/wAJ3/gL4J+EfDOqXIvdT0Xw9Z6bdXKkkTSw2yRu4z6spPPrX5YfDn/gl/8AF3xt8TR48tLLR/gJpVtqkd7pGlSXUmpXtikbK0LBQzB2BVSTJKpLbjtAwB+v2obv7MuNxBbymyQMdjSexdP4l6n4A7a/Yv8AYO/5NR8Df7l3/wClk1fj75fFfsJ+wjx+yr4HH+xd/wDpXNXzOVyvWl6f5H7jx3R9nltF/wB5f+ks+GP2xP2iPhF8XvHnjH4XfHjwPqPgfxb4cvZrTRPG+giO/khgLNJbNNGGVjG0UkbtEGbJZseW3T0r/gkP8D7n4f2/xH8W2HibT/E/g7W5LWx0vUNPjnh+0tAZS7vFNGjRlfNVcEHkuASBloP+Cgv7FXiP9or40aYnw4+HVnb6pqUUV14g+IWq6jJFbrsQww26x+YeiIpfy4WY5j54bP0z+w1+zXr/AOyr8FW8FeIfElv4kum1Ga/iazidIbVHRAYULnLDervnC8yHjufpz8LMf9oTwJY/8Le0prq2nl0jx/pzaPcw2N0bOU61p5Oo6VOsyjdHIFhukEgGQViHPArhPgdZeNdc8M6b8WvDXwvsfEF3f6UXs73xd8R73UNaa2cZa3tjJaNFauTnIVkBYAMe49z/AGrhb6X8N9I8UzD974W8T6Lq8b91UX8UM+Pc2886/wDAq4v4a/ES++Btl4v8Iat8P/Gl7FY+I9Uu9E/sLQJry3urK5upLmFI5kHlqVMzJiRkChV5xQBzPwL1uz8TfCXxL8H5rx9W8J3nglb/AMJ3F2oF0dDuIZLZrK5AG3z7SRTCTjlWiz8watH9kfXrnXvHVrrV7K0974n+FnhLV7uckfvblTfRSsfc5T8/auH+HsN58FtWjbxTZx6ReaB8LfEGvahaGRXNql3q5ukgZlOGaNY2U7cjdnBIIJ7f9j7w/eaF40/si/tngu/Cnw18JaBdRsCPKuyt5POn1Akiz6cevIB9ZUUUUAFFFFABRRRQAUUUUAFFFFABRRRQAUUUUAFFFFABRRRQAUUUUAFFFFABRRRQAUUUUAFFFFABRRRQAUUUUAcb8Vviho/wd8FXninXkun0y1ZEkFnF5kmXYKuBkdyOp718yyft2eLPHzXcfww+Eesa9AjbI9Rug7Rox6eYkSlR9PNFfYGpaZaaxata31rDfWzMrNDcRq6EqQynB7ggH6gVNDbx28YjjRURRgKoAArOSk9mcNejXqS9ypyx9NfvPzT+JXhv4w6C2o+OvG8mj/Dpdccw3l9b2cl5dMrKF8sSIs7RKVAUIZY1IGO1ehfso/s72/jD4R/E7w1f+Io9S8J69c2q2OoaTIpDGI+asu08xvnyw8TqCNuOhBP0j+1fqU+n/s/eMltRbm4urP7GpupkijVZWEbuWcgDajM3XkgAc4r85fB/iDX/AAFrUGqfBhvEN4+m2cY167giaWxu5cqGKRFM+WST98bsZYBMGvewOT08Zh3UTtJPrt/wD47F+yy7GJTvNNa99dH6n3x+zr/wrH4MzTfCHw74vTV/E8M8t3dwTk+Y820CQAgbAVVBlASwCnPQmvf6+ZNC+BfgHwf4iuf2hZJtUa5ksZtfewSVZII3lgLSGMbFZiQ74DHGW7cAeg/AH9ozRP2gLHWJtKsLzTZ9LkjSe3u9pO2TcUYMpwc7G47Y+lctbCqMOfDpuMbXb6M+mweIVO1CraLd+VLrFHrlFNDbulLXnnsiVyXxG8beFfB+hOPFuvWOgWF/utVmvbpYN5ZSCFLEc4yeOnWtvxFr9n4X0HUtZ1CQw2Gn20l3cSBSxWNFLMcDrgA18aa03hD/AIKSWIsLG71bwdqXhSbzla4gjnSaGfAb5Q45/deowf7wzVeynKDnFXSPVy/DU61VTxEnGkvikle3bT1N+x/Zrj+BXwn+Ivijwv4tuNTvr7RZGsruJBEsVuv70lWRjuYqOHGPUda+fvh3408Y/Dfwx4eutMv/AAvq1mzNe2unXV6kd3bnzCrAgvG/LKcLlgeSAea0vjR8fNf+GPxQtPhtY3d+/wALPBUFnpWoR2MYklu4/s6qTPJgcncV2ZCkr0J4HuP7C/wt8GS+FbnxQi6b4g1qO+kit9Ujk8zZCFQqVjbmFuWyGUP17EV8ziMDDEVI04r3V/nc/RKkMRluBeMxi51Us1p0ask9rO1mXtN/brj8PagunfELwHrXhS7KgoVUybuxYq4Qhfdd1e4fDb45eCfi00ieGNbiv7mKPzZbRkaKaNcgElHAOMkDI45rsdS0ax1m1e2v7O3vbZxhoriJXQ+xBGK57wf8J/CPgDU7+/8ADugWWjXV8qpcNaR7FZVJIAUcLyf4QM/hXsU4V4NJyTXpqfnlatga0G4UnCfk7x/HX8TsKKKK7DyRtef/AB916/8AC3wS8d6xpVw9lqVjot5cW1xHjdFIsLsrDOeQQD07V6D/ACrzH9p3/k3b4k4/6F6+/wDRD1E/hZ14RKWIpp7cy/M/Nn4YfGL9p74zXV9beDfE2r63PYIklwsclrF5asSFOZAo5wenpXoX9h/tu/8APTXP/AzT/wD4utH/AIJRf8jZ8Qf+vK0/9Dkr9IB+teXh6LrU1OU395+jZ3m0Msx08NSw1NpW3j3Vz4w/ZT0z9pW1+KySfFN9Tbwr9imB+1XFo6ed8uziJt2fvdq6v/goX8TvFHwp+D+h6r4T1m40PUJtehtpJ7cKWaI29wxX5geMop6dhX1H+lfGv/BUz/kg/h3/ALGWD/0luq6pwdKjK0mz5rBYmOZZvQnUpRim0rJafcea/sOftpeI9e+IzeDviJrkmrJrRVdMvrrYphuQD+5OFGRIOmTwygDO7j9FOvJr8XfFXwdubH9m34efFTRllixPdafqckTEGOVbuU28wwMg4+TdngpHjqTX6U/sc/tDRftAfCm3uruVP+En0rbZ6tCMAl8fJMAD92QDPQfMHA6VjhK0v4dTfdHscUZZRu8fgo2hdxkl0advx/rc9A+OutX3hv4LePNX0u5az1Gw0K+ura4TG6KVLd2RhkYyCAfwr5S/4Jz/ABu8dfFvxF41g8X+JLrXIbK1tnt1uQg8ss8gYjCjrgflX1D+0h/yb38TOf8AmWtS/wDSWSvib/glD/yNfxC5/wCXOz/9DlrSpKSxEEnvc87LqNKeS4ypKKck42dtVqfSP7enxE8R/DH4FnWfC2rT6Nqf9p28P2m3CltjB9w5B64HbtVL/gn98SvE/wAUvgvqGreK9Yn1rUo9Znt1uLgKGEYihIXgDjLN271lf8FMP+Tbz/2F7X+T1n/8Evf+TfdU/wCw/cf+iYKOZ/WeW+lhqjT/ANXXW5Vze0te2u3c+wqKKK7z4sKKKKACiiigAooooAKKKKACiiigAooooAKKKKACiiigAooooAKKKKACiiigAooooAKKKKACiiigAooooAKKKKAPk3/gpR/yQ3RP+xhg/wDSa5r81q/Sn/gpR/yQ3RP+xhg/9JrmvzWr9Q4b/wBy+b/Q+Hzj/efkFFFFfVniBRRRQB6B8JPh94e+JGrJpGpeLD4a1SaQR2qTWIlhnJwAok8wYckn5SOeMHPFfQH7RH7P/hHRdK0jXL3xOvhu10/TodMEKWInlvZIlwrKvmL85XGf93JNfL/gLxhJ4B8VWevW9nb313Z7nt47oExLIVKq5HcqTuHPUCuk8T/HTxN468I3eg+J7gayjXS3trdSAJLbSgnIG0YKFWcbSOMjHTFflOdZPxDic9oYvBYlxw8PiXu310dtNdLfF8j6DC4rB08JOnVheb9em1/+AefS+X5riIs8W4hWdQpK54yM9celMoor9UiuVWvc+fCiiiqAKKKKACiiigCexW2kvIFvJZILQuBLLDGJHVc8lVLDJA7FhX2H8Fv2bPCur+B/Ed3YeJ4fElvr1j9hhuxZGI2TBg5LIXPzh1jbbx9wetfGteoeH/2ivFng3RdA0jw5NFo+naVmRoVQP9skZiztKSOQSSAoxgY7jNfnXGeV51mmFhSyav7OXMr3tay13s3e6Vradz2ssxGFoTcsTG6/HsYHxM8I+HvBWsnTNE8T/wDCTywsVuZ4rMQwowx8qv5jbznPQY46muOrU8UayniLxFqWqx2i2IvZ2uGt42LIjOdzBTjO3cTgHoCBzWXX2eW069HCU4YmblUSV27Xv12sjza0oSqScFZfMKKKK9I5wooooA/Vn9g//k2Pwx/13vP/AEplr6Br5+/YP/5Nj8Mf9d7z/wBKZa+ga/FMw/3yr/if5n6Thf4EPRC0UUV551BRRRQAUUUUAFFFFABRRRQAUUUUAFFFFABRRRQAUUUUAFFFFABRRRQAUUUUAFFFFABRRRQAVznxE8D6d8TPAfiHwlq6s2ma3YTafceWcMElQoSp7MM5B7ECujooA/OCW38bQeMNE+IJkV9T0Gz1W08Y6d5O6O38VaVot5Fa32D8u24tpUZSBjakPJOAPQ/iJ8H9N8M/sa3PjzTPE/jeLxOnha31NtRTxpq5SS6eJHecxfadmWZixUKF56V6v8fPDs3wv1rUvjFo1guo6WumtaeO9CUhf7T0mNWP2pM8G4tUaRgOskZePOfLx4n8TPFGo+A/gn4h+B2q/EL4Tvpkekto9lruueMTYaraWLRL9mWfT1tZDLMsLJgrIPMADYGeQDhPjt+1940/Z2/ao+KWl+G7LRb63vm0uVzqtvK7Lt0+EDaUlTjluua54f8ABUL4rt/zBPCP/gHdf/JNbH7Qn7NHiT9pT9qvxTfeCb/SpLU+G9D1QzX87xLLHOk8aOmEYkEW3cDqPWubX/gmT8XF/wCXzw1/4HTf/Ga8TEfWlUfs72P0/J4ZDLCweN5efrdvuX1/4KffFZv+YL4S/wDAO6/+SKdL/wAFMvincwvG2jeFArqVOLS57j/r4qmv/BM/4uL1u/Df/gdL/wDGaWT/AIJs/Fi1heRrvw5tRSxxey545/541wSlmHS59fQpcIXXM4fe/wDM+WAntX0T8K/26viB8HvAWl+EdF0zw9caZpwkEMl7bTvMd8jSHcVmUdXPYcV87b+K+gfhj+w78RPi74F0zxZodxoiaZqAkMK3d1IknySNGdwERHVT3/wrycK8Rzv2O5+gZ5HKZYWP9p25L6X01s/0udif+CnnxWXpovhL8bO6/wDkio/+HoPxXX/mCeET/wBuV1/8k1Cf+CZ/xbb/AJe/DY/7fpf/AIzUTf8ABMr4ut/y+eGf/A6b/wCM17UZY7rc/NK1PhT7HJ97/wAzlfi9/wAFCPiP8UPh7rHhXVdJ8M2+n6mscM0tpa3CyqPNQgqWnYA5XuDX3VoPwr0r4q/Gr4zNruueK2j03W7C2t7PSvFWp6dbwRtpFjI0Yit7iNOXd3JABJkOT0r4a8df8E+/iR4B0vT9X1q60KXTjrOl2Tx2V3I8zNcX8FugVTEoJ3Sr3FfW9x8eW+GvxP8AixaaN4y+EdxJq/iD7XIPFXjV9Iu9Kmj0+1syktqbRvNVTZqcpIud2Mj7w9jC+15P3u5+Z58sDGvFYC3Lbp3ueXeJfB11rGtW+n3uqzJ4C8K6z4l0rxJrGrXT3E//AAjNrc6dqP2dppW8xys6Jagks3lu/XrX1r+zLoGrW/gbUfFniO0n0/xJ431SbxJeWN0pE1lHKqR2tq+RndFaxW8ZB6MrV5F8N/hndePtZf4cX1+up+C/Bmq/2t4u1Aoq/wDCUeILphqRhVATizia5jlIY5YiFOQjE/X1dx8wFFFFABRRRQAUUUUAFFFFABRRRQAUUUUAFFFFABRRRQAUUUUAFFFFABRRRQAUUUUAFFFFABRRRQAUUUUAFFFFADa8i/aO/aCtf2fvC9nfPot9rmo6lKbawtrdCImmAyFkkwduRnAGS2DgcEj12q9xYwXjQtcW8U5hfzYmkQMUcAjcuehwSMj1PrWtGUIzUqiuu2xjWjOdNxpys++58V+G/wBnP4lftPa1b+KPjXqdxoegRsJLPwrZkxHb8x+ZMnyuDjLbpSCQSuBV79rj9mnw54P+GEPiLwZZXWlXmkXNtFFa2lxIYgrssOUjycOzmMll5YjJySTX2divlr9rb4y3095ZfCTwPGNQ8Ya66JcNFhjZxk7lwf4HOA24/cUFuMqw9/BYzE1sXD2ekV0WkUutz5vHYHC4fCTdTWcur1bfS3/APnrQ/iF8SdF8aXmheD9e1r4m6DYxxnVrDU4BcwOrDbNA25nynLLlWAYgkAgZP1rqOi+C/Cfwt1bRfAWoaP4I1PV0SWNWult5fNYr8rktuVsZTH8JPFc/oP7Fug6P8NbbQ/7Ruv7WSFpp7iNgIZrwqQJHXbuZVJwqk8AHuzE/PF54StLeHw/o15ph0rVla7uNUvBMzt9lhdgzbCdqsoim4xztU98V7X+y5hK9KfLyPXTe2t3snt26nzM5Y3LV7KpT5vaK0dXpeystHZ69z6o+Hvh34ifDj4J+I/tNx/bHicLNcaZbNMbkp8gCqCfvcgsFHHIGeTVH4N6x8VviB8KfGFv4pjn0bxBIksGk313a/ZJQ7REAlAowFbGHA7nrivBYfjp49m05PA+hXc3hGxt7CS5guteb/T5YUjLBI38sAAqDsAXIxgPxWV4L/aR8c+CvBd2//CQ3niDUtSST7Nb3yGcWKqQGuDI2WPRgE+6OWb0bwK1GpUlOel2z9ly3Kq2HwUKXKubTd3a+ex9I/sz+G/E/g3Tdd0L4ga7b39/dSLJBpdzqAupo4yGDsQSflfg46cHoc18tfGb43P8ABD4heIfDvwUsLLwl4fsriO313WLPTVuGa8ctlC0gYBU2uqoAvzLJjiszRNLZPHmiarZatF4o1bXLa4ltL64idFi1ko5jRlf75WZoTkjB3qcY4r0f4d/sIeOdP8Kp9s8aW8Vtrkcc+ueGruzLRyMRkxvIHbLoTxIF+VhuHQVtCNKjJ1K0t+nQ+hpwoYao6uJmvetpbT7tduhxHwT/AGe/HXxq8YfEfXbLxy/hjQr7Wy9wzWou21RTmeEshKo8TR3CnBJUhhlTxXf+K/2M/HXwLvIPGvwS8RSHV4Ix/aGiMNkN5tB3bEZmVgcn9254ySrAgCrH7PvjXVf2Vfi3d/BfxvcF/DuoTed4f1aTIjy5+UZPRXPBA+7ID1DZr7gwG5r57EYWNGWmqeqZ14/iLH0sRePK6LS93lXLJWS10u/v06Hzb+zd+2VpXxg1X/hEPEmnTeFPiFAXjl0udGCTugJfyyRlSApJRsEDOC2Ca+k6w18E6DH4sPidNJtF8QG2NmdSWJROYSwbYWHJXIBwen4mtzHQVjFNbnx2Oq4atW9phabhF9L3s+tvIdRRRVHnhXmH7T3/ACbt8Sf+xevv/RD16fXmH7T3/Ju/xJ/7F6+/9EPWdT4GdmD/AN5p/wCJfmfk3+zp+0h4m/Z01DW7vw3pVhqcmqRRRTC+jkYIELEY2MvXcc5z0r3T/h598U/+hS8Pf+A9z/8AHa3P+CUihvFnxBBAI+x2nX/fkr9H/LT+6v5V5eFp1JUk4zsfpPEGZYDD5hOnXwiqSSWvM10XkfKH7GP7WHi79orxB4ksfEmi6bpkWm20U0LWEUqFyzMCG3u3GAKxv+Cpn/JBvDp/6mWD/wBJbqvsjaF6AD6V8bf8FTP+SD+Hf+xlg/8ASW6rrqxlGhJSd3Y+Xy2tSxGdUalGn7OPMtL3L/7Evg3TPiX+xXD4Y1yH7TpWoSX1rKi4DBWmYhlJHDAnIPYgelfHPgLxJ4i/YX/acuLHVBJLp0E32TUEVcLe2LkFZlHOSBhxjupXPWvuT/gnHz+y7oo/6frz/wBHNWR/wUF/ZxHxW+Hf/CW6La+Z4o8NxNKVjUF7qz+9JH7leXUc9GAGXrnlTcqMKkPiR72HzClRzfFYHFfwqsmn5O+j/r9D2L48atZ+IP2ZviBqWn3CXdjeeFL+4gnjOVkja0kZWB9CCK+M/wDglF/yNXxC/wCvOz/9Dlqh+yT8c28Vfs7fEv4R6vcO95beHtRn0dvvM9u8EglhHqUZgwHo5A4Wr/8AwSh/5Gr4hf8AXnZ/+hy0e0VWrSkvMv6hPLctzDCz6ONvNX0Z7f8A8FMP+Tbz/wBhe1/9nrP/AOCXv/Jvuqf9h+4/9EwVof8ABTD/AJNvP/YXtf5PWf8A8Evf+TftU/7D9x/6JgrT/mL+R5a/5Jl/9fP0PsKiiivRPhQooooAKKKKACiiigAooooAKKKKACiiigAooooAKKKKACiiigAooooAKKKKACiiigAooooAKKKKACiiigAooooA+Tf+ClH/ACQ3RP8AsYYP/Sa5r81q/Sn/AIKUf8kN0T/sYYP/AEmua/Nav1Dhv/cvm/0Ph84/3n5BRRRX1Z4gUUUUAFa/hHw1d+MvE2l6HY4+16hcJboW6LuIBY+wHP4Gsivqf9k/xjodjper6p4m0fw/p1n4fRDD4ia1jiuhI4cCLIXMjFQ2NvzcY5zXyXFGb4jJMsqYzDUvaSWiS3u9Fp116Ho5fh4Yquqc5WR8w6pptzoup3mn3sTQXlpM8E0TdUdGIZT75BqtX0X+114m0xfEFtZ6FomgCw1W2XUW16ztYpZ7xmdwxEuOAGU5wcn17V86V08PZnWzjLaWNr0/Zua2v/VtehGNw8cNXlShK6QUUUV9IcIUUUUAFFFFAGh4d0O58Ua/p2j2S77u+uI7eIf7TsFBPsM/pSeINDuvDOvajo98qpeWFxJazBTkb0YqcHuMivo79knxZo1rHq114k0bQbXT/D8C3EfiKS1jjuYZGJCxlwMuzKHxj5vlI5zVf9rfxVpT32njw9oWgy6drlt9tbxFb2sUs9y29lZBJj5SuFzj5vmHI6V+XLirHPiX+xvqz9nb4r6X33/w9Nz3v7PpfUVivaa9j5qooor9RPBCiiigAooooA/Vn9g//k2Pwx/13vP/AEplr6Br5+/YP/5Nj8Mf9d7z/wBKZa+ga/FMw/3yr/if5n6Thf4EPRC0UUV551BRRRQAUUUUAFFFFABRRRQAUUUUAFFFFABRRRQAUUUUAFFFFABRRRQAUUUUAFFFFABRRRQAUUUUAc/4/wDC6eOPAfiTw5K2yPWNNudPZvQTRNGT/wCPV8rfsjX1j4i1rWLLUjFPe+LvBej6syzIGZbq3gfSdUiJIzmOW2hVuf8AloK+ya+CPG3h3Svhp4h8aw3M3jaxv/C/iJjpUvgu+tLCaTTPEVxFMEnluCFSBdQimj8wMCmAem4gA6f9la6m8O+LvhC2ouUvda+H1x4QvI3OWW/0C9ERQn1xPd85z+6r7JuJvIhZgVD4wvmNtUseACcHGTjtXwnfeILv4c2ISXwJL4G1z4X6vY+OJbaTWn1u5vdFv3uLbVbiWd8tJKFN1LJhm5SMgk9foH9sr4W33x2/Zd8b+GfD6G/1a9sku9LS3nCefPDIk8QVtwX5igAyccg0Afnr+0R+3t+1l+zn8ap7Dxhp2i6PpnntNZ6XHp6zadfWwYYMV0QJXBGMncrAnlVPy1+pXgLxtF8S/hH4c8XwW7WkHiDRLbVY7eQgtEs8CyhSe5AfH4V+F0Hx0+JPgv4gab8Jfjd4hTxJ4M07V7W117SdeaDWxYxBlE3lXALvHLHGzr+6kBUgr2Ir97INNstF8MR6fp0Edrp9paC3toIRhI4lTaiqPQKAB9KT2Lh8S9T8Fd1fsJ+wlz+yr4H/AN27/wDSuavx08zjrX7E/sHnP7Kfgb/cu/8A0smr5jK42rS9P1R+5cd1vaZZRX95f+ks80/4KGfGP4+/CPwdZ+Ifg9Y6bceFrRXbW9WhgF7fWjqzA5hZSiwqB8z4Yg5zsAy2N/wTN/bW8XftTaX4u0XxzbWkuueHhbzx6rZRCEXUMxkG14x8odWj+8uAQwGAVy3x9+2poPxj/Y0/aC8a+NfAfiLU/CPgbxRqy3do0erRNHf3E0QmuM2byMZAkrSgs0eF3KMgMoP2N/wSh1bRvHHwN17xqulaTZeMdS1mSz1260rTo7FZ2hVXizHFiPO2ct8iqMyNx3P1B+FHtv7R902peLPgz4YSQD+0PGMWo3MfX/RrC2nvGY+yzRW/PqV9a8UuFt/F37G9iTabLz4v+LCUVlBkS21bVmkcKcZBWwLDP+xnjFdF8XfiJKnxq8XeJNNsItem8H6baeBtG0i4m8qPUdb1e4gkmiVxyuyBLMsRyFaQnASvLLhbf4fw+IbS30bx14T8W+AtNhbw14RvPEdtrOg2uo6kk+m6aLWQsZg26SQKj7QiZOFGKAPp79klk1j4e+IPFqjB8WeKdW1dTjAMIuWtbYj2+zW1v/8Aqr2+uY+Gngq2+G/w78M+FLPabbRNNt9OjZRjcIo1Tcfc7c/U109ABRRRQAUUUUAFFFFABRRRQAUUUUAFFFFABRRRQAUUUUAFFFFABRRRQAUUUUAFFFFABRRRQAUUUUAFFFFABRRRQAUUmaTcMkZGaAK+oQzT2NxFbTC2uGjZY5mTeEYjhiuRnB5xkZrw/wDZ4/Zsk+FWr634o8T6lH4j8Z6pPJu1LDYSIt/Dnoz4DN6cKOBlvePajiuiFepTpypxdlLc5amHpVakas1dx2I5p1gheR2CogLFmOAABXzT+zzZj4l/Fbxr8QrqFJLXzjaWPmIDgcc+xEaoP+BmvdfiN4f1DxV4H1nR9MuYrO9vrZrdJplJVQ3DZxzypIz2zntisz4M/D0fDH4f6boknkveoGlupYR8skzHLHOATjhQSOijpXXQrQo4WpZ+/Ky+W7+/Y83FUKmIx1G6/dwvL57L7tzE+PXw10Pxd4RvtZvrXGqaLZXFxaXkfyuuI2JQ+qn0/EYNeefsO6BpzfCqXVGs4X1GW6mtWuGQF/JBVgmew3MTgdePQV7f8UVLfDXxUFBLHSrrAHX/AFLV5J+w/DJb/BYrLG0b/wBpT8OpB6JWMZP6u1fqj7CFSX1OSb6r9Tl/2tvg7pPh3wCPFvhfS4tK1DTNSivZms8xqA21GdUHyg7lhJKgH5cmvorwD4qg8ceCtE1+3XZHqFpHceXnOxmUFlPuDkfhT/HHheDxr4Q1jQbklYNRtZLYsOq7lIDD3BwR9K4b9mnwH4l+Gvwxg0DxNJbtcW9zK1ulvIXEcLEMFY4HO4ueMjBHPYRKaqUUpPVP8DOdVVcMlJ+9F/gyh+1F+z/Z/H74fy2KeXbeI7DdcaTfNxslxzGzYyEfgHHcKedorpPgRpvjPRfhVoNj4+mguPE1vAI55IZTKxUcJ5j/AMUgGAxBIJBIJzmvQaP1rN1pSpqk9jB4icqKoPZO4tLRRWJzBSUtFADQK8y/ae/5N1+JP/YvX3/oh69OrA8deEbP4geDdc8NahJNFYatZy2M727BZFSRCjFSQQGwTjIP0qJLmi0dGHmqVaFSWyaf4n5nf8E5/i74P+EviPxrceLtetdCivbW2jt3uiQJCrybgMDtkfnX3P8A8NlfBb/ooWk/99P/APE15F/w65+Ff/Qa8V/+Blv/APGKP+HXHwr7634q/wDAy3/+MV59KGIox5Ukfd5lisizPEyxNSdRN22S6Kx7h4Y/ai+FfjTXrLRNE8a6dqGq3r+Xb2sJbdI2CcDI9Afyrwr/AIKmf8kF8O/9jLB/6S3VdV8NP+CfHw8+FfjrR/Fmk6r4in1DS5vOhju7qFombaV+YLCCRgnoRXqfx8+AXh/9onwjZ+HvEl1qFpZWt8l/G+mypHIZFjkQAl0YbcSt26gfj0SjUqUpRnuzw6NfL8DmNGvhpScItN3SueXf8E4/+TXdF/6/bz/0c1fTzqHUqRkEVwXwV+Dui/AvwJbeE9BuLy5063lkmSTUJFeUs7FiCVVRjJ9K73vW1KLhBRfQ8nMcRDFYyrXp7Sk2j8ov2tvhDefss/Hiw8Z+GrXZ4b1aeS6tolGIo3IxcWjYHyoyu2B/ccgfdNd//wAEof8AkaviF/152f8A6HLX3L8Y/g74e+OXge68LeJYpWsZmSVJrdgs8EinKvGxBAbqOhyCR3ri/wBn39k7wl+zhqGs3fhq/wBXvJdUijimGpzxyABCxXbsjTHLHrmuFYVwrqpHY+wqcRUsTk08HXT9s0lfuk7q553/AMFMP+Tbz/2F7X+T1Q/4Je/8m/aof+o/cf8AomCvffjj8E9E+Pngk+F/EFzfWun/AGmO68zT5Ejk3JnAyysMcntUPwH+BOg/s9eD5/Dfh26v7uxmvHvWk1GRJJN7KikAoijGIx29a6PZy9v7TpY8X+0KP9jPAfb5+bytY9LooorrPmAooooAKKKKACiiigAooooAKKKKACiiigAooooAKKKKACiiigAooooAKKKKACiiigAooooAKKKKACiiigAooooA+Tf+ClH/ACQ3RP8AsYYP/Sa5r81q/Sn/AIKUf8kN0T/sYYP/AEmua/Nav1Dhv/cvm/0Ph84/3n5BRRRX1Z4gUUUUAFP86Qw+T5jeVu3iPd8u7GM49cAc+1MopOKluhkjXEzwRwNK7wRlmSNmJVS2NxAzwTgdPQV0fw78A6j8SNfk0rTUJmjtLi7ZsZCiONioPsz7E/4GK5gMysGU4IOQRwfrX2Z+zn8X9C8O/D3+2fGX9i6HcPd/2dZ3tvYrDc3aAIWZxGvzKrEZcDHy88ivheLs4xmQ5a6+X0PaTeiS3u+qVtT1stw1LF1+WtOy/rqfGSmlr2H9prxE8/j670az0/RtP0K38uWybR7WJFuYnRXSVpFHz5DduBg+ma8z8M+F9S8YatFpekwpc38o/dwtNHEX5HCl2GW5+6DnrXvZZmTxeXU8fiYqnzR5mm9l5vQ469FU60qVN81nbYyqK+hP+GS/FI+E/wBtOjTHxidU/wCPETR8WflkEk7sbi+D1yBXh/ibwzqPg/VpdL1WFLe/h4lhWaOUocn5WKMcMMdCQawyviHLM5nUp4KtGcoNppNX06ry8y8Rg6+FSdWLVzNhje4mSKNS8jsFVRzkk4AH1NdD8RPA958N/GOo+Hr5t9xZsoMiggOGVXDD2IYV6z+yf4ui0/xVLY6zbaG/h6zgk1Ce/wBUt4xLZ7SArRykZyZGQYJ78c13P7UXxW0nXvBujat4QTR9RttUaW1vNUayR72AoFKR5dd0ZIL9RnjivkcZxPmVDiSllMMLek1Zyvpd6q7to0k9Otz0aWBoSwUsRKfvduvn+J8mefL9nMPmv5JfeY93y7sYBx64J/Ola4leBIDK5gRmdYixKqzAAkDPUhR09BTKK/T+SN+ayueFzMKKKKskKKKKACiiigD9Wf2D/wDk2Pwx/wBd7z/0plr6Br5+/YP/AOTY/DH/AF3vP/SmWvoGvxTMP98q/wCJ/mfpOF/gQ9ELRRRXnnUFFFFABRRRQAUUUUAFFFFABRRRQAUUUUAFFFFABRRRQAUUUUAFFFFABRRRQAUUUUAFFFFABRRRQAV8z/tdeBtM+0aV4w1dG/4Re8s5vB3i51bb5Wl3jKIrzPZra6ETBsfKssrdsj6YrN8ReH9O8WaDqWiavaRahpWo20lpd2k67o5oZFKujDuCpI/GgD4rk8eXfi7xJ8OdA1fT5/Enxg8MXdz4Q8a6LDZuLbUNFuESO6vppdgjSB1W2uk3kbjlAMnj2H9m/XrjRrHWfgtr2qSyax4ZtQdD1ZJQX1XQJBts7yJ8YZolIgc/N88QYk+YK8d+I2l+KtPsdO+GWvXOu+JbbwhLJevoVvdvDL488MFQm3zlKvPeWg2iW3BAmwMg+eu3L1nw7YeF7Hwdq3hDxGlp4Ca7+2fDrx/CnnQeGbidgkmi6iPvGwncmMFiPLbbE2CiGgD6F+Ef7EvwY+C6mbQvBFhfasziWTWdcT+0L15ByXEsobYSeT5YUE84r2zUR/xL7gf9Mm/lXlPws/aEs/F2tHwb4t09vAvxMtk3XHhvUJARdLgkz2M2At3CdpO5PmXo6qavfGj4qal4H1Dwf4b0DQbfxB4m8X3s9hYwX2oGwtYhFbSTyyyzCKVgAkfCrGxYn2NIuOkkz8N7jWLe1vrWzkbE90G8sf7oyf0r9mf2C/m/ZP8AAv8AuXf/AKWT1+ZKeB7r4afCf9obw34w+Feq6x4v0+6sray8Sabp9xd2em+QfNmkF2qBY0SNkn527xKocYHH6Efsja94t+EPhn4afCjx14XsdKn1bSb3UNL1HTtWN4zskonlguIvJTyXVLlfmR5EJUjcCQK8zC4V0Z83dH2+eZ5HM8P7FfZkreas/wBT0j4o/sj/AA1+NnxI0vxn480ebxTeaXbLa2Om39yx0+AB2ct9nXCuzFhu8zcCFUYwK0fiZ4u8Nfs0/Cye50Lw/Y2k0kyWOh+HNJt47YajqMxCW9vGiAAF325OPlVWY8LW58VPjN4V+DukwXfiLUCt3dt5Wn6PZobjUNSlyAIra3X55WyR90YGcsQMmvlzVr74g/Ef4vW5aCPTvizJY50jRm/0mw+HulXG6OXUbqQHy5tRmRXWONTjjH3A7N6h8KZ0Umk/s/eMPA0/xKvZ5fDHh+z1LxNd+Jra3a5tNX8YXMkiXKM8StseGMzpDHJtJ8wAZMQre+DfhXV/iF8W7CPxLZeTqdle/wDCwvGFrLiQWup3MRh0bSt/VjaWqmRgeA6xMPv8ch4RvNE+F/jR9f8AhEdYm8KxtJ4bstNW/eRPiJ4mYBGnKyBk8qAJI016gTcyudxSLDfYHwV+Gb/C7wX9hv74ax4j1G5k1XXdWCbPt2oTEGaUL/CgwqIv8KRovagDv6KKKACiiigAooooAKKKKACiiigAooooAKKKKACiiigAooooAKKKKACiiigAooooAKKKKACiiigAooooAKKKKAGmuM1/xy9vPLa2UW10Yo00g6EHHArs+1eaX3hvVLzU7t4rRmRpnKsxCggtnPJrWmot+8ceJlNR9wy7vVLy+ZmuLmWTPYtgfl/gKqrlTkHB9R1rfTwPqzdYo0/3pB/9epl8Aak3V7dfq7f/ABNdXPFaI8z2VaWtjKs/EOo2H+pu5Mf3XO4fka6PT/iGc7b62/4HD/gT/Wqg+Ht//FPbj6Fv8Kd/wry+7XFv+bf4VD9nLc2hHEQ2Oz0/V7TVEzbTpL6rnDD6irteer4C1SGRXiuIFdeVZXYEfTit7Tf7fscJdRxX0Q43LIA/5kc/jWEorozvp1Z7TidJ1oAA6DFRxSGRASjIe6tjI/KpayOoKKKKACiiigAooooAbRTJJUiUs7BVAySxwBVDR/EGn68s7afdx3kcL+W7xHKhsA4z0PBHSsnVhGapuS5nsiuWTXMloalFFcF8afiEfhr4EutThAa/lYW1orLkeawJBPsoDN74x3rUkteOvi54X+Ha7dZ1FUuyu9LKAGSdv+Ajpn1Ygdea81b9sTwvvwNG1cp6lYgfy31ifAf4I2/iyz/4TTxiH1a4v3aW3trkllYZIMsnPzFjnCnjA754+hrfw7pdpZCzg02zhtAMCCOBVTH+6BjuaegHOfDX4raL8VLG6uNIW5ie1ZVmhuotrJuzt5BKnO09D257Vx3iT9qjwl4b1i90x7TVbqe0leCV4YYwm9WKsBucHqDzivU9F8OaX4djnj0rTrXTo5n82RLWJY1ZsAZwB6AV82fAm1huv2i/G4miSUKt8yiRQ2D9rjGRx1wT/k0gO70X9rLwTql2sFymo6UG/wCW91ArRg+h2Mx/TFew6fqFtqtjDeWc8d1azKHjmhYMrKehB71wvxm8C+H/ABF4F1661Cwthd21lNcRXvlgSxuiFgd3XGQMjODXB/se315c+DNYtpndrO3vAINxJClkBdR6DOD+JoA94u7yCxt5Li5mjt7eMbpJZWCqqjqSTwBXkPiT9qrwXod39ntTea0R1lsogIx7bnYZ+oBHvXn3xk8Sap8XvilbfD3Q7nytNgm8q4ZSSryKN0juO4jAIx0yp9q9u8E/Bvwp4FsoIrLSoLi6TrfXcayzs3ruI4+i4FMDg9M/a88JXl1FDcWGq2SSNtMzRI6rz1IV92PoDXrnijxNaeEfDt9rV6sr2lnF5riFQXIyOACRySR1NGreD9D14odS0exvWjIZGnt0ZlPqDjIrif2lLg23wY8QYOGk8iP8548/pmkBe+Gfxq0D4qXV9baTHeW1xaIsjR3qIpdSSMrtZuhxnOPvCvQa+JPhHfS/DPx94M1SWYpp2v2xjmJGAFaV48E+zojewxX23TEcd8SPidpPwt0m2v8AV47maO4m8iOKzRWkJwWJwzKMAD16kVY+HnxA074leH/7X0uK5hthK0BS6VVcMoBPCsRjkd6+f/jlcP8AEz4vDw9CJXsdA0+eefbyPMERlY/Qnyk+ua7P9j66Evw21GEnmLVJPyMUX9QaAOn+IX7QHh34a+IP7H1Sz1Oe5MKz7rSKNk2sSAMs6nPB7Vzf/DYPgz/oHa5/34h/+O1wvxstYb39pjwtbXEUdxbzS6fHJFKgZXUzkFWB4IIJ9ua+iP8AhWfg/wD6FTQ//BdD/wDE0DMn4Y/GDRviv/aX9kW19b/YPL837bGi5379u3a7f3D1x2rB8a/tJ+FvA+v3ejXdtqd1e2rBZfssKbFJAOMs69j2r0XRvDOj+HfO/snSbHS/O2+b9jtkh34zjdtAzjJ6+pr5ltbG31D9sSWC6gjuIGuJS0cyBlJFmxGQR1BAP5UgO2h/bC8IPIBJpmsxgnG7yojj3P7yvSfBvxW8LePmMei6vFc3AXc1s4aOUDv8rAEge2a2tQ8K6Nq1v5F7pFjdw/8APOa2R1/Iivnb48fBG38GWY8Z+D9+lSWUqyXFvA5Aj+YASx8/KQxGVHGD2xTA+nqK4L4K/EB/iR4BstUuAov43a2u9uADKgGW9twKtj/arvaQBRRRQAUUUUAFFFFABRRRQAUUUUAFFFFABRRRQAUUUUAFFFFABRRRQAUUUUAfJv8AwUo/5Ibon/Ywwf8ApNc1+a1fpT/wUo/5Ibon/Ywwf+k1zX5rV+ocN/7l83+h8PnH+8/IKKKK+rPECiiigAooooAKVnaRUVmYhBhQTkAZJwPQZJ6eppKKVk9xisxbAJJCjCgnpyTj8yfzp0JImjKv5R3AiTJG056/h7UyiolCMouHQd3e59ZzftcaPc6fL4NX+0odGbTf7Mj8UGRvtQm8vYLlkHzbc/Nwd/tnivk1iWYsx3MTktknPPWkor5fI+Gcu4edR4CLXtPiu73ff5+Wnkd2Kx9bGcqqvbYXcVUqGIB6jPHHTNG5thTcdhOSuTjjODj1GT+ZpKK+q5VvY4LsKKKKoQUUUUAFFFFABRRRQB+rP7B//Jsfhj/rvef+lMtfQNfP37B//Jsfhj/rvef+lMtfQNfimYf75V/xP8z9Jwv8CHohaKKK886gooooAKKKKACiiigAooooAKKKKACiiigAooooAKKKKACiiigAooooAKKKKACiiigAooooAKKKKACiiigDhfix8KdP+K2h2sEt3caNrmmTi+0bXrHAutMulBCypnhgQdrxtlXUlWBBr5E1bwk3hfxRrTz+GIbX4224fV9A8JSai0HhTxDqgO1tXsYnIRrwRElrd2Uh1J7+fX3rXMfEL4b+Gvip4cl0LxXo9vrOmO4lWOcENDIM7ZY3BDRyLk7XQhhngigD4c1v+z5Pg5qetN4oHxi07R2il8Q+A/iVC1pr+n6nI6qfsUsa+dZXEk7hUjIePc4EUir1T4oabpVl4k1K103R/F3ijSfAGu2tra3njLxVcXmi2OsywwvDFBBB5uo3kii7SMQ4KEsy5Uc16v4y/Z11/wAK+LvD/iW58P2fx003w/cw3GnSatMlp4q00ROJECXmVjv0VssIpzGchSXc814suuT6n4F8Q/DWcSeKrSbV28TahD/ZJtPF9hObwXhkvdFuPl1KAP5al7eQZjACr8gNAHmfjTxNoHhXwf8AHTS9c+MfjWLxajGaHw3qVodLHiW6v7KJTvsJYhI6C7FwjKuUFuIRuZcE+hRzSeH9X1DWLu08aaxfeEfDwWfxX4fnn8P+Ih4fAZla8sdQiSO5RRCV+0W5MrGEZVWFcN8UvE2heMNR8eeLNS+P93q/xHSLTrn4ex6LbfYodTS2hjvYxFbAOp33M81siyFnWaGT7xyg9R/4WAfDut+M/Gi6/oXiA+LLSLw5qHjrxJYrpOiXSQ708q0s4Ge41i6G6VCYiiHYqKwwaAOrbwzofh/x/wDEKPRPEel/DPQfD0Fi+tfErVtQl1fxLqVvdWyzJ9murzelvExMiZUyEtE21FJBHJf2PouuaCI/FaeM71Y7ttM8Az6bey2fi3xnorfPJYXkPDmyBOPtE7Rt5Z3N5RJMnXfD74I+JPG1j4Ek0nwdDp2peFNJg0a1+J3xG0sLqRhgZzE1po2/5XTd+7mumV1BbhtxLfUHwx+CPh74X3V/qls97rninUgBqXifXJhc6jeAEEI0mAEjXA2xRqsa44UUAcx8E/gjceHL628YeLrXTo/Fq2I03TtJ0kf8S3w5p4xizsxgZJ2qZJiAXIwNqKqj2mlooAKKKKACiiigAooooAKKKKACiiigAooooAKKKKACiiigAooooAKKKKACiiigAooooAKKKKACiiigAooooAKKKKAEzXA6n441CC8uII1gRY5GQNtOeCR6133Fc03hHSmupZrh2leR2cq0m0cnPGMGrg4r4jCtGpNJUzkm8Zaw3/L3ge0aD+lPj1zX7z/VS3Mn/XOPP8hXfWel6bbAeRbW6lejBQT+fWvOfiR8SPGnguO4ls/Bkd7YICRfRXZmAA5y0aoGXj8PeuujH20uSmlfzaR51ZPDQ9pVm7eSbNOOz8UTqCGuh/vTBf0zVqPw/wCJZsFr9oj6NcN/Svm++/al8cXmfKksLIekFtn/ANDZqxbr9oDx/e8P4hkRfSGCJP1C5/WvcjkeLlvyr+vQ+dln2Bh/M/u/zPrFPD/iJD/yFV/GVz/Spv7N8UQ8pqML+xwf5r/Wvjc/F/xqzE/8JNqHPpMR+lX7P49+PrH/AFfiKaQek0Ucn/oSk1byHE20lH+vkRHiPB3+GX9fM+uG1fxLYpmfTo7hB1aMZJ/I/wBKdb/EG2LBLq1mtn6HGGA+v/6q+atG/aq8Y2Mi/bYrHU4s/MHiMbn6FTj/AMdr0bw/+0z4T8ULHB4i06TSZmJXzGXz4h6fOBuBP+7x61wVspxVFXlC68j06GdYSs7Rq2f97/M9ssdcsdQx5F1G5/uk4b8jzV7rXAx+GdJ8SWIv/D+pQ3Nu/wB1o5BJGSOMBh0/WqUlxr3hlvnkmWMfKC3zx+w9v0rx/Zq7WzPcWIkleSuu6PQr7U7XTYxJdTrAn95zgfnXO3XxS8LWefM1m3JHURkufyXNZlr8Q7lF/wBItY5j0yjFf8atHxppV4oN3pzM3uiuPzJrz8RQxr/3eUV6pv8AJo7KOKwr/iX+Tt+jMzVPjx4YsU/0eW4v3/uwwkf+hYrlNR+Pmq6ixTQ9EI7B5Q0rf98qP6mu8j8S+HrfmHSipzn5YIxz+dEnxCReItPyAONz4/TFfOVsqzzFaSxagv7sP1bbPUp5lllDVUeZ+cv8keOXmj/EPx6N11b300WeI5sQR/8AfJ2g/ka9d+EXgy/8F6FcW+oGIzTTeaFiYttG1Rg8deDVa58fahLkQpDAO2F3H8yf6V0fgvUrjU7Gea5lMsgmxkgDAwOOlRlvClLLMR9eqVpVKm15MrE588dT+qwgox8kdJXzN+2fdTLF4TtgxFu7XUjL2LKIgD9QGb86+ma8V/aq8GzeJPh/HqNrD5tzo832hsdRCVIkI+mFY+ymvsTymeoeC7SCx8IaHb2vNvFYwpGR3URgA1tV5B+zj8S7Hxd4JsNIknVNZ0qFbd7dm+Z4lAVJF9RjAOOh69RXr9IYV8V+FpvGEHxs8Yt4Jt4bnVfPvBKk5QKIftI3H52Azu2d+9falfL3wC/5OM8c/wC5ff8ApZHQJmD8UZfi9daTu8YWtynhwMpuodLaELtB53Mm4gf73AIFe7fAjWvCmqeBbeDwnE1tb2p2XNvPjz1lPVpCPvFv7w44xxjA73UprO20+6lv3ijsUiZp2nIEYjAO7dnjGM5zXy9+yGrt428TvbBhp32UD/ZyZP3YPvtD/rT6ARfs1SG/+Onie5uOZ2trqXP+0biPJH5mvrKvkG6vJfgL+0Tc318jf2PfySSGRUODbzNuJUf7DgfXYfWvrTT9RttWsYbyzuI7q1mUPHNCwZXU9CD3oYFqvH/2qrjyfhDdpnHnXUCD/vrd/wCy17BXhH7YN15Xw406AHDTapGSP9lYpT/MrSGcH8TPBbzfs6eBtagjYz6ZEhkcHlYZucn6Ps+m417r4O+JEGqfCK28W3j+aYLBprvYACZYlIkAHYllOPqKfpPheLxJ8FtM0G4GEudDgt8n+FvJUK31DYP4V8mWfji90X4U6/4Dmjki1CXVo1EHO8Lz5qY9niQYH9809xbHqv7O+g3Gu6D478YagGe71VZ7dGbIzlS8jD2LMo9thq3+xncltD8S2/aO5hf/AL6Rh/7LXsvgTwivhH4f6ZoK/ft7Ty5DnrI2Wcj6szV4b+xfJ8vi1PQ2rfn5w/pQMwP2hpNQi+P+iPpKCTVVWzNojYw0wlOwHJxgtjr+ddf/AG5+0F/0BbP/AMl//jlYXxj/AOTovCGf+fjTf/SivqigDifhVdeMbvw/cP42torTVBcsI0i2YMW1cH5GI+9u9+K8O0n/AJPMf/rvN/6RNX1PXyxpP/J5j/8AXeb/ANInoA+p65f4oRxSfDfxUJwDF/ZdyTntiJiD+ddRXg/7TvxUstH8MXPhWymW41jUAsc6RtzbxZBO7H8TAABeuGJ9MoDO/Y1ab/hG/ESsW8gXcZUdt2z5se+NtfRNeafs++BbnwF8N7S2vYzDf3kjXtxEykGNnACqR6hVXI7HNel0wCiiikAUUUUAFFFFABRRRQAUUUUAFFFFABRRRQAUUUUAFFFFABRRRQAUUUUAfO37b3wt8T/Fv4UaXo/hTTDq2ow61FdSQiaOPEQhnUtl2A+868Zzz9a+H/8AhiP40/8AQmP/AOB9r/8AHa/Sr4yfG7wf8A/C9t4h8balJpelXF4thFNHbSzkzMjuq7Y1YjKxuckY496xPg5+1J8Mvj1qF3p/grxPHqep2kXnzWM1vLbTiPIHmBJUUsuWUErkAsM4yK97A5zXwNL2VNJq99f+HPKxOW0sTP2k2z88P+GJPjR/0Jj/APgwtf8A47R/wxJ8aP8AoTH/APBha/8Ax2v1o/CuP+KXxU8OfBnwfceKPFl6+n6LbyRxSXEdvJOQzsFUbUUtySO1eh/rNi/5Y/j/AJnL/Y1Du/w/yPzH/wCGJPjR/wBCY/8A4MLX/wCO0f8ADEnxo/6Ex/8AwYWv/wAdr9ZkcSKGXkEZFO/Cj/WbF/yx/H/MP7God3+H+R+S/wDwxJ8aP+hMf/wYWv8A8do/4Yk+NH/QmP8A+DC1/wDjtfrPuxil/Cj/AFmxf8sfx/zD+xqHd/h/kfkv/wAMSfGj/oTH/wDBha//AB2j/hiT40f9CY//AIMLX/47X60fhXn/AIl+OXhLwr8TtC+H17dXUnivWYBdW9jaWU0+yAuyCWR0UrGm9WXcx7Uf6zYv+WP4/wCYf2NQ7v8AD/I/Nf8A4Yk+NH/QmP8A+DC1/wDjtH/DEnxo/wChMf8A8GFr/wDHa/Wj8KPwo/1mxf8ALH8f8w/sah3f4f5H5L/8MSfGj/oTH/8ABha//HaP+GJPjR/0Jj/+DC1/+O1+qHi7xVp3gfwvq/iLWJjbaTpNpLfXcyozlIY0LuwVQScAHgDPFJ4R8Wab468LaR4j0WY3Okatax3tpMyNGXikUMjFWAYEgjggGj/WbF/yx/H/ADD+xqHd/h/kflh/wxJ8aP8AoTH/APBha/8Ax2j/AIYk+NH/AEJj/wDgwtf/AI7X60fhXJfDn4peHPixpOoal4ZvWv7Oxv5tMndoJIilxFgSJhwCcZHI4o/1mxf8sfx/zD+xqHd/h/kfmJ/wxJ8aP+hMf/wYWv8A8do/4Yk+NH/QmP8A+DC1/wDjtfrR+FclpXxQ8O618Qtc8EWl68niTRLaC7vrUwuqxRzDMbByu1s+gJIo/wBZsX/LH8f8w/sah3f4f5H5if8ADEnxo/6Ex/8AwYWv/wAdo/4Yk+NH/QmP/wCDC1/+O1+tH4UfhR/rNi/5Y/j/AJh/Y1Du/wAP8j8l/wDhiT40f9CY/wD4MLX/AOO0f8MSfGj/AKEx/wDwYWv/AMdr9aPwpM4o/wBZsX/LH8f8w/sah3f4f5H5Mf8ADEnxo/6Ex/8AwYWv/wAdo/4Yj+NH/QmP/wCDC1/+O1+n2mfEzw9q/wAQtZ8E2t40niTR7WG9vLUwuBHFL/q23ldpzjoCSK6r8KP9ZsX/ACx/H/MP7God3+H+R43+yV4E1z4a/AvQfD/iOxOm6vbSXLS25kSTaHndl+ZCV5VgeDXseKKK+XrVZV6kqst27nt04KnBQWyHUUUViaBRRRQAUUUUAFFFFABRRRQAUUUUAFFFFABRRRQAUUUUAFFFFABRRRQAUUUUAFFFFABRRRQAUUUUAFFFFABRRRQAV8//ALUHwb1P4i618P8AxHp3hu08YDwte3FzNokmptplxK0kWyKaC5UfLJE3zbWIBDE53KtfQFJQB+Yt54B+IGh+EP2hfE134+1Pwxb+F9WXU77wz4f1GFYAZ5DqGoQRySQCRSLe5jjjkTy1eZJDggivefgb+z34psviV8NfEmr+FNJ8Nr4O0NtJuNZtNWku11uE2yQwJb2rKBaRqUWYg4YNkfNuZz6H8WP2YV+JPx48FeMku4Lbw7ajd4p0diwGtvbESaZ5iAFXEEzO2W7YHI4Hv1AC0UUUAFFFFABRRRQAUUUUAFFFFABRRRQAUUUUAFFFFABRRRQAUUUUAFFFFABRRRQAUUUUAFFFFABRRRQAUUUUAFFFFABRRRQAxvut9K/DH4+aneXHxu+IAlu55Amv36qHkJAAuHAA9hiv3O6qfevyf/ai/Yu+J2gfEDxP4p03R28UaHqmpXOoLJpAMs0KySs4V4cb8jceVDDjkjpXmY6EpQXKfonBeJw2HxVRYiSV0rX9T5x8M/EbxX4LvBdaB4l1bR5xjL2V5JFux2O04I9jX0v8J/8AgpP8RfBksFt4shtfGmlg4Z5lFvdgYxxIg2nHX5kJPrXyTNDJbyvFLG0UinDI4IIPcEetMrxIVqlJ+6z9fxWV4HMItVqSlfr1+/c/Vrwp48+Cv7WkZ/sTUR4Y8YuNzWNyqwXDMcgZTOyfpk7GLAYyRmuN8ffBXxN8PmeW6tPtumgnbfWgLpjGcsOqfjxnvX5tQzSW80c0MjRSxsGSRGIZWByCD6g+lfWXwF/4KIeM/hsltpHjJH8a+HkwnnTv/p8KZ5IkP+t4zw/J4G4Cvsst4mr4W0KuqPw7iXwto4nmr5c9e3X/ACf4Hbj6Ucele++F734IftPW/wBp8JaxFo/iCRPMksFxb3KEdd1u3DAHqycHj5uaxPE/7LnizRmkk0trfXLYN8vkv5cu31Ktx+TGv0fCZ3g8VFe9yvz/AMz+c8x4ZzHLqjhUpt2+/wC7c8d49KOPStbWvCet+G5NmqaTe2BycG4hZQfocYP4GqNjpt5qkwhs7S4u5W4EcEbOx+gAr21UhKPMpKx8zKjUi+Vxdy54e8Uav4TvRd6RqFxYT92hbAYejL0I9iK9x8H/ALWl1bqlv4m0tbxAADdWWFf05QnBJ9iPpXl+m/BXxzqoHkeGr1c/8/AWH/0MiursP2WfGt3GGm/s+yPdJrgk/wDjikfrXi4x5bWX79xv5PU+gwKzag/9njK3mtPxPcNL+IXw28aA/Z9VtrK4wMrOxtWye2GwpP0zW9H4L03UIRJYap5sZ/jUrID+WK8Js/2RPEEh/wBK1rT4B/0yDyH9QvvWpD+yDf28geLxZHG/95LNgfz8yvmKmHwCf7vEW9Vc+upYjMZL99hbvydj2L/hXZ/6CK/9+v8A7KpY/h3F/HfM/wDuxgf1NcF4X/ZrFhtbW/FOqako/wCXa3meCMj0PzFj+BFdh4g0uX4b+GZbjwP4JTxFrEalYrVbuO3eT/fnmOfzyeBXl1VBS5aVTm+Vl97Z7OHhKa5qtHl+d3+Bsw+ANNRsu88nszgD9BmtPRY9Nt/tNtpskJMEm2eOOUO0bkA4YZODgg4PqK/Oj9oj4zftL39vdxat4f1bwN4fz8y6JbvtABP37tCTz7MoPpXs/wDwTLkkm+EfiqSZ3kmbxBIztIcsWNvBkknvnPWuqtl86WGeInUT8lr+J1050/ackI2PsWmOokUqwDKRggjNPpK8Q7j5/wDG37K1veaudW8H6qfD93v8wW53CJG9Y3U7kHtz14x0qnH8NfjlGn2ceNLTyvu+Y107HHruMW6vovcKWmB578I/AniLwTaan/wkPiJteuLyVZRuLt5RAIOHY5II28YGNteYXH7P/wAQNH8baz4g8M+ItM06XUJ5m3M8gby3k37CPKYdQvT0r6SooA+c9Q+AvxH8ZRpbeKfHkcljkFobfzJFPvs2xgn617F8Pfh3pHw10EaZpMb4Zt81xKQZJm9WOOw4AA4/OuqopAcn8RPhronxK0cWOsQMWQ7oLqIgSwt3KkjvxkHIPHoDXiVp+z38RvA8si+EfGUSWjNny5JJIQfcph1z719M0UwPnX/hT/xc8QMia147it7XcCyW00hJwQcFVRARx3Ndt8dvhVqnxU0nSrLT721tPsszSyG53ANlcDGAeRz19a9TooAo6JYnS9HsbIkMbaCOEkdDtULkflXkNz+zqlx8Z18X/bIRpf2pb5rLa3mecFzkHpjzMN+Yr22ikAV498E/gzqfwv17Xbu7vrS6tdQVRGkG7cuHYjOQB0btXsNFAHhPxd+A/iDx34+tvEej6vZ6a1vDCsTSmQSpIjFgwwD0J4+lZ3/CnPi9/wBFF/8AJqf/AOJr6HopgeafCfwT4z8J3moSeKfE39vQzRqsCebI/lsCST8w757VwfjT4BeMtQ+JuoeLvDmuafp080m+BpXkWRMxiNhxGw5G786+h6KAPnqX4S/GHVlMOo/ECCGBuG+ySyhsfhGn866X4c/s16B4JvodU1CeXX9YjO9ZrhQsSPnh1TJyw9WJ9RivU9S1ay0a3+0X95BZQb1jEtzKsa72YKq5JxkkgAdyRVyjUBaKKKQBRVLU9WstFtftOoXkFjbblj865lWNNzMFVck9SxAA7kgVcoAWiiigAooooAKKKKACiiigAooooAKKKKACiiigAooooAKKKKACiiigD40/4KkXDWvwT8DzRwvcPH43sHWGPG6Qi3uiFHuen41ha83xG1/4qeL/AI+yeA7n4cWXhX4fX9nYprbwyXV7eIssqs0aMf3a5/i67RjOcL7T+2V8CfEP7QHgLwtovhuewt7vTPE1prEzahK0aGGKOZWClUbLZkXAIHfmvTPjB4SvPHvwm8aeGtOaKPUNY0a80+3a4YrGJJYXRSxAJC5YZwD9KBnyNZ/tFfGu3+CPw01vUtX8PJ4h+J2vaboukzxacWj0qGberXEibsSyMfLbaflGSMZqr4//AGqPin8N/hP8YtO1TUdK1Pxn4A13TbGHXo9OWOK+trohlZ7fJVX2g528DcP7pJ9B8Vfsu+NLj9n74KaHpF1pEnjX4b6np2rLb3Usgsrx7bO6LzAu5QSRhtvYjjOR4f8AtSfCvxZ4K/Z1+M3jPx7NpVr4i8ceItJuF0rSpmmhtYYHVI08xlXe+0nOFx8gPfgGdd8cf2uPH2hfED4t/wBgeOPCfhaw+Hr2kdl4Z1a1jkufELOgaYBmkVxt5x5Q5+Ucferq9e+OPxj+L/xA1TQ/hdf6V4bbRPCNh4kFjeWKXUuq3V1Gsq2pkkdViTDBd45BHoflg+IX7MHxNs/il8Uda8GaP4E1mDxtNaXFprHiaMTXGiyRxhZcQyQSI4f5hx/sk+lbni74FfGLwN8UNc8W/DK88O6hd+IPC1poVxd6o32NrC7gUIt1HCsTxlAFDeXjGTjG0YILQ534tWnxY139oz9m6e417TfC2sahY6hI2mCxFzFp92lgjXylhJiZXDFE5+TBOTmvtivnL4hfCf4nXXir4F+LNOutI8W+IvBcd5DrcmpSmwW9a6to4JJoxHGVXBV2CgD+Hivo6gQV8W6fofjl/wDgpNrDx+KbFLdPCkN1JE2mgltMN6ALQHfxIH5839K+0q8YsfhFrdr+1pqvxMaWzOgXXhGPQkhWRvtH2hbrzSSu3bs2jruzntQM8K8AftVeP/EH7OXwZ8Y3l5Ztrfij4g2nh3UpFtEVHs5LiaNlVf4W2ovzdawfiF+0h8atH0D4yeONL8TaHB4e+HvjGTSItEn0YPLfwedFHsefeNgUSrgqu4ktyOKs+B/2SfjF4Z8J/Dv4eT/8InJ4S8GeObfxMusLezi7vYI53k2iHytqNtkfILcnaAQBk9h4w/ZM8Za98Gvj54Vt7vSV1Hx34tfXdLeS4cRJbmeB9sxEeVfETcKCMkc0BoYn7T3jf4k+PNV+PvhbQde0rQvBngjwisuo2Vxp32mfVftdnLIyiTcDEVRHwy55C5DZOOP0f48eL9B8J/CnwF4f8e+GfhnYWnwwsfEUmr6/BFM17Pt8tLNBK6qN23OQC3BPOMV6t8YvgL8VNS8efGCfwXH4avNC+JmgW2l3U2r3k0E2nyQQSQZVUjYOGSVu/Ujpj5ubuv2VfiH4T1HwLrWkaH4K8aXmmeAbXwfe6f4hkbyba5iYOLuEtCwcA5GCqnGR34BlHwz+1V8TPjrY/AfRvC+oaR4J1vxraapeatqcmnm+RPsUjptiiZwNshiYkFsjcAG457r/AIJx/bB8HfF39oGI6h/wmeqfaDACI/MzHv255C5zjJPFZk37OfxX8L6t8F/GGkzeFPEfi3wlZ6jZ6taSJ/ZNlN9rLENCsEO0CPeQTsUttBxljj0v9j74M+J/gf8ADXWNF8XXen32sX+vXeqtNpru0TLNs5+ZVIOVbjH40C6Hu1fAvxMuvH2j/tUftA674D8R6f4buND8I2Oq3Ml5povHuVhtzIIEDMFQMFbLkMRgYHNffVfIXxc+AvxZuvi18WPEng638Maho3jrw5F4eaHVL+a3uLf9z5RmG2JlIXc52k85HpggIb4N/a31tvFHgnUfFL2tn4Y8UfDibxHDBHCFC6na5kukV87tnkqzhSTjjmvav2X/ABR4s8cfAnwj4l8az29x4g1m0/tCQ2sIijWKVi0KhR3ERTOe5NfJ/wC1x8Brvw5+z1+z74HtdQWTxZa6tbeFEubcH96l3ayRXQTI4Q7VzuA+Xr6V976Po9n4f0mx0vT4EtLCygS2t4I+FjjRQqqPYAAfhQDL1fJv7d+neMLq7+DJ8O+I7bRrebx1ptqkU1l5xF6xkME7HcNyJtbMZGG3A5GK+sq8T/am+Gniv4j+HfBU/gyPTrnW/DHiuw8RpaapcNBFcLbiTMe9VOCS45I6A+1Aj5z8aN8SNH/aY+M+o+E/FWmaLq+jeBtO1DUdQuNKFybtoIWfy44y4WISFXyx3bQRgd60NU/a08Y+OI/hZpGn+N/DHwquNe8Hf8JNqev63bRSRPcCTyRbwrNIEAd0dsElgvI+7g+s3fwG8W6t8Rvi54nuG0uBPGXg2DRLa3S4dzDdrA6PvPlj92GfhhyQPuivL7P9knx94JHwv1iw0LwZ431Pw/4SfwxqWka/O/2bcbgyx3ELGFgSpZs7lBxkD73APQ97/ZH+MOqfHj4B+G/GWtwW1vq94biG5FmCsLPFPJFvUEnAYIDjPUnHFeyV518AfBniPwD8J9D0Xxdd6XeeIoRLJeSaLZRWloGeV3CxxxpGuFDKCdg3EE969FoEFFFFABRRRQAUUUUAFFFFABRRRQAUUUUAFFFFABRRRQAUUUUAFFZXibxHp3g/w5q2v6xcfZNJ0u0mvry42M/lQxIXkfaoLHCqTgAk44FeKeD/ANvP4D+PPElhoOjfEC3m1S+lWC2iudPu7VZJGICpvlhRMkkAAnknAoA+gKK+efEX7f3wF8J+JNT0DVfHf2XVtNupLK6t/wCx79/Lmjco67lgKnDAjIJHHpW/8af2vPhX8Ab6DT/GHiZbbVpo1mTTbSCS4uPLY8Myop2A843EZxxmgD2eivJfDP7VPwt8YfDTWfH+k+LILvwxoyb9SuEt5vOs/aSDZ5gz2+U5wcZFT6p+058MdF+FOnfEm+8WW1n4O1LIstQnhmRrkhmG2OEoJWbKN8oTOFJ6c0Aep0V4p8F/2xfhP8e9YfSPCXidZ9aVWddNvYJLaeRV5LIHUB8Dk7SSACSBXReB/wBor4d/Ejx/4i8E+HfE0N94q8Pyyw6jpjW80MkTRSmKTaZEVZArjBKFhyOcEZAPSaK8gk/az+FMej+OdVbxVjT/AARdx2PiCb+zrr/QpnmaFUx5WZMyKy5jDAYyTjmk+D/7W3wo+PXiW58P+BfFX9u6vbWjX0tv/Z13b7YVdEZ90sSKfmkQYBz83saAPYKK4b4t/GnwZ8CfDMXiDxzriaDpM1ytnHO0Es5eVlZggSJWYnCMemAFNYdz+0/8MrX4PwfFKTxOo8CTyeVHqy2Vy2X80xYMQj8wHepHKds9DmgD1WivLPGn7Tfw1+Hvgvwr4s8QeJP7P8P+KEik0i8+w3Mv2pZYxKh2JGWTKMD84HXB5rh9d/4KEfAHw3reoaRqPj77PqOn3Mlpcw/2NqDbJY2Kuu5YCDhgeQSOODQB9F0V81ftIftYeB/CPwftNR0r4nw+E9d8QabHqnh25j043k00bgPG0ls8TMsTj5SzqpHOOVIrs/hF+1F4C+K3wxvPFmn+JbG8TRNPF3ryWkc26xZYi8p8p0EpQbJNp2fNtOMmgD2KivMfBX7SXw3+Ivw71vxz4c8Txan4Y0RJpNRvEtp0e2WKPzHLQsgk4TkYXntmkX9pb4aN8I7b4nv4stbfwLdM6QarcxSw+c6SPGyJE6CRm3xuAoQk7SQCOaAPT6K8K+EP7a3wg+OHiP8A4R/wx4qV9bct5FjfW0lrJcAAkmPeoDnAJ2g7sAnFdVD+0Z8Orj4xy/CuPxGp8fRDc2km0uB/yxE3+t8vyifLIbAfPUdRigD0uivM/An7R3w5+JnxC1/wP4a8SLqXinQfO/tGwFpPF5PlSiKQh3jCOA7BfkY9cjjms6P9q74VSfF0/DEeLoR43FwbT+zWtbhV84Jv8vzjH5W7Hbfkn5fvcUAeu0VleJvEuneDfDera/rFx9j0jSrSa/vLjYz+VBEheR9qgscKpOFBJxwDXh/hr9v74AeLNXt9M0/4jWa3dw4jj+3WV3aRlicAGSaJEH4tQB9C0V4z8WP2vvhJ8DfFEfh7xt4s/sTWJLZLxbf+zru4zExZVbdFE69UbjOeOlehfD34haB8VPBum+KvC9//AGnoOoq72t35MkPmBXZGOyRVYfMrDkDpQB0lFeAeF/26Pgz4y+JUHgbR/FL3+t3Nx9ktmhsZ2t55s/cSUJtPf5j8vBw1dD8TP2svhR8G/Glp4U8Y+LotG1+6ijmjtXs7iVQkjFUZ5I42RASp+8wwOTgHNAHr1FeW/GX9pn4bfs/XGlQ+PvEn9gyaosj2Y+wXNz5ojKhz+5jfGN69cdeO9YcP7aHwYuPh3d+OofHFvL4YtLuOxuLuOyumkhmcEojwiLzV3BWwSmODQB7dRXjHwv8A2w/g78ZvEMeheEPHFpqWsSBjFZTW1xaSS4BJCCeNN5ABOFycA10Hg39ob4fePvFPi/w5ofiOO61fwlJJHrcMttPAtmY5HjfdJIiowVkflWI4znHNAHo9FfNLf8FF/gCvir+xD45Xdv8AL+3ixuDabs4x5uzGP9r7vvivQ/HH7T3wx+G/irw74d8R+LbbTdU8QxRT6YpgmkhuI5HKI/nohjVSe7MB36c0Aep0VwPir45eCPA/xC8O+B9a1v7F4p8RDOmWH2Wd/tHzEf6xUKLyD95h0rA8dftXfCn4a/Eaz8CeI/FsWneK7xoFisPslxLgzNtiDyJG0aFjj77DAIJwCDQB67RRRQAUUUUAFFFFABRRRQAUUUUAFFFFABRRRQAUUUUAFFFFABRRRQA0/pX51zft/eM/hh8WPF+ha5YWvirw9Zaze28EbEW91DGs7qirIAVKqB0ZST/er9FOOa+PfGnjz9lr4P8AivxBf3WlWHiDxbJfTSX1vFZvqEwuDITJgzHyo2Dk8Bl7jFevl3s25xnSc79F/WhzVrqzUrGn4e+LfwE/awlt7fWPCL3WssvlbdR0V5JIu5H2mFWCL15Lr+FR+Jf+CaPwh1y4aawOuaAjdIbG/DoPp5ySH9a8/wDEH/BTbR9JiFp4N+H8n2VVwj6hcpbqv/bKNW4/4GK8v8Tf8FIfiprKGPTbfQ9AXtJbWjSyj8ZWZf8Ax2uieQVsTLmjS5U+7TO7DZ7isHHlpV5fJu33bHoesf8ABJ+0lumbSviPPa2+flivNIEzj6usyA/981l/8Onb7v8AEy3/APBK3/x+vENY/bQ+M+uRNHP46vIUbtZwQW5/Bo4ww/OuKvfjh8RtSZjdePvE9xu5Ik1i4I59Bv8AfsKceD29ZNL7z148c5rFWVVv5R/yPrvQf+CU1pZX0c2o/Eq6mRGDBdP0sW8g+jtM/PTt2r66+FnwrvPhnaC1fx14n8VWqrhYvEFxDcFT6hxEJPwLEe1fjrP8RvFl0CJvFGtShvvb9QmbOOmfmptv8QPFFnJ5lv4l1iCT+9Hfyqfz3V2U+E/ZfBNfc/8AM8jG8S4zMUlipcyXkv8AI/ci4bZDIwhadlUkRrty3sMkD8zXz/4q/bG8M/DnUp7TxR4J8ZeGoUl8pby70lBbzHuUdZCG9eK/PnwX+158XfAu1bHxrqF7AGBMGrML1Tj+EGUMwH+6RX0r8P8A/gpVp2tQtpnxJ8Hxm2mASS60lRLE2SMh4JTnaBzw59hXJicixtFXhaS8jxJV1VXuPlfmrnsI/wCChXwf8nf/AGhqm7/nn/Zz7v8AD9axdW/4KTfDGxVhaab4h1Fx93y7WJFP1LSg/p3rM1L9mr4B/tOWM+q/D/WLXR9TPzu+iMFVWI482zfGweyhCeeetfL/AMWv2H/iX8MWkubXTv8AhLNIUE/bNGVpJFAPG+HG8HHPyhgPWvlK31ii+WUbHjYrE5ph1eMU490j3PxJ/wAFQU+zzR6B4DczHiKfUb8BR7tGic/TcPrXiPjX9vT4u+MIjDBq9r4cgYYZdFthGx/4G5dx/wABYV89zQS2szxTRtFKhwyOpVgfQj1+tMrglWqS3Z8vWzTG1dJza9NPyPSrX9pj4r2bBo/iD4gJH/PW/eT/ANCJrsvD37dHxl0GRN/ihNVhU/6nULKFwfYsqq3/AI9XgdFSqk11OSONxMXdVH97Ptbwb/wU38RWrFPFfhDTtUQ42y6XM9qyjvlX8wMfxWvr/wCAHxo8M/HPwre+IfDWnXGmqt19nvIbqBI5DMI0JJKEhvlZcHOcAdMYr8aq/ST/AIJk/wDJH/Ev/Yef/wBJ4K7KFacpcreh9Tk+Y4mvXVKrK6PsOuT+KnjYfDf4b+JPFBg+1HSrCW7WDOBIyqSqk9gWxz2rrKyPFfhmw8ZeGdV0HVIvP07UraS0uIwcExupVsHscHr2r0YWUlzbH3DvbQ8b8P8A7MOkeLtDs9W+JdxqHirxndRLPcXzalPCllI2G8u1SJ1WNEJO3AycZJ7V1ms/ELSvgzY6F4XmbxF4y12SBjb2lnAb7UZoUIBmlbgAAsq73K5Pqc1y2gv8ZPhlo9r4Xh8M6V4/s7NFtrDXm1n7DL5K/Khuo3jYlwuMtGTux6mptW8KfETQfGmifEC20zSPFGutof8AY2saPbXRtFH7/wA5ZLaSRTkKWZSr7cgA9eK9CV5y/eSTXTX+rfgYKyWiOltv2gvCFx4Du/Fclxe2dpZ3Y065sLmykW+ivCyqLY2+N5lJdcKAeuenNO8I/HbRPFWo32lz6XrnhvWLWybUP7N16wa2mmt1xukj5KuASAcNkE4IFecXnwJ8YeILLVvFl0dJsPHN54lsPEkGk+c0ljGtpEIoreSUJuLGPfukCn5iuBgVq3nhfxj4+8XWvjPxboVr4Rs/DWk6hDY6db6iLy4uZ7iJVkkkZFCiIKpCrnJPzHGAKPZUNbP8fw89dLhzTNHw/wDtYeEfEK6PdppfiSx0LVpY7e21++0l4tPMzsFWMy54JY7dxGzP8Vafi/8AaR8NeEde1XTW03xBrCaMFOr32j6XJc22nZUPiVx3CsGIQMQOvSvGPBvhX4i/Fn9nHwX8Prrw/pen+GNQ07T2uPE0OobmFkhikVEtym4XBVQMk7AQSDyANDxh+zvrtp408bT2HhG18X2vie8a+tb6bxJdacmnu8ao63MMbASxggsNmWI+U44I29hhozak+/Vd11+/Qnnm1oexa58fdA0nxhofhqy0/WPEWpaxYxana/2LaCeL7LJJ5Ynd9wCoCQSx4AIrD1/9q7wjoDa1cPp3iK+0LR5JILvxBYaU82nrMhIaISg8kMNu4DYCRlhVrwb8K9S8L/FbR9WEFnFoth4Kt9AH2VmCrPHPu2orsz7NuMFmJ6ZJPNefXHw6+Kfhn4S+I/hToPh7R9U0q4t7+30/xJdaj5QFtcNIxjlg2FjOPMZQwOzlSTwQcIU6En93W3qU5TNHxn+0C8nj3xR4bki8RaX4aXwYNYXWNN0797asYp5nnWU5UDy0VFJGPNVlzkV1V1+0FofgubRvDCWPirxdrTaDb6sosdPFzcz2zAp50hUqofKEt0yWAUEnFYniT4N+JdSj8XCCG3Y6l8No/DNvumAzer9qyp9F/fJ8319K6LwF8NdZ8P8AxSi168hhFing7T9E3rIGYXEUsryKB/dw680S9jb0X3sPfL2qftEeE7Lwv4Z1qyGo6+fEqltJ03SbNp7y6CjMmIuNoQfeLEBT3q/8MfjVofxW1LXtO0y01Ww1DQzAmoWurWbWssLyqzKhVjnICHPbpgkGvCfBvgrxN8F/+FUwW8Omal43s9M1ayn8M3F35JvbWS7WZntrjaUEkZ8slWPKs3TGa7L9nu913Vvjd8Z73xDY2enahIdHR7SwnNxHb4t5CIml2gPIqsu7AxluOMVdTD0ownKPTZ3/AL1tvTqEZyckn/Wh23i79oDQPCnii90KPS9e8QXmnRpLqbaDpr3cenK43L5zA8MV+bauWxzjFV1/aT8JT+BfDviWzTU9RXxG8qaTpNlZmXULwxswfZCD91dhJYkKARkjIFY83h74hfDnx94xvvC3h/TPFGl+KrmO+SW61D7I+nXAhjhbzQUbzIiI1YbPm+8Mcg1yfgn4M+PPh14N+GmrWdjpureKPC1vqNnfaJJciGO6hupvMJgm2lUdSiYBXBDMMrikqVDlTv2676P7tbIOadzvL39pnw/p+jafe3Og+KIby91GTSY9HbSXF99qWLzthizyGQghlJX5hyBki3rn7Quj6NeW9hD4f8T6zq5sob+803SdLa4n02ORSyC5AO2N8Bv3eSxxwDxnMm8PeO/HHij4feINe0XT9D/sbW7q7ksbe9+0PBavYyQpvfaA8hlc5CcBSvJINM1TQPHfw9+JnizxH4W8O2PjDTvFItZJbaXURYz2VxDCIclmRg8TKqnj5gS3ymo9nS0XW3frfa/pqO8tzX1b9ozwnY+F/Duu6emqeI4vEBlGnWejWTTXU3lBjN+7O3BjCtuBwcgjBNWPEnx70Hw3rmi6Q2ma/qN/qdkmomDTtKlmktLZ3CLLPHjeg3HaVClhg5HFeYa58DfEdh8NtP0y48MaR451G71W/wBZ1SODUH0+WyvLiQypJYz8GNEY7WzyR0HJFUPHnwZ+JOreF/CWmmx0/XPFdhpENrF44g1aWyvtMvA/7x5CBuuIdu3AxlirEj5sjRUcO2ve6vqvl/X3XE5TO7/bA1KDR/gvJf3bmO1tdZ0qeVwpbai30LMcDk4APAGa6DwZ8fdB8WeJo/D8+ma54Z1W4t3urKHxFp7Wf26FMF2hJPzFQQSpwwHJUYNJ+0L4K8Q+O/hm+l+GFtJNcj1Cxu4PtzbYcw3McpL8cgBDxjnoK5W48D+N/i5498O6n4v0Oz8H6R4civAiWmoi8nvrieBoCyMqL5cSo7Nz8xO3IqYKlKglN7X6+Stp1uEuZS08jXh/ak8IyXkUjWmuxeG5roWcXiqTTXGkPIXCDE+fuFjtEhGz/arXX48aJN8TNT8EW+ma1d6jpbxrqN9FZj7DZK8AmV5Zi2FUqcc85B4ry+6+GfxN1X4SwfBu50fR4NFjtotLl8YR32VexjKgMloV3icooGC2wNzuxXc+GfhHqEPi74xNfkW+keLBawWU8Um6Ty1sVt3YjsQ2cZ64olTw8U3fXprfqrP89PIFKbseW/Hz4/6F8QvhtbWmmaR4hTT9Q1rTRp+t3elSRWF7svYXPlyHkAqrEFgu7acZr13xh+0b4b8Ha9qelHTPEGtHR1V9WvNG0x7m300FQ485x3CkMQoYgckCvL9a8A/FzWPhXoPw2fwvokdpos+nJNrqaoCt5b2s0TKYoSm5HIjBbecfKwG7cMR+NP2e9dtfHPjO8sfCVr4xs/E10by2u5fEl1pg0+Ro0R1uIo2Aljyu4FMsRlT2I6eTDuKhJ7X6ry9OhHNU3R654g/aA0DRvEmhaHY6drXiS+1qwj1O0/sOy+0IbV3CCZm3DauWBLHjBFXvB/xo0fxx4x1Xw/pum60Rp809sdVl091sJpoX2SxpN0yrcfNgHBwTXPeD/hTqvhf4reGtW+z2cWjaV4ITw8RaO2xLhZ4mCxq7M/lhUOCzE9Mkmuc8F/DLxnY/HSPxHJoWneFdPEl4+s3WkapI1tr3mKRbv9kIxHKhwzu3JOeWzxxclFp2fTv1NOadz6HooorhNwooooAKKKKACiiigAooooAKKKKACiiigAooooAKKKKACivDv2uP2lv+GWPhtp/iz/hHP+En+16tFpf2P7d9k274ppPM3+XJnHk424/i68V5D8K/28PiJ8TvEXhe2T9nDxRYeHtcureL/hIluLma0hgkZQbjf9iCMiqd2d4BA6jrQM+z65jxp8NfCvxG/s3/AISjw/Ya+NNuPtVouoQLKsMo43AEYz9a8K/4bS/4zGb4D/8ACHdHCf8ACQf2n62Ius/Z/J/4B/rPf2qb/hsr/jM7/hQf/CIf9zB/af8A1Dvtv/Hv5P8AwD/We/tQB9LUV8M+O/8AgpLrvhv4xeK/h/4e+C+oeMr/AEG7nt2fTdVkaWWOJsNMYktHKqOp5IGeteqfso/tteHP2optX0yPSLnwt4l0qEXNxpd1MsytDu2s8cgVSQpKhtyrguvXPAFj6Sor4F8Qf8FPtU1jxL4hg+Gfwm1Pxv4e0FGmu9XE0i/uVJzMyJC/lRnaSC5zjJIGCK9r+FH7aWhfF79n3xn8SdI0aeC+8J2F1d6hoFzOA3mQ27TqqzBT8jhSA+zPB+XjBAsfR9Ffnhp//BVzXr/w9N4jT4DatJ4YtrgW11rNvq8ktrDJ8pKNILMIHAdDtLA/MvrXvPiX9tzQbX9ld/jb4c0SbXLFJ47Z9HurpbWaKVp1iZHdVkAK7gwwDkFemaAsfS1FfFPwr/b7+IXxS1zwvHa/s4+JofDmtX0FsfEUN1cT2kEMkoR7jeLIIyICzH5wPlPIr3n9qH9oKz/Zp+E934zudMGtTJcw2lrppuvs32iSRuVEmx8YRXf7p+4R70Aeu0V4N+yH+1PaftWeB9X12PQ/+EavdN1A2U2nfbftR2mNHSXf5acNuYY29UPNeIfH7/gpyvwN+MfiLwK3w3Ospo80cTaiuueQZQ8SSZEf2ZsY34xuPTNAWPuikr548aftdQeFv2lfh/8ACm18OLqtr4v02HUodeXUPLEKSNOFAh8o7+IAc7x9/pxz7/f3X2GxuLjbv8mNpNucZwM4z+FAizRXzN+yj+2Yf2nvC/jTWf8AhEP+Ea/4RsRnyf7T+1faN6SP97yU248vHQ9axP2ev28j8efh38UvFP8Awg/9h/8ACD6cNQ+yf2t9o+25huJNm/yE8v8A498Zw338445Bn03rHhLRvEGpaTqGpaXaX17pMzXFhcXESu9rIy7S8ZI+VsHGRWzXxZ+zD/wUks/2iPi1ZeBrrwOfC019bzSWt3/a/wBr8yWNPMMZTyI8ZRZDndxtxjnI6H4P/t3H4rfDX4u+Lf8AhCP7L/4QC2a4+x/2t532/Ecz7d/kL5X+pxna33vbkCx9ZUV8zfAr9tvSPit8BfF/xT1/Qj4P0jw3dS289ut79saQJFE4Kt5cfzM0oQLjrjnmvCm/4KoeJZtNuPFVr8EdSl+H8F4LR9aa+cKrEjCtIIDGHwR8u48sBnnNAWZ+h1FfPfjr9sDRtA/ZYi+N2gaNL4g0mZYDFps9yLWTc9wIHRnCyAMj7gcA5KnB71578F/+Ch1v8Xvhf8UvFh8EDSLvwPp66j/Zh1jzvtyMspwJPIXZgxYJ2t94UAfY1FeWfs0/G4/tEfB7R/Hf9jf8I/8A2hJcR/2f9q+0+X5UzxZ8zYmc7M/dGM16nQIKKKKACiiigAooooAKKKKACiiigAooooAKKKKACiiigAooooA82/aY/wCTcfir/wBinq3/AKRy1+Snwhs7/wCIlz+zt4B8YjRPCHhGS8utR0XxLDZE3l7/AKfMJLeWYyYDNNE0agAAboiQeM/tPrGk2fiDSb3TNStYr7T72F7a5tZ0DRzROpV0ZT1VlJBHoa4q8/Z/+GuoeHdG0C58C6BPoujPJJpti9hGYrNncu7RLj5CzZY46mgD8w/AvijX/Dn7RHx4GifED4f+B1m8VT+cvjiJXa6xdXWPs+Y3+7k7sY++nWvR/Beo6L4J/bQ/aJk8bT6Bpnji7t7mfwbqHjIqmnqzBzAS78BSht1yOSqOF7ivuTVP2W/hDrWqXep6h8NfDN5qF1M1xcXU+mRPJLIzFmdmK5LEnJPetj4kfA3wB8Xo7dfGXhHSvEL242wzXlupmjXk7VkGGC89AcGlYD8zfCfxI8R+JPhV+0h4eg0DwLb+FNN0SWW91zwRprwW93ftcRhFErEGRdpuMYXb8vynbjPO6zHHpHhP9kPX/HcDXnwit7eSK6hZDLClwNQlecyIAcq0YgO0g7ljcAHkV+rum/B7wPovgm58H2HhLR7PwvcpsuNJgso1t5gcZ3oBhycDJbJOOalk+FPg2bwOngyTwtpEvhONPLTRZLONrVRuLcRkYHJJyOhNFgPz4/aO8ReA/iP+158B4vghJpmoeK7bUI5dT1Hw2E+z/Z1liZA7xjaxSJbgtzwhwewHl+k/DvxrdfHj9oj4p/Dm6kHjD4eeNLm+j09QSt7aSXd79ojKggsdsY+UH5lLgc4r9Rfhr8Bfh78HWuH8GeENK8PzXGRLcWkA851JB2GQ5bbkA7c446VteGfhz4X8F6treqaDoGn6RqOtz/adTurO3WOS8l3M2+VgMs2Xc5P940WA/I7wb4qXx1+y7+1/4lWA2g1nWtI1EQFsmLztSkk2k9yN2Pwr6y/4J2+KtZ1OPTtM1Hx94C8QWUHhiE2uh+H4VXVrJVMK/wClMIlJ2ghGyx+cj619R2vwB+G1nouu6PB4F0CDStdkjl1OyjsI1hvGRy6GRQMMVbJGehqbwL8C/h58MdXm1Twl4L0Pw5qM0BtpLrTbGOCR4iysULKB8u5FOPUCiwHxD+318SLXxX+1B8M/AUuh6t4w0Hwpt1/W9F8O2n2u6ndiGWJo842hETPT5bg+1fO1n4wuIf2R/jb8KZbLU9Nbw/rdlr2m6XrMDRX0Gny3MaOJEP3dha3Y+85PIr9e9O+GvhXSPGmo+LrLw9ptr4o1GLyLvWIrZVup4xs+R5MbiP3acE/wL6VXufhJ4KvvE+p+I7nwpo9xrup2psb7UJrKN5rq3KqpikYj502og2nIwoosB+Yf7SvxN8K/Ez9mn9mDwf4Y16y1rxLbR6fa3WmWkoea1ljtYbdklQcoxkOACPmxkZFetftNeAfC8P8AwUN+CGnx+HNJjsNUgM1/arYxCK7kM1wWeVNuHYkDJYE8V9d+Dv2WPhJ8P/E3/CQeH/h9oemayr747qO1DNC2fvRBsiM+6AGuv1j4a+FfEHizS/FGp+HdOv8AxHpa7bHVLi2V7i2GScI5GV5ZunqaLAfnzYy+CfhX/wAFJvFp+LVtp2laLJpUa+FLjVIkTTbVAkKw7ARsjVY0mjB4VWVh1Oa5HT7nRvF37U37QmvfCdbdPh9F4F1VNUuLCHy7OaQ2O0+WAAuWuFLAjhgkjDINfpT8Rvg/4K+Lumx2HjPwxpviO3iJMP26AO8JPUxv95CcD7pGcU7wv8I/Bfgnwjc+F9B8LaXpXh+7jeK50+1tUWO4V1KsJBj59ykglskg0WA/HzwHoPjP4JfszD4q+G3k1Dwd4003UvC3ijTSTtgkd5oba5PPQF1w2OCCpP72tvxBbNa/sv8A7JeteI4Jrv4ZWWt6kNbhjUsvOrOzBlHUtAkwX6OO9frbpvwr8HaP4Jm8HWXhjSrXwpMskcmjR2qC1dXOXBjxtIJJJ460tn8L/B+n+Bx4Nt/DGkx+EwrIND+xxmz2s5kYeURtwXYt06knrRYD85v21PEnw++JnxM+C2m/AWfSL/4irfobW+8MrGsVtFujMCysgCgo6ltp/wBWqvu25ry/4heJvEGk/tMfFr4++Hc3C+A/GtpZSpn5JraQ3Fqw3ejC3SPjtPX6nfDj9nn4bfCO+nvvB/grSNCvpsh7u3twZtp6qJGywX/ZBx7Vaj+Bfw8i0PW9FTwXoa6Trk63Op2YsY/KvJQwcPKuPnYMM5PeiwH5d/sp61cfsw/tA6R4r8dXDmTxf4BvvE08jkFnWQzXSY9XdLQfL/efFeUS+JdT/wCFer8TpfB3iY/ED/hNV8VHxlJprnSXt9w2xGbPUXPPAxyV+n7K+J/gD8N/Gj6c+veB9B1d9OtFsLM3dhG/kW65CwpkcIAT8o45rd/4Vz4WPgn/AIQ4+HtNPhTyPs39jG2T7L5Wc7PLxtxnnp1osB5x8YfF1l8QP2N/HXibTjmw1jwJqF/D824hZLCR8EjuM4PuDX5j6p40+Ecn/BPPQfDUy6Vd/Fv7fK9otvaBr63U37M5klC/KrQ8bWbnK4HHH7A6f8PfDWk+C28IWehWNt4Xe3ktG0eOBRbGGTd5kfl4xtbc2Rjnca5nwz+zj8K/BmqRalofw58L6ZqMLB4ry30mBZomB4ZH25U/QjoKYH5i/Fh/FHg/9pL4Hi91/RPCniqy+HunRXGqeL0D2VtKLW6V1uAUb5jynKn52X61+l/wv1qy1T9nzTtQ1/xHoWqWDaVKdS13QnEGnOqh1mljYBQiDDZOBjBrU8b/AAF+HPxJ1hdW8VeCNC8Q6msKwLd6lYxzSCNSSq7mHQFjge5rpfD/AIP0Lwn4bg8PaNpFnpuhQI0UWm20KpbojEllCAYwSzEj3NAH5TfC3x5cfsv+LPhxZ/Dv4i+F/in4A8UeIFkTRZrBF1WwkkZIHkdCPMgl8piitvwcN8mDzw/xQ8VW37QXin48+OJ/BvirxRLqE0dj4Y1vQ9Naew0+G2kQlp2z8rNBHDnHIEjnvX6r+H/2XfhJ4V8SXev6R8PNAsdWuVZXuIrNfkDgqwjX7sWQSDsC5BI712Hg34d+GPh5ob6L4Z0DT9B0h5Glay0+3WGFmYAMxVRgkgDP0FKwH5ZfG74za38WNJ/ZN8YaDa2fiHxjBFdQNp92hkjudQt5bdDHIgIP7xkDbQRxIvrXAtpenal+xT8UPHMeqWh13xL4zsTqegWVsYItKaN7p0RVJ+44uGIwMALt5KtX606P+zr8MPD8+lz6b4B8P2EulXTXtg9vp8aG2nbZukjwPlY+XHyP7i+lR3X7NvwsvP7VE/w/8PSrq0wub9W0+MrdShmcPIMYZgzMQT03H1NFgPzi+NuvfDz4ieOP2ctK+DkOnXvxFs5rI6ldaDZbdjKLcr5rqu1yhSRicnYFbJFZ1vpmsaxrf7dNroMc82oteXDGO3BMjQrq8jTjAGSDEsnA7Zr9Q/BPwY8A/De4Nx4V8FaB4duihRrnTNNhgmZSckF1XcR7E9qt+G/hd4R8H69rOt6H4b0zStX1mRpdRvrS1SOa7dnLs0jAZYlmZue5osB+Y2t/ErwZoP7GPw7bwUPhZfLp9qZfE2g+K7cz6nc6krR7WihUb2LP5uWY7dhXnbmqfxR8I6x+0x8Uv2c9C8aWlv4Y1LxN4RnXydNtfs8NovmXjWhSLPChFgbZnpkcV+jDfsp/B1vFP/CRH4a+Gzq+/wAzzv7Pj2b/AO/5eNm7PO7bnPPWux1L4b+Fta8WaX4nvvD+nXfiLSozFY6pNbI1xbKc5WNyMqPmbp/eNFgPyk8J+OPGk37YPwS8H/EyJrfxP4BvTo1zfzscXNurM8UxdsbhsP3/AOJQrdSa4Hxz4p/4Xj/wu/x/L4K8VazqmsatBc6Brumaa0tlpUFq5LieYHhvs3lrwONoJ68fsR4s+CvgHx1rya14i8HaLrOsLAbVb+9so5JhEQwKbyM7cOwxn+I1peG/hz4W8H+FZPDWieH9N0nw/IJA+l2lskduwk4cFAMHcDg+tFgOS/Zj+K0fxs+A/g3xgJfOur6xRL1iu0/aoz5U/HYeYjkeoINepVz/AIL8B+Hfhzoo0fwvotloGlLI0os9PgWGIO33m2jjJwK6CmAUUUUAFFFFABRRRQAUUUUAFFFFABRRRQAUUUUAFFFFABRRRQA2vxI+OX/JavH/AP2H7/8A9KHr9tzX5JfF79mr4pa18WPGmoWHgXWrqyu9avJ4J47clZI2ndlYH0II/Ovq+H6tOlVm6kradTzsZFyirI+fqK9V/wCGV/i5/wBE91z/AMBTR/wyv8XP+ie65/4CmvufrmH/AOfi+9Hlezn/ACnlVFeq/wDDK/xc/wCie65/4Cmj/hlf4uf9E91z/wABTR9cw/8Az8X3oPZz/lPKqK9V/wCGV/i5/wBE91z/AMBTR/wyv8XP+ie65/4Cmj65h/8An4vvQezn/KeVUV6r/wAMr/Fz/onuuf8AgKaP+GV/i5/0T3XP/AU0fXMP/wA/F96D2c/5TzTS9UvdD1G31DTbyfT7+3cSQ3VrI0UsbdirA5BHsa+j/hj/AMFBPid4F+z22sz23jHTIyAyakpW52+izLzn3cPXnf8Awyv8XP8Aonuuf+Apo/4ZX+Ln/RPdc/8AAU1y13gMSrVXF/NGkPaw+FM+s4f21fgX8XI4f+Fj+BPsl/GuwTXlhHqCRqT0WUDzB6kBB+NWF+G/7Hvj6E3Wna7pujl+SP7Xms2/793DDH4LXyH/AMMrfFz/AKJ7rn/gKaT/AIZW+Ln/AET3Xf8AwFNfO1snyuo7wqpfNDlFVP4tJP5H1w37Kf7MU3zJ8SYIx6L4ms/6rT1/Zi/Zb0/BuPiFazgDJEnia25/75xXyN/wyv8AFz/onuu/+Apo/wCGV/i5/wBE913/AMBTXH/YOAv/AB1+H+Zn9XobqgvuPriWH9jX4ay7nk07W7peQFe71INj2G6OvoP9mvx98PPiB4R1O4+G2hpoWi2l+1vLFHYR2iyzeWjFwqdflZRk4PFfmF/wyt8XP+ie67/4Cmvvf/gnz8PfEnw4+FviCw8T6LeaHezay08cN5GUZozBCoYD0ypH4GscdluBwmHc6FTml6r9DtwsVGaUaaj6I+pa5/x7qF3pPgvXL2w1HT9IvLezllivtVBNrAyqSHlwR8gxknPArf8ASuC+PWlXmufBPx5p2n2st7fXWiXkMFvAhd5ZGhcKqqBkkkgCvnKaTnFPuevLYh1D41+DvA+m6XD4v8aaBY6tNZQ3En+krEswZcebEhYt5bMGxyeB14zXXTeJNOTw3Jr8d5bzaQtob5bxZQYWhCF9+/pt287umOa8V+G/ge+g+NEGp6lokyWi+AdN00XNzb/IJRLIZYckY3Abcr9K6X9nXw/qPh/9nfw3pGqWFxYahb2U0T2dzGVkT95JtUqenGPwIrqqU6cVdPXT8TOMm3Y8tk/aM8PeJvFXwV8b32uWWgaNdWOrf2jC2oBoba48m3IhkbjLqXHBUH5unNe/3XxE8H33gKXxLN4h01/CU0TK+qG6UW5UtsI35wDuyuM5zx1rwz4bfD3WLO5/Zxa/0C6iGiaHfpfma2I+xTtbwqgkyPkckMBn0NcXr3wr8WSeFNSuk0jWorTSfihqet/ZNNtY3u2smLiK4tYZkKS7WcMF2nIyV5rsnToVJRina3n5sxUpxT/roj6h+FOveC9Y8H2Vp4D1Sx1LQNLiSxhWxuvPECooCxsxJbIUD7xya8/+LXxwuPh38dvh9oRVzoN/bTjWJAhZbcTSww2kzEfdHnApuPAEhqr+zr4euP8AhNPGniZ08WSwalDaW66n4ptYLGS+aPzcstskMbqEDBfMkGWDccLkv8UfDBvit8WviPa6xptzbaLL4WstEtb+WIhJJXlmnaSJj94xN5J4PDKKwUKVOtLmd1b8/wBVc0vJwVtyz+0P8a5vhz4h8BaBpxkFzqusWkupyxqCLXTRcxRSO5zlQ8ksSDjkFxXovjb4reD/AIb/AGUeKPEmm6GbrPkLe3CxtJjqVUnJAyOegzXzR/wqvxt4y+A3xL1/xfYy3vxB1Kzj0y1tYI2eQRac4CeXxuzNPHJN8vDb0I7VsfFjw/r2l/Gw+L5j4wtNI1Pw9b2MN74U0mHUJopUeRpLeWKSGV0Db1IYKASSGPHGvsKMuWDlqr389v8AP8COeS1sfQevfEzwp4Z8M2viLVvEemWGhXQU2+oTXKCGbcNy7GzhsgEjGcgGvCrH4nHXvHHxi17wb4x0JLODR9Els9W1SczaZbkvciQvtYbSQMdcg7cg4xWJ4b8B6j8MdN+FHiW78Ha9qeh6K2qi50mVI7zUdMe7mDxXQhgUKcAMCiKTGJcAEqax/FHhnXfG2nftF6ppPgLWtHg8RaXpaabBc2DQz6jJGZlkkEWMhunykBgCpYAnFXTo0ocyvfz0t8S/TUUpSdv66HreteKPAXxf8eeKPAHjC30uWbwnFb38V1/aDQTbmjLTyIVKvCIsKGYOeHGcV0nwU174Vx2dz4e+GuraNcx27vc3Nrp94J5XYkBpnYsXkJO0GQk5+UZ6V5l8U/hb4l8ZXHx/tNL02ZZtZ0/Rl0+Rh5a3hhV2mijcjaSQNnPGXGeKrfCPw/ea/wDF7wxrTQfECdNE024jkuPE+m2mmQWnmIqC1CJbo0/I3fIxRdikE5qJU6cqTtKySWl9L2T/ABY+aSkro9nsfj98ONRstRvLXxtoc9lpxiF3dJeoYofMOIwz52/MQQOeoxTr/wCPPw80nw/puu3njLR7bSNSLiyupbpVW42MVfYM5ba3BwOO9eLaD8N9Wj/ZO+Gvh6bw7cpqMOq6TJf6c1qwlRF1BXlaRMZAC7mbI6ZNdd40W4+Hvx9XxlqHhbU/EOhX2hR6XbXujWMl7Ppk6TSSOphjBYJMHX5wDygBwOaydGjdpN7vqtbf5lc0t2ekf8Li8DN4fk10eLtFOiR3C2j6iL6PyFmKhhGX3bdxDA4z0NS+Gfit4P8AGWh32saJ4l0vUdKsATd3kNyhjtwF3EyEn5BgZyccV8w6L8P9b1jwjcg+BtR0S1vvixZ6uNHntAGjsC8BeVlXKhMBi2DgfMO1dJ8WvhX4p8YS/tBWOjadcxya3ZaGbCQKI0vWhDNNHG7fKSVXYcnHzDPWj6vR5uXmt93dL9fwD2krXse8eC/i14M+I093B4Y8TaZrs9qMzRWNysjIM43YB+7nv0rNh+P3w3uNYn0qPxxoL6jDIInt/t8e7eXCBRzydzBcDJya8E8JeB9W8e+Mre6s38fx3Vn4fv7FNU8U6fa6XBYyTxeWkAWO3SSba2G+QlE2KQSTVPUvtmp/BfwZ8P7f4Ua9b+ItBvtLF07aWVtbJobmHzrqKcfLL5mH/wBWScO7NgBqv6rS5rKV9u2gvaStsfRviT45/D7wjrLaTrfjPRdM1NJBE9pc3qJJGxVWG9Sfl4ZTzjgiu5VgwDA5B5BFfOes/Di8utM/aSuP7Bnlv9eRobEm3Ja8RNLiWMR8ZbEpcDH8Wa9y8FW89r4P0KG5R47iOwgSVJAQysI1BBz3BrjrU6cUuR/1ZM1jJt6m7RRRXMaBRRRQAUUUUAFFFFABRRRQAUUUUAFFFFABRRRQAUUUUAFFFFABRRRQAUUUUAfEX/BXL/k23w7/ANjXa/8ApJeVg/sk/tVfEOPwn8LvAy/ArxA/h3yLLTP+EsDz/ZvIO1DdY+zbdm35vv49+9dZ/wAFWPD+q+Jf2d9AtdI0y81W5XxRbyNDZQPM4UWt2CxVQSACQM+4rj/2X/2y9a0Dw98M/hhd/B3xTEYUsdDl1mVJEhTLLEZmUxcKM7j83TvQPocT/wA5jpP+u6/+mMVb/wCczn+f+hdpn7SvhnxX+zx+3hYfHIeFdS8WeELwJMzaVEzGFhZfZJInbBCuNvmDOAwYDOQcS/sz6H4s/aH/AG9NS+O0nhDVPC3hK2jd431KMoJG+wiyjjUkDexXMjbMhcYJ5XIM8kh+NzfAD/goF8UvFi+HL3xSY73U7f7BYvtf55Ad5O04UbeTjjNel/8ABNXT7bx58WvjB8T31KztL69t7pB4fjkLTxLdXHntI2QPkUxqgYZyWOcYGdr9nnwlrth/wUz+I2rXOi6jb6VNJqvl30trIsD7pE27XI2nIHrVb9ivwPrWj/t0fGeW70TUNM0q6h1mK3uJrN4oHDajEVCMV2kbeRg9BxQBgf8ABKMf8UX8fT/1D9P/APRd/WF+wb/yaX+1P/2L03/pBeVg/Avxl4z/AGG7/wCLXhDxH8N9c1O/8QW0dnZXFtA/kNJCLhY3V9uJIn8/OVOflx649e/ZB+B3i/wD+xX8eL7XdDv9MvvE+h3y6fptxAy3MkcdjOqv5ZG4b2kIUEZO0HGCCQO589fAX9pVvBf7Knj/AOEen+C9W8Sa34qu7vyLu0TfDCs9rBCRtALM6iNmAA5ytesah8Jdf+Ef/BLPxPa+JbG40vU9Y8QQasdPvI2jmt0ae2iVXUjKkiDdg/3xmvf/APglN4d1Xw3+zz4httX0y80q5fxTcSLDe27wuVNpaAMFYAkZBGcdj6V2n/BRzRdQ179k/wATWWmWNzqV491Ylbe0haWRgLmMkhVBOABQF9Tw79jP9qL4gaT4C+GPgW3+B+v3/h0yQ6efF0bzfZRDJcENcYFuV2oGJPz/AMJ5FW/+CpWrf8JZr3wd+F9vJuuNa1j7TNGp5XcyW8Jx7mWb/vk1nfsr/tja78PfAvw/+GV38HPFUsls8WmSasUeOIeZMQZCph4Vd+evY1g/tI/C3V/2pf8AgoNp/hXUbDW9J8JaXYpp412ytmCgR28l0XWRlKAmWTy8/wCyO9AdTq/2Hb7/AIVd+2Z8evhgbNLK0vLmXU7KOMBUjjiuCY0VR0DRXakY6BBXzv8AtUeDZfGf7U/7R6W1v9outN0KPVIxjJVYW05pXH0i8z9fWvSvDXwE1b9kn9vzwDBoK+IPEnhrUYY459VuoDL8tyJbdllkRQoCOqvzjAC54ru/Dfwz1TxT/wAFDfjja3el3tvomueF7rTV1GW2cW7+bb2kZAfG0nluh/hNAeZ5J8PfHcfxF/an/ZK1dAVePwdZ6fMG6+ZbTajbu3/AmiLf8Cr9Vtc/5Aeof9e8n/oJr8aP2QPBfjmy/ak+FUet+GNZsbPQ7mSzE09hKscSE3MpDORgfPK/fuK/Z68txeWc1uxKrMjRkjqMjH9aBM/Nn/glH/yS340/7tv/AOiLiuI/4J5/8m7ftS/9i6v/AKR39VPgX488ZfsK/wDC0fA3ib4a67rF/rQWLT7uyhb7PJIiTIrhtpDxuJFO5TkYIIz09Z/Yz+APir4a/sg/G3VfEGj3um6p4q0a6Sz0q4hZbkxRWc4RjHjcC7zOApGflBxyKBnyj+zrcN8MfGnwI+IrAJZ3Hia60e4l/uRhoFkJPr5d6x5/unHSvZf2P/8Ak2r9rn/sGSf+k95XMp8HPFmo/wDBPSyurbw/qUWu6B47kvjatZyC5+zyQRxF0TbuP7wxdB/CfSu2/Y78J+Jbf9mP9qFNS8P6lY3+paQTBbTWUsbTO1td5WNWXLcsOBnqO9Azmfg3/wAoufjT/wBjFB/6Hp9eleAo1k/4JDeJAyhhm4bkdxqKkH8x+lQfss/BDxP48/4J/fF3wX/Zd3pmu6hq0lxZWt9A0DTvFFaSog3gcO0WzceMn2ryPS/jN4w8Pfsh6v8As9yfDDxMvia6vWRbn7HKNsLXKTsDFs3b9ylMAYwwPsQD0df+UPp/7CP/ALlq8m8PfZfhT4g8YaOqNZ2fjL4N29xbR5IWSd9KtrmR/qXguefUnFfS3j/4MeJvh7/wS1h8HXmk3c3ibzILu4023jM00bS6iJtm1ATlUZcgZwQ1eMftkfC3xPD8Pf2dfEGjeH9Tu7+T4f2+i3y2tlJI8Oy1jBSQBcqSLmQfMB0PoaBH2f8A8E0v+TPfB3/Xxf8A/pZNX1HXzN/wTp0fUNB/ZL8I2Wp2Nzp15HPfF7e7haKRc3cpGVYZGQQa+maBPcKKKKBBRRRQAUUUUAFFFFABRRRQAUUUUAFFFFABRRRQAlfF1r/wVP8Ahx5xm1Hwh4007RFvjpz62bCKW0ScclWZZeoX5tqgtjnaa+0q/CHRV1yP4dlfEWp38XwSv/HklvrlvpMcX2iG6SKNll3MhbmJmwudv7lsjOKAP0y+I3/BQrwn4B+KWq+BbPwb4s8YanYQW90Z/DltFdRSwzQRTpImJN23bOg3EYya3vi/+3F4O+EFj4SgutF17WPFviewg1Cy8K6dahr6NJQCqyqT8rZ3LtG45VsCvgL40eKPDHgz9t7xpd2HxD1z4e+Gf7D0uDTta8Iq1zLLD/Z1gYogRIpMbIobduOdi9c16nqmvWn7P/7YWh/F3xhcahqPgLxp4RtYtK8Yz2ck0llK1jbxedIoBIlPlElVydtwTzzSuB9XfBX9trwj8ZbXxZbpomu+G/EnhizlvtS0HVrXy5ljjB3bWzjIOBtfacnpjmqvhb9vX4b658B9Q+K+orqXh/QLXUm0lLS9jja7urlURwkSI5DEh/7wxtYnAGa+Tvgb42+I/wAQ/it41XSPijrnxJ+GGk+HtQn1XXbzRhptveztZSRxRbTliysyMu5gcRNxgDPi3hPwBr3iD9ifwz4s0rR5PEWleE/H13eatpcSljJbtb2nzsuOUBQqSBwJc/dBILgfengH/gpF4G8UeLtI0PxJ4Y8S/D+PXNjaRqfiC1WK1u0c4Ry4b5QxIwwynPLCu0g/bb8Bj9pC8+DN/Df6Tr8MwtYdQvBEtncTsiukStv3BmDbVyoywx1IB+Qv2tv2ivDH7b3hv4f/AA6+E+ianrPiu41KK+dpbIw/2YvlujRs/YZdWZlOwCMcmszxB+zzF+0R+2t8fvDK3h07X7DSotQ0bUVZlEF7ELMISRztYMynHTdnqBRqB9ra/wDtj+F/DvxG+Jng2fRtYkv/AAFoUmv388axeVPCkcUhSIl8lyJlHzADIPPSsf4CftyaJ+0F4t0zRtG8A+MtNs9QSZ4tb1CxQWH7tWLAyq7DJKFRjvxXwT8LPE/ivxd47/aXvvHNq1p4vh+GeoWOpxyLtczW8dtAzsM/ebywxxxljjivRv8Agmd460r/AISjwf4b/wCFn+K5tU+zah/xQz27f2PDzNJuWTzMZK/vPufeYj3ouB+hXxx+MejfAT4Y6x431+K4uNO03yw1vabDNKzyLGqoGYDOWB5PQE1538P/ANs7wh8RPgd4y+Jljper2tl4UadNR0i6SNb5WijVyAu/b8wbjLDlWHavn/8A4KXeIdX8eePvhV8G/Deiv4k1O7uj4gudJjnWE3SRiREjDsQqgot1knpgda8WsdV8baB8WPj74E13wPN4O1T4p+F73VrHw0LlL2RrxI5ZVEUkYwwfF3hQM52rzjlgfder/tleFtH/AGZtO+Nsui6w/h2+dUSwRIvtYJnaEEjfs+8hP3umK808bf8ABTvwR4E1ezsb7wP4xkN5a211bTRW0HlziaCOZQhMo3FRMqnHfPWvjjxB+0d4W8RfsB+GfgrYQ6lcfEOHUltpdMWzY7Qt1JMHDYw27cqBR827PGME+u/tw6FeeF7f9jjRtRi8nUNOVbS4iJBKSRjS0dfwINK4H0j4s/4KDeA/B/gHwlrl3oviCTX/ABQrvp3hGK2Q6nhZnhDSJvwgZ0O3kluwODjb+A/7bXg34365qnhptM1jwh4102GSe48Pa7B5U7InLeWe5AIJVtrck4wCa+ev2jNRl/Zw/b88OfGXxhpl/qHw+1DThYx6law+cNPl8hoWXGeCCd5HdZHKhiCKx9K8TQftbft5aP8AET4d6Vdx+DPCOjSQaj4imtmgS7fyrgDGQDubz1QK3zbUYkADFGoH1H+zj+2x4E/aXh1+PQINQ0vVNGi+0T6XqixrNJBj/Wx7HZWUN8p5yCRn7wzn+C/29fhv4q+Bes/Fa+XUfDnh/TNUbSPs+oLGbq6uBFFIEhRHbeWWUYGf4GJwoJr8/P2fPg94jsv2dE+O3w7Mv/CZ+D9fvYdSsY2ONR0vyIGkjIzj5FeTIAyVdv4kSsDwT8OfEXjD9g9dc0TTZ9cs/DXxFuL/AFPTYF3Frc6faKZCvUhSApwDgSE9ASDUD728Ef8ABSzwH4g8UaRpfiPwx4m8BWGuEHSda161WOzukYgK5cN8qkkDeNyDPLAV6X44/a88G+Af2hvDXwh1G3vm1zXI4Wjvo1j+ywvMzrHE5Lbt7FF6Kf8AWL74+MP2tv2l/Cn7aXw/8E/Df4VeHNT13xhfajDd/Z5LHyjpaqjo0Zf7vO8ZZT5YVSSwrzz40eB9S8X/AB2+O3iuxu59Q1j4ZWGkXNrcxklfPtDaQysRjoFiuHI45Umi4H6H+F/2wvBni/8AaP1n4NafbX767pay+ZqBEf2SSSJVaSJSH3blLMp+XrG34818SP2/Ph/8M/jlF8MdQ0/WLnUhd2djc6pbRxGztZbgKVDszhsKrhmwp6N1Ir4P+GN3N8EfjB8Dfjj4wuWsn8cz6zq2ryOCAsbvIm/b/dKTLIAB3FYEfhr4lfGT4N/Ffx0vwsn1218V6sfEJ8Yf2jFF/Zy2bys6wwH5nUK88fynpwMlaLgftLc3AtreWZgWWNS5A9hn+lfFui/8FXPhlfwxXl/4T8a6Vo8k/wBmGrSafDJbLJgEqzLN1AIO1Qxwele4/s0/FhPjZ+zR4X8VmWSW9n0s2980uNxuoQYpmPszozD1DDgZr8wfgn+0d4Z8L/sZ+OfhC3h3UPFPjPxPqNwbGxt7XzYYxJFAiTlgdxdGjLKqqTuVM8HIYH6H/Gf9u3wX8H9U8IWcOi654yHirT11PS5vDsUcwmiY4XCs6sWOM4Apv/Dc/h23s/hzLqXgzxXo0/jjWJNGsrTUbWKGa3kSSGPfKrScITOpBXJwp9q/PX4zeDdV+Bbfs26R4v1vUvB+o6dok11d6hpSmS80wS308wCDcMyIsgUgHGQR2rtfjb8UNEt/CH7M/jAeMvEPxA0jR/FOoXVzrWtwFL+VYbizkdAjOfuqNoy3YdKVwP0H+PH7UHh79n/xV4A0LWtL1PULnxleSWVnJYLGUhdXgQmTc4OM3C/dB+61dR8b/jJofwD+GereNvES3Eum6eIwYLRQ00zu6oiICQCSzDqeACe1fm/+2f8AtU+DPjZqvwG8feHodUj0PQfEWoR3a3tukcxMLaXM+xQ5B+Rx1IycjitX9rH9qXTv2zovhz8PvhfpOqa+LzWJbzUdCuAlpdXPkRhkQSbmVEZGuDuJ48sHHAyXA+6f2bP2mPDv7TnhXVdb0Cw1HSRpl+2n3Nlqqos6OEVw2EZvlO4gZPVWHasr9oz9rDQ/2e9S8P6G2g6v4v8AFuvlv7P0LRIg80iqQCx9ATwMAk4PHBNfLH7K/i7xN8Lf25fFWgeM/Bknw7X4mWR1O00JLuO6ijuIy7iTzEOMNsu+wILKMYwa6v8A4KBzfCK++J3gyz8ceJPFHw88U2mmz3WmeMNGtJJbeH5/kicIu923BiPKIK5+YjcKYH0PB+1Fodv+z3qfxb1vQNd8M6Vp6yibS9WtlivTLHL5Plqm48tL8g3FeeuBWZ8Cf2yPCPx/8B+MfE+iabqunp4WDPfWGoJGs5QRNIrKFcj5tjqMkcoa/OXxN8bPif8AGb9m7wH8LtVudU8V+I/E3iaSSyW4Aiur/TYEiWANIw+ZGnaY+a5PNu244Wu/8O+LPE3wf/aY8Z23izwC3wu0v4j+Erq0g0KK+jurdZoLRlilDpwSzROuDyDOc8HJVwPo3wn/AMFRvhrr97o41Lwx4u8N6Vq119ktdb1Gyh+w+YCA4aRZTwu5d20HGecVP4p/4KbeAvCHjjxX4cu/BvjK7HhnUbjTtRv9Ps4JoY2ileIuSZhhGZDgtj6dq/PD4V29xPoPwksPihqF2PgVf+IbhlFksKrb3isqSiVyu7YQ0ZbJ+4z7PmU17V8KP2lvCH7O/wC05+0te+J7K91ldb1rULaysdPgWb7Uwv7glGJIUKQw5PbPB6UXA+2fHX7d3w58H/A3RfitYrqPiTw3qmqLpCxadGi3EFwYpZGWVJGXaQIjkZ/iUjIOaseC/wBtbwt4g+H/AIu8Z+IvDfibwDofhsQGaTxJYeS9yZSwRYFVm3ncoGOxdfw/Nrxh8L/Evw6/4J3aZdeI7W60z+3fiHDf2VhdIUZYf7NuUEpU8guVPBHIRT3r0Dxro95+0J+yn4wTwR8R/GHxYufC2s6fq99aeIbSRJoYPIuYituu99+N5cjjiMnkgUrgfUfhv/gpx4J1TXtHi1bwT4y8N+Htbn8jS/EF9YBre5O4LkBGJIBIz5e8gnGK9E8Vftu+A/BH7RMHwh1yDUNP1SZoI11iVYhYh5olkjVm37xuLKuduMkZ45r4r+N/7VFx8RbHwVN8EfiHrmmeIHtbPTrf4X6X4dZvsVwisruty3y5UMIwI1bgDoCcM8XfAGb43ftr618PfF+pyS+IW8DWQk1jgsNSisLX9+cDkGRW3YHKs2MHmnqB9/Q/tK6BN+0jN8GBpmpf8JBFp/8AaRv9sf2Xy9gfGd+7dhh/Dj3rhof2+Ph/L+0Q3wjay1WDU11RtG/tiRIhYm7CnEW7zN2TIPLHy8sce9fCPwb+K3i/4U/tT+KPEHxPieTxT4K8IXtlceeSrXjW8Spb5Yj5vMBiAk/i3Buc5riW8K/FDTv2Z7Txmfh3cpbQeJV8Zx+PzfxNL8+2IKYP9ZsMgV9xPXJ6c0XA/byiuR+E3xAs/ip8M/DHi+xeNrfWtPhvNsTbljdlBePPqj7lPoVIrrqYBRRRQAUUUUAFFFFABRRRQAUUUUAFFFFABRRRQAUUUUAFJtHWlooAKKKKACiiigAooooAKKKKACkpaKACiiigAooooAKSlooAKTFLRQAm0UbRS0UAJijbS0UAJtoxS0UAJtFG0UtFACbRRgdKWigBMUbRS0UAJtFGBS0UAJtFG2looAaFA6Uu0UtFACbaKWigAooooAKKKKACiiigAooooAKKKKACiiigAooooAKKKKACiiigAooooAKKKKACiiigApKWigApMClooAKSlooASilooAKKKKACiiigBKKWigBKWiigBKKWigBKMUtFABSbRS0UAJS0UUAFFFFABRRRQAUUUUAFFFFABRRRQAUUUUAFFFFABRRRQAUUUUAFFFFACVXvbG31K1ktru3iubeQYeGZA6MPQg8EVZooAq2On2umWsdtZ20VpbxjCwwIERfoo4FWqKKAKFhoun6TJcSWNhbWb3Db5mt4VQytz8zEDk8nr6mr1LRQAUUUUAFJtFLRQBmx+HdKh1R9TTTLNNRfhrxYEEx4xy+M9B61pUUUAQXVpDfW8lvcQx3EEi7XjlUMrA9QQeCKjsNNtdJtY7WytobO2T7sMEaoi5OeFHHWrdFACUtFFAFCx0TT9MuLiaysLa0muW3zyQQqjSnJOWIHJyT19TV6looAKKKKACkxS0UAJS0UUAFJilooAKo6no9jrVt9n1Cyt7+3zu8q5iWRMjocMDzyavUUARxxrFGqIoVFGFUDgDsBT6WigAooooAKKKKAKFroenWN9cXlvp9rBeT/AOtuIoVWST/eYDJ/Gr1LRQAlL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SUUAFJzWN4i8XaP4Rs/tOrX8NlGenmN8zewA5J+grxzxL+1JbQyNFoWlPcjkfaLxti5zxhBkkfUj6Vy1cTSo/HI4MRj8Phf4s7P8T3yjI9a+RNQ/aF8a3sjNFqEFkp6Jb2yED/vvcaxJPi54ymfcfEN5uzn5SFGcegHSvOlmtFbJniS4iwqdlFv7j7WHrS18a2fxy8b2KhV1x5VHOJoY3/Urn9a67Q/2otas2VNV0211CPgF4CYX9yeoJ/AVpDM6Et7o0p8QYSbtK6+X+R9OUlcF4P+NXhfxk0cEF4bK9Y7VtbwCNmPYKc4Y+wJNd6Pm6V6dOpCorwdz36NanXjzU5XQ6iiitDc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RjgUANYgda8X+K3x/g8OyTaV4eMd7qK/LLdH5ooD6D+836A+pyKzPjx8YnsGl8NaHOVuCNt5dRkgx5/5ZqfX1PYcdc4+d6+fx2PcH7Klv3Pi82zl026GGevV/5FvVdYvtdvpLzUbqS9un6yTNk/Qeg9hxVSiivm3Jyd27s+ElJyblJ3YUVow+H7240G51iKPfZW8yQysOqswOCeOnGOvcVd8M+ELrxLpevXsBwulWouWGM7vm+7nP90Of+A1ShKTSS3NI0ZzailvqYNFafhnw3f8AizVY9P09A07KzlmyFRQMktweP8RWWDU2dr2I5ZKPM1oLXqPw3+PGreD5IrPU2fVNHGF2ucywr/sHuB/dPpwRXl1Fa0q06MuaDN8PiquFmp0nZn3l4f8AEFh4n0yDUNNuUurWYZV0P6EdiPQ1p18V/DP4lX3w51pZ4i0+nTMBdWueHXpkejCvsTR9YtNf0231CxnW4tLhN8ci9CD7dj7H0r6/CYuOJj5n6blmZQx9PtJbo0aKKK9A9oKKKKACiiigBOtH1oJqlqWsWOkw+be3kFpH/fnlVB+ZNJtLclyUVdsuf56UtcuPiZ4TJx/wkmldf+fyP/4qtzT9XsdUi8yzu4LqP+9DIHH6GpjOMtEyI1qcnaMky7RSUtWahRRRQAUUUUAFFFFABRRRQAUUUUAFFFFABRRRQAUUUUAFFFFABRRRQAUUUUAJRuoqOS4ihx5kiJnpuYDNAm0tyWikBz05paBhRRRQAUUUUAFFFFABRRRQAUUUUAFFFFACd6SlNYXjLxPF4N8N3usTQvcRWoUtHHjccsF/rUykoq76ETmqcXOWyNyivJvB/wC0Fp3jDxJZaPBpd1BLdMyiSRlKjClucH2r1ms6VaFZc0HdGOHxNLFR56MrodRRRWx0hRRRQA2lqvfXAsrSa4K7liRnIHU4BNeMRftS6TNJHGNFvQWYL99O5+tc9SvTpWU3a5x18XQwzSqytc9wopFO5QaWug7AooooAKKKKACiiigAooooAKKKKAEahaia7hUkNKikdQWANOjnjlzsdXx12nNK6J5le1ySiiimUFFFNd1jUszBR6k0ALRUP2yD/ntH/wB9ipqBJp7C0UUx5FjXLsFHqxxQMfRVf7Zb/wDPaP8A77FH2y3/AOe0f/fYqeZE80e5Yoqv9st/+e0f/fYoF1CzACWMk9AGFHMg5o9yxRRRVFCc0VHJcRxrl5FQf7RAqlN4h0y3OJNQtUPX5plH9alyS3ZDnFbs0PxpfrWZB4l0q5x5Wp2kmemydT/WtCOZJFyjqw9Qc0Jp7MFOMtmSUUlLVFhRRRQAUUUUAFFFFABRRUckyQqWd1RRySxAFAD+DRwK526+IfhmykMc/iDTYpB1VruMH8s0WvxC8MXsgjg8QabLIeirdxlvyzWftIXtcw9vSvbmV/U6Oio45o5lDRurqeQykEVJWhvuIaBSMwUZJAHfNNinjmXdHIsi+qkGgV1exJRRRQMKKKKACiiigBDQKZJKkK7ndUX1Y4FKkiyKGVgwPQg5oFdXsPooooGFFFFABRRRQAUUUUAFFFFABRRRQAUUUUAFFFFABRRRQAUUUUAFFFFABRRRQAUUUUAFFFFABRRRQAUUUUAFFFFACGuD+MHj4eAfCU1xC6/2jcnybRTg/Mer49FHP1wO9d2eOtfIvx+8WHxL4+nto5fMs9MH2ZAOm/8A5aH65+U/7lefja/sKTa3Z4ubYx4PDOUfieiPN5JnnkeWR2kkdizOxJJJPJPuTTaKt6TpV1rmpQWFlGJbuZsRxs6puOCcZYgdu5r4tJyfds/KdZOy1bGQ6fd3FlPeRW0klrAQJZkUlYyem444z7961rPUtE/4Qu9srqykbW/tQltbqMAYQgBlc9wMcDHU/WpbbVPEXw4vNU05fM0y5uofIuI3AJ2nkEds4zg84BPeucFaX5Nlr1Om6paLfVO6NG18RalZ6RcaXb3kkNhcPvmgTADnGOTjJGB61QjlkiV1SRlDcMFYgH602is3Ju2pg5Sdrs0ND8Qal4bumudMvJLSZk2M0ePmX0IIOQfpV7wTqGh6VrQuddspNQto0ZooVxsMmPl3j+Jfb9D0rBoqozlFp72KhVlBp72+4s6fpt5rFxJHZ2st1IqmRlhTO1R1JxwBz3qtWtpPizVND0nVNMtLjy7PUkCTx4ByM9QexIyvpg/Qh2oeEdX0nRbTVb2zNvY3RAgkkdA0nGchc7sY74p8qavHfqU4KUbwTb6+Rj17P+zn8Qm0bWT4cvZv9Cvm3WxcgCOb0/4EPfqBx81eMVJb3EtncRTwSNFPEwdJFOCrAggg+oIFXh6zoVFOJtg8TLCVo1Y9Nz9AKKwPAniRfF3hLTNWXhriEFwOzjhx+DA/lXQe9fdxkpJSR+wwmqkVOOzFoooqywopCagvrgWtnPMekaM5/AZpbaibsrnjHxq+N8vhi4bQtBZf7TA/0i6IDCDI+6o7tyDzwPcnjwrSvDvib4k6pLNawXer3JOJLiVyQOOhdjgcds/Sse4muNc1aSaeTzbq8mLPI/d2PX9a+4vCvhuz8K6HaaZYRCOCCMLkDlm7sfUk818zTjPMasnOVoo+BoQqZ5iJyqStCPQ+XW/Z38bJDuFjbsf7guUz+vFczceEPFfg7V7bzLG+0u8aVYYZ48qC7cALIpxk56A+tfcFMaNJBhlVhnPIHY12yyuno4SaPVlw/QVnSm00VdHtZbHSrSCedrqaOFEed/vSMAAWPuetXqKK9lKysfUxXKrC0Um4etAIPSmMWiiigAopu4etLQAtFFFABRTfMUdSBSeYvqPzoFdD6KSigZT1LU7fR7Ge9vJlgtYFLySN0VR3rz60+P3hrVPEFjpOmi6vprqZYlmEWyNcnqd2D+lb/wAWGB+HHiH/AK85P5V8o/C3/ko3h7/r8T+deTisVOjVhTjsz5vMcwrYXE0qNO1pf5n25S01WGByKXcK9Y+jFoopKBi0UzzF/vAfjS71PQg0Cuh1FFFAxrV8VfFvVtQ1b4g61/aEkjtb3DwQxtkBIwcKFHuMHjrnNfaprl/EHw38NeKr1bvVdKhurpRt83JViB0B2kZ/GvPxmHliIKMXY8XNMFUx1JQpys0zlf2c9W1HVvh+P7QeSRbe4eG2kkzlogq457gEsPwx2r1Kqun6fbaXZxW1nDHbW0a7UiiUKqj0AFWq6qMHTpqDd7Ho4ak6NGNOTu0h1FIWAo3A962OkWikLAdTim+YvqPzoFcfRSZz0paBhRRRQAUU0uo6nFJ5q/3h+dArofRSBg3SloGFcF8dP+SV67/uR/8Aoxa72uC+On/JK9d/3I//AEYtc9f+DL0Zx4z/AHap6P8AI+b/AII/8lU0D/rpJ/6Kevs2vjL4I/8AJVNA/wCukn/op6+zNwFeblX8J+p4HDn+6y/xfohaKb5if3h+dLuB6HNe0fVXQtFJS0DM/Xv+QLf/APXvJ/6Ca+D7P/j8g/66L/MV94a9/wAgW/8A+veT/wBBNfB9n/x+Qf8AXRf5ivnc1+KHzPh+Iv4lH5/off0f+rX6U6mx/wCrX6U6voVsfbrYKKKTcPWmMWimeYn94fnTgwboc0CuLRRRQMKKKKACkboaWmv91vpQB8RfFK4+0/ETxE+f+X2RfyOP6V1v7OPij+xPHn2CSQrb6nH5W3PHmLllJ/DcP+BVxOsSDU/iDfOBvFxqkhx67pTU3ia1uPAvxAvkgU281hfGW3Hou4PGfpgr+dfFRnKFZ11tc/J6dadLEvFJ6KX5/wDAPuDrRWd4f1iHX9GstRtiTBdQrMmeuCAefetKvs000mj9WjJSSktmJ714Z+1F4q+yaNp+gwyESXj+fOq/881+6D9Wwf8AgFe5twpr4x+K3iKTxx8Rr54GaaMSiztV6jap28exYsR/vV5mYVfZ0eVbs8DO8Q6OG5I7y0/zOHzmvvHwpdfbfDOkz5z5lrE/5oDXxz8TtDTwz42vNKjO5bSG2i3YxuIt48n8/wCdfWfwvmE3w98OsP8AnwhX8kA/pXDll4VJwlueRkClSr1aUt1+jOqrzX9of/klep/9dIP/AEatelV5r+0N/wAks1P/AK6Qf+jVr2sT/Bn6M+px/wDulX/C/wAj5L07TbvV7yO0sbeS7upM7IYV3M2Bk8fQVuf8K18WH/mXdS/8Bm/wrc+Av/JWNC+s/wD6Ikr7ExXz2DwUcTTc5Se58RleVQx9F1Zzad7fkfD/APwrXxZ/0Lupf+Azf4Vt+Cfh94ns/GWhXE+g6hDDFfQSPI9uwVVDgkk46ADOa+xdo9KOPSvQjllOMlJSZ7kOH6UJKSqPQVfuimy/6t/pT6ZN/q3+lez0PqXsfAepXU13eyy3E0k8hZsvIxY9fWuzsPgX421CFJU0Ro42GQZZ40P5Fsj8q4m4/wCPiX/eb+Zr76sv+POD/cX+VfJYLDRxUpc7eh+bZVgIZhOo60np2PkKf4A+OIVLDR1lGMkR3MWf1auems/FXw/m8xo9T0JnO3zF3xByO24cNX3JioLyzgvoXguYI54ZBhkkUMrD0INenLLILWnJpnvT4fppXo1Gn/XofMfgn9pDWtHljh15Bq9lwDKFCToPX0bj1AOe9fR/h/xJp/irS4dQ0y5S5tZRwynkHuCOxHoa+f8A41fA+HQbWXX/AA/Ey2Sc3VkvzCIf30/2e5Hb6dOO+DfxGm8BeJolmkJ0i8YR3MZ6JngSD0K9/bPXisKWIq4Wr7HEarucmHx2Jy/ELDYx3T2f6+h9j0U1WDKCOlOr6I+3CiiigBvtQTjnNFeOftCfEyTwvpceh6bMY9SvkLSyL1ih6ZHuxBHHTB6HFYVqsaMHOXQ5MViYYWlKtPZEHxS/aEt/DlxNpfh9Y73UEO2W6c5ihbuBj7x6+w9+leC6lrvib4h6gIri4vtauWJdbeMFwvqVjUYHHoKvfDP4c3fxG177LGzQWUID3V1jOxSeFH+0ecZ9D9K+uvCvg3SfBunJZaXaJbxgfM+MvIf7zN3NeDCnXzBuc5WifHUqOLzp+1qT5af9f1c+V9P+Avja+jWT+yfs6MMjz541P5ZJFF/8BPG1nGZP7JE6qMnyZ42P5ZBNfYtFdn9l0bbs9P8A1dwtrc0r+v8AwD5c+AOh6/p3xGFrcC+0y3t4WuLm1mDxrLkbFyvfls5P90819RU3auc4GfWn+9d+HoLDw5E7ns4HBrBUvZKV9ep4b+1Hqt/Z6HpFpbySR2V1LJ9p2EgMVClFb25Y4/2R6V55+ztq2pWnxEtrK1eRrK6jk+1RDJQKqEqx9DuCjP8AtEd6+o9b0HT/ABFYSWOpWkV5av1jlXIz2I9D7iqHhnwLoPg/zf7H02GyeX77rlmI9MnJx7Vx1MJOeJVZS0PMr5bVq4+OKU7RVtPTp8zoqSlpCw9a9Y+jOA8XfGzwv4Ovrixurqae/h4ktraIsy5GQMnC/rXS+EPE0Xi/w7Z6vBC8EN0pZY5MbgAxHOPpXyR8ZP8Akp3iD/ruv/oC19LfBI/8Wu0Hp/qm/wDQ2rycPip1q86ctl/mfNYHMauKxlSjPRRv+djvKKQMPWlr1j6U+Wf2mNX1KbxlDp00kiabDbpLBFn5HJ3Aufft7Y966H9ljVr+Ztb095Hk06FY5EVjkRuS2QP97Gf+A+9ezeJvBuieMIYotY0+G+WI5RnyGXPUBgQf1qx4f8NaX4XsRZ6VZx2VtndsjHU+pPUn3PoK8mOEmsT7Zy0PnIZbVjj3inPTt19DXooor1j6MKKSm+Yo6kD8aAH0U3zFPQ5p1ABRRRQAUUlJ5i92A/GgB1FNEinoc06gAooooAKKKKACiiigAooooAKKKKACiiigAooooAKKKKACiiigAooooAKKKKAKOtagmk6Te3snKW8LykeyqT/Svg27upb67nup23zzO0kjerMSSfxJNfZ/xevGsvhr4hkUcm0eP/vr5f618VV8zm0vehE+C4kqN1KdPyv/AF9wVs2nhLW7nSW1m2sZzp8ILm7XAVdp5Oc9iO3esatG1uNY0/R7owG7h0u6xFMyqwhkPUAnGM8H8M9q8ONru6Pkaajf3k/kVb6+uNTvJbq7me4uZDueWQlmY/5FQGitvwToI8UeLtL0tjiO4nVZMddg5bHvgGiKc5JdyYRlVmordmxongG3Xw//AG94k1FtH02VSLSJE33F02Oqrx8vI57+wwad8ONPtr+x8XNcW8c5h0WeWIyIGKOMYZcjgj1qn8SvETeJPFt6yFVsbRja2cMYwiQoSF2j0OM/j6ACqPhvxTJ4at9YjjgWYajZSWRLMRsDEfNwOcAHiunmpwqWS0X4no89ClXUUtFfXv8A10LXgnwna+MJrmxOrR6fqhCiyhnT93cMeq7/AOE9MetYepabdaPqFxY30LW91A5SSJxyp/qO4x1ByKrKxXBU4I5BHBr0Hx9cJ4s8F+HfFDHdqQZ9Nv5Mf6x0GY2+pXqfw4xURjGdN2Wq/EwjCFajKytKOvqv80efVt6bpXiDxoqwWUNxqa2EQRY1O7yYySQBk+uf5elYlaOi3GrRy3FvpDXRluYjHJHaBizx9SPl5xx+WexrGna9n1OalbmtK9n2KU9vLa3EsEyGOWJijo3VSDgg+4IqOnNG0TlHUo6nBVgQR7EetNqCHufTH7LOsNdeF9U055C5s7kSIp/gR14A/wCBK35mvbcV8z/sr3bR+Jtatx9yW1Vz9VfA/wDQq+mN1faYCXNh43P1TJqjqYGF+mgtFFFeie2N21FeQLdWs0Tcq6Mh+hGKmoNLyE1dWPgfWtJuvD2sXen3SmO5tZTG2PUHqPrx+Yr60+FPxW0/x5pMMMkyQazEmJ7VmwWI43r6g9eOmcVR+LvwYtviAn2+xdLLW412iRs7J1HRX/owGf0x8ya54Z1vwXqQi1G0uNOuEb5JeQCRyCjg4P4Hj618xarl1VtK8Wfn/Licjryko3pv+vkz7s3elHavknwj+0J4m8ONHDeyLrVmCMrcnEoUdhIO/uwNfQHgH4r6F8QIttlMbe+UZeyn4kHuOzD3HtnFexQxtKu7Rep9Rg82w2MajF2l2Z3FFFFegeyfOP7RvinWNE8YWEOnapeWMLWSu0dvOyKW3uM4BHNdZ+zbrmo694c1STUr64v5Eu9qvcSs5UbF4GTXn/7UX/I76f8A9eI/9GPXZfsr/wDIr6v/ANfg/wDQFr5+nOX1+Ub6HxdCpN5zKDlprp8j3Cmv91vpTqbJ/q2+lfQH2b2PibV/iB4mj1a9RfEGpqqzuFX7W+AAxwBz6V9heEbiW68K6RNK7SyyWkTO7HJYlASSfWvh7Wv+Q1qH/Xd//QjX294J/wCRP0T/AK8of/QBXz+WzlKc03c+MyGpOdaqpyvY268r+M3xhHgG3TT9OVZtauF3jeMrAn95vU56D2Off1Ovi74yXk958TdfafIdZxGoIIwqqAuPqMfnXbj60qNK8N2ernOMqYTD3p7t2IluvGnxMuZhHLqestnMiRs3lITnjH3Vzg9u1Om8KeOvBMb3As9W0yKNdzzWzMFUdSSUOMfWvpf4I29jF8NdGNiI8PHumK4yZSfn3e+ePwruyu7qK46eX+0gpym7s8yhkvt6Ua0qr5mr3PN/gLrmu+I/Bf27W7k3W6Zkt5HQBmjUAZJHX5tw/DvXol3u+yzbc79hxjrnFLDbR20YjijWKPJIVBgcnJ4HuTUuK9mnBwgoN3PqaNJ0qMacpXaW58V6pfePJLC4XUJPEBsip877SJvL2992eMeua5jTWu01C3awMwvt48k227zN3+zjnNfZvxYUD4b+Ijj/AJc5P5V8pfC0Z+I3h7/r8T+dfL4rDunWhByvc/PMwwLw+Jp03Ub5uvbU0P7Q+I//AD08Tf8AkxX0x8IZNRl+Hektq5uW1E+b5hvN3m/618bt3PTHXtiuxCj0H5UoXn2r3sPhXQlzObZ9lgculhJubqOV11AnCk96+VvHfxY8ca54mvdDtTLYNDcNCtnpqsZWKk/xD5jx6Y47V9Vfzqla6NY2V5c3UFpDFc3LBppVQBpCBgEnvwBWmIozrJKMrG+OwtTFRUIVOVdbHyFN8M/iBryme40vUrs9d11L83/j7ZzWaureL/h5fRxNc6lo86/OsMrMEYA9dp+Vhn2r7bx2HFcZ8WvCtn4r8EanDPEDPBE89vIANySKCRgkdDjB9ia82pl3JFzpzdzwa+R+yg6lGo+ZHP8AwX+MH/CfwyafqSrDrVum87BhJ0zjcPQgkZHuCPQeqfSvh34c623h/wAdaJfK20JdIr4/uMdjfoxr7hXoDXVl+IlWpPn3R6GS42eLoNVPiiL2r5T+NXjLXtL+Jus2tnrN/aW0ZhCQw3Doi5hQnAB9T+tfVtfHPx6/5K1r31h/9ER1GZylGimnbUx4gnKnhYuDs+b9GfRnwV1C51T4Z6Nc3lxLdXMgl3yzOXZsSuBkn2wPwruvWvPvgL/ySnQ/pN/6OevQeld9B3pRb7I9vBtyw1Nv+VfkeM/tKa5qWhaLo82m6hc2DtcMjm2lZCw255wemRXJfCf4uTeH/CviPUdev7rUpIZIUtoZ5i7O7ByFBOcfd5PtXS/tUf8AIp6T/wBfv/tN68K+H3g6Xxz4qstJQskUh3zyL/BGOp+vbnuRXhYmrVp4z92z4/H4ivRzO1J6vZeqsb2sfEbxv8StQkjtJL4xgEiy0pXCop/vbeT9SfpiuYu7bX/CN2stxHqOj3UmSskgeF2x6HjOPrX2xoPh3TvDOmxWGmWsdpaxjhIx1Pck9z7ml13QbDxHpc+n6hbJc20w2sjj8iPQ571vLLpzjzSm+Y7KmR1aseedZuf4Hzz8J/j9fWN/b6V4kuDdWMrCNL2QjfCTwN7fxLnueR1Jr6XX5lyORXwn4w8OP4T8UalpEhZvssxRXYDLKeVJx3IINfXXwf1qbxB8OdEvLh983kmFm7koxTJ9ztp5fiJylKjUeqKyTGVZSnha+rj/AMMztOlcD8ZvGmq+BvCX9o6TbxzSmZYnklBIhUg/Njvzgde4613oqnqml2mtWbWl7bR3ds5UtDMoZWIIIyD15Ar2KkZTg1F2Z9PXhOpTlCm7N9T5DXUviJ8Q2knhl1jUIZG2n7Pujgz6DbhRj/8AXVS6+GXjfQ83r6PfwlRuMsDb2HfPyEnpX2hHCkKhUQIqjACgACnYHevKeWqWs5u5848hjNXqVZOXc+QvA/x08ReE72Nbu6l1nTi37yC6cs4HqjnkEe+R/Ovq7Q9atPEWk2upWUnm2txGJI29j2Pv7V8zftJeFrbQvFtrqFpGsKalGzyIgAHmKRubHqdw+pye9d5+y3rzXnhnVNKdmLWVwJEyeAkgPA/FWP41lg6tSlXeGqO5zZXiK2HxcsDWlzLp+f5Ht9cF8dP+SV67/uR/+jFrva4L46f8kr13/cj/APRi169f+DL0Z9PjP92qej/I+aPg9eQ6f8SNHuriRYbeAyySSMcBVELkk+2Aa6vxz8dvEHjLU207w559lZM2yJbVSbmf3yOR9Bz9a8ntbWW+uoLaBDJPM6xRqOpZiAAPqSK+y/hp8NdO+H+ixRRRJNqMiA3V2RlnbHIGeijsP65r5rAxq1oulB2XU+DymnicVTdClLlindv9D5Y1Pwb4ym3Xt/pWsTMvzmaaOR2HfOf89Kl8LfFjxP4SuEe11Oa4gXg2t0xkiIB6AHp+GK+1Ag7gflXiH7QfwttbzR5/EumwLDfW/wA92sYwJo+7Yx94dc+mfauqtgZ0I+0pTeh6GKyirhIOvhqjuj0L4b/Eax+Imim7tv3FzFhbi1ZgWiY/zB5wcc4PcEDr6+NPgz4sk8J+PdOcM32W8cWk6AgAhyAp59GKn1xmvsteRXp4HEPEU7y3R7uU4546heXxLRlHXv8AkC3/AP17yf8AoJr4Ps/+PyD/AK6L/MV94a9/yBb/AP695P8A0E18H2f/AB+Qf9dF/mK83Nfih8zwuIv4lH5/off0f+rX6U6mx/cX6UpOAa+hWx9utjm/HXjbTvAOhyalqDnbnZFCn35XIyFH5H8jXzH4g+LvjL4haqtrp8t1apIx8mx0vcGIwerL8zHHJ6DjoKh+OHjKXxZ46vIlZvsWns1rBGTxkHDt+LD8QFr6B+DPw5tvA/hm3llhH9sXiCS5kYZK55EY9AP55NeDKdTG1nTg7RR8dUrV82xUsPRly047+Z89SfB/x+sf9oPo92zD5vME6NL+W/dnk+9S+Gfi94t8B6mYLi5uLuKNts1hqJZiMcYBb5kI/L2NfYftXjH7SXgi11HwufEMMQS/sWVZHVeZImbbg/QsD7c0q2Blh4OpRm7oWKymeCpvEYWo7x1PSvBfjCx8caDBqmnybopPleNvvROOqsOx/wAa3q+W/wBmfxU+meL5tFkkIttRjJRMf8tUG4H2+UPn6CvqTivUwlf6xSU+p7+W4z67h1Ue+z9R1FFFdh6glMlYLG59jT/SqGtXY0/Sby5PSGF5D+Ck/wBKmWiZEnaLZ8Q+H1F14y0wHnzL+IH8ZB/jXpX7TXh3+z/FlhqqLhNQt9rHn/WR4Gf++Sv5GvOfA67/ABt4fU87tRtx6/8ALRa+mv2gvDZ174c3M0YzNp7rdqAM5UAh/wDx1ifwr5TD0va4arY/OcHh/rGBr2Wqd/uMr9mfxR/avg+40iVyZ9Nlwqkf8snyw57/ADBx+VexivkD4CeKP+Ec+IVpHLJsttQBtH9NxIKfjuwP+BV9f9a9vL6vtKCXVaH1eS4n6xhIp7x0/wAjkPit4q/4RDwLql+jlLny/KgK9fMf5VI+mc/hXzX8B/DR8R/EaxeRA1vY5u5N3qv3Px3FT+Fdr+1H4p8/UdM0CJjsgU3U69ixyqfiAG/76FdL+zL4XOm+FbrWZowJtQl2xtnP7pMgfT5t/wBcCuKr/tOMjBbRPKr/AO35rGkvhh/X/APJvj9Hs+K2sH+8IT/5CQf0r6L+Cs3nfDHQWznEJX8mYf0r5+/aJj8v4oXjY+/BE3T/AGcf0r3X4AzCb4U6NzypmU/hM/8A9apwemMq/P8AMWWe7mlePr+aPRa81/aH/wCSW6n/ANdIf/Rq16VXmv7Q/wDyS3U/+ukP/o1a9jFfwJ+jPpMw/wB0q/4WeB/AX/krGg/Wf/0RJX2JXwToutXvh3VINR06c2t7Dny5QoO3IKngg9ieorrP+F4eOP8AoPy/9+Yv/iK+ewWNp4em4STep8VlObUsDQdOcW3e+nyPsomkNfG//C8PHH/Qfk/78xf/ABNdt8Gfih4o8T+P7HT9T1aS6s5I5C0TRxgEhCRyF9h3r1KeZU6k1BRep9DRz2hXqRpqL10PpWmTf6t/pThTZv8AVv8ASvVex9G9j4BuP+PiX/fb+dffNl/x6wf7i/yr4FuP+PiX/eb+Zr76sv8Aj1g/3F/lXzuVb1Pl+p8Rw58db5fqWKKKK+jPuCvdW8V5bywSxrLHIpRkcZDAjBBHpXw14z0BvC3irVNKIwttOyJnqUPKE++0j86+66+PPj0oX4ra3jv5J/8AIKV4eaxXs4y8z5HiOmnQhU6p2+//AIY+jvg1rreIPhvoty5JlSLyHyckmMlMn67c/jXaivKf2a2P/CuQCchbuUD9DXq9enh5OVGLfY+gwM3UwtOUt7IWiiiuk7hrfKufSvh74keJG8WeNtX1LzDJC8zJCe3lKdq4HuBn8TX2vqtwbfTbqVeSkTMB9Aa+BD8wzXz+bTdoQ6M+L4kqPlp0ls9T7C+BnhRPDHw/sGKBbq+H2uZu53YKj8F2jH1r0P69aq6ZbrZ6fbQIMJHGqqPYACrde1SiqcFFdD6vD01Roxpx2SFooorY6QooooA8i/aQ1vUNC8J6dNpt7cWMr3yo0lvIUYr5bnBI7cD8hXEfs7+KtZ1vxxcwahqt7fQixdxHcTs6ht6AEAnrgn8zXVftTf8AImaX/wBhBf8A0XJXAfsx/wDJQLn/AK8JP/RkdfP1ZyWPjFPTQ+KxNSazeEFLTQ+p/avnr473ni+HxtGuhvrK2X2SPIsPN8vfufP3eM4xn2xX0NzSEe1evXo+2hyc1j6fGYZ4ql7NScfNHwPq0l9JqVw2pm4N/n96brPmZwPvZ56Y69q6DR73xxHpsC6XJry2AX919k87y8Z5244xn0qx8ZP+SneIP+u4/wDQFr6X+CIB+F2g8Z/dN/6G1fM4bDOpXnTUrWPgMBgXiMXUoqo1a+vzPM/gPeeL5vGsy66+sNZfY3I/tDzfL37kxjdxnGffrX0LQFHpzS819NQo+xhyN3P0DB4Z4Wl7NycvNnz5+0l4m1fQ9e0iPTtTvLCOS3ZmW3mZAxDdcAjmtz9mvXtS17SdZfUtQub9o50VGuZWcqNvQZPSuQ/ao/5GTRf+vZ//AEOug/ZV/wCQLr3/AF8R/wDoNeRCcv7Qcb6f8A+Yp1J/2zKDlp2+R7saTcAuaK8v/aA8aSeFPBLW1rIY77Um+zoy9VTHzsPw49twr2qtRUoOcuh9ZiK0cPSlVnsjjvip+0RNZX02leF3jzEdsuosoYbu4QHjj+8cj2715pZ+FfH/AMRIRcrBqWqQOMrJdT7Y2HqpdgPyrV+Avw9g8a+JZLq/i83TNPCySRsMrJISdqn1HBJ+g9a+tEjWJVVVCqOgAxivEo0amOXtasrR6I+Sw2FrZuniMRNqL2SPi+80/wAb/DF43mGpaKu4ANHKfJZhyASp2k8dD1wa9q+Dfx0bxVdJouu+XHqjD9xcoAqz4/hI7Njnjg89Oh9c1bSrTWtPuLK9gS5tpkKPHIMhga+JvFWjXPgHxte2UUkkU+n3G63mz8wXIaNs+uCp+tRVjUy6UZwleDMsRTrZJOFSnNypvdM+5qX3rF8Ha8nibwxpmqqNv2q3WQr6MRyPwOR+FaV4zR2czIMsqMQB3OOlfQqSceZH20ailDnj2ueC/GP48Xum6pc6F4dkWF7cmO5vsbmD90QdBj+9656YzXlNp4b8a+P4lu0ttT1eI5xPO7Mh55AZjjr6HtXNWbQ3GrQNfO3kPMpuH5LbSw3H64zX3jpsdtDp9ulmI1tVjURCLG3bjjGO2K+coxlmE5OpKyXQ+Ew1OpnVWcq1RpLoj42ZvHPw88uWRtX0iNXG0sXEJb0PVT9D1r638Fz6lc+FdLm1d1bUpIFecqgX5iM4x6jOK17i1hu4XhniSaJxho5FBUj0IPWpduOBXr4fC/V2/euj6bA5e8DJtTck+jH0UUV3nshRRRQAUUUUAFFFFABRRRQAUUUUAFFFFABRRRQAUUUUAFFFFABRRRQBxXxjt2uvhl4gRB8wti5+ikMf0Br4ur7z8R6f/bGgajYHpc28kPP+0pH9a+DpI2hkeN1KOp2lSMEEHGD7ivmM2j78Jdz4HiSDVWnPy/r8xtbN14w1zVPD8ei3N7LdabC6ypFIA5jwNow2MgYOMZxWNXR6b48vNJ8LXmhQWOni3vFKTztCfPcE5BLBh93tx2rxYO11ex8pRla6craff5HOV1Hwv1SLRPiDod5OQsK3GxmP8IcFM/hu/SuZZTGxVlKsOCpBB/Km0oScJKXYilN0qimls7mt4t0F/DPifU9LdWH2adkTcMEp1Q/ipBrJr0mPVNI+KOm2tprV9HpHie1jEMGpT/6m7QDhZW7N/tH175xVGT4HeMt6mDTI72Fz8k1vdRMjDsRlgcH6V0Soyk+akrpndVws6kufDrmi+2tvJnCN0rvfEFudD+EPh+ymP+k6lfSaksf8SxhBGpI9GGD+NWrP4d6d4LkF942voE8o7l0W0lElxO2CQG2nCrx17+ork/GXiy68Za5LqFyqxJgRwW6fchiH3UH9enJPA6U+V0YS5t30D2f1SnL2nxS0t282YlaXh7xBqPhnUhqOlymC7iVgJdgfaD8pOCCO/cd6za6Dwl4yvvBb3b21paXIvofJkW9hLq0eTkAZHBPHPBxXNDSV27HHRaU027W6mRqGqXesXkt5fXEl3cyHLSytuY+30qtUlzN9puZZvKjg8x2fy4hhFySdqjPQZ9e1R1Ld22Zybbbbuz2r9liBm8VavMB8qWgUn6uP/iTX03XhP7Kul+Vout6iQR59wkAJ9EXd/OSvdhX2WXxccPG5+o5LBwwML9b/AJi0UUV6R7oUUUUAIaqahplrqlu8F5bQ3ULfejmQOp/AirfSila+jE0pKzPFfHX7N2k6tHLc+H2/sq95YQEkwOfTHJT8OB6V86zQ6n4R14o3nadqljLjg4ZGHcHuCOmOue9feVfLf7TlnBb+OrSaJFWWezVpdoGWIdgCffAx+Ar5/MMLCnH21PRo+KzrL6VGn9ZorlaZ7r8K/Gv/AAnng201JwFu1zDcqvQSL1I9jwfxrsa8L/ZVkkPh/W0JPkrdKVHbcUwfxwBXudethajqUYzl1PpcvrSxGFhUnu0fL/7UX/I76f8A9eK/+jHrsv2V/wDkV9X/AOvz/wBkWuQ/akjK+MdMkP3Wsto/CRj/AFFdR+ypdxvoeuWwP72O4SRh/ssuB/6Ca8enpmMv66Hy9F2zqS9fyPd6bJ/q2+lOpsh/dt9K+jPuHsfA+tf8hrUP+u7/APoRr7e8E/8AIn6J/wBeUP8A6AK+H9UkWbVb2RDuR5nZW9QWJB/KvuDwT/yJ+if9eUP/AKAK+dyv+JM+H4e/jVjbrwP4/fCG91i+PiTRYGupygW7tYxl2wMB1Hc4wCPYYr3vrijA/CvZr0I14OEj6zF4WnjKTpVNj4f8HfEDXvAN050u6aJGbMtrMN0bHjqvrx1GDXungr9pfTNUkjtdetjpUxwBcxtvhJx37rz9R7133i74W+G/Gm99Q06MXbDH2qH93KPQ7h1x6HIr5p+LHwjufhvcxTxTm90q4crFMww0bckI3qcDr3weleJKnisAuaMuaKPkJ0cwyePPTlzU1/Xy+R9fW9xHdQpLE6yROAyuhyGB7ipq+ff2YvGd1cSX3hy6laWKGP7Ta7iTsG7Drn0yykD3NfQYr28PWWIpqa6n12CxUcZQjWj1OT+LP/JN/EP/AF5yf+gmvk/4Wf8AJRvD3/X4n86+r/iz/wAk38Q/9ecn8q+UPhb/AMlG8O/9fifzrx8f/vNP+up8tnX+/UPl+Z9uL90UtIv3RS19CfbjScfSvK/iN8fNJ8F3Mun2Uf8Aa+pxnDxo4WOI+jNg8j0A+uK2fjR4um8HeA726tGMd5OVtoZB/AzdW+oAYj3Ar5f+G/g1vH/jC00x5XjhbdLcSrywjH3vxJIGT03CvHxmKnTmqNJe8z5nNMwq0akcLhl78jpdQ/aA8ca1cFLK4jtN5wsNnbBz9PmDGqF3N8T9UjZph4leNgQwCTIpHfgDGPwr6t8O+FNI8K2K2ulWMNnEAM+WvLY7k9Sfc1fvykVjcO2FAjYk+nBqfqNWSvUqsy/smvOPNXru58GaV/yErT/rsn/oQr77X/Vr9K+BNK/5CVp/12T/ANCFffa/6tfpXPlG0/kcvDeiq+q/Ud/FXxz8ev8AkrWvfWH/ANER19jfxV8c/Hr/AJK1r31h/wDREddGa/wV6nXxH/ukf8X6M+hfgL/ySnQ/+23/AKOevQq89+An/JKdD/7bf+jnr0KvSw/8GHovyPdwX+60v8K/I8R/ao/5FPSv+v3/ANpvXDfswjPj68OOfsD4/wC/kddz+1R/yKelf9fv/tN64f8AZg/5H69/68H/APRkdeJU/wCRhH5HyWI/5HUPl+R9S0tFFfRn3R8gftCIq/FTUyBy0cJP/fsD+Qr2v9m92b4aQAnIW4mC+w3Z/nmvFv2hv+Spaj/1zh/9AFe0fs2/8k1i/wCvqX+Yr5zC/wC/VPn+Z8Nl/wDyN6vz/M9TFZniDxBYeF9Ll1DU7lLW0iGWdv0AHc+wrT5r5P8A2iPF9xrnjeXSt5FjpeEWMHhpCoLMR68gd+nvXrYrELDU3Ox9JmWNWBoe0trsjoPFn7UF7NNJD4e09LeDOBc3gLO3HUICAOfc/SuR/wCFjfEvxYCbS61O5QHH/EvtcAfUov8AM16F8AvhLpl3oMPiTVrZbye4Zvs0EygpGqsV3FT1JIyDzxiveo41RQoUAdsCvPp0MRiIqpVqWT6I8Shg8bjoKtXrOKfRHw14sj8UKbX/AIST+1Mnd5H9pmQ+m7bvP0zj2r2L9k//AFvib/dtv5y0ftYY8zwv64uf/aVH7J/+t8Tf7tt/OWuOjT9lj1C9/wDhjzMPR+r5wqXNe3f/AAn0PXBfHT/kleu/7kf/AKMWu9rgvjp/ySvXf9yP/wBGLX0Nf+DL0Z9vjP8Adqno/wAj5p+DdrHefE7w/HKu5fPLge6ozKfwIFfaS+lfFfwfvo9P+Jnh+aVtqG48vnjllZF/VhX2ovrXl5V/CfqfPcOW+rz9f0E/pVPVrGHUtMu7SdQ8M8TRup7qRgj8qu1leKNYi8P+HtR1Gb/V2sDykdM4UnH1NezKyi2z6mo0oNy2sfCIZraUMjbXjbKsPUHg/mK+/LKQXFpDKON6BvzFfBem2Mmr6naWcf8ArbqZIgf9pmAH6mvveFQkSqOAABXg5Tf3+2h8bw2n+9fTT9Spr3/IFv8A/r3k/wDQTXwfZ/8AH5B/10X+Yr7w17/kC3//AF7yf+gmvg+z/wCPyD/rov8AMUs1+KHzJ4i/iUfn+h9+p9xfpVXVro2Ol3c45MUTuPwBNWkPyL9Kq6ta/btMu7cHBlidM/UEV77vyn2kr8jtvY+Co7hkukuHVZ3D+YyyZIfnJDfX616yv7T3ivA/0PSR/wBsZP8A45XlllMum6tbyXMCyi3nVpbeVQQwVslGBHfBHSvtK3+HnhG4gikTw7pLI6ghhZRcgj/dr5XA06tRy9nOx+dZTh8TW9p7Cryu6ueA/wDDUHiv/n00n/vzL/8AHKzvEH7QXiPxJot5pd3aaYLe6iaJ2jikDAEdQTIcEdq+k/8AhW3hT/oW9J/8AYv/AIml/wCFa+FM/wDIt6T/AOAUX/xNeo8LipJp1dH5Hvyy7MJxcZYjR+R8ofB2RoviZ4fKcnz9v4bWB/SvtJentWDY+BfDml3cdzaaFp1rcxnKTQ2qKy8Y4IHFbwrqweHeGg4t3PRyvASy+k6cpXu7jqKKK7z2RvpXNfEuUwfD/wARuDtI0+fB9/LbFdK1cZ8ZLj7P8M/EDetsU/76IX+tY1XanJ+RzYl8tCb8mfLPwps/t3xG8OxYzi7WTp/dy2fw219o31nFfWM9rMgkhmjaN0bkMpGCDXyJ8A4/M+K2iHH3fOb/AMguP619idq8nK4/uZX6s+c4einhpt9X+iPg/WtMufCHii7sxIVutPuSqSqMHKtlWHp0B/Gvtfw3r0XiDw1YasjKI7m3WY8/d4yR+ByPwr52/aa8MnTPF1pq8aqItSh2vjr5keASf+AlcfQ1b8F/EE6b8AtdtTKsd1aO1pb84JWY5BHuMyH/AIDXNhp/VK9Sm9v8v+Aefgan9m4uvQntZv7tV+B5r4p1K4+IXj67uLbdNJqF35Vsr8HaSFjB9ONufxr7O8OaLD4d0Kx0y3GIbWFYhxjOB1PuetfMX7OPhb+3PHX9oSx77bTIvN+bBHmtkIMfTcc9tor6v7Yrqy2DalWlvI9HIqLcJ4qe8mfKf7TEPl/EaNv+eljG3/j7j+lepfsz3X2j4ePH/wA8byVPzCt/7NXnn7Ulrs8YaXcY/wBZZbM/7sjHH/j1dt+y3Ju8F6kv93UG/wDRcdYUfdx80cmF9zOai73/AMz2mvNf2h/+SW6n/wBdIf8A0atelV5r+0P/AMkt1P8A66Q/+jVr2cT/AAZ+jPpsw/3Sr/hf5Hz58ErKDUPiholvcwx3EDmbdFMgZW/cydjX1j/whegf9ATT/wDwFT/CvlX4C/8AJWNB+s3/AKIkr7FrzMrinRba6/5HhcPQjLCyclf3v0Rif8IVoH/QF08f9uqf4VPZ+GdI06cT2mmWdtMOBJDAqsPxArUoxXs8sVrY+pVOC1UUFNm/1b/Sn0yb/Vv9Kp7FvY+ALj/j4l/3j/M199WX/HrB/uL/ACr4GuP+PiX/AH2/nX3zZf8AHrB/uL/Kvncq3qfL9T4jhv463y/UsUUUV9GfcDSa+LfjFqkesfErX7iI5jWfyQfdFVD+GVNfUnxM8dW/gLwvdXzupvHUx2sJ6vIRxxnoOp9hXx5ouk3nizxBbWEOZb2+m27jzyTlmPsBk/ga+fzSpzctGO7PiuIKyqezwsNW3f8ARH1T+z/pr6d8L9MMilHuGkmwfQudp/FQD+NekVR0XS4dD0mz0+3BEFrEkKA8naowP5Vf717dGPs6cYdj6zDUvY0YU+yQtFFFanSVdQtxc2NxEekkbJx7ivgRlKZU9QcV+gbDdkV8XfGLwy/hX4hapb7QsFw5uoMcAo5z07YO4fhXgZtBuMZrofG8SUpOnTrLZO33/wDDH2B4c1BNV0HTrxDlbi3jlB+qg/1rRFeNfs3+OotX8N/2BO+L7TsmNSeXhJ4I+hO32+X1r2WvWw9RVqcZo+lwdeOIoQqR6odRSUtdJ2hRRRQB4t+1N/yJul/9hBf/AEXJXAfsx/8AJQLn/rwk/wDRkdd/+1N/yJul/wDYQX/0XJXAfsxf8lAuf+vCT/0ZHXzlb/kYR+R8Liv+RzD5H1RSUtJX0Z90fF3xm/5Kfr//AF2H/oC19MfBH/klug/9cm/9Davmj4zf8lO8Qf8AXdf/AEBa+l/gh/yS3Qf+uTf+htXzuB/3up8/zPh8o/5GNf5/md1RRRX0R9wfNH7VH/Ix6L/17P8A+h10H7Kf/IH13/r4T/0Guf8A2qP+Rj0X/r2f/wBDroP2U/8AkD67/wBfCf8AoNfO0/8AkYv+uh8PS/5Hkv66Hu1fMn7UupyT+KtJ08/6q3tDMP8AedyD+kY/OvpyvmT9qTS3g8U6TqJ/1VxaGEf7yOSf/Rg/Ku7Mb/V2exnvN9SlbyOJ8BfFzWfh3p9xZ6Zb2Msc8vmu9zG7NnAGAQ44wPfqa6n/AIaf8V/8+ekf9+Zf/jlb/wCzdoegeItB1aDUdKsb+8t7kOGurdJGCMoAALDplWr2T/hWvhP/AKFvSf8AwCi/+Jrhw1DESoxlCpZHkYDCY2phoTo17R7WPnz/AIae8V5P+iaT/wB+Zf8A45Xnfi7xZd+NNem1a+jgiuZgqstuCq/KMZAJPPSvsf8A4Vt4U/6FrSf/AACi/wDiaT/hWvhP/oW9J/8AAKL/AOJrWpgcRVjyzqXXob1soxuIjyVa916GD8A3Z/hTohbkjzgPoJpAK9CZQykHoaq6fptrpNnHa2VtFaWsfCQwoERcnJwBx3q1XsU4ezgoPofUYem6NKNN62SR8mfGP4PXvg/VLjVNOga40OZi+Y1ybYk/dYf3cng/ge2cnwL8aPEXgaOO1hmW+05Txa3XzBRxwjdV+nIHpzX2OyhsgjIPrXnfi/4D+F/FKySR2n9lXrZIuLLCDJ7lPunnrxn3rx6uAnCbq4aVmfMYjJqtOq6+Bnyvt/X5EHgH48aF40misrgHSdTkwFgnYFJCT0R+56cHB54zXpvWvhzx34Jvfh/4hl0u9dZGCiWKdOBIhJAbHY5B49j25r6a+AvjK48Y+CFN67S3tjKbaSVjkyAAFW+uGA56kE1pg8XOpN0aq95HRleZVa1R4XEq00el0UUV7J9OFFFFABRRRQAUUUUAFFFFABRRRQAUUUUAFFFFABRRRQAUUUUAFFFFADTzxXxv8bvCp8K/ELUAisLa9Y3cLHHO8ncOPRt3H0+tfZFeYfHj4ft4z8Jm5tIvM1PTt0sIUEtIhHzoB3JwCOOqgd683H0HWo6bo8LOMI8VhnyrWOp8lVc0fUho+qW161pDe+S28QXIJjY84yARnBwcVTor41Nxd10PyyMnGXMt0bWrXuqeOdY1HVTaCSfZ9ouBaREKiDA3YGenHJzWLWxoni7VfDdhe2mmXTWQvCvnSwjbIQucKG6gc54596ms/C0U3g+712bUorVobkW0NrIpLTttBbGOmAw6jHuK0t7TVPXqdLj7b3o6y1bMHFTQ3U9upSKeWNOu1XIH5Zpv2eY25uBDIYA2wy7Tt3YzjOOuKi3Vnqjn96PdC985yepzRUltbzXkwht4ZJ5W+7HGpZj9ABWz4K8LxeMNa/s99Rh06R42MXnDPmuBwg7ZPv8ArVRjKbsioU51JKMepl2+l3d9a3V1BbSzW9qoeeVFO2ME4GT9f6nsca2r+Mptc0HTdMubCyB09RHBdwxlZdg/hbnBHfp1+pqHQfFmq+Gobu1tZyLS6Rori0lXdFICMHcp6HHcc1jVXMoq0eu5rzqEOWD1e4UvJYBRljwBSV6l8APAL+KvFUeq3MR/szTHEm4ggSTdUUH2OGP4DoadKk601CI8LQliq0aUep9EfDHwyfCPgfStMkGJ44t83/XRjuYfgSR9BXVikHt0pT6193CKhFRXQ/YqVNUoKEdkLRRRWhqNqpqmow6Tp9ze3DBILeJpZGPZVGSat8Vl+JNBh8T6De6XcSyxQ3cZid4ThgD6ZH9KmV7PlInzcr5dzzrwj+0Z4c16NU1Mtot3jkTZaInPZx/UCvRLDxVpGqRiS01OzuYz/FDOrD9DXzp4g/Zh1+wkLaVe22pxf3ZMwyfTHI/HI+lcrP8AA/xxbuFbQZGycApNEw+vDcCvDWKxdPSpTufIrMcyw/u1qPN6f8C6PprxR8V/DHhW3ke61WCaZRkWtu4klY9htB4+pwK+TPHXjG78feKLjVJkKNKRHBbqS3loPuqPfJJ+pPSuo039nvxrfsBLYQ2Cn+K4uEIH/fG417J8N/gDpfg25j1DUJRq2pxkNGzJtihPXIXJyR6k+mAKyqRxWOajKPLE560cfm8ownDkh/X3mz8FfBs3gvwNbW10nl31yxup1/us2AF+oUKD7g13/Wk6Yor36cFTgoLZH2VGlGhTjThsjwv9qTw3LeaLpesxAlLORoZlAzhXxhifZlx/wMV5d8F/iHF8PfFBluy39mXiCG4KjJTB+V8e3PTsT1xivrjVdLtta0+4sr2JZ7W4QxyRt0IIxXzV4y/Zr1vTb2WTQCmqWLElI3cJMg9DkhW475/CvExmHqxrLEUVc+TzPBYililjcMrs+irHxdo2pWYu7XVLSe3xnzEmUgfX0ryb4xfHTTrbSLjR/D10t9fXCmOS6hbMcKEYbaw6sR6dM59j5La/BPxtdzeUuhSxnu0kkaAe+S3P4V6z8M/2dY9FuoNT8Ryx3d1EQ8VlFkxowPBZv4j04xjjvVe2xWIXJGHLfqafXMwx0fYwpcl92z5wuLaWzneGeNopUOGRhgg+hHrX3P4JH/FH6J/15Q/+gCvCPiF8BfEviDxpq2o6etobO5l8yPzJ9rdBnjHrmvefCOn3Gk+F9Isrwg3VtaRQylTkblQA4P1FGX0J0ak1JaBkuDq4WtVjUi7dH3Nj61yUPxU8MyeIbzRX1SG3v7aQRMsx2KzYBwrHgkEkY65B46V1hHBHTNfMvjb9nTxNJq13f2F3b6x9olaZtx8mQsxJPB+XqfUfSvQxNSrTSdKNz2sfXxNCMZYeHN3PpdbiORQ4kVl9QRivA/2lvG2l3ml2mgWk6XN6twJ5vLIYRAKRhvc7unoD04z5m3wQ8cxyiP8AsGYsehE0RH578Cuj8N/s0+JdSuEOrSQaPb9WO4Sy/gF4/X868uriMRiIezjStc8DE43G42m6EMO1fq/+GRe/Zd0ee48Uanqm3Fvb2vkFscF3YHAPsEP5ivpv9KxPCXhHTvBeixaZpsPlwJ8zM2C8jd2Y9yf8AOBitvvXq4Wj9XpKD3PocuwrweHjSe/U574g2L6h4H1+2iQySyWUyqoGSW2HAHvmvi7wvrX/AAj/AIk0vUypZbS5SVlXqVDDI/EZr7yZflINfOHxG/Zz1H+1Z7/wyI7m1ncyGxZxG8RPUKT8pGemcY4HNcGYUKk3GrTV2jxs7wdaq4V6Cu4nuul+L9G1jTUvbTU7Wa2cZ8wSgY9jnoR6HmtO1uob2BJ7eZJ4HGVkjYMrD1BHWvjuH4HeOLiTYNBkXnBZ5o1HT/e5/DNfUvw30W98O+B9J03UFVLu3i2SKjbgOTjn6YrqwuIq1m1OFjvy/G4jFS5a1Llst9Tjf2ktLm1D4dtNCpdbS6jnkx2XDLn/AMeFeG/Bjxda+DfHlpd3z+VZTxtbTSkcIGwQT7ZC/hmvsHULGDU7Oe0uolmtpkMckbDIZSMEEV81eNP2a9Z0++kl8OldSsWOVhkcJLH/ALOSQrAeufw7njxtGqqsa9JXsebm2ErrEQxlBXt09D6XgvILqBJoZo5YnG5XRwVIPcHvXkfxu+L2n6Lot5omm3Ed1qt0hhk8ptwt0IwSxB4bGcD8fr4xa/Bfx1cSNbpos8aMfnEkyKnXqctzXqvw2/ZzXSLuLUvEksV1PGd0dlFkxqw5BZuNx9sY471X1jE4hckIct+rLeMx2Ni6NOjyX3b/AOGR88aaduo2np5yn/x4V99x/dX6V8uax+zz4rm1++urVLPyXunlh3T4O0sSueOuMV9RR58tc8HA4pZbRnR51NbhkOGrYb2sasbXt+o6vjr49f8AJWte+sP/AKIjr7Fr55+KXwR8S+LvHmqatYLamzuDHs8yba3yxKpyMHuprfMac6tJKCvqdOe0KuIw0Y0o3d/0Z6N8Bf8AklOh/Sb/ANHPXoA9+tcl8LfDd54R8C6ZpV+Ixd2/mbxG25eZGYc/QiutruoJxpRT3sj2MJFww9OMtGkvyPE/2qP+RT0n/r9/9pvXD/sv/wDI+3v/AF4P/wCjI69Z+OXgPVPH2g2FnpQhaWG581vOfaNu1h6epFc18E/hJr/gPxTdX+qLbiCS0aEeTLuO4up9B2BryKlGbx0altD5qvhq0s2jWUXy6a/I9yooor3j7A+Qv2hf+Spaj/1zh/8AQBXtH7Nv/JNYv+vqX+Yrkvi18F/EfjLxxd6ppy2ptJEjVfNm2tkKB0we9ej/AAd8I6h4J8GppupCMXImkkPlNuGCeOcV4WHo1I4yc2tNT4/A4atTzOrVlFqLvr8zue1fGfxs02bTfibrYmRlE0izxsR95WUcj1wcj8DX2ZXn3xY+E9n8R7FHVxaatbriC6C5BHXY47j+R59QezHYd4ilaO6PUzfBzxmH5ae61MX9nvxtYat4NtdGa5RNTsAyNCxAZo9xKsvqMED6j3Felavr1hoNjJd6heQ2lunLSSuFH0Hv7V8l6p8CfGumyFBpJu0BwJbaVWVvfkg4+orQ0T9n3xlr1xG1/CumQt96a6lDtt9lUk59jiuGjisRCCpeybaPIw2YY6lTjQ+rttaX1/yMv4wfEJfiF4m8+2DLptopht9wwWyfmcj3xx7AcCvQ/wBk5v8ASPEw/wBm2/nLWt4r+AIg8BW2j+HljmvxdpcXN1cttMuEYZzg4A3cD3PqTV74F/DPXfh7qGqvqqW4huo4wphk3HcpPHQf3qzpYevHFqpUX9WMMPg8XTzKNasr33fTVM9j6iuC+On/ACS3Xf8Acj/9GpXeVx/xY8N3vi/wHqWk6cIzeXBi2+a21flkVjzj0Br3KycqUkuzPr8XFyw9SMVdtP8AI+M7OC6dpLi1Vy9ovns6dYwGUBvwZl6etfU/wv8AjlpPirTre01W6i0/WUUI6zsEScjjch6c9dvUZ/Gue+D3wX1jwl4ivLnXIbSSyuLGS2MaPv3bmQ4Ix0wDWH46/ZovobyS58MSpcWrEkWVw+14/ZXPDDr1wfc14GHpYnCxVSCvfdHxeCw2Oy+mq9KN77xPoW81qxsbdri5vLeCBRkySSqqj8Sa+c/jp8ZrbxNanQNClMthuBuboAgS4wQi+2ec98Dt14k/BTxstx5J0CbfnHEke3892K7Xwd+zNqt9cxzeIp49PtV5NvAwklf2z91fqM1pVr4rFL2cIctzoxGMzDHx9hTouN93/wAEo/s6+A5de8TDW7mH/iW6ccozDIkmxwB/ug7vrtr6o+lUNF0Wz8O6bb6fp8C21pAu1Ik6DuT7nqcnrmr49a9bC4dYemodT6TL8GsDQVJb9Shr3/IFv/8Ar3k/9BNfCFn/AMfkH/XRf5ivvPVbd7rTbqGPG+SJkXPTJBFfLtv+zj4wjuInKWOFcE/v/Q/7tedmVGpVlBwV7Hh55hq1edJ0ot2/4B9Wx/cX6Up5pF4UD2p1e6fXLY+RPjz4Bm8J+MJ7+KNjpupu08cnULITl0J9c5I9jx0rtPgv8c7LT9Lt9A8Qy/Z1twEtr5sldnZH9Mdj0x6Y59x8ReG9P8VaVNp2p2y3VrKOUbsexB6gj1FfPfiz9mLVLO4kl8P3kd/bk5EF0dkqj03dG+pxXgVcPWw1V1sOrp9D43EYLFYDEvFYJXT3R9GWWsWWpW6z2t5BcwsMrJFIGU/Qg1DqXiTStGhMt9qNrZxj+KeZUH6mvkab4IeOIZAh0GUkngrNGw/MPx+NXdP/AGffG15IBJpsVmp/iuLlMfU7SxrT67iHoqTubrNsZLRYZ3+f+R9SeG/Fuk+L7ea50i8W9ghlMLyKrAbgAcDI5GGHIrarzr4N/DS9+G+l3sF5fx3b3TrJ5cKELGwBB+YnnPHYdK9F/GvVoynKCdRWZ9Hhp1alKMq0bS7DqKKK2OkbmvOf2grj7P8ACrVx0MjQoP8Av6mf0Br0auD+M3hHU/G3g86ZpXlGdp0dvOfau0ZPXHriufEJypSUd7HFjYylhqkYK7aZ4F+zvAZvidYsP+WUMrn8U2/+zV9c9s14X8Fvg/r3gfxdLqOqpbCD7K8SmKXcd5ZD0wOwavdPxrjy+nKlRtNWdzzMkoVMPheWorO55t8fvDH/AAkfw9vJI03XOnsLtO3C53/+Olj+Ar5IF1NHaSWyyHyJXWR07FlDBT+Tt+dffV5axX1vNbzIJIpVMbow4ZSMEH8DXzK37MPiH+1MC7sP7P8AO4fzH8zy93XGzG7b2z171x5hhZ1JqdNHmZ3l9WtWhVoRvfRnp/7PPhUeH/AMN3IgW61NvtLHHOzpGM+m0Z/4Ea9SPeq9naRafaQW1vGsUEKCOONRgKoGAAPQVPXtUqfsoRguh9VhqKw9GNJdEfOv7VkYF94ckA5aOdc+uCnH6/rWp+yrc79H163/AOec8cn/AH0pH/stbnx3+GusfEH+xTpKwk2nneZ50m372zGOD/dNN+A/w11v4eza0dVWBUvBD5fkybuV35zx/tCvJVKosdz20/4B80sPWjnDrcr5O/yPXK82/aG/5JZqX/XSH/0atek1xnxa8L33jLwPe6VpwjN1K8bL5jbV4dWPOPQGvUrxcqUorsfQ42LnhqkYq7aZ8xfBzV7PQfiRo99f3CWtpEZd80hwq5hcDJ+pFfUH/C3vBuP+Rhs/+/lfP3/DNvjH+5Zf+BH/ANjR/wAM3eMf7ll/4Ef/AGNeBhp4rDQ5I07nxeBqZhgKTpwo3V77M+gv+FveDv8AoYbP/v5SH4v+Dv8AoYbL/v5Xz9/wzb4x/uWX/gR/9jSf8M2+Mv7ll/4Ef/Y11fWsZ/z6/M9JZjmf/Pj8GfV8Mq3EaSIwZGAYMO4PQ06T/Vv9Kr6ZC1rp1tC+N8cSo31AANWX+aNgPSvbWq1PrVdx1Pz+uT/pEn+838zX3Jpfi7RLizh8rV7GX5B9y5Q9vY18z3n7PHjRJpGSzt5wWJBS4XuffFVD8AfHPP8AxJ1P/b1F/wDFV8thnXwrl+7bufnmAljculNqg3zeTPqS+8ceHtNXN1ren24H9+5QfzNcB4u/aO8N6JCyaWX1q8xwIgUiB93I6f7oNeP2/wCz142mYb9OhgHcyXKf0JrqtD/ZZ1G4ZG1fV4LZd3MVohkJHf5mxg/ga7niMZV0hTsetLHZpXXLSo8vr/wbHlvizxdrXxF11Lm8Z7m4c7Le1hUlUBPCoo7n8zx7V9CfA74Qv4Nt21jVo1/tmddscXX7Oh7f7x7n8PXPXeC/hT4d8CgPp1nvvMYN5cfPKfXBxx9BiuwX9a1wuCdOftazvI6MBlMqVX6xipc0x9FFFewfThRRRQA2vO/jJ8NR8QtBDWwVdXs8vbM3AcfxIT74H4j616JRis6lONWLhLZmFejDEU3SqLRnwfZ3mqeDdeE8TS6dqllJggjDIw4KkdwRnr2PpX0P4H/aS0fVoY4NfQ6VegYaZFLQP05B5K9+Dxx1rtvHnwp0L4gRbr6DyL1RhLy3wsg9icYYexHrXh2u/sy+I9PcnTLq11WLtuJhk/I5H/j1fPqhisFK9HWJ8WsLmGVTf1b34P8Arb/I+irDxtoGpx77XWbG4XGcx3CH+tM1Dx14e0pd13rVhbj/AG7hAT9BnmvlGb4I+N4G2toErHOMpLGw5+jVZtfgH44uiM6OsCn+Ka5iH8mJrf67iHp7LX5nZ/a2OassO7/P/I+kvDfxS8PeLfEEmk6TdteTxQmZpAhVMAgEAnqeR0GK7CvDfhP8CNW8G+JLTW9R1KBHhDqbW3UuHDKRyxxjkg4wele5dK9LDzqzheqrM97A1MRVpc2Jjyy/Q8X/AGpv+RL0v/sIL/6Lkrgf2Yv+SgXX/XhJ/wCjI69f+OHgbVPH3h2ystKERmhuxM3nPsG3Y49P9oVynwV+Eev+BfFdxqGprbi3e1aEeTLuO4uh6YHGFNeZVo1HjYzS0PBxGFrSzWFaMXy6anulIelLSV7x9efHPx2099P+KGsbgdk/lzIT3BRR/MNXsn7Pvj7S7rwXZ6NLdx22o2RdDFM4BkUsWDKO4wcH0x7jOt8YPhDH8RraG6tJUtNYt1KxyOPllTrsYjkAHoe2TxzXgd38DPG9rP5f9iNMM4V4Zo2U+/3sgfUV81KFbCYh1YRumfBzpYvLcdOvShzRlf8AHU+vbXUrS+mkit7qGeSLG9Y5AxXPTIHTOD+Rq16kV4n+z/8ADvxF4J1HU59Ys1s4LqJFVfNV23Ak/wAJPGCe9e2V7tGpKpBSkrH2GErVMRSVSpHlb6HzV+1R/wAjJov/AF7P/wCh10H7Kn/IG13/AK+I/wD0Gr/xy+FuueP9Y0250pbdo4IWR/Ok2nJbI7Vq/Av4fat8P9O1OHVRCJLiVXTyZN/AXHpxXlQo1FjnO2n/AAD5ynhqyzd1nF8vf5HqPevOfjl4Ek8beD3+yR+ZqVixnt17vx8yfiOnuBXo+aQj2r2KlNVYOEtmfUV6McRTlSnsz4k+Hfjq7+HXiSPUIUMsTDyrm3OB5iZzjPYjg19Y+E/iV4e8Y2ySafqUJlIy1tKwSVPUFTz17jI9DXIfEr4A6b4yuZdR02VdJ1SRi0uE3RTH1K54JOPmHvkGvGNQ/Z98bWMhWPTY71Af9Zb3CY+vzFT+leDTWKwLcVHmifHUVj8obpxhzw8v60Prl7yBFy08aj3cVgSfEjw1HrFvpY1i2lv7hxHHDC3mHcexK5A/Gvlu2+Bvji6xjQpFU95J4lxz7tn9K7bwP+zr4ks9asdSvb210s2syTqq5mcsrAgEDAwceprqjjMRUaSpW/r5HfTzPG1pKMMO0vP+kfStRzSrDG0jkKqjcxPYU9RjFZHirRZPEXh3UdNiufsj3cDQ+cF3bNwwTjI9fWvXldLRan00m1FuK1Mnwp8UPDnjKJPsGpRCdhk2s7BJV9flPX6jIrqJrmGGMyPKkaKMlmYACvlDWv2cfF2nTOLOK31WHPyvDKqEjtkPjH5n61kR/BDxxNJ5Y0GUHOCWmjAHvkt/KvG+uYiOkqWp8t/amOp+7Uw7b8r/AOTNP9oDxlYeLvGEI0yaO5tbODyftEfKu5Yk4PcdMH616v8Asy6PPp/ge5u5k2pe3TSRZ7oAFz+Yb8q5DwT+zJezXUdx4luI4LZTk2ds2539mfov4Z/CvomxsYNOtIbW2iWG3hQRxxoMBVAwAB9BSwmHqSrPEVlZhluDxE8VLG4hWb2RZooor3D6wKKKKACiiigAooooAKKKKACiiigAooooAKKKKACiiigAooooAKKKKACmsMjGOKdRQB8w/Hr4Rvod5N4j0iInTp23XUKD/UOerD/ZY9fQn8vF6+/57eO4heKVFkidSrKwyGB6gg186fFX9nya0km1XwtEZrdsvLpw+/H3zH6j/Z6+meAPmsdgHd1KS+R8Jm+Ty5nXw633X+R4XS7jtAzx6due/wCg/KlkjeGR45FZJFO1lYEEEHBBHqDTa+fPi9Ub9h4xvNN8I6loFuPLhv5kkmlDc7VGNgGO/HfoKk8K+JrfQdK8QW09lFdS31r5Vu8kSuYpM43An7vysx47gVzlFaKpJNPsbRr1ItO97Ky/r5nQeB/GV14H1r7dboJ0eJ4ZoGbaJEI9cHBzg5x29659cqQRwQcg96KKXNJpRvsZupJxUG9EHv3oorsPh/8AC3WviFdL9ki+z6erYlvpl+RRnkL/AHjjsPbJGaIU5VGoxVyqNGpiJclON2ZngvwZqPjvXYtN06MknmWZgdkKZ5Zv8819meD/AAnZeC9BttKsE2wwjl2+9I3dmPqf88VW8D+BdM8A6Oljp0WC3Msz8vK3qT/ToK6Svr8Fg1ho80tZM/TMryuOBhzS1m/6sLS0UV6Z74UUUUAFFFFABRRRQAUUUUAFFFFABRRRQAlLRRQAUUUUAFFFFACUtFFABRRRQAUUUUAJS0UUAFFFFABRRRQAUUUUAFJS0UAJS0UUAFFFFABRRRQAlLRRQAUUUUAFJS0UAFFFFABSUtFACUtFFACUUtFABRRRQAUUUUAFFFFABRRRQAlFLRQAUUUUAFFFFABRRRQAlLRRQAUUUUAFFFFABRRRQAUlLRQAUUUUAFFFFABRRRQAUUUUAFFFFABRRRQAUUUUAFFFFABRRRQAUUUUAJS0UUAFFFFACUtFFABRRRQAUUUUAFFFFABRRRQAUUUUAFFFFACUtFFABRRRQAUlLRQAUUUUAFFFFABRRRQAUUUUAFFFFABRRRQAUUUUAFFFFABRRRQAUUUUAFFFFABRRRQAUUUUAFFFFAHE+NvhL4d8dBpL208i9IwLy2wko+pxhvT5ga8T8Tfsy69ppd9IuoNWizxG58qXBPv8v6j6dq+ofxpOlcNbB0a+slqeTisrwuL1nGz7o+HdV+HPijRZTHdaDfKR1eOEyJ/30oK/rWPJpV9E217K4RvRomB/lX30VpNg9B+VebLKYfZnY8KXDdO/u1GvkfCFt4V1u94t9G1Cc+kds7fyWuy0P4A+MdaePzbBNMgYZ828kAx7bRlvzAr692rnoB+FOq4ZVTTvKVzWlw5Qi71Jt/geN+Df2a9E0V0uNZmbWrlR/qmGyAHOc7erY9zg+leu21rFZW6QwRJDEgCrHGu1QPQDtU9JXrUqNOirQVj6PD4WjhVy0o2FpaKK3Os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D//2Q=="/>
          <p:cNvSpPr>
            <a:spLocks noChangeAspect="1" noChangeArrowheads="1"/>
          </p:cNvSpPr>
          <p:nvPr userDrawn="1"/>
        </p:nvSpPr>
        <p:spPr bwMode="auto">
          <a:xfrm>
            <a:off x="136508" y="-112886"/>
            <a:ext cx="336021" cy="252024"/>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75607" tIns="37804" rIns="75607" bIns="37804" numCol="1" anchor="t" anchorCtr="0" compatLnSpc="1">
            <a:prstTxWarp prst="textNoShape">
              <a:avLst/>
            </a:prstTxWarp>
          </a:bodyPr>
          <a:lstStyle/>
          <a:p>
            <a:endParaRPr lang="el-GR"/>
          </a:p>
        </p:txBody>
      </p:sp>
      <p:pic>
        <p:nvPicPr>
          <p:cNvPr id="10" name="Imatge 7"/>
          <p:cNvPicPr/>
          <p:nvPr userDrawn="1"/>
        </p:nvPicPr>
        <p:blipFill>
          <a:blip r:embed="rId2" cstate="print">
            <a:extLst>
              <a:ext uri="{28A0092B-C50C-407E-A947-70E740481C1C}">
                <a14:useLocalDpi xmlns:a14="http://schemas.microsoft.com/office/drawing/2010/main" val="0"/>
              </a:ext>
            </a:extLst>
          </a:blip>
          <a:stretch>
            <a:fillRect/>
          </a:stretch>
        </p:blipFill>
        <p:spPr>
          <a:xfrm>
            <a:off x="2657958" y="428766"/>
            <a:ext cx="4581763" cy="1465236"/>
          </a:xfrm>
          <a:prstGeom prst="rect">
            <a:avLst/>
          </a:prstGeom>
        </p:spPr>
      </p:pic>
      <p:pic>
        <p:nvPicPr>
          <p:cNvPr id="7" name="Picture 6"/>
          <p:cNvPicPr>
            <a:picLocks noChangeAspect="1"/>
          </p:cNvPicPr>
          <p:nvPr userDrawn="1"/>
        </p:nvPicPr>
        <p:blipFill rotWithShape="1">
          <a:blip r:embed="rId3"/>
          <a:srcRect l="33333" t="18181" r="31363" b="15287"/>
          <a:stretch/>
        </p:blipFill>
        <p:spPr>
          <a:xfrm rot="2002525">
            <a:off x="5619643" y="2296437"/>
            <a:ext cx="3358690" cy="2670469"/>
          </a:xfrm>
          <a:prstGeom prst="rect">
            <a:avLst/>
          </a:prstGeom>
        </p:spPr>
      </p:pic>
      <p:grpSp>
        <p:nvGrpSpPr>
          <p:cNvPr id="2" name="Gruppo 1">
            <a:extLst>
              <a:ext uri="{FF2B5EF4-FFF2-40B4-BE49-F238E27FC236}">
                <a16:creationId xmlns:a16="http://schemas.microsoft.com/office/drawing/2014/main" id="{CF4FB2AC-4556-D6D0-F373-67847245F2DC}"/>
              </a:ext>
            </a:extLst>
          </p:cNvPr>
          <p:cNvGrpSpPr/>
          <p:nvPr userDrawn="1"/>
        </p:nvGrpSpPr>
        <p:grpSpPr>
          <a:xfrm>
            <a:off x="8911525" y="1517634"/>
            <a:ext cx="858996" cy="2969125"/>
            <a:chOff x="8755610" y="1517634"/>
            <a:chExt cx="1014911" cy="3043322"/>
          </a:xfrm>
        </p:grpSpPr>
        <p:pic>
          <p:nvPicPr>
            <p:cNvPr id="8" name="Picture 7"/>
            <p:cNvPicPr>
              <a:picLocks noChangeAspect="1"/>
            </p:cNvPicPr>
            <p:nvPr userDrawn="1"/>
          </p:nvPicPr>
          <p:blipFill>
            <a:blip r:embed="rId4"/>
            <a:stretch>
              <a:fillRect/>
            </a:stretch>
          </p:blipFill>
          <p:spPr>
            <a:xfrm>
              <a:off x="8920191" y="1947741"/>
              <a:ext cx="850329" cy="234967"/>
            </a:xfrm>
            <a:prstGeom prst="rect">
              <a:avLst/>
            </a:prstGeom>
          </p:spPr>
        </p:pic>
        <p:pic>
          <p:nvPicPr>
            <p:cNvPr id="11" name="Picture 10"/>
            <p:cNvPicPr>
              <a:picLocks noChangeAspect="1"/>
            </p:cNvPicPr>
            <p:nvPr userDrawn="1"/>
          </p:nvPicPr>
          <p:blipFill>
            <a:blip r:embed="rId5"/>
            <a:stretch>
              <a:fillRect/>
            </a:stretch>
          </p:blipFill>
          <p:spPr>
            <a:xfrm>
              <a:off x="9375193" y="2417228"/>
              <a:ext cx="395328" cy="341262"/>
            </a:xfrm>
            <a:prstGeom prst="rect">
              <a:avLst/>
            </a:prstGeom>
          </p:spPr>
        </p:pic>
        <p:pic>
          <p:nvPicPr>
            <p:cNvPr id="12" name="Picture 11"/>
            <p:cNvPicPr>
              <a:picLocks noChangeAspect="1"/>
            </p:cNvPicPr>
            <p:nvPr userDrawn="1"/>
          </p:nvPicPr>
          <p:blipFill>
            <a:blip r:embed="rId6"/>
            <a:stretch>
              <a:fillRect/>
            </a:stretch>
          </p:blipFill>
          <p:spPr>
            <a:xfrm>
              <a:off x="9345356" y="3036353"/>
              <a:ext cx="425164" cy="324479"/>
            </a:xfrm>
            <a:prstGeom prst="rect">
              <a:avLst/>
            </a:prstGeom>
          </p:spPr>
        </p:pic>
        <p:pic>
          <p:nvPicPr>
            <p:cNvPr id="13" name="Picture 12"/>
            <p:cNvPicPr>
              <a:picLocks noChangeAspect="1"/>
            </p:cNvPicPr>
            <p:nvPr userDrawn="1"/>
          </p:nvPicPr>
          <p:blipFill>
            <a:blip r:embed="rId7"/>
            <a:stretch>
              <a:fillRect/>
            </a:stretch>
          </p:blipFill>
          <p:spPr>
            <a:xfrm>
              <a:off x="9293142" y="3631852"/>
              <a:ext cx="477378" cy="346857"/>
            </a:xfrm>
            <a:prstGeom prst="rect">
              <a:avLst/>
            </a:prstGeom>
          </p:spPr>
        </p:pic>
        <p:pic>
          <p:nvPicPr>
            <p:cNvPr id="14" name="Picture 13"/>
            <p:cNvPicPr>
              <a:picLocks noChangeAspect="1"/>
            </p:cNvPicPr>
            <p:nvPr userDrawn="1"/>
          </p:nvPicPr>
          <p:blipFill>
            <a:blip r:embed="rId8"/>
            <a:stretch>
              <a:fillRect/>
            </a:stretch>
          </p:blipFill>
          <p:spPr>
            <a:xfrm>
              <a:off x="9255848" y="4258855"/>
              <a:ext cx="514673" cy="302101"/>
            </a:xfrm>
            <a:prstGeom prst="rect">
              <a:avLst/>
            </a:prstGeom>
          </p:spPr>
        </p:pic>
        <p:pic>
          <p:nvPicPr>
            <p:cNvPr id="15" name="Picture 14"/>
            <p:cNvPicPr>
              <a:picLocks noChangeAspect="1"/>
            </p:cNvPicPr>
            <p:nvPr userDrawn="1"/>
          </p:nvPicPr>
          <p:blipFill>
            <a:blip r:embed="rId9"/>
            <a:stretch>
              <a:fillRect/>
            </a:stretch>
          </p:blipFill>
          <p:spPr>
            <a:xfrm>
              <a:off x="8755610" y="1517634"/>
              <a:ext cx="1014909" cy="195588"/>
            </a:xfrm>
            <a:prstGeom prst="rect">
              <a:avLst/>
            </a:prstGeom>
          </p:spPr>
        </p:pic>
      </p:grpSp>
      <p:sp>
        <p:nvSpPr>
          <p:cNvPr id="16" name="Rectangle 15"/>
          <p:cNvSpPr/>
          <p:nvPr userDrawn="1"/>
        </p:nvSpPr>
        <p:spPr>
          <a:xfrm>
            <a:off x="0" y="5437619"/>
            <a:ext cx="10080625" cy="232932"/>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756117" rtl="0" eaLnBrk="1" fontAlgn="auto" latinLnBrk="0" hangingPunct="1">
              <a:lnSpc>
                <a:spcPct val="100000"/>
              </a:lnSpc>
              <a:spcBef>
                <a:spcPts val="0"/>
              </a:spcBef>
              <a:spcAft>
                <a:spcPts val="0"/>
              </a:spcAft>
              <a:buClrTx/>
              <a:buSzTx/>
              <a:buFontTx/>
              <a:buNone/>
              <a:tabLst/>
              <a:defRPr/>
            </a:pPr>
            <a:r>
              <a:rPr kumimoji="0" lang="en-US" altLang="it-IT" sz="910" b="0" i="0" u="none" strike="noStrike" kern="1200" cap="none" normalizeH="0" baseline="0" dirty="0">
                <a:ln>
                  <a:noFill/>
                </a:ln>
                <a:solidFill>
                  <a:schemeClr val="bg1"/>
                </a:solidFill>
                <a:effectLst/>
                <a:latin typeface="Arial Narrow" panose="020B0606020202030204" pitchFamily="34" charset="0"/>
                <a:ea typeface="Calibri" panose="020F0502020204030204" pitchFamily="34" charset="0"/>
                <a:cs typeface="Times New Roman" panose="02020603050405020304" pitchFamily="18" charset="0"/>
              </a:rPr>
              <a:t>SUSTAINABLE MED CITIES TRAINING SYSTEM</a:t>
            </a:r>
            <a:endParaRPr kumimoji="0" lang="it-IT" altLang="it-IT" sz="910" b="0" i="0" u="none" strike="noStrike" kern="1200" cap="none" normalizeH="0" baseline="0" dirty="0">
              <a:ln>
                <a:noFill/>
              </a:ln>
              <a:solidFill>
                <a:schemeClr val="bg1"/>
              </a:solidFill>
              <a:effectLst/>
              <a:latin typeface="Arial Narrow" panose="020B0606020202030204" pitchFamily="34" charset="0"/>
              <a:cs typeface="Times New Roman" panose="02020603050405020304" pitchFamily="18" charset="0"/>
            </a:endParaRPr>
          </a:p>
        </p:txBody>
      </p:sp>
    </p:spTree>
    <p:extLst>
      <p:ext uri="{BB962C8B-B14F-4D97-AF65-F5344CB8AC3E}">
        <p14:creationId xmlns:p14="http://schemas.microsoft.com/office/powerpoint/2010/main" val="340670067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1_Titel und Inhalt">
    <p:spTree>
      <p:nvGrpSpPr>
        <p:cNvPr id="1" name=""/>
        <p:cNvGrpSpPr/>
        <p:nvPr/>
      </p:nvGrpSpPr>
      <p:grpSpPr>
        <a:xfrm>
          <a:off x="0" y="0"/>
          <a:ext cx="0" cy="0"/>
          <a:chOff x="0" y="0"/>
          <a:chExt cx="0" cy="0"/>
        </a:xfrm>
      </p:grpSpPr>
      <p:sp>
        <p:nvSpPr>
          <p:cNvPr id="2" name="Titel 1"/>
          <p:cNvSpPr>
            <a:spLocks noGrp="1"/>
          </p:cNvSpPr>
          <p:nvPr>
            <p:ph type="title" hasCustomPrompt="1"/>
          </p:nvPr>
        </p:nvSpPr>
        <p:spPr>
          <a:xfrm>
            <a:off x="0" y="0"/>
            <a:ext cx="10080625" cy="605121"/>
          </a:xfrm>
        </p:spPr>
        <p:txBody>
          <a:bodyPr>
            <a:normAutofit/>
          </a:bodyPr>
          <a:lstStyle>
            <a:lvl1pPr>
              <a:defRPr lang="en-US" sz="1654" b="1" kern="1200" dirty="0">
                <a:solidFill>
                  <a:schemeClr val="tx1">
                    <a:lumMod val="50000"/>
                    <a:lumOff val="50000"/>
                  </a:schemeClr>
                </a:solidFill>
                <a:latin typeface="+mj-lt"/>
                <a:ea typeface="+mj-ea"/>
                <a:cs typeface="+mj-cs"/>
              </a:defRPr>
            </a:lvl1pPr>
          </a:lstStyle>
          <a:p>
            <a:r>
              <a:rPr lang="en-US" sz="1654" b="1" dirty="0">
                <a:solidFill>
                  <a:schemeClr val="tx1">
                    <a:lumMod val="50000"/>
                    <a:lumOff val="50000"/>
                  </a:schemeClr>
                </a:solidFill>
              </a:rPr>
              <a:t>KPI code </a:t>
            </a:r>
            <a:r>
              <a:rPr lang="en-US" sz="1819" b="1" dirty="0">
                <a:solidFill>
                  <a:schemeClr val="tx1">
                    <a:lumMod val="50000"/>
                    <a:lumOff val="50000"/>
                  </a:schemeClr>
                </a:solidFill>
              </a:rPr>
              <a:t>- </a:t>
            </a:r>
            <a:r>
              <a:rPr lang="en-US" sz="1654" b="1" dirty="0">
                <a:solidFill>
                  <a:schemeClr val="tx1">
                    <a:lumMod val="50000"/>
                    <a:lumOff val="50000"/>
                  </a:schemeClr>
                </a:solidFill>
              </a:rPr>
              <a:t>KPI name</a:t>
            </a:r>
            <a:endParaRPr lang="en-US" dirty="0"/>
          </a:p>
        </p:txBody>
      </p:sp>
      <p:sp>
        <p:nvSpPr>
          <p:cNvPr id="5" name="Slide Number Placeholder 4"/>
          <p:cNvSpPr>
            <a:spLocks noGrp="1"/>
          </p:cNvSpPr>
          <p:nvPr>
            <p:ph type="sldNum" sz="quarter" idx="4"/>
          </p:nvPr>
        </p:nvSpPr>
        <p:spPr>
          <a:xfrm>
            <a:off x="7778750" y="5417534"/>
            <a:ext cx="2268141" cy="301904"/>
          </a:xfrm>
          <a:prstGeom prst="rect">
            <a:avLst/>
          </a:prstGeom>
        </p:spPr>
        <p:txBody>
          <a:bodyPr vert="horz" lIns="91440" tIns="45720" rIns="91440" bIns="45720" rtlCol="0" anchor="ctr"/>
          <a:lstStyle>
            <a:lvl1pPr algn="r">
              <a:defRPr sz="910">
                <a:solidFill>
                  <a:schemeClr val="bg1"/>
                </a:solidFill>
                <a:latin typeface="Arial Narrow" panose="020B0606020202030204" pitchFamily="34" charset="0"/>
              </a:defRPr>
            </a:lvl1pPr>
          </a:lstStyle>
          <a:p>
            <a:fld id="{5D41A87E-14F5-4A54-8DA9-7774D8D5E7E0}" type="slidenum">
              <a:rPr lang="el-GR" smtClean="0"/>
              <a:pPr/>
              <a:t>‹N°›</a:t>
            </a:fld>
            <a:endParaRPr lang="el-GR" dirty="0"/>
          </a:p>
        </p:txBody>
      </p:sp>
    </p:spTree>
    <p:extLst>
      <p:ext uri="{BB962C8B-B14F-4D97-AF65-F5344CB8AC3E}">
        <p14:creationId xmlns:p14="http://schemas.microsoft.com/office/powerpoint/2010/main" val="1340390390"/>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itle" preserve="1">
  <p:cSld name="Diapositiva titolo">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0E3EFE6B-AA8A-68FB-D0FF-194641A6DBC2}"/>
              </a:ext>
            </a:extLst>
          </p:cNvPr>
          <p:cNvSpPr>
            <a:spLocks noGrp="1"/>
          </p:cNvSpPr>
          <p:nvPr>
            <p:ph type="ctrTitle"/>
          </p:nvPr>
        </p:nvSpPr>
        <p:spPr>
          <a:xfrm>
            <a:off x="1260475" y="928688"/>
            <a:ext cx="7559675" cy="1973262"/>
          </a:xfrm>
        </p:spPr>
        <p:txBody>
          <a:bodyPr anchor="b"/>
          <a:lstStyle>
            <a:lvl1pPr algn="ctr">
              <a:defRPr sz="6000"/>
            </a:lvl1pPr>
          </a:lstStyle>
          <a:p>
            <a:r>
              <a:rPr lang="it-IT"/>
              <a:t>Fare clic per modificare lo stile del titolo dello schema</a:t>
            </a:r>
          </a:p>
        </p:txBody>
      </p:sp>
      <p:sp>
        <p:nvSpPr>
          <p:cNvPr id="3" name="Sottotitolo 2">
            <a:extLst>
              <a:ext uri="{FF2B5EF4-FFF2-40B4-BE49-F238E27FC236}">
                <a16:creationId xmlns:a16="http://schemas.microsoft.com/office/drawing/2014/main" id="{0E4C641A-069F-BAE8-F1E3-36AD5745E66B}"/>
              </a:ext>
            </a:extLst>
          </p:cNvPr>
          <p:cNvSpPr>
            <a:spLocks noGrp="1"/>
          </p:cNvSpPr>
          <p:nvPr>
            <p:ph type="subTitle" idx="1"/>
          </p:nvPr>
        </p:nvSpPr>
        <p:spPr>
          <a:xfrm>
            <a:off x="1260475" y="2978150"/>
            <a:ext cx="7559675" cy="1370013"/>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it-IT"/>
              <a:t>Fare clic per modificare lo stile del sottotitolo dello schema</a:t>
            </a:r>
          </a:p>
        </p:txBody>
      </p:sp>
      <p:sp>
        <p:nvSpPr>
          <p:cNvPr id="4" name="Segnaposto data 3">
            <a:extLst>
              <a:ext uri="{FF2B5EF4-FFF2-40B4-BE49-F238E27FC236}">
                <a16:creationId xmlns:a16="http://schemas.microsoft.com/office/drawing/2014/main" id="{4C29A5E0-FC09-1598-CC10-E1B1E6455AED}"/>
              </a:ext>
            </a:extLst>
          </p:cNvPr>
          <p:cNvSpPr>
            <a:spLocks noGrp="1"/>
          </p:cNvSpPr>
          <p:nvPr>
            <p:ph type="dt" sz="half" idx="10"/>
          </p:nvPr>
        </p:nvSpPr>
        <p:spPr/>
        <p:txBody>
          <a:bodyPr/>
          <a:lstStyle/>
          <a:p>
            <a:fld id="{66DA66E7-0A33-4D01-9587-1596FA1531AE}" type="datetimeFigureOut">
              <a:rPr lang="it-IT" smtClean="0"/>
              <a:t>21/12/2023</a:t>
            </a:fld>
            <a:endParaRPr lang="it-IT"/>
          </a:p>
        </p:txBody>
      </p:sp>
      <p:sp>
        <p:nvSpPr>
          <p:cNvPr id="5" name="Segnaposto piè di pagina 4">
            <a:extLst>
              <a:ext uri="{FF2B5EF4-FFF2-40B4-BE49-F238E27FC236}">
                <a16:creationId xmlns:a16="http://schemas.microsoft.com/office/drawing/2014/main" id="{83F1D5D6-8C51-B030-0BDD-C2BE731D931C}"/>
              </a:ext>
            </a:extLst>
          </p:cNvPr>
          <p:cNvSpPr>
            <a:spLocks noGrp="1"/>
          </p:cNvSpPr>
          <p:nvPr>
            <p:ph type="ftr" sz="quarter" idx="11"/>
          </p:nvPr>
        </p:nvSpPr>
        <p:spPr/>
        <p:txBody>
          <a:bodyPr/>
          <a:lstStyle/>
          <a:p>
            <a:endParaRPr lang="it-IT"/>
          </a:p>
        </p:txBody>
      </p:sp>
      <p:sp>
        <p:nvSpPr>
          <p:cNvPr id="6" name="Segnaposto numero diapositiva 5">
            <a:extLst>
              <a:ext uri="{FF2B5EF4-FFF2-40B4-BE49-F238E27FC236}">
                <a16:creationId xmlns:a16="http://schemas.microsoft.com/office/drawing/2014/main" id="{CB0139C6-5EB1-A07A-80A5-A1D24F2CD9F5}"/>
              </a:ext>
            </a:extLst>
          </p:cNvPr>
          <p:cNvSpPr>
            <a:spLocks noGrp="1"/>
          </p:cNvSpPr>
          <p:nvPr>
            <p:ph type="sldNum" sz="quarter" idx="12"/>
          </p:nvPr>
        </p:nvSpPr>
        <p:spPr/>
        <p:txBody>
          <a:bodyPr/>
          <a:lstStyle/>
          <a:p>
            <a:fld id="{E9E5D3C8-6D19-4578-90CB-263F1B3EB29F}" type="slidenum">
              <a:rPr lang="it-IT" smtClean="0"/>
              <a:t>‹N°›</a:t>
            </a:fld>
            <a:endParaRPr lang="it-IT"/>
          </a:p>
        </p:txBody>
      </p:sp>
    </p:spTree>
    <p:extLst>
      <p:ext uri="{BB962C8B-B14F-4D97-AF65-F5344CB8AC3E}">
        <p14:creationId xmlns:p14="http://schemas.microsoft.com/office/powerpoint/2010/main" val="4178382861"/>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77E13E3B-1988-2B88-0CE8-F7B9CB88760A}"/>
              </a:ext>
            </a:extLst>
          </p:cNvPr>
          <p:cNvSpPr>
            <a:spLocks noGrp="1"/>
          </p:cNvSpPr>
          <p:nvPr>
            <p:ph type="title"/>
          </p:nvPr>
        </p:nvSpPr>
        <p:spPr/>
        <p:txBody>
          <a:bodyPr/>
          <a:lstStyle/>
          <a:p>
            <a:r>
              <a:rPr lang="it-IT"/>
              <a:t>Fare clic per modificare lo stile del titolo dello schema</a:t>
            </a:r>
          </a:p>
        </p:txBody>
      </p:sp>
      <p:sp>
        <p:nvSpPr>
          <p:cNvPr id="3" name="Segnaposto contenuto 2">
            <a:extLst>
              <a:ext uri="{FF2B5EF4-FFF2-40B4-BE49-F238E27FC236}">
                <a16:creationId xmlns:a16="http://schemas.microsoft.com/office/drawing/2014/main" id="{81893657-2438-4B8B-0CFB-52755F22570E}"/>
              </a:ext>
            </a:extLst>
          </p:cNvPr>
          <p:cNvSpPr>
            <a:spLocks noGrp="1"/>
          </p:cNvSpPr>
          <p:nvPr>
            <p:ph idx="1"/>
          </p:nvPr>
        </p:nvSpPr>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a:extLst>
              <a:ext uri="{FF2B5EF4-FFF2-40B4-BE49-F238E27FC236}">
                <a16:creationId xmlns:a16="http://schemas.microsoft.com/office/drawing/2014/main" id="{D8FF4FC7-DE45-1B30-63F9-324BCEAA9163}"/>
              </a:ext>
            </a:extLst>
          </p:cNvPr>
          <p:cNvSpPr>
            <a:spLocks noGrp="1"/>
          </p:cNvSpPr>
          <p:nvPr>
            <p:ph type="dt" sz="half" idx="10"/>
          </p:nvPr>
        </p:nvSpPr>
        <p:spPr/>
        <p:txBody>
          <a:bodyPr/>
          <a:lstStyle/>
          <a:p>
            <a:fld id="{66DA66E7-0A33-4D01-9587-1596FA1531AE}" type="datetimeFigureOut">
              <a:rPr lang="it-IT" smtClean="0"/>
              <a:t>21/12/2023</a:t>
            </a:fld>
            <a:endParaRPr lang="it-IT"/>
          </a:p>
        </p:txBody>
      </p:sp>
      <p:sp>
        <p:nvSpPr>
          <p:cNvPr id="5" name="Segnaposto piè di pagina 4">
            <a:extLst>
              <a:ext uri="{FF2B5EF4-FFF2-40B4-BE49-F238E27FC236}">
                <a16:creationId xmlns:a16="http://schemas.microsoft.com/office/drawing/2014/main" id="{6FBDC1C2-C0DA-24B8-15B3-2AE155802E9E}"/>
              </a:ext>
            </a:extLst>
          </p:cNvPr>
          <p:cNvSpPr>
            <a:spLocks noGrp="1"/>
          </p:cNvSpPr>
          <p:nvPr>
            <p:ph type="ftr" sz="quarter" idx="11"/>
          </p:nvPr>
        </p:nvSpPr>
        <p:spPr/>
        <p:txBody>
          <a:bodyPr/>
          <a:lstStyle/>
          <a:p>
            <a:endParaRPr lang="it-IT"/>
          </a:p>
        </p:txBody>
      </p:sp>
      <p:sp>
        <p:nvSpPr>
          <p:cNvPr id="6" name="Segnaposto numero diapositiva 5">
            <a:extLst>
              <a:ext uri="{FF2B5EF4-FFF2-40B4-BE49-F238E27FC236}">
                <a16:creationId xmlns:a16="http://schemas.microsoft.com/office/drawing/2014/main" id="{FADDA792-8750-FCD8-A46C-5B0D1E205E26}"/>
              </a:ext>
            </a:extLst>
          </p:cNvPr>
          <p:cNvSpPr>
            <a:spLocks noGrp="1"/>
          </p:cNvSpPr>
          <p:nvPr>
            <p:ph type="sldNum" sz="quarter" idx="12"/>
          </p:nvPr>
        </p:nvSpPr>
        <p:spPr/>
        <p:txBody>
          <a:bodyPr/>
          <a:lstStyle/>
          <a:p>
            <a:fld id="{E9E5D3C8-6D19-4578-90CB-263F1B3EB29F}" type="slidenum">
              <a:rPr lang="it-IT" smtClean="0"/>
              <a:t>‹N°›</a:t>
            </a:fld>
            <a:endParaRPr lang="it-IT"/>
          </a:p>
        </p:txBody>
      </p:sp>
    </p:spTree>
    <p:extLst>
      <p:ext uri="{BB962C8B-B14F-4D97-AF65-F5344CB8AC3E}">
        <p14:creationId xmlns:p14="http://schemas.microsoft.com/office/powerpoint/2010/main" val="3549656997"/>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secHead" preserve="1">
  <p:cSld name="Intestazione sezione">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E75FD796-1BEE-D3CF-AE34-216A2D84A42A}"/>
              </a:ext>
            </a:extLst>
          </p:cNvPr>
          <p:cNvSpPr>
            <a:spLocks noGrp="1"/>
          </p:cNvSpPr>
          <p:nvPr>
            <p:ph type="title"/>
          </p:nvPr>
        </p:nvSpPr>
        <p:spPr>
          <a:xfrm>
            <a:off x="687388" y="1414463"/>
            <a:ext cx="8694737" cy="2357437"/>
          </a:xfrm>
        </p:spPr>
        <p:txBody>
          <a:bodyPr anchor="b"/>
          <a:lstStyle>
            <a:lvl1pPr>
              <a:defRPr sz="6000"/>
            </a:lvl1pPr>
          </a:lstStyle>
          <a:p>
            <a:r>
              <a:rPr lang="it-IT"/>
              <a:t>Fare clic per modificare lo stile del titolo dello schema</a:t>
            </a:r>
          </a:p>
        </p:txBody>
      </p:sp>
      <p:sp>
        <p:nvSpPr>
          <p:cNvPr id="3" name="Segnaposto testo 2">
            <a:extLst>
              <a:ext uri="{FF2B5EF4-FFF2-40B4-BE49-F238E27FC236}">
                <a16:creationId xmlns:a16="http://schemas.microsoft.com/office/drawing/2014/main" id="{0C41F6B1-8608-9BF9-341A-75A82AAD5DD2}"/>
              </a:ext>
            </a:extLst>
          </p:cNvPr>
          <p:cNvSpPr>
            <a:spLocks noGrp="1"/>
          </p:cNvSpPr>
          <p:nvPr>
            <p:ph type="body" idx="1"/>
          </p:nvPr>
        </p:nvSpPr>
        <p:spPr>
          <a:xfrm>
            <a:off x="687388" y="3794125"/>
            <a:ext cx="8694737" cy="1241425"/>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it-IT"/>
              <a:t>Fare clic per modificare gli stili del testo dello schema</a:t>
            </a:r>
          </a:p>
        </p:txBody>
      </p:sp>
      <p:sp>
        <p:nvSpPr>
          <p:cNvPr id="4" name="Segnaposto data 3">
            <a:extLst>
              <a:ext uri="{FF2B5EF4-FFF2-40B4-BE49-F238E27FC236}">
                <a16:creationId xmlns:a16="http://schemas.microsoft.com/office/drawing/2014/main" id="{1A786256-52DD-A243-A8A3-6DCD4284E367}"/>
              </a:ext>
            </a:extLst>
          </p:cNvPr>
          <p:cNvSpPr>
            <a:spLocks noGrp="1"/>
          </p:cNvSpPr>
          <p:nvPr>
            <p:ph type="dt" sz="half" idx="10"/>
          </p:nvPr>
        </p:nvSpPr>
        <p:spPr/>
        <p:txBody>
          <a:bodyPr/>
          <a:lstStyle/>
          <a:p>
            <a:fld id="{66DA66E7-0A33-4D01-9587-1596FA1531AE}" type="datetimeFigureOut">
              <a:rPr lang="it-IT" smtClean="0"/>
              <a:t>21/12/2023</a:t>
            </a:fld>
            <a:endParaRPr lang="it-IT"/>
          </a:p>
        </p:txBody>
      </p:sp>
      <p:sp>
        <p:nvSpPr>
          <p:cNvPr id="5" name="Segnaposto piè di pagina 4">
            <a:extLst>
              <a:ext uri="{FF2B5EF4-FFF2-40B4-BE49-F238E27FC236}">
                <a16:creationId xmlns:a16="http://schemas.microsoft.com/office/drawing/2014/main" id="{71923909-2088-DE27-27D2-CBE12A50097F}"/>
              </a:ext>
            </a:extLst>
          </p:cNvPr>
          <p:cNvSpPr>
            <a:spLocks noGrp="1"/>
          </p:cNvSpPr>
          <p:nvPr>
            <p:ph type="ftr" sz="quarter" idx="11"/>
          </p:nvPr>
        </p:nvSpPr>
        <p:spPr/>
        <p:txBody>
          <a:bodyPr/>
          <a:lstStyle/>
          <a:p>
            <a:endParaRPr lang="it-IT"/>
          </a:p>
        </p:txBody>
      </p:sp>
      <p:sp>
        <p:nvSpPr>
          <p:cNvPr id="6" name="Segnaposto numero diapositiva 5">
            <a:extLst>
              <a:ext uri="{FF2B5EF4-FFF2-40B4-BE49-F238E27FC236}">
                <a16:creationId xmlns:a16="http://schemas.microsoft.com/office/drawing/2014/main" id="{213B3E46-21F7-89F3-3ACD-5D48A08D8969}"/>
              </a:ext>
            </a:extLst>
          </p:cNvPr>
          <p:cNvSpPr>
            <a:spLocks noGrp="1"/>
          </p:cNvSpPr>
          <p:nvPr>
            <p:ph type="sldNum" sz="quarter" idx="12"/>
          </p:nvPr>
        </p:nvSpPr>
        <p:spPr/>
        <p:txBody>
          <a:bodyPr/>
          <a:lstStyle/>
          <a:p>
            <a:fld id="{E9E5D3C8-6D19-4578-90CB-263F1B3EB29F}" type="slidenum">
              <a:rPr lang="it-IT" smtClean="0"/>
              <a:t>‹N°›</a:t>
            </a:fld>
            <a:endParaRPr lang="it-IT"/>
          </a:p>
        </p:txBody>
      </p:sp>
    </p:spTree>
    <p:extLst>
      <p:ext uri="{BB962C8B-B14F-4D97-AF65-F5344CB8AC3E}">
        <p14:creationId xmlns:p14="http://schemas.microsoft.com/office/powerpoint/2010/main" val="3515469692"/>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Obj" preserve="1">
  <p:cSld name="Due contenuti">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3624E463-F92B-F755-0C2E-27CB41B0E75E}"/>
              </a:ext>
            </a:extLst>
          </p:cNvPr>
          <p:cNvSpPr>
            <a:spLocks noGrp="1"/>
          </p:cNvSpPr>
          <p:nvPr>
            <p:ph type="title"/>
          </p:nvPr>
        </p:nvSpPr>
        <p:spPr/>
        <p:txBody>
          <a:bodyPr/>
          <a:lstStyle/>
          <a:p>
            <a:r>
              <a:rPr lang="it-IT"/>
              <a:t>Fare clic per modificare lo stile del titolo dello schema</a:t>
            </a:r>
          </a:p>
        </p:txBody>
      </p:sp>
      <p:sp>
        <p:nvSpPr>
          <p:cNvPr id="3" name="Segnaposto contenuto 2">
            <a:extLst>
              <a:ext uri="{FF2B5EF4-FFF2-40B4-BE49-F238E27FC236}">
                <a16:creationId xmlns:a16="http://schemas.microsoft.com/office/drawing/2014/main" id="{9AAA16D0-F424-4891-2BCA-364411B5E0BD}"/>
              </a:ext>
            </a:extLst>
          </p:cNvPr>
          <p:cNvSpPr>
            <a:spLocks noGrp="1"/>
          </p:cNvSpPr>
          <p:nvPr>
            <p:ph sz="half" idx="1"/>
          </p:nvPr>
        </p:nvSpPr>
        <p:spPr>
          <a:xfrm>
            <a:off x="693738" y="1509713"/>
            <a:ext cx="4270375" cy="3597275"/>
          </a:xfr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contenuto 3">
            <a:extLst>
              <a:ext uri="{FF2B5EF4-FFF2-40B4-BE49-F238E27FC236}">
                <a16:creationId xmlns:a16="http://schemas.microsoft.com/office/drawing/2014/main" id="{93AFF381-9FEC-0016-11BC-E671E8DD7B0D}"/>
              </a:ext>
            </a:extLst>
          </p:cNvPr>
          <p:cNvSpPr>
            <a:spLocks noGrp="1"/>
          </p:cNvSpPr>
          <p:nvPr>
            <p:ph sz="half" idx="2"/>
          </p:nvPr>
        </p:nvSpPr>
        <p:spPr>
          <a:xfrm>
            <a:off x="5116513" y="1509713"/>
            <a:ext cx="4270375" cy="3597275"/>
          </a:xfr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5" name="Segnaposto data 4">
            <a:extLst>
              <a:ext uri="{FF2B5EF4-FFF2-40B4-BE49-F238E27FC236}">
                <a16:creationId xmlns:a16="http://schemas.microsoft.com/office/drawing/2014/main" id="{A7BE7D86-F7E8-BC71-8CD3-1B0D2990DDC6}"/>
              </a:ext>
            </a:extLst>
          </p:cNvPr>
          <p:cNvSpPr>
            <a:spLocks noGrp="1"/>
          </p:cNvSpPr>
          <p:nvPr>
            <p:ph type="dt" sz="half" idx="10"/>
          </p:nvPr>
        </p:nvSpPr>
        <p:spPr/>
        <p:txBody>
          <a:bodyPr/>
          <a:lstStyle/>
          <a:p>
            <a:fld id="{66DA66E7-0A33-4D01-9587-1596FA1531AE}" type="datetimeFigureOut">
              <a:rPr lang="it-IT" smtClean="0"/>
              <a:t>21/12/2023</a:t>
            </a:fld>
            <a:endParaRPr lang="it-IT"/>
          </a:p>
        </p:txBody>
      </p:sp>
      <p:sp>
        <p:nvSpPr>
          <p:cNvPr id="6" name="Segnaposto piè di pagina 5">
            <a:extLst>
              <a:ext uri="{FF2B5EF4-FFF2-40B4-BE49-F238E27FC236}">
                <a16:creationId xmlns:a16="http://schemas.microsoft.com/office/drawing/2014/main" id="{8F64ED75-0D01-1AC9-D8E4-BB80E1AC9EBC}"/>
              </a:ext>
            </a:extLst>
          </p:cNvPr>
          <p:cNvSpPr>
            <a:spLocks noGrp="1"/>
          </p:cNvSpPr>
          <p:nvPr>
            <p:ph type="ftr" sz="quarter" idx="11"/>
          </p:nvPr>
        </p:nvSpPr>
        <p:spPr/>
        <p:txBody>
          <a:bodyPr/>
          <a:lstStyle/>
          <a:p>
            <a:endParaRPr lang="it-IT"/>
          </a:p>
        </p:txBody>
      </p:sp>
      <p:sp>
        <p:nvSpPr>
          <p:cNvPr id="7" name="Segnaposto numero diapositiva 6">
            <a:extLst>
              <a:ext uri="{FF2B5EF4-FFF2-40B4-BE49-F238E27FC236}">
                <a16:creationId xmlns:a16="http://schemas.microsoft.com/office/drawing/2014/main" id="{777837EF-0375-0C3A-6BAF-448FD181E038}"/>
              </a:ext>
            </a:extLst>
          </p:cNvPr>
          <p:cNvSpPr>
            <a:spLocks noGrp="1"/>
          </p:cNvSpPr>
          <p:nvPr>
            <p:ph type="sldNum" sz="quarter" idx="12"/>
          </p:nvPr>
        </p:nvSpPr>
        <p:spPr/>
        <p:txBody>
          <a:bodyPr/>
          <a:lstStyle/>
          <a:p>
            <a:fld id="{E9E5D3C8-6D19-4578-90CB-263F1B3EB29F}" type="slidenum">
              <a:rPr lang="it-IT" smtClean="0"/>
              <a:t>‹N°›</a:t>
            </a:fld>
            <a:endParaRPr lang="it-IT"/>
          </a:p>
        </p:txBody>
      </p:sp>
    </p:spTree>
    <p:extLst>
      <p:ext uri="{BB962C8B-B14F-4D97-AF65-F5344CB8AC3E}">
        <p14:creationId xmlns:p14="http://schemas.microsoft.com/office/powerpoint/2010/main" val="2031197251"/>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F451301C-578B-4A49-5F65-D37231811F83}"/>
              </a:ext>
            </a:extLst>
          </p:cNvPr>
          <p:cNvSpPr>
            <a:spLocks noGrp="1"/>
          </p:cNvSpPr>
          <p:nvPr>
            <p:ph type="title"/>
          </p:nvPr>
        </p:nvSpPr>
        <p:spPr>
          <a:xfrm>
            <a:off x="693738" y="301625"/>
            <a:ext cx="8694737" cy="1096963"/>
          </a:xfrm>
        </p:spPr>
        <p:txBody>
          <a:bodyPr/>
          <a:lstStyle/>
          <a:p>
            <a:r>
              <a:rPr lang="it-IT"/>
              <a:t>Fare clic per modificare lo stile del titolo dello schema</a:t>
            </a:r>
          </a:p>
        </p:txBody>
      </p:sp>
      <p:sp>
        <p:nvSpPr>
          <p:cNvPr id="3" name="Segnaposto testo 2">
            <a:extLst>
              <a:ext uri="{FF2B5EF4-FFF2-40B4-BE49-F238E27FC236}">
                <a16:creationId xmlns:a16="http://schemas.microsoft.com/office/drawing/2014/main" id="{F41DB676-BB0F-206B-AF7B-69A925EA60B6}"/>
              </a:ext>
            </a:extLst>
          </p:cNvPr>
          <p:cNvSpPr>
            <a:spLocks noGrp="1"/>
          </p:cNvSpPr>
          <p:nvPr>
            <p:ph type="body" idx="1"/>
          </p:nvPr>
        </p:nvSpPr>
        <p:spPr>
          <a:xfrm>
            <a:off x="693738" y="1390650"/>
            <a:ext cx="4265612" cy="6810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Fare clic per modificare gli stili del testo dello schema</a:t>
            </a:r>
          </a:p>
        </p:txBody>
      </p:sp>
      <p:sp>
        <p:nvSpPr>
          <p:cNvPr id="4" name="Segnaposto contenuto 3">
            <a:extLst>
              <a:ext uri="{FF2B5EF4-FFF2-40B4-BE49-F238E27FC236}">
                <a16:creationId xmlns:a16="http://schemas.microsoft.com/office/drawing/2014/main" id="{C3D1F5B6-E66E-6C89-CED2-B9A981D3D936}"/>
              </a:ext>
            </a:extLst>
          </p:cNvPr>
          <p:cNvSpPr>
            <a:spLocks noGrp="1"/>
          </p:cNvSpPr>
          <p:nvPr>
            <p:ph sz="half" idx="2"/>
          </p:nvPr>
        </p:nvSpPr>
        <p:spPr>
          <a:xfrm>
            <a:off x="693738" y="2071688"/>
            <a:ext cx="4265612" cy="3046412"/>
          </a:xfr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5" name="Segnaposto testo 4">
            <a:extLst>
              <a:ext uri="{FF2B5EF4-FFF2-40B4-BE49-F238E27FC236}">
                <a16:creationId xmlns:a16="http://schemas.microsoft.com/office/drawing/2014/main" id="{C06F3F92-649C-E988-531A-7B1BC567F8B7}"/>
              </a:ext>
            </a:extLst>
          </p:cNvPr>
          <p:cNvSpPr>
            <a:spLocks noGrp="1"/>
          </p:cNvSpPr>
          <p:nvPr>
            <p:ph type="body" sz="quarter" idx="3"/>
          </p:nvPr>
        </p:nvSpPr>
        <p:spPr>
          <a:xfrm>
            <a:off x="5103813" y="1390650"/>
            <a:ext cx="4284662" cy="6810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Fare clic per modificare gli stili del testo dello schema</a:t>
            </a:r>
          </a:p>
        </p:txBody>
      </p:sp>
      <p:sp>
        <p:nvSpPr>
          <p:cNvPr id="6" name="Segnaposto contenuto 5">
            <a:extLst>
              <a:ext uri="{FF2B5EF4-FFF2-40B4-BE49-F238E27FC236}">
                <a16:creationId xmlns:a16="http://schemas.microsoft.com/office/drawing/2014/main" id="{3A9F0185-528B-5AC0-FBAE-FF046ADB178F}"/>
              </a:ext>
            </a:extLst>
          </p:cNvPr>
          <p:cNvSpPr>
            <a:spLocks noGrp="1"/>
          </p:cNvSpPr>
          <p:nvPr>
            <p:ph sz="quarter" idx="4"/>
          </p:nvPr>
        </p:nvSpPr>
        <p:spPr>
          <a:xfrm>
            <a:off x="5103813" y="2071688"/>
            <a:ext cx="4284662" cy="3046412"/>
          </a:xfr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7" name="Segnaposto data 6">
            <a:extLst>
              <a:ext uri="{FF2B5EF4-FFF2-40B4-BE49-F238E27FC236}">
                <a16:creationId xmlns:a16="http://schemas.microsoft.com/office/drawing/2014/main" id="{E86475C9-31ED-FA78-9E23-5BF3DD5CE659}"/>
              </a:ext>
            </a:extLst>
          </p:cNvPr>
          <p:cNvSpPr>
            <a:spLocks noGrp="1"/>
          </p:cNvSpPr>
          <p:nvPr>
            <p:ph type="dt" sz="half" idx="10"/>
          </p:nvPr>
        </p:nvSpPr>
        <p:spPr/>
        <p:txBody>
          <a:bodyPr/>
          <a:lstStyle/>
          <a:p>
            <a:fld id="{66DA66E7-0A33-4D01-9587-1596FA1531AE}" type="datetimeFigureOut">
              <a:rPr lang="it-IT" smtClean="0"/>
              <a:t>21/12/2023</a:t>
            </a:fld>
            <a:endParaRPr lang="it-IT"/>
          </a:p>
        </p:txBody>
      </p:sp>
      <p:sp>
        <p:nvSpPr>
          <p:cNvPr id="8" name="Segnaposto piè di pagina 7">
            <a:extLst>
              <a:ext uri="{FF2B5EF4-FFF2-40B4-BE49-F238E27FC236}">
                <a16:creationId xmlns:a16="http://schemas.microsoft.com/office/drawing/2014/main" id="{135703AB-9C71-CF39-4D0D-69DA608A0C85}"/>
              </a:ext>
            </a:extLst>
          </p:cNvPr>
          <p:cNvSpPr>
            <a:spLocks noGrp="1"/>
          </p:cNvSpPr>
          <p:nvPr>
            <p:ph type="ftr" sz="quarter" idx="11"/>
          </p:nvPr>
        </p:nvSpPr>
        <p:spPr/>
        <p:txBody>
          <a:bodyPr/>
          <a:lstStyle/>
          <a:p>
            <a:endParaRPr lang="it-IT"/>
          </a:p>
        </p:txBody>
      </p:sp>
      <p:sp>
        <p:nvSpPr>
          <p:cNvPr id="9" name="Segnaposto numero diapositiva 8">
            <a:extLst>
              <a:ext uri="{FF2B5EF4-FFF2-40B4-BE49-F238E27FC236}">
                <a16:creationId xmlns:a16="http://schemas.microsoft.com/office/drawing/2014/main" id="{F8748E08-2109-75CE-8737-4C846C3039B3}"/>
              </a:ext>
            </a:extLst>
          </p:cNvPr>
          <p:cNvSpPr>
            <a:spLocks noGrp="1"/>
          </p:cNvSpPr>
          <p:nvPr>
            <p:ph type="sldNum" sz="quarter" idx="12"/>
          </p:nvPr>
        </p:nvSpPr>
        <p:spPr/>
        <p:txBody>
          <a:bodyPr/>
          <a:lstStyle/>
          <a:p>
            <a:fld id="{E9E5D3C8-6D19-4578-90CB-263F1B3EB29F}" type="slidenum">
              <a:rPr lang="it-IT" smtClean="0"/>
              <a:t>‹N°›</a:t>
            </a:fld>
            <a:endParaRPr lang="it-IT"/>
          </a:p>
        </p:txBody>
      </p:sp>
    </p:spTree>
    <p:extLst>
      <p:ext uri="{BB962C8B-B14F-4D97-AF65-F5344CB8AC3E}">
        <p14:creationId xmlns:p14="http://schemas.microsoft.com/office/powerpoint/2010/main" val="369153126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Intestazione sezione">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426FF727-212A-409C-925C-34277F58A1B3}"/>
              </a:ext>
            </a:extLst>
          </p:cNvPr>
          <p:cNvSpPr>
            <a:spLocks noGrp="1"/>
          </p:cNvSpPr>
          <p:nvPr>
            <p:ph type="title"/>
          </p:nvPr>
        </p:nvSpPr>
        <p:spPr>
          <a:xfrm>
            <a:off x="687388" y="1414463"/>
            <a:ext cx="8694737" cy="2357437"/>
          </a:xfrm>
        </p:spPr>
        <p:txBody>
          <a:bodyPr anchor="b"/>
          <a:lstStyle>
            <a:lvl1pPr>
              <a:defRPr sz="6000"/>
            </a:lvl1pPr>
          </a:lstStyle>
          <a:p>
            <a:r>
              <a:rPr lang="it-IT"/>
              <a:t>Fare clic per modificare lo stile del titolo dello schema</a:t>
            </a:r>
          </a:p>
        </p:txBody>
      </p:sp>
      <p:sp>
        <p:nvSpPr>
          <p:cNvPr id="3" name="Segnaposto testo 2">
            <a:extLst>
              <a:ext uri="{FF2B5EF4-FFF2-40B4-BE49-F238E27FC236}">
                <a16:creationId xmlns:a16="http://schemas.microsoft.com/office/drawing/2014/main" id="{83639713-EB6E-4FCB-9976-06DBCA237109}"/>
              </a:ext>
            </a:extLst>
          </p:cNvPr>
          <p:cNvSpPr>
            <a:spLocks noGrp="1"/>
          </p:cNvSpPr>
          <p:nvPr>
            <p:ph type="body" idx="1"/>
          </p:nvPr>
        </p:nvSpPr>
        <p:spPr>
          <a:xfrm>
            <a:off x="687388" y="3794125"/>
            <a:ext cx="8694737" cy="1241425"/>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it-IT"/>
              <a:t>Fare clic per modificare gli stili del testo dello schema</a:t>
            </a:r>
          </a:p>
        </p:txBody>
      </p:sp>
    </p:spTree>
    <p:extLst>
      <p:ext uri="{BB962C8B-B14F-4D97-AF65-F5344CB8AC3E}">
        <p14:creationId xmlns:p14="http://schemas.microsoft.com/office/powerpoint/2010/main" val="763476268"/>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5BA14DCE-0B7D-8255-3071-DC8A266B1D22}"/>
              </a:ext>
            </a:extLst>
          </p:cNvPr>
          <p:cNvSpPr>
            <a:spLocks noGrp="1"/>
          </p:cNvSpPr>
          <p:nvPr>
            <p:ph type="title"/>
          </p:nvPr>
        </p:nvSpPr>
        <p:spPr/>
        <p:txBody>
          <a:bodyPr/>
          <a:lstStyle/>
          <a:p>
            <a:r>
              <a:rPr lang="it-IT"/>
              <a:t>Fare clic per modificare lo stile del titolo dello schema</a:t>
            </a:r>
          </a:p>
        </p:txBody>
      </p:sp>
      <p:sp>
        <p:nvSpPr>
          <p:cNvPr id="3" name="Segnaposto data 2">
            <a:extLst>
              <a:ext uri="{FF2B5EF4-FFF2-40B4-BE49-F238E27FC236}">
                <a16:creationId xmlns:a16="http://schemas.microsoft.com/office/drawing/2014/main" id="{5E0BA3DC-BB8D-7A6A-495A-E2154D3614B5}"/>
              </a:ext>
            </a:extLst>
          </p:cNvPr>
          <p:cNvSpPr>
            <a:spLocks noGrp="1"/>
          </p:cNvSpPr>
          <p:nvPr>
            <p:ph type="dt" sz="half" idx="10"/>
          </p:nvPr>
        </p:nvSpPr>
        <p:spPr/>
        <p:txBody>
          <a:bodyPr/>
          <a:lstStyle/>
          <a:p>
            <a:fld id="{66DA66E7-0A33-4D01-9587-1596FA1531AE}" type="datetimeFigureOut">
              <a:rPr lang="it-IT" smtClean="0"/>
              <a:t>21/12/2023</a:t>
            </a:fld>
            <a:endParaRPr lang="it-IT"/>
          </a:p>
        </p:txBody>
      </p:sp>
      <p:sp>
        <p:nvSpPr>
          <p:cNvPr id="4" name="Segnaposto piè di pagina 3">
            <a:extLst>
              <a:ext uri="{FF2B5EF4-FFF2-40B4-BE49-F238E27FC236}">
                <a16:creationId xmlns:a16="http://schemas.microsoft.com/office/drawing/2014/main" id="{6A881F6B-A8D5-FC0E-F30E-D3577E82E587}"/>
              </a:ext>
            </a:extLst>
          </p:cNvPr>
          <p:cNvSpPr>
            <a:spLocks noGrp="1"/>
          </p:cNvSpPr>
          <p:nvPr>
            <p:ph type="ftr" sz="quarter" idx="11"/>
          </p:nvPr>
        </p:nvSpPr>
        <p:spPr/>
        <p:txBody>
          <a:bodyPr/>
          <a:lstStyle/>
          <a:p>
            <a:endParaRPr lang="it-IT"/>
          </a:p>
        </p:txBody>
      </p:sp>
      <p:sp>
        <p:nvSpPr>
          <p:cNvPr id="5" name="Segnaposto numero diapositiva 4">
            <a:extLst>
              <a:ext uri="{FF2B5EF4-FFF2-40B4-BE49-F238E27FC236}">
                <a16:creationId xmlns:a16="http://schemas.microsoft.com/office/drawing/2014/main" id="{03ED0195-E3D5-860C-870B-9969521980C0}"/>
              </a:ext>
            </a:extLst>
          </p:cNvPr>
          <p:cNvSpPr>
            <a:spLocks noGrp="1"/>
          </p:cNvSpPr>
          <p:nvPr>
            <p:ph type="sldNum" sz="quarter" idx="12"/>
          </p:nvPr>
        </p:nvSpPr>
        <p:spPr/>
        <p:txBody>
          <a:bodyPr/>
          <a:lstStyle/>
          <a:p>
            <a:fld id="{E9E5D3C8-6D19-4578-90CB-263F1B3EB29F}" type="slidenum">
              <a:rPr lang="it-IT" smtClean="0"/>
              <a:t>‹N°›</a:t>
            </a:fld>
            <a:endParaRPr lang="it-IT"/>
          </a:p>
        </p:txBody>
      </p:sp>
    </p:spTree>
    <p:extLst>
      <p:ext uri="{BB962C8B-B14F-4D97-AF65-F5344CB8AC3E}">
        <p14:creationId xmlns:p14="http://schemas.microsoft.com/office/powerpoint/2010/main" val="3884430423"/>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blank" preserve="1">
  <p:cSld name="Vuota">
    <p:spTree>
      <p:nvGrpSpPr>
        <p:cNvPr id="1" name=""/>
        <p:cNvGrpSpPr/>
        <p:nvPr/>
      </p:nvGrpSpPr>
      <p:grpSpPr>
        <a:xfrm>
          <a:off x="0" y="0"/>
          <a:ext cx="0" cy="0"/>
          <a:chOff x="0" y="0"/>
          <a:chExt cx="0" cy="0"/>
        </a:xfrm>
      </p:grpSpPr>
      <p:sp>
        <p:nvSpPr>
          <p:cNvPr id="2" name="Segnaposto data 1">
            <a:extLst>
              <a:ext uri="{FF2B5EF4-FFF2-40B4-BE49-F238E27FC236}">
                <a16:creationId xmlns:a16="http://schemas.microsoft.com/office/drawing/2014/main" id="{FD51652E-2612-6F89-DC13-1BDD55FB9AE6}"/>
              </a:ext>
            </a:extLst>
          </p:cNvPr>
          <p:cNvSpPr>
            <a:spLocks noGrp="1"/>
          </p:cNvSpPr>
          <p:nvPr>
            <p:ph type="dt" sz="half" idx="10"/>
          </p:nvPr>
        </p:nvSpPr>
        <p:spPr/>
        <p:txBody>
          <a:bodyPr/>
          <a:lstStyle/>
          <a:p>
            <a:fld id="{66DA66E7-0A33-4D01-9587-1596FA1531AE}" type="datetimeFigureOut">
              <a:rPr lang="it-IT" smtClean="0"/>
              <a:t>21/12/2023</a:t>
            </a:fld>
            <a:endParaRPr lang="it-IT"/>
          </a:p>
        </p:txBody>
      </p:sp>
      <p:sp>
        <p:nvSpPr>
          <p:cNvPr id="3" name="Segnaposto piè di pagina 2">
            <a:extLst>
              <a:ext uri="{FF2B5EF4-FFF2-40B4-BE49-F238E27FC236}">
                <a16:creationId xmlns:a16="http://schemas.microsoft.com/office/drawing/2014/main" id="{D658EDA0-911D-F4E6-E325-CC69E3C070D9}"/>
              </a:ext>
            </a:extLst>
          </p:cNvPr>
          <p:cNvSpPr>
            <a:spLocks noGrp="1"/>
          </p:cNvSpPr>
          <p:nvPr>
            <p:ph type="ftr" sz="quarter" idx="11"/>
          </p:nvPr>
        </p:nvSpPr>
        <p:spPr/>
        <p:txBody>
          <a:bodyPr/>
          <a:lstStyle/>
          <a:p>
            <a:endParaRPr lang="it-IT"/>
          </a:p>
        </p:txBody>
      </p:sp>
      <p:sp>
        <p:nvSpPr>
          <p:cNvPr id="4" name="Segnaposto numero diapositiva 3">
            <a:extLst>
              <a:ext uri="{FF2B5EF4-FFF2-40B4-BE49-F238E27FC236}">
                <a16:creationId xmlns:a16="http://schemas.microsoft.com/office/drawing/2014/main" id="{A9326391-94DB-6BED-8207-BFBECA96377C}"/>
              </a:ext>
            </a:extLst>
          </p:cNvPr>
          <p:cNvSpPr>
            <a:spLocks noGrp="1"/>
          </p:cNvSpPr>
          <p:nvPr>
            <p:ph type="sldNum" sz="quarter" idx="12"/>
          </p:nvPr>
        </p:nvSpPr>
        <p:spPr/>
        <p:txBody>
          <a:bodyPr/>
          <a:lstStyle/>
          <a:p>
            <a:fld id="{E9E5D3C8-6D19-4578-90CB-263F1B3EB29F}" type="slidenum">
              <a:rPr lang="it-IT" smtClean="0"/>
              <a:t>‹N°›</a:t>
            </a:fld>
            <a:endParaRPr lang="it-IT"/>
          </a:p>
        </p:txBody>
      </p:sp>
    </p:spTree>
    <p:extLst>
      <p:ext uri="{BB962C8B-B14F-4D97-AF65-F5344CB8AC3E}">
        <p14:creationId xmlns:p14="http://schemas.microsoft.com/office/powerpoint/2010/main" val="2697756536"/>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B7C35C65-9D0A-D577-1DF8-54111B5EA8E3}"/>
              </a:ext>
            </a:extLst>
          </p:cNvPr>
          <p:cNvSpPr>
            <a:spLocks noGrp="1"/>
          </p:cNvSpPr>
          <p:nvPr>
            <p:ph type="title"/>
          </p:nvPr>
        </p:nvSpPr>
        <p:spPr>
          <a:xfrm>
            <a:off x="693738" y="377825"/>
            <a:ext cx="3251200" cy="1323975"/>
          </a:xfrm>
        </p:spPr>
        <p:txBody>
          <a:bodyPr anchor="b"/>
          <a:lstStyle>
            <a:lvl1pPr>
              <a:defRPr sz="3200"/>
            </a:lvl1pPr>
          </a:lstStyle>
          <a:p>
            <a:r>
              <a:rPr lang="it-IT"/>
              <a:t>Fare clic per modificare lo stile del titolo dello schema</a:t>
            </a:r>
          </a:p>
        </p:txBody>
      </p:sp>
      <p:sp>
        <p:nvSpPr>
          <p:cNvPr id="3" name="Segnaposto contenuto 2">
            <a:extLst>
              <a:ext uri="{FF2B5EF4-FFF2-40B4-BE49-F238E27FC236}">
                <a16:creationId xmlns:a16="http://schemas.microsoft.com/office/drawing/2014/main" id="{5FE8F287-6AA1-CC9D-50D5-28A59622D567}"/>
              </a:ext>
            </a:extLst>
          </p:cNvPr>
          <p:cNvSpPr>
            <a:spLocks noGrp="1"/>
          </p:cNvSpPr>
          <p:nvPr>
            <p:ph idx="1"/>
          </p:nvPr>
        </p:nvSpPr>
        <p:spPr>
          <a:xfrm>
            <a:off x="4286250" y="815975"/>
            <a:ext cx="5102225" cy="403066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testo 3">
            <a:extLst>
              <a:ext uri="{FF2B5EF4-FFF2-40B4-BE49-F238E27FC236}">
                <a16:creationId xmlns:a16="http://schemas.microsoft.com/office/drawing/2014/main" id="{53E4678E-BECB-C23E-7A31-1D5D7E2E874A}"/>
              </a:ext>
            </a:extLst>
          </p:cNvPr>
          <p:cNvSpPr>
            <a:spLocks noGrp="1"/>
          </p:cNvSpPr>
          <p:nvPr>
            <p:ph type="body" sz="half" idx="2"/>
          </p:nvPr>
        </p:nvSpPr>
        <p:spPr>
          <a:xfrm>
            <a:off x="693738" y="1701800"/>
            <a:ext cx="3251200" cy="31511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it-IT"/>
              <a:t>Fare clic per modificare gli stili del testo dello schema</a:t>
            </a:r>
          </a:p>
        </p:txBody>
      </p:sp>
      <p:sp>
        <p:nvSpPr>
          <p:cNvPr id="5" name="Segnaposto data 4">
            <a:extLst>
              <a:ext uri="{FF2B5EF4-FFF2-40B4-BE49-F238E27FC236}">
                <a16:creationId xmlns:a16="http://schemas.microsoft.com/office/drawing/2014/main" id="{7C7F32F9-197C-6EF8-AFF0-4D373F8403B0}"/>
              </a:ext>
            </a:extLst>
          </p:cNvPr>
          <p:cNvSpPr>
            <a:spLocks noGrp="1"/>
          </p:cNvSpPr>
          <p:nvPr>
            <p:ph type="dt" sz="half" idx="10"/>
          </p:nvPr>
        </p:nvSpPr>
        <p:spPr/>
        <p:txBody>
          <a:bodyPr/>
          <a:lstStyle/>
          <a:p>
            <a:fld id="{66DA66E7-0A33-4D01-9587-1596FA1531AE}" type="datetimeFigureOut">
              <a:rPr lang="it-IT" smtClean="0"/>
              <a:t>21/12/2023</a:t>
            </a:fld>
            <a:endParaRPr lang="it-IT"/>
          </a:p>
        </p:txBody>
      </p:sp>
      <p:sp>
        <p:nvSpPr>
          <p:cNvPr id="6" name="Segnaposto piè di pagina 5">
            <a:extLst>
              <a:ext uri="{FF2B5EF4-FFF2-40B4-BE49-F238E27FC236}">
                <a16:creationId xmlns:a16="http://schemas.microsoft.com/office/drawing/2014/main" id="{86FC8140-8C94-6A18-9B83-1FDF6AF64DF7}"/>
              </a:ext>
            </a:extLst>
          </p:cNvPr>
          <p:cNvSpPr>
            <a:spLocks noGrp="1"/>
          </p:cNvSpPr>
          <p:nvPr>
            <p:ph type="ftr" sz="quarter" idx="11"/>
          </p:nvPr>
        </p:nvSpPr>
        <p:spPr/>
        <p:txBody>
          <a:bodyPr/>
          <a:lstStyle/>
          <a:p>
            <a:endParaRPr lang="it-IT"/>
          </a:p>
        </p:txBody>
      </p:sp>
      <p:sp>
        <p:nvSpPr>
          <p:cNvPr id="7" name="Segnaposto numero diapositiva 6">
            <a:extLst>
              <a:ext uri="{FF2B5EF4-FFF2-40B4-BE49-F238E27FC236}">
                <a16:creationId xmlns:a16="http://schemas.microsoft.com/office/drawing/2014/main" id="{E98280B0-5612-B67D-99C8-2D73BDFD61E2}"/>
              </a:ext>
            </a:extLst>
          </p:cNvPr>
          <p:cNvSpPr>
            <a:spLocks noGrp="1"/>
          </p:cNvSpPr>
          <p:nvPr>
            <p:ph type="sldNum" sz="quarter" idx="12"/>
          </p:nvPr>
        </p:nvSpPr>
        <p:spPr/>
        <p:txBody>
          <a:bodyPr/>
          <a:lstStyle/>
          <a:p>
            <a:fld id="{E9E5D3C8-6D19-4578-90CB-263F1B3EB29F}" type="slidenum">
              <a:rPr lang="it-IT" smtClean="0"/>
              <a:t>‹N°›</a:t>
            </a:fld>
            <a:endParaRPr lang="it-IT"/>
          </a:p>
        </p:txBody>
      </p:sp>
    </p:spTree>
    <p:extLst>
      <p:ext uri="{BB962C8B-B14F-4D97-AF65-F5344CB8AC3E}">
        <p14:creationId xmlns:p14="http://schemas.microsoft.com/office/powerpoint/2010/main" val="529069120"/>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4483A080-E268-F834-8208-0FB7527798F1}"/>
              </a:ext>
            </a:extLst>
          </p:cNvPr>
          <p:cNvSpPr>
            <a:spLocks noGrp="1"/>
          </p:cNvSpPr>
          <p:nvPr>
            <p:ph type="title"/>
          </p:nvPr>
        </p:nvSpPr>
        <p:spPr>
          <a:xfrm>
            <a:off x="693738" y="377825"/>
            <a:ext cx="3251200" cy="1323975"/>
          </a:xfrm>
        </p:spPr>
        <p:txBody>
          <a:bodyPr anchor="b"/>
          <a:lstStyle>
            <a:lvl1pPr>
              <a:defRPr sz="3200"/>
            </a:lvl1pPr>
          </a:lstStyle>
          <a:p>
            <a:r>
              <a:rPr lang="it-IT"/>
              <a:t>Fare clic per modificare lo stile del titolo dello schema</a:t>
            </a:r>
          </a:p>
        </p:txBody>
      </p:sp>
      <p:sp>
        <p:nvSpPr>
          <p:cNvPr id="3" name="Segnaposto immagine 2">
            <a:extLst>
              <a:ext uri="{FF2B5EF4-FFF2-40B4-BE49-F238E27FC236}">
                <a16:creationId xmlns:a16="http://schemas.microsoft.com/office/drawing/2014/main" id="{D0C07F0A-4E31-63A2-A673-4B38E7A3DABB}"/>
              </a:ext>
            </a:extLst>
          </p:cNvPr>
          <p:cNvSpPr>
            <a:spLocks noGrp="1"/>
          </p:cNvSpPr>
          <p:nvPr>
            <p:ph type="pic" idx="1"/>
          </p:nvPr>
        </p:nvSpPr>
        <p:spPr>
          <a:xfrm>
            <a:off x="4286250" y="815975"/>
            <a:ext cx="5102225" cy="4030663"/>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it-IT"/>
          </a:p>
        </p:txBody>
      </p:sp>
      <p:sp>
        <p:nvSpPr>
          <p:cNvPr id="4" name="Segnaposto testo 3">
            <a:extLst>
              <a:ext uri="{FF2B5EF4-FFF2-40B4-BE49-F238E27FC236}">
                <a16:creationId xmlns:a16="http://schemas.microsoft.com/office/drawing/2014/main" id="{D7BAEC4A-9B5A-5F29-EDB7-EAE06B466CC0}"/>
              </a:ext>
            </a:extLst>
          </p:cNvPr>
          <p:cNvSpPr>
            <a:spLocks noGrp="1"/>
          </p:cNvSpPr>
          <p:nvPr>
            <p:ph type="body" sz="half" idx="2"/>
          </p:nvPr>
        </p:nvSpPr>
        <p:spPr>
          <a:xfrm>
            <a:off x="693738" y="1701800"/>
            <a:ext cx="3251200" cy="31511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it-IT"/>
              <a:t>Fare clic per modificare gli stili del testo dello schema</a:t>
            </a:r>
          </a:p>
        </p:txBody>
      </p:sp>
      <p:sp>
        <p:nvSpPr>
          <p:cNvPr id="5" name="Segnaposto data 4">
            <a:extLst>
              <a:ext uri="{FF2B5EF4-FFF2-40B4-BE49-F238E27FC236}">
                <a16:creationId xmlns:a16="http://schemas.microsoft.com/office/drawing/2014/main" id="{8264B890-75C1-8D8D-8506-7F28BFBF7351}"/>
              </a:ext>
            </a:extLst>
          </p:cNvPr>
          <p:cNvSpPr>
            <a:spLocks noGrp="1"/>
          </p:cNvSpPr>
          <p:nvPr>
            <p:ph type="dt" sz="half" idx="10"/>
          </p:nvPr>
        </p:nvSpPr>
        <p:spPr/>
        <p:txBody>
          <a:bodyPr/>
          <a:lstStyle/>
          <a:p>
            <a:fld id="{66DA66E7-0A33-4D01-9587-1596FA1531AE}" type="datetimeFigureOut">
              <a:rPr lang="it-IT" smtClean="0"/>
              <a:t>21/12/2023</a:t>
            </a:fld>
            <a:endParaRPr lang="it-IT"/>
          </a:p>
        </p:txBody>
      </p:sp>
      <p:sp>
        <p:nvSpPr>
          <p:cNvPr id="6" name="Segnaposto piè di pagina 5">
            <a:extLst>
              <a:ext uri="{FF2B5EF4-FFF2-40B4-BE49-F238E27FC236}">
                <a16:creationId xmlns:a16="http://schemas.microsoft.com/office/drawing/2014/main" id="{4FC6353D-F09B-2083-9E00-7941FB4CD69A}"/>
              </a:ext>
            </a:extLst>
          </p:cNvPr>
          <p:cNvSpPr>
            <a:spLocks noGrp="1"/>
          </p:cNvSpPr>
          <p:nvPr>
            <p:ph type="ftr" sz="quarter" idx="11"/>
          </p:nvPr>
        </p:nvSpPr>
        <p:spPr/>
        <p:txBody>
          <a:bodyPr/>
          <a:lstStyle/>
          <a:p>
            <a:endParaRPr lang="it-IT"/>
          </a:p>
        </p:txBody>
      </p:sp>
      <p:sp>
        <p:nvSpPr>
          <p:cNvPr id="7" name="Segnaposto numero diapositiva 6">
            <a:extLst>
              <a:ext uri="{FF2B5EF4-FFF2-40B4-BE49-F238E27FC236}">
                <a16:creationId xmlns:a16="http://schemas.microsoft.com/office/drawing/2014/main" id="{2A1180AF-C276-4180-9E54-7B8047E37ED1}"/>
              </a:ext>
            </a:extLst>
          </p:cNvPr>
          <p:cNvSpPr>
            <a:spLocks noGrp="1"/>
          </p:cNvSpPr>
          <p:nvPr>
            <p:ph type="sldNum" sz="quarter" idx="12"/>
          </p:nvPr>
        </p:nvSpPr>
        <p:spPr/>
        <p:txBody>
          <a:bodyPr/>
          <a:lstStyle/>
          <a:p>
            <a:fld id="{E9E5D3C8-6D19-4578-90CB-263F1B3EB29F}" type="slidenum">
              <a:rPr lang="it-IT" smtClean="0"/>
              <a:t>‹N°›</a:t>
            </a:fld>
            <a:endParaRPr lang="it-IT"/>
          </a:p>
        </p:txBody>
      </p:sp>
    </p:spTree>
    <p:extLst>
      <p:ext uri="{BB962C8B-B14F-4D97-AF65-F5344CB8AC3E}">
        <p14:creationId xmlns:p14="http://schemas.microsoft.com/office/powerpoint/2010/main" val="241842801"/>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1861C9F3-303D-67B1-8107-3B38BDDFD949}"/>
              </a:ext>
            </a:extLst>
          </p:cNvPr>
          <p:cNvSpPr>
            <a:spLocks noGrp="1"/>
          </p:cNvSpPr>
          <p:nvPr>
            <p:ph type="title"/>
          </p:nvPr>
        </p:nvSpPr>
        <p:spPr/>
        <p:txBody>
          <a:bodyPr/>
          <a:lstStyle/>
          <a:p>
            <a:r>
              <a:rPr lang="it-IT"/>
              <a:t>Fare clic per modificare lo stile del titolo dello schema</a:t>
            </a:r>
          </a:p>
        </p:txBody>
      </p:sp>
      <p:sp>
        <p:nvSpPr>
          <p:cNvPr id="3" name="Segnaposto testo verticale 2">
            <a:extLst>
              <a:ext uri="{FF2B5EF4-FFF2-40B4-BE49-F238E27FC236}">
                <a16:creationId xmlns:a16="http://schemas.microsoft.com/office/drawing/2014/main" id="{C90CD8AC-260D-85D7-9831-746F8E30A4C6}"/>
              </a:ext>
            </a:extLst>
          </p:cNvPr>
          <p:cNvSpPr>
            <a:spLocks noGrp="1"/>
          </p:cNvSpPr>
          <p:nvPr>
            <p:ph type="body" orient="vert" idx="1"/>
          </p:nvPr>
        </p:nvSpPr>
        <p:spPr/>
        <p:txBody>
          <a:bodyPr vert="eaVert"/>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a:extLst>
              <a:ext uri="{FF2B5EF4-FFF2-40B4-BE49-F238E27FC236}">
                <a16:creationId xmlns:a16="http://schemas.microsoft.com/office/drawing/2014/main" id="{A52496DB-C9EE-5894-FABE-BE1F88092A00}"/>
              </a:ext>
            </a:extLst>
          </p:cNvPr>
          <p:cNvSpPr>
            <a:spLocks noGrp="1"/>
          </p:cNvSpPr>
          <p:nvPr>
            <p:ph type="dt" sz="half" idx="10"/>
          </p:nvPr>
        </p:nvSpPr>
        <p:spPr/>
        <p:txBody>
          <a:bodyPr/>
          <a:lstStyle/>
          <a:p>
            <a:fld id="{66DA66E7-0A33-4D01-9587-1596FA1531AE}" type="datetimeFigureOut">
              <a:rPr lang="it-IT" smtClean="0"/>
              <a:t>21/12/2023</a:t>
            </a:fld>
            <a:endParaRPr lang="it-IT"/>
          </a:p>
        </p:txBody>
      </p:sp>
      <p:sp>
        <p:nvSpPr>
          <p:cNvPr id="5" name="Segnaposto piè di pagina 4">
            <a:extLst>
              <a:ext uri="{FF2B5EF4-FFF2-40B4-BE49-F238E27FC236}">
                <a16:creationId xmlns:a16="http://schemas.microsoft.com/office/drawing/2014/main" id="{F3629699-6CDA-FAEF-D7E4-B636559280AA}"/>
              </a:ext>
            </a:extLst>
          </p:cNvPr>
          <p:cNvSpPr>
            <a:spLocks noGrp="1"/>
          </p:cNvSpPr>
          <p:nvPr>
            <p:ph type="ftr" sz="quarter" idx="11"/>
          </p:nvPr>
        </p:nvSpPr>
        <p:spPr/>
        <p:txBody>
          <a:bodyPr/>
          <a:lstStyle/>
          <a:p>
            <a:endParaRPr lang="it-IT"/>
          </a:p>
        </p:txBody>
      </p:sp>
      <p:sp>
        <p:nvSpPr>
          <p:cNvPr id="6" name="Segnaposto numero diapositiva 5">
            <a:extLst>
              <a:ext uri="{FF2B5EF4-FFF2-40B4-BE49-F238E27FC236}">
                <a16:creationId xmlns:a16="http://schemas.microsoft.com/office/drawing/2014/main" id="{9E4AC9FA-5FF0-0773-90D0-7A52A5947377}"/>
              </a:ext>
            </a:extLst>
          </p:cNvPr>
          <p:cNvSpPr>
            <a:spLocks noGrp="1"/>
          </p:cNvSpPr>
          <p:nvPr>
            <p:ph type="sldNum" sz="quarter" idx="12"/>
          </p:nvPr>
        </p:nvSpPr>
        <p:spPr/>
        <p:txBody>
          <a:bodyPr/>
          <a:lstStyle/>
          <a:p>
            <a:fld id="{E9E5D3C8-6D19-4578-90CB-263F1B3EB29F}" type="slidenum">
              <a:rPr lang="it-IT" smtClean="0"/>
              <a:t>‹N°›</a:t>
            </a:fld>
            <a:endParaRPr lang="it-IT"/>
          </a:p>
        </p:txBody>
      </p:sp>
    </p:spTree>
    <p:extLst>
      <p:ext uri="{BB962C8B-B14F-4D97-AF65-F5344CB8AC3E}">
        <p14:creationId xmlns:p14="http://schemas.microsoft.com/office/powerpoint/2010/main" val="2367054858"/>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vertTitleAndTx" preserve="1">
  <p:cSld name="1_Titolo e testo verticale">
    <p:spTree>
      <p:nvGrpSpPr>
        <p:cNvPr id="1" name=""/>
        <p:cNvGrpSpPr/>
        <p:nvPr/>
      </p:nvGrpSpPr>
      <p:grpSpPr>
        <a:xfrm>
          <a:off x="0" y="0"/>
          <a:ext cx="0" cy="0"/>
          <a:chOff x="0" y="0"/>
          <a:chExt cx="0" cy="0"/>
        </a:xfrm>
      </p:grpSpPr>
      <p:sp>
        <p:nvSpPr>
          <p:cNvPr id="2" name="Titolo verticale 1">
            <a:extLst>
              <a:ext uri="{FF2B5EF4-FFF2-40B4-BE49-F238E27FC236}">
                <a16:creationId xmlns:a16="http://schemas.microsoft.com/office/drawing/2014/main" id="{1773EEDD-9D6E-3BE9-1C2A-910DE4BCF9EA}"/>
              </a:ext>
            </a:extLst>
          </p:cNvPr>
          <p:cNvSpPr>
            <a:spLocks noGrp="1"/>
          </p:cNvSpPr>
          <p:nvPr>
            <p:ph type="title" orient="vert"/>
          </p:nvPr>
        </p:nvSpPr>
        <p:spPr>
          <a:xfrm>
            <a:off x="7213600" y="301625"/>
            <a:ext cx="2173288" cy="4805363"/>
          </a:xfrm>
        </p:spPr>
        <p:txBody>
          <a:bodyPr vert="eaVert"/>
          <a:lstStyle/>
          <a:p>
            <a:r>
              <a:rPr lang="it-IT"/>
              <a:t>Fare clic per modificare lo stile del titolo dello schema</a:t>
            </a:r>
          </a:p>
        </p:txBody>
      </p:sp>
      <p:sp>
        <p:nvSpPr>
          <p:cNvPr id="3" name="Segnaposto testo verticale 2">
            <a:extLst>
              <a:ext uri="{FF2B5EF4-FFF2-40B4-BE49-F238E27FC236}">
                <a16:creationId xmlns:a16="http://schemas.microsoft.com/office/drawing/2014/main" id="{D75F886A-32E1-C1A6-0FC0-AB99109A0F40}"/>
              </a:ext>
            </a:extLst>
          </p:cNvPr>
          <p:cNvSpPr>
            <a:spLocks noGrp="1"/>
          </p:cNvSpPr>
          <p:nvPr>
            <p:ph type="body" orient="vert" idx="1"/>
          </p:nvPr>
        </p:nvSpPr>
        <p:spPr>
          <a:xfrm>
            <a:off x="693738" y="301625"/>
            <a:ext cx="6367462" cy="4805363"/>
          </a:xfrm>
        </p:spPr>
        <p:txBody>
          <a:bodyPr vert="eaVert"/>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a:extLst>
              <a:ext uri="{FF2B5EF4-FFF2-40B4-BE49-F238E27FC236}">
                <a16:creationId xmlns:a16="http://schemas.microsoft.com/office/drawing/2014/main" id="{0D81EC1B-B56E-39D9-1C23-B86BCA332114}"/>
              </a:ext>
            </a:extLst>
          </p:cNvPr>
          <p:cNvSpPr>
            <a:spLocks noGrp="1"/>
          </p:cNvSpPr>
          <p:nvPr>
            <p:ph type="dt" sz="half" idx="10"/>
          </p:nvPr>
        </p:nvSpPr>
        <p:spPr/>
        <p:txBody>
          <a:bodyPr/>
          <a:lstStyle/>
          <a:p>
            <a:fld id="{66DA66E7-0A33-4D01-9587-1596FA1531AE}" type="datetimeFigureOut">
              <a:rPr lang="it-IT" smtClean="0"/>
              <a:t>21/12/2023</a:t>
            </a:fld>
            <a:endParaRPr lang="it-IT"/>
          </a:p>
        </p:txBody>
      </p:sp>
      <p:sp>
        <p:nvSpPr>
          <p:cNvPr id="5" name="Segnaposto piè di pagina 4">
            <a:extLst>
              <a:ext uri="{FF2B5EF4-FFF2-40B4-BE49-F238E27FC236}">
                <a16:creationId xmlns:a16="http://schemas.microsoft.com/office/drawing/2014/main" id="{F4A0BE7A-38C4-1BC7-1BA3-B4B0F21E1C2F}"/>
              </a:ext>
            </a:extLst>
          </p:cNvPr>
          <p:cNvSpPr>
            <a:spLocks noGrp="1"/>
          </p:cNvSpPr>
          <p:nvPr>
            <p:ph type="ftr" sz="quarter" idx="11"/>
          </p:nvPr>
        </p:nvSpPr>
        <p:spPr/>
        <p:txBody>
          <a:bodyPr/>
          <a:lstStyle/>
          <a:p>
            <a:endParaRPr lang="it-IT"/>
          </a:p>
        </p:txBody>
      </p:sp>
      <p:sp>
        <p:nvSpPr>
          <p:cNvPr id="6" name="Segnaposto numero diapositiva 5">
            <a:extLst>
              <a:ext uri="{FF2B5EF4-FFF2-40B4-BE49-F238E27FC236}">
                <a16:creationId xmlns:a16="http://schemas.microsoft.com/office/drawing/2014/main" id="{DC82B5F3-9B95-15B2-1AF0-E0F7E321FBF2}"/>
              </a:ext>
            </a:extLst>
          </p:cNvPr>
          <p:cNvSpPr>
            <a:spLocks noGrp="1"/>
          </p:cNvSpPr>
          <p:nvPr>
            <p:ph type="sldNum" sz="quarter" idx="12"/>
          </p:nvPr>
        </p:nvSpPr>
        <p:spPr/>
        <p:txBody>
          <a:bodyPr/>
          <a:lstStyle/>
          <a:p>
            <a:fld id="{E9E5D3C8-6D19-4578-90CB-263F1B3EB29F}" type="slidenum">
              <a:rPr lang="it-IT" smtClean="0"/>
              <a:t>‹N°›</a:t>
            </a:fld>
            <a:endParaRPr lang="it-IT"/>
          </a:p>
        </p:txBody>
      </p:sp>
    </p:spTree>
    <p:extLst>
      <p:ext uri="{BB962C8B-B14F-4D97-AF65-F5344CB8AC3E}">
        <p14:creationId xmlns:p14="http://schemas.microsoft.com/office/powerpoint/2010/main" val="425555573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ue contenuti">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9B7D25C8-A7DD-4DAF-9645-E6BFEE73E4B4}"/>
              </a:ext>
            </a:extLst>
          </p:cNvPr>
          <p:cNvSpPr>
            <a:spLocks noGrp="1"/>
          </p:cNvSpPr>
          <p:nvPr>
            <p:ph type="title"/>
          </p:nvPr>
        </p:nvSpPr>
        <p:spPr/>
        <p:txBody>
          <a:bodyPr/>
          <a:lstStyle/>
          <a:p>
            <a:r>
              <a:rPr lang="it-IT"/>
              <a:t>Fare clic per modificare lo stile del titolo dello schema</a:t>
            </a:r>
          </a:p>
        </p:txBody>
      </p:sp>
      <p:sp>
        <p:nvSpPr>
          <p:cNvPr id="3" name="Segnaposto contenuto 2">
            <a:extLst>
              <a:ext uri="{FF2B5EF4-FFF2-40B4-BE49-F238E27FC236}">
                <a16:creationId xmlns:a16="http://schemas.microsoft.com/office/drawing/2014/main" id="{725ADF84-F897-482E-8368-0B7BC32731E4}"/>
              </a:ext>
            </a:extLst>
          </p:cNvPr>
          <p:cNvSpPr>
            <a:spLocks noGrp="1"/>
          </p:cNvSpPr>
          <p:nvPr>
            <p:ph sz="half" idx="1"/>
          </p:nvPr>
        </p:nvSpPr>
        <p:spPr>
          <a:xfrm>
            <a:off x="503238" y="1327150"/>
            <a:ext cx="4448175" cy="3265488"/>
          </a:xfr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contenuto 3">
            <a:extLst>
              <a:ext uri="{FF2B5EF4-FFF2-40B4-BE49-F238E27FC236}">
                <a16:creationId xmlns:a16="http://schemas.microsoft.com/office/drawing/2014/main" id="{43BDDE80-4CEA-4A2C-A547-45D7B21518B8}"/>
              </a:ext>
            </a:extLst>
          </p:cNvPr>
          <p:cNvSpPr>
            <a:spLocks noGrp="1"/>
          </p:cNvSpPr>
          <p:nvPr>
            <p:ph sz="half" idx="2"/>
          </p:nvPr>
        </p:nvSpPr>
        <p:spPr>
          <a:xfrm>
            <a:off x="5103813" y="1327150"/>
            <a:ext cx="4448175" cy="3265488"/>
          </a:xfr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Tree>
    <p:extLst>
      <p:ext uri="{BB962C8B-B14F-4D97-AF65-F5344CB8AC3E}">
        <p14:creationId xmlns:p14="http://schemas.microsoft.com/office/powerpoint/2010/main" val="163932778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1262EEFC-DBC4-4B2E-AA6F-DD7C4FAED4ED}"/>
              </a:ext>
            </a:extLst>
          </p:cNvPr>
          <p:cNvSpPr>
            <a:spLocks noGrp="1"/>
          </p:cNvSpPr>
          <p:nvPr>
            <p:ph type="title"/>
          </p:nvPr>
        </p:nvSpPr>
        <p:spPr>
          <a:xfrm>
            <a:off x="693738" y="301625"/>
            <a:ext cx="8694737" cy="1096963"/>
          </a:xfrm>
        </p:spPr>
        <p:txBody>
          <a:bodyPr/>
          <a:lstStyle/>
          <a:p>
            <a:r>
              <a:rPr lang="it-IT"/>
              <a:t>Fare clic per modificare lo stile del titolo dello schema</a:t>
            </a:r>
          </a:p>
        </p:txBody>
      </p:sp>
      <p:sp>
        <p:nvSpPr>
          <p:cNvPr id="3" name="Segnaposto testo 2">
            <a:extLst>
              <a:ext uri="{FF2B5EF4-FFF2-40B4-BE49-F238E27FC236}">
                <a16:creationId xmlns:a16="http://schemas.microsoft.com/office/drawing/2014/main" id="{3B03DF68-B780-4A06-8578-ABA4E11086F0}"/>
              </a:ext>
            </a:extLst>
          </p:cNvPr>
          <p:cNvSpPr>
            <a:spLocks noGrp="1"/>
          </p:cNvSpPr>
          <p:nvPr>
            <p:ph type="body" idx="1"/>
          </p:nvPr>
        </p:nvSpPr>
        <p:spPr>
          <a:xfrm>
            <a:off x="693738" y="1390650"/>
            <a:ext cx="4265612" cy="6810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Fare clic per modificare gli stili del testo dello schema</a:t>
            </a:r>
          </a:p>
        </p:txBody>
      </p:sp>
      <p:sp>
        <p:nvSpPr>
          <p:cNvPr id="4" name="Segnaposto contenuto 3">
            <a:extLst>
              <a:ext uri="{FF2B5EF4-FFF2-40B4-BE49-F238E27FC236}">
                <a16:creationId xmlns:a16="http://schemas.microsoft.com/office/drawing/2014/main" id="{2495BBBA-7B02-429B-9E51-3331E79100BA}"/>
              </a:ext>
            </a:extLst>
          </p:cNvPr>
          <p:cNvSpPr>
            <a:spLocks noGrp="1"/>
          </p:cNvSpPr>
          <p:nvPr>
            <p:ph sz="half" idx="2"/>
          </p:nvPr>
        </p:nvSpPr>
        <p:spPr>
          <a:xfrm>
            <a:off x="693738" y="2071688"/>
            <a:ext cx="4265612" cy="3046412"/>
          </a:xfr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5" name="Segnaposto testo 4">
            <a:extLst>
              <a:ext uri="{FF2B5EF4-FFF2-40B4-BE49-F238E27FC236}">
                <a16:creationId xmlns:a16="http://schemas.microsoft.com/office/drawing/2014/main" id="{A4A06E54-4BB8-4320-9356-7D4AF8175673}"/>
              </a:ext>
            </a:extLst>
          </p:cNvPr>
          <p:cNvSpPr>
            <a:spLocks noGrp="1"/>
          </p:cNvSpPr>
          <p:nvPr>
            <p:ph type="body" sz="quarter" idx="3"/>
          </p:nvPr>
        </p:nvSpPr>
        <p:spPr>
          <a:xfrm>
            <a:off x="5103813" y="1390650"/>
            <a:ext cx="4284662" cy="6810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Fare clic per modificare gli stili del testo dello schema</a:t>
            </a:r>
          </a:p>
        </p:txBody>
      </p:sp>
      <p:sp>
        <p:nvSpPr>
          <p:cNvPr id="6" name="Segnaposto contenuto 5">
            <a:extLst>
              <a:ext uri="{FF2B5EF4-FFF2-40B4-BE49-F238E27FC236}">
                <a16:creationId xmlns:a16="http://schemas.microsoft.com/office/drawing/2014/main" id="{9ED36A60-7916-43B0-8E5F-AFA88F5871B1}"/>
              </a:ext>
            </a:extLst>
          </p:cNvPr>
          <p:cNvSpPr>
            <a:spLocks noGrp="1"/>
          </p:cNvSpPr>
          <p:nvPr>
            <p:ph sz="quarter" idx="4"/>
          </p:nvPr>
        </p:nvSpPr>
        <p:spPr>
          <a:xfrm>
            <a:off x="5103813" y="2071688"/>
            <a:ext cx="4284662" cy="3046412"/>
          </a:xfr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Tree>
    <p:extLst>
      <p:ext uri="{BB962C8B-B14F-4D97-AF65-F5344CB8AC3E}">
        <p14:creationId xmlns:p14="http://schemas.microsoft.com/office/powerpoint/2010/main" val="75760370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CA531120-4B5D-4935-8178-492AB4DBF768}"/>
              </a:ext>
            </a:extLst>
          </p:cNvPr>
          <p:cNvSpPr>
            <a:spLocks noGrp="1"/>
          </p:cNvSpPr>
          <p:nvPr>
            <p:ph type="title"/>
          </p:nvPr>
        </p:nvSpPr>
        <p:spPr/>
        <p:txBody>
          <a:bodyPr/>
          <a:lstStyle/>
          <a:p>
            <a:r>
              <a:rPr lang="it-IT"/>
              <a:t>Fare clic per modificare lo stile del titolo dello schema</a:t>
            </a:r>
          </a:p>
        </p:txBody>
      </p:sp>
    </p:spTree>
    <p:extLst>
      <p:ext uri="{BB962C8B-B14F-4D97-AF65-F5344CB8AC3E}">
        <p14:creationId xmlns:p14="http://schemas.microsoft.com/office/powerpoint/2010/main" val="355880267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uota">
    <p:spTree>
      <p:nvGrpSpPr>
        <p:cNvPr id="1" name=""/>
        <p:cNvGrpSpPr/>
        <p:nvPr/>
      </p:nvGrpSpPr>
      <p:grpSpPr>
        <a:xfrm>
          <a:off x="0" y="0"/>
          <a:ext cx="0" cy="0"/>
          <a:chOff x="0" y="0"/>
          <a:chExt cx="0" cy="0"/>
        </a:xfrm>
      </p:grpSpPr>
    </p:spTree>
    <p:extLst>
      <p:ext uri="{BB962C8B-B14F-4D97-AF65-F5344CB8AC3E}">
        <p14:creationId xmlns:p14="http://schemas.microsoft.com/office/powerpoint/2010/main" val="350227421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DA1CF077-3E52-4F40-B4B0-BEC18D205E36}"/>
              </a:ext>
            </a:extLst>
          </p:cNvPr>
          <p:cNvSpPr>
            <a:spLocks noGrp="1"/>
          </p:cNvSpPr>
          <p:nvPr>
            <p:ph type="title"/>
          </p:nvPr>
        </p:nvSpPr>
        <p:spPr>
          <a:xfrm>
            <a:off x="693738" y="377825"/>
            <a:ext cx="3251200" cy="1323975"/>
          </a:xfrm>
        </p:spPr>
        <p:txBody>
          <a:bodyPr anchor="b"/>
          <a:lstStyle>
            <a:lvl1pPr>
              <a:defRPr sz="3200"/>
            </a:lvl1pPr>
          </a:lstStyle>
          <a:p>
            <a:r>
              <a:rPr lang="it-IT"/>
              <a:t>Fare clic per modificare lo stile del titolo dello schema</a:t>
            </a:r>
          </a:p>
        </p:txBody>
      </p:sp>
      <p:sp>
        <p:nvSpPr>
          <p:cNvPr id="3" name="Segnaposto contenuto 2">
            <a:extLst>
              <a:ext uri="{FF2B5EF4-FFF2-40B4-BE49-F238E27FC236}">
                <a16:creationId xmlns:a16="http://schemas.microsoft.com/office/drawing/2014/main" id="{90648435-AE16-46AE-980F-EB53BED57E7E}"/>
              </a:ext>
            </a:extLst>
          </p:cNvPr>
          <p:cNvSpPr>
            <a:spLocks noGrp="1"/>
          </p:cNvSpPr>
          <p:nvPr>
            <p:ph idx="1"/>
          </p:nvPr>
        </p:nvSpPr>
        <p:spPr>
          <a:xfrm>
            <a:off x="4286250" y="815975"/>
            <a:ext cx="5102225" cy="403066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testo 3">
            <a:extLst>
              <a:ext uri="{FF2B5EF4-FFF2-40B4-BE49-F238E27FC236}">
                <a16:creationId xmlns:a16="http://schemas.microsoft.com/office/drawing/2014/main" id="{BC80B8C0-A468-4856-98B6-0D47990B5289}"/>
              </a:ext>
            </a:extLst>
          </p:cNvPr>
          <p:cNvSpPr>
            <a:spLocks noGrp="1"/>
          </p:cNvSpPr>
          <p:nvPr>
            <p:ph type="body" sz="half" idx="2"/>
          </p:nvPr>
        </p:nvSpPr>
        <p:spPr>
          <a:xfrm>
            <a:off x="693738" y="1701800"/>
            <a:ext cx="3251200" cy="31511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it-IT"/>
              <a:t>Fare clic per modificare gli stili del testo dello schema</a:t>
            </a:r>
          </a:p>
        </p:txBody>
      </p:sp>
    </p:spTree>
    <p:extLst>
      <p:ext uri="{BB962C8B-B14F-4D97-AF65-F5344CB8AC3E}">
        <p14:creationId xmlns:p14="http://schemas.microsoft.com/office/powerpoint/2010/main" val="152257196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B7EF7CEC-920F-4109-847D-FAB44D4A4316}"/>
              </a:ext>
            </a:extLst>
          </p:cNvPr>
          <p:cNvSpPr>
            <a:spLocks noGrp="1"/>
          </p:cNvSpPr>
          <p:nvPr>
            <p:ph type="title"/>
          </p:nvPr>
        </p:nvSpPr>
        <p:spPr>
          <a:xfrm>
            <a:off x="693738" y="377825"/>
            <a:ext cx="3251200" cy="1323975"/>
          </a:xfrm>
        </p:spPr>
        <p:txBody>
          <a:bodyPr anchor="b"/>
          <a:lstStyle>
            <a:lvl1pPr>
              <a:defRPr sz="3200"/>
            </a:lvl1pPr>
          </a:lstStyle>
          <a:p>
            <a:r>
              <a:rPr lang="it-IT"/>
              <a:t>Fare clic per modificare lo stile del titolo dello schema</a:t>
            </a:r>
          </a:p>
        </p:txBody>
      </p:sp>
      <p:sp>
        <p:nvSpPr>
          <p:cNvPr id="3" name="Segnaposto immagine 2">
            <a:extLst>
              <a:ext uri="{FF2B5EF4-FFF2-40B4-BE49-F238E27FC236}">
                <a16:creationId xmlns:a16="http://schemas.microsoft.com/office/drawing/2014/main" id="{A2E7CCF2-9F3B-4F1A-93BD-2998652976D9}"/>
              </a:ext>
            </a:extLst>
          </p:cNvPr>
          <p:cNvSpPr>
            <a:spLocks noGrp="1"/>
          </p:cNvSpPr>
          <p:nvPr>
            <p:ph type="pic" idx="1"/>
          </p:nvPr>
        </p:nvSpPr>
        <p:spPr>
          <a:xfrm>
            <a:off x="4286250" y="815975"/>
            <a:ext cx="5102225" cy="4030663"/>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it-IT" dirty="0"/>
          </a:p>
        </p:txBody>
      </p:sp>
      <p:sp>
        <p:nvSpPr>
          <p:cNvPr id="4" name="Segnaposto testo 3">
            <a:extLst>
              <a:ext uri="{FF2B5EF4-FFF2-40B4-BE49-F238E27FC236}">
                <a16:creationId xmlns:a16="http://schemas.microsoft.com/office/drawing/2014/main" id="{DD08A083-B4EE-46C2-B459-32B0F1B5829F}"/>
              </a:ext>
            </a:extLst>
          </p:cNvPr>
          <p:cNvSpPr>
            <a:spLocks noGrp="1"/>
          </p:cNvSpPr>
          <p:nvPr>
            <p:ph type="body" sz="half" idx="2"/>
          </p:nvPr>
        </p:nvSpPr>
        <p:spPr>
          <a:xfrm>
            <a:off x="693738" y="1701800"/>
            <a:ext cx="3251200" cy="31511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it-IT"/>
              <a:t>Fare clic per modificare gli stili del testo dello schema</a:t>
            </a:r>
          </a:p>
        </p:txBody>
      </p:sp>
    </p:spTree>
    <p:extLst>
      <p:ext uri="{BB962C8B-B14F-4D97-AF65-F5344CB8AC3E}">
        <p14:creationId xmlns:p14="http://schemas.microsoft.com/office/powerpoint/2010/main" val="149987902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3"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4" Type="http://schemas.openxmlformats.org/officeDocument/2006/relationships/image" Target="../media/image1.jpeg"/></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32.xml"/><Relationship Id="rId3" Type="http://schemas.openxmlformats.org/officeDocument/2006/relationships/slideLayout" Target="../slideLayouts/slideLayout27.xml"/><Relationship Id="rId7" Type="http://schemas.openxmlformats.org/officeDocument/2006/relationships/slideLayout" Target="../slideLayouts/slideLayout31.xml"/><Relationship Id="rId12" Type="http://schemas.openxmlformats.org/officeDocument/2006/relationships/theme" Target="../theme/theme4.xml"/><Relationship Id="rId2" Type="http://schemas.openxmlformats.org/officeDocument/2006/relationships/slideLayout" Target="../slideLayouts/slideLayout26.xml"/><Relationship Id="rId1" Type="http://schemas.openxmlformats.org/officeDocument/2006/relationships/slideLayout" Target="../slideLayouts/slideLayout25.xml"/><Relationship Id="rId6" Type="http://schemas.openxmlformats.org/officeDocument/2006/relationships/slideLayout" Target="../slideLayouts/slideLayout30.xml"/><Relationship Id="rId11" Type="http://schemas.openxmlformats.org/officeDocument/2006/relationships/slideLayout" Target="../slideLayouts/slideLayout35.xml"/><Relationship Id="rId5" Type="http://schemas.openxmlformats.org/officeDocument/2006/relationships/slideLayout" Target="../slideLayouts/slideLayout29.xml"/><Relationship Id="rId10" Type="http://schemas.openxmlformats.org/officeDocument/2006/relationships/slideLayout" Target="../slideLayouts/slideLayout34.xml"/><Relationship Id="rId4" Type="http://schemas.openxmlformats.org/officeDocument/2006/relationships/slideLayout" Target="../slideLayouts/slideLayout28.xml"/><Relationship Id="rId9" Type="http://schemas.openxmlformats.org/officeDocument/2006/relationships/slideLayout" Target="../slideLayouts/slideLayout3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049" name="Rectangle 1">
            <a:extLst>
              <a:ext uri="{FF2B5EF4-FFF2-40B4-BE49-F238E27FC236}">
                <a16:creationId xmlns:a16="http://schemas.microsoft.com/office/drawing/2014/main" id="{D59D8B43-280B-46C5-B724-01BDCB83731B}"/>
              </a:ext>
            </a:extLst>
          </p:cNvPr>
          <p:cNvSpPr>
            <a:spLocks noGrp="1" noChangeArrowheads="1"/>
          </p:cNvSpPr>
          <p:nvPr>
            <p:ph type="title"/>
          </p:nvPr>
        </p:nvSpPr>
        <p:spPr bwMode="auto">
          <a:xfrm>
            <a:off x="503238" y="225425"/>
            <a:ext cx="9048750" cy="9223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bodyPr>
          <a:lstStyle/>
          <a:p>
            <a:pPr lvl="0"/>
            <a:r>
              <a:rPr lang="en-GB" altLang="it-IT"/>
              <a:t>Fai clic per modificare il formato del testo del titolo</a:t>
            </a:r>
          </a:p>
        </p:txBody>
      </p:sp>
      <p:sp>
        <p:nvSpPr>
          <p:cNvPr id="2050" name="Rectangle 2">
            <a:extLst>
              <a:ext uri="{FF2B5EF4-FFF2-40B4-BE49-F238E27FC236}">
                <a16:creationId xmlns:a16="http://schemas.microsoft.com/office/drawing/2014/main" id="{38D290A3-C77F-4CB6-B6E0-6DE4E3FD4C71}"/>
              </a:ext>
            </a:extLst>
          </p:cNvPr>
          <p:cNvSpPr>
            <a:spLocks noGrp="1" noChangeArrowheads="1"/>
          </p:cNvSpPr>
          <p:nvPr>
            <p:ph type="body" idx="1"/>
          </p:nvPr>
        </p:nvSpPr>
        <p:spPr bwMode="auto">
          <a:xfrm>
            <a:off x="503238" y="1327150"/>
            <a:ext cx="9048750" cy="32654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28440" rIns="0" bIns="0" numCol="1" anchor="t" anchorCtr="0" compatLnSpc="1">
            <a:prstTxWarp prst="textNoShape">
              <a:avLst/>
            </a:prstTxWarp>
          </a:bodyPr>
          <a:lstStyle/>
          <a:p>
            <a:pPr lvl="0"/>
            <a:r>
              <a:rPr lang="en-GB" altLang="it-IT"/>
              <a:t>Fai clic per modificare il formato del testo della struttura</a:t>
            </a:r>
          </a:p>
          <a:p>
            <a:pPr lvl="1"/>
            <a:r>
              <a:rPr lang="en-GB" altLang="it-IT"/>
              <a:t>Secondo livello struttura</a:t>
            </a:r>
          </a:p>
          <a:p>
            <a:pPr lvl="2"/>
            <a:r>
              <a:rPr lang="en-GB" altLang="it-IT"/>
              <a:t>Terzo livello struttura</a:t>
            </a:r>
          </a:p>
          <a:p>
            <a:pPr lvl="3"/>
            <a:r>
              <a:rPr lang="en-GB" altLang="it-IT"/>
              <a:t>Quarto livello struttura</a:t>
            </a:r>
          </a:p>
          <a:p>
            <a:pPr lvl="4"/>
            <a:r>
              <a:rPr lang="en-GB" altLang="it-IT"/>
              <a:t>Quinto livello struttura</a:t>
            </a:r>
          </a:p>
          <a:p>
            <a:pPr lvl="4"/>
            <a:r>
              <a:rPr lang="en-GB" altLang="it-IT"/>
              <a:t>Sesto livello struttura</a:t>
            </a:r>
          </a:p>
          <a:p>
            <a:pPr lvl="4"/>
            <a:r>
              <a:rPr lang="en-GB" altLang="it-IT"/>
              <a:t>Settimo livello struttura</a:t>
            </a:r>
          </a:p>
        </p:txBody>
      </p:sp>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Lst>
  <p:txStyles>
    <p:titleStyle>
      <a:lvl1pPr algn="ctr" defTabSz="449263" rtl="0" fontAlgn="base" hangingPunct="0">
        <a:lnSpc>
          <a:spcPct val="93000"/>
        </a:lnSpc>
        <a:spcBef>
          <a:spcPct val="0"/>
        </a:spcBef>
        <a:spcAft>
          <a:spcPct val="0"/>
        </a:spcAft>
        <a:buClr>
          <a:srgbClr val="000000"/>
        </a:buClr>
        <a:buSzPct val="100000"/>
        <a:buFont typeface="Times New Roman" panose="02020603050405020304" pitchFamily="18" charset="0"/>
        <a:defRPr sz="4400" kern="1200">
          <a:solidFill>
            <a:srgbClr val="000000"/>
          </a:solidFill>
          <a:latin typeface="+mj-lt"/>
          <a:ea typeface="+mj-ea"/>
          <a:cs typeface="+mj-cs"/>
        </a:defRPr>
      </a:lvl1pPr>
      <a:lvl2pPr marL="742950" indent="-285750" algn="ctr" defTabSz="449263" rtl="0" fontAlgn="base" hangingPunct="0">
        <a:lnSpc>
          <a:spcPct val="93000"/>
        </a:lnSpc>
        <a:spcBef>
          <a:spcPct val="0"/>
        </a:spcBef>
        <a:spcAft>
          <a:spcPct val="0"/>
        </a:spcAft>
        <a:buClr>
          <a:srgbClr val="000000"/>
        </a:buClr>
        <a:buSzPct val="100000"/>
        <a:buFont typeface="Times New Roman" panose="02020603050405020304" pitchFamily="18" charset="0"/>
        <a:defRPr sz="4400">
          <a:solidFill>
            <a:srgbClr val="000000"/>
          </a:solidFill>
          <a:latin typeface="Arial" panose="020B0604020202020204" pitchFamily="34" charset="0"/>
          <a:ea typeface="Microsoft YaHei" panose="020B0503020204020204" pitchFamily="34" charset="-122"/>
        </a:defRPr>
      </a:lvl2pPr>
      <a:lvl3pPr marL="1143000" indent="-228600" algn="ctr" defTabSz="449263" rtl="0" fontAlgn="base" hangingPunct="0">
        <a:lnSpc>
          <a:spcPct val="93000"/>
        </a:lnSpc>
        <a:spcBef>
          <a:spcPct val="0"/>
        </a:spcBef>
        <a:spcAft>
          <a:spcPct val="0"/>
        </a:spcAft>
        <a:buClr>
          <a:srgbClr val="000000"/>
        </a:buClr>
        <a:buSzPct val="100000"/>
        <a:buFont typeface="Times New Roman" panose="02020603050405020304" pitchFamily="18" charset="0"/>
        <a:defRPr sz="4400">
          <a:solidFill>
            <a:srgbClr val="000000"/>
          </a:solidFill>
          <a:latin typeface="Arial" panose="020B0604020202020204" pitchFamily="34" charset="0"/>
          <a:ea typeface="Microsoft YaHei" panose="020B0503020204020204" pitchFamily="34" charset="-122"/>
        </a:defRPr>
      </a:lvl3pPr>
      <a:lvl4pPr marL="1600200" indent="-228600" algn="ctr" defTabSz="449263" rtl="0" fontAlgn="base" hangingPunct="0">
        <a:lnSpc>
          <a:spcPct val="93000"/>
        </a:lnSpc>
        <a:spcBef>
          <a:spcPct val="0"/>
        </a:spcBef>
        <a:spcAft>
          <a:spcPct val="0"/>
        </a:spcAft>
        <a:buClr>
          <a:srgbClr val="000000"/>
        </a:buClr>
        <a:buSzPct val="100000"/>
        <a:buFont typeface="Times New Roman" panose="02020603050405020304" pitchFamily="18" charset="0"/>
        <a:defRPr sz="4400">
          <a:solidFill>
            <a:srgbClr val="000000"/>
          </a:solidFill>
          <a:latin typeface="Arial" panose="020B0604020202020204" pitchFamily="34" charset="0"/>
          <a:ea typeface="Microsoft YaHei" panose="020B0503020204020204" pitchFamily="34" charset="-122"/>
        </a:defRPr>
      </a:lvl4pPr>
      <a:lvl5pPr marL="2057400" indent="-228600" algn="ctr" defTabSz="449263" rtl="0" fontAlgn="base" hangingPunct="0">
        <a:lnSpc>
          <a:spcPct val="93000"/>
        </a:lnSpc>
        <a:spcBef>
          <a:spcPct val="0"/>
        </a:spcBef>
        <a:spcAft>
          <a:spcPct val="0"/>
        </a:spcAft>
        <a:buClr>
          <a:srgbClr val="000000"/>
        </a:buClr>
        <a:buSzPct val="100000"/>
        <a:buFont typeface="Times New Roman" panose="02020603050405020304" pitchFamily="18" charset="0"/>
        <a:defRPr sz="4400">
          <a:solidFill>
            <a:srgbClr val="000000"/>
          </a:solidFill>
          <a:latin typeface="Arial" panose="020B0604020202020204" pitchFamily="34" charset="0"/>
          <a:ea typeface="Microsoft YaHei" panose="020B0503020204020204" pitchFamily="34" charset="-122"/>
        </a:defRPr>
      </a:lvl5pPr>
      <a:lvl6pPr marL="2514600" indent="-228600" algn="ctr" defTabSz="449263" rtl="0" fontAlgn="base" hangingPunct="0">
        <a:lnSpc>
          <a:spcPct val="93000"/>
        </a:lnSpc>
        <a:spcBef>
          <a:spcPct val="0"/>
        </a:spcBef>
        <a:spcAft>
          <a:spcPct val="0"/>
        </a:spcAft>
        <a:buClr>
          <a:srgbClr val="000000"/>
        </a:buClr>
        <a:buSzPct val="100000"/>
        <a:buFont typeface="Times New Roman" panose="02020603050405020304" pitchFamily="18" charset="0"/>
        <a:defRPr sz="4400">
          <a:solidFill>
            <a:srgbClr val="000000"/>
          </a:solidFill>
          <a:latin typeface="Arial" panose="020B0604020202020204" pitchFamily="34" charset="0"/>
          <a:ea typeface="Microsoft YaHei" panose="020B0503020204020204" pitchFamily="34" charset="-122"/>
        </a:defRPr>
      </a:lvl6pPr>
      <a:lvl7pPr marL="2971800" indent="-228600" algn="ctr" defTabSz="449263" rtl="0" fontAlgn="base" hangingPunct="0">
        <a:lnSpc>
          <a:spcPct val="93000"/>
        </a:lnSpc>
        <a:spcBef>
          <a:spcPct val="0"/>
        </a:spcBef>
        <a:spcAft>
          <a:spcPct val="0"/>
        </a:spcAft>
        <a:buClr>
          <a:srgbClr val="000000"/>
        </a:buClr>
        <a:buSzPct val="100000"/>
        <a:buFont typeface="Times New Roman" panose="02020603050405020304" pitchFamily="18" charset="0"/>
        <a:defRPr sz="4400">
          <a:solidFill>
            <a:srgbClr val="000000"/>
          </a:solidFill>
          <a:latin typeface="Arial" panose="020B0604020202020204" pitchFamily="34" charset="0"/>
          <a:ea typeface="Microsoft YaHei" panose="020B0503020204020204" pitchFamily="34" charset="-122"/>
        </a:defRPr>
      </a:lvl7pPr>
      <a:lvl8pPr marL="3429000" indent="-228600" algn="ctr" defTabSz="449263" rtl="0" fontAlgn="base" hangingPunct="0">
        <a:lnSpc>
          <a:spcPct val="93000"/>
        </a:lnSpc>
        <a:spcBef>
          <a:spcPct val="0"/>
        </a:spcBef>
        <a:spcAft>
          <a:spcPct val="0"/>
        </a:spcAft>
        <a:buClr>
          <a:srgbClr val="000000"/>
        </a:buClr>
        <a:buSzPct val="100000"/>
        <a:buFont typeface="Times New Roman" panose="02020603050405020304" pitchFamily="18" charset="0"/>
        <a:defRPr sz="4400">
          <a:solidFill>
            <a:srgbClr val="000000"/>
          </a:solidFill>
          <a:latin typeface="Arial" panose="020B0604020202020204" pitchFamily="34" charset="0"/>
          <a:ea typeface="Microsoft YaHei" panose="020B0503020204020204" pitchFamily="34" charset="-122"/>
        </a:defRPr>
      </a:lvl8pPr>
      <a:lvl9pPr marL="3886200" indent="-228600" algn="ctr" defTabSz="449263" rtl="0" fontAlgn="base" hangingPunct="0">
        <a:lnSpc>
          <a:spcPct val="93000"/>
        </a:lnSpc>
        <a:spcBef>
          <a:spcPct val="0"/>
        </a:spcBef>
        <a:spcAft>
          <a:spcPct val="0"/>
        </a:spcAft>
        <a:buClr>
          <a:srgbClr val="000000"/>
        </a:buClr>
        <a:buSzPct val="100000"/>
        <a:buFont typeface="Times New Roman" panose="02020603050405020304" pitchFamily="18" charset="0"/>
        <a:defRPr sz="4400">
          <a:solidFill>
            <a:srgbClr val="000000"/>
          </a:solidFill>
          <a:latin typeface="Arial" panose="020B0604020202020204" pitchFamily="34" charset="0"/>
          <a:ea typeface="Microsoft YaHei" panose="020B0503020204020204" pitchFamily="34" charset="-122"/>
        </a:defRPr>
      </a:lvl9pPr>
    </p:titleStyle>
    <p:bodyStyle>
      <a:lvl1pPr marL="342900" indent="-342900" algn="l" defTabSz="449263" rtl="0" fontAlgn="base" hangingPunct="0">
        <a:lnSpc>
          <a:spcPct val="93000"/>
        </a:lnSpc>
        <a:spcBef>
          <a:spcPts val="1425"/>
        </a:spcBef>
        <a:spcAft>
          <a:spcPct val="0"/>
        </a:spcAft>
        <a:buClr>
          <a:srgbClr val="000000"/>
        </a:buClr>
        <a:buSzPct val="100000"/>
        <a:buFont typeface="Times New Roman" panose="02020603050405020304" pitchFamily="18" charset="0"/>
        <a:defRPr sz="3200" kern="1200">
          <a:solidFill>
            <a:srgbClr val="000000"/>
          </a:solidFill>
          <a:latin typeface="+mn-lt"/>
          <a:ea typeface="+mn-ea"/>
          <a:cs typeface="+mn-cs"/>
        </a:defRPr>
      </a:lvl1pPr>
      <a:lvl2pPr marL="742950" indent="-285750" algn="l" defTabSz="449263" rtl="0" fontAlgn="base" hangingPunct="0">
        <a:lnSpc>
          <a:spcPct val="93000"/>
        </a:lnSpc>
        <a:spcBef>
          <a:spcPts val="1138"/>
        </a:spcBef>
        <a:spcAft>
          <a:spcPct val="0"/>
        </a:spcAft>
        <a:buClr>
          <a:srgbClr val="000000"/>
        </a:buClr>
        <a:buSzPct val="100000"/>
        <a:buFont typeface="Times New Roman" panose="02020603050405020304" pitchFamily="18" charset="0"/>
        <a:defRPr sz="2800" kern="1200">
          <a:solidFill>
            <a:srgbClr val="000000"/>
          </a:solidFill>
          <a:latin typeface="+mn-lt"/>
          <a:ea typeface="+mn-ea"/>
          <a:cs typeface="+mn-cs"/>
        </a:defRPr>
      </a:lvl2pPr>
      <a:lvl3pPr marL="1143000" indent="-228600" algn="l" defTabSz="449263" rtl="0" fontAlgn="base" hangingPunct="0">
        <a:lnSpc>
          <a:spcPct val="93000"/>
        </a:lnSpc>
        <a:spcBef>
          <a:spcPts val="850"/>
        </a:spcBef>
        <a:spcAft>
          <a:spcPct val="0"/>
        </a:spcAft>
        <a:buClr>
          <a:srgbClr val="000000"/>
        </a:buClr>
        <a:buSzPct val="100000"/>
        <a:buFont typeface="Times New Roman" panose="02020603050405020304" pitchFamily="18" charset="0"/>
        <a:defRPr sz="2400" kern="1200">
          <a:solidFill>
            <a:srgbClr val="000000"/>
          </a:solidFill>
          <a:latin typeface="+mn-lt"/>
          <a:ea typeface="+mn-ea"/>
          <a:cs typeface="+mn-cs"/>
        </a:defRPr>
      </a:lvl3pPr>
      <a:lvl4pPr marL="1600200" indent="-228600" algn="l" defTabSz="449263" rtl="0" fontAlgn="base" hangingPunct="0">
        <a:lnSpc>
          <a:spcPct val="93000"/>
        </a:lnSpc>
        <a:spcBef>
          <a:spcPts val="575"/>
        </a:spcBef>
        <a:spcAft>
          <a:spcPct val="0"/>
        </a:spcAft>
        <a:buClr>
          <a:srgbClr val="000000"/>
        </a:buClr>
        <a:buSzPct val="100000"/>
        <a:buFont typeface="Times New Roman" panose="02020603050405020304" pitchFamily="18" charset="0"/>
        <a:defRPr sz="2000" kern="1200">
          <a:solidFill>
            <a:srgbClr val="000000"/>
          </a:solidFill>
          <a:latin typeface="+mn-lt"/>
          <a:ea typeface="+mn-ea"/>
          <a:cs typeface="+mn-cs"/>
        </a:defRPr>
      </a:lvl4pPr>
      <a:lvl5pPr marL="2057400" indent="-228600" algn="l" defTabSz="449263" rtl="0" fontAlgn="base" hangingPunct="0">
        <a:lnSpc>
          <a:spcPct val="93000"/>
        </a:lnSpc>
        <a:spcBef>
          <a:spcPts val="288"/>
        </a:spcBef>
        <a:spcAft>
          <a:spcPct val="0"/>
        </a:spcAft>
        <a:buClr>
          <a:srgbClr val="000000"/>
        </a:buClr>
        <a:buSzPct val="100000"/>
        <a:buFont typeface="Times New Roman" panose="02020603050405020304" pitchFamily="18" charset="0"/>
        <a:defRPr sz="2000" kern="1200">
          <a:solidFill>
            <a:srgbClr val="000000"/>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073" name="Rectangle 1">
            <a:extLst>
              <a:ext uri="{FF2B5EF4-FFF2-40B4-BE49-F238E27FC236}">
                <a16:creationId xmlns:a16="http://schemas.microsoft.com/office/drawing/2014/main" id="{A386E12F-C238-4BD4-B32F-77898FD4D1B0}"/>
              </a:ext>
            </a:extLst>
          </p:cNvPr>
          <p:cNvSpPr>
            <a:spLocks noGrp="1" noChangeArrowheads="1"/>
          </p:cNvSpPr>
          <p:nvPr>
            <p:ph type="title"/>
          </p:nvPr>
        </p:nvSpPr>
        <p:spPr bwMode="auto">
          <a:xfrm>
            <a:off x="503238" y="225425"/>
            <a:ext cx="9048750" cy="9223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bodyPr>
          <a:lstStyle/>
          <a:p>
            <a:pPr lvl="0"/>
            <a:r>
              <a:rPr lang="en-GB" altLang="it-IT"/>
              <a:t>Fai clic per modificare il formato del testo del titolo</a:t>
            </a:r>
          </a:p>
        </p:txBody>
      </p:sp>
      <p:sp>
        <p:nvSpPr>
          <p:cNvPr id="3074" name="Rectangle 2">
            <a:extLst>
              <a:ext uri="{FF2B5EF4-FFF2-40B4-BE49-F238E27FC236}">
                <a16:creationId xmlns:a16="http://schemas.microsoft.com/office/drawing/2014/main" id="{C5E7CC9F-976A-473E-8597-58A6C20D6A95}"/>
              </a:ext>
            </a:extLst>
          </p:cNvPr>
          <p:cNvSpPr>
            <a:spLocks noGrp="1" noChangeArrowheads="1"/>
          </p:cNvSpPr>
          <p:nvPr>
            <p:ph type="body" idx="1"/>
          </p:nvPr>
        </p:nvSpPr>
        <p:spPr bwMode="auto">
          <a:xfrm>
            <a:off x="503238" y="1327150"/>
            <a:ext cx="9048750" cy="32654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28440" rIns="0" bIns="0" numCol="1" anchor="t" anchorCtr="0" compatLnSpc="1">
            <a:prstTxWarp prst="textNoShape">
              <a:avLst/>
            </a:prstTxWarp>
          </a:bodyPr>
          <a:lstStyle/>
          <a:p>
            <a:pPr lvl="0"/>
            <a:r>
              <a:rPr lang="en-GB" altLang="it-IT"/>
              <a:t>Fai clic per modificare il formato del testo della struttura</a:t>
            </a:r>
          </a:p>
          <a:p>
            <a:pPr lvl="1"/>
            <a:r>
              <a:rPr lang="en-GB" altLang="it-IT"/>
              <a:t>Secondo livello struttura</a:t>
            </a:r>
          </a:p>
          <a:p>
            <a:pPr lvl="2"/>
            <a:r>
              <a:rPr lang="en-GB" altLang="it-IT"/>
              <a:t>Terzo livello struttura</a:t>
            </a:r>
          </a:p>
          <a:p>
            <a:pPr lvl="3"/>
            <a:r>
              <a:rPr lang="en-GB" altLang="it-IT"/>
              <a:t>Quarto livello struttura</a:t>
            </a:r>
          </a:p>
          <a:p>
            <a:pPr lvl="4"/>
            <a:r>
              <a:rPr lang="en-GB" altLang="it-IT"/>
              <a:t>Quinto livello struttura</a:t>
            </a:r>
          </a:p>
          <a:p>
            <a:pPr lvl="4"/>
            <a:r>
              <a:rPr lang="en-GB" altLang="it-IT"/>
              <a:t>Sesto livello struttura</a:t>
            </a:r>
          </a:p>
          <a:p>
            <a:pPr lvl="4"/>
            <a:r>
              <a:rPr lang="en-GB" altLang="it-IT"/>
              <a:t>Settimo livello struttura</a:t>
            </a:r>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ctr" defTabSz="449263" rtl="0" fontAlgn="base" hangingPunct="0">
        <a:lnSpc>
          <a:spcPct val="93000"/>
        </a:lnSpc>
        <a:spcBef>
          <a:spcPct val="0"/>
        </a:spcBef>
        <a:spcAft>
          <a:spcPct val="0"/>
        </a:spcAft>
        <a:buClr>
          <a:srgbClr val="000000"/>
        </a:buClr>
        <a:buSzPct val="100000"/>
        <a:buFont typeface="Times New Roman" panose="02020603050405020304" pitchFamily="18" charset="0"/>
        <a:defRPr sz="4400" kern="1200">
          <a:solidFill>
            <a:srgbClr val="000000"/>
          </a:solidFill>
          <a:latin typeface="+mj-lt"/>
          <a:ea typeface="+mj-ea"/>
          <a:cs typeface="+mj-cs"/>
        </a:defRPr>
      </a:lvl1pPr>
      <a:lvl2pPr marL="742950" indent="-285750" algn="ctr" defTabSz="449263" rtl="0" fontAlgn="base" hangingPunct="0">
        <a:lnSpc>
          <a:spcPct val="93000"/>
        </a:lnSpc>
        <a:spcBef>
          <a:spcPct val="0"/>
        </a:spcBef>
        <a:spcAft>
          <a:spcPct val="0"/>
        </a:spcAft>
        <a:buClr>
          <a:srgbClr val="000000"/>
        </a:buClr>
        <a:buSzPct val="100000"/>
        <a:buFont typeface="Times New Roman" panose="02020603050405020304" pitchFamily="18" charset="0"/>
        <a:defRPr sz="4400">
          <a:solidFill>
            <a:srgbClr val="000000"/>
          </a:solidFill>
          <a:latin typeface="Arial" panose="020B0604020202020204" pitchFamily="34" charset="0"/>
          <a:ea typeface="Microsoft YaHei" panose="020B0503020204020204" pitchFamily="34" charset="-122"/>
        </a:defRPr>
      </a:lvl2pPr>
      <a:lvl3pPr marL="1143000" indent="-228600" algn="ctr" defTabSz="449263" rtl="0" fontAlgn="base" hangingPunct="0">
        <a:lnSpc>
          <a:spcPct val="93000"/>
        </a:lnSpc>
        <a:spcBef>
          <a:spcPct val="0"/>
        </a:spcBef>
        <a:spcAft>
          <a:spcPct val="0"/>
        </a:spcAft>
        <a:buClr>
          <a:srgbClr val="000000"/>
        </a:buClr>
        <a:buSzPct val="100000"/>
        <a:buFont typeface="Times New Roman" panose="02020603050405020304" pitchFamily="18" charset="0"/>
        <a:defRPr sz="4400">
          <a:solidFill>
            <a:srgbClr val="000000"/>
          </a:solidFill>
          <a:latin typeface="Arial" panose="020B0604020202020204" pitchFamily="34" charset="0"/>
          <a:ea typeface="Microsoft YaHei" panose="020B0503020204020204" pitchFamily="34" charset="-122"/>
        </a:defRPr>
      </a:lvl3pPr>
      <a:lvl4pPr marL="1600200" indent="-228600" algn="ctr" defTabSz="449263" rtl="0" fontAlgn="base" hangingPunct="0">
        <a:lnSpc>
          <a:spcPct val="93000"/>
        </a:lnSpc>
        <a:spcBef>
          <a:spcPct val="0"/>
        </a:spcBef>
        <a:spcAft>
          <a:spcPct val="0"/>
        </a:spcAft>
        <a:buClr>
          <a:srgbClr val="000000"/>
        </a:buClr>
        <a:buSzPct val="100000"/>
        <a:buFont typeface="Times New Roman" panose="02020603050405020304" pitchFamily="18" charset="0"/>
        <a:defRPr sz="4400">
          <a:solidFill>
            <a:srgbClr val="000000"/>
          </a:solidFill>
          <a:latin typeface="Arial" panose="020B0604020202020204" pitchFamily="34" charset="0"/>
          <a:ea typeface="Microsoft YaHei" panose="020B0503020204020204" pitchFamily="34" charset="-122"/>
        </a:defRPr>
      </a:lvl4pPr>
      <a:lvl5pPr marL="2057400" indent="-228600" algn="ctr" defTabSz="449263" rtl="0" fontAlgn="base" hangingPunct="0">
        <a:lnSpc>
          <a:spcPct val="93000"/>
        </a:lnSpc>
        <a:spcBef>
          <a:spcPct val="0"/>
        </a:spcBef>
        <a:spcAft>
          <a:spcPct val="0"/>
        </a:spcAft>
        <a:buClr>
          <a:srgbClr val="000000"/>
        </a:buClr>
        <a:buSzPct val="100000"/>
        <a:buFont typeface="Times New Roman" panose="02020603050405020304" pitchFamily="18" charset="0"/>
        <a:defRPr sz="4400">
          <a:solidFill>
            <a:srgbClr val="000000"/>
          </a:solidFill>
          <a:latin typeface="Arial" panose="020B0604020202020204" pitchFamily="34" charset="0"/>
          <a:ea typeface="Microsoft YaHei" panose="020B0503020204020204" pitchFamily="34" charset="-122"/>
        </a:defRPr>
      </a:lvl5pPr>
      <a:lvl6pPr marL="2514600" indent="-228600" algn="ctr" defTabSz="449263" rtl="0" fontAlgn="base" hangingPunct="0">
        <a:lnSpc>
          <a:spcPct val="93000"/>
        </a:lnSpc>
        <a:spcBef>
          <a:spcPct val="0"/>
        </a:spcBef>
        <a:spcAft>
          <a:spcPct val="0"/>
        </a:spcAft>
        <a:buClr>
          <a:srgbClr val="000000"/>
        </a:buClr>
        <a:buSzPct val="100000"/>
        <a:buFont typeface="Times New Roman" panose="02020603050405020304" pitchFamily="18" charset="0"/>
        <a:defRPr sz="4400">
          <a:solidFill>
            <a:srgbClr val="000000"/>
          </a:solidFill>
          <a:latin typeface="Arial" panose="020B0604020202020204" pitchFamily="34" charset="0"/>
          <a:ea typeface="Microsoft YaHei" panose="020B0503020204020204" pitchFamily="34" charset="-122"/>
        </a:defRPr>
      </a:lvl6pPr>
      <a:lvl7pPr marL="2971800" indent="-228600" algn="ctr" defTabSz="449263" rtl="0" fontAlgn="base" hangingPunct="0">
        <a:lnSpc>
          <a:spcPct val="93000"/>
        </a:lnSpc>
        <a:spcBef>
          <a:spcPct val="0"/>
        </a:spcBef>
        <a:spcAft>
          <a:spcPct val="0"/>
        </a:spcAft>
        <a:buClr>
          <a:srgbClr val="000000"/>
        </a:buClr>
        <a:buSzPct val="100000"/>
        <a:buFont typeface="Times New Roman" panose="02020603050405020304" pitchFamily="18" charset="0"/>
        <a:defRPr sz="4400">
          <a:solidFill>
            <a:srgbClr val="000000"/>
          </a:solidFill>
          <a:latin typeface="Arial" panose="020B0604020202020204" pitchFamily="34" charset="0"/>
          <a:ea typeface="Microsoft YaHei" panose="020B0503020204020204" pitchFamily="34" charset="-122"/>
        </a:defRPr>
      </a:lvl7pPr>
      <a:lvl8pPr marL="3429000" indent="-228600" algn="ctr" defTabSz="449263" rtl="0" fontAlgn="base" hangingPunct="0">
        <a:lnSpc>
          <a:spcPct val="93000"/>
        </a:lnSpc>
        <a:spcBef>
          <a:spcPct val="0"/>
        </a:spcBef>
        <a:spcAft>
          <a:spcPct val="0"/>
        </a:spcAft>
        <a:buClr>
          <a:srgbClr val="000000"/>
        </a:buClr>
        <a:buSzPct val="100000"/>
        <a:buFont typeface="Times New Roman" panose="02020603050405020304" pitchFamily="18" charset="0"/>
        <a:defRPr sz="4400">
          <a:solidFill>
            <a:srgbClr val="000000"/>
          </a:solidFill>
          <a:latin typeface="Arial" panose="020B0604020202020204" pitchFamily="34" charset="0"/>
          <a:ea typeface="Microsoft YaHei" panose="020B0503020204020204" pitchFamily="34" charset="-122"/>
        </a:defRPr>
      </a:lvl8pPr>
      <a:lvl9pPr marL="3886200" indent="-228600" algn="ctr" defTabSz="449263" rtl="0" fontAlgn="base" hangingPunct="0">
        <a:lnSpc>
          <a:spcPct val="93000"/>
        </a:lnSpc>
        <a:spcBef>
          <a:spcPct val="0"/>
        </a:spcBef>
        <a:spcAft>
          <a:spcPct val="0"/>
        </a:spcAft>
        <a:buClr>
          <a:srgbClr val="000000"/>
        </a:buClr>
        <a:buSzPct val="100000"/>
        <a:buFont typeface="Times New Roman" panose="02020603050405020304" pitchFamily="18" charset="0"/>
        <a:defRPr sz="4400">
          <a:solidFill>
            <a:srgbClr val="000000"/>
          </a:solidFill>
          <a:latin typeface="Arial" panose="020B0604020202020204" pitchFamily="34" charset="0"/>
          <a:ea typeface="Microsoft YaHei" panose="020B0503020204020204" pitchFamily="34" charset="-122"/>
        </a:defRPr>
      </a:lvl9pPr>
    </p:titleStyle>
    <p:bodyStyle>
      <a:lvl1pPr marL="342900" indent="-342900" algn="l" defTabSz="449263" rtl="0" fontAlgn="base" hangingPunct="0">
        <a:lnSpc>
          <a:spcPct val="93000"/>
        </a:lnSpc>
        <a:spcBef>
          <a:spcPts val="1425"/>
        </a:spcBef>
        <a:spcAft>
          <a:spcPct val="0"/>
        </a:spcAft>
        <a:buClr>
          <a:srgbClr val="000000"/>
        </a:buClr>
        <a:buSzPct val="100000"/>
        <a:buFont typeface="Times New Roman" panose="02020603050405020304" pitchFamily="18" charset="0"/>
        <a:defRPr sz="3200" kern="1200">
          <a:solidFill>
            <a:srgbClr val="000000"/>
          </a:solidFill>
          <a:latin typeface="+mn-lt"/>
          <a:ea typeface="+mn-ea"/>
          <a:cs typeface="+mn-cs"/>
        </a:defRPr>
      </a:lvl1pPr>
      <a:lvl2pPr marL="742950" indent="-285750" algn="l" defTabSz="449263" rtl="0" fontAlgn="base" hangingPunct="0">
        <a:lnSpc>
          <a:spcPct val="93000"/>
        </a:lnSpc>
        <a:spcBef>
          <a:spcPts val="1138"/>
        </a:spcBef>
        <a:spcAft>
          <a:spcPct val="0"/>
        </a:spcAft>
        <a:buClr>
          <a:srgbClr val="000000"/>
        </a:buClr>
        <a:buSzPct val="100000"/>
        <a:buFont typeface="Times New Roman" panose="02020603050405020304" pitchFamily="18" charset="0"/>
        <a:defRPr sz="2800" kern="1200">
          <a:solidFill>
            <a:srgbClr val="000000"/>
          </a:solidFill>
          <a:latin typeface="+mn-lt"/>
          <a:ea typeface="+mn-ea"/>
          <a:cs typeface="+mn-cs"/>
        </a:defRPr>
      </a:lvl2pPr>
      <a:lvl3pPr marL="1143000" indent="-228600" algn="l" defTabSz="449263" rtl="0" fontAlgn="base" hangingPunct="0">
        <a:lnSpc>
          <a:spcPct val="93000"/>
        </a:lnSpc>
        <a:spcBef>
          <a:spcPts val="850"/>
        </a:spcBef>
        <a:spcAft>
          <a:spcPct val="0"/>
        </a:spcAft>
        <a:buClr>
          <a:srgbClr val="000000"/>
        </a:buClr>
        <a:buSzPct val="100000"/>
        <a:buFont typeface="Times New Roman" panose="02020603050405020304" pitchFamily="18" charset="0"/>
        <a:defRPr sz="2400" kern="1200">
          <a:solidFill>
            <a:srgbClr val="000000"/>
          </a:solidFill>
          <a:latin typeface="+mn-lt"/>
          <a:ea typeface="+mn-ea"/>
          <a:cs typeface="+mn-cs"/>
        </a:defRPr>
      </a:lvl3pPr>
      <a:lvl4pPr marL="1600200" indent="-228600" algn="l" defTabSz="449263" rtl="0" fontAlgn="base" hangingPunct="0">
        <a:lnSpc>
          <a:spcPct val="93000"/>
        </a:lnSpc>
        <a:spcBef>
          <a:spcPts val="575"/>
        </a:spcBef>
        <a:spcAft>
          <a:spcPct val="0"/>
        </a:spcAft>
        <a:buClr>
          <a:srgbClr val="000000"/>
        </a:buClr>
        <a:buSzPct val="100000"/>
        <a:buFont typeface="Times New Roman" panose="02020603050405020304" pitchFamily="18" charset="0"/>
        <a:defRPr sz="2000" kern="1200">
          <a:solidFill>
            <a:srgbClr val="000000"/>
          </a:solidFill>
          <a:latin typeface="+mn-lt"/>
          <a:ea typeface="+mn-ea"/>
          <a:cs typeface="+mn-cs"/>
        </a:defRPr>
      </a:lvl4pPr>
      <a:lvl5pPr marL="2057400" indent="-228600" algn="l" defTabSz="449263" rtl="0" fontAlgn="base" hangingPunct="0">
        <a:lnSpc>
          <a:spcPct val="93000"/>
        </a:lnSpc>
        <a:spcBef>
          <a:spcPts val="288"/>
        </a:spcBef>
        <a:spcAft>
          <a:spcPct val="0"/>
        </a:spcAft>
        <a:buClr>
          <a:srgbClr val="000000"/>
        </a:buClr>
        <a:buSzPct val="100000"/>
        <a:buFont typeface="Times New Roman" panose="02020603050405020304" pitchFamily="18" charset="0"/>
        <a:defRPr sz="2000" kern="1200">
          <a:solidFill>
            <a:srgbClr val="000000"/>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elplatzhalter 1"/>
          <p:cNvSpPr>
            <a:spLocks noGrp="1"/>
          </p:cNvSpPr>
          <p:nvPr>
            <p:ph type="title"/>
          </p:nvPr>
        </p:nvSpPr>
        <p:spPr>
          <a:xfrm>
            <a:off x="1" y="0"/>
            <a:ext cx="10080624" cy="593827"/>
          </a:xfrm>
          <a:prstGeom prst="rect">
            <a:avLst/>
          </a:prstGeom>
        </p:spPr>
        <p:txBody>
          <a:bodyPr vert="horz" lIns="91440" tIns="45720" rIns="91440" bIns="45720" rtlCol="0" anchor="ctr">
            <a:noAutofit/>
          </a:bodyPr>
          <a:lstStyle/>
          <a:p>
            <a:r>
              <a:rPr lang="en-US" sz="1654" b="1" dirty="0">
                <a:solidFill>
                  <a:schemeClr val="tx1">
                    <a:lumMod val="50000"/>
                    <a:lumOff val="50000"/>
                  </a:schemeClr>
                </a:solidFill>
              </a:rPr>
              <a:t>Code d'indicateur de performance clé </a:t>
            </a:r>
            <a:r>
              <a:rPr lang="en-US" sz="1819" b="1" dirty="0">
                <a:solidFill>
                  <a:schemeClr val="tx1">
                    <a:lumMod val="50000"/>
                    <a:lumOff val="50000"/>
                  </a:schemeClr>
                </a:solidFill>
              </a:rPr>
              <a:t>- </a:t>
            </a:r>
            <a:r>
              <a:rPr lang="en-US" sz="1654" b="1" dirty="0">
                <a:solidFill>
                  <a:schemeClr val="tx1">
                    <a:lumMod val="50000"/>
                    <a:lumOff val="50000"/>
                  </a:schemeClr>
                </a:solidFill>
              </a:rPr>
              <a:t>Nom de l'indicateur de performance clé</a:t>
            </a:r>
            <a:endParaRPr lang="en-US" dirty="0"/>
          </a:p>
        </p:txBody>
      </p:sp>
      <p:cxnSp>
        <p:nvCxnSpPr>
          <p:cNvPr id="8" name="Gerade Verbindung 7"/>
          <p:cNvCxnSpPr/>
          <p:nvPr userDrawn="1"/>
        </p:nvCxnSpPr>
        <p:spPr>
          <a:xfrm>
            <a:off x="0" y="593829"/>
            <a:ext cx="10080625" cy="0"/>
          </a:xfrm>
          <a:prstGeom prst="line">
            <a:avLst/>
          </a:prstGeom>
          <a:ln w="38100">
            <a:solidFill>
              <a:schemeClr val="accent3">
                <a:lumMod val="75000"/>
              </a:schemeClr>
            </a:solidFill>
          </a:ln>
        </p:spPr>
        <p:style>
          <a:lnRef idx="1">
            <a:schemeClr val="accent1"/>
          </a:lnRef>
          <a:fillRef idx="0">
            <a:schemeClr val="accent1"/>
          </a:fillRef>
          <a:effectRef idx="0">
            <a:schemeClr val="accent1"/>
          </a:effectRef>
          <a:fontRef idx="minor">
            <a:schemeClr val="tx1"/>
          </a:fontRef>
        </p:style>
      </p:cxnSp>
      <p:sp>
        <p:nvSpPr>
          <p:cNvPr id="4" name="Rettangolo 3">
            <a:extLst>
              <a:ext uri="{FF2B5EF4-FFF2-40B4-BE49-F238E27FC236}">
                <a16:creationId xmlns:a16="http://schemas.microsoft.com/office/drawing/2014/main" id="{5E8A9E16-C193-4E5B-B9C6-F4E1DAD62E47}"/>
              </a:ext>
            </a:extLst>
          </p:cNvPr>
          <p:cNvSpPr/>
          <p:nvPr userDrawn="1"/>
        </p:nvSpPr>
        <p:spPr>
          <a:xfrm>
            <a:off x="2391537" y="5033103"/>
            <a:ext cx="7185055" cy="376257"/>
          </a:xfrm>
          <a:prstGeom prst="rect">
            <a:avLst/>
          </a:prstGeom>
        </p:spPr>
        <p:txBody>
          <a:bodyPr wrap="square">
            <a:spAutoFit/>
          </a:bodyPr>
          <a:lstStyle/>
          <a:p>
            <a:r>
              <a:rPr lang="en-US" sz="992" dirty="0"/>
              <a:t>MODULE DE FORMATION 4</a:t>
            </a:r>
            <a:r>
              <a:rPr lang="it-IT" sz="992" dirty="0"/>
              <a:t/>
            </a:r>
            <a:br>
              <a:rPr lang="it-IT" sz="992" dirty="0"/>
            </a:br>
            <a:r>
              <a:rPr lang="en-US" sz="992" dirty="0"/>
              <a:t>LES CRITÈRES D'ÉVALUATION DE SBTOOL - ÉCHELLE DU BÂTIMENT</a:t>
            </a:r>
            <a:endParaRPr lang="it-IT" dirty="0"/>
          </a:p>
        </p:txBody>
      </p:sp>
      <p:pic>
        <p:nvPicPr>
          <p:cNvPr id="10" name="Imatge 14"/>
          <p:cNvPicPr/>
          <p:nvPr userDrawn="1"/>
        </p:nvPicPr>
        <p:blipFill>
          <a:blip r:embed="rId4" cstate="print">
            <a:extLst>
              <a:ext uri="{28A0092B-C50C-407E-A947-70E740481C1C}">
                <a14:useLocalDpi xmlns:a14="http://schemas.microsoft.com/office/drawing/2010/main" val="0"/>
              </a:ext>
            </a:extLst>
          </a:blip>
          <a:stretch>
            <a:fillRect/>
          </a:stretch>
        </p:blipFill>
        <p:spPr>
          <a:xfrm>
            <a:off x="418815" y="4933878"/>
            <a:ext cx="1972722" cy="580181"/>
          </a:xfrm>
          <a:prstGeom prst="rect">
            <a:avLst/>
          </a:prstGeom>
        </p:spPr>
      </p:pic>
      <p:sp>
        <p:nvSpPr>
          <p:cNvPr id="11" name="Rectangle 10"/>
          <p:cNvSpPr/>
          <p:nvPr userDrawn="1"/>
        </p:nvSpPr>
        <p:spPr>
          <a:xfrm>
            <a:off x="0" y="5447207"/>
            <a:ext cx="10080625" cy="232932"/>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756117" rtl="0" eaLnBrk="1" fontAlgn="auto" latinLnBrk="0" hangingPunct="1">
              <a:lnSpc>
                <a:spcPct val="100000"/>
              </a:lnSpc>
              <a:spcBef>
                <a:spcPts val="0"/>
              </a:spcBef>
              <a:spcAft>
                <a:spcPts val="0"/>
              </a:spcAft>
              <a:buClrTx/>
              <a:buSzTx/>
              <a:buFontTx/>
              <a:buNone/>
              <a:tabLst/>
              <a:defRPr/>
            </a:pPr>
            <a:r>
              <a:rPr kumimoji="0" lang="en-US" altLang="it-IT" sz="910" b="0" i="0" u="none" strike="noStrike" kern="1200" cap="none" normalizeH="0" baseline="0" dirty="0">
                <a:ln>
                  <a:noFill/>
                </a:ln>
                <a:solidFill>
                  <a:schemeClr val="bg1"/>
                </a:solidFill>
                <a:effectLst/>
                <a:latin typeface="Arial Narrow" panose="020B0606020202030204" pitchFamily="34" charset="0"/>
                <a:ea typeface="Calibri" panose="020F0502020204030204" pitchFamily="34" charset="0"/>
                <a:cs typeface="Times New Roman" panose="02020603050405020304" pitchFamily="18" charset="0"/>
              </a:rPr>
              <a:t>SYSTÈME DE FORMATION POUR DES VILLES MÉDICALES DURABLES</a:t>
            </a:r>
            <a:endParaRPr kumimoji="0" lang="it-IT" altLang="it-IT" sz="910" b="0" i="0" u="none" strike="noStrike" kern="1200" cap="none" normalizeH="0" baseline="0" dirty="0">
              <a:ln>
                <a:noFill/>
              </a:ln>
              <a:solidFill>
                <a:schemeClr val="bg1"/>
              </a:solidFill>
              <a:effectLst/>
              <a:latin typeface="Arial Narrow" panose="020B0606020202030204" pitchFamily="34" charset="0"/>
              <a:cs typeface="Times New Roman" panose="02020603050405020304" pitchFamily="18" charset="0"/>
            </a:endParaRPr>
          </a:p>
        </p:txBody>
      </p:sp>
    </p:spTree>
    <p:extLst>
      <p:ext uri="{BB962C8B-B14F-4D97-AF65-F5344CB8AC3E}">
        <p14:creationId xmlns:p14="http://schemas.microsoft.com/office/powerpoint/2010/main" val="1740312908"/>
      </p:ext>
    </p:extLst>
  </p:cSld>
  <p:clrMap bg1="lt1" tx1="dk1" bg2="lt2" tx2="dk2" accent1="accent1" accent2="accent2" accent3="accent3" accent4="accent4" accent5="accent5" accent6="accent6" hlink="hlink" folHlink="folHlink"/>
  <p:sldLayoutIdLst>
    <p:sldLayoutId id="2147483685" r:id="rId1"/>
    <p:sldLayoutId id="2147483686" r:id="rId2"/>
  </p:sldLayoutIdLst>
  <p:hf hdr="0" ftr="0" dt="0"/>
  <p:txStyles>
    <p:titleStyle>
      <a:lvl1pPr algn="ctr" defTabSz="756117" rtl="0" eaLnBrk="1" latinLnBrk="0" hangingPunct="1">
        <a:spcBef>
          <a:spcPct val="0"/>
        </a:spcBef>
        <a:buNone/>
        <a:defRPr sz="1654" kern="1200">
          <a:solidFill>
            <a:schemeClr val="tx1"/>
          </a:solidFill>
          <a:latin typeface="+mj-lt"/>
          <a:ea typeface="+mj-ea"/>
          <a:cs typeface="+mj-cs"/>
        </a:defRPr>
      </a:lvl1pPr>
    </p:titleStyle>
    <p:bodyStyle>
      <a:lvl1pPr marL="283544" indent="-283544" algn="l" defTabSz="756117" rtl="0" eaLnBrk="1" latinLnBrk="0" hangingPunct="1">
        <a:spcBef>
          <a:spcPct val="20000"/>
        </a:spcBef>
        <a:buFont typeface="Arial" panose="020B0604020202020204" pitchFamily="34" charset="0"/>
        <a:buChar char="•"/>
        <a:defRPr sz="2646" kern="1200">
          <a:solidFill>
            <a:schemeClr val="tx1"/>
          </a:solidFill>
          <a:latin typeface="+mn-lt"/>
          <a:ea typeface="+mn-ea"/>
          <a:cs typeface="+mn-cs"/>
        </a:defRPr>
      </a:lvl1pPr>
      <a:lvl2pPr marL="614345" indent="-236287" algn="l" defTabSz="756117" rtl="0" eaLnBrk="1" latinLnBrk="0" hangingPunct="1">
        <a:spcBef>
          <a:spcPct val="20000"/>
        </a:spcBef>
        <a:buFont typeface="Arial" panose="020B0604020202020204" pitchFamily="34" charset="0"/>
        <a:buChar char="–"/>
        <a:defRPr sz="2315" kern="1200">
          <a:solidFill>
            <a:schemeClr val="tx1"/>
          </a:solidFill>
          <a:latin typeface="+mn-lt"/>
          <a:ea typeface="+mn-ea"/>
          <a:cs typeface="+mn-cs"/>
        </a:defRPr>
      </a:lvl2pPr>
      <a:lvl3pPr marL="945147" indent="-189029" algn="l" defTabSz="756117" rtl="0" eaLnBrk="1" latinLnBrk="0" hangingPunct="1">
        <a:spcBef>
          <a:spcPct val="20000"/>
        </a:spcBef>
        <a:buFont typeface="Arial" panose="020B0604020202020204" pitchFamily="34" charset="0"/>
        <a:buChar char="•"/>
        <a:defRPr sz="1985" kern="1200">
          <a:solidFill>
            <a:schemeClr val="tx1"/>
          </a:solidFill>
          <a:latin typeface="+mn-lt"/>
          <a:ea typeface="+mn-ea"/>
          <a:cs typeface="+mn-cs"/>
        </a:defRPr>
      </a:lvl3pPr>
      <a:lvl4pPr marL="1323205" indent="-189029" algn="l" defTabSz="756117" rtl="0" eaLnBrk="1" latinLnBrk="0" hangingPunct="1">
        <a:spcBef>
          <a:spcPct val="20000"/>
        </a:spcBef>
        <a:buFont typeface="Arial" panose="020B0604020202020204" pitchFamily="34" charset="0"/>
        <a:buChar char="–"/>
        <a:defRPr sz="1654" kern="1200">
          <a:solidFill>
            <a:schemeClr val="tx1"/>
          </a:solidFill>
          <a:latin typeface="+mn-lt"/>
          <a:ea typeface="+mn-ea"/>
          <a:cs typeface="+mn-cs"/>
        </a:defRPr>
      </a:lvl4pPr>
      <a:lvl5pPr marL="1701264" indent="-189029" algn="l" defTabSz="756117" rtl="0" eaLnBrk="1" latinLnBrk="0" hangingPunct="1">
        <a:spcBef>
          <a:spcPct val="20000"/>
        </a:spcBef>
        <a:buFont typeface="Arial" panose="020B0604020202020204" pitchFamily="34" charset="0"/>
        <a:buChar char="»"/>
        <a:defRPr sz="1654" kern="1200">
          <a:solidFill>
            <a:schemeClr val="tx1"/>
          </a:solidFill>
          <a:latin typeface="+mn-lt"/>
          <a:ea typeface="+mn-ea"/>
          <a:cs typeface="+mn-cs"/>
        </a:defRPr>
      </a:lvl5pPr>
      <a:lvl6pPr marL="2079323" indent="-189029" algn="l" defTabSz="756117" rtl="0" eaLnBrk="1" latinLnBrk="0" hangingPunct="1">
        <a:spcBef>
          <a:spcPct val="20000"/>
        </a:spcBef>
        <a:buFont typeface="Arial" panose="020B0604020202020204" pitchFamily="34" charset="0"/>
        <a:buChar char="•"/>
        <a:defRPr sz="1654" kern="1200">
          <a:solidFill>
            <a:schemeClr val="tx1"/>
          </a:solidFill>
          <a:latin typeface="+mn-lt"/>
          <a:ea typeface="+mn-ea"/>
          <a:cs typeface="+mn-cs"/>
        </a:defRPr>
      </a:lvl6pPr>
      <a:lvl7pPr marL="2457381" indent="-189029" algn="l" defTabSz="756117" rtl="0" eaLnBrk="1" latinLnBrk="0" hangingPunct="1">
        <a:spcBef>
          <a:spcPct val="20000"/>
        </a:spcBef>
        <a:buFont typeface="Arial" panose="020B0604020202020204" pitchFamily="34" charset="0"/>
        <a:buChar char="•"/>
        <a:defRPr sz="1654" kern="1200">
          <a:solidFill>
            <a:schemeClr val="tx1"/>
          </a:solidFill>
          <a:latin typeface="+mn-lt"/>
          <a:ea typeface="+mn-ea"/>
          <a:cs typeface="+mn-cs"/>
        </a:defRPr>
      </a:lvl7pPr>
      <a:lvl8pPr marL="2835440" indent="-189029" algn="l" defTabSz="756117" rtl="0" eaLnBrk="1" latinLnBrk="0" hangingPunct="1">
        <a:spcBef>
          <a:spcPct val="20000"/>
        </a:spcBef>
        <a:buFont typeface="Arial" panose="020B0604020202020204" pitchFamily="34" charset="0"/>
        <a:buChar char="•"/>
        <a:defRPr sz="1654" kern="1200">
          <a:solidFill>
            <a:schemeClr val="tx1"/>
          </a:solidFill>
          <a:latin typeface="+mn-lt"/>
          <a:ea typeface="+mn-ea"/>
          <a:cs typeface="+mn-cs"/>
        </a:defRPr>
      </a:lvl8pPr>
      <a:lvl9pPr marL="3213499" indent="-189029" algn="l" defTabSz="756117" rtl="0" eaLnBrk="1" latinLnBrk="0" hangingPunct="1">
        <a:spcBef>
          <a:spcPct val="20000"/>
        </a:spcBef>
        <a:buFont typeface="Arial" panose="020B0604020202020204" pitchFamily="34" charset="0"/>
        <a:buChar char="•"/>
        <a:defRPr sz="1654" kern="1200">
          <a:solidFill>
            <a:schemeClr val="tx1"/>
          </a:solidFill>
          <a:latin typeface="+mn-lt"/>
          <a:ea typeface="+mn-ea"/>
          <a:cs typeface="+mn-cs"/>
        </a:defRPr>
      </a:lvl9pPr>
    </p:bodyStyle>
    <p:otherStyle>
      <a:defPPr>
        <a:defRPr lang="en-US"/>
      </a:defPPr>
      <a:lvl1pPr marL="0" algn="l" defTabSz="756117" rtl="0" eaLnBrk="1" latinLnBrk="0" hangingPunct="1">
        <a:defRPr sz="1488" kern="1200">
          <a:solidFill>
            <a:schemeClr val="tx1"/>
          </a:solidFill>
          <a:latin typeface="+mn-lt"/>
          <a:ea typeface="+mn-ea"/>
          <a:cs typeface="+mn-cs"/>
        </a:defRPr>
      </a:lvl1pPr>
      <a:lvl2pPr marL="378059" algn="l" defTabSz="756117" rtl="0" eaLnBrk="1" latinLnBrk="0" hangingPunct="1">
        <a:defRPr sz="1488" kern="1200">
          <a:solidFill>
            <a:schemeClr val="tx1"/>
          </a:solidFill>
          <a:latin typeface="+mn-lt"/>
          <a:ea typeface="+mn-ea"/>
          <a:cs typeface="+mn-cs"/>
        </a:defRPr>
      </a:lvl2pPr>
      <a:lvl3pPr marL="756117" algn="l" defTabSz="756117" rtl="0" eaLnBrk="1" latinLnBrk="0" hangingPunct="1">
        <a:defRPr sz="1488" kern="1200">
          <a:solidFill>
            <a:schemeClr val="tx1"/>
          </a:solidFill>
          <a:latin typeface="+mn-lt"/>
          <a:ea typeface="+mn-ea"/>
          <a:cs typeface="+mn-cs"/>
        </a:defRPr>
      </a:lvl3pPr>
      <a:lvl4pPr marL="1134176" algn="l" defTabSz="756117" rtl="0" eaLnBrk="1" latinLnBrk="0" hangingPunct="1">
        <a:defRPr sz="1488" kern="1200">
          <a:solidFill>
            <a:schemeClr val="tx1"/>
          </a:solidFill>
          <a:latin typeface="+mn-lt"/>
          <a:ea typeface="+mn-ea"/>
          <a:cs typeface="+mn-cs"/>
        </a:defRPr>
      </a:lvl4pPr>
      <a:lvl5pPr marL="1512235" algn="l" defTabSz="756117" rtl="0" eaLnBrk="1" latinLnBrk="0" hangingPunct="1">
        <a:defRPr sz="1488" kern="1200">
          <a:solidFill>
            <a:schemeClr val="tx1"/>
          </a:solidFill>
          <a:latin typeface="+mn-lt"/>
          <a:ea typeface="+mn-ea"/>
          <a:cs typeface="+mn-cs"/>
        </a:defRPr>
      </a:lvl5pPr>
      <a:lvl6pPr marL="1890293" algn="l" defTabSz="756117" rtl="0" eaLnBrk="1" latinLnBrk="0" hangingPunct="1">
        <a:defRPr sz="1488" kern="1200">
          <a:solidFill>
            <a:schemeClr val="tx1"/>
          </a:solidFill>
          <a:latin typeface="+mn-lt"/>
          <a:ea typeface="+mn-ea"/>
          <a:cs typeface="+mn-cs"/>
        </a:defRPr>
      </a:lvl6pPr>
      <a:lvl7pPr marL="2268352" algn="l" defTabSz="756117" rtl="0" eaLnBrk="1" latinLnBrk="0" hangingPunct="1">
        <a:defRPr sz="1488" kern="1200">
          <a:solidFill>
            <a:schemeClr val="tx1"/>
          </a:solidFill>
          <a:latin typeface="+mn-lt"/>
          <a:ea typeface="+mn-ea"/>
          <a:cs typeface="+mn-cs"/>
        </a:defRPr>
      </a:lvl7pPr>
      <a:lvl8pPr marL="2646411" algn="l" defTabSz="756117" rtl="0" eaLnBrk="1" latinLnBrk="0" hangingPunct="1">
        <a:defRPr sz="1488" kern="1200">
          <a:solidFill>
            <a:schemeClr val="tx1"/>
          </a:solidFill>
          <a:latin typeface="+mn-lt"/>
          <a:ea typeface="+mn-ea"/>
          <a:cs typeface="+mn-cs"/>
        </a:defRPr>
      </a:lvl8pPr>
      <a:lvl9pPr marL="3024469" algn="l" defTabSz="756117" rtl="0" eaLnBrk="1" latinLnBrk="0" hangingPunct="1">
        <a:defRPr sz="1488"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Segnaposto titolo 1">
            <a:extLst>
              <a:ext uri="{FF2B5EF4-FFF2-40B4-BE49-F238E27FC236}">
                <a16:creationId xmlns:a16="http://schemas.microsoft.com/office/drawing/2014/main" id="{2B8F54FC-963D-828D-9F78-5EFB11A767F6}"/>
              </a:ext>
            </a:extLst>
          </p:cNvPr>
          <p:cNvSpPr>
            <a:spLocks noGrp="1"/>
          </p:cNvSpPr>
          <p:nvPr>
            <p:ph type="title"/>
          </p:nvPr>
        </p:nvSpPr>
        <p:spPr>
          <a:xfrm>
            <a:off x="693738" y="301625"/>
            <a:ext cx="8693150" cy="1096963"/>
          </a:xfrm>
          <a:prstGeom prst="rect">
            <a:avLst/>
          </a:prstGeom>
        </p:spPr>
        <p:txBody>
          <a:bodyPr vert="horz" lIns="91440" tIns="45720" rIns="91440" bIns="45720" rtlCol="0" anchor="ctr">
            <a:normAutofit/>
          </a:bodyPr>
          <a:lstStyle/>
          <a:p>
            <a:r>
              <a:rPr lang="it-IT"/>
              <a:t>Clic tarifaire par modificare lo stile del titolo dello schéma</a:t>
            </a:r>
          </a:p>
        </p:txBody>
      </p:sp>
      <p:sp>
        <p:nvSpPr>
          <p:cNvPr id="3" name="Segnaposto testo 2">
            <a:extLst>
              <a:ext uri="{FF2B5EF4-FFF2-40B4-BE49-F238E27FC236}">
                <a16:creationId xmlns:a16="http://schemas.microsoft.com/office/drawing/2014/main" id="{8B7A5B84-4BDA-7D94-676E-53C55F97635D}"/>
              </a:ext>
            </a:extLst>
          </p:cNvPr>
          <p:cNvSpPr>
            <a:spLocks noGrp="1"/>
          </p:cNvSpPr>
          <p:nvPr>
            <p:ph type="body" idx="1"/>
          </p:nvPr>
        </p:nvSpPr>
        <p:spPr>
          <a:xfrm>
            <a:off x="693738" y="1509713"/>
            <a:ext cx="8693150" cy="3597275"/>
          </a:xfrm>
          <a:prstGeom prst="rect">
            <a:avLst/>
          </a:prstGeom>
        </p:spPr>
        <p:txBody>
          <a:bodyPr vert="horz" lIns="91440" tIns="45720" rIns="91440" bIns="45720" rtlCol="0">
            <a:normAutofit/>
          </a:bodyPr>
          <a:lstStyle/>
          <a:p>
            <a:pPr lvl="0"/>
            <a:r>
              <a:rPr lang="it-IT"/>
              <a:t>Clic tarifaire par modificare gli stili del testo dello schéma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a:extLst>
              <a:ext uri="{FF2B5EF4-FFF2-40B4-BE49-F238E27FC236}">
                <a16:creationId xmlns:a16="http://schemas.microsoft.com/office/drawing/2014/main" id="{BF806D48-18D8-CA0F-2EC2-034E65909260}"/>
              </a:ext>
            </a:extLst>
          </p:cNvPr>
          <p:cNvSpPr>
            <a:spLocks noGrp="1"/>
          </p:cNvSpPr>
          <p:nvPr>
            <p:ph type="dt" sz="half" idx="2"/>
          </p:nvPr>
        </p:nvSpPr>
        <p:spPr>
          <a:xfrm>
            <a:off x="693738" y="5256213"/>
            <a:ext cx="2266950" cy="301625"/>
          </a:xfrm>
          <a:prstGeom prst="rect">
            <a:avLst/>
          </a:prstGeom>
        </p:spPr>
        <p:txBody>
          <a:bodyPr vert="horz" lIns="91440" tIns="45720" rIns="91440" bIns="45720" rtlCol="0" anchor="ctr"/>
          <a:lstStyle>
            <a:lvl1pPr algn="l">
              <a:defRPr sz="1200">
                <a:solidFill>
                  <a:schemeClr val="tx1">
                    <a:tint val="75000"/>
                  </a:schemeClr>
                </a:solidFill>
              </a:defRPr>
            </a:lvl1pPr>
          </a:lstStyle>
          <a:p>
            <a:fld id="{66DA66E7-0A33-4D01-9587-1596FA1531AE}" type="datetimeFigureOut">
              <a:rPr lang="it-IT" smtClean="0"/>
              <a:t>21/12/2023</a:t>
            </a:fld>
            <a:endParaRPr lang="it-IT"/>
          </a:p>
        </p:txBody>
      </p:sp>
      <p:sp>
        <p:nvSpPr>
          <p:cNvPr id="5" name="Segnaposto piè di pagina 4">
            <a:extLst>
              <a:ext uri="{FF2B5EF4-FFF2-40B4-BE49-F238E27FC236}">
                <a16:creationId xmlns:a16="http://schemas.microsoft.com/office/drawing/2014/main" id="{AE411773-DA0E-DF2B-394A-973F564722B5}"/>
              </a:ext>
            </a:extLst>
          </p:cNvPr>
          <p:cNvSpPr>
            <a:spLocks noGrp="1"/>
          </p:cNvSpPr>
          <p:nvPr>
            <p:ph type="ftr" sz="quarter" idx="3"/>
          </p:nvPr>
        </p:nvSpPr>
        <p:spPr>
          <a:xfrm>
            <a:off x="3338513" y="5256213"/>
            <a:ext cx="3403600" cy="3016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it-IT"/>
          </a:p>
        </p:txBody>
      </p:sp>
      <p:sp>
        <p:nvSpPr>
          <p:cNvPr id="6" name="Segnaposto numero diapositiva 5">
            <a:extLst>
              <a:ext uri="{FF2B5EF4-FFF2-40B4-BE49-F238E27FC236}">
                <a16:creationId xmlns:a16="http://schemas.microsoft.com/office/drawing/2014/main" id="{656CE2F8-A57C-BFAB-DA66-262743D691B4}"/>
              </a:ext>
            </a:extLst>
          </p:cNvPr>
          <p:cNvSpPr>
            <a:spLocks noGrp="1"/>
          </p:cNvSpPr>
          <p:nvPr>
            <p:ph type="sldNum" sz="quarter" idx="4"/>
          </p:nvPr>
        </p:nvSpPr>
        <p:spPr>
          <a:xfrm>
            <a:off x="7119938" y="5256213"/>
            <a:ext cx="2266950" cy="301625"/>
          </a:xfrm>
          <a:prstGeom prst="rect">
            <a:avLst/>
          </a:prstGeom>
        </p:spPr>
        <p:txBody>
          <a:bodyPr vert="horz" lIns="91440" tIns="45720" rIns="91440" bIns="45720" rtlCol="0" anchor="ctr"/>
          <a:lstStyle>
            <a:lvl1pPr algn="r">
              <a:defRPr sz="1200">
                <a:solidFill>
                  <a:schemeClr val="tx1">
                    <a:tint val="75000"/>
                  </a:schemeClr>
                </a:solidFill>
              </a:defRPr>
            </a:lvl1pPr>
          </a:lstStyle>
          <a:p>
            <a:fld id="{E9E5D3C8-6D19-4578-90CB-263F1B3EB29F}" type="slidenum">
              <a:rPr lang="it-IT" smtClean="0"/>
              <a:t>‹N°›</a:t>
            </a:fld>
            <a:endParaRPr lang="it-IT"/>
          </a:p>
        </p:txBody>
      </p:sp>
    </p:spTree>
    <p:extLst>
      <p:ext uri="{BB962C8B-B14F-4D97-AF65-F5344CB8AC3E}">
        <p14:creationId xmlns:p14="http://schemas.microsoft.com/office/powerpoint/2010/main" val="1349981422"/>
      </p:ext>
    </p:extLst>
  </p:cSld>
  <p:clrMap bg1="lt1" tx1="dk1" bg2="lt2" tx2="dk2" accent1="accent1" accent2="accent2" accent3="accent3" accent4="accent4" accent5="accent5" accent6="accent6" hlink="hlink" folHlink="folHlink"/>
  <p:sldLayoutIdLst>
    <p:sldLayoutId id="2147483688" r:id="rId1"/>
    <p:sldLayoutId id="2147483689" r:id="rId2"/>
    <p:sldLayoutId id="2147483690" r:id="rId3"/>
    <p:sldLayoutId id="2147483691" r:id="rId4"/>
    <p:sldLayoutId id="2147483692" r:id="rId5"/>
    <p:sldLayoutId id="2147483693" r:id="rId6"/>
    <p:sldLayoutId id="2147483694" r:id="rId7"/>
    <p:sldLayoutId id="2147483695" r:id="rId8"/>
    <p:sldLayoutId id="2147483696" r:id="rId9"/>
    <p:sldLayoutId id="2147483697" r:id="rId10"/>
    <p:sldLayoutId id="2147483698"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3.xml"/></Relationships>
</file>

<file path=ppt/slides/_rels/slide10.xml.rels><?xml version="1.0" encoding="UTF-8" standalone="yes"?>
<Relationships xmlns="http://schemas.openxmlformats.org/package/2006/relationships"><Relationship Id="rId8" Type="http://schemas.openxmlformats.org/officeDocument/2006/relationships/image" Target="../media/image27.png"/><Relationship Id="rId3" Type="http://schemas.openxmlformats.org/officeDocument/2006/relationships/image" Target="../media/image20.emf"/><Relationship Id="rId7" Type="http://schemas.openxmlformats.org/officeDocument/2006/relationships/image" Target="../media/image29.svg"/><Relationship Id="rId2" Type="http://schemas.openxmlformats.org/officeDocument/2006/relationships/notesSlide" Target="../notesSlides/notesSlide10.xml"/><Relationship Id="rId1" Type="http://schemas.openxmlformats.org/officeDocument/2006/relationships/slideLayout" Target="../slideLayouts/slideLayout7.xml"/><Relationship Id="rId6" Type="http://schemas.openxmlformats.org/officeDocument/2006/relationships/image" Target="../media/image26.png"/><Relationship Id="rId5" Type="http://schemas.openxmlformats.org/officeDocument/2006/relationships/image" Target="../media/image11.png"/><Relationship Id="rId4" Type="http://schemas.openxmlformats.org/officeDocument/2006/relationships/image" Target="../media/image10.png"/></Relationships>
</file>

<file path=ppt/slides/_rels/slide11.xml.rels><?xml version="1.0" encoding="UTF-8" standalone="yes"?>
<Relationships xmlns="http://schemas.openxmlformats.org/package/2006/relationships"><Relationship Id="rId3" Type="http://schemas.openxmlformats.org/officeDocument/2006/relationships/image" Target="../media/image20.emf"/><Relationship Id="rId7" Type="http://schemas.openxmlformats.org/officeDocument/2006/relationships/image" Target="../media/image29.svg"/><Relationship Id="rId2" Type="http://schemas.openxmlformats.org/officeDocument/2006/relationships/notesSlide" Target="../notesSlides/notesSlide11.xml"/><Relationship Id="rId1" Type="http://schemas.openxmlformats.org/officeDocument/2006/relationships/slideLayout" Target="../slideLayouts/slideLayout7.xml"/><Relationship Id="rId6" Type="http://schemas.openxmlformats.org/officeDocument/2006/relationships/image" Target="../media/image26.png"/><Relationship Id="rId5" Type="http://schemas.openxmlformats.org/officeDocument/2006/relationships/image" Target="../media/image11.png"/><Relationship Id="rId4" Type="http://schemas.openxmlformats.org/officeDocument/2006/relationships/image" Target="../media/image10.png"/></Relationships>
</file>

<file path=ppt/slides/_rels/slide12.xml.rels><?xml version="1.0" encoding="UTF-8" standalone="yes"?>
<Relationships xmlns="http://schemas.openxmlformats.org/package/2006/relationships"><Relationship Id="rId8" Type="http://schemas.openxmlformats.org/officeDocument/2006/relationships/hyperlink" Target="http://pduisousse.tn/documents/" TargetMode="External"/><Relationship Id="rId3" Type="http://schemas.openxmlformats.org/officeDocument/2006/relationships/image" Target="../media/image20.emf"/><Relationship Id="rId7" Type="http://schemas.openxmlformats.org/officeDocument/2006/relationships/image" Target="../media/image29.svg"/><Relationship Id="rId2" Type="http://schemas.openxmlformats.org/officeDocument/2006/relationships/notesSlide" Target="../notesSlides/notesSlide12.xml"/><Relationship Id="rId1" Type="http://schemas.openxmlformats.org/officeDocument/2006/relationships/slideLayout" Target="../slideLayouts/slideLayout7.xml"/><Relationship Id="rId6" Type="http://schemas.openxmlformats.org/officeDocument/2006/relationships/image" Target="../media/image26.png"/><Relationship Id="rId5" Type="http://schemas.openxmlformats.org/officeDocument/2006/relationships/image" Target="../media/image11.png"/><Relationship Id="rId4" Type="http://schemas.openxmlformats.org/officeDocument/2006/relationships/image" Target="../media/image10.png"/><Relationship Id="rId9" Type="http://schemas.openxmlformats.org/officeDocument/2006/relationships/image" Target="../media/image28.png"/></Relationships>
</file>

<file path=ppt/slides/_rels/slide13.xml.rels><?xml version="1.0" encoding="UTF-8" standalone="yes"?>
<Relationships xmlns="http://schemas.openxmlformats.org/package/2006/relationships"><Relationship Id="rId3" Type="http://schemas.openxmlformats.org/officeDocument/2006/relationships/image" Target="../media/image20.emf"/><Relationship Id="rId2" Type="http://schemas.openxmlformats.org/officeDocument/2006/relationships/notesSlide" Target="../notesSlides/notesSlide13.xml"/><Relationship Id="rId1" Type="http://schemas.openxmlformats.org/officeDocument/2006/relationships/slideLayout" Target="../slideLayouts/slideLayout7.xml"/><Relationship Id="rId6" Type="http://schemas.openxmlformats.org/officeDocument/2006/relationships/image" Target="../media/image29.jpeg"/><Relationship Id="rId5" Type="http://schemas.openxmlformats.org/officeDocument/2006/relationships/image" Target="../media/image18.png"/><Relationship Id="rId4" Type="http://schemas.openxmlformats.org/officeDocument/2006/relationships/image" Target="../media/image17.png"/></Relationships>
</file>

<file path=ppt/slides/_rels/slide1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4.xml"/><Relationship Id="rId1" Type="http://schemas.openxmlformats.org/officeDocument/2006/relationships/slideLayout" Target="../slideLayouts/slideLayout7.xml"/><Relationship Id="rId6" Type="http://schemas.openxmlformats.org/officeDocument/2006/relationships/image" Target="../media/image34.svg"/><Relationship Id="rId5" Type="http://schemas.openxmlformats.org/officeDocument/2006/relationships/image" Target="../media/image30.png"/><Relationship Id="rId4" Type="http://schemas.openxmlformats.org/officeDocument/2006/relationships/image" Target="../media/image18.png"/></Relationships>
</file>

<file path=ppt/slides/_rels/slide15.xml.rels><?xml version="1.0" encoding="UTF-8" standalone="yes"?>
<Relationships xmlns="http://schemas.openxmlformats.org/package/2006/relationships"><Relationship Id="rId3" Type="http://schemas.openxmlformats.org/officeDocument/2006/relationships/image" Target="../media/image20.emf"/><Relationship Id="rId7" Type="http://schemas.openxmlformats.org/officeDocument/2006/relationships/image" Target="../media/image36.svg"/><Relationship Id="rId2" Type="http://schemas.openxmlformats.org/officeDocument/2006/relationships/notesSlide" Target="../notesSlides/notesSlide15.xml"/><Relationship Id="rId1" Type="http://schemas.openxmlformats.org/officeDocument/2006/relationships/slideLayout" Target="../slideLayouts/slideLayout7.xml"/><Relationship Id="rId6" Type="http://schemas.openxmlformats.org/officeDocument/2006/relationships/image" Target="../media/image31.png"/><Relationship Id="rId5" Type="http://schemas.openxmlformats.org/officeDocument/2006/relationships/image" Target="../media/image11.png"/><Relationship Id="rId4" Type="http://schemas.openxmlformats.org/officeDocument/2006/relationships/image" Target="../media/image22.png"/></Relationships>
</file>

<file path=ppt/slides/_rels/slide16.xml.rels><?xml version="1.0" encoding="UTF-8" standalone="yes"?>
<Relationships xmlns="http://schemas.openxmlformats.org/package/2006/relationships"><Relationship Id="rId3" Type="http://schemas.openxmlformats.org/officeDocument/2006/relationships/image" Target="../media/image20.emf"/><Relationship Id="rId2" Type="http://schemas.openxmlformats.org/officeDocument/2006/relationships/notesSlide" Target="../notesSlides/notesSlide16.xml"/><Relationship Id="rId1" Type="http://schemas.openxmlformats.org/officeDocument/2006/relationships/slideLayout" Target="../slideLayouts/slideLayout7.xml"/><Relationship Id="rId6" Type="http://schemas.openxmlformats.org/officeDocument/2006/relationships/image" Target="../media/image32.png"/><Relationship Id="rId5" Type="http://schemas.openxmlformats.org/officeDocument/2006/relationships/image" Target="../media/image18.png"/><Relationship Id="rId4" Type="http://schemas.openxmlformats.org/officeDocument/2006/relationships/image" Target="../media/image17.png"/></Relationships>
</file>

<file path=ppt/slides/_rels/slide17.xml.rels><?xml version="1.0" encoding="UTF-8" standalone="yes"?>
<Relationships xmlns="http://schemas.openxmlformats.org/package/2006/relationships"><Relationship Id="rId3" Type="http://schemas.openxmlformats.org/officeDocument/2006/relationships/image" Target="../media/image20.emf"/><Relationship Id="rId2" Type="http://schemas.openxmlformats.org/officeDocument/2006/relationships/notesSlide" Target="../notesSlides/notesSlide17.xml"/><Relationship Id="rId1" Type="http://schemas.openxmlformats.org/officeDocument/2006/relationships/slideLayout" Target="../slideLayouts/slideLayout7.xml"/><Relationship Id="rId6" Type="http://schemas.openxmlformats.org/officeDocument/2006/relationships/image" Target="../media/image33.png"/><Relationship Id="rId5" Type="http://schemas.openxmlformats.org/officeDocument/2006/relationships/image" Target="../media/image18.png"/><Relationship Id="rId4" Type="http://schemas.openxmlformats.org/officeDocument/2006/relationships/image" Target="../media/image17.png"/></Relationships>
</file>

<file path=ppt/slides/_rels/slide1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8.xml"/><Relationship Id="rId1" Type="http://schemas.openxmlformats.org/officeDocument/2006/relationships/slideLayout" Target="../slideLayouts/slideLayout7.xml"/><Relationship Id="rId6" Type="http://schemas.openxmlformats.org/officeDocument/2006/relationships/image" Target="../media/image40.svg"/><Relationship Id="rId5" Type="http://schemas.openxmlformats.org/officeDocument/2006/relationships/image" Target="../media/image34.png"/><Relationship Id="rId4" Type="http://schemas.openxmlformats.org/officeDocument/2006/relationships/image" Target="../media/image18.png"/></Relationships>
</file>

<file path=ppt/slides/_rels/slide19.xml.rels><?xml version="1.0" encoding="UTF-8" standalone="yes"?>
<Relationships xmlns="http://schemas.openxmlformats.org/package/2006/relationships"><Relationship Id="rId3" Type="http://schemas.openxmlformats.org/officeDocument/2006/relationships/image" Target="../media/image20.emf"/><Relationship Id="rId2" Type="http://schemas.openxmlformats.org/officeDocument/2006/relationships/notesSlide" Target="../notesSlides/notesSlide19.xml"/><Relationship Id="rId1" Type="http://schemas.openxmlformats.org/officeDocument/2006/relationships/slideLayout" Target="../slideLayouts/slideLayout7.xml"/><Relationship Id="rId6" Type="http://schemas.openxmlformats.org/officeDocument/2006/relationships/image" Target="../media/image35.jpeg"/><Relationship Id="rId5" Type="http://schemas.openxmlformats.org/officeDocument/2006/relationships/image" Target="../media/image18.png"/><Relationship Id="rId4" Type="http://schemas.openxmlformats.org/officeDocument/2006/relationships/image" Target="../media/image17.png"/></Relationships>
</file>

<file path=ppt/slides/_rels/slide2.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image" Target="../media/image10.png"/><Relationship Id="rId7" Type="http://schemas.openxmlformats.org/officeDocument/2006/relationships/image" Target="../media/image14.jpeg"/><Relationship Id="rId2" Type="http://schemas.openxmlformats.org/officeDocument/2006/relationships/notesSlide" Target="../notesSlides/notesSlide2.xml"/><Relationship Id="rId1" Type="http://schemas.openxmlformats.org/officeDocument/2006/relationships/slideLayout" Target="../slideLayouts/slideLayout7.xml"/><Relationship Id="rId6" Type="http://schemas.openxmlformats.org/officeDocument/2006/relationships/image" Target="../media/image13.jpeg"/><Relationship Id="rId5" Type="http://schemas.openxmlformats.org/officeDocument/2006/relationships/image" Target="../media/image12.jpeg"/><Relationship Id="rId4" Type="http://schemas.openxmlformats.org/officeDocument/2006/relationships/image" Target="../media/image11.png"/><Relationship Id="rId9" Type="http://schemas.openxmlformats.org/officeDocument/2006/relationships/image" Target="../media/image16.jpeg"/></Relationships>
</file>

<file path=ppt/slides/_rels/slide2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0.xml"/><Relationship Id="rId1" Type="http://schemas.openxmlformats.org/officeDocument/2006/relationships/slideLayout" Target="../slideLayouts/slideLayout7.xml"/><Relationship Id="rId6" Type="http://schemas.openxmlformats.org/officeDocument/2006/relationships/image" Target="../media/image43.svg"/><Relationship Id="rId5" Type="http://schemas.openxmlformats.org/officeDocument/2006/relationships/image" Target="../media/image36.png"/><Relationship Id="rId4" Type="http://schemas.openxmlformats.org/officeDocument/2006/relationships/image" Target="../media/image18.png"/></Relationships>
</file>

<file path=ppt/slides/_rels/slide21.xml.rels><?xml version="1.0" encoding="UTF-8" standalone="yes"?>
<Relationships xmlns="http://schemas.openxmlformats.org/package/2006/relationships"><Relationship Id="rId3" Type="http://schemas.openxmlformats.org/officeDocument/2006/relationships/image" Target="../media/image20.emf"/><Relationship Id="rId2" Type="http://schemas.openxmlformats.org/officeDocument/2006/relationships/notesSlide" Target="../notesSlides/notesSlide21.xml"/><Relationship Id="rId1" Type="http://schemas.openxmlformats.org/officeDocument/2006/relationships/slideLayout" Target="../slideLayouts/slideLayout7.xml"/><Relationship Id="rId6" Type="http://schemas.openxmlformats.org/officeDocument/2006/relationships/image" Target="../media/image37.jpeg"/><Relationship Id="rId5" Type="http://schemas.openxmlformats.org/officeDocument/2006/relationships/image" Target="../media/image18.png"/><Relationship Id="rId4" Type="http://schemas.openxmlformats.org/officeDocument/2006/relationships/image" Target="../media/image17.png"/></Relationships>
</file>

<file path=ppt/slides/_rels/slide22.xml.rels><?xml version="1.0" encoding="UTF-8" standalone="yes"?>
<Relationships xmlns="http://schemas.openxmlformats.org/package/2006/relationships"><Relationship Id="rId3" Type="http://schemas.openxmlformats.org/officeDocument/2006/relationships/image" Target="../media/image20.emf"/><Relationship Id="rId2" Type="http://schemas.openxmlformats.org/officeDocument/2006/relationships/notesSlide" Target="../notesSlides/notesSlide22.xml"/><Relationship Id="rId1" Type="http://schemas.openxmlformats.org/officeDocument/2006/relationships/slideLayout" Target="../slideLayouts/slideLayout7.xml"/><Relationship Id="rId6" Type="http://schemas.openxmlformats.org/officeDocument/2006/relationships/image" Target="../media/image38.jpeg"/><Relationship Id="rId5" Type="http://schemas.openxmlformats.org/officeDocument/2006/relationships/image" Target="../media/image18.png"/><Relationship Id="rId4" Type="http://schemas.openxmlformats.org/officeDocument/2006/relationships/image" Target="../media/image17.png"/></Relationships>
</file>

<file path=ppt/slides/_rels/slide2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3.xml"/><Relationship Id="rId1" Type="http://schemas.openxmlformats.org/officeDocument/2006/relationships/slideLayout" Target="../slideLayouts/slideLayout7.xml"/><Relationship Id="rId6" Type="http://schemas.openxmlformats.org/officeDocument/2006/relationships/image" Target="../media/image47.svg"/><Relationship Id="rId5" Type="http://schemas.openxmlformats.org/officeDocument/2006/relationships/image" Target="../media/image39.png"/><Relationship Id="rId4" Type="http://schemas.openxmlformats.org/officeDocument/2006/relationships/image" Target="../media/image18.png"/></Relationships>
</file>

<file path=ppt/slides/_rels/slide24.xml.rels><?xml version="1.0" encoding="UTF-8" standalone="yes"?>
<Relationships xmlns="http://schemas.openxmlformats.org/package/2006/relationships"><Relationship Id="rId3" Type="http://schemas.openxmlformats.org/officeDocument/2006/relationships/image" Target="../media/image20.emf"/><Relationship Id="rId2" Type="http://schemas.openxmlformats.org/officeDocument/2006/relationships/notesSlide" Target="../notesSlides/notesSlide24.xml"/><Relationship Id="rId1" Type="http://schemas.openxmlformats.org/officeDocument/2006/relationships/slideLayout" Target="../slideLayouts/slideLayout7.xml"/><Relationship Id="rId5" Type="http://schemas.openxmlformats.org/officeDocument/2006/relationships/image" Target="../media/image18.png"/><Relationship Id="rId4" Type="http://schemas.openxmlformats.org/officeDocument/2006/relationships/image" Target="../media/image17.png"/></Relationships>
</file>

<file path=ppt/slides/_rels/slide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3.xml"/><Relationship Id="rId1" Type="http://schemas.openxmlformats.org/officeDocument/2006/relationships/slideLayout" Target="../slideLayouts/slideLayout7.xml"/><Relationship Id="rId6" Type="http://schemas.openxmlformats.org/officeDocument/2006/relationships/image" Target="../media/image20.svg"/><Relationship Id="rId5" Type="http://schemas.openxmlformats.org/officeDocument/2006/relationships/image" Target="../media/image19.png"/><Relationship Id="rId4" Type="http://schemas.openxmlformats.org/officeDocument/2006/relationships/image" Target="../media/image18.png"/></Relationships>
</file>

<file path=ppt/slides/_rels/slide4.xml.rels><?xml version="1.0" encoding="UTF-8" standalone="yes"?>
<Relationships xmlns="http://schemas.openxmlformats.org/package/2006/relationships"><Relationship Id="rId3" Type="http://schemas.openxmlformats.org/officeDocument/2006/relationships/image" Target="../media/image20.emf"/><Relationship Id="rId2" Type="http://schemas.openxmlformats.org/officeDocument/2006/relationships/notesSlide" Target="../notesSlides/notesSlide4.xml"/><Relationship Id="rId1" Type="http://schemas.openxmlformats.org/officeDocument/2006/relationships/slideLayout" Target="../slideLayouts/slideLayout7.xml"/><Relationship Id="rId6" Type="http://schemas.openxmlformats.org/officeDocument/2006/relationships/image" Target="../media/image21.png"/><Relationship Id="rId5" Type="http://schemas.openxmlformats.org/officeDocument/2006/relationships/image" Target="../media/image18.png"/><Relationship Id="rId4" Type="http://schemas.openxmlformats.org/officeDocument/2006/relationships/image" Target="../media/image17.png"/></Relationships>
</file>

<file path=ppt/slides/_rels/slide5.xml.rels><?xml version="1.0" encoding="UTF-8" standalone="yes"?>
<Relationships xmlns="http://schemas.openxmlformats.org/package/2006/relationships"><Relationship Id="rId8" Type="http://schemas.openxmlformats.org/officeDocument/2006/relationships/image" Target="../media/image24.png"/><Relationship Id="rId3" Type="http://schemas.openxmlformats.org/officeDocument/2006/relationships/image" Target="../media/image20.emf"/><Relationship Id="rId7" Type="http://schemas.openxmlformats.org/officeDocument/2006/relationships/image" Target="../media/image25.svg"/><Relationship Id="rId2" Type="http://schemas.openxmlformats.org/officeDocument/2006/relationships/notesSlide" Target="../notesSlides/notesSlide5.xml"/><Relationship Id="rId1" Type="http://schemas.openxmlformats.org/officeDocument/2006/relationships/slideLayout" Target="../slideLayouts/slideLayout7.xml"/><Relationship Id="rId6" Type="http://schemas.openxmlformats.org/officeDocument/2006/relationships/image" Target="../media/image23.png"/><Relationship Id="rId5" Type="http://schemas.openxmlformats.org/officeDocument/2006/relationships/image" Target="../media/image11.png"/><Relationship Id="rId4" Type="http://schemas.openxmlformats.org/officeDocument/2006/relationships/image" Target="../media/image22.png"/></Relationships>
</file>

<file path=ppt/slides/_rels/slide6.xml.rels><?xml version="1.0" encoding="UTF-8" standalone="yes"?>
<Relationships xmlns="http://schemas.openxmlformats.org/package/2006/relationships"><Relationship Id="rId8" Type="http://schemas.openxmlformats.org/officeDocument/2006/relationships/image" Target="../media/image25.png"/><Relationship Id="rId3" Type="http://schemas.openxmlformats.org/officeDocument/2006/relationships/image" Target="../media/image20.emf"/><Relationship Id="rId7" Type="http://schemas.openxmlformats.org/officeDocument/2006/relationships/image" Target="../media/image25.svg"/><Relationship Id="rId2" Type="http://schemas.openxmlformats.org/officeDocument/2006/relationships/notesSlide" Target="../notesSlides/notesSlide6.xml"/><Relationship Id="rId1" Type="http://schemas.openxmlformats.org/officeDocument/2006/relationships/slideLayout" Target="../slideLayouts/slideLayout7.xml"/><Relationship Id="rId6" Type="http://schemas.openxmlformats.org/officeDocument/2006/relationships/image" Target="../media/image23.png"/><Relationship Id="rId5" Type="http://schemas.openxmlformats.org/officeDocument/2006/relationships/image" Target="../media/image11.png"/><Relationship Id="rId4" Type="http://schemas.openxmlformats.org/officeDocument/2006/relationships/image" Target="../media/image22.png"/></Relationships>
</file>

<file path=ppt/slides/_rels/slide7.xml.rels><?xml version="1.0" encoding="UTF-8" standalone="yes"?>
<Relationships xmlns="http://schemas.openxmlformats.org/package/2006/relationships"><Relationship Id="rId3" Type="http://schemas.openxmlformats.org/officeDocument/2006/relationships/image" Target="../media/image20.emf"/><Relationship Id="rId7" Type="http://schemas.openxmlformats.org/officeDocument/2006/relationships/image" Target="../media/image25.svg"/><Relationship Id="rId2" Type="http://schemas.openxmlformats.org/officeDocument/2006/relationships/notesSlide" Target="../notesSlides/notesSlide7.xml"/><Relationship Id="rId1" Type="http://schemas.openxmlformats.org/officeDocument/2006/relationships/slideLayout" Target="../slideLayouts/slideLayout7.xml"/><Relationship Id="rId6" Type="http://schemas.openxmlformats.org/officeDocument/2006/relationships/image" Target="../media/image23.png"/><Relationship Id="rId5" Type="http://schemas.openxmlformats.org/officeDocument/2006/relationships/image" Target="../media/image11.png"/><Relationship Id="rId4" Type="http://schemas.openxmlformats.org/officeDocument/2006/relationships/image" Target="../media/image22.png"/></Relationships>
</file>

<file path=ppt/slides/_rels/slide8.xml.rels><?xml version="1.0" encoding="UTF-8" standalone="yes"?>
<Relationships xmlns="http://schemas.openxmlformats.org/package/2006/relationships"><Relationship Id="rId3" Type="http://schemas.openxmlformats.org/officeDocument/2006/relationships/image" Target="../media/image20.emf"/><Relationship Id="rId7" Type="http://schemas.openxmlformats.org/officeDocument/2006/relationships/image" Target="../media/image29.svg"/><Relationship Id="rId2" Type="http://schemas.openxmlformats.org/officeDocument/2006/relationships/notesSlide" Target="../notesSlides/notesSlide8.xml"/><Relationship Id="rId1" Type="http://schemas.openxmlformats.org/officeDocument/2006/relationships/slideLayout" Target="../slideLayouts/slideLayout7.xml"/><Relationship Id="rId6" Type="http://schemas.openxmlformats.org/officeDocument/2006/relationships/image" Target="../media/image26.png"/><Relationship Id="rId5" Type="http://schemas.openxmlformats.org/officeDocument/2006/relationships/image" Target="../media/image11.png"/><Relationship Id="rId4" Type="http://schemas.openxmlformats.org/officeDocument/2006/relationships/image" Target="../media/image10.png"/></Relationships>
</file>

<file path=ppt/slides/_rels/slide9.xml.rels><?xml version="1.0" encoding="UTF-8" standalone="yes"?>
<Relationships xmlns="http://schemas.openxmlformats.org/package/2006/relationships"><Relationship Id="rId3" Type="http://schemas.openxmlformats.org/officeDocument/2006/relationships/image" Target="../media/image20.emf"/><Relationship Id="rId7" Type="http://schemas.openxmlformats.org/officeDocument/2006/relationships/image" Target="../media/image29.svg"/><Relationship Id="rId2" Type="http://schemas.openxmlformats.org/officeDocument/2006/relationships/notesSlide" Target="../notesSlides/notesSlide9.xml"/><Relationship Id="rId1" Type="http://schemas.openxmlformats.org/officeDocument/2006/relationships/slideLayout" Target="../slideLayouts/slideLayout7.xml"/><Relationship Id="rId6" Type="http://schemas.openxmlformats.org/officeDocument/2006/relationships/image" Target="../media/image26.png"/><Relationship Id="rId5" Type="http://schemas.openxmlformats.org/officeDocument/2006/relationships/image" Target="../media/image11.png"/><Relationship Id="rId4" Type="http://schemas.openxmlformats.org/officeDocument/2006/relationships/image" Target="../media/image1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Untertitel 2"/>
          <p:cNvSpPr>
            <a:spLocks noGrp="1"/>
          </p:cNvSpPr>
          <p:nvPr>
            <p:ph type="subTitle" idx="4294967295"/>
          </p:nvPr>
        </p:nvSpPr>
        <p:spPr>
          <a:xfrm>
            <a:off x="427960" y="2249763"/>
            <a:ext cx="5388261" cy="2083898"/>
          </a:xfrm>
          <a:prstGeom prst="rect">
            <a:avLst/>
          </a:prstGeom>
        </p:spPr>
        <p:txBody>
          <a:bodyPr/>
          <a:lstStyle/>
          <a:p>
            <a:pPr marL="0" indent="0">
              <a:buNone/>
            </a:pPr>
            <a:r>
              <a:rPr lang="en-US" sz="2800" dirty="0">
                <a:solidFill>
                  <a:srgbClr val="0070C0"/>
                </a:solidFill>
              </a:rPr>
              <a:t>Module de formation 6</a:t>
            </a:r>
          </a:p>
          <a:p>
            <a:pPr marL="0" indent="0">
              <a:buNone/>
            </a:pPr>
            <a:r>
              <a:rPr lang="it-IT" sz="2800" dirty="0"/>
              <a:t>Présentation des études de cas : </a:t>
            </a:r>
          </a:p>
          <a:p>
            <a:pPr marL="0" indent="0">
              <a:buNone/>
            </a:pPr>
            <a:r>
              <a:rPr lang="it-IT" sz="2800" dirty="0"/>
              <a:t>SOUSSE - Tunisie</a:t>
            </a:r>
          </a:p>
        </p:txBody>
      </p:sp>
    </p:spTree>
    <p:extLst>
      <p:ext uri="{BB962C8B-B14F-4D97-AF65-F5344CB8AC3E}">
        <p14:creationId xmlns:p14="http://schemas.microsoft.com/office/powerpoint/2010/main" val="59081519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54" name="Rectangle 10">
            <a:extLst>
              <a:ext uri="{FF2B5EF4-FFF2-40B4-BE49-F238E27FC236}">
                <a16:creationId xmlns:a16="http://schemas.microsoft.com/office/drawing/2014/main" id="{E4759904-D94D-435A-A24D-8041A2209A9F}"/>
              </a:ext>
            </a:extLst>
          </p:cNvPr>
          <p:cNvSpPr>
            <a:spLocks noChangeArrowheads="1"/>
          </p:cNvSpPr>
          <p:nvPr/>
        </p:nvSpPr>
        <p:spPr bwMode="auto">
          <a:xfrm>
            <a:off x="1214942" y="601660"/>
            <a:ext cx="6637990" cy="3556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it-IT"/>
          </a:p>
        </p:txBody>
      </p:sp>
      <p:sp>
        <p:nvSpPr>
          <p:cNvPr id="6155" name="Rectangle 11">
            <a:extLst>
              <a:ext uri="{FF2B5EF4-FFF2-40B4-BE49-F238E27FC236}">
                <a16:creationId xmlns:a16="http://schemas.microsoft.com/office/drawing/2014/main" id="{72DC4E68-E81B-4D13-B770-C7F7AB2F4C05}"/>
              </a:ext>
            </a:extLst>
          </p:cNvPr>
          <p:cNvSpPr>
            <a:spLocks noChangeArrowheads="1"/>
          </p:cNvSpPr>
          <p:nvPr/>
        </p:nvSpPr>
        <p:spPr bwMode="auto">
          <a:xfrm>
            <a:off x="1208374" y="588960"/>
            <a:ext cx="5328784" cy="3508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it-IT"/>
          </a:p>
        </p:txBody>
      </p:sp>
      <p:sp>
        <p:nvSpPr>
          <p:cNvPr id="28" name="CasellaDiTesto 27">
            <a:extLst>
              <a:ext uri="{FF2B5EF4-FFF2-40B4-BE49-F238E27FC236}">
                <a16:creationId xmlns:a16="http://schemas.microsoft.com/office/drawing/2014/main" id="{18972A0B-7F92-4895-80BF-8471B426DBDF}"/>
              </a:ext>
            </a:extLst>
          </p:cNvPr>
          <p:cNvSpPr txBox="1"/>
          <p:nvPr/>
        </p:nvSpPr>
        <p:spPr>
          <a:xfrm>
            <a:off x="86760" y="559161"/>
            <a:ext cx="8197571" cy="383823"/>
          </a:xfrm>
          <a:prstGeom prst="rect">
            <a:avLst/>
          </a:prstGeom>
          <a:noFill/>
        </p:spPr>
        <p:txBody>
          <a:bodyPr wrap="square">
            <a:spAutoFit/>
          </a:bodyPr>
          <a:lstStyle/>
          <a:p>
            <a:pPr marL="269875">
              <a:lnSpc>
                <a:spcPct val="115000"/>
              </a:lnSpc>
            </a:pPr>
            <a:r>
              <a:rPr lang="en-US" dirty="0">
                <a:solidFill>
                  <a:schemeClr val="tx1">
                    <a:lumMod val="75000"/>
                    <a:lumOff val="25000"/>
                  </a:schemeClr>
                </a:solidFill>
                <a:latin typeface="+mn-lt"/>
                <a:ea typeface="Times New Roman" panose="02020603050405020304" pitchFamily="18" charset="0"/>
                <a:cs typeface="Calibri" panose="020F0502020204030204" pitchFamily="34" charset="0"/>
              </a:rPr>
              <a:t>Définition des </a:t>
            </a:r>
            <a:r>
              <a:rPr lang="en-US" b="1" dirty="0">
                <a:solidFill>
                  <a:schemeClr val="tx1">
                    <a:lumMod val="75000"/>
                    <a:lumOff val="25000"/>
                  </a:schemeClr>
                </a:solidFill>
                <a:latin typeface="+mn-lt"/>
                <a:ea typeface="Times New Roman" panose="02020603050405020304" pitchFamily="18" charset="0"/>
                <a:cs typeface="Calibri" panose="020F0502020204030204" pitchFamily="34" charset="0"/>
              </a:rPr>
              <a:t>catégories et pondérations des critères</a:t>
            </a:r>
          </a:p>
        </p:txBody>
      </p:sp>
      <p:sp>
        <p:nvSpPr>
          <p:cNvPr id="16" name="Rettangolo con angoli arrotondati 15">
            <a:extLst>
              <a:ext uri="{FF2B5EF4-FFF2-40B4-BE49-F238E27FC236}">
                <a16:creationId xmlns:a16="http://schemas.microsoft.com/office/drawing/2014/main" id="{87B9A4ED-E083-47B4-BB79-9BCD79465D68}"/>
              </a:ext>
            </a:extLst>
          </p:cNvPr>
          <p:cNvSpPr/>
          <p:nvPr/>
        </p:nvSpPr>
        <p:spPr bwMode="auto">
          <a:xfrm>
            <a:off x="0" y="60395"/>
            <a:ext cx="10080625" cy="422910"/>
          </a:xfrm>
          <a:prstGeom prst="roundRect">
            <a:avLst/>
          </a:prstGeom>
          <a:solidFill>
            <a:srgbClr val="52B0B6"/>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449263" rtl="0" eaLnBrk="1" fontAlgn="base" latinLnBrk="0" hangingPunct="0">
              <a:lnSpc>
                <a:spcPct val="93000"/>
              </a:lnSpc>
              <a:spcBef>
                <a:spcPct val="0"/>
              </a:spcBef>
              <a:spcAft>
                <a:spcPct val="0"/>
              </a:spcAft>
              <a:buClr>
                <a:srgbClr val="000000"/>
              </a:buClr>
              <a:buSzPct val="100000"/>
              <a:buFont typeface="Times New Roman" panose="02020603050405020304" pitchFamily="18" charset="0"/>
              <a:buNone/>
              <a:tabLst/>
            </a:pPr>
            <a:endParaRPr kumimoji="0" lang="it-IT" sz="1800" b="0" i="0" u="none" strike="noStrike" cap="none" normalizeH="0" baseline="0">
              <a:ln>
                <a:noFill/>
              </a:ln>
              <a:solidFill>
                <a:schemeClr val="bg1"/>
              </a:solidFill>
              <a:effectLst/>
              <a:latin typeface="Arial" panose="020B0604020202020204" pitchFamily="34" charset="0"/>
              <a:ea typeface="Microsoft YaHei" panose="020B0503020204020204" pitchFamily="34" charset="-122"/>
            </a:endParaRPr>
          </a:p>
        </p:txBody>
      </p:sp>
      <p:sp>
        <p:nvSpPr>
          <p:cNvPr id="18" name="CasellaDiTesto 17">
            <a:extLst>
              <a:ext uri="{FF2B5EF4-FFF2-40B4-BE49-F238E27FC236}">
                <a16:creationId xmlns:a16="http://schemas.microsoft.com/office/drawing/2014/main" id="{2520915D-8F2E-480A-9EB1-133ED10B56F8}"/>
              </a:ext>
            </a:extLst>
          </p:cNvPr>
          <p:cNvSpPr txBox="1"/>
          <p:nvPr/>
        </p:nvSpPr>
        <p:spPr>
          <a:xfrm>
            <a:off x="138061" y="34784"/>
            <a:ext cx="9720834" cy="448521"/>
          </a:xfrm>
          <a:prstGeom prst="rect">
            <a:avLst/>
          </a:prstGeom>
          <a:noFill/>
        </p:spPr>
        <p:txBody>
          <a:bodyPr wrap="square">
            <a:spAutoFit/>
          </a:bodyPr>
          <a:lstStyle/>
          <a:p>
            <a:pPr marL="269875">
              <a:lnSpc>
                <a:spcPct val="115000"/>
              </a:lnSpc>
            </a:pPr>
            <a:r>
              <a:rPr lang="en-GB" sz="2200" b="1" dirty="0"/>
              <a:t>contextualisation SNTool</a:t>
            </a:r>
            <a:endParaRPr lang="it-IT" sz="2200" b="1" dirty="0"/>
          </a:p>
        </p:txBody>
      </p:sp>
      <p:pic>
        <p:nvPicPr>
          <p:cNvPr id="23" name="Picture 1">
            <a:extLst>
              <a:ext uri="{FF2B5EF4-FFF2-40B4-BE49-F238E27FC236}">
                <a16:creationId xmlns:a16="http://schemas.microsoft.com/office/drawing/2014/main" id="{59FF3332-8E45-4B77-B2AA-8F24CE948FB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5188326"/>
            <a:ext cx="433388" cy="490537"/>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4" name="Rectangle 2">
            <a:extLst>
              <a:ext uri="{FF2B5EF4-FFF2-40B4-BE49-F238E27FC236}">
                <a16:creationId xmlns:a16="http://schemas.microsoft.com/office/drawing/2014/main" id="{2E2DA7CA-14E6-4332-9477-08984BA14F96}"/>
              </a:ext>
            </a:extLst>
          </p:cNvPr>
          <p:cNvSpPr>
            <a:spLocks noChangeArrowheads="1"/>
          </p:cNvSpPr>
          <p:nvPr/>
        </p:nvSpPr>
        <p:spPr bwMode="auto">
          <a:xfrm>
            <a:off x="-88439" y="5297194"/>
            <a:ext cx="566738" cy="2190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5pPr>
            <a:lvl6pPr marL="25146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6pPr>
            <a:lvl7pPr marL="29718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7pPr>
            <a:lvl8pPr marL="34290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8pPr>
            <a:lvl9pPr marL="38862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9pPr>
          </a:lstStyle>
          <a:p>
            <a:pPr algn="ctr" hangingPunct="1">
              <a:lnSpc>
                <a:spcPct val="100000"/>
              </a:lnSpc>
              <a:buClrTx/>
              <a:buFontTx/>
              <a:buNone/>
            </a:pPr>
            <a:fld id="{A491B69D-095B-45A8-903F-33AB5F241E37}" type="slidenum">
              <a:rPr lang="it-IT" altLang="it-IT" sz="900">
                <a:solidFill>
                  <a:schemeClr val="bg1"/>
                </a:solidFill>
                <a:latin typeface="din"/>
              </a:rPr>
              <a:pPr algn="ctr" hangingPunct="1">
                <a:lnSpc>
                  <a:spcPct val="100000"/>
                </a:lnSpc>
                <a:buClrTx/>
                <a:buFontTx/>
                <a:buNone/>
              </a:pPr>
              <a:t>10</a:t>
            </a:fld>
            <a:endParaRPr lang="it-IT" altLang="it-IT" sz="900" dirty="0">
              <a:solidFill>
                <a:schemeClr val="bg1"/>
              </a:solidFill>
              <a:latin typeface="din"/>
            </a:endParaRPr>
          </a:p>
        </p:txBody>
      </p:sp>
      <p:grpSp>
        <p:nvGrpSpPr>
          <p:cNvPr id="33" name="Gruppo 32">
            <a:extLst>
              <a:ext uri="{FF2B5EF4-FFF2-40B4-BE49-F238E27FC236}">
                <a16:creationId xmlns:a16="http://schemas.microsoft.com/office/drawing/2014/main" id="{432D458E-4FBF-4C34-B779-B55CD0C3E693}"/>
              </a:ext>
            </a:extLst>
          </p:cNvPr>
          <p:cNvGrpSpPr/>
          <p:nvPr/>
        </p:nvGrpSpPr>
        <p:grpSpPr>
          <a:xfrm>
            <a:off x="8335632" y="5085715"/>
            <a:ext cx="1998515" cy="525488"/>
            <a:chOff x="1430485" y="5013244"/>
            <a:chExt cx="2186475" cy="574910"/>
          </a:xfrm>
        </p:grpSpPr>
        <p:pic>
          <p:nvPicPr>
            <p:cNvPr id="34" name="Immagine 33">
              <a:extLst>
                <a:ext uri="{FF2B5EF4-FFF2-40B4-BE49-F238E27FC236}">
                  <a16:creationId xmlns:a16="http://schemas.microsoft.com/office/drawing/2014/main" id="{84D593C7-6218-4079-95A6-1E173F2232AF}"/>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531581" y="5013244"/>
              <a:ext cx="1748332" cy="365571"/>
            </a:xfrm>
            <a:prstGeom prst="rect">
              <a:avLst/>
            </a:prstGeom>
          </p:spPr>
        </p:pic>
        <p:pic>
          <p:nvPicPr>
            <p:cNvPr id="35" name="Immagine 34">
              <a:extLst>
                <a:ext uri="{FF2B5EF4-FFF2-40B4-BE49-F238E27FC236}">
                  <a16:creationId xmlns:a16="http://schemas.microsoft.com/office/drawing/2014/main" id="{1A03A735-2D26-46B3-959A-2561E9EA3EA9}"/>
                </a:ext>
              </a:extLst>
            </p:cNvPr>
            <p:cNvPicPr>
              <a:picLocks noChangeAspect="1"/>
            </p:cNvPicPr>
            <p:nvPr/>
          </p:nvPicPr>
          <p:blipFill>
            <a:blip r:embed="rId5" cstate="print"/>
            <a:stretch>
              <a:fillRect/>
            </a:stretch>
          </p:blipFill>
          <p:spPr>
            <a:xfrm>
              <a:off x="1530568" y="5388104"/>
              <a:ext cx="186825" cy="200050"/>
            </a:xfrm>
            <a:prstGeom prst="rect">
              <a:avLst/>
            </a:prstGeom>
          </p:spPr>
        </p:pic>
        <p:sp>
          <p:nvSpPr>
            <p:cNvPr id="36" name="CasellaDiTesto 35">
              <a:extLst>
                <a:ext uri="{FF2B5EF4-FFF2-40B4-BE49-F238E27FC236}">
                  <a16:creationId xmlns:a16="http://schemas.microsoft.com/office/drawing/2014/main" id="{20890564-B2BA-4D20-B2C7-7E9DC99D551B}"/>
                </a:ext>
              </a:extLst>
            </p:cNvPr>
            <p:cNvSpPr txBox="1"/>
            <p:nvPr/>
          </p:nvSpPr>
          <p:spPr>
            <a:xfrm>
              <a:off x="1430485" y="5358382"/>
              <a:ext cx="2186475" cy="225639"/>
            </a:xfrm>
            <a:prstGeom prst="rect">
              <a:avLst/>
            </a:prstGeom>
            <a:noFill/>
          </p:spPr>
          <p:txBody>
            <a:bodyPr wrap="square">
              <a:spAutoFit/>
            </a:bodyPr>
            <a:lstStyle/>
            <a:p>
              <a:pPr marL="269875">
                <a:lnSpc>
                  <a:spcPct val="115000"/>
                </a:lnSpc>
              </a:pPr>
              <a:r>
                <a:rPr lang="en-GB" sz="800" dirty="0">
                  <a:solidFill>
                    <a:srgbClr val="538135"/>
                  </a:solidFill>
                  <a:effectLst/>
                  <a:latin typeface="Calibri" panose="020F0502020204030204" pitchFamily="34" charset="0"/>
                  <a:ea typeface="Times New Roman" panose="02020603050405020304" pitchFamily="18" charset="0"/>
                  <a:cs typeface="Times New Roman" panose="02020603050405020304" pitchFamily="18" charset="0"/>
                </a:rPr>
                <a:t>Villes MED durables</a:t>
              </a:r>
              <a:endParaRPr lang="it-IT" sz="800" dirty="0">
                <a:effectLst/>
                <a:latin typeface="Calibri" panose="020F0502020204030204" pitchFamily="34" charset="0"/>
                <a:ea typeface="Times New Roman" panose="02020603050405020304" pitchFamily="18" charset="0"/>
                <a:cs typeface="Times New Roman" panose="02020603050405020304" pitchFamily="18" charset="0"/>
              </a:endParaRPr>
            </a:p>
          </p:txBody>
        </p:sp>
      </p:grpSp>
      <p:pic>
        <p:nvPicPr>
          <p:cNvPr id="2" name="Graphic 5">
            <a:extLst>
              <a:ext uri="{FF2B5EF4-FFF2-40B4-BE49-F238E27FC236}">
                <a16:creationId xmlns:a16="http://schemas.microsoft.com/office/drawing/2014/main" id="{FC3B02B3-1781-F4FD-C9FC-B820FFF3D52E}"/>
              </a:ext>
            </a:extLst>
          </p:cNvPr>
          <p:cNvPicPr>
            <a:picLocks noChangeAspect="1"/>
          </p:cNvPicPr>
          <p:nvPr/>
        </p:nvPicPr>
        <p:blipFill>
          <a:blip r:embed="rId6" cstate="print">
            <a:extLst>
              <a:ext uri="{96DAC541-7B7A-43D3-8B79-37D633B846F1}">
                <asvg:svgBlip xmlns="" xmlns:asvg="http://schemas.microsoft.com/office/drawing/2016/SVG/main" r:embed="rId7"/>
              </a:ext>
            </a:extLst>
          </a:blip>
          <a:stretch>
            <a:fillRect/>
          </a:stretch>
        </p:blipFill>
        <p:spPr>
          <a:xfrm>
            <a:off x="8597876" y="543363"/>
            <a:ext cx="1409606" cy="1220760"/>
          </a:xfrm>
          <a:prstGeom prst="rect">
            <a:avLst/>
          </a:prstGeom>
        </p:spPr>
      </p:pic>
      <p:sp>
        <p:nvSpPr>
          <p:cNvPr id="3" name="Rettangolo 2">
            <a:extLst>
              <a:ext uri="{FF2B5EF4-FFF2-40B4-BE49-F238E27FC236}">
                <a16:creationId xmlns:a16="http://schemas.microsoft.com/office/drawing/2014/main" id="{6D64ED05-36BB-7786-BB5C-257947A0CE0E}"/>
              </a:ext>
            </a:extLst>
          </p:cNvPr>
          <p:cNvSpPr/>
          <p:nvPr/>
        </p:nvSpPr>
        <p:spPr bwMode="auto">
          <a:xfrm>
            <a:off x="8625611" y="838160"/>
            <a:ext cx="1409606" cy="334145"/>
          </a:xfrm>
          <a:prstGeom prst="rect">
            <a:avLst/>
          </a:prstGeom>
          <a:noFill/>
          <a:ln w="19050" cap="flat" cmpd="sng" algn="ctr">
            <a:solidFill>
              <a:srgbClr val="FFC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449263" rtl="0" eaLnBrk="1" fontAlgn="base" latinLnBrk="0" hangingPunct="0">
              <a:lnSpc>
                <a:spcPct val="93000"/>
              </a:lnSpc>
              <a:spcBef>
                <a:spcPct val="0"/>
              </a:spcBef>
              <a:spcAft>
                <a:spcPct val="0"/>
              </a:spcAft>
              <a:buClr>
                <a:srgbClr val="000000"/>
              </a:buClr>
              <a:buSzPct val="100000"/>
              <a:buFont typeface="Times New Roman" panose="02020603050405020304" pitchFamily="18" charset="0"/>
              <a:buNone/>
              <a:tabLst/>
            </a:pPr>
            <a:endParaRPr kumimoji="0" lang="it-IT" sz="1800" b="0" i="0" u="none" strike="noStrike" cap="none" normalizeH="0" baseline="0">
              <a:ln>
                <a:noFill/>
              </a:ln>
              <a:solidFill>
                <a:schemeClr val="bg1"/>
              </a:solidFill>
              <a:effectLst/>
              <a:latin typeface="Arial" panose="020B0604020202020204" pitchFamily="34" charset="0"/>
              <a:ea typeface="Microsoft YaHei" panose="020B0503020204020204" pitchFamily="34" charset="-122"/>
            </a:endParaRPr>
          </a:p>
        </p:txBody>
      </p:sp>
      <p:sp>
        <p:nvSpPr>
          <p:cNvPr id="5" name="Rectangle 12">
            <a:extLst>
              <a:ext uri="{FF2B5EF4-FFF2-40B4-BE49-F238E27FC236}">
                <a16:creationId xmlns:a16="http://schemas.microsoft.com/office/drawing/2014/main" id="{92846AE6-D233-9236-F0C1-CC34DEBD1168}"/>
              </a:ext>
            </a:extLst>
          </p:cNvPr>
          <p:cNvSpPr>
            <a:spLocks noChangeArrowheads="1"/>
          </p:cNvSpPr>
          <p:nvPr/>
        </p:nvSpPr>
        <p:spPr bwMode="auto">
          <a:xfrm>
            <a:off x="3108960" y="5313652"/>
            <a:ext cx="5010078" cy="4127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5pPr>
            <a:lvl6pPr marL="25146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6pPr>
            <a:lvl7pPr marL="29718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7pPr>
            <a:lvl8pPr marL="34290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8pPr>
            <a:lvl9pPr marL="38862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9pPr>
          </a:lstStyle>
          <a:p>
            <a:pPr marL="0" marR="0" lvl="0" indent="0" algn="l" defTabSz="449263" rtl="0" eaLnBrk="1" fontAlgn="base" latinLnBrk="0" hangingPunct="1">
              <a:lnSpc>
                <a:spcPct val="115000"/>
              </a:lnSpc>
              <a:spcBef>
                <a:spcPct val="0"/>
              </a:spcBef>
              <a:spcAft>
                <a:spcPct val="0"/>
              </a:spcAft>
              <a:buClrTx/>
              <a:buSzPct val="100000"/>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kumimoji="0" lang="en-US" altLang="it-IT" sz="900" b="0" i="0" u="none" strike="noStrike" kern="1200" cap="none" spc="0" normalizeH="0" baseline="0" noProof="0" dirty="0">
                <a:ln>
                  <a:noFill/>
                </a:ln>
                <a:solidFill>
                  <a:srgbClr val="000000"/>
                </a:solidFill>
                <a:effectLst/>
                <a:uLnTx/>
                <a:uFillTx/>
                <a:latin typeface="din" charset="0"/>
                <a:ea typeface="Microsoft YaHei" panose="020B0503020204020204" pitchFamily="34" charset="-122"/>
                <a:cs typeface="DejaVu Sans" charset="0"/>
              </a:rPr>
              <a:t>MODULE DE FORMATION 6 - PRÉSENTATION DES ÉTUDES DE CAS PILOTES</a:t>
            </a:r>
            <a:endParaRPr kumimoji="0" lang="it-IT" altLang="it-IT" sz="900" b="0" i="0" u="none" strike="noStrike" kern="1200" cap="none" spc="0" normalizeH="0" baseline="0" noProof="0" dirty="0">
              <a:ln>
                <a:noFill/>
              </a:ln>
              <a:solidFill>
                <a:srgbClr val="000000"/>
              </a:solidFill>
              <a:effectLst/>
              <a:uLnTx/>
              <a:uFillTx/>
              <a:latin typeface="din" charset="0"/>
              <a:ea typeface="Microsoft YaHei" panose="020B0503020204020204" pitchFamily="34" charset="-122"/>
              <a:cs typeface="DejaVu Sans" charset="0"/>
            </a:endParaRPr>
          </a:p>
        </p:txBody>
      </p:sp>
      <p:pic>
        <p:nvPicPr>
          <p:cNvPr id="1026" name="Picture 2"/>
          <p:cNvPicPr>
            <a:picLocks noChangeAspect="1" noChangeArrowheads="1"/>
          </p:cNvPicPr>
          <p:nvPr/>
        </p:nvPicPr>
        <p:blipFill>
          <a:blip r:embed="rId8"/>
          <a:srcRect/>
          <a:stretch>
            <a:fillRect/>
          </a:stretch>
        </p:blipFill>
        <p:spPr bwMode="auto">
          <a:xfrm>
            <a:off x="433388" y="1034351"/>
            <a:ext cx="6048137" cy="3815785"/>
          </a:xfrm>
          <a:prstGeom prst="rect">
            <a:avLst/>
          </a:prstGeom>
          <a:noFill/>
          <a:ln w="9525">
            <a:noFill/>
            <a:miter lim="800000"/>
            <a:headEnd/>
            <a:tailEnd/>
          </a:ln>
          <a:effectLst/>
        </p:spPr>
      </p:pic>
      <p:sp>
        <p:nvSpPr>
          <p:cNvPr id="19" name="ZoneTexte 18"/>
          <p:cNvSpPr txBox="1"/>
          <p:nvPr/>
        </p:nvSpPr>
        <p:spPr>
          <a:xfrm>
            <a:off x="6810715" y="2587628"/>
            <a:ext cx="2616646" cy="1754326"/>
          </a:xfrm>
          <a:prstGeom prst="rect">
            <a:avLst/>
          </a:prstGeom>
          <a:noFill/>
        </p:spPr>
        <p:txBody>
          <a:bodyPr wrap="square" rtlCol="0">
            <a:spAutoFit/>
          </a:bodyPr>
          <a:lstStyle/>
          <a:p>
            <a:pPr marL="0" marR="0" lvl="0" indent="0" algn="just" defTabSz="449263" rtl="0" eaLnBrk="1" fontAlgn="base" latinLnBrk="0" hangingPunct="0">
              <a:lnSpc>
                <a:spcPct val="150000"/>
              </a:lnSpc>
              <a:spcBef>
                <a:spcPct val="0"/>
              </a:spcBef>
              <a:spcAft>
                <a:spcPct val="0"/>
              </a:spcAft>
              <a:buClr>
                <a:srgbClr val="000000"/>
              </a:buClr>
              <a:buSzPct val="100000"/>
              <a:buFont typeface="Times New Roman" panose="02020603050405020304" pitchFamily="18" charset="0"/>
              <a:buNone/>
              <a:tabLst/>
              <a:defRPr/>
            </a:pPr>
            <a:r>
              <a:rPr kumimoji="0" lang="en-US" sz="1200" b="0" i="0" u="none" strike="noStrike" kern="1200" cap="none" spc="0" normalizeH="0" baseline="0" noProof="0" dirty="0">
                <a:ln>
                  <a:noFill/>
                </a:ln>
                <a:solidFill>
                  <a:srgbClr val="000000"/>
                </a:solidFill>
                <a:effectLst/>
                <a:uLnTx/>
                <a:uFillTx/>
                <a:latin typeface="Century Gothic" panose="020B0502020202020204" pitchFamily="34" charset="0"/>
                <a:ea typeface="Microsoft YaHei" panose="020B0503020204020204" pitchFamily="34" charset="-122"/>
                <a:cs typeface="+mn-cs"/>
              </a:rPr>
              <a:t>La Tunisie est un pays en </a:t>
            </a:r>
            <a:r>
              <a:rPr kumimoji="0" lang="en-US" sz="1200" b="0" i="0" u="sng" strike="noStrike" kern="1200" cap="none" spc="0" normalizeH="0" baseline="0" noProof="0" dirty="0">
                <a:ln>
                  <a:noFill/>
                </a:ln>
                <a:solidFill>
                  <a:srgbClr val="000000"/>
                </a:solidFill>
                <a:effectLst/>
                <a:uLnTx/>
                <a:uFillTx/>
                <a:latin typeface="Century Gothic" panose="020B0502020202020204" pitchFamily="34" charset="0"/>
                <a:ea typeface="Microsoft YaHei" panose="020B0503020204020204" pitchFamily="34" charset="-122"/>
                <a:cs typeface="+mn-cs"/>
              </a:rPr>
              <a:t>situation de stress hydrique élevé</a:t>
            </a:r>
            <a:r>
              <a:rPr kumimoji="0" lang="en-US" sz="1200" b="0" i="0" u="none" strike="noStrike" kern="1200" cap="none" spc="0" normalizeH="0" baseline="0" noProof="0" dirty="0">
                <a:ln>
                  <a:noFill/>
                </a:ln>
                <a:solidFill>
                  <a:srgbClr val="000000"/>
                </a:solidFill>
                <a:effectLst/>
                <a:uLnTx/>
                <a:uFillTx/>
                <a:latin typeface="Century Gothic" panose="020B0502020202020204" pitchFamily="34" charset="0"/>
                <a:ea typeface="Microsoft YaHei" panose="020B0503020204020204" pitchFamily="34" charset="-122"/>
                <a:cs typeface="+mn-cs"/>
              </a:rPr>
              <a:t>,</a:t>
            </a:r>
            <a:r>
              <a:rPr kumimoji="0" lang="en-US" sz="1200" b="0" i="0" u="none" strike="noStrike" kern="1200" cap="none" spc="0" normalizeH="0" noProof="0" dirty="0">
                <a:ln>
                  <a:noFill/>
                </a:ln>
                <a:solidFill>
                  <a:srgbClr val="000000"/>
                </a:solidFill>
                <a:effectLst/>
                <a:uLnTx/>
                <a:uFillTx/>
                <a:latin typeface="Century Gothic" panose="020B0502020202020204" pitchFamily="34" charset="0"/>
                <a:ea typeface="Microsoft YaHei" panose="020B0503020204020204" pitchFamily="34" charset="-122"/>
                <a:cs typeface="+mn-cs"/>
              </a:rPr>
              <a:t> ce qui explique l'intérêt des parties prenantes pour cette catégorie de </a:t>
            </a:r>
            <a:r>
              <a:rPr kumimoji="0" lang="en-US" sz="1200" b="1" i="0" u="none" strike="noStrike" kern="1200" cap="none" spc="0" normalizeH="0" noProof="0" dirty="0">
                <a:ln>
                  <a:noFill/>
                </a:ln>
                <a:solidFill>
                  <a:srgbClr val="000000"/>
                </a:solidFill>
                <a:effectLst/>
                <a:uLnTx/>
                <a:uFillTx/>
                <a:latin typeface="Century Gothic" panose="020B0502020202020204" pitchFamily="34" charset="0"/>
                <a:ea typeface="Microsoft YaHei" panose="020B0503020204020204" pitchFamily="34" charset="-122"/>
                <a:cs typeface="+mn-cs"/>
              </a:rPr>
              <a:t>«consommation d'eau» </a:t>
            </a:r>
            <a:r>
              <a:rPr kumimoji="0" lang="en-US" sz="1200" i="0" u="none" strike="noStrike" kern="1200" cap="none" spc="0" normalizeH="0" noProof="0" dirty="0">
                <a:ln>
                  <a:noFill/>
                </a:ln>
                <a:solidFill>
                  <a:srgbClr val="000000"/>
                </a:solidFill>
                <a:effectLst/>
                <a:uLnTx/>
                <a:uFillTx/>
                <a:latin typeface="Century Gothic" panose="020B0502020202020204" pitchFamily="34" charset="0"/>
                <a:ea typeface="Microsoft YaHei" panose="020B0503020204020204" pitchFamily="34" charset="-122"/>
                <a:cs typeface="+mn-cs"/>
              </a:rPr>
              <a:t>et le poids qui lui a été accordé.</a:t>
            </a:r>
            <a:endParaRPr kumimoji="0" lang="fr-FR" sz="1200" i="0" u="none" strike="noStrike" kern="1200" cap="none" spc="0" normalizeH="0" baseline="0" noProof="0" dirty="0">
              <a:ln>
                <a:noFill/>
              </a:ln>
              <a:solidFill>
                <a:srgbClr val="000000"/>
              </a:solidFill>
              <a:effectLst/>
              <a:uLnTx/>
              <a:uFillTx/>
              <a:latin typeface="Century Gothic" panose="020B0502020202020204" pitchFamily="34" charset="0"/>
              <a:ea typeface="Microsoft YaHei" panose="020B0503020204020204" pitchFamily="34" charset="-122"/>
              <a:cs typeface="+mn-cs"/>
            </a:endParaRPr>
          </a:p>
        </p:txBody>
      </p:sp>
    </p:spTree>
    <p:extLst>
      <p:ext uri="{BB962C8B-B14F-4D97-AF65-F5344CB8AC3E}">
        <p14:creationId xmlns:p14="http://schemas.microsoft.com/office/powerpoint/2010/main" val="457630068"/>
      </p:ext>
    </p:extLst>
  </p:cSld>
  <p:clrMapOvr>
    <a:masterClrMapping/>
  </p:clrMapOvr>
  <p:transition spd="slow"/>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54" name="Rectangle 10">
            <a:extLst>
              <a:ext uri="{FF2B5EF4-FFF2-40B4-BE49-F238E27FC236}">
                <a16:creationId xmlns:a16="http://schemas.microsoft.com/office/drawing/2014/main" id="{E4759904-D94D-435A-A24D-8041A2209A9F}"/>
              </a:ext>
            </a:extLst>
          </p:cNvPr>
          <p:cNvSpPr>
            <a:spLocks noChangeArrowheads="1"/>
          </p:cNvSpPr>
          <p:nvPr/>
        </p:nvSpPr>
        <p:spPr bwMode="auto">
          <a:xfrm>
            <a:off x="1214942" y="601660"/>
            <a:ext cx="6637990" cy="3556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it-IT"/>
          </a:p>
        </p:txBody>
      </p:sp>
      <p:sp>
        <p:nvSpPr>
          <p:cNvPr id="6155" name="Rectangle 11">
            <a:extLst>
              <a:ext uri="{FF2B5EF4-FFF2-40B4-BE49-F238E27FC236}">
                <a16:creationId xmlns:a16="http://schemas.microsoft.com/office/drawing/2014/main" id="{72DC4E68-E81B-4D13-B770-C7F7AB2F4C05}"/>
              </a:ext>
            </a:extLst>
          </p:cNvPr>
          <p:cNvSpPr>
            <a:spLocks noChangeArrowheads="1"/>
          </p:cNvSpPr>
          <p:nvPr/>
        </p:nvSpPr>
        <p:spPr bwMode="auto">
          <a:xfrm>
            <a:off x="1208374" y="588960"/>
            <a:ext cx="5328784" cy="3508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it-IT"/>
          </a:p>
        </p:txBody>
      </p:sp>
      <p:sp>
        <p:nvSpPr>
          <p:cNvPr id="28" name="CasellaDiTesto 27">
            <a:extLst>
              <a:ext uri="{FF2B5EF4-FFF2-40B4-BE49-F238E27FC236}">
                <a16:creationId xmlns:a16="http://schemas.microsoft.com/office/drawing/2014/main" id="{18972A0B-7F92-4895-80BF-8471B426DBDF}"/>
              </a:ext>
            </a:extLst>
          </p:cNvPr>
          <p:cNvSpPr txBox="1"/>
          <p:nvPr/>
        </p:nvSpPr>
        <p:spPr>
          <a:xfrm>
            <a:off x="344978" y="940444"/>
            <a:ext cx="8197571" cy="383823"/>
          </a:xfrm>
          <a:prstGeom prst="rect">
            <a:avLst/>
          </a:prstGeom>
          <a:noFill/>
        </p:spPr>
        <p:txBody>
          <a:bodyPr wrap="square">
            <a:spAutoFit/>
          </a:bodyPr>
          <a:lstStyle/>
          <a:p>
            <a:pPr marL="269875">
              <a:lnSpc>
                <a:spcPct val="115000"/>
              </a:lnSpc>
            </a:pPr>
            <a:r>
              <a:rPr lang="en-US" dirty="0">
                <a:solidFill>
                  <a:schemeClr val="tx1">
                    <a:lumMod val="75000"/>
                    <a:lumOff val="25000"/>
                  </a:schemeClr>
                </a:solidFill>
                <a:latin typeface="+mn-lt"/>
                <a:ea typeface="Times New Roman" panose="02020603050405020304" pitchFamily="18" charset="0"/>
                <a:cs typeface="Calibri" panose="020F0502020204030204" pitchFamily="34" charset="0"/>
              </a:rPr>
              <a:t>Définition des </a:t>
            </a:r>
            <a:r>
              <a:rPr lang="en-US" b="1" dirty="0">
                <a:solidFill>
                  <a:schemeClr val="tx1">
                    <a:lumMod val="75000"/>
                    <a:lumOff val="25000"/>
                  </a:schemeClr>
                </a:solidFill>
                <a:latin typeface="+mn-lt"/>
                <a:ea typeface="Times New Roman" panose="02020603050405020304" pitchFamily="18" charset="0"/>
                <a:cs typeface="Calibri" panose="020F0502020204030204" pitchFamily="34" charset="0"/>
              </a:rPr>
              <a:t>référentiels</a:t>
            </a:r>
            <a:endParaRPr lang="en-US" dirty="0">
              <a:solidFill>
                <a:schemeClr val="tx1">
                  <a:lumMod val="75000"/>
                  <a:lumOff val="25000"/>
                </a:schemeClr>
              </a:solidFill>
              <a:latin typeface="+mn-lt"/>
              <a:ea typeface="Times New Roman" panose="02020603050405020304" pitchFamily="18" charset="0"/>
              <a:cs typeface="Calibri" panose="020F0502020204030204" pitchFamily="34" charset="0"/>
            </a:endParaRPr>
          </a:p>
        </p:txBody>
      </p:sp>
      <p:sp>
        <p:nvSpPr>
          <p:cNvPr id="16" name="Rettangolo con angoli arrotondati 15">
            <a:extLst>
              <a:ext uri="{FF2B5EF4-FFF2-40B4-BE49-F238E27FC236}">
                <a16:creationId xmlns:a16="http://schemas.microsoft.com/office/drawing/2014/main" id="{87B9A4ED-E083-47B4-BB79-9BCD79465D68}"/>
              </a:ext>
            </a:extLst>
          </p:cNvPr>
          <p:cNvSpPr/>
          <p:nvPr/>
        </p:nvSpPr>
        <p:spPr bwMode="auto">
          <a:xfrm>
            <a:off x="0" y="60395"/>
            <a:ext cx="10080625" cy="422910"/>
          </a:xfrm>
          <a:prstGeom prst="roundRect">
            <a:avLst/>
          </a:prstGeom>
          <a:solidFill>
            <a:srgbClr val="52B0B6"/>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449263" rtl="0" eaLnBrk="1" fontAlgn="base" latinLnBrk="0" hangingPunct="0">
              <a:lnSpc>
                <a:spcPct val="93000"/>
              </a:lnSpc>
              <a:spcBef>
                <a:spcPct val="0"/>
              </a:spcBef>
              <a:spcAft>
                <a:spcPct val="0"/>
              </a:spcAft>
              <a:buClr>
                <a:srgbClr val="000000"/>
              </a:buClr>
              <a:buSzPct val="100000"/>
              <a:buFont typeface="Times New Roman" panose="02020603050405020304" pitchFamily="18" charset="0"/>
              <a:buNone/>
              <a:tabLst/>
            </a:pPr>
            <a:endParaRPr kumimoji="0" lang="it-IT" sz="1800" b="0" i="0" u="none" strike="noStrike" cap="none" normalizeH="0" baseline="0">
              <a:ln>
                <a:noFill/>
              </a:ln>
              <a:solidFill>
                <a:schemeClr val="bg1"/>
              </a:solidFill>
              <a:effectLst/>
              <a:latin typeface="Arial" panose="020B0604020202020204" pitchFamily="34" charset="0"/>
              <a:ea typeface="Microsoft YaHei" panose="020B0503020204020204" pitchFamily="34" charset="-122"/>
            </a:endParaRPr>
          </a:p>
        </p:txBody>
      </p:sp>
      <p:sp>
        <p:nvSpPr>
          <p:cNvPr id="18" name="CasellaDiTesto 17">
            <a:extLst>
              <a:ext uri="{FF2B5EF4-FFF2-40B4-BE49-F238E27FC236}">
                <a16:creationId xmlns:a16="http://schemas.microsoft.com/office/drawing/2014/main" id="{2520915D-8F2E-480A-9EB1-133ED10B56F8}"/>
              </a:ext>
            </a:extLst>
          </p:cNvPr>
          <p:cNvSpPr txBox="1"/>
          <p:nvPr/>
        </p:nvSpPr>
        <p:spPr>
          <a:xfrm>
            <a:off x="138061" y="34784"/>
            <a:ext cx="9720834" cy="448521"/>
          </a:xfrm>
          <a:prstGeom prst="rect">
            <a:avLst/>
          </a:prstGeom>
          <a:noFill/>
        </p:spPr>
        <p:txBody>
          <a:bodyPr wrap="square">
            <a:spAutoFit/>
          </a:bodyPr>
          <a:lstStyle/>
          <a:p>
            <a:pPr marL="269875">
              <a:lnSpc>
                <a:spcPct val="115000"/>
              </a:lnSpc>
            </a:pPr>
            <a:r>
              <a:rPr lang="en-GB" sz="2200" b="1" dirty="0"/>
              <a:t>contextualisation SNTool</a:t>
            </a:r>
            <a:endParaRPr lang="it-IT" sz="2200" b="1" dirty="0"/>
          </a:p>
        </p:txBody>
      </p:sp>
      <p:pic>
        <p:nvPicPr>
          <p:cNvPr id="23" name="Picture 1">
            <a:extLst>
              <a:ext uri="{FF2B5EF4-FFF2-40B4-BE49-F238E27FC236}">
                <a16:creationId xmlns:a16="http://schemas.microsoft.com/office/drawing/2014/main" id="{59FF3332-8E45-4B77-B2AA-8F24CE948FB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5188326"/>
            <a:ext cx="433388" cy="490537"/>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4" name="Rectangle 2">
            <a:extLst>
              <a:ext uri="{FF2B5EF4-FFF2-40B4-BE49-F238E27FC236}">
                <a16:creationId xmlns:a16="http://schemas.microsoft.com/office/drawing/2014/main" id="{2E2DA7CA-14E6-4332-9477-08984BA14F96}"/>
              </a:ext>
            </a:extLst>
          </p:cNvPr>
          <p:cNvSpPr>
            <a:spLocks noChangeArrowheads="1"/>
          </p:cNvSpPr>
          <p:nvPr/>
        </p:nvSpPr>
        <p:spPr bwMode="auto">
          <a:xfrm>
            <a:off x="-88439" y="5297194"/>
            <a:ext cx="566738" cy="2190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5pPr>
            <a:lvl6pPr marL="25146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6pPr>
            <a:lvl7pPr marL="29718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7pPr>
            <a:lvl8pPr marL="34290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8pPr>
            <a:lvl9pPr marL="38862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9pPr>
          </a:lstStyle>
          <a:p>
            <a:pPr algn="ctr" hangingPunct="1">
              <a:lnSpc>
                <a:spcPct val="100000"/>
              </a:lnSpc>
              <a:buClrTx/>
              <a:buFontTx/>
              <a:buNone/>
            </a:pPr>
            <a:fld id="{A491B69D-095B-45A8-903F-33AB5F241E37}" type="slidenum">
              <a:rPr lang="it-IT" altLang="it-IT" sz="900">
                <a:solidFill>
                  <a:schemeClr val="bg1"/>
                </a:solidFill>
                <a:latin typeface="din"/>
              </a:rPr>
              <a:pPr algn="ctr" hangingPunct="1">
                <a:lnSpc>
                  <a:spcPct val="100000"/>
                </a:lnSpc>
                <a:buClrTx/>
                <a:buFontTx/>
                <a:buNone/>
              </a:pPr>
              <a:t>11</a:t>
            </a:fld>
            <a:endParaRPr lang="it-IT" altLang="it-IT" sz="900" dirty="0">
              <a:solidFill>
                <a:schemeClr val="bg1"/>
              </a:solidFill>
              <a:latin typeface="din"/>
            </a:endParaRPr>
          </a:p>
        </p:txBody>
      </p:sp>
      <p:grpSp>
        <p:nvGrpSpPr>
          <p:cNvPr id="33" name="Gruppo 32">
            <a:extLst>
              <a:ext uri="{FF2B5EF4-FFF2-40B4-BE49-F238E27FC236}">
                <a16:creationId xmlns:a16="http://schemas.microsoft.com/office/drawing/2014/main" id="{432D458E-4FBF-4C34-B779-B55CD0C3E693}"/>
              </a:ext>
            </a:extLst>
          </p:cNvPr>
          <p:cNvGrpSpPr/>
          <p:nvPr/>
        </p:nvGrpSpPr>
        <p:grpSpPr>
          <a:xfrm>
            <a:off x="8335632" y="5085715"/>
            <a:ext cx="1998515" cy="525488"/>
            <a:chOff x="1430485" y="5013244"/>
            <a:chExt cx="2186475" cy="574910"/>
          </a:xfrm>
        </p:grpSpPr>
        <p:pic>
          <p:nvPicPr>
            <p:cNvPr id="34" name="Immagine 33">
              <a:extLst>
                <a:ext uri="{FF2B5EF4-FFF2-40B4-BE49-F238E27FC236}">
                  <a16:creationId xmlns:a16="http://schemas.microsoft.com/office/drawing/2014/main" id="{84D593C7-6218-4079-95A6-1E173F2232AF}"/>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531581" y="5013244"/>
              <a:ext cx="1748332" cy="365571"/>
            </a:xfrm>
            <a:prstGeom prst="rect">
              <a:avLst/>
            </a:prstGeom>
          </p:spPr>
        </p:pic>
        <p:pic>
          <p:nvPicPr>
            <p:cNvPr id="35" name="Immagine 34">
              <a:extLst>
                <a:ext uri="{FF2B5EF4-FFF2-40B4-BE49-F238E27FC236}">
                  <a16:creationId xmlns:a16="http://schemas.microsoft.com/office/drawing/2014/main" id="{1A03A735-2D26-46B3-959A-2561E9EA3EA9}"/>
                </a:ext>
              </a:extLst>
            </p:cNvPr>
            <p:cNvPicPr>
              <a:picLocks noChangeAspect="1"/>
            </p:cNvPicPr>
            <p:nvPr/>
          </p:nvPicPr>
          <p:blipFill>
            <a:blip r:embed="rId5" cstate="print"/>
            <a:stretch>
              <a:fillRect/>
            </a:stretch>
          </p:blipFill>
          <p:spPr>
            <a:xfrm>
              <a:off x="1530568" y="5388104"/>
              <a:ext cx="186825" cy="200050"/>
            </a:xfrm>
            <a:prstGeom prst="rect">
              <a:avLst/>
            </a:prstGeom>
          </p:spPr>
        </p:pic>
        <p:sp>
          <p:nvSpPr>
            <p:cNvPr id="36" name="CasellaDiTesto 35">
              <a:extLst>
                <a:ext uri="{FF2B5EF4-FFF2-40B4-BE49-F238E27FC236}">
                  <a16:creationId xmlns:a16="http://schemas.microsoft.com/office/drawing/2014/main" id="{20890564-B2BA-4D20-B2C7-7E9DC99D551B}"/>
                </a:ext>
              </a:extLst>
            </p:cNvPr>
            <p:cNvSpPr txBox="1"/>
            <p:nvPr/>
          </p:nvSpPr>
          <p:spPr>
            <a:xfrm>
              <a:off x="1430485" y="5358382"/>
              <a:ext cx="2186475" cy="225639"/>
            </a:xfrm>
            <a:prstGeom prst="rect">
              <a:avLst/>
            </a:prstGeom>
            <a:noFill/>
          </p:spPr>
          <p:txBody>
            <a:bodyPr wrap="square">
              <a:spAutoFit/>
            </a:bodyPr>
            <a:lstStyle/>
            <a:p>
              <a:pPr marL="269875">
                <a:lnSpc>
                  <a:spcPct val="115000"/>
                </a:lnSpc>
              </a:pPr>
              <a:r>
                <a:rPr lang="en-GB" sz="800" dirty="0">
                  <a:solidFill>
                    <a:srgbClr val="538135"/>
                  </a:solidFill>
                  <a:effectLst/>
                  <a:latin typeface="Calibri" panose="020F0502020204030204" pitchFamily="34" charset="0"/>
                  <a:ea typeface="Times New Roman" panose="02020603050405020304" pitchFamily="18" charset="0"/>
                  <a:cs typeface="Times New Roman" panose="02020603050405020304" pitchFamily="18" charset="0"/>
                </a:rPr>
                <a:t>Villes MED durables</a:t>
              </a:r>
              <a:endParaRPr lang="it-IT" sz="800" dirty="0">
                <a:effectLst/>
                <a:latin typeface="Calibri" panose="020F0502020204030204" pitchFamily="34" charset="0"/>
                <a:ea typeface="Times New Roman" panose="02020603050405020304" pitchFamily="18" charset="0"/>
                <a:cs typeface="Times New Roman" panose="02020603050405020304" pitchFamily="18" charset="0"/>
              </a:endParaRPr>
            </a:p>
          </p:txBody>
        </p:sp>
      </p:grpSp>
      <p:pic>
        <p:nvPicPr>
          <p:cNvPr id="2" name="Graphic 5">
            <a:extLst>
              <a:ext uri="{FF2B5EF4-FFF2-40B4-BE49-F238E27FC236}">
                <a16:creationId xmlns:a16="http://schemas.microsoft.com/office/drawing/2014/main" id="{FC3B02B3-1781-F4FD-C9FC-B820FFF3D52E}"/>
              </a:ext>
            </a:extLst>
          </p:cNvPr>
          <p:cNvPicPr>
            <a:picLocks noChangeAspect="1"/>
          </p:cNvPicPr>
          <p:nvPr/>
        </p:nvPicPr>
        <p:blipFill>
          <a:blip r:embed="rId6" cstate="print">
            <a:extLst>
              <a:ext uri="{96DAC541-7B7A-43D3-8B79-37D633B846F1}">
                <asvg:svgBlip xmlns="" xmlns:asvg="http://schemas.microsoft.com/office/drawing/2016/SVG/main" r:embed="rId7"/>
              </a:ext>
            </a:extLst>
          </a:blip>
          <a:stretch>
            <a:fillRect/>
          </a:stretch>
        </p:blipFill>
        <p:spPr>
          <a:xfrm>
            <a:off x="8597876" y="543363"/>
            <a:ext cx="1409606" cy="1220760"/>
          </a:xfrm>
          <a:prstGeom prst="rect">
            <a:avLst/>
          </a:prstGeom>
        </p:spPr>
      </p:pic>
      <p:sp>
        <p:nvSpPr>
          <p:cNvPr id="3" name="Rettangolo 2">
            <a:extLst>
              <a:ext uri="{FF2B5EF4-FFF2-40B4-BE49-F238E27FC236}">
                <a16:creationId xmlns:a16="http://schemas.microsoft.com/office/drawing/2014/main" id="{6D64ED05-36BB-7786-BB5C-257947A0CE0E}"/>
              </a:ext>
            </a:extLst>
          </p:cNvPr>
          <p:cNvSpPr/>
          <p:nvPr/>
        </p:nvSpPr>
        <p:spPr bwMode="auto">
          <a:xfrm>
            <a:off x="8625611" y="838160"/>
            <a:ext cx="1409606" cy="334145"/>
          </a:xfrm>
          <a:prstGeom prst="rect">
            <a:avLst/>
          </a:prstGeom>
          <a:noFill/>
          <a:ln w="19050" cap="flat" cmpd="sng" algn="ctr">
            <a:solidFill>
              <a:srgbClr val="FFC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449263" rtl="0" eaLnBrk="1" fontAlgn="base" latinLnBrk="0" hangingPunct="0">
              <a:lnSpc>
                <a:spcPct val="93000"/>
              </a:lnSpc>
              <a:spcBef>
                <a:spcPct val="0"/>
              </a:spcBef>
              <a:spcAft>
                <a:spcPct val="0"/>
              </a:spcAft>
              <a:buClr>
                <a:srgbClr val="000000"/>
              </a:buClr>
              <a:buSzPct val="100000"/>
              <a:buFont typeface="Times New Roman" panose="02020603050405020304" pitchFamily="18" charset="0"/>
              <a:buNone/>
              <a:tabLst/>
            </a:pPr>
            <a:endParaRPr kumimoji="0" lang="it-IT" sz="1800" b="0" i="0" u="none" strike="noStrike" cap="none" normalizeH="0" baseline="0">
              <a:ln>
                <a:noFill/>
              </a:ln>
              <a:solidFill>
                <a:schemeClr val="bg1"/>
              </a:solidFill>
              <a:effectLst/>
              <a:latin typeface="Arial" panose="020B0604020202020204" pitchFamily="34" charset="0"/>
              <a:ea typeface="Microsoft YaHei" panose="020B0503020204020204" pitchFamily="34" charset="-122"/>
            </a:endParaRPr>
          </a:p>
        </p:txBody>
      </p:sp>
      <p:graphicFrame>
        <p:nvGraphicFramePr>
          <p:cNvPr id="5" name="Tabella 4">
            <a:extLst>
              <a:ext uri="{FF2B5EF4-FFF2-40B4-BE49-F238E27FC236}">
                <a16:creationId xmlns:a16="http://schemas.microsoft.com/office/drawing/2014/main" id="{4A924DC1-0CB2-6224-3C13-3CCDDBFE9B0F}"/>
              </a:ext>
            </a:extLst>
          </p:cNvPr>
          <p:cNvGraphicFramePr>
            <a:graphicFrameLocks noGrp="1"/>
          </p:cNvGraphicFramePr>
          <p:nvPr>
            <p:extLst>
              <p:ext uri="{D42A27DB-BD31-4B8C-83A1-F6EECF244321}">
                <p14:modId xmlns:p14="http://schemas.microsoft.com/office/powerpoint/2010/main" val="2964882653"/>
              </p:ext>
            </p:extLst>
          </p:nvPr>
        </p:nvGraphicFramePr>
        <p:xfrm>
          <a:off x="471372" y="1529071"/>
          <a:ext cx="8005241" cy="3340051"/>
        </p:xfrm>
        <a:graphic>
          <a:graphicData uri="http://schemas.openxmlformats.org/drawingml/2006/table">
            <a:tbl>
              <a:tblPr/>
              <a:tblGrid>
                <a:gridCol w="1848158">
                  <a:extLst>
                    <a:ext uri="{9D8B030D-6E8A-4147-A177-3AD203B41FA5}">
                      <a16:colId xmlns:a16="http://schemas.microsoft.com/office/drawing/2014/main" val="2965820279"/>
                    </a:ext>
                  </a:extLst>
                </a:gridCol>
                <a:gridCol w="1160107">
                  <a:extLst>
                    <a:ext uri="{9D8B030D-6E8A-4147-A177-3AD203B41FA5}">
                      <a16:colId xmlns:a16="http://schemas.microsoft.com/office/drawing/2014/main" val="20001"/>
                    </a:ext>
                  </a:extLst>
                </a:gridCol>
                <a:gridCol w="1153161">
                  <a:extLst>
                    <a:ext uri="{9D8B030D-6E8A-4147-A177-3AD203B41FA5}">
                      <a16:colId xmlns:a16="http://schemas.microsoft.com/office/drawing/2014/main" val="20002"/>
                    </a:ext>
                  </a:extLst>
                </a:gridCol>
                <a:gridCol w="3702069">
                  <a:extLst>
                    <a:ext uri="{9D8B030D-6E8A-4147-A177-3AD203B41FA5}">
                      <a16:colId xmlns:a16="http://schemas.microsoft.com/office/drawing/2014/main" val="20003"/>
                    </a:ext>
                  </a:extLst>
                </a:gridCol>
                <a:gridCol w="70873">
                  <a:extLst>
                    <a:ext uri="{9D8B030D-6E8A-4147-A177-3AD203B41FA5}">
                      <a16:colId xmlns:a16="http://schemas.microsoft.com/office/drawing/2014/main" val="20004"/>
                    </a:ext>
                  </a:extLst>
                </a:gridCol>
                <a:gridCol w="70873">
                  <a:extLst>
                    <a:ext uri="{9D8B030D-6E8A-4147-A177-3AD203B41FA5}">
                      <a16:colId xmlns:a16="http://schemas.microsoft.com/office/drawing/2014/main" val="20005"/>
                    </a:ext>
                  </a:extLst>
                </a:gridCol>
              </a:tblGrid>
              <a:tr h="382692">
                <a:tc gridSpan="6">
                  <a:txBody>
                    <a:bodyPr/>
                    <a:lstStyle/>
                    <a:p>
                      <a:pPr marR="2453005" indent="977900" algn="l">
                        <a:lnSpc>
                          <a:spcPct val="107000"/>
                        </a:lnSpc>
                        <a:spcAft>
                          <a:spcPts val="0"/>
                        </a:spcAft>
                        <a:tabLst>
                          <a:tab pos="2329815" algn="l"/>
                        </a:tabLst>
                      </a:pPr>
                      <a:r>
                        <a:rPr lang="en-GB" sz="1100" b="1" dirty="0">
                          <a:solidFill>
                            <a:srgbClr val="FFFFFF"/>
                          </a:solidFill>
                          <a:effectLst/>
                          <a:latin typeface="Futura Md BT"/>
                          <a:ea typeface="Calibri" panose="020F0502020204030204" pitchFamily="34" charset="0"/>
                          <a:cs typeface="Times New Roman" panose="02020603050405020304" pitchFamily="18" charset="0"/>
                        </a:rPr>
                        <a:t>A. Utilisation des terres et biodiversité</a:t>
                      </a:r>
                      <a:endParaRPr lang="it-IT" sz="1100" b="1"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45473" marR="45473" marT="0" marB="0" anchor="ctr">
                    <a:lnL>
                      <a:noFill/>
                    </a:lnL>
                    <a:lnR>
                      <a:noFill/>
                    </a:lnR>
                    <a:lnT w="12700" cap="flat" cmpd="sng" algn="ctr">
                      <a:solidFill>
                        <a:srgbClr val="0B7889"/>
                      </a:solidFill>
                      <a:prstDash val="solid"/>
                      <a:round/>
                      <a:headEnd type="none" w="med" len="med"/>
                      <a:tailEnd type="none" w="med" len="med"/>
                    </a:lnT>
                    <a:lnB w="12700" cap="flat" cmpd="sng" algn="ctr">
                      <a:solidFill>
                        <a:srgbClr val="0B7889"/>
                      </a:solidFill>
                      <a:prstDash val="solid"/>
                      <a:round/>
                      <a:headEnd type="none" w="med" len="med"/>
                      <a:tailEnd type="none" w="med" len="med"/>
                    </a:lnB>
                    <a:solidFill>
                      <a:srgbClr val="264D9F"/>
                    </a:solidFill>
                  </a:tcPr>
                </a:tc>
                <a:tc hMerge="1">
                  <a:txBody>
                    <a:bodyPr/>
                    <a:lstStyle/>
                    <a:p>
                      <a:endParaRPr lang="fr-FR"/>
                    </a:p>
                  </a:txBody>
                  <a:tcPr/>
                </a:tc>
                <a:tc hMerge="1">
                  <a:txBody>
                    <a:bodyPr/>
                    <a:lstStyle/>
                    <a:p>
                      <a:endParaRPr lang="fr-FR"/>
                    </a:p>
                  </a:txBody>
                  <a:tcPr/>
                </a:tc>
                <a:tc hMerge="1">
                  <a:txBody>
                    <a:bodyPr/>
                    <a:lstStyle/>
                    <a:p>
                      <a:endParaRPr lang="fr-FR"/>
                    </a:p>
                  </a:txBody>
                  <a:tcP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val="2776622290"/>
                  </a:ext>
                </a:extLst>
              </a:tr>
              <a:tr h="309943">
                <a:tc>
                  <a:txBody>
                    <a:bodyPr/>
                    <a:lstStyle/>
                    <a:p>
                      <a:pPr algn="ctr">
                        <a:lnSpc>
                          <a:spcPct val="150000"/>
                        </a:lnSpc>
                        <a:tabLst>
                          <a:tab pos="2329815" algn="l"/>
                        </a:tabLst>
                      </a:pPr>
                      <a:r>
                        <a:rPr lang="en-GB" sz="1100" b="1" i="1" dirty="0">
                          <a:solidFill>
                            <a:srgbClr val="404040"/>
                          </a:solidFill>
                          <a:effectLst/>
                          <a:latin typeface="Futura Md BT"/>
                          <a:ea typeface="Arial" panose="020B0604020202020204" pitchFamily="34" charset="0"/>
                          <a:cs typeface="Arial" panose="020B0604020202020204" pitchFamily="34" charset="0"/>
                        </a:rPr>
                        <a:t>Indicateur</a:t>
                      </a:r>
                      <a:endParaRPr lang="it-IT" sz="1100" b="1"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45473" marR="45473" marT="0" marB="0" anchor="ctr">
                    <a:lnL>
                      <a:noFill/>
                    </a:lnL>
                    <a:lnR w="12700" cap="flat" cmpd="sng" algn="ctr">
                      <a:solidFill>
                        <a:srgbClr val="0B7889"/>
                      </a:solidFill>
                      <a:prstDash val="solid"/>
                      <a:round/>
                      <a:headEnd type="none" w="med" len="med"/>
                      <a:tailEnd type="none" w="med" len="med"/>
                    </a:lnR>
                    <a:lnT w="12700" cap="flat" cmpd="sng" algn="ctr">
                      <a:solidFill>
                        <a:srgbClr val="0B7889"/>
                      </a:solidFill>
                      <a:prstDash val="solid"/>
                      <a:round/>
                      <a:headEnd type="none" w="med" len="med"/>
                      <a:tailEnd type="none" w="med" len="med"/>
                    </a:lnT>
                    <a:lnB w="19050" cap="flat" cmpd="dbl" algn="ctr">
                      <a:solidFill>
                        <a:srgbClr val="0B7889"/>
                      </a:solidFill>
                      <a:prstDash val="solid"/>
                      <a:round/>
                      <a:headEnd type="none" w="med" len="med"/>
                      <a:tailEnd type="none" w="med" len="med"/>
                    </a:lnB>
                  </a:tcPr>
                </a:tc>
                <a:tc>
                  <a:txBody>
                    <a:bodyPr/>
                    <a:lstStyle/>
                    <a:p>
                      <a:pPr algn="ctr">
                        <a:lnSpc>
                          <a:spcPct val="150000"/>
                        </a:lnSpc>
                        <a:tabLst>
                          <a:tab pos="2329815" algn="l"/>
                        </a:tabLst>
                      </a:pPr>
                      <a:r>
                        <a:rPr lang="en-GB" sz="1100" b="1" i="1">
                          <a:solidFill>
                            <a:srgbClr val="404040"/>
                          </a:solidFill>
                          <a:effectLst/>
                          <a:latin typeface="Futura Md BT"/>
                          <a:ea typeface="Arial" panose="020B0604020202020204" pitchFamily="34" charset="0"/>
                          <a:cs typeface="Arial" panose="020B0604020202020204" pitchFamily="34" charset="0"/>
                        </a:rPr>
                        <a:t>Unité de mesure</a:t>
                      </a:r>
                      <a:endParaRPr lang="it-IT" sz="1100" b="1">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45473" marR="45473" marT="0" marB="0" anchor="ctr">
                    <a:lnL w="12700" cap="flat" cmpd="sng" algn="ctr">
                      <a:solidFill>
                        <a:srgbClr val="0B7889"/>
                      </a:solidFill>
                      <a:prstDash val="solid"/>
                      <a:round/>
                      <a:headEnd type="none" w="med" len="med"/>
                      <a:tailEnd type="none" w="med" len="med"/>
                    </a:lnL>
                    <a:lnR w="12700" cap="flat" cmpd="sng" algn="ctr">
                      <a:solidFill>
                        <a:srgbClr val="0B7889"/>
                      </a:solidFill>
                      <a:prstDash val="solid"/>
                      <a:round/>
                      <a:headEnd type="none" w="med" len="med"/>
                      <a:tailEnd type="none" w="med" len="med"/>
                    </a:lnR>
                    <a:lnT w="12700" cap="flat" cmpd="sng" algn="ctr">
                      <a:solidFill>
                        <a:srgbClr val="0B7889"/>
                      </a:solidFill>
                      <a:prstDash val="solid"/>
                      <a:round/>
                      <a:headEnd type="none" w="med" len="med"/>
                      <a:tailEnd type="none" w="med" len="med"/>
                    </a:lnT>
                    <a:lnB w="19050" cap="flat" cmpd="dbl" algn="ctr">
                      <a:solidFill>
                        <a:srgbClr val="0B7889"/>
                      </a:solidFill>
                      <a:prstDash val="solid"/>
                      <a:round/>
                      <a:headEnd type="none" w="med" len="med"/>
                      <a:tailEnd type="none" w="med" len="med"/>
                    </a:lnB>
                  </a:tcPr>
                </a:tc>
                <a:tc>
                  <a:txBody>
                    <a:bodyPr/>
                    <a:lstStyle/>
                    <a:p>
                      <a:pPr algn="ctr">
                        <a:lnSpc>
                          <a:spcPct val="150000"/>
                        </a:lnSpc>
                        <a:tabLst>
                          <a:tab pos="2329815" algn="l"/>
                        </a:tabLst>
                      </a:pPr>
                      <a:r>
                        <a:rPr lang="en-GB" sz="1100" b="1" i="1" dirty="0">
                          <a:solidFill>
                            <a:srgbClr val="404040"/>
                          </a:solidFill>
                          <a:effectLst/>
                          <a:latin typeface="Futura Md BT"/>
                          <a:ea typeface="Arial" panose="020B0604020202020204" pitchFamily="34" charset="0"/>
                          <a:cs typeface="Arial" panose="020B0604020202020204" pitchFamily="34" charset="0"/>
                        </a:rPr>
                        <a:t>Repère</a:t>
                      </a:r>
                      <a:endParaRPr lang="it-IT" sz="1100" b="1"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45473" marR="45473" marT="0" marB="0" anchor="ctr">
                    <a:lnL w="12700" cap="flat" cmpd="sng" algn="ctr">
                      <a:solidFill>
                        <a:srgbClr val="0B7889"/>
                      </a:solidFill>
                      <a:prstDash val="solid"/>
                      <a:round/>
                      <a:headEnd type="none" w="med" len="med"/>
                      <a:tailEnd type="none" w="med" len="med"/>
                    </a:lnL>
                    <a:lnR w="12700" cap="flat" cmpd="sng" algn="ctr">
                      <a:solidFill>
                        <a:srgbClr val="0B7889"/>
                      </a:solidFill>
                      <a:prstDash val="solid"/>
                      <a:round/>
                      <a:headEnd type="none" w="med" len="med"/>
                      <a:tailEnd type="none" w="med" len="med"/>
                    </a:lnR>
                    <a:lnT w="12700" cap="flat" cmpd="sng" algn="ctr">
                      <a:solidFill>
                        <a:srgbClr val="0B7889"/>
                      </a:solidFill>
                      <a:prstDash val="solid"/>
                      <a:round/>
                      <a:headEnd type="none" w="med" len="med"/>
                      <a:tailEnd type="none" w="med" len="med"/>
                    </a:lnT>
                    <a:lnB w="19050" cap="flat" cmpd="dbl" algn="ctr">
                      <a:solidFill>
                        <a:srgbClr val="0B7889"/>
                      </a:solidFill>
                      <a:prstDash val="solid"/>
                      <a:round/>
                      <a:headEnd type="none" w="med" len="med"/>
                      <a:tailEnd type="none" w="med" len="med"/>
                    </a:lnB>
                  </a:tcPr>
                </a:tc>
                <a:tc gridSpan="2">
                  <a:txBody>
                    <a:bodyPr/>
                    <a:lstStyle/>
                    <a:p>
                      <a:pPr marR="289560" algn="ctr">
                        <a:lnSpc>
                          <a:spcPct val="150000"/>
                        </a:lnSpc>
                        <a:tabLst>
                          <a:tab pos="2329815" algn="l"/>
                        </a:tabLst>
                      </a:pPr>
                      <a:r>
                        <a:rPr lang="en-GB" sz="1100" b="1" i="1" dirty="0" smtClean="0">
                          <a:solidFill>
                            <a:srgbClr val="404040"/>
                          </a:solidFill>
                          <a:effectLst/>
                          <a:latin typeface="Futura Md BT"/>
                          <a:ea typeface="Arial" panose="020B0604020202020204" pitchFamily="34" charset="0"/>
                          <a:cs typeface="Arial" panose="020B0604020202020204" pitchFamily="34" charset="0"/>
                        </a:rPr>
                        <a:t>justification</a:t>
                      </a:r>
                      <a:endParaRPr lang="it-IT" sz="1100" b="1"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45473" marR="45473" marT="0" marB="0" anchor="ctr">
                    <a:lnL w="12700" cap="flat" cmpd="sng" algn="ctr">
                      <a:solidFill>
                        <a:srgbClr val="0B7889"/>
                      </a:solidFill>
                      <a:prstDash val="solid"/>
                      <a:round/>
                      <a:headEnd type="none" w="med" len="med"/>
                      <a:tailEnd type="none" w="med" len="med"/>
                    </a:lnL>
                    <a:lnR>
                      <a:noFill/>
                    </a:lnR>
                    <a:lnT w="12700" cap="flat" cmpd="sng" algn="ctr">
                      <a:solidFill>
                        <a:srgbClr val="0B7889"/>
                      </a:solidFill>
                      <a:prstDash val="solid"/>
                      <a:round/>
                      <a:headEnd type="none" w="med" len="med"/>
                      <a:tailEnd type="none" w="med" len="med"/>
                    </a:lnT>
                    <a:lnB w="19050" cap="flat" cmpd="dbl" algn="ctr">
                      <a:solidFill>
                        <a:srgbClr val="0B7889"/>
                      </a:solidFill>
                      <a:prstDash val="solid"/>
                      <a:round/>
                      <a:headEnd type="none" w="med" len="med"/>
                      <a:tailEnd type="none" w="med" len="med"/>
                    </a:lnB>
                  </a:tcPr>
                </a:tc>
                <a:tc hMerge="1">
                  <a:txBody>
                    <a:bodyPr/>
                    <a:lstStyle/>
                    <a:p>
                      <a:endParaRPr lang="fr-FR"/>
                    </a:p>
                  </a:txBody>
                  <a:tcPr/>
                </a:tc>
                <a:tc>
                  <a:txBody>
                    <a:bodyPr/>
                    <a:lstStyle/>
                    <a:p>
                      <a:pPr algn="ctr">
                        <a:lnSpc>
                          <a:spcPct val="150000"/>
                        </a:lnSpc>
                        <a:tabLst>
                          <a:tab pos="2329815" algn="l"/>
                        </a:tabLst>
                      </a:pPr>
                      <a:r>
                        <a:rPr lang="it-IT" sz="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p>
                  </a:txBody>
                  <a:tcPr marL="0" marR="0" marT="0" marB="0" anchor="ctr">
                    <a:lnL>
                      <a:noFill/>
                    </a:lnL>
                    <a:lnR>
                      <a:noFill/>
                    </a:lnR>
                    <a:lnT w="12700" cap="flat" cmpd="sng" algn="ctr">
                      <a:solidFill>
                        <a:srgbClr val="0B7889"/>
                      </a:solidFill>
                      <a:prstDash val="solid"/>
                      <a:round/>
                      <a:headEnd type="none" w="med" len="med"/>
                      <a:tailEnd type="none" w="med" len="med"/>
                    </a:lnT>
                    <a:lnB>
                      <a:noFill/>
                    </a:lnB>
                  </a:tcPr>
                </a:tc>
                <a:extLst>
                  <a:ext uri="{0D108BD9-81ED-4DB2-BD59-A6C34878D82A}">
                    <a16:rowId xmlns:a16="http://schemas.microsoft.com/office/drawing/2014/main" val="3123222654"/>
                  </a:ext>
                </a:extLst>
              </a:tr>
              <a:tr h="380133">
                <a:tc rowSpan="2">
                  <a:txBody>
                    <a:bodyPr/>
                    <a:lstStyle/>
                    <a:p>
                      <a:pPr algn="l">
                        <a:lnSpc>
                          <a:spcPct val="150000"/>
                        </a:lnSpc>
                        <a:tabLst>
                          <a:tab pos="2329815" algn="l"/>
                        </a:tabLst>
                      </a:pPr>
                      <a:r>
                        <a:rPr lang="it-IT" sz="1100" kern="1200" baseline="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Densité humaine</a:t>
                      </a:r>
                    </a:p>
                  </a:txBody>
                  <a:tcPr marL="45473" marR="45473" marT="0" marB="0" anchor="ctr">
                    <a:lnL>
                      <a:noFill/>
                    </a:lnL>
                    <a:lnR w="12700" cap="flat" cmpd="sng" algn="ctr">
                      <a:solidFill>
                        <a:srgbClr val="0B7889"/>
                      </a:solidFill>
                      <a:prstDash val="solid"/>
                      <a:round/>
                      <a:headEnd type="none" w="med" len="med"/>
                      <a:tailEnd type="none" w="med" len="med"/>
                    </a:lnR>
                    <a:lnT w="19050" cap="flat" cmpd="dbl" algn="ctr">
                      <a:solidFill>
                        <a:srgbClr val="0B7889"/>
                      </a:solidFill>
                      <a:prstDash val="solid"/>
                      <a:round/>
                      <a:headEnd type="none" w="med" len="med"/>
                      <a:tailEnd type="none" w="med" len="med"/>
                    </a:lnT>
                    <a:lnB w="19050" cap="flat" cmpd="dbl" algn="ctr">
                      <a:solidFill>
                        <a:srgbClr val="0B7889"/>
                      </a:solidFill>
                      <a:prstDash val="solid"/>
                      <a:round/>
                      <a:headEnd type="none" w="med" len="med"/>
                      <a:tailEnd type="none" w="med" len="med"/>
                    </a:lnB>
                  </a:tcPr>
                </a:tc>
                <a:tc rowSpan="2">
                  <a:txBody>
                    <a:bodyPr/>
                    <a:lstStyle/>
                    <a:p>
                      <a:pPr algn="l">
                        <a:lnSpc>
                          <a:spcPct val="150000"/>
                        </a:lnSpc>
                        <a:tabLst>
                          <a:tab pos="2329815" algn="l"/>
                        </a:tabLst>
                      </a:pPr>
                      <a:r>
                        <a:rPr lang="en-GB" sz="1100" kern="1200" baseline="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Habitants/km²</a:t>
                      </a:r>
                      <a:endParaRPr lang="it-IT" sz="1100" kern="1200" baseline="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45473" marR="45473" marT="0" marB="0" anchor="ctr">
                    <a:lnL w="12700" cap="flat" cmpd="sng" algn="ctr">
                      <a:solidFill>
                        <a:srgbClr val="0B7889"/>
                      </a:solidFill>
                      <a:prstDash val="solid"/>
                      <a:round/>
                      <a:headEnd type="none" w="med" len="med"/>
                      <a:tailEnd type="none" w="med" len="med"/>
                    </a:lnL>
                    <a:lnR w="12700" cap="flat" cmpd="sng" algn="ctr">
                      <a:solidFill>
                        <a:srgbClr val="0B7889"/>
                      </a:solidFill>
                      <a:prstDash val="solid"/>
                      <a:round/>
                      <a:headEnd type="none" w="med" len="med"/>
                      <a:tailEnd type="none" w="med" len="med"/>
                    </a:lnR>
                    <a:lnT w="19050" cap="flat" cmpd="dbl" algn="ctr">
                      <a:solidFill>
                        <a:srgbClr val="0B7889"/>
                      </a:solidFill>
                      <a:prstDash val="solid"/>
                      <a:round/>
                      <a:headEnd type="none" w="med" len="med"/>
                      <a:tailEnd type="none" w="med" len="med"/>
                    </a:lnT>
                    <a:lnB w="19050" cap="flat" cmpd="dbl" algn="ctr">
                      <a:solidFill>
                        <a:srgbClr val="0B7889"/>
                      </a:solidFill>
                      <a:prstDash val="solid"/>
                      <a:round/>
                      <a:headEnd type="none" w="med" len="med"/>
                      <a:tailEnd type="none" w="med" len="med"/>
                    </a:lnB>
                  </a:tcPr>
                </a:tc>
                <a:tc>
                  <a:txBody>
                    <a:bodyPr/>
                    <a:lstStyle/>
                    <a:p>
                      <a:pPr algn="l">
                        <a:lnSpc>
                          <a:spcPct val="150000"/>
                        </a:lnSpc>
                        <a:tabLst>
                          <a:tab pos="2329815" algn="l"/>
                        </a:tabLst>
                      </a:pPr>
                      <a:r>
                        <a:rPr lang="en-GB" sz="1100" kern="1200" baseline="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0 : 6 000</a:t>
                      </a:r>
                      <a:endParaRPr lang="it-IT" sz="1100" kern="1200" baseline="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45473" marR="45473" marT="0" marB="0" anchor="ctr">
                    <a:lnL w="12700" cap="flat" cmpd="sng" algn="ctr">
                      <a:solidFill>
                        <a:srgbClr val="0B7889"/>
                      </a:solidFill>
                      <a:prstDash val="solid"/>
                      <a:round/>
                      <a:headEnd type="none" w="med" len="med"/>
                      <a:tailEnd type="none" w="med" len="med"/>
                    </a:lnL>
                    <a:lnR w="12700" cap="flat" cmpd="sng" algn="ctr">
                      <a:solidFill>
                        <a:srgbClr val="0B7889"/>
                      </a:solidFill>
                      <a:prstDash val="solid"/>
                      <a:round/>
                      <a:headEnd type="none" w="med" len="med"/>
                      <a:tailEnd type="none" w="med" len="med"/>
                    </a:lnR>
                    <a:lnT w="19050" cap="flat" cmpd="dbl" algn="ctr">
                      <a:solidFill>
                        <a:srgbClr val="0B7889"/>
                      </a:solidFill>
                      <a:prstDash val="solid"/>
                      <a:round/>
                      <a:headEnd type="none" w="med" len="med"/>
                      <a:tailEnd type="none" w="med" len="med"/>
                    </a:lnT>
                    <a:lnB w="19050" cap="flat" cmpd="dbl" algn="ctr">
                      <a:solidFill>
                        <a:srgbClr val="0B7889"/>
                      </a:solidFill>
                      <a:prstDash val="solid"/>
                      <a:round/>
                      <a:headEnd type="none" w="med" len="med"/>
                      <a:tailEnd type="none" w="med" len="med"/>
                    </a:lnB>
                  </a:tcPr>
                </a:tc>
                <a:tc gridSpan="2">
                  <a:txBody>
                    <a:bodyPr/>
                    <a:lstStyle/>
                    <a:p>
                      <a:pPr algn="l">
                        <a:lnSpc>
                          <a:spcPct val="150000"/>
                        </a:lnSpc>
                        <a:tabLst>
                          <a:tab pos="2329815" algn="l"/>
                        </a:tabLst>
                      </a:pPr>
                      <a:r>
                        <a:rPr lang="en-GB" sz="1100" kern="1200" baseline="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C'est la valeur moyenne de la densité de la ville en 2020</a:t>
                      </a:r>
                      <a:endParaRPr lang="it-IT" sz="1100" kern="1200" baseline="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45473" marR="45473" marT="0" marB="0" anchor="ctr">
                    <a:lnL w="12700" cap="flat" cmpd="sng" algn="ctr">
                      <a:solidFill>
                        <a:srgbClr val="0B7889"/>
                      </a:solidFill>
                      <a:prstDash val="solid"/>
                      <a:round/>
                      <a:headEnd type="none" w="med" len="med"/>
                      <a:tailEnd type="none" w="med" len="med"/>
                    </a:lnL>
                    <a:lnR>
                      <a:noFill/>
                    </a:lnR>
                    <a:lnT w="19050" cap="flat" cmpd="dbl" algn="ctr">
                      <a:solidFill>
                        <a:srgbClr val="0B7889"/>
                      </a:solidFill>
                      <a:prstDash val="solid"/>
                      <a:round/>
                      <a:headEnd type="none" w="med" len="med"/>
                      <a:tailEnd type="none" w="med" len="med"/>
                    </a:lnT>
                    <a:lnB w="19050" cap="flat" cmpd="dbl" algn="ctr">
                      <a:solidFill>
                        <a:srgbClr val="0B7889"/>
                      </a:solidFill>
                      <a:prstDash val="solid"/>
                      <a:round/>
                      <a:headEnd type="none" w="med" len="med"/>
                      <a:tailEnd type="none" w="med" len="med"/>
                    </a:lnB>
                  </a:tcPr>
                </a:tc>
                <a:tc hMerge="1">
                  <a:txBody>
                    <a:bodyPr/>
                    <a:lstStyle/>
                    <a:p>
                      <a:endParaRPr lang="fr-FR"/>
                    </a:p>
                  </a:txBody>
                  <a:tcPr/>
                </a:tc>
                <a:tc>
                  <a:txBody>
                    <a:bodyPr/>
                    <a:lstStyle/>
                    <a:p>
                      <a:pPr algn="just">
                        <a:lnSpc>
                          <a:spcPct val="150000"/>
                        </a:lnSpc>
                        <a:tabLst>
                          <a:tab pos="2329815" algn="l"/>
                        </a:tabLst>
                      </a:pPr>
                      <a:r>
                        <a:rPr lang="it-IT" sz="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p>
                  </a:txBody>
                  <a:tcPr marL="0" marR="0" marT="0" marB="0" anchor="ctr">
                    <a:lnL>
                      <a:noFill/>
                    </a:lnL>
                    <a:lnR>
                      <a:noFill/>
                    </a:lnR>
                    <a:lnT>
                      <a:noFill/>
                    </a:lnT>
                    <a:lnB>
                      <a:noFill/>
                    </a:lnB>
                  </a:tcPr>
                </a:tc>
                <a:extLst>
                  <a:ext uri="{0D108BD9-81ED-4DB2-BD59-A6C34878D82A}">
                    <a16:rowId xmlns:a16="http://schemas.microsoft.com/office/drawing/2014/main" val="773032455"/>
                  </a:ext>
                </a:extLst>
              </a:tr>
              <a:tr h="312622">
                <a:tc vMerge="1">
                  <a:txBody>
                    <a:bodyPr/>
                    <a:lstStyle/>
                    <a:p>
                      <a:endParaRPr lang="it-IT"/>
                    </a:p>
                  </a:txBody>
                  <a:tcPr/>
                </a:tc>
                <a:tc vMerge="1">
                  <a:txBody>
                    <a:bodyPr/>
                    <a:lstStyle/>
                    <a:p>
                      <a:endParaRPr lang="fr-FR"/>
                    </a:p>
                  </a:txBody>
                  <a:tcPr/>
                </a:tc>
                <a:tc>
                  <a:txBody>
                    <a:bodyPr/>
                    <a:lstStyle/>
                    <a:p>
                      <a:pPr algn="l">
                        <a:lnSpc>
                          <a:spcPct val="150000"/>
                        </a:lnSpc>
                        <a:tabLst>
                          <a:tab pos="2329815" algn="l"/>
                        </a:tabLst>
                      </a:pPr>
                      <a:r>
                        <a:rPr lang="en-GB" sz="1100" kern="1200" baseline="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5: 20 000</a:t>
                      </a:r>
                      <a:endParaRPr lang="it-IT" sz="1100" kern="1200" baseline="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45473" marR="45473" marT="0" marB="0" anchor="ctr">
                    <a:lnL w="12700" cap="flat" cmpd="sng" algn="ctr">
                      <a:solidFill>
                        <a:srgbClr val="0B7889"/>
                      </a:solidFill>
                      <a:prstDash val="solid"/>
                      <a:round/>
                      <a:headEnd type="none" w="med" len="med"/>
                      <a:tailEnd type="none" w="med" len="med"/>
                    </a:lnL>
                    <a:lnR w="12700" cap="flat" cmpd="sng" algn="ctr">
                      <a:solidFill>
                        <a:srgbClr val="0B7889"/>
                      </a:solidFill>
                      <a:prstDash val="solid"/>
                      <a:round/>
                      <a:headEnd type="none" w="med" len="med"/>
                      <a:tailEnd type="none" w="med" len="med"/>
                    </a:lnR>
                    <a:lnT w="19050" cap="flat" cmpd="dbl" algn="ctr">
                      <a:solidFill>
                        <a:srgbClr val="0B7889"/>
                      </a:solidFill>
                      <a:prstDash val="solid"/>
                      <a:round/>
                      <a:headEnd type="none" w="med" len="med"/>
                      <a:tailEnd type="none" w="med" len="med"/>
                    </a:lnT>
                    <a:lnB w="19050" cap="flat" cmpd="dbl" algn="ctr">
                      <a:solidFill>
                        <a:srgbClr val="0B7889"/>
                      </a:solidFill>
                      <a:prstDash val="solid"/>
                      <a:round/>
                      <a:headEnd type="none" w="med" len="med"/>
                      <a:tailEnd type="none" w="med" len="med"/>
                    </a:lnB>
                  </a:tcPr>
                </a:tc>
                <a:tc gridSpan="2">
                  <a:txBody>
                    <a:bodyPr/>
                    <a:lstStyle/>
                    <a:p>
                      <a:pPr algn="l">
                        <a:lnSpc>
                          <a:spcPct val="150000"/>
                        </a:lnSpc>
                        <a:tabLst>
                          <a:tab pos="2329815" algn="l"/>
                        </a:tabLst>
                      </a:pPr>
                      <a:r>
                        <a:rPr lang="it-IT" sz="1100" kern="1200" baseline="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La densité la plus élevée est de 21 800 Inh/km² dans la ville</a:t>
                      </a:r>
                    </a:p>
                  </a:txBody>
                  <a:tcPr marL="45473" marR="45473" marT="0" marB="0" anchor="ctr">
                    <a:lnL w="12700" cap="flat" cmpd="sng" algn="ctr">
                      <a:solidFill>
                        <a:srgbClr val="0B7889"/>
                      </a:solidFill>
                      <a:prstDash val="solid"/>
                      <a:round/>
                      <a:headEnd type="none" w="med" len="med"/>
                      <a:tailEnd type="none" w="med" len="med"/>
                    </a:lnL>
                    <a:lnR>
                      <a:noFill/>
                    </a:lnR>
                    <a:lnT w="19050" cap="flat" cmpd="dbl" algn="ctr">
                      <a:solidFill>
                        <a:srgbClr val="0B7889"/>
                      </a:solidFill>
                      <a:prstDash val="solid"/>
                      <a:round/>
                      <a:headEnd type="none" w="med" len="med"/>
                      <a:tailEnd type="none" w="med" len="med"/>
                    </a:lnT>
                    <a:lnB w="19050" cap="flat" cmpd="dbl" algn="ctr">
                      <a:solidFill>
                        <a:srgbClr val="0B7889"/>
                      </a:solidFill>
                      <a:prstDash val="solid"/>
                      <a:round/>
                      <a:headEnd type="none" w="med" len="med"/>
                      <a:tailEnd type="none" w="med" len="med"/>
                    </a:lnB>
                  </a:tcPr>
                </a:tc>
                <a:tc hMerge="1">
                  <a:txBody>
                    <a:bodyPr/>
                    <a:lstStyle/>
                    <a:p>
                      <a:endParaRPr lang="fr-FR"/>
                    </a:p>
                  </a:txBody>
                  <a:tcPr/>
                </a:tc>
                <a:tc>
                  <a:txBody>
                    <a:bodyPr/>
                    <a:lstStyle/>
                    <a:p>
                      <a:pPr algn="just">
                        <a:lnSpc>
                          <a:spcPct val="150000"/>
                        </a:lnSpc>
                        <a:tabLst>
                          <a:tab pos="2329815" algn="l"/>
                        </a:tabLst>
                      </a:pPr>
                      <a:r>
                        <a:rPr lang="it-IT" sz="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p>
                  </a:txBody>
                  <a:tcPr marL="0" marR="0" marT="0" marB="0" anchor="ctr">
                    <a:lnL>
                      <a:noFill/>
                    </a:lnL>
                    <a:lnR>
                      <a:noFill/>
                    </a:lnR>
                    <a:lnT>
                      <a:noFill/>
                    </a:lnT>
                    <a:lnB w="12700" cap="flat" cmpd="sng" algn="ctr">
                      <a:solidFill>
                        <a:srgbClr val="0B7889"/>
                      </a:solidFill>
                      <a:prstDash val="solid"/>
                      <a:round/>
                      <a:headEnd type="none" w="med" len="med"/>
                      <a:tailEnd type="none" w="med" len="med"/>
                    </a:lnB>
                  </a:tcPr>
                </a:tc>
                <a:extLst>
                  <a:ext uri="{0D108BD9-81ED-4DB2-BD59-A6C34878D82A}">
                    <a16:rowId xmlns:a16="http://schemas.microsoft.com/office/drawing/2014/main" val="546175708"/>
                  </a:ext>
                </a:extLst>
              </a:tr>
              <a:tr h="252924">
                <a:tc gridSpan="6">
                  <a:txBody>
                    <a:bodyPr/>
                    <a:lstStyle/>
                    <a:p>
                      <a:pPr marR="2453005" indent="977900" algn="l">
                        <a:lnSpc>
                          <a:spcPct val="107000"/>
                        </a:lnSpc>
                        <a:spcAft>
                          <a:spcPts val="0"/>
                        </a:spcAft>
                        <a:tabLst>
                          <a:tab pos="2329815" algn="l"/>
                        </a:tabLst>
                      </a:pPr>
                      <a:r>
                        <a:rPr lang="en-GB" sz="1100" b="1" dirty="0">
                          <a:solidFill>
                            <a:srgbClr val="FFFFFF"/>
                          </a:solidFill>
                          <a:effectLst/>
                          <a:latin typeface="Futura Md BT"/>
                          <a:ea typeface="Calibri" panose="020F0502020204030204" pitchFamily="34" charset="0"/>
                          <a:cs typeface="Times New Roman" panose="02020603050405020304" pitchFamily="18" charset="0"/>
                        </a:rPr>
                        <a:t>B. Énergie</a:t>
                      </a:r>
                      <a:endParaRPr lang="it-IT" sz="1100" b="1"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45473" marR="45473" marT="0" marB="0" anchor="ctr">
                    <a:lnL>
                      <a:noFill/>
                    </a:lnL>
                    <a:lnR>
                      <a:noFill/>
                    </a:lnR>
                    <a:lnT w="19050" cap="flat" cmpd="dbl" algn="ctr">
                      <a:solidFill>
                        <a:srgbClr val="0B7889"/>
                      </a:solidFill>
                      <a:prstDash val="solid"/>
                      <a:round/>
                      <a:headEnd type="none" w="med" len="med"/>
                      <a:tailEnd type="none" w="med" len="med"/>
                    </a:lnT>
                    <a:lnB w="12700" cap="flat" cmpd="sng" algn="ctr">
                      <a:solidFill>
                        <a:srgbClr val="0B7889"/>
                      </a:solidFill>
                      <a:prstDash val="solid"/>
                      <a:round/>
                      <a:headEnd type="none" w="med" len="med"/>
                      <a:tailEnd type="none" w="med" len="med"/>
                    </a:lnB>
                    <a:solidFill>
                      <a:srgbClr val="264D9F"/>
                    </a:solidFill>
                  </a:tcPr>
                </a:tc>
                <a:tc hMerge="1">
                  <a:txBody>
                    <a:bodyPr/>
                    <a:lstStyle/>
                    <a:p>
                      <a:endParaRPr lang="fr-FR"/>
                    </a:p>
                  </a:txBody>
                  <a:tcPr/>
                </a:tc>
                <a:tc hMerge="1">
                  <a:txBody>
                    <a:bodyPr/>
                    <a:lstStyle/>
                    <a:p>
                      <a:endParaRPr lang="fr-FR"/>
                    </a:p>
                  </a:txBody>
                  <a:tcPr/>
                </a:tc>
                <a:tc hMerge="1">
                  <a:txBody>
                    <a:bodyPr/>
                    <a:lstStyle/>
                    <a:p>
                      <a:endParaRPr lang="fr-FR"/>
                    </a:p>
                  </a:txBody>
                  <a:tcP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val="476274803"/>
                  </a:ext>
                </a:extLst>
              </a:tr>
              <a:tr h="332957">
                <a:tc>
                  <a:txBody>
                    <a:bodyPr/>
                    <a:lstStyle/>
                    <a:p>
                      <a:pPr algn="ctr">
                        <a:lnSpc>
                          <a:spcPct val="150000"/>
                        </a:lnSpc>
                        <a:tabLst>
                          <a:tab pos="2329815" algn="l"/>
                        </a:tabLst>
                      </a:pPr>
                      <a:r>
                        <a:rPr lang="en-GB" sz="1100" b="1" i="1">
                          <a:solidFill>
                            <a:srgbClr val="404040"/>
                          </a:solidFill>
                          <a:effectLst/>
                          <a:latin typeface="Futura Md BT"/>
                          <a:ea typeface="Arial" panose="020B0604020202020204" pitchFamily="34" charset="0"/>
                          <a:cs typeface="Arial" panose="020B0604020202020204" pitchFamily="34" charset="0"/>
                        </a:rPr>
                        <a:t>Indicateur</a:t>
                      </a:r>
                      <a:endParaRPr lang="it-IT" sz="1100" b="1">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45473" marR="45473" marT="0" marB="0" anchor="ctr">
                    <a:lnL>
                      <a:noFill/>
                    </a:lnL>
                    <a:lnR w="12700" cap="flat" cmpd="sng" algn="ctr">
                      <a:solidFill>
                        <a:srgbClr val="0B7889"/>
                      </a:solidFill>
                      <a:prstDash val="solid"/>
                      <a:round/>
                      <a:headEnd type="none" w="med" len="med"/>
                      <a:tailEnd type="none" w="med" len="med"/>
                    </a:lnR>
                    <a:lnT w="12700" cap="flat" cmpd="sng" algn="ctr">
                      <a:solidFill>
                        <a:srgbClr val="0B7889"/>
                      </a:solidFill>
                      <a:prstDash val="solid"/>
                      <a:round/>
                      <a:headEnd type="none" w="med" len="med"/>
                      <a:tailEnd type="none" w="med" len="med"/>
                    </a:lnT>
                    <a:lnB w="19050" cap="flat" cmpd="dbl" algn="ctr">
                      <a:solidFill>
                        <a:srgbClr val="0B7889"/>
                      </a:solidFill>
                      <a:prstDash val="solid"/>
                      <a:round/>
                      <a:headEnd type="none" w="med" len="med"/>
                      <a:tailEnd type="none" w="med" len="med"/>
                    </a:lnB>
                  </a:tcPr>
                </a:tc>
                <a:tc>
                  <a:txBody>
                    <a:bodyPr/>
                    <a:lstStyle/>
                    <a:p>
                      <a:pPr algn="ctr">
                        <a:lnSpc>
                          <a:spcPct val="150000"/>
                        </a:lnSpc>
                        <a:tabLst>
                          <a:tab pos="2329815" algn="l"/>
                        </a:tabLst>
                      </a:pPr>
                      <a:r>
                        <a:rPr lang="en-GB" sz="1100" b="1" i="1">
                          <a:solidFill>
                            <a:srgbClr val="404040"/>
                          </a:solidFill>
                          <a:effectLst/>
                          <a:latin typeface="Futura Md BT"/>
                          <a:ea typeface="Arial" panose="020B0604020202020204" pitchFamily="34" charset="0"/>
                          <a:cs typeface="Arial" panose="020B0604020202020204" pitchFamily="34" charset="0"/>
                        </a:rPr>
                        <a:t>Unité de mesure</a:t>
                      </a:r>
                      <a:endParaRPr lang="it-IT" sz="1100" b="1">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45473" marR="45473" marT="0" marB="0" anchor="ctr">
                    <a:lnL w="12700" cap="flat" cmpd="sng" algn="ctr">
                      <a:solidFill>
                        <a:srgbClr val="0B7889"/>
                      </a:solidFill>
                      <a:prstDash val="solid"/>
                      <a:round/>
                      <a:headEnd type="none" w="med" len="med"/>
                      <a:tailEnd type="none" w="med" len="med"/>
                    </a:lnL>
                    <a:lnR w="12700" cap="flat" cmpd="sng" algn="ctr">
                      <a:solidFill>
                        <a:srgbClr val="0B7889"/>
                      </a:solidFill>
                      <a:prstDash val="solid"/>
                      <a:round/>
                      <a:headEnd type="none" w="med" len="med"/>
                      <a:tailEnd type="none" w="med" len="med"/>
                    </a:lnR>
                    <a:lnT w="12700" cap="flat" cmpd="sng" algn="ctr">
                      <a:solidFill>
                        <a:srgbClr val="0B7889"/>
                      </a:solidFill>
                      <a:prstDash val="solid"/>
                      <a:round/>
                      <a:headEnd type="none" w="med" len="med"/>
                      <a:tailEnd type="none" w="med" len="med"/>
                    </a:lnT>
                    <a:lnB w="19050" cap="flat" cmpd="dbl" algn="ctr">
                      <a:solidFill>
                        <a:srgbClr val="0B7889"/>
                      </a:solidFill>
                      <a:prstDash val="solid"/>
                      <a:round/>
                      <a:headEnd type="none" w="med" len="med"/>
                      <a:tailEnd type="none" w="med" len="med"/>
                    </a:lnB>
                  </a:tcPr>
                </a:tc>
                <a:tc>
                  <a:txBody>
                    <a:bodyPr/>
                    <a:lstStyle/>
                    <a:p>
                      <a:pPr algn="ctr">
                        <a:lnSpc>
                          <a:spcPct val="150000"/>
                        </a:lnSpc>
                        <a:tabLst>
                          <a:tab pos="2329815" algn="l"/>
                        </a:tabLst>
                      </a:pPr>
                      <a:r>
                        <a:rPr lang="en-GB" sz="1100" b="1" i="1" dirty="0">
                          <a:solidFill>
                            <a:srgbClr val="404040"/>
                          </a:solidFill>
                          <a:effectLst/>
                          <a:latin typeface="Futura Md BT"/>
                          <a:ea typeface="Arial" panose="020B0604020202020204" pitchFamily="34" charset="0"/>
                          <a:cs typeface="Arial" panose="020B0604020202020204" pitchFamily="34" charset="0"/>
                        </a:rPr>
                        <a:t>Repère</a:t>
                      </a:r>
                      <a:endParaRPr lang="it-IT" sz="1100" b="1"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45473" marR="45473" marT="0" marB="0" anchor="ctr">
                    <a:lnL w="12700" cap="flat" cmpd="sng" algn="ctr">
                      <a:solidFill>
                        <a:srgbClr val="0B7889"/>
                      </a:solidFill>
                      <a:prstDash val="solid"/>
                      <a:round/>
                      <a:headEnd type="none" w="med" len="med"/>
                      <a:tailEnd type="none" w="med" len="med"/>
                    </a:lnL>
                    <a:lnR w="12700" cap="flat" cmpd="sng" algn="ctr">
                      <a:solidFill>
                        <a:srgbClr val="0B7889"/>
                      </a:solidFill>
                      <a:prstDash val="solid"/>
                      <a:round/>
                      <a:headEnd type="none" w="med" len="med"/>
                      <a:tailEnd type="none" w="med" len="med"/>
                    </a:lnR>
                    <a:lnT w="12700" cap="flat" cmpd="sng" algn="ctr">
                      <a:solidFill>
                        <a:srgbClr val="0B7889"/>
                      </a:solidFill>
                      <a:prstDash val="solid"/>
                      <a:round/>
                      <a:headEnd type="none" w="med" len="med"/>
                      <a:tailEnd type="none" w="med" len="med"/>
                    </a:lnT>
                    <a:lnB w="19050" cap="flat" cmpd="dbl" algn="ctr">
                      <a:solidFill>
                        <a:srgbClr val="0B7889"/>
                      </a:solidFill>
                      <a:prstDash val="solid"/>
                      <a:round/>
                      <a:headEnd type="none" w="med" len="med"/>
                      <a:tailEnd type="none" w="med" len="med"/>
                    </a:lnB>
                  </a:tcPr>
                </a:tc>
                <a:tc>
                  <a:txBody>
                    <a:bodyPr/>
                    <a:lstStyle/>
                    <a:p>
                      <a:pPr marR="289560" algn="ctr">
                        <a:lnSpc>
                          <a:spcPct val="150000"/>
                        </a:lnSpc>
                        <a:tabLst>
                          <a:tab pos="2329815" algn="l"/>
                        </a:tabLst>
                      </a:pPr>
                      <a:r>
                        <a:rPr lang="en-GB" sz="1100" b="1" i="1" dirty="0" smtClean="0">
                          <a:solidFill>
                            <a:srgbClr val="404040"/>
                          </a:solidFill>
                          <a:effectLst/>
                          <a:latin typeface="Futura Md BT"/>
                          <a:ea typeface="Arial" panose="020B0604020202020204" pitchFamily="34" charset="0"/>
                          <a:cs typeface="Arial" panose="020B0604020202020204" pitchFamily="34" charset="0"/>
                        </a:rPr>
                        <a:t>justification</a:t>
                      </a:r>
                      <a:endParaRPr lang="it-IT" sz="1100" b="1"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45473" marR="45473" marT="0" marB="0" anchor="ctr">
                    <a:lnL w="12700" cap="flat" cmpd="sng" algn="ctr">
                      <a:solidFill>
                        <a:srgbClr val="0B7889"/>
                      </a:solidFill>
                      <a:prstDash val="solid"/>
                      <a:round/>
                      <a:headEnd type="none" w="med" len="med"/>
                      <a:tailEnd type="none" w="med" len="med"/>
                    </a:lnL>
                    <a:lnR>
                      <a:noFill/>
                    </a:lnR>
                    <a:lnT w="12700" cap="flat" cmpd="sng" algn="ctr">
                      <a:solidFill>
                        <a:srgbClr val="0B7889"/>
                      </a:solidFill>
                      <a:prstDash val="solid"/>
                      <a:round/>
                      <a:headEnd type="none" w="med" len="med"/>
                      <a:tailEnd type="none" w="med" len="med"/>
                    </a:lnT>
                    <a:lnB w="19050" cap="flat" cmpd="dbl" algn="ctr">
                      <a:solidFill>
                        <a:srgbClr val="0B7889"/>
                      </a:solidFill>
                      <a:prstDash val="solid"/>
                      <a:round/>
                      <a:headEnd type="none" w="med" len="med"/>
                      <a:tailEnd type="none" w="med" len="med"/>
                    </a:lnB>
                  </a:tcPr>
                </a:tc>
                <a:tc gridSpan="2">
                  <a:txBody>
                    <a:bodyPr/>
                    <a:lstStyle/>
                    <a:p>
                      <a:pPr algn="ctr">
                        <a:lnSpc>
                          <a:spcPct val="150000"/>
                        </a:lnSpc>
                        <a:tabLst>
                          <a:tab pos="2329815" algn="l"/>
                        </a:tabLst>
                      </a:pPr>
                      <a:r>
                        <a:rPr lang="it-IT" sz="800" b="1"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p>
                  </a:txBody>
                  <a:tcPr marL="0" marR="0" marT="0" marB="0" anchor="ctr">
                    <a:lnL>
                      <a:noFill/>
                    </a:lnL>
                    <a:lnR>
                      <a:noFill/>
                    </a:lnR>
                    <a:lnT w="12700" cap="flat" cmpd="sng" algn="ctr">
                      <a:solidFill>
                        <a:srgbClr val="0B7889"/>
                      </a:solidFill>
                      <a:prstDash val="solid"/>
                      <a:round/>
                      <a:headEnd type="none" w="med" len="med"/>
                      <a:tailEnd type="none" w="med" len="med"/>
                    </a:lnT>
                    <a:lnB>
                      <a:noFill/>
                    </a:lnB>
                  </a:tcPr>
                </a:tc>
                <a:tc hMerge="1">
                  <a:txBody>
                    <a:bodyPr/>
                    <a:lstStyle/>
                    <a:p>
                      <a:endParaRPr lang="fr-FR"/>
                    </a:p>
                  </a:txBody>
                  <a:tcPr/>
                </a:tc>
                <a:extLst>
                  <a:ext uri="{0D108BD9-81ED-4DB2-BD59-A6C34878D82A}">
                    <a16:rowId xmlns:a16="http://schemas.microsoft.com/office/drawing/2014/main" val="2203497528"/>
                  </a:ext>
                </a:extLst>
              </a:tr>
              <a:tr h="421577">
                <a:tc rowSpan="2">
                  <a:txBody>
                    <a:bodyPr/>
                    <a:lstStyle/>
                    <a:p>
                      <a:pPr algn="l">
                        <a:lnSpc>
                          <a:spcPct val="150000"/>
                        </a:lnSpc>
                        <a:tabLst>
                          <a:tab pos="2329815" algn="l"/>
                        </a:tabLst>
                      </a:pPr>
                      <a:r>
                        <a:rPr lang="en-GB" sz="1100" kern="1200" baseline="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endParaRPr lang="it-IT" sz="1100" kern="1200" baseline="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p>
                      <a:pPr algn="l">
                        <a:lnSpc>
                          <a:spcPct val="150000"/>
                        </a:lnSpc>
                        <a:tabLst>
                          <a:tab pos="2329815" algn="l"/>
                        </a:tabLst>
                      </a:pPr>
                      <a:r>
                        <a:rPr lang="fr-FR" sz="1100" kern="1200" baseline="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Consommation d'énergie de l'éclairage public</a:t>
                      </a:r>
                      <a:endParaRPr lang="it-IT" sz="1100" kern="1200" baseline="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p>
                      <a:pPr algn="l">
                        <a:lnSpc>
                          <a:spcPct val="150000"/>
                        </a:lnSpc>
                        <a:tabLst>
                          <a:tab pos="2329815" algn="l"/>
                        </a:tabLst>
                      </a:pPr>
                      <a:r>
                        <a:rPr lang="en-GB" sz="1100" kern="1200" baseline="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endParaRPr lang="it-IT" sz="1100" kern="1200" baseline="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45473" marR="45473" marT="0" marB="0" anchor="ctr">
                    <a:lnL>
                      <a:noFill/>
                    </a:lnL>
                    <a:lnR w="12700" cap="flat" cmpd="sng" algn="ctr">
                      <a:solidFill>
                        <a:srgbClr val="0B7889"/>
                      </a:solidFill>
                      <a:prstDash val="solid"/>
                      <a:round/>
                      <a:headEnd type="none" w="med" len="med"/>
                      <a:tailEnd type="none" w="med" len="med"/>
                    </a:lnR>
                    <a:lnT w="19050" cap="flat" cmpd="dbl" algn="ctr">
                      <a:solidFill>
                        <a:srgbClr val="0B7889"/>
                      </a:solidFill>
                      <a:prstDash val="solid"/>
                      <a:round/>
                      <a:headEnd type="none" w="med" len="med"/>
                      <a:tailEnd type="none" w="med" len="med"/>
                    </a:lnT>
                    <a:lnB w="19050" cap="flat" cmpd="dbl" algn="ctr">
                      <a:solidFill>
                        <a:srgbClr val="0B7889"/>
                      </a:solidFill>
                      <a:prstDash val="solid"/>
                      <a:round/>
                      <a:headEnd type="none" w="med" len="med"/>
                      <a:tailEnd type="none" w="med" len="med"/>
                    </a:lnB>
                  </a:tcPr>
                </a:tc>
                <a:tc rowSpan="2">
                  <a:txBody>
                    <a:bodyPr/>
                    <a:lstStyle/>
                    <a:p>
                      <a:pPr algn="l">
                        <a:lnSpc>
                          <a:spcPct val="150000"/>
                        </a:lnSpc>
                        <a:tabLst>
                          <a:tab pos="2329815" algn="l"/>
                        </a:tabLst>
                      </a:pPr>
                      <a:r>
                        <a:rPr lang="en-GB" sz="1100" kern="1200" baseline="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KWH/Km/An</a:t>
                      </a:r>
                      <a:endParaRPr lang="it-IT" sz="1100" kern="1200" baseline="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45473" marR="45473" marT="0" marB="0" anchor="ctr">
                    <a:lnL w="12700" cap="flat" cmpd="sng" algn="ctr">
                      <a:solidFill>
                        <a:srgbClr val="0B7889"/>
                      </a:solidFill>
                      <a:prstDash val="solid"/>
                      <a:round/>
                      <a:headEnd type="none" w="med" len="med"/>
                      <a:tailEnd type="none" w="med" len="med"/>
                    </a:lnL>
                    <a:lnR w="12700" cap="flat" cmpd="sng" algn="ctr">
                      <a:solidFill>
                        <a:srgbClr val="0B7889"/>
                      </a:solidFill>
                      <a:prstDash val="solid"/>
                      <a:round/>
                      <a:headEnd type="none" w="med" len="med"/>
                      <a:tailEnd type="none" w="med" len="med"/>
                    </a:lnR>
                    <a:lnT w="19050" cap="flat" cmpd="dbl" algn="ctr">
                      <a:solidFill>
                        <a:srgbClr val="0B7889"/>
                      </a:solidFill>
                      <a:prstDash val="solid"/>
                      <a:round/>
                      <a:headEnd type="none" w="med" len="med"/>
                      <a:tailEnd type="none" w="med" len="med"/>
                    </a:lnT>
                    <a:lnB w="19050" cap="flat" cmpd="dbl" algn="ctr">
                      <a:solidFill>
                        <a:srgbClr val="0B7889"/>
                      </a:solidFill>
                      <a:prstDash val="solid"/>
                      <a:round/>
                      <a:headEnd type="none" w="med" len="med"/>
                      <a:tailEnd type="none" w="med" len="med"/>
                    </a:lnB>
                  </a:tcPr>
                </a:tc>
                <a:tc>
                  <a:txBody>
                    <a:bodyPr/>
                    <a:lstStyle/>
                    <a:p>
                      <a:pPr algn="l">
                        <a:lnSpc>
                          <a:spcPct val="150000"/>
                        </a:lnSpc>
                        <a:tabLst>
                          <a:tab pos="2329815" algn="l"/>
                        </a:tabLst>
                      </a:pPr>
                      <a:r>
                        <a:rPr lang="en-GB" sz="1100" kern="1200" baseline="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0 : 15 000</a:t>
                      </a:r>
                      <a:endParaRPr lang="it-IT" sz="1100" kern="1200" baseline="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45473" marR="45473" marT="0" marB="0" anchor="ctr">
                    <a:lnL w="12700" cap="flat" cmpd="sng" algn="ctr">
                      <a:solidFill>
                        <a:srgbClr val="0B7889"/>
                      </a:solidFill>
                      <a:prstDash val="solid"/>
                      <a:round/>
                      <a:headEnd type="none" w="med" len="med"/>
                      <a:tailEnd type="none" w="med" len="med"/>
                    </a:lnL>
                    <a:lnR w="12700" cap="flat" cmpd="sng" algn="ctr">
                      <a:solidFill>
                        <a:srgbClr val="0B7889"/>
                      </a:solidFill>
                      <a:prstDash val="solid"/>
                      <a:round/>
                      <a:headEnd type="none" w="med" len="med"/>
                      <a:tailEnd type="none" w="med" len="med"/>
                    </a:lnR>
                    <a:lnT w="19050" cap="flat" cmpd="dbl" algn="ctr">
                      <a:solidFill>
                        <a:srgbClr val="0B7889"/>
                      </a:solidFill>
                      <a:prstDash val="solid"/>
                      <a:round/>
                      <a:headEnd type="none" w="med" len="med"/>
                      <a:tailEnd type="none" w="med" len="med"/>
                    </a:lnT>
                    <a:lnB w="19050" cap="flat" cmpd="dbl" algn="ctr">
                      <a:solidFill>
                        <a:srgbClr val="0B7889"/>
                      </a:solidFill>
                      <a:prstDash val="solid"/>
                      <a:round/>
                      <a:headEnd type="none" w="med" len="med"/>
                      <a:tailEnd type="none" w="med" len="med"/>
                    </a:lnB>
                  </a:tcPr>
                </a:tc>
                <a:tc gridSpan="2">
                  <a:txBody>
                    <a:bodyPr/>
                    <a:lstStyle/>
                    <a:p>
                      <a:pPr algn="l">
                        <a:lnSpc>
                          <a:spcPct val="150000"/>
                        </a:lnSpc>
                        <a:tabLst>
                          <a:tab pos="2329815" algn="l"/>
                        </a:tabLst>
                      </a:pPr>
                      <a:r>
                        <a:rPr lang="en-GB" sz="1100" kern="1200" baseline="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Étude sur la consommation moyenne d'éclairage public dans la ville</a:t>
                      </a:r>
                      <a:endParaRPr lang="it-IT" sz="1100" kern="1200" baseline="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45473" marR="45473" marT="0" marB="0" anchor="ctr">
                    <a:lnL w="12700" cap="flat" cmpd="sng" algn="ctr">
                      <a:solidFill>
                        <a:srgbClr val="0B7889"/>
                      </a:solidFill>
                      <a:prstDash val="solid"/>
                      <a:round/>
                      <a:headEnd type="none" w="med" len="med"/>
                      <a:tailEnd type="none" w="med" len="med"/>
                    </a:lnL>
                    <a:lnR>
                      <a:noFill/>
                    </a:lnR>
                    <a:lnT w="19050" cap="flat" cmpd="dbl" algn="ctr">
                      <a:solidFill>
                        <a:srgbClr val="0B7889"/>
                      </a:solidFill>
                      <a:prstDash val="solid"/>
                      <a:round/>
                      <a:headEnd type="none" w="med" len="med"/>
                      <a:tailEnd type="none" w="med" len="med"/>
                    </a:lnT>
                    <a:lnB w="19050" cap="flat" cmpd="dbl" algn="ctr">
                      <a:solidFill>
                        <a:srgbClr val="0B7889"/>
                      </a:solidFill>
                      <a:prstDash val="solid"/>
                      <a:round/>
                      <a:headEnd type="none" w="med" len="med"/>
                      <a:tailEnd type="none" w="med" len="med"/>
                    </a:lnB>
                  </a:tcPr>
                </a:tc>
                <a:tc hMerge="1">
                  <a:txBody>
                    <a:bodyPr/>
                    <a:lstStyle/>
                    <a:p>
                      <a:endParaRPr lang="fr-FR"/>
                    </a:p>
                  </a:txBody>
                  <a:tcPr/>
                </a:tc>
                <a:tc>
                  <a:txBody>
                    <a:bodyPr/>
                    <a:lstStyle/>
                    <a:p>
                      <a:pPr algn="just">
                        <a:lnSpc>
                          <a:spcPct val="150000"/>
                        </a:lnSpc>
                        <a:tabLst>
                          <a:tab pos="2329815" algn="l"/>
                        </a:tabLst>
                      </a:pPr>
                      <a:r>
                        <a:rPr lang="it-IT" sz="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p>
                  </a:txBody>
                  <a:tcPr marL="0" marR="0" marT="0" marB="0" anchor="ctr">
                    <a:lnL>
                      <a:noFill/>
                    </a:lnL>
                    <a:lnR>
                      <a:noFill/>
                    </a:lnR>
                    <a:lnT>
                      <a:noFill/>
                    </a:lnT>
                    <a:lnB>
                      <a:noFill/>
                    </a:lnB>
                  </a:tcPr>
                </a:tc>
                <a:extLst>
                  <a:ext uri="{0D108BD9-81ED-4DB2-BD59-A6C34878D82A}">
                    <a16:rowId xmlns:a16="http://schemas.microsoft.com/office/drawing/2014/main" val="1805985202"/>
                  </a:ext>
                </a:extLst>
              </a:tr>
              <a:tr h="420785">
                <a:tc vMerge="1">
                  <a:txBody>
                    <a:bodyPr/>
                    <a:lstStyle/>
                    <a:p>
                      <a:endParaRPr lang="it-IT"/>
                    </a:p>
                  </a:txBody>
                  <a:tcPr/>
                </a:tc>
                <a:tc vMerge="1">
                  <a:txBody>
                    <a:bodyPr/>
                    <a:lstStyle/>
                    <a:p>
                      <a:endParaRPr lang="fr-FR"/>
                    </a:p>
                  </a:txBody>
                  <a:tcPr/>
                </a:tc>
                <a:tc>
                  <a:txBody>
                    <a:bodyPr/>
                    <a:lstStyle/>
                    <a:p>
                      <a:pPr algn="l">
                        <a:lnSpc>
                          <a:spcPct val="150000"/>
                        </a:lnSpc>
                        <a:tabLst>
                          <a:tab pos="2329815" algn="l"/>
                        </a:tabLst>
                      </a:pPr>
                      <a:r>
                        <a:rPr lang="en-GB" sz="1100" kern="1200" baseline="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5: 8 000</a:t>
                      </a:r>
                      <a:endParaRPr lang="it-IT" sz="1100" kern="1200" baseline="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45473" marR="45473" marT="0" marB="0" anchor="ctr">
                    <a:lnL w="12700" cap="flat" cmpd="sng" algn="ctr">
                      <a:solidFill>
                        <a:srgbClr val="0B7889"/>
                      </a:solidFill>
                      <a:prstDash val="solid"/>
                      <a:round/>
                      <a:headEnd type="none" w="med" len="med"/>
                      <a:tailEnd type="none" w="med" len="med"/>
                    </a:lnL>
                    <a:lnR w="12700" cap="flat" cmpd="sng" algn="ctr">
                      <a:solidFill>
                        <a:srgbClr val="0B7889"/>
                      </a:solidFill>
                      <a:prstDash val="solid"/>
                      <a:round/>
                      <a:headEnd type="none" w="med" len="med"/>
                      <a:tailEnd type="none" w="med" len="med"/>
                    </a:lnR>
                    <a:lnT w="19050" cap="flat" cmpd="dbl" algn="ctr">
                      <a:solidFill>
                        <a:srgbClr val="0B7889"/>
                      </a:solidFill>
                      <a:prstDash val="solid"/>
                      <a:round/>
                      <a:headEnd type="none" w="med" len="med"/>
                      <a:tailEnd type="none" w="med" len="med"/>
                    </a:lnT>
                    <a:lnB w="19050" cap="flat" cmpd="dbl" algn="ctr">
                      <a:solidFill>
                        <a:srgbClr val="0B7889"/>
                      </a:solidFill>
                      <a:prstDash val="solid"/>
                      <a:round/>
                      <a:headEnd type="none" w="med" len="med"/>
                      <a:tailEnd type="none" w="med" len="med"/>
                    </a:lnB>
                  </a:tcPr>
                </a:tc>
                <a:tc gridSpan="2">
                  <a:txBody>
                    <a:bodyPr/>
                    <a:lstStyle/>
                    <a:p>
                      <a:pPr algn="l">
                        <a:lnSpc>
                          <a:spcPct val="150000"/>
                        </a:lnSpc>
                        <a:tabLst>
                          <a:tab pos="2329815" algn="l"/>
                        </a:tabLst>
                      </a:pPr>
                      <a:r>
                        <a:rPr lang="en-GB" sz="1100" kern="1200" baseline="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Visez à avoir une consommation en utilisant des lampes à faible consommation d'énergie</a:t>
                      </a:r>
                      <a:endParaRPr lang="it-IT" sz="1100" kern="1200" baseline="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45473" marR="45473" marT="0" marB="0" anchor="ctr">
                    <a:lnL w="12700" cap="flat" cmpd="sng" algn="ctr">
                      <a:solidFill>
                        <a:srgbClr val="0B7889"/>
                      </a:solidFill>
                      <a:prstDash val="solid"/>
                      <a:round/>
                      <a:headEnd type="none" w="med" len="med"/>
                      <a:tailEnd type="none" w="med" len="med"/>
                    </a:lnL>
                    <a:lnR>
                      <a:noFill/>
                    </a:lnR>
                    <a:lnT w="19050" cap="flat" cmpd="dbl" algn="ctr">
                      <a:solidFill>
                        <a:srgbClr val="0B7889"/>
                      </a:solidFill>
                      <a:prstDash val="solid"/>
                      <a:round/>
                      <a:headEnd type="none" w="med" len="med"/>
                      <a:tailEnd type="none" w="med" len="med"/>
                    </a:lnT>
                    <a:lnB w="19050" cap="flat" cmpd="dbl" algn="ctr">
                      <a:solidFill>
                        <a:srgbClr val="0B7889"/>
                      </a:solidFill>
                      <a:prstDash val="solid"/>
                      <a:round/>
                      <a:headEnd type="none" w="med" len="med"/>
                      <a:tailEnd type="none" w="med" len="med"/>
                    </a:lnB>
                  </a:tcPr>
                </a:tc>
                <a:tc hMerge="1">
                  <a:txBody>
                    <a:bodyPr/>
                    <a:lstStyle/>
                    <a:p>
                      <a:endParaRPr lang="fr-FR"/>
                    </a:p>
                  </a:txBody>
                  <a:tcPr/>
                </a:tc>
                <a:tc>
                  <a:txBody>
                    <a:bodyPr/>
                    <a:lstStyle/>
                    <a:p>
                      <a:pPr algn="just">
                        <a:lnSpc>
                          <a:spcPct val="150000"/>
                        </a:lnSpc>
                        <a:tabLst>
                          <a:tab pos="2329815" algn="l"/>
                        </a:tabLst>
                      </a:pPr>
                      <a:r>
                        <a:rPr lang="it-IT" sz="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p>
                  </a:txBody>
                  <a:tcPr marL="0" marR="0" marT="0" marB="0" anchor="ctr">
                    <a:lnL>
                      <a:noFill/>
                    </a:lnL>
                    <a:lnR>
                      <a:noFill/>
                    </a:lnR>
                    <a:lnT>
                      <a:noFill/>
                    </a:lnT>
                    <a:lnB>
                      <a:noFill/>
                    </a:lnB>
                  </a:tcPr>
                </a:tc>
                <a:extLst>
                  <a:ext uri="{0D108BD9-81ED-4DB2-BD59-A6C34878D82A}">
                    <a16:rowId xmlns:a16="http://schemas.microsoft.com/office/drawing/2014/main" val="3052359469"/>
                  </a:ext>
                </a:extLst>
              </a:tr>
            </a:tbl>
          </a:graphicData>
        </a:graphic>
      </p:graphicFrame>
      <p:sp>
        <p:nvSpPr>
          <p:cNvPr id="6" name="Rectangle 12">
            <a:extLst>
              <a:ext uri="{FF2B5EF4-FFF2-40B4-BE49-F238E27FC236}">
                <a16:creationId xmlns:a16="http://schemas.microsoft.com/office/drawing/2014/main" id="{1A4D5EFD-FEBA-97E6-CA16-0EE9C1D60348}"/>
              </a:ext>
            </a:extLst>
          </p:cNvPr>
          <p:cNvSpPr>
            <a:spLocks noChangeArrowheads="1"/>
          </p:cNvSpPr>
          <p:nvPr/>
        </p:nvSpPr>
        <p:spPr bwMode="auto">
          <a:xfrm>
            <a:off x="3108960" y="5313652"/>
            <a:ext cx="5010078" cy="4127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5pPr>
            <a:lvl6pPr marL="25146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6pPr>
            <a:lvl7pPr marL="29718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7pPr>
            <a:lvl8pPr marL="34290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8pPr>
            <a:lvl9pPr marL="38862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9pPr>
          </a:lstStyle>
          <a:p>
            <a:pPr marL="0" marR="0" lvl="0" indent="0" algn="l" defTabSz="449263" rtl="0" eaLnBrk="1" fontAlgn="base" latinLnBrk="0" hangingPunct="1">
              <a:lnSpc>
                <a:spcPct val="115000"/>
              </a:lnSpc>
              <a:spcBef>
                <a:spcPct val="0"/>
              </a:spcBef>
              <a:spcAft>
                <a:spcPct val="0"/>
              </a:spcAft>
              <a:buClrTx/>
              <a:buSzPct val="100000"/>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kumimoji="0" lang="en-US" altLang="it-IT" sz="900" b="0" i="0" u="none" strike="noStrike" kern="1200" cap="none" spc="0" normalizeH="0" baseline="0" noProof="0" dirty="0">
                <a:ln>
                  <a:noFill/>
                </a:ln>
                <a:solidFill>
                  <a:srgbClr val="000000"/>
                </a:solidFill>
                <a:effectLst/>
                <a:uLnTx/>
                <a:uFillTx/>
                <a:latin typeface="din" charset="0"/>
                <a:ea typeface="Microsoft YaHei" panose="020B0503020204020204" pitchFamily="34" charset="-122"/>
                <a:cs typeface="DejaVu Sans" charset="0"/>
              </a:rPr>
              <a:t>MODULE DE FORMATION 6 - PRÉSENTATION DES ÉTUDES DE CAS PILOTES</a:t>
            </a:r>
            <a:endParaRPr kumimoji="0" lang="it-IT" altLang="it-IT" sz="900" b="0" i="0" u="none" strike="noStrike" kern="1200" cap="none" spc="0" normalizeH="0" baseline="0" noProof="0" dirty="0">
              <a:ln>
                <a:noFill/>
              </a:ln>
              <a:solidFill>
                <a:srgbClr val="000000"/>
              </a:solidFill>
              <a:effectLst/>
              <a:uLnTx/>
              <a:uFillTx/>
              <a:latin typeface="din" charset="0"/>
              <a:ea typeface="Microsoft YaHei" panose="020B0503020204020204" pitchFamily="34" charset="-122"/>
              <a:cs typeface="DejaVu Sans" charset="0"/>
            </a:endParaRPr>
          </a:p>
        </p:txBody>
      </p:sp>
    </p:spTree>
    <p:extLst>
      <p:ext uri="{BB962C8B-B14F-4D97-AF65-F5344CB8AC3E}">
        <p14:creationId xmlns:p14="http://schemas.microsoft.com/office/powerpoint/2010/main" val="2320994392"/>
      </p:ext>
    </p:extLst>
  </p:cSld>
  <p:clrMapOvr>
    <a:masterClrMapping/>
  </p:clrMapOvr>
  <p:transition spd="slow"/>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54" name="Rectangle 10">
            <a:extLst>
              <a:ext uri="{FF2B5EF4-FFF2-40B4-BE49-F238E27FC236}">
                <a16:creationId xmlns:a16="http://schemas.microsoft.com/office/drawing/2014/main" id="{E4759904-D94D-435A-A24D-8041A2209A9F}"/>
              </a:ext>
            </a:extLst>
          </p:cNvPr>
          <p:cNvSpPr>
            <a:spLocks noChangeArrowheads="1"/>
          </p:cNvSpPr>
          <p:nvPr/>
        </p:nvSpPr>
        <p:spPr bwMode="auto">
          <a:xfrm>
            <a:off x="1214942" y="601660"/>
            <a:ext cx="6637990" cy="3556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it-IT"/>
          </a:p>
        </p:txBody>
      </p:sp>
      <p:sp>
        <p:nvSpPr>
          <p:cNvPr id="6155" name="Rectangle 11">
            <a:extLst>
              <a:ext uri="{FF2B5EF4-FFF2-40B4-BE49-F238E27FC236}">
                <a16:creationId xmlns:a16="http://schemas.microsoft.com/office/drawing/2014/main" id="{72DC4E68-E81B-4D13-B770-C7F7AB2F4C05}"/>
              </a:ext>
            </a:extLst>
          </p:cNvPr>
          <p:cNvSpPr>
            <a:spLocks noChangeArrowheads="1"/>
          </p:cNvSpPr>
          <p:nvPr/>
        </p:nvSpPr>
        <p:spPr bwMode="auto">
          <a:xfrm>
            <a:off x="1208374" y="588960"/>
            <a:ext cx="5328784" cy="3508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it-IT"/>
          </a:p>
        </p:txBody>
      </p:sp>
      <p:sp>
        <p:nvSpPr>
          <p:cNvPr id="16" name="Rettangolo con angoli arrotondati 15">
            <a:extLst>
              <a:ext uri="{FF2B5EF4-FFF2-40B4-BE49-F238E27FC236}">
                <a16:creationId xmlns:a16="http://schemas.microsoft.com/office/drawing/2014/main" id="{87B9A4ED-E083-47B4-BB79-9BCD79465D68}"/>
              </a:ext>
            </a:extLst>
          </p:cNvPr>
          <p:cNvSpPr/>
          <p:nvPr/>
        </p:nvSpPr>
        <p:spPr bwMode="auto">
          <a:xfrm>
            <a:off x="0" y="60395"/>
            <a:ext cx="10080625" cy="422910"/>
          </a:xfrm>
          <a:prstGeom prst="roundRect">
            <a:avLst/>
          </a:prstGeom>
          <a:solidFill>
            <a:srgbClr val="52B0B6"/>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449263" rtl="0" eaLnBrk="1" fontAlgn="base" latinLnBrk="0" hangingPunct="0">
              <a:lnSpc>
                <a:spcPct val="93000"/>
              </a:lnSpc>
              <a:spcBef>
                <a:spcPct val="0"/>
              </a:spcBef>
              <a:spcAft>
                <a:spcPct val="0"/>
              </a:spcAft>
              <a:buClr>
                <a:srgbClr val="000000"/>
              </a:buClr>
              <a:buSzPct val="100000"/>
              <a:buFont typeface="Times New Roman" panose="02020603050405020304" pitchFamily="18" charset="0"/>
              <a:buNone/>
              <a:tabLst/>
            </a:pPr>
            <a:endParaRPr kumimoji="0" lang="it-IT" sz="1800" b="0" i="0" u="none" strike="noStrike" cap="none" normalizeH="0" baseline="0">
              <a:ln>
                <a:noFill/>
              </a:ln>
              <a:solidFill>
                <a:schemeClr val="bg1"/>
              </a:solidFill>
              <a:effectLst/>
              <a:latin typeface="Arial" panose="020B0604020202020204" pitchFamily="34" charset="0"/>
              <a:ea typeface="Microsoft YaHei" panose="020B0503020204020204" pitchFamily="34" charset="-122"/>
            </a:endParaRPr>
          </a:p>
        </p:txBody>
      </p:sp>
      <p:sp>
        <p:nvSpPr>
          <p:cNvPr id="18" name="CasellaDiTesto 17">
            <a:extLst>
              <a:ext uri="{FF2B5EF4-FFF2-40B4-BE49-F238E27FC236}">
                <a16:creationId xmlns:a16="http://schemas.microsoft.com/office/drawing/2014/main" id="{2520915D-8F2E-480A-9EB1-133ED10B56F8}"/>
              </a:ext>
            </a:extLst>
          </p:cNvPr>
          <p:cNvSpPr txBox="1"/>
          <p:nvPr/>
        </p:nvSpPr>
        <p:spPr>
          <a:xfrm>
            <a:off x="138061" y="34784"/>
            <a:ext cx="9720834" cy="448521"/>
          </a:xfrm>
          <a:prstGeom prst="rect">
            <a:avLst/>
          </a:prstGeom>
          <a:noFill/>
        </p:spPr>
        <p:txBody>
          <a:bodyPr wrap="square">
            <a:spAutoFit/>
          </a:bodyPr>
          <a:lstStyle/>
          <a:p>
            <a:pPr marL="269875">
              <a:lnSpc>
                <a:spcPct val="115000"/>
              </a:lnSpc>
            </a:pPr>
            <a:r>
              <a:rPr lang="en-GB" sz="2200" b="1" dirty="0"/>
              <a:t>Identification des sources de données</a:t>
            </a:r>
            <a:endParaRPr lang="it-IT" sz="2200" b="1" dirty="0"/>
          </a:p>
        </p:txBody>
      </p:sp>
      <p:pic>
        <p:nvPicPr>
          <p:cNvPr id="23" name="Picture 1">
            <a:extLst>
              <a:ext uri="{FF2B5EF4-FFF2-40B4-BE49-F238E27FC236}">
                <a16:creationId xmlns:a16="http://schemas.microsoft.com/office/drawing/2014/main" id="{59FF3332-8E45-4B77-B2AA-8F24CE948FB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5188326"/>
            <a:ext cx="433388" cy="490537"/>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4" name="Rectangle 2">
            <a:extLst>
              <a:ext uri="{FF2B5EF4-FFF2-40B4-BE49-F238E27FC236}">
                <a16:creationId xmlns:a16="http://schemas.microsoft.com/office/drawing/2014/main" id="{2E2DA7CA-14E6-4332-9477-08984BA14F96}"/>
              </a:ext>
            </a:extLst>
          </p:cNvPr>
          <p:cNvSpPr>
            <a:spLocks noChangeArrowheads="1"/>
          </p:cNvSpPr>
          <p:nvPr/>
        </p:nvSpPr>
        <p:spPr bwMode="auto">
          <a:xfrm>
            <a:off x="-88439" y="5297194"/>
            <a:ext cx="566738" cy="2190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5pPr>
            <a:lvl6pPr marL="25146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6pPr>
            <a:lvl7pPr marL="29718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7pPr>
            <a:lvl8pPr marL="34290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8pPr>
            <a:lvl9pPr marL="38862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9pPr>
          </a:lstStyle>
          <a:p>
            <a:pPr algn="ctr" hangingPunct="1">
              <a:lnSpc>
                <a:spcPct val="100000"/>
              </a:lnSpc>
              <a:buClrTx/>
              <a:buFontTx/>
              <a:buNone/>
            </a:pPr>
            <a:fld id="{A491B69D-095B-45A8-903F-33AB5F241E37}" type="slidenum">
              <a:rPr lang="it-IT" altLang="it-IT" sz="900">
                <a:solidFill>
                  <a:schemeClr val="bg1"/>
                </a:solidFill>
                <a:latin typeface="din"/>
              </a:rPr>
              <a:pPr algn="ctr" hangingPunct="1">
                <a:lnSpc>
                  <a:spcPct val="100000"/>
                </a:lnSpc>
                <a:buClrTx/>
                <a:buFontTx/>
                <a:buNone/>
              </a:pPr>
              <a:t>12</a:t>
            </a:fld>
            <a:endParaRPr lang="it-IT" altLang="it-IT" sz="900" dirty="0">
              <a:solidFill>
                <a:schemeClr val="bg1"/>
              </a:solidFill>
              <a:latin typeface="din"/>
            </a:endParaRPr>
          </a:p>
        </p:txBody>
      </p:sp>
      <p:grpSp>
        <p:nvGrpSpPr>
          <p:cNvPr id="33" name="Gruppo 32">
            <a:extLst>
              <a:ext uri="{FF2B5EF4-FFF2-40B4-BE49-F238E27FC236}">
                <a16:creationId xmlns:a16="http://schemas.microsoft.com/office/drawing/2014/main" id="{432D458E-4FBF-4C34-B779-B55CD0C3E693}"/>
              </a:ext>
            </a:extLst>
          </p:cNvPr>
          <p:cNvGrpSpPr/>
          <p:nvPr/>
        </p:nvGrpSpPr>
        <p:grpSpPr>
          <a:xfrm>
            <a:off x="8335632" y="5085715"/>
            <a:ext cx="1998515" cy="525488"/>
            <a:chOff x="1430485" y="5013244"/>
            <a:chExt cx="2186475" cy="574910"/>
          </a:xfrm>
        </p:grpSpPr>
        <p:pic>
          <p:nvPicPr>
            <p:cNvPr id="34" name="Immagine 33">
              <a:extLst>
                <a:ext uri="{FF2B5EF4-FFF2-40B4-BE49-F238E27FC236}">
                  <a16:creationId xmlns:a16="http://schemas.microsoft.com/office/drawing/2014/main" id="{84D593C7-6218-4079-95A6-1E173F2232AF}"/>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531581" y="5013244"/>
              <a:ext cx="1748332" cy="365571"/>
            </a:xfrm>
            <a:prstGeom prst="rect">
              <a:avLst/>
            </a:prstGeom>
          </p:spPr>
        </p:pic>
        <p:pic>
          <p:nvPicPr>
            <p:cNvPr id="35" name="Immagine 34">
              <a:extLst>
                <a:ext uri="{FF2B5EF4-FFF2-40B4-BE49-F238E27FC236}">
                  <a16:creationId xmlns:a16="http://schemas.microsoft.com/office/drawing/2014/main" id="{1A03A735-2D26-46B3-959A-2561E9EA3EA9}"/>
                </a:ext>
              </a:extLst>
            </p:cNvPr>
            <p:cNvPicPr>
              <a:picLocks noChangeAspect="1"/>
            </p:cNvPicPr>
            <p:nvPr/>
          </p:nvPicPr>
          <p:blipFill>
            <a:blip r:embed="rId5" cstate="print"/>
            <a:stretch>
              <a:fillRect/>
            </a:stretch>
          </p:blipFill>
          <p:spPr>
            <a:xfrm>
              <a:off x="1530568" y="5388104"/>
              <a:ext cx="186825" cy="200050"/>
            </a:xfrm>
            <a:prstGeom prst="rect">
              <a:avLst/>
            </a:prstGeom>
          </p:spPr>
        </p:pic>
        <p:sp>
          <p:nvSpPr>
            <p:cNvPr id="36" name="CasellaDiTesto 35">
              <a:extLst>
                <a:ext uri="{FF2B5EF4-FFF2-40B4-BE49-F238E27FC236}">
                  <a16:creationId xmlns:a16="http://schemas.microsoft.com/office/drawing/2014/main" id="{20890564-B2BA-4D20-B2C7-7E9DC99D551B}"/>
                </a:ext>
              </a:extLst>
            </p:cNvPr>
            <p:cNvSpPr txBox="1"/>
            <p:nvPr/>
          </p:nvSpPr>
          <p:spPr>
            <a:xfrm>
              <a:off x="1430485" y="5358382"/>
              <a:ext cx="2186475" cy="225639"/>
            </a:xfrm>
            <a:prstGeom prst="rect">
              <a:avLst/>
            </a:prstGeom>
            <a:noFill/>
          </p:spPr>
          <p:txBody>
            <a:bodyPr wrap="square">
              <a:spAutoFit/>
            </a:bodyPr>
            <a:lstStyle/>
            <a:p>
              <a:pPr marL="269875">
                <a:lnSpc>
                  <a:spcPct val="115000"/>
                </a:lnSpc>
              </a:pPr>
              <a:r>
                <a:rPr lang="en-GB" sz="800" dirty="0">
                  <a:solidFill>
                    <a:srgbClr val="538135"/>
                  </a:solidFill>
                  <a:effectLst/>
                  <a:latin typeface="Calibri" panose="020F0502020204030204" pitchFamily="34" charset="0"/>
                  <a:ea typeface="Times New Roman" panose="02020603050405020304" pitchFamily="18" charset="0"/>
                  <a:cs typeface="Times New Roman" panose="02020603050405020304" pitchFamily="18" charset="0"/>
                </a:rPr>
                <a:t>Villes MED durables</a:t>
              </a:r>
              <a:endParaRPr lang="it-IT" sz="800" dirty="0">
                <a:effectLst/>
                <a:latin typeface="Calibri" panose="020F0502020204030204" pitchFamily="34" charset="0"/>
                <a:ea typeface="Times New Roman" panose="02020603050405020304" pitchFamily="18" charset="0"/>
                <a:cs typeface="Times New Roman" panose="02020603050405020304" pitchFamily="18" charset="0"/>
              </a:endParaRPr>
            </a:p>
          </p:txBody>
        </p:sp>
      </p:grpSp>
      <p:pic>
        <p:nvPicPr>
          <p:cNvPr id="2" name="Graphic 5">
            <a:extLst>
              <a:ext uri="{FF2B5EF4-FFF2-40B4-BE49-F238E27FC236}">
                <a16:creationId xmlns:a16="http://schemas.microsoft.com/office/drawing/2014/main" id="{FC3B02B3-1781-F4FD-C9FC-B820FFF3D52E}"/>
              </a:ext>
            </a:extLst>
          </p:cNvPr>
          <p:cNvPicPr>
            <a:picLocks noChangeAspect="1"/>
          </p:cNvPicPr>
          <p:nvPr/>
        </p:nvPicPr>
        <p:blipFill>
          <a:blip r:embed="rId6" cstate="print">
            <a:extLst>
              <a:ext uri="{96DAC541-7B7A-43D3-8B79-37D633B846F1}">
                <asvg:svgBlip xmlns="" xmlns:asvg="http://schemas.microsoft.com/office/drawing/2016/SVG/main" r:embed="rId7"/>
              </a:ext>
            </a:extLst>
          </a:blip>
          <a:stretch>
            <a:fillRect/>
          </a:stretch>
        </p:blipFill>
        <p:spPr>
          <a:xfrm>
            <a:off x="8597876" y="543363"/>
            <a:ext cx="1409606" cy="1220760"/>
          </a:xfrm>
          <a:prstGeom prst="rect">
            <a:avLst/>
          </a:prstGeom>
        </p:spPr>
      </p:pic>
      <p:sp>
        <p:nvSpPr>
          <p:cNvPr id="3" name="Rettangolo 2">
            <a:extLst>
              <a:ext uri="{FF2B5EF4-FFF2-40B4-BE49-F238E27FC236}">
                <a16:creationId xmlns:a16="http://schemas.microsoft.com/office/drawing/2014/main" id="{6D64ED05-36BB-7786-BB5C-257947A0CE0E}"/>
              </a:ext>
            </a:extLst>
          </p:cNvPr>
          <p:cNvSpPr/>
          <p:nvPr/>
        </p:nvSpPr>
        <p:spPr bwMode="auto">
          <a:xfrm>
            <a:off x="8625611" y="1139912"/>
            <a:ext cx="1409606" cy="334145"/>
          </a:xfrm>
          <a:prstGeom prst="rect">
            <a:avLst/>
          </a:prstGeom>
          <a:noFill/>
          <a:ln w="19050" cap="flat" cmpd="sng" algn="ctr">
            <a:solidFill>
              <a:srgbClr val="FFC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449263" rtl="0" eaLnBrk="1" fontAlgn="base" latinLnBrk="0" hangingPunct="0">
              <a:lnSpc>
                <a:spcPct val="93000"/>
              </a:lnSpc>
              <a:spcBef>
                <a:spcPct val="0"/>
              </a:spcBef>
              <a:spcAft>
                <a:spcPct val="0"/>
              </a:spcAft>
              <a:buClr>
                <a:srgbClr val="000000"/>
              </a:buClr>
              <a:buSzPct val="100000"/>
              <a:buFont typeface="Times New Roman" panose="02020603050405020304" pitchFamily="18" charset="0"/>
              <a:buNone/>
              <a:tabLst/>
            </a:pPr>
            <a:endParaRPr kumimoji="0" lang="it-IT" sz="1800" b="0" i="0" u="none" strike="noStrike" cap="none" normalizeH="0" baseline="0">
              <a:ln>
                <a:noFill/>
              </a:ln>
              <a:solidFill>
                <a:schemeClr val="bg1"/>
              </a:solidFill>
              <a:effectLst/>
              <a:latin typeface="Arial" panose="020B0604020202020204" pitchFamily="34" charset="0"/>
              <a:ea typeface="Microsoft YaHei" panose="020B0503020204020204" pitchFamily="34" charset="-122"/>
            </a:endParaRPr>
          </a:p>
        </p:txBody>
      </p:sp>
      <p:graphicFrame>
        <p:nvGraphicFramePr>
          <p:cNvPr id="5" name="Tabella 4">
            <a:extLst>
              <a:ext uri="{FF2B5EF4-FFF2-40B4-BE49-F238E27FC236}">
                <a16:creationId xmlns:a16="http://schemas.microsoft.com/office/drawing/2014/main" id="{BC5A4A4C-DB2B-F0D2-64FA-8F7C81A9C0FC}"/>
              </a:ext>
            </a:extLst>
          </p:cNvPr>
          <p:cNvGraphicFramePr>
            <a:graphicFrameLocks noGrp="1"/>
          </p:cNvGraphicFramePr>
          <p:nvPr>
            <p:extLst>
              <p:ext uri="{D42A27DB-BD31-4B8C-83A1-F6EECF244321}">
                <p14:modId xmlns:p14="http://schemas.microsoft.com/office/powerpoint/2010/main" val="3881470473"/>
              </p:ext>
            </p:extLst>
          </p:nvPr>
        </p:nvGraphicFramePr>
        <p:xfrm>
          <a:off x="194930" y="1987839"/>
          <a:ext cx="6450302" cy="3200400"/>
        </p:xfrm>
        <a:graphic>
          <a:graphicData uri="http://schemas.openxmlformats.org/drawingml/2006/table">
            <a:tbl>
              <a:tblPr firstRow="1" bandRow="1">
                <a:tableStyleId>{5C22544A-7EE6-4342-B048-85BDC9FD1C3A}</a:tableStyleId>
              </a:tblPr>
              <a:tblGrid>
                <a:gridCol w="1683251">
                  <a:extLst>
                    <a:ext uri="{9D8B030D-6E8A-4147-A177-3AD203B41FA5}">
                      <a16:colId xmlns:a16="http://schemas.microsoft.com/office/drawing/2014/main" val="1172241656"/>
                    </a:ext>
                  </a:extLst>
                </a:gridCol>
                <a:gridCol w="4767051">
                  <a:extLst>
                    <a:ext uri="{9D8B030D-6E8A-4147-A177-3AD203B41FA5}">
                      <a16:colId xmlns:a16="http://schemas.microsoft.com/office/drawing/2014/main" val="3704088236"/>
                    </a:ext>
                  </a:extLst>
                </a:gridCol>
              </a:tblGrid>
              <a:tr h="558756">
                <a:tc>
                  <a:txBody>
                    <a:bodyPr/>
                    <a:lstStyle/>
                    <a:p>
                      <a:r>
                        <a:rPr lang="it-IT" dirty="0"/>
                        <a:t>CRITÈRE</a:t>
                      </a:r>
                    </a:p>
                  </a:txBody>
                  <a:tcPr>
                    <a:solidFill>
                      <a:srgbClr val="264D9F"/>
                    </a:solidFill>
                  </a:tcPr>
                </a:tc>
                <a:tc>
                  <a:txBody>
                    <a:bodyPr/>
                    <a:lstStyle/>
                    <a:p>
                      <a:r>
                        <a:rPr lang="it-IT" dirty="0">
                          <a:solidFill>
                            <a:schemeClr val="tx1"/>
                          </a:solidFill>
                        </a:rPr>
                        <a:t> </a:t>
                      </a:r>
                      <a:r>
                        <a:rPr lang="it-IT" sz="1800" b="1" kern="1200" dirty="0">
                          <a:solidFill>
                            <a:schemeClr val="lt1"/>
                          </a:solidFill>
                          <a:latin typeface="+mn-lt"/>
                          <a:ea typeface="+mn-ea"/>
                          <a:cs typeface="+mn-cs"/>
                        </a:rPr>
                        <a:t>Source de données / fournisseur de données</a:t>
                      </a:r>
                    </a:p>
                  </a:txBody>
                  <a:tcPr>
                    <a:solidFill>
                      <a:srgbClr val="264D9F"/>
                    </a:solidFill>
                  </a:tcPr>
                </a:tc>
                <a:extLst>
                  <a:ext uri="{0D108BD9-81ED-4DB2-BD59-A6C34878D82A}">
                    <a16:rowId xmlns:a16="http://schemas.microsoft.com/office/drawing/2014/main" val="2047332561"/>
                  </a:ext>
                </a:extLst>
              </a:tr>
              <a:tr h="399112">
                <a:tc>
                  <a:txBody>
                    <a:bodyPr/>
                    <a:lstStyle/>
                    <a:p>
                      <a:r>
                        <a:rPr lang="en-GB" sz="1200" i="1" kern="1200" dirty="0">
                          <a:solidFill>
                            <a:schemeClr val="dk1"/>
                          </a:solidFill>
                          <a:latin typeface="+mn-lt"/>
                          <a:ea typeface="+mn-ea"/>
                          <a:cs typeface="+mn-cs"/>
                        </a:rPr>
                        <a:t>Densité humaine </a:t>
                      </a:r>
                      <a:endParaRPr lang="it-IT" sz="1200" i="1" kern="1200" dirty="0">
                        <a:solidFill>
                          <a:schemeClr val="dk1"/>
                        </a:solidFill>
                        <a:latin typeface="+mn-lt"/>
                        <a:ea typeface="+mn-ea"/>
                        <a:cs typeface="+mn-cs"/>
                      </a:endParaRPr>
                    </a:p>
                  </a:txBody>
                  <a:tcPr>
                    <a:lnB w="12700" cap="flat" cmpd="sng" algn="ctr">
                      <a:solidFill>
                        <a:schemeClr val="tx1"/>
                      </a:solidFill>
                      <a:prstDash val="solid"/>
                      <a:round/>
                      <a:headEnd type="none" w="med" len="med"/>
                      <a:tailEnd type="none" w="med" len="med"/>
                    </a:lnB>
                    <a:solidFill>
                      <a:srgbClr val="CCE1FA"/>
                    </a:solidFill>
                  </a:tcPr>
                </a:tc>
                <a:tc>
                  <a:txBody>
                    <a:bodyPr/>
                    <a:lstStyle/>
                    <a:p>
                      <a:r>
                        <a:rPr lang="en-GB" sz="1200" i="1" kern="1200" dirty="0">
                          <a:solidFill>
                            <a:schemeClr val="tx1"/>
                          </a:solidFill>
                          <a:latin typeface="+mn-lt"/>
                          <a:ea typeface="+mn-ea"/>
                          <a:cs typeface="+mn-cs"/>
                        </a:rPr>
                        <a:t>- Institut national de la statistique (INS)</a:t>
                      </a:r>
                      <a:endParaRPr lang="fr-FR" sz="1200" kern="1200" dirty="0">
                        <a:solidFill>
                          <a:schemeClr val="tx1"/>
                        </a:solidFill>
                        <a:latin typeface="+mn-lt"/>
                        <a:ea typeface="+mn-ea"/>
                        <a:cs typeface="+mn-cs"/>
                      </a:endParaRPr>
                    </a:p>
                    <a:p>
                      <a:r>
                        <a:rPr lang="en-GB" sz="1200" i="1" kern="1200" dirty="0">
                          <a:solidFill>
                            <a:schemeClr val="tx1"/>
                          </a:solidFill>
                          <a:latin typeface="+mn-lt"/>
                          <a:ea typeface="+mn-ea"/>
                          <a:cs typeface="+mn-cs"/>
                        </a:rPr>
                        <a:t>- Atlas des quartiers </a:t>
                      </a:r>
                      <a:r>
                        <a:rPr lang="en-GB" sz="1200" i="1" u="sng" kern="1200" dirty="0">
                          <a:solidFill>
                            <a:schemeClr val="tx1"/>
                          </a:solidFill>
                          <a:latin typeface="+mn-lt"/>
                          <a:ea typeface="+mn-ea"/>
                          <a:cs typeface="+mn-cs"/>
                        </a:rPr>
                        <a:t>(</a:t>
                      </a:r>
                      <a:r>
                        <a:rPr lang="en-GB" sz="1200" u="sng" kern="1200" dirty="0">
                          <a:solidFill>
                            <a:schemeClr val="tx1"/>
                          </a:solidFill>
                          <a:latin typeface="+mn-lt"/>
                          <a:ea typeface="+mn-ea"/>
                          <a:cs typeface="+mn-cs"/>
                          <a:hlinkClick r:id="rId8"/>
                        </a:rPr>
                        <a:t>http://pduisousse.tn/documents/</a:t>
                      </a:r>
                      <a:r>
                        <a:rPr lang="en-GB" sz="1200" i="1" u="sng" kern="1200" dirty="0">
                          <a:solidFill>
                            <a:schemeClr val="tx1"/>
                          </a:solidFill>
                          <a:latin typeface="+mn-lt"/>
                          <a:ea typeface="+mn-ea"/>
                          <a:cs typeface="+mn-cs"/>
                        </a:rPr>
                        <a:t>)</a:t>
                      </a:r>
                      <a:endParaRPr lang="it-IT" sz="1200" dirty="0">
                        <a:solidFill>
                          <a:schemeClr val="tx1"/>
                        </a:solidFill>
                      </a:endParaRPr>
                    </a:p>
                  </a:txBody>
                  <a:tcPr>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051251334"/>
                  </a:ext>
                </a:extLst>
              </a:tr>
              <a:tr h="558756">
                <a:tc>
                  <a:txBody>
                    <a:bodyPr/>
                    <a:lstStyle/>
                    <a:p>
                      <a:pPr marL="0" algn="l" defTabSz="914400" rtl="0" eaLnBrk="1" latinLnBrk="0" hangingPunct="1"/>
                      <a:r>
                        <a:rPr lang="en-GB" sz="1200" i="1" kern="1200" dirty="0">
                          <a:solidFill>
                            <a:schemeClr val="dk1"/>
                          </a:solidFill>
                          <a:latin typeface="+mn-lt"/>
                          <a:ea typeface="+mn-ea"/>
                          <a:cs typeface="+mn-cs"/>
                        </a:rPr>
                        <a:t>Disponibilité de l'approvisionnement public en eau</a:t>
                      </a:r>
                      <a:endParaRPr lang="it-IT" sz="1200" i="1" kern="1200" dirty="0">
                        <a:solidFill>
                          <a:schemeClr val="dk1"/>
                        </a:solidFill>
                        <a:latin typeface="+mn-lt"/>
                        <a:ea typeface="+mn-ea"/>
                        <a:cs typeface="+mn-cs"/>
                      </a:endParaRPr>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E1FA"/>
                    </a:solidFill>
                  </a:tcPr>
                </a:tc>
                <a:tc>
                  <a:txBody>
                    <a:bodyPr/>
                    <a:lstStyle/>
                    <a:p>
                      <a:r>
                        <a:rPr lang="en-GB" sz="1200" i="1" kern="1200" dirty="0">
                          <a:solidFill>
                            <a:schemeClr val="dk1"/>
                          </a:solidFill>
                          <a:latin typeface="+mn-lt"/>
                          <a:ea typeface="+mn-ea"/>
                          <a:cs typeface="+mn-cs"/>
                        </a:rPr>
                        <a:t>- Société Nationale d’Exploitation et de Distribution des Eaux (SONEDE)</a:t>
                      </a:r>
                      <a:endParaRPr lang="fr-FR" sz="1200" i="1" kern="1200" dirty="0">
                        <a:solidFill>
                          <a:schemeClr val="dk1"/>
                        </a:solidFill>
                        <a:latin typeface="+mn-lt"/>
                        <a:ea typeface="+mn-ea"/>
                        <a:cs typeface="+mn-cs"/>
                      </a:endParaRPr>
                    </a:p>
                    <a:p>
                      <a:r>
                        <a:rPr lang="en-GB" sz="1200" i="1" kern="1200" dirty="0">
                          <a:solidFill>
                            <a:schemeClr val="dk1"/>
                          </a:solidFill>
                          <a:latin typeface="+mn-lt"/>
                          <a:ea typeface="+mn-ea"/>
                          <a:cs typeface="+mn-cs"/>
                        </a:rPr>
                        <a:t>- Atlas des quartiers (</a:t>
                      </a:r>
                      <a:r>
                        <a:rPr lang="en-GB" sz="1200" i="1" kern="1200" dirty="0">
                          <a:solidFill>
                            <a:schemeClr val="dk1"/>
                          </a:solidFill>
                          <a:latin typeface="+mn-lt"/>
                          <a:ea typeface="+mn-ea"/>
                          <a:cs typeface="+mn-cs"/>
                          <a:hlinkClick r:id="rId8"/>
                        </a:rPr>
                        <a:t>http://pduisousse.tn/documents/</a:t>
                      </a:r>
                      <a:r>
                        <a:rPr lang="en-GB" sz="1200" i="1" kern="1200" dirty="0">
                          <a:solidFill>
                            <a:schemeClr val="dk1"/>
                          </a:solidFill>
                          <a:latin typeface="+mn-lt"/>
                          <a:ea typeface="+mn-ea"/>
                          <a:cs typeface="+mn-cs"/>
                        </a:rPr>
                        <a:t>)</a:t>
                      </a:r>
                      <a:endParaRPr lang="it-IT" sz="1200" i="1" kern="1200" dirty="0">
                        <a:solidFill>
                          <a:schemeClr val="dk1"/>
                        </a:solidFill>
                        <a:latin typeface="+mn-lt"/>
                        <a:ea typeface="+mn-ea"/>
                        <a:cs typeface="+mn-cs"/>
                      </a:endParaRPr>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509722359"/>
                  </a:ext>
                </a:extLst>
              </a:tr>
              <a:tr h="558756">
                <a:tc>
                  <a:txBody>
                    <a:bodyPr/>
                    <a:lstStyle/>
                    <a:p>
                      <a:r>
                        <a:rPr lang="en-GB" sz="1200" i="1" kern="1200" dirty="0">
                          <a:solidFill>
                            <a:schemeClr val="dk1"/>
                          </a:solidFill>
                          <a:latin typeface="+mn-lt"/>
                          <a:ea typeface="+mn-ea"/>
                          <a:cs typeface="+mn-cs"/>
                        </a:rPr>
                        <a:t>Disponibilité de la collecte des déchets solides </a:t>
                      </a:r>
                      <a:endParaRPr lang="it-IT" sz="1200" i="1" kern="1200" dirty="0">
                        <a:solidFill>
                          <a:schemeClr val="dk1"/>
                        </a:solidFill>
                        <a:latin typeface="+mn-lt"/>
                        <a:ea typeface="+mn-ea"/>
                        <a:cs typeface="+mn-cs"/>
                      </a:endParaRPr>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E1FA"/>
                    </a:solidFill>
                  </a:tcPr>
                </a:tc>
                <a:tc>
                  <a:txBody>
                    <a:bodyPr/>
                    <a:lstStyle/>
                    <a:p>
                      <a:r>
                        <a:rPr lang="en-GB" sz="1200" i="1" kern="1200" dirty="0">
                          <a:solidFill>
                            <a:schemeClr val="dk1"/>
                          </a:solidFill>
                          <a:latin typeface="+mn-lt"/>
                          <a:ea typeface="+mn-ea"/>
                          <a:cs typeface="+mn-cs"/>
                        </a:rPr>
                        <a:t>- Municipalité de Sousse</a:t>
                      </a:r>
                      <a:endParaRPr lang="fr-FR" sz="1200" i="1" kern="1200" dirty="0">
                        <a:solidFill>
                          <a:schemeClr val="dk1"/>
                        </a:solidFill>
                        <a:latin typeface="+mn-lt"/>
                        <a:ea typeface="+mn-ea"/>
                        <a:cs typeface="+mn-cs"/>
                      </a:endParaRPr>
                    </a:p>
                    <a:p>
                      <a:r>
                        <a:rPr lang="en-GB" sz="1200" i="1" kern="1200" dirty="0">
                          <a:solidFill>
                            <a:schemeClr val="dk1"/>
                          </a:solidFill>
                          <a:latin typeface="+mn-lt"/>
                          <a:ea typeface="+mn-ea"/>
                          <a:cs typeface="+mn-cs"/>
                        </a:rPr>
                        <a:t>- Géoportail de la ville de Sousse</a:t>
                      </a:r>
                      <a:endParaRPr lang="fr-FR" sz="1200" i="1" kern="1200" dirty="0">
                        <a:solidFill>
                          <a:schemeClr val="dk1"/>
                        </a:solidFill>
                        <a:latin typeface="+mn-lt"/>
                        <a:ea typeface="+mn-ea"/>
                        <a:cs typeface="+mn-cs"/>
                      </a:endParaRPr>
                    </a:p>
                    <a:p>
                      <a:r>
                        <a:rPr lang="en-GB" sz="1200" i="1" kern="1200" dirty="0">
                          <a:solidFill>
                            <a:schemeClr val="dk1"/>
                          </a:solidFill>
                          <a:latin typeface="+mn-lt"/>
                          <a:ea typeface="+mn-ea"/>
                          <a:cs typeface="+mn-cs"/>
                        </a:rPr>
                        <a:t>- Agence nationale de gestion des déchets (ANGED)</a:t>
                      </a:r>
                      <a:endParaRPr lang="it-IT" sz="1200" i="1" kern="1200" dirty="0">
                        <a:solidFill>
                          <a:schemeClr val="dk1"/>
                        </a:solidFill>
                        <a:latin typeface="+mn-lt"/>
                        <a:ea typeface="+mn-ea"/>
                        <a:cs typeface="+mn-cs"/>
                      </a:endParaRPr>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799753561"/>
                  </a:ext>
                </a:extLst>
              </a:tr>
              <a:tr h="718401">
                <a:tc>
                  <a:txBody>
                    <a:bodyPr/>
                    <a:lstStyle/>
                    <a:p>
                      <a:r>
                        <a:rPr lang="en-GB" sz="1200" i="1" kern="1200" dirty="0">
                          <a:solidFill>
                            <a:schemeClr val="dk1"/>
                          </a:solidFill>
                          <a:latin typeface="+mn-lt"/>
                          <a:ea typeface="+mn-ea"/>
                          <a:cs typeface="+mn-cs"/>
                        </a:rPr>
                        <a:t>Consommation d'énergie des bâtiments publics</a:t>
                      </a:r>
                      <a:endParaRPr lang="fr-FR" sz="1200" i="1" kern="1200" dirty="0">
                        <a:solidFill>
                          <a:schemeClr val="dk1"/>
                        </a:solidFill>
                        <a:latin typeface="+mn-lt"/>
                        <a:ea typeface="+mn-ea"/>
                        <a:cs typeface="+mn-cs"/>
                      </a:endParaRPr>
                    </a:p>
                  </a:txBody>
                  <a:tcPr>
                    <a:lnT w="12700" cap="flat" cmpd="sng" algn="ctr">
                      <a:solidFill>
                        <a:schemeClr val="tx1"/>
                      </a:solidFill>
                      <a:prstDash val="solid"/>
                      <a:round/>
                      <a:headEnd type="none" w="med" len="med"/>
                      <a:tailEnd type="none" w="med" len="med"/>
                    </a:lnT>
                    <a:solidFill>
                      <a:srgbClr val="CCE1FA"/>
                    </a:solidFill>
                  </a:tcPr>
                </a:tc>
                <a:tc>
                  <a:txBody>
                    <a:bodyPr/>
                    <a:lstStyle/>
                    <a:p>
                      <a:r>
                        <a:rPr lang="en-GB" sz="1200" i="1" kern="1200" dirty="0">
                          <a:solidFill>
                            <a:schemeClr val="dk1"/>
                          </a:solidFill>
                          <a:latin typeface="+mn-lt"/>
                          <a:ea typeface="+mn-ea"/>
                          <a:cs typeface="+mn-cs"/>
                        </a:rPr>
                        <a:t>- Société tunisienne d'électricité et de gaz (STEG)</a:t>
                      </a:r>
                      <a:endParaRPr lang="fr-FR" sz="1200" i="1" kern="1200" dirty="0">
                        <a:solidFill>
                          <a:schemeClr val="dk1"/>
                        </a:solidFill>
                        <a:latin typeface="+mn-lt"/>
                        <a:ea typeface="+mn-ea"/>
                        <a:cs typeface="+mn-cs"/>
                      </a:endParaRPr>
                    </a:p>
                    <a:p>
                      <a:r>
                        <a:rPr lang="en-GB" sz="1200" i="1" kern="1200" dirty="0">
                          <a:solidFill>
                            <a:schemeClr val="dk1"/>
                          </a:solidFill>
                          <a:latin typeface="+mn-lt"/>
                          <a:ea typeface="+mn-ea"/>
                          <a:cs typeface="+mn-cs"/>
                        </a:rPr>
                        <a:t>- Municipalité de Sousse</a:t>
                      </a:r>
                      <a:endParaRPr lang="fr-FR" sz="1200" i="1" kern="1200" dirty="0">
                        <a:solidFill>
                          <a:schemeClr val="dk1"/>
                        </a:solidFill>
                        <a:latin typeface="+mn-lt"/>
                        <a:ea typeface="+mn-ea"/>
                        <a:cs typeface="+mn-cs"/>
                      </a:endParaRPr>
                    </a:p>
                    <a:p>
                      <a:r>
                        <a:rPr lang="en-GB" sz="1200" i="1" kern="1200" dirty="0">
                          <a:solidFill>
                            <a:schemeClr val="dk1"/>
                          </a:solidFill>
                          <a:latin typeface="+mn-lt"/>
                          <a:ea typeface="+mn-ea"/>
                          <a:cs typeface="+mn-cs"/>
                        </a:rPr>
                        <a:t>- Directions régionales des ministères et organismes publics</a:t>
                      </a:r>
                      <a:endParaRPr lang="fr-FR" sz="1200" i="1" kern="1200" dirty="0">
                        <a:solidFill>
                          <a:schemeClr val="dk1"/>
                        </a:solidFill>
                        <a:latin typeface="+mn-lt"/>
                        <a:ea typeface="+mn-ea"/>
                        <a:cs typeface="+mn-cs"/>
                      </a:endParaRPr>
                    </a:p>
                    <a:p>
                      <a:r>
                        <a:rPr lang="en-GB" sz="1200" i="1" kern="1200" dirty="0">
                          <a:solidFill>
                            <a:schemeClr val="dk1"/>
                          </a:solidFill>
                          <a:latin typeface="+mn-lt"/>
                          <a:ea typeface="+mn-ea"/>
                          <a:cs typeface="+mn-cs"/>
                        </a:rPr>
                        <a:t>- Atlas des quartiers (</a:t>
                      </a:r>
                      <a:r>
                        <a:rPr lang="en-GB" sz="1200" i="1" kern="1200" dirty="0">
                          <a:solidFill>
                            <a:schemeClr val="dk1"/>
                          </a:solidFill>
                          <a:latin typeface="+mn-lt"/>
                          <a:ea typeface="+mn-ea"/>
                          <a:cs typeface="+mn-cs"/>
                          <a:hlinkClick r:id="rId8"/>
                        </a:rPr>
                        <a:t>http://pduisousse.tn/documents/</a:t>
                      </a:r>
                      <a:r>
                        <a:rPr lang="en-GB" sz="1200" i="1" kern="1200" dirty="0">
                          <a:solidFill>
                            <a:schemeClr val="dk1"/>
                          </a:solidFill>
                          <a:latin typeface="+mn-lt"/>
                          <a:ea typeface="+mn-ea"/>
                          <a:cs typeface="+mn-cs"/>
                        </a:rPr>
                        <a:t>)</a:t>
                      </a:r>
                      <a:endParaRPr lang="it-IT" sz="1200" i="1" kern="1200" dirty="0">
                        <a:solidFill>
                          <a:schemeClr val="dk1"/>
                        </a:solidFill>
                        <a:latin typeface="+mn-lt"/>
                        <a:ea typeface="+mn-ea"/>
                        <a:cs typeface="+mn-cs"/>
                      </a:endParaRPr>
                    </a:p>
                  </a:txBody>
                  <a:tcPr>
                    <a:lnT w="12700" cap="flat" cmpd="sng" algn="ctr">
                      <a:solidFill>
                        <a:schemeClr val="tx1"/>
                      </a:solidFill>
                      <a:prstDash val="solid"/>
                      <a:round/>
                      <a:headEnd type="none" w="med" len="med"/>
                      <a:tailEnd type="none" w="med" len="med"/>
                    </a:lnT>
                    <a:noFill/>
                  </a:tcPr>
                </a:tc>
                <a:extLst>
                  <a:ext uri="{0D108BD9-81ED-4DB2-BD59-A6C34878D82A}">
                    <a16:rowId xmlns:a16="http://schemas.microsoft.com/office/drawing/2014/main" val="10006"/>
                  </a:ext>
                </a:extLst>
              </a:tr>
            </a:tbl>
          </a:graphicData>
        </a:graphic>
      </p:graphicFrame>
      <p:sp>
        <p:nvSpPr>
          <p:cNvPr id="6" name="Rectangle 12">
            <a:extLst>
              <a:ext uri="{FF2B5EF4-FFF2-40B4-BE49-F238E27FC236}">
                <a16:creationId xmlns:a16="http://schemas.microsoft.com/office/drawing/2014/main" id="{D2344149-2ECA-EF79-64CE-A5F643E88AD7}"/>
              </a:ext>
            </a:extLst>
          </p:cNvPr>
          <p:cNvSpPr>
            <a:spLocks noChangeArrowheads="1"/>
          </p:cNvSpPr>
          <p:nvPr/>
        </p:nvSpPr>
        <p:spPr bwMode="auto">
          <a:xfrm>
            <a:off x="3108960" y="5313652"/>
            <a:ext cx="5010078" cy="4127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5pPr>
            <a:lvl6pPr marL="25146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6pPr>
            <a:lvl7pPr marL="29718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7pPr>
            <a:lvl8pPr marL="34290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8pPr>
            <a:lvl9pPr marL="38862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9pPr>
          </a:lstStyle>
          <a:p>
            <a:pPr hangingPunct="1">
              <a:lnSpc>
                <a:spcPct val="115000"/>
              </a:lnSpc>
              <a:buClrTx/>
              <a:buFontTx/>
              <a:buNone/>
            </a:pPr>
            <a:r>
              <a:rPr lang="en-US" altLang="it-IT" sz="900" dirty="0">
                <a:latin typeface="din" charset="0"/>
                <a:cs typeface="DejaVu Sans" charset="0"/>
              </a:rPr>
              <a:t>RÉUNION DU PROJET DURABLE MED CITIES_21</a:t>
            </a:r>
            <a:r>
              <a:rPr lang="en-US" altLang="it-IT" sz="900" baseline="30000" dirty="0">
                <a:latin typeface="din" charset="0"/>
                <a:cs typeface="DejaVu Sans" charset="0"/>
              </a:rPr>
              <a:t>st</a:t>
            </a:r>
            <a:r>
              <a:rPr lang="en-US" altLang="it-IT" sz="900" dirty="0">
                <a:latin typeface="din" charset="0"/>
                <a:cs typeface="DejaVu Sans" charset="0"/>
              </a:rPr>
              <a:t> novembre 2023_Athènes</a:t>
            </a:r>
            <a:endParaRPr lang="it-IT" altLang="it-IT" sz="900" dirty="0">
              <a:latin typeface="din" charset="0"/>
              <a:cs typeface="DejaVu Sans" charset="0"/>
            </a:endParaRPr>
          </a:p>
        </p:txBody>
      </p:sp>
      <p:sp>
        <p:nvSpPr>
          <p:cNvPr id="17" name="ZoneTexte 16"/>
          <p:cNvSpPr txBox="1"/>
          <p:nvPr/>
        </p:nvSpPr>
        <p:spPr>
          <a:xfrm>
            <a:off x="138061" y="567656"/>
            <a:ext cx="8234802" cy="1477328"/>
          </a:xfrm>
          <a:prstGeom prst="rect">
            <a:avLst/>
          </a:prstGeom>
          <a:noFill/>
        </p:spPr>
        <p:txBody>
          <a:bodyPr wrap="square" rtlCol="0">
            <a:spAutoFit/>
          </a:bodyPr>
          <a:lstStyle/>
          <a:p>
            <a:pPr marL="0" marR="0" lvl="0" indent="0" defTabSz="449263" rtl="0" eaLnBrk="1" fontAlgn="base" latinLnBrk="0" hangingPunct="0">
              <a:lnSpc>
                <a:spcPct val="100000"/>
              </a:lnSpc>
              <a:spcBef>
                <a:spcPct val="0"/>
              </a:spcBef>
              <a:spcAft>
                <a:spcPct val="0"/>
              </a:spcAft>
              <a:buClr>
                <a:srgbClr val="000000"/>
              </a:buClr>
              <a:buSzPct val="100000"/>
              <a:buFont typeface="Times New Roman" panose="02020603050405020304" pitchFamily="18" charset="0"/>
              <a:buNone/>
              <a:tabLst/>
              <a:defRPr/>
            </a:pPr>
            <a:r>
              <a:rPr kumimoji="0" lang="en-US" sz="1100" b="0" i="0" u="none" strike="noStrike" kern="1200" cap="none" spc="0" normalizeH="0" baseline="0" noProof="0" dirty="0">
                <a:ln>
                  <a:noFill/>
                </a:ln>
                <a:solidFill>
                  <a:srgbClr val="000000"/>
                </a:solidFill>
                <a:effectLst/>
                <a:uLnTx/>
                <a:uFillTx/>
                <a:latin typeface="Century Gothic" panose="020B0502020202020204" pitchFamily="34" charset="0"/>
              </a:rPr>
              <a:t>C'est un</a:t>
            </a:r>
            <a:r>
              <a:rPr kumimoji="0" lang="en-US" sz="1100" b="1" i="0" u="none" strike="noStrike" kern="1200" cap="none" spc="0" normalizeH="0" noProof="0" dirty="0">
                <a:ln>
                  <a:noFill/>
                </a:ln>
                <a:solidFill>
                  <a:srgbClr val="000000"/>
                </a:solidFill>
                <a:effectLst/>
                <a:uLnTx/>
                <a:uFillTx/>
                <a:latin typeface="Century Gothic" panose="020B0502020202020204" pitchFamily="34" charset="0"/>
              </a:rPr>
              <a:t> point </a:t>
            </a:r>
            <a:r>
              <a:rPr kumimoji="0" lang="en-US" sz="1100" b="1" i="0" u="none" strike="noStrike" kern="1200" cap="none" spc="0" normalizeH="0" baseline="0" noProof="0" dirty="0">
                <a:ln>
                  <a:noFill/>
                </a:ln>
                <a:solidFill>
                  <a:srgbClr val="000000"/>
                </a:solidFill>
                <a:effectLst/>
                <a:uLnTx/>
                <a:uFillTx/>
                <a:latin typeface="Century Gothic" panose="020B0502020202020204" pitchFamily="34" charset="0"/>
              </a:rPr>
              <a:t>critique </a:t>
            </a:r>
            <a:r>
              <a:rPr kumimoji="0" lang="en-US" sz="1100" b="0" i="0" u="none" strike="noStrike" kern="1200" cap="none" spc="0" normalizeH="0" noProof="0" dirty="0">
                <a:ln>
                  <a:noFill/>
                </a:ln>
                <a:solidFill>
                  <a:srgbClr val="000000"/>
                </a:solidFill>
                <a:effectLst/>
                <a:uLnTx/>
                <a:uFillTx/>
                <a:latin typeface="Century Gothic" panose="020B0502020202020204" pitchFamily="34" charset="0"/>
              </a:rPr>
              <a:t>dont </a:t>
            </a:r>
            <a:r>
              <a:rPr kumimoji="0" lang="en-US" sz="1100" b="1" i="0" u="none" strike="noStrike" kern="1200" cap="none" spc="0" normalizeH="0" noProof="0" dirty="0">
                <a:ln>
                  <a:noFill/>
                </a:ln>
                <a:solidFill>
                  <a:srgbClr val="000000"/>
                </a:solidFill>
                <a:effectLst/>
                <a:uLnTx/>
                <a:uFillTx/>
                <a:latin typeface="Century Gothic" panose="020B0502020202020204" pitchFamily="34" charset="0"/>
              </a:rPr>
              <a:t>dépend toute</a:t>
            </a:r>
            <a:r>
              <a:rPr kumimoji="0" lang="en-US" sz="1100" b="0" i="0" u="none" strike="noStrike" kern="1200" cap="none" spc="0" normalizeH="0" noProof="0" dirty="0">
                <a:ln>
                  <a:noFill/>
                </a:ln>
                <a:solidFill>
                  <a:srgbClr val="000000"/>
                </a:solidFill>
                <a:effectLst/>
                <a:uLnTx/>
                <a:uFillTx/>
                <a:latin typeface="Century Gothic" panose="020B0502020202020204" pitchFamily="34" charset="0"/>
              </a:rPr>
              <a:t> l'</a:t>
            </a:r>
            <a:r>
              <a:rPr kumimoji="0" lang="en-US" sz="1100" b="1" i="0" u="none" strike="noStrike" kern="1200" cap="none" spc="0" normalizeH="0" noProof="0" dirty="0">
                <a:ln>
                  <a:noFill/>
                </a:ln>
                <a:solidFill>
                  <a:srgbClr val="000000"/>
                </a:solidFill>
                <a:effectLst/>
                <a:uLnTx/>
                <a:uFillTx/>
                <a:latin typeface="Century Gothic" panose="020B0502020202020204" pitchFamily="34" charset="0"/>
              </a:rPr>
              <a:t>étude</a:t>
            </a:r>
            <a:r>
              <a:rPr kumimoji="0" lang="en-US" sz="1100" b="0" i="0" u="none" strike="noStrike" kern="1200" cap="none" spc="0" normalizeH="0" noProof="0" dirty="0">
                <a:ln>
                  <a:noFill/>
                </a:ln>
                <a:solidFill>
                  <a:srgbClr val="000000"/>
                </a:solidFill>
                <a:effectLst/>
                <a:uLnTx/>
                <a:uFillTx/>
                <a:latin typeface="Century Gothic" panose="020B0502020202020204" pitchFamily="34" charset="0"/>
              </a:rPr>
              <a:t>. Dans notre cas, la perception a été faite de cette façon </a:t>
            </a:r>
          </a:p>
          <a:p>
            <a:pPr marL="0" marR="0" lvl="0" indent="0" defTabSz="449263" rtl="0" eaLnBrk="1" fontAlgn="base" latinLnBrk="0" hangingPunct="0">
              <a:lnSpc>
                <a:spcPct val="100000"/>
              </a:lnSpc>
              <a:spcBef>
                <a:spcPct val="0"/>
              </a:spcBef>
              <a:spcAft>
                <a:spcPct val="0"/>
              </a:spcAft>
              <a:buClr>
                <a:srgbClr val="000000"/>
              </a:buClr>
              <a:buSzPct val="100000"/>
              <a:buFont typeface="Times New Roman" panose="02020603050405020304" pitchFamily="18" charset="0"/>
              <a:buNone/>
              <a:tabLst/>
              <a:defRPr/>
            </a:pPr>
            <a:endParaRPr lang="en-US" sz="1100" dirty="0">
              <a:solidFill>
                <a:srgbClr val="000000"/>
              </a:solidFill>
              <a:latin typeface="Century Gothic" panose="020B0502020202020204" pitchFamily="34" charset="0"/>
            </a:endParaRPr>
          </a:p>
          <a:p>
            <a:pPr marL="0" marR="0" lvl="0" indent="0" defTabSz="449263" rtl="0" eaLnBrk="1" fontAlgn="base" latinLnBrk="0" hangingPunct="0">
              <a:lnSpc>
                <a:spcPct val="100000"/>
              </a:lnSpc>
              <a:spcBef>
                <a:spcPct val="0"/>
              </a:spcBef>
              <a:spcAft>
                <a:spcPct val="0"/>
              </a:spcAft>
              <a:buClr>
                <a:srgbClr val="000000"/>
              </a:buClr>
              <a:buSzPct val="100000"/>
              <a:buFont typeface="Times New Roman" panose="02020603050405020304" pitchFamily="18" charset="0"/>
              <a:buNone/>
              <a:tabLst/>
              <a:defRPr/>
            </a:pPr>
            <a:r>
              <a:rPr lang="en-US" sz="1100" dirty="0">
                <a:solidFill>
                  <a:srgbClr val="000000"/>
                </a:solidFill>
                <a:latin typeface="Century Gothic" panose="020B0502020202020204" pitchFamily="34" charset="0"/>
              </a:rPr>
              <a:t>1- </a:t>
            </a:r>
            <a:r>
              <a:rPr kumimoji="0" lang="en-US" sz="1100" b="0" i="0" u="none" strike="noStrike" kern="1200" cap="none" spc="0" normalizeH="0" noProof="0" dirty="0">
                <a:ln>
                  <a:noFill/>
                </a:ln>
                <a:solidFill>
                  <a:srgbClr val="000000"/>
                </a:solidFill>
                <a:effectLst/>
                <a:uLnTx/>
                <a:uFillTx/>
                <a:latin typeface="Century Gothic" panose="020B0502020202020204" pitchFamily="34" charset="0"/>
              </a:rPr>
              <a:t>Notre propre base de données déjà collectée contient de nombreuses informations en relation avec les questions urbaines, lors de la préparation du plan de développement urbain de la ville de Sousse (réalisé par notre équipe).</a:t>
            </a:r>
          </a:p>
          <a:p>
            <a:pPr marL="0" marR="0" lvl="0" indent="0" defTabSz="449263" rtl="0" eaLnBrk="1" fontAlgn="base" latinLnBrk="0" hangingPunct="0">
              <a:lnSpc>
                <a:spcPct val="100000"/>
              </a:lnSpc>
              <a:spcBef>
                <a:spcPct val="0"/>
              </a:spcBef>
              <a:spcAft>
                <a:spcPct val="0"/>
              </a:spcAft>
              <a:buClr>
                <a:srgbClr val="000000"/>
              </a:buClr>
              <a:buSzPct val="100000"/>
              <a:buFont typeface="Times New Roman" panose="02020603050405020304" pitchFamily="18" charset="0"/>
              <a:buNone/>
              <a:tabLst/>
              <a:defRPr/>
            </a:pPr>
            <a:endParaRPr kumimoji="0" lang="en-US" sz="1100" b="0" i="0" u="none" strike="noStrike" kern="1200" cap="none" spc="0" normalizeH="0" noProof="0" dirty="0">
              <a:ln>
                <a:noFill/>
              </a:ln>
              <a:solidFill>
                <a:srgbClr val="000000"/>
              </a:solidFill>
              <a:effectLst/>
              <a:uLnTx/>
              <a:uFillTx/>
              <a:latin typeface="Century Gothic" panose="020B0502020202020204" pitchFamily="34" charset="0"/>
            </a:endParaRPr>
          </a:p>
          <a:p>
            <a:pPr marL="0" marR="0" lvl="0" indent="0" defTabSz="449263" rtl="0" eaLnBrk="1" fontAlgn="base" latinLnBrk="0" hangingPunct="0">
              <a:lnSpc>
                <a:spcPct val="100000"/>
              </a:lnSpc>
              <a:spcBef>
                <a:spcPct val="0"/>
              </a:spcBef>
              <a:spcAft>
                <a:spcPct val="0"/>
              </a:spcAft>
              <a:buClr>
                <a:srgbClr val="000000"/>
              </a:buClr>
              <a:buSzPct val="100000"/>
              <a:tabLst/>
              <a:defRPr/>
            </a:pPr>
            <a:r>
              <a:rPr lang="en-US" sz="1100" dirty="0">
                <a:solidFill>
                  <a:srgbClr val="000000"/>
                </a:solidFill>
                <a:latin typeface="Century Gothic" panose="020B0502020202020204" pitchFamily="34" charset="0"/>
              </a:rPr>
              <a:t>2- Nos relations personnelles avec les partenaires nous ont beaucoup aidés à fournir les données nécessaires.</a:t>
            </a:r>
          </a:p>
          <a:p>
            <a:pPr marL="0" marR="0" lvl="0" indent="0" defTabSz="449263" rtl="0" eaLnBrk="1" fontAlgn="base" latinLnBrk="0" hangingPunct="0">
              <a:lnSpc>
                <a:spcPct val="100000"/>
              </a:lnSpc>
              <a:spcBef>
                <a:spcPct val="0"/>
              </a:spcBef>
              <a:spcAft>
                <a:spcPct val="0"/>
              </a:spcAft>
              <a:buClr>
                <a:srgbClr val="000000"/>
              </a:buClr>
              <a:buSzPct val="100000"/>
              <a:tabLst/>
              <a:defRPr/>
            </a:pPr>
            <a:endParaRPr lang="en-US" sz="1200" dirty="0">
              <a:solidFill>
                <a:srgbClr val="000000"/>
              </a:solidFill>
              <a:latin typeface="Century Gothic" panose="020B0502020202020204" pitchFamily="34" charset="0"/>
            </a:endParaRPr>
          </a:p>
          <a:p>
            <a:pPr marL="0" marR="0" lvl="0" indent="0" defTabSz="449263" rtl="0" eaLnBrk="1" fontAlgn="base" latinLnBrk="0" hangingPunct="0">
              <a:lnSpc>
                <a:spcPct val="100000"/>
              </a:lnSpc>
              <a:spcBef>
                <a:spcPct val="0"/>
              </a:spcBef>
              <a:spcAft>
                <a:spcPct val="0"/>
              </a:spcAft>
              <a:buClr>
                <a:srgbClr val="000000"/>
              </a:buClr>
              <a:buSzPct val="100000"/>
              <a:tabLst/>
              <a:defRPr/>
            </a:pPr>
            <a:r>
              <a:rPr lang="en-US" sz="1100" dirty="0">
                <a:solidFill>
                  <a:srgbClr val="000000"/>
                </a:solidFill>
                <a:latin typeface="Century Gothic" panose="020B0502020202020204" pitchFamily="34" charset="0"/>
              </a:rPr>
              <a:t>3 - La réponse de certaines administrations impliquées dans le projet, par leur participation active au LPC </a:t>
            </a:r>
          </a:p>
        </p:txBody>
      </p:sp>
      <p:pic>
        <p:nvPicPr>
          <p:cNvPr id="2050" name="Picture 2" descr="What is Data Collection? | Methods of Collecting Data - GeeksforGeeks"/>
          <p:cNvPicPr>
            <a:picLocks noChangeAspect="1" noChangeArrowheads="1"/>
          </p:cNvPicPr>
          <p:nvPr/>
        </p:nvPicPr>
        <p:blipFill rotWithShape="1">
          <a:blip r:embed="rId9">
            <a:extLst>
              <a:ext uri="{28A0092B-C50C-407E-A947-70E740481C1C}">
                <a14:useLocalDpi xmlns:a14="http://schemas.microsoft.com/office/drawing/2010/main" val="0"/>
              </a:ext>
            </a:extLst>
          </a:blip>
          <a:srcRect l="14015" r="783"/>
          <a:stretch/>
        </p:blipFill>
        <p:spPr bwMode="auto">
          <a:xfrm>
            <a:off x="7101295" y="2540945"/>
            <a:ext cx="2757600" cy="161828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07988555"/>
      </p:ext>
    </p:extLst>
  </p:cSld>
  <p:clrMapOvr>
    <a:masterClrMapping/>
  </p:clrMapOvr>
  <p:transition spd="slow"/>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ttangolo con angoli arrotondati 15">
            <a:extLst>
              <a:ext uri="{FF2B5EF4-FFF2-40B4-BE49-F238E27FC236}">
                <a16:creationId xmlns:a16="http://schemas.microsoft.com/office/drawing/2014/main" id="{87B9A4ED-E083-47B4-BB79-9BCD79465D68}"/>
              </a:ext>
            </a:extLst>
          </p:cNvPr>
          <p:cNvSpPr/>
          <p:nvPr/>
        </p:nvSpPr>
        <p:spPr bwMode="auto">
          <a:xfrm>
            <a:off x="0" y="60395"/>
            <a:ext cx="10080625" cy="422910"/>
          </a:xfrm>
          <a:prstGeom prst="roundRect">
            <a:avLst/>
          </a:prstGeom>
          <a:solidFill>
            <a:srgbClr val="52B0B6"/>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449263" rtl="0" eaLnBrk="1" fontAlgn="base" latinLnBrk="0" hangingPunct="0">
              <a:lnSpc>
                <a:spcPct val="93000"/>
              </a:lnSpc>
              <a:spcBef>
                <a:spcPct val="0"/>
              </a:spcBef>
              <a:spcAft>
                <a:spcPct val="0"/>
              </a:spcAft>
              <a:buClr>
                <a:srgbClr val="000000"/>
              </a:buClr>
              <a:buSzPct val="100000"/>
              <a:buFont typeface="Times New Roman" panose="02020603050405020304" pitchFamily="18" charset="0"/>
              <a:buNone/>
              <a:tabLst/>
            </a:pPr>
            <a:endParaRPr kumimoji="0" lang="it-IT" sz="1800" b="0" i="0" u="none" strike="noStrike" cap="none" normalizeH="0" baseline="0" dirty="0">
              <a:ln>
                <a:noFill/>
              </a:ln>
              <a:solidFill>
                <a:schemeClr val="bg1"/>
              </a:solidFill>
              <a:effectLst/>
              <a:latin typeface="Arial" panose="020B0604020202020204" pitchFamily="34" charset="0"/>
              <a:ea typeface="Microsoft YaHei" panose="020B0503020204020204" pitchFamily="34" charset="-122"/>
            </a:endParaRPr>
          </a:p>
        </p:txBody>
      </p:sp>
      <p:sp>
        <p:nvSpPr>
          <p:cNvPr id="18" name="CasellaDiTesto 17">
            <a:extLst>
              <a:ext uri="{FF2B5EF4-FFF2-40B4-BE49-F238E27FC236}">
                <a16:creationId xmlns:a16="http://schemas.microsoft.com/office/drawing/2014/main" id="{2520915D-8F2E-480A-9EB1-133ED10B56F8}"/>
              </a:ext>
            </a:extLst>
          </p:cNvPr>
          <p:cNvSpPr txBox="1"/>
          <p:nvPr/>
        </p:nvSpPr>
        <p:spPr>
          <a:xfrm>
            <a:off x="138061" y="34784"/>
            <a:ext cx="9720834" cy="448521"/>
          </a:xfrm>
          <a:prstGeom prst="rect">
            <a:avLst/>
          </a:prstGeom>
          <a:noFill/>
        </p:spPr>
        <p:txBody>
          <a:bodyPr wrap="square">
            <a:spAutoFit/>
          </a:bodyPr>
          <a:lstStyle/>
          <a:p>
            <a:pPr marL="269875">
              <a:lnSpc>
                <a:spcPct val="115000"/>
              </a:lnSpc>
            </a:pPr>
            <a:r>
              <a:rPr lang="en-US" sz="2200" b="1" dirty="0"/>
              <a:t>Présentation de l'expérience de l'activité de test </a:t>
            </a:r>
          </a:p>
        </p:txBody>
      </p:sp>
      <p:pic>
        <p:nvPicPr>
          <p:cNvPr id="23" name="Picture 1">
            <a:extLst>
              <a:ext uri="{FF2B5EF4-FFF2-40B4-BE49-F238E27FC236}">
                <a16:creationId xmlns:a16="http://schemas.microsoft.com/office/drawing/2014/main" id="{59FF3332-8E45-4B77-B2AA-8F24CE948FB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5188326"/>
            <a:ext cx="433388" cy="490537"/>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4" name="Rectangle 2">
            <a:extLst>
              <a:ext uri="{FF2B5EF4-FFF2-40B4-BE49-F238E27FC236}">
                <a16:creationId xmlns:a16="http://schemas.microsoft.com/office/drawing/2014/main" id="{2E2DA7CA-14E6-4332-9477-08984BA14F96}"/>
              </a:ext>
            </a:extLst>
          </p:cNvPr>
          <p:cNvSpPr>
            <a:spLocks noChangeArrowheads="1"/>
          </p:cNvSpPr>
          <p:nvPr/>
        </p:nvSpPr>
        <p:spPr bwMode="auto">
          <a:xfrm>
            <a:off x="-88439" y="5297194"/>
            <a:ext cx="566738" cy="2190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5pPr>
            <a:lvl6pPr marL="25146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6pPr>
            <a:lvl7pPr marL="29718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7pPr>
            <a:lvl8pPr marL="34290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8pPr>
            <a:lvl9pPr marL="38862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9pPr>
          </a:lstStyle>
          <a:p>
            <a:pPr algn="ctr" hangingPunct="1">
              <a:lnSpc>
                <a:spcPct val="100000"/>
              </a:lnSpc>
              <a:buClrTx/>
              <a:buFontTx/>
              <a:buNone/>
            </a:pPr>
            <a:fld id="{A491B69D-095B-45A8-903F-33AB5F241E37}" type="slidenum">
              <a:rPr lang="it-IT" altLang="it-IT" sz="900">
                <a:solidFill>
                  <a:schemeClr val="bg1"/>
                </a:solidFill>
                <a:latin typeface="din"/>
              </a:rPr>
              <a:pPr algn="ctr" hangingPunct="1">
                <a:lnSpc>
                  <a:spcPct val="100000"/>
                </a:lnSpc>
                <a:buClrTx/>
                <a:buFontTx/>
                <a:buNone/>
              </a:pPr>
              <a:t>13</a:t>
            </a:fld>
            <a:endParaRPr lang="it-IT" altLang="it-IT" sz="900" dirty="0">
              <a:solidFill>
                <a:schemeClr val="bg1"/>
              </a:solidFill>
              <a:latin typeface="din"/>
            </a:endParaRPr>
          </a:p>
        </p:txBody>
      </p:sp>
      <p:sp>
        <p:nvSpPr>
          <p:cNvPr id="31" name="Rectangle 12">
            <a:extLst>
              <a:ext uri="{FF2B5EF4-FFF2-40B4-BE49-F238E27FC236}">
                <a16:creationId xmlns:a16="http://schemas.microsoft.com/office/drawing/2014/main" id="{5D8EDE68-2BA6-45F1-9A68-2AA2DAD35231}"/>
              </a:ext>
            </a:extLst>
          </p:cNvPr>
          <p:cNvSpPr>
            <a:spLocks noChangeArrowheads="1"/>
          </p:cNvSpPr>
          <p:nvPr/>
        </p:nvSpPr>
        <p:spPr bwMode="auto">
          <a:xfrm>
            <a:off x="3108960" y="5313652"/>
            <a:ext cx="5010078" cy="4127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5pPr>
            <a:lvl6pPr marL="25146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6pPr>
            <a:lvl7pPr marL="29718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7pPr>
            <a:lvl8pPr marL="34290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8pPr>
            <a:lvl9pPr marL="38862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9pPr>
          </a:lstStyle>
          <a:p>
            <a:pPr marL="0" marR="0" lvl="0" indent="0" algn="l" defTabSz="449263" rtl="0" eaLnBrk="1" fontAlgn="base" latinLnBrk="0" hangingPunct="1">
              <a:lnSpc>
                <a:spcPct val="115000"/>
              </a:lnSpc>
              <a:spcBef>
                <a:spcPct val="0"/>
              </a:spcBef>
              <a:spcAft>
                <a:spcPct val="0"/>
              </a:spcAft>
              <a:buClrTx/>
              <a:buSzPct val="100000"/>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kumimoji="0" lang="en-US" altLang="it-IT" sz="900" b="0" i="0" u="none" strike="noStrike" kern="1200" cap="none" spc="0" normalizeH="0" baseline="0" noProof="0" dirty="0">
                <a:ln>
                  <a:noFill/>
                </a:ln>
                <a:solidFill>
                  <a:srgbClr val="000000"/>
                </a:solidFill>
                <a:effectLst/>
                <a:uLnTx/>
                <a:uFillTx/>
                <a:latin typeface="din" charset="0"/>
                <a:ea typeface="Microsoft YaHei" panose="020B0503020204020204" pitchFamily="34" charset="-122"/>
                <a:cs typeface="DejaVu Sans" charset="0"/>
              </a:rPr>
              <a:t>MODULE DE FORMATION 6 - PRÉSENTATION DES ÉTUDES DE CAS PILOTES</a:t>
            </a:r>
            <a:endParaRPr kumimoji="0" lang="it-IT" altLang="it-IT" sz="900" b="0" i="0" u="none" strike="noStrike" kern="1200" cap="none" spc="0" normalizeH="0" baseline="0" noProof="0" dirty="0">
              <a:ln>
                <a:noFill/>
              </a:ln>
              <a:solidFill>
                <a:srgbClr val="000000"/>
              </a:solidFill>
              <a:effectLst/>
              <a:uLnTx/>
              <a:uFillTx/>
              <a:latin typeface="din" charset="0"/>
              <a:ea typeface="Microsoft YaHei" panose="020B0503020204020204" pitchFamily="34" charset="-122"/>
              <a:cs typeface="DejaVu Sans" charset="0"/>
            </a:endParaRPr>
          </a:p>
        </p:txBody>
      </p:sp>
      <p:grpSp>
        <p:nvGrpSpPr>
          <p:cNvPr id="33" name="Gruppo 32">
            <a:extLst>
              <a:ext uri="{FF2B5EF4-FFF2-40B4-BE49-F238E27FC236}">
                <a16:creationId xmlns:a16="http://schemas.microsoft.com/office/drawing/2014/main" id="{432D458E-4FBF-4C34-B779-B55CD0C3E693}"/>
              </a:ext>
            </a:extLst>
          </p:cNvPr>
          <p:cNvGrpSpPr/>
          <p:nvPr/>
        </p:nvGrpSpPr>
        <p:grpSpPr>
          <a:xfrm>
            <a:off x="8335632" y="5085715"/>
            <a:ext cx="1998515" cy="525488"/>
            <a:chOff x="1430485" y="5013244"/>
            <a:chExt cx="2186475" cy="574910"/>
          </a:xfrm>
        </p:grpSpPr>
        <p:pic>
          <p:nvPicPr>
            <p:cNvPr id="34" name="Immagine 33">
              <a:extLst>
                <a:ext uri="{FF2B5EF4-FFF2-40B4-BE49-F238E27FC236}">
                  <a16:creationId xmlns:a16="http://schemas.microsoft.com/office/drawing/2014/main" id="{84D593C7-6218-4079-95A6-1E173F2232AF}"/>
                </a:ext>
              </a:extLst>
            </p:cNvPr>
            <p:cNvPicPr>
              <a:picLocks noChangeAspect="1"/>
            </p:cNvPicPr>
            <p:nvPr/>
          </p:nvPicPr>
          <p:blipFill>
            <a:blip r:embed="rId4" cstate="hqprint">
              <a:extLst>
                <a:ext uri="{28A0092B-C50C-407E-A947-70E740481C1C}">
                  <a14:useLocalDpi xmlns:a14="http://schemas.microsoft.com/office/drawing/2010/main" val="0"/>
                </a:ext>
              </a:extLst>
            </a:blip>
            <a:stretch>
              <a:fillRect/>
            </a:stretch>
          </p:blipFill>
          <p:spPr>
            <a:xfrm>
              <a:off x="1531581" y="5013244"/>
              <a:ext cx="1748332" cy="365571"/>
            </a:xfrm>
            <a:prstGeom prst="rect">
              <a:avLst/>
            </a:prstGeom>
          </p:spPr>
        </p:pic>
        <p:pic>
          <p:nvPicPr>
            <p:cNvPr id="35" name="Immagine 34">
              <a:extLst>
                <a:ext uri="{FF2B5EF4-FFF2-40B4-BE49-F238E27FC236}">
                  <a16:creationId xmlns:a16="http://schemas.microsoft.com/office/drawing/2014/main" id="{1A03A735-2D26-46B3-959A-2561E9EA3EA9}"/>
                </a:ext>
              </a:extLst>
            </p:cNvPr>
            <p:cNvPicPr>
              <a:picLocks noChangeAspect="1"/>
            </p:cNvPicPr>
            <p:nvPr/>
          </p:nvPicPr>
          <p:blipFill>
            <a:blip r:embed="rId5"/>
            <a:stretch>
              <a:fillRect/>
            </a:stretch>
          </p:blipFill>
          <p:spPr>
            <a:xfrm>
              <a:off x="1530568" y="5388104"/>
              <a:ext cx="186825" cy="200050"/>
            </a:xfrm>
            <a:prstGeom prst="rect">
              <a:avLst/>
            </a:prstGeom>
          </p:spPr>
        </p:pic>
        <p:sp>
          <p:nvSpPr>
            <p:cNvPr id="36" name="CasellaDiTesto 35">
              <a:extLst>
                <a:ext uri="{FF2B5EF4-FFF2-40B4-BE49-F238E27FC236}">
                  <a16:creationId xmlns:a16="http://schemas.microsoft.com/office/drawing/2014/main" id="{20890564-B2BA-4D20-B2C7-7E9DC99D551B}"/>
                </a:ext>
              </a:extLst>
            </p:cNvPr>
            <p:cNvSpPr txBox="1"/>
            <p:nvPr/>
          </p:nvSpPr>
          <p:spPr>
            <a:xfrm>
              <a:off x="1430485" y="5358382"/>
              <a:ext cx="2186475" cy="225639"/>
            </a:xfrm>
            <a:prstGeom prst="rect">
              <a:avLst/>
            </a:prstGeom>
            <a:noFill/>
          </p:spPr>
          <p:txBody>
            <a:bodyPr wrap="square">
              <a:spAutoFit/>
            </a:bodyPr>
            <a:lstStyle/>
            <a:p>
              <a:pPr marL="269875">
                <a:lnSpc>
                  <a:spcPct val="115000"/>
                </a:lnSpc>
              </a:pPr>
              <a:r>
                <a:rPr lang="en-GB" sz="800" dirty="0">
                  <a:solidFill>
                    <a:srgbClr val="538135"/>
                  </a:solidFill>
                  <a:effectLst/>
                  <a:latin typeface="Calibri" panose="020F0502020204030204" pitchFamily="34" charset="0"/>
                  <a:ea typeface="Times New Roman" panose="02020603050405020304" pitchFamily="18" charset="0"/>
                  <a:cs typeface="Times New Roman" panose="02020603050405020304" pitchFamily="18" charset="0"/>
                </a:rPr>
                <a:t>Villes MED durables</a:t>
              </a:r>
              <a:endParaRPr lang="it-IT" sz="800" dirty="0">
                <a:effectLst/>
                <a:latin typeface="Calibri" panose="020F0502020204030204" pitchFamily="34" charset="0"/>
                <a:ea typeface="Times New Roman" panose="02020603050405020304" pitchFamily="18" charset="0"/>
                <a:cs typeface="Times New Roman" panose="02020603050405020304" pitchFamily="18" charset="0"/>
              </a:endParaRPr>
            </a:p>
          </p:txBody>
        </p:sp>
      </p:grpSp>
      <p:sp>
        <p:nvSpPr>
          <p:cNvPr id="15" name="ZoneTexte 14"/>
          <p:cNvSpPr txBox="1"/>
          <p:nvPr/>
        </p:nvSpPr>
        <p:spPr>
          <a:xfrm>
            <a:off x="346974" y="470043"/>
            <a:ext cx="9064065" cy="4801314"/>
          </a:xfrm>
          <a:prstGeom prst="rect">
            <a:avLst/>
          </a:prstGeom>
          <a:noFill/>
        </p:spPr>
        <p:txBody>
          <a:bodyPr wrap="square" rtlCol="0">
            <a:spAutoFit/>
          </a:bodyPr>
          <a:lstStyle/>
          <a:p>
            <a:pPr lvl="0" algn="just">
              <a:lnSpc>
                <a:spcPct val="150000"/>
              </a:lnSpc>
              <a:defRPr/>
            </a:pPr>
            <a:r>
              <a:rPr lang="en-US" sz="1200" b="1" u="sng" dirty="0">
                <a:solidFill>
                  <a:srgbClr val="000000"/>
                </a:solidFill>
                <a:latin typeface="Century Gothic" panose="020B0502020202020204" pitchFamily="34" charset="0"/>
              </a:rPr>
              <a:t>Contexte de l'étude</a:t>
            </a:r>
          </a:p>
          <a:p>
            <a:pPr lvl="0" algn="just">
              <a:lnSpc>
                <a:spcPct val="150000"/>
              </a:lnSpc>
              <a:defRPr/>
            </a:pPr>
            <a:r>
              <a:rPr lang="en-US" sz="1200" dirty="0">
                <a:solidFill>
                  <a:srgbClr val="000000"/>
                </a:solidFill>
                <a:latin typeface="Century Gothic" panose="020B0502020202020204" pitchFamily="34" charset="0"/>
              </a:rPr>
              <a:t>- </a:t>
            </a:r>
            <a:r>
              <a:rPr lang="en-US" sz="1200" u="sng" dirty="0">
                <a:solidFill>
                  <a:srgbClr val="000000"/>
                </a:solidFill>
                <a:latin typeface="Century Gothic" panose="020B0502020202020204" pitchFamily="34" charset="0"/>
              </a:rPr>
              <a:t>Au niveau local</a:t>
            </a:r>
            <a:r>
              <a:rPr lang="en-US" sz="1200" dirty="0">
                <a:solidFill>
                  <a:srgbClr val="000000"/>
                </a:solidFill>
                <a:latin typeface="Century Gothic" panose="020B0502020202020204" pitchFamily="34" charset="0"/>
              </a:rPr>
              <a:t>, la ville de Sousse fait l'objet de plusieurs études en cours sur le thème de l'urbanisme (Plan d'éclairage, Plan de transition énergétique, Plan de déplacement urbain, Cadastre solaire et la révision de son plan d'urbanisme local)</a:t>
            </a:r>
          </a:p>
          <a:p>
            <a:pPr lvl="0" algn="just">
              <a:lnSpc>
                <a:spcPct val="150000"/>
              </a:lnSpc>
              <a:defRPr/>
            </a:pPr>
            <a:r>
              <a:rPr lang="en-US" sz="1200" dirty="0">
                <a:solidFill>
                  <a:srgbClr val="000000"/>
                </a:solidFill>
                <a:latin typeface="Century Gothic" panose="020B0502020202020204" pitchFamily="34" charset="0"/>
              </a:rPr>
              <a:t>- </a:t>
            </a:r>
            <a:r>
              <a:rPr lang="en-US" sz="1200" u="sng" dirty="0">
                <a:solidFill>
                  <a:srgbClr val="000000"/>
                </a:solidFill>
                <a:latin typeface="Century Gothic" panose="020B0502020202020204" pitchFamily="34" charset="0"/>
              </a:rPr>
              <a:t>Au niveau national</a:t>
            </a:r>
            <a:r>
              <a:rPr lang="en-US" sz="1200" dirty="0">
                <a:solidFill>
                  <a:srgbClr val="000000"/>
                </a:solidFill>
                <a:latin typeface="Century Gothic" panose="020B0502020202020204" pitchFamily="34" charset="0"/>
              </a:rPr>
              <a:t>, il existe actuellement une étude destinée à élaborer un guide pour la conception de plans d'urbanisme locaux durables</a:t>
            </a:r>
          </a:p>
          <a:p>
            <a:pPr lvl="0" algn="just">
              <a:lnSpc>
                <a:spcPct val="150000"/>
              </a:lnSpc>
              <a:defRPr/>
            </a:pPr>
            <a:r>
              <a:rPr lang="en-US" sz="1200" dirty="0">
                <a:solidFill>
                  <a:srgbClr val="000000"/>
                </a:solidFill>
                <a:latin typeface="Century Gothic" panose="020B0502020202020204" pitchFamily="34" charset="0"/>
              </a:rPr>
              <a:t>Ce projet est arrivé à un </a:t>
            </a:r>
            <a:r>
              <a:rPr lang="en-US" sz="1200" b="1" dirty="0">
                <a:solidFill>
                  <a:srgbClr val="000000"/>
                </a:solidFill>
                <a:latin typeface="Century Gothic" panose="020B0502020202020204" pitchFamily="34" charset="0"/>
              </a:rPr>
              <a:t>moment optimal</a:t>
            </a:r>
            <a:r>
              <a:rPr lang="en-US" sz="1200" dirty="0">
                <a:solidFill>
                  <a:srgbClr val="000000"/>
                </a:solidFill>
                <a:latin typeface="Century Gothic" panose="020B0502020202020204" pitchFamily="34" charset="0"/>
              </a:rPr>
              <a:t>, dans la mesure où il permet une parfaite synergie entre toutes ces études, donnant, entre autres, le </a:t>
            </a:r>
            <a:r>
              <a:rPr lang="en-US" sz="1200" b="1" dirty="0">
                <a:solidFill>
                  <a:srgbClr val="000000"/>
                </a:solidFill>
                <a:latin typeface="Century Gothic" panose="020B0502020202020204" pitchFamily="34" charset="0"/>
              </a:rPr>
              <a:t>grand avantage de la quantification </a:t>
            </a:r>
            <a:r>
              <a:rPr lang="en-US" sz="1200" dirty="0">
                <a:solidFill>
                  <a:srgbClr val="000000"/>
                </a:solidFill>
                <a:latin typeface="Century Gothic" panose="020B0502020202020204" pitchFamily="34" charset="0"/>
              </a:rPr>
              <a:t>aux notions descriptives et qualitatives</a:t>
            </a:r>
          </a:p>
          <a:p>
            <a:pPr lvl="0" algn="just">
              <a:lnSpc>
                <a:spcPct val="150000"/>
              </a:lnSpc>
              <a:defRPr/>
            </a:pPr>
            <a:endParaRPr lang="en-US" sz="1200" dirty="0">
              <a:solidFill>
                <a:srgbClr val="000000"/>
              </a:solidFill>
              <a:latin typeface="Century Gothic" panose="020B0502020202020204" pitchFamily="34" charset="0"/>
            </a:endParaRPr>
          </a:p>
          <a:p>
            <a:pPr lvl="0" algn="just">
              <a:lnSpc>
                <a:spcPct val="150000"/>
              </a:lnSpc>
              <a:defRPr/>
            </a:pPr>
            <a:r>
              <a:rPr lang="en-US" sz="1200" b="1" u="sng" dirty="0">
                <a:solidFill>
                  <a:srgbClr val="000000"/>
                </a:solidFill>
                <a:latin typeface="Century Gothic" panose="020B0502020202020204" pitchFamily="34" charset="0"/>
              </a:rPr>
              <a:t>Collecte de données</a:t>
            </a:r>
          </a:p>
          <a:p>
            <a:pPr lvl="0" algn="just">
              <a:lnSpc>
                <a:spcPct val="150000"/>
              </a:lnSpc>
              <a:defRPr/>
            </a:pPr>
            <a:r>
              <a:rPr lang="en-US" sz="1200" dirty="0">
                <a:solidFill>
                  <a:srgbClr val="000000"/>
                </a:solidFill>
                <a:latin typeface="Century Gothic" panose="020B0502020202020204" pitchFamily="34" charset="0"/>
              </a:rPr>
              <a:t>L'activité de test a permis d'identifier plusieurs évaluations :</a:t>
            </a:r>
          </a:p>
          <a:p>
            <a:pPr marL="171450" lvl="0" indent="-171450" algn="just">
              <a:lnSpc>
                <a:spcPct val="150000"/>
              </a:lnSpc>
              <a:buFontTx/>
              <a:buChar char="-"/>
              <a:defRPr/>
            </a:pPr>
            <a:r>
              <a:rPr lang="en-US" sz="1200" dirty="0">
                <a:solidFill>
                  <a:srgbClr val="000000"/>
                </a:solidFill>
                <a:latin typeface="Century Gothic" panose="020B0502020202020204" pitchFamily="34" charset="0"/>
              </a:rPr>
              <a:t>Permettez-nous d'avoir une évaluation de l'existence de données utiles pour la durabilité.</a:t>
            </a:r>
          </a:p>
          <a:p>
            <a:pPr marL="171450" lvl="0" indent="-171450" algn="just">
              <a:lnSpc>
                <a:spcPct val="150000"/>
              </a:lnSpc>
              <a:buFontTx/>
              <a:buChar char="-"/>
              <a:defRPr/>
            </a:pPr>
            <a:r>
              <a:rPr lang="en-US" sz="1200" dirty="0">
                <a:solidFill>
                  <a:srgbClr val="000000"/>
                </a:solidFill>
                <a:latin typeface="Century Gothic" panose="020B0502020202020204" pitchFamily="34" charset="0"/>
              </a:rPr>
              <a:t>Mesurer la difficulté d'accéder à ces données, de les trier, de les vérifier et de les </a:t>
            </a:r>
            <a:r>
              <a:rPr lang="en-US" sz="1200" dirty="0" err="1">
                <a:solidFill>
                  <a:srgbClr val="000000"/>
                </a:solidFill>
                <a:latin typeface="Century Gothic" panose="020B0502020202020204" pitchFamily="34" charset="0"/>
              </a:rPr>
              <a:t>utiliser</a:t>
            </a:r>
            <a:r>
              <a:rPr lang="en-US" sz="1200" dirty="0" smtClean="0">
                <a:solidFill>
                  <a:srgbClr val="000000"/>
                </a:solidFill>
                <a:latin typeface="Century Gothic" panose="020B0502020202020204" pitchFamily="34" charset="0"/>
              </a:rPr>
              <a:t>.</a:t>
            </a:r>
            <a:endParaRPr kumimoji="0" lang="en-US" sz="1200" b="0" i="0" u="none" strike="noStrike" kern="1200" cap="none" spc="0" normalizeH="0" baseline="0" noProof="0" dirty="0">
              <a:ln>
                <a:noFill/>
              </a:ln>
              <a:solidFill>
                <a:srgbClr val="000000"/>
              </a:solidFill>
              <a:effectLst/>
              <a:uLnTx/>
              <a:uFillTx/>
              <a:latin typeface="Century Gothic" panose="020B0502020202020204" pitchFamily="34" charset="0"/>
            </a:endParaRPr>
          </a:p>
          <a:p>
            <a:pPr lvl="0" algn="just">
              <a:lnSpc>
                <a:spcPct val="150000"/>
              </a:lnSpc>
              <a:defRPr/>
            </a:pPr>
            <a:r>
              <a:rPr lang="en-US" sz="1200" b="1" u="sng" dirty="0">
                <a:solidFill>
                  <a:srgbClr val="000000"/>
                </a:solidFill>
                <a:latin typeface="Century Gothic" panose="020B0502020202020204" pitchFamily="34" charset="0"/>
              </a:rPr>
              <a:t>Activité de test</a:t>
            </a:r>
          </a:p>
          <a:p>
            <a:pPr lvl="0" algn="just">
              <a:lnSpc>
                <a:spcPct val="150000"/>
              </a:lnSpc>
              <a:defRPr/>
            </a:pPr>
            <a:r>
              <a:rPr lang="en-US" sz="1200" dirty="0">
                <a:solidFill>
                  <a:srgbClr val="000000"/>
                </a:solidFill>
                <a:latin typeface="Century Gothic" panose="020B0502020202020204" pitchFamily="34" charset="0"/>
              </a:rPr>
              <a:t>Outre la réalisation de la volonté du public d'impliquer tous les acteurs dans l'élaboration de documents stratégiques, cette activité d'expérimentation a permis de </a:t>
            </a:r>
            <a:r>
              <a:rPr lang="en-US" sz="1200" b="1" dirty="0">
                <a:solidFill>
                  <a:srgbClr val="000000"/>
                </a:solidFill>
                <a:latin typeface="Century Gothic" panose="020B0502020202020204" pitchFamily="34" charset="0"/>
              </a:rPr>
              <a:t>rassembler toutes les parties prenantes </a:t>
            </a:r>
            <a:r>
              <a:rPr lang="en-US" sz="1200" dirty="0">
                <a:solidFill>
                  <a:srgbClr val="000000"/>
                </a:solidFill>
                <a:latin typeface="Century Gothic" panose="020B0502020202020204" pitchFamily="34" charset="0"/>
              </a:rPr>
              <a:t>autour d'</a:t>
            </a:r>
            <a:r>
              <a:rPr lang="en-US" sz="1200" b="1" dirty="0">
                <a:solidFill>
                  <a:srgbClr val="000000"/>
                </a:solidFill>
                <a:latin typeface="Century Gothic" panose="020B0502020202020204" pitchFamily="34" charset="0"/>
              </a:rPr>
              <a:t>un projet commun</a:t>
            </a:r>
            <a:r>
              <a:rPr lang="en-US" sz="1200" dirty="0">
                <a:solidFill>
                  <a:srgbClr val="000000"/>
                </a:solidFill>
                <a:latin typeface="Century Gothic" panose="020B0502020202020204" pitchFamily="34" charset="0"/>
              </a:rPr>
              <a:t>.</a:t>
            </a:r>
          </a:p>
          <a:p>
            <a:pPr lvl="0" algn="just">
              <a:lnSpc>
                <a:spcPct val="150000"/>
              </a:lnSpc>
              <a:defRPr/>
            </a:pPr>
            <a:endParaRPr kumimoji="0" lang="en-US" sz="1200" b="0" i="0" u="none" strike="noStrike" kern="1200" cap="none" spc="0" normalizeH="0" baseline="0" noProof="0" dirty="0">
              <a:ln>
                <a:noFill/>
              </a:ln>
              <a:solidFill>
                <a:srgbClr val="000000"/>
              </a:solidFill>
              <a:effectLst/>
              <a:uLnTx/>
              <a:uFillTx/>
              <a:latin typeface="Century Gothic" panose="020B0502020202020204" pitchFamily="34" charset="0"/>
            </a:endParaRPr>
          </a:p>
        </p:txBody>
      </p:sp>
      <p:pic>
        <p:nvPicPr>
          <p:cNvPr id="13" name="Picture 2" descr="View from the Top | Time Keeps Moving"/>
          <p:cNvPicPr>
            <a:picLocks noChangeAspect="1" noChangeArrowheads="1"/>
          </p:cNvPicPr>
          <p:nvPr/>
        </p:nvPicPr>
        <p:blipFill>
          <a:blip r:embed="rId6" cstate="hqprint">
            <a:extLst>
              <a:ext uri="{28A0092B-C50C-407E-A947-70E740481C1C}">
                <a14:useLocalDpi xmlns:a14="http://schemas.microsoft.com/office/drawing/2010/main" val="0"/>
              </a:ext>
            </a:extLst>
          </a:blip>
          <a:srcRect/>
          <a:stretch>
            <a:fillRect/>
          </a:stretch>
        </p:blipFill>
        <p:spPr bwMode="auto">
          <a:xfrm>
            <a:off x="7480800" y="2750328"/>
            <a:ext cx="2545274" cy="159079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85099481"/>
      </p:ext>
    </p:extLst>
  </p:cSld>
  <p:clrMapOvr>
    <a:masterClrMapping/>
  </p:clrMapOvr>
  <p:transition spd="slow"/>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6154" name="Rectangle 10">
            <a:extLst>
              <a:ext uri="{FF2B5EF4-FFF2-40B4-BE49-F238E27FC236}">
                <a16:creationId xmlns:a16="http://schemas.microsoft.com/office/drawing/2014/main" id="{E4759904-D94D-435A-A24D-8041A2209A9F}"/>
              </a:ext>
            </a:extLst>
          </p:cNvPr>
          <p:cNvSpPr>
            <a:spLocks noChangeArrowheads="1"/>
          </p:cNvSpPr>
          <p:nvPr/>
        </p:nvSpPr>
        <p:spPr bwMode="auto">
          <a:xfrm>
            <a:off x="1214942" y="601660"/>
            <a:ext cx="6637990" cy="3556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it-IT" dirty="0"/>
          </a:p>
        </p:txBody>
      </p:sp>
      <p:sp>
        <p:nvSpPr>
          <p:cNvPr id="6155" name="Rectangle 11">
            <a:extLst>
              <a:ext uri="{FF2B5EF4-FFF2-40B4-BE49-F238E27FC236}">
                <a16:creationId xmlns:a16="http://schemas.microsoft.com/office/drawing/2014/main" id="{72DC4E68-E81B-4D13-B770-C7F7AB2F4C05}"/>
              </a:ext>
            </a:extLst>
          </p:cNvPr>
          <p:cNvSpPr>
            <a:spLocks noChangeArrowheads="1"/>
          </p:cNvSpPr>
          <p:nvPr/>
        </p:nvSpPr>
        <p:spPr bwMode="auto">
          <a:xfrm>
            <a:off x="1208374" y="588960"/>
            <a:ext cx="5328784" cy="3508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it-IT" dirty="0"/>
          </a:p>
        </p:txBody>
      </p:sp>
      <p:sp>
        <p:nvSpPr>
          <p:cNvPr id="16" name="Rettangolo con angoli arrotondati 15">
            <a:extLst>
              <a:ext uri="{FF2B5EF4-FFF2-40B4-BE49-F238E27FC236}">
                <a16:creationId xmlns:a16="http://schemas.microsoft.com/office/drawing/2014/main" id="{87B9A4ED-E083-47B4-BB79-9BCD79465D68}"/>
              </a:ext>
            </a:extLst>
          </p:cNvPr>
          <p:cNvSpPr/>
          <p:nvPr/>
        </p:nvSpPr>
        <p:spPr bwMode="auto">
          <a:xfrm>
            <a:off x="0" y="984427"/>
            <a:ext cx="10080625" cy="2631461"/>
          </a:xfrm>
          <a:prstGeom prst="roundRect">
            <a:avLst/>
          </a:prstGeom>
          <a:solidFill>
            <a:srgbClr val="52B0B6"/>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449263" rtl="0" eaLnBrk="1" fontAlgn="base" latinLnBrk="0" hangingPunct="0">
              <a:lnSpc>
                <a:spcPct val="93000"/>
              </a:lnSpc>
              <a:spcBef>
                <a:spcPct val="0"/>
              </a:spcBef>
              <a:spcAft>
                <a:spcPct val="0"/>
              </a:spcAft>
              <a:buClr>
                <a:srgbClr val="000000"/>
              </a:buClr>
              <a:buSzPct val="100000"/>
              <a:buFont typeface="Times New Roman" panose="02020603050405020304" pitchFamily="18" charset="0"/>
              <a:buNone/>
              <a:tabLst/>
            </a:pPr>
            <a:endParaRPr kumimoji="0" lang="it-IT" sz="1800" b="0" i="0" u="none" strike="noStrike" cap="none" normalizeH="0" baseline="0" dirty="0">
              <a:ln>
                <a:noFill/>
              </a:ln>
              <a:solidFill>
                <a:schemeClr val="bg1"/>
              </a:solidFill>
              <a:effectLst/>
              <a:latin typeface="Arial" panose="020B0604020202020204" pitchFamily="34" charset="0"/>
              <a:ea typeface="Microsoft YaHei" panose="020B0503020204020204" pitchFamily="34" charset="-122"/>
            </a:endParaRPr>
          </a:p>
        </p:txBody>
      </p:sp>
      <p:sp>
        <p:nvSpPr>
          <p:cNvPr id="18" name="CasellaDiTesto 17">
            <a:extLst>
              <a:ext uri="{FF2B5EF4-FFF2-40B4-BE49-F238E27FC236}">
                <a16:creationId xmlns:a16="http://schemas.microsoft.com/office/drawing/2014/main" id="{2520915D-8F2E-480A-9EB1-133ED10B56F8}"/>
              </a:ext>
            </a:extLst>
          </p:cNvPr>
          <p:cNvSpPr txBox="1"/>
          <p:nvPr/>
        </p:nvSpPr>
        <p:spPr>
          <a:xfrm>
            <a:off x="2058313" y="1627056"/>
            <a:ext cx="7461505" cy="1346202"/>
          </a:xfrm>
          <a:prstGeom prst="rect">
            <a:avLst/>
          </a:prstGeom>
          <a:noFill/>
        </p:spPr>
        <p:txBody>
          <a:bodyPr wrap="square">
            <a:spAutoFit/>
          </a:bodyPr>
          <a:lstStyle/>
          <a:p>
            <a:pPr marL="269875" algn="ctr">
              <a:lnSpc>
                <a:spcPct val="115000"/>
              </a:lnSpc>
            </a:pPr>
            <a:r>
              <a:rPr lang="en-US" sz="3700" b="1" dirty="0"/>
              <a:t>Faiblesses identifiées et objectifs à atteindre</a:t>
            </a:r>
            <a:endParaRPr lang="it-IT" sz="3700" b="1" dirty="0"/>
          </a:p>
        </p:txBody>
      </p:sp>
      <p:sp>
        <p:nvSpPr>
          <p:cNvPr id="31" name="Rectangle 12">
            <a:extLst>
              <a:ext uri="{FF2B5EF4-FFF2-40B4-BE49-F238E27FC236}">
                <a16:creationId xmlns:a16="http://schemas.microsoft.com/office/drawing/2014/main" id="{5D8EDE68-2BA6-45F1-9A68-2AA2DAD35231}"/>
              </a:ext>
            </a:extLst>
          </p:cNvPr>
          <p:cNvSpPr>
            <a:spLocks noChangeArrowheads="1"/>
          </p:cNvSpPr>
          <p:nvPr/>
        </p:nvSpPr>
        <p:spPr bwMode="auto">
          <a:xfrm>
            <a:off x="3108960" y="5313652"/>
            <a:ext cx="5010078" cy="4127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5pPr>
            <a:lvl6pPr marL="25146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6pPr>
            <a:lvl7pPr marL="29718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7pPr>
            <a:lvl8pPr marL="34290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8pPr>
            <a:lvl9pPr marL="38862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9pPr>
          </a:lstStyle>
          <a:p>
            <a:pPr marL="0" marR="0" lvl="0" indent="0" algn="l" defTabSz="449263" rtl="0" eaLnBrk="1" fontAlgn="base" latinLnBrk="0" hangingPunct="1">
              <a:lnSpc>
                <a:spcPct val="115000"/>
              </a:lnSpc>
              <a:spcBef>
                <a:spcPct val="0"/>
              </a:spcBef>
              <a:spcAft>
                <a:spcPct val="0"/>
              </a:spcAft>
              <a:buClrTx/>
              <a:buSzPct val="100000"/>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kumimoji="0" lang="en-US" altLang="it-IT" sz="900" b="0" i="0" u="none" strike="noStrike" kern="1200" cap="none" spc="0" normalizeH="0" baseline="0" noProof="0" dirty="0">
                <a:ln>
                  <a:noFill/>
                </a:ln>
                <a:solidFill>
                  <a:srgbClr val="000000"/>
                </a:solidFill>
                <a:effectLst/>
                <a:uLnTx/>
                <a:uFillTx/>
                <a:latin typeface="din" charset="0"/>
                <a:ea typeface="Microsoft YaHei" panose="020B0503020204020204" pitchFamily="34" charset="-122"/>
                <a:cs typeface="DejaVu Sans" charset="0"/>
              </a:rPr>
              <a:t>MODULE DE FORMATION 6 - PRÉSENTATION DES ÉTUDES DE CAS PILOTES</a:t>
            </a:r>
            <a:endParaRPr kumimoji="0" lang="it-IT" altLang="it-IT" sz="900" b="0" i="0" u="none" strike="noStrike" kern="1200" cap="none" spc="0" normalizeH="0" baseline="0" noProof="0" dirty="0">
              <a:ln>
                <a:noFill/>
              </a:ln>
              <a:solidFill>
                <a:srgbClr val="000000"/>
              </a:solidFill>
              <a:effectLst/>
              <a:uLnTx/>
              <a:uFillTx/>
              <a:latin typeface="din" charset="0"/>
              <a:ea typeface="Microsoft YaHei" panose="020B0503020204020204" pitchFamily="34" charset="-122"/>
              <a:cs typeface="DejaVu Sans" charset="0"/>
            </a:endParaRPr>
          </a:p>
        </p:txBody>
      </p:sp>
      <p:grpSp>
        <p:nvGrpSpPr>
          <p:cNvPr id="33" name="Gruppo 32">
            <a:extLst>
              <a:ext uri="{FF2B5EF4-FFF2-40B4-BE49-F238E27FC236}">
                <a16:creationId xmlns:a16="http://schemas.microsoft.com/office/drawing/2014/main" id="{432D458E-4FBF-4C34-B779-B55CD0C3E693}"/>
              </a:ext>
            </a:extLst>
          </p:cNvPr>
          <p:cNvGrpSpPr/>
          <p:nvPr/>
        </p:nvGrpSpPr>
        <p:grpSpPr>
          <a:xfrm>
            <a:off x="8335632" y="5085715"/>
            <a:ext cx="1998515" cy="525488"/>
            <a:chOff x="1430485" y="5013244"/>
            <a:chExt cx="2186475" cy="574910"/>
          </a:xfrm>
        </p:grpSpPr>
        <p:pic>
          <p:nvPicPr>
            <p:cNvPr id="34" name="Immagine 33">
              <a:extLst>
                <a:ext uri="{FF2B5EF4-FFF2-40B4-BE49-F238E27FC236}">
                  <a16:creationId xmlns:a16="http://schemas.microsoft.com/office/drawing/2014/main" id="{84D593C7-6218-4079-95A6-1E173F2232AF}"/>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1531581" y="5013244"/>
              <a:ext cx="1748332" cy="365571"/>
            </a:xfrm>
            <a:prstGeom prst="rect">
              <a:avLst/>
            </a:prstGeom>
          </p:spPr>
        </p:pic>
        <p:pic>
          <p:nvPicPr>
            <p:cNvPr id="35" name="Immagine 34">
              <a:extLst>
                <a:ext uri="{FF2B5EF4-FFF2-40B4-BE49-F238E27FC236}">
                  <a16:creationId xmlns:a16="http://schemas.microsoft.com/office/drawing/2014/main" id="{1A03A735-2D26-46B3-959A-2561E9EA3EA9}"/>
                </a:ext>
              </a:extLst>
            </p:cNvPr>
            <p:cNvPicPr>
              <a:picLocks noChangeAspect="1"/>
            </p:cNvPicPr>
            <p:nvPr/>
          </p:nvPicPr>
          <p:blipFill>
            <a:blip r:embed="rId4"/>
            <a:stretch>
              <a:fillRect/>
            </a:stretch>
          </p:blipFill>
          <p:spPr>
            <a:xfrm>
              <a:off x="1530568" y="5388104"/>
              <a:ext cx="186825" cy="200050"/>
            </a:xfrm>
            <a:prstGeom prst="rect">
              <a:avLst/>
            </a:prstGeom>
          </p:spPr>
        </p:pic>
        <p:sp>
          <p:nvSpPr>
            <p:cNvPr id="36" name="CasellaDiTesto 35">
              <a:extLst>
                <a:ext uri="{FF2B5EF4-FFF2-40B4-BE49-F238E27FC236}">
                  <a16:creationId xmlns:a16="http://schemas.microsoft.com/office/drawing/2014/main" id="{20890564-B2BA-4D20-B2C7-7E9DC99D551B}"/>
                </a:ext>
              </a:extLst>
            </p:cNvPr>
            <p:cNvSpPr txBox="1"/>
            <p:nvPr/>
          </p:nvSpPr>
          <p:spPr>
            <a:xfrm>
              <a:off x="1430485" y="5358382"/>
              <a:ext cx="2186475" cy="225639"/>
            </a:xfrm>
            <a:prstGeom prst="rect">
              <a:avLst/>
            </a:prstGeom>
            <a:noFill/>
          </p:spPr>
          <p:txBody>
            <a:bodyPr wrap="square">
              <a:spAutoFit/>
            </a:bodyPr>
            <a:lstStyle/>
            <a:p>
              <a:pPr marL="269875">
                <a:lnSpc>
                  <a:spcPct val="115000"/>
                </a:lnSpc>
              </a:pPr>
              <a:r>
                <a:rPr lang="en-GB" sz="800" dirty="0">
                  <a:solidFill>
                    <a:srgbClr val="538135"/>
                  </a:solidFill>
                  <a:effectLst/>
                  <a:latin typeface="Calibri" panose="020F0502020204030204" pitchFamily="34" charset="0"/>
                  <a:ea typeface="Times New Roman" panose="02020603050405020304" pitchFamily="18" charset="0"/>
                  <a:cs typeface="Times New Roman" panose="02020603050405020304" pitchFamily="18" charset="0"/>
                </a:rPr>
                <a:t>Villes MED durables</a:t>
              </a:r>
              <a:endParaRPr lang="it-IT" sz="800" dirty="0">
                <a:effectLst/>
                <a:latin typeface="Calibri" panose="020F0502020204030204" pitchFamily="34" charset="0"/>
                <a:ea typeface="Times New Roman" panose="02020603050405020304" pitchFamily="18" charset="0"/>
                <a:cs typeface="Times New Roman" panose="02020603050405020304" pitchFamily="18" charset="0"/>
              </a:endParaRPr>
            </a:p>
          </p:txBody>
        </p:sp>
      </p:grpSp>
      <p:pic>
        <p:nvPicPr>
          <p:cNvPr id="2" name="Elemento grafico 1" descr="Appunti mischiati con riempimento a tinta unita">
            <a:extLst>
              <a:ext uri="{FF2B5EF4-FFF2-40B4-BE49-F238E27FC236}">
                <a16:creationId xmlns:a16="http://schemas.microsoft.com/office/drawing/2014/main" id="{8FE734C1-098C-453B-4B8B-AEBD9960129C}"/>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 xmlns:asvg="http://schemas.microsoft.com/office/drawing/2016/SVG/main" r:embed="rId6"/>
              </a:ext>
            </a:extLst>
          </a:blip>
          <a:stretch>
            <a:fillRect/>
          </a:stretch>
        </p:blipFill>
        <p:spPr>
          <a:xfrm>
            <a:off x="776380" y="1691549"/>
            <a:ext cx="1281709" cy="1281709"/>
          </a:xfrm>
          <a:prstGeom prst="rect">
            <a:avLst/>
          </a:prstGeom>
        </p:spPr>
      </p:pic>
    </p:spTree>
    <p:extLst>
      <p:ext uri="{BB962C8B-B14F-4D97-AF65-F5344CB8AC3E}">
        <p14:creationId xmlns:p14="http://schemas.microsoft.com/office/powerpoint/2010/main" val="3450214984"/>
      </p:ext>
    </p:extLst>
  </p:cSld>
  <p:clrMapOvr>
    <a:masterClrMapping/>
  </p:clrMapOvr>
  <p:transition spd="slow"/>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54" name="Rectangle 10">
            <a:extLst>
              <a:ext uri="{FF2B5EF4-FFF2-40B4-BE49-F238E27FC236}">
                <a16:creationId xmlns:a16="http://schemas.microsoft.com/office/drawing/2014/main" id="{E4759904-D94D-435A-A24D-8041A2209A9F}"/>
              </a:ext>
            </a:extLst>
          </p:cNvPr>
          <p:cNvSpPr>
            <a:spLocks noChangeArrowheads="1"/>
          </p:cNvSpPr>
          <p:nvPr/>
        </p:nvSpPr>
        <p:spPr bwMode="auto">
          <a:xfrm>
            <a:off x="1214942" y="601660"/>
            <a:ext cx="6637990" cy="3556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algn="l" defTabSz="449263" rtl="0" eaLnBrk="1" fontAlgn="base" latinLnBrk="0" hangingPunct="0">
              <a:lnSpc>
                <a:spcPct val="93000"/>
              </a:lnSpc>
              <a:spcBef>
                <a:spcPct val="0"/>
              </a:spcBef>
              <a:spcAft>
                <a:spcPct val="0"/>
              </a:spcAft>
              <a:buClr>
                <a:srgbClr val="000000"/>
              </a:buClr>
              <a:buSzPct val="100000"/>
              <a:buFont typeface="Times New Roman" panose="02020603050405020304" pitchFamily="18" charset="0"/>
              <a:buNone/>
              <a:tabLst/>
              <a:defRPr/>
            </a:pPr>
            <a:endParaRPr kumimoji="0" lang="it-IT" sz="1800" b="0" i="0" u="none" strike="noStrike" kern="1200" cap="none" spc="0" normalizeH="0" baseline="0" noProof="0">
              <a:ln>
                <a:noFill/>
              </a:ln>
              <a:solidFill>
                <a:srgbClr val="FFFFFF"/>
              </a:solidFill>
              <a:effectLst/>
              <a:uLnTx/>
              <a:uFillTx/>
              <a:latin typeface="Arial" panose="020B0604020202020204" pitchFamily="34" charset="0"/>
              <a:ea typeface="Microsoft YaHei" panose="020B0503020204020204" pitchFamily="34" charset="-122"/>
              <a:cs typeface="+mn-cs"/>
            </a:endParaRPr>
          </a:p>
        </p:txBody>
      </p:sp>
      <p:sp>
        <p:nvSpPr>
          <p:cNvPr id="16" name="Rettangolo con angoli arrotondati 15">
            <a:extLst>
              <a:ext uri="{FF2B5EF4-FFF2-40B4-BE49-F238E27FC236}">
                <a16:creationId xmlns:a16="http://schemas.microsoft.com/office/drawing/2014/main" id="{87B9A4ED-E083-47B4-BB79-9BCD79465D68}"/>
              </a:ext>
            </a:extLst>
          </p:cNvPr>
          <p:cNvSpPr/>
          <p:nvPr/>
        </p:nvSpPr>
        <p:spPr bwMode="auto">
          <a:xfrm>
            <a:off x="0" y="60395"/>
            <a:ext cx="10080625" cy="422910"/>
          </a:xfrm>
          <a:prstGeom prst="roundRect">
            <a:avLst/>
          </a:prstGeom>
          <a:solidFill>
            <a:srgbClr val="52B0B6"/>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449263" rtl="0" eaLnBrk="1" fontAlgn="base" latinLnBrk="0" hangingPunct="0">
              <a:lnSpc>
                <a:spcPct val="93000"/>
              </a:lnSpc>
              <a:spcBef>
                <a:spcPct val="0"/>
              </a:spcBef>
              <a:spcAft>
                <a:spcPct val="0"/>
              </a:spcAft>
              <a:buClr>
                <a:srgbClr val="000000"/>
              </a:buClr>
              <a:buSzPct val="100000"/>
              <a:buFont typeface="Times New Roman" panose="02020603050405020304" pitchFamily="18" charset="0"/>
              <a:buNone/>
              <a:tabLst/>
              <a:defRPr/>
            </a:pPr>
            <a:endParaRPr kumimoji="0" lang="it-IT" sz="1800" b="0" i="0" u="none" strike="noStrike" kern="1200" cap="none" spc="0" normalizeH="0" baseline="0" noProof="0">
              <a:ln>
                <a:noFill/>
              </a:ln>
              <a:solidFill>
                <a:srgbClr val="FFFFFF"/>
              </a:solidFill>
              <a:effectLst/>
              <a:uLnTx/>
              <a:uFillTx/>
              <a:latin typeface="Arial" panose="020B0604020202020204" pitchFamily="34" charset="0"/>
              <a:ea typeface="Microsoft YaHei" panose="020B0503020204020204" pitchFamily="34" charset="-122"/>
              <a:cs typeface="+mn-cs"/>
            </a:endParaRPr>
          </a:p>
        </p:txBody>
      </p:sp>
      <p:sp>
        <p:nvSpPr>
          <p:cNvPr id="18" name="CasellaDiTesto 17">
            <a:extLst>
              <a:ext uri="{FF2B5EF4-FFF2-40B4-BE49-F238E27FC236}">
                <a16:creationId xmlns:a16="http://schemas.microsoft.com/office/drawing/2014/main" id="{2520915D-8F2E-480A-9EB1-133ED10B56F8}"/>
              </a:ext>
            </a:extLst>
          </p:cNvPr>
          <p:cNvSpPr txBox="1"/>
          <p:nvPr/>
        </p:nvSpPr>
        <p:spPr>
          <a:xfrm>
            <a:off x="138061" y="34784"/>
            <a:ext cx="9720834" cy="481670"/>
          </a:xfrm>
          <a:prstGeom prst="rect">
            <a:avLst/>
          </a:prstGeom>
          <a:noFill/>
        </p:spPr>
        <p:txBody>
          <a:bodyPr wrap="square">
            <a:spAutoFit/>
          </a:bodyPr>
          <a:lstStyle/>
          <a:p>
            <a:pPr marL="269875" marR="0" lvl="0" indent="0" algn="l" defTabSz="449263" rtl="0" eaLnBrk="1" fontAlgn="base" latinLnBrk="0" hangingPunct="0">
              <a:lnSpc>
                <a:spcPct val="115000"/>
              </a:lnSpc>
              <a:spcBef>
                <a:spcPct val="0"/>
              </a:spcBef>
              <a:spcAft>
                <a:spcPct val="0"/>
              </a:spcAft>
              <a:buClr>
                <a:srgbClr val="000000"/>
              </a:buClr>
              <a:buSzPct val="100000"/>
              <a:buFont typeface="Times New Roman" panose="02020603050405020304" pitchFamily="18" charset="0"/>
              <a:buNone/>
              <a:tabLst/>
              <a:defRPr/>
            </a:pPr>
            <a:r>
              <a:rPr kumimoji="0" lang="en-GB" sz="2200" b="1" i="0" u="none" strike="noStrike" kern="1200" cap="none" spc="0" normalizeH="0" baseline="0" noProof="0" dirty="0">
                <a:ln>
                  <a:noFill/>
                </a:ln>
                <a:solidFill>
                  <a:srgbClr val="FFFFFF"/>
                </a:solidFill>
                <a:effectLst/>
                <a:uLnTx/>
                <a:uFillTx/>
                <a:latin typeface="Arial" panose="020B0604020202020204" pitchFamily="34" charset="0"/>
                <a:ea typeface="Microsoft YaHei" panose="020B0503020204020204" pitchFamily="34" charset="-122"/>
                <a:cs typeface="+mn-cs"/>
              </a:rPr>
              <a:t>Rapport récapitulatif du diagnostic</a:t>
            </a:r>
            <a:endParaRPr kumimoji="0" lang="it-IT" sz="2200" b="1" i="0" u="none" strike="noStrike" kern="1200" cap="none" spc="0" normalizeH="0" baseline="0" noProof="0" dirty="0">
              <a:ln>
                <a:noFill/>
              </a:ln>
              <a:solidFill>
                <a:srgbClr val="FFFFFF"/>
              </a:solidFill>
              <a:effectLst/>
              <a:uLnTx/>
              <a:uFillTx/>
              <a:latin typeface="Arial" panose="020B0604020202020204" pitchFamily="34" charset="0"/>
              <a:ea typeface="Microsoft YaHei" panose="020B0503020204020204" pitchFamily="34" charset="-122"/>
              <a:cs typeface="+mn-cs"/>
            </a:endParaRPr>
          </a:p>
        </p:txBody>
      </p:sp>
      <p:pic>
        <p:nvPicPr>
          <p:cNvPr id="23" name="Picture 1">
            <a:extLst>
              <a:ext uri="{FF2B5EF4-FFF2-40B4-BE49-F238E27FC236}">
                <a16:creationId xmlns:a16="http://schemas.microsoft.com/office/drawing/2014/main" id="{59FF3332-8E45-4B77-B2AA-8F24CE948FB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5188326"/>
            <a:ext cx="433388" cy="490537"/>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4" name="Rectangle 2">
            <a:extLst>
              <a:ext uri="{FF2B5EF4-FFF2-40B4-BE49-F238E27FC236}">
                <a16:creationId xmlns:a16="http://schemas.microsoft.com/office/drawing/2014/main" id="{2E2DA7CA-14E6-4332-9477-08984BA14F96}"/>
              </a:ext>
            </a:extLst>
          </p:cNvPr>
          <p:cNvSpPr>
            <a:spLocks noChangeArrowheads="1"/>
          </p:cNvSpPr>
          <p:nvPr/>
        </p:nvSpPr>
        <p:spPr bwMode="auto">
          <a:xfrm>
            <a:off x="-88439" y="5297194"/>
            <a:ext cx="566738" cy="2190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5pPr>
            <a:lvl6pPr marL="25146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6pPr>
            <a:lvl7pPr marL="29718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7pPr>
            <a:lvl8pPr marL="34290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8pPr>
            <a:lvl9pPr marL="38862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9pPr>
          </a:lstStyle>
          <a:p>
            <a:pPr marL="0" marR="0" lvl="0" indent="0" algn="ctr" defTabSz="449263" rtl="0" eaLnBrk="1" fontAlgn="base" latinLnBrk="0" hangingPunct="1">
              <a:lnSpc>
                <a:spcPct val="100000"/>
              </a:lnSpc>
              <a:spcBef>
                <a:spcPct val="0"/>
              </a:spcBef>
              <a:spcAft>
                <a:spcPct val="0"/>
              </a:spcAft>
              <a:buClrTx/>
              <a:buSzPct val="100000"/>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fld id="{A491B69D-095B-45A8-903F-33AB5F241E37}" type="slidenum">
              <a:rPr kumimoji="0" lang="it-IT" altLang="it-IT" sz="900" b="0" i="0" u="none" strike="noStrike" kern="1200" cap="none" spc="0" normalizeH="0" baseline="0" noProof="0">
                <a:ln>
                  <a:noFill/>
                </a:ln>
                <a:solidFill>
                  <a:srgbClr val="FFFFFF"/>
                </a:solidFill>
                <a:effectLst/>
                <a:uLnTx/>
                <a:uFillTx/>
                <a:latin typeface="din"/>
                <a:ea typeface="Microsoft YaHei" panose="020B0503020204020204" pitchFamily="34" charset="-122"/>
                <a:cs typeface="+mn-cs"/>
              </a:rPr>
              <a:pPr marL="0" marR="0" lvl="0" indent="0" algn="ctr" defTabSz="449263" rtl="0" eaLnBrk="1" fontAlgn="base" latinLnBrk="0" hangingPunct="1">
                <a:lnSpc>
                  <a:spcPct val="100000"/>
                </a:lnSpc>
                <a:spcBef>
                  <a:spcPct val="0"/>
                </a:spcBef>
                <a:spcAft>
                  <a:spcPct val="0"/>
                </a:spcAft>
                <a:buClrTx/>
                <a:buSzPct val="100000"/>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t>15</a:t>
            </a:fld>
            <a:endParaRPr kumimoji="0" lang="it-IT" altLang="it-IT" sz="900" b="0" i="0" u="none" strike="noStrike" kern="1200" cap="none" spc="0" normalizeH="0" baseline="0" noProof="0" dirty="0">
              <a:ln>
                <a:noFill/>
              </a:ln>
              <a:solidFill>
                <a:srgbClr val="FFFFFF"/>
              </a:solidFill>
              <a:effectLst/>
              <a:uLnTx/>
              <a:uFillTx/>
              <a:latin typeface="din"/>
              <a:ea typeface="Microsoft YaHei" panose="020B0503020204020204" pitchFamily="34" charset="-122"/>
              <a:cs typeface="+mn-cs"/>
            </a:endParaRPr>
          </a:p>
        </p:txBody>
      </p:sp>
      <p:grpSp>
        <p:nvGrpSpPr>
          <p:cNvPr id="33" name="Gruppo 32">
            <a:extLst>
              <a:ext uri="{FF2B5EF4-FFF2-40B4-BE49-F238E27FC236}">
                <a16:creationId xmlns:a16="http://schemas.microsoft.com/office/drawing/2014/main" id="{432D458E-4FBF-4C34-B779-B55CD0C3E693}"/>
              </a:ext>
            </a:extLst>
          </p:cNvPr>
          <p:cNvGrpSpPr/>
          <p:nvPr/>
        </p:nvGrpSpPr>
        <p:grpSpPr>
          <a:xfrm>
            <a:off x="8335632" y="5085715"/>
            <a:ext cx="1998515" cy="525488"/>
            <a:chOff x="1430485" y="5013244"/>
            <a:chExt cx="2186475" cy="574910"/>
          </a:xfrm>
        </p:grpSpPr>
        <p:pic>
          <p:nvPicPr>
            <p:cNvPr id="34" name="Immagine 33">
              <a:extLst>
                <a:ext uri="{FF2B5EF4-FFF2-40B4-BE49-F238E27FC236}">
                  <a16:creationId xmlns:a16="http://schemas.microsoft.com/office/drawing/2014/main" id="{84D593C7-6218-4079-95A6-1E173F2232AF}"/>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531581" y="5013244"/>
              <a:ext cx="1748332" cy="365571"/>
            </a:xfrm>
            <a:prstGeom prst="rect">
              <a:avLst/>
            </a:prstGeom>
          </p:spPr>
        </p:pic>
        <p:pic>
          <p:nvPicPr>
            <p:cNvPr id="35" name="Immagine 34">
              <a:extLst>
                <a:ext uri="{FF2B5EF4-FFF2-40B4-BE49-F238E27FC236}">
                  <a16:creationId xmlns:a16="http://schemas.microsoft.com/office/drawing/2014/main" id="{1A03A735-2D26-46B3-959A-2561E9EA3EA9}"/>
                </a:ext>
              </a:extLst>
            </p:cNvPr>
            <p:cNvPicPr>
              <a:picLocks noChangeAspect="1"/>
            </p:cNvPicPr>
            <p:nvPr/>
          </p:nvPicPr>
          <p:blipFill>
            <a:blip r:embed="rId5" cstate="print"/>
            <a:stretch>
              <a:fillRect/>
            </a:stretch>
          </p:blipFill>
          <p:spPr>
            <a:xfrm>
              <a:off x="1530568" y="5388104"/>
              <a:ext cx="186825" cy="200050"/>
            </a:xfrm>
            <a:prstGeom prst="rect">
              <a:avLst/>
            </a:prstGeom>
          </p:spPr>
        </p:pic>
        <p:sp>
          <p:nvSpPr>
            <p:cNvPr id="36" name="CasellaDiTesto 35">
              <a:extLst>
                <a:ext uri="{FF2B5EF4-FFF2-40B4-BE49-F238E27FC236}">
                  <a16:creationId xmlns:a16="http://schemas.microsoft.com/office/drawing/2014/main" id="{20890564-B2BA-4D20-B2C7-7E9DC99D551B}"/>
                </a:ext>
              </a:extLst>
            </p:cNvPr>
            <p:cNvSpPr txBox="1"/>
            <p:nvPr/>
          </p:nvSpPr>
          <p:spPr>
            <a:xfrm>
              <a:off x="1430485" y="5358382"/>
              <a:ext cx="2186475" cy="225639"/>
            </a:xfrm>
            <a:prstGeom prst="rect">
              <a:avLst/>
            </a:prstGeom>
            <a:noFill/>
          </p:spPr>
          <p:txBody>
            <a:bodyPr wrap="square">
              <a:spAutoFit/>
            </a:bodyPr>
            <a:lstStyle/>
            <a:p>
              <a:pPr marL="269875" marR="0" lvl="0" indent="0" algn="l" defTabSz="449263" rtl="0" eaLnBrk="1" fontAlgn="base" latinLnBrk="0" hangingPunct="0">
                <a:lnSpc>
                  <a:spcPct val="115000"/>
                </a:lnSpc>
                <a:spcBef>
                  <a:spcPct val="0"/>
                </a:spcBef>
                <a:spcAft>
                  <a:spcPct val="0"/>
                </a:spcAft>
                <a:buClr>
                  <a:srgbClr val="000000"/>
                </a:buClr>
                <a:buSzPct val="100000"/>
                <a:buFont typeface="Times New Roman" panose="02020603050405020304" pitchFamily="18" charset="0"/>
                <a:buNone/>
                <a:tabLst/>
                <a:defRPr/>
              </a:pPr>
              <a:r>
                <a:rPr kumimoji="0" lang="en-GB" sz="800" b="0" i="0" u="none" strike="noStrike" kern="1200" cap="none" spc="0" normalizeH="0" baseline="0" noProof="0" dirty="0">
                  <a:ln>
                    <a:noFill/>
                  </a:ln>
                  <a:solidFill>
                    <a:srgbClr val="538135"/>
                  </a:solidFill>
                  <a:effectLst/>
                  <a:uLnTx/>
                  <a:uFillTx/>
                  <a:latin typeface="Calibri" panose="020F0502020204030204" pitchFamily="34" charset="0"/>
                  <a:ea typeface="Times New Roman" panose="02020603050405020304" pitchFamily="18" charset="0"/>
                  <a:cs typeface="Times New Roman" panose="02020603050405020304" pitchFamily="18" charset="0"/>
                </a:rPr>
                <a:t>Villes MED durables</a:t>
              </a:r>
              <a:endParaRPr kumimoji="0" lang="it-IT" sz="800" b="0" i="0" u="none" strike="noStrike" kern="1200" cap="none" spc="0" normalizeH="0" baseline="0" noProof="0" dirty="0">
                <a:ln>
                  <a:noFill/>
                </a:ln>
                <a:solidFill>
                  <a:srgbClr val="FFFFFF"/>
                </a:solidFill>
                <a:effectLst/>
                <a:uLnTx/>
                <a:uFillTx/>
                <a:latin typeface="Calibri" panose="020F0502020204030204" pitchFamily="34" charset="0"/>
                <a:ea typeface="Times New Roman" panose="02020603050405020304" pitchFamily="18" charset="0"/>
                <a:cs typeface="Times New Roman" panose="02020603050405020304" pitchFamily="18" charset="0"/>
              </a:endParaRPr>
            </a:p>
          </p:txBody>
        </p:sp>
      </p:grpSp>
      <p:pic>
        <p:nvPicPr>
          <p:cNvPr id="2" name="Graphic 6">
            <a:extLst>
              <a:ext uri="{FF2B5EF4-FFF2-40B4-BE49-F238E27FC236}">
                <a16:creationId xmlns:a16="http://schemas.microsoft.com/office/drawing/2014/main" id="{0CA94D51-0DB2-B0E3-E934-EF6A5EA2B9DC}"/>
              </a:ext>
            </a:extLst>
          </p:cNvPr>
          <p:cNvPicPr>
            <a:picLocks noChangeAspect="1"/>
          </p:cNvPicPr>
          <p:nvPr/>
        </p:nvPicPr>
        <p:blipFill>
          <a:blip r:embed="rId6" cstate="print">
            <a:extLst>
              <a:ext uri="{96DAC541-7B7A-43D3-8B79-37D633B846F1}">
                <asvg:svgBlip xmlns="" xmlns:asvg="http://schemas.microsoft.com/office/drawing/2016/SVG/main" r:embed="rId7"/>
              </a:ext>
            </a:extLst>
          </a:blip>
          <a:stretch>
            <a:fillRect/>
          </a:stretch>
        </p:blipFill>
        <p:spPr>
          <a:xfrm>
            <a:off x="8553098" y="588960"/>
            <a:ext cx="1408034" cy="1872888"/>
          </a:xfrm>
          <a:prstGeom prst="rect">
            <a:avLst/>
          </a:prstGeom>
        </p:spPr>
      </p:pic>
      <p:sp>
        <p:nvSpPr>
          <p:cNvPr id="3" name="Rettangolo 2">
            <a:extLst>
              <a:ext uri="{FF2B5EF4-FFF2-40B4-BE49-F238E27FC236}">
                <a16:creationId xmlns:a16="http://schemas.microsoft.com/office/drawing/2014/main" id="{AD29D4AF-A3A6-5367-9CBC-028C832BE378}"/>
              </a:ext>
            </a:extLst>
          </p:cNvPr>
          <p:cNvSpPr/>
          <p:nvPr/>
        </p:nvSpPr>
        <p:spPr bwMode="auto">
          <a:xfrm>
            <a:off x="8630086" y="1831001"/>
            <a:ext cx="1409606" cy="334145"/>
          </a:xfrm>
          <a:prstGeom prst="rect">
            <a:avLst/>
          </a:prstGeom>
          <a:noFill/>
          <a:ln w="19050" cap="flat" cmpd="sng" algn="ctr">
            <a:solidFill>
              <a:srgbClr val="FFC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449263" rtl="0" eaLnBrk="1" fontAlgn="base" latinLnBrk="0" hangingPunct="0">
              <a:lnSpc>
                <a:spcPct val="93000"/>
              </a:lnSpc>
              <a:spcBef>
                <a:spcPct val="0"/>
              </a:spcBef>
              <a:spcAft>
                <a:spcPct val="0"/>
              </a:spcAft>
              <a:buClr>
                <a:srgbClr val="000000"/>
              </a:buClr>
              <a:buSzPct val="100000"/>
              <a:buFont typeface="Times New Roman" panose="02020603050405020304" pitchFamily="18" charset="0"/>
              <a:buNone/>
              <a:tabLst/>
              <a:defRPr/>
            </a:pPr>
            <a:endParaRPr kumimoji="0" lang="it-IT" sz="1800" b="0" i="0" u="none" strike="noStrike" kern="1200" cap="none" spc="0" normalizeH="0" baseline="0" noProof="0">
              <a:ln>
                <a:noFill/>
              </a:ln>
              <a:solidFill>
                <a:srgbClr val="FFFFFF"/>
              </a:solidFill>
              <a:effectLst/>
              <a:uLnTx/>
              <a:uFillTx/>
              <a:latin typeface="Arial" panose="020B0604020202020204" pitchFamily="34" charset="0"/>
              <a:ea typeface="Microsoft YaHei" panose="020B0503020204020204" pitchFamily="34" charset="-122"/>
              <a:cs typeface="+mn-cs"/>
            </a:endParaRPr>
          </a:p>
        </p:txBody>
      </p:sp>
      <p:sp>
        <p:nvSpPr>
          <p:cNvPr id="5" name="Rectangle 12">
            <a:extLst>
              <a:ext uri="{FF2B5EF4-FFF2-40B4-BE49-F238E27FC236}">
                <a16:creationId xmlns:a16="http://schemas.microsoft.com/office/drawing/2014/main" id="{42829057-1754-BEBF-28C0-68AF3934D46B}"/>
              </a:ext>
            </a:extLst>
          </p:cNvPr>
          <p:cNvSpPr>
            <a:spLocks noChangeArrowheads="1"/>
          </p:cNvSpPr>
          <p:nvPr/>
        </p:nvSpPr>
        <p:spPr bwMode="auto">
          <a:xfrm>
            <a:off x="3108960" y="5313652"/>
            <a:ext cx="5010078" cy="4127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5pPr>
            <a:lvl6pPr marL="25146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6pPr>
            <a:lvl7pPr marL="29718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7pPr>
            <a:lvl8pPr marL="34290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8pPr>
            <a:lvl9pPr marL="38862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9pPr>
          </a:lstStyle>
          <a:p>
            <a:pPr marL="0" marR="0" lvl="0" indent="0" algn="l" defTabSz="449263" rtl="0" eaLnBrk="1" fontAlgn="base" latinLnBrk="0" hangingPunct="1">
              <a:lnSpc>
                <a:spcPct val="115000"/>
              </a:lnSpc>
              <a:spcBef>
                <a:spcPct val="0"/>
              </a:spcBef>
              <a:spcAft>
                <a:spcPct val="0"/>
              </a:spcAft>
              <a:buClrTx/>
              <a:buSzPct val="100000"/>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kumimoji="0" lang="en-US" altLang="it-IT" sz="900" b="0" i="0" u="none" strike="noStrike" kern="1200" cap="none" spc="0" normalizeH="0" baseline="0" noProof="0" dirty="0">
                <a:ln>
                  <a:noFill/>
                </a:ln>
                <a:solidFill>
                  <a:srgbClr val="000000"/>
                </a:solidFill>
                <a:effectLst/>
                <a:uLnTx/>
                <a:uFillTx/>
                <a:latin typeface="din" charset="0"/>
                <a:ea typeface="Microsoft YaHei" panose="020B0503020204020204" pitchFamily="34" charset="-122"/>
                <a:cs typeface="DejaVu Sans" charset="0"/>
              </a:rPr>
              <a:t>MODULE DE FORMATION 6 - PRÉSENTATION DES ÉTUDES DE CAS PILOTES</a:t>
            </a:r>
            <a:endParaRPr kumimoji="0" lang="it-IT" altLang="it-IT" sz="900" b="0" i="0" u="none" strike="noStrike" kern="1200" cap="none" spc="0" normalizeH="0" baseline="0" noProof="0" dirty="0">
              <a:ln>
                <a:noFill/>
              </a:ln>
              <a:solidFill>
                <a:srgbClr val="000000"/>
              </a:solidFill>
              <a:effectLst/>
              <a:uLnTx/>
              <a:uFillTx/>
              <a:latin typeface="din" charset="0"/>
              <a:ea typeface="Microsoft YaHei" panose="020B0503020204020204" pitchFamily="34" charset="-122"/>
              <a:cs typeface="DejaVu Sans" charset="0"/>
            </a:endParaRPr>
          </a:p>
        </p:txBody>
      </p:sp>
      <p:sp>
        <p:nvSpPr>
          <p:cNvPr id="6" name="ZoneTexte 5"/>
          <p:cNvSpPr txBox="1"/>
          <p:nvPr/>
        </p:nvSpPr>
        <p:spPr>
          <a:xfrm>
            <a:off x="590751" y="632801"/>
            <a:ext cx="7883544" cy="2585323"/>
          </a:xfrm>
          <a:prstGeom prst="rect">
            <a:avLst/>
          </a:prstGeom>
          <a:solidFill>
            <a:srgbClr val="CCE1FA"/>
          </a:solidFill>
        </p:spPr>
        <p:txBody>
          <a:bodyPr wrap="square" rtlCol="0">
            <a:spAutoFit/>
          </a:bodyPr>
          <a:lstStyle/>
          <a:p>
            <a:pPr marL="285750" marR="0" lvl="0" indent="-285750" algn="just" defTabSz="449263" rtl="0" eaLnBrk="1" fontAlgn="base" latinLnBrk="0" hangingPunct="0">
              <a:lnSpc>
                <a:spcPct val="150000"/>
              </a:lnSpc>
              <a:spcBef>
                <a:spcPct val="0"/>
              </a:spcBef>
              <a:spcAft>
                <a:spcPct val="0"/>
              </a:spcAft>
              <a:buClr>
                <a:srgbClr val="000000"/>
              </a:buClr>
              <a:buSzPct val="100000"/>
              <a:buFont typeface="Arial" panose="020B0604020202020204" pitchFamily="34" charset="0"/>
              <a:buChar char="•"/>
              <a:tabLst/>
              <a:defRPr/>
            </a:pPr>
            <a:r>
              <a:rPr kumimoji="0" lang="en-US" sz="1200" b="0" i="0" u="none" strike="noStrike" kern="1200" cap="none" spc="0" normalizeH="0" baseline="0" noProof="0" dirty="0">
                <a:ln>
                  <a:noFill/>
                </a:ln>
                <a:solidFill>
                  <a:srgbClr val="000000"/>
                </a:solidFill>
                <a:effectLst/>
                <a:uLnTx/>
                <a:uFillTx/>
                <a:latin typeface="Century Gothic" panose="020B0502020202020204" pitchFamily="34" charset="0"/>
                <a:ea typeface="Microsoft YaHei" panose="020B0503020204020204" pitchFamily="34" charset="-122"/>
                <a:cs typeface="+mn-cs"/>
              </a:rPr>
              <a:t>La zone est desservie par les principaux réseaux publics habituels (Électricité, Eau Potable, Assainissement, Connectivité etc...)</a:t>
            </a:r>
          </a:p>
          <a:p>
            <a:pPr marL="285750" lvl="0" indent="-285750" algn="just">
              <a:lnSpc>
                <a:spcPct val="150000"/>
              </a:lnSpc>
              <a:buFont typeface="Arial" panose="020B0604020202020204" pitchFamily="34" charset="0"/>
              <a:buChar char="•"/>
              <a:defRPr/>
            </a:pPr>
            <a:r>
              <a:rPr kumimoji="0" lang="en-US" sz="1200" b="0" i="0" u="none" strike="noStrike" kern="1200" cap="none" spc="0" normalizeH="0" baseline="0" noProof="0" dirty="0">
                <a:ln>
                  <a:noFill/>
                </a:ln>
                <a:solidFill>
                  <a:srgbClr val="000000"/>
                </a:solidFill>
                <a:effectLst/>
                <a:uLnTx/>
                <a:uFillTx/>
                <a:latin typeface="Century Gothic" panose="020B0502020202020204" pitchFamily="34" charset="0"/>
                <a:ea typeface="Microsoft YaHei" panose="020B0503020204020204" pitchFamily="34" charset="-122"/>
                <a:cs typeface="+mn-cs"/>
              </a:rPr>
              <a:t>Le quartier obtient un </a:t>
            </a:r>
            <a:r>
              <a:rPr kumimoji="0" lang="en-US" sz="1200" b="1" i="0" u="none" strike="noStrike" kern="1200" cap="none" spc="0" normalizeH="0" baseline="0" noProof="0" dirty="0">
                <a:ln>
                  <a:noFill/>
                </a:ln>
                <a:solidFill>
                  <a:srgbClr val="000000"/>
                </a:solidFill>
                <a:effectLst/>
                <a:uLnTx/>
                <a:uFillTx/>
                <a:latin typeface="Century Gothic" panose="020B0502020202020204" pitchFamily="34" charset="0"/>
                <a:ea typeface="Microsoft YaHei" panose="020B0503020204020204" pitchFamily="34" charset="-122"/>
                <a:cs typeface="+mn-cs"/>
              </a:rPr>
              <a:t>faible score de durabilité</a:t>
            </a:r>
            <a:r>
              <a:rPr lang="en-US" sz="1200" dirty="0">
                <a:solidFill>
                  <a:srgbClr val="000000"/>
                </a:solidFill>
                <a:latin typeface="Century Gothic" panose="020B0502020202020204" pitchFamily="34" charset="0"/>
              </a:rPr>
              <a:t> C'est un modèle classique d'urbanisme des années 1970 et 1980 qui donne la priorité aux logements individuels, aux voitures privées (sans toutefois prévoir un stationnement adéquat), qui ne prend pas en compte les questions de durabilité, et qui reste insensible aux nouvelles technologies et aux énergies renouvelables</a:t>
            </a:r>
            <a:endParaRPr kumimoji="0" lang="en-US" sz="1200" b="0" i="0" u="none" strike="noStrike" kern="1200" cap="none" spc="0" normalizeH="0" baseline="0" noProof="0" dirty="0">
              <a:ln>
                <a:noFill/>
              </a:ln>
              <a:solidFill>
                <a:srgbClr val="000000"/>
              </a:solidFill>
              <a:effectLst/>
              <a:uLnTx/>
              <a:uFillTx/>
              <a:latin typeface="Century Gothic" panose="020B0502020202020204" pitchFamily="34" charset="0"/>
              <a:ea typeface="Microsoft YaHei" panose="020B0503020204020204" pitchFamily="34" charset="-122"/>
              <a:cs typeface="+mn-cs"/>
            </a:endParaRPr>
          </a:p>
          <a:p>
            <a:pPr marL="285750" marR="0" lvl="0" indent="-285750" algn="just" defTabSz="449263" rtl="0" eaLnBrk="1" fontAlgn="base" latinLnBrk="0" hangingPunct="0">
              <a:lnSpc>
                <a:spcPct val="150000"/>
              </a:lnSpc>
              <a:spcBef>
                <a:spcPct val="0"/>
              </a:spcBef>
              <a:spcAft>
                <a:spcPct val="0"/>
              </a:spcAft>
              <a:buClr>
                <a:srgbClr val="000000"/>
              </a:buClr>
              <a:buSzPct val="100000"/>
              <a:buFont typeface="Arial" panose="020B0604020202020204" pitchFamily="34" charset="0"/>
              <a:buChar char="•"/>
              <a:tabLst/>
              <a:defRPr/>
            </a:pPr>
            <a:r>
              <a:rPr kumimoji="0" lang="en-US" sz="1200" b="0" i="0" u="none" strike="noStrike" kern="1200" cap="none" spc="0" normalizeH="0" baseline="0" noProof="0" dirty="0">
                <a:ln>
                  <a:noFill/>
                </a:ln>
                <a:solidFill>
                  <a:srgbClr val="000000"/>
                </a:solidFill>
                <a:effectLst/>
                <a:uLnTx/>
                <a:uFillTx/>
                <a:latin typeface="Century Gothic" panose="020B0502020202020204" pitchFamily="34" charset="0"/>
                <a:ea typeface="Microsoft YaHei" panose="020B0503020204020204" pitchFamily="34" charset="-122"/>
                <a:cs typeface="+mn-cs"/>
              </a:rPr>
              <a:t>L'énergie </a:t>
            </a:r>
            <a:r>
              <a:rPr kumimoji="0" lang="en-US" sz="1200" b="1" i="0" u="none" strike="noStrike" kern="1200" cap="none" spc="0" normalizeH="0" baseline="0" noProof="0" dirty="0">
                <a:ln>
                  <a:noFill/>
                </a:ln>
                <a:solidFill>
                  <a:srgbClr val="000000"/>
                </a:solidFill>
                <a:effectLst/>
                <a:uLnTx/>
                <a:uFillTx/>
                <a:latin typeface="Century Gothic" panose="020B0502020202020204" pitchFamily="34" charset="0"/>
                <a:ea typeface="Microsoft YaHei" panose="020B0503020204020204" pitchFamily="34" charset="-122"/>
                <a:cs typeface="+mn-cs"/>
              </a:rPr>
              <a:t>renouvelable</a:t>
            </a:r>
            <a:r>
              <a:rPr kumimoji="0" lang="en-US" sz="1200" b="0" i="0" u="none" strike="noStrike" kern="1200" cap="none" spc="0" normalizeH="0" baseline="0" noProof="0" dirty="0">
                <a:ln>
                  <a:noFill/>
                </a:ln>
                <a:solidFill>
                  <a:srgbClr val="000000"/>
                </a:solidFill>
                <a:effectLst/>
                <a:uLnTx/>
                <a:uFillTx/>
                <a:latin typeface="Century Gothic" panose="020B0502020202020204" pitchFamily="34" charset="0"/>
                <a:ea typeface="Microsoft YaHei" panose="020B0503020204020204" pitchFamily="34" charset="-122"/>
                <a:cs typeface="+mn-cs"/>
              </a:rPr>
              <a:t> est quasiment</a:t>
            </a:r>
            <a:r>
              <a:rPr kumimoji="0" lang="en-US" sz="1200" b="1" i="0" u="none" strike="noStrike" kern="1200" cap="none" spc="0" normalizeH="0" baseline="0" noProof="0" dirty="0">
                <a:ln>
                  <a:noFill/>
                </a:ln>
                <a:solidFill>
                  <a:srgbClr val="000000"/>
                </a:solidFill>
                <a:effectLst/>
                <a:uLnTx/>
                <a:uFillTx/>
                <a:latin typeface="Century Gothic" panose="020B0502020202020204" pitchFamily="34" charset="0"/>
                <a:ea typeface="Microsoft YaHei" panose="020B0503020204020204" pitchFamily="34" charset="-122"/>
                <a:cs typeface="+mn-cs"/>
              </a:rPr>
              <a:t> inutilisée</a:t>
            </a:r>
            <a:r>
              <a:rPr kumimoji="0" lang="en-US" sz="1200" b="0" i="0" u="none" strike="noStrike" kern="1200" cap="none" spc="0" normalizeH="0" baseline="0" noProof="0" dirty="0">
                <a:ln>
                  <a:noFill/>
                </a:ln>
                <a:solidFill>
                  <a:srgbClr val="000000"/>
                </a:solidFill>
                <a:effectLst/>
                <a:uLnTx/>
                <a:uFillTx/>
                <a:latin typeface="Century Gothic" panose="020B0502020202020204" pitchFamily="34" charset="0"/>
                <a:ea typeface="Microsoft YaHei" panose="020B0503020204020204" pitchFamily="34" charset="-122"/>
                <a:cs typeface="+mn-cs"/>
              </a:rPr>
              <a:t> (malgré son potentiel élevé) </a:t>
            </a:r>
          </a:p>
          <a:p>
            <a:pPr marL="285750" marR="0" lvl="0" indent="-285750" algn="just" defTabSz="449263" rtl="0" eaLnBrk="1" fontAlgn="base" latinLnBrk="0" hangingPunct="0">
              <a:lnSpc>
                <a:spcPct val="150000"/>
              </a:lnSpc>
              <a:spcBef>
                <a:spcPct val="0"/>
              </a:spcBef>
              <a:spcAft>
                <a:spcPct val="0"/>
              </a:spcAft>
              <a:buClr>
                <a:srgbClr val="000000"/>
              </a:buClr>
              <a:buSzPct val="100000"/>
              <a:buFont typeface="Arial" panose="020B0604020202020204" pitchFamily="34" charset="0"/>
              <a:buChar char="•"/>
              <a:tabLst/>
              <a:defRPr/>
            </a:pPr>
            <a:r>
              <a:rPr kumimoji="0" lang="en-US" sz="1200" b="0" i="0" u="none" strike="noStrike" kern="1200" cap="none" spc="0" normalizeH="0" baseline="0" noProof="0" dirty="0">
                <a:ln>
                  <a:noFill/>
                </a:ln>
                <a:solidFill>
                  <a:srgbClr val="000000"/>
                </a:solidFill>
                <a:effectLst/>
                <a:uLnTx/>
                <a:uFillTx/>
                <a:latin typeface="Century Gothic" panose="020B0502020202020204" pitchFamily="34" charset="0"/>
                <a:ea typeface="Microsoft YaHei" panose="020B0503020204020204" pitchFamily="34" charset="-122"/>
                <a:cs typeface="+mn-cs"/>
              </a:rPr>
              <a:t>Il n'y a pas de tri sélectif et donc pas de recyclage des déchets</a:t>
            </a:r>
          </a:p>
          <a:p>
            <a:pPr marL="285750" marR="0" lvl="0" indent="-285750" algn="just" defTabSz="449263" rtl="0" eaLnBrk="1" fontAlgn="base" latinLnBrk="0" hangingPunct="0">
              <a:lnSpc>
                <a:spcPct val="150000"/>
              </a:lnSpc>
              <a:spcBef>
                <a:spcPct val="0"/>
              </a:spcBef>
              <a:spcAft>
                <a:spcPct val="0"/>
              </a:spcAft>
              <a:buClr>
                <a:srgbClr val="000000"/>
              </a:buClr>
              <a:buSzPct val="100000"/>
              <a:buFont typeface="Arial" panose="020B0604020202020204" pitchFamily="34" charset="0"/>
              <a:buChar char="•"/>
              <a:tabLst/>
              <a:defRPr/>
            </a:pPr>
            <a:r>
              <a:rPr kumimoji="0" lang="en-US" sz="1200" b="0" i="0" u="none" strike="noStrike" kern="1200" cap="none" spc="0" normalizeH="0" baseline="0" noProof="0" dirty="0">
                <a:ln>
                  <a:noFill/>
                </a:ln>
                <a:solidFill>
                  <a:srgbClr val="000000"/>
                </a:solidFill>
                <a:effectLst/>
                <a:uLnTx/>
                <a:uFillTx/>
                <a:latin typeface="Century Gothic" panose="020B0502020202020204" pitchFamily="34" charset="0"/>
                <a:ea typeface="Microsoft YaHei" panose="020B0503020204020204" pitchFamily="34" charset="-122"/>
                <a:cs typeface="+mn-cs"/>
              </a:rPr>
              <a:t>Pas d'infrastructures adaptées aux personnes à mobilité réduite (cyclistes et piétons). </a:t>
            </a:r>
          </a:p>
        </p:txBody>
      </p:sp>
      <p:sp>
        <p:nvSpPr>
          <p:cNvPr id="15" name="ZoneTexte 14"/>
          <p:cNvSpPr txBox="1"/>
          <p:nvPr/>
        </p:nvSpPr>
        <p:spPr>
          <a:xfrm>
            <a:off x="590751" y="3322262"/>
            <a:ext cx="7883544" cy="1800493"/>
          </a:xfrm>
          <a:prstGeom prst="rect">
            <a:avLst/>
          </a:prstGeom>
          <a:solidFill>
            <a:srgbClr val="FFE8A7"/>
          </a:solidFill>
        </p:spPr>
        <p:txBody>
          <a:bodyPr wrap="square" rtlCol="0">
            <a:spAutoFit/>
          </a:bodyPr>
          <a:lstStyle/>
          <a:p>
            <a:pPr marL="171450" marR="0" lvl="0" indent="-171450" algn="just" defTabSz="449263" rtl="0" eaLnBrk="1" fontAlgn="base" latinLnBrk="0" hangingPunct="0">
              <a:lnSpc>
                <a:spcPct val="150000"/>
              </a:lnSpc>
              <a:spcBef>
                <a:spcPct val="0"/>
              </a:spcBef>
              <a:spcAft>
                <a:spcPct val="0"/>
              </a:spcAft>
              <a:buClr>
                <a:srgbClr val="000000"/>
              </a:buClr>
              <a:buSzPct val="100000"/>
              <a:buFont typeface="Arial" panose="020B0604020202020204" pitchFamily="34" charset="0"/>
              <a:buChar char="•"/>
              <a:tabLst/>
              <a:defRPr/>
            </a:pPr>
            <a:r>
              <a:rPr lang="en-US" sz="1200" dirty="0">
                <a:solidFill>
                  <a:srgbClr val="000000"/>
                </a:solidFill>
                <a:latin typeface="Century Gothic" panose="020B0502020202020204" pitchFamily="34" charset="0"/>
              </a:rPr>
              <a:t>Le bâtiment obtient un score de durabilité assez faible </a:t>
            </a:r>
          </a:p>
          <a:p>
            <a:pPr marL="171450" marR="0" lvl="0" indent="-171450" algn="just" defTabSz="449263" rtl="0" eaLnBrk="1" fontAlgn="base" latinLnBrk="0" hangingPunct="0">
              <a:lnSpc>
                <a:spcPct val="150000"/>
              </a:lnSpc>
              <a:spcBef>
                <a:spcPct val="0"/>
              </a:spcBef>
              <a:spcAft>
                <a:spcPct val="0"/>
              </a:spcAft>
              <a:buClr>
                <a:srgbClr val="000000"/>
              </a:buClr>
              <a:buSzPct val="100000"/>
              <a:buFont typeface="Arial" panose="020B0604020202020204" pitchFamily="34" charset="0"/>
              <a:buChar char="•"/>
              <a:tabLst/>
              <a:defRPr/>
            </a:pPr>
            <a:r>
              <a:rPr lang="en-US" sz="1200" dirty="0">
                <a:solidFill>
                  <a:srgbClr val="000000"/>
                </a:solidFill>
                <a:latin typeface="Century Gothic" panose="020B0502020202020204" pitchFamily="34" charset="0"/>
              </a:rPr>
              <a:t>La conception du bâtiment présente certains défauts en ce qui concerne la durabilité. </a:t>
            </a:r>
          </a:p>
          <a:p>
            <a:pPr marL="171450" indent="-171450" algn="just">
              <a:lnSpc>
                <a:spcPct val="150000"/>
              </a:lnSpc>
              <a:buFont typeface="Arial" panose="020B0604020202020204" pitchFamily="34" charset="0"/>
              <a:buChar char="•"/>
              <a:defRPr/>
            </a:pPr>
            <a:r>
              <a:rPr lang="en-US" sz="1200" dirty="0">
                <a:solidFill>
                  <a:srgbClr val="000000"/>
                </a:solidFill>
                <a:latin typeface="Century Gothic" panose="020B0502020202020204" pitchFamily="34" charset="0"/>
              </a:rPr>
              <a:t>Les infrastructures ne sont pas à la hauteur </a:t>
            </a:r>
          </a:p>
          <a:p>
            <a:pPr marL="171450" indent="-171450" algn="just">
              <a:lnSpc>
                <a:spcPct val="150000"/>
              </a:lnSpc>
              <a:buFont typeface="Arial" panose="020B0604020202020204" pitchFamily="34" charset="0"/>
              <a:buChar char="•"/>
              <a:defRPr/>
            </a:pPr>
            <a:r>
              <a:rPr lang="en-US" sz="1200" dirty="0">
                <a:solidFill>
                  <a:srgbClr val="000000"/>
                </a:solidFill>
                <a:latin typeface="Century Gothic" panose="020B0502020202020204" pitchFamily="34" charset="0"/>
              </a:rPr>
              <a:t>Manque de réglementation et de gestion des équipements énergivores </a:t>
            </a:r>
          </a:p>
          <a:p>
            <a:pPr marL="171450" indent="-171450" algn="just">
              <a:lnSpc>
                <a:spcPct val="150000"/>
              </a:lnSpc>
              <a:buFont typeface="Arial" panose="020B0604020202020204" pitchFamily="34" charset="0"/>
              <a:buChar char="•"/>
              <a:defRPr/>
            </a:pPr>
            <a:r>
              <a:rPr lang="en-US" sz="1200" dirty="0">
                <a:solidFill>
                  <a:srgbClr val="000000"/>
                </a:solidFill>
                <a:latin typeface="Century Gothic" panose="020B0502020202020204" pitchFamily="34" charset="0"/>
              </a:rPr>
              <a:t>Absence de système de surveillance de l'énergie </a:t>
            </a:r>
          </a:p>
          <a:p>
            <a:pPr marL="171450" indent="-171450" algn="just">
              <a:lnSpc>
                <a:spcPct val="150000"/>
              </a:lnSpc>
              <a:buFont typeface="Arial" panose="020B0604020202020204" pitchFamily="34" charset="0"/>
              <a:buChar char="•"/>
              <a:defRPr/>
            </a:pPr>
            <a:r>
              <a:rPr lang="en-US" sz="1200" dirty="0">
                <a:solidFill>
                  <a:srgbClr val="000000"/>
                </a:solidFill>
                <a:latin typeface="Century Gothic" panose="020B0502020202020204" pitchFamily="34" charset="0"/>
              </a:rPr>
              <a:t>Pas d'utilisation d'énergies renouvelables, thermiques ou électriques</a:t>
            </a:r>
            <a:r>
              <a:rPr kumimoji="0" lang="en-US" sz="1400" b="0" i="0" u="none" strike="noStrike" kern="1200" cap="none" spc="0" normalizeH="0" baseline="0" noProof="0" dirty="0">
                <a:ln>
                  <a:noFill/>
                </a:ln>
                <a:solidFill>
                  <a:srgbClr val="000000"/>
                </a:solidFill>
                <a:effectLst/>
                <a:uLnTx/>
                <a:uFillTx/>
                <a:latin typeface="Century Gothic" panose="020B0502020202020204" pitchFamily="34" charset="0"/>
                <a:ea typeface="Microsoft YaHei" panose="020B0503020204020204" pitchFamily="34" charset="-122"/>
                <a:cs typeface="+mn-cs"/>
              </a:rPr>
              <a:t> </a:t>
            </a:r>
            <a:endParaRPr kumimoji="0" lang="en-US" sz="1400" b="0" i="0" u="none" strike="noStrike" kern="1200" cap="none" spc="0" normalizeH="0" baseline="0" noProof="0" dirty="0">
              <a:ln>
                <a:noFill/>
              </a:ln>
              <a:solidFill>
                <a:srgbClr val="000000"/>
              </a:solidFill>
              <a:effectLst/>
              <a:uLnTx/>
              <a:uFillTx/>
              <a:latin typeface="Segoe UI" panose="020B0502040204020203" pitchFamily="34" charset="0"/>
              <a:ea typeface="Microsoft YaHei" panose="020B0503020204020204" pitchFamily="34" charset="-122"/>
              <a:cs typeface="+mn-cs"/>
            </a:endParaRPr>
          </a:p>
        </p:txBody>
      </p:sp>
      <p:sp>
        <p:nvSpPr>
          <p:cNvPr id="4" name="ZoneTexte 3"/>
          <p:cNvSpPr txBox="1"/>
          <p:nvPr/>
        </p:nvSpPr>
        <p:spPr>
          <a:xfrm rot="16200000">
            <a:off x="-314549" y="1512591"/>
            <a:ext cx="1460630" cy="349968"/>
          </a:xfrm>
          <a:prstGeom prst="rect">
            <a:avLst/>
          </a:prstGeom>
          <a:noFill/>
        </p:spPr>
        <p:txBody>
          <a:bodyPr wrap="square" rtlCol="0">
            <a:spAutoFit/>
          </a:bodyPr>
          <a:lstStyle/>
          <a:p>
            <a:r>
              <a:rPr lang="en-GB" b="1" dirty="0" err="1" smtClean="0">
                <a:solidFill>
                  <a:schemeClr val="tx1"/>
                </a:solidFill>
              </a:rPr>
              <a:t>SNTool</a:t>
            </a:r>
            <a:endParaRPr lang="fr-FR" dirty="0">
              <a:solidFill>
                <a:schemeClr val="tx1"/>
              </a:solidFill>
            </a:endParaRPr>
          </a:p>
        </p:txBody>
      </p:sp>
      <p:sp>
        <p:nvSpPr>
          <p:cNvPr id="17" name="ZoneTexte 16"/>
          <p:cNvSpPr txBox="1"/>
          <p:nvPr/>
        </p:nvSpPr>
        <p:spPr>
          <a:xfrm rot="16200000">
            <a:off x="-479653" y="3689935"/>
            <a:ext cx="1797038" cy="349968"/>
          </a:xfrm>
          <a:prstGeom prst="rect">
            <a:avLst/>
          </a:prstGeom>
          <a:noFill/>
        </p:spPr>
        <p:txBody>
          <a:bodyPr wrap="square" rtlCol="0">
            <a:spAutoFit/>
          </a:bodyPr>
          <a:lstStyle/>
          <a:p>
            <a:r>
              <a:rPr lang="en-GB" b="1" dirty="0" err="1" smtClean="0">
                <a:solidFill>
                  <a:schemeClr val="tx1"/>
                </a:solidFill>
              </a:rPr>
              <a:t>SBTool</a:t>
            </a:r>
            <a:endParaRPr lang="fr-FR" dirty="0">
              <a:solidFill>
                <a:schemeClr val="tx1"/>
              </a:solidFill>
            </a:endParaRPr>
          </a:p>
        </p:txBody>
      </p:sp>
    </p:spTree>
    <p:extLst>
      <p:ext uri="{BB962C8B-B14F-4D97-AF65-F5344CB8AC3E}">
        <p14:creationId xmlns:p14="http://schemas.microsoft.com/office/powerpoint/2010/main" val="2042938405"/>
      </p:ext>
    </p:extLst>
  </p:cSld>
  <p:clrMapOvr>
    <a:masterClrMapping/>
  </p:clrMapOvr>
  <p:transition spd="slow"/>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6154" name="Rectangle 10">
            <a:extLst>
              <a:ext uri="{FF2B5EF4-FFF2-40B4-BE49-F238E27FC236}">
                <a16:creationId xmlns:a16="http://schemas.microsoft.com/office/drawing/2014/main" id="{E4759904-D94D-435A-A24D-8041A2209A9F}"/>
              </a:ext>
            </a:extLst>
          </p:cNvPr>
          <p:cNvSpPr>
            <a:spLocks noChangeArrowheads="1"/>
          </p:cNvSpPr>
          <p:nvPr/>
        </p:nvSpPr>
        <p:spPr bwMode="auto">
          <a:xfrm>
            <a:off x="1214942" y="601660"/>
            <a:ext cx="6637990" cy="3556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it-IT" dirty="0"/>
          </a:p>
        </p:txBody>
      </p:sp>
      <p:sp>
        <p:nvSpPr>
          <p:cNvPr id="6155" name="Rectangle 11">
            <a:extLst>
              <a:ext uri="{FF2B5EF4-FFF2-40B4-BE49-F238E27FC236}">
                <a16:creationId xmlns:a16="http://schemas.microsoft.com/office/drawing/2014/main" id="{72DC4E68-E81B-4D13-B770-C7F7AB2F4C05}"/>
              </a:ext>
            </a:extLst>
          </p:cNvPr>
          <p:cNvSpPr>
            <a:spLocks noChangeArrowheads="1"/>
          </p:cNvSpPr>
          <p:nvPr/>
        </p:nvSpPr>
        <p:spPr bwMode="auto">
          <a:xfrm>
            <a:off x="1208374" y="588960"/>
            <a:ext cx="5328784" cy="3508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it-IT" dirty="0"/>
          </a:p>
        </p:txBody>
      </p:sp>
      <p:sp>
        <p:nvSpPr>
          <p:cNvPr id="16" name="Rettangolo con angoli arrotondati 15">
            <a:extLst>
              <a:ext uri="{FF2B5EF4-FFF2-40B4-BE49-F238E27FC236}">
                <a16:creationId xmlns:a16="http://schemas.microsoft.com/office/drawing/2014/main" id="{87B9A4ED-E083-47B4-BB79-9BCD79465D68}"/>
              </a:ext>
            </a:extLst>
          </p:cNvPr>
          <p:cNvSpPr/>
          <p:nvPr/>
        </p:nvSpPr>
        <p:spPr bwMode="auto">
          <a:xfrm>
            <a:off x="0" y="60395"/>
            <a:ext cx="10080625" cy="422910"/>
          </a:xfrm>
          <a:prstGeom prst="roundRect">
            <a:avLst/>
          </a:prstGeom>
          <a:solidFill>
            <a:srgbClr val="52B0B6"/>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449263" rtl="0" eaLnBrk="1" fontAlgn="base" latinLnBrk="0" hangingPunct="0">
              <a:lnSpc>
                <a:spcPct val="93000"/>
              </a:lnSpc>
              <a:spcBef>
                <a:spcPct val="0"/>
              </a:spcBef>
              <a:spcAft>
                <a:spcPct val="0"/>
              </a:spcAft>
              <a:buClr>
                <a:srgbClr val="000000"/>
              </a:buClr>
              <a:buSzPct val="100000"/>
              <a:buFont typeface="Times New Roman" panose="02020603050405020304" pitchFamily="18" charset="0"/>
              <a:buNone/>
              <a:tabLst/>
            </a:pPr>
            <a:endParaRPr kumimoji="0" lang="it-IT" sz="1800" b="0" i="0" u="none" strike="noStrike" cap="none" normalizeH="0" baseline="0" dirty="0">
              <a:ln>
                <a:noFill/>
              </a:ln>
              <a:solidFill>
                <a:schemeClr val="bg1"/>
              </a:solidFill>
              <a:effectLst/>
              <a:latin typeface="Arial" panose="020B0604020202020204" pitchFamily="34" charset="0"/>
              <a:ea typeface="Microsoft YaHei" panose="020B0503020204020204" pitchFamily="34" charset="-122"/>
            </a:endParaRPr>
          </a:p>
        </p:txBody>
      </p:sp>
      <p:sp>
        <p:nvSpPr>
          <p:cNvPr id="18" name="CasellaDiTesto 17">
            <a:extLst>
              <a:ext uri="{FF2B5EF4-FFF2-40B4-BE49-F238E27FC236}">
                <a16:creationId xmlns:a16="http://schemas.microsoft.com/office/drawing/2014/main" id="{2520915D-8F2E-480A-9EB1-133ED10B56F8}"/>
              </a:ext>
            </a:extLst>
          </p:cNvPr>
          <p:cNvSpPr txBox="1"/>
          <p:nvPr/>
        </p:nvSpPr>
        <p:spPr>
          <a:xfrm>
            <a:off x="138061" y="34784"/>
            <a:ext cx="9720834" cy="448521"/>
          </a:xfrm>
          <a:prstGeom prst="rect">
            <a:avLst/>
          </a:prstGeom>
          <a:noFill/>
        </p:spPr>
        <p:txBody>
          <a:bodyPr wrap="square">
            <a:spAutoFit/>
          </a:bodyPr>
          <a:lstStyle/>
          <a:p>
            <a:pPr marL="269875">
              <a:lnSpc>
                <a:spcPct val="115000"/>
              </a:lnSpc>
            </a:pPr>
            <a:r>
              <a:rPr lang="en-US" sz="2200" b="1" dirty="0"/>
              <a:t>Faiblesses relevées en milieu urbain</a:t>
            </a:r>
          </a:p>
        </p:txBody>
      </p:sp>
      <p:pic>
        <p:nvPicPr>
          <p:cNvPr id="23" name="Picture 1">
            <a:extLst>
              <a:ext uri="{FF2B5EF4-FFF2-40B4-BE49-F238E27FC236}">
                <a16:creationId xmlns:a16="http://schemas.microsoft.com/office/drawing/2014/main" id="{59FF3332-8E45-4B77-B2AA-8F24CE948FB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5188326"/>
            <a:ext cx="433388" cy="490537"/>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4" name="Rectangle 2">
            <a:extLst>
              <a:ext uri="{FF2B5EF4-FFF2-40B4-BE49-F238E27FC236}">
                <a16:creationId xmlns:a16="http://schemas.microsoft.com/office/drawing/2014/main" id="{2E2DA7CA-14E6-4332-9477-08984BA14F96}"/>
              </a:ext>
            </a:extLst>
          </p:cNvPr>
          <p:cNvSpPr>
            <a:spLocks noChangeArrowheads="1"/>
          </p:cNvSpPr>
          <p:nvPr/>
        </p:nvSpPr>
        <p:spPr bwMode="auto">
          <a:xfrm>
            <a:off x="-88439" y="5297194"/>
            <a:ext cx="566738" cy="2190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5pPr>
            <a:lvl6pPr marL="25146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6pPr>
            <a:lvl7pPr marL="29718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7pPr>
            <a:lvl8pPr marL="34290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8pPr>
            <a:lvl9pPr marL="38862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9pPr>
          </a:lstStyle>
          <a:p>
            <a:pPr algn="ctr" hangingPunct="1">
              <a:lnSpc>
                <a:spcPct val="100000"/>
              </a:lnSpc>
              <a:buClrTx/>
              <a:buFontTx/>
              <a:buNone/>
            </a:pPr>
            <a:fld id="{A491B69D-095B-45A8-903F-33AB5F241E37}" type="slidenum">
              <a:rPr lang="it-IT" altLang="it-IT" sz="900">
                <a:solidFill>
                  <a:schemeClr val="bg1"/>
                </a:solidFill>
                <a:latin typeface="din"/>
              </a:rPr>
              <a:pPr algn="ctr" hangingPunct="1">
                <a:lnSpc>
                  <a:spcPct val="100000"/>
                </a:lnSpc>
                <a:buClrTx/>
                <a:buFontTx/>
                <a:buNone/>
              </a:pPr>
              <a:t>16</a:t>
            </a:fld>
            <a:endParaRPr lang="it-IT" altLang="it-IT" sz="900" dirty="0">
              <a:solidFill>
                <a:schemeClr val="bg1"/>
              </a:solidFill>
              <a:latin typeface="din"/>
            </a:endParaRPr>
          </a:p>
        </p:txBody>
      </p:sp>
      <p:sp>
        <p:nvSpPr>
          <p:cNvPr id="31" name="Rectangle 12">
            <a:extLst>
              <a:ext uri="{FF2B5EF4-FFF2-40B4-BE49-F238E27FC236}">
                <a16:creationId xmlns:a16="http://schemas.microsoft.com/office/drawing/2014/main" id="{5D8EDE68-2BA6-45F1-9A68-2AA2DAD35231}"/>
              </a:ext>
            </a:extLst>
          </p:cNvPr>
          <p:cNvSpPr>
            <a:spLocks noChangeArrowheads="1"/>
          </p:cNvSpPr>
          <p:nvPr/>
        </p:nvSpPr>
        <p:spPr bwMode="auto">
          <a:xfrm>
            <a:off x="3108960" y="5313652"/>
            <a:ext cx="5010078" cy="4127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5pPr>
            <a:lvl6pPr marL="25146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6pPr>
            <a:lvl7pPr marL="29718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7pPr>
            <a:lvl8pPr marL="34290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8pPr>
            <a:lvl9pPr marL="38862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9pPr>
          </a:lstStyle>
          <a:p>
            <a:pPr marL="0" marR="0" lvl="0" indent="0" algn="l" defTabSz="449263" rtl="0" eaLnBrk="1" fontAlgn="base" latinLnBrk="0" hangingPunct="1">
              <a:lnSpc>
                <a:spcPct val="115000"/>
              </a:lnSpc>
              <a:spcBef>
                <a:spcPct val="0"/>
              </a:spcBef>
              <a:spcAft>
                <a:spcPct val="0"/>
              </a:spcAft>
              <a:buClrTx/>
              <a:buSzPct val="100000"/>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kumimoji="0" lang="en-US" altLang="it-IT" sz="900" b="0" i="0" u="none" strike="noStrike" kern="1200" cap="none" spc="0" normalizeH="0" baseline="0" noProof="0" dirty="0">
                <a:ln>
                  <a:noFill/>
                </a:ln>
                <a:solidFill>
                  <a:srgbClr val="000000"/>
                </a:solidFill>
                <a:effectLst/>
                <a:uLnTx/>
                <a:uFillTx/>
                <a:latin typeface="din" charset="0"/>
                <a:ea typeface="Microsoft YaHei" panose="020B0503020204020204" pitchFamily="34" charset="-122"/>
                <a:cs typeface="DejaVu Sans" charset="0"/>
              </a:rPr>
              <a:t>MODULE DE FORMATION 6 - PRÉSENTATION DES ÉTUDES DE CAS PILOTES</a:t>
            </a:r>
            <a:endParaRPr kumimoji="0" lang="it-IT" altLang="it-IT" sz="900" b="0" i="0" u="none" strike="noStrike" kern="1200" cap="none" spc="0" normalizeH="0" baseline="0" noProof="0" dirty="0">
              <a:ln>
                <a:noFill/>
              </a:ln>
              <a:solidFill>
                <a:srgbClr val="000000"/>
              </a:solidFill>
              <a:effectLst/>
              <a:uLnTx/>
              <a:uFillTx/>
              <a:latin typeface="din" charset="0"/>
              <a:ea typeface="Microsoft YaHei" panose="020B0503020204020204" pitchFamily="34" charset="-122"/>
              <a:cs typeface="DejaVu Sans" charset="0"/>
            </a:endParaRPr>
          </a:p>
        </p:txBody>
      </p:sp>
      <p:grpSp>
        <p:nvGrpSpPr>
          <p:cNvPr id="33" name="Gruppo 32">
            <a:extLst>
              <a:ext uri="{FF2B5EF4-FFF2-40B4-BE49-F238E27FC236}">
                <a16:creationId xmlns:a16="http://schemas.microsoft.com/office/drawing/2014/main" id="{432D458E-4FBF-4C34-B779-B55CD0C3E693}"/>
              </a:ext>
            </a:extLst>
          </p:cNvPr>
          <p:cNvGrpSpPr/>
          <p:nvPr/>
        </p:nvGrpSpPr>
        <p:grpSpPr>
          <a:xfrm>
            <a:off x="8335632" y="5085715"/>
            <a:ext cx="1998515" cy="525488"/>
            <a:chOff x="1430485" y="5013244"/>
            <a:chExt cx="2186475" cy="574910"/>
          </a:xfrm>
        </p:grpSpPr>
        <p:pic>
          <p:nvPicPr>
            <p:cNvPr id="34" name="Immagine 33">
              <a:extLst>
                <a:ext uri="{FF2B5EF4-FFF2-40B4-BE49-F238E27FC236}">
                  <a16:creationId xmlns:a16="http://schemas.microsoft.com/office/drawing/2014/main" id="{84D593C7-6218-4079-95A6-1E173F2232AF}"/>
                </a:ext>
              </a:extLst>
            </p:cNvPr>
            <p:cNvPicPr>
              <a:picLocks noChangeAspect="1"/>
            </p:cNvPicPr>
            <p:nvPr/>
          </p:nvPicPr>
          <p:blipFill>
            <a:blip r:embed="rId4" cstate="hqprint">
              <a:extLst>
                <a:ext uri="{28A0092B-C50C-407E-A947-70E740481C1C}">
                  <a14:useLocalDpi xmlns:a14="http://schemas.microsoft.com/office/drawing/2010/main" val="0"/>
                </a:ext>
              </a:extLst>
            </a:blip>
            <a:stretch>
              <a:fillRect/>
            </a:stretch>
          </p:blipFill>
          <p:spPr>
            <a:xfrm>
              <a:off x="1531581" y="5013244"/>
              <a:ext cx="1748332" cy="365571"/>
            </a:xfrm>
            <a:prstGeom prst="rect">
              <a:avLst/>
            </a:prstGeom>
          </p:spPr>
        </p:pic>
        <p:pic>
          <p:nvPicPr>
            <p:cNvPr id="35" name="Immagine 34">
              <a:extLst>
                <a:ext uri="{FF2B5EF4-FFF2-40B4-BE49-F238E27FC236}">
                  <a16:creationId xmlns:a16="http://schemas.microsoft.com/office/drawing/2014/main" id="{1A03A735-2D26-46B3-959A-2561E9EA3EA9}"/>
                </a:ext>
              </a:extLst>
            </p:cNvPr>
            <p:cNvPicPr>
              <a:picLocks noChangeAspect="1"/>
            </p:cNvPicPr>
            <p:nvPr/>
          </p:nvPicPr>
          <p:blipFill>
            <a:blip r:embed="rId5"/>
            <a:stretch>
              <a:fillRect/>
            </a:stretch>
          </p:blipFill>
          <p:spPr>
            <a:xfrm>
              <a:off x="1530568" y="5388104"/>
              <a:ext cx="186825" cy="200050"/>
            </a:xfrm>
            <a:prstGeom prst="rect">
              <a:avLst/>
            </a:prstGeom>
          </p:spPr>
        </p:pic>
        <p:sp>
          <p:nvSpPr>
            <p:cNvPr id="36" name="CasellaDiTesto 35">
              <a:extLst>
                <a:ext uri="{FF2B5EF4-FFF2-40B4-BE49-F238E27FC236}">
                  <a16:creationId xmlns:a16="http://schemas.microsoft.com/office/drawing/2014/main" id="{20890564-B2BA-4D20-B2C7-7E9DC99D551B}"/>
                </a:ext>
              </a:extLst>
            </p:cNvPr>
            <p:cNvSpPr txBox="1"/>
            <p:nvPr/>
          </p:nvSpPr>
          <p:spPr>
            <a:xfrm>
              <a:off x="1430485" y="5358382"/>
              <a:ext cx="2186475" cy="225639"/>
            </a:xfrm>
            <a:prstGeom prst="rect">
              <a:avLst/>
            </a:prstGeom>
            <a:noFill/>
          </p:spPr>
          <p:txBody>
            <a:bodyPr wrap="square">
              <a:spAutoFit/>
            </a:bodyPr>
            <a:lstStyle/>
            <a:p>
              <a:pPr marL="269875">
                <a:lnSpc>
                  <a:spcPct val="115000"/>
                </a:lnSpc>
              </a:pPr>
              <a:r>
                <a:rPr lang="en-GB" sz="800" dirty="0">
                  <a:solidFill>
                    <a:srgbClr val="538135"/>
                  </a:solidFill>
                  <a:effectLst/>
                  <a:latin typeface="Calibri" panose="020F0502020204030204" pitchFamily="34" charset="0"/>
                  <a:ea typeface="Times New Roman" panose="02020603050405020304" pitchFamily="18" charset="0"/>
                  <a:cs typeface="Times New Roman" panose="02020603050405020304" pitchFamily="18" charset="0"/>
                </a:rPr>
                <a:t>Villes MED durables</a:t>
              </a:r>
              <a:endParaRPr lang="it-IT" sz="800" dirty="0">
                <a:effectLst/>
                <a:latin typeface="Calibri" panose="020F0502020204030204" pitchFamily="34" charset="0"/>
                <a:ea typeface="Times New Roman" panose="02020603050405020304" pitchFamily="18" charset="0"/>
                <a:cs typeface="Times New Roman" panose="02020603050405020304" pitchFamily="18" charset="0"/>
              </a:endParaRPr>
            </a:p>
          </p:txBody>
        </p:sp>
      </p:grpSp>
      <p:pic>
        <p:nvPicPr>
          <p:cNvPr id="14" name="Image 13"/>
          <p:cNvPicPr>
            <a:picLocks noChangeAspect="1"/>
          </p:cNvPicPr>
          <p:nvPr/>
        </p:nvPicPr>
        <p:blipFill>
          <a:blip r:embed="rId6"/>
          <a:stretch>
            <a:fillRect/>
          </a:stretch>
        </p:blipFill>
        <p:spPr>
          <a:xfrm>
            <a:off x="597601" y="952497"/>
            <a:ext cx="5914036" cy="4112640"/>
          </a:xfrm>
          <a:prstGeom prst="rect">
            <a:avLst/>
          </a:prstGeom>
        </p:spPr>
      </p:pic>
      <p:sp>
        <p:nvSpPr>
          <p:cNvPr id="15" name="ZoneTexte 14"/>
          <p:cNvSpPr txBox="1"/>
          <p:nvPr/>
        </p:nvSpPr>
        <p:spPr>
          <a:xfrm>
            <a:off x="6687500" y="988244"/>
            <a:ext cx="3296264" cy="3785652"/>
          </a:xfrm>
          <a:prstGeom prst="rect">
            <a:avLst/>
          </a:prstGeom>
          <a:noFill/>
        </p:spPr>
        <p:txBody>
          <a:bodyPr wrap="square" rtlCol="0">
            <a:spAutoFit/>
          </a:bodyPr>
          <a:lstStyle/>
          <a:p>
            <a:pPr>
              <a:lnSpc>
                <a:spcPct val="100000"/>
              </a:lnSpc>
              <a:defRPr/>
            </a:pPr>
            <a:r>
              <a:rPr kumimoji="0" lang="en-US" sz="1600" b="0" i="0" u="none" strike="noStrike" kern="1200" cap="none" spc="0" normalizeH="0" baseline="0" noProof="0" dirty="0">
                <a:ln>
                  <a:noFill/>
                </a:ln>
                <a:solidFill>
                  <a:srgbClr val="000000"/>
                </a:solidFill>
                <a:effectLst/>
                <a:uLnTx/>
                <a:uFillTx/>
                <a:latin typeface="Century Gothic" panose="020B0502020202020204" pitchFamily="34" charset="0"/>
              </a:rPr>
              <a:t>Des faiblesses et des points critiques </a:t>
            </a:r>
            <a:r>
              <a:rPr lang="en-US" sz="1600" dirty="0">
                <a:solidFill>
                  <a:srgbClr val="000000"/>
                </a:solidFill>
                <a:latin typeface="Century Gothic" panose="020B0502020202020204" pitchFamily="34" charset="0"/>
              </a:rPr>
              <a:t>existent dans presque tous les domaines</a:t>
            </a:r>
            <a:r>
              <a:rPr lang="en-GB" sz="1600" dirty="0">
                <a:solidFill>
                  <a:srgbClr val="000000"/>
                </a:solidFill>
                <a:latin typeface="Century Gothic" panose="020B0502020202020204" pitchFamily="34" charset="0"/>
              </a:rPr>
              <a:t> (18 sur 33 critères ont obtenu la note de -1), </a:t>
            </a:r>
            <a:r>
              <a:rPr lang="en-US" sz="1600" dirty="0">
                <a:solidFill>
                  <a:srgbClr val="000000"/>
                </a:solidFill>
                <a:latin typeface="Century Gothic" panose="020B0502020202020204" pitchFamily="34" charset="0"/>
              </a:rPr>
              <a:t>notamment dans :</a:t>
            </a:r>
          </a:p>
          <a:p>
            <a:pPr>
              <a:lnSpc>
                <a:spcPct val="100000"/>
              </a:lnSpc>
              <a:defRPr/>
            </a:pPr>
            <a:endParaRPr lang="en-US" sz="1600" dirty="0">
              <a:solidFill>
                <a:srgbClr val="000000"/>
              </a:solidFill>
              <a:latin typeface="Century Gothic" panose="020B0502020202020204" pitchFamily="34" charset="0"/>
            </a:endParaRPr>
          </a:p>
          <a:p>
            <a:pPr lvl="0">
              <a:lnSpc>
                <a:spcPct val="100000"/>
              </a:lnSpc>
              <a:defRPr/>
            </a:pPr>
            <a:r>
              <a:rPr lang="en-US" sz="1600" b="1" dirty="0">
                <a:solidFill>
                  <a:srgbClr val="000000"/>
                </a:solidFill>
                <a:latin typeface="Century Gothic" panose="020B0502020202020204" pitchFamily="34" charset="0"/>
              </a:rPr>
              <a:t>-    </a:t>
            </a:r>
            <a:r>
              <a:rPr lang="en-US" sz="1400" b="1" dirty="0">
                <a:solidFill>
                  <a:srgbClr val="000000"/>
                </a:solidFill>
                <a:latin typeface="Century Gothic" panose="020B0502020202020204" pitchFamily="34" charset="0"/>
              </a:rPr>
              <a:t>Énergie</a:t>
            </a:r>
          </a:p>
          <a:p>
            <a:pPr marL="285750" lvl="0" indent="-285750">
              <a:lnSpc>
                <a:spcPct val="100000"/>
              </a:lnSpc>
              <a:buFontTx/>
              <a:buChar char="-"/>
              <a:defRPr/>
            </a:pPr>
            <a:r>
              <a:rPr lang="en-GB" sz="1400" b="1" dirty="0">
                <a:solidFill>
                  <a:srgbClr val="000000"/>
                </a:solidFill>
                <a:latin typeface="Century Gothic" panose="020B0502020202020204" pitchFamily="34" charset="0"/>
              </a:rPr>
              <a:t>Transport et mobilité</a:t>
            </a:r>
          </a:p>
          <a:p>
            <a:pPr marL="285750" lvl="0" indent="-285750">
              <a:lnSpc>
                <a:spcPct val="100000"/>
              </a:lnSpc>
              <a:buFontTx/>
              <a:buChar char="-"/>
              <a:defRPr/>
            </a:pPr>
            <a:r>
              <a:rPr lang="en-GB" sz="1400" b="1" dirty="0">
                <a:solidFill>
                  <a:srgbClr val="000000"/>
                </a:solidFill>
                <a:latin typeface="Century Gothic" panose="020B0502020202020204" pitchFamily="34" charset="0"/>
              </a:rPr>
              <a:t>CHANGEMENT CLIMATIQUE : Atténuation et adaptation</a:t>
            </a:r>
          </a:p>
          <a:p>
            <a:pPr marL="285750" lvl="0" indent="-285750">
              <a:lnSpc>
                <a:spcPct val="100000"/>
              </a:lnSpc>
              <a:buFontTx/>
              <a:buChar char="-"/>
              <a:defRPr/>
            </a:pPr>
            <a:endParaRPr lang="en-GB" sz="1600" b="1" dirty="0">
              <a:solidFill>
                <a:srgbClr val="000000"/>
              </a:solidFill>
              <a:latin typeface="Century Gothic" panose="020B0502020202020204" pitchFamily="34" charset="0"/>
            </a:endParaRPr>
          </a:p>
          <a:p>
            <a:pPr lvl="0">
              <a:lnSpc>
                <a:spcPct val="100000"/>
              </a:lnSpc>
              <a:defRPr/>
            </a:pPr>
            <a:r>
              <a:rPr lang="en-GB" sz="1600" dirty="0">
                <a:solidFill>
                  <a:srgbClr val="000000"/>
                </a:solidFill>
                <a:latin typeface="Century Gothic" panose="020B0502020202020204" pitchFamily="34" charset="0"/>
              </a:rPr>
              <a:t>L'ensemble </a:t>
            </a:r>
            <a:r>
              <a:rPr lang="en-GB" sz="1600" b="1" dirty="0">
                <a:solidFill>
                  <a:srgbClr val="000000"/>
                </a:solidFill>
                <a:latin typeface="Century Gothic" panose="020B0502020202020204" pitchFamily="34" charset="0"/>
              </a:rPr>
              <a:t>du Score de 0,82 </a:t>
            </a:r>
            <a:r>
              <a:rPr lang="en-GB" sz="1600" dirty="0">
                <a:solidFill>
                  <a:srgbClr val="000000"/>
                </a:solidFill>
                <a:latin typeface="Century Gothic" panose="020B0502020202020204" pitchFamily="34" charset="0"/>
              </a:rPr>
              <a:t>traduit la situation, même si le quartier est récent (construit à partir de 2000)</a:t>
            </a:r>
          </a:p>
        </p:txBody>
      </p:sp>
    </p:spTree>
    <p:extLst>
      <p:ext uri="{BB962C8B-B14F-4D97-AF65-F5344CB8AC3E}">
        <p14:creationId xmlns:p14="http://schemas.microsoft.com/office/powerpoint/2010/main" val="1518324763"/>
      </p:ext>
    </p:extLst>
  </p:cSld>
  <p:clrMapOvr>
    <a:masterClrMapping/>
  </p:clrMapOvr>
  <p:transition spd="slow"/>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55" name="Rectangle 11">
            <a:extLst>
              <a:ext uri="{FF2B5EF4-FFF2-40B4-BE49-F238E27FC236}">
                <a16:creationId xmlns:a16="http://schemas.microsoft.com/office/drawing/2014/main" id="{72DC4E68-E81B-4D13-B770-C7F7AB2F4C05}"/>
              </a:ext>
            </a:extLst>
          </p:cNvPr>
          <p:cNvSpPr>
            <a:spLocks noChangeArrowheads="1"/>
          </p:cNvSpPr>
          <p:nvPr/>
        </p:nvSpPr>
        <p:spPr bwMode="auto">
          <a:xfrm>
            <a:off x="1208374" y="588960"/>
            <a:ext cx="5328784" cy="3508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it-IT" dirty="0"/>
          </a:p>
        </p:txBody>
      </p:sp>
      <p:sp>
        <p:nvSpPr>
          <p:cNvPr id="16" name="Rettangolo con angoli arrotondati 15">
            <a:extLst>
              <a:ext uri="{FF2B5EF4-FFF2-40B4-BE49-F238E27FC236}">
                <a16:creationId xmlns:a16="http://schemas.microsoft.com/office/drawing/2014/main" id="{87B9A4ED-E083-47B4-BB79-9BCD79465D68}"/>
              </a:ext>
            </a:extLst>
          </p:cNvPr>
          <p:cNvSpPr/>
          <p:nvPr/>
        </p:nvSpPr>
        <p:spPr bwMode="auto">
          <a:xfrm>
            <a:off x="0" y="60395"/>
            <a:ext cx="10080625" cy="422910"/>
          </a:xfrm>
          <a:prstGeom prst="roundRect">
            <a:avLst/>
          </a:prstGeom>
          <a:solidFill>
            <a:srgbClr val="52B0B6"/>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449263" rtl="0" eaLnBrk="1" fontAlgn="base" latinLnBrk="0" hangingPunct="0">
              <a:lnSpc>
                <a:spcPct val="93000"/>
              </a:lnSpc>
              <a:spcBef>
                <a:spcPct val="0"/>
              </a:spcBef>
              <a:spcAft>
                <a:spcPct val="0"/>
              </a:spcAft>
              <a:buClr>
                <a:srgbClr val="000000"/>
              </a:buClr>
              <a:buSzPct val="100000"/>
              <a:buFont typeface="Times New Roman" panose="02020603050405020304" pitchFamily="18" charset="0"/>
              <a:buNone/>
              <a:tabLst/>
            </a:pPr>
            <a:endParaRPr kumimoji="0" lang="it-IT" sz="1800" b="0" i="0" u="none" strike="noStrike" cap="none" normalizeH="0" baseline="0" dirty="0">
              <a:ln>
                <a:noFill/>
              </a:ln>
              <a:solidFill>
                <a:schemeClr val="bg1"/>
              </a:solidFill>
              <a:effectLst/>
              <a:latin typeface="Arial" panose="020B0604020202020204" pitchFamily="34" charset="0"/>
              <a:ea typeface="Microsoft YaHei" panose="020B0503020204020204" pitchFamily="34" charset="-122"/>
            </a:endParaRPr>
          </a:p>
        </p:txBody>
      </p:sp>
      <p:sp>
        <p:nvSpPr>
          <p:cNvPr id="18" name="CasellaDiTesto 17">
            <a:extLst>
              <a:ext uri="{FF2B5EF4-FFF2-40B4-BE49-F238E27FC236}">
                <a16:creationId xmlns:a16="http://schemas.microsoft.com/office/drawing/2014/main" id="{2520915D-8F2E-480A-9EB1-133ED10B56F8}"/>
              </a:ext>
            </a:extLst>
          </p:cNvPr>
          <p:cNvSpPr txBox="1"/>
          <p:nvPr/>
        </p:nvSpPr>
        <p:spPr>
          <a:xfrm>
            <a:off x="138061" y="34784"/>
            <a:ext cx="9720834" cy="448521"/>
          </a:xfrm>
          <a:prstGeom prst="rect">
            <a:avLst/>
          </a:prstGeom>
          <a:noFill/>
        </p:spPr>
        <p:txBody>
          <a:bodyPr wrap="square">
            <a:spAutoFit/>
          </a:bodyPr>
          <a:lstStyle/>
          <a:p>
            <a:pPr marL="269875">
              <a:lnSpc>
                <a:spcPct val="115000"/>
              </a:lnSpc>
            </a:pPr>
            <a:r>
              <a:rPr lang="en-US" sz="2200" b="1" dirty="0"/>
              <a:t>Faiblesses identifiées dans le bâtiment public</a:t>
            </a:r>
          </a:p>
        </p:txBody>
      </p:sp>
      <p:pic>
        <p:nvPicPr>
          <p:cNvPr id="23" name="Picture 1">
            <a:extLst>
              <a:ext uri="{FF2B5EF4-FFF2-40B4-BE49-F238E27FC236}">
                <a16:creationId xmlns:a16="http://schemas.microsoft.com/office/drawing/2014/main" id="{59FF3332-8E45-4B77-B2AA-8F24CE948FB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5188326"/>
            <a:ext cx="433388" cy="490537"/>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4" name="Rectangle 2">
            <a:extLst>
              <a:ext uri="{FF2B5EF4-FFF2-40B4-BE49-F238E27FC236}">
                <a16:creationId xmlns:a16="http://schemas.microsoft.com/office/drawing/2014/main" id="{2E2DA7CA-14E6-4332-9477-08984BA14F96}"/>
              </a:ext>
            </a:extLst>
          </p:cNvPr>
          <p:cNvSpPr>
            <a:spLocks noChangeArrowheads="1"/>
          </p:cNvSpPr>
          <p:nvPr/>
        </p:nvSpPr>
        <p:spPr bwMode="auto">
          <a:xfrm>
            <a:off x="-88439" y="5297194"/>
            <a:ext cx="566738" cy="2190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5pPr>
            <a:lvl6pPr marL="25146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6pPr>
            <a:lvl7pPr marL="29718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7pPr>
            <a:lvl8pPr marL="34290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8pPr>
            <a:lvl9pPr marL="38862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9pPr>
          </a:lstStyle>
          <a:p>
            <a:pPr algn="ctr" hangingPunct="1">
              <a:lnSpc>
                <a:spcPct val="100000"/>
              </a:lnSpc>
              <a:buClrTx/>
              <a:buFontTx/>
              <a:buNone/>
            </a:pPr>
            <a:fld id="{A491B69D-095B-45A8-903F-33AB5F241E37}" type="slidenum">
              <a:rPr lang="it-IT" altLang="it-IT" sz="900">
                <a:solidFill>
                  <a:schemeClr val="bg1"/>
                </a:solidFill>
                <a:latin typeface="din"/>
              </a:rPr>
              <a:pPr algn="ctr" hangingPunct="1">
                <a:lnSpc>
                  <a:spcPct val="100000"/>
                </a:lnSpc>
                <a:buClrTx/>
                <a:buFontTx/>
                <a:buNone/>
              </a:pPr>
              <a:t>17</a:t>
            </a:fld>
            <a:endParaRPr lang="it-IT" altLang="it-IT" sz="900" dirty="0">
              <a:solidFill>
                <a:schemeClr val="bg1"/>
              </a:solidFill>
              <a:latin typeface="din"/>
            </a:endParaRPr>
          </a:p>
        </p:txBody>
      </p:sp>
      <p:sp>
        <p:nvSpPr>
          <p:cNvPr id="31" name="Rectangle 12">
            <a:extLst>
              <a:ext uri="{FF2B5EF4-FFF2-40B4-BE49-F238E27FC236}">
                <a16:creationId xmlns:a16="http://schemas.microsoft.com/office/drawing/2014/main" id="{5D8EDE68-2BA6-45F1-9A68-2AA2DAD35231}"/>
              </a:ext>
            </a:extLst>
          </p:cNvPr>
          <p:cNvSpPr>
            <a:spLocks noChangeArrowheads="1"/>
          </p:cNvSpPr>
          <p:nvPr/>
        </p:nvSpPr>
        <p:spPr bwMode="auto">
          <a:xfrm>
            <a:off x="3108960" y="5313652"/>
            <a:ext cx="5010078" cy="4127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5pPr>
            <a:lvl6pPr marL="25146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6pPr>
            <a:lvl7pPr marL="29718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7pPr>
            <a:lvl8pPr marL="34290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8pPr>
            <a:lvl9pPr marL="38862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9pPr>
          </a:lstStyle>
          <a:p>
            <a:pPr marL="0" marR="0" lvl="0" indent="0" algn="l" defTabSz="449263" rtl="0" eaLnBrk="1" fontAlgn="base" latinLnBrk="0" hangingPunct="1">
              <a:lnSpc>
                <a:spcPct val="115000"/>
              </a:lnSpc>
              <a:spcBef>
                <a:spcPct val="0"/>
              </a:spcBef>
              <a:spcAft>
                <a:spcPct val="0"/>
              </a:spcAft>
              <a:buClrTx/>
              <a:buSzPct val="100000"/>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kumimoji="0" lang="en-US" altLang="it-IT" sz="900" b="0" i="0" u="none" strike="noStrike" kern="1200" cap="none" spc="0" normalizeH="0" baseline="0" noProof="0" dirty="0">
                <a:ln>
                  <a:noFill/>
                </a:ln>
                <a:solidFill>
                  <a:srgbClr val="000000"/>
                </a:solidFill>
                <a:effectLst/>
                <a:uLnTx/>
                <a:uFillTx/>
                <a:latin typeface="din" charset="0"/>
                <a:ea typeface="Microsoft YaHei" panose="020B0503020204020204" pitchFamily="34" charset="-122"/>
                <a:cs typeface="DejaVu Sans" charset="0"/>
              </a:rPr>
              <a:t>MODULE DE FORMATION 6 - PRÉSENTATION DES ÉTUDES DE CAS PILOTES</a:t>
            </a:r>
            <a:endParaRPr kumimoji="0" lang="it-IT" altLang="it-IT" sz="900" b="0" i="0" u="none" strike="noStrike" kern="1200" cap="none" spc="0" normalizeH="0" baseline="0" noProof="0" dirty="0">
              <a:ln>
                <a:noFill/>
              </a:ln>
              <a:solidFill>
                <a:srgbClr val="000000"/>
              </a:solidFill>
              <a:effectLst/>
              <a:uLnTx/>
              <a:uFillTx/>
              <a:latin typeface="din" charset="0"/>
              <a:ea typeface="Microsoft YaHei" panose="020B0503020204020204" pitchFamily="34" charset="-122"/>
              <a:cs typeface="DejaVu Sans" charset="0"/>
            </a:endParaRPr>
          </a:p>
        </p:txBody>
      </p:sp>
      <p:grpSp>
        <p:nvGrpSpPr>
          <p:cNvPr id="33" name="Gruppo 32">
            <a:extLst>
              <a:ext uri="{FF2B5EF4-FFF2-40B4-BE49-F238E27FC236}">
                <a16:creationId xmlns:a16="http://schemas.microsoft.com/office/drawing/2014/main" id="{432D458E-4FBF-4C34-B779-B55CD0C3E693}"/>
              </a:ext>
            </a:extLst>
          </p:cNvPr>
          <p:cNvGrpSpPr/>
          <p:nvPr/>
        </p:nvGrpSpPr>
        <p:grpSpPr>
          <a:xfrm>
            <a:off x="8335632" y="5085715"/>
            <a:ext cx="1998515" cy="525488"/>
            <a:chOff x="1430485" y="5013244"/>
            <a:chExt cx="2186475" cy="574910"/>
          </a:xfrm>
        </p:grpSpPr>
        <p:pic>
          <p:nvPicPr>
            <p:cNvPr id="34" name="Immagine 33">
              <a:extLst>
                <a:ext uri="{FF2B5EF4-FFF2-40B4-BE49-F238E27FC236}">
                  <a16:creationId xmlns:a16="http://schemas.microsoft.com/office/drawing/2014/main" id="{84D593C7-6218-4079-95A6-1E173F2232AF}"/>
                </a:ext>
              </a:extLst>
            </p:cNvPr>
            <p:cNvPicPr>
              <a:picLocks noChangeAspect="1"/>
            </p:cNvPicPr>
            <p:nvPr/>
          </p:nvPicPr>
          <p:blipFill>
            <a:blip r:embed="rId4" cstate="hqprint">
              <a:extLst>
                <a:ext uri="{28A0092B-C50C-407E-A947-70E740481C1C}">
                  <a14:useLocalDpi xmlns:a14="http://schemas.microsoft.com/office/drawing/2010/main" val="0"/>
                </a:ext>
              </a:extLst>
            </a:blip>
            <a:stretch>
              <a:fillRect/>
            </a:stretch>
          </p:blipFill>
          <p:spPr>
            <a:xfrm>
              <a:off x="1531581" y="5013244"/>
              <a:ext cx="1748332" cy="365571"/>
            </a:xfrm>
            <a:prstGeom prst="rect">
              <a:avLst/>
            </a:prstGeom>
          </p:spPr>
        </p:pic>
        <p:pic>
          <p:nvPicPr>
            <p:cNvPr id="35" name="Immagine 34">
              <a:extLst>
                <a:ext uri="{FF2B5EF4-FFF2-40B4-BE49-F238E27FC236}">
                  <a16:creationId xmlns:a16="http://schemas.microsoft.com/office/drawing/2014/main" id="{1A03A735-2D26-46B3-959A-2561E9EA3EA9}"/>
                </a:ext>
              </a:extLst>
            </p:cNvPr>
            <p:cNvPicPr>
              <a:picLocks noChangeAspect="1"/>
            </p:cNvPicPr>
            <p:nvPr/>
          </p:nvPicPr>
          <p:blipFill>
            <a:blip r:embed="rId5"/>
            <a:stretch>
              <a:fillRect/>
            </a:stretch>
          </p:blipFill>
          <p:spPr>
            <a:xfrm>
              <a:off x="1530568" y="5388104"/>
              <a:ext cx="186825" cy="200050"/>
            </a:xfrm>
            <a:prstGeom prst="rect">
              <a:avLst/>
            </a:prstGeom>
          </p:spPr>
        </p:pic>
        <p:sp>
          <p:nvSpPr>
            <p:cNvPr id="36" name="CasellaDiTesto 35">
              <a:extLst>
                <a:ext uri="{FF2B5EF4-FFF2-40B4-BE49-F238E27FC236}">
                  <a16:creationId xmlns:a16="http://schemas.microsoft.com/office/drawing/2014/main" id="{20890564-B2BA-4D20-B2C7-7E9DC99D551B}"/>
                </a:ext>
              </a:extLst>
            </p:cNvPr>
            <p:cNvSpPr txBox="1"/>
            <p:nvPr/>
          </p:nvSpPr>
          <p:spPr>
            <a:xfrm>
              <a:off x="1430485" y="5358382"/>
              <a:ext cx="2186475" cy="225639"/>
            </a:xfrm>
            <a:prstGeom prst="rect">
              <a:avLst/>
            </a:prstGeom>
            <a:noFill/>
          </p:spPr>
          <p:txBody>
            <a:bodyPr wrap="square">
              <a:spAutoFit/>
            </a:bodyPr>
            <a:lstStyle/>
            <a:p>
              <a:pPr marL="269875">
                <a:lnSpc>
                  <a:spcPct val="115000"/>
                </a:lnSpc>
              </a:pPr>
              <a:r>
                <a:rPr lang="en-GB" sz="800" dirty="0">
                  <a:solidFill>
                    <a:srgbClr val="538135"/>
                  </a:solidFill>
                  <a:effectLst/>
                  <a:latin typeface="Calibri" panose="020F0502020204030204" pitchFamily="34" charset="0"/>
                  <a:ea typeface="Times New Roman" panose="02020603050405020304" pitchFamily="18" charset="0"/>
                  <a:cs typeface="Times New Roman" panose="02020603050405020304" pitchFamily="18" charset="0"/>
                </a:rPr>
                <a:t>Villes MED durables</a:t>
              </a:r>
              <a:endParaRPr lang="it-IT" sz="800" dirty="0">
                <a:effectLst/>
                <a:latin typeface="Calibri" panose="020F0502020204030204" pitchFamily="34" charset="0"/>
                <a:ea typeface="Times New Roman" panose="02020603050405020304" pitchFamily="18" charset="0"/>
                <a:cs typeface="Times New Roman" panose="02020603050405020304" pitchFamily="18" charset="0"/>
              </a:endParaRPr>
            </a:p>
          </p:txBody>
        </p:sp>
      </p:grpSp>
      <p:sp>
        <p:nvSpPr>
          <p:cNvPr id="15" name="ZoneTexte 14"/>
          <p:cNvSpPr txBox="1"/>
          <p:nvPr/>
        </p:nvSpPr>
        <p:spPr>
          <a:xfrm>
            <a:off x="6734086" y="1324101"/>
            <a:ext cx="3257245" cy="3293209"/>
          </a:xfrm>
          <a:prstGeom prst="rect">
            <a:avLst/>
          </a:prstGeom>
          <a:noFill/>
        </p:spPr>
        <p:txBody>
          <a:bodyPr wrap="square" rtlCol="0">
            <a:spAutoFit/>
          </a:bodyPr>
          <a:lstStyle/>
          <a:p>
            <a:pPr lvl="0">
              <a:lnSpc>
                <a:spcPct val="100000"/>
              </a:lnSpc>
              <a:defRPr/>
            </a:pPr>
            <a:r>
              <a:rPr lang="en-US" sz="1600" dirty="0">
                <a:solidFill>
                  <a:srgbClr val="000000"/>
                </a:solidFill>
                <a:latin typeface="Century Gothic" panose="020B0502020202020204" pitchFamily="34" charset="0"/>
              </a:rPr>
              <a:t>Des faiblesses et des problèmes critiques existent notamment dans :</a:t>
            </a:r>
          </a:p>
          <a:p>
            <a:pPr lvl="0">
              <a:lnSpc>
                <a:spcPct val="100000"/>
              </a:lnSpc>
              <a:defRPr/>
            </a:pPr>
            <a:endParaRPr lang="en-US" sz="1600" dirty="0">
              <a:solidFill>
                <a:srgbClr val="000000"/>
              </a:solidFill>
              <a:latin typeface="Century Gothic" panose="020B0502020202020204" pitchFamily="34" charset="0"/>
            </a:endParaRPr>
          </a:p>
          <a:p>
            <a:pPr lvl="0">
              <a:lnSpc>
                <a:spcPct val="100000"/>
              </a:lnSpc>
              <a:defRPr/>
            </a:pPr>
            <a:r>
              <a:rPr lang="en-GB" sz="1600" b="1" dirty="0">
                <a:solidFill>
                  <a:srgbClr val="000000"/>
                </a:solidFill>
                <a:latin typeface="Century Gothic" panose="020B0502020202020204" pitchFamily="34" charset="0"/>
              </a:rPr>
              <a:t>- Consommation d'énergie et de ressources </a:t>
            </a:r>
          </a:p>
          <a:p>
            <a:pPr lvl="0">
              <a:lnSpc>
                <a:spcPct val="100000"/>
              </a:lnSpc>
              <a:defRPr/>
            </a:pPr>
            <a:r>
              <a:rPr lang="en-GB" sz="1600" b="1" dirty="0">
                <a:solidFill>
                  <a:srgbClr val="000000"/>
                </a:solidFill>
                <a:latin typeface="Century Gothic" panose="020B0502020202020204" pitchFamily="34" charset="0"/>
              </a:rPr>
              <a:t>- Adaptation au changement climatique</a:t>
            </a:r>
          </a:p>
          <a:p>
            <a:pPr marL="285750" lvl="0" indent="-285750">
              <a:lnSpc>
                <a:spcPct val="100000"/>
              </a:lnSpc>
              <a:buFontTx/>
              <a:buChar char="-"/>
              <a:defRPr/>
            </a:pPr>
            <a:endParaRPr lang="en-GB" sz="1600" dirty="0">
              <a:solidFill>
                <a:srgbClr val="000000"/>
              </a:solidFill>
              <a:latin typeface="Century Gothic" panose="020B0502020202020204" pitchFamily="34" charset="0"/>
            </a:endParaRPr>
          </a:p>
          <a:p>
            <a:pPr>
              <a:lnSpc>
                <a:spcPct val="100000"/>
              </a:lnSpc>
              <a:defRPr/>
            </a:pPr>
            <a:endParaRPr lang="en-GB" sz="1600" dirty="0">
              <a:solidFill>
                <a:srgbClr val="000000"/>
              </a:solidFill>
              <a:latin typeface="Century Gothic" panose="020B0502020202020204" pitchFamily="34" charset="0"/>
            </a:endParaRPr>
          </a:p>
          <a:p>
            <a:pPr>
              <a:lnSpc>
                <a:spcPct val="100000"/>
              </a:lnSpc>
              <a:defRPr/>
            </a:pPr>
            <a:r>
              <a:rPr lang="en-GB" sz="1600" dirty="0">
                <a:solidFill>
                  <a:srgbClr val="000000"/>
                </a:solidFill>
                <a:latin typeface="Century Gothic" panose="020B0502020202020204" pitchFamily="34" charset="0"/>
              </a:rPr>
              <a:t>L'ensemble </a:t>
            </a:r>
            <a:r>
              <a:rPr lang="en-GB" sz="1600" b="1" dirty="0">
                <a:solidFill>
                  <a:srgbClr val="000000"/>
                </a:solidFill>
                <a:latin typeface="Century Gothic" panose="020B0502020202020204" pitchFamily="34" charset="0"/>
              </a:rPr>
              <a:t>du score de 1,2 </a:t>
            </a:r>
            <a:r>
              <a:rPr lang="en-GB" sz="1600" dirty="0">
                <a:solidFill>
                  <a:srgbClr val="000000"/>
                </a:solidFill>
                <a:latin typeface="Century Gothic" panose="020B0502020202020204" pitchFamily="34" charset="0"/>
              </a:rPr>
              <a:t>traduit la situation, même si le bâtiment n'a qu'un an.</a:t>
            </a:r>
            <a:endParaRPr lang="fr-FR" sz="1600" dirty="0">
              <a:solidFill>
                <a:srgbClr val="000000"/>
              </a:solidFill>
              <a:latin typeface="Century Gothic" panose="020B0502020202020204" pitchFamily="34" charset="0"/>
            </a:endParaRPr>
          </a:p>
        </p:txBody>
      </p:sp>
      <p:pic>
        <p:nvPicPr>
          <p:cNvPr id="17" name="Image 16"/>
          <p:cNvPicPr>
            <a:picLocks noChangeAspect="1"/>
          </p:cNvPicPr>
          <p:nvPr/>
        </p:nvPicPr>
        <p:blipFill>
          <a:blip r:embed="rId6"/>
          <a:stretch>
            <a:fillRect/>
          </a:stretch>
        </p:blipFill>
        <p:spPr>
          <a:xfrm>
            <a:off x="115384" y="633614"/>
            <a:ext cx="6488517" cy="4109302"/>
          </a:xfrm>
          <a:prstGeom prst="rect">
            <a:avLst/>
          </a:prstGeom>
        </p:spPr>
      </p:pic>
    </p:spTree>
    <p:extLst>
      <p:ext uri="{BB962C8B-B14F-4D97-AF65-F5344CB8AC3E}">
        <p14:creationId xmlns:p14="http://schemas.microsoft.com/office/powerpoint/2010/main" val="300083170"/>
      </p:ext>
    </p:extLst>
  </p:cSld>
  <p:clrMapOvr>
    <a:masterClrMapping/>
  </p:clrMapOvr>
  <p:transition spd="slow"/>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6154" name="Rectangle 10">
            <a:extLst>
              <a:ext uri="{FF2B5EF4-FFF2-40B4-BE49-F238E27FC236}">
                <a16:creationId xmlns:a16="http://schemas.microsoft.com/office/drawing/2014/main" id="{E4759904-D94D-435A-A24D-8041A2209A9F}"/>
              </a:ext>
            </a:extLst>
          </p:cNvPr>
          <p:cNvSpPr>
            <a:spLocks noChangeArrowheads="1"/>
          </p:cNvSpPr>
          <p:nvPr/>
        </p:nvSpPr>
        <p:spPr bwMode="auto">
          <a:xfrm>
            <a:off x="1214942" y="601660"/>
            <a:ext cx="6637990" cy="3556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it-IT" dirty="0"/>
          </a:p>
        </p:txBody>
      </p:sp>
      <p:sp>
        <p:nvSpPr>
          <p:cNvPr id="6155" name="Rectangle 11">
            <a:extLst>
              <a:ext uri="{FF2B5EF4-FFF2-40B4-BE49-F238E27FC236}">
                <a16:creationId xmlns:a16="http://schemas.microsoft.com/office/drawing/2014/main" id="{72DC4E68-E81B-4D13-B770-C7F7AB2F4C05}"/>
              </a:ext>
            </a:extLst>
          </p:cNvPr>
          <p:cNvSpPr>
            <a:spLocks noChangeArrowheads="1"/>
          </p:cNvSpPr>
          <p:nvPr/>
        </p:nvSpPr>
        <p:spPr bwMode="auto">
          <a:xfrm>
            <a:off x="1208374" y="588960"/>
            <a:ext cx="5328784" cy="3508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it-IT" dirty="0"/>
          </a:p>
        </p:txBody>
      </p:sp>
      <p:sp>
        <p:nvSpPr>
          <p:cNvPr id="16" name="Rettangolo con angoli arrotondati 15">
            <a:extLst>
              <a:ext uri="{FF2B5EF4-FFF2-40B4-BE49-F238E27FC236}">
                <a16:creationId xmlns:a16="http://schemas.microsoft.com/office/drawing/2014/main" id="{87B9A4ED-E083-47B4-BB79-9BCD79465D68}"/>
              </a:ext>
            </a:extLst>
          </p:cNvPr>
          <p:cNvSpPr/>
          <p:nvPr/>
        </p:nvSpPr>
        <p:spPr bwMode="auto">
          <a:xfrm>
            <a:off x="0" y="984427"/>
            <a:ext cx="10080625" cy="2631461"/>
          </a:xfrm>
          <a:prstGeom prst="roundRect">
            <a:avLst/>
          </a:prstGeom>
          <a:solidFill>
            <a:srgbClr val="52B0B6"/>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449263" rtl="0" eaLnBrk="1" fontAlgn="base" latinLnBrk="0" hangingPunct="0">
              <a:lnSpc>
                <a:spcPct val="93000"/>
              </a:lnSpc>
              <a:spcBef>
                <a:spcPct val="0"/>
              </a:spcBef>
              <a:spcAft>
                <a:spcPct val="0"/>
              </a:spcAft>
              <a:buClr>
                <a:srgbClr val="000000"/>
              </a:buClr>
              <a:buSzPct val="100000"/>
              <a:buFont typeface="Times New Roman" panose="02020603050405020304" pitchFamily="18" charset="0"/>
              <a:buNone/>
              <a:tabLst/>
            </a:pPr>
            <a:endParaRPr kumimoji="0" lang="it-IT" sz="1800" b="0" i="0" u="none" strike="noStrike" cap="none" normalizeH="0" baseline="0" dirty="0">
              <a:ln>
                <a:noFill/>
              </a:ln>
              <a:solidFill>
                <a:schemeClr val="bg1"/>
              </a:solidFill>
              <a:effectLst/>
              <a:latin typeface="Arial" panose="020B0604020202020204" pitchFamily="34" charset="0"/>
              <a:ea typeface="Microsoft YaHei" panose="020B0503020204020204" pitchFamily="34" charset="-122"/>
            </a:endParaRPr>
          </a:p>
        </p:txBody>
      </p:sp>
      <p:sp>
        <p:nvSpPr>
          <p:cNvPr id="18" name="CasellaDiTesto 17">
            <a:extLst>
              <a:ext uri="{FF2B5EF4-FFF2-40B4-BE49-F238E27FC236}">
                <a16:creationId xmlns:a16="http://schemas.microsoft.com/office/drawing/2014/main" id="{2520915D-8F2E-480A-9EB1-133ED10B56F8}"/>
              </a:ext>
            </a:extLst>
          </p:cNvPr>
          <p:cNvSpPr txBox="1"/>
          <p:nvPr/>
        </p:nvSpPr>
        <p:spPr>
          <a:xfrm>
            <a:off x="1765550" y="1946153"/>
            <a:ext cx="7461505" cy="691408"/>
          </a:xfrm>
          <a:prstGeom prst="rect">
            <a:avLst/>
          </a:prstGeom>
          <a:noFill/>
        </p:spPr>
        <p:txBody>
          <a:bodyPr wrap="square">
            <a:spAutoFit/>
          </a:bodyPr>
          <a:lstStyle/>
          <a:p>
            <a:pPr marL="269875" algn="ctr">
              <a:lnSpc>
                <a:spcPct val="115000"/>
              </a:lnSpc>
            </a:pPr>
            <a:r>
              <a:rPr lang="en-US" sz="3700" b="1" dirty="0"/>
              <a:t>Scénario développé</a:t>
            </a:r>
            <a:endParaRPr lang="it-IT" sz="3700" b="1" dirty="0"/>
          </a:p>
        </p:txBody>
      </p:sp>
      <p:sp>
        <p:nvSpPr>
          <p:cNvPr id="31" name="Rectangle 12">
            <a:extLst>
              <a:ext uri="{FF2B5EF4-FFF2-40B4-BE49-F238E27FC236}">
                <a16:creationId xmlns:a16="http://schemas.microsoft.com/office/drawing/2014/main" id="{5D8EDE68-2BA6-45F1-9A68-2AA2DAD35231}"/>
              </a:ext>
            </a:extLst>
          </p:cNvPr>
          <p:cNvSpPr>
            <a:spLocks noChangeArrowheads="1"/>
          </p:cNvSpPr>
          <p:nvPr/>
        </p:nvSpPr>
        <p:spPr bwMode="auto">
          <a:xfrm>
            <a:off x="3108960" y="5313652"/>
            <a:ext cx="5010078" cy="4127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5pPr>
            <a:lvl6pPr marL="25146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6pPr>
            <a:lvl7pPr marL="29718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7pPr>
            <a:lvl8pPr marL="34290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8pPr>
            <a:lvl9pPr marL="38862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9pPr>
          </a:lstStyle>
          <a:p>
            <a:pPr marL="0" marR="0" lvl="0" indent="0" algn="l" defTabSz="449263" rtl="0" eaLnBrk="1" fontAlgn="base" latinLnBrk="0" hangingPunct="1">
              <a:lnSpc>
                <a:spcPct val="115000"/>
              </a:lnSpc>
              <a:spcBef>
                <a:spcPct val="0"/>
              </a:spcBef>
              <a:spcAft>
                <a:spcPct val="0"/>
              </a:spcAft>
              <a:buClrTx/>
              <a:buSzPct val="100000"/>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kumimoji="0" lang="en-US" altLang="it-IT" sz="900" b="0" i="0" u="none" strike="noStrike" kern="1200" cap="none" spc="0" normalizeH="0" baseline="0" noProof="0" dirty="0">
                <a:ln>
                  <a:noFill/>
                </a:ln>
                <a:solidFill>
                  <a:srgbClr val="000000"/>
                </a:solidFill>
                <a:effectLst/>
                <a:uLnTx/>
                <a:uFillTx/>
                <a:latin typeface="din" charset="0"/>
                <a:ea typeface="Microsoft YaHei" panose="020B0503020204020204" pitchFamily="34" charset="-122"/>
                <a:cs typeface="DejaVu Sans" charset="0"/>
              </a:rPr>
              <a:t>MODULE DE FORMATION 6 - PRÉSENTATION DES ÉTUDES DE CAS PILOTES</a:t>
            </a:r>
            <a:endParaRPr kumimoji="0" lang="it-IT" altLang="it-IT" sz="900" b="0" i="0" u="none" strike="noStrike" kern="1200" cap="none" spc="0" normalizeH="0" baseline="0" noProof="0" dirty="0">
              <a:ln>
                <a:noFill/>
              </a:ln>
              <a:solidFill>
                <a:srgbClr val="000000"/>
              </a:solidFill>
              <a:effectLst/>
              <a:uLnTx/>
              <a:uFillTx/>
              <a:latin typeface="din" charset="0"/>
              <a:ea typeface="Microsoft YaHei" panose="020B0503020204020204" pitchFamily="34" charset="-122"/>
              <a:cs typeface="DejaVu Sans" charset="0"/>
            </a:endParaRPr>
          </a:p>
        </p:txBody>
      </p:sp>
      <p:grpSp>
        <p:nvGrpSpPr>
          <p:cNvPr id="33" name="Gruppo 32">
            <a:extLst>
              <a:ext uri="{FF2B5EF4-FFF2-40B4-BE49-F238E27FC236}">
                <a16:creationId xmlns:a16="http://schemas.microsoft.com/office/drawing/2014/main" id="{432D458E-4FBF-4C34-B779-B55CD0C3E693}"/>
              </a:ext>
            </a:extLst>
          </p:cNvPr>
          <p:cNvGrpSpPr/>
          <p:nvPr/>
        </p:nvGrpSpPr>
        <p:grpSpPr>
          <a:xfrm>
            <a:off x="8335632" y="5085715"/>
            <a:ext cx="1998515" cy="525488"/>
            <a:chOff x="1430485" y="5013244"/>
            <a:chExt cx="2186475" cy="574910"/>
          </a:xfrm>
        </p:grpSpPr>
        <p:pic>
          <p:nvPicPr>
            <p:cNvPr id="34" name="Immagine 33">
              <a:extLst>
                <a:ext uri="{FF2B5EF4-FFF2-40B4-BE49-F238E27FC236}">
                  <a16:creationId xmlns:a16="http://schemas.microsoft.com/office/drawing/2014/main" id="{84D593C7-6218-4079-95A6-1E173F2232AF}"/>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1531581" y="5013244"/>
              <a:ext cx="1748332" cy="365571"/>
            </a:xfrm>
            <a:prstGeom prst="rect">
              <a:avLst/>
            </a:prstGeom>
          </p:spPr>
        </p:pic>
        <p:pic>
          <p:nvPicPr>
            <p:cNvPr id="35" name="Immagine 34">
              <a:extLst>
                <a:ext uri="{FF2B5EF4-FFF2-40B4-BE49-F238E27FC236}">
                  <a16:creationId xmlns:a16="http://schemas.microsoft.com/office/drawing/2014/main" id="{1A03A735-2D26-46B3-959A-2561E9EA3EA9}"/>
                </a:ext>
              </a:extLst>
            </p:cNvPr>
            <p:cNvPicPr>
              <a:picLocks noChangeAspect="1"/>
            </p:cNvPicPr>
            <p:nvPr/>
          </p:nvPicPr>
          <p:blipFill>
            <a:blip r:embed="rId4"/>
            <a:stretch>
              <a:fillRect/>
            </a:stretch>
          </p:blipFill>
          <p:spPr>
            <a:xfrm>
              <a:off x="1530568" y="5388104"/>
              <a:ext cx="186825" cy="200050"/>
            </a:xfrm>
            <a:prstGeom prst="rect">
              <a:avLst/>
            </a:prstGeom>
          </p:spPr>
        </p:pic>
        <p:sp>
          <p:nvSpPr>
            <p:cNvPr id="36" name="CasellaDiTesto 35">
              <a:extLst>
                <a:ext uri="{FF2B5EF4-FFF2-40B4-BE49-F238E27FC236}">
                  <a16:creationId xmlns:a16="http://schemas.microsoft.com/office/drawing/2014/main" id="{20890564-B2BA-4D20-B2C7-7E9DC99D551B}"/>
                </a:ext>
              </a:extLst>
            </p:cNvPr>
            <p:cNvSpPr txBox="1"/>
            <p:nvPr/>
          </p:nvSpPr>
          <p:spPr>
            <a:xfrm>
              <a:off x="1430485" y="5358382"/>
              <a:ext cx="2186475" cy="225639"/>
            </a:xfrm>
            <a:prstGeom prst="rect">
              <a:avLst/>
            </a:prstGeom>
            <a:noFill/>
          </p:spPr>
          <p:txBody>
            <a:bodyPr wrap="square">
              <a:spAutoFit/>
            </a:bodyPr>
            <a:lstStyle/>
            <a:p>
              <a:pPr marL="269875">
                <a:lnSpc>
                  <a:spcPct val="115000"/>
                </a:lnSpc>
              </a:pPr>
              <a:r>
                <a:rPr lang="en-GB" sz="800" dirty="0">
                  <a:solidFill>
                    <a:srgbClr val="538135"/>
                  </a:solidFill>
                  <a:effectLst/>
                  <a:latin typeface="Calibri" panose="020F0502020204030204" pitchFamily="34" charset="0"/>
                  <a:ea typeface="Times New Roman" panose="02020603050405020304" pitchFamily="18" charset="0"/>
                  <a:cs typeface="Times New Roman" panose="02020603050405020304" pitchFamily="18" charset="0"/>
                </a:rPr>
                <a:t>Villes MED durables</a:t>
              </a:r>
              <a:endParaRPr lang="it-IT" sz="800" dirty="0">
                <a:effectLst/>
                <a:latin typeface="Calibri" panose="020F0502020204030204" pitchFamily="34" charset="0"/>
                <a:ea typeface="Times New Roman" panose="02020603050405020304" pitchFamily="18" charset="0"/>
                <a:cs typeface="Times New Roman" panose="02020603050405020304" pitchFamily="18" charset="0"/>
              </a:endParaRPr>
            </a:p>
          </p:txBody>
        </p:sp>
      </p:grpSp>
      <p:pic>
        <p:nvPicPr>
          <p:cNvPr id="3" name="Elemento grafico 2" descr="Badge Segno di spunta con riempimento a tinta unita">
            <a:extLst>
              <a:ext uri="{FF2B5EF4-FFF2-40B4-BE49-F238E27FC236}">
                <a16:creationId xmlns:a16="http://schemas.microsoft.com/office/drawing/2014/main" id="{3DC8295D-EE2F-D13F-BC2A-8B71368AF1EA}"/>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 xmlns:asvg="http://schemas.microsoft.com/office/drawing/2016/SVG/main" r:embed="rId6"/>
              </a:ext>
            </a:extLst>
          </a:blip>
          <a:stretch>
            <a:fillRect/>
          </a:stretch>
        </p:blipFill>
        <p:spPr>
          <a:xfrm>
            <a:off x="1185284" y="1612017"/>
            <a:ext cx="1160531" cy="1160531"/>
          </a:xfrm>
          <a:prstGeom prst="rect">
            <a:avLst/>
          </a:prstGeom>
        </p:spPr>
      </p:pic>
    </p:spTree>
    <p:extLst>
      <p:ext uri="{BB962C8B-B14F-4D97-AF65-F5344CB8AC3E}">
        <p14:creationId xmlns:p14="http://schemas.microsoft.com/office/powerpoint/2010/main" val="1884827406"/>
      </p:ext>
    </p:extLst>
  </p:cSld>
  <p:clrMapOvr>
    <a:masterClrMapping/>
  </p:clrMapOvr>
  <p:transition spd="slow"/>
</p:sld>
</file>

<file path=ppt/slides/slide19.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6154" name="Rectangle 10">
            <a:extLst>
              <a:ext uri="{FF2B5EF4-FFF2-40B4-BE49-F238E27FC236}">
                <a16:creationId xmlns:a16="http://schemas.microsoft.com/office/drawing/2014/main" id="{E4759904-D94D-435A-A24D-8041A2209A9F}"/>
              </a:ext>
            </a:extLst>
          </p:cNvPr>
          <p:cNvSpPr>
            <a:spLocks noChangeArrowheads="1"/>
          </p:cNvSpPr>
          <p:nvPr/>
        </p:nvSpPr>
        <p:spPr bwMode="auto">
          <a:xfrm>
            <a:off x="1214942" y="601660"/>
            <a:ext cx="6637990" cy="3556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it-IT" dirty="0"/>
          </a:p>
        </p:txBody>
      </p:sp>
      <p:sp>
        <p:nvSpPr>
          <p:cNvPr id="6155" name="Rectangle 11">
            <a:extLst>
              <a:ext uri="{FF2B5EF4-FFF2-40B4-BE49-F238E27FC236}">
                <a16:creationId xmlns:a16="http://schemas.microsoft.com/office/drawing/2014/main" id="{72DC4E68-E81B-4D13-B770-C7F7AB2F4C05}"/>
              </a:ext>
            </a:extLst>
          </p:cNvPr>
          <p:cNvSpPr>
            <a:spLocks noChangeArrowheads="1"/>
          </p:cNvSpPr>
          <p:nvPr/>
        </p:nvSpPr>
        <p:spPr bwMode="auto">
          <a:xfrm>
            <a:off x="1208374" y="588960"/>
            <a:ext cx="5328784" cy="3508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it-IT" dirty="0"/>
          </a:p>
        </p:txBody>
      </p:sp>
      <p:sp>
        <p:nvSpPr>
          <p:cNvPr id="16" name="Rettangolo con angoli arrotondati 15">
            <a:extLst>
              <a:ext uri="{FF2B5EF4-FFF2-40B4-BE49-F238E27FC236}">
                <a16:creationId xmlns:a16="http://schemas.microsoft.com/office/drawing/2014/main" id="{87B9A4ED-E083-47B4-BB79-9BCD79465D68}"/>
              </a:ext>
            </a:extLst>
          </p:cNvPr>
          <p:cNvSpPr/>
          <p:nvPr/>
        </p:nvSpPr>
        <p:spPr bwMode="auto">
          <a:xfrm>
            <a:off x="0" y="60395"/>
            <a:ext cx="10080625" cy="422910"/>
          </a:xfrm>
          <a:prstGeom prst="roundRect">
            <a:avLst/>
          </a:prstGeom>
          <a:solidFill>
            <a:srgbClr val="52B0B6"/>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449263" rtl="0" eaLnBrk="1" fontAlgn="base" latinLnBrk="0" hangingPunct="0">
              <a:lnSpc>
                <a:spcPct val="93000"/>
              </a:lnSpc>
              <a:spcBef>
                <a:spcPct val="0"/>
              </a:spcBef>
              <a:spcAft>
                <a:spcPct val="0"/>
              </a:spcAft>
              <a:buClr>
                <a:srgbClr val="000000"/>
              </a:buClr>
              <a:buSzPct val="100000"/>
              <a:buFont typeface="Times New Roman" panose="02020603050405020304" pitchFamily="18" charset="0"/>
              <a:buNone/>
              <a:tabLst/>
            </a:pPr>
            <a:endParaRPr kumimoji="0" lang="it-IT" sz="1800" b="0" i="0" u="none" strike="noStrike" cap="none" normalizeH="0" baseline="0" dirty="0">
              <a:ln>
                <a:noFill/>
              </a:ln>
              <a:solidFill>
                <a:schemeClr val="bg1"/>
              </a:solidFill>
              <a:effectLst/>
              <a:latin typeface="Arial" panose="020B0604020202020204" pitchFamily="34" charset="0"/>
              <a:ea typeface="Microsoft YaHei" panose="020B0503020204020204" pitchFamily="34" charset="-122"/>
            </a:endParaRPr>
          </a:p>
        </p:txBody>
      </p:sp>
      <p:sp>
        <p:nvSpPr>
          <p:cNvPr id="18" name="CasellaDiTesto 17">
            <a:extLst>
              <a:ext uri="{FF2B5EF4-FFF2-40B4-BE49-F238E27FC236}">
                <a16:creationId xmlns:a16="http://schemas.microsoft.com/office/drawing/2014/main" id="{2520915D-8F2E-480A-9EB1-133ED10B56F8}"/>
              </a:ext>
            </a:extLst>
          </p:cNvPr>
          <p:cNvSpPr txBox="1"/>
          <p:nvPr/>
        </p:nvSpPr>
        <p:spPr>
          <a:xfrm>
            <a:off x="138061" y="34784"/>
            <a:ext cx="9720834" cy="448521"/>
          </a:xfrm>
          <a:prstGeom prst="rect">
            <a:avLst/>
          </a:prstGeom>
          <a:noFill/>
        </p:spPr>
        <p:txBody>
          <a:bodyPr wrap="square">
            <a:spAutoFit/>
          </a:bodyPr>
          <a:lstStyle/>
          <a:p>
            <a:pPr marL="269875">
              <a:lnSpc>
                <a:spcPct val="115000"/>
              </a:lnSpc>
            </a:pPr>
            <a:r>
              <a:rPr lang="en-US" sz="2200" b="1" dirty="0"/>
              <a:t>Scénario développé</a:t>
            </a:r>
          </a:p>
        </p:txBody>
      </p:sp>
      <p:pic>
        <p:nvPicPr>
          <p:cNvPr id="23" name="Picture 1">
            <a:extLst>
              <a:ext uri="{FF2B5EF4-FFF2-40B4-BE49-F238E27FC236}">
                <a16:creationId xmlns:a16="http://schemas.microsoft.com/office/drawing/2014/main" id="{59FF3332-8E45-4B77-B2AA-8F24CE948FB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5188326"/>
            <a:ext cx="433388" cy="490537"/>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4" name="Rectangle 2">
            <a:extLst>
              <a:ext uri="{FF2B5EF4-FFF2-40B4-BE49-F238E27FC236}">
                <a16:creationId xmlns:a16="http://schemas.microsoft.com/office/drawing/2014/main" id="{2E2DA7CA-14E6-4332-9477-08984BA14F96}"/>
              </a:ext>
            </a:extLst>
          </p:cNvPr>
          <p:cNvSpPr>
            <a:spLocks noChangeArrowheads="1"/>
          </p:cNvSpPr>
          <p:nvPr/>
        </p:nvSpPr>
        <p:spPr bwMode="auto">
          <a:xfrm>
            <a:off x="-88439" y="5297194"/>
            <a:ext cx="566738" cy="2190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5pPr>
            <a:lvl6pPr marL="25146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6pPr>
            <a:lvl7pPr marL="29718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7pPr>
            <a:lvl8pPr marL="34290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8pPr>
            <a:lvl9pPr marL="38862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9pPr>
          </a:lstStyle>
          <a:p>
            <a:pPr algn="ctr" hangingPunct="1">
              <a:lnSpc>
                <a:spcPct val="100000"/>
              </a:lnSpc>
              <a:buClrTx/>
              <a:buFontTx/>
              <a:buNone/>
            </a:pPr>
            <a:fld id="{A491B69D-095B-45A8-903F-33AB5F241E37}" type="slidenum">
              <a:rPr lang="it-IT" altLang="it-IT" sz="900">
                <a:solidFill>
                  <a:schemeClr val="bg1"/>
                </a:solidFill>
                <a:latin typeface="din"/>
              </a:rPr>
              <a:pPr algn="ctr" hangingPunct="1">
                <a:lnSpc>
                  <a:spcPct val="100000"/>
                </a:lnSpc>
                <a:buClrTx/>
                <a:buFontTx/>
                <a:buNone/>
              </a:pPr>
              <a:t>19</a:t>
            </a:fld>
            <a:endParaRPr lang="it-IT" altLang="it-IT" sz="900" dirty="0">
              <a:solidFill>
                <a:schemeClr val="bg1"/>
              </a:solidFill>
              <a:latin typeface="din"/>
            </a:endParaRPr>
          </a:p>
        </p:txBody>
      </p:sp>
      <p:sp>
        <p:nvSpPr>
          <p:cNvPr id="31" name="Rectangle 12">
            <a:extLst>
              <a:ext uri="{FF2B5EF4-FFF2-40B4-BE49-F238E27FC236}">
                <a16:creationId xmlns:a16="http://schemas.microsoft.com/office/drawing/2014/main" id="{5D8EDE68-2BA6-45F1-9A68-2AA2DAD35231}"/>
              </a:ext>
            </a:extLst>
          </p:cNvPr>
          <p:cNvSpPr>
            <a:spLocks noChangeArrowheads="1"/>
          </p:cNvSpPr>
          <p:nvPr/>
        </p:nvSpPr>
        <p:spPr bwMode="auto">
          <a:xfrm>
            <a:off x="3108960" y="5313652"/>
            <a:ext cx="5010078" cy="4127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5pPr>
            <a:lvl6pPr marL="25146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6pPr>
            <a:lvl7pPr marL="29718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7pPr>
            <a:lvl8pPr marL="34290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8pPr>
            <a:lvl9pPr marL="38862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9pPr>
          </a:lstStyle>
          <a:p>
            <a:pPr marL="0" marR="0" lvl="0" indent="0" algn="l" defTabSz="449263" rtl="0" eaLnBrk="1" fontAlgn="base" latinLnBrk="0" hangingPunct="1">
              <a:lnSpc>
                <a:spcPct val="115000"/>
              </a:lnSpc>
              <a:spcBef>
                <a:spcPct val="0"/>
              </a:spcBef>
              <a:spcAft>
                <a:spcPct val="0"/>
              </a:spcAft>
              <a:buClrTx/>
              <a:buSzPct val="100000"/>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kumimoji="0" lang="en-US" altLang="it-IT" sz="900" b="0" i="0" u="none" strike="noStrike" kern="1200" cap="none" spc="0" normalizeH="0" baseline="0" noProof="0" dirty="0">
                <a:ln>
                  <a:noFill/>
                </a:ln>
                <a:solidFill>
                  <a:srgbClr val="000000"/>
                </a:solidFill>
                <a:effectLst/>
                <a:uLnTx/>
                <a:uFillTx/>
                <a:latin typeface="din" charset="0"/>
                <a:ea typeface="Microsoft YaHei" panose="020B0503020204020204" pitchFamily="34" charset="-122"/>
                <a:cs typeface="DejaVu Sans" charset="0"/>
              </a:rPr>
              <a:t>MODULE DE FORMATION 6 - PRÉSENTATION DES ÉTUDES DE CAS PILOTES</a:t>
            </a:r>
            <a:endParaRPr kumimoji="0" lang="it-IT" altLang="it-IT" sz="900" b="0" i="0" u="none" strike="noStrike" kern="1200" cap="none" spc="0" normalizeH="0" baseline="0" noProof="0" dirty="0">
              <a:ln>
                <a:noFill/>
              </a:ln>
              <a:solidFill>
                <a:srgbClr val="000000"/>
              </a:solidFill>
              <a:effectLst/>
              <a:uLnTx/>
              <a:uFillTx/>
              <a:latin typeface="din" charset="0"/>
              <a:ea typeface="Microsoft YaHei" panose="020B0503020204020204" pitchFamily="34" charset="-122"/>
              <a:cs typeface="DejaVu Sans" charset="0"/>
            </a:endParaRPr>
          </a:p>
        </p:txBody>
      </p:sp>
      <p:grpSp>
        <p:nvGrpSpPr>
          <p:cNvPr id="33" name="Gruppo 32">
            <a:extLst>
              <a:ext uri="{FF2B5EF4-FFF2-40B4-BE49-F238E27FC236}">
                <a16:creationId xmlns:a16="http://schemas.microsoft.com/office/drawing/2014/main" id="{432D458E-4FBF-4C34-B779-B55CD0C3E693}"/>
              </a:ext>
            </a:extLst>
          </p:cNvPr>
          <p:cNvGrpSpPr/>
          <p:nvPr/>
        </p:nvGrpSpPr>
        <p:grpSpPr>
          <a:xfrm>
            <a:off x="8335632" y="5085715"/>
            <a:ext cx="1998515" cy="525488"/>
            <a:chOff x="1430485" y="5013244"/>
            <a:chExt cx="2186475" cy="574910"/>
          </a:xfrm>
        </p:grpSpPr>
        <p:pic>
          <p:nvPicPr>
            <p:cNvPr id="34" name="Immagine 33">
              <a:extLst>
                <a:ext uri="{FF2B5EF4-FFF2-40B4-BE49-F238E27FC236}">
                  <a16:creationId xmlns:a16="http://schemas.microsoft.com/office/drawing/2014/main" id="{84D593C7-6218-4079-95A6-1E173F2232AF}"/>
                </a:ext>
              </a:extLst>
            </p:cNvPr>
            <p:cNvPicPr>
              <a:picLocks noChangeAspect="1"/>
            </p:cNvPicPr>
            <p:nvPr/>
          </p:nvPicPr>
          <p:blipFill>
            <a:blip r:embed="rId4" cstate="hqprint">
              <a:extLst>
                <a:ext uri="{28A0092B-C50C-407E-A947-70E740481C1C}">
                  <a14:useLocalDpi xmlns:a14="http://schemas.microsoft.com/office/drawing/2010/main" val="0"/>
                </a:ext>
              </a:extLst>
            </a:blip>
            <a:stretch>
              <a:fillRect/>
            </a:stretch>
          </p:blipFill>
          <p:spPr>
            <a:xfrm>
              <a:off x="1531581" y="5013244"/>
              <a:ext cx="1748332" cy="365571"/>
            </a:xfrm>
            <a:prstGeom prst="rect">
              <a:avLst/>
            </a:prstGeom>
          </p:spPr>
        </p:pic>
        <p:pic>
          <p:nvPicPr>
            <p:cNvPr id="35" name="Immagine 34">
              <a:extLst>
                <a:ext uri="{FF2B5EF4-FFF2-40B4-BE49-F238E27FC236}">
                  <a16:creationId xmlns:a16="http://schemas.microsoft.com/office/drawing/2014/main" id="{1A03A735-2D26-46B3-959A-2561E9EA3EA9}"/>
                </a:ext>
              </a:extLst>
            </p:cNvPr>
            <p:cNvPicPr>
              <a:picLocks noChangeAspect="1"/>
            </p:cNvPicPr>
            <p:nvPr/>
          </p:nvPicPr>
          <p:blipFill>
            <a:blip r:embed="rId5"/>
            <a:stretch>
              <a:fillRect/>
            </a:stretch>
          </p:blipFill>
          <p:spPr>
            <a:xfrm>
              <a:off x="1530568" y="5388104"/>
              <a:ext cx="186825" cy="200050"/>
            </a:xfrm>
            <a:prstGeom prst="rect">
              <a:avLst/>
            </a:prstGeom>
          </p:spPr>
        </p:pic>
        <p:sp>
          <p:nvSpPr>
            <p:cNvPr id="36" name="CasellaDiTesto 35">
              <a:extLst>
                <a:ext uri="{FF2B5EF4-FFF2-40B4-BE49-F238E27FC236}">
                  <a16:creationId xmlns:a16="http://schemas.microsoft.com/office/drawing/2014/main" id="{20890564-B2BA-4D20-B2C7-7E9DC99D551B}"/>
                </a:ext>
              </a:extLst>
            </p:cNvPr>
            <p:cNvSpPr txBox="1"/>
            <p:nvPr/>
          </p:nvSpPr>
          <p:spPr>
            <a:xfrm>
              <a:off x="1430485" y="5358382"/>
              <a:ext cx="2186475" cy="225639"/>
            </a:xfrm>
            <a:prstGeom prst="rect">
              <a:avLst/>
            </a:prstGeom>
            <a:noFill/>
          </p:spPr>
          <p:txBody>
            <a:bodyPr wrap="square">
              <a:spAutoFit/>
            </a:bodyPr>
            <a:lstStyle/>
            <a:p>
              <a:pPr marL="269875">
                <a:lnSpc>
                  <a:spcPct val="115000"/>
                </a:lnSpc>
              </a:pPr>
              <a:r>
                <a:rPr lang="en-GB" sz="800" dirty="0">
                  <a:solidFill>
                    <a:srgbClr val="538135"/>
                  </a:solidFill>
                  <a:effectLst/>
                  <a:latin typeface="Calibri" panose="020F0502020204030204" pitchFamily="34" charset="0"/>
                  <a:ea typeface="Times New Roman" panose="02020603050405020304" pitchFamily="18" charset="0"/>
                  <a:cs typeface="Times New Roman" panose="02020603050405020304" pitchFamily="18" charset="0"/>
                </a:rPr>
                <a:t>Villes MED durables</a:t>
              </a:r>
              <a:endParaRPr lang="it-IT" sz="800" dirty="0">
                <a:effectLst/>
                <a:latin typeface="Calibri" panose="020F0502020204030204" pitchFamily="34" charset="0"/>
                <a:ea typeface="Times New Roman" panose="02020603050405020304" pitchFamily="18" charset="0"/>
                <a:cs typeface="Times New Roman" panose="02020603050405020304" pitchFamily="18" charset="0"/>
              </a:endParaRPr>
            </a:p>
          </p:txBody>
        </p:sp>
      </p:grpSp>
      <p:graphicFrame>
        <p:nvGraphicFramePr>
          <p:cNvPr id="14" name="Tabella 3">
            <a:extLst>
              <a:ext uri="{FF2B5EF4-FFF2-40B4-BE49-F238E27FC236}">
                <a16:creationId xmlns:a16="http://schemas.microsoft.com/office/drawing/2014/main" id="{BE7D6C84-5B7F-8D9E-9832-5DA888C214E2}"/>
              </a:ext>
            </a:extLst>
          </p:cNvPr>
          <p:cNvGraphicFramePr>
            <a:graphicFrameLocks noGrp="1"/>
          </p:cNvGraphicFramePr>
          <p:nvPr>
            <p:extLst>
              <p:ext uri="{D42A27DB-BD31-4B8C-83A1-F6EECF244321}">
                <p14:modId xmlns:p14="http://schemas.microsoft.com/office/powerpoint/2010/main" val="2459426537"/>
              </p:ext>
            </p:extLst>
          </p:nvPr>
        </p:nvGraphicFramePr>
        <p:xfrm>
          <a:off x="283065" y="807879"/>
          <a:ext cx="6866535" cy="4330192"/>
        </p:xfrm>
        <a:graphic>
          <a:graphicData uri="http://schemas.openxmlformats.org/drawingml/2006/table">
            <a:tbl>
              <a:tblPr firstRow="1" bandRow="1">
                <a:tableStyleId>{5C22544A-7EE6-4342-B048-85BDC9FD1C3A}</a:tableStyleId>
              </a:tblPr>
              <a:tblGrid>
                <a:gridCol w="1836112">
                  <a:extLst>
                    <a:ext uri="{9D8B030D-6E8A-4147-A177-3AD203B41FA5}">
                      <a16:colId xmlns:a16="http://schemas.microsoft.com/office/drawing/2014/main" val="985338014"/>
                    </a:ext>
                  </a:extLst>
                </a:gridCol>
                <a:gridCol w="5030423">
                  <a:extLst>
                    <a:ext uri="{9D8B030D-6E8A-4147-A177-3AD203B41FA5}">
                      <a16:colId xmlns:a16="http://schemas.microsoft.com/office/drawing/2014/main" val="1978672489"/>
                    </a:ext>
                  </a:extLst>
                </a:gridCol>
              </a:tblGrid>
              <a:tr h="370840">
                <a:tc gridSpan="2">
                  <a:txBody>
                    <a:bodyPr/>
                    <a:lstStyle/>
                    <a:p>
                      <a:pPr algn="ctr"/>
                      <a:r>
                        <a:rPr lang="en-US" sz="1400" b="1" kern="1200" dirty="0">
                          <a:solidFill>
                            <a:schemeClr val="lt1"/>
                          </a:solidFill>
                          <a:effectLst/>
                          <a:latin typeface="+mn-lt"/>
                          <a:ea typeface="+mn-ea"/>
                          <a:cs typeface="+mn-cs"/>
                        </a:rPr>
                        <a:t>CONCEPT DE RÉAMÉNAGEMENT</a:t>
                      </a:r>
                      <a:endParaRPr lang="it-IT" sz="1400" dirty="0">
                        <a:highlight>
                          <a:srgbClr val="00FF00"/>
                        </a:highlight>
                      </a:endParaRPr>
                    </a:p>
                  </a:txBody>
                  <a:tcPr>
                    <a:solidFill>
                      <a:srgbClr val="52B0B6"/>
                    </a:solidFill>
                  </a:tcPr>
                </a:tc>
                <a:tc hMerge="1">
                  <a:txBody>
                    <a:bodyPr/>
                    <a:lstStyle/>
                    <a:p>
                      <a:endParaRPr lang="it-IT" dirty="0"/>
                    </a:p>
                  </a:txBody>
                  <a:tcPr/>
                </a:tc>
                <a:extLst>
                  <a:ext uri="{0D108BD9-81ED-4DB2-BD59-A6C34878D82A}">
                    <a16:rowId xmlns:a16="http://schemas.microsoft.com/office/drawing/2014/main" val="2443643946"/>
                  </a:ext>
                </a:extLst>
              </a:tr>
              <a:tr h="370840">
                <a:tc>
                  <a:txBody>
                    <a:bodyPr/>
                    <a:lstStyle/>
                    <a:p>
                      <a:pPr algn="ctr">
                        <a:lnSpc>
                          <a:spcPct val="120000"/>
                        </a:lnSpc>
                      </a:pPr>
                      <a:r>
                        <a:rPr lang="en-US" sz="1200" b="1" i="0" kern="100" dirty="0">
                          <a:solidFill>
                            <a:srgbClr val="000000"/>
                          </a:solidFill>
                          <a:effectLst/>
                          <a:latin typeface="+mn-lt"/>
                          <a:ea typeface="Calibri" panose="020F0502020204030204" pitchFamily="34" charset="0"/>
                          <a:cs typeface="Open Sans Light" panose="020B0306030504020204" pitchFamily="34" charset="0"/>
                        </a:rPr>
                        <a:t>Nom du concept de réaménagement </a:t>
                      </a:r>
                      <a:endParaRPr lang="it-IT" sz="1200" i="0" kern="100" dirty="0">
                        <a:solidFill>
                          <a:srgbClr val="000000"/>
                        </a:solidFill>
                        <a:effectLst/>
                        <a:latin typeface="+mn-lt"/>
                        <a:ea typeface="Calibri" panose="020F0502020204030204" pitchFamily="34" charset="0"/>
                        <a:cs typeface="MinionPro-Regular"/>
                      </a:endParaRPr>
                    </a:p>
                  </a:txBody>
                  <a:tcPr marL="68580" marR="68580" marT="0" marB="0" anchor="ctr">
                    <a:solidFill>
                      <a:schemeClr val="bg1">
                        <a:lumMod val="85000"/>
                      </a:schemeClr>
                    </a:solidFill>
                  </a:tcPr>
                </a:tc>
                <a:tc>
                  <a:txBody>
                    <a:bodyPr/>
                    <a:lstStyle/>
                    <a:p>
                      <a:pPr algn="ctr"/>
                      <a:r>
                        <a:rPr lang="en-US" sz="1600" b="1" i="0" kern="1200" dirty="0">
                          <a:solidFill>
                            <a:schemeClr val="dk1"/>
                          </a:solidFill>
                          <a:effectLst>
                            <a:outerShdw blurRad="38100" dist="38100" dir="2700000" algn="tl">
                              <a:srgbClr val="000000">
                                <a:alpha val="43137"/>
                              </a:srgbClr>
                            </a:outerShdw>
                          </a:effectLst>
                          <a:latin typeface="Century Gothic" panose="020B0502020202020204" pitchFamily="34" charset="0"/>
                          <a:ea typeface="+mn-ea"/>
                          <a:cs typeface="+mn-cs"/>
                        </a:rPr>
                        <a:t>L'Eco-Quartier Sahloul 3 </a:t>
                      </a:r>
                      <a:endParaRPr lang="it-IT" sz="1600" b="1" dirty="0">
                        <a:effectLst>
                          <a:outerShdw blurRad="38100" dist="38100" dir="2700000" algn="tl">
                            <a:srgbClr val="000000">
                              <a:alpha val="43137"/>
                            </a:srgbClr>
                          </a:outerShdw>
                        </a:effectLst>
                        <a:latin typeface="Century Gothic" panose="020B0502020202020204" pitchFamily="34" charset="0"/>
                      </a:endParaRPr>
                    </a:p>
                  </a:txBody>
                  <a:tcPr>
                    <a:solidFill>
                      <a:schemeClr val="bg1">
                        <a:lumMod val="85000"/>
                      </a:schemeClr>
                    </a:solidFill>
                  </a:tcPr>
                </a:tc>
                <a:extLst>
                  <a:ext uri="{0D108BD9-81ED-4DB2-BD59-A6C34878D82A}">
                    <a16:rowId xmlns:a16="http://schemas.microsoft.com/office/drawing/2014/main" val="4052530937"/>
                  </a:ext>
                </a:extLst>
              </a:tr>
              <a:tr h="1872645">
                <a:tc>
                  <a:txBody>
                    <a:bodyPr/>
                    <a:lstStyle/>
                    <a:p>
                      <a:pPr algn="ctr">
                        <a:lnSpc>
                          <a:spcPct val="120000"/>
                        </a:lnSpc>
                      </a:pPr>
                      <a:r>
                        <a:rPr lang="en-US" sz="1200" b="1" i="0" kern="100" dirty="0">
                          <a:solidFill>
                            <a:srgbClr val="000000"/>
                          </a:solidFill>
                          <a:effectLst/>
                          <a:latin typeface="+mn-lt"/>
                          <a:ea typeface="Calibri" panose="020F0502020204030204" pitchFamily="34" charset="0"/>
                          <a:cs typeface="Open Sans Light" panose="020B0306030504020204" pitchFamily="34" charset="0"/>
                        </a:rPr>
                        <a:t>Brève description du concept de modernisation</a:t>
                      </a:r>
                      <a:endParaRPr lang="it-IT" sz="1200" i="0" kern="100" dirty="0">
                        <a:solidFill>
                          <a:srgbClr val="000000"/>
                        </a:solidFill>
                        <a:effectLst/>
                        <a:latin typeface="+mn-lt"/>
                        <a:ea typeface="Calibri" panose="020F0502020204030204" pitchFamily="34" charset="0"/>
                        <a:cs typeface="MinionPro-Regular"/>
                      </a:endParaRPr>
                    </a:p>
                  </a:txBody>
                  <a:tcPr marL="68580" marR="68580" marT="0" marB="0" anchor="ctr">
                    <a:solidFill>
                      <a:schemeClr val="bg1">
                        <a:lumMod val="85000"/>
                      </a:schemeClr>
                    </a:solidFill>
                  </a:tcPr>
                </a:tc>
                <a:tc>
                  <a:txBody>
                    <a:bodyPr/>
                    <a:lstStyle/>
                    <a:p>
                      <a:pPr algn="just" rtl="0" fontAlgn="base">
                        <a:lnSpc>
                          <a:spcPct val="150000"/>
                        </a:lnSpc>
                      </a:pPr>
                      <a:r>
                        <a:rPr lang="en-US" sz="1200" b="0" i="0" dirty="0">
                          <a:solidFill>
                            <a:srgbClr val="000000"/>
                          </a:solidFill>
                          <a:effectLst/>
                          <a:latin typeface="Century Gothic" panose="020B0502020202020204" pitchFamily="34" charset="0"/>
                        </a:rPr>
                        <a:t>Le scénario prévoit de faire de Sahloul 3 un quartier éco-responsable par la mise en œuvre des objectifs suivants : </a:t>
                      </a:r>
                    </a:p>
                    <a:p>
                      <a:pPr algn="just" rtl="0" fontAlgn="base">
                        <a:lnSpc>
                          <a:spcPct val="150000"/>
                        </a:lnSpc>
                        <a:buFont typeface="Arial" panose="020B0604020202020204" pitchFamily="34" charset="0"/>
                        <a:buChar char="•"/>
                      </a:pPr>
                      <a:r>
                        <a:rPr lang="en-US" sz="1200" b="0" i="0" dirty="0">
                          <a:solidFill>
                            <a:srgbClr val="000000"/>
                          </a:solidFill>
                          <a:effectLst/>
                          <a:latin typeface="Century Gothic" panose="020B0502020202020204" pitchFamily="34" charset="0"/>
                        </a:rPr>
                        <a:t>Développement des espaces verts et de la végétation,  </a:t>
                      </a:r>
                    </a:p>
                    <a:p>
                      <a:pPr algn="just" rtl="0" fontAlgn="base">
                        <a:lnSpc>
                          <a:spcPct val="150000"/>
                        </a:lnSpc>
                        <a:buFont typeface="Arial" panose="020B0604020202020204" pitchFamily="34" charset="0"/>
                        <a:buChar char="•"/>
                      </a:pPr>
                      <a:r>
                        <a:rPr lang="en-US" sz="1200" b="0" i="0" dirty="0">
                          <a:solidFill>
                            <a:srgbClr val="000000"/>
                          </a:solidFill>
                          <a:effectLst/>
                          <a:latin typeface="Century Gothic" panose="020B0502020202020204" pitchFamily="34" charset="0"/>
                        </a:rPr>
                        <a:t>introduire la sobriété énergétique et promouvoir les énergies renouvelables, </a:t>
                      </a:r>
                    </a:p>
                    <a:p>
                      <a:pPr algn="just" rtl="0" fontAlgn="base">
                        <a:lnSpc>
                          <a:spcPct val="150000"/>
                        </a:lnSpc>
                        <a:buFont typeface="Arial" panose="020B0604020202020204" pitchFamily="34" charset="0"/>
                        <a:buChar char="•"/>
                      </a:pPr>
                      <a:r>
                        <a:rPr lang="en-US" sz="1200" b="0" i="0" dirty="0">
                          <a:solidFill>
                            <a:srgbClr val="000000"/>
                          </a:solidFill>
                          <a:effectLst/>
                          <a:latin typeface="Century Gothic" panose="020B0502020202020204" pitchFamily="34" charset="0"/>
                        </a:rPr>
                        <a:t>Encouragement de l'éco-construction, </a:t>
                      </a:r>
                    </a:p>
                    <a:p>
                      <a:pPr algn="just" rtl="0" fontAlgn="base">
                        <a:lnSpc>
                          <a:spcPct val="150000"/>
                        </a:lnSpc>
                        <a:buFont typeface="Arial" panose="020B0604020202020204" pitchFamily="34" charset="0"/>
                        <a:buChar char="•"/>
                      </a:pPr>
                      <a:r>
                        <a:rPr lang="en-US" sz="1200" b="0" i="0" dirty="0">
                          <a:solidFill>
                            <a:srgbClr val="000000"/>
                          </a:solidFill>
                          <a:effectLst/>
                          <a:latin typeface="Century Gothic" panose="020B0502020202020204" pitchFamily="34" charset="0"/>
                        </a:rPr>
                        <a:t>Optimisation de la gestion des ressources en eau,  </a:t>
                      </a:r>
                    </a:p>
                    <a:p>
                      <a:pPr algn="just" rtl="0" fontAlgn="base">
                        <a:lnSpc>
                          <a:spcPct val="150000"/>
                        </a:lnSpc>
                        <a:buFont typeface="Arial" panose="020B0604020202020204" pitchFamily="34" charset="0"/>
                        <a:buChar char="•"/>
                      </a:pPr>
                      <a:r>
                        <a:rPr lang="en-US" sz="1200" b="0" i="0" dirty="0">
                          <a:solidFill>
                            <a:srgbClr val="000000"/>
                          </a:solidFill>
                          <a:effectLst/>
                          <a:latin typeface="Century Gothic" panose="020B0502020202020204" pitchFamily="34" charset="0"/>
                        </a:rPr>
                        <a:t>introduction du tri sélectif et de la gestion intelligente des déchets solides,  </a:t>
                      </a:r>
                    </a:p>
                    <a:p>
                      <a:pPr algn="just" rtl="0" fontAlgn="base">
                        <a:lnSpc>
                          <a:spcPct val="150000"/>
                        </a:lnSpc>
                        <a:buFont typeface="Arial" panose="020B0604020202020204" pitchFamily="34" charset="0"/>
                        <a:buChar char="•"/>
                      </a:pPr>
                      <a:r>
                        <a:rPr lang="en-US" sz="1200" b="0" i="0" dirty="0">
                          <a:solidFill>
                            <a:srgbClr val="000000"/>
                          </a:solidFill>
                          <a:effectLst/>
                          <a:latin typeface="Century Gothic" panose="020B0502020202020204" pitchFamily="34" charset="0"/>
                        </a:rPr>
                        <a:t>réduction de la pollution atmosphérique, </a:t>
                      </a:r>
                    </a:p>
                    <a:p>
                      <a:pPr algn="just" rtl="0" fontAlgn="base">
                        <a:lnSpc>
                          <a:spcPct val="150000"/>
                        </a:lnSpc>
                        <a:buFont typeface="Arial" panose="020B0604020202020204" pitchFamily="34" charset="0"/>
                        <a:buChar char="•"/>
                      </a:pPr>
                      <a:r>
                        <a:rPr lang="en-US" sz="1200" b="0" i="0" dirty="0">
                          <a:solidFill>
                            <a:srgbClr val="000000"/>
                          </a:solidFill>
                          <a:effectLst/>
                          <a:latin typeface="Century Gothic" panose="020B0502020202020204" pitchFamily="34" charset="0"/>
                        </a:rPr>
                        <a:t>Promotion de la mobilité douce,  </a:t>
                      </a:r>
                    </a:p>
                    <a:p>
                      <a:pPr algn="just" rtl="0" fontAlgn="base">
                        <a:lnSpc>
                          <a:spcPct val="150000"/>
                        </a:lnSpc>
                      </a:pPr>
                      <a:r>
                        <a:rPr lang="en-US" sz="1200" b="0" i="0" dirty="0">
                          <a:solidFill>
                            <a:srgbClr val="000000"/>
                          </a:solidFill>
                          <a:effectLst/>
                          <a:latin typeface="Century Gothic" panose="020B0502020202020204" pitchFamily="34" charset="0"/>
                        </a:rPr>
                        <a:t>Encouragement à une nouvelle gouvernance urbaine verte.</a:t>
                      </a:r>
                      <a:r>
                        <a:rPr lang="en-US" sz="1800" b="0" i="0" dirty="0">
                          <a:solidFill>
                            <a:srgbClr val="000000"/>
                          </a:solidFill>
                          <a:effectLst/>
                          <a:latin typeface="Century Gothic" panose="020B0502020202020204" pitchFamily="34" charset="0"/>
                        </a:rPr>
                        <a:t> </a:t>
                      </a:r>
                      <a:endParaRPr lang="en-US" b="0" i="0" dirty="0">
                        <a:solidFill>
                          <a:srgbClr val="000000"/>
                        </a:solidFill>
                        <a:effectLst/>
                        <a:latin typeface="Segoe UI" panose="020B0502040204020203" pitchFamily="34" charset="0"/>
                      </a:endParaRPr>
                    </a:p>
                  </a:txBody>
                  <a:tcPr>
                    <a:solidFill>
                      <a:schemeClr val="bg1">
                        <a:lumMod val="85000"/>
                      </a:schemeClr>
                    </a:solidFill>
                  </a:tcPr>
                </a:tc>
                <a:extLst>
                  <a:ext uri="{0D108BD9-81ED-4DB2-BD59-A6C34878D82A}">
                    <a16:rowId xmlns:a16="http://schemas.microsoft.com/office/drawing/2014/main" val="3657912873"/>
                  </a:ext>
                </a:extLst>
              </a:tr>
            </a:tbl>
          </a:graphicData>
        </a:graphic>
      </p:graphicFrame>
      <p:pic>
        <p:nvPicPr>
          <p:cNvPr id="3074" name="Picture 2" descr="lagarbete isometrisk vektorillustration. generering av affärsidéer.  kreativitet och innovation 3d-koncept. problemlösning, lösningssökande.  människor och glödlampa. tänkande, brainstorma isolerade clipart 4530822  Vektorkonst på Vecteezy"/>
          <p:cNvPicPr>
            <a:picLocks noChangeAspect="1" noChangeArrowheads="1"/>
          </p:cNvPicPr>
          <p:nvPr/>
        </p:nvPicPr>
        <p:blipFill rotWithShape="1">
          <a:blip r:embed="rId6">
            <a:extLst>
              <a:ext uri="{28A0092B-C50C-407E-A947-70E740481C1C}">
                <a14:useLocalDpi xmlns:a14="http://schemas.microsoft.com/office/drawing/2010/main" val="0"/>
              </a:ext>
            </a:extLst>
          </a:blip>
          <a:srcRect l="22600" t="8306" r="15322" b="10163"/>
          <a:stretch/>
        </p:blipFill>
        <p:spPr bwMode="auto">
          <a:xfrm>
            <a:off x="7216100" y="1666430"/>
            <a:ext cx="2864525" cy="263351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52376694"/>
      </p:ext>
    </p:extLst>
  </p:cSld>
  <p:clrMapOvr>
    <a:masterClrMapping/>
  </p:clrMapOvr>
  <p:transition spd="slow"/>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6154" name="Rectangle 10">
            <a:extLst>
              <a:ext uri="{FF2B5EF4-FFF2-40B4-BE49-F238E27FC236}">
                <a16:creationId xmlns:a16="http://schemas.microsoft.com/office/drawing/2014/main" id="{E4759904-D94D-435A-A24D-8041A2209A9F}"/>
              </a:ext>
            </a:extLst>
          </p:cNvPr>
          <p:cNvSpPr>
            <a:spLocks noChangeArrowheads="1"/>
          </p:cNvSpPr>
          <p:nvPr/>
        </p:nvSpPr>
        <p:spPr bwMode="auto">
          <a:xfrm>
            <a:off x="1214942" y="601660"/>
            <a:ext cx="6637990" cy="3556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algn="l" defTabSz="449263" rtl="0" eaLnBrk="1" fontAlgn="base" latinLnBrk="0" hangingPunct="0">
              <a:lnSpc>
                <a:spcPct val="93000"/>
              </a:lnSpc>
              <a:spcBef>
                <a:spcPct val="0"/>
              </a:spcBef>
              <a:spcAft>
                <a:spcPct val="0"/>
              </a:spcAft>
              <a:buClr>
                <a:srgbClr val="000000"/>
              </a:buClr>
              <a:buSzPct val="100000"/>
              <a:buFont typeface="Times New Roman" panose="02020603050405020304" pitchFamily="18" charset="0"/>
              <a:buNone/>
              <a:tabLst/>
              <a:defRPr/>
            </a:pPr>
            <a:endParaRPr kumimoji="0" lang="it-IT" sz="1800" b="0" i="0" u="none" strike="noStrike" kern="1200" cap="none" spc="0" normalizeH="0" baseline="0" noProof="0">
              <a:ln>
                <a:noFill/>
              </a:ln>
              <a:solidFill>
                <a:srgbClr val="FFFFFF"/>
              </a:solidFill>
              <a:effectLst/>
              <a:uLnTx/>
              <a:uFillTx/>
              <a:latin typeface="Arial" panose="020B0604020202020204" pitchFamily="34" charset="0"/>
              <a:ea typeface="Microsoft YaHei" panose="020B0503020204020204" pitchFamily="34" charset="-122"/>
              <a:cs typeface="+mn-cs"/>
            </a:endParaRPr>
          </a:p>
        </p:txBody>
      </p:sp>
      <p:sp>
        <p:nvSpPr>
          <p:cNvPr id="6155" name="Rectangle 11">
            <a:extLst>
              <a:ext uri="{FF2B5EF4-FFF2-40B4-BE49-F238E27FC236}">
                <a16:creationId xmlns:a16="http://schemas.microsoft.com/office/drawing/2014/main" id="{72DC4E68-E81B-4D13-B770-C7F7AB2F4C05}"/>
              </a:ext>
            </a:extLst>
          </p:cNvPr>
          <p:cNvSpPr>
            <a:spLocks noChangeArrowheads="1"/>
          </p:cNvSpPr>
          <p:nvPr/>
        </p:nvSpPr>
        <p:spPr bwMode="auto">
          <a:xfrm>
            <a:off x="1208374" y="588960"/>
            <a:ext cx="5328784" cy="3508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algn="l" defTabSz="449263" rtl="0" eaLnBrk="1" fontAlgn="base" latinLnBrk="0" hangingPunct="0">
              <a:lnSpc>
                <a:spcPct val="93000"/>
              </a:lnSpc>
              <a:spcBef>
                <a:spcPct val="0"/>
              </a:spcBef>
              <a:spcAft>
                <a:spcPct val="0"/>
              </a:spcAft>
              <a:buClr>
                <a:srgbClr val="000000"/>
              </a:buClr>
              <a:buSzPct val="100000"/>
              <a:buFont typeface="Times New Roman" panose="02020603050405020304" pitchFamily="18" charset="0"/>
              <a:buNone/>
              <a:tabLst/>
              <a:defRPr/>
            </a:pPr>
            <a:endParaRPr kumimoji="0" lang="it-IT" sz="1800" b="0" i="0" u="none" strike="noStrike" kern="1200" cap="none" spc="0" normalizeH="0" baseline="0" noProof="0">
              <a:ln>
                <a:noFill/>
              </a:ln>
              <a:solidFill>
                <a:srgbClr val="FFFFFF"/>
              </a:solidFill>
              <a:effectLst/>
              <a:uLnTx/>
              <a:uFillTx/>
              <a:latin typeface="Arial" panose="020B0604020202020204" pitchFamily="34" charset="0"/>
              <a:ea typeface="Microsoft YaHei" panose="020B0503020204020204" pitchFamily="34" charset="-122"/>
              <a:cs typeface="+mn-cs"/>
            </a:endParaRPr>
          </a:p>
        </p:txBody>
      </p:sp>
      <p:sp>
        <p:nvSpPr>
          <p:cNvPr id="16" name="Rettangolo con angoli arrotondati 15">
            <a:extLst>
              <a:ext uri="{FF2B5EF4-FFF2-40B4-BE49-F238E27FC236}">
                <a16:creationId xmlns:a16="http://schemas.microsoft.com/office/drawing/2014/main" id="{87B9A4ED-E083-47B4-BB79-9BCD79465D68}"/>
              </a:ext>
            </a:extLst>
          </p:cNvPr>
          <p:cNvSpPr/>
          <p:nvPr/>
        </p:nvSpPr>
        <p:spPr bwMode="auto">
          <a:xfrm>
            <a:off x="0" y="60394"/>
            <a:ext cx="10080625" cy="4862727"/>
          </a:xfrm>
          <a:prstGeom prst="roundRect">
            <a:avLst/>
          </a:prstGeom>
          <a:solidFill>
            <a:srgbClr val="52B0B6"/>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449263" rtl="0" eaLnBrk="1" fontAlgn="base" latinLnBrk="0" hangingPunct="0">
              <a:lnSpc>
                <a:spcPct val="93000"/>
              </a:lnSpc>
              <a:spcBef>
                <a:spcPct val="0"/>
              </a:spcBef>
              <a:spcAft>
                <a:spcPct val="0"/>
              </a:spcAft>
              <a:buClr>
                <a:srgbClr val="000000"/>
              </a:buClr>
              <a:buSzPct val="100000"/>
              <a:buFont typeface="Times New Roman" panose="02020603050405020304" pitchFamily="18" charset="0"/>
              <a:buNone/>
              <a:tabLst/>
              <a:defRPr/>
            </a:pPr>
            <a:endParaRPr kumimoji="0" lang="it-IT" sz="1800" b="0" i="0" u="none" strike="noStrike" kern="1200" cap="none" spc="0" normalizeH="0" baseline="0" noProof="0">
              <a:ln>
                <a:noFill/>
              </a:ln>
              <a:solidFill>
                <a:srgbClr val="FFFFFF"/>
              </a:solidFill>
              <a:effectLst/>
              <a:uLnTx/>
              <a:uFillTx/>
              <a:latin typeface="Arial" panose="020B0604020202020204" pitchFamily="34" charset="0"/>
              <a:ea typeface="Microsoft YaHei" panose="020B0503020204020204" pitchFamily="34" charset="-122"/>
              <a:cs typeface="+mn-cs"/>
            </a:endParaRPr>
          </a:p>
        </p:txBody>
      </p:sp>
      <p:sp>
        <p:nvSpPr>
          <p:cNvPr id="18" name="CasellaDiTesto 17">
            <a:extLst>
              <a:ext uri="{FF2B5EF4-FFF2-40B4-BE49-F238E27FC236}">
                <a16:creationId xmlns:a16="http://schemas.microsoft.com/office/drawing/2014/main" id="{2520915D-8F2E-480A-9EB1-133ED10B56F8}"/>
              </a:ext>
            </a:extLst>
          </p:cNvPr>
          <p:cNvSpPr txBox="1"/>
          <p:nvPr/>
        </p:nvSpPr>
        <p:spPr>
          <a:xfrm>
            <a:off x="433388" y="411788"/>
            <a:ext cx="8674845" cy="481670"/>
          </a:xfrm>
          <a:prstGeom prst="rect">
            <a:avLst/>
          </a:prstGeom>
          <a:noFill/>
        </p:spPr>
        <p:txBody>
          <a:bodyPr wrap="square">
            <a:spAutoFit/>
          </a:bodyPr>
          <a:lstStyle/>
          <a:p>
            <a:pPr marL="269875" marR="0" lvl="0" indent="0" algn="ctr" defTabSz="449263" rtl="0" eaLnBrk="1" fontAlgn="base" latinLnBrk="0" hangingPunct="0">
              <a:lnSpc>
                <a:spcPct val="115000"/>
              </a:lnSpc>
              <a:spcBef>
                <a:spcPct val="0"/>
              </a:spcBef>
              <a:spcAft>
                <a:spcPct val="0"/>
              </a:spcAft>
              <a:buClr>
                <a:srgbClr val="000000"/>
              </a:buClr>
              <a:buSzPct val="100000"/>
              <a:buFont typeface="Times New Roman" panose="02020603050405020304" pitchFamily="18" charset="0"/>
              <a:buNone/>
              <a:tabLst/>
              <a:defRPr/>
            </a:pPr>
            <a:r>
              <a:rPr kumimoji="0" lang="en-GB" sz="2200" b="1" i="0" u="none" strike="noStrike" kern="1200" cap="none" spc="0" normalizeH="0" baseline="0" noProof="0" dirty="0">
                <a:ln>
                  <a:noFill/>
                </a:ln>
                <a:solidFill>
                  <a:srgbClr val="FFFFFF"/>
                </a:solidFill>
                <a:effectLst/>
                <a:uLnTx/>
                <a:uFillTx/>
                <a:latin typeface="Arial" panose="020B0604020202020204" pitchFamily="34" charset="0"/>
                <a:ea typeface="Microsoft YaHei" panose="020B0503020204020204" pitchFamily="34" charset="-122"/>
                <a:cs typeface="+mn-cs"/>
              </a:rPr>
              <a:t>SOUSSE - TUNISIE</a:t>
            </a:r>
            <a:endParaRPr kumimoji="0" lang="it-IT" sz="2200" b="1" i="0" u="none" strike="noStrike" kern="1200" cap="none" spc="0" normalizeH="0" baseline="0" noProof="0" dirty="0">
              <a:ln>
                <a:noFill/>
              </a:ln>
              <a:solidFill>
                <a:srgbClr val="FFFFFF"/>
              </a:solidFill>
              <a:effectLst/>
              <a:uLnTx/>
              <a:uFillTx/>
              <a:latin typeface="Arial" panose="020B0604020202020204" pitchFamily="34" charset="0"/>
              <a:ea typeface="Microsoft YaHei" panose="020B0503020204020204" pitchFamily="34" charset="-122"/>
              <a:cs typeface="+mn-cs"/>
            </a:endParaRPr>
          </a:p>
        </p:txBody>
      </p:sp>
      <p:sp>
        <p:nvSpPr>
          <p:cNvPr id="31" name="Rectangle 12">
            <a:extLst>
              <a:ext uri="{FF2B5EF4-FFF2-40B4-BE49-F238E27FC236}">
                <a16:creationId xmlns:a16="http://schemas.microsoft.com/office/drawing/2014/main" id="{5D8EDE68-2BA6-45F1-9A68-2AA2DAD35231}"/>
              </a:ext>
            </a:extLst>
          </p:cNvPr>
          <p:cNvSpPr>
            <a:spLocks noChangeArrowheads="1"/>
          </p:cNvSpPr>
          <p:nvPr/>
        </p:nvSpPr>
        <p:spPr bwMode="auto">
          <a:xfrm>
            <a:off x="3108960" y="5313652"/>
            <a:ext cx="5010078" cy="4127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5pPr>
            <a:lvl6pPr marL="25146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6pPr>
            <a:lvl7pPr marL="29718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7pPr>
            <a:lvl8pPr marL="34290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8pPr>
            <a:lvl9pPr marL="38862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9pPr>
          </a:lstStyle>
          <a:p>
            <a:pPr marL="0" marR="0" lvl="0" indent="0" algn="l" defTabSz="449263" rtl="0" eaLnBrk="1" fontAlgn="base" latinLnBrk="0" hangingPunct="1">
              <a:lnSpc>
                <a:spcPct val="115000"/>
              </a:lnSpc>
              <a:spcBef>
                <a:spcPct val="0"/>
              </a:spcBef>
              <a:spcAft>
                <a:spcPct val="0"/>
              </a:spcAft>
              <a:buClrTx/>
              <a:buSzPct val="100000"/>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kumimoji="0" lang="en-US" altLang="it-IT" sz="900" b="0" i="0" u="none" strike="noStrike" kern="1200" cap="none" spc="0" normalizeH="0" baseline="0" noProof="0" dirty="0">
                <a:ln>
                  <a:noFill/>
                </a:ln>
                <a:solidFill>
                  <a:srgbClr val="000000"/>
                </a:solidFill>
                <a:effectLst/>
                <a:uLnTx/>
                <a:uFillTx/>
                <a:latin typeface="din" charset="0"/>
                <a:ea typeface="Microsoft YaHei" panose="020B0503020204020204" pitchFamily="34" charset="-122"/>
                <a:cs typeface="DejaVu Sans" charset="0"/>
              </a:rPr>
              <a:t>MODULE DE FORMATION 6 - PRÉSENTATION DES ÉTUDES DE CAS PILOTES</a:t>
            </a:r>
            <a:endParaRPr kumimoji="0" lang="it-IT" altLang="it-IT" sz="900" b="0" i="0" u="none" strike="noStrike" kern="1200" cap="none" spc="0" normalizeH="0" baseline="0" noProof="0" dirty="0">
              <a:ln>
                <a:noFill/>
              </a:ln>
              <a:solidFill>
                <a:srgbClr val="000000"/>
              </a:solidFill>
              <a:effectLst/>
              <a:uLnTx/>
              <a:uFillTx/>
              <a:latin typeface="din" charset="0"/>
              <a:ea typeface="Microsoft YaHei" panose="020B0503020204020204" pitchFamily="34" charset="-122"/>
              <a:cs typeface="DejaVu Sans" charset="0"/>
            </a:endParaRPr>
          </a:p>
        </p:txBody>
      </p:sp>
      <p:grpSp>
        <p:nvGrpSpPr>
          <p:cNvPr id="33" name="Gruppo 32">
            <a:extLst>
              <a:ext uri="{FF2B5EF4-FFF2-40B4-BE49-F238E27FC236}">
                <a16:creationId xmlns:a16="http://schemas.microsoft.com/office/drawing/2014/main" id="{432D458E-4FBF-4C34-B779-B55CD0C3E693}"/>
              </a:ext>
            </a:extLst>
          </p:cNvPr>
          <p:cNvGrpSpPr/>
          <p:nvPr/>
        </p:nvGrpSpPr>
        <p:grpSpPr>
          <a:xfrm>
            <a:off x="8335632" y="5085715"/>
            <a:ext cx="1998515" cy="525488"/>
            <a:chOff x="1430485" y="5013244"/>
            <a:chExt cx="2186475" cy="574910"/>
          </a:xfrm>
        </p:grpSpPr>
        <p:pic>
          <p:nvPicPr>
            <p:cNvPr id="34" name="Immagine 33">
              <a:extLst>
                <a:ext uri="{FF2B5EF4-FFF2-40B4-BE49-F238E27FC236}">
                  <a16:creationId xmlns:a16="http://schemas.microsoft.com/office/drawing/2014/main" id="{84D593C7-6218-4079-95A6-1E173F2232A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531581" y="5013244"/>
              <a:ext cx="1748332" cy="365571"/>
            </a:xfrm>
            <a:prstGeom prst="rect">
              <a:avLst/>
            </a:prstGeom>
          </p:spPr>
        </p:pic>
        <p:pic>
          <p:nvPicPr>
            <p:cNvPr id="35" name="Immagine 34">
              <a:extLst>
                <a:ext uri="{FF2B5EF4-FFF2-40B4-BE49-F238E27FC236}">
                  <a16:creationId xmlns:a16="http://schemas.microsoft.com/office/drawing/2014/main" id="{1A03A735-2D26-46B3-959A-2561E9EA3EA9}"/>
                </a:ext>
              </a:extLst>
            </p:cNvPr>
            <p:cNvPicPr>
              <a:picLocks noChangeAspect="1"/>
            </p:cNvPicPr>
            <p:nvPr/>
          </p:nvPicPr>
          <p:blipFill>
            <a:blip r:embed="rId4" cstate="print"/>
            <a:stretch>
              <a:fillRect/>
            </a:stretch>
          </p:blipFill>
          <p:spPr>
            <a:xfrm>
              <a:off x="1530568" y="5388104"/>
              <a:ext cx="186825" cy="200050"/>
            </a:xfrm>
            <a:prstGeom prst="rect">
              <a:avLst/>
            </a:prstGeom>
          </p:spPr>
        </p:pic>
        <p:sp>
          <p:nvSpPr>
            <p:cNvPr id="36" name="CasellaDiTesto 35">
              <a:extLst>
                <a:ext uri="{FF2B5EF4-FFF2-40B4-BE49-F238E27FC236}">
                  <a16:creationId xmlns:a16="http://schemas.microsoft.com/office/drawing/2014/main" id="{20890564-B2BA-4D20-B2C7-7E9DC99D551B}"/>
                </a:ext>
              </a:extLst>
            </p:cNvPr>
            <p:cNvSpPr txBox="1"/>
            <p:nvPr/>
          </p:nvSpPr>
          <p:spPr>
            <a:xfrm>
              <a:off x="1430485" y="5358382"/>
              <a:ext cx="2186475" cy="225639"/>
            </a:xfrm>
            <a:prstGeom prst="rect">
              <a:avLst/>
            </a:prstGeom>
            <a:noFill/>
          </p:spPr>
          <p:txBody>
            <a:bodyPr wrap="square">
              <a:spAutoFit/>
            </a:bodyPr>
            <a:lstStyle/>
            <a:p>
              <a:pPr marL="269875" marR="0" lvl="0" indent="0" algn="l" defTabSz="449263" rtl="0" eaLnBrk="1" fontAlgn="base" latinLnBrk="0" hangingPunct="0">
                <a:lnSpc>
                  <a:spcPct val="115000"/>
                </a:lnSpc>
                <a:spcBef>
                  <a:spcPct val="0"/>
                </a:spcBef>
                <a:spcAft>
                  <a:spcPct val="0"/>
                </a:spcAft>
                <a:buClr>
                  <a:srgbClr val="000000"/>
                </a:buClr>
                <a:buSzPct val="100000"/>
                <a:buFont typeface="Times New Roman" panose="02020603050405020304" pitchFamily="18" charset="0"/>
                <a:buNone/>
                <a:tabLst/>
                <a:defRPr/>
              </a:pPr>
              <a:r>
                <a:rPr kumimoji="0" lang="en-GB" sz="800" b="0" i="0" u="none" strike="noStrike" kern="1200" cap="none" spc="0" normalizeH="0" baseline="0" noProof="0" dirty="0">
                  <a:ln>
                    <a:noFill/>
                  </a:ln>
                  <a:solidFill>
                    <a:srgbClr val="538135"/>
                  </a:solidFill>
                  <a:effectLst/>
                  <a:uLnTx/>
                  <a:uFillTx/>
                  <a:latin typeface="Calibri" panose="020F0502020204030204" pitchFamily="34" charset="0"/>
                  <a:ea typeface="Times New Roman" panose="02020603050405020304" pitchFamily="18" charset="0"/>
                  <a:cs typeface="Times New Roman" panose="02020603050405020304" pitchFamily="18" charset="0"/>
                </a:rPr>
                <a:t>Villes MED durables</a:t>
              </a:r>
              <a:endParaRPr kumimoji="0" lang="it-IT" sz="800" b="0" i="0" u="none" strike="noStrike" kern="1200" cap="none" spc="0" normalizeH="0" baseline="0" noProof="0" dirty="0">
                <a:ln>
                  <a:noFill/>
                </a:ln>
                <a:solidFill>
                  <a:srgbClr val="FFFFFF"/>
                </a:solidFill>
                <a:effectLst/>
                <a:uLnTx/>
                <a:uFillTx/>
                <a:latin typeface="Calibri" panose="020F0502020204030204" pitchFamily="34" charset="0"/>
                <a:ea typeface="Times New Roman" panose="02020603050405020304" pitchFamily="18" charset="0"/>
                <a:cs typeface="Times New Roman" panose="02020603050405020304" pitchFamily="18" charset="0"/>
              </a:endParaRPr>
            </a:p>
          </p:txBody>
        </p:sp>
      </p:grpSp>
      <p:sp>
        <p:nvSpPr>
          <p:cNvPr id="9" name="CasellaDiTesto 8">
            <a:extLst>
              <a:ext uri="{FF2B5EF4-FFF2-40B4-BE49-F238E27FC236}">
                <a16:creationId xmlns:a16="http://schemas.microsoft.com/office/drawing/2014/main" id="{0B52CA7E-C285-3480-FB0E-B161EE2FDEE7}"/>
              </a:ext>
            </a:extLst>
          </p:cNvPr>
          <p:cNvSpPr txBox="1"/>
          <p:nvPr/>
        </p:nvSpPr>
        <p:spPr>
          <a:xfrm>
            <a:off x="0" y="1108134"/>
            <a:ext cx="10080625" cy="2668679"/>
          </a:xfrm>
          <a:prstGeom prst="rect">
            <a:avLst/>
          </a:prstGeom>
          <a:noFill/>
          <a:ln>
            <a:solidFill>
              <a:schemeClr val="bg2">
                <a:lumMod val="75000"/>
              </a:schemeClr>
            </a:solidFill>
          </a:ln>
        </p:spPr>
        <p:txBody>
          <a:bodyPr wrap="square" rtlCol="0">
            <a:spAutoFit/>
          </a:bodyPr>
          <a:lstStyle/>
          <a:p>
            <a:pPr marL="0" marR="0" lvl="0" indent="0" algn="l" defTabSz="449263" rtl="0" eaLnBrk="1" fontAlgn="base" latinLnBrk="0" hangingPunct="0">
              <a:lnSpc>
                <a:spcPct val="93000"/>
              </a:lnSpc>
              <a:spcBef>
                <a:spcPct val="0"/>
              </a:spcBef>
              <a:spcAft>
                <a:spcPct val="0"/>
              </a:spcAft>
              <a:buClr>
                <a:srgbClr val="000000"/>
              </a:buClr>
              <a:buSzPct val="100000"/>
              <a:buFont typeface="Times New Roman" panose="02020603050405020304" pitchFamily="18" charset="0"/>
              <a:buNone/>
              <a:tabLst/>
              <a:defRPr/>
            </a:pPr>
            <a:endParaRPr kumimoji="0" lang="it-IT" sz="1800" b="0" i="0" u="none" strike="noStrike" kern="1200" cap="none" spc="0" normalizeH="0" baseline="0" noProof="0" dirty="0">
              <a:ln>
                <a:noFill/>
              </a:ln>
              <a:solidFill>
                <a:srgbClr val="FFFFFF"/>
              </a:solidFill>
              <a:effectLst/>
              <a:uLnTx/>
              <a:uFillTx/>
              <a:latin typeface="Arial" panose="020B0604020202020204" pitchFamily="34" charset="0"/>
              <a:ea typeface="Microsoft YaHei" panose="020B0503020204020204" pitchFamily="34" charset="-122"/>
              <a:cs typeface="+mn-cs"/>
            </a:endParaRPr>
          </a:p>
          <a:p>
            <a:pPr marL="0" marR="0" lvl="0" indent="0" algn="l" defTabSz="449263" rtl="0" eaLnBrk="1" fontAlgn="base" latinLnBrk="0" hangingPunct="0">
              <a:lnSpc>
                <a:spcPct val="93000"/>
              </a:lnSpc>
              <a:spcBef>
                <a:spcPct val="0"/>
              </a:spcBef>
              <a:spcAft>
                <a:spcPct val="0"/>
              </a:spcAft>
              <a:buClr>
                <a:srgbClr val="000000"/>
              </a:buClr>
              <a:buSzPct val="100000"/>
              <a:buFont typeface="Times New Roman" panose="02020603050405020304" pitchFamily="18" charset="0"/>
              <a:buNone/>
              <a:tabLst/>
              <a:defRPr/>
            </a:pPr>
            <a:endParaRPr kumimoji="0" lang="it-IT" sz="1800" b="0" i="0" u="none" strike="noStrike" kern="1200" cap="none" spc="0" normalizeH="0" baseline="0" noProof="0" dirty="0">
              <a:ln>
                <a:noFill/>
              </a:ln>
              <a:solidFill>
                <a:srgbClr val="FFFFFF"/>
              </a:solidFill>
              <a:effectLst/>
              <a:uLnTx/>
              <a:uFillTx/>
              <a:latin typeface="Arial" panose="020B0604020202020204" pitchFamily="34" charset="0"/>
              <a:ea typeface="Microsoft YaHei" panose="020B0503020204020204" pitchFamily="34" charset="-122"/>
              <a:cs typeface="+mn-cs"/>
            </a:endParaRPr>
          </a:p>
          <a:p>
            <a:pPr marL="0" marR="0" lvl="0" indent="0" algn="l" defTabSz="449263" rtl="0" eaLnBrk="1" fontAlgn="base" latinLnBrk="0" hangingPunct="0">
              <a:lnSpc>
                <a:spcPct val="93000"/>
              </a:lnSpc>
              <a:spcBef>
                <a:spcPct val="0"/>
              </a:spcBef>
              <a:spcAft>
                <a:spcPct val="0"/>
              </a:spcAft>
              <a:buClr>
                <a:srgbClr val="000000"/>
              </a:buClr>
              <a:buSzPct val="100000"/>
              <a:buFont typeface="Times New Roman" panose="02020603050405020304" pitchFamily="18" charset="0"/>
              <a:buNone/>
              <a:tabLst/>
              <a:defRPr/>
            </a:pPr>
            <a:endParaRPr kumimoji="0" lang="it-IT" sz="1800" b="0" i="0" u="none" strike="noStrike" kern="1200" cap="none" spc="0" normalizeH="0" baseline="0" noProof="0" dirty="0">
              <a:ln>
                <a:noFill/>
              </a:ln>
              <a:solidFill>
                <a:srgbClr val="FFFFFF"/>
              </a:solidFill>
              <a:effectLst/>
              <a:uLnTx/>
              <a:uFillTx/>
              <a:latin typeface="Arial" panose="020B0604020202020204" pitchFamily="34" charset="0"/>
              <a:ea typeface="Microsoft YaHei" panose="020B0503020204020204" pitchFamily="34" charset="-122"/>
              <a:cs typeface="+mn-cs"/>
            </a:endParaRPr>
          </a:p>
          <a:p>
            <a:pPr marL="0" marR="0" lvl="0" indent="0" algn="l" defTabSz="449263" rtl="0" eaLnBrk="1" fontAlgn="base" latinLnBrk="0" hangingPunct="0">
              <a:lnSpc>
                <a:spcPct val="93000"/>
              </a:lnSpc>
              <a:spcBef>
                <a:spcPct val="0"/>
              </a:spcBef>
              <a:spcAft>
                <a:spcPct val="0"/>
              </a:spcAft>
              <a:buClr>
                <a:srgbClr val="000000"/>
              </a:buClr>
              <a:buSzPct val="100000"/>
              <a:buFont typeface="Times New Roman" panose="02020603050405020304" pitchFamily="18" charset="0"/>
              <a:buNone/>
              <a:tabLst/>
              <a:defRPr/>
            </a:pPr>
            <a:endParaRPr kumimoji="0" lang="it-IT" sz="1800" b="0" i="0" u="none" strike="noStrike" kern="1200" cap="none" spc="0" normalizeH="0" baseline="0" noProof="0" dirty="0">
              <a:ln>
                <a:noFill/>
              </a:ln>
              <a:solidFill>
                <a:srgbClr val="FFFFFF"/>
              </a:solidFill>
              <a:effectLst/>
              <a:uLnTx/>
              <a:uFillTx/>
              <a:latin typeface="Arial" panose="020B0604020202020204" pitchFamily="34" charset="0"/>
              <a:ea typeface="Microsoft YaHei" panose="020B0503020204020204" pitchFamily="34" charset="-122"/>
              <a:cs typeface="+mn-cs"/>
            </a:endParaRPr>
          </a:p>
          <a:p>
            <a:pPr marL="0" marR="0" lvl="0" indent="0" algn="l" defTabSz="449263" rtl="0" eaLnBrk="1" fontAlgn="base" latinLnBrk="0" hangingPunct="0">
              <a:lnSpc>
                <a:spcPct val="93000"/>
              </a:lnSpc>
              <a:spcBef>
                <a:spcPct val="0"/>
              </a:spcBef>
              <a:spcAft>
                <a:spcPct val="0"/>
              </a:spcAft>
              <a:buClr>
                <a:srgbClr val="000000"/>
              </a:buClr>
              <a:buSzPct val="100000"/>
              <a:buFont typeface="Times New Roman" panose="02020603050405020304" pitchFamily="18" charset="0"/>
              <a:buNone/>
              <a:tabLst/>
              <a:defRPr/>
            </a:pPr>
            <a:endParaRPr kumimoji="0" lang="it-IT" sz="1800" b="0" i="0" u="none" strike="noStrike" kern="1200" cap="none" spc="0" normalizeH="0" baseline="0" noProof="0" dirty="0">
              <a:ln>
                <a:noFill/>
              </a:ln>
              <a:solidFill>
                <a:srgbClr val="FFFFFF"/>
              </a:solidFill>
              <a:effectLst/>
              <a:uLnTx/>
              <a:uFillTx/>
              <a:latin typeface="Arial" panose="020B0604020202020204" pitchFamily="34" charset="0"/>
              <a:ea typeface="Microsoft YaHei" panose="020B0503020204020204" pitchFamily="34" charset="-122"/>
              <a:cs typeface="+mn-cs"/>
            </a:endParaRPr>
          </a:p>
          <a:p>
            <a:pPr marL="0" marR="0" lvl="0" indent="0" algn="l" defTabSz="449263" rtl="0" eaLnBrk="1" fontAlgn="base" latinLnBrk="0" hangingPunct="0">
              <a:lnSpc>
                <a:spcPct val="93000"/>
              </a:lnSpc>
              <a:spcBef>
                <a:spcPct val="0"/>
              </a:spcBef>
              <a:spcAft>
                <a:spcPct val="0"/>
              </a:spcAft>
              <a:buClr>
                <a:srgbClr val="000000"/>
              </a:buClr>
              <a:buSzPct val="100000"/>
              <a:buFont typeface="Times New Roman" panose="02020603050405020304" pitchFamily="18" charset="0"/>
              <a:buNone/>
              <a:tabLst/>
              <a:defRPr/>
            </a:pPr>
            <a:r>
              <a:rPr kumimoji="0" lang="en-GB" sz="1800" b="0" i="0" u="none" strike="noStrike" kern="1200" cap="none" spc="0" normalizeH="0" baseline="0" noProof="0" dirty="0">
                <a:ln>
                  <a:noFill/>
                </a:ln>
                <a:solidFill>
                  <a:srgbClr val="FFFFFF"/>
                </a:solidFill>
                <a:effectLst/>
                <a:uLnTx/>
                <a:uFillTx/>
                <a:latin typeface="Arial" panose="020B0604020202020204" pitchFamily="34" charset="0"/>
                <a:ea typeface="Microsoft YaHei" panose="020B0503020204020204" pitchFamily="34" charset="-122"/>
                <a:cs typeface="+mn-cs"/>
              </a:rPr>
              <a:t>    Veuillez inclure ici quelques photos de la zone urbaine et des bâtiments que vous avez évalués</a:t>
            </a:r>
          </a:p>
          <a:p>
            <a:pPr marL="0" marR="0" lvl="0" indent="0" algn="l" defTabSz="449263" rtl="0" eaLnBrk="1" fontAlgn="base" latinLnBrk="0" hangingPunct="0">
              <a:lnSpc>
                <a:spcPct val="93000"/>
              </a:lnSpc>
              <a:spcBef>
                <a:spcPct val="0"/>
              </a:spcBef>
              <a:spcAft>
                <a:spcPct val="0"/>
              </a:spcAft>
              <a:buClr>
                <a:srgbClr val="000000"/>
              </a:buClr>
              <a:buSzPct val="100000"/>
              <a:buFont typeface="Times New Roman" panose="02020603050405020304" pitchFamily="18" charset="0"/>
              <a:buNone/>
              <a:tabLst/>
              <a:defRPr/>
            </a:pPr>
            <a:endParaRPr kumimoji="0" lang="it-IT" sz="1800" b="0" i="0" u="none" strike="noStrike" kern="1200" cap="none" spc="0" normalizeH="0" baseline="0" noProof="0" dirty="0">
              <a:ln>
                <a:noFill/>
              </a:ln>
              <a:solidFill>
                <a:srgbClr val="FFFFFF"/>
              </a:solidFill>
              <a:effectLst/>
              <a:uLnTx/>
              <a:uFillTx/>
              <a:latin typeface="Arial" panose="020B0604020202020204" pitchFamily="34" charset="0"/>
              <a:ea typeface="Microsoft YaHei" panose="020B0503020204020204" pitchFamily="34" charset="-122"/>
              <a:cs typeface="+mn-cs"/>
            </a:endParaRPr>
          </a:p>
          <a:p>
            <a:pPr marL="0" marR="0" lvl="0" indent="0" algn="l" defTabSz="449263" rtl="0" eaLnBrk="1" fontAlgn="base" latinLnBrk="0" hangingPunct="0">
              <a:lnSpc>
                <a:spcPct val="93000"/>
              </a:lnSpc>
              <a:spcBef>
                <a:spcPct val="0"/>
              </a:spcBef>
              <a:spcAft>
                <a:spcPct val="0"/>
              </a:spcAft>
              <a:buClr>
                <a:srgbClr val="000000"/>
              </a:buClr>
              <a:buSzPct val="100000"/>
              <a:buFont typeface="Times New Roman" panose="02020603050405020304" pitchFamily="18" charset="0"/>
              <a:buNone/>
              <a:tabLst/>
              <a:defRPr/>
            </a:pPr>
            <a:endParaRPr kumimoji="0" lang="it-IT" sz="1800" b="0" i="0" u="none" strike="noStrike" kern="1200" cap="none" spc="0" normalizeH="0" baseline="0" noProof="0" dirty="0">
              <a:ln>
                <a:noFill/>
              </a:ln>
              <a:solidFill>
                <a:srgbClr val="FFFFFF"/>
              </a:solidFill>
              <a:effectLst/>
              <a:uLnTx/>
              <a:uFillTx/>
              <a:latin typeface="Arial" panose="020B0604020202020204" pitchFamily="34" charset="0"/>
              <a:ea typeface="Microsoft YaHei" panose="020B0503020204020204" pitchFamily="34" charset="-122"/>
              <a:cs typeface="+mn-cs"/>
            </a:endParaRPr>
          </a:p>
          <a:p>
            <a:pPr marL="0" marR="0" lvl="0" indent="0" algn="l" defTabSz="449263" rtl="0" eaLnBrk="1" fontAlgn="base" latinLnBrk="0" hangingPunct="0">
              <a:lnSpc>
                <a:spcPct val="93000"/>
              </a:lnSpc>
              <a:spcBef>
                <a:spcPct val="0"/>
              </a:spcBef>
              <a:spcAft>
                <a:spcPct val="0"/>
              </a:spcAft>
              <a:buClr>
                <a:srgbClr val="000000"/>
              </a:buClr>
              <a:buSzPct val="100000"/>
              <a:buFont typeface="Times New Roman" panose="02020603050405020304" pitchFamily="18" charset="0"/>
              <a:buNone/>
              <a:tabLst/>
              <a:defRPr/>
            </a:pPr>
            <a:endParaRPr kumimoji="0" lang="it-IT" sz="1800" b="0" i="0" u="none" strike="noStrike" kern="1200" cap="none" spc="0" normalizeH="0" baseline="0" noProof="0" dirty="0">
              <a:ln>
                <a:noFill/>
              </a:ln>
              <a:solidFill>
                <a:srgbClr val="FFFFFF"/>
              </a:solidFill>
              <a:effectLst/>
              <a:uLnTx/>
              <a:uFillTx/>
              <a:latin typeface="Arial" panose="020B0604020202020204" pitchFamily="34" charset="0"/>
              <a:ea typeface="Microsoft YaHei" panose="020B0503020204020204" pitchFamily="34" charset="-122"/>
              <a:cs typeface="+mn-cs"/>
            </a:endParaRPr>
          </a:p>
          <a:p>
            <a:pPr marL="0" marR="0" lvl="0" indent="0" algn="l" defTabSz="449263" rtl="0" eaLnBrk="1" fontAlgn="base" latinLnBrk="0" hangingPunct="0">
              <a:lnSpc>
                <a:spcPct val="93000"/>
              </a:lnSpc>
              <a:spcBef>
                <a:spcPct val="0"/>
              </a:spcBef>
              <a:spcAft>
                <a:spcPct val="0"/>
              </a:spcAft>
              <a:buClr>
                <a:srgbClr val="000000"/>
              </a:buClr>
              <a:buSzPct val="100000"/>
              <a:buFont typeface="Times New Roman" panose="02020603050405020304" pitchFamily="18" charset="0"/>
              <a:buNone/>
              <a:tabLst/>
              <a:defRPr/>
            </a:pPr>
            <a:endParaRPr kumimoji="0" lang="it-IT" sz="1800" b="0" i="0" u="none" strike="noStrike" kern="1200" cap="none" spc="0" normalizeH="0" baseline="0" noProof="0" dirty="0">
              <a:ln>
                <a:noFill/>
              </a:ln>
              <a:solidFill>
                <a:srgbClr val="FFFFFF"/>
              </a:solidFill>
              <a:effectLst/>
              <a:uLnTx/>
              <a:uFillTx/>
              <a:latin typeface="Arial" panose="020B0604020202020204" pitchFamily="34" charset="0"/>
              <a:ea typeface="Microsoft YaHei" panose="020B0503020204020204" pitchFamily="34" charset="-122"/>
              <a:cs typeface="+mn-cs"/>
            </a:endParaRPr>
          </a:p>
        </p:txBody>
      </p:sp>
      <p:sp>
        <p:nvSpPr>
          <p:cNvPr id="10" name="CasellaDiTesto 9">
            <a:extLst>
              <a:ext uri="{FF2B5EF4-FFF2-40B4-BE49-F238E27FC236}">
                <a16:creationId xmlns:a16="http://schemas.microsoft.com/office/drawing/2014/main" id="{9CD9AEB3-D13C-0AAE-B227-924330D3C8EF}"/>
              </a:ext>
            </a:extLst>
          </p:cNvPr>
          <p:cNvSpPr txBox="1"/>
          <p:nvPr/>
        </p:nvSpPr>
        <p:spPr>
          <a:xfrm>
            <a:off x="447675" y="4011013"/>
            <a:ext cx="4102037" cy="658642"/>
          </a:xfrm>
          <a:prstGeom prst="rect">
            <a:avLst/>
          </a:prstGeom>
          <a:noFill/>
        </p:spPr>
        <p:txBody>
          <a:bodyPr wrap="square">
            <a:spAutoFit/>
          </a:bodyPr>
          <a:lstStyle/>
          <a:p>
            <a:pPr marL="269875" marR="0" lvl="0" indent="0" algn="l" defTabSz="449263" rtl="0" eaLnBrk="1" fontAlgn="base" latinLnBrk="0" hangingPunct="0">
              <a:lnSpc>
                <a:spcPct val="115000"/>
              </a:lnSpc>
              <a:spcBef>
                <a:spcPct val="0"/>
              </a:spcBef>
              <a:spcAft>
                <a:spcPct val="0"/>
              </a:spcAft>
              <a:buClr>
                <a:srgbClr val="000000"/>
              </a:buClr>
              <a:buSzPct val="100000"/>
              <a:buFont typeface="Times New Roman" panose="02020603050405020304" pitchFamily="18" charset="0"/>
              <a:buNone/>
              <a:tabLst/>
              <a:defRPr/>
            </a:pPr>
            <a:r>
              <a:rPr kumimoji="0" lang="en-GB" sz="1600" b="1" i="0" u="none" strike="noStrike" kern="1200" cap="none" spc="0" normalizeH="0" baseline="0" noProof="0" dirty="0">
                <a:ln>
                  <a:noFill/>
                </a:ln>
                <a:solidFill>
                  <a:srgbClr val="FFFFFF"/>
                </a:solidFill>
                <a:effectLst/>
                <a:uLnTx/>
                <a:uFillTx/>
                <a:latin typeface="Arial" panose="020B0604020202020204" pitchFamily="34" charset="0"/>
                <a:ea typeface="Microsoft YaHei" panose="020B0503020204020204" pitchFamily="34" charset="-122"/>
                <a:cs typeface="+mn-cs"/>
              </a:rPr>
              <a:t>Ing. Maher ZAOUI</a:t>
            </a:r>
          </a:p>
          <a:p>
            <a:pPr marL="269875" marR="0" lvl="0" indent="0" algn="l" defTabSz="449263" rtl="0" eaLnBrk="1" fontAlgn="base" latinLnBrk="0" hangingPunct="0">
              <a:lnSpc>
                <a:spcPct val="115000"/>
              </a:lnSpc>
              <a:spcBef>
                <a:spcPct val="0"/>
              </a:spcBef>
              <a:spcAft>
                <a:spcPct val="0"/>
              </a:spcAft>
              <a:buClr>
                <a:srgbClr val="000000"/>
              </a:buClr>
              <a:buSzPct val="100000"/>
              <a:buFont typeface="Times New Roman" panose="02020603050405020304" pitchFamily="18" charset="0"/>
              <a:buNone/>
              <a:tabLst/>
              <a:defRPr/>
            </a:pPr>
            <a:r>
              <a:rPr kumimoji="0" lang="en-GB" sz="1600" b="1" i="0" u="none" strike="noStrike" kern="1200" cap="none" spc="0" normalizeH="0" baseline="0" noProof="0" dirty="0">
                <a:ln>
                  <a:noFill/>
                </a:ln>
                <a:solidFill>
                  <a:srgbClr val="FFFFFF"/>
                </a:solidFill>
                <a:effectLst/>
                <a:uLnTx/>
                <a:uFillTx/>
                <a:latin typeface="Arial" panose="020B0604020202020204" pitchFamily="34" charset="0"/>
                <a:ea typeface="Microsoft YaHei" panose="020B0503020204020204" pitchFamily="34" charset="-122"/>
                <a:cs typeface="+mn-cs"/>
              </a:rPr>
              <a:t>Ingénieur ETP - Paris</a:t>
            </a:r>
            <a:endParaRPr kumimoji="0" lang="it-IT" sz="1600" b="1" i="0" u="none" strike="noStrike" kern="1200" cap="none" spc="0" normalizeH="0" baseline="0" noProof="0" dirty="0">
              <a:ln>
                <a:noFill/>
              </a:ln>
              <a:solidFill>
                <a:srgbClr val="FFFFFF"/>
              </a:solidFill>
              <a:effectLst/>
              <a:uLnTx/>
              <a:uFillTx/>
              <a:latin typeface="Arial" panose="020B0604020202020204" pitchFamily="34" charset="0"/>
              <a:ea typeface="Microsoft YaHei" panose="020B0503020204020204" pitchFamily="34" charset="-122"/>
              <a:cs typeface="+mn-cs"/>
            </a:endParaRPr>
          </a:p>
        </p:txBody>
      </p:sp>
      <p:pic>
        <p:nvPicPr>
          <p:cNvPr id="14" name="Image 13" descr="C:\Users\acer\AppData\Local\Temp\Rar$DIa0.769\Sousse25.png"/>
          <p:cNvPicPr/>
          <p:nvPr/>
        </p:nvPicPr>
        <p:blipFill>
          <a:blip r:embed="rId5" cstate="print"/>
          <a:srcRect/>
          <a:stretch>
            <a:fillRect/>
          </a:stretch>
        </p:blipFill>
        <p:spPr bwMode="auto">
          <a:xfrm>
            <a:off x="0" y="1107281"/>
            <a:ext cx="3136106" cy="2678907"/>
          </a:xfrm>
          <a:prstGeom prst="rect">
            <a:avLst/>
          </a:prstGeom>
          <a:noFill/>
          <a:ln w="9525">
            <a:noFill/>
            <a:miter lim="800000"/>
            <a:headEnd/>
            <a:tailEnd/>
          </a:ln>
        </p:spPr>
      </p:pic>
      <p:pic>
        <p:nvPicPr>
          <p:cNvPr id="15" name="Image 14" descr="C:\Users\acer\AppData\Local\Temp\Rar$DIa0.278\Sousse17.jpg"/>
          <p:cNvPicPr/>
          <p:nvPr/>
        </p:nvPicPr>
        <p:blipFill>
          <a:blip r:embed="rId6"/>
          <a:srcRect/>
          <a:stretch>
            <a:fillRect/>
          </a:stretch>
        </p:blipFill>
        <p:spPr bwMode="auto">
          <a:xfrm>
            <a:off x="3136106" y="1116969"/>
            <a:ext cx="3536156" cy="2680664"/>
          </a:xfrm>
          <a:prstGeom prst="rect">
            <a:avLst/>
          </a:prstGeom>
          <a:noFill/>
          <a:ln w="9525">
            <a:noFill/>
            <a:miter lim="800000"/>
            <a:headEnd/>
            <a:tailEnd/>
          </a:ln>
        </p:spPr>
      </p:pic>
      <p:pic>
        <p:nvPicPr>
          <p:cNvPr id="17" name="Image 16" descr="C:\Users\acer\AppData\Local\Temp\Rar$DIa0.135\Sousse4.jpg"/>
          <p:cNvPicPr/>
          <p:nvPr/>
        </p:nvPicPr>
        <p:blipFill>
          <a:blip r:embed="rId7" cstate="print"/>
          <a:srcRect/>
          <a:stretch>
            <a:fillRect/>
          </a:stretch>
        </p:blipFill>
        <p:spPr bwMode="auto">
          <a:xfrm>
            <a:off x="6670741" y="1102882"/>
            <a:ext cx="3355333" cy="2673932"/>
          </a:xfrm>
          <a:prstGeom prst="rect">
            <a:avLst/>
          </a:prstGeom>
          <a:noFill/>
          <a:ln w="9525">
            <a:noFill/>
            <a:miter lim="800000"/>
            <a:headEnd/>
            <a:tailEnd/>
          </a:ln>
        </p:spPr>
      </p:pic>
      <p:pic>
        <p:nvPicPr>
          <p:cNvPr id="3" name="Image 2"/>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7407008" y="3628800"/>
            <a:ext cx="2128954" cy="1505076"/>
          </a:xfrm>
          <a:prstGeom prst="rect">
            <a:avLst/>
          </a:prstGeom>
        </p:spPr>
      </p:pic>
      <p:pic>
        <p:nvPicPr>
          <p:cNvPr id="4" name="Image 3"/>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9433965" y="4070383"/>
            <a:ext cx="646660" cy="852738"/>
          </a:xfrm>
          <a:prstGeom prst="rect">
            <a:avLst/>
          </a:prstGeom>
        </p:spPr>
      </p:pic>
    </p:spTree>
    <p:extLst>
      <p:ext uri="{BB962C8B-B14F-4D97-AF65-F5344CB8AC3E}">
        <p14:creationId xmlns:p14="http://schemas.microsoft.com/office/powerpoint/2010/main" val="563802628"/>
      </p:ext>
    </p:extLst>
  </p:cSld>
  <p:clrMapOvr>
    <a:masterClrMapping/>
  </p:clrMapOvr>
  <p:transition spd="slow"/>
</p:sld>
</file>

<file path=ppt/slides/slide20.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6154" name="Rectangle 10">
            <a:extLst>
              <a:ext uri="{FF2B5EF4-FFF2-40B4-BE49-F238E27FC236}">
                <a16:creationId xmlns:a16="http://schemas.microsoft.com/office/drawing/2014/main" id="{E4759904-D94D-435A-A24D-8041A2209A9F}"/>
              </a:ext>
            </a:extLst>
          </p:cNvPr>
          <p:cNvSpPr>
            <a:spLocks noChangeArrowheads="1"/>
          </p:cNvSpPr>
          <p:nvPr/>
        </p:nvSpPr>
        <p:spPr bwMode="auto">
          <a:xfrm>
            <a:off x="1214942" y="601660"/>
            <a:ext cx="6637990" cy="3556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it-IT" dirty="0"/>
          </a:p>
        </p:txBody>
      </p:sp>
      <p:sp>
        <p:nvSpPr>
          <p:cNvPr id="6155" name="Rectangle 11">
            <a:extLst>
              <a:ext uri="{FF2B5EF4-FFF2-40B4-BE49-F238E27FC236}">
                <a16:creationId xmlns:a16="http://schemas.microsoft.com/office/drawing/2014/main" id="{72DC4E68-E81B-4D13-B770-C7F7AB2F4C05}"/>
              </a:ext>
            </a:extLst>
          </p:cNvPr>
          <p:cNvSpPr>
            <a:spLocks noChangeArrowheads="1"/>
          </p:cNvSpPr>
          <p:nvPr/>
        </p:nvSpPr>
        <p:spPr bwMode="auto">
          <a:xfrm>
            <a:off x="1208374" y="588960"/>
            <a:ext cx="5328784" cy="3508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it-IT" dirty="0"/>
          </a:p>
        </p:txBody>
      </p:sp>
      <p:sp>
        <p:nvSpPr>
          <p:cNvPr id="16" name="Rettangolo con angoli arrotondati 15">
            <a:extLst>
              <a:ext uri="{FF2B5EF4-FFF2-40B4-BE49-F238E27FC236}">
                <a16:creationId xmlns:a16="http://schemas.microsoft.com/office/drawing/2014/main" id="{87B9A4ED-E083-47B4-BB79-9BCD79465D68}"/>
              </a:ext>
            </a:extLst>
          </p:cNvPr>
          <p:cNvSpPr/>
          <p:nvPr/>
        </p:nvSpPr>
        <p:spPr bwMode="auto">
          <a:xfrm>
            <a:off x="0" y="984427"/>
            <a:ext cx="10080625" cy="2631461"/>
          </a:xfrm>
          <a:prstGeom prst="roundRect">
            <a:avLst/>
          </a:prstGeom>
          <a:solidFill>
            <a:srgbClr val="52B0B6"/>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449263" rtl="0" eaLnBrk="1" fontAlgn="base" latinLnBrk="0" hangingPunct="0">
              <a:lnSpc>
                <a:spcPct val="93000"/>
              </a:lnSpc>
              <a:spcBef>
                <a:spcPct val="0"/>
              </a:spcBef>
              <a:spcAft>
                <a:spcPct val="0"/>
              </a:spcAft>
              <a:buClr>
                <a:srgbClr val="000000"/>
              </a:buClr>
              <a:buSzPct val="100000"/>
              <a:buFont typeface="Times New Roman" panose="02020603050405020304" pitchFamily="18" charset="0"/>
              <a:buNone/>
              <a:tabLst/>
            </a:pPr>
            <a:endParaRPr kumimoji="0" lang="it-IT" sz="1800" b="0" i="0" u="none" strike="noStrike" cap="none" normalizeH="0" baseline="0" dirty="0">
              <a:ln>
                <a:noFill/>
              </a:ln>
              <a:solidFill>
                <a:schemeClr val="bg1"/>
              </a:solidFill>
              <a:effectLst/>
              <a:latin typeface="Arial" panose="020B0604020202020204" pitchFamily="34" charset="0"/>
              <a:ea typeface="Microsoft YaHei" panose="020B0503020204020204" pitchFamily="34" charset="-122"/>
            </a:endParaRPr>
          </a:p>
        </p:txBody>
      </p:sp>
      <p:sp>
        <p:nvSpPr>
          <p:cNvPr id="18" name="CasellaDiTesto 17">
            <a:extLst>
              <a:ext uri="{FF2B5EF4-FFF2-40B4-BE49-F238E27FC236}">
                <a16:creationId xmlns:a16="http://schemas.microsoft.com/office/drawing/2014/main" id="{2520915D-8F2E-480A-9EB1-133ED10B56F8}"/>
              </a:ext>
            </a:extLst>
          </p:cNvPr>
          <p:cNvSpPr txBox="1"/>
          <p:nvPr/>
        </p:nvSpPr>
        <p:spPr>
          <a:xfrm>
            <a:off x="1437197" y="1868818"/>
            <a:ext cx="7461505" cy="691408"/>
          </a:xfrm>
          <a:prstGeom prst="rect">
            <a:avLst/>
          </a:prstGeom>
          <a:noFill/>
        </p:spPr>
        <p:txBody>
          <a:bodyPr wrap="square">
            <a:spAutoFit/>
          </a:bodyPr>
          <a:lstStyle/>
          <a:p>
            <a:pPr marL="269875" algn="ctr">
              <a:lnSpc>
                <a:spcPct val="115000"/>
              </a:lnSpc>
            </a:pPr>
            <a:r>
              <a:rPr lang="en-US" sz="3700" b="1" dirty="0"/>
              <a:t>Approche participative</a:t>
            </a:r>
            <a:endParaRPr lang="it-IT" sz="3700" b="1" dirty="0"/>
          </a:p>
        </p:txBody>
      </p:sp>
      <p:sp>
        <p:nvSpPr>
          <p:cNvPr id="31" name="Rectangle 12">
            <a:extLst>
              <a:ext uri="{FF2B5EF4-FFF2-40B4-BE49-F238E27FC236}">
                <a16:creationId xmlns:a16="http://schemas.microsoft.com/office/drawing/2014/main" id="{5D8EDE68-2BA6-45F1-9A68-2AA2DAD35231}"/>
              </a:ext>
            </a:extLst>
          </p:cNvPr>
          <p:cNvSpPr>
            <a:spLocks noChangeArrowheads="1"/>
          </p:cNvSpPr>
          <p:nvPr/>
        </p:nvSpPr>
        <p:spPr bwMode="auto">
          <a:xfrm>
            <a:off x="3108960" y="5313652"/>
            <a:ext cx="5010078" cy="4127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5pPr>
            <a:lvl6pPr marL="25146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6pPr>
            <a:lvl7pPr marL="29718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7pPr>
            <a:lvl8pPr marL="34290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8pPr>
            <a:lvl9pPr marL="38862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9pPr>
          </a:lstStyle>
          <a:p>
            <a:pPr marL="0" marR="0" lvl="0" indent="0" algn="l" defTabSz="449263" rtl="0" eaLnBrk="1" fontAlgn="base" latinLnBrk="0" hangingPunct="1">
              <a:lnSpc>
                <a:spcPct val="115000"/>
              </a:lnSpc>
              <a:spcBef>
                <a:spcPct val="0"/>
              </a:spcBef>
              <a:spcAft>
                <a:spcPct val="0"/>
              </a:spcAft>
              <a:buClrTx/>
              <a:buSzPct val="100000"/>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kumimoji="0" lang="en-US" altLang="it-IT" sz="900" b="0" i="0" u="none" strike="noStrike" kern="1200" cap="none" spc="0" normalizeH="0" baseline="0" noProof="0" dirty="0">
                <a:ln>
                  <a:noFill/>
                </a:ln>
                <a:solidFill>
                  <a:srgbClr val="000000"/>
                </a:solidFill>
                <a:effectLst/>
                <a:uLnTx/>
                <a:uFillTx/>
                <a:latin typeface="din" charset="0"/>
                <a:ea typeface="Microsoft YaHei" panose="020B0503020204020204" pitchFamily="34" charset="-122"/>
                <a:cs typeface="DejaVu Sans" charset="0"/>
              </a:rPr>
              <a:t>MODULE DE FORMATION 6 - PRÉSENTATION DES ÉTUDES DE CAS PILOTES</a:t>
            </a:r>
            <a:endParaRPr kumimoji="0" lang="it-IT" altLang="it-IT" sz="900" b="0" i="0" u="none" strike="noStrike" kern="1200" cap="none" spc="0" normalizeH="0" baseline="0" noProof="0" dirty="0">
              <a:ln>
                <a:noFill/>
              </a:ln>
              <a:solidFill>
                <a:srgbClr val="000000"/>
              </a:solidFill>
              <a:effectLst/>
              <a:uLnTx/>
              <a:uFillTx/>
              <a:latin typeface="din" charset="0"/>
              <a:ea typeface="Microsoft YaHei" panose="020B0503020204020204" pitchFamily="34" charset="-122"/>
              <a:cs typeface="DejaVu Sans" charset="0"/>
            </a:endParaRPr>
          </a:p>
        </p:txBody>
      </p:sp>
      <p:grpSp>
        <p:nvGrpSpPr>
          <p:cNvPr id="33" name="Gruppo 32">
            <a:extLst>
              <a:ext uri="{FF2B5EF4-FFF2-40B4-BE49-F238E27FC236}">
                <a16:creationId xmlns:a16="http://schemas.microsoft.com/office/drawing/2014/main" id="{432D458E-4FBF-4C34-B779-B55CD0C3E693}"/>
              </a:ext>
            </a:extLst>
          </p:cNvPr>
          <p:cNvGrpSpPr/>
          <p:nvPr/>
        </p:nvGrpSpPr>
        <p:grpSpPr>
          <a:xfrm>
            <a:off x="8335632" y="5085715"/>
            <a:ext cx="1998515" cy="525488"/>
            <a:chOff x="1430485" y="5013244"/>
            <a:chExt cx="2186475" cy="574910"/>
          </a:xfrm>
        </p:grpSpPr>
        <p:pic>
          <p:nvPicPr>
            <p:cNvPr id="34" name="Immagine 33">
              <a:extLst>
                <a:ext uri="{FF2B5EF4-FFF2-40B4-BE49-F238E27FC236}">
                  <a16:creationId xmlns:a16="http://schemas.microsoft.com/office/drawing/2014/main" id="{84D593C7-6218-4079-95A6-1E173F2232AF}"/>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1531581" y="5013244"/>
              <a:ext cx="1748332" cy="365571"/>
            </a:xfrm>
            <a:prstGeom prst="rect">
              <a:avLst/>
            </a:prstGeom>
          </p:spPr>
        </p:pic>
        <p:pic>
          <p:nvPicPr>
            <p:cNvPr id="35" name="Immagine 34">
              <a:extLst>
                <a:ext uri="{FF2B5EF4-FFF2-40B4-BE49-F238E27FC236}">
                  <a16:creationId xmlns:a16="http://schemas.microsoft.com/office/drawing/2014/main" id="{1A03A735-2D26-46B3-959A-2561E9EA3EA9}"/>
                </a:ext>
              </a:extLst>
            </p:cNvPr>
            <p:cNvPicPr>
              <a:picLocks noChangeAspect="1"/>
            </p:cNvPicPr>
            <p:nvPr/>
          </p:nvPicPr>
          <p:blipFill>
            <a:blip r:embed="rId4"/>
            <a:stretch>
              <a:fillRect/>
            </a:stretch>
          </p:blipFill>
          <p:spPr>
            <a:xfrm>
              <a:off x="1530568" y="5388104"/>
              <a:ext cx="186825" cy="200050"/>
            </a:xfrm>
            <a:prstGeom prst="rect">
              <a:avLst/>
            </a:prstGeom>
          </p:spPr>
        </p:pic>
        <p:sp>
          <p:nvSpPr>
            <p:cNvPr id="36" name="CasellaDiTesto 35">
              <a:extLst>
                <a:ext uri="{FF2B5EF4-FFF2-40B4-BE49-F238E27FC236}">
                  <a16:creationId xmlns:a16="http://schemas.microsoft.com/office/drawing/2014/main" id="{20890564-B2BA-4D20-B2C7-7E9DC99D551B}"/>
                </a:ext>
              </a:extLst>
            </p:cNvPr>
            <p:cNvSpPr txBox="1"/>
            <p:nvPr/>
          </p:nvSpPr>
          <p:spPr>
            <a:xfrm>
              <a:off x="1430485" y="5358382"/>
              <a:ext cx="2186475" cy="225639"/>
            </a:xfrm>
            <a:prstGeom prst="rect">
              <a:avLst/>
            </a:prstGeom>
            <a:noFill/>
          </p:spPr>
          <p:txBody>
            <a:bodyPr wrap="square">
              <a:spAutoFit/>
            </a:bodyPr>
            <a:lstStyle/>
            <a:p>
              <a:pPr marL="269875">
                <a:lnSpc>
                  <a:spcPct val="115000"/>
                </a:lnSpc>
              </a:pPr>
              <a:r>
                <a:rPr lang="en-GB" sz="800" dirty="0">
                  <a:solidFill>
                    <a:srgbClr val="538135"/>
                  </a:solidFill>
                  <a:effectLst/>
                  <a:latin typeface="Calibri" panose="020F0502020204030204" pitchFamily="34" charset="0"/>
                  <a:ea typeface="Times New Roman" panose="02020603050405020304" pitchFamily="18" charset="0"/>
                  <a:cs typeface="Times New Roman" panose="02020603050405020304" pitchFamily="18" charset="0"/>
                </a:rPr>
                <a:t>Villes MED durables</a:t>
              </a:r>
              <a:endParaRPr lang="it-IT" sz="800" dirty="0">
                <a:effectLst/>
                <a:latin typeface="Calibri" panose="020F0502020204030204" pitchFamily="34" charset="0"/>
                <a:ea typeface="Times New Roman" panose="02020603050405020304" pitchFamily="18" charset="0"/>
                <a:cs typeface="Times New Roman" panose="02020603050405020304" pitchFamily="18" charset="0"/>
              </a:endParaRPr>
            </a:p>
          </p:txBody>
        </p:sp>
      </p:grpSp>
      <p:pic>
        <p:nvPicPr>
          <p:cNvPr id="2" name="Elemento grafico 1" descr="Brainstorming di gruppo con riempimento a tinta unita">
            <a:extLst>
              <a:ext uri="{FF2B5EF4-FFF2-40B4-BE49-F238E27FC236}">
                <a16:creationId xmlns:a16="http://schemas.microsoft.com/office/drawing/2014/main" id="{E49EED74-F556-5A8E-8857-D6806D7F2A0B}"/>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 xmlns:asvg="http://schemas.microsoft.com/office/drawing/2016/SVG/main" r:embed="rId6"/>
              </a:ext>
            </a:extLst>
          </a:blip>
          <a:stretch>
            <a:fillRect/>
          </a:stretch>
        </p:blipFill>
        <p:spPr>
          <a:xfrm>
            <a:off x="714376" y="1588925"/>
            <a:ext cx="1209840" cy="1209840"/>
          </a:xfrm>
          <a:prstGeom prst="rect">
            <a:avLst/>
          </a:prstGeom>
        </p:spPr>
      </p:pic>
    </p:spTree>
    <p:extLst>
      <p:ext uri="{BB962C8B-B14F-4D97-AF65-F5344CB8AC3E}">
        <p14:creationId xmlns:p14="http://schemas.microsoft.com/office/powerpoint/2010/main" val="3170546451"/>
      </p:ext>
    </p:extLst>
  </p:cSld>
  <p:clrMapOvr>
    <a:masterClrMapping/>
  </p:clrMapOvr>
  <p:transition spd="slow"/>
</p:sld>
</file>

<file path=ppt/slides/slide21.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6" name="Rettangolo con angoli arrotondati 15">
            <a:extLst>
              <a:ext uri="{FF2B5EF4-FFF2-40B4-BE49-F238E27FC236}">
                <a16:creationId xmlns:a16="http://schemas.microsoft.com/office/drawing/2014/main" id="{87B9A4ED-E083-47B4-BB79-9BCD79465D68}"/>
              </a:ext>
            </a:extLst>
          </p:cNvPr>
          <p:cNvSpPr/>
          <p:nvPr/>
        </p:nvSpPr>
        <p:spPr bwMode="auto">
          <a:xfrm>
            <a:off x="0" y="60395"/>
            <a:ext cx="10080625" cy="422910"/>
          </a:xfrm>
          <a:prstGeom prst="roundRect">
            <a:avLst/>
          </a:prstGeom>
          <a:solidFill>
            <a:srgbClr val="52B0B6"/>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449263" rtl="0" eaLnBrk="1" fontAlgn="base" latinLnBrk="0" hangingPunct="0">
              <a:lnSpc>
                <a:spcPct val="93000"/>
              </a:lnSpc>
              <a:spcBef>
                <a:spcPct val="0"/>
              </a:spcBef>
              <a:spcAft>
                <a:spcPct val="0"/>
              </a:spcAft>
              <a:buClr>
                <a:srgbClr val="000000"/>
              </a:buClr>
              <a:buSzPct val="100000"/>
              <a:buFont typeface="Times New Roman" panose="02020603050405020304" pitchFamily="18" charset="0"/>
              <a:buNone/>
              <a:tabLst/>
            </a:pPr>
            <a:endParaRPr kumimoji="0" lang="it-IT" sz="1800" b="0" i="0" u="none" strike="noStrike" cap="none" normalizeH="0" baseline="0" dirty="0">
              <a:ln>
                <a:noFill/>
              </a:ln>
              <a:solidFill>
                <a:schemeClr val="bg1"/>
              </a:solidFill>
              <a:effectLst/>
              <a:latin typeface="Arial" panose="020B0604020202020204" pitchFamily="34" charset="0"/>
              <a:ea typeface="Microsoft YaHei" panose="020B0503020204020204" pitchFamily="34" charset="-122"/>
            </a:endParaRPr>
          </a:p>
        </p:txBody>
      </p:sp>
      <p:sp>
        <p:nvSpPr>
          <p:cNvPr id="18" name="CasellaDiTesto 17">
            <a:extLst>
              <a:ext uri="{FF2B5EF4-FFF2-40B4-BE49-F238E27FC236}">
                <a16:creationId xmlns:a16="http://schemas.microsoft.com/office/drawing/2014/main" id="{2520915D-8F2E-480A-9EB1-133ED10B56F8}"/>
              </a:ext>
            </a:extLst>
          </p:cNvPr>
          <p:cNvSpPr txBox="1"/>
          <p:nvPr/>
        </p:nvSpPr>
        <p:spPr>
          <a:xfrm>
            <a:off x="138061" y="34784"/>
            <a:ext cx="9720834" cy="448521"/>
          </a:xfrm>
          <a:prstGeom prst="rect">
            <a:avLst/>
          </a:prstGeom>
          <a:noFill/>
        </p:spPr>
        <p:txBody>
          <a:bodyPr wrap="square">
            <a:spAutoFit/>
          </a:bodyPr>
          <a:lstStyle/>
          <a:p>
            <a:pPr marL="269875">
              <a:lnSpc>
                <a:spcPct val="115000"/>
              </a:lnSpc>
            </a:pPr>
            <a:r>
              <a:rPr lang="en-US" sz="2200" b="1" dirty="0"/>
              <a:t>Approche participative</a:t>
            </a:r>
          </a:p>
        </p:txBody>
      </p:sp>
      <p:pic>
        <p:nvPicPr>
          <p:cNvPr id="23" name="Picture 1">
            <a:extLst>
              <a:ext uri="{FF2B5EF4-FFF2-40B4-BE49-F238E27FC236}">
                <a16:creationId xmlns:a16="http://schemas.microsoft.com/office/drawing/2014/main" id="{59FF3332-8E45-4B77-B2AA-8F24CE948FB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5188326"/>
            <a:ext cx="433388" cy="490537"/>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4" name="Rectangle 2">
            <a:extLst>
              <a:ext uri="{FF2B5EF4-FFF2-40B4-BE49-F238E27FC236}">
                <a16:creationId xmlns:a16="http://schemas.microsoft.com/office/drawing/2014/main" id="{2E2DA7CA-14E6-4332-9477-08984BA14F96}"/>
              </a:ext>
            </a:extLst>
          </p:cNvPr>
          <p:cNvSpPr>
            <a:spLocks noChangeArrowheads="1"/>
          </p:cNvSpPr>
          <p:nvPr/>
        </p:nvSpPr>
        <p:spPr bwMode="auto">
          <a:xfrm>
            <a:off x="-88439" y="5297194"/>
            <a:ext cx="566738" cy="2190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5pPr>
            <a:lvl6pPr marL="25146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6pPr>
            <a:lvl7pPr marL="29718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7pPr>
            <a:lvl8pPr marL="34290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8pPr>
            <a:lvl9pPr marL="38862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9pPr>
          </a:lstStyle>
          <a:p>
            <a:pPr algn="ctr" hangingPunct="1">
              <a:lnSpc>
                <a:spcPct val="100000"/>
              </a:lnSpc>
              <a:buClrTx/>
              <a:buFontTx/>
              <a:buNone/>
            </a:pPr>
            <a:fld id="{A491B69D-095B-45A8-903F-33AB5F241E37}" type="slidenum">
              <a:rPr lang="it-IT" altLang="it-IT" sz="900">
                <a:solidFill>
                  <a:schemeClr val="bg1"/>
                </a:solidFill>
                <a:latin typeface="din"/>
              </a:rPr>
              <a:pPr algn="ctr" hangingPunct="1">
                <a:lnSpc>
                  <a:spcPct val="100000"/>
                </a:lnSpc>
                <a:buClrTx/>
                <a:buFontTx/>
                <a:buNone/>
              </a:pPr>
              <a:t>21</a:t>
            </a:fld>
            <a:endParaRPr lang="it-IT" altLang="it-IT" sz="900" dirty="0">
              <a:solidFill>
                <a:schemeClr val="bg1"/>
              </a:solidFill>
              <a:latin typeface="din"/>
            </a:endParaRPr>
          </a:p>
        </p:txBody>
      </p:sp>
      <p:sp>
        <p:nvSpPr>
          <p:cNvPr id="31" name="Rectangle 12">
            <a:extLst>
              <a:ext uri="{FF2B5EF4-FFF2-40B4-BE49-F238E27FC236}">
                <a16:creationId xmlns:a16="http://schemas.microsoft.com/office/drawing/2014/main" id="{5D8EDE68-2BA6-45F1-9A68-2AA2DAD35231}"/>
              </a:ext>
            </a:extLst>
          </p:cNvPr>
          <p:cNvSpPr>
            <a:spLocks noChangeArrowheads="1"/>
          </p:cNvSpPr>
          <p:nvPr/>
        </p:nvSpPr>
        <p:spPr bwMode="auto">
          <a:xfrm>
            <a:off x="3108960" y="5313652"/>
            <a:ext cx="5010078" cy="4127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5pPr>
            <a:lvl6pPr marL="25146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6pPr>
            <a:lvl7pPr marL="29718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7pPr>
            <a:lvl8pPr marL="34290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8pPr>
            <a:lvl9pPr marL="38862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9pPr>
          </a:lstStyle>
          <a:p>
            <a:pPr marL="0" marR="0" lvl="0" indent="0" algn="l" defTabSz="449263" rtl="0" eaLnBrk="1" fontAlgn="base" latinLnBrk="0" hangingPunct="1">
              <a:lnSpc>
                <a:spcPct val="115000"/>
              </a:lnSpc>
              <a:spcBef>
                <a:spcPct val="0"/>
              </a:spcBef>
              <a:spcAft>
                <a:spcPct val="0"/>
              </a:spcAft>
              <a:buClrTx/>
              <a:buSzPct val="100000"/>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kumimoji="0" lang="en-US" altLang="it-IT" sz="900" b="0" i="0" u="none" strike="noStrike" kern="1200" cap="none" spc="0" normalizeH="0" baseline="0" noProof="0" dirty="0">
                <a:ln>
                  <a:noFill/>
                </a:ln>
                <a:solidFill>
                  <a:srgbClr val="000000"/>
                </a:solidFill>
                <a:effectLst/>
                <a:uLnTx/>
                <a:uFillTx/>
                <a:latin typeface="din" charset="0"/>
                <a:ea typeface="Microsoft YaHei" panose="020B0503020204020204" pitchFamily="34" charset="-122"/>
                <a:cs typeface="DejaVu Sans" charset="0"/>
              </a:rPr>
              <a:t>MODULE DE FORMATION 6 - PRÉSENTATION DES ÉTUDES DE CAS PILOTES</a:t>
            </a:r>
            <a:endParaRPr kumimoji="0" lang="it-IT" altLang="it-IT" sz="900" b="0" i="0" u="none" strike="noStrike" kern="1200" cap="none" spc="0" normalizeH="0" baseline="0" noProof="0" dirty="0">
              <a:ln>
                <a:noFill/>
              </a:ln>
              <a:solidFill>
                <a:srgbClr val="000000"/>
              </a:solidFill>
              <a:effectLst/>
              <a:uLnTx/>
              <a:uFillTx/>
              <a:latin typeface="din" charset="0"/>
              <a:ea typeface="Microsoft YaHei" panose="020B0503020204020204" pitchFamily="34" charset="-122"/>
              <a:cs typeface="DejaVu Sans" charset="0"/>
            </a:endParaRPr>
          </a:p>
        </p:txBody>
      </p:sp>
      <p:grpSp>
        <p:nvGrpSpPr>
          <p:cNvPr id="33" name="Gruppo 32">
            <a:extLst>
              <a:ext uri="{FF2B5EF4-FFF2-40B4-BE49-F238E27FC236}">
                <a16:creationId xmlns:a16="http://schemas.microsoft.com/office/drawing/2014/main" id="{432D458E-4FBF-4C34-B779-B55CD0C3E693}"/>
              </a:ext>
            </a:extLst>
          </p:cNvPr>
          <p:cNvGrpSpPr/>
          <p:nvPr/>
        </p:nvGrpSpPr>
        <p:grpSpPr>
          <a:xfrm>
            <a:off x="8335632" y="5085715"/>
            <a:ext cx="1998515" cy="525488"/>
            <a:chOff x="1430485" y="5013244"/>
            <a:chExt cx="2186475" cy="574910"/>
          </a:xfrm>
        </p:grpSpPr>
        <p:pic>
          <p:nvPicPr>
            <p:cNvPr id="34" name="Immagine 33">
              <a:extLst>
                <a:ext uri="{FF2B5EF4-FFF2-40B4-BE49-F238E27FC236}">
                  <a16:creationId xmlns:a16="http://schemas.microsoft.com/office/drawing/2014/main" id="{84D593C7-6218-4079-95A6-1E173F2232AF}"/>
                </a:ext>
              </a:extLst>
            </p:cNvPr>
            <p:cNvPicPr>
              <a:picLocks noChangeAspect="1"/>
            </p:cNvPicPr>
            <p:nvPr/>
          </p:nvPicPr>
          <p:blipFill>
            <a:blip r:embed="rId4" cstate="hqprint">
              <a:extLst>
                <a:ext uri="{28A0092B-C50C-407E-A947-70E740481C1C}">
                  <a14:useLocalDpi xmlns:a14="http://schemas.microsoft.com/office/drawing/2010/main" val="0"/>
                </a:ext>
              </a:extLst>
            </a:blip>
            <a:stretch>
              <a:fillRect/>
            </a:stretch>
          </p:blipFill>
          <p:spPr>
            <a:xfrm>
              <a:off x="1531581" y="5013244"/>
              <a:ext cx="1748332" cy="365571"/>
            </a:xfrm>
            <a:prstGeom prst="rect">
              <a:avLst/>
            </a:prstGeom>
          </p:spPr>
        </p:pic>
        <p:pic>
          <p:nvPicPr>
            <p:cNvPr id="35" name="Immagine 34">
              <a:extLst>
                <a:ext uri="{FF2B5EF4-FFF2-40B4-BE49-F238E27FC236}">
                  <a16:creationId xmlns:a16="http://schemas.microsoft.com/office/drawing/2014/main" id="{1A03A735-2D26-46B3-959A-2561E9EA3EA9}"/>
                </a:ext>
              </a:extLst>
            </p:cNvPr>
            <p:cNvPicPr>
              <a:picLocks noChangeAspect="1"/>
            </p:cNvPicPr>
            <p:nvPr/>
          </p:nvPicPr>
          <p:blipFill>
            <a:blip r:embed="rId5"/>
            <a:stretch>
              <a:fillRect/>
            </a:stretch>
          </p:blipFill>
          <p:spPr>
            <a:xfrm>
              <a:off x="1530568" y="5388104"/>
              <a:ext cx="186825" cy="200050"/>
            </a:xfrm>
            <a:prstGeom prst="rect">
              <a:avLst/>
            </a:prstGeom>
          </p:spPr>
        </p:pic>
        <p:sp>
          <p:nvSpPr>
            <p:cNvPr id="36" name="CasellaDiTesto 35">
              <a:extLst>
                <a:ext uri="{FF2B5EF4-FFF2-40B4-BE49-F238E27FC236}">
                  <a16:creationId xmlns:a16="http://schemas.microsoft.com/office/drawing/2014/main" id="{20890564-B2BA-4D20-B2C7-7E9DC99D551B}"/>
                </a:ext>
              </a:extLst>
            </p:cNvPr>
            <p:cNvSpPr txBox="1"/>
            <p:nvPr/>
          </p:nvSpPr>
          <p:spPr>
            <a:xfrm>
              <a:off x="1430485" y="5358382"/>
              <a:ext cx="2186475" cy="225639"/>
            </a:xfrm>
            <a:prstGeom prst="rect">
              <a:avLst/>
            </a:prstGeom>
            <a:noFill/>
          </p:spPr>
          <p:txBody>
            <a:bodyPr wrap="square">
              <a:spAutoFit/>
            </a:bodyPr>
            <a:lstStyle/>
            <a:p>
              <a:pPr marL="269875">
                <a:lnSpc>
                  <a:spcPct val="115000"/>
                </a:lnSpc>
              </a:pPr>
              <a:r>
                <a:rPr lang="en-GB" sz="800" dirty="0">
                  <a:solidFill>
                    <a:srgbClr val="538135"/>
                  </a:solidFill>
                  <a:effectLst/>
                  <a:latin typeface="Calibri" panose="020F0502020204030204" pitchFamily="34" charset="0"/>
                  <a:ea typeface="Times New Roman" panose="02020603050405020304" pitchFamily="18" charset="0"/>
                  <a:cs typeface="Times New Roman" panose="02020603050405020304" pitchFamily="18" charset="0"/>
                </a:rPr>
                <a:t>Villes MED durables</a:t>
              </a:r>
              <a:endParaRPr lang="it-IT" sz="800" dirty="0">
                <a:effectLst/>
                <a:latin typeface="Calibri" panose="020F0502020204030204" pitchFamily="34" charset="0"/>
                <a:ea typeface="Times New Roman" panose="02020603050405020304" pitchFamily="18" charset="0"/>
                <a:cs typeface="Times New Roman" panose="02020603050405020304" pitchFamily="18" charset="0"/>
              </a:endParaRPr>
            </a:p>
          </p:txBody>
        </p:sp>
      </p:grpSp>
      <p:sp>
        <p:nvSpPr>
          <p:cNvPr id="19" name="ZoneTexte 18"/>
          <p:cNvSpPr txBox="1"/>
          <p:nvPr/>
        </p:nvSpPr>
        <p:spPr>
          <a:xfrm>
            <a:off x="176132" y="697004"/>
            <a:ext cx="6479335" cy="4616648"/>
          </a:xfrm>
          <a:prstGeom prst="rect">
            <a:avLst/>
          </a:prstGeom>
          <a:noFill/>
        </p:spPr>
        <p:txBody>
          <a:bodyPr wrap="square" rtlCol="0">
            <a:spAutoFit/>
          </a:bodyPr>
          <a:lstStyle/>
          <a:p>
            <a:pPr marL="0" marR="0" lvl="0" indent="0" algn="just" defTabSz="449263" rtl="0" eaLnBrk="1" fontAlgn="base" latinLnBrk="0" hangingPunct="0">
              <a:lnSpc>
                <a:spcPct val="150000"/>
              </a:lnSpc>
              <a:spcBef>
                <a:spcPct val="0"/>
              </a:spcBef>
              <a:spcAft>
                <a:spcPct val="0"/>
              </a:spcAft>
              <a:buClr>
                <a:srgbClr val="000000"/>
              </a:buClr>
              <a:buSzPct val="100000"/>
              <a:buFont typeface="Times New Roman" panose="02020603050405020304" pitchFamily="18" charset="0"/>
              <a:buNone/>
              <a:tabLst/>
              <a:defRPr/>
            </a:pPr>
            <a:r>
              <a:rPr kumimoji="0" lang="en-US" sz="1200" b="0" i="0" u="none" strike="noStrike" kern="1200" cap="none" spc="0" normalizeH="0" baseline="0" noProof="0" dirty="0">
                <a:ln>
                  <a:noFill/>
                </a:ln>
                <a:solidFill>
                  <a:srgbClr val="000000"/>
                </a:solidFill>
                <a:effectLst/>
                <a:uLnTx/>
                <a:uFillTx/>
                <a:latin typeface="Century Gothic" panose="020B0502020202020204" pitchFamily="34" charset="0"/>
                <a:ea typeface="Microsoft YaHei" panose="020B0503020204020204" pitchFamily="34" charset="-122"/>
                <a:cs typeface="+mn-cs"/>
              </a:rPr>
              <a:t>Le</a:t>
            </a:r>
            <a:r>
              <a:rPr kumimoji="0" lang="en-US" sz="1200" b="0" i="0" u="none" strike="noStrike" kern="1200" cap="none" spc="0" normalizeH="0" noProof="0" dirty="0">
                <a:ln>
                  <a:noFill/>
                </a:ln>
                <a:solidFill>
                  <a:srgbClr val="000000"/>
                </a:solidFill>
                <a:effectLst/>
                <a:uLnTx/>
                <a:uFillTx/>
                <a:latin typeface="Century Gothic" panose="020B0502020202020204" pitchFamily="34" charset="0"/>
                <a:ea typeface="Microsoft YaHei" panose="020B0503020204020204" pitchFamily="34" charset="-122"/>
                <a:cs typeface="+mn-cs"/>
              </a:rPr>
              <a:t> Plan de développement urbain et de gouvernance locale (PGDLL), lancé en 2015 et financé par la BM, a mis en œuvre l'approche participative afin que les habitants choisissent les projets municipaux locaux qui sont réalisés par les municipalités.</a:t>
            </a:r>
          </a:p>
          <a:p>
            <a:pPr marL="0" marR="0" lvl="0" indent="0" algn="just" defTabSz="449263" rtl="0" eaLnBrk="1" fontAlgn="base" latinLnBrk="0" hangingPunct="0">
              <a:lnSpc>
                <a:spcPct val="150000"/>
              </a:lnSpc>
              <a:spcBef>
                <a:spcPct val="0"/>
              </a:spcBef>
              <a:spcAft>
                <a:spcPct val="0"/>
              </a:spcAft>
              <a:buClr>
                <a:srgbClr val="000000"/>
              </a:buClr>
              <a:buSzPct val="100000"/>
              <a:buFont typeface="Times New Roman" panose="02020603050405020304" pitchFamily="18" charset="0"/>
              <a:buNone/>
              <a:tabLst/>
              <a:defRPr/>
            </a:pPr>
            <a:endParaRPr kumimoji="0" lang="en-US" sz="1200" b="0" i="0" u="none" strike="noStrike" kern="1200" cap="none" spc="0" normalizeH="0" noProof="0" dirty="0">
              <a:ln>
                <a:noFill/>
              </a:ln>
              <a:solidFill>
                <a:srgbClr val="000000"/>
              </a:solidFill>
              <a:effectLst/>
              <a:uLnTx/>
              <a:uFillTx/>
              <a:latin typeface="Century Gothic" panose="020B0502020202020204" pitchFamily="34" charset="0"/>
              <a:ea typeface="Microsoft YaHei" panose="020B0503020204020204" pitchFamily="34" charset="-122"/>
              <a:cs typeface="+mn-cs"/>
            </a:endParaRPr>
          </a:p>
          <a:p>
            <a:pPr marL="0" marR="0" lvl="0" indent="0" algn="just" defTabSz="449263" rtl="0" eaLnBrk="1" fontAlgn="base" latinLnBrk="0" hangingPunct="0">
              <a:lnSpc>
                <a:spcPct val="150000"/>
              </a:lnSpc>
              <a:spcBef>
                <a:spcPct val="0"/>
              </a:spcBef>
              <a:spcAft>
                <a:spcPct val="0"/>
              </a:spcAft>
              <a:buClr>
                <a:srgbClr val="000000"/>
              </a:buClr>
              <a:buSzPct val="100000"/>
              <a:buFont typeface="Times New Roman" panose="02020603050405020304" pitchFamily="18" charset="0"/>
              <a:buNone/>
              <a:tabLst/>
              <a:defRPr/>
            </a:pPr>
            <a:r>
              <a:rPr kumimoji="0" lang="en-US" sz="1200" b="0" i="0" u="none" strike="noStrike" kern="1200" cap="none" spc="0" normalizeH="0" noProof="0" dirty="0">
                <a:ln>
                  <a:noFill/>
                </a:ln>
                <a:solidFill>
                  <a:srgbClr val="000000"/>
                </a:solidFill>
                <a:effectLst/>
                <a:uLnTx/>
                <a:uFillTx/>
                <a:latin typeface="Century Gothic" panose="020B0502020202020204" pitchFamily="34" charset="0"/>
                <a:ea typeface="Microsoft YaHei" panose="020B0503020204020204" pitchFamily="34" charset="-122"/>
                <a:cs typeface="+mn-cs"/>
              </a:rPr>
              <a:t>En 2018, le Code des collectivités locales (LGC), dans son article 119, </a:t>
            </a:r>
            <a:r>
              <a:rPr lang="en-US" sz="1200" dirty="0">
                <a:solidFill>
                  <a:srgbClr val="000000"/>
                </a:solidFill>
                <a:latin typeface="Century Gothic" panose="020B0502020202020204" pitchFamily="34" charset="0"/>
              </a:rPr>
              <a:t>a établi l'obligation d'utiliser l'approche participative, afin de définir les choix stratégiques liés aux plans locaux de développement urbain. Sousse (par notre équipe) a été la première ville à mettre en œuvre cette approche.</a:t>
            </a:r>
            <a:r>
              <a:rPr kumimoji="0" lang="en-US" sz="1200" b="0" i="0" u="none" strike="noStrike" kern="1200" cap="none" spc="0" normalizeH="0" noProof="0" dirty="0">
                <a:ln>
                  <a:noFill/>
                </a:ln>
                <a:solidFill>
                  <a:srgbClr val="000000"/>
                </a:solidFill>
                <a:effectLst/>
                <a:uLnTx/>
                <a:uFillTx/>
                <a:latin typeface="Century Gothic" panose="020B0502020202020204" pitchFamily="34" charset="0"/>
                <a:ea typeface="Microsoft YaHei" panose="020B0503020204020204" pitchFamily="34" charset="-122"/>
                <a:cs typeface="+mn-cs"/>
              </a:rPr>
              <a:t>  </a:t>
            </a:r>
          </a:p>
          <a:p>
            <a:pPr marL="0" marR="0" lvl="0" indent="0" algn="just" defTabSz="449263" rtl="0" eaLnBrk="1" fontAlgn="base" latinLnBrk="0" hangingPunct="0">
              <a:lnSpc>
                <a:spcPct val="150000"/>
              </a:lnSpc>
              <a:spcBef>
                <a:spcPct val="0"/>
              </a:spcBef>
              <a:spcAft>
                <a:spcPct val="0"/>
              </a:spcAft>
              <a:buClr>
                <a:srgbClr val="000000"/>
              </a:buClr>
              <a:buSzPct val="100000"/>
              <a:buFont typeface="Times New Roman" panose="02020603050405020304" pitchFamily="18" charset="0"/>
              <a:buNone/>
              <a:tabLst/>
              <a:defRPr/>
            </a:pPr>
            <a:endParaRPr kumimoji="0" lang="en-US" sz="1200" b="0" i="0" u="none" strike="noStrike" kern="1200" cap="none" spc="0" normalizeH="0" noProof="0" dirty="0">
              <a:ln>
                <a:noFill/>
              </a:ln>
              <a:solidFill>
                <a:srgbClr val="000000"/>
              </a:solidFill>
              <a:effectLst/>
              <a:uLnTx/>
              <a:uFillTx/>
              <a:latin typeface="Century Gothic" panose="020B0502020202020204" pitchFamily="34" charset="0"/>
              <a:ea typeface="Microsoft YaHei" panose="020B0503020204020204" pitchFamily="34" charset="-122"/>
              <a:cs typeface="+mn-cs"/>
            </a:endParaRPr>
          </a:p>
          <a:p>
            <a:pPr marL="0" marR="0" lvl="0" indent="0" algn="just" defTabSz="449263" rtl="0" eaLnBrk="1" fontAlgn="base" latinLnBrk="0" hangingPunct="0">
              <a:lnSpc>
                <a:spcPct val="150000"/>
              </a:lnSpc>
              <a:spcBef>
                <a:spcPct val="0"/>
              </a:spcBef>
              <a:spcAft>
                <a:spcPct val="0"/>
              </a:spcAft>
              <a:buClr>
                <a:srgbClr val="000000"/>
              </a:buClr>
              <a:buSzPct val="100000"/>
              <a:buFont typeface="Times New Roman" panose="02020603050405020304" pitchFamily="18" charset="0"/>
              <a:buNone/>
              <a:tabLst/>
              <a:defRPr/>
            </a:pPr>
            <a:r>
              <a:rPr lang="en-US" sz="1200" baseline="0" dirty="0">
                <a:solidFill>
                  <a:srgbClr val="000000"/>
                </a:solidFill>
                <a:latin typeface="Century Gothic" panose="020B0502020202020204" pitchFamily="34" charset="0"/>
              </a:rPr>
              <a:t>Au</a:t>
            </a:r>
            <a:r>
              <a:rPr lang="en-US" sz="1200" dirty="0">
                <a:solidFill>
                  <a:srgbClr val="000000"/>
                </a:solidFill>
                <a:latin typeface="Century Gothic" panose="020B0502020202020204" pitchFamily="34" charset="0"/>
              </a:rPr>
              <a:t> tout début du projet, riche d'expériences antérieures, notre équipe a calomnié cette approche en mettant en œuvre le vote des parties prenantes pour chaque choix fait dans cette étude :</a:t>
            </a:r>
          </a:p>
          <a:p>
            <a:pPr marL="171450" marR="0" lvl="0" indent="-171450" algn="just" defTabSz="449263" rtl="0" eaLnBrk="1" fontAlgn="base" latinLnBrk="0" hangingPunct="0">
              <a:lnSpc>
                <a:spcPct val="150000"/>
              </a:lnSpc>
              <a:spcBef>
                <a:spcPct val="0"/>
              </a:spcBef>
              <a:spcAft>
                <a:spcPct val="0"/>
              </a:spcAft>
              <a:buClr>
                <a:srgbClr val="000000"/>
              </a:buClr>
              <a:buSzPct val="100000"/>
              <a:buFont typeface="Arial" panose="020B0604020202020204" pitchFamily="34" charset="0"/>
              <a:buChar char="•"/>
              <a:tabLst/>
              <a:defRPr/>
            </a:pPr>
            <a:r>
              <a:rPr kumimoji="0" lang="en-US" sz="1200" b="0" i="0" u="none" strike="noStrike" kern="1200" cap="none" spc="0" normalizeH="0" baseline="0" noProof="0" dirty="0">
                <a:ln>
                  <a:noFill/>
                </a:ln>
                <a:solidFill>
                  <a:srgbClr val="000000"/>
                </a:solidFill>
                <a:effectLst/>
                <a:uLnTx/>
                <a:uFillTx/>
                <a:latin typeface="Century Gothic" panose="020B0502020202020204" pitchFamily="34" charset="0"/>
                <a:ea typeface="Microsoft YaHei" panose="020B0503020204020204" pitchFamily="34" charset="-122"/>
                <a:cs typeface="+mn-cs"/>
              </a:rPr>
              <a:t>Choix par vote des critères actifs</a:t>
            </a:r>
            <a:r>
              <a:rPr kumimoji="0" lang="en-US" sz="1200" b="0" i="0" u="none" strike="noStrike" kern="1200" cap="none" spc="0" normalizeH="0" noProof="0" dirty="0">
                <a:ln>
                  <a:noFill/>
                </a:ln>
                <a:solidFill>
                  <a:srgbClr val="000000"/>
                </a:solidFill>
                <a:effectLst/>
                <a:uLnTx/>
                <a:uFillTx/>
                <a:latin typeface="Century Gothic" panose="020B0502020202020204" pitchFamily="34" charset="0"/>
                <a:ea typeface="Microsoft YaHei" panose="020B0503020204020204" pitchFamily="34" charset="-122"/>
                <a:cs typeface="+mn-cs"/>
              </a:rPr>
              <a:t> </a:t>
            </a:r>
          </a:p>
          <a:p>
            <a:pPr marL="171450" marR="0" lvl="0" indent="-171450" algn="just" defTabSz="449263" rtl="0" eaLnBrk="1" fontAlgn="base" latinLnBrk="0" hangingPunct="0">
              <a:lnSpc>
                <a:spcPct val="150000"/>
              </a:lnSpc>
              <a:spcBef>
                <a:spcPct val="0"/>
              </a:spcBef>
              <a:spcAft>
                <a:spcPct val="0"/>
              </a:spcAft>
              <a:buClr>
                <a:srgbClr val="000000"/>
              </a:buClr>
              <a:buSzPct val="100000"/>
              <a:buFont typeface="Arial" panose="020B0604020202020204" pitchFamily="34" charset="0"/>
              <a:buChar char="•"/>
              <a:tabLst/>
              <a:defRPr/>
            </a:pPr>
            <a:r>
              <a:rPr kumimoji="0" lang="en-US" sz="1200" b="0" i="0" u="none" strike="noStrike" kern="1200" cap="none" spc="0" normalizeH="0" noProof="0" dirty="0">
                <a:ln>
                  <a:noFill/>
                </a:ln>
                <a:solidFill>
                  <a:srgbClr val="000000"/>
                </a:solidFill>
                <a:effectLst/>
                <a:uLnTx/>
                <a:uFillTx/>
                <a:latin typeface="Century Gothic" panose="020B0502020202020204" pitchFamily="34" charset="0"/>
                <a:ea typeface="Microsoft YaHei" panose="020B0503020204020204" pitchFamily="34" charset="-122"/>
                <a:cs typeface="+mn-cs"/>
              </a:rPr>
              <a:t>Choix par vote du facteur de priorité et du poids des différentes questions</a:t>
            </a:r>
          </a:p>
          <a:p>
            <a:pPr marL="171450" marR="0" lvl="0" indent="-171450" algn="just" defTabSz="449263" rtl="0" eaLnBrk="1" fontAlgn="base" latinLnBrk="0" hangingPunct="0">
              <a:lnSpc>
                <a:spcPct val="150000"/>
              </a:lnSpc>
              <a:spcBef>
                <a:spcPct val="0"/>
              </a:spcBef>
              <a:spcAft>
                <a:spcPct val="0"/>
              </a:spcAft>
              <a:buClr>
                <a:srgbClr val="000000"/>
              </a:buClr>
              <a:buSzPct val="100000"/>
              <a:buFont typeface="Arial" panose="020B0604020202020204" pitchFamily="34" charset="0"/>
              <a:buChar char="•"/>
              <a:tabLst/>
              <a:defRPr/>
            </a:pPr>
            <a:r>
              <a:rPr kumimoji="0" lang="en-US" sz="1200" b="0" i="0" u="none" strike="noStrike" kern="1200" cap="none" spc="0" normalizeH="0" noProof="0" dirty="0">
                <a:ln>
                  <a:noFill/>
                </a:ln>
                <a:solidFill>
                  <a:srgbClr val="000000"/>
                </a:solidFill>
                <a:effectLst/>
                <a:uLnTx/>
                <a:uFillTx/>
                <a:latin typeface="Century Gothic" panose="020B0502020202020204" pitchFamily="34" charset="0"/>
                <a:ea typeface="Microsoft YaHei" panose="020B0503020204020204" pitchFamily="34" charset="-122"/>
                <a:cs typeface="+mn-cs"/>
              </a:rPr>
              <a:t>Choix par vote des catégories et pondération des critères</a:t>
            </a:r>
          </a:p>
          <a:p>
            <a:pPr marL="0" marR="0" lvl="0" indent="0" defTabSz="449263" rtl="0" eaLnBrk="1" fontAlgn="base" latinLnBrk="0" hangingPunct="0">
              <a:lnSpc>
                <a:spcPct val="100000"/>
              </a:lnSpc>
              <a:spcBef>
                <a:spcPct val="0"/>
              </a:spcBef>
              <a:spcAft>
                <a:spcPct val="0"/>
              </a:spcAft>
              <a:buClr>
                <a:srgbClr val="000000"/>
              </a:buClr>
              <a:buSzPct val="100000"/>
              <a:buFontTx/>
              <a:buChar char="-"/>
              <a:tabLst/>
              <a:defRPr/>
            </a:pPr>
            <a:endParaRPr kumimoji="0" lang="en-US" sz="1200" b="0" i="0" u="none" strike="noStrike" kern="1200" cap="none" spc="0" normalizeH="0" baseline="0" noProof="0" dirty="0">
              <a:ln>
                <a:noFill/>
              </a:ln>
              <a:solidFill>
                <a:srgbClr val="000000"/>
              </a:solidFill>
              <a:effectLst/>
              <a:uLnTx/>
              <a:uFillTx/>
              <a:latin typeface="Century Gothic" panose="020B0502020202020204" pitchFamily="34" charset="0"/>
              <a:ea typeface="Microsoft YaHei" panose="020B0503020204020204" pitchFamily="34" charset="-122"/>
              <a:cs typeface="+mn-cs"/>
            </a:endParaRPr>
          </a:p>
          <a:p>
            <a:pPr marL="0" marR="0" lvl="0" indent="0" defTabSz="449263" rtl="0" eaLnBrk="1" fontAlgn="base" latinLnBrk="0" hangingPunct="0">
              <a:lnSpc>
                <a:spcPct val="100000"/>
              </a:lnSpc>
              <a:spcBef>
                <a:spcPct val="0"/>
              </a:spcBef>
              <a:spcAft>
                <a:spcPct val="0"/>
              </a:spcAft>
              <a:buClr>
                <a:srgbClr val="000000"/>
              </a:buClr>
              <a:buSzPct val="100000"/>
              <a:buFont typeface="Times New Roman" panose="02020603050405020304" pitchFamily="18" charset="0"/>
              <a:buNone/>
              <a:tabLst/>
              <a:defRPr/>
            </a:pPr>
            <a:endParaRPr kumimoji="0" lang="fr-FR" sz="1200" b="0" i="0" u="none" strike="noStrike" kern="1200" cap="none" spc="0" normalizeH="0" baseline="0" noProof="0" dirty="0">
              <a:ln>
                <a:noFill/>
              </a:ln>
              <a:solidFill>
                <a:srgbClr val="000000"/>
              </a:solidFill>
              <a:effectLst/>
              <a:uLnTx/>
              <a:uFillTx/>
              <a:latin typeface="Century Gothic" panose="020B0502020202020204" pitchFamily="34" charset="0"/>
              <a:ea typeface="Microsoft YaHei" panose="020B0503020204020204" pitchFamily="34" charset="-122"/>
              <a:cs typeface="+mn-cs"/>
            </a:endParaRPr>
          </a:p>
        </p:txBody>
      </p:sp>
      <p:pic>
        <p:nvPicPr>
          <p:cNvPr id="4100" name="Picture 4" descr="Vecteur gratuit Équipe commerciale planification illustration vectorielle plane de processus de travail. dessin animé collègues parlant, partageant des pensées et souriant dans le bureau de l'entreprise. concept de travail d'équipe et de flux de travail"/>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759261" y="1879696"/>
            <a:ext cx="3301530" cy="216246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92029655"/>
      </p:ext>
    </p:extLst>
  </p:cSld>
  <p:clrMapOvr>
    <a:masterClrMapping/>
  </p:clrMapOvr>
  <p:transition spd="slow"/>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54" name="Rectangle 10">
            <a:extLst>
              <a:ext uri="{FF2B5EF4-FFF2-40B4-BE49-F238E27FC236}">
                <a16:creationId xmlns:a16="http://schemas.microsoft.com/office/drawing/2014/main" id="{E4759904-D94D-435A-A24D-8041A2209A9F}"/>
              </a:ext>
            </a:extLst>
          </p:cNvPr>
          <p:cNvSpPr>
            <a:spLocks noChangeArrowheads="1"/>
          </p:cNvSpPr>
          <p:nvPr/>
        </p:nvSpPr>
        <p:spPr bwMode="auto">
          <a:xfrm>
            <a:off x="1214942" y="601660"/>
            <a:ext cx="6637990" cy="3556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it-IT" dirty="0"/>
          </a:p>
        </p:txBody>
      </p:sp>
      <p:sp>
        <p:nvSpPr>
          <p:cNvPr id="6155" name="Rectangle 11">
            <a:extLst>
              <a:ext uri="{FF2B5EF4-FFF2-40B4-BE49-F238E27FC236}">
                <a16:creationId xmlns:a16="http://schemas.microsoft.com/office/drawing/2014/main" id="{72DC4E68-E81B-4D13-B770-C7F7AB2F4C05}"/>
              </a:ext>
            </a:extLst>
          </p:cNvPr>
          <p:cNvSpPr>
            <a:spLocks noChangeArrowheads="1"/>
          </p:cNvSpPr>
          <p:nvPr/>
        </p:nvSpPr>
        <p:spPr bwMode="auto">
          <a:xfrm>
            <a:off x="1208374" y="588960"/>
            <a:ext cx="5328784" cy="3508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it-IT" dirty="0"/>
          </a:p>
        </p:txBody>
      </p:sp>
      <p:sp>
        <p:nvSpPr>
          <p:cNvPr id="16" name="Rettangolo con angoli arrotondati 15">
            <a:extLst>
              <a:ext uri="{FF2B5EF4-FFF2-40B4-BE49-F238E27FC236}">
                <a16:creationId xmlns:a16="http://schemas.microsoft.com/office/drawing/2014/main" id="{87B9A4ED-E083-47B4-BB79-9BCD79465D68}"/>
              </a:ext>
            </a:extLst>
          </p:cNvPr>
          <p:cNvSpPr/>
          <p:nvPr/>
        </p:nvSpPr>
        <p:spPr bwMode="auto">
          <a:xfrm>
            <a:off x="0" y="60395"/>
            <a:ext cx="10080625" cy="422910"/>
          </a:xfrm>
          <a:prstGeom prst="roundRect">
            <a:avLst/>
          </a:prstGeom>
          <a:solidFill>
            <a:srgbClr val="52B0B6"/>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449263" rtl="0" eaLnBrk="1" fontAlgn="base" latinLnBrk="0" hangingPunct="0">
              <a:lnSpc>
                <a:spcPct val="93000"/>
              </a:lnSpc>
              <a:spcBef>
                <a:spcPct val="0"/>
              </a:spcBef>
              <a:spcAft>
                <a:spcPct val="0"/>
              </a:spcAft>
              <a:buClr>
                <a:srgbClr val="000000"/>
              </a:buClr>
              <a:buSzPct val="100000"/>
              <a:buFont typeface="Times New Roman" panose="02020603050405020304" pitchFamily="18" charset="0"/>
              <a:buNone/>
              <a:tabLst/>
            </a:pPr>
            <a:endParaRPr kumimoji="0" lang="it-IT" sz="1800" b="0" i="0" u="none" strike="noStrike" cap="none" normalizeH="0" baseline="0" dirty="0">
              <a:ln>
                <a:noFill/>
              </a:ln>
              <a:solidFill>
                <a:schemeClr val="bg1"/>
              </a:solidFill>
              <a:effectLst/>
              <a:latin typeface="Arial" panose="020B0604020202020204" pitchFamily="34" charset="0"/>
              <a:ea typeface="Microsoft YaHei" panose="020B0503020204020204" pitchFamily="34" charset="-122"/>
            </a:endParaRPr>
          </a:p>
        </p:txBody>
      </p:sp>
      <p:sp>
        <p:nvSpPr>
          <p:cNvPr id="18" name="CasellaDiTesto 17">
            <a:extLst>
              <a:ext uri="{FF2B5EF4-FFF2-40B4-BE49-F238E27FC236}">
                <a16:creationId xmlns:a16="http://schemas.microsoft.com/office/drawing/2014/main" id="{2520915D-8F2E-480A-9EB1-133ED10B56F8}"/>
              </a:ext>
            </a:extLst>
          </p:cNvPr>
          <p:cNvSpPr txBox="1"/>
          <p:nvPr/>
        </p:nvSpPr>
        <p:spPr>
          <a:xfrm>
            <a:off x="138061" y="34784"/>
            <a:ext cx="9720834" cy="448521"/>
          </a:xfrm>
          <a:prstGeom prst="rect">
            <a:avLst/>
          </a:prstGeom>
          <a:noFill/>
        </p:spPr>
        <p:txBody>
          <a:bodyPr wrap="square">
            <a:spAutoFit/>
          </a:bodyPr>
          <a:lstStyle/>
          <a:p>
            <a:pPr marL="269875">
              <a:lnSpc>
                <a:spcPct val="115000"/>
              </a:lnSpc>
            </a:pPr>
            <a:r>
              <a:rPr lang="en-US" sz="2200" b="1" dirty="0"/>
              <a:t>Approche participative</a:t>
            </a:r>
          </a:p>
        </p:txBody>
      </p:sp>
      <p:pic>
        <p:nvPicPr>
          <p:cNvPr id="23" name="Picture 1">
            <a:extLst>
              <a:ext uri="{FF2B5EF4-FFF2-40B4-BE49-F238E27FC236}">
                <a16:creationId xmlns:a16="http://schemas.microsoft.com/office/drawing/2014/main" id="{59FF3332-8E45-4B77-B2AA-8F24CE948FB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5188326"/>
            <a:ext cx="433388" cy="490537"/>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4" name="Rectangle 2">
            <a:extLst>
              <a:ext uri="{FF2B5EF4-FFF2-40B4-BE49-F238E27FC236}">
                <a16:creationId xmlns:a16="http://schemas.microsoft.com/office/drawing/2014/main" id="{2E2DA7CA-14E6-4332-9477-08984BA14F96}"/>
              </a:ext>
            </a:extLst>
          </p:cNvPr>
          <p:cNvSpPr>
            <a:spLocks noChangeArrowheads="1"/>
          </p:cNvSpPr>
          <p:nvPr/>
        </p:nvSpPr>
        <p:spPr bwMode="auto">
          <a:xfrm>
            <a:off x="-88439" y="5297194"/>
            <a:ext cx="566738" cy="2190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5pPr>
            <a:lvl6pPr marL="25146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6pPr>
            <a:lvl7pPr marL="29718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7pPr>
            <a:lvl8pPr marL="34290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8pPr>
            <a:lvl9pPr marL="38862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9pPr>
          </a:lstStyle>
          <a:p>
            <a:pPr algn="ctr" hangingPunct="1">
              <a:lnSpc>
                <a:spcPct val="100000"/>
              </a:lnSpc>
              <a:buClrTx/>
              <a:buFontTx/>
              <a:buNone/>
            </a:pPr>
            <a:fld id="{A491B69D-095B-45A8-903F-33AB5F241E37}" type="slidenum">
              <a:rPr lang="it-IT" altLang="it-IT" sz="900">
                <a:solidFill>
                  <a:schemeClr val="bg1"/>
                </a:solidFill>
                <a:latin typeface="din"/>
              </a:rPr>
              <a:pPr algn="ctr" hangingPunct="1">
                <a:lnSpc>
                  <a:spcPct val="100000"/>
                </a:lnSpc>
                <a:buClrTx/>
                <a:buFontTx/>
                <a:buNone/>
              </a:pPr>
              <a:t>22</a:t>
            </a:fld>
            <a:endParaRPr lang="it-IT" altLang="it-IT" sz="900" dirty="0">
              <a:solidFill>
                <a:schemeClr val="bg1"/>
              </a:solidFill>
              <a:latin typeface="din"/>
            </a:endParaRPr>
          </a:p>
        </p:txBody>
      </p:sp>
      <p:sp>
        <p:nvSpPr>
          <p:cNvPr id="31" name="Rectangle 12">
            <a:extLst>
              <a:ext uri="{FF2B5EF4-FFF2-40B4-BE49-F238E27FC236}">
                <a16:creationId xmlns:a16="http://schemas.microsoft.com/office/drawing/2014/main" id="{5D8EDE68-2BA6-45F1-9A68-2AA2DAD35231}"/>
              </a:ext>
            </a:extLst>
          </p:cNvPr>
          <p:cNvSpPr>
            <a:spLocks noChangeArrowheads="1"/>
          </p:cNvSpPr>
          <p:nvPr/>
        </p:nvSpPr>
        <p:spPr bwMode="auto">
          <a:xfrm>
            <a:off x="3108960" y="5313652"/>
            <a:ext cx="5010078" cy="4127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5pPr>
            <a:lvl6pPr marL="25146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6pPr>
            <a:lvl7pPr marL="29718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7pPr>
            <a:lvl8pPr marL="34290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8pPr>
            <a:lvl9pPr marL="38862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9pPr>
          </a:lstStyle>
          <a:p>
            <a:pPr hangingPunct="1">
              <a:lnSpc>
                <a:spcPct val="115000"/>
              </a:lnSpc>
              <a:buClrTx/>
              <a:buFontTx/>
              <a:buNone/>
            </a:pPr>
            <a:r>
              <a:rPr lang="en-US" altLang="it-IT" sz="900" dirty="0">
                <a:latin typeface="din" charset="0"/>
                <a:cs typeface="DejaVu Sans" charset="0"/>
              </a:rPr>
              <a:t>CONFÉRENCE FINALE DES VILLES MED DURABLES_23 novembre 2023, ATHÈNES </a:t>
            </a:r>
            <a:endParaRPr lang="it-IT" altLang="it-IT" sz="900" dirty="0">
              <a:latin typeface="din" charset="0"/>
              <a:cs typeface="DejaVu Sans" charset="0"/>
            </a:endParaRPr>
          </a:p>
        </p:txBody>
      </p:sp>
      <p:grpSp>
        <p:nvGrpSpPr>
          <p:cNvPr id="33" name="Gruppo 32">
            <a:extLst>
              <a:ext uri="{FF2B5EF4-FFF2-40B4-BE49-F238E27FC236}">
                <a16:creationId xmlns:a16="http://schemas.microsoft.com/office/drawing/2014/main" id="{432D458E-4FBF-4C34-B779-B55CD0C3E693}"/>
              </a:ext>
            </a:extLst>
          </p:cNvPr>
          <p:cNvGrpSpPr/>
          <p:nvPr/>
        </p:nvGrpSpPr>
        <p:grpSpPr>
          <a:xfrm>
            <a:off x="8335632" y="5085715"/>
            <a:ext cx="1998515" cy="525488"/>
            <a:chOff x="1430485" y="5013244"/>
            <a:chExt cx="2186475" cy="574910"/>
          </a:xfrm>
        </p:grpSpPr>
        <p:pic>
          <p:nvPicPr>
            <p:cNvPr id="34" name="Immagine 33">
              <a:extLst>
                <a:ext uri="{FF2B5EF4-FFF2-40B4-BE49-F238E27FC236}">
                  <a16:creationId xmlns:a16="http://schemas.microsoft.com/office/drawing/2014/main" id="{84D593C7-6218-4079-95A6-1E173F2232AF}"/>
                </a:ext>
              </a:extLst>
            </p:cNvPr>
            <p:cNvPicPr>
              <a:picLocks noChangeAspect="1"/>
            </p:cNvPicPr>
            <p:nvPr/>
          </p:nvPicPr>
          <p:blipFill>
            <a:blip r:embed="rId4" cstate="hqprint">
              <a:extLst>
                <a:ext uri="{28A0092B-C50C-407E-A947-70E740481C1C}">
                  <a14:useLocalDpi xmlns:a14="http://schemas.microsoft.com/office/drawing/2010/main" val="0"/>
                </a:ext>
              </a:extLst>
            </a:blip>
            <a:stretch>
              <a:fillRect/>
            </a:stretch>
          </p:blipFill>
          <p:spPr>
            <a:xfrm>
              <a:off x="1531581" y="5013244"/>
              <a:ext cx="1748332" cy="365571"/>
            </a:xfrm>
            <a:prstGeom prst="rect">
              <a:avLst/>
            </a:prstGeom>
          </p:spPr>
        </p:pic>
        <p:pic>
          <p:nvPicPr>
            <p:cNvPr id="35" name="Immagine 34">
              <a:extLst>
                <a:ext uri="{FF2B5EF4-FFF2-40B4-BE49-F238E27FC236}">
                  <a16:creationId xmlns:a16="http://schemas.microsoft.com/office/drawing/2014/main" id="{1A03A735-2D26-46B3-959A-2561E9EA3EA9}"/>
                </a:ext>
              </a:extLst>
            </p:cNvPr>
            <p:cNvPicPr>
              <a:picLocks noChangeAspect="1"/>
            </p:cNvPicPr>
            <p:nvPr/>
          </p:nvPicPr>
          <p:blipFill>
            <a:blip r:embed="rId5"/>
            <a:stretch>
              <a:fillRect/>
            </a:stretch>
          </p:blipFill>
          <p:spPr>
            <a:xfrm>
              <a:off x="1530568" y="5388104"/>
              <a:ext cx="186825" cy="200050"/>
            </a:xfrm>
            <a:prstGeom prst="rect">
              <a:avLst/>
            </a:prstGeom>
          </p:spPr>
        </p:pic>
        <p:sp>
          <p:nvSpPr>
            <p:cNvPr id="36" name="CasellaDiTesto 35">
              <a:extLst>
                <a:ext uri="{FF2B5EF4-FFF2-40B4-BE49-F238E27FC236}">
                  <a16:creationId xmlns:a16="http://schemas.microsoft.com/office/drawing/2014/main" id="{20890564-B2BA-4D20-B2C7-7E9DC99D551B}"/>
                </a:ext>
              </a:extLst>
            </p:cNvPr>
            <p:cNvSpPr txBox="1"/>
            <p:nvPr/>
          </p:nvSpPr>
          <p:spPr>
            <a:xfrm>
              <a:off x="1430485" y="5358382"/>
              <a:ext cx="2186475" cy="225639"/>
            </a:xfrm>
            <a:prstGeom prst="rect">
              <a:avLst/>
            </a:prstGeom>
            <a:noFill/>
          </p:spPr>
          <p:txBody>
            <a:bodyPr wrap="square">
              <a:spAutoFit/>
            </a:bodyPr>
            <a:lstStyle/>
            <a:p>
              <a:pPr marL="269875">
                <a:lnSpc>
                  <a:spcPct val="115000"/>
                </a:lnSpc>
              </a:pPr>
              <a:r>
                <a:rPr lang="en-GB" sz="800" dirty="0">
                  <a:solidFill>
                    <a:srgbClr val="538135"/>
                  </a:solidFill>
                  <a:effectLst/>
                  <a:latin typeface="Calibri" panose="020F0502020204030204" pitchFamily="34" charset="0"/>
                  <a:ea typeface="Times New Roman" panose="02020603050405020304" pitchFamily="18" charset="0"/>
                  <a:cs typeface="Times New Roman" panose="02020603050405020304" pitchFamily="18" charset="0"/>
                </a:rPr>
                <a:t>Villes MED durables</a:t>
              </a:r>
              <a:endParaRPr lang="it-IT" sz="800" dirty="0">
                <a:effectLst/>
                <a:latin typeface="Calibri" panose="020F0502020204030204" pitchFamily="34" charset="0"/>
                <a:ea typeface="Times New Roman" panose="02020603050405020304" pitchFamily="18" charset="0"/>
                <a:cs typeface="Times New Roman" panose="02020603050405020304" pitchFamily="18" charset="0"/>
              </a:endParaRPr>
            </a:p>
          </p:txBody>
        </p:sp>
      </p:grpSp>
      <p:pic>
        <p:nvPicPr>
          <p:cNvPr id="2" name="Image 1"/>
          <p:cNvPicPr>
            <a:picLocks noChangeAspect="1"/>
          </p:cNvPicPr>
          <p:nvPr/>
        </p:nvPicPr>
        <p:blipFill>
          <a:blip r:embed="rId6" cstate="hqprint">
            <a:extLst>
              <a:ext uri="{28A0092B-C50C-407E-A947-70E740481C1C}">
                <a14:useLocalDpi xmlns:a14="http://schemas.microsoft.com/office/drawing/2010/main" val="0"/>
              </a:ext>
            </a:extLst>
          </a:blip>
          <a:stretch>
            <a:fillRect/>
          </a:stretch>
        </p:blipFill>
        <p:spPr>
          <a:xfrm>
            <a:off x="1520910" y="840588"/>
            <a:ext cx="6955136" cy="4115781"/>
          </a:xfrm>
          <a:prstGeom prst="rect">
            <a:avLst/>
          </a:prstGeom>
        </p:spPr>
      </p:pic>
      <p:sp>
        <p:nvSpPr>
          <p:cNvPr id="19" name="ZoneTexte 18"/>
          <p:cNvSpPr txBox="1"/>
          <p:nvPr/>
        </p:nvSpPr>
        <p:spPr>
          <a:xfrm>
            <a:off x="2498401" y="524629"/>
            <a:ext cx="3872526" cy="307777"/>
          </a:xfrm>
          <a:prstGeom prst="rect">
            <a:avLst/>
          </a:prstGeom>
          <a:noFill/>
        </p:spPr>
        <p:txBody>
          <a:bodyPr wrap="square" rtlCol="0">
            <a:spAutoFit/>
          </a:bodyPr>
          <a:lstStyle/>
          <a:p>
            <a:pPr marL="0" marR="0" lvl="0" indent="0" defTabSz="449263" rtl="0" eaLnBrk="1" fontAlgn="base" latinLnBrk="0" hangingPunct="0">
              <a:lnSpc>
                <a:spcPct val="100000"/>
              </a:lnSpc>
              <a:spcBef>
                <a:spcPct val="0"/>
              </a:spcBef>
              <a:spcAft>
                <a:spcPct val="0"/>
              </a:spcAft>
              <a:buClr>
                <a:srgbClr val="000000"/>
              </a:buClr>
              <a:buSzPct val="100000"/>
              <a:buFont typeface="Times New Roman" panose="02020603050405020304" pitchFamily="18" charset="0"/>
              <a:buNone/>
              <a:tabLst/>
              <a:defRPr/>
            </a:pPr>
            <a:r>
              <a:rPr lang="en-US" sz="1400" b="1" dirty="0">
                <a:solidFill>
                  <a:srgbClr val="000000"/>
                </a:solidFill>
                <a:effectLst>
                  <a:outerShdw blurRad="38100" dist="38100" dir="2700000" algn="tl">
                    <a:srgbClr val="000000">
                      <a:alpha val="43137"/>
                    </a:srgbClr>
                  </a:outerShdw>
                </a:effectLst>
                <a:latin typeface="Century Gothic" panose="020B0502020202020204" pitchFamily="34" charset="0"/>
              </a:rPr>
              <a:t>Vote des parties prenantes dans la LPC2</a:t>
            </a:r>
            <a:endParaRPr kumimoji="0" lang="fr-FR" sz="1400" b="1" i="0" u="none" strike="noStrike" kern="1200" cap="none" spc="0" normalizeH="0" baseline="0" noProof="0" dirty="0">
              <a:ln>
                <a:noFill/>
              </a:ln>
              <a:solidFill>
                <a:srgbClr val="000000"/>
              </a:solidFill>
              <a:effectLst>
                <a:outerShdw blurRad="38100" dist="38100" dir="2700000" algn="tl">
                  <a:srgbClr val="000000">
                    <a:alpha val="43137"/>
                  </a:srgbClr>
                </a:outerShdw>
              </a:effectLst>
              <a:uLnTx/>
              <a:uFillTx/>
              <a:latin typeface="Century Gothic" panose="020B0502020202020204" pitchFamily="34" charset="0"/>
            </a:endParaRPr>
          </a:p>
        </p:txBody>
      </p:sp>
    </p:spTree>
    <p:extLst>
      <p:ext uri="{BB962C8B-B14F-4D97-AF65-F5344CB8AC3E}">
        <p14:creationId xmlns:p14="http://schemas.microsoft.com/office/powerpoint/2010/main" val="193043839"/>
      </p:ext>
    </p:extLst>
  </p:cSld>
  <p:clrMapOvr>
    <a:masterClrMapping/>
  </p:clrMapOvr>
  <p:transition spd="slow"/>
</p:sld>
</file>

<file path=ppt/slides/slide23.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6154" name="Rectangle 10">
            <a:extLst>
              <a:ext uri="{FF2B5EF4-FFF2-40B4-BE49-F238E27FC236}">
                <a16:creationId xmlns:a16="http://schemas.microsoft.com/office/drawing/2014/main" id="{E4759904-D94D-435A-A24D-8041A2209A9F}"/>
              </a:ext>
            </a:extLst>
          </p:cNvPr>
          <p:cNvSpPr>
            <a:spLocks noChangeArrowheads="1"/>
          </p:cNvSpPr>
          <p:nvPr/>
        </p:nvSpPr>
        <p:spPr bwMode="auto">
          <a:xfrm>
            <a:off x="1214942" y="601660"/>
            <a:ext cx="6637990" cy="3556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it-IT" dirty="0"/>
          </a:p>
        </p:txBody>
      </p:sp>
      <p:sp>
        <p:nvSpPr>
          <p:cNvPr id="6155" name="Rectangle 11">
            <a:extLst>
              <a:ext uri="{FF2B5EF4-FFF2-40B4-BE49-F238E27FC236}">
                <a16:creationId xmlns:a16="http://schemas.microsoft.com/office/drawing/2014/main" id="{72DC4E68-E81B-4D13-B770-C7F7AB2F4C05}"/>
              </a:ext>
            </a:extLst>
          </p:cNvPr>
          <p:cNvSpPr>
            <a:spLocks noChangeArrowheads="1"/>
          </p:cNvSpPr>
          <p:nvPr/>
        </p:nvSpPr>
        <p:spPr bwMode="auto">
          <a:xfrm>
            <a:off x="1208374" y="588960"/>
            <a:ext cx="5328784" cy="3508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it-IT" dirty="0"/>
          </a:p>
        </p:txBody>
      </p:sp>
      <p:sp>
        <p:nvSpPr>
          <p:cNvPr id="16" name="Rettangolo con angoli arrotondati 15">
            <a:extLst>
              <a:ext uri="{FF2B5EF4-FFF2-40B4-BE49-F238E27FC236}">
                <a16:creationId xmlns:a16="http://schemas.microsoft.com/office/drawing/2014/main" id="{87B9A4ED-E083-47B4-BB79-9BCD79465D68}"/>
              </a:ext>
            </a:extLst>
          </p:cNvPr>
          <p:cNvSpPr/>
          <p:nvPr/>
        </p:nvSpPr>
        <p:spPr bwMode="auto">
          <a:xfrm>
            <a:off x="0" y="984427"/>
            <a:ext cx="10080625" cy="2631461"/>
          </a:xfrm>
          <a:prstGeom prst="roundRect">
            <a:avLst/>
          </a:prstGeom>
          <a:solidFill>
            <a:srgbClr val="52B0B6"/>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449263" rtl="0" eaLnBrk="1" fontAlgn="base" latinLnBrk="0" hangingPunct="0">
              <a:lnSpc>
                <a:spcPct val="93000"/>
              </a:lnSpc>
              <a:spcBef>
                <a:spcPct val="0"/>
              </a:spcBef>
              <a:spcAft>
                <a:spcPct val="0"/>
              </a:spcAft>
              <a:buClr>
                <a:srgbClr val="000000"/>
              </a:buClr>
              <a:buSzPct val="100000"/>
              <a:buFont typeface="Times New Roman" panose="02020603050405020304" pitchFamily="18" charset="0"/>
              <a:buNone/>
              <a:tabLst/>
            </a:pPr>
            <a:endParaRPr kumimoji="0" lang="it-IT" sz="1800" b="0" i="0" u="none" strike="noStrike" cap="none" normalizeH="0" baseline="0" dirty="0">
              <a:ln>
                <a:noFill/>
              </a:ln>
              <a:solidFill>
                <a:schemeClr val="bg1"/>
              </a:solidFill>
              <a:effectLst/>
              <a:latin typeface="Arial" panose="020B0604020202020204" pitchFamily="34" charset="0"/>
              <a:ea typeface="Microsoft YaHei" panose="020B0503020204020204" pitchFamily="34" charset="-122"/>
            </a:endParaRPr>
          </a:p>
        </p:txBody>
      </p:sp>
      <p:sp>
        <p:nvSpPr>
          <p:cNvPr id="18" name="CasellaDiTesto 17">
            <a:extLst>
              <a:ext uri="{FF2B5EF4-FFF2-40B4-BE49-F238E27FC236}">
                <a16:creationId xmlns:a16="http://schemas.microsoft.com/office/drawing/2014/main" id="{2520915D-8F2E-480A-9EB1-133ED10B56F8}"/>
              </a:ext>
            </a:extLst>
          </p:cNvPr>
          <p:cNvSpPr txBox="1"/>
          <p:nvPr/>
        </p:nvSpPr>
        <p:spPr>
          <a:xfrm>
            <a:off x="1707541" y="1627056"/>
            <a:ext cx="7461505" cy="1346202"/>
          </a:xfrm>
          <a:prstGeom prst="rect">
            <a:avLst/>
          </a:prstGeom>
          <a:noFill/>
        </p:spPr>
        <p:txBody>
          <a:bodyPr wrap="square">
            <a:spAutoFit/>
          </a:bodyPr>
          <a:lstStyle/>
          <a:p>
            <a:pPr marL="269875" algn="ctr">
              <a:lnSpc>
                <a:spcPct val="115000"/>
              </a:lnSpc>
            </a:pPr>
            <a:r>
              <a:rPr lang="en-US" sz="3700" b="1" dirty="0"/>
              <a:t>Enseignements tirés et perspectives futures</a:t>
            </a:r>
            <a:endParaRPr lang="it-IT" sz="3700" b="1" dirty="0"/>
          </a:p>
        </p:txBody>
      </p:sp>
      <p:sp>
        <p:nvSpPr>
          <p:cNvPr id="31" name="Rectangle 12">
            <a:extLst>
              <a:ext uri="{FF2B5EF4-FFF2-40B4-BE49-F238E27FC236}">
                <a16:creationId xmlns:a16="http://schemas.microsoft.com/office/drawing/2014/main" id="{5D8EDE68-2BA6-45F1-9A68-2AA2DAD35231}"/>
              </a:ext>
            </a:extLst>
          </p:cNvPr>
          <p:cNvSpPr>
            <a:spLocks noChangeArrowheads="1"/>
          </p:cNvSpPr>
          <p:nvPr/>
        </p:nvSpPr>
        <p:spPr bwMode="auto">
          <a:xfrm>
            <a:off x="3108960" y="5313652"/>
            <a:ext cx="5010078" cy="4127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5pPr>
            <a:lvl6pPr marL="25146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6pPr>
            <a:lvl7pPr marL="29718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7pPr>
            <a:lvl8pPr marL="34290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8pPr>
            <a:lvl9pPr marL="38862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9pPr>
          </a:lstStyle>
          <a:p>
            <a:pPr marL="0" marR="0" lvl="0" indent="0" algn="l" defTabSz="449263" rtl="0" eaLnBrk="1" fontAlgn="base" latinLnBrk="0" hangingPunct="1">
              <a:lnSpc>
                <a:spcPct val="115000"/>
              </a:lnSpc>
              <a:spcBef>
                <a:spcPct val="0"/>
              </a:spcBef>
              <a:spcAft>
                <a:spcPct val="0"/>
              </a:spcAft>
              <a:buClrTx/>
              <a:buSzPct val="100000"/>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kumimoji="0" lang="en-US" altLang="it-IT" sz="900" b="0" i="0" u="none" strike="noStrike" kern="1200" cap="none" spc="0" normalizeH="0" baseline="0" noProof="0" dirty="0">
                <a:ln>
                  <a:noFill/>
                </a:ln>
                <a:solidFill>
                  <a:srgbClr val="000000"/>
                </a:solidFill>
                <a:effectLst/>
                <a:uLnTx/>
                <a:uFillTx/>
                <a:latin typeface="din" charset="0"/>
                <a:ea typeface="Microsoft YaHei" panose="020B0503020204020204" pitchFamily="34" charset="-122"/>
                <a:cs typeface="DejaVu Sans" charset="0"/>
              </a:rPr>
              <a:t>MODULE DE FORMATION 6 - PRÉSENTATION DES ÉTUDES DE CAS PILOTES</a:t>
            </a:r>
            <a:endParaRPr kumimoji="0" lang="it-IT" altLang="it-IT" sz="900" b="0" i="0" u="none" strike="noStrike" kern="1200" cap="none" spc="0" normalizeH="0" baseline="0" noProof="0" dirty="0">
              <a:ln>
                <a:noFill/>
              </a:ln>
              <a:solidFill>
                <a:srgbClr val="000000"/>
              </a:solidFill>
              <a:effectLst/>
              <a:uLnTx/>
              <a:uFillTx/>
              <a:latin typeface="din" charset="0"/>
              <a:ea typeface="Microsoft YaHei" panose="020B0503020204020204" pitchFamily="34" charset="-122"/>
              <a:cs typeface="DejaVu Sans" charset="0"/>
            </a:endParaRPr>
          </a:p>
        </p:txBody>
      </p:sp>
      <p:grpSp>
        <p:nvGrpSpPr>
          <p:cNvPr id="33" name="Gruppo 32">
            <a:extLst>
              <a:ext uri="{FF2B5EF4-FFF2-40B4-BE49-F238E27FC236}">
                <a16:creationId xmlns:a16="http://schemas.microsoft.com/office/drawing/2014/main" id="{432D458E-4FBF-4C34-B779-B55CD0C3E693}"/>
              </a:ext>
            </a:extLst>
          </p:cNvPr>
          <p:cNvGrpSpPr/>
          <p:nvPr/>
        </p:nvGrpSpPr>
        <p:grpSpPr>
          <a:xfrm>
            <a:off x="8335632" y="5085715"/>
            <a:ext cx="1998515" cy="525488"/>
            <a:chOff x="1430485" y="5013244"/>
            <a:chExt cx="2186475" cy="574910"/>
          </a:xfrm>
        </p:grpSpPr>
        <p:pic>
          <p:nvPicPr>
            <p:cNvPr id="34" name="Immagine 33">
              <a:extLst>
                <a:ext uri="{FF2B5EF4-FFF2-40B4-BE49-F238E27FC236}">
                  <a16:creationId xmlns:a16="http://schemas.microsoft.com/office/drawing/2014/main" id="{84D593C7-6218-4079-95A6-1E173F2232AF}"/>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1531581" y="5013244"/>
              <a:ext cx="1748332" cy="365571"/>
            </a:xfrm>
            <a:prstGeom prst="rect">
              <a:avLst/>
            </a:prstGeom>
          </p:spPr>
        </p:pic>
        <p:pic>
          <p:nvPicPr>
            <p:cNvPr id="35" name="Immagine 34">
              <a:extLst>
                <a:ext uri="{FF2B5EF4-FFF2-40B4-BE49-F238E27FC236}">
                  <a16:creationId xmlns:a16="http://schemas.microsoft.com/office/drawing/2014/main" id="{1A03A735-2D26-46B3-959A-2561E9EA3EA9}"/>
                </a:ext>
              </a:extLst>
            </p:cNvPr>
            <p:cNvPicPr>
              <a:picLocks noChangeAspect="1"/>
            </p:cNvPicPr>
            <p:nvPr/>
          </p:nvPicPr>
          <p:blipFill>
            <a:blip r:embed="rId4"/>
            <a:stretch>
              <a:fillRect/>
            </a:stretch>
          </p:blipFill>
          <p:spPr>
            <a:xfrm>
              <a:off x="1530568" y="5388104"/>
              <a:ext cx="186825" cy="200050"/>
            </a:xfrm>
            <a:prstGeom prst="rect">
              <a:avLst/>
            </a:prstGeom>
          </p:spPr>
        </p:pic>
        <p:sp>
          <p:nvSpPr>
            <p:cNvPr id="36" name="CasellaDiTesto 35">
              <a:extLst>
                <a:ext uri="{FF2B5EF4-FFF2-40B4-BE49-F238E27FC236}">
                  <a16:creationId xmlns:a16="http://schemas.microsoft.com/office/drawing/2014/main" id="{20890564-B2BA-4D20-B2C7-7E9DC99D551B}"/>
                </a:ext>
              </a:extLst>
            </p:cNvPr>
            <p:cNvSpPr txBox="1"/>
            <p:nvPr/>
          </p:nvSpPr>
          <p:spPr>
            <a:xfrm>
              <a:off x="1430485" y="5358382"/>
              <a:ext cx="2186475" cy="225639"/>
            </a:xfrm>
            <a:prstGeom prst="rect">
              <a:avLst/>
            </a:prstGeom>
            <a:noFill/>
          </p:spPr>
          <p:txBody>
            <a:bodyPr wrap="square">
              <a:spAutoFit/>
            </a:bodyPr>
            <a:lstStyle/>
            <a:p>
              <a:pPr marL="269875">
                <a:lnSpc>
                  <a:spcPct val="115000"/>
                </a:lnSpc>
              </a:pPr>
              <a:r>
                <a:rPr lang="en-GB" sz="800" dirty="0">
                  <a:solidFill>
                    <a:srgbClr val="538135"/>
                  </a:solidFill>
                  <a:effectLst/>
                  <a:latin typeface="Calibri" panose="020F0502020204030204" pitchFamily="34" charset="0"/>
                  <a:ea typeface="Times New Roman" panose="02020603050405020304" pitchFamily="18" charset="0"/>
                  <a:cs typeface="Times New Roman" panose="02020603050405020304" pitchFamily="18" charset="0"/>
                </a:rPr>
                <a:t>Villes MED durables</a:t>
              </a:r>
              <a:endParaRPr lang="it-IT" sz="800" dirty="0">
                <a:effectLst/>
                <a:latin typeface="Calibri" panose="020F0502020204030204" pitchFamily="34" charset="0"/>
                <a:ea typeface="Times New Roman" panose="02020603050405020304" pitchFamily="18" charset="0"/>
                <a:cs typeface="Times New Roman" panose="02020603050405020304" pitchFamily="18" charset="0"/>
              </a:endParaRPr>
            </a:p>
          </p:txBody>
        </p:sp>
      </p:grpSp>
      <p:pic>
        <p:nvPicPr>
          <p:cNvPr id="3" name="Elemento grafico 2" descr="Tiro a segno con riempimento a tinta unita">
            <a:extLst>
              <a:ext uri="{FF2B5EF4-FFF2-40B4-BE49-F238E27FC236}">
                <a16:creationId xmlns:a16="http://schemas.microsoft.com/office/drawing/2014/main" id="{30722149-81FE-B13D-75FF-17FBAA902976}"/>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 xmlns:asvg="http://schemas.microsoft.com/office/drawing/2016/SVG/main" r:embed="rId6"/>
              </a:ext>
            </a:extLst>
          </a:blip>
          <a:stretch>
            <a:fillRect/>
          </a:stretch>
        </p:blipFill>
        <p:spPr>
          <a:xfrm>
            <a:off x="795962" y="1582426"/>
            <a:ext cx="1130301" cy="1130301"/>
          </a:xfrm>
          <a:prstGeom prst="rect">
            <a:avLst/>
          </a:prstGeom>
        </p:spPr>
      </p:pic>
    </p:spTree>
    <p:extLst>
      <p:ext uri="{BB962C8B-B14F-4D97-AF65-F5344CB8AC3E}">
        <p14:creationId xmlns:p14="http://schemas.microsoft.com/office/powerpoint/2010/main" val="1878768766"/>
      </p:ext>
    </p:extLst>
  </p:cSld>
  <p:clrMapOvr>
    <a:masterClrMapping/>
  </p:clrMapOvr>
  <p:transition spd="slow"/>
</p:sld>
</file>

<file path=ppt/slides/slide24.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6154" name="Rectangle 10">
            <a:extLst>
              <a:ext uri="{FF2B5EF4-FFF2-40B4-BE49-F238E27FC236}">
                <a16:creationId xmlns:a16="http://schemas.microsoft.com/office/drawing/2014/main" id="{E4759904-D94D-435A-A24D-8041A2209A9F}"/>
              </a:ext>
            </a:extLst>
          </p:cNvPr>
          <p:cNvSpPr>
            <a:spLocks noChangeArrowheads="1"/>
          </p:cNvSpPr>
          <p:nvPr/>
        </p:nvSpPr>
        <p:spPr bwMode="auto">
          <a:xfrm>
            <a:off x="1214942" y="601660"/>
            <a:ext cx="6637990" cy="3556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it-IT" dirty="0"/>
          </a:p>
        </p:txBody>
      </p:sp>
      <p:sp>
        <p:nvSpPr>
          <p:cNvPr id="6155" name="Rectangle 11">
            <a:extLst>
              <a:ext uri="{FF2B5EF4-FFF2-40B4-BE49-F238E27FC236}">
                <a16:creationId xmlns:a16="http://schemas.microsoft.com/office/drawing/2014/main" id="{72DC4E68-E81B-4D13-B770-C7F7AB2F4C05}"/>
              </a:ext>
            </a:extLst>
          </p:cNvPr>
          <p:cNvSpPr>
            <a:spLocks noChangeArrowheads="1"/>
          </p:cNvSpPr>
          <p:nvPr/>
        </p:nvSpPr>
        <p:spPr bwMode="auto">
          <a:xfrm>
            <a:off x="1208374" y="588960"/>
            <a:ext cx="5328784" cy="3508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it-IT" dirty="0"/>
          </a:p>
        </p:txBody>
      </p:sp>
      <p:sp>
        <p:nvSpPr>
          <p:cNvPr id="16" name="Rettangolo con angoli arrotondati 15">
            <a:extLst>
              <a:ext uri="{FF2B5EF4-FFF2-40B4-BE49-F238E27FC236}">
                <a16:creationId xmlns:a16="http://schemas.microsoft.com/office/drawing/2014/main" id="{87B9A4ED-E083-47B4-BB79-9BCD79465D68}"/>
              </a:ext>
            </a:extLst>
          </p:cNvPr>
          <p:cNvSpPr/>
          <p:nvPr/>
        </p:nvSpPr>
        <p:spPr bwMode="auto">
          <a:xfrm>
            <a:off x="0" y="60395"/>
            <a:ext cx="10080625" cy="422910"/>
          </a:xfrm>
          <a:prstGeom prst="roundRect">
            <a:avLst/>
          </a:prstGeom>
          <a:solidFill>
            <a:srgbClr val="52B0B6"/>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449263" rtl="0" eaLnBrk="1" fontAlgn="base" latinLnBrk="0" hangingPunct="0">
              <a:lnSpc>
                <a:spcPct val="93000"/>
              </a:lnSpc>
              <a:spcBef>
                <a:spcPct val="0"/>
              </a:spcBef>
              <a:spcAft>
                <a:spcPct val="0"/>
              </a:spcAft>
              <a:buClr>
                <a:srgbClr val="000000"/>
              </a:buClr>
              <a:buSzPct val="100000"/>
              <a:buFont typeface="Times New Roman" panose="02020603050405020304" pitchFamily="18" charset="0"/>
              <a:buNone/>
              <a:tabLst/>
            </a:pPr>
            <a:endParaRPr kumimoji="0" lang="it-IT" sz="1800" b="0" i="0" u="none" strike="noStrike" cap="none" normalizeH="0" baseline="0" dirty="0">
              <a:ln>
                <a:noFill/>
              </a:ln>
              <a:solidFill>
                <a:schemeClr val="bg1"/>
              </a:solidFill>
              <a:effectLst/>
              <a:latin typeface="Arial" panose="020B0604020202020204" pitchFamily="34" charset="0"/>
              <a:ea typeface="Microsoft YaHei" panose="020B0503020204020204" pitchFamily="34" charset="-122"/>
            </a:endParaRPr>
          </a:p>
        </p:txBody>
      </p:sp>
      <p:sp>
        <p:nvSpPr>
          <p:cNvPr id="18" name="CasellaDiTesto 17">
            <a:extLst>
              <a:ext uri="{FF2B5EF4-FFF2-40B4-BE49-F238E27FC236}">
                <a16:creationId xmlns:a16="http://schemas.microsoft.com/office/drawing/2014/main" id="{2520915D-8F2E-480A-9EB1-133ED10B56F8}"/>
              </a:ext>
            </a:extLst>
          </p:cNvPr>
          <p:cNvSpPr txBox="1"/>
          <p:nvPr/>
        </p:nvSpPr>
        <p:spPr>
          <a:xfrm>
            <a:off x="138061" y="34784"/>
            <a:ext cx="9720834" cy="448521"/>
          </a:xfrm>
          <a:prstGeom prst="rect">
            <a:avLst/>
          </a:prstGeom>
          <a:noFill/>
        </p:spPr>
        <p:txBody>
          <a:bodyPr wrap="square">
            <a:spAutoFit/>
          </a:bodyPr>
          <a:lstStyle/>
          <a:p>
            <a:pPr marL="269875">
              <a:lnSpc>
                <a:spcPct val="115000"/>
              </a:lnSpc>
            </a:pPr>
            <a:r>
              <a:rPr lang="en-US" sz="2200" b="1" dirty="0"/>
              <a:t>Enseignements tirés et perspectives futures</a:t>
            </a:r>
          </a:p>
        </p:txBody>
      </p:sp>
      <p:pic>
        <p:nvPicPr>
          <p:cNvPr id="23" name="Picture 1">
            <a:extLst>
              <a:ext uri="{FF2B5EF4-FFF2-40B4-BE49-F238E27FC236}">
                <a16:creationId xmlns:a16="http://schemas.microsoft.com/office/drawing/2014/main" id="{59FF3332-8E45-4B77-B2AA-8F24CE948FB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5188326"/>
            <a:ext cx="433388" cy="490537"/>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4" name="Rectangle 2">
            <a:extLst>
              <a:ext uri="{FF2B5EF4-FFF2-40B4-BE49-F238E27FC236}">
                <a16:creationId xmlns:a16="http://schemas.microsoft.com/office/drawing/2014/main" id="{2E2DA7CA-14E6-4332-9477-08984BA14F96}"/>
              </a:ext>
            </a:extLst>
          </p:cNvPr>
          <p:cNvSpPr>
            <a:spLocks noChangeArrowheads="1"/>
          </p:cNvSpPr>
          <p:nvPr/>
        </p:nvSpPr>
        <p:spPr bwMode="auto">
          <a:xfrm>
            <a:off x="-88439" y="5297194"/>
            <a:ext cx="566738" cy="2190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5pPr>
            <a:lvl6pPr marL="25146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6pPr>
            <a:lvl7pPr marL="29718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7pPr>
            <a:lvl8pPr marL="34290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8pPr>
            <a:lvl9pPr marL="38862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9pPr>
          </a:lstStyle>
          <a:p>
            <a:pPr algn="ctr" hangingPunct="1">
              <a:lnSpc>
                <a:spcPct val="100000"/>
              </a:lnSpc>
              <a:buClrTx/>
              <a:buFontTx/>
              <a:buNone/>
            </a:pPr>
            <a:fld id="{A491B69D-095B-45A8-903F-33AB5F241E37}" type="slidenum">
              <a:rPr lang="it-IT" altLang="it-IT" sz="900">
                <a:solidFill>
                  <a:schemeClr val="bg1"/>
                </a:solidFill>
                <a:latin typeface="din"/>
              </a:rPr>
              <a:pPr algn="ctr" hangingPunct="1">
                <a:lnSpc>
                  <a:spcPct val="100000"/>
                </a:lnSpc>
                <a:buClrTx/>
                <a:buFontTx/>
                <a:buNone/>
              </a:pPr>
              <a:t>24</a:t>
            </a:fld>
            <a:endParaRPr lang="it-IT" altLang="it-IT" sz="900" dirty="0">
              <a:solidFill>
                <a:schemeClr val="bg1"/>
              </a:solidFill>
              <a:latin typeface="din"/>
            </a:endParaRPr>
          </a:p>
        </p:txBody>
      </p:sp>
      <p:sp>
        <p:nvSpPr>
          <p:cNvPr id="31" name="Rectangle 12">
            <a:extLst>
              <a:ext uri="{FF2B5EF4-FFF2-40B4-BE49-F238E27FC236}">
                <a16:creationId xmlns:a16="http://schemas.microsoft.com/office/drawing/2014/main" id="{5D8EDE68-2BA6-45F1-9A68-2AA2DAD35231}"/>
              </a:ext>
            </a:extLst>
          </p:cNvPr>
          <p:cNvSpPr>
            <a:spLocks noChangeArrowheads="1"/>
          </p:cNvSpPr>
          <p:nvPr/>
        </p:nvSpPr>
        <p:spPr bwMode="auto">
          <a:xfrm>
            <a:off x="3108960" y="5313652"/>
            <a:ext cx="5010078" cy="4127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5pPr>
            <a:lvl6pPr marL="25146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6pPr>
            <a:lvl7pPr marL="29718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7pPr>
            <a:lvl8pPr marL="34290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8pPr>
            <a:lvl9pPr marL="38862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9pPr>
          </a:lstStyle>
          <a:p>
            <a:pPr marL="0" marR="0" lvl="0" indent="0" algn="l" defTabSz="449263" rtl="0" eaLnBrk="1" fontAlgn="base" latinLnBrk="0" hangingPunct="1">
              <a:lnSpc>
                <a:spcPct val="115000"/>
              </a:lnSpc>
              <a:spcBef>
                <a:spcPct val="0"/>
              </a:spcBef>
              <a:spcAft>
                <a:spcPct val="0"/>
              </a:spcAft>
              <a:buClrTx/>
              <a:buSzPct val="100000"/>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kumimoji="0" lang="en-US" altLang="it-IT" sz="900" b="0" i="0" u="none" strike="noStrike" kern="1200" cap="none" spc="0" normalizeH="0" baseline="0" noProof="0" dirty="0">
                <a:ln>
                  <a:noFill/>
                </a:ln>
                <a:solidFill>
                  <a:srgbClr val="000000"/>
                </a:solidFill>
                <a:effectLst/>
                <a:uLnTx/>
                <a:uFillTx/>
                <a:latin typeface="din" charset="0"/>
                <a:ea typeface="Microsoft YaHei" panose="020B0503020204020204" pitchFamily="34" charset="-122"/>
                <a:cs typeface="DejaVu Sans" charset="0"/>
              </a:rPr>
              <a:t>MODULE DE FORMATION 6 - PRÉSENTATION DES ÉTUDES DE CAS PILOTES</a:t>
            </a:r>
            <a:endParaRPr kumimoji="0" lang="it-IT" altLang="it-IT" sz="900" b="0" i="0" u="none" strike="noStrike" kern="1200" cap="none" spc="0" normalizeH="0" baseline="0" noProof="0" dirty="0">
              <a:ln>
                <a:noFill/>
              </a:ln>
              <a:solidFill>
                <a:srgbClr val="000000"/>
              </a:solidFill>
              <a:effectLst/>
              <a:uLnTx/>
              <a:uFillTx/>
              <a:latin typeface="din" charset="0"/>
              <a:ea typeface="Microsoft YaHei" panose="020B0503020204020204" pitchFamily="34" charset="-122"/>
              <a:cs typeface="DejaVu Sans" charset="0"/>
            </a:endParaRPr>
          </a:p>
        </p:txBody>
      </p:sp>
      <p:grpSp>
        <p:nvGrpSpPr>
          <p:cNvPr id="33" name="Gruppo 32">
            <a:extLst>
              <a:ext uri="{FF2B5EF4-FFF2-40B4-BE49-F238E27FC236}">
                <a16:creationId xmlns:a16="http://schemas.microsoft.com/office/drawing/2014/main" id="{432D458E-4FBF-4C34-B779-B55CD0C3E693}"/>
              </a:ext>
            </a:extLst>
          </p:cNvPr>
          <p:cNvGrpSpPr/>
          <p:nvPr/>
        </p:nvGrpSpPr>
        <p:grpSpPr>
          <a:xfrm>
            <a:off x="8335632" y="5085715"/>
            <a:ext cx="1998515" cy="525488"/>
            <a:chOff x="1430485" y="5013244"/>
            <a:chExt cx="2186475" cy="574910"/>
          </a:xfrm>
        </p:grpSpPr>
        <p:pic>
          <p:nvPicPr>
            <p:cNvPr id="34" name="Immagine 33">
              <a:extLst>
                <a:ext uri="{FF2B5EF4-FFF2-40B4-BE49-F238E27FC236}">
                  <a16:creationId xmlns:a16="http://schemas.microsoft.com/office/drawing/2014/main" id="{84D593C7-6218-4079-95A6-1E173F2232AF}"/>
                </a:ext>
              </a:extLst>
            </p:cNvPr>
            <p:cNvPicPr>
              <a:picLocks noChangeAspect="1"/>
            </p:cNvPicPr>
            <p:nvPr/>
          </p:nvPicPr>
          <p:blipFill>
            <a:blip r:embed="rId4" cstate="hqprint">
              <a:extLst>
                <a:ext uri="{28A0092B-C50C-407E-A947-70E740481C1C}">
                  <a14:useLocalDpi xmlns:a14="http://schemas.microsoft.com/office/drawing/2010/main" val="0"/>
                </a:ext>
              </a:extLst>
            </a:blip>
            <a:stretch>
              <a:fillRect/>
            </a:stretch>
          </p:blipFill>
          <p:spPr>
            <a:xfrm>
              <a:off x="1531581" y="5013244"/>
              <a:ext cx="1748332" cy="365571"/>
            </a:xfrm>
            <a:prstGeom prst="rect">
              <a:avLst/>
            </a:prstGeom>
          </p:spPr>
        </p:pic>
        <p:pic>
          <p:nvPicPr>
            <p:cNvPr id="35" name="Immagine 34">
              <a:extLst>
                <a:ext uri="{FF2B5EF4-FFF2-40B4-BE49-F238E27FC236}">
                  <a16:creationId xmlns:a16="http://schemas.microsoft.com/office/drawing/2014/main" id="{1A03A735-2D26-46B3-959A-2561E9EA3EA9}"/>
                </a:ext>
              </a:extLst>
            </p:cNvPr>
            <p:cNvPicPr>
              <a:picLocks noChangeAspect="1"/>
            </p:cNvPicPr>
            <p:nvPr/>
          </p:nvPicPr>
          <p:blipFill>
            <a:blip r:embed="rId5"/>
            <a:stretch>
              <a:fillRect/>
            </a:stretch>
          </p:blipFill>
          <p:spPr>
            <a:xfrm>
              <a:off x="1530568" y="5388104"/>
              <a:ext cx="186825" cy="200050"/>
            </a:xfrm>
            <a:prstGeom prst="rect">
              <a:avLst/>
            </a:prstGeom>
          </p:spPr>
        </p:pic>
        <p:sp>
          <p:nvSpPr>
            <p:cNvPr id="36" name="CasellaDiTesto 35">
              <a:extLst>
                <a:ext uri="{FF2B5EF4-FFF2-40B4-BE49-F238E27FC236}">
                  <a16:creationId xmlns:a16="http://schemas.microsoft.com/office/drawing/2014/main" id="{20890564-B2BA-4D20-B2C7-7E9DC99D551B}"/>
                </a:ext>
              </a:extLst>
            </p:cNvPr>
            <p:cNvSpPr txBox="1"/>
            <p:nvPr/>
          </p:nvSpPr>
          <p:spPr>
            <a:xfrm>
              <a:off x="1430485" y="5358382"/>
              <a:ext cx="2186475" cy="225639"/>
            </a:xfrm>
            <a:prstGeom prst="rect">
              <a:avLst/>
            </a:prstGeom>
            <a:noFill/>
          </p:spPr>
          <p:txBody>
            <a:bodyPr wrap="square">
              <a:spAutoFit/>
            </a:bodyPr>
            <a:lstStyle/>
            <a:p>
              <a:pPr marL="269875">
                <a:lnSpc>
                  <a:spcPct val="115000"/>
                </a:lnSpc>
              </a:pPr>
              <a:r>
                <a:rPr lang="en-GB" sz="800" dirty="0">
                  <a:solidFill>
                    <a:srgbClr val="538135"/>
                  </a:solidFill>
                  <a:effectLst/>
                  <a:latin typeface="Calibri" panose="020F0502020204030204" pitchFamily="34" charset="0"/>
                  <a:ea typeface="Times New Roman" panose="02020603050405020304" pitchFamily="18" charset="0"/>
                  <a:cs typeface="Times New Roman" panose="02020603050405020304" pitchFamily="18" charset="0"/>
                </a:rPr>
                <a:t>Villes MED durables</a:t>
              </a:r>
              <a:endParaRPr lang="it-IT" sz="800" dirty="0">
                <a:effectLst/>
                <a:latin typeface="Calibri" panose="020F0502020204030204" pitchFamily="34" charset="0"/>
                <a:ea typeface="Times New Roman" panose="02020603050405020304" pitchFamily="18" charset="0"/>
                <a:cs typeface="Times New Roman" panose="02020603050405020304" pitchFamily="18" charset="0"/>
              </a:endParaRPr>
            </a:p>
          </p:txBody>
        </p:sp>
      </p:grpSp>
      <p:sp>
        <p:nvSpPr>
          <p:cNvPr id="14" name="Rectangle 13"/>
          <p:cNvSpPr/>
          <p:nvPr/>
        </p:nvSpPr>
        <p:spPr>
          <a:xfrm>
            <a:off x="604766" y="921779"/>
            <a:ext cx="8622289" cy="3785652"/>
          </a:xfrm>
          <a:prstGeom prst="rect">
            <a:avLst/>
          </a:prstGeom>
        </p:spPr>
        <p:txBody>
          <a:bodyPr wrap="square">
            <a:spAutoFit/>
          </a:bodyPr>
          <a:lstStyle/>
          <a:p>
            <a:pPr marL="171450" lvl="0" indent="-171450" algn="just">
              <a:lnSpc>
                <a:spcPct val="150000"/>
              </a:lnSpc>
              <a:buFont typeface="Arial" panose="020B0604020202020204" pitchFamily="34" charset="0"/>
              <a:buChar char="•"/>
              <a:defRPr/>
            </a:pPr>
            <a:r>
              <a:rPr lang="en-US" sz="1200" dirty="0">
                <a:solidFill>
                  <a:srgbClr val="000000"/>
                </a:solidFill>
                <a:latin typeface="Century Gothic" panose="020B0502020202020204" pitchFamily="34" charset="0"/>
              </a:rPr>
              <a:t>Dans la ville de Sousse, l'AFH a créé de vastes zones non développées, et nous avons donc considéré que l'expérience acquise grâce à l'étude de ce quartier peut être considérée comme un projet de démonstration qui permettra à ce promoteur public de mieux aborder les aspects de durabilité dans les futurs projets, non seulement dans la ville, mais aussi dans de nombreux autres endroits dans tout le pays.</a:t>
            </a:r>
          </a:p>
          <a:p>
            <a:pPr lvl="0" algn="just">
              <a:lnSpc>
                <a:spcPct val="150000"/>
              </a:lnSpc>
              <a:defRPr/>
            </a:pPr>
            <a:endParaRPr lang="en-US" sz="1200" dirty="0">
              <a:solidFill>
                <a:srgbClr val="000000"/>
              </a:solidFill>
              <a:latin typeface="Century Gothic" panose="020B0502020202020204" pitchFamily="34" charset="0"/>
            </a:endParaRPr>
          </a:p>
          <a:p>
            <a:pPr marL="171450" indent="-171450" algn="just">
              <a:lnSpc>
                <a:spcPct val="150000"/>
              </a:lnSpc>
              <a:buFont typeface="Arial" panose="020B0604020202020204" pitchFamily="34" charset="0"/>
              <a:buChar char="•"/>
              <a:defRPr/>
            </a:pPr>
            <a:r>
              <a:rPr lang="en-US" sz="1200" dirty="0">
                <a:solidFill>
                  <a:srgbClr val="000000"/>
                </a:solidFill>
                <a:latin typeface="Century Gothic" panose="020B0502020202020204" pitchFamily="34" charset="0"/>
              </a:rPr>
              <a:t>l'utilisation des outils développés par ce projet pourrait être très utile pour les villes du sud de la Méditerranée, d'autant plus qu'elles sont soumises à une croissance démographique importante</a:t>
            </a:r>
          </a:p>
          <a:p>
            <a:pPr algn="just">
              <a:lnSpc>
                <a:spcPct val="150000"/>
              </a:lnSpc>
              <a:defRPr/>
            </a:pPr>
            <a:endParaRPr lang="en-US" sz="1200" dirty="0">
              <a:solidFill>
                <a:srgbClr val="000000"/>
              </a:solidFill>
              <a:latin typeface="Century Gothic" panose="020B0502020202020204" pitchFamily="34" charset="0"/>
            </a:endParaRPr>
          </a:p>
          <a:p>
            <a:pPr marL="171450" indent="-171450" algn="just">
              <a:lnSpc>
                <a:spcPct val="150000"/>
              </a:lnSpc>
              <a:buFont typeface="Arial" panose="020B0604020202020204" pitchFamily="34" charset="0"/>
              <a:buChar char="•"/>
              <a:defRPr/>
            </a:pPr>
            <a:r>
              <a:rPr lang="en-US" sz="1200" dirty="0">
                <a:solidFill>
                  <a:srgbClr val="000000"/>
                </a:solidFill>
                <a:latin typeface="Century Gothic" panose="020B0502020202020204" pitchFamily="34" charset="0"/>
              </a:rPr>
              <a:t>Ce projet appelle à la poursuite des travaux de sensibilisation et à une diffusion aussi large que possible. C'est la condition sine qua none pour une véritable transcription dans les règles puis dans la pratique des résultats attendus.</a:t>
            </a:r>
            <a:endParaRPr lang="fr-FR" sz="1200" dirty="0">
              <a:solidFill>
                <a:srgbClr val="000000"/>
              </a:solidFill>
              <a:latin typeface="Century Gothic" panose="020B0502020202020204" pitchFamily="34" charset="0"/>
            </a:endParaRPr>
          </a:p>
          <a:p>
            <a:pPr algn="just">
              <a:lnSpc>
                <a:spcPct val="150000"/>
              </a:lnSpc>
              <a:defRPr/>
            </a:pPr>
            <a:endParaRPr lang="fr-FR" sz="1200" dirty="0">
              <a:solidFill>
                <a:srgbClr val="000000"/>
              </a:solidFill>
              <a:latin typeface="Century Gothic" panose="020B0502020202020204" pitchFamily="34" charset="0"/>
            </a:endParaRPr>
          </a:p>
          <a:p>
            <a:pPr lvl="0" algn="just">
              <a:lnSpc>
                <a:spcPct val="100000"/>
              </a:lnSpc>
              <a:defRPr/>
            </a:pPr>
            <a:endParaRPr lang="en-US" sz="1200" dirty="0">
              <a:solidFill>
                <a:srgbClr val="000000"/>
              </a:solidFill>
              <a:latin typeface="Century Gothic" panose="020B0502020202020204" pitchFamily="34" charset="0"/>
            </a:endParaRPr>
          </a:p>
          <a:p>
            <a:pPr lvl="0" algn="just">
              <a:lnSpc>
                <a:spcPct val="100000"/>
              </a:lnSpc>
              <a:defRPr/>
            </a:pPr>
            <a:endParaRPr lang="en-US" sz="1200" dirty="0">
              <a:solidFill>
                <a:srgbClr val="000000"/>
              </a:solidFill>
              <a:latin typeface="Century Gothic" panose="020B0502020202020204" pitchFamily="34" charset="0"/>
            </a:endParaRPr>
          </a:p>
        </p:txBody>
      </p:sp>
    </p:spTree>
    <p:extLst>
      <p:ext uri="{BB962C8B-B14F-4D97-AF65-F5344CB8AC3E}">
        <p14:creationId xmlns:p14="http://schemas.microsoft.com/office/powerpoint/2010/main" val="485584921"/>
      </p:ext>
    </p:extLst>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6154" name="Rectangle 10">
            <a:extLst>
              <a:ext uri="{FF2B5EF4-FFF2-40B4-BE49-F238E27FC236}">
                <a16:creationId xmlns:a16="http://schemas.microsoft.com/office/drawing/2014/main" id="{E4759904-D94D-435A-A24D-8041A2209A9F}"/>
              </a:ext>
            </a:extLst>
          </p:cNvPr>
          <p:cNvSpPr>
            <a:spLocks noChangeArrowheads="1"/>
          </p:cNvSpPr>
          <p:nvPr/>
        </p:nvSpPr>
        <p:spPr bwMode="auto">
          <a:xfrm>
            <a:off x="1214942" y="601660"/>
            <a:ext cx="6637990" cy="3556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it-IT" dirty="0"/>
          </a:p>
        </p:txBody>
      </p:sp>
      <p:sp>
        <p:nvSpPr>
          <p:cNvPr id="6155" name="Rectangle 11">
            <a:extLst>
              <a:ext uri="{FF2B5EF4-FFF2-40B4-BE49-F238E27FC236}">
                <a16:creationId xmlns:a16="http://schemas.microsoft.com/office/drawing/2014/main" id="{72DC4E68-E81B-4D13-B770-C7F7AB2F4C05}"/>
              </a:ext>
            </a:extLst>
          </p:cNvPr>
          <p:cNvSpPr>
            <a:spLocks noChangeArrowheads="1"/>
          </p:cNvSpPr>
          <p:nvPr/>
        </p:nvSpPr>
        <p:spPr bwMode="auto">
          <a:xfrm>
            <a:off x="1208374" y="588960"/>
            <a:ext cx="5328784" cy="3508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it-IT" dirty="0"/>
          </a:p>
        </p:txBody>
      </p:sp>
      <p:sp>
        <p:nvSpPr>
          <p:cNvPr id="16" name="Rettangolo con angoli arrotondati 15">
            <a:extLst>
              <a:ext uri="{FF2B5EF4-FFF2-40B4-BE49-F238E27FC236}">
                <a16:creationId xmlns:a16="http://schemas.microsoft.com/office/drawing/2014/main" id="{87B9A4ED-E083-47B4-BB79-9BCD79465D68}"/>
              </a:ext>
            </a:extLst>
          </p:cNvPr>
          <p:cNvSpPr/>
          <p:nvPr/>
        </p:nvSpPr>
        <p:spPr bwMode="auto">
          <a:xfrm>
            <a:off x="0" y="984427"/>
            <a:ext cx="10080625" cy="2631461"/>
          </a:xfrm>
          <a:prstGeom prst="roundRect">
            <a:avLst/>
          </a:prstGeom>
          <a:solidFill>
            <a:srgbClr val="52B0B6"/>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449263" rtl="0" eaLnBrk="1" fontAlgn="base" latinLnBrk="0" hangingPunct="0">
              <a:lnSpc>
                <a:spcPct val="93000"/>
              </a:lnSpc>
              <a:spcBef>
                <a:spcPct val="0"/>
              </a:spcBef>
              <a:spcAft>
                <a:spcPct val="0"/>
              </a:spcAft>
              <a:buClr>
                <a:srgbClr val="000000"/>
              </a:buClr>
              <a:buSzPct val="100000"/>
              <a:buFont typeface="Times New Roman" panose="02020603050405020304" pitchFamily="18" charset="0"/>
              <a:buNone/>
              <a:tabLst/>
            </a:pPr>
            <a:endParaRPr kumimoji="0" lang="it-IT" sz="1800" b="0" i="0" u="none" strike="noStrike" cap="none" normalizeH="0" baseline="0" dirty="0">
              <a:ln>
                <a:noFill/>
              </a:ln>
              <a:solidFill>
                <a:schemeClr val="bg1"/>
              </a:solidFill>
              <a:effectLst/>
              <a:latin typeface="Arial" panose="020B0604020202020204" pitchFamily="34" charset="0"/>
              <a:ea typeface="Microsoft YaHei" panose="020B0503020204020204" pitchFamily="34" charset="-122"/>
            </a:endParaRPr>
          </a:p>
        </p:txBody>
      </p:sp>
      <p:sp>
        <p:nvSpPr>
          <p:cNvPr id="18" name="CasellaDiTesto 17">
            <a:extLst>
              <a:ext uri="{FF2B5EF4-FFF2-40B4-BE49-F238E27FC236}">
                <a16:creationId xmlns:a16="http://schemas.microsoft.com/office/drawing/2014/main" id="{2520915D-8F2E-480A-9EB1-133ED10B56F8}"/>
              </a:ext>
            </a:extLst>
          </p:cNvPr>
          <p:cNvSpPr txBox="1"/>
          <p:nvPr/>
        </p:nvSpPr>
        <p:spPr>
          <a:xfrm>
            <a:off x="1373587" y="1598474"/>
            <a:ext cx="7461505" cy="1346202"/>
          </a:xfrm>
          <a:prstGeom prst="rect">
            <a:avLst/>
          </a:prstGeom>
          <a:noFill/>
        </p:spPr>
        <p:txBody>
          <a:bodyPr wrap="square">
            <a:spAutoFit/>
          </a:bodyPr>
          <a:lstStyle/>
          <a:p>
            <a:pPr marL="269875" algn="ctr">
              <a:lnSpc>
                <a:spcPct val="115000"/>
              </a:lnSpc>
            </a:pPr>
            <a:r>
              <a:rPr lang="en-US" sz="3700" b="1" dirty="0"/>
              <a:t>Aperçu et principales caractéristiques du pilote</a:t>
            </a:r>
            <a:endParaRPr lang="it-IT" sz="3700" b="1" dirty="0"/>
          </a:p>
        </p:txBody>
      </p:sp>
      <p:sp>
        <p:nvSpPr>
          <p:cNvPr id="31" name="Rectangle 12">
            <a:extLst>
              <a:ext uri="{FF2B5EF4-FFF2-40B4-BE49-F238E27FC236}">
                <a16:creationId xmlns:a16="http://schemas.microsoft.com/office/drawing/2014/main" id="{5D8EDE68-2BA6-45F1-9A68-2AA2DAD35231}"/>
              </a:ext>
            </a:extLst>
          </p:cNvPr>
          <p:cNvSpPr>
            <a:spLocks noChangeArrowheads="1"/>
          </p:cNvSpPr>
          <p:nvPr/>
        </p:nvSpPr>
        <p:spPr bwMode="auto">
          <a:xfrm>
            <a:off x="3108960" y="5313652"/>
            <a:ext cx="5010078" cy="4127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5pPr>
            <a:lvl6pPr marL="25146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6pPr>
            <a:lvl7pPr marL="29718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7pPr>
            <a:lvl8pPr marL="34290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8pPr>
            <a:lvl9pPr marL="38862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9pPr>
          </a:lstStyle>
          <a:p>
            <a:pPr marL="0" marR="0" lvl="0" indent="0" algn="l" defTabSz="449263" rtl="0" eaLnBrk="1" fontAlgn="base" latinLnBrk="0" hangingPunct="1">
              <a:lnSpc>
                <a:spcPct val="115000"/>
              </a:lnSpc>
              <a:spcBef>
                <a:spcPct val="0"/>
              </a:spcBef>
              <a:spcAft>
                <a:spcPct val="0"/>
              </a:spcAft>
              <a:buClrTx/>
              <a:buSzPct val="100000"/>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kumimoji="0" lang="en-US" altLang="it-IT" sz="900" b="0" i="0" u="none" strike="noStrike" kern="1200" cap="none" spc="0" normalizeH="0" baseline="0" noProof="0" dirty="0">
                <a:ln>
                  <a:noFill/>
                </a:ln>
                <a:solidFill>
                  <a:srgbClr val="000000"/>
                </a:solidFill>
                <a:effectLst/>
                <a:uLnTx/>
                <a:uFillTx/>
                <a:latin typeface="din" charset="0"/>
                <a:ea typeface="Microsoft YaHei" panose="020B0503020204020204" pitchFamily="34" charset="-122"/>
                <a:cs typeface="DejaVu Sans" charset="0"/>
              </a:rPr>
              <a:t>MODULE DE FORMATION 6 - PRÉSENTATION DES ÉTUDES DE CAS PILOTES</a:t>
            </a:r>
            <a:endParaRPr kumimoji="0" lang="it-IT" altLang="it-IT" sz="900" b="0" i="0" u="none" strike="noStrike" kern="1200" cap="none" spc="0" normalizeH="0" baseline="0" noProof="0" dirty="0">
              <a:ln>
                <a:noFill/>
              </a:ln>
              <a:solidFill>
                <a:srgbClr val="000000"/>
              </a:solidFill>
              <a:effectLst/>
              <a:uLnTx/>
              <a:uFillTx/>
              <a:latin typeface="din" charset="0"/>
              <a:ea typeface="Microsoft YaHei" panose="020B0503020204020204" pitchFamily="34" charset="-122"/>
              <a:cs typeface="DejaVu Sans" charset="0"/>
            </a:endParaRPr>
          </a:p>
        </p:txBody>
      </p:sp>
      <p:grpSp>
        <p:nvGrpSpPr>
          <p:cNvPr id="33" name="Gruppo 32">
            <a:extLst>
              <a:ext uri="{FF2B5EF4-FFF2-40B4-BE49-F238E27FC236}">
                <a16:creationId xmlns:a16="http://schemas.microsoft.com/office/drawing/2014/main" id="{432D458E-4FBF-4C34-B779-B55CD0C3E693}"/>
              </a:ext>
            </a:extLst>
          </p:cNvPr>
          <p:cNvGrpSpPr/>
          <p:nvPr/>
        </p:nvGrpSpPr>
        <p:grpSpPr>
          <a:xfrm>
            <a:off x="8335632" y="5085715"/>
            <a:ext cx="1998515" cy="525488"/>
            <a:chOff x="1430485" y="5013244"/>
            <a:chExt cx="2186475" cy="574910"/>
          </a:xfrm>
        </p:grpSpPr>
        <p:pic>
          <p:nvPicPr>
            <p:cNvPr id="34" name="Immagine 33">
              <a:extLst>
                <a:ext uri="{FF2B5EF4-FFF2-40B4-BE49-F238E27FC236}">
                  <a16:creationId xmlns:a16="http://schemas.microsoft.com/office/drawing/2014/main" id="{84D593C7-6218-4079-95A6-1E173F2232AF}"/>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1531581" y="5013244"/>
              <a:ext cx="1748332" cy="365571"/>
            </a:xfrm>
            <a:prstGeom prst="rect">
              <a:avLst/>
            </a:prstGeom>
          </p:spPr>
        </p:pic>
        <p:pic>
          <p:nvPicPr>
            <p:cNvPr id="35" name="Immagine 34">
              <a:extLst>
                <a:ext uri="{FF2B5EF4-FFF2-40B4-BE49-F238E27FC236}">
                  <a16:creationId xmlns:a16="http://schemas.microsoft.com/office/drawing/2014/main" id="{1A03A735-2D26-46B3-959A-2561E9EA3EA9}"/>
                </a:ext>
              </a:extLst>
            </p:cNvPr>
            <p:cNvPicPr>
              <a:picLocks noChangeAspect="1"/>
            </p:cNvPicPr>
            <p:nvPr/>
          </p:nvPicPr>
          <p:blipFill>
            <a:blip r:embed="rId4"/>
            <a:stretch>
              <a:fillRect/>
            </a:stretch>
          </p:blipFill>
          <p:spPr>
            <a:xfrm>
              <a:off x="1530568" y="5388104"/>
              <a:ext cx="186825" cy="200050"/>
            </a:xfrm>
            <a:prstGeom prst="rect">
              <a:avLst/>
            </a:prstGeom>
          </p:spPr>
        </p:pic>
        <p:sp>
          <p:nvSpPr>
            <p:cNvPr id="36" name="CasellaDiTesto 35">
              <a:extLst>
                <a:ext uri="{FF2B5EF4-FFF2-40B4-BE49-F238E27FC236}">
                  <a16:creationId xmlns:a16="http://schemas.microsoft.com/office/drawing/2014/main" id="{20890564-B2BA-4D20-B2C7-7E9DC99D551B}"/>
                </a:ext>
              </a:extLst>
            </p:cNvPr>
            <p:cNvSpPr txBox="1"/>
            <p:nvPr/>
          </p:nvSpPr>
          <p:spPr>
            <a:xfrm>
              <a:off x="1430485" y="5358382"/>
              <a:ext cx="2186475" cy="225639"/>
            </a:xfrm>
            <a:prstGeom prst="rect">
              <a:avLst/>
            </a:prstGeom>
            <a:noFill/>
          </p:spPr>
          <p:txBody>
            <a:bodyPr wrap="square">
              <a:spAutoFit/>
            </a:bodyPr>
            <a:lstStyle/>
            <a:p>
              <a:pPr marL="269875">
                <a:lnSpc>
                  <a:spcPct val="115000"/>
                </a:lnSpc>
              </a:pPr>
              <a:r>
                <a:rPr lang="en-GB" sz="800" dirty="0">
                  <a:solidFill>
                    <a:srgbClr val="538135"/>
                  </a:solidFill>
                  <a:effectLst/>
                  <a:latin typeface="Calibri" panose="020F0502020204030204" pitchFamily="34" charset="0"/>
                  <a:ea typeface="Times New Roman" panose="02020603050405020304" pitchFamily="18" charset="0"/>
                  <a:cs typeface="Times New Roman" panose="02020603050405020304" pitchFamily="18" charset="0"/>
                </a:rPr>
                <a:t>Villes MED durables</a:t>
              </a:r>
              <a:endParaRPr lang="it-IT" sz="800" dirty="0">
                <a:effectLst/>
                <a:latin typeface="Calibri" panose="020F0502020204030204" pitchFamily="34" charset="0"/>
                <a:ea typeface="Times New Roman" panose="02020603050405020304" pitchFamily="18" charset="0"/>
                <a:cs typeface="Times New Roman" panose="02020603050405020304" pitchFamily="18" charset="0"/>
              </a:endParaRPr>
            </a:p>
          </p:txBody>
        </p:sp>
      </p:grpSp>
      <p:pic>
        <p:nvPicPr>
          <p:cNvPr id="7" name="Elemento grafico 6" descr="Ricerca cartelle con riempimento a tinta unita">
            <a:extLst>
              <a:ext uri="{FF2B5EF4-FFF2-40B4-BE49-F238E27FC236}">
                <a16:creationId xmlns:a16="http://schemas.microsoft.com/office/drawing/2014/main" id="{C5F41BFC-37C0-8749-BF75-F0173748A780}"/>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 xmlns:asvg="http://schemas.microsoft.com/office/drawing/2016/SVG/main" r:embed="rId6"/>
              </a:ext>
            </a:extLst>
          </a:blip>
          <a:stretch>
            <a:fillRect/>
          </a:stretch>
        </p:blipFill>
        <p:spPr>
          <a:xfrm>
            <a:off x="683785" y="1569362"/>
            <a:ext cx="1160918" cy="1160918"/>
          </a:xfrm>
          <a:prstGeom prst="rect">
            <a:avLst/>
          </a:prstGeom>
        </p:spPr>
      </p:pic>
    </p:spTree>
    <p:extLst>
      <p:ext uri="{BB962C8B-B14F-4D97-AF65-F5344CB8AC3E}">
        <p14:creationId xmlns:p14="http://schemas.microsoft.com/office/powerpoint/2010/main" val="1364721096"/>
      </p:ext>
    </p:extLst>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6" name="Rettangolo con angoli arrotondati 15">
            <a:extLst>
              <a:ext uri="{FF2B5EF4-FFF2-40B4-BE49-F238E27FC236}">
                <a16:creationId xmlns:a16="http://schemas.microsoft.com/office/drawing/2014/main" id="{87B9A4ED-E083-47B4-BB79-9BCD79465D68}"/>
              </a:ext>
            </a:extLst>
          </p:cNvPr>
          <p:cNvSpPr/>
          <p:nvPr/>
        </p:nvSpPr>
        <p:spPr bwMode="auto">
          <a:xfrm>
            <a:off x="0" y="60395"/>
            <a:ext cx="10080625" cy="422910"/>
          </a:xfrm>
          <a:prstGeom prst="roundRect">
            <a:avLst/>
          </a:prstGeom>
          <a:solidFill>
            <a:srgbClr val="52B0B6"/>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449263" rtl="0" eaLnBrk="1" fontAlgn="base" latinLnBrk="0" hangingPunct="0">
              <a:lnSpc>
                <a:spcPct val="93000"/>
              </a:lnSpc>
              <a:spcBef>
                <a:spcPct val="0"/>
              </a:spcBef>
              <a:spcAft>
                <a:spcPct val="0"/>
              </a:spcAft>
              <a:buClr>
                <a:srgbClr val="000000"/>
              </a:buClr>
              <a:buSzPct val="100000"/>
              <a:buFont typeface="Times New Roman" panose="02020603050405020304" pitchFamily="18" charset="0"/>
              <a:buNone/>
              <a:tabLst/>
            </a:pPr>
            <a:endParaRPr kumimoji="0" lang="it-IT" sz="1800" b="0" i="0" u="none" strike="noStrike" cap="none" normalizeH="0" baseline="0" dirty="0">
              <a:ln>
                <a:noFill/>
              </a:ln>
              <a:solidFill>
                <a:schemeClr val="bg1"/>
              </a:solidFill>
              <a:effectLst/>
              <a:latin typeface="Arial" panose="020B0604020202020204" pitchFamily="34" charset="0"/>
              <a:ea typeface="Microsoft YaHei" panose="020B0503020204020204" pitchFamily="34" charset="-122"/>
            </a:endParaRPr>
          </a:p>
        </p:txBody>
      </p:sp>
      <p:sp>
        <p:nvSpPr>
          <p:cNvPr id="18" name="CasellaDiTesto 17">
            <a:extLst>
              <a:ext uri="{FF2B5EF4-FFF2-40B4-BE49-F238E27FC236}">
                <a16:creationId xmlns:a16="http://schemas.microsoft.com/office/drawing/2014/main" id="{2520915D-8F2E-480A-9EB1-133ED10B56F8}"/>
              </a:ext>
            </a:extLst>
          </p:cNvPr>
          <p:cNvSpPr txBox="1"/>
          <p:nvPr/>
        </p:nvSpPr>
        <p:spPr>
          <a:xfrm>
            <a:off x="138061" y="34784"/>
            <a:ext cx="9720834" cy="481670"/>
          </a:xfrm>
          <a:prstGeom prst="rect">
            <a:avLst/>
          </a:prstGeom>
          <a:noFill/>
        </p:spPr>
        <p:txBody>
          <a:bodyPr wrap="square">
            <a:spAutoFit/>
          </a:bodyPr>
          <a:lstStyle/>
          <a:p>
            <a:pPr marL="269875">
              <a:lnSpc>
                <a:spcPct val="115000"/>
              </a:lnSpc>
            </a:pPr>
            <a:r>
              <a:rPr lang="en-US" sz="2200" b="1" dirty="0"/>
              <a:t>Principales caractéristiques du pilote</a:t>
            </a:r>
          </a:p>
        </p:txBody>
      </p:sp>
      <p:pic>
        <p:nvPicPr>
          <p:cNvPr id="23" name="Picture 1">
            <a:extLst>
              <a:ext uri="{FF2B5EF4-FFF2-40B4-BE49-F238E27FC236}">
                <a16:creationId xmlns:a16="http://schemas.microsoft.com/office/drawing/2014/main" id="{59FF3332-8E45-4B77-B2AA-8F24CE948FB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5188326"/>
            <a:ext cx="433388" cy="490537"/>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4" name="Rectangle 2">
            <a:extLst>
              <a:ext uri="{FF2B5EF4-FFF2-40B4-BE49-F238E27FC236}">
                <a16:creationId xmlns:a16="http://schemas.microsoft.com/office/drawing/2014/main" id="{2E2DA7CA-14E6-4332-9477-08984BA14F96}"/>
              </a:ext>
            </a:extLst>
          </p:cNvPr>
          <p:cNvSpPr>
            <a:spLocks noChangeArrowheads="1"/>
          </p:cNvSpPr>
          <p:nvPr/>
        </p:nvSpPr>
        <p:spPr bwMode="auto">
          <a:xfrm>
            <a:off x="-88439" y="5297194"/>
            <a:ext cx="566738" cy="2190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5pPr>
            <a:lvl6pPr marL="25146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6pPr>
            <a:lvl7pPr marL="29718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7pPr>
            <a:lvl8pPr marL="34290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8pPr>
            <a:lvl9pPr marL="38862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9pPr>
          </a:lstStyle>
          <a:p>
            <a:pPr algn="ctr" hangingPunct="1">
              <a:lnSpc>
                <a:spcPct val="100000"/>
              </a:lnSpc>
              <a:buClrTx/>
              <a:buFontTx/>
              <a:buNone/>
            </a:pPr>
            <a:fld id="{A491B69D-095B-45A8-903F-33AB5F241E37}" type="slidenum">
              <a:rPr lang="it-IT" altLang="it-IT" sz="900">
                <a:solidFill>
                  <a:schemeClr val="bg1"/>
                </a:solidFill>
                <a:latin typeface="din"/>
              </a:rPr>
              <a:pPr algn="ctr" hangingPunct="1">
                <a:lnSpc>
                  <a:spcPct val="100000"/>
                </a:lnSpc>
                <a:buClrTx/>
                <a:buFontTx/>
                <a:buNone/>
              </a:pPr>
              <a:t>4</a:t>
            </a:fld>
            <a:endParaRPr lang="it-IT" altLang="it-IT" sz="900" dirty="0">
              <a:solidFill>
                <a:schemeClr val="bg1"/>
              </a:solidFill>
              <a:latin typeface="din"/>
            </a:endParaRPr>
          </a:p>
        </p:txBody>
      </p:sp>
      <p:sp>
        <p:nvSpPr>
          <p:cNvPr id="31" name="Rectangle 12">
            <a:extLst>
              <a:ext uri="{FF2B5EF4-FFF2-40B4-BE49-F238E27FC236}">
                <a16:creationId xmlns:a16="http://schemas.microsoft.com/office/drawing/2014/main" id="{5D8EDE68-2BA6-45F1-9A68-2AA2DAD35231}"/>
              </a:ext>
            </a:extLst>
          </p:cNvPr>
          <p:cNvSpPr>
            <a:spLocks noChangeArrowheads="1"/>
          </p:cNvSpPr>
          <p:nvPr/>
        </p:nvSpPr>
        <p:spPr bwMode="auto">
          <a:xfrm>
            <a:off x="3108960" y="5313652"/>
            <a:ext cx="5010078" cy="4127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5pPr>
            <a:lvl6pPr marL="25146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6pPr>
            <a:lvl7pPr marL="29718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7pPr>
            <a:lvl8pPr marL="34290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8pPr>
            <a:lvl9pPr marL="38862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9pPr>
          </a:lstStyle>
          <a:p>
            <a:pPr marL="0" marR="0" lvl="0" indent="0" algn="l" defTabSz="449263" rtl="0" eaLnBrk="1" fontAlgn="base" latinLnBrk="0" hangingPunct="1">
              <a:lnSpc>
                <a:spcPct val="115000"/>
              </a:lnSpc>
              <a:spcBef>
                <a:spcPct val="0"/>
              </a:spcBef>
              <a:spcAft>
                <a:spcPct val="0"/>
              </a:spcAft>
              <a:buClrTx/>
              <a:buSzPct val="100000"/>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kumimoji="0" lang="en-US" altLang="it-IT" sz="900" b="0" i="0" u="none" strike="noStrike" kern="1200" cap="none" spc="0" normalizeH="0" baseline="0" noProof="0" dirty="0">
                <a:ln>
                  <a:noFill/>
                </a:ln>
                <a:solidFill>
                  <a:srgbClr val="000000"/>
                </a:solidFill>
                <a:effectLst/>
                <a:uLnTx/>
                <a:uFillTx/>
                <a:latin typeface="din" charset="0"/>
                <a:ea typeface="Microsoft YaHei" panose="020B0503020204020204" pitchFamily="34" charset="-122"/>
                <a:cs typeface="DejaVu Sans" charset="0"/>
              </a:rPr>
              <a:t>MODULE DE FORMATION 6 - PRÉSENTATION DES ÉTUDES DE CAS PILOTES</a:t>
            </a:r>
            <a:endParaRPr kumimoji="0" lang="it-IT" altLang="it-IT" sz="900" b="0" i="0" u="none" strike="noStrike" kern="1200" cap="none" spc="0" normalizeH="0" baseline="0" noProof="0" dirty="0">
              <a:ln>
                <a:noFill/>
              </a:ln>
              <a:solidFill>
                <a:srgbClr val="000000"/>
              </a:solidFill>
              <a:effectLst/>
              <a:uLnTx/>
              <a:uFillTx/>
              <a:latin typeface="din" charset="0"/>
              <a:ea typeface="Microsoft YaHei" panose="020B0503020204020204" pitchFamily="34" charset="-122"/>
              <a:cs typeface="DejaVu Sans" charset="0"/>
            </a:endParaRPr>
          </a:p>
        </p:txBody>
      </p:sp>
      <p:grpSp>
        <p:nvGrpSpPr>
          <p:cNvPr id="33" name="Gruppo 32">
            <a:extLst>
              <a:ext uri="{FF2B5EF4-FFF2-40B4-BE49-F238E27FC236}">
                <a16:creationId xmlns:a16="http://schemas.microsoft.com/office/drawing/2014/main" id="{432D458E-4FBF-4C34-B779-B55CD0C3E693}"/>
              </a:ext>
            </a:extLst>
          </p:cNvPr>
          <p:cNvGrpSpPr/>
          <p:nvPr/>
        </p:nvGrpSpPr>
        <p:grpSpPr>
          <a:xfrm>
            <a:off x="8335632" y="5085715"/>
            <a:ext cx="1998515" cy="525488"/>
            <a:chOff x="1430485" y="5013244"/>
            <a:chExt cx="2186475" cy="574910"/>
          </a:xfrm>
        </p:grpSpPr>
        <p:pic>
          <p:nvPicPr>
            <p:cNvPr id="34" name="Immagine 33">
              <a:extLst>
                <a:ext uri="{FF2B5EF4-FFF2-40B4-BE49-F238E27FC236}">
                  <a16:creationId xmlns:a16="http://schemas.microsoft.com/office/drawing/2014/main" id="{84D593C7-6218-4079-95A6-1E173F2232AF}"/>
                </a:ext>
              </a:extLst>
            </p:cNvPr>
            <p:cNvPicPr>
              <a:picLocks noChangeAspect="1"/>
            </p:cNvPicPr>
            <p:nvPr/>
          </p:nvPicPr>
          <p:blipFill>
            <a:blip r:embed="rId4" cstate="hqprint">
              <a:extLst>
                <a:ext uri="{28A0092B-C50C-407E-A947-70E740481C1C}">
                  <a14:useLocalDpi xmlns:a14="http://schemas.microsoft.com/office/drawing/2010/main" val="0"/>
                </a:ext>
              </a:extLst>
            </a:blip>
            <a:stretch>
              <a:fillRect/>
            </a:stretch>
          </p:blipFill>
          <p:spPr>
            <a:xfrm>
              <a:off x="1531581" y="5013244"/>
              <a:ext cx="1748332" cy="365571"/>
            </a:xfrm>
            <a:prstGeom prst="rect">
              <a:avLst/>
            </a:prstGeom>
          </p:spPr>
        </p:pic>
        <p:pic>
          <p:nvPicPr>
            <p:cNvPr id="35" name="Immagine 34">
              <a:extLst>
                <a:ext uri="{FF2B5EF4-FFF2-40B4-BE49-F238E27FC236}">
                  <a16:creationId xmlns:a16="http://schemas.microsoft.com/office/drawing/2014/main" id="{1A03A735-2D26-46B3-959A-2561E9EA3EA9}"/>
                </a:ext>
              </a:extLst>
            </p:cNvPr>
            <p:cNvPicPr>
              <a:picLocks noChangeAspect="1"/>
            </p:cNvPicPr>
            <p:nvPr/>
          </p:nvPicPr>
          <p:blipFill>
            <a:blip r:embed="rId5"/>
            <a:stretch>
              <a:fillRect/>
            </a:stretch>
          </p:blipFill>
          <p:spPr>
            <a:xfrm>
              <a:off x="1530568" y="5388104"/>
              <a:ext cx="186825" cy="200050"/>
            </a:xfrm>
            <a:prstGeom prst="rect">
              <a:avLst/>
            </a:prstGeom>
          </p:spPr>
        </p:pic>
        <p:sp>
          <p:nvSpPr>
            <p:cNvPr id="36" name="CasellaDiTesto 35">
              <a:extLst>
                <a:ext uri="{FF2B5EF4-FFF2-40B4-BE49-F238E27FC236}">
                  <a16:creationId xmlns:a16="http://schemas.microsoft.com/office/drawing/2014/main" id="{20890564-B2BA-4D20-B2C7-7E9DC99D551B}"/>
                </a:ext>
              </a:extLst>
            </p:cNvPr>
            <p:cNvSpPr txBox="1"/>
            <p:nvPr/>
          </p:nvSpPr>
          <p:spPr>
            <a:xfrm>
              <a:off x="1430485" y="5358382"/>
              <a:ext cx="2186475" cy="225639"/>
            </a:xfrm>
            <a:prstGeom prst="rect">
              <a:avLst/>
            </a:prstGeom>
            <a:noFill/>
          </p:spPr>
          <p:txBody>
            <a:bodyPr wrap="square">
              <a:spAutoFit/>
            </a:bodyPr>
            <a:lstStyle/>
            <a:p>
              <a:pPr marL="269875">
                <a:lnSpc>
                  <a:spcPct val="115000"/>
                </a:lnSpc>
              </a:pPr>
              <a:r>
                <a:rPr lang="en-GB" sz="800" dirty="0">
                  <a:solidFill>
                    <a:srgbClr val="538135"/>
                  </a:solidFill>
                  <a:effectLst/>
                  <a:latin typeface="Calibri" panose="020F0502020204030204" pitchFamily="34" charset="0"/>
                  <a:ea typeface="Times New Roman" panose="02020603050405020304" pitchFamily="18" charset="0"/>
                  <a:cs typeface="Times New Roman" panose="02020603050405020304" pitchFamily="18" charset="0"/>
                </a:rPr>
                <a:t>Villes MED durables</a:t>
              </a:r>
              <a:endParaRPr lang="it-IT" sz="800" dirty="0">
                <a:effectLst/>
                <a:latin typeface="Calibri" panose="020F0502020204030204" pitchFamily="34" charset="0"/>
                <a:ea typeface="Times New Roman" panose="02020603050405020304" pitchFamily="18" charset="0"/>
                <a:cs typeface="Times New Roman" panose="02020603050405020304" pitchFamily="18" charset="0"/>
              </a:endParaRPr>
            </a:p>
          </p:txBody>
        </p:sp>
      </p:grpSp>
      <p:pic>
        <p:nvPicPr>
          <p:cNvPr id="14" name="Image 13"/>
          <p:cNvPicPr>
            <a:picLocks noChangeAspect="1"/>
          </p:cNvPicPr>
          <p:nvPr/>
        </p:nvPicPr>
        <p:blipFill>
          <a:blip r:embed="rId6"/>
          <a:stretch>
            <a:fillRect/>
          </a:stretch>
        </p:blipFill>
        <p:spPr>
          <a:xfrm>
            <a:off x="5499221" y="605147"/>
            <a:ext cx="4359674" cy="3340048"/>
          </a:xfrm>
          <a:prstGeom prst="rect">
            <a:avLst/>
          </a:prstGeom>
        </p:spPr>
      </p:pic>
      <p:sp>
        <p:nvSpPr>
          <p:cNvPr id="15" name="ZoneTexte 14"/>
          <p:cNvSpPr txBox="1"/>
          <p:nvPr/>
        </p:nvSpPr>
        <p:spPr>
          <a:xfrm>
            <a:off x="411774" y="508916"/>
            <a:ext cx="4810959" cy="1546577"/>
          </a:xfrm>
          <a:prstGeom prst="rect">
            <a:avLst/>
          </a:prstGeom>
          <a:noFill/>
        </p:spPr>
        <p:txBody>
          <a:bodyPr wrap="square" rtlCol="0">
            <a:spAutoFit/>
          </a:bodyPr>
          <a:lstStyle/>
          <a:p>
            <a:pPr marL="285750" lvl="0" indent="-285750" algn="just">
              <a:lnSpc>
                <a:spcPct val="150000"/>
              </a:lnSpc>
              <a:buFont typeface="Arial" panose="020B0604020202020204" pitchFamily="34" charset="0"/>
              <a:buChar char="•"/>
              <a:defRPr/>
            </a:pPr>
            <a:r>
              <a:rPr kumimoji="0" lang="en-US" sz="1050" b="0" i="0" u="none" strike="noStrike" kern="1200" cap="none" spc="0" normalizeH="0" baseline="0" noProof="0" dirty="0">
                <a:ln>
                  <a:noFill/>
                </a:ln>
                <a:solidFill>
                  <a:srgbClr val="000000"/>
                </a:solidFill>
                <a:effectLst/>
                <a:uLnTx/>
                <a:uFillTx/>
                <a:latin typeface="Century Gothic" panose="020B0502020202020204" pitchFamily="34" charset="0"/>
              </a:rPr>
              <a:t>Sousse est une</a:t>
            </a:r>
            <a:r>
              <a:rPr kumimoji="0" lang="en-US" sz="1050" b="0" i="0" u="none" strike="noStrike" kern="1200" cap="none" spc="0" normalizeH="0" noProof="0" dirty="0">
                <a:ln>
                  <a:noFill/>
                </a:ln>
                <a:solidFill>
                  <a:srgbClr val="000000"/>
                </a:solidFill>
                <a:effectLst/>
                <a:uLnTx/>
                <a:uFillTx/>
                <a:latin typeface="Century Gothic" panose="020B0502020202020204" pitchFamily="34" charset="0"/>
              </a:rPr>
              <a:t> ville</a:t>
            </a:r>
            <a:r>
              <a:rPr kumimoji="0" lang="en-US" sz="1050" b="0" i="0" u="none" strike="noStrike" kern="1200" cap="none" spc="0" normalizeH="0" baseline="0" noProof="0" dirty="0">
                <a:ln>
                  <a:noFill/>
                </a:ln>
                <a:solidFill>
                  <a:srgbClr val="000000"/>
                </a:solidFill>
                <a:effectLst/>
                <a:uLnTx/>
                <a:uFillTx/>
                <a:latin typeface="Century Gothic" panose="020B0502020202020204" pitchFamily="34" charset="0"/>
              </a:rPr>
              <a:t> côtière méditerranéenne</a:t>
            </a:r>
            <a:r>
              <a:rPr kumimoji="0" lang="en-US" sz="1050" b="0" i="0" u="none" strike="noStrike" kern="1200" cap="none" spc="0" normalizeH="0" noProof="0" dirty="0">
                <a:ln>
                  <a:noFill/>
                </a:ln>
                <a:solidFill>
                  <a:srgbClr val="000000"/>
                </a:solidFill>
                <a:effectLst/>
                <a:uLnTx/>
                <a:uFillTx/>
                <a:latin typeface="Century Gothic" panose="020B0502020202020204" pitchFamily="34" charset="0"/>
              </a:rPr>
              <a:t> de</a:t>
            </a:r>
            <a:r>
              <a:rPr kumimoji="0" lang="en-US" sz="1050" b="0" i="0" u="none" strike="noStrike" kern="1200" cap="none" spc="0" normalizeH="0" baseline="0" noProof="0" dirty="0">
                <a:ln>
                  <a:noFill/>
                </a:ln>
                <a:solidFill>
                  <a:srgbClr val="000000"/>
                </a:solidFill>
                <a:effectLst/>
                <a:uLnTx/>
                <a:uFillTx/>
                <a:latin typeface="Century Gothic" panose="020B0502020202020204" pitchFamily="34" charset="0"/>
              </a:rPr>
              <a:t> 270</a:t>
            </a:r>
            <a:r>
              <a:rPr kumimoji="0" lang="en-US" sz="1050" b="0" i="0" u="none" strike="noStrike" kern="1200" cap="none" spc="0" normalizeH="0" noProof="0" dirty="0">
                <a:ln>
                  <a:noFill/>
                </a:ln>
                <a:solidFill>
                  <a:srgbClr val="000000"/>
                </a:solidFill>
                <a:effectLst/>
                <a:uLnTx/>
                <a:uFillTx/>
                <a:latin typeface="Century Gothic" panose="020B0502020202020204" pitchFamily="34" charset="0"/>
              </a:rPr>
              <a:t> 000 habitants, située </a:t>
            </a:r>
            <a:r>
              <a:rPr lang="en-US" sz="1050" dirty="0">
                <a:solidFill>
                  <a:srgbClr val="000000"/>
                </a:solidFill>
                <a:latin typeface="Century Gothic" panose="020B0502020202020204" pitchFamily="34" charset="0"/>
              </a:rPr>
              <a:t>dans le centre de la Tunisie, zone de 4500 ha. Elle se trouve à environ 350 km au sud-ouest de Palerme (Sicile</a:t>
            </a:r>
            <a:r>
              <a:rPr lang="en-US" sz="1050" dirty="0">
                <a:solidFill>
                  <a:schemeClr val="tx1"/>
                </a:solidFill>
                <a:latin typeface="Century Gothic" panose="020B0502020202020204" pitchFamily="34" charset="0"/>
              </a:rPr>
              <a:t>). </a:t>
            </a:r>
          </a:p>
          <a:p>
            <a:pPr marL="285750" lvl="0" indent="-285750" algn="just">
              <a:lnSpc>
                <a:spcPct val="150000"/>
              </a:lnSpc>
              <a:buFont typeface="Arial" panose="020B0604020202020204" pitchFamily="34" charset="0"/>
              <a:buChar char="•"/>
              <a:defRPr/>
            </a:pPr>
            <a:r>
              <a:rPr lang="en-US" sz="1050" dirty="0">
                <a:solidFill>
                  <a:schemeClr val="tx1"/>
                </a:solidFill>
                <a:latin typeface="Century Gothic" panose="020B0502020202020204" pitchFamily="34" charset="0"/>
              </a:rPr>
              <a:t>Fondée au IXe siècle av. J.-C. par les Phéniciens, Sousse </a:t>
            </a:r>
            <a:r>
              <a:rPr lang="en-US" sz="1050" dirty="0">
                <a:solidFill>
                  <a:srgbClr val="000000"/>
                </a:solidFill>
                <a:latin typeface="Century Gothic" panose="020B0502020202020204" pitchFamily="34" charset="0"/>
              </a:rPr>
              <a:t>a depuis connu le passage de plusieurs civilisations : punique, romaine, byzantine, omeyyade...</a:t>
            </a:r>
            <a:endParaRPr kumimoji="0" lang="en-US" sz="1050" b="0" i="0" u="none" strike="noStrike" kern="1200" cap="none" spc="0" normalizeH="0" baseline="0" noProof="0" dirty="0">
              <a:ln>
                <a:noFill/>
              </a:ln>
              <a:solidFill>
                <a:srgbClr val="000000"/>
              </a:solidFill>
              <a:effectLst/>
              <a:uLnTx/>
              <a:uFillTx/>
              <a:latin typeface="Century Gothic" panose="020B0502020202020204" pitchFamily="34" charset="0"/>
            </a:endParaRPr>
          </a:p>
        </p:txBody>
      </p:sp>
      <p:graphicFrame>
        <p:nvGraphicFramePr>
          <p:cNvPr id="17" name="Tableau 16"/>
          <p:cNvGraphicFramePr>
            <a:graphicFrameLocks noGrp="1"/>
          </p:cNvGraphicFramePr>
          <p:nvPr>
            <p:extLst>
              <p:ext uri="{D42A27DB-BD31-4B8C-83A1-F6EECF244321}">
                <p14:modId xmlns:p14="http://schemas.microsoft.com/office/powerpoint/2010/main" val="3550869886"/>
              </p:ext>
            </p:extLst>
          </p:nvPr>
        </p:nvGraphicFramePr>
        <p:xfrm>
          <a:off x="521827" y="2205609"/>
          <a:ext cx="4700906" cy="2936505"/>
        </p:xfrm>
        <a:graphic>
          <a:graphicData uri="http://schemas.openxmlformats.org/drawingml/2006/table">
            <a:tbl>
              <a:tblPr/>
              <a:tblGrid>
                <a:gridCol w="3135773">
                  <a:extLst>
                    <a:ext uri="{9D8B030D-6E8A-4147-A177-3AD203B41FA5}">
                      <a16:colId xmlns:a16="http://schemas.microsoft.com/office/drawing/2014/main" val="2689623004"/>
                    </a:ext>
                  </a:extLst>
                </a:gridCol>
                <a:gridCol w="626400">
                  <a:extLst>
                    <a:ext uri="{9D8B030D-6E8A-4147-A177-3AD203B41FA5}">
                      <a16:colId xmlns:a16="http://schemas.microsoft.com/office/drawing/2014/main" val="442908322"/>
                    </a:ext>
                  </a:extLst>
                </a:gridCol>
                <a:gridCol w="938733">
                  <a:extLst>
                    <a:ext uri="{9D8B030D-6E8A-4147-A177-3AD203B41FA5}">
                      <a16:colId xmlns:a16="http://schemas.microsoft.com/office/drawing/2014/main" val="1073573853"/>
                    </a:ext>
                  </a:extLst>
                </a:gridCol>
              </a:tblGrid>
              <a:tr h="321224">
                <a:tc>
                  <a:txBody>
                    <a:bodyPr/>
                    <a:lstStyle/>
                    <a:p>
                      <a:pPr algn="ctr" rtl="0" fontAlgn="base"/>
                      <a:r>
                        <a:rPr lang="fr-FR" sz="1000" b="1" i="0" dirty="0">
                          <a:solidFill>
                            <a:srgbClr val="FFFFFF"/>
                          </a:solidFill>
                          <a:effectLst/>
                          <a:latin typeface="Futura Md BT"/>
                        </a:rPr>
                        <a:t>Paramètre </a:t>
                      </a:r>
                      <a:endParaRPr lang="fr-FR" sz="1100" b="1" i="0" dirty="0">
                        <a:solidFill>
                          <a:srgbClr val="000000"/>
                        </a:solidFill>
                        <a:effectLst/>
                      </a:endParaRPr>
                    </a:p>
                  </a:txBody>
                  <a:tcPr marL="29156" marR="29156" marT="14578" marB="14578">
                    <a:lnL>
                      <a:noFill/>
                    </a:lnL>
                    <a:lnR w="9525" cap="flat" cmpd="sng" algn="ctr">
                      <a:solidFill>
                        <a:srgbClr val="0B7889"/>
                      </a:solidFill>
                      <a:prstDash val="solid"/>
                      <a:round/>
                      <a:headEnd type="none" w="med" len="med"/>
                      <a:tailEnd type="none" w="med" len="med"/>
                    </a:lnR>
                    <a:lnT w="9525" cap="flat" cmpd="sng" algn="ctr">
                      <a:solidFill>
                        <a:srgbClr val="999999"/>
                      </a:solidFill>
                      <a:prstDash val="solid"/>
                      <a:round/>
                      <a:headEnd type="none" w="med" len="med"/>
                      <a:tailEnd type="none" w="med" len="med"/>
                    </a:lnT>
                    <a:lnB w="9525" cap="flat" cmpd="sng" algn="ctr">
                      <a:solidFill>
                        <a:srgbClr val="999999"/>
                      </a:solidFill>
                      <a:prstDash val="solid"/>
                      <a:round/>
                      <a:headEnd type="none" w="med" len="med"/>
                      <a:tailEnd type="none" w="med" len="med"/>
                    </a:lnB>
                    <a:solidFill>
                      <a:srgbClr val="0B7889"/>
                    </a:solidFill>
                  </a:tcPr>
                </a:tc>
                <a:tc>
                  <a:txBody>
                    <a:bodyPr/>
                    <a:lstStyle/>
                    <a:p>
                      <a:pPr algn="ctr" rtl="0" fontAlgn="base"/>
                      <a:r>
                        <a:rPr lang="fr-FR" sz="1000" b="1" i="0" dirty="0">
                          <a:solidFill>
                            <a:srgbClr val="FFFFFF"/>
                          </a:solidFill>
                          <a:effectLst/>
                          <a:latin typeface="Futura Md BT"/>
                        </a:rPr>
                        <a:t>Valeur </a:t>
                      </a:r>
                      <a:endParaRPr lang="fr-FR" sz="1100" b="1" i="0" dirty="0">
                        <a:solidFill>
                          <a:srgbClr val="000000"/>
                        </a:solidFill>
                        <a:effectLst/>
                      </a:endParaRPr>
                    </a:p>
                  </a:txBody>
                  <a:tcPr marL="29156" marR="29156" marT="14578" marB="14578">
                    <a:lnL w="9525" cap="flat" cmpd="sng" algn="ctr">
                      <a:solidFill>
                        <a:srgbClr val="0B7889"/>
                      </a:solidFill>
                      <a:prstDash val="solid"/>
                      <a:round/>
                      <a:headEnd type="none" w="med" len="med"/>
                      <a:tailEnd type="none" w="med" len="med"/>
                    </a:lnL>
                    <a:lnR w="9525" cap="flat" cmpd="sng" algn="ctr">
                      <a:solidFill>
                        <a:srgbClr val="0B7889"/>
                      </a:solidFill>
                      <a:prstDash val="solid"/>
                      <a:round/>
                      <a:headEnd type="none" w="med" len="med"/>
                      <a:tailEnd type="none" w="med" len="med"/>
                    </a:lnR>
                    <a:lnT w="9525" cap="flat" cmpd="sng" algn="ctr">
                      <a:solidFill>
                        <a:srgbClr val="999999"/>
                      </a:solidFill>
                      <a:prstDash val="solid"/>
                      <a:round/>
                      <a:headEnd type="none" w="med" len="med"/>
                      <a:tailEnd type="none" w="med" len="med"/>
                    </a:lnT>
                    <a:lnB w="9525" cap="flat" cmpd="sng" algn="ctr">
                      <a:solidFill>
                        <a:srgbClr val="999999"/>
                      </a:solidFill>
                      <a:prstDash val="solid"/>
                      <a:round/>
                      <a:headEnd type="none" w="med" len="med"/>
                      <a:tailEnd type="none" w="med" len="med"/>
                    </a:lnB>
                    <a:solidFill>
                      <a:srgbClr val="0B7889"/>
                    </a:solidFill>
                  </a:tcPr>
                </a:tc>
                <a:tc>
                  <a:txBody>
                    <a:bodyPr/>
                    <a:lstStyle/>
                    <a:p>
                      <a:pPr algn="ctr" rtl="0" fontAlgn="base"/>
                      <a:r>
                        <a:rPr lang="fr-FR" sz="1000" b="1" i="0" dirty="0">
                          <a:solidFill>
                            <a:srgbClr val="FFFFFF"/>
                          </a:solidFill>
                          <a:effectLst/>
                          <a:latin typeface="Futura Md BT"/>
                        </a:rPr>
                        <a:t>Unité de mesure </a:t>
                      </a:r>
                      <a:endParaRPr lang="fr-FR" sz="1100" b="1" i="0" dirty="0">
                        <a:solidFill>
                          <a:srgbClr val="000000"/>
                        </a:solidFill>
                        <a:effectLst/>
                      </a:endParaRPr>
                    </a:p>
                  </a:txBody>
                  <a:tcPr marL="29156" marR="29156" marT="14578" marB="14578">
                    <a:lnL w="9525" cap="flat" cmpd="sng" algn="ctr">
                      <a:solidFill>
                        <a:srgbClr val="0B7889"/>
                      </a:solidFill>
                      <a:prstDash val="solid"/>
                      <a:round/>
                      <a:headEnd type="none" w="med" len="med"/>
                      <a:tailEnd type="none" w="med" len="med"/>
                    </a:lnL>
                    <a:lnR w="9525" cap="flat" cmpd="sng" algn="ctr">
                      <a:solidFill>
                        <a:srgbClr val="999999"/>
                      </a:solidFill>
                      <a:prstDash val="solid"/>
                      <a:round/>
                      <a:headEnd type="none" w="med" len="med"/>
                      <a:tailEnd type="none" w="med" len="med"/>
                    </a:lnR>
                    <a:lnT w="9525" cap="flat" cmpd="sng" algn="ctr">
                      <a:solidFill>
                        <a:srgbClr val="999999"/>
                      </a:solidFill>
                      <a:prstDash val="solid"/>
                      <a:round/>
                      <a:headEnd type="none" w="med" len="med"/>
                      <a:tailEnd type="none" w="med" len="med"/>
                    </a:lnT>
                    <a:lnB w="9525" cap="flat" cmpd="sng" algn="ctr">
                      <a:solidFill>
                        <a:srgbClr val="999999"/>
                      </a:solidFill>
                      <a:prstDash val="solid"/>
                      <a:round/>
                      <a:headEnd type="none" w="med" len="med"/>
                      <a:tailEnd type="none" w="med" len="med"/>
                    </a:lnB>
                    <a:solidFill>
                      <a:srgbClr val="0B7889"/>
                    </a:solidFill>
                  </a:tcPr>
                </a:tc>
                <a:extLst>
                  <a:ext uri="{0D108BD9-81ED-4DB2-BD59-A6C34878D82A}">
                    <a16:rowId xmlns:a16="http://schemas.microsoft.com/office/drawing/2014/main" val="2808831777"/>
                  </a:ext>
                </a:extLst>
              </a:tr>
              <a:tr h="198272">
                <a:tc>
                  <a:txBody>
                    <a:bodyPr/>
                    <a:lstStyle/>
                    <a:p>
                      <a:pPr algn="l" rtl="0" fontAlgn="base"/>
                      <a:r>
                        <a:rPr lang="fr-FR" sz="800" b="0" i="0" dirty="0">
                          <a:solidFill>
                            <a:srgbClr val="000000"/>
                          </a:solidFill>
                          <a:effectLst/>
                          <a:latin typeface="Futura Md BT"/>
                        </a:rPr>
                        <a:t>Température Annuelle Moyenne </a:t>
                      </a:r>
                      <a:endParaRPr lang="fr-FR" sz="1000" b="0" i="0" dirty="0">
                        <a:solidFill>
                          <a:srgbClr val="000000"/>
                        </a:solidFill>
                        <a:effectLst/>
                      </a:endParaRPr>
                    </a:p>
                  </a:txBody>
                  <a:tcPr marL="29156" marR="29156" marT="14578" marB="14578">
                    <a:lnL>
                      <a:noFill/>
                    </a:lnL>
                    <a:lnR w="9525" cap="flat" cmpd="sng" algn="ctr">
                      <a:solidFill>
                        <a:srgbClr val="0B7889"/>
                      </a:solidFill>
                      <a:prstDash val="solid"/>
                      <a:round/>
                      <a:headEnd type="none" w="med" len="med"/>
                      <a:tailEnd type="none" w="med" len="med"/>
                    </a:lnR>
                    <a:lnT w="9525" cap="flat" cmpd="sng" algn="ctr">
                      <a:solidFill>
                        <a:srgbClr val="999999"/>
                      </a:solidFill>
                      <a:prstDash val="solid"/>
                      <a:round/>
                      <a:headEnd type="none" w="med" len="med"/>
                      <a:tailEnd type="none" w="med" len="med"/>
                    </a:lnT>
                    <a:lnB w="28575" cap="flat" cmpd="dbl" algn="ctr">
                      <a:solidFill>
                        <a:srgbClr val="0B7889"/>
                      </a:solidFill>
                      <a:prstDash val="solid"/>
                      <a:round/>
                      <a:headEnd type="none" w="med" len="med"/>
                      <a:tailEnd type="none" w="med" len="med"/>
                    </a:lnB>
                  </a:tcPr>
                </a:tc>
                <a:tc>
                  <a:txBody>
                    <a:bodyPr/>
                    <a:lstStyle/>
                    <a:p>
                      <a:pPr algn="ctr" rtl="0" fontAlgn="base"/>
                      <a:r>
                        <a:rPr lang="fr-FR" sz="800" b="0" i="0" dirty="0">
                          <a:solidFill>
                            <a:srgbClr val="000000"/>
                          </a:solidFill>
                          <a:effectLst/>
                          <a:latin typeface="Futura Md BT"/>
                        </a:rPr>
                        <a:t>20,15 </a:t>
                      </a:r>
                      <a:endParaRPr lang="fr-FR" sz="1000" b="0" i="0" dirty="0">
                        <a:solidFill>
                          <a:srgbClr val="000000"/>
                        </a:solidFill>
                        <a:effectLst/>
                      </a:endParaRPr>
                    </a:p>
                  </a:txBody>
                  <a:tcPr marL="29156" marR="29156" marT="14578" marB="14578">
                    <a:lnL w="9525" cap="flat" cmpd="sng" algn="ctr">
                      <a:solidFill>
                        <a:srgbClr val="0B7889"/>
                      </a:solidFill>
                      <a:prstDash val="solid"/>
                      <a:round/>
                      <a:headEnd type="none" w="med" len="med"/>
                      <a:tailEnd type="none" w="med" len="med"/>
                    </a:lnL>
                    <a:lnR w="9525" cap="flat" cmpd="sng" algn="ctr">
                      <a:solidFill>
                        <a:srgbClr val="0B7889"/>
                      </a:solidFill>
                      <a:prstDash val="solid"/>
                      <a:round/>
                      <a:headEnd type="none" w="med" len="med"/>
                      <a:tailEnd type="none" w="med" len="med"/>
                    </a:lnR>
                    <a:lnT w="9525" cap="flat" cmpd="sng" algn="ctr">
                      <a:solidFill>
                        <a:srgbClr val="999999"/>
                      </a:solidFill>
                      <a:prstDash val="solid"/>
                      <a:round/>
                      <a:headEnd type="none" w="med" len="med"/>
                      <a:tailEnd type="none" w="med" len="med"/>
                    </a:lnT>
                    <a:lnB w="28575" cap="flat" cmpd="dbl" algn="ctr">
                      <a:solidFill>
                        <a:srgbClr val="0B7889"/>
                      </a:solidFill>
                      <a:prstDash val="solid"/>
                      <a:round/>
                      <a:headEnd type="none" w="med" len="med"/>
                      <a:tailEnd type="none" w="med" len="med"/>
                    </a:lnB>
                  </a:tcPr>
                </a:tc>
                <a:tc>
                  <a:txBody>
                    <a:bodyPr/>
                    <a:lstStyle/>
                    <a:p>
                      <a:pPr algn="ctr" rtl="0" fontAlgn="base"/>
                      <a:r>
                        <a:rPr lang="fr-FR" sz="800" b="0" i="0" dirty="0">
                          <a:solidFill>
                            <a:srgbClr val="000000"/>
                          </a:solidFill>
                          <a:effectLst/>
                          <a:latin typeface="Futura Md BT"/>
                        </a:rPr>
                        <a:t>°C </a:t>
                      </a:r>
                      <a:endParaRPr lang="fr-FR" sz="1000" b="0" i="0" dirty="0">
                        <a:solidFill>
                          <a:srgbClr val="000000"/>
                        </a:solidFill>
                        <a:effectLst/>
                      </a:endParaRPr>
                    </a:p>
                  </a:txBody>
                  <a:tcPr marL="29156" marR="29156" marT="14578" marB="14578">
                    <a:lnL w="9525" cap="flat" cmpd="sng" algn="ctr">
                      <a:solidFill>
                        <a:srgbClr val="0B7889"/>
                      </a:solidFill>
                      <a:prstDash val="solid"/>
                      <a:round/>
                      <a:headEnd type="none" w="med" len="med"/>
                      <a:tailEnd type="none" w="med" len="med"/>
                    </a:lnL>
                    <a:lnR>
                      <a:noFill/>
                    </a:lnR>
                    <a:lnT w="9525" cap="flat" cmpd="sng" algn="ctr">
                      <a:solidFill>
                        <a:srgbClr val="999999"/>
                      </a:solidFill>
                      <a:prstDash val="solid"/>
                      <a:round/>
                      <a:headEnd type="none" w="med" len="med"/>
                      <a:tailEnd type="none" w="med" len="med"/>
                    </a:lnT>
                    <a:lnB w="28575" cap="flat" cmpd="dbl" algn="ctr">
                      <a:solidFill>
                        <a:srgbClr val="0B7889"/>
                      </a:solidFill>
                      <a:prstDash val="solid"/>
                      <a:round/>
                      <a:headEnd type="none" w="med" len="med"/>
                      <a:tailEnd type="none" w="med" len="med"/>
                    </a:lnB>
                  </a:tcPr>
                </a:tc>
                <a:extLst>
                  <a:ext uri="{0D108BD9-81ED-4DB2-BD59-A6C34878D82A}">
                    <a16:rowId xmlns:a16="http://schemas.microsoft.com/office/drawing/2014/main" val="3375681052"/>
                  </a:ext>
                </a:extLst>
              </a:tr>
              <a:tr h="198272">
                <a:tc>
                  <a:txBody>
                    <a:bodyPr/>
                    <a:lstStyle/>
                    <a:p>
                      <a:pPr algn="l" rtl="0" fontAlgn="base"/>
                      <a:r>
                        <a:rPr lang="fr-FR" sz="800" b="0" i="0" dirty="0">
                          <a:solidFill>
                            <a:srgbClr val="000000"/>
                          </a:solidFill>
                          <a:effectLst/>
                          <a:latin typeface="Futura Md BT"/>
                        </a:rPr>
                        <a:t>Température moyenne hivernale </a:t>
                      </a:r>
                      <a:endParaRPr lang="fr-FR" sz="1000" b="0" i="0" dirty="0">
                        <a:solidFill>
                          <a:srgbClr val="000000"/>
                        </a:solidFill>
                        <a:effectLst/>
                      </a:endParaRPr>
                    </a:p>
                  </a:txBody>
                  <a:tcPr marL="29156" marR="29156" marT="14578" marB="14578">
                    <a:lnL>
                      <a:noFill/>
                    </a:lnL>
                    <a:lnR w="9525" cap="flat" cmpd="sng" algn="ctr">
                      <a:solidFill>
                        <a:srgbClr val="0B7889"/>
                      </a:solidFill>
                      <a:prstDash val="solid"/>
                      <a:round/>
                      <a:headEnd type="none" w="med" len="med"/>
                      <a:tailEnd type="none" w="med" len="med"/>
                    </a:lnR>
                    <a:lnT w="28575" cap="flat" cmpd="dbl" algn="ctr">
                      <a:solidFill>
                        <a:srgbClr val="0B7889"/>
                      </a:solidFill>
                      <a:prstDash val="solid"/>
                      <a:round/>
                      <a:headEnd type="none" w="med" len="med"/>
                      <a:tailEnd type="none" w="med" len="med"/>
                    </a:lnT>
                    <a:lnB w="28575" cap="flat" cmpd="dbl" algn="ctr">
                      <a:solidFill>
                        <a:srgbClr val="0B7889"/>
                      </a:solidFill>
                      <a:prstDash val="solid"/>
                      <a:round/>
                      <a:headEnd type="none" w="med" len="med"/>
                      <a:tailEnd type="none" w="med" len="med"/>
                    </a:lnB>
                  </a:tcPr>
                </a:tc>
                <a:tc>
                  <a:txBody>
                    <a:bodyPr/>
                    <a:lstStyle/>
                    <a:p>
                      <a:pPr algn="ctr" rtl="0" fontAlgn="base"/>
                      <a:r>
                        <a:rPr lang="fr-FR" sz="800" b="0" i="0" dirty="0">
                          <a:solidFill>
                            <a:srgbClr val="000000"/>
                          </a:solidFill>
                          <a:effectLst/>
                          <a:latin typeface="Futura Md BT"/>
                        </a:rPr>
                        <a:t>13,1 </a:t>
                      </a:r>
                      <a:endParaRPr lang="fr-FR" sz="1000" b="0" i="0" dirty="0">
                        <a:solidFill>
                          <a:srgbClr val="000000"/>
                        </a:solidFill>
                        <a:effectLst/>
                      </a:endParaRPr>
                    </a:p>
                  </a:txBody>
                  <a:tcPr marL="29156" marR="29156" marT="14578" marB="14578">
                    <a:lnL w="9525" cap="flat" cmpd="sng" algn="ctr">
                      <a:solidFill>
                        <a:srgbClr val="0B7889"/>
                      </a:solidFill>
                      <a:prstDash val="solid"/>
                      <a:round/>
                      <a:headEnd type="none" w="med" len="med"/>
                      <a:tailEnd type="none" w="med" len="med"/>
                    </a:lnL>
                    <a:lnR w="9525" cap="flat" cmpd="sng" algn="ctr">
                      <a:solidFill>
                        <a:srgbClr val="0B7889"/>
                      </a:solidFill>
                      <a:prstDash val="solid"/>
                      <a:round/>
                      <a:headEnd type="none" w="med" len="med"/>
                      <a:tailEnd type="none" w="med" len="med"/>
                    </a:lnR>
                    <a:lnT w="28575" cap="flat" cmpd="dbl" algn="ctr">
                      <a:solidFill>
                        <a:srgbClr val="0B7889"/>
                      </a:solidFill>
                      <a:prstDash val="solid"/>
                      <a:round/>
                      <a:headEnd type="none" w="med" len="med"/>
                      <a:tailEnd type="none" w="med" len="med"/>
                    </a:lnT>
                    <a:lnB w="28575" cap="flat" cmpd="dbl" algn="ctr">
                      <a:solidFill>
                        <a:srgbClr val="0B7889"/>
                      </a:solidFill>
                      <a:prstDash val="solid"/>
                      <a:round/>
                      <a:headEnd type="none" w="med" len="med"/>
                      <a:tailEnd type="none" w="med" len="med"/>
                    </a:lnB>
                  </a:tcPr>
                </a:tc>
                <a:tc>
                  <a:txBody>
                    <a:bodyPr/>
                    <a:lstStyle/>
                    <a:p>
                      <a:pPr algn="ctr" rtl="0" fontAlgn="base"/>
                      <a:r>
                        <a:rPr lang="fr-FR" sz="800" b="0" i="0" dirty="0">
                          <a:solidFill>
                            <a:srgbClr val="000000"/>
                          </a:solidFill>
                          <a:effectLst/>
                          <a:latin typeface="Futura Md BT"/>
                        </a:rPr>
                        <a:t>°C </a:t>
                      </a:r>
                      <a:endParaRPr lang="fr-FR" sz="1000" b="0" i="0" dirty="0">
                        <a:solidFill>
                          <a:srgbClr val="000000"/>
                        </a:solidFill>
                        <a:effectLst/>
                      </a:endParaRPr>
                    </a:p>
                  </a:txBody>
                  <a:tcPr marL="29156" marR="29156" marT="14578" marB="14578">
                    <a:lnL w="9525" cap="flat" cmpd="sng" algn="ctr">
                      <a:solidFill>
                        <a:srgbClr val="0B7889"/>
                      </a:solidFill>
                      <a:prstDash val="solid"/>
                      <a:round/>
                      <a:headEnd type="none" w="med" len="med"/>
                      <a:tailEnd type="none" w="med" len="med"/>
                    </a:lnL>
                    <a:lnR>
                      <a:noFill/>
                    </a:lnR>
                    <a:lnT w="28575" cap="flat" cmpd="dbl" algn="ctr">
                      <a:solidFill>
                        <a:srgbClr val="0B7889"/>
                      </a:solidFill>
                      <a:prstDash val="solid"/>
                      <a:round/>
                      <a:headEnd type="none" w="med" len="med"/>
                      <a:tailEnd type="none" w="med" len="med"/>
                    </a:lnT>
                    <a:lnB w="28575" cap="flat" cmpd="dbl" algn="ctr">
                      <a:solidFill>
                        <a:srgbClr val="0B7889"/>
                      </a:solidFill>
                      <a:prstDash val="solid"/>
                      <a:round/>
                      <a:headEnd type="none" w="med" len="med"/>
                      <a:tailEnd type="none" w="med" len="med"/>
                    </a:lnB>
                  </a:tcPr>
                </a:tc>
                <a:extLst>
                  <a:ext uri="{0D108BD9-81ED-4DB2-BD59-A6C34878D82A}">
                    <a16:rowId xmlns:a16="http://schemas.microsoft.com/office/drawing/2014/main" val="3846685146"/>
                  </a:ext>
                </a:extLst>
              </a:tr>
              <a:tr h="198272">
                <a:tc>
                  <a:txBody>
                    <a:bodyPr/>
                    <a:lstStyle/>
                    <a:p>
                      <a:pPr algn="l" rtl="0" fontAlgn="base"/>
                      <a:r>
                        <a:rPr lang="fr-FR" sz="800" b="0" i="0" dirty="0">
                          <a:solidFill>
                            <a:srgbClr val="000000"/>
                          </a:solidFill>
                          <a:effectLst/>
                          <a:latin typeface="Futura Md BT"/>
                        </a:rPr>
                        <a:t>Température Moyenne D'Été </a:t>
                      </a:r>
                      <a:endParaRPr lang="fr-FR" sz="1000" b="0" i="0" dirty="0">
                        <a:solidFill>
                          <a:srgbClr val="000000"/>
                        </a:solidFill>
                        <a:effectLst/>
                      </a:endParaRPr>
                    </a:p>
                  </a:txBody>
                  <a:tcPr marL="29156" marR="29156" marT="14578" marB="14578">
                    <a:lnL>
                      <a:noFill/>
                    </a:lnL>
                    <a:lnR w="9525" cap="flat" cmpd="sng" algn="ctr">
                      <a:solidFill>
                        <a:srgbClr val="0B7889"/>
                      </a:solidFill>
                      <a:prstDash val="solid"/>
                      <a:round/>
                      <a:headEnd type="none" w="med" len="med"/>
                      <a:tailEnd type="none" w="med" len="med"/>
                    </a:lnR>
                    <a:lnT w="28575" cap="flat" cmpd="dbl" algn="ctr">
                      <a:solidFill>
                        <a:srgbClr val="0B7889"/>
                      </a:solidFill>
                      <a:prstDash val="solid"/>
                      <a:round/>
                      <a:headEnd type="none" w="med" len="med"/>
                      <a:tailEnd type="none" w="med" len="med"/>
                    </a:lnT>
                    <a:lnB w="28575" cap="flat" cmpd="dbl" algn="ctr">
                      <a:solidFill>
                        <a:srgbClr val="0B7889"/>
                      </a:solidFill>
                      <a:prstDash val="solid"/>
                      <a:round/>
                      <a:headEnd type="none" w="med" len="med"/>
                      <a:tailEnd type="none" w="med" len="med"/>
                    </a:lnB>
                  </a:tcPr>
                </a:tc>
                <a:tc>
                  <a:txBody>
                    <a:bodyPr/>
                    <a:lstStyle/>
                    <a:p>
                      <a:pPr algn="ctr" rtl="0" fontAlgn="base"/>
                      <a:r>
                        <a:rPr lang="fr-FR" sz="800" b="0" i="0" dirty="0">
                          <a:solidFill>
                            <a:srgbClr val="000000"/>
                          </a:solidFill>
                          <a:effectLst/>
                          <a:latin typeface="Futura Md BT"/>
                        </a:rPr>
                        <a:t>26,8 </a:t>
                      </a:r>
                      <a:endParaRPr lang="fr-FR" sz="1000" b="0" i="0" dirty="0">
                        <a:solidFill>
                          <a:srgbClr val="000000"/>
                        </a:solidFill>
                        <a:effectLst/>
                      </a:endParaRPr>
                    </a:p>
                  </a:txBody>
                  <a:tcPr marL="29156" marR="29156" marT="14578" marB="14578">
                    <a:lnL w="9525" cap="flat" cmpd="sng" algn="ctr">
                      <a:solidFill>
                        <a:srgbClr val="0B7889"/>
                      </a:solidFill>
                      <a:prstDash val="solid"/>
                      <a:round/>
                      <a:headEnd type="none" w="med" len="med"/>
                      <a:tailEnd type="none" w="med" len="med"/>
                    </a:lnL>
                    <a:lnR w="9525" cap="flat" cmpd="sng" algn="ctr">
                      <a:solidFill>
                        <a:srgbClr val="0B7889"/>
                      </a:solidFill>
                      <a:prstDash val="solid"/>
                      <a:round/>
                      <a:headEnd type="none" w="med" len="med"/>
                      <a:tailEnd type="none" w="med" len="med"/>
                    </a:lnR>
                    <a:lnT w="28575" cap="flat" cmpd="dbl" algn="ctr">
                      <a:solidFill>
                        <a:srgbClr val="0B7889"/>
                      </a:solidFill>
                      <a:prstDash val="solid"/>
                      <a:round/>
                      <a:headEnd type="none" w="med" len="med"/>
                      <a:tailEnd type="none" w="med" len="med"/>
                    </a:lnT>
                    <a:lnB w="28575" cap="flat" cmpd="dbl" algn="ctr">
                      <a:solidFill>
                        <a:srgbClr val="0B7889"/>
                      </a:solidFill>
                      <a:prstDash val="solid"/>
                      <a:round/>
                      <a:headEnd type="none" w="med" len="med"/>
                      <a:tailEnd type="none" w="med" len="med"/>
                    </a:lnB>
                  </a:tcPr>
                </a:tc>
                <a:tc>
                  <a:txBody>
                    <a:bodyPr/>
                    <a:lstStyle/>
                    <a:p>
                      <a:pPr algn="ctr" rtl="0" fontAlgn="base"/>
                      <a:r>
                        <a:rPr lang="fr-FR" sz="800" b="0" i="0" dirty="0">
                          <a:solidFill>
                            <a:srgbClr val="000000"/>
                          </a:solidFill>
                          <a:effectLst/>
                          <a:latin typeface="Futura Md BT"/>
                        </a:rPr>
                        <a:t>°C </a:t>
                      </a:r>
                      <a:endParaRPr lang="fr-FR" sz="1000" b="0" i="0" dirty="0">
                        <a:solidFill>
                          <a:srgbClr val="000000"/>
                        </a:solidFill>
                        <a:effectLst/>
                      </a:endParaRPr>
                    </a:p>
                  </a:txBody>
                  <a:tcPr marL="29156" marR="29156" marT="14578" marB="14578">
                    <a:lnL w="9525" cap="flat" cmpd="sng" algn="ctr">
                      <a:solidFill>
                        <a:srgbClr val="0B7889"/>
                      </a:solidFill>
                      <a:prstDash val="solid"/>
                      <a:round/>
                      <a:headEnd type="none" w="med" len="med"/>
                      <a:tailEnd type="none" w="med" len="med"/>
                    </a:lnL>
                    <a:lnR>
                      <a:noFill/>
                    </a:lnR>
                    <a:lnT w="28575" cap="flat" cmpd="dbl" algn="ctr">
                      <a:solidFill>
                        <a:srgbClr val="0B7889"/>
                      </a:solidFill>
                      <a:prstDash val="solid"/>
                      <a:round/>
                      <a:headEnd type="none" w="med" len="med"/>
                      <a:tailEnd type="none" w="med" len="med"/>
                    </a:lnT>
                    <a:lnB w="28575" cap="flat" cmpd="dbl" algn="ctr">
                      <a:solidFill>
                        <a:srgbClr val="0B7889"/>
                      </a:solidFill>
                      <a:prstDash val="solid"/>
                      <a:round/>
                      <a:headEnd type="none" w="med" len="med"/>
                      <a:tailEnd type="none" w="med" len="med"/>
                    </a:lnB>
                  </a:tcPr>
                </a:tc>
                <a:extLst>
                  <a:ext uri="{0D108BD9-81ED-4DB2-BD59-A6C34878D82A}">
                    <a16:rowId xmlns:a16="http://schemas.microsoft.com/office/drawing/2014/main" val="1001556973"/>
                  </a:ext>
                </a:extLst>
              </a:tr>
              <a:tr h="198272">
                <a:tc>
                  <a:txBody>
                    <a:bodyPr/>
                    <a:lstStyle/>
                    <a:p>
                      <a:pPr algn="l" rtl="0" fontAlgn="base"/>
                      <a:r>
                        <a:rPr lang="fr-FR" sz="800" b="0" i="0" dirty="0">
                          <a:solidFill>
                            <a:srgbClr val="000000"/>
                          </a:solidFill>
                          <a:effectLst/>
                          <a:latin typeface="Futura Md BT"/>
                        </a:rPr>
                        <a:t>Vitesse moyenne du vent </a:t>
                      </a:r>
                      <a:endParaRPr lang="fr-FR" sz="1000" b="0" i="0" dirty="0">
                        <a:solidFill>
                          <a:srgbClr val="000000"/>
                        </a:solidFill>
                        <a:effectLst/>
                      </a:endParaRPr>
                    </a:p>
                  </a:txBody>
                  <a:tcPr marL="29156" marR="29156" marT="14578" marB="14578">
                    <a:lnL>
                      <a:noFill/>
                    </a:lnL>
                    <a:lnR w="9525" cap="flat" cmpd="sng" algn="ctr">
                      <a:solidFill>
                        <a:srgbClr val="0B7889"/>
                      </a:solidFill>
                      <a:prstDash val="solid"/>
                      <a:round/>
                      <a:headEnd type="none" w="med" len="med"/>
                      <a:tailEnd type="none" w="med" len="med"/>
                    </a:lnR>
                    <a:lnT w="28575" cap="flat" cmpd="dbl" algn="ctr">
                      <a:solidFill>
                        <a:srgbClr val="0B7889"/>
                      </a:solidFill>
                      <a:prstDash val="solid"/>
                      <a:round/>
                      <a:headEnd type="none" w="med" len="med"/>
                      <a:tailEnd type="none" w="med" len="med"/>
                    </a:lnT>
                    <a:lnB w="28575" cap="flat" cmpd="dbl" algn="ctr">
                      <a:solidFill>
                        <a:srgbClr val="0B7889"/>
                      </a:solidFill>
                      <a:prstDash val="solid"/>
                      <a:round/>
                      <a:headEnd type="none" w="med" len="med"/>
                      <a:tailEnd type="none" w="med" len="med"/>
                    </a:lnB>
                  </a:tcPr>
                </a:tc>
                <a:tc>
                  <a:txBody>
                    <a:bodyPr/>
                    <a:lstStyle/>
                    <a:p>
                      <a:pPr algn="ctr" rtl="0" fontAlgn="base"/>
                      <a:r>
                        <a:rPr lang="fr-FR" sz="800" b="0" i="0" dirty="0">
                          <a:solidFill>
                            <a:srgbClr val="000000"/>
                          </a:solidFill>
                          <a:effectLst/>
                          <a:latin typeface="Futura Md BT"/>
                        </a:rPr>
                        <a:t>4,45 </a:t>
                      </a:r>
                      <a:endParaRPr lang="fr-FR" sz="1000" b="0" i="0" dirty="0">
                        <a:solidFill>
                          <a:srgbClr val="000000"/>
                        </a:solidFill>
                        <a:effectLst/>
                      </a:endParaRPr>
                    </a:p>
                  </a:txBody>
                  <a:tcPr marL="29156" marR="29156" marT="14578" marB="14578">
                    <a:lnL w="9525" cap="flat" cmpd="sng" algn="ctr">
                      <a:solidFill>
                        <a:srgbClr val="0B7889"/>
                      </a:solidFill>
                      <a:prstDash val="solid"/>
                      <a:round/>
                      <a:headEnd type="none" w="med" len="med"/>
                      <a:tailEnd type="none" w="med" len="med"/>
                    </a:lnL>
                    <a:lnR w="9525" cap="flat" cmpd="sng" algn="ctr">
                      <a:solidFill>
                        <a:srgbClr val="0B7889"/>
                      </a:solidFill>
                      <a:prstDash val="solid"/>
                      <a:round/>
                      <a:headEnd type="none" w="med" len="med"/>
                      <a:tailEnd type="none" w="med" len="med"/>
                    </a:lnR>
                    <a:lnT w="28575" cap="flat" cmpd="dbl" algn="ctr">
                      <a:solidFill>
                        <a:srgbClr val="0B7889"/>
                      </a:solidFill>
                      <a:prstDash val="solid"/>
                      <a:round/>
                      <a:headEnd type="none" w="med" len="med"/>
                      <a:tailEnd type="none" w="med" len="med"/>
                    </a:lnT>
                    <a:lnB w="28575" cap="flat" cmpd="dbl" algn="ctr">
                      <a:solidFill>
                        <a:srgbClr val="0B7889"/>
                      </a:solidFill>
                      <a:prstDash val="solid"/>
                      <a:round/>
                      <a:headEnd type="none" w="med" len="med"/>
                      <a:tailEnd type="none" w="med" len="med"/>
                    </a:lnB>
                  </a:tcPr>
                </a:tc>
                <a:tc>
                  <a:txBody>
                    <a:bodyPr/>
                    <a:lstStyle/>
                    <a:p>
                      <a:pPr algn="ctr" rtl="0" fontAlgn="base"/>
                      <a:r>
                        <a:rPr lang="fr-FR" sz="800" b="0" i="0" dirty="0">
                          <a:solidFill>
                            <a:srgbClr val="000000"/>
                          </a:solidFill>
                          <a:effectLst/>
                          <a:latin typeface="Futura Md BT"/>
                        </a:rPr>
                        <a:t>m/s </a:t>
                      </a:r>
                      <a:endParaRPr lang="fr-FR" sz="1000" b="0" i="0" dirty="0">
                        <a:solidFill>
                          <a:srgbClr val="000000"/>
                        </a:solidFill>
                        <a:effectLst/>
                      </a:endParaRPr>
                    </a:p>
                  </a:txBody>
                  <a:tcPr marL="29156" marR="29156" marT="14578" marB="14578">
                    <a:lnL w="9525" cap="flat" cmpd="sng" algn="ctr">
                      <a:solidFill>
                        <a:srgbClr val="0B7889"/>
                      </a:solidFill>
                      <a:prstDash val="solid"/>
                      <a:round/>
                      <a:headEnd type="none" w="med" len="med"/>
                      <a:tailEnd type="none" w="med" len="med"/>
                    </a:lnL>
                    <a:lnR>
                      <a:noFill/>
                    </a:lnR>
                    <a:lnT w="28575" cap="flat" cmpd="dbl" algn="ctr">
                      <a:solidFill>
                        <a:srgbClr val="0B7889"/>
                      </a:solidFill>
                      <a:prstDash val="solid"/>
                      <a:round/>
                      <a:headEnd type="none" w="med" len="med"/>
                      <a:tailEnd type="none" w="med" len="med"/>
                    </a:lnT>
                    <a:lnB w="28575" cap="flat" cmpd="dbl" algn="ctr">
                      <a:solidFill>
                        <a:srgbClr val="0B7889"/>
                      </a:solidFill>
                      <a:prstDash val="solid"/>
                      <a:round/>
                      <a:headEnd type="none" w="med" len="med"/>
                      <a:tailEnd type="none" w="med" len="med"/>
                    </a:lnB>
                  </a:tcPr>
                </a:tc>
                <a:extLst>
                  <a:ext uri="{0D108BD9-81ED-4DB2-BD59-A6C34878D82A}">
                    <a16:rowId xmlns:a16="http://schemas.microsoft.com/office/drawing/2014/main" val="2019334196"/>
                  </a:ext>
                </a:extLst>
              </a:tr>
              <a:tr h="198272">
                <a:tc>
                  <a:txBody>
                    <a:bodyPr/>
                    <a:lstStyle/>
                    <a:p>
                      <a:pPr algn="l" rtl="0" fontAlgn="base"/>
                      <a:r>
                        <a:rPr lang="en-US" sz="800" b="0" i="0" dirty="0">
                          <a:solidFill>
                            <a:srgbClr val="000000"/>
                          </a:solidFill>
                          <a:effectLst/>
                          <a:latin typeface="Futura Md BT"/>
                        </a:rPr>
                        <a:t>Quantité annuelle moyenne de précipitations </a:t>
                      </a:r>
                      <a:endParaRPr lang="en-US" sz="1000" b="0" i="0" dirty="0">
                        <a:solidFill>
                          <a:srgbClr val="000000"/>
                        </a:solidFill>
                        <a:effectLst/>
                      </a:endParaRPr>
                    </a:p>
                  </a:txBody>
                  <a:tcPr marL="29156" marR="29156" marT="14578" marB="14578">
                    <a:lnL>
                      <a:noFill/>
                    </a:lnL>
                    <a:lnR w="9525" cap="flat" cmpd="sng" algn="ctr">
                      <a:solidFill>
                        <a:srgbClr val="0B7889"/>
                      </a:solidFill>
                      <a:prstDash val="solid"/>
                      <a:round/>
                      <a:headEnd type="none" w="med" len="med"/>
                      <a:tailEnd type="none" w="med" len="med"/>
                    </a:lnR>
                    <a:lnT w="28575" cap="flat" cmpd="dbl" algn="ctr">
                      <a:solidFill>
                        <a:srgbClr val="0B7889"/>
                      </a:solidFill>
                      <a:prstDash val="solid"/>
                      <a:round/>
                      <a:headEnd type="none" w="med" len="med"/>
                      <a:tailEnd type="none" w="med" len="med"/>
                    </a:lnT>
                    <a:lnB w="28575" cap="flat" cmpd="dbl" algn="ctr">
                      <a:solidFill>
                        <a:srgbClr val="0B7889"/>
                      </a:solidFill>
                      <a:prstDash val="solid"/>
                      <a:round/>
                      <a:headEnd type="none" w="med" len="med"/>
                      <a:tailEnd type="none" w="med" len="med"/>
                    </a:lnB>
                  </a:tcPr>
                </a:tc>
                <a:tc>
                  <a:txBody>
                    <a:bodyPr/>
                    <a:lstStyle/>
                    <a:p>
                      <a:pPr algn="ctr" rtl="0" fontAlgn="base"/>
                      <a:r>
                        <a:rPr lang="fr-FR" sz="800" b="0" i="0" dirty="0">
                          <a:solidFill>
                            <a:srgbClr val="000000"/>
                          </a:solidFill>
                          <a:effectLst/>
                          <a:latin typeface="Futura Md BT"/>
                        </a:rPr>
                        <a:t>330 </a:t>
                      </a:r>
                      <a:endParaRPr lang="fr-FR" sz="1000" b="0" i="0" dirty="0">
                        <a:solidFill>
                          <a:srgbClr val="000000"/>
                        </a:solidFill>
                        <a:effectLst/>
                      </a:endParaRPr>
                    </a:p>
                  </a:txBody>
                  <a:tcPr marL="29156" marR="29156" marT="14578" marB="14578">
                    <a:lnL w="9525" cap="flat" cmpd="sng" algn="ctr">
                      <a:solidFill>
                        <a:srgbClr val="0B7889"/>
                      </a:solidFill>
                      <a:prstDash val="solid"/>
                      <a:round/>
                      <a:headEnd type="none" w="med" len="med"/>
                      <a:tailEnd type="none" w="med" len="med"/>
                    </a:lnL>
                    <a:lnR w="9525" cap="flat" cmpd="sng" algn="ctr">
                      <a:solidFill>
                        <a:srgbClr val="0B7889"/>
                      </a:solidFill>
                      <a:prstDash val="solid"/>
                      <a:round/>
                      <a:headEnd type="none" w="med" len="med"/>
                      <a:tailEnd type="none" w="med" len="med"/>
                    </a:lnR>
                    <a:lnT w="28575" cap="flat" cmpd="dbl" algn="ctr">
                      <a:solidFill>
                        <a:srgbClr val="0B7889"/>
                      </a:solidFill>
                      <a:prstDash val="solid"/>
                      <a:round/>
                      <a:headEnd type="none" w="med" len="med"/>
                      <a:tailEnd type="none" w="med" len="med"/>
                    </a:lnT>
                    <a:lnB w="28575" cap="flat" cmpd="dbl" algn="ctr">
                      <a:solidFill>
                        <a:srgbClr val="0B7889"/>
                      </a:solidFill>
                      <a:prstDash val="solid"/>
                      <a:round/>
                      <a:headEnd type="none" w="med" len="med"/>
                      <a:tailEnd type="none" w="med" len="med"/>
                    </a:lnB>
                  </a:tcPr>
                </a:tc>
                <a:tc>
                  <a:txBody>
                    <a:bodyPr/>
                    <a:lstStyle/>
                    <a:p>
                      <a:pPr algn="ctr" rtl="0" fontAlgn="base"/>
                      <a:r>
                        <a:rPr lang="fr-FR" sz="800" b="0" i="0" dirty="0">
                          <a:solidFill>
                            <a:srgbClr val="000000"/>
                          </a:solidFill>
                          <a:effectLst/>
                          <a:latin typeface="Futura Md BT"/>
                        </a:rPr>
                        <a:t>mm </a:t>
                      </a:r>
                      <a:endParaRPr lang="fr-FR" sz="1000" b="0" i="0" dirty="0">
                        <a:solidFill>
                          <a:srgbClr val="000000"/>
                        </a:solidFill>
                        <a:effectLst/>
                      </a:endParaRPr>
                    </a:p>
                  </a:txBody>
                  <a:tcPr marL="29156" marR="29156" marT="14578" marB="14578">
                    <a:lnL w="9525" cap="flat" cmpd="sng" algn="ctr">
                      <a:solidFill>
                        <a:srgbClr val="0B7889"/>
                      </a:solidFill>
                      <a:prstDash val="solid"/>
                      <a:round/>
                      <a:headEnd type="none" w="med" len="med"/>
                      <a:tailEnd type="none" w="med" len="med"/>
                    </a:lnL>
                    <a:lnR>
                      <a:noFill/>
                    </a:lnR>
                    <a:lnT w="28575" cap="flat" cmpd="dbl" algn="ctr">
                      <a:solidFill>
                        <a:srgbClr val="0B7889"/>
                      </a:solidFill>
                      <a:prstDash val="solid"/>
                      <a:round/>
                      <a:headEnd type="none" w="med" len="med"/>
                      <a:tailEnd type="none" w="med" len="med"/>
                    </a:lnT>
                    <a:lnB w="28575" cap="flat" cmpd="dbl" algn="ctr">
                      <a:solidFill>
                        <a:srgbClr val="0B7889"/>
                      </a:solidFill>
                      <a:prstDash val="solid"/>
                      <a:round/>
                      <a:headEnd type="none" w="med" len="med"/>
                      <a:tailEnd type="none" w="med" len="med"/>
                    </a:lnB>
                  </a:tcPr>
                </a:tc>
                <a:extLst>
                  <a:ext uri="{0D108BD9-81ED-4DB2-BD59-A6C34878D82A}">
                    <a16:rowId xmlns:a16="http://schemas.microsoft.com/office/drawing/2014/main" val="2141579983"/>
                  </a:ext>
                </a:extLst>
              </a:tr>
              <a:tr h="207316">
                <a:tc>
                  <a:txBody>
                    <a:bodyPr/>
                    <a:lstStyle/>
                    <a:p>
                      <a:pPr algn="l" rtl="0" fontAlgn="base"/>
                      <a:r>
                        <a:rPr lang="en-US" sz="800" b="0" i="0" dirty="0">
                          <a:solidFill>
                            <a:srgbClr val="000000"/>
                          </a:solidFill>
                          <a:effectLst/>
                          <a:latin typeface="Futura Md BT"/>
                        </a:rPr>
                        <a:t>Nombre de jours consécutifs sans précipitations au cours d'une année </a:t>
                      </a:r>
                      <a:endParaRPr lang="en-US" sz="1000" b="0" i="0" dirty="0">
                        <a:solidFill>
                          <a:srgbClr val="000000"/>
                        </a:solidFill>
                        <a:effectLst/>
                      </a:endParaRPr>
                    </a:p>
                  </a:txBody>
                  <a:tcPr marL="29156" marR="29156" marT="14578" marB="14578">
                    <a:lnL>
                      <a:noFill/>
                    </a:lnL>
                    <a:lnR w="9525" cap="flat" cmpd="sng" algn="ctr">
                      <a:solidFill>
                        <a:srgbClr val="0B7889"/>
                      </a:solidFill>
                      <a:prstDash val="solid"/>
                      <a:round/>
                      <a:headEnd type="none" w="med" len="med"/>
                      <a:tailEnd type="none" w="med" len="med"/>
                    </a:lnR>
                    <a:lnT w="28575" cap="flat" cmpd="dbl" algn="ctr">
                      <a:solidFill>
                        <a:srgbClr val="0B7889"/>
                      </a:solidFill>
                      <a:prstDash val="solid"/>
                      <a:round/>
                      <a:headEnd type="none" w="med" len="med"/>
                      <a:tailEnd type="none" w="med" len="med"/>
                    </a:lnT>
                    <a:lnB w="28575" cap="flat" cmpd="dbl" algn="ctr">
                      <a:solidFill>
                        <a:srgbClr val="0B7889"/>
                      </a:solidFill>
                      <a:prstDash val="solid"/>
                      <a:round/>
                      <a:headEnd type="none" w="med" len="med"/>
                      <a:tailEnd type="none" w="med" len="med"/>
                    </a:lnB>
                  </a:tcPr>
                </a:tc>
                <a:tc>
                  <a:txBody>
                    <a:bodyPr/>
                    <a:lstStyle/>
                    <a:p>
                      <a:pPr algn="ctr" rtl="0" fontAlgn="base"/>
                      <a:r>
                        <a:rPr lang="fr-FR" sz="800" b="0" i="0" dirty="0">
                          <a:solidFill>
                            <a:srgbClr val="000000"/>
                          </a:solidFill>
                          <a:effectLst/>
                          <a:latin typeface="Futura Md BT"/>
                        </a:rPr>
                        <a:t>25 </a:t>
                      </a:r>
                      <a:endParaRPr lang="fr-FR" sz="1000" b="0" i="0" dirty="0">
                        <a:solidFill>
                          <a:srgbClr val="000000"/>
                        </a:solidFill>
                        <a:effectLst/>
                      </a:endParaRPr>
                    </a:p>
                  </a:txBody>
                  <a:tcPr marL="29156" marR="29156" marT="14578" marB="14578">
                    <a:lnL w="9525" cap="flat" cmpd="sng" algn="ctr">
                      <a:solidFill>
                        <a:srgbClr val="0B7889"/>
                      </a:solidFill>
                      <a:prstDash val="solid"/>
                      <a:round/>
                      <a:headEnd type="none" w="med" len="med"/>
                      <a:tailEnd type="none" w="med" len="med"/>
                    </a:lnL>
                    <a:lnR w="9525" cap="flat" cmpd="sng" algn="ctr">
                      <a:solidFill>
                        <a:srgbClr val="0B7889"/>
                      </a:solidFill>
                      <a:prstDash val="solid"/>
                      <a:round/>
                      <a:headEnd type="none" w="med" len="med"/>
                      <a:tailEnd type="none" w="med" len="med"/>
                    </a:lnR>
                    <a:lnT w="28575" cap="flat" cmpd="dbl" algn="ctr">
                      <a:solidFill>
                        <a:srgbClr val="0B7889"/>
                      </a:solidFill>
                      <a:prstDash val="solid"/>
                      <a:round/>
                      <a:headEnd type="none" w="med" len="med"/>
                      <a:tailEnd type="none" w="med" len="med"/>
                    </a:lnT>
                    <a:lnB w="28575" cap="flat" cmpd="dbl" algn="ctr">
                      <a:solidFill>
                        <a:srgbClr val="0B7889"/>
                      </a:solidFill>
                      <a:prstDash val="solid"/>
                      <a:round/>
                      <a:headEnd type="none" w="med" len="med"/>
                      <a:tailEnd type="none" w="med" len="med"/>
                    </a:lnB>
                  </a:tcPr>
                </a:tc>
                <a:tc>
                  <a:txBody>
                    <a:bodyPr/>
                    <a:lstStyle/>
                    <a:p>
                      <a:pPr algn="ctr" rtl="0" fontAlgn="base"/>
                      <a:endParaRPr lang="fr-FR" sz="1000" b="0" i="0" dirty="0">
                        <a:solidFill>
                          <a:srgbClr val="000000"/>
                        </a:solidFill>
                        <a:effectLst/>
                      </a:endParaRPr>
                    </a:p>
                  </a:txBody>
                  <a:tcPr marL="29156" marR="29156" marT="14578" marB="14578">
                    <a:lnL w="9525" cap="flat" cmpd="sng" algn="ctr">
                      <a:solidFill>
                        <a:srgbClr val="0B7889"/>
                      </a:solidFill>
                      <a:prstDash val="solid"/>
                      <a:round/>
                      <a:headEnd type="none" w="med" len="med"/>
                      <a:tailEnd type="none" w="med" len="med"/>
                    </a:lnL>
                    <a:lnR>
                      <a:noFill/>
                    </a:lnR>
                    <a:lnT w="28575" cap="flat" cmpd="dbl" algn="ctr">
                      <a:solidFill>
                        <a:srgbClr val="0B7889"/>
                      </a:solidFill>
                      <a:prstDash val="solid"/>
                      <a:round/>
                      <a:headEnd type="none" w="med" len="med"/>
                      <a:tailEnd type="none" w="med" len="med"/>
                    </a:lnT>
                    <a:lnB w="28575" cap="flat" cmpd="dbl" algn="ctr">
                      <a:solidFill>
                        <a:srgbClr val="0B7889"/>
                      </a:solidFill>
                      <a:prstDash val="solid"/>
                      <a:round/>
                      <a:headEnd type="none" w="med" len="med"/>
                      <a:tailEnd type="none" w="med" len="med"/>
                    </a:lnB>
                  </a:tcPr>
                </a:tc>
                <a:extLst>
                  <a:ext uri="{0D108BD9-81ED-4DB2-BD59-A6C34878D82A}">
                    <a16:rowId xmlns:a16="http://schemas.microsoft.com/office/drawing/2014/main" val="3691358819"/>
                  </a:ext>
                </a:extLst>
              </a:tr>
              <a:tr h="198272">
                <a:tc>
                  <a:txBody>
                    <a:bodyPr/>
                    <a:lstStyle/>
                    <a:p>
                      <a:pPr algn="l" rtl="0" fontAlgn="base"/>
                      <a:r>
                        <a:rPr lang="fr-FR" sz="800" b="0" i="0" dirty="0">
                          <a:solidFill>
                            <a:srgbClr val="000000"/>
                          </a:solidFill>
                          <a:effectLst/>
                          <a:latin typeface="Futura Md BT"/>
                        </a:rPr>
                        <a:t>Température de calcul de la saison de chauffage </a:t>
                      </a:r>
                      <a:endParaRPr lang="fr-FR" sz="1000" b="0" i="0" dirty="0">
                        <a:solidFill>
                          <a:srgbClr val="000000"/>
                        </a:solidFill>
                        <a:effectLst/>
                      </a:endParaRPr>
                    </a:p>
                  </a:txBody>
                  <a:tcPr marL="29156" marR="29156" marT="14578" marB="14578">
                    <a:lnL>
                      <a:noFill/>
                    </a:lnL>
                    <a:lnR w="9525" cap="flat" cmpd="sng" algn="ctr">
                      <a:solidFill>
                        <a:srgbClr val="0B7889"/>
                      </a:solidFill>
                      <a:prstDash val="solid"/>
                      <a:round/>
                      <a:headEnd type="none" w="med" len="med"/>
                      <a:tailEnd type="none" w="med" len="med"/>
                    </a:lnR>
                    <a:lnT w="28575" cap="flat" cmpd="dbl" algn="ctr">
                      <a:solidFill>
                        <a:srgbClr val="0B7889"/>
                      </a:solidFill>
                      <a:prstDash val="solid"/>
                      <a:round/>
                      <a:headEnd type="none" w="med" len="med"/>
                      <a:tailEnd type="none" w="med" len="med"/>
                    </a:lnT>
                    <a:lnB w="28575" cap="flat" cmpd="dbl" algn="ctr">
                      <a:solidFill>
                        <a:srgbClr val="0B7889"/>
                      </a:solidFill>
                      <a:prstDash val="solid"/>
                      <a:round/>
                      <a:headEnd type="none" w="med" len="med"/>
                      <a:tailEnd type="none" w="med" len="med"/>
                    </a:lnB>
                  </a:tcPr>
                </a:tc>
                <a:tc>
                  <a:txBody>
                    <a:bodyPr/>
                    <a:lstStyle/>
                    <a:p>
                      <a:pPr algn="ctr" rtl="0" fontAlgn="base"/>
                      <a:r>
                        <a:rPr lang="fr-FR" sz="800" b="0" i="0" dirty="0">
                          <a:solidFill>
                            <a:srgbClr val="000000"/>
                          </a:solidFill>
                          <a:effectLst/>
                          <a:latin typeface="Futura Md BT"/>
                        </a:rPr>
                        <a:t>12,7 </a:t>
                      </a:r>
                      <a:endParaRPr lang="fr-FR" sz="1000" b="0" i="0" dirty="0">
                        <a:solidFill>
                          <a:srgbClr val="000000"/>
                        </a:solidFill>
                        <a:effectLst/>
                      </a:endParaRPr>
                    </a:p>
                  </a:txBody>
                  <a:tcPr marL="29156" marR="29156" marT="14578" marB="14578">
                    <a:lnL w="9525" cap="flat" cmpd="sng" algn="ctr">
                      <a:solidFill>
                        <a:srgbClr val="0B7889"/>
                      </a:solidFill>
                      <a:prstDash val="solid"/>
                      <a:round/>
                      <a:headEnd type="none" w="med" len="med"/>
                      <a:tailEnd type="none" w="med" len="med"/>
                    </a:lnL>
                    <a:lnR w="9525" cap="flat" cmpd="sng" algn="ctr">
                      <a:solidFill>
                        <a:srgbClr val="0B7889"/>
                      </a:solidFill>
                      <a:prstDash val="solid"/>
                      <a:round/>
                      <a:headEnd type="none" w="med" len="med"/>
                      <a:tailEnd type="none" w="med" len="med"/>
                    </a:lnR>
                    <a:lnT w="28575" cap="flat" cmpd="dbl" algn="ctr">
                      <a:solidFill>
                        <a:srgbClr val="0B7889"/>
                      </a:solidFill>
                      <a:prstDash val="solid"/>
                      <a:round/>
                      <a:headEnd type="none" w="med" len="med"/>
                      <a:tailEnd type="none" w="med" len="med"/>
                    </a:lnT>
                    <a:lnB w="28575" cap="flat" cmpd="dbl" algn="ctr">
                      <a:solidFill>
                        <a:srgbClr val="0B7889"/>
                      </a:solidFill>
                      <a:prstDash val="solid"/>
                      <a:round/>
                      <a:headEnd type="none" w="med" len="med"/>
                      <a:tailEnd type="none" w="med" len="med"/>
                    </a:lnB>
                  </a:tcPr>
                </a:tc>
                <a:tc>
                  <a:txBody>
                    <a:bodyPr/>
                    <a:lstStyle/>
                    <a:p>
                      <a:pPr algn="ctr" rtl="0" fontAlgn="base"/>
                      <a:r>
                        <a:rPr lang="fr-FR" sz="800" b="0" i="0" dirty="0">
                          <a:solidFill>
                            <a:srgbClr val="000000"/>
                          </a:solidFill>
                          <a:effectLst/>
                          <a:latin typeface="Futura Md BT"/>
                        </a:rPr>
                        <a:t>°C </a:t>
                      </a:r>
                      <a:endParaRPr lang="fr-FR" sz="1000" b="0" i="0" dirty="0">
                        <a:solidFill>
                          <a:srgbClr val="000000"/>
                        </a:solidFill>
                        <a:effectLst/>
                      </a:endParaRPr>
                    </a:p>
                  </a:txBody>
                  <a:tcPr marL="29156" marR="29156" marT="14578" marB="14578">
                    <a:lnL w="9525" cap="flat" cmpd="sng" algn="ctr">
                      <a:solidFill>
                        <a:srgbClr val="0B7889"/>
                      </a:solidFill>
                      <a:prstDash val="solid"/>
                      <a:round/>
                      <a:headEnd type="none" w="med" len="med"/>
                      <a:tailEnd type="none" w="med" len="med"/>
                    </a:lnL>
                    <a:lnR>
                      <a:noFill/>
                    </a:lnR>
                    <a:lnT w="28575" cap="flat" cmpd="dbl" algn="ctr">
                      <a:solidFill>
                        <a:srgbClr val="0B7889"/>
                      </a:solidFill>
                      <a:prstDash val="solid"/>
                      <a:round/>
                      <a:headEnd type="none" w="med" len="med"/>
                      <a:tailEnd type="none" w="med" len="med"/>
                    </a:lnT>
                    <a:lnB w="28575" cap="flat" cmpd="dbl" algn="ctr">
                      <a:solidFill>
                        <a:srgbClr val="0B7889"/>
                      </a:solidFill>
                      <a:prstDash val="solid"/>
                      <a:round/>
                      <a:headEnd type="none" w="med" len="med"/>
                      <a:tailEnd type="none" w="med" len="med"/>
                    </a:lnB>
                  </a:tcPr>
                </a:tc>
                <a:extLst>
                  <a:ext uri="{0D108BD9-81ED-4DB2-BD59-A6C34878D82A}">
                    <a16:rowId xmlns:a16="http://schemas.microsoft.com/office/drawing/2014/main" val="229911964"/>
                  </a:ext>
                </a:extLst>
              </a:tr>
              <a:tr h="198272">
                <a:tc>
                  <a:txBody>
                    <a:bodyPr/>
                    <a:lstStyle/>
                    <a:p>
                      <a:pPr algn="l" rtl="0" fontAlgn="base"/>
                      <a:r>
                        <a:rPr lang="fr-FR" sz="800" b="0" i="0" dirty="0">
                          <a:solidFill>
                            <a:srgbClr val="000000"/>
                          </a:solidFill>
                          <a:effectLst/>
                          <a:latin typeface="Futura Md BT"/>
                        </a:rPr>
                        <a:t>Température de calcul de la saison estivale </a:t>
                      </a:r>
                      <a:endParaRPr lang="fr-FR" sz="1000" b="0" i="0" dirty="0">
                        <a:solidFill>
                          <a:srgbClr val="000000"/>
                        </a:solidFill>
                        <a:effectLst/>
                      </a:endParaRPr>
                    </a:p>
                  </a:txBody>
                  <a:tcPr marL="29156" marR="29156" marT="14578" marB="14578">
                    <a:lnL>
                      <a:noFill/>
                    </a:lnL>
                    <a:lnR w="9525" cap="flat" cmpd="sng" algn="ctr">
                      <a:solidFill>
                        <a:srgbClr val="0B7889"/>
                      </a:solidFill>
                      <a:prstDash val="solid"/>
                      <a:round/>
                      <a:headEnd type="none" w="med" len="med"/>
                      <a:tailEnd type="none" w="med" len="med"/>
                    </a:lnR>
                    <a:lnT w="28575" cap="flat" cmpd="dbl" algn="ctr">
                      <a:solidFill>
                        <a:srgbClr val="0B7889"/>
                      </a:solidFill>
                      <a:prstDash val="solid"/>
                      <a:round/>
                      <a:headEnd type="none" w="med" len="med"/>
                      <a:tailEnd type="none" w="med" len="med"/>
                    </a:lnT>
                    <a:lnB w="28575" cap="flat" cmpd="dbl" algn="ctr">
                      <a:solidFill>
                        <a:srgbClr val="0B7889"/>
                      </a:solidFill>
                      <a:prstDash val="solid"/>
                      <a:round/>
                      <a:headEnd type="none" w="med" len="med"/>
                      <a:tailEnd type="none" w="med" len="med"/>
                    </a:lnB>
                  </a:tcPr>
                </a:tc>
                <a:tc>
                  <a:txBody>
                    <a:bodyPr/>
                    <a:lstStyle/>
                    <a:p>
                      <a:pPr algn="ctr" rtl="0" fontAlgn="base"/>
                      <a:r>
                        <a:rPr lang="fr-FR" sz="800" b="0" i="0" dirty="0">
                          <a:solidFill>
                            <a:srgbClr val="000000"/>
                          </a:solidFill>
                          <a:effectLst/>
                          <a:latin typeface="Futura Md BT"/>
                        </a:rPr>
                        <a:t>28,6 </a:t>
                      </a:r>
                      <a:endParaRPr lang="fr-FR" sz="1000" b="0" i="0" dirty="0">
                        <a:solidFill>
                          <a:srgbClr val="000000"/>
                        </a:solidFill>
                        <a:effectLst/>
                      </a:endParaRPr>
                    </a:p>
                  </a:txBody>
                  <a:tcPr marL="29156" marR="29156" marT="14578" marB="14578">
                    <a:lnL w="9525" cap="flat" cmpd="sng" algn="ctr">
                      <a:solidFill>
                        <a:srgbClr val="0B7889"/>
                      </a:solidFill>
                      <a:prstDash val="solid"/>
                      <a:round/>
                      <a:headEnd type="none" w="med" len="med"/>
                      <a:tailEnd type="none" w="med" len="med"/>
                    </a:lnL>
                    <a:lnR w="9525" cap="flat" cmpd="sng" algn="ctr">
                      <a:solidFill>
                        <a:srgbClr val="0B7889"/>
                      </a:solidFill>
                      <a:prstDash val="solid"/>
                      <a:round/>
                      <a:headEnd type="none" w="med" len="med"/>
                      <a:tailEnd type="none" w="med" len="med"/>
                    </a:lnR>
                    <a:lnT w="28575" cap="flat" cmpd="dbl" algn="ctr">
                      <a:solidFill>
                        <a:srgbClr val="0B7889"/>
                      </a:solidFill>
                      <a:prstDash val="solid"/>
                      <a:round/>
                      <a:headEnd type="none" w="med" len="med"/>
                      <a:tailEnd type="none" w="med" len="med"/>
                    </a:lnT>
                    <a:lnB w="28575" cap="flat" cmpd="dbl" algn="ctr">
                      <a:solidFill>
                        <a:srgbClr val="0B7889"/>
                      </a:solidFill>
                      <a:prstDash val="solid"/>
                      <a:round/>
                      <a:headEnd type="none" w="med" len="med"/>
                      <a:tailEnd type="none" w="med" len="med"/>
                    </a:lnB>
                  </a:tcPr>
                </a:tc>
                <a:tc>
                  <a:txBody>
                    <a:bodyPr/>
                    <a:lstStyle/>
                    <a:p>
                      <a:pPr algn="ctr" rtl="0" fontAlgn="base"/>
                      <a:r>
                        <a:rPr lang="fr-FR" sz="800" b="0" i="0" dirty="0">
                          <a:solidFill>
                            <a:srgbClr val="000000"/>
                          </a:solidFill>
                          <a:effectLst/>
                          <a:latin typeface="Futura Md BT"/>
                        </a:rPr>
                        <a:t>°C </a:t>
                      </a:r>
                      <a:endParaRPr lang="fr-FR" sz="1000" b="0" i="0" dirty="0">
                        <a:solidFill>
                          <a:srgbClr val="000000"/>
                        </a:solidFill>
                        <a:effectLst/>
                      </a:endParaRPr>
                    </a:p>
                  </a:txBody>
                  <a:tcPr marL="29156" marR="29156" marT="14578" marB="14578">
                    <a:lnL w="9525" cap="flat" cmpd="sng" algn="ctr">
                      <a:solidFill>
                        <a:srgbClr val="0B7889"/>
                      </a:solidFill>
                      <a:prstDash val="solid"/>
                      <a:round/>
                      <a:headEnd type="none" w="med" len="med"/>
                      <a:tailEnd type="none" w="med" len="med"/>
                    </a:lnL>
                    <a:lnR>
                      <a:noFill/>
                    </a:lnR>
                    <a:lnT w="28575" cap="flat" cmpd="dbl" algn="ctr">
                      <a:solidFill>
                        <a:srgbClr val="0B7889"/>
                      </a:solidFill>
                      <a:prstDash val="solid"/>
                      <a:round/>
                      <a:headEnd type="none" w="med" len="med"/>
                      <a:tailEnd type="none" w="med" len="med"/>
                    </a:lnT>
                    <a:lnB w="28575" cap="flat" cmpd="dbl" algn="ctr">
                      <a:solidFill>
                        <a:srgbClr val="0B7889"/>
                      </a:solidFill>
                      <a:prstDash val="solid"/>
                      <a:round/>
                      <a:headEnd type="none" w="med" len="med"/>
                      <a:tailEnd type="none" w="med" len="med"/>
                    </a:lnB>
                  </a:tcPr>
                </a:tc>
                <a:extLst>
                  <a:ext uri="{0D108BD9-81ED-4DB2-BD59-A6C34878D82A}">
                    <a16:rowId xmlns:a16="http://schemas.microsoft.com/office/drawing/2014/main" val="780317541"/>
                  </a:ext>
                </a:extLst>
              </a:tr>
              <a:tr h="194714">
                <a:tc>
                  <a:txBody>
                    <a:bodyPr/>
                    <a:lstStyle/>
                    <a:p>
                      <a:pPr algn="l" rtl="0" fontAlgn="base"/>
                      <a:r>
                        <a:rPr lang="en-US" sz="800" b="0" i="0" dirty="0">
                          <a:solidFill>
                            <a:srgbClr val="000000"/>
                          </a:solidFill>
                          <a:effectLst/>
                          <a:latin typeface="Futura Md BT"/>
                        </a:rPr>
                        <a:t>Humidité relative moyenne pendant la saison chaude </a:t>
                      </a:r>
                      <a:endParaRPr lang="en-US" sz="1000" b="0" i="0" dirty="0">
                        <a:solidFill>
                          <a:srgbClr val="000000"/>
                        </a:solidFill>
                        <a:effectLst/>
                      </a:endParaRPr>
                    </a:p>
                  </a:txBody>
                  <a:tcPr marL="29156" marR="29156" marT="14578" marB="14578">
                    <a:lnL>
                      <a:noFill/>
                    </a:lnL>
                    <a:lnR w="9525" cap="flat" cmpd="sng" algn="ctr">
                      <a:solidFill>
                        <a:srgbClr val="0B7889"/>
                      </a:solidFill>
                      <a:prstDash val="solid"/>
                      <a:round/>
                      <a:headEnd type="none" w="med" len="med"/>
                      <a:tailEnd type="none" w="med" len="med"/>
                    </a:lnR>
                    <a:lnT w="28575" cap="flat" cmpd="dbl" algn="ctr">
                      <a:solidFill>
                        <a:srgbClr val="0B7889"/>
                      </a:solidFill>
                      <a:prstDash val="solid"/>
                      <a:round/>
                      <a:headEnd type="none" w="med" len="med"/>
                      <a:tailEnd type="none" w="med" len="med"/>
                    </a:lnT>
                    <a:lnB w="28575" cap="flat" cmpd="dbl" algn="ctr">
                      <a:solidFill>
                        <a:srgbClr val="0B7889"/>
                      </a:solidFill>
                      <a:prstDash val="solid"/>
                      <a:round/>
                      <a:headEnd type="none" w="med" len="med"/>
                      <a:tailEnd type="none" w="med" len="med"/>
                    </a:lnB>
                  </a:tcPr>
                </a:tc>
                <a:tc>
                  <a:txBody>
                    <a:bodyPr/>
                    <a:lstStyle/>
                    <a:p>
                      <a:pPr algn="ctr" rtl="0" fontAlgn="base"/>
                      <a:r>
                        <a:rPr lang="fr-FR" sz="800" b="0" i="0" dirty="0">
                          <a:solidFill>
                            <a:srgbClr val="000000"/>
                          </a:solidFill>
                          <a:effectLst/>
                          <a:latin typeface="Futura Md BT"/>
                        </a:rPr>
                        <a:t>70 </a:t>
                      </a:r>
                      <a:endParaRPr lang="fr-FR" sz="1000" b="0" i="0" dirty="0">
                        <a:solidFill>
                          <a:srgbClr val="000000"/>
                        </a:solidFill>
                        <a:effectLst/>
                      </a:endParaRPr>
                    </a:p>
                  </a:txBody>
                  <a:tcPr marL="29156" marR="29156" marT="14578" marB="14578">
                    <a:lnL w="9525" cap="flat" cmpd="sng" algn="ctr">
                      <a:solidFill>
                        <a:srgbClr val="0B7889"/>
                      </a:solidFill>
                      <a:prstDash val="solid"/>
                      <a:round/>
                      <a:headEnd type="none" w="med" len="med"/>
                      <a:tailEnd type="none" w="med" len="med"/>
                    </a:lnL>
                    <a:lnR w="9525" cap="flat" cmpd="sng" algn="ctr">
                      <a:solidFill>
                        <a:srgbClr val="0B7889"/>
                      </a:solidFill>
                      <a:prstDash val="solid"/>
                      <a:round/>
                      <a:headEnd type="none" w="med" len="med"/>
                      <a:tailEnd type="none" w="med" len="med"/>
                    </a:lnR>
                    <a:lnT w="28575" cap="flat" cmpd="dbl" algn="ctr">
                      <a:solidFill>
                        <a:srgbClr val="0B7889"/>
                      </a:solidFill>
                      <a:prstDash val="solid"/>
                      <a:round/>
                      <a:headEnd type="none" w="med" len="med"/>
                      <a:tailEnd type="none" w="med" len="med"/>
                    </a:lnT>
                    <a:lnB w="28575" cap="flat" cmpd="dbl" algn="ctr">
                      <a:solidFill>
                        <a:srgbClr val="0B7889"/>
                      </a:solidFill>
                      <a:prstDash val="solid"/>
                      <a:round/>
                      <a:headEnd type="none" w="med" len="med"/>
                      <a:tailEnd type="none" w="med" len="med"/>
                    </a:lnB>
                  </a:tcPr>
                </a:tc>
                <a:tc>
                  <a:txBody>
                    <a:bodyPr/>
                    <a:lstStyle/>
                    <a:p>
                      <a:pPr algn="ctr" rtl="0" fontAlgn="base"/>
                      <a:r>
                        <a:rPr lang="fr-FR" sz="800" b="0" i="0" dirty="0">
                          <a:solidFill>
                            <a:srgbClr val="000000"/>
                          </a:solidFill>
                          <a:effectLst/>
                          <a:latin typeface="Futura Md BT"/>
                        </a:rPr>
                        <a:t>% </a:t>
                      </a:r>
                      <a:endParaRPr lang="fr-FR" sz="1000" b="0" i="0" dirty="0">
                        <a:solidFill>
                          <a:srgbClr val="000000"/>
                        </a:solidFill>
                        <a:effectLst/>
                      </a:endParaRPr>
                    </a:p>
                  </a:txBody>
                  <a:tcPr marL="29156" marR="29156" marT="14578" marB="14578">
                    <a:lnL w="9525" cap="flat" cmpd="sng" algn="ctr">
                      <a:solidFill>
                        <a:srgbClr val="0B7889"/>
                      </a:solidFill>
                      <a:prstDash val="solid"/>
                      <a:round/>
                      <a:headEnd type="none" w="med" len="med"/>
                      <a:tailEnd type="none" w="med" len="med"/>
                    </a:lnL>
                    <a:lnR>
                      <a:noFill/>
                    </a:lnR>
                    <a:lnT w="28575" cap="flat" cmpd="dbl" algn="ctr">
                      <a:solidFill>
                        <a:srgbClr val="0B7889"/>
                      </a:solidFill>
                      <a:prstDash val="solid"/>
                      <a:round/>
                      <a:headEnd type="none" w="med" len="med"/>
                      <a:tailEnd type="none" w="med" len="med"/>
                    </a:lnT>
                    <a:lnB w="28575" cap="flat" cmpd="dbl" algn="ctr">
                      <a:solidFill>
                        <a:srgbClr val="0B7889"/>
                      </a:solidFill>
                      <a:prstDash val="solid"/>
                      <a:round/>
                      <a:headEnd type="none" w="med" len="med"/>
                      <a:tailEnd type="none" w="med" len="med"/>
                    </a:lnB>
                  </a:tcPr>
                </a:tc>
                <a:extLst>
                  <a:ext uri="{0D108BD9-81ED-4DB2-BD59-A6C34878D82A}">
                    <a16:rowId xmlns:a16="http://schemas.microsoft.com/office/drawing/2014/main" val="262684332"/>
                  </a:ext>
                </a:extLst>
              </a:tr>
              <a:tr h="199646">
                <a:tc>
                  <a:txBody>
                    <a:bodyPr/>
                    <a:lstStyle/>
                    <a:p>
                      <a:pPr algn="l" rtl="0" fontAlgn="base"/>
                      <a:r>
                        <a:rPr lang="en-US" sz="800" b="0" i="0" dirty="0">
                          <a:solidFill>
                            <a:srgbClr val="000000"/>
                          </a:solidFill>
                          <a:effectLst/>
                          <a:latin typeface="Futura Md BT"/>
                        </a:rPr>
                        <a:t>Humidité relative moyenne pendant la saison froide </a:t>
                      </a:r>
                      <a:endParaRPr lang="en-US" sz="1000" b="0" i="0" dirty="0">
                        <a:solidFill>
                          <a:srgbClr val="000000"/>
                        </a:solidFill>
                        <a:effectLst/>
                      </a:endParaRPr>
                    </a:p>
                  </a:txBody>
                  <a:tcPr marL="29156" marR="29156" marT="14578" marB="14578">
                    <a:lnL>
                      <a:noFill/>
                    </a:lnL>
                    <a:lnR w="9525" cap="flat" cmpd="sng" algn="ctr">
                      <a:solidFill>
                        <a:srgbClr val="0B7889"/>
                      </a:solidFill>
                      <a:prstDash val="solid"/>
                      <a:round/>
                      <a:headEnd type="none" w="med" len="med"/>
                      <a:tailEnd type="none" w="med" len="med"/>
                    </a:lnR>
                    <a:lnT w="28575" cap="flat" cmpd="dbl" algn="ctr">
                      <a:solidFill>
                        <a:srgbClr val="0B7889"/>
                      </a:solidFill>
                      <a:prstDash val="solid"/>
                      <a:round/>
                      <a:headEnd type="none" w="med" len="med"/>
                      <a:tailEnd type="none" w="med" len="med"/>
                    </a:lnT>
                    <a:lnB w="28575" cap="flat" cmpd="dbl" algn="ctr">
                      <a:solidFill>
                        <a:srgbClr val="0B7889"/>
                      </a:solidFill>
                      <a:prstDash val="solid"/>
                      <a:round/>
                      <a:headEnd type="none" w="med" len="med"/>
                      <a:tailEnd type="none" w="med" len="med"/>
                    </a:lnB>
                  </a:tcPr>
                </a:tc>
                <a:tc>
                  <a:txBody>
                    <a:bodyPr/>
                    <a:lstStyle/>
                    <a:p>
                      <a:pPr algn="ctr" rtl="0" fontAlgn="base"/>
                      <a:r>
                        <a:rPr lang="fr-FR" sz="800" b="0" i="0" dirty="0">
                          <a:solidFill>
                            <a:srgbClr val="000000"/>
                          </a:solidFill>
                          <a:effectLst/>
                          <a:latin typeface="Futura Md BT"/>
                        </a:rPr>
                        <a:t>65 </a:t>
                      </a:r>
                      <a:endParaRPr lang="fr-FR" sz="1000" b="0" i="0" dirty="0">
                        <a:solidFill>
                          <a:srgbClr val="000000"/>
                        </a:solidFill>
                        <a:effectLst/>
                      </a:endParaRPr>
                    </a:p>
                  </a:txBody>
                  <a:tcPr marL="29156" marR="29156" marT="14578" marB="14578">
                    <a:lnL w="9525" cap="flat" cmpd="sng" algn="ctr">
                      <a:solidFill>
                        <a:srgbClr val="0B7889"/>
                      </a:solidFill>
                      <a:prstDash val="solid"/>
                      <a:round/>
                      <a:headEnd type="none" w="med" len="med"/>
                      <a:tailEnd type="none" w="med" len="med"/>
                    </a:lnL>
                    <a:lnR w="9525" cap="flat" cmpd="sng" algn="ctr">
                      <a:solidFill>
                        <a:srgbClr val="0B7889"/>
                      </a:solidFill>
                      <a:prstDash val="solid"/>
                      <a:round/>
                      <a:headEnd type="none" w="med" len="med"/>
                      <a:tailEnd type="none" w="med" len="med"/>
                    </a:lnR>
                    <a:lnT w="28575" cap="flat" cmpd="dbl" algn="ctr">
                      <a:solidFill>
                        <a:srgbClr val="0B7889"/>
                      </a:solidFill>
                      <a:prstDash val="solid"/>
                      <a:round/>
                      <a:headEnd type="none" w="med" len="med"/>
                      <a:tailEnd type="none" w="med" len="med"/>
                    </a:lnT>
                    <a:lnB w="28575" cap="flat" cmpd="dbl" algn="ctr">
                      <a:solidFill>
                        <a:srgbClr val="0B7889"/>
                      </a:solidFill>
                      <a:prstDash val="solid"/>
                      <a:round/>
                      <a:headEnd type="none" w="med" len="med"/>
                      <a:tailEnd type="none" w="med" len="med"/>
                    </a:lnB>
                  </a:tcPr>
                </a:tc>
                <a:tc>
                  <a:txBody>
                    <a:bodyPr/>
                    <a:lstStyle/>
                    <a:p>
                      <a:pPr algn="ctr" rtl="0" fontAlgn="base"/>
                      <a:r>
                        <a:rPr lang="fr-FR" sz="800" b="0" i="0" dirty="0">
                          <a:solidFill>
                            <a:srgbClr val="000000"/>
                          </a:solidFill>
                          <a:effectLst/>
                          <a:latin typeface="Futura Md BT"/>
                        </a:rPr>
                        <a:t>% </a:t>
                      </a:r>
                      <a:endParaRPr lang="fr-FR" sz="1000" b="0" i="0" dirty="0">
                        <a:solidFill>
                          <a:srgbClr val="000000"/>
                        </a:solidFill>
                        <a:effectLst/>
                      </a:endParaRPr>
                    </a:p>
                  </a:txBody>
                  <a:tcPr marL="29156" marR="29156" marT="14578" marB="14578">
                    <a:lnL w="9525" cap="flat" cmpd="sng" algn="ctr">
                      <a:solidFill>
                        <a:srgbClr val="0B7889"/>
                      </a:solidFill>
                      <a:prstDash val="solid"/>
                      <a:round/>
                      <a:headEnd type="none" w="med" len="med"/>
                      <a:tailEnd type="none" w="med" len="med"/>
                    </a:lnL>
                    <a:lnR>
                      <a:noFill/>
                    </a:lnR>
                    <a:lnT w="28575" cap="flat" cmpd="dbl" algn="ctr">
                      <a:solidFill>
                        <a:srgbClr val="0B7889"/>
                      </a:solidFill>
                      <a:prstDash val="solid"/>
                      <a:round/>
                      <a:headEnd type="none" w="med" len="med"/>
                      <a:tailEnd type="none" w="med" len="med"/>
                    </a:lnT>
                    <a:lnB w="28575" cap="flat" cmpd="dbl" algn="ctr">
                      <a:solidFill>
                        <a:srgbClr val="0B7889"/>
                      </a:solidFill>
                      <a:prstDash val="solid"/>
                      <a:round/>
                      <a:headEnd type="none" w="med" len="med"/>
                      <a:tailEnd type="none" w="med" len="med"/>
                    </a:lnB>
                  </a:tcPr>
                </a:tc>
                <a:extLst>
                  <a:ext uri="{0D108BD9-81ED-4DB2-BD59-A6C34878D82A}">
                    <a16:rowId xmlns:a16="http://schemas.microsoft.com/office/drawing/2014/main" val="3585738350"/>
                  </a:ext>
                </a:extLst>
              </a:tr>
              <a:tr h="189008">
                <a:tc>
                  <a:txBody>
                    <a:bodyPr/>
                    <a:lstStyle/>
                    <a:p>
                      <a:pPr algn="l" rtl="0" fontAlgn="base"/>
                      <a:r>
                        <a:rPr lang="en-US" sz="800" b="0" i="0" dirty="0">
                          <a:solidFill>
                            <a:srgbClr val="000000"/>
                          </a:solidFill>
                          <a:effectLst/>
                          <a:latin typeface="Futura Md BT"/>
                        </a:rPr>
                        <a:t>Différence moyenne, temps diurne max-min en saison chaude, ºC </a:t>
                      </a:r>
                      <a:endParaRPr lang="en-US" sz="1000" b="0" i="0" dirty="0">
                        <a:solidFill>
                          <a:srgbClr val="000000"/>
                        </a:solidFill>
                        <a:effectLst/>
                      </a:endParaRPr>
                    </a:p>
                  </a:txBody>
                  <a:tcPr marL="29156" marR="29156" marT="14578" marB="14578">
                    <a:lnL>
                      <a:noFill/>
                    </a:lnL>
                    <a:lnR w="9525" cap="flat" cmpd="sng" algn="ctr">
                      <a:solidFill>
                        <a:srgbClr val="0B7889"/>
                      </a:solidFill>
                      <a:prstDash val="solid"/>
                      <a:round/>
                      <a:headEnd type="none" w="med" len="med"/>
                      <a:tailEnd type="none" w="med" len="med"/>
                    </a:lnR>
                    <a:lnT w="28575" cap="flat" cmpd="dbl" algn="ctr">
                      <a:solidFill>
                        <a:srgbClr val="0B7889"/>
                      </a:solidFill>
                      <a:prstDash val="solid"/>
                      <a:round/>
                      <a:headEnd type="none" w="med" len="med"/>
                      <a:tailEnd type="none" w="med" len="med"/>
                    </a:lnT>
                    <a:lnB w="28575" cap="flat" cmpd="dbl" algn="ctr">
                      <a:solidFill>
                        <a:srgbClr val="0B7889"/>
                      </a:solidFill>
                      <a:prstDash val="solid"/>
                      <a:round/>
                      <a:headEnd type="none" w="med" len="med"/>
                      <a:tailEnd type="none" w="med" len="med"/>
                    </a:lnB>
                  </a:tcPr>
                </a:tc>
                <a:tc>
                  <a:txBody>
                    <a:bodyPr/>
                    <a:lstStyle/>
                    <a:p>
                      <a:pPr algn="ctr" rtl="0" fontAlgn="base"/>
                      <a:r>
                        <a:rPr lang="fr-FR" sz="800" b="0" i="0" dirty="0">
                          <a:solidFill>
                            <a:srgbClr val="000000"/>
                          </a:solidFill>
                          <a:effectLst/>
                          <a:latin typeface="Futura Md BT"/>
                        </a:rPr>
                        <a:t>32-28 </a:t>
                      </a:r>
                      <a:endParaRPr lang="fr-FR" sz="1000" b="0" i="0" dirty="0">
                        <a:solidFill>
                          <a:srgbClr val="000000"/>
                        </a:solidFill>
                        <a:effectLst/>
                      </a:endParaRPr>
                    </a:p>
                  </a:txBody>
                  <a:tcPr marL="29156" marR="29156" marT="14578" marB="14578">
                    <a:lnL w="9525" cap="flat" cmpd="sng" algn="ctr">
                      <a:solidFill>
                        <a:srgbClr val="0B7889"/>
                      </a:solidFill>
                      <a:prstDash val="solid"/>
                      <a:round/>
                      <a:headEnd type="none" w="med" len="med"/>
                      <a:tailEnd type="none" w="med" len="med"/>
                    </a:lnL>
                    <a:lnR w="9525" cap="flat" cmpd="sng" algn="ctr">
                      <a:solidFill>
                        <a:srgbClr val="0B7889"/>
                      </a:solidFill>
                      <a:prstDash val="solid"/>
                      <a:round/>
                      <a:headEnd type="none" w="med" len="med"/>
                      <a:tailEnd type="none" w="med" len="med"/>
                    </a:lnR>
                    <a:lnT w="28575" cap="flat" cmpd="dbl" algn="ctr">
                      <a:solidFill>
                        <a:srgbClr val="0B7889"/>
                      </a:solidFill>
                      <a:prstDash val="solid"/>
                      <a:round/>
                      <a:headEnd type="none" w="med" len="med"/>
                      <a:tailEnd type="none" w="med" len="med"/>
                    </a:lnT>
                    <a:lnB w="28575" cap="flat" cmpd="dbl" algn="ctr">
                      <a:solidFill>
                        <a:srgbClr val="0B7889"/>
                      </a:solidFill>
                      <a:prstDash val="solid"/>
                      <a:round/>
                      <a:headEnd type="none" w="med" len="med"/>
                      <a:tailEnd type="none" w="med" len="med"/>
                    </a:lnB>
                  </a:tcPr>
                </a:tc>
                <a:tc>
                  <a:txBody>
                    <a:bodyPr/>
                    <a:lstStyle/>
                    <a:p>
                      <a:pPr algn="ctr" rtl="0" fontAlgn="base"/>
                      <a:r>
                        <a:rPr lang="fr-FR" sz="800" b="0" i="0" dirty="0">
                          <a:solidFill>
                            <a:srgbClr val="000000"/>
                          </a:solidFill>
                          <a:effectLst/>
                          <a:latin typeface="Futura Md BT"/>
                        </a:rPr>
                        <a:t>°C </a:t>
                      </a:r>
                      <a:endParaRPr lang="fr-FR" sz="1000" b="0" i="0" dirty="0">
                        <a:solidFill>
                          <a:srgbClr val="000000"/>
                        </a:solidFill>
                        <a:effectLst/>
                      </a:endParaRPr>
                    </a:p>
                  </a:txBody>
                  <a:tcPr marL="29156" marR="29156" marT="14578" marB="14578">
                    <a:lnL w="9525" cap="flat" cmpd="sng" algn="ctr">
                      <a:solidFill>
                        <a:srgbClr val="0B7889"/>
                      </a:solidFill>
                      <a:prstDash val="solid"/>
                      <a:round/>
                      <a:headEnd type="none" w="med" len="med"/>
                      <a:tailEnd type="none" w="med" len="med"/>
                    </a:lnL>
                    <a:lnR>
                      <a:noFill/>
                    </a:lnR>
                    <a:lnT w="28575" cap="flat" cmpd="dbl" algn="ctr">
                      <a:solidFill>
                        <a:srgbClr val="0B7889"/>
                      </a:solidFill>
                      <a:prstDash val="solid"/>
                      <a:round/>
                      <a:headEnd type="none" w="med" len="med"/>
                      <a:tailEnd type="none" w="med" len="med"/>
                    </a:lnT>
                    <a:lnB w="28575" cap="flat" cmpd="dbl" algn="ctr">
                      <a:solidFill>
                        <a:srgbClr val="0B7889"/>
                      </a:solidFill>
                      <a:prstDash val="solid"/>
                      <a:round/>
                      <a:headEnd type="none" w="med" len="med"/>
                      <a:tailEnd type="none" w="med" len="med"/>
                    </a:lnB>
                  </a:tcPr>
                </a:tc>
                <a:extLst>
                  <a:ext uri="{0D108BD9-81ED-4DB2-BD59-A6C34878D82A}">
                    <a16:rowId xmlns:a16="http://schemas.microsoft.com/office/drawing/2014/main" val="621055247"/>
                  </a:ext>
                </a:extLst>
              </a:tr>
              <a:tr h="358281">
                <a:tc>
                  <a:txBody>
                    <a:bodyPr/>
                    <a:lstStyle/>
                    <a:p>
                      <a:pPr algn="l" rtl="0" fontAlgn="base"/>
                      <a:r>
                        <a:rPr lang="fr-FR" sz="800" b="0" i="0" dirty="0">
                          <a:solidFill>
                            <a:srgbClr val="000000"/>
                          </a:solidFill>
                          <a:effectLst/>
                          <a:latin typeface="Futura Md BT"/>
                        </a:rPr>
                        <a:t>Éclairement solaire sur une surface horizontale </a:t>
                      </a:r>
                      <a:endParaRPr lang="fr-FR" sz="1000" b="0" i="0" dirty="0">
                        <a:solidFill>
                          <a:srgbClr val="000000"/>
                        </a:solidFill>
                        <a:effectLst/>
                      </a:endParaRPr>
                    </a:p>
                  </a:txBody>
                  <a:tcPr marL="29156" marR="29156" marT="14578" marB="14578">
                    <a:lnL>
                      <a:noFill/>
                    </a:lnL>
                    <a:lnR w="9525" cap="flat" cmpd="sng" algn="ctr">
                      <a:solidFill>
                        <a:srgbClr val="0B7889"/>
                      </a:solidFill>
                      <a:prstDash val="solid"/>
                      <a:round/>
                      <a:headEnd type="none" w="med" len="med"/>
                      <a:tailEnd type="none" w="med" len="med"/>
                    </a:lnR>
                    <a:lnT w="28575" cap="flat" cmpd="dbl" algn="ctr">
                      <a:solidFill>
                        <a:srgbClr val="0B7889"/>
                      </a:solidFill>
                      <a:prstDash val="solid"/>
                      <a:round/>
                      <a:headEnd type="none" w="med" len="med"/>
                      <a:tailEnd type="none" w="med" len="med"/>
                    </a:lnT>
                    <a:lnB w="28575" cap="flat" cmpd="dbl" algn="ctr">
                      <a:solidFill>
                        <a:srgbClr val="0B7889"/>
                      </a:solidFill>
                      <a:prstDash val="solid"/>
                      <a:round/>
                      <a:headEnd type="none" w="med" len="med"/>
                      <a:tailEnd type="none" w="med" len="med"/>
                    </a:lnB>
                  </a:tcPr>
                </a:tc>
                <a:tc>
                  <a:txBody>
                    <a:bodyPr/>
                    <a:lstStyle/>
                    <a:p>
                      <a:pPr algn="ctr" rtl="0" fontAlgn="base"/>
                      <a:r>
                        <a:rPr lang="fr-FR" sz="800" b="0" i="0" dirty="0">
                          <a:solidFill>
                            <a:srgbClr val="000000"/>
                          </a:solidFill>
                          <a:effectLst/>
                          <a:latin typeface="Futura Md BT"/>
                        </a:rPr>
                        <a:t>1650 </a:t>
                      </a:r>
                      <a:endParaRPr lang="fr-FR" sz="1000" b="0" i="0" dirty="0">
                        <a:solidFill>
                          <a:srgbClr val="000000"/>
                        </a:solidFill>
                        <a:effectLst/>
                      </a:endParaRPr>
                    </a:p>
                  </a:txBody>
                  <a:tcPr marL="29156" marR="29156" marT="14578" marB="14578">
                    <a:lnL w="9525" cap="flat" cmpd="sng" algn="ctr">
                      <a:solidFill>
                        <a:srgbClr val="0B7889"/>
                      </a:solidFill>
                      <a:prstDash val="solid"/>
                      <a:round/>
                      <a:headEnd type="none" w="med" len="med"/>
                      <a:tailEnd type="none" w="med" len="med"/>
                    </a:lnL>
                    <a:lnR w="9525" cap="flat" cmpd="sng" algn="ctr">
                      <a:solidFill>
                        <a:srgbClr val="0B7889"/>
                      </a:solidFill>
                      <a:prstDash val="solid"/>
                      <a:round/>
                      <a:headEnd type="none" w="med" len="med"/>
                      <a:tailEnd type="none" w="med" len="med"/>
                    </a:lnR>
                    <a:lnT w="28575" cap="flat" cmpd="dbl" algn="ctr">
                      <a:solidFill>
                        <a:srgbClr val="0B7889"/>
                      </a:solidFill>
                      <a:prstDash val="solid"/>
                      <a:round/>
                      <a:headEnd type="none" w="med" len="med"/>
                      <a:tailEnd type="none" w="med" len="med"/>
                    </a:lnT>
                    <a:lnB w="28575" cap="flat" cmpd="dbl" algn="ctr">
                      <a:solidFill>
                        <a:srgbClr val="0B7889"/>
                      </a:solidFill>
                      <a:prstDash val="solid"/>
                      <a:round/>
                      <a:headEnd type="none" w="med" len="med"/>
                      <a:tailEnd type="none" w="med" len="med"/>
                    </a:lnB>
                  </a:tcPr>
                </a:tc>
                <a:tc>
                  <a:txBody>
                    <a:bodyPr/>
                    <a:lstStyle/>
                    <a:p>
                      <a:pPr algn="ctr" rtl="0" fontAlgn="base"/>
                      <a:r>
                        <a:rPr lang="fr-FR" sz="800" b="0" i="0" dirty="0">
                          <a:solidFill>
                            <a:srgbClr val="000000"/>
                          </a:solidFill>
                          <a:effectLst/>
                          <a:latin typeface="Futura Md BT"/>
                        </a:rPr>
                        <a:t>kWh/m</a:t>
                      </a:r>
                      <a:r>
                        <a:rPr lang="fr-FR" sz="700" b="0" i="0" baseline="30000" dirty="0">
                          <a:solidFill>
                            <a:srgbClr val="000000"/>
                          </a:solidFill>
                          <a:effectLst/>
                          <a:latin typeface="Futura Md BT"/>
                        </a:rPr>
                        <a:t>2</a:t>
                      </a:r>
                      <a:r>
                        <a:rPr lang="fr-FR" sz="800" b="0" i="0" dirty="0">
                          <a:solidFill>
                            <a:srgbClr val="000000"/>
                          </a:solidFill>
                          <a:effectLst/>
                          <a:latin typeface="Futura Md BT"/>
                        </a:rPr>
                        <a:t> par an </a:t>
                      </a:r>
                      <a:endParaRPr lang="fr-FR" sz="1000" b="0" i="0" dirty="0">
                        <a:solidFill>
                          <a:srgbClr val="000000"/>
                        </a:solidFill>
                        <a:effectLst/>
                      </a:endParaRPr>
                    </a:p>
                  </a:txBody>
                  <a:tcPr marL="29156" marR="29156" marT="14578" marB="14578">
                    <a:lnL w="9525" cap="flat" cmpd="sng" algn="ctr">
                      <a:solidFill>
                        <a:srgbClr val="0B7889"/>
                      </a:solidFill>
                      <a:prstDash val="solid"/>
                      <a:round/>
                      <a:headEnd type="none" w="med" len="med"/>
                      <a:tailEnd type="none" w="med" len="med"/>
                    </a:lnL>
                    <a:lnR>
                      <a:noFill/>
                    </a:lnR>
                    <a:lnT w="28575" cap="flat" cmpd="dbl" algn="ctr">
                      <a:solidFill>
                        <a:srgbClr val="0B7889"/>
                      </a:solidFill>
                      <a:prstDash val="solid"/>
                      <a:round/>
                      <a:headEnd type="none" w="med" len="med"/>
                      <a:tailEnd type="none" w="med" len="med"/>
                    </a:lnT>
                    <a:lnB w="28575" cap="flat" cmpd="dbl" algn="ctr">
                      <a:solidFill>
                        <a:srgbClr val="0B7889"/>
                      </a:solidFill>
                      <a:prstDash val="solid"/>
                      <a:round/>
                      <a:headEnd type="none" w="med" len="med"/>
                      <a:tailEnd type="none" w="med" len="med"/>
                    </a:lnB>
                  </a:tcPr>
                </a:tc>
                <a:extLst>
                  <a:ext uri="{0D108BD9-81ED-4DB2-BD59-A6C34878D82A}">
                    <a16:rowId xmlns:a16="http://schemas.microsoft.com/office/drawing/2014/main" val="1088132593"/>
                  </a:ext>
                </a:extLst>
              </a:tr>
            </a:tbl>
          </a:graphicData>
        </a:graphic>
      </p:graphicFrame>
      <p:sp>
        <p:nvSpPr>
          <p:cNvPr id="19" name="ZoneTexte 18"/>
          <p:cNvSpPr txBox="1"/>
          <p:nvPr/>
        </p:nvSpPr>
        <p:spPr>
          <a:xfrm>
            <a:off x="5499221" y="4039997"/>
            <a:ext cx="4340815" cy="1061829"/>
          </a:xfrm>
          <a:prstGeom prst="rect">
            <a:avLst/>
          </a:prstGeom>
          <a:noFill/>
        </p:spPr>
        <p:txBody>
          <a:bodyPr wrap="square" rtlCol="0">
            <a:spAutoFit/>
          </a:bodyPr>
          <a:lstStyle/>
          <a:p>
            <a:pPr lvl="0" algn="just">
              <a:lnSpc>
                <a:spcPct val="150000"/>
              </a:lnSpc>
              <a:defRPr/>
            </a:pPr>
            <a:r>
              <a:rPr lang="en-US" sz="1050" dirty="0">
                <a:solidFill>
                  <a:schemeClr val="tx1"/>
                </a:solidFill>
                <a:latin typeface="Century Gothic" panose="020B0502020202020204" pitchFamily="34" charset="0"/>
              </a:rPr>
              <a:t>Sousse se caractérise par son </a:t>
            </a:r>
            <a:r>
              <a:rPr lang="en-US" sz="1050" b="1" dirty="0">
                <a:solidFill>
                  <a:schemeClr val="tx1"/>
                </a:solidFill>
                <a:latin typeface="Century Gothic" panose="020B0502020202020204" pitchFamily="34" charset="0"/>
              </a:rPr>
              <a:t>climat aride de</a:t>
            </a:r>
            <a:r>
              <a:rPr lang="en-US" sz="1050" dirty="0">
                <a:solidFill>
                  <a:schemeClr val="tx1"/>
                </a:solidFill>
                <a:latin typeface="Century Gothic" panose="020B0502020202020204" pitchFamily="34" charset="0"/>
              </a:rPr>
              <a:t> type BSh (selon la classification de Köppen-Geiger). Il s'agit de faibles précipitations (précipitations comprises entre 200 et 400 mm/an). En termes bioclimatiques, il est décrit comme « semi-aride inférieur »</a:t>
            </a:r>
          </a:p>
        </p:txBody>
      </p:sp>
    </p:spTree>
    <p:extLst>
      <p:ext uri="{BB962C8B-B14F-4D97-AF65-F5344CB8AC3E}">
        <p14:creationId xmlns:p14="http://schemas.microsoft.com/office/powerpoint/2010/main" val="3364995663"/>
      </p:ext>
    </p:extLst>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54" name="Rectangle 10">
            <a:extLst>
              <a:ext uri="{FF2B5EF4-FFF2-40B4-BE49-F238E27FC236}">
                <a16:creationId xmlns:a16="http://schemas.microsoft.com/office/drawing/2014/main" id="{E4759904-D94D-435A-A24D-8041A2209A9F}"/>
              </a:ext>
            </a:extLst>
          </p:cNvPr>
          <p:cNvSpPr>
            <a:spLocks noChangeArrowheads="1"/>
          </p:cNvSpPr>
          <p:nvPr/>
        </p:nvSpPr>
        <p:spPr bwMode="auto">
          <a:xfrm>
            <a:off x="1214942" y="601660"/>
            <a:ext cx="6637990" cy="3556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algn="l" defTabSz="449263" rtl="0" eaLnBrk="1" fontAlgn="base" latinLnBrk="0" hangingPunct="0">
              <a:lnSpc>
                <a:spcPct val="93000"/>
              </a:lnSpc>
              <a:spcBef>
                <a:spcPct val="0"/>
              </a:spcBef>
              <a:spcAft>
                <a:spcPct val="0"/>
              </a:spcAft>
              <a:buClr>
                <a:srgbClr val="000000"/>
              </a:buClr>
              <a:buSzPct val="100000"/>
              <a:buFont typeface="Times New Roman" panose="02020603050405020304" pitchFamily="18" charset="0"/>
              <a:buNone/>
              <a:tabLst/>
              <a:defRPr/>
            </a:pPr>
            <a:endParaRPr kumimoji="0" lang="it-IT" sz="1800" b="0" i="0" u="none" strike="noStrike" kern="1200" cap="none" spc="0" normalizeH="0" baseline="0" noProof="0">
              <a:ln>
                <a:noFill/>
              </a:ln>
              <a:solidFill>
                <a:srgbClr val="FFFFFF"/>
              </a:solidFill>
              <a:effectLst/>
              <a:uLnTx/>
              <a:uFillTx/>
              <a:latin typeface="Arial" panose="020B0604020202020204" pitchFamily="34" charset="0"/>
              <a:ea typeface="Microsoft YaHei" panose="020B0503020204020204" pitchFamily="34" charset="-122"/>
              <a:cs typeface="+mn-cs"/>
            </a:endParaRPr>
          </a:p>
        </p:txBody>
      </p:sp>
      <p:sp>
        <p:nvSpPr>
          <p:cNvPr id="6155" name="Rectangle 11">
            <a:extLst>
              <a:ext uri="{FF2B5EF4-FFF2-40B4-BE49-F238E27FC236}">
                <a16:creationId xmlns:a16="http://schemas.microsoft.com/office/drawing/2014/main" id="{72DC4E68-E81B-4D13-B770-C7F7AB2F4C05}"/>
              </a:ext>
            </a:extLst>
          </p:cNvPr>
          <p:cNvSpPr>
            <a:spLocks noChangeArrowheads="1"/>
          </p:cNvSpPr>
          <p:nvPr/>
        </p:nvSpPr>
        <p:spPr bwMode="auto">
          <a:xfrm>
            <a:off x="1208374" y="588960"/>
            <a:ext cx="5328784" cy="3508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algn="l" defTabSz="449263" rtl="0" eaLnBrk="1" fontAlgn="base" latinLnBrk="0" hangingPunct="0">
              <a:lnSpc>
                <a:spcPct val="93000"/>
              </a:lnSpc>
              <a:spcBef>
                <a:spcPct val="0"/>
              </a:spcBef>
              <a:spcAft>
                <a:spcPct val="0"/>
              </a:spcAft>
              <a:buClr>
                <a:srgbClr val="000000"/>
              </a:buClr>
              <a:buSzPct val="100000"/>
              <a:buFont typeface="Times New Roman" panose="02020603050405020304" pitchFamily="18" charset="0"/>
              <a:buNone/>
              <a:tabLst/>
              <a:defRPr/>
            </a:pPr>
            <a:endParaRPr kumimoji="0" lang="it-IT" sz="1800" b="0" i="0" u="none" strike="noStrike" kern="1200" cap="none" spc="0" normalizeH="0" baseline="0" noProof="0">
              <a:ln>
                <a:noFill/>
              </a:ln>
              <a:solidFill>
                <a:srgbClr val="FFFFFF"/>
              </a:solidFill>
              <a:effectLst/>
              <a:uLnTx/>
              <a:uFillTx/>
              <a:latin typeface="Arial" panose="020B0604020202020204" pitchFamily="34" charset="0"/>
              <a:ea typeface="Microsoft YaHei" panose="020B0503020204020204" pitchFamily="34" charset="-122"/>
              <a:cs typeface="+mn-cs"/>
            </a:endParaRPr>
          </a:p>
        </p:txBody>
      </p:sp>
      <p:sp>
        <p:nvSpPr>
          <p:cNvPr id="16" name="Rettangolo con angoli arrotondati 15">
            <a:extLst>
              <a:ext uri="{FF2B5EF4-FFF2-40B4-BE49-F238E27FC236}">
                <a16:creationId xmlns:a16="http://schemas.microsoft.com/office/drawing/2014/main" id="{87B9A4ED-E083-47B4-BB79-9BCD79465D68}"/>
              </a:ext>
            </a:extLst>
          </p:cNvPr>
          <p:cNvSpPr/>
          <p:nvPr/>
        </p:nvSpPr>
        <p:spPr bwMode="auto">
          <a:xfrm>
            <a:off x="0" y="60395"/>
            <a:ext cx="10080625" cy="422910"/>
          </a:xfrm>
          <a:prstGeom prst="roundRect">
            <a:avLst/>
          </a:prstGeom>
          <a:solidFill>
            <a:srgbClr val="52B0B6"/>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449263" rtl="0" eaLnBrk="1" fontAlgn="base" latinLnBrk="0" hangingPunct="0">
              <a:lnSpc>
                <a:spcPct val="93000"/>
              </a:lnSpc>
              <a:spcBef>
                <a:spcPct val="0"/>
              </a:spcBef>
              <a:spcAft>
                <a:spcPct val="0"/>
              </a:spcAft>
              <a:buClr>
                <a:srgbClr val="000000"/>
              </a:buClr>
              <a:buSzPct val="100000"/>
              <a:buFont typeface="Times New Roman" panose="02020603050405020304" pitchFamily="18" charset="0"/>
              <a:buNone/>
              <a:tabLst/>
              <a:defRPr/>
            </a:pPr>
            <a:endParaRPr kumimoji="0" lang="it-IT" sz="1800" b="0" i="0" u="none" strike="noStrike" kern="1200" cap="none" spc="0" normalizeH="0" baseline="0" noProof="0">
              <a:ln>
                <a:noFill/>
              </a:ln>
              <a:solidFill>
                <a:srgbClr val="FFFFFF"/>
              </a:solidFill>
              <a:effectLst/>
              <a:uLnTx/>
              <a:uFillTx/>
              <a:latin typeface="Arial" panose="020B0604020202020204" pitchFamily="34" charset="0"/>
              <a:ea typeface="Microsoft YaHei" panose="020B0503020204020204" pitchFamily="34" charset="-122"/>
              <a:cs typeface="+mn-cs"/>
            </a:endParaRPr>
          </a:p>
        </p:txBody>
      </p:sp>
      <p:sp>
        <p:nvSpPr>
          <p:cNvPr id="18" name="CasellaDiTesto 17">
            <a:extLst>
              <a:ext uri="{FF2B5EF4-FFF2-40B4-BE49-F238E27FC236}">
                <a16:creationId xmlns:a16="http://schemas.microsoft.com/office/drawing/2014/main" id="{2520915D-8F2E-480A-9EB1-133ED10B56F8}"/>
              </a:ext>
            </a:extLst>
          </p:cNvPr>
          <p:cNvSpPr txBox="1"/>
          <p:nvPr/>
        </p:nvSpPr>
        <p:spPr>
          <a:xfrm>
            <a:off x="138061" y="34784"/>
            <a:ext cx="9720834" cy="448521"/>
          </a:xfrm>
          <a:prstGeom prst="rect">
            <a:avLst/>
          </a:prstGeom>
          <a:noFill/>
        </p:spPr>
        <p:txBody>
          <a:bodyPr wrap="square">
            <a:spAutoFit/>
          </a:bodyPr>
          <a:lstStyle/>
          <a:p>
            <a:pPr marL="269875" marR="0" lvl="0" indent="0" algn="l" defTabSz="449263" rtl="0" eaLnBrk="1" fontAlgn="base" latinLnBrk="0" hangingPunct="0">
              <a:lnSpc>
                <a:spcPct val="115000"/>
              </a:lnSpc>
              <a:spcBef>
                <a:spcPct val="0"/>
              </a:spcBef>
              <a:spcAft>
                <a:spcPct val="0"/>
              </a:spcAft>
              <a:buClr>
                <a:srgbClr val="000000"/>
              </a:buClr>
              <a:buSzPct val="100000"/>
              <a:buFont typeface="Times New Roman" panose="02020603050405020304" pitchFamily="18" charset="0"/>
              <a:buNone/>
              <a:tabLst/>
              <a:defRPr/>
            </a:pPr>
            <a:r>
              <a:rPr kumimoji="0" lang="en-GB" sz="2200" b="1" i="0" u="none" strike="noStrike" kern="1200" cap="none" spc="0" normalizeH="0" baseline="0" noProof="0" dirty="0">
                <a:ln>
                  <a:noFill/>
                </a:ln>
                <a:solidFill>
                  <a:srgbClr val="FFFFFF"/>
                </a:solidFill>
                <a:effectLst/>
                <a:uLnTx/>
                <a:uFillTx/>
                <a:latin typeface="Arial" panose="020B0604020202020204" pitchFamily="34" charset="0"/>
                <a:ea typeface="Microsoft YaHei" panose="020B0503020204020204" pitchFamily="34" charset="-122"/>
                <a:cs typeface="+mn-cs"/>
              </a:rPr>
              <a:t>Sélection de la zone urbaine</a:t>
            </a:r>
            <a:endParaRPr kumimoji="0" lang="it-IT" sz="2200" b="1" i="0" u="none" strike="noStrike" kern="1200" cap="none" spc="0" normalizeH="0" baseline="0" noProof="0" dirty="0">
              <a:ln>
                <a:noFill/>
              </a:ln>
              <a:solidFill>
                <a:srgbClr val="FFFFFF"/>
              </a:solidFill>
              <a:effectLst/>
              <a:uLnTx/>
              <a:uFillTx/>
              <a:latin typeface="Arial" panose="020B0604020202020204" pitchFamily="34" charset="0"/>
              <a:ea typeface="Microsoft YaHei" panose="020B0503020204020204" pitchFamily="34" charset="-122"/>
              <a:cs typeface="+mn-cs"/>
            </a:endParaRPr>
          </a:p>
        </p:txBody>
      </p:sp>
      <p:pic>
        <p:nvPicPr>
          <p:cNvPr id="23" name="Picture 1">
            <a:extLst>
              <a:ext uri="{FF2B5EF4-FFF2-40B4-BE49-F238E27FC236}">
                <a16:creationId xmlns:a16="http://schemas.microsoft.com/office/drawing/2014/main" id="{59FF3332-8E45-4B77-B2AA-8F24CE948FB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5188326"/>
            <a:ext cx="433388" cy="490537"/>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4" name="Rectangle 2">
            <a:extLst>
              <a:ext uri="{FF2B5EF4-FFF2-40B4-BE49-F238E27FC236}">
                <a16:creationId xmlns:a16="http://schemas.microsoft.com/office/drawing/2014/main" id="{2E2DA7CA-14E6-4332-9477-08984BA14F96}"/>
              </a:ext>
            </a:extLst>
          </p:cNvPr>
          <p:cNvSpPr>
            <a:spLocks noChangeArrowheads="1"/>
          </p:cNvSpPr>
          <p:nvPr/>
        </p:nvSpPr>
        <p:spPr bwMode="auto">
          <a:xfrm>
            <a:off x="-88439" y="5297194"/>
            <a:ext cx="566738" cy="2190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5pPr>
            <a:lvl6pPr marL="25146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6pPr>
            <a:lvl7pPr marL="29718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7pPr>
            <a:lvl8pPr marL="34290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8pPr>
            <a:lvl9pPr marL="38862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9pPr>
          </a:lstStyle>
          <a:p>
            <a:pPr marL="0" marR="0" lvl="0" indent="0" algn="ctr" defTabSz="449263" rtl="0" eaLnBrk="1" fontAlgn="base" latinLnBrk="0" hangingPunct="1">
              <a:lnSpc>
                <a:spcPct val="100000"/>
              </a:lnSpc>
              <a:spcBef>
                <a:spcPct val="0"/>
              </a:spcBef>
              <a:spcAft>
                <a:spcPct val="0"/>
              </a:spcAft>
              <a:buClrTx/>
              <a:buSzPct val="100000"/>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fld id="{A491B69D-095B-45A8-903F-33AB5F241E37}" type="slidenum">
              <a:rPr kumimoji="0" lang="it-IT" altLang="it-IT" sz="900" b="0" i="0" u="none" strike="noStrike" kern="1200" cap="none" spc="0" normalizeH="0" baseline="0" noProof="0">
                <a:ln>
                  <a:noFill/>
                </a:ln>
                <a:solidFill>
                  <a:srgbClr val="FFFFFF"/>
                </a:solidFill>
                <a:effectLst/>
                <a:uLnTx/>
                <a:uFillTx/>
                <a:latin typeface="din"/>
                <a:ea typeface="Microsoft YaHei" panose="020B0503020204020204" pitchFamily="34" charset="-122"/>
                <a:cs typeface="+mn-cs"/>
              </a:rPr>
              <a:pPr marL="0" marR="0" lvl="0" indent="0" algn="ctr" defTabSz="449263" rtl="0" eaLnBrk="1" fontAlgn="base" latinLnBrk="0" hangingPunct="1">
                <a:lnSpc>
                  <a:spcPct val="100000"/>
                </a:lnSpc>
                <a:spcBef>
                  <a:spcPct val="0"/>
                </a:spcBef>
                <a:spcAft>
                  <a:spcPct val="0"/>
                </a:spcAft>
                <a:buClrTx/>
                <a:buSzPct val="100000"/>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t>5</a:t>
            </a:fld>
            <a:endParaRPr kumimoji="0" lang="it-IT" altLang="it-IT" sz="900" b="0" i="0" u="none" strike="noStrike" kern="1200" cap="none" spc="0" normalizeH="0" baseline="0" noProof="0" dirty="0">
              <a:ln>
                <a:noFill/>
              </a:ln>
              <a:solidFill>
                <a:srgbClr val="FFFFFF"/>
              </a:solidFill>
              <a:effectLst/>
              <a:uLnTx/>
              <a:uFillTx/>
              <a:latin typeface="din"/>
              <a:ea typeface="Microsoft YaHei" panose="020B0503020204020204" pitchFamily="34" charset="-122"/>
              <a:cs typeface="+mn-cs"/>
            </a:endParaRPr>
          </a:p>
        </p:txBody>
      </p:sp>
      <p:grpSp>
        <p:nvGrpSpPr>
          <p:cNvPr id="33" name="Gruppo 32">
            <a:extLst>
              <a:ext uri="{FF2B5EF4-FFF2-40B4-BE49-F238E27FC236}">
                <a16:creationId xmlns:a16="http://schemas.microsoft.com/office/drawing/2014/main" id="{432D458E-4FBF-4C34-B779-B55CD0C3E693}"/>
              </a:ext>
            </a:extLst>
          </p:cNvPr>
          <p:cNvGrpSpPr/>
          <p:nvPr/>
        </p:nvGrpSpPr>
        <p:grpSpPr>
          <a:xfrm>
            <a:off x="8335632" y="5085715"/>
            <a:ext cx="1998515" cy="525488"/>
            <a:chOff x="1430485" y="5013244"/>
            <a:chExt cx="2186475" cy="574910"/>
          </a:xfrm>
        </p:grpSpPr>
        <p:pic>
          <p:nvPicPr>
            <p:cNvPr id="34" name="Immagine 33">
              <a:extLst>
                <a:ext uri="{FF2B5EF4-FFF2-40B4-BE49-F238E27FC236}">
                  <a16:creationId xmlns:a16="http://schemas.microsoft.com/office/drawing/2014/main" id="{84D593C7-6218-4079-95A6-1E173F2232AF}"/>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531581" y="5013244"/>
              <a:ext cx="1748332" cy="365571"/>
            </a:xfrm>
            <a:prstGeom prst="rect">
              <a:avLst/>
            </a:prstGeom>
          </p:spPr>
        </p:pic>
        <p:pic>
          <p:nvPicPr>
            <p:cNvPr id="35" name="Immagine 34">
              <a:extLst>
                <a:ext uri="{FF2B5EF4-FFF2-40B4-BE49-F238E27FC236}">
                  <a16:creationId xmlns:a16="http://schemas.microsoft.com/office/drawing/2014/main" id="{1A03A735-2D26-46B3-959A-2561E9EA3EA9}"/>
                </a:ext>
              </a:extLst>
            </p:cNvPr>
            <p:cNvPicPr>
              <a:picLocks noChangeAspect="1"/>
            </p:cNvPicPr>
            <p:nvPr/>
          </p:nvPicPr>
          <p:blipFill>
            <a:blip r:embed="rId5" cstate="print"/>
            <a:stretch>
              <a:fillRect/>
            </a:stretch>
          </p:blipFill>
          <p:spPr>
            <a:xfrm>
              <a:off x="1530568" y="5388104"/>
              <a:ext cx="186825" cy="200050"/>
            </a:xfrm>
            <a:prstGeom prst="rect">
              <a:avLst/>
            </a:prstGeom>
          </p:spPr>
        </p:pic>
        <p:sp>
          <p:nvSpPr>
            <p:cNvPr id="36" name="CasellaDiTesto 35">
              <a:extLst>
                <a:ext uri="{FF2B5EF4-FFF2-40B4-BE49-F238E27FC236}">
                  <a16:creationId xmlns:a16="http://schemas.microsoft.com/office/drawing/2014/main" id="{20890564-B2BA-4D20-B2C7-7E9DC99D551B}"/>
                </a:ext>
              </a:extLst>
            </p:cNvPr>
            <p:cNvSpPr txBox="1"/>
            <p:nvPr/>
          </p:nvSpPr>
          <p:spPr>
            <a:xfrm>
              <a:off x="1430485" y="5358382"/>
              <a:ext cx="2186475" cy="225639"/>
            </a:xfrm>
            <a:prstGeom prst="rect">
              <a:avLst/>
            </a:prstGeom>
            <a:noFill/>
          </p:spPr>
          <p:txBody>
            <a:bodyPr wrap="square">
              <a:spAutoFit/>
            </a:bodyPr>
            <a:lstStyle/>
            <a:p>
              <a:pPr marL="269875" marR="0" lvl="0" indent="0" algn="l" defTabSz="449263" rtl="0" eaLnBrk="1" fontAlgn="base" latinLnBrk="0" hangingPunct="0">
                <a:lnSpc>
                  <a:spcPct val="115000"/>
                </a:lnSpc>
                <a:spcBef>
                  <a:spcPct val="0"/>
                </a:spcBef>
                <a:spcAft>
                  <a:spcPct val="0"/>
                </a:spcAft>
                <a:buClr>
                  <a:srgbClr val="000000"/>
                </a:buClr>
                <a:buSzPct val="100000"/>
                <a:buFont typeface="Times New Roman" panose="02020603050405020304" pitchFamily="18" charset="0"/>
                <a:buNone/>
                <a:tabLst/>
                <a:defRPr/>
              </a:pPr>
              <a:r>
                <a:rPr kumimoji="0" lang="en-GB" sz="800" b="0" i="0" u="none" strike="noStrike" kern="1200" cap="none" spc="0" normalizeH="0" baseline="0" noProof="0" dirty="0">
                  <a:ln>
                    <a:noFill/>
                  </a:ln>
                  <a:solidFill>
                    <a:srgbClr val="538135"/>
                  </a:solidFill>
                  <a:effectLst/>
                  <a:uLnTx/>
                  <a:uFillTx/>
                  <a:latin typeface="Calibri" panose="020F0502020204030204" pitchFamily="34" charset="0"/>
                  <a:ea typeface="Times New Roman" panose="02020603050405020304" pitchFamily="18" charset="0"/>
                  <a:cs typeface="Times New Roman" panose="02020603050405020304" pitchFamily="18" charset="0"/>
                </a:rPr>
                <a:t>Villes MED durables</a:t>
              </a:r>
              <a:endParaRPr kumimoji="0" lang="it-IT" sz="800" b="0" i="0" u="none" strike="noStrike" kern="1200" cap="none" spc="0" normalizeH="0" baseline="0" noProof="0" dirty="0">
                <a:ln>
                  <a:noFill/>
                </a:ln>
                <a:solidFill>
                  <a:srgbClr val="FFFFFF"/>
                </a:solidFill>
                <a:effectLst/>
                <a:uLnTx/>
                <a:uFillTx/>
                <a:latin typeface="Calibri" panose="020F0502020204030204" pitchFamily="34" charset="0"/>
                <a:ea typeface="Times New Roman" panose="02020603050405020304" pitchFamily="18" charset="0"/>
                <a:cs typeface="Times New Roman" panose="02020603050405020304" pitchFamily="18" charset="0"/>
              </a:endParaRPr>
            </a:p>
          </p:txBody>
        </p:sp>
      </p:grpSp>
      <p:pic>
        <p:nvPicPr>
          <p:cNvPr id="2" name="Graphic 7">
            <a:extLst>
              <a:ext uri="{FF2B5EF4-FFF2-40B4-BE49-F238E27FC236}">
                <a16:creationId xmlns:a16="http://schemas.microsoft.com/office/drawing/2014/main" id="{42747820-F306-23A9-1136-42C96DA27C73}"/>
              </a:ext>
            </a:extLst>
          </p:cNvPr>
          <p:cNvPicPr>
            <a:picLocks noChangeAspect="1"/>
          </p:cNvPicPr>
          <p:nvPr/>
        </p:nvPicPr>
        <p:blipFill>
          <a:blip r:embed="rId6" cstate="print">
            <a:extLst>
              <a:ext uri="{96DAC541-7B7A-43D3-8B79-37D633B846F1}">
                <asvg:svgBlip xmlns="" xmlns:asvg="http://schemas.microsoft.com/office/drawing/2016/SVG/main" r:embed="rId7"/>
              </a:ext>
            </a:extLst>
          </a:blip>
          <a:stretch>
            <a:fillRect/>
          </a:stretch>
        </p:blipFill>
        <p:spPr>
          <a:xfrm>
            <a:off x="8698995" y="533303"/>
            <a:ext cx="1283324" cy="1406131"/>
          </a:xfrm>
          <a:prstGeom prst="rect">
            <a:avLst/>
          </a:prstGeom>
        </p:spPr>
      </p:pic>
      <p:sp>
        <p:nvSpPr>
          <p:cNvPr id="3" name="Rettangolo 2">
            <a:extLst>
              <a:ext uri="{FF2B5EF4-FFF2-40B4-BE49-F238E27FC236}">
                <a16:creationId xmlns:a16="http://schemas.microsoft.com/office/drawing/2014/main" id="{F5774A8E-484F-84E5-1BCF-FF4868758697}"/>
              </a:ext>
            </a:extLst>
          </p:cNvPr>
          <p:cNvSpPr/>
          <p:nvPr/>
        </p:nvSpPr>
        <p:spPr bwMode="auto">
          <a:xfrm>
            <a:off x="8766167" y="781622"/>
            <a:ext cx="1283324" cy="311835"/>
          </a:xfrm>
          <a:prstGeom prst="rect">
            <a:avLst/>
          </a:prstGeom>
          <a:noFill/>
          <a:ln w="19050" cap="flat" cmpd="sng" algn="ctr">
            <a:solidFill>
              <a:srgbClr val="FFC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449263" rtl="0" eaLnBrk="1" fontAlgn="base" latinLnBrk="0" hangingPunct="0">
              <a:lnSpc>
                <a:spcPct val="93000"/>
              </a:lnSpc>
              <a:spcBef>
                <a:spcPct val="0"/>
              </a:spcBef>
              <a:spcAft>
                <a:spcPct val="0"/>
              </a:spcAft>
              <a:buClr>
                <a:srgbClr val="000000"/>
              </a:buClr>
              <a:buSzPct val="100000"/>
              <a:buFont typeface="Times New Roman" panose="02020603050405020304" pitchFamily="18" charset="0"/>
              <a:buNone/>
              <a:tabLst/>
              <a:defRPr/>
            </a:pPr>
            <a:endParaRPr kumimoji="0" lang="it-IT" sz="1800" b="0" i="0" u="none" strike="noStrike" kern="1200" cap="none" spc="0" normalizeH="0" baseline="0" noProof="0">
              <a:ln>
                <a:noFill/>
              </a:ln>
              <a:solidFill>
                <a:srgbClr val="FFFFFF"/>
              </a:solidFill>
              <a:effectLst/>
              <a:uLnTx/>
              <a:uFillTx/>
              <a:latin typeface="Arial" panose="020B0604020202020204" pitchFamily="34" charset="0"/>
              <a:ea typeface="Microsoft YaHei" panose="020B0503020204020204" pitchFamily="34" charset="-122"/>
              <a:cs typeface="+mn-cs"/>
            </a:endParaRPr>
          </a:p>
        </p:txBody>
      </p:sp>
      <p:sp>
        <p:nvSpPr>
          <p:cNvPr id="4" name="Rectangle 12">
            <a:extLst>
              <a:ext uri="{FF2B5EF4-FFF2-40B4-BE49-F238E27FC236}">
                <a16:creationId xmlns:a16="http://schemas.microsoft.com/office/drawing/2014/main" id="{878B5E45-DEF0-0ECC-C1C8-C8F4F81F15F8}"/>
              </a:ext>
            </a:extLst>
          </p:cNvPr>
          <p:cNvSpPr>
            <a:spLocks noChangeArrowheads="1"/>
          </p:cNvSpPr>
          <p:nvPr/>
        </p:nvSpPr>
        <p:spPr bwMode="auto">
          <a:xfrm>
            <a:off x="3108960" y="5313652"/>
            <a:ext cx="5010078" cy="4127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5pPr>
            <a:lvl6pPr marL="25146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6pPr>
            <a:lvl7pPr marL="29718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7pPr>
            <a:lvl8pPr marL="34290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8pPr>
            <a:lvl9pPr marL="38862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9pPr>
          </a:lstStyle>
          <a:p>
            <a:pPr marL="0" marR="0" lvl="0" indent="0" algn="l" defTabSz="449263" rtl="0" eaLnBrk="1" fontAlgn="base" latinLnBrk="0" hangingPunct="1">
              <a:lnSpc>
                <a:spcPct val="115000"/>
              </a:lnSpc>
              <a:spcBef>
                <a:spcPct val="0"/>
              </a:spcBef>
              <a:spcAft>
                <a:spcPct val="0"/>
              </a:spcAft>
              <a:buClrTx/>
              <a:buSzPct val="100000"/>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kumimoji="0" lang="en-US" altLang="it-IT" sz="900" b="0" i="0" u="none" strike="noStrike" kern="1200" cap="none" spc="0" normalizeH="0" baseline="0" noProof="0" dirty="0">
                <a:ln>
                  <a:noFill/>
                </a:ln>
                <a:solidFill>
                  <a:srgbClr val="000000"/>
                </a:solidFill>
                <a:effectLst/>
                <a:uLnTx/>
                <a:uFillTx/>
                <a:latin typeface="din" charset="0"/>
                <a:ea typeface="Microsoft YaHei" panose="020B0503020204020204" pitchFamily="34" charset="-122"/>
                <a:cs typeface="DejaVu Sans" charset="0"/>
              </a:rPr>
              <a:t>MODULE DE FORMATION 6 - PRÉSENTATION DES ÉTUDES DE CAS PILOTES</a:t>
            </a:r>
            <a:endParaRPr kumimoji="0" lang="it-IT" altLang="it-IT" sz="900" b="0" i="0" u="none" strike="noStrike" kern="1200" cap="none" spc="0" normalizeH="0" baseline="0" noProof="0" dirty="0">
              <a:ln>
                <a:noFill/>
              </a:ln>
              <a:solidFill>
                <a:srgbClr val="000000"/>
              </a:solidFill>
              <a:effectLst/>
              <a:uLnTx/>
              <a:uFillTx/>
              <a:latin typeface="din" charset="0"/>
              <a:ea typeface="Microsoft YaHei" panose="020B0503020204020204" pitchFamily="34" charset="-122"/>
              <a:cs typeface="DejaVu Sans" charset="0"/>
            </a:endParaRPr>
          </a:p>
        </p:txBody>
      </p:sp>
      <p:sp>
        <p:nvSpPr>
          <p:cNvPr id="5" name="ZoneTexte 4"/>
          <p:cNvSpPr txBox="1"/>
          <p:nvPr/>
        </p:nvSpPr>
        <p:spPr>
          <a:xfrm>
            <a:off x="92626" y="1182089"/>
            <a:ext cx="5090557" cy="3693319"/>
          </a:xfrm>
          <a:prstGeom prst="rect">
            <a:avLst/>
          </a:prstGeom>
          <a:noFill/>
        </p:spPr>
        <p:txBody>
          <a:bodyPr wrap="square" rtlCol="0">
            <a:spAutoFit/>
          </a:bodyPr>
          <a:lstStyle/>
          <a:p>
            <a:pPr marL="285750" marR="0" lvl="0" indent="-285750" algn="just" defTabSz="449263" rtl="0" eaLnBrk="1" fontAlgn="base" latinLnBrk="0" hangingPunct="0">
              <a:lnSpc>
                <a:spcPct val="150000"/>
              </a:lnSpc>
              <a:spcBef>
                <a:spcPct val="0"/>
              </a:spcBef>
              <a:spcAft>
                <a:spcPct val="0"/>
              </a:spcAft>
              <a:buClr>
                <a:srgbClr val="000000"/>
              </a:buClr>
              <a:buSzPct val="100000"/>
              <a:buFont typeface="Arial" panose="020B0604020202020204" pitchFamily="34" charset="0"/>
              <a:buChar char="•"/>
              <a:tabLst/>
              <a:defRPr/>
            </a:pPr>
            <a:r>
              <a:rPr kumimoji="0" lang="en-US" sz="1200" b="0" i="0" u="none" strike="noStrike" kern="1200" cap="none" spc="0" normalizeH="0" baseline="0" noProof="0" dirty="0">
                <a:ln>
                  <a:noFill/>
                </a:ln>
                <a:solidFill>
                  <a:srgbClr val="000000"/>
                </a:solidFill>
                <a:effectLst/>
                <a:uLnTx/>
                <a:uFillTx/>
                <a:latin typeface="Century Gothic" panose="020B0502020202020204" pitchFamily="34" charset="0"/>
                <a:ea typeface="Microsoft YaHei" panose="020B0503020204020204" pitchFamily="34" charset="-122"/>
                <a:cs typeface="+mn-cs"/>
              </a:rPr>
              <a:t>Sahloul 3 est un quartier résidentiel de 60,91 Ha </a:t>
            </a:r>
          </a:p>
          <a:p>
            <a:pPr marL="285750" marR="0" lvl="0" indent="-285750" algn="just" defTabSz="449263" rtl="0" eaLnBrk="1" fontAlgn="base" latinLnBrk="0" hangingPunct="0">
              <a:lnSpc>
                <a:spcPct val="150000"/>
              </a:lnSpc>
              <a:spcBef>
                <a:spcPct val="0"/>
              </a:spcBef>
              <a:spcAft>
                <a:spcPct val="0"/>
              </a:spcAft>
              <a:buClr>
                <a:srgbClr val="000000"/>
              </a:buClr>
              <a:buSzPct val="100000"/>
              <a:buFont typeface="Arial" panose="020B0604020202020204" pitchFamily="34" charset="0"/>
              <a:buChar char="•"/>
              <a:tabLst/>
              <a:defRPr/>
            </a:pPr>
            <a:r>
              <a:rPr kumimoji="0" lang="en-US" sz="1200" b="0" i="0" u="none" strike="noStrike" kern="1200" cap="none" spc="0" normalizeH="0" baseline="0" noProof="0" dirty="0">
                <a:ln>
                  <a:noFill/>
                </a:ln>
                <a:solidFill>
                  <a:srgbClr val="000000"/>
                </a:solidFill>
                <a:effectLst/>
                <a:uLnTx/>
                <a:uFillTx/>
                <a:latin typeface="Century Gothic" panose="020B0502020202020204" pitchFamily="34" charset="0"/>
                <a:ea typeface="Microsoft YaHei" panose="020B0503020204020204" pitchFamily="34" charset="-122"/>
                <a:cs typeface="+mn-cs"/>
              </a:rPr>
              <a:t>1715 logements (1396</a:t>
            </a:r>
            <a:r>
              <a:rPr kumimoji="0" lang="en-US" sz="1200" b="0" i="0" u="none" strike="noStrike" kern="1200" cap="none" spc="0" normalizeH="0" noProof="0" dirty="0">
                <a:ln>
                  <a:noFill/>
                </a:ln>
                <a:solidFill>
                  <a:srgbClr val="000000"/>
                </a:solidFill>
                <a:effectLst/>
                <a:uLnTx/>
                <a:uFillTx/>
                <a:latin typeface="Century Gothic" panose="020B0502020202020204" pitchFamily="34" charset="0"/>
                <a:ea typeface="Microsoft YaHei" panose="020B0503020204020204" pitchFamily="34" charset="-122"/>
                <a:cs typeface="+mn-cs"/>
              </a:rPr>
              <a:t> en 2014)</a:t>
            </a:r>
            <a:endParaRPr kumimoji="0" lang="en-US" sz="1200" b="0" i="0" u="none" strike="noStrike" kern="1200" cap="none" spc="0" normalizeH="0" baseline="0" noProof="0" dirty="0">
              <a:ln>
                <a:noFill/>
              </a:ln>
              <a:solidFill>
                <a:srgbClr val="000000"/>
              </a:solidFill>
              <a:effectLst/>
              <a:uLnTx/>
              <a:uFillTx/>
              <a:latin typeface="Century Gothic" panose="020B0502020202020204" pitchFamily="34" charset="0"/>
              <a:ea typeface="Microsoft YaHei" panose="020B0503020204020204" pitchFamily="34" charset="-122"/>
              <a:cs typeface="+mn-cs"/>
            </a:endParaRPr>
          </a:p>
          <a:p>
            <a:pPr marL="285750" marR="0" lvl="0" indent="-285750" algn="just" defTabSz="449263" rtl="0" eaLnBrk="1" fontAlgn="base" latinLnBrk="0" hangingPunct="0">
              <a:lnSpc>
                <a:spcPct val="150000"/>
              </a:lnSpc>
              <a:spcBef>
                <a:spcPct val="0"/>
              </a:spcBef>
              <a:spcAft>
                <a:spcPct val="0"/>
              </a:spcAft>
              <a:buClr>
                <a:srgbClr val="000000"/>
              </a:buClr>
              <a:buSzPct val="100000"/>
              <a:buFont typeface="Arial" panose="020B0604020202020204" pitchFamily="34" charset="0"/>
              <a:buChar char="•"/>
              <a:tabLst/>
              <a:defRPr/>
            </a:pPr>
            <a:r>
              <a:rPr kumimoji="0" lang="en-US" sz="1200" b="0" i="0" u="none" strike="noStrike" kern="1200" cap="none" spc="0" normalizeH="0" baseline="0" noProof="0" dirty="0">
                <a:ln>
                  <a:noFill/>
                </a:ln>
                <a:solidFill>
                  <a:srgbClr val="000000"/>
                </a:solidFill>
                <a:effectLst/>
                <a:uLnTx/>
                <a:uFillTx/>
                <a:latin typeface="Century Gothic" panose="020B0502020202020204" pitchFamily="34" charset="0"/>
                <a:ea typeface="Microsoft YaHei" panose="020B0503020204020204" pitchFamily="34" charset="-122"/>
                <a:cs typeface="+mn-cs"/>
              </a:rPr>
              <a:t>5 809 habitants (4 619 en 2014) </a:t>
            </a:r>
          </a:p>
          <a:p>
            <a:pPr marL="285750" marR="0" lvl="0" indent="-285750" algn="just" defTabSz="449263" rtl="0" eaLnBrk="1" fontAlgn="base" latinLnBrk="0" hangingPunct="0">
              <a:lnSpc>
                <a:spcPct val="150000"/>
              </a:lnSpc>
              <a:spcBef>
                <a:spcPct val="0"/>
              </a:spcBef>
              <a:spcAft>
                <a:spcPct val="0"/>
              </a:spcAft>
              <a:buClr>
                <a:srgbClr val="000000"/>
              </a:buClr>
              <a:buSzPct val="100000"/>
              <a:buFont typeface="Arial" panose="020B0604020202020204" pitchFamily="34" charset="0"/>
              <a:buChar char="•"/>
              <a:tabLst/>
              <a:defRPr/>
            </a:pPr>
            <a:endParaRPr kumimoji="0" lang="en-US" sz="1200" b="0" i="0" u="none" strike="noStrike" kern="1200" cap="none" spc="0" normalizeH="0" baseline="0" noProof="0" dirty="0">
              <a:ln>
                <a:noFill/>
              </a:ln>
              <a:solidFill>
                <a:srgbClr val="000000"/>
              </a:solidFill>
              <a:effectLst/>
              <a:uLnTx/>
              <a:uFillTx/>
              <a:latin typeface="Century Gothic" panose="020B0502020202020204" pitchFamily="34" charset="0"/>
              <a:ea typeface="Microsoft YaHei" panose="020B0503020204020204" pitchFamily="34" charset="-122"/>
              <a:cs typeface="+mn-cs"/>
            </a:endParaRPr>
          </a:p>
          <a:p>
            <a:pPr marL="285750" marR="0" lvl="0" indent="-285750" algn="just" defTabSz="449263" rtl="0" eaLnBrk="1" fontAlgn="base" latinLnBrk="0" hangingPunct="0">
              <a:lnSpc>
                <a:spcPct val="150000"/>
              </a:lnSpc>
              <a:spcBef>
                <a:spcPct val="0"/>
              </a:spcBef>
              <a:spcAft>
                <a:spcPct val="0"/>
              </a:spcAft>
              <a:buClr>
                <a:srgbClr val="000000"/>
              </a:buClr>
              <a:buSzPct val="100000"/>
              <a:buFont typeface="Arial" panose="020B0604020202020204" pitchFamily="34" charset="0"/>
              <a:buChar char="•"/>
              <a:tabLst/>
              <a:defRPr/>
            </a:pPr>
            <a:r>
              <a:rPr kumimoji="0" lang="en-US" sz="1200" b="0" i="0" u="none" strike="noStrike" kern="1200" cap="none" spc="0" normalizeH="0" baseline="0" noProof="0" dirty="0">
                <a:ln>
                  <a:noFill/>
                </a:ln>
                <a:solidFill>
                  <a:srgbClr val="000000"/>
                </a:solidFill>
                <a:effectLst/>
                <a:uLnTx/>
                <a:uFillTx/>
                <a:latin typeface="Century Gothic" panose="020B0502020202020204" pitchFamily="34" charset="0"/>
                <a:ea typeface="Microsoft YaHei" panose="020B0503020204020204" pitchFamily="34" charset="-122"/>
                <a:cs typeface="+mn-cs"/>
              </a:rPr>
              <a:t>L'</a:t>
            </a:r>
            <a:r>
              <a:rPr kumimoji="0" lang="en-US" sz="1200" b="1" i="0" u="none" strike="noStrike" kern="1200" cap="none" spc="0" normalizeH="0" baseline="0" noProof="0" dirty="0">
                <a:ln>
                  <a:noFill/>
                </a:ln>
                <a:solidFill>
                  <a:srgbClr val="000000"/>
                </a:solidFill>
                <a:effectLst/>
                <a:uLnTx/>
                <a:uFillTx/>
                <a:latin typeface="Century Gothic" panose="020B0502020202020204" pitchFamily="34" charset="0"/>
                <a:ea typeface="Microsoft YaHei" panose="020B0503020204020204" pitchFamily="34" charset="-122"/>
                <a:cs typeface="+mn-cs"/>
              </a:rPr>
              <a:t>indice de développement urbain </a:t>
            </a:r>
            <a:r>
              <a:rPr kumimoji="0" lang="en-US" sz="1200" b="0" i="0" u="none" strike="noStrike" kern="1200" cap="none" spc="0" normalizeH="0" baseline="0" noProof="0" dirty="0">
                <a:ln>
                  <a:noFill/>
                </a:ln>
                <a:solidFill>
                  <a:srgbClr val="000000"/>
                </a:solidFill>
                <a:effectLst/>
                <a:uLnTx/>
                <a:uFillTx/>
                <a:latin typeface="Century Gothic" panose="020B0502020202020204" pitchFamily="34" charset="0"/>
                <a:ea typeface="Microsoft YaHei" panose="020B0503020204020204" pitchFamily="34" charset="-122"/>
                <a:cs typeface="+mn-cs"/>
              </a:rPr>
              <a:t>est de 731 % entre 1998 et 2020. </a:t>
            </a:r>
          </a:p>
          <a:p>
            <a:pPr marL="285750" marR="0" lvl="0" indent="-285750" algn="just" defTabSz="449263" rtl="0" eaLnBrk="1" fontAlgn="base" latinLnBrk="0" hangingPunct="0">
              <a:lnSpc>
                <a:spcPct val="150000"/>
              </a:lnSpc>
              <a:spcBef>
                <a:spcPct val="0"/>
              </a:spcBef>
              <a:spcAft>
                <a:spcPct val="0"/>
              </a:spcAft>
              <a:buClr>
                <a:srgbClr val="000000"/>
              </a:buClr>
              <a:buSzPct val="100000"/>
              <a:buFont typeface="Arial" panose="020B0604020202020204" pitchFamily="34" charset="0"/>
              <a:buChar char="•"/>
              <a:tabLst/>
              <a:defRPr/>
            </a:pPr>
            <a:endParaRPr kumimoji="0" lang="en-US" sz="1200" b="0" i="0" u="none" strike="noStrike" kern="1200" cap="none" spc="0" normalizeH="0" baseline="0" noProof="0" dirty="0">
              <a:ln>
                <a:noFill/>
              </a:ln>
              <a:solidFill>
                <a:srgbClr val="000000"/>
              </a:solidFill>
              <a:effectLst/>
              <a:uLnTx/>
              <a:uFillTx/>
              <a:latin typeface="Century Gothic" panose="020B0502020202020204" pitchFamily="34" charset="0"/>
              <a:ea typeface="Microsoft YaHei" panose="020B0503020204020204" pitchFamily="34" charset="-122"/>
              <a:cs typeface="+mn-cs"/>
            </a:endParaRPr>
          </a:p>
          <a:p>
            <a:pPr marL="285750" marR="0" lvl="0" indent="-285750" algn="just" defTabSz="449263" rtl="0" eaLnBrk="1" fontAlgn="base" latinLnBrk="0" hangingPunct="0">
              <a:lnSpc>
                <a:spcPct val="150000"/>
              </a:lnSpc>
              <a:spcBef>
                <a:spcPct val="0"/>
              </a:spcBef>
              <a:spcAft>
                <a:spcPct val="0"/>
              </a:spcAft>
              <a:buClr>
                <a:srgbClr val="000000"/>
              </a:buClr>
              <a:buSzPct val="100000"/>
              <a:buFont typeface="Arial" panose="020B0604020202020204" pitchFamily="34" charset="0"/>
              <a:buChar char="•"/>
              <a:tabLst/>
              <a:defRPr/>
            </a:pPr>
            <a:r>
              <a:rPr kumimoji="0" lang="en-US" sz="1200" b="0" i="0" u="none" strike="noStrike" kern="1200" cap="none" spc="0" normalizeH="0" baseline="0" noProof="0" dirty="0">
                <a:ln>
                  <a:noFill/>
                </a:ln>
                <a:solidFill>
                  <a:srgbClr val="000000"/>
                </a:solidFill>
                <a:effectLst/>
                <a:uLnTx/>
                <a:uFillTx/>
                <a:latin typeface="Century Gothic" panose="020B0502020202020204" pitchFamily="34" charset="0"/>
                <a:ea typeface="Microsoft YaHei" panose="020B0503020204020204" pitchFamily="34" charset="-122"/>
                <a:cs typeface="+mn-cs"/>
              </a:rPr>
              <a:t>14,3 km de routes. Environ 8 des 10 constructions autorisées sont de type individuel, et 1/10 concerne un projet de réhabilitation ou de réaménagement. </a:t>
            </a:r>
          </a:p>
          <a:p>
            <a:pPr marL="285750" marR="0" lvl="0" indent="-285750" algn="just" defTabSz="449263" rtl="0" eaLnBrk="1" fontAlgn="base" latinLnBrk="0" hangingPunct="0">
              <a:lnSpc>
                <a:spcPct val="150000"/>
              </a:lnSpc>
              <a:spcBef>
                <a:spcPct val="0"/>
              </a:spcBef>
              <a:spcAft>
                <a:spcPct val="0"/>
              </a:spcAft>
              <a:buClr>
                <a:srgbClr val="000000"/>
              </a:buClr>
              <a:buSzPct val="100000"/>
              <a:buFont typeface="Arial" panose="020B0604020202020204" pitchFamily="34" charset="0"/>
              <a:buChar char="•"/>
              <a:tabLst/>
              <a:defRPr/>
            </a:pPr>
            <a:endParaRPr kumimoji="0" lang="en-US" sz="1200" b="0" i="0" u="none" strike="noStrike" kern="1200" cap="none" spc="0" normalizeH="0" baseline="0" noProof="0" dirty="0">
              <a:ln>
                <a:noFill/>
              </a:ln>
              <a:solidFill>
                <a:srgbClr val="000000"/>
              </a:solidFill>
              <a:effectLst/>
              <a:uLnTx/>
              <a:uFillTx/>
              <a:latin typeface="Century Gothic" panose="020B0502020202020204" pitchFamily="34" charset="0"/>
              <a:ea typeface="Microsoft YaHei" panose="020B0503020204020204" pitchFamily="34" charset="-122"/>
              <a:cs typeface="+mn-cs"/>
            </a:endParaRPr>
          </a:p>
          <a:p>
            <a:pPr marL="285750" marR="0" lvl="0" indent="-285750" algn="just" defTabSz="449263" rtl="0" eaLnBrk="1" fontAlgn="base" latinLnBrk="0" hangingPunct="0">
              <a:lnSpc>
                <a:spcPct val="150000"/>
              </a:lnSpc>
              <a:spcBef>
                <a:spcPct val="0"/>
              </a:spcBef>
              <a:spcAft>
                <a:spcPct val="0"/>
              </a:spcAft>
              <a:buClr>
                <a:srgbClr val="000000"/>
              </a:buClr>
              <a:buSzPct val="100000"/>
              <a:buFont typeface="Arial" panose="020B0604020202020204" pitchFamily="34" charset="0"/>
              <a:buChar char="•"/>
              <a:tabLst/>
              <a:defRPr/>
            </a:pPr>
            <a:r>
              <a:rPr kumimoji="0" lang="en-US" sz="1200" b="0" i="0" u="none" strike="noStrike" kern="1200" cap="none" spc="0" normalizeH="0" baseline="0" noProof="0" dirty="0">
                <a:ln>
                  <a:noFill/>
                </a:ln>
                <a:solidFill>
                  <a:srgbClr val="000000"/>
                </a:solidFill>
                <a:effectLst/>
                <a:uLnTx/>
                <a:uFillTx/>
                <a:latin typeface="Century Gothic" panose="020B0502020202020204" pitchFamily="34" charset="0"/>
                <a:ea typeface="Microsoft YaHei" panose="020B0503020204020204" pitchFamily="34" charset="-122"/>
                <a:cs typeface="+mn-cs"/>
              </a:rPr>
              <a:t>Les projets de type collectif sont très peu nombreux, mais de taille importante.</a:t>
            </a:r>
            <a:endParaRPr kumimoji="0" lang="fr-FR" sz="1200" b="0" i="0" u="none" strike="noStrike" kern="1200" cap="none" spc="0" normalizeH="0" baseline="0" noProof="0" dirty="0">
              <a:ln>
                <a:noFill/>
              </a:ln>
              <a:solidFill>
                <a:srgbClr val="000000"/>
              </a:solidFill>
              <a:effectLst/>
              <a:uLnTx/>
              <a:uFillTx/>
              <a:latin typeface="Century Gothic" panose="020B0502020202020204" pitchFamily="34" charset="0"/>
              <a:ea typeface="Microsoft YaHei" panose="020B0503020204020204" pitchFamily="34" charset="-122"/>
              <a:cs typeface="+mn-cs"/>
            </a:endParaRPr>
          </a:p>
        </p:txBody>
      </p:sp>
      <p:sp>
        <p:nvSpPr>
          <p:cNvPr id="6" name="AutoShape 2" descr="data:image/png;base64,iVBORw0KGgoAAAANSUhEUgAAAl4AAAJbCAYAAAA17Jo1AAAAAXNSR0IArs4c6QAAAARnQU1BAACxjwv8YQUAAAAJcEhZcwAAEnQAABJ0Ad5mH3gAAP+lSURBVHhedP3psy9bmhf25T77zMMda7h1a66uri661RPdDRLGIASyMBIhkEKDw0hWhCMUeuGwLEAMPcCN0J/gN47QW0c4rLAtZFkTAgEChGgEdDc9UXTX1NU13LrDmfZ09j77+Pv5PrnOud0hrd/OnZkr13rm51nPWpm//B2cHB0/Ozg42A4PD7eLpxfb5eXlduPmze7Pz59sB9u2Xc21y8un27Mcp/F27cq2PX7ybDt5epiKrW3UOzncnm53bhxuhweX28FB+j29TP3ldnFxsV25ciUwz7fr168H5tV2fPj4aDu8dnW7e+du+j5LH3C27WnwO9Ln4aOj7fTsdDvI8eGVw+3WjWvb9WvXSqP2x8cnof9K69Ij28F2+ezp9jT8XEvdydl5trPt+tXD7XZ4azl4VthDfbZnw8iz7NXYg3+lvIcHuIL7mU+a4uFJ5HMRfm7cuBn8V4OPjJ6G52xphEd0gRVspfX8yZPWkUeEth1cvbY9uYisoch5GqHuedHzf7HslwKlh7pevRK84S0osv+tsK5eReN56cA7eunjMHK5cnB1Ozk5SZvD7Xrkqw3dnYdO+r8aHeH7cO+nXLkSvCp3PE+fXGxPI3cN8Y6u6v/wYDs5Pd1Os9HHnbt3g+9K9Xbjxo3aXvvHxtSDf3x0XBlevx5dR9ZPK6+ACmNoe+h6dHLn1o3t9q1b4QFvF+Xh9q3bw9cOl0K1RapjNF+JLntMx+HpILxcXJz3/NbN29tZ7IUfnMV24H8Wvi6fhRcw8Bd8T4LD9fPzi+1J9Hr16pXtzu3b27Vcq20GLlxXdxu4uHg6ooIvB+pKVz7Xrt2IrCK/y4ucxc6vXo/sLyuLaGu7fvNaj5+cH4XG9Ihcb1y/UVpOT89K1+1bN7eb128WBz1c4M1JroW90VPa45s82XbloCJ/eKAnHnDxFKNbcFzfXr53u93I5Cx+yDcPr1zdbgUfkJeh5yB64x2uVTaRJf3ji33RPZu/FV2lafDzz6e1q6vkFFzwj84CJ/zBycfwwG7Qams8ysVn0Qd7UMafIk/9sFOWxi8qwyA9Pz8rnGuRET4vnpyXHjY2onlWu+G/+oLHLly8SB155ay4rt+4vp2ejD3T5eOjx41NN2MzjSupO4hcFPTQMZ7Ps9EfOOzk2nV+NXS2pF+PNQj+uI6DvQ9/4ns5Sj3Lack18gCPT7Kzsb92fkHP3m/K2B/awVfo7uI8NAbHWWTjHLxb4enWTTH7cDuL3DTH94oJxg26U08f2gV8zy/xm0P0qeDjYvGzjA1XsjVehW5xQJejo6Pgj17iR7du3qo+2cKy1YnZbO5pberJk7PaF7u5JubsfOINvrPEJPCvpI2h4SB2jWW4akPZ84Vrh9crrxnnRp70xcbVXY0/XqbvWexxzvE+Y4jYb++cbThecj09OW5MuxYbg0thS+Qn1tDnYa6X2nShZzHYviUwHzx+VH1ez1hx+/bd0v7kInxHHmgtL7mOMXSvuAcvoPzk6rXRCfvmgB2byCRoho8Z4xsD8zk9OWsdvVxL34O0GZkGCDqdszv4gxdP4pSS4ec5/zZxs+2zLf0Yn6+FH3nDk9gaqzd+DzfaggHV0O8Ij8bb0+j8atrejG6OjycekZnYK2e5yk70jC0+iT5cQwp9FnCK8ULpGJ42bBy/8IsXz2nNNnwPTx+sj9RD08R1fRSx5Fr9Ak3X9jHuZq9PrNpt5md++qff0gGgZeAYJOwraei4g1OU1YEkx5g4vUj7hNq0qISuEK4BIpHi1hUM9kqd7CQDg8FrgkaCeZRJuVVG4N3MtesEUZkPHYxqhB0jCIwOei5nL8CggcE3UKaNAN9BJn+UOgLiaVdiRCcFTTFlfVckR/PR9vjx8QSMHDNASSMlcLaLDKyEeN7BhEGrHxzkVQPGPXS5hreG6NCVJjGMyCtBmugYaOmIbA9YKBiR1EEGXAntYWg6pAt9ISvGbGk67OWgdXYq1ja1kreLbOeXMWhBK8doEIOfSax1ByX7NSBNMINgBc6R78npSQaSDJzVO1Knn0RjnLqgRle5MMY3Mm2f1LEKehKoyEZQYFNwMthVDxhaHEmgBHP98XYtCc3oZgbai/Al6JIVZ7WXIIJ7I8H6kK7iUNXzgC6NnHxwI5PNOuhJN8lEAyz9pxEdc0Y0G4DAQLfgxuY4LTzovRU53blzJ3QueY6d1L7CV4NPPvjo9VxrwpTrta0kBY6vX7vehOpZcF/GJsA9jE9J/C7ShshzIQNFAs2tO5WdYGmAeJ4ILft2koJ254zgIrydJ9Bdi881kSiNE4AkI1ciAzWXSfokXfdeyoQo/dDcASwy4BMSRAFtEjs2HLzZ6LoyTv3N6ALPgg9dSkqq0/yBNXIdGtCI7vqsknaCrLY3btxq8NL+Ytcz/S968GbPBirz6hUNBdPr9IU2Mm8SGBu+laT9Zgd8dloJFaYu6GxXV3NM5+hZvEl8tReL1l6ME2+Gh9CRpKJw4zdq2DEeiOxG9fpbk66li5ZUnp/FvjpwxB/pLsdo0Z/u4JP8YBJ8caO2K7ZEX2dJhgw8I+OR68Lh/9jHCz5NUI9ODEQT89mdiepddh0bHVmnh2SqdOBxJkrd0geNfF8SpNBp9Qpr/sRUyV3x57r+TUBjS2jku3wogSs8oXmSkk7o9KaL4OLbYqjYezP+InIMPynwOAzstkub60lwrwY+Oxv/y6DcpE0CMhNS8OASo8mgNhp60Mxu6L/JQmypNES5zyJv29P4oIG942O2S+eJC8gwQVsJerhMzUyWJIVn0XHllrbiKnoNC8Y1G5z0KSbUvmJR5Inf8Z+JN/y5MTB2KSY+F0VYre2mXrydmBsZxxYxq+9zn2tJZdrPxCfxKnkAPOTZSXRKfT747SrzbPhO81wDb2yU9bOuxqNca0IGQP8RU8bt2MmKAyZ28oDaBgAzWNVGVl0T6FSjj63Rx0ViEQ5MwPl1Jwxph35ETS4xpTC65QR/wSeOTXIWm8u4D1/77kXT0vPbS6rAEtPJiS/iQ1+6bKyID8lHbmaihj/+rs3hz/zUT79VQqJcBBdpYDImQpzgF4JynaAokEs8iR9cEnLODGgrfNxM9nAtAcdgg1jIAiCZ+u3ng04DfmpdxzijJMQKJdcVDuLcoGK1C3T9DUwN+JykDGYgCY2yZgNEG6Z+AtwM7q7DcSPMgyHhYqQcCAybwNEgGpz6lte0eRLHQJO6AT50z/kUWa7+2knOanwkErj4MzifJPESCIdHV80ah/dwWzhdhYh1Xgtv7MDKVeVbtOmRvmQv+FR+a2s7Zf6voq3E66J6C/zQRbtrJow+9DAGxjkDAXihLySVh/TteTaGJLCj2zl0YAlUAtEkXnQXeWUzu1VYDHkJHGuv87XoUtvSkFZN5nJMhkPbDPY2JMOvn2BFN+rNVJBidQdO152fZKZZXTtJWbyyPXYehM/LtBj42qEFnT1e8tjxw6ura9o4B6yDIGePvDRe4Ns/xI/s8DiydF3/ZVvgnZwet63AeRz6OxnBTxrjrRsZ5VzyLkHGDwbKe+DST2mDE3IQcs2RTWCq48fGArl8aW/ljnQ7K9v7Sfr4G3lo2IExOOl5DXySs/KsAMYWg698hX7+h7418MClLNlVJ3tgtNdP8ke37IetXU9yxL8V/ckaPG0XPHvJ6QwKUObDaEKzIC3pI38rM9rqf+f2reJX1JEX2tHWRB3swp1rBkcwXUM7OjQBQ7ywVwdPKShoNASMD1itHzud+imLDsWRuCn2dSXItci7q6qhzQC4EgjHtSMBoyDonf2fZMA3kI9tEIVr+hReNrzunepzXV2ir/SRCN25c7uTCX0U/fiohAInjeMBrL4JQq/vsRGKtBlZwlkIA8cnMpzYNzZX+1Uf+HQuOQBvbC9/+M0BvNWJjnAZKB0ro4z26z5VbLTj287D6DTJUGTZpHD3S231mAQyWFPHD62sVG85Z+fk0klCdRwZ0GUTi1I0bbOJh2yin+ytkE4DScMkqWui0PEsMGfSKwkweXla3cNPzo2D5J32YKLWuDN2xw/Gp/hc7aL0DH2OJWa1n1wHYxYsjFlzXrj6RBB47cpszhsncg0/lXPqSj9bWfG9uIh8ZJ2/FjIqzIaP1O+2onQPVtqgafoNXZLpyrEN59++Kz+LzokBY0fsp/Up4IGzYKtf+KrrHLJXfWF5Gv2Jq0PjxKLR79AJ6uDv/xdlx7eq11XV7K7xLZ/DK8lvIjPJ2MWFHCDXy16PhumHjx6OE6Z+BUYgMXF8etJB7ziZ+vNka2FNOUzQtdWMs8cwBm4YYNOuRhbj4EADdW2BlHaEIUkJ6ek7SquT55o+ZjaCJUOc4DdL6pOdDykrsFQJ2QQv51VA25qdGAxghnxXNsfM8RK4TBUNDM+ttw4oqdfWHhzwr3RmNwMSnAyjK0Ypa8CbmcwQOPymLk5wchx5ZvaNX3RP1s3Bo5xn51uGre3W1SSt1551f/WAHNZscQIVPaBsqEMSjL+1SIIlXWdPD7aji2xuEydfeHoQmvfAhR+ZOTFIusmB8eB/YBp4kgQnOdDOuXpBhew4tgESz4IBpxyWr2yPj4+3R8dHmVHjdYyaHFdxvmZT6CDDrmBGjnRHz70cQs9jD13WTj28K6CyLfjYAnlXQoEDNjvurZDUaXPtKlpvIi5/qYjMD7LFBXqujT74UJYTO1MneTHTEkwNTFaaBL3ibVAeu38aQGarAtPid/xp9uCxyw5UOZP4OxYQ14A6rcJ86OM7fMAtByuyeF2D5aKtYqoSs1dZHmd70hmXpGPsM5yWNqsiB4G9eEbT3H4z0z8lyeqZXBTJha23glIpUE5QddU/dIRnco//0Znq4fNFElb+plOK/mxtt4ccGHjs1emDdn3sVz/H6D46fgxCZQcXvzBJPI7taTr4ViJ/OKuDtZ0KqXDYkAFGca0xY85CR/SRmINn8rZi9XwwzweODlKRA3sFTz8fBf7loy9on+O1TV30ISnILF6yuBJGtsXWrOiiTXKgDoGVkc7BH2VE7rH5p4N/aJi4aAM/Xbu3dXUnMptVVxOe+FZGBTEPP+JnOQz/7DAq2q7G7vFCt3CH+CbojQORGV5ql40pBrrRdVe2Qh/buRF9vihDZ2nKEfqKs9YsuqY/+bjei3w/9h/+xVHyWX1nn6P8sQuru+zQpLe3yu2fnA1K7dn1IBx6AwseNOuvkJt6eytjZMQf0WRVsLKNYAak0W/gtQR27XmnkazY+b17L1UmbPx2ElwLE9fj2x5vuHJ1xg2r0M92OvVzPPFlZIrsxtvU06MkSj/baB0lxpYBUvwp6VrdurbsfcnPQgO7Il9FzHENPnR3hTA65Gdzu3JiyfMCuFEqcMVMRMI14//IiZ2At+TqzgoddfU2tLrVjVcUaedoou/w0xXdnR6LMnCQW1sE5opPHdP3Uv6ydUIa2yQK9D2Nn7jLUbqLy+7FfskMv8ZFtNhQsjcb+wHfZ2+PAWMEWTXmHLoFmUQ5dsOnDn/mp3+qtxo51jje4G9mnwPIKYGQrCq4lfX0CkITNIsEwSBs283ILeG7RsCoKJBiGVVXoxCdP4cTZDEQFgK3xzujlmYNKhyFQhBvqa4DRq6jBVI4MCGIrqy3wtjpVmqkuzKYmqBJToycQNDT21aBxcjwgh4HaDeorEFIe7SUk9Ah6LgNqpSWODX3YyaD/6DPBJzEmLVFHzrc3nCrSLBTLsJjk5n0uRIcdeK0tSKE3/XMllsV63ZkidjlqRTfB49TrqSvsp92f5lkS2iIeBucrYbNR6Mx5jaMnn3ogT5c52iMifyX0Vulw/vSX+UogSysBC921dXICfxkyildc26Q6excAA0M8JDt9pRVDjMEDmJwKC0ZxHv7JB8z0rHR8BraJA2Lhsot12egnY2D0Bf7RK921/ckRBAPySMJMHEAcI+UCcTg0A07YEt4dd6gEiUJRH1uKXv06McG8cxGa2MpZ5EpWbiNBi56JK7gPMnEBm1mZAND8H6xuf1B/gaQsyeenVr8TPI/gyH6YaJrQXmCYZOe1I4Ok1QGN3kI8syeXd69e7e+tmSJDsdggyGQrkSI7tAtRuBzCgxzK7ZBpr4P58zSR65DA3iK+KPeOXmQJfjkIdEd+OMji5bymrqjJPUraW0pPm0msQUbP/iY1YXZ83OTn64epS+ZSmgHPkB8eSZ/bvWo78pOPvXR0rJzm/Z0U54aXEenA7fAUoauF1v+A7DvyW8SdHcI3N67Gj84Cv5MXtlGBtaZDM2MnlwMxE180QNOeMMXn+UbNyPv5Ab1P3BsfHsGndhFcIiFo4vxPXcGbmeCS7a9XVYaR97K2A5ZvLjdTPZdgd3lkn/1C6V+Hbztn3pyWhJROhnXJz7dSVboakKQmEgmui091F7AI998aivhmVyUooY3ezJw3aRQzJ2kYVZIYOvkJm1ta/BE28hpcPWZxNKWy6GlA3COyaA8ftBmUg8W/2cjhZdt4md8ywpVYq7kD2zP0bE9t1aHz0nQZgI3sQS96uwtiFj4oPurGRvAtWmPZvVnp2fVwUq20NW4ETpcdw4WlljMisf4amzptZEl2fWOQohfMHsNaAxlL3b00QUxiUxcSn19oX3UjWx0m4RvP8kB+2UX4r9Y1NXt0Mk+yauxJzDAiYTa1rn26Ob367lK+uEzfR48H3qvzna5rkJeN2/drh7Ud6EkcEtb9nh60Z5NzKSXzEp24NUHHOdaZV2mXCMjV5S2KEz2JBZ6/pguDn/6p37yrQo0TQz0OnEmRLQEoPPF6EGcP6YcmAk+EUWB+8t261qUGmc5DBwEBX6L2RDahp4R9NoaYKOkCbxL4YERgRucHFMAAbualoXBaZwZmCVlV2btboqDIp9MeGXl1C9Y3ArznINxrADWZz2Cv/fs2zZ0pw6NBE9C9gKpbeAzvMsmU6xtHpzPtYPwXmP3nFQGHweSp9Bh9Y9zDpHAzAoDHnUwEyQ7hbLrfMnItcmF8JkLl+fb9aDxPN31ZGJWGdfzV8pSvJWuMjL/WiRj5LBqcNa1taA8T0yzKW554pnhT6DSY4cbPONYqQ0KuoLT6sKsDEzwtbGZDgCRpcGDfCZoSVSi4yQPlW8MhK5dw2tvfUEUlDQr6Z9VDEE5jpD+ng1c8BZHcNKppIzNtH/gCALanrpNGdo5L/gXZkzwBAIbN5sqfXspCYFZGPqU77RJHeAzCMYjotfqq33nWnWW4lkS5x38e80p2U1y3eQlvDTIgJ29pHwSqXbtv/pH6Fu+2IAZf+uKZmTiVphkEJ3sic6cC2Jk0hWkHC/9OCb/c0HbABVa3F7i7zt7w2v55s/sjF3HP1Pf27mRc+nL1mRUjMgx+OTd5Dj94baajQdtylHagDftBcQnPTAQ0bMiNtVP+VbkSWdLP/o+SeIJzvAW3nGdc/Jou8A9TZuot/R0gI6Nmmx57vLmjQwsqWN/eNVXJzRqA77EBqzi70C/bIQ8dhvJGdvvQXyxk8bAmMCsOh8jUuG/KIPvRaEn8Ql8diEO36DLnSc8L7tCYx8JQVt4q77TZh5Z2JJA3+m+z36137XaQo+jq/pA6Rt++gB2eJIcN0FOHebIDGylURa/dsHvQeaIrdcbD9AVmqz2Ln89OTmbJCj2yfZEt5Uo1B6NN4FDzyZc5HY9tMxExQqecWfwt0+uO4MP3c/5gJ+9ZsPjSiTFATLThxxtta9c62aH3n5GrmjR7lYS0GWvaPZZ8Ed3Y58XkTmYaEVj5UlPacIuQHaOnuPeBt6TrtRpuwh5fp5+dNq+eIlMZzVqZCbmwPnBol9lBm8K6oAFmZ+ySbx4bteXOshczJpnk2Jvid/gs1m8GMOwWLsOlD7OwxZSydckXCZXxRs9kQmb7Qp3sC++yO354zGMhRACY+Q3dDueSWC24AMrQ3r5We3YjuuSS3ZsTDFBES9PT08qD+1tjYPp12O2Ebrxo65xIH3IBVX4xc8khdHlru/BO/GmtGfTX0f5iqIN/QyvvfS8TH8bHxt5HHblK+PW/+Xf//ffcpBWbWJ2SnFWBnzbSDAl+NOzkwgwM/WDZJfaFmb+2Sfc3bwSpkO4lbAuyaV+JRG9bVdqp4sDDxc2240wtIW9Dp7jSbZu7s4qqw0doWWMnXBS4vkzGAT7LshZjnY+AzHHp3T1/BbqA4OKKWDOGJmHIp0Z+MbACJcjB35w++YTeIxzAj8lzSDXZ8bMbgLAw9FLUWCjFWtPkkBQjLqrIcJKYpc7A6Nt++c6AzcrmoduGYd+BsaLDlijF4GI8jiSwSgCDNzIOr529QpeU4WPghydTnEUOcyJsaGltZKsudxu5/l3FhCSsMtckJzRAy3SmbYSMx3qSErqln7QrxGa160FOiIGS7vtp0MKOXAMiIWn4sglg15TYA4Sfg76LdlIqnoxOCSJNRtD847X3sYBDcRobQDdnSIHneUI6p5for+nF+iZ2Z32vimjCCjoXw5Tq4Mn1+BAt+v2AtqiYW3K0GL1dlbK1nMEoLhmlrhm1m7vTKCbvurq8PBjEmbXgm+eu/TtS7YS20w1n5vn3dhuBq7wppskjQ8KQFgQbMF1q+pJFFzRw5trdzK7F8yKKxvZDV9kNMkIfGC45cxG+cTTZO10wk8UfbTfqW5Rpz85d2KXjYwlCXgkw/LbdiNb7RUJKx8h6/Uowshl5IRv354Ld7EXdjAD9PNZcXhHt/62nofu0cGLlb2hdm7hVa/xffrxHJtSHbLjXCNbbdClW0SlK0Z3vYWG6B6OrgRFZuMfSyLpluOR79iRRHAS8Cv9dh++6cO5yUZjSnRbf01/PqCOTAygrkkMxSIJNLuhZ43JwUqq574kE/yZj+kTEKjZbWTseZ4tCr+ZaM/ESpuU2Mv4sL2V2TDK5nJ+Hh4eZ+A9JffAhR8eOgeAn1+/Nqv9dGPlGqQ+SxU4bNc31urvqecf6ZL+gZXj8f1JuspUtvTqFx1cOxODU0tPYjj9DV9r4j99TFLB6RYEaJ8EB/vBncbGiKu2HLOli0w2PGpznnj+5AlZmhjGF8Nnt8AiW3siB3XsgHwkUexs5Ih3vPkW8qwAh4D04WZg0hVamzSEd7yxH6vj9vzDKo8vh4hlVu1tYi2Z00ltKu0AJ1d2Bi9ca/XXiTES+t0Ies1Yy0fZl/PlL1o2HwjcjgfpS8+++AKHhRJJs+JxCH4Dtm9rR+RT6HA/BI+elIWTPWpDdmhW8EQuT6Jft+D1sbnt37E+7bRfZclOPdvziAUf5DXXyTDHbNH1gWtF0sLIyLa6qFxSZ5+NbZ9E5yjq+Ja+YgFdq2scKLeL0YGxHz3f2Jv6wz/zZ//MW5IIhNZQchmxADFg6AXIJzGAmNL2zNdunwOcIljevB5gTnLsGxME05WrEDmGMIQ0oWHsGM8H8WOgE4SUMpTrvtKq/l6/VcNoKWDY1GduQwZrq6Z+0cbgOYzgMmVEY1sDPXwUPg9MRnE5Z5BaVkyBtQYax/oKSg36O925kNoxnJHfCLdJWngVxIsncOC5fftm26KvJJNLjpsgBNaCm79s8I8sOOPadNLWV/uXcZEz2gO1ePK3XQ1sq2EdOCHLuUSKszkZbb84L9z9M54ygbuvNci5cDhfmoAl/Xf2sRH7DV/j+JV0mZuyHlb9QNXzgnfJSXWfvusWbLq0D1JmcJjOQ51vyCWxCk0zcL9wuvZJYc/LVhSHrrFJg1tndqkUKMjccxaSaLLUB4/0sIJXi322/WyO17X0AZsvqTMoTaCb22vVUWxCuy6lB696M0QJoHalGeMtYzvLBqwE1J4CU9G2Ppt+7EmbPmcT2Y3NGFTIfX8WI3V4Uuiuia02UZzEpV9+KX1TxgbpGo9q6Nu5pNhrR8benidMuQDeSuxGn3At+Sehinz4sQsdKGO/fBgPBiJKaj9b2sykZmRpD+7QcVg5N6GMDPvKgnYZXZD76HoSXsv7+pvEWDXoDDiwyMsAAqaAa8CHn8zmts6shgrufXVHYCyY4IsD3ace5u5zYN8gHjgGLkmR4hpc025oXaX2gb9Uo9/tXjqbW+80FgZzGd30Kr663bQGQvLUT1Le512cJ26DO/TtK8GxfUkVOXSwjvwgHXvxyoKZ6HTySycto0OyaOLTRHz02dgemugQ/K5gp/88/2RgIs/xJxFHP33YP3yNr2l7I7iIBN3k1sljzq10Lx1NQhYo+Kn4Rl/AegUFXH1GKvSoN8nSrPEwOiv8Z+CEJnREf3QIAP2yXTyT0Yt4PkmrW7jjezM566pR5MiH7RW80FufxUvCfJh6eDtR5n+hE246qd+GLnjKgxJk8Cli0sh6Yhzi4SFj9IDLl/iX7t360ZS1DEzwxt5mPNSuNvlcHhmLi2d82If+XGzM2OkbGCOv0p/6FX9qk0nG+Sud2rsLJZkmE3X0WnqCs3G5vI4u9J9r7uCQVWwh53d6uz2yDW1sW6wQq3xbeiby44M+1VX6w4W+BVd86sQpKMlrPTesnWtdSQ+MubXOnkpJ29RiQ3/vCsTWXRdrxGt93cqsfEbq2bLv4fRfZclv6Rmcw5/8yT//Vh9YDkDGUSHG8BHPMAByS4EDbIcJPhlcf3ux0nIjo3wJRTBhVFjnVbCgVuGiJRvE9gJoA/FOI7rQq63BiaAZMAWXEbADl8CbaJSZ4A/dyjj5C0f19Xj4fc2UMSiExJBXQuQ6OEpp3InpEncCFxpf0DcEVnC7rCZITL3zDgqBL7jhu9/GCs1WJcxezbCXAvA0ScMkt2YxywEU7cgSvFnBSdu97xqgOTrnD/XiTw3pepCFyuI0Y6sDNBkOJkEwMBirhzKfqRtQLYOaoeDJUUrw6iHs4cmtqXk2DMZJSsEOVQWAbmTa08nw2wZtO8nji8LODB4NKLtj0K8ZMRsYeEMzwLi7F77JQJ/qaC/O6QY+t5DZ9cCbWTZSyNksWAIR7VVvMwAFfOgovfDhK7BRjlt1ghKd0JcLs0I8ttBAlbbsBi5O67w+sdso+ZT/7NmCZzY4sv74gdt1uG1sHywrxGQhSKrz7AmS0qSah1tgDZD2I/HaNt7SXpJCFqnogNRVM/SnrYFG8svvCzQbHhXw9Uu3wjV7xMvhgSTVirFbFzOZ6CySb2gcPmZlaPiwkZPBTQLKpg0ARG3mD5vjtovuFf07AOcqWenHj+EUcOmQPGobcORDP1ZkyGLJyb76CW6y1Yffkg+46QxbYUzsGB2iV3DVr6tDZB87AQvB8NbWSnhk2WPkjp/0K+biVOygNlU8I4ue/5Yy+PG7vqwhztAD+5mu0xd/Czda8OG2D/vh6wYvfK4vNugKDjngY9mrFY3B6XoG5thFhN7YJW6hUFs0dYKzt0ML/Ul+0QC/OjiXztGsvqu85JUihnnUonZQuPsXPbJ3TUG7b/OK80sGk7SN7YxZkotukVkq6MwqG0vBC3z69voeT/Vb8WKS9jTM9YkdkWlsCr/akxU+2LMNDYG0+8EkV2tcQv/CxY/UOYdzyuwr58DRX5+cFQ98pVmjkmRMmljhGO5OFAJzVgDnFm1lnv7kVP7IRoyP/sXcwY+jwE47/ciJLlfilUblexKvaa3/jF0Tg/QrjBw/iwGgyYZg8tyHiWmL3vTrBMBkOp8Ze9A6ybZ26NHLvhTu8Oz804YMmySlnyRHA4kYu0NpV6pdiz2T6dqWzfQ8cOyVhZscF3zt2Juki4wXHYY1veQV8oSuiO32Aje6fYy7xqnFv87azfGqe1E+WH/4Uz/1599CHMeCaJKvGHn2BDcJSpRvhD6cb4L99nLjaoJANMDJZqbgGy/u888yXpW3OwoqLQFXsARfZl7wvJRioCEMX5vvrEp1Gqmr8tNGsGFADY4RgIGjzAUWI2CgHKSJ2Y5AOw+TCiyUAbZBqBDTt9jDh0KIjFRSAF55yzXHvZ49GLYqONUNUIHDaKo0vMaRemurga5dS/86nhnG3O5cgaLA/A8OG/jd01F4xutKaNUrZum+bTWDA6dRzzkZRAaa7G9wrILPAANv8OB2JVr+Ta+9rIP9WonO1iQsmds8oL/zENiRUq4LlHZjoJVrtuc8kFUKuwAO+Y4lFuTnuI4QylzboaStFzgmsfxt+jaIKo7XgAsHvRhoDNDkyqbY3chvkveyFSTV8y7HIk1ZSWB1EI7BAb+0spnsnweU9gjF4RmOF4P98AyOAgce5xaSICAojBxwqq3A1bNUss+uTgXHXPd+rUngF51oMLJ0D17kATeQ7KUJV4oVSbo6OjrJmaAoERl5AyXZqFxiryNTfGs3dut1F/D2PV77ZI1/okk/OOnGvslC9ss2X/A/bemgAT6yWDYBV9vkuqJPb7WzCz6WPuQpkPPNaiXwJjEhmyQEaWelCryZlMxtQoIhb3qhS+34ZweFXAUPHHqVmPa9Sdc848kv95UGPpT+/MoA09lyZMg22dKSAy4MFm69kN3YQIlIGTko2g7dM5HzbTmzefxODBqa2IcSDiZp2OVFJsVf3QeeRCj1YpSJQX0ypUmMgblymhjl9pDrbBgM0IunsMUvvsZfQjt9wZO+fclv+pMjf1XZQTxltXNt2o+fg21CMxNEt/E9PmEATX2TqEkeI5DQCGQGxVz1/Gx1EzrxiK4gUbPXk08SxsihOim87MEp3RPjln3QK9uXpIn5cOJd/fHJaRNVCwx9h2VwWd03eRdGyXrJfSZKKHhR5pnMkRH6pozfd0KTql7SIHBaj7bAc9xYlEuOp5l+L2TDPumHXaGDXRvb4Fx8DKyxGzap3ZpVw9UJ7g7TsbbLXuFre8fhzZgH5nO7D336pWFty4RxdDz88CMyctt1VoVu9nGHVdCovzZ7l8Hpk5Md9dCSD90fHR9330kAGsrn2KPYwtYB86U2NsdvxFf5AFxsmJ7wiY9JPGeCtHg1VnoPmJgGc/9yTcIoefSFFrrBM9x37t4JrpE3nZAeehszxZPUw0+u/0sF36HvSpxd9u4hRoS/MHYGaVWAURt0StX/TPEsmJmwYMTIvIPo8dFRhdgVC21imJhtxpo9AicxcDqBjIINOlVg2jWbT8DYG037/DE+zwL4hptg3GQsTTA0iiW0CQoEUvj7NkqeANlZS4S0ZuwCKSW7htMJ2oJQlLxvdZYRXA2UMdhW6YzBefAMDQbj/SHjvZ+yDE7BT29lpDHcdQbX0tcxWeHLFgLaZ81ediXuPL1Y7UmIyMYZho4+r5c2V6/L1DN7SBJ4NzOk22nu7dF96J5sCh336DR423xKXTZt5swMyKoZm33yNEEqE5MTzz945qctNRuISmWffb+GvvMpmHSQDxxywiMbEPQFPclSk/Ag8ZCuwHkZpL604NuiEfgEisJif2Pw9vTw/JZNrtWmIofqLnLjrLcz0LEDtEkmtKuuOVLO2ZxrnBiNtbHQ28Eux+y+CUtkW33sfOZfry/ZrdLBKXSNntIubdbtSd3srdKgwTFaBQe3Ap3rZwAbScKx07Tzt2bLJiX8YGbyw4MevlzAX/Qx08O7vniCyzWJHjoFK0RJsPpesciLjaknlyaPwaGADyYafMkCrtojWeekMknRZrX1wWsnQcGXysqCbZNnk+bIykwfjeQIr35kKPAVSvq5LtY4xkcnXNoEjrLwK54N4fMKWg3cz+lKnVuQBg725qvueJoXnh72wWiv3GGjgj+fVtbzXLCUN/VFCa42s7U+ZckAbDxr3GQnSWOTmsi4CVT0NYk4GzfwZzCJbUwRE9ksuyaT+ILa8IzWGYSV4R1OAyhZrduorY/s+cviRWIFf2UHZ+or39BRv9oHnrYPjOVz5L7sGi50kS8eW19884yd58ysYBh7moCjIdfJ8SR4Hhwf9Xmx4xx7UP/pJZubRYBV4AOxE5g9Dqz62h37D93oQSOfQNfIcpJvMu1kKHs0wK+ePPkE2zjP/ppbZ7EnOpukBaaBNZOQSYhfFHSSQ/YrBsYOxl4nBpGDRw3QuBK5Tigq8+EBIm3RC75tXj2xP/JTQibWQg8ff3VtIE7Rj6+5U0AX4gI98zO0G4PYmW0mgpFRrtmT79jTzmuTZqiDF5LQh4c10Vq89WI28q2/5OPa876ormjmeI3R1UfgNSGOHWjkSzAYNEYtGNpJ/uiFnzYpJadshZ892Mr6kh27FlfqX4HTWBZ+lfYp70VV25A8SiZV9M4Z3KUZnbHZ0AnF0o18Yh3bFty1KeoP/8yf/bNvXT+81vcDqUYEgkpEhEYgTzBwxXsydkc+yHklbhYdoVxxnuwxRDYbrrMYUPUepgXpmRW8yOwpvg5ZZgg19Tm2IubFqAYY39pjTOBgVKLljb/zPqeLvll5PbQMVuEFPuFSyo2+gwu5L4SwluoF59bF6AUzdHZpPXUcjvIdk8cKSmGpAbLvTHGM9iDgjJQwsktwy0Vv7Nerr4EAN3WTZIxR1+HCDyQGWoXx2KzKoZUTaScYeP4JOjAYP1xkVBoKg0PtwSX6eZLgKmuPBUaOs3zPxFxGL545vBfeBmCYO5/blIhOI3A6FJEffae/wio0IdK0bk15suXYm/PNVM4jrHlz/lzHjxZuz0nW6vThSxCgb99kPD2egc6K6Vl4fP/9B5n5nDbRIgtvlL5y1VuarWadlE764ISS/a5gIAlVxTnHBndOtgbcyog0dttxDq9N4KmuQuQEE7dJbjYoG0jYwiQcBx2QPUNgIBMAnoROXK7rlXf2i5D+z/HgCY+xU77Rtoyrl9nofPvI8UpIJXg3Y8+rHl3otAqBTm3Usx+I2IWATTYGJqvP8Bka7961kmz1d75lw+8leLdCS+kKDD4cRjKTy4wybQ0I6pfduX2tdNAYxkLPClyZuPHBBODe5k8lu2l7dlj5ks7wSj8eyC1EtKeN4M0v9OfL/GslqQYAAkAiW2fnHjb2KxXheKdx5Kp9B9rIXAwy8HmOhB7BfL5yFVzkeeOWn4pKQs0PQ4PN84T0y4MEdDRfTQyY5OaFLp5FFmIg/vuMSuCuMjobv1Ls1YFTpllKzvtLBfl0JT5w5v14FXBlXRg+2bNJ8lnS7WAZ3vFv1u5bh5LXSUTSIJtYhD/t1IM1vee6s+IRq1I6gAUXncMz0dhdjRm8Osjq2BJdxG/bhbQC42b0slaRnqOpLESL4Yec0HFqQhW70R/B5TXbldgePwF7vb4BRsnSvOZo4opni/gH20YzXoK4P0vHduBUpe/c0rSaFV/c8TUepq9b8Gjlc+xE/Lx5c16YOzb0YuGADKzM6qAb2hzAMZKaCc3ITSWeNJm7LV2NDP/g4COmplNjGd79ikRllHM2PAsl++M3O8gp0xFcsfmDsPo8Y/X1IokqEeiqD1gBnDjqemUeWcDJd7QfH5oJUB+cTx30fLX+ELmZ/Nhru5JD8PBmZUnfTlxTP76DBVrKlfx1nM2fPuTLPvslBONS+Gk8S3vXG4vpNjTqTzbkSN5g91ua8W1jUW+vhq4D3wLfZenb2WRUOSAsx6U1fTtW7Lc2JY2+WSwO1H6G6BwHE3rTnw1dFRNDD11bQe04ERkCrwzPsx3+yT/1H7wFOUIEVglLV3p0CjXnFyH8Mp0P56V56KtW7bLd6JvqB2gDfgrhzCxkEpa5XbgCUF2hhsOhG4DbfoKEqxwPhr4mQkKyEz4MjvAN1hKRlTCilR4FKEbkNoKBhMDxoi8w2gqMAsHMLsP3HqgrFIqkvBw3mYpsJIhoLB7tHO00SRxan/YrkdSXAZqt1pHDq6DQkj0Y8828eaCT0VIoQ1uzjconNI/iOafkbZI9vDMw10ElD4bWATZ9868DKcNUrGx0dSAwXKNrdOo/fUdEDM4XI64l8F8PncbVvlYiBjouBn7/51in2Y09qF1XcpQDZ977dhbe/HyRZ8OsVsWtQs/MNj24L+nyjaDzJNTkKbE+PsssTF02jlP7CRr80y+59KQYJdpmbHGWJEiqyUL72kr6++UAslmrW7MBAcbsHWkPl5UhSUPxpp/ALakSNKxy7YxX76UgvAwussonsmQzi74pwZD2aGcDLpGBGSzcbAG+wki72m6uaI9+NK7nf3Tuqls+K5C5jm9+ZXaLHoqAS2Dot/QCS+D2ALD2K8nUhuzYBv+vfYU2sKwKum5WiS+zQAMlOsc/o+lcLy2xTcUA6VtYfa9U5WyAm7gwMhm6GtQke6FLrbrhYwJc2PK/uMhB4kyu4AV4BzyTJCsoArCNMMlubjHvcqG38A++OttKPGkefBtaziJrgXdWvuYVHONbQ59ZLTlMUjWewV9rcykGOOf8G26bdkp1kgI/WOsc0eD3X5pXltEZONo1wKeQy9h2G1Vn7GZWB46Li0663/uJQeW5vBdMz8lTUgfWrLJkQEqb+TkZg5NYJgZM/75HTF3660sPbJEc4BLz+K9vxLvNWlzBrQ0aRw5Tei1FHZuhCzEQjGX/mnsEQmoYpsdOek1iCUirUzfx20SgP8e2LuoWvYud/bkgfJQEiZ44H3nkHJ8SK6Y8X0zax4zQXjj5A8NKKXpN+OilFwKrCWTa8x24F+1gSGqci2P2vZbxBh98jBxrtzl2reNM9gpcTXoxEhz9Dd3QxF4LJ3UjU0nR2C+b6c/U5BwRwdiP2G5Pz2OnQ4uCF6vKjf94TyGXsZ8IJc3YKVrIsK8Q0Qa8wGJvdPDYO+fSxsoQmBOn0g5u8k8/MKF3XtoDqLACt8knJaTeeOBVEXjC/5rAzBe1EhN3uYof1f0uS/Quv++ELXSMXlxPXpD2YgjcE58HtwIGksjw1p3bhW1ccV0fMnVdXzQ0kSuAaiR4bwS+9wpaEHBhEsTlu9OYLK14/bk/8xZogPmU8TSYQBojC/LLK1aNbEQdcK5nHzKbeHEMwd/tIW0Uge/2HQ9AZ8azr97AcxaitCAgQdMbswsLgcFNFIJImfXQ7Q7P3vXnThWhCTqdhaE9eGTCOaywFMoPmjEY/ATGUjZ8IGujzvMvg0sbCrZ6NTSVNgYTgU3/MdppT8LZCpb4e7kBRPCmdAGjwSMXGIwBwKzJeeWerfSlr2+v1SlzztgdMwBwbIJFb70kWOELbdotB6FDBsEI9TOIGqzR2kExe3QplUHO89f+823UulOf2RN3BOIGo5wUx06vMtawNiX7Hr6or0QYTDYuJAE7iVOdnUvGBPCnDUredUUudD/7eTmgpAs2z76ot3GYJsNkk74SMbbkd7a07a3JtIHaymMHpRM/kDy3rSbJnQC3ZGxrchoeyUNn8lZqc6n3JRMJretdzYjtjNxmsK896JvjynaXLxwqR2rgpT4g0WIWX/vjxGnrmO6a/ETmjukL32x1VuwGSfUAb9rVBkKnGbR2CrTq0WJCxabZjG8GCUprtrf62qPBcXnKseQDHepGdpFRzu0bKPWL7NCEKudg2MCgf7J1S4U+lRWIwOizajtOOkS765NgkNu0tVrhW2LiErZbF9vxzp+RRfjMtQbbyFcd+pTeskx9V+lSV7mlLDrhrq9GB+ghc0iqGz5fu5j25TP8SyTYgn4SMd8wxK+6JrcZfOhm4bLTv/LLHp+Llqlrs+d7vcTNPmdVfqbQET3q22/wMaTQREfk7Po8tmAA2Wf01eseO4ec9u95+QJDDCRb8Mk0bXLuCjlW7jleMvugrWiniHkGdXoBz3Wd4JKAN7YUn7gQu4uspl3qQr+D/G89eeXIvw66+pJpcWqnk+I8MXGdS6LIxBk90l19NDBKC3r39uV/n3SbxKNTO7yB21X5PS60DT0HPkDOyZfcmwgkDs0KVa5GhuNbeN9ti52noAupdA72vKqED04MSse2c63nabf8AXz4+DCYcJEb0eHVM5j98ktoG97gGr3p3/aBNfpWaGFoYmOukYH6agKN7Tc0PS87nALsycjCggY+79yahZalkw/u4RbrqpvAppuhYop64xZdr1uCTawDYvnzKtVJ8DVZj/zgJm+xsvadBBRqeMVFPDUmhW4JnDHJNWywIStaxqHegUj9rKi5q2Fys9qyybGd4YoE+A5/mofxmQ//loDCb/yEhCxHBpHzX/wLP9MXqEoEJAWIchtnAvj17XqE+EQcyqDGSBG//203rIwcjpGSnf4OADarRoTA/WIgiMHEMCQAddwwq2ACXgGToA2kBhgBhNF34E6BxhH4820lThKcqVyCRwO8cD5PONCls76MMrx4Z44XFVLQGB1aCr3tnZttMXIwlsH3Wbbsu+SdT5149Uw7fLR9Dc8AZqnfMdlPpu7BRNf8gLilbAoP8K4YrtmbgRcdDBFfdAE/GPlXuiF9jnc/WTSMY2bw6CAb/AzFtl+Ho3JJwZu+AsvQrU0vtZCMd9pcu2oLbdn6morUmxm18ZKfyvk39SkSY/bBZAUzr846C+rjs/Pt4dHZ9uDodHt0crE9OHmyHVnpSkbmtuF7770XPqLP0HlyPM97NVGzehMZzuyY3OYZGMFd3aPH87ZvM2+oLfu6jTn2IMEYvXKYOlD4JQsb3ZKPut5uihyVPusYmPNV8VlVq57ipDMoTfCsXacvPBI+502804YQBjbRaI+GOZ7rM4OjW/arnn2QAZgNZmjOMb8oLp+ck63ZHDgLFhrAAZPdkUl/5ihJI/7LhHYfCCpDF3rmofzizHUwOzhmU9/ZHjUXxPhHZ9JoCWx4ewsosATQ8gq2gS79OkAGNxrwIPBJjmZVDZjwG7sXrPi2WAEmOGiGqvrNh/z5jyAMlkGr+IK7ek1/fjsypO/RuQIOPRsM1rdLR36wzH8szmy3zLYT+VUGaWtlHZ9Kgz9ZtV/qVp8U/eHFx8h79+NeS6uCHjjaNC7lmP7Q5Br7llyadEZqz3mxx4N2ZFZZRd/6oLX6A3hIGblVBqM7BFS26MtYULpCSicEdF6ZRgbpIX7XFgDLn2TFGXxs0/na2mGnTRuFnZDP0D21kr3KJHIUD3v7NDgMeG5Bi4daoksbfIHTJCv9yNyYpdCJerGT/skRb71NnWtosu/jEGnD1pFJRtqSAfk8TtxA17Jr8ZEM0KCtgXkSg3lvHv69NV2cqg2EBrqDi11ot7PbcZEPXMVXKsGxFyvowiSFHugR43CW39C3Yh9QI+OJCTP4kzV+6dPztLMKObFtxgWTID78wv4CKceG2WUDZE9L5FKibXvZh+MpqQd3vkRnIcaPec8q7Vx+oWcb4VtRQsdKYvWDh17RJQ4Yh/CpHo9yAbSRqdb4tYFJ1/Oydc+ejQzH/2fc9y5O/K+JI71rtwqyxl7m2eO+DHankZ9JyoMpfSeeKY13pW5Kv0wX2tGPd7Zi3PfYABqNBSaWbLAx4i8k8RJAngeMNDJjQ4Cl5ZhKB8nQm2v9R1YZeDMjc9/eOobq9p1naQxwBvy1rNcu2oRAhkRgWJ8H3kZBBLOMinDcHpsAlYv5N45G8DnPcQMLoEFOKAJ321FOaOn5B0rbU7AuETL+JIfgrg1u9QGS/QSZovNJXwlhk5PAR4vMmLwYnTg0hjXGihfBprcyAnsCd+RmcEBn2nEItDO0PrSnRMZ9UzXDDw4EzLNxUX6OwYJlHGmCFd1x8JVM4BMv4DLYOmKMDT2Chfb62msDiXP01bCzrxxyPAaHo+Aq1Yye/kN3/GaSsVJU2tvUaYpDZahKGcDbsxgno7ZadXR+uT04vdzun5xv7z862d55cLS9++h4O5FseGdcyPCM0RmbTMbWnw4KDIYMJvtyW5DdGbRt+OSEY5OzDG6QwhM9wN1nXPJBG3hsXhGUyJvsyXh0NzNMyb5Ea/3sEDsYPc0AUJlGnvOtPw+HT+ImwPCtFVCq/xA/YmLX2dKe3tip5MB1v8qgfRNzHARXgwM/CDzXqqdcaxKaTdAZWdPUwGUbeOSXfcnqNPCvfOrPttgsmdTOfEIEm+Kj8HipJ5ux4avyDU3kPYPXTCyc84n+pFQCDWhrAGOLY3OCXVEXjxO6AFcChbfSj9d8rAwsXsnWtcKKrzytjONr2ch5YoqYMPzAj04TMu2qN9Up8M0tPbPlJJs5JscmO2mkHXxighVOpK4AzBbBHV+fW69gGSgqu3zQMX1G3mxh4VyPArRB8Cyaps+0RyvZod2AZxZNvq5X/uVv4KPB5rY0mHgy+IDLphTtG6f0z951sPWDkczIyCSmRKUsmaBl4usk37Xt6t5gmOIfutES2H10JHIavzC5zLWihjtt4W+3vU/ad8If//NqBHJczzOtZGsVdCho6bbT2nc8oac46GYmv/yjt6UDX0wguzV+sNnKtxAmLtN/Is7zh63Jo7cEg0sivzcufPqYpEcsjB3GB8lzcI8tT7xOzBjGQ1/oF2sX1tSDgU+KXv35e7C0z/Sj5+DYY0ll4q/1E1vEwqOj48YpP1k3r4tKIhFYeKMPtNijg5zZWGWWY7JCFViVV/hS0Io89VNynq04I7+nidloXu8lfF7WceCTA1uciZocY+SmkPnde/NNZLqhd4TwffbgmAyAo2/06GlPFnCPzCV+Q7trbIWdKn1QPgV94GjHNk0O0T3js+sTr7XjZeSDvhlTgjOC6LXg7TPpbIYM4hfk1cWWkNzFm+hTu0nsKsDt8Kd/+qffwoaCCMrr7OJAwwxol1F+OkJWA0g/5mLQJYsyECGV6WDipIQ5y/oGPUuKcfxcb1BmiAy4DI4hMYBmihGOB9IJySBBrc1sA0/pgITh0AmfPWNdjschDHoVyN6mgQKe9IPDYAifAWoy7pQKWpsYJKOLsxmY4a/CqnDJ2wR2y5ENDsk+XVoJK0lbwnS7EK+Kh3LJRaI6FRKl+Z0tvTkmWLqTmXNbnSBw0ena/DA1FDHYwC4+59njx8pIg2twqTtLtnyDc6YZnTII8tCG43LEtapGvg226QtvdRaYRQwH/rKRU1+2iuns0G/z0yFwCQYGP33BqeLTXnOHQLr1NzNNhup5EAlTAkQM/+j0SZ/tenT6dLt/fL595+Hx9s7xaQybDSUBEECS4D3JwDI2k+QmcqRX/Hm3GLnC5ZksePEpYWNPnMegRDfsRbDFl30TYwSm9G3dDQ7LkUcfnUzEJ/o6lOjMoNBJRPhZM8+Bh7eZgZnxCBwSaz6FJnswm9j1HNaRNb5sT72hOX1mwhA/CJzRkUAhQEyQ1p/dr1ViBSQwrdKBIRBL3tDK1ty+6uyvract/thJhedK1C0JXYlP2wVW/ZENpb9ABK6+aMQz2QGhzqow4AZDgRS/nnuie8fg8h0FJwI+3VhR1E8sMXkz2WmyOGQ0oILdlbu0gbvBObDg1bTPZ6Yeb7qR0c2bH3xJ7CTHgiE/X78JamVZTCldgSWOaGOSCMbEnEmGBFMyG9mJirG30OagPspXo6NV1sDYRC5lrbgjsj9OXf7IY5d3djPR2AdbdkRvBTnxbRVwZxsZXCRGgWKlWvzZge+gV9vWVJaTQGXwUrlf6GAc/MNjKANbffTHLsp35NyEwRXd0rc2Uxj4Snv+EX9Upw84aIePddW/dh2yCzD408CIdlKnDb27zq9s5XOdxw4CeLsen1z9bPRHJvAtnSw/F/8H94wZnZQFlvjHXm/enAHc6pRtwV2DeP2AzMDc5cHm1oZWG7wBWLsZ+epNTtpnI69nQ2f+D578NakB20n7kHHP9t/h1Z5uc8V54JOFRyJaqWFpfr6r7PFMp6Unm2smSU24IhqTdvJke/WP0DiruniEG5zRLRmsxMP123dujb/u+H57IeMZp5KsZYytDCPPTk5DFzuhx34JKDSS9cT0sbV1F0qhp2ESuOwX0srGeC3h3WN6YOPHJTIdWbK9ax1/xLGu1KWuXyrKvvFEy8JjS6GHHHKqyUro+wsMaYN/fSRwfLVoUmp/Oa7Ms9Ha4U/+1PxWI9AMAGVUC8lBmD49R4SmBbH/v+xql9tNe0WZoUgbwcxDtftMN9sinoB+6zYCZAydRRkkbkQIEo7iE0jGkREt+BvoJhPfDccn1wcPI0YUh8VPIIQ21/FUx05ZK3EK4wWDEVA04+DQBr2hKwN0GncmG6kbyBjizv3Az56ADUZWY/Rpxo1vNASuwVOBV8gkmyZWpVXg3a9nA4eSG7zD0wpWo+AYbx1+DKMDIKNBX673Fld4v3nbbUZL1YGYjbz0Q5fSmWT1MgX+oWFwCgquw22m15bP/w1MpQHDMb2HNgm535GUnAutdNIAk7bJSfqcl2AvaTqOkx/3m0xn2V80+TppMmbFJInZybPt/eOL7VtHz7YHJ1bJwtvB9baxAnUmOYj9uIXpW4ghIX19CzLwkgD39mSuYxPfBlDaklj3ebp0wKtkkNzoGJ3qbQobaADNeW8RxE7IjvyJYQ1IaHNAHn2mKn04NNmwG3gED/1qv4DvPtRvfqbM/5wH16QQ4B1sjx49KrwZrMmbBbk+Mzv0FE9rJJySwxkg9IOzyUFomEEWzcOf47Wxm87iopfSvyc0ixdyc94BK0JdsPkEEyBnclKvrMDHDslYoOPv/FxShVYyX99MRhvfsTpBZvxDTNEO7ZJBMuzrNVInuTRg93raKyux7uDtSv58cUN/QR4eNJLb0Drxx6oOnhZvroG7/ApvYpBjMMhc4OWjnailXkJbfwzdeAcDTjIiH/Y49gTn2NDT/ZtWjhXtnpfglKzCxaYauNNuwRttvyjgNE7mIh2U3r3NNH9xrI0jPIC/ruGz/O78azN7umWVZOH/+Ib4pzRG8YX0swdfm8bS8Lqek1GpHn1dnUth7eTBh5rch7+x81ltEJtXTMYTG+itZbJwng0tbB5tLWjcD+mhcuMD4QHsselJqPRHI9xNJnP9xvXEz+juBe3ojl2kX/lfW2BDxJVJotuIpLDLc0pjQNqy9dWQhGz8dSYqaRdA/a3LwDNmwVHchT/wummcQi5HSbbYVBO7FPGhdpA+/Acfs42cbPiS6IxPeLxF0jq+vcZOq2/04trSM9zP9Zsqj4GgkczECHjrOzudqyw+uqKc+LJ40JZcScLPWjUGp84kF88eWaiNSnq0jRzRMv4yUkCqY3Vd6U1HP++UoJt+NyJf49C0QrvSpCv2128Gk1WgNIeJPJTaXWmcYtFhkuWxb7bUn7hCQ67hAO9d1AFv79hYnePxWclx/PJP/ak/+RYEBIb60tZ/bjHGIDogLOTz33ufbmR0xfcOO2WYMrB3Bh5BCYoNzKGAoOBgHN4JBAciFegQLqgSjgF1iKYog8XMBjFsM2MXAChP4XwohBcwZx8sVVaCLhxoMAjADVc5Xc1zQgl1bo6dfftOq17v7CWHjMABvqpQsLI7PjKYOx4ju/fSvSQBswIGDdudPYOOgxNiCmNahmFHOQv/Qr+M2HXXzASsdNVZwg8nleAJ0JI8yaX+dMCZgEEvOIzANW2duz6wZzBdxYAC4bol/KIMLZVBeSqBU5v9kjc+/QyJ8G+WZnXMbPw0/Hnu6igJls3zXhKwJmGOs7mFeGKFKcm/lYRH58+2904PtncenW2PnjzdHsVpnsRGz/24ZEL3wZXMVJ9GHlZp1QcHfsi+y+519nmtggB9ZPUr+iYYQU8Sd62vqsjMOvpgT4IVrrQzaEpwnTf45uO4SVLwsEk6gAvtudTZj9t75KAN3DMgu6X84gWDbHgORq7OylVh03cSPoNEavUnW/4iQVHYwxQDw+jcN7zgkcjAPd/cEjBAAR26wVf6sy37yKyrcG71J64mWCvoYRNgdmabOjbE/tC+JjfaiCv6qZPkwCGoGcRMHsZ34J5kML2bxHQACFx9wUUpitEniW59+PWOn64C7XGkkxSyyd6qDLj26FlwxR908C+ymdWBuZ0Bbmf+oXViVvwqeOz1Qa8NX+RATuwSfI9lIFRd/TZ0kDGcq6+4t54jY1uumzQI3nCSQWWSzyrkVd3s7+uCpAMqHUUqS38fLOp6ayYF/x9s0wGTdFuVf0FFlwYhVXiTOK7bqO5m6F4YJSv/7FOvv4EbP461Qes0ecEF+I27iQPkSl78zQA8P9C+ZCjZmdVcurEpfKPJSGjy+pbiK/oS1uvdZ1v2Od+QVz315GovWav9ZJvEbZIuSQM7bdKVfW93R1boJZju9klSYdrnU2k6z6atff49r5t2xg2JvolZEkyJgfr8G9sY+7JY4TciCyvHaOygndbVT46X3ZaS4nB1Jl99rUzbi/NX+riO18NIEGxuUxtb4Vq/0IFH+qFzOjAZYtPk6FwbCZoENRqpvCaxxtUUt9gUNeUDTdnr/8JWZ+wEv7YeObdO+9BqM3lDizsQ/EQ56eMKoWX3t+tJhqmbAPQNopzMuI7m/MuZeB3ac2r1XPzvNSWkgANmv8AVfKU5AOtfuUb2XelL/Zq8NlnfaYaSr9ICuvTRVhwiqw/G9SLci7Zkgs8+48UBNBAwOiMIEMCPM+BFNe2EMP+BmZWMi0kaELq36MX8q7ApKEAggpCBuu9JADOTIaMhQtF2ZoP7bDbXiUN/r32grCog53B4yHkChsAUplqPRpeDO/2tfPSBtwi0WSyYwd+QGEEWXq6vbuDVsAOQcvCB3g5ICErDGk3ktAy8JdcHXniI00+8YLAe2PVOoJMYvZfemVUi77nEUnA5uFqmsufLIZUBKRgxwn3QSEKnmF0vOLncgbD3p3uOW11HF+SFB7peDud44S/8tMNuZZFjX6MGi6GhqYEP1Pwhl6y0J1k1+rfNTnu8vO10CEezChbZ+6KFB9+PTuYlqb3VuCdebi+ePLncvpUJ8eOnCYJmPxdJzM9jD+H/JDOYh0+SiJ1kO3qyPU6icxozzpwvs8XBjfbe1szWJC74Hj8+6gDodiA9avfo0ePt5CiD4mEcRp/A5nxeZ+F31prgh0ESJt8VPNhu/QXPuYBnq2ZwsTnBxPN6TYqjc9fZBrHoXxvLANlgI1Ckvrdkdt9hJ+1Tg5o6mzpJxdjlzFDB2kU8dpai3dixQcQtT0lE2q3+oVlgoa/aeur4dH+b07XUWd1rkoC4lLbLNfSX7uzhaUDP9QaktGVXbsX6bdI+S5k+kqTbORYkkSsB9G4fM8mRDysbX3YMLjrosXQmGFrdYK9u92vrwWv4DJaVwU6n/nwbjJGDSeGKO2mTA1/g0N4tS77apDR04AtM+lsy5FO5WD7oAi9oW2XJWUECKtRVxqHZ6mpANw6gTb2kmb7xJ4rCW92VB7oenZeX2FOTl8Ai2yYxoQ0tqywdKeAbePrV9sCqLOMHaJpNK/Ke+sZkbaLrSYTSPwDgbAlo8dp+BuCxIfY7sXV46q3R1JeD0u4xh3mGbPgYndAnXa4ENGTU1tipNmCB2dte9Q/PNs7gJs4YTOFYyUhXtdOnMBc+Am8bzOJ55PWc//5TM7TO2Zy7hi44Wsh2b/+i0uEHPmlDRvY9jgzLx94O3+gnW89dAQlr5ZE4A6wFC7fmYcJ3J4Y5IZM+h5ZOXY0OXDY7zxIlaelK4bw6qPjSjiznXVUz1s3PR81kgQzELjjYExr41Y211Xdvd9IIh1vOxjbjXK0m7QcPORGNFWarZvH/tGHTdLv07TqdrYUN5+ynMklSt/TsnG+ZsDTZzDmZKNrQcePpbkt0smvluc1I6tVev+m3WHdfTn2lnR25i9Pi3JRn2907t5vssUv8oEOiVdpzzlcl9GgxHrZdADUehF/0eCjfatfid22KmOOIrYolhz/9Mz/9FgUBUmBhRgDy7q4+VF8Wws9IN3+XUUyQXBlAjHkmAruio2CIZ0Awy9kDGqtIGw/7UQClGLgYxCQBY1iETgAMFSwGVoL1yYbODzJnr24VdbGF50HECgNJ+8meNsNDIfZkD8Yy5D1rdx0MUSsdluMIII4XjTNbGtxN1PKZwTiK3mHPg6ECTIwgsiCfyiv9Bv/Q3aMS92K/FIu/dGgbg0sHjdbPKpUM20BNhrqSKTrI8Gbp9G2bkduSF171ZUjqHduTrzYG4MVPDSqwUVl9pI3C+LVVyEp/QadVkdM81Esu5BNdlOzgCG7OcJlk1PN05S8wL5Nce+HdwzNJUhKvyPnRxcH25Ys723e229u72/XtfrbzKLf34GMvQVF6zgNX2/snl9t7D58Ehl81wHPjedoIgAaGkYNA48HmE7caQwvhRitte5nJhgSNkwsIdNtn9rpUTRVuI86zU3QpcRyWZzXGXoBiewYz34pROsCkfxvnwAPh3lOnnnw5dH+bcp+IGDgq33ZCIv31MDjGJl03AL/Qw7RtQWvw27NBP+OBPrb7wqZnoOsKQWwAcR0soix25Lk4+Mdf9vbZJAtmwHzLEGtwVi8hXTJjEwIRy62tdsCZgUQC5Tb6+gUDg2UTThSEnuefHIOFZnQI6I0NOT7cn5PDX7lOnTLBuIfFx08VNk+G1VuoaqDny6F9no1Ds+sjT/0kbrWZfByvB7dXMYCZ9IhHpPTBghyy1X4NbOKBeNZn57KXhM3PrJkMea5oBtOFY/Hl0zilIjCdjw/PzDpVO/smhhPHyIG+4W7ymgbakWvhO8mxfnRFluhV0LZwNiHzWezlYGK5fhM7hl63iTIBSjLLdiTG4kdXedLcKqd2Q+f0B7d+EXzgeD7U4O2KSZG2pSX0sWU2RN6S+xlb5g6K5LIDW2jrqwDSRzK4/IJcGs/30gQSDYG/Yh5f5oOz8sW3PTC+f9kqRTv2h6iJJy82cug+H3JW2jbnQ8Nud8HheK7MeLtsauzitP6/xrpOHDPh7Kpr4LDZWY2JjnPOL9wNEp/mdit97c9oR961qdCakFm/HLnNrbgmNoHbOxkhSL9+cSO0SLQmsUfo0KugCzvGIfS0PufiHd8feYw+tSWXHqNX/+z7iE7l5W6CFcZriaHz0mywvPAcbSOvGWcakwInp5ULmhof80ELeO2c0rEuexNB/qSfoo0W4oy27migUTEhZTeVefo0ccwGx9Kn25XOCav5R/k3ERh4PsZ4OqXzoSlXMJFSulP67fjQdPiTP/mTbzV4pzLmEQGeNRicPDXAAYngXA0Aba4dPJ3bjK7sxsX4MUwga/ugwSF4VgbGkXorLv0JVDuG4s3krt+5s99mzD+GBBan5BSYmUzYc1gzk6xgE5FcS35TQXH6GgeDDm0CloBtlYPTcIAGWDz4UFA27UfhI8idhbYnCcmhY4JnOHCjWbFMbAWKAykeqr7rXU/7jJBBhzRgOlhRrJcRwqcUf2BrBzF+GCPn6E/nxLjVkftKYhvYdyLRArW2iqTL4OZaZw0JgmNIQ7du6HHMSBff5amEWpV50oRVPRmpXnpdzqBeX4Mo+K7WUsILPQ/D2cOVPuiwIuTrv2dPcp5A8/Ts8XbtmYHkYPv6+/OzFRKvd86vbg+e3e5tBt9uPH92Pec3uz3M8ZPYqAfqG0gN4pGXL4McnT9LEvZse/fR+Xb/+GI7TdJlEPIsDRrQyz05w/GTecAfb2xDcEurwM0sJzQ8eny8vX//QWnuzBoOKxVxMoHNN/0m2Z2l+oePHpdHWrWSAhd5ssvK9VkCYnR57foEt/PArT1Grm6hX8RG2UEH4NTRNRuto0feE3zpamwSzOqHgPeyBiF91p7/WTlu37RZifN6lsoHTiTuGuyS+cDafSJbFZnS5y7CM180AxxaPWw6K9T8z8y5Nos//p8+fN3tcElbA1/kIXb0G8IAw5E/fdaKD3na97nMSHYNgMP7fh66DOL69lmM4OpX0FNfWGCnPf2zS7cUBc27d+8U5Qflp72Bi37ApF/vFJRsGuBq77FRvmniwyZ0X3JS0AYfmUhs54W1noeRtPu23sS5Bvb0k3x7GBisSWZmlQEdA3viETq9usD1uVMxZb58k6vhDe/g+q07+6W7brUdCS1/TJ+0LWHTO3AlyTP4oseXQugWcrQ0Jud4uiRehVbwFLZCr3Tsp2mslogt4iWeyosCnH8pI6eMK5FjbTPbOuZP8BksYwqFP8n7rLR2smLAByPX2Zzfow2U4lqyUwbW2Lexhu7mOWRXd37SFyy42TZ7ZS9kugbOpX/8zG3JsT800WGvBc9zXlPUlU/k7PSMyFaCaXJ3nP1MQrywWJJOjhqaIPRLH8U9iwReiWQ1OcgL3zU+PZNk4VAiH92n/dXD6/Xl0pxzMoXfhn68oQsctoMucmb7jfO21NffKitwZ9xyrn/lxs+y94gDG2VD6JrJD3v0aITnj32BRiJztTa6xmT2ws/EilXQhKdlL2KA68PD0GJr0SSH1yM/VXjYr7RMzJtVRfDEHyt09+KbHbtc3Hs4xHdx5JxtQSDuS3aN17X/2tRuH+kDzm8vlU/k565Ox2E5wc/8zM8k8TLTmJkh5+ug42VLUJYY25TbadYXlkpoqjQrVjOIIJJAwHgui4JIf/sQ6lmIOlbOCKBZb7b1LYY7d243e9bFOUIVx+BO1j6zLMyMUQ8OfShV29YzljiFdgxRcGdoaJpBadqbhYO5aNZnOA7FGmUDD461n/vg08G5vl3pyIE3QJtJm0FgHIgKIEVi1qPUjTL1J5cZLIaPwYkPKAzunM2su7oia5/064wRcn/pYxmTw7rF6TkPuARpAVJfCQgdwRXua8SMaVCOwzmGTyB4fqshpXR/oJRWAcZf9uyhuKqrtA9dNchcayAIM5IZcjrN3vu6HM+zfdv2G+8dbe88fhqdewbscvvW5Uvbk/B4+Mz19L/CbiLD1J0G5sMrN7f3t1vbe9nOLuaWzeUzvxmatqH/IkAfWwk727b3j84D2y1J8g+t4ftp8LAFvJ4+iXxTf//Ib36dNqEz8aDPxwkOx9HB0bHblCehT8A/3x7c95t9k3Dil2O5lal4+SXZkeEq2nBYtuMheXImm1obnqI7wcuXSyz1G1jJrwE4hbyJm+7AIusKHwS6AHD+ikw7AZEfsHsBjB66UhW7GZuvNIaHHBsIDGb9skb6AKY+fztgcGeQJweBkA9jxq8UzArzzCL7bGZgNNjUb2NLO13sroMYulNnsgeOuAARPVtxcGuiyVXqkIC2Pl+JzzQykwcHYIESoT5kBqe4MgPwJL+Kdyd52P5uAi6c+NFn2ANY85Fp/YNM+Hbgz8PYEwMMKGzHSsWqy183ydYMPDNICPKSPckomdB1H4PI9iJmzeoyOGiyL8UlLLDZSuiiN1VsZfm/tnhcctS2/kDWaa1tZ+rBjeauzuZ6dZuPiZO92CIusRef5wyhIDCWzY1NWBXYE68cqzew4mX9kgBaG9sC2yRr2UMT2uzdzkKTrTIo7WJ6eEo/tIgR6EWH+NnbmYHXb6mVshwHlrFhqAu/+3iErrGBSCHX+zxSkpZE6YG104JDtnwtA7HkpPw1vkvEjG+pD20QVmK53hgaHM7ZJRkrtSfX8VDRhY/Qo07/9gM6F5dvmzCTwcsv3Que0RH64Ry9SbiMhbOS5RofhVvRzgYHW9Nf7Fk6g6f+nKLv2sTkJpn5iJuS/VBY+xSDyI1N6Au2mDR1iR3knLbLf9CdRuMjlejgQhe76F2IqZyVyTQhYnDxYoW94+2w9LyAIXbwjfHr2NDTyCL1mtvQJ1Z68SoxO65snKQBP4bLl7nopbdmI9PbwSk+4hcdknGw6LLSKgi6nvcRDi17rqR9ziv7yKiyqbxfyHklXfanJxlvgtPYfPgf/Uf/0Vs66lDBhQm3GN1q3HsHdxgMkvTZrrvFGIU260Rk9hDpj1H7LufVaHcjyzEi8leFLIeEdxXKtypFAZbj0FGm23dOBT7fdOBgmFbAbXAJcdoIvugizAogzSaYoHEHG/ortL0/Q7KStgxnXWtpp3FE8Gpw+E+dLWNN+TADWbfR9JV0eZhZ95bQMcergjyG9mUglV/4wBmxWd2Y1RTGftCVBfiXjCdIj+46wKajAFB6KKt//u205voaBEuQChtkaYZHiZf2DA1985Cqdm2y/1NSkQJ+cexndFT5wRl52bRsspKNWfjGoUFHnYCD5vPzy+3L751uj089z3GxPby8tr397M52kf533v7b2/e+/5e3L370yvaRD93dLp4kOXqaxODZOMDT8Jp0c3vv4Pb27pUb28nl9SRdYwPbUzOs6CXHZ1HWaSYUXlXx3Yen26NzKxrh7vBa6PLMjR+H9sDl0wkUT+Zh+nmmy23R2Gv4ohe3GA24bg82oUwbvHhgkzwM6qWNfoMXLWRiQLYXQGi++ifbHa7ZEL0atJdPLllW4qGz9t1OY9PVz28vz/XUBsEjKb1sEiGQK/OTVoPPXrCWLArwHpwv2PQBY9m/Qhb8CU9WldYD/n1VSAdAqxaSErciBwwyxraHVvxrgzcf9irYzbk+kVf2ZMum/IJG9ZnChuvTe9xC15JPE93U4Yk8B97ISfGakadJ6umBXcythykd8Ilr53Xg5X86T5JjlR0sE5fxN7IgNzJt251DsvWlEkyoWauDExNSWbp6satKvR2c4Ay+AC8pmZWCXR6ApjGe2WNl5ap/roSevkpnTssLHrQtjDQEw7d60cLHxMrqNNfA5QtsS1t2ufZiSy614FsdmPjyQcuSWxPvFPJXZqI5EzCxjN7Jy8AH77yXbHDa07Hr9uCNfwR5rrPNGVArNlVTcqKer2pDbugBs6seoc9D2VZcxBrPfY7+hrYl4PKcQzIpj/CmxjlcPV0lx/xJe3hMaNbD18/pylXXnI++6GBw175STx4eTxE/+Ae7hntwjt8VUo9H7vTnnM2YhLAZsUkfckAouU8/2/iDPlPHj8cebJMoTlxp+8ChH7699yjNK6EUQyTIjstT+UhcSfvx4Rc44CSn49j0UGR188XLirvgs8t1aJzjKdXO0JB/naRlS7fidnGSIDnFrPax1TUGTWFX4ytsszHKZCfyMTn2uAcY8hh9JraJLTkPz5VnOq+H/I3vK2kU3/SxiXl0BzY7rv2k2NvYHVtknyalh2+laNAHXDEagR09EaRTmbrlyo5uWNlyzydVk8hE4S5rF+QMB4IpBBRFBk4VnusI0FxbxwT/wukm+DQzDbN15p14gpmVsVnpalKRMkpgFDMDUPTp8BAc2jt3rW2zFXcuVyAxiKVMQq2Wc/2DpXD3NkvIATr16YCe9gtnAj24bs9ZYu+sUbNs5Sd9dWsALx+ltMp1vGQCdo0jeJqsJKCSk9sVZCFg2pP/BJwxYgG7Mk5/+JcTT90ck0nlDPfOa40r5Tn+fBoEc51e8De0u7LKyGTx1hC2t7HnqJVpimsM1u9YVU4JwJJr3wC1CuC24xOJ1/tnuZaZQfh95+n17dFBkuH0/dHDf7T9/h/9wva7PvOh7Xd/9Mn2Y28+3T52/f7mjcKnSbCOnwZnaAgl22FoPT24uj1IAvY4idnpZfhO3WES9sskVXj0nJj6o/OD7cHZxfbuo7PtJDSh2aQgUqr8JRFnp/MeKZyQjWdMJNkdYHJOPxKuLpmHb47r2SbOKWw0Mav82NfMmjr4JIgRH3mQl9UyvmPWbRB3bWx7ZMde9PUQLpmTs0Co/n+2jGpT2P20r75SDy1eBNDeKsq5wa6+mMZmzOM3BZD92CrZjU2wvYkBXSGdZq0zAK0Aig8DwxqEV0CqDjr4zgP6VjTIpv6djjPQxxbTng1JtMC7czs2nTZd2UhsERh72yAX0dcBqHHkRmWJVv17LW3oLlU5nwHeyuIE7l0+aafPOsfYTPxmQCS7sevxV7Qriz+RRVsrO5Vv6C9NwYfn+mza2diA6yY2jpuUPptHIbSbQO35PysLI1uldOYD9yQOQ2P5EmPyAcOkQDzqKuNewNPPdfDQtt4lBo64O3yPTdqbINEHqp/lkvqeBRdYdFR7SF1lEnvQvDylJXhk3TiCulwrjaljmDe6grjjK1x2PXKcitAl3uawk8vwmos529v7aFP5Hm43rg48/qoFnXqOiB+zN23doWFLvrHL39BWfUTueDBo4a23mkKjTwkIxEkoBvfU9Wrbwz8JEH7WdWX4IwdljTnq3EI0ER07e9bnhCa2T4Klj3YDc4DWH0ID/63ttT5X0meNLTZym76TlIxMRyersAnnZMseJ3HKOb+JXCrvvcz7rfjYvmDSS6Ek7dkAeuq7+pJbZYU8XwiIj6cdzPiTfJG10Yb8axPiXOCsPuLb8jV9GzcSXxb97FY9f5P4wd3YtZPcGLLr7zjjDZjdwhP50H1vp9a+4uN7bCGr4g6+JqHRrWQdjVZoJVng1F5yjBq0wW/CpT//RV99Igka/sFGZx8/WolXhcjgMjYenzEQ4LKVyQgnpnzrugAiqEyyBPnsR1Acuk6Y685rYECHMU6tjPOOIwHNsAcNZe9tCmuSr5xVOStYEixmpt8s5YGzjNnKHEEqPU/bNeg5ZzQNFnWQwLcBsNME9yrtv289r5CmrJp+ct2tC88BGcju3b2dawwwgW7ngxG6DVW+gn8FazSog5fyakwwoTc0eu4HfAOYh0/1GwcfuSuuc/zTEz+3MoYsk3c7rU4YnRjYJ6CR6dBcvexAKk/70jozRbgEpDGeZfDjAA57nj8GWdHs9FSG+dOOfOuMMfZ+czGzTkYsiXh89Li399zG+faDs+3to/Pt5Dw2mO03t7vb0yQ433Ptu9uPXPn69vLdl7cvvPHmrAJcnmz3rpxsv/vV8+3f+/1f3D5/83x7464k/8n26OJqkprw8Cyzfe/7yvYwCdzbV+5sD5/d2M6QliRse5rZSnjse8VC5+OLy+2908vQ8HQ7PnmynVgxSwLHLk69Iyc8PEtC6H05LMXmQWLyslqKZzzRy+04tH4c9yxOR79Pm0DPICaR44hN8tLGdnw8y9huteORL7m9ObKshCfpYy9xUjZQ29/9QPGfPfIF7XSdf7t/pG3tptWjk4Wfbwm8Cn1IaNR14Ir9gLcSJ+h6XNgSmuu9He6aSYc9e7VvUh462Q9aWpe+km+zfNdqzwEqMKHOwLK+zCABxqdElj2SUROT0Ci4oQXf2vB7dDmGrz5eew+9CXb1+2z4WrfoBE4Q4FckxHhdBT599BX0ISPj6iWFrzXGBCYQS0Z0WFvVOvXV2857aeNnQaNt6dAmsGbwMaCsZHgG4ZH06M25itKF1jkNfbHdDDBdrd2TWqvwHSiCh6yd83tf+HE7kKwWcHZVWssTuvUbPms7pRn3UxYtpTcFf11JS5++FiLyz0nbwd326c//IYWrt132/gp+2JW2JSqNxH5xTF9tOzjuCYo9Opvwq4uNhNPpGghdvT4zsYvu0t8zPWzJqgP82vRn7GoPkyCiAf75ghA57FvaomokgjR6yVn+HOunzWrQRQf7XFvFi1IDvPzASRYG6z5DGJqGn4HVgR1MuMNjE4kc8w+Q+U19whmw2dOzUtqW7tJ3jTf6fZAe9lebyN6tvq72pP1MDOCfsR4Sj1yQy3Oc+398eFN+X8+Qjb1V96GoXcODwi5UXMs1MPBmY4N4pUOT3Yl/LyZU5FX/Do360RPMYDXBiRwcjy0Pz/4PHeTXqvafxwtGrjPB5cvyCred3dVA8PRfNrhWyNDlrtOaWLkmyWST6OhqWK7XRsmoNGUSdHpUvYmJVvoAf5F4pUDz+NQ97xATqxkFoSLCjqNa7cIMTtBk4Gi/nOgrS+w3qdLFqxU4ipNmnYgI8ZTFELon07YA0jlmZMSMRK2rDuGbWVJxlq7gT/tm1/oCpkSIVUzqOLBAtwYIyl1Bcow+zrb3J0j0wkPIgyE85DMK2OWR49SUBqfwqpFUUJ5bF24x1AHaYBTuLe1mDGhQ0GSgK9/ZGA06ZrAQ/EJ34LnFwsEEMuA4wvSf+8ZNSAOL4m1myHQExhirIDbPnJTHAJmBzcDE8NMwhQYH9tAjSxf0+YqA29tggYsXfRosEfS8vJCRj3ZijNmmB8Z7S7ED15Xt0aOj7cSqatp4fYTfa/zqe+fbkSX3tH3/4vr27pVb27VnT7d/7bNn2w+8eW+7F0O+k6D5+PGj0JLk7fJie/2Vj2xyqFsR6fd95KXtd9x8tP1zHz3aPnXtZHvj3u3t6PHD7cg7va749k8SsdB19Ozu9u7BK9t7ScIu+gUSA3voPk+4TsLngX1J2KMkYe+dXGzvJBl0S7KrTplNux1zELpvhX9fRKn9kGPoS4MkTvcatPqgf5IpzkyP/VZhjq0wGJzooM/4hN/aXNp4NkISo5ChW5/PA3HwwUNvtuUrdGuJd6Q+e+3YUXWRSgPpC/seXWs7/7VJn2zocHw9ieM8n+a2wLy4s7fmwnd7BU5nntnzVXambZ+Rif1pt1bjwDSg27MZ19DuWU/2ygcEw6F552n/B4dBQbCSkMKHF8/skIHBCuLih5NPZF9c+A17/Ky+IQEOHSrHB2eFWmC8SBKurdIVQCeVE9sfW4YDLklzdi2Vb0iGTyVZOBYLBGk00Ye+z39JIcf8SYxy3sEUX6V3/Aq9Dd6BQQYfXLVSoGMP+Oltp/Q34Pl2m1cG0N3ERMnV7T7H0kE9NBi43O68eWsmCwZZtjLxapKn6m+PVeLHSiAbv4km/fDUeJHzpTfntsaWxCwidbsebwQl2RNTJNX0ot+iFU+Ve0pXeggnEqqMCyk+YgtdY1/7Fv2Z9IK5bvfS4YwBkWk+Jyds13NEBk5J19Ih+MHXWBdeUlkbSVmwyXnRNmOMjru+IvcQ1GviQ+0qVWgYHxt+/B8+FHE2NhgdmKhry1eAfSHHsQU0T0weespP6skHUQZ38hualMGwJnTaSgTQv8Yd+F60n+JXMvC9YGmSri1oYLN0731zYI7O5jqcVqwbz9LOIx18uolegUxskXQ4rh9l31cUpZ6tD6/BL5bEdmYyNvQq0wc4/g9GeNttfvlG/SmED2cmMrHr0ph/+fPMX+08bdimmEJG8PSxncT2xu3QQf549m1j/IvX/GT9xq3rdDi3FdkaGbkF6b2ZQwFaFeOo+KL9fMN96j+QeDHqbXscI3VxdVQsgfpBbC9OFfhmWZQR5Fr61HgaQMIsge0CIHBwEZiqXi/inIwRE6rMdhyE8BBu63Lc7th1gvYBDT2SqgkCDEZCoGEFj45ceE4/BVRQE+woFf7yAHj7DP2OOaC+rQvegbm3ca5fhKhNt+KdH2J23K/DXhsF2ygWPW6nNehJoNCFTs6e0oE0bbQtbpfTysBAdmZngl9n17mOxs4+c7wUbXBEX+GnnnN0gEs7xjLZ/Mgcfht5KCNL/IwcGV+ob6CGC381yspgAu7SH55XKYxkAfpWns0IrAa6tRj60t+7U46Pz5pgnSexcEvkOw/Pt3dOPCf1dDtNJvWdZ/e2k8Nr2xvXzrd/6wcPtzdfe2l7OUH15MLP/Vj2nW/1vPbyR8NX6L12t7//6MH3y8Nb2xuHp9u//MMf3X7fZ+5t33M7DhExfzeJ1NllDq6Et4PgPkgSl4TswXat35I8fjYPgx8+O45CIpPgkJyfR75HF8/6e5LvPDrdHp2lLjzg1MP7ZNN3DEXGfMFA+d5771YqVyICX/m/koTKdXrubctnAkh0mmMA2KQVCg+znp4eD6zYWJ+x2PU8+qYrwXjXfQKQts5bByvEdhqnrf5dSRKoGugnORl4o5922buOjmflot/i2wOMACngmwSML8xqhUK3SpOSQJGsoUcwBqtfxdYv19i8VcB5hm6e80Hnmsk61o9Vkxc7noRuAix4Ei+Bk32z/5AYyAlsSTDgZR/4R3efLUGvYL3LQrILLpumY/K3mqidfmuloCV1fbA+tNzaAy/+K99en5gFr9tG/S1UvpdPEy/w0gzf7IR9NDkNjPpWYfibAQ7sFYMmHowc9cmllMHbdmsgERdyvAaoSWSebffuZRKwyxW8FQ86mAcWGruiBl62idO9ULzd+6Qv2OPTe+OU5wnDTi+eJOjoZW/iLlka2KqrXIdjkl0roPzDKqRBdmSovBhoJxkxRpBdtNhrz+O4msBgJ+yiMa+1YA1NNnFUHys6fT4nrcpn2qEDzOtoUFWewxs6A3PkNe19+rf3xZsj1x1oq3PtB+4B1zY2pe2jL31MxMl57EeS5NdUhubiK54p69hAru3VPts7CdxcGUyNB3v/Xq+/jo6UqbdntyPD6g8PgaE/yumKXGaS5DGH+cY+2F0p8gEoMX4S5aHXx+1zvgCv/jbHfJCu3K4znvF/K+XeAEBfi2aJnETNsW35is04RmbsaPkcmhs7ykG29hMPe/J8rz9ZPcm4k9NubHUmCS8WFRZfiyd09vUUxTP+Rm7Kstneps2xfOTxo0cjR7wHVNvnoHTlUxh/8S/+xbcWg34eyFvCMy7Mkmj3MYoY/I1rYTL9EeFBRe19NRrDnrVJswKE3HETtBx4sJjgVnByrfjCoOuK68tAuqVuYI2wxuGHRte6hKv/brC5AMwwq19Ppy06FDDc7qlge3VgEApjgriCDcy1ElViAsV/RU/1dbCU9vO8T4zJQILW9XzOKHFg628W3BfD5iOQkJtgrm8DS2gTODSGlu+ud0SZ7Q/coaTygySFnBizgKfc3YNtE7Jcg68Bj4EJLuhRH1iFkGalk25aM4FqluInWK6Cp3GoOG11spe9SfUJTnA7dur+v5m4AcmtkBeJl7e7n3b5+jcfXyahie09udweXB5s3z54OTb3dPtnPny2/dC972wP45wR0nbOpvK5DIxrh7e3T3/6+7Z37hvoMuCdSFJj0Mma8H/tyq3tRmj89GtXtt/50cvtD73xbPv+u5kh5bqfIGpwxO+zq9tTNMYW7h/c3N7ZXk6CFlqSmFWGdJXN7z0mbvRVFe+dPt3efpwkLInik2ccLnoLTeeZtNDF8cnRfLsxthEr2J4FNtmenp1k5nW1P/idEaV1dMJZDboSB7eWj44eV78SHzROUHSYJDZtS3e2WYGY69Hg1O5tq5Jc61HqtJufPdlfhRA62iGX7eizwap9tN3h5VyyQucN+OlX/Uc2kqH1w9ls+yxyskIL31WJZXxawCYTduNWRN+RlsFjfYuOkfAnKzJmlQKhhGh+2kkQX3yNz6GnSUjws0cXuyqY66EqvHkub54nGd+YQbwDRh/+TYfU1z+jAzIWAxqUGWwKGvgD3+kDtGnbATvX+Rm5a4+W1cft5pWAkpdjdtiBER2XEyM60Kc/HvUsjJzXHFPsCrvH/NRqcwaiwCF/sPQZ3UxQn1WxeVasA0n6v/TSXWrYE5SSvvfxf/a22nj2VqM7mAWeAg8Z95ZorrsFW3mnwKmOHUwM3eOldsHXxCmnI9sM+Kl3J8RHomuSUfhBzf7nVv3gHLjzLbe1mqrU1kNaNPdcLtkFTblqOzGyz/Lt41PtK9fwKMmgD7hWSZPSi+PnPOw02NjtxEXEaQ/XtAXXNeif48px20Or5CDDX/u2tJ1TscQgLvGcCYV+k1y7Gjln37Fqp2VkPzhcmxg/k+D6I6gJUPrXlzXMMVq1IR9+T3faOPdtcpMEbSqj1LNR13WfeP9iErXsXtJUuhCOtrQnK9ypMwnQVx0cpxnHTL71nzgztNVHYrOTcAI2k1gTUAVc9tjV+52GkQUp0vN8UWNkU8y5bswd32X/FRngO3x8t0/owAuZuCZesf+e4yMwtON7Jk0SLzQ3WU17OIsrdBm/awsp8LZvaPXsee9UpX5WY4c/1D9PvAjbb+V58JjiARj2EtiSkfrtvQNfDw9QyqoiQlh/FDkKb6DemaviUhAMjrY3Qnhn+Nq0ISZm5kPAxQXGnvkq9rbOyipFXTFmm+tleG8Pl2Of1U7DfrIfuDvsXhoeZXKOG5RTgy5wB+f0ZQA2TSi+19p+MnSBiZAtl1KOPoWftpTpFlVn9bk2cjNYJGhFfq7NasLMcAsvRiCg4n3eRhw5eD1ECF6zbjNHxsO4GQlDZCBo90oESSiZNoCm3cwu9xVA9OVDVq7pY0ZS+DHKlcFPmSCzgmDFmFL2UyrxVJLbeveSD/1bTsf/w8wC3Ip9fOS2VQaf2MSJRD85yNfe8/uWMfLw8J2n97ajK5Hj5dn2h9+8v710NQNp+COLp5ees/E153vbZz75vUmhbgZGnOnwRhOdDr3PniTIJ/06yMwjCd7DbA9Cw2WI/dCda9uPvXF7+32fvrV95ubR9ubNONyNJARJ/p48i2McTOL7OPCOcu5dYY8vr3U1zEtam4Blw0fI2Y6TKN4P/HcfnQbH0+3oaRwuVNy9e6/6tOx+Gp7cCukD+J4Vi0jvHz1skuK2kGD03nvv7Y4pGCXp3Z8TgIeOI35ktf3YMB0sG+f82WezV2YwpZ8JihOYprAFAZ7u6Apg/m4myS6UWkYaVI/wZetyfOyXXahzvoKYVV7wjqPT5J/hafrWhnJhgrn9WQOe1TS3N/TxItS+6DfwBCt463vZ86ccpe3T4ptgN4ngTNRmAEPx+KaJgtv6cytGAEZj0CS4ey/SDHLwoou9K33fncqU4iCH9BfwOxBEN/WPXBPLfGUdToWvmJ3TEzvXlj/W562gpl/9njz4evbztf21yhc8odPeewDRXl1EdtXf7rtrdaIxEuJcq3/7pD+6lrdq4Dmatkub/O3kDs0Ke9GbBFx3G2mtuFXP4jA7Siu8q182MRPP8KEun5WIgW8wJXOD87xOB655Xokexdqnnq8EOgVvNqWw01aZVYiZXCCDfPcuqZ3/2tvYIN10whVdgO3cc5NiqeMQXZ3PbdP0Jr8Aoh/9JYZiVnG4pj56WBMNdeU7fZY8bGB31RTSD5Yl6g9WF24u5K/9UzVfgprnIcmhtr/TSh/oLO+hgQ0svKVH+9Bdf/eHTmgATt082jLJ60paJGHGFsdW4/nSJDL6zwa2ZGKSDHcs5veHXYJ7xpCxr47d2dIsduPZprHbiUVT78iXu+qj+UhmTAjwPnFvVjK1X89GsUGFj5KLMXPFm/HBm6lLDlIZaTn2sMY2BS/7YQ7oV4I1q3H1vZzTMXgsme32J9Iqk3kOmexNKjGB9tpqAIsz7roM6EnS+TxY2ngtidjx5Byvo5fmQyGouv4Lf+Ev9Faj13YdZRRDDGIhUZB781ocR13rZ8CvEaZxbyHgsMIfxQoE/eHXKLRGn2IGqx1DFkQrzN0gCMXKD5zzNVO4R2n6cL4xlFmxgQt5aCVk14YGQRMU/QuhBsg4atA5leSoXvAYg3YTZFI0StHH9eUErQsd4yCCw+CxojPf/OFEk7mXnp1vAwRlHzY4m+15DsttkqG7Sg8uipQ4qUNrA3fk7HkMcEszrHjZFYjlpXB0MSaGrEi8wCtX5JL2NdIdrzKDVepzXXG9A2tg2Rh7nQ+iZ2idmTXPJq8FR5njOccPO3CLprOP9DHLZU2nHlyPQYN1kYTkN+4fb+8/zqAVXKfnz7ZvHLy2XQk9b9483/7FT8bhkxQ9TXZmRnL39r3tjTc+tn3me76wfee9R+l3FtgZ6DhI5NoVwQZfA2VmauH/6s1skd+NG7e3w2txqtjyP/wf/9b2kYj0+sOvbX/0d312++e/7yPbF1+Ojp5dbG8fx5mTcAnzXlNxFjhH2/Xt0eXN7X6SsUdbZJ+gdM2XAJJ8nVvJiK0/cjsyydf9o7Pt7Qfh8cKgH54vzrYnp76t+SRJ2uPt4eP7hR2NZ1A47q3WK+HBt7usitJZ9RA+aMUtaolKn22InUWgz31q5Gy1Jv5EznSZ9uu5mtptNnt2UB9RlY9z2kqzwq0v0FlmpsDPtYEJhq6BUL9Qx8e15ZuCe5+HKF8GpbElr52RPEE2Lxee/uxqBUhf6fZ7cmtQwX9f+eA8H7jw4/YgOhTxgf11oEoVWNqRS7jNgGXV00wz7cgy9tf3iuEgOCqPnMyGHo8rSAAyyMIJR/7D22/dRS5Tm5jRAWFWgNBj4HIu2RLjPGTMx8luEoHdlkKTSZYBy8C3/FWCg06M+FWP6jY08XlJA5rIhG7YkNW9CtSGpOzIAz4+KykUU8gTT1ruYguKSRzEAMWAR470wv+GjJmYAey4NpNSW8hW3ZF76CHX6jn90Kl/k94cWCF0vbYCX8DgTXtwrYbSvcGazNm45M+qaFcFgnd04+HkTCzD0xoH6LiPXgSGB+edw3k1vl1bCD59Z3Vy6E/NxE48RBcdS1LITvxkz2mUv+k72zwD1Av+74IkM9cF/b6rbgk4+8qpn9U+m33+hhJl7FodGxCHK6vQQsZ99CA0uSOAz0VzV19yTP4KGFZktV9x2nWI0Nd2wdF3D6a/FxfXvwKTHmzGD7fu+wqn9JEMkZUX8oKPPrKpPMLv6M5zxMb9EgFF/Gt+UQB+1yVGxnL4THi62pgNHLbz8ssvl2fj3pL18DkrZWyF7PmK68Rlzwdqf6lYCaOCRvTiaRJG9rbHkOBbBa3d6DvXyE/xbC2Zd5IVfeg7K81WBPEv59kTL/vQKga0nsRCN9rZqPZoNwnAk8RrEtnxeXZ7+FM/9VN9j9dJAttZmMQgwuYgystO4lUyw2dXZiLgKiGGMs40SdMwHyITaprQEGg+fZlnCBhDHAEqGBviZ8mX0hG9gs80S58eZwvOMdhxDsed9bWJxgxmmFfZ66755DqFN9kILTXQgp/z5UxLuKVXwEhZ9NgWHAMI4XswmzGou4P+CFXp7C6FU+jjwcMJ0knGMrDUwSo7gWieyVpJbP4qGzLtzw5R4M4Peeg7RZaeYJW2ysyeZobmgb65LVghajryWJ/9eK7OOZ57Dz0fF8iNARqY+iB49Lzg2bP75GOFQR5WLZzhSR25cC63F63ePLs86LcaDSie8fKFg6/eP92OzhL4Y1fvXl7dHhyYXRxsf/z7727/3Pd9dLt188720t1Xt09/6nPb3Xuvbjduv9RVrG8n8dqSsJAhGdDFODoH96JcqzpxRDKGK7SwXUHmox/+0PZSHP/VVz+0nTxIYvfkZLt3+Gj7gTtn27/w0avbJ7K/msDzMEnY5WX0dHBtOz8kjWvbk2dXt/sHN7Z3kpA9vpJE/CLB5iKyC8+VVdR+3m9XPtvun13djp7EVlJphfPm9VvJw6yCRE6xhfPYjg4vZfBxe5ds+A9fIINVBDsDz5qZsVVGsnSxgkG0UP4MzgIBhx+bcZn/9bD9Wp+/CWAT9MBU34lFbEg9W2Jv6ttHm8Cg7/XcB/vgK71dGFpmBu7WzugAHAMrvCuAqfdcja/1B3pthr30VlzapkGDVOGHD37Atr1Pp/wjP23Ke3l64XPgl5+0YReO6xe5Vj7yqb/b0lFM6C2n+LCEQDvJcoPn3q99wUyRCLh9XosIjx65wDs5sEV+bpbs262dwAT281WNwBDcyY9OAW5ilmshrXwYrOD2BQQJTVeicp08CkOMTEN68E+fFzFr/2miyJAclm3ob7KzbKIDTvr11ndo5sd8tS/QzDFYxROewBdXSwe8uwy1MUgu3Ao+4CGPkXk6p6C1dp3+ox8rD2kT+YFh8uS6pAuNcCrwkStiG1dSL2HjE+h1W5GM0LT4BXf1Z0/4WG/R54vgpGnb2o9dpkM2diw5VuaLM47xzJYm7vc8/+c4JX3gdmZSjFtjY+Wko712cGVXm7PPVhnlvAsQ2bP1SSgk9QOLz4ze5wsX6F+liXz6Lvk7B4t+l011MpVrbIM9628Va8EhHzbnWsdkcab+oVf4zJ7NGsNWnIUP3R0jQ67VH48ZdLEgsKxu95vHpUWCZ0Jo5Xu3LfQmvyAX8BFaW01hB2yiSUrqGo/SEj9N8KL39kndxLWxRfDbz0twk7h4UbLJE5xkqg1yWzG9xwbjm/bGWfIDTywXF4YG/UZj5An3SvrQslZGjXH6GnfBhE89GBglG7oBow/XW7V5fJzZFu9Tcg6sGevNMHHNSoIAnHpXKIVwfHtOoPLslGDT62bmYYyxgIFg99URuwzMvsqPMhh2v92RT5MPVO3tUMOge7AL6/n+A0Vf1WhDg6NxgF6cXfbaEcbirxS23xgDWglbHacSbAovx+WttBRLhYkPb2Kn7Js3Z9AHQyDoKkBko8/wO8arH1z4I4PlTPYMvTSlDyPivF3tShm+JpDU4GsImc1YEQrsaTuzXXA7ww4dbVsOCxb0bPju/16fa8Mfp7PHPx3qOsn00OT+O6fBR20/ZcFQGKT2feFc6snHM11ekOrHqj235rkuM+wHJ0+3bzxw6zGJUej91nZnOzm4ud25ern9kY8lsXrqp4OebtdupN4PYj8+2d57dNqVritXb4bGeb6lgSP09OdNsj1NoLlIknVyctRE5Cw43d6ZF0+a3YyzPTk3RTBTvrrdvXV7u5D4hOeP3XiyfeHOk+33feL69j33zreP5/xaAsvxaeAmZF4exMmShJ1vN5OEXd/e365vR5dJnpJYnrP7JFSXfs4oAeco8ngQPA9O0rdiygz+0cNNinpIbulzFt48BN7nTyJ7wcpg2CXq+CT5Coj2F4FtX7/PtvRGw/DRfQN2GrBl8jHjG3t5oSd9KLdgosgJyBLN2BKZ5HwNHm2fD18cXPkEnG8KiQudWabfReTLf/WTdM2zn+P3ghPY+tKXlTArXVZ82G+/dRja6c8zH1asPBeCjquJQWB0RUD/tFkTmtpp49E8o6SwTXSCZdKHBbAdqC+s/brNeRPCwEcbmymc2AjOK+vAGBomwFtBoB8/+QQfmbvdrY04gD8+qB8aDRrawOfcMd7Gt/gN3XkAfN5Vtn7YXVv4aEF7tz/wWvrTlzwUeB3iEzz+IEaTk7aNC5EPWtkBuFbHyHJWqVJCozhUWQXIrBoGLKfZ5WabJMMqlRg9sZDsajsG/vi2c/WlC2m77sSPD8r9NLjxJJSsgT4XBkf2a6Wg40c+eHHdvrEmH+fjyZKImbwq5DWTQasnU98BFS3Br31tLn2ck/u0G52JIeAt+slg2V0x8E37Hk7MRJc6MOi25zmh29JlW2XvgwZ4yDOVpZu+iis8elZodauc95PSkeuzGMK2JCSjf/CaKJJdbBsO8uJTvo1tzFIk6R1jAwutcFu5XS8WrS9Vxlb3I+Ps0VXb02/nD57qURvBIQ2t9vom31r14tfwzcSDPIYHMMYeHI5d64dm52KYSRWeoHwuyxS0sWF2IsZYaePDLIM9ocVEn4wUsT7KDLy9f/pibsGEswtJQdS7NKkjB/SyE7Q1EU69uwzkwrf7Rbj0RaBYqk9IhaE0rNVusmNnhz/zF//iW6dxSN8oK1fZFkteH+Gh+phiCWiWmsKxzOBri7mGkBpozvVFVJWZCvxRHkUTLqYw3+V4BMW5ZaVgWzFi+KAQQh0kcPpNSdB22uzXeQ/TFg1TvdqMQPtRkdKZ0Q6zSU42Jf7TuvYNwUuppQGOnu0l53jVwmZpHG6/T1VhDxHldWjIDPnkZLt7925pqSNk01YbpW17NMdkQV5kMfIQE6df5dz5koH2osYOZ5O+9LNNuz2JTAF7eBos2jPmNbChiy4EZrrTVnP1umjfWz05NTDQi5kmvUpg8Kn9DPyesTnf7ie5cJvsUZKsBw8ebd99773tvYcPa5xur9l/893j7b1Tt0ovtsdJVL6zvVLH/n2fvr59773T7XPf98Xt5Vdf2959P/2ipMPgzCgcDtyKmuR/9BmJJCERUE6Oj/pm++uRw/XI6k4SqttJil996eXtbnT0+msvb6dp849/9UvbvduvbIdJ7p5cPIl+Xtr+0n/6n27f/vbXt5/4Xb9n+8jrr2xvvn53++S9q9unbl9sP/yhy+13fuza9qkbszrwXc+nxTNI72kSseMr17dHScAePruVLTPHiOvKswx05ycixXby9Mp2P+P5wyRgp0/NjsJFrl+J4MJ+f+PxQeRDt3QhiPZZsujJwEsXkq55yPlFkKQgA3Gf8wue+Qr02DXZSH7r+LWFCHcv+q/Bhx0p9ApeA3uuW3EZ3Y7vg7cGRzLnx4KqJMNP4WjT55SyCXToFjB7SzI0Qg9Dg2/83sP+TSqyny8NzEOoXbELj+x3xRx2zT4bfHMuKcCnoId+nLE/tBts0aWO/4gf+O3gU3kI7qDsNr4Tpk9pTjt0CLRLFurI99HR4+CZyYniVhl+wFgDhb4GwoiudNvITT368YR29e0X+k1IzJR9/Z+8vAJhPRenuFVK33glSzx1NaZ0RC/ZG2wMEFYi8UdG2hvEyZS/soPO8PG308F+JqHwJYJMaGJ3/HjJng2MbYSfwGWfRKYffirrnJOltmRGRmOf5DvFEShgK/CswQ1cEyc4TeixBWeP05atga3UdvNxt6H003/2fbA+PIJXHefTxYHoiCwsEpBDVyMKK5Dnr/jLww6vb/zf4ZSDHjuYCZXnMCUW823YkVf77+zaS/qbyMUHUjN0F8jAnDibLTjXvjacfWkK/2hmS3RXGg2ou0yd06c4LqmpnaV+rdq4XntJHyuxZGa1SlsrQpIr8qbaTs7StzRmjx++Wx9If1vHutBmQgVv40Ha4pWv4kEfq1JsYuibca7JLZnDVXyx1eAYfKE1/fEND7ths/rx5fGVtM+ej31QlnhV+G0f9WGaoYf2tffC6fqZgSWlq+LptyYi+F929cECth7a0XF9ln/vvLiozoTYhNnEEU8ffN/gbIVWvaHdxj8O/+Jbb7115N1dpWuQ2Ss3Av9agB1QACGHkRKUPeHMN+NGCC3ZW7puMKOEMEYBc0mbIKTIGOr6KQtvFKZkWaKHbKcVRY5Am+SFMUp1kZB62OPQBlU++tmmMDpGWErarorHS45r5BSoL2B7TzBr2Dug7vLPftrlmOCzKc9ywayUbLwrZwxxOg9NBpaMtgEsoC0jgYdRzIqfwILeXiq9AiDl2RSXDDCukZ1WYFA6w6CLecA5cHanU+rQeqF9yN/bMJ59MG7bCdicVNs+dJ1i9oQnxcBIdxzX/rkM0t5x9brbh9sGZ0lmutqVQeDxyfH26OSo3058fJREJPiOEm+/8d7Z9shtwIvL7d3LG9uDK7e2O5cn27/8+Wvb69efbQ8fHsWJb29Hj45jh5zx6e4wAgADDn8xAOw9jR4kXgcHT7fXX31pe/XO7e1m5CKZZ1uXfusxfX/1l39x++Y3fmP7HV/44vZ3/ubf3f7Oz/797VOffGM7fv/d7dd+8Ve2f+WP/bHttU98fPu1b387RpjB+NmT7SMv3d0+dOvO9urtgyRhT7cfuHm8/Z6PPNu+9443yV/ZjpPIPb2MvR3M6uSTgxvbo4Nb2/2kZcedtowPxXMzazzsj3Y/OLvcHsYF/DTXYSY4AqFnMdhfE9hsbNbgZnAy6NPPBN5IMHomb5vrHFqgI3+b56T4Tp2c7aeOPgU7fTpoR34G/fapHUaPAnyCpXhAj/PliLFhtmQ5vsdp4INW8qWDJhuhbd1WZLPeZ7bsg5/Yr3aeA/Vge29j7+18kaTfzvIBNKWUpS8aO9jXj6waJQahO1snEuRQnubVLQa9Fdw/aLMRQGGQA0L0r68Fn5fWOl72PF68+0Oukwd4inZ+DBqtagzuZNdVe3XZg0F3K+lapbzlj82iRZyUdEnAO0jm+sjqaiYON54PrDvq+rZBBZhFj+KYLXR1l3+nkG0H2MBDc9vEjtiAWNP3mKVdVxqjDzFWTNZPwjNaICrJkRWxWYVyO7V6gd9WWqLr2APC+AY+Kwd2F1yO8bF0oS2amnCz2dDdBDiJu/rhedfB3jeAimvZDDzdwIq8ijOf0Quck7QHfeU1K0n7IE7HhTc6rE3klLzEVTLEWhM1B7lmtVNSNQnm3PHQDy3suXrTt7QDipIFW8U8WjE+O7F4yvioPmy3K46apx4OBW+1l1xbspV0rATFOVz+id302PgRuOgxxgrpwC4/bGmn8Jk2HWsIKhedGw/cpQBD4nor43F1O12ILuczueH79Iae6i38oWvFrdmv+skr0Cl2DVXPKaoMEdZPulV+ewGb7Kw6GQe9F0wysGhS3Op0B4dNe4YLT320KXAmDpqkzQpwAPpLmVijkE/1mAv4WvqqDsK/L0KJHY05ucZXTUKXnw88ZfSHfr7t+PDP/dTPvHVseo7hyWLmOAZ7JzQFbgnFOUO7ktlDjaUX0ix13ekVggV8Du5cwBnGRoF9n4pl09QL2AhUhzkrRoee4E+pg1J4z6LU4EvHKm2Ysd+NVV12HG3K1I/BBEI6ODa7DuEDO9WEjvYqcMflWJ1SaPmHjucllwi8gT7JghnXk7MoNk4gcKBBP5tZ63NjIqPicihgjkIFMTB7LQN0O7ZM0PDBOzjaDGlzTIm9d589AzHTc3z0+HH2M+sIpSOz9DIDNTChsHRlq2PkIwg7JpuVuGkC/nz9elbIGG/pzqbN0LTLK+f07Vxg7m8jJriYsVvq5fwchDNYlXn70dPtvccG9Yvt6OnB9vazW9t55PrZu5fbP/+JzCS3080irJ8Vmm+eXHTGtRxm1Bd7zMFFdHB5dpKAcLC9/qHXt7tJkg5kDrn27Nl5ZLht7373ne3v/72f3S4ysP7Ej/5Ykr1n21/6z/7L7fs+9z3b//YP/O7t5msH291rt7Y33/zs9pUH729f/dZ3ti999VcSZY+365fXtl/5tV/ZXn75xvaxD7223biWxOro4fb6rWfbD33oYPuJT9zZPnrjMjSfb++exy6it6tFH/v2YP6z69tJgte1ywyGkZHAn/C6HYe+x2cX26Pj+SbMh15/NTJMMh0f8Vy+r/h783Zv0+kXmZb3yNsxffKLFRToqbpjs7H1DoKBq07RhtPzZ1UCDHucAVh31jD9ydaD4lY6JTtNarLxFf7fn3qK3K1eCu4mUOC6TcHnxQowzNjBN7h0iX0/H5LYXPRXu3zWgV+b5zaFvmnmr3wMJ9jmHdOG3bHVsFLYXSVOW3SBh3b1fQQg8uARTTjILwCtXMzsVYI5q7oz+MA0GImUzCWLEJFBnxvKAFz/zDU4wdcR/CaeOZZIkAm+wJy9JC6Ju8Aef5Cw0a1nx+A0kUPHzUyo1qtdSkfgi0F8lZ/Z6GT8UUI5CYPBGeV0TidoYAtYEh/Igk2dZWKk4MW3pjXQV2xjV4JlvwCQ+sEx/i1e0yn4aOuAVEhT0NJVofCNR+TXdiMTk7Gu3LLk1E1H+0kGtaff2u5Uz+XgmlgoyY1MUtmJoLgeuI2Voakl7QhAPRtZPlCA6YcP/Z0BqE3jn1p07PLudYAgzUafxRX5SXgcszeravQiAZCcuO4cHYWddmMjwNXLCrl6cr6Tl6aVgVJZ00Eq27dlH88kqYmv2sAvRqAVrI7PwT08W1GflRaviKJndeJA8WiT+iFMCS2VIV1M/MDnLJSQQf6y6btorrxyjkcJLvujfyDrB7GXoe2FDZB82+QCMCtnUNzFsa3YhR++3MYp4LA51yQyxqir8RMTYCucfKDw08fe2IxofcQC+LtAlDryb24Q0PgaP4PgxTmsYFmFRpNEzng0up/b/2hcfv5by0yE4IKbT7Hdwz/5Z/7cW74CXkPI39qJXV48iUlBTQBbCQqBMcAalC5pw4wFQCfaQUIgBFZGU2cTtCbwu4c6A4ZZrlliFQRBKVhOY4lvAgpjqRP5EEiut03bt2NLcUVASq8E6Ae31hP2TmsZSIFDIFjQqnQGsfrs52KF1QBfV2a0+s0gRrlomzr0NtkwKHjYOEHCNYVBeNsyw5GUwFAjzTZ4yErdGGrrauwzg7BxCPWWjGeJHfkjM6uReINOsKIHy6wdeCoH/OR62uBYO7qYh/JnpsmYZiYhY7ecPQ84Mz5FAN9FM7rJ3mmdvLjNkAV4zpcAgfbw7Nmqr713vj1ITHn65HT77tPb2/sHN5OM3Nj+999zvn3y8EmfpRK8yJuu+ioFlAYm2gTnAN3Ojh73lt3HP/Ly9vorfg6CveDT/nz7xm98efvHv/yL2/3vvrt9/KOvb6/cur69/91vb/fvv7t98ze+vv3rf/yPbbdev23k2T70kU9t1z/00e0f/dLXtr/0//nPt29/89e3++9/K87ybLt/cj/Yz7dv/uY3t4+8/kafT7qZhNuKzt0rT7Y37hxsP/zm7e2fe/Padu/8/nYR8h6Gv9ODJCEHGWwOrm/fPXhpO47Akn71tyOvRqZPktSdxKDunzzdvvPgfDMOHqTf1UPCOdvOTo57y9bXsRPTupqDPw78TpJJPkDGFKGOD5I9nWlHV+RF535gno2xB/ZlT29sqXLORyCiSDYuoIx9H2w3Iu+7fRDeRCgNch2uJlgMIHVgw8dG2KPNDNCKWOt3WhS6ZSf8QzC+fed2Axf7BS9oSzO/YoeO+7LFDDhNGtIK/iYIEtT6wsxSrUasW2bi0AriCpt3bvyFz20EDLtVi/9+TV3Mkri3/fgzGnsLsysNHiCe51b5ZGWMppzze8llgy2C8tdJGV9zngqTzl1qLerhnJ9d2p8RSx9txER9Fv26VS7pQ3Z48I3XmTQFh0/aVL9oadzeY1j61H8Ci1xMgub2m8RoaBv49BN7ywSgsTe0N76lRW/VaBM4K47D4drwpwx34Cz7sg2O2FUSBsn83JKS8M1kzi1A7+Rjg9MncHaZFmD+QSGh1WbZW226bfZk7TkdU/BOn8YqcgJr4tNsOSnFcGlbGaI1cMDqlr76LF+q/ab9yFhdaIksyVppDNzpwMccTvyC08qxY/1L094GJjCMjcMTGVv9SXzfr8OFlsbc3T/opbxPo9ljNPu1Ik7GEtXi1ZZOd35zEJ3mGP25rp7OJXT2krsVW4d/Nj++XBhkmL1xYsYP8WfkmX/lYUqw9WTqwMOn/vWZtJ13PhoztZnxb0o65E979DThyd5KMZidUJDZXugFz2gpztJCH2M/qtZEaWiadmJPz9ol18DSPnA8FmVvpfr27TvVga2xJFv77zysyRa+xCf+ytfcEk3i9ZNvAe0DIcLsbiaWe3+XpAEwDDbJCl99aNoqQxrKjr03iYo7S8yGEIFBUJOxQ+75hdDbjFg7X/lnkAQvIXFtzRA6MNgiRKFknmsp9hGUo7RfzrwSNnV95ggwJ6lcKz5rm+L6ZNkj8LlWeDjBTOpdsxV3YIHL4Hwbz2y1y/W53iw7G77xStmAUFIHoQZHAx0DG760CwVjPDmfd6AkAKIArqDs6xiCrzPAtF4cgEXOZAme31xjXDazd/C0da7dHBs0MgAsu4yy/ZyPAedxZtlwgU6W4DMWdOPXqpX6LtmmTsOSn4MlP4aFVqsIHRCtCFr9yR4vzy7Df/pIHr7z4HT79lGSziRg5+dn2288e2W7SGLx0YyB/+4XPL8SPDfv9oHzJ5wxPHAqy/hr1U3Cc/r40XYlg8Obb3woMvCsRYw87fDouYdf/dVf3r7+lS9vn/74x7aX79wJHUn0L6zQZMC6erD9yA/9wPaxj39ke5D6Kzde3v6Lv/0/hrZH29/5b//W9vX0/df/6B/a/sU/+oe3i8Mb22e/8MXtjTc/tv3Tv+d/tf3CP/gH28c//Pr22kuvdDbpB7rZ5e3I5ub1Z9tLV8+2n/jQ9e3HXj7fXr11sH33fgaaSyuQT/vlgQf7b0eeJOk6DC2HkZEk8Ulovx85v332dHv/JLO5BK737j/YXrp1rQ+ue+BaMOM3fpfzxo1bkWeCPx2Ehj73lo18JCMP7j/8Lc5f+25bzb3/za1ZHia5WoGUrUSPke9MGOJTUdydBAvPzNE2n+qLTdmXzxhnYPG/mUkWam3DVqjTN9ckiPX9DCB0Joh60Bt94xdj+zOQjd/4EfLqPgMeRD5+5sPtZwFNP4OZL06sQIyWZZ+OwSKHtVJAdh1Awi9el+9IjJ7TvfPgyw5eJcEPOolh46GXnNCkHXoVMkHL3OKeWbXEGRwDSlsUxgRthR+CaWD0/qvqbZcHkdDT+HWOyT74+LcEjU3wv+Fl6A6K2aVznz9JfzDR4zdSwdZ3ZBIa8JmYoH05DpxJ5vbbk6mjM7fI4Ier71zKvgk420JfGuJX0Rc8ste2ukuhfzxdOxRPJvFF39qPTcVmY8MajlynbtopY9OT1DrTdE+8ej3/82f1acGlY32c4xtN7rg41qdjRQ+y7cVAvmyoOhYbw2t5Sx2cA38SeTFdHXmgRamtlOfwkHplEpjsJV07PvCdVwNwkVt4X/VrTHSuy5K52MiOrJCW1vKAFwcr8dof57k5j8SIV+jSZvWpfHMNb+tdcy6tpMM79yrD4K1dXx25tbN20W/59ruo7NAMwNVdp/DgoXaSS2BrZ4zoq1I6qYp8Y69+RkzBl34exdA+/7sCexE6KruUgTN2WllXx4Og8srWyU5oZsMmZS5PrjBxc70mZihGq6ORTXWSvk0+I8NOWNJ+vr04tmlspO80a9JVm881feneGArG3J6P//zJP/fTb2GmxQ4TAXTzGqLLaYVpj4hmommGAYPcGMQEBcgwWzDZE4D6Jh4VsFsjsuKnDXKChTaul9H86dt9+ivFkTaMB3PqXfE28HFsg1HwRGErAK5ZGWNJRdpTeDqBmY0j18icg0Va4afGUejaTbBG73KWUWIGLAmBoABu6vozQeGB0aCnNKcP3rxQDjEMXWJSvOlDZox4Bd717RKkFE/qKNLAwtDRWscbknvNFxwmWQ2GtAF7An0Ui8fwNAHAYNhmkVsO8qdOeZRZdhPhtL97526XlCuvXEdjQCQ5nPfHWJUYaeYTWmzFufOqsA/6RTf+JOiSy9Mnblc92Y7PLravveundzL45vrjzES/fXCvfX/vm9v2z7yRmeT127WVx/sXPjgu+UowOQgajx48iANu24c//Nr2yqsvZzIQfqU2wf/lL39l+/rXv77dSp8vfP7zpff0+DR9r24PTzKb6oAbx8ls+97rr27/09/7ue0rX/nN7S/9lf96O37//e3w9PF25fx4+6N/5A9t915+ebt777Xt3t3Xw+fFdu+ll7Z33v72dvbo4fbaKxLGg+3kwjfE7lXuVw+vJ1G6FTn77bz729N3vrp9/0evbx9/9fr27dO0fZoB0PNgz65sx7GlB9vhdozC2mw4SBC6EninkemjJ5EnvqKD48cPw110fHB9exDeBVm6TrNOmAQPuurAE3m5ZeXbnAo9aVtAbDznAnE9PVXski/VX1Kh7iQ6l7xpeyNy8xX+rqKGVragERtiZ4UFTuoFJPuuhhaXHmO09uzdJm6QV4Ng2vE11BV/dmzKoLn6CF6CFvsCc+j37sF5ebAgJz64lYKXVSRlYLsGT38vMHjrG3CxXfEodGs3AXr61r5DOjtmw2PbHro2OA6/BjIrzuMDs7pDjsLZ8nM+QC98hL80BqAl160IwlPZp/bl2Bdan8swuFxHW9tlgxyMJkQ5RVcnHMHVgS0fpZLUPG2bVBe3OCFJsEI+/JND+wC298QHu+iKdwq5kCV+eysNPaEZ7JnNz60odIonEIOB74k/JgyzmVjRH5zDw8BZ8tGGfko3Xe11ZAkuWHw5B4WvzvjSftrq1/rRkXpfXpjEZb79DSd8+msjjqLFWKJUzhXJ4Me7tgt+H0ZPG7Alf2B1caF6nP6uKfqQTWXPSctDL6kePPuxU7TrP7Ib/Er1G1qVxsH6wtgGX+1qbPFM+2lrZXQmGvizia3Oxz5H9raO5cWdRCW2nEuQPofJvj2PucYj31yuTionzzzO6lJ/XDx719DI32qX2XrLMuTBRdZr0mDixYddN/lAJ98b3Ywu2YukS+LOx8nA3i3GkDd1sa3ywpbSR3/75/z2EziRFbrJjXzYqOQPcV3YGBG2TzjppmrpAC94NulQ8LnsT7wwnruurVX5sZ95nhHOwz/553/mLcjG8Qpju5bGN6+lbhcc57R6ZdWL8Vg5AYBgZaKz3M/5Z3DtDCUEMLIOyDvoeev3zBgJz4DOaEpkaBjDHiEpFVb2M0Oe50d27rsLmxVwFRBh4aHMpxPF6kdwBbrz1j5OV1VO7BnX8zplFy4aSk+Oq8QcHmUQl3iq094Di+3P2NoPgFl2FVgbBHRUmz0jdL3vAso5vv2Aa3FFlm7t1LGzp1h66AAXeDXW8FYDqPxfGMHc00bWLh/L6/H90hrOGyjzQTUjkDz6CRevAJmXGc4PWvth3S5tR5DrG4gSZS8xhZeUrPiBs+QDpwGQHVhJ8GC9W2QeRvaM18mTcbD7R0+2r7yX+iZnT7a3L29vDw8muP/b33OxvZLE8Cw4yDiKLR1uSfS1AJGTb809eOfdzL627XOf/dR27eYM2Mcnl9vXvvy17cu/8kvbj/3ID25vfvyN2OOT7eNvfmz76le/Uho+8pGPbDdfurt9+zvvbLdvhMdrN7df/Sdf2f7Kf/3XtxvJ4r78pV/YfvyHv3/7P/7bf2L7X/++37v9wA/94PbNt9/e7t9/tJ08PNruP3h/u3H3pSR7H9t+/u/+/e0wcvFD1l7UGoFuVxJ43Cp++5u/ub3y+r0+5P/rv/iPtne+87Xts69v27/6gy9vn7kXW7j6bLsf/s6fkfG17cl2fXv/4M52dOkVAJfbxbPo3CBusEuS9v7ZQZ+De3KQoBm5G5AlyuRNxu/efz/JpGAnOPAJA1x8L9eOj46rH/ZsNwl6fKpJrboE2w/YOgsxsJycen7FwJfEK4P0Wq3QrkXbdZwy30hzi8gkKPZsMArsJuGhs7eGA70DU/r1YefAYPv0O89OhbBcM6P02oHaafpZRTXgiyfFId7Elvz2pOcIOa5vExlQu9ryAbpm8DKY8IWxfXRLPPBuMMmVnpNnZZWiTfnLRj7sGlR++tK9u51I3b51u7IJ4aVtBpv4QWgDS+kEJjQt2OLhUDe8iH9kInGyqRt64bVPPBZD6ndEJK5EnmkDBvuzCqWuvOUD3uhm54V+s8E9v9e51/c/FsWawaW/69Nil19srXG2A0f0mIauj2wz6DcuzaCNn9Ky0zuTapgWPZAkTgceMm7dmuRxVkcin4whE/MmoegdDg2zgUnGO4gZD1om0VpJxFq9aP2VF7e0Tdys+njO2Fjk1THaTKIwq9Zop2+FFEpacIpD6tl3qv31fHiFd74QNXinqLcZk7yQVKFHNKJ/Na0+8lf4gYN+fcgXu643hue4k/q04RcSoJXQDK0SG+N1zsBMMcjjHzx2NMnRJDP8qvaY/vNqGLGDrCahEwcseHT/ZF5uSyeLr8IKPzbnHdMTn7qiHNx0L+b7BjP5YFf8sRrchD+tyJztuMbO2G7HuFxXlh0FfO1vJTqSJLDxwnfply7Quu6gKc0HsjU2Zm8M41fk1S8OpU/vNOX6JJaTQHkebtf+8Jvro7DZiHdWu+aRDG2GtoM+OrVigeI5ZrSJYctmDv/DP/eTb4E1TWSDl1t8IQEghMRYCLDfJKqAzRYn6/fBXANdjhmDZzp6LZ0YBgaKPHAuwxAkBJaeHSj0IzT9Bv8YixMwEE+QisSqmaiGbRxl59Mgk08V1aa5GJokDF5IKQEQHAZodhKRGgEgQyut1qGd6x6B4ncGKYTkerYKLXRbDQAPBRLPazesnozjD0wOH3qzOeasZ745msEmrQrD7VNBkAOQgT1iVl/wJagcw3WZPj60Y6jaMpQaxE674OnHl4fPMewavMvZahyRhz6ShCdub8VJvPzOQG5VoYEy19fGkRiyga2GGUdsMh786CL3NRs0G6JXzu4bH2YSa9XrxG8zHj3evvFg297xXq8Y40lk8Pblve3k4N720RuPt3/jU2mfJOz9B8fblQy8128GbwbTPodz9cb28OGj7f23v5Mk7Or24Q+9st2LgR9eHmzf+MrXt1/8B39vuzg92j79qU+GzwSKs6Py++2339m+9hvf6G3Kz37P57bPfu5zTZTd2r1288r21/76X95u3L6y/Qf/5z+9/cDnP7f92I/+eCL67e2rv/n17Z0H70Vs0cezi+2ll17e3nvvnd5yuuKXHCLmr3/1q9sXfvB3xqbdsrvcjoL/Z//Bz26/8e2vbc+enGyHkcun3vjw9vLtm9vHPvTG9s79h9tnP/Xy9iOvnW6/9+O3tjsHT7ZvPXy8nWwZQKIfidj7V+5u7xyQNdvJYE3XZJpg+iiyfOcsCftFbIOnpv705Hj75vvvBvfxdhoZ07f3l52kPodJDCSs8bfoVlLnXX2eLewzTZEPm6JLNjK2um2PkxT2NxfDu0Sjg06u99mubFbXvK8MXP7pY+BssAk8t4/Yji+e9E3kgSWe1KbycSxogcln1saG0GDfmBN7TpMJjMU9A9PJyePa6xO3+8OTmf6tW3NbXJu23Yvj2dTvA2pwKAYzm+eM0rK2rEzCMzQRouc5rHb6zVSyWIOXbx4GWDeTF/2W33ewS4LYVwnkumQSrMoRncEn1kx8myAPLlnNID4JC/2UbqT0I3YNzifRoeRcMdiiX4uuWgTRfJQiKqmjbwP3xKbRSVqkfZok5kf+id1WhA0QfXg5E20wUdrHK8KnVR58VNbpI25Up7lGJ26/G9jW6sjQNjHNC2d9kUEderqatn85A8Umk5OQvqAxQCrT4ouafEGnD0XzA4yVuqFNG7hcqx2mnxjUCbJvN4PjQ0ZpuwZzbeGbmJn+4ASsY6eKc1bCbjpRjYzsnbON4i6MieP25b0dC2zodVj6Ac0Gga0+O68jAZvuyYycxMH+zE+TwMBJvXzV8SSpk8QvOiRLJj90LWFb37grbynetSjx6K3B4EFWiAi9GZ8yLki6TjNGmNyg1c8D4vWGmOBLdpH1B0ttv7Y69AC4Eucll4VbQSt87IZf8w9xi5OYDKxv12uD/365KrJ0x6JvBAiseX/m3C3qF7mywW1COnfAApvcA8P4RcBsefHeSd95cCd+X3ULJcogd8kSej1b3IUk9pL/CnPUjkzJQELrdumtTMSe206LMXpiLbnxEb+wgt/DP/3nfqo/GaQtPq9Gk313V5jHSI0yFwkVQxhv2YGrV8wkXOeQM8uZWeL8dmGYDYEMrsvQjEUilb4G9ILKtRpoPvohrg/nRwjaYT5N0nYJYP4TDmYBca2/ORZHBosy8YQHcJuktX8q/UEMTI13AnMHiHxW0uXjr4NA2hu8JBMcu4q/daMGDVQdIQelN8pdM8Gzk3mAmMLJA0z0oZNCeruwZARRiqSv8gvvahuEc1T5hCawyVgAaV/ItURqtgZTMHZ+F1x8dcUxcPDjGZ9x6ivV3wqmhYf3tKOLO3fulE6wZPdw45GBKssBzUDIWp8OuOH/NAGPvPr2+AxEX33vaHt8os2zvrvrm4f3Eh7Ptz/0xsH2gx+7ub13/zQ51s3tugcQOVRwua1sVec7b39ru5sB9tOf+kT3B4H/rd/4je1Lv/zL2xeSNDWhCi++qeU1EveT6Hhb/p07L4dWMj/orUMDuVck3Hv15e3Lv/nl7Z/9g39o++THP7vdvXNru3fn7val3/zW9pGPfmQ7PnkUXRgMkrTExPrtwhjUjSTZ3/nW17aXX35tu3n3pUnGImLb+/ffC/yD7c2Pfnh795vf3A5ij1fiUwb39x4ebWexydPI9ltf+vnt93zy3vYTScTuXDnb3j6K/FJPFvT06MrNJKbZbwl0l6fblQTA80u3tOJDmcM8OHmyvZ/JRaxtu2owSZsnTxK0tsjrMjPA4KVnD8xGfL09vsf9Ph+m8Kk1kVLsBRw6rl2ko+S6iUf0ys61FLBWMIGDHdfmskke+rt3aaiNH0OveWYj9xWYZmOnAvLAqP8E5wTVSV7Y2ZpRl/cGz/mmEh+Ex62JmU0OLzbt14x44VN6HJcxCTLAzAtWZ1Cvh+QiP5NwoFmRJFjdamDNueQoLXPEt+wm6Vo41HUQzHnj0L7xm15Pg+WTjsqfo7QxUK0J2QcHSc3Jx5aG23kSuYkFe8wqDZNEOJ4Ykr6r/763ez5I73qq7srLJL9kMLJ/Mbg2HsX+leX/q4gDbMkEDM+u9cXO+I6+JAD1ncic/vAI/4wTg9PW917t8VA9m6MncZBMQkXpmevoTpvST28THydZdxG/6ke3aGQnyHZd23VNwZ8rk5S9GA86trSkrSTaxRSyZ3MrBoLVZCOF3Tn/LbbHJnNttD7/S+e+14YMayehkx4tUhgzDOxpEFrHjsA3PrIX9lC6Al89fbJrKOm1ss6YYyztBCYfK1LoNukGg/1YDbTKgzaWoB9cdKiPiT//N+Eh4/JG7j7lb+SPG7Q5NxlAUP0WrYhT0p78tNFX7ZqYsYNJAkc27KmrfOlvXKGv8Wvf0JQ7jE2glz1rV12HVjHCNXUTd9jujSaUbApe8PiKRxTIDR1k6tqMv1iIt+6yH522GqvlEQ1N/nINbfyAjBWLD3CwFf2XbJ8nXqCovHk1A0vkhniC1WkJVgdYK7SSFqZ3KrSR6HAUpVlzYHAk1wojhRF0H8cjHMR6iJLBd6aWj8DbB1MJIDBhck0ZOOD5nxIaFU5yYBaXY0GNkh23dxqP8uZ5sqF5aPJRlvOqL85lJErqF23o9SoJvDoe5QoecGefOvUK+snMYFTDFzB2PBRWI9uDyArE+i6jJD94OSRFjgHNM3LwMyDPW/TWTOhg4JSuzRjwcn6Q53ju3acuH7NMeNw6EZRIC07oyQYc+vdsTYNnr81Mz16bBnvBcXeKrnpFn2Yckq+ueDF0icKTg+1r7x8lGcss4PJie/fp7e344MZ2+/Jk+/d+14e2i+B4cnElgefmdi2JV4wnfGT2cnK0ffft72xPz062z37yY9u92xksnz7Z/s5f+2vbV371H2//wj//B7fj06MGFjSi9+GD9zM4WZkTaC62R48eN0F68803Iqe5leU3HB+F18//6D+7/cf/j/9y+9I/+bXY/sX2X/3X/+X2t//W39hefeXl3r56+Oioq4Mvv/xKHevTn3hj+82v/vr2+msf3h6fJkmIrM0GX0si9qFXXtt+7Z98abv/3Xe27yaBe//td3r91ddfj3zOt3vBeyO6PH7//vbJT3x8+8Rrd7fvvXux/dhrSTiTZt0/NVtLQhOdnSX5Ot8Ot3cO7mxnSaYOnmVCIsGKpi4uY4eXh9vD8ytJ5K5vT3JslcK3Nm/s9nR+6bZvgkf0LQHme3TrGjtkEw3ajnabPU0yx640ZK/46oDIntimNpEjm3w+IMQu2SO7MvhoN7cbgufQgCJ5SkAOPP0akFPqfyFj9j1oX7eFZ1Ixt64UttVVnfDjFhNbR4dJiaDGTgKgcLTlKxK/Nbi/KAQwAwFcs+LyYvBEmddoWCnoxCnyQXdjFfpDU29RxKasDJHnPLPErwYPuOS7/EUfl9RPMQmMvq653ZMYmWPXGxP0zYkH4nsnIDJtj+Bpshg8bmUa3IonbfUhJ3v4xjenz5pstux79V2tS6H3yjbHKzEkOzQP3dMHL3Dw/XXckstNhtOuCWltwBdy3KKKjNPEiiTYdA/e2uDppDjHMwGfOnbDXsRw5034QqcY55u5uVR8HnGhE8fik1K62mD4JBMH4pM43MpeI4S085f90tkIx18vBL/2uwz3LuiTBH1QXuCB4XjZn/OlDyufM/gHQMr8n6LOph3u2dVMXmfQdneEDMi357XXwVc6QxddGQvEQH4JBllMgj1jp1VC7LHpNZFWYayNh/barKDNGEaPtc3UeRRFLIikUPz8QyDPeere+QfarOvZwERnC5nM0fN+I6tWvOgXmfWNB7tcm4xGTxIlix7a9J2CuY5fPkP2AJHBwjl6nDgivsDT1cBc92Jt8vC4RBOptov+ErsWL2iTqKIN/srecTbjPJz6rbGRrsVb8H0krHwXLTg//NN/9qfeGgYj8Oxueag+kp5bRr6BA2mI2JFAzEAX8JylTZuVaMU158s5LfcZkAUbxjpKn+DTbHV3yBLffrm+w8G4/Qpyq6R2P3ohBKXGFvjDqGAdOMHlusGjA0hgNuGBpX/Ttycp8CzoZWUX9JQkLFGAOu/aqWADizCHvn2JN7h7baetHzTmj5FINjnIJKZkT6ZFoEnqgk8/uLN3717gcRX9+BTI5h1I6JzZBlmtGQEuqgtXAgOd5C0ArSBuVePuvXttr80MoPOgpIRKYSx4avIYvPQEbvuEvw6IqZtZmtuX88CiY/tHjx5tDzOY/eajy827u87OL7fTi2fbd57d286vPNv+mTeubX/go0k7JJC37mw34gj0fe3w+nb08OH21V/70vYsPH3Pxz+2vfnaq9uDd7+7/Z3/PonRS3e3z33mM9u9l+9tx6HP7TG/z8W+3Nq+/9572/lpEonTkzhvAkwc6c6dJFseVL96fXv36Hz7kR//Pdtf+q9+dvu7P/el7Yd+8Ae2f/Pf+CPbj/7AF7dPJSn6+Mc/Ef684uDK9lrwPkuy9zSB/+f/3s9u18LrP/X9PxK+TtJm214JDe8n2fo7f+1vdeXr9vWboe/V7dqNW0mKvLvoeHv88P3tN8PLR196Pdfuba99+OXi8WB+HGT73Ou3th//8LZ96uqD7dmVi+3oJDP+ZxnAr1zbTuNDDw78UHcGPqpOEvYsidWz6Ogs8j+7ONyOz7JFth7493n3vXe3R5HfafQgOaB7Oqr+cl1SLCAxEVZC317gac92bTfrSzOoz3uuJrHxolUJEJthh2yP3Nk7X5jEy+AzfrcGX+04pX5js2r4yPiXQZidiwnsWAwCEwx2tuBLjvBzK8F3fDN0hW7JEl70XbFmlfpfrko28TM8v5hojB8t2qeIU32YPPjxzR9n8DCzd0tukiZAXFvFBAiQub77VuSO1uVjA2cGA7xoQz/XrMzkmO/AYRBA54LZwA+ADdXZ9xy+wBn/nEtijUcQ2lbztp9DTQzobj2TMx2gaQ0eM8DvMTVbZZ96e7Q69gFLHEBDJ6g5Fq8QISm2Yr5ihj1Yy1bYVu1LDO31fbUm/7RFqToyqCyi49pCiDdwwkXXI8OxRfuyHxhgFXc2OCXaM+ZMgjK8zS04elkD78gnnwACYxXH6sjGs0pNTnb7UPDkeMlq8YEHdt/FBOdwAVT4Aeove78zKFmCkkz0bXIKVurwvsajJlU51g+/CFtJQMeYHPdZWxOF6IOOPXdMR/3WbXyyyVpkUMaCYckMfOPF+G7alL8dD1qLLviwgI/6rwv4JTmnqeul7HVIaVv7ve3g4xNTr2H5yTk6Jqk3HvkGs3wkSWDGXc9WdhzPxYiyCZnfV2VLYo0VfzZIN+yjuUp8efQ04yl7fSljXxPynR4yx3sulm7HdM2+rIDRm0TQRMwenY1jIb+yzzG4Etb6ZIqVXnh76l/6HP6HVrxyos5tmhtXieTpdhKFqZVBK4TfzBhRZESggOx9lRHiGBqDJHjPeVCs2xdVMOiXBnwGqt7zQTPrWstziDTwUoZbjUM0XO3eMj+OvVcET05zPoShCNO+rlya05/huBXFUnz0rIFiRKkAs8+F4dH5XHMOl/Ma8x7U70VpHJ2wCV0fx2YmEiL3j5WSqUSZCqdY7zthWIvqWFHxaAUXRXdQSwPKJ78uhYdf8iQjeGTqcDNOyLS7ddPD8BwqxhvFNxlLP8ZU+Ubm7o9LUKuXGs84ufMGtDjsLKdbOVpGO7Shk9MrBmr6g8czIPN8lx/vnpUBs/oHSX6+9n6SsrMkITl/9/LW9v6V20lSrmz/px++u119+jCDbpz87r3tagYey78P332w/cI/+rl9pesT293I/Gf/5t/YvvJPvrR98QufD50C7dXt81/44vb40fH27W+/nVlZZGAgeTK3J7x08akBK3I+SfLz3sP72w/80O/c/oef/YXtr//dX9w++dFXt7/+3/z17eVrl9u/+cf/5e21j7y2fenXf3l79fUPbW+88eb2kQ9/ZLuTZJBuvvxrv7q9fPfW9pGXXt4+/bFPNHk8Cp7r1w63D7/80vY3/sp/t929iacMTpHLWR3VJCaJepK+q9k+8srr243kAucH59vjJA8PHoTu+4+2j37yk+nzbPvxH/2R7Qe/91PbJw+/u33qxqPt/td/dbu8+ep28kzSksHw4Nr2eLu9PXh2czvNTK+/KhF++8xgNr8I8N7ji+394+gu8urvrCYBcvuiPpaAA+/pyTwLMTPJBLc0Y2+ukx3V8p3bSWziKNScYhXMQBkGriYodyCbQWYG0hn0+rB3YLKO+mI23170LCFbkBzB16t1jtlaFXnxSzBtbM1qiLICmOdA+KFbf541EfytfswzRU9rw4URG4dvwVL4kUBpcBAjtFt0oEIzdLB5U33v3MFvV+TDH1mJW+O7VnnnuUfBO6T2mJzX4Ig9+NCNruF3jz3pAE5n0jt9OqDRSqsYKiZ2RTn0aFddpZAlytHagS6bfeFnW89rsj+cDValkWaXtaQqOquGUtLvg36uVC57PZpnEJs29oCo17+DZzZyRbN67fS3R4+t8SUd6Ef9xLTg2mkDZ+ie5IONksMcz/NkClkXt86Yyc445WDqJlFxjV14/cjY6ch67fGhee0idmVMGNtIffSIrdpL2qvHNbySF3WuwbFkJD4v/It/QFxvchg7Um9cWrftjIedGHcsG1x8Df1WXiQa/fZ87Ixfgln5Q52CLnUf3IyLvrXObvi2Ow/8smNJYKOFDJtQ0FXgzqrO8N1bctkKb5fDM2zlvDpKHwndkqNSmhb+lI43gdvkpBrd6d519HzClTrVK5G0Wu1VQ2SsVB7hXUJz+/Y8E9vnXyP71W/FMQk1PaOPHSoS32WD/Jd/iEmz0vpBeuK3kTc4LMEB+GTmpaujl7kToO0sNqVf+4eX8ome6C3XdcYb3Giuv4XWwz/153/6LV1jPpndBig5UH4BSsZCZJInt6KWYwVimQJcknEzg818g24nogQQBCMkmzhOCBdMCEQo1p+g1jeWEKUfd7NxMkIyy56EopBLE8IbxCgcgvQY5Q/+3h/OX5r1QXm/LQXvJHsjEJ+uFrXd8Auzop/SujSo0FoB3WTAHHx+pgdMq09WBfZgFN7Wsm8Im0A8XGVzG8asYwxplT6T4ZO9IOvtzp35pz8DMxDI6PGJdzDQVaXuRmAzezUgesiZA2krUZznG9Aytz9GXgLEBDPU5aRB0TXvyUKHgWdu2czKAhyKPT2smVS/MpvjrnYFn1tb9q55MeQ3HvihaElXEoTA/s3t3vbkys3tU3dPtz/2ucPt/pGHeDM434yjJRm7fPJ0+/Uvf2n7lV/8+e2L3/vJ7WOvfWj71X/086ElidMP/I5+OeC9x4+2w1vXto9/6uPbL/3iL22vJPmhJLMdD4WTueeTPEh5euEHvt33v7OdH11s//lf/auRzY3tX/oD/0KSl8fbpz75yvaF7/vE9vZ3vrF94Qtf2F566ZXY5Z3t9Q99KAncaWc4ErqPf/TD2+c//z3bs6u+BPA4dh8Hvh5ZXp5v//iXf2V7/bXXuU/fQeb2AjEnnNeemUZvCUfufqP0ItfuJ0n9n37uV7YPf+xT2y//8i+H7sPt7kt3t898+lPbp19/Zbv9+Bvb734zdnPu3UtJRp8m+R5VbbGQ7b2DO9nnJLhMmPow99OD/lbkw8jw0UX6Xk3ysAcC31p95/13YzMCmIlDiIh/9tZZkhibc3zd7soTug2sLGR078WaV9i32FAf14avTIJjQDGAuUYYeGarvU1WnzP5kuTPBIzOBL9CD5yzJMhweW8Qe+Rffa9XaGOrbA48Nm3f2W6SRfGJjHeI+Tdxim/xN4Uv8gntQly2tIwdj1nPMVlKBuicHzcupzR4l9fIgF/FLqwmHWZAN5ls/AjL+PczWBJ/36K6TILOH8UrPmW/YM7AGh0ZQyrLOUea+IpXtIk5fg2iMThlAj9+Up/Nc3WNC9rl3JdJsDTJQ3jfgxq5+jTa6J+ByUAD6lloIye6Ed/oqfHsA4X81iA2UvYJXKznWm+dxrYqo9CinfjOLsAaeHSYWIb3dJ5BM3SkH5x0BhZe6N/g6pk2iVMTusDwbWy/8KDgw2TWrwiIhVMnOZiVog7CgUdfXc1MHbiLN7hJprIKrEm+Uh8+1ziobW21cF8klKVVu9QBZwNPe9vIK+3DI1331h39R87suwnX8pvs+VAawJhtxkGrNu03lOx7+suRPxVpru/om/3E1oJ7vgg2NMFfnaYTP/IFNJPjviKiNG9zmz/tfSFBaZKS2C52XIkc2eCC2TElcly37vqltJyPjwz/HxwzJj9Q0I7HqV9ttdOUrNiwE7LTy4TQRJJ9squOcYHtvYXasTmTH/VKeY0cxJ6Ff46vdDzy7KqxzfnQggac43X0UrEGPjsgI2DSqtfkRUP/7iPghLYXfJk88OfQhiZ90w4/bPjwT/c9XgEWz7mRAaTd0piwI6oQ62vckw0PAgaU41wFTL1zAAlCYZSQzqxnVm4Yz7qPr90kK2Fw7wtuv72Wou0QmSCyC1mhDMFIe3DgXoZdJw5BDTL25Z2YfluBn3A4QvqjhcAbSNppBARPFbbXOe6W9gITJRqgtINjrgcWRSWA4UtfsBe9o5SZqTV7D5/kU3lEFuSEDjyjwXuzSmtI0Kb0pl0VF/j9xlGMv8E718fp5hmZCXrjAO1L3vs5Gulnbs3Mw/bqFbpG6wwCkSgnSBtJsPrBMzzBt4LMPNs1txeb6HDo8GnWdHRy1tWu4yQCZl3vX1zb3r1yO8H6cPvDn72xffjqSem7fevu9vRKksXzy+3h/Ye9Jfjjv/MHt8998vXtb/yV/2r72Buvbz/4oz8wQSs8s1vfvvnyr/369v1f/P7tlVdfo/ngPNuOHj9osH3w4GF4uLp94lOf2j780Y9tjx8lgcng8Bvf+c72qc9+cfv+z312++gbr2yf+54kXe98N3q5GTyfzsDmluRR3wnW1ZQkA75F+d/9d/9tZZYhantoFTfy8Mb8X/6lnw8PV7azfmPrJLhnZeVqJjP8yEqBVUAPaZuRZTjd7p9cbP/3/+T/t339N9/fvvr1t0PD57bPfuYT28/9w3+4fe3Xv7J99GOvbp8Ofc8uz7ZP3nq2/f7PvLx98aXM3DNKf/c4s9fQIIhKwB71x7lvVpcZ6TffSL54GnqeHm4PTp9u3310uh0lG2M7j48fV1/sxx7P9ff0Ye19pit2bbZpMO/X7tkE2EoaXU0izh4U9cxnzgVQPjwr1gNv2noVCGdhV12R4UOpn76CFvt64Zd0qWjLk7UTYGf1br5NVv+LHfrSS/2r8NIPEfkLuPZhp+x4+owfwGfQZOt8Y+H3YV8mfMtffAwoeO1ELZ/ynWtsnN/M5OSwL3s9i220Ld+Lr/t21LF3yMX25tnWEBbY5Ks/+sjJbUb8i3X6Y2P0JLEctvSrL+ewA1TOyXqtmAxfe+KbIglT0OwauXSXtvqka2m02qENWlxfty1XTEIXGhefYg2aTsKvYzzh19YBOP3Ir74aeOIFeIs2gzlc4oQ+GmnvWNyp7NJ3VtLF+NHb9J+4QwjiQJNkfEJUXtWPba54XXjoStxdhTzW5vpKomoFOSePji05nvYTi8l5En0tlGU/0468ls2hQb81JkxB9U5l/ppQd0+nM6aR10pqSqMG3dLOUeqsdIPZQd6F/KtNBHbHgRw3iVj0Z3NOt+jr+NILowswJRqoqz/NpcZnv2riFUh46lgVWaJRbDNWz+psxr7ARnRl0w0v6BzZLX6U6jDFeW04OCWDS+bg+QF+SVVXytNOPZ3Cs8Y0PEEw8MZGIAJTks52ZtEnn8CoHQTHKtXRLgpRSxvXh4a5m1Pfil2K+V111DbwizPt9VkbKD7+Rv/qcxp5+cwzXjnwJu+rgkGnYgbbCArAbL7SX8XllLPouAZrgDDhImciCNesaszS+Di/tzFPuylD3ODpDCnNKNp5V6dSp2BcWzh9JbhJSxxHIrCUXmXmM2XgNrAp9tiYf8+3XgU3PMA7QXYcICLa8aaptg4GTB0DDWh8kuBKXm59jBHOLNcrJrTW71ocHt+Owe6MIu3wrI5yyQzfVpYEiAbnBODiDRxGX1gJLAzI6kRnXW737DLtV9efjZy6OpYE6IOBcOFH+xjsJJrqPS9T54njleGUoY3OR7I15AhhDFv1GDcnVAPfrHad9aF9z1utFbD3jy+2bzyc5w1OLi63b1/e2Y6u3OhzTP/u993cnlwebzdv38ks24/jnlUOfnPypbu3t8fvf3f7y//5/3v7/b/nd22f+vQnt+PIt68JgSN03zi8tr1679527+699iOTd975TgLEozrLtSQVEi/vAHvn3febtD1KAvDL3/jG9nd/+Ve3X/nFX97+4B/+A4H7KM50Y3v57qvbr/2TX9vu3bvbxO/v/b2f3f6pH/z+7Rd+7ue2y9jzL/3SP9p+54/92Hb/kQewkxzHDj708u3tF3/+728v37m7XYS+l+7e2V66dyczfQF+Emj25XUYb37s411Z+NLXvrH9wpe+sf1PP/9r4efZ9tLLr2y/7/f+rvjBcbbz7Xd8/vPbl/7xr2z3Hz5s8PTM2nkGuJeuPdl+7M2r2x/73R/fXr97c/v6u0+248jUc4xPDq5ujw9uJAG7vp1cZpC8ONoOA0sg9Y3Sx0+27eFJfDJ2ci2p37MkiPTr1uLh4fU+tyU54osdqCIzuCUVbKdbOOrPuiQQKssO2MtsEwAd149ju+xP0PS2aUUiZeCuDcZ4ap+xVX2WP6rv6pBj7pdryhrQ9Zd8iQXttwe0dpwO0z7d+YF+2sHFZlcBv/FnpwOvaFhBVx9xBjRtbdrwQ7Jp0nQ+qwXaskHw+aX3+VhlBcujAeKh/mIXmkpxhO28b7ROO2T3dmzakqs2pSv16BLOylr+6Qv28/gQea9nM+m8M/PArpwV/fai/c7UczoMJuKDC+4SwOe4+HO89OwY/K6wpb167TuQp60CJhlYMZ34JgEZXmwSqgAa+tLOatRKAkxQ+vqNlI43yFAcLB5yTPcelSA/K4DPk4iU1ax8tj8+Rs/oX/zY0L2O4RMfS2dpz3G2sc/UFTJYswd/tQezE80jXyDyRaF5hpKcjInGDjSgx7lNISvJqxhMd5PITAIMB9mhg5zYRtuQO2ZyvToLOWwND3Qqke7kOZ+7iUduVfaZ3sjLtwEtgnTsTNvSXt7TNSKUJJElP5VgQcO2VnKFj5b0tRI5cst5bIgvWV0nF6lEdtP0A/8mWaKH4V/RHr9W4uBUnN/2HGmOyd2EUOFL6uiDnMgGHU3S0cLpU8CfCcvoZexuj0c5p6/lG44HZv+r6d4Y4ktZ5KitcVlsNAlzXauJPTNGrt5o0Key9anQRi9yqX6r0aVbqVhOPUKYTB0yDkRBZnFdAYlAOOkiHGAIVn+YaxiRK9lSRt/MPrR+gLl99WcPnvARNpiLBvuylb1l/xU0ZcUcFA2WDd2OYyySlj5PFhgMqO+2Sl/XCiugKuLCTcl+SNkDfs4pb3geofV6240iwMH/GNs4FprRhA68Lpl05rbjXskVmikAr+UnKEYOcZaAFKAdu43LieE3E0ZfA33ggLGeMVPodXAmyU0QL/1wp0LbtglfNdT0WXUCAZiK5BibaEJbg0sqwMBndZ39golvZVa7PMRp5j63rXqrMfsnTy63bz682N57nIQsCcKjp1e2t7e7GUgOts+/dLH9bz4Z5w3dV2/e6kPppye+fXjcicDHX391+8v/3/9s+8Hf8Tu2N994Izy51ZDBKDi89f5aaLgbuXhPlpf+ktP9+/cjs0dJch6E1zjLwbXtwf0H27vvvt2Xid559aXtH/zKP96Otuvbt777/vZ7fs/v3v7oH/sj23e+883tf/hbf2t78P7723/6l/6T7Y2PfTjB5sr25sc/Fr5Otw+/9vr2UuR6O/g+/OGPbMdJ/NjVSy/dTQL+ePvmN76+Xb+SRCMh4vHD+5GDwGhVaV7dIKAcR/d3kmCehodvfOfB9g9/6StJ7qL36PWf/qd/ZPt3/q1/bXvzo69vX/nyr22/+dWvJNH8bALP7cj9YHt0/Hg7SPC7e+fa9u47X9u++92vbz/w2Q9tP/by0+0jt7bt3ZOL7fg89rklOEcW3g32fuR8/Cx2Fvx+LunAtxyfJTm4TNBN6uUt/JbvPSfGNh/E1tbqcr+hFl7c3qsvhn6v0ojlNfHCO3k36Abf+BYfSmVLztOHzbYuunXFJhBKEMY+BUsz7BmMams50Qfsvisu7Vdp2+KYgQndYM0tUx6wB9C2zrGEIjzBtex/ygyatrHpOe4DuXv8AVvrCaDjB4Wtbfbi2vjAwObD2hjoJAL8rINAYGnr2p0k55KF4oQ79Kg3qOIHjN6yS+zT1+CpvgLUNkeCPrko9ckFowPOonNeBSJmhuC2JcaKMnjzt/Nmv7hE5/zkkgEejeCjSSETEz5xtYnkPujC0xWHAKtkALXtfdBffIHXLX3QDG4TeHTlXNsVd/tAd+TEfgygs6I2CZvBk86tfIrD5NlvoA3CwrHNKfubeIVW/M/2wlY/uHfU7bfXpc/za9lWfzrsyzZz3Ss0vLbFQ/8deHMt1U2a3You/my1hdKFTpODkTE603pksNsjna6fk4NTDCH7TsYCyybmukbXYrlJMB2ucdWkjy2im/z6pYLIsLaW/kEVHoK3tiRxm4SXPwZyaSHnk+N5USia+vB4GurjsQ5jh3GvSWj4AHckhyNSyJ6d1kbVfSDpCnw6xpvi2Njviz29bRlYtUNjZUAue1yLL8ZUdxvWCqVGYCwblmDyR36lfuxKG/Yo5sz581XD9u9B+zZBDdn4s/qGlhJCRoG54hMYOjrFZ21DM5+dNnJRDv/0n/+pt8Ss63vgUoZ0DTjvzJgYlSx5ErIJehTK6QzUVVgRJHiZnSdoVfCpZjijyASTEjNblZM9hwIPHkGyAklHcF8kCUQyjPZ5jp2BLntDk3qrGZIfMD2E2JWd7L2wDyywJwBOsqIM7Nnb9GVY2S1BtDhkiJRZhaM3dON3lriDOw7B+BkqOjkL3tAKNgeRLKIBLbM8OoOXghf0q+c4ggsnKb2hg0EzOk4DHgedQcI7k9atjcizSg+f2adheXoub5/yOLNkcODkSHfuZlCIrvDnGh4mGCjTn+5dq84SgPUn20m85taV2z7HJ950bEXg6faVdwWkJ0k4tu3BxZXt/kGSiej3j3/+le0jd4+2OzdfjZFEfuHh9PGDiPLZ9j2f+dT2S//g720n99/dfuLHf6Ky9FM590KjW2KP77+/feiVe9unP/7G9pHXXqlM2ChjuP/gve3bb7+9PT2PFV2Ex9hdqOwPWz84Ptp+7he+tL36oU9spw9Otj/6R/7g9ju++D3bX/5v/ovIfdt+/Md/ePuB7//+7Ru/8fXt9Q+9vn30jY9t/8//5P+1ffF7v9D3hX3/F7+vwfXsSRJTr165fWv7xje/3uD/6kuvbVeiSrPXvoIgM1AJJtvo6wkiI/b/sU98Znv05Nn23//tv5/B66Kvb/nX/tV/aftdv/OHtkcP3g+cl8PXm9vXvvrr2+Ojs+17v/gD20mSSS9y9QLYv/G3/+b2c//4F7b7jx9uV59d3/4P/9If3n74o1e3j1893d59eNpbubG67TJyjEX2jfh+F1LgO3wW/wiN3hlo9YtOb4UPydc7wX18kkQ/xn4ZvfUB8+hXMHf7zMp3tN+VMfV8opvjffufK+xFwXvb1d7ZEF8UvndbU8feiEz72Lb2q79j9LI7LdjwJAZuTYCTNnhk//xgOnXQGFsdGPqioYE2sG18iW+nReHAkwulEfoXfpCCpsAHhx/zazA8y9Qf/A9+i9711cBV8InCvlpD39LiyvDeQS4VBprKJAC6Ap2mlUkKWJ4tsXohkMNZ+fjgN7RWvvk0NhR34Oy4ZoAuqOyH5g/Kt8mFWOM4dQZwSRb5olEwN+lzywkObZoAZRzoJDfnAytb9qUFwpzqt5JedmCFDJ8GU7px7GoHy103kk4El0ZmQTbpW1lmEyfJsniLE/T+m7LXT81c13bGoBct7TswojU84q3EdCNfNKSN8xS6mr7qC7RnfXde6J4VsgVvSmFqmjrfhpt34+3P0oUHuhJ3JUuOq8+0Z98G/CbQLTO+6uf3DH2By6se2idXZ/XwxbcY6U3i8ME61CybQqOfvDJeiqHgsGmrOq55Toyfef+kCbXnoqyY9Rnn1Hlx+CxC7JImjwIGm2hG/lbP0NZLlYuNHugz+8irY3ga40/89JqHVQoHIO0iYzCm79jRGgfZOFucPl79YnLwNBPeW70dLUnrxCGTaXS7jV97Ej8CYGirxmuzFj6qg8iD3zku6WTDdnf56NsSGydDugOr8HLs8vAw7Q7/1J/7mbduRR5x/1SC2HZlCHCDahvneGZZY/jqGBgqGngQvwP1FlcFg4Q6D89H0VGKTF1CpL8kDtENcm0/e8Zh5rkUZGfQ6gw0x25HcXhfU76eAQ/BnDAm3fYCn4aMmGMwPAICn0FTsCAwfGg6Dt5SHiggyq08ct46S68rOeRYAtooSPHQ8ge/KIB3cgmGHeQ8J4GWzjhCGxpm9jYK1adyvTIOINCswYWTkgcYME6/Cax+qNlqk+KrtoyQcVq10BccopWceeeJ5f/1TQ4/HcOAvEDvMMnP+or2GOMEAH0bfoIfXHJYTl1dxVHmRakX20n05gWdR0koLs5Otm/eP9++nWTAaox3YX1ru7udRxYfuXq+/YmfeHU7SNtrN+94MGF79Oh+6Juf+XkWmH/zr//V7Sd+9IeScFz2lpvVIzB9OzGC2F65e3v7UJKu9959e7t551aSre/GUdImidF7SbwuknjJMp5ezEPwBpVf+PVf2z70qe9LEvWV7Ud/5Ie3P/G/+1eSoD3Z/vZ//1e37/++z29XD9wiurO99/77lYv9pz79qe273/rO9tf/8l/Z7r30ynY91w2Svn15/+HR9snP/ED6vF4bfPiut91nVnUzATTXD67EZ+gycnzp3kuZGb68fe1b97d/+Ku/vv36176+feKNN7ffnWTv3/kT/+r26st3t7e//e3wmOQ8drC+vfPd73xn+1javfnxz2wvv/LR7aVXX0nwP9/Ojp5GVl/Y/q//8f9te3zyzva5O4fb90XC/+vPvrrdvX65vX3q1wnY8cF2dHBre7Td2B4/i60l+boaeXg+5OFZkuHTp514vXrvTgaP+eacn/noSmj6PnjwaLt996Xoyar1rMTy1OUyGSm7W9/6EQe6MuUSFeScDR57qHW3dbYz9fxoghg/aBBma+lsW6WDXa6N1dahiss3n9ilt6v3iyWhwbezbZ3YpE8QRv8TBOFjs6fRuVtBjLs0aRt/ZOdw5aTEp3mTuWF1x566ScQkf+t5VCtr/FYMSryqvw6d/FpPG5oB6ECTPuJh3xavPoVsOoilMZ9fKwizh1vyFp8Gaz+eRHNi8mzOk4Rlf3oWv0rSbpVEQlP84a0/YYPu4Fk8jLzJaSZweCELq0lkRLbokwRIEtbzpXRZnrKVsLXtOzEQf/raowDPkVDbTCF5YBYPL+CVn2y/5VrgsGtjQuN6PwobEatyFObmZ4FynH3hZ+t7BdtvEj4ryqPNSUg69qXG3oqmB7hnwjk2xbbIHp6xg7lLwV8kVWoMQfRyM2OmCZ8HxvEvbvcdgrEV8vacYxPs8MAPxKmhJf3BxkeOjbVrzDKGGD9uJ+bldBKaMkeennGdbzE6vpPkRZLbVyDs3+Ib+nMZ8MhlPQZk4QL8rmbtvJOtOjqXgLODSdqGMDqENYIo/f2kTy+yI/WBg190NmnKVTYRbJWnI+8PlBixefiNo2yyoMFaJXVd4QwDXtGDV+fsAc9roQbc0ZtvP98KkNhLjq18NYkNXRdpzw/4bU6LBa/lKH+eyQTLO8P6+orQhSTX3QVxTYJoP5Ep+tnHVrAaN3RQH/xgK/XbP/Pnf/Ktm01Ed2GlaFpDzimFKA0IOqYSsCJD/D6LJ9yiyL9xjlnFmmA6gcK/DzrQOPgQs+CtQmCKQcA1qyhgCwSCOoNCU2GlHdydMbL4FDityDEehtqAnrYyW88feRaLEfWWQGgQ1NEyDrboGBnMfu+fdt61MgPLzPgEWMEcfkasDdrmAesIHYXhu0vEgR8icgov2GT5IgTBIRvnWGCsgjYrhrO0Pg/gLjI9zC7pQ4v3GpXWYCV7+ImSDGzOGXhhozuDD2dYM/UqKUU7CMASUHo7wfXUuzSDhtkv+Xpf13kSO98gJNv9Oa3UfeWdo65ynT853e5fXtve225u51eub3/089e277t7uh1cDd6cnyRhOn58P4nIh4vnq1/98vbN3/yN7XOf+0yuJ4n4zrdDZ5wtCd17SQTc7kIjuQtK3sv13XferyHcS0Iu8To/9xzcPJtwkMFlu/PK9gvf+Ob2PT/4o9s//Pv/f77+M9iy7LrzxNbz3nuX3tvKLF8FFCxhCIJNNyS7m83uHqtQhEIz3Zo2BNAs9XeF9EUjTcS4mHYE0SRoAbIAFFAW5SszK733z3vv9f/91z2ZhZZC+77z7rnn7L328nttc/Y5E//NP/5HcfTowXj35+94TVdHe3ssLyngVwPOaBe0HT56LPbs2xe3792LQ0ePRpl7TeKjaFlYLY//+//rf433P7oUly5cj/v3h+OJJxQostt95XY0Kyh04CP+M/1bwWuPFlZieGouzl5kbdda7Bnoja9/+UUFkA0xOzNlA5+dmfYU4JqcUWdHWwyPDseeA8fiww8+iR/+8FVJpyJ29O+Mwe6dsb6yHTPLszG1OhH9g53ezb9BAfRnD3TFV3fVRFP5ureW4GXkW8gyBH+7NjbQA6Y/1OFa28yF/ptbFdHO5rS6Bk8ZXaHDg3xbWlrEf2yMYICF2Ou2fdKnGwV037Yr+PxGfwo5cY7e5giRfIv007al/zk6nLqHbWUwlnhQNss97rTptuFycI/fn7YXnB64srC8cIC2Cx043Ayu0mdwjU4GI5nASNtQGeewSjmPz6hI56YReLoKndh2zg4UDrbU0KohIJ8DDh34ROzQcJSgB9rJ45EeHeCafjODs8Sd3EkHJQtHXvhTrnIPP6OLvgaf2TgYPcZH23cJLn6Rc2iGN0XwkHwClcQfeEz/mye6hl2DP77euAm++UfuRNB05DlHwXNj7nuc5b1M+EY+poMP+f/TD+Up5rLFQSeeGQS29smHNLiGXnrXfOGIPwRP6OLhBvNHaUG+CZ7AW0ohG2hxMCcfYzjqRKJ/LCZ3ECNdIoiy3zfvVMbwlF8NLTYCkuAPvxrlTxiJou7UAwVKbsB5+0MJf8H17Am6pEtcBV8SWEBT8i9huiOv+zlrQsc796sqAl93uAUL2sAd3WLLILQDfNPesqLUFX0LPwfYKpMDEICCJvrC6d+xbf1T27Vl/I0jZclsNNGtnI0h8c0oHdcpTzBE3dicdUrXoa+gDXpIjLKhn64f6MaFujIf3ySsvOCp6RUfOYpBB+TIb2ySa1S2pU4/CTjwwnxXBazfAkeuu5OhshlgATc3XPeIXsk3QTODQvCLQZEcKSvBxZZLQSDJ+qV75lJJN/gNQhXf+VffeblS1mXCZAYkmAPRrswAk3icIFBAFMGTUMKEVuTz1XQuSiCeT7ilkyba9zonCZP81AuCnFMvBCUu6YxhAHUhe+7bgatOAhwS1YMreMEU46CU72jKqT2+waNYe4WR0Gg8rlffYiAJUOl4OOM8nTz5ECbfVIExWoFUD3jhtD18jkHKOBNXNXMokgqAP3ngcZV6HsBhX6dknXing4bCwtIl6rIhFHxVAh73+A1eaSz5CDD1FY/X4xwwOhLGyr001HTm6WCyEQU+CVljIJDNvUIG8AJcgI3DRRkLR039yBXnxJQifGWzThQeJ70gXX8wr4BMTmxjfTnGthtioUyBlir5L043C/E5GYauKRiZn5qOtqa6aKyv9jsRP/rwQwVCbdHQ3BDNjeqRCeex8cl4ODrh0S/LVsHcyOioeFcR/f1DHvGC/p1DOxTELYoPvIS33iNkdY3NsbRdHh9euxZl0oMXn38mXnjuqZibnYizZz6OnbuGPOSOk4FOAjYW5O/YuTOmpmfizMcfxsFDBy1bNUNeq3PmwrV476OrCgon4tD+/jh+cm80NjfH7t07o6uvLxZXFNSK1pmZCcFkhGUjZtQQvvfR+bhxZ8Q2QLnf+Y2vxLWrl+Le/Xvx4MH9GFPQuH/fXgWQ9XHu3JmYVwC7XVYfP/3xazGr4PTjj98XneztUyO+rsSzzzwZXS310VJTH9/78x/GleE70dzaEq1N7bFy90ocbKuIvd3NcWtqK5ZDAXtIZuIZ21DUCq9K0aQmwO+CnF6UHm+XRXWZdIpWd1P6Lr1AK4tgqxiFRXespzrjGgnf4JEV6U/aTvoWGsMMkFIfzV/uUyhVDWXjnx0igTUPfWDv7qnbkaObLuGyJPSWa1wGJ9cnqK4Ho1PKBjJT4p3BHff5gPO6fBRlGUUvgiXbl/LizAvYiatw1B032KKVbx4k4Tp+JoOvxA80vV4OeOIVddkG9aEecMiGjQaJ66WkE2MHjuZZ2j0HuOADgUl+U+d/SrpQ8MZPtSkQp0FAPvCQ3j8wyAgc/IP9K36nVM5wfahOvsHX9zJw5mBwxXkeffid/zJn/itglq74/iNkoUnXqSN/cl3l9Ru/At1uxB7BLOUTM+BLvr4tp8uhA120v1e5bBgZqcmnNRnJZUkI8qGzCQzkSjtCHuTC6BO8wU/j05AL7+cEDkGTdU0o8Eoyy66ED1/Atn7ohxdf6z58KmRWHDTu+E9KgiM+Gdy5AH18HskdfiRIwyr8LXQiOwLLQtfMEx0F76xnOqfDDESSBy10HR8GzeCRo37ZmclUakP1E7yYpeAO9ykPvmkLWEDC1U3noZzh6DLBMCPq0AHuPgc/PspCfj8QVJIf/OQbPqKrRYBLWctXh6vSxwMlggUe1ImP8JpInTOiSHxBW4QMGOHD/mRlLgfG4MRJMbgBP8EbfnEOP/FXwPOSJdOb8vCUuWgvylLO8MykhM0HnB1TSGFMr3idMDJV/OuX//Bl9v5h8WwBCOEUBFEIBSyAuWcgINlrEjATIYYKWX4XeVLxcx8NCIFoGMEwH/lIMIf81EleDlIxDwtMDwsq8URUvnSWqDsNyERDjPKSGM6FeuCiTAQAwER4CJS7FqJwA2+m/LxujTVAgmOuCGbiB8MSHgmBcPCagsLhMmpG40eDiqITnGTETmDGHlhycgVNwiWHQtncVFG4hFfgC39wuiTq5jc4okye1lFdvlfiE6hiFAyTwusc4mZdWLHvUuIOTSnD/I1TslMo8QQ48BncMUQC3QyqMj88xDDAiSifAsDECJIfGYihO/Q8WdPF2oUlBRyMKt6fXYvJJXoIPHmnICxa1Y5XxGf7q+LFHhlLefYYbly9Ht2trdHW1hDzc5NygFVx+dKl6GxrjZa2lth/+JB3kedpxofjY7GqYKOujh2JV6K7uysW5pdlIHKQkvH9+/fjzq1bCs5YK1btnlZ3b1eUq/E+f+NG3BwZUYO0GL/xa1+N0dH78Rd/9n13Bnbv3iU+0nuUQxEPFqWDnYLd2t4uY66Khsb6mOMJQ4JneCQZ/uSN92J0YjHKFVR+9Yun49kXT8fuA8eE47Q8T21cUpDX3d0u/vL0oOiVTsyLhitXbsbS8nr09bXHs0/uj662em8C2ycaZ+fmo72tLVaXl6JRwdSt2/fi2OmX4rt/+lextbYcT5w8EL/9278ezz73XOzbs0vByVTcu3cvpAnR3tEdQ717xKcJybksOkRXbFdGc7XkPXc3/s4Lu2NGQe6DBelvVIW4GNNlDOnLzkpPU65vVcaslwrIxrcrvOEs6+pY68F6CK+ZkA6gQ+gzB0427Spt2YGEzSaduG1LCYeKTjOlYR6W9Ex/nCl3dsJ4JRcbvAKb66nzwMqgjHPKJdyEzbl/KhmS7tMoeUpLtoadgEvWlyPVTBN4JF3kUhbnT0OF3mO3TKty0yNRZNBh+yjBKNWsIxvOoocM6ZRhhM5+UPD47dyCQQDmGQLyQKNgQVvaXvpSwBb4YiPwwI2svuEJHxJ1kLegS7mNC3DxcfZ9opW1OUXwylQIsqC+oo7kcfLIODgfdcDnpJWOiHGEF+TiS/9SDpzqm986L3ws8uTbuIkueIS/cuDrctIPwURO6Jc3+YQ/+o1s0AHKoH9cw575XlrmfaI5AIDMgGfdEizUDx5wD5/sxl1Y2b8ZTwSudkT8QF6Jr3ii/OgKMw7s0ZjTSzAidQ9/DZzssCKf9O3Qhm8GH2yAtgZd8nXx0zzVuQNJl1BSpTTi7qjrun286IInlMMvE0SQUVcs9/S32Q5BG+0pPLXUS/WQm/uGrd/M6gDXDFHCNsGVwCFlwtRljqCRnBWIuscoYQZMCuB0Hwi0fUwFwj+XLx36R0Hjb9vB9oQDOgtOlrWzoaFZBnkjtyJGQG60LeTnYTLaJXhKSr3Tt/MpB9WZLMEX67zuUNdZ5mS9EN10josACV6gB4ahurNNZfYnR9kIzOEL92gnwaFOuuFgLZniTic+HJjwizxJtVJmMZ5kX5EeexsYOqqCkTxSNm7qr+Ll/+sfvkxvDeRBkKsgmZF0GqHzlhTDIzz6AIijaJg5AAoMmMk+QjTm3hNI3xBXCJdUlLPjKAmClAyhKhQonxLSXZ2nInEdWCQYTKkCbsLLp+rIgwJmryADjQJndqwtcMrXCTHMyfveUOR08gU+JAyGII7RE4TjoFAf6qNnTqAIDQRxuuTyBd4oNniSJ+tOx6xMUuB0eLi1dFCpdMACPxatMh3APcpyByeW+OUjvrqSjZ/O+W2nUMKfegm8wIV1VxiER64MI/kFMuBDfcBNWaAoyD6HjbmOsqeB5LA0ONEIU7dqcw8xN0xl89TVWFjbijuTrO1SULa+GZObNTFV0RQ1W6vxXz/T4fczVip4mZydixOH9sXQQL+CjQUFaUt+1yE7ztNYdPZ0x95DhxWM1UVnZ4eCoXYFKD1quNgTi32rGC7ejKnp2VhQsDI5PQlLoMJbTzCi1tvbE129fcJnImYU8NTL2P7z3/vd2Ld3d/T2DMQTT5zyHmAZzMohiI6FJfbwuilcblj31CTFwsKSlE49WvWCL964E3/5yhuxsLgcvW118aXPf1aBUncM7tjjxfOfXDwnHV+MwYG+aGxqEQ8l67LKGB2biN/8zV9XfU3R2lIT+3b1x/HjJ+NvfvxqVFTlHkltLS0y/uW4ePmTOHr8dJy5fD/eff+jOHpwbxzYMaRAqDnee+eDOHrsROzatUN17gz36SQjevE9vS3x5PEnYmFuKRrUuFRUl0WTgrmhzrb4taeHYvbBtRhbLo9VOjJRGXOS9dK2OjPoBW+C1PW59WoFzWvRWCv9U4CL3mGr6Fc+xZU6jpxyjUna8qf9AXrFgd6BF7qE4uW9tB8Sv9A8/hFcu1Et2Ts6RyPIOg6ccjZo6Ceg0DxqSHn7bRb+of/Wfzlh8NU5sLA1GlWu8/AKDY6fklW96avkaAWfC9gI5zQI+DNnAqzA06jwM+vP6rBVGko6HqynwUeQG5smIKBA4V8e2ZT1LRuKtPH0f9xLQoCtE1eSX7rjxDl50c2EmziRnTqZgrI/Eq9YC0VwUowK4MMyb/KFb+Tm/Qf5XYINHuTz8BZfOhyI6KJ976fg+L6+3fDw41PXgZUJP85a0HyzAXVXSd+BRWPn6UCX3la/RcG8eIMPL3xeyoQRKwILRn0kU+HzaBmEEr6dvMidoIoRCwI91qMZH93zPkySFwSR10s1VDcBE9d4LRi+J9dYCY7Kksib/hwfW7SXSoKL7blTAo6ltpP6HslTqbgGDhzIKTu7mQ+5wF9+O3hRfpdVEU8T6rwIvrj3aX/s9hF8lB0c4DE2QScf63KwIrt1BiV0Gj0GJgMVBBOuyH+JA4EP9kF57APc0Cfogwyg8c86LpwKWimbNIN76oiz6ty06bwIbrBDypl+eCu8bDumA71xLa4T9IELONehb4/CS3Y8tOI2sBRosU4XIOQDRsGPIvhOXFMvsXMeHiCwAroHMcRb+xnnyAcnyE87SaeFQRsQgNdZh/waui/86CSwAbr1RMnxgvIUcQv6XPGtb3/rZXaiRdFQ1DQoZaYSMYIf/AYhgCLATyuVh3b1XTgz7lEBZVHSYk1GIpfJxmQ4CbsIgh4bc9ZRHF6oWiIM547zLZTejxEXsAUPoywYAF6MAAEDx6+LPlBwHEAxcpVRMTQlXZTVaSmlc4N5LEBP3Io1LRmkEZQBH8cNp2iIELJODZPyBCXwl1EwsFXVzgtuiAc8uE5Ez62kPUeleMWL6xNuCB2+wTM3CErg7t/iXy40ZLiZBjBH/Uge6QKmyhe8Iz/84mDdjp2iyhWLOi1XHaTk52OHS+I+RssIBfQtLi4oyJKs1PsYWViPsUU2TFUPV/SPbDfEmuD2NVTGbxyRUQiWKlKAMx81wnf43m0Fh3NSyrL48P0PYs+eHZbBjj37FFCtetE+9LOGbUVGwDQczFnf2I6xscmYmJyK2YU5O89aOVWPMpRXxfziivSyIVakQ43dvXHp2v34zHMvxtOnT8a68K+tbvaicHbBRrebWpo9XYiznZ9bsC41yogXFueFrngn0tkS4o+/92cxvyADW1iOX/rcU3H69OG4fe9B9PUPxNTkePzwL74fX3jpJdG3Go28Jqi+Jfbv3h/LKwtx8PC++MKXPxe7Bnvi+IEDceXGtdhSfWPjE7GytOKnKhubGmJsdDQ2q+rjr175aTQq6GdvL0YBNxX8NQhH+NCigGp8fjb+/Ec/UJBUGwOdXfFgdDzaOtqir2fI07gMm8ta47vf+4+qYzw+d3RnfPaJg3H+3nTMSOZ0ppbKamNZvCfwrNuW09A3oxBL4nuZ+FOLUrIgW7bC/l+sXWPNB7pEIAHvkIf1Wd+55lC9apVL65X+qIxtU9i4cUKfdaTNoXKyJekR+dAwOimsp8Ru3ODrDx0kJ2Vcl3/b2nRN1wWIMJnErbTptGt0lAO78TSVAyAFTbIZv3RXjT2+KUfMKWPQpgf9JwELPKnRtqrf2Ds2o79HCTsBFgDgg+0PH6e6Gf0GH3iXoyxG1DRQbyb91nV8aIm6X/jwmzqwe48uiFjykqCrRnYCb1hIrTjaftproVQOvwCv7OdUL9/AYtS6GAkjXx52q6VfRd3JC3/rJ+V9RbBwFw4oVbcDXx2Qx4EPJaCmQYd3QsS8ZGTAbzRQplxTxuiE/JJ8PdfqpAf4IfRIxmr84RPrUmkAXZf9fvpFcFxXXQRkfuJSPqjwyeYmPFX9fAMHn+e3MUgevGXADSx+VnpRJB5KAkfLS/4OwnNEijN1XCRTdAt+0j7xKit8KjLmGgGc0YdmeG7+5OAE9aIr6FLyPmXjAjqwSe7hb7nON3BtX+Y5+cU38YXr8IJAgxG7GgUalo7yGQ/Ep2/zE37rfEO8BhaCJgs4Uh9yYksgyvBatLTVlI9Q8nW+3EnSCaNHwCuvqNLBHdWrjPkBvP6rziJwbpBP4zoJurPezEtRlq/kdDltTnacki1ZilEueAgWxC/IlgxYJ3ndpuoSeseOAwTh8IBP0XkizuEhGwI22kp0xjYFQUA2SOhQwK7r1gsdGZQyGuhsxj1LEMgLZ8mkSGAELtZP4UU7XPFP/8k/fZkS7KhNUJOKI8BSMmo1I0pHQs6A6zFRaWQsHnYe58h5Zhau+bdHlfIed4tRGCMjZSmmuGAi+VBCRqqKeukF41hwKAUYbzgoGJAFHJhT1Mt16rBzFwO5nwEgwk/nlIvKU8Fx7LpjWLALRUp88zcJQZLPwYuPksKTQ38oLnyzYcjZIBj31FTWvUkJnyc1YDx5CxjUhaHTa8AYHKwKDvUjVJy0DVrooSzgz5QY+ckDDsiIOpMHOL4cxoen1A3errsElwR/4LeVWr+5x6icjRkYpkNKrfzgCb7kpRzyMU3KQyOVR+5U71GPrYq4Ob4Qc6u5hcKCbHe4rEV4RnxuV20MVU67cdzWhZmpyehub4t2BTzllesezblz576C3AY71YGhHaJFdMuYlxVEsfP89OysX83DSFK19HZqZj7mlxajnH0ZpGtMBxMMYrgIZ1m8//DyzahobI/ZucX4z37r16NdAcz8/IpsuMa7sLu8gnQWYzc2NEezpz5borW5yQFQuYIuYDE99eDhWPzwldeNV29fQ/zqN76svK3x9jtvxZ69++Ls2bOxpaBo984ddsgnTj0pHa/zLvh79u+RzJcUDM3Hnh27Ymp0LGTOsSI53r5zxz32F154Me7cuxcjM7MK5ibj448uxsF9O2Lv3j4FnE0xOjYat2/dErxrwrks7o3eibPnP47x4YfR2dUVw5MT8Z6C10MHj8ThQ4eiq7tL9M3JHtmkcT0aO1qjeXshXhooi6X1yrg9kzqwLn1ZjJpYk2Or3ZYT2pTuRW0srpbFnALqGjUoVeIlQSwbA7NlyJRkYUcsuXuB+nJuhFnYARZgJ06A51oyoU/k8XfJjtiyogi6aLzoyPg+eqj76C4fbAr9Ry+zoVKyXusOeVx/yRmW9D0TD7/UoiKeOi9sB6fN1h9kJQjwgxB23NSUtoFdsn9c4pz2kAFMwqfXjT0Vvgh/UyO4dATIR1vBlDs2QqI8SOZoDl4xYVKnfYB4Ci9I9MjJU/DAvFU95DHvS/yjHhqY4tVsRccyX5CODHIxN+VB2/XqpDi4Dn582w+QSYlvaPa5PuABrUUwUzRyyIS9mAjg7Cc44In5oqBLvoDS5EfP4f2qgh7joU+DOu6N6lDVVFaLd3UedXCDijxLtVPWnWjBY0kC8MAPGXHAA/yUR0GUj32XrHvQJ/weJ5VMkoSnZMc9VeIOmxCybpXoMsW6VvDD57pPXrchEiUBgoNM5SGbl26I78DFv4MXCTmkr89pOAHxt/UCHAnQlOCJD32gg/YQhOE7eYGDjDJv4madUsIXI2tPowkPwynpOhDJ606HPvAM+j2qR/3KwX3oIkBiGQ3lmGpkYT0pR+PQfdGv++DHAWyP8lCPylOvz/WX6kN7J5jiFQ/HmRe66ilT5XMwJN6Ql+u0fbQxjF6mbSW+mDzyxb/zkBCvLyM4dwArWqgnfUMO8kCLg2wVBA1gwzO+yYSdWB6iCbo4TxgZCKc+yJaEBzqPTlve6IzxNnHOR6I+w9BlakSm5AB3HliC1or/yz/9Zy+nEuWTOTAQABgKGflNpRAO4gVBoE8+7ucwZVbMb5QV5aBM5pPy6UNZrqEYwMS5cg1iKUOyAiplPXkw7085olKePsseMAqL4mcAAlIIzWuRkg9mEvUzTFvMl3PTxkIGnX8af9+T4vAUHI+L8jt7RsmfIqDRXwl/8UffXEt6pTRSHqqHfzh46kp68xFZO0rjTK9YCiXFMG8Fx8GqnBZGBkwEzFojsCUSx6Gi/IVTTGePohlTO6SiV5lKLASUj952wUvjX+I1v3O0C7nipLMHZn6qThQ8+ZTyKGhHVkznMpJFzxS9YdR0UQejRA9nl2N4diOW1Vizaer4Vm3Mlter0V6P3z3RFO+//jd+7xeOobu9PTpaFZQJflXVdvz0p2+ITgXxqnv//n1eW4X8wYP6kSMbmOLg5sUbAq/+ocFoVpCEsvM6HCyXKYyaqhrxvC62xffh2YV49a134uTJYwpsnizpTWVU67h5/Zp3mqcS1i9UVhK4MfxeHlcuXYyBPjZvrbOc0Nkz587H2ORsbJVvxK7dnfH1X/7leP2tD2JmXg3NNo12XezauTPm5ueiu78/Orp648atu9HU0hLjoyMOznidz8TUjGXIsPi9m7ejV8Hk/j17xNe1eO/jj+LB+ERMK2qtraqNo/sHorurKa5eu2EdYppsdXM1Kuuq4urNS7E4PxMnjh2N6WnBlHi/+pWvx0Bvfww/fCC+bUV3T1+cPHUqBvt7Y3xkMu7fHbbunOyriQOd1XFvfCbmt2tiS4xfLlOwtVWtoKtKwRfr0yRv5Z1bwolVyGnKllR3mfQXB8QolaxYEkp7YjTJdiR5MfKKPuoHEkSVSvr1+Bs9x34IGlLGGXTBa6YP0EuPoKGb1KRitkvDSD+SQVLqePFdHCRsgTLYDnLEQYNz2hVTNjkd4WkE5SFRFscNCGwdGwF2cZ8G3VNk+rZvFN4ekS45V2hx/TqKoKtwwlxOmyt+Kz8flSGPAzCK8tEJHyeRCf5co65MhmBcUkfBQY1Zyafg38AZ2ODAOfVSP4Em9eID8KscwLD/ol4MEfg+55uRn/Q5wAAmMi/wAx6jh83y0/gd7xHFeimdEwThv5Cp7V144n/st6QvyBHdBtajJ8IBq6hVLZL1CZwLvrGtjy6ZTsoUbQb3WJvEb0Y5rHXK6Hy6RmsEukkPf1mGEaqEK17pY72inPIVgRP88DSTz5Gx0TPPLJcSDvl0ezpQbLxI3HMQoKMoY/ugDjARLOPr/2BWqoePcEPPsh0q4QkC5NZ30VFIPDKgQw8sJ0Ey35SPXJ7Z0D1guM1SHX7dmzpORWCBj7R8VQ6Z4Ru5Rjvst1eoPD7EAZ0O6gHjxNeYmz+oEPiAF/rnWZ8UrPNwjWCZ355t4bpupxzTPkym6sbHU5bpPNbl2ceoLCN7yAZcyY8t847dwp7Zboa84Gs9ku5RCTQwsOGBGcpCCwIt4ZZ8JcDKDgOpsDPabsqgJ48SfFCZYkCDg4Tc6tQWgZ/r/ef/7A9exjA8rC9mWjF0oLQ4HSu6BAOEQshGzn8JFoGDiAUMUSqTjpNF8LkR2/z8vBUHJpBQZBBGMSCSIAS4BRwcBoRyTnRObSzyzfn8FOjCwoIJMYsoqyCAhtmPkOoqeHAPpSmhaqYSdhDggENBM4lvFqx71EbCIGCDYQCx4uuD4oFTsS8QHxKMBnfoLZwHQkcICArHA+4gjlMDbxQcp+PaVTdDnjQQ9JKhDx4wQgF6vAD2cQDlKn1uGpQfxwXOAGN9BBiTDf1GWe04XDCDF8qCF4lGjbL0QlKJkiYAFPRZ+XSOrFH6R7vTqxy8XFndiFv3Hsbw+GQMz2/G0gYvCt6IJQUYowpGaOb2Nm/FV3ZXu75du3fH2uJyrMwvOrBhOuzKpavx0Zkz0d7R6p7u4cOH/aRfU3OLdQB98uJacEElRQM2Ykemc/b/6ujoiIbm1njiyack94aYmFuKS/ceOLB4OHwvfuObX4m9O/pjcnIi5qYmYn15Ib77R/82Tp44HtUVTEugN2VRV8/6sfU4f/ZsdLa2qb50wsgB/VpSA4PD/PLnP6+gpjc+Pnc56hu74ubth3H9+u2YmhiLgYE+b3g6pSCtqak1rly7Gn/9Z3/q6cTausYok7OobqyNmdmZWJmd96apNVXl3g2fEbgnTp+O4bEpL/I8uLM3hu/fj4nZWYuxskZBf70CxLKtOH/xk+hqbY2Xnns+lpfQtfo4cfRYVKor3t/bZ528ef2Kd9RnrduhAwdjbHQ47osvDdWV0d1QE5/d3RitLR1xfWROdCLxzZiP6lhWoFWzzTYoTG2XxZICvrllOmHSM/V4W1vyLQTlypd6lD13nKHlI3tBhZAPePOPryJhQ9gOukhjSR70nJFFAgh+W+f1sR8qlSlS0fHKuqhKBfRNOdu/8+ZBzxp78/oe/eY+QRcdnWIDYgL1IgGzqJPEbxw0tpJT+Om4s/HKXnsGV4Kt3xzc5zq2jv+Ddmih8QJHw1QepqZYJuDgg8AJv2OTo/ecOklJkn2yjtJP+2k6J36YR7+pH7skD7SlD8lRoWLpAbZEObaAKUY/mJYjZQOTowwe1RHe5MWPeHRCH/iCD0seZxCHjyHIIL8DHuyUBJ7CCXrBrTjwh/gt+Ievg8biDR1FmQwm5NtVNw9BMTtCB5YHm4rd6i1d5c0zAoDHsyPevkH3sFW+HRjDu1JyKehT/YAgTwYiGWxzEd4VftAPGujUnWzw1HVEU3QKyAd8cIQOyqL7yVNhBywBgEfwD59CMm7gZXvRNeXTn2G4bteZ7Qb+rgiKbF+lxP3Cjgi1CFrgA/pD/egEI5IEXYwkUR6ZW466j244YKBipcRM+iAcmLY0GsatFMDp4F25JEpAE2UtlRIMlkOAIzinD4cPSRv5oY32EHiUZc2eYSg/+8shA+5jtwT90E3HDpryYbvkPzyHFsMlGJQMafdpy1lX6c6I8rgtFCw6GOBR2Cs6mHRzJC4cXttFHbrOQWeLqWbKIH9gks/+jZK6TvuauoFdgJt8qOojj8uLhop/+QfffhnnUygGPWnOHdkLGc4BBlg7BFGJgF2ZndDjHhSJvMUHZoEY14jS7VBl8Dnqk70vGIzScx2lsdEiZCUHMKrH+zEJFr0Is4Z/StQPfUkyghQzVIYDQ4DZKBX4UpdzCn8UgHpyBCodI0c2Eo+ZbiXXN70ycEQpifqpT5dVoaikjH7gzBEm+UvouH4cCj3ifGxZPBb8IrouEjwChnvhKstIEHAYRcLA4SM77wJPnCzVLzrkfLjGb2DAQ/jKVCR1oECFXB0AyvC4j3JDCzxBaQve5PqzRJ5y8NPyxNYMAx6n4lMePq5549R1769198FIzC0uxUp5cyyTR/TMb1bHZBnz7xHfONQQexvWo7ml3Y/vry0tR09bu/e8mV9ciKuXb4ovTCFUOmgZHNxh/tG7wtDAwz1xIU3wQyNAh2Fhdi5mp2cUsDR7YXZ9Y0ssrZOvNi5cvxMfXL4eV2/ejb6u1vg//MPfic7mJg+dv/LXfxFvvv1qfPmXvhgNjc3qkTTF+NhkTE9PeqTtb1/5gfFuamj0E5NEefB7ZORhnDp5KlrrO+L40ZMOfJsaG/zaouWlBXUAlqKnsyX27tkZO/fsips3b3vq9NUfvxJ1aix27eyXQ1oR3U0xp87Djh074+jRozE7NyWct+L+3btx6+bN2LlrZ7z2xlvR0tQQR/fvdQC3XSU9lT4/ePggDp46Gm998G4sLczHlz/zUpTLET2UDH7l699UEFkVs1PTfuUQUzYdnT0K/trj4sfnorW1KY4dOxFNrQS0K9HQVBsL06MxWLMYT+9oiWvjyzG1mU/ALZdXx8qmbImHZbYVZCvYkjl6iwvmWMq305E48Hdnptyva0KeTMEUDif9Q+oWjgy9Qoe5TuDuToMSoyX4E3S+eFqZPBw53YKpCE6CkoZn793XShcJcooOSzpAEs4RvRaMx1nTpoQLjQ5TjARg+CFsAhtIx5r+iiMbPOEimadvw34FrEQLeGDbRYNIHq4XQQjVoreFjyM/5QtfQ/4iYOOa6zWVmZd6klafOqDAPzFqyhRO+uNqT7dT1sGMfkMPOOEj/G7ZUgCCz3Kwp/rALn1lafsFXwu/YxQeM+qJH4FnyBTawQ1Yplv42K8IHzre+A+uFTT6RylxjTrhNXqDn4MvkAqPizVCbtDE/+wQSwfxBYKf7UlOL5Ez5ZS8ARYBIPyjzYFHdAr4DQ7wxTi4XPpdOok0ytwyLO6qoX8MNxtZaKJu9AV91C2lbIThI3VRFJ5AX9akHAIMbHSBRCBLQAMskulUBuqhPhJlmTXJNoY/4c6JruWra0rTjeQhr8oRgGdwQjDDKOHj+pCddVFAwYVSXuvl4ES6pqyZJ4M4w8DpK7Eei852oTfWSuVN+WSwW+iB/vke7R52LbdpeXikTLoDbMuAQ3ldTnUAqwi8CnuhzYRW2moyWb8kX/CEaCTF+rPGRp5gTNxItBEOviR/t93og2DBL3QGf0UQhL1TXzFY4pE4wQYfyuCr4FnilgGncVX7irzxU8gN2NDhupWXjiOdD/JAN3pG2wUvwLHin//Lf/4yu1RzIxmSQE2lxZmAYJSvCJEcnXocsFgQFCylIk8htMcBHIqHcvEy2SUZdy5q4z4CKpyvHYFguj5hamLFTzMNxigJhM8LhwHROAvmhQujswODSA6dFwIvgsWMekmJJ/dLlZqmpFsCkOBEjvHLYWYJQwqAQVhYIFP69nlJ2YFKIAvDcwuJbCQyIhb+GJlOGDGgbuqkoeJpR2jmNTuwkGssJBX3DDeDNoKAEk/BQ/BQHnhS9KbNNGWAftZS8Ijrpo6CNpy/YejDlgkeCVC5NE5XZfjFtx2YDBiDxJETEOPsl5ZWYnltM2amp90gr5Y1xbLuYyTjW3V+cXOtjP0fnW6Jqq21qKtu8nqecsHZ6Xchrsbw2HjcvfkguhSwrK4sxKlTT/hxYHjOq2qSxnKVW/R2BMWoZpXwZr0Ihsfre5j2Ygi6pr4xhofH4mdvvxt3xidicnI6vvLSC/HSCydldCzY3I6hoQEFdz2xe88+0VcRM7OLMaG8Z85+rLq24vKV87Fv7y4FUT3BDuA0SDCW10g0CjfWml+7fTN4n+HhQ/tieXE69u3eEUM9bdHcVBVHTxwONRdxf/hh/OTVn8aVS+fjheeejL6+bun/svBAtrUxMzcdCzOzolE6pYvXLl92ELB/38G4ceOGn7j5tb/z69E7uDNqGmtj765dkuVqtPZ1xcfnPo6erg7R9WLcuHbDZQ4eOCxngI3l0oGJiQnrYX0tuhXRp4D2ooLcn/7sjbhx6050drRavzbWFFAoaDw20BIjS9sxtkpgtaVAuirmIztXDZtyVNa57ZhX7MVausZyHteXHsuR4SB5r6QsRjaDo85OBvig7/hTq2ZJv9BD7HZ9U71h5aWhxDZt69iH7lMv94BlPSh90rkrwLallXyOZM/iVjt96SDl3dExnFRmGm6ebmRKmwR8GlEcNzrLbxI4kCiHzXBgp9DON3ZAZ9Q+QXwt/Ad1kQrcC3sBf+wTurCnotHCT2VKX8o1Pk76TSrq4h72mrBzGQP6D42sqaWx4SEgw1Vd7vGrPuomLz4Cf8JbINxoCD60F7Qx8kw+/BV4EUR5h38FQnAlG+Pc0ocHqPAT+Bf8AvynlfDIhngnFJKXpicT39QFD2ECW9BQjrUvHn2hEXbAQ+OVDRn0IjrkTcCLfwd3/Jzvco8zEFQFlHUwoXqRqacxld8NrjKTHzzAj3P4aLq4prK0C/AUmsDLEoBQ5fUrn6gDmkrfQOOLw4GU8lEXvAVG6hOd3VyWgc8tAiK3IfARvPRBl+Ad5/z5kMwAzqmk6npUk9tZ8Icf1EE7YxswjfAsv+E+crf+C3nrl44cuNC3zhnFwY9b/4EhGVCO3hPyJR9l0EFwI9go2j++k7cgmL8X5CPZv7PAAZ1nQ1lGofxb+fWVvBL8IrBRRc5LgkzzWniSFb+ObkGjsrtjwAMxPIDDYAUpYSvolW7YRkUPPgWdgP/UA7/w5bTF6D688aCJyjv4BZD+0d4hp+RlzsLB5yIOMV+cOTtw2Bl5UUSC6tQRZfCfuWlakXfF//m//e9eJkMWTMMvEsBJ5g+CBQERDQIQBQJFOSpMx/I4CDPCVgiiy9zcjnK6agGANQEBSk/eRCyRtXPSFfe01vN+sSDTMEQc+QqngmNb4lFx15dBCPAMVziBVy5UV8AgxtNwY4yZnNN5CbIQSrFXCcpEeabXqJv3YxUNA8VwbPDGvTDXrYbA5IsnUpSCtxgT+YuRKN/Xx85K9SRNJQGKB/A611+wZZQUtkYKK9hFUEx+aKc+xJSNSsqBstDrBkP1k+CLFVbnub9JOttCZvSE4SdyAh/kDCycMHA4h8eeYhReGNWKAkN+gwu91tXNspjaqo5FOdNVNeJL8kH3y5tEQ3l8YWdFnG6l91OhII1NReejvqYymhur4sevvh7dvbvj/oN7ojOiu7vNU380ArUKoDBSAjVGouAdjTv8phfLyI9HoyRvHPFQP9N1MoqyKunDZnz/b/82mtrbY6CrM/7+f/brcezIftPL03rVBMPl1dHY1B51DU3uoVRXl0WNTKC6WgHLzLiCkdXobVOgJFg5IrstHWiKtvaOaOvuEN/K4y//4vsKniaipbUxnj19KhYXZqO9ozl27doZH330cSwtrsQrr/woervb49SJI7EmPayurBGPw+8RZdExqZK1MKJleXEpTpx8QsHoWBw4cChaW3PqtVM09A/siI6uriirKYtX3/hJzCpoO6Eg9Y1PPoqbd+7F5557KdraOuw00CNshiADXs7MTsqPbkdDa0/8h//wQ/H9g+gXv7qF69LinOSyFo0trdKZzTjeth5PDdTGvYXymFmV3igwnS+vi7ky6Y0CxErp9tb2RizJYU+uKCiSfjWIdyLJwRh6Z37qYJsCGiRU1KMKyoW2ktA1nCQJ5/fYh6SVoHf4ikeNky4iA9Tav0vlcGvuDdu+k3Z0HZvxu2KpQLkp8+hbf9TnO8KDS8DCURumKsk6057Ik+u66CDSy4W2DC5pBJ1fH2rm3Elfbshsf6IbJpAEE5o4SIktlxMv5xfu2CPlkGMBs7BTDqaRsWU3SMrvLW8ME7yzccdHuaEQnhl8iWaBwifgQ0jUxz1gujEzz9XJUAeBxc1gnZ2fpO3Rejt9Ctrgf06LCqacoOVGfj6qDxjoBdc4z/yJI0FXNoK6b9klrenXki80mPi/DFzpUOb6LWDDT5+XyjJbQFl4QxBGMi7cL30n5PyNH6UhZxQNcLw5AnunM2q/rmvbRonWK9sidBo4JVTt960r8kVF4EVCDsgGfAh60SHdpcSjPJnASbTJR7KNAympSrjgiZ9O/maHhQ4cfhmY8Ae7J2+21eK3Prx+zO2QcOIbObLeyFNxkjc6ubqSAQ04EFDQKefgtWX59CjrpNI+4RU0uTOBPBToUCdlSeBJe1D6WeIv669pV4uYIXXBHQrVBx82BJPfXnKAnJCRwPINbd72CngSBLQ0NzXlhsc6L+opEudZXnxQ3eSxneoe7Qb6SmAPLm4LlZ+HZ1RS/Mh4Bd4nXSkHeMpPywKcXR/niScwqYtrWUZJ94BJBvJwkSsV/+xf/IuXeRklwgSQgeq7+M3hCiUc7lEYAy3ykHRaUgbuPzZOjiIV8PjGEfiaFLQQEEoACBxEMjKFwqgPvS4UpTAKEv4Cp2FFEm4oIMPFJtT4JgPAN51C1gl+0J8BHtn1Ly3Gigdu5MexYODABgbOHKMBBycVKxxOfUO9HVUON2I0uUbMQZGIMs2ql7wkygHTygUcG4saICuxaAcX1Yux0jui0WUIFnyME736ZbaYSMeZI19QlUEeuPEbh49Sc8eLJQUTuphSdCYdKDQ4UDzXf+QUsRkso80AMx09LGWEganGDLzyRdjwnn28lrZr4sGMgjHVtbReHpMKwuZChhEb8Q9PtUX11nJUqAG/++B+fPjWz2P3zt4Ym3gQX/j612Nkbk7By+1YWZ+LwR194oP0QcEJi/dpTODPwuKCR4I45mdmTRsjYDx9eO7jMzH6cCT2792rwEiOQkHM91/5mzh362YsCJ/picmYn56Ie7dvR5OCi9aODjnQCgV69Q4g2Tm/XnRPjw5Hb0tzzCjIm5ufiSNHjoof4FF6YapkhG4tLy/E1vpydLU0xq7+3mhuqI2dO3fFwNC+6OrpU3DUo+ByMaYmF+PSuYsxcvdWfPbp4zHU1e5XG80vLEVzc4vh1QrX6ZnpqKmrimtXLseOwcEYGRmLewoq24Xr7p1DcsZbMS8ewedLVy7G7ds34tr1K9E91B+3psdjeHoqmuub45tf/JoUHimy63ajXyyOXOvqGiTSqugdHIrzV27EH3/3T2Kgsy1++UvPxuc++6SnaafmZuPh2L2YWZqPywrknj+8J37t1FDcvvMgxlbU8CmYZUPWybKGWFPwVbO1LuWVbkivJjfKY0GmzDsfayrQPaaIa2xaqWc8+LDk6Uf7BV1H59BJ7MTLEGh4xQ/0miN75OihAjo7+7Rb9651H0cMqLSZ7LQw0pV7d/mS7duPuQOmpPOM1jOy4l6vR6R5ZZb4o9voeeG37NOUWEsKbPLBS+yWRoj1YDSE2WnJsviA9HF0jBIOvsAjsqIRFDyqIGL4RpfwrY9HQPBD2dKhVAQAAP/0SURBVPjAGxo3gkC2NmBknIpMu3Q664YX6Q9oSBh9xQdRN77BPlJ+lvo80if8aaQzuGQPrWxseI9mBm65ZQ71wMF86rDUuDgnt3IpB7JCKIWcWEtD3dBPUEJjrYpdHpAkN9wFfCtH0S7kJdelE/OAdsIkl9oa7uljn6Zz+ynhVegS5Umce+d50ba+wVrd9OWmgTzKCA3UbRmI9+gN8FjnSgNc+GyyQx9+j+CWqS9kDE5uY/gu4Qx88EZXcqo1/S96xlsY0FcWfKPvDuxNR9pAjs4mPsUCd9o9cIMPRVCMzJE9vjdxB7/kDx3PDC4e84TAkQcd/GJryQP8aG9gGyPpqtx8AH/wID+BVktzk8qwfCZ1zG0PclY+gmN8PHVV8Po8waQuEvbmwFP4GL+87MT6WPQm2xzassSbFhn9h2Z0AzyoC5gp+1yLxbQh8offOQuUOylwFHm5Z11RKuAX7XhxHRvIzlryAPjWU/1WkeQ7H10jT5FMS+kf9XDgR9wmcEO/KQ+ORVZ8o+GKV/ClwLfiW9/61ssoXHGBAwRTmVIxCsbyG6GTcn0UgKiPQCKZhVKCMAIsmFB8cxTwUVLqzZEpEC2tHUC4/kWwwBREOoZiWJkEPInHjAWeFVeKuakeuFAxExEw79YqRm5gJteAbRx0RsBAeuyYMmL1onrhCHEoQ2EQCBqcV1byXWDAJQ+0kgdDAn+Ct6JnAjooTWHEv5BUHKWAf5yjyMCDXnqCUEt9GDFPfLmnJPgYYG4EmQ0W9Hh0TPjAQ34Dk54BfAYv4yBeMGJHHhK0AgsHAg/J42kHcHIOWIlRcEiJMAydQBs9Ya+HUc+MkURGpB7Mrsfc0qZfQLzoRfW8l7Eidjdtxxf2KjiVfDbWy+LqtSvR2VIfJ44cinXRcfyJ4/HOe+/ImGdlnJXx1JNPeufyO7fvx/DIsANPaGuUM0Bm9TVq8IRjq4ISprMYge3q6PT7BHlaZU68uPbwfnzvb/8mNuQYhh88jLL11XjpmaeiXvpZKxob1JNrrG9S2bVYUEDDCGengiLWXrV2toq/y3Hs2FEFRXXCUXSLF+gpukJaWJiPtRUFm3KovErowP6Dntpsam73thAIe3h4RAHiYvxMeBza1R8vvfh0NLZ0qHGkB1kTgwqwVleXYklBHNFSV1dbjA4/jIbaejv6rXLJS/Vfu3pFiiL5iM9tnS3xxus/jcGe3jhw8GDMyR7vjY6EuBt/79d/O/rauuP6lWtx9tzZ6O3ttXyRGUHY3XtjCnzq43/7N38Ud25ej88/fzo++5mT0dreoMCrVfxrUpnOWJ1fiMWpEQVol+PYvr3Rvj4TXTXrcX2xxr3SKJOMoyY3Xd1WJ0xBWJlku7qV+xnRA+bxbhowjwRLdujzzMKcAwqG4bPRTh3MtaOyn9JvnCrytm7qG15aj6XXdtKih+s4PfTVIw+CCQxsKPeoQmCp+9iI4XskgY5Vjs7TgJCw2fQ9/E47oFLqy/vFqDoLutnzKwOux/XRMGRnFN+XsGk40i/5N35RH+h2Z0aJ+9Bb+M+i4QQfErjSQBQbeBo75QemO09c0G/Xq/I5IoEfAnfozSBNNw2XRD5kQlnqwXawKeTD63HAjSe6yUPd4OvGuvBfgllB4CrakV/6r2xcAMpUWdabnU7KZLnkY/oS+RsdDhR/QYaig08JHr8LH88V8DGfaFuEr/2YaOUadBIg0Kjjl/D36Anl8fv40eQ1epXrUhm5JB/7QVEHePL6MehlpoXvXGNa5Y6rO/bC2yOduscBYabd5ZPf1iP99iivfhNUAUeVkzNxoA51KmlXkDMHedyOiQY63ozMpP/n7SopRzb6Rj+RHe0R22/gH7nOFHN1NUsw8NUZtIELo86smaNe9AI+0hlxQIWMdI16SciisbHhkb4gR1KhT8CwTqsc+gpe1jHkqzzw22vXlI9YAblhg8ADV2hw8Mk6DQNmc9LSrJd+8q1Mrgv+kfJamWMOeOR7qjNtBX+c+Qs9SJrSBnTJ19EV7tF2e32w7kED/FXWLC9Iafsqg4/hAwAlZOtAWwkanXQLHMlBXQUufCgBb9gKi73QLGNwltzIV/GHf/ivXk5FzAWOIEBKxmelKBgIpCJmDyydB4pMjixDHuZICRJIjGIBJ5mQvYFEDjJAVkISQ3AWIMTVbNbyHvkRGlE3eQpDIiXDYLbwk3IgHJQYODh9FqPD2AopEtfAw3RAo8pn0IhS5nA48MAN5YGJ9E6oz3iUAjJ6cFSPwcID8lMnTtiKqQ/54CWCds+IPKqXBc5ugOABQJRgnQMk/S4Um4N6CWTohRl3HShC9oBEO4akfBgVjRQwmUqiTuTCb4QOfqWqDJPCXkBfqscGJLoTB2jJaZMc8me9SwZl5OU6wR35cECzs3OxvJoOhbrWtsvj1uSSry3r/tRmdUyVNzAgEt/cXRe7GpbV26yW0W1Es3DYMdgZAz3d0d3SFuMKrq5dOhvra5vR19XtwIMhabqns/Nzxp/edBMbmxLkqr7XfvyzWNC9kydPms8PFXwQaFSz7UN5dfzZT34al+7diZnZ+ZgbGY8XTx6Kb3zxM/Hk0cPR09ESVy6cizMffhAt6g1uri97mq9Nwczfvv6TOHv9goKQ1uhobY/VJTkFBV4Ezk0K/GhgcSj5omgZlngyOjGlQHQturr7rCvssN/W2hRTkxMxKbymh+/EFz/3fLR3dsbIzJICoPvWaR6C2NjkSSNG7Xjq8bL1hIaFzVoJ6hbn5mNlUYGZZFeuY3LyoQK+hdi/c79w7Iw7wwpOHz6Iz518Jr747GetK0wVFW9ZQIca5Eh5h+b5i9fj3/7bP4/zZ69Ej+r7zAun4vQzx9xrnZ1diI62Fge1+3YOxdCOPcrTGU88fSoaOptid1t1HC57GMtbFTG8qN68YK+qrukyXgS8GVVMq2+pMZPAp1YI6LejXs6eNogpBt5PiuNBN1Ug7F0kX09NYYv6RkdT50rBCw2cYLvzhP6iy1Zj7DI7OdibXKF11HqvBoeOCr1jpsGxF/s1CioPnYQ8TUdNPdh8OtDHjpYyWU/qPvUgd+wrg7TCUyU+1JuBQeKKrXIN/8CrafANpeEW/RFE5EgZ8kqajJ5JZJSGJQ/8orExRrrJSDOjrul/CSaY4klcHVyKDvsMfYM3/gbcxFn/LgLMGmCqHPzGB4AjjXYRoBYjMuQlZVBkNI0f56wVRVbmhS6Yb9QpmPAIGoRAiVfZllDePkzXqSc7fPnqHvKBrwM64V/450IeTjpH7oymcl2c1ndpipRASbCK93saU5UnP7wCb+oqdIQEDhwFjgRoBI7Z1oBXrf0NcgcXAhymIIFlnTA+VMMVDmjMTgb4AYeEn4YnZEPewLReKx8H15EBic4AgR7tEnpMnSwzcVBZ4jff0MX9IvA1DjqoC5jAI3hOOxL/jV7y1/KSDLI+8VllaNMoR3l4As8MN5trJ/NceMND2gfopwwJPArY4EIeRpY85UoG5eOBJnBAZtg28FAKnysLSxI4obywclvFSC++F/4hI/C1fknG8IK2EDzA+dPJsAWswE8gzTfL1rZdyD/jCPhFW2YJuqxSgnAiL/nMLygq5bG8Reun6yEfPGW2jjXHXsNd8mPEWpSv+Nf/+uWXDV+AOAogHDCSwIFz7kEs3xilCZDwuEdlrrQER//ElBxlKRBK55UMArFSNjB3OcPA5vKS71E/vT2UgGCOYd5UiJIjoKxOqKHoVfD0YLXq4ib3C+dDfpTD5amP6kQDxo8h8psCViZlWFzAgDOAQtmoh+FaO+gSLHhl54lymYAipeJRPwJ1vQRtugM/cKbAMT+pTDcQFPn4gYNdliEAs0H0FM4eZYd/KCgGYnjICzxEF3lI0GUDEGho5Tz5wROjOJLs3eQ0RRq8lU554A89mcQ9r7km4UavD/zm5hf89CDTjLwwFngTi+sxPLfqoGtlfTuGt+pjpbwmmhTU/P6JjqiLnJ9nSqOhoTbamhscIAvT+FAB0OLivILI2jh88KD5M6ZgaXZm1nteedRC1/zia3RKjfo7b/88hoZ2RN9Av6cVKxU8sLj4zrVbUdfYGH/y53+pnsaqghIFZK1d8ctf+Gyc3Lc7xh88iDYFW7Mz49HUWO+tN0ZG7sf0zHxsqrf7szd/GhNT41EpIfe0dcWaAipkU6feGo1GT29fsD/YzPRsTE3NeIqKhfsEog+Hh83f1pbmGB0djRH9np2ZisHezujp7ozxqVnlb4x5Rn4kw6pqnCk973QiBEt0FOrrGmJpfimmx6a8lmSgbyCmFNwRaC7MTEZDiwLA8tqYXliJt99/M3bu6I8vPf+5WFCQySgg/PNooPBFR+Dd8MhYfPzxhfjo/TOBBZw8ui8G+ttFx7jly8asTM/wIEN9Y5Ouz8SSnEbfwM64cfVOHDx0JAZ7WmNH3VLsqF2I27MbsbhVExXSn5mylpgXVGynlsX3BAiS0fSyGmf2ApMv2FJDTMOGo2PDQ5wRD2ekhnLot/RJCik42CQBTG5LkDZY6lmTW9k9CiC9pxx2gp6ir7n7PD6J0fmSv5I90GDaScoegVc4b3wS+kVjmUEDdpaP1jOigL0Bg8aX+tP5F/bOAT4ZeJGXa/gtbJJGh7zUB87k48DuKA+OBPBA4TopO1fgueWGB//CLXi7uLzkezn6j53TuZPNCxb8oi7qBlcvTDeO+pL++lu/wRE66FjiU7lGPTTwhW+mTnDMMrmUgWvu9MhGLAf9GZ5AQx86BG7UBS4kAiQCjfQxuu+P8FY9rks/4D24wiv7UsFy/SUf5qcR4Z8+4KJ/qqfUfggWAaobcpXnGp0WDnwg2xHkWl6ClXyQiwdzvDVPKdjzIRyBBjyBtw0jlCpeTyT4jI4l36UL6mAw2wDtlHHHQef+rYNpPADBB64BNfUig/xiwAA9S39PAlbqNKP2jDyixzyx/VjXRKt0Cj2Dn/AVHXZR6qFOnfONHTBiR9uCPpDPbTkfZWINJvpOWXjKOXRyDxxyZAlfL10V76AlgxUdxgS6MFXknO2W4RtP7mQuV6CEHYMLnUovmRFNZCGGIIv1QWXBExjwGj9EPoKuBKI/HRmD5KACdLod1jeACl5RHtzgE+fU4QEE5QKmz8U/8truRZvba+GYNGVKWHxDW+mikttTkr/yPOtUW6xv39fht3CoPFngvfVEhBAIV7z88h++DPJUmAqSKYMCBRyUUrIwBQiltMCdgIpBpECpDCIKOCCdyp35yQKzQRJCqQNmkcwgvg2GOtOAHeh4ZE1wddnvEyNg0D2MloOgC0eZvQnVpzqAYKINCQbCUJmBrmVUXxqm1G9ohz4br/KuqU6GP3lqJ9dv4ajp6WTw+VgRc6F34puJc+DCK+5Z6YGr+sGT3oxpLtFL3gzSSnxUIMIjwevr9Cp4AonHwrMu8nI4WARf8dZwVD3rNWAweRlhABZ0rShAoizndkoqwxMn0A/xnkKQ/AmewJUDZ0EjBE9SLshi24+VI5P5hQU5nxyKZ65/ZW0zRud5IbZ6OSrD+q7R8pbYkGc93loVnx8Qr2PTDzVsbq3FwEB3NNZL+XT/wd0HceajMwpMuj1SNDQ0aB7j5Kn38pXL3o0dZwQ+PH3z4P5D03/o8MGYXRBOosHTjOLD2tpyjE1PxrsffuiAnGHefbv2xOeffjL2K0hbUtDIIvju7o7o7ulycIHBNTS0KviaVYBVHR3t7fHi08/FhnosNNTwvLoOuZVHT0+PpzLaOzq9/9bRI0dVC4/czwm3jZidIyCbtBymFXRx/stf+2qMjY8p9FQvaG3VvVl6tnVyRIxYElz19vTG+fPno7mp2bpF4MOUD7pCA8laNujflEOdWVmKn773Udwbn4ja5pr46hc/Hx1NbXHh/EXhWin6Wi1Ttp2YmZmOifHxuHfvfrz5xjtx/+692DHYG0+dPhKdHY3xybkzcfH8hdize4/zLy4uK1icjjNnz8TzL34m/vwvfhAjY/fjwP690aMAcKCnPwaaamJfS0U8UKD3cK06KuUn1BcPaVVUbUr39MnppO2YX5VtmWbZpSSyruCBEVPw5FUoUjTphByWeGib5oM9qSy6V4xO4HegqfBTfBc2Qyp0nFHZQndYP4oNozvCyOVoeHGABBPLfp9aTiVhF5QvggRGE8zDUh2JCwv1lVdBPrbz6fqBwz1+04jZjsSD9A/AEYW658ZW5dyJAa7qdKAk/hAgg6ODQ5V3AKBEee/iXaoDPAgqqJmGBD+3JP1AP8lLYv8k/C7wSORNOpJHBHjgQR3FKHjmynxeh6MP9g6v8AmqLWcCxCLyuMElKMOfqSj5XZ6PToGN/tLpfBSMyu/QuGewJhQEAx9e8JeG0HauSvhto1a97kzis5QfmjhympJRxnCnxVNW4r3hCG/Wwnp9lPjLiJh5YTpLuqLr6JwxLsGFLtMvONSHHwdX659wYTTRa9cEBp+5LhjIwIEHLAI6CKkO8KAeEjQBl/qQl2dYdHCtCFThVTGKBZruFHCiAz0xDOVDFrQT6AKJPClnYOXUJYMUOUWdo6acQ4dHqgQ35ZBtF/oGneCdedK+Cn2GGoI+8CtiBfIWNKEDtgXwIr/OTZv4BW20YeBVbIEBTgXctLlsywmMWdoBLbDQyy10j/z4aGZ13DYIHrhxbh1RciCr+gTW9aPn1EFy4I2dCye3m8A3b9HJjC2AQzlVVUqJY8IE11+0d/4/On9UhqR88Edn8Ctlm+UceOmw/2eqEUOEQIQBcDNCGewsVAWMKAQDwTDPwgdQCTESeNMDwADySSWms3J4nh4HwoPgFG72nLIuZ80kGCAtqLpXGmWTERItUz9KRHRmQ9HBiBK4EdTkzshSFuUDRgoQPHGMOTzKOfdI1GF6nQdDFk66nk4ue9u5jUOWAEUcAuWUXWUySi8SiphCTMUEXnGdevnGsHTTdaIQ5IEf4GonUOI1fKEx4KkS7uOcC3gIkHUJ/EbI0G4ZiF88weU8gsOBQycgBSa4ilJdT/yFgsslvvQaHweByTcaEaYUaBxyo1SmQBnxQs7s4YXzml/djLvTurdGz2kzpjdrY7aMQHA7fnN/ZfQ0SI7qKa9urHi7iIZ61qVhCJVx7sz5WJpbjM72jugZ7HPjQx3tHTwxWBl79uyRAa47sKEu5L8wPx/NzU3e/4tgDnxmJmcMb2j3YCwIz7n51ehu746xEQU8K4tx6tCB2AV8OZvK2upobm8xP6ZmF2J+bkkB6lrs3bM37t69Hb/0hV9CkWNNdlEmvnS0tSrfVPBarQcKYODL3n17Hezl1OOKgos1MRSnyuLYJfF52xv+tne0m6/dvQOx99CRaGppilu3rot3K9GvYGt6akYBZ1dMT0472Cp6RTzuT++QUYNl8YMXRaN7bP0yt7Qcr/zs5zG9sGx+Xr5wLjpa2hTQDsaGZHrp0mXjgw5Rdn52Ns5+/HFcvXJFzmshnnryRJw8eTD27h2SI9qKyYlp/T4ec8qHYxqbGI3G1qZoEP5//dc/lB42RZv4TWAqpkVvf2/s7W+OU21lsaog9/bcZqxL13TT08u8GbJ2S/qq+tX8xLLa+AXpCAtZa8pl71tqGMST8rIqBarzsVCstRQMqFehX0joOfcKR88BbSTO0VX0Fh1nlIqGEblwnZEcAmJZnGEXem2dt7XnqIAXHou/dpqSo7L5aVPy5ihM2iqJb+wXPPEbBU5cIuG3fE9wycs9Bw1cFmw2LdVdNwSsFaSRYoqL4jm6k34FeIBC7mx8mV5NPlU2Cf0E7OBLAIkdYKtUQiPrDmnJ5kngCc0e6dJ1Agh4ij0VdBWJenk6lJEeT5PiWtS+UY6gEl6bV6KFbWg8gkdB/TOPhTTtArzG//AbnrgTCH7QqntchyLwxr/5ASnVgQ4C00GqDvwOG34SLNLBpiNCfg77SdEIDdwrdASZFnLNjrOCUOVxkCA+kMc+Xo14HTqj+5Yx9aocOPGbxG/uwwfw5jdMggcQgF5bB5RXl3WkblpHlJA9ds0vT3+LbuoBHhrPDAcJGASlfJuZKuFTnUMnfpxzglPoBT/wcQ5lBC++3UaJb3TqwCrzgiM2ij5lfQ6oVZ7fhd8nL+2D21kl7w6ve5aFsLXsdRRlqJMD3aBeJGr89Qc8ZI5OF3JykK6bYJ1Bb/K3wAO9hfcL6kg4kJY8CYLBi/r8WwftKK/54twjpV7DlvZM9dCQtJRGxnSedJihZMt6VSd4FzwREOPiDI+SyoCbzgxTMMznvFmiF06XYEOfboIDbSBX4R76SJvuwOtf/at/9XKOduSCQRDgACmMh54X8+aFEaPIZpLyUiF5wBFm0eiSwBuHVzirIoIGJon6YDrCJQ/1GvfSfRJ1oLDUiTICg/oyeEqHBoGsecgtDQQP/ESHEYB4/XejqOCM3/TCk/EZfIATQkGRK6WkXMd4PbSsX8VmjikI3VV56OYa5R4n1E0fwYFPRcBogYsmaERvwYPyrlf3CQI4Bz5V2EkhMWXmm2ATRYUvwCh4xaifeQ/rVa7gqxVAv60COudefpechBLgefLJSmGy1JuWw+N30cPOQCwNAX5w7qeElH9WQY8u+5yAjNcGPZiYjfFlhlYxivV4EE2xKRp6a8vid4/WJL061hR44agnJxbjRz99Xw17Z1y8fC26utqF6Hrs2L836hsa/ASp9U8wwJ8mks0bWavEegdGHFpamu00a1hoT5C/xchGY1TUVsZrb74XszMKCCcXYqi3P4aGuqNJ12trq2JFtCxIRmUqw9OF07PLCjgW5SCWo6W5MTYVPIaChIcjI1HfVB/lwnthaipu3bsb77z9duzetcu9Sb+gurXFa7MaGuq84SoBop+S81Q4jl2yUn0Tqof9suqamnVNvbSNtWiQbjH6hnNsqG+MmzdvSjc2YnFhQbqzpiBzWfcqPdI0OjYi3LEBnj5bjksXrsT4+EJMjk9H5fZGvPjcU3HyyLE4d/acaJoQPfPx7/7dv4/21tbo6+6Jixc+iWbxbmlx3qN8X/36L8Wp08eip68zWlvbY9++A3JiVe5w0ODOzMzF4SNPxGs/e9MvHD+gIPPkE6c8Gn3/zl3p7lY0NHVEb197DNVtxX4C622mmtWoiO5VFt5vyakjOdGPXUhVFDCyBkyNofS8VjrI+jUWn5aJnygjDYuyZxlf4cgGxbYjpUO3sY30GTg46YZsifNiahAb5DeysP3Jd9DIoLSUlxPwfQJ16vK5bIu8Hn0TvrlPkSgQEv6tPNwv7IEDH8R1Et+6JNlljxpc0dOEIeJVr/VBsKDT61eEB363sLtsGNNe8UHApCxTFvmIPfeNkHwDI6U12aDAD+kefMHn2DcqG/WBe+E3sHN3MrF9Jfs+Xac+loZkwwVvSp22Ek9I4FI82VfUBSzKwtIMJARDeSlT+Ff8Hb6Qxg26H/G45Avx64xIYTsgzQcfzbIO9JFtIfAHyJ92QxWav+Txt2gFJviZvzpoe1gCAP+xGwc+8FptFwEEMwIEA3Qe4RV0FgkajLcO4EIe59CXNCQ/LNeSPplPqj9TdgLMR/9Kfji//Cr8UyX2ITnFmXziPvloX5OexIX74IDe0e5wrwhEMl/qch6UAR5yoY+kzoRkXLQfj1MOfpAfuNTpV6upEHBpbxPnpJNzcCTQhTbq4Dp6yz3KUBeydDl9yFPIqRhVzvc6JlwqBwZc4hu/4W/pFQE2gzQOWoQjgwlsG0HBot2lneFtDx6JFJ+sR6VRTcpTP7gW9gAfAIbOmQZswHWmrKk7U34XP00r36VzH76TvMkfxRWS/ITwsS0INnoHnrTjDAwRdCFVBV7feRnDpREDKEi4MgFFAEzjYAAwk94PCpO9PQxYFeiDY2U0AiYYlspRASmVvuj55aPVGFoRTHlhrTAB9WJ/DcBTpmACipTlcaYsonzcsPG4M98Uqq3JaJJSEJ/TRAQULLQtelLglQInwCBoYxgSQ6Rhyx5dMsy9ZdWVtCI0OTaEpg8CxXFTGQ0MeIEj/IPmQuhJZ9IOHPKZT9BkZ8UN+J40EWTghKAfPoIHqfguGhMOZERx6uNufotvJXx9UcmOT9fsKFUDBgHuye/EybIWHyjLkC/wC2OjR8baDmTM6BL8ZT0OT7DNLK7EsIKX+bUKO7QF0TFS1hH6Fb+yvz521S3qnPVXctYKOqqq6+Inr38S//77r8YPfvizmJldiIaW+jj1zKnoU4DEK0MsP/GGtVMqoqC4VvTQG1Uvp6pOOOaaq3EFRKOjY+YnTmxxaTMmZtbi5x9ciIU5yXtlOX7p8y/Gb/3m34l79+543Rwv3R4dH4/h0REFW4zGKkgQDaxXm1J9zzzzXLz1s7eiZ6AvauqlK2tLcfmDS1Gh4Ki7vUs8W40Dh/c5WLh/775wHHfQtXPnTk8Xos/wdUsy3MLJyh4W5hfj1s3bXmA+PTkRAwp+Ll26EF3dnQpeemJifCSGH96LeXUiePyYtTyrywuxoeBrcnzSDU9VFXBXYmFhMa7duBltHb2S22bs27MzPvv8s7ElGhg1HJsajx+98mNPWf7e7/19we+OI0ePSHdFa8VW7D5wQLSPer1Yg2RRI4eLyiwuLkRvf39Mz81Gg4Kx6em1+Nsf/CD2K9A8pqCrs7M3Wps7oqu3Jx6MjcWN2zdC4GL43oNoqV6Lkz0R7595N+ZqhmR7avSlL7PbCva2K6Nma9GL51d0fWV1K+ZXNqKuUj4iNmJdOlZT2i7EywhKes7Lb6Hbm8pKIbA97hQOkm8aD6a8sQF6kvgjdNmO24FaLjrH8X3arxCskbA3piKBi2/IkQgakMKu00+QgEWyrkn2yLhw6sDhACdsCHzoIMBYYBR5PUotPQUW5UiUgXby4bO8b6FooF6mRdEJRqmyjhLduo7OQQvJnTPdtH8SLPyZwHlrhAr5Q36zLsnrfkwPvo8GlWBEPhMfJfviCeHHtNC7z4adc/yeO9fGLXlD8n1942sLP62L9j9wlrLUQ0OETeN79Cv9k0pmp5jtAQiKmIbJJ+50WvI9KbfkU64T8lsiJFPqpuPioEf30BX4DH1eG6z68OWk5FsG9tCRo6LJ1yII4XiUdE7ZnJJ9zAt+FPjDf3SO+vmQzAvjnBwyf8QXplQJutAtOh7sGVbwDh4QkJMYyUndQLbATLhFW0KyfuhyMYVLcjula9QFPPI7KNEHXAp9I+Ua6cdwCYqgBTm5LRVWv6jXjJTm3o3gSZDFwdPD+E4oZWNZ9JrrpIJ24GBbBHbQz1tIgGd+qT6f026V8AGW21XOBQ9db25sMt+Qk+uF98qfOpcBMurkzdZFP5BSX5AbSxp0AkIkndOpSV0TruDgm5mB/wUuReK345RP/S7kmxcLGHnPtPHHPV2mev4xQl3ohreTyCibkamMXIuKCUYwWAcmIoAFqoVAKGyF80EvhsY5lYWRrLyeR5FsuDBfBoGjZDoFZ1Mohp8oEROpD3xMEIIRCCMvKlAARgS8USJKI7zsgJSBLQKAQ14Y4fuqB/hgUUTG5M/emnBSnsKpYpgYG/WDHzBwzNyHDq8dAQ8ByzqTudxzvcqHY+KR3sIwCWLcEIuO5F0asIe9dXC94BBKA0Dyg6d75PoU0yYkBGceKUCkILBs2L6f5yiyk+5zlSgfuDQKyIx1Edzc3MBIpYTCgyDTvLEM0+lYLtIHD4XruoeTVY7fLFxmzn18bjnGlnM6QO1pjGzXhkLwkJnFP3iqO2q2l6OyrCrY/ZrX4aysbcef/MXPYnhsNlaXGG2ajeHx0eju7Y+ujgbLlSk9lPTtN9+CBPsgUOCJyKbGZtPI9Mqdu3e8F1ZXe3s0NtTG+U+uxb//47+M1o7OmJyYjPqasvjSl150gPPqz16N555/UcFFXzS3tjwaWcteHOQpEJXzOn78ZNy8cz06OgbkHFn7sqYgZD4qahqiq7M9+vt7okvBEmu8GPG6e++upz7ndAwocDF/ZU+s9/CDAIKJnPv7B7zbfLV0f4W9x9pbpJvQtRoPH9xVoJUbVe7dfyC6O7tiUXyZm5m1HMhYVZcO68LN83H86Zfi7Q+uxMCOwfjqV1+KPgVyajq8gXCl6j558kSwxUVXZ4d4xSjafFw8dzaOHz0a127fjYnpqdghPtQIr6amOuEzbz2okP2du3g5zl+7Hq+/9b6URwHVsSPiV2e0tbVZl1hbxNTogILMCQVgE2Oj0dfbFdNTIwp2r0XH+t1Yr6iPhW0FU5Ibk3yz0SR+bEY9thabfgJ2fAVdKo+mGukqAbngytr8km54NjU97XVLYqf9BcG2rbik89xAr2lkclSDPd3yyV4CbK+zkv3g22hcbBeUIxkM59hWrhnBxmnk09ZltwpISI86LJ86sEEaNQdoSsDlGgd2TwCT/kG1wAPxNgMIlgKkD0XvgEFyOehR3cibhoqRMBSfUSoVFLY58sA5G0fip3WqlP63GC1Eh4Uwu4+4Hvsxnee6T3wMo1AZ5FWLxnq/Lk51cTMBmqfUBVxwxkcu0RmQfhUj5+BbjDaRoI+AABCUwZcKZZ1Dk8qIL3A8/TpYP/7PNQfIwoNyGTBlMEKAWHz4w58y7e4AnT8fwEk5FQvh0QOSfaoS1+AH3/hprqMXlEUO2bHNvFwj38a69Ev6Aa+BB61u85Qv/5f4iY2bD4kQZRMnJZ1TDlrQNRKvFivaIYAYRqmMl6IQspbKoyfp73N9MMn81G2PnrheMMn22LSLn9RX1ItcCvzJhz6ao9AoHnDd9Os3bUQGpKk/yA9eYU/eW06/qQ54dMQJ2L3BqmRGfpJ5rG/D9YXUKfQIfIgPXJ8qKWwLuZEYtQa2Yek6fprfBFXAy3vin3WEDkU+cUpQr/8+R29pj4rpVfhF2eSo9EDXwAk45pdgggs+okiprb4MGil3fvCt6+R0vdiIc2by3SzqsvzDTzGd7ZFHyQx8vMaLTDA0g5wkDkTJgOBJTLthqCSQTQKzBhiK8ZKXRgdjJxX3iYwxWIwfBYK5wAZJj3AInuvHYahMDgnnOiYWyGKYCAoGFMER55RnyB4GMjRNfZ520CcdzOOeJc6bfJTyYQApeAtfV8EbI6Qc01rkTwcielEU6Zwdj4tmsGUaOZRQYpwmBsEVyvsVBLpPDY7GdY7CYMzwgKgdOFYu6McxqYwdpmiAN0TbaeAZpJEXGslbNCigAA0EE+atcXrMz3RqkislJWNwgRZwhmbXb1xL9wQDXuY8O842pxoIuhaXmZJSYyY6HiyUxeTShh8IWNgojxFPM1bGl/fWxck29dIEz3q0tiTcFJlVtcZf/NXPYnl+2eXphdfKuKZm5qKtNqKxvlFMVmC1uBRnP/4wvvqVL5TWRd32E0oskqUBWFici5bm5ujq6o7Zqaloba6LD94/o6BpOP7Jf//fidbtWJyfjK9+7Yvx4ZmPoqmtxe8+5FUYjLKwiWpzS5sfnqiu5snR6mhtazUPy2vKo6GqMerYLHRmJAb27Y8NBQstzTUxMNivoG9NQQ4bGG7E0NBQXLhwIYYGh7xeiZd00zjAz66eHstwVfzKIW70Q85L7GRkpaxiK6YmJuS8yM+ecxGTY5OxJYdPGRbx23EqaNlSj3JJtjA2NxsHjj4Xl68/iF/75jfi9rVL8bWvfSU6e7tjYGjQ69IGegc8anD96rV44403YteuXXKca9He2xMPhePPP/w4err7o7GpIVbUoOI8OhT4jk7OxI9/+ma8+sY73sbjuadOxaE9O2NyakYB5p2YnJ7IbQfkC8C5VfwbHZ+MGjXe77778/j9f/T7cqrbcbqrIrrVw703K/mKh1tlFbEYNZHb80p/0QMFJ3Or2zGji7neK51brsdiyp+F76l36G3ROKHo6Gn26nlCMe2aKRN4yJN+xZQU/iqfcqTDUTjl1H/wACbwGB3BcYMdNoGv4d7jWYBsHLA5Cha+kpT2gt+kocl319JpYCsQpqOB53oEE1hpr3RC0wfYvot7gk2jR+NLwOiGCvtUEOY8+rDGj4Xk5AeQv43H4ykvHpKooQzICiidJ5wXDTi+kzz4nJzm1D39xuclLrnGxgG/EjpL0MVoh2mmPh1+SEF5ScmPlC304guQnQMz8hd42F8mrlyDX8gO/+a6dT3rp9Fkj7HEg2umK9no0UQgAKegnzzIuVjuAm/T9ydMZJD+X/gKJnVwjwYcYI8CJx3FjAO8T9mig9mxTp8OFGc1jvhJaLCO6bLlXcKNA15kfeh6+nrgJ374AjZcZTQrcS0CeuqHb6adCwIOLHjlinSVjmrBAwdM+oZ38I0BBOut7iftGWhxzTjJt9Ou85tz6kKfGUXMFjHtDFhZR+ov1ZMfHvPgSjEaRBnuUQf+zvLWddoQ6uNJRe7RtqFXCYv1rDlFSOe/4FluXcQDAjnKB9xHdmZ6Hgd6vrjNteQb7QO6jX4V8sN+Ur8SPt9FbGO+i263q7pnWlQf9HCe/7iW+BaJvOQhp79K1ziKc3QN/jCoBE+we+yl4jvf+dbLMIbqUL4COIxC8GREGH5BdQmBT6dEJJWL8+IJGX7DTIyV60TdBF3euE1M4VUpBGDAhrBi/l+ZwVh55XDEdLYIYAgZxsBIK6YYBK4wCoWqKCEmOabxyXAYPUiHgMFLMcCl5PSo0Mqs/NBOHpTVw7zKR++Nc9TJ9SovAuQAhoUIPJWnrAUguCg+wsdIt9Sw+J5tPYMuBMC6ruzNKqmMhUAmYHFJsBzoqKyVW44ROAVvjKvqSLoxUh3iC4EhasIIJQnewnvLUXin0tETKPUQBKOgieF7jBQM6GGSuI7MPJUj+F7foWCLjVPnF3L6g/czXh5nTdxqLK+XxcRWZcxHXWypnv/2ydr44I2fSo4RTWrgaxTMNDV3xquvfRSv/+yd2FhZ9OhHhRrtPXuHorezNX7li8/H/OxMdHd2xo1rV0VneZw8cULyVmCoBqcYTm9qblT9KwqU2mJzfdsjQx2tdTH8cDQGh/bH8SdOxDtvvxX79+5UMNIbc4uLsXfPHvN1TIEOukdvFqdFA19VyVM/NX5icWR0VFWURVPlVjSWrcQVBTbD0+tx8dq1OHJ4l3d0rq1rzNEl6R88m5qajsOHj0i3a80zAqb33n8/nn/xxegfUBAkfjD1iONmym1jgw4CwTH6rAZ2ZSPa2tqtAAScOGdwpTeHDOfFqznBvHNvWDC/Hu+882H0dXfE177whahVj/PYE4ejQvrqxAiBjsXZpVhcWlGgOBh7D+yLC1cvxv2p0fjuX/8gXnv/o7h252G0d/dEbX1DXLp+IzZll9du3Iv/8O//RHVWx1Onjiro2hWtCrQqq8tjQmUXlufi4qWLXhBeXdsofd+KP/nLH8Trb78dgwODcXr/kTh29EQcGNwZ/eWLcaB5PaZE2+iK+CS9XSmriYUt5Cidk0PioRn0bmaV7/WoKpduy26qquttRzh2HukvHKhASGeko+JNYSPYVLFmlMfkWTOGU8eeCSooQ1BNfgI34OJzsAv8BIFkYcP4FYI3GpoMunJax3uiIUPkp4tcBy7lOEgOFGgElY+ODD4E4ydowsZVJGlQm2y/pfwJK/0I18CJDPhIKkGPsO96NUg0VtTLWhf4UQQkpNxpXTeVgaDfjQ6ZxSt47BEe5fGokoPT9PNkeTTqpnxuKHURXMjHyAgGBw+ggcR9CvINTsC1LPBhumZ+KAv5kZNHk7iuT2Lk20mrkju+yIJgS7LxNf3Gnzl4wucLtvPJdvDP+GbQoCoggi/14ufApaAB/nAUtLph1knyhtOERYCIzZs2JdPgMhmw5L5hOe1lAkjKir+nM+n6BBs8SZTHV5VqES4KEHQNffQolfKhJ6XbTvgfcC6CfPNEfhU4qTfoP9qvdqHkS2gjPdCg+rlHWw1tgISUgg8p11ymAvr8hi/IjwuUBSd4mzWgq/AxA3WQJD/3yUf96BgPN1kHjRdtifRY/ohtfPzeUN3Ltor2YyOXLIk2Rrz4ph54yDl6kjMxqRusH874gFiipN9K0AGBKa+UL/kfbQ+Bzuo+wWOhC8qWSfUkvWlvRXIeA1bSPXCBJ4/Kl66DMWUza6kMv8lBTMBvn0q+Ok89YD1sU7bLupZ0Sq+//e1vvQwcnBWZPNokIFSK0aIIZHTPyAzOVADmgAEwMPPlCBYJOBDgvIINg+gNssaLOnEESUwGFhxcp9dCvUzt4QDAA+MAKgJFkAgUOkmCbqJhvvNRv/Hikf3So9IlnMymUjkEioPECDwqhDNUPvC0IYGPMgPTSolmCQz5cQSP+ETdgomjQeAQQW3JByrLwA1h2+BKMMEZJ0giyOWeDcl1ydj1wTEABc4AH4cELISbvIfuxBNcVulRiG8EUzj3dF4pH8pxjV2MPaQvGm18MpoSS8wmjqKHlsqXPXnWwzGqwx5eNDL3ZjZjckm9Yek6I1G3y9tUuDx2tGzHl7pX487d+9HfO6Qet3p0lTxB1Rb/4//47+Pe7Vuxtb4SW/JHg/t3x6F9/XH68FDs6e+QfJc8EsYUCLvR3739UPRXSHmbY2Exp8RY0P6QNVFzCwq8thR4sYv8bJw9c1Y98Yb467/+G91/GC999gXrDqNQww+H3UA1KtCQgGNNASSPgrP+qqerN+7dvRcdXR2xpECMQL6lvjKapfKrov/a/elYEv92DrTlk44KBrp7e1T3Rnz40Uce9aJxRs5881QhaxoOHD4sfMrixs2rkkNl9PT1xvz8gs+R3dYWcqjy63oYSUQe7MiPnNhygbUYjY310dgiw1WAuaoAZe+eJ+P9d9+P3/2tXxXTV+LcuXOxZ/9OBaKrMSIa55ny3LM7xhQMTk1NxbNPPxVvKQC+c+dmvP3uO3HhinBrqo/qxrq4PTIa90fH4uPLFxQgLcWDew/j/CeXo6WpK76qIHj34ICC7Flax6hvFN8krx07d0dfz2Ccv/BJTE1Mxg9//KrkUxaHdu+PfUePx4OHYwpmamJg5y4Fr2VxunE5Vhdm4uGiaJLusvaLl6Yv6rxmmwYE7VbAKR2aW5F+yn4qtqV7ZWh/BiU8BYgOFw0rnSsObICRquRpTSwtMcIEPJw765Yonw0HwQOdDmwQ3ntkynlKvWYlO1AsTfLHB7izJBhF41WUBWbCTdtFXg5udODTwE0FuSH4GaCAU44CMP2hYLAUFAIf2PgiGg2mbAiseGMHukhyQCg/QT4CHWMqIJQF5srCkn8zCiWmuLw7Yqq/aIjxL/DOHUPpn32R7vHtaWbBtk7qcAOiUuBHY02nyyP+RaIc/NBBZxo+JfeUR390QmkTAIAMmLalfQHfkjj8tBt5TJPzZcOZ/KWjDYwMJClQTFMBg6lG7sFTdKDoYKNL9sfAE1xkUcA0T0owkR2wSG7sQV//lE20SO7Qq3wOmPWdDTv1ZnuVdQPMJJpGjryONwUQ+TLIMS40uOJ15sujCGaNi/Lioxm5dXHVifyQOzRZZpIdqMIT6rJuyr/j47lGkG8+Kg/33R4qDwChy/mti1zCapMXJJ9zWYXJR1mm93zPsDIIzbTtp8o9k0XcUOI/+gAc6oJn0O12VOWs36IHWMQItE8kgsWctaJ9R4asE8vpeGCQwMc4mTAdamNSVjl1jy17o1LLK4MujxaCjX6bCv3zAIe+kQ8fy0K3HJB/Kpm3wjkDKF8xbOokPWp78ycF8pzMyuM69Q/8c9Nt6S5tWmmgiXsV3/rWH7zsUirwSChKrkSMhQFeyFjiuVDK7GQgjw56SyDG451moASWQsrKaej5jWFwn54cG1fCTLkrI1IgRMUwJiNtmCLDlUKlcecIFUbIUz0WOOO+/PlIp4GCo6gkprJwhA6qSvCLROSOQsFkz1ELHxhU8hyqk2ARAfqngz5gmOnKa34Z7xQEtGKchTPHKABFjcUQox2efif/0nEUhlgsrGXqBcNDgQg8yc8/ygCLe9BnJQcXXWNRNrwhFeu1kB804KxtnDooy2gPCp58hwT+QRcxCQqWQTJy8PSieh8Ew4zAsGnn5tpKrCnfjUne18hLWtVobm7HRDTLJrbjpaGG2FW/KOPsibaWNtW1KAWsjbmF9fjen/4gluTMyyqlLw11ceLpU9HWUBG/982vRnXZZnQq2Ort7VOAN+cgr6uzPz74+BPRWxed7S3BC7AZFWpqbIrmplbxqC7qaxpidOSmeXzr9kSMj47Gl156MY4eO2R8eCJzREHGf/ze98TErdipQIkAm6lFRm/m55cUPO30S7hxfmzGWlFeF5ur67ERNfHGuxdjfGYyjhzcGx3trfGBgq1pBWxnzpyJA/v3x+FDh7FmP4H1UMHPzVu34plnnxXNzXZCf/YXfxY/e+P12HvgQLR3dKkhUm9MPMA5wHPkwIMrTBOzbQDTn0tLs1G2xXpIyb+q3PtwvfjcZ+Kddz+O1uaG+K1f/7X43h9/L06dPhVVNeWemuSx9gYZ+raC3D/98+8rSNsdmwqo/vyP/yj+8e/9/di9a6eCs/uxXc2LypdjcXUpJqfGFNCynmwmttSALyuYfemF5+LLX/5iHFLgiP7cHx5RL3bFT0yePPm0d+jv6eyMN956Q8H1rdgx2B9f+uLnYmjXoPJvOF+1cO7u7TY9g3Vb8cSu7rg0uh2LNIzolY75IPgoi1rbnPgnTZ5f3ZAeyIlLJ7H5OfFZIguBs/24syQZ8aQ1bxtA/2TA0m0CL95fyjsCK6NWgTsyBnDBYw6cPjSR4HkR+Nmu9c0DC2xX8KiRUmGXxVeVytmOdE55+zfsR4lGhsYlnw5lDRuNjexIMBgJ8CiaPvhA+wx97AOFA34GWDzgwwe+UdadV8GkPjcQggVscKLztr4q/6aGBzrxN0mHAkvZAvbK04rGWijmKFw2ZPgtvtF34GLzvu68+B8WVK/5QQ+B8+HOLveVF7j4WsqBv2nB5yjBDvAWKcon2ZQCBYsDvHXgewFa3AOu/ZAz4bfkizjluu7nQ1AEsqWHjowIOR9lMp8JUrJBzhHT9HP4eqa7MvgjwU90yWv5VI76SPbFfOCBaENWtB8kAmCam0dJcB2k6lr68NJF/UZ26Azlge+PboGb9VgVFrhSwLjqDH7AZ/hGh9Vtk4IL64lygLf5pYNAh04iekO9XOM+cCAHdNw8OpDV/RLTyEMiv2v/FH6UKgIut1GlRF3wl7o8NQ8+OqfdIbd1Qd/Qk0Fa6jh6wKeYfmaUjFE/RrqxEwZXiAcI/nmZNzg56ZsH52APsgQGidrQOX5TB3xkNMmyVRlGiwse+cEZy0X6tkb7C/9kP9Il+Ez5IojiIF/yxEzLNtbXsl6S/+sf14D9mEN5L68nL7Aj5EqHz9sYqU7zQ/crvv3tb79sBdEBMyFEdfqc3g4FOfc9KSrfJl4VYLT0OFdX8kk9joJQDiuEJE9lDlr0TXABhsVwI8nKyUUxhfqZ0iLypzyOFII8DYjjISfKqHM7N92XHMxA2GOmkUcfAiDqAA74uBHTN4JBCNCCERdBFwrvDRhFBwZrASs/cI2f/hgx8i9dhzdeq6PzDRk2giqi++RTGkrRoyQo47qT6i8ETsIIaTgIUr24VMbOInP4QTJlyktdLmO8Hp87MBLPCNayccneQlGGxDdBK3gDFwfAyBZGkD0cnm5btFzRCYxlcXHFr5NZlvJgCPMLahDWV2NycSPuzyzG8rp4pvLjW/WxXKYAuawi/ssjNVFXwWPdrQpe5qO2cjvaO1u9/9Rf/s2PVUbwq8u9xqivtzP2D3XHqcN7Yn562uvHpmdnY2p2xqMmswrWXn/7g3jr5x+qMVpU/u4YHxmP4QcKBmic2LBT/P75W+/F8tJ2XLh4IU6dOhy/+7u/oeBiUfioMZMbqlWnoLe3J+qld0xlMn1Q6PbAwE6PijGKVlYmflfWxF/94LW4eft+3L43Fn/5g5/G1PBEPPX0k3Hw8IG4cPliDO7c6QD2448+jgMHDgpeOv3bt+9IFyN6e3ri/LkzyrMaDQoSd+7dG//Tv/nf45Nrl6JCgc/Rg/ujRnL2AlV2sBeO5dVV0dzS6ic22eC1obEuZhd5S4COlcX43d/5nWioqfQ0Iw3jzNRsfPHLX4qZualobmzxaFuNyn5y6Xyc++RctDY0xtn33otTx49Gt+hrrqmLJ4+fiAO798VAe0eM37oSX3z+dOwY6FGwOhzPP/FU/PpXvhbHDiiYPHo0JmZmo3dgKAaH9kouvER5KwYHd1iHLl66En/+Z38ag5LHs8+ciqefPi37qfHLoNvb2twL5aXmN8TDZtG3q6M+/uEz3aI54sr4inSGffnKFXzJ8YpfVVuyO8lyc6s8phV8LcmnsMHuumivltNi3SBbkuDoeVDDTlG/FxV4sUs/9kzAxHeOiEj3S7aDwTLySOOBPXAw2mXbwVPYPPBNPLCTPocgluAPe8ROsGG+sSH8CQ2jiytlQwaQDCqKa8VyA7Kx8S8NCCNylAMOozDcpWHHR/KdC6YTNk+KFfZOOUDj0+hUgSM+go4avot1d9gweZiCKqajPPUiWPAFPDw1pm9kWeg/iTo4x0fjT/HTTOGSj3L2oaW8+DJ4CZKUKQI67vObYKBcsqurrrU/Iplv8CSRcYNLI/ios6/75hwEKNGJocMHH8DJHVfpPHUw++JA4lMHCXhFmwGO9uMAUPp0u4RsuM89akWujDzDf9q1R/kUsIAnefHr5KdzRDI/kaVgUXsJBSdkSV4f+p268Lgd0uVMJX4VvBQUt2Nue/joUn4nHP5T3gkci2/BEDDXQRlwAxaHy/u6bzw6p3QOmJRgluDCJ5LrLB3WC92GP7Tb0EEbR2BN++d8LpS6Af5ue/UBKoGVZ3LEQ4JX8hN0cb68uGxd0yXrI4MmyINgCh32jJQ+YMU3sxb42iIQpM1DNxh9Q9ewBehBPygDXiyX8UMqusLoGu0wBLHHIX4KHbTMyE0BsyJlyKkDJuVP2cETXeQfN0vXMz2WD3ijf4xao1uffuCQohV/8Ad/8PIjwbjWkjIIGQoCHYHCUBifeUrC1Z+djr5zX5oc6SkSBgBB3IfRDC/Si2JBH701UkbhSRD16M+C4pxgC2aCD/W4d6t8DfUN7vU60EHplJepLnHHMGEG+QRKeFdawCgC+OeolWhU/e7BlJhBog6UyovjbTyAkgClMCWyS4YBg4GRSkpEy1QPddAoMTUHbOor4DtIK9FcGKD+CSy45n4qXG+sV+MpY2cqAh6zlqoYLcQp4GihGVhp0NkYoEDUjcyQHUGjR72UzCMl8kITeHMt6ciANPmf20eAF3rAei+PdqkxAo/F5dVYWsh3ND6Y24qpZQXI69xfi/vR5mmkA61l8bUd0hfxZ2tNcox1OWA1yG0t8Zc//km8/8nFWFzbdI+jr6sjWmvK45njB6KloSYaFDigH2z1MD45FaefPB2NLY3R3z/ovanY8f6ll56LdgUNIyOTcUmNP6/xqKuvjvc+uBzvvnc29u7ui1/9O9+IKsGanp8Rb9VIiuZ9e3bHzh07oq2lObZFD85hanLSO7bvGNoZt+/cUlA5Ix5sxIXrV+Mv/+pv48MPPoyV+ek4efhg1Iifv/17v+VF7B3d3TG4Y6cCrkMKkHri6rVr0tlVvzJonsXvClzOnfko3nv35/Hss896ATojdnUNDaLtfpw/fzaWF2bjxOFDqH6sb60L3zpPL+FEMFocWnVNfbR1drnB+sovfTV279njDVN7+/rikwvn49jpI7Fjz0B0dnR72rNSfN6WN2TX/s9+9nNx4YOzceLQEQWVndGiYIjOCmvM9vQORrsCj66G2vi1X/mGekHVcebKRQWyi/Grv/xLMTU24qnatva2WFhYcAdgYHDAm9levnw17t55EK+9+W6MPRyOL774QjSzSF8BZlV5tW0bm2OqmAdeGqsqYmlNQeLEhDeR/UxveTzVXx9nbw3H5FZOI61EVcxtqzOgQIx909hgdWGzOmaWNhSUsru/GvqtfBiDtWBYtvU4GNnOUTPbmf2EbkhW6Db2xOuldEW/SzZnX5MdI/IWtkNeps+xY0bT3fmRj6F0lfwW+dJG0qFS3qMaAsk9Ggs/aafv3F8I2qg5v/CDBEc0LARxdPDcSAFTOgpBjCDgewCKDrA/nH2wyucTZabc9eFP/JSheMIIKaO06FJBk4Mq7B+b5wMqvi8dg17lg4ZiNIUypkM2jw/gCVFoSp+h8twDiGBAJ0/OceAP0U9Go5TFCf7VCW9ezcMlypPsc3Ru3yXYqjH9P2Cd0dkMi3eLOlBTfsqZP4bD+jtGhbiW+aGw8NfAxv8BH95xDdCGoTPrB/lVYSFHaMBX07nAhwLbsyzQJLgFbwhEl+XT4A/tD7zP9bnAVC0QUTrMU66KR+BUHL6uMrQVDFo4UNefeWzMdFCQpGuceimLvstLel4kwn1sTWyyvhDcuH2w32fgRMEOuMAT+WbLyoE37c7jkVtwov4MurJjUdDsoERVYguc4J+og44r9902iB/AKNpYbBQ+c53yJNp/5Gcd1j06+zwZT2cVHhCYOEjXfYg1ldZRBiLUYZHN4OPobMuorYMqpvrpWGzJ19TJv6njoeIOuqBFeeCJOxCSJfxXZtMKnoxAkwjKkDNtknVMR0E/R6Gz0EKdHuVFf0v3ueiPkabTsp6dRfAXHhkbZQzj/EreTgIkMkhKxheJTARTORQtejEwFFMCI5eHuiUEjNcOokgGgTEmzE8LACIoTzJ8IQbSJGwiBSuhqhwwefy+IBI83NNURnYH5xHNHMVSYZWVNKw0yWDzj/9mDLU8CsJ0oJx52/+NQaFwBHSFwwF28oX7xXRA3i/y8KEcQUMGKjmkjSIi0MLgDEz5CbIMQ3RBPzAsfH38dKbg4YSJ1CnLfRoEOxTVSVAGxh6ldM972685Aje/q1J8+zTeKFOu8cjhVnCFXgzIhkU+sYG6uAbvkR31s57LbzZQBp7m8yhnTWNcH52PxVX1ADcUdCoeH61oiirR8839tdFdqx6t6N5Yno9tfbeoYZ5ZWIof/OSNuHF3JDbUyHZ2dsbRQ/vjyWMH4/PPPx2LCkQwRAwE2thXC/1i76mujrY4/cQJ4cm6t/WYU6PQ3Nobk1PzsWfv7th3cHf8+Gc/j9GJ8fj7f+834sjRE7Ei/FUg6mUA7DzfwShXbHpHd3je1NTsJ/p+9KMfR2tbe0xOT8F182VyZizqq2ri2IE98dIzJ+Lv/cavRGdPSwzsGYwbd257p3vWZ4lh0djYJENLR9Df0xPj46PeBJUnHZ9++pl44smnYufuvbF79+544viJ6GnrCN5XuUuBTCfbYDS3xMfnzqhRrpcTT+coNnqapbIijbelqT1aWzpjdmYu2hWIgeXS6nKcv/xJnP3kTOzfe0iNb6Ma6sa4ePVKfPDRh3JQq9FS1xjPPfVMTExNxvWbNxUASZayxSbyNtdFZ78CuKt34ubYdJxT8Li1taYgql7w9vhVTssLizE3OR6NTbXehR9f0NTYEm+/9ZGCxyvRqSD2yIG90dXdFRMKYsdHxbfGBu8fhf5Njo973dX8+MO4evt+3FBw17tjd6xP3Y8XhxrF6cq4Nrka6+VyeGU1MV/GiJA6H1urDrLwB7wNgUAd2Xj6UXJ1oyc7Azb7P2E7HA4iJBM6bh7xUXnsJa1bEAQQ/SZfcY4+k7ABHCa+hY6PbZrG0f4v12DhKdxgKq9HVWQ7lMe/uZEnOFJ91EYZr+nRN7xw/RIs9pZ+LP0h+UVW2qLy0jt2L162yigtjQj1YOPFCAB2bmR0j3pzd3kB0QH+4MdvnhAFGQKIUoHkif6ZK5QXrSTOoZFtWngak3ykwl/wM/2J4Ot/Bl0mLMvSmdE511qamjyqwLVMcDMTeYtyBQ+KxFXozNHFvMZv+ILH4qlmfLDXu6l+4IKzwekfeZErU2HYJNco6wBOB3JCbgQcHqmijPJbp0p8dVBOm6T6zSfBh24HFOiH7oMLMJAv3xn0JZ+o89G3cORenmd7U/BBuVUmfzu40yffKgDvGQlEb/I6f2SGC4U8oC/3d8sGndEb8EfH4AF6ic/3oesEkrQXXCfIQadAE/2kPHjkSB3oqlYdlrfgwTfy5YNbrJvOB8QcgKis13HhtwyFQRCecmcmBflLxyQP5AZwcGNAgDwE+R6tralyu2VuKA/0F/YD7hzA4Gldj6YVPFEnk9EyP7CHPnwKd2jLQRDZtfQJnWONFfgiS2yQ2R7XIxnC12Lgohj9Mveph39GLXXBAxqQ+ig9lj+XkTVrfAkqrSc6ikQeUsV3vvPtlwuFBUkXLhEPgiSuUWHRSEMETGUEi/UqVtRyEC0l3WfkACFzJCOIllPoJCNYKmBkdAEjIkoHNsR5rRJW/igfvKZhEvMJyOQ9wMdDpnIlNgJlwtCyCP8T9qMDILIqkaefiTPnfNtZSEEwahtkFvB96uB6UUc6D91QXQjTAtF9zinnYFG36cEiYE+xChD3KQ8vUTx4Dp89xYmQpAggwzWmBYjCqcZldJ9ynFM9MgMedBAkka94JBceGUcd6S4zsMQZwkOw97As10UblRa9GYySndNp9JnCpLeyvMSU17ruVcf4/Frcm1pS0L0ci5vVMbJdH0vlddFXvRR/9xgBGHu/VTkYrK1Yiy4FF+++/0n8+LUPYmZO+rBVFd07BmJgZ2/83t/9zTh1/Jid/WUFB2wvMrhjR8yp0R8ZGY+O1laPsmEMGMuidOjuyExcuzUWrQpCKmrL4v2P34u/+NufxYEju+Mf/f7veKuH8dkZNUjVcenCJ6J/MyprKmNubtZrYnhSDo7cVhBFsNzZ3RNl4jsNW60CoL0DQzE3NhlfeumFOCSYn1z4MPp3DyrgZKS2OtraOmNFeLADPi98Hhzoj+bGurh4/mzcuXkj7j94EP/Vf/N/jAOHjoitBNjZICG7/t4dCsCecKPYoYBlfEa0XLkaM5OzMdDbH1XSIRzJpgI7ggspib4jFuYzAOaJIZzFnj27Y6BvMB4+GPO2FcicXuTZT85GY31tXLt4Po4dORxT0xOCJVxF+/T0bNqXZNrY3hg/ev+t+OtXfx4fnrkpuGUKNPfGJ2fPxUvPfy7aGtrizq07wauN5manbeP6F/fu342PPjwTN6/diBPHDkRfb5t8QIV0Y0l5l+PB8MMYHhmNzo72uH/7tkewFtfK45OPPwzYPi1Y6wrgOxSwPtMb8VTnZjyY345J6dZmWXWoexGz26zPkv6y+F42wyuHple2YmaF3rR0Hx2WBOfmpRfCi84X9kbDgEVX1+DEGQWgccotHYS8Zc3TsXJW+o2PYoQ7nTzfNDC8CcFPREto2zIObAa7wL5J2Cu+yTbm2vKbBo5GPn0nNo5tlYIgHQSENDbFsgP8CPpMXkauKMeDR/g+r1VTXUzZ4YeyEcr80Im3w8c5UNN1gkPqgybwwobxH5y7Q61vzoFDXnyDR7CgsQQnecGTyzTY4heOgSQnhu3pLw9dwn94VkAwwAO7qfLIZE710Cjju8xv+6uiUU4/hF9Mnn+qHtEPPB/mnOqFPnDWNfNHASawKWI/K/zdHqktKOQDTDwijShyhw/2pcIxRz3TFuErdRX12rdXVzoQdZ0AE8HUZZx14BdrdBQBFzRwzyNS5OVbv8mN7uQ5OOV6OXgFTSABfXSCivqpBR8O3xjdJAfQ0CsR6qADrNA99uojH8EXD+HQ6Uidy/pwOMD0Ehpdo1OYbWReN8+sM8kv6HAx1fMYa1wPup+dCuTqkRzRDW/AizaYAAO9LGZ/WPvHb+rBjkhsbVJd2sSYdZeMABHQonvAa2RLCikFugpSxkD5kBP1ghN1PXryU3BYBsPSA+RQpQ4rhcx/HfAeO2IAhzeHUK9jFeXNOEd5dJ3f8N36DX2SUQ5qKCnfY1YAN/WmSDmizfKADHaBUULCnXF4QLxj3om/6GCho9TvqUaEUDToIPQolc7NMH1wclYcncMkokSQoTwEuWLnVBkiWuXBACora4J34VGW4Ib74AkaJkYHzo39PNxTUaInizLhPImoEy/l1ZcDKwFgNAZlIfjDIAvmJSNKROqroAs1SAeQdCWmmc8CkPLYGUGX4FMO3Pzt6vXNdZ3m/ezFwGAHRaKPxbHQxAuQEQ77+dB7gVeFAptnKpu4lXtdldQjFwRjKQJq4egoFgFm46FbgsM9G7oO7jM6BN26+YhucE2Z6FTXcHbwEzwxXvNTeSAGpWC6hoaHZOes28sr+SQjysXrgFjzt7VdHhceTsXcCtOP2zGnfBPbDSpVEb+8rzIONktXBB+eVFRk0C1Ti9dfPxvXbj+M2YVN9TxqFcgMxemTh+KbX/l8VIvmxoamOHL8ZDQ11MbE+HC8+fZr8YUvvhRtrR1yLgwHq2FX8LpdVhv3Hk76HYu1or+hrjp+8vrPYmx8NHp7mmKovzPK2f5gbkwyqIwL587F6aeftqFnwyw5yDkwjfPgwb149pmnFBuViT6CxS3vS3PtwrXob+/04vwbly4I9nj09g8iFh8fvvdBHNy9N3YNDYp929Ei3BfmZuKdd96K5595Xs6kNo6fOi29rNVd9KXMT94RLbAIvKb0/s2PPzoThw4fij07dkavgj9G0bYVlG57qlpyEu/QlfVVHA2OlleoLPnJRToIb7/5dnz2My8Jjx0OrN5+6+fR0tbu90iuzi3EM6efjIfjI3H/4X07XwnW+5cRnG+KB3/y6o9iQZ3Y6xdvR39LW/z6r3wt9u3YHccOPxH9/UPeI21RATejILyqiI1iH9y/E6+88gPxqTaee+qp2Nk/IL1ZDGEX2+iZZMmUZEdHj2gQj4fH472ff2Ad+5Vf/lrcunYlnn32OdGP7m1Hd2tdvNSXvebrk7zSRoGDgtWZsrpY3FIjKB2u2pRsZLyrG2Uxt7oVkyss0lcPtkr8ogFSsIBe44inJsat17Xifbng0NulA2C7lhwIEMiP38DeCVzy7RzLKsYIaWlxLhotn8K5GzVo0zWc9acdKDDcgcEXSDlsWyqjgvZDKAz5XR6b1SXsyQGO8GJ0i+v4Bq9b3ZAPFK+8HkbXDZty+nbDr8CA2lkwrUrU+eEhjWw8wQEeME3oJ8etP/gk8Mv7Hv1CiUVN4Z+5RoBqH6xyxagK9RKQMJpQy6iC6+Ca+OqGj1FJwUO1dB08uM9UK5tt53ScZEvbQn2uFosBfxo+tt1gFFtXzDsZiK5TP+ds/ls8IEFHnkaa+76EMHQwTesRK3wYuqK6CDj8ehoximnPal1joTX8hQ4axcRDgPSNbzRu/OQLHPhRSq4KGfDNqDS46bzQKfTDOJEEL7+4rkPfBNYAR+74WHz1mgIagnDoTxnTARe/gKXaaUfY6oTNePOl8oxOZqAgZut6aUmODIOR8saGhmDbEdod7JuZE5bqODBROwQ/aXPQIfxcjioKe9pufdPxsMyFfokE5yGIcJUqnxsDEwDV2o5y8XnqZwYe8IQAkKn2GpVje6NcusJWO6ybRD7Qit4gM9pGZESdxVZGtpWCxzqIGdgCCD0CfyYbBDr1ivp1kNlwdQIc1gp7TajqqFdwWKyxyrY9Z8Yc1+ha0eYXQaQgmUdI3O1kKbke5XfQykc0ExA+TtnGw/OMW9L2kLt1W4n6qN+BVzqXxxX8/0rkofGnIAiTH4XjHET5LoBjAMzzEnUaWSXKQ3wKqMRg/0OJ0hFh+BksoHhCDstRPakQeRTrOSCGVOx2j7PDiQDUvWACMX1jlDgFhMJv4P1/JSOSzEdhEBZ4WjH5qDwOBON3Zv0GDp/C6FEOlMhMlfDML12nuqQl7znpGvc8CiaciqFcbx0h+qkPpbKAVVU+WYiSZnAMfM6BA/w05MQZPEjIAxzyQMnSMdEDgATLj4/OyUNdNALgiCxY3Orh7FWGq1V+nZ74aixtVMSt8Xlvb7Aiw5zT79mKesiI//oJRrvU+61glA95rMaCAs+a2s744z/5m7g3MiHJVkZHa3OU127Hs6ePx/4dfSDgBqymvj5u3LisgOhu7N6zNw4eOqZ6t+LKtet25rwX8v7ouHCAPvWWykTjxnKMTTwU3hG7d/ZGV1tL9PUNRmNdfUw+HIsqNRI7d+4yb2ZnZuW8ch0SdI6yZ5dU9vyFC8KxwWukmpta4qP3PopjBw+KN5sx+vBeHDt5TEZU5eBpcmwi2pWHJx7Rt+a2JjWGNTGh63du34mWptb4UAHVU88+L+6il8gzX0bMOkSewoT3Zz4+ExOTY6ZrenpKIsEZEfxL9uJF7h3EkLgERBKPNjbpET8OGthBvquzO2oqap3/1Z/+JL709a9GT29vTAyPxrZkNyv+4HirRS/BSW1NvXSkNh7OTMbPhcPcxFJszW/EP/67v6OAa4+H/FcWV+PD9z+KXsHZu3+fdenBg4diuhqG1aXo7+4Sj7sVLHZ5WmlLMl/fYgEtUzkVcfz4aeEaMTk9ExcuXFWA+GEcPrhHQdtNyWi36Z+bm3dgwyuIsIpj7ZXxxcM74md3FVwqoEfv2X5iUQrKJqysBKtkChLfIhVeWduMBQVhywSjS4tRo/yV5bwipdZB9PzCQm5jglMXfEaR8oknGvFsKO1rdNNPEKJP4hN6UXTc0gZlu7INvn0uO03flzimf0uY2KY7N6U8AM/F2PIhlqPu0+gRUAgWnRMSU4WeKlFiVBO9wqEDxw8QCQaw6fiAr3HDB+igIQIy+JMY2cEfcM34lnBy48KnRDsZ0DfToQ/+lA4ttNCgEDBAt5PyM5pFEGRfo7zgSMli9CsDLBYRpx/ER+FT0Dm+kx86/G2O+BoHeCZe+FPhCmTVr7/kvXQd2Fyz/EQPesAHOh0UCQ+vYQR3VeGAgyC1JB/k5kZSMHIUn8XWNILq1BuKCvHlBDz8LKOUOZWc/BdvRTf45sbe2Yku6FIIUPokDPhpm1Y+pt+RA+vryGv4uo6MCUag0/QLFHAcjOmc+pExASN2mLrB9HpOp9O20FlEz922Ci6w4Sd1+zfo6JQEf4CBvsIf0H8c8JAdGNIjyZn78JG8ReI8bSD1vWjPkT/tOPeQIXrikTjuqrhtC1x0EBdgW36QxbqdgZ0x5TwRSfx1FDriTgrlhT96Rc3on/VHn4LX7DVp3gsPeEtQCl7wD91026mUfiBlYV8giNzjOnXYjkDJR+ordRa/M6WdIC/gs0ksushacvND98gLXo95J338zne+83LCoHIMNJ3O/78E01PJSr85BKwIPIj2QBoBYzA5+pGBBbnTGEhQwOJ0nk5kURprwggeqnVkzxNHRRSZWVMYKBU9LpjkoU/dAx8MVIiYWJAyg/TBSLlgZdY1azff/ocy8JWCKy5bIeCDznVZNMjhiKbCOQORGw4uS/kKvsEL7pvhyVx/F/SQcB4oDwVRbrI5gNQHHuQIFXimopm/8AE6cGr0vJQfheGdgw6KdffRVK7yG099owjFKCHn8McjljA9ETWPMGZkw4JqRlh46ox3LLIf1KZoX9T5w/n1mFhc8ygbC+sflLXEhhq8/S2V8fWd0EYPCgyqYrtiOxrb2qOsti3e/ehKPBgfV1Vl0dZUG909TfEPfvvXor+jVbJWb6ihLmZn5+P73/9ufPDh+woq+uLQoeMxN7/k18esbax5anFkcj6mFuS8ZLRPHdsVd29fioej9z2K8txzT8fN+3diVc60obExOts6HJggVxqp2po69SIb5KDZ54WNY2vjzNlz0aRAisXvy8ushyh372qoXwFhJb3V5ejs4x2NBAtz7rXVKQhbW1iK6cmpmJqZ0L2NuHblWnR3dcV7774Xzyjo2r1vvx3kB+++H9dv3rJBtisolJlKB8oUGNbF4UP748rVS7HCpp8iydsbhBpq9eKRG2/ov3T1WrS3d3sEB+3cUJCDvSAvemgrCiiWF+bj+vUbUVVfHcdPn4rLKrMpWa4J7nYtDaBsCj2TbhB4ERSduXY5rt99EFMPZ2NXV3/8F3//t6VXW8YF3ZqYmIqR0TF9T8YRBZ4P7j8Ufe0xNTkSrS0NcfLUSQXH+2JmZkEB6ZyDCWl17Nt/PDo7+uLh8EjcvHkjfvCDV/w+t1/+ymfj1IlDfuVTMZWG452ano0K2VSl6G8rX49dFffj7vxWTK+qURLOa2U1MVdeG8sb7HwPFdJzBaAKXRTslcfcdnWsblZmh0I4NHi6iFfyLLtxpbFk5IuOmBdH47yBq+vYAp0ftqbABj3NVInNEDzJoSsffKbBxqk6yLENZcOGfWG3TCNhe9xPX0MeydmfbFTymnyj6iMf0+D4L2CDDx/+PEJAGeVlBAM8GXXAjxJIoscEC/gA6mDEG/+IvjBaRh10YPElHjEVvvgI48wHPukPX23sFNiCO/RwYn9husBXF0r0VIsfHjXVNbaSMV3KR1BFQEs5nmilDL4Nf09KPAlC0h9ROb/t4/gFPjrDF8ILpg0pa9j6hlemWfUXuLnjyT0f2fAaNgBLCT4oMxX4cC2+phCepROlANc8MY3cSrlyjXOm/Dj3lL+AU68h6R5f+M8MLPHzJd/NPSX00SOPkh/tGYE1ewDyzYgUHRzsF95RlnL4aPSM3/bx8F06yRQbGHLP1as+OsV03sGTnfzBoaAzZVw618f3wEsHOLs9Fl/R+WJwIGVDUgl0QSl1M3Ux5cTSkxz1QsaA5LKnppXApeAhbRb5kR2ah667DuUHBmu20ADy4f/BMfHmr6SDJZjUXJxj0/AQ+YNXBtp4zawD+0HXzBuV4cEgz7KBLBeUD52hXAZbj1NhR8QW8MmDFfptfSzKg98jPMEp8YKfZLCvKPGYMh5B1m/nEZyEK1/y7e/8wcswwIg9+i4B/1T6xeuJAZdMPDf0D6Ac5KGxg7AMBGBKGgn3XJ/UigSTMYBitIspQztBMYFGLol2RqUUqjdRFfMzrwimzlLU7l6gylCABpHz4ulHhucLZpscOZ3SSV7Tx4206rWi6B75YRS54AGjB8l4yqSxQBf1Go6uc4vAJpU56bVh4bCssMlnB4rUKRg4/GJI2AD0h/LRs0JJmBcvyuEovFhRCcVdUYRPgscOUkupyM8BDXb08EP0YTyFsQkl97Q5IBSMs1e7pYZ11vWRlpTv6thMLK6qgRZvp7eqY0KBl9QpfnWvApeHN2JiajpaWlvj/CeX4sbNa1FbXxf/t//H/zvOnr8Sa2oYkVd3e1OcOLw7nn3yhBrp1jRE6Ql8pXfCGqpnn/+s8K7yE4MjoyMx0N9r2LPzcpgKjmqFendLWfT0tsWK8Ltx9U6MDD+IGgUFf/Pa696pfWJyIlpb2/3k4cLcgvn54MGwZBZx5cp1Oz/e68e6Lt7V+PY778Wbb/48+no6ok4xMcbNOwl53dHifC54Bsd6BUjl+l5dXYpa6erGylr8+CevxOziVDz9zFNx9OTxKMOxyDY+/vDjOPXUU55epPFiKg2HPDk5Kl5vSJeXo62lXQqD42YdElM4mwp+Z6K9sz3OC0+GveuE0KtvvS7+MTRfJ3myrxwdFuRaHrMLBCPbcf3+DQWfd6N7oEe/CeCkn0xHiObW9g41bNXx7rvvxuvvvKkgbjvu3ngYv/sbvxmnnjwc84vzdlp37tz1xn+8RaBBjcSdO7fjzMdno6dPMLc34uLVy/Hquz+P7sHB2LP/gBf2E0BJoeKJU88ocF2NmzeuxYfvvRdXLl1UAD0Un3v2lBfrzyh4LXQSZWNNY7VOF5ZW4kc//mnMzU7E7371uRisXRZLymJSQT62sK58y9uVsbAl57pd4VGv8i3dkx2ovxaza9sxtbwWs7wwVHTx8m8/lSjbQm50mmgkdcsjl6z1Qj68dBxbIgjHzmhEHCgpX2o9U0Q5ylGMPgGE39DgkXf9xq7SwSLH9CPpZHk6m8Ak7bHwi+iRG0Sl5EQ2MOCJTyye8AIeUzvJr/QXBf+45OsqyHstGf2nMc8puexoocPoAPVTn+vWB7+NXyyS/TLXlJ976FUGIYkf39kQ0ecRj103PpVRBXVEpLek9LWqRzrLfehls9Rc75W9f+NtwPKB4iMwE6vEg29nEhzq5jxdNb8+fRTBZvIDvgOLadNF8QNINIDFeh/WBYEnvpDAAbh0WDP4yGAxfTE0EHQIf9EB3fAD4MZPB6iQD5qcdOHTnfAMvMUz4Avm2tqKg2E6hA4qyFdKYE5eyqNfBCIsBIev5PMIn+oEPwenXJMc4Q4ffsPz5E8p6dy81ae4Dt05aoROVbsuwynJiS2DLEchw8glek8i0KF+EjiQx1OGBgvPdU/nxkMXfVnXKEGQmW1/Bi/k9XSqbqLrPIwGoGIamcJAeIQ3wIClA3zQrxrlJeqgPhIy4xx4BEBMv3INmPCR9pnkWMU4CKToJs7gIHGdgItROgZZwME4+66S7psuUBIc45Q3EledFXbN/Vwak2tUsUNwZ4QyB1zUDv/hd77jdzWSKAACjw/gizFFFfx2FVSV14yIPhCO8BAu5yCdc6YEAwpk1GC4VPLW3yAFs2CSh91Vf7GAkgzZ4GdN4IPy40Q9LQDTBBceoNCZCfippBwMERNxAsHEYlAM+ZNXiesF7OIi5TAWnA7XUZrsZeZTlpmSuRCCsXhjRN2nbhy3nQQ8MVwlfis/sDEQBz1SBm7jmOEBhlA4PRsH5ZSfoCSdGfUln1m/kfgmv8nDLxw8/CYVMqROhE4dDB0XNCQu5KUxyE0fMQJ4hJNc1G+m3sQGK9CcApdxNYLDc4z8KfCSTY5u1sVKBcP5W/FfnWqIh/eGY9fu3d4+olzi3MeGmjLSicmFuHbltnHfNbTT+0R945deitOnTngKhsCHIWOMeXxsMj73+S+LjyhsuQKan3hd0S9/7SvevqFCNIyMDceO3u6YHrkdX/7a12NmYSXWFpbj6MF9KvuZ2Dm0QzxTMMmIj/hLUNXQ2KzgYCouXb4ao2MT8fDhaBw7eiyqatGhHNl6+tmn/U7CE/v3xeFdQwpKbse9a7fkeHjSrS54XUvu74RDZiRCDrKyNu7duhtblevRv5tF+mUxL6P74Y9/HEv0cMsqY9+hgwoiFLBJjmXlCtR0LonED/7mL+LY8eMxPTGrQK48Rsen4rvf+3509/XGjVuX4+bdyzG5MBv3H96OsfHbsV29HUf2CefK0joVZIftbJbFlesP4uylc/HhhTfj9ujteO/KhWhX8DXU3h3Dwo+9rvr6B+PGXRbHf6iAtVMB1R0FljvjmSdPx8LihOBs++lE1s2w4JWgq69b+a5dj6dOP6Ugti3qmhvjc1/6cowszcYPf/pKNLc2xeGDh6Rr6ukpMGIfsju3b8Xs9GTMT854qvbZ5w7G3v4dMS092PBQrhXQGybWip88AVut+uaky2uSe09nS/Q3V8VnB2riqb7GmFBQN7Yi+OL7pvRkiScgt2tjWUEY049CWHJmOl5B7ar4uLjiNxI0yj/UWb7YGU9BLtsf1Nc3SIfX3TjjI7wFhuwcfwNq2DTBroMk2YYdvuyKtZjkx+aKhE7ju7D99CNpc4zqEUTTOHONe2l76dCpi7L2M6X7FMd3wBsWAzMaR4/dQYBh/2KiI8ll8GG0mqdaC79EMMHaJvwNDT84oed8sjABBTR+alrVOBB8yp8U+Cmr69e51wYpCNHpI1h0bsuku9CE3/baXH34TUPEgW+BFpZqFDuWC51SEhTB8llBI1/WEfkeNVbUk9lL9/mNXGgPxHvjqVuMaPLKKOTn0SPVR+vFbxajwyfopXJGND1SpDpZj+aHA9T24L+hA5zoQBCcME3IE6bFTAyjVARFNNrgDG/BA93Af/qa6rVtwkvdh6fFbATJ7QUf3SvyOp9oYgd6YDD6l7pGe5P1cFAAG8VfggNT5dCIjtIWut1xfqjnNANM2gD4QjAEJzPoEjh94/ONj66jc+gq+pGzVKmzBDCUob0BJkcGLkBLHEnotCp3WeqDNsoTLAEf3sIXsuV0I9OeiTs2Zzj6M0/kk9K2uJQjgHyj18kK/dPNtMHt0jKS7Dghs0JGRSrwRmeK69QDb7BzP4ShsvA2A8Wsm2v5j9rhP/Vm/Qkn4UIUueiQecRUl5CnM+sO+HgA5A++/a2XqwksbLDczJQIFkBTIHw/qsCASof+irVXj4xV5wQtIG4cBZ97DpJKZbjhoEH3ET6GwIttC8Uj0IJM141xMvUl42LqoKq2UszK/UM4UETyohhQawWR42OtAmuOLFQxBYVP46BOmJTKR3I9Rgx4+g0cIQfcykr1ELgL/ioAfmkUKB9rs3RX1zJ4SoDJJyXB2hB+3LfT1QdcqAeHSYI8ngpD0VBE8qH4wEBYKBVlUCp63twHuoe/BR9F/PRoV5EoX5QthlzpwcEzO16hwSJ6FoBaXirjSN0B4UasKM+y6uMJstGVspha5Mk6NXBSrJGyFuXejmO91fH5PvUumluiZqsi7j64ExcufBQHd+6J/vaeeOfjc3H+yjXhWx57d/bEkQO749d+9cvefwjcc/pWwc/KWpw9d9b7YGEErc3NcejgATfm+w8dttH19HS4YY7Vxahn4WdFbZz98JNoUQPb094erTVNMdg+GEd2Hoqpq2Px9K7jcero0ege7I/y6oqYnpmOc2c+iQP79kd3V4/ohr71qG1Q4ytd7e/rEr/VS9/WtZaG2H/iaMwsr3ndGVMtLNplPznemFCjOhk1++jcudjFU4bdPbE4OR83L1+LTz7+IFpwPJLvsnjXLN3O6ZQM9N754O24cvW8N3PdWJNGlFXF/PRSjClguT/xQEHMujdYHWpqjCaJtam5LspV73PPPRcDg0Px09d+Gu3s5C+42+XVCop6hU9FvPDCqZidn4/7Y2Px8MH92NE/pMZoNdp6+qxr90dH4u61y/HNr34pzl68FZ959oV44sS+OP/JxWhpbY61ZdFdXxcXr12MRvF/dmoxaupa4p333o3hkQfR1tYRvd2DsWPfnrh392qc+/incfmTj+LA/gNx8fyVWFqcV/4Gb33x2o9fib07huIrX/ySGpFKvzMT26yolP1I/6SV2ZDpqJCTbOtsj7vDD6K/t89PLlZL12vWZuN4d2XsqF306Njo/HqslTPtKhkpoJ4oa4hV6ZyfgGTMTwrNqN2SzG14cSPmVzdzPynJdmFuTraFvauDVwRBkokXDkvPCcZYkIu9Y7rAYkqd0VgpqHQypyBogMDZtihbwaZykTINwIZHDmjo8Dvky+ALWxaGrH0VHJ7exb+Q8FF4RVIGIbl9DKNeBAS4nMIDO2UxJWxZ9CiDd3PXN94SHcXmgUXDRz7/Vrn0SQqqhFOBO/ypkd/FR0rDHWyAKziBGzXDI/ss4cxoIR0QggkCkKZmdUhUHhumLmcTv42PLmE3PFEILxiVI7nhwi/xDV78cxKlkp+nhMHfvlC6InjgBb3gQbkcSWGmgM5fhflOm1EEH+T16IpAc1ADDzdUqEoCROSCDyd4ZJQJWtx+KCd+FTnhU9l/jeldy1h1uw0ATwAKj+Rt8jhlAATaH4LNkuR0H53jfvIl2xbKQC9lgJqBrWhCL6GBdgMWiT545LZFfwSQlGLKkY44eOX+Yxn4ghdfiMR1iBfkp/OI/sNXAKF5uR6bdpWgq9aDH76nfI8CLeNNveAID7BjK6ZpK3iATliWylw8nOK6yKcy5NFd5ad+AtJs4wjIc6f5Eo2WA0EL/pIlL7nLvctJDtBiEtELAhzVgZzw5dgNgyUedVVed0b+k4Tcja++6YxhC/DeHNF1tq7B/lnkT8cd/cVf6cQ0pbSUV7j5N/SDFfjrWrEkiYcceFLdA0zK43WI+lS8/PIfvoyC6FwGlYqcimG4/gZxB0z8SH78QoIBmSiU3y7PmcqCTCILYvkbQbknpqsEKyT27GIajHwQTxnAcM4Hx0ikTHSP0B186J4FVSQBJA/DhYYtwaHwVj5fybopY2UhjwwQmpOQxN1RMyW4xJkYbmcqeKULFpbn4s0vMuoo5TfuAOKS8kJ9EZWncHDUua4KOlLZoTV7n+QjQGJUD5yARyCJA6SKgo8k8ueQavKRsp/+LlI2FrkIEHqKBxR4OhTjhTYWj2Joq2ubMbew4C0YZmdmYmZxLe7NqEcpVWFx6th2bcypwa/dWo+/90RddJSrRyc+P1TjPDJ6Pw4fPhDlNfWxXt0S/8t/+ONYXF2Pnv6u2LuvPz77uSfj2JH98oCppIzw3b//UI6vIlpaWmxgTU0KqpToxQ8MDWbjaH3Zjjt3b3tD0PaOVk9l3bl+JU4ePxLdPb3iiYL3SvVc55fj6itvxoMfvxXDl65E36H9CqQ64tVXfxat7Qro9JuNVektMjK1LMKmJqaio6M9fvTK63Hl2o343Be+EPUtTbFj767YtXuvG2F61JMTk6pHuLa2xbR49Kc/+kl07NynoGEi9u/ZG3v37Ii6hppYk0Mb2rMr9qqu6Xl25V9WgNfgrTNeffVHsaFgt6GuUY6iIcbHZuP27Vtx+dbluHrnesxMTzvw4JVLvHqnu783nn3uWSlItbetuHntvPR8JTo6u2Nc9ba1NUZvT3fUK/Ds7+h1AHrg0NH4q1deiR+99WZ8dPlS8LLrCxc+jl39HXF4395478OzsWNwR5x64rj43OQGrE744DTa29olg7ZY2diOeQVu5y6ct6x4GXa9Aqvl+aWYm5yNWgVBe3fsj4mxGekUowobcenylRjasUs8XYhf/dVvxP0Hw14zyK7zyJwHFZDxj8S3tq7OWFPjsihejE5OScahgLhTyrsVi/MzqmcqFufG4+zH78SLu1rjCzubFdAq8GdxvQJWwrfVqI65qI/lrTJPn24rCFOLpaMsFhR4jczyhgUssMxTqDOzs37qiQCRkS6vSWVEBpujp0rjIfti6p2RaTpqAmpfQkOAVeVO5zmNBQxGDHjykyezcdjwkMaEhhu7xPYF1HDsNyRbRrIf+0U8HL6L9Tc0shnc5TmYF/9+MWE7xkMHicXYpBxRL/wuCazxFTQk2WB6xoCa7L840u/RqNr/wksK6Rw6CXzAnwALn43f4UlsRoCgkfyFbyNP4QM5nJcARvXAXzdqEFQ0xjrNYEJJcNx4itd+G4Hy4rO8lgj4ggH8bCOYcZB/FyxvMaB83khT93K0KXGgDNdpxxgVoQGsUORk3MUTcIcPHNRnevSdvIGm5EfRbpTQ5H+Jn7qnMg4+rWrky7YIGknoDvBIBVzqKfyx+YA8kEUpH7+pD1h5LesmYWuPGnTRUK8OUwHD36q2kAu+k3WmwKIdhWeFbuQACTxPfSXvmvw115AbRw5yJFzKgS+4UH9Sp18leNSf95NO2nTqdFCsukg5ooqcYF2uu+IAWOLLyB/rwzc8ekz7SNlsl0vlnZd2OR/cW1hekg5ksItuM3KZ9SLH5AfJuiTe5QbEeW48wF/wjAvyURnwJzDDR3h0TuVxY7STjJCSnFcyQzLAcT36B++RJR0PZEcgmPyQ7vGSbAcpQKNyfYGkexMikt+6yj8lkE+FKZSyEB4JBpbOzHhH+6VLlKE8ZbhGo18oQNFDAUHfL5jgEpn47YVqKoxTAxyBAnCLxfRkJrr+hQBHTAQmcCwkMZrrZoRgEtHCIOCRWPyK4jiaB6iucw/wwAE+QRawKEdjlTTqn7+xs6TD8EUTMMDbvNI9aGGUrHh/FTzwYt4S/a62dI6iwUsLUAIjD0ESZaADWrkGr6kXp4aiQj/84Sho5p7xoy7BAzZiX5ibN044OnZgX1SDw0J3do/ekkNfU69kcbsmRmeXhbOMUrJ7GE2xriBnT8t2/MYe1rBsWjGX1pdj376hOHr8aMxtlMX//Kc/iA8++iS6u3ujXQFPVeVaNDVUxN7du9QATpt/ly5eif/h//k/iOjNOHHyiZhfWPSCYqEsPLOnSdDCqOO9e3ejQ0FXW2tnXFMw8fG778Sugb4YGOwX/jgT9RhjPWYVAM6cPR/dCqjo7dXu2RmNO3fGv/2P341DR/ap/p2xvbKhoGJJ9K7F1as34zMvfMav/zn78RkHUJ3NbTE7oUZ6ZjEqGmtj567dCnDaFZx1ydDr/Vojdny/NjYR7128GcPjc353Y0dXS7R2dsTN+w/ildd/Eovri3H5+rW4eOVS7BDdjOjev3MrXnrxM8KVhhy+LylAuRbtPc026ortqviVL301vvC5z8ehwwfjjTffkGPkMfGGmLh/N8o2lqNZQeHqZnn8+KdvRn1TefR2d0fFelnUiV+tCpp44fTM1FT0dnZFe0tjXDr3XjRUbcV/+Q/+bly6cFn6UBFPPvm0dEBOREEIut3V02dnyggCr+1ZUvBy7pMLqqtZPG9RIPV3orOrR/Cao6mxLRpqG+NF0fHaG2/Gzh19MT875zV6d+/ei4H+Hj+5yQ78g0O7o0w2RYAzOz0rfa/0xrXVCkRHxsc8ld3Q1KLgsS/GR0YUBI/Gh++/E089/VRsS1/rmmpiR3+fgtWpONiwES/tVv21VXFzTjYrma+zdURZnXfAn9tqkA2tRsWWHKb0e1M0zK5uxczyekzMqaMj+63cXlNDLv+DTckWpGnSX0ZVciQB/8SoC2vFsG+ce3GPoLvoBNKoYF/LS+xorl6JEh1YplnseEt+ADtkbWoupUifgZ9Bx/lO30FnC1tNH+vRD53ja5xXOexTwUI/yJu7hKfPW13Lh2NoOPDn+IDicGH9y6AofSJIpI/Og3odyOBXS3jbC3NPX5QBNo08Fwgs8SnptzKoIQ/V2fcJSfgEH3I5RtFoA5L6BKTEB1ega8ZbH2BzH767jSjxsmgv0ucLVglH8MX/EIASFDISndPxatR1j6cCuUa7xprIDcmKdY/c25Q+QDuJOqCJ+kjgQAMNjcDivkeAdB06IIHz4vDIoPBI/5p5yUQ+TwWW4BY+mBvmv+iAF65D1wgy4TUw8dGWoRLtyGM8csQSRHiwAfjw0hzUNeyZgzL4WWgEH8pyH1kQBHDONXjLQECO1GVbyXXV6lkQ6mI6lcQ4g4NpOgfiswNZ4YvdgIHrEOLUiwzJU8iDstCvU695c+AHzCRF7T/LT+pMn0dVpY8E4sAEB+D6QQ+VwlcRcC6wNkv2QnmCNtMEz4Uje5FhSxlgwg9GRTPgxX6A63inJB/KgBB1OZ4QDlIwxyXYC6PijFYzeggM9jAEf/injDrnF7qFrFMW4Oz15/gb1VfxL//FP3+ZXoIrEVKenlNGCIJRIOQoEzpJCdP5QZCKP51cifLwbST8Ow8q5LBBl4SeAYTyi1n01mj8PXSo/CgR9eDwYCY9LoKufC1JETClUgOP/IzGgBPVEyGDP6gLA+PjXhWMK9FT9I5QTo/8Sf9RYPeuSsm8Uf0FE4DBedab9GKsFhiJqvjn70wFvwoF4hYjTYSEnpcGmC5SA3kfweC8dI1T04ZCy+HLzI0zjsQ0iC5ggwv8KxbkI0uucY/fnFvpRCN0snbFclEZRiagiSf7GDSgrpWtyrg1Nh8LK+uxovwzWxUxVdbgtR3f3BcxWCNZSUUIyhoaq6KpuiKGh0fi4o3b8W++9+expga8p7tHjd16DHQ2xy995vnYrwDl448/ViB1Lxbml+LcuQvR1d0We/bsj7b2jpiYmrCjTBakHvCgwcjwcOzatStGh6fi52rsx0eG4/Tp07H34CFPJU1PjMs5LMWefbuiqUkNsYxu6JlnYnuwO2YV2L321mvxxc+8FNVlcgisCdpYi4GdOxQEzsRzykfj+PaZt+O5554VLU3RP7gzFlc34/5DBTsSe+queCuHsVlRFiMKHm+PTsXde6Oxd2hXvPT06aivqYiJ8dl4790PpYNl8fxnn4/33n8vxsZG/U7EOzevhzQsBvsG/e7LNfFzfnk2OrsbY2Z+VvAror2uKT7z1NMe9cA51dXURUd7d1y+cDWO7D8ovS2PuUUFEbXNcfPBw3g49iCmZqZj/7690l8ZtmQzMz4ZW+L95198MQ7u3RsX3v15HNm1N04/cVpyLIsbN+7FvgOHolz6s7S8ZufNE7Ls6N/T0xN3bt+NO3cexJ0b1xSo7lCA9WwMDQ1JJFLE8u1obe9UMLpTQfqMn4A8zoatk1NRV98ooZXH8WNHHKzxiiecb7uCUV53JGHadvfu2+cRxgufXFLdbbLJqjh36VJML8zEzXu3oqm5JZ554Qux9/Apv9appbkuttbKJeeZGLt3LfY0b8fXDrVFa82W5LAcK1LYLfkqWUHMldXGjGRcJj0nyFJrqCCsTIFkuYKwbb/GaFW+wg2j5Gofp3KYHU/1ssiWtWDoHU+oFQEKGfBTNEQixMfc/ILsMJ0++f0UG45cMJky5OEX6MXG8KlFYJV+EQjUqqQfHtWgzpI/s2OXfXqNqsoWIwlGRefk4weBAfAI7CjHn20aOLRAyv/IPynR8FmX5Vu9pkl1kvCv2XjSsc11TQSowCLgAlevOdUZPguY+JeiEwxeNM7p15PebHDxT+mXnU8f0wd++m3/x6H7GeSkHy7g43OZTvV9849TweBb15BPBho80Zl802XBzzx0dpABKeXIdcGhfVMd4EgZ8uAfoYd8wMMGgQW/Uo6MhiVcEtcMU6mQa5l0TRlTPjotBhfcOOubc0q4LVJ+B15QpIvQiczso3WwJQnfBLEEIiRx1vdZi0lZHg5xotoSYshWPxwM0kEgkCGB42NaclE673mlbuoACFOvHqGUj6Mc7Qx50Qcwp27WJUME9VvP9HHbmKxwPcgSmIxEgRa/PfWsypAXMLnmmS5dg1ZGmuEv+uJRY8cE8DvL8aEebJC31/A+RAYxikQ9yI3RY4I8v7JHF8HZQajkDQymmEkC/Uju/q184EV9lHHwKkCuW7ARlWUMm7mmAz9inqJP8FRtVUpBSSfIH3gcBHIV3/7WH7zsqFTGhqGhjDAdREgIJQ0IR5KGRAUkKiyE94gpRogKsgfB7+KbcsU3eQpjzSNHwZQzNxRVPu6bIRIAPWXqgWkYIwwpokdwh5F8EHKhBDgIhhwJHmBqgVOmdP7ZS8heM3mK4WCuAYOAi+8ieIF+cCUlzfmN8lipDC8V2xghVfKad+mM7SQEF2UhgPKathK8xzhSDkglTEp1Uh6+cA2ccL6O5MkPLuCuAxqozxF+ie/AB//iGgmacgozeygrgsm0Cc6TBoxGZnJxPe5NMl2jgEy8ntiuicWoV+O/Gf/wiPglbSyvWo8N9bivXP4kmtW7bFTgcOHqjfjwo3PmS2tTY5RvrMRLz5yMp08cjbqG5vjjP/5u7Ny9W3hXxK9845tx4OAe6V5d3Lp9O/6X//V/i6bGhujv6xe+aQgPFWDs2DkU5TVV8eDeWEyMjEpX5vwUIZuKjj4cVnAkvaqsi/aevqhoro9yNfabXZ3Rd3R/fPdPvxsNlTXx9NFTwZYONNRXb17zOx1np6fiqSdOxYXzF0TzcjyvIIwgeWF1Od549+0ol7xYjwWPcYI379yOvqHBeO/smTh/+XrsVUDze7/z23Hi+AFPqTY0tyloG/QLrU8ePR47B4diTEEiWz/MzUxFlXjSWNfoYGN6YSX+6E/+VPLZitaOjrh7V8GkgpYXnnomKkVrfVOTgpDW2LVnX3R1KoCVzgwM7YiKmvo49sRTceLkSQcRLCVekMHPLa5624yOlvboamyNucnpaGlsjuefej4O7j4Y3b390d7dq+BqQAHliF/rtLLKeh3Zlke6FqNPARLB8/D94ehqb4mh/p5oa2t28LQuXrCJpoQifmz5SdSDBw4rsByJfsE+ceKUR4tmZybj6pUrDuhu3rwZ4+PjMavg2DYnPWd7DhrRwYEdoZheurUV//Ev/yzuj92P8cX5ePr5F1VnX1y/fCc+fP31eEeB9pe/8oVoE49oes5/ci6aaivjxI7GaFp+GM2t3fnwB8aiY0N6uhDVsaiOA3tQVWzJh+igMV7eUgDGXnQ4eTcKTKtgLzYLN7aMsGMzyNyLblWOXrXfGeukoGtu3vZS2DlTqNVsFUHwq4BW7LEd0uCiwyRgFvZHhdgH+NFI00BgkzTufiJM9orNmmfKl0EHTR9BhVsA+xIaR5w+Optw8yt9SulQedwJvgA8adi4YD+osuhV4cfALzutiQ+4MKrhQEG0mpZSHcAAF+Dki62zXeCbsvhr4OGzwYNE3fgd/DP3Cr/Hfeov/BU+LtugDPJIBe/sX2Gw82Z5/BU4Ax+RoNvgapzkZ0lgAK+Y7fDO5tBUqq/ANX1s+kd0wXxRHZBMedfrb5XTPW4QDPieyudolv64J93y/k6656UjKkOCH6TkJbQkLrQP5CD4h3aPxIoe2sdHAZr1LRe/exmGgoPkXYFjtl1cB38HHS6re8rHgYyYqmYxPb+hFRzgQUEzZYqghcQ94gACMfQSXOA95Tic9A0ewARPfAGjkdz3E4myDQIi6gNHRvt9LtuiHuyTAKnOHZhs6+Gt+a9vuLO0suQRJ9pQ2izXTP1iMnjDd9cv+tlWxXiLXuwJnL2MQHncyRBcAiePsBFkieb0UQnDvC2puwNC4cP+iuYN7bHsJm2I7Sx4C0U+/GdbKfGCwgUfkVfFt7/97ZcBCM4EXFREAhmAEcjQI/Ijlr6XFT7Op29xEUEXzC7SI0E8SiDCUdzTQSQpeBDEnGl5RQY+3MdQUDw7IwkIxuMwrNRKRVXAVM2eEsMJIjQrj5QcWIzkIWB6EjARwVEU5mZ5OVY1WMD1ML0+PBHDAmoPCQsGC+QceOqAB1Se1T+m1wYjWMV6Cz+Gq2soGYnAVj+Nn/dhEd0eqjXMxwYM7cBCMYDvGh5Xo3w4uNwEkMV7RQIu+ZDB0pKUXTLD4SNHBO5AVlUZqplX5qHlNSk8ykDvnAXuK355KevPFmJ6eT1GplZibLn0NKPwvlfW7vq+OrgeQ02SSQXDsbq3MBNPHj8Ru3fuU2DVER+evRRnzl9yL5wG/UkFP3/vN78RLS1tcebiBfc0n3/+BeG6oIBqwPsD1VSXxb071xRE3Y8nTp6Orp5u48peUffu34mHI/dibHw4fvSjN/x044ufeT4OHz4cs7r/iWA2KMCbX1iwUNt7e6Oxty/mZdT1avxX52djz0BfNDN9pLomFKz99Rs/iuGHD+KlL30hehUorarB72aa8Op1wSiLUQULb77z8/jMM0/7lT4zM9MKlOZiamkuvvtXfx13h/V7Zib+4e/8VnzlpRfFN17kXh4LswvRUF8bd25dj7rq+ujpGornTz8bJ/bviQd3bkVrY3vUKji6dPNB/O2rr/kpx/KG6phWQz47Phm//xu/HbVV0ms5n/GpuVhd3oj2tq5YXZpXgDMZTS2dCoDKolMB1J0796NB+ZrU+/3u9/80/vb1n8W1+7ejtrU+uoYUqFZI7xgJFj0bcjyb62Vx8cIVBdIbcfqZp2LX3r0xqAB3Ymw8n74Uf27dvCUJlwv/W3Fk757o7e+MvQqMeerx5vU7nlobGx2JllZ0oUzB8o24e/tOHD9xMm7cvBEtCtIW5VAbFTzPzy/G0M4dMeINaxXMS9/kRTyNXa76rl2/HgvLCmbv3Y8bY7djeGMpyhpq4/7N+/HeWx/GA8Gtl0xbpUMsjJ6am/Katxo1Zs1t7Qr4V6O9viyal+7EC10rcWhwQPLZiOnVtJ1l+ZSZUGdhuzJWFXBVYNs6eOycEbDplW0F32vCYUWt4aoaB/kF8Yke8cLighsCP/au71XlkTuRraxLz5ZKT9Glv6CjV1OHfyo9cKPaccyM4hcNgREiYav+Sl9KZ0kqqbwEaNlIkAU/QJH0Cdn4cc41evw0WJ4C1TV8CX6Qco8anlJevsHLPoVr+saH4CfBG045cABHl6ABY21adjwpy2V8Jh0t8MOT4le4j98CHjaNv2WhO7gxakLddOS8aanyUR/15ghMEewkPxJnYCortAsH2huCWPOJQx83eo/yQ6OugUspD74+l4uQh+BXcpd/Z5Re6AtPxpzTX/+nCbzBKdsheEKLYLa5raI+DpAETzHCdFE/5eiYUSnyYb8w/DK8ZCG5F31bn3KAgDLkp92CH9BRwGdgIWlLGTKzgb8vZnxAgYdFvEzFdpWjfMiKIAZ9dQCpwtajEm+Sb9BCh1adAvkOrrOOCxmiT9CegwzwPUfu8mGK1E1Pv6myoq2GHvABDsn1WAezPZT2goTboyKoSVxz5JXCzD45HpD8ediDtboE5wy6YEPQgSR45RlTkSzy9wMVNLAqX9BefEjGzXSm/nDZeqfr2BO8sG4r4ZegAV3JJQhUCN/IS93YiEBg07rPAyY88cpIMLRSjgdbgI/MGdCibefcKiJw5EOHKr6jwIs1QdW8YsPMzhEsmIFREflSP8qIEAmEilETiCJhyxCUTIfZjw/yFPmSF/7nxPV0GilolCDr5ZFXReH6QIh7Y1YCEYeTEIFUlQIDUhoiwYyNRjTQ8yPqXFK0bYdEeX1yKLoUTOm+BSNGIbbHRpO4ARrUi7phGvCpFFkjqCJxn+vkT1oygLOx6xbzwoWTMl+U2zhIeIYHEF3kHg7QEb74YbglfLIOymfjxfFo6FqwPE1REga9Je4VNKIMziu45McQuU7DwUapKDNTn17jpWu8hHlRDebCWnncnJhTr4Je/2qMbdbFdGVtNGytxu8/2R7Tty5Hb1efX+fC/lJt7T1x/uZwXLo7Gf/7v/teLE0vRD2vi5DcDhzcGd/4xpejta0lfvjKT+L5F16Mrq6uGBwYUN2Lsby4HDsGh2JooDcOHjxgvhMwpV5AwyqvPowbt295nzCe6Hv6mScVOOyKjp6eGFNQ8NSzz0alOhAP7495nROLwG9fuRZv/uhHnt47qiCNqU92gL83ooClvU6N6Xyc+eRcXLp6OdpbW6KvvY3uqF+oLS2LXcKpVnV5exQ1jHJNcVtB4JWbCs5kutvi056+gdizb68DOnb7r1SwJZetni5OsiYG+gfVpq/G5fPnYtfuPfGZl74WM3PssFzpDU+3a+R0KstifGwknj5+Mg7u2OWpVkKUan23NDcr/7R7qLxSqLWtUzqFHm7HjUuXokF5RsfG4gPBZz3a1KICpAe3o0q6PyTcWM+ysrLuTVk99SW8rylYmhZM9uFCBrwjk+lVnM7lSxfjwvnz0azg8PDRQ9Kt8D5fQ0M7Pe3HE6e9fT2irSxmZifjvgI9ZHz2zNl47bXX4tCBwx4xejAy7A1S65ub4o233lDQPBaHDh6M9o4Ov6ngugK7JunDjl071fEi0L2nY1adlprYmpyOk8L9c88/GZ//6udix6F9sffk0agVrDt373oUb2FlUfKQn5Jsasuro6+1M/a0VsWX99XGvgbp6+JqzCqwwi6W2YYiGmI6FBTJzJFPxaY6KNiB+DOn4HZiUT1odTzKtpheWfX0NTvjM9rDwyb4GEa/sCsalLmFefsPdJSpSZKn4sQXGvlM2GT6ExL+Lq+hZpzbG6Q/U8J23TOWPdP42q5LfoFgsBjJECD7AnfY9IdfBgaNWTbwdIhKjbk+9hH4CvlH/BijPviAogz5sDPqLvxN+nv8kFFTPQQE2fAiX9a6FLBpHJl98K7dwJefZoQenSXwch6VdX3CmWlN+1yVSd+WHOKcwziojJ9kFxzjr2sEGiTuAwfi7WuFZwYk6jwwwiSa4DXXGtSelMC74TNPVc4X9QVs8qaPLq0fpj7RS/2IDBy4TxsC/5K/yUfklMFB4s093tqB37fcJAdGiQjE/Do9XSMfeoms4AOjYjxlm1N84rnwoK1ifVpuYaF6oEkwU4dIBD3ikz4Ek0iRe0WAyFOxDshKtIO3Zzek/YzyUC8HZTIYTFlCf8o9ZUGA6EAFvgkY+pL8T74BN/lNRak7xgMSVR9r/GiPi6U9BNVFffAP+AgCfjIAU7zPESqRAzDQe4JZHrhC1/mdwVLKELh8Jw76hoE6wBG4wsb1EuQWcsygK/H1wItk7CcP0SvB4TpBJw/tKJtkJT+tc15zRNBV2Ia/ZfN8U1/qEbATLx8GAe+UjzVeLGbDaYDwo0zcLDFpYyONr0CEBpy8KJcVQPCpQrd8v0icW1BOqpK8Tgk/GZT5BUopBYkiWKBiLCNRXqgqpqAoqTSlYVrBAK+Esy1HUFrcqjxemyCg4IjQM3qnXupyX8dBD8JFAXxPdaJAlCMBlnps1DxSqrLUBfOt2PrYcSjPp6cpqKP4RjmsOPoBLigZNOOYGOKlXKYsDB7kQwmK39zyN7/1IYJmpAo83KtzxXmfMxzZqhqPAjZOj8CrkC94pzPkqZjsdeJc2KVeeqkgaDmW11ZicXElppYixpaYRtzw+/FGQgZRVhU7Wyvjxc6l6O/rk3NBsdX4KXBYUe/kf/qj78Uf/dnfxPjIdGwqkIPPLX6ScE+8+MJTUtiaOPHEceFXHtNTM2qEu6K5uT1ef/UNKT2jcuUeKYGB45MTMaU8U1PT0T/QF70KsHii7N7NezHQOxhPPfWUAodaj7LMTM/GsWPHora+0WuzpuZm4vbd27G2uhTvv/tmdCqg6lVDjp7Mq8G8cv1y3Ll5Nb76hS9Ek8qsLq1Ek3S7TAEe7xLs7e1SA70e8zNqqqU/Swvsr4YTkAzEzyMHD8cXPvP5qF/biiN79imwPCg9k/4q0GxsbrWDYMSOReQ0EKxH+/ij92NosCfq6ptjdGTcTuCnb74RUaveU2NdLKmub37lq9He0KDe3FpMzs44KHHno6oimhQYsRHqovjK06aLi7xLcTGGH9x3QNWnAIopv+4OBTNDAzF672HsaOvW0RUVCq55vQ+BCgtSB3cOKdi8Em+88Yb1ilcr4TyvX7vm7Q4uXLoQ+xRMnjx5wjpDB42NVNnOoqmpWfqEs0S/2Iok4qICtbt37sa+vXvjyOGjMc6i+YXpeP3110T3h9HZ1honkI8aFgpcu3lLMh20HhK81NZCX31cunhfAc9KPHPiRPz3/+T/FAM7B+OKgsRV1dc7NCj51sfeffsdbJ4/eyaOHDmq4El2Xl4lWc2q8SqP2dm5WJt9GL/y1MFoq4m4P7USKxu1oXAk2Px2uqI6ZhR+lm1uRw2+RDYnU401GcCsZDI+ryCf0X4HGoI7N6/GKBt2FtMyeoNNOQCTAy/2LCz8l5PqSasumahT+j0aAPsW/IjucQ27t19TohHHDqgDn8R9fBjTgXxTD7IipR+igyW/hTsu+YrioanCj1M3voNzynpERVcNS/rJkT6a+8BJn5v0qBYQJb90nIM3jXgkBN6V6MCX0qCxhxLTkyR8Ff7M66zUsNEAkZ+AA5h+klPw7CvBzZ+kA9rISwOd7ULiaH49ak+y4YNWJxV2+6E8NNTwkTYAHKiTvCS+i8OFzA0dKqcirpO6gMXTquBTLGXJvEkH99ED+EADj0xJDkz5wMyCKhVD/zmy7twEHLhkMxzpgN+1qVK0e5wUozKmS/BpiyhfwCzwKAKGIhAEJ/007oW+oQPIiACn2LuRNpEnSAnc+J0DLiVd1YEuIFuQzPY/ZQ6PUk5K4CkcPJUmGDlFV4oBSvnMB8FK2OCdAYr5pDzQVCdbQlaMaCE/+Ehm2kzuFfJClsCGFmCZF0rgWyRwIVEPdsTTmtRtGSq7g6FS9gy6cir0/0PXf0B5dmTpfeCXptJ7n1mZWVWZ5b0FUAXXABoNNNqixw/JGQ4pihIpHmm1kjiGMwOS2qOjlfZIWnKXWtGKZE9PT09Pm2kP0/BAFVDee5NZ6b33ud/vxv8BTR0psl69938v4saNGzfu/cK8ePEM2UPVeQCguSYd+lRZUeHfCUSRa6rzT/EOccgHmeP/OKfyQ9cy/t2//9+8QgWlN22SkLOHGYOsaaAiYDx6Ar6PsQUYgWIRRFSC0ybShE+vCMEQGecKmiozxcllaRpZI2N4F3CyasVLBbP6hBJ9isRNLlc44sdQbfScUN60iJ2eF4gfXrJyIdR5OxDoMBWIQCgXgAgDShmID00MAb8jrQ/isjAw+hXwZQccNF1BYQyoCBQ/QjrTEH8RPXMkw5FbQ+HfkcZnhlVDln5GxaWQ+IH2J+l9B+CUDRH/YkBayAWFzbaYyNJRJmRDLBp6NtpF4E3C2LnevCDnkZGRWIDcM2XAtWhwagM8vr5BI6ztMtB6ZnO+tldLVfUNTjtlWbI+rliXr93W91970+mntL7o+ljLU0mlnfzmVh09uFutDbWqrq5w765IVZWVNs4VLveqHvb261/8//6V+vv6VV9fY7BSqZk53qzkW3xLamtrj7VEMQoxMaXzZ87qM08+Y7DQaXmt6n//1/+7Dh86khbmjxjMNTWrvrlRdY31McrC53COHnvEoNEAykaURty+sUX9d+7ouNNduXhF2zZ3aX12VrUGCMgrDCe6ZX1Jul2oar7lePpjlVWW6bEnnlRby0Z1d/H9wbWYDuVD1tVOzwgr9UptUZf3bjN1uaK+/ofatnO3xvj00viYygy4PnZZ2OJgZnxUW9pa9NwTT2t+akbjptfY0qQ602ODUHqFoy4L+0oxSvbhh++7Pq2Lti3XL13R3u07tW/nTu3c1q1qxyl0/Mn+Ee3v3q6x+70qsBwrLNeFPHqKvJ26YuCzUR0dnbGnGfvgjI9PxGL5bXt3Kr+sSDv37VFHW5vqGxrUvaUrvmQAMF9eW4p92GxmzfeErl68qIsXzqnL4O3QgYPWqHW9+tqroVsvfv5FDQ0OGqjuCIc85rIOjoy6zbJWwiD6fo9qDOQAOQtM303na2JsUr/5G7+sHbu3qd9lfv+DD10HOKKCeEOWrT8AV+0trdZXl//mbR06fNhtdFlL5i9/ZT5eEvjw5Ac6vLFWT3eVqbxgVpN+NmmdXJfbjnV/Kq9U47xogdHXvA0NIxkb4jNEk7FfnXXf9AFkGNvoYLlMyA+bg12MNmsAh22h7fCb8Ik9JYH/4zJaKG2YwvicDHKKS/uMmL7OpnR4DuDAFjrpJ0CMwP3I2+mwGWgbIbTOv7lKdteXkbcvrZMxwsBvZxzOJXcOJ8LznM0gn1j7y5INRvCwUw7wFwDQ9hO7RJnDPptXfAKjFfgFbBBTtXSE+Xhz8OK0UVacMiz4GQuRoRNlMd+xZ5afZaNCdKIDeBn4MupERzccOjz7HPbbtIlDCDtn+59Ax2rEY5oPIBqyMo8BXkwbfqJtp6KZ1yRPZBhA0H/kR+c1RvfMUwaAYTLW1DkxafArLNdAdgDJNBCArkGf+o5/7nDzMlVk50DcHFD3ddSBD2SXyodvSWVCPjynlNR9BjQ/qRf+HDnicHbaNKJKMI+hSxvcaWDvSBbNMyrpOnRyQDFpqLdsTzjqEz9D3gTkBjP4HeIiw2xggZmotIVDbmmL7yP/T3WUDgVls4vJ+b3EY2orjBID1iJ9rszsI8kyGGjFSJhlTV1T58gXehnAiZEvCPGfn3PiPvXJQAQPAk9QXojz3Aey+uSHr1ncj+xJy28Cv0Pn+GmZM5paYrsd7cP5RjswyRhgQRbmjZFZ5IwsqRdsA7lm++IV/MEf/MEr8SZMLhNCJhS4QWAQix3f/ZtrMkQBQ0Gj4QIwUJRPaRCicSCEoPUpcIBGll8YjNx9AnGhG5VCftBHxg6k4z4xo7FkCgf9XHoEy2Z+wTu9WdCz05E/8UDtRE8ABKORRrT4I9/Ij7SOBNfQ5Q8lR8hUZKHjZGlCNvwmviuHRAg3lSk1ZK5REHjjJnQjXfCVrhnSJz78pEZm/igSkX2OMnLpSBh96gCljjeNoOnHnKkDlBSlZy1Aepb4jEbg+PBLT4deHPlQl7HWix6NMxu34+VNQzaofDhppXcDWDTNofUiu6YyFZnHX9tTprJ8GibOasnOblazy/n6n//pv9HA0KRW5qwP5nPNxejYsUUNDVV64TNPas/2rTbM9M7Ng+ligJeW5lVRUaqqiqr4+PKevXbQZfTWVnT2zHkdO/KY3n37bfUbtLS0sOnprMZHh/Xsc885XrEuXbkQCy27DDgwuLSzyorqkD2N4pyBTWtzkyqqazTjHs/07Fw8m5oci1EhnFltXYPq6upUZTqsZcuzXAaGhjU/uxAjgcUGIYykPRwYVGlVmUoNOqwOqiip0MLcbKznWltZ0g9//AM31CVt3NhBpbmM89GrGh3o04Wzp7XnwAE1tHXr5kSRWru2adfWDlWUVarn3gPVWgZf+tznDAC3uL4KDHwX1NLWGmpQ5LqYmZx2Pc3Edh4fnjqlq1cux7YcVy9eUlNNrTZtbHfeCy7/sgFuo1oaG1VroDgyMOQ4l2Nz1M5tBpfovulZvFG3vMHa1Nhk+fbH+q7bd2/r7PWLauhsVWVdje4a5F1xerk9fe9739WyndljTxyPvcbGDXJvXrmiD959O+ruxRdeVH1drc6cO6c79+7rr/zW72jzlq1qb+twXRS67su1Z/8+rbt8gGQ+Ft7W3GLHbFBbUaaRwWENjc66jiYN4LbHFhJTBmHUF9NFrC+iw8Ro8SxbOFh/fvjjnwSIolU2NzXqnTfftm3YoPZNbXbagIYN6mxtUUv+oh5ryldbGUBqTVMLK1oxEOeYFdtQlGiJjogBcuEKm6CyBsydEncgFi0rfBhTq25SMRIPAGVqCIdB+0KOfB6HTh1WCqeX2bI4nD6sBteu0xh9cCWk3jKj6/7tSBh5RhUYBeT7fnT0cExx306P/Giz2CTad4A3pw9nbMLYGvjJAAV5hY3yH+0h2TzL0fFTSPGio+B0mT2hXZAu2cpkp7CFQdARcCYAihgN4J4DzpGlHSxdAKxQDsAp8RM/cEpIcoAe9OnYMTJAuWJEhCiOi9/B7pIMB8geeMuWE3Swp8ET8X0mD+5l9zOnTH2Ez7K80kav6T40w7jmQlYPxPtENjx2REAAbRJwwTQTPMd6Y2TmP86ABsrAFCoBYEMZCawXhhTypMMZI9jOI3W+kx8I/+CQ5J/Kkm4wOonviCLGf2zWm9EmULcBNHNHlNl6QZSsnNybnZ0PkAwt6iPpKOA0yZN6YJQIwBVLWVwmypP5ceQIfyEfn7OX3dBJyEIvdSYY4UwgjPjco/7wMdm9hBeQHXWV6i1Ai9PS6Z2eYX2lG6Cjhd6aH3xatAXTItC+CMgxfHYmE9OAN8rjSOFnGCELJnnM8QkP/EjTkfCILLM64F60A9NHrqHfxkvwCd/ZrBlUE01n57LiT0vLSmPhfwBG8w6vgMCYvv/9P/i9V8gkIUgyTEqAoIiIUBlij3l7Z8AaIO5vsAJTRsAPQkf5uB9C9z0KRGXh2DlSQRBSYpHfWTzo/KISRcPIXROSoiTFQAHJC0FBB0XgPnxCguc0gFiH4QZPhUVe5AMlR8p6qQgDocbcvO/DQcZLfHSXHMjXRyBbZOGymO2IS0VzoNDRAM0T8VEW5ACbNLSsLIkit/OiZwQPKDk8xJC+FQou8u00iEt+yNTiSHRM2yYn3vokbbYwnzKGwfIfvUWUNt+0MBAEaGTyTeg/3z3R2cgz1hLAs50peQPG2FPJVa2B+XVNThugrdrJrORpeN2gJL9Y++rX9XSHHY7zXFxb1NT0hMoK7QjzS/X9N97SosGKDHCs7iowyNq2d7u2dm3S4IN7dqTNevjgQYzalBvIvPPWWzEl1dRYr+07urVjZ3c4F/icmQHU5avS4ObHP/2emtvqdePaTTfofF25dFGbNrXb+U3rwYO7TlOo1177qWoBIB1bXEbqaV0PH/bo4uXLqqyuiM1QKTOvXi+vud6twy+8+Fndvtert995y88WVF5R4/OqRkeHDEwskTUA/KoBimVgud7p79G5G9c0PD6pu3ceaLC3T7euXHOjzlNTS4Pu3L2jTQZDbEnAJ4tYnA6dxZlhvf7Tn6jZoKpt8w79w+9f14VbA/rBuRF96aljeuHJY6qrKFFLfZ3GhkejfmsNYFjMPj3pnpPlDjBcyV/T8Miobt2+rUP79+vOzVuqr6rSwX373EZZ7O26s64uWHYA27qaKnV2btFqQbFO37yhG/cfGAS1qQAHRJthqsE6NDo5HltqMIU2PjGqH771E129f1M3b17XQG+PNrV3xksCJRXlKjafzQayN6/fUKcB5ltvvGHQMa3t27tU19AQw/m3btzWk595Rpu7uq2VBfEh8s7OzbEHGJ9vYlRxoL9Pcwb47W0b3X5lmU1p0GX/seW03fryy1/7kuWQFy8VtBicMeJZXVWp3od3Xe+zlnW/3njzA01OTmrPnt3h5Jk6RW5HHz0ae5IhK6YG2ze2aYtB9oR1beL2OT26sVCHO2s0ObemwcXUIVrKp2NRopm1As2Ya0YMC8Ngul1YH8cN9AYm5jVvFOYWF1Od8R1FaxujKQDifBtiOka0f4w2rS4coGmEveDsA8eRjcDQ7mifdBRpxYy+EZbsJNnBn29O4lR5ozKMtm0cVoW2C52wNWFbAYc58MCRtXvfQp9o5xzxzP+RG2to0zYRydaF/SeJbRh5pREd+wXrCB1KbCVxU57JIeI7GNXKphIpE1PVYXvNKbYrjGEYQifiMpcX/FEGrsMxwldiJg7se2zwzEgmdeH48I6ti0XmVhymgrmDf8IOk384eR9cx67vps/0Xby84GvII7KUFdSS36EtkEEAUO76Gh8Vdeg4lDGNwDFTwgHIAYClkRWuEzhJwIs6W2MfGv/OZIFMyRv9gE5WN4nXVIcZwCH/AEbEcf7pP3wP8gecGWBjrIM7DqYyWR+VgBi2nhoPX2v5MstBOkb88VOUt8IAgbZDct7Ki70QfT+Bq1R+6gka6DH+Ch+a6jV1FGIE03ImTYyGml8nCT/MYnRGHAHN+FzyJjOWjFBE8qUNZFiAOmb2irToXIYH4nCezDqxViyTEbyhOwCtIOAQnR/zBL/oKs+jnv08QJP/Yv01VLnva9ZvZvUAHeRH64z6iTzyYxaJzj08WSKRV8rS//knaTO+oMkSHpbUwA/3shG1gt/93b8f32qMxE5I4bMAigxFtpbQg0GRIAriYwgtTTPS2KgAx881POKgVBQKBmMKy2QRDJXzaSDTnFKYyTASuRBXThNs5ViiQmhc3KByMyHFK5w+UziG9+CH55SFwmf58C+EasIAldhrw3FIZ+JkETzkriJ9pOaeD/hn4XE89W+SUH7Km+gmA0fFQpehTeJFJVAY/0NJkatvRo8A+dJgA3QFzUQHudGromyhJI4Xiu886Y3EGgHqBoOQS4NsURR6mqlhIDh6a2ntGzzSwJAhU4uUk0bBItA5HxSBtWEjoxN2yEu6M+W0rrtFN5qJtSJNqlQ2LfrVbQVqK7VChvKhMwUGBS260zemN985qcV5Xtm3rqwvq7K2XJ/5zFOxYH1jY62ee+ZJG/tl3e3p0djYmN54/Q29/PJXVeFeIA4/9RbTcPb169e0d/ce9fYNasKOvcpO99133tGxR49orx0t02MYwsqqCjt0PvWTFsC38MkZXKMb+ZkzJ/XRhTO6FG/OzamtpcXOfibkS9rNm7bq0uWb4Uy3dG/V/oNHDJy2K8/1vGb5ARIwADi/ydlpXb19k9d/NTQ4qvOnzwdoKC8v09j4hAaGhw3wqnT4kUdiDRVva1KfkyMDum5w2Ny5Qwd279WPr81pX3uN/ssvH9T3P76nLz3Srh9//7tqbGyIkbN4k8d1yHYZ+auFmp+RvvndH+jeyCBDbJpfmtepD97RwV174u3Lfft2G0Ra99lA0+VCSTAaJdYv9H/Gdfj+mXM6efWaHowaYBng7N69PfSRtwo3FBXYGLAeyApgQ9vYUKsay7TW8m5vbVFbU5Oa29t1b3RYW/ft1a2bd3T+7Bk995lndeajM/rgvfe0Z/dOHTxyWHfvPXDZK2Ja9+dvv4lrV7NljrHBGSNXFhjPTE/p9ddei2mp6ppqzRj4jY2PqGfoofru3NVTRx/Tk88+owLL+uOPT4utRTDYvGRQbRmPjI7pytVb7gjSKy9Ud/eW2Lbi4MH92ndgr8qtTxcuXFBX11ZVVVZpx66u2MaDdYCtGzep58F9tddU6EDVonZWpW+Rzi67zbr8iwa5K2zEul6spXXaEA6fqRPWrUgTS/kGYbYdzALgbBglIx12z89pX7yYgZOhXdGucZy0P9ono+5M9YfDsn5Eu3ca6oz2lI00sJkzaaKd2mYUIj/XLzaHewHgHJf0/KZCqe9wXJY3TiezkYSMj7j2gUNCX3Ds0Apn6fuUGL7obNC5gzq2h4C9Ik2WjmeMRmK/Se+LACYZj7GoPmcP0+GbnP0HP9FJtf2LEZ2gjx9I+QTgwGkjdNL5PunIJ/teYrLvkATApW1woIn9x0bGCIl1Luy9y5N8UCKGXKDNEXVA/eTqAduGHKPU/o/PDwGUKRf0sMHYZw74jWiOB22eERfecOZRFucX+eb45TNN4dB9HW3WFwxu4Dui7sjb8QNycCatr7lPQO5cZ+d0z3Rt/wjhf3N0yRFwGgDW9+mY4QeYMuNN6Cg/9W+AEPpmegBI6jzAs8+f8OmQQNanfEIrrUlMdYg/hCYfbicvaC75NzqVwF4aQAkwFJSjiKaVQGcAEz+DBn6RssMfZ2wtdMgj+bKcDjtxDLbgy81b2DLTIx6E0VHfzMkyySULGQ8hTx/UPTTTkUAx+lNeVh48xEgaMoOe8wjaDrQhbvBsQ2FR4B7SxtpQpyEnbDuh4Pd///deiYwpjJUExjPh06hJiMISh5EAQmkJm60lJBnBSk88BIoiMH2RKoFGUhiCDPTvTFFaBOboQSM49w9+U0ga6S+CsCh0igW5+I9n8JgAT2qUVGhMLbrRQ4MGyHOEkwkIkAIJsxtlhUaARgsMmpHXL/AVgg9e0jDlhqgI+CF/V6aVM4yNfyNsiIcSWDGpIMqaZJvj13lCJ6ObASJ+R2/NfIei25gHHeeBctO4Q8F8P/WS0t4sUZgcrxn/KC5xMTrx29dZfcIP/DKqFQDVv8ljxM6Y1+NZszI5Ne1e0aKmV/I1MM1O9CwYXdZDVWnODmlj6Yr+6r7iyCdg6VpBbE1w/epdff8Hb2qgf9z3k5NB0Hv27tJLzz+vsf4+Pff0CVWUFhlkVcReUhiJxoYGtXd0RMOdsGNkSxPeziP58MiItrBZaHWNBqYm9Bff+U5s0rnPNAcHBsRmn0zvMnTPW3KsVaKMw8MjNjBLGhh8qHc/fMtphzVi0FRZXq4tvF3ociK1LVu2anB4Qleu3NHcwnIsTD9w6Gi8kVhUWhwf5a5md3XLenZyyhW1rnK+Xzi1EOWtqa7Vf/qf/O34pNGoHfr1m3dVVVOvpuY21yU945JY78WnfNraOtS67YhqGuu1ZqPz7fduamByLkaQH2kv1kenPlZTU50BbK2uXbth0Hkj3vjs6m7X5PSIXn/vbX187Yo+PHtSd25e1WOHDqi2vDLWu+3YvtWgo8z6tBgjQegRjonyAgSv3bqjj85e0ND4lOuThapLOn70kMqKSg2w3Wu3kwDoMo3H9GNJYYma65rV3rjR8tqsupoG/dl3vqsPzp/RydMfqbm+Tr/163/FejSv1376qupqa/XUU0+qpa0t9BgAxAfJf/DjH+qRR48ZKNXEfV6QQO/v3r6jpZmZGCk8fOhwjAp88L7B2/79Ws5b0/5t2/T0448rzx28fMue9UE4iVMnT8ao3+DQoDskS3rYPyw+ZNzc2qCNG1tjaL9ra1cYYdarMa3JB8V5W0x52DaDbV9/72evaYOB3PHHHnOZC1W2OqN9zXl64cBGa/SaBsZmtcQUpNv6dH6JpteKNe+OR1pKYMPpNsgbpaPzy+p3HY64zaw6Ph2q4vw0arHC1Cf2xHqWgSx4xjbQ/pLtsk3wfYAHtpW2HXsYOQ5EsJkm4ms7KdsaPwp6nGm3dNiwrdyEVnbQ5mmfhESfkaC0WNlWwnc5nCxshvm0TYD35PSwSVi45ARxwFGgXKBM2TlN75E3U0vJ1pBP1kEkxLY8/oM+cQhxzkWIDjOdLf8kPe2XMkAH/oKeo3MO+eTyQCwpPnSRCWu4eAufei8LvhONXH4O+B+uyYOQ7uPQfxEYAixz11GOJDHSIGs6qgC+5OBT9XCm7SXe/AMHw9knAFgS+af0KTMds/BLIR3qPNlp4uGToMU1csYnJDkk/xP5WRZp/VUC0/AJX8QLX4SMcvc50/6Y5SB/6ovOSJnbSAAaP8f2o5M8j/TmCf+QQBd8Y+vRbQqTAA2+hI4uz9BZOotMtcfLak5PTPxx0LQe0C6ZaoRH4lN3HPDIMzMd+o/vgkcAC+04kys8I/fkg80hYoZWpAUAMc2bZrm4E5vY+hngLbGd9D0Ar29kBwLlzH2+FxkjuC47Zzoe+N9UD7ykkdoDncCkX5STP3TQNUn9+Bf+lfbJW+3Bi//AQqSnDAX/7T/+R6/AKMpP5QQhMxfCiN/wjqNHGKw9Sj0QhtAADjxj5CsaOhlbcBgMehwwnxx8elOBAA0KgqLyPBXeD5LskiKYSQrFA/ggJAGlkIsa+VNihm5xNgT4I8QcMGVwBcJvbPgGqPEfNEHilBm6WR7QSCKMrD+99gHKjX1GHIiPuDdsSFttIHCESXkwDoykRcVFJaY0lIeDCkuKAkhK6J/GgxxpkACt+LxGrrzw8AkfTg+Khjb5sZA1PUk8Ms0YhthpM4WhLjNa5E/dsMUGMknAbsW9/dm45puFcwYC7ED/cHZVk/N2EgYwvM3Yl18db4S9vMPOrRJDawPvYlDWngc9zqtEb7/xnnttLK4t08LyggFWubq2bNGOzZuVt7qozz73pPlKW5LMOV1NTXU40T/71rdiFAQH1djYbAHnxRTbzl17DFKKdfLyVb1z6rSmJib0ay9/WZs7O2KNDXYL0EVdjo6Ph8Nn5Iy3/YqK8nXz5g3NLMzpTs8d68OaDpheo4FTZXGZ5mYXtaVrhy5evKq/+IsfuSdVHbvVt7a0qvfhgGVt2gYMFRVVajBwYgSleWOLxqdndObsdfX3jOk3f+NXdPz4sdgeY8fuvXrs+JO6eetubBfxsK8vgGOZHXyBnTL7R71xdVSn7/bpXv+sXjzaofa6Sn3pkU790X/9xwHOGhtr1d3dpYOHjqi1daNu37ppQzWnTVvaNM2LBotzbkvW6bkZff6ZZ7R/3wE1trWof3zAOmHj7DpG59B5NJSNCenFtrRs1KEDh3Xnxg2Xa0UtjdU68cgxG6b8mLorLinUvR7z3cUnkWp0ke9f3r0fb3rOT81pdnbOsp8KnSuyPi/buFaVVqqirEw7DU6ZUgX4MUrDlhN1NTV6//131dTarCeeeCrKT6ehqqJS9+7c1TIvchiEtdQ1xBrM0bHJGFX9/Je+osMHD6mttUnvffC2fvDGa7p4/bp2b9saa/h4q3KL9Yn2ccPA9Or1W9rYvlGNBqz1DXXq3NQpduEvyLc9Mj02bUWOg32Dmhod0/jIoC5cvKAbPQ80ZlnmuX10dmzW6uKsCvMWzNewdlWv6FhrsYoLrPMzOCHs0LoWLNcJlbo+kG/csuenwyXr+npsgjs26XJZLwEBmCPaa+pQpVkArrEPyf4AeHnJYdVtkLWS7CNIz7goRiZGLR/Wh5SWV2DUHI+RfaZqGLlZTmDNtKAbv00H+nSWwwH4CBAW9ta2iQ6wnR72JQM2HNiGcGSOn327DprJTuPkCiz3hYjHixA44jDAPmG7sO38ZK8kR/KVxWKbQnw6U4wGQIv4tNPIM2e1MIOxrCD8RRpJgnj4gIiXbG3wYhuPnyHgUFmgnpw6NnE+nFxyqLkpMqeGPu0g0vh+LBlw2TIfRjzukxH8piOip/vxCH/I/QTigK7Ii/ySTJCho/q/RA+7Tnl9H5naz0UEaPqPUuGFYvDB98IX+B/gL7aK8F+MJPlZ1JEvkHkMSvg3tHiOvmCzsyMGBpx/kMuVAbnBD76YgQjqP+The8nnEz8BLM7QJXCNLlF3pCVQd6vWMzKAt6RvaWQRfWG0LurJ+hCDH84jgLlD+DZLjny5DwHO1GcChxmgQ9rJr0Mb0JLpNgAvky/xKTP+E7AJXdLEtLN9IHKK+w6kpd4BX5Gfn8EvaakP6EXeKfuQdbACIw7ltmvkS1vgRRBuw3MakMnphm1F1LnPtM940c92IOwl2AS+XD/4d/JH/+KtRggE6MgxQeYwR2UTQqF9L74QjsI4jpP4eVIOjP5aNHhn7hBKaxVDQVF05kUTuk0jLggDOllPiUJQagRKIyTfKJRpR0PPhWjADhmf0AzggjL4wCDDF/HghfSpUqGe6+n4mvzhm3s0cgJ8IdWMNmWAfyqNqYw0nE6UpHjk8elbLglBRyX7PmuIoI9ywBeyJG/SYTzj2vcjz8g7Nep0/SmtSAd4So8iUKlUKIH7UTb+IzjPNKecGiEh8ZkzwtD0AXizVOL+jJ0goy5sA7G4vCg2xpxezdPDKQOwJV7HXtTwWoVmC4plOKW/caxZBSuzYSRYBzcxMaqt3ZtUZkB19qMzWrITZnXXesGKauqqVc4ry/MzeuToQe3cyXqfdY2NjigfRTbft27c1KuvvWYQVqMXX/xi8Ez9jwyPxFYDw6OTOn3lqt5++10V2jBsbKg1iF6M3uuli5eiDHyGBqdMI8UQADYmxoYdZ0XNTW2xb9dOg6zuzi0GDOU2Zqu6fPWuPvr4giYmp33Mau8egNMjMZTN22sxXWL9gkcM0pDLuaGsSA/6h/T2O6cNLiv1O7/9m6pvrLMOrbgSNmhqcjK2vti1Z4dqaypdT+4dGQRcvvCx+oaH9cJj+7Wrs0Wj0/P61oeDejgwoGOdNfrn//rrAYZeeul5NTU1Rn2MjIzq7u1bbviVmp2e07auLh05sFdHDx+KNxYff+y4wVKvvvvTH+r9K6djFK+prj6mF9FXZFBlkNnjOB2t7epq36SBhw80PDagOgM+ABOOns8rvfbmT1XRUOHyuSfPthaVpQbhs+alPjowGLHN7e3qNuh57NijaqhpMBCbjM8+1dfWhYyuXb9m8Dsa0wt0CJqaG2Pnfr7TyKgT4I371y5fUpmN0Mdvvxd7thW4zY4YKF+7c19TM4tqNNhdWV/St77/53ow2BeyrzX4YC1NmWVeU1MVb08O8NUC6nXnDk1NT+rxJ0+47gxSrA+8Es6u+Iz60TRGrUvnPjyjmalxPf2Zp5VXVOBOxbQ+unhRQ7192t7eojU37hXLY93Ap8T61122pqON6PiShmeWtaIS03ZP1oZ9Mq9E89bkDWtLynPdMz5ge6vFdT9bxNnaCeTZtjl+rFOJaUq3QbdxdsnHNuHYsjaOzUuOPDkq3nDl7VF6+0whZ8s8iE+gDcdol/PJbE6cw37yDLBHJ4/2npxa5OM4CRSktp+FzImFc/U57jkuI71MsYVTdXzoxAwB11gfhOuDv5gq9HWM1jlEPg7Yb/gAgGBrsVSZX4EFeA6n6LrCDib7Tx6JBlx+arehic1OSyZSxzLZasqAHLCfHJSPA1qUHVtOhgDTsP38DB6SRU/l4UaSB3G4j52LDnvkYflaPjh3ZE+c4AGeTCfZ2kST+oFvbFIQzmWYpJUGC5ANPjDK5LKhH8ifQQnyJAEOO/MT/IY2a3yRTVYOnkOPuknloQzwkgY5KA8DIOFnYcNxEAfbfSQfmUYk8SsJzObWSDkdayzRZ8oRAN204Q/6xAv5WqdJB+jKAvUSICv9i/+wN/DAqBiEeHEi+f4UH/3EjlNH8I3PpWOPvsQeZpZFqm+n8zNGuOAppU0L39PzIBl6gv1imQAv5AT/LhNtJXTREZOcksx8kaPttuN06SPY6EJav8cR8RwCDyB/H9GZcp5sHAzdbDP2hHGSrqa6SoyRX8Ef/tEfvZItZKMCGTHx/YiUAEGqfDJF8XkdnEri7RAqJxC/2aFhJmWBVQroQgMcckpBIF/nH8wQEDS0sx4hpUoAxX8uAEqJMiVhfsp4qvScsCKgzKkC4B3BUhYqnoZMWt7W4jflQVAIIkuPYKFHWYIJ+HB6WgLloJxkDW2exSJC843zZySNkTPyQ8Hp5UHPdZALCXjF5ylcHhxJrL9CECYYBikYSWXkDI8E0iEHosIAdykjQ7BJ4dzoQuY8S7IBVKXRrk8RP3mFTGwwUGoaIZoS3+bEEdi4MgI1bWe0aOc3ML8Wu3mz4ef0Wr4GVWFR5GtnS7Ge32iZxMLOshiNGZ8Y0fbtW9TZ0aptm7bq3p1b6hkZVk19pVrteDsNiuori/TVr7yg6qqKMFgLC2wsuKrr166psrwypo/47A17grEuB/5jDaH15uad27p044bOfnhSTe597N+9Q61tzfFpnxu+jyz37Nune/fvRa94dmZe77z7th3BemzeuXf3PjVUNhiUNNIyDEqKde7s+1rfUKc+g6jf/Ku/phMnjqtjU1tsc5HVzYBBEfvX8fWD27fvqKG5TjduXjdonNYHH5zRo48c1pe/8ELsGRWAr6BI7733gTo72+PzSLSpiuo6G44ZnTl3Wls3d6ukslb/0w+uadZ19VtPbtTx3V3xke+ZwRFt3NymRx45FHWGHgDAPv7olOoMfhpaGrRn915tbO00iF3UYP+ASgwQaxoaVVRWYoc/r7GBIe3ZuVttzc2uF964s4yt+xfOX9Kjh4/qwzff1BOPP2ZaTdqza69qKqpU4bJ+9PFHatm0UYbZ6hl8qDv3H6i6tEqPHTkSI5ITk1N0oQxm0LHVWLxfwj5lZRUBNLEXnVs6tdUAaGhkRLMGPCyCrygr1ze++Wcq9plPAqG7g6Y/Oz8Vb5guTEyroa1VS6b70flzunzjjk6+/5EGDDaLi9Z18cbVMOhNBlodG1tdjwdUbxA9MNCr2zeu68b1W+avLkDyoUMHVO14tF8MHm1hxDpYZtmMGww+eHA/1hL6oY48ekSNjfXx6ZJrzvOzJx7Xsb27DVwXVFVc6nIWq7K4XCXYPtddV1W+9jXa8but9M0z5ms5GFQt5RVrcr1Yc5YNi/DzDdDyDHhoGjNusxOzbFa7JFthAzCcqhvx6rIWw6Yku0Lbx6aiK4weM8KFnZiYYNPWeZWaf3QhgEuMROMAV2L0AkCEA+MZNGLtjmnSljEfYQ+QBXQXF6LDl9aXJDvCg2QvE8jAmWJQwl7biQK86DjMzwMUE4hgbW8s9Hde2PtPOutOH/bIZLGBZBD1EIyYH7jxQ3b6BsRh70kHv9iv7JV77DpOCxvqy5SH6cJf+B8fGbDDvqXRmGT3sL/REc/RJm/OIQnTyMrLHUbZwofk0hK4TvHJN4FV5Ap/qSyur5C7/YE7mdhRAv4Juw7/yIvyY4PxNfgI6ODnQubQ98Efti14dXp0gTJSbuhgIykf8oVO4spPkKUJ4RcA8pAjFMWbu7RS6jYBIgLtodA2f5qNfy07hmmRIXRYKI5Y4BHdhofweQ7Ia3kxLXFh6hlAbqGITad5CYt6QX7oBKNI+EDKA+//gRxzMo7f9jfcpf7Qwxjp8l9M7fmAaXhjTZy5SeX0NS8IkR6QiIxSCKrxO+WVG1SJHFIAO8BXZG0+qEfqLsrpcgUNP4TH0BXfIU98e+Y7OaOj+E7OxAfIgVn4DXHaJ59Qc/FCb1YsN0A006XwBI8ZIP7F/ApecYjevSuCCneZHTkVhkhJoT+dd6cyCChSKjgACqYAFlQsYkvKQRoYyOJF8EUoM8z4J/QxQPR4oieUkwBIG0VyTSXF9yU0YD5D6Ylk+p/f5JddE6LQps/oDwrGfXqOkZZnOeMAfX5DP6V13r6HkJFFNBDo+g+lIwqNJMrhZ9wg74TUqSxiOlLMR6QKhDiKBH2UlDQBPM1bmtNOFZxklZSCfKkK+IpgnrIhVALUUSSe01gwDNmiRejxNkWUJkcA0AfozN5MNZsBwnCe1BvWf261QD3jC5p3z33W9Trq35P5vLlVoK91l6i9YlFjw3zfa4MGp/piIfnsgstlh5VfVKry2nqdOndZWzo3q6a6WvUNFXr86G4dPbw/Ka/LVFpVrqG+QesIzmfZgOMRtbW02qn2RyPHMGIEHvTcj7cDX3/tdS2MT+qJY0f0zLNPa8uW7lh/xR5ULoUB0Y0Yaamtq3GaHp07fzY+HsunfNZtMwqsPEn2aV0Ea9huPjBgNFg48fghNRpULRtEvv/+e7Fu6+HDh2psaojF/DigK1evGrzV6uKZM7p28WJ8iPuv//Zvqntrpwr5wPVSgb5/+oG2b23Rto52rVre4QTM27vvvqVb9+5pR/dW3Z51PZuHAxvr9M7VYTXbqf/kT/+FppcX9PxTT6mxvk6DA4NuuDRS812M4V6P6dN19+74kPVg76hBxHu6f69PW7q6NT01ocXxaQPcDoOQKo0MjYReV1fWqLmpVe3tGzVnGU6Mjqjd4JhPEKF/G9xeZ2bHbJAN5MZGtWvPfpVXNChvrVCPHDru+q2KzzB99PFJ1ZQXO/1wOGe+CWmRxLQDOs6GtqMjoyEzRp+WFuf9e0i3DIoBP08+87SqamoC0J784P3Y4JaF8ZVVVZrPX9e4gdw5A6+1pVWN9PUZBO3Uof27tG37dstse3zeqRYgy7rD6QndunVdTzz1GU1NzUUds83H4aOHwvHQM8dWsfP7hQsXAzB/aMB+//5dbe3u0qEjhwzS9xvYl2l5wSDGuvD0o4/HCFxMZRUW6fT5C9pQVqricrfjfHcctayi9WV1lczqWNOKSlyvfM2BtrFmGS6vF2ksr1QzBmHsbl2wxpuIdi6rGzRtXR5xJ2aMrVVw5j6WAUA+sI9M4dEmYhG96bEZLnYBO0Dge3TsVcY0uQ1D2ChGmbG3bGXBnms4INo9YA5QQxsnPbvv8zkVpvCRB3aPdo6NAijgMLLRqBjpwiGbBvbFbEbHCFuErUCXqT/AB+0Sm0U+0ML+hI1xXOJjL82iy5qzzz4DHtDJsKX2H+g2dpB0TEsScJLIINYVAfLdZgN0uV6hgz1mBAJbxrQzNjWza4SUd7KdmQzCGTsKoyYx5ecQdtV2G/mn9HDxH4YMaAGiAhQ4ZHmlxfIApgSskA3P+E06QtDO8QJPADHyiXj+gy8AB2mRH+nYliTy8D/SR3kiNiH3P4990H55yYu0XOO/kTG+iQhZGmw8dYmNhzX8CfegXVNdFaCJeOGtnJS4GQ/oC/4pyRQ3nBaMozfIBb1l3SEd0xj98/1I68Bz5Eec8E+mgV+iXoK/0BHA0Kf+mbTUPQDbbDjYpyJrPy8rT9OMpE3+OdU316TjHDrvcpJP9tme8Nt+nuSZdDgGeoIf+E2dB/SB+CE//0O/WAIRHRrbOdb18SJbtK9cW+EbkTFoYl44U3JqjDip85I68NQPMidkvEb+f/iHf/hK2tsqrVOi98HISBYpQIMD1xSEM4L1Y0jFwW+XINYmIGQKTmbEzwpPOs7xl1NQKiV6F74udKUSgm4iHhWT4vt3lt6XHEkhUjxC9uzT6/TcyaLwGBU/SQJGGX4hfgA+yudKi4onrvlKvb40nAn/MMozeKZSovdTZIXw83gIfVdU3M/k5rzoma2ZLsaF6Q/KBZ1sDQSkiYNywR95cSTlSrwSB/rBh6sbESKdT4LvAy4IoUymS8MBsVLeaAR+NsdUIGX0D0AY/LJDOgrDYvWBuVUNTvPdsCXTW9ZdNZkEIx6z+p1DDRrqHdBb776rLbu2uEdeq96+Sf0v/+9/rXc/OKd/9W/+RK///F0DsXUdOXBYW7fuiOmpJ594LEARUIQ3HstKymL6mWnOhsYmNdQ3aIzRkvlZg5nueNuRcg4NDcbmp+9/8IFaHefxR4/piMGXJRO6VmIHOToxHgvrd+/ZrQe9vfEdyBOPH4/NRV/+2i/Hh7XBv3zuqNIA5mH/gKVQqXNXb+vXfv1lA4e6kBFOjLckWQ/V0FBj0DASsunre6i7d++opa5Rq3Nzdqx2xK7yr371l1wGA7N8y9bHw6FJ/ft3H+rHZ+5ogxttW1ONZsfH9KOf/sjO/bBB0k79+NKw3r06qu72en3txCZ1VPJWZbVmR+bU3NimzVs6DaSmVGnASo+N0bO68spo6HwQe2l+RTdv3DOguK/Pfe7zIQs2Nd3a2a2R4TG33bSgvIQ1dna8wyNjqqip1dmzZ9Td1aVFgz6myNgDiB4k35Hs7jIgvHXP5fkV7d6+z+Bxl+am0yLZohKD66F+3b11zXx2xjrN23fvx2J5esRTBgW9vQ+jx810L+2MzV4vGEix7crnX3xJTc2tGp+d0/kz51Vsu9JrgHbp8tXYBHXJ7eaB66O8skpXr17TksHzy195SQVF+UF757adBvCb3J7W9dbb74UcWMfXtX2Hapuadf3+be3Zvzs2d8V44uxZ8nDnzl2D+GFdvnJNc7Oz2mad+tqv/JI2WVa8zcvecLSPAwcPamPrlsjrzIXzIffLvQ/0vQ/f0Pj8mLZ3tBmIuvNo21TuSi8vKVRXxaqeal1WrQ33w2mDJdqjy7GUt0ETeSUa5csODC5oUfluj7TzhdW8AF+jM4vxgk4slLeN4BuT2Idlx4npCtPCeYy43ugHEZId46Ua2w/HYcQLMDVo/bQFC2dFXU8bXCOnGFV3uwcgxOiYzwAv+MC2ZA6V9o+jiU6zZYfjDLCSs1vhdByXe7xpjLy4xkmTDmfLmj4CAAy6lBp+mNbBMmW2i8ApfAPy8o+sAxzAyr+hFZ1ZHKfTEY14kc6XMSLnK8pB/KhvHkY04qXrLFDWbBoQ+4c95mBUkUEG5B+0Q75O8As0El90YBkBcomJ5yvsMw4X+80sTlpTBa9IJfEBX8iAPLkf/sP38SXYIbIoZ2F9pEgjTqSjvNho5MOav9g7y/fxPSlkZ/xVkhnlyGaTkn9L9NM5AUHAHR2SJGf8TvIDvLCS8U29Io/Im3WA+DB8nA/qllHUTN7Uewws+Dpk6vuR1nThC3ml8jhO7kj+Dn+J3iW5Z8uMAoBZXqTF5szzFr95zWZt0g4KRe5cpJ0LMr+ehUzO1Hd0dv2IN/E/jQEPKb/AInjN3MMkiSTZoBvnVK5M35Ed9Hn7GpAZz5xPjE6Sr2VF3fL2LGfuwTvlIS55BVDPZUp9Bi//6B/9w1diiN4RYT6BBgSRQ6gOCJsCEkCJwSQEnBHMQZTPR9CgSZsVEmZRVuJA/9PKScpNwMEXF/OGR0Kt3IYHjDgNFUOCaKgMniVV4ZYrLV18QjM0O8SX6KdKBVRlvwGN5sG04I/fGVInz08q1PHJF95Tvr6Ro81v8uMXgTP3uIiGGMqRGiyvlEfj9TNQN+UDCUcgK9ONxoYi5+JQWZSdwG/opcZHebNck8rkuP2k/LBP+WiMKAz50avJ8gZUso8LBpr8GG2amZ5OxpnGZhn0zSzZUaapi+mVAg3nlVNAPdaSr8ONBXrYO6RHTjyuDcX5Gh9d0n////wnunr9rq5cvqFRg4/4JMOGYo2PDevipSvq6+kD9aiyvMTyWVfvg/shW761x74ufX19sT5p2Y1lQ3xmBF1QACGu7/Xc18fnz6uzvV0nHn0k9sjCUcSahYINevOtt7Rv3/7oMPC90e6t2wNs0cvdsXN3fOpl1k4pf0NerCMbHhu1TlRoeGpSx4/vjcXk6+sFqq2uix3bz184q3Y7XPYDS3P8Ms2uWBB77dJFNRmU7dy5LUY7ePGgsqxK//LVm1pzmf/WZ7u0Y1Obfn7uro3InGqLVnX6/Gkd2rtHze1d6u6o16HNTfroeq+u3O5XffGEbj98oL1796uislaXL1/QyrrBhQEiC/apx/4HPQZApdpgMHXnzn2dOX0mptCOHD1swFGvRddpscHW3Xv3NDgwFI7l5u07KmGvrPom9Q8OB6jZv2+fpucW4m09FklvsM7yAoCrXW3tm7Vnzz6rOMaiSLVVNdZ9aWpmUs3NLbFei/VKjBTVNzaGPgcYtG7Tfvn80igvEri+0NXR0VGdOHHCdTilGYPFd06fNqht0aH9B/ThR6f03LPPaXZyRtOLizp38ZLu9xjc3ryrg3v26IUXnzE47o0tQdBT/Mmm7m51bNmuH/3sNVUbwFdUVeqDUyd19vJFNTQ1BiBkc1k+INxnINjb2xdvmfY86HVd58dIXGtbWwCJt999T49Yj7qsR7xUMjw8pT/9xjfV0tYS6/w279iu6YVZ3TfYfP74cdXyJhUF5i1FG1fWLJbbALdVrGhXQ4GqtKJBY4JFtzurt2O6U6BCTa8Xx+hUPveNoladfsnlGZ9b0eTskmYWluOD8+wPBlCi3SJTgCOjTLwVyXQjwJGWTtuMz3pZZowYsg6s3CCUMmGn6cREp9kdOBZe8wZb0PTBcxwzU4SMbqX7yR6GbfMRwMzPyCutQ2VWIuWLTceGULpktpIlCidiG4vhSbbHNi8WcCebFFbKD8LOmh4brdLBS+AJf5AcPTYRW881I3lMk38KfEzLuQYvTs+IRYA+/EOONoEzv7N75J/sIgAFx5fzERTX+caFn6X0yZJSBi4zfxWAwfGCrh8BhABeBJ4nO52ekwe+BAKR3vc48yxGlsjXbRs62BWeY9vxvQRGI+cWKHt6UYBNupn1cSJyiDhc4VupQ2SA84/y8oxy+DrFhFekluTB0gM2cCUifOMX8VXwhTypB9ICpgjYAOo/TTOGBBzHOm69wMdnMgNgx4bC/gOgZfaSfPCd0Akgbfoxteh8w/eaB54Hy67XAIi+x5pcdJC4zAKx5Ubo7WqSeSpv6iBQLgK6TIZLS+zG79/Og6J+4jNzeTDoQVlY/xpp/Dg6Ar5HIH7Sk3TGbpAGfYYmy4ngOT1LI50J2KeRRHQY+YTOOdME3nztCKlq0IfU9mJZ1x/+4T94JYCUHwQjPHBjJoTjdyoqGcWItyIQquNxps0hRNvkcIQ4CoTLw6jYXOOAAehk+STaCDM1fBiPbw86DUoHY5xT/qnCQePRGEwreiu5tBk6pbIJmcAjcHIc4nEQByFSRoQG71QKPJGOfAlRMY4LbULwbBnGbRc2gJaJZ8OJKAJp4Ct6PCGfBPIira8pA/JIaf3MaTDMPA/WzFdUWi6/BH5TWhooRodr7qFYgQM5HCXk4ftZzwE5Y2ypD+qOnnKMfjmknrBBlhUaA0dPGkMNf8Zcujc8G9OM1HW/KrRggOFS6W/vLFJFwaqqa+qdpxuR6f/5n/9UZ89eMVUrMzygCOaxqq4y9ppCVuN2yDcuXtDZjz8wMLhjlpf1zrvvaHBwKBbP9/UNxJw4a242dnTo9p07AZRQ0ktONzw2ptLKcrXZcX7uuefio9kE5MdLDLt271Z5eaWPKjv+iliHxXcbN23aZJDYZ1pzprXkhkxPJU+9dvJXb9xVWXWZHj++X+WlVaaW6nNiYsR1WmDAMB66x3qw+OSURf+XP/6hHj3+qGUzp7sGQ3xjsu/+PRUZxOzd2qqR6TX92cn7utU7pv/8Kwe0u6lMP3GaLZs3qWPbXjvSQv2Tn13Tlfuj+uUT3TraUarf++/+od544wO9+cGHBrLVqm6oVYkB6s0bN5Xn+qmsKNWD+w/VuaVLw+Mj8UbgretXtLlrk048fkJjBoqMHN7r6dGVq5c1NT2l/QcP63Of/6Jl2WneS/Xaq2/omWeftdzXNTE1E/pZ4vs9fQ8NipZ9HtBLX/qyKquqbQCBl5aG/2MUq76+1gC0QZU11QZCbQFiJ3wUGQSWl5SFrrGmiWPNIpyemA3HxNuRs3NzumV+r5u39ww+uc8bo0xxxivn1steA79TZ87p8pXrKrB+/8avvqyWpjoVxr5iDOmvxWjYvK9//u4pnTGAvHHjjvruPVDvw/uanJvUrZv3df/+fTuqvNitn9F2wPOt2wb2i7xc0RBr+DC6gBLesq2pq4v6Ru/feO09ffT+x+6EzGpsajTeZH3q8Sfi00u9zqfKYLKhrt5guMyglj31aA+FmhgaV0dthTaWLevJtg1qKDCgcluaWLEzNpBfNj+zcgckrzS+Mblhdd46a2BixzmzYl0zWBtZWNfQ3Jr6p1f0cHJZfT4GZ9c15Q7PrHmft1wXV/NjKn/J19jI7K1JPk81YxlPTfPh7jQKA3CL9uy2zLoupkCYgmd9D/aIEWycP710TAf1TRo6YPAV+09ZftQd3+7FHyTnnOxZBJcLR4ltxCnidHkUeuP4xAUwJduHzUwdR0Z22CMwwJnbLlsPJAMGH9BYC58AsEjTnDj1zF84Hv+cFloAgmQfU+c5OzL7SUh2kLQpcJ2ONBrGNbRSsRIfqRzJQaa88IeWncuQTZWyPIJRQsBB5kM+zQsgmnjlNzzFXV8zVcWUIOVEpsxwIEPkE/k5LiOTadlOTm7Ok/YaPtVEg57voctsV8M1GcBjJAruU37pOhixvNLSkojjf7CIzAP88Nx1zp6FmG98CGUHoOAP0YEAQW7v5EP5+IN2yMUABD6YbQnf5PjQJy/4JdDRpgzUfegToMX5pBE+l9dxYorb8bO1ivgt/ELsPIB8HQdZY5eRF7xTTsrFaCijc8jI8Dfx4WfwkOjn6sL3maFi8CgE4efkk9VfDKq4LNCEPuvgEhnTpS7AGdyAFn++REbExafCG+XiN76e4jtK0AYjkCD03nIo+K/+q//6FZQA4ZEpTHBABAXlnK3TgnkqBQFCFPbTNJ2BlOPy7TaG+wmMVpBhpPFBerhI6RPIwNlTGObAOaOIYURcMTDOAbKkF49RiJ6E01EBSW4IKdEnoEw8CKFzlTsTPoljfqPSXAkpvgOPskvi+Ug9PuflPOJ+HAncBBDMVQ6jL1HOT/igzFY0zHOuHBgz4senmYK/HD3HTxXEL36jPNRLGuLNeKK8GCESme3INwXfSFl+Qo8fyIXtP1BQFIKeB8YWPpdtODDKAGXknq0B4UPFQzOrPtwLD7C2qod51e7PF+lA1Yq+uLUk1Y1p5bkhjY6O6999/TuamrITjbeuoL9u4FCqLVva7ABn7LTydWDPNjU3sFXDQX32+acNRDarubHV6aZt3CtiQTqfnmGbgMqaqgCL7Lg/NzsdI1Df/MY39MixQ2pqqFPv7buqqKi0Ti4bQD1Qf39f0KiprgsDNTQ84EY7Fx+Jrqqs0PDQSAz7rq4tx15TH7z/kfbuPhS7o2/e3GG6Ryy0BDaoE9SKhbOtrc2Rjt4gcrx47oL6DVDmFmZ06cZV3R3oU+9Qv5oN+HBQi+O9Onhojz6zZ6NO3hqJzxI15k/rJz/4kY7s3aUt2/frYs+4fvWJraqoqtC33zyvSvP52vd+pl/90udcoaU6e+Wazlw5q+v3r6uirjoM4czUpNYL3ZMKeQ9H3bNb/NPPPKPN3d1R/6x/YK0Sasqi0cOHjpmnahuAUsvQ912+Hbt2qae3x07WupC/FnuLXbh6SxMzhgbsV7Zje4BMdBEbwNTyupGUTXPoN4vpeQNzbG5J8+vFTlNvGRoQF5eqzrLno+BjE2OammUaQq63GetInroMwKoNTopLCgy05lXm9p3vdoJus0j/vQ8+UG//gJbN/5defE6ff/FZy9zlMB/oMR2b+cV5A8uHOnPxqsHunG5fvafxoUHXeZFa22o1N1Oo6clJbdu6RSWsaTTtwaFRg9TeGAHb0t2m4ydOhLPHfgDqY1rLgPrOvbv60Q9fU0VJrY4eP6ynn3+G7b5UbB6rDC4//uCkrhsUVleX66ev/VTjbiOjk2NqaqwOIL9l+/YA6RsN5DYWr+nx5jztrGNacUGj7sSsuP0zVTlRUKaRvDLz4GKtrcTWKjIQYwRqmdHnJUCHwYiFN2cHNuOe/+TCmsYW1wzO1jRsBPZwelEPZw3Oppc1ZJA/ubzBh8/WtXnLfHE1zwB1zWB6KQA2DpJvB5ZZf/NXFpyt6x5bBIBzPGcbMgbMse0IHRnavI1IjEoxpUt7Z2E99gv7wVuW2E9sGLaTEYoINB4f0fG0ncIWpoXvhMjI9gXA6DMO1XngU/gEFDYSu4RDRvfIH0fNvXhrzWc00VJKNta08BXREXd84mWB6/AzuYCN/z8L2FfaCjYZnYAHQDl+B+eLXYQsekKZ4CF10PGNdF7Nny8AmBk45KBc1Gk4aAfOwbHv8wf4clEckCC22B1iyzzS+274E//h06AdU6+2QfjgGDkynQiODFBJIId7pM5AAtcc6ToGMaxTMZrlAz7YCJR8KDvtG6BDR/xTkEnZydv+yzzRwYUWIAXKSe6UL41cpdKkeiNdlg/8phEj8+j4MejAM/+MjhDyc7lixNP3+Z2moBNIgz9kFDbJifBnqAhygWCUjS8aGFhmomXLpyQDxA5Q/VQniJ8GU4wb/IyOEHxAN0ChQV4GpKl7yBCf5UEAbRcpdBC+0GNyYWqUfGI5kWUX8XPlIXCm/qCJj4x2SLn/6I/+6JXEzKeBiBxkgDGmkXBG0AgnBGIiIQiYs/AD0FhJqAgY4SCzTxlAMEnoPAtwYRo4Nio0UzDoMmSZehhJYKhWoO8cLSqLRkDgXtDk2keouGnnoqZ8/V+KlyqCM4n4IxUIOcXNKYUViNdXE3JmuhPFBEil4UYiIQfOgagjXTpzHwCShpFTA6QhM0/tB/EbRlGmT+Tjg9/R8H2mcrkdSsD9iJfAFwqSFBg6iR4n+GZQOFPYaKzOP71pk0YxQ2HinL7NyJ5dNHx+L9rJ9oxMuyee1nZMrWzQUEGlCtdX9HL3Bm2rLzagmHf57bRc12xzcPKjKxoemXA+TCfTuNfU2bVJ+9lJfX1Cv/Ly8/pv/sv/wqBknw4fPaCOjrZIX1pWGeAP2bHPFQaYdVncYzH92Piozl84H72T86dP6Qufe1aVBhj3btw2oC/XrEFZf1+f+vr6Y8uE+vpGSq4rV88bYNzW+XNng8eJiQk7TYMYl5ttHlik/NJLX4y34Fg8z1s6rL2LkVqnZ/+v5uZm84jc0rQN6wXeePU1Pbh1R8ZkOnx4X4x6zSzMxq73R59+UY0bN+ne8IT+9c9v6+bDCX3pka3KnxuO9U7VLl9F2xZ98+1L+lc/u6EL9yb05O5WPbh4Wit20H/vP/sdPf7kk1HH03OjGpsZ1dT8jO733jewHNFP3nhDwxPjruM87d2zTwf3H4iNXmtramLUECBaa1DZ3tEen+SprKyxQhRqwWD6yuXLcY967+17GHsCRXtbWdLNmzdjWuOxxx7T7t17Q+6MnuUUK/SNPNEdfrPWrn9sSn/xozd0+fpdK5zBpWWL3i/mreo73/++8g3iWCDeWF+vVTtl1qsVFebFNheNNbWRfzKqqwH8r167ESAr37SOHzmglpZGDRjQjvImpeuPfXx4GePcpUsaHp3S5Su3Ynp18+aN+q2/9hv64oufU2Nrp06efF8Xz5/VQH+Purdsimm9Kdd3TWWpjh47bIDWHh2Q1PO203enkFfyL148rw/fO62NrRv12c89pbaNbXrvnXf1oY/x0REVGHTs2rFT27ZvM9Ae1M/efU+nz32kwYF75n/O+rqiGqZlTdutVvk2DU1ledrfVKbusnWNzEkTy77vcrO7/WxesRa0QbPrG2I6coHpx3UbZtpnrt3GSDhTk3YK6CafdOJgoTG/GXFZ4DDNxRWDhNVC66LB7qzBOR9en1nWuIHapI85PwfATS0YjM3TocLBuFeO8yooCmCFDeQVftYVYb8J2ATWIaEKafRhJUaVsS20UbYBwL6gGzik5BtyYChsKTY41Cb0mlEcgBufcMPW42/4AkH4HesYDg8QwTqecOTWPWxjDAjAUPyXQuTpZ9BJm3cme57Z2iyEjXcIMOG/xFBkFyH0domZFOhht3N+y88pG/wETd8Lu259DBtv2wsl4sIH6RKDCciQhvt0zvFl0M6JJDocGV9kFCM5pu0YAUyRZVqaAjClI8SACLwlPwCv6DD1RB1EuZz6F31hdk6XDBUAckD8kGW0rSg2TgUcIGt4YuSX0TtmHVib6VYf5YB+WlKQ6cVKpMM3pnrIzWqZLjxjN8kYiZMnbZz0yIC6hi90JECr8448/BvZUppPbE7QQ9ZJcMgTWXBAP2GP5LfgH5kAjtG1DeYJ/0kaJJtkkuSUtlriLUx3Vuz/sAnwjXxLcjpM+QCqn+IY6m010pBvqsMEksmDty6RE+AU+RCysmYhfLZlQAe5eEMqa8E//sf/6BWYykI0fgsVIlwDukKgjoxzTSg3DbPCWDpbUCYRjRIhOtOZuVnTcKWZuUxJiYNw+Q3tVDiGftn+370bx0HxUA5Cxjy9DYwEv2KPIueBNvObQkMP3UP9uBdDhqZFYaEfz00rO1KgMlJ6XEsEnvlAsbmfxc96WigNYJE4WaMkw+i5+j5lhSIyorJCseMZ01apTITgPLL6lCe4CpCV453pXO7yG5lRJ8QjxGvlPpADZUypCQl4UV4C16RL8mYBoo2lH2EI2XmbaNwbn5h077lAD8fn3BteD+DVn1eq+bwNasyb028eaVShe+mrBlah4PBrGf3kZ28HoGHEjNeM6xrrtGPvTlUYJD39+BH90te+YGfapJb2FoOg8ZjmKyhkPYcVvGSD2tvbY1SkqroqDPytW7fE9wKZ5mTk6f0P3tNGO9pdWzbH1NdmAxz2Z+KtOXZl7zTYoG2yLoaeFiMfu3Zs08zUdEwFbu3e5ucFYeQL8oujrOUVxaosK1I9+0Wt5enmjWsBeDH66HpJSTk1aFljbAp05/Zt3bhyWeMjAzp2YLcMY1XpxrnXzhjQWN+0WZN2qP/dty7q8sC06krW9JuPter06Y8N7hpVWtGg1aJKTdgBPn+4Q5/bV6/20jz943/0P+sLX/yMHnvimA3hBu3u5nNC29TR2qj56RlNjIxpdHxa1+7c1IPBATU2tqq7qzvWnrHuZ8igi41L+RwP631Y41NngBMq6fq59+C27jnt1q1dunXnhp3unMvFuoXC2Pl+86Yqq8uqHn3sCXdqbEgMchnBQodQp0yn8vLX1DfYrzUbjY9PntVP33jTwHNSzxzbqxJ78Os3r9ixz+rN99/X0PiAQcKytnd3WX8BbTZY6Bwgwo0s61xRX7QfgBUgurQoX1/76hesm9ZFlwUwRpviRZDrd27pxp07yttQrpt3b2j/kd3asm2Tnnn2eZdlTTX1pXrmmSdjhPO666mirMRg62DU7769uw1S+XA462rYS2fdwLTC+lmlsdFJfe/bf6Hp4TEDzgK1tdWZ93WdO3teA2Mj2tS9SbPW2T27d2lmflbr1pHBqRmXZ9HgrsN2r0hnzlwAmVhHmw2M5mI0rcL6U7Q8r5YNM3qieU376kvUN72qcct4zTq1ZN1fsL7M5pVoRqWayCvTcH6JxrhWSXyWa1rFmrNuzln/AmBZdrzYuEIbdruNHrrlzJmD9szHwtmqYtFxOM+7LNOWD9vCjC0WamIpLz5zxBQm68dkfcC2xFoWg67so8s4JGx69OBt1211wkExtTWdm9ZER+ispOmlZK9Im85+HHWfQEICVGlzS9o1dh8bgoPjOrN/AWps5zKbuWQ+M9p+HPRjDZzpco+3Izmjqdhe0v2ijSR+6B+2xM+4nUbuloKn4C/HCyxjKxNQyjl/FNY0kEXKB7uYgGoCacn5pnzoTCQ7yz3oMEND/gl4UcbULoO24+VbF2hjUS7H4xup2H+2aaJeyA+amS+JujCPOH7ADnyQluUcWSCPdMEBdV+YTzrk+CYWgMf3LXP8J55ZVpAGOpj+xw5GopQ6+CUf2nE4WWj5HtPRcc980ZapuwBSToRvog45YmbJ9xm9RDbZ4EXyXbkpacfBx8Ij8gJfRByfyR9dg9F44cuySOVGbpZJyIWBEmiah6gr+M7pjf+ycuK7AYv8Bmfw9QBsPvTh/VM9ArfwsqBtphMCjHkhhp0XOABWWacgcIADdYeeoFPcy/QIGfCbzg2yKrY+cb/gj//4lfhWYxYCRDnABIGKxwgy3xrc+4BxCCchuRLNAUJAsXHAwUzcAwFayUyDEaC46YP0DA8yssV6DxjJ9qYiEJ+rUDTTZGdidAGkzRRQxAo2EUqOqv8LJeEv8spCxI5nvxji5ye3Pn1GngxlUj6AI/lGAzVPzDfDTybUUE8nJU0MsTogK9Yo8JvnGLIYenTZMh6ozFRGlNpK4fSg98RTpugGcsjeeSPbaEZ+xu8AOsSHpjNB2TAm5EdZMsXkd7yZ4nIwlIzhYMRr1umXlriX+FtyD/r+6JwmbeEXjeBnVvM0pHKLuFAvbynSY+0lGjHgiRE502RPJxbvvvneSQ0OD1uhWbwptXVsjO/VwdThI4+prr5NUzMTGnacnp4+g4b6AOTllWWRhvI21NfHJ4KaDCAwcijo3Xt3TWdRFy9f1LH9B1RZVKqCorSnERWCHjAEvmAehof60zf4hie17F4+65fY86poA2+ZIBt0ptRA6KIBiw2xncjtq5c0/LAPRVPbxtbgN60vYXqGxp1eUGBE7I3XfqJ1O9KFuRkd2rdbc5OWA45rzbyOT6m+tUn/7u07ev5Ahz6+1a//x28/qn/2z/6HcGgVptFqQPXKn5/W0a1N+vHH9/XZfR36W3/7/25HvKa/+zd+WU0GlusGuDPTdu7LC+pqawsQdvjgYTU3NausssSAxmVbZCPQcbNcYJlOh/6wyJz1PHk2alXVlQHI0QkWxQ/xzcOe+zFyMRbTlOuxDcY5g4XZuSF95avPqrXJ9TPFK9KKHeDzXS70iva7ygfC3Xdlfdztm9dttdb15997TcODE3r20D79jb/6VW3ZsV1NdbW6cfmctmzt1ODIqOYtn+0GiCVuKxhgqPCqPMYKDWX7AKum6a9ZprP6/Auf1c4dWyMeXxmw+sZo3pkz57Rt+w53BBYNvu7o6vV7bieL+uwzj2nfrl3a3LnFdPID7CwurESdFxsI7jDQBHwVbShVhQE9oxro/S2XYXJyXDW1tZZRkb7/l6/q9VffVl1luR47ccCAZkF3bzE9mRb1vvDC51RTU6nRsWHzYBvlDsO12w/0xKOP6ouf/6KOHj6mbVu3xssZTLsXb3BP2bJqbai27uSrsa099KqmfEVPdxZpa5VlsL6g2QXXs3Wbgq6yVtJSYW0kZzZwXfIxb6c8Y2A2ZZg/ZTAGIBtfL9Y41+tFmlwris8Yza7ZoPtYWHU6t+Ul6++y6w+ARptndAywAjhjiQFfT5i1WZ9gNMztPF6ysbONjrXtB40b3WJEME1B2T4EgFiLEb7FpTRKzRGb00aa5FywS9Rx2KvIE9DlcpknGjrtkGmZ8rIyses8zi2cV9g7sk92izae1n8lW4kuEgdakYd/c4+8cMSRH2U2D9loGgH7GekSmeCV+NzDZxGw1QEOnS9lZLQxZiqwpaYZFhRd9X2ewwMvWcQieV8y9QqbYTscEVDENeUgIXINEBUigBdfOz52Bnmk8sKHK8XX7NuGAycdcQBBlDXRQ0YsIWHPM6I7ISF3+g9C5EfVpPw4Z4vDoUvHOq0DpO2nkT8AKQCRONhhRvuZZgWssAbQxY97AZDdgWFaOtaFWX4AKEbgAJTwir8Kn0WZzXN8wslpE2bwYX78JFgNucZ1NtDB81TXWR0GTerAcbB/K+YHesjCD/0sjVAFmINGElfULfUJSkj160I4PrvRpzImDIOQSEJe/i/SRnwfbMoMUM18PiE7wxM6keEE9A9ew9Y5PukJtB2eBYAkvu8beP3xJ8ArhtFcMSgxheb1SZBhFMAEyRCC0ZgQlk9MoZExt7iLwFkgR3zE66oPeqGUPnhO5UMrDannXp1NOhIFDwE5UKEE8kc5s52oCaHEZOhUVG5S6sR7qtikcDFH/AtCI8BbpCNe3P/0WZTPjzFKwaP5Y8t/omTDrji9qM5oiKkCUrqkdKEEKIhlyDOGjYNV/xeNmXzg1yFY8T1kFobMAVqUAHooc0RCLqbNgvwY/XMcwB3sp8ZA2pQ+K2vEd/4YJnq1aRGte9AGsrG2a8E94Ll5Tcws6sEEu9fTW1nUwGql5mz4Ifl7x8oNv9bCUOe5t8DO6BiG0ooK7dy7X2+8/Z7prqjYdbVpU5fq61rU1tqsw0ePaWRkQhNjQ643g4WpCSvfQmzp0NTQqGE7afbJGrczvHevR3v3HDDgzdeMQZTWlt0hN7iwodza0Wkw5J6KZQqoW7fs8ROrBoyM+PD24MoKG8IW6t6dPl25ckOl5WxwyHqjdQOAMt24flVnzl7RD374jh7cvq1D+3doaXVRLY1NBnfn49M+1CUgiE/fzExPam5mNnZZH+i/Z+c+ob07t7ixu/fuBrSUV6QnXvyqOrfvM+Cp0NXeMT1/aJP+/VtX9NKhDr3+ox+oo7sjwEFhUbU+ejivv/3ZPbpncNhcXaxXf/ojtXfU6PC+HWHw2Pxz2nmMjo7E0DU7r7fZcW/q6FC1gc2Hp87pzs076nlwW8OjQ5bDUuzxxBzW4Oigzpz+SONDw2HkadTrltM7b70ZvedS1qA5D3qEW7ds0fsfvaf3z57ShuIKdbR0BchpMnh0EtePOzimSe8U3UG9+SZmiencvN2jH772bqjir7z4Oe0+sNU0ynXp7MfqvX9T/9nf+3vi4+olgAnqrbvb+pPn+h8NB4UdgS8crpGYneuy+BC3m1Psp8a0ML1+jGeleWY7CN7c5I2mK5dv6fKFm3r6+An95//p31Fne2dsnwD4Z1SwNOzCmi5du2yeijQ+NqmR8fFY1D5twIyRbWlqjPVwfG/x3p0H+vGPX9XE6KQ2dbbp0OE98Y1S3nJkR/4nThxX56Z2TVsP7t6/p5bWNp0+d84dhGH9td/4a6qradLI8GjIvXNzu/VjWh0dTbp245q27tqjUQPciaFel3HeIHG36iurtLWlWDO3XtOXn2nXifZiPbu5VnvrizTw4IwKVubVvbEuAMDikusw2j+OjfbM6ASd20IDNdszy5dlAYCzqYKSGG2d1AYDMg6X3QBtYt2gzeBsxp2D2TU7S+vUkmnzXU6LJOzBjM9TC9grTNuqxt2xYokEo42F7rzgnBktAiwxYhWbJtt+4zzKSsvdvtY0PTsT9pX1Q+GUfY86Tz4iAQxkz1ubvKmJU6ys4IsOgKM0goE+EeCJ+IwUARIqKsrT6JSfZXY6QIjvxFo1P0OX0FPO4Z8clzVpEGXBNfF5nmyu/RFy9b0w5j4YhSMO94pt1yjbJwABO+PrGIXxNeAgRm5+AUAQKAMdHnwUoAu/SfnSlhr8JXucrgAmcfK9+BU/ALLYbxbfhxOnrAAD54f84DX8qeN8OsKVO+cEyDNoEC+Lm/yAry2/6NxbFtQl+7tRJ/yOBexuhHTQ8K9skE6yGKFyuWO00H/IfN26h/9jtJWOsxtysMEMEfVHRyuWBLns8M4sBfLEbyKX5IvS8qTwnQ7hY9fw0QDMVA7OpMGXcw0teOAez5nWi+ntKHPCCzGK6N+UlTonE0AXfBGQCeKGJqPVn8jvk7MfW0akxX+HPplGmsGjrtNveIdUki365jywa84npmpdX6QNHGLeeIZMsH/cC7BrXSn4gz/4/XirMZg1Qc4IiTOLnClwMO3wCXr336c9FAQHGKCRJMQcTDmexRAVGgWh4qOyXQlmAAUDQGQ70iKgaAS5gvI7Ux6aDo0r5pOj4FHyuHaW/ItGjRDIB8VPPKd5XWjAQxYyoRG4zg4C6bLyIij4jLJSIG7nysyPxHfquRGHQNqYg/cz5vlDHr5GniRDRp/kl/tNmgScUvpUbtLklMlyZ7oGeTHkScBB0TASPyhAkoF/Jnlz4cCZnlzs6WPgxXozjOYcoGt2LqZzeqcWNDXHNIUbpvPozauy0V/T9uo8/dKeGg0ZDNGLhmemkHoePND9B/d1+9Ztnb90xcpkg2O6bK65sr6i7Vs3av+eLvPu38uzBkczampkAXye85uNrQWmpvio9HW9/fab8bZcZUW1JbGse9euqsh59z3s0QaXC6lccB4F/sGHq8P4uZ7XnB/OG7lXV5XHEPCpjz7WnMtUuMHO207d3QKVllTo9MdnbWg26OLFS2prKNe+vd0sg9L9O7divQv7TvXcva38tUWV2/DwoeqlhRX96b//uo4c3K/7d+/o0MHdsSEosm1q36yro+v6b793XnOrhXrp+C798OO7Ghie00v7a/TByXf0d/7T39X4arW2ddTrwt0B/bPv2cE67Ut7m/ST735XL37mcW1qb1Lv3bs+t2rBTizbOBZAXeae1qDByA9/9prOnLukkf5+A6d2PfHEUd25fTN2gectTDZBnRodUGdzs0GO62nJMnc9jxjw7N63Tw0tLRr1/QLLhImSIju+Z1/6qsu4RT33H6qn744N8bTbaUUCnbN8roZvXdIjzNPk9HSMqL3683f10YVLam2p1V/71a+osa3WupWvb3/rm3r+c89b11e1tXOTdnZtUnVluXr6+1RlOdLpYIQVY4cuMuLI9wjpMZe7h2+lVU1tnS5euKidO3bonbffjs8cHTv6iLpN686NmwZida6rh3rpxed0YM/eAGisOeNNRhZ4s5ZswEDo4qVLsa1F+0ZGm1z9pj1rffvLH3xPbRsbYluMRfPy/e9+R3fu3nK8Nm3btllPPf2UBk2PfeGmDOaeevYzGpsYNui6r0KDyw8+/Fg3rt3U7t07zddR28UyA9a66MkPDA7Y5rCb/LwaWzeqrrk99hlbc7v98MN3zStrKee1tDav1975sY4/e0j5C1NqqSjWj/7iT3T2wpuaHb6gvdXT+q3HOvSFjnV9trtIB1o2aGet1LJhRY3FKyrfYIe8PKc8Oy62Mlkz+OfFCUZfbSX82w7OIIxrtgxZ9LFgxzjt+w8N/kfXywzI7NzyloytGQkAhK3EEoOJuTUtGGQuGeQy7YTtmZmZi+9u4kSra6oxd7HoPt58tX2jDujFY/9wLNzHEeJoaCPYb+ySrU/YYOwPjil76QqHSRWRV/biFPdZg0jHLuyWeUxxsL9xFXaUZ+RFvFj34xCfdfNvpj8ZCeE5uWNXsaGkyUZC/CPo4IugmewtzOYi+DLcNb/JltvwHJfcgx9fm0aWnnbLgV3+ZOTFCYIusdKP8E/wkt3jEl44eIM6+b94HLxnPgTbz9QewCejmchYFuE3mTZ2Wp8BAeYq+IWYRW0/5vSuG+ollds+xM/Yzws/n/kM6JCGevG/oBVg1ffZ/oSPQOORGVTgJRzyTgAnLa3hKC5ivZOBlvOjPAA67ueKFf4o0tmOx5u0poVvx4mFDyOSI5M+gu8l/5kbPbMeZbLLZEm9g09IH4DS93hEnvCf5I8cGJll2QHpkZNvOiK+NnTE8eAVOfG5riT/NDCUqMFOOhMoJ2AL/kLngq80CkfdQD/0znlRh+hPAP6//7t//xWEHaNEppc1JDJnSgciiSFk70rN/Y7DN1OPJ1UQDiOE74ICPkDLBAQSvYCcAABIGYOkQ1AoFHlHgaPgqXLoUVAxvKFEjwThk458kzDzwtFwjVKTlvUIafE2ipRGzQI0OoRi5UKkcRzIhJDiAqVLjYn8g56viUdEBEe0UARSoSyuRH4TqFR6jhgbykUvJkfVKfEFiXaAxMg7MidCXMc9/6F0VBQ8UA5GLYoMCmKRfo4H4sfZjYx0wZNpI0N+J3mmXiHy4nVuvrfJm08srGdIf8bG9MEk+3gBulY0YSAxkl/hppWvX25f1ZaGsljsHMPrBfC1aEdYoub6WnV3dGhqcsJOasLydiOzs17XvDY2luvRw7u0ODdhKubBdcgu9gDIocFhO9lLsbCZUbDHHnskPm58795tTY8Oa5HduO0A5uZnU36WZX6xe34uO+UG+OEkbFpVWV4dwL2hoSH0d2J8RMcePar6hqZobLOz6/rGN/5M9+4M6KMzF1RcuKQvPv+49u7ZquraSlVVloUjK7NusRB7YqRffT339ODBQ124cCXWvs3bER8+cNByz9PY2HjIE/qNddU6vmeLxmcX9W9fvaS3rw3r733xgDTVo1WDz+7uvfrJ2Qf63167ru3NFfriE7v1m09s1fDN0zpx5DF1dW5Uf/9DtXdsjN47Bmh4hMXy5bHfGA7v/YsX9bHBIqNd+7Zt02efeUpffvEFNVRVaXv3lhiJ6u95oG2+fuTIsfhUD1PL7374vhWtUO2dmw1iHsQoDyMO1+/cU2/fiE6dPKfr1+5Yr9j/aVRLs1O6dulyTPtDs851Net7vDHE5rq9/WP69l/+OPa3evTITn3lc08pz0COTWbv3r6tzzzzrO7f61GHgczmro5YAH/rzn3r7JraWpoCIIczsKFgTQWjrkvmiabIWsahoZHQb0adHn/8RBiwttYWTY4PaWigT2dPn7OsBkx7sw4ePGgwOGNgOWbgVh6jt4trBbrdN6gPPngnRme3bdmsjW1teuO1V2MPr97e+/rJT37g8i1pcXZBm81ncTFTtWU6euyItm7boaaWRpVVlFgXt6ilpTle8JgxiB83ADl7+qzqKmu1d9de09udM/JFqq1tUGdnp3VvXffv9xrMl+qb3/pOrH9ptAxm3eE4/OgxbWzvsD6dC/C7dfd211Gx+gcn9M4772lsZlj5Feuadlk72zdZh6d16eYljQ/d0OO72nWgrkD76td0pCVfT3SU6qnNZbGn3iONqzrYlKdt1W6j1flqLFmLfeMqi2wbXG+AKjdaS8P22I6Wrzcss65srcSdBTuuFeyOO5bWAaYgl/O5b/vPh9jd1vlW5KzrHjtGReEYeeEk1nrNzMT6FzqmGTiK0fewPWlNSyyh8MG9zFZjg9M+fcl/YPOxXtBht/AYxXBa7Cm2KRyy6Yb9JWbYO3IjFTYYAJnsL3ewzWFbuR8pQgQpP8dLP/iXnmFniZ+uOJmGL8gDO83veGb6ESOX9y+GiGsa2Rn+E5+5CL8QuIWDz0Z7GCXkjXDsPJsf4+Cx1cGToyCXVN6cX7CNIw4hkyFOHz+DXaJ8pMXnIYMklxQvSwtNfDNvrZYZxDC1jo/LQHRWhuDTeQPSog5dr+xVx4wLmwAD2uAfn4xfZ9SKfKL+zC8gODZBNW1kl03jcgRX1g3gEb4NXwdYhX/4DVlaV9IAUJIXdNEPgDbReJbkDui1jlsO5EMZeEYVI8uQEz8c0nP8NDJJ09PQJU74TjNGXtDlOc/wmcgn0vs5ecMfaeKe4yLvBDIpeQrsW8evBM5zckFmtAH7m9hAldgYO9AdiRm9oteQ9rGAMMxkQ7ScUoUE+vYz1g+QnkpYi0ZvZ7+aQBDfu0MxAsA4HY2QDQ/pWZEXCkKhEQK9YBilIpMwUsMGCMZHVM0DfFBk9iwKo+AAguQeIzkMkVMOhpqhG4vuXA7KgOAISZlT+MXrFNLv/2McFAcjQEjK4+fmMSl0GhZGSciHOgEwpryT3IKe/yEnrjEElCsZjk8NC89JgzOOtWHkjSysCMgNuUQ9Qc+JMnpwmxpOAmrE43fIFZkYnDK8jIOfM0jizJDzyOyKhmfWNGfZ41AeqlzmXEVO/x/tNv+mPT0PuLZiFWJYl1RfXalKK09dRamefvJJN5IN+vD0eRtkAyLjoy997rPasrFVpXbii7MzoZSxCanr4crV6/rCF74U20d0dLTH9wCjd+R6XrGjq7IhmJqe0LKdwvTcdEwVFRTRsNfE53TmZqYMkirTWiH35h/0PLRDZQ3PbdXWV6lr2+bYUwrnfunyFd2/26P5mfX4/NCjx3bqb//Nv6LSsmKD2BI3jNTY0puVJbFlBSNNTMN9ww70C199Wfv27das82Txell5Vew71tDYHBuedjTXae/GejU431cv9+mPv3ZA/+7r/0rTBqPtza1aK6pUc1O1Olub9D9866Se2lanyZEH8cYcGtRqp3315nWDwDrzu2r+60LP+X7ltGXx848+VJ9BSf+DB3pk3z49/fRTmhmbUvkGPtgsbXL6fbv2aXLG8ls3qMGQVpdrcHJM+w8c0Uj/aHygvMJlXVxa1Y9/9nP9+Ic/0fzYhA7v3WndW9TjjzyiGhvhSjvEo4ePWFYzunjurIHU7ViDuWIZf3Dygt5575RltEFf+OwJHdqzLdYnvfGzn6mqtiYA6oQBc31rc2z2WlZRrcuXr2tqYlotzQ1WTHqvdig2RkVsf2HdimUNrncKEh0U50/n7M6dO/F2JR/o/v/80/9Jjx9/VFdcj4y6fOb5z6mBHe9tW2rrGnTn1k1V1NXGlNq7p05Ztg/1q1/7qvbt3hV6e/DAfg0PD+rIkSMGuJ3q6t6lk++fsh4c06EjB9W+pUM1tVWqqqqL0a5i6yvrEAFd/QZ8Fy5e0cnTp1RavEHbt2zVsSOPuq4akj2hzfl4aPB84/p102nSv/+TbzpuoVrqKjU7PqgHfUOac8eG7z+++/Z76jAAW5hb1N27I+6oFMRH2ztaag12JrV78yZt6disf/Uv/7Wu3Lmhnv5e7dm2S201jQGSmE4tMXArtW5XFuWpsbJIbWXSlsoC7agu0P66dR1pWNWJ1kIda9mgz+5s1ImOYu1vXNf2OneeDDqnl3Dk7hrZJE3abs0ahBXZZhatLGjZ+sSi+5mVQk3M2364g7WyMK15A4NZgyzsBV80YfPdMH22W9hpOjx8Sgan6GoNR4TNoU1jixjtwA7hJ3CQ2Ktkk3BouTVhPrB5yDPZLEYGbNt8L2Yv0BL+cwhb5yP9ID/+44iHufvpXkry6b1kJdE4GOU6KPsy3c+dIkRaZ5rsN1T8MPc8UvkZ6T5xwFzzxP8oX9zN3SNKOGUfQeMX0rLGNpy98yEd5Q+772jYcb61uGI/GAMZyML3sjyhSQiQ63rERzESxVRtTOkhG0cNtv1fNrgRAMa08I9Z+aCZAd9cipAHfMI3OS46LYE6TC/PJB0ADNGxYhlJ8Ahd131QcUJ8ISEBweSnyBv+aUd8w5M4+PokZ46UN76LUSpkwnN45H6GHdCj5N8tC8rqckA/5GQa8E38yNd5mouQUbw1arBGPMqM/0Gs6HVk7/+4n2a88HsJyEZ9Ok4KXOND4CUHKp025GPfjx5Dg84lcblmMItzwe//3u++QoVDlIKQ4BcXKSLQAF3BDMnJPLIM5nnOBn3ZyA49LYbWECDrLaAbQkLYOaEQaLCp0tLwJAHmP6kQ84ozgrcEegzqnJ7nMUdtg4DQAH1MdfKWXvqIZ5prhhlQcxiGHEpODEZW/0GIioHp7JpI8fvTewFoQrBJES3lqADKRy8gEzrPUXoUhRtZllylX0nxIp7lxjmG1olnOsSB1ifK4/uAVWQdimDafOuNNJ8UyidiEh/V4h4yIX/SAkgXDLwY5WI6kGnGRYyprW3f9JqmbVSXl9eiYfWpzunW9UjzBr24q9xO1T1bp1XxepSJLSMqSu0ELFvAGXy+9e6HunDljvni7cYVTUzSG17X1m3bYkRp2sCl3qAGbkdGRu0Atxo4rYWzZhqm2c403w5+bGjIAGFeA6OD8Sme+EyIedlQgvGxPhUWx9T1sUeOmr5UU9+iWfN+9dpV9RhYnXj8MZVXV2liZs7az+L4Wd293qPrF2+6MSzr+Ree0MbWevMzHw6RBfp8n483MxcMdHirb3UlX/3jk5pcWNVzL70kP7ZxnIm1a+ga21kUl5RLzVv1x984pdduDOnNy/060lahw921mhge0uFDx+NFg/duTWpna432bm3UpasP9dl9Nbp744oOPf6oSgzwJian3Ebs7BvrDViKNW7AxncPS8v8bHxKb516R0Nj4yp0pX7WAHez5dZr4Ldr505NzE5pyHHZsb2kvDz0k/UDNx/c04eXz+vGrXtqqKxXRbF7WGUluvfgoX7wk5/Zoa7pr37tZT12ZH9M/37mM8+6DhbU3d2lEfN+8r33tI091SrL9J3vfV8j4zP6+PQVPbj3UPu2deurn/+Mqg24lQ9ALNNmx23ftClGeOpqq60PqU1+/wc/0IknjrutWrewEdaTCgPU/rFhzfoe4Dm6S6iv21MYazt1pppoJRWVVQa4DWo2yGWfNta8HTx6NNasYS9KS4vUaICzpCKdv3pLF859rE4DjJe/8FJMn7A32NjIWHwSaXZhXsXm7aNz51RhALfkzkON+b1647r5mzUDhQaJUwbWZealUMMGxr0GPh+fORsyPW5w+uKLn1djS7PbF71o82omB4f6dPvubVXxjczhsfjAe11NlbZu2RSyaWluiU8u2Qqp3LpV6Tpfst6vr5fr29/5kWxRLLcqtWzstFy/pEN7D6qxtlajEyNhGze3t2v/zt1pawt60NgzZ5xfaJtRZJA0Ox2fhWLdDwvWiwzM1l22pYVZ5S9Pq2h5SrUblg3O8vRYw4qaqkrVM7Go2VXeXt2gJZdhLL9EC2sbVLJmoOQ6AHwtrRUYHJs77LDbH+umWNfDCAadar4KQecAMMCSKuzSp7Y9T0u2MzjDcuTp+9igcGzogX0LR9i2XJqwW86bgD0kbdhE7KtpO4JpJAcY9tdHiozDS2mzkZGcRQyaBE44Ro5sL6vIA2Dg+IAR+KdOuY8djdEf58d1NhgR/AVx04CoDxy4BRRgAD/Fc3QTkAotrjnCbwQ3ibcos8/wnPnaDLBm6ciT3xHPvBEoQxYoH/HSSIv5Jk6UGQfvPNFRfJZlHj7Fz8gjAy5ZPikkUMC9+GUyaWQol6//2BKFlzdAM+g+UAyan/Dh+o0ZLsfhj3ypH8rBb0LUCWmdT7rH/m0A9rTdCBgiRr4icio3o4GAH3gjXuAMXzOgg57AMrrHQEU2Coa8U17J/2FbojTcc2B0jrVn2SAHt4Nfh1SmpNPwyDkBP/CQ5RB8JHANWMwGlcgz6T/Z5tmPMaO0FKCLJTbci/x8wHPBP/jDf/BK9ET45UBmZI5CcIvKgnlGlcjRWfu+z34YU3rOgPgsTgRwxNsg/k3vFsFwDWWYAjTQkBbt+FOvZl3sNwQ4AoGHUjg/GE6oMie44AvmLVT/4A0wlxN2fN/5+XlqfBmQSfPgCI1eWlS+I0UJiZwra1D1NQd85mKkvOKK8OlVdo3wA1BG+XKVZKVINDgcBwXyZSr/p3lQnowiI14oa5pD9l0/h1dkz2uzHEw5oTAM0ZMQ2aTXu5OCosLBsemHyDh8vWJ+AKwoBqMNfKPOxDU7u2DQYYDkPOaW89Q7uaBZ49SV5UVNrBbbEJcpz0b4811F2lq/QbNT8zbCVjKDWpT15Ml37GT61Vzf6B74Bo2Ojxt4ndKde0PO14bKdJZX0+hLd3en+VuJkZyOTR1qbm4ysBizYVpUR0eH47IuME3LMrrS2damyelxDY4MBNBc4BVc01yKhlJq0NRhQFClubkZbd2+Tc1tHaFnDx/2qLG+VocOH9S8+ZxxgTbY0a3MT2hiaETXrlxSbW2xvvrVz6m8xI7dMl1wIwV4oYdrbsQt5rHcMgYAnbl8TVfu3le+AQ0LwOlzl5dV6vb9u9FOKn3d0bVd2zvb1N1crffO39Mf/taTGr1/Tc12oiPrNbHH1c7Oev0P3z2r7717S1880aUbp95SmUHLwPBgrJdh5/7bd25FR2FsfCymY1ubmqO+enofGlxN6MqVy9q9dZueffwJtW5sNY/l6hvoD3AQi1l9FFkGqy5DyYZi9RuM/fmPfqg7dx+oralJnRvrrQMLunLjqm7f61FTdbOefuy4jhw9FGDmxpmrWjRQ7t6zXevFTA8AfNYNqLosG+n8pauW34Nwps9/5riee/oxG2FaLlq9rnrXaanBcElRcdQh+7RdunQ5dlXv3tId+3nNW9eYErxy67K+9ZPvBLB8/NgJtyPrqPWUkVb0lwW78Z1YQzLA4P79B3Xt6nW1tG7UIyfYqZ8F8JNaWZzTpGUzMjig0bFFA+8r6rt7Q8cP7tX2rVuU5w6FWXSd16msslzL1p+r927rrffeN41xbdu+VWt5K/rwo3c1MvQgth5h537ax4xB4U2Dqb6hh7pw8bxqDdS+9NKXtHlTd7S5H/3we7p/547pY2+WNWzwNdg/oNk5p7t2U1Oj43rqxGOuj2XluV7YF25hYTb2cyswwFsxqDlz/qZOnz6tY4f3qKG2Rn09DzUTLwmU6ZlnnrbKr6u/b9AAeJu6OzaHriAn/C4dH1tTg8Yb1lupfePmmJ6kvNXVJaquqYhvlsZ+U3mr8WFxOhbYldbieR3orHFeoxpadEc2r0DLBtDu2mrWMJC1X4Vri7FBsi219aZQiwZixY5XW1ER5V0zsKOO5hdXNGPbjQ1AG9Jr/rZP5pURmtJy1vYykrCetqGwHqQOKgZKYevp9ET7tn5gG5NNxcNgYxPIwpkmTbOdNT1sJ/mQJ3+xETRrTK2sLADP3nokBmd44MyLQdmi7+T8ko3HZxDCKfvAJjMKhd2kw+qY5jWtvSIOL/ngo+AHf5RND8aWDzil8I/Ye8qQ7H4AIXwTOfp3ygoKyXcwTZYW0bPPXlH4FWw36/Bw2tjdBLpcYqeLtDn6hPgZQvPBhW+nKclMcuSTpu6QEUAiA5SEDNCFj8Ye5nwp+UUc6x55xYs7rltic9Be8SXkAwAMAJlYImlcBweu8wA/ZvRT2SMH37OMATGkDZ+GHyS547LonwAIhI8kVwY20ppl6ANeSU86ykfGlBV+AevoHPmSH/eYxWM7G+owRtGcgvKie+ScsY+ukS6mcp0f9c8ZXtI5yYcOEjIGbAcQsy1jlDemWHPlpY6jbDAcsU3/93//916h5hBCCMMFScCF7RvSmi2EQOOAERKRKWs1AFAMBVIYiAO8KBxxWIuUhu8SXQKN0D+joDSI2FPE9MmfuBSCCkBRyZNeR9Bwej7gjIFGyKnQWcVaWa1MCJG3MOmVQScOCysDYRzEjrMbOwnDmOVooACfVC7Ec8FsJOX7JFA+gE7uly8y0BV0XLYQANe+lxo9+fLMiuyL1FjpIaS3IAhhdPwsAK9/Rw/X+bqD4bKx90pC8lRw5OEQPYxcyBojXHDNaCF1gwz5zAgjXjjDxfnlAMtspshmi0OzTMuuata89avKirim9vI8faGdXgRvYFipTbdgrUSFdszs4j07PaXmhhaXg0/qlGife+rnzlzTxMSUwQDbhNhIW2SHDu/Vrq286VgTZeJNSvSCvbGogwcP7kf5GZGMvbaKDOSdfqN7+jhePsCMTPKsE0t82441OnaMfAfyYd9DrVu2ff0PdfHCeX32uedjR/ZxG/llq0eR8//wg3f0pRc+q+3dzWrpqNexx46GbE59dCZGYhiRiOF4l7l0QxputpbrR++8pXsGbLfsEPfs3KWDe/fF/l+Ayr1dO1Rj0KmFMVUXLKu8tkFvXbyvrxxr12vf+jfaf+y4+mekb5/p0+sX+nRs+0b9zec2a1Ppqv7Fv/m3+tVfe1ktDbWqq2+KaTUWxPNyAfpK52PETrGwokyzdoJ9fQ/iZYHmlo164fNftozqYlE3H6RuMKhwJYcBQd946QK5v3/mnM4biHBzW2eHdnR16sK5s5o0YClj+wnrz9PPPKEtO7t17YPTOvvd13XzzVPs8hvrtho7N2nTzh1hkK5dv6ZDRw8YqOy0iOb07FPHVF9fqbnFedObjW0Hyisrot3PWe4YZjZ1vXP3bqyDgwf0lzVejEA987lnVNFYo8HeAbrPunnbQMVAqLG6Jn2vEyBp4LxkB089z07NaPPmLg0ND9twFarSzr+mrtJAYs7AeFhNTR0aeHBL5cWrmhvt0UvPPmX7YsdhRzI2Our00zQMO9J59T54kD71NDUV09Uj/b3WkfxYzzbO25jlrGUcV89Qv947+75GpoY1NTGhrZu36Asvft7tkRF36bZ5ZtT141OnTH9c83NT2r5zp1796Rtam1zS1sZWbWyoM6/lKrE+sk5scmZCTS289XjTYKlIX//Gt7V75zZ94YWnrYNNOrh7n5rqGsPJY8u9zhGtAAD/9ElEQVQ62jfG2rHLl67o4L595mM87CVOBH0F3E7NzFtWttUb8uKlCIx8n9sTvgqV4DulVCLf0Tx89Iga3UkZHBxR0eKMttcV6bO7amzzpP6JOa3aThq2x+eNpg0OsVNFBlh0jddWCzTjxsymrevOjw0q2ZNvaXnewGsmljAAHDB52Bs6hgEeXAc4eOw1No1tGNDvKndmWIsIuMAp4cG5ZhlFdD4tA+TAP+xf2EyfAQTprbbU4XRxA7xxL0ZF7BPIh+vwOc4fS46dxf4BqHDMAACMcdhI3wsddfxFX2c8BQdOj53F13yaJ3EpJ6N+i+HPGKkBGNMGwp84Xthw2zf2xoJ/bDnyIa/Md0Ebm46/S4DFueInHBG/Ad8pTZJD5B28poPpPcAOMgdEIQv4J5AnNAPsYT+hbV7oqDHChM0gTeIB/xQSj0BexAf4EShTAsH2AZZDEX418oE7/Iz58UF6Ol4ErqHBffJAZxkI4Fuu2HryIH/KkY06cgbshqxIQ4bBlNOal/jtQFz8J+VD5sG/n+GVkQEYAfBNyGTOv0zWhQzXcdd5sG1UgDLfAhiBFdL3IJO80uAQaRlYIV66j5wD80S94O/BTAlcUbbYpQGaviZu5q+pl6yDUvAP/sEfvEKFUuEUNAEAEGOqRITHvaQMSRFjfZafYyjTkB0ZJsUJWs4wEB90uGfapIstDXJKAqNJgdLQYaBbn2kc0APYIShQKz0P8iYub2Cw8VmkJy+niU9LuND0/KOwzjNAnH9DMzVECuj4kcp/Vkp4YrQPgfhWhFAq85Uc8v9VgEouOFrqMRDfdJ0WxeCXs46D/+KPc8iEN3nmQwnjnqOQnj/QOL0SFABQgiFhATnxeLU+cjHf0AjDxW8y8YGcoc90a0y/WnYYRnoHLJJmei0MhX9PL62rd3xOMz4vuF6mbWBHVOEecKF+pWtFW6tcFtN3aWyGAMD0dtaiB7950xbnsyE+uoxsWZDNepv79x84TxuaDXbG5mPFxnlH12br1pJ6e3ptsGdCPgtLs+6lj4XDiLehXFdNTY06dfacDh95VI2NG3X58k0Dkll96csvaeOmTY63QQtzGI5CO0wklT60jaPnQ99f+urLGp/ko8zzBn1FevWdt9XStTX4rTToae5o1879BzUbb3PO27l1WsdK401F3oTjZYzC0jLd6LmvN09/pKLKGs3OWGen59VgwKKVRe3bsyOmCEtqm/X63Xn9wMBqYnZJf+fFvZp6cDV2yQfYHNy5xfVXojLXb01pnh4MzaimcF6PnTiu+uqSGG1bNhjhG4BVdvhMqS5ZluzC/9aHH+idjz/Sw8kxXb18KUY++lyus9fttNcKDJ7s0K3/jLqRvq6+QRWV1Zo1oJ5aXNXP331P4+PD6t7Yos8+ekL1lbXxHcvpKYOVG7e1ODevr770ZReH7yCW68DRgxqaHFXnnu3aceSA+np7tTQzZ0DTo977PdpkINa2pUUnHjloPSyIXfTZpPPCxcvasX27bYENoMsTIzxut7SwkydPxcauDc2NGjcwGV6cVaWv3zl1UuMj46otrdDww37rgduA29uhA3tdDj5SPmk940UZg30H3rhl/RijUZUu44yfL1qX5lcq9b/8b99TQXGldnWUuIzFunvtnHbt3B7flGQ3f9asYStsGDRgEHbz7j1dPH1ex/Yd0BdfeDFA/C+//JuqqWpyuSpjpI9F9R+e+UCTBtVV1cX6la98VXu27lRNRY35tI2xTauqqoipW3RwtL8n3szce+igHvb0ad362m79qCgvUkUD0655sS0Jo5l379+N/b7u3R/R8NCoPvPEY3rk2P745uLI0FB0rnipgpEbFlwzBT8wOhJfP5hznHjLtLjUwHdjfJw+L89t1WDmrbffUH1tqapKCjVr4Dg48DA+yzUzNa/r129pS1eXem7e1ZHDR3Xz1i0trSxoQ7Hto21qd/m8DjTy2aF1jc2vut0AVEo07fYz4Xa/wXYmzx0v7COds4kFxW787OdFG15YcofB7ZxF2tg87A2Bzi+jRuF0/Ty+GoDfsD3ZYDuFieWNMWwU93Gg2HbsV3JwWNJ0HUAIO4d9Mz3sHjQDQDnE9i4+AmRguknpuPZGliNv6Pu5bV+WT4ye+Dn+xR7N9OjsF7ksi2FbyY835/BBbLcTnX+nBUDGR5zp+PuAN0J0rq0XaZos2XJ8D3TxkwTSZLY6prRIGoacjjgji7at3DJflI+yQRc/xjMCNj5kYpkBdPlBWehUhA80D9AK+29+Q065+NCDXfwJdZmBC+onyZOYkHSePkKW/p38aOrcx9Iexwfgk4b8QlfNA2WDVgBI/hwn8vUZ2oBe5MfsBHxTDsoFQAnQ5zjQ5F6AeJ+j3l2WwsIkN+IBMtkHjrgEwFToSA7wkDffauU3M3BghKgPn2Ohv++TF8+RA+fU8WdJVALJ8BryI28/oy5Dp8wTfjdkafmEQCmfT4n/NJLqVhTgCl1jw2CesVMAZeM+ecVbjXwkO0rhCEkbUgjgFWDFIR6lyqUQoM4kfNBrQqxEggTCoREl0aSAEtH4GIUhMG0Wc7VUcq4wFBY6gXgBDlSUCxNMu3IRML3BWDhoOsG8n9PYU8HpLWaL33MC8h98BuoEmVIQ0wmU6jTpDcQEMuEx3Y9/QTMAjUMojfP6P4bU+EjgstPoiM+tuJ+j4XOSZfyLEPyap9QYUzr4R+HplcATPQmUmvTIirz4ZAjKkuaNk9Kl7yomRwWdPAMZ5IPMuB+9UMs+1ndhpNxz5U2N0Vk+yLvi9Ovu7a1reK1I8za41PFf3+l8yYNpjeUiLa3O+Zi34mE0UVZGFQs1bNDS2Fhn/mx4Sjbo7PnzlpmvS2stT9dzSb4+89Rx14WNlUk1NDQZJJQbPBVET7y6plbtBkBpN2DWZK3baWxVX0+/znx0WtWVlXYcHdq1d7+2b9tjXWEqY969LsrJvHtJLLhn8XRL20aN2Um7yap/eFz/8pt/ZiCyrPNnzujzzz9jGocNWKrUaMfctaU7GlTau2kqDvTOLU3/9lt/rlHnUVZRq557gxrvH9SebZu1YkDFTvB/9v2/1JZtu/R73zir3dta9I237rvHO6dnDnbacRWotqpGr9+Z00/OPTAgKNPN3lH9rWe26/23X9UTjz4S+pHnBs0eZBOjBp923O3mfadBDPxs6u6OtVxzC8v66pe+os3mdXJuJr4rePHiBX1gYDA8PBROjG/xUacdHZ0qrqjWNQPfd0++p2eefExfePYZbWlq18P+Ub393ocqr65U7+BdVRfn6/i+Qzp76kyMXB1++lHVtDWrpbPDurVuJ1qk3oe9Gp0AxFpv7ICps5GhAd24fUvb9+6LkY/vfve7aRrWcsMmVBhAArxOfvhh1CV7X03PzOjhQJ++/pff1ujSnC5duq7eu/3qbGo2sLsXLwcMDg26XorV0r4xNrMdt0zWXG+8Ws93QVk/+rBvIEa8WWDPNNqNGw81s6gA7o/u79SrP/6R9WFdxx49rhk/WDEwKC0pUqmfT1lGp86d163eB1o0+PyVL381Rg3r6poMDjsMdhqDfxxFpQEqe6kBwDotk/mxSdVV1KmsuDzWI07OTLm+SjU5PqpGg6SbVy/F25df/5M/1aULF7Rvx3a99MJzKqsr1+j8THQUePGk0O33tTfe1Dbrzc/fOaVW19cjjxxWVUVpjObRpmrrDcINsrCRtKsPDFLzbe+uXbmqjdaPktJyy6RCN2/06t/8yz/Vu29/pCvXrurCeYP0uze0saVBO3ZsdXtsir2yPvzgY23q6I5PcS3ZLvCFBtZmVlfXWAU3qCzPnWa3gcbydR1qK1GDgdv9MXfEVBajnWwVMpZfrsU1g5RVtqCwTfbBCPjyuttK2K8ClZtHnB0uG0eFrWSkAHCDYwzHlbOTRaTxNU6JzwdhUzGNPOVeODgHbBAh/UoBOw5t7BsBfxH2zwCPsx+HTXUELOonfgE/QP1Gh828AvjCJzgqYAGjzNpC1vKxjABbjY3FZmaOE7uNraHDjy3GXsUMS5SBfaV48Qt/4jyss2HP8EXQ83OW02Rlig59Eodton1abukD9pLbwZPLg8j4zfIc/GwE7vvEYEeaVsPfuq1EJz3nIyDkkMoIiEvgB7oALuRM+WCAe3ENT671mPajHnJ04osTvkaW0GJQAN/C913hL8CoD3xN3DB3UT6npX6ISx6k5Q1IfDpyCInyz3wlTJFmuACRXMe0nENAKcchD+wcpYdT4mTgkkAZSM/BffJPND71/+hqBuYy30k66LPkJQGqnOwcByxAkeA/ZOp/mS4E8/zv3+u+zLABqenAQxugyPdvqTv2ZINW3LMOkq7g9//g91+hcfhXJKZxRSQIBdFU+MjS9/lN4Rju5jqU3YxBNBNMBigC7DhtWiDnCoIhR0BRiUI8aFHhgXydivshAEeEHspPQyYdykVBYuRsgQ1AFwJFpmcMgSbQxkGDDgATikQvB55M2zxQPpw4QC/22HFPBoWE53RO5aHMSUmpAHg3T1EGOE1y4fxpyFUE50yIn8Tzb19HY4B+7j7XwTMxnCZk63IyPG7hBsAMXUZOlmEyaGmEkTQ8RzmQb/Q+4NcPAnD54MwUX4x8cY94ll/f5ILGFixfpoF8/86GBhW4jIebpKc6eZvSAM71xnlxdVmLczZMlj0LeZfhbX1VTTbyGI/GliaNTY5oz97d2rVnv86du6LmxgZ99cuf0+defFJ1Blw9D/sNEDZGWfiW38LKootHj4dpirwYudps58si5Ddff013b13XoYN7VV5VrlaDsyXz2lDbpINHDpletSYnx2LB9v2eXh0/flysnOOlgXyDx7mVPL35/geqKipUueX9/POfta6VaGJyxvSqqEyDhio1s2aqrDyMLo15yI72L370U625YzA1s6DxkVltdpz/5G/9FdU11qiyuknbdx5UU0Otzt0b1fkbQ/rVZ3b43KdDXXW6efOa6po36ocXxvQbxzv00sE2vXp1WPsbWGz+Q+3bsyf2nIrRNdct02vsEcbbQIy4sKs6oyQLbGh7u1dL04tqaGzU808/qcbqck3NjmpqaVoP7tzR8YOHY9NaGnJlVaUu3bql77/6M/X039cjB3drx6bNyl/O07kb9/WNv/yBHo72G9Q16cvPP6uZsWmdv3rDdfOCweKqJmenrZo0yLX4RE+5nXOpgef7J8/oh6/9XONjowYpjXow3K9pt5eJ4REVu91v7mg34Dgfb73VGESvWa8e3Hug1tbWMNazU7OGbQVqNSh42Nend949Y9mX6jOPHtVo723rSKP++u/8R267xQGi3vvg3Zg2furJ5+wgizXvdg8YR6cZFWSvsxLX055t2+ID2a2NVaotdWtznNaNbapvbLaeLmgYfjtawskODwyp70G/rt24pU1d3Xrq2WfNQ75mx6ZUXV6h8fER3b57zXVbZftRqovnrun+nV51d3Zr7649mhyZMHi/oCaDRUblzhoQxZYmBsPDg/3as3u33nnzfbU1NepLX3jJpBlBmte029WKZbRq3t8+dUqd23aopaPLwKVANS73gUP74vuLKwurWl6a16h5Xjd4rDEfjPw97O2LT17VlFapxeXKKyzX6XM39K//1dfdIejRxMSo9u3frn27uvTyFz+vjQa6dFL5JAqA6qMPzxhAdqi9o0186otPM8UbVW5tjI4xLbS2sqDFmVFdOXtKhzvr9ExXo9by3CEbXzBYs8NYt+3IKxObt7AEgTVgtB2+hbnkjtqy5VjFyw5+xkgBtgW7zEgjMx5hh3O2i+0Lwn6FzcIZpdGOWEqAHcRe+l84acsNu8i/cOQQcftmLWh0lLHNvgfg4F44UMcjXUQ1LTqGqVNQGC9N0ClPoxup00gnF2ec/AI2zfbNdGlPCbwkhw8t/pgmTTMUfpQLXGfrsAAlCUD4QUoeJ+w5Th26lJE88UnwH6NZzh8/CeggP4AOeZENsy+UK/MZPIN3bD2ZB7j0X9ohIGUYcnQgPjaG39DI/A15ZSNQyA2+4B8euRfPbZeQAX4I/xqHn8fO+uYpCu4jlv8AupwX9Qh/8ArAivpxPTOymM2QoRvwj5woXzbtmNV/zHBZhwOPuBiJbwBqGpjxnbhmAIZAWnwf9pRRzUzGxIVmOpChj+wvdx+fRz7IADmFxFxmdIAjA3+kgReuqKt0hqskyxjJAkxENCKmAR3Km61fSz79U+AJ3wW/93u/+0oquJ21HzAVFQjXGacKTwQRLIHfCI8KCH78P845nD9CM2EeILSo9CjkcoAukDFCo/eB4pMmQ+SJloOvqegMLfMEhqlEehIUjEV9rC9DOeCDjynHWwfOIzX2JJykhG6QUQ6ecRtFz8uBNhQ//kUF0KPhDLrmGcKjtwQtRv8CLfs5dBNtHuXk4t/wi5xCscxXDKX7Hhkgy0zJ0kEaeE336W0BMIO+Ezip7yNXV2rQTgCThssZotCGR2SahvrTtAD5Ri/BygWoAFjyRX0MM2uwZucMWMZmYlE9YGxkvVhTeaWYVv3q1jy1lbvc5OPf1AVga8kOoqqq2jIqjx29FxZmdO/uLRvRgtggc/OWbQZd+7TVve6BofvuFa2rtLxYvf0PNeK8+ARMfXV1LNydnJ7S+MSEGptaXJZCTU9Oq7enR5cvnlH/g3u6Yuc7PTXm+s6L9UWU4/q1azE929Tabr4X1bW1S22tHbG4c+/+PXrQ+0ATUxN2Bus6f/6yNtn5f/XzT6muosgOti5teTA2FlNtczMuOxuDWpBNzU1q9MFatYnZOfUMDWnWsp+asqGfWdbnnjmqp58+HlN+HV3b7IgqdblnQhvbGvQfv3RUW+vLdfH2gBo3TOj1996I9Tod7a36Fz+7oVM37Tyba7S1pVxlbnjv//wd7dq/207UOuI6Z/8wpg3ZEyrqy3XV1z+gq1duaWnObcYgomvLFoOcAlWWuKe0uhT7ijXbybfb0W5pa1ddbV3sov6t731b125esRFY0mO796jToJi1UP/86/9O5Q0NsY6ns61Re7ZvVfeWnTp64nFdunhRb732eizwbmltlGs62um8HeuHH1/ST37ymhrr6vTYkT0xIlVk50n+Y0MD2tjSHFO9rKeiLICxc2fOaMp1uWP7jpgmnDf/RbYNHQZtN6/fNpDP17FDh/Tbv/Er6t7cqR3bdhm0G6RZx5juHRodDN0e7B/Ulu4uDY0P6t5gj8H20QATrC2c4bBubGypNQCu0umPP9aUdXE+jFuZTp85q7qmhpj+GjOYYcTo0vlzBkqz+sovvayt1qczBpTvvPq6FsfHNT8zqQ0VJfE234O7A/rZz36uPtc1L4Fsbt+s1oYW6wcdhXnrwEBs6fDOm28ZTDZZ5zvU7HpgaorlDuU1FeofHrRc+nX71n2t2Q6ML8zpjHV35+5D+sY3/kIn3zvldrWkhvrq2Pfspz/6kbq7tsQ0DJsS0wFBDw7s26/yorJ4U7TQunnlSo/+9Jt/mdYmtpbpheef0Mtfel779+yIzxbxjUsWsWMDbHy038AcZ3zDefOm+a3rfJ+z3eln3V75gkS1wRdrxWY1ZP1ZWjVAtn4cbS3XsfaysH/9U6zzsg1ynczxqaL1EtslAw1smtvxik9sNYPDZNPjwYc9WrYc4q1yB76Tytq8BAhTh3HZNi/f9p9RABwXjo372Fl8RthbTKsPTjzHoSfbi/3E+WF3MYusscqNhPg+j4iP3QToxUiXbSP+LPwSz5ww7K9/0fEGLLLvGgAuOUWwJTYb4JB8WYAQeGTkwtcp75Q/fxDDsabfyZcm3p3WZcyW44TY/IRONfWE88cpMzDBVGcGMLLONtNSTDrhr4KoA6AMP4G9D7CRA7kxhUnujhpTeFFO/IULBA3XF6N4yJK1mYzWZSNpAR7gx0fyWcmX4eeZxuU5tGjnTL0mWTF6loDHJ3m5fpAh28EEfcsL0JMF/HfmTwF/kS74c54uN4ziEwOAmgd4p6agi40gHflTb2CCJbcF5EueLGiPQPkNfEgXOpE7IwPESAT0jN+EqEHnz6Pw0RQk4jmE3NZi8IdycgOeeQ5J6gn9In9ooMfwCSYJsFXI0qiSAJip/lP60OU/+qM/fIWGQ0TmsKkAMkuCoCGkSoxRmWAwgSQK/GnIOCU+zKdGko3GUHmk9X/BCL0PUiA8LohPyBBwKiKL5tlrI73tCBCEF+iheDSmiIPzsvJFwzJPpCdwppFwJi+y5z+Eg8ImUSvmjFn0R/rUsNN9FIN75JMIJJ54HuDItKJMuXscGBcaYBoGdiL/o8KiJ0AZc3Ik8DsQfVS2efV9FrPT2BjRQxbBA8rsI+TixpPyTQ2JPKPeyM95BV+mzT0aWSwqtexj9Mu/aTCsLRqcXNTgHA3fTtaNp0flJsjngFb1D443azp2aHdPyMCr0KCAtRLQREmLSwpsJGYC6N67fy8a8eTUVGxqCSibnZvQlatndfDwQXV3s8aqRX0PB1RnB765s800k2w3uN5WltZ048YdnTUo++DDk1pbnjHAm3XPmH1WCvX4k4+pwDrAdBP3WNcEyL9+46Z7/fdUUV4ZC/Cb7Lx5y2pudtFOqFGv/exn2r1jux577GBMDRma6htf/5OY1tuzc0fIMz7GbQdRZKd27sx59fUMGCxYNkMTGjeQHBqcUlVxs/7+f/Vbqq2qt3Mp0brVta2uRFV1jfrmO3d05cGQXjjYqicObNLrb76mFgPJyo37dObOkH79RIdePL5Du+oLdf/uNXVt6tRHpz5S17ZutZjfhw96Y28wphnggZcJeDvw1Z+/qfX8oliDdPzIYbUb8LD+kTcEtxuotLdstCzydPbjc2JX/rt21n3DD9U3NKpq10mBjRFrl1q27NfGzk51drTpzv1hnX3/pOYNWEb67sfO8EzL9g0NGihvi3VLrNthJLS2sUFnLt3UuyfPGQBejw9Cf+0LL/j6mo4/elw7urq1eWO7ZT2jD0+e0vPPPy++bfjg3n398Mc/0QsvvBBbQbBVBiCusrZSt25cU7Ud/fzErI4YFO42WGDNkptn6E9Pb482b+52r39ZBw0Yrl65YAD1vgYmBzQ8NxPyvnn9RkyhRa92bUXj4+xUf1EffPyRrrsDMGOw8thjT+r9D0+pqGBNdVWVGujrjxFDjGlDQ53BzAGx0/sd09pkvWwsrzCYG9Ntg7u5lXy99c7HunXrjuW8VY8+clTPPvdsLAQfnxjT8OCAdWqX+dxkvtPIAG9nMnUPmCsqLdHw5KA7HPCX505Fa0zX940O69rte3r7jfd198Y9be/s0PbuDh05sl8DA33RWd3cvVnssUe7n3angEbMLu9sU4HNMCrTGz8/GVuEVFWXac+ejXr5K88ahE5oZHRE0waV2A12DLeliTeY2UIDh37v7gP99Gc/in3R9h/Yox/86MfRQeJt1LGxKacrjnbKMoCfvf6mPnSnp7WxQmWjd/T5fZvM15IezODI3G7demfyijW9VhDrv4p4EcLWenLBAMi8MwW1ts63X5fSi1PmJXNcTNExqlNmefKppwAVlC1nQ8OWZj85fE2e6WYCScTH1oVtJ3qY1AR00gyA7bttNs/xG+ETnJ7fqRP7qX/ArmN7Ga1ATvii2EzUYCEGFkw87CkgxHUNeApwiN12nmEPnXE4Wuy478VIHmmdjvy4D1BgpI2i0h5o5xykz3wDgwxEoNicuQ+fGVhLfiYBEGwWHW34pzyMKIWgIk6SQzZAwfMskBaekBHnrBzQzgAXgD/4cn0lmmlaD15YHgT4JE0MeJgGzzgYsOA+dQw/+LUAGWTs+5zBFTHy5N/cgw/441kMzDjfLD/kT3liLZWRZ8iyII1SBQJxoqgrlwmA5whOn+LBOLpF/iYAB4kPQlz4Pz8KwJf7DU/YCA6AMZ0O9Bke0rrV5G+xPRzwTXnw9ciG9Pg0DkZ3M2CLPkTiyDDpYZTfv+OtRjKkUFRGCMABlolC5F9U2Ix37iUQwBGPfN8X/sEut9zPECDMcA3AQ2mCARpKLi0IMdAx+ecKxQFfpONguixGoRw36EYl2HDbgW/guy8mhLD5Ix/SZzwEe2RkehQ81oxFvMKowCwQH6FQ+dAgbjYszKgPfGcNjvIThzOBOBz0PD7Jz/8YQaQhkh+BhoiiZ0qSgU6mODHC8WZIsJEaTjQY/yRvyoQaB2J3iPI6n4ju/5AfMuJg1I68GQ4OwAXwMrBjyrF3clmjC1Z2y3DCRnRMFVox0Hq+eUmPN6e3B9kWhOkePgsRI4BWPNrDyipGk1HGYoMCDHN62eKegRC9YXa2X5ifdX6WT0GpGuubtbljk9o7Wmx0S+IFCBYTl/iajz5/79s/MMihl7+gbgOz/Xv26Omnntbe3bt16eKlWHDPZ1/WVxfj4AOto3Zm77/zth729GhLd3cs9l5xj72woFwtja26eeOyvvjSi9q1e5fKq6o1MT6jm9euxzcku7u6NDo2EqME1B+OlTUYQw8HtWCZvPPBSY0aVExNL8XU5le/+LSBRlfsnD8zOa7KqtrYAPTMXTu82Xk15g3r3/67f6K/8zf+b9p34JD++c+u2DlW6Tvv3tbbFx7qi4c3xZTtwOCg9h7cp+u3bkRdLxvoDPpeqcEjwJ+Fz7yVefHqDS2t2oiVlOuQ6T3oNVC6e1vVjpefV6iOjR3auXWHugxUOjdvVpfLs7wwo727dujo/n3ab2DQtOMx/d3/76v6wemHqmnu1H/x27+sOQOVxw4f09e+8pId4KwuX7uqYb5naJ0YGOw3cJnX8NSE3j59Uu+cPK1Ll28ZBM/pM48f1YnHjpvfFXV1btabb7wRTmq3AdT+Awc0PDRsULklgGFtQ4MBR7P4FBWjL1euXY6NcO8YoPN8fmpaR/bvjx4xcSuqK91+i2IEjynW+fm1WMzf0lZvXV7TwPiEBmbmdKf3gT549x0DqkI11dfHPl18LoiXEYoqK2w7CrRj5y597wc/0v3eXgPoUfO+oKPHjslkdfTRx1zf1fqzb3xTk6OjqjIwbO9sj4+HzxnsLxcXamp+1cDrtBobGlVnsPjcs0/HFDpOkS0iii37POs6W0T89NWf6sjRRwy8qmIq9OyFi5pdntc7H76lx048om7XDy315oPbumgZ0G7vu4Oxua1d/9Fv/pqeePK46psaYiqUN3jXrNNT03PaYhmhj1u3dofDZ9SQtj0+Pqvv//D1GBUpKy3Uo0d2q6GuXOUVFcZkGzRmOdFGcQRlBoPsgs73R5k+ZQ3ZwtykTpw47g6KO1UGPVu3bVdza6s2b9oadYXDeP2t1/X1b/+pemfH9WC8X/lV6+4wXNCvP75DmyrzdWvM7ZqhL3sGPubNx7vz122v3OaxQHOrto2GWk2WHROT9bW1Yc+gzaeIWNMVIMY2jc43dgs7m4MbORuLRUy2LTsTiIvdBRhkdhkjaWph3xnh4SUPbC8v69CJDedtGjh14nzivyJt6pxil6lfbDy/6ehnnW86+eHww+6mTi6gipD8RKIFtRgN8a0MHGZ5EA3aPAsfaz1gdC2BB/ihBC5HLn6AASg6fuYj4uUA1y1loOzYDuLFtJ3lB3+UFxLhF80r/i0DSUEskY+Q/A4gJZUzZOv0seF4lNOgxnUFgGKqkY5u+GdGqiKf5KsTIDVth5hW9h8yzGQdS2P+j77RsiYOz2DrFwOAOd4CdXuC4QRmTdV5QA9gyJRiopPekMSu8pw1etxndocRYUAywucZ5YlyRi7Z/+kvpONbxKONBvbApzo+bQnsgs4FiMvJMOL5PunRb4AYAZ7S4Er8/ET/Qr4uNzmjA1l5Cv74j/8oPhmEwGLoMIg6EsJ2YiJS+TBPHFQtY5aDABMoRAjclcOIFIXnOa/dBnO+BhFDg32cMga4T55cI2wKRppEK/UoaFB8ogIAESAApQxlAHFbIU0TgwA4gj4Fhl8O6DB/jbJS8FAc80aegMAYiiV1TkkIwZcD+VBCsxEBoEaepM0Cv5MsMiUj95Seq2gczpP7wYvjwiP5oejZPZwZ+aUhU8Bhbg4aevANOfiAkH+Rhpsgcv8X5YNm6jmnES6+rRXDy1YcelkoJm++3R9b0DwA0M50YL1MC+7FFq/Nav/aJTslaUtjS5Qn1lA9dK88l1eRAVdDfU1M47DhKkY/+9QFukOjnrJz3bhxo1qaN6owv0g11bXhrBmVLHZdVdtZjNj5sfP4yZNn1dM7qBU3+trKcjvHSh07csQ9+blYmMw+THfvP1BzW6tu3byq2fnp2Cm8rblZFWW83VesPfsPxELwSxevaHJiOgx+QUECrG0GKQAbzp959tl4DZ4FyUy1MBrIlgf3DQrGDUDo5RUaBNzsuaMFu80Npl9dV6ATxx4xz1U2DEXqHxxWU3Ob/rtvndK5nhn9jc90a2sHbxXWa2R+g/7ZDy9qYGxOLxzs1F97bqee2Nvunne+HvaOqLq6zk57PUDZsIHnxYvntMfApaWt03yPxYabsRHswIBGxqa0sa1Djz95RFeun1Fzc0WM2LCWium9vJW12K6AxfYt9Zbje29pfLg3Njjs7Niq2/NloUt//FsnNGPnXWVgcfnU+zpsINdmWR46cjjedmNX7IG+PgPAh7rXd1+3H97TqQtnNDs5pd4bt7V1U5te/tLn9O7778cbmWz3cePWbZUbuNy9ey8AVKMB1N07d/37rk4YMI+6bhkBxVkMDPaZ5xk9/tQzkZ6PcJdbwTYZqPEmZr4BB6NHANBq60mDy8KbgzjE4uJKfXj6ogHRrJoaalTu+581nUIMnMvGG46UodJ101hXpTUbQb4hurg4px27t+rJp57S6OSE6gykeCu4wA2p7+FDHT16RJsN1nuH+tXkzsDHly5qxW0OoPng7kNt3tyuRx45qEcfORJ2q99pJoZG491eaC/ZiFbXNenW7Tuxlq2xqSn4KDcAHB4ZjKnCcpftzQ/e09D0WOyA/4Vnn1OD9am9pTHWG9a4LmcMvDe47QAUjFkMpBo14rTTk2PWe/aqm3N7t82yU/nhD17X4BAfsV5x+9irppoqPXL0mIrjbWf4WtKcOwGsocJWMkpdVFQa9uXChdN65ukTqq+vC7tRUVap82fO6orBYgfT1Vs2xXqxlo2t2ntot/rHezWjWeszX49YVUeL5bFts/bXLKi5bE1Ds/maWrFTMs+8eLGylm/wtWheGdnyPXfaSp0Po7SAnj6Xn7V6bNdAJzcbscBGYlbYzHLWYBBbFzb/EzucbDU2JWyljwQ8EgiKELaUtybZash+wvSIR780ObkULQsZbWwn13Rg08f0Db4sKwBhWn/swjnvLDAdiZ/IbD0h84fE5czi+0jnkNEPX2qm0vKd5Euwx5QN+2p3BaNJHrkiEWIrCtNiVDi2ULIvyMAqB/4VGuQboAupmsAnHXHmgK0H4Tcsn5QugaY0GpWm5+CPt7ABEHgYbDTAH7osIeH7vCxFIcR6MxcgSs9/0PYJPgEsUQ/2L+T5qU9Mvj1G8Hwf+WR1F1OYfoaOBO+Om54AsBYDDJJHwgRpihR5+X9ji6Ic+KPO8W3zbgPzlnPaVDXVS0YtxzNnaPDLdLM8kQVAkFEyBhN4WS0GLcwXdeZE4lN98Vak9Y+D0SzkyDUB/Q3Q7LhgJuoMn+ifufJy4ZOPmN3yZazxQlB8w888qMSNGYDBcBmE6bGQFiZDoI5EAbiXCTHLIO77N42IXDKljDj+Y+iU3zDNmcKhmCQiLUwBtLjPrvfR+3BaFApHSbMJ4TkO6dPUJLvfYhYdUCwKBkORksA1j2hMSeAsfkOooFqGv4On4B/6CamTmrcdQP0YtrRAMuWHHOAJxSGkMpIilSUZjE+VjEC67DcVTbkBj4lnEiW5UWZGxbhHGuj8IlKmHPDJ85Qu0eR5bL3hIy2qt7GzMeLe3FwCXQyp94wvxCvhy0vEszPKL3faQrVtGNThphn13LyiruYW1du4T87MxqdhYoQwhOMerK0r8lil9+tnrG2hCZaVusGaN4AYZWG4m9rr6+2JDSq7t2zW5PCIHhjo7Nq3Tz194/qLH/xMd3oG6H7ayXdq85Zm1dRWuwGzpUihHtrpVZmPwwY/+w4cjM+yDAyOqKWpQdMGWfv279fY5Exsh8G2EM8+80ys3bp967p2792j9s5NlrNljAw3FASAo1fKJ38YmWFaac4AD7AwMjys6kaDtspiXbt7S5u2d6m1vUr7du7S9q4d7u2v69bIkjoaKmLh8f2+MR3ZvVndzVXuIVaoZ3BMf/OLB7VzU4ve+ui2/tcff6yvHN+utz88pW9+/U9168p17dy5Neq9urrehsX6Z+dYVl6vbQYCvEH6wfvvqs6OfGllXXt27dHOrm4D1xp9ePIjHXrkaQ3NWE5dnco3jTHzy+jNqffeU+fWNl2/dkPlZVXasvOQ/vDr72t+tUBvXejXF/e16cbZU2qqr7Cj5kWC5RgpAuDX1fD9wZ2muUl79+7S/MKs62pEnWxBYX0/dGCPjj5ySDev39KBgwfCgaJ/ba3t8QWCO3fvOE1qP7dv39W2nTsNpHvjbUt0uatrc0xRdHZtD16tnK7jLTp3/oLzmVSj5Q3wop7ZwLekNC2Wnppa1O1795RfVKBr1y7GNzR/59d/W08//oSK3Mb679/XbtcLHTgWGq0YkFYYhG/b2mXA2mSQ2hhvzP77P/kT3TdAZKIMgMg3PRmdZdSXNt7QVK8SA7dLBpOjI5MxqtWxqVXPPvekWtuaNfBwQG+++jNt3dwda4bKq0q17HQXLt/UO+++ayBR4I5Khd568x3TLdJOy5KR3nW3i54hy8H5fuaJJ3V02y4953O1QeeK5VJVV6eh8YkYjeatPBa/b0CnLM8y0ywqttOjl+w2VlxcrlMfXzSwYqpjTV/76gvatLEpbENtQ73rsiboUAd88ohPek1PzRvAzceLD9WVhXr+s885bZHGRsdV5Ha1yR2RNgOxm9evGYzeU99gn4HqkyovLdBGt4upqVnNWcf4YPjOTd1qrGzQ/OiQtlVLRzeWWw9XNMyG/27hM3kltle2ja7HgrUlza8XWE/c5Px71c6QffkoH+AFMBDGy3JhlAR7P5/rUMMftg/byhG2zSEcd87OAhLCB5mGLWNa/2QusLfYTHwHz8rLSz9ZooIDRDaZLwp76oN4bGcCqOGlBrNr+ZEmG1FLNpZ4rJHN7D4h7PAvxOGAdnaP8Iv5wV82BcnMDb6QqCm+j+Q2fHAz3WdzZ2ZzcOSUAVCBz2LUiPvY10hu/vAPASL8k4Xy2FPeQrUCuQ2lAZBEOvFJmRkYgR7PGGlib7oY1cqFBFAMeo12SMMLJVEPjk8NxiiQ/8Xovf0KuIHyxWhWFC6i5rBAGsSg/hhBop4IyBMQA86IsjgAYihL2gZpyWTSQEWMGkWW5scyTevawAEG426TvEjBmsUY3DGvkIPPLFAHwdQn/ye/jY5E3foMHb6KQ13xJQg6lrwdDU18dcgqVx5yyPSAe5SB5xzII+o795wqibo2Q9xjcCr28eImQ5swF4JwpaDUIGEqj9/0KqjsjAkEiXJQ6bFvh9OGYH6htExXUUgETQ+OYUsYw+jBAArAolIAVPQEHDlAj2nQYyJtGr6jMPQYLHY/g89YsOYzCuEbUVkxNMmfaRCirL5PXjDGNWnhfWmRqT2mz1LPgjiRNvhnbt6GwwaFHhe80btkhIxnKF02bw9QgymMBs9IjzzTCGC6zmhmB8Omsf6NCnCkAGDOOyrFz0gbiuVywDPxSUp+mUpFRUKbXxEnLXRkbhpZBQBbWE57dwHCXH/DkxN6MM2QrMtvJzq8XqqJvGJe8tKx8ttaHLltg1Wiza31bsRrdkRFdpyVetjfp1IrISOK9AqCmWjYjEYCkjIlZNGjQRkdBfeWeFureEOx6uvq7dw368MP34vRkBU7/3c++kgXLl3V1dv3VFlZogo7nCdPHLc+5Om1N163o6uMbRPYamF2dlGl5XWqrWvW7j173TjmVei8BofHLSMbNwuho6NFmzs36tqDO7EYe8WACoBVWOz+txsG8kJkDfWNMXpVZEBQa77o2S3ZiN/rH3Avft2g0ABkcU5XH97QxNK4nt3zuIZXK3VveEb/62v39PX37ujjmyP6leOb9LndLfrJj3+k9q4u/fffv6oTO5rVXrlB+3a364ntrZodGdG//dNvWwYr8QbaU088bdnkaWhkKL6B940/MSC7fin4AWiWlVXrlkHf0eMHDQA6bQzdQXDlIOP6jTv0//rOR/rmyXuqa2jWnh3tUd8fnXxPX/ull9XU1q7G1jZNmtfRxVL9j391v9rrS6NuLn18SkcPHdBPf/oT9fb16VWmC11/JbQh684mg4xGA1ze5Ox90Ke/9su/pF/72lfjrc+G5iZ1dW+LtgAQsNKqyQ6f9TyAbNa+zc7MqamxMfjhrU16jFWVVbp544aeePLx2DKEUcbFlQU72ukAOdPTc2ppabFhLlJzc1ts7kuHqKSkTGfOnI38Og1C+9wRqCur0G/++t9U3op71dMzaqitdL1bz2cXVGw7sWLgwbQ5b8qxNhHjvDC9GPuqNVQbPG/dru//5fd068Ft1Tc3qqXZ9bSxPdYZvvP+exofndaDB/1qd+egqbFCh/iOpctw/dIFzc9OatPmdhfbzsVt4GH/uN57/6QBT6m++vJL6tzUYTC5NV4WGXTH4rXXfqZqPvszNquh/hmDykHzOa1Cy/nh0LAKqviW5oTpFaq2qiG2rqBLeefOXS3NzGhbV4fbJ4vkGQ0vNh/5+vjjS+o3cD3+6AHt2b5FK0tztqdMq6SeNSO2007LZ4SYil827bfeftcymXGbaFXHxhaVV5S5zduRudku2y6sr+br5u2Ldobz6t62Rx+duqjG6jrNTU7pmRNPOO8NGhka12dPPK5Ct9fJ/hF3nCYN5IrVWjCtkRnbk9USm75VTReUaxE/oVVtsA5giyeNiXmbkG9KshXTEqDL5Syz/2DEAp23Yru982LJquNaV21TsS3Y51h35CPzFbRfPhOT1gZiK7F9ybaiN+gevgJ/RMAHZFN//2cBR07nB5sfQylmD5ADLd/grmkDEPLsK9IUV/IR7hRjromDDfQ5AatPQUv4rFwgHXae0RmABqNCMJ0608Twf/DIb5ybA+kBBOzs75I7fbLn+GZo4BvgGf8HD5mfwCbHXlmmFXNTsBdNFkkRn3T4iuxlA9ZXAb5cb/6d/CNJEk8BSHxQNOiRD/4q0lJ2x416oHymBTCDb0dML6/Zx9Au+U1cZFES5XIZLGtAGemgywVfxEDG0GTwAKp8bix4gYngL3lAEmC7WVMea6ABYNkAQRQCe09Mn00zXhjwM6ak0TPKwP0YyAh6QT7+Kyvh81sJkKVlPeSZZJ2maqGddJJz9pv0iQeyR27oY5I/f9Tliu0KX3co+If/8JVXKDgVkCkqSsQ5ewMBYMAzGgRvNsAfChTxTZnMYsoLFuAzSpALviQ9gosGYq8MeAswAPqFpukwwobQGXmLXYwBI0EmVQZCpgCB1unN5FByNtyXGkEK3E+FB2Sl3m3WeGEPIAiYQokSUkdoFo3j0UgQeJq/LY64CI0FxDECZxqUNw0ZJwTMcyqGAHBirRNyicrNVUgohAPpgxcfqaeSNZykNFwnw+Iy52TqRLmT84iykSO5o/S+jnRpWjaNeiXDhbOjkZkrTbon0Tc2pYlFhubTqFi/SrRs4FW4NqOmiZ9rYmpaJQbHTU2tsbi3raVTlbUNBill7k2UxogZdUe5oM/UAfJnmo51fSgljpTNVdfc6hnBoAgY4PHJUdU3VGnb9i41NtVbtiU6d/Z8LLTdvbNbG5vr9cixQzE1xVtxzeYB2uxtxbx7nwFDmwHChJ0MG1AyisYbiUsuY5HlzduBfX1D+ujsOV23w3/v52/qiSeeDMAYcsO4Wo7IlGFqNq6MHbStV9t27dMHp8+qd7BPF65c1pptByOsx088qiPb9hsY1qp3eEk7O2u0YBD015/bo6e6y/U//tP/WSNz42pq3Rn5f/PtO3r3yqj+5NXzOrCpVqff+0glleX6u//xX9euHVutQ6WqqqlRa1tLbL0A6Cm3bHv6BlRRU+88F3Sv57oGhnpUblBw98Z1Pei9q+07dulm34y+eGKbju3YrB+cvKk/efuWthmcHdjONgKzqm3aobGlYs0uzOm7H97T6ftzenxrlRaGB3Xx9CUb1vVYy/WVr74cw+mshdi9b4/rxzIx2O0dGtDPP/5Y03krau9kCqpbbe2bNNA/aLBdonv37+vKlSsBho8cPqy6uloDWwP0tRXduH5Tx48/rocD/aFvyz6YeuMbg4888kiM7LEHV9GGvFgnNzs5ozo+0WNdv+a6Yif+8gr2dyvW5MSUeu4+UFd7h/pu3dDM8IB2bdttMP2UHt4fMRi6GWB80aCDqV/2pmIalulqtmGIkYIKptlYB2JAb7vCFhMz85Oad0fggw8+0KrT1tfUur0s6Nat6/Fm36B1amVpRV/5/HOqM+93bt5SbXWN9u7ZrcqqqgAB4+MTOn/+ivoe9uvXfu0rBvttlsd4OEQAWHt7u/bs2hnbP3zrm38hvll65eJlrVjHp8ZHdf7yBdV3tOqjM+dNa972BkdappGxEf389b/Uo4f3qLKkSnMzdlZuP82Nrerv69e93l4VlxVr/96t6mxv0cz0pEZGx6JdYCvS24xLYRvyN9jeWN9vXL1senvVtanN5ZtWuXWdumEPP0Y7l5cXrWe9evrZZ/XGG6f0zrsn3YYXYs3d9u1b9fbbP3dnaAOv3QR4Zef6HTv3qKqpWSXWpbYCA2wDrvtzhbHthGGpZtY3qHQ9TTfhzKeWAPfFqrSzYzNhliig77RF3oTG7s4tzIZPSDaX0ZMEhviNDYyOvQ9sDv4I20s7BpxwH3uJs8fp48jxHTR3OraxDsnPCdAiXRwO+BFGFaHBHf6P/HxgkxloSMAv2VXukzQ69aQxf2HrfZA60mG7fWB/s8A1vOHvkt8DRFG/2H6clCPleApecrTxbwGGfJ+RXXQsFrj7HrIhhEP3JeuCKXOsww0+U5lIi/UHcDtRyJK7dLqgQ4A37pImDR5kIe4Gb6b4SRwALvXD//xjnWICL2yDkVt4DpYwfeLDN3uVIR/qGX8ZAzoOyA560KbuYnNWeHRhYpbJl6y3YqsOeGNEEvud6UTmH0mPP2P2KpMt9IiH3BP2SNOEMI3YY3oVHcvpEXIAz3AmHvcIyJAE6Wfyt5kupJx5nPSMNBzpdw6E5gJ5Ikfqn9Hxglde+eP4SHZUgJkIIJEjBBjIehIQ4n4M6To+o2AwSOGJF0N+MO/CcM4WwgMOCDhlmKKHRi+LOFQ+axLIK1PceD3YFRLC9T1CzHk7bprXdc/KAgIAooAZSIS3dI4kvuZ/hJzuE6Jspp3WidEQWETIYvYU7xMazoNypjcULSifeZaMQZouzQ7S8pYkOZAWvjEQ/I5RxBwgyxoLdLJA/ASmInXK10c0HlL6TPSMN/6QWxoBy6XxfRogBonRLsARb8vFYvqFJfdu2a1+TmMzC+qfXNP0snsTBl7TK/nqKaxW/lq+dpfe1MLDUyostwGbXbRRn4jNLdlA/N6DXpVW8PaWdcS8wS/1Du1qgxo+rFviOi2zLHlDFHmxsHfQDr/CDgzA1j84qJ7eB7FHESOFyzYEdVU1litD08s6evSAdu/a4boojKkr12oMNVfVVhuQ1ITTpy55s2xtOa0NoA7dHjU/MaMz772j7fv26+Tpy7p7+76aDAiee/pJ97bYSmNJszPzBmAGWdSXxUZ7ZXE/u+c/uHlbFy5d07e/85fa1t2lZ5583CCqRAtjM/H8vfff1rqN8MG9u/XPX7/nfFf0ywfK9L/9yZ/p4rVr2tTVrrbNe/XRzWFdGpxWe1OlfveXD6hodV7/8t//mT7/7HE74+4wugzdX7x4KdYrnvzgQ5149DE9/8KLmraF+ca3fxqfP3ryicMBRKdGh13uG7p29Zp27d0Xo1hff/+Ozl4f0ecOt+iXH99sJ11iEDGl61evqKylW1f6JvTu1Sl9/kib9rWVOh/pows/V93GDdq5qSv2oaL9DRo87TKgYIE3Rntq0oDCgPNKz0MNjA/LOEyTo5Ma9nH/nuVpgNvc0hROcmN7W6zhQ0eZ0sXhT8/MWWemdO7Cxfi80QDbNGAvVgz2egZixJKNZc8Z2N2/fcd1uKCLZ89qaGhEEwYlGNr6hobg7cK58wHKeu7f1XDvfTt/63hRvmYLSvQn339N3/yL7+jjs6e16jqkDI2dLQYlrH8x2HPnaGVhORwlDSfavSubly9q6upohNFsdmzrsvzf1aXLF2Ok5fMvfcE602KgVaX9O7fGHl3oX0N9vcoqyqyXpeH8GLUfHBqLtnbskUMhz29841u6feeGBq2bbQaEDbX1sc9Wf++QevvY76xET514XH/9d/6KGpprY8uJsuJKrS4VaHkuP6YF796/o67NTTqyf7fmpmbtdNL6U3sHXbxyMXT1yacedWekxsVKa1BYR7bgNshBx6e80m3RnZ78whK9/sbP1FJboZe/8KIWLd+LV69G+4Hm7MyMgd6oQXKPOja3a2x8RD/44Rva0rVZX/zKl7THMr1z84YWJ0fircU6d5r2HNqrq/0jyi+rMcBvVZeBebt1YnvFovrvXFLfWoPlarlbv6dlm7o6G50KZ6mpuRXLn41W7Xhtm1Yt11LrHOCGN2PZzw87iz9h1JdOOO00bCN/4RyTTyGE2Qvzly44YQOxxfiPNHLjqvaDsLV+zv004gEoYqSLzq2vLUf0mK8SRP7uhOAXOEjHrvwpH5ZQuENpUx3AywHekm/kLcIi50Ue+Ejz4PIk5wwP6TNvPAvb6XzgC1AHsEjE0kXKC97TrEwqj8GCb8eghXlnACJkY/qko9zkgc7HKCk8R975AYrWLT/eCkeOMXAAfQYxTJv2lgBRkkvkhcyIlUQXIcrhM/4HuRFIh38PH+jnLEFBFozC8YwAv1zju5M8Uv6koZ6hC72gFXk6Fx/4AKb0AV0hE9+GIqNlACrqOICan+HPCfFSmWUWXFIvpsk5wK1pp4ESvnQAoE6AO+MzsnBlIAfqimcZMIWf4MGBM3GydCmkZ+SNr7G2xYBSbPNhPUg8WjfsFwPAW2akj+0kiAh/MbzpAyIIh4OKJCQBAVxSAwC0QIC46XMhTP8lBaQCABxkBA2uEXqABzORlIBhQhcu8W3jlt4uhCbTiFQyzxAbozhJvMx9872lxFson2mlPMnjUyFBhzTETQ3OBXfh4Yz1Tggl27crwIvLhTLCO3Fp/KBlAnG4BqRBlzw4E9iegessfRgBywkACVDEYFCWxF9SpDAIwV1OsSgo/3ydKSmBXhlABuWJ3o2TRKOK59CxcrtsGACmZpD39NRMxI29u6xkCwZZvLE2NL3gIz9+z9khDq6VaDavXJUa11e2TLmQCzG9giGam5uKBdbbt2x1/q4vN/r4fFDwkNb6IY8K92bXrdCMOq1aDvQ26+tro7xsChpr8PI2GIBVqqmh0XXPSNKyHfFCLEo+d/q0fuu3/6q+9OUvRmMaGx1RW2tbOBMWdqInrpF4AxFQx9tvNTVVGhsbia0F+I7hUP+gurs6Ne+e9J9//3VNDA7rxLH92rq5I9Z7sXcX2w709vVHnkWFGJo02jkxNmEg0Ks3fv5eLDL/9Ze/YuD1hPbt2qf9O3Zr3UB2eHRMF86e1/F9u/V3vnJcX9jXqB+++l29/e6Hmpqf1ptvvaXp4dv6u1968v9P1n+ASZZc14HwKe8zy3vvfXvvxxvMwAwAwlAUrSRKn6TlrqgliZU45O7/ab9fK0+RuyIlkiA5hJkZYIDxPd097b3v8t77qqzMrMzy9Z9zI7MB7v+qX7+X74W5cePGvSduxIvAb7y0B7Gsszn/KuZGhzBOIPO1r7yGdBp31XeQAPBP/uRP7GvLnLxc+9ovjcDy/bMXcedOJ+K3N7C7uR7FNG4LM7OoKSnFyOgw8/HhxYP78cV9jTjUkIs/+ugJSgiahh5eQnp2BhXpNmqKylmHaTja5MXD8RDevjSIX3q2FolUJJ74FLTubsbVi5ct7TTWk74U1XY0kunhwUEMDAyzfcSjh+CpKN2D5049h/sPHhHI9hGQVuHBg7sEcgEcP36ckhdrq8l3ERQOELju378fd+7dQlVVNT54/0Ncf/QAo7MLrIN6G/L1zU4jRHCXEJeER4+6DGCG2BmgGsIQgV1wJUDZcJ06baS+sbOB+50P8fmV8/CwfDceP8SW14v//v3vUX6DqK8rR3VtJXmYBbY+nD1/DsXlZZRRKvOEFNwluE3SOk4JrGsKXYw815txBDD60KKEOi4BA0ODCFBuX371y5S9FOSyPjR3UIuEyqun5RbkQQvrC1d/AGNjY5jXxxl9gwQY8Sgpr7UhRd/ygnnWHj18iNq6OtNjH398FnGJqZiY8SM7k52AZ0/Dm5NmIHdrbRX5WdlIT0q19ciKC7Moywlob2okUN0kL4KISdLXth5cu/Q59h08SODdjFOnT9jaYXo/P79IXRFrXkdNql8jL7UV0No6225wHZ99+hN8+yuvoLGy2sq2TUChoWABHenCRd8iAgSRRYWV6OzqZR1O4rnnT6CutsYAShbB4w47LV6CrhyPBz/5+EM8mQxSjySR30kIs13VErRpXbCG/ESkB4fQtRSP1Vj5x7aoUTxYY+cpZXvV1FxgMwbL5HUy9cgqgaA22hYI1Lwim74Qn4S18JpUnulQASBnpKnj7Cn/p94x/UmdoJ92bzf6qUnNTkfLLrmRGAJulmGTbd28W9SN0qXy/ujedCc7cbJ38tIrTx16Lx1nnXrSoEOeGS3QrazVsZWBFfhVIlGdqNP0P08d+iBNXm15eXTyNfUm7Zb0N9MRsNfhyqGkGEC/lUnkUEdaQEDyKm+OvvyW3ZK9c942BxT0W3ZGHicdsleSe1uklmXQEhTK1+XN9HmKBwa0LHeWS7qf8YwePTK62NIZX5TJm+bqxnmPBCDEY03XEV+dzXQeOgEntWfLUzb+aZl4VQCeSkv1IlumcHLAiEnGL75zgMnZcXm69KWlDIgAopWBh+pAX/qqTlR+1b34J1uitLWOnOgVbZrb6epay0Y5cO6u+ljBgVwBUclQtJziufgbBVCiX+/MiRKhQc/0Ts8VV3Us4K6llZSH6kneNZMn4SdGs/r4nd/5XyMLqMqgOjSu02XkPByaYK8KUGTzRpHpAhWa3CbvVZQg9VzUAFxB1Bzc0g4GxJQu/5SqA2buUMWokFHB0/H0XvnxXsxWmqJadGhxT1vXg88UUoDQwIoStXzEF5eDnqvAYrgOvZOgiC55IaJMU4/EgSO5Xx3jbTiS8RTGuX7V+4hS7oTHmM0wEhiBLx1RF6gTzmhZI/8zfpQ2FTNaVnumfzz1LPpcvLIykB6dCheJYWGkSKUsZbTUmFxFb9kY+xp7k6OTM5haWoKfz3xh98VFiGRO7wjoJqEyaw0H85epZJNQxB57eXUVCgtKhZBQUVjKNCkwScnQdjjGJwm0eEk6NRauQkgmDIzxvTxCyclpSKDxCIVXSJvAriuTFBmDmtLRUhUCZE00OAJo2qdubHTEJhsf2H+Q7zw2DKkyqVEpDXnZJAd2EsCJ31qZ25udjg+v3UbfEEFYUSFOHdnN3qqATsAMYW9fP3mxSQOZgika0Lm5Gev1rYZWcft+L+4/6iAIycJzz51BIeMLdGs1+LbGRuxq24PqsipbhX0xsIj7d64jhSBgZmwOS4ElJLGqG5tqUFVdgnVfAIHpHpzY14Sbt26hINeLo4f2O3mkLHR2dGN0ZAR7d+2yid5zBJpabf+d9z6yBVr3tzfgmRPHbFjbk+GWXJAYeDLyEOepQGJGCnw0tNe6fSjOTsX962fhW5hGBcFqXnUTfv8vz5NP8bjeOY3f+/YhrM6OMa04jE9Po7vjEfpoZDXvQ0N1ObnZBCIpNoF0dGwUDx88ZhtNwNTEOJ47cQIvPPsC2trakO1xq7tfuXKJIGmAPAcBRgM83mzk5eSzYmEesVTKj/Yt1LpS034fAlSKfU+6kEAdUlmcgwDB8rnzF3Hh4jWb4xZcC2F6bgENDfW2KKo+qNCG0Jq/1zXYixu3r9jK8JmZ2diOT8ZWfAbu3r6NpqpynDp8EOVlpdazbK1rMRksrShHZn4BHvf24ZNLV2zY+JWXnjevEbUY31fZXp5Dw2OUg3SCtgLkao5ZfBomJ2bQ092Fo0xXHhm1Wc2hWictMWxfmjc2MzeHNRa+f3QMq+yMdHWPoburAy++eBKN9VrENMuW9+jt7cWjJx1YY7sZm1yk0Uji8yJs7qwhKzMLSyy75nhopf68/EzyM4Q0tpWNDYIiyvnmdjzyCstZL8kY6e/FMy++hHICWvFIUx+0gn5paZkZWRmFZZZJelofRhQWV+Mv//wvUVVOWT5xEDHsYGkOZFK6mxIg/aaturSyf1JyBi5euGNfTOZ4K9mpycLMzBjlNAEe0qm9UwvycuAlSB+fmsKtzincvdeP8ZEJ7GupRkr8JlLYRosJBhtKMpGy4Uf/BAFdTCZ11CZWCYhVLwJfceTh+g71A2XC60kznebmcNHAUtfyNXWm5lep0+mGh2R4ox4aKRt3dfpQbcL9/pmul86VLpQulq4R8LCRDQIvGXLTjZYXecJY0ucSZukti6s/gQvlS33r8nF6VfmJSFEhAGK2iIf0sk4Z9Kh+lkfKnjOO+4gq4oVjXE3+FpRTcloUWvo0qs+jNsFKagWMlJhXdT9lhy0vyopebZJ3Cqo0ZOgVKob2UYlZGUmvs4u0YwSgOsyDx6vKqPI52xYZaSLPLYzqwEIpbec0UFoCN1Ge6F52ROVTHUo/6xQvzSYxnjrhqs/oYXiA+dhhYQSuyBvyzoYmWTYtjK6sNTQpLBLFEJqLqi8ujROsQ9WtALKNwjBfgTfpebOPDC8+8WJX5cEA9k60ic96Hr1aeQjeJB/KXM9Uv3quIzq9SPF16F55iq/ucLyyPHkI7Ef5EQ1n5WJymo6jtE3GvvN7v/umkJ0SUEVEM45mJENriapOySwtXii3p8ojzwQpgRZ+FMiIAg8VVgRrONC+lozMebL4fC9STVCUphKyOK6g6gFZb0cvebiLEzrRJES5wcak5ZS1Jormqwh4KJxrMGImo/A05io+79WATNAi6dhcJf4WrUYDI1kTsMhyI/MXK1koWgxUb1UoWkeUNg2zyAMo4VD6iqdySKhEi8qow3moGIrvlLziG232XFkqT3c4aBrhgdJgxemqClSwn51qEDwZQ8JovTo2grV17cZPQZIninTP0wguU9kurqe4d6zb5Y1EzMelk6s7eK5sEQXxPpZjh3W1xvfrSElLRjmNczJ79vraJ56NSGtXqVzK3DyLsZpTEW+fOcdSGSTLe5LqYS9h1Sb0q2wGVqlQRedKIGiTRUkwZSUei4uL2EqKoTFcRMi3Yhtuq24zc3LxpLMT09NT6OrqQn1dnQ0JaI84gfqV5QD70gJvVPxxSdAmy/oc//1PLmN5yY8vsudeVphDgOKzxplfUEgAF0Y2e/wtTc2YnRxDYGmWRn2GeYdw5foTDI/P4jRB1zPPHDVDuRJkL4e9YJ3yPGi+UxqvUmBaHX99JYjnzpzE7to6vP76GyiqO4MbI7E42laBzGStYr6Nitoym7CuYdX+oSkqmCTcu30TRw4fN++MFnPN8Wahq3eYoOY6jdM6Xn5hHwpp8FZkmD1eDA+M0WjX2+r1ZYXFWCD4+1//5hHSU4Cv7MnFn/zln+FAQwUa61pt78EFfwgJyQlsE9soySIY/emf4+LFT4iQNedOc9ma4M1Khd+/QPA5h8XlZRrDNQLecfjDmxgeHEZVSRG+/QvfsiU0JgkS1X7SUpKwd99um2ivpT78BJhjBCBagV+eyPn5GZNDKa+W9lY86nyEhVkCFZ8fr7/4POpKc8nHRNQ3tKCkpBILWg8ty8OwuzE5NWPzyJ7cu2/zoM5f+RznLxBAUsaLi/ORkeJFel4dfvrRZ0gg4Hnp2AF842tfQlJKBoFkjw17VlfVWu++a3QQ5+/exI3OHlvVvqm+EkVZuXjwuAOPHnfj8rWbeEhQpC2rPEn6WCQWIyPTBOghVLJOUmkYr127avPRZCEXfUvWGekd7EMKmd7d20nQlohjh48SgMzQuCRg3+5Ga0caRteuDHcGu3Hxxj0CtGnywEeDEEfAlYEK0rlFcCRvkXSPdmUQ2BofG7KPC7YJklIzslBa34azQ5sYWY7Ht772AtIoT1PTc0inrGhSunTN2qbbwUEbpOfmFmJ2doZxCZAml9DT0Y9vffklZKWlY8G3hsDaCmJo3NgEkcUypLOMvf0DBKZzuH3vCbJyynDs+CFrh+NT42hsbsDk9DgBxjZy80qwGF7DxYdduH7tLvzzC8glWD+0t5HpreDxg0dII83pnmzsqy3HweJE9BFMT4Xc8NgqwVaInbtE+b8o34RgCK5qnjBspfsYGuo1yqqAxU4sDTF1noEu6jMtdUINadpQ/0nlOr0rkEU1RPpiqEdMdfPPhXRDSuYJkd1hOqafGF7yJP0uz5ae69TcUw35qT5kG6TPxGPZN5tcTfqk8yxvJuLmGdPwMx197UeVaXGiX0LKTvCVUaL5grIB0lkKIz2guXe6dx4q55wwD5fOSNl0mH3gVTpeYEcdQcXLSE+3j5YsbTJB+lUdSNkG0SlbZDZFTFE6ZvxYD2zjchpEcyCJFs68QkzHHAR85rxJ1KdMRwuS6qv+Ddpu6V6NapmdIb8kTOKHy1MeKk39IODgVSsMGPiRnVZYlZG/nS1juexUng4kycaKFoE28du2peNv2XRzrDAvnQKvolwgSfZDG5hrzS+tOiDwFgwGLZzxnGFVNtEnvSunj0Ci21rJ4Rrlabwif4VbDEgyvObRif+6V6f0Z+Hl9HDYQnxSXCePLJse6p7/rDNB2nXqiE+QnEhWhTuEr/QlZRLifpfASwQLYbpPVJWY0iFbFEEVQaLFMDf2TaaSaTKwbhxTjHZjogI05iokYQZEmJQQNGl7+t5IFSP4UCBJJZHRF+ERcbP/dRgpDKNekE7RogKJTjVQ9WSUtoRTf7raAztEv5ii5yw0C2wIVIKmtJSP3lvaDozpsHlZDK/GK6GMHgn6mkYVpMbF2BJAuZNV0a5X5PLVVeXRn9GmCo6U297rj89/ns/R+yjtLq2/e+qRpW3v3KG0xALRFPUKai6K1u9ZY/2Mjk1QSWwiuMGe7rrWKKFSorBOxmjtrnhk7izg5Wof4tgrNYXCul2nAlzdWkcGwZY3KYP1pq+N5B1zQmc8Z77itdZOkicpLEC3IiUfwHrMBnYIWNTTlmcymQ3QemLkg74izM7MRji4gpTEZPbQi2iwvAawtLij5lqocTc1NyNgCztuwkuDplXv5d3QOkW+xSXIW6HeczKFWl/+Xb5+F/fvdNpaSS8/exIFxTlYDmlCcTrGJ6axRACQk51LnoQJHHy2NtPCgo/AfROXb11j3nk4fuIQmhrrrXwfffShDW9KWaonJflZ9i+huKyYYHYNPT2dyMzwotCbDW9lE84+HsHIlA+b5F1ObgEGux6j7/EdBBYXMEtw86P3P8TgUC+B1XOoqa01edBCqhcuXkJJaTU+OXsRWd4UvPLiCayGCH6pVPz+IGLZ8MN+PzLyijG3mYAigonO8UXUFWXg1mdvobwwDUf3HkZV4y785p9exrde3ENwCOyt8CJlbRJnP/kEe1qr0NU3jH4C2b7+buQU5KJl9y5Mzs9jg3WorXCy87Pw6MkjAqAJPPv8Mzhx8jRB2Aje/dG7SPUkIYdARQugVpVVoKmpxb4IvXj1Mvr6Ogmm2TbikxAKb6CzpxvLgRWMjE8YUKwrKcN+ArFwYIkis2ntNoeg5vnnT2Ga9Xju0nUEw+soYt2nJzEhKvHuoUEMz/uwtLhKxefF9OwSsgsrcOP6PexuasQv/71vmjdSn+U3E0jm5OWbAR8YGUcvz8sEsb6hIfz6N75ha5w9vHMfx545g+uP7hOYDWEzfhvVleXIJpCRV0JGVu1mfn4WU1OTNi9G+06WVxBEZ2aaYr916zZOnT6FCj7TRP6iAgK3jDS0NtaivKQAAcqXALvmVn58/hKe9Ayif3gC43392NVUjWcpW9or8e7d+/ahhPYnleHW3LfcnALKFJUxiSkmgPw/f9KJlpoC9GmJDbbjVPLkv/6Xf4+uzidsB3kse6Z9ASlerq9tEyRmWOekvLyG9dEFryeBdDWZAYsjMAzToGj+C7WcfRA1v7iM4YlZPO4cwrLPh8OH9uLb3/oa29cKamur0Nbaagsae9K9GBgbw5OxEVy78QBDnSPISkzDgeZGmz+2tRoifdQZPO+xXHkFWairqsSRHALA+UmML1MvEexvsukv7aQicWcDibQN8nwFCL6kEDWhRGu5CdBssKPrIx/1kYS+OjMAxvJLv0pf26Gr/kn3mI5196YSpap5o6/cpE7VOdShZQb0wYX0u8CHIIY6gmrT1klne5c3UHpVxtYysASdXrb3NJh6LD0rfae3BrLIV31gZFkznHSX0pR10T8zzjwFAuTtUFksL4ZTXgIDlgf/GNzNj+KdaFVY/dYQJ6GVgUSNDmmiuQiQnEqPmH3hqfmHNv2H8V3JLRjz2TI9KnoFAkWfiFMc6VQDPHymq2TKaCZNahMaOTFW8HTxSKP0ufGFVItfvNefZFVhLQ2BDOp+8VS4QoBD9kVlVvpKW6NoSsPN+aXdYn3Lg6V2vRIK273DCEyDcWxeF/PWIZJUHpefG06VbdAHJFrTU3xRXpqbqSMKqgS8RHv0tIMXA8J8b2A+8k40ilbVRTRfpRG1wRqaFc8MjNlbHZItDbXqi07n3ZIcC8wJKwk861C6sRpHViMViox6a/TCCaIaxs9AiQogwRFhIkaVQM6QaGf0FUdUWEZEoT9fYXofTU8MUEUovCpN6UsIoou1OS+YCqh7/sdDAqxnUaYIMGmOloaPbDNUofYIL3/+UNoqk5ghwZXwSaiVrzxmYVUymWgNmXlZAzIGOze0CayupgQIJNiDMrqZmYVjHoxlv5W/lZdXvTMwQ96IrGi+Lm/XIOQJdGXSKRl2jUinwtip57xGy64/ZSoajGae1oPjbwNfEjL77VzNWpk6TOAl1lovgmdIq04TIFVnJyOZPVfjiwmR26ndt+LHyOwUNtk7rGioRQwbPzMzBSNalJcIi9FcDDaclHQPUlIzkJ6SCi+vo8PjGJ2YsfkwTNg8ovq0P0AwFJtMZcyE1pnQ9OycGSstKKo1jDSXRpPxJyamCIwW0dzahsm5OVyj4auoqUFZdRWKykrNy2mrKpMsXyCA+x295opurSnH3WtXsTA9i6rScltyQspRE7q3CETDBF06td8eGYWYrQ2UFGWiqb4EjTVlSGAvfCWwbGuNaShQQ+dTU9OYm5+DbzmAhaVl3L59j2BPWxdRcZENS+E4zAaAA9XZGJhYseFQebOaqpuh9b36BnvgD8yynPPWg9K2Rp9+fhZrcZvYd+wQ7tx9QBncRE1lPbI9BSxHhrVFtZ80tTvex2ti+Wcd+Pb/8R6udozhUEMhQdQIkkiH1uaaXg6D3SD84Vu38em9EeSlxeLf/Yd/ize+8CpOHzqFX37tq/jWc8+iqaIc5z//DH/0Z3+Msxc/w/XrV3Hv8QNMLExjZnkOSItHIcGlBKy7u8uWIFDZnzzpxNYGlU2IqI7A3U8wqA8XcrMJPnOybY0uLVGwxTZ44/59lFVUYqivD6UEVPOsC83p29qJQcC/TCW6g5n5BSwur1BeKYuR+UJf+fIXcOrEUeQQaEuthBN2MDg7w7SqCKpvErCn4cjB/eRtui0TUlVZhTECvMWlBVK7gyGCiXsP+zE5tkTQV4jTR06gsqACaQQL6eR7ZXkBPJ5kZGeloaq6FEeOH0MDQaT0WQZBVEFBATK8mZRtoKu3F5evXjVvnOri5KnT1Fna7DeZYdPRzzqNSVhFWVUR28sG4vncF1rBg65uTI1OYW5yFmHKSntTLfJId25mKtvEoA3Jxick2ccriYmpBD5BZBDgJBCUaL9Opa1lGO509OGNky24MbSE8alRNO2pRVtbk3VOxkYnKEcZNg9Lq9TPzs3YBHl9TFNTXWZeWy0aPLOwjPGZaRow6hiqU5XLR1A8MDyKmZkllm0BpWxLzz5zjB2iNILtY9i9m8B9bR2FBUXU4WnsRBRSt6ZiqHcEXv7OzmAHbDOIyuJCAs4ydpoofzR8mp81xTZ75/ZNXLzwMX73hSZ8uz0Z8Ts0soRX62wr49teLG2yw7zOzg87NGPL6+yUEIhRblYCIdNT0sd+8nGW8hHk758/1WnUl8a6D1GXszimr0xX8iqTIX2oaST8afpM3hcF1POoblV9y2ZoXp5smBY+lVbTn2yFpUX9Znqb99Lj6oRbh1zaT/+UgWIxvajeNM8Uz+gIkZaw0ZCYLIR0cTRdOxlXdiSNYMrsKG2ZecbsPtbmwglsqN9vG5vzvbKUTZJ9Uhjl4Q7l6Wyp9LLSNlpEg+hh/VvpeO9O917h9VseQtlTfUUoOyh7pzJHw8uWaB6zpgLoUAfDwEYkPm/cPa0DLzYMqTxtWyQJndIxWpzTROBVdkkgRPzW4qdaO0v5hylHZtuVLkuiEtpXytSFZjeZhvSiy09ZUycxnjlAxG/ZaF5FiMqve5VVgVVPKlf0UFydYpg5nchz/bBnxkXJjcNCSkD3li/T01XPDXzzEKgWcJPXz+ZvseI0fSYxWR/vpVnHR3ZZ/HWjZuxs/C+//dtvytiaJ4cEKkEbmxYBAgT8UwZRAKHJuHqqSdKqcAfEmBSZqj8VNkqkhEnCoGciWIKlSlB+tjKzeEIilbeMqYQ0iY3F1vAik5W3yLCA+l/P3K0VTj0hbS5t6fM+eriKc6BLjUYoWq5T0Wvl5CFBUW9X6FjPVdYo3QIiupq3g/Sq16H3bqKdKshVhPWq9M8R+fTqQKK9QoyEj6dzVTphFnUKGwnOwz1/Gp8xXVjWh/2SELp47n8XX4LsXLISdlY8lZiEV8sSaK+2bfJkc5vgYSXOer5rG9uY22bPnMBLmZ/IG0VabNhctW4YI8YaghScFFlabAq2tc4Xebc4RcPMQz2tOAk/ydC6M/qadY2Edo6P4OED9nxzcrHNtORdQNIOvDkeNhatXxOyLxKXaXxlWc1Vr3onnZpQL6+Bhhc96ek2X6aIxtMfDNrK64XFJSirrMDQ8LBNqLePBghwktJSkFNShbNX7iA1Zh3HdtXjyqVLaKxvpLJYt7rSlila0LOqvAz+5UUz/PpCT2k//9JLOHX6JPPPs4nEnowM3Lx1A9U06vJ4aHkDj0f7A7JjwvuB0VH09PTg+OEjBHJr0GbT5QRuF+714j67+JlJ8WjO2rCFSWPidnDuwufIzM0jLQQZG0GkJqWhm4Dk/NWz+ODcT/lsDXNjUyy7D/t2t6K4IJt1TrlOkDckxN4121dKPPJz83F6XwN6l7dQQ37mbY1gaGwQ+3fvRVNjOw1bGtoq0/Ctw5W43jmBF/ZVYWVmCoUETsHgGsu6RMW1gaqyMtQVlqC8oBhrbM8TBEz3njzEPI336lIAxTn5OHX0BPLI/4uffUIDnMf6j0FmmhelNLQy4hqe7OjsQG9vF44dPoxN1oP229RwdG55EWYWfTZfbZmA9cUTx/Hw1i3U1FYxP/UQ2dbYbgan53H1zmPMzSwibnMVr75whkAmAbME4rtbWwwIxKVpmmEIpw4dQ1d3J8FxNX7t732LMryGuwR36elpTLfOOnnqG1+5/wg/+NFPEFiex8vPHseJM6dxkbIwdPMu0mkMSosLEL8Vi8qcHOQSuOTlVzBWPLL5W0sraEKwNrtWp1DGW/zXIrG+JZ+1i7R0gp1s1g/1xeUrV3H91lXzMGzKpUOd1Tc6bHMFN1c27UvQ50+cwIvPncAzJw5T3Hfsww559ryZmTQyq7btlSeDbYO6RtsOVdTUY2FTW2yl4eytfjwZ9ONLh2qxuTyBZ06eQkmZW8RVOk8raQsYCcStrgbQ0fGAoKuS+WhT7B6UsZ5TCeKGx0bNa2LTDgh2ZudnCPqWMDAygekFP/btaccLzz+DielpLGkqAI2qNEw1OznarH1h3o/v/o+/xdz4FL76+iuoLMtFe1s1GpvqrFOS6knHvfv3bJ2wZbYzLW6cX5xJWanE7qIsdloG0L+iuTm0KaRjhXds+Uhhu1c3bpl6d4cyJRuSSBWrdiZdZkaWqlBeDhky2RAtN6QhM3n0ZZwNXLAupJ+jetNGNfhO9ah7paswukYNvU4ZYdkma2u8qszqCNtUFFanAQTKgLwxysulTylgXgJTOuyrfQbWfEwBIgEzhXKGmilGrtKzAgTSsbJRcnJEgZhoEJCI2hSBZ62Q7pb+kE0SXepQC/S4+dIbBDSkHFsqP8uoQ1NLZMMkG8pfaRvg0MGraJO9svLzvQNepJU2VKXRnFsrI6NI9m3COk+VS3Ek59opRNNtNIKlenlqx5iC5cToxiveihZ9ECcgEp3wr3cCeQJKumrETIBJhkTz+0SnSJaHSzRSlHnVnoxJ1kZcHajOBahYRobRI3mUxFcBWTlv9E5YJGrnVe+SCUucZ5RnOlQGHc6jKtDOtHiroWfxXb9NhiI81Sk+RnkpOZK8rkbwkzzKWztyZEXekZcsBQXKgU2TDRKtd3H/UpPrlTsTFcBSxlaBFEqhawe6HGKTUKjB6Ys5Ha5SCE5YWKto8YanhNg8McxEDDPCLQsnGFGUrffR0/JWmszbXH68Cm1LqHQo+SijmIOrCJ4KqzyfCrodQteOQaLVUCbLI4G32uKhpAywMF/HKAcY7dNmCosUsA6VRYSZB4yVKAa6JBw4skqN/FZA/S+GC6jqVHnFC91bAXlEvWIuXUePDqtcXvXM9W4iAIx/ok20KnMZAqUn4bCJjhRybWQtXml9JvUcJ+dmDVzMLIaxvJlsQ0rr6zEYj0kH1QCy45fQGN+DTQqKU0SajyWXu8iicmeYksxi1keS9Uo7Hz1hT5rghIZDW8eoYaq0inPx7m380dtvoauvF1Pz03jY24FLdy5heGIAk9NjNDq5yPZ4kKIhllXKEZVPCo1GonjJMkh2MmiE5BGZnJg0D5iGEnUINFeUlmJ0dITAbNqEWHUyPDqGlj37cL9rEE+e9OC5Qy04vr8Vze27kVdUYnNUOrs19BXAmWfPUJms2p52zAwTTD/IjkNj2x7YVjV5+oLNb+uDhcjDxoYmM+hOmTpFIIn/87/6c/uisqm+FmlJqUBWAf7Djx/iUFsFfuPlPaiIW8Kjezew78gBeHMLjFeafKxlI9IIoNTmFwgMhsYGsOibh39hHr/xi99CW1MVcnIzaFiTbSFRKT439B9HsLiC0sp6/M//nSBiOoy/d7IacyMPCCQJoAg64S3F7/zpOYzNEyiEt/GNEw14+7t/gmymRYmxJRLWd8I2v8S3QNC7HYuczDyUFpaiuryaoG8Rx48cxv/0m/+MxpuGnm1zcWYavsUZZGZ5bFh3T9tuymEceQqMjo/i0aOHaNnVivz8Qls89eqNmxigkV+jcV9dI7Dq6UMDAd6exnqUFOfSglL+yUFti6Rh56t3H+Dmg05oL8zGmmr8wi98FdUNzYgnT6fGx5Cfk4HDTD8jOR3p3hyTq2P79qCZfI9j25yenbYv/OLjk1kfS+b1/B8/+FtMzIyQJx785je/jZHeXowN9CFxYxVTE6M4+tyzaNu113ruC8shyqkf5eWVlLNVtlHYHp7ybklOtDaZdID0mzziAu7ywqh9aZPnxsZmk4vwyiplodWM0d17d7FAWvKzcth5CeLokf2oqShhRzLWlnrQhyJLi3O8Bs1LpDQzM71sf5pMnIKC6nr8u3du4o2Tzfja6VYcasiGb/QhGluabHV9tTMNVyanug+CpApG2CbOnTuLkyePICM9ybxnWoNP+Uvn5WQTOFM3yKD3D/QjNjEWhYXF8AeoC1gPz545hfwC7ZmZaYvyrhNEZ2fn2NIv+qr4u9/9Hq5cvIkCbwYaq4uRkriFF18+gw3qpnTK1e37d21JEC2Sux2XxM7DLurDGALlR9D+jHvKc5ARs4HxpVV29qhfKUOBnWQ5TZG8rX0oYxDkD3XiY0hvOg2eDLOMp5tf4ybaa09Ksylsg/IaRFWmGWBexQ89lK6VnhTosmd6G3ke1bPuOZuB9Ktunj7Xf3b71PbolXQjA5nOFj3Sy+rsClA4sCPPhxvONUDDP9GgU4fyld2QXVGn1jr19oYHb2S33KgQ63TDgQVN4NcC1wong55GXSQwqboUUBXw0rzaaGdehKq+lZd9NMCIZiXsnbNzVn6eBmrEJ5ZD+k3AViBJtkROCpXJ2XXq6NQUcz5Et9ZTmrK3KrOAsXN2OPursis/hREzzVHDq2y7AIlAmOrS7JroYN2Zl09lYDpytkQ9f/JwaUK9yqJT/FYc8Vm06V5OED1XOvIUywaKBrfOKGng8bSuSYsOPRfYlh2NDhXa8whNAtoGbskT6X8+sjz1TuBXccy2M77wiz4c07xfjVwpDZeDOxTGdp5IlJdcns0EwxnGMYaNe5NHKhu+ehvRSnGRJDyuQpSxqLDFRkm4hu0khHI7qhL0TmV0sEFXMZ+NhMzQ8KHSlnLSwopKS5VhAMYCOyF3q+Trnxue0zi4hEn5CBSp0tRTVAgxN2bHAS3l6zxU+mX/2eEaocZi9YWM3rh48tgJwaunoasqUj0SW4uLibmKFehRrwTOM8dDlaQ8RHcUBDm+2Gt3z0McUH5iriun61WZQDOuKlZhdLoY+l8NWmHdUxNse+cQfbQR696Gd3kIDCvNdRuHj7GPGDThcI2GQ71bv9y2THo2RAOxHu+GELfisYB0ZkeD7LuKwPhDZOTn2GRRASAVQeknEYRlpXhQnltKkOSxLXkq6mtsLo3GqiUXmkOWQuWjz+L/2998FyO+aewkbmNyeRa5mRkoZbqzc1OY8c3iYedjgpBsZGYXMQPnRYzdZiNk65VCsjlgPPQlo5aJ0Di9zVOj0dvcpNL2L2F1xW8rG0tRad0pfa1UUt2EH7z7U2qndfzK175AQ04FTQW1zHfaHHlpbpHGIglVtbUoKi/D7r0HqPR38Ki7E/VNbWhs3msfFCwvB6CJuqkeL+rqGmlc01m+ELp7utHd242ZmUk29BBuE3Ac3rcLKfGxqK5pRlG+F3saKnGxcwr3+iZQk7yGoG+BdOTYPJWk9BQszi1AX1c21NebAU4jINLcwvTEVOKRRJQSJD68dwd9ff0oLqlGSXk5hUye5QSCuxQUFpdhbpVlXtdw/Dq+edCL+ekRFOYV0zh58fGDGfyjrx/H8/ur8ecfPsChuhz8tz/6jzhx+KC1Oy2oeuXzS8hn2bScwiYVQGpiGtYpH4ukdX5u2jxcmnt3++F9bMVuk79+tm32aknH3n2HWM8E7mEtUKivf9YxPDyIr3z164y7ZDIjw6i12uYWlzE6MU1AvYUvP/8iQQgV4s6aLbtha7qRx2uhGIwRoKyxkNnsRf/St79JsNzKTl0K8gsL0dDUSMCVhsDcMgFSGDcfP8HYyBiWKUcVFeWU1Di0tjQSzOfAv7Jpa1RdvnkTl+/cpG6isW+uRUtRDUb6e/Dyy88gNiURTe17kF1cgvH5cXx66RpSvYX47LNP0NvZjdwcD7JzMm24I4M8yszOIGDxkDrNidrABtuUdKK8yCGWf2lpgYZqleCrBW0tezAzPWNbTj168hgnjx9GU2MNWpvraTCkS9yn9UvLS9Z2tZTEkm+Z4E5rhBHwEFBJP1bWNGAhLNCTjX/3wxuYptwebynD7MQIquqqnQJnR0X6SHpM1y7K5dLSItJTCY4Zb5vtfkZD9LMz5KXWfNq2eZSx7Owks34yaETztf5WYRnOPPMc9uzZg8qqUtIjTzb1ZHjDgCSZiCECL59vFX/xZ9+jDGyjtrQQJ47uw67dLbbGnb4ol4757Nx5fOWNr9JApxIUrrDT4NYA1DZXtbUNtkhqZuw6dhUm2/6wi9RD2iVjhQBsnWVK25bHQ4svJ7BjSNDAvm6S2jjLJ10s76LkS8bOPB0ylHwg/Wxf30mPUEijBlYR1e6kF2UzFFceMul6C6J0eeFj0/luBOVn8V2H2AEI6Xu9MxAlrjMxGXbzRFFXSpfbvFPey9sib5kyjM7TenooM134TsNvNrpDmrRHp3nbLKjS1q4xWsVfzgCV1+l55Z+ZkWFlUWdUpjtGq7UzrA49F/gwgMCwBrx4GP/IH2Uvp0kUMJmTQTTqHSMLeKlM5LrpXC0qreVvXPldOZxtk+SRToVTXooh/vONbKH4pjoSHUw84hlkfKatbax0aOhX3jLtFiM7a/PDKW/KR3H1W8BLefGphZESEhWqU5FhdUP75OrCASrtxaoPC6TvRIstcyH7bHF0OpmSjYvKjcCV7K3oFY8tjPIU7eSD8pYNN6DPtGXL9d7RSnvNOAJfiivQaDbLwgk37VA3a0HoePvSW/mJF/rToa8c4373d3/3TTduKoFySF3McUKoYGSxCOYzJ8BivHMP65kYwIgWT8TosDC8lQtTm6MK7SmslgrQEJEKaa45vo+GVwUY8LCrELmMj9svUoeEPAp2JPQCQKJNh5jiiLWasfQcgNqx3h4ps2caLxeS1SGmKYyeKz+VTWkIwdp4PuPqeTR/0a9yqDEqroYZlTYzcVk/PZS/hNp57dTbMUvKwwSL6eidaNIfA1tjEf90Gr8Vg3lHy6F0JGTWq+C9sjTgRSapkiWUq9oXjbzVVkjh0AoC7PXOrdKIhhIQoOALBE9tpyPMnnN6TADtyR1Iy0pyvUnloUwlAzFOCDOTqdBTspGakok4NnJ50jS3IoY81DwlDU2mpmRYb+ynn/wEK9tBAi8mQqE8uW8//tkv/yqNdywCGytYIwv0Rd53v/8uRucXsJUch0wPexQqL+kSAFapNQ9IPE1g3Wph1e3NNYZxBiuJDVMATXUvAfdQuff0jaC/fwjFmR7kpWiNshA25akkuJZHREAtOysbszT0coirUSQkJ9oin/n5xfAtBZFTkIVcbxZ6Rofwx9/7K4SZ7+zoDEHbDAb7+9hQYzEyNoRzVz7Dqy88i9r6SmQlZSGjuAq/9SefYoUGoygr074SPNVcgjBB4uTMLPNJphHPsQVQC4oKoc6NerRaBb+hrsU8CcNDY9a2yssJcAk8Ll+7jgCBUlV1OcoJQih9KCgpx49vjeInd6fwT19vQWn6FrxM25tbjq31bYyGYzE1r6/GYnFnYArNaQu2ZEZlSQEVyIZtDL00N4sXnj2DRMZTPa+uhFmXIRQxzErQh7rKSoLAWAyxvOG1FRw9fpTtJI2yoRXb2Val1Ei/gNqTzkeorq62yfkS1E22S4oljhw7jrGJGVvzrIaG+uTBPQTRVEhJ+nJtA15PFuUlDT39E5hYWMLEzDgO7GnHgf27bfhZc+qcvGtOYCrWt3bQMTCIR51dpHEZOR4aBMqhhv+08K5veZFA0ou+kSG8/+n7BBBLSGH8f/oPfhWelHQa9jVUN9bZMHhZdR1mpubwuK8Hw5MLGJ9eohFcQSzrY/euVspQH2Zn5gz0a69KzTusrKzBPOXG6So3MdraKXkqxRnyBTGvTdPz8wicqpCZLoOVau0zj8+8kjvNfSNY0wr2G6sBW3MslnzWLhKZBOfSFUlsP2WVVfjHf/4Ak7Pz+IevH0BOahyKvCkoIk80ITwcXDXPYiJlxCbpxsdgYmrMPLT6kvfBnfvwkaezU7ME0G7/Rsl6PMHz2s468vOyzJBneLOpG9ZRXVuH/IICMwwz0xN40tFhHmd9QMTmaB+d/OTdjzFJwPu1r7yEV144zfcJWPDNsy2MWPvRtkmNTc0mq2QN5WYHY1NL+NsfvIfOjh4MjEyjRMt1sI1rSYkabwxmVzYwv6oOt7bpiiMAi0cGAdwWO4IasV2RN5xylhJHw8dOib70XCRoDW9q70/qTaYl+SWLxUkDOZKZpyc5Kn0pkGsdXD6Trna6nYcUZ+SI6led7l6qWHaLepVxnB53hll5y+MhWdDBGPbOOsKSi0j60s9yHEQPhRFRauMamRBwkq3Sb9EifotmJatTtMtGaqhRhwCAVv5X51Tl2FIngPpX67w5+xelUcDHpWs2gmnJBhko5b3RRXnQiJXoZW72TnZc9EiuFUbl1NpqbgqNO6lyrQx8+LQ8Zn8FsqgXxAMHSvTKORB0z5wtTbVV4YlUglM5amx7H6PN2TEdhjdIl9lAPpSNVDlVHv1Zyqx08UB0CJzZhH0DOgzPe9kQG1JlOQUIrfyME61nXUWbQGr0Kj7YwYsrogunH0pL9+KNRr9Eu7zgVg/kmwE25hWdlmU2TPRSbxnfGVeAV1c3R085OCCtMsX94R/8wZsiQkQqAWWmyrHfDChh0b25G5mgiFLBrQcn4vjMJhEyrhLXKdbrqwR5WeRhUJZCydEl/RVWxIsIxdckeRMK0mH08ZltGcCCSBj13IAPmRAFhWJslGMuBzEu8h+lxdGixeMigsHf6gWpVyE3pRgVBV46TGB47+Y7uQYhsOfeKlkZbtItxrHCletToEQyxEyXPY0H81XaSkdPtU2HXKFuWJaNi0DChmdVXsVRxURyUlp8wnguLT1W5SlfpakjCrbc8hHyBMrTpQmKFApWtkCSVgSfCcZghahHbuuVjVjMIMPm7NR7FlGfOYPYVH3pyHqQsJAGq7NtGZkEVBdXsmeUzFaWjM7+XhsqimVPRcMt/uWA7U+4vLqBnoF+3Hp8B6tUrolUGFoHqzQ7H2f2HbbP68Ps1SYwH80PuHztBuYCy+js62DZNuFNYU950WdKX9WpoR4VXEJvH0sQxMWx4bK0BhD1YQAfGt9b2tpRWlaBRYKc5toKtDRVM59kJHu9lE02UPJnanwCzS0tKC4tM5A6v7iIwaFh1kuS7dn4w7d/SMNHcEijPTA9ils9DzE2OYrB+0+QlZ6MvFytSQTbXy6HQG9/ezvbQRpGN7Jwt28KXzm9F2Hyf4YG+quHagDfBBbXQqisd14zAYrqqkqUM38PQYz2J5Txvf+o0z7lX/YTKK6zzhinvLzMFnnt6u7C9OQYpMq3t2KhTVoTMzLxqH8S//j5WixNjCAttww/ujMCf7wHp9qrbO7O4OwSvnGyHp33bqO1roz5S9aAe/fuYVdbC8qK8xGmTOxsSG42WFfJmJgjUGtuwuToJCorami0M9m2gGvXr+Harbt8v2CgPDMn08CXFurs7euySeJ3CLBys3NtAV0PeZ5LQz46No0ggcDzJ48gO10bSoeRQkAi7/Tmxg6WCGj+9u33EViX53oTX3jpBXR1dqKmrg5e8lfMlvx3dvex47CBgbFxDAz327Dpt7/2Bk4ePUwwPITz588SHPlw7uJV/Pj9n1Km2aNmG3v1xLP4+uuv2nDp2moY5UXFSEtKQ5Adhan5RXz0+edIzcjH6MiM3Ch4mUC6pbXJPGnqtV7k+yzyQOCjtsF9vZmTm4PG+lqbjP34yRN8dvE8Vkh7JoGVbKw/4LcdFQSwBMqGR4bZ2dwyYNXSugv51e2Iz65Fbs1uAtxyDJB/tbU18FKe10Nr5GUR/vTaNF7eU4wTbdX4N29dxi+eqMGq34csbzpZEmsr1wcCS6RBRlG99W3K8RhusY7u3Lljk7T37NmLXXv3Isi2n03AJj2XyjpISIyzLbS0xRa1J8F2GeuU+oSgc5wg6gHlpaykhB2VYuajpUGWKIN9+OSj91Gcl45nzxzBwtwkjp84Am+21zybWoZjbHwKL7/yCsEd2yPrbZLy9/aPPsblKw+wvLyGIOmPS0xGQS47KeTpamAR1ew0CACM2XITMaAWxsoOwTn5mCAPuL5sJLgQsElOIfDaWjO7Qy1gcil9aOBLT6Q/qQuUjtkCvaPwWKeWYaIGV3bKgJHARORQOOlV3ug/Cx+Na54SPpZh1VxXDb+5CeWMwjRlWzTio7QdsIgMh1FnKb7sgKVvV2XjOnyyZYojsCBdq6FK64SLIB5WNkbQsJy2zxJNGgWSx95GBtgODWiy3Jq7q8QNJCgH0WZ3fEy9J0Ovw5Z4oI2QfRGAf2rvRBefGY94lW62rzP5WzQbTZEb4yHbkxKX3XU2z4VRmVQeV16l68oo/SI7KhkU3TZCxT/xRpSp/MpLgMnlyXTEd6atBdKj3j7VhdITjcrCbC+vNurDhAygMb7q2D62In3mhHhaP8rL2WLnNHGAUHkpIedd063qXUDL2XglrjpTHSlvjSYpD9lZA5oC47RLei8cYWuIkSaBfdlmG8EzfKNpPArnHDY6RIPysy2DeOuYwqcqjIjVMxFslcVfGovdMYIlRAIB8uRI9zgQZYdS5W/FlzdLQiuFlsjMlaIYJ7BB2lgg9uc1jkuGCOE7QVQDE8Pc0JzuRZMajo1TM6JchZpQr+E1EWZs0q0VTIKgSXHqsVDwxDA1CN7LTe1cmU54xDCr1J87RTfvLA37rcbNZ6oMB3pUafJ2ud6IoWvLyUixQz2R6LCt6NWwgsCf6LVJkIwn3qmytDO/Ykrw1HuwYbfIbzt4idwZPWSavVPDF89VuQJ1xmuCIJVVAhQIrWAptMEeZiyBAQ07wdUse5CBmBT2JDdwrGgOKTvLCG2JLikqphW7gxDT0bpdqXEpOH34FPlFkDGtT88fk387NtFc+ktfgH1w5Tz+/Xf/FNcf3EGIIEqAa3piChUEEOUFhWivqxeTCC5ovKlZwxtBTM5PQSuObrOHG6IheeHkaVTSEMj74vctW/m07opkUEMSOwReSZQNAXOt7WL0xcab11KbaOvz/nSmNznSh4rqCmTk5ECb8WquyrLmc5HWnJxc8z6l0tBpA+epyWkcOngIDx7cY/lA45Jlw555mRmozMvF6vQ0PMzz2TNHmW8SRrWJNwGz5pntsP6yypvxRz+9b18s3u2fRlFuIrJTM1DnBYK+KQzNLSI/pwDeBG20GkcDovLQiLD+4/ksKVGbQGuPynUMDozg4L69BKhrOHBwH1566RXLZ4P1d/HsWbzx934dj6YC+N6NSTzTWohMTU9m2ACV6d7WVjwZ8eG/fXCP9ZKOL+2rwM0bH+CtT36Aquoa2w6oafcebFHWKqsrrdPjm/djY40yw9Y4u+LH7SePbU5QelomDhw5wTokUElNRTwV8QQN9a17jzA0MoQY1n377nYClkHK/4Ytr7D3wGEkacXxlZBNQdCacVeuXscvfv3bOLJ3D2bI55WNMOZ9i0iMTcIcDXoxQai2IQyth1HNuqsjnZLdQ0eOOPlmhfl8AQLQWdZzAn7443dpiFbgTY7Dl156Hhms9xLKS3VNhQ15fXL+EgIEGumZSTiy5yBePfkisj1ptp/m1auXUaL5TP4VBCkTPVOD6B4ZIICMw9zkAjw07EeOHEAdQZWmH3x+4XMUUW5PnjpFEFmC4OoWzvLZ5MQ4rl7+nPkWG2DsGhtkWqOmrwo1L4ptbsUfgCdVk92pEym3w8NjKCurwsPZGPx/vn8PyYk7+OT+qA0Zv3asHWvhgC2pEpeUgfLaBjwc92N+ecW21aHZwv4KAmABpzQaJ+lb0q+5YeqgbBOcDA9N4O7dx7b+W0L8Ntra6rB33z4s+HxIptHW14/y6KnTcv7iBcz6/OTrMgLTc7j+8B5i0lPN03brzi0MDvYiMTkBzZSn3v4B3LhxG+++8x7Ww34c3t+EvBwvGrVsRmUFUtguUpK092k8srKzzIOanMp2FV7FZ59dwsXzV8iLEOWoACVFuThDsFZdWYKMXC/pZod704+y1A2UehLRs7iJDSqTTXbultnukyjT1PosveRDIxIbtAsEmtQh29TnsgFkhelup+upn2WAedU//SfTToVmYXRG9ajp8oh86ZDOc0FdR1qGeJP1KJ1qz8hvM7Qysgyr59Lrq2xD5lVhHH3oID2UZAbdAQoZX9kM2VJNGFdaim+ODL6TfGgYWPFkA/Q+SqPSVJ5mE1lWTXGRnTUvEeMqTdHgrq7TrqjGD9ko0U49LtsogKRwRrdAB0+BCsuPf/qnMMZDXUm87Js68ramJ9NwTgP+MY4cEFoQ1Uwu8xIANG+XeMbyifN2qChkrfK1lRIYzuy5EJArJuMLNAtTyJY63qsMVhgeAoiqL+OL4jKs7sUb5RK1xZZnJFuloWk2gWCQ9lYjY24pB4F2B7iYHvNQPjqVk9JT+iqbOpU69Fy0/3y6okthVF+y61rAVgu8yjOrcqk8UXpt+FleTdp9eabFJ9sPWOWPJGr2VjLx+7//r2wdL1dQe2cJ6YgyhTbZKs8E2CCUGKD5RQ5UGPJnIR3ooXHke41nK66MjwEvpclK03okTmhEKA2toVYhTFYWf4uhYr6IEUlKVwItRsp1p8KJOcwqUqCfHfolGlQxiivPkp4a3UqbV1WAFK2FF03uRv94MowEi6dojB4m6DzNvUhhiVai5ceMRLPyURhVkBC+gRmCLBkWeVukrFRmVXKUHikXATDRKqZFn0ePqODrEG3K03m6BP6E9DdZ0QK4VGJE4yGeqzTaYRqIWf8mFladF0s95Cmk0OAmIDM2iEO5C4zjw+Y604thPUkJCGQS8HpAkJFZhNTYFJvbJa/MwYMHkMeeq7yfWuFdE5D/7J23UHWgFdPLM+xlBzHQ1W00UKSRRkV+/NAhW6wxMW6bvXUfG0YQ1QRHnox05LIHHFxYwpF9B2i88mz+yuwkQVtltYFKzdOIleuWPNUcLK3RonVeKIV85no10wxfW1WBFd88hvq6EJ+UghXWt7glvvhpbDxeD4FFgRkIVZHiLNMAVZRV4Ny5z9DcVIe0zFR4szxIYfmL0r1oqqhGeZ2ASzYrYAujg0OoKSddG6tITPFgYT0R7z+YwVJ4E7NEETLALcVpSF6Zhj+0Y4utfv7hp5jp6EZ5bo4BfRmYddZ7OLSGhal53L5+CzNTM8avlqZatg+guq7ShojyvZlIZD2fPPMs0krq8Z8+7GF9buNXTpRBCyhqiYDM/Abc7p/BGMHRfDCMrlE/KnKT4F8YRvfgAHxBgl3K22IojM+v3UQa09X6URq6XPKF4CM/37twHvEZaVhiPexp34sMT5Z9jKElBooJ/rIIHuOYxtLsFEbHRzDQ30djHML+vftQVFyK0tJKA8s22VeGgXJ77vNLuHblKrZYLg1DTS5O8x07PARe2mJo/9Fj6Oobwvj4OF4lyJwcn8TLL79KA6chJtcm+weHaXxSce7yFQKBbmyu+gmq2pFHWlcCfvu6LTNLk9K3bN0uLRDMVsb3eagrr8fG1hrmwz607Nllw5L3uzpxb6gL1x7fYEdjk6DxAWU7Ad/62pdQXFIEreAvPXeBIKu1rYUGbwUpmVmYmlnERx9/QsMag5zsTNsXsqm9DWvsNKysr6CtoRGFOYXwB4I0pgTUlAPpqvS0dFQSYNbVt+AP37qB18+049P7k4il0tZHKidrsjA9O8O2BhRW1ePu4CxeP9KArskg+iYW8asvtOHypx+wXeQiI9VDPZREILlmuwzEx8ggr2JgcAQXLl6Gb3EZlQQ2hw7v4bXCAL72YpRO1ZZd2h3iQXcneoYn0Nvbg/b6Onx0+TweDfSYgero7LQhy8XlecwtLuLunTvo7xnEyOAEDhA8f/XLrxBshNDEutTK/frqVPovg+BOBtdW89+IQW/fKP7yv/8VO0DjKC3MITAuRtuuZrTUFLEjGMLmWgDZGdpOjL99c8iO30ChJxnds2yrbBtbLFeA+iyJgDlJAI28kc4Kr227j1KoU7TBvNaVMpDButehL6zV+TSrIR3OZ9Kp0t/mTaLuNCPNd6a7pT8j+jcKtBTXjC11tMLr5Gvz8jjfjoylnlGXUv8prHSM9Lu+tpOWVro6ZHv0XpREp6iIX0pPkdROnn60tSXt7tLWn3Sa7jWcJfBjSyQwfW2Vo+eCC7I1AjPq/BrgYcL2m6cOOUb0TMrO7JQyoKDJTiqufosvOgwQ8YyWR/PpzF7JtvBPXhrZObPt5hCwIhgtSl/xZOvFf13NCWG0sLOsOW8R/rvEna12dtnxy5wRxjalzP8ZT6e8YDoEMlVX4rML42yjktQvK7fu9IPPBJKjYEp/yktyoMPZTQeuo4d+q1xyVNhK+cw3ar81R0xpyt4Ji2genOpTdaMXSl9p6hQ90XyUpsolniisyupGE125dZA8Hnz+ne98xzxeSkSZRxlg3ikWTvMZtMSDIpirT+PzTFxMkdfIKmDTueBk8LQshBl7FkjMVlxlrpj60sy8UUxMgifAJSVhQILEq+ACVMpfQq7fut9h3q6inIBbhUcaUNQtGa0BB5zcMwE1PbdwPLWKutKUC1R0ixn6/fQwpvA/hlUcG8vmydun4TX3S3QYI0l/NH2Lq3h8pp8mkBR+fTFiqUbyUVhrQEzXXJSRCldyykPvVb4oXcpHdfPz9+KFrlqDTaBLQqe5NvIIba5usrcexERQcyYYlooovBmPOfYsCYPRkLmI0rg58oaNm+mJtxI0/SVuE3wkZ6O+oBIx2+zhmXJJsy/+NGcsicBMQ8JaCf/q3RtILchBYXkBFqbHERdeQ5J5S+LZc09CXVUVFW2meYtW2MOfmJ2HlwBgiyieUBqTg2Po7u62DZHLC4tp3LKoBGOxHFh2Q9dUqskJyW6+F8uoIS/9djyOw8VzF5DEtB4/umsLrk4SQGjNLW1wrKrYXt9CAw2l5lZp/s7QyAhBxyJBoJ8AbBbdHT04dfIE5YfKiGmqGfv9a5hdXCFgCJJmyjh5xO42EtjLX1vfsW1bqiuKcfpAs3kUhsfnEMv6ffVQNTyJO7h57RZmp2dw7eJ5pPh88ITXMd4/gOm5KfJvxejuetKJR48eo7OzG7W11Thx4hAaamusp5qYmm7z9Obn59GwZze8KcmUiW0ChlV45DnbWEJCchr+2/kxvH1nDG1lOfjNV/bgl5+rg39qBA+e3ECON4UAbBF9fb1Y9PttMdNk9rq0E8PxI8eQRuDbMdSPh4O9iJVyJRh4+fQzBMixyPB6qTCSzMAFfAGcOX4SZfn58NLoF+blYp783aB8ebNybSK2diMQf1OSU23+3/TSAiZnxsnvKSwFF5Gc50FLSxsB1gxaW1vNM/Lp2c9RU1ljnit1btra9SXcFny+JcrqOiYILIMEbp9dugj/4gzqSgrMg1aQlYmy4hKkezIwMDKEnMJCfHz+AoLkq+aHpewkY3p0Cp29XegY6MDdjieorKhFaXkZBme0gKz2hASGe8ZxYvcBHD2w15a5UA9UC3dqzR1t05NEfdQ7MYFHd54QaIbx8kvP4tiRwyZDszPzlP8EBFnOWgJsTbBX+w0SnKi7SY1hPC0sLKIEJuCLJ1vx/q1B5CXH4ObgMn79hVZ4tn02DUCtu5Zg+D982AtPZhq+daAcByoz8dZ/fwv3793BkcOHzDOiobyEBA3LxMK37KP8UHbYyXn4uIvAsRS7KSfHTx5nagSiPb22LZGGQQTSJifmENhYw8XL17E8P4fnTx1HfnkhAf8q+rqeWD0vB5cImtmRmZ4jxTG2nZS2S9L+ks88e5wdFT9SEtMJylcwT6C1QCBeUlxgQ0mS1em5Zfzp//gr9HUPsd1noKZGa6TtxZlTRyh3AooBKS6shaizqIuycwvNkGUmUKaTYkG2mGzqi8eQ5nWxHKnb6za8tkp9GKQOy6Lsx5l+tebPzqAfIZZLXxLacBF1IbUCa0B/ChY10s7Y6Rr1guiRbI4ZzcgZnc9rWVB/K7x1vKUcea9UdMrDQzPLUwBPHhWCK+kqIQgGUDzZUOc44MHoAjoy2gICRjwfyrPkUtVBsMUwBigjYEk2VHEFDPR1nw7ZBbMPislABmLMBmiYzc0R1r3Rwrh6n0BdbSNYtONGE8v287ZFeUf5JKCkd9I3tno/f+u98rXwvErCIwUlL7Sumpt3bXaeOl/eOgFFA2AWzoFDFTs6DKc8VHKFkVfwZ3xxeelUNrKRDnhFbC0PxTfKI2ka4HSvjBcK68rrgJfajNLSyJMCKn40fdEtr5TwiBv9kmNDvHVJMgivGmEj3cQqOlQ+o1E8Y1jxSrKmONH4Sk/2SyBbTgOFU4fM5CtCt1KO+1f/6jtvSsgMadpDe24Fsa8CRCwZu0KluUFitWO4KlDGP+q5MsFhxlq6wZA7gyiTeIYT4SJbQ21M0oEhPpBQ6ZNhMdhAFsMLRJnXS/eMa2ufMK59isowuhdYMeYxDTFXQmWlsX9u4rsYJrCnwuu5KkRrcYkW29KA4aOVGb3qEBONOfrxc89Fo3pA1jjEF+OJREAgSr0oNT7HdPFBniOVVYKpyjD6LFVX8UpaX+Wpp21lYFrRBqBDV5XDhJKH8tRpYfRb78ln7QivT7HVUMNUolpNWvcBKsRRP/m25nowMzspCBJ4JVCpNcfdtK+lVvRJ+ZrbB0s8SYyJZ48zHi1FtchO9CIlPR1BlkdzwPyLPpu87UnzULlqIckEzLGXPDJJY7a8gIr8HNSVV8DrzUBeYS7qKsqxND1pACAvQ5sPl5L/Kbbq87DmLzGv0vwSA1ULNGbB1RUkZGjOXYyt3N7Z3YtUpimBJTRFYiyFXzw0IWYDpxLRWlmlJUW2xMTRY8dQUV1n4HOc6Q8OD+L06TM2UV3bFEkmh4dH0Eugd+jQAZz97BwqCAxLKkqNlzusr4WlFVy/+xgd/SPo6520Da496Yk4cfyQrQWWkqoeTDzu3X+MH779t/AmhfGlwzU40liOefKhr6+HccbQN9CH1vZW7KutQ7o+rWTjkydulUBOcw96Ox+R9gxMjI+ineG+/vU3zID2DQ5gcWkWtx88wYHDp/BBTwB//Pkg7vP6D15oRGXyDv7oe39C+rrwzdNtONVWjb6ZAM4+HkRDQTbu3PgY+wgEGovLsK+pGQ011dhm3gsylgvzGBgaMNCg4faxqXEKGZU423BbXQNOHT/N8mWwfSRTXuReB0EyZSApBVOjI0hhu2lpaqIRXqK8JNv8Jc0ZUpvMzPCa/Gupkdj4LZSW5uKrX/0SDhw9imsExWPzkyguKEQTQUZnTw8WfAtoqK/Fnt17CDzrWTdad0mLSQp0rhG8zePH5z9Fd18nPAQc/+Cb30Q+AXsq610TV7UyvhYC7RsawkOCVy130lxfj9/49i+hOC+HHbIwwdsEOgk8BVpu3rqO+48foqCsFCMDM1iZX8VXX3wNtZUlKCjOt/alYbgUgi550vq6+jE5u4hbBCvNDTXYf2A/dU4KiotK7GtVD3VWSlwCweQYLl69assyTBEoh1bDuHz3Dg7sacPD+XRoHbciTxIqcr34mztTaMjLwK+fLGEnZQoxW2sorahDx/QqKoszMTg2j+9eHcDB+lL4KM8LU5PkSRJyiwrYrtUB2LKhp3XKz5g2FScYmpwYQ3tbm80Xq6woM4Om+YIZbIOaIyTvcEfvAM7fuoHg4hy++toXkEPQrQ8Ajh85gozkBPR3dmJ5KwQfaU/ciMUrz57Ba6+9bJ7AwuJiPHp4H10EaE3NjdTRbt5WNYGs2uDM/CLtwQ562V7e/+AsgXuqbXfV0FCOl156hgZQHXR9KS7vhdZuJH2b1Ms0pln5BdSR20heHsTRhkLMrGxhgX2cLepO6alN8jSVnY2tHa1ov4MAy6UPoxLY0YqlDtsh/zfYtpxTQOBHZp66lX/m0WGmsguyKdKlptP5252qcf3HU//sneyN9LC7l47VVXnqkP5QRAEBS9PygvFSdjJ6WNwI8InqcrMXuucz61DKPvKnnjnaHChZp46Q51S2Vm1CgFJeYKUpGxMthzopsruiQ15LgQHRrnwMdERtifKmfdG6h2YTmY+usgdyWpiXmrzVcJhGZTQkp5EZA0bqcMv2Kl0m5GyY7B3BBvMXaDHgwjA2RYjYQXkrLbOKcsmRXvFToz+yYw7UiCrHJ7P3PMUv45k9V1WyjPwtT5T4Ld0iT5wYKKBkToII7UrfIvHQreyY7H5CvKPVbDHzd0e0nh0oE/26amhQ5bAQkbQMfPNPYcVDlc/wjsoirGOhXN1Gee4OdjDYRsW0aL1p6obyeZq2XUnDH/zhm2+KAUpNhbFDlWwX91sb+crQSwEJ+EhQ5DVSRepe8cUguUgVwxoAM5PgOmHWJHeHMDU2rkOFFUFPJ5/xT0IpxqkinIvOMUrAzO3wrZ3K3aRExdUZIdEdvBcgUsXrT25K51mLfJ1AIVVclSsKZHToXqfSix5RRukwcEf6ohMoJeiiX8K8ssIyM183l4xliAiYwKIERoKk8v/8ES2X+CbwGeVztMzu3gmH8rGGwzBOILeNH1IGmuynCaAa39YejDu89/PdtH8DsyGB43UqvHgMx2v9pHhkrQ4g3PMhsrKLaMSYP+V9fX0VmZqvEJuMwqwClOWWkcepCJF2W+We4EV7smV7c5CelUljnIzY9CTcH+iwfQG1tEIaG18GQZkmI4vHHvEmSGC3GEBBSiYy07JQXFiKMHkyQ6CWmZJu3isNBc0QFAxPj2FkZhTX7l3HJRq8Dy98jmsdD1BWlI/s1CQDh/HJ8pOpNxgmD7agDbY1zKOFLScnp5lvMtpa25CTl4301BSM9/QjsLJCujORnJKK4cEhBBm+sbEe129cx569exGfFI/55SUsLfmRmuZFXq770qu6usRAV2N9JeZnZ2lEk1if7JGTVz/86Y9w6eZNPOjvxXsXL+KDjz5H15Mn+OIrz6G+phKe3BzcIe0z89PYdXAv+qfHsZORisyCAqvTR08e4Ju/+C30DA2jgMCvoaWRIGzSvAy52Vno7xnCkVNn8F/PTeBEgwf9s0G83hSP/+9//gP0DPZhI7SBe3fukk8/wjPNhfjFl44ToMQRqDxGSgyNEEGJh2CoOD/X9ts8cvAgMj0ea4v5ubk4ePgQgcaibaztm54l3a8Z8NPXqpJ517Y0vKAhDuAmwYVkOYVlWFkJEjRpcdptWxNN6iI7J5syuEpZSIKXBr+8tITxEzE9s4CPPv0Eg6P9KMrJR0YqaSopo0EvRC1BoT6MUM96bS1s7UpgWgvojs1M4pNL51hXC3j51HEUsv4Cy37W+6oBpOUQO4AE7ncePsLE9JzxyzczR/Cfi6LCLNQRLB1jvLaaBjy4egV3teo96zU1LpkgcpbgrAhff+MrBD4FbJs70DpdObl5bHDbCISXMTO9QHA7iE0q0Lq6KkzOzxEQxCArJ8fmuaalJbNN+NG6t5VtLhZ79hzD2MgEWva04uqti+x01KCmohJ/crYH794aYbtIxL2eKfxvb9QjgW3JPkii/KcXVuC/fvAAT8Y1NWAHv/ZsHSqyE9HQXIfmulpbpLa6rg5ZWdnUy7A8RgdH2QlaxsP7d6gTgqig/Jw4cYw6OM6G/7TOlzMOcZjn/aOhPlx/eBe7Ksuxv20X0jI8Nh8tQD4WkF+H2Qam2R6n5+bx3METiBdwI5jIZ7vTlkHLBNfFxXnU5TEE3fNIo/4e7utHJuszzZODBw878MMf/Aghfxi11VUEpznsSLyGdA/BE/W1jJY0WxzrWcta6OvFNQrVDkGVPj5pbN2LmpJsNCfMsv0vY2oj1XRfgB2t1W12BHf0tS47mCy/b5V8Yz1o2kqi5n5Sn6uc8po4W2X2jjLs7m3kQWdEjYsv7nTDPtLJrpPvOvpucrUz6BaJ/wQaFEf6V4fSjR6iRZPS5ZxQ581sD+MY/2VH9Ihp2ciMdHoksvJy+YswXfXUDYXJe6p40qHJ1HeyYZIXpa90nReKeUTsVNQ+qMMv+yVwoPlIAlIachUolLNBoxTKSGHsgzdeZcfUCbO5aAonjxgPs0EMa54e5itb47xV8qi5FQk0xCq7LSYlimYeZrdIu+jd2iKQM1umIV95jCgH5IXK7OyzC0srzP9USmM339Hm8bfspn2Up/CsH9WL5pGKDoWO2lPHR90xHNMy2vVcJ+nVYbxTHZM+0aOM9FsAU/VkGIYdCb1TetG6UbpKS3Ks6Q0CgapL6Ue9VBjR83TCvXhIOvVe9yqXFnk2fmkuiZXQ0azDNsm2jCIvdDGEy0PCqLV7zNPFRwpjX0y4H5aICYEADh+pwgU0BEi0roWQp/U8WLlC2rYoHt+r56+vtZSj5cxCi2miQ0Sbu5SH0pdwqfJVIGcUiJ75zJjJ82domfeMK0+SKkfAz3oXJEwkm0dPR6TgyscaCA/lo7StYniIkaIl+luHBJoh7Z/CqiL1TD05BjZ+6FDq4rvoFh9Fp9IXlUpT4ZSv0taqvNHKFz1RUKdDvy08D4XRkOHPp6vGJtAlngu12zIYa1sI8vfI4jpBgpsXtbydiKWYFMTvbKAhfgjZieu2ebOHiq+8sIg9ohWksnEUevPQXt/KXjUVAAF2iGlqKsXq5qqh+Ia6RvQPD7JXW4j3zn+Ezx/eADueBGJUCORFkHJy78kjCiMN0yINdGktXjj+LEqz8mXTjEfax7FzuA9xTHdibIqG+VOssswllSVIzUjG8moQnR0DCBKk+9dXsBlYJgFhjA6PIpvARasnxzj2RHrQTFjKkvUcCq5gcGAQdU212GCZsghCJPhazmGF7zT5v6y0DAUFuRgbHUZVZaV5DbSQ5YF9+21dsnyCNk96MspplFOSElBKA6RhnVIa06AvDD9Bwh2WcSEYxDbrT3PgtlZ3sKuxFl9743WbSyWFNTM7TaWcgKLqCvg319lj18K266zHBCSkpiNEIbj08CGuEoQNTowSWCYilTIyS574fbM4duI4LvZN49KtcXzrTD2ythYx0j/GNuXFl1/5An7zH/5TfOGVL2Gc5fibd9/FO9/7Hna3NiElgUaC9S6DoHlzGiIWD3I8WSgpKKJRTbcPIy5c+hztrS2I3dxBa3OLfTEaDGldcX2sEaJ8S1GRr5TdShrtBb8faZkZyC3II4CPta8ztZG3voJTR0hrnJn8UzYp2VS+8hYkEvgVMs9k1FfWYIcghWJuS2fog4elxSWT6/t371uvPZOgXnPxHmhPxc5HlJENfPnFF0GTbcotIZmGm7Kyzt/dlIdLV69hnXI0NTaNouxc/MNf+yXWUxH8wQAGhwaxq7kNe3e12KK8JcUE0HOLNg/qC6+8QlmuseE9rXmnL1ytt48NPO64j0WCjcfd/WhpbEBpaTHOXbxg669pP0T19mcmJ0g7wcrsDMHhDn7w1o/gTU2ExxNLMHwVY3zfWFGFbz+/G2XFBbjfM4x9DQTA1Znm3dUaRpnedHzwmPQUZeN//lI73rk0iD11fD/cY8P1hQXFqCH4evT4kQ03ejxe8ioGXR0dmBybsM3M6xvq8eJLL9h8MpkIdTxmZmZsmZWklCQCmXFcuXkVIQKmLz//MsoKSlBZ14CS0nLTGauUk9ycLLa7NFuG4qXTzxGsF2OKIHZwdBTllVVsIzX4nJ0LrcGWm5dL3aDVzIGC0grbb/H//uP/hsH+EdSyLamtHD9+AM2tbH/Sn9LCNhcrhiAiFbNzCzYNIbQt2aD+opwtkYc0qaivrsHW0giS2bkbXAxTVcQhTJsR5FstRRFPgyLwGxQIoEymEGjuEMRJpzhnAY2lBJD/VEfSp9aZt0f801X/RQ7dmwHkNfpOb6WTHViTnaMkkw7dG4ih7BlQYzgZXB0CNPodScqlZ/m5OWRmgPlcealjbsBBgSNxRLfsnvSrwJbyl7NA+SisrjrMHjK87JiLLZNLe8E/6RvxW3FlV+WRcdvoRQACI8lm6DCgQF0UocA+fNOaXpp/HB3B0nOVRWkKaIke/dYamlYGpqtOkmywDtlzqXfxR3SKDSLbbUPobLB4oXD6ravZQ9WbAvPQvXaWsapUZAsjdeK8XYYJSIfCK4ryUVlU1wZqeURtp/Ge8Sws7yOMtvqMHqoj0SQ7Lt7YyBrDWn1FDsmv7YvJQxvwKxXZe9nzaP0rT2GkaF2pbOKPQGgC7YfyiebhsIYru/KK+73f/Z03FVlo20jkC9EqJquXuc53TN9tGMtEttlot1gpYoQmCipDAw8srACAmBYlQgkZ4mWyYqIJkhJnggJGUSEU89ytmO+e6Z2rINcbkEvTCqz3TFsXi+/4rkcM5+aKCWRF46leTKgtDhslaZfHRAmIcYpnFaS8VbmWlks0elU6Tpm4Slc+JhS8qgLdsKNSiB6sRFW+7gS8dKVU6c8atvjDU0Msoku0qiwSMvE4yhcd7rkTEtWJ8tXVbbmwZeBLCzsGtMDoNo1+MIwpGgQBsTCFeRoppDmRBoy99LgBpFHxNxTmor6sBHnZWZijos3LyERTcTVaapotzvKGWxV4c01rasUih71uzUFaXFqyeTB/9Dd/jmCiwHYYXk8qnyUx/yB6aRD8/lUsTvuxOr9q630VZOUinUBgU5+LJ8ZgbGoC4WXNd2IvmgAmnjxISUlEZWkJUggMFudWsBOvuS2xePHQHrx05ox9OdU9MmTrI0mxSHas10OaNHwhHqpXoRX1+0f6sUPepKxtmqdMew3qCywfQYg+s9fn/431DYxL3tBIZqWlYYE9fi0aOjTcTyARZ/O0pHTGaYDy8gsMVK6SJ9pDbY1Abdm3wPdUcgQYqZS1r3zhRexpbbC5Avra8t6t2/YVXCyBRCyNTnV5LZIIRDZZl5NLK3g0PIbp8ArG/fOYJdCan5tFTmE+xpcWCA7KkMBwr+yuwEpCCmYCQZxoLEdjbTkaGquRWNyO//JRL24NLeDUwX1YnRulIQ2itaYG6+FlSpjbTaJMc6jYXrRml9qslrPQUgca0pulwaurqUVNVZUp67XNNdy5d5vlHcL09ATLtuaUG/mpnp6+TAzQUPYrfkoagS1li6gnLT3F2oDCqC3JCGp17vWNbaSzXrPSU1FaUEgQm8a00uBbChA4TELzuZS+es2FhQW2AKmWbejt7cXHn3yAlSUCgZOnUVWcb8PRMrJxBEg7sTtYWFnH5zevwU8QoCUN2LLx6vPP4czJY4iTsqOxnBidQDaB3NjUGG7evI0Th0/DQxmYn59CMLhMY6Pq14cpa0ijbCWS1vmFeXz6yU9RXVmLGYK0WvLmuTOnUVtTRXmpQ5omDLM9amK3lsy4ce0meQcb9ju8rxmVxUWoKK2El7KrNGNTc3GpYxrHmkrRkrOFW6RZ4GUzvYigL8sm7X//+hgWAmtYoXx941AZhvs6sTg1bwv6JrBNCKRqscZQKIipKQH0OBw9chwTE7M4cOAI9rP+9bWcjJwwjjah19ybeYKtzz7/FANdT7CnvBKnjqoNeZCWzXZMOZR3VXuPjhP0x5AHhRlZ5u0tKqlCcUUFNtk2z52/iNzcIrS074WPMtjV0w2t2q/tu1Izs/Hdv/4+7tx+wHr2oIbg/PixAzhybB9lKWQeFeld6U/prYePHmFkZAJtLbvhm19Cb8cT6pIV8zR//OF72L1nL+pZ1y+2FiA7dh33p0JYo86SFvQhFXE7BCYqIEGbn3p4nelnMG0tScPWb7pcoFxq04y4dLKU9VM1ahrY6NH5d/Rr5BrV4abzLbL9sN+yWxpWV2gt55DKNm3h+Fu2b4e30ufOq8OnTFT2UEBG7UP6XW1Sz6NZq70IdOkUEbKTSsNsJ5lntotXPZP+F/hTOMvH0nHeLNlc2QNrh7JrzN/sdMTe6ktK82xRT6lOzB6Ll7yXc0Rh5NhQOpqcbzaU9MmbqPap4U55r5Sf5iuTI5aePngy8EdinLdLZXd2TV64qP1VRuaA4HNjDg/xRmWQnNjWcUrVetS0OYyj8iq+DvFX6esqmhTR7KHwivK0UKJKd2KueyIQFnXORB7xrTHOrkpfaUoPOZ7yqYgijSorC+dkgvGFSVRPWupDaTnPo6NDciA+CdixKEaHwgurSLcqbYWJho3mFfcvfvtfvKngYlYUMTrvjsCXcy26YUMJhobb2HNnOCPaFcUYq16pfqhAIkyVIsbzlTPiBAny8BiRzEMMMXapcAwjN57yUhwjLMKUKLoUwTKwBposvpUycrBAkWf6Y3SXlgSFYRTXBJyHIW2+4/+Wl8JoTFt5SbgVVsJp6fNQOppf4UCjA2p6xv9dGHJbV+WvhiZhUprKQxUv8bHwlh7DkofR8Pq0OFoxOmS4dYiHeq7D8dDRq8ajLXRUT1rxWktJaE5XiM9WWMk7m3HoWVzBipYMIL99WwmYj8mwTanrtkZR7QkgJzkBTezJ0yLbYnmxWzFoJuDa2WIPM7RBA7uJDWYWXg2xcVHBpaTaJsNarTszx4PFhTlcuX8LO8k7yMxIRhGVfQaNYrLWxsovIsAElhd8tmny0NwUdthWKqis42hIwqSj80kX/DRs84tzaG1pRmlJCTxpGTTKy0jYTmRvfpzvltG+uwn//Nd/CSU0Vv3dwxifn6Ug+83Lo4VUBaYkQWSW8c/aV0KsDXdf/PwSiguLkF+sHvy0yeYMwVU+wZ3mMNU3NuOTTz9BJY1MblYWlpZ91OkC5ZvY1bYLly5dxjPPPmN77u3dewBDo2OsW31OHI+2tmYECBSOtO/HSFc/Du9pxde+/CXbHkhfBkn+tIFzNgGn9sU7ePCIAdjUlCSMzo7hT//irzE5PoEAyxMi6Eplvpo4Pjo9jtmVefJ9GYU5mQYGTx86iIv3+/HCnhJ09w6gorIOb13rR0VRLr6wux7/9gc38fzuIuQQ/CbEbiOR+QuYp2V4aUSLTKZnpwm9aTA1z0zyMzU1g9bmduTnFdpwjTxdWnVc7nZtm6MFHDPJWxn78fERTAwP2t6W9x8/QE9fP0q1JhqBnJpRVla6ecta23ebp4YIBpUNdbbDAQmxraHiKADyoq5TLjR0rYn4GrKUx9bvX7YpCwUEX4MDQ7hy+RoKWN/bqwG0N9YgRHCXkZZjbXaTz5JYrhsPOnCj8x5kBtcDK2iqrca3v/6GgT9t2TM9NUnwSgCUkYart28jNSMPEyNTthfnyeNHCA6O4BGBwPmznyLg99mcvBgCw6GRMTx5fBetje2YmZ3Dvt17UUYw5fEQsLANaNqKjNLg0ABrWO06DiMEePU11ZTvPBSWVWPHU4PTp45B+5Wmpmltwm38x59240BjKRK3gwTjpbg7HsKbf3uXHYt4/NKpGmQkrOFrJ+soS/dtwVUtJOoPLGGWYFyeU30MUl5aip+892O0tDQY4NfXhNOU69LyYhsCFtiV51FfJkv5P+p6jMtXPqeczuOXv/4N6rUdW38rJyebHa0ZpCalmFd0jEB7jTwryylAR3cvje+2zdPU3FRtBH/j6k108/kLL71kXjgtzqyPeQRmb7NzkUG50tIeJ08exYkTR2jANQ1AHVsZTrfItuqls7MT3/jmL6K4uNzsiL6+1L6hpYWFKOe1m0BMcqCyZieEUZcdh4cago2RR2kbvph0KtEtpG4xffJd21ItEYBp3mjKjrxRMo7Sl04XSF9KB0uHaihbbdIZYqdno/r2568y4dKx0us67B3/ycmgR+KXPDYyoLKVakv2tRs7dy6+4jhbozboFBL1KOtGQEjz4sz26CEPGXd55TQBW20vFAobr8zuMZw8TKJbh80bYpm0sLAtWWIkRmwhfxhIYVCzubyXHZG9sjlqIiqSreyQUpTdli0T8NLwmMKoBHJQiCaBGld+AUHZU9e5FWjXqJJwgPJUsiqvpcvgRjs77srQ7KBsF6+WFNMyjzX5afO9Gcpsr64CYgynenP20I1QyXMn4Pd0Urte8FA5dR/lVbReGf1pGP3vgJNe6Hnk1pHHf6RZ7+2Z8hXwUxkceFT9KpLS0/xGeTftS1fSqfpUGOlXo4NxJfPRQ2HEfwFM7VyhET8Dw3yuvHTG/d7v/e6bqihXYPfVg1W6AAITMXckC2jrVvC9vDIJbCRypZkw85RLziYEsqLtmWJSiHSRDKqwei7gpR9KX6hZz5SnLfvAq2iIHlFAJjriiIZFtN6LYfZJLtMR0xktEt5N+Jc4qNAGqnhaRYgAHtGC28HHkaiWjn5EmaIgiqdTDU0KRM8tvjUed+i9eWB4OoDo5qOZ9rMMXIPUaWEsrOaJpNo4uYRKwhPNR0c03+i9DjUwlYVcNKWoJRck4JqMbLv2r66zl7yM1Y1YDAfWbQHJVS0hsZOGdfIungS8VhZGRfoOcr2pyMvIQFFODmK3YwmssuBJzUF8hgdBAq01GrtNrQlGBWprrLGxqxSbVHBrW6uoIngprSi1+TAeDbFQaWQlZiAxJhkxUkgEP8tLi1Y+eSqKCEgOtbTyHZUMhXpkfBwrVPba58rr9ULrXPn8fly7cRuLBI3aly89Ox3b7PnmpqWjKDcPN67dxr2eJ2ioq0J1CRW1vt6igVb/Sys7i09KTxWn+Vw1dQ0EeqkYmZxEGXv8RUWlKK2qxP2ODuzfd8BWKNfeeZJtDUPGJbKxxVGxsV5kVA4R8EjWzKtInog+1Z88aDGsp8mhIRzRuknTs3j1pRdRWlZiX2NqgrYUlTweGvIpKiqhQUzG8PAQQcEseocHcP3mLZw6eAD//B/8Gk4e2IfV5UWcOHgIv/grv4LswjxMT4yihHVzlGFiKUu7q/MRpEFeWwmgpKISK+uJ+NGtAazGrKKCQLjEG0ZBbg6WF+fZrrT4YoatWeZf8ZvC9s0v2jCe3OVawiImVp2fJNy9cx/aNNzryUBFVbX1ngf6BSp2GD/VeFFcUGDAemZ2hiB0mDwL2Ybdkjt9GVffWG9rf129zrrzB3Hj/n34VpYxMz+Ha9du2pwsb0amtZ0lgiznlZDB0a4HKbYu0uTUFBaWFozXQ0OjaGlrweuvvUSwk4DKxkOoqm6wfQGlnLVEzcXbdzC/HiS/g0iinO5tbsZLLz5rXlPNA5kigNVXovro4urt+2hq24ePfvopXiGQlvHUfMjdBFXHDh3GEjsR3UNd+Pzqfdy8dRcvv3ASIf8qMgi2jpD/i+S7tvFRm3ftbwcDA/3Iyc4lL1bR1dGFo4cPgKQiu6AUf/bZE7x1dRT1pVmslyR4qSP7ZteQnh6PFCyyk9GA1rJsLJDuu6PL+ClBdEtFEbw7Psz4FrGhdf2oR5NjKWfx6gBq/g15x/ZSwk6E5pzlF2SjuaXRVpC/c/cGn9UYUJQ3V8ZsmM8FDgd6e3Dy6FEc2X8A49MTBBCbeHjvLmYm9NFIBqYmp7A4NwMv60GdJaWh8q0E/Qa6Q5q7SlmfmZ2ydbTqa+vZXrNZrzfYbmIxx3rT4qh5BZl47rmT1v6kN9kYeXWdWel3fapf11BP+V82T6iGRDXHzzfPTgYBuNR8JsGejzpj2edjvsx7aoBpPov7/VNYZceQZhHBmATTv+nShcxjjXmFwtQhiTSWzEeZx0i+KMGyU6Y79Y+0aiFmdYKlP+2hQkXCOB37/69zdTXdzTxVD9IH5gWizpB3SOBDc5aj75xtisTnqbnQtvYkH0ovWFr6zw43tUXtwsAJn8vDbnZY9oAhJO8CeEYHA2h5Ag2JiVbFl5dLtkf2Q3GMLnYwBUrMccBQolE2UYBO78Ud0aCvOMVLbeFloIW8MY+beKT3fCZZMnL5n+jUM7M3bPfyKDpeOLCiNNzamwJaAjER3llm5K2FcfiCLw1gqbNgc6D5p2F0gSuNptgHBQxvH8HxKhygMNFDaehUXsIQKlv0mcqk0yJaYFcG0aH6sUe8CisYeONV8WR7VX6jN3I8Dc8el+yv7Hs0rO6j9a66cTacgWn3dREN4o/Cm76zehQdDowqm7jvfOf33owmItClhHUfPW0yKK9KUIxPpiGWEJgLj0+VMV8bA/RVhsCFrULPQgn8SoAUVl4TBuZvt5KwA11Kw214aWtpiA712vjniqD4asSOYDHKGMnfrlItiIXVn+KKCepFCAg6ut2fQ8aqfIugbMUJRTfBiSYmYRAPfr4SlKYAlbkgjTaGjmQvIROD9Uvx3BIW+vmzNPW/NRCGFaI2A84E3Log7lD6qjCVU2H/7kH6mbdNomS+cvmqhxRdw0veL1OewQ3MhSn8bBwrW3GYiPEw6jbKYsN4MceHhvIiGgkagYQ0pCWnMx/yPNHDOs2Ef3sDs1R88WpANE4a4hD/5OWhesCahi7Zo41npTbUN2CZyrm7vxOJcQlIiknFzIwfiys+pNHglBUVojjNg4KMdJyob0Ydgc8ODcnieggDBCHx2zE2TygYXMMOeaKF4rTn3GZ4G3P+BSRnJyIUs4b1YBinWw+hrawC+QRjdZXVVPQlKKgsxej8LDLYg48Oh6rhqkFLY2wSUMojEkv+hpiGJuFnFxagpLzCQLyGTLS+Vx+Nk7w9fGQTu9WbPHLkCBoaawlC+qkw02i0pq0q0xO01EAcnjx5xLjZKCkrwsEjB1FLw6f6lcKYYRqTk+Pkq+vJak0o1ak2cl4mHRev3EKQAOUEAdcp5lNbXWngJik+GTMjM9jfrsnGZRgbHMI6QUZfx2N03rpqq1dXNzXjweQq2moKUJ2djFwaz1dbc/Ck5xEmJsZMuXuzM5FKIKUtaTSMpg6K6lNAU/IsoBpa24SPvNdyFjm5HqvX6dkFTM/MGoCsJFAVKJ0SIJqbQyrTmBgepdDt4ND+Q+whE6zyvdpCKcGA1pOanvfZQrddPY/hCy6ib3AQg6PTmKIxn50bQ011FY1CGK0tTbawrapJbUAGNzvLy7qLo+H1Y2BoGO9/9gk6B3tQXduMxvpd6JhcgFegYnEOPSPDeEC6dx3cT/7QmPhX8Pd/4csoZl1oTSd58Dz6eGdnE11dvZj3BVgP25gYHMHzz55BT28fdYyGDKnU2YZ272pHRXUpwVrAPh754qsvELQ1mI7KJVjNJgBW29P8k+6eHtbjgnmJFxZmMTgwQLkD6qrLWMdrePDoLv7eayfQXFOIP/+0C1cGltBQmo0O8mFXeTb21ZbjP37QjY+fTOBuzxT+w68cxlcOVrKDso3vfv8txLKjkMY2t8MOjva0lR6gBBNQpplnoL6hwYZKFwnghR80t0vD2bYVFd/LCGsXgRnKwsUL582I/crf//sEV/NsxwTTyQTTBAosDRYIjL3saC2zPBrKnZ2dta2/tGG2QJVAsZZ6yaU8PXP6KJLYvro7u0wm9HHU66+/ZnN0V9eCaNvdjJLSIuqvDbYjGnfpReo26St5tqTrxcP33/8IqRleA88ytCPshGiOpfSLOl+adrESDGA1FELbnkM4ubcOjenruNU7g9C2OnFxWCEgtT0eEbavI8WhZTb01OQEJMS44UWntnnDH4vsjIqX0mMCHu5Qa3XvFV662+lvd++uETvBxKJ62x3Ohph+5iPNc1JYvZful/1UO9O97I10uk0nYf6ykzqUh2yTjLeAUiJtpq1dyHrQptSKL7sgMCXQpLxkG2VfzZ4xL6XrhnMlL25ESgTbl/eRPPQ8eqqDGX2uUzpJNjRBio+/taemzaViWNOhfMaM7JkiKg3Jo+y/ymVfRZJe2XoFlS03rxXDuajKTYeuSiBysevPbJmGXyUf6hBJDpwdZjjRFyUj8ix6GDbgM+Ulflja+o/PBKpEpwN0znslvoseOWNUbjdyx3Asg2EdYQbSLw+XeO3yc3wT0fqpdFRueQNFmPKIOmN0r6vVr35LLoU9mJaeR8G07KnqKQqs437/zd9/UwhYkULscSlzASBl6MapHTIXkUlsbJo06wRLIIQH30nJCzHKnapKsFKz4gRRBNy03YZOgTHnFXPvLKAVzAlApKj2PspcvTfAxGdikgRdFWPRLbwDS08FU+8ZzzWKSKPSleEsH77TryjaVaOxCuRhgqeKisSLllPMtexEjiVnKRhNIlGH4tnExQhb9E6RLF/SJP6I8VEBEyI2dyYP5SF6o3kbnf+vQ0UWPath7fS+YcBLc0EEunSussc0uLRh+50JmM1tJyKAZGghza9Xb+JUZS5pcEOCsXHpKK2ownJ4HZuJ6VggiApQ6eXrc3ztj0jFmen1WqPQitlyqatY+kBCoEkrnZ+9dhV3uh8gThN5R2dx9dp9LK0uIi8nA7WFJchOSMLJY0ewu7GBMdlbitvCxPI0xtnjfnLvMe7e66BhZBnCKyjKz0JJXh5it+No7Gdsn8GqwjycaNiFfVVNCAXWkOXNIgCJw9WHt/D22Q9x/cldzC/TKGekwZOYasN8WniV/9tQpGRE4FjyWNfQiI6+Hmtg+spRvUvJkrx5g0P9pgRqa2rR2tpiQ0TyvnR39iI7vwjdff3mIdBmp+plPnj0AIePHmIduEno2n9Qw3dShvLkCmBIya/zqk/mh4b6TL7GxmfxzjsfoaWxHl965QVbuiCReeUTpFZV1CIvrwDTY1MEOSMoLixEXX092RaP3Lx8Wyy0rL4Fo7MBvHdtAEsErF8+UIz/5Q//Ge7evW0bJmul+hDzHxgfxQwN6oMnHbZMgH0Vx3Y8NjqK4spyAuBEdPT0IoMA7fSZ00hI0orr6Ww/MTTI8/al6ShpqKJ8FBQUYWR8kiB0EKWl5chMzyRA8lEBh1FbW4dPPv4YJ4+fQg/fX7t5A2WkOyFu275snJ+as571xkYIhw8cQGNjI8bHp8zQzM7MoK+nm/iBxlmizkbiIRDQxte9g302rHXo5Gv488+6sBBcR3nSKv70L/4fdA0P2vIVh/cfwbmPL+Jo2y6cProbiemUaZZramQS33/rb9Ha3kbg1YMlnx93r93Afuadzny22D5nCDCXFhb5Q5/Qx9tHB1pypJydgyzyRF/LJiXFo/PJEwKvfMwzrNavysrK4ukl4Oqz+VaL5JOGIylGlIUtdBAkewk+y8ur0VRZgIq8dMQTAB6uTWZbIJBl+MPNpZQlysvyDh71TiEnOw2Tww/wp+98F/OzywTVu1DiyaYh9lsvW1+HqvO6ub1JcDzNNurH5xcvUVfEmPdJXj0tcaGv77SX6cNr1xBamKecrmI3wb32Y2RkWwdPH0oE2c6bmusIRlfMQ55GnTzNuggEqEcoO5LXjTXNF10xfSVgHfQtkl8LGBoYNK9nmTYqZ33tJfitqKlyHReCcXXIBTz0ERAfWLtL0pAmdcj9e/exm50K7Vnq8y1gYnwEs9OTrH8aM9oUL/k6xU6LAF9eTh4Ci/NYWPZjd1MT9ucnYJKgfMZPox+TgDDTXd2KJ2+pk9nGN8kff0hzb8QD6nKKk+l/KuLgaojAa8NskLz30gc6zHjrT8qch/3vbp1ut+eyPwQAchzYG0UmaNAvJqQgSkMbS2tYVe1fH4/Jcxy1J9LXAlPyrpgtY3hnS93C2WS4vRPfNIyoWNH8zeZFwkfTkh6O2kqF0b1dBbppO2Q/FN6GC9mwNHQo0KVOnEDZUy8Nw9iUH90zvqaqyNar7qJTeZw+c5PrVXSzUcqDP5wDgfVrDpQIQOOh5+KtymmOlUheTM6e224zfCfQovSFFwRMbRoQoymmhWc8AcufxXc1oEP3fGT6WzZfNio69OgyUj7O1qu8st3M0uhX+srFbLrKxUMyJ3ssQKQ4VgbWu8tHMRym0Nxw8dVsNp8LK0RxgVFnYZVOBJjrV6Rcxjt77/KWbYr7ve98501VsA4TGhHBAmtek75mFJLVaWPGROKOeMmMQ8461zbXzcsVdScqjIREzBXzbC4RC+RQiSPV5egOxVH6Il6NRFcndFTMamhUBgJKqoyfMcXFFR3KUYUxoeJVh5jmyuLy0jsDN4rPZ0K+mjwsAVRaLm2lox6HwKarHPssmlerBJ5ioFIUDfzH0zUyCZYMs/ih90YLnyuMjZPzT8BVn2YrtIQ2GjfaU3KV7lybVqmKzEONTjyTgMnNbWuqCXzxGgxph4AtLIZ2MOFfp+LcZH3sYBKpNsyYlhCH/2lXEjbYq9KE6K1tCgZ7yYsrYQQZLrQh5aWvgOLg9y0x/TAVdp599ajJ5JIzffknmtTz0peE2hfrRx//BMHYVSxSyWuyq83xS9hBAQ3UP/n2r1LaEjC/JK9UBrbZUyXiw8BwH+aWFxEKrtKIsDeXlkqh27KvLP1LK1gjLWECml/9hV/Ar7z0Oo7VtcC3sIz/+Nffx5WH2hswHQ/776ObinshHMDy6hx77DEoz6vA9XsPEGTdFeTmEXrx4H2sGjr/Tc1Ns9xgjzpkCl6GVHNoBH7Vg2+gYS4rL2MZ1nDv/n2Mjo1j1679GBgcJUCRR0Zu8EyWx2d1qk/xY3kTmJ+jnG/hEY3xButV80EE0OQx0jBDfq77SnKJ8R529BJsDOHFM8dw6sxRpGdlIJYy0NPVDT+NYF5hkX01WFJSiKKSYpUAaRlZZL4PGcU1OP94AvGst1863cD7KexvLsPj+9eQR/oE1AqKirBII/mQgEGrw995/AQDU+OYnJxEEYGw15uD1MxMTE4voq9/CEVFBbZW19jYDM9Z9Pf323IT2qtQX65OT88iSPmS1/D+48fYu3cf5mZnbRK6FEpFZQVGhgZw9NgpGyZOT0/FP/yVX8Xxw4dRVVqKlroG5GVpKY8kVBRXoLyqHCnMr6amyYbNEpJi8cn77yM7N510ZEJdkDyCiOryErzy6uv4N2934dXjVRgaJmDZVYW5pTnrHLx46iTu3L6PR3cf4ltf+SLTysE2gVIc6/ve7bvkRRWOHD9Eo5+BmzdvISspFbvqytFQVoHq2hr74m+FYH92YQ6T4+MILgWw5gvhwf2HNtdvc2uNIDjHvv5c9gfx4x+/Z/t9lrJMarc//elPoe1TNLRWUlKOGLahtOxc7Nl/GHW1zegYncH/80kHgmsbeGlXLu53nWP9zmE7HI///Ed/hevXz+MffOkw9rfXI45Cee7yh+jr7sHyHGmamLctpPLysmyYVjtRaN27jEy2IbgPeYryiqG11JIImAV+k1n2Wzdu2LDy3MwEf1MHpyTgUX83Pv7kE1s/TUthpBJUenOysLg4x/bnwwrBzPDoiA3/as0wza1bXwtRtvNtGNLm81AXxRGQy3CPDQ3hpRefoX5m544ATo2sjEA+KysPly5dhd/vR1FxkXnfNKdF+lUdnT52XJoam9DPa05mFt+v2wc58nZqyYSsbI8tiDqj9kgjV1xYzHcejBLw37t60z4Gqi1Igp9gfyLIzjASscZ0gzvU39s03jzXKT0rq9TTBKRpiaTZ4AGNLv/XsKdsiMC1DYepBfOfaVbT4byjGtZvZ1ciL10A+5O3wn5F9DEDRU49c4+k702f87k5LkQB7YhskGyLDqZk4WXAZQ/0OApaBACi+cmG6F722M05kkZzNiUKKJSQgJADOzyMJHV0nJdM5OkqsCm7J10ncMEoFl5f9Cqm6JPdUlzZFz60PBVQnhvRbhP0LV+NKjAM85S9Fh3yfjkcIO+gvEcRXumqNCNljx4qt9KzFRD43pWPYS2a6osX3stJIX6rzCJYfNFhz8REHppuEx8nXupw/1t43itfhxVkf523S/jEABPvRZ+eSU6tznlY/fJef64m9NMBY/HQ8Vx2WWV3QE2gV9RJ4iydyKl7YQm7KnFeVf+y27Khcb/1W7/1psCRCBHJIk7j8zZkFgEGimjb3jCMVToPCYwqQeBKfDOXslHKd6ywldCKATYTSEWw/5S/A05PA/OqQrk7J/jKgxdHC29UKKWjIhhDIozXRXeqCDFAYSQ8Ai0mfJFUrdCRwE/jMqy5/ijUUmiqDFc52vLAja2LPqPNmKa4Lr5ViSUTuUaeKzcJq9JWYGs+vGoladEjb5f1Ts0zKN66yo8CL52WCQ/d67lo02P9DgQ1dLVDIKrlI9bN9Ruigt/Q5NnlMJbCBEAba1jZisVMTCrzj8ULxcnYV0ReJGhYMRWJaV6skUdamX17h89J5A57/0tLi+ax8bLHr219dpi3wFoGDaoUwA7zkMFN4/sdGh3qMYzMDGMnNZbGOgNh9poFYp4/8RyO7DqEDoKW5ZAPi+yp59LwLm2s4rPLFxCfyrJTQaZTCWuroRwaXq1w/5gAZGJkgvmn4Pmjx7C3vB7xG3G4+aALlzo6MUb6YlOoALLSEEM+yqkelyxepuLB3S68TSMzR4Pg9aTZlkSa5ZBEwCeAJCMpWVJdB0nnO++8gyB5eejQIZsIL2AlD8AtGur6+kaUlpRhdnaeyolKLCEJYYLZT85ew1D/OBrrmvDxTz+weXO3b19D3/AQ7nZ3YHBizDwq4pcWNpRHybe4aHWkldF/8uFHkP4+dngvdu1vR5zNTUvAhz/5mMCH5SZI0VdvmnQtBTkwMIRpAsayxnb443L4PA4f35/FH31wH1nJCajxrOInf/sDFHjTsBpYwWoojA0C5DkCpp7+YWTkF2GTWneHhk4LoZ555lkC0FksLi1jdGQELU2NBE7DuHH9DkHoPMIEsqpHiZ+8nCJWc8Vampqxu30XgZsHY+Nj1iGT/Bcy/ZHhQVTX1OPa9VvIzcpGSVEh+eo33VFXV2fLEKSnxqOnpwvpnlxkEmD94PYoPnw8i5fOHEJ7Wyt2kmhUCJBXNoKYmh9GcX4pQWEZbvRO45PHS5ShMN44UQ9vbh2OHXsWlXlexBEgZ+ZR1l48aV7OfILAhQUfzp/9DF/80gtIZh3cuPvIgGJZaTn2trcZOE2hsZ+cnbFN5DUvdXVVy4yUYWE+iHMXzmNmkR2F9DQqx3VkZmaTJ+uorq6xDznUS9eQnOYg+QI+dmhSGJaAMSUOhU37caN/AW1VBM3ZGTjWWoT/8/t38OWjDeysUCetxqG4rAavfumLOLR/H/7vP/p3eHzvCpanJvD+W/8d+elebDJMbnYe9u1tR3FJPrJy83Hl5g18eO4T6zhUVpSy70K9RP2vraZW2OHS4piCIu+8+0NoK7Zde9qxHA7j/J3rGJqdRElFOWoa6vGjjz5ETHKSbci9PLeI/icdSCMwkQesurbawJAnIw0NVVVWz/IOyeur5Vu2KfsTI33Y1VRPkJWK3oFhW6/P5w9gjnJTSKBUR5CtDyX6Bwfsy0rptgQNt5PP2uFBW129/5OfIC83h524gAG9DLZTLWUjwKi5fto9QktnaPNxLUmjL44f3LqDA/v3o3e4Bxu+PmQz/1mK5oaAyE4SFmJTkbwdRpLsFeVWu0toNw4tBSOPmCaXa3V5eaAFuqJgwJkF2RFTwe5qUq3XzsboMNulcJF4imp20nSJbJUFszhKVFeLrwR5lc53+tul6bJljcmIu1+UwVXz+ki+lJ873aiQpaOQDOrSdg4QPbcw1Mc2xMVDdEUNvdm+yNUsuMLz3hWLNofvBLxkv7XsjA4HvsQTfWinFfMTzcbwEYGiOuDxNsoir1h0rS1ejE5LWPmRBgES2ShzckTo0WH06d7K7xYHFz7Qbw1ZuvI53onMaDwdfGPc4kOjWe8UX2H1XEBImCXKL8VQGS0c+RSJbYfKozwtf5bZhml5CADqldlj6n1do/TonWyg6LR8+acwSkf164A1Y/O38EOUDl0lK9HfalMqs4Hj3/md37F1vJzbzEUUM4VK9VyVbSiX99oGSMM0GnsW89Sr1zv3ySnDR4RRGehLAPvKy5ii8X4HjESg6HCMtJ/2n5CkVRTDSqiUlv70TGGMeN3q6qLon9EtJulep5gcRZ+Whx3uTrTpud7rh34rrjUO5c0wEhwX1o3RqwKtMbAcOsQfPXNJMo7o4yG65IY00Mc0rDLsmeOpGpaUgPGWvHDUOm+WaNBhJeZjpRitdFWSToEtNV9VnCYmyqBrSJHgGYG1LXPHBwlU1jfD8G0lw0fgpU+w36hJJNhbYUZxCBGACERoxWnNQzIPmim+kDUUffXk9Xhsaw+BCC0iubOzieKiYipM3pP2guJCm+tSWVpMetT7XbY9GfNpNLw0rhVFNbh7+yHe/vRTxNEo1ZVVoLK2GZ/fv4MttvGbd2+iJLfAevFaY6qggCApOR7zviWE4mnsvSkoryhDckIaZmgQR2YXMRpcwuzKMjJysxCflGQ06xN8rZUl+Tp//iJiGc+35scGDWNjVR3rgAqXilxf2O3EsIOghkm+6iu1GoICmzvD8svQqjEJVMi75SYVb5shsWqJTURXzxDeevddG3aYnR6jIerGieMHceLUcQwMDaKqphor7LWPE8hontcae+eakGwAm3SME+gUlRSiuCAXhw7sQkFJAdNlmVm2ezfvGpjJL8xDQRGfszyBYBCXr1xFY30bzvat4T//5A5S47bw219uxxcO1+H0rlL883/yO2irq8Cv/fK3UM/ySoH4FhYwT2MYCK3ZQpWaq5REaa8sK8WVq1cIbGaMJn35t2/vLpQUljBeIhponBubalFTU8k6ZaHZpldIU5iGOTOFxo2yKy/RGONJ9jIzPGx4VL5aYoPv7919iArKg4adrl+/irp60kO+LxOE1ddVoqK8kvK6hYLCcvzbd+/yWRmuPBrA8YY8grInKK7SWmFz6O16iLXQpg07Pne0xQznVw7VoCg9BeceD9velPuaqwmMSw3A5BbWEpBpOG0Djx/eQ3pKNo6ePIbx4TE8enQfm+xY7Dp8gPK/yQ5KGAuBZYQo1+rA6OvAtLQkpGbm49K1OzbBv7S8CC+99KK1356eHoyMjKKp2W0LJI/Oj3/8LkFGLVobW61ztkhA1L6LQOrisO3ReL93FtPkTwEB3vevDOObxyoxODaAkrxy3BrfxH969wZ8oS38b//kl61Tk8w2uLepGv/4N34d+w8es/0tDx/eZXsn5hcUY3h8GAPjA9amiwjKBfa07Zny1o4VGoZcY9tVe9FODLl5Rfj4o7MYn5lBdj7bYnkFPiLg754YxRCBjD5ISE9Mhicp1eYsblE/6CMa6fL8vDy24RzqcoKf7GwDBzK0g4ND8KTs4OC+dqQQ0G6ws9BLOd/SpHfK2NzMLHJzcmyTbW1NdfXadQP6AlFatkQA/0fv/BDPPvMM6gjyYtkZ0ET6malp03dsltgkQNMacxrm1dZavvllfPrRJ3j+mZew4Avh3pMneDI4iKz4NVuotXeJzWdbBm0LgZhkpG2Fqeuor0jbKtvuKtteWiJ1LlW2TTsgnWZwTYMSZMhZQF0mXavDdHtkHFI6N3oqnmljhtNvPrD47nD6+WfpuHudsgEWh3/mXeGfYjq76Tryaq8aJdC9hiilg37+sPzscENazsY5p4Q9FWkiic9lQwSE9F4eHIWJjiDJ9qwzH6UXtTMMxjTdyFISQaqeKw9Lkrxwyy/FEpxFFlu1vMUTN6zoLKXjj+yl0rY/2myVX6+Vpt4rHYVXaaIjOrL1kg/pX93LaWPxIofCWNzIM8mn4QP96R1trryGWmtQ4F5ltDzEM2WkKw+FiwI+V3b33rxsDCMemMdKeRnwUhmcQ0b1YZ44i+NsuDlnSHM0L6XjOKE/BdP/FsNIML7oRoH4VPVkssEj7l//639twEuEqaDOw2PvjAAVMDqJzgEOZcsrf4swEWSIWGCJf255A/dprIEnEcB0bTsE/nACJmIi6egXn6sClb/OaIXZApmRUMpaClBXHcpX9GgoMAoS5eZWJUXBjDFcoFH58b2jW1el5yrDKsQS5VteRYd+ygWvtIypjMN/dq8bK6uuFjZSDr4yjMjnUiC6qpJszJf3mk+kOWApyW6ypQ5Vgoa3FFaHLlHaoofCCGCprAJf1hj4W19naWmJNd5PLK/Bt6KlJXYQ3tzB7E461pGI5uxtPFtGnsWRH0Yi61b85SkQvUolp+EF5af1p9KoODW5VoYstOyDf2GePJCS0teDKTSkATvVEL2p6dhX34oCgpX1pWUCOtY3FbpWEv/g/Q8wFQ5ilXGPHTyOO/ce46dXziMuI8G+kmprbGYe20ilESD+R2xqDLzZXpv/UldRgbb6Zvzo7Q8wPDmHC7duonu8D2vs2WoD4MCcH9cv38Lk+BSWfAvIopGLS2BDSNZO/lQ8bIiBBRrJDz9E/8wkEr3pNuSXTLlTfUgakpPTbFFKyY72FZybm7NV7TXXS2ujhVdCpqzkWt+hoTt77gLBzDrqaytw8vg+HNjXgIamengyczHY24cDTa2oLypFU1U1lsm34PISZkbH8ezzL2KKRsZPo74wN4X97QxXX4MJGiStYTTUO4SVZfKOvDp09IDt0ag5F9NTU7hw8RxOvPw1/OH3buP1vaV47/4i7o8t42rnFMqT1/D+u+/YHoJ72+vNo1BSVm5z1E6dPoVjx47hyIF9qC0tQXZKIva2tdlQztj0NEFyMsLkY2NjrXkl8vLyKa9qm/IAhWx4WUPt+gw+h3LceesWujs6kEbAOkVgp8ahFfEnxodsaEmLy/b19mJ3WxOad+1CZUWlyZKWSpH3NCU1lxxX75B87F7EhcGwgY4T9QU0kjHkYyu2KYNxNOS5RZXIzM1E5/1b2Ags4UhLA35wZwDv3BrCjdE13B3w4bPH03gwFcLlgWV8/HgMf3l1xFatz0vewOT0OBKT0pGinRLaj+Lowf3wpMbbRPiVjTUEmW+I7U1fZWs+WzF51js8RVB6C5UEf7bZdEWpfaiQlZ1pXiANZ9gX3exAFRYWorWlFXn5hfY1p7bm8eTk4b2bw5gPxaI4LwXfv9CNXzjZgMM1HuRnEGQwn4KCUvynj8dxpK0UhZmJuNbrx+nGXAQJJA+yrpK92UhJ9KA0s8DWWUtnW7h96zpy8rPgX1myzeAbKmsQv82OHdt7PBFFMmlMoE5dXGDHh21RC/Qu+UNY9AVsOF9AX18JsmuM+LRUzLDuHrAehwcJ5AiQNdyveaEa5rNdLNjBSM3KYv8sDpvUD/ks3zLbwcPOLhw83I7q2ioC1wBml1Zx+eoNGy6uqiwlPesE3ves811F+dd6jz2Mo+10BLr+9m/+ysBSS3MjZUdf1+njllTSvWidHN+iH6nsuGkJEI8nx/TftfPnCM7b8dmVJ/jLtz/D2MQMqkorkeLJRuLGOPbmsfOwmYzgFm0E9ZwvJgmhmER4NoMsbQx1IDsv1I/6GEYLripN2QE5CrTeoC3uyTKaU4DybNqX7S6qdaP6WEfUHumUrVCcqJ629/xhjgJdpesZPmrHHJhRWkybcaVzBbwUVh4TAUBNvrb8SJ8z9EaKmtnTqw45AeyLPz3UwfCy1dJhsqny3jivmVkpu9oUF4ZzgMj91oiLRkXkzVJZRKdznMhZ4DLVc4FEOT0M6PCxdKNuHJB0h+K6oULHE1cOduoj4FC/dTr+8Tfz5//2TuBQuMBGiCJhzBZHjugzzW8UaNa9ooodAlQGhNgW9NtsdqRuFEYcsPj8U5rmBNERiW/E8E64RsPQBrosP/dOPLNwPPRcp91H0tWfyi3+uFeR0Iqrez2LpBUtkx5JrworSS7i/vAP//BNeVTkPjSvDBuzm5PEwKKE/zQ5XETaJtMikH8iQImowmxrBf4WQJDCVgWaAEoQdTKuwIoJhQiPnNbTYPom0JHKU5buEKlWKrsqrWghVGDzRkWEWIwXCJKL3Ca/Gf38U0UzrFVaJGH73+5/Ln17GKVLoMi9l9A5Ovmcj6INI3qYG9PSkoASJEXQuzUINiyVSV9aKb4haEbXe9d4nTdLVx1WDoY3UniorCZ45KmEXqBLVzUIAZBtxNkaTIHQKkaX1rCyTtC7uYbFTfY041KM3l9uiEFxOnt++nqReDeByklbbohWW/l9WzS6ZRS0DIH1ItRjZPoLs9PUk5uYX5wxEJqbm+fi8P2meTtokNhrzmPvWCvfv/3ej5GcmYbk+G0ksAeaQGWam+vFo/uP8M4nH2I8vGhLUuxrb7OtbToe95KhlLfsNKzGySCGaEAISmmj2+vbCOwycf7iJQxPzSA+lb04GhstoFngyaScsefAavLmZNuq7BU0bDk0XlkU7LbyStK4g0eD/eiaHcfQ3CSaa6qQT+MkJWyzcSlGml+TSl4Qklq9unl9fMXnWmFTPcfkyHpH6xurmjGHuvI8HNzbaEOxJaXVuP/4iclSljfT5sHFsadYX1eL6spygsBkJHoycOH+XezevQcnjp+Cb2EFIwSMvYMjBC7avqaYNCQi3ZOCvfv22ER4dSLu3b+DBw9v4cUTz+GLB6twdSiAyQUf9tRk4R89U4fPfvIjrNDgPXv6oHlRJXeqm3A4ZEMXmlBbQ9BVmJ2DF08/g5qqGhSWlmF6YQ5fee1LSGG71ccuMgTyGu7EbODx43soKy418J1B4ymgpi/jYsKrqG9ohL5Yk1dSHlwNpw6Rv/WNuzA4Oo+pyRlkZqTYchgCcmo70gtrobB5HDXbJpGg4t98/y6+dLgKu0vScLipAH/41n28caYVt3oXcWR3G8vdQRrK0NLWDm3KPjY+jTMH27GrLAO/fLISz7flUxet48O7U1he38JLrVpgNI7tYhXP7GpBLsHJzUtn0U6+/V8/vIVTe+twvmsRu6oK0dfVScCnvf2o+DTZnO2nrK4JP3rvQ3u+i8Bx//7dNo9RCwVLDhSWog8/wfS5c+cIqv2Ym10ksEzG3VvXMDw2hjICnGf2NeFAZRo6ZlaY1iZebMlD8s4iYtKKEY7NRnmOB590DKNjJIxYysvplmxkrvjhn5lGtbaMmpzG9/7tf8HwhWuIYV1mVxDYjo2zw5CHxrpGPHviGSQRXIyPTKK4qAjdPZS7WBqspFhcvHAJ2ZnZ7Lh4EJsYh2LWc31TAzI96bh7W8t8+A34DA8Ns05icLi1DfGs0wa2Ey3IGloJIMBOR1ZeIYK0cJOzC9bZ0BqB5z6/iJKKaiSkxKG7ux/Tc0t47yef2Q4QL714hgZbw1LxZvwHCL4Xp+fQUFuHu5Tfxfk5yl0F84hnZ6POZFRrOUpvaxqK5sypffEF9VDYhlZXQzt48vAJ0jJTENpKwFsfnMPYwjTKClLwL/7Rb+Do6aO48+QeO1cr+JevHcbw+BimVp1TIExgr022k6hj4inX4Z04W10/IW4H2gBe+lBe7CA7ZrJTBo743NQ340f1sA7d/bxeZlCTM9kYdaJdiOiheyVCOxO1NS4Fsx/RsGoP0v/m9aBQ6RpdUkjDZJo7Z7qHhJrDQn/MS7bOJvgzrn6L14qr4XzniZJdcpO/pbMURqeMe/TebCvDyY6rwM4hovITmLJ+ZHd0aGqFbLfhAaZt8EP/dDIBzQOWN0w6QElJZ8rOyw5GPUQqv4CLDe/ync6o/bXhTuVPmmTfUlJSzXbr0DvxSDwzvMDnAodmrEiEozly8onsopw58v6aR0y8Uzpisv4xnGhS2XU4x47LQ6fRzasDjS6M4ii+PbNE9EyX6J87XBldOcVn5W3heKpulI4CR2nV6Q53p48r4n77X/7LN2XMhTw170HgS8fPM01/RhQZLmKdK5OVxns7HG+MmUL0EiyVxQrPsNHCq7CWngkM/yKCr8nIGkM1YWCcaJ4qmIYsla7yVaXIQ6TCMrDlqfk5OkidCYtWcjb6xGiF4aH07NBPu48858XulCf/FE89I9GtNVoM6Ck8f1vDiTZUF0X/270uykMVoC81NPld/FSvPz0thQIrfrG8imQRXTzjT5SHOvjbyh7JRPlbxfKnFJbem3ua+awzjIz91EIY86s7BF1skBTU6W0PVuISkJ2wg69Wkm/xamDMn/ms09jsUEEZD9nr0R5vSTTAKqtAtAFhCZHACPmh9ZsmZ2awTSOXXVDI8Inm0TTySJTmTmWkpyAjIw3zy7PILchBVVkxwclegqFiEEYROI0TDIYRnxwHj1fALBE3L1/HwyeDmA0sAkkE6wSPifFpwGoMRgcmEPaF8dzJ0zbPoHt4iI9JD3lIaATV9uz8LNNLJmiJR0p8EsYGxjEzOYfXTr2IX/rSVzC/MIPrfY+xlkZwuh4iENxBU30j47NeyYcEVutobz9iWYYU1o+arECT44FTdgLImleVkBCDvNxMVBfm0ijHoLJak/A32btvQDl7/TW1tUgicNUitZJz1Z0mpkue/VvruNH1CPNT8zi85xCqa2rRNzmEc5c/R9/YsH3Wf2zPXrQ21mMl4EeQRpJNDB+8/xPU1tfYvJcAAfDJ1mK8cLQNkxPzKMlOxdvffwsbND5nTh02SVKbW/L5eO86IaZIqZg1jLpOULFFsNxPIzW3OIdnjhxGU1MLMrPzWG8ehGl49YVfYWER7j24T0OQYiBcXgFN+g4FllFNw6l1ugLBkIExrQklgzs9F8Bfv/MhvASMa8FlZOXnmc7QMML01ITJo5YMmJ6YgScrD0VZacgnUJ/z+TE860dhfjbaKrz4iwt9ON1egaFQEushnbzOJ13r+OGHb9vG7znpsejr74Z/chxtlYX4xnP7Cd43cL57Dk+GV1BTnEGds4nzTwL4ja+/igsdM7Z0Qt+0H77VOFRnbGCwr5sG3hk8Ac6GpiYCjARcuXIDpUUFNiSam5dj3k6tjSddok3ohbw0nKZlSHq7+jA1PkFe5RHgBrFn92540/PIL9KdkIL//d3reGVXBcrz0uGzpUQS8H987zZ6JknXy+Q5+4TNVTkoj1nGk8tXkcX62UmigSL8H7h+BSms/63EGJTubiGwL8Xo2ASS4lNQkJOPy5cv49jpZwmQ8m2ejfg7Oz+JzLxslBSXsF3s4O7Nu/CkpiGXHYNsAui25ibTQdts6wM9PZSdHLQScJV5s+wDETYrhP0BrBBYUghstX8tPVJXV4+//f4PsHvPQZy7cBGrlAF9dKGhzJycArzwwhkCzBXqIbaTpCTbeqiQdI0PD2OLumVoZIgAsdA82JmZ+jgl0XWWeC4RvG+yxO179iGfNJy7cNaMpzzSC7NzuHjpImqbD+DP/vL7mJ6ZQGryGr7x9S+glcB8emaKHbNN7G1txqH9e1Hn3cHg9BKmV2gbpNeov+QFSWTB4qibpMm0IHQC71KT1L4JNGlPZFf0BWS8GWlruNaOTD/r4FW3sgoyxO555F3keBrWDuls/c+DacmuSGebHlfy/K10tJhm9Lk651rXUg4Ndyg951H6Wf6uc64PnpSf7CaFyjk6eMrm6aqQkmvZWtmgqPfH4ogGSyuSB+nQV+uxZuvcMKbZfIbX1/E2lMjnKruuurN/PNWhi9p+0aY0pS8NKxgfRbe8WM5poN+y+WKM4uvkC6NE9tGAH/M2xwnjKQ05aixt3qscAux2iBadYiDfK8/ovHLn1IlleSK4wkWwcM7bp7SFB5i26jPyPAq4oofiiWf6Myr5n9JUXYmvRovoJw0K62SDcZSH0e/4rfA6HP5QalFq3DObK/YHb775poa/xAAlIEXjhMqhTBGtypFyj7rkLAE+NxIjiYuC6K0E2zxeCkNChMY1RivC1TBkoBwydavkCzyJiSJacVyFuz8dDhDJ++Mm5RkjeVU+NnRHgVAPQPNPXPFoPMkoVYh6FCqbA2I/85oZ3UYrc+Gpw8Ad36tyoxVu5eVpoMsq3TFckUWfeCB63OHGwLXopgRILnU17mj6tts76VI5XFmVtuOvPIV6rjPKU9Gi3pl4JP4rXbeURIjnKvw0hJOBTfgJvPQl4wrtxGSsx77wOlpAJZ8epjol/xJibXuQew/vUYHmYHOdQIeKR1v9iDcaJ9ecMTV6TVbeYfYyylrBXNe1lTX7Kio3t8CAl1WLGgVp1WR7GenGagKR2kbEhBLgSchEERX8rc5HGF2eQXlZAZKpDDM1vEeEMjfvty8hk1JiUZzpwcHmfUiLz8CFG49sCQd9fdZI4JGemYp7HU8wF1yCh7zMTUknwJpEvHll4+Gl3Gh9os7BISxtat2vIEFKO3aVVGJoeIAk6sudTet9pxJUedPSWR4v62CDBimWAG0OCTRSZDjrQz04fbUr2RTIlpxRPmn40yhDWwRhW2nJ6B4dRWlFHbK8uVijcRXITvV6kZtfiHSPx7nomVgGnz3o6cD4/DwGe4ZsaxstQPvp5U+wkbiOqcA0ZQTI1vYjDJ+SHG89cw0xyYvV0txKvm/qo08rx/lz7+HVk3uRnRqLR/duoYxGq7K8ivUbQ8B017wIUuza+qisrNyGpLXFhXqDWsvoVudjW0oiZjMeS6xPN0diC7dvXsWtmzewq5WGrK7J5oBp4rbS0ZCk15OOptZW9PUN2lIm+uJMkr+8EkTbniN4yLIVFOUZCOzu7sLQ4CDGx8bYUQhjbm4GYwTOGk7VdiSrvnlkJgOtdSWYCWzhwfAybnZN4vn2QvynDzrQP7WCZeahFtpUlIW6pkbklbbh9lQCdteXIC3NY2toTU50oKrYg1fbSnG0MQ+Xusfx8SMf5hk3KzUeb13owBunW/FXn3Tgd75Uj4SddRSWFCODIEBD5ZLzg4eO4N23fwTf0gL2tTfi4MG98HozTb79BJlaTVzbI+mrTC3FofWyJnlta2vCgUN7bShyi203OTMPv/2Xl3D28QxBZSbeaM2Hzz+FDz5+G4d370UOQU73/AquPJrEMoHcl3cXYLD7PlZ8CwTo+qowFhUE7+rYaY21o69+AVlVFXwO+Mlj7TGp+WUTBFr7DxzDuz96HxOTEwQ2BdRnWxgk2PGyXNsEngdYhhnKtMBFAcGYtFNlWRnqqirRXFOPhqpq26lB8/U2YnewsLRkgK21sRpZBMX19bVW7ivXr8Obm49gmJ0sgrw3XnvV1g3zZuWgoLDQdJrmarFK5UYx766+9NTwrbZ9ymOHpLGtle2JoJK6yIwyK1WAlj/QsmePbRXWSzCtnTEKcwoJ7nwYm5tGSeNu/M1PPid4m0Z2ZgZOnTiIL37pdSwuuWUtGmrY9ggCPdQ7uQVFONOQjQWCxyHyeGc7BquxSfAhkZ2rVfN+SWUvSWWxjXkIcpNpSxLiCPRIsxSdJpSzbyV1a+3WbqUP3CP7//9toKN2yb3XwTAsF//j6XSJ6Xw94imdLh2u9PVAelPe1NTIul0unCyJiyt7INARNfbuC0R5zZx3SveWF+mI2kWFi3rtdepeCVv6yoKRlJ5eyiuu0RO1A73XWm56L6+5rgIGAuwGyCwVNxojb7yWwVB+UevsAIfDBUrbgAqZLrpUBtloEWA2W3aSwaxzq+e8uiE752CQc8HskAmWkmOHm+/VIZY3T1c5Ccyek2blZ/PEGN7iRMoZra+n9cSHf+e0P4vOM0Ir83L3jue2rVKE9mg6zl67uCoLb608lp5+KH+1DdKsn9H8LDb/exqfZ9ybb/7+m3ogBkQZbfMIqAgcQHIAR/OTDOkqRR5y3dpVOSvBKHESDp6qeA39Ka7iqXAsGvNxqFnMlnGLjnOr0FYYJuMqiwfzEkMFiJSv3iuuCqfKNzTN52K8KowBLC0mQDNnlDlG8r2Ew7xLDK8eudJzC5g64RQPdOjeYooO0asKthcygKSZeei5wkSZqDwsHt/ZZ7IMJ49ACmmxdKO84nsJuwRfQFQ8s3KQLidA2wRgbp9E/bYxdx6a6MzkEWbjFeAKsSFqDz7/eiyGl7WQqvZm3MDsTjICsSns/cXhN6rXUV6YZRsPh1dX8OTJXZY7xoYlpGi2GV6LFWouhhYUVU4aMbfGR5CqTaBlhGV8NO9I5RKwzc/PN5AYpT1Mw762uoGsxCz88Z/+Jd49fx6PRkZwo68DibleFlogdAd5VNgCaE86O5FTkIeqyjykslf6ay9/Ea8cPIWRzj7cuf8QIRqZBArB0SMHbEX5wZlBxKQCdRUlqC0tRzJ79MHVdWSmZSAnPcWWhphb8NncIE9aIg7v2oWqrALUFZfbCv2aqJziSUUGDUNBQQlG5hbwsK8TBRUFyKXx2tphb2uH8i/QTJ5LERvA5jVA8BEi+GBloaiwyD7P39newGBXB2ZohAUQNQFZ60IJPGWRt/Le1tRU27o8gwQd8/OLNnz6ra99DY1NDWiorbevu9JpcHZWN+HldXFxkec828IqZqan8dKLL7NuWNfhAGUo2eRpisBZ87Yo6QZKm+rrzUtH8tFNespKS20NJv+Sn0C3nG2NZaHRVM/SHwrgdud9BFhPDzrGcO1eN8YHBhBcmkROVqoNX9XUEeQUFhM8es24VlZWob65HmU15eRhgIbfDTlLqWgJjebmdjx40IePPjlLgLeM5oYqW1PNeU3S0N7WhlIafSlMbUA+OjbJsBdw4bNLSGA5v/bSUTSWpKClJBUH6srw1qUe/MrLLbjZs0AQHofdNV5bG+qvro6yU7GNv/681/YEzGTdriyM46OzP8Z4wI9cbwr+/qmD2F2ejEX/Bj65P4JvnazDkj9MoJ+EvcVe9BMMdvf3IL+gEKnsSFRqLp7Pj/OffoZsTwrq6itQW12NFS2xwrapuZOaN5VJIKZNs7c2dtD5pIN1vImTp47BRxkaGh5jByZsAODlw62oKUjE6025NGLaUudTgpwyFJU24N9/9Bi/+4UW7G2pxtUH3dhdEo+evnuoYFkmxgmgiglocnJRRpBZtXcv8ikf7P1gdnbOhnO1u8P46BhBUQM6O/tx+dIVfPVrb2D/wf32xeZKIIy+/kEcPnyYOsFvdfDxubNYZRvS150pBBuSZ2+6F3nsdGWSXq2blcLyadeC+dkJ0wu79+4y3Xie6S8FAgTpCbYW2te/+AVbSFW6VRtra86b5NHkgPIVT0OYkpyB8fFxfH7xc3ac8vDc668TPL2DsZkJVJSW0YhrbpKWBZL3VZ6OeCyz7rq7nqCIHZbURHZ+tkKoam7CTz69hZsPuxDLztGulka89toryMnLRgf539zUakPZ+kBGO1YEtOBzYgwq4qZwsDYf14fZId2mvaIu88ekYZNALJntlQQjuM7OLU/tG5tIna4hX61tppkH2tfWjK/9ySKIFdLtvOEh3W76nQ90dQ8VLhLGwrnA0dfucM/UBt18YadjFE+eY0uDQcwzwlN/SsAWPNWt+MwbzTW1Z5ak/c+r6HFxZWMEFpytjtCpP8ZXemZX9cfnsmHK181P0jOmweTMU047pJEZjTRouSPZV4VXatHpRwb0aE8V15wgRgsT0b+IrZNsOLvpbKKeW168ipYoDU8PxeV74Q95P+UhjTpuhCV0GN95mp0kPpGtNP4wsmypbFQ0HZ0u0s9+O37Y/1YXksPoKJ94Z+FcLF5/xkPHX+ailxbA8dPuxGuXqeVlNEYSMY+dI9meKT3Fs7R4xn3nO995U2O2iuxeOpCjwgkYRdKxhOxqrFZ2euOu24qrnHkVY2xFdQ2J8bcmEVrejC/EbOiUaYtpMtwCUmK0iBZRuqpiFEeHgSUeVigeThA0kqJF6JJMEESH8pOrVWjdKlZPRVek0hVOzBbwU+WKHg0LmuuUgqJEpVQkOwxuQmAuRuWnDEmRCY79EJ90Fc0UPj4TYFHactfqlcCdNhdlxpa/EhENto6HeMAK1xcl0TJLKATKrIFGwrqysacY8Vysr2l7IIIu82asYyq4ifmQJmm6L0xnkGZr2uRTGX2riQqXvFOvVXHTUuLY2ONRmFuIbPbCC9lbzM7OMU+g8k/SBGLSwh/OQ6kaIOjXPIR09jDVAFYIMqJfzWjYWS7rNearSdq+6XmMjI8yfyq6pBhMz89Q4Sag4+EDzC0vwxcOIYUGuagglyAmxzbpbimrwNHqZqwv0GDQEFSUFKOyuBD7aLSrKyrMg/PJlU+xHruOUgK++elZXLp2E7PzS8jLyUYDjZcUPlmOVG8ySqmgqwgeynKKaHQyMMHef2x6EnIJdPI82XhI5f3nP3gHwzQ2I5MjOHzitIGiGMqsFMWGgAWryim8WANPqmMf6d9Do5iZ7UFHxwPsbqtHTnY2lVOKzZXSF40b7Jgwoi0OquHHyxcv45kzz2OCRlMfDBw9csQm1HvTslGaW4q68lqkxGnYzjV6P3vt+toujXzweDKxtLhM/tJgsT57+7ptAvyy34cBGnyBgXQa5LzCfJsIXkWgpWHnxIQkgoeQeUDi41k/lCkN8Wjfzd6hfgTCa3jwZABPugexTuBRnp+J+ZlJPHz02IYSZWy//8O33d6VlJmxyVHce3xPImxGSl4ygXSPNwcffXAB3/3u9zAzNU55SqJsJWDv3t0En16C8zybJ6U4AjE7bO9jE5PoGRiiHCXSgNahpb0OntQkgmePEsc2+0DvEFwdaynFV49WUr5XEJ+cjf/63gMU5HnwWwRlnz4YRhnLHAyNobasnoZ5F5aDi0iiPOZne7GrKAUvHSxHfVE63rk2gjfONMDfP8DGHINPz35iq8+fOX3GJpRrj9C5We1bmGQL4srTs8525OaXxNtXdvoIYHhoFEH/ik0Yz8nOQjUB2r17DzA62Gs7IdCkIhz0YbL3Mc6dfQ/au7KxsYn8yMB2nIZO0/DXV4Zw6fEknm0vRWUWKCPjBOQ+HDp0zC1G/NlZ+EJ+FFCeEwjEY2LibQeEUNiPBYK82ZlZ8j4F5y9cRGt7M/btazd9l56ehdraJuoaD8HZtM2dDK4GcYsg+/y9a5TzMfQM97BD4iU9aeRTom2YnkgQJDAUIB9YObYLQ15xEYYIji9cuoYygu5Rym1FSRkO799j+kA6x0YnqC+kI+QxMcNEvaAPXT7++GO2s1x86etfRXBnA+fuXEX/+BACKwECpzwbcpRK0RzTlUDQljIJB5aRS9Apda0OUt/gON5+51N2vpbR3liBr33lNZRXFKKj8wmOHDpiG9xrfpnAqPZc1SiJvHfroSCaywtRmpmISwNsNzsJ1oFfpfxJeJOoyGJZzpXtBNMpqezQqRgyZT6m6Wd8tXfpe5tSwvZof7w+BRC816Gr1LKupi8ZzhwFaiMuBH+78BaFp5wL+i2wo9/ydsmj5BwM7rnxMmJTZEfkLIjm8fRqoZWuvEz8YffunepIHVuzky4ZFt2tJmCAiA+jaWjIXaTot16pXStP0SvA40K78ig5PTOnDAOb10zveW+n0hUN4jXvrSQiQe+UoBLiIVosLJ9bHryKVuelc+WXTRQ2kJ2WjbTnpFVTa0SM7KElx/+Un+hXPO0SEg1vYDCSr8va3Tig5UbuBNREpGgxHuiMxnlKswOYyt/qjf9+BtAsgB7Zqf/sysPi6zdP3Rs9EUwVfa80437/9+XxknDphTtlDNSwo3O6GJppWUoU6AhDLXsxj7diiPE9xoYponMkBMLcF3k0ZCyc9oZSXMXWwmsaYtS9CNHxFDDxTwDDhnt06pkK76iwxmHx+OcY5+iPLtcQBUt6b9e/w2QJut7rt2OIyqhnqnjlLSFU2GhlOsHVwbdWUKF6R5u2UDGvmmjnOwEvKScZREWT8VOaimYVyHvlpTzVAO0d/6IIX70FA2AUFKWvq+jQMI96jPZl4+o6wgQ8Y/4t8nvLep6B7XjMQVsExeHVkk20F8bBT6AW1u7ESp+Kp7mxlkovhCxvthlAfVChNaeMH+SyaNVWLhryEn3qYynvNZZPXysJqPrYy9Qq3rEJBCpWNhaMcqyv+U4cOojW+noMjA27z9/ZnZyfnzZFqUnWmq9XwF52eT6BUEYOKnKL0VxQDQ97vDk5eaioq0NtQ50tF6A5NT6mOb0wi2RvKhK3YzE2NIGu/mH7cm1jcw1ZaUmoZK9/Y2MHGZ5kNFWW0FAcwtj4JP7ivR/hWt9DZBVlwcP6zCAQjiUY6RwaxCaN/Lx/HoMD49jV2GoLnKZleUAW2jIa6mNJdowr8tymJGFictImqe/ZvYfhl5GVV4SFRb/d57Os5mllfS+SPzm5eba2VVVVPe7feYDWpiY0NjfTCCcjEAibh1C6RCvDt7W2s54TCQoGaKTCKKFh0VIfWkMqNjGe9beKKRrqV77wGiqqyJuiCobTwqZJWPYFMD48ap61yelp9t63UVBaglXKzMjoKDYl30w7FFpjXcXg1t1HGBmbwr4DB/Hr3/gGvvz6a9i1Zw/a2vawtPGYIrCdnZuzocE05v3xR++js7cLaUlpyCIYlEpOTkolcAnhxvUODAwN4YuvP49f/ZVv4MjRIzahW3Iso6oPMCQbWl28kIB4Y4PKkW3eT0O8Z08b6qpribcSsBr0s21sY1eZF2d2laMplwBzYRKJ7AjcHAgRGMWims/CbEB3uibwfLMX33vv+3jjtW/j//pwEM/u2Y0bD27irbN/geT4ZPhp7DfWt/DK4SZsr/lx8/PzTH/L1jErJ5AoKMi3IbEM0qrOyv7d+23vP6pU+yBGnbBNGkrNBfQRuMugdXU8YXuJQWsr09zRcjGx8LIDQyVp64Kt+pbQPzqOytoqpCfmsDOyjlnqwQuXL+PZ3Q1orsjGweoMtOSnYZ7h5WbZWNshgAxgiHUXR16XlObi4s2LCJNfaQSj2osxnTLdPzBgK4sP9I+gtqYKzzx7lM/lQWLHcDOWAG0KH529gOnFFfMESVMJDI7NjCApJYHtPYAHDx/benOezCwbFlQ5kRCLDG+mA+ls18HVTbz19rtoaGanp6rawOzzz5wxflhnj3pH601pkWV5R7Qci4bK1te2cO/ObdMLzzz7vG2Sfv7eFXRNDRKAreJ+52NsaYI7QZI6KfLIsWGRn7EY6u/D2OA00nOzsUiavv/uJxgamUFFcTa+/c3XsH9vm4XJzGBdUQ+1tbezjbl5jFp3UPpIXt3JmQWml4CixE3UZsbi0cQSApRnSWAwhmCTuk9tWtsMqR34w25+VRLlIkjgZfaJ72UP5F2SzRAIk+7VHDazI9KievFzVwvIw0YvKJ/yZOh4+p6HDLoAg4CC7QTDa3RCvfS9DgX/WSffgQk9NHBBPgl4yG4pnNK2MAwie2Jp8JmAsBvBcemZvaMM27wv2TA+03yxdeYToi3ROwM9zNNNO1CaDMerAU+eskOiSdpQcmAW2GiM2D/SIdulwwAeb2XzdWP60+I6Xaq0dQjIijb9NADI0/LlqfTsPePr1BeH5jHjcx3KSb/Vbm0Ui/e6aohSdkr1ZU4BPtdhOfI/2TXHW9neCKAl/XpnabsiRHipZ5EH+mFhWEq+k03UFBc9F81KX0GjPFB8J0OO7wqgqUfO7ltqkXjk5x/8wR+8aQV/mpmY6ipWwW3SO/80X0TCoQ1HoxmpNy3DrSEwZap0bKiN7wysKBEddssKlhuRla3fSkNjy0LQbvXbn43RiplK16LygaXNv6gHKDpPTIKsMonZAnFKW0pRblF3uPCiy3J8WkZVgBMGMdMqj2WwcPrHq05jeOS0WD931XsTGtKt1NXzE1hVAppM71amd3ElKJY0/4t6mLTdjPJ+mhdpdohcXi+BUufNUy9Tw4+as2PzdshffVkYWNvGyMIqwgTJGxvbmNlJRYjKOB2r+PW9uVRIISyHRI82bNW8hm0atEWs0SAm0EDFJsXTQIfYqLVO2KYNJUtcoxMoBbBJFP5/ZP13mGbJdeaJvem99z6zskyWt13V3gDdDW9IgCQIkjOcWaPRSLt6tNqdFQmSg+dZaaQ/pJ3dHc3ujMaABuQQhjCEBxpoX93lTZbPrPTee2/0/s7Nr5szul/e/O53b9wwJyLOec+JiBO7FmKsIITxsvcaz7B84U+Ljkn5oEOBBRl1VFlaridOnNGnn3peL585p6fPnoxJyzCPUweO6Ki16W3mLLh6c9Kz1dHQ5lQzdH94UP/j17+mMTPCwweP+FaGrt2+pXcuXlJabq521kwby4tcvKEX5poZG3TV1fm7RJ2372l/U4Nefu4Zt9d8/W9//qd6+/ZVrZmx1lnQVhcVK8vlQcucW5wNMAOQpZN875vf19DMsG533VaVAUIVVkDTjOKz6jMcBppZh0Vx1ODGgqbj0HEV4rKgvlF4U4+hYJeiu6dXhw2wfvXaa6qurdfQ+IwGRsb1qU9+KrEoKismCJcauDJkaomvmanZcAVRZKGYawFTWV3pejfNHeGaBQYWDNr6UP+o7yWKy6Pux/rJT3+qlcVl9T/uDbrnFOa5z6w4L4sh0LH84s9ocHwi9sgbGhpXTz8Twxv0z/7oD3TiyIFoq/2+l56Rq0OHOnTkcIeeefoZnTp+IjbevmehCcBtbWkTnr+ZhI8pYWBgTNdvPYwh54+++oIBZqN23Q6ZmH6n845BX3+Aytzc/GjDZW4bzJVj/g8+1Y4ePariAgNdt4kcKygwKfoAAuCnP/qeqgxcS02Ptx+O6dHIvJ47XKWJuQ1VGID3Xn1NZ46f1Dv9VlxyM/SnP7uh//q3XlK/6y/XwFqb9KNN3b51VTdvXNGu6ZLpvjjQ06c09yvy39hssO4wFa6HupoG5wm6Zmh6YR5OGaCTvQinpibdDLNi7toT587o/Plz4fSz2opD8LN897b1FQOLjLDkHjpwWLNLsy7rrmoaWlRZe1BzM+OamRnU97/7Tf3bP/sr52Mo5lw1uL0yd25pbkmdt25peW1O9x7c1XtXrujSteuaW8YVhEGfgVfnnXuqcR/68pd+03VmZda8CwHFwonv/u0PNL20pMWVZQMy5mGWsoRGsyNjOt1xJHzmVVRUa3FtR90jgwFo4Y9MEUhLx3qNwpAZK21lMF9fX69qK1nVZSUuP5Y2+DX02Q2LK64I4BM1VTVWSAr01hvvamx4SM88/5Q6jh3VpJWBn7z1M02vzGrebYc5cve7HurKzRuu12qVFxjoOYK8glzta9lvBSLP9MvR3/7iLb13+YYqyqv18otP6tOf/rj6+gw6Te+mllYdO3XKwhi2kGxVU+S+wrzBDbdB5uSxFRTAo6ogW+cbCzQ8vaiJNcsX53ZNObEYiTlfbKS96c69tJrUc3lRvvu3hb75Hoowwt5BY8SHPRQZHTEB4o8+7q/og6kjrnjBfTQFEGjzKdcRAajcD+EpMeJi/o8c5J1IBx66J68AfUmEvu++EbLJz0mYIJGsr1PpAFxwI8IIE/IMgc9BPjmIG5ADb8fv4ZJpxZQU+AXTBjA0MB2Gfkd6jKwgg8I9k98HCBEX90Je+gMgSsAV+fA/F4KwgQ0cfu9W3KOPANjCUOIbTKCnTPHDB3Kd32Fl9DVnEkcCzKAjfCEOrv3FSA+jS+yfGuX1fXgzYXmPOBIQuJcRcs2zPRpzJPmxbHbeUmlG0L3DTyKvRBFA0OHitz8Rno8fpgw0AQ597pU66ANAjXSJZI9u1EVy+N0/+qM/+iovc1BRSWU5IVCbM0iGwsTm5xSI0nMNQAAIMJzIc8IxDIXmjwZBPJAqdoZ35iMxiIw3cTLte8QD8gSxhhD3hwYAkcgD98g84fkkf2gQgLWdMJcDGiKtvbAcgZxNlBhC3Dui/MEy4iLC0qDi2o2KRhgHDcxxcVBezoRgCbE/OPbyEmV0evwCJKHJsf0Dmj/PaLA0dgQh70e6pleYbp3dJM9c7NHfvzGHA3jRUBJQtLcfY3QyrF7rGphZD2eMdLqlnXRN7pqBuXu/1Fag48UbYd5eN4OhPpYMNrbWzcDq67TuMAUlZbGlCH6PWGUGWM0yEMvyN/vwzVrY3+jrUraZW35Ovhs2dZPMX8OCicsRgCETLRctrHAYOjM7bUFsUOgyYHnsedytjJwM1VRXqbW+WUcslM4fOa32uqaYU4WLCzd75adb+7PQ+/ff/mtdG+/T0OyUaZGmIgua7/z4R7p6/6GG2GZoZU19AwMaGDNQyNxV2/7msDTBME8dPamThw7pwvmzunr9VrKizGXBu3xLTY3ync91M56xkREdaGhQc12tNfacYOq71vxH58Yt2Cc1OzOtw/sPRvnYf462S+3QyakmtiTBjcbk5Ew8rzU9qeur1virq6rD2nXy9Bm1tu5TQVGpvvWd76nj8FE9eeF80A2wh/Uv6VtYtVZ9b1VTpl1eQY5GJ0fV2/s4AAF95s6Dh7p48YqplKvuh491+PARlVcVGzg06rCBUlF+vsod39rqoopK8gx+1gw8Vt0vMhw3bgIWtO72Nzg0qocPHmt2blm1FpivPvukyyjdvXNbF995N+Zi0jbZn9MtMAQQbgZo908/9aSyLHg3ljfCQStzeqbnDRYePjCAXtGFc6fDCjLQM6jpmYnoU+z1x/xABA/7v7Kqbnx8xEI2TThVZZN1/FXB0DixXkDHTbejADnnnwgN+FRbpU4drI+8fe0Xd/WbF5o09uCenv7E5/XPv3NJjydW9IVn23W+pVJHO55QQ0Oj+rofum1Jf/vzn+jx1KAW3BaqikvVaJC+uriqocHR8NmG8lBmQMKUgPXtjdj3MAdAb/By6eLbKi0viYUj12/cdDm29OorLxtATeuHP/qRiktK3R4Ynjbvc790ywg+gYBdNqBrPHhW/+/vXNcv747p6VOHdbixSj98831NGoh/7pMfU3trffgNi37ltsV2Oq9+/BWdOXvO/aXWYLhPI24L9/q7DKz7tbmyHtZJhu7pB73uB7Q1HKce6jig7OwM5Zq2B/e3ui6m9dwzz+v5514yUK0yuMjX+SeeVPv+I+rt61PXvYeqLXXZDIoL8krcvlE8wZsWZO63OE/uvn9fJYUFBsU5uvfwkfs5Toat6G4Z/FZUub4WAuxMz8wZaN/W888/o6raCr377kWNTczoY598VSMGfiglgOEsx0N/7Osb0Ip5WXlFpRWm4ghTYODzF1//pi5fvmlQmK4v/fbn9Wuf+qQVhQG/v6TW9nYrNH1W3ir13e9+LyxrbW1toYzCt8191dX1KJSZLJdpaWleNeXFOpi7HltxPd4wsHcNrStby1ZccLaabh4F/Jg2v9p0n64tyHN/TuQG/Jf5rSiZaVYSktGaPZnhMyTBnhxIfXOTa3gE38zzhFdvGWhxAl7DO73pi9yD97PnMa/D/+MkGtKBzzh/yI8USAHUhID3Y/KHPCRR3AkBQhIDRGK54khiS+JO5Ih5j8MRQQAEXvc/koM3kieT0iAOVxuJN/dEpn0YD+GRx+SD39CKgyFdyhwgiXwDRshfvAPIAaj4p0Uqz4K+ABM/TuJN3k8dGGAoPzITtwtcp/BJGCacP/JBeYn7A+uSC8N0mNg/ci9vMZQbcdNK/O2/1DBnkmKSfoIvkoOr+M25FzbS/zt5TOorke3Jkcj11PFhnhNs8CHow0iB8mf880/+yT8JixdnAjL2COqHQQAEuCskzKMOA+FgqFEJLniSCTpusiIChkvhaQRJx9gjruPFzJ2yRoVIS/4irbjnZwAUGjron84OMIMYEJG8EZYKRLuJRu20QJjkFWbtgFFBqaIC/5IJesm7HEkR3XicDvkGdFEOGjrxkCme8Tu12jLlpJXrOLgmFurWEQKOSBerCmbsDzLgQAFYUz98n4YSeXFcfCgf6cLgyQ9JcNL4cF2ATx06BJtUI8CXXSfdU1gFubepqd1czablh+b+v+tw/NvLml/ZUkl5RTTy1ZWFcHZIWSzn9Xh4Qhfv3TMw21RrY5PBsOnt+gJc7fj6337zP+jb77ypkalxPXPmrMu4bYFmIOV8s8nxijVBQBh+o9CwsTzg/4nhD3ynhXXHHTrNQm3ajHhtYdVsL1s5MadpJzZBZp5QSREbX+eZKWdoYHJcw2vz4WE+28ALR5z3uro04rxvZphGJvTaypI16GwVFlpY7m7HPJrSskrnY0MHDbxYSXjvwSMzo211HD2iQ83NWjWjnltejWE+NuatKyhWTWFxLCootwDazNmJPSVpew21NQYvG8p0GKsUSnOdR3v0hyEnF851SEdMCyHc3dvj9Et15PBhvfH6G3r6mecsSIo1a4Z/q/NuzCl69plnA0hRofhLyjWTZz7UrMHWlSvvh8f3gf7HmjRo6el7FICVbYkY2mLV1v0HvXr/4m1VV9eproHhzb4AnEz+XrDg29lad4587lgQbbo+ivNj7tSmAdim+21peaWGh8diMnVzY4sOtrbquSef0B2DLvppdWVFrJCjuTKczMpb2ml+Xn4wCZSb1YWVEHRYBnYtPO71PNb+jv3K3FrR+VNHtGxhNwc4XluJNpttWmP5o00hZLof3DWonbBA/pgKDGz27dsfKy+ZQ8f8s9XV5RDEA309zvd6uFIYn1/VmOlRb4FekL6tz57fr3tX31HrvkN6Z3A9Jt6/fKJJea6S1x5M6V/8qNPgeVOnTl3Q0YP7zX+yNbM0Y0VgUYUGXlsGAcP9IyopLtfNW7dideOq2+LSwpzK3IbxdP+Nv/mWQWdWDAe++omPxQTwzrv3wpM+wJDNpKmDurr60LwXDT7o0pgnW/cfMh0WVZybpc7pXXXs32dwtBGrhPPyslRdVG5QsKVPfPS8Dh1qC+vHytJqCKuHBg7t+w4YmE2qrLjE/aNK6y5z3/SE1udWVVlUomefuhCrTPElhtPkNAP3SfdPJviPDw+p3ooKjkjxOcYzNpRm66V9ru/yknILkyx973vf1cnDx1VfUaxN5hM63m23ZVhenkFLrZUkNs7udf2ykTZ8sb3jUFiqcAvCfE8WE5ihCYfC9+89ijl9Z584FXOlbt++o6effCaG5IsM6ph+EPzMvJz5h86YHo2Mmh+tq8aKCaMM7LVa6X477Lp+6qkT+vu//yWtLa/r2rWramvf7/qTAcZK9L/x8XEdP3Y8lBf868ELOzvvqLK62koFO02Y5xWZN6xvq9w8or3M7c9guGvBZUkz73H6C1ZiMl1gU8gVJy0aN2+z4trtmsrEmz/z0kJWuVMg6+jzAURSYGNPjvCdOhOe7f7hkz10KWsEi6CsWk4mjBM22W6G+JAzidWFdoQMIB5eod9EWOSTeR+yKHyI8dzhaXbMn0QeAzpIF4U3BL2f8R8Fnz034dUxr5qX4iDPltWuR4AX4bkRezM7DwH6HCefkLnmCchh2mqUNz684v/87ZWF7ygPYXwi21JWoQBDDoNxIlyLwEucoYgjic1nYgDB4JA8o2gJAIXnQh9kLPECuALUkU+HiQUI8Gqn5ccfHITleXwnmYxv4oaOSZ2Q78TqFvn2M0AV9CM96BK4gFigPy/HN+feO36Q1F+CK8gXgDbeiXeT94IWpPvHf/xHXwXAcIQV5u8c3Ad4ARwAQUniVLiZ/F7mHF00jFSGkkqDWMk7oH0YePgecRjiIsP8I5PQgkpFqCcV5PuOlwYVBYzASTrx20dYsnwN80oNhfIMQnE/1TAjfh/Ey6RjiEglUgncI+0UsThpnHE4jkDRfk6HTz3nPhEnxSb/SePHCoVWQR6KLVg+HOpM4iceysQRZm2nHWUhgr2808E4yDuVSXwMXbJaM2Xlml9is+pdDc+uaXwpAV6r5kyju0XaTM9SWxF7M25qyfew0jS3NofVI92EX15dUk5BoX76szf0L7/2dd3u71WxNcPzp04q2+nR4SLtvBz9+M3XNbW+4sxv6PlzZ1SJ9m8BXFRSFPUOHQG060ZxDB1hNcgyY8WKQ3E3DPZyfC9txx0i3cA1Gn6yAIH5KhVVNSoy42WlFe/lFxcHUGJSdkl+gT7x1PNqsebP/nqzSwsGbLidKFGZQW2mQdiONfwJAypl5OjG3ft60G9N3sCwrblVRwzAmPN05doVLa/MRppTFl6zBl8zCxaMFqK5FkJDj/FyXqRMM+i6qmq11dertaFJly9d0VWDph+98StduXsrQAl7PxrhBMOIetwF8KON7gaAYf9HVp2xefjoxIRGx8Y1ODBoIVCsZ55+yjQwAzLdZmZmNb8wq3fffVuPex/ryuXLMUelproiWYrfdS+cmDbXt2p6clJdA73Kzi1Sb++onnzyvA52sG9gnoHBtB7ce2CKbmtyckTV5NlbxgAA//RJREFUFqQ15aXaNIhpqKmRe54FaKFYOUlbYtPj40eP6XOf/oyWF5dVUVmuxsZmA9EJl2dL169esjArij0bK103rFqcsFAfGRmOtjxnYY/FtQhXJI799v0HYel45twxXTh7zO2iwO+VqYZVkRbmKDpl5eVhzQO4zRjwMm/wsIXmwY6jzpN5grsaSsH9+/ejT1Y5T/fu3PF3pYoMVPPDBcpIDAd19/Sr8+pl/eRHP9ZzL76g3MIC9Y0sqHd8Uc8YfH37jTv62n/9Ub37eFpdQ9MqKszW4FKevvyZz6mj9YBWpqeDKeOtfWl1XW2xIjQnrKDFBTnuI3OJLyzfO9TernOnz7hvbYCntN/CH96Fs0Z4AEC7xUoBvKLdYeGRtGHmPDEEWFnXpsy8Iv2L713VgdYK531Snz7Xop//4CfadHs8cbQ9hv7ZXmltZS2si+xruWRQhcCmf+Nh/u0rV7Tg/r88v6I85/3CmZOxQpBJ/zV1te6rGbECdmZqWrWVVSovKzdgawir34LbY7aBCXnd2t50ufI04DbQ1TugJufv7Iljmp6dVB515XBYvFPDNgBueAEWbBQyQPD1azfN55YD7ABS5g2c3r18Q3OzizE8f+fe7VA2nrKSseg+NjPDHMgaNR09LpU1qenwE2praNHk4IhGXadrro9TB/bHVJPqimrt39dq5SRPbW3NOth+UG++9U5srN22zwCupNi8oiiUFr7hNaysvut2c+XqFbW2tcUWVVXmHYPDA+aT2waoyyqrLnf/2NH+civmfndk2Qqs++Cm296i+z/D+XkW8hku6/L6Tgh7LN0od3Nz067/tUR2mSbQI8WnOeHayJDg13v/kYWw9AAVjjfChojBOoRBIZl/bA7r54zYsNALayOLsaC/5Z9/J+8l/Jhz2cot37Q94onU/I0wjyks/gRwiDQsWyNHAJhkCgxxAQR4nydwYsQT3+xSgUPUlHwjHGAGowlDa8RNeWjjyHPCJJH65MtphizzewGO/A7XxBM0czjeCbDlcmKZYyFYRMM/HyGHORwWWZkYcJJ4GRkg/yF0yLPvI/spJ9OKQl75Q7ofxJNE6yMpEx/e5Yh498ISLIUzKF/INKcfp/PJwftBv738JCN3yX0+UVc+OQIAkhfyFGETfJFKL/VuEt7l+MM//MPYMih56Jf2IoqKcwJkBM04zHYQzI/RatmHMTWZLzXniqEnJmezIzzv0+gwWzJeXmgNlUrlWer40JqVUItv5z/uJUiWm/EorlP5I24qlscpb8gRZu8dOgFxES4K6UaTMEisaAyfJsgdAqeI7ZsRR5Ig8ST54sM7Yfp0WhHKz3hOZ43x3CTHkffkXtJ46BC8QBwcpAM4BCzGsZcmZlMYMfkk7wwfssKKk4mtjNGzRRCTItEAu8cWtbKxE5OoF52nyXRrtI7qY63WcjNXre2mq6PjQAh3gGBOXra+8/3vas1MPb+iRF2Dw1p1mpvrCzq+v83Aoti0cz78udJ5U48GewxIMi2MKvXk6dOmneltwYszWCx/zmhCN8e3vrphzXbZZc2KffuYI4Ylbcd1Umhmk1OQG0DM3RKyRVkLcnFaaqq4rDj35AFbkBw91KGWpgbVW+svNQBjZeNT586rwxr0sxaGz597IuaelJZa+JRW6lMf/YSmxqa0weRZE/+oGXVrfY0e93f57NFW1pbKDUQ6bz+OMg8YEM1ae87ZzVbBbr6udz5Uv0HM6uySyiw4ZaBY17RP1+90asn0mN9a0cTwkI453jxrwMylo6nIbdhNGTKEhXNkZCRWJQLCaSuAu3KDtbaWZi3MzZihZ+jO7VvRP6iT1371K33m87+uljb2HWxWX3+/Thw5rDKXi/ltaduZTmtdAxPD2tpN1+OeQX3kpRd06uwJFbkuKy2scAGBr6wHj+6EhavAfZR9GosNZvMy893n0pznLL+/rZs3boZFpa31YLj1mF9ZECuB6D9jY8MWajPJ/CW3r4pKAy+3uwePHurPv/7nampucJ25yP6XlcEefEWxH9/K/Iz+3m//uvs1vohot2lhhSpwvcFgaSeVVVXhLmDXjBcfbmkGyjgtZU9MwApAtdoCGovX6NBQgE1WwBVXVJqey2LlGr6j+rseanR0UsODozra2KDmxlJdOFqtlw6WWyko0A+vjIbLiV/e6NV/+8Wn9e13HirL+SozaPvJnTU98yRD3LXaZxqMGahc67yv+4+6tTg9qTIDbyba72zuxlyoLawr65sxjFZd2xBbfc0ZME9NTEUbRfDfun3T/Zh5JVvqvHs7tk5aWlpXY3OLbo7vaGppQ7/z0jHluS381osH9P5bbxucz6iuvExHjh1kylTwnl0WhRQWBjhd39yIRRlppstffPPbmnefX5hfDTB4sL1VjZUVsRn6owcPg7dUVFSoEcubw+1r3xfbNJWXVTq/JQYxFVpamDeIyjEwn445VH/6l99wmft0+b1boURlF2XF1ASsLyHQfcb8GddVfVOjpqen3NfKwqkvdbu4uqhNt6Wi0nK9efG6Hj4e1IljR823JnXi5NGw+C1ZuYG33r37QI0HDunNh326NrGt6TQrbO47WwaKE48f63c+/2mdO34U5/uxfRaLNWpqG1XiPnPrppUdgz2GXGlzxWzanZMVQ/l3DMzZfxI5MDo2Gu5cWMREQ8ZxdnlpmWbmZq00TGrNSirzyKZcd73X3jStCjW25j68izUwTWt8A35YhW2htugyLi+tqrTAyor79rqBQp75NDIKGoWMcEIYFUIuBO9OQA/5DNllHkT4kDOQ1M8JH+6SCOM4EoBl2eD79BGGHJmrhtzAoIGEAVChaIelZS+dFOBwQiHLmKMYw22+F2k4TVaXkweOACc++ZWAsgzng5Eo3BxlK98gOgFdOyG3XOTgXbzD77Bu8bbfDRDla/JF2uSdXJEu7ZiRL2RteJr3AW9n3jYWyZCbtHXnO8riv2SaEbRKZGbIRz8j/cTIw7kHQgnnQFyHQQdLV/rec+LxPYcIWkSmyDLfPuLL/yIOv08dhAx23fJNnoiXbCUWryQd2lek5XucMcfL38SdhElhJajm26TJhzw6f4Ct5H48SAVIDqdFeTP++I//8KuQKjZzdmRhNeK5c0Nj4KRQkUG/vLqyGkSmkgsLCgJYMRRGxeL/I9PMbtfCAg2KOAIgObGY8+G4EU4Rv+8nCN8FcGEgCpknjeQkpxDV93wFgaMAcSSFTGceDvlyOoSJxuL4GFLjiPFi5z0ZpmT4EsCwHZUAcIyy0iHcMKLifASxiI/a4IBQjpc0uUUOsPLwPCY1EoabPrGSxfi4KwlrFbliUmrE5bzGXo1Yghw24tn7xNJs54MOi2kb03CAL99fNW3ZFHppNZkntrSRpr5pJknuWNhsaWynRCt0OBPtN1vXYk5FfmGB5qZnQcSqMKiaWZzX//oXf673b3dqytrc7vaGnjx+XJvzixYqE2rc1+y6w7Serlv3bmojY1VlZSyESNPF966GZeSAmTsVQ4Nl7lOW6yM6NvN/rGXicNMwODTtrEyGpRVDkoTBWhCrbpxPVivm5OQ5/1hBpWzTY8sdbXh0VLMLSzFcnJPrdpWZZ2Fkxujw+WYUVdbem2tqY74YQ2bHrBmfbD2kbeZ6bK/p6AGDGGvCtSXlwjHshoXEgZYDKs8pdttjQQDuEhQTrdNcD7g7uNkzpe3cbNNx0UwwXdeu3tX03LImFmeVmZtl4CLtM3A70dHhdyx0DBjW/E2bZB+A1cW5UEpwSptpgYlLB7YPwh0E7ay2tlJ9BloQA6UD64BbooVppoXVSeUXl2lyaT6GjOobqlSYl6stlwe2trS8pHes0b/+xiWV5GXpox99Xk1VpTG8C6Om9XT1del+9x21G+DN7rlviAnTFrSRRwPcrfQc3eh8oCeeesqa/Kw2DHKY+zY81K/CIpQhmAsMO0v9/UPhSoKVjXc7b5mZp6vJAA/FiX0CcTExM7usnruP3K7yws/S/Py8hUV6rMSjC+HrDSDBgoN97e1uD9l69PCB6zQ/FnZMu82NjQxo3eBvd5d5L7mml0Hw1ath9Wlqb9Pu1m6AHebF4HdqYLBfD+51uq+uGbgYmGaZPkuzFiJMhs7Sy6cbNWzQmZWVq30VeaZ7uR70TGt6LU0za7M63lSrh1NWVDKL9My5oxrsG9C9ngcGow2qLs5TSWGtdjIKlLG9YmXEfW7ViMD1hcUkJ9f8zO0a692SFQyGz2jfG+trBvePoo81tra5zeWrurFVlSUF+un1If3qVp9+/+UO/T//2T9T2taqnjh9Qi+//BHHvaSx0bEITzvAWopA3Fjb1OzcksanZvX+zWtach8F/GUYnVSX5KvcAGNxbl737j3UwSNHrUwZVM1MhYUKFwsoPcwhXLUyxZATzpvx3Y718NrNO/rW3/xY3X33tLxgpVBWFgyCsgz6iv1eodsIwos+GzzR/RJHq48NoKpKSqyM1Om923f1oH9Qdx906dKlG7pw9rzy0jbUvr/VQK1Jg4ND0XenJiZ08OgxTaxs6MHEghazrfi5f2cvTGvOSsLJtlZ9/PkXzG/Yvn07JvDzbseR4wZWD/TUk8+rf8DtyyAVhQYLOf2puKgkfMuVVZS5ny25X/XGnpmLro+w/Jip5rqtFFuBon0/6HqgYoPEfPOaGYPeypwlPd/qtrScrvlNeHmOFlzHmzsZymPrNJdlYyfLitlGgPEygz2E6K7DbCyvmTAW2k4D7/fBtc0H4dnITBRW+DnXEJEdXeB7WGWYP4m1y1lyKPN9mD8ty32YratCRvlpLOLxvSTeJD5O4opV5gh+x40sQV7G9n2+lwy5AebgxQYEjj8ME+6zyZHklTDhBNUn+UxGVJDvCXCKfPEuwMrfLK76wDqEbHaaKAccoXRz+prdS2g3W36PvJF2XPudADeUxVETT9CK/CM/ALXccxqAHK4JGHggvlPXybMEUCb3gjA+eJdLaEid+GnyIA5nyj+5R/ocYIhUWgnQSs6Yc+u4MizLGLVxQNMkwUO8HPlIovB1csX/wBF7afzdAzqAOaBL1IVPaAFtyRc0yPin//RPvsp7IE2IRTS8wJEiMIEDiToDDJURjPkZACe2ewkLmKsBVE4FkzkyzTfINOaCORbMliBkwgFS0K4ifj8kPJnliMJRqPjwOMkX97miErAMAVB4j3iIj9BUOmlS+HCHEQ3Uws6dgO9Ao46HcKnwEeleGgkx/y4haUARIMkj4fwcS1eUO2iSADvOAmva7GsXCwboSA4eplaDCA6AV5JeUi4uo2E7HhopNCIs8aMxMPyAJsQ1VoKBqUWNL1oz3drQihnIuKyhKUuNRZt6oRHQiRazqanJCQ0PDMQqpd6hQV28eV3z66sWrNOaMPjCEeH+9ha9d/09dfX3qKHBQqii0uCiwIKu15plgyprqp3+pgXlmFYWl1RvYAMjIG+sCAFMIxyZhIqVD5DO0B5DEswJpK8w8R46xOog6sSNHOsePsk23ZHHDRhudXfrV+9d1OU7dw0wl9RrBj82OaMbd++GZkabAvDDjpgMW1JcZcFfqWzX7aEDbeEmo7asWof27Ve+hS8a8v6Wdh1sblNTbV0MI2UbjAEMl8y0qyxUaGqDi2tayTQg3N0KDXdkfEZzTgens8xrO2qN+ouf+LRqy2tipV1jU4tmDGhd4y7KqhYWp9Xc3BwTtXd23W7ciVldNTg0FEPUbDpdVlGi6enJ2AaIjYAHXCdVVVV+P90geE4//9UvdP/hTTXUVITApH8NWOD0G4hWOL179x7pQHO9Pvu5TyvTdB4dHwsrR40B0aOeR+Gu49zxEzGxG/YA4AdE04bxWD82Pa+bDx7ouY+8qPKCorA+4dy3rLrM7dqQyXWCk1icea5Z+I9aIOPNvaG2Qp/99Ccs7BedHgpKmhpa6jW3tKijJ/BTla6nzp/Wgwf3tLK8EUObsD/6OqACx7YMoe1s7RjE3VPn7TuOdyHmIM04z5MWuFMzi9FmKNf09LSee+F54f0/3C2Yr6BMLLh9zEyNanS0221IOnKkI5bEd/d065FBQG7GdgwjH22u0otnDmhkekX/8487VV2Vp6udg/q/f/kpvd05pNtDU3o8tqTXHs3r9z/7nP70G99wW0nTKy89q9ffelfbrruCfKwGFnCugxhiMU3n3V82XI9LBowsCMjIztDgcK/bWKFOHjsebSsvN10l5bW6OrSqofFZffkjR3Wxa071OQC1BVW6DZw8cUzlFRW6e++e6Z8MTY4Ou1wjowHoEaw7bhNvvP++bnc9irmWJQYN/9nv/KaKXPAtA8JzZy+oxGDi8AkrTVYs5gzaZx0/KxUnpmcMvtxuXQtYrrA8Ts3NaMU85fV3r+tXb7yrufkVlRvEHD98QJsbi2HV6nAdbRpY5JovIZQAXaxcrDLwYUuulWWnYZB8o7tHkw536dqtGL4tszJVXJijxpZGt18DNCtFWMbz8wt17ORZ3X74SAsGTfi1ayzMVnO2efXipH77C7+uCpeXLcvW1pd088Zt06IwhHrHkcN6/9L75ksH9PY77wcor6mpN8heMb2zo62wDdXtO7fdBo+ZFgZhyytWUjfcnqaDL5nLx3B1hnnl8IjBeH6GAemQjh46otbKUp1pqVK/lavJFfhxjtbTstxPpGL3/910jAxucxs7KkTxStu2zDNAsHLFPrMba4Dk3AA1nAhsDnh4yM89+RUyz/VHH0wAA5IF9vchGEEuAGZYYAMISVYFOh6/Cw/HjQX8NVmtn/hOTJ6nrD2AgwSQEQ9yiyOAma+pS0AZ1ynwEnnwmYyqbMQ3/Ibh6BjydJgwVCQxRbx+bL7LSI3/84D4/BVzq6MciVWPI75J3+8xEhAgh7w4fX6TnxjGdJ7JO7RJwjhvvLtXBg4uE/olcSMpSZnvxAqYHAlmSX7H2383Dj5OI2jwQTrJ73i6F3/ghb06oR2mFhlwRMx+gNEoplTt3UtOf3xBWZIjsUYmFrW9ut7Lq1Pby1rynfGVr/zhV8kQWgOgiIylAAOZSlU4E/v4gKxZuZZhwtPO0LIYPoSwCNwALv4QAYXhgFBcA1QgOpUWBYbZOC0qgOwxQS4Bej58A8IwATMIRyZ8ED+FgTCRb8eJJQnCRMEdH3GmKjlAwt77XJM1okqh0ABVSdR74ZLrhKw8Sm6knsXpvAP64FLQgHsgZ2jA0ASTQYkXMMgQQOwB6HeIMyolIATxAvzId1Im0qMxEzcrnlgZg4WQE6EMr3gwPB9LofE1xErG2Yxi52Jdv3YwR005G9bQrL26Iy1YOz596mTM/RidndHP339Hq5nuQBZUW+k7WlpesAb8SLUHm7S8vRZguLG+LoYXbt68odnFOeVa85uz4K4qLNP8xEzsA1dlwEMXoAQupNKsLTLvKvakzM5zeZzvvf0BsQzQ6VINMCMzLUAXjICV/9Rf7/CE/u1ff1ddg2N61PdAnXduaKC/Xzdu39bN+3e1sDKnNmu6xQWlevPtS7r7qEfVFnYZGdkxNDBtrb/Cwrq8iDkdbMuDlSLfaWfH8GCehVetAePhgwf0xMnTMbR1ZP9+febVT1jD3dCUwVONBdaBfW0BQjYw97s95ru+8tympi0cF+eXE8bjNrPp9p5hoJCZjpDJNdDZskZerkWDOPeSYJK068mpSS1YMFJm3A80NNTrrTfejCH3l19+yQw8Sz/48d/q2u33lWmhNNrfF5Y8rJiP+rp1v79Xb1+6a8Gypr/3hc9qn/OHxQqw1NjUEBYuto5hvlCR848HfSY4Y8kF3LIH54Lb4cPBEd20IF9xPS0YFE4Z+GVnp6mnr0uTE6NaXpxVWWmRadyilpZmdXQccr24ja4vxEKDjRW3Wdcl83ZOnTqu3r5hZeUW6I2331JlZZnqG+qcHv0W5pQoIAyt4KT0oIX6hAVid8+gfvKzX6rf9VpSlG86rhvkGnQ4P48MREYB/k21eufqO7o/1O32ua1yJtVb+C+4/DlZGSoryXMdrOnkmTN63NOvE8dPanxsQg2N7WqqadBA1z2Ndd9SQ3GWvnihTUcdX21Zno61lumbF/v1f/61czrVXq2//MVNna/P0Le+903nOUvnnziu/pE+vXftkgZ7Hqhjf5uGGWo3L2OYnMULbDNTXlLqvl2oxuYm1dRWm84IFvfZzAKVthzX249XVFOeq67xdX397a7wEfXyyRbdvHZDNRb4p06ccD+xADL4xaUHVhzAFFbBR1Y8Sg2o5l1ff/Y331au++Bg35g+cuqsPvniS2pv71BJRaPy3Q8PHTuqH7/xU/3gZ9/X2haAqSBA19/+7MdaXJsPp6i72+manpyNob9bj7r13Z/+VHfv9ypjt86gq0X/4O9/xmXs1/PPP2fFJs/tezH6ItuvAeiYx8Xcw1z3gfGRAe0YXwzPLen2g17nv0TPnDqlIoc798RZ5VpRg4cxjwyeFZ7lS8qU6fbNnMPa3DR98twRTd27qufOnlZdRa3SttJjhfG1G1d1+NCh8JE3NDri9zd01OVbXFhJ5qca5I9PTKjJyg3KDCMTM1Yoq2uqVFhaoo3VBDy424ZVyXq229+O85ivyvpW3XN+9+2r15YB38TghCpLGpSfk6YXWku0sLCjLvMiJkFsWnGdc5/N3zSY2jXvMieZWzUdzOnyLO+yXJcIV1+FMhOC30wf6wjDaPBvTmRKCnCFUPA9/idHAo7ghYQjDNfEyzXPwoJlmseoidOgThJ5ShiAivu2vzl2mVvCE6cHpIo0Sc1/H4Auf1LWKmSWMWXIQN9yuCR84sopGfFiCkxKDhFPArYSmUl8xEV+gsf5N/nkxLrHN4YYwoWVLisBiPHM97gOkOW88B3ylLy7PJE30tz7HwnGkQIviJokLwDesHBR7zzzJ8ruMBEn1/zFdfIN3YIG/kT5iDCJPt4P8OZ70GLRQJ4hXuo1aGV57cr4wJBCfPH2XjwJ2CYtaoF8JmGwBCYjQhE07lFOMBbxhANV4vmgQqMS8Jy7EwApKsWZJlbCpOZz0fiwzOxYUASiNaMC6JB4krM9wLV34t6A39FBHD8HBCFn8Y4Ph4wKpMKjgCYIQizmFUWAhECkj78VKpOXGZaDsFEN/g3RWCFIfCBQ0gf4BBp1/iEWJvVkdQnxJsQkTS4AISTFNe8Rd3INgdECmDCYWLugewqgMsQC/bA68A5ALNk2yeVwXqNM/kB8tOmgn5+RF/ZfJEzkywxs1QIeUAvwxO8M7gtG59bVP7UUwh6AMaLC8FRfmzWvzx3IVYYrlC1vYEZ4hGYV0qOeXv3f/pf/UStmHpnW6FnFWGMh0trSpP6xQVXVV6l3oDe2D6qrrLbwqLJWe1PTMCUL3vriSh2xhvvrn/ysGiwwoB+OOumA5qyqraqIlVjuUolFwDSZnZ6zlrpsbXnFdLF2n1sYzJl5CQCEs2fOhuaa5vrotmDoevQo5tYszw6rsbrKAOmUZsbHVFSUraJSa+JuL0OjE+oeGNbr711Ul4VzK6viLLxud/WEl/qSopKELq6nJTNQhhpZFs7QGyuqyF9+dr4ONLWEFay2yul0HNAzZ89YKB7TZ1/4iI7tb1edtejsnEwdaKjVhVPH4D4aHBhRd1eXGqprw+s3zjXxT5SRnm2QuWUBxxZQSd1GP3FXKiwqDL9KKDT4iMIvFQCypaVFU1PjunzJQHh1zgzMAM5CitVmVeX1Mfk9rzBHa6YPc9OKLOz/8T/4nWAKzOsqLSlyu1gz6FzW8NCAjh0+FO4YAGj0g/KqShUXul243ay5LdzpGdDk4mIAnZcuXFC1aZWbn6PJsTEDgsqYkwkIHh4e0qCFceyQYC18Znxcwy53WVmddrMMYIuKNTU9pTdff19XbhoQu32cOnlEdaZTlsEtk9HJI3MSAV5YednZ4FH3IwOkmfC11tRcp098+mOqqqnRix/5qJ597jmdOHYk0i8ozHX7zNCvLr+h6/dv6Ordm7p866bu3HuoyvJKnTp6XAcOdFjpMF06DbBqq6I/tba3hcDof9it3ZU1l2tUF3/2cwOPXj1/bJ967txSudv8//I37+pbVyb06xfqdevauxocGbTIlV587hkdOnzQALJR8+Mj2tdUp3cvvqk+g7o5KyRTBqbVNdUG8wYlG7sBJCfGpzRooMCQfuuh4/qffvQoXLr88nq//psvnNGLRxv18ZON+l/+5/+PaqrKdPTIIX8brLkdYK0bGBhSuctUZmDJhPHm1latGuB1j/TrnetXlG3FYXZ4Sp966RVNjE3q1t1HunztTrjaYCP667evuZ42deboSW2b19x90KnekR4NTgyquq5am+Y9TGbGncIb776rK9eva25mRa31B/X5z3zU7b1NNez16IbKTgQI0oG+PoNBtw2Dza1dhlZXNDc5Gd7omRB949ZdFTpf//DLX9a4genHX31Fc/NLwi5AHKxURGFcmJkJFzP7DZyqXb7F8SFdf+s1lRjgnT39RMylw//Y1StXYqFAY31NAK/VdfafXY4NydutGKG0/ODHP9AZg7UlA7AD+w/oYedd1+f9xIGzeSsbH9Ne8Ym46zzThsKx826WHvdN6y++/lfqHRzQR9y3d3Y3xaIeNoVnBGCl/45qzSNHltzezVt3DcInDKaRIjlWDNK2MzRjPgw/LnRa8AEm52ENpJPT5uCzKZkGL6f/fygv4AXIixAswS8DdJh3cP7H14nVJTkR1nsgi7j8ehKJD8eZ2H38m7+IlzB7zz+4R7oJP0IZCoDn9JB/KdCCjOMe89wISdoABdL0z3iXsnGdip8wyGeAE3w+ZLN/p8Aj+eN9ZKG54F6ZSQdsQRz/8Zm84xM6+ozkLFuQl6RNutyLcD4C+DkufnMm16lzL9q9L94DqBGO+CgHdemvD+4TkHu0ISII3EGa/gTGcF1QPgxCpEX5Awju0ZR4AVG8Sz1Q3sRiuHd/76AsYb2MNrMHvP7wD//AwCsZSkwIlACJ1JFCg1EuMmqhxlBMCikne0hZM8hjkq0bp8MmxONlCJgkxGRB4mXIie9UpVAYCknYpOIBHyaEKyTAYERE4vGXFNLhk0oxoDPRYsmvGxF1yMH9aPzOFxpdNE7/pHNgxkVwBbH3oo7G6G/yQbgkzaQxRqPyr7/bUbBE0VD8QsSRmBqdVr4FkIUWZQbls88eR8TpAx9Z0CKVfxoMVsAw+7pjUweUZc2gjtWMWPWYS4IVi/lOvWOzmlk2U/Q7y87jtArCw8HzTUXanzfv7DAcDBLEvL4Sk7lv3b+nS3c7tW3egYfwtJUN/b3P/7ouX76kwvJi1Vt7XN1cVWVJubW7bB3ad0jtBw5rwaCv2Zr9s+cuaF9jq3Ks3aGFRaO1pBwfHdbdW9fV1NBg0FPq9JK5gFsb67EVCyCAOgnaOpMMQUBIGjyAjL3opsZGdPLoIT1x9rhy08zsDFLqa+tVWValSQu2Uyc6wk8Ue+j9m6/9ecwxSTfgYbh03sDs5p27+t5PfmohOmQmWhFOORn0fu/K1agvhgfx0O/uqlXnB+tTJkDIHWnNbTfbdVhoUFbWaEBjGleWl6uupk6HO9r1xImjFh5NOnf2CTU3tanOoAdgyvAXnZF5fhxMEKeCsTKhGdEkKCOdDfcfJoLr0PVpeoabFYYO3Gfqa2t0+MgBteFMs7pR5SUVBiAId7a+2lEhk65zi8Kv1CsvPKWs3Gzdv3srhBt7IQLQZqemVFHmMjvu2clpp5uhBueTOWAIK2aL/bu/+oY5Ju0Cv1jtKjID6B8b1ihbG+3br+HBEW26PU+z3yTz9dy2UKaPdRwx4BxWSVmtvvPTX+h+d7du37mhickZ3e/p1omjB1RdUWjhzj6T8wa3eQFEUDoY3r5/774K8nHMekAj/RO6c6vTQrwkhimHRsajnmHczA3ECjpgEHnhqfOaNdB52PVQpW5T2a6TkcFhdVgQG/FrcW5Zm+YNd+9dV0/3fXUZ1AEObty4ZZpaE892/k3zhY017Wut1Q7z2TaWDKj36RMvnFZR5qaeP7VfX/83/1L1zVX62KsfMRhpUEN9k8bGDKj6BvTU2VOul8Manl3Sxdu31Ts6YKDqekHhMGiYnps3bZc04PbfXOe6a9mnf/3awxiquzswp5+/90B3Hg/rYFVWTLxnIcipkycCuDGPjtWi3/jmt4J/HHC+mAPKKsTeoT69e+2Shtx3Zqan9fTp8zrkct+6eyeUrCq37wvOG8D7yJEjpskRlbp9FLhdzC5MKbPQfX5rVd39jzW3saLSshKDoUW99f5F9XQNWQnLUUtTvT77yVe1biWnsrbU/CY7yoWFgn0+cRC8YfqWV1e4Ke+Ejz8Ed1FhsUZHx/X3fu939Mz5MwbrmdpvGk2MTGnM+c002MmxUsNim0yXhw20l2aYg5eh9y++rZb6Oj395AuRFgrBo0cPTMu1mJyflWUl3r0ENw4odesGzzNzVi4NcLAuHjl6VP/+3/27mOS/5HY2PzYVbXs5nLOa/8GPnJ65ePS7TOdjcydHf/nXP9aoAR3KRmGu2/7ZJ5Xnvvr22+8En+563KMK88zm8nwNLvkdIShzrawwWLmpbKu09INV19PWpmmQa6G5i1Ubzo082AN9ph18G4sIPAcjAbLtPz1C0O99h/zj9HXc/o/CJ3IhdcTesQiZSNXPUpfJr/gfQGVPoMNvuc01o0H0h78rc5BtvBXpW25hVGEaTniJj3QT0EC6HNxjnm1KhkY8kW/Lw7iBnN77bVokz336Pt9kl397CILkQ06Q51RRuJec1GFynZLJH6ZHHMkLSd7JU5IGB+/shdi7VgDNSPWDMIkhJkb2/G7MDXT9MvRPnCwWRGnkYM46o1eALt7DsMQ71Dm0Djno39AqcMFenlJ1QVaIE4DrXCa08XVY7PxuWLwSC1Rk0S8lZjWsXQh+hhHpSETMMBIb87LCjY1vc6gwTJRueInHX0pMIZO4nAVS10oAFSbYM86b5XgQ0iaCCwHxyEhSsXvvRDxJNDHJ3s8pSVIBFCM5eESn460wzfqKxu+/+I70IMheHIAhiAJoxDpHvsGnm75HLNFQSMvJxzw0lykaoWkSBPV9xsQBkQi5AKWOGl890XhN3BgaNdBAwEZ6pl9yOAUqwnFyBM38PFaGOho693LM50o0R/yCYVXDsoDReHphSQ8n1rRpbZGJkSPK01JaoYXTlv7BIVfs7orz47LLQNhlYHgzJz9bP7D2P2gtnTlZ2c5rZUG+msqrdLOnS3kGXrOLM6quMoM1uOlo268D9W0qzspXB96iG9tVqHzTL1M/f+sNvfb26yosK1RlRZXMhyzwl8JakWX65mTmW5PdCq11wqBoN80df2vF6SaaFitCmQNFgwaIMDewq6tL7W1NBhcFBjeNFubHNbKwom/+6GdatvA82Nqgm5fe06Q16Nwig8+NBWvCM6oty1f29qp6p2Y1YeEyMTGgIhOxra5Bt29360+//ufq7u4UDkUrCkv017/4sa7cvx8TkXE+urm6pfdv39GK9fWcNHcsV9GqO2Ps1el4yk2fLAMJhivx2F5uEFBZWxvgMS0nKxxLsuKJ+WcAf7Z8KSjMj74CYwzm54N+RZyxOsm/l5dWtL23hRPCbtV1u218mp1uAbKVWJlROpoa69Xf90BFRfmm7aZq6+o1ZiC6uLKUrDarrtX4yJjmZ6aU7rhxDpqXSxy7saINSy4K0prr5fajbq04X1UlZTrafkA1VVUxlIoPpyqDTNwrZGZbkTJDwJknw6n4YWtuaTO9SvTGu9f0r7/zbQ3OjGhoelTTs9PKd1t/+bnzysrJUKvbTHExQ6lNam3dH77A+gf6tGrh2MC8n+VtvfvO1ZjQ/uILz+npZ54Jixf9AIvPkhWE4Ykxg6qFsCwsrSxoZHjCwKs85iimm5QtdU34KHH5AAnpBsYdBqbFKithyGgh3IjUO0yF6eIuYMBJneQEPRcXVrUyY3BmRWN8aFj/4S//Utcuva0jBtWf+sgLunX5qvoePdbNq9eE40usMAvzSxb4J1TdVKdV5lKaf128/r62rBwcbt6vQtNrcmAwNt2mbn/ruQ7YnKZX1nW8rUr/1WfO6K///N+rtbneoK5GBw/uD6YL72KhxxHnv7GhXnkGAPAPHKb2DA3qez/7mRYNqNdMi3/wu7+pEwZe5QZQRw+3q+NQs8ucq1qnOTU2qRNHTqjRALekuNh9qC12gagsq7aC0KCZpXndedSp1994XRVV9RrqHlG9gX1LW73OnT6kB/dv+r1Kba9bEXU9MCeSjozbmW3zgeI88xXTYdltaNXtOd2g7UB7ewyts2/ptMH3L376c504fSqsujHH1uXfNl8PQen2D4+/8t57qi2vSJz9FuS5/S8Z4I4YeN2PaRDwNXyj3TW4LLACZFYWvGF+dlkPeiZ0t7tP77//vgHUeIDNgy1NsfBj3nzyqWefDWsF00zwG4f1y6hHjwwGv//zt3XjeqfBaYM++tJZrS2txnBxgflMqelwsP2QVg2s8qyIHq0uUVtpproXkmkKzBJbTMvTpvl9HpYvc4QV96t58zbcL+RlWhYAWOFnyBGnjZUXhTkFZBgSRV58IIQdi8kYfJ7TVZ5cE9a/aBfJ3Xjie34nuYzjQ4kXsXwQAXIT+UTayDTmlSJXCcV8JJgR4CjmN/udD6CO64irRH5ZdrgNIH/jXeL2dSx8475PwsRJJP6O/AJmuHZwItt7FGf8c1xJqRNgjXxO8IHPkKdJfiIPPigLBzEmcp5r4nC1AlqcXiqftLEIG3mA3/rdiMbh/SLxcoAHoA0QbsOMFosW7+YbsDNlilEFAD/xB3Di4zrkbfggfJz5tGAC0g4ga17AgTUMK1YsotsrMwvOwB2p9CMeyupv0qDQTDWKeXp/9Edf+SqT0MlgjJmSCIF4EeI50gBFjhQaIWhAigAzIiNNiJhklCQsvJzJsGJBJArohgngQugCOJi4HNaloJszukd8Dq5JH2JG5fgksxxJeqTIkbyTjCsDfLIiT2wEC9DCqsAwXwrQRUpUiiMkL1iDyCfEDPOuPxCfeBO0noRNvUtqXMNoNwxAyT/3wmTrk0nm0BA68AzkTHSUg5NGkiDgZMUjoIsq4RkWLywNxAfoinFmp8G9NZifO/2jydXYAginjyumx0haebz/UmO2TpWtatdlCODgzobzzEqDqR+/9pouXb/ud6yNOV207n/0u19We0Ojrty6obKqMhUW5am9sU0vnX1ahw20SvOLxNw0KhunFzsGgDSszu576h0f0MDksIGImX1zSwyfMRn1nYuXDQ4alF/IPD86quvQDAo3ClhnAKPLBmRra0suP0A9KxyuljuP7IO4tLBoppZrIVOlH/z4DXVaSK/7U19eZDC3runlJbWZ6RZZMLP9THVZsRl5jvP0yBrpkgVOnl548imDhRZNz81qdnZYxbnpqsgqVF1hpX7x5ltayDQNex+r2cJpvm9U/+u//3eaNfN94sBBVeUXK91tcpP17Rm7Ks7MdVvLNYPN0ZyByZIFPujM/DRAdm5udsxVwrN5mjsfKzNZdcXqTYRP9Al4AeZI0zHpjMnikjULcjYWZ59Mmv2WkQKg2w0k6IZ/sJLS4lgmn2vtnQnkraZ1eUW5agxYurofa78FMg49Z6YnDbAtUMxI8ChOX4HLAbpy3L66Brt1406niivK9PKLL+vVl1/V/Nyclt0f03YzVOg4AEjMFwznixa8+H6i/rF0sILz69/8joZX57XDqv2CrGj7Ryy4Pv3KKzrUccj5LHIbwnrCNjvM82HoBwtbeoCp2aklXbp8O1Y7/t7vfUlNrc1KN83GJ6Y0PjmlyZnZ8Hv21PmnLdwNDKvrdObEBe1ratdw/7BWFtc1OjSu6fHJ2PaJrZOG+sd14dxT4QG/123l2LFTztd2uBC59/Cu3rxxRasbq1Yq5nXg2DGV1dbp9bff03d+9Et13rmr3/+939L/8R//l7EasNgAo9LgoG1fq2bdds6fv+D8Z+v+g4e6f/+eAdDv6KnTZ7S5sqKergdqrjfAbN4XFqSaqkqDkDENPL6vk601+szZFpXlu59vb6gqhu2yApTgGgTexYkyhSsIQDxCc8FKxeTCnL71ox9ramZeS+PT+uLHPqlzzKMysGRjeSxumfAx8yuG8HF2igNa9hHF0sZwZVVVjcviNmja5mdkGyyabqZtdVmjhntHdOrIcR06fEj93Q/11IVz0VZY/o/1Dl9R+MtiRIC+CGiqrKwSC2Ww7tMHjx45qr6Bft3svK39Bw6E93wsR4BV+GcyHwgejeK7bQXols6ePRXWz9q6WitMVhqmpnTl0iU9e+FJ81r6UkYoEtAkP9t8wn2NeV7T81t6/c3rev/S9fB995lPfVof//hLKq+p1JZ56KknnlDrvpbgqT/96WvBd3BBsbyeo3/1p9+MLZdqrJz9wy9/VpkGTwzHwncmZibU0toWw7XNtU2xIfnazoYqXD+nqrLMZzY06q7Oir6V3VyDzjSrt2x+j3yUeUHi0zLfyhALg9LNs8Kxs2ntICF34jAd6Iqp3wngSAwM8TueuqsC9PbuRfd3eT44CJIE8+E3HI6wyGgqjzoKmvukHZGvcCnhb1IFdISMjXbjNskdX4eMc2IpuRhZjHQiA/Gd5Dc5UnlNhY0QqQsOHsd1PIkz5HmqrFz6xLTBXyoeX/I0rvn+MB2HdZkIR1HhndxMpUncf1emcp93HSLCImNJj98x6uXn0CkFwACXlB3DC6AKec0LrLgn27zDdBjoCGBNVjwmeIT0kevgiqCj3wPgYkAK4Oa0Arh9kL+9Oo9yJ3ULbQFxGX/yJ38cQ40sdaQC0RKJHLQXBXNg8h+WH//aSjFWJxBFdm6DJgSkYE6QyAO0OEwMl2FBc2YZZiQ8GaOAxAOhUicHjCqIST0QL3E6baxXSUIRzAcXyW/yCTFB9yniQ4ik4SWFjdI7cJKWCUJZ0aAhrhkHhGblDOCNvPEseZ8yu3I4nAYVyEElEXlYulw5mCJhUJho+R2r+KAY+Qmip5oW+aESaViAVYAXfrsskM3oXHNBM/a/5DfpWTFV9+RSDEOtMdyxm6W5XeZTbem3O8yY09egksvMRGvGktNUaWHLfoFXb1zTxo7jSdux1raqCgvpj73wER0w4Fg3Ez9pTfIzz7+i/TWNZihufI6ps6dL7HU4szSnhpo6C8oMdQ/1WJD3GXiNatNCtKquXv/sf/4X+uVb7/oNC12DhML8HAuCrGCeaH44xaSBMykZVpDabYDqgC4wKxwVbhncAZTnp+f1uHdA0yuLjnNNz548rkaXYcwCtNRgZMfl2DYDLfA1PqNqzGzz8jJVUllkMLqhhw+7tGJgceHYYb149qzOtB5UY2m1Ndx23Rl46PpZ0ckDHc7/iq4/uq3JuWlVF2LTsyblFHtH+pSZncxRyHB5ll0vnffvGhxMq96gJ9vCYW6B7XDM3FyFC6tbumMgdNUgtrauJhYYZFmYMH8P6yMry1z7vqYP0Xndj0wJXIHgtoDNvV1rbo+AHubKOCfuM7THAufr4f2HYUGqratz2E3HnRWr4noe95g5uD2sr7mduk24PGhxbCcDfWEoxW4H88vTGhodVkVVtZ46+4RBa4EG+ru1bHpimXv8qMt4MukXtDlnVQvLC8otZIHIqtINQH78819pZmtFyjaDN6ZeXdrUq8+8oLMnTkRfbWndZ8Bp4Gmgkbh3wV1GdjjXxa/UvXuPdeXGnegfv/Ebn1O+85Bu+paXlYXFByXk0uXLevHFl2J13rhBWFFxuVoaWzQzO6cJAzQ2vW5qqNMLzz+n555/XvcMiJZXFgyyR3TvbqcBRUcAFBSLcxbKv/jFj9VhILXoeutyGQ8dOaZvf/+HFrwr2rdvn/7RP/yd2FsR0LHpcq4sLsTwd+fdu3rqmeeUaQBN3yTN3kfdynRDPXr4sMHiWIDripJy0y/dNFoPR8FZbjNbFuBvXLqq+3evGWCMWLHITOKHuTsu3B+UGtzAQ3OZ/mDewjZFbKF08fZ1v3s5LKKHmlv15c//umpra2IeE4w9saLDONJi9V5VVa2BUUXCQ+hZpjkWT/y7NdY1qbqkwnlb0827D9RU3a6eh7166okLwffY+PuVj37EbZAhF/fcrJxYVZkIp62Y8zczMRlD3dQTIw4r5hOTkxNBWwRXlfP28suvGHAXG8jPa8p5Yk4jijerm1l0AJBn9S6r83Ddwuo9hp9xcIwfv7nZmWQ+mvs/KzyxBIf7HLfzBz2DunbjrnlJto6f6NBv/savqay8WEvrKzHXMFwBGXjQT8ZGJ9TUUqcS5qZef6hfvvOO+8qqLpw+rFeeu6AC1xe7Z7Dgifdw0TE/s2wlpjZ80eWZJvPmC5ku1/EK16NwvovylK5182LKVLRj8MaCA/fpZfdb0sVtT3G4okmsbii21FMyZIdCbuXV3x/IIz+H76VAQgowRLX6QQx/OWzqwxFyNEKYb7gNIaM/FOTInmTUBoEf8i4JGunyPMABp49IO+JLAF/qmnBkGJkU6fov7nMR//0hX3vhOAJEOFAAQSLeO3C3kYo/Sucf/GaUCJDPd8QTcSf5oX0jZyOvPvaS8JGECyMQkfhnhIcOlokhk32P+D4890BXhPX5QVwJ/QgPMOIBcgkMAO0YHQpl0wprPPeR5JMykOcEVCV9kP6WRBxl9zWuQPw00gVHpGiC0SmAW7SJD9+J+vrqV//pVykIgIOMkYG9ICEwElIm86Mic658gAV0CmTrg/Bh5fIFQIJnxnyhLaUsackwI0OaNLLEgpUCW8QJpfAXFKbNiJECczsZ5iSlIAIvcPiCwv5Hx16BU4Ap9TS+9wrOD5ocv0ITMKEBm1Rw8kYy7JlYwtwgnGc6VaphJKApXnZeE5DFsCJ0ShoD8x14BwKRHxo1J5AmOZK0OBgjhnUmYZgDgQk7cSGBt/pkJcXEwqbGFlYNxLaFi6HR3XxtpOWoIW9Ln9pn5G7QgdkblwL7muotGAqjkbDfWm1dheamJjRnhsNGscxpevb0E2owkz7csk9tFuoVTLANy8umVq0hfuNH39HbFiDjC9NqqW1QZVmp2Oh6iuXrFlI4NJ1e2dL3X39LrGAsLyzWweZ9iRA30wVg0bDvdHZqfXk9rDHsbwejYII9ZWZYLkC6iw9ghFQjw8Oqd/7LzWT3N9Xp1eee07/62p/r/Qd3lZWbFfNW0gzu0tyW2FSajrOzYQFvjX9pYlbtFbV65sARHattUd5utkoNlLIccRUuCrIt8Cwgs6mvoiylF6ar1FrOkfrWeM78shud1zQyPaJ152t2eVFTi1N62PNA45PjFrClft6tb37vh2pu2xebhHd2d+vt65d1v7dbjc0NFjTM03Jdun0zPwTNGWYcHdx1TPvHzEzHx6u/ttMNpAHZawag62ZOm2HNAKRtb7s9bK4J1wx4gcedBu2mzcABSwO+jLC20CyxQM8vLMYJI4P+DGWOjA2rtrpOX/qtL6u1vlE3rxtMT0+oyICwML/IoKndAI/9GdPFBrosmthJ21aBAQJgjRVcPQND6h7vN7hwgfBxs52jL332CzrWcSiE8l/91TciPTybU49sjD0xPhl9nv3/Ll27o7sPusMr+YXzpyxoV/T6r16LFW+b66uxiTn7Zrbsa3eXQoHJDkvi9NyMfvbaz7W4mmxdU1VRqif8foaVCrZaKirOc5iJ6Oe0q8Gh4VgU0G9QOtTzWB2tzWqrr/NzKzLO+ntXb2pxaSdAxPEO5lbt6Hvf/4E2DI5WFubDH9nQyLBOnHkiPLoXuQ8xV66woMQA2kDf5aqqrdKjrkeuV4ajq02vjBiuYFXvrRvvB9O9fuuezj91QYU5uHSZD1+HTM0AhK+5nhFAcwaUgGwsbKuu96/99V+4j09HH37h/FN68fkXwprF5vSstL1y8f1YLfizn78WUxFa3f4Y4gseA18L3maegqM6l7fE+cXSfOXKdU2MLcR8yuefesr8Y9VtcV1nzpzQsukKF8SyhTU1lECrBStLi2EtpWNW1tca1K8hSQ0mDVIMmPZbYQNAsd8i7jGQGzNTU2F1g6nlOt/3O2/rCYO0aQMuLPgolYx6FBgYHzp4MKyTtHUOttLp7e1xG69QgQF3/9iUfvTam8EjWlpr9aUvfc7vHDDtzJvcl2CXodg4t8F3d7Y0Pj5t8JOuf/Nv/1yz02Ou+3p97tVndO3SReXlFKjj0FHznR3VNViJGx7TUuzeUBL70xYUlWlmDKsvzkFXda6JLXRy9HDeKZjHb1jJXXW5Cs1jt01nIMXShoWn+xfzvhitQKgjJ6AZMhFZgVxAvgDcqB3aKfKOb3hdyDLLD44ECCFX+O37Tjde2nsW9/whTg6CIZtiBIj4/In7/nAdQ4ac3AzZE4/jOeHj6gN5tiePuP/BswTwhJGCvMSRRML/lAxM8p3cww0DtODAGkcA7tOnmWcGOKGNxXCf00nkLqCVuXGk73QcGflIABTloOxOJxIBdDEVAxpbXpsW9DfSSdE1aEFYMsfh347Z7zpNlweKhJEFHuwDGsI7eA++TDrkKTEefWi1CtAVbzgvvke83I/DtGI+NnnlHnIP+iWjf/8JbX0rAde+/9U/+ZOweFERjE3TaBAUvGayx0tbgC1HSAKExbdIEJ+IomK48P89REshw8VDZN6N1A/xbwVN6FAkjHZFZlKNhkLzLhmNwvlI6iKZr4QFiiGqsIj5WQq0UYxUfjmJh8ZCvMTHPcLEhxcjoCvVaQCcyBMVwEOepwgLs2cMl/wAOqEPVhw6GOb9qEx++znWLVYQBi18j82mSYp/qTxEQvzx7fvQgZNyALbQ9gBeWAAwvTOBHksYloeuifXYXHbNzxe3MzWtfO1Ysr/YlKN9ecuxsigNIeF8tTbUWthWamp8Rq+99jMznf06d+yozh8/ZQBVqReefFKNZrSZ7gRZRmfzq/N678ZlTVoDZW4PFrzRkSFnlUa4FZawhrIKzfv5pc5b0YG+8NFP6pt/82MNTk6pvrxUFw4ekimiYjNi9lGjHaA9sLKyuKhUJQZuWBO3dw1I4Om0C5MhOi5ad2aiceQaAAGwDu1vV2NldfgWezQ2qklrursGbAfb2hKGHXXnzuN7u1sWfBbwB8rqdaHjpNpqm5w+HSvXYsRt1wJ22+9MLy1YoBYYFExoYmpMaZm7OtrUpkNF1cowXZ2AMvMytbCzqqXlFc0szmpofEALawuqqq/W1LwFwi9/EvOchiZ6DU4yrV3/UgMGagsGE/inOmCByIRkNq9myIeFEYnFY8N5svC1kGGYfdf9ada0W3KemAMHSgMgsBp3bWU95vkwn7KkJLHisOIVz/i4dSh0GdgLFE/9WBQbGupUU1vrsKVhgcizQAfkMlSdbm2/0YA4r6A45n/FqrqNbS0vran9wNFYRIGPorb2A+o4eiwmMw+P9Lvf7oq9HaHDT375mqa3lx2H3zWZMtML9Q++9GVVlRaFSf6iQQHzf+bnZ8NHWVlZuRWHldhXD6F78/ZD9Ru8Pf3kWZ0+dVSdndfdV9LC4rS6vKDrVy7ROWJfPujx3ttvamHRQMjXnQ/vGBAuBw0PGLidOXVcQwP9Gujrj3mG+5oPxvyjublF903zDYdjkn3H0aMx3yK85zc06X/9t1/TwrJBWd+kcCxcWphlgGDQu7oe+3VWGzDTLwGhR06cMujJivlrXQ8euiwbyjFIZU7c+1ffV/fjLuXnFjg9PH+z96yFrttMCN7CCi2sbqq9sSIEQ1FBqepqmX+XZ965Gid1iaPdmekZg5wV9bks7156z8AlV4f3tenVFz6iwx1HtGseEsN4rreB3j6dPnMm+MGTzzwTlqgctyX4YsJkEk0frukvXxiYAMatbD1+3BuA69c++2kdNOAcHOhSVU2ZgYiVO4Mq5mzhVmTDIDimBLjd729tTerPMeLlnNEKEgBQI5hY5fn22++GQlDj8tW5/Y27n2ZbeFG2Y8eOGVCysptpJRZ2bnddjx7q1PHjBr8rWnS7wUHw6OBQtOU192+sA4+HxvXGe1d1r3s4tkd66cVnYgNulBGkCEIa0IW1lDgp68ryjB7c79df/uX3dP/OAx1satAXP/mK9rsOStxX+gYG3f92YyXk1PR4tAv8fAH2Mq1IYK0FwM+5z+WYjqxaPtuYo5LMLfXObGg5zYqtDL5MXKximTsMPe5qaX03lKacNLgvAt3tzW0wmUaTAAv4W7LlnIOE8IHvJ/OGOAJw+IMMSAlonifPEtnLN3KG1/nNN9ElwCqRY3Htm4AS/woQEM2CwKTg7zAcJJEk+QvhmoRJ0iJoIg+TYOQskYcpEBLXpiXpUTbyzLvggtjuys/hz5QB8IVMIzLkJwfvEkfqPQ4s7QFSHGcyKpCkExYqZxDgxhHWNdL3Ne8DOok78o/8dm4JE3nkPX8CMPmMcjo9FMQEyAKMAEok63codJKFuI+CTP6ZjhSALPKT9C5olxzw04R2TL+KdF0OwHHkDepFUGhKrjmSdzgz/ugrXwkHqkFMCOOMRGZ9AB+4ZOIeEWDRKYjhFIAXxSMQhUiGJQkckTphxr2JgWfhpdmdNxqRiQQwoyAAOA7eAYSgwZAH4uYeBMFdBXHHu77HVieJhSnJY2qsG2KRH97zH2WM9+JIgsY7qXipxABzzguPI0gSQfyKjhBlM8F9n0ZFGqmxX4LlmyEEod04yBvPsHaF9ujwpJXEl5SJgzxx8jPQte/hxT01z2sNDdHAK/Elsq355XUNzCUO77DCTe5YEO/mGXht6bc6LODT2aYjAbKFFrTVFSWaX5jTr35xUaVmMMz1mreQrzF4On/ujKotaHLzswW1snIz9eaVd3S9567uDfRqZ21Thw9YCO/bp7rKWp07eVqHmlqVZtDXde+BHg726YUXnte59sN66+J1jc9Oa19ttf7x574QK6ayrGXnZbEZrulMhzHjZQUs2jugAmYLHWB4tAE6fxIuaRP4hqNzbJsGFKqquk4dR46ptqpSTx05ri9/8jNmdBm6ertT2+4QmVm7Wt1ci21oDtc163h7h5a22A6Etmnw7+pftxBap3OZNg8twBYspOsM6Bpq65W2uKJca8o9XQxHHdKimerk0pzrXlpcWzKn3Qlamctbe59SZvaOHvbct2ZuIbuzaIbj8hg0DQwPBvBC28+xwMSKsm4w1tf/2EChR3V11e4DOarAklRWEl74C7DcZexqcHAgLIIAJbxIwxdocrF5NEOJvscS/EGDl7z8AgvBbG2tb2tqwoJ7Zc152IjvyamZYGL0BcqIBTXLAr/QwnHAwqe7pyesGziexZUBfXp8ckIj48PW/isshDdiXk5jc224B8B1wryByS9vGRgBAIuzVFpcqFde+YiOGIhWFhap88696NcsBoBvYJVjv82F5UUL5RIND/Tp9pUbWjdNP/Lis2o7uF9vv/Wr2E6puDAv3A5gacKnFdYIrKDvv/OOdl3/U9PToT3iuLSiuEyH2vepubE2+h6OQhnSHXB7xEM+gskdOhggAIhVSltrsCaHGRnRxcvXtOw+NTI8HaspTx5v11MXTulAa5uW1pZj/tna2rYBa7UFdIWmrXjcf+89tTUyjygtXEDc636kvuF+ffKTn4ytftaW17RsMFxZVuw67g3A9rM3L2t2ZkENBnJsy7PhcNA1WVBkIGIlAF7BIo+F6XkrR3P66c9+4fxmGCTkqqa8TGsLK2pvadf1G2xL5Do0uJuemUlWv7KVjhWSmKjsPMFvcDuD89s08811F5qFCrhz2XEboU/mZW0oz22SifSL7q9VNUUGdgcN1IsDvBzcfyBWTOJfjg3TMzIYYm2INjU0MhiuSnBPgqUAPsO+nfWNDTHU+fBRlwHzvhhObKxvMJAaDOV9zWeGARW8mgURd27diuF+fMsxb9CdXuUVpW6H5THhnnl2c/Or+vaPfmXl7r5Kqqr16VdeiiHGWtc5fBerCUPYRUVYIs1b3b6Z51hTV6nt9Hz9/GfvqjivWM8/c951e0Yjo/1Bm3oDb4Zd+/sH1GLFYsG8EQWQofClefdf1y/5rLDC4A7vNsl80wydqC9Qe2mW7o4bjLrg62kFWtjNVu72algh6V/MnV02MM5z/eXQBN0GV7BeM9ne/Qt6Ic8wXACyAow5DL9xxIqMgVcm/DIR0AkwgCXCG0NixW++EOxxOO34nfyLuImGH+QBkJEaOeKNiCPScQg/BxxyzUH+Iu3kJwEizuRxAgTjHQL4O8AMQXwjAI/vsRCMBWrwSUSuU/d9X/sHZUWu7filkOE+SYCyY8GMuVecIS95L4k7yuiDIpPmXgaiHYIbkK9hZAk5ktCOtIgvZHqkk1CPPozSEkOJvs/oWzIH2zIHOeL+SfTkg7DR3hw+RgEdA3GHRPG7TDEhH0zfhQ7BHyybo+4if4kl0pfBx8l/ZN8XQbPIl0n1lT/4v4bFi2IlFe2DhHwSMYWhYwUq9cGSbQQm4AvihbUJopFBfwKsRGxO1CfxFFpgBHNMYo/EA9j4A0iJCnGcFCJBlklm41ncB+Ua7DiOGKrx7ySm5D8WKDQh3qWA3CXfCK7kSJApEZFGpLd3klc0vXi2l0fCEElSoUkZ6PRBeN9LrHWsXGT4NGn0yTJRp+0fAQKhncOR/6Bl5CqpxGhoe5XMvnixYMH5p4FS4TQStgliuHFsYUuT1qJpNKvbaRrdLQwTeEvetj7WYgC7u2omsuz8GfBsmoGUFkcc9+4+0H4LujUD04LikmhcGVk7sdoJi0hOTmFMxsyUw967qcn5KRWXFmpfc6sK0nINDipVnF+obHeit999R+sZFugGTi+dflJF+cX60Wu/VElxgb70+V/TvqoGl8VtwSAkOikE2aMTbhYQzsGEXZ8wvmwzHYZEoBH5cnECNNCCaLTRqdwMVpZWtbmwqisXL+nZk+fUWFIVzPJf/cWfaSPNNLSgxliFe4jp8Qk9/cyzsZKPQZQtp8sWOuha644zs6BYVXVNsZFwTlaBhvvHtb/5kJrb2lTvc2F1RQ/7HivTQNGxmtZuT84X9LveecfMFPccGSovKdKBpmbVmz5sp1Luc9nCu7i0wNp/hdZWF7UwM6nNlWXNToxb6GXFpPhCg5bF+Vmlm1k3N9Yp24AupyhfNQYcBW6/odGZ6cJ4kz7ljLt3s6I0N7fQgq5Wi4ur1vDdyTfkOjCALihRujV2dw6XNVMrrnc3EwPcVb9rAOr2lGcQBehFgLIC7q033w6mf/nK+ypw+kVFBRocGgzmUVlZHu2SdGcMDKjDhaUFa/ezvmaxhNTRUK3PXnjOZVwO1xuFBgyjo0PKsvBbNohiKAmv9Gz5Mjr4WKXursurk7rwzNNa3lzVsf0Ho94A38Mjo2EBYUeAxpbmqPsyA4KVlcXYjgmHvQuzFsz5BguH2lVi0IpVr7GlRbUNdaqsLlem84sLk4RupplbEUpc5m6+rzN1/e4dLZguj/uGDXYL9ZlPvqzzZ45oddkCeHvN7XJHc3NLml5cUrPznmOg03fztjp/9ksDv0y1HuoweBs1aO9W/0i/O/WugVWNjPk1PTYmNpDfSWOrrBL94rV3dMIKQruBSalpveo+jRCGj2KFQmCH4mrwvOy6vH/voYbHRmOhSElxfgyDA34W5hb0uLs3FkZUu31g9SzAkllUpEvvvqeH9+6H5Xlmdj58uY2PDloAbesHrN69ed10H9a22/OpY4fcDqf0sRdfUltTo9rbmsP/2ez0lJUDt2/zvcmxEb8/En78FhdmTTH3F8fNDg9rbq/MoWT0Ir8An3SJMoh1H4/9w1YGGD4ML/lW7i6+c9EAEas0PG3TdbClu9cvu48Ux+T3SecXa2J5FYsxWNG4rPUV8wWn+t7le/rBz9/UhsHmR58/r//yH/1DVdRYaVx0+3M4FrUkgh5rOrtjmHcZ8Oy4L3/7Rz/VzMKkXvzIeX3py190OliwZrVo4FVcWqWuR70B+nAUjOPW7e0NlVhx6MfiZlCJ7Mi3cuFmoslJt7viItdRmnJXFtRRlaO7EwYXyAFLi/m0YuXuJnPCUH63tzPcvqyEO3yG+QaKM9scBW+z4gn/j/a4J1vh8/QxZAfPaK+wS2IPOeFrZFhi5eJ5ciBfiACZwYmo4rUAQvFS/MU7qTlF8SEsss8HfJWFdL4Z4cKC5DRTaUU8cZCXvat4nshrjlScKesSMgqDTAAMPw+QtAcyOGkv8V7EnWAEeDvhKRNh4FV8kU4yREtYpxvl53kCaFDEULw42M2FPCNrOehn5Ae5D/8kvxGN6yzBHkk5kOPkJVUeDn6nTo7It+NJhnaT6zAcGXsEDgpaOW8ODsBLrHaJoYU6RyGKvDsoZ0LfVDpJ/AG86FCY9kCPVAaByQKZw9ICo+CaBhOWIoeNSByGBCO8CRMoMzKSmOkCBDkDOBal0KnCcfI7KocP38RDPuMdYuYaK1OSJwgPc438ZDFkkxCZfPFOgCEfMDkIwZgzeQtm4d80fn4nyJoG4Kz6Xa7RklNxOZdJPD7JW+TV96n8aCR7+SX/EUkclMfvmsAMEfEgtBD/phEk5UlAV8Th39znXmKe3bLWbc1qGSvHhoVBsmrGSqsGp1a0YG2d1WQr/j1lzYu5Bq+24al+JTrZ5MSEykvLLeQVQ13kbXxi0sy/yHTYjGGqmuoqM9iBcA6Zb2b1sJu9+orVUFOphooyZbsjdfV1qyAzR/tK6ywkmMDqvFoI5xnM/cLv4Sz1OQOgeXe2q52dOnfquI5ZMGXsZITGs25BZqpG+4h2QZ37BEQ+7n5sZgN4hu4AXhYRmAHl7Pl180mZISn1QJ0wxy3Dna3IQmzIwqSpoVE57gDjFjYb6xb8BiOb61hKzfwdz/zSovJKyrTrdGYMfNg3MrQZt5c10w/rW4GFeHfPsP79n/0HdQ8yMbcZPyfIaAtQhgV8wkQNTthGKM35WDA4oD3X1lSp0SCq3HHk0MGCie2Gh//6+lqDhkLXx25M3s91QdliqbKiXBV11WpoboyJzZvLCxodHg6/YtmFxaYVrjhyVF5W6jSSoUiYlykSSgYABaBKP+rrTYbZsJrgN2/dYRHu8IJ0l5G9CrMctsBCJSc7LyarM6E1wzTAESa0b2po8vOCmLMHCGBjYoaVmLgbFmhXG+428C7OsMsTx49HmTM20lTu9nS0td3Ce5+Gp0zroiwVG2BtbDq3bj8AztHR0fBmj/PgZYO9Z86fM7isM7jI1fuXrgSgKzLAz3faN65fC4sR84MqampjeK6ivFS1tdWmZ43DTmtjZdN52dGZE0diSArBtbS4YpqxqjpbYxPTAd6gT/hHMxjEB9imhR/9cWV7V8PjS27vg7FQ5Lknz6qiLFf5hTlacrucdjlifo9BQsu+VpVaKdmxwrZoUMVq1SYDRRM2tt9hAcW+plYV5RaEG4aaigqDnykdPHJQbBuFf6mXX3rB9cPepQarOfg3zAnLDCx827yLrZXCb5r759Vrl1xf6WpwvDkF2Wra12w1aFOj4yP63d/+sgHfkEanJ/TeexdjA3ksTWNz09pym8MB8cryotOd1fzcuPnGgu5031WGmQCOj48eOBArgDtvXI+hSngArl7wGcZ8rcqymhgWZBiX+YC45UgzIMbtwq27t6JcOBgtryhxfibV0NgSgB7+VeY2g++16soq3XT8KFtsfcTCBfo6vDjytzCjGoMdLGw77i+ZVvZQ0eEDzPMtyDGYMy2Ghsf0s1+8qdHJWVUY/H/xc6/o1LnTsRMDoKvQoI+2AY9gGBsBzNA97ozeeOuKfvnmG6qpKtQ/+oe/Gy5MOm/d0qFDB9XqusLKOzc3p46OA1pdnTd4pV/kxCKXPvfDfQ7Hvo5t+9s0PbNkGm24/+3E8HPG9qqaWxp1pDJLNya2tLhlJmGFb2k3cbSabXrtxGbb21a+VlyePANRyrYewDj8HiKXzAtR2rGyhPLudolsQbYl4CIxFABg/Ch4eoAF84H48O3ffFIyJ+75Xc4QKXwcBhrFM8L6m4P6oU5CxvJ+ctt5SyILo8beOx/KKD/wmQJ25DemSTiuVBrweJRs8p7kj/AAP4BastKV9yhUALI4/O3rUPC45ceESixUCU14NyU3eS/kMvLU15Gun8EHoihOjzCJwpiUFQMIAC0cvxO3n/tfGDZS3vmJM3Wk4uVgVInn/KZclJHyOoPJb8fHPdINa6bpGrLOheEd8gnfhgaQMeKiaHtpJAYsp/8Hf/Dff5XIYo4ChwOarPEimk7snu57CaI0ktwjEAUFCAF6+GAVI2LGryEihcafEOgvhgajXB8WkIP4KChnqpA8j7lPkckUGHQl+EN+2COS4SmiSQgIAWjYDkdJ435SmTGk6NLwDRigYaPZJweWKYY/HVdcA674M6HiaXIEjPL7NCjyFA2JBLjvhhu+U/ZoQGUEECRdn8SbmlzKs3iHZ4480Rjc4fyPRoSVCx8hOEpleIKJuDOrOxqaXfczPze9x3fyZZGjwuxN/d4B532XZeoJmMBzc34WQwoWGtbeW/c1BnBhU2WGNqjfyrIKnTl6SEtmMF/75nfUOTyoidlp1VdVmVF3WPhu6nRLq/INKN65ckklZoLMgcBJKJOAD+xrt7abr//L//DPNGtG/qVPfkr5Bj0NzS1RT9QPZcNVQrQB1w2Nlg7IqqZCC3xWf2Hh2zZYSzEXJgwDrlJW1aCd72e63TBHixV+7BvJROYFC54nT3XoxQtn9bFnPqrcjAK9c+myti3A3rp5WVcf3dHgxIh6B/t1+cY17XPeCrJzgt67GdSmdOv2bT0eHNDY2oLGrf3nlVkYwmQbarXjvCxurISvK4bM2BYE+s7Nr4fVqcTtb8t9gYUOM/g0WphXlhl5hcEObih2DErT3H6z0wBNVliw9vrsvHtf6xZc+ExjsnVXV6/2Hzyizs4HmjBwZoiy1s+KCnMtWDLC2gJ5cEXASrE1C80SC1Imqdc21FhwMKF3j3FHg/KX6UefpD0l7kgMzAzoUxopc/bMTkyB7ahTc0Th+BafWPgPM8VjSG7VwH/L8bKKsSA3Q411RWotr9QLp57VsfYL+t//yf9L12+8p8bWKr321lsaGB5RiUFYY015DJ8yaXlyfEwrc4vhCqHtyCltlTbryXNnVWOwPzc7mbR956+ludUCdlGlboPJYpwtTU6OGVCNxpD5wYN45p+NnRboo3hIn5ma1/LimoXyUmyuDp9B08x2XTG0hcWBtrW6tawrdzs1vrCskaFRnT16VBdOH3OZZ8T2Zux9euPmbYOKOh3s2K+a2ho/Y09Q6eQzT2rT/KGiusYgtVIPH9xzW89UXU2DgUq2BfSKyqpKNToxpiqHwZJQXV6iYgNKeACCF2evVQbfbJz+6O5d7ZgPMPEccP740X3300kdO3VY2cX5unjlPYO7ST3ue6TN3VWVVRhYu3129Tx0H8zUicOHtZW+pe//4ge6131Hs1Omz+y4+gd7dNSgtLrWIOjOTc0Z7OxrMljYv1+Pux5ramI+aFzfUB9uO9gIGDca8Mz+vl63U/M0tzH3NOUhizaX/GdgVoJ1sUKLbrPlldXBFVk9y5ApQAblliHqltammGcI/580mIxthwxCzAU1a9o01Fk5cp3kGTy5wUYbZQJ/hvtjpq8nJic07fYwtzDrPpCpp86d0e/+zhdjyyZ4enFhift/ccQPH2XHBvhqtHcrhd0PujU+3KMXnnpCR91WjPDCLQmuiyqshGJZQ/lZXJpTz+NHLsO6GlvalG7F5PgT5/Tm+29rYKgntk1ic35GIHA2XOryl5aUa2Z5Xddu39DzLZZvliGDK1YQ3daWzIvZr7Vo27zCZNvdztLshvuV20ip8+4cuqwYBzZjaBw+h0CGr6FW0SdDZjpcyFL6rsMHqOFd88AUKPtQZu7JFeKIEzmVXMcowwfHh9cxtAlIcd55l2cBwBw+FNyQpY4jeDFvOAzfBOXSeQjgwbXfT/KVpIkCjRKIBTvAB1Hs5YOkkLkRDw8cv992XP5JWK79ifj2ypyMZjHqZd7mdMEO0Zecf3hZIivxFecwlMt0g44kFvOxAmvgmWBvNG4vv0lemK6TGj50diIjyZHKM0dKfkf5yBenr8EnK+b7yDbyRz74BqtQPtKgqIwu8D68KsDoB3En3wmwczpf+aOvfBUkCMOjEjiTAzSHM8XEPxWRgdiJKD4mDAkFyoZJmyhkjrHtmHzvgoJcY6mmC5McqUw4bhMsMkd8PhEWyXLTBDGTOyqYgwqHCEke2B8PLY3hPAQNuXBdusBJcP/z/WhIPqjsBKUnhOQdntPYI02EkYOSFiAquU4qhc5A3skf95xa3Ccs8cXwmK8BHDxJmV8RiPGew0DPxD1H0ghIgHT5nQhIwCAuADZDi1yO7Wdw+LajwZlVTa/y3MDF+RxMr4TgetlMoCNv2RmRxvtGrImtqrQwT1UlRZocm1RldaUbYobyDGZGLBRPnz9r7b1AYxaGg90PLHAK9OatTg2tL+v6w7t6/9YNTRhEfOGVT+lQRZVUlKGh+WndvntHzfUNKvG7hw4cDp9W//xff01do5Nqqq7TyZZ9qi4rd6ffjaXxdEIaO7RJtaWYNO5ylpeXWdi7bg0qxiemzXTyw7M/loJDhw7Fpt50TSw8Sf27cbqsWY6L+Su0AcABDDQDT9SnjmrRAniwf0RvvPGm8vIsJA1csJqxmjO81Pveruum3cKSumAhIW3gQKuBYtqmxueH1Hag1cKjMbT9IpezEDrNstH1oIbHh2OT3tnZJf3kp29paWHdCshGWLbIICsBVw14s/C5le58r21peWEp/GrVlVcbjJSpuKpa/WOzunjpjtoPHNPBQwdUYaBXWlqisrIqsak2XrzzzRCYH5hjIYvVB42erVAQdOOmLUoIIDost6Y3Qy8ADoAGc5lQdLAEpMCuSRbtlA91gqNKhpiKinK05na2soKyg7Nk+jnLvTe1aICyu+l+tONOYCDBfnt+Wzm7JQbay5pdWVR1Ranb1CNtLM+rymX4xa9+ppGJfh080K5Txw5aiM7E0CouA7LSUcysEFTU6F/+rFdPn6pX13tvq6/roY6dPKczL35Mdc2sMHR/cn/Gfx1uBnC38ODe3ZiicOTYEdW3NGvF9ZidU6w3f/W2AbgZbX6mVlYXdOmN11Vm0Judl61cA182qF/bWnfhs7Tk7zt99zS3NKl0g9fzp0+opa7GXHhDhWyN4/pbWFnSCx/5iIpLKwL4rcecoxI9ZkugigoNDw/r/p1bOnnssOmPg9WShG7uj6WVZaZTuttDudvhoPveuIHOlPvZtI4dO2llokK41MCaODbUZzA6ovraCgNdNqTe1bkzp1TotnSn50HMATy0r03l+XnKzUrT9Nywmgz4xsZG4/2jHR2anp7QreuXTBcrA4VZMam9qrpWNXWNKne/xe1Irdtds/smczqx5A30DwcPznW8KEcoYViKdtxuy4qKDJJwLgpoLFax67s4L11tzqNFXkwg3zC4aWpqcT4M2tyucEgdlgy3KQBxnUEX/LW7uzsE57pBF/77ugxUqwx4sLAxHJXndOesNOVkW1lwXwPQ9zx+YEFmhdNgLyc7XZ/9xCf10ReeDRcoc7Pz4WKipKRMWa7b+T2XFLjNWLdiWmAgl2+FiKHegrw0XTh7zqB8U70DQ25H5o0WObNsEr68pK6HXVZorFyZNywurLkdFRjYVqlvZFBvvfdW7FRRV16nHddrjFy4+aOMrLntPu7t1uT0nKrdP48Vs4frprqWmCO7oZn0Uq06odxdK5PIGTMYXIzg7b7YMhBrXozOIKJMtxDEfga9ENohQxEJPpFT9FtkIrIJcMRvzjgSceYjCccIky+jHtC7op877hja8z3CECfXEYY8OAwLTmLaCXG43xFvPEsCxJFYn4jR/yPdlEUpASRJyCQNhuAymNdq2kYZnH/yQPlINyUrkVW8mSRp5cxtEaAUsgIA59/ITMA15eC9RG7icigZCaHdERZgBdaArxFfamViCjSRNvGwaI05oAxLMvJD/og7pbAGHffKx3ek6/xQVtKnXNACOQ9/xBl6GJ/28kpaxAX2IE3ej4+/qcek7khgj2L+Clr4L+MP/ugPvwqhaBQQEf80ibnOWnuWUaQLlRQY8JQiemTVMWFX4jspLGEw8UGQdXe2GOv0c0JxRpo+IyNubYC9aGS+AwhxJkxsxr59JzJpAeLnVEqKSMn7yQHIoTAQhjJQTohBlshfEhRhjmBKAB3X0SB8jSBPWdvIB5NNCcMzGnMQKfKdEDBQfeSW+9AiSYuDDoZVkIMOhYAMa6DTgi40jOQkj4lpmTKzIgQkDgCh4rBu7VjYzq9uqm/GndjPWM04tZutpbQCZbqTf+mwmecuml+6xicn9cpLzynD9Mf0XZRXZjI6gW0cN7L1TJlmWR2Vk6+25gYLqVzNm0FNzC9o2FrztpWMRXeayckZTYzMKC+/RFMWgE0t+1VfxfBZhaZmFjU5u6B//Vd/pa6R0aBNgxnZF8woEfYMV9DQaWwUjg5F3piAOjQ0FMM3lJmDycL5TmPHTCrHNON9Nn/edn4BcICIbDf4LGuVmFzYS8w17cpwe3EZ2ZA5XG+4Lhg6zDFDB0icOd6hl194wfWbrSkz6RwL5vzY5HhTVdZ86+pr1N//2Fp1rkoLStXa3KjOu7f09JPntX/fPguC/ARIG/hQnnwz+w1Wq1n4j4zPWrNmHtRmAIDKqhK11FRa2HQZ9K6pxGAEH3Lsn8ewOsNQVcXlyeRsl/eb3/+F1nYL9cPX3tHaypwFyrx++tMfKc/afH19i8MbxBmwMYeHYRgm/ha6bHjEX7dgZKVrSXGZgVxxrEKbmZkOhoLzSfoLzmlnGILaYccJ2hrzSwD+SRuGWTGhtKjYAqfUdWEemrirYCgez/qunF2sScvRJ9NN/22sII7Ab4d2Sb1tWuCxcTGuJE6dOG4w3q76hloLwUI1NjQp30D6rXcuan97ezDWEbfNty7+UofPPK1L3Us60ZCvkvwMly1b1a0HNGRAOz69pJbmOuVn5QcwyDQIxap189qt2Ey6xKAGwJ6ekaPMtGyHS5yIjg89tvDJ1rmnX1Rz+0HlGcCwbdHc3FRsjs6Q1sTSvHoGe3XU+fnd3/6SWpqaDDacjtNgLlqJ2wVDs/iOm5ycVX5uoQZ9zaRf8lBggHP58rvhcLS6pjz6Ir7XEqVzN4ZIccuB5RtwzPAaoKaiosz0tnDYYH7Xjvr6e6xsjLtucnTq9Gm1trXorbde1/PPPqUd1/XSzKSqHNcp0zXP7b/adV3mvDSW16jY/be9db8KmJPpttvS0BJ7pu4zYC01sI/0t3a04P6Z5nrF51i6gfOcf2MlKCwpjv0781xHzO2ECS87zV3XN1a7Bw8fOIzBpOm1tMqct/Vwarvt/oeHdtymzLttwpdQpOnHKFPwSobAZ2bmTPP5UK4AFSgKi0szLudxtyvzBNMDKxU+DqEFK1lnpsZdd0qG5wwgJ8ZHDSyP6ujRE8FD2Lpo1orY2vJ6WC/zSgy8ZibCJ1t5abVuW2nMM1BFmQPM3bj+vvO0G/IKB7zInzUrldOTU84XiwVaVFxcGP2jxO+vb6Xp6s1r+sb3v2GlYTiGVJsq682xXGcOj1zAP5tZuCanZtVg+pW63dTVV+m54+6vBem6Objh8Obfuzla3s1UoflxzMk0BFvecp9xHIU5biesvHZhmX4TsgXOCK8wL0NmJcppIutiT2L/CADgb+RGakI+YiaRaIkMoSIoZ4ijvSMxMCAnk3diOste3LyDjI85tRHB3hlRJJEk9wnn8A7LXdJEhvELXpICDilMkLzBAjGDo5B3/kEQf3PS3gJwxm3kr/myacv84ujvLj/ACX6BzMRiBE3Ik6MLOhApfIk6RhlHOU1kM7RI5n5xzZwxhs9X11djVCXksOlMedjWClqSBu0WbJIqb+TXX9AvZDS3nBaYABnNCl2KkhpCJD1WKmNVhXqpYdE4ggAJZkjSSAAdB9epcBl/+Adf+SrJpkBJFNICKF5HwAFqfAI60LwgbpK1pLqoFMAZzJ1I6ZxrBhEIX7QjDhoIps6YYO1PFM7PIBTEYYiNBgGSjcbje4RPgaCwjMU1FpUEXZIPzH7M5YoNevfQKJX5QUPb+yQNJmkkAaJ8QYXyCUL5mjxSuXwnDSUpD4+jrJSbCCKW5Iv8ESbV2DkoN1Y0hvagDZUXCDryn5iYsewRLcwK4BWatpk6qJoOuurOPzy3qullrne0YuwxnFZixpahgxVpeqnWoM5MjTI0NTY4K1vWwIzINxbCXI8jz2qDpsd9o2aiG3rtjff19tuXxKa5xaVlKi0u0asffVEdh9pU5EZckGvNwp3+xkC//uYXb+idd6/oUf+IxsfntODE/9k//xf6iQXqqAFNcX6uTh3cp9/9tV+PYTeGZnBOmNBgj1nslRWni1gDy8pKo42sWxBBCywsGRaacF/mQKysLSvddZ+ZbkafhmncQj83S3iFyDQoifreoz2+onCJgAuBhdlFp5mhk8dO6sSBI6otqzY42NRf/fU3YrhvbXFNI4Oj1oDnrd0+VOeDGzHpFmDHKrKGmioVGqiy3crK4moMRxVbmAE2sUDd7ryhdSxaps+IAWeNtevaSoOuRgvEkiKVYsUz8Cky+GNuHBuMs+ddTVm5njz3jMoqG/WNn76p/vEF3bp2R4f3Nenl58/r/PnzKimr1KWrN3T+yWdjkjTDDosGoJlm1EX5edayJw1ah81oFJ7VCy2YoQHuIljGj2NVgJobgXBayw4Eiwtsuq2wjKGJJRNR99qgaYgZYNnCzD3WfZ1hDja3z40T32CAPOKN91yXtOPQHN3v2dg4qS8DNdMfaxsOPwsLi1RTWRNDq2nKVsfhQ+H9Pqe0WfmVTVpcnNfhE2f17t1hfeHZA7o7n64Dh4/r1viG/r9v9KprfE2vHK9Xz6xBoHlMmtvo7BI+xbZVVVEdFtKsnCKDqRwXdUvDBjA4bd1YWFXjvv2azGvUUlaR22+5Dh0+YCVhVDv0X4Ov6/e6NGFA9fu/93s6dvSQeru7dendt/XxVz8ak7zn3W5vdN5VZXW9qlwGPNJPzsxobHJEmdlpBhxTBpU5OnjggEZG3ZYNcOARSAQUNnarQHDMGnzsa2uL9j8yOqKpqSk1NbeEIju/MK8JA+WBwSFhSMw3AEJh6OvvN5hj6yTzDddPdVWNnxUrN79YFQZcjXVtFvAlUna++YKBhEEv22xlpFlgWVti20A3FfcVP7MiteHnrHZN33Y/NJ9gR4ltnygqtJF11yECBIef+LSCjzLRuMRtFZ942fmF2jWNN90vNw3wMpyPDAsXvLPTVxNnkExuZpER7cqyIYCogbr7PPu1zluZ6zKQGxoc0L0HD5VfWKyikjJV1tY5bRTKLZetwiCoOKYXxEru9ZUQaLV1rD7c1hIKe0ZW8LGFxWX95Xe/qc7e2wbhRdp2OR+4Th8+fiBn0f1YevjovuuuImRJRWml6b0Y21qlWQGpb2nwNeB+WrnFOVYyXW/m04tr27p4/T1dufmODu5v087ylprqm1znOcHvUbAoK/Mvsx2+3v28pr5CW9nbGph8rN31+6rMmVDPcrH7A4O0GZpXrrJ31pTltoGquGpwh5+34vxs82orwY6TfV5xBRLAxtfw/GSRWkJP6BiHM4HsSA63Zbcr5AvfHCmZFELEt7jLPeRcyCHfQF4h8z6UoYAGQB4P+duT4/GyvyKN5JubAXg4/J3IT8fja5JMbif3YpWfEwfUpJ5Rn7Fwy2kmZXF4p80ReMHPSTvAWXwnQNOXzjfGlMTAAcBJ8o9cMZDxb+K1oI84XOIwdmDNShlQKBeyl5Ex9mkmfo6wipEX0wVAlPDGpKz/6Uk5GCJeNT9kmJP8c/IPjAQWYsga3og1mYUvmc4fOAXFmWki7JTABxp9cDj6JD8uzz/9kz/5KoXjRSIOAkajYN4RcyXSHTEeuH2YecNoIEIgzrjJ+Kq1SIeDwdNo8TcUlqu9MASDrq6mAEeBoIPQCbpPVTbjrx+E9T8+5C3VSPgmPGibMJiOAV1Y05zlCIHgD/Dkz95fxB3WGO5yz40zsWIllRt5d5wRMgkQtEDIRFiXIzpCRJbcSx2Ej1e4djiYLWCC7wSlx0uJ8Av6JHPMcBlBxyOneG7Hp06AMINWrF09U6taMegCjM1s58iQylpohj7Zlqm6TGtX8SZCcM0MiEUI23rz3Z+bcReoqLhIy35vfHpZr1+8oUELK4YlTp08pg6DlGXmxhhkscS7o7VdL51/Ri3Nzbr9yAzNAIitO3qm5nTv4SPduHdPM27cI3Nzami2pm3Q8fGnn9bpjsMxdwV3AIlWlli6OLCuRP932Zubm8JRJBoCYBoq4xspww12x4LctRnClVVlfdZQq6qLw7v62OiQigrcqPOSeRAOaA19NRp8jtvbjgXMDi69XPGsAdjadFsxUkNAT4yMqb6iSscOHXE4KwJuM/NLSyGItpwm7h8yMnZd/jblZTEEgedhLACrBjMlFm5sf5Ol+qZq59FCsbpa7U0tqizJV3NtpftDrnKKCrRhBrFm8FFgwcT06cnhEa0uLurp80+rpKBKg6Mz+uXFa7rf1RtL+n/9ky/EUvfb9x7EUNTR46dVbYZfV9+omfFxVZWVKC8nS4sGTp2PH4ttlGqra8JqR73Q/rdNDMA5zRVwRUcvLStyH3S9bbHlynos1V9eXgwwlhs7GRhg4UIE07krxjLBDXIjrFpodrg5wJVDvFOYH4ALZhKgwHVIvfIeAhdrEwAA8zqrXFcZGl+3cuDv+bkFTRoMM8R1e744AOVHLhzTamaZ/s3PHmrGgOpPXx8Nzf7+uPvG1qoejS/p02eb9PWL3drfUKby/BxlVjSouvmQWg8eUF5ZgyZW0zS9kRW+w0oajmqrsFp11b4uLdEP7s6oIr9EP7nbq5cP1+tOb6e6e+/q7v27+ta3vu+2t6qOA4cM4kr0+htvuy9n6MiJE5q1wjDq9sa2RU8b/Lbva1eu+dzDgW7tZro/bq6YJyRW+9WldfdPNzaXHy0X5o2AYKitv7fPfXAr2jdzEfF6X+R+gSIJSMEtQ66Beeu+fc5vWQx1LRn8VlTWxVBkZpZ5p8/cwkpLLNM+g1Wq+dpyW55d2XAfnvNz9x3TfwkXFs4Hc0BXl837XAb4CIqMqYnW53ZhruAy7tAX/Q7yAi0fZY/2jeuMmNJhbgwWz8jM9vvMs4TfG2ADysxrLG8czv0VnOkOxvBzDPkHvzNPDDlBn0cQul+Zt1Fe+j5DzWWlFcrNKXD5cg1Q4UklMZcRL/cAOTzw49F+dnZSTS0tVmKqtLruUpi+U3OGMVbwfv7G6+oeH9BquhUJt5UT+49oZJiFBAxNWjkd7laL393Xetg8sDAWDbAwgeHjzocP9cB1uZWVpoGJIfUM92rAPKV3oNd88k0VlRdq3/5mtTe36dC+I+Y1xcEDIBgCPCOdVZNZ6nE7ajbPW8/e0JXHt3T1fqem1ict4+Z0sHBOY6sl5i/0KStOabnaSt9U/vZa0GrZvGfBdYVSw8biK6vLpq07rquKLoiLjJhyA+AyXVFw1tfXgq7IJOQOMoVr+n5UJu9GHSTyMPlLrC7EEc8oiekY7/s395MjkWMhK1NhfU38qfgQcyHvnH/AeShdllkp61sSR+p984RoC0kakWfu+TsBeo7XccVIEW2H98ib74U1iPbjeJHNCY8hevMbp0N6yVwt4kt4EOkmctpxGHgh/wHvu37OzhjstoCCz7A28ghDTygYfheABM8CfyCHY9NrSOKDeKFLMoJGm06Ge5kHmlp5SfrkByUVzACQCzdZALq9fENBAB3PI15uO2/xxHFEOF9H+4q9GiGQP+QAJImwj8l6fjPZCiQ9iM8+XMytCkHrhxA2QapowhRqx4U1EHAG8bOTOiLRJIWoGApPLgjv+giiRAOJI4knKpZfJgBpRONz2KhEp81TiBsVQUCf0Qj28hqFJg6fECeGT0k3Dt+nMqPSeeb4iN9PqHDigYjEydBXMBo/53eSTzdQMh5H8s1tnpFOgCynxXvETb6T7z3rQ2idjBtvJdeAXDNovnFtMW9BNrxokOZ6YJx6WEVh08rSmn7zSIlyd1cjTY6CvGwzDTdKc8hdC9Da6uYYnuke6NPM0pqu3nmgQvYyfPZJffLjr5ih5ccmy7UW+GlmLkjhd958x5pErr7wuS+oysJgxYxv0gIJ6xPDThsuS74FMivTCl239cWlajMQYd4FQDtWw+3RmpP2Qf3QwBiOg+4VFeUGBOXW/AcDOCHcXbMuwY66e7r11qWr6hzsc8fZ1NHDB9RQWanue3eFh28m+OMwFeHO6jyAB9t3ZJuB0xo2sXaaabIVD+3u3BPndeLIUbU2tOrNd97VfeehjNWOpqVrOPLLHoUH2tqjHVMXVCfDcLFnoetyeXVRP/jp9ywwCpXG8JKFW5GBV06uae1+MLuyosHBIVWYFvnOW577BZOnWxoanf9TGuwf1w9/+FP1Do5pfGxazz91Xl/49EfD4vHm229HP8svKHX85aYXw6sM/a2rrKJMj/sHLUTzdOHCkzF35vL776mpqTEEe1mNBRRtBYFr+oaF2GSctlZPpy8rL3X53IZdb9xfcTmGhga0sDgXc24mLJxGJsbU2lgXq94Ig3aG81KsXf/RQft3gNA8zXgQqvRFaBx9irp2G2dSOxNf6Y++EdrmWkapXr8z5uaVrzfu4kx1VTNu16dbC/W99/t1b2RYu9tsnLyqqwNTunR3TJOLm8o2WPyb9x6rf3ZDM9NLuj8wauErzS+uq62hXP/Fv/yVXr/eo/rGWh1pa9QPr/XoqQMNuto/oY8dqdY7b/xIcwvzynTfaTagHR2b0Cx79Flp6HN91brcC+srevvqVZ1+4pyOHjis6vLKqIPp+Rldufae7j24FRPPnzEgY4hvewMLF3NXc8wb3LLpzyYPDH3aAIKhNPgGlqT0rJwASQCu+flFC1f3b07XF/wmFDNLvoxMK1OLrDJk3h4renetRLI8H+Fr4GfQxbMK98eD+w8GsJmdmY126o4baeNOId11Qd5jeAbe4tNdI4QrgdOtBJNfrOuPHrCQY1y9PY/VVNMQZSEMeQecceCQOH2XfpkMj7Hvp5tYDDen+gojH+SHtFIWCqqejoOSzkKZ4tiGCNCXAD7m5WKpHR0d14jPfCuI9O2W1lYVWdlhHusO01ycdENjk4pKi3W9s1MzKwsGs2mh6B1pOxh7N9bWVMeQ8dzcjM6eu6DWlsMxD61t/z4dPtoRQ//vXL6soalR9Qz1aHJmSg/uP9Bg36CK83KVsc3q2DXtb+1wvKdiCBcljmk20ANasTp93QAPv4illUV6/+F1Xem5Y2BqRd98cdltOcvxHCyT5rYKtLBJfzCYCguY24ZplbFr/r2bobnVbZXkZcQ0BPZFjZEj0yqRZckID4ALQ0fSRrAIUc389xECJLlMHSleGycffwfQ8XcAriQG/6Yuffj9COtn1BsHMi91YNCgvuEptC/iYsidIUTADe8zHEhb4UjJMw7ATfAiX5MuYXA5AiZITWYHZJE+AAYey4nCnQKHYaGj7OZh0bZ97dvJuw7DdAum49CXAF2Eg24YN0ADLGBAlhKOsjCKRvZoZ7FyHjr4Bu2WIwF6CSDioA0TF3mnLMin8BfnDwpFUawUT+arAwZ5nyNwgQ/oRXkJjxUO/m4KRfypMBzwSPKS8ZWvfOWrFJBA8ecHZAXthw7LEAj3ML2RqNl5NLDUOxHeJ5VJQbAepCxXHBAzKpwPL+0dMfRk4iC4eR9USxokTqhgUBbYPEvFAcjyzwgQDcQHgoCKoOApIBjv+DoxVSaVyWtUSBTaiBYicR8Cxr1oAESdNFxQb7zjCoGQmEojXgcibt7h+sMyfVi2GHZ1mL/7LOlkCEI6PUwLZm4Gu7yiteXVsBJgKWSeyLAF0OQKwGsrGWa0EMswN22v2NGLdW74ZhowwSynU4mgzTC6X2Urkf2OA9pnxLDC/iPHdfnmbbUdbNELzzypijLmeKBdmZ4WEExOzTeCX5gd1xMnT6r76k1N9g5YYNVpvwFEZUmhBceGViw0V9eXXa/pKmRIam5RxQxDQAOsAAhkyhz04B6Ac1uPex9Hh4DWrEZFILN9CXMxoMaINeCZ6Sndf/RAM0srMZ/ixefPqqe3O5jqkwYr0xNTLtOusg3WcB6Kta6yusJ1AvhK2pEzYvomWjdwjlU2+Vl5ys/O0zvvX9TMwoyBYoNG+/pDMWAIhXbE0vk8g1LaA5Wdk2Mt15eQKCPHwtOMF0GS53iWTV/i3jKH3jXDWDJ9Zw12yqzNV7lTrjpfLAR48dkXLVAq9K//9dd06tRZzc8tqcLa/O986Ys6dLDN9CjS8ePHgrngM6iiujraW06ewaBpvLy6ptdef8fvnleO08ZSOWfBweRohjWzigusdeVpe9WMwYxmy4AbjZN2TH8EVMLcsYTNzU6byrsqLimIOS5ZBtr9rt8bt2/p1LHDaqir09LyghnaoqYMyFrbWqOP0+dhMmiOH/RlEwxm1tPbo7HxUZ06e0alFqS7u07PQgP3G6xoY4EAQzTnThzS/YldXX9sgLWxpv/u86f0W0/vU5n51f/hs0f120/u128/06KDjQXuZFn6xBNtut8/qYt3ByzYcnTr0ZAu907qzsSObvWOamh53SBsWuk5GXr55D799XsD+uS5Jn39jR792nOH9N7DOX2ko1wZa6tqbzugEtPj5eeft7LxcZerUTfu3FLnw/vazkrTg8FePezv0477W21ZZWyhhI+wadP5XudN13lmzDkqYSK9BSz6WqwCpW2b+UFrgChKGzRCMYA/4PpkyzwG9MA78AuYpbmGrx2P64vJ5NFOeeZ+iKPkbfcX/FfRZ3HKyTzCZdMaMItjXoAKripyHM5oKerbLV7b4f7EfNppbhnY4SeM+Z04GWZ+2a55cfpGYmUGIAF0Gty3C/JzDQTygn8wqT0cu7rhR/SwB+c3+B2Kl2+iRAK8OOHv8C36eggUpxmLPBw/99fNL7DisAJsxeWJdumw7GLCjhwsJGJYFSsguxyUllaax2JtZiV3MtUDng2t2PibYUT8j73yzIsqLSiO4cwsP8eX2vDwuE6decIKCXNILfRMF3hB39CgHhk4jy9MadHAjX6wveYKWXXcztPTZ44o1zLjcPtxpW1lhGVk08CPsqCEoLgz/zE/P0t1NRVKy97VTy+9oantJRVXFJmfLPs9HDfvqDJvS2eqmVOUp/GVXG0YxG0wRwIetLNmxYPrXS2aXxW5f7DZOVtb0QZ8qZR/L/INTUPGQte/cxDiQ1nCb0fpT+oeXx+AKP/Yi/HDwz+jLfod6o/yMdqCvI24/AhLKAAr5iablsjSMBJEQ+aPtpARgIJ0iQ95zIeyhFHD4ZBzwUNQzPyBt8FDAGK4mKGdYZghMHEHKHdemG7DAeCiLUUfcRsgc8gUhqaZWkQpuBd7ITuflDfC+sSjQqxudtpYtMJ9h9s4O5dQHvpryH6/B43JJ5gALEHbjfIacAUAc5qU0X9OBwtdYlxIGW+gQYr+hON99nvlIB2e0ZZ5lgyL7h1+JfDGH/3xV75KRqJi/MfKvnAfYLQLKqUAaCsQkISpYIgbEboiOIKhWABAYNAhGU+Eb2K+I14qM7nHT1eIC03FI5QJz2obCBATDJ078sS7KQCT/E6IxDf0IDIqheKHtYv8+QNB+Q2xAVdJ4ERDjbkKrowY797LIxHASHmHsvAcFI1QB0XTQBibDyTqgzSgBwTkXegSacR1KoQP3yOe1EF5QtvwezQqLBcMF0RncMUhdOeXl9Uzt2mh74ZkwTC567rAV4zz+5uHclWhJccEM9wy0/ezJWuEGeyByEbiFrAlZWZ4S0rLNHBYS9eVGzdUYSZ15OAhVfhZZNEMlTywsmlqcpToLEwndOndi2prb9XU8pzb9LY+9+lP6aRBwvj4iDU3101hVvi1Kc8rjqG8YmudDD+x5U9ibqYOMA9nWjNZD2epk4630RosjRGNhbkNMfHbbau4pFz3u3vU1NauS1evGcTk6+/9xucsDCvUda9LK/PzBotVKiwpVXp2svyfd1csXJP2hFCjISMME8aTLOd1mwpAL4Oc4zp++LCeP/uE9u87oDfffVcTBq7OpMPMa35tJua4Ufd5BTlaXV3QIMMSA/0uX7HbRZa6+wb02q/eVVV5RWx0jHPJgtwCNVgo7KupiwnRtJtTZ86p0Vr093/0hjX2Gn32s583QFy2UFwwoHxWJaXlED/o/93vf18PHnbFRsLEyXYyg8P9evfyVWUXV+rti1dUZdDFRPVf/vJnyinMDTcZ33/tpy7zrlor61SYzgIAC0K3BdoyGzgvWDCxIOHSe+9RrSo37fAMjvbGFi2HHd+ZMydjwvSq2we+sQCb625vMF+2jcLKSx+j7wST9Wdne1MshqioqNRTzzytWzPZum1QdLTjgEG4Nf3Y2Nx14TphxdeSwflT+0v0kaM1eqK1SGMDvdqyECwtLdINl/Hxg0496HykzM15HSjNtJBa0keOVOljJ6r1wqFKffzCAX3+XLOePlStTz7Rqqocg2+3GTY97h6e1uGmEv1P335fTx+u0yvHa/Ta7QG93FER/tPudd5zfWJRLArrCVvU9BsszhrYplsRqG1qDD7TYYBWU1at+Zl5TU/PmnEuhyLT2tysmsoGA1vK7vpyW8nMRAFF+bOS47pm4jq+99gWJ4BNlJ1J1QmPCqsG3yhZboibBiTMcWI1JJYxphXQ7wE/ePwPPuAwtF0ECjCalY9Jv3LZ/Z3rOs7IwtplTd6/kV/5/pHn/DEXraisUHk5mdpXXun8F6sgy+9lpsXQH9axkvKSsIhWlpVpa2lZw/29Bmtrbuc5KjBd2L5n2QAo5jblZka7xAM/VIBXY1UHlNPnsY5g9QyQYJqnlF74EPTAerThfOeYN1F+rFlM3aCNwgugE37nlpjPZ+WSBR4xyuK2B123160YZeSoorjE/ADHyStW2mYMXCzAM6wMOD4Uot7+QfUNDmjDQA83LYAHlAsWoAybt9Gv8kyzhuoaPXPuabU3t4Rbl31NVlI3k9W8gA2UsPwCFvsYDLvOsEoyOlBaZIXHMv5m713NbblvrblOF634OkyhAWx2gWlgOj9RV6paA8BHk65XKziGAFpxWfLNBw0N/EnXjLVo+lNRHtZJLKCJwQD60Y4QsdAQ2iCXUjITnuF//qJHA3qgky859t7xzYibT7TGeCdpl1wFr3QY6hFrXioN0uQ5YIwjZc2hfwRgoD3SFn0P2Z6MZhA9LzrOVDxu+5zI2ADOfo+8ED6AhtsoR4xSwaOJwyfGF78ddY98BHgRL8/IIxfkib6SAkwxFLlHF7IXBhUXBNdXeVaCcPJOnoN3Ob0UbUJmO34UhWQIMTEURX91nhL5nADHmGrh7wjjNg1g5HfQeO/k4H1keiKLdoKHkgYlhDZO8YOypw7KkPHf/Xf/7VfD0uKMwLwhLhngRTTYVAIJetxbKuoTpgxootJjuMnvYQbkGePCMOkwf7vQCbCLaExMEKOJZOKQWTLGfyqbtGhsYcr2ybukGUTm3UgbxgTNyZcLxrO9uB1NnPHl55xh/tu7Jg+pMdf4jjg+DBsEcZ5JM4VsgzmawSRMJqlIgCLmaJA5nYF3OFLxBP2i0SQZChpEpdKhsSZaWEbj3wnasXIHi8r07JwmVnc0sYKjWIDXtkbEiiOpuihbXzroTmlNlrygnTOJD8/R5Gv/gUMqKi6LLT26eh7p2Ilj+ukbl9U3PBqN/+jBdtVVVkU+YeSJyTNNo+H5ekRvvvVWTBZPZzWfgcHZ06diZd3jBw/CSWpTXa2WZif1ytnzerbjpLYNGhGEWLHocNABZuVm5bJuGXSZSZqe5K25qUmDg4NmgmthISAUPqIW5tf0/u1HunXvvtbml/WZZ5/TE8eOOq1GHT96QuyrNzo84raYrvLqWvUMDMS8noLCvNDy0WzgRbRJ6pT6o16Ze4OAS3xVpanaYKEoK8+dMl+/ePtNjSzPKNeCCL9To+MD1rrYP25J80vzoSHPO+9MQn/wqFuIEdosm1jDaEuLC9TT3a2D7ftV6rKkr+9qhg269x/SmQtP6arL0zs8p7//n/0Xbh/bamuts2Bdir5UWV1FbHrrnbc1NjahV1/9WCx4mBgb0eLigu6b1uW1NXr3ytWYfH+kw2C5slLHT5/WwcMdyi8siknnb7/1TnjVx1lmIVuomO7BzFynuKnAOSobULMqcXHGINpCopc5YxZ4ue4si4uzWljb1te+/jcaHh608MXSvBPuMaifmDi6uaHxyXEtmiZFFsDMQSwoKlBBSZFq6xv0b97u07EDzfraT27o9z9+QTXN7QblzWpqqI/6KiwtC19No4P9MX8NrfOAATAeoyqKi1RZWaaWAwdCEAz39Lv+JzTncIPDExozAB3r6dJAb7eWR/s12X9f1RaKbYVbOlWXq+cOVeiJpgL9ziee0IFyLNs5aq4uVPb6mkam58L/Uh6r/Sz4llY31DM0pF6D1rPnn4h9/ooMLvc371N1aWVs0cM8NeYqYqXh2NxI08qSGbLpBkiC5SCkEcg4rIXW8EtAPoocWjuaNNZHFijEKt9Nny4bChJ1hhWW9mAxEZMGci0ksJCyDyLOePMMLIsLmaibG1v4FOVnq8YgqaqsWI311ao1yIcP4nx2dWVep4+2u2/eVokBUp3r53Bbm6rLSjQ+NqRH/Y/V+eCWWmuq1NBUo/qWNi0sL8SCFQTb2OhoAKI138vL3jWYLjXIKPB3TSgaE1NTunb9pttSWQy/5ztsIVYLg5ID+/ebZ23FsBkH7obyCvLCosE0lAzzBOZpwf/ZPofpALRP5qHRF+HX8A2sg2xsfv/+IzU2t4ZfPAQtIwGAtDXzfxwEMw8K+q9vYSFJeDgAi3NuflbjU9N68+23on8NWEFiay32SWU/xkmXgwnS9ZUG8088oyP7DwcwyM8rchpmQE4H2VFdWR7+10oKC1VogYsLDIStEZX7u/mGee/g9JDmTXdAY47LiSWOlZWswIeWVdllOlNTrLL0NT2Yt0x03KtpOZq34hyT7t3H4LkLm5YP7gvFBrkwQiQb4jlgistLH/7/l0vJ79TxwfO9//FxX0/dTx1hxSFOXzOiA38k/hge9kl7gh5YtyMXfp15bdAyQAbv7MWLrArgBY8lcv+LvDkcBooYdQJ0+TcH8pt3EplngGs5t8D8UCy58Gu/m1rFGXkkX+YXpAmwIo1IK9JxPp1H4gYnMM+K9zmR0yHLfB9lhsIm1q9kXhrx+XESnvj8G1nMlJ5QlNy4UvKa79QBzalrwBPl4EDuRpkjX0GF+CbfGJ1Ij3JzDwsZwDUwA+EiMPWwB0T/+//+n3w1ATQQwzf9MqiNzgHKo6C8wXOI+4EZjQLvEZClsTEk4UjRICAcQp1n/osCJhlMkCkZIT4KBaCjIJEvN2KQKHEnYUHfH74bpse9eJOKitfiN2cgf+c1CkpZ9ggUYX0vNfcoaoereM/3+edbqXggYBJ/MqmOuCKgA3EvAVpUVNJJqLDQTiIMKfydRu47HFxTZoYPkvkDrBbbDg/zbIS9ZsaTU1ii/rmNEIqs1FjcNcBSnrbTsvSF/WlqzMZEzd5gWeq8e2dv2b4r0flrMvMCiODc8Fdv/kqt+w/oZ29d1abzdODAfj3/9JNmSJhn04PxYg3g6O/t0TsX36Jk4dG5fd8+nTp6TE1V1daYs63xFam6ulKH2lul1UU9f+ykhjsfxlwmhDCaWmwX5I8p6T9Q/7wFeq8FcUN06tgeZnjYgKkohCTtgeG6q9fu6vYjNqvd1ZG2Vn306SeidhjeY9HEwuKSmXKzJmZm9O2//Z7eu3zJDK88GCU+z+hsCIqIz3XBQV0xjMF8HMblcUgbDNxnkcs8Pj6pmdlpnWhtjT0ps12+Ndwq+Jy04MelBRpRV3ef7j+6r/IqfESlq6W1VnXV5SrMy9HCzIIa65oD2CzPLRnoLeiFj34iVt999zs/MlhZttAqsEDK0KX3LocLgX/xv/1z7TvYoh1r7L947Vc6cvhI+BZi4jvewe8+uG/QU6zBkTHNLczphWef17nTxyP/cwYHS7Mr2l3bUf9gb4CAH197S9f67uvYwaMq8XvJas8NLS0tuR1KLc2NFhpl4ch0dXnRgGAl9iFkWBDP3GtbaXr7nUt6+sITevWVF8UeeOkGA7TLcJrsdsq8k7KyQtePtVmXlWXcy6vLqm/cp79820Kzd0Kn2yoMptL0t1ceGsgU6ud3ZvTC+eN688G0Bhakp584pZX5RTEbL6uiQV/+57/Qb750Qmtp+fp3P+/UF195Qr19fQEqSYdJyLvuOyy+aG9r1/6ODgvBDE1NDmjWdBizkjA8MqJ+v3Pv9i31GKANDfUpw22zu69LE65DtqbByrVosDi3vKRc07mypsbtaSH8rZXmFbpt52lrdUsbKwwzJZYSrFibLNpweuzBaURqXoCANM8z70vUUfd791v6M7yMLg+PwlcQNKIMtGGACcOuDPlmZZt2mfiAAmilub7yLeRzlOeT4WSGgStKc61wVIRVta1tnzad76HH3bp37bL2N9aqpCBHV+/eVJfr/+a9G1ZAcg0OzTvmp0MJqq2q8fWy7jx8pF/euq5Hs1PCCfPC3Lx65qbV1fs46jUz20IrK1fFbgvF5eVq3teia6YjOx+wqKPXitjtu+6XPi0ZY/eGGve3AgSy+QtzP+esqOAYFt6Ikk0/ZP4Z7R5FwGJYRU6HYW9W/DJJmU29qVuG8mifyAq2syopqYjdIWKvPygH2U13sxSHScBAWGOClyO4DF23LcQXzRnz01RZW2X+1mF6MyyeG8ABMAEvxDnr8WPH1FhZp+LsQq0srgTPTdJBODJ1Ikdl5mNLBt4M6wIYF10+Cwun6xrfWnd/M6/eXtecabproFpUlKf0YKU74UC6PKdcx5qOKM3ZzHXhDpbu6OH0llZ3mPe1o1krz7ks1HD7yTAQX9zNsWK4qRyr1GaDQQ8X1m0qkT/kL5FFiVwMWeoPbS957hDxfO86fgfp4ppv+GFYnfzgQ1mcyLYABL7GeEI75R7zoKAdzxIckBgUEhmKxSmZZO9MRnji+iAd1x3tgG9ACqNmoQjycXhyFfOZ/SyVZw7aD/FzYmwJaxsn98kvaTtcxODfm04fSytgnPuJnE4CAJS5xiiCMQCAA45I4RWInEqbuOM1/0OGk1f6Mm0G0JkoFX7oAIQh35QDjPOfHkTJ3LzU6ABHAricd8eZon1gID6k7bgy/vAP/+CrCdIDgbIiL2EqZCIicwSgwwSA+KUImxCNgofJ2ddhiiazTjtlAQrq8BWJJ9+EoZAxdEfB/MGqRMawxABOorQ+YGKkQ36oWKJPVWR8E+deIsTPkTyFZ2AaZSw5uZdU8IeACoKAtCl7ivhBB6L1MwePxkD5uYnljPd4lnqH+2QjZdEjjYSWPiI/qQpOysg14BHNGasXmjJoHV9KrCYam1nUyMKmgQAT7w3KdvO0nGbwk76h3zldpp3lOceQubfybFtHjh7RpoVLgD43WGgwPjahjsOHNTQ2bqByJ8DHx195Re0Mrzh/bF7+/qWLarZgZnTuwd3bFtJN2r+v3aBkXIcPdVjz2om5PEkD3Y15WisW3LgrwPTfWNOo9Lw87UYnYQ4QwJzhZZfV33MzE1owuCl32Pnp+Vg+Pzk9a4BRaYZKnfi97Hz1j06YsW3qtz//Cf3+7/6mgYdBv5ke1qrautrIe3GJwWh/f2zgXFVeqkMGTMXWSpdMv0WDBNJn7he0j/ZouiR1htViNWiO1YLMMVftWMcRPXn8pJ47cdI0y9af/Ydvus7SVJpfpEVrz7UWfDkWDmi+bW2NBp3lwtErbam8uFTF+flqrId22eqytr44N6MXn/+IWtuO6r1LnU5zxdpshjqvvqvue/c0NTGtQ4c7wt9V5537euvNi+Fr6KjBLe09MzdTY9NjsU/kwMikrt64bRDdoFc/+rxKCywsrMUBFl/727/Vyf1tOthUrx/86hcaXRq3sK1UbWlNADJ8RJFH+gw+vlbCD1WR6uvqkj5s4cEq0gW3uSIL/M21LV27fFmf+NhH1dzaooLiIk1M4D6hKGnrpiObYq+tLGiwp1dTY5NuXzsaNZA7euys/uz1+2prLNM//tRJ3TEAY3P0NIOUZfPmW73jutq7EL6gXr/5WF947ogBcrp+0bWorrE1HWsp17fe7NLlnkn91gsHlFteq8X0EjW171dlcb5qDTzqGhtU5Tb6nSvDevHsQW1tLLndl7quM/T0Cy8qt7JFLbWV5k1r6jhyKtropPOPmxWkdvAOnyiLtA38tBUaBBRm5ykvzcJm14zQjSN89yFkfLJwAubKcDaAmLmI6Rm5wljDCtbs3Czl0uZpa25iOZaaOD4twgLr3zi+LSkqUL6BBoCL7YKwUM0uzai+olT76+tUY6beXFepq53v6rUb7+nG8IgBdJeGx4bUUteoyoJyLUzNaWx4SI/v31e9y4giMz4xrDTXx6CVkAXn5f0bVzS3uKwnn3lRZeU17jNp6nzUrYt3OvVwYESDUzPCBUW129pPrryp6YlxHWs/qFn3x2L3w5v37mrI7Wp2ZTn8xcG38DU2Zh7AfMy8/ELzgH4NGejevnsrLOir5mH4FBx3X2aeITtksIE3J8rjokE5NM1c31Ta6nrEubywYGHIEOqW25zTcgDccDBnEWsZc0SZFsEJz8YyEyMJ5s3Zvg4YS/eF84U8wPrB/pGrqqmpct34N7truO0lzrrNjUwfrEr1dfUxlwu/fbkG2ghj+glDlCg9zG9l+HcZCxdziMxzY8jP9b4Kn/a90YFhtdY3x7DrooFXugEUi8zgd2yEUZlTohPu+xXFtaYdix92VWgEdqqxWGPm5dMbCYhf3nH/2N10eZxG8HxpCeuX6ZVmEEaeLZVcygRsAgy5ho9xA/kS9+PgPr/hvHufCJOEJxyXIa9Mw5Bney8nctC0Ni3jnv9CFrrPp9wa8Y3sS4YJkYXIlsT4QpxhDOHFSCcZAaKuseqStZQMTPJEmny7fNQr8e3FyQph6sQ/Iwz3ow7dmZCp0DIVD4GY8kQeUrKad2gLXBOefCGXidfRBpU+yL8/YfhwXh1bxIdlPzWyxZwxplXBB6LB+TnTM7Bgcc13CniRH9KkTJEfx8E1KVLGKAt03/v4jXgvoZXz4LaV8cd//MdfTS2tRDNJKo9J9YzxGrH7N6ABy5TTc4QJeAmLlz8UhFcgChkDhHEkRCcuYk6+IQrCEa/bTNSNsVBnJDHhubiRKcfn0BAMIBjpO6O8m8pbHLzgk6/UTx7T0GC2ST5SedgrtOOGYEllk2CSL16EcIGguQ3xXAFUPO9RcRA4Go2vKTuvpzQSiBuV7rCEY44MlRZpOyD3onH4HhYFnMuy/Q0a6dreMm58YfXOMCEVBL2hBbeHid0SbTmJj7QX62A2Kwjd6U07hEx5RVnMoQIg0IkY0piZndHtO7cMvI7qhz/4lQXpkk4dP65PW7ji2DHK6vxXV1SoIC9dPY/vanR4VOdOn9Xbb75pQVusRoOwR497QvuFOmhCrEa8bw2YuSFoze9dug6yjSEo4vygg/ibOVyL8wuam55SW7NBUnGZZhaWtAW4KasKkIn1wN1XD9gI+OoVC8JNHenYb22ZISjcNRTEnoSsGGMLjkP7D4TrhyfPnFH/4z41NrZo10zz69/5mxgWabKQZhgQphy0wHKxaibn+oFegEfqgLp1zajQ7YrhCDyQd96+o521TZ3tOKpily0mh6+vmgGk7Xnbd2f0/bycQkvfHfm2FubmXIeuNwubtqZmnT17Xrc6+/Woa1q3rt9SQ2mBfu83vqiGsurYZJwVhfSfC08+HUMvDIPg8TvP9/pNg7cuv601t7/OB11ug9n60he/oAP7W2lVMZ+lKNf5WprSyuhjba3N6m5fn+tnVc+dPhfzVkaGxzRvbb3YwJAN4ykn7Qr/TgyFMcenta1NEzOzBrvDBiHZqjWg3ddcF1vJrJheuNvAmlRgcBIOVX3UVVVo+HGXc5GmB/cfquPQQeUXFauqtlUDk0t68lClHg1MqMSg7fW7I+qZXNanTpXpRv+yDjWVqbk8TzWmRXOVAfX6sv70nSn9+oUmXe6eCNAMuHv5fIf+H996L4Tgv/n5A50+VKM/+VanrvbMxTDcdy4P69Pn2y3A3H6q67Xf5djOLdBXvnZRf/9jR1VTVacHU8ta3irUvroyM9M11y9zlgyGHC7fIPj8haesLNQHUGCyfL77doh004l+Cz8Imef7WPVC884uMOhN062bXfqrv/m+3mUOottDnesOxaexsc60zgkrAY56GYZleyv8ljH3kQ3I8w0i+8dH9I2ffU9dI9063NKkKmVpaXFC17puacyCvdsg6+1bN9TjdjA1NqMNg2imGdQ3NqnESsBuXpYmlhZ15PQT2imo1Ld//JoGxvsMBBn+ztTTz37UPDhD6xbi41PzqqiqVU/PgPubdNJ9/8nz5/TLK2/EqtzPPPu8blzp1OUbnbpjhat/aEht+/frzNnTwQOPHz0ezmyrq6rU3nZIgwYdRzo69Mwzz+nshfMGw82qdZ8ut1LUdqBdbVbW2tvbdfjwkTgPWuGbMDDPWN5WeWGxAUeW1rEamqasiMtyG2f4c3F2wfm10DI/Y/iQOYrUA1MnkEHMN8t3u2UVb7r7I0aAhG8n/B4LBL71mA7AXL40rDUOA1DDmSyKP/uegoZxMYCrj8LCkrCOw5MzLadKS9lOyHWXVxCWXtd6hFl1Hy+rrtE8rlVcvyx+Ihwrgttc/mKHzzFvLs0uUmtFi853nFNNUa0mXXdsL5Rgp3Udri/XufItja+ma2TZgtt5WTA9tnbSlY+zaAdjPv/yuluiy2RVSDsZCfT68HAo55eweyzW7daB40wOflsaxzXzpJInieDn/ZBZ3Idwe4fvxhzuFfeVZFI7Q8FuTyx+sKxPWcpwYh3v+gNf5SDeuI77Phw2GflCZsN/DYTIs8+wWEW+DbZdR4x+AIridF0ncWIEQcnZsxI5HtKmvFjJkIXkDdmMESZlfQpA5ZN4OJDt5AgFj0gI+6G3hKR8uJ/gm7bEPYY/+U6mzKC8Oyx5j7vQ1d+0qT1sEHE5r5SPoEydwWci+CVGXHw/hlwDvH148CzBAHu+TAn3la/84VdJNMjoiFMPEFiJlcvI1BFHBP7wm4wzLIi1KzFNMlbKBLP0D1Ct/8U7vEVGeY87CHKsV2z/kBq6TCrJjcH3AHD8BsRRWNBhoFLHF+Eilj3i+F5UEnf8LMZOXakpaxx5Ah1z+rFfiL844tvvUja0l6AbHwfkpPPGdQQDzCWaAieRAUBJgyPKTUj/MbZLWSE2jYZnAbp8MoQbK3+waJkGNHzmkQCopuaXNL7CxN2dcJo6tZOrxfQcRjv0X54t0GjPQ1VaeyWvsfrO9cN2IpQXQUCDY7sVVu3lWlv9+a/eD8b38kdf1OFD7c4l5YrChEa+NDeuK5feteCqDU/QzS0tqrZGHnOHXEdYS9AeiwoLNGnNGCC0r601GNaWJTvzM2BqhQX4wUpAKXSHsl2PHynTBAbQIfiHrUUX4h8rwxqmNVT8vvUP9OvOnXu6f+euTh49rKfOX4j38XUzNTnpsswFiJienQ3/UsUWbvMzc6qpa7IQvKp1a4lb1h4dfQh+hgXzTIdihszMzM2e3c7QaNDc3EldfzB6LGzFpc6LmXtOdq6eOHVWF86c0+G2/cpz+nRO6ggOSPdk7h0MZHxsXHMTU6r0u6ycwY9YSXG5nn7qOUvvAr19+b5ee/2qBrp79MlXntP09LiaGxs1PTmhn/3i5yqvLFerhVT7gYMaGhx0+fssKDL1w+9+X0eOH9WYy8wcl5csHF8wQAMu0kixrkyODmq+lz373LcKcnTrcb+OHjmhT734qsqKyvyeGYjP5aWFMPPX1VaHyRz+AoNFsK0YTJaWV8Y3lpoS04q9M+cMisOn0tyMAW9xWAT2upvTNkjJStfRw4di/hfL9d20Xe4yPdNRo/aqfB1srtSRuiKVZKdpf22BTjWXaX9Dsf76l3d1o2dEv/HcET268Z6yypt18W6f/uEnz+h/+s5V/TefO6fbPZM63VqphxNr+j99vEOTSy6DlZCe8UX95wZVjTXVBopTGp5b0c/vzatzeEnfv9SvM201ujs8Eosz7g2MqX85M6wHxWXlOnWwOeZWtR45oqYmhuhydX1sSxNr6WopNC9YmQlrChLB8tanFSODmHIDgnnzvq7+QR0+eUKzy5v6s7/4a/3133xH/ZMjGpodNXh6rFt9DzU8PakLz1yIvR2HR8d0v+exLnfein0hpwy89jEPynnYNKBnXkvXYF9se9Pk/G7OTquz656OnDmtvLxCt4MRDT/o10j/kFtsuj71m19Ubeu+8OhvWKG6Qx2aWN5QXlmzZualBw8eKG1zyvxpx/1iQ+dOPm1QU6QNt6XuyXm/e0Anz5xUY1Ol+9TpGPoaGujV8MPHevm0FYSr91VrxeXjn/yYjhlUNdbUqq+nV3/59f+ge/fvq6ysWDetPGwZ6F5855LBRms4dK2zgjE+O6/BiUl994c/VLGBVYXLAx9M5glh0UnTXffprLQcZbu/z7jvrMETXQfsuVmYaX62uKq50Qn3800rigsanRhXVU1l9Bf2I6W9wjMmzMtQuHPdR9kvlTQQ8AhJGidKO7spwB/ZNBxJuGaQhLLlLFluJKM0rFZcXl7VxOSMltdwzJsIQYbkUf4ZWQiF2bQvNG8rsPIH32Z7KGRZIXvImg8sLMwHT6yqaFRbfYsaqlpU5za9s5Fu5XVKU7MANANx5515kvgfZL7fGYOvnN01PZqPgUatuT9vmgfmG5yhqG6lbWt5OylPiROKxRQ+yBOLEZLhx5QgT+RdHLAHLj84Uxf85xuZmwrv038pAMb8ZKziMdLjMsJ3CAbfS6UVxgvkPqR1nnkPBQU5l8TD0Ci0xPCSABNkJsYFttZJHaSegC0DK/NgwkS+yB8frgPcOCHCR9xJngFTqSFEQBpxALRS5eDDfX5TR+E/02ALCxTTZsgj5Qta+huglAxXGhf4TB1YbxNwbzkWHxfbcQKuggC+A4iLaUIOE/5N/Ry8kgKQgT1MnwTwJuVI4Qesh8RNecgfR8af/MkfhzsJMpIiJi+RmRQBku+k4iAChKYwzIWJjT79Ho08Ebw8j6+9g/fJiE8q0BmL5cduUFgBwueFK4YDoQehSCcm8zs8nS3iIEBCgziCQL4OUBcFZrgAJG3g40+AHfLp7+RF8p80qqTS/G6ESSqFchOeoPHtg/JEY/LvQPLkzY0n3ndclIUP91J0I0/kLsCYGzTvUkYm7tKI5hYWQ6tgcr37fMwfwOI1u76r8aVkiBFz/thOodatzTWWZOsjpZM62HHcdWSw4Yada8FJ4+nt6wn/WPjaWl1bVo21cbaVefDosboHx1VbX6vPfPrjAUbIF/mLOtzBFcKYBfW8NdQpC4ltPfvC8zGRe3XdKN4MDOsA9Ywl4sGD+9Ew0YTprJXl1bFSEeBFfuhsAGXAeEzKttbb0tSg/Jw8zS/glZ5hMPb8TMzBWJUePLqj69dvmIEX6r/9r/8rlZnB9Q/1x7A2aTFOD4iNDb7NjNBUOu90h4b4/o2r+sKv/Zo1+iNqbWoyfVf03rXLMS+E+FgU4EK6Kl1ftAWnSzfnmjbFHpY4ImVV6YqBR35OfpQTBvHtb38rJjfjT4uJoMzdwTJTWV6u/U2NKs3Pj82Zp6bndeTYSbW0tOuNty5ZiGzq2vXb+v3f/Q1VlOUqtyBL4xNj4UD25JlT4YmeFabjU2bSBnDV7MNn8Do+PKZPffrTun7zuva1tOmFp55RSX6B62DJ5Xb7dz7ffeMNbcxMqqC0UHeGh9VtIHzm2Gl1Xroqtr357ne/qa7u+6qrT+bdjI6OxMbODBfRvs26gpGsud3V1tbGpOD5uXmDrfloE+x5SFtm9SuuO9xT4GKm1XZoqqyeXbCSUFtfH8B1YnRIw72P1N/fo7mhRzEsvb+uRPvKszU/NqAtg49PP3NQn7hwQLMD9/X+xTf15JPPqb3eoKyuTDOLy/r8+Ua91Tmo80f3672bXRpeSdfrNwf0mSca1NFeo3/1vRs6e7BeKyuLutYzrz/+/GEdayjXfVbJVhTrnQeT6hme0X/+6km9fm9UIwZoV7tHtWzM/MyZo/rnP7ijv+2c04n2Rt0bno1h6vw1t3n3E4a70w3bF1emDXweq88g+MKzz+j7P/mpLt64pt3cLHXee6hf/fINK0mr2s5YV35JlpY3FzXmsk2vMo/Ofdmg+uv/4a/1g9de0yODq4eDvXpskHzfAKbC4LS6rDqGfJk8jmWstaJW+wx0CgxkcrLylba2E4Bk3GBv0fXtpq2BsUn96q2LunevW70GZWMLc7rSeVd3Hw3p2s1HMRz66kvnXX8TscqvrKhRQ0Ozevvadb33oEcP+oaUkbWr29ff1sbSXFhpuh91aaJvQGdaD+r/x9V/gDmWZeeB4B8eCIT33vuINJHeVlZWZlaWb1Nt6ESOKHKHWn6zsyNxNRLZooqa7+Ps7uzOjFa7mk9DiZIomvbd1dVVWS5dpfcZGd57H0AEAkAACIf9//MCVa15kUg8PHPtuef859xzz7197xkaW9tx8PB+bG6Q9jkWFXhUoWgUUf4gQaemWNNdWfjgFx+RVn14TLoeJri8/+gR6bQLPtLwRP8QohwHspKKnlLJHxXO4vbtW/js+k385NPPmNdj3FIcvcF+zMwRYFJhCLL/8qhQrRDE5ZZU2X6q+w604+pnVzAxOmq+htV1Ap7L+PFPfmyKgOKCaUxIqRBYEnAQSJDSKW4voCSg4CG9CwBqG6EQ2zMnVwsSBB4Szce0gYB4cnLcsXYzLTljaw/TAOlRkfUVsmBuft624koncNJ+iAYIOEZk6bfVlgrUTPrZ3owZ8F1g+4TC20gmD1EIDgniIvLkDf8KEiRkqRDVZQkMpmJoje9rJXIsCVHKPw/vCazKDyykaUf+pRFJiu/yqvFa8S2bPmUZTDg5ooxfvypvnMOe+fKCHtx7z/nHc9aHfzJESDHQI+IvysvAi/L9lTQ006UZLTnNq26GKSx/veEUxMrK6wasyFuVkdKPHwIlAi1xuckX7Lrkpv3PL/Fnc4WQfGUa8Xrp22kBRxabTLW3nPcdY4hkmlMvB9g4hg9rOz28V2hZtwQStQDEsMoeWFIdlY4+yk3pWh58zfE3V69o1k+GEkWyV7gUMhkmrr7WVKcBLsMDqr9TOvFd0Y5AvrkZsTxmqOFtO/+TP/neeyq8gQR+4vOYDnJzqhlvCP1W4XWoIIrrotVOKqBbUxzMSJYYFdR5V+k4xKuCSMtUQTRQHGDlWI3iHSLQpW81jMyShhT3OtGe0cFklJQqED9UcRVQvhnW+Xt561C97F39Uz3tfXWT0zHOwOKDfEbE5zyoF/XP6QiVUT5sjlXPycOQND+6p/f0sdf1qhXQSVdtqsMcXUMh89kREWslqY/MR3G9FGJGkeoDW0TUZAAh5rOYkMEU0vBmfQw1Walkdl4yUqq8ZAByChVxVVRVIJ2MSk7oG9IWgxtW3tKKCiz7/WhvbcLxY4dNC9yrmWlZ0WiIGu5/Mn+unt5eXH7nHeRR6Ars9D55ToGyYlG8lY80hOmpKZSWlNo0juijvLya/c+Bwv7XIFP7inC1V+EKmdaa34eSohIUFBRh2bdGsLRN8JVqPmFpFOLPXzxGXl42Ll66YBvUtjbVUHhM2qpKWdi0rF905OF5DoGkpmVvkYn3DS3ggw+vERhlI4da9DbbLo/3nz96jJHxEWtLWQHTWJ7SwiLShRQBAmeJWdKtLLTazkaRjuXvtEghp9hCWkmlsukjLaajrp7NnI71DS01Zh+TbgXmcrV83NoyCRXVNSirqUNXVxemx2ZRVVyBmopCtLaXwb86Z3vkycF7ZWnJYjDV1FSzvYB7d++TF8dw6vhxdBFsff3r30ANAdfkyAjevvQaKghuZA0UOFdQW1kHCymstYy+b3oKt9lfDS2tOLK/E+ts2+OnT6KouMD8dHIInF86d47a+apt7qt32UVkfGJaos9Ei/cmH7rMzFz2t5vgUpvIBlFcUkjh4eF4E9FqLMUQ9K+imABOkdI1HSMLU5CKg/xn5AsjgbjqD8DDvuVoJU1EMU/B9vThXQz3PMP0sweYZ71SCFIWFgkINpYxPfIMbQWpGB+bxImGfGSl7eBEczHLloRvHSs2Bnb1+TLOHyhDeooUsCQUZ7vx/uMpPJvyoyKHApG9qrhXsn68ur8UP7k/hj94tQ376stx5fEYVtbCGPLG0FGUgr+5NUZaSbU8pgafEChMo5Z1zSvIZi9umXP1ysoyqtif8sVZ9M0QGK5ienqOYGMMCZlJ2EyOWjT7VJZFADa6E0HidhT7CFZmpwme+XwkiYprOhlraiLqCHa+8+bX0d7cjqVZ+U3JIT2MXIKZZtJBkGPVk0YNm8DHF/Dhu//gN+ALrcO7ug6PKxuJu0kWymV/Wxtycz1YXprH8HA/NsgXVkMR7G/vQFN1FSJUHGZmfLj3oAvzzKO4qJjppiKZYLG6hG1LIFJeUYvldT9cBCn15ZW486Qb2cXaW3QLfS+eSbrg4P6DVCBqqSxVYZv8iVwZ+VSuBLYCzENTPqXFhfid3/w1HNrXitdfOQvvLNuxopT8ZNv4ycOH97BG5UB+oHllpXjY04+MtCw01DUgj2Bf05TJpLd5js9QJIAXI6O4wbKMEhDmkhcEqAiWkdbknpBM4KsVl2MLkwjshpGfmWm+lxJ6EmLicc60VSI2giGESJMKmcLmsbIOD4+S7pOpfJCmkynkOH7zc3KwsrCIUipVYtQW4Jv9rdhfYtepBGgSxpMzU6xzwGjBkYUSuopvJf+gHYLfJwSFC+YfZNNXHFcKcyNdRe458g0U70rnWElNokLK6/IJ66zN4zjYwrRX4cSSEOb48ZO/J8eiSGM6Aq0B8iEpRxZryuSsozxKZTSRwkO81jmVXItbWPZknM70IM/tj5d0XXKPZyaDJbfjAEflt4fsrurhWIscWeYYU1RvZW5yjumYjHT+2VuS6Tq3PJi14QKm7+QrWewAK+EGZ/bKkbv6Vnn0nECZ0pJsVb46j6cpRV2zYuK6Tp7OO5I3PLGrhl/0vMrG3+pHffSCA3ocXCFwqOtOOuwX5qf7zMiuO/LfSUd/AvlaTSnjkjCL8tYMigwDWllpgI0lU1vGcY7aVG2o+klBMMyg55i+KcH8LVyR9L3vfe89ZSZnUGsEJqCO13y6Okgrm+II1gCLODkPQ6hqQF6T83F8alC1FSJUBqqUs1TVqYwDrJxOcVYb7E1bMk+BLH3U2WY9Ydpxc2AcMKnicaCkd3SutAS8rOH4nP7sUT6j+/9FY9pH1517zjN2m43jIHMrj9Lnf4Zi+a2GUlnjna13NBiVkdpB2lb8Oedf/FsE5oATfStAopzbNyNbtqefNrJVTKDpZT9WoiQC3SP4mkUWNqgZsQfw+x2sFxmpggs605sqE+vFdnIIOoalxWXk5ZChaIBSyOUV5JIJFyE3JxtlZHrWKvF68G9goNccafcfOMh2TEJBaRm86wRvJLS/+9u/xZlTp51Byb7S0vic7Gzzt4kSeL148cJWMGmDYFngzDzL9tezoY11pu6s8igqKcYCNeMkT7qZ92NkNBFqdUvL67h54wFePncGGVkKfZCHyYlhtk2YYCyPWquWpieZz5JIdJLApbuvH5la1u72oIBA67vvvI6G6jIK5UQsU5PeDYbRSLAkM7BWrrU1NSGR7UJiokAEFtZW+D5BXD7bpZjCyZ1OAbxoUxDG2vioVlFu8X2BUW2am5Zdgv/7v/r36OofQH5RPirz5MSujaMJViK7OHTiJAXINn7yo5/g/MuXcIeavbY7clM4R8Mh5pfHseNocT6fj4B6E031jRRuNdS0dykchnDhwjnUNjYYfWjPw53NHTIHxWTbptZcSPwTQzrBUypB8FLAj599/DFBbyW+dvkybt24gda2drgIWEpLyig4Gwngms0H7hmFYG15GcuxaTSXRCGvLViSRJPaZ5HDMJFQyZWSDu0PCGrwae4M0paLGj1JnG3noRBZXpxFBWljYXnJLHZhCjn5L7oJKjUNrCkFD2mjjEBffmFhAmb5yaz41+FingUE88XlBfadRAkUC21T2OxgdrgPw90D+PkPvg//xiY+/vQTpGx7sTQ1iqStNRyqzURbUToFbhoqM4H9NcU4SeB0siEL7eU5ZIRuHKvKRK4nDaPLAfSOTKF7zIfPno3g119uM0f40uxUtFUV4Wx7Hp6PLuPysQZ4p57ZMv5tjjMJ7SyXB7namYOkfu3aDRw+eBht7CPRv49AZnJpGjsuassJ5E3kLeJzis2VQoGaxXHz97/7W+aXODo3ghn/PLILsjgu0lFBpcNDllxfU8t0ljG3sIJPvriFrQ0JvWTcufEZhif6kEiAMTy1gFlvAJ9+fh1+Kk4a11IQ5qZmkZ+RBXYDThzuREtDDY4e6sTlsy+htaIaLfXNOHbkOGmDbcAxsH/fQfz5P/u/4KW2OuyvrkAxlZ4kAoLxxQV8dusO8jgOL50+Q0CgDbNTUN9Qbs7p2sanrKyEgIs8hv27EVw3xpVCYfPg0QOHz3GUtLZU48zpQ+h+dh8B3xKmpieQW5CHQGgDR48eRXVtHbJysiyO3NlXLlJJGoKLAEOb2BfWVjvbn7Gds6nApRGwN+3rxCbcHK9aWAVcOnscTTU1KGXbjS/OYZ3g7NSZExZ6pJI8TABRcc5k0dAuC8ab+JfkSrVFIUN9Q8ggTV758Jdwp7hRnFdKviXLN9MnzaakujE9O49qAkHx4G0CRm2arTQ1nS8ZYz585aXIZvm04buzZRw5BOncEaY7KCBwC0c2kJ6s6SktMKLcIE+2/fmYjuSh/GOjVGYiVKJXAlS4xbt3wjhSXYATZcnoWmA7byazDIm2x6PAFX9x3JEPkT5kfUtjmlqoxEyhQL/qFHN/2QMu1kmSU8ZxTSyZTHNknHNNF+03/3RPSrTixbnFY1PTbAbG5KD+KU0+68h6R/YLPJjSzuT023zslJ/zih32Pg/JAD1vSqz+4tf5EWbQz/hMUrx89ozO+RHmMKOGpe+koVzUnpLhjmzfe5cfTY+awYXXdTigzcEewg/CGuK5etd8fZUGPzG9rv7mebwccn0yK5gMGvztAFrnGcWgE5BWepJ3vGUhnKTUO8866aguUu41hSu+L/nplFtpOvfjz+mwyPV2kRUQGNKhzuFTBqSECiWZBII0vaV5TrFtA0vsJGWu3cbjlRAR6VQNpUGiBnScwuWAxs5UB/BbTEzfToEEYLagDa/1Q8JHnaWO/NWKxQutTO1M9/il55WfoUq+o+fiDWfvOq/wul7Sa/plZ0rC0tFNlUeHnlN7OCDHueek5TSiQKXNf/MQARug5H0lr/qyuc2Uq99KU2ZOZ15Z5tAdsxwpD5XV51vB+k6qTTUKqG4ybQGvbabXkJuG12vYNgS/yldWQqFnCTwxRMcak2Jxi6RJlpYXY2Zqgkw0YlN3IoS11VUyHS3nJhNSOfnuk6ePbeVjVUU5LzG/pWUMTk6ar4tW1yiCeWB9nQAxSmEbNIRfwWe1N5UIVCZWZ9Nmp01MuyBBKv6VpuUUITuHTNnr91OYhCxvxVTShrVBgp3ySm2evISllUVk52RY4NIgtUwxSC333ybhah9ABb180tuP7p4+KJjifQqvvCzFYKImC2mczhYbxQQpxcUlZpF59qzH/KTkk7GxQ6F+43P84sovUVlfiZr6WuRmZiDo9duiAjEgM6OLvtkh6jMJZYsltJuAaw8fYm1rnaA2FftqmyiYZK1MRcv+wxb64+c//wUB5AVqPx6bKqqsLEdwfRn1dbX8LS05Bv/qCvLJrFXO+fl580PK9OSjv7fPrC2FBJtq/4S0dGhX/Wlq3KINCYEUtpscXNcIaH7w/k9JQ1G8cuosouyT/fs6bLxOjk3YtOQcha/2l3z69A52N0Psa2BmZs4AkvaK0/hws22zPZkERaksHxWqXTKYJGp0BF2B9TBc2pA56jjXaiuqwf5e24plcmoKq2teCsmA7Stpfiyy2NhYIyNKJ3ghrct6KL8nrSxMp0DUJt7bFLjJfNbHd7UJcSoFma5pmkbO/vUEuuIi+zvajVEpmO2tL64RyH6B8ZEhCwBbUFyEselR/PDDn8Pr9aH7wT2MDA9iX2MJDjVW49LRRhxrr8YrhxqRiyDaa0rxbGQGTycWcLquAL0zfhyry0Pf07u2+lIhIsSztFOChIl40fMXvfjmd37TFJj83Hxksn9vP7iLFe8SUtxp5F1k6mRPCsaZ5U5EPWn4jZdftWmp4dkJBIXeyLgFOCsJeg61HKDwz7f7q0tePB0bwiIB2O0796i4+NB59BSKKhtRVF6DL3hNYSU09bVOGohxnJcWl+PSy2fRWF+Nhtp6VPO52qoKlBXkIFmMhceDpw/xvPsp+ofGUFRUgQsnDyEh5Ge7DTIdba9VgoGJcdsM3JWUgMrUHIwOT6BrsA/5BdkGPrU6UNNu2uNUPFfjQIqkeMUM3w0GQhyzG+z3XJaFZb3+KXlBBSpqa8mjZFUgwCSY0SIU+XFOkR6rq+tw984d8qgEuLRvpUdxl5gmeZWPitEqwZkUsPB2okXjV7iN1IQtFFK5ikR2cOPpI9x+cg9VBFw1haU2PSTXDFNwyVWHhgbNL2zeN4+E5DR0d/VavMGzx49gl3xR0/cLs7M2vrQdlGbPRxTfKyPPNuyWq4uO7AwPwQ75MgGQ9qPc3Iwgi/0gO3kGx0lA1l3et43kOWYUHkOWKQ+Bv8Cd6FZdIbrlqckc/mf8UUF3tR/sxMwkGpobsL4WwJo3BKpVOFRXiMezEQR3CBZIfxsE6Sm727YVnCCYwEZoM0ZIRtlG0K9dIWQE0BhTVspTckaH3lfe+k/34ofklYCJSiiJJKAiwCn/OZMjvCf5bRYY9rtkpsClznVP40LKtniHZJzFXpPsIV1YlkxfKVsp9B9/m3wUMtEF/dY9HmofR346MtXKxZuS1/pWnjK06IfqzgtOvZiOrEbxdAw08Zl4XUzS7qWl5/Vn5eM1k+W6zpd0X5YzwxO8x+wg/2oBTz2jPAx4yeCjd5wKWToWXof113gQflGoCbVhvE5WLv2xzLKKxR32dUfvO+DL+W0f/lZ9vwReDtLVDU1FfRU+Qh2jkgpw2Z52eo7PC30LQWtOXR2p5+IZqEE1D+60pZi7Y0J0ru+ds1CWtt7ggxa1WS/zUOVk/VK5JBiVnxrSSU957JETz5WOKqh0nErpKf5iWUSs9pv/dM+u88vS0E/+5zSMY86035aWmA/LqbLZa1+9q+ScZ/QdLwd/86bTBlq6L/O7HOvli7VNZsJOlhMnO16d7EzR6XyH2nkyteUtBDnQdthp/p0UeBM0+Hfwm52ZyEtwCCSVDF1TeeJ1Am8Ce+oLzf9rqbZWHq4QxGWkk5lQSGjqRqEYlpeXbb8/gekgmZ7SmJ2dMQfvudlpMpU0jE1N4+cffYThkWG8dOoUhV2ugbYoGbaYUEVpqQ1CaRLywcjWakZ2lhE+660+UPDIjY2gJvjN0rbk8/Ka+o/ETFpI4rvaC/Dp0we4fOksgc8YFpdnsEoApmCTsoxK8E+NTxgIXw8TsJEJXrt2k4w3gxrtCDo7WnD+7FEKCY6DrQgHBEEJwZ1vbY2a4i5GJ2cRDlPjIYNvbW6EP7CK8elhJKYDPZP9mPQtmHYbo9BPI4BSX4haZOk0stY9sjfRtRSFfR0HUFNdjnMnjyKTGu7g4AgyCe72HzuGT65+bj5uF85fxp07d9kPSodjZ8NvFr+1UJSgx4UKCg/5h4gGcgkQ/ZFE/MV/+ilpgeCVTGhxcgI9A6P47O5d7FKgZ5cW4N7jxwZsZQHUce32LTx6+hRvvvoqnt19YGEmOjsPcVjGbA/KDAU2pRAJBv3spxgBDwEl6UKW0OysbAPTvuUVgrxCsybKL1DCSGFLZCWUj59WUyo0h1bc7u5qCi4JqwQd6bKEse8VX4eDClVVNexvaZY75gMnOhRd2Qbo7HtZgDUFqXhzc7NzBHLbGJskvREYeldWCHLSsLkRxvqqH1PzS6iubzRr45EjnZimoG9raSP9ZOHChQsEQHkUfkHzRZtcXsIHn1/Fp1du4pMrH6O79ym6X3Th5rUbeP/9n+OHP/5b9D97hP1NrRSoLpxuKsaxykykU5Sdrs3E+GAPIn4ftkgfWRm5Vg4pOsvLi+bb2EvwcoBgSLHOJscmsbG6jgBp2Lu6wHqTpiicZSUsKy9CbWkJfvfXfhuV+aXmszc4N4nVLQpNjrmUGNvXlWEbd2vfUykUMiNeffgA3iUfXnrpLI6/dA5rO4l4NKqptAT8/u/9noUwuXPvDtbZjm7WW5HZD+1vxUYwYJbedIJ7TeUmJcv/1mNT96sba5iZn8HAyCSFfQZB+QnMTw5bftlURJIIGD66fw3+0BoBRhR5MReG+8csDEVTWx0ySJ82DcN/ocAGQWeupKTxa22HJT/A5RXyjO0EtHU04TBp7smTRwRhWgm7zfEVomLnR3l5BdI5FsRjRgaHUF/fgnv3HjCtGPKLyTvSMjW4jIYSSSMaW7tUAuTn5s5wk+4SUFWcx/GchB3yuXWOH3GXggyC7uwCxAiUlxVs+e5TLM4voL2tmXRLOsvNQd/gJG7fuo325jqcPU3eIMsuAU9mFoFgdjqBWYJ2CsL7H19Hd98w5jgmNL5e9PSjtbEBtQSR1DeN7rXljIugKUL6zCZgND9Xjj+t/BU4VRxEAXaNOck80a3uKw6ZgkdzONpvMWm1oSwltv8r25mVJA0RQBFkIbyEI1VsL8q8OT/5PvnVWmIaorvkgVoow/GqfvFRIddagowkTXMSjGmltuSycqEgUl4m7ixTE0Em7xz55sgmyc04IBBvMxlEmaT7Uqj1jgquc4EsD+VHPLaXorc7PlNO+pJtykpp6pLkK3Plb8caqJtKV89J9sULpueUngCpyc7/opx6QjJM15zrcZnt+E478lnPiNdI2ZchR1Oa8hk2+b9XwHi9baaM7+tqHJDxp91TXW3hixlG7Kpu2Ed9avuX7hXGnudH7aWPMJHKYnVQ+rrPk3h7ip+oXDp32oDPqYnihwiEz+t60h//8R+/p9d1qEFlSdGLaigRjmXGc5XFmf9VI1LQsnJCblr6r4SsMyxDpSYQIs1WQdGcNHiT78spzWlQPa/n9LiI2lmxomX7RJR6lukrLadzVWY9z4PPW4X2Cq2GV1n1zl5/8eD//G3POBfsXB2q521qjPftT8/YuQhEv/Wek6/di7+vg7+tHHpk74K9qYz5oDrZIRynjCIUIXPNb8vaJec8WaksjhcFsSJAL0cTMb8WMbN0lB04jRxsUjssS4ngleId3L1+A1XUIOcWF5FCpqStauTwrXIkJO6SWFiXmLNSQyuo2tr2kcG5sEgmr1ALKpnaV9rt4qJ8RYbNovWEzEdbQhUVFTEtaWYzRiTaOsO/sorjJ08iPycTw329FFSZZq4VwarvVUez8u01jtpqc5va+prPNFhZxwZGh5GWnk6GnEWB5PgPzM/NwkvGd+zwMcyMTZGpE3TthswnSRYqMe86atVaoakphzlqqRMUKpEw25hj6ZtvX0SGS9qZ/AQjBubE/GMpLoQoyJ73DMDvk39ZAdra29k9uzh54jBSXYmYXpnH6NwMVmbncaCumQCEWnhisgEPaUWK85RGYRATIE7UAoddZKVloKaghCAkg4IxDbUNTegk6NplG/QPDeH8K9r0OsfiGG1vU29NIn2T5i0OkhY0qHGYvsulwLY+tkMq7j0fwcfXH+H+nfvY8S+ivDATdx49wpPhPryYHLBvN4FHT/cLjAwNYIPpfv/H38e+1nZ0P3nOMsZw8ZWXySgdfwX1hcZzMQVchXx0yGDFpMOksYXlNfzar/09MlK3gSCF6tBKRkJ2zC0sQUErFcRSdClaNkWBTC2RgkvTNJqGm59dRG5eAUoJvuWzl02hYxsmEzCIyRgNiJlJWSOTFl2IX8yxnQcGhiy4rLaK0hTUjpQr0qk71UMQ5odCSm7uEmxSQaivq6QyMIUD+/dbQNEwQb8An/JMdbnx+fUvcPfeQyzNrqEwx4N/8o9+H0UEpk1trTjSeQCrBFAx8q6FmWn2lcILJJMeF5G6u47R0QHSUa/5Tnm96xwzKYiGCNiXfWa9Ww2FMDA+jbZ9RwhKCzEzSaVgfBTvXr6A8YkhZBTkYD0UoZKwSf7kRkV+AV49/RJBRALmOcaGqURIwcpNy0F+WjbSSYudBJBVpVVmmVPAzXzWo7OjE+fPnUN5fR2ejozi88dPSZcr2Ndcj2J3GpWEUSwTqOXkFSPLk40jHe0Y6OnGFsFraUkxVmwjdC1UofAlrwlGN9A/Noi+kTFsEl28fv4cqssLzeduiYDoweNHmFicQEoi+yYWRWVxGR7ceYiconw0NVVjk3Xa3STo5sAXMK+urSaIoJDjeJWjuYKJBtlviutX31CJltYG3H/4GFkFhYiSv9tqwcUle76uphq+lWWsrq0iM6cA9+89JmmEUFFeTvoggOCYkckwme3ERofsFYqxJdQjFb25poxgNIDPXzxAUXY+GqtqUVZQTFpKhS8Qxr/5t3+Fu188IjBvJtArtK3NpudX0NU7ghbSwG//9nfNihcmX9hiOpnZaSgszscalcErN+7gyvW75jbw8PlTTJI2u7p70dBQh6KSIo5/8jOWS8GTJYcEusTZFEhVNK229y4t2arJSHjDLCDZBMda0aopMinGctmwrdPIU/xUBHu6u7FCXidrekSBWzkuV1kW4n7y8Wy42AL7skgzniQMeqnscPxpMVWQfSGne3HXbWwxvyRb8LQe3EBw3WfjTEDPph1ZSAMpLK0jj7464tclF2zGKVnhc5xZJBkZBDIFlhR2I25kcRYyOcAinp5+O3Kd/Wc8Ig60JAf35KZdc0CeZi3MqsX3DDvsyW+Tq1Ze+2kndsrrxsNUYclcXbM7eyVgvuJLsgabAYNtrbrrUO7KKy6349/xuuvQuaxp9q168b7cpyx1/mcYg+mp7AKZWrEev6dkzEjC+spipro47eDcV/5xY4vSF2YR7hG+ibeJjFiSMb9aTqWf9CcEXtY4exeViD5CcfHDphVZMCFCmRyVmQoqE6wDopwVJkrQqfhXaalASkvncjDXu+ZLpVrtPb9XFUtDZdE7Tic6ANAxhaop995hpVQmMXh1gtLmo7xht3mocs4PKw//7Iry4kd/KrdzTel8RWhWLOWlEz1rCTuHTjWADLzFr7OuOvRbDb33w+qscqseOhfRa/43jtTtGvNW7KM1LbvmdX8sGb4YBwgBwJtNWdieHkZ1VZUxhab6ehw/cgTTE5PmCyYtsbAwF9lk6jvUhJUPkyUIWDXAK0uQlv+3E4AosGMguM7vfGt/taliVCmi/ZOnT1BdXYPKimp0HjwIOatvbkTQsW8fpiZG8IwaroKryryqaQi1ixHZHg0oLR3BUAAB/yoUzV1bdSRTM8zIyuEz7E+2h6Yb7966h9cvv03N9RnukhnmU3BeuHSeAypktLHkUyRun1l0VlfW8P2/+zEFciMB2xJOnziKxtpi1lVTl9RkU5II1oIEXy4KziiekgEvkNFpf7q333qVOC3BrCWy1OVmadl7CpYXV1CelYvOZmeaThQumhOASWCbpWzFkJHmQmAnwsEizGT/sa/ke5WK4rJyKPJ3/7BWV1JBSUxFYVEZ+6GA6e8SZCybRpzGtDX1KA0/jVr8GoGl0ttm/z7pGcGj+4+RQoFTUejC7/zW19C0vw2Tc3O2x6Z8oeYIggNsh+WFBYxNDiMcWkcW6xyiEPz2N95CSXGR0bQYmwa7qE5arcbD+PgkPKzjz69cRU1dK8FsLh49eWohNBQXaWJ8nOVWvankEHRpWligWkBHNMkKk1lvGU3V1tRgcmIaIQJ6Z89WAfwYBU8q0xDIIi2xb53xSU1OPIBpyUdGdKE4bNp/tJpAf40CWatGtXBCK83m2KeZBDkbkW1kZWdSWC1bO5JgWAYJjC2rk/pnfm7B+toc2ReWkZebicsXzqCypBCnXn4ZB1oJvtrb0NHRhnSOh8KyYjx+codjYAW70bBNGUlwaeGARZlOklIYMSuSlJIZ0uvCagBNpIuS4kLSyTy22X9yHn/a3YUYwarCWoSpJCWxI+VD39bcwHrm2cIRRWX/+qXX8cbZS/j6xddxuK0DdVXVGO5XVP1pZLCdI8FNlOSXIDcnw4J3Do2O2hSum/XLkIVGYTvaWtBHxUh+d5mpmTjc0oLXLl60kArd3T1Ge/fvPUBbUwPbUEpdBL1DfVSa5rFL4PXmKy9hKxJEP4V+qsA/AevsxDgBjBN/TCC2qrIGO8Q7lazbNtt+3R8iP5KFIIYSXpOrgxafyEKicdHe0gDFKkpLp7Ix2Iu2/YdR19RK2tPipx2TCapfYW4u+3vRLNUZ2QUc6w9w8tgBHD7YjkIC1ZKCLAJu8nPSTHp6KoUc8ZcCihKMpaUkENzkUQGdx4Pe58hzZaCiqNimP8Vz5OSvbbIOdnTg3EsnSRMxA0WPnnbj5x9/htb9HahvrDFQ4lFoHZY/jRnIb9Lv38An1+5hmQpaAhWwlHQKVgJXgYc5KmIjBNiyLFeVsz14TcqlFoop1uTa+rqNsywqIApUvcP0JSk0k6BAo6JP8UCjWfL+rcgmlgjGFIcsK8PFuimeWQZOHj5q4+NO/1PkF+fCP7eCPILXFPK5KvcOMtlXvcscWxxLbHWEYwo3EWb7bDLdVBDqmUxJ2g4jRlBmPpocZ+JhvGzjRTJQQuwrCMa0mL/KqEU2Ai4qq8I5abwqbIVCzsjYoUNj35GjDnDRdzw256/KQKWr37JsG27gb4EMAQtJ8i/lguSz0uMTjouRIzfsN78lKy1dfiQTbRNsPmdgTXXhoe2eJPuUh72vd/mnVal6Vumor/X50piifK1tBCbVTo6D/pfAR6VUuXiu90XjsvZJcVKZxbMdA4pktKahnTKpDkpH93TE3+c/q6+2sNI15aNK6lq8TcX3zFKm/PnRkfTPv/cn7zkWrT3QoIM39ZCTMBuJn68qI4ChhmTvK1MKpy8RsKrF5/SO2kEPyIKmwghhOxYwZ7pRz6gMQqNqDD0jEGUVYqeoonpO5dC0lz2vv71G46ndM8Sq3052dthP/qe/vX/86XSI3rWG3et4Pcuk9w6nc53DOVO+8TR0qAGtjLodv7j3kiO4ePC+CFAfe4QPW3A6DlZ1sLNFyTZ8ZMZjy2GL2xWhQPPtKFK9y4TyPzyWxcG+Ru2uhAwoiVpgBroe3jMfroaGGhTkZ5NBpGBoqB8jQwpu2cLCJVFb1vRUzFYPinFogGj6WJvFykytASfNQW2mBRV1BHR5OTnYInjxkFErXEBpYalNC9688bn5DcnaoaCnGiAiSLWf+kttI/8LAde+wX5Mjo1Q464kUymwkBipaekcOLKypxlT7KZAOHHiND757BpyyJguvnIebY2NJsCHR0fI9APYZTm1QvNnH30CT34R/tF/+98xD6CjtY5phaxNQxtRarZajSgwk4CxhXkMESCIZt65/DKqKEAmCVBTklIQDm6h60kPvv61b+Bg6z4ki2FSECdT+GvaMS1FsXeoaITDePH0KVzpEiRZ2GWfkKotVEcyGaEYfVdPnwUQnZ1fIvhIJ1hawrLPZ87JqXxOS9WlTW2TyRfm59jUqwBNmMJ6JyEVS8sBXL9xF97FOeTnevBf//6v49C+WhNaHU3sPz6/ODmJ0Ooq21p0IcfmKN68eB5d95/gEoVwfk4e1nxrbP8U2xFAFmWBEzEJbT+l6OIj49NYC8qpn2CFgK6+vg6ZBDfZ7FMJUYXDqK2ttxW2FveNipAE1TaFIBuRNCM65lghXWsLGE3viAEODAwSQAXNYTrNrVWvWgiTYlZvASXRuZiXFl4U5OYhmR3XeeSw8Y+V5SXrO02B5uapDedRUlll+/nJF6ytvQknjh+Dz+sz66DAm55X3ywvLGJ4cAjzswscMyGkZ2Xb6reOljqUFlcb0M2gcEwnQJI1WD5Zq3xufmaCwEv7t/H30ioKcghASgpsekt+SCqrn2B2bs1P0LvDfqwm2Kwl8PEgy5Np1vflkB/eQABupjE7OkcAFSSoXieIyUNzy0Fc+fgGHt68B9/YJHJJE6msq8JJ5OQWIZlCrrunl+0KrHvXDQjlF+ZZGIbC7Fy4yY9OHtiHRgLc2ppq5GfmYnZylnyC9BKN4QDHhlbrFXP8yRquCPXaAqg4z4OFqWEovMHkwgzHzhgiq2FcOHkMD+/dxacfXUF9e7Pxm8wUD04ePYWzp18CRSVeu/SG+csdPX2C9FBgU25bEi4c50UEsoqfJcVwQ6sZCbTzC/PNSb/94AE0E+AUVzRzjBBEyWme4zwz02NTcP1dXQTFM+bPlZaeY5a144f2ITUxwrGxhaz0BGQT9OTnuFGanY722jKOs5iFbUlIkvKwiRxF/adQrSqttFXEuwk7WKUCMjE2ZNOIh/e3oqKikOAuYGDz5x98jHGCZAWp1UIdTaHvss7J/HMna0/YZKSnZeN59xCGpsYBN2URUfM2lTP5d0omPXz0gO2ejeOHO9kOOxb2RzQhv0RZarWTxjbHoZs0lsh2Eb1r8+xlr5eA222+tFnpLkRDETy8cx/adzOfikFtRTFKyIvnxyYwT2XogyvvYyLCd0ibdWVlhFIEKRyriUlpqMyIoSgTGF6kfIhROeHY3tjl2CJCTkjcIP3yWdZGirpmLrT3a56C65LWJP807iSTNF54ypSTDDQJHGpruDjoksLEh/mnxTwavykmv51ZKW2RpIUOJrgtvfgRvxY/4jLeDCASj3xUstZwgYwPvOjcd94Tf//SKMFDU3KSlXpe2EOzQrqv30rbAYOkiL3nlJZijdrBZwQ49YzKb3jiV8pnsln4ge9IVvG/L6+rlKq96mPgi3+aOZD7hfJRfeweeY6e1kyV6uBgGAc8WVpKh2mLr6luCpZu6avtVRReV10E6tQ4tqqc9bLr1vpm8fqT95So3tKfHXtt7hSeny8roo8Tfd2JxcVOE/Nlx6ngBjSsUxxg5hSQgpeMXRVSRQx5qnS87txX+o7Pkjo/no8OdYrSNPOdOlmF16EKqiH42wgvfl2nRgXxCjh5xP//1WOvnZw7Xz3uHP/Fw1/d15dTtq+u6S1dMXDKdhB9CQAoAxGTwIr8B7w+rwptK1bkGyCmNr6yAa8iVfNcS8UXd3MR4aA7VJiEs+UkUOk/bKtNOcwO9qG5gUKBQqOssoQaVbpp7drcVxp9dXU1B1M6eob7TbPb3NF0pAYigUpwnc+sk0AlpFOphc+yv3ZsAGhqSdum+HwU9jzXQAoFN0g0ydBG1zsENrdvPzDrhQCG+mk3tm1ErzTM4si+mF+cRXkRmejuJlLdmdgk45DTqvpMjrePnzxGc9s+M/HPzU3hjVfPo6WhAStMV6BA+0NKKEpQLqyFcOXOY6QTKJx/+RwyNP1MGpGGL8vQKsuXnuIyK+FiwI8H3T3wLS6ggGDu7InjCFGwaUWeqGKgd5jAIJNgxY8Ir+e6M7Ayv2xLzRXmQRqNfIo8GWnIzssmgCB44JsCDaypmba1MEBbiGh/zEUCiEoCBrXR9Rs3MDQ+hJU1L8FLGpobW40h+lf9FP5utlUMwRDBF4V655GTuHuvCx/98lMK9CScOroP3/nO2/iP//k/Wn/kUjs/duAADjQ3IJ9MMZFgdcUf4nNn8PaFSxRWhaipqDAAL+1QDu1apCH6NZ9MMiIJA019ye9l1bdpjvenKYwPHOxg/dwWQ46shf22i+nJaZsSFRPTJukVpcUWB0mAXEJeFjpxCI/HjeKCfPbTChSzaT28jkSzJrht6lvhZETv+khB0viLhx0pKy/H7Qf3MTA8TCFDuiCtlGvVGIHX4PgohXmnxVDKodA8ceKogTK9qxhZakfxCglIOXcrxtizFy+Q5PJgmYKxo6MDJw8dJAjLN6VA/oSahlNAYK3KnJsaM0thMsdlaoIWA3jM2bq6usKsKEpLdEcCtv6Zm/ciuB5CCwHgdYIXny+E69dvwBsK4MXjZ9j1BfC1c6+Q9qNIzUjGKsv5+af38fDxC6RTGL7xyiuk30IsryxzTAYp7DYt5IgsW9qEeyvCscKxl8Z2e9j1FOkU1rVV5WhpacSaP4D5yWWWM8m22AHrGFwL41BrO659+pEtupiaW8CDu3dtaq+35ymmxvqZVibCu9sYnZjB0vwKLp45gabaWpRVVZh1vL2jHY31TZidnkNSmhveZR+qKPSLyoqxxYEe3NhCVWU1XKTHhqZ6MmoFRp4yIFyQV4ixsXEUl5SgoKgMtQ3N8GQXYId0SaaCHSpI2hdWljXbNcO7YuFcCovZvrspeHTvAU4eOcDmlS/NrsX2u3b1M/btFkHiMvk2xx3pQJt3D472ks7SCBLTUZJdBA/HqPiQb20Fjx/fQ3VZOfa1tCLK8arVtdr0fnlmAfcfPEUKFaFF8tbJ2UnkEDwWs30TSGvhyDbbbcvS0kKVSDRAgiYP2Q0jlgLbXUOBpNO1WIc0caRjP+8nIEBgLQugFgPI0KDwDi6CrXSe22rGrAxMUWkIkGbky5jBtlPomJRkl81KVFZX2j6cUmRSUhPIFxJRr8DTCu9B/jY1NY26kgoCTJZzNwEbHGsUe6gkz24pz8SkbwMB6grbzH+dyloy+V4ay6ypfbkqGHciTw8GFKYnaoCE5GeyRjJIIEoyR87jsvhJEZFri2PEkGzaQbr7K0uXZJfksQEYfmQhk4xzgIacyx0XAh2S3zp422SyI2v5Pr91qvf0jiSigIe+lb6eVdn0sMlE8lL90jWJUbW33eYhaKRQHwItCsOhcsiq6ih5e0Fd7S3+zy8ZfZSv8nCMKZqBc4wewiFOug5QMobGd/SMWbcMSPEeE1L6KrMaSe8Iz9gUpOrJpxxfN5057Wyyk3kYeHQqv9cGSlIAzmk/u2B5xttIH7bvn/3Zn5lzvTWYvRU/nAetYHsPq9HsJTaGg05l5lMDUaDvNZDuy0QoYKbKq4LyO1EiYqSqoJOP0+g2rcHnvjIxKj/dc74NxOiqCmP/nM6QJuyAuP+Dte5XDgcIqh5Wka8Opb8H5EQaStN+6+/L5/VtX/a8k4MadO8Z/lKD/2reju+L00ZqH1kJpEWsczAbOORHFgZFZd8ioBlZWsf6NjUZduJyLBn+hEymu4WvN2cgcztAbU/BPVNM+Gg7H4WJmFtZZMaw3fHV3hFqbWVkprJQhQnE3v/0l6huqkV0l0KZbbullTocgC4KHjaHrd7RFEEjtWkJfLW7disIkakkMz2VUQBSq5nSKXTXg0wnMQU1FCI5udoiiIojtTZZsQQARICKH5RNLVYb+Qrdb5KzbSdo1Q9pgsJQgO8FNf86Ms+rN6+iojIPr547zb6VoNZ0nIsaYBKy3bnIzyvB6KwXLyamkcCBduLwIZQUFZnWqXhlclzVZrjp6R5E2M6/+PQqvKsBVOXn493XXkNhVo5t6ROJbthWQq3NTax7KgW8fI02qJ1mor6qzuqsKZK1NQJX9s+WHJIL85BETV4hPgQm2dm2XFyiQ8RQTaaqJfhiCkqzsqoE5bWlFByD2IhuY3hkEh0EkENjoxYCQv4Ok8MTOHX2FYxNL+Mv//3fYINlfe3SS/ivf++38PlnV9C2nwDi1GmCvzwbM9Kq97W2sh0K8NGV6zhx5CwaauvQUNNkQDGVwLyouAgzczMG4BWqQwse/Ote299yfGyBAjaKuwSu+xVz6fULFEAhWzGskaTI3Nk52bbCUtvjyJKnIJ9FBRSq7A+tgmQFDVRrHzvRegH7vbS4BPX11QRG6yznBsorqgysS1sVeDMHfL6XT7qU5WF11WchM4aGB0h3VMpI96lJMQr6ErNMDY6O4+jxE+bzJyf65o4m0puLQjIPeYX5HDcRmwrZIOjS+Hn+/CnpLYa2ffuY5w6FWSOiG+uoYjnkPyigo3hzeUxLKzMXl+ZIl/kGZrRDgE0tpqdaQFuVVxu2F+QXss4gUA6Z47ssBMdeOoUrn38GfyDAz5pNsydzTLdQeL768ikcOtRMILhGgRnD6DjbkCDpt77+Nr79rW8SHBZgfGIc2tdU7ajYdwrkuU7lKDM9yxz3PbkZ7KdinueSqSegt3+U4K0PIxMLcmNESWEphd0ufFQOGuqq8cZbl1HIdAqLCnDm5CEcPn4Sh44ex/ET5wigyvGiv4e0NUvwvIJjnQcJWLPQuq8FvoV5gm8vZjiOVn3LyMhKR9fzxyhk205NL+Lugye21dTivJSwiIUcmV9eZnkd31PxNvlrzc4t4jEVBv9GGLWNdejv7SbfTcV2agZiyW7bu1VbNAU45mTNzyRgW/IFMToyyvJXcGz5Dehmk+5mCTreeutNlBWVIj07B9PTU7h1lfyAYLycIF3tkZziJnsjf2Wb72xTCZudRn1lLVa9q/jsk88McGs635PmwtPu5xZoVQJZYL3Ik446KodaWW2ryMmDt7eiKKRCdaxzP/I88rtMohIaIm2DyqH8McnzNiKoyCtm2xeaz1OEtBfd3bIdPKLkoXK4T+e5lIIM9tuKz2d+XqsEm7qXlJyOsQUv7hCgJ1DhVOiaVFcyXARPOQr8mriDnOJ8lFN5aKmuQxZ5DDEuwVEQAzMjtvF2Cns/IzGGA+VMyxuGP0q5SVmzEZNMJTCIUSFRfciKwolubJPGdjkWUwnstLek6qzZDYGsEAFwJvslxDEna5fGsMamjCFyGbBdLfh8XIbH5a6+1e8O6HDAWBxY6DtKBcBkKu/pt3zHbMbpV2Sn7m+QJwjAiYc4wM8xyihdB2RJRoobSYoqKoHjVyV5rnKaEz4vCDtIFik/A1as+1fuLnvAj9fiMpcX+I4jk+OgTkDUqZfkLx9nuVUvPasP33I+ep+H6qXyOniEOIPfel55xYGcIKXtssM6Km/VzUnLwUjxtnDaZi9f/jl2tL0y/Is//RfvaQpQDziFt3s8VBkloE75Px4O+FLZhQTVQEpY74vYBS6UlFnKWCh1nMyqtoqCf3rOKsuiWPh9NrhMuGqceEXMfMj3RCA6VD4hVFnY4nk6De80mDWhc2rP/hdEZfk5Oepc9+w5dQAvKRm7ze94QzkWO+d3PB9l9avtEQd9Tsosqz3jfFQHdYxtOsr2UKBJgZRNglJWESuhHcxStYluxji4dzEb8yCaIPgB/FYrGTKZZHFpmRGhyiGilDN5LkGIhKiI/vNr13Hj1m0CglpkkSF09/cj0c1nqF1tEHhQQcIWGUiYTFNcPcej6RvYPL/AhnxN5G/n9B/Md8FFRjE9M8PnNvk7A1k5uRQUZRSOWdQeUyhAFNWaGggBwDQZN4el+XRlEqRFyEiUTmQnkRo1MyfhKTK2b5XacGQL/lAYC3NTuHDqGGqolUubEnDXPm5yvtYedXcfPIN3fZN1GSSDTTOrRg0Bj5jeJ59+Zv4+AlMJZJCf3LiJBe8atOntOxcvoKOhHhusV2gj6PgyUPNRfmVk7Oq3CLv9s8+uoZcgsG1fh9GeQhx4l71k1GxT9o/F01J/ikb2+lt0Eg9oaFZB3pBFLDsnkwMzZiBMq7tWVnxY8nuRkuchU98i4CVYzimEm8L0L/7m+3j28CkaSorxh3/w9+Bdkb/SPC5efo3pp1CzjlpbKt5QILyFtKwCbCfn4tMb92yLmdz8HNQ1aUWhND5RG2mM41bO3poSi24F2A8++NZiuHrtIcsdw/lzx1FSlotgOMQ+WDMrgqZOFJlfU1hapdw3NI7xyQUcONBJQThBOl1lG2SYcBPdizcojIQsn5pWys1ViIgopsanzVJWQyBjDvsab3wmkZkIUIvpCKArrISEshyoPa4k5BCgB8PbCLAzvvtr37HwDpkEw1sbBD+Li+bXJh/DVfar2mWdwEthKrqed5m/VGIKhWI0gtGhCXzt62/YxtLiKbIuOisyZafcIfBbpMIXRJLKRaadTfrMJijX/pxDrLP8ptJJ++ROeNE3AB/rre2ULr/xFiYnJzhm1nHyxBE0k6aamxrQxI980dJT2Q5k5gsEJL6oFNYkfP3yBdJYFZWNFNtDsONAB2oU14oCNpHCdIOgX6sUkwkWknnt9o1r6Ot5wXE2bXtkFhQVIqckB1UNZRiZHsJuSgydba3wBlbQcuAAx3EmVlfCHP9uTKx4nanO3GyOqTC8az7cuH3HrE9ZmVkoLq+w6e9Sjts5AhsFVN0kUF4L+DA6NWjBlT/86DYB7Ta2optITd4hEHYRGJQgp7CcPKcKDQ2tqCfIkhAM+aMYHp3F9NqyBbT96O/+FkMTMxhYCBI8T2K89wVKxRuYT3Jqkm263T04bLHsOlqbjJdKUZLVVCFPapsascCx4uV4G5kax0snjtszBzuPki7kQ0jqJtiRM77AySZBxFY4ivHxKXQe6kQ5eZEU/RRXChpb6jkew8igAlFG0LSvoRFlxcUcm4opKb5NXs8e1g4MmRyvdeyjmYl5+FZWsc50dzmUtJAnM9ljuwiUEqgriKtWNcqqL0t9jDyB0sTAnfj2NkG8FGrFhdph+8nPb3Utiv/v3/wIP/n4Km5/dg89QwNYI59ITstEiuLkcSxpo343M9T0oRwINH3V1fsMH939DO6CDAuJk0LaTKHCfLQ0FXObyVihnrmbsIuw+X1xLCVo2lHyk/w6mbTEOuZmuqytxHdlyfbLjYLljhKAWbButoGAjXiX+WjzY7KT41PjW7IqLuN0Lp6s5yRfdDgWJseIYfKbz8pQoFkayXrFtpJcVllUCANc0mbEoZieyU4ecbnoGEucezo0fsw6aHLdcZsQn9Jds9yxDnLLYUJ2TZiCL9tH417liadlOfE/5RE/pPyqDCqGeLfcfPSQ6mwp8Ns5lL6DDXTPAYNO2fW/cojfk7FIstzkva6zvkrHPnqe/32JG/aOL8/4gq4n/en3vveeTTep836lArop8KGPrjuFdyqgB4Q/BL50zxpD1/nlgBoxYCFmxQxJtY9eVPgEvagn9K3cZJ5WWhpMSt/MkkqD6arwOtThagjlZ3nq9b0yKVP9xZ+VwLSrvK+GUaPEkaqIx+qo69aIIgA+rHqJEK1ietl5X4dTdzXiVw3pXHMeVNX10q+CLqWtvPzr1HblZyVLBgnMOkvEtBXDFLWalTC1Mv72b3OQIcPa5GR5MvLXhzBPbaqyVNHE0yg4dkx7dtB/Ekqp1WlzZ612PPvyRdu6Rk7eBYUlyC8oYZ1ZV2rNWvWUSmY/QaaVn5mHbGrdYvTqU8Xs0go+AVu1paw4BirYjtp/MTNL006sM4UfG5XPkEGzH1M4KoIUUjblSI1OmzW7KEwUb0mm10UyNVBr1eqoRDINjYEbN7/A8aOn0PX0BXIpAN94+RUyfOl4jpnZQM/uJganJjE2uYgH9x5hk3nsq61Ca2257XmXSaHS1Nxoy/MFGD6++jEmCBSkSZ86dhSnjx8mkJk1MKWPpr+1gk5OwP5AmCBxCU9e9JpAP//KeZx55ZxN+yj2loDT7Rs3yPzysauNsElr8seR4BGTEsWJvEQvaiNZV6QgYDcRWQSqZQRW8gmSpaNrrA8L60vQZsFl7JPWpn24++QJfvDDv0MmwdhrF07jQGczBvq6cfz4cbjZ1mJyWqU5NKJwFTlY24jis3td+MmHVzE+M4vM3BR4vQt43v2EjB+26kqqr/xOJJx81PoVuf7Tq3cwueDnOwQlb1/C0aPt7LpNeFd9NqUnXz4tFZ8aG6cGTaBNUPi8f4w05kF/3wsc7dxH5sfaUrCoTeRkLXqQZUAMUBY2bQZdVVNLgbTLfJdsJVtebg5CBGdimBrVTx7exzzLLSutLIQRCuFCgtTmxgYDsTfvdlEwJaGsqox0yPoUlSKP4CONtOEEq2SerJ/21lOokKVFL/y+CMZHp2yaTCtwY3zmzcuvk1a1gpFKG/ssJzuLIzFGRp5EkDaGpflJJJJWEsh3NBXscmkfPoLxJS8BqLb/iGLGu4pfXP8ciR6C3+0ojh46gXtf3CXwCrDv6sm7CCbYfss+0jwpYZUgvYYgRY7pU951BNcCaGusxqPnz/HxJ9fw7PkzZGV5OJ4o4EjfUwQXsioVkxa8vnVkU8Aq1ElrWzPpuR4HCLAq84tRXJjHurgwRhrYZp5FbOORiUmO0S30PHtkU1Sf3r+DK7dvE3yUoIkAKhRk+/j9ePT0EbLyMrGytkphPmQWh5eOHmUbbdtK0SPHj6GIgOzFUA8qahoQDKh9FrCvvQmd+5osKOjn1+5aWIqZ6VkDcbKob3JsjwwMWyy9wtICLLEuB1obkcoxpw2ed0Kr2I34yR82bdpwN0Ylk+39vKuP/eU3oedd2yBY1u4LZVhZ9aKxtRljczN4NNiH9s4DpBeC8dx8s+5rs/YFgu8Hd28z8W2CrRHU1tagqKAYReR/ij0YoeKgGQMFbtV2Wc11NQSpLThMgFqWX0ClK4L5xWWCAVKCGCH5pejY5BH5lWIRDjLvCEF5ChUBOcK707KQ5iZt7EYJTMvM5zZMvmQR6cmftcpXPoTagsvHciqW1zZpuoxlSkjx4N/+h7/D7YddCAcjSCIw2tzasNh8D549xbP+XkxMahGFwulQCSLvWOdYCjGdJtJXdmE2pmZnUFFSZXtfajWuxuyB3BjyXDEMryVALv3aTyBM4JaumQyOEfm2bic6ANNNJiB+JFClmFura35bCamxa3Kd7aBxHwdOcVCgjyndezJLSpksPJJTmop0VkMSKPJbhySsjChSUPWMFiMwcTOaWJge/gm4KYaZ5Ir4pWRjXF5aWV0uc45XurouuajyKF1eMLmi65KtAnECX0pX5TO3Fj2ncvAdJmri2q6JV+k3T80otJe3HXvvCDBKYBtA4keWK+Wl7NQOSieOMRz5rhScb8MLvL7DOktmqU3MiqZDj1hdmC7T/BIrqBp22/mzjHhd95P+OYFX3Nla96zwztP8R5TMzjKzG38bImXmSsAKzEqYydDaied7ORmyptZh88h8T07KlqcGgZ6xzB2wooqY8OdzalgDcTwEBJSXIU9VSA/wUL5qBHW4rm1TSFjaVl4NNsfa5HSe2lll5IfvKAXlofTi5TfBynycp+M14KETfpx0nDSsCPzPGlznuq+TvbJZ5zA9lUn+Lrqu6sjcK81AyF2R4AObCRhbCiJIABYls1/edWE90YU0DvzfOU7NE0EysiIO1FKCHbYFBaw6O4lt6uWgUlpTk9O4/Nrbtu+XAofK4fvZ025q6G1orm9BDTXX5BjBTSSGwtxiama5WKbAYcugolrWpojF/ApRIGuwq0oCQOojLZXW3orz84sksB0DFUmqJu9pRWUCtfhNSkwTjrJaCQCQMfAn1oLUol0ZHGAaXIlkBm6WgW28m4bxiVHsP9iK9gMEBAQaO8wzQA3ZzXIEpQF2j6Dr+SAWKGQ66spw+exRpJLJRDa2sOzVJrcBHDpyAFW1dRgZHcA3v/EWnj95jP3tbdR08y0mk/p2MxRGNgHNDhl5QpIL3f0j6B0at0CLR/YfxKHDnXATQKRS09/WljlkOB4yZDFXaWvaEsflSbepTjErrdyTHUX0pdWNMTaW2kGO1uEg65+QhuKKSiSTiT/re8Z67aDAk4va0lqszfrw6NYXWJ2dQEdVMX7nd3+duDQZdayDYq2NTUyQ/hIscGcm89RqxqdPnuLxs168oACrKi/Bu+9ewoH9BxTbGvcf36WwyGKemi5zYz20ZtOOUfLA9Kxi3Lj7AAePtOCN184hzHtakZVC8J1fWGTTW9qWSdYu+VvdvPsI6bmFuHHrJtuwHuVF2sg8EWsrK6Rbth3pQs65bpeYpAKkRk2RkCVcDuBurd7KzsTw0Ai035/iQHkX5+FbXrbAlU58NI3vCNxkzjmkwd1YMrqH5tA1uoC2Ay0GLh48p3CanaYSFiZ4Usz3VJSVlVPY56O4rJACmIL67gssL/jw27/3D7C8vkga20VVGcdIdjbrJwFEoSL6I0gSaJajd4xjS5H9Fa1ffWwhW/QhrfmDfmyRbucCG4gJZLtTLBr7yWNnMNI3RnAfxaHODmizZBMyJG7RudLcIRiSz5h3PYr5iWl0EsDIYT+0TjpypaC6ohhryz4qL5moqa3G7NQUwVI1+gdGWKcSaNm+YqeJa3jn5o2RVLTXYS0Swvf/+m/Q1/+CytIQLmoTdLZjYUkxgWkenvR14X5PP44dOoL2mmpblekPrGNpbRHLq0vYIG9ZC64z33ScPdQJj/pZoVbI3wOhKAHPNGkoie0YNjC5v72BypgUrm2Opxn414JobazDd7/1jsXJGx8dxSKfmydIe+noERwkMH/59YtUAotZ5xacPdyCk2eOo6G52aYwe3p7yP8UeHcCgfVNtkkeogluLPhCFsC0kkB7dGQAVz/+GCOT4yjOKUAGAU/Srhyst7Cy7scvr1xBhHW69MoF0myehb6xvRHJ/7QLgxQq/56rxvz8CuYmxnCQZTGliPQzNDZhqz+rykpNKXMz/QAVL/Eh8fD8vGw0N9WQ92+StyYTQG1iZn4VQ+yHpwPP8MsbV7HKvm7o7CSAWSNgZ59TYdL0fG5GDhbJh7TJeiHpnpKAoHQEP/3wMwJNAjIqiPlFOaivK8YrZ44ikeCuvaUGnpQEAvYlLFKZ7BkZQmFePqpLy5BJmsslvddUsi8J4ARC5NQvELNLjlqVGkJlThoeL1H+cjyGE1IRiFH5jUUoKzZt2i2wlUiQtYNspqXwQJLVslZLBgkQZciPk4Qmy7PkkfijA1oceeXsTMO02XZazRn3/ZKflANCEim/FG6Gcl1twTEm4BDlmBBIkpwWmJIsVvl1TTEdlb7qIWu8rG7CCSqbQpSwBObjbJYjjoP4oW35dE156JDvlQ0SfgwUMT2FNtFtm4VgGa089rRzOIBL15x31Uf2As8NvLEM5rOmtHWR90QXkulfYiD7T/f3znWfeUuhV1vpmuECYR97RkBQuMDBBmrjLzO1j3MY4FIdVJc/+ad//F6MqNJeFjrmDYEJe4hMSw2huWMdMvnb8nsBMTYydlUofvGeAZC993TNmXJwHOPNtKGKUGDHD6tXHC1zMMUBkU09CeyxYfWQoJCBKTaa82Fj87cqLoao+jtIlNckNHlB9zguLT2rpAhI1gvWzwFwLCMbSteNCFUHlsVpTKuF1cYOnrDZ+V/8CoUOiUWASpoUYSCvMF9eUNrqGFl+gtRG1S+y8mnLBw2OGJnZJgfKLMHOXIDgjAxvYycBS7EMbLHdmrK28E5ztq2iS6MQjoQDSGEe2l9QTMCjlYb3HlArXKLQ9aCxqcmmNh49emxb/Qgc1VdVY5rCXJucN9Q2oYIMX0EwNZ02TwGdnJ6CzMxsMrAUW2lYVlZhGsx2EjWe8Ibtf7ijFXUciCISj1b5ZWWYn40GukC0Bqem9NTvyWT+Gdm5WKHmrfg1uidGKU1FQH1sbMziR4329lJoRVDfVItsMuRYojO9nZVJxpCShO4XvXjyrAdPn72g5peOY/sb0dba5ExzsW01nrTZt8+3TIGSjunxRZRTwAXIrKtrG1BakEfySsT6RtSYieMdnoQRCvSRhTV09/Uy3yw0VhezTTdx48Z1lJWWEojkE5DkoKahhuCFgHZ6yvr6YfdjfPHgHjVht/kssTEIIJgm+52ndig2mxyzN3ld1l1ZfsxUz/ofbNmHUr6n7Z78vgX8wz/8Xew71MH2IZJWxO5kFzIJGjxsWykX2nOOiSA9Ixs7CS7cfz7CsRfGb3zzNVw+9wq2IwnIz6QQLirivScYX11ETlEuHj64g+p6MvfUTNz64j6ZQxjf+eZlszKnp2daGyhemWJoiWgVZyjgXcHSyhq8FDqDk2PIz3Hh7QunrR9kMZigcFhaWOKz2qNMDvwxeJLdtt1OQsIOhXsEPoKMZ739qKirQXOLpnjXMTM5DK9vxZbnFxYV8lmCuNVV5Hg8KFFMJdLI7Nwy7jwZwjLHxap/BZuBKAafd2OZYHvdu0wa2cLE6AimZibR099D0NzFNnIZoHja9RyRXR+WVxbR0daKMyfO4rPrX3DcJpHOS1hKx8Kp7+HBfmxrymiDDF5Tm6SL3QQtWw/Yfp69A8P4m/d/iRuPulBUXY1ECrzxyQkqLLXwTi9iaWmOIL/TxsHzp0+sb8XG0jxptqenWbBXwpganLStmzr2EfyX5uHU8UM23mV18GRmYYtKV09Pl+2peuf+QxQXV2FxZYFgtQ9DbL+uZ/0I7GxiNDiDD764aRtL76TG0Nl5AM1HX8YXgRQ8mg+gJjOK2fExPBucxb7qehzd30R6T+C4eWEgcXC03/ymXPk5yCWNHT9wANl5OUgiEBziGJyannMA53oAPV2D2CCAri8hGCc/qK8oQw75SW5BDkH7fptSDnpXsTA7j8DqOkH1MloI0jyZLvMR3GR5o1qxuyl5kEo6dTYffvTwMflJFfp6hzhmE5BVXILwTjL5RDLf2UJBSR77pdcsSLkci6UClVQKxXbld3qHCsDy0iy+/fV34CKQ8K+tYsW3ilSOwRSCqQiVtA2C03zWkQwXXVQ0i0vKOYYLbCZBLi4K+nz82BHyJLkBJJrPWgKBU0oSey/B4TXp6YkW2Dgj3S0mjpGRRcyS9lL4ey7ghVbaPtBm4ASdtVVVcHE8Z7K8sgiFNylbKJ8UtiQ1NZ2KUA8ePH5CRYwCmXzhyME2aLuyrZAf+wimL1x6GRfOnzd+VFpUjNHhQVv1DSog2tXg4YMHaG5us8UTK4E15nsfJZWlyOD4lfN9VlIY7UVUWn27WDPZloxV8oc0ysGUhE0k7aQhHNvExhaVtyy2E+uqmZF08pbYVpSgms8J/EjWUUDEIxAIgEh+amWmOkC8WOGh4sYDA1GUY5pSlK+WfNqkhApUaaW37tk2g5SNUlallEu0ymJOKWvTj1qApfbWLIH6V/lIJrMW5ge+K/nOdyRZJWt0JhnsyGWmwW+bVuZH55riVbklyw1X6EUeJu+VNn8L/PDUOWeawgx8wvJ16uUwb5XBgNbeIcAmDMNXjW9Z2nZfiZE+Wd9t5m/Tirxk2wux8EpD/Fvli+ONvbf2/meqTqJ2T6VRWkn/5J/80XtqZAEgp1GcQwJEjnHaVV+OzHpGdRBSVeEFYpS5wBpftHcMuDhn1oEONuVhBXJOnQo5DWQ/+ciXBdcfryt93TYiYUWVlmNZU3OpgTUH68w9G+BRo/GenlfaNm2oNPht5kmexxFp3MomcGdlZ/5WbqXNj1MslZtp6px5yXrllInXmJ+0L/02PyB7mg/uVVVEKmSs9+X3EwwSyPCaPxC0c3kITSyHsB6Vv5Bid6XAB5dFL/5mazYqXOxcMsjF5RVjJk3U+OSEKYdkTctoe5HXXnsNzY1NmJycwhe3btneid9691s4zwGuaYOi4mJqtGuYmJi0ssvxvpwaoNpRU5faTHt5ccHKL4TePziAyppK3Lh+leBNq40IjHhdg0Z10cpJmWmV1r1798zRWTGXFFbA51+jEPfadKOZsjnstMeZop8LcY+NjaDz4D709XRTgLqp8RdifX2NoDNiwVtzc7OZXhceP3pKQXcCY9Sym+qq8e7XX6d2mkXBFzGQkOpKN2uhArROjkyTYeThQOdB0x41MCfGR1EoPwkyw+B60Ghzi3UZn1vC4NiUOdN/8503cfRAK1oJ/krLinHt6udk6ukoKCpAILKB51296Gg5gMrKSvgp6GXqHhweJbhMtS1KNAZEEjZ9bUBbzCzZLJrSCrWIpKGmDiV5JWbxUpTuxeV55pGGopIycwgPrQWNoWt0uMjot0nXokVFJQ8THCTzvTvPB3Dlk0fIz8rD/+kf/C5qa6ttA2X5diytLqC4vBw97LN7j+6hldp+AQWRf9WLkaERgqAWHKXg0bMaI2v+daYts7jDENbZXyr/s+4B4r8UzMxN2abH2W5nVU8uhXWGO9WmR165+CrfpVZMMLayvMD+JVAmLSlquJam55LWwhSGuRRyBw/uZ15L5h+YQcDBkWfarEC99HcNNfk5kuQJaJ8jLbcQI4ODGOjuR2NNNbIJQAXeBADWSbuanpciEImG+J6PQNJl1qNTZ47i2mdfYG3FjywC+Gc9feaYvbMTYd1WceXKR1hZWYKi7qdS0KyurGBxftGAcW52lo2FJdLzVSowI/ML8LL8axxfIxOjtsCkrqIGLfVN7PdBW0zSRdAlJfLNt94yi/PC/KxNk+9Gt9FY1Ui6mzYhv6+zw+qwGQ2zf1eNSYsprHAca5WgNmOWP1aE9RJozMrIIGBrQn1zHQoqijDsG8Ps8hKmhiZNOUoi2Cxq6sSVsQVMBzbQ7kmEn2Dw+cAYgVIlzp44ynJRsSBYXPAtYnBqlPROAUZ+XZiegcbyKgwPj2B4fILjN0I6FXhIJ5DyYpp0Qi6GUvZ3HgX+9N177DsvqjtaUcq2FJ1vEKD5VnyYm1u0GGpadSoaV6gQCWv5y0mJ0JSt6rklZUdslO/Ksqfau9guYospyfL3U1DWVY7XTNsgPiszB9VVNaQpKiIcS7PT05ifmcb5l16yUBIK3Cqa3aKyv7CwYIsGRH9R9pX6QwtBsgmGs7SLBnORgFW/KFiwXAT0CQb8tlWP4vghgcoHqLhRYdjlPVdqBtwp6Sgrr8HQxJxZ9jweF1IyUo2faL9FbdHVVleHMvIVLcQIs88HRsbw8fXP4SewKquowt/+7Y8xT0WYrBr55GV5bONF1kW+gf/V7/wGFbo6tuEsfMuLKCHgampqxLNnzzBA0F1fX4uTZ8+guaOD+S/jpx/+iLxO4USoEBeV2CyCwnrkEoifb6/Es/kQ23CHsoIKDUGkthlKSwiaJXxzO8GUixzSjuReIusrWeZsAbZjyqrGvWSODBUGEHjfrLnkD/LrjMtvfTsyM9Gm1AQUtAuH9YfGM/tY1/QtOtdYNVlNXqa0HdcggS4BM2bCf0pLh/lw8Vs8yW5ZXg7I0jOOgcRx6lc51K9xlyeV2fE5c+S9A57IXfiMUx8nDydhB0cY4NM9y1WnAlfi3Xo+fs2R7c652i6OC5SvI+9Vb9VJINPBCQ6+sOclF3S+l4cOwyu6YkVxyqvbqo/Ok/7Fn/7pe2IKAiq6oabXDQkdmR61YmiT2qnzURcrpgYHC59R4k6B9XEaUGeWinOiXPWf86Vv+1+XnXMhYzPP6Zf1uwOA1GDSpAwc8TCfmr3DqazQOyvBP3WUAJwBJR7xd5SmVXovTQENqzQJQg2q9PnlPLP3rh28aH3I619awpTnXocoP6WpjlUecQucULg+6hwBMMWDUbH1WxagIAfBYjCMOT+ZENs3wsG6GHMjmJiGvJQY/mC/G+MjwwRZGbZUOi8nD2nUDrUlUG5+kTmz+ii8Lr16GTkUbtWVVUbk58+9TC0wn+fU9pmf2kWruxQLSQNCU8mKj5SfX2CBUrVCTZasdQq0+bl5s3J0vXiGqvJi1FZXYHRswpbzyzKQk5PFumxCWxaJ+GR9k9YRIHhza7Cy/pk5ubwn7WjL6Ru2k4BETo6HbbONc+dfJkBotWjuk1PT6O3tIUNZt6jWEtwP7j9EU0srBaYffu8ivvbWaxQSLB8FlczmiaxXEuu5ux3BLAV7siuHQoqMkQJdIEN+bNoDUnGsktKkPJCZJOygZ2wIS2tRAtRJ2/rnG2+/gRs3rpoA0gaqCgwaZr9oT8nZJR+fW8Ctz+7g4f27GB0axNe/9nXTFrt6u/H42QObYikgKBUCZi05HjQ1q60m2O4cnPI/kSOwKyGNDDEJ6yEflv1sX4Lugf5B67vikiKkU7AM9vURHHuRl59LBsu0Ipvo7RrE8NwK/vJHP2e7ufCNr13GxQsn4fJoE+ts9PYNQsCqY99h02i/uH8bI6Nj7OtcvHLuPMpLSlFUUGQgWHQqbVX04QwOOdmSkbPOXT2DSPXk4N6D+3jt4lnsb1EU8wDmCERUJy1kkNUwlQCsgDSzEVrDim/GNj7XKj7tryn/F+15qD4PBIMESRHU1jfwU4/ghlaJakl/2KapXczXRwCUk53PwZOGX3x6HYmpHszPLsGT7MKvf/sdHDt6EI0NteaHJsAZDUXZHj1QINd3v/4O2glWhoa68eorr+Dm548NTNQ0NRG8F6O9vc3KuLbmxaHOQ2hoUNDPAEHXgu3ZJ19G8TFtv7O67kcsKxt9i4tYpUCKuQlyPKnQbtSaam6srsGbl18jLS3ZtOrJY8dx7qWXqWiUIzu/FBUcP7JU+wgGtIJ2ZWkFG1Qijp88yjIwfZahubnZAIz2bZTzdVa2It+vEZTsELjNE1hkErCRLrbFD5Yx6R3F9AaFcyCEgacDFFgUnuTJDZ1n8SiShJA7B0ezUpG2sYi+4QGm68Lpl06Sbtcwzzr2jw9jimN1N5H8h8Avg0J3f2ObjckUApHc/GybtkvnmNK2UlsEL1mkutqMLFSRTtO2ItjxJGMrw428khKL26UFOUPDQzZNt77GsVpRgjRNvRNwy09qjHQnQDY4NGTT2R6OUylpWVKEtAsEeUSGFuJQeSvIdCHLHUPfwFN4Ob4ryipRWVpDYaup223yoDkqUyM4evAA3AQ9Aq+ajpVyKUVfq0LVHnKNEI8TABgdI5/MTDPQYNYbWd+oSGjBkBbCLC4tGI/Vlj3JpLHJeR9++Isv8O//889w9dYDKjg56BoYRf/QFD7/+BqB3pqFH9lJpExgvygG3+rGKo517ENVIdskyWV+aP/T/+9/x/PJATwb66FSN4EkjqvZyRlTuooLclFZXAg3+cGbb78ON8GOh/zi4bOnKFe4Fq0GZxvWNzeatb2v9wXHU4r5D2qRT0V5kQW2VT2z0thDsWRMjik+IWyqfl9mBKNhF7ybpOcY2yXBRcUtCR65iBB+RbYTSU87SCVPykzeIdYkkKSsk9VWMkDb+0kqCkjIfSUUCpmsUKw+Yxisi2SaruljQIiyziw0HMPi/+pj8fi4xUwAmG8aoJBiLnmpQ6udJYu0eMEsWHxHGENGFuUlACWAK98zTUkqLwNgLK/yU9rGZYkPdEimaKYtfqgMclGS3OWpqmXP6LoO5ffldKTd/hUBr7Ls/VYZlbcdvPTVdWIb/slIo62wnDbRdRkVmCcxhrkvKS2+v/cWP/H3VS7es/IILega/7Pn2X4KoKoKsqR2R3sIytKlhNVIgUCAnSZzo3QYFcYpqCxezvPONScDNdRe0fXbrtmPr06dp/lxwIpKpGIJaNlUJ6/Zdb2gbx66rorHVz0I6Oiw//W8gI+1Cn/rNf6pHPphU5O8roZUurJQ6LpWG8qaIuakqSwh2C81ASuf8786UOdGPPw4+ZGo7TmV1SE0lU/L5jVPrdUlEnqa4hG4U9gFmeV9BF1TvjACO0k2Rx5gW88hj2J3B99sdCMrvISHj5+gjgJMlhyBBfI4TBFsJKXl4ubtRxS67WhpbbIl8or5I8tkYWGRlU9lEqB0iFtm3xQbVPJfUtR6OYdOjo9jdHQE7R0tqKmpRmNzK9bYx9pOqDAvw/ZlBFLN10DLhxcWZo2JKaaKNPeszGwUUNhptaOaXJq0QIgYokC0WstAMttIy/mluTa3dBjo0rSAOy2DNOW3ZfqtLe14/OgRRibGsI8C88Off0BtvtBWF+XkZBuT10bR3tUVCpAkTFNzdBcUYmItiJ/+8MfUfr2scwwVlXUU+C2YIMBaWp5hPoVYXF5le0fw6PEoBXoVvv3u23jxogvrFCg5BLRqN1d6JjW9bKz6QgQ1Y7h37yHbLgEvE8i+87W3oPg/J06ctGXmA/09WCJIraygQKVg0hiQFVDmb5GaYuOINhXBX5YB0Uh6lvzG0rHJfhf40lTCPNt5h2DlzMmTpB45es9TU0/GwMAYlr0hvH/lc5Qwj5cunMMbb7xE+gpDewmGItQ0+VxbawcZdRCBaIhCfBruRDcuX3iTQCcRTQ1N2CFj/MXPfopU0rN8AV0UfjL/azFFKLRBcLKBQGgHt6/fQK4nDWdPdkJhHkrKBIJJmxT+WWyT8soyKiM7mKJQuXPvARpb2zBDsBEjHYjk5WOmsa+NgyOkdS/LtOoPkw5T0L5vn9Hf6NiYWTRTOH4VZiRKeu8dnsTV2w8tKKgWOtSUl+Fb71yAd2UeV699ZqE1XKQRbaTd1NBsoTTMz4TjZ2iwDx3th/Dzn900Z/+W9hoU5Wegc/9+85NRfDVZlRUAV9avkcF+5FNRqCgl3XEMhAg4tkmj158+x/PxSQIubRslx2MtpnDBk+ZBAb9PHT2KB4+ekvbcOHP2jMWxGp4gOJj1YWZ6HnnZWXj44CaKi/NRzfJp1ajCJoyPjVL4J1pcp+nZGbMuUHxBgW6DIWcqXuCvur4Ou6RtT0kuusafYiE0g/WdDXiXNjA7vECQTaAicHXmZUyGZMlxozl1B3k7K6hrqsL00hzGZkdw9+EtDIz3YmF5mUJPCz+iBALbbIsqlBQQJFPQ7hB8uFjHZFJbSrL2otNG9AkoqaxEI5WWttcvIvdgOwpaW+AhMFb4FAnppeVFNLY0k1cQFE5N2bS/Vmg289rC4gKB44RNwWvqW474WuX34P59VNfVYd/+g6gur0AVwUZTdRUWp8YJtnJx6CBBDPPNychDAssb5TgZ7u/Di+dP8frli7aQQNN/svBLOMlyqG8Pr40Nj1v5swh2tWpRU9nb284KPPF3MZ714LrxH8lRrYbNZhskkZaWfRF8cvMOfvCLjzA+M4Wl4AKeDD9F13A/Hj15jE2CLE3Fayq6sLIEwVUf2ymBCk8aOqkQVhWXktdEbd/bm7fvIJAcwk6mZNo2fv1r72CTY3uVSl9DbS2OnjiGLLaLVim7CUDz2D71jQ1UGCeMZ2yRL2jaNSPLQyWJoDwrw2RReXEFCtn+pblFyPfkIZkgKimWSL6dS9oJIYOKeSr/jpZsWH8O+mX8SEAIHvg51j2UPWxA8t0trIS2sUPwnbbD8UxlUPu1atW4xrcsxzpWvCs2rgSa1YCSHZKZcfkreSKZJtDmGFpg1i8BIQXP1RSgPgK59g5bPj5jJl4jQ4Nkn0Ce5JHjSrSXB9NV+jZrxm+9bRYt9pvNfLEs2huaJ1+WyxEszqyW8nOAkHJTfztWMudQag4ukfyzZ/Q603GetpI61/SntHVHj6kAPJS20pC8lyKqflOeBi736iSrpMJHqYwWwoLvSb/VobwsQaWvc0ub9eBHfwKISX/8z/7Ze07FBFKc2Byy1mjFwq7AkDJl4RVIUeZKZ1NmZx4q0pgAAP/0SURBVBWczKDSNMR8VVjloed1LmnkFEBJq0LOuXOwWnuFEXBRZfSO3rV3VBZWTr9VeeWvZ/TbOZwyxD9Wsb079oP/7Bmm6dzeIyzlxzuR6LYJXnWKWahIJJoSkSlW78VBTLycylcM1fJT0kpPZyy781uHk5aQuuLg6FvATkLJ2pR5af8030YiNV22L9ttCW5EOJhkOv/NzgJEV5ctxk9JYQEUwX2gX74hSTh6/AyFbjYePu3BcfmQ7G4in8AksLpmQlnavNNOAn9Ou+lQPzrTqc5A0kCVM3IRmdbw6BAKmM/Sig+Pnz4zQXXy2CFqbQXIyytBSXmJMdi79+6gsbHO4r/U1dSh6/kL3i9kkuyjbQ0AZqT+Yv/E9jQeEZYG5GY0QtDTyPpvkRFF4HJ7MDc9S8BXgUwKR02RPnr8EN/67nfw6NlzJGzu4K1XX0Yp20AWlSjbb2FZUwBEn+yOMAV3UmYu/upHP6XGnoC3Lpwyram8vA4boTDGRkZxaP8+rCz68OzpINaCUUxPB/Hr3/kGThw/aP5gGVlZRgcrBJP1jYruvY2FOS8BYDcZYBi/8Rvv4sxL55GRm2G+DPG6SYBneTxI4SCXyVnMR1MbHKZsb4e2BBQVyFSO92GODbW/pjIba+qlEtpOAsQy2CRo0GblHjJfLReX5jY8OoXl9TAeP+vB//Uf/xE6CcxC6wG0t7YyDwrDzV22W6WB8DBp6dajW3jy6A7OHTmF3hcDfH+c/b+N6rJCMtp0zIyNW9m1AlRAQP49QQLR6ZlFjI3OYIBauNq6pqqEujKZNoF8JjVti17P9DW1oC2GRoemKeRqMT65yKd2MTM7qg63KaAdbc5ekM2rsh7HzHKqgLECeLU1DbZC0x/0GQAMRUJYJv0/fN6HwZEZKIiqxkhDTRWK81x48PAuLl1+FUeOnSToq7UAtfKTEh9aDaxjZnEJvjWtLgzg1q0XLMEuThxtQeeBZgKrCvaFx0alto2Sf+MyAa22vBJbT+dvhQkRk02jAnC/uw9B0pqAsovDIkNWnGQXasuqUMQ+vnzhEkYJOEMUOgcIFsRg/91/+Ct09Q2ir6fH9jAtKtY02rYB1rGxSRwhWCuvqIC239JuAfJnk0P+iteHbIJPP4V5fW0D+7MZ3pAXNa11GFkcxLRvGFFs2d6H2xspmB6es706FcrlzMvnMR/eQVqiCw2eBKSHZ5FTlIl1jqtAdJ0AxY/V9RWCWjdGCWi9FP6y+qUSqHR2dprylkYaDrKdAwQOCsopYbi7E7U+qmQflVTX2hY0KSkUpntCOSincgrbEoLicSpq0xNTxgPERzQ9rmkiWaIOHDxI/pKMpaVFmzISGKtvamZba1ow1aZgZdF9+uwJZhenUFZCIEQhnBhLQSxKUE9A1ktlSG4Q+QU57CftJ0hlwe1YuG3KmuPenLKTFYTbsboocK8sLQpjohiBKkuI4NdLoGZ7hrJf5XcajSXhEfnA//Kv/h1uPbzPdo4ilhhGVkkOtki7SQrtEFb6BKSuBORz7KTkuGxPRpNNZG5leQUWvFVjXnQ0OPACqzuriBL8uBNT0VnXhEMdHViZXbbpyCae9w4NY2xoFOPkR7fvfEF+NE0aLbJpf228LZ68zrKWUBEVMJJCZXEvqVwpzh8hDTKYl9wHNiIBJFJp8XM8FFAh0lityk2zrYj6VkJIJm2GEh2AQRUPCbJAkf8rNIcUQDd1cC2CkeVbQbTVfqJ7ySTNiEj0S6ZLZigN8TEdjvxzFsrpkKVLQEt+YAI0el7PyEVJci8uIw3IWHoOcJM8ksHE2TZHmEDQwElbPN3O+Fs4wMAY01D7KE0OMHtI9iTLzx61//nZk+l7z0vmOOnznr3H+7wnif1VnUTCAnniFM6h53VN7yvdOKbQrJhWqStX4RfRm2hTbWR58J8D9pw8te2arilrwxv6YXe/+uxVx46k7/3z772nE4EbJRolCFHGEtIeassKzihC1ooJNUpUCJialCqpxlQnSsAY+lM6epeHIVwWyMnHKQ6bnJ94MZwOiDdK3JwpS5s6TFNV9j4/DqhzrDlWND4v4KNXnfwcQOSk7KTn/L/3HP9ECPoIVouIDDTwJaUZP2QqFQAz5sTrtnWKyqDUWD/bRJUdoLIIeGjQ6zsO4Ax4sS2kwRjYiJD4yRR0XVO3i4EdrERiBCHalmUHs7s52GSZDhSk4FQhtVIStKIhx1i+Rw/u8TeJiQSQnJyBH/zoF9hOiuGdr72JPGpJy2SywWCQTEuxvjTFyHqoXGwrEeM265CSSibHa1ogYQsiqO0mpbI2LHOImnc+Adi9R48ssnVDdSkqyBgVukFAWoAuLy8H+/e3m1+Hpl2WllcI1koJ0oJkzFolxGbRQOPJLgWx2patwi+CCV7bCO0Q6OTAnZ5KmmG/skw+n5/Cew5ZZKoCacWlJWTm6fjlB7/A6SMHUU4tcF0aJ9tie5cgNbKNpuY226PSt7aB//RXP0Zk1ou//+5ltBzqQCIZVAmZ+w/++vvIzy6gIKwkYHAxzQSb+jl67ACOnzxNQZ+Nagp5BRpdXyPTK1K7peBJVzf6e4cwQKHaeWQfvvPdryE92/EnU8BVWS6LC4pQnl+MAgKJyZlZFFGj3Y5tYoLaczk1eHYlhQHBIZmz4pspKrWYaUjML7RpAVnzS0ptmlJbM2kULPkVV2nSBJG2+YlSQL4gGO48fBxvv/4Ns34JAEe32V9sN3duOnYTYzbFOzgzihvXr6CzqQmh1SDruYma6iYyxVTMzU6a5UY+eiXFxQhTW5ZlISc3l0KoFynpOfjwygc4fagdF88cQxrBljbuXVpagt/vRcDrR2V1HZURUMiMYTc9C897Rgl27uDggRYCtTJMjk/a/nh5xYW2KlcBKjPJkBVdO8ZPiABPgF5TnhVlFQQeHqxrQcnCOu4olEQgbOB6Y32ZfeYy35hXLl1CdV0tUigkFAV8enyO5VllPURXO+ZDFCW9+Ta28bC7GzvJCThz9mU0E9gL5GgKy+9fM/9BafEK4TA7NWHTv5p+KlRwTIKLskIKwHWfReBPSNxGR2UN/uCb7+AwgdDl0yfgChOQFBajqrIed69/TuYaw8jgALIp5Otqy83vsL21FumaNlyaQ5mCig4PmwXv2aPHtpWQ/DHlW7RK4JxM4by+4cMIQUlVVQW8vjX81d/9QDOueNz7FKlZeWis6sCBmhMEkq+g6+ET8qEg3Byrb5+4xL6JIH83iH0c8wUEiDuuRAzN9iORCkNwm/RJPrlLnjJFwKbdDoxeRAdLK2huP4rUvFIkcVy4y2vxlGDyKdvu/OlT5rgtH052mkPn7HBZMwVoZ6mUNLbvQ7on23Z1cKUlwpNJ+hZPjyWit7ePbZeE0vJiWxSjVY+yCPnXN2wvRwmtNH4kmIYJfscmR5Dhdpv7g6w2SRz3SwRifb3dFmRVbgw5vJdG4CULsPhZuivdeGaQtCsFLIc8aHt3C+v87Q0HkZJBGUQaT03Ut/wJo3B5UlFYUIzC4lJbkfyjn1/Bf/yrH2B4ehIJWQJzUga1WIcK6XYygqtUe9PTsJtGPsV65pTkIrYVRj7bWiuM1V8dpK+O2kYCxW0DHtppoDgrCbmeDDTWd2BnK4Y1AjWt0uzp6aOSsAEP+cMr50/xGRc2qey1EWwrKPD8/ILx1rLSMpMRGemZWPOus99c8Ab8ZnELkWelkkeveBcwOjZkfPILKsaPmP7B9nZb6RsNrqPGtYWKjFT0rVO2kE+Sa8OPNKRRjibzQynA6zEEo5SdrJO2NFOcRsk2uRIU5uVSSJNvkxeRBEhzlG9qFwEcyoy4IUTfAmkSsFK+xTN1OLKZJCH+zxPbV5H56jm9p9iMaaRX3Zd/pcljAycOWOJjJlcpipwz3tN1e1Zp8glH1uq2I78tTyah6UuBOU1Lqk+YsaXv4ATHQGLGHl7UO076ex/7cw4rB5/Vt57RuWhDIFV1NsMN29CAlMrHOplLFp+zRYDMW1a7eHp8KH7ifFk59vLUPX1YcdXPgJcykQVIN5W5AIgSzCDxCU3aJpSWgPOSnfOHCiziVyA/xRCRuV6HtnYxBMqCGrDSxw7n22kYJz0rCJ8VuBMRKE01oD3Lf5q+02EdwncM3fIZa1gezrPOoft7CToX7Ng73/tSg2nqT8AgDrr0nkCP/eK5AJkimUtTlzVM1yQgmTtPHYdD1U/P61xFUTmMSClE9ZHvi0CX2tWInW3S593ht/as3IF3hww5geCC2spr1UkYe3Td/GlkatdKxubmWjQ2N6CDWuX6WgQf/PIKjpw5igMdTfBwAEhQypHeWfjAftMfCx631qksaiutKBFxOm0jAk7G2PgISqiBBcgkbt58SEE6jTPU2OUMXl1bhenZWTObyswtJ3r5dWn/ujUKk1AwTLrwQPspKkipFl9o2a80TQFwTf2pNGpb5S9h+PD+A0xPTVssMlkFFD1ccXgkMAUclxeWbCqutqLcnP4zKTiDEa0ApVZJgDc2TAaUk4+ffnQTYxNLONBQiW+9+xrK65oteOztW3fRReb08rnzZHAFtrXPuXPncPL0SWRmU3C40yzY5ycfXsHFC5dQXFxC4RvE4+4+9PWP4eGDhygvL8I3v/E2gUAOgoEA8qgxkxqtvdJSXPCxvT/85YdoamtDbSUBXNBPhhtFY1MbBkcnqLmKDpJYXmqDrLssX7IGqE3CBLNbZNAKFFpXXYVUCkbtibceDFl8p8KicjS0NCDBncA0qbVTwBQLqJFRalXgNtPMpQKkthwYmcLPf/RjFFH7fevy19E/OEva9VCjzkVv13Pbz7GSIHqLTCtIje2jTz62MsgfJ8j+fnDnDgFIAn7tu1+32E9B0qUss1oq7l1eMo24sKAUwyMT2AhvYXHZj7sPbuHksYM4f/KogX4FsRQTn19YxO0Hd2xz5aKyEmh/S+t3jmXRh+KHrYUI0gl88ikMFRh2cmqGID2Ef/X//JfoaKpFdWUFzl+4SMGeg4TkVJaVignB1fTEODap7cu/0axeBDGKUfW4q4tgUdbQIIgHWBeCcyogGg+LS4tmqZHvyiaFzQJBaHV5KaIbYdu2p4xlKC8pMcteNQHhoeZWvH78FA4370drXROKCTIVaT+J/KHAlYUPr1/FmZfPoIpjpbosn+DPj5KCHLS1tyAc8GJlcRY19Y0IRHbw7FkX9h87Zrs95LGvElI5DpMpFCN+jI1OonfguSmvsaQdfPD5TYzMzCArt4D98F8RPJ5EYlYDQq5sLM8uw784icIsDy4eO4KjjQ0oJCAq8KTh1o3PUFZVyvE5xfo5W49ta5FOCEhNSrcxJaurx6WAtimobmhDjIpPKCkV8/4Ibj16hrv376ChsQbvvvG6uSBME5SUVZSZNXFrI4LBvn7jIbJc6QiTRtPTXLZrhPh7oTZ3TnKTB2SYH5R8RL0ra6YESjjW1DbZrhey6AgMT06OWvBU7T6RKF5NAZ8U28LYSD8unj+HjMxsm64Uz5WsKOa5rPJaoCOLo/irViOLHyWkxOALreHq7VsIRMMo4LNUdcztQuEe9EnPkE9XJgHfEv7X/+3fYZEKY3K2GztpBF0EqgoumpGRhwj5GFEWeabjNC3gWUse8PKBDrSQvi+eOgcP0bEnloTq0nLyUMeyk+/JweF9+wm62jAwPIUXQ6O409PF/k40a+8SFZfCkjKcOkqF70g7qtlfp8+eYX/JShghyA3ZtlLr5B/yofZTUdhPHl9VVU30w/YmnWv57JMnz3Di1Gk0dzRjPryKpyMDHI9hVJSX2IpHbWWUuRvGK5VpGFjdwRr1E00o+xJYV47B9N0AwZiLfICgiOUuzs80MCwlV9ZnLXRJI7jVdGacX0tGyPIkmWshjCS39gCVhYgS8Od5XMZInkjOiL+on3RIJjqzH86smJ61cFH806HX9K79xb91g/krPR02nUiCMN8pXvoSL/Bcxh6bnuQ14zUUvpLpelVlMSAkXGLYhPJOLykP+3YO5eiALZ4Lz/DP0mO+kpUWHJZ1EgiL56v/1FJmkeNHU9Hxd+P1MPNPvBoqM/8snz35bM/spWVTjWK2el6Zy3Klbw+1VXMa5rk1Al/QiwISqowaVIehXN7TPK6AVrxg6jRb1WCFYtoaWXamfHnNPsozDpz4m+9ZAffuM2uriECXdSb/LD8eViGVTQ/pOR1O8vZT15VGHJHrokCTPtI2nNUFTMc6StYwJ2+VWUSm+qSR0SgNEZU6VXmLII34ZKngQHCIY48AeV1amqav9B2llqQBJ+A1vxrEbCiBjJL3OBCWY2kIJLrh2o3gXP4Gju5rY9pqO1iA0qryQkyMDFM4FuH6s+dYp2b7jTdeo8aez+eSbZpOm1erbdQfjpaQYCuAhqmBa/WWBoqu6r4scaova42hoUFbzRaObOL5sx6UEIi4+OA8GbqmpTRVoYGTlZVlbao4UAtLy9TYlmyTZsVrEtBKosasuXibplV/sy21xFhdKjCmPtCUmrTXVWr6clKM04dv1W/PayCFyAQKCTrlRyXH1Mj2pjnGatVgBoXhEjXwUHQHP79yHdl5+Xj14gkcO3WE0saNda+XdZmHtp0Zn5iENvwVpSjMxk5iDNrkV86v1IsxOTZG5pxHcFlNJryF2cUVfH7tC4vG/sqFM3jjrdcIdNap2WWwAonW/6lpyRQsixjtH2SZWGeXG6MDg2ikQExN89i2Kz/+8c9w9dp1ns+iva2JYCDVYWTsE/WVghmaNZRtJmtgTl423Bkea1uFPzh+4jSBXAArFH5RMj0N0bLiCrgofAMEEVofqpVq0xTg02vruPLBL/GHv/+HuPnFQ2rFc+yTLLx64QQunT9PAFnJZkky367+kUHUNdThpbMvWViD9tY2W9W2v60RLQT1hSVFbJ8im9YrKS6yiPayZi8vryIQjFAY7eLjjz9DXX05Xn3lLDwEExaxm329yT5SiA6FV+DIMNpP2WGFWG9pu46vBpUygjovaVXhDPbvP4RTJ09hc2MdRzvbsa+92VZ8rayuGRAeGhrBzPQMZqbmsEGBVEyQQ5lq42eNZXze3Q/bOFx+Wa5k5BPQtTY1oIKAXeNADFPAXnQv/59oOICczHSCh6BNe2qq2+fzYXZq0jZ2rq+tJ715kEqQKvCmOFxTS7MoyStEljsTnz6+j7aODuyEBVhvmS+YlB0telmcmsBQTzfTz4eHglz8pLhEfo8C3dpEecEA9/bWBtsyiqLSAswtzhOs+DE9R3BFIFNS1Yia5tPwbbgxSYA7SnrML83H01tXrHyvnT+LKMG2VpRee3ATc745lNWUcxzOcnzJIs8xvZ1CELiJynIqMKtzBFMp8JBHefi+NtgPU8hqpfDgi24EOVamh7rRWlOCco63a599iloqQXrWT+A61dOH2ZExlJMfFBcXI7TmxxMqJTNUmu48ekBlwYu+vgHsboqHDJFOFqyPtbKaQ9libskirEj1Cqgr/1BFlpciKcCVSBCjfTS9fC+FYFKLQhTRnYPCLNymrPOjsSLLigD34vKyWRYE5OeXZpBO/tQ/QjqZn7cp+4KcAsIN0jvHqshvYXmdY/oerly9h2f9Q9hNIy1mpmA3ZYu8XePRzTEVIU9TmAvFwiLaYeETeW9/fQ3ePHUCxZlZFmOso7kNSZoZIT9XAGfRvUIg7LLdtVn8v/63f4F53woCBPkcFexr1mXXZdPs1eX57JMCKpsF5Dm55mubTr6qXUBGx0bx8SdX0Ev6ke+tAJtmT5bISwRO52fnsOJdxTe+/S4W1pZx/f4XGBgdJsTUookmbLFte/r7KKM9BKQ76CxzYTwI+KKSm7sI6Um2XXpsg/epyCQk2zRjBpUCF9udzNr4t/zQZNkzucB8pUjL3cZR4B3neRlhxMMs4j3HtMlJvcBDMj7+W9YhpSFBqzEgg4UAmWSP7tvqQt4Tz9Nvk1nsa/5n3/pYupY05fYelnBkuHzBNPMjC5fzjp5V+po1UVntUFp8Vs/rIyBlaYn+lC4/AoFmueIlpa0/3VB6Sl+zQ46xxf5ZepL5qp89v/exPPjtWOz0rPMnDGFnvGfX9b13rkP39C/pe9/74/fsjANZZRMD0YlWvWm1QfxwXo3ZsnzHQc/JRMBCDWRCnhkIlKgSNpe8B2h02GoHphsvkB1WBhXSbtk9/cXfYULWiepQ5y0H4DgP66MOcE516cv3dCgt/hYCjlundC7SkKOu+XNZohyM7Ain9jDzqASmnpWGJ7NjvMjO9OHedkhscRGDOlVlkjPhpgSSgBXrrmcF8GT10jvjq9vwR0iMmzsI7ibaakZtMXIgbxcvlUtTbKRgDhFEzJkfVecBAjFqWZ7sIvzVh7/A/iMHcfHIUdu9X9quoktLCMTRvwhb9f3Jj39sYRoEyrQxrTMYFP3f8QMTA5Pj+dTMPIFjiGBhCsePHaVgDmBwaMC06I4DB01AaaB19/aTOSVixee3mF+t1IT7urtJG87gIFVaXZkR20nmaYK8LfYZ20fdYf3Da9qoWsBjaXHOgKmCeYrQ5WgvkFhDjU9+HnX1dVgnI1pe8bJOmpJYwOGjnegns1paWcLhzjb87t//XSSm5vE5PzbXQ+g8csTqK/+tKMtRWVeHjz7/BJ/euE6BHcbJUy+Z/1lObjbbd5Zl28TwSC8++ewahgcH0d7SYMEyWzvaWVeB1AQDXQFq9IkU8r7leTy8dw+nXjqH7//kZ5gZn0BbCwEWlRMNyKnJKZZzke9uoYHMW74qiYpaaIdM2QTvHCda1i1ra2gjinRPBqqqa2y6IY/gmiSD0eEJtm8bOto6bGumm59eoWB32/TVEttkJRwkwLuBaeafkJBqU5kKAnnycAfOnDhoe3KKjqXMuFwe3HpwB4+e3MfKwhzSyTwOHTjA9AiiJ0aRSQCpbXPWCOQ2OWYVa81ChlCo3Lh2C2MTM3jW/RwVZWV48/IFZGWmsYxRyU/WQ/27i7bWdvYtKEC6cOPzq+hsaUMFtX3tGJBFoJjGPPkgx5rGYioaG5rNuVq8RYJKoEAhAa7dVBgTCbRt2wlAvjQuAnhZCNh0RkOKlTY0PIpVAjJXRhpKiwpwvPMAvvPuN21xSXVNna1mlDDPzs6Gf91HwLxAUcWyEORWsq1XCPaXVpaxQZqTgPOw7YKBVWyxbCmZOeaAPDgzxTG7g9zCQtzvfob6+gacf/kV1NY1oI3jYnhkFGNjEyhm/toMXcFzm9lfWu246gsgO6uQ9Y9hsGcAx0gvVWUlKOU4PXPijO00kM129gV2OZZKUFVcwDF9BFlp5AnrqyiDC8HhJ7h9+2PESENvXHwFORSM99mH8755bJO+BJSWJ6aQRIVGy1q2CLo2/UG01pZhZXGc6SxhiyA+cXcTJUWZqCsrRA55e4mb9DI7ifJsFxpKChFZWTVwpGn3JPZXRlIqSFA42CLay8AGAX9vXw/5ufxhN22HCk2fzxFYVZZVUxCnkL+F0bFvv03tai9MbRCdW1SCBNZz2euEMUlOFK/V9HoCUpNdeNH1gvwwZOM8ib8VfkJKlvinrGp+0qNiIGpRlzakT3OnsU3ln0fezDapq21gG9TAQxoJ8zmtlJV1TNYjja0JKlk/+fEvcOfeU/LXGNIyCLBshZ8iu8uKIzWBNJWgFZ+UC5TZqZmaNdhCDnl9qSeL7ZqIbSql4mlF7Dut8NU4d7FexJwEI+D4mMTN+3cQZTqyxGnqWnHGtqmwZKalkz7y0EYFRysUZW3WSvVEvi+/aNsbl0BfK5vl0qAdOaTcRwIbcFPx1yKgmvpa5JcVY4Xj/rPPP0UlFaO3z19EZpLLZjwyCfb9VGrcbJdktnNHAfvGv4GlLTfBYSICCekU6eTH4skcQJusqKLuy7ItX1X5/iWTRwWCIcpzt8l0yUSBDsc/i0ByD1iJFxoo4mEyek8g6lv3NVulbz3vACLl68hVgU3hAFmPHAuV877AtZ7VvXia8XSVVlxmx92DbAEczx0wJq6q7nHS0PN6096z+w4w478v01TeuqB8lbYS0Z/+CfM4ANGZrbPrPH61TFIsVT8pA5ra3nvEscTqW/JQaeh8Ly2zvul9pm+5MVun5MQXf/Inf/yehLKQoJblK3FFl9X0jCUZT5hviTgkRDQHr0OdJCISGpYQdRqdWgEz0iFLiACZrmteWdcdS5lQ4V66elD/71VQ9/ScCqxnzYzIwxpOx95jagjnfVVI5kano3RRjW/fTEN/Kpv8x0RYcYDkdJrTsbJ6aWDpGXMC5HsiGqVpy+pTUwy4aH5e6NcAWFhb01BQcRTK8iWtXANfq0IFtjTFp+1JtNxZ8V/GfVvYYHvI8rS6nYq1RJeKiF/vyERBQoQacEgyCpMTYrDJcOdko7qxHdOzy+jq6sLv/MZvkIEXWAW1wbE2Ndacu+onQtK3BO4ggcTRo0ehuCzaqFdBBW9qOxxqsIq91EuN9e/+9n0Cn2Lek3/QGr79rW/YSsmGRu1Hl2P18svngG0yOT1DLXbOotlnZWXb/mS71ArEVM1qw3xVd9FUKrVGI3wKMg1kBwSQsAk41Jdy3Na8fZBgyTYKJ9PRxsjqa01Xr6wsmiVRm0BrFdrKygryC3MNYN19dBfVFYX4xluXcO9GFz775AkePLpp0arrtSKLzET9qM2phycn8MHHH2GMZb/7+DkSyPyklS4sz5qjc2ZmKnpePJE3GtLY6JcvvIzjx0+YEFBk810L4QHznxnq68Vwf7+tsuwfHiPz8huAycpwk4kqjMIGKqqrRLUscxr2dbTaEnnVXb4IbBGjCU3BOn4UbK/oLoWMtucQi082S6I2Ht7fth+tzS2mHfdS6G9G/JiaHsHAQDeCiaShmWl8ceVDc/RfIngWeOioL8OBthpzUp6amrRl6hw5HDAEe7sRdLOehblZ6GzvwPDAEIrZnnVlpVj3rllQXRIPtEGyS9v1cNiOj45jaHAMuQX5WGR/XL70CkoKCknzYe2QxP5LML8pjX3RcmoqBWdgHdls43PHz9qikfg0g6bWZCnIzCJNsU0mpwhQl5ZgW4qwfUbGx9jGEQrvVjx9/JigKx1V5eVY860ijefiGwrmqfaQX6Ack5m9CYKqijKcP3sKfu+qpS/e5Uypi9klEhwNY3F+CgmkOW1knJtHAUpQqSnngG8NR1+6CBff00q68lOvo3tpG+1NAhRu5BSU2Mq0oyeOG12J4c8RBKQSJMt6oWmecY7BmrpmuDNzbY/HrJJyPJrdRUVVGSKhVdTvP4K5dVl1ClBQVo6/vDaDuYR8ArQmvHruIl4//wryqvfhf/9lL1vChVfbSvGLj3+I//yX/ysibOcYMasc/ZsqKvH00QOsM78YaSa0vIbSjBwUEJDls220v9/x9gO4fPY0zrO8r515Gaf2HcHf+/Z3sb68iGy2yZnOI5gfGUE+wfxvvfsu0hOTUUWApNAfCsqsLXvUfgq4u0Nlb2hqBrNUvLZTEs3CVs7yl5dXoY6Ap7m+EUUlJShnPYsVIoF8RhHytdOAdqDwh6L46JPrmJias5V72ZkpVGCTbWry4cNHpIkklJQWWBpuTSFy7GdkZqK8ssJoJSc7j31VSJBeb24P+sj6pRhpWlEdDsg/qQC5zDfTnUUgPG50JWvz8sKigQztz7nK8u/EoqgkII1scqyRN5B6jTbM2TtJPD7BeKj4eh75UEtlNepKK0z+aeWk/BDNBUaKCfsxnbQhX9dE8jftbDHlnUOISlxMfrOpMZTl5+Ct8y8hTOUgxcV2cZMHEqTJXzZAoJVOQKudQtb9AZw9fYbA30WF7wA69rdTAVgnre5Ce1wue5fw8qXzSCV/lTuEdid49dQpcy/Qfrtyw7hN5XzWv0wadqO8pBiRdS86StxmKJj1awZr18BXhIM2YydIgkrEViwJXk1lcsznsW/UBhrPisWm9pHMEuASiJC8lvVH/r0ms8m/nMgDziIu9Vsc5EgJ4xffdQwzkgkyYKRrRTWfj8tyyVV96zmbAZAcZkn1sp7RYbJb1/hP8loySC4Z8j2XMUfp6RnxV72n8ziQskPfzuv8T3zXuS5eIqOQszBA0lIgSXxeD1tqJutFH/Y8/+K4Qm1iZea3PagkmYblq588d67z28nO8o3fV/rODScvPZb0vT/54/fUkGpQC9cg4UVGTKBsD1nB9BL/yXIjk64uqWAyvWpqzvZ141OqmDpBDSZfC01LSpDqUCfa6jtWRFV2yqjC6X8VdO+jP11Qgvw41id1PK/z3KYsdY+/NR0ooKfDsTzphtrEqbB8TVR+G3Ssj4SFOburXnvPqiP0jP7iU3OSQAJgesmAmTqaN/ScOkKal/ISsteqMVmJVHcRU5DCQWBMeYUIvHa3o1gMbGOWnwivydF6IZaBzQQO7MxE/L2WFCNomcnTkty4ev0Brt16gk/v3MOdhz0YHBjEsYP7cf7kCRJdivlSaCmwLDxqOzXGNgWdETbboK2tjYDLZWXWtPHiwgLLFMD8ggSXpnT8CIUiZJZpeOedS7akeWxs1AhaYE2WphvXb6CGYEJLticozBW1WMJNgm1uhlozB7qiPEcIvhLUDtEtapSKcu9hG7pRkF9s4GrfvoOopuYm648ErJz52Sv20S4Dq2s+rLJMCl/iIVMpKS1RRxrjuXPnFtra91EAFqKprR2D/QP42tffYf1aMdA3iuVpL3JzSLPpKXZ/cWXZAhl6srPx/iefYH7NSyG/bOB3dGEezwf70D81yLzWUVaUS23Zj/2Njbh49iWUlJeisqEZiSkeBKm1Cnzm5mjfxk2szM+Yv0o6f3945RO8fOYMDh3rdJggGcs0hbui2xdQGMiScujAfmwQnIlgzEeAfw6jp9ZHWk1ke2kgy7LmpwYqC6jIdXJmiv3qNSd4rdZS4NmNzQCyctLRPzuI93/5MywQTHTW1ZChpVOgleDcydO48NJhrK8t4ASBoyw+62x3hQ0Rw0rjIB4ncLz8yiuYmpw0q6PXu4yJ0WEKsQzzkZGPiVZvarhr5dSTx085/tNt38jq6nKcPXcaYYIureJMosBR8N2B5z2oKFb4iQiB/AtESV9vXLyM6IaUjE1zrtaUs0C1xpHbxXFP4aTtpaJbuxwvEbO2PH36GK3sT/kJdh48CM2CbJLha2/IVQLxMHmGVmRFCG7X1/yYnRxHFgGhpvAqi0vxGkGhynv02Gm2oSzTam3xiiTkZmcgGlq3mEwS2grZoYUJYl7Hzr+B3Mb9cBeUo7axCd7NNPzF5wP49rkWRJMLsIwMlPN9TY0VVtQRcOWwYNuYjmTjg/4AErJL8Nqp40jMKiAgKSf9UFiT7m+NBtE/sYJLx1vxL3/wBL94NoOrT0fx1qFaxDh2C7I9+MvPB3FvYALn9lXiRzcHMbU4i8fjYXzzRDn+9F//CwSp76YX5CKPAq+SgPnS8VMYHxrBb37rXbx+6hxqy2pQW9uOwx2HcYjjy5XgQqZLgLWK4CaLYzDL2kexvrR5fBZB2iZ/FxeUooxl1XgjaZilOhDdIR9Kg5+KwDIBzeSSD3OhMP7uo0/xH376U/RNj2Ml4CMfyCNNEpwlpyGDysUOFRNN4+9yrG6RnrVaNp1tFNtNwQ9+9BP88Be/xBzH4uLSHAFyLtqp1L142kXAvsn3CZDJpzr2HYAnK8si0ysQs8Vv4vhYWlwx/jY3O42evh509/TgBRXPyQlZ80IW18q37LPtulwJyaa4bLBftUl/KRW2qqJiFLG/Wxur0NxYjRS2p3bjyOCJizTiIb/PJ+DbDQVRTCVMqwIL2WYvtR1AfWkZksnPxVZlzS4hj5VTugCUrGpyjk90p4JsH+mZvF9RQv7P+vvXsLOxhjr223//3/y3bNo0POEYOXLoCJbZDrLcaneMFSodmvZ9meOxgOA+kaDng4/eF7myXTLI/xNsH0kF462qrcDzni785V//CKHgOr77xuuoISjc2gyS16Zhi/xkcGqYYzUZOe4MFJLnRgjEytwxdJRm4JGPfbxFvkv5FYilwbMbRBLrRuhk4FhGgHzyLZemYimrpQRL+Clkh5TJAMGeQLW5C7G/zCVHf2wcBxOIVe/5Y/OnDBpOpACFj5As0X6lkr+OVUpy0/HF0hZHWnC0ZQYQuarIqGJpMm2lqUOgR7JX78sQIECkXCWnJevsvsk/B+BYufSEJaOSKk1LSo+YPDbuwLLZe3pV+TJ/TVUKaOqy5LrKYikzXeGZONBUHSRjdVOtIWyjMDlKx951SqCEeVfP8yLft+et/fitdHie9Kf//J+/J+RpjcRMDeERRBjYYIJmaVKiFJSa73WmFJ0C6oYKpPtWMKahSjjWI2dVi1nCmJ4zLScww2dVIH3ri/+p08zqZBV20tSf/ulQddQI1nkqp67Fy8bDGsc5tbTjvmWqpOqhfO03yyArnACS3tU9lUudq/sCaE7DOOUWUUnjEahS/upM5SWwJxO8Ol8aseos8CCTvJpFS+03CEq2JWi2EzHiIyFv7CC0nWC+MbNJeVa1b7e7UJ4SwoI3gFsEWkVF5Xj/yhcEEQFsMI/5xVUKxnV2bpI5QMvfSWXX0vhsaodOB8tU6liU1ASqU9xKGAepttWFWSm0lFhWrD4OQL85aj5/2o1fklFukBFVVJYbkZ89e5bt4BB4OYWKrE+LZCA2ncn6i0GaDxY151XtXcY8vWsS+PnMI5ka+nOs8HlZE4oKcixoqC3n598sNVNtAyTwkEymoUUMQWpcPt+a+TnpejEZ6AECGE01VtfUIkrG2lhXDy+1WDlhN9U349DRJhw80oaK6iYy+WVoq50ghfqdJ09x68Fd7CZsIZV9VEdmOj4+hvBuGGnal45pBRa9OHvyDJJiyRanKoUMaMnnR3ZuoWnf8m9Uu2pMfXHjJvNrw80bd1FcWIDLF85xHGzh8w8+NgtNXWMDtkkzPQPyP9pATVU5+18+AjKPU4siXQjDa4DKcqrhKSZuvi0cvvJTCbJvFIG7tq4WG95VDD/pQnVVpQH4LdJUfl4e6iprMT86jd/+7m/bnpdaMl7fUI+mpmoClyQUl5UzzxTzX9H+iqIBrWhUhHT518mHRJtASxlR0NqFpRVUVteiiO3z+bXr5sc3PjaOhXknUrm2Brn82kWSD4Wz4viRdkRfw/2DJCgqUdsxrLE/NN109MhhW4ywqmlLm46kJkv+qThIqWTsLCrBfhAxWY3ZtokJ2mIm0eJAyRKifl1eWcLa2qq1k5vaeIzATdPGIdL90tycbZGS5UmF9h3cjMZsL85Tx4+xHgs2PauVb5OzM4iSPjNYF02lrBGMb7N8mdn5yKBg2uF4PHTiAh4F03G8Op8KRSL+7bVBHGoowS/uDeON9jyEY4n48/e78esEYXPRZPzBX9zFB4+GcOYwFRoKxo3QNsaXg/jzX7xAEcuQmuonkGBPukjfHFt/eXWQAjIPP7g7ivwYwX8sF/dGF7BKoH/1xTSBShJ8BHrfvzuOsXk/guQP5TkuXO4sxS+vv29Kb0FmLsGBB9987XUK1Ry2FQU/aWWb7yaS5nbYjptBTU+GlTGvp2BpNYBV9v0qgZM2pd7i2DFFl0B0I7JNYbpJmttBhJ9d0oKUtZHpWTx41oMnXQMYmpjFzz/+DPe7n6JvchgLaytmdRufHiPfSbcN37W/p6YN1zfWDRxJ4ezp7cP/8q/+NWkmjHv3H6J/qAfEgaTBVOyw7ZNjzFt+aosLmqbAshRBKiZLHLMjQ6OYmJ/Di+5eDGgLpcEBTExMGN/SnpvhyIYtRJGCrQ2ptdDGwHBePrZIB1J0xKeLCwuRl5NpvmSJpBMyDoSYR06mB5WFBGPFxey7ROxraMTxljbUF5aikem9Rj5XToVqX3UD2glctbWV8pNFVVZ3LcLYId3LirS+HrByuQmgtiSI+cnPzMZxAsgjLa1oqyrDAX13dGJ9M4afvv8hgW8GQaIXPd1dLGfMQnM0NTURtDnR/7NysrHoW8AClWKteJYFTO4NL718hooZ5RR7r2dsFh6W/c1LryEjOw9+uWCwTAVUQAryss3SLH9EPwGsKy2TPGMVCK6gPScHj9YJhJhGbJcgmwA1MZHjTrKM4zgYScJqOMgxxbFCupZ1XzxLrgfR0IYp77JASi477kN8SR8eAhiaio7PZklOyholw4wOGWfsHp+UXNXLJj95HgdZCgEigCbZro3xlbjaV2mZrCbT0EeyRQU24xCvG/5gOSTn42krPcljftn7jgXOeV/39L7AmYEupalC8rowjNKXPHcAoi47lVTaSt4u6nwPszhgUlOmDlYwvGDPCpDqebkMCm84sliZ8Sm7IVq1cvNX0j/9p//9e3peKzuUYBzBqjBi0jZNR2AhMCZBrBeVQbxCOvSOrCuWEa/rstJ0KqTfTsFUUU1XWsH3KqL5VaFkpa1KOI3mPK+Evjy3FHnwVGAoXha7oLLwcBpV13hV91REvcv7el5TPWadUh15qBN1OOVxQJ1eMmRLgtOh93Xf5mv5UTswJ93gk2xMSWddITPzUSsXYW1sUJhSY9+mUF0JJ2JiNch85T+zhaWdTIQS3MhM2cRvdZYg5F0wC0BmVi6m5ry4cfsZGQ6ZI/OJyCeMZV1YWkRvbz+eP39BAbVCYb7Bzo6R0SgoIvuIDFZl0aGy6qNDBCDQ5CEDKikpNkbS9fyRAcx33n6XHZeCDz/8hMI5C2+8+ToFeR0qKiqsDgpBIAtMYYG29cmzjZDVP/l5OWZFM9hADTJEIa2VmrkFZXj/g+v49NNrWJibxdL8NJYWprHIb0WJl99PSWEx3y+AIlFLYGoKSfGlkqhlaTpOAEQrojSA1ZPqL8UD06o0DeIrn3+GMW04XFbB3wR61DpjSekEDWnILyjEk2cv8OTFMwyM9LN0URxubkJFfj42dwkGKBTLSwqRSQ3/N9/+DsiDUF1ejTyWZ4qCvWdkBB9evYp0MrMstwduarbasHqD5Xn2uIvMcRGvXniJICSI7r5+ZKRmGqNY8a9aFPmh0WHSe9QAYowA0KFrsT0NaJmo9dnFyvKSAQ61n8KNmOMmrwtga8VTMus8NyYfrgSCuia0UlCEAhG01e/Hyycv2nSxnISnZghGUl2oo2acmKTQIQ4TVKgUxT2Tj9PM9DiB8bKBN/W5plz8gTX2dzqyyZi7u3uMGZWyzxVL6dbNqwSkJ9ln86gkgKyvr7bNlMVqtSH3LoXBKgGSnLE19ejitdfeukzgR4bN8itEi/xG0pl+Vk4ehsZnEdxJxnowTE1/BF3d3ejq7WEbVdmOBJqi0jSelDo5/8oqRUKwMBLPe/lsT48BfgXZbKutxne+8w3WYYf1WkBxbr4tEEgisGPBTHith/0Yn5kAu5pKzwbmpidN6RMYlKDejMRQXt+E/3BrFufaSBccd7/sWsKxpnz89NYQfuvifgNCnz6fMgXj+ST7fysBrsRdfPRshTS0bRs+z3vX8H9+rRVr84/w//6L/xfLUoSbfRv48a0+NFaX4/HAEo4wzezsIpxtKsD+yiykE3S/fbgJ3zqah87aQryxrwS/8VIt3j1ehUv78vHw6S1UZGeiVSt180rR1tCEhooabG5oOT+Ba2TLQHyAADNGxW4zGsJalMrellZfUaEj2JcFckdWdgp+gXYpZAoQLVcHafTzBDkLBKNSXgYo0P/6736A2w/uY3B8lPk/xXoowPrNIrJLZYHtGiW9RKkoauq3jO1dW1VhK6KlyCjGX05OLtbXtKLRS1rfYl/NITcn3ZzKc0gbJDxkarrZnYYqKnAStuLvxSUlNvMgX1jF39MWUbIsCSzLj8qdxHdcacaHmbD1r8LcCFznEuAnJyTZvrMC6ZInmu7WFKMUQ3ucz8stQrMZCmysDfsLi/KRS8BTlJWDEoIcLVLysGwKeupJIbCl8r9K4C8l1UQzgasWF8nhXJujiycptFI6ec0uwaTiblHo8XcKSnOzDeTvUqn4H/63v8APP/7Enn/04DHHi5c8tdjG0pFDh1HD/LT9mfonSODTvq/DgtTKbUGLnaiZoHdiEc+HZrG6HsGzhw9wRj6q20noJjB1VqxSXrKi+ayj0TrLLk6jxVy1de1YpjLs2Q3gRG0eVgiIl7ZTWNRUBImkxdtl5UtlH2+QJWlldjrH7A75sC2QIj+QFU0yhYPTeJwkquSjIweJBzhm9ZGUUVnUB2o3/RZm0NjWwjwdys8OJiKMIBAnI4JmxLQC2KxJzm3Lw4AZr6nv47Jf2MRcf8jD1DdWDt23hGVto2Joctk5hAFM7utc3yyCYQOlZ+8LnDkYxPxat6lU8hnJUF2zeuzlbanF0+Kf3ounY4detDcdutOfyhoHZQa2+KjaSzMfcWCZ9I/+8T96TxWxMAcCWyyg0K4qIt8l55pjBbJMmEi8IGp0KwTv7RXDiECNondtNRcJTAPA2c/OyUP5CbCYfxQJVIcsT5Y4C24gzBrWma5RreJAyA4Vg2WSJcs6gOdClTalyMPukWj0oFK08vIjjS9u8dJ7ZtXiub3D+7JIqK4iPmsc62yVxcnLACYHm+qj+yIkfcvXRVYCLfdV46vtFE5CdZvwb1MgOP5eQb67kKCAkwk4UU6tKjRvK4IOHt6HosIS/OyTaxifXTTtYZuDkrkjM0dm5GzUVMv3QHtqJmBkpBfPH99DwLdiUzDa4kMB3LT6R+3G2pBAnDoqSrLaQ6ZjhVyQf87Bg51obtpP0HUdQ9Q66xsacPHCefaJ866mleQLJVAiZ9BV/7qFD5D5WFOQP/rhj3Dh4iWzUqnfUsi41kKbePDkBfbta8O33n0TL587RnD3GpopHN1yhCV4mhgbt61jyivKUFNfZ9HRzW+HXax9DP3rq6SfHeYZpvD1U1jIpzDJ5vjvPXqCKgqjjgMHKDgySDsJNg0qs7sccLW90BOtvCKgW/EuEowlob25Ef2DPQiRyWTmkWmmJqOxuBo1BZW4e+sOSkrLLTJ+OQVKOpnsw8eP8clnn5h/iCxOX1z/HOFAgGD1Gdr3t9r01f37d3H4zFnkZBdiaGwEGXnSCmX5W0FtTTXSXQRkBF4kC2RQm8ySD0a5tvLJJ0OS36QDJhsJqjQVKgZOzM5+TTMgIJBQWKrl9bvGjLX1Tl5+DoqLCJwpODY2gwiF163NJyemsL+9ieCr0tIUqFOoD4G8/r5uswhI+9fyfGJ0VJZVmu+FpvSibNsVauPafF3BNAd6e9HSVI8LL58liM1HDvOkGIOXgEhWSKUvUNXINt2iMA6wj/Yf6rSYWPIHlKVUK1kF+jSlmUxg+v0ffsR+68Ho+AROHj1i/mtSIva3OT55Gp3iAR4CfwlK0Z38TtSfahfVZZMKwBrB3itnzxq4XKKQPnv2JWirlsfs74nZOfIabU8UwvPup/j4448szpoE4oO7dy2QqBZrpFJgaRsnbYQ+EkrGX16fwrXeRSyvR/EbZxvxs/vjONNajn/wP1+xnRMej4fgZx1bK1g2dtvvv9mBpZUgjjcU4etHK/A//3/+O/zw059hh2ClsrgE/+Ddr+HyvnKUx+bQmB9GYmACaVEqHxMP4Z/rRXtlLrZXHMDi844i5luAf3kO/sVxrCxNws22y8+qRGNmAaoLK5Cb7rZNvreofGlD++zsLBw8cRZ11fVYm1vi9R0KKDmvk6GTgOyZjExyQQmiHbNYGh/jn6Y8/D4v/s1f/Bs86HmG58PD+CnBgT8cQJAALtmVYoE5txOi0PLmbRLLJpUIxTBzk4YzmW4y09MWYwqjkkqeqE2jA6urVFJcBNI1FkalrKgAJQXZKC8sxKlDB1HJ31WlhST5bZSXVpKXx2zhj/xNC6goaYFNYG0dZaUlVPBI46Q5V3IqomzTHNKQ+QFRnsRkvZPwpcwQ+JLfrMaR7bDCdpOLhGSLLToiryKbxQblmQZhAttAMzoCBsprmwBOPF18UEJUDv3ppI0AlR7JGNVV1nmt7hWfl2VK4W2UlgBGAfmiRJWs2juxJOywwbV7x8zCMv79j3+GZxPj2CINu9NdZjkqJi2+9tol8sFGW0Bk01qkbVnxFCdTyn86x8zz7i58fuM27jzowS8/v48PrtzEzWu3MD08it7ufvR3D6C6oZz8KEzFLRfB1XUqaQkEkwSYGtPk9Ukcn/K3lrP+DssQW5nH8fo8LBFhLW5IdU1GMEEr9HaQSiWKkt2U21UqdqpfKvtdvEFtJjkneSdZLZkiACbxr4/cksSf5M/lLDiLSiRzzKdyDFOh4kfvSG6qjeNgQ89IMVRfauGayvyrqyXV5gJkOtd7JF39M1kuGtbzsrY58l6HjDkOjQiUKSSUMrHy6n3nEcs7npYOu8X/JGelIOtZu2bPOpYyezh+jV92vvet/J2Tr77NYsYnHZwicOYYiIRi1D9KRHXSn5TdpD/+439mFi+9oAZQbBeZ30RkAklm2nOyNqLRNQEWB8k5FXRMkU4HxS1jqki8QTXtGAdcuiYrjRpZ1+PzpwburMGs3PwQDHJgCRCqcRyLnErBsvCfnep//lMeKr91Lh9yTJZO6AezVPG6MSDmLcGu8toCAV5Xx+nQPadOTNDS0XWnc5y4Zs70nfLTtih2l/lI4GiVnpiKCFDBCDWwLHo5BfCoL0Ihsk3tLob5WBqCijLMAfBWbRpW+p+ioLjINo6OEKj1jk1hamHJpv0S5BNHrSHNlUTtkUyAwyQv242vvX2RAqyWAnUTPV3PzJcjRAYtoStLkmLZmEmV5bU+4bcGUn9fnzFlrUpcXJixPvjgg49Zf+CN119FTV2FTf84RMp+VL/wDQ+ZkFa8rRO4TU6O2xSAGHw9QdD0DAVGqotCNJtM4y60LdJbb14iIBjAoc42zC/MWl/JIhUIBm3FmYSqfLukSQqoqB/dbo/5h2lFifrZiqDSkrFtRncwu7CIFQLMqdl5W5WoFUGulEy0tbcaECoszMWNz67g7InjBLD55rS9EaUGlrCDlSDBYXoaMjJdKCRw+fV3voP3f/g+vvWd7yCDbbXJegbY3hLyJfkEmtTuZxZnbZuUjtYWNrOmkMNoaKgzTU77EbYeOIREgt1nvS9QVUdmSvpbnJszhuNK81hsHDnuavPqJYJjbQGTl5vD/stGgH2kVXtz83MmMMwiwzzU7qK/LVJHIEwhoBZIJBjjuNE+lHJczszNwIv+J2adKi+toNY/a2Cyoa6O7ZaKDHcG30skmB6wNLU9lHymigqLUFNZQwCWy3pKOAvSJ5NmVszPTABa9Hv0yBEUsC1l7bj79BHCFJjN+w6SIbtMIGppOqW8BUdVkFMF+5WzsYaMhJdih2VnZxKoZeL69Qe4evUugfYqcqk85PH68ZMnCTKTkZeTZdbNDz/6EB99/DEU0kJO6xpP0pjlW3Jw/wGC8TrzRdOga21phXfVTyUmjJa2Ntz+4iYW5hcwQRCyuLRi9KXtV5oIaIuLClFbXU3e5Syj16bxYtxDw1OIrK/hW5eOws3+qyrKwB9eqoGHY+RQXRZKCRq+daoW73Tm42tHy3GuPhnu6DLqcmO4e+8a6rO2cP/hZ/jRB39t4R5aq2rxyqnLKCkqpyCnEuSbwxRB4sBAl8We00bdAe8CEtkerQT3GbmsJ/lrQ3Ur+z4LPoKwRApwd6IHyeQNyUb/iUgnQEzn+BAQTdP4Ia9qbG3C3z2cwyplZHMFlYW6RpRUVvG7DhV19ahoaUYspwyNTTWYm5sk3lZ4gBSCpGRoY3n54Qa3ghhZnIaXY0PWT3c6FU0Ka22srYDKqeQx4idawaAArjECh5LMLOS70tFcXoYkxZcjcNKeryQYs2Jr+jG2uYvNDYJAvpNFMKGVmFpFW0OFI5FKgEIXyKKfSdqT1WiXZZP1ix1OxVArGqPsqyTSBRUEpid/I/Fr8b9UTclpEQRpTzxdh7bASnORHgU6yVvUTlJ65RxOKW35CWbIr1iKYzJ5LjGkWedlJc7OVpR8l+1fq02ktWesUtY4kZCUIUEzFgJeCoci14iw/AxJOzm5BKHsIy2GCUdZfvKPnaQ021Hh3rNnCGwKwFFlkYWbbSTFraO93c61olAgS05dAl4mvzkalU83FZ/J6TkoAK7fGyZIDCASijCdZJTksg841ra213GeSkcdga4UfVkiBRTFMBUOY2ZhHjfu3kR2SR7YpbYP6gbB8sGiZMxvpWA5ZGIfGwkEt2yPLAJ3HZukjyD5rHhJhkIEsX+EAXbJz1M5HgUgNPQFtnSoL0LkSVKaLDYY+Zv4l76FF5xoCOxB1i8u05WzMIAMMVLkVHXJGMlt1V8PS94bH+Rv4YL44Uwz6hHxREeZ+OpgyiyXyTm9K1Ssq8xUmIK37Vu/Hbxil+xZlUc/dG/vql61e3sw4Muc7Bo/lo5ddUClvvWcZKZ+ycplU41776jNZIxR+mpTe5bvJf3Zv/yz92T1ERgRChXz16HGkBBUTCtpDAI/suQokrqsWuZYL+Jhp8RBiTJVwZSZiFed4AAiFsoaUtYUdY5jmVHHqUNUFjWYkw4Ly3x2mIcqJquSii0A5QAmp5P00XvxwxrPKqbO4R2rrPNo3PlO9VTZjGBYNqWnRtA9mQH1rBKV5Uj5yNqmZ5w0HTBiDS9iYvrSFsLaioPf+i2QKAfDDWpV2nB1IbAF7wZRPsGenAnnY7J2EeXz/3dbXCjOy7BNURXDZmLehzv3n9tS6ohFvE5Ebl422ziBQqgD+RzwNZVF2N/eQOCTbj5Qjc1N0FYZff09BDNedjgMmIxOTVjgUK0sVN3FgG7cuIFjhw7ZnmHbBBIzExNYpRacTlDyxmuvsl2oiXDQydKg8qjPtBmwTLHqw+4XXWReO+h5+pQCqohtQUa2ETQtJ7qThE8/v4d6MgRNI02MDWH/gTaLVSNn/dy8PCuL6EE7H9TX1FogRm0xMr+4aFNOWlEiehIJOKtIpfnI/07+Ih77GDhnX4z092Kovwv5FNYCnyveWZZ1A5cvv4oETbuy7H287qGwX6VGW1lEoUHm/o1Lr8M7t4zSkgq07tuHNfaRwLlW0AkoDff04ACFentbM8uRgAvnX0FpUSmyCJqkKWvptSwn2h6ngoK9tqkOBdTqnz15wv7eMIAl642sUWnJaQTVpZgmSKkl2JUQCQb8GB8dw+NHjy2Eh/zoBIBFT6IzUazaSdujCLhrKiJIgbi9SWaslT3bYfzt9/8jVpZ8ePn8RfNDURR5WZezKdBM856dQ4ggeXp6nMx71WhCq1zdpBmNQT2ryOoSoNpax7u6hunZBZSWV2FuyUtlIYIQhccnd65jmLSklX9N9U1YW1q1MTNDMN1Y02CxrCKkPS2hz8vLpTBWgNEoCouKMT49ix/99EP4qZ237Wsxy2Pnof3Iofaf6qKQWlnGg0cPbfNmAbfpqVnUlVdz3KUhwjKKBrc2dwiIwyxXmVlotU3VPBWGppY2ArlCKh/NOH36NMdalCBikwIoA2+//Rbp7iDKyspsjEshmZ2ZJmDNMatQBeucQ2Ae8m+gsdiNqtwk+Oe0Im4GCZthrM6OYpWg20clprf7OZ68eESgRQAaDuxZJWNwJWzj7JGTtkOCIpArRMb9e48RWN2w9LNTs1CWW4Cvf+1bKG87gW997btI342g+eAr6F/cwtH9rfjru+M41NaAdKpTZfUEl2y7LIKZatJTVUMLcgioctkerrwSFBG0FlQ34MYQ+4nMxMWx0Vxfjf/pgwE8mvDjQf8ighynf/6TZ7jXO4WZpXUcaS5EiOVJJA0LdCVQAckgbz98qINjbghy3E/Z2kQOaTKbQGmXoKI0Kx251EVL8vKRx7FWTv5RX1KAi2dP8rsIBztabcpf01GyQGl7m4iEL/mDBLPAmqY5ZdWVX6HyVgBusjoqVRnGUyToBJYEdhSYVf2cmp6KNSpiArLiueIBGgeKdyd+5KYysUkFNj67IkVF1itZxW0xD9+Rb62Er7YS4pNm/RTPkiXaArGSBwgHKWHNemi8SYCbtZV1zcj0wMXxo1XUIfKhEIGfFO7wjvwaE7C8tMT/qcizTFpcIEArZdEfUHy+HQP1qfzdOzwIf2QdaZmphDe7ONx+EA1UeBQ2ooFjJspyy50jRuA1Pj5qlmjJPFm7i4pKbAp3YGgYi7NShMh3KSdbGxvR1kiAf+4USvNyWP4oFZVC1DTWmzK6y7RYHbZDIsfSKh70PiM4D6A4v9B2k3BnuKh8BHGkspD9to2hgGqUgC2+F44lkDa1vyf7k9cU5d5NeeNK0GwJaywjAse3didR34j/qv+C5HWKUylskO7WCnZnxb+zXy/pTU0txq2cyItlsJH1Uv2klY4GhPinvtK3/gk7aDbK+lgyln/6Nl9qu6bklLK+LAf7qTPhhbhc1uHkbcnuPeukr0MgSGeS05aufghlfXkQsFnCMsrsXeeX0rR0eT2elg7bDYb1Ez6QYmr39Jjain+qt2hT7aBDOEHXk/5vf/RH7wlgaF5SDakXdFPHl4CKiW7zZc3Ja386FVgZCKGqsXRPIE3ELoQra5lMhpaJCsOMBNo0r69tKlQ2EWzcIU7pKy+9q7QtfZ4L1OmQdqBKK129oGfjz+mjQ/fNSqNr/NP7uqb6WKPwuga+gIhM1lpGzFs2oEVkIhzVSVN2BhiVP39bGnvfElwqt0yb+miu2sAY85flKz7VqBm7YGQb0/4trIUVG4XfO8lYQaZNx5yvTkFnzgbbTu0hW1YK/vYHH2B4ZM6eTbD+YDqpCaiuLiVQyEVOlgsnjx6kppbKARYwC5ZiYO3b144OArNtao7SWgcGBwiOkyiYmghyomaOHyfI0mrLyrIKzM5N2LRFWloy32uFYkQpDMbqup9tBfR2dbMNNJWQbtNn0vIU+0sMt4jC9vm9e7j08nn4fX5qq4l41jeGp71jmJtfxtuvv4Kx0QEKvw4CtRcWfX3/wUMoJ/MRFUTCZGRkxOqDxbl5AsYhgqM80yi1ATfIbLK0zJkMp6e3x6wYCuiqVXKy6AhoydRfXZpvlihZBdubGyhcdnHs+BEyki3bjiXsD8HNdt3YohasqTZ3JqoouAU8b974Am+9+TVjAgLKBrKZtqLKF7It8ou0xZEHmdS+JdDlO1ZAoKkYPIqk7SWY0abhsliJcdy8dZWCJIT9+w9aDKdEasIJKR62yTh++uE1PO4ZsTAUiqquYKHNjS2oqKk2y3JhLoEIaVtMTQJE04EO7ZKZkokJlLxgf2iJfVx5aWipx8EDh/GDn/wU5dU1OH7qNO7euo1PP/nI8WOh4NRKvuDqMuprawjQD1JLzzM9RKuV1B55rKeLwkPTMqMTBK27aQRCz1gboLg0z8JXHOjcT5DTjGu3buJJTxdK2Yc7YvIUKSO9gyiiEJA27BbztbFOHsD7A0PT+On7H2NqYQHZeR6Cvg5U19eghVq/BLT5zVBILS+vcKxs4eKFC6SlNeQRsLpc6SD1U+iQh0TJG1igHY4jrcIVgB6ensLg6DjGxmdtub4i29vYTJCyyHHN/30E8hN8bnySwJPALy0jE7vsZ8Wh0qrKtBQ3wWUYo7PrGBmd4biR0MywPRc9+emYW1ikgGQbUbhVl5UQ8BWjvroKtRw71RWVqKqqRQ6BxXDvCLqed+NZbz+BRjZqKRzdHoKu4gz2bzMSXVn4H3/yAgeaqpBIHpCSV4T/x48e4dsna/Afrg6juaYUMVcKfnh/Ar1LuzjYXIE/f38AN0cD+PfXBjC4EMTP70/jyMFa/I8/70VlvgcjK1G4knbQP72KlopcnO4oxY/ujeFoUzFpPAm/9+ZJ/O2NYbxxsASrbN8Yx7Ni6+1S6fCTZjf9PnS2NuPi8ZN4+fBBnN3XgUsnj+IwgdxvvnYR337lNDpZj9aKIrz+0jH8w9/5Lg62NKCE4y49MY0KVyk8bCvtlpHDPpSTt4FpdzIBjJv966yId7PN8wpKyCtj5qLgW1vDHPtFq6PF/wIEDNkc77bSTyu0qUAIeIn2FWx5R5YYyQXSkxbwaMFH3MIiGZDu5tjhuJSiIxCm8SN+rJWImkWREifBKgVOck3j27Y4I33IyqxDvF3x3gTs5W4Q4ZhZpCIaIA/xUiHTlJiUYPMfYvtJVig8jAKuyileAESxHAVASKUGbFPYn+Pz06ThTSSRh58+egS/+9t/Dx998BFHTRpqOV63IpvG37QYQOFfNKMg2SlruabZ791+hM0NAY4IFe0SVFUU42B7Pb71zpvIJTguIgie1QbsTFG8829+8CPSbhEGB7vZ9ol4g8/JNzcSCCG4sspxtoTs3FzEgmuoywLqqewPrxJc7lIJTkjFRoxjmLJDjSPXAh/BlxRLt1aubm8aeNYskPxEE9h/Al3aGUJj2aNVy+w3CQ7xLB2SxgIzjlR2DhlpbJER+0Z9YrJaEoHvxGWrjDnqK33ilk3Ja8d1Zw+g8YinbXKeH/WjvsW7dF1yO56784yd2Tmz4aFZLAJ1/vGK/d57yE5N7qtcexdEk7rv5O+kY4cu22/JaSkMylfgzDES2V3hCtbZyYP/7CPLGDHMH/3RP35PTs4Wd4mczsASn3Aq4BzKUgQmq5d8PXRIYFkwMTaUY9LdsOsifIERDQZZmFQ4NZbe13X5+6gQajA1qixQDppmfio170kTUp4iSAETA4B8XtYOCW0dGsDqGL1n4Eqdv3dPz+r9OPAS6IuDMpu2FMja63SBPZWZ2Vr+TrgMET7LwG+9Z52hevD3V9ccQlO9/ARCykPAS1M2Aka+8A6mVjcp/AnU2D4LsUwNR4sV9d8cy0B0XasBCTZJzKOTs/jk6h1bMRXwrVKbSmUeURJrkBp1LbSRcUFuBjrINJsbm6ihZVL7n7epP5VXA6uQjC6TjL+qupbCLZfCbN0iemt6TPcbm5qoxXezXmFbueJKl3Vpl2Aoir6BUfzk5x9YDKgwwVuQ5deg+8EPfsBBFsDYyAiOHz9mPkNuDrhyCvTppWXMeUN40jeKeQ7wqrICnD15EN0U0k1NjWQq07Zibv/BTiST6WmqIZdavZijnwK/p68X+bz/y08+Jchzo7mumvmuYmik3yK7dx48QGAfRpgAS1MtogVZVJLJiFPSqJFXVCMnR7HJ0lFZWs7BtIWZ5WV8cvsOhiYnyUA3MeNfRhaB2u5GFL/zre+iq+sFmlvaCSja2V9OX2qIazpDcYwWV5bwxcM7iG4nYx+BlITwwOCQlXfRu4wjx0/YEvMxaqYuMtmNzRDGp0dwTIA4NeP/z9R/QNmVZeeZ4A7vvffeBxAB75GJTKTPLJNVrGKxit50a0ZSSxqqW6JIVlJrelbPrFkzvXpalKFIiiKLZbMqXaVPAImENwEXAMJ7790Lb+b/9kUkeQMP77377j33mG3+vc8++4hCcLmbPeoesHc+umJ37sp6HRizavVXtizQw/uPW25OkK8oUkwxMz7piiRTii1B4IWM91iPLOKQ7POVq5kZ2e5BYIPvzQ0xrECoewNFszESiufPX7TTp874foeLqieCa2x4QAJ+UcI81ldLJiWluNEEwCX2JCE50aelr1255ivRiopKBL5X7LXXXvAFBMXZmXbt4ucCICH71utftct3WuzCdVasdVl2Sqod3X/QwiWsWYUIgAM0kvsotLxh/+0HP/dtjcKiwuz4iX1WKaXe2d3j48U0E8+NE8htaGiUQZHl8T4lAjbjUibZAo4hjbdPG6DpkEcBUveVoxsScjFRUszL225Zr20ti1eiLF7Ki70YiSXCGNwSzyHwYmLirUBAqeaA2lRaZMnqy5XEQsspzLefv3fOPr1w1TZ1XVlxlt2ejLHxxQg7vqfMEmIjNSapllFcZWU1DZaZV6JxK7H1qCwbmDNLyyu1iZ0cO/nUi/Zrr7xsm6ml9uGDkMUnZ9jh5j32b/7+tp1/PCnwOW/H6/NspKPdquuL7b9+9Nh+dmPQ08scrUmzP3+n1afJ+8enrG9y0RYELv7s1w7YjY4Re+1InWjbLC5s3c49mLI/eKne1iVbeqYWrSg11iaXCH+Iti/u9tjT+8utd3rVTjVk2U/Pt9hXDlfY0NCwrhcwYBo9McaSE6CvMPGgaC1JIEn9h7IHRJYWFFqeAHuu+ofFLyVFxVZVVSWlm2zT04s2pvrhfYxPSmCWTPKSKZ0wlRNvcclxDnSy0tN98U666DAmNsEGBwX0ZNAlyoDDMy6B6aAHRY3uYO9NcrShjFHM0D0T4Hio8KDiiZKY9RkFFg0gA4KcUipH93koiXhBRCJ5R1xWkKh0WSAdgMaeknja4gTk0B9MbcKbJFEmzcm6gBVTYxi/ACmmAFlVPSvQxTQjdSIdxzab+8uQTUpIdJlBzFeigDaJQWkTm9cvr2Esb7u3Pyk+2qanJgX4Uyw9N0eyqM/GpmZkoD62XMnjxaUF6RLRqQwJZgKgdTzPgIF08erC1LKMyjAZmdGSF3WS/Zl28tg+jy9Fm+JxT0/L8t00zn32qd1tuSXZn+Kbr2fn5Fp9/R5dm26JkpGJkrvboG/pYcI8kHcZUfPWkJts9yYFKtV3GxZt4mKL2ln1lcOyYU3kadNLLGYIWcSmQBZ6MzKQ2+xyQZ1pPzNkrrA5dI3re311cOLvejQOF/EkCjkALzrv+vrJfRw67Z5O1Q89ys4HOHSIH9t9obd9ShFdzLMcpwS3u8NHdeLw6Tz+9KPLkCefObif6WjKgo54Hkfwe3DNLujily/b4b9wAMT0XeVybwD6gvM+Y6Fzu/cF+AlwGcyU8QLncAXXRfzJn/6JJ1ClEG7erSQXekG89Bnvzm4heLOYmnNrQoUR4MlnDhSJTzUChPyMHq8yiVWhQ0D7eMHcq6Z3moWQ5DcO3gFqPjfMnwbT3cZqbOAVC9I7EHcF8KIErg2OwLPln3SOz0AwCILp0qB0pjWxVkDRTB9Eu4t09z7a4ys0VDefstTB//xMnakyz3eCEErHK0JcF4PJKjVW6bAMeFbKYWx+2eO8ePaIJbrHoDY93J4tYBplVe0hMDxOoOuc3W99bPOzSxahxuON2txcFWiK9bigOAHF8pIiO7AP70WGu9gRPqxUnJiYkvIqVJ12XEDVS6GxCpEM073dXW5pEE8FkBofGbLM9FSNj/oyKvD8xcelWG/fqCfX+9a3fkVmxppduXTFPV14J0hZQP/gTWu5ftVOHT9mHYP9FtLzzl2+6Qn+lpYX7CvPnZLin7CsHAGwkyft9u0WKdRSKXUCvxnDgLFipPgzc7IsMT3LugdH7b/93d/b9tqyFem+trZWI5kgq10YA8bVg6MFBCkL8AFDboeRjxyaMmPrFRZx4HmZkZU/OTtrbQPdEhyqf6oEvQbu6cPH7aWzL+jeLWvad0Bjt+X7REIA9D80MDE6FsRZjIxZXEqetdxo8emsLNWVPRLZ1qOxcY+s5DQrKiyyrp5ua+/p8Mz++dm5lpGcLSHYbokCUR+eu2C9QxMCQKN2+nCzfftbX/XtcPqGpi1cQiURhaVnfqpxX9uRtSyAsDQ7Z1MCfjsoFvU7KRwQLjECWdsyAiBC6s8U3LYUCwsU4Ku2tnYpgxgPPsdz29/bYYtzE0b2fEA5MTAIo9GxMSMbOEYWKwU7dN/tG3fspRewkCft+LHDtmcPU6x4JldtW4r1/uNHTkuH9x+VMpJCEyiK01jmqI3rrKyVlQeP8Bw8lldV3udXbgu4bltefpY1NtRYbX2dg8fU5FQpiynnr2lZ5DN6ZQsszcjQIMCf7YpqZByMqQ9cqOqPawFd62pvlPrhzFPP2YGmPdbU3GDhAsozU9POw+y/B60wbZyTX2wp6j/CFAhpSEnJsP/wfquxzVV5QZb967+55DnYGisy7Hvf+5YlZ+fZ/qYa6x2ZtZuDy3anZ9LqqkXzaan2R3991T68O2w/+fCKnT1Ybr/35xovybW/eOuu1RRn2F99+MCeP1xsf/zDe/bK6XJ7+9qoeyp3NE5/+s399mhCdJuRbJ9cPG8Hm/faR7f77G//lxfU5gVLT461R3rm8foy21OcLtBUbA+6xuxkU4nd6Ry1ovS4AEAIbDaXZdn/82e3bWAqZIWJ4fbds3vtysMB30bpUGmyHagpsoKECMsRCNpbWWALI/32v/+X/2LvX7pqb3/ynkAOBlypjCjJF9HD/Eqwgs438RcTsYE5G5vPSyaFBCKWBHbYy4/0JKNjk6KbZcn8WJ8mRvakCnynZ6TL4MQYAHSY7324I5k4LzA+KLpnE24yrKdITpEcNJnNtgUwUNqAPl8EoraRxBcPfJmMkxHdNz8nI1aGKhvxo+h9H1EZp3hqUXhh4TuWmZkmmbom0B2j30WHolnGGo8uU+nEVyH/fbGGdAuxgMh3DO6QZNWqaBeZznOhdRbTAOTIt8U7QJKQmEhZZbECmSQgdmNHQDcUWnN5lCTjZUayJjyC/RCl76RP8F6T9oIV4A9lbDzs77E7jx/I6FlXH8gYl3yqLiuzgrxMq6uttQnxA/wVESkdpLrFyZgbGhjSM5btO996zV585ikrLioUmGqUvFoSzYunBTCJFYMuers6jM3bX33tNSuSgbGxyQb1K3b/7gMrKSiWXAX0hCxGQHvHFyFFC0RFWkLUtp0oiLN742Hu6VsVr4d2oixKbY9SW2AqQQPSgLnsIeWLg14Z3cTP4aQBRAdTe7pI/wA0q2sruoGVzcGsGLxJGiPkfhBEj7xwF4b/rn8BAOOls+hSDEpANg4NvnscFdeJbgCn7qjRNegUxoqyXXd7GbxRLsDIRYcfu1Ob0CqAGhxB3YLHci16nTNP7tcf9eIeDt6DZwSf/cOTg2s9pstPAcYCEMj1PJf6Is9clunAQcDhebz4QIVoCBaJryTkRzwyKsT3GxTIoFPJRs1WI8yreqfoHNfwQNyPWNaeWkIP3q0AYAyQhAWO12oX1PE7sV1UmnozKMHx5IT+o/O43g89zjtVfwA77tsFfEF8kO5XuY55nxTBO//xu9+ja/xc8IAvB49nU3/aRN35zHk6jQO3ctCJwYs0DxDHinthWMW5JhCw7IHaG5uR1jE26wkKt2RZzW3JCgoP8lj91r4Ey4iQoFtZF6MleV9du33bY23WBJzYYsJjBqLDrFaKv76u3grzsq22utKBAIh8eUVMPDPlXqUP3v/ERkenpHwlGGPY5T/Vbty87kH0XQIS3e3tUpgbUnSTUvbE5BFbtyNhKuEvELe2umVdvQPW0NhsFRXlFq3uZKPukITY4aNHPY9XOlNVEnzsHVlVUeXTSOti4KmFkMdMiELsmWN7JURH7fCRw86Ely5esl/5lW+7ImKVFX2+ui5QqvYuCsTduv3IfvH+eQn7Zfvu6y/ZwcYaKy0vtx5ZiEyxbcpCJZ7j4aOHYjpWvESKiUMed6ZOUDk7HjcHUQDCCQSe7Rm0CinavKx0KysqsDiNWa0E0tdf/ooAcUhWdLKAR4rG0YnCFVsEFp4UyPwMeYV6LKugyn727nsSWqsSbF2eXsMFtIQ1q/OYz8/KynFwDGAYGpy0pr3NNjm2YN1S2iSkvH77jvVJ6FZXFNr/8Dvftvw8Nu6VAphcsC9u3rDWB/dt7569NieLsqiiwu7du2vZskiHNZ4PHpAsstvysnNkkcc4PaOg4BX4kfxMgGn4ienfitJSq6+ptGjRzN3bN2Wdb9ryogCeOnxFgFb42JJS2eQ8zpUY0yuTE5O+R2dRYYXHVa0sL9o+gZml0KJvWM5CD1wbGakZssClZKIT1HeJlibQfKCq0hIjRGdSPEx7kwyTOAaLjLVLt+/b/Y5OXxF7YE+jxybW1e+1HAFT+p8VrMFWVuPqzzX1Y6bvYABxoEBZGMKejQT3EqdHLIw+6ogQsEuxlokt+1/fa7d3WobtYF2p5ZcUWkNNnW3EZ1l1eYmFp+bZxZ5lm9uMt4N7y+3jC+9bZUm5fdofYW19E1Zflm3v3+pzWqqrYgrvrqUJGPzlh48FTFKttWPCjjYW2OXWbtHlplVp3P4vL9TZj68O2etnGu1+/4T92bcP2E+/6LL/9XtH7BfXOux0c6V93NJvTUWpVpS8accaiuzcnW4ZWbH2+aMRq85NtuTNESstLbc7fQv2TGOeG2oJMoa+frjKrjzotanlTTtQkmzpqktRRrwVZyRYgYBXZWa8Feq9Ij3KXtyTY6805+i6JNsMyahYHbMXD1RbSWqkXXn3JxY1O2pxq3M2OzFo/+2nP7WPLn8hZbploY0VgeR58ZLGVDKcjbSRNYR94BVi9fWGjMPpuXmbEABZFU3B01NT+qwxgv7xMmOckLmdyeZtsSCr+kJLIV9csyWeXJxdsAn2TBUgY+oODxY7XOTmZvoU+KLA3YzKXJgTmFL7MQKgawCN6xzR0OzsossK7uXZvrKOl2QGYSkRUUzrYPwH6QvYbxGPbmZ6mvgk8GIgz1ME8tASLPSA7zAaAVwpqZKteOs0/lzHzAqLUADtrNTE6xwpuqMsYtSSY+OtQIYXm3wTb7q2KkA4F3JeZC/YaLWTqTjaiZKFN2NjEn3bo9bOxxYmcL0ZzuKJbSvPyrD50Rl76sQp9R20nqby1iSPCPuI8/qqV1X+lHgrwQ7u2+M8vLmOQS89os/pqgs5BEPi14yMLKuULCZes16yO0I8ur0Vbg/u3fMpzcHefo3zpG9ej4GSI/BIjNf49JzPaqQkx9vpkigbWzYbX5LQ346wxTDJ6rANE8xV/6jf9cy18Dixn8CaBaAc7x8AlRhuDHd0JI4IQC+yCicDGAFdy/wf/Ux/cQSgxtndr3XnCtfoK+EuhH5Q3qp0Jo4Nxl1Xqwx8feh4FuVFU6jra4Af1/NML9sLpuh/AHa775RBmQA4fqdcjuCe3e/BKDz5SQf1fVIuQESH3yu6FTLx7/zGuSBHGJ76IF6XMt379uT3ANs8aYvORfzJE+Dlbjn9Q6B7SognnUVFWNnhU5D6S0iM9/N0ijeca/QggBsPAIwwdeerYyhQB1YITIFljvJwb5d+A3ShVIPvQUWDJ/Irf0/wpSrKC0J88qMO6hN8dPCmdxI3epJPv577gt+90friwMk7js7QQGCt0Tn647tb2rqBTtztLAiI83znFXjbxLR6Dp8RFAgH+ohpRoqfXt6xQQmRZTENmbpHdkS2YtyK+FX7ZnO2LU5OqH+SHYSy8uns2WdtWQpnfpoVcEzRblpSSpQVleZYZna6AFeFVUtRZEpRqZUCXWMeLE8czNTkjKyRZMvLzVbfr2h8xOwCygCXvJwMWWUzbqkODvfbM88+5cHY5OGi//BCDg6O+Kq2irIiX7ZvYmysuYNHjrjQAlxArFhnB44ct8GRcZ92IMv5q6++bHvqKy0zMdION7IxbLaFCJbu7bHK8gops0rPZUOC1r3Ne1Qe3s1o6+nssf7+afvw4wtWVVVoLz9zwMFbfGKGQEKaB78nxyd7jNete7eMDb0TZK2xNDsI/o+VBRF4XPH+QAkbEsIp+Tm+Cq65sV7tKbPm+iZrrG30e/BmoUQYIxiQe5leICs63qABWahzyxv26fkbtjg/YqWFOVZQmGfp6RkOfkVFAgnzNjY2qvKk3KfHfZFDakKKB6pPTSypnGW7cuu+PdSzstKi7bUXT9nxo80CUWlWW1Vqe6rLrKGyyCqKsy0qbN0KSwpsTP1av3evVTfUumVZzOoxgltFSASMk68toFem94PtTqBVlMmGaC5MNLgmUINXbnx81HIFOlOT2f8xxToFlKOlCEZk8aMk42MC3u3p7LK+gWFhpSTfYmrvnnrRW7wUUowUmizk+BhbXV6xpNhE29Ow1x60PrDHjx5bgRTo/MigpUjh4BEg0BvPXZhA1yfnr9gvz10SM4bZ2adPW/OeBmtqblZ9pYBVeRZH4MnA4issKnKF1dXdKaUSss/PfSqLfsI6OjssIz1bzcWrvWnhO3oRf7K55lPmKzHpUjqBFyg/Ocp+cqXbXtxfav/h007LTY2zf/eTO3aiodg6J2dtcmbNnj/WZAUlxXarfdh2wqPsVt+0najJsa6JBUuI3LHEuEj7jZOV9t8vtNmJ+lzrXzB7pSnfLj8atOONZfZBS58rm6uPx+21QzV2q3PQzu4pts9u99rz+/Lt8WDITtbl2v7ydLvYOmYlAhmnKrOsoTTDZgVwfuNkmdUIeNVXlFlKQoS9erjCYiK2rDwv3fKSo6334RU7Xldoq+N3bX7ykW0vT9gHn3xiB2pKLWpzxWK2pWRnJsQbWzY9OmSri6yIJTdVjCcbJcZmfXXWrp372M4cOiaQJdmAx13ibmZhWmM5I54TGBCIKMnN96B65BsrHhlfDQxCU/IZA4qV1zIkJatZwUzuvXQBdkBQgpT7tAw9FnowVcwsBCsCoUmUb6LoDdnM/q65+fm2I+MOvUterFiBc0lW0VmHTQt4rctoIP6KWRTkPsHWxFsOj4x52APxW+TJ4jnMrLgsB9RsrFlmZqoMwVyPYQKI+8yFyomTrkG/jI2rr9wbxCKuOMnDNT0/0rIz0yxXspA5DlY5Eku46yVlKzBWVCbqeoxeX1mnuqMDeD6rEvE6uw6E19ZWJPtlFOoZKRlpTtNsu4MXyGdVRLtFornW9vsCs5MWLzorkpz4oz/4fQtNzVv7A/ityYHo/gMH8W7oWQKe61t277Zkj/psr3gHgBUtHpsRX3f2dApYodilW6QjaDszK30DA+LveEvPIkF1suR8tBXkZ7v8ZwPz6rpK29O011ck40xZFe8JIjhwG5HMy5OxdzA/znbUpsch6TnRxtpWoq3Snh1WhqrvRRcLazu2IiyRYAJX9JvqTJ48VVnyXOVJ/qAr8Sj5FkyMgbs/ggOwge4MdDxaXd2k68EY0AB6mH7fdWygV3nnev5c9+t6ZAA0SzoMwDqzKJ7KCp3NoH35RESmPvu/Xd1OuZSpUlWXYLrwyWddS53W1VaMcU8T9QQP8TsYxcvTZ+rM7BZADPqhjhzQ/26bgvrrPOf08pkzGfvcB56gzIjvf/9PPY8X9XavES8VQEVpLPFJuPiApRA6y3gBZ35QYd0L2OEevF6AErwvWA5UyRuiBnvMBWhVJwOPWuCS5DtleBfROI4nb7vn/Ku/B98BhtzH/T7InFM9qdeTq31AOYLnk1qCFBisVIThA3BGJ1GWD68u98HwgWUwgg6i7lzLZ/qEF8F+lMs7DEB2bRYYBPmnFq1rZlWMyvYoOza/HW5iP59mfL0mzvIiJfAk+MLDAFjqNynZPfXVtre2xmYnpwWExlX5SCuvlDVbVurz94f3Nwp8VWls8FatW+v9u7YkgPPSiy9ZSUmJ6sb8MZ6wkOdw+eCDDwQGciwtQ5aa2t18cL8EYq719XTbe2+9awcPH7EMWWAIiv7+IR+XkvwsAa9xAYhxbztgrbOz0wUTgvLy1etWWdNoff0D6oMtMXg+Etwe3Wux00cPW6veZyQUYvU8phbyC/IE8EYFJmesq6vLjh0/5kKaLOqPH3XavQd63bsta3DFKkty3EqcnhP4FNgikJM4HfqaZH71NTUCPbNWW10jIDmncSJvjaxOmE5/EP2Gxi4khbyNZ0xMDI8tLK5ImIRbT1+fvfPuu25RsRSeGA1iYIgLYiURlmrYdqTd1bnh4Ukryky2E8cPGxs4nz59xj28qamZqj/TJGF2/rOPpQBynNJIDZEgRdjd2W9fXLpla3ruiqzrUyeb7MXnT/m01boE2+rKoscOZQgYx+t9TYJrgiBYAfOa2jq3LhFgc/MzliUQDX3j3aOvEWYoAg2M065bkeI36BRFSfoSpltZJZVGDEt8nJTQqMBOom2s7kgxJbrVy5h1dXTa1StX7KAUNfnfmILL1/MQxgTmIwARrAA7gv1RpuGxAriqUMTOulvvbFzO3o54wbDylpbX7c23f2l9I9PWWFft04HllWX21jvv6JkFNMWBFwbC+MSkrO1UB4r37rRYrp5NXMzAUJ+VCqzHxaXYtgwKiSkBjRlbnZ+yMYE9tpeJSS+0N2+wqMHsn3+l1i62zdvJ6ky71z9reSmR9tm9MavMT7H8lATbX5FupaJpthL64v6gvXKoyP76XJf97tlGa+sfsW+crre/O/fYPnkwao1VWXa8PNs6Buftqfo8G52et1f2F6m7ZQ6Iz185VmulGeHWUJInMBphLx2pdO/xmb25AjU7lp0QbqcbCixpfdbj8noe3bOu+9c0fitS+OlSnpO2iVCWkhwRGF5fXJISibKRgT7blvz48MO3LCsn0dMDdPUOW3lRqWWwyES0RojAmsApCT4DDwghDhuWIYNscLTXOroe+N6L5QUVHtqwKTCcKkAwMTFso4O90ibLlhKXYHXl5Ub4OrwOkIB2Ae2U70pJssBnMZ7QFulP9DgBhHn3CJOElBkL3xNRY8iG4rv7HM4LnPjiCn1Oc48XHqsVnWNqZd0ydW5WRgsAC5nrikhUgWrmd3iYFcPIe+QwQBB5y29pLOIQ3wEmKqsqXI+wChD+Z4cJdBLpZQCGKD7CPwBcTNd73LHag3cWTysNYlqRPWyDHUeY4VAlpftYMLC5s2Xj4sklGWPUA9AZFRYpfk1ymaLaOb0zFQjAo5yhIdGPgBTGHPe4d1/8syx+ChN4qpAh9cf/8l9ZaW6uHWo+bJ+f/8JBL/2boDEmCe3IyKSd+/S8b4RdUpTvsxkoZLbSksCRwXtAhu+E6H7b429ZmHSn5a6HPKCbUpJTfKFBS8sNjUGk9Ea5g+E8VswLnOD2Zop2WjI0MjrBMhPIcL9hyRm5pspYXVaKJQvYPZySDlVfrKvMxZ1oS9oWoFKbtqSrViQjo8JIHyGDVc8gPpm0R4wp9APNoPcBoNTJiYcO0YvvXLN7MP7uEdMlHhutcXIww23ey4GXM3CKBOcozqcXdT3jHzg/goB8xyv6zR0sTw6e6fXQ4cDrSV2gK84zdtCQYxl9pzwcEfQ7v/s9KhNDkXuoMxgCsIeep06eFuPJMzjcmNBjeJbentSd4p94wbxc3oQ9/uiP/sg9XsEcJEoscJlBlPQNoAqQwUNpMEGEWEN0Cfv0+UosEVrgZtNjVKivfNQfXY3Spgx+5xk82L0W7prb7SgIY7ejnjTkyUd/4zwt0eEASJ3iHaHyKINGOZijbIEBVkNynV9PHWEwH9hgjtl/U5H/eD7W26hO3SWQAHD9w0DuDhhgi2lXPF4Qne80v8oqCRDtji1thFnv1IorTYDX+HacAIGAqH7/H5vi3GqNksW1LkIWCJYVl+LCUSRgJcUFPiU4NYG7OdPRfWFuuh3aW2tpqcle35nJcbty6YI9++wZXyaMUIxPiJHyXbX9+/eL+e64QkyVtdrZPWhHjh63aFmVTPeGBAoR4MdPnPDVPEw7kdcpS4J6dmpMSjhZQmDEkmUJjY2PezJS2si0D1OpRUXFNjTQ73EP4dubsuZibWxoQoI+z95850NnhNOnTmD0SYht2Iis9GIp+8rqSk8rgVBgQ9vujn67fP26paVEW1NtkR1o3i9akVW5ofYsE49S7psl4xEszSmwaNIMrG5YWlaOTc7NazQEoiUQneYkmJh+iFEdIwVYmVEBzDCtxp6LTC8S95YrwXfk8DGPOZuZnfbpTKZQB3r7HaRl5ZXaJwKPyxqLZw4cste//nVfnUWMUJgGCoMExRMKLVh8jKwatXU5tKa6ETQca7HxMZYjMMYy8NqaEnv+mZPuRUyQEiKmkYSwn53/TAIxwybnVyyvuNxGJmYsv7DYBvt6bU6gdWx01JoO7LMEKZvFkISg6Gp+bk6AKlFjQGCvmF70JrJQ2yVQ9WLalEBhBAiCBMKG8dkChHxz0RHxArIbHkOF9/OO6IPFIK9+/XW7rc9YiqlJiQ4OR4ZH1F+6XkouSUIFPm/r7LCV7XVbEBBbWZix8uI8y9GYEsRMHjDAVKyA7MOOLhubmrWnThy2Q4f2+aIGaIc8Q+Sqg7cYE+KCSNDK9PyiwFcEPJCVbsmi18SUND1b/K3nD/T12JoAbIZA1NSUgIvalV9Wb2ubS2qvrG+Nq22t2rnOaXvUPW1fOVRgsVHhdrd9yFr7J+xIdZ6vkDUp0/mlDXu+uchSwjbsREORlWbFW15SpD2/RzQh0PV0RYYlRu3Y0/XqI+LdaqWkJU+SwpatMH7duh9csfu3r1pltvpE9UgQ/UsKeCzXlICyeyHXlux+6wOBxxJ73NVjN27dsKzEBCuTEkxIy/BVbiHx2KOrLbY5LuAyMWKL7TJiNJ5do4OWnJskcBMnUDtt5WUV7o0F0MwuiU7ZZFn0w56oPGtDAHg1bM0+/ew9a7l8yV4686JoPsIWRcibosdJGVAjgz3WUFVueyorrDgr2+pUD6aakIdRGnPkN5515K4bj0vLogEM7B2BxVwrlFIHWBHLhfLJlMGCkiNWiSlAchcynuwdCz+xQpEgdzzjbOLP4iTkZ1FRobeFtqWpHygTjxa8TY6xvLxcl8/QCrFT5PIjXhA8hKetvKLUwV+QWiLeBmUcMcWHdMfoYUEKAABPGqCRBLXIbrLN+1SmWlpcUORpd0IaIxMNZOemqbwgtthpVLTEjhWjGvth9R3JVwFQyJL4KDaTZsPnRJ8WJDyDvSGRCWzD1NC413XPiuQWISIAP+RSUXaelecXy3DOtvKqOnvQ2WNjMjrpiw0B6ZK8LBmxvVZYUGL3H3QIFC3Zvj2NHq6B8UO+QzYSZ0s1vL/ITeI5K8orrWlvkw30DwpwJen+PAcA8L+UiMYgRcZqnMUnJlpHZ7vk+aiVlpT6LAdt3dT4zkjG5dUU2/qO+HFa46l6VyULwMWE2/3pNen0KI+jXdyRkbizJrkqukCGbUWjCgXkpc00QBHqe+iBWa5U8a6vcATFirY4PA4bfYye1/0BgAmADS/0Not6AD1fzmYxsAy+Ds7w4jc/rfvR1zggkHGASmiMvG+7zpV/wBG6V58p0A0LgM+TAy888sjjrfwhAfBSkbpHddU5ynBjVyf57DNz+h3Q7fSlenDOwZjqQH3wcjnA80P1Ex3semU57eDySasivv/97zvwoiCYkmO34rtuYQoDNEFQWNwgBogseBgAQh2jW1DudCz7wmGJ47om5otScU/zcNApBP8PU4w8L/CWcaFjRU7TeP747R91JudpEJ3C73QoMWjc43XRH/XyzvL7QaoCfNRR55kn5hzFcS1lMEC0bffYJY7dg/t40eEQr6eOEOrFCuLZSxJAJAUMrWxY33TIZpZoN3szbplgjAg73PbnRdmBVKZsGXgBic0dMVO/mCLfdmR1PH5w3+ZkGTc1lllDXZnl52Zagui4pCBLinPFGQ2PBFYwMSopKZl2584Dz6PFRscFhQXubs7JyVf9SfxHsOOGlZeX2fDIgFq5baMDg9bT3SuGzpPwinIPS4z6hmX9rHhjX0S8ZMzRE3CNVZSSkm5supybk2eTAmV4o1JTkiR8Qnbr7l2rP3TY3j132b64cc+++dqLfi/7UYakYIlBYj+/XrWzXgKKVUzdXVLQw1N240aLJ1l95cWn3RplA3FAFClNNIA2I2WLwEmSIOnu6fWknbFqn1hUYxgjgla9NeZrqvsa+zLKKIiLkBUj1LdGGgnRIik0oIW4+DirrKj06YvLV87bF5c+sbnZKSl/lqFv6xmpdv3WPQdHJ482yTJtduC8MB8E+KekCvhIgSPIHrbe90zbISkD9jjLSWVMIm1QfXzw8D6dn7NqKQtWjDIdBP/EPsnrhYBaXNm0bCmCR21tEpCx9uabb7rbPjczzZV9vhTV+OSMwOceCy2LXvSXKvAxOjpgN29ds6PHjgXPl8JDaKFg4E2UDrQZJPOVABaoZkpJrG/p6ekayzUf41mBnVdee82SBWLbe7o8GSNJZ+kP+p6AZWgasIjHk43NI2X5d7d1WKUAV5bGY2BozDJTM62XaevxCQsXDQ5PToquMuy5Z5/2VByIGNKXYBwNDg2pnzdtTMK/XKAaQM6GwaQHefzwoYyXdYuLSbDttR3bUJunxodsWf0Yrf71bOg5Wa5cqxqaRCOR9ivHNZYzU/bcvlJTy+25pmILXx6zPUXpdupAlR0ul+LemvX+7eput6LMCPvgsw/t3tXP7G9/8ENL0JiEizcvXrho4xM97mmYlpERI+BGKhi8NYDOjtZ7HgrQ3t1tK1P9al+xFZWWu/LaEW3ukCh3m905Nr0fSM9B9m/yNXWxik181lhfJzqRQoCepqet8/Zti98IWbpotDQuxULr89Y6N2L5tSWWn5ljNeU1Gt9CW1AZbP3yWMAXOeqyUp1K7NN25Lbdbbtjs+Mj9tKhpywrrdDGlqV8wqRgdG3bo3uWkRRjTVUV9sKp09ZQUS7QzPThhgBQvMVHEw9K7qVI9/SgLLe2JB9VPiDdvT/Ia0kNDMzBwWF9UlvVDjbhDguLlpwRsJVhg+cHGsJLRa46wIQku281hWKjLwl2Z4VjuJR5Xn6exy4yjVmYXyDDU0BGugKjlWlArieAG32ExyFBvEsIBZ5qku4ODQ87IPPkw6JRVjrH6FqmrpckczBCyIpPqAsbcpcU5jlAGRodsYgYDBWSxDIdJjqXMQd4YzZ/YHTY5gWepiVLAV2xvtl/tqdmIbUP6XrQFagJtuvBK8yuEnhu8TLv6LNEhQMmAtbhy4LcfDt39ar97KOP7Scff2rnrnzhK3HJiZaXlaVxiLEP3v7ALl2TASTwB+1Bg6SaIeyAVcrIn6kJFjiEBGJLrba2wXkcec7Mh4SsdXd3eR+SNiZLgI8ZAcYU44ZxG1SfTYj3jh86ZiMdPXZPRsGPz71rA0sTvqfq/n2H1KYwy40Pt4yweetdEiDaIrg+0kIyZiEMAu+lWW1pfce3GSLEAP5ketbHQTwQzD6pQNfFpFySXtbB7xy7OtWvUc2cPjRe+uh6Aw8mB94maI3V0tDA7uE6XS9m4VhwwY0ATs6xQtVnkHQf93NwHvmP48c9uYAlDSDlcB/6xQ+vb3A9fxz6qO+0BceNIwn1O7N/gYOGKXR/lq4FL/izVMhu3lFKCcoANKrnnrSDa8EgEW+88advgNpQLIELOGggFeWFJ4iL6VjQq89jggS5jkYAihwY4d1ivhuAJSYSKAEU0cne7/o9eEbgdaIchAn3+YAEj/ZO4H4aGlxL+VzPMzgbAKjd6+hAXv8YRGFN0cm0K3gAYCxoeICS/eOTQwVx4kl5//igXA4HmPrJO1bFIJSCtoX5FiTszYgVuLC2Let11kKy2ld1fn4zyiYjRUyyIL5WF20pa3MaMLZKMZuYmPeVf+ztVpKfbbMzUmCqe0Z6moRSku+sX1NV7PEJWDGsfpmbm7frN64LaIVkXbdLoY1ZXX2DwEynHTh4yNNE5EmY9fUNeBLJsooKam/TM9POIJ9+9JE11Nf7FjlxElQIHJZ2L0qJF5SW+LQkRJuPcBTRR6jReEdKSyvt5pWbIrxVD5zm3lt3btq8LKdpWai/PH9JwnLLXnvqmITEqE9DAIvj4yQgBQAQznv37LdHD1sFXFqsublBdZqw5r01dnB/k4RFlmVK+aOgCcA+deKULL8pJ2JxuLW0PbY4gS426kUxhMkCndYzPvnivF1tuWUtj1otgS1uBHZY+rwYwisWjBeW7ujYuHtZKyrLZJ2P2sefvCeBFmZlatfWdoT19A5Yj8BdaV6OfeWV521Iimbv3r0ex8TyeLaiQtAxhcFWKZPjo55osLIwUwp8x0Ym5jxzd5wsxr176uzA/mZjKyeC4FmdVVvX4HUho/uWwB7b5iD8i4tL7LHqfvTwfgHUcSnuOSmVJNV1x65ffmDnz39u+QLeGeksu0dYLNtgf59N6Pl4NOFNFew0HSNwh3UF0GO1GvwaJ1pDGALSiN1aFsCvrasTeImy9kHRiBQmG6OzQpGVq6RfWNMYUw4xLYXFWOxZngcqNyPNmhvq/TqUinCU7zG3LSIakGDv6O7QOArg6Y/8aRIxUvTblq2xLRSYJL6TGA1SC0wJNLF11MIcSVllhGEMEZgkGpqVAkxJjLGc9BT3xBHDRzoNksImRu9Ybuya9T5ssajVGZsaHnSv1Mr0sO8P6is39bm3t8NuXLuq9oQL2Cxaa2erfXTuffvk/E3blHH07L5mq6rOs9KaCtUvxzLTsgQclmWcEZ8BDe1YW3u7TUxO29DYhNnyjEWtL1leToHll1QF/an+8RXRsbE2omt6+/oFvA844B3oaLfR9g5/fq1o3aLCBCQXLRVelsJHiRWKx9ih57rA+UpaqkUnJwqwbdozp55TGekegP4f/vzPraK83JqammxyYsTSM7Ml+Ddtam7cN6OuLSyzPWV7bF6G3oJMEhKZjWksZqZH7PCeWjtQW+9AluS+TIEiw3Kzc2VMpUr2BtvrkGSWHFl4cPAEAFp2lQRbSo2OjElmxXsQ/NqqlOm6jEm1d2Z2XrSa6F5zvPbh4eo3jSPKjMUzbD9GWAQLNgD0gFDy4KGG8KrivUpVnQDmG+oPQg22ZQQxVQX94fXBO0SQe6ZACop1Fq+frgXgYeTjhWOPxnDxAMHxADr0QGVVpXtWyf6fr3sBbmiINdHSyPCEDQ6Mqc3rMkL7xVsZtqWypudmXHYwqZ4meVuYV6J+IAHQhhWX5Po0J7MBEgUCSFsyIuNk+IR8ipNUDZ7vSr+xNy5Gt4MjyYbeoWG7eOumLYVt+X6xEwLys+PTlhCTLFqdl0HTZ7fv3bMV3bMQWrBmyQ/kYZLAInu39vUOapzm3XhKExDEGKOPMKbZfzRJINTzpI2ysCHLktPUJxEx7smm/9HVTOPi6b/84TlLXNq02vISeyiDo39pRsCHTeXjLFZgbV4AL3xhxH71TJO1jUzZ7FqkwHy4zYbF+ubaMTsC0aKzNYH0+dCWJUreJsrQiIxLNLZ3m56ZlN6QDpFsZTo8CEEKZs9YXINnk5kDKRmnE2QUupC4Pk+gK7nCVDirpNmHE7VMOSKaAC/w57oY3BAAHTAK14MzuJZn4VkKsAxYgaB69qoNFoigt3lxL+VSntdR5XNwG/dCgwAvXo5PdDG8F8SqkwwckMkdPEP/6zr6eheb0P/+sx6ziz24EFlHns2If/fv/ugN9xipIhTkoGi3UbqBhlBhvtNJdJCjOApRBYOH6np94JzHUOkP1x1AyP95uTQm3O/neioV3BvcHxw8Qd+904J3R8dPLnarT599/ld/vNOJuwiX3wBb1JnXbjv4HdDoni9/ZgAGeff28qd7eXHeB1f38Zsfemfbn8DjFay48K2CRDhkqcezwFTcyOyS59dZFzHjYRjdkXLcEQAM27Df3SclIuKMYCWjBAyu3/37mnwvs3gJaBKoIMQ8E7ysPiztWfYcVB8g6Fk5AzGwEuz2nTtSClN29Phxq2toEMNlOMMTR8GBFVYspUl8BHFX/f2DvsH2xNioTx3kCZSRawZXPxmkIdg19U8ecWBstyOhPyEhc2jfPs8sTy6YGQlG8j/FJ8XLopNAVR1b23rt/Y8vSwlt2sHmequrKHYFSa/FMcUGfeiPlZ55ucX2+YUL+mVVQqNXSuqQFQl0DkthssJqYnzSg8Jr62o1zgTjSiGpTrcETC5evy5FWSuww8KBLZsTOPvJO2/bFy03bUoga3FjVX0/ZldvXrF2gbs9NTVWIdC5LXMOD8CWgADer/GxKZ9Cyc8vtJMnnpZgjbDKsgrvy0WB06b6OpudHLfK6iqP/8KyJu0G1i5LzAcH+n1J+KbaXiiwvLO5ajMLW/b//k9/L6Wwbvuamy05Ic6ZtURAliXYHqArJZ2anmVLUvpzundGgCM/r8A6Ozuss+2hFRfmyjrd8elAxq27s8uTe/b3S5kfbFS9h5xviorzLE7KcULALT0zIwgs1YtMmXhfOOAz2AShxqIP8mtBV/D4vMYmVgoCQn/7l+/ZxctfuPd5T0OjJ8SNkgDCU0D/h9ZWLCs/x6d+yJhdXVHuebtGJyYsT32YKcuamB4EKQlZY2Ki1Gdp7oUbHOiVcIqTUo0WPSxK9uxI6S7b+PiY3b93V/Q56/ssFssAwFuEBQCr7Qj0sdQ9WQoUsMWKLRQzFj87MQAKlxZnBULGrKu9y3LEC0xVMZ3FtC9B4cTxAdhYlNA30GWx8dFWWl7sSnNkaEL8lm/ffPl5myUGR/3AtBpAg62F8PAj27CKidmcHJ+w0aFBS1SddkRjeUVlllNSLmXFilv1rwxJrGxALR5W8kHpB8sTeBns6bHxoVGra2yQgp2zrYUl21LdNgR2NtRHyYUFduN+h1142G1X7z82Yi6rSqvt/t1WNxTY3QFjKzszU8ApJMCUbWlZuaJllbG2bAOd3Xb2xFNq75ZNC1jtMAUp+TLQPyDFH/LtsxKj49172imjApDE2NJepsq4Do89XnHS0ADiWWGKgQJQQn6y0gxPFGAH+Q4di8IEuhY8y/uwQF6v2kk/eOqSyGirZZWpFFR8XJKDKRQsge5VDoYWXAEz+7AmeYq3GVAwJ/k2PDLqY42RRsD2uuQdcig7J8vlLzGn1IG4p1QBnamZGSN3F151pp5I6RCt52A8Mi3Iyk1oLycjRwo/0tY1xo8etYsuYjTWKy7nyalVUlKo8gEAAhZ6bmFBjnuKmF7cFn9npLBXbqov2hmWHMVrTmxWsgzk7NwcyYWQB8Sz8GWgv8dTSZDw2HlRegXvzK3bxF6hj0Tnkg0Hmg/a5NSsTYleFyVL41NjPV0NxmpBfpYM5nIZljPWPzRgw6PjlpmTYZeuXrZWAfpttYUN6cmBhzeQ7bPmBDIZU8omLCSJjcQ1fnhlWEGL8eQ6IizSssT/27Fm90a6bFGAlJQZZeKhzJQMgY9IGcoJkoUj9nx5qvUuSqetRspQCLd5GYzh6sN4vZDp69Jps2uqcYzuidgi6kG8gNFL6hFiuQFXAl4aDxYwoVPRB+hU6oZTw4GMfkferAqUI2sAQfAlepYDMOP6/sn53cMNJN3L1LUEvYc7of+DsKIgTtGv02+7U4PcH0z7ufJXHXkLAB0877NolKF7uRZZwOG4RmVwnmldjFnupRgOruNSv0dt9N/0B67wS56U454u1YN6RvzJn/zxGxTICyIBWfKOuxfwxENw+XGQvBFBzpTJEzznD6AxdEJwRuWqEaBd7yhvHFUQaBND86KiABt+5nxQrwDEcVAX7xwdwTXBb7sAK/gePHfX88R1PqfqAxk0+sk/Z2I6DqBELiQUUwAkqZxaoufRRZQTnAuewjO4jnt5R5kBUhBIuBzdWlxeF4MvWUgAbHyJLYK4Top6M8yGwpN8vvxUWaw1xc/bjoCDqmerIs7V1UWrqyq1hOhwMc2clx+XkGiJsrYIkk6QINsUIc5NTzroIraup7vT65kmAZ+ma4qLSzzAkkBSgqBZsYiXpbi4yKYFIDJkST+4/8CuXr9lN262WI2EX3PTHmMpN25sxpKDYG5iiIjxIBaKduPuXpbl2t7eacXlFVLYbN2xbmMChO99+L6Uw4w9bBuxoaF5e+3VV+37//afStjKKp2bD+IsVE+2qQF0VVXVqo8kgG602LPPnJGizHXLeWJq3K089wzJamNVDEr48eOHAikrdvn2Tfv5+7/UuETYsyfPiPHVp4Mjll9Yane6OmxgdkYCwCRwRaPROyozZBnqGxJCsoJndY2pClnraiZCfm1tR0B0TkKrQOCrWIBx3RMq9vZ2WYVAwMy4ylZfNO7fp17B2gmsrvCIHV8xuCireEntI67L98+Uovno4gM7f63NHrX32rxAWbRodCeMF95ds4sXP7fImHiBlXIpHoESKSsUdcvt2zY1OiLQUyOrO9k21wUc5qYFjofFX2v2WEK2qqbYTpw8onEk6F0KMVYCP1H0kZqhV7ozcSBUqGekGxcwvocEiFKwulGk8DH7KqbKao5NSJCSG7GyomLbEh2Tg4kErHh+7t677VM6eFvCZNWvrix5LqZCgVBXyBL0izIwIkSbrMRC8aAEscyZzsmRkkxgabxodVyAf0Z0NjY55lsyEac1NjggEDXmnjemD/F2kaoAdlvSWKYnxtnasvpXZRMrMy/FiDBmWn9OZeHpZANjX+wg+s+S8mPbKxga8A5IcL6WMslRnZMEgidGh21ooE/gllx3mx53d+bMUxLYcUhvyQo9XPcFOwjg8ZWhIMVGf/WrvtOjoxYmI6q2ts6ajz5lkQlJIlFCL1hVS5xhmHsfAaUeMB2fYF0au33N+6yostKGxQvXPztvW5OzNjuitovvGI/W7j779MZd65mcF1Ayy5ZibKipteZ9zRYhEMsq0g8/+MCniBob6iXw42xghKz6C3bri8+tsbTKUtRfUwviGxSZQPZwV7dlCqxthQn4aIyWQ+s2NDJhGQJteFLxWq0L/A/0Ddr09KyDHJGPlGBgUIr1vO+Z+sU7BUBipfjScuAxJXYUr+WiQAFpBYjzobORi2SXH1X9kpOSrapSdWO6Wb+RxgSZxZTiwMBAIKNVj0UBhfa2Tt9snSlVvJWkh9kUQSbKwFuRrCFBcIpolg2seTb0jQx6JKMMkAYQ1yAa29hNzMzZsmg0Ni7BVkQLLOJg5w48WnMCOMQ60WbAJh6w3Lxsq/TdBqL1ivF8iRnEGYo/8GC1tj6SPFq1TNE1fD8qvmWHhtSUTNvBc6uOGxoetPTkeCvIy7PEpDgrKMyWUTHtYCIqLl70GmbZWem+yppNz6HLs2dftIqaavtCsm1qZdE2JZvS8hItvyDf1kMrlpmaZH19fb7TBV53Ek7nCmSxL+6l69dsScSChzA5MVZysMBXIiLLYyOiPCifZMLE0rFLAMQNICbvF58/lLEVJ9DYNTUk83fDBmXYxVmU7Vf9NiWPKTtT/YK3SQxvB3OTbVXGab/k1pZFWshiLKTnsdo2QueJc5wJMeO0anEyHDHq4iVsyeWG4seoQ2czpYiMQqe6ftY59Da6FxkFCEOWAdDR3VzjMuzJdQAiB1SicQAVABzQ6V4nL5Wn8SdKE/87nvGzwawVZSMXXDb42eAeDu4KgFOQNxAnk8tV4RdVwOW/O5P0mRmQIKAe/CDcQWGqLzJgF4OAJaBxnsDzgoN4NNG9zu86IyL+9E//xKca3cvkOCSoEhYQU2qBGy5IXkaSSuJIOEDXFBZUIniAL/HUtV8iRf3xUeIw8HaJCByVq7I0iiOocFAZB1N6eXkUERSjt+D3L6/V/VxHUOOX16o4Ony3Axx56gP5nkDWWD0bao/HwLigCWK1AqJQp6h+wfMpK3jO7oGghAB4UZZvtK064G5n6xOWQW9FxUuIyqJjmlHAa3Yj0RZQiOK2/+vhTNteW7LIWKbvVj22Ki01zmIkIE1Ei0WwxkouMY+vUBMDJslqy5AQZfVibk62TwkifAmmJ0A+SQJiZnLSl3izcfUw0y46lyCFwrTLmoRlX3eX+iDCN7BmD8Fnnj5teTAW8Q8SkJOsohwatuz8PEsgoFWEDuGiYDu6uy1VQiNBioYpGCxM/WgHDuyzNCm80NKO3b/XK8GYYc89c9KSotdl7VaLQdX3ogNWg5GscVR1PHT4hL337kcSbjluabOSlFWWbB7LqkzylwWLNKKMxK0EOJOgtF8AYXBoxF4++7zVllbajsDT7Nyi5ZWW2nsXLtiS+mprU4QvRf7tl87a0ea9lilB3dy0z+7cv2f9w71WXFboMV6C5RJ8KNodm59dlCAet/SsTAG0VZU5Jcs41QoL8wQUJkxD6DSPEuWeyfFxzxSN8MViT5NSzs5Itzff/MB+8ObH1ts3rGt1ffi65WSmeNsGBvptXMDq9MmTtnffPo+LapGi3RLYe/zwnoUkoE8dO+yrHqenJsRvbJckoC7FNzAw4tOlzzx7zDeXRmGmpRG4H2lbEQInq2qHOnpTNLMixUUSWLZWkbQR3YonxAx4d2kDygovFFP/rJxEkBPTxpYybIOzXwChT5Y8PDQ0MuQei+6ONuvvaTfZBFYhEIvgwcfM2PrecJExopUw1VdgLlXgR/QHWGFfS7bkYcEJwfVjGvsbd1psZn7eluYXrUrglkUkkQIWmemZ5pnTUxJtTn2elZTmMS+sGoUHFpeWPOaPqWLAJcoUryFTTqXFxQLvAo4aO3YR6Ojo8DQk+TJCiBmJCRfdCTTFSzAXyppP1D3wBDKEBSzDAtExYdEStEyp4ilbEk+QtHhD/Sp5Irly9/5d6+7tFfAZVx1TrfngMdFdjfcBIJkFRExP4mlG0S6IL6fV3pabN30KbVS0S76o4spS0XixpQl4VDXvsVwZMWGxSfY3b75lUwKVA6KRZ59+yvM2dbQ/0jO7LSMz3Wo0DhhXeJQAl/kFBbasut2+dtmWBAafPn7C7ouOYgX2NiT3SHMSEiBiSnpLNEAs2KYMjQgZe8jJhwISkxPTnksLvseLQL4u4tWQ9cRswvsJsSiWcO8TpLqGWbSz4t4lVjbiFUpSX4WrJ/C8EcvDYgvSE+BxhBYAWCsyLEtKCz03IGlRkJdDg6Iz8RbeUMIiAJVQFjGhvgJRQGVJZbJgYQP5KroBgCOv8NosS6ZBz2xThCEgi1Q0qPqqULzWUzPzPvNA2AcGIHojSfRFgDp5CwHHeJ2yc9MtOyfdyPPV2NAoADIs2ZloUaKbqHD2lNyy0fEJ0XKk1VRUCKyX65kZuidP8i7f5omd1BiSab6qON/7ks3GC0sLJEcTpHPglWAVPVokLztL4GuvXbp627eS+8m7b9rU4rxPPaNvN6QDZlV3FloUik7wwu9t3KPuUMukIpgyLS7IM/aiZI9IPLTMDuBlQx4R5zYkHsb7u66xJkcYsWvrok9ofHpixP77X/+VAHiunXz+BYvPSHG90fmwzUIzMsAlJ27deWD3pS+iU+J81wZxh/p3w5oywqw0LcFaJiRrRRAhGT8rW5EWu81G5usysiIkh8PF1eGWrFvYz5JpZBZdMMUHmMGDil4FLAdOjmBaG30K4KefWFARTBnqV13juxLwmT/VD32N7oV+iEPddQYx9pz0GTfRb+AACnQ32MCBl8rbnSXjGq8Dfas/3sEkYAfqChbwEtVYxxPco7JJ1QEo5y6mG915hL7UX2DsArS4k2rrricvfnf8o/YEZesa/Yv40+//yRt+kf44qCzfARvEbFEBbmAFDB0XLDcP3HbcgVCkeA7P2aP7OQhI8yXK+u4V03fmbwnw5F6e7u/+2b/qn/4c+ei07vmyTqoLB98Dr5eu0X0BUFI5/MYzdI7O8AZyXh1K1/hKR4CXUL2uCp7L89RRdBYCF3SOZ4Wn7JbLwTttAAH7lJwIgKzPvGMp6rFqbKQNz63a1PKWbYh51rfCbDgsSQwYafWZm/bVijhbXV6zqFj160akdfd3277aUktNhDFpT7gAToq74re3pEhFiLhjeS7eKZiNaRu8C2zBkS4hMDQ0pPu2JRRD1tPXqfqHW5UACZ4jgjST4mN8qx+2++joHbba+gY7c/qUMyvTUvmFJe7JSpRSIQMz01A3rl33caZGH35+3u52PLKy0gpbl7DYkWnVN9gnxdDjwb493RPW3zdu+UVpVlycbvHqUFZcZueQ/6pEQC/F2J6H7WEWJRxu3rxtRQVFUoATEpapVizr/t79Ryqnz5qbD1hJWaXalmJ9vV2yhB8ZWZBZtABQeP21r1qY+tqVvYTVpxc+tRYpKab/tqUw/uBb37Jff/VlyxXzriwuW33tHlsKTdv88qCNTQ1afk6JbagOEUJ3MWwDshUEE2PVk1CReK/5GQlaKf4ogTRWPO5sr0t4RdiMLM8pCWGU6nyIzZKlzHPzJHTT7c//8ufW2tln4VtrlpMeaV954ZideuqYxo0p+ThfGXjls481xpvWN9Dj8S6HDx60kYFuO9Tc6F62zo7Hvi/g8vK6RUTH6xk7du78FXvt5RcFyqol+zZEY2JuMS6xaP/lL/5ewLJZfXfPGpsaNX6JHnBMklS8lu5p0/hRCeh810JkzHzFlQQl09nZ2dlSSqnW0tJiC4Bq0XdBToHHA9289oUdOrjXMnIyxDfidSlbZMrDRwJjUoIx0RKQ8InaCf+zchFwgtATs3s6gQkJe6ZHC/KL7IEE/Kqe//jxAykxMsunYFBLIQkUJUTJaOgTyBNYFyhNT01xTyuKmHuSpBxRpiVSRlExwX6AeAeIE+rv77NBgcUBGQ95ek6lgD8ZslndePWLC3b2DNn8ZaBJARQVFrqxMT0xaT2D/baHjctVv//6V3/tqxFZlZednWnrei5xQ19cuWxf/8bXjA2TM6XQDhw74UkqyeEWhUxRmcggvEYjAj2kTrl5/Zrdvn7DnjpxUnXrt67hHhsPzVlVY53ASYFFCICEib5+/tan1t4zYr2jE5aSEGcnju0T0Co3tuTJy823gd4+8eSMZ/I/deqk7813peW2LW5F2KBo4NTBQ7aucQ6TAsosKrP2viHrF6gJU/fnyFgKj0KGSbmFxQiQTQlwTUixz0oZhtwziBGGIqH+GMoYfihv6MTpRfIWz5DPcKg/MVyQj8yCeCoeB/jQ1Kat6douKX1PSiwaoTwCvTFKifFkpSIxStAHU6fE83Ce9BCroSXRShArQ7lMRxMzG6U6kPIiQdeRfgbDjJQUBGC7m0E3IBfyZeBEyzrYFECYmJp2rzBGMdPvkwKrhAtQLWLUSPSaIaOsoKhQwCTVQUGPjEuME/Zpxds/P7vggIW0PKTkyBPQihe9k99uSzJenGgTcyHbjKCsXMsW+EmNh9sEQgQaU1IzLTaGjd83Rbt4UiL1/MD4x3D4u5+8ZQPjk7a6FVJHqb2S7UvzIQvbiLAIgZfmqko789RJ3+MWMACIRZZcOH/eGuprNaZb9rWvf8MO7dsvozzNrlz43Pq7eyxXNIMBQCzlmMa6p6dPuiXJwyZMsumdt35kbAcXHZ9mvQPjliDDqUT0GCZD9vXXvmbHjxz3FBKDi+PWO97te+CmZWZaYtia72iSH79h+ckRdntMIEl6YDk81lRri5UeIcUMbVzaZJqRjcvjLE50w5TwkmQuChJg5UDGdU9g1DK7AYDBqAOYk7oDoIPu5kCu4AxBP++G9tAX6G+mMqHBIM7KNbqDKQ6/Xw9BLXOv4xn95oBL1/qf3jkCjBB44XY9XRw4YwC38AJXAsjci6bfvbwnZfh3ET3vvFzwqn2OH/TnOIl6Ib+9rOCPfxF/8sfBVCMFAbYAEyB+3M3uKdJFMB2dBEMybUdFd0GLN8ErFXjNcMFRMufdgoRP/JIIjykKnqVz9By/eAHBQWW5M3DdUeHgPI1lsPwzBeofBVNPGs7hnaSCvUP0mY6jPlhIDA1eLtpGZ9AO7gKFOiiEmXVwL8cu8NoFXTwTK4oVPliSxJEgwIKpR7YN2rLeuRULCaDg6VmSRTARLnSsJnyjNslyIlHw0W4BT0zOWHJ8rNUU5+hdCmpsRJaNrGcJDa7HfUvaAqZ78IyRGb9/cMiDLakPHjuC7Ynb2ZTFtyVmZL873MlsM8P+enHREbY4v2RZYq7rd+7ZzMKSHdi/344eOWTsl0c5ADvawTQl04uUUSCFNjE+7jEDYRKIpAxg7h9vFPm5sOIv3LpmjzsHbXhAAl0gr6qq1PLSE2xffbl7sshjhmXJqsMiKQU2HybwulfgEPAG4Kmtq5HCKBGAzJZAzrAHrR129/5jK8rPcwUULmlJsCrZs8tlbXoS1BWBP3XQ+OyU/Zf/9l8tniD3kVHbX1dr//x3f9PiNHQsIJgcm7Qf/t0Prba2wh533RGTRtna4qZvFk1W7kUpd1IyREo5sUKTPeOwoEjVgKJh/zG27RgZHpAl3Ot5rxDALLdfUX+jsPJz8jUmU/bz98/ZsIBtUVaSvXCKvF2nfYplxYWE2oCSEW1FyOocX5iz6vo637w8JprcOwkCGEuiP1m0sqQ2BdKvtz6yH/7kbSvJK9J4sFWU6iWFsbG+6jEe5ZVVtjgn+tD4J+g5dXvqxaPrPm1GILIzhugBMgag4OmAouG9IClp4OklVgcjKFrWq2/1sbrs1vu66I0kmyizlfUlKyoVUJ4Y01jGiNa2PYiXaU5yYxE8yhiz+pNtVyYk8AmCRnEOe0yaFJXop7O901Y2Vi20ELJnTj1tmelZugcAHG5jowP20UcfWKnAPbspEI840N9l03NTbiwRs8iChDxZ+wmifxRqTl6OaDbB+Zl8UmzoOzg8ZpUVNd6f91rvWcPeWh/PnZ1NX3FHvrf52TlLy8jSvWn24P5D0VVAmykCA3jr9uzZY1lSNhKxAlETUqxp1rhvn22q38amxmQUJFqSaIO52XBi6iQPqE9bR7t9eu6cJan/b9+6Zd/85q9YdW2tex8G5kbs7z94x1aW5m1zedOV0kZo037x5ns2ODRt45Oz1tBYbSdPHLBCgYj+vr4gb5UUCtvlECZwQiCOVayPpWA//vyKe3gO7yeFgVmh2nz5ziP7j3/5t9Yr3iwtL1IdY9x7A5BNIV/TxpotzM9amoMNpvLD3SOLVxE5gOcAjx3pSfC4bomHN8UnWcgUtZepXgK4iRVCru7ufUjcZ5RACVtSEXIB4OF3fgMAIRezs3IddPULSJLZnGls0hWRCJqtq2gXme4lkAX42fprRWA40lLU19nJAlqis4T4xCC/1tSEe3k8dYquj5SMI5nq6NiwTeo3PKBMA2LU4SFhxWVRYbHoA0Of1dLx7tUnuBnv76ponWB6DnIGEgJDHwHUpmSIoofgv2W1Y3Ju2gZHRzycJCoqwdpHhwUi0zx21DZXRNMp0pGxki0bMqpHPK/dNjpMfSEULJkeJpC6Ze989L5tRUunSKCiTzH4YtVn0dIXJ/edsN/5tW9Zdm6mjOVJz4NIbr22x21WXVMp+RPyODZAAKEnxBwjp5g+xxOWqr4tlOHNVlysGL0oUFYlWXP/fouNDg/ar33vd+zChas6/4V1PXpk927fErCvspLSctFNpfRNyEoK821c1y7IyCyVIROXkOJOALRyRuyO5ael2OPxFVu2SLVJMkJGXMz2qkXvkIJC466+XJKcTpNeY5N+wQ2LYZ9YlY2Bwtgjothc3R02aj9YwgG1DvQvmhhdzoU4edB3yCzwBn0Gb8BH7kGijzW24Aa8Z67/g5L8D90dyET1OR4vlQuNul7Xi2fhTApm7yQv9B156HlC9W3Xe7YLGH2xgMbUgZxOUBYvHEy8o1OpB8/1mT3+dB0hCX7OMcyTNhLjRYX5gYJpJOgfEMYVHpclBgR9chMD7w96Uhmd8orADHz3hnulZA1CeFI83AODUzGu8Ov8Qm7mnUcFoCvoPP3Rqfrj8E86741iwHQawnNXn8r3QaHh6ig60htGfXUhAoCGs9Jr97koJOpHnXSbBhOFy3QUYDHoRJ5PuRCIB5g+AaQOtKS46ScPsNf32cUNG1wg6FX9J6IatgRbkyBLknD4Jw0RsmpmPXeXJJwU9bTNzCzZ7NSsBEyyAzLyofjupLKCyEavnvOxYA81LBnQOERI8tDQkoScfsN9Th2JvWAsiGUiQHqbaU4R/drato1OLNi1my2yDuPs5ZdesNy8LO9viIyxob/cilXH0B6sUqzj+ro69e+aZUj4EbOzrXZihRZLWV1pfSALd0IgbFJ9KZgoi/61F85Ybnaye4OITxoTmHwgEEFAPAlRv7hxySbmZ+z5V75uYxIMFXWldvPWFfv5Lz+0m609Ntg3amMSWKmpAiqJMRLGOVZXX2PxEs5nzjxry4ss7xdjqZ/mJMBvSyGF7UT7nnt/8L3v2MG99eo70YSUITmPyOu178BBKyyssOK8chvsHrKq+n02MDVpbb1ddu/hHYGtSAmodAkBYtvI0iyhpvonSNFHRcUaCRYb6hssMzNbFuySrLdlgZsYn/YdG5uz//zXP7V7j9qk1Hfs1MF6+7+/8a8leBel0Nbd64L1TG4fgnKXVLf/+MMfWGZ+jghs3T759CM3bEhyuyLQMzk1ZaH1bXv/w3MSaWF25OBeq6+t9FVLKJFHjx9ay927AtvpqtN+e9jW6S9yrVVWVKjfBJpU7vDIkJSl6F+KCs8ClpsLJtE9ggA+VIEuWAioRi7hPcrJzfb4ELZeGRgcsBmN1fzirAD0vGWr/dAHYC1DfUsgf4SUCUAOg4ayifGCz8llFu0rywR4SoptYWbOPRWHDh6y6rJaKy4oVZmLorVV0UauFMEndvjIaTt5+iUrqdR4S8EPDnV7nwJgUZZxAtM5UtBxGo9sgS5SmYwPjwqgjahfeuwD9VlxSZVPE42MDEsJRVtmjoCF+OO++g0DKVVAlQUqI6MT7oktKym3+pp6jxVj03CSxcYnxflqTADJ6MSUlQvQR6Uk2icXPlW7k+3R/Uc20NYuYBonEJjqCz9mxNdt7Y/t+LFjduPKFTu0f58MnCafUpudW7D4tELbTC2z6MJ6k2q34c5OG+5jym/cOrt7PY7s7NlTVlGWLx7o8dhN4paQuVECtWxuXlxcouswtBIhcTt2ZL+UnMZv3Wx6YcX+9hdvWfvQgOTNuuoWbbWFBbYies3TuIUhr9TXxNQxNUcOIjbYh0ehDeQfsh06YDUmU3jkfwJ0yW6wBfUZMhtlxCpOriN34Nzsongi5NN5S6EVn1rywGHJCPbfBMgR9wZPIU8xEom1YtVdX2+/x6MuC2Qho2MlX5CDLKZAduNh27e3ScBRMlt1X1kJ+VRxvOgKGkPPuGdM4zo2Nu5GCyv2khLTbGlRBoXkONumpaWyKXSQ14q4QLy7rMaeFLifnp32KVUAJTG1Qkh6Ntndt21RABPgRVoajP3x2RmbEG/gxWPatrO733782YfWL14bHOrzhRykppD0sIGxGVtakz4S6A2MenGzDCoMa/rmUecjtVu8IkOMRR8J4tX9tVVWnVfoKxwJ42BnGDbiDy0tqM8EliUnmMJNz8mw89c+t16eKR4oKai0/NxC93ZPzcy6gc4UdWVltWVl59qj9j7rFI9gZJIMOlX9XyJDuEa/l5YU6to0jXmy6zYMbdK7nDx6QuUWWTaB9lL/YII1vYgbQ+dkWsgOZ0XZRGjLJqV/NyQH5sKSJBO2LVpGKeONIcQG28CYrKwMi0fmiB5YPICXkbg/lDAJXwmoZ7zRt653Uc46kDfILXSU3+OgCs8le4XG+/UMLuMbOGL0ZF0DsHEHDcXoheMH7MA1/7hsv0cHOIDPhCBBV+AazukqPS8Ahe6t0zWeDku/YIDyOxVyjKJ36gMucWyiX4NHBc/zQ/e7rNQf7aRffVUjVgEVQLnjxWIZP0SI+8xBlwrm4Rx4P7iRgneD3rCkQN50FA30RopJqFSg4NUhagSdsFsOv3kH649/u+d4UfPgXXX2NzqPZ3JR0HkOtlQuAJG5cN+iSO8BslRH6Bp+o6o8kng16kq5lEWnEiDLcmWsf38exeud+6klZflWQE+8XYAs2oqna0lWnk85ypIZmFmzOVlDa1Kei1sE1adZpOp3uiTJ4qdb7eLlS1ZTU2tbYdH21nuf2Ufnbti5i7fs6u1WW97kedGWkZYkCwuC2tZ7dGC1Ct0TJAn4ImgUdEE2ctrNfDOxQSyhXiDJogQIucSio8Kts6dLyqfAfvrTD30asaysWCBDluPmqhMSSTQhAKYxCYZdXwsWU9Cvo1JemVIAbfdb7dnTz9jI4IhPY+JRGxqfss+u3pKCn/FkjCcPNdtzTx21/XtqICl3OWM5YTkTT9TUvM/6B/vd6sovLBMDwjRiyPR4vZIdoKGYCyQwqlXHA80NDlwSE1J9afKGmDklNcNmJqZF1Du2JGXxw3d+YWFq+2DfmDVWVds3vvKipSWh7InTkzCTcM3OE6DCbtgSiLI4iwcQyBq+du+uDY8O2OTYgEVIAJQVVYi2WWAA8AwWTDDW9DFLtkMae6ZMPDWKxoUNxssKi+yLyy3203c+tun5aassShfwlPKsLJVQHLLR0XGbl0JiixPGaUUE/JOPPrb+yQkpkRV7+ewZq1G9iXGBXkvLSmUUR9v1W3dsomfcTkmxNu+rsvT4ZE9GmZWd6dMj1QIKy1Kcj9vbfVUkK9/WpFD37Wty8E3+NXIz3W65ZWWyfAPQxZR7ALQ54KMvvV+iFRQY06fQeqZAFe7+btHOyuqSgF+VJ78d6hvQeJK7iS07EkQz7MkGkJOAE59s6gF4KRD6yA5yQOUJ+MRFx0shlluyLHH2uCP/0+J6yObX5u3K5c+9nL17D1nLnVb3EheVlFqGgFVGdoaDBHx1eAzYtiktI9XS01ndFma9HV02K4t8UfX+5PMrstj3CMied0ARL6V1985dXRbuBtCyFPfVK5dU0o51dXfbseOnHFAPqk1dHd2ukOdD8zYxPWo37t+UQpmxyblJ6+3vtxNPPWM9g3321js/9Pt//Xu/Z0lpidbWedcWZRzFi8Y7ulglF2YL07Pqpz776isv2OLclMuZ4XHxSEqJhadU2Up8kcpdtgzRVEFGlCcIfnD/vlVVldlTpw6LF5IEcNOlrDFMxSa6H08PU4P5RcUS9jt29epl+8orX/Hg/NDContIPz533i62XLfwRMnXmC1Lj4myb7/8kitmjGFyYiEfiOsiFsiToEqm4JGGn4lfhFZd1mkcp2ambWF+0Z8Nzfs+tKoLW/JAqxifyIgZXYdsRZYgD0kfgdxkZsRX5zloWhFPLXtaG98cW+fYkxAvaU9vr69ixBgmjAHvPmlaANglot1tKW8ytecX5rvsShB9FRUQP5Xouz1kC1jggU5Ly/I6UM7szKLkeOCNA/RgZLDSDZr0/U1FD+iSOIEtmIIAehabLKiPSY8xKTDIhvv9Q8Nqt2hHvM8Ue0d/j4eAQK8F4v3Z2SlrHx1SH4zb6vK85agOgL7l9XDxumRJbLLNhtYE/PGOJ+jZAf/hgW4QmB+WYbO+vaF7oq1IYChd4OU7r37VVnXPpAAtoRqAzGhdT4JiAE9uTr6Adsje+fgtW5VxsC0jtKm2WbQsOSugMDo+5mCa9BHMUi0urdm1lgd2/uI1p/eDhxoka4dsiSB89UtVXY3kx4iMrkKPHezr77OC/ELLzS3Qs/KssrTS93P8QAbiu599ZNnFBdIJ7Ne7Y5Eyto/mBV7NvkXisPQ8GRWbMsjitgUqpW83hNqXNqVDdX1ygsC0t1+0of5FtxKrzGfkEfkX3Vul84wdHnxwiI+f9B0yDcDCfeyZS3s9sF30FuAQABZx1+QReyLnxP+MMedcn3PtLn5QqRwOgsAHXKdyuG734HrqA27hvM+sPXkW5aD/AWiAacciYiBCoIhtdaCmP9rmh34LitZ/+hfIX+GiP/7jf/eGe3VUmK8iEKHyIK6ms1ip9mWV9ITdqUSOYMfxYAqDilHRcP3mjeAf73owKNQr6XcF/+829Mtrg/+Cz0/O6YMPioM53Q/C5HYa6wiTztApPBXc4teJ2eh4pkRRPsSzwJjcj5eLwaCjqLdPoeo87xTMcymbw71pnBW3sgKHd1ZF+qoYWVtY0ni8FkWAg7MbYgheEl7b0bYUFi/cGW5fr4qwRw9u296mJt/zb04W2Y/efNdmFtekFHZseHLa2rv67WFruy8FZ8NjrBwIjza4J1H1iZbgIj6F6Vw1Un2yaVOy3IIpWfUBrmtdywoxvB0sNx5jX7COfo1JuECdrNi0FFn8IzY7PSMhsmDHjx+TgE4RQ45aTi6bPkd74LvHUojoWfJOoDSJIbHACXqeEuN++Pl1CYQFy01PsedOH7VXnnvK1kKztijLFMuYfmUKlGkxPDJLi/O+tP7lF16zH//wp9ZUJ4Wek+4xB/v31Nu+2nKrqSiRwMnAELRhCcGs7CJ7/8P3rKK6WsQskKvnQlv9o4N2t/2RhckYWJbF/Vvf+1U7deKwZ3tmrzNRmU/PhoWLjtX/YxNzek6+e29uP3yk8VmXEI+y6pJi21vXYIcPHpUgVd3VH+4N0oBD3mR9x+PoK1clmGFOvKKsasJ8+E//6b9aB3EUyTH2tZdO24vPnXElNSuFiJBPk3UNXeYXl9i99h67drdVCmnNQlLQKbLamvY0W3ZWngcw37h9Sxb4vE8VlBYW2OHDe2WFx1jP4y5f9RlaWVTZq5aRket73cHUePRIEvvC88/4dAF0guAl0B3hhGJlMQb8C63C7Lsr8Nyggk/0kjjRfbjWN1x4ARjSZAAwDbg0PyNrXgpc5MXODBnkdxIPMAWGcsVYYToQrwU0hsfi4YOHErZhAlZXXRn1DY75pryMjC60tz9824anBgX2U+z40RfsvXc/cWXxzNkT7n1hWio5NdVKZZVjhRMAPDY86IkwWc05PDzqXqoNtX1abWSLovaOIZcLv/t7v2VHTxy1qfFJq64o8+njTFn1M9MTPtV26PAhtT/Kv5MZf3Z2wVdKapQFridtVOfXdzatu+OxNdbUWXpmnkDhHRkkIXvuhZes5UG7Xb13zUZnRwQkEq2rq9c627ts/9599tkHH9jBfc1WWpSvdkT61H5Kbq71CgysRWdZ78SWjfX32pHqQpsX8GdaEm8DsrRe/FBaVOQAjpgYgBHykv4gBo38V90sNBkaEFBMsykBbuKh8JSPz0xYz3CP+DPMSvKy7YVjpwTsBEZ0X9/goHt/cgVcyYUGbTPmjLXTkPjJ466kUAEoeINYTEKcXUggA7mLl8enogWMoBN4O4jzwiu/I1DHWKyrr+NEeylOQ3haAVvE1PAbU3Kzs6IBDBoBOuIBh4ZH3Kgh5hZFBT0QjN0/NGgDg0O+Mf+BAwdkhOHxZdeMFQddhBrQbmK08L5S/8BzFykglSFa31A7JbelwzB6PG5Hv0GnsUxPqW/xqhGLTIoO6kVGeIwrPGOes068jpxn+nFBxvXSugwN9JeMupq6OsnPUeuTzDzSvNfqK8otIz7FEmKSbGouZOOhFWvt67f/+Fd/ZdOLarP6++13f2mxAnvpGWmWrrY3N+5R25c8Bvfonv12oL7JAWNFdZ199vlV10Ex0TKYBM6YvvU0IAInpPrB2KiuqDa1SgbyqMfMsYIeDx7jBY8XyOgh0J6tiVhMkRgbJXm8ZLn5Ob4CHgfFxNSk6hCkb8gvLHTP4RdfXLK6hkY9L0myPsJnDjDomakYGh+18uJSS1Pfb6pfY8Un8QtjFq1ruxel/8MiHZStqF5R4qjobckUfZ7XeIRpfBLUVmlfp0Om7MnziJzGK6oGO4jhfuQT2ykx5oAo+gKDGLoKdDOgh/0gY7/U0z7lKLqApndn1LjWZ8d0jb+eYJbdMkQe/hkdD+7ge6D/g3d0AeWCL3h9Cbx0AYt30A0qyOUrdEaZhFvwHZzBtZRFFakXMOxJ4foc8GHEn/3ZG29AoNwEqOBiBDAN82RmUjacdGTHTXoQFYMJdxkZoQFR8/uXjVZrKIvvlO1zuvocBLnhNA9+07+gNnx3IEElgwpz8B6sVmBqY7fswPLiYJAAHQ6s3MIPkCzXBleQHoMd74WsYSjvwCBujXqhNLwST+rAwUeuw0vG5WRURkkiGHks7yhlgNe4wNTUkoSUnon3a9gkUAWEUmX8fKchyO6bmpzt2/ZcvtpiLfcfyjqSuJdVBxEB1lQ7GxqdsC4pc6ZjbrY8tLUtAaYcWXkSCAgKPBwoYCxJmI3l7yQtZKXPBst71Q4Yj42Gaxrq7dKVFoGYMauoKLamhmrLz8n2/FWLAhrEPSHo8PYRMxGt7/TfrZs37cY1KRdZQ837m21iYsanpFBiaOBHql/70KRNTy/YHgGmb7zyrKUlihZ22PcrQ8Jq3ceHehJrMTI4bLnZGQySFReXG3nEzp45aXk5mbaxtmh//4Mf6rkxsiQLdQlTo4PWeEBAan7V3vvofSurqhQAWLZN0SV747X1tEtBCozMzdn+2lr7J7/zWxYrpXFXChL3PMwiInABjXduROD05t27HhQepf5n/MsLSuybX3ndAThgFkV7/cZVz/sVLaWORY63SrwkGpe1JqDkIBzmFR1trCzb8ECPlNOs5WQm2a9/+6tuLU7LWmXaoqioRBae+EaKbElj+8N3PxZgnLIJvXKT0+3Xv/sdKy0tFzCPsEEBiROnTnlMWGtnuy3tzFuEDHJRtATQqoSUFNvWii+NV9e6d7KkpMxu3Lxir772nIN0pmrwxJLUFJptbX3o0+Yku2WxABt746lCqJG1mw3QIXfyzMFveKJRMkyfo3CwMIlvIg6DeL24eKbDY6z14WM1f0eCOUEgOUvXAeqCDOMsKCF+s1ug+NKlyzoXaUlShPNLK86/JGyNion31YTxyQl29uwrdu1Kq4Yq2v7gf/htS0qJlVEwbiNDIx5vlSwA2TvQJ9pbtNDCtE2NDFlIQInnhwQMZsWLrNRdCsVar357/etfsaeeOWFXrl4W4IwwVhiS+XtYCv74iWM2H2J7qFTvhwlZ/kWFueoj4n0EtsU7BXm5rnhHhsYsKz7JivML7NPLt+ytDz+zg0cPW1V1o/3orfesYyTY1DtVtH3uwhd27OgZu3v7jq1IydbXVPmKYuRD38S4tQ31qt3xHss32nrJXj5QbVNdd9W3Kfbw/m337DTu3eurXxfnFh2QEMvE1kzIV5QNlnWf+mF2btoett/1pMJszE7M4DRTfqEZibJV+9qZp+1p8U1DSa3Fip80YE5T7G+KbGCahMUDyDwUGh5gApqRl9AMKRrwWuFtXpRBwxZC5DEjnIHFNvQpsaQYVMgYpkERkgAcvqM/AFnQA3KElbZ4WqCzkEA64Ij4Tp6D4ieGibxaLPIhZgxwkSegStoHDBi8zYnx8S63l9UHK3oBYuALgB08zl6EU1OA6nkBVPXH9LTLKlK8QJMAW986jlAU9LHuYdHMjIwfvCx45umf5ub9kk2lMjr7sbaddnEoYPxuSo6s609VlexQEZKx+YU5Vl3dYHsrKq1cQCYjMcsyU9Ltixs37ULLbbvXJ5As+QlQHRoZsdt37tqUgBGryXMFNOIE/lkl2SiDqSg7z6JFk6kyuPqm8bQOenzh/uZGGxFdD4seyTsYEvhnpXtlaZVtrW1bTWWNDY8OW1lZpYxmtu9atsV5gXaNy5raePvyZduSjnpGsuWUDGwy7Jt4OEYGA5ts9w/1i/7KfHUztJYh2T0zM+ebbSO3hLscXISL36A1jHzqmszWSk90BSEo1TGrVpQZb12z67ayE2UrujG0HW1RopVINtnW+M6pvizcSJIsi9bYoR9kv6muGBfBTBNYIdC7Al86T2yh05HAIbqcFA7QEHof2eY4Qdc7VvD3wDsF8wUlBQHy4JMAJ/DStWAD1+sCcioD/e+/P3lRJ2gHg4f2Q98BeMNYFaBSObvTnv+QZV963J9FHXYxRUSAf/TnGOcfaqDnBl6yiD/50z9+gxOsUMGLg4CG8ABKJGCjA5iX9RvVYxSGRUalRNOqCN6FwIqGcCmLivAoABMHVjFtC0AVVwRH8DEo0+9/8hv/U13/pjJpzC5yDaYPBYj058hRdaGO3oHB7Y5Q+YKlDzgiPolO5ZJd4MU0Hh2E4FBF/T46y9GqfwZ0BR1PvYhjYf/BMBLwLYakpMSSsu775wTKhOxJjji1E2dzvr4v3L5aE2sNqbhSEy1GluS5a5ftF788bwuyjMKeIHAAVGCBRlhKZo5E6I4NTkyI4Tft4q3rdvdxuzov1rKzsaSjpXgTPK6Cqcd1gQMsPRQsgaJ4/Vj9hSA/+9zzakCM9fX3+Ga7zU0NKtlsWuBtdU3W6+qyQIqemZLiUxekESAAnvilwrxi9d+2pRPvIwZlioC+wivwMymiufUomxbTf/crZ62xqkBCdEhKNtlTX5DxnYDPOQGjsvIKCa8V6+7s9n0hk7PSbVXtzpWSW1qVdTsoJSuhefT4KYtLTvP2xKpd29EJ9vfvvmMPO9qsOCvDorY1vhqDjbVZa+t8bElJaZYv8PBr3/yqFRXk2JVLlyQ0ZgXeCoxs1alS+LNi2LfPfWKfXr9qgz0D9t3XXrczzz/jS7oJ+CYbP4IG4ZyamGq1jTV6Vp5tzq24i5/xg0629AdtupAQT+ygFETLyQnEgEX5tNK3v/66hQuETM7POqhBsWHJZ2cX2Ntvf2x3Wh7b0uKyJUnY//b3vm0HDzSpP1Ge0VZcViIaDNc1N+yYAMLV27fs5r37ElCJAgPFFtpY1pinybCJcOFKvqPPzn3mgpvUDT/64Y+ttLzMUjMzRNts2ppg1ZVkVg+514Es5dO6By8wCzuiBLSJ5UoQgEOhBvvpIWxY7i1a31z1JKLSGZaakSvlxgbPszbDwgLx1ODgoEBGyD0cMQCv5WXPaUZQeP/AoJ2/cM6OHTjgK2hD8Kn+YuOifaVeR0evTUwu2je/9Vuyrm/bjasX7elThywjNVnCKNjouKetzXLS0iwjL937ERokLilO/SFxprHNkcSOtOt3Htr6doIMlSFZzfG2/8Ae1VnATKC4IK/Q+oZ6REtJdligiU3fczJzraC40vfyXFmcESds2rJ4FmOEmEhJY+/n4sJSO7r/iCXFp9mGeL6l9YFvXfXWL96zx239lpCS6J70e3ce2YlDT/sKXTb3fvrp0x5gTjJQFiAMjY+rji3W2t5m7a0tVh6/ZpV5qba9KqMnPto9ucSSxSckWUl5pT163GYp4iEMWDLFu4zT2LAKlhg0FhSgHNOS4owNitmzdGB0yC58cV5GVaWd3L/PsuMzpNzYUkv0KtoiNmZoaND6ujq9XGK4mFYDbGbn5FpWZqpPUXO9J0pVfaYmpmW5r3mW9MyMNF+sgIICcAACmcZCzlDepuoXJz7Yd2CfeAXgLtAjhYXwZKEH3jK8GChfcuihGfBy4BUE9EATyN0FgVbyapF+hGD3WJUfLSPv7bd+4elsCkoLLTNT9CA5DYBEnuMxGR4a8hXyyEVAHYYXGp0V4EypzguoED9pAggSYg5GwwQc6YOVBTxw6mO1KUtgg+k9vGsAT6bfmfVhmpo8c2GxkS5/iQlkdw3ijJLikp0e29p67MLNWxafnm3zaue7Fz5XnZYtLUogc2nV0VpcrMBl9I7tra+x7KxM21ZfqjMsVsY2GebHZmfsJ++8aa2PH6jPFl2epydli78LrEcgrkq0MiJ5i0rNFc+TuJb9XcfGJyyroNiikwTmJFvGhgbExyo4OkwGa7mdeeF5SxXdbMZF2V0Zl9euXrMYgdKJyWnbK6OaaVO2SEOfJCalqG3ZVpCbZwO9PTYyPCSDtNOnA5EpVSXlvrE24S/zKwKkMs5iktgfcssaizOsIH7HHo7P2co2gDzGZmVQxaAr1Y/s6buguk8vrFm8+jImnO3dom2b/XdlWCGTRGRiwcBZggcUvU4KHIw/6B/5y3nu40A/g1N2D3LNoaMBdLtgC0MAEIeLx/EKF3ILH/Q7z3KwJNoAgXjcs2QLv4FtmEJ33KHPlEfZGO5gG0BXMEMSXOtOKF7CE74aWPcFjqnA+7X7aB7uOEdHxBvf/1PfqxHm2wUspE3AIwBj8AC3lvWbV06NCG7150qBRDlzBugzAFEE5+OF4gD8cN3uNbv3cuwiVipEx/l3Lt69Sm8+5abzARAKXjQ26OBgAIL3J0hSjeYegoHpOLxKAAc8dwwGHQngwpXPQO4OoAO33UNlw3xuDWoAAKXu9VCXrOscubRY/bMkghqaJpZBAkGMPCXCC8nijLE1+80TRRbJ0nPVZVF9++O337K+vhGVt+YMz6q3mGjcumJMEVd2drrlpKfaV54+KVDzvO0Ro7Ji6J4UcYeYgFgvAlRxQ69LUJH9m1iqTZXFFiBpWVkesDsxOSkAkCQQNOZxMeQ8SklOlkJdE0DDdR94LJlawMoeGR52BiNNRH19vQMS9k5cmp+TRThnCfFsBxJpSxrTjtFxu/Ooy5IlkJ47ut9qKorcGsJaHh4ixxXKZ8lKZc3fkaVXU1dvbT3ddret1R51ttl1WfoPJUyWVtctVcTLKqJiMTWbNZMXaU7W9tuffWCfXvrMUqRkDtQ3ynqSlSthl5gYY4+7OtwdfubkCYGbNd+b7dqVq1ZVWe3jjUIhQPtG6x07d/WyK5GspAw7ffSECxUENx6d995715eiwxjVNVV25eJFC1+V4hkbs3tt9y1LAgu6gOFhNqd90Qx9n64xykhNsPKyIgngeBsUuGWrI6bISMY6KoXIKsDBwSn72Zvv6/dxlbFiVWXF9gff+zXnj2gApugNRbOivmcqdp8AS3FJkQRdnA329dueurrAKyEmAOwwZo8ePxLwTLannzpjP/7xT+3gocNW39joShFPAPROMto3f/YTX6FKUGxlVZX4ZVvjOm1d6r+8rFwrLCoJDBn9eT4kaB9+Ei0Sq7EuhYl3SSTqZRCw7paolBzCmy2o4qV0lxYXBECl2KQop6YndH+ENTQ22bqkFN5iVowCGn7x3gey2s0uXb1nFz+/Zb1t7bLE62TFj3quuUIpkBiMvCe8npGTZRlSBL7JucBEW1uXFGuhAG6s3RL93euakNU+KRqdsl//xmsa2yy1EQNGQE/1mhbtsuqVGK7urh6BsyxZ8/nW2d5jhbk57pml3LhYgQgBPAyN9XUJa7WZnRw+F4Ds7++273z7dQfaLbfvSAkOW1jUjoyFKdFUujU37BMAu2vHjh+2l1983opKS3x6lFXDKAmeu7G55jswNFRXeu69BIFQ0g4wVUvwd1Vtra8mZgeAtkcPA48RAEOyh4O0MQjzx48fG5vZR8jQi49NkiGXYgNMNWWQSDnOM+VnZ+S5lwsa4IAefcWWxhSPclF5uRVWlDv9FRcVWrJocHpq2gES6Q4wokmjgLxEHpEPbmUFrzi27+50C17XFG8DzyHNBFNHtAdvEpIU7zyeVjzFlIX8dNmp3+Cl/Nxcrx/pFfCckpjYgZvqwfgRPI3HvaikxI6dOolrxCYl03rEI2wnxvQUaRMy1TelZTI69J28guibCRkZtiE5kFfg+58WVzW6TFgSbVIvjAoWAszNTOo5cZIBAJlJ0ZcMutg4rwP6gynoZRmCBO6zWT8LbIixZUqL19a66EX1P39dxrGMjk4ZtOcuXfXUOOF6bm5irCUJYB1oqLPvfuN1QbRtK4G3k5Ls1p17wYIVgQX6hBXFt25c0Tgm2KuvPG9nn37ePnn/E5fbTwnQo+/yCHiXfF+U0YDBjFe76eAhnyUBNDEO9N343KQ7B3CU3Gq5Za0CXOPi1au3rziIbJRB9OzTz4jmcp3PCH8BMBOOwKpQZPnVq1eNvSdZkIUXEb5HV6Ynp8q4nLb/47/+ZxtemBQoFuDTNYvTi5YukqvPibe7M9sWEo0w48CKRzbXFhWobsIUojFCMchPGa8+jhGxbEm6YayQUJcVipi84AvPGiDg5clK1UdgiN0DwKyqux7/UnfrRT/hTXJnkOgJ48VBjp7rwIk/6FznOA1f8BkswGdeAA7OgROYIWNKk9IdpIuGAV20GTyxWxbl8o9AfnQxZYN1OOdAjhJ07+4snx+6KOKNN77/BgX75qtUUA0IgtKIfQqC63E142LDu6ULAgGJF0t/IDwEfwC0mM7QE3m4/vTpSYMASnrnJ/3mv/s7/+2e5PTuj/5Vv1DCk08qFy8c73QC9fPPGgAaGoAoPUMvhAS/ecfpN6wlBokOg8n57kBQ5TJg3PePO1If/Z3nITi+fK1tWkidjzW6trJho4tbNi3LBm/AqkDZ2E6SrYdH24HsbXuhMkYW+Ir6UgJNIGF+edM6HvfZ8uyCbQFMDY8b6QJEVKxYEONkimG/J9CVFbEmBRdmVeVVYpY9Ug4xdv7CZesXSErPhCmiXVgDhFnpFh4ZK1Bhdu36bfd+9MnSnZRVmCFlgzCHEXskIHIk9IiFwDNUU1fjMUTkpwJKIyiPHD1qjx499oScS0tBhu3w6HjbiIiyKwJHMckZduP2bSvNTrOvP/+U+om0Gis+FuyhSHAhIpY4HDb0Ligts1sPH1m3lAQry8gvJPK0QQHEHoGA2eV5m16esyhZT70CLPd1/j//5C8tIm7TTh08YBW5xRa2yWpLWeuhZSssqRBQavCUF0wN4g5GGdCPxH0wjmtba/beuY9sRkIiTr+dPHDYGveQjDDcASbxcYAb4iNYqkwyye6eAXv1ta8Z+whe+Pwzq5OSAlSx0gfFwpQHhgl7kEGqseKLRMCgyiEtASkoiLGanZmx0NyCzUzO2zvvfCzA3G+ZAr3HZbV/88VnrKC80DN1E1sCiIbBz5/7zL2UTXubjC177t+540G4d+622OTYhBVKiRDgTt+yGKJMNEFb8ZJ85atfc3rHuiKImjbeJd/TwozHbjzqaPfg6bLiEsvKSHdhlpqc5t6gydlpS5XiJh8T06i0kbgMjyPUgccExalCfSqItAt4VHzjXl3D1CA8h1C5fadFSnvV6vbu9cSSG2Ig+I1klNPTS/ajn//SRiZmBfKnLDS/bE315fa9731VNLMko0AApKZWz4j3aUamxBLUZ0zne6Z0CerIKHZEWHTvwNVH7dY/G7IuKeJvvnLWfuM7r8vYGJfFvCNQXufjM6c6kkOpo7PLMnMLrKyy3i6cv2E//eHPTQxhhRlpEvyBJzdKtB4pMEk2eohpRW1moUCiAOV+jUlpgcC8AFq7+juOQGEBklefe9m6HsoY0nh94+tfE+9teV3z2ONUyiIzI8uOHjoqLcFehXOim0gBoywryM+31PQUB1t4W/EQ4WHBC4yXiQUXdTJWUHokwSS8gXxmTLk4mIlOsCSByI8uXrIfvPkj8ViiZ/uPVT+nZ+SKzyU61e+8Z0m5ojyYcs0WiE1KSzPSERSqDjGimVUpPDxGS8uA+iCWzNPASLHrZ4G1XEsSGCBmkGkzkYiEYrAyFrrYFthGscEf4+ITDpetAp20C7mKERAouuDl09iiXd5HxMMZklUJgJSkBKffuLhYl9lMSZWLvxfU7j52OxBABLSRuoTcXL19vW4cUu/d6W4AJB7SpPho29TYxiSk2+X+NVvYjrecKMkll9sYA+uWJ/BNGgsMV2Yu8Cz2DozonbinTUtMSbPi0nLLLii0hNhkX3GsgfX+BzDHSR6STLZ3eNSGphZsSrQ5ovu3JaP2N1Tb7/zGtywnJdFOCBztb9qr8Vu2sZlx+/zWDfvs0hUBviJL07ORRUwdF2ms2CD97JlnLSs1xx7eb/XFIGSoh1bIhUg83cT4kL3z7tv2zJnnbXhkQrzO9POkG6bk3wMcrWlcZ0bHTBRt7779jt24dU00sWXffO01K87Ot5ICjC6yE2AEBDM+He3tDroBWixO4ll9AyS73RHQJr2MxkZ6gIUnrT3ttrjDtmfTVltZ5XF2xKwlxmzYwXyB5pkFm17XuIgm58NYyGCWsLOq9yDudj60oTbHSQfv6BUuUBfjC9WgJQxd5CxyDtCFNzPAD0AEZrB2PUgAhH8AXg66ntAYB3obvOGzcjqHdkXbc3z5rt85fAZM7fQYbtE5Og+jgtj24Bl425hZks7Wuy/ie3KAESgfwIUnnAdBi/Tpk6o4LgqwSoBd/Aeu+5M//ZM3cCGjOLySqgAXwLQstw08XiA6piYEaABfuhdLDAZkx3gnaP3mitBBEZ0A5gka5194mp9XRYKTwWm+BT2j78EvuyCIP0etOqhj0OnB/HDQiOAZNJTncoK64I6m/njuGAQQuw+glAzX0jkcvIOSvQL+j79gY04sAUAdoJLgfKwCVsb4dKwU1MLyhnVPhXzKgu0j2BB7JizJonY27fePZNraRKfAU6Lu2xIYSrVPPr1u3e19trEiQaESwokfiotygYCHpbggx07ur7PTRxtsR0xw/d49EfSqVcryY6pyeGLK+kdHbX5xzok9RUyWLKVFiomlpRULLSxLSG9aNCt/5mdsWoqrp3dIAjndDh4+KNBSpD7akgKbc3Ck3nQANj40ojqtWEV1lVutFyXU82VRrssiQ9bea+u0v/rxT+xuZ6dnIo8O37Y/+5//JyvMTVd/SGiJaZhmwSXt3hONCX2XLEWypn65cOWahIQsMdUxVWOSKcbO0HtEtKydNSnQ4U4bGO23TgnT+51tNjo9atmpifatF16xndCWxQispaRk2Gdf3JBSjLLa6nqrF2h8+KjVHspSHRoZlyArcKuXzWXxVkQILKzJunrpzFl77tmz7s1b8UDdMM+qDXBhZdTwKJb0kCWm5trVO3etrKrMM1Wvi/HTZEnCuEzv1Tc2qN+WHHjjqYRH4gQIyDI/pf5Pk6Bu1DVsp7K5vObbjbAakw108zOS7SXVtzA/3WJL8z1wNUYMzCozhFeELNHjp08YGfeJqYiXsBkdGpZ1rH4SSE6IS9S9xapnv5VVVNqRYyfV9scCiq8JDKGcFx24Jel6porInN7cXO+r4frGRixSioxEugTH9nR163lx9vP33rcPBE4jNQann3rK+QXg5TwkYY8nzqdcxdNB6gFyO8E7UWprugBIoq7F+Iq0kMAcwfcFJWVS1GkSQFikmy4Uw6KT7G9+8Ka1dw3b/OyUT4v9zm9/x06fPmL1DXgjCn3PR8QEsScAUowAUiCsLC2Jphc8PxhTQQSMT4l251aX7EbLdSvOz7Z/9nu/69PYn37+uRWXlfpUN33ACt/QYsiNw4YD+21gbMr+j//0V+KVBYuPDrPQ1LBlqA1kuN/UNUzFZghgkMyUlbnbqk9ifLLNCDTiWamvKWUGx/Jy9Lmq3M6eOmO9j7rs5LHjtn//fuvt6nPFR4zcQmjJ05SEbwqwqs5bGzKABKyKRG+AAzLRA6Y+/fRT9wYi5xbV1vT0TKusqlEfproX5/rV6zY2NiaDKM49FOFhUR5D+ua779j7Fz6xrchNjdOmHaivt5qyKouMSXRZR2wVYHUJuujtM7ZvYtqIPQR3Nrd9ocqo+okYT9pG7CjTnhMTk65kXJlJTsbHxzqoQu7NC1iwaIT5FuJjyNKOhU+/Aa4AW0wJE2CPWEY249lHLlAmWz7hBUS2socmYALFPjs346A/T/1AhnU8604Moiv6CmMLGkfZsYqxpKTUpxHvtLQ4XeJpw4AhJ9jFixddtjGVCIhenp+znPJa+9tP7tjLR+tssKfLM7kD7OBBMbLLARQ9iZrDoxIFPgutKL/EcrJyHUgDmGdDUrgCHz968xeSwbO+G8Lj+/fUXzIm07Ps4/c+s0UZbwXpqfYv/8nv2+vffNViEqOtVMYOGf3hKw/dkby9I3klxeSJSytLS52/ItVeeDwhLkUAuci3aEMlbYgXF4jrIvaUe/Q9VnqsurLWZgRu7ty6LYOs1z54523fJqpYRm5VfYO6T3pZOon41eMnTkiZrVldZblVFpbK4B1QWQkypmMCw11jjawh5ICVpdAOxg9bvuG8yES+CIyzcTqgHcOVoPv9B/aqrG4rk1yqKqiUTlp0gBG7s2wHixI0dls2sIgq2LLlHYFwDXwEOl06BQNpcn7J9QTGK8m+wRjBjBt5IOed/hlzgHzgbVIBup4DL64TmR8BVoGHvgRoPFU0im537xgndQ3ogGtdLqnPd6/XWadLxgmPFmUBPHcdSVxHqNQuAKOsL5+ua/WfP8udUdRDn/nuVeRaqi6a5zx1cUcR9/zbf/tvBbzw6LApJYgyQHl4BQKLNoAjfMbSpTqUSUI9iJ/fpS/8HIPFC96l4sEKQyoWWOUc1NUr5Z93G//kPB/0nzeIgzd9D0BfgBjdjacfdjs8cK3zOehMgBG/wWCAJkBX0IlcFWSjpX20mXJBonynArtdisAARBKsyRQWKJjXMjEwy+sCGDs2LkEwOr8moaVBk0U0avG2Gh5txanh9uv1sdY/NmmNEqT3HnVbcUmOvf3LzyRIJ9WOdfcubakeCCMoIjIuUgyVY//0d37FkqLNBgdH7Mcff2zlNZUSFku2IOFGAkW2RTl55IQdP3pCdVtzC5mNaAmsHhSAOvPcS3bqmTOWJYtudn5R7Vi1o4cPW5dA02GBL5JJZkrosQ0LK2SIBSIre40UOtNJAE6sG3Jgsds9AEY8ZHfb2m1YQhJv1b7aKnvuyAEZ8yu+2pL4DeIDOLyf1YUIjRiB9hVZqO+8+6ElCpCceeq0ff3lV+3E/oPOENBPUlqKFPy2C64NCTj2REyKS7CagiI7WNNom6uyuBJT1M4VAa+bdufBY+vr6hBAWRV9srVOnwM+Mrm3d7TbpkDvjBRIrhRfVlqmHTtxUsoj2XLTc1TGvOfLwqJnmgkg8+57H9mCLOZHrV2+Eii0PGvVNeVW11DvNM1qIoKusYrWJARgavLqLOueJY3Jmnglt7DQIqWQyLgPsA0JGAOk9x06aoMjw1aQm2lHqqoso7TA8hv3GFm4ybSNAAAwkTSUGERieOJk/eVn5bhnBEufPGKPHj6yvY3NqtNedXC0BF+WQN4eCag5CSs2+922H/zg740NehOkcOdktebnZ3nS3QedHeqTHZueGLfQzKzNTM5Yem6exWdmWFvnI43xoBTvhMDXM5Yi5cKYbsqyc37SH3whM0rGQZBmg1ga5IMIN1iWH860aYxlZOd4SgymJ/GYRwkQkN7hwo0W+6LljpRzmBRNgf3m975qX/vqSz5N81hKqKy83GOPmO4mpgvr+ua1a74xNHwNT7eJdgEznQLP7I23Z0+jQGSZHWxutqdOHFHfsdderE1Mjlm3QI1Pyak/8YoeO37EM5j/8Ec/td62XstKTLUMAcrjNWWWrLbhRVyHDzXOsq2JunG5x56BvoJTxsw4mxmPDVmC6OYrL79oJQKwBZl5vkgjEq+ZxowgZ3KMDYwMeqzhzqoUyMiUDXR3ik/H7Gvf+KoNaSza2trssPgX7xYxeKzU6xIoTpGSjBYgZsENhmBPT7fdl+F19vnnnb6RfWsyqhjzDz77pS0IzCWnxvnOB4dFC9lpWb43LHIV7ytTZAQ03719U3XochDBVBVB8fQ9hldySpLOq62S4cMjY55wman5goKCIMxEfZEtWmTcJ8anJOMI9l93+auu8SlVFDd9XSKQgXzHqEWuIne9zuIVxpCAaAKmkcvkgywtK/E9S8nnRrwXOdvIYUauNgxSlDNgg/hFPKk5qgcxYXhAMO7wVgHe2N9xUABud2oqL7/QKmr3WlpWnmUXlnh6kU/uT1hFrmSRDDq2VEqVceAJtEWnSTKuAHdMeaXFp/im4hjFxMGOjY+4B/u+aCqkdmOwkb2+pqTcKog7y8+0CLXr4f12O3xwv/3hv/gDi9hkRd6ObzC/I55hyg0wyLQuU2yshuwVX6frc5lAnnrMjRpAAfLmwYOHViGeQD4cP3VaPNIh0CqwQ6qhmMCweuftd+3z85ds3/499soLz3lsMRtlR6kuJC/GozmvZwLAyJW1b2+D7W9uMrYCw6P98YWL0kcl7lkOLeKdZ4HCnBvoJMgGJAMiSMqK3CbJbaTGgi2UFhZX7Gtf+5qnQakSH0wMsqvHtABXhM1JP2VJroZLTtbnxEpGxFr3NOMvAz8sQbJSmNMTrUqXymibC8mgU6OTWfGoexgT96xqXJgOdkUiekHvInMczKin0PE4Xna9XMg/iSj/7C/d6eOre91Ro2L8JMyhd94CYAQX6JTKw1kD8AMA+gyf3n26/0m50DJFeAC/F8L//4AXoHnuQWZRP85zPddwPwdXMo3KJ8qL+MP/5d/4VKOu8Ms9nkUMhfXOdhsaA2c2P7hGH7GMCURkTyryNXmpVFAN5aF83RLK2wVDeK145wi8VoA7vutab8Q/eoaO3c9BZ9Iw5sODxnignG7yhqgDWamzC8I4C9oF0AQdxmpG3JUB+HMPHDeqJO7ZBHiJ0XatMQ6AI0yMVwNLMHi2PsuKIHt6SO1meqBnck1Km7n+VVvYjrBxS9bdYfadmnjLjAxZshTA/MKaBnTZmpr22kfnb6hsomp0jwQ7S9KpPxl/CVR8+liTvXrqoIhg027c6bCBqRm3gOcWlixcTHVg3z6LidyyGilxPDxknyY79mJoQUIqyjo62+2Fl18ykjIy1dfZKVASE2dfffFF21tXpb4QsGYs9XwSDrJXHv3CvD4Z1tlzEUFB1m2UojNAZIw9fPjYHknpLYthMmMj7H/6re9aimiDaTqOweERKygq9mSgxG/g/ZmWwIpUHYYk0C9fu2nPP/OCffP1b/iKrTYJk0cP22x5MWSvvvCq1csqbVA7CQxlaffhuiN26tAhC1tlJWuyhQnw/6e//oG19wzanMBgZlKc5WalWmFxvt1tvWdt7e0O4o4ePWLd7R2WkpBst2622Gtf/brFJqVrrDZdgEK3JEFNiI12C+3qrXt25dZd9wJtba1YeVGONdfVemb6KVl9VbWN1tPX48HVkrhSWnhHRV+iBlYJrQmEE6dCriWCbtnqZn52xlcnvvaNb1hmUYFFS/APClxlSRg2PfW0TS4vBvtoStlBN526liXd5JViSrCopFD8J/ArGp8SoGbpMh624eFxS5OlT6LTtXUEOvwqYSCaBhgePnTQs9DjISKuCC9onADNZGjePUkNFVXuFRkenbKe3kHbidwUWMizY0cOW0hW9dUr1+z0ydOWkUzAtRSRlAZ0z6IZYQu1O1jcAm+4EBJvoVwRRwBvyU0JKhlX4qP4qFhLk/AaHR22aNHUvdYOCcoYO7K/0X71WxoTWbI3rl32DbOz9TuB81cuXbd7t1qMrYQa9zZaWmaae098GbjoEGVw8YsvbEXfezo67HUpnAr178TsrEC06AFPhRRiZWWFPbz3wKqlsONTUm1BvPrzjz6yLz46Z9lSfvUl2XagOMMOF+dY5PaaKzU8aUIIaqfqL4WI5b+pNrESEzm3vrHidcbTwlTX3OyS+OORlLQsW4HFlaUVm11a8BmAeJWRmZogZTRmt27csu7OVssTECvKL7ZffviZNe7fq+dFCTBMin+2pfjYRWDNBgbFqxo/pufnQ3N2+84Ve+bZpwSGVmxqck5Gw5w6eE3KMtbm5sctQnU/tLfOju2XQi2tsfSUXI0DMw5BbG20wMvi/Kxdu3rZmvft8TQCcbFSfjIWMETj1efEfe4IIBSIZ/v6R1zOpKcli+ekFBdm1ac5xnY/xMkxvYfgxDhnlduqaB/BTFl4agHri1LebANEeArylCk5z+el9rmsV1/y7sZwLKuq5xyEsZdmgWRZWio5ueKNPFl4zAkgX9LzCfDHQGSlY2xktOecorhltW9uLiQDiGSdW9bQdNiiC5vtlw/G7fOOWbs5tGzDY/N2pDrLPnwwbc0F8bY4O2EzC/O2oDEc1f1MX2t4Pd5V5rqtj07a/OiIjfQO2ejagmRapt26fV/sv2rHCX2obLQjMkp7BKLHZLTkZaXbjoyV+qpii4nYVp8FcU9JAvisyoxWRT2f3OKyxYbHeQxgQU6Wr4gkQBv9SCwxvMUil8QkAWb1IeB3S7TG5tutnV126OARu37juv3iRz+yusoa+6pkGzG4GTLqQuorZkZmFmes5d5t91AODgzJYE0Sd5r0w5IvfGHBTnVDo4B8vIy9Md+qqUugHK8bM1tsG7a2FrK791t8B4c4tjxLTZRuSLSB0QlfSLIq/o+PTXZDMT8v25JjU2xmZt5Ck1O2NjRhydlpFpkocCxlWpe+Y8VJ4dYygY4XH4kWFizKYsTDpJwAOzB2pAtiVo/9TyMFDHHwkFYmADKBI8jDmlQmq3ClxQPZ90S/8wNplPDS0mCu8//8en9T/+pdfR2UEWAByt2dJQPcQ5vE/cVJ/oMkApqlKFAFpQCowgJwyFeVw2dAV5Ci5B88cdTRQxd4vl4qabdKjl+g+4h/9Yf/+g1WqJDDhdUqzKW7t0tChYd73VQCD2M6UZeo0gjbJ54i/zVAdo4+9QR3V+uG3XlbwBHXBASm3540he/+xzsn9Jv//KQ8vbmwD7b90Z/KDaYGg4NreFFP3lkCzdJ6Ao2Ji3AhJEEXPI1u88J1hPnvXOuEr/YEYE8AS4Ts8Wy6BbSNB40uAHix1BlrcGR60YYX8XYJpau/RnYk1KSh0iPX7DcPZ6ujBErUP+pWu36z1X76i1/a1evXbXpy2oFtlAANr3XdT66WnfAtO9hYZSXZYlxZfR98fMlq9+7ztsKILLNGIRJE6Rt8CxhCPAhChDICOy8vX9ctSajFCti0eo6hCimgLoGoOAEzFgRAm3jyfNHAxpolSUjUA+Qk/MYEasg/FSUFMDw0ImIK5rV7h0ato7vPN0g/JSvrWEODbaofACBYpcRakcOEPFd4Llj5wsqiaL1HxydZj5gel/X+fc0ChExJhNxKZVwqqiq9jm1tD13ALktxZEpBFGYVakwTrKTxgA2sxtnZF1+20vwMC4nJn3pqv509fdIG+roERMPt+NGjUhhpAlu3fNPoZ589qzKrJFQXPK6FPezIbzUswAPoKikttt6Rcbty445AV59bo0+dOGbNe2ukYCQw1f+0i826WXWTnpkqwDJkRaWVtrQyJ74Q84umPTZASoYl9ky5s5JrbGLKquvqBWwi7fPbGm8Bn6984+sOpKISYzwfDqlJyivKfBk83p6BwX4J2TXLFHAtrapQu83utNy2nIJ8AZloO3/ugo85W660d3YKtK940HmXxoS4nL7ePhvpHxKt73gsEjRfpjHJEBhME5CIkTA7fPioTUzP2Q/+/ud2+/ot6+96ZPVlhdZcW+c5q3o7u61a97A833nhCU/Bl8EBHwceKM4h8FCubjiIbziHLMDiK5XSiJMcHBnut6PHT7ii3VSdnz97xpr3NNlnn56zof4ejdsxu3r5sieJrKqttkKNC6CfKRI4lUS0rOAihvCLC+ftW1/9qqWnpwgYSWmKVmtVd6bXyUOHEiNjf5A8NcqOnjgu0Jtsn12+bpdu3LZRjfPvffN1e/3lY5aTKCtbdDM6POFek7WpaVsTcNrSuY2YSPtE9asTjTO+eFige/acRC6IpW15dd2u3GuxjsFuOyDwExETZheuXrS+gV6rEvBbF9AYEqiclnKbFw29+o2veYzm8OBIsFOC+oPVacODwx4OMYvHU/y5sr1hmwsrPlX+uL/TA+KnpmZ96iVMRklBfpYtLU5YcUGm7VfbS9JzrbqgXIoxWYbEsmiOBUUCG4NDHiMDP7EqrKiATeIBXQI8agexPXjz4uOl/kR3KJ0O9Q/yDdlG5nxogBWPGnA3wFnJh3ykLsidHeK79N0/SzpWlJVpDEiSGhi3u7K8uKRY5ZOCZ9t5hJQ3kvoqf8OqxfssACHonCnNqelZD1uZU5/h5WM3ATbnBvThGSG2LrQFDbKrgeRkfLLGL8tKmw9ZTF6dZQqk9E8su8wMi0q0+72T9vtnKq0mL0HnF6yuKMnG+3s9CXNMYqwAZ6mVN+6ztJIym7MUyxZgmJgctlX15e2H96xjqs/3eH39278rek6xK+9/LgPlni1Nz1hKSrSAfpGHZhQWZtrAcK/GK099ne9AOlYyjEUCqB34kUSiUQINhQTMP/WUpSWletwav0EPyNkgb1W467qyinLr7e1VO9Ps4eN2G52YtMd6Pym6bmpqkhGW7WBkfGpMRnie5N6GJ04uLy/3APpfvvueyiYnX5ptq7/Ix0cc5pL6k03D15YXJDd6HITtqBwWai3NTIsvu+3sc+LTA3qG+nhehs24+OTW/cd2XsZZaBYdsioaD9nC9IJ1PnxkxQJgf/vWj2xwecbWY2V45GRbXAQJVbctJyHGqlIj7cEMGQDUVsmi0I50n8Y/gv0tAV9q/1JoU8AV2bXlNIrzhNhxT/cCxTyRSWhowBLeKP44j8xB/vA78ohFby6ndK1LL/3nEEZ3uwNILw7K8RL1HRDGc4O4rif3+fEEOTx5/i7QQncFM2bBzAW8gXz0OwAOOpwXdJ4yWGjEc7jOf9XniH/xr/7VG55WQQPlFpEUKMF6cA/ACNculh4DycqugOEEuPQAGIbzeoYTEA0hwNdRJQ/WOx0D8GK+lgfuCmkqRPnragCWLRVyptFf0BgVyvMBMU96gsbTCRwB2KIa+pEPeuEWDxRE8By8XaANvgfxZ/oq/Amhe7C0vnEdB3Xg2T7Fob9AYQRTjIAvFh8Q7EiqgJ7JkM2u6bNAE5nnR8NwjUbb0aJ4O5TBKg7qviXkvmg//vn7dqe1U5bctG1IsJDE0TdzlTL1vbxUxZzsZPve6y9atSzx8fFJu/Og0w4cPiwLJEhkiNBalPXHtCLKiE1zJ2RV++ojtTc5JcMGpaj+6gc/touXr0oIJng8R1pqkgdvlhQX+VTinKwatsPBL5kjBulubxeTaHzU3muXLlt9Ta0Uxpz6x2QVLdjfvvuWRckKnh2ftpN7mu1//O3v2JSUCvuBzUmws/k1U2TJyYlulRLnAXG2dXRaqYBKR1ungE2i+nbdzjzztIM/plkQHuy/x5hg3bDHXXlpmU3KqsqV1ZSguhaXV9o7sl7HQlv22Y0+C8Wn2b//F79qaaLNuDjivpJ91Re0gXue5dEYD914sEQzKwKsn1++6PXBgzEmAFZVXmpj6r/ByVm7evOOLatPq8vy7fSxA1JsstAJ/tf1C4uznnYBgNXW3iNQlGsJEmLTsyPW1dMhpV8vgYY1u+k0tbwiwbIp4RoTr7aGWUdvt93reGSf37is541bRlqK/d1P/s5B3769zR4XNyDFe/TkaVeKG0vLAkdHLDpJwFpCh/xT5bJsz1343Lpk8T7//Fl77oXnLDYhzh603vN79x84Yj/76U8sRgIbRLAuWllcnHN+ZENkEuGuzS4a+wrCmX/x3//OUlOyrbGu2s4cl7La0Vn1//zUnGUJEFy6dFG09IRfpZwB1HymP+A150Hx0S4gQ/AgSFAYnONaDLYwWRsbAktVUh54RA4fOag6MVUWsqTYRLt0+ZplCVTcftBmrR3dvncmAd66yJO0JiQke3D13Myc+nLbPTdlhQVWRhyfxrxEyisnR8BFxkGMjBeywP/i5z91DyQxYEzlrYv3Lly9Zuc+v2qtD9utsaTE/uC737ZsAbdp8df2JspZICRGhpnkG96UiORku9r6QM2M8FQoA339VlNTLdrZkPwioFyAQX1JbF9lTZXvYzk10GOXb160rsFeXzEaWpyx7Q0WT0zag7st9o3vfMv31Pzi0hdWmJvr08yAeqbNAHKAFGTk4qIAjeTu3UetduHGJU9hQG4opjI1ALYmAN96/5b4f8Q/S0VZU90+Kf4VM7UjpGtYEAOsIdUCwAsPre/HKfAOHSN3yECPLGE6jwUYyaInpocftnXoPPGUQSJqDDoS5WLUDUnW4LXHoicOK1bjHaPy8PBipBArhCwl1o/QktHxcTfQEfGAJKx7VvsWFBV4LBdeDKa5ampqfMrQg7zVTvaFLZKcIpxlbnZGgEDPSUxVXzf4goJ11YGxqNhzwEa3E61OvMzCnx9cHbO3bk3bBze7raYw2W52TNm19kH7//zWUbv76VuSKWMa/yQb7Ou0hPRMy0gmQXCcFZbX2f/+4WNf1DE0s2JHqvLti5tX7OPrV20zKdzOvvZNyc8i+/O/+Hu7+NkXNjs0LEPLrKm+yvbsLfeVwfB8RU25lVbX2rvvfyjjrelJXrFgSpQYNPqf2Kko8XlJRaVkr/ojRbJG74HyDmYOyHHGggtWuTP11yZQg8ewvKLafvizn9vRY6fs4MH9vgp0QvIrEi9sNt7GNTfsmGLGIw5tFYhXiPEDMHPgeXvY2qp+TLb3PnpXOj7cGgXe2YicnU3mBLo6Hz6wr776opVXlVpIsgT93frgofV2DdqnX1y17MJiqy0vknxO8ATFwk62GppzvksvyLassiLr6+m1kvxCi5Xxviq+jhPNJMVu2EGB36HZJRtfE+gXAF3QeOMhF1dZtNofEg1OyaBJBnRtCriKpsLVU8SvgjWQN7ue9kBbQ1sCctAZYEa/B9cF8dnQEGAKegyuR9MHU4XIK/eU6cBwQNdD9BgYxHf64e8CXQj3J3KPZ0B/ADR+xXFBfXxqUvIBGQj2ceeTruA7xhv3sAsEsoz6+Kybjog//MP/mydQxarmQTCSe39oBXWiUbqQwoNqBRUAxZMvhofDXBS8i/ZoDGUweLy84vyun7kuAHBUEiYPVhLQMPeI6Y/fOHbdgdzDw3m+V/7J7xwANJLkcQ3J0bAiPchbB8rAH6I7yWqMxwpXbAD2AGTUAeWxa70zmMHzfFpF1/B9WVYMUzIImAVZjj3TKse9VRs2sx1jCyaFI/X2elWipUawbUCEkRfmsSzJW/c6bUoKkP6lAazQIig7KlaIS4o+MiHM9tSW2K+8+JSlJ8bYgwcCQymprgRJ5ImgJ86Mdkgnu+DE+0E7iVdKT0u33p4Be9zZb59fu+XpFH7j179jxw4fcEunsrLShTKgkfYmS+gRY+aePZVJugC2SIEYi6TUWKETrjq2tXfarbYHliRm3lnZsL1llVZWlKs2r8nKl9Uixsd7RYLEJD0HaxaAykGwNolEJybGbFrA49CRA+7lwUIgdxixIhGiOQTSBx9/YidOPWVLCwKlek5JWaHll1ZbZmGpvXl10L77XJP92ulKq83XM1ieHCWwpn746MoDWbIhmwuJYZOSHbiNS+jXSlnGiYYHBrr1vEW7deeWBH2WnTl5SkBpzdq7eq31UZcU2QMJkgJ75YVT1iDljRUem5To8TbEnpA1fXZuRZb4in16/pIU+C0p1ikJniyfqmVF1i6jwQN4soj1I+cWHpgcWYJYlAQ4nzh81AOvP/7wI8tU+Sxbr5awTkpOs9zMHOt/1CELclLCNMruql4N9c32uGPQPnhffXPilD319NNOB6wsZNPoljt3PWcWe/Y11FdbnyzVCQnkgsJ8GUMJLlCm1Bdsf0JqiDv37xvbRJH3rGlvnZEtPUdtYANoFo48evjQstWuEimz4eFh93ZWV1V5P7hVLoDpxlbA3gEj6j94GgsdPsPgYdqOydhl0UF+QQCE8Vw0VNfYYEePzU5NqF8yLVL02N7T554M2ra6ukhpnlaCfiQ4/M7du1YiZb0gpVCiujLd6akJJDO3pPBAvBiLTO/29nZadEqMhUuJjsk4eevDD+zK1ev28NZDCfMYayzOtpKcOEuJjxb4WZGSXxRoIGY13DdBjkjPtRsCaO9/8pkn7cUjizcROeAbmKue6+JfDIqyctGx5EFaTJLatmChlQUBxTj3HJXJ2MjKK/Qp8+TEODt99ln79NPzvqVQYVG+r/acJIWD2kiWdGYD2LcxRuOekplq7147b6GITXv57HOWl5ZjG5I5JKNsqKm0kUH1lwwYUsXk5JVYbkGJJ1HdUhmAOabhfONu0SKAlz6TCHEPO9P+eIMBY0nJCT6uKPgsGS6h5TX3njKku4qMg0B3po7xsrOVD4lfk2TolRUXWkpCooBXqgyfTJWXKl6OcU8l3t/JqUmN66bATZSlyiCrr6v1KRxoKjsrw4olY5hpiBVtjE9O+XThwkKw+nFNgH1yYsoycgutct9RK63ZYx+2Dhsbs0dvLLkuikrLtj/+QYslpadafWmu/eTOoL3YlG0XHk/Yw6FZI2Ht97+5z4buXVZ9Vi0tMdZWN1YtKlw0ozaHhcdaQU6RpQq856s+g+ML1jYasvqyLPub//4XNh8jY0NyOS46yz545wPrkfEYE70l46zRfu/3f1XjGm7zMsoGxVtl4uG7Dx9bVcM+Xxm9KsOzTO2ThvK+hCbY5H54ZNymZKhm6ZkpyelS1vFu0EyMjbt+CcAXyl36QXUcFP2ckryqb9xjieL5Wy0Prb2jzw4caLLuzg770Y9+bvfvCzQmxUjWRLuXEz2Ih/batRt2SEYccpqUO4SWuBdI/FkomsDzVVJW7KEJy/NLfi+7mTzz9FPutQM2kBajTTKpvKrGPvnkouWXlXv8ZWNDhe/7yOpdVpKTVqZvZMRefu4la6hrtJ3lDYuLFLhXGe++86klZTJVGWNJEVt2uCBB9LpuIyuqi3TuQrj4VTwVhe4OU/sFxOYl/3GWQIERkiOAdFY3e2y52of4oa9c56uiwVZ/gTiCV7nW9bv0DDRIzC3nOUAM8Jvfqz/HKOASdTp6HEzCtZzj5Q/juidAiXN+v97BIBzIxCBxvP4YPK5X25ArjmnQuTpPDXafxT3evn/zb/7nN6gMq5ZgOhBhcDBkwfLbHRqhgryBKtynGVUhb4QK83rqPXg49P3Ec6Tfv2yIDicwiIuO9AZR5YDhOfiMBcj1dAKvAEEG531lgO5jEHY7gUqB9wBwvGNtIFggQhrJElBAlHs+sFp1kQ+G10nPAiA+KYtyAQcwAwNIkD2gC0BH3dYkpMYl7EYWVY7KAwSNWaKtqQxW+327QRbL9rKE3Y7Ns81QVILdbHkkAId1s+UWo6/c0fNYtRYVF2sl1cV2dF+jPXVgj81JMb313sdWWlurZ5O8UIplPuQESN1YIo9lBNU11NdLaM1YsQAOc/pXb9yxYVnzBw8228ljB2xlAVc28RzxHsOAUmTVWIoEFvP6Dx+0WqwEKMlGz129JCtuj+oo6wNLRUy2E8nqvHvW2dWjgQuztPhkq60utbBI9Zv6lMBkpj8hMsAXOXYYfrYUIdfUHmLSJPRiBSZzZe2rpz0eamUlpPpvWaIAGFmrr9685TFid2/dUb9t2lOvfsNu9K5ZmayoxaVV+z/ffWDtwxN2rDbfprq7ZQnLyt+JsKGJJTt37pKtLi7Y3rpqX9IekkLNzc6UAFy0UYGR2ekRm9Hvc8vrUhwkhcywx1KwHY+6fSXny2dPOhDJSEp1QRKneouV1A68RnMWG5diFy5etUnf6mfbTh09ZNXllQ7U79y57Sv/MjJSRBmiJ7UdXsFLQQwEU8QlJSV2ZP9BW51fscKSchsbHrMo0eKixo0s58tLK9YiQdkhUFQgoDY1P22ROh8fR2b0Gyoz0n7tV7/nq4osDG+EmFx1y8rJFkDq922gJsZHNL4xdoA4LwHmJdEN9bqnMtOkMGc1RlcvX7dEWWalJTlWU1vloF432YposuV2i5RomtXW19rA8KAHTWP9ETfHqjoEh2Sj8wqeIfjGFbRAGywEvwDi4T/JHOcl9rqD1SfGJ3zs1xZXfMqT2K619XkrLsi1PLWBHQxOHztoTY11VllRKUt/URb8loPe+IQ4AdX31UZW7ybZqvOu5IJEBcH+pBHAKx0jgUlS0jttd+1hf5896uyx6y0ttq06LAxP29PHjlri9oodrCm3WJOMEE9viR5iVdm5yUnbVD8sRiXa3/z4TQHPMm8DwBnAMSTlWiHDhc3hAYl0A7FrjHNCRIIMpAQrKS6wCtEEIOjZ575mCclFVltXZ1UVBRJa0XbxwhXfsJrdHKrqG32fTfqO6W8AOIljc9QPnSN9dun+Ld8a5vCeZue5TZ4jUEaiV7LIp2dlWmlZhSfnxdsVACV8JxoWyRxW4OJtIkyExLDkWQvyBCb6rMX2Flv4JPtqZvbPZBN2VtGFxMvITDCXh3VIxpJiA3UVn5TgsUdjI0OeLJd0EKRSwGDb0nVbej7jtjA3p9e8y2lkQpwUKNuMFeTlOFhEdpMughQZD1of+/RrT/+AQJ9enX2uUwDElFUqoH5tdMfu9oxafHSitQ3P2r6ydIveCZJG728ot//HT1r0fLPrHfP2oH9W45tn/9/fOmb78qJsbrzT5mbHBBZSbUvAZwdwHZuicaqzvMIii01Ntzd+8dAay5LsLz9utzNNhXavd9aO1GXa/e5O6+rot6tffGGFxByWltj3vvt1O3KgzuMCuwe6bLh3WMargIv6c3hi0m7fbbHxkTF7fPe+jIxaAR3Sz6A7VjxGlkVGh44ecxlH9ne26wEYVKudpHCAd2AmlDXeRVbq9g30W25+od1ufWg3btx3z+0hAa900dzQ4Lixx2VtXbk+93m6kOzsbBngvZaVneNemFj1/yKxhxoL9pzE81pZU+srBlOkD9xxIvDFYqrXXvuKxjvCY/vu3LsvWtm2s2dftB7plTV9XhSArJVx+sKLZ2XozNmadAQpN+ZEg3jXc7NkuNy7Z3trGywjLdN5c0v6pr+v39JVL2QrqKIyNcym1dS+lSiLlh4OhTHtLeN/i6D7TduQfMMowdsVJ/DLdCqyFj2DcyjQ0xhe0qUCPGAMn0lTGcSyIQ/8Ar3gY58d0zvGI3kivwREjlN4BatzaXsQnw6AC3AQX5y3+OwHOCf4DK6hLujkXWDGgeOJcxzMXHA1xiHt4FngDn5nBjDiz97492+AiJlqowK8iPXCTcwFDnh0k2+ZgnXvlXwCZFQ4139ZqJ4EIPJkaJTBg+ksvXsP6KAjdxvwpStQX7/0kHkl1QHqIJ5DH3Ed5eweXOt/1E2fmWJkHpW5VxAnBe5OOVIArj7PnqyOoTw6jY19w2mjnkldAUWuQNQXDkD0GQJiFduKrEUC7jG0+6dX3MuCm3hRSnBcwIu9qs4URllV9JwDAFbNRQjR/+zdz6y1o9dXGO2EbUiIEL+iesZHWbEYOief/fly7UBjjaUmBLu155fkSTgUijGjbFaga3xsVOCKXFGJunPD4zgqpQjwTq3Jkuvra/M4qVs3AS5m3/m1b1hmerwtzy26B2puZckBz4ysS7xMEaor7um29sf20eUv7Nrdu9Y9PuJ7LRI7QXAs29T09nXquRlWW9Fovb1TNj43Yvub633DZiypWSkQXOuMw6Cspngx+6SEyPDomB05ecYW9eyrN67IIlL7VbGPP/lE47jjih1Pz+joiPoUZZJlf/E3f23DUoJnnj5jxYUl1qc+fjC4aI9HF+3Vw2VWkRtrSRrfqPBNS1IbIOoYjReBzA1SqARiM/1KjAUMTi4tzAamQlI0FoWy0G7ev2u3b7ZIcCzKmrtn+/ZU2bOnT9iSBMdcaMEmdc+KBMrcwqR7ada3I+ztdz+x0YFRSxUQ+c3f/Lo1Nu6VUEt2z1pb2x0pjHZrqqo3/Dwk2kzVszYlnHHVI3zXRSdRogPP8yUFe2BPo4PlHQkBpgvDBQ5aPv3UisRncRIAEzMLVl6/xz7+9BMJ3m5PzNmge0Tk7tWFrlmJxupF9qqcEa1tra24cp6ZnbeDx0/6QoLF2SmLFhhj+uf8Z5d1fbJnV9+rsrJzCmxSz7l7+7Z4JNyGRobt0PETokmmhMOkZFM8YeMvfv5zCy3OW5roUmwl/towEqzGCJS48SBZ4HFu1E1Vw7AgkHpjHd5TezdXbTtyxwXe/MS4VdVVCvimWWhq3lru37GGpj22r3mfpSSliU8j1e/BNHq86j0vo6Hl9g2P3SsX0CDukLQI5N/jYEogELhbvoVJYryAQJKA7HpI/LtkhxqabfDxoO9UEL29ZM9UlVvY0oxtapxT1c7FmXkBZPWm2hKfX2U/+uiCbUfFWVp6pkXGRNjJU8ftM43Bnqa9QQZz39w5XPQUI15m26UkF/w7ElXbG6qLIF19VY0NbebYj64M2YuHq3RNtt0YWLf9Bw9bvOod0vjNzi9YmpRkvNq7LBoJLcxZVEq8Xbx73T64fF4KNM2++tRzlh2Tbluy/gEujAGrd/FgoeDSk9IdsHvcCLJLL1YqUhcWBhA0zz6rAC9WMpKGIUZjiHGxI2MgITXeQwRabt+ygf5BXxy1JgARST5BHdCtKxydZ9EO7S4pynegzNY6CSonPCLO7gs8DQ6N2tjopE9XLcu42FzZFCCL89guPINlklPkfpsXKJ2TPOofHrX+jm49L0xgM1n3jtv89IKPZVlJka+OzakoF+bUM3Xv//neA/v9l/bam188theONNiSxi8sIcv+9vKADS2uWYS64MUDefbPny6w5rQtu3frio0JLJDPq7hin23q2nSB1GTVISWrxP7LxX77rH3GphZWrXtq1X7vZIWtqv9UAfvi4ZD93tees79596+sf2jCogVsfvtrX7XvfP1lS0qItNWNNV9IQQxfnfiIVeNk5T9+4qSNjIxYZXmplRcXqU97LVNAuqOjy+ZkcLBh9sjIpE0OTdltGTk5Gv+0wmL7yZ1p++D+rH33+UbJeMA8480sUrwbGhMTc/bOp5/Zza57VlhZaN2PHtl4X58dPthkz585LlkdKSAY7rGz5IYjHUl2bp6RDBeHAGCub6jfHj3U/ZKL0qCSfQsCGoAR8bn4wMc3RsZDeYWeG21Xr16zQhnBh46d1hjE2MyMjFzJnPTURDtz5rSMzCTxSLrHA+JlZfNw0pGkZKS7jGX3hR//7Mc2vTRrH129KP6KlCGcrf6T3lO9trcXrF52alzYtnUv7dg6HnfVa3WbqcVNixYdbupTaB19bpYcjY7HyNM1om1JIelVkvsKvIj/0NMAdiQjK80FA8QHSH61UYfQioMknDy+nZwOZBY6C74J6rTtWIEyBA+8TDzrtNs9W+orBFyAHXSBvmOCOfbQiz9u9llCXa5/DriZVeNavHVspwbA9Gf7OWGkP/7jP35jU0gRdOjAC6BEhQR8PFpfis5RsyrvHqcnQIsGUaHdSjMVSeN8avFJxbiOe6mgn9NvXOO/UGmVSWyYd4zKxXXo0366zr1gKng3YJ/K+sHDKEAHDEs5LD8GybJsmaB5UKsTFYhYA8Ny42DakgJx2FBXMvKKePXiGfymLhDRbglhs6yeVV0mIcFWSqxCW7fFZQGWKVmHgDMJtokdCfGwONUk3P7wSIotz0zbyeNH1fGbdvdep/38rU9EvDPB1gjREvKx8d75xaVFamOYNTXU2ne/8TV79sQRW12a9zazImZFVkZP36hFRMZ6sCIrDwl6zcnNsNX1Zaurq7aRoSEJwxwPrmRbmFsSpGUlJXbyyAFLiA2IkqSL9Kev1ALIqo0E84fTXoGg/IxMX1E5LkVdkl9sxblFNj+3bIWlNbI8l628osTKS+utr7PLspIFLIsK9LnbYsWkbEdD5ujs3GyPIYNqhyVI4xLTbWB8RgpaoKix3krF1ARKdnaTDmBIwC1f/blqiWJccoV9eOEju3Ljont8kiVIiPGpqyvzBQxfO1ZiLV2zUuIRttT3UM/LM330vEdzqnNhQbaVl5fYw7ZHHuDbr2d49mmVnUAMmIREfEyszY5P2nB3t43Iwv7n/+yfSRnuk2KMkyIlpmrL2RTQCehn4cKgQNH4+LQszZvuPdq7p8GOnTwsutiQ8o+y7PQE21mbswwB6KQ49a+srZ3VbcvQ2CWlJai+EgKiO2gRC474N8AXgcIkbi2prLZ9+w7qnjUbfNhqBepPlHv1/kPWMThirRKy9fV19tLLr7qlR6BzBCt51McbAtsXz31mvV0d1nrvju1pbPApDraxioqIseH+IQHiPTa9MOO0PDk569MArByr0HhCf6wQxKW/p2GP+jtJPBFujXv2+lREjsY1PjHRcyZheC3OzfnWRiEpHBIgMv2EjMCihr9w08PfyJ1tjSfWKUJ/S8KfbWiWpHBzRKNz6oPM9CxLjk+SpV8pwDtvd67ekOKdlnLM9AS/lVUVNjw0KKAY7x6UqooKn7rF5UbIAfzO2OPBht6S4hN8mjtHwh0P4tULX9jXnn3BXj79lBWrvWurAjqxO3ZWfZSbnGgp8bECpbM+3R2XlmoTMlRCcWn2l3/zU9vRGCyyWvDwPvv44480Ps3G/oEsYh/sw3hade8CC0mqBORGJoetTEpqZwPZI+WkOlwZXLWx6WV7vrnYrvcM2U9ujtk7t8bsV45XyMC5LMMnSWO+4rJgJbRoFXW11jc+aJ/fuW65Mmi+/cJrVhCbZpvLTJeseQwmiz/YHio3J1f0mqS+Vz0Xlz0YndWrxHM5ABZvM723KlpZELhPEwBDZs7MztiSAN6kDB22CsPj1ikeZtxoC4oqQvICxYEOQJGR4BTFhnGKAY6Ryd5+03rm3futlpqRZaPjYw6EYrl3a8034q+rK7emw01SxBlOV2xrg0etq6vPurr73Su0qnsSUhLEtxU21j9qs4syCMOjBWgW7NjLr9hnfRsCYPlWmBZn/XPbvmAIHbMVGWd50cu2HZ2ovp+1f/eVBmvOkAqcFR/cv2eRiTGCv5sC93lmmYX2L3/Qar1TG/aTKz0qL1Of5yXf0u23nqm1v/6wzUqy1I9S8K80FcioXLF/9WqT3W1tsYsyRk80HbCqyiYZAeHW2Tdub390ySbEY5GitQzx/sTYmHsjM7NyPEkvMhgP3/GjR2xa/f24t9eSVY+21jYb6um3GPFMqcDot3//d2xkO8X+6EcttrcyXQbfpiUIXBSlxdr41LRIWrpSyi0xLdOOHDlip0+csU+vfWJ/+zd/Y5VZydZIbr7BAbOYLSuXcV5RWmotLbdtloVTAssZksVJyRhOBdbV022NDQ022NNnGalpkiMRolMcAOIb4igjY8Sz7Ldqdu1mq9198NhpISe/0DIyi+zO3XabFSi+c+uGjItVyxeYRFeSPgVc0Cd+JVSkrr7WPaoxMfH2QMbtx59+aKs7S1ZQli3jfFgyYEltL1D9ZDhts9HShpWlR1hjVqw9Hlt0/blqUbZgGj8ZdySw2dBLXaO67XiW+wiBrwjR47r4jFAG6NONPBkSyCK8xmRZcNSDNnZswcuRisMFPE8eFsLvjiVw2AQAzQGWdD0gyb1mOhwo6XqwSIBfdAQFPikRlguA1JcAjUNv8As8CVCDr3BQBa/A20b/RXz/+3/q6SQAAj49yP08VDd7IKZOwMAALoQf86egP6YjVKorVc9eTyfofhQ91+0enPMKUEHAG2ALQaHvlEMlv3TBAcp03lcVUnG1gvt5vqNNDtXP3XleUe8v91KhNHHpBSvsABzMC/9DNlo9imb5EUyBqgPUJoQNIAUPHu1BqIN4qRsrFt3zJWGpS2xMDDqxyBZCQXzXsElIqh412TF2On3BoqQ8AWQbW5H29z96x9o7+1W2yCpK1nJysN8Yy8737msSAwtgVJfZM6ePWXZGimWJsDOyMvX8TWvv6rJ7Dx7695SkBI8DIbdLbXOtza7Ni6iLrb3tsSucJVled27ckJIMl9WRY4cO7PPgRMaLsQimHUi2KHCrbt+UmTg7PWF5iUm2t6HeE+gVZubICo+27NQsEXicvfXBh9YlxlrVWL/3i/cFMkL22999XUomhHaVsm/yOIVHqgPMOCkBi/s5Bq+JmPlxe4dPwcxOT9qihH6BBNPTUoYkARwe7LfHjx5KGEV7jqUrt6+KHtYsTcq+vqrR9u5ttJ+2TNrY8rb97It2dwX/0xdr7L//7Q/EwOqP1BS7duOWT5OweTexJbjnWRAyLoFIvNeqxmB8ctJX5pBMM1x1DlMfJCSSAX3OV1Qx5db68KF7NPBgABpYXMKU6fpGpL35s7fVvxmWlhJjJwW6wgTU5wQWtjSey0uTtr0mQCFgt74ZaZm5ZQK3Avwby6pPnAsJBwc7oj8RDp+hJxZHAFYnJmdsQoK2QALpwOFmD5Jd0Pgll5fbO598IjoJt+effdZyBGg3JBze++Bd6+/r9rFkf8S7AtlMpxIzQ99ynoBoUnXk5uQJ/Cypb6dkpZ6xipIKj2sqKMi1tMxU69W43rx50w4dOiTwOi+DYsO3RGEzXgQP4xku5Z6UlGJFEu49Xe2eymIxJCUtEATvId/ckhR/uYcaASRh6b+J7jzpKnJCDEfQ+KzqirDbkrCME29mZGbaQE+PtT94oJJ2bEpggPxX/QI4eFzZMSBJQh2+DwCXLFv9waOrkjN454O4DwBgrABHnMBqm1vgZ595NrDm41mNF20VBXmWExXrdeR3BEZieprNakxSikvtxuNrQvgMAAD/9ElEQVRuyZsI0cuYRSdFC3Dt0fdNO3XypAMVeAdlyMpG4gCZYtvZWpbxVGsLcelWXlImWly28K1wAdwS+/zhmP3y9ohV5iTa5MK2FaQnWX7Kmg0JYJ049pp4vkrjXqw+z7Gr1z+3qdCcDQ4NCCyetaKUTNHRms2EBKIl3kgi29/b58H+xFIROwlZ9fUPin7YqmspyI+l/lhdWfag7KXFefVxtE/r0f83b98W321aZVmpaCPHOtXvLGhhYRQAN1zjsyKaxrOVkpRoyQA29SsB8CzAYf/W1LQ0NyC6u3p9Ycj84oLobVVjR57EMCstzBEIzRcAkeJPT1Qdd+z+/QfW1cl2TelGPkFWcEdHJcrYYsGGDBVbs+jUBDfAslQ+meETBI7T8krt//d+h339YIHNS+5c65q2l/YV2bk7XdZQkGSP79ywo9W51tVx3+bVb0ytHjh0ylYisnymYGFs1Pe//NnVIfvffuOAnd2bb//bT1qsqSrPeoZmrCgzyT68O2i/+UylZ3fPS5DxFL5iD1tv21/93X+z0OyiFeUU+grvcxfOWU/3qPhkzRZmFjxmNis7WXWW0RaXJHmSYsMjo5acEG8hgZ/Pz50Xj6VbUWWFffDJOYvXOBxq2itAdtgqZGw8nNm0ty53iJ8y7H6Xyl1Ysq8dKbPYHYFg0eaSDHR29zgsAPf/eqfNrveN2b//7W/ZC2eesYrydDv1wgnJjmXLTctTvyb4Yik28i8SAJuSAZNXmC/5HOZ6a1Zj3CNj8/DRY+p7gf1Is3t3W2x6SrI/j90YMDq37Z333rerl26Kzvqlr9psWqC9sLjMPvzgU7vw2XnR+qpoP9xmpsY9SfH/n6r3AJPsus4D/865q3POOafp6enJOQAYJIIkQDApWrZsy157P5sSJRmWbNnWWrRWXtuURJESwQSAiIM4AYPJPdPTOeccq2N1zvv/p6bp3TcodHfVq/fuu/eE/5x7gnaFBLoFNrSlKdnrnJ41WeftLRCyB9f2ipXlqSwrQUV+Mbz3lA5CsET54UF9vsvvxvjuIZFr0Ty+QDolTVCMrO8SfO2twZf0Kj5V7cSltW34+PNeHD9NPoJDL9v1EWax5DkewhBykMi5IhUvYGRgSQqf/1kpoP33+X39dIMggi3KXfuSPjfswT/4lhCMZLZ7u1F4QcDDTtqHHjzczhx9Zpfg+/pdstE88jyEZSS3hHkEGK3JN8/x+lf/+v94TcHWxoQGcBTst2XuV6E9i+uggNWDipF1A3egvSeVyqZZuPKkaPtHCkbxSPvjMtCkieZ3JUT10qE9Wh0CV/teKz2MkKDur3vpDd3fHkozxEOgzSyzJw+7P2MSSL4KGKdgl9BQDIJlSvJaykZSYLMuIZBle8WmMLQl4g6oM2Bno1bK6JYpSy3m6oaUsWLcduAiZXQToSvAXh6v+R1/zHiGkEg28a3yYET5SijuYWmVny1t4J2PrmN20cXxUuAEUKgQEAitR1D4KSNqe3sVRw8WU1hn8L5u9748XKrDlU9LWELPjwTvRSKU9R8VF4ld/138w/s/w6PmelTSIo8Oj8ajmsd4XHMfX3r2KeRkppp1O2nNsDeolEiqIiKOf3N2EWN1rQjY2qVFsoXOvm5acwSGa1uoKj/A9Sf44PgdjhDMzk2SkafgcnnASYV0sCIPB0pKEEpLVc/IKeM585iYJgNyLtXlnySMmcVlLC6rAW48JsdGqIy2kJKYTKadsz6X6mgvz1RhQRGZTx5JXysNECbLKSMbhy59HSOuPeQkh2N2egmHixIxMOZCYbQ3elsbsKm4Nw9/0twSAVoJ4hMSCEA7CciSMMDnUeCu1eQhoQuISPnIWyJhGJscRxDggV6CwqG+AQuOD6RyCeTzKpZnc2MNc/MzBKuBuHP7EZXYMqq4Pi+8cIGgJA4Tk/MEz3K1h1jsW25uMZwLBPlhSfibH72BsOAA0HAljfFBCR4UBO/nE0Be8TWmk0LV1q+Cq+VF1jaoa22Fa0pmpKXa1tlD8B1r2WZbG6vWfieSFnUPLdf6+lrrDRlGxdhJQO5Fuk6Oi7WtOGN80q/6es4RNLZ196GNz5hNGlJMWzItWAVRK+Nxek5p6Z3WeNcKw5I35IGTt0vZZRKmxifkbUEpKf2mxgbE8F4yNqgV3HzCOeV/PFHWG2UEn9foTN/Vx7yOShYoA1hbkAEct/honXMgACGwm8BraptExoUHtUJLazMy0lIIbDewTR4T71tmMWlXiSoywyQXFKsYn5xoW9TrxtdetO6H8cWDRzh4+IjVcFvjfSPUJicoGMPj41YBvH2QSppWfhSVziwNqQ0CyyUqAgXMbxJ4qFTF4epKnD51zGLzFPwsI0gSz4dWvhJcVP4jjCB004vyJSAe/+7tTtzvmMCpymwq3il4B0WiMi0csSSEttFFXC6NQ9PoPM5kxSMhqxxTCyuI4lz8y7+7g2M0olyzo3hQ8wUOFpaiMCmLa79qhSY1tyOD/eSjWALzg3BERhPELZC/FjE6MWWdLFQTTwHBUn4KsZCxpXpM25wrtedS6QrN/fT0DHlvE7lZGYjiXCvZQsBLZRvyC/IRw/mYW5zjvG8ihGA1RV5Pyh6VepA3UbGyquc1QMWsBCN5MgMDfOAIDbRG2/l5WTRkMnhvNeFeQyMBcGNTK9TzVSQiRSNaU6/Y6ZlhBIb4oeroCeRUnUFKVhFlrzcKDx5CTEEl4knPUeFBuNPtxPc/H8K91il8hcDkQEIQDiQpM7EPy/NOjEzN0MhZIewLIU8GIIlA9sPWObg2uV5TA+gdaEMiwdcMDeXy5Eh8WDeIX79QTLmxgkcEcl8+kone3lt4fO8TDEwNw5uyWHIljjSgzMIm8k9zWz0lmns3JyQoAHFRDqQmxVuMlUJxFHqiAq6iCZUNUSmdo8eO4srVTxAYGUGeJxDPy8HhQ5UICvDGEue4uDAXJSlR6CQA/A9fq0RhagTlhRfGp3oQGR+J7WXFosage9kL19qm8OffrKQuoT7aDcDh8iJEBPqilbR+t6UdqYrfpOGqkhPqLamWSyoJNDk6gVUFqVPnJMQlGN/IY9VY+wiJ/E4h1zw4JNCMTLUHUxKKnAjqmxnCZ69vqOMYwqEq86sri9RPmTh//qRlkY9NjlrYSBR5TyENKo8kr768ScuUL6lpScjNyzU5l8e1TYxMwu6a8IS3bSGGUp9hdxP+pFHp8OhAD5TFBGOE9vwiz9ui7KBJwLnbQwAB2BaN+LU9T4IvbcN6EkCRGymGJAcEhoQvpL/1kvPH0An1kXSSYQZeR3JEfZoFtoQZ1H1D+MPkHF/CC5whqX47x6o0cM1t14/XtZZ7ugdlrnCCYRURhb785Jr63P4yTOIOZVLymw69YwmL/Ey0rs+EkLy+82//7WtSUPpAD6PDbsB/AmKqWqvr6WEliASUtIVl4EfCUUjTLq9n1oO5A89sUPxc7xnK5GRogLqGzY/u5f6aHfuASihc99L99be+Yw/Lc/bjv/SQ+p8UmiZEAl/bh0LjWgwhYS0Cr2Dv63NdV/dUxg/xmwkrXUTzp3gJ3UdWnX4XMcl1uUwgJ++XlMYEwdTE4joVEK0TPvPYXhg2eZ24QE98rdCfzChlxGel4r5+6wFqm1o4N0o/5XhoHWnyCX9MCWk8mSlxeOX5SybEZGHLjyDrxYMvAUOl+EaEhcI1P2duah+ChsHRfvQM9FLhRuHMkRNmhT18XMf7rCMyhKAtyA/TtHx+/JPXscFn8KVSVAkHeSeH27sw8oDgZWAC8357eLfhAW5SWa1u7CA1M9OsEHWK312jkO1qxZFDh/DJlTsICPTBqbPHKFQ3MTvrIsClpUyw4lyYsW1GeWfmaH37+QdhaZMEyMlNSExEWkqSeUys/xmtlvziSniGpSCagmt4dBrBvEZ0TALB2TbOnDyLwtxC+AdF4Je1k/jBjW4khfuhLDMWXz2WhbXpTnhsu/gcFHoS/BT6KRkZqHlUg3SC2IHuVhN+ytgUeBeVyAuwsLhgsUMLK0uYtYry0RSGhVimAvzks8+QkpsD5+IMysrLzXKXgpc3Stu2KoBYeaDEPJEORzR8AhzGD46wYBQVFqOrdwpr8MdP3volgdoXyKFQS4uORN9AD1aUUbQtb6oXrxNE5RaPVSoetdyQx81dGmSBio5AzhFBhTKKlOxMi41QVqe8DFOz81BD4r/+X99HaUkRVhbnofpp2l7zJX0oOUB0tEEhsi5DgCB/bXsPdU0d+PJXX0bVkSoK0XrOcQwV3jRp0I+85xYe4oHgoFADXgUFhebl8OTau3mG1hr/PzXpxKMHNZiaGLFaWTEx8eYNpRykoUVjxIynPQu4VrkIM2bEWzKO+M+L4ESKa3t9yxS2gFiAvJNU8LY9SaQmqzicSkrZUWp8rIbBSsf3JiAyYcc7yINmXjhdn2NX5py2hQUYlDU2N7+EDz+9jpde/rrFpflR1sjDp/Vra21BdnERPAhO1EmiraebIDwSe4HkVwKoe48b3Z59XvOlL7+E+Rkn5cEOiouLUVNTYwpE7UMsC41zHMH1XV7fQV5OKf747WYczCL4QwD8vSjXXJNofHAfIbTkA7fncSg5FAnRoWgdX8Uvasdxtb4HF4pT8EbtIM4VxmNxvB7v3f0IKbGJeOrMBcxMOLHGufWnspkdVOzVrm1PK5tyhnSsmMkVrr8Ku4rGlWCRRoCoCvgKjJfhoH6c2h62foJcq7nZOQP5MgYUaK9q8cM0MhTPpW4TyrodGRslvyZAVcwjCZBkpCn8Q6VqJMvFv5OT01hednsZpJQjw0OsREpV1QHLkB4cG0dn1xDqGjoxtbgk4Y4AArZtAj4ZjZKlKhAc7B+Cyy9/FcOh2Xjtp4+xyWe9dKQCQRER+NN3WpAUG4HvfdjK87fwp1/Kwz+6VIzgjVHUP76LpfF+jkWJTjRkqYBjYhPsOWOp4P/71X70D4+hcw54lmC3pf4hXrh8CX/1UQs+begnwImF/0IbGh99hpC9cXx08ye4eu9jTNK43KO2z0xKQ4iHr7WNmlqdx407N42OM6JirRH7N159weqnZWQkW6mbgZF+ylz10/WxpAlHZLh1uwgIDoRngC9++f57BL9RBKBNNJhSOQ8CDl7YpBwKDo9EZmIk3nowgPdr+lGdE4mYEB+Ly/MPDCYPb1jB21/cHkBlfipSQ0BjzwGPtVU8uH8Ld2vrUE+6PnviDLIy022bTWU5Fl3zUO/Q2elZ8ny8bUMvkp6nR0dw98ZVnD55DMdOEEBFRNk6iidXSFPRcUnIKytGJmXhufPnrVSIkk4qCPQKCrNx5Oghi7eLpQxLzkiy7h9KPlGimUJnFAOt3SOFv8gJs8j1VweA8BDyxoqyCylTqIdClEVMuovwDKTxMIN7JruzEOS9hRPxiuHcQM+iF7bI50sefpYBHEz68SA/7ux4wbVO3eJNntC2I88R5rCdM/4mcCV5IWeJZJhwg5w0PMGMkX1ni4EGYgkDZcQNOoQJ+JfJLPs/f7hxjAL33de0UllP8Irt2ula7ku5f9p3iVV4Xf2mQz/dO04K6ldJLXeIhtstRUD47/7oj17TFfSGIUW+LZQnIORLYa0HsUwX+9wdkKYUSg1KxCkhamiQiy5kKbee+9gX5ParfV8eqCd/cqI4OfI6UbDqmm6wxkMDoJB2/+I+LLBY96VAtuva9dwTYfFcvv60UAkKuQjaXlCsmD7TxKgisISPBKcWyEAln0331WIJWAlhK0Zmv8yEBIWup27/enbSKfqdLqJyWuB8b37HB7Me7rof1WlBKA9fN4+b+tS19Q7gysefm1LU/zRHKmrqqQKXtFjUeFWEf+JgBU4fq7TF0Datu/aNEhtk6W9gZnbaXNi6XwGJOiLSgaSkRM6vH8qLypASn4yah7WYnJ6gVTuBksIsq8sjj522eUrzC6hU1qwWzwotInkOgmlOKzC+cW4EswQkixyv9t1DfAJobUZaOQvP3XWzrL39wvG45iFKC0ssG+vze/c5jiKEUAgsry9jnPdULNA2wa6P6IBqdnxqHvPztPDPnER6eop57xLJ2CpUOTS7hNd+/hDd01uozk9GRpy2Imc4VtXn2aMlVk5C9UJKjAOtQ9OozIzB1UfdOFOcaAHSiqEY7BmEB59jfGYKcyurIgnEUAGMD/aio7sD83wmgRUpnyACXAWABgbJ26J0ck8CtgCrXfPoQR0VcDQOHD6I19/9BYaGh8xaVRZfW2s7wdc0EgjSvv6Nr1mW58zcMgHqGmnEhenxUQRRQLZ2DuDq1du4c+sOctMT8fWvvAC13QkOpaKWRUngtbayTit0GGExUfz+qilIKSPRhdbDypWQ5pRur+a0UQQFD6nwR6hE+ocGTLkUFhZafOHI4CDpXGCONEmAKGAdpErXvM7qxgr6+PnU7CKmuQb6LIwANy83z4Kou7u7LDMymeBmlc/w0ZX3baupsKCUz0nwK6HCQ5lYMgCURDKgRuZdnSgpyaNCCISaWZtnqqsFj5seIZdCX15jH4IuFVH0p4GhLUGlk0uUSQiRybgGskoVN7lsXshNroVkhp5dcyDL0F8eJc2NmZIKD6DFTqEuvpVXx6xHMr0MGcUgSTSoIOUcLe7G5k4aJFNcj27eVy1T4hBOYJ6RnUV6dCIzLYO0E4AlKiJPzx0k0CrfJKBobG9HUWkppqadSKGiEwh5VPvIFKjq4KkYpcqlqI+dc2IaKZy74dEhJKvhdtc8OqfW0T26iJwoD5wsSkY0gcxgTyc++uh9KiTSH40brfex8jzSwQpeOpYHh58HbrRN4bdPp+POoxsGxCuLijkXBDicexldKlLpnJvivPkTlIdzClVvLBCrkklmPLqre8twlOzQ51IqHntbVuZBMYhExlgiDxugTSWoosKXbBLIUlyOFLWC8LVLsWAV4GcJ1HxQTpBqux9UVmRpTE1NYkFZbBsKFBaN7JGOIgiwPZGfm2v8p+2yzv5B0tUG1mm4egV48fmV5k9DjnIvITYepy6/SF47SeDqQHpOIf70vW585+WDKM+Iwnt10yhJ1famDxoHZ/Gb50twoSQSc/3t6GhooAE6QSs5GOoRLPqIIBg6dPQUxreDDLBNuTbR7tzBn377MB60juFMZS6KUuKhnorre154+lAunq9KpnxoRj+NVoV7VBQVwXN1E16KdyUN5mfmGsjVlqweSkV7Q/kMWZlplIcEc09dotE5Qd3iY6V38kgjrY0tKMopwChBp+p15ZLXpiankFuQixs3P0cf+Uf6UzG+ahe0Rhmsgtu+pMElGmR3OmfwF79xgjptG4PznkgP98HmLg0PGhLZySkYXd7BB48HUZUTjYaBBXgtL1jc7OXLL+HhrZs0dmeRkZJq28N9/X3m+VIB3FDytcIeFFe8uDCBltYGHDtcxTUNoPEYBL+gSPzirXctGeUuZc1nt2/jvY8/I7/3w5v6OZRG+uFDVQRFKXCEB1nmu19AMGnTmyTgBefUjHaYTU5I1u9SNikz2kGjt39oBFExNKA4r60dvZyDEYzT4Fkl/2+SVuIckQTNPjT0wtDR14dd0qIjPgkBlIkZ4dRdlAkD8wRYlEeb2n7kd1Rv0HADX6sbUujUozSSdX8dhkd4vvS+PP/bconxOrucizDOhTzC5rh5gpL0U/rXLWlE1m5D0b2l6D7H/QHBHe9pII7X1ZuSS6J5yUv3uToE9Ox0+5pd1+7lHtv+T723L2d1std3//C7r+kNARI7j98RUpOnSO+LgSzOgoPVlwVgrJwEF0LCVTWl9DUFXGsP09iTb+g7eiB9Xz8FwnS+9k01PF3LBsjX/gDdA3efo3+aFG0P6mMJGbsWH1jX2X9wfVcCWrFdmiAJJSlenet+LnfclsCUXIx6T/Ff+25KjUFZkdqeMmXBv2XpyuoS2pWiWN7YQ++0y1omKN19cjcYK0KxJKhXckMxN9QKTwpVb+8gfPbJbXT3qhGu5okLxutJmEn5RMfEITs7zxTDiepSZKQmmrLSZ/7+BHK6PZ9pZGQYvlQ48lTFxkRzpVVHiBYvBXV+ehbCSEy7BMdq+aDO8AFUepVlpYQ+qi69jMT4RDKQXOJq9huA8fER8wKqMbQjPhZrgd4cr6+VvPD19EVeZiaiI0KszpEKLXb1TaC7Z8SsmejIMI45B48f1yOGwOD8hfOWqSSAp/t0dXQQ7u6RSTzx+ed3ON5YnD19ymJOxMxSYn4UDu2jy/jtpwmuKHj+5gbBaVM/qopykJsYR8C7gy2vIPyzHzzE4/5pHClMwNePpuNMeTramurhHJtAfKIEQQhq62toLdVRUAbj+MFDGGzrwNayy7Y9T505R5AbYPFtMg7m5uZB45jP5m5BExUdQWu4CTUEkb/2G79m9X1autpNIc0tzCE3JwfF+SVIiIkk4ClARlYGAdSmAeyo8FADwYpBGp9word/Cu+//ykF8zZeffkFAuMgKoZdRBCwCSCoCfb0xDgt2WWCw0gkpSRhRTSxvQtvCg4Be5VwIemZYpSSa2lsQloCrUoKq+IDByz2Kicnm8DBz2JIVNZlj5ahvEXeBDRBFCyqpD89PUU68qbAf2BZZ/NUEvKkpiQnWnZZfEIiZmj9BvA7n376CdczE88/9zwBsUCXO5VagdMb5HEBkBle78YnH5GXt0mz0Zy3eDOs9HxXbnyE6ZVZ7BFINrc1Y2h8kPTtZb0qE5KSSE+kYY6TEgAqOixrT7QsCaD4NBl13qQ9ib6l5SXzLgu86/l7B/sJtFT/Kcx4e98Yk/wQSFN9PsklgbCNjW0aJwu48unnqGtss156Lzx/EfFxkQgnzS7xuqfOniWw30E7QZaK9FYcOoj4tFS4KCuGR0etVER/fy+qDx/GF1RAcQnxZjyqHIr40UlQtrVOsEetobgxVRAvLj2AG02DOEiFGB8Zit+9WIg/+nkNUuPCcerUURo82Rjs7SVAiAMHzLXdxMH0CIK7ePz+P9zDP7mYhygC8/DkIpyoOERQvY2s1Bysbftid2URUxMTiEuMhi95URms2u6Tl0c8Js+Vt8ApDTP1vAvlGKHQAc6rCptaopMIikd9fT0iCZK0vahiv82trbYtlpgYb14t1zIB1/wcAgJ8kcD34mKjzTgJDnaQt3e4nqMmF3UN3Vs06ufnhSzyRFZ2tpV9uHfvobWgWiKolrdFBZu5+AT9DngTpPiQb05/9Tfwv26O4J3HfSgqL0FSTCi6x2bQOLSI73/ajtTgDeSmxuMvP+3G6dxw7C0OobbmNvxIa+qVusWx+1PW5+WVIJlgLy4xAf/l/Q6Mr3jjl/VOeO+sYnpuFceLk3CrZZJ8t4CsmGCMc81zUqIQ7bUNDz9P9I7NIiwqHYcPHEZKZDQKUjIQSkA7QiBFTUOAGEd63zUgc6CkFM6RUWSkp+HC+YtQr1vVzFIsqurJjY9OE5wct61GhSeosbnCWxTDKnmvGMpRrmNoZKRljuakZcGTvD46pdIRG4hNSsO1xmGMzq/gb691mLyLIA9trnGOaYSMEOg/f7wETQNO/OhaG4FpGCpLM/Bp7wa6xhbwlTPVcNFoHR0ZQUlpiekthUsoXECgcWNzFRMjPZgY6sHXvv41pGVnmNdf5Ybe//Bz1Lf14eyFc3BS5rV29mOwf5TAeRlJsTGIiQijfA/kuivbWCDDhzQSYrxIDYfI8GiL+eMfpJs4vPP2WzhUWYWW5laUVh7BzNI63n7/Ot5442M0NfURTAaiob0fN+48Iq9vI5NzevPOdfz0vTew4E3e7G1HenIagnwDkUe2l0wcWKDe5X3XSI+re7y/ch/5jDt7KhZMHMGBhVIMeNAI3aEBJoQhI0JGmgyWTRmQPMdB+bgfnmR4xDCDzt3HFMrOdgMpwyL6gz8kbwyJ6J6UjbqW5I8wiXhBnwlX6Hv2px1uvKLrGMbRJf4/xz6+cl+bf//Jn/z719w3lWi0r5uQ3T+ENgW0BF4MKfLbir0QONN78tYo20qDsG08XsHitHiOwJEEr64vkKMb6Pv7sSQWh8Xv2v108yeD1Tn6VQ+s1XcvunvIIjJN4P7DWbA+BYRiDwSmVK3XvsdD4Ev3UeFUoVVNno3DbuY+9Pk2x6o7yntgVZgtbo334N+69sjcCiaXFPe1g2X+Pe6heC1PxFDunU3YxiefXEUqBUJ4WBQJuRdDQ6MUair85kdC8IE/wY/6/KnieSCtoN3NJTz/zFkToqqBJSvUvYju5xbwEuDTcwgsqKWIEgY8eG9lwi1MT+Pz69cNBKWm0dqODLfMtsH+IY4hwrLoXAQd+p4yj6Znp2nhOrDCOZpedan1oIEIpepTvqGyvJRWqrY4vfH+R5+jvWcStXWtZJJk5OWk4kBlBc6eO498KhVtS0s5aytKDZ6V+ZWQnIx1ztXK8hpOnzjG96L47ECPPC0c2y788LhvGu/cbsfc6ha+fSGfVm0qYkL98bjuHuacYwgleHzmSB6iw4LQPjSPjx70oDQ1ErevfoSlpTWoYXEk56L8QBkt5yikJSdhyTmFjcVZLDgnUVF1yApzLtPqFs24lpehHpQPbt+hIqAwoTLo6OzBlfc/wpde/DIF5jzu3X+Ak1TGKXHxBAceGB8b5vqvoqy4mIB2FTPzs+bJFLWoCGUAXztk6ikCtZtf3LaaTtWVRRTOx2wLzstfHqg9zNMajYmIpjJLQGNzO04+/TTCY+KRnJRI65EGCgWk6sRp68/imMgH8tJGR0Rapf/09Ax4cr0dBIB9fT3W0kMxItFUgkEUzDJpKGVIOyqs60WQv4WWtn7Mu6QYgLzsFBw/ctBq9mjsEhiqDzUzR2E9Ponnnn+JlmmyxbFJCZshQ6Elulf8Ss2d26SnRdL7BlJT0zmdsnaB7qFe1HU1IzYlAa+88BXExidjemkBTirxh40NtFipuMIdVlfIc9fTAIGelzcxq9RtxIFrJP4yKEHBtoNgKjvFuzkIkCOo+NV0XB5LBb66PS4b7jFSTqQkpxCMhNmWsCrTzy64LIi4rDgXp44doFEThNHJKfMeJVGgKyxCW6mXnnqKYCbIxtjVN4Bjx05wvUehAp9q1l1eUU5QkY1l17LFMylOUnb1GvlKhscg31O86EeffooXz1VbTGy4vwfudM0Y7x4rSMQf/+gmnj9VyTEmQM2flQGmOJnVpVkEBoWiICuFz+ePmc1d/PEPbuPbp0utltrtgR2CjziClzX4hVG27G4ikkojmPwrwLO9Jw/hDsG/gzTiwBrnfJG850G5PKsYLq5hmCPEjEd1aRgbHzcZq+1IfU8N01X+RUVyrV4X510Zbapkr5cyWVWUlvYC5ucVx7puClyGdJjifShvlYCSRQWuEhECH41NLbymi2DMn/dS3K8HDckk0vQG/AJDEZ+axvuT3qMz8PrnbThVnYO+kUW8c78fnZPLZiT+i2cLURgnWvYnDwAXCyMwOd5nPOCleLzIOMTnFCA8JY8gaxwf1k4hKzMBP/m8HSnRIciJ9kZxRiJllxeu3OvFmZIEnMjjPNJYqm14ZHJui0BdPVvfe+c6HjR1ovbRA9L9rIHuzMwszJK+mghKMzNyzbNqRWjJU3E0IDmF1i83LTONzzpn23dJiWmk5QDcf/BIGhtnzp7GwUOHqHe8CdQnOC8N6CY9+oQEWSjKV7/2KjpaO1BaXI7cLH6Xcs6T61lRkoVoGkenK9LxqHMCazsgUEy0JAwZNeM0JC5UpOLXnz5ImbmHv3yvBbGRvvjKoUwEBHmjrLTIjOmJ8QnTxVordS1QiEVfXwcBpA8u0gD24sSqM0RDWytau3rRQqClZIFM8nUlaf7u7bsGXIrzslHKV2F+DgqLCk1viQ4iImNIE8umf+StV33JEcrJgeE+pGemcI5ITTse1A3FmKLOe/fDG/jiZi0NvUXy0oq1DhufHrWtQ8nLqLAA8vI6n3cb46uLmHANY7JrANmpeTRufJEWtob0UKB3Dtjc9sI6iWtth7qJhoaP2gxRgIhn1rZUKJgGtniDOGTaOWPj1RqGBIe4nS+UIxKVAk+KyZMMEdjSjpCAk16ibeET8bB24MgaUh/68SucI7nDiTV97D7X/VM2kPt3t2zTlyTTdE+7AA/DVnwJ0/zvfyT573zn3xrwEsFJKBrI0UX5UqaXIT6+J3Ak0KKvSZjJrSmhrQfUIS+SPYjuw8Ho7trOM68Vb6q72U8eusZ+/Q29p3vsX0ff0+cGRPQXL2jAzC6p/wkoSVm4+zTpHvpcE6rinjrjyVftuwJV7tgtxaS4n88N/HhfKR0+tJ5LHjFdV6Up5FpXXRCXhD6N9x7nEpbXlfm4jbldHyzuuTMTns0LQpKXy2INUijkFWAcZqnUwZaxJwCqukRa0FAKRnkH42Mj8NS54zhQVmgueW1r9ff3GzjQM/fRAlcMkJrOarFDaUUqcFrPoBYpy2QuWVOKdzIrjfdUrZSY6FgTuhFU3grS1hZC/1A/xmiVrfH5NgiKtgj+1nfIPIuLWJqj5fTClxHpCDcw6EVQ4RvkwJvv3kBT+wg8CQ5eeeU5XLp4DBNT4ybEW1sbrP2H1jmaVqNS7FtaW9A/PIjSikoK3kzzbggoWGV8zq8C75XtdzAnCU9R+Abyft/5/g08X52CnaVxWthhKMwto4LbwEh3E1LD/XD5YIptGazMjmCgt8sdRM21k9teyRr5qk5PQbO9TuCwsWygu7jigLnFXUsrFkclBlQwf0ZKGq03FSddwhe00A8fO24B4Y8e1eArL72E3JR0zExOY3p8DAFk/KtXr1kgeVW1auU4zI2vdVHVeCm7icF+7PF+TU1tSKaC/Sf/+Nukm1W796qkJ2loc2WNFnAgGlu7sO0ZiKzCMqXeYMeXCik+lgo0nLTEdaCFq/pYSuaQJ03Eu0+z7733ASbnJqHWLA11D7HmctEiXkUylZnis1ZWCQAnZ7G8vIH6hjarzUX5R2AM/KPfeMUylyRo1ORYnQtEe1ev30RpaSXy8os4l4v4wd/+HUFMMB4/emTbBhkZ6ZiaGMWje3cQQxqKS0wyOpOSJGdg23cPixRg3t7+CPYJRVhgBF7/6U+tLVJBfj56R4dQ01Bj1dQ3NnatNpMXFIxNwErFqvpM6r+mEhEbNNgUZC8eURxpeHQ0AQqBGj8z5UReVoawKmZPTE5wjjb5bPIK71nF9Nv3H1KgL1jWXmFBLs6cOoQjh6tQW1tPsByIysrDBiz1nTkCaHl7FE7Q292PxORUpKWlmXGirVhlxKq3oQqjqvipLGoXjRcJa3VckFdsmd+ta2hCdEwUn3cOMYFeqCzKQ33/JJyuLdxq6se3LlagdmAW7z2aQlFhHiKC9qzFlMs1j6yMTNzuduK7P3+MG3WD+N0vHYDaIqWmp+G1n93HV49mI5BgMTUxE9NUUNoqWZlXAVTKM/5PW9GKd9ndXsco+U21gRTwrNiREII0SU3F8QkcqJag5IYAreZOvKj1lKyUnJHy8vH0MY8Aqc6Ui3YMJPskLyQrRZ+iGcmSSMoX9Y5UeyslGSib2el0ck3UuNtBObWNWBpFu6RleRwKK49j3ZFh9BPms4Nnj+bjbz7rxHMHU3GiJB3VWbG4VBCEh7evYGNpHgkhfjhalIVN0ocSA9bIF/klB9A6t4O3Hg7g+9e6caQwBQWZMagjSFHV/HkalAPT68hNCEHc9iQu5EZjpP0hlifHrZ5eYEQwx5yFxtoaxIUFoqSimIZvHnIS4gnSC5CTRVlFGZeUkIy2+mb3mlLGSbfJo+pHY1nbsT0DfRgYHSZf+uDc2cuYnV3Gzes3UEmD7eChI7h29RaNhFBERanPawBy1UOUdDTEeV/i/Mmjm0uQpy2vAhq4faMj+PTqFXQ31eLl55/GH/x9PXb8aERtkzd2NjA71EVQlEoZPYuJ0UEC8Ri89vNH+LPfPILwAE/Ehvnjb1//Pun/ttFAInWAsvyW12Xoe2JlYYky14mLz1y0rWkBbhmYiSkpNFIWca/mEQ3iAXhu+yCCRkoAjYfsTK7L4YM4UlluyVnaKdBOjGIrfXwDzAsqHdDYVIdhjv/azeuoqX1ghlxUhLoXhKOT1/xff/M6amqaDHCtb6mf8BZio3zx/DOn8Ozlc3jmqQvITIxFUUEByioPkj6JI9Z38NTRU2gkIPalMSPQFBm4g4LIANTNUOoQPW9Q/i7vecNXXi3SmmJQqY6xvLZpW+5+5BEZvtLlSoqRA0ig1HQ75YXoX3JDQEm7WNoVE1IQztBPyVz+Z3Je2MAwAn/XT+06CZsIYOocwzYCdLyW9Ju+uw/EeAs7LL6Mp+wf7s/cH+p3feb13e/+wWtiXgNSFILuyvXub9lFeRELWuMXNRA/EqvQnaxQIUJZrjpPCFnfEioUCNpvC6QB6rvuh3Rfcx/sSOjqbwWL2nn8p+9riDYJelhd48mh7+3vyWoC3GBNf/H/di6vwesqhkSzoGtpjBq/7qd7WeFD3kCgTX9rbNo+ta0M/jTQxYVSDArFP4XqJkbmyEDaDuPCz+wEYtXLD94em/jHFQ44eL0oRxCtK84VBaOCek+ePkmlOAoV4/TxdY8rjIpbrUEKctNxqLzQ6qIQypqbWpXDNablZReZ5L7VX9mvtK5ME86GZQZKmY9RKHf29FjAq+LpiooK+CzuMhoJ8YkWn6E10TbaLAHI7NKSZUF50PKRZ0VtaRYp8POycmlBxVAIc/Y4Pi+/YDysa8O1z2utQGxMXBSB12VEkgHEgKol1tnVbiBSsRzBVAQqDPuADHOgugqpaVlYJ+DQXK/xp7U5ohJVRpRqgmnLpG5kxZrUft42jherUhBCS1V08sN7I1jwCcDxQ5WIDPVDf28npsZ6rLK5enfNEcip2a62mlS8Tz0hVWttYpSWFC1zjU/ZXnpexTqIIsLl4XMtW2sWxScMT0yis7cXFy9dxM3Pr1uPvwPl5eiiwGhsaLa5rKAFqEB4ARPNsRrhXr9+3dZUbm3nyDitLio/Ipwp5zLWVjcJdIMJwOIxS1AoQb5Hxlc6f1tXD6YXVhASFYfH9U04UHUAP7nTi/cbqJRzU5HN78wvTLuNGvgRLPjaM6pEhgSDFOU6gaXlVRHoJcREIyYqipbwKEGvAmR3zYocGB3D48ZWgolkDI/04euvvohq3kuxbbKGNR/yUHp5ScmkWgspbWEpPkvbwiUlpYiNiyWoboaKdbY0PLaeolLAORSQPp4cAe+/TGXYrdZEs/MYH5nC/c8foKu2Carbv0xLPzslGcnZKZhZXkA9FfPw5JRl1WamJFg9NfGUsoRJgiI3MybIoEYvehbVzXtw957F2YVFh1PJuwWeZEIQhbH4Vd71hIREtHd042FtAzq6+gmEYnHq5DGcOH6Iv8dgcGgSyUmkLSqLRw9rzZOoBBeBl+F+eZI38dFHH1OBzqEwr8D6P3768cdWB0wxepvkcQUSqy+mxqfvDg8PwD8gEM7pOeTmZlvxXXlK4pNTUJ4agbl1Av/0OILGbXzv7Wacr87Ez+704aVjuQSGD2yrOyO7GKUpEfjq4XS8fDwb8aTz/+PHdfiocQyxpKGXD6QCBAxDzgUUF+YjOiWT6xaMGSdBI59fBo+2wmZnnLYNqr6Wel5rLE3lGkwlqgrzEeGRZv0HhQRyXrdpBC0aXUopyyuirVTJGl/KPpO0ksFcECWiqMaX4jIVy6N4pMLCIt4jzgxjBWPzVKvNpeuKjiIiQsmTqxb/lkZesWKZKpsTFIVHY1t4NLSEseUd/Nf3m7DHeX+uNBytt99BIJYxPzaMnHTSY24hjQZtYwbid//mC5w9XIH6CSA9zoGffT7Aa0bjcnkCeiZm8Up1Bt663YJ//+phZEYE4FJxArameuFB0JEeHYal9VV0DrZhaM6J/Ix8NNC4ysvMsi4OZZUliIsIQ1pmCqKjI+2ZlEilpJFZysP7NQ/MuEhLS6XMkcNh2+Z5j3ySkJqCpZUtyuNE1PFaT188hezcTHT1DuL+vcdWPkegS7Ga6oOpQqYd3V3w8qERSrl9tEpFdH1oRMRCzdJlwM1MzeL4qXP4tGkIp/JjMDCxaFt8i1M9JLsdqD+sMqGDYlPw1qNJPFWRitc5H44gX8wMd6G5oxHZqWkIpDGupKB58q5KRChLXdvL92ofYo5rpv6fOaTz3JwC82rKkJQBEh4UTtpXnGcmkhPiqI+i+TllFwFiMGlABa6VxDJP40V6f35xjnwYYO2Cenr7zOBR+EYxZcQWr3vji7t4QNDlcm1w7lbhE+CBuPgInDx6AN985UWEBvlhZ33DegPLyaNWVdsc89nDJxDPdYmPCscodVpsFPWNN+cSmyiO9MHwgguLW5S6lEOLHv7wol7223NXut+kdFwkcAsij4YG+JgMl2Eu0CUwJOwiDCFMIFrXT3PU8DxhHcMX4gO+xB9uzOF2PEne7GMQIQ59boDsyTUlw9zXcO/IubGJeIr61A10DOgJXwj86S295/7Ba6lXowCclJcbiOzyIkJyT77EwcqFLe+QYqk0CDGuBKK25vRT51EmGCrUIHRnXcs9Ap0hGab3+AuP/Ro/7gd2C1fdRw9lbjt+QQ+0f47GpFvo9/2XDjvHru4eq91x/3MNid/Tr7qu9U3i6DU+/mlgj2fas9qWKV8CXSo94bb4FN+1ie7pJSyuUuErloLgZdzDYVs9p1P9kR+6ZsGa8lgE+LiLwAYoyI/XqCgpwCFaEELf87OzRsy5uVm4fPEMCrNTzWOj1kJ6MDXGvnbtmgkC3fvAgQor8qg4qTkqumAKZO3fS8AO0/qS0J2iEiguK6EFG0QFRZFMYp6mpTs8PGLEt8nrRMYnoLax3rwZqjE2p22Z8Sm4OL7nnroM14pqVm2bd2t0dNpqj42MzXAWd8iI4SgvzbEmxYpXbGxoQZWCLlNSLS5sbmYaLa2NgJ8XIigkxoedJoD9g/wRRCvBKmtzbiwFnwzs5YjD//y8H7UdEyhMCceZnDDcvvuAt9pBZUUZfnlnAJ/W9qBzcg2xiWmoKqRFyjmKp2JNpYJTiyLzXnJOVMxze8+LFmmYeUS07cz/zNU+Mz1jLVrCae2rJpeHt6+1Jvnowyu4dPEiejv74HLO4fJTT3O9NwnYxi0zUFuR8ZwvCQR5uib4fNdvf0GLLoJKygs+ZJJdCjIFk49OTOOjT25jYHAY01NDOHP6BGlfJEca42PL0qxr60J8aqZlGT514RT6VvwIpsOQHuvATz5pRO/0Jo4fLkNSnDyHywTLNBS03UPiVE0a1faKD5MXYcdApCrAS2DNOqcsnsOPgn52eQn1rR1UdEFWPbu0JA8vf+UFrh/P5XVqax9byQB3zKb6gLaZgaUGyJERkXxF2za8+hEWUIAqNmKC9HXp9Bnz7KgW1g4VsHhfpR5u3riBjrZuDFDwrtPyL6PiPJ2fjWNlhaTVZRSVlOEgLdllCvDu8VEMcn6KCgoJ6hpJe9Moys83xSCaU9ycAqoVsyVDSfSSmp5B4R5sBofAmLY3FEuqopQSdkpj17b8u+++R8XlpGXtQllZEcqK8i1V/8033rTthioqupGREfM8KzFHMV9O8oZq3rW2tJo8O3L0KHJy1UdQ/eT0nFvo6+0hmJXs86SlG0gD0ot034SS0iKUlJVSofiQNsjHlpLvMAPz3r0HOFKQgvykKPRMLZjLMdRnF93D87hcmYLtDReSMgvw8wejyEuNxdxIP3q6acBQWX7pVJnJp3tdUxYUfLN5HM8eysZ7D3rxIyrZDlr8QQnJNEgq0NFCQMx5G6dySsnKQSBpXw3t+wYG4EXjTjJV27lTBEYuGhwqC6Peh5Kv4kE1MJdckIHm4rxNT0zYT0lFtb2ZnlngfAdCJUxUikC11jTf8jQuzM0biJVykcdMcl5GYmJCLJKS4i0O1ZeKcYN8OTo2zdcEwUYxanpnMDa/hfz4AHz3qwcx3tVoW8/bm2tUjg5E55Tirz8fofGYiyj/XUxseOP1652IDfXGx40T+OrxVHz4cAC/fqHIAJfCE0rTY+DvsYG7Vz/EnTtf8N5RFmvrJNhyzk3T6FvH5vI65WugPYd6VcopMDw4QuMw0xTmNHlI2bEBvkFcwwBEJybgQWMDpuZpLAT6EYA7bK60J+MX6I87Dx+j6vBxjIwO0ehcpqHtTx6aMy93EgHnxsYqZU4kaWyKa+FDUJbDuUmgUdeNGEcEirPz4Jp3oa2hDTOjE/Dz3CHtLhL459HIiCVdqcPDNp6vSMHu2oKFuSQlJWCRwCSKeiMwJIIgtAVHixLQ1D+H548X8xp7SNRWMvWSc2YCozSynqJM8/EQTd5F50AfJmkcKOYzLSWbcsTPEiCSEpMI5INw9tRhHDty0HgtLSOdhk4g5XQERihHRCvpmRl8Fj/LAlbroWYa3UpYUcywPNjKai0mP6vX8TSNg4ysPFy9cYd6acbAYUFOkrUDO3a4GomJidSLARju6yeYVDHvLUSSPqXbgvxJawGhJr/VXo4owACSAFAANnAgzsfCRybW5DFXBwiCMMpKC7rnP0/KifmNHYtnVpN3a8BA+lSIkGSnDulgHdL1uq6AkA5hEvNw8XxzxDwBazqEJdy/6y7uHTi95OARBrLfdRIPvSdgZuBLb+p9/rS/+Ssva+cI1+gN3dfrT//0T16T1SkPlqxvZfZZID1P/NVhJ7vrdunCOme/KJgOIU1VTbYCofqe7varww2gZCUJXNlDc7F0nf2HsWB6giSdq/sojVmf67UfEK8x6zM7Tw9inxu+skP30D+BKZuwJ2NwT4qyf5TWyfefgDEJTcU/CHTpeRRQL+GvBVNgvXoOzi5voH9mCavydvG9WQreBc8g+O+t4uulIbTcNrjgbkKRy1MBltriUkK+qsMH8e+cvBwSdjIWXPOWKXf+9HGEUPhovPJCzK3tYYPEVJCVjEf1zbhw/jzUWV7baksUjBq72lRoO/XqjWto6+lAdDyt/s4uy8bSJtDSwqJZRyJepdgvkKkVwKxtnUUqZwGB6ZlFzFMobfj4IZ0AMD8727bkNA5vvvf5nQfoG6Q1RnAWGRGCzNREHCHj+NGaUJxPLC3Djz/+mMLdm8waTWs3DC0drag6chw3rt9VeRbbApRF3k0Fpiw+bdOo0nZoTCL+xY8e4FhpNudqE//2S5W8JwhuxgmCnIhIzkFN+yD+6h+dwcMBp21F7VFJjg5PEPiEk3GeBO5yveRtI0FQQZKw+bwqdCiPn95TlmVYSCjBiZMAiacTBTnn1/HGLz7iM8Sh4mAlHt2vxSsvvmSekKmpGdTQMnzplVeQnZdrQe2ri6vwDfHHOIXJDsHd11/+OpI53wq2XVmapeJaJDhbR2dHH8cUjG998yu0JjONyZUBq4yeptZ2BEfFYXDcidDwSDz/zHkkUEm9cbsLvWML+JcvFmOdQqS1fxwZId60VL2xrOBlAuDQiDiLT1pdnie/eFAYhhuQDVTPOYGwkEALcne6ZtE/MohJKs01GgiqpfRP/+lvUqgGcg0WrH2TtqcsLpP0OaDMszXV3Vszmh8iGJVlL0+qthYUUB7L51RRXjUvJlInGPC0Zw2kIlI5gNbmVkwRdCbFx+PSyWqcqi5DWmI4UjNSkZaZjQXyziZpN4H0ceXdDxASFIYJAgHaI1yrNa4NhbvirAjMbA+NjGgyg1QsISUe8+ezKgtYf0vG6GXxJXwOKahbX3yBrMxMlFeUIpggv6gwB8eOHeQ5npicmkRl5QE8fvzYnjk9I81ilcTvM5ynJoKoGT5baloaTp05Y143gXvJm4ioCPMIz5FPBwYHUFRcjIa6RlPSvX3dBtKSaXSoXlJt3SMkaBvNEY609DS4ltxhAZmJERicnKcSXMSf/NpRhPjCSr/c6lvDAsn2VGEUxtfJ6+kpBHldnPsJHC5IQlp8DGq6JzFOMHupPAXLuwRIBOP/7PmDiAwleFxyYtI5SUW8TJr2se16/4AQrJpneYUG2TSfa9LWUbGsKamplAELcFFhquCreFbZj5Lx25zPqMgo265NoEETHZeAhNQMRCUkoqL6sPUyDKOxIS+j5EgDDTfpBSloeTi0IyKl29LSTOBGmUKjTpm2qyurFgvUT7C957WHiaF+XKpIx4GcWBSmxVs/vjHO6zqVJNWmbWFvBobhxw+mcbdpAEeL01CcGYcP73XiP379IF6/1YnzFTmUW7MoSY3Ci4dysTDRQtD9I4TSiCzKicbY8KB5xbW+oim1+hKfSLZraziL4EHrq4KvKnaqLTAFt7/z7i9Np6QkZWJsfAZvX/kQNQ0PSe8bPMdJ+RcFL95DOwVK0rhVc59zuWitpEa7+3jOrBkz0mXqxFFdddCyadVMPIxgaIX3EF/2dA1ggQayvHZq4TQxOo7z586gtLQAkZpLvz2EbM1ZTbeSxFDrRJFOkNY0E4QZ0smxAwVobqrFyZIclOSl4Kc3u7HA9f3S0ULzMM/NOg08zxB0fuNbv26ZqwodWKZxGkle9vQLJi1koqLsIOofN+P2nXvo6ukhLXDciZLhNDbjEqkD1JuW+ok0re3W2kePyJtepJ1A1NXX4H7tAwLTetQ3NpoHPo7rL93mSVrchi+m5xbR1NKBwZExy04+dKAEv/HN53C4soiyaBZ7NLC0ba9kDrfO3bQYTsmchIR4S3BQEoeSkqzkAhdU6lsgSZ6t4LURFFC+NY2v2lhXPNzZ3D57Kjfh3jmb3yQ+IW0HUw7s0gjZpmzTbovqWVqJIQoh0fESjU7pe+lV0YYAtjmLeEPhh/2f5qXSINz/4w++ngAz/XRvPVJuUbfawd91fR1UTeQJIZN9Z5Ak3BMnEc8z3f/aa//uNQkpCWFtSYggLXaKF9GX7O8ngGr/wmJubeGZa43X0rlyYeucX8E6/Xhy6EZCm/Yw+vfkYfin+6WTf3U+0SWvp0sJCLlBlHuw+4d+k7dL7+tK+5+4/7K3f/W73YCHG6gJ7Lk/kZKUwpJg39x0F0p1gzC9qEAJYEZn1zGzogayO1jbpmXo4bAsisLIPRT6z5AYsri4K7qJXVMgRQHBS1SalnTA59ikUMrMybBYHXkTHMEBVFxUrhyLF4Whtv7UST4+OgaRIUFUckEEEyRsWhXa3kuitaByCOMkamUm+ZAZ7tfWcUzbOHKo2pC+lP4omTo40F3wUC8FFGvPvLKy0rLXIqITCdpGsEhFpL6RCdr6JChSmnYwredbD+owRGtVtbxeev4iqqpKcehQJT8Lse0Hbf2oj1sqlY/6AqqdSGt7O5VkCOrrmnHmxElkZmQiWpZyVDSFwiQa6x+SeUMxuR5gQdDnSlIwNreGGP8tJFKhtJOZt7e8kFlQhPfudFg24YPGYVyuzsbbb71uW0/zs1OIi420ApHaNoyPjccOQbIEn4CIajYFcYyBYaHYIh0rKF5WjJSCrLHhkVmMjM3id/7xbxOiur2C6vI/Nj5iaeBDw6PIouWprFH1/QsNCsKEc866DqgJ7AJBTCwFcWFJEelkBWNjw0iIVfHPYsQmOCiMaTXyc9UqU9ZPQ2MTFhaX4SBQnZpdwKUL5zG1x2vS8j9bmYU18sFfvNeG71zOQ0qoJ37x7s9RyXVUfFj+gcME9w4C9QzbZnNy/WUEWLNYItVQ0pCnh7oprMK1uoC29iYcP36Mwm0OL3/1JeTn8/qrK7Z1Eh7pIH2vIZPgd2xsnCBbPfHcW3v7W++q7K8kDm0vfPLxp8jLy8fA0KBl/ckYuPuoDj9585doamvH3Xv3EElApb6fpcWF+M1vfQkhwb40TmYxujgLD38q0k0aIOQPlUEQCPCmcFZsXBvptqggF+sEKH6UJSqboUbdxvschwC1wLPkgICSCl1awoyAnGQNXyp/IaEbQ6CgnpkqyplHo0YZlXOz03ymDYvhiSL9aVs7OjrKYiezyaNq1ttBMPz4cZ0F0B/jnDW3tkDFWCVrAoODEMU1Fa/eenALe1RMaQSTY2Mj5J1IFGjrj8pTvK3MWsnJwYFB8/4odEHAbXB0jAbZHioL03GyOIlIgOtG+319zxd//nYDPEivsVEO/I+Pm/DsAV57YhJ+5F3n+Dhy4kPw1KE8fNYwhvfqh6mIU8kPXbic44Czp4mG1ZQVqVXZCcX3SW4pvsdP1gUowzaWEEPFpS0WC5SXtU9l5A73cBt5knryaui32Lh4KzAbZN4U0hRpTSn80TQOpCBnnNNwEnAqxlfzrKKqZrwSdGkrXDGhUnIy8gRGh0ZGMC9QQ6Aexvt7+XkjIiSARo8Lfp7bWOD1Bru7yKPhVt/Lm8rUQ7FDBHgtw4v42ukc/I+rnfhyZSI6p1YJzn1xIDUcwT4eeKpKcaNbcM0Nc2zzuHPjC5OLlRUVVPm76O7ssfAA1ZJaI/CS0l6nTJCcn5ygYUPwNTg6YokWO+vblJODtqMQGR3NZ4ukXFrCL97/Jel4Ss5K+HK80lVXPv0Env4qzppGfaBm4m0GNhamaKRQ1qjW2zTBVWJKImWYuipsE6RtoGtwhDKsCbfrGywG6XBVNVRfTR5jFwFg9bHDxsdj48Po7uhFjtUQ3CUIC0YMQe/g7A4+aRhCO+WWwhF8d1fQ192KUD7f184W0pDeNmPfb4tAlzJ2uL8HKyuLyMwuwM2HtXhQV4/F1W0apn6UA8s8R5nde3hUU4vunm6uo6fVXzt58rjFAoaHR5NuAhBJ+pY3SvQsg03FUeXpuk9+EKD1J/8pGzs2LAKBNMp8/ainwpMtLviNN36J+gbF/4YgPjEKT186g7gIf/K6h20fDpA+5JhJSUmigaS4MR/SLPUudZiLhprWc4U8H0/6U3yzavktkHYCgoKx67kLB3VPouc6cmIdqJ3YpA6mPvbwxcpeAAT91JGFQsRiczcp44L9feGzSyNjh3qf4E1YRShAIEvwRHpewMwqIJAvBYx0CDeIzqWbn8AG0pE+4wf8ohs56APhCLenTI4dXV+edndJKE8zblS3TdhF5+m6MiTt4B9yQnn94R/8/muyhBT8pwHpEKO6b+j+ff8QUe+70wwsPTmUCSV3noEhHvuf2ED1H1/u7MYnwxYC1B962XlPDn3O60spWO0w/q0twF/dT1+x0/TgbhDoviD/c3/w5JI848nPX41GX+efeh69BDQl1PXSM6lrvpCwQJes6wVacANTK1hd36I1RUS954M5jwDO/x5eyPNHWiiQm5UDZTBKwAYF+lPgK5bGg4TsQws6Spne5vqXcoumkImkEpqdnrLf1Uj7zQdDeO2nd3GjfQ7J4YFIjHEYeFNRUm0zTk9P0hKIxCatLrUuae/stHT4nr4BlJdWoKy4hJYKr0+EL8swggwuQk6moNT8aS9ehKwK4seOncO7H3yKLRIwjU2kRlLw+lJZcmzbBCiffn7PYi2CSLS/949/DeUlciO7CTSIYE9eB/XvkyCOiomxLSptF9U8fGzzeebUcQI0h025GHlhbsYUZGJ6HhLjHKjKScX1ui6bn8tUPIOD/bSOh5CbnWpd+KMiQ3CtqRcnClMR672CR2TkC6ercfTwQSvNIGNAcTZilNDQIKtRppY5S8vLBMUkeL6vz6Vs9mlH21RjYxP42qtfQz7BwujwEPp6uxEdG8F1X8YOGaSFVlwWlXNEeBhWKWDaO7oQRGHUTKE4Mum0gqUVpaUW86Naatq2WFicI0ErWEkxA56WXagmwPr94YM7KOH5AxL2qck4efoUGgbnUd83hvfvdqFlcMFSri+XJeLa5x8QIK7hWPVxRCen47t/dxvtFOxv3WzDqQN52FpfMItqgwrOjCPSqZ5RAMiDyiEyMhJVhw5xnosInlQo0NssV3lSJciU1p6dnWsNuSXktB0ti1+8JH7VFp/quqnqdmysgIW3JUOsb+2hb3gSP/z7n1KpjmNqjkJYgI5gNiMjDatLiyjISzaPyyr5xxFOWqdxEqmtUV63b3QUzb2dVtOpiKC6vKQczY3N1newiOBIRT8fPXgEbw9vgpggjoYcRBoSX8uzq36iahosPiRx2RwILGrrKIbAWxalFlh11canxqysyiNa6VUEsAqOljdFhxrJDxAg6flqah7S+k+z7MbMnGxy7JPCiwQoavwreaJWLhYnNjJk2zUVJWUW46csUxkv8kRLRiiZRg2o+/r6CfpmzAsmZRjC9zdX5qw+V0t9M+LT0/Bn73Xg0sEMRIcF4z/9vAa/d7kYCQ5/KvkgrHEe5+cmCDZdtF4DcflIHrpGF/D9D1ux4xOMr1UnGHhPpMJStqXitSS3RN9q4SIQsb62Yp5S8xxyTlSmJDws0sChtku1RppXZTTGxSfY1qKC6FXQV1vxAlraplzfWLWyCf18zUxNmddYxrT0gnY0RDOKH5VnX8BGHoslgnBl8arUzCrBoFqGBQTT+PPzt4SYDRqrS4urXGdPlFUfpFHhh6j0TEQGE9TTeMzIK8Tf3RxA+8AkUqP8UNc+ildPZFEG+RNorCKeyluFqbfJlz47vvB3hGJ4ZgJNNDhitVY0Jnt6h5BCg0/xSf7k/QjKS5KMhSZI1qj/oILjW1vaEOofSKNx2rZQ4xOSscS5GRofxYOGGs7BCqK4Rs9dughPAshHDXVo6e1CWkoaVIE+haBgj3RZWXXUelsqcUMGbkh4qLXBUYeELtJaN2WzGohP0BhKS0/Fi5efQn9HhwHj8clxzv0u5XOaFQzOzs0l/W1QSfuja3wJP7zZg0BfT8SrSHNKKOIiA7Hjmrc19PQgnVK+pkb6IovgRkBe/S0VUqFdlUcNrbjyyWfWuWJgaAozkwsIJhBXPS95ydXEX7X0ysrcLYwSkhJMXquZdwp1ioCF+heLFlTmpZ+0ffBwFQaGB8g/4zhx9ASKFfMXGkP5HkiQSePXz4G33/kAdVzLxYU5K7h68dJpPHvpPPx5P5WYiIiKgbosEG1QbgdDDcxVH09rpDI3CntQuSXhDRX5tW4c5Hdteyo2d5tASga0ykyEem4gMcwPnbMClgQ8BF9r/Dx0dwmiUG1Tru/wXPKoaNePhgLfJp0vERhznrlOQZQ3+5nq8oYZLnkCtn714nUkjzTG/y9O0WG/6i3+s3P4p2StsB/ZyvhT4E2lUPSZXjrXDvcfJuO8fv/3v/Oa7XFyIfWJbmRojl82Vx9/36/6btsWvJlQsyFFnq/fJex0DTts4JosDdy9tSjkZ9fjSzcVKjSXnd1LV3nyVb70u4CXJklbmXp4bQvpe/uHufzsfvvffHI8eT6brCc/BfLMdfnkPV1PYzJwR4WtrUxlPchNq0wx9UfT1tyoSkgsrlts1yZfIwjAFrzh8PfAtwrI4AqEJPOpKbM8gsock1JW82AVI3TR2lBcjp4vOYWCgYJJLm8NeXpqHMG0OP/qSjOeq84xy+j8gQx476gAaJApyIe1D1BBa2h2ZpLj20VPTyemZ+fgS4C3vLmL86fPEvilIy4xkUIwwKqCKz5NQd6bO5sUMKrTs0CFq5iOFdx+8Bj3ahvgH6ZWFqkoysyjJeRJAglAc3unNaWenJ5HIgWEKur70uqXa7iXlqov103CV/MoOlEGqFq89Paq1MEySgk0ysuKuK4qriLBToVOiyYpNYsMuk5F7MJPb3fiw+Y5/MbZHARtL6G1uYVCxheeiaX4wY0+3GgcwT+7WICEwE28/+kVPHP8KBwRIZbBJWJWiryqn8s7IZqT127HYxMzZHjCLs6Z2zoRnajauJSTAoJVZf/E2RPm/bny9tvYpqLKzdUWhDe6Wltw/uJ5694vb0Ff/yCFeC4+/uIBegdHrX/gN199BcmJSUa/a3wmxUwkKm2ezyjh7unhhQmCOwmLpqYGxMWqrx0FDc8/ffok1EuxJDkaxwuT8PzBdDSMuRBIkPTcgSi8f/UDPHPhKTRO7eGHN3rgR+H3H75ZzTXgmgxT2axOGjiUF0lbJwqK3doUd5EOOY6cnBz4kx6URaoUfwXIdxKcp6dmo5aW7/nzlxAdFYfxCYJz8q5oU1vh4mdOIa8RiPa2ZtLkDuLiYjlfq9ggiBwZncCVD69jYmLWYuR2VXdMtaP4Ux5ZbWdmZiVQwJG3aZCQMawZNk1hzO9s4bN7d6A6Y1GhIVaAsrriKKoPHjJeUyZfb0c3tkjzuQSMk85pBIeoV6Zb0Hl7+pL2fI2zJUBVPFa8KoUQGhZG3lRB4x3zwKo91A5FXhhBs7xckn76rizqXT7T48e1nLNVhDmiLFg4l4pOHi95EOPi4mw7X9tuMhQUNyIBv0iekUWqUiSTo5PIzMzG6bMXKI/8oPZPShyxbCYKfHlflTU5NjGK8fExqI1RSEg4p9MT81SYjqAgRIb64kxhIq6TvrMTlVHogSsto+if2sSR8gy01N0y0LY+OYzl+VmcKk3CM4cL8LhvAjW9S8jLT8FHLS6cq8w3i1pbkMomVDiDh5eePdbijgL9QsyLaN0vyAMao7z2aqOmvovaPZiecZqRJuN2mXKuraXZMjpVdFMAUr0eVbImWEHlNDZVBX12ZsYME2Xdqmq5Ygnr6xssvnKG86ciqYnx8UhIzqGRlWmxrKpg7giLIfDIRGxGDtIy0/Ef32vD3IYH/p8rHThUmIbeljrLsH3QMYq//menkOC/jIO5iYincRMVuAvnxARBcCLpwAMr68s0hOfxxe37OHX0MBZmp/HLn19DB0GXnyMCH9+4QZpPIWDzNj5ULJyKMavunYvgVo3+Rjnu8aERgukiGiLjlOtbBA3v8Zo3sYlVVFdW4rmnn0VeRh5SklJ47U70T4xQB3mhgsZDDEFKdHgMpgmAUzOy8dGVj5BP/tshIGrqaEHXyKC1YOto68TowAj6O3s4znEsOsdRlp+Hvq4OJKdloG9gnDIiEbsEceopK77xId/vBYTgk0cjGJpfx4vVmTiUE4tQGnfTBMHyGsdnFOD1eieqMqLRPj6PxhEXcpPUSzaCPBmGqNgUhJAf6gnAoiNjkZ2aivysNByurkBhbrbxunZWVBhVxY4DeW4I+WmRxtTG5hrpKJx0D2tqrq3Ag9WHMDQ2imBHoGUAR4RGYX1J8aEytrZx9fPP8fpPf2FdQBSWI8/+N7/xVZw8WoX1hUW88ZM3SVshyMrJJK+qdRvXkfJLJYtUq2+GwNTCYshvysoUTcqQUiFW0dby8hplqALlCWC2aTzIoOacRREGZId5oNflRWC/jU3ihDkEw2d3nS8ap5QbisVe3Ngj2FT2rrAL+YJGHtmMMohCQnKGvCI5ogLASgQTNrEqDP8bRPzqp4xe+9NebkxheIL/aetUeleYRIdwkIUb8XPJLZ3j3jF88jffMD0l4KWged1QysX2RAV6OChPTpJuoEKIAmHmEVP0sN2c4l+D5UU14H0MpNvrV4vFojBzgycNXJ/wexyA/tlkUADux2BJYRpI4vsamCwtu5qkMQ+9p5cFzOsfr2efuC/7/zv0uf20HwKBugyJm4srr4GuYVlhfB61c9BWnlV4X93ABhWzer0NOFfgohWv9kDLm56Y9AikXPfGiWQvlMcIzHnDtULFP6Nu/8N4VN+K6fllKgcSMG+8vLWJvc1lKgE/LC3MYnVvHcvOSZTQilZvLT8qrTOHi9A9tYH2kXk8fSgdYQQVDQOLWCXRlBYX21wFkuCFnT/48AMLTg4MjyYBz+PkqbNmNXvy2ba50IpxaWhowe3bt3CEwsm2TbkEBYUlKCgtw9++/g/Y8/eCg4x0kJZLLC0XVYFX3EhdUxtSswoxOem0jMtThyspzIni+bla3sjCVfHLtZVl2z9XPMn4OK3ItlaogbLiXFJtO4KCj3PO1URwZBiVg7uKdUx4MD5qnEZhSgS+fCAag8PDVMBOxEY4cH/Ch+9HIi/OD7e6ZnAoJcws3uyUOD6nlKAyCKeonIMNsKv5rooovvfh+wSMjfAN8EF4RJh5aqyPJM8XfVsWKZVnCAVKI8e5SBCpqu3yJGbl5cJBi1nJFCXFZWaFzrsWrJq/Audv335EWe2LqvJiFFFoBVIxy8siC0zZgvIoeXv5o+5xA3Kz89HR3o4hPpNfUCiBbTSmnYuoPnwSlQcPG8gfc23hX//NbZRkxyA3OsAaAF+/9j58NtdRVl6KMgLorPhQfNY8jIe9U6jvW8JLVUl4580fYGVxBmkE1/4BwWYcLNNy06amhJJPgJ9lvd67X2PBq9lZqRZnmJlJZZeSgumRUWxx7WRxKuPLl3xtW3v8fnxsNCZp7fd0dyIvN4fveWJJwIsGgrwfsnrnKRQDggVK1riSapfF9SdNFhSV4MsvvYS4+GRaw9PWKig0KhJTnMOrX3yOqblpKhOC46V1/M6v/SM4giOMV3VntR3q6OqkpbqBnUAvXL170+K1pAzk1TJjzwSV+Nftxl+lcaOsPhXuFcAaGBigMeEyGaGtJAG6vt5+N2DjfK9vrNhzqXFwNun6k4+vI4frePrMKdvGVLyHClvGxMRY4oq22yV/tE3b3d2Bzo52xMXEo6utG69+/du07FU+RsWZ/Qy8qk2LkhTEY36BXAPStzyJw1S8MbFxBsZUPfxRfQ0WxtrdCnd4Cq+eLcBfftqGEJ9NKr1gLK7u4WxVGYLCHFilAeFamcPgYA/Kc9LxlSO56KMh9IOrnQTNpGfybQhpq7KkBKkpSVQw3jhw+ALiUwrhTVAsj40AtA9pU2PdoXJUQo48m4q/0nrqUJFUlSUhIfC1haiISKjosOoJyuCTR19tfmQ4ycMmL66DvNzb22dbtkPDY1C2pbxJAlny3CdklSKjtAK9S8Fw7vjj2OGDmN4OthITv/s3d/EMgcRfftROPvLlcyUhPjQYK64RFOTnWgzY4nQPvvu9/xsUvqgqKbWtz/DIaLeBLn1BeepD4Ks2SMnJMfD38cfI0BRu33mIYQL3salJrBJAlBXlUWEvUjbvcc42rH6VmsCvUWZdeuZp5KRnoPHhA6zMjKOFsrK1o41rumvhE/JSLs0toTy/lMZKJMamx9A1OIjZhVWO6QCVOtDU2oHH7U3o7O9BUnKCdZ3oo4H2oI4Af91F+t3E7MQ8RvrHkUfA8aXnLqK8uAAFeQWkLx88am5A99gg133FAuOjyLt+NBLVHDsxMhSHi1JQmhaBN+5043vv1qN7dhPPHszmSu9wPiJQ0zmJ//puE640T+MbR9MQGR6Fa53ziIhJNT1cQP6nxkY66eNo9QEcqFA7sCBbT3U9SU1LtRqR6vEoGlX2ZUx0HLo6OrG0uo5+GlwfffYZDRInMjPSraOHVfQnPc1MudDRPYD6lg7quUV88cUt0tE6QZUvjh6txq9961tIpfHWXPuIoPRDnDp7DmcvnsHg6CCCCFpj4xIsGcl6AlOYam3k8AimzpPzQglNZRXllhRDFW3Gs7yxWk9vbU8TrEmG7OxtI2CPRkssZfbaNibWaWjseWLWM5i6wptG6jK8qYRkaC6sESv4eCJUco8ATDwuIG94gNJIQEy1OWXg6W/xthunuA/JH2ETnS2Rq/sbDrE/9oz/l1coT2TF6qI8Q5mlAl9EGyb7LSSGp29TjrkdQG7Hktcf/P7vv7aP1mQtCHTpEhqAwIkEmRuEuT1eNi67iY3F3t8HQvYGP9JN7f/8oZvrT333VwH2RIn2mf2uqXA/pJhMF5E7220B6zo6NAaduw+63Oc/+ehXh/u+7t/s//z+k9vb9zQW88LxOpo0WUb6qS0N7SvrnnIbLq3vYGyBjLutUhNbmNv1hcsjwAJbv5y5i6TwoCfPsofrN+7hxz9+E62dg2iltVDf1IzBoQGek0ABEYSwqChT4lsbXpaKqy0UXyrvnv5exIaF4nxFirXT+fO3W9A0PI+P68eQHOWPv3mvhtZXMn52uwuF6YmcGy8UFpWioaXV0oiLCooxMjVL6yBQsNvaxMiKUHue0tJiJCQm2zbc+PgkwWAEapvqseu9g+qKMir6PHhvCezyeztbZGs//OQXvzQP1wtPn0FyfCRnTMB0mwztY/FGWhn9T3VhVHtMrVQCaNGv8L6K91LxT8UGqKTGDmnCm8ywqwLmFNBD0wv44F4XimmtlaQEY0hxCWT0HZ8ARCek4nsfNFsMXID3NhJ8yQQErGMU9P4EloEU7gLKEhpyGdsguKDdPT0oLimkAAlEW3sbKioPkFG3KVTkVfQ0MC13s5ePN8/tIvidw4ljxzm2PTR2taGd7ynwU/WM5EUZHBtBQ3MzhQ2tVFr6VQfKcPmpi+YVUEsbxRvIy7W+oSJ9QVTcE7SUNimAE/ksq5gl8KusPoyoxHS+v4vz5y+Qjn3JIO42HPJk/uhuH759JAsjgx20CH+El1/5GoGjAzV9y7jZNII//NpRzHFeEkJ8kBWxh4bGh/CgQp8cdhcgTM/OgH9woNGqrL0VjkVWowqxDvQOUNmriTjQ3NRkjdM9aTBFO8JtG3abvCUhoC0r0X0kaW+wr8+8NgnxSWaEyOOrIyrSQXCVx+sTiPE+a2tzVHq7FI7+CHIEWxZUmLxZND4KCeyTaBFHUYgvrLgsqSKVVrXqCX358peQn11g50l4jo1PQH0l5aGaX51HTXu91b07RGWbmZrMsS1qx8OCwd1GFgUWiUigW4U+Fes1OTFp8RTy7Koav2IgtYWvzNc1zp1i0HxJc3du3aJ1n861H+C5i3jpy1+GCvCGcPyScTISImk0WCyrCbVd9PX14iaB43PPvYDGumacP/sUQVM6yU2GljsbSu15lHkpg1FeVXmfFAOkLFDFV40SmKgsg3rnffLxB/Dz2TOv2smybNK3Fxr75/Di8UK8c7sTB1JCUTe6SaMsEEdJb/LSlVWewPjkqMXjnCrJQHV5Fn56pwvXabi8eDQDn9aPY2zRE9UFqXi/dhA3Gifw7LlDtt3oWpq18IEQ8qWMpjAqdvWqk7dQHg7RriUZcX45s4iPibZ+qlqbltZW8siCGVgqE+NHgylFxZkJ0KfnZw2nqZSEajZpXgMJyJXBRxWCxLRM/O21NnzePoNBGh1ZsYH483fqcLw4EUPKlvTys1CMlTVP3O0axcGsKKzPTaC27jacw03kWxfmp9dxlsBY3QMUMC2e0k1l1EsBj5Iv8/MLjcYVFK5SKPJ41jY2GADEzjqSE2KtKPXGutq/bdDgoMHgHYAiGp7ZuQUID43AgOKc1lSUl3SYkIhw0sQsx6y5V/HeXdKQ2rsVUoZqu3BwaAyJBA2Ku42NT0B7fwe2PHes+0NzfRsePWrBwuKKxcHNTc8gPCCUBttBXLh4Fk+fO4WMlGTMTM9xTDRyN+fQPtaJUecsAV4hoiiX1WFDoLKziYCGoMzlEYrxuTX8598+hfs0RAsTQ21NxglIzpYm4cWLFfi8cdxovHnIiQ7nFh409+OFqmS0NtbTgKGi57MfPFCC/r5uAiM/Ny3QAFVMV3l5uXkTVeTYGta7VjCvXruUT+9d/Ri9Q5TN6ntLwCaIsby8TnpQAWSCEr9ggtw5fPDxVQJ8HyRGUZ6X5OBLLz5ntQl/8vd/j47WFhorX0dadjoGx4cs/nZqcgaO8EgaPWtu/uaabnBNBUTUvkpZlNLJMvQsppM6VwaSynHMUyfNEShK7KtunRwlXl6kuh0XHDvjlDsRaJ/3IBXugpqI1wGCd5dJO8QvxAhrGjt1QLDAkSEBYgl9Rl72Fi8T4Cl+VgapZQbbLpUXx7FJHqeOlHNIKucJkNDPfXCmsUhHCmToWayNl21v6j4exm9bxDrCCvqeZJqdy59ef/iH333NvE385063dNfo0sV1si4uga2JkXDSBOiQwLLtQz6cFKMOXUPAxu7Lw4AQH1LXsWvY9TQI96e/AnfuJ3K//+T6+54vG6ShTjfg0vfck6OH4Lt678l3dH/3T/eh6xm400/9wZP1UyBQSFfxXFpoTZCae2qPe48CdmyBlsuKamGpBtgeJhAMzgLC/YFv5PtQEVPo0rrx9vDFVQKvxtZurO14YIO3mJmbx8T4ihUZXOWzVZ06j8aZXRRkJ2JzaY7ygVYC50LxLgFe2xRqMzhZmo2jeZGIJAHmJjvw5v0RTGx4YnR2g2NZwrEUHwqCErzfROF7ppzmbxL+4qNWDE2tICc+DEsrC3jr7bcRT+WXQkZXh30pKZVCKCSDW8aahJKvJ8qzsxHmF4jddRU73LVA8N7+CQLHHkTTcj9zpIQAZ4YKfZUKj9fhHGgOFTu1Sfpo6+ziPHqiuKzM4ouystIJYJwUMBlGYF60RrWuHh4EyfzbRevjH252on16B79+PBEeW8vo6+m00g1hqQV8xlVcLItCZmwwih3AR598TJCyDV/O3djsJNfLXVDUDcphYGawb5DKTACzDDH8qZinubkFCtd8fk5LifS7SdChIpSqwZWcmICIkBAqalrHM5MICAtGSlIqCgpKLOtsida+Ys5ED/Nzy8imwnn++UsEdT4WcxAdE2mp1TpPAfxeBOBRkTE8nxZvfz8OVR9HxYFKBIb4IbcgDzGxUVjlWssb4u0TjD+90oS2YSf89rxQleaF+/fvIS0rCxkELPCPQ15SCK+7RwDahn9xMQ9eK5O4X9OA7Ix8FGbkUkAGoaGjGV1d7ShKyUSYf6BlD60TlCypdEBImBVM1Ss2WoVICcwIuvNTU/HmT35iW3m+VMYqLkhJgdzsXCtL4SJYjI1VoVWYt0vbUSpNImHjoCXcPTSM3/u9f4Zgfy+U5mURpIVTGasuV7D1cZyihZzDOZe1PMA1kVt/nkolKyPLOg08+9xLlBgUQJvrBAOhSOKaJ1FBxVHoK9bjbksDQgJCsNA3DEeAL2YmJ8jb3lR2w4hUmQDyoy8FWWRYuFgdylJaIOgUYwsA9RGcD/b2m7WvkhgS7DG0uhWIrjpV5QSFLY3NOHL0CLKoKEmQti0ra1+xZW75RZlAeaCq2o3NqvdUiSTSRlFxuaXGqxSDPGraipaskaxQQo4K02pLU38rtm5tbcO8haoZtUTgpTIHuZkZBBKpCOVzdHUOwDm1iMysNNxr6sG/evkIfkHwlZYQjvmldXzWNoVjB4vxlx934rmjxWhvuIvVrQVkELS9QrAu8fvfr/ahdmAGf/B8HnqmN/HGvSH88xdL8H+9WYuLRw5giUpdHTKCaSSo1ps8eEPDAzS8VJtr14qeartWMV4LNDrmaUAp/kq9Qa1PJ+cnPjoK2Rz3JtdsaWWJY3NZuRl14YiLS7TtVCVN7GqrhvPeNTSCx21tuHTmNK41D5ImffBMGcF8ZBhuNE1avJfo6tuHE5Ad44mnSmLg4XLC15MGDO83MNzDcczQGMyloRRgQf8CTf/wo7/nWvH509PQzuvn5OSSNtSH14dG5irX0J9jXkULja440mRucTacs9MEX0lmdO3seCIjuxDVJ88ghfQIT3/0D45THoTCn+MuOlSJdRpQ3T2jpK8QnDl2GNlJKZijLBscGUQO+TMlJRU3b93G46YG7SEhLjHewi60fblC3vHZlUc/HH1dw5ibmEd+ejbOHT9oRsqJo8dJg+C6d5F+wHXPxMKqEw9bajFGw255ah7FBUUYGRrE+OAoOlr6CEr8KRMzLbA+LMAT9zpm4KKeKsyIwYq3A66JQThItwKu//1qt8WWSVdVZUbwFY5RXku7EhGk2d7eXuTm5VnMr+ZVMjSJxomK4KqwtGhfDpemhkbbpv3gw/fwuP4BSMo4UFyMVOoRgcXtTTlGPK3WpAog/+KNt8mHq8hKT8WxQ1X42ksXKT+28JOf/tTqIF64dM6q+qtDhID5FA3/2ppae+XmZFn9R8Wa1dfVUXbkWEs08a28hTKaFO6g+ymrWLhB25LqMiBvrAywXRq/YkRlIIcFUp4mBSAqKABNk3sExCD4omzco6G3t23bj9RycG3smgEXSDp2axEyE3lAhYRNlhBE+vnLw7ZuDgHFPwoXyLsmQCZgpvMkP3WOgKEML8kqyYT93+VdtutLWPEXzbmQkfCV+zM3FtJ3vP74j//oNRNATxSbPEkSZDpZLjSdrM+lVPW7lKpcaQJcAl+6gy5mhz3HHidHHi3dUtfUZ26wIwVuk2no033u/mGf8Z+8bnpf/3Q/AaxfbUdSoMpS1fX0VZ3nVvI60324f3vy4vu6ig4bBc/XfdzAS5Xot7CyvEqFPGsehS1O+NLKBgYW+HNd7moqt20fjHq5K0O/mLGH3AhtgRJAEqBtrO3i9TeuYIGEaDEiPCs0KIzCI4IALhhHKMQ7NwPRMbaKK48H8O2nq9EyNIFlAiWaDNihHlxYW8LixCic44NIDfNDQsAOvnEmF8+WJdnW0rePpXFOyLkEFL//+mMqkwz8w9UefPNEBmIc7q2ESH9PDBM45BcWkzBWqVQIfvgvIDIZarCrGkXK+FHj7CiOT/WM3FvBO7R2VvHO+5/Cxz8ImSmxOHO0BGpzMj05iVXOze2btzBLSylb/b6WZAmFGJFmZ2Xb9sQWrX0HAdrK4jrGaUnFx0Xj53e70LuwbdmI4aTZY3lxWFzbssDhDMcu2nqHUHn4JP7Du+1IIZp96+E418GFtKBdpCSGWUX4bVoqij1YowKIjY3B7OysKcjYuDjM08I8d/5phEVEcT09+by05qZm8MWdm7j34JYVSfWmYFZMnTLR5KHYooUrz4uYKiTQgdLCcl7bA3EpiVSIkwQRcqsHYnZuBdXHjlo7DHk6tM2k7bx1bfFxylR6Q1ZSd2c7WluayIy7uHnjgW0/eXpu4MbnVzHvmiOoy8PiyjZmNnxomTvw7q0+/I9/fBhXP/uMQNiHtFGFPc8A3O1Zxp+9X4+SrCQ09xGEF0XhO7//ZxgcHUcMhV10eBiCI0Jw7qkLBMsbmCDQ8OB6hoRq65U8SsGs+K+1nQ0+G9ciIAhJMbGk/T1kJichj0KLWoe0RAhEEJtE6129ENs49tLSQgPYymjbID/I8+FFZRgTnYgfvvExmnsGCGw6qVRPoqq0AtmpOSgpLENCVCyOHzqGVYJUJ8EJRQFCSBOPHtxGeVEFbly7jVde/RYCSXuK4SC3WGyRSkVISI9OO/F3b75JJbGJf/7bv0vLE7h19wtEJcQQbE/jbv0jKjk1uw4mjTvIlxTKa2tUIpxj3kwcHUAgnJmeTkFOQEmgLSG3TZpW2MTyggsBlF+K+aituU8A4iJQ8reCstomVjCv6EKyRQJ5eHQQnVxP0XVwUAh+8Nc/4LUz8aN/+Hu0tjVTqMoo3TbwZbGwkn+SRRTIeiaFYqjcck9nN4W7B+JjYrBEg8b63HGcqy4XHje248c/eQvNDx8hOdQL5fmZ+KhhGF8+VoCTBVHIjwvEDz4fRjLBbUFyCFYXpzBJADo8NkxeWMeximw8XZmBqw+78HBokaB1GP/+G0fwd9faUZ2TAK/ZZnS0PZY7AWqKPzjQjxausfUS9KehatJJVbw3sUS+Fm2rXI3mTR7B+tYmOF1KzHB7YJRwE0qjI5T0Rw1KeUFe4LN4UTMrrG+H57z32XWCrlb0U8lXH6zAsIvPy/m51zaKr5wswOQsQa6fD56rjEcrgeTa4gTXoBcrNJK2tz1syzI+JBzJkRFo7GzDG+9/gqCoUKjsQ2lxCdIIFNpaWpFAMGUFdWnwclmxuUbgy3WKj4vB9NQYOod7MTI/jV0aSsHk7dDgCGRmF6Gk8ih8A0L5pJ6WHdzItZydGUd4eAgGJmZR87geeRkJeO7sMYRSvqr/4fzSPIJpmE2PjhJ85VJWdaBjqB89BLBrW6s4Q74tJWBYmZpCdXkpQV0qrn9+Ey9/9Xl849WXKKsiOeeznN89vP/xJ3hU34gz58/SsNoi4AlFT9cQtqhXThyqQBTHoTCOsdEx2xlITExBoMcG1r0D8ebtHvzWU8Ucp4sgqwfDky48dzIfTS0EmsG+ePpQJgHcCs4WROOVKs4vn01JVGlp6ZgmsItLSENHdz8S4uOtnl0cjXIlXjRzPv0VD+nrhfa+TsQmxZlXV9uPDvJFcV4B8vMKud5etubaxVAfT+2qjI/0oK+jHWmU8S88dQanTxymjlzFz978BU6cOsX5ykHD48fYpYxcW9kh8PTBnZufY2ZiHGVFhSbXV6kzwsMclqEuz5J08SznXUassuflMBAAk2FbQH3mTUO+ubHNDHWBs8Ii6rCwGMw5F6ne/Sj7NhC2tYakUF+MLCwTeLlpd4EATNvmvqpzRLng2vHAJnVKgJ+cTARvXB9CQ+pxbQkKqxC0cS1kfMv7b9uHPEcveZM5GWYE6pBhL++Ydrzk5VLIgzCT7sf/3BhJQpGYSv8Uo26I5Aks0S9e/47Ay+0VEpJxe7IEdEQ4Qnf6TIMwkKQv8aeEnw4JLgNJfO0DIH1u17Jb6h4ScO4Jtmvo4Hn6rkCWznVf1j1o956+gJj7uvaA/K4OXUOV0+0+9i0d7nvb/fjTtk3tNu7P5drUn5YtyQk20MWJNW8XlZaEuVycXrTMFKcx69q0asurPGeXoGJ6LxDLtJZUzO3lohCEc+EEQil10dzeh6s3KdgJND0oyP1okSkOJZLMFxYVgWcun8anrQu0/hTPsYNj+RG0zEORmZhg9Z2sD9vWMvzIGArEpRaF1/YmrW8Fa2+iID6E6N0Tf3WtH2/e6UGwIwTv3O7CDMc8SYLz8gxCepQ/1OA6Kz/PtpXkAVKGm4J837/Xif/8TjsqaA0F0/wKCiHBbnojm9aKKprPLa6iqbsLt+83opCALj0xBtUVuRRTHmY1yh3vT0GaR0slOVVbEh60oEcsy1MBnz4UVtofV9yIH39XbSDFOSm48GrzKH7wUT3G5zaRFO2PwYlFLJOZswNXuZDbFnR7vXEG3zqVim+czEQerdbhHgrZmFASrRcFq+NXmZPKIlNGVVGhWt0s2PvZOYUWc6USCasrW0ihZay6MxVlpejr6bVWKQmWxQWrx7NDprMAbUcYGcifAtuJq1dvWmDshGKhqIzOnDon+YKjJxWMv2HlBhTDorhACTUuOvGyN+dmBR3tLRTwIbhf85hWsovKf4WWWTTqG1osbiw1I9fGLcX499dacaYiA6fzork2al6dymtsYTMwChOLWzhfEof7zQM4WZqITeco3vvwQ3z1xYv41tdfRHBoANSEWM9aUVGJmUmnxWSokn44QbCXJ4EGwRM5ieu1bskhEgKUPdahIIYgScJzbHyUa7WDgrwcWrn15jFL4prukd+VsSje8/IJMNoZGl/Aex9/jslxKimCH/UYTEpUPNekGWRK3Z9zzsKb67S2QivVtUgF2YKk+Eh8+slnePryZVq3+dha5fqR3xQAr81qZT/L4LlDa/fzusc4d/g0QqmMklXAkcbD4OAg7jU2YZmKyTk7BU8qikQKYMV8zcy7OGcbxtYmd/hTz6AyIH6BgVYAV/yvAN0ZWtmKUVTGX1ZmKpVdO3+mm6BVpmNnV6d5siTn5AFrbmq04PiK0hL86K+/j3NnTuNgVSWt7gIqiySz5LWtaAkevK+21iVdBHxVqLarrw91Le0E4x04yGusWiLEsnSpNVFfWXfhxq2baO3oQkfvKAFSG5ITwnHy7El875ePEB2mGDJffPy4j6yxhs6+RVw8XEHDYxGzU8NUbt7op5LU83/5zAFMzq/gpeP5GHHO40HPPF49FI7aW+9SVqgshxcNwSUszM1RqXggMjwQSQQuEaJ7zqNitRSfNs9zvPy9aXAqeWgL3QN9mKcsCo+OQywBQHi4ukbsGs3scc2V8ak5U725d668b6BqkvS1RJnpWlrH0owTX7pwBouUGQfToyhL13AkzQeJISv4xS9+SIG+jpiYKK7LDo28YK4FjfGtPQJVL0SEOrBLHdMzOW7AOy42lnMSQcN2A3EEDlHRkaRpUMkuwpPKTzQ/PT5DIEZA6b2LoUmCGYJjL9LBuRNnCB5KkJqey2sqSWMPLc1tuFvziDQ0jbAgZfy6CEq7EBYcgKqyHEQSUG9S6a4opog0JRpfIBhVuxgQbNZ1tRFowvjwaHE5fEjTJZS3jx7XWvb10VPHLC4qjgZitCMCiSnJVvpHRvHFixcQRlnPgZoBrLXw5XXVWLq3vZPydJj6IoHAvIPAsA1vv/UO/uXv/Qaq8mLxi2s9tq15OCuM943GvRYnilOjMNDdjj2uVXV2LMI85rDMcYWEhBFQhSM+MRHK3r37sM4M4mm18yrIxx4NxMmxKdy6c8/iNsemx/HuJx/BSSM8Mioe65xbZRyHqyG+j4oHE8CQTqSHBSKUxKOemN4EMocqS2n4nsLdW9dx44trOH3yNIoKSvAOxy7jVTimq7cbO6RHedMcBMnqd6rQiLmFBSttE5+QwDEHE2QtWRKIkrfU53OWhoI3dazibiPCohDM57qjFmYEe07KnKGBIahJe2iEg+c64aL8kWEQ5ruJON8t9K94Y52WgeTh6q4fYdgGeZVmEQXcOp9FtK5aX4Yb+H81kFdMoOpuKh5doRVafxlakjOqW2ehNsQVwj1uJxWxC59RYUo2P6RdKx9h77vDqPQ/4SbbGeRntnXplhqUYU+Al95QdL5AiRjXvEIaKJWvYmTsfB0SJPyfGw3yeQXI7Dd95L7sPsgxEGSgy+3K/9Ul+B19Zg/xZKD6tgarc7WN6L7hPqDjX+7/2bjssPd1Hff99g87TwffVIaSrun27Og/NyBUPNf/3mLctFosup1qaik9enJpC7Mqakqho9Z74wjlEnrgQIwnqhO8LGVZE67zP/z0JsZoOW1QKCtGQIwWFBKEKCopBxX285cO40r7MvonZvCvn83Bg95FDI7PITs3HTWtw6guzSJBpcA/OAyPah8QWYcgIi4RCUlpVFAUaApuDY2hMNjFubJ4/OuLubhYmYrE8CB47XpjgcqlOCXCKgWrEvYqyew/vV+PE2UZGJleQtPoIsrTI/H3V5vxlfMH8EHtGIbmtlCQHoO3H/TgXEUmGec6uodHKfz8cayqAhnRoaZY9DwLi7PoG+i1eAdZvlMUrgPDk7j3oEFlimxLqJFKfGpy0iwUFfvsGHXix/cH8bXDmXj5VC4WqAg/fDyM33v+AKrSFN/Vhywq5R9+3m7A7Zf3+ygE5nCmKBn9VJAKbF1ZVj9Ad3aaWqEIoGsbRxk4KpIZn5RodZpUAVnCVxaHvFqqkO9Jzah6NCoJoBpDgaHhHMOKGzBRke8S/O2AzOW9RyEYA+/1bQK0WMuwC4+KISjcw43Pb1imprcsfNEjaS2IwkNMp1pf/RQqarQry3KkbxKxCcHIzFGCQSoOVx9BeslRBHFcGxSIW14BGJ1ZxX/5ZgXmpsYREUMhRwUaEp+C//jzR9Yv7/XbA3jtG8cw0tGAP/uz78GfFPfiCydpEUfSkm2j8HHwnkMECSvIyMlDD4Hl2sqieTEDOC4H536OgCyQgFJboQu8r7aH9qjMFxbczWET4mI4j1SwnGONPyIqXO47E1zie/MkU9hee9SOq7fqMT00hFCvbTx/+SyefuYiFXGExYmsEXSqDZYaYA/znEDOvSqbKzbSPJQExU89+4zJhg2Ob2d91bYvlV4+SXAzNjmG2tZm7HgFouHuY9Q/rOHzdMM5MoHS4lJ4UQn3DHN8IVSiR48j0hFqLaPkUVI8hXhcQE7Mr/gJCg0kJSWL+80gUs9FlcVQJtXgcD/pZRxHDlcTeKhoaBx6CH5MeNI4kDDU9uajmgeoqqq21HptYz3/wgvm/VK6fQSfWyVhtN2gmEl9R6ViJHdkFMzMqln3Xdx58ADxBBbRnCMlbVg/200aGRTgUwRPU9NTZqR4cE4rqqtw9EgZMiK88aWjxQS3gfiDn9Xiuy+Vw5M03zG5jCOFcdjxS0AA0ZtvkBct/iS09rZjns/03LFyxFEG/Jef3MefvnoA8+OdyCurRmZmCdpb6qGSI2qPo3AGtfxJT8t8ohC13ThryQqDo8OYl5c5PcMSdJTxWV56gEBTTbC1hSqDlyRCkKMA8InJUQKYBs7xJufPD1tru1icXyQAn8Sh4hwcKcnB8aqDCArwQn6kDwJ3l/Dwi0/gtbdhnvHsjAx4bHuYN0tFkMOpUHVfzafmMiY+hmMaMKPGn4aS+p0GUjGrpp1oaY1jnRyfQBTBjbwg8pb5cFzD430IjgzCHIHk3MIKzh0/g+wUVagnn1MPqRzKL997H/cf16Ctu5Fjmbc1XZpZxJEDFQgm+FR2t0jKk4bWyprKzKzT0Nqknti0WmMPWxuxiS2LMc2JTUY8+U3e3Md1DQQxgXjmqUtGj3U1tYii4SIvbByBhcC/tn0Vg6ltLU+uv2JBRyhHGwjMUmLTSSse+OL2XQK3SfLPKorzs5GeFI+RJSA+KgQXSpPw5t1ehPo68HQ5+W9hDBt7W1YJX/J3m8A3Of8g3qgZgj/lr2IR59a2MNRSh/v3HiCGcjIhPo7AchWNNDCmZ6YJoh24ev0q53sEI0OjtvWaRhmoFkmqOzc2OU/5GwBibnNOLLhc1oZIslYdV/oHBpCelWkt1cQjFRUH8eMf/xQZaTRuKEuU+KItQQ+PHWRmpFl7qUXOXTsNHlUMEH8KW8jbrt0c6Y/4uDj7rgC56pwpxGRhfsmSHpTsI/Adqp0V8qASRfwIzlZJKyOj1F0RUZSVMdhbnUNRhBeaXV4GvvZ4/2XqRF/Ol9+uABiNdMp/7WYF8/vKJlVsGKUfxyqPrq+Bh12uk5w0Al3WbktYhTS4720XEBN2kdzUNQ2n8H39T7LFHEykB2EOySuLnbf39bYbF1lWo07YplAT6NKbYgSlSOoCip1wZ0IJxLj/p0EJXNmd7Gwd+l3D4E8bhfvgfQwJ2mB4WKr3kwFrEPuD0S/WoJS/u8/XW/K2acvT/TB6X9/bD/p3f88uy0NPoQnQA+vQIJ6MlW9I+WiiZMEJ9crlrsDkRRKJFKuQq2t1G/1UVCubRMa03Gb3/LCgbEZ+/mvZO0glg+tiqiheX9+Gt964QktZwM2tDPyoLByR4chKT0dFnlKpM90LTKvuWG403rvfg2eOlaC1f5KW4g6aR5bxUeM42kYW8fzpI2htabQ+bT+8M4yhZSAxgYLcYwO5oetwYJ0EOg7X1Bhi/NaRG76DIznhmJ0gw5EgFze8MEQF/3ef90OdiN4RI4aEoHdQFqQD0RRib93rxK+fSEX3xBJG51dRkkJiDg1BAQVnSW4Rjlx6HiGR8QQx4TQiAqjoZyj0/XH4+HEDq0ODIxR0c7hP4LW744kDB8rx1KXzVtG6v38QMzNqmupAWkI8bjUN4d2H/chOiMa3TmZibX4BC5ODZGonUrPz8ONbA/jKqQL8zlOFSOIY1pdGKRyWCLyi0NbaRlAzRWtX7TS2rC2GmMsSHwgqDlYdIhPIIOB6U3q7+4sCo1Te07y+hIRqNbW2d6GuvpkgackKa6qnmAIruYJcsl34kp4y4jNQUFSIaIKwCc6vimFKATc2NlIppVNZR5JuyKC0WrQlpiayzQ11mHfOof5xI3Y8d1FWkG4FCR3RSQh2xKCxb8oSNAYXgO9f68BvncpBUrjqH9G6o+AYHhvCblCSeXF++1Ie+gjeY4N98Z//439EYVY2Xjx3msAyBi1trRbzkJWVa55SePjAj2uTkJiAnPwcWs5+FHwh1ltQFdklOJXFI0CqbQWiCwq5AMvYnJqesO0aeYkKCwuxTqXi4UMFymezzGPSfxBB6rUbNZiYnuS19nCBVu1XXvgSwaLDDBZlOOl+42Oj6OjsMI+Oyg2oDs7JM6fNi5uSmoEkAl4zkvidDa6ZAqtllfcODqKNwreV31VNpEi/AFSVFOPowVJkcq1VyiI3rxhZiWkI5PpKualgaFxcAq3cPIvr0NpJWeulQ5azYi4kyEeHh83DFmBZd2r742+ZZ4pPEQ0FeKu2jxdqm+uxpyKgvFZbQwMOV1ZRoK/j/v1HeOXrX+ec+Rq9+xOsKDNQsY6SD5KRqSlpVPzu7CdlZjU0NNJoqkMQFdLxI1X8jPxOOSYrX5ma2xtrGOnvxZGqKttuCeT6nDpyCBnZOVzLMGtlo4r+xZnyVPvi7z9pxu99qQL/17uNaBuYwWpADC4eLKBB50BOcqKBFQWbK5vsxIEs8pUTIbzXrVFvzK144HiFEk6CEJNcgBB+J468oK1E1TMLDAyFKtnPKzmDQCImPgHJNBIVhK+40AAafor/spIdlJuK9VVMVVt7K2bIj1KSiYlJpBUf3L5+G+mku298+VlUUw5kECx0Nrah+fEDvPXmmwikvMpNSbTaWX5e/iZPpUhdcwQMff3woAyXpvFRvBh/1zZSWRmBN+lxrK+HctOb8m6MQHEaKbyneQ5M3gs0e2N2eZ5GbD86Bpqw6bFuXrmxsVnrllBAEEmNgeGBYdy5V280Nzk7RhRJGnD4I5vGS0pcEhadTip2Jez4GBidJi1rS1oxICo3IJqXo6BnoJtz54OwoEAcLTuEqNAoAs4FqI+pwO3kxIQVGL31xS3suAQmthBGoJBG+R8aEUmAGIAZ1xx6BgfQSWOlrrsZax5byM4qwbVrD6jIvVBenIaDFUV49rlnrRRQTpx2O7zx0y+6caI8Hb6+O4jg/bs7mxFLWba2voW97WXbEr/Xt4ae+W3qlSmuqhcOZUWbwRxOw/b8+fM2jw4CdQ+qVz2/wkGcUxNcj1lkpiSjsrjEim+vbXni9qNmNLb14/PbD9De2WPV+OXtUda4AvLleQ+mnKhvbEb5wQN4QLC5zrVNSkyxuE3F3ilLUx75EOoObem3qF9kfi5pOMR0uACM+FcZsyolIS+8KspbizAaOAqLGB2dQHtrh11PbcEUR6w+pPGkuaGRQYqWLcoV6lsa26rNpYx/Dz6v3+4KimMIsAjuxwlq96jDeWXSO+BPI0iJG1vU3yoy6+uleHHSFOWKwjBkSFlhYgIrOR4EolTEQdm9hj3kb+I5QhY725xprr/mRueJXyQfdAismefLMBIPka3hF1GlBwE2jRcF1wtYifglZAReJIgtA8bLHeHvBk0CQ0SHvLiEqoLJ3O/zG/qh0fzqPrqT+2b2N0esIFYNXts3ctvbdiY/lwATU8mLJqtyHyAZwtQ5/L4GatuSUhD8p3vb7zx3Hyy6J0RK1X1NfVeHBKauqfPlqRKgtEr1JrzdBVM3KJxVDVrerskVxRYpqH4TJFfbWkhw+OJ02DwcjnCb3LW1Pfz0Z+8R+U9yEYlyqfg9fL0QGB5KIR2CPVr5Eixnj1fgbGk6rdNAKnmgdXgOw/PruFvfg8vHivG/PnjMOQ/EKsegWKJwLyoTKsNdPwd6xxeQGhuKmABPLFAhDfb30yLzI0go4v18seqaweSIE4EkHq/oTPza966gbngJv3OhkAw+joYJMuPgBDZ9grBEK7MoKxGPOkfxW2fy8W7tCOWXDx72zlk2jt/6LEoOHca/e6cH1RkR+Id7Azh/uAIDvd1IzciiAMkm4HBR2fYQdDVieWUDVQcrcOnSGc7zLsFNLY4cOYqY2GjsbS6SiWZRnZuEhOgQ/OBqFy4UuusX9fV1m+ckicorLjoanzzuwvt3O/D1E3noaKzBxtoSFW8OGTiEjDYNZanJ6hXQlrXV2dWFxOQUJCSkcu3dAEq0qyri2t5UPRYxgUpkKPZGNBFLxaNYuyXXvNtjwu/tyJrnwu1Q0EzTUp4Yn4QnaU5xbI7wYAsEP3HyBNS4Wu52bTmIflUk8P79+3AtreHevcdYWFpHYmoc17kakTkV+It3WzjPCchPi+M6b+APXq/B2fIkXC6Jw73bNyiEo81TlEnBHxPijw8fD+Knt7pN8BZEbGFlyYWLz5yl0gy3rTnVhRNYUuyDtslkXUaGR2NpbQUrfIbI2HgrBjg00IMjp49ibXeNz7RJMeNlnjsLECUP+IcEINARjD0CCnl65A3zoXJWLIR4Q31M1W0gMjoRtQ1tBFb9KM9PQ7XKPPh7kaYDDXTpEM+prlk2ga1qjNUThI5SsGtMaamZVoOnvrHJBHRkVCyGR8eg7NctPmMzFe6D2iasUzl5by7hW196DhmxSXDRwl6em7UtplnSTijlQF5WHuISMjEwPI3MTCpSTx/LalI5CRW6VXKL+sZZXBrXfG5mlsp9nfJpx7YzBaC1TR4XHcv5JVCigOzp6uATbGN1ZwU/euOnuFtTYxnCcQT1b//iTfN05RcXW0yMvKiiO4k1XV9JHSEELb3d3ZawoV6FToLZB/fvQfX6vKgIMpITaHiEWVLHxMiwgkEIIHwQQ+XgUDwTaVFb9sFU4soadM46qTR8MT3hRHgwrWDyalVeEq487EaEfwh+51Iu/uBnjzGy6ImEiFCkRIXCN0wlACIJpDrR/qgGf/0//ieqL1zGn/yyGf/2pQoEcyyPnX74HzcnrLtCuP8Oujq7bYvJnwBNrZ0UHK9MVDUYV7kF1eXboFGyTGLZoVy4evMmDY4wdLY3YWx0kGA6BXl5hTh8+DjyC0utP+Q6AcuLly8iyN/DSrSEc42dVJacZgRRoao/n0IvpmiYdrb3WLPl4qJiozVVlI+NjSLtPLZMU5WsUW06NZ2Pj4pDUVoykikf5qadlim6sbaFbQIhNaz29QmwnozX736MrsFWbHuvEVB5EFD7o+5Rq/FyanI82pua0NvVi88+uYnhkQHk5abj+WeeQUtrk5XvuHD+ojX1l89DiRGSDe62MnukMwfljoMGy4pdT9vVqQQgLz19mSCzmrpojwbRmpXiUNC/AtiDOd5ZgofUpGQcO32S8wgs07joJtB62FiPX358BTVtnbh++x7WNl2UV562HT0+Nct1iKaBc5n0EYkI8kNgaBCN8BaUEUzkJofhbz9oQFpSFN59NIDfunQEU3PkKeobJS2oHU95YR4+rOnAhAtIDvdCXlIwAdQdZNEo6SWIragqR9dAFxp7WtDc3UZDpwphAYEEe8UoKSlCeBjB+cImfvyLD/Dxtdt4WNuMVoIefVcN4gWMIsJC0d7WjoQUgmDSmAr01tY9NP2azGe2rF9KG62nQh7IfsaDEwTsilXWNnVaWobRm9pMlVeU876haGluNHooKiygXlnlOBYtiUbdLo4ePozOzlaEUv7Iy6TG9/I6avtfIQVXrnxAelCJF3+MkBeVzKXajsE0UEuiPa1fZ+8M3+NYVmnIbe56wX+PgG9HZgdlxqaHBeD7kb/drYeeABniCekTbR/KqFeCoXZRJCutxzN1wT7IMkcVv6swJeEmKyXBOdH33bt57kMyxGQtf1dWtrUM0kUEuoSWtJjmGeJJgbRWdJP/P4AiBONFbLuRb+tzN8pyC+Unb9rnBnqkNDlp++/pfF3fztV/HKxdmxfWt/W5XZMv2/7gmwpmkyAUY+h3PaB8X+54MI5Dp+ufBqf39X0qFR32sHwJeGk8Espuj5e7crM7o0JxGBsYXtzE0ron/97A3J4PZhFM4OWNc0lAXpQPAUMKJpxTaOsZwvUvauEXFG51jeRh2KWwcSg1lgotRJ06vQIQSgvj4f2HCCQKDwvwwoXqfOzQWj1TlozcxAh80diHf/psBcJDfFAUH0yg5SAzh+PDpim8VJWInPgovF4zCASGobyylEAmGv/tk06crMjF7JiamXpbC6GkqBC8eqIYz1VEY7CrFicLkvHPL5Ygi9f099zBgawoFKVE4q27fVbY8k7HLOcFyI534K17/fidL5/DtmcQPnjQiYqcGLSObqIqLQBTQ72IoPJUKnB7ewcV7AIaWnqsBEB1dRnyCFRGhodooS0gMzuP60KaCYtAaFgCLZFQvFc3Bg8y3UWCj8GeLgxPOZFL6+pfvd6A+RUXvlRVgKf5nAE+BNsU/p9d/xQDFJKefh5W5dnLJxjRsQmkly2zfKUGNzZ3rACigIKsFa2VPxlMhsI4AYBc0asbmxYjoKarm+uLSOY8KuZLdL5HMCKX/w6/p/o+KgoqAKdGzEq0UIxTcqp7/F3dncYwihmT90L1nR48quV1o9BAZaIs0WquS8VBWupkUL/gSPzX95qt+r9A243GcXz3+Txc++BnBqQKyyrgFRqB7/6kHj+60YHnDmfhdwmUL5UlYnp8FIEUxiG0uKUQ1IZEFOxHoaJMG6dzngI6nkbCJkb4nGube7jy/jVrCO0dCNy8+Rm6O1ppwa/h9PnLVC4RFrSqLRMzV8h7O+Ix/hQgEzCSAhEPyZgqoFL8+NoX1kjb22Mdly8cR2J0OCbGetDW0oEU0r7SvhX7p76NY2NjVowxOzudPLKHptZmgqdpq0598/YtDKlgKZV1dGyceclGCTLe/vQTCj8Kpo0dHCkrQHFOFraX19B+rQY7w1RAEQ5s+4tPaWzMuHCX1nf/yCz52Rv+pPVhAmwpO2VuUroYyJRFrIBdFQSVvJBn0jxjtFhlXQqgW3YyJ7P24UMsEzwfOXCAfLiJBacTl05fxPvvvItoPuv5i2cNnMh7ZsGylCPyzu/LrTUqhpp79xHuUP/DPQKaNvOAhnJeVDZA2zVbHMtgTw/GBvuRkRiH2MhQ9HZ0YpwAdHVlgeMP4dptW0uWVQJQte/xi4jAPNc0nPSq2nbjM4t45VQ+fkreLEmPwJcr4/F3N9txoiID3/nRXWQmOJARJUs/gIpslWtAw2VkAXd6nSgtyERt9zROlyThXkML8uKCqNjGLM7Rh/JcSUSqKr+z7c4MU2Fcm++lDQPdXr4c78AIwUcwLlw4hZMnTiCG4EcFetWsWHpCWakeW6sW4jA+PkIeW6Oxs0i1K0PBH9EEmmqWr6rjajLuQV4sI31pHHIwbBKk+1BGiq/3KB92CfrUZ3XPQ4aUiteGck5DuXYEYxxbWm4BeigXkjPSLENvZmYcvYMt5DmBJeokympf+KP9cTumOM+7nJMjFQcIhDNRV1uDV7/2HL720gtIpNHCD1H3+DGyUjNw6OBRhFO+NbU1UV/s2Ta5iiaTsbHp4YfxWfEh8PVXXzXPnce64uEU++ltYQ/z8y6Mjk+hq38A3RMT2KOybaeMSEhPxsjgMBZI273DI2hsacbo8CgGuyfgHJlCWmQwvvL0BYLSQXj47KKxvQtHjp0jnXlgfnYWYbzOwoJKbIxgbDMEMVGR+NrhZDSPusvFJEaG0JBcBBS3uqlK+In4qMGJ736lDBeK4/DH3/uvOH7+KBw01D08tzHmHMfNmrt40FxHcL2FqMBIGvRq/RPI9fYnb/jjzfdv4GF9O5Y4Zu3oqNZbAI2u8LBApKcmEvglYHZOyQeLyMnMghfBxtVrH1sGsbYDVaQ3Oi7GWraparu8pgIYlQcOwc+XdEqaVwNz6eBCgqxg6i3n9CTpd81ku2SStvAXqRcamhrwyssvW+akvHLzC7M06tLNgSCPvQLaBYbUcUIgWXy/y3nYJqDyIL1QBMCH/8sM3KT89ED3HOmMtLlOQLa+RyNKlRA5DsV1LW17cRo9EEQDyfNJEpCgibxyajpPAUAZQxBGPaDn0S6Z4n+FkyQTzBPGq5tTSeBK2ES/E6DtO63kRJKzSNdcUfkfzo27VyM/1Jes4jF/l1IWavMhl7jBlPvQolvgLv8JUOnGes9O4U+97AdvIBAkga5DQE3nuvGerikP284ToKQgtW0yFBHir1CnztJ5uraA2q7F8MgjJotWzK+Jt8/5oHZZTZJ9T/fXvdzXkgDWMwnsqYSEtiXkQne3AlIGxbJdf52wuH9O25DrfHlgFEFkPo6byPgb+d4IDfJBX38PAVYArtCKampqpbJWdo47FiI4JAiZWem0eNIMySfFOJAeH43FuTnb855zEpFTCVKsY7S3E2Mjg3j27BHUdQ4ikgIsjyBI0+HnH4A3Hg7hGydz8Rdv1yI1LhxDzmX85XtNuHgwHW/f66MQ8EF2eryBClnUK3y2BQruuUUnFVU3lp0zCAsNwHBnHZIjPbA624U9EmURBdfjgSWMT1OZcR03t/Ywu7RKIJeBzx73ISnCDxPLQHVGMNYn+zgvAqVE+ySWh3V1cC6sWkB+YVE+jhyqRGBQAD6/cRMHqfwV0+alrS5aYI09o/i/r7RRWM7hXzxfAq8tlwUvqzn4vF+80cXxohR8/5MmxIcGIiPcByMUrNoGaadFpmPJtcb5dVm5BtWUIcUgO7eQwEtA3tdaoMgaEf0p3oOqBM7ZeQJhyiOuya37D6hA2pBF63mNCk4NojdJB160kKIcYfx+pGULru5QyfI7W6SH+fklA+OqFaSSA4oZU2zM9WvXaHnH4P6tWzh68hweN9O6HB2isAnA6dNHEJ+UTeu6BYUJkThTlYvajhHcbhvHU+WJCN8eN2Vy7tKL+E8fdaJ5cAGVecn4l8+X4fXrrThfnobZGQpYAhz1c0uKc2+rrK8vW400ZY/6BQQjLV3p9oFo4308aN2/88sP0N/VAEdIANKzsxATwTmgAMkrKMPDSX90L3jiWFk2ZibdNcDUcsqyg8lDWnvxl+I4Q6i8AwmMFN/Y1dOH6dFxlJfm4NlnL0L1vWT5K+MxN7+AjOUWLFNTVDIEW+JHlU+Jjo1FUUEB52TE4vwSk5PRMziI9r5eqwztxzl/5+NfElT3weWcI0CJo7VdhESCDvH1xsIStleWEJMaj21at6ukSyev29E/igcPazE7OcLz/K3OVijpLCoynMA73IovTk7PEAguQA1vjff1j89pxiOfWVtn8uztEbylZaZRgSQhiAo9MzYJ2Ump9p3iyjKLybEsxBDFOPoY3Qt0C5i6QbBaQ7mMt3X/2roaAoBJKyickZKKFD5TFOlFlcZDAgORn0tQSSWkllweavRLfqypqTFF58+XZJQKaU5QmflwvNnZBaZsF2amkB0XQuARjMbhGfzG6QL87Y0uHEiPxc9vNOGrZ2nwhHtghuA3MS0LZeXlNKYCEB8XhnnXFl6/1oJZ8mhVfiI6R6dxMi8FsSmJSEnLIYeoSO4y1xBWfVwZjzF8bg8v1QBbtf6kDc1dcBH4+9AYqiguNA/1IhUeLUnOg4pNrxHcDHJu9qz8htrvKDCahAVfgmDL7PJWza5NrleP9SnMzsqkcl6AypCodY70gOLzBHZXXEtm/MoLEuYIMgPbtUrjmrSsQPr2nnZ88eA27tTegzpyOILD0dnTSiNPvfyoD2iI+dDy8Njwwkj3MFLjI3HxzGkkxqfh5z//ORamRnHu7FGkqd7eHMcQ6rBer10dHQgJi8Q0ZYZqsLkIyPMKVBplFXXNnfglgUhdUweam1spw5f4XFQzBIafXfuEBtoSEpKTML+4hOuUfyO8x/BUP0HBAkFpBKLIM0H+DoIPX3xBI6SrtROj/SPwXFvAb798Gd98/hJySXt+vN4Ggcci162xsQvZmdnITCeooY5RooZCE4po2FxpGMa19jnqj1WcKkyCv8cKBgeGrc6hp7aMk9NxvWGI8+Vn2ZqXTlTh7Q/fhS+NSrWBevbSBQu9mKQOGh+ZxoG8EgRyjbx9w9A75sR/+d5f48bN+1wHNZfeMfkTHOCD9ORogtMynDl9GqUlJRbi0N9PHlZBcAKww4erEc/3ahvqUVxUwlX1wAp1nBSyZKclKHn7kYYirSL+CA1mlV6JVHwp53Ogr5vr0GLeK3m7ktMzyH9B5vlWtXzp7jjylUCXkpvklZRBK54kmVnMVxD5ZJdjljdanjgBHm1jCgFIFiSHeSAu0AvDxKnEzQa+VgnUVW/SZ1fxhZ40RAi6iQ2CfKXtBSb4kmLhoR96yTmjpDx1j9AbOkvnCcMIUAlkCT9p7vazGCWD9h1U2jmhGCLQJG1LtvzhH/6h9WqUQNWDuQWWrEW3q1APKKCzH0fh9jK5b6ar6wY2uP1/T0CXfZF/a0D7h9v75PaomYtOd+Hfup57y5DnS9jxpclTsJu+IwQpV78Eqcah8WgP1k+okteRB0vnC4RpLLq1xmJeLoE8TrjAlZ5LiFneLm0tyluiQyBzeH4T88sEZBzbGq0c514wP/FASpgXnk4hQVJQzM/Mmiv4Z794x+KZlJCg+BaNTd3V5RWIolUV4wjE80+fh3N8mIJ3FSEh/rZtpNY0AguqJD44PIRxWsVJId44mBVLy3kRuz5kJD7rhGsTh9Kj8Ob9PrxYnUIUDvh7CUh6YWZli8J6DX3TK7TqivFoQoVCA5FAQlePyOSYZApAWrbLi7Y/v7w8R6xP8LW0hNyYUJwvjsJLJ4uQEx+B+Eh/TFDp/T/v1mNwahH/50uHcKWmB988lYehrlYkJcVb9W/FrKhPpDIZ1acrKSkOxw5X2VyHUXGq16KHF60rSieBmMRod2HYp6uS4b00TcvPxes4KSD9MLUTQgL0x1Ol8bjTNY1XDqUgmMDT28cTBVTeysg5WHEIxYUlePjwIXoIUiWgRdQFhaVITkmnZRTBJyJolNIiDfgStOv6anot1/Y4X+rR5pydQFFuPoGXCvJtYnljy4SptjqVDVfX+JhAtR3xtChDJCgJ6lT7SNaawLLoTCAxNzvb6CaaAsQ/2IF7Dx/Y9vHZk9U4Qqt5YmWPY0rCjx868YNP6qGeav/hqyUIWXOiqeE+Lj73VXz/0zbzcF1rGuP4FhDo74GR6TWcLoqxrRYVAu1oITBrbLGAYgmSJIIElYjw5Nxa/0sqBxkiin+4e+sOnr5YjerDB0zAKQj2YGklNvwT8IMbA5yzQIwvbKMgwWFtcAS19J8MJ/GkLE9HWAiSiw4hOCwKqTQUxI8HDpQgnIBaWX2hEQQ4EZGII5DSOBTvskqANDjYS0AWZFl2Am9KAQ+hAOyhIM3nuingf5xr09zVjht3buP2nVsYHuuDJ+WMg8/y8ldetGSHhUUXQqmYozOSEEHQtRccAG3+TDudGBgaQReVixI9nr98AecunrcCxApWHhsdxpUr71Igp1psib+/n62T5IeJFHEuf9Uz8j/jfQnYPU/JEg+oiLHiwNTdQPWrFpYXkJ6ZQ2BFmqivQxRBvTJkZRyqqbrCEfoG+i0V3Tk+ir7ubnTzpW2O3Ow8A+cOzkd//4B2eK38yALlw/bmOu7RAMhUy50gf+QXl5gncpnAZpXgQp0VBO7U/UFtnaam5wnAJy2e5d3PruJ0cRLG13xR3ztOwBJqnqELBWEEmjOY3w3Hv/jhfcqyPRwpiEcc17IqOw7PH8vG+QPpfHZPfFI3iJKcJPzJO0PoXdzGV46XYbp/GHvkGdcGgXZ3p83N+uYeHjxqwuDQBIHQMpITY5CaEEEw78CHVz6wGEnVPTN+4JzEUzGqgGqoI4RzppIym2bJy7KXglkhry3wO+NjQ9ZQXTJbGdwyoGxBTEeoZVUAjTHFKBIMU46oT6Q6MHhQnqqPonYSlIH31vtvw7W3graBLtS3NMOL8kLbWr40SDaW13H3+m003GnGqcMn8H/+q3+KLPJPbX0LHtc14tVvf82yVb34D56+mBybRn5OnhkDKmxaXFSG9Kwc0lUYBsem8OBxPW7dq0VrW68lTsUQJBw5fAhPXbyA8IhQtLU1oiA/H4nkTemnrMwMgjDSS4gXDpQW4PlLz1A2xGCS8vSzG/dx6+YXGO4dQl5yCn79ledwnEAmiDStVjsqT6Detxm8f31to5VfOHyoCnuUTeNjA5zDOQu/OFZRjjiC1qeKQjA31kkj2hPFxRWIik2gzt5FAGVPRJAnXr/ZQSM+EE9V5iKevJubVYQjR05idHoYuemZBEDRWJpZpdGeSFkej+6+Bfynv/grPKqtx+LsonmzxV/K8kuKjcTLLzyLM8eOWR01GZ7aZRDPCcwJ7MiIrW9vQmN7G/XjLkF2tNGHIyiUxpnTQg0UJzY+OWUZlvJqqbCwQisGBwfQ0lJPPt0xXisuVSZ4Jh7XN6DmQQ0SaRBobrTtqC1oZZc7qX+FE+Q9UsatgJbaU+k8xVsK5KgRvA45aLYtaWIL8f67KI/3Q/fcNpY2iS1oYC1TK3pzrL5760aTG8RTy+tqnO0D9Qe18Cu+tIsj2SE+1ctqVfKnPte2ouoJytAT3hDo0kuYRPt4Ss4QpnIH4hNk8293YD6v9W/+zb/5VTkJARudINxkYOiJkNahzySIBFIEDnRz3Wz/2N/yM6nn/h8PN/jR+Tr0HZ2j9+SN0kS5ixP6uSdz/1yeowXUVQT2ZAXpuwKI+lxCVYJWlqkeSt/Vm7qmzjGv2ZOxuJ9LGZtyRe5wodapRN0xY6q3IuG5SsHT7VzDyoa7xIRVqgcFL5/9+bQdJAdy4WlVqaRBe1cfPv30JhWQFoxj5RwpA0oB3UlJBF6hYUiIDKXgiqWlNG1ELECkmA4VjlMKrFJz1fk9hUS8vEbCCw23zCGBBweFU1VaJPqHBpCfnYq/er8Tn3ZM4pVjWbjbPoUXqtIxRegeRRT/MS2hhW0/3G6cIAIKwcamD/ypTJLJNCOjfYhPykR6biniMgr4XiJc06Nwza+gu7keq65pRHmv4cUjxThSGItXT+XCEeCHL1oGcTjRB0uL8wiiAlbNH6VGKzYlLU2xVTsWQ5Gdmc418UNkuANv/fJta7SqjD9CZ7Mmtig0H9bUUbGtWAbmxMgYognQqorT8d7DPvztp60oz4zG8ZxwTE6PWxC7e5/dG/4+gRbfERdHRs9MsayYnp5+27pQtXgF/KoQn7Y4VFuJAzFrytPTj8A40TxfU7ymPBPxkbHkAG8oALS1ox09AwMEPpNUuiGkj21a2k5E0PLNyys2a0ZbL9IKqmfU1dVlfezkXZMAyM0uQAIF7vb2Kvy9NxAVH4qZxSnEUCiAVurS+hYuV2Xirz/uwjdOZaD+0X1k5GYjUm2E1jxwt7kfzx3NR5TDEz/4uB3/6ksH8MN/+BvLTHKEhOP+rXsoJXAxz05YKMGJtoPE+H60lHYJQnspOLbw+HEdovn5hVMHEB8fBSeBVVJiEkIiEvHnn3RgmmCaHI2s6CCubarV0eHEmpEgwSAvrRjkQOUh/NFbDYgNDUFGUqQJjJLSQgMl0zNzFkQra5BLaspV4FiBuhFc83FeU0VqxWuyUJsamtBBIVyQW0QrNRFdPd3op3BV5tLa1grnMALPP/U0EkifafHxWF1csVpX6sG2xGuPEnRskk6WuU4qdDlES1xbNWdOn8LTz1wyj5a2eGTsuCi85+dnLHZJWxghBD1e2sPiIaEm0C2+NyEgYcGfJgS53pIqvhLOMur4+8TkCN754G2oobS81Yp76iHIioqLIa8sYGh4EIOjQ1TyvpiaGMJoX5c1Ti+iwo6IiOVYKPApg2RQXb9xC+nZBPqUQaqjJeMwu6AI81QKfqGhCA6PoqzZRWp6uqXUuxv5+lAhqlyKA509AxZfMzw6g198dIXGGfn+6aN45mA+fvZFK/7N5VIaf5PWY+9uzyzXNhP32npwqCTbaHdhahBdzXWYnhij7Mi0bhF//2ACx7MD0UMDLSPBn+u1ggA+S1CgD38G4tLFSxgcmSDgaMLS0hoqCnPx8ouXcPhgkXUnkGytIhhoamoyGlAAtGpiaZ78yYOaz7mlBdKWN40uXzNq+wnuRkeGUU5aUnkTbUXpWSempniOj1Ur1zYjhTD5Pto8NRNU1No21Zz5h5K3Ba2o5CanJ9DY1kJAvo3Z9SVreN0/SFDe2UvF6oWpPif66lrw/PnT+LVvfJVyTSU4CKBqamgMReLppy4gVGYHleoeAbpAgPp0RhJUKki9t3+QMiPePPm/eO9D257tHx61bbGcrDw8d/kiXvnKC/AVnRJMqqByE42jyGhVfifw5P0CuYZZKclwDk8g3hGH/o5BfPLpbdQ+asTGyhxyk2Ot/+2BsnyCm1XSMDC3sGxhEfKYRkn2UfHXP6rHwcpK/h1Fit21OMK11SXERYYgZGMe/QMtSM85CIRG4z9dacfNtmk8V50O/z3qRcqrzvFNrJIWXZSLn7Yu4mheqsmLh/duIyMzE+vzLiTEJ1uGekvnGP7bX72BTsqUVRrpkg/yICueKiE+BqVFeThO42uoX568DcqBTb6fQD70tzjLyclpyz5dpiwcGKUxMjSIg+WVmKCx5BngY0kYVOc8N9R0vJJ/REt6LhUmTU9Lgwr6ai0qq5SRm4e/++HrBKyzKCwoJu3RKCKoFthbWV6x6gOhIQ6jPxmfKockkK7aW7quOgAscT5lHAi7yLNEmGS4RBmSvtsryIvyxfCsi0ZLAKnWA8sEuqDMUeFgn13qfgI1JUVJ7vpJnlAf6SVbQYeuq8B56XPFecr7K4ePsIniwWxLkbSgw20My2suDOVJ3exOCBJIs5jQ7373918TMHGDIffFtdcs5aa0T0NvAkQmwLT36UZ2BrTscL+v77kP9yj1t94y+cdD17BT+bd7u1Kf6fEVsKZgeVqnPMe9OHyX52rAcu9JKOpcZfMIhK2trdlD7t/AriPhxzHrPSsZwYlXpoEFU/O6ekZZrvpdP9UhXZlWnt6+FIy7XJAVrG4T0FG4jIPWPAVEsOc2vlxEq4zj9dfzUkA0NLXj3t3HvK4y6Xwt4F1tSBQ8KFf8+qoL504ewthwPxap1LVQmgtZ5fJ6LbgWKKA/ty0CVSGOiQ5HuAKfOaa5mWnOBYXJxAw+vXEdq84x/JOXjuN0SQpyExy419yHZw/n4Uc3uvG1o6n45PEQNvkciyQkFxXR7bZZ7G3OITMmkoIlEnVje/jOT+vwwRcdGFrYwcXjpWj+4gu0tLdT2PYgOzkKg31DWKKCmexqRFh0LM6WZ2Ogs5UMMGFWhOJCtA1TVV1FUOhAfl4e1w+0ghegMgfra6pC3IDqQwewQyB2s3MSQ7NrSHH4oberHTEUIttcTzWLRmQqfni9DxfKE/HPnyvDodRQAtFp2h7qJu+JYQm8VXfVebU9CaIlpOD6lqY2Eqs/GijwVAAwi0JkhEq9va3VgJcUwVtvf4zZRVrdARFUjCHo7mhGEgVIUU4+n2/FmtkurcxjdmneQGE5reCivBJE0ypTRptSpiXUQ8OCLcbKtaiU6F2r8ybwH8O5kbAR/aj6uIyGirLjFAQBqKu5S+tpDccrCvAPX/Sbiz4vxIXB3i6kUHjPz6/iSHEqYqMj8d/ffYh1Aqk/eL4EQ+2P8M5bb+HcqeMWdD9NMKO+ieEEjNqaVbFRFfiz7glUwgsLi+ga6UNnVzO+dPkS+rqbCObJ0OvkV78ArjHQO72GSacL3z5diGiuQVPfFI5XFmCNc6TncCfI0NiRMRMSgzcejOI3zxAIUcgPLXgjzBFC2okgEAyhopnDFhWFvBFqwCtgPDTYT770QHpqGj77+BOC8yDkFxTikw8/JujKprBUnbYdDA0NwUklt01g5B/kS7DjR3Cbj8KiEqwtrGKFwGt1iaCMvKxCvplc04TkRAr4dTS0dREcL1Jhr+Kpi2c5J9kGuAS+tAXs7+9jho7A9s3bd0gjgYgkzSv4XgabPCzyvroPySHKE8oXpRpsEOTKCvWn4FRF/fWtNb5LpUxtuLlEOiBoVzHP7sE+kytJKTR0nIsEls14cPsukuOSrPq7gIboThmvSn9Xgk5waCTCY+IxOjZq20TykpdUVMKDoGOedBQWSWVNnpE1PDo2Zla/+i7Kyzo9PUMwk4iOrn7rnYqdVfzOb/8mIoM8sUy58MzJA7h36wYKikoxS2NtbccTgxNOfOerx/B54xAetg+jKjcRw2MjXIMFk9EvXzoEDyr2Lzpmsbi8ibOl8QjadiEmLhlfXL+GI8fPIjwiGm+/9zbGVPeOYKK8MAeHD5WSvneN3mSkplJJZmSkW8C3jvaOTqxurNsW04OGOuTk5yEtOY0gZMVicDvaO62MQExUGBLj48y7JA+BO+BYcJeilPSn34NocKwQjDa3ddj2cWJCHGIS47DBuZPS8+baPWxsgJPrtOa5iw3Jdl5h1rkAJ+WkB+Xtq89dwFe//CJBmrbAVnHts88o4zdw6dJ5JBMg1n92HfMT0wgkXY9MTcLLl4rSRzHEngQbIah5VIN3P7hCENKH0alp6x2oBtiV5WUoKszGKGk+jABCoEvNlgnvLWNRBaPl69ijseBNfZASm4ze9h4aaw58fvMeAZkfvvbSBfzWt14kqI8lnVGeUF7LoKfFYZ7oQHW3oO6S11TeG9W2SklJQ29fvynqUOPDGdJ3NDJzynCleR7/4a1HNKSjEOoPK7PgvTJpW+D5KQ78zY0BNBKUi25Cgz3gHGm2uFmHj8MSwVTU+cHjFvzPv/4ZBgYnCVYWqNNpPHHeVdg0PS2ZPHcOF86dwsLcjDlc1Ht4USCQvJ1MgKm6gFrL4ZERpGammaxU1mNrYxOevfAU6ZLgS/NCnlIroZWlRd5HpSGWSG8O67Chuo+xBLxjYxPuEIqWThojSzhy5BjSUzKoP8esTI3cPsoqFF1pZ8mavhOoCidoN0t6XDJNwEYJQIr1tQxsyok9zTjB1c6WduqAAIKpwthgjC1tYm6TbxAbLHvQcCfo8rNwe7cDapngy48YSGVwJPN4otHs/v+EicRfir/VjovGIn2g0AvJGskqgS5tT+pw/xT4Ibbid4VrvP74j/7oNfsiX4YcCYIMdPHCusm+l0sASZ4wWXYW9O4eBQ++yZvpsr96S8f+ezykrASQBNbkoRLDmceKoMSq0fN9ZQC4vVnuz3UpKQptc2nClVWgydO45LIUkNG5AoIW06F7aIx6KF5TW1MatwLiJNwljAXitICykoWOVSxNKfdDUy7MSIHxnJVtb0x50jIkHLiY6oXSkE0DH2oUqs70P3vrQwpNJ9eMk8j7eBN1q5+Z0mUTEmKRkhSF4sIUtLbXcSE0Ox4cA60c3judRKqtOxXUE7Jv7eyCi8JNsUVxScmmPFZpmY1SsH16tx7vvXMFLlrb1UVFBGkBiNoh6g/2s+ym0tQw9M+sI4JKICfaAweyo2np7OD5knC4nKPY9Y/E9z7pxH/7jWr81rk8LErBkbRCwwlmCGTDCIjU/zAhNYNIn8Sxs2HB2WO97Rh1zmFze4PKehMuMpu2kxRMKi+Q0n8V66JMKC4HgZMsGT9rGvvmwxHcaR3F44FFRIUFICMmgsCTBByWgNF1f7x3vwUnylMxMLGMG/WDtNRTsTwxANfGFok4yPa+fcxrRoHM5/WnUu/q7jdwqKrDylJ6+umnzXuoTJSrn3xs3pZxWsXTBHveQVEYm9kkcGxHdWkOrbZ8uGbnYG11okLQRWW6uLpOpRuKqfFFDPYvobe1lkB3hEo/Di4C8bb2Dpw6dsRoUynwcuXPLbgMDKqOlY+/O8tF7UjerBnB3F4IKnJSaXWqlcgCFU0kzueF4VHNLVRUHAKCKGRCw/Gvf3QXjwdd+NapNESHBCE2xAvv/+R1zkcJaXbTtnVTUhLwoPY+53bNwHBQaCg6BzrJB4tWA4ymB97+xes4eaQUMRH+VKDh8PXXds82haGfZbsVJEegrncWv/tULv78o3bzlLaOr8IjwIGEiCC4uI4K7lRrpdT0FLxdO4bNHV/0zW7jLz7tsJpjn7VO4e2aUQLpAGTG0jBxTpPugtDT3W2Bs+JrXz6vOhqcPn2K43fzsDJd8/OzzWpOT09HYV4xzpw6xXl1oXdgELVNLRgiwDh4+DQFfTxmF1QDbwdRiYlYpeB62NqM3pFhGjatBMlb5KNsCmUKwpUF8rMs8kATagqodkSEISomAcucq9yCXMwtztqWs/hf0knbVJINJF0DUJSgVCD6g7RO+bFMebJB0BQdn2TtSUL8ab1PzZCfgnG/6SFqWx+jruERHjU8RGNTPfq6OgksM3CouhJ+BKJr8oxSODsiwinePTFOhb1Ey+3Dzz43j05hXhYV3S4BF+deMV0Uyup7J/A4TuWvZ0gkz6hQ8s72JtZIo4MDI1SKjQQH0zhZXY1Xv3yKhosDkzTg2loeIdTHE8npefhH//MLxMdGktbnkJ0QgbfuduGfXi435ba5vEjlSh6lzNlemEJ1QRoKUiKxQJlX2zODEweL8XhoGV965hw2vIMxM7eCdBoozolRPPvUeRzh8ymjUR0jFGcVSCNGW0NSNAoFSE5KsASdehpAw+StDcoElR+JCY9GWBABqGpgkY+zCdTkSVDdJ4FvlfFR7z3x1cj4BCacM6SJIYyNu9DWowD0Lpw/dw7Jqankt/+XqLcAsCy7rkNXMTPXK2bmrq5q5u6Z6WEUW5LZ37ETmS3ZigM/yQ84sRPHlmXLghmNhrF7mpkKupgZXjEz/7X2m7HfqNQFD+49Z8Na+2wYR2JmhlWlKuU5gIC63znMraPN5f5rZFt0WBAO7S/Cb3ztNaRGxmFhaQe1LQNo7+hDVmY2nn3+KURFhWOybwSX3/sYs2MzSM/OhY/kJiaaur1JQOiHNe7PUFcH9S/CigamCGYTYmJRUVRIMhCPQNqapbkFTHFPlCoiQhgXG095m8eIc8RkUqcfNJ/Wx29rdx1+gSTYc8sIDwzGuVPV9HlrvKdZTM0uUl/9jbDqqE7jr2IIqPwot2pE/OTTZ63ty8OHNfY8rZeqlgODw7G37YP2RQ+T23/1VBGBdj9+l3vuCPbE5OiQTRoJ4r68cDwbH93tJogOxgv70/DoxiXk5KWRPIXCObOMv3v9E7z/wQ2b0LG6Og0/L1CWEqxwJpXy+I2vvIqMJIeRQPVUE6FQ7y21MdFEhNX1NWvzoyIaEZfBnn5kU9eFGV5+4UW0PG5Aoo6OqU/ybUpP8PZVOo50UTqssT97mJqeI4BvN5mKjopCIH1SSFgIlKSv/mezKqYi2BaxV36nL69PRQoDg8P2Hp2d7ZSzTWtlpNYOKnxRFF45hzrSE/7wDfDj/dE28WuH/tuDsqMmMhWRJKoEMz3L8jR71v9yQxWP6vXFa6TlwNL6LqVtj4TflW4lQKYvC/IY0uAv+bwvglN6SPYFVAVUhEmkB8Il9jq+SEej6vWp53t877vf/b6eKPQvJivDpYvWQ8DFZbT4PxoZfaNQvlCd/f3z//sXiKWX8qfPv+zSdFF8DwNEfH+BJjOeVGSdp9qTPn+5wJL9wNe48s3kgAl6+FuBJ/UpEgsQQNT5uAE0/lFfrktyLZJep2vSW+v69TuNipkhgrZ8A77XHFG6mIaiaM3T29bXaJPMa5KbsOTuT6a1i1/LdzMUrbP3HTcf/PidT3Gvrp0AQcX9ilJ6IIDAJzgsmJ/GTeVrDlZqpEogBT+GBoLvRear8lpfP4ITgitNZ1d0TADSz8ePQC2JDpAAhEZTSbarBDIdXT347PJVS1g/dvgAqg5UoK+3Bxc+fg9pjig4u2rpBFvw9NFipEf6IT+RRniGzDTCH2vjHQghGJnb9MDYAvBMmQN/f6XF+gqVpMVgwzsId0c3ULL/IByxMdCgaP8AXzpLMRD16HHj+lDh1jaNUezxXjcJSOZmFzA9TmWgQ9MEdg1JVZuDsOAANLU18x7JziIcuFA7jPm1bXzpYBImnQOYnZmgY03GtcYR3Olegjdl4MWDmXiyNBHLsxO4e/eugYw0MmTtqxymjjMD/AMJujVTzA8bGq3z4CEqq/YhNz8XHjTmYhj5Obl2raHBBBUJDjzubOYurCHKHyjOSscGlXGarFTrGhQRjRv37hA4BeJBbR3GnKMI9PTHoX3FqK4+SMfihqp95TYOaIGyoeROKzYh8Va/FooUwd0U12UBiY40ONfcLKfmcus4LjSO41B1GfZWpjHccRetdNxHjpxCjCMRf/lpF9560IlTpan41WOp+Icb3TiQEY++hrvc+1icISsPCPTG6po6SNNh5xdYQrLyD5dpdEJoiHSMsEeGtjq/bscFhw5VE/wPICc7jwBlhcB4g/e6hp31JaQmJ6CUoHyBBnpodhfZBGL/6c0H+PLRbCwQJCaRqYcEBGJxdooyvIbnj5TiXqeaN9KxJgRaDtqpwli8dqYY/y+Z9beP5WKMRn2OTjaQe6e2FP7B/nb0mpmSRtY7zj28jeHRfq6T2ru4w8eiUv40mutQQ1PaPbLfbcwSsPdNjWFobMLalFRX6Kg0zobE//377+DC7VtofNyHWcpZWnIMfuWbX0KGJhr099GhthmJUoWdu7c/+ZIfah/X2HGDZKa3h88haE6kHGg8ihuds0roRPAUOZEBVKNMdwJGRS2UIyKZFeELCwmziKE/dUREYmt3GRmpcfD12ENMeDCC/TyQ4oilbtOJ+pEg0J6MDIzY56jCt7WlC87hUczSvojNq79dMb/ik1MMWI4RaMXTmetIeXtPQ/J9qVtAfh5tRXIGegcGcfvWA9x/9Ih2aRoZaXH4znd+HRoGrWPT4eExXrMPYmJJruj8Tu7PJ4mYwAuH8/Fvf96AGerqZw+HoHE+mtnoQVCoY6PVxRmLrO1tLOLLJ0rQTsLz/33wGCOL23hiXwacdH5BOiZLjbccw6DUUhKZcNrFTawsLGGCzu/vf/hDRIQF0rFP08juEZhGcq38UVaxzwD8Sy+9aO0CRtq74bG5g1GCsBQCOT8fd8wvz5BULlCfCbj8XW0/5LhXtyibw8ME7osYJgh8RLA5MDqLew/rzeYkUi9UZBAbGUm/4WFpGJu0Qxrir+KnUNr+WNrlA0WlyErJoSGm/aLtmVnewo3bt/GlL3+Z9nQFYQQ1bnToJVXViElPxSZJ097ulo0I8wsIpm12w607tZbPGBTsjbNPnLSO9Ru0X0UlBRSfbQMcymVULtvYyCgKigu5zj4EjEMII8Fwp13YUZI2xW1xdpqgLxXrBNNeXgEEyxpSTdBA27+2SSC8pVMZAjfK6C7tVhLJR0hoOCZm5jEjQkTHf+z4cfqtdfT0diE7K8+O6mcI+tR4NdcRilAPAp+IIGy6+eOT2k4kxsdigXZJFcqa7elQXpVzCZERsSh2+FrFu/umN3ooB//jf/0d6lr6eU8kAeuLZmPVh8zba5e2JBUvPXce4WEBmJp0GjAV4BK5kP9U4YmKQrp7uyn/W0hMSrBjQOmXcq+OHz6GnKxsy2dU1WgaQaiO91XtrXQN9ahTbqEi+C2tbbQZD3Ho8BG9PUHeGP2niqbcMEX7oLY6mgoSSD3xDyBY8fZGO+UrgjZc6T7qi6ljPkX7BA7Uwkl5Z8pDTCRo1HH1JmVRUa8g6raKb1TkpvwvN17vLuUwOWQVKX6eeDzDm+P/1txpg3e94bW3TYCm2Dj3c2uPhHsLgfw87a8UX22ilGFEpGTYwhaH1/BFxEs2ysAZfY4Fg4RL+KUedMIsipArLcDju9/9k+8Ltejv//zQD3yxoTp7b5VEfp78/jm6c72561V6tYCPC/x8/vj8PS0qxYvQawWILLqmn11PMsMnAOU6yuR78vnaTN2PFlxfQpH60msFvBTtkuWy6+PrbAH0+VwMA3y6dn7pNTp6UIKcffF7hc4VtVld08gdwLmwgcnlHUP2yu9yIghbNMwlUe44ELPHTRai9cTI9Bre+vAivP3pCK3aUbMcd+gsidYD/Gmcwmwm2rFD+1Bz96a1LZATSCGoCicqV6RPSaqKFqr30PjEFAXBDzU1NVTyYhMSefkusi+F/RtbVZGXgoNV5WRq6bh56ybvWx2sY9DO50RGh5swT0+Mwo0ONyMuBFGBnnR2K8Y2PXhtP7zZh0Qyn6TYcPz1J80oSA3Dv3/jEY4VpeONq81o6Zm2yp5t7m1eagrvI5jXEYhosvhosl4v8YPVBQQEhCGYjmnHXSOWZJCn+O8K0f6ugeFArklsPO8zPIiMxQ/LdDDPFyRQiZwYG+uHP+/5XHUxgV+oGdAffNqAp8oS0dPVjqHBATs6DCUYVcRRDVJjo2Nw99Ydvlc4BkZGcPPOA5OZp595is/ZcIFhvqeG60rgp8j8VXk1PacE+0lkk+EnxakDvlg7ZYNOeGRqEQ0EtAODI9ghGD5z7CC+869/y/qTjYyNIoMGQ+NfYmLi4aSRGqGRVX6CzuM1xV4T8Xd21qnw64gj8PrpzS68+WgCv3Y0wfJd/sObD5GUmICUcDqKAA9k5ZSjkU4lKTYYsWTnb9zpRTr34pvHcxHgtY7RkR4ax2BMcK+/aJWh6h9VtSo6qjUICQknq9ygkboPX08/O47Ky89DYkoCQbyDxlHhbBoCyTZl18fP23IIFbWJpEF/j8z33Uc9+NWnS1FLcPXJwy5cahjEvrx4eNPIT5Bx75JdHi2IR77DC/tTQ1Cdk4Qf3e7Fz6+1YV9GmAHku71LqCzMxvXLn2KHTikiPJTGY80Sqi98fIlEI4QyE40xsvWJ8Qky3UUD5qkEZkt0GDqmPHbokCXm6l7VqLKPMqxwfh6B9E/efB11zY/oFKmbcyskF4morCjBiWMHuOYb1JGH1N9tyt2EETf1cptbmEdLUxMa6usxONBvw3bPnXkCDwnQpfcO7sUMjW1YSKg5Tq2Puxga18osk8wNbYWOJmYUuVlXDpu3AV3lMgbSyUQEhPO6j9Oh5CElgazeUzMF3HHx4iVj6SKQ9Q0NBB571n3/5Vdexv79+y3ipfxI2StF7UUaVb2nUViLy3SwBBcqR9+mbPoSBN+4fhN93b1YXl2kU47GqdNHUX1gv1nI9dUNi4yoPH6FOqcc0+6OPhQlhGKcTmFrx4sgyw//5dvVcFD3fnJjQNn9yKUOdPcNWjPINALArvZWHNuXjeNl2XiLsnultpfAwRsRgb547FxBVkYqvvMP93Ail8CKwE3FJ6rgc9vaxskzT/L6+jA+t0x7QucXEGCOTvem9gfVBDY+JCfr1MGl2RmLhmxQhhcIusWKNfpHxF291xQ5bqfjlWOcJuBu7x4mSaAN5vfbtM0UfpKYEtqlYDidY9glQNbxlo7C8rUPcYnIIFk9VnUQhRl5COUeBQWGYnp+BXce1ZPozSKVz9exmZp/BxA4+xK4+Yeo4GMSCbRzA4ODBECBuPuwAfHxSdhPAnD34U07fi8uLUZdXR3lbtMmRyhS55KZPTvyEhCKVDsNIrKWtibk5uVakQhFgeRiDxPTk8jIzqL8+9H2TRlh0HM0H1TTL3Tqsrg8z3VYscjNMAng4uoayfVB0x0FA0ReRPYk66vUz02uiSJq4yRbaordNe+Lq01TOF6ahrevNeLZgwV44+03zE/sci33l6ThBxc7sML1Psz9lm5ev3UDb33wHtZWCQbo95QrpSNgH0/guWdP45WXniUwIFlXWwyaTI1X00PH5VoX+Sp1uRd4OXvujBX/KAARQXA8TiKlXorSq3gC+E36I+Vfqlp2mXoVR31WSxcFHKaow4/o81577asWbAgO9Ceg84aapyunT3ltOspU9XVZRak1ao6I0NSJKMwTQClwoih7GH2UcsSU3qORf2reKnutgiEFkR49fIi6hnojf+G0V5pOYnq/6yLRlEbEE3hFhgage3qTUFcZYd5YgqfiXzbn1Yf7uUjbv8EXRPrxtdoHyvMOXy3AqCNOPaxrA//lsnFN1EbDlftqeInXYntq/5Lq0t7oHjy+83vf+b5FuwxQ6aV6uFCuq0rwX4CMjhNcP+/al1CdXvcFsBIQcsEt2TRFz1xgzUJtQn/2/nwGf6cNleGS0xDocr2Pnq9Xf/47/qznCDDJiNmMRP5NkTJF4wTYXG/pukaxJX5j72/Ai69TPpcAlZy6RnlscjHVxE/+eJlMsWt6i0CBRpAOfWLPD/MIIDPewZfyvBDlQ2NNBdC1XLvbhLs372F2WufNazSeXFxuShQNcCiVIS05CfHRYSjMS8HU0JBVka0TRMhhKNweERrG64UZbXXmTaYxVA8iJZUnEmBpXfq6e1Dz6D6OnzmJwsICxEWGo6ykyJq4fnbxExQW5PJ5u1QOssGYBCr7riUAL03NWXNP9dQqqDiMCacTSzQST1bl4U67E/Xd43imOhWFjmB8UjeE33k6H49HFlGZE4EPagYtKnK9fRRv1QwhyRGF1PgouPsEwxEfjYS0FLiT8U8uTNrRlPbEomI0FiqdH3JOIiQoEIGR8fiDnzXSIe6hKDkMkVu8ntFhbK7RcBbsx/ferMXCOqzc+b//6jHskbGoh0sa710Jibdu37JcGVUsqiHeJFme5pgNDg+hvq4JZUUlKC7Ks6aTAsmzdKoS6HCyHp0g6fivoqyAAHEbiZGh8KURWV7etMqWwLAQfHTxDu7WNWCDbOov/+2f4fypkzTM3jQOQGFRPr/3x9zsHOXGDTm52WRPyjtowtjoEI3/BuIUAud7qVh6gcbjTHUe8pPC8YNbgwgiM/7Oc8WIJPBVJVtmZhk+aJ3GJzpOTQ3CgeRQHMuPxZ2eKRQlBVFG19DcWIP+3l709Q7g6PGTlGnlJ6jqZ9kYnELYAut3792jM5u38HtUTASKy4uQz+sV+NTYkCm1DqGTkjyvU551FLO5Nou+gU6c35eBlytTURAfjv/8YQsKs+LgRT0bmdnBwWIHpqfHcO3eHRq/EATQArd2tsFjfQ4vH8xGYXo8fn53CI2jSwTDwOHiOIKYCAvd68gsJjoBPQNj6B/swStfegUZlE05SemfdLK9pc32R8A6Oz2TIHmKjnkZOY4kJAYHI5Qg59jhw2gicNneWOW102HGx8B7cw/leYWoqizm22xA8/2Ki0sQEOTPtVEkMtWS/psaW3D/5m0sEHTnZGcgNTWNbD0SiYmJ3FMZuA3qSBzm6YjV0FQJwTKKaqshx0OlpibRFnA95DAF0GU+FF30ohEOoGMODYqCZuxuEmzu8LpEwKxXHVm4h5varGygo2eEOjBNZ3AU5RVlRsKMLFI3Bbg62gkwKc8CH0oy36I9yM4l+CbgUkS3trERrQRF586dooMJwUsvPWe5gBpavDCv0Sj+5uSUgD/qnEJzWy8+uXQbH35wGc8ercaTB1LQ0TeB0qwo/N4PHuJIWQw6BubRPbqCs4fK+BluBDEkKZR7le1jaRrPH+FeEchfaRnFg945vFTpwE8ud+LVI1mI9FhCIwHFSH83ZdAf3/jWN7FD0iWbSHdM/QfBX6erh1JwCJoJfjWXM5JEQceow339KK2uxAz3qpvfq6Gsu5tWWsVZuyRDawjy1wmBN2qaOzG7SLs7OWsAsSQ3Fb/7W7+M6Jgwy8cD90JdydXLycHPC9jxRHRghB1jyZaurYn4xmNlhQTg4mW8/9EnJILetnZqSqo2J9xYuHNv1fdKR7EjI+Mkaqu4dO0Brl6/S8CgFiXc7wB3dHVqhqbagoShtaENqsJWR3+1BFGqi05FdGqTkZ5hdnCDwrHlwTujXOwKp+y4w5/XptYYTa2PcYp7OkD71Ts4TNKRSOI9Z2BK0yiWV2mbKIqq/FM19rhzhDroQ4Il2zdHwrVjrW02+PwtOvJtAmEBvvzcPDSMLCMqbA/7qc8/I0lKjguA984ixiYIurls4cEBcOO1f1g3iSGC5U+bp/Grzx9DG8nBcE8f7a0PvN28+bWDo9VF+BJlbpI+RZXc8kNWoMb/BLgErmtra2mTAq1Vxr6qfUiirzMQyvvQaDdFoZ0jTuvtpwKEwpIC3uMWQfUgZmiDp+gz52jDutrasb6yiGNHjhKcbFHnV6WGlju3TGLiyXXUmnt7+xMfuBEES++DqAcLXP8Vi3KJVCkNRr3LlIuqQI18RQCvTwUcQQRyyqXWtIvV9V2C/E5UlFeYz1fz1SiSRBUkdfT32aDuCM8VGwfYt+iGpY1tu+8ZtwCSNO71Hn/mdchfW8Uj318Vj+47lE7aOX2ZueMXIYLhIem98s0U7RIOkQ1XpEvVjHqe8Iz0xOOP//iPv6/Fs94YLszEh77Rm7qOCIXUBKj0HD0EaPRJriR7/UZHiOq9sms5Ynzp5w8XCNInGkjS++p/fE+9t4Ey/l6faxE1aTUfAjrWBkKfo5virxV5kod1JdXbt/yH3+jB7y1pmDdlH83/041rRpadUfNLcxnl2HS8IKYuJjM4u4mJFT6PC7Wy7YaRvUC+1B2J/lt4Mlk5aL6u4wlPD7z3yRX0dXZhbWUNe2rt4LGDUG58RKg6LxOtbyyjko7fl4ZubWnBolcCVqF02AKd+tz2zm4yohmyhgCywmCUl5ebw5CT0LHj1c8u28UfO3EcGWnq6ZJGcLiGO/ceUDjVyoFOgUqj0PX4+JgZksBgf1P2rV13Xo8m9segu/Exr2cVo8N9WHX2IjZ8Dxc/fcty0GKj4/B/LnSgtW8WLx7IoUFex1eq0lDbM8vP9sCRnCj8xj88MJDQOrWC3MRYrJMpvvvpxzqkprBGI1glx1xjyYYvHWjJgWMEVnWYWCCSp1B+6xQZdmcDjYsSN+msgpNsBMivnspFQ/8M8pNj0NX0yBJLVRChfRt1DqOmrgaXrl6yY5IQro8iA+pWP0oAdvLIQUzxnuVUrYUB10wVU4pe+ugIgQqpcTwhdHpqoqeOzitUbj+yyra2Llz87AYmR4ZxpKIIL54/h6nJacrBBl7/+Y8RGRlhRkf5f5JBTzI1VfAoZ2qWIGt8bAShUUEE1kE21ijQNwTBYTFY3fPGS4cy8V/ffoSnDuXBf4sGkwYiIDQC//edevz+q4fxW9/5Og5XHcYfvN+G7z1TivWlGeuGnci9UAhezDM7Ry0JfGnkQzFLg9ZPRp5A41b3uA4NDY3w5fWEhQWjpKIEKemppn+9Pb24duWqHW0Vl5eZcV5dWqNTCrR7EfBua2615GofMn/1sFEn7oPFiShNCEULHcugcwZPnTuBtsUQzG95IiXCl68bxySBe2lRIQrjvJEdG4LXqshiafyuDczZwN2QmHjs+fpjj2uxr2o/1yOAa7mG6NhoMzo6mtQxlc7j45QorWgSgeXVS1fgy31R/szc/BxiklK5P8E2PiiGoEN7fLCkEllqblm9z1i2zezkPcXFO5CbV8C9iqMjaMT1qzcxQtCq48r8/ByLasTHJ/Lv0QSUM4iJieU+ehIIDPAy9lBSXoyA8BB4+lOnCR51LCAnKGOo9AlFNcSet2jHRKjc+Lk7NDzqYbbONVROp0XnaXiSkuMwNzNG0hSLi1fvwic4HKdPHUM8dc/Mk9kz5cp623FMLK9FLQg0QH98cpJOdhwRfM3S4io++vQijhw/jEJrKhlgI3Xiub6KrGp0lZKQBXgXF9dQU9uCjz78DJMkCBFx0ZY3lpIQh8MlKXRU3njvQSd++YkK9BFYmOMgaFshmYykfswtzaMwLd8Ggi8RBJ+vzkIFHfdXKb9Di9voHl/Alw+mYmTTH46EDMpbEB3zHpKziiyfcocAVO1NPH1Dbf2ieK/BIWHIys4xYq35kOskxnv8Wy7JYiTvOTScAHJynNeyjbDAUNvLdfqIBYKOxvZedI9No29klPuzi0P7cvC7v/0V+Ae6Y43XrqHZO9s6uibI9XJH86M6xBIQqd3BGkHJMnVbVcSKvDtiornG0egjiIqlU/2d3/51G8u1TsCnI7zYpBQMTk+gpr0RD5s7CLge4eH9ekSH+aOqIhvlZTm0i+F0bMCd6zf4u0psrJCU8/2iHTEEXmvwpu07dvok9h+stCkM7UPDeNDahIu3r2F0YtrWR4U//QP9tO1BGJ0cwtrWEkqpm++99wH3MMj8QRjXRGQgODwS8SQR7SQ7e9SZvOwsq3KfnFoGOS1lkP6O/1MeUwBtRG5elkV2dOx4+lg53rnfh9dvDFo/wFky2vL8AkxODpJ0ukDQ0Yockmwn9uUkIT7UH8PTy3j6ZDHC/IPQ3dlDgraL3/j2V/DEqUPo1+xXkjYRYJePV0sptQSZR19fH8FhGI5QN7c3VtDY9BgV+8otRae9vc32PZR2Szlelz67aLnABfmFfAtPXLt+E2qGqsKvpWnqO3Uhl/c5QEA+R8IUQ2AcRJkXIVF1ogqVQlT5SwCkliQq2omIIvmhXLW3NGGf7Bz1sX9okP50HelpqSTv6xZhVqqI8n1VGKFCqSCSs5ioOJLbAcrRFsJCQwl8V1BYWI4I7sUusYByk0NCI3mt69gftYXBJTdMr9NfUYeX4Uvwv0ewr1IO+nTez7zWiHuvo0cRKDtK5EOkf0nRXSq+ouYCVlo/haLkzwUOFelUgZ+ixfLfHr//B3/4fUWUxEYUFhOYEerTSwR85FztIbAjdkglszwrGhYZLX2v3+k9FCX4lx5erscXAMuiYjJoQlF86HWGCHkjBqBkrewiXd8LfNl76Tm6Bn3L97IoGDeCcMj1Ev5BIE2/txy1z29SgE4GQc5UrEEOQaXOctgrRK/auL5Zsg+Ldgl4uYO8y3p8VMd5ID9UYw+4iDQLO7zXxx0DlnitmWAaZOvm6U5BikUQjZuvlxtZhh/OnTiG/q4OXhJBG42VrkEVYeozok16WFtP4xpszewOHjxoDNueExRsodqmx48t2VCh6Y8/+pRCRnDoHMP7H3yE/VWVKCkrNvA4MjqGSxevGRtMJvInfLEKkrCYSBpbP6sq8uW6EgWh1zmBlsb7uNdUi6audhwrSMM3n6rE4fxEGpRlxIb50kCoVHsX9zoneT3bSI0Nw3dfKMZ7D504kBfJdd9ERk427j58gJjwKETTeAQqfE+WkUfQ8EkjHQEB5hyB4He/cRirw1Tk2SXkF1YgjCwpPi4Of/3RY/TMbGFidhkHUn25Tu2YW5i1I6MIAp+AQD/Mzs3CkZRgIej9lfstX6Ojp9vaOZSXFFoEQWwtPS3dHGoU11URBuUChKs/0sIypgng1J9ph1ZL0/BlGIb6R9Hd1Qsf3ttv/crXDKB2dHVb+F9yrCqiGTIytRaRM17SUG0aISm7qnyk1J1tzZincnn4BSIjswB+dPDf/UWD5Qz0TK7j2aJw7l8tZmdmEB2XiFu980iKDEJ5VgIcGYW4dL8frxxKsv5dCk03NtSituYB77OSDrbdJgPo2HqSoCE8KpJA1IlLl68Z0PX38rPj2PL9BCMBQUYIggMIlnjNYoVBdEhKaVpW3qK3J3r6OnHq5CmrUJyeW6AxXMPJfYUIDeL7EDwOtrZayf8rLz+Lf7g7gUuNwwQCXtiXEG5VujJU6pa9wTWMDvEnOVmjYfXHf3y3CydKk/HpowG8caMTZ48SSO750CC71k55aaoyUsWuYvE+MjDU0fWVdQyPjFlez9GDhwi2Pa13VUws18PLH/WPatHc0WIR4gWyY1XkThK4KX/Ki6BO+R2KIql8vadnADdv3UVbSxuiaVwz0hSFBcpIYtQfS5V4dyg34SRFWRmZBA/uNPyzaO9txxvvvYPUnEwrbQ8kcLRjaJcRsfeQ/VH1q3J0Vs0+iXS52e80DFmkT5XSAwODNlzbj3vQTABB04EC6mw8Db/iaGYzZeeo23JmunbZOEXdNFtOuUKa9dnd2YuHNXUE2cnITkuzox6LHAyPcu/CzImIzSt5u72tjQ6K4KuuhRe7h4qSDLz0/Bl65iU0NzQg0RGBsOBQ/ODTenSOzuN3ni7Fn/70Ee3HNJa3vBEbtIvalls4fPg4dvl6VQTvEYztkHz0rbijvnsCy7y3H37SjE/r2vF8pRKyY/CzuwMkff5ISYxXzArz05OW2yaQquifCLCOiZR4/ai2BtHUX0VP1FE8NTUDkfx3gvueGJdsVXvjJAS9Q060dvWjc3icL3ZDTkYa/uP3voOYuFD877//O8qUKilTSfhVMeaFQYKo61evcm2GcODgAcpBEFfT1ShzgyR6YXYKah1TUVmG48cPGel93NyAGoIETSTxCQpBTQtBV2Mteocn0NHeR7kOw/HqEjzz1HF6EhJjknR3Ny8DvNrD8rIyLPL7xdUFpJIEFRYUIDkjHfMr83jY2ozP7t1Hc18PZpdFtkg2Bp14VF+HBdpUHZPqOL6+scYafyY7ko3cK5KuAMLe9iqSM5Px47d+Rp0PRTVl14dyrnVZWqLcefgSWKriXvLjRlBewP1qx9rCNBwk4+OjozhQWojirCj8+Eobegmqlrbc8eVzh2mTo6kHczb3tLQ0HT++2IKesTl85UQGosJU6QeCzGjqVIfldaUmJ1Ifxvk5klk3goNtErtt6uoQ7VIn0tLT7BhfJyoKIJx74gmL/Dyizna0d5JkOblXmtMYjnQ+99jRI8QxW7hMQqG85COH9yM9JYF7N4ajx47Td43YRA35Pj10lCp/rjxLkWpuAjppm9X2Q7m+Gv22traChtpHVhWp/ptnzp3jczqp63OW96c0FQVXNGlH9lc+MigkHLv06/L3oaGaEbmH9NRU65GmKRaxjngbc2ZRaPo/pe2UxgdZw+fRVRkDT8qhP8HXBnz3tqBO/Yr5CvB7ExQHeBOv0U4Kr+g0Tv5CJya6FxEuVeSr4l5kTYEC2RIFV/Q8+XyP7//5n39fPygUZ2BHXwpBySbZXujnfwFQ/D+LTmlz1LJBD8E0a1zGP0sZDGTpqfZX19+/+EGfI2AmgKSL9Fa0jU8W8NP7Gsjik/kUew9V/xgoFC/Sv/ylQJdsppLoBLrEWO0IzK5TeqfoF6+Fm6EKRlclo3K4lESvyePbWNvYI/CikG2uWa+imV1fzLsFwmtvA0fCppBA9u9HBK6jp41tN9y48xhTUypdJTN2p1v38aKyh1NgAsnm/JGboXYBmiU1Dw8aJAmN7kQRH+XiaMizSpc1rDkzM9PKs4V+1Zhya32JTluJwj6o3LePa+SOK1cuYXjUScaVbMb79OmziI6KRTSNe2p6JrKpxGFhIRbe3aRIzC4toLSsHM6hIQrzMlG7joa9rOy4kGx7hYpzkGzt3oObBIseSCILirHqOqJ+/nutbQKxIb4ocvijbmQDGfEhuN06jnN5YWRs7/Aa6PQG+hBFUKDRRe67boghKw6IS0Xb2BpO5IfhzftDOFcYg+nBLkTSWE1vBaJudMtyj84fSEeI5yZeq87Ex++/TaachvjoGLSTES0TfAkUZ2emo6Jiv4WrR9Qbpo9giSDjzKmTSKfDFJDWcfc297K1/jGmJ8YxONCLHL5ub3sdDx/cIyM9jMjYeCwQPCnpV1Uuj+tr8eozTyIvPZGOZz9WBXYV3ubnKJKi0ng5igzui5LS1QRygp/vR0cb4O9jDf6iYyPQ3d0Jt10PhOcesrFH8wTwzT1T+LWzWdiZGyCIXOT1usPLxxd5NKz/+Z0a+ITE40fXmvCVY3lwn+3FxPgIwWs49zHWejkNE0SnZ3IvQyIxPkmnNDaKlIwkPL57Hx6Uy4XZde6uG7LzaDjDo+34TknaqupRwqfWTY5CzlBJvm0drSgurqQTD+bajPB35G00FB99eoVg/gNc+OgTMsQAHHrqWfzRP90nqPDC0dwI5JDZ5yUox8yD8rOD7o4uZMVHo2Z4Ef/+jYf44FE/dnzJ5Cem8K1zBeibWcbI+BJOFyWghWTj3oP7SEtKpZFNpC0IpO7uwdv0QPrvjk8/+pis+RB86JSGxqdRWlFl+TjKvwih3tiRysYOiUcOgU03WW0vrnM//Qn0c8h8A6krA4NDuHrzOi5fvkMd30JOVgbXJR/7Dx2BH0GNkmtbWloJgoos6hdOMnDj2lWkJKcgSQ5mehTjBD1TE/Mor6igfGiEicgaFZXE0SJf/FKkXMZRBE5H0YrsK3mZZsDMmNokxMcmYJ1AfmLWiYOV+xBK3Ra50/GQWgC4sJeeLXtJh87704xVVcUKOE8RNH/8yWdYmFszO6thwhmZWXReGfaZ3XRaciQhBA3DQ8NY4v0sr2yhs3fIcgqLC7ORmZFCUhKDmakpNDY24URVIY4WJSM3OQL/dKXDotfPHMjAT2/14FtnypDkyAFNF+LjlRgdjnffegdqrHziWBWutznx4SMCpGg/BLrt4IVDxagnobjwqI9kLRE3WkeQHRuKv/3B/zVQGEXnrcignIqAi6qfeaPITiWY5l7pyFyNapWTqtY0i7RPiytLtL+7qG/txPDYFDZX15AWHYEvfekZpGTGY2pyAprnV1hUZEftKuwZn57DlUeP8eTTL+HYidNwjo3DERWtslpMz47Dl051h3qo4g91VleRiRz7I+p8B9ewj47++r3baOsisW3og7N3GFkEqd/+ymmcO3WUexvIe3CBDR1VaWD4yOAgsmhjI2Ki0dHZijNnzpiPWFpbJanpw73mVur9EMbHRxFMpxyw501nvk2gtgqvkABs8dqKiwqQl52L4d5eAp1Ik7cxroMaiDonR7iPbRgaHUBWWjbJVTx1YhJLG27WVf2Thzfwi3ffpHyu4fDB/WiirfPgWqjf2QeffIipsTEcqa7EZ4/H8WRFMn7zdA7Um+3PfnwHex5+KM2KJlihbfPzwDdOF+N8aQKBw7z1ifTQQTplfWhgyJqcOtJiEB4RSAAyb9EcRftVsKJmxSo4yc7KpmrsWuTr1ZdfklDjytUbGKIuKhCi07BVAhgHwVUQgb90uOYhSX5jA6oP7cPLrz5Hm0gy2NWFzo4BlB/Yby1PPPbos/l5SrFw5XTv0db6kljUQWOHXnn1Fdy+eRO93V3QeLfxiQleZySCSHa8SOiGSbAVnVYUSTOllcg/OTnD7/2RTN86NjGC2tp7lPNgwxD8COrwNhYW5gwMaVRVBG2uxst19HUhIDwQAR47KHUEw8d9DZ0z9Kq81zU3fxszFLinMKQi3m7cZ3f4kpAF+XtxbVxYRQELnapJ8YVRVFgnUm+j5ChXSo9SMEbPFZ7y+Iu/+AsbGSSLImGXqdCPQj0yCAJb9me+4RdVjpYwxucKKAnwKF9LiFMDqM058vdieK4HX6z3+/xbPVzRKR3p6KhS8MT1cH2W8se+uAb9lt/oWuyLP9EgCsjpegS6dB5tSvr55+l1Alr2L52SJbEqAsafrX8XDYQWfXBhG1PLanImtrOHyT0qDFGuw38L1WELyE1N4XsTwJHRT86v48rtx5ibWzHmIuAWonwkGnYuBZGsB86ePGIl/8qhsVwzGqU1Gp4tfrAAoKI1i8uL0Awz9RDS0YWSAadnVTa7ilYCkCwaXjWPa2nrQntnFzLJoo+ePI6SomKCrkjuuxrCudkmqhw/ITERKenp8OL7qYuyzp8HerssLK5Koi2CTpUqhxA4uJPFF+dk0egkofaBhpuSTRE8Njc3wZOvS/HbwpmyNIT5u/azeWAMMcFUipkB+AaHoKwg30ZaDJPt62hIQDYhs0CwHynxUbjTNoI+MaujOVSWJkQGUuCDQvGT2wNoofPuH5jFgHMSOcnhWJ+ahrfHFh7cuQ2iHEu6jo8lEFlQo81Y6+MyPz2PivJ9iE+IgcZ5jDpHDIxtkaFrruMq2c7jmod0GocRSgAqhyu5zMjKsqRqdT/XfDkNPFdbiOLCIku81L6s8vqV+CkZFDDXUO2iklIjD2JVE/ysHYWw+XzlEywuLcLT1wtpCSk4cvZl/Md3HuN3XyzHg/o+/J/fOoHQnRkC3h4CTAIO7wB8SHAzsTiJr5zh9XPtnq1IwfpoE1YmpzDQ1YvO7m5jPqUlZby/JAyOONFHkPTeZ59hgwq9zs8cHxpBRUkxDcg0ouKiCVRKCOh87Pp1NCtjqIf0TOOqBMDNufH6iwrL0NPZTae6SLnwhXdgGFq6R3Hvdi0SQgPw/DNPYHJ1DwcLU2yEzLWGEfzKuSKs8C1/dLkDxfkZSIoNIZsdgiM4EM8dysQz5Q48XRaHoZkNvHmzg/K0g0edNH6U97PVxYiMicIK9WONgHdmehb3r98iSI/mfXqjo6PdWGdhcRHmudax8YlITEqhgw6yNVdEOJb7Lt1W5MqD8j1J53ntzj008z42NvfoECMIoOspu/e594sE20nYV1WEqgPVrhQJolDlHKo8P4ngT6NF1HG7vLjEIkwRoRFwkLR4e/iQtW4QLHaiqLSUMkOQRRbsSzCk1dTxtsifbJQInKqrJSNf5LJScUhCPMnIx00m09OT6cpUhRtghTJ6jvLMXHZSeugCn4py6jqnyMjVwHXQOQqncwob63soyM+3FhxqpKlIYDBJQWpaugGXjrZ26x6fT6KlxFxFZnNysq3XUkFujlWaDdCJptNBRjsclKUhJAUH0EkDT1Zl4/982oavHsvEp3VD+KhuBGu0C496prG544ny/FTcvX0ZhbQ5baPrNvJrjwQ0O5W2hv/96EIz/uSrh/F3l1pxvCgRI22PuH9LyM3NM+Kr/DhFAHWPTuqmc6iPRnbNjo901Kpm1WolMTw8QlJYiaXVTUzNL6CEci+wKN3/7V/+Bp559hyvu8/0VicK1g9xfcuSt9//9AJqm5oJYLSHoZR72lICnC4C8zfee8uqbC0Jnvs0TiKmKKsIVHh4hOUgKaLx/LMv4t6NB9gjoSjjmv32r34DFUU5doy7tLLOO6WPoDwrv0/FV2oRtEg7o+pc5X4ODI3ZUW5zRz8amzpx+dIldFG2fHZJ0ivKUZ6RiwbKqub1uvt7U8aklTtYoJ1TVXVZUSFt0ArBC+16awvBdCjKSipsLTw9/RAcEIZ1AuKplRX8zx//CNcf30FgmCcm5vi5tK/V5RUYHehHV3sbjhw7YpGbsZF+nCU41gzOH13rIAgbhH9wMH7teBo++vAdbJB8NzfVkcROYdxJ4LswS4fvgbDgSNM5FeUo/UUymp6S7sorJDBTyoP8pfJMdawrv6n2K8pJVk+rvv5BK3pQqw9/FQz4BWCeYMaDP4u89tBvPW5QQUEeEtMclpKj1hnhQZFobG7D8sYqjp8+SWK0YvsrXVPEVC5T45OCKLthEeEGjs49cZr2ww1jJKPKNXPppJu1i4iLi7fcMEXYlYJD1cDD+zXml5Q33kGgF02b5E87oJQcYQcBL2GDyIgoC/hsrm/in372E9yoe4BVnz1oIos3VTwt0BdR/p7oml4BPxVbBMMre77WZNVzb9MA5xzlemVrDxEEvO78/TYhre7Di8RbLSOEPYSDpAO6f4FD2QHDLrwYj+/zIQO+uakQqwsUGRCzn/SvvhUrVBTLFclyGRMCLD5Xb275WDRIOprUkZpFvGSk+GT9pw8TCrS3ouOw39l72K/++aH3UUWXheI8aTn4Ehfg0jfyObwOvl4P3ZAEQhWOUnIddQr8CfhJcNRnSqBLhlMCJsYpRKpqGnUM7ppXcp8LeC3semCKyHaX13w+3QOlsR7w99OQV186rGH0OWdw+/5jouVlCoiOX/cQ64izMHECAVBmaiJy0hOwQcfnTwCkOXYKS84sLNEwuRzjFA31lsKcNDbdPb1mGAL4+9XVRSrRgN3bwvIaHUK/zUzTDT/15BOIjY2mAvjBnfelO9e9qs2B4n7cAS6Kl83iW1VOl1PRLlWFBPJ+qTAUVlVL3rl9hyzXgWkygl2CDo1fUDm/BvRqBMzM+BhCVSUy5kRAWDj8txcRujWNrNhg9PaNIjM5jg48ANEEmuVl5fZ+vAhkZWfiB3ed+MGlNtzvncNf//oxLI71Er7uorBgn43VOVOeioetvThWlIRvnilBW/0jBFKwsbvG9+42lqq5bZoHKXmYVx7D5CSvddpyXEZGnVZxVVZW5ForMthu/v6AWkvkZiE3PwdrZD7vf/AB0jIyuBxUEjImHSWLec/MLCA9IxNz8/O8qj2LnCTQiCh3RxHHrOxsS8JWNELA+O2fvw6NehKATSd7l1xxc+hYQwhgfK131KHCLNR2jaJnahVfrorHYEsdZdSTjDnQhk0fOHUaITTYf/3j/4nd1QksT/bZ6JCchGQsr9DpUU5naZTXKMPq6ZNHhq+8kAvXL6J/fIDy0YWTBw+go7ER+w9U2Vy4GLJv5TxJCFTdozC2jq70pQkMcjyfXvwEL774IgYHhrE458ozDCSrq23uxL2HNUh2ROPl55/A8vQY8jMc2FqawJPVeWgenMMT5clw21rH7YElXK3twdOHCrhProKD5vqHGOA9Dg/0oSo7Hs9VZ+BISRqeO5KNzPgI/NUHjfhfF7pRVZ6F5eFO9NDBTA+PI5SOIDLaYQ7M4UjkGtPAunmhuKyCOqTID4Ek5V5RTLFs6WkfP+PmrVsGLAPDw22YentbC/p6O0gi3NHb3oysxFScPHGEjibABtPrqEDg2pr6imSQeNTU1iOR633/7n1cvXwFHS1t8PMkiSI4i3TEICYpyfKtVOgA6sTyoo5Tlf/lAktmc2RLZNdkTySf/N6HdknX3j/oRG9vL/y8PXDiyCH09vTj5MlTVmyjlAQ1WRXTlc7KeertFIVr7+nEnZr7uHHnFjo7ugkow1F1eD/1M8oKRhTdUnqC8qMcBFIaQhxCIHPi2CE79lE7huzsLBw7dtTeX9FfJRLHJSTCOT2FltYmOuhOeJLMJSfFGakkVCT5mca//VIlPq4fR9PgDH7jbL45Tl8fTzr5cKQ5IpEeE4zK3Bg0dgzi09YZ/IeXy/GwbZRr6oODSX4E7jeRSeCSS6DoxT3VOgvgTtBuaCh4RnKSpTyIUKpPoIiPjn7d6HRU9RwdF4uQ8BBU7a/AfhIJJXdr1mlYZAg0jmeN9m9jdcPkQmkeSpafmpuziEVYoB/OP3GGxCod0wTlt2oeYGB8mMTEiXWShzgCdynHyirBP0muxnBF8b5KCHqqK/fTNq/BQYer/M687GRL8laUzo16Lx+h16rKVHY7i/eXkJqOCbXPoWyurOygrr4L7354EbV1jVicdKI0JxUvP3MWv/qNryMjOoE2k6CEvw+MCkNaUoKdXpTkFuAAQVN8dDSamhtx7MRJZGdx7Tz8ERXpgINELjIqlp8P9BA8/9e/+2uMEGwFRfkhKNQLvgTjnh6+yHCk2NF2KklaEEGbKr8DaYs17L9uZA0JMeH41dP5BF+jCPIhBKD97urrwNKsk/Y/0HRJ96jEdc2s1agqNekeGiKYjUwkUOok4Smjz/OyCloltqtdjKqBBQGECZQTqSpCkRG1eFKKh474pCvyyeOTE6YzyqW6SGAaGhrIvQ7GDG1VTU0DTp45a+kq165ds2hQCQmRk7Z8S81NqRtKQNd7SVcySZ7VlqK3uwflvC7lN2fn5EE95UTWRGzUyNtOzXhfSvQXwcvISLOejT/+6c8RFhZHgF9s6QsCmipwUR6Z1kL+UYBR0dqQ6DCMrc1geGrURgI6EuKhAsZYX3dkRvqjdUapB7wuLsQ8fOHGtfGlzdgj0Vvjnq8SMYcE0J/Rt/PtbC20DvLPkinLn+fPhnf4n/4mAubxve997/sy2gItvA9z7HoDezG/DOjwD/YC/oE/8XeunwWQ9FDESREwY4R86P30XD0UhXD99nMAZe+tnz83bvpO78vPMXDGLwMWfC+9hSJgCtVbvoW9v+s9VLKpyI+MjxCurkXvI+Al8Kf8A/1uZWWNwrbO569TKeWQtzBNIzuyrGNGgjIu3jj8seZGI+S2jV8uUNGAlxmrwfEl/O8fvo6PLl8lIFigAd7ix9OZRYRa2Xl0eBRiCFjiaDiyUuOxvOAaeLulCiDeT0dXrx1zFBcWYJkCyF9ad171vzpy5AiZ4CCCQ/xpwLvIeCNx5eYjtPUM2P1npyVTgROpaJqd9fna6B4/Xzf9p31Ru4G5xVm8897bWF5bwRSNt3LGlCgq8KF8oXYK8PnnXuDvqbQEJTn5RRTmSKuo076nZucilD+vELz5u+8SEPXhfkMrbt24ZbO6VmjsV+anqHB+aKFT6evto2KForC4GP/r4yb80ulS1PTN4ZcPJ6C9sRZJCWn4D5e78J8uDuFmbTeWCHYv1I5gX1oIFsb6kBgfSaFxM0DhT+UVQJYSqHfLqvqe8Ro1y6+tvYvKzvshi52eniQri7ak8giyMyV8BoYGYZ3gYnxqkgBrBgUEMGq4K0csUB5IJnmNTPf2vTrcfVirleN/WwQxobh954ZFYqJjYxBFJ7fL/ZLZ7e9sR2SwH1JoPHVMIlkywkGgEx4QiZm9IHxUO4B/vNGPL1enIN5znn/fQ1bFIUSQhf3NtW785VvNmN9wwx9//TVcuvQmHtfV4+iBQ4glO1chgCpoNWpE1a5z82SifP3uxjIVf4QOftk1V41yHc59VN6ExmUMDw8jiAZDYzN0JCBdUNsGAUPlwD14SNZGpyMZV48qyzXwDcD2ng/efucDArFxnKjOwbNPnSJL9rd5h4tLc3R6cTaX7Wp9L/7yQg9KsqLx2+eK8N6DftQSTFcUqe+XNzTFQAn0GpDd3d6CqYFuhCu3jAbvv3/QgC+fK8b43BoO5MciKibeKr/CY2MxRIcxS3Y75pShd+Lw8eOWCyo9NnLGh6CB2K7IXwKBuCLJYttzi6ruWkFSXCRN3rZNIshKT0WwXwjCCbgi6WwDgkPNGYwO61h128rZNQDZnY5CeSg64iguLqSBXLHRNzFxUahrrMNnly6bw56j806MI5tXRRXtifK4xLZlfESS5HTEcEUyFQnmVvE5PggKi6ajCkB+dg4iaAOUu6lqXOUUquLv6tWrRiLVENKTqrpMgqP8ltXtDdy4fstaKmhAeUlxAZJS4jFKQJiUkmFksLmpwRzYuNOJkcE+5NNhKSqne3YnJQ+PiUQUQYxsjOTd18cFyEcJgOqpt3cfPCDIj4IjKRkladGYmF1Fw9AsSjMTcammE7/+ZDH+5PW7SE+MRVl2ig1kViVsmMcKqKA4vy8TXzuSg8HVLfzDxWb83vkcAkw3JKZlYn5qjHviqhJVvpJyvtoa6jGu49AF2paiSvgFh9Duu3HPnXj8+DFKS0uMbIZGhHB9vPHw4T3rbC/S96D2AeUlkjrH9aPdNd9BAHzp9m08aGigbEfC3xP49V/+Gm2rS2YEkIIJ7JQzuKledwSm5UXFluO2SX1VorhAg+aMKl9UPeRSCLSTKFuPH9cgiYTKqlmVQ0YQoD3VMbGcuoo0evp6LfoVE5+Ad9/7BJ9duIW6uhYMDA0QIADF2Wk4ffwgzp45jgSCe19fEl3eS69zEKu7GwgLCSDJSaS+x8Brz9Oi0IG8tsBA9SUjwdgkUeY+q2JO+UZX7tzF3/7TP2LZbQUhUepd5Ytjh0/h+InzuH35PrKSHDh2/BCmNVZpiz6AxH+DIGJ6cgRHywsJOqPxn9+6b6T/lUMZlNtdPKyvtWNr9STzlR2gndC0BYFltU+RrMr23b73GH1DU1DF66GqSgIyRdmUdiR3Q9vH/yyQQd2XzdGea9C1NwG7cjr9CMCUCuPJz1Y+3vLSCubmJpFLUp5JkCzbqdOXFtrV9Ix0y7m8efWGVbCnZqZjeHTQKlFVbSxio2H9Ok6WfClhXbqtnNu2tg4rmtEIOh2ZRoRH8udZ2gwFfNy4LitYX1/mz/RVq5t4VPPYKuBF2rf4OxETFcYJeGkou+5L82YT+fcVypAqFT13PeAgUTT7JH/EvayMckPXzDrtvmsc3oIbCQftgB//plFE63zNMgm0D9eDyMneVxjEhVM+Dy5RwFx/4X/y43x4/Pmf/5lFvOx4TAbGjv/sb/yRN0UAo8XTJriYgSt69cUbaFMsr4vPEfjSiBx9pkWf+BohZQMNfLj+0f+5frYqIV0Zf9RFCUjoOl1HKWoh8UULfpcA2Cbqhfw/KYqqRPSeysP64qH303VaUj2/lKCuaIrGe+g1q+tbGFncwgKRqgD9KpV4DMFkNp44nuyLikhCLt8QPt8df/2DN9DaPWJsWkzOnaDEg4YvOpGbQ8FIINNUFCgtIQb+XnT2BC4SWC0yn0wBmbVqJjF2Vc5l5RVY/67ishLEJ8SR4U7RqToxPTVDozmHzp4RW+9ssqmQIE8a2iCr6lMFiRvX4N2333L1CFLEyG6ZoHFihD970QA4LDFbHfZDA0Owy5vbpZJMzc7g4OFqCwfXPHxoUS4Bjf7efluv9s5WeBCMLPFakpJSMTQ6yvcLQONjRab8cexAJZIJAuNiwnjvvja3UcnPaWkZBD+RyEmNxt982oQDOdGoTvLChM7eqWgan+Oxs4EFGulXjxbiV5/Mh/fGvJXqr1B5FP0TeBa7V/KxqjzdVEHK+1I8r793yIxjeUUpqqoqLBoyM7WALe6fc3TIwJiOABt5PTIoZWXltiZylqpYdaOi3LpVi1t36vGorhnjVGa1hkhJikJfVwtIom0w+cBAr0UVvMngZ7gGI73dqN5XYhWNMvI6qlPOj5J5EzNz4UEj9j8+6cSXDiXhpYNpGG2vQ3xmMf6eQLNlYoXXuYv/+isHUNu3YBW10dRhHw9vA47qDu1L/ZLRio8naKD86n4Hh/qwqnA9gcMmGX9laSXW5hbtaGx4eMjC1uq500VAoZi8wvMUBzOE0qGR0WHMLMyj6kCVlWW7cQUVNdikUVAFl+YGxkT44zd/7es0Djt8T6eBIhlhjT1JDAtAFJn3NF+bHe5tkwe297aRnxiJX9zvtz5BKemZXCd3O4rVsVpaTi7qxoG6wQVMrLvjdsMwTuTHYc8/BJeaJrGPAGx+egy/+OAdfPjpZV63O06dPo3klETuk0un1aSxu7sbgWT2fX3dJsOq9EyIi0MswWR+UYElzz5x/CQKs3Ltvs6eOUd58cPE5CSy83Jp8P2NEc/PzyAnN8daTrQ1NVK21tDQUGdNRw8c2o+ElCQs8NrnFjWf1YNGhs5vcR4nDx+mk0w3WVS1niqOFsmglRsoG6SGnbbYfGi9Zdeco+MIDAm3oxUVD2xz39TPTjloaiWgSKumQqj8XQ5Lx2O3bt2yhrePm1vRWNeKYP9Agsg0HD180MY11Te1YXJm2YDbGn9Wo2FwDwTOVLHHBbOCg0HKcFtPFybmZjBOxxIUTLBA8DU4MIihwX7cu3kNEcEBFim/d/eeRUo1YFkR2H+8WIOCjCRcru/Dkdx4e94wwbKikRt8P+c4wevyPLoJMJR36R8QgqMlSQjcW6EeXbcoVxbvobej0/LDUuLjCVydGOPnEgtw/QJx9X4jZWePQM119Hv48CHMzk0bmNBYGVXA1dfXm46mZ2QjOysTN69ft4pkRZfiuE+dBGyf3b1NxfG0XJonT5y04zYVcPgTkCuapcKLzLR0KyLKIoiL4c+BfsGYJ8iXQ6Qjk2OgzqltB30SrXJ6Rgb1ZAEdlLk4Aqb19W3b0x36iR2RZT5fflDd0JVn2k5ieuHCde5XG4nLPJKSE5CXk4Fzp06hiLKplhVu7t60niSRtOeqvnxAULlEwlCYmY8gEgQvT4JinfvyS6kUcwvLtj5uHpIpd9yrr8OP33sLe37U2RA+j6Y9p6AEUaEZeO9djY1bxdbaOHz93RHFe5wYn8Lq5jLamxtpP/xdSeJb7vQvIQj03sXP7/RgYMENv/2l88gj0BGIUNuGrW36RRJSpTiEhgVbtFNNYofHpul7CLy4RzkEpBsrGpW2STMjv08yqgAGfbz8rKJRmi2qSAo9N/0nAYe/j/k7RbJHaFeuXb6C8rJSFOTlUCdnzXeFkiwqSnn//l2co/4qmvaAwDCBxEBES5EvkcrQkDBrJ6QTI+miCJgmbUxPTVE/VxEUQl0neFcwqKe3l361i/e2ZbZrYLCbdsmX+h6J/MICXt0O7Uk8DlbLd6xhanra9lp51op4KX0gOEKfF0WAHEGfGIIQvyD4cC2VG204RkeHe5vIDfPC7Oo2ppTmxXtd5J7Lfnjzb+57W9ikVV1Y24GXmyLinweH+EwX3JKXdgEwfa91VITf48/+7M++rw1RtEjHF3qyHjI6luPAv8npqWeNRZRohKyHl57D7/n5Br70PN2YvTGF3iJd/NnVioIPvtY+nD9YBIG/UqTDdSTJ/3ExBRoEmtQjSu+nSxHgklHUz/psqyziv0LlrmiXBNgVfdP1Kc9M17u+vmnRLs3a07HkhkKB/HDuEwZmaBA3CMS29jCz44059wBo0Og3ykMR4kXgRWPe0jmAtz+6bKFEL96kOk4r2iXBCw2Psr417hRQNYArzErB5HAPN15VDLpXKhHXoKggjwaZzICfPT1Lgea6qfHpvn0Vlt+2tLyA1rYmfsY6FbYRiyvblqNSnJdmFSfpWRlw0BnJ0aricZAONCgkiMJFp0mLr+n14xOj6O/rwTvvvIPz559BKB2fcrB0rh1JRuMcG0FV9X6bC/bZxatkfA187R4+eO8Dy4F44bmnMToybJExjSzq6e43cFhP5xVDthlJNj/Y3w8NhZXhU7O7yv37sLDni8HZZSqIN242O/FEWSJifHZtuLWKEW7fuo70UE+88uQRvHmtAVGBPtiZn8Sut+SATmRalTRkSlwHTbXXQ8BLswFXl9fR3dVHI+uPQ0cOWG6Wjm4U8VLxTUZqCoL9PGmcqIQ0vL6BoSguKrNjMVWoam97ep14/fV30dUzxD3wQGFKFPYVpuGZJ07BizQz0j8MmVTM8BA68ZEhtBPUqOeUB/c5OzWNsq9xUzsWEVUoO8qRhvdbZlFPUNIysIDvPJVFg7hmFUKXu1dQkktHSzZ6s2WU8uOBmo4JnNufYce1AXQ6owRQ6i+j9hsOAvYQGhlqiVVlqenpgUPH0NzcTmZ7EiN0PAnc4+1NF2nw4+tUoagcCznpMecEwsKiKN/Lxi6v3biC+3W1NlZDydjqzh4YEIrGjj7KVR3SkmPx5Olq68OjCjmVUUtmMsncRVoaGhoQGeKJQwUpdGIO1HdPoyQtDBmR/rjWMWnO7HHvBE5WFsCfznd6csIMZRqdZt/oLI3NBkpSovGj69141DSAb50vwY1L76Oxu4fyE4l/82/+EFGxEcgvK6Zx0lG5i5hduHgBTucIsjMzrQGxDLWabwr4CNyJsIUrYZfXrGhuM/donERCfcxyCLo+vXCB+j1vURLNbvT19kJjAx0/wXlXZwc0cP7MmVME1b50IO5IT8+CP0nJMgH7s0+fxeED1ZgYVKPcUGhGqGRRicIhwWEmjzJYapRJEybhdNkjXnzPwCjtD/eOeqtxOnLaalGjKlkdP7a0tlquoiJ5AkV+3H9V+D0kCXj4sInMewOlJSXIz8tGclKiKxLg48s9GcEYnVcmwakG0avvkxKLbXi82eNtAwWyCY8bHtN5PYSbH8ko12lpehEXPnwfm2tLePaZpzA3P40nnnqCYCGVhnYTkdS/M/syLdKipOFvHMvB3376GLNrm3j7TjdOHixDenyE5ZF5kGAuLxIIrS5ije/z0bu/wM1Hj/Cw6THS4xy4duUSjh89RrDci0nnKG2OH2XAk/ZomWvjJNDvJmZcw4Gq/RYlV35Oe3uLkQw1RdaMPhW1KGFaUcDDRw5R37sxy88kzMX//IcfYJVg1p/g7fzRo0jmZ6ryOYiET4BNJF8FDBpkHRrM36tFiLunRfDVq+pO7SOs6p5pz+Tk5Pg0ziVMPbm4jppcsbXDi6HfSo6L5ZqsYp0yJGChweFLS6uorXmM5tYO1NS30klvoDg/Cy8+9yz1dY3XPEeSvc3PJxhLSqK+e8FLR7a6LsqJL9+6ILeIfkqFWfJZ3pQhb/NbAi0ich5u27R7YRgmiB+YHINnsCf8ffxRXnQAm8s7aLjVCB9aiG+9+hpOn6iA5sdGhsdS51ftpEeFXxWlykv1JkieQVh4An5+ux3f/8YRrJL8TS9uocChKCIwP7tEO0LwtaOO73y9p5f5sekZJ+IoZ4oCHqwo5+euEowV8v4XKGs79N28EV6yWt7s6hte+7p8M//mTj+wvrqFh5SLOEcKbt55hNb2Tnz7W79kw9GVFtHT0wsbtUZyoHWTXxRJPnHqBEH5GFqb24xkyh8JmAt/rG2s0nctkpD7cY8DuVaqHHQnOYhHcEiAqaUazfaTMGsSTEpqKvr7e5BXkEW91YnJKn01QX1mKj+XNoq2PIkAT/lgCsTInirVQ6lIauQcHhxC0B6JlfllRNMPcWssgvXwcT3WlctN8Oe3zf2PItjyoN2cpx4SYK0QIa/sepOUrBquUYHG4oY0nqSDTspN0XHiGeEpYld7cPnMl2ses8f3vvddAq8tAy1q7cDn8QX2j0WyZNRc/W6U26QKHQEpFxoWYLD8Kr5WQE1ASO+h7/UGAl56X12YLsiAG42IgSTXE+w9Bby+yCFb5QYJyOn9VWWikQtK4NQb6nrkEBUVUjKfyjb10PspeVWCrXvRv3IoEnDr38XN18Pd0xvDkwuYIsBZUySMwM+JEOvbkRUMFHqNW6+dHRrpf/jpL9DTP2QJrkrG12foqHFHx27cXD8y47ioMESEBsARRcO9OE1gQoXw8SOTl/nYI6uKp5BuWFRrnU5cpa45OTlmOMUWtM7NLa02L62tvZ8v8UBFeTEZfySVMoTvITDKteXGJyc5sL9qH51kPYUXVu67x83WubYETgZfoVBP/nGTayjgpbmHOmPOSM9Fd/cgDeKQgZn9+/YhPSWFnxGOxMR4a2ERQiaq8SLqKTY6No65xUWoHL+qYr/rqGtkhOzGz/LgwqMT8PHjCVxpm8eHNNo66vitU8mYIPhML94H/+hEFObk4mH9A9Q8vIM//tYLiA/y5HWtIDk+ls7KzWaLibEp9LtEBqT8HDUf3dpcNYe2QeeZTICVnZ9tMqekVzXy6+3uoBIF0HgoNwiYJqBMpnJpgv3s7LTJigzePNnl7buPrLoqNz0ev/61Z7CfDE9dkSmk/MwFNDx6wOuJs9YCGiI9ODwIt601JMYkmMFRI0ZFMKQ4yUlZWPMLx//+pA1/8GyONYldmB4j+FqHL9fuZlMn93ENr53Mx4+vNOErlQkojAvkenshhYrviI/nPU9wDdbpUHyxurRiSapbNPYr/Oxtj0AsU3FDyGpn+bmK7apCTiBVs/x0zKLjTxUSTE5OWs8a9Wy7fuUyzp87Z1VyCY4EV5UwGdnm5h7u3qnh2q3i1ZeeIFPPxNDQgG6Law4qv6c5uwRHIhnnMFZovDXvTP3FEsID8N8/bMZbdeN4qTIWP7s1hH/9fBlqB+awRwafnZaAgYE+zBA8l8X7ozgpFOcqspCX6IdvncrF+twQ/ulnf4MUruM3v/3bGJ3fhsfOCgYHe5AYG0X5VdjezfZMvewUKddxg5OAM5zOSLkk/p6+Fh0NJ0CdpvzpKDUiPgqXrl+iE2/m+mxTnrswNN4L9afTDMGhgUFMEJR2kgkrobu6uoqgM5ngYQFbMyQifC8d+3hTBjRmyo8OTInHa+tqlOAijPpXzSJ1RLWyukzgpSMa2UQKG6/Hg+vroMGXA1eXbb6EsrNJ4OSqYhK7VsHK4NCgOXTdl8arOEedlnvV2zOIJOr/8WNHDKBLzzTvMSYqisAgiPswS2dUjHmurRK03Wl3lUOl42nlJCqnRUek0RplRDClthCjfO/ivAKMkTgownfk2FGk6piJtsvfL5iA0JuObx571ClHmA/K0+hgSGCvkzD96XOl2PXyx4f3u3GoNA8xcdHYoNxZFSZvfFfHilw3Wl+kJMaiuqKYDjEY+QUFFp2Ym52izd1ALGXRjdeqmZ6+Pm7YV1ZCp5dCULBgR1NqKaN1XFhYIun7iDocSYcdj5aWFnOEqSmpJHtNuPPwEboHh7gWoThRfRDHKw9gmQSvo2+Ash9BPRBdoexwDfoGh+0I25c+Qn3FRErb+ztR2/4Ybj58Hv1NLD9HEwu8udbqRn/z9lW4+/ugo7Mby1Oz8KPsCVgHBtBp026qnYC/fziuXLljEyPCw4IIIIvx3LPnUFScZzZ0Y9uL9ltzKD3oL3wtWj6pHoPTM9ilvfDy9bLRXCrsUY6v2iQIHO/wP3JL+JGM+xDQaxbh7PwKNvh9CH3JV5/7ZSwM0Sdcb0NubBB+6bXzOFhZgUD6lfjYNNr0NQQEuaKbRw5Vcx8CrFP+IG1zpCMD99tHsT8/BY9a+lHTRaJEoL3lE2ZR6h2Cx91Vfr73Jm2b/ApB4eYSwdcIyfKIRWsiSSI9SQBiYiKwOKcKQVkh15cEXcEc+dZNGkQvv0D87d//E5bmRXTXEEg/+NRT5yyavEoCpdxika7ZqRmShy0E0neoWly9wYqLi5BPP1hP+6x+gtWHDhHIkZB57PKedHRJjEGba/m+s7NIS0sz0DSna6L+yW6qU31qejr1bIC+K8B8/PTUpFUt6nqmpsbR8LgRarIaT7uoIgKBLrVtks8RDNIoIfke5ao9evTQji81bUNzOLvGB3Cz8SFWN9eQSRvptbOOeP9NxAVsoW3W05LpN928rN+XwJenyBHxi9pSCSv5cbFk42Q25MMFuoR1ZOsUbPL4oz/+w++7UKULVAkw8J4txKgok4EyAR1ugo6DdCykDdHbKhfKwA6NgR7Kg1CSnB4yUwa6Pv9BP1selyJg/Ff/CSxZQ1Q+BM7UduGLikSFRHWUaGCNn6GQqUCgJcwTNFlUTe8ngRYwE8gjKJMSq3rxi2pGlYSrgkMCsUQD2zs2T0dH5M7fLZH1TLmFmGjti3XHcncNjWoy6htb8P7HF8nAF2l4lPtG5STq96CzV66FO9/Lm8q1x83Iz0nD/lIavZF+c4ZKLB2j4/BWYjeNjBuBqHKSBvuH7fhB40h0RKEE6da2VgrINDp7hqy7r4BEIZlVWrKD7xVlrE5r5UOjoXvV+bpybPZX76dBV7PLBTvKUBVjdnYOhdXNElSX6Gh0hq7mewcPHKGTHMP7731ovWg0OkFLnpeTxfVetRyYfho1SUh6RhbCoiLhTyCnhHSVVAuU6PsQCqVAjPq5BBMwVWdH44mSOLSNzyDDEYiSWF8szs7BNzQav/uPdzGxtE0WXYFTB/djkUbyrffft14s21saCJ5AMJRFoO6H8fFJO3PXHnvSAGlOV2eHun37o6SslGvtTlb1kOszw3UQsPUg4xkmw/bgvW9ggSwtNDLKol1i1q7iAy9cunKDhrzdZOjrr57H6UOldmwzT3CxSMVUi4g1Kl1IQLCILxo7uklofGiExs3JhZAhCX1t8m+F5QfgFRqOtmGCtaE5nC+KRmSgG8b6eiwikZ2SYPkzndNr+OBuD373pX3IjQvCYG8HxianCc7ogGnQioqLTdn7+/rocJesj8yaekZRv27UNKOps48ssQcZqUk0tt4GonTPmkU4T6C4tLJkcq1jLTGn6YkJAiUHUlPTeaXSLSWbch3JrtXvqqerF4V5CXjl5acJzkNsH5SvF09DomM5dbgW6Frl75XcLmNEq4fIID88fSAXL1QlontinYwwGMVxAfi3r9/HwdJM3GgexhMHy7A8M4FefobTOWDDppXr1Fdfh5WNZTrealRVHcWVjllk04loLmVCfAI6OzvtGkPpzBW5VZRBxS5BgYHWHmWLIEbEZoG6p+NVGesasmrlr1SUl9mx2zKNq5MguZCO8FHNAxtzooaM3e3d5lQ6CLwSHEk4cvS4VeH2NTZhpK4W7vws5V9qbp3GM928cc0I3AcXPrOIroCNjj+lY07nqOlgNJ2QHLbLiMpWqXnHHkGTt5EvtesQwZPRUu6dSJCOoG7fvoU+kqGI8BCLxqm3nqLgK0szqKgoxeLynOWuPHxUD+fYBCIpb+GhfogIIzHYIjgnWFL/uGnKYx3lXyOKLMIv4EVQGEA9yCDg1JD86Oh4VJRWIkRNSnk/moQRwvsLCgqzBH7ln/l5+dox7EdvvYkbn32CgsICXO+cgwZ5f/CgG984V4L/9uZ99M6soKoom3sehrSsbLNduysriCFYjCL736R90QD05tY2ePIaFfFt4Prm5OWQFIukbtFepNnsVDmZGTpLFSyoUlBrfvmza0hOTMOxE6esgCAzM8Psio6UdATY2NKBQL8AhBP8/tav/Ro/M8KKUIZHxu1YKph/U0NTtdtQFGlqYha3bl3nPkXa/ghCD00MYWi0D1H0V+pev8Zr0hxL9WTzI+jSHF211FBLHqWPDA/0W66WGtOm5RXj2t16XLh8l/u6jtMnD+LLrzyDVV7fBq9TqSy77ttc523a3BSU0kapIfb8/BK6CSLv3L2N5OxcbJNEq8rZ04u6yrVXwvoaDU2/c5Br4qRtTUZtfY1VxgVRDxwEOHrq9gAA//RJREFUEcuTm7h04TZ89zytmWx0RAB9DKwIa21jl/6iBSVFORap05Gmqks9uAd9g4MIC/BGcHgM/vAf79l80ZePZeN/fdCK92824pVTpZSTSEzMjZq8EiGYrxYgkM4eqnbldkVEJeLCpRuWMxrH9VyhvVG6zyZtjsDjBuUygusZSN29dPUGAegeHHHxyKLtO33yMPcsAHepUyLFipgJbHvQr8yREGu+bwRJpXyYQE4cCfge9aa5WUfss9hfVUV98qIO+hnO0HGk/MLq+qr5SNknFWIp39vXP9DAbt/gKEZGp2lHkgns/M0uqkhJvtGP/kP51Wqzo+Nm2Z3p6WnauhULJAnvKGVG+EGyJ7KvJHzJkPr+zS/Nwrk4Y3mfR0oq+PcV4iASCH/6IPcNtCx5GW7Y29vE8l4gAnY3CMVczZe3uaey0wG+7jo5plkV1nGn/vOL66k19fjTP/nj78vpCejIqAj06KIUmVKCssCLDLrdjHJSBHD4fAM9fKMvjhi/aBam38spCBhxf//lwffk2//zw3UUqdgZP5D/0zXIECm6IHCmz7NwJ42ZnKlC4HyKy/jwIgWuXNUaX1QvEs3z94q22dEolVUMRme51taBBn1qZQuDc5tW0aYv5y6RspsP/AigTjl2kJeeas/lauDi5VvYpMNUYq3GL+wqekRj500gIAcRHBZIlhqKb37lRRRkp5LdJVLp9yhEM9jgOmhGlYRTZbPqop1ABylDpOiSKm90fHXn1k2EhtJZDY9bdVBiXBgyMpKQn51O47JuwE+OZ21ZTeb2EEiB7KcjEWq3hnMUEp1/3797z0CfcspUtbhCxppJYKXcnri4FLz97icEJas4fKTSnKiS12emVWI8Tye4ByUdzpJdLBGU+FB5mqjgVQcOwBETT2cFixIsLM1ZnkhmWgbWd9a43rs0KH5o7JvGmZJkxGDLWiV409ic3Z9GEOOFu22TeKtuFIUpkbjz6ccIDXKDPxVnfMSJ+w8ekrWQYSgJmwqpULAcnoPORANuRY/NMFJR337nHRrQODowjRPSOb0/ggmYhgedBF0x6BFDphLpeFlCPTMzh49o4JW/oGqoZ84eotGOxtzSKh2v8hEI8FaXEeNIJXhzx8dXbuGze3XoGxnD+SefxOb2ChrpWHQUkJCYgvjUHPzOz1tR0zOJP3o6B4mBu5gmE4tLziLTjMd/vdCL92uH+J5r+NbxbAR57BEENCKIRkRRKh2dTYyNw4frl52Ti5DICMxJPrc3rFFiLz93bo2vGRozUnPyyAEUUE5GRgiKuFeaebe2sY3QiGhk5hYigw5Rx1B3bt5AaVERmlrasby6wb0k0yIgUKfzDho0CjCeeuIYwUCw5aotLs7TaIbQiNG5U2e8qaOqhpVceXv507nHwY3600O5iebeKB8mNsgXH9QN4NOmSfzSiSwUJoTg/Ton3nk4ildOu/rG5RcXGkjqaW3C9jKBeOkB1Ay5Q+O3Xr8zgGPFcfgfH3bgjUdjePFwPu7cuGJAVPrQRYN47eoVIxEBNKbKRVQuZgIJiqrTJggu1TvpSe6LIs+K6snYKzqn3LY0MtTSolKMDA4bqRBQnZqYxInjx7FG4jEzNYElMmS/TYJystDJlQUk5ma5imVoa1IzMhAgEEj9UZuSDYJhR0IcoqLCjGQpOqX8zuiISIs2bWxu0D4paijjTbLJ/9PxiWzlOgGjjJSiNcmJSWbY1V17fHya+55n1xdIB6mIQnoanQXBxdTkHL8WMTI0TlsQgMiQQGxwv1OSk4wgLS8t2FG/bK4aVQrsKb9RbWv8ueb1dS0o23fQ7KsGu+sIr6WNoIj2XFG7yMhQ6vYkhuicr9/4zBz42PQ8Ce4WvvLEftQPLqEgMQSjU2T+oYEoSo3Gv3u7Ab90shD/+cNGxMTHw39zgs+nHaSd7KrvsVYtpfvUj2mM1zaAfRX7kJFXSF0lwCDxzS0oxCZtoMifriM4LJLAwxNvvfWeHT2pBczQ0CCiY+O5Xz4kohGoqXlkZGBzxx1Hq6tx8vB+S3NQlEv2MzU1GVHUm9npKQzyXpQPpte2NjTCx2Pb9GCPRLr+cS1oSlGck4GcxGQkU6bd12jRdzzg5+mHhIgYBFP+bxCs7Xhs0jFH2CnFAn3DJrxxq6YF73z4saWBJMSEYF9hOkIDvAj8fRAeyP2hcw4P88DxwxV2RL5IW/64tQUPG5tx5dEdhCU5kJ1fQh+i6KnabcgJ7+DjC5fwo3fews3H9zC1PI6R4REcP/0UsvOKMLmwhoaOAVy/fBP7SnPxzFOn4M7PchJUKtLvS1Ki4gylragafoH72tHZZWR4g3Kha2jv6sG5Q/tpi1MQFeqLN253g7QAf/ilw5jra4EXDfm6J73tpuvYVd3Vw7gvxYWlSEpMpx5l48c/eQ/OyTUMDDlRXFIAHwUX6KuVE6Wo6cTMGGITY0lYrtpg7kMHq1BZXoRc+qydjRVs6JiPfrq5rRVBJHqKMGnwv47IRbYELuTXVaSiwfHZOZnUHXdrHCu/qwjoKHV1hP7BpkjwS3I9NjZpvl7pPZpaMDY5g/LKSr6dO239Ivq6B2kTk0m49RG7fO2OpWko2CIf2tLcSl8dY5FjHbWqKCiahEHH4GMkWDYbkn5GoE1HlS2tzciin9uXVYjitCxoxqTmivrT97hThnKlw+5LGN50w9K2l7XUmXH3hTevUdNc4bGLDQLvDf6d/JnYytvwkNISBDyFlzz+4A9/3zrX64+Krgi8CAkJIylUrZ/1Io2zcEXEBOBc4EoG0kAYf7bWDjQIep3e2NgH31d/k4HV+3yxkPzB3kff8v/tb2rzsMEF00MoU0chAma6NkXU5FS0aUKrOp4ROFQHbEXgBNoU7VApqeWC8e3FQoWaNWF9lcqu0Gf/9ComFzdtBMgq/+50Vwh9D3mhwFPZARZh0pwoHVHVNHZYiFSf40an5eEvR6EROV4EB7G8rk2cOlKNge5WpCTE049tI57G1pGcbIvL5TcwOE8WpfPtfDpSMV8JkM7pVW6cRKes++sbHkVcbCSFOI/M388iWPq9jpoUWZTj1NxCVWpqrExoaAQNRjyd1SJqH9WQeWVbnoHud3NNlVjuBCrRtrbXb9zB1Mw8qqv38TNCjSmPkfGrBYGiiH4qq+X6Kp9PVR5tvV2ob2rG3NyiAj787ADKxZ5VMs0TrCyuLSDEPwrbZJ0BXP/8pBBszY9jY4eOcHwCjrRM/OTOCN6+2YeUOF989UgWEkO8KT8etm4r3KcwAhK1s1DyuZiLHaHw86cnJ20AcmFRMWJp8MV2urq7MMM1zC8qNEVSUqhyFNaW1siU11BENjJPoGajlMh4NDpHjfTuPWoka1lBakIMAbXDongrKv0NCkVsZBgB1zo6u4dw/VYdekYnMLfJzyf4jKazOHXqGK8piM5wiGxrBo7UDLQ7V3EoKxYBsy34q3/8X/jKK7+Ev3jrIe4ObiDU1w1/9nw+OsdXaKS9seZsRS6ZfGycWhaMGNtTJ+7rN28SLIwgr7CIoLLAwvfKF5ikI5yYWLBctxNHD5I9HqUjWMLo+CgSKU8aAr6+soG4aAdCo2Np+MPRWF+HksJCGzE0wf0VkZA+hIQE0+S78e/1ePnFZ012VCmkCKtGAemYQsPQtwj8BKxGxSZpWN97+30SiBxM0jhNTYyiqLSca+ph46/OFSXghQPpGKPx+X/facTBvGj8P2ezsDg7Zce8PVvB+P/eqcMzJ/bxfjQbMAIP+xYwNDmN3zyXA83m+7imi0YrEMUOD+SkJMA7LB5BdCRvv/cekghIHlKO21po8CjLC5RrNcFMIyhXOoM3DaSOk5RHJUc0PDBsuWw6VtTorCmC2tjocFRX7UN2VoZFnUQEFymvE5NOy4WJciTCh47cLYTOkzKhtZgkMO/o6EQWgawq33SEp1L5/oEBc3Qrq/xaWrT8JQeZcyjJwSZlUkfiitbLvumhofnKmREIUwsXpUQoiTc5OdXsn4PgXS1MxOYDuRZN1C91opf+7ysvoVxvwTk+hNJS6r+/J4JIcC2dgk5Je5qenk5WH2dkmJdCQO8PL58gtA9NYXXHy9pXxMaG80JkH4IJaKIwNz9D58on75EYe29iZKKPUuGOPpKUkHCufSCJNKliaWo4yvPTcb9lCL/xZB7efTiCnDi+t3MRuY4g5IduoamhDl7+vEd36mpwKO0IHSTBZCxBsMaaqXGtjx8JHZfj6rUb1Knb1p5AtiuI+6TqvXfe+pCAacju19Nzl9cZSJuleaRelt8mMiVnmEcAd+XqRctxU7uPXRLDsNBg+AeqFckO+qmTqoRWBadahKj1yysvPA0NApf9VguNde7ZyUNHsEidcnPTseAWOgaGMMf9mtlcxRoBiT/v38H3DXT3JKEOgH9EPH7283fteNGTALM004FTB8pxoCyfcrFIuduwnouKxh49exaR8UkE8Suo62pGV38nHjU+gk+kL7IK8gjk5Ed8KB/q+UQAQL/xwacfYVGTXnkfIVEkiUs7vMcMKywoq6y2nCyNZvrev/5t3Lx6GTUNvQQhkyQIUzhz/BTq6/n+XKcp2uUCynMn93xoZBwe9H/9w4OWF6oek2kEC2/f6cTvnc/H8fxITI/1o/HeXYwRfMdruseqK/VGyefysTqB2d3bIgnwQUd3B4lZMGIIrjJov2ZmpymHqmANpH9fRzd93SuvvkhgFwwaUFSWFaK8vBTOwT709fdijX4kPimJe6kjfVcHAfn8VDsq3DTfPDwyZJHuReq4h4cbDhw+hEBe14XLV6BRPypAmaTdULRXFaZh/Fs0QVN4eBTBkTdBUaf58iiS8DgSGHnamvu3Mbc4Zcn0OuWRDZTfVi6hJlz0dvdZREz5ozqG1PGjerHF0B8rf0/+WgEdpZVoBJsicwJuB/dVwdfDB0M9/Thy8CB9xKpFO1UrEeXvhcMxPuhb2MIUwSyVD7NuOjXYQyA/W739trmf67vqUbZJ4OpHP6Amqm5Q43mP3/+D3/++gJE+XGiRz+L3yhHRkR01iaBGLFzoUEBIbyygoxsT2NLf9VBkSlEz/U09uATdFLZ3hfVU8cjf8b21EV8AsS8qGvW9ohUqExZo0Hm88rsUFVNExo4y+Xl6qEOtPlHdcIUg9Wt9pqEtN08DH8tUCPXf0bGlwqTWvZt/axuhAskwEnTN7HpjmaZnj5/3QqYPEv22DUyOUph/9sZ7BBhb2KFB1Yw5A3g+XnDjZ8RFx9HIRSOemx5NULK/rMhAqbpJywBrVpP61SQnJVtujxiK+v5U7a+ioYqx+9RBv8bcRFEBheD76EiUo1KSn4MYGh+BEb1GlVlrdB5CQPX1taYAMsiqmlJUa5vrqwqhg4fVmmLEWIXaSyi83tPTjX1U6PmFGa7HvJVvE11hZVnNTPuRQuATRBDnTbYuhVXytkbsXL59hw5rg38Lx4OaWtx8cBmN7U2g9TAQpjYIWz5xmN/2QAgN4a07l+FJwdoQOCbCV8n5za5p/KdvHsJnj8cwNr+EwlgfjI8OW2NSzVRUTov2QY5EkSNvMuX4uARo1mB0XCoVfp5rHGlNORUZyaQyiolo3IqiCN4eXgSdy/DnzwJwKqhQzo0vZcI5OEC5U9GHN5mRE0kJBLSlRWRggVxHT4qbQP46FcDbxmbUNDZgemXNrtOTTuqpEwdtxEVUnAPlB8/wMyOx5huKH9wcxu89k4Eessd9hRWY2vDDuX1ZWKCc3Gl10vl44k5TP06XJCGezDwqMpCGhYpGWVfEVoKe4HBY5FX5JaoQvXD1OobHZ/knL8zOzOHIgTKcJvBSQvbbb7+N8089TfDmQCLB6PjEJHr7+wksskgw5rFJ8J6UmIhuOiIZPMluMA2iqtzqHj2w48O8/FwjKV4EIdLP+/cfIFGNganXaiw5Q+csQP/gQQ1OnjxtUU4l7qqjvCORBIJyCBqQjrZ66n+gAarGvnE662hM9Kuv0Sc4fPgw/v1P7+JcVS6uNw3jYE4sHUI3qpJ9cXZ/If7+UieGyNwnVrcph2v45qlcGi5/LNNYeWwvYHZ6jO9xnBLuhuXZGX4mQYdsBvcnic5UgFw9g9ReRLlEn378MR1sMPZXViEyIsaI39I8ZYigQ1Ed5YK0NLab3nlyHZXfockEQzPjWKXRcyd5U3QtmLKso6uIcL4H7Y/K6bVXUxPTBOTD1q9J8wpnp538jC0D4taTj69X53qNgtmivVK+hv5T7o56/CmZ29IvRCZFAnn9/YPD0FGm8itdcgjUP27AfTpERUSLC/Mt0ivwpuplybpMuZrb6j0UoVR6g+znLtfAho/PrKBxYAqffnoRMWHBtD8CXjp+l81YwsP7dw00KmI0OTmOlo4eOugxTFDeNGxZhUfV+8vQWHsfc9TBJ4+Uo3d4Ch/XDeHXz+XhZ7d78O0j6Wivv8dr2SJIHTcwqetY4HUtLlN+pqdJaPzR1dFF59Ztg/3DIyONKKiFh6uHkQfu3Lljdqpq/36rmPYPDDSwtjC3gHXej4pP7t69w+teRW5GOqIjwvHJhYtWLZhAu6ARaZFRIWZ7NO1haHAElz/5DJP8/X7eQ9m+ctsPnZCEhoTRyQZaEGF0fAYpWflo6mzHpXu3MEIA1Tc/gS7aoqSUFJRn5aGzrhltbX0oKCxBS10DvPg+JRkZOFxejvysRBJZ5csuY3mZTpf7H07bH05C1alruHcHn16/SHnv5X37IyzIF+EkdkHq+cf79uY+KfdnlYBCIGaF96qRbmOjM+hs6rJpB6qI7+xptVY0TgLTGJKqQN8gm5qR7IgicYwmaXNwaz1p40ct0pualIIIfo4qe/tJlLe3CCboSzQjNT0hDicKErBMwDY1MYLFmUn+nbaWgKOwuJQy4km9n7NAhnRHvlh9FZXsrqjWux9+CK+AMKu+dNAXqYBgg4Cjgfun3Kzs3DySHAd1bhnVB/abjV0kSVpdXjKSFBwchrDIGNqsRGvxo8CIjjWTud61tTUYoxwpIV7HekNDI4YLNFx+cmrCku0V/VQvxMX5SSiHWyBLoGVleQMdrb149+dvo61ZBSrLVnl+58Y1jFLvn33uGQRQT9xo4wXwRKDUz1AFUwpQKJARS4KnqQj9vb0kpo8t8KCTFgF/wQeBQwEwEVt16lcahE6c0kiaL964gkv3P4NPgAciQuLhRlDp67mH8GBv3B2lCTcow73e9UCQ2zYCSS7U0kZVuTvUA+ERf9phTTZRYZzHv/uLv/j+F7279FCCqI4XldysDxX4UbWQusPqIcfvSn7esAs3w8MvO1rk391k3LjQAkMCWQJo+puQqMCdklDFAmXsLJpEo6VLFgrX6+UglCemDdPn8Mn2XiYofI3eS8cJMj763B1eo5JA9WKxfkWwBOh07KN+WJb3A28451cxMKM+H7tkZusYRRi2+fkx/rv4ag7fk6/33XFHM9HtnYY2S7ZWMiQ/0MLlNCHwoOKlJDqoGO4ESVnwdd+hI0wzA6lmh5orpSR3TXXXxsv4K/yviozHj+utFYSOGAVulRg5OTGFazfvUbE3kJaaTh+3Z1UYKmXV2qrDrgyZgIXm+Klnj7rt6piIkoTB3j6CsSA6qCQzDjqaUSdfGTVFdvMJWHRkoSavev7Swjy6CcgUfs0rKOB6Uii2BEy5hgS7i8R4j2o78cz5c/jqKy+hKDcXU1SIheUVa8DaXlOHiqrj+MWjMcyuLGF9tBVdNGolhcXWYyUkPBR+EbG42uJESoQX6ocW8LWqBMyM9VjeShAFXEm0i7xG7a/uRyX3Kl0fIxPq6Z3GPJlSf38fP3eMisy/ra1bl2L1PhuiA9P5tZRjiYYwmOuzSAeiqlcdc29zbTpa2nH67JN487138MqzT+BQdRlSczNpOHU8uoUFghb1X1ogQFfy5uDcMGWD67a8jgMlOfja11+x5yRkluF/XOrC6E4I/uazPvzmKTJqKnYIMVRSchpG1j3xl591INQb+NLBFHz8eAovVKUizm1Jp6RUMj+sc81XCXDkbJTEKRmNptNTI0wKJxopZ37+oZSNVqQnxtj0g+z0dHz8wccoKipGano2lZ9y6R9kA6IzsnK4Zt6YHHdagUbvyCj3Yc30VJ2mQylf88sLvJd56seuGZqWdhqz0BBrpaAkUlUiphIc63hR/YqaNfOQzPC551+wKrO33nnL+lAJlEuPlxdn7Vh3asKJgd4OnK3MpoPxx+1rV8lWD+If7zoJyv3QM76EM4XxiCcZHqGjb20jcAkNQnp8FJyLe4gmMH3tcCoSaKjerXdiYnEd+XQqi35J6JjZxPGKPEwTXHa0t2KDRlzGSTkoAsnvEISmUo/UvkSRhyNHj1pTVnXy9+Q6agi39H2ZepSTU4Cl1RW0tLVSbhcoZzTEBF6BkWF0eiSL2+sI4PVeuXSNOrJnR/2yTXKsmVm5eFjbjF+8fdlY8pljFSjITcYcAcZDgtOpmUWuSzD1OgwhdJoaRL9EJzbQN2LNXPVZsmhUY+rsnsmviKK/IoyUhQnenxxOfEIiSsvKCEACrJAlKTGFertox8SLc8smi2KUKlRSla5snw9tgg/XxI+2cdfdB29+fBMf8x6C/Dzx9JOnrLpaxl+FGB50GLNjTmtJ0dD0GENjgwRDc2ht6kRhTj78CZ7OP/OkRZ0i6bxW1xYxTX1zxMXhXHkq/oZy/9qBRPTdv4jlmSmCXo1G2aHtmrc8V0Wq9FA1p+arKnE7Iz3VooSKTqWlJWOETlURqFHK6G0Cry9/+TXrQ6YvRX/V3kdf7u5qfst1pJwlJ8TalIqYqATsr6q2eX2yVQF8jYboLy/Mor25HYE+Iai9V4dCgoCnnnsagRFhZiO3Ce6VExVGELpBHxAYFIPo+ESk0v529XaimU54YnYR7Z296OzrN1+Tn1+AvMxc9Hd1E7QkYp5gZoKyfvLcSUwvTNh4uGnuMbjm+yoPw59rVNv4GAMjfbh96zMSoDnERZHcFe5HhiMLEf6RtBMhUI++YAIGtbtQ4r2ORVVtPD85Y8d9CQRvualJeO7MEa7BBsltAyqrKjAxOoj8zGScPnbAihni4qIJQHepozGU1VA7HYiIiLRKQbUXUeXnxuoCwgjokwni1YpkdYlgaW3J5FH+Jo5gUesXwet0tVpaN98sX65ih4yMbK7zsk0W6OofwY07963lTCiJQmlRDhpITotLy/DUU2fQ1tpm7VByMrMxONhrx3c0NQbwI2lHlJcVHZ+EuGj6K0939NPfKJop/5Sdk20nMct8jnILdXqjI0f1Uzxx/AgBWxg+IuBO0DE9AdHqygKX3ZO6vYnWxi589PaHVvhRtY9gm2R6fX3FGg6/+sqrKCvbT5kjsXBO2azTpoYmzFE21V/LkZDAe8yAIyneKiIV0SouLqF9jDPMIZvqSlfawtTklP1dnfp1HCz9kwy/8dHrcC7MoJ8ANTMxjgTJB8OUt79rdid52MaW7BVlLtZjExG+28QG9FMkj14+7paPrBMZnQYIS6hljMef/MmffF8RKT0UU9JmaFP0JaCj4zUhT1c+luvv+lIo36JY/E9OVABM/bcE3ASopKgW/SJwMeDEnxU5k3GQwH9xHKlPVUK8qmj4Mr6XhsoqRO6KrCkcqjCeXi8QKKeraxJ4E8MRyBLA0rGeJdbzfeSIFeZU41R1dt6h0rSRZSg6sblBtr/rjknQsfCdn8n0RqofP4ff62t4eorMz0lEvcLP5/vzd+poLSSjpL/IqFCE+rkjMynOeoTE01gIFMhZ6Rp0PKONUrK3jgpU1aQBnKp2EniRMLphm197qKl5THY9QEbgiXjlgVFANAtR9+oKze4QhAxY9UZcnMPyUpRkOE8mobYEqko7c/YsGpqbKdzqTbJBlh5uFW4dvSPGSjSCIT4uysaRKIdCkTmVQC/x/ubJBLYJvBQVUWRP3ZlXKUwvP/8kohU9IXhIIHs5UFKJPTq3wn3V+Ktrk2RbXgQndPabY8SQ20hOUw+xBRQSlN2t7UVVrgOXG8dxrCAWBbH+cJIRUv6sciuEjk5jRxRNVeNdMZrurg6CUCd2KRddvT3IL8jjctNR0Ui1t3Ti0X2CUzK4pfkp5OVmWRSqgwxeA5SHR5wEj4ou7OBnv3gLXmSCLXwPJVxnJyVaFWlemfIBvIx1ql2AmlMqb2BC+TWzm8a8HJG+eOXpk9yvQDpAhbgDsT8vg2u0jJeq4xG2NYaORzeRnJGD2mk3HMxJRFP3uPVw+aSmD79xLhc54S55GaPiK3F0lmyxnoD7i0hXGI3JIkHFLJ2ZwJOPpw+CfIOxNDuD0yerUU5jsk2HHRyi5qDR8CHgshwPv0DKva8lhu7tbFFe3GwNnTqCpHzr+FuJyupt1NregvCQABQV5FphRyw/W8UnigIrr0PMeHZ2gV/z6O3rMZ351rd/xXLkBIQdZKqKXCsXTTo/OtxPBh9IIzQKD4KW/rEFvP3G26ZXmWVH8X7TOL73pWp8dKsZXzuVj3cfDmDPNxoHS3LpZHqxOTOKZO8FHKgsxb/6v9fx8wfDaOwZg1NzT/m+b9/rot644/0HnfjNrzyNoc5GJKblIpCgIIkk586d2zZIPCYu1o7UMjJIeCgzSnMQCNva3bA8pPqGdj6HDn3DHbkqUKGhvUY23NTwGGdPnKBTTbKy+57uLoumFRXtoz5H2dHh1PQYogjqrly/g8ctg2inbFVW5ONXf/lFOq1wfsVas87Wzm5SMTp0jcOi3enuaEJRYbYV2vT3DSKaNkARKwG6Xeo0/9+Ihcif2jgokqjqRk3bkJ4mJSdbUYyiDhc++dCqLKlOBFm+BGiqjhaoVg832lnKhaeRjgC8f/EG3r9w3Y5GnnvqJMFUmjVkDaNuTU/MkOTsmkypG/7c6gzCIlzRkWw6WPWK8/bYRXlFMRm5JwF4iBU9qJXL4vgwZiibzx4uwGz3Y+pYF23KCpIIlPxoXza2N0hI16EmmdJjhfl0qqG2EoWFhQSvqix2tQTRQGuB77raejz55PMmT6EkZgK6sneyqeqSrmii+n2pylStCgQyVZ0sh9na3mxR/3kS5UmCnwWSwJ3NHbz5i3eo+744cLQai2vLiOP++xAc7vFadjwJJjbX0D0wSv0KwD/+/Q8tkp2ZkYYOXqfG9KzwnuZITnoGurkHCbRxUWjrbMMYCUNHXydGCbhU1VZRVYlh6mkWZa64tBJqu3m/uRH1D+7CW1WAwf44e+QIygpKEREQTWJDHSIpWSQg0NHWBPe6vqaW5DmCBN4bTY3N1KEtfPvLL+NbX34R1aUl2Ftdh2Y5joyP2h6pYfW7P3+Dn5lmPQ7VrV1pJE2PGyz/UnmOithsEmGmZ2bytREGVlWVXl6x3/Lhprn3Ilpqj/LPwRP6II1cSyWxlx9XuovL1+9gkfupAg9Nlginve8fGHKRe9qNyur9mON7KQAwPzOOEf4tn+RmQpNYuM7etDEUdvgFh2GFPjevoMhsUZ/m2tKv7O5s0sZsUH8GCeaGUUDCLz+p4I6KLfZVuir1Gx7Xom+wDy3d3fjok09RkF9iCfg63u3u7MIv3vwFYcAuzj5zGqefPYvppVnMklhpaLqI+b37jyi78xa9F4bQa2PjIgni4m1UmU6BpunbHz56ZAROzb/nSLxlj4VhFADSMXIifYYGfos9TXE/YugvRS40vm9pU306t5Eal4v7M4H424Z1O/nZI3nwoGXI2l1ArNcm/CiDvtQtBaxkG1Q5602dV+ROUXW1mbA+XtwHA1n8dH1nyE8gSD/ryM+XBlvhOwEgoTp1xXblW1HQ6SDtQSClh4CWDLZAmR4CYQJxarUgQdDfpVx6rdCfPkQIWMnjcih6rSI+MuzK9drWMRIVStcnh2CgjAKjnwXMlGdhvbv4fnqejLFAl0L01rWeAqaZjCOzyr0gKOPnzOz4YNndFwFUpa+WhsGL1yOGvbK1gi0qqRrGCUmrStLDTUdFZHwUwoiYSCqDN3LSEuBP5nfy5BEtiYEuRY90TbpPhVh1hj1lHdWn+Ptd6/AbHKgWETt49PCuresAAV5X7wA0pDrBEYvCokIEkR0IsGn56+obbAbhEgVfG6IkdDvKkEBzu1RtGhkZjVXes0CimIy6ed95UIuGtl6oN5G68orRqou9kL3WXM1cVSmjyJjYAS+PTCoMN27dpWNLxfFjB61iaZN/CA4J437RODrH4R2Vircf9OHfvFyOm439KHd4YZpMSo7ENyASs7u++NHtPrxUmYJzZUnYGOvHlA2CTbTjMx1Ba3/URkAtBRRR8fHz5R5SFnjPU1SE0PBIHD1y1I4u1GDx5IlTVPgpLNIYK3enuamFzmybToasJC3DCgKmCaDu08BHJSZgdEJ5Ox1IJYBQ3k95BQ3mJkE1AbxGraiRaXNTI+5TUeniCD4m4Oexh1NHKlC5r4L7FIJ8Glk1Il10DiIzkrK/PImGBzdRmJeCmKRM3O6ewl++10bAuoX/8rX9KM2IQLjKygmqF8jK01NT4EGF++ijD+0IS3kKyk1TQraiaRqmrUiIjrWa6psRT+d+/MQhdPZ0WsQvJzffWoFoyLdAho4R1RdGicXDZJm7dKxOMjPlyHlQ5tTvJjomHg9oVPr7u7HPjr8J2jZpELjfkktFUEedo5ZgHxIcils3b9OhJnCN0wlmCyhvriKWUAIClWurb5p0tKe73dpg7LhxHXbd8MHlOzSqHXiR4DwnM5FgwQ1/c7Ed5/al4GL9MIoz49DqnCfj80J1SSFCo2IxSaDn6baOL53Zj0oC1peO5qFpeArv3B1ASkwgfv/ZfCtkSA71oWySwKwuwpGcRLncRSOBU/WBA1ZgoKRbkTzZFhnuZf5ulmsZRLCtvkvq/9ZAB6U+QGVk6FkE3anq+RYQYOxdESTlAd6+/wAxsQ4CsSUSrEU7ylSn60mCwStXbiAjNRbf+MrzJCwRtG+7RjJT01JMtwYHRzDO9VDjVw3eFjDeIvBPi0+hHBFs0R7JIqpJpma6WuUT9VStBbQPNG8kNyu0ecv/vC/bBB+K+iqXTP3R1O1e+ow92qvVJeq8dJ02l9exuLKBn793ic5xAscPVePps0dw68Yly41S01cR2onxMQKFYqt409xHRdk0JkzpDmkpKXZPKqDQ+CyREFWT60hGeafzBDh3b9/AIGXRnfrvTTuvo0FFKpR7p+fKXgiwq0JLNjmKwEUF86+//ibNlDs6NREiOoogIBIlpRVcq34D0mqUq6NHPVfXqfYm/X1dnxNx0lGRZK6VejgF8LmKmIlcPmhtsqPZfBJQP4KDvqFBaLD6JJ2yco9UYJRI5+umYx0fN7STrDY196C/oxctDXXUt0kcOnzAKqPb+3to4zfNOYvAq6ovPSEF/SPD8PD3RjvB2LoHCXSwL30FZYy+qbJsP5o7O/GAQPvn772FbH6WP6+5tLAYoYHqx+dJ2x6KLf735kdv4caDWxahnJqYwvmnziOD4NqX+6oIzKnjR3HmxBHLAVomcF4gAdKg5h1qoCrvwoKCUZCXb2R6dnGR6xBEIDpnvec83Pf4/Yz5hy6CSBH8e7duUbfccOzoScyRaAcoEsvr9vfz5zqDIIKAiXY1geC0v6ef4HbT9lP+3NVySf5zy/yYkuF1DJ1Bu3qXvmBokOCV97VCcNba3IqqiiIE0R6t6uiVRC6QtlvCoL6Xq9QBB0GdBlk/evCAoHMIaQS1ai/SQB2WP8siGVKagIIHkhMdVesErKW5yWyvjgavXL9hfkmgOZ7r3NTYiPfeeZdkMhivvfYyqg5W0uYvGYjPJRhqbWtDVw9JOOXi2o0b5l/yCnKQlZ1OO5pB/+JtgRgda9/ge6uI5uSZM1Ztq6aulvTPizOQShyRrhmplO0ekg5VRer41ot6UVFVTWIbTH2JQ+dUAF5v28UWsYGPxgfRjyS6LyPcQydHBFi8Fp3aiTz480uBK1/ac32v40bl/3n82fe+931FjfShAklKeBNQEICw4yBDaCqRJFPiz/q7rlRGTGFLGUG93s6LZeSpOK5olptFwQSOZGBkvPQcfS/gwH+E8ey1ynvSj67X8dcmOL6m1EpiVfRHf1NVkt5Djkj5QXovvV5hfA2ElgAJXEmo9K8AmJKoR5fp8Fb1u20sUdgmCLm26fTLYr1QFakxmN7kprtY4yJGhofgUFUV79+fSj/I6+L18rPEdH2DA3hNe8hNd8ARG4Wy8hIDfcrjEJvV9apnioBXCg2+mKzyNTTpXUeCnmR6A33dFqKV05RjnKVAxPG9Dh+sppKEGgAUCNFxpRKhVVHSPzhoxxLKGVugsuo4UccWWZnZNgxUDePUO0zrcfHyDTS0dmJ8apFoPZaMQmHZQutQPjE5YevF5bMjBiUtJiUmW/7OIp1WfUMDDXi6KYHWW3k3AsSv//Qn1qwuLysDh7PC0T68gpHJVX4fCkd8EibIliLIlGKS46FygL+jI56bm7aIUUdNHZ2w4kDaJ64TjYBApxvlRhEMsQ/1XgkkSx4bm7OO+Bo3c+3aVXO4GoiakZ5mRQAbG9twOJLsevWzQJcc2NDQOGaXlq0vW+2jJgTyvZWk/uLLz3PfyPZ8AmnAVDE3b/3LVJnqdE5Qfj0wPDqK0rwsKvVLSMkugIPs/h9v9SJMMwbdNtHeVoeO9k6U79+P2NRC9A70ozIlGiUEGLc7yJDHZnGsIBlTfc00hHQAjgjUPa7BOp3m1c8u4xvf+CWLzLq77dnxwzwNqIwsIT266BiWaFyr91dwf/0s+qDWJQKoygeSY7P+dnz2cH8vutvbKZ/BlCtvMtoVO4oP9vezZNJ1Mudbd24TtB4042gTG9ZJPCj/kkutv5+PL41lIMmTBwb7B3kv3YglM9TooVACbEW8tO+SW7FhVffIGW+s8Yo9fdHI6+3p7cAewdbTzzyJmfFBHCvKwIvVadifEoHbrU5882Qugr120D6xg7bhCSRGhCIs2B+NzbWYGxnE/Owo5mmUv3qyFFmJYajrmcTrN3rxZCEd1/w0gZwHVBGlvMp2AmiNNVHeWhsNrGyKxjjZUTp13dsnACGh0bh08Qpf54PO9hY7riotrzAmK0KkaNXi/DylYNcGVIdT5v0JQpx0WoF+PgTtExZtn5hYQk0NQf3KHJ594hDOnT5suYYq0Nje2bBIdGQMQeT0HB3SIBKSUmjgS/meC2jt7EcmZTaAxpXWAmrYKgJndo72QXvI5bS0iF1+ScdVuKMoqBJtW7nOOpJScrWaPiqxWBHyXeWm6ovyQwxlVeKPW3tR19RPwO2Lo3RChw8U895EhIMwRpugyt/oWDq/unqC9hDaJ9hRjo+3OuDHIYnXrWPuHcpHfFwsdcEDNbWPrHBgemYOwwMD2LLS+T3qlxpOrvFr1SIqugC1cFHRi04E1EtL4EjxAjVdli6rEXFaWqqdDsSSTGoYupo2j4wNGhgL8A/iPnpAPfJUHZeYGEtZVTRwhtfra+RRgEhg48qVa3zPKBw6fhxjXPPSrGycOHacADgCs/MTfJ4bIknA5FRVAe0V4Etg1YfLN+5RVwbRUd+CoowUlJYUYIvXm8L7n5ydIjBf4Hq6Ks00j/H2jTvYE5/n545RBld31wk21tBLoJ+Sko6x0TE8oPx++uAKCgvy8OqZp5GelEY9JWncVHGZO8lMCG7euY6m9jrkFuXQXibh5RdfIRARMd4kOI02WRPolqz4EZgJlMsO3bxzF6GRYdZUt7OlxXrbpRKsqSURnYb5ijlF/Gi/BDjU++zRw0d8PZBAmYwksVOerCKYCl4YcaesCJDqaFJ2ZIVyLIA4NTkNf9qLQOqUdFx50Lv0H/4BfmZTRYqV9rI4u4Lmlh6Mzi4Z+Hr2qaeR4gjF3KTmm5IU0J7piF4YICo6HglpmRYV/eC99636NTXJYTon0i69XaadU1Wq9c2irOn4WkUsCpYUFBTa7MURkhqNAdKop2buXVtLB1pbSHAJnE5TBspJJlQ1uUUwrB6U/QSfN2/exIGDh5BbWGDpBzoqPHbyMAm0F0ZpZwRUdaqjkWDqNRdLAKq2FMIHC4skhLSNwhciExqxJJyiCnQFOPT+Pryn3Pw8qBH73Mw8SaUnftStlRdm8TAAnY0ZRLgpf48A3GsLjkBvRAR6UT7Ui9TPglS+tGeBvp7mA3Rq5/G97wp4qefVNg2anxkLMV8vGndtnh5KcBUjkfGWC3XlcalqkYaFmycB1uLq6MiVs6UnuY4llexqx4N8jiWH8kvvJOCmfAjrSs/PFgLW+yiJ1pUL5mXIU1ERLY4Ag95DSNKOLvk++mwhVoEDPfeL40VFu1TJYvMZCeoG5gnMuLir22QMO55YcHPlQ3yjkKyKzlVJOfZZOmukEdMGhUfG4mFti3XM3qThVTK2RmUmxochNy0JZ0+fsvURoxAo1droeHFoaNjAliqldJ3K79H9qGBByfCDZJYCVd6+Abhz75E5zwQaSvUEsxELFCwrb6VgpqSk0ZEnwp+gQYND1a14iA5YhlmJqEq4/PFPf4w4R7ShawnYlesPsbnrablEVfuKUV1dYcY8kcApiGxoe3vTuqhPTk9RSclY+dXR0YYB/m5weMDyCErLSrgWYkN7eHDvPh3EBvYReFxvGcHDoQV8cL8HZ8rikBtFA0mBVLJyVFYJ/uZiB5naCH7npQqUpsTiwicfYdHpRGw4jS2VVGM3LOpHWeqjgRybmLD8IyX3rqiYgYDg9KmTaGxqMEOfyTWU7KknUaxyNch41RFcY4ukQBbu5r51EkTU0un2DA1hdWUXRw5U4dUXnyawGDRjMjbqNEc9Nj5GhdrDGsGPGpp29fRSnndx/uxpFFUfwNhWoMl9giMcf/nWI5w5WopZ56BFL0orDuKn98dwoJJgm0Zkd2EYp4sTKae+8Hfbwo2bt9BQc5fset5yWFThpgiEjIxUQsnccsKjvGZKPzrpQMVAjxyuwv7qKuv5JAA74RynXG9DjYOtwIQ6IhDb9NhlaNVSQMxdMqaf1RU90N/HhnqnpCUils5UuSTy9CobVydu6fMs2Z2qjbx9IvHzn79vOS/nz5+2KEt0RAwuffYZ5c6PYryLcBryx/V1CAsLxszUnBn1xrZuXL56nfe1jXOnDlsRgJyLmpnOz7iqCz1DIvCLm51o6J1Galyw/XumMgM3WsaQm5GK61c/QwyNr0L5rY21CPXcwflSB46UZsAR4oWh1hZs09k/rtW8z2Tk0MkpzC/5GB4dIdEptX5NsgULS6u4/agFl67cgjf1bIIg8rXXnkd+cb4VGbh706AqIk8D686///xnPyOAz7KjaYHW+Nh4rpGbRQ+V99jVN0R23c77KseXvvQE94tEieu/Tn1RZEANM7v7naipazDg9/xLr2KZtuvNd97HR9dvY3B0AB5eu4gICzEbOT03hZAAfm82io5qV70HaR0pF2pJIT2X05nnve1ShqMjIhBKEGNNmgm2FAWWkTLiS9uiROwefv79hja0dHTixWeewIGqEjjH+wkwQ+lE1kyvaDCxqiMRb8qbux8+ufCpAT11Re/r74cG0qdRjwLppG5eu2Egn0/gzwGUwR4CqiWs2zGUy35rrUW4dTS6zN/L6MmeqbfcwvwCjh49ZiBXM/SURqHKslCSVx2xqEqN6ovS0nIjrlpnP9o9FSDVPHpAmxRLu+WBAF8/AkMfq6hTUrzy9Xr7h7mevjhz7hwykxIpKx6YoX6EcG+zSACnnCPWoNXHKwAHDxxEpCMO47RD77z7CVqbejDQ3kNgH0dwWkFbzn3Y3kBmWgqdawri6LSjCL4VZVSkb4pkWRXE0yS18QSLvv4E0Fx7VVS2dnahpacD/eN9CI8ORWFuETzXfbnuc/AJor2gT9J+b9GfdHa2wxEXxfstRXx8Bqads9ZnTT6go63V2i2o8n57y40EMg5KuP7s8mWkZ6bx+bHIIdhSXlBHTxfqWprw4WeXcJfEtYH2bpgA7eypp9DF+7p54ybOHj+KNK51IImRZEo9qkIjwsxHqt3EDO9lmz7QOaamxOG0LVPw5j4T8hM4LxtZU5RIgQJ5dQVQlM6gY2D51NraOgM9M9QVAcAU7pX7zgItl/pT+VoUx9KQ+Br1j9QaXLz4sVUsl+RlYnpijHbLdfKjBHZF/tX0W0foVtXP9xTQVwRVEd8h+gNVK3d1kRB2aYTaLAnfqtmzL7/6MkoKCmjbCQJJ4vPycnCd9raH9vP8U89Y+xLhF01W0agxDfteIbiWD5UPk4wLg6g4S8EHya2wiPJ8FQjQ9egIXOkG6sOpfHONBAzlz5ozusx9e1DXjNfbtnFhSLnm0kkP+O1tIsltEYHeOySKJM5ebkiNCEJMiC/iwvwRSZuvDgVKP1JfPj+um4CXjiA9/vRP/uT7Cj0LOAntKVokRm0gir/TQ38XQBBA8iFLFMLX7xSmVJhYkRZr/8Df81t7nYCUq6GlIlWu5HqBky9eq9foedY8U6/XBX5uZHR0ZW0XeMObNErqy2HInIbgnx98rUKqyjdQ+3+FqO24kdevsL6BLy7g+NIWJld2XD/zesd2Ay1E6Aj1wfkYJe8FYbS/2wySGJcjPprIdgYNTZ02XHldJcEePgYYIsK8kZPhwIF9JcijkmhNfOn09LlqAKl70H0KQI6OjprB0vm6InQyVDNTRPNUApWwb27skcV3U1jcUZiXgQgqwjQ/V0cY6tEigVbjN53vKzlf4FNOeWJcihRqU991T8oqSkpJNBAaF5OMvsFxCsquzUA7e6oaIQRtQu5qxqlGcal03MoDUL8ffz+uBe9hYLAH1YeqZH9RQuaQmpRs96DcC/Xdqa6qItBbQ05OOj5rGMcaHda3q2Owvb6Ejq5+hIeEoGU5GGkOKjOVqHt0AWdKHPj6r/2yAejIKAI+rqMHXydgrUSWR48fG3uLInsVG2lt60VObi5ZXymN4RAqKyv5WtccMCmOQKwMjKKJA4P9FhKfowLp4aQyeQb7YnZxjiBwCccOVmOZYKW3rx/5RSV8LY0NmZzY+ezUBGYmJu3+NFy7gGufEBeBCDpiVSG1OZfwk2vDZHpzOF+Zjr/78V8jvzSX4DgVb9wfxD9d68Lp0iQC8lWM9nbAEROITz+5jGYaxNTECLvWO3fvIJJKe5wsTTKvCQMbG6tmBHWv25seaKhrItuPt8iRl7c799of4yNjiI2IQi8d1MjYCAHCIg1kCNnqHJdsE+kEdDo+V782ERopcVxMDKYI5rroHNKz0i2ioZw1zSZT1Ex6qMiK5gmGE8zcqWnlVz1SMxLw/DPnEBvFfaRe6DnxsbFQ13gBggUazXl+jiqNRyZm8Mln10xPs9McdGZl0JR+pR0oN0mVVesrK8iOj8CLJ8pxqjgB79QM41+dzUFNzxguNo7jKQL1SRtj8zT6ZtxRnJOGcd5jP539wmQ/5rgXigJFBXoi1ZFAQNdFJ+KOIcru0EAf72cC80sLXNcYqKnu5Nwm/sdf/5AOeBxPnzyG41XFCA4jcOH96sgpLDyMWGfPevHdvXUbJ46doA75KP2JoMTbnI4iAPdv3YVmvC0ur9KwL+Mvvvu7SE+LsSPhpWWNGtsxcD04PIGm9n6Cml08/9yLBmbcPGhXqNcNjW1Ymp3AicOVCCIQniFrV1Vydma2GXnZOSOK1FV9ryi6iJ/kUuRTOqH8PdlSpQB40UirP6FK+QWERdR0hN7WOYDrV65RR/Lx6teex/1Ht+FIiOFzSCZWN2gntyh/wPzqOh409uCNtz+yvcwl0FL7DeWD9nI9lTfWVN9AkLVK/YtCTGw0BkjoBLgVjRnoG8Du5g5tVaTZcEVstf42z5Bru8lrUzRQBKOI+qVovPRTMqnnK1VFR92qxvQm+NMxcEZOpnUZV7Jy0+M67mMIgb63EUjlLen4e5HXo3Vrae3AE08+hf0ke4q4KiqntA9V4i7Ma4yScnU3Ub5vv611Vk4eBsen8LChHZ99egP93KdA9z2cPbkPJ49W8j28LJ1DbWhk4/1p6FLCo7FNm1Bb+xButJFrBA/q+xhD+5yXmQ56QDp5d6zQbu35elCegu0YeHZuHf/9v/1ffHr9OlZIbE6cOM1r88DHH7xnR1IvvfoVxEWn49bNRvzip7/A5qqigv5mBxYpCxsr62hpaEI01zxO+cEEb9o36XlSUhrXPBpBXPfajg7crqmlDVjHxPQiCfsE9jbc8OD2bTsaL85Ns/zEmelJkxv5mof37sIv0B+JqckYn5yyohj5zW26ceVBKeE9MS4SI0MkaUkJBK1+NpmFQvk5cFHTZi/6lXXutZLKRwiGNLife7S3jmPVxXw+ATZlX/5Isiyi0dHaSlJ2ESeOH0RGsgMLs5O83n6LbqmliuRXciawpqIL5QeKMGfn5KCZoDKSf1NkTP21Prt0izZuEyG8j8OHy/H1b34NfgQ0C1NOxEeHIzoyGG9zrf2Dw/Dyy18hoVzm9ZNY0t53dXVQV70RGqJ8ayoYQbyOPpWqo/sTplD0SelHAl2yewFcf1eOdhiBoo50l5FMgN470IM22iAN63/Q1o+/ql9B16KfNJiE1x3hWECKGwGk9x4ClJPp547cmADaL42F0wQZFVh5IiLYz3pJ+lCG5c8kzz7engJef2oRLzvWo0DqnFfgyx5cWB31KTdIx4ZabDksPY8vMWNtwyT5EOig/psC6jkCRQpT2xEjv5eRsdd98b78MrBEBfri9ersyvuyC1S0ytUHjGiAv3Qdc7rym/TlxfdV6NsV3aKR4hvryMAS6wm8lMCn3lP9sxtY2dAx5A4Wtgkm3IIt8fVg9Ca8ZnTUkohRsicfGkz1TVmZW0FsZDz+6fW3MeCkE+JS+/kHITk+Hi89fxqZKWqGSqbG6xHokxHV+snQWB+pz5VILSZ07+rKLbao6KCOdMbHxswpzijBeUaVZoE4WFWJ7OxcxNMxKq9tjM5kX0Wly6BxDRaX1UdmHSNkBKurS2hobkJJSbk5RTl4GSIB38WFNVynYnp6iRWm4tCBIkxPjcNJBRLYVZdoraVERyxerRrcFAre20IaAVmWmjqSicxMz5gzGCBwkTyookb39rO7PWgdmCeq90FJPIV9cgSzfK6HX5C1w/gv77VYdd4yQUaK1ybeee8CdgK8sEymNL08hzCyeoFpVVEePnYMEZHRvOYlaFSDcmeqDlRSUVRRkmQMWDKkvBbxKYlGLxVraECgK9K113wvVYyEUDFXeJ8D3b1IjI3BM+dOor2lAa+89lWuEYEpjYxkuG+o/3NQsYAbt27h2MkTOHL8BDYp1wt8fUJ6Jg1UGN64240XD6dgfawRb3/0JpV0HXkZmTh3pAxT88t47+EQDpVk8V4j8Tf/568J5GaQm5OLZ59/GpkZ6Qa6Je9KEr565TKNnYPGNxRLK1sEgASmBNY9BEpHDldTlpRAftfaiGiMkhrnSn6i46IJDCekUPAls1xbXeF1LEItDBRVk7KJ7YYQnNc8qkFadjaOHj/J10Zw/32t4okYhAqvPAzNyIvAIOXq0rXPLDLzrV/6muWiWS8q6quaXeo4XMd8YszrdBgaIj7JteodmbDXBtF5lRbm4jSBjo5JVSkaFxdnERJfApn4+Eg4hztx4/KniM8oxD/caMOD9mn8xy8XY4QAKy0xHbd71tA4tcz7jbNRIMHUm+WJKeoqSZqP0g72sLKmob9cLwJplcLPTo7R+C/zb9sEpzNYWN3C3OIWbl+/iuPlmaiuLKNOe1hkMpBySsRGu0V7RKOgKiZBncy0LEyRYa/SXmzwnnW8taDcGRKYrY15REcFw5toKI1gODM7mQRTYJ92h456mWvf0z+A9p4hHDl6msChFTe4rw2P72J62ok0yquKB9LTEi1y1E5ipaMh6af2cp36KSJrqRGUR0UxtSku8gnbA9lM2TI1lFTTYNlO5c9KWwW2+0ed6B8esq7aJ48foU3yMXCsHmUzk9Ou5HLauK3ddbj7kgxcvU8ZmEdBbiHSkxwEa2WI4V6p0tVkx8efhMNB20G7xPcZHRgggJ/gv4PYo24pEipCJVKrEV+KAInkKQKo6xRIOH32Ke7DAp2Or0XTVeBjMsrnaKqJRmNNj07g1rWbGHEOUXbXCHJ90NRQQ7mJRHFJIffJCyt0grE6MouOwd0793nfMN12xMWCPt4cf3RsHP2ru+mJek+pQbUfHay6w3e2d2J0eBw3rt1CR2MznV8gjleX4dSxCoKpBQMhSvh247pqX5T5QEiIvPRsi6A7p+ewQFCphsIB1Jm81DTkpmZS9zSbcIO/d6d8hFmRQlfXMHVhFFseXIsdV/Xp4/v3caxiHw49eR7+9B01tx7iwnsf0qd6oHJ/GeV3EhFRsciijZ+k/d+hrDc11iKHuqR8tz7aWRVs7OxShvmZA2PTaKCNGKVebCwLsG0RCFN2qAP5ucl44cUnjMjNkxwIaMi36LRK+WECOf4EE+phpSbb8puqIrdoFv2UrzdBzPyUnYi4uxOErG1yX7YNmNikCP47TDlTYn9mZhYePqwz8q1oeEpsFCIt95P7GKK+bVsY6OlBe3MzXn7lRfgRSG9vaDh9vVXnR0a6cg7VJ9KPPj05Kclso45uBerl2cv37cMe19eDfk9jm+7eq+OaeOHgoSo8/8KTvH76KW5YLAGecgmv376FRZKC5156DaFhUdRj2lnaw4W1eQyOjFJOPenr6Rej4nD/3gN0d3fZ0a3svutUzHW8ry9FsoRrXO16JnDjxg1bF8m9CP+lTz/FolcoftBKu7PmRyyyhW13H0RgBslQDjqxAe1rqP8uiiN9EeDt6rhgaSJcd4GsAIL+AAIwNdOWLxNoFQjz+K6qGqXsvACVZbuO/hTu5kZ87vwEpgwY0UHJcctg6Mv1tz1utgt88VeUQ3d7vgyHELGOBmX49L1u0p7HL7FnbbJQpyJiigopOiRB0fMEpgQOBNDs7/ybujYL3ctY2QBKfSCfI5AltiVnrIVVwqvA19zyBobmeD80HhpWOr3rZ0n1qnJ5OWMH1WUFFtp30DErIuATEIFPLtzAGBnGlVv3sU7Dy6WmUYhHVkoCfuvXvo79+0opxD5WYaihuMtkyd3dPRaJ0b1IEYSSZYTW1lYMsCjEOUnGqnNtDe8tKS1GXX2d5fWoklECqe7XGtSqyrccMjglNuuIT7kuGgSttVLlzxYZmAaACpgqD0KNH3f5PK2RjNjUrJN750WnmoDKigKCG4I+3rvmyyk6p+NFHT3JEei8fJYGfYzKM9XbB2ohjfcejfeelQ13dnXi04ufmRKmZuZibtsLFxtG8FffroInwVRHTy8VMBI5xZUYXdhCdWEKwnzdcDAtGH/2R3+OOYKZY4f2ke0mIiUtFV+MHVLEKonCropBNZQsKipEFlnm9OyUReWsWIFypM7EOqJVeGB2ZpIMbBjqeF1VXWX5AStkMgIlPty7xdllrlspCgtK4YiNQCqdICE8mYcnZW0TsysEvdOacr+B6clZy/c7+8QT5qAjIgJpJBzomVrFv/67O5Yw/nJZLP70v/0udnwpu1yPI8dfxg8vdtm6V2Q5CECdqCxIt07WJcWFOH/+nCs/h9dbQSOsCtbmpgYzvl5klqERiegdnsZHH17EYzL+Y8ersZ+A4fJnl+iI6i3JV05aM+d2eb9KGj137gz6uMZyTMph3N6hE5bRoJwrCqDS6vHhEQvfHz17jnrjIk+hdBBZ2Vmma7MzBGk05iHcQ7WpmB4fwwtPn8exw4cITJTL6QMrb6bsbPMzVhZXKLerZOaLdjQxTGfc2d3NdQLXNgcvPvc0YulExicn6MTjrVI2haBdxw3L60t48/WfIis9DRXc80NFeXimMhnrC5MYGBiCT1wO/t17TZTXXWzRIQb7u2NGVYgkCVN0nFu0P4QofC9VBm5imw5/jOBTVkMGThGXptZ2/P1PLuBhbSNKsx145fwpM2iLdGazS4uWZySboGiXIoOqYiwuLiYBmTbZW+b+BWrgOI2IYE1OXjbZsirgtkmuYrgOam3D5xAoK29KuLS/v5+gfQgDI1MkMbNWZu7ptotTp47gzBOnUV5SYUBBY1l8vENQVFyG1fUVVFRW81/uF52DbKIMpAEwAioBMH68y+nxZ4EZ2Q/14VOCsK5f4EU6vUFH46+j95wsFBbmWwRl/PMKMQ101hG1jqqUgC3HM0lC9+BhLRIcMajaX0JwVm52aJnX1EMAPEUnU1RSSpnaoiMcIfmZs7J/2Wp1ylfulvo2ilDK7qugaZUOVYBWI1E0YaS0rAoffvSpVbvpeFE2WakWefl5ZqsWKT/qtbS3sWU9BLsHu+16Q0gmFcls4T7OzC1ZhO8OSVAU7dTA4DDldcbkVU2et2X/+JkqzJGtV0HKPImekvDbCG4/+PAjRBFMFlAu792+iqnRQWyvLqCoIBMvvfQUSVyI2cgJEqMADUcniVRumjcvVkRBLVUcSclobu/C9OAoQmjvw2gP0mjvS/NKkJWhkUkaU+OD9JQsuO/44hdvvcvL26FNJiDiew0OjZIklyAsOIzkYgJND2vw1k/+Hm4ERunRUdZBf3N7zaLrAi87JLkFJcVY0V4QzFfuP+Dyc7zHTf7bPTSCn775HppbOrG2uIbNJQ1d9kcGfdSLz5zGyy8/Y+1oFJzQzFbNoRSoka+W7Ov+lHTvQ7ukPVG6gnI7FfEfIGnV8HSdIoVThze2dSwtsO86PZLe6Bhd/iY6Uq04YulPNClgwOSgmGRfLSs2N1aoka6orSo1X3npZQuEqJLy0YOHSOCa+pEQyu/wEkzOtXf6V/ZtlvZshb5Rie8LvF4VfmySXPzipz/la7Ys9eLc2VPU1xnsba0hJTrCZuK+/eEFxKRl4xmCLunDoo4TPdVuxwfNrc30e8IxfgRQN9Hd1YXejm47SdBwdJEYSz2iTCrqqYCJxlqJ/Km3mNZEMWmBzeDQMEzMLGDaOwb/1O6GyQ1iGBohT9qf6L1lxHvscL2JR6gvcWE+KIwNps/3sUbZ6kknexTAzxBeEeBVjl0IdVY5XjZ1QsDre9/90+8L3QnoKNSqD5dR0kZ+0aDUUKscPI2HAJOBJCqgVSAS4enxBRiT4VeSu47fFFGRsRFr0y5ZjhffQ5v8RWWSIlUCazpmFKj6Ih+Ml2Gv4yfZhepmBMJcAI5Qji/U6/W1SKFSd3O9RixzY2uXzmkdI3NrmFshINuCsdxRhPIpe8iK8MLpxC2CjF3MLdHQ0THYkUJgBJniHdx91GCVglu8Xm8fP4t2nT5WRRCx3xye8j/UZfxxw2MT8uysbLsHVSvI+ATSmKiEVkcLrgaq7mYgZcCdY0OWd9Xf202QFYSsrHQrYY2KjXUJryqHpAy8zxA6CL3HuHKZ+DtFt1pamzBP5fnk0wtITkyxhoru7lxjrl1JcQk3NsAKE/KLcpCY4GrqqiNLgUQBOXlQO+6jg1Nu1uRwH4Y7WhFCkDJLQKLj2MAoMkkl9fd24IVnnqORLsGV9nH81ft1OFLowMGMUEw4BzDgnEV5WSX+7sYA+qeWceFRN9ffAwkes3j9g4v4zu/8Cr7+8is0tj7Io8KsrawjITkZDkcCWd82ZiZmtfm8JhrteVXbBdvQ16lZOsllggo6dzWLVRRQncxrah6QIZVZDsg4jakGCFOK0NbYgP2HziApvZjr04XaR/cREx+NbIICJXWqym1xewE1BEJOpyKATrz26pcsDO3lHWRlw3tbHoiIi8HPb/fgz14tAeb7cbvuLkE98MqTr6BvKQLnCCJeOpCBt+734vefKqIxWLSRRzF8nfrKSTs1HFl5AjpCEPhRLsX88iY6BycJGvqtuemzzz6Jp88/gdd/9lMC0HiLemouoBJbdQytnmr5hXkWMVNrCkdsvDlf+hus8YJUuZSamMwd3MHgcD/2HahCXEIS7aYrz1IgSXIOMujQ4HDTm36C6+LcPOyub+GZp87TQATw3raNCUretA8iIQMDg3bEuUX5VxsDRXZV2aik/heee4ZONJXy44EoghSx7C/yNiPJhoecTmwuL6EwP9scd3SoP42VotG7SMosxB/9030cK4jHvvQwfO1oGiaXvfDXHzfipepMzI4P89rpfMimRaTsPy6pSItaFGhtg8NJPNy80dQ+SgM6i6+/8BSqCnNpVFU8s4j4xERri0JeRb1eRmMLdWVuGokOB2bnF7Bs9+RjPcFaO9rx7EsvYnB0CPkFubwPRfmpd1y23t5Bfu/F93WjvBAMEIw2tvURkKnox8dmXz557jRlk+RqQzmxfoiKjkV6Tj5BlDuuX79h/eo0cDiIYFpVxCIU2geXjaRN4+5pFNEsgU54VJQRR62T7JmORKzairZSdkD5IyG0IyJPSgPoaGk1QB5N0KEcPhXtCDirc/zmrg9+/ONfIIIk4Etcn631eeRk5ytfhCBryKpYFQ3x5f4IOASHh8LDxx2BodSDxWneI4EJGbqqYZWsrWSGTRIbSxehDxil/qjq9tr1u7Q1wTbs250gVGPMZAelqxPq49baQjsYSHtJIkq9TlZuFeW4ILvAbFTZvio0NHfi6pWrOHrkiBXVLNJxq2WC7JIARD/JoObOFhUUorerx8a7hPoFYWN13SLjGqf1mA53anoUuZnJlO8sxFIOSyuLkZiRjGGCIrWfMJBCwOZJYmKjnihXsoFuXIM+EpHPLlxF+KYHkkh6I0mGDx0+jNDQKIv2Xb51j0D/DYLbBVy5eIf6suqqVPP1hjeduqJ9Ct10dHXg7keXEUiAceRIEYFaPDadk5jt0QzfcKzvrVGWRtHaRV0iKavmPVvFOslAAon3OElCH/Xn/c8uUleHSVoX4b61hwSCt0KSg5efOUeZO2qFJh5uBI0kBuvLq1gxv7dnR9mevC7LI6Jc+vDeNO9UxVgxBDsCHBohJfyfnpkDT99AAnFX9b8iT0om10xjnRBov9RiQr45iqBifXOBhHeSwFXH+F7ISE/C+op6BXoiKS3ZJkQo51SNdHPyChEUQCBFICP/rUiufL2uSS0wRBzDoiNJ6FQx6Uf58MXsxBzaGtrQ29mBZ19+FnlFuSR+8/CiPUpyRJAoj+ONX7yL8y+/hn2HT+NBXSPWSWaU66ycXUUyU+hftre98KMf/gwDnV0oyMvFM08/QVKYSPsaTHI1ZzbR1RVg19pqUHAJpH9hQSIVoin3tKmlDdMjI7jQt4LXO/ewLiPE1/jtbsDhtoxIT7WL8ECAN/cm3A/pEZoRqZx0X2IX3qeOEvmvqhgD/ZUuJADGv/EadTqjFAU9x+NP//S71k5CZbNSfFN0CqVrlpqiDopsybhw0XkN2mQxGl6N3YiAlACYWKJeq98rWiO7r8pIzWn6l4fL8Og1imR8MXZD7yQwp2iXwJceeg8xMFlCM1T8/gtwJ3CoY0otoJqmrq25EvgpUxSwFRoJb6sk6ZtaobElCKMRW6RBnIE/ffwunsn2RawXAdnaMn9yMapFKvPf/sMbaOno51oINOmqdBznb0dwLzx1kgY8hr/h9fI+52bn8fHHH9GpL+HQocOuMCbZrYbZasTO2LjTSrV1pqzRP04yuMcN9aiqqqAzmMLM1BQqyytpXHUEy7XlWggdK1r2wx/+CN00rAJ46uLv2gcKLVlkd2c7wU4p0fsWggPoiCjwmgGnhPR4AkS1wTh58qh1flfIX4m9Wh+xHiV8e9Ir618B6Pn5GbQ11VvPFS+yOu/gUMSTne5QkDRE+tbFK8ig09JsvNysRNxpn8JvP1mOpZE+OKfmCfrWkZxbjn+42Ys/erYEv3QsE/GhXnhQW08gv4pf+fqz6OvrwBQNzsrCKuKspxQVn0JfU1dnA6SnaGQzCVBU9aPz9bGJMdy/fxd1tTVcsxFLpBVLUO+r23dukl2WW1K9WgkEk12oqk8/Vx05ScWWkoggrGAfAdowFSiM7EXyUt/6GO0EEFr3qopKK63X0fnc8izBYBZa53dxsW7U5Our1YkE8/PIJvs5kLsPT5x5FcMzBEXDc2SmgegdnUBVcgCZk5+BEM0GFHjTDE+F+t3cfSjbcoYelLE1Ouc9sttRNDQ0wNdjE1969UU7HgyhcywpLnJFPDbWjaEptyGBgDmF93356iUUFRYZiVEFrI7Iuwed6BsYQUxUHOrqHuHY6eM0fhl03Fv//JmyrtJRT+7p6PAIRoYHKU9dOPvUE9ZmYMQ5Yk1G1zbWzOErwiz9UkNe6eQ0DbYPjWd0jMMKLzJS45GXnW3VRwJFKsMOIJhX2wINLJYBE1Ae7O/F9MQ4Oju7kUrjvqV+eVPTSEhMoKEEQgPJECPohEgAMuIi8Qc/uQs/720aej+b94b1OdMtHU2s0rBqL2Skosl4PSiTTpKS+/WtGJueoIPfxWsvPQdHTLRdv4DH/8/Vf4BHmp7XgehBDoUCCjnnnBuNznE69/TkQHJGJEVLFle2pd21149tyaIl2rt7fW352tdhZXklSxSpQE7k5J7OuRvdyDnnHAqhChko7DlvTdt+FkOwu4Gqv/7/+95wzvu9ITExmU54Aav8sNGpGTxrrDcHHhcdazZM1c8aS6OE2hjeh47v+0mAjp84SjAbST1dJjnhWq/pWCKATnHNclAfN3RgwSP98+LMqQN48dIZro36oblpngKtC7pA/BbXvZ6fKeOnf2fnqoJQEXlFzTVmTPvM9eZ/IpcCyRr5ojFJIh2SIb1GaQHKFZVdlZ0Lp4Pf495P8vfK7Tx09JixclVxye4qJ7Z3YAjh3LOV1W00P+vExReOY3SkC6fPXkBmURmflfaCQEj9jdRqoLOr2wa1P6h7CBfXN5jOYXp+CgvLC1aRKdDl470rR0hRYnVwX1ny8Nl437SXsbGJuHjxghGOQa6h5F59vGSHpY+yV3kEeR7ap02SQ9lqRUVDg8MRl5Bo3fyrympoG8aREB2DSIJLVWrrpCA+Ptb6F0bTHr38yqt04rtobGpCdk42QbW/oIsY04Ct8vZOHDuOtJRULNEmHzh8EveeNGM3QAEBHZ8Fk4Sl0p9s04a4LdKkFjkeysiTjk7MLHupd73IIqlVNE7dxksrq+0I8+u79/Gzjz6Gm7ripp3f5nqEUe7S45PsiF/5uWHBCg7s8B4OY3FqAd/9zrdRU1tmbQPme0eRQnvhUpVxIHWS++lwxuDBkzqkEHwdo9/QHmhk3KfXr+Hzm9e539tw0i4d2L+P7wvH8YP78BaB/vEj+82hq+pZfbMUUVX+4oJ6m9FvKxKpkyqB4+ExAjfqShaBuvrIyR50tBEI07domoNaW4AgVDnQ8lvqSSf/vkXgpXWVH9a1FCzY2lpDZVU5OtuHMTulaQWLJM6J3H+HranSaSZnZgiO5lFduc9mn4pAqhpdX4YjqJuKvPnTTNQUWSc7ibSbi9z3KNQ/aiLIHsH+40eRlpOBzZVF+BYXsL+kCDNzs/jsq+s4/9IrKCgrp99owt27j2ivIpCelkH7EMG1WDdC8Gd/9peYm57D6yS1Fy6cRQIBr4iv8r8UsZNsCmRZhS51UDnVqhjVzFBHBDGDQCpJyZ25MHw6sIOdAEXG6JcD1pAR6IWTfjiS6xRGopKf6EBs2B71ikSFZEMNjPWM/m+CcpFW6qX/7/6gkmyzMJT9/Ue/93s/lkHSEZ1FmLiBMsJ6g14gQ2z5WHyNAJOOqQSWbIA2N1nAwoylQgPcQG2kwtq6AcEw5ShZhMoeVf/nB19aCDVbFdjzR7u0MKqkDOB1/cmTChPazfKN+mw/sNPfBbr80S4haysH5dUFsJSoqDD+5KIX44sb1l9E4cs5XyTW6BCjArfwrXIHHARHwSEEjQRpUzNL+LO//gBPGzspxH7gZ5GDwFDroFuSn4mjteVwRet+/FE3RfZstlhpmeW5yMFrY9W4UwOYdSyr6kitV1dnlxlwJRKePHEM9+/eoVKINfjPmlXhZE6aiqCy1Y8++qUxZgGPNfUZUvSAhkHHJo3PnpqxVRL15uo6gui0k8mK9BkayHruwnmrjmxueGZJgzLgyhua0Swvrlmszq/55y6N6/S0HHg8kuITcfXmbUTTKOeVFKOF4A47m1yjUHhnF5BRUgkv1+T9e7349uk8hPg8fF01Aas67MfAw3v8k+uDmF/fwdnSDPzk5x/jjcvnkBgTaQm1juAw/5gI3o/6mamvzJc3rmOVKKxrYMBC5Qo4KMKqI8d0Gso0OtREGmDNb1Tn51UaPimNmml2kSmqks/l9LdciIhyobGtC1kEdNlZKfDtrFCeAglIMw3Ujk+OYYnvV2JxYmy8RfHEbqQwIfz9Jg3Z//7zRxgkq/0n3zmIwFVFmvoRHhWNYwfP4A8/bcG7x/NRPziDzsFRfO90OaKD1zE8qBE1qlQdoVMS8/SZA7x26xH2AkL5XMFoqW9AV9cQnjxusNmGp44dsGhQI4Hl/pp90Pgm9UqSUxPb31TX+SCfRVyVX5TLdVPEU5GU1c1drts91D1ptL46J48ftgigmKsMGj/e9FYFLIp0KnVAR7N3aNBVDVZeU2XJ4H/113+Fm7dvWtNL/9HcniUtb1D21Nrl/tNGPCUDVYd7JSbHxUbjhbPnaKgWaYw1TDnW9FO6rahGMOXg0ZMnqHv0AFF06vtqa9HTN4hYypUNqKcsxTqdKE6LxioBzSL34mHXJKJpvH/vO8fwHz5rw6uHcuBKyUQMDbJKw3XcsbDo74ouvUpIT8EDrmFbWy/W95bhCwtA/8QoxvoHkZKUiqSYeHM6IQTpGlT/7NkzvPnmG5SheDpGjdKh0ecCKUrUNzhEx+QlkH9MGUm1SlFrLJyZRT3dwOKiB246GA2PV2PJ4ckFuD2bBE9J+M4bLxFIppsNu33rLubnFpBKpy8QrsrLJ48eIpZAQlEvRQS1TpJB6Xk6na0iQJIZ5YCI/AgsLxDAyW6pgMWMJO2L1lafIVBpdo7277/+xU+skEQR4tz8POrDhhVsqJJbOVAis/WNzcigI6ndV4oArhEinOidWIR3fYvPl2lAZGXFi3k65kmC5C+//Nya0yaSMPb2tGOdZEomUEP75ZD3CHokH6q81H0fO/kC2jq6cfz4MTs6k3/QkVcy10b+QK0OVMSSR/ulXLWr17+mnUykf6CN9qnogQCV+/DBhx+gt6MLx0kiJ/r7sTA5w9eHIpb2SKkHagxce+AgMin/qsZMJ3hXOwWBcrkBNRAe5XpvU/bPnrlgTYeVO/s3H3yC9z75Ej20OyqUiiBYUZ6jCgeiCOTUYkEtXdQq4s8/+BDjtC0HSX7CSPDVzLmiaj9lJN1Of/7NH/8x3LSdQbQ16sm269tCeXEB/sFv/i9wEShmJMbhhz/4HiLpK9QTLjUtx9JFnC4nnRTXzrMBV6QDGkwfQ3IcwzWywi/up6ruK6prsEgw8uEXX6Ke6za77EZCZDi++9qr+PVf/z5JZTjKaY/31VQYUA+gHOtkRcB+c3sNn3zykfWp072qilH2TABMR4SV+6ot2q816+vsRnF+MSanZ5FfVGR2RScMAsqSS2IJfqte0e+bFcUWOFfTX0XLlikrCXEpaCGgV2rLoneRcnCYvmUdGvOmo1/ZG6VXqEmoIpfCAdJHAToFHqx4hD5xa5MEaMuHgvxC2qpA3Pz6Kn35DnKLclCxrxzeeYJv/rs4JxNf37+HB7RFr3/7e6g5fNRyHP/tH/5btNE2RUa4uB8B3NMoky21e1HETlNaXn/tikVt1SZDpx0CX1oj+WIRHP0pwik9UnBDw9inqecj43No3c3Ae11eAuVwBO0GISRgFRkEXjHWFFUVviEoiA9HfOSe9QITtlA1r/COg0BLR4z+yPYu7dbznHhFWP0BFJEw8g8Crx/96MdyaDIC+tL5u8KVlmvFF8gO6EsXEBjRWakurF88T6yXI1e+iAy+sTkDLTL+/iNJXUgbKvCk7/DwSHuNgTkxIf5eIE9l1kJoMjR6QF1DP9C/9X4hdJ0bU6a5yEqqVz4aUbqhaB1v7pgwKUepf1YsxZ/ftbobiGlEk3EE46XcQJTG7iFSIXQi8Z29YKJqD+43dBMZC15wcen41A3f6YxFjMNBZx2C8eEeOth+KqefWSt8qiMElerq+bQ+Qrnqu6UF1v1LYFUKr3vTEaiDjFTRkaHeXpw8esKEU1EsGV09t86a1e6hioyruqqCnx9pDrG3p8ecj6pEVIWi47JMAjeVJ7ucDjMmeQVlVGh/R2IZWPX8unP/NroIosbHhlBeWmJ9Rta5Pop6ucls2zpb+H4X6p82YY/3e+Xbb9FRanxRLpx0iq7IaFSeuoQ/ejyEv7g3gUNFKTiRG8PrROL9R8M4XFWIv340ghG3B3//UpGV1TpotKsqsqg8W+jsaEY0jbOOJOYW5g2QCoTfunsXkXT4T1ra6PTy8dqVl5FDQy3GqmTowYFBU4yUpBQ4yUKVK/XwwX3LyVLHdTXeEyCWs7tx9yH3NRJf335oXYvXPUuWi6T2GeFhDjqFKTQ3P7W13fRs4+/82t+hU8jjvahzP53rngNuOqXWsXUcK0lCuoOGK8oJh4sMejcea74Q69c1vriG/+lcCc5UpGN7eRLBBJAu7r9kUdG3JRoMlQlv74Xg3uNGK7xIS4xFd3sLAdoEhvoGcPrEIZw6cQQff/wRzmjsDR2T9EnFEucuv4SDR49aMmZj3RPry5WVm0+WOUMARTlZ38W9u3V4TDa/xmsnxcYgKy2RQMVJdh5p0UIdo+gIRNEFTSZQt/XHjx9YafVbBCGSUTkXGc8p/u7QocMGQCV/kxNT5sR2dgLwtKXLRue0t7YS1LtQVl1LHVmkYc2gwYvA4oL6A0WS9Gho9QbaLR9wAAHUyVI6CiXMlpZXWPK/TswUWdteX0UH12J/WRHSyUSb+qbwv75YjfcfDCAnIQJ/9XgK97pnUZYRiz94rxGvnjtAI+3PN9pc91lbGE0qkE5tbC/RaIp4bcFNh63oeBXZ8BKdj5oW93a3Wb+8spICGhMfn2vH7FuRSEVXB515EZpJsmKi4+i0z9gxwwafPSzMibSMPOpSEWUnhGB4Du1dLYiiYQ7kv197+QpOHDlKdReQUv5TJIqLy/l32piVZbS1NCKB+9L0tMHSAE6fPWMAq62t3cCq2s5oDzS6RakPDjqB/t4+dJJIiLgpx9UqviVUsqX81l7K5gWFBNHuxHHvCLL53Im8J11Lfc40EkWOQwnu3f0dOFCbh+mZcRw4fha3CIiHJknEWtqRR5sgezY8PoFV3zY++ehjHKKDfvvVN5Aan2o5KuUV5VbMoyIelULFUNcVhRkdH8Yb337bojPhoZE4QeClPnHyE3JsIs1ysmodoP6AskPxBFxRUUr6dlgDYM06VBsQ74aiYB5MTwwh05WAOBLsw/trrWnuzds3MLMwi1NnziE1PROd3d3Wd0nPqDy6Wfc8Vqi7msGpruaD/X0klntWYRkR7cCgovGLYyCdpeMP5HMlIYbPpWPGIMpuBO8lnAR6geB/jXb52OFDJGIvk4CofU0JMmgb9qiXKkv7igRZx2Nrq0tIiAhFaVYmrpy/jCfXH6CfAPc3f/Vd5HNNye7x6M4jtJGI3aqvR3xaGuJTEhEYHozgBDr6FIL/GJflsOno/Mix47Z37STLT0nMRLKU9J+enIx3zl/CW5evwBETRd8Si1s3b3CvEwjmErje9LH0UKqmVWqJizKQlJJixE2gU/7Uu7OBeZK3PBLYidFxS5SPd5FcJ6dS7ijnlEHlYlmkW+k/PjoN7o2+lJ/Kn5g9MLBAH6fRQceOHuP6Aa20JW73DNb5vuSsdOKEQATTr8Xx+rINaschgGMRUsqo0kSkm5J7yYpSIZR7FulwWZuJB3dv0dcG2FH/duAOwqLCEEpfH0O70T04jKHFFbz93R8QlJXY+DX1Houhv3pG4jk6RPk+eIA+gMCa26Ujcq1tMYGx0xlmlc+UOMMykhsLBNEGyOeK+NupG2VXifAiLuRY+Hg5A3eHPUY4hGOcWEM+PHCqcjE0mKQyFMUpDkQHbcBDUKrTM0W6LNpFmeGjQO0jVI0snVC6ifRCuEC68byfor6Dfv+f/f6PLXolC8k3ijEr0qSFfw6UBHrEZhSZ0tu0wUKvAk1C4oqkCIjIaCjqomMOLbZVMvJuhPL0HouW8e/PEad+JtClz9D7jQnyunqN8qX0pd9p8xTlsY73fI0+QwZJ0S4dfVhBAD9vkwotA+3d2EXXFA00kYiS6md9DqwQwYYFbOO394cTdBF1E3QRbdCQ00CkpOPhw0fckGV7Bh1Z0sJZyXxudiZevHwCRcU5vCcy560NWyuVSgsMac10TMo/7J4EStVhXbPzdL+6f0XGUlJpAFwxePzwHqoJgqpo4DwUxnU6JAm75XTwz206M1VGxPK1w0P9NKYRBHhxdLAxuPfgLvYf2I/cLBoHEVHuic6RewjkFrwbuH3nnnU31/GcjFdDwzN093Xx3uhoJ8cwMDFixtxLtt/YUk/jPI2WxnaEIBj5hUVw0SEov6KDTHSHrKSopNCMcUFWEn52rQ2/SuARTdmY7GlDQW4GbvfN0Zj6MDG9hJXdUJwrT8H7H36CjGQHOutbkZabhozUNN67jvt8dEqKCoZYpGJ0ZgF9Q2N469U3UVPmH2+jyru0NI35KYdTuUnBFHQ6SwEaHUE4ozVuSA0tfZaUry7e96iEbX3DCCHImqETJokicK0g644xdrUwP42Bvja46OROHjqEQvX+IVBRTqBaCnS6t/FP//weHVIk/u6lEqTHRWJ9ax0fNbvxbNyLT+624P//d8/DTfb6i9tdOF1BB+BZwMTgEJYJOFWRqZyhtTX1EPqFzStTV+doItD+rnokxEfYXDAltb/x+kV89NF7lnyvjs7tLc0EMmRW1KGjx17ALomBDJdYVFp2Bp+TZITPoOdtbu/HzVuP6WR0bOWi/OThwrkT3Psuqz5NS0smiNL6LBnTnHUvoL5FESI6iN/8oSm/ZoOq2vHAgVoc41poQkMk5Vid6hWZWlvdwsrKBq5evW25NSqD3r+vlIbbYZVdqmCVzionZZGgREm5be1tfP8Mbt+8h0w6gdra/UhMSjCD7qCjU/xYCdRq2BpEfYmNjsBAWwP2FyXS2MTj/bsdyMtOxhaN47/4Vg3+3dVu/PaVMsRHhVvepQC76uF91DsdzVZXluLIgWNIT3Qhj0Dk8oVzWF5ZRDjXU0dpX37yCZ3FAF6+csWejziF9oFsNYIgnNfKoZxPTC9iecFL8B6NwoIcY7xKN9Dx/TrfMzE5CbWYSE6KR2hEII6cPIKy0nxUlBfZZ2iguVIQkpJT/FGtrTV+5gimpsfR3taCFK7Dq6+9QblX09E9Gw2kYy7ZCVUIj09MYoVgtJxyWk2AGkE5zyTo0JGJHflwL2Rb+VbiL3oV/YW2IZaOWPMUM1JSEUqzLznR8Y2uXU4dUm+u0HD10QafqxRFFRXYV1Vto6hqairhJKifpA3w7Kzjww8/JpsPwN/7n37IdY0hGXaSsOUZaFKkPdxBAE/djqIe6sj+9IlTBNu0X0/qcerUacouwWS0yxpFa9SPEvsV2ZDs6yhROVUaCD7S24MdAiWtpZxHEInuztauHQ2WFpXacZp6OAlkaNTNCG1eLYHJ46f1FhXq6u7i2pfayUoSrxtKPV1ZXzPgtbSwZNGDF198HZr7F87nKyvKRzH3dIH2TykZ6gK/ODePEOr86OICvrp3C1dvXCMRrcCvvfN9lOQUkbguYTdA1fuRXD/adcqSOsZHhkdhkoRNkw+q6PzL8otIpPqs7933v/stHD9aS4DEz6UMrNOPDNGeukkumwnKKrkfGpzvCw3Eko6vaa89XCfppub2qgmvolmrKyskZf349Xd/Bb/9/R8gheug3D8fHblIZwoB4Y3rN+mjsvH+B9ew5l23iKsctI2UGx0136lGzCraCnaG48s719HNddc8RTWsVU8qtVnR/GEVoOn68lPKDVZkpoPET0BZqSCKompiARUYEZEOePh5KmoaGezGD966gmGlLUwuYGzWjW+9+hq2luesotbH+9nlt9rRqEBMx8yKhiv3S/5cA7RDHeHcu3WM0t40NLbg+KEj2KW/Li4rwwz3xkF9kd2/9egxvCTo3/vBrxMoR2COv/MX5tG3EuSp+jozLQVnXjiK4HDhRkXcNPFAjZXVhmWLRIWwiGsufRWJcoRFoLury3CCyIIitTpxU28690YA/l17EMaWFQAJ4HOEInFvBbkEXioKd9A3xfHeqzMciCLonaePjKBaxtEnxdGvaNqM7LklzhOhqju+7IJ02dKn+KcCTcI6wjWWGqGqRoX6xJYVYVJVg8CPcrMEdiwHi8KtDvBijQJB2jT/hbgU/D9FdHRBIUhdw5+IL2TgB3O7AhQ0EopcKWlfYETASzemF8jxCNzpz+fAy48O/dEv/dvC7Vw0fYsQ6t4sAkYhWufmyWHpbFn3O+pew9yKkuq3ifB9mApwElEHoyg2GBcziGZ1T1zgp08b8fjxM9y4dccqfWQQFG7VC5RUnJIQj+LCHHzvnTdowErp2JwGlJqbW6xsWtVgqiiTQdVzKOdDEbYF9xwiHBHckCiuRxDuPXyIaRqVjY1lTI4NW0WZgJWupW96MMtnEFIWM1B361WyTv1b+WLWsDY0AC3tLRgnW00mc1HTWPXzmp2fMQfw2dUbcMbE4fTJw8jPVah8DUePHiUTJEjjPqjP0ygNaEdnBwGLx3LQ9nivORk56O3uw5kLF4zpCkjPTs+hproSMWTBi3R6nzzuRM/0Nt46lo2E0F000ZlH0ymv74XhXvciipPDMLu8hROlabjx9VUcqqmhs46Fxs4o8qSEW+s/NTtLZrEGD53o7QfPEBuTgCsXLiKZxkZGWWulalWLNlKgNeNMHa6Jd6lUUWRqXlMcKdICjeVPf/oelry7WFhZxv7qKly+dAYZBCBHjilxtx337z1ARXEx1O9Kw2Jnp8btyFWRhpS0LMxtAIlkyZ8+G8H//FoFXCE+jPR3cM2K8Z+/aMPxsmT0TCzjtaMFmGi9he+/eQ4PHtxG47M6zI3P4AiZoML5qgLUUWpxebn10dEQ16G+TgL3bTtO7OrqxPnzpzExMWZRYh2h3L5+DQmuaGNix+nItHeKONVr3AiZpG8vCMRBlg+lGZxfX7uN6YVl/n0dxbkpOHKoAvFJsdCA9ozUFCuDltPTEZ2OiaYXZvDw2UO650AbYi7nqONuJf4raX5thax3bcMSkHU8MU/jpmkNo2PT1Isn3I8dq4orJniOFgiinCqfYoJGc2x8lPIzhodkwDb2ZUhHd8v49hsE0bX78OmnH2OBe+10OMkESeToNOUg1AG6o7MbiwSHXT3tSOX+vnm2FnfqB/AbL1aje0KdoVdIgDz4d79sQlVxBrLio+AIiaLBXrQ2B2oFEB0VbS0FDuyvRgSfZZXyTG/B5wq1MSNJSalknPFcqz2sKeOcjiGJz6J5f4GhTjx71kJ2uoUDteWYnhq1ApU4Gn1FnGTjlASdlpFK/QMGCAoOHT5ox7Jybr29fQZmlV+i5HpF3hZWZnHt5lWr6BvsH6LDP0gZpgGnUIt4SqeUT6LxJxqO//hpnc3l054pMq4jGrUIEVmVwVZUUacFYudmH2m7aJVoW1TtSMJJtu0jUbOJHQQnqmzLTE/D5uqyTS2YmZrH5PS8PUsKP8PJay7OTGFjeRFBkUF42vwU3R3NuHT2HJ1zkRFZ5UqpgKO/vwf19c/wnXe+TYIShta2ThQWV+LsCxeQk1dobW9ETmX78gsKdPhFuVq16LOOrXXy0dnTTYcYbFHVoJ1Nkrs6uFXVF+6AGhpLz2UnScsRR+CSVZCL+rp6As4NHD99HElZtCP3SIYiw1BTWkaw14C4xFRERjkRRpDxhPb04f17RuizSEIrKN/yJ7ouxYByS7JH3Wp4Vo/Dh44hlWBSVdBPW5vRO9hjVcivv/oWpsYXaJPc1l5GDjcswok7dc/oO7zWcV8tbi6cPIm/+xs/tHYk17/4Gt964zX8xm/8GkrKCihLpKyhdMYkfcHc7+zCXDQ01xPsqJdTCPLSM+0IUkdg21zjyNgo9A70Us83LS9Npw1N9Q0oIUi5cumCyYLQwgpBbEdnuznyiPAgtLV0Un9mcf/uUyySSO4/WEV93KA917D8LBLLXuTlZHIN1mjn3CbLF89cxMzEHO3PQQNTVrhAIZItbutop16sWQsgyb4CBYnqH0Z91YQT9VIT6Q0mqhHBUKFaNW16ZXkJAZIHt7kfapGSTvBcSIK45l2iFARYe4Z02l8ngZciTSu0CYrEi+SqNVJmTi66+/tx69Y1TI4O8lHpfwrzLJ+vmnZDqQk/++nfGHC/eOVlLBIUbRFLKIqtyQt7uwEWKcvms2ZlpVNm1f1g3YAnFc4wiE4Q3LRlyjHTmKEN6myroook7JrnqJZGEQRhOiXTwPzxzVD8l4ZVTPNPKjMUWorFMjIDKdN0PCGhBPxRgahIc9E+wtZXw+zj6b9juW7q7SbgJZ1VPqowkNZYY7o0xzKY9yV8YN+0A8I+OiUI+t3f/d0fC2RFOsJMaZRUqciWXqCNep7DJUAlsCUjYtEuvVYgiw9qG8W/CzzptTo2lOEhCLW/C11qYWQ8BLwMvPH1UhQxaEWOZGQUaROgEuh6fpN6rZ0XC4DR6ChiI+DlB2dKAiQYU2Rrc4uLvYsNXyC6xxbgpdNSr56l3WC4A6L42T6civWi7/ENi6w4aDg0+qKMwvTOO2/y36GWFOzPE9tCAg1CKlnagZoyXDh7kosaSqMZDTWii+P7i8iAVKKr/J54CoyeZW5uhs5PirZhPVbU7sBytj79FPfpzFrpbGJoCKl33F41KJ0zpK4+JJoLlpOXQ/Y6b5ECNcmLIbLX82kTnzypQ35eAVlmLIGIv7x6hs51dmkBiVS+2w+e2N5defEs73/NnK+SVJXsX1ZWTIaYzN8HYmB4zEr033ztVWSnZlie2RqN92UKuvJcrl+/gaPHTyI9Ox8bO4EYnvfgWuey5ZK9fSiDbHiYDKWGTMSF0sxELFPZxtzrOFWagofXvqLz82F/RQmBpMNYrCItWgc1mxUjGaQx7hudRs/gKA7uq8W5E8fpmEO4PwJdFBPur6Ew+39/0mdXW4s/eZfgWtcJpnXV+IaeniEsezcRnxiFH/76u3ztNk6cOGZr/sEHn8KzvEqW021VgK9/6207HuwmCKo+ehb/5K/a0Dy2gj/6mswwOxG/eSoX295lDNGxrm6s4NVjpXgyuIgZD50yDWnQjgf//t/+nwZIUuLiTakVjQmn3EzOTFrzRFUSScHUlLajpQ3nz5wz8KdKwP0HagkGYqjMoRig8Zmmc6/lzxRpCiLTjqMMtTx9Cs/CJLJpzB7XNRNU6di5kgBpBVV0Fnt87uTEBBw9UIH9JAKqlFOhRF93F6ZnpwhWHVpAG0ys6kgZ14tnL6CajsmAK52AAKgAivq1jQ6NkJ2lGODe3F6nY6TzpHx2D6nDtANnThyiQSZjpmERM1RrBBnRk6dPoYSAVvuz5lm0MT35uVk4a3lgc+jsauM60GZwLxOSE80OLBD0zND5r/P1YTTmgWEp+E//5WcEaZ/it777olUe/eEn9fju8QL0znpRnJ2MXJfac2xicLQXaUlpcPHf6wSLKtCgKbBmlAHUd8mMqvvcdKDqVK3WAdJjRbCUmB3Pe1Bhy8UXL+POnUdQ37uiwnREx5B98uY0rkTjkgaoy6NTk7h57yZmF2ZpZ8Ko7zkoLqng64LJ/tWENwr5+bm0OT6SCC/Z+BR17yZBSJ5VyzodLhw8eBhqK6Pyfe2RevopAV5R20mSmunZJdy+dd8mKqivlo4jlPQeHEICKpvH+5OtVSWhIgbSdeVq6uhiwyKiuwaidSCiyRNKK9BooX////s3WFlcxKEjR6xKWmkDGpfkoC2YJ9GaGhvBxNwE6p8+shFlL12+QnmMQFtrG6am/ONsPnz/Q1w4dwk52UWUkTjMLi5hamkTrV19BjY19mVsfMyOqPVMyt7V0Y0qB2WzFUXQVAwNZd4muN+jDCYl0GkR/Ho8dDh0ZMr3UR6YTghEljdIMNWWooLAtX+4H48anlgeoIp3Qnm9CILov/ibX9gxVVtTM+oePsCBg7V45fXXqSt55l+UOiDwJX8lR5xEeUlOSCe4mkRjXZ0VQynh/PLlSyS+pzA/s0hb6zF5UoBAFeQh4ZH49NpNPGlsoR28jYunz6CqMB/r1I+E5GTqKIkCgZci8Hu+LYuoDvYO4JcfvE9is2IRPme0AGiM7TvdKlyxCXYEpkrtce6BcndffvEl6t4oPv38CxKycxYds3xZyoladyjSKDCuvKvr12/a7ESf/GKAD9/9/rcoM/GUrT6b7ZhDgBhImelobua6LhP0RUKNU9dpt3QyovVViw5/lAsEsXUkjEdRU1MF9/w8bWmgvUdN0+WhBf40MWRJxIy2SakJIQQ4Am5jlNdgFRcNjdux6SCf4fy5MwT/Xtoo5TWH2TMot0/tW7S/0kklrKuBr5N6qXmVuZmpSEt0cb1DKFtuTJAkiIj0DwwgmwT2AvcoKSWddtiHKe6TAgsKSGifpRPaKxv8HRFuZEXBluenacIOhkt2trkGyxghCXCTbCvfOio2BqFq60B7JlJSPxuI/9JKwLhL7MK1ocQiJWAFqYEk97QH4aGByI4JRmlqLDGRf+C9iLLaBqk9j8CWiJKqFq0jPb+tXQz3j7dghFNrKkxkfoH3J520INPv/s7v/lgOTyWRuhmNSXgOsp4DJHshH1hfEgZFvHQx/h8vSxRNQ65/P//WBwt4yfjwrfalvAVdy5p28jUCVfoMXVuLpT/17+fK8xxw6UuGyPK87NMCvvm5Ev7JJPhzhU+16GKEk54tTCx4icj3LNFxYs+J9cBwhO7t4uVENwpSdOTn78iclkFGX5qDhsaHiIqIRn1DGw3uCllHAKqoDMkJ0Xj1ynk7jhAa5tNzw0NodBLsmcW8NaRa96qoxNTkuAmFkqeV1Hjz5k0bO/KksQEzywuYoaGecK+goY2o/06dhV/LSwup/Ks4euIE12TPhjgLWYZwnQXAlODL5bRk3xKyzZgoFzRqorGp0RiOGqeqz8z9+0/IRvNx+thBa4hoA3r3gtDTTcGbnbPIk879FXnTDCl1cnZynQvzC+mY1MleTUvDrS+TEhVlQBfWt5AZ58DL1en48yezqM6KRWFmEv7lZ91Y2QzAMJ/lTvMMfvSdQ/jF3/wMdQ+u4eTBct7rrIWaNZh7gMo0RcFXxEWVdNmFpWjpGOAzBOD8CydRWUzmaGDLLxNTdHwSZgmuoqRzszP4y5/9FLm8ntZL3cWDA3aQl51LALlAZ7iJV146j6KCbF2BshWIJ3VPMD2l4d+7iCIzeeX1N+Gk8U5KzkRpYRkcBM5do3NoJ+NNcDkRTSZzqTQeTc8ayXpjMNA7ijtff4K3X6jElaNl+OLJCC4eLEJibDABQAJckWLe3BMajaaWeooLQTPv7+79+8jIzERvTy9lpgCdnd0WJblw8YLpjPoSKSyem51lgCSURqqovJKkJxoTBKQ9bc04sn+fDWFOysilE4+xfVLbihiChIjIIFy58ioZqpok0oBEx9hxzwSdS0lJka33ytIqEuNSzUG9cOokyUOqRRvjyfoFrOUExEQtckLDKr1b131Ru/RZ3BZ8cfux7deh6mLk5NOpm16HWG6KopgugkTvGgGN+nkRQKoQY5qyrzEgwyOjdhSgCMj+/bVUfIIG6udI/wBiHBFWiRoZ6cKP//D/QtfAIE4d248iAt9F9wy++8J+/LJhGG6vj47LjYulTnz+y/dw+94j7lMCCopzLKfl2u07VEWSPYKhTe6/InWBgVofRZiVt6nGzHw23rcAsY7Dk/js97g/imwXFeTi9Kmj5gTS0jNJEmLpLMKxQPnUgOP+oR5UV9fi6lf3aLDTTJbFZGVg1+hg5AhEPudmJtDb34mJqVHqrA9jo+P49rfeNXKmhqM6ple+pUCJIoXTM7MEJct0pvcwMTFN1p6K49RXEU4BYtk/ATgNyRYhVYK9ohGypwJv8fFxFvFXFFRmVc9ING65rjruOlh7wB+9oP6OjI8SAMTZMZCOX9SmRcnGA2PD9rO/9b3v23G99EX2VG1EtFfqWZhFIBdFknn16g06Wid+8jefcE9dOHn0CHo726w9R0pqquUlqY/hc4cjG6zorqqgp0dHEbK7iYKsdDst2dsJINkaMZ3VTNowRQK5P2pfs8bn2ZVfoWPt6u60aFk010CNL9OzstDd34ebd2/TTjdiYnQMNVXVePnVV+GkLKqMX88gR6yImRKteUlMzeqoM8ZAtqJgx48eJyA+RP8VirlpRbk81h9vhOBYCeSZ2elQn8HZJS/1wUedmsYSgVJmehKeEggmZKXh5uO7FuHQkS6FmrLnQQvviSaY5kt74aMeFhLcPLDh7X0j0yip2GfRt+6uDot0nyWY++l//QnaW9vx7e98y/L2PATH6hKvoIRONiRrivAMEdjUPam3+yzNyaJv9iI5I5VAVvlatNHU1cd3b2GWe50UF4t9+2v4nhH0dPVTXmIMVOraaoCqExyNQ3PRHuaR4I9RT6X7quIMkB+m4puH476onUxHVw/BcSz9OIEZCes817Nm/0HKVyzu3rqHkdFJbO4EYZHg5uVL5+FdnrcO9ErjUMRujvu8saVUAbdVkapQR5W+ufk5JFn0yWseJKQm4uaDhzh84jSZVAD9UQQuXrhMPQjH+Pg8ie7/jYcPnqGsvBTDQ720bYtGvBd5zaysTNt34QUFf6Zo7xX8ELnVHkkOtrxLiCMBcJDQpGak4S/fJ3iPcSGGfuDuyBb+smvXeqcRtsGhJuIB84ijsCha6QgLsE702XER1MMNgkuSAMq5k2vhoD5bShblQMfbAmNKD1KQwb651sqjVkBJwEuAV99CSyocVN570B/8wR/8WH9RdEiMRWFRPZCMgHIIBJL0c/2pVg0SCoEqOUvBICmbHvg5mNJm+t/jT55XpMuOCTf9IM7/b1IBySpfJ9Cl9+lLr3/+Wf6jSP/NSyT8IDCIi6xk010zFkLhq1RqHXXq5/rZ0KzHGqfKQK0Qyc4pjZ5GuTZhD0dT1cOK39zgTbKpkAgySoKXoeFRXLv+AJN878LyGoGTAxWlxUhLScA733nT0Kwtmx6YX2L6ek4BJAmZBFPn4Kqc0umpmlLeunWLP3dglI5pamEO854lMzKLy+sYG5zie2GRNnW8VhRjkmxC11CXbOWaqYGi5ksqSqQEUyXta8yPRh3oWFUjPlL4voM1++hk2zBDJl1SmIu9rXUsz7ttqPCu9pLrEkpjo9wA5f9093WjrLSCgM5rzrJvUBEe/s67RsY/TIBC4Mj79q5RcAnCo/noIwSyH9zrxK+cLrZQ843OWfzDN/fhP37ejiQ6WR3heKa6sUUWWFaYQ0cWjbikJCsGUJWnZrbpyEtpbLnFZfj8i2tIJoA5e+IYwYxKe/3AS0fUH370gQEv9UJT0rq67sfHuwgyoumMVyzfQmypt6sblfsPYJwOrKKk2I4uNE1eTFy9U9bXliyKs//AATqHTUtwzqDRUrdrHS1+63QpjhWnczNpQDf5uiwXxkcGUVBajgNHa3D4+AmMDHagv6sVL5+oQlPDM2yvLlDgt+2YRwZAMu6lcmu8jPIjvrr6Ne9HPaa8Nv7i5o0b1udI4FGVX2oXICVVPx21DxkeG5cIcV9TrQu7ZM7J51OeovpQKZqlCEY05e/rLz/D4cMHCTyyyCrDMU0WS+/PtY4h680z8iF1i4xwovlZE3o6O3irG9Y8UwUJ2gN1fha7VV6ZihjkmMYEirnP65s+Axb1DQ10qF4sueewr6IYL5w5bUe8efm8t5hoLPJZaalx694TTBJIKAKSlBhv0aAjR45w/RPR1zeAkydOEci5rJ1Gw7NnNqNR1WWBwREIIFD68tpXlAEnvv/OG9jwLhB4TmF8qB8vnz3KNQnCy4cL4BmfQ1NrK0FtLvV0nfq9jnQCpQ8/+cRkVSOO1IHdr/+0ErRZNBK0D35CJjCpBN9oGmMx6us3buIAwYl6cGnUUkJCCmUrmWB+w6oF93R0sbPG36ViYWYJu3TA5aUF1prF2A/1X0fgAjoC1GGhQXQQQ3bE29zYgqOHT2Bf5X6zbxvUKc3BUz8sHcs9rntGx3gADXS4TU0tNjPw0uUzKCrK47W8pnNCU9LtJTpLOUol/gpMWxSM8m1RRwJiETRVkSnCoEpI9U3Ukcz25o7lgKmMvbm1Cde+vobaSjp+2onhiXFMzs1gnjpZWVqFnLRMq96UTe3s7rLjF0XqEgiqA4J2sLA0ZUUufb3DlNdNHKGdSYmLQQK/P//iC4swqh+fhitr2LAi9PPzyvsLtHzGMP6ZGOOwHnVLy6u8pyjMuJfRQyLm9a4Q4CXYcZRXUQTqu4iYvrKyMwkSZ/j5bnvWtpYWnDt3lvu7g1bKwsGaAyRaL1sXfnkNrYOacyoyqG7+Ai/K620mABybGYeaf16++KI5w86ODsq1RsXQ71B3bt+8YSkZBw4dMNv89Y1bcMYlEYSOYY17kpeTgjdee5EgYgo//+WHaOpqp93cREVxCRIoU8rnSafeDwz2U0eWLWCgDvSqGhyfmcMYAV53b7/5hVMnjtOmxRDIZYAbZgPKNa/RHDptgRzzOG2dosuyn+osoNmBIs4nTp6212lu4fVbd1DDNQihLqni9/NPPsS5s6eQzXVbk48MEriKM2KgYIB8qk53BBLUrki+SqNxlKYTwj0P1dB8BVXoz1Qkp56ZSj14+rTBsICLz6mdCeJ/IyQWar+iU6/Orj5sEiwpOre/spzyE0RCooBEiAUPKKH0l2r87cPBw4cMkAk3iAypYlLHuw8fP8Iwfd7k1IydfuytbdMuzXMtQvB//h//Gg9vP6JfHCMW4TMQjNc9fkwgqckI2xZ9FJ4QPhC2EKhRdE7PqGPfBcq6IyQAMfQFmrzwpKEeE9RxDXl/5EnG14O043ywHd4j0QCy4YGLyxBCRq1c7qKESGTGhlKWlPbj9R8nEjcozUWpGlrH6GjN9g020CW8pD3TnwJfFmSyiLBwjr796VnCLga8/tk/+2c/Juij49rggoaYwdKXQo5aKIXy9AZdQdEuLbouoi9tqgCSDJ8lmvNLIOr57wXg9BolmSvUKXCks1e9xhL1BQr4Pl1DGyblEfsTgNL7JMj6u0KJisbpyE1ffsPmz/FSozeFkHWNvcBw9EwSBGzyvrjhC75QrAQ6EO5bwxtFociO4YLQWFlpMBfbIkBzbgSHOdHS2U+nnIgdMmah8ZSkWOvNUpSfD43PUK4Gn8SOIFSl1dvbQwGPxiqdkp5DFVX+MTELdMqb1pm+sKgQE3PT6B8bISjZMzAVuBOIldklFBMknKitxOqy2456VI6tsut4zaLjPugobYqgoqSsBIPDA/78CQqzZgRqHy6eO8c9WyUbKKYeS2HCkZebjlJ+ZgMdr5pJkjxhY9WD3XUdUzgxvzRLp+qhwudzXcluU5MQELaHKfcM6ml8bz55ZDljat+g8+mO2V380/fb8EnDFE4VJeJ0WSJ6ZhdBO4rTpclwBPmQmRKNca5h+O4MJmYGcKxqH7Z9Qbh287YlGStfRg5RPVtKy/chKS0NmRkZcDnCUVLMtSWzk1rrvF++Td1+lShuR9I0NnJCKSlJlhsmQ6Ik+BmydnWTP33hAoF0KJob6lBAB6bIRndXL411K44eOWSVdXlkWoq2dtFoF5DpBYc58GnrFD54PIpfO5mNjx+P4WxFJkK8c5ZL5nGk4kfvdeCzhkn8xpvnkZmWhJ/+/C8wMzyIktw868quPlbYo/zS2UVESgnDeZ/LaKNTVb+jEwQgHS3NSCC7rCwvN/m34hPuv/IABYKUO6D8B/UrUxfk/r4ey8kb5Z6rj5wqBgMCfDZ2ZW5UndWDEElDOT3pNscaQkA+SEMouVc0TbkzyvdZIiBT0r4G2WZlJFse1yrv6WcaEp2Xbx3yZSB0pDFE4KdBz2NTC/jsy9sYHRnHYH8/YiKCydzzcOrMGWOWCQTREQR0YpazJBFjE7PopkNobG5CRUU5Sihz2jv33Dz3MYgA7Dh6e/qsx9UECcXQ6IA11xwamcbHV+/g4bNGrFKPfvuH30cqwZfAHF0hv0m8djzIiQnFdE8XbcEelnh/oSFONJDIHDl02PQtmMZP1XIHqispR04DKzQvZtTlwcwh0/AJcOnv6rMlB6upDRUVZXSo2bQ/XEOLlAUZQH/a9BT9Iz0kKxtIiE5GX/sgCnMz6NROW9RZx2nqMadxVRpvcufmLevuPzs9iaLCIhTml1gz4ShHjB0Hbqyvmp1SCsQsGXpSqn9Sw9Xrty1qdunSeRsZpSNZpRzIYspZ+h0X/80fiGioZYOmVwiEqPWEkdIN2kSCLEvA539btGfrdLob/JnmAar1Sl5+NspKSpCZlMY99sAXtAcXyc4c9SmADnNxYp4kYQafEUTpmO7KlZf42WEWQZqeHcPde19b64dHD5/iUPU+7CvKp7y6bYyVess9e9ZgxFctOBTRWXLP8x793ch3uWfRBEGOiABr4aKK3I6ufoLlUSzzNRogHhSsaItaUczZc0Q54/yRlwAVQhAgkHjJoaoaeJUgzEs7eejQEepKJMorqvy9zehftHCqoFObGkX/dki210kkvrx1HT0j3XjppZcoRzF27KsRWET9vM8dI0OOqDAcPX4UsbStXxPQLJOc1jc1G2BWQUBcbDiBXpnZqnn3IhZIsmU/Ve1dlJ/Lz9tBJEFSOEHzyNgoEmKTuRvBJNoLJAtFNtdTKQRyxENDg2YH4mNicZsEbWpi1FpcqIJOqQmKNEmv1bRVrT00T1NrVFSSj4ysHCRlZSCFpGN4YARz9DFqgyKieJjEXdFH9URU5yxV9stXqu1LJO9bKQXyzfLhStcQER4ZHjEQqBQTD7/dXBdNRVEEUvehQgSN0VFBnciYpqWoAENRQkUjs3MybED1zNwSX5eNXe7TScqyUlw0WUC+0kMiL91SfEItG0T2FHETaVP0PC420YCSesAJF0SFOpCZkAaNT/r8qy/x8OFDLu82gXgifvu3/zbJXRzBTzQu0OYreV3EUVjBr2NqiUFswuvrGHuNIHiP9+zbWOOKbGN0cgyL1OF9Jy7i6+U0PJ1TUZzsRAhcPo/lc7mCCN7CCaa45iUpEUiNjbDj4i36es07FmFVvqqOZkXsVVGq9kfqYCCd1frqW3ZHOir9tUpKyrNAofRb0UORBNkpi3gJIOnGKUn8jwCJC66jNF1Q4V9d7Pm3rqBoz/PolhbWktv4pbYUz/O7hOr0YXZAqRfJQBBEKRIllqKb40vsOjLoQqrPP0PszvIF+CDqUi42L8AnI6W2/+qyL9AlxVTeicpBldg2s0InsqDB2ltYp8Wd8TmIaEOR5djCK2UuhNA7yAlv724jMSkObs86uvvGzCHM0yjOLaxYPsri3BymKZyD/T02RX+CBoPqjVgyuHt3btHo1HGNtrGyvMRH27W+WdExTuuufuDAAXR1dKOgIJ/AKx8j3HQl1iqHRI3v5icWse3ZwPmTR/Cd1y9RqdRU1EfDMEx2NmpRlJTUDMsh00Zp2Kiq1corKq1cV2HjSG7o8HA/DfQUAc00RsiUXnnlZQKvDBrNBXg2dvh8SkyfM8CbkhhvSYHKx1pZ3cXjJ01QSbjmCqr9hhKuq8nGSwny1KV8hU5xe92LiqwEnK3OxpWaHLxQGov2+sdky6X46EEvYSv3g/v3wYN+fO98JR3tE3OU509f4vOukl3PItoVSZC6RmOyg9NnziM9K9dkJTU5EQW5WRalsioPKQH3xd8/hmCZ6xpIedFcSx8Va4vPoPYIazR82zSIXq5DOZm8BlsrAqLGsWIqymPS5ADJXW52LjKz8gjeQy2hsqqqDFGRDpPzIDqYj+v68P2TuThVloyIwA30t7cghSDtj++M43JtLtLjw/DV426UUQk/fe9jFPF+ExxRlugpUC8mpzwCyYSMlYCPjmpVgaUE4GU62xdOnDSV094rCmrRYsqxkrIFfnSfMprqwq4Ebhk2z/Kafy0IamWsdKw5SBBTWlxoIHp5Zd0c+TrBtI6y1S6knOBO7Tawt43OtmaLuJWUFuAYWfb4xLjdz+EDtRifmjSmNjw0RAO1ZnkT0XGJeO+jr+ggdTS7hVdfvICa6gpjqcXFxdaYkLdjpEzHSGLOLXROIwS/aWmJlncUyudWdeS1q1ctilJTU2vd2KcI4FVlq3Jxje/585/9HPfrGq2a9dTxY7hy/igBPkHAyirXR/odSMBXiuG+XqSlp+Du02dYpeF7/OAxXjl3CTX7qpCVm0un4UQKnWVmZjoiuef+tjL+aLlIpEZzyY4oOVx5Vfq7AEV1VTkGqNPqyi9QqHsOIrgV890N2EZ9/UNkpaajqa4VYYHBdGq1SKSsrhDIKFdGjsJvVAPR1d2OxsZnuHjhotmDiZkJhPO+Fgh8dH9K+tVxq4iD2n2qUWZdQzN6+/pw9sQRfPvt100GaPooQ7FIjE8wgqLjyJ7OLosBl5QWG5CJp/yG8lnkUAWy1X1bBl+OUQZL6ybyt0MnKqKqqJPIqrr0qxhhcm7S7kFj0YoICDQJISE2wZywSKJyR5NVKcn7neFrr379pfUZfHRPKRgEuAf2kcil8HckBZTBJ7SJ+7gX5WVlBF9ea9I7OaXWBUPYon56VtxobXnGdQflZJLP4OC9B2JgdMROKAQwJHsiSa+/+oY135TNV/RMX1oX5QRpjmdOdpbJXR5tR23NARKVJtx/8AiZ2ZkENbHmS5RSoGq6hqY2mzpy9dY9fHHzBvooo+1dPVZBp6iPk85zZXEWjx7coz5V2N6OTI9iYV1D+zusyKqvpwdZJN3nTh7E9771sp04BAeGElgX0cdEYoEkPzbOhRSCevkcek7ExMXBFZ+ENBKzDgLFv/yb99DW3Y+jp84TPIVjlmRqhaREAEt5u0qaP3XKP7JL0XNF6ZW/pn6Qs3wOyZiCDFqTMJItDd5XRLCjs4f7uEOfMAjP4gI/mcJDmVhwL8HDddXa6ohN7UZErMyfUhYUeREo0RH1rTs3DQBl5eTZyDdNL3jW9Iy+kXJEOyvyKmIzOEgCRp8m26ZcNr2fN0Z/4UU2n9PJ/bl/7561eIBvm/tE0LlH/0sAqp5iyquVLKlQxxUTbwBdqUHPAzeCIyKBanVzmnYyLTEJz0j8dWS7w+v100YdO3oY/+gf/31+nqot16BKdRX/yQYrKCPAZQEX6kCsS/eqoqF5A7NcMUTQtgSTJO1K11OL8SctG+hc4KpxXWSX432ryAxaRRTXSNX28Y4A5CRGIXJ33YqWlF8cx+vqmD+S9kNBAUV2lSOmUxnhEWEkfdvIPmEeyrzWUEhKeXsqfLEvYSB+K8dLhj/od37ndwi8dAEdDfobouoCUnKFY5/nc9nRmv8KdtOKSAnRChzpg41564NtUf3HjfQgFjHTNQSwlByvO9NnyWnbSCIuggyH7kafoY19jh4VQlfXdQmQwJxVWVJQ9afAljp6C4Tt0DNIQDsIapapRCpDX9kJwkKggwbVhzeKolAQTgSsRQmk8aQBKsjLxX/+k5/io09v4NHjJrzxymvoIGBaoRBrDEMilSGHoEjjISoK84CdDTqRGSs9V5lvNA26h4hYTi6/MJ9s1t/cj4+O1o52Aq9c1NMg1+7bj6rSCstLyCZzaW/uhIMGUZWS5cVZVIYNQ/AZWZn8/E4LA8shyNkFUnnUaVkASYxrhWsTsLuH+FgXWlubrNJMEcMesikxhRC+Ka+gGAeOnSQTU4XKqB2FKtS6rXmFZEFzi2TjBGanT5zGkdoDyExX7gBBMLcmintfWVyCQ/traKTCbNp9V0Md0mJCsUgms7Tgn67/5ssn0T86gyWi29+8XIGkyE1MLszR6K8hxuHC2MikHT/ML0wTPE2TLcTg8JHj3PNgXsPNtVR0i/xMMsG9kkBKdrTPCuWODA5aWFf5HHo+JUgr4hDG36dxrehZsO/gYWzzTx0bq/pRStLX32/OLisrCzMLiwRYAfzsUAL0VazvhWIvRKx4B7/3iza8UJyIIwXxGOluRTvBSh4NQx73aWbRi5/c6OL+RyI5ngq3MYWynCwCgVT4dCygsDIV0HJa6Dxk2FSloqN6HT+eUuLu/DwdV6YfOHJPZPgEqKUZuk85TP1Lg3sfNTyjLGYhMzUTI6NTJAVcFhoSR1Q4krmHDY8fWfLsOuVgjU4vIEQNCZVUL9CWiLKKchw7fIL/DqJRoA7wWXIoS6dPn0Rmbo7JlgyF9FNGSwmiMiQCDxrsXt/YjkeP6q21wksvnrcIT15BgSU7ay3VIV39ajra27iWYWjnnwIPvT0dOEfnUffoMYFaLbIIgHMIdjvp6JwxLtNd5f/IEURwrb68dhOfXr2NZc8WmXs6fvu3fsi93qNjHuOehBjwWKKMK5l6cKAfoxNjdgT67GkT8jNScf7cC4jmPQbRAEYrOkJH1Nvbjaf1z+gg1NBVg+JJAClLsiNKRpdu6d8iPlkZGdyLXTs6kV6uWPRmgqCcutTZjrt3byAxNgbJCZmU3yka/aMkCAnWqiGKTlDdpxWhWaJc68iuo7cXR7jupSXlBIT7jHx9cfULIw6a4+iig1Wlso5RwqNcuPXwMZppXxJd0fjhD34VLhp0A0ncBxFFgcbFlRX88pcfIzMtw1o2KFFZo47GxiZQQr3OSEmn03aSiNC50kEp50TvMxJMOROpUOHBOq8rcrC2sYUVEldFt327tAEbu3z2JvT09BuQkn5UVpbZUX5fXw/lNAitzfV06AEEv5OYGZ9DYV4OTp0+RWCWYkBBA/THuGdnzp6j/KURHGxbIUcCr6EWHOrXxU23yjONB1siqBbR0JHp1OyMRWJioiKwQkCem56GtARFPsIwNUeQTjChtI7gwDDati0DPNtbewR4VWY7RW5EMuR71Kh1X1UVcecen2eQMtmP9z79JT69dRNtA91Ypb1b5zpN0Ul39XSbsz6wfz8qqS+ZJFEbJOR/+ov3kF1RjFDuVXNLB0nGBJJIpP7Dv/x9nD5YbjNw5Qc3aPPCCDwUqdcezJFQ9La1IJVr4oiOsb5fihrfr2vGn/7kr7jm29igs9cJh9ftRhJ1qJyA99tvvMF73kc5JeCmjqtvpYIOOlJWLy6tr2yF0iJ09KxG5CpyoZBYhPG//tmf0l5u4Fd+5R1srHlsSsmqigPkX+nsFV0Vkhcwlx9SREh/ipioik8gWwUSOTk5lgslWU7PSCcYCsQ+EntFvDRDUf5NkdZIgX2utZqjS6cSkkQOAgj03NTbETtqC4ugtAQDx08e8Vc/k3BEx8bhGImVqg4FUk+fOmP+WcUAajUhH/flV18ZFlAbhiiu7SfvvY9j9FsvkGA1NHZSfkNx8eIVFBbn0o4ogqXn24aHPlBNWrU+WjthDYG5wJ1N7tM6AjaXEcF9j4rQGofQLy+jxxOKP3yyhYE19SlT0ssWYrGOrMA1OBSxotwnOcOQH8P1DvbBTTDooBwKzAmsq8G3vp9XLhqQ5Zo9b/yub/kB2XbpogWNqIuh3+AnRd21fs+DSdqroN/7vd/7sf4hpyDgpRfq3wJDEjr7j5umNxoAosHX3/Vl7+MP9E/9XQBMH2xfRHrWUkLv5T8tB4UfKKAlwKVv3aiBPRpT3YzChrr2c6CnPi5isrquHLRYnKJmupZCsjaAlkIVFBIOz6YPvbMeMwTqjDuFcKwHcLHo0P9OOe8raBtBe2FYmlMVxbSV2P7Zzz4gsp4lEKFj44YuElioDN63vW7n1XJ+UY5QvHCsloBn0xK2Nc8umWxeJaVaI1WyCd0rn0kdfNXY1OV0UAhW0NrWhGN0xOl0SAKpoXx9WWExXBSaVy6egdNBtsZnUrKzNrazs8MMrtj4DIV7YHIMQ2ODyM/OobAuWx6NoiACSJrjl5aSbGs8TZa0TicTSyHWAOr5lUXrpp1PwJCbl29J3Vo3TfTvHZu2st3DBw8RRMZzbSPItLKQFB9n0+vViPH+gzoKViTefPMdJCeRHcclYWqcz06DukOh3vTMIT82HLnOIEz1t2BClZhEbirtTyJgLSkoNeVVku/xY8dp7KpNHobIsPp7urC6smQNRxUhnJ+dsyiVQIqazc7TQKrqT5V3ynXQ8bP6A6l8WuuXRAc9NjyGDDp6G89D2VIhgACajsRcVGz1TVPzWyXIbnHPN9fIMiJi8Q//6Cvc71+Cd82LH14qI8ih4+9ptaOq/acv4vf/8j5eOl6OyiwnEqLC8Gp1GjrqH9CZcP2WV+Fe92CdoD2EICeMRoPSbSXPvAOLUGi6QDjXc3Z6looXbMBGEQnJshKc5WCtrJuvjoiKxnWC2tv1j1CWkYPA3SCsrG/TiIcTcetYkSCnuc5K8gsI/Hf5AQLi2m+BrsjQMBSXFiOcsqbqIuXjaMzIlncR5fy5On9rIoJKm0WmlGitXkoa4dTYVG+6pntTc9umhnrk5iSiqrzEWj6owaKS0nUfZiz4gepB19ffZ/k3d+8/xP7K/Yh1RlOODqOkrNyqaDUTVNW3AqnpdKpyZI7QcITSMr9/9WsM0DnJqb779ut47bXL3DNFt30ENjHWZ2eP+6GeZFo7RXfHRmYRtLmLd9+6xLXUAHi37Zl7fgm//PBj3ptGFa1Y1FOtYKxyi9ZGfmdX4IS6KrkXY18hWBXJULuJ2HgnHj65w2cMRCgd2627tzA9MYrf+P6v4f79RktdqKgs4T5q9I0iCnSeyZQpyrSOYjeoh56Fddy/9hBTI+PcefCZ0wlUQ/Dk0R1kUi+V4Ds6PkOgHE49nsEvv/zKRv68+8ZrOEgAII8o4qgWHep3pC7src3N9gwvvnjFmLGio+uUXfWTUrNkGXcn9SuGzmyPjsZfja5Iq+yjv8BIeTUamSYHoyjJJu2vojK6hiOMhI72ubGlxSo3laxfWFhgkefVb6LJXe0tuHDmHOqfNFMHI/DKq1eQQUetaJgKG1RYoCPcisoqc+b+ZtiBvAaJAR2Wd2kRs5PjVvktRxkaFGoRV7UcUAsetcpRhfQunyc7UWRm0/IfQwja5EimxsdJ3pz0DyJMAhLcTD5TREQUlpeWLNKgiryM9AzahTUSbS/e/+U1PKh7SsDVTMK9iM0ADwLD6aRXFw2Qy/ZMz8xgljKVXVSEzv4J/OlfforjF19BXEoGnXg0Xjh8EF7u+zb1+d03X8Pm8jwamhqp4wF2LCddVmQtiOtczGscOnyEJGMIYY5E/MXffIg/++u/wsPHT0gg0ni7XP/dDet/+PJFEtyD+3Dx0iUkJKbg8y+/QFNLM6pr9hMUuNFH8jA9O222TBEhneSoOEMFNsrpmp6exP2Ht6hXj/H666+T5NRwHTwYp13Q0PyYmATKux98KydUsRyt4/NUHsuv5rdy5ER8dVQrX6u8M0VvdEKlCj0l8Ct4oDZIvLD55IjQCKuaFaBTyxEBOEW4JGfqTRdPWVSRV2FpOUYmZvl6Ajbu04nTL5jP1oii/Lwii/arY4DynuXvP//8C2SSHGtPpbdffvYVikuqUFx1AB989CkJ1QD1nPe4vYqC/GzKoaoUd7nfar2k0wUSScqsTkiUBqR8QhWjBXgX+Ix8VpJsdZ5fJnhvWgjCf2gGvFwrpTKIRGb41pAesEFbHYAQ2qCYUMC57eVzcf99W1BLljg+p3pWRlC3lIuobyXUC3T5jxj9IEr2Ud/CNdo/3h4BV7DZXH9AiV/CM4aCYIRduMeAlwCV5WFxcS2SxRfKoSnSoA3Ulzb2OSDSa/ShcgIGdKhM+r1+zl/z3/7eXyqPNkBFBdURo4CXzrt1Td28rqXP1of5R0EEEBkrpGmyIxNqny1WqMiBElYtwsXP0WcqaVpGIyjcib6JBTrBHcvXWN8OwkQQmQKX+XJWOGqief/BaiwYigk6/GIyqOvqdE5kzcvwlyCLU74MwSENWiQNsqJdodyYA/srUFooZrdm4UTlb9jIHb5R1Tr6UnQmhk4oKtJphnSDRuzBHRq2hFh89fgx6oj0nzU2IYeAIE/MjYynr7MNXo+SaP3hS1WRpaelQc1geweGsRW4h19+9SnXwIec1AzL8RBDSU5OJEgZhxIAA6lMAoAJ8fHW0yk1kcx1pItG6C426SzCaLB2uF5K0pyenkPf0DimCXLy8wstL0dz7IIpIFpwa+PBe8nNK0Bubr5NkZeH95IBbXOfZwj08krKgNQiLOyEIU8lzXT4GjCurvzBZOAhDhevs40FdYnnOim3SFVkCzOzmBwbpbEYJkBdpPGloV+loFNOtK+b69xH3qeqViRDSixWY0ixGxUbaK/FMMQgpPQJsS4QSvP+V7DG62lUjdpyjI8O4e6t63hW9wgRgTtU2lwaXw+e1j2msd/ChaO1cBFQ/fB8EZJC+Xkzo9ayofbwYSxth6EsNxl//kUDUumYD7q2UHfrCySnxRJ0JFufK2oAAU8kjcIuGTPlnPIdQyC4TlAWuLNHgLnPWjaoB47Xu2ZJw/EE6epvIzCjUTYiCRHRNG5cr+GuFuQmxqC2qhpLdCKEdGjvHMJnn3+Nyck5Asdh5BE4R0U7sE2DEkEHrRQAras0Q9WtkfzZ1Ru3LElchte75EYWWaybTm6UjFgyGitn7XKRIQ+hu1utHkCQQEYdHGHH6jt0mt/73ju8J7Iy6qdmmflbxkifufcExTMz0wQlt5GZloodAvicDAJ6OqELly/be2TkNaJITXfTNA+QRksESUDJR/DV2NmF/oF+JERH4rvfep2sO4MOQfkZ29bzzY6J6ViV3K1jSdI/NDytx9uvvYTi/CzTszA6Px3LLHMd1SIhiHqkYhAn9W6ToFXPr3UJCpJd4V9ob/g/k7NN6o9GL8nOiRCowm11dQPP6hsxtzCNl/kcLsrvzWu3sL+qAsnUXRnXUOpzGtdTSfWaRrBMcjYxNIHe9iGStAXKahCOnz6JDO5TfkEBSUocOlo77Ji7mODETTn/+S/f536O2vHq21euELgTcPLZlXcpByWTrGja9PgkSguKDDDfv3+Pa6Nc0m5rX7EXuIu+yQF4dtct3zOZDneGNks5hQncW6u0sn0geabx1B7RQph9lYOSw9N+qtP9PgIXASM1bVaysfLm0lPTrR3G4SNH7GgzKzuDwDQYlTXVBBfqXs9r8DpyKJq9aeiWgEbJzurptrlJ+SYxLSBJLOFabHjXCczjCA55L9T3JNomJUXL5qvK+eTRY7y/EH8khvsjp6VImwqN1BpDxzhmb/le2XtF/CfGR7kHy5aKIHK1QgB87d4D/OzDj9AzNoQNEiS1+3AQMGzRN2icTSAdrqL5IvCLK+u4+7Aet+48hGdxCXN8T1xEEJyhlDbKuSKYt289tMj+FElbZkYykgnWo1zxVnmptZyfox48eoisogI0NXdYbuTHBA7zK/O0LZGWk7kwx78TuPz6976HPK5HQWGJES1Vlnb2dOJXfuVdizip6EWk+8WXXrJKXFUWKsosoqkobU93F65fvwpXnNOqz7NJ0OZm5/lcG6ZfSliXMtuoPVon6aAcvPyuQEYAn0k6Eay9wjfNUwO+yW+iPEhW5Hd9XP89/qlTB+tBRZnf095S3sOCw2lb6at5BZ1YKXIvGZAePX3yxNoudBFUybuWFFfi2NHjFimT99as2GCCUIEkNS+9TB1TtF397tSORgPtP//8GjLSsjHv2cLtJ/UYHe4leAtCWUUBDh2twYHa/YYXBMJFKMIJ0KWXaumhyHIC9T+Y9z5LWxlJG7lOeaIwYZWvvzO5h591+LCqfFzqQgTlX+N/EoI2+NkE82HByCShA8lqULgG4Adb8VYs7Z963zkV9ZNeCXTxmRRhNvwSJgxD7eLay+IIt0i37JSQ66OuBvpTmEjyHkBi4tdDPwnX6Z2NDJKzk8FS/o1eoJC1QowCVwaOeGEDSAaG9GYaCr5Gv9OxiVUQ8YH1zPanjB1/Lmepa2vD5Kx4GRoafxWADLo2T5+rG5Tz1/XWN9YM9SvapRET9ju+UYnVykvR9de5qMtUHIXSBVzWtgPQM+HmBvuwRuWe23VgMYiLtrOFlxJWEe5bQhAFXc6wkcrS0tmLx41tmJpXtR0FRJ/hC0IhQUceDU5yQgxKCnKwt7WB82eO0wWsmrHW5wrZ6vhUQ53dNAa0HMaolfCqTZCAqDFbS1MDTp4+ATef6Q4ZJtEL3jx/ETmZ2Sig0M0vzlquRN/goDFBRQxUudjfN4SC8grMEpQ1tDairLgIcZEqi6bRU8Kqkwx6qJ/CQIEhmw/jPiiRWsbWRaEcnR1CgCMARVTSAP5+kuzzMdlSAAVGOVHTk7O4YI0TC+xoSjl8lq+2QhAWHGbh/KjIKCqdB3Pzc1b5NjAwaEK/GZ2Fa00TuNE2TlYWh8qiNKs61DiOu3UP0dU/SKeQiEjJCteF2yfshkiuSwyFMTY6yprOiWEpIVX7KoOr4+MdKqd4gfbX1lhOk1Kh14glyDEZAOd/G9xXe60MC38+OzVKBQxHVmoiinPSUZiVxrVQFUoo+lrq0NfTi6f37sIZvItDBfHobH6CRRq26LhUlFbWYHUnAP/4Jw9pZIC8jDi0j3qQEbRAp9duyaSVlfuQmJ5u0S3v2gbmuO/tw30YW5xGfmEeRjt7cKBqP40zUTxBYz73V3PFVGmmaky9R8fE23ygSCp1QloWviL7+85rr+JIWSXlcJUyTANISfvgw6/Q2zOC8fFZXLp4FuVl5QTdK0jNUP7HrDmiiZkpEhlV1i3j/r37SE3PRX/vKNTwsbyy3AoyZAjEotXKYZwOWvlnSqpVdCIxIZnGIRaJ0Ul0FgQWqck4dOSUgUQdyajsW4mhMnjtba3IJfC4f+cWaiqKMUHwdOXMObL+fKTTMcUmJXKTCPDJLmfplFJ5Lem9HPowgV9DXw+edHRZtCJgfQUnDlUT9OzHFFn+CFm9omJmqGmMRKoGh4fR3NKGZ0+f4sTJWhQWZlE2KAbBqk5UBewOAQb/4N5ruK0s0ipll77aDLLsCv+wyLCMo4YyK+KjBG7pp45clwiOIyJiCFDz7TmLS/JIejKx6aWT55qWZGfZiBA1j1QSvo5HlHs1Oj5BYNxjM0aftnahtKIEJ88eQ1ZhPibnFin7SUhNTkFebhHtHdDQ2Y4vbnyFlQ03Yhxh+JU337IRNrJZpncCtvwWeZWcz3M9HnI/g7hHqqTUEUtERCjtzSaePHuAlr4W3K9/zDUaRWSQEwNc1xg+p4poggmalxbmreJV8wl1TJ9EkjZB/Vf/QYEmdU1XbpWcgiZKKKFaLN4/kUDNmmk3KLsh/FkkyUGkMwKrtJkqTFBnc0Uw7OhJQI4mc2pyCqNDw9x3NWZuRp5mXrri6KxCkZFMgE4yoqo+5Zc5nCRreZl8Xbu1B8gvKORzhllit5K/JQOe5UUSWAciaMc0AmebwMBBIKVG2Iq4aEqHCJaLciDy0N3djhsPHmFyZZbEZNvAUUxUDKJDnJifnLfcMioCRWSPDjMCYSFRBMsrUO/CFD7fybJcnD+0n/YiE+2DA2jr6CPZ28Wj+w9w8ewZHD9UYz5lnQ/r8Xqwy31K4XM1Njfi5uPbeOHUMdy6extJaclWzBSw4cPy3AzJQRTeevs1+ow4pJJMq9JXqQCRikxyL1U8INCt0XOumFiLNCmaKMA1MEgwSOArYKnh9vv3VxHMvEBiqkjvAtR6SG2TRLq4CwgK3eO1IijzlCcCEB1jKr9L7aG0RnbkRbupwc4atL9OXynwFPyNbdaJkWb5ap2UOK7E723+XbKgk67ujk4DHUKvih5KZrVfOh5WAdPExAgJ07z199NxtmRFRElBCwE22Qa1L1L+mvIkdYqhdCLNYb159wFu37iLvq4OrNLnb/Kz87OTUVNeaCOpjh49Qblw8PkcprvSWxEAFX5tk5Soh6COrBcI5EP4MPLLlHIsbgbh591b+GiEBIegi94EEXubtOlexAZvWu5jRGgg8hMisOOZQxDXJtoZiVhXtM2UtUgX90izF/VnmGyJQBf3T+RUdlGkT3hFxYJ+/ETQSvyk11uwytZQJ4SCxBJBvU++VmCMAPaf/lPlePE3/FIoUWFL/h8Ng5/FCoTxPTR+ykcQoBLIEvIl4gvU5vrDbAqrmaHTxvNPHU/oWs8dqxyBELWiFqF04rpRgTi9V18SJFXtKEFOn6djAv+w7A06HuVzEeBREPT5OiZc5iaubZI18kH7FjYxR+O7tbWLNV5neo8GgmyqIHIbr6cSmJAR+oIpOCtLcPDZlHB35+5jaIbbLg217kSLLmMXFLKFQ/sL8P23r6C0OI/oP5iCsoRNWn/NIZMjk4PQZigaoyRDRdYe3L+P+OQkrPN6KpcNpkJUVu8jWPShh0b65MHjlv+w6hFA9J+DV1Xvt7E3TW2dRPenEUOjrGdNo2MODNrFEh3sxWOnyYrWqBCBSKJRa+pswuTqPFF5jLFlcRHNQ9xR0zeut5oApsWmI9WVws8hm6XQrVFBdSwWn5xA4V+yPK74pGQb8yDMrl4uiqAph0fbIUFRPy0lymqEiJKxFVbuc2/ZfMI4Zwj6RpdwqDQFfUO9GBofsv43z9o7MDM3h5zsTGhunJhWekwk0l1hiKKg7+3tWEWOwKn2XknzmwLXZiF4H2IJ/E/7LpBlAme/ooxJBi23Zc/kYJWMWlG6dRoyeg+LGM3Pq/LMjSn3Cjw7gbyXBTrscCSkRGN/RRUBdapFbjR1Pj4mGr07SfitP72HudUd/KvvHcH9nnm0DS/iH1zOx9xUJ1lPoCUHb/O+FylzX9y/i88e3OFnubFG9hrE++xtakFlmQalp1lk1xcSCFdiPIoJfnQkIwM7QmY9ODKAo8dPwBWbiqfP2lBX94xgLpUgORKz86qIDaSDTzC2p8kBGdmJ+J1/9PcskV3zG1V+PzI8zmdbwi4dq4zsHMHZ9rb0MMxy6tSL6NyFs1zBPUTQSSrqEMl9bXhWZ8Ufa8rfiI6nUXZRh3bpnCYxTGafFJ0AD41nBHUgNT0DDc1NdiTqoCzp+G9mfgprdIrbyyQqfEbleiivLT4l2Y7YlfsgQxTBPV8n4lAURLl8SjT/5fWv8aizCwEEj9+5dBavv/4KndgKAWgUHbsLkbQFcVGRNLy7BKszdKbDGO0dsG78L146zWfux9jkHMG2GkDSflBAw+lYlIOmXkErNNhi5zqaGiJBmJqYIuAMtipKVekpoiZbJecvgmFghwZGSeGqbvYR8K8tepCTlYUPP/nInHcYX+/lnggUFVWUW8FKW0cH91eJ6+G4fv0uZTwdZ88et2aUSoRWA1iBgqCAECNhIZS7hqZ6K2qYHB1FOgGZjiBS6aAdYZpdSNGm3MvBDQ8PwD0zh4G+fmPU+Tk5BqIWVP6+ukInw7V2xSIsMhQ9g/3o6R0m0UjC4doDVrChAoGA3TWEUobyswvseWmlDay43csWMZX90BBqbqeBTx0fWSSZ9xRLW6RIezY/N5E2rLu7yyqqezp6LJdmZ2cTN25cxzzvUaDHSfK0R1ujVIGtVQ9laZGvWSdxzYNvc5fAL8J69mkETz/3xEFgoGHGOiJrJZBXTtMOiaR0WPmK+p1K9u24lCBLEQcdJwUo4uCKsci9pmxo/3XkpyCA+nOpKrh7uIcgftyKgZyUi+z0RAMVk2PqXi5bFkAZcyIU4XTUBJGLq0h2ROPtS2fw7puXrU9XBAGgCJKc6DJ1JIT70sP9rq4uRygJo55fPs1JeU0gsdQ+3Lp5DZqq8fZrBNOZuehq7YeP5OKFo9U4cfoQiW0+bf2qyaiqu1VQIIerPFDlSSZRvkUaFK1SpayqRRcX6Z+ot0vUs1s3b1GXLyLcGUsipnYVXq7BLv3wpu23CsXCCIbCCHDUYV1thHY3KQM0mHsbq3CRdAbv7CKccsaPgHoNBgc58KCly0BSMOjPosNpyyMMyFkEjPpA0eGf/ByLTu5ahEoNiWVTfAJqlBn54LhYJ2UhnOuXaPZwcWmNTjuQMpDLNVIjWBWAhNCEyz4RH/DCwgAi9Ipa9/X14SGB1wzJjOYHC7BUVRfj5MkjOHX6jPkdBWkMvPA/pWksLi6QdCnSRAK1PEfZWzViMTk2QKCaCh/3f3UnDP+hKwRPFoQx9NwBcO6tIztA7SJ04hZOmxiMomQHAtcI7vkqpRMpGKAUHkWrBFxDaXMVqRKxD+H6+ltG+J9FeqvAk7+wgwolN8XPEWFyGNgnruG/FcX0qA8nXyDi588D0wJ/E/HiW/kr3aaCKHJ6/giXgJecnwyVvvUzf6KeH3gZi+TvTfm/WVy7MH8mg6LzZUUwtIn6Ulm0QpOq1hBzkvPdoQMRgFCOjv+M1H8f/vwyP1JUx1eFK/V7baZ1gKUAqzw/OCwcnaNzWBWap3H2KKk+gEIeEIwjUau4nJ9o57Nr3PDprh7E8v4KcnPQ0TeE6fllbFLgAgWW6MwUDYiPdVjT1IhgRfwUuNHxoybK03RzOeJVfUS4ExGuxFd/9YbYhtagqqaGwCQOGqcwo07iNFpDA8OYmZjAC6dfICPMMeaoCg0bNcRnKS0ttfwQhe91DTVs1EDa3q42nKg9KESKLTK/UCquEv0meS1aBovoiOmo9YUmosfSMENDVEMiKSQ0WkRafbxOfVcr1vkMb7z6Bg1SKHJy8g2Q+ai8qtKSAFleiMCPrX2AgV71jxGI21mZwxJZRXZeAYFhCv71+800jJEI5zZH++bxtOEp18/H+89CV18vAVcEUhNcSFN7DK5FApVb+XE6fn7c0IzG9k5jVNrDjr4etPR0kYmtIy8/l6/3z3JUWbqYmgy48lxMgfYkQ4Rl/Cz1mTHB5t6JxVtHe4JwPYfWnn9DBAGxjLPy/awVCOXQS2ezubWGLcpG6cFj+BcfNeNf/e1T+PPPWlCcHWW9vN48XoDF2TE+86Qdz6lkupYOjluOT7/4wthpcX4Bjfbb/LMIqYmpKCkqpbJGkAiQcVuTy23LW3n08BHGx0fR0kYgs7Jo93/v7l3rsaURVCGBlHHKsBKI9f5uGtjBoXGCglXs21+ElMRotLa2oKa6jA5zxxK1x6enLXos4zA1PoWs7Hw62UAz3lVVFdZTSw7BgCvXubWl0Y46j544SeC1zXUNw9O6ZnzwwS/R3tFNAuPB3vIySsjaPUtzWF6cx91H97nGgUYCkhJTUPf4jpgQOlpbUVhUJLvCNd6ztVajzRnel8iMCIfY7QadoKIhcwse3H1YZwnzPvcsXj9/hvIm471hI6vk1PMI0sPCgq0qq7W9i0BrFDvcz+++8x34dvxNC4MIdmiRjAyo0koMXIUUyyte23/d0CqdlbVBoS1RYYiSuTUP7+rVr63XmCYN6NhA0iSbIweotgvq6yeANTtLAEpn2Ds8iMdPHtlx6zqdzPL6Jp3eCsHzIIHGAtrb+qDZlAcP7MeJE0f5umgjB1IduQjlCU2OTVibkPOXzls+UFFRoUX8+nq6EcU1UiJ+XFK8ybpyoq5f+9pGyyg3MDUp0Z5DQ7B1VKScUkWolNOnfEfl0yy61zBOOenqaIf6VHkJilMpdzE0+quLy5gguXjU1IRM6pT6RYmc6JhP5MV6RvFPOVIxdcmqChH8M+WCzTl89OGH1mcvm2BUa6Q+c4UFhRaZe/TwIdIz0qDeZUofcHPdBvu7UFVZZkUgvGWLfA6MDNHpkBgpuZ/2RpHFu/fu2Xif5OR0rv+mRbmVgC0/4+Eayy8oh0aRVxefR7MFwyMdmBodo82Jtt8LrJg+07eoXUJckovgZhqZBLYHyitx9OAR9BKYjk/O27UKcnMxOz6HFbeXVHwP1YV5ePPyOfzaO28iOT7anl1Rmkg5U37L2aqliJv2W5Wp+6qruas+OuRIrqGP9qsV12/ftGKcd17/FubdHhtvJDL9CsHct956FemUaY12W6F8yv/xAnZiIpVUbq4iOLK9KkrQ5IKh4SHa/DECj2rqZIeBzosXL+LR4yck5v78VqW3+BTpp7wHcSPD6J8iCAjUMX+ZgGSdxGuDhGZnw0NdmCcAXsOmd830wkOy7aWfUCX051/fpJz6kJ+VSp/oNnuRSlutyKp0U+TEFJx+Vzb2+eBsoS5Fw+TT5YdlW9Ssd2d3HTkEW83N7bTXkXjtlSt87lkLZFgVtykHr8Br6n3qO6iEd02LUB++zlY9bwT9RxpOnjlq0VAngbFGWGm9BAZl/yWfqsjWFIGZUYJc6mZ/bzeSqSeaORxDXxMUGIH/2LmHpsVwA5ZEKYje8yArYAPREnqCqZiwQJSnCnz5rMpfoFRFISomkE0VEbHB1vx+Hj20PFnKr/p30fUYDvKnSymv/ZuiKQWV+HdVVEtGBba8lH2lFKhyVdcURtLJnQVMfvSjf/ZjgS4tsi6oD37+FUrDoOiWvvU7fSn/wJqx0RBwb+x9UmM747TXafN0rCiUqhwPbhQXXchVuTv6cL1Pjl9gSxZLpd5SJEUw9F7LH+OL7MzUULN2QGBOQ4MFwPybqM2c8e5gbMFL4yJnvom53SisBEciwreG7xeH07BNYZfCs70XhFAuQElhFg1sEnon5tDWM0hcQwUmklUH8xgnEXxGAt546Rx2KcDKKVPTWBkGipqhZ4XeN9e2rJlpEJ9HAFJoV9VSGuY5PDpCheqVuNFgjCBRCaz5+VbllJOdDVWWacli6dQlmAqlq2JI4G6N6Hh5aYVsoI3GKRYxkTHwuDesmaYA772b11FeWEjjnIyMpBRjsus0jJs02pr/FUi7tKssbIJEHUXNrixhYcNro3IK8osJ6jLR3N5O5z2Oaze+NicgZuFH4TpSlhH0V4F19fba/EMZ9qi4FGzH5KCdLPKdU1moTIpETvQ2/s0f/QdE89rVBI+h3Js4Aa1YFxkXjS33SYB3l+xLFTiLK2voGBwnMKbycU0Uup1dVnRq1o4/1K17We0vuNJ9ZPUtnW3EkdsI476097QhJzfTFCSGzFRH2xrcqz5DGuKamprPNVUVThRmZ2YoKnsYm+wnM6VT3aNiBIdjk883MruIVRqfMDqYWK57dmoi/u1nBH4K/VJmFpa9yIkNQevTRzaMWjIVExOHOTpEDd3Ny83j5+uIKhvpBFwhe4HcRyp8MI2W7aXTSMnC/Lwd7wlsj42PWJRHfdqUw5ZMQ3f8UC3KCvJoTCmzm7vUiRDKQjjuPHiEJ8/aqTPb3KsIawmh3l6r6xo/QobK510nwOwiW1TJ9qkXXqAiC4SF0YAnWdfs1tZmaNyIhf6pf4p06ehzigBSfYWCgiPw6adXMTExi1OnzmB/STFWRgfhCtiGk8aov7uNzH/DciFlJJbdbgrVGgHREKr31VCq1UiZ7FZqT112z/vnk6q5pXRTRxx6ZkVyv/j8Ft9HMLS5inMHypCbmkDwQ4C66uHzbFpOnmaSBnDtmggCm1rabJj2O2+9RaYdabkUKpFXqsIWXy8wxcUiwN0wW6AojY6bg2lPxgYH6XxWLAK8u7VBZ7RoTl85NBs0sGqoqFJ+ORmzVdRbrb96BUkfFa1foFO88+iOOXT16Tl36Qoa29pw/9Et/m6SgGmRIGMU2ZnZOHvquI1JWliYM0MqI6zWJ92dXQQRS7pNVBJkTE5M8Z6CUFZSas6iU1W0vR2YXCS4IrgZJoAMplObn55DcgL3l2ujnm2hBKNyBjolEFBU365wyndMbApfu4KNRQ+OHDyAzOwM62E1MzePvoFBO57TRIP0lHQDvCkpiabndr7AZ1a1qb9hpv3P7Kj2TXlwqhRXpFOD6fXZjx89sPetc/1Uyq/ZkuoVp3w32UFF5abHaOPinIgKD7UGwQvzi2jvbEd3f4+xfdltzaWtf/qMTjcWGdSdtHTqT1oaf7dtEQbZVx0vWkSB96ycUs00Ve6qi5+rtABFxlTgoWidNZGlPsvHxERHoqywALXFFThUUoOmhg58ffsBdulgJbcZBGS+7SA4w2NQRX36je++ihfPHkEY/Y8Is6LZK9SvQK6BIhsa96N0CE0uGRsdtubFrkjaKpLP+uYW3H3ylHIZiXdf/Rae3n2Mm/cJ0ikrv/qDt/HCiUOIUkpFXBz61X/MS9tHn6YpJnLESk8ReNDIOhVLiXzOLbrpoL3IpM62UIeys7LtaPjp06dcjxAbnr5JUBXK1wYEcZ1oH+No98ND9rDJNVE+cQB/pyitokFBpESb6yuWo6TJJRbZpB1dJxlSwUpjfTOO0P7srynnnoXBTdCulg46NVHPKTWFVcBAHe7VG85LXVKfyZCgMJI/+XflOVMnaVtUAJWRlWbASffc0daOYeqhBpOLCFt0Uoogb0hh095Z0jn3WT5exCuY9iCI8hkVrSIvl9kyRaXUXsoPX+gRCOYVRZ6Rbd9Zx8KsRm2lIDvRYXmwhbR78wEJ+Hdte+haJHkQOeezJPpWkRa8jqhgAR/qQlQoqrPiEBG0DTfXXYUa8VFhSCCod9EfKOqlIEa0I8r8tfKnVfSmDgb6uYiSjlmFY+Tbwgi0DJDx32odIdJnubG8axVs6YhcuEdV0YrySt70pX235HoJ8PNvfT3/83mkS5EF/sFF1FEi0RoXX3+3Enl7nx8F6s/noXyBLimUHyD5EavQ43MQp/fra2PDz7a0Kc+PMP3ffhAgYyBQJiMhay8UqQ7O/BF/vo2BebIT7wY/bwcb/Nk0nLZhlQl7OJUVRsYUiV0Cimd1rehr70d8ThZm1/fw/tXbcK/4mxyqV42SSXd21shky1GYnYpNAi71ntE9KNlTDGxbUTUBHAqNjtTkZCV0ek5VYinh/u7duwgJ9OE7b75NoEWl2dW4jkWLBI2RTessWsnujsgo2wibQaho3OSUJbmGkgH2dbVD/Xvo+9E/OIX/+Kf/FY002PIwVfuqyBTS6MCisEqjpq77EUTZYncbXBeV0EsIQug8gmggZhaWUV19EEWFJWRmdxEWE4mUrAyUl5Qji8xTlVvbdOoSQv8aqxnsPNQ2Qz3UZPTUziI7LR4T7nX86ZedKC5OQ+P9r3H0wEEcqK7AqaNHUFZUgiP89/7KSpQQaGrKf0l5FZ20F3fuPUK4KxHhGrUk55eaYZ+nyjeVq7so2GdOneaehxgIzSVTT01LRGPLU9x/cttKwpe8XgKHNbiXZqk0M3ja+BTpdIBhYTRCEU48evKQAi7nt0alCMLDBzcRFL6HB0+aCc42aVw9GJsiE54eQ2oKQdAiHV3kDn7w0iEaYeB6Uz/+51f2obOtkU5OA+H9QN9vNMiwN32IDIk00BUdFWvHgTre0zHh9NwCFgl+Nd9smPuxwj/FdGdmZk2WPQR0SiR2RkYjOUmzCwPs2EWdoVWYIEYVHBaEfgKg6VkvnysTf/Cjf4KcnEIy5BUMDg1QVpSnQoCVnIbKmhpsU45cdEz0s9bH7PzFs5bzJXlyOJy8x2hskcmri7bmeP7JT39OgrKACAJcccgd6ts/+Sf/AJ6xfmSmxiI0MgSzvQOYnZqmIST7o3yOjqogYoQg4ygdZiZiE5T4vsD1SzbDpeMTya6AlwiZ9PjBvQd2jE04hK++uIZdGqAfvvMmTh6pwNw8SRDvNysrF3GxccbQRaJGp5dw8+4jOqhVFORko7Qgi2tPAkDQp7wu9WJT1FwTJaT7vQQYzphYA2RqDzJOchBLoCYSItapvneaoyrnoGiWQKvuUfkxiqbquEyRd0VVBcL0Gn3JgA709CCF93bkwBF4CGp/9t7PCSDm8dKVi7hy4Qqvu2ZJ9GfPnjFdvXXrpkWGZJDVGV2GUn2WqqrLzUn98f/1RyQ0wTaHUM1oB4d6EU4HoIH3szNTWJlzIyUhGZ0EbBr7pGcN47eotRi35bTQCakyLZjAS8OS25q7kB4bixOHa+2zHNEu7AbRhhUVo7Gj05oGB9IWrVMORQLiSQ5cdIxqpilXtsHf8YIWQRLQkW1XJEPpHF3d3VwPGJEsJfjo6e3hNdxGCK01DK+hPCclfs9MjlHGllFckANL4iaBiHJE05ZmUbfTTd517VUCixHK0r59+1FQyGekTFLBuB+blOsQIyyqklN0S2R8j+RMBH2F5MGS6WlD1CPN37NthzIj/0TbrM+UAw+NQEx4FGUgFu1dfWgZ6MVWxK717nvpwgW8eO4ywgLDcKi2AqdP1/IzlDjuwfwSARE/R3LLhTCwucrP01QCH31GflEegUQPnSv1VcfsAeHc/21Mjc+RuMygrv4Z13AbmcnJKC8roI2PIuhRqxw6fRJagS9FVhWl13QJgXCdNvT29aKrq8f6vQ1zDZ/V1/EaaTbMvrWpBR0trSQ8i9boV2kuYbRpiVyXCGcwnHx0r3vBpoXICSq/Vz5X+ixiYgBldo6kccuq/kcJVlZ1DLmzQZ8SYc2Ya6pKbH6mlHGL8rW27o/CKHdW7Zc0NSSMIE4Rb2tky/fGxicbmVZgRLZNx9SqvJVcuheW+LzxqK6qsjmx8/MEkul5tmauuBgCrW/yzQi4FKG2Y1fKoaJpmpwxQjtZU7MPR0kkdLQg0C3gJWyhNAIB2ADav/UtLxZJ1Lfp71MIDCMiYylzAejx5eKfP1nD9BbBu/x1wC7S99aQGuSFk59p7SKiQ7AvlYR/j8CN/kBNXfPTkpGl+aOxMYinTUihfYulnijPS9E8FWoIhKrYQOsjIGzHp7wnA/7CPJQbpTPIFnEpTZ90Gqc1lUNV7qKK555jKv1ediHo9370T38sVGlRJX79j6BLbFL/0gcot0lAwY56+DsBKm2AvsTK9EL9Th9m7+UGGWqlYdUvBdj0raNMIT51f1UUx8LbvL6A1/OIm+5hh68ReFPCnN4vhqWwnaIdejAPH0w5Fb3THqxSGfW6JR8RPJTPALxR7ECyg4CR9xZEwBewF0zj+QoCiW47+2bw8ZfX7P6VxK0nF8NMSYnD0cP7ECVPrDA/n0PG21aGxlMKpZC9ZoTN0qA5aSjUoFFHLd4Vr+Uc1Dc04s23XraRMWLz12/exNWrt5CUHIdhGgSNnlGlTzANf3ioKgp17QB0trebQ1shW54m01qi04mLTcbD+iY0DnUjKDaCjoDonQZXLIqoCvW9vfjq+nUkx8cSkUeaIipJX/l4gxMTeNTYZOXsVy69YpWD9+7fwQCBR0tbB58xCulxiXBRwDxrHnNIQ0NDBJJhdqSTnplFozNgR7ARGSX4ya0+nC1PIltzonvCg1OlNArLy2QLDqghqozljoRtV3u2YVVIqXTW7oVZMuABvPLWt1FYXo6CoiKk0cgkke0n8FmCaTTk7Hdo9JdWN8gEFzEzMU4Wt4H0pDhUVhSjpLSCv1vDJ19+ioTkGBrNOcSnJnENglBeXoGF5Xm0dtRxL4JpUGIMhJYSCIYQ3EVEk6Xz3opKcmwqvyKDZ44ds4Z+kTIA/PzEkG28deYgVmb6MTPdTwZLRr/q4fUc0DiZUDq10GAdUwUR0MQQfCxx0wKtSWgx721+fplGxmtFEjqekEN7DtIFpjfoYHScqPeIxKhwhOphLR/80ZJADI8Pob2nkywpFClJKQQqh+mgovHzn7+PzMwUMq8gA/a+3UAs8HOSM9LxpK4OpQTUCbwPGT7NnFPVo+aHEj9bhE1tCj796rqBiKGpMcytiH2TEHE9kykrGwP9SM5OROnJowjnMy571nDy0hWs+wJw7eYty+mrKS0msyXgJCCZnZ2hAV7n0geb/soIKUm7uJTA/sZ1697e0NKGOfcS2vlnXEwUXr10ljZEbV8CEeOMQzRBuBLwFR1QgnVz9yDuPqizqMq733oDvi0P1W8Hw0MjlFvKPG2FKvbWSdIWKXNp3DsZOq2oqgXnZ6ZRTZatiJMaH2oGoxyD7IkYqSI9isiqrUFfd6+BssTEJIsU6TVyXFbRxbWrrqjmtSowNjaF9oERrPM+KitLcOnceexuqeljojwIMnIyCSSVl7OIdAIqNUqVDVPEdXHJjfsP7lh/ONlFdU/f2NAQZ0WOHBjo60Muneoor5+dplYYdEa0B7m5OXYMqeMvPZyi4PpSSocV7XCtP/r0KvV0HO+8/RrGhwdIYlIwMTlLGdQA9BUSxyPU3QyCtGDMLcwhioCkhXKvKjj1d5qanMYIPzeOjkt2R/k6ItI6WZB8qqJUo2tkv0UI8gsLrUVOS3OLAcvLL16mrfDSNm/Q7o1yH2nLaTMEil0Ew6ueDXNYOdyjKYKTSTrWNoJMHUfJF6gh9Oj4KO8lyGYmurlussPyHYoWaLxSCG2turfLhmpv4mgr9rg3PspkYKCOnlUN6aNMKZKhtgcEJXY0FIR5ko+nHS3YCN1DgisJv/+P/jHKcgtpU6e4RpPIzksjqUvhvSuiqzQSHwGbi+sVYrZqamocUQQL/+Vnf4FHLU04cvQgxmgXXc4EJMVl4MvPv6Zd30Tf8BDCSWLPkTD+4FfeRWZOOtdF+YZBZn8VCdfxonyItdag7M7NUXdo19zLbu51ruUGPnz22HzsS+cuWI6ioosCA8nxqu7U/u8ggfcWQwDh2aSvm1+AWousECSpLc/6+ipFRadF1EleSCBfY8siSLzVw7GprY377COInbGeftVFpbS/cVxH+nzKlXLxtrZJEufmcePOTdqLUTsa35O/17PwczQlIjOrwCJd/gR72nraF51mSVB19KucL11fBORZXYvtaVFxHla8bgNelpguoeY9Kjdafn5hZo425mtUEJBryLY/KyvI7Jn+KjKgL93D6OQgGpvr6GPd0OizLcrBMu3+wKYT/+7pClZ9xBF8bTC2kUHQlRC8TrwRYHqVFR2G8tRoyvie9coLotzE8ZkSSVzVDoUmwFIlhG+syITXCaRNFmlWEEf/kYYbLpEuCnxKd7S3thayRdRNYSLJlAqLhIEU6RLokm3Rvw1bUQd1shT0ox/5I17+XyrHyq5pDMbugF/6w5jRN/+yo0P+TZEe3on9TP+2qgIpBP/TjWgTFFbUdeVgZOQEGp7nFslBWcRIAOcbIyNUrGvoCFCGQJ+p8QP+byJf3rSQ9i4FYGx5E9OL21hT/tXOJsYCorCFMKRE7eG75VzETRpcKnJne5dVGk3NL+L/86/+PR41d2OKCiqgEsB7VqKwwtfqC+Skg8tIdiFIiyqQRycTwGeXEVAkSQ3rNP5HoUTlZel+NEcq1pWAsYlpJCdFo7Kq3JjI4PA46hrazTFfPHcGBXnZSEtLtSjBEB2eOj4rqVIMME+Mj8avvbkJlWVFyEhJoxMOwE8+/SW8YcB60KbNlersHDEF9gUH4FlXKzaCaTi5XnI2GkYqIxRIEDk0PoWBqSmU0Ik4gl346V/9AvNzU/DQASifZH9pJbLVFJSC2lD/xEL2Ovq49/CRCWAsFTeMoGU5JJnObM2S0T+vH8HwggffPZqDj3/xIQ1bJKoqy8mOwuGem7WqmxUaAxmzLQpnTGw0Amls+4eGsY9gRyH6/q5eK0xQHpAiHxLt3r5BfPH1fbLiCYJP5dDtoosGY0tJypShmppD6O4dsaaJx47VEjztkhFKjsJxkI5ebHZ4sBPvvvttAqxy1Ndzzd1riEsv4vtdKOXea+D4Ch2TFDGA71d12QY/e4nsaY7OZm1lik5p2I5/daTSPzRglUajYyNkv1s2KHlmZopAzI0ostmS/Gzkl1Tjpw3TOHmghnJDouEMJDuiY6DSqoiE/8fP47NSIVWBq7YLCq2XVNXaUbOaFaZkZBDMRlPeCDTpEKKC4lBRUoTag9VofFJHNr+LjIQ4GnOftfbYo9HQEXdnWydmJ2Zx4cxFlFVWYo0EYYIAdo+6EEjdGRzoxrVrX8EXSt12hqN1oAdr/IwN7rcG3roHJ1BCA5wYEYDsg1VYi3BhKygSYSmp2KXT2KDedHMNDh2oRCcZuI7s1LqikPc2Nz2DQMp3NB2WumEHk1EK4CTxvfce1OOTj65ak9XU1Bi8+eplOOigwqLCrPWGj3slfxJBGdNol6HpJdy414jWlh7EcI++9co5+NbXCMZn0UVHn0i5y0xNhao5pXeKlloRA+3CLnWzp6fNojulBAiS36WlBYtu6eg6jGxVuWMaSyWnnkawnptBcEr2PE7dGBgcJNlKIsPXsQavR1Cr/5RDo1YKje1NoM/DkX21SElUC4VgAtFEtLW14svPrlsSeHFxrh0D0rcR8MZjdHSEa08Z596/eOVlOu4jtGkB6OCzNDxrxNFDx+CMiiX4oaxR+i9evIyq2hqbPaijJvfCvI0ic/M5NEc2imzcvbxqFbidQ2No6+zFsZpaFGdn0f6kGxgdG5+0oxU5jx6uuyKVkVGhOEzQoKrDAgLntdUVeBc9tFckv8E7iDd9T7ICG0UhRJxCAoNpv+IQTyJn3e+3d+loaXf4u9TUdBSXlFkC/vgEbdD0KMEj14Q7sbJInafzFvOfnVnA5Ng8Fhe8JAhugq4mpCenUmc3bK0FkDxLy3RaAXArMkyCu0KSY+1l+CzexRVr0hrC1235NhHqjLA0BctDpYOUXqloQu9TsloAbfYuSYVARIiOD8NUEDOMrfVtizRP0g4qgT4jKdaOjef52QW0tfI3AjkGHKhTcqaj07Mor6oikM7GlGcZU7SpqTGJeO21t0kiC/Hx+19iemqB/m8LR44U45WLl+yIL5b6qf5qEiIVn8g/6pheZCiRMqd8xt7uHt47iQdBwMYmn3FxHl/f+hoHa2txdP9BDPcPkSitECwQQBBohPO5ROLcy7NIdIRahF7zSn2KkvO+Z0n+1rimMZFRXJQQyy/NyytAQnwc0tLTkJHBb+5ZWXE5KsqLUEbSm0FAFxvj5DU2LJK4S5J15/ZteDe9BGnLdhqwvLqEGOp1wG4wvPNeytc2AsIjuLc63qV/3gsk0Yr1R7v4jCITRm7o4zWlpLBIKRTcg2GC8mBVAwZTjvga3qOIjd6ntVc1reRW791fWUafV2wNg1W8IJygb+EAj2cRIyQLze1PcP32ZwSaG8ghCBQx+PlIFH7SvArPniYIACF7O8gI9CIpaM18kqLahYnhyI0Lw666JayuWlRT+qV2Hhp1pSNI+XAdgdoxIsm49eriPjw/fbNAEp9dQFNrrtM1HSMKv6hFh8CWkW0+lwJDAmrCPXoeFe9pcotac23xTx39Kmcv6Pd+9KMfm8Twi7prXzJciu4IqfKuDFTpyxAbv2xReDNaeP5hv7doF7/0GgNm/FOoVl9aaAn2c+Snh9SN6jUCZGKK+r0e0iJvvKCuYWiSD2LDYXmzeij90kYG8SH6Z1ctZ0cVD0u+EMwFOGmAfHizMBS5dIQ6DtGU9mf1DdhP53L9zl1cu/MM0zRu/EAK+A6URLfFexdqVW4FLYRFG7a4Ubo/PasidYooqYeXIlUZBAwaHyHrH0pjpTNlOdV7Tx+j5tgBOyrb3AlA78gUpufnkURjlp4cbwZfjd7EHDTQNS09Gf2DvbyVTYKWaatu2tzdoJC1IDEtF4Mzi/jg1nXshG9aZ+gURwbSo5LxD3/r78G7skggMIEDdPrKTxkZm6FRIavmms3SSd59XIc9smsvwWdbQ5eh7FdfewW/+d1fJbu6jKLcfALCWTQ0NXBNfbj/8DaWvUuYJgspLixGEBns+KoD7zX04+HAGvblReNIaQ5OFMRiZWYcg1PzyM1KtiNUCbEioooKRUZG23p5tzwYpgFcXljEwpwbNQcOGONV3yE14tSoGicVWJGCqZl5DI4StJIxfe+730VpaRlq9h0ggD2IyspDlKMQMsMnWKBhSohNwZZ3l8ZnD/VPGgiYKAveLTsOzSez3dkGmfkA6uqa0Dc4bLlWQ329FklQI8wVgpW9mRUaHb5nXw0GhifoaENw/676Jm3g+LGTSE/PouKG4bNPP0HN/n3UjgCk5ZQSgIUhKiaOBnsDuYWl+PPHs/y8LXzZMIZfvXIUS8tTGCWI81J2DlfW0JiUI7ugBB5FYKgnoXubqDp0HH/1dBq+cAdOHKrBo74VNE5t4/jRYwRBkZifkuPuQX5SCgbu3kUUAUBIdATmvcsIoqwGBDoI2L1oru82UJSREQsNnI1yOAks0rmVPnR3dlpughxRaUkF1039i57aUVtiWDh23EsIJLj5zutvIIN7nVJZTYsagW6uU2JOKpbpQJ81tFmrkPSUWNTWlKOzpwsp6X7Q8+d/9hOcO3ve8uzGp8aRmpWBNeqTZ82H9z68Rn3dQXKcE+9++1W8+uYbZL3LePToPhK45+q8rpEkPhq2iaklfPz1Hdypb0UaWe7f/zu/jpy0BDsSySsoRF5+HtIzUimTU5RtNzJz8ixKKJujjvir7gUEr3tQnJNNohNGJk2DFizjrtR/TWtQ3idfTyCvdIGcrDRj+1kELMqR6+7q5nW2CTRcXK8I6pE/iX93b4v3GICcnDRUkP1v0v6oH50j0kn5dtog6utffEWgGIYSOpqB4WHqfxD6urutFF29t1554xXqUb45iJ7efty9+xhvvvUuHYcPrniNm4kmmEsnQIyiHs5Z5CY7O4cAMRiLy0u0RwJSoZbPFkOANDI5j1/84n3UVlfh1SuXMTk1YS1WxsYn6BzXaEflIOgACM7FyitKSv3NipfdSMlJRzgdTmZuHj65/gXahzqpsw7kp6UjLsxhOWBbu9v+JHzaPxVISIdFoDYJaqyQiXKloz3Nj1Tu09aWxrRF8PM2LUlaOS8LlH1FzNyUx36Cs7rOBpRTf9ZWNxFAkH2o9jCBRxxft2QRIOXgWQqKnBRJlCpDlWO2Sie/pKIPugLPxjoBP20KZV8OSmuinFpVrqpfm5LMBWh0cqFiCPViO0Nwe7C0FAWUHeJP7CNwjs1IR25aMhoePqDczVCussxvqOBLVcc6KcgleFcC+iQB2LyboG1yDr/xgx/y82MxPruEe49pKylfx47sx/7qPOoXSEg8mJqdI1APt6bVszOzRggFSDTjMMKpETMOIwrHThyF+uh1E4zWlJdhnqAwKiQC6v0lOxIURD9CGxEVvIdkysi161dx5/49kpQ9yzeapB1ZI1FUt/5J2v4ogqi83ALah2jkFZVYFbKaO8tncVFw8+E9eHc2zC5urNOPcs0T1EYkgTrG9Uwh8MjNSMLKpsdkLlNFXskZKCRhHRubw3tf30JzTy9CuPdZiXGIc4hIB8AZE09Co7xjr51g6bhNdl+uW4QjPSuVAD0b7330IbLyCzE5q2bI08imX1SRkfzonIZh8z4L8vPt3/JPCnRofJ38rkCX2k6oN5smtOxRJ1Wd/sLhk1jaCse/rtvFkzGCINpu+V8nvMgJWEFSAHEECX5kOFCdHIqsWAdWl/z5rmpVEkcik8Dnj3Y6ea/Ky1K+VpjJr8CWTSbhnwo++PGIP9Ilo2O4SCRFBoh2UGkKZoz4RWhjuMVfZCjgSPtDfGSVunyP8I0wVYD0iNJgQ7Lt4vZ2P3DSl+U28a86ZtQVn//cfw9+YOVPnAv4JjqlFz8PD/oBiyFFfpAJAj/uOYoUQtTvBLr0pRmP+hIgs/fwW7kfAlq6ns6albsiByzQJeS4suHDyIJ/jqMmy8/5IrBKxxgWuI1fL4+ysKsYsBLWNVA0OSXOwvTD44s0Mms2/iWIaFSJxFu8f/WfiqYyXzh9GCW5GVScVT67v6Gd+tfEuVxmjJRYqo7QQuvqTi1joMifBtW29PfgSWszuodGcfdRAz7/6jYmJybx0qVLdKBB2KTj07rqWSyAyT3TYGz1UYmg4W2sf0ajv02BW0V6TgnqO3rRONgJX+gmstOyMN4+houHj+Gl82dQmJuNMyePW3K7BFaVdU6ni8CN68U1WSJLTiEjdbjiwFWhE/w2jh4+RMfnb5yp/kQuPpOET+XOCrFr3MvyygZBTy2NsRNfdLgpNMFYI8t61DyM7rFpVOTEIz81zgx3KlmkHLy6HOtZJLAqHtDYn+mFSdx/8pBgM5TOzQdVKilqokaz8YkJUAdkHbXOTI5ax/otGnkdL5QUF9p6hxOY6Bhqlax1bnYC1+5dxxqBcn/vGLrb+hBPVpaamIKk+GRe02WgSoqqvCk9uwD8d975Dk4eP4wDtVU4c/aUzf6qLirmOvaQlY8hIS8LjwjehodHKCde5Oflck+dlpgezT+fEezdf3gfiSlp6Okbw8jIpO3nFAFl3qGz+DcftSA+ho5+OwgvH8mxxPG2jlYasUWMqi0CDU5Rfg4NXw6WVFZM55ZZdgD/+hcP8Tuv1YK2EP/He3WUgXh8XtePV46UkMHvcI+CUXfzOgLWPMjMy0aMIgXcZ3WRdhNcK0G2pLgAFy+ftQ7X7sUlgg3lSoZZYq/y51Stp2Ni314w3nv/E/T1DtnxwbmTx/Dq5ctI4vqfP30C69jBDt/X3z1oOTRba9tYnl3AGGVZicVlBcVw85mL80toTPPhIngS8SjgPsWS0XtXlrhXEbQ4oXhc14Kmpn44qCNlZTlc/zfp8CPhoPNJTkyySNsO73OHRnSFxnRifB5f3byDrcBdnDlegx9851UsTE+TLOzYkYAzlo6BxvrOvbsoqazAboBmtyq/U21m1hFEg1aaSUeiI2GCj8aWNmRl51oT07nZaYsqqCpKg9VFAZPiYpGk5ru0R+oxpXJwpQN89dUXmOHnqgWFcoz8hlKtIWiA90S6nFzbcBKEaTqJVavWzUlP5foG0h5EWmNMVf3FUG5bGxuoUyE4fuL4N6kRPnxFBxbukLPaRf9QPzyry/w8N65dvcnPX0J1daUxeZ0GFBQUIIcASfI7NDKMEjpoL3/+9Y1bVhDyzttvoKerDTmUXUXslAdn1Vf89vm2THZqa/dbhHpqdAj7ayoQHZ8IVyJJUnwCFjZX0DzUYW14EiNjEERgpaHfISSCezSaisIKkNhRniq0lOfK//Q/Hd+qujyRzy+7pR5pan+g6LVSR1ThqRYqAkyKlrr5c16doCsQeWk5pjuSVZFW5YwpmqaqSbVIUOPU50c3ewRiGpidkJJs0yg0XYMXMnscRKKrooFt7vfc9BiiI3R0E0A7TofIn+tIVhM0kuPjKAcxJCHtJGGNSMzOQklOFnwEH9GUA4v47BBkTY3BFeukjqfz73O8vxWStFUSthmkJmRgaZ6gYXwUt+/e4n4ony4Cp4/XEigt8h52LJdHbXGUfhIfFw9Vl6v4xPLYKGci+Wq8W7NvPzQgX7N1Tx45hqzUDHrJEK5lKh+NIJfPEMr1jwsLQrIjHNu0R2qYHUgdTCdY0LSEL0nEHFzfOIKg2vJyFJOg+vaC8Md/+VOoQY/AxbPHTwgsJ7HIfXzc8Iw6sABXpAsNTxvwtL7epl+0dnfg7oN7JM7pSKHt0UzWiuJS01FF6NOTskkmxnG7rRUr3JsN3kdsVDh9K30qn3F5ZdUS722yyMYqZUNV/pGUX01XCMA4AeVnn19DZ+cAVjeAhsYOTE/NoqCQdnB5jqS/gL4n1iLGIkamz/wc+SFFhBSwEcAXFhigHG2RxCuPMpr21bMagv/8ZBFdbmIf6m8wXxNGsJUTwDUPIeihzYsLD0BpigsJ0WEkBmuWoqHjb42qUl6dChwE5BWBE9CSvgqbGD7hngk4Gb7h3xUU0n3I9wusCgApIva8SlGATVE75WbKh4eFh9gpnoE4vkfAzp9O4q+C1Ofpz6B/8L/9bz9+DrIMIFHBBKj8oIr//AY4+YGXvnUcKSCm3wp8PUeFQnn8O1+rkNt/B1xKxfFXMSgqJiXRjej1dlbKL/+/1dhNB08KRvmT8qXoAmn+vC4qKY2TgJaiU/1za3CTSW1y4zy+EMxCSfRBqIwLwKnkPWwEqelbIFbIlGNcDrS0ttB4PeLG8d5o+ANoXBT23revmiwsCuXFOUT0gThLBxASoHETK9b3Rrksui8tpPKglla8NMBz1hhPS6AqIVU3yKD2TYyjY3AEnf3jaGzogDogV5eXEhy4EEznIoO/TqWUcQnmZys0rzVUmF9sZXxkBC+cPonCkjJ09I7jrz79BDtRe3bEszrvQ+R2AP72u6/DRaYtgYom+04k+0hRiws6ilK+T0qkAcIbNHDFBXnoGRo2xp5OkJRMhRXDU66HWPEaHfsmr6OKOEUlHz56SodxBhqgqxljl4+Wcr2BQQIuCdZ3TpWgLDUCozSgaicxq9lmNMIqxe8Z7LPpAPNUrGn3DJbJtB5Q0ZXro55emt4/xfepl5EMqliOjrMX5+kgyfg1/kPHb2UlhRRmRXYkOwGYI7NXZ/VPbnyK1e1djA3PIys5C6+cP889KzYZ03oWkq2q346c0BKNp45JaqrKkZIcQzBCx0nQLpCohrIJNDbHuM46R6pvbORabOO3fuvvGOhL4Fq2d7bZccjLL11CNsFYYIgD1x81o7d/iEx8FW++8Ro+bJhEblI4Bt07+McvFeEvb/dYdczFowcJktPQS6YYGUnZ5r5qDqGiZOoEnZmbj4dds7jZM4mavBQ671CoZcCvnytGHJ2XwuAVfK4IGrWoWBpvJXbSiAuwTo5N4UndMyrlJl68ch4jk7O4/7gFNbUHLHdodmbSjAg10aISym988KARN67dtSP1wtQUfO+tV2n0ky0vT53Ax2amyMzUUkXHeGno6upFdmYqHt27iQP7q7kHJEp0RMtuD0ZGJ7kW4db+RMc5TS2N2CWBycrIRXvPIK7deEgjFYisrCS8+sYlFFEeuTX4/MvPkJGehVk6NkUVo2jEhwcG8PjhMzvKTUmJwT//3b9PerCDjz/6HPuPHrfqvHm3jtvWkU2SEU8HrMIFNStWWsGaZwmBlDGHwAFdl6KMAmsaC6RcN7VeiOZ+qHBERwxkNCQcoTTOYdzjJHjpMCeor4oWRzn96Q6zc6qI9VFm0mmnlFOknA/Y3EO+3Y4iNHdynmuWmOTCs6d1BKO5tCE1dL4kXrQxT+oeW4dukZEgOjH1F9NxYGh4FG7duY8skrp0rnN93VN4VcQS77QiEx2FKkdU962+WsqxVAsZRaIUsW9uaMT5U6ewTsAQGEp7TP0TiFFkT/ZJdlnNa9XKINgRQZAzhprKcqvOjKCNCA5xYpN78bjhEZY3lnHy9BlsedaxzXVQXpyO9pQ4r8iZmPw6bdO2QBlthaV/cH2Um2pNrfl36WaIjnMo3zaaiXZZBDkxORnJlP/p2Vks04buKdS7RefIfVIekhyqomKSA0V5sjPTUZSXZ9/K39MeJmZmIIsg38n9U6hIY2VUEUpLiSD+O5I2OcS3jenRQeoagRnBmKYIKAKnQdurlIU9+i9NZ1CF2tjIkLW+yC3kNRPo8GkL1WPNKn4JdGXDt+lDvJqxSJMs8NXZ2oUA6oXmcJYU5+PJo7tcCx9OHD+I82dfoC7P83nVsDQMeUUFdtwvAiJbNEM5UtRrkLJ9/fYtmz7hJrCfGh2lr3HRZoUZsPMFhmLJs42Pv76JZ10dlLldFGWlYItrsDK3yOfeQUZmio6gsMu/DxHgx/D+i3g/uek5lvM3QZv6tLVJsAshXGq1TJFPlm9JT0pDYmw899lDIq2K8Eh+xh5sVNvCAu1iIkGmFzOjM9jls2scmxWEeTdw884d9NH2Lm+vcf8pYyQhIcH0/Xy+dNoRyUpycoq1rtHplY//6eRDQYC4uCT6hnl0tvXAveAhIVZBnIeEdhq1NVUEm5RHkkgBaRVeKKcxJSXVAivKDRMWUJ6hm9eWb9yl398huOsfX8F/alxD22KYkTCFi8Kp+4Xy/iGK0oYhnkC8PN2Jde+cRbyVJ6f+m8op1mzJCN63JoqYLtPPiDAYMDKg5Adf8inCK/pTkSsVBUrHlELixzQ67ds2jKN99mMjagRfKzui1+jo9fmXoSDujQWV+B4dk1vES4mXAlqKLgmB+i+ui/kXQW/Q2/0XfR79ev7N///mg/Wlvz+/cf1dH6QvOXYl1OrfAlx2XbsJRX6oUHwwRb70Ot2HPtFKYelAxQb1d0VFrP8OGXHPjNeES+MmFnbDsBQQwbvZw+WsUGTGhaC1d9ByCCqrCvlZO/jo488t2rXG96zTwGnYdC6NpsL7gTvr+Lt/6zWcOroP5eUFCI+KtJJrCYKOFlXdt0LUr8VW5ZpVbfEZNAxZHXl1fDYyOkKl3UXvwDg21/iMhPoKbV+5fAZHjx6AmpMuKXF8xt8ZXMe4TgIqoWuFNVVdqFB1UXEJwcoKvrzzEE86WwFHAIIDHHBPrNOpH8VrL56y4a0xNM5ra1sWBVmigGqeYmhIJIHdMqIU7ltZNOV60tRk4dVIgvXZyTGMDw9ilQZueXmBhi2S9+GvwtJ+jZGpnD59Fk3NzQZo++hMnYFLeONUBWoLMigOu3CPdWOAjCkzIxMTdO7FhQWmPEtry+gb70dTdyuetNTjTv0zTHOtJqfnUVFUgmPHT2CDhllRLkuWlZzQqPf39JBxxmF0fJIK6bL5kjLQ6q2jKj3NKtS9tg12Y5vMcHx4FgfJHvNSEzEyNGQKPe+exwzB39zCjM3Uk0PaobEXiKNO0cCriaaOKAKtPDo+LQWub16n44Da/ftsaHo3n0ttOHItSpVnuSya5TevflT3nxHQJtlg6CMHaqwy5kR5Ko3hJg7kJ+PL+iH84Fwp/stXHThxoIzXK7Ro6bp3i8/nouEft1474XSaB8oyseULxc+ut4I+GZ3DE8iiA/n/ftwI73YISjPi8OkX72FgfAi1h47x/n1W8DBOI6ujq9ycPOut9PMPP6dz28YKHVlSvFoIJFpF1PwcHdvuJnzm7ALR2tiMjEQXSrPTsJ/PtrfuRVRcNJYUZaEubdDxqg+R8g1X17lnlJPosEgrxd/eXKNc7yEiMorOeANDw/22TqODA6gsLyMTdhIIRODWo3r0D4whzhmJo4cqcfLEURq1KHS0t6OpsR4VFVVISEimLgYSgI9jZmIaL115zaqxLl84g+qyUvzsz3+Kw0dOwJWYQEOczD3cwhpBkyKibupO4A5hIA2Dlyx+h4y+ND+XICUeDjpQD+9b7HSdeje/6LHZgiUVldbEWBEH9RtTlFcgSDKpPn/qCRZJwEq+aH3Q1K+rn8+lCKp6kmlepbqzbNNZqWmviivCKEeqXlNSvaIc+flF1PdtfHX7JpoI2PcfOYyc3FxzJrJver6iAkUK4+34JZsOs/5eHWbGBlBWmIYDNZVYIdhSJawaS0dzPXV0LJAeQDAke+Oj3VHLCSX9K9qfQ5AySdIjO6sGvVxUcybHj5+Eg2v8pL0D45OTmJuds/cPjUwT0KfQxsyjuf4xQqnHddwXzeIroW4ODw9DRSfuGX/BUEZmpgEssXEd6Qr9yHZTY/lMSsj3JxELsMsHCHwpQh1OIri45MHU9KwdG0rWdfQaHx1jpfpyUv70FB/X0EGSWIQCguoYfub0xBTmuKZRrlikUxcDuD8i3xpQHcC113gYYkKL1HkIQHYJ6uK4dwIawfwvIUaFOsovpnOj7d5S5eN2EO1zCipKc62paB/B6MD0KL66fhX7amto8+h4Ccy861sYGBynfs2gn+RK1YcitQf2V1I2AvDlV19ADXZff+V17Kc8aQ3U6kQATS0WysoraI9VTOW12YUCdBNTY2hoaUAndWVp0Q1naCiBkKJ3YQSYXkuVoTfFX/3iAzzt7MQQQcno5BBl3gNNI/Ft0G/Kn/R2IoTGWzby0KnT9E8liHGE487DJ2jlHgo4K1qYEh+LIPpNB8GferUtzrpJ0GMQRpnXZANNe4ihbnroExIoM+kpGRjsGyWB2YJ3hXaAayAbEEGQEUUbLQI7vTCLNZIbrersjNtafli00esh0YukbNHO0jZZr0t+K69bqT0CNEX5BUbmBkmwMgmkq/aV48wLJ2yMm8iO7IDkVn5HESgBIcEMATf137PxanzNptpZrG2iedyD/7tlA8Nr/lGAYXtbSASJVpCHoIuEKiwYSVHBKEuj3BEgeuiTQkICrU1ECkmm5qGKyKgIxKGjX+qANYn9RmZUZCUc4gdM/vvyAyghEf/PhVmECeyLayqdEG6RnD7/0uuep1T5g1F8Tn6G/zq6kq5DO/a//4t/YSODFPXSebuqDAV8DEzpGM0uwL//ty8/w1L0yl5iv/KDMbtxXlh/6uxXr9PPBbaEiq39BG9ESFW3off6b8j/Gnst70UhaEW4lGMgJVd1zzINiJJxA8gAJ9wbdOrr2OC/xVbG92KwzetG0jV/qyIKwWTEy0Tt5TTmcVEhNvxVM66GR6fpiGgQeT0ps/IqHBEhOLCvEAcqcw2cqKxeSXSRDqcx4/sPHltCpirRxGi08ErA5u2aY82nUVVPMrGCmKhYdLT1I9oVh+NHDmFfeT6VPs8Q/ixZhpOMIJtGWUmwqtJ0kf1oXZTjoR4llVRgLcfE/Ar+63vvYyt4B2GRwchKouGgo//+22+gpqyARnqJn+3EV19eNyAng64qmsX5JUvw7ehoQbxyC2ITkEAwp4HfiTFRNOhugjQCsrl5Or9RGk6vlYXrODY1Jc0YQzBZWHdXLzJoaDa2VnH1+g06KBce3bsB3+o8kuISjFnqGXSsmVeQA/fyPFoGOjHuncUqHb6X69/eN4jExFRkJ6ehqrgc+w8dRVpKpjFQj45xtdfc30cP68g0CbgJgMLDA1FaUEIFd1gXdP0+nEo1OT+J+vYmGvZoMkc3DlRVITlWfVacfPYcroXYmMrCyXwpJwtuL1bI5FSRtL7BZ+ztJ8tbNOdtx6HcWzUPnZqes7lqOZqfSUerPk6RURF0qisWEp6bm4MG3i64Paivb7G2IwerizEx1I+SjETkpadZCH58ag6pSXGUm23LO9Rk/D+5OYSRDRdeO1mKWa710OiUdZsOj6BRIsuOpXH4waUKlGWl4e1Thfjw0RAKc1Jxu2kILx7M5vO7uHfpdoSlCHJydgGvG4YLL76CbhrjJTpVV1S0kQf3xAQBawqCiEy8BFOK1O5Qt5Y399DW1kvjE47f+N5bcFGWUlTwQGeqaj0fjZUaWCrKIYfYN9CPkydPEHz0ITc7g9h90aqedHak5FDl/zgiSZDWlpCanMxn9ycUD43PYHB0jrq1ibyMWHz7268hJT2Z696Ov/nrn+F7334XCa54A7GJBIzj05NI5rNlZeZSx+IwNTNi8zynCL4vv/YqNMVCFWoiNB46M/XPU6RYYSe1eQkP8tExhhAXaNSHEyuq6ArcRRFlYYMgqLmjB+PUJw2lVqNiNT4VkNER0MTULCZnFjAxPYN4GuTMnExovqT2W9WZMswzZPqfffqxjXdaoEOiVbeWIXsCfpQzpQOIkKkJqECL2jCoirebDsNNwpBMB6u8Ex0zKFKj2YQp6Zl2TDTUO4wHN27i3ImDOHfmiJHN2UUloy9ZtaO+ogj8BBA/+fIqjXoggeklHCJQ6Kcc5+fnY2Z6wmQ1hmBDFYAy9IeOH4aT+v7ZzTu4V99Ep99Bp+swQJJIHfzsky+sR9qU+h5lZuH0hQtc+xQDbmpmqbYdS9QRgU5FVWITE0kaNr+JTNOek/DKKfKv1F3addpyGUFFa7fofH28DwRSnmgbVd0ru1ysvncksaqC3POpeeQ2UhLjCA6CCBKPmiNU3szk5DTCqJPxaZmIIin10nfsbpFkr25aNaqOzTU3b48kwMPndk9PwT05TkZFW0PS4CTAn6d9V/GTCK6uKae3s7FLIrFGQBtkffQUuRwcGLacQ51SqF/bEMljP9c9Kz2PtrsDq541VJdX4uUXL/MettHSXo/a2n20zVXm0+Sv1ER5k/fnIJg/fvq09U1TZKa1udXyr3Iph2qUqrxCTVkIoO6ocEujg1QRqePQSBJeB++hmXZtfIlAkv/mAyGG/ihe+0+byBeShM8ivygfVZX7CeA8+PzLz+2EQcQ9THtB26AEf3X3j6T9tiIJPq9T7WRImEKCwpGdmknApGICjT3ahYs2WInn8h2y/Z98cR11HZ0IcBCQEFSODA1bO6HM9BRrTbFJErtK4Z9dmLOj/niC6GCur8CMgKn2WpNdBEDCSP51QqXnzc7OxMjgMOKo+5cuX7Rh4TqVEC6g0BoG8BdL6EibOJPX0KnC5OQUbQB1jD/UPOG22Q38WQd1bJd+x7eDUOwiLcCLhOBtRPBZBRaz4iJQlOZCeCCBJGVCEWcn9zeBhMcVHW0nAfLXinCpS78COLpHi3LRdytaxQ2zwJOd8vF38hX6UhTOYIrhnOfHkM/BlX6uX9pfDNvoeYSphGkEvCy49M2rnl8n6A/+4A++qWq0gJh9WV8TflkyGH8nJGugyt5EJRPq0O+/uYj/ZuxH9nf9TK/XDehPvV7X1LX0rXCsbkxHk/73+4HX89cK0arMeYuCLoZHvbb3iD2uEuErt2t5XS0ktrG8QwYdoKHJmziSHokDMUTtfH8MF3djmspJZQ2jsdy/rxpJCUloJvtXYqiG68Ylqp+PDy+eP47IcDI5OqQlst6Orh5uDtkVFaCRr3fSKKnZohigRhMIDEoxlCOic/tfvP8+KgiaKsnqW5vboSafORkZOHXyMNG8qlhkIPxgQ0KhzVGCn66p/Z6ng19aXPLP5fOuorGrG7frnyEsJhwpqTG4cOIkFmmcormeqgbT9TVQeHJqBuoe/vTZMywqL4nga3J+Gq1drdbLSDP8amsPYoX3yJ3AKlmfWJTmX+mIUT3F1unYinOLsEIWVlpaSWVUJCyaeweCyhwMDQ/QGR9HQWE+hXXdEobF+PkwSEhMspmL3SNDaBrutcrLTTVF5PWbnzTjtYtXcO7YIRsLE6PjT96ruv9uUcHUhFfVHS2NTcgjwz18+BCfXT2BFCmKtOvv0KgIhI+p101rA7IIkObJSvdXlFpejwCUFFidoNV3SOXZRB1kiUMWMt9HlqW8DPU6U18x5YG5J2k8yKL76CRH6YiUM6Iw9BQZqvYpPS0Lai2iNgaTU5MI5n0ueAi86hqQHB2FisI8OsU19A1P4K8/uY5weLGvqgR/c7sb99on8BtXavD7f/EIBalRKM1LsrmPiQErWCbwLt9/CKlFFViYHkCqKxpL8zNIinfg66fjvIdY/MmNLhwrTsOp4gTshERxLfIxRrJQSODaPLdjCcEeGunCwgKMjI/hBTrP7Ix0JJBcpKYkYmRsDKEErGsEKHuBYfjpex/jUd0jHD1URQKQY1ExHTsEBodjOzSSxp6Mjd8Kr6vaSC0jpH7TlMf9tfsxT0OrLt4yqCJUILjZ3dMw9RCC1XwaqT2C5i0441MJrE+as4mPUsuNUG5DIH75y49x+dwFZGkEVkCI5TZqv+Lik3Hz+j18/NEvoVlz6ivU19VpnePTc3Oo72Sj25syJ7zmEnVxD7t0VnLym6sryEolkYiNgQpVQkK5PzNTdL7q9QVMzS1ien7RHIQqjwU2VC2mMUaKfOlZ9HPlXylHY5vPvU6dDyV7DaFeUrkpA8nWSbuusQW/oFN62tGBp62t6OG1tmWL6RzD5bzo6NQZPTE2jsY/FJ09HQTFXdzLZKRl5PE1Tszy2mF0zPEEOY8f1OHZkzqCmBW8ePmMse4JyqMKiTY3dqxnnuxKXEIimpvb0Ns9goGBESttryXw0vw+RdmdJFHK44mkTHvcK5T9OGwSdE8sz+HWkwfop84qaePt119HWXGxVbJVV9Wgsoo2qrIcR44cQX5uCcFGDh0TZY1rskN92+L95BcV2VGdbJLmyqrySzNCNUBbOZo6DhUYloOSozJ7TnCoY1k+hjkrNTpVbqcS6BVl1jBn2VONf5Mt0UxH+ZaB/gFMEtDuEsTFZWZgl7ZBxUEadTXaP4x4ElMVTajoacOzjE3aB41QUsV1rMa8REeSQO+SIM2jk+DpWWebvTaJnxfB6yiXTmeyy5QlchBEBTmR6Uqj7GYTRMxgcXnBcvtOHz9FwBlLclWP/Lx8HD54CI8ePcbDh7dw5sIZpJAsqPmr+k4px1dRriWCy8mpKRI1p/27hz4jm+BalZkiczrGVpRsnLanrLCY5Ns/Ds5ymKhLiSRRqXFRBGob6B/pxW7ANuV5C6VchzkCjxWCVfX8qz2wDyUVFQggQJEdG6eOh9Ge8gV8nlACD3+ukRZfQZNQAmAdvYaER2FsegkTM4sE0ZRPp5oRr9HuOo1kOx2R/tm5tPV3njVjin52lkQi0hGNKJLvLZJjB3WqpqbGyNf0ihvzJLO6xjp9mKqNUxLjEUJd2CUx29j0V+1RhGg/6TwCBV5gEx76e/sI4DfhindZhFlgT/piSER2hV/y/ep7tjA3YUUj25SxdcrWvTEvftJDe+wLJ3EVHqF+EnTFB27CIfsVGo6cOAKvWILOLa/5T+lFBtcunj5QTZNVuGFYhKBNEEjASlWVz5ue+pPh/YBK31pPwzt8nf/k7jnWIfESaOSXBZAk+3yNPzLGH/L/BIj1Hnu/fft1RO97/l79Puj3f//3/1sD1efg5/kv7QViNv+vr+cXEoDwr54MMxdF//03ROgHcrre/wjq9G+BLr3f+lHx6/ln+7/9rSWUy7XOzbJmZBRWtapQXsC8dxsj7nX+TNGuTczsObhBYWRcQfjNEi4oP0uJs+6pAUTSqKtru5rkCWTkZmbScC3ROM8jhQ5LjEctEV48f8JQs54hgsby3t0HBIoR1ptJidbpBFFqpCYQoGMj5XrpK4rsWI0z9+js7Zixt9eaJMrAqPNtQUG2ofjn66oeIcqf8DddJXNaXCRIiYCHBu38xUsIoNFakWBv7lgu0aZvgyxrhQ4/Gt99623LS1Pib0FRIUbHxqloIUhLy0B7ZyfKSqtRV9+MupZmMmg3QWANHRVvkhufnZaOFDI+NaVUj6jVtU1U7quyMuf8nFxi0w1owHLVvv006NPEl9oH9ePSHqzhhbMvmNFPpkPRTgrtC7CoUzVdMSbJyp71tGIviFonA0AwPNTcixdPn4OL65rAdRK/CeE+CziKpek6mrU1RINZVVlhLEQdkktKyox5K78vlMZJfWoGhvvR2N6IQ4cP4AgNgZOOP5dGTXujcLFAkkZirPJPN51rR2cv2VYGgVcFenq6eb8hyCb7VrRAzRajXbHWjkNDiZ1R4cjMTEUigY+O22Vc9cxqsslHwSKv2aO8vdZO5KQkoby0UPjbquLq21pwq7EB40N9+NuvHMZ3jhbCwes97Z3BxSNFdNTTiAmnI8KygdSRbSf+5d/cx/cvH7fZa8q9U2PIpwNzaBmaxeGcaLx2OA9hYQH4k9sjiArzIZes8Z9/2EYDvYvaghQ6GuBqrxdX6BB0HNbU3EBWOo7pmRk+Qyplh7JGw3ntzj0DCqlpBCnx0XQYDnOiigD5wp3oGJ00ECS5niWrpfmgIirKt4QLF160iKfydRQV9o/moQHh+kTR4NYeOEICQb3cUvUfDTiB143b9y2h++SRGu7dpkUBosi6c7KzzWkpp0qNhzUD9smdx3hy9zHBXRWuvHQB92/dwGuvvoqktDSMk83ryFDGcpFyoONBGUcPQbOSezMTSVjWvZgh8AwLCrMjiVDaM+2Xjvnn3cvm9GXYN2i8leOiqj1FL2RI1W1bOUmaQ2eA00u5WV7i77esWlHRDHFH5cf56NSetLWjZ3wI4bFRcNORtw20Y3CKAGzHZy1JnLy2ChocURGWcF+YnoGTx09iYn4BV5/cQstID22WG13NrTaXrrejheQlC7kq4OFnaj0UZSsuKiWwWbKyf9mSz7+8hnv3nnIPYmmTgrG0NE9Z0NFqrDk2dcKmpeQz7Vqy+Brl+TZJjMYu7RK4/Mobr+HlS+eo77FYEGAiEFWEIpV2Lywyyuyljg4FXDSV4POvvsKhY8eQkJyCJ08ec7+8SKC8h5HM5FJvlAZh1YTcC1VI+iMEe1AjUh1RqRKUFs4cURDlT4nLKlRRA2u1llHhSyzvU7qlHohKEVkieNCeK7q2p6pMrTv3RUeGkQTuOekp3MNF2keSQdrqINov9XQK5udE8Pd6rWyRWh0Fh0fAy31d31mn86PDpPFzEVjQ5XJ9wy1XTgBezWg1ek05q4qEHDtwkPITgo8//wrdPT1oa9cIGwdlLtyIc2ZOhp22SKZ0EqT+fmozo8CACOL8zCy2CSR8BB0qVJoikBsaHsaxEyf47zCCwyiTX1W40QVx/QJ5fZJnZxjmV2YRSZKXRcKcQBBfSPnJJ0Cbpm2nhOKFMy9Y4+73vvgcIxMTtFeziI90wkX9jSCqUTK3jjwDeX2lAihSrykNOub2kVg9bevFB1dvoHNsCKsEdZMkMT2DY5S9POqq0wCgmpMGhRN0B2xhVSSLezo5N4Ux6qFkbJF7FeOMQU9/H+0FTQSJdbwzAtkENtjaQBz1MSzcYSdCdDX0fduWk6yqfUX84kiQ00lsu7iudXWPrbdZQnysRaDm5mf5vi1uOjA6Mkp9n6OcrCDe5cR2YCT+tNmD66PkQpQn0nCEB+yA1BPxwSTwXGsHn70wkfIZH2ljxuSfJW/KdbTu/mEavh4OFRtppI/wg6KB6kCvXGNLchfoEl7h93Nco7/L+MtHy2erx50Iqt+Hk6QYaVMTef97FQnlytjrhHVkvyxBX7Jp1/Vjov/xy/p46YL+SJP/678DJz9qs1EO/Lf+rp/9N3Clb92ofsqb1PGjXqLf/b8/6PmXrvEciOkh9bl67X8HXbt8EH0LfAls+cuONX5CRwUjC2twrysatoN1KtLUXjSNSCD2JQXhhNONaDoBJd8GhAUhPjkOezL2NN7qr6Jrtw+OYmRyhqAlFGk0JkcOVNu3ol3KJVNSa3X1Pt5jKJVlm4aPRoFMPz42mveyRoZNlE0DoO7GShofoFOOjI5HPRlqdl42zl06i5NUOlUMTpGJq2+IFF4oWpUUQsDxNJ46ptDGSFHEIPMLCyzqsMy/q0igpKwM0+PDeOeNV+Gjk4ujYo0M9VvCagjBWjRZZXhYBG7duMXnhYX3vbzmxMIscgsKMDs2iw4dp02MYYcKop41Tx/fh4/a/6ypFUFU2ngqhCoMb928iX37D9C5qkx5ivtIY06nqS7dpaUVBkJ19KEIlYRMxxOqYukgGJlzz6G1vxONXe0EcJvY8mzAM7uIOX7+0drDZB7JNj9OORw6OtogaNUZvpWk0wivUdHKycSjub7cdnumUAKlFesqDXR2d+P9Dz/EmobwFucjkevK5cfEJAGiiRH/QaOqayXSGGxu+8hi5/DKSy8iOSUBD+8/QEa6nL+T8qZO4HuIiY2hMV8k2BywBp9iRnIKAho6ZlYfr12Cd1UKjhFcDk5MEiCO4+3XX7aKIuVyKJdCfdPmpgYp+5vISEuBZqYFUrnLCM4+vtNqsx8v1xLsz80hMbccf/hROxKSYnClMhXXOiYxssIHWBtHWdomLu7LQjEB4K/9p7v45EEPZkkwrrfNYHh6Gdt80Futo3jzRClWCWq/ejpMIx2Df/XeI7xQmYmmjmbuU4npis8XjMnpBXz+xXU6mAi88/ZLKMjNoqEKp9FX5+hNjM4t4Mubt7G24u9ptLi0aEe2za3t+PY77yKBYEU6HhzO91DW0jLTjdX3Dw/i3PmL1MMdGz+iHKQYl462e9BJ8P/qSxdRUV6CROpVT8+A7WVmVg76Bgco4x7qghPjw2P46K/fo1wk4SZxHQ4AAP/0SURBVKXXLhKQqrHwEAoLi60yLTg8DL/4xc+RkZpGUKRB6FuYnppE4O4GEujEYmhIl+amZXD4LIocx9KB8rrTi4hLyjQd1piZpPh4A7aqcDS2y6U+e/4cnU4WZdlj35oOUVFWaseVamuio2pV24q5j4yM0YHE4DGBdRAdZRgdpQbt74VqQsYGVujk4sIJZHk/Xh110pinErTERNABLrjR2NyI3qFuAskxaxUTSxBXVVoML/WzvLyQQGiVn7lsdkJgRNETXSuR+vLF17dw73ELdXEOR45X4RjBrGY31j15Yq9Ri414OuS+/l6SiVx4NtfxuLUF3SMTWJ5dxfdf+Tb+1nfeIfOX3qrvkJpgOk1vNcycsMR0XKBtnE756bPHOHTkCNcvGY0NzRjpHyAZPYtZ9zxmuS4rXEc5YRXhaJan7kFRcc22VbGOjquVj6kh7Mp/Uu6tP9dFzofgPibGcmFjuSc6/h2bmkF4VCzv22f2Vse2VrVOf6B9LSRpSqVznp8cwxLti0u5eAS2mzsbBPphJJ2j5lQ13D+AMq0jUC9tVUdnF2YWpul8SYRJ6gJDNNounOCLpI+WQpWDawQDAtmqXnU5XQjxUTBoE0f5WRp1peuqAeoPfvADaKyRJkqoVYsCMx9/+BGBqo+kadmSwVe4f1kk5cpJ1bzFMdraoyeOUzfcGB4aov/YMNurhtICDonRkUjms4DPMTM7aScIm0oboa1JJfiK5brGUmeqy6tQXFqOtKQ0DNNf9ZDQKwUngjrp5JMo3y+Qzy3iEBFF0EEwIBJu/c+4F9t8xvHpeXx9/Z7Z1MBogrxVt1UqEjpjenKC106wYpLhmXks/j9c/Qd0rNl1HQhvZBQKoQo555zx8PBy7NzNDiSbQaRIBSp4xh57+Z+1rECNrJY94yXPyFqyJMuSZclKJJvsbnYgO73ul3NCzjlnFAqhUMj49z7fg+iZel2NQuEL97v33HP2yas+1NdUIjstAxMEfS2DfVgmIHMT3ETwvjl81hyCmRTujQQCpiLyySTSkoCL1kDV601REVDZoZzlOQnkqwK+fgLRSMr8WK6JlGzVetR6WhNqrrfmUGVdZFVVZ4Ww6FgrEP2HD9bQ4ZPRh/jiYBdxBIZFIT7E8SuB/ziC6cq0GCRE7FrpJ81PLGVtGuW1rHhyJSvzUPFcwi9StszKRf4i0OUYDwS0HGuXYRKBl8M3X8IlDjYiwOdYHSPUz/DP4UvePOEXGSr005QBex9a0hzsdIhz9DKLl30QgOJBQmtCcsp6E7XZwTxJJmPnGJmWnbYBGp++51f2N95Ko3X+zg2kl47/nwepz4fvw5fuKyQpoaisJcW0KB7AcTVSi+GYnGr1RO2r6h+1z79tYXUvEoshsbzvAX6xLBzR+0EUF6r68yJWg7scPcfI60ZyA8r8qryYSzduUxAMY3JyjhpmkN8Ai4tzFJyZpk2JYQhUKGBUi6K4FlXuzcvJhLIA1SE9kkRvzIeMOcixtLT1YpNj/tKXX6HG7LNNqRYrhRyLrinT6igR/dzcLJl8PJn6mKYJxSUlJLgFzJI4VY9HzEfC8w/+4s/QNdCLF86eQ2VOEUJ2Q5CRmGRZipskoJ9+cgktZLTqnH+cDDMlKcXcAwt87l1qg0q9vX3ttj2/LCYK4tfSpFFIRZBgu/sH0UxNXsHBJ06exCA39rHjJy1rLLgVME1NWWgD/UNkED7roaem2f19vdaYd5LPMjgwiNz8QgOm3WODIIwkuURhaWEF6mF4vPEYhoaG0dbWTsGyZdly12/fRQ+Zuo9a8j41UtUwWyOzTs7KxAK12hu372OcY1ATabk1RsgEfvKTTzExPYPoeJcB1hiC6PPnzqOyuo6bPtSsWETopvFIuKhO0OTIhLk0Yrn5P+dcqS6YKriPDI8gp6BAewdTZIwTBF5JCYlc+yxqYWlkHtK6Q8xk71taNm2/pacbvTwvsLqJn/+51/m93MI+uHjvlMQEeDifDbX18LoJ5pbnLeGhSIVDT1cjNSESI71dKKo5iv/je/dwuiYVHgLerql1/PnlEVwo9+JsZaFVfZZZXv3jfu5kGZ5rzMKvXiwnjYVjjIK0e8qPZxuyca48HX/001Y8U5+Nt+5M4JnaTBRmxBmd+Tl/axur3GCh+PH7H2HdF8TJhlr8wje/hFwCumUy4jDumcnJIQqTCD6vh5poIufLTebMPUXAUlxWbjSp0hqyjKlh8IJvCbFxMZiZn7H+aFFRMZgnsFbssjINtc1vXL+Jpy6cR0a6hxpskILWg/y8AgOc7R1d1qg5LycHm+ubeOvNH2FjxY8vfukVgpIx6y2pxvCaa/EkuQBPnjwN1bpbX9vAypIfO5vrSOVcq5+crAbiNwpWV1ZXRkYyecQe+oYm4YrzGpgwayKVEPHSBGrPyiD2EeCfUvkV0sTM7Li5UlTZu7HpCIpIx4rDUmKGygFESMMmDcsipWeZojKicjHEK1wTtUwDBVKoJSAkEdjJ0rpAMKtuGopVyuXelysmi0BjlfOndPxf/eYvYGXRx98XLetSVkbFsarQ5QppXRaiTQKwFe6NvsEpguAhJPCZLzx1DFWlxYiisEjwenD//gMo1vBQk87NzsUwAbEa4fcNEBhT8H/p+adJm7EEKlvmJlKD7qxMlS+gFCYjUIgEePzYyADeee9tnOS8KOzjBz/4EcHOAgop8L3hIRzjPK4/egQf+Vfj0SO2Z5fUuYB8WUWQFRdp8a4S/ASW4v/ye1jAMtdIvFT0KKEjy4GsIuWVVXyuJCp/HYglaE+kkqOYsVDTog4MxERzH6ySz8o9L5CkeZHrSqA4hgJfZQdkJQxw3/dSmHvjPVTggnZfa8lGxSrIMU8SHF/vakdSegriBe64ZjFcW0mGTdKJukDIfD1NIB9Fhbq+pgpqWzM8OED+z/kmPam8hixWI+Rb4pNqKr2wuGjtfeSqWg740T3Yi+TMFJzlHlDWpgRjCGWgaqqFcM5cBBk8FLGRVHxIcwGfj7S9hhAFtJNWN5TYsjRHOpvCc88+j5KiEuyTpscHhizuMZRjTeBcK4NXsVzyREW7o8kzOMmcaPHXwBpB7y5lHWWIjA0ZpAuVDVpb9iM9KwkxVB52AjuI3I9EIuVBVXkR3vngPdzu7MYKB6eIqk1fAOGbu5idmOH8xqA8Pxs5yUmKeCdwisTTpy8QOCaae1OWrS0q6op9TKQSoPCRsIgogiB+T2VJACPJm0jevIOA38e5CkGe2ki5Y7EilzEBqdzA77z9tlmKBMC3KV+ngyH4Lw/XMRiQs5w4hEvk2d9AdugGXJS7Ak1JBHFlydEIrmgPrSNU/Iz7XMW3ZWGU/BLgjnGrFzQxBcevObOyEQRhDthygJGDW5zXISY5BEnOS8CL9Mt11LG6jr7TMUbfPFsGFH2vfaHzpOjZ76RdnaNj9Dq8rn6G/e7vqoCqMwidqGBvByzxW/6UL1+CyDlRbweMCRA5QfjabAJmsnzpBrqWMxhdw8ZmLz3AvgEy/sVurrdejmtRbjhZpZzqr2J62qhiTqrKqz6EiySc+Q1u4G1uUBL20q4bwdAIJIYF8cuN2RD5qPeUenCpUFtqSooxBgVXmjma2kQJwYuy8VQgb3lVTUpXrD6PYmT2dxSoGQWff42CaMNiBNbJNNUiReZKPY8CkeXikaS8eeceZkjYDx+1c5O6UVGWj9wsjoP3UVCqAgmnKfCHh0ct5V/MWfEfly5dQmVFOcHYKHzcqGcvXOSMkNAozTij+OzBLT7rOl46/yJ+8Fc/otYzYfWgtAyJqWQiFBD3O1vRNdaH4alR01411o3dNeQVZKHlcQuFFfDCSy/gROMRAqR8eHnOOMHGwc6uuZFUDHNpZZUMvoPCJsHcntowK2s+xHtSKcipQfb1QcUGlaWi2AkR0tToGEaGhqw1yoVnzyOGRK7aZd1DKla6TEa0g9LcApwiGLl2+QpGqEV+5Ztft35yg9NzGFvyYZ5zPs85R9gej1/Hpzdu4sqDm+gn0FKtHwlHVRAeGRzneIIGutXGp6a8lIyBTChKzVFnrGCjrF9izhm5OdR+VcE41Kx75VXl2Cczvfb5FYLK42QQi9yI1NIIqEWTSwQFUWRc0hbVPy6OcxDFNVaAvIS2UtvVZ3N8dgKzc9NWsTmZ41KGkEpAqMKyi/eLDiejkzuZgrmu/ijUv1ElPca5ti2PHiKJoHhklWCezCErwYWftM2Tzpzsoa+dKefe4qY+iCZjjqYivMU5CcX8xAC10mk05Kfh6YpEJKd48bef9eBWz5wpH083FODTlmH8y+er0NPWgpgIt4Hoaa7h3Pgkrt15jMKiAvziN7+J3Lws3LtzH53NndbXTHFaXDLEUhjIzShXbBPBdxyFYE5uke1BgRAPQa6KAgvM9vX24a233sLLrxAsyXJJNVpNvVWZeqBvyOrQPfvMRezuK0syaLFUypQWkJEVY4B0lE669y8t4bNPPkZxaR6qG6pw+85tnvcM1ABZAnV4RK1sUpGbW0h+TSWLQueAPEltqVLkniA4UY9HFWsEmXV4VDhiKIyVdanaS4p7VFkHJdLIVVRLLT4zMx2qii7+09PbzWfM5liSrSG1ElwCBGDiXbOkc1l1TZslTSldfoMgQPxnlrSqBsLqdyd4EbkXhvK8YiSQRivLShSAavXmVsk39BbIyMhIsc4WyQQBSVybJM5vZXk1AW2cWV89/F5N5ZUBKP4p67rc5mpKf+tmG1SE9KUvPI1zZ5ootMLNYi7ro1z+0VQixadD+P0mAYbAn8rZKCHh13/xFyiEYhHYUELQJmKi3eYKpezmHpikYrdnWWQLCzN4+4ffQ31TE/lAEA9vP8Q25+NIdQNKM/PR/+gOHj96jL6xSYwvrpk1Kz1Tlg4PlbF541eyAMia4LhheAMySIEvfS/WLrejZIp9Fqvn32XdF61LYc/hnlXlcFkeLLyBz6/yJHsUpuJnCgZXMpW5hnkdCV1ZMSIEQEjEquovq4u6mCgBS3OaRqCggPyenh74g5zPuUXMrhIcUYGqKCxGpMsNH8GorGwyKOxwjLFqPs79X5idb03LL148h2u3r5p1Kyc/12TREp95YWGesmnL6g0qI5RTQKWzE6Mzw5hfmrc4rplxh2ZlNeNmoqyIIIgj8CKvWVFnD/KhfQKlJQIwZZzK1SZel5mXjfzqCoRz34juR3r6zCofFsG5IehUvag48i4J9X1tY/INFY1d5V5TRqxk8T5l4Qz3wR2CqQUCm6R07qWCHM4H7xEBVFNZDdkKQW11Ja93gGWOYY78Ooz0MEPllhdBVVkhGo/Uwh0VavFmkQfk+7tcPNJ/Rlo21NZryb9CvjiDwbEpBCmLlSyUnpVBHCVL4yZ56AHnTO5AWRWpAHAdo6OVJOHgiLKqSvIbL8G1H0uUI3L5umNjMbuyif/0YAUTwWgeRTqiNPRQpc8I20Jc+AHXLBze6FBUZnmxG9DcBa2XpBI41PzekyA3vEITCEwpx1VYV6BLNGJ0Sl4kbKK9JPoTrRpGEWk+oU9hG0EWwyf2F70cvCKD0CFgM+xib16A19L8OyALpHmZePg939oL2gOmrHBsh5gn7N/+2997QxfSWzFXGqCDyuT6c0CWDY7H62QHlOnvGqfj3wyKaRAI6ZK6jr63n3wwB8g5D6jvNdDD62oQDhhzri1rjyrUqy2PwNeSjwvjcwDB4uompgmU1ncE+vawuhuB2dAY7PHaX8qPQGn0GoIcg7RPZUU1NzejorzCrFe8qf1T+X6ZQI8SjCwsrpChzpOJhyEtxaORkiDLKGhiSDj7FLx+grF0MkQuPDVUvdRjTHOk2C83GdDNW/exur5tTYpfeOEiCgtzzWokS5jqq4yNjpIBZ6LpmKxS6aiqrCYYTLciiSoSqlIIC3y+4bEJCvJMAoJQfPjJJbQPECCFu7G8QAa0GER9XS2OHWuihuk0E9day6ooC5wCTGNc4ZibnSRgcVMbTEEzGeaF8xdwioBjg4xuhsQ9R6EXF5uAHG4epZ67SLCquKxEguxsjolallR6AerM7CL86P2PcaejH3MEOMePNBC8NFrCQCM/qw5RaUkJj8swF831+48IIufw+itfRnV5GRoJZFJdcWSa++buKywowopvAx9fvYlwdzzBSxQWKQQUvC1GHELtuensKSwR7Gbz3i++8AoaqutRU1GN89TGm44e4zXyUZCajrDVDSyPTFr7k8S8XDLodQKwBXz+8B5aBnpRxPufOX8GPdRC17YpSBQcSq0yQCGanJKGK9evo7OnCwlJZNJ5GRglQD+IdSGwr3i2ALbW1wgQ/Bjj+q0Y499GU1UN6ivrLbU+0RNPQe8EmKujgoS9hE4O50ZZZ9oDcim3tLSaxXaeDKq6KA9P1eVj2EeAmBCCl48V4GGvYidC8d+vj+J2zwxBwA4q8lNxuZOgx5OJeDeFPwXtwvwcsmMP8OLxEhSkefDrTxXj7y934ZeersZC/2NTTjx55RhfD0VBsgvdoyPoG+3DmaeewtPnLlDIRRH8RFL7TCYwVwuWWCsIuzCnDNd1ZGXlIb+wxAqPKnC6+cED4uEDsygoHsa0NzKPbD6fQKpc/mK8PX3q6xlH4NeOr7/+Mukw0gTCtqKYCVLVgkRWmUQPQcHQMGZmZixg/fSZ4+a6VCp8TlYOtgkktc8UczQ1NYv5GQU8U5MlU1UZiSC147TkBGPg0iIj+Dxy9YxNTVDTDXPWltfY2SP/2tnn3ocFPgvEyA2ZlMy9TTArl14SwZYqiwsEKkZE9xWIUByIyrio08HqugMaxSviCJAUD9RUU4tCHrsl12C0C8nxCajIK8Qqr5VBbT8tMdkYt2INldkpmpQFUftUdZuyMrKofI0jinu+vLLCxiNAJ+GkmMLp2WkU5FGxCotGV9cQbty4i8amBnz5tWdQVpJvFg2XWyUuVM8thqB8wnqNCpzdvnsHx04eM8tvckIyFbQKCxNQ/TCFCLgIvOR2W5ydNcuXQgnIdTE8MEAeRADLe1767BrHH4pzJ46b5WSGNJeflUIeu4/+8RmMkk/MLs5w/+eglIBzamLKPBRS+OSGUbyn3Mqy2omva+4FupykLJBGlSghASCrlsP3VVtJsVeq2r5H7UmK7jaFeH//OFr7B/Co9QHB8IT1oVUMrOKFVC5hQUlGcfGUKWEG6iO5PhJ4Ku8hhUvZetGcXwVVB3dDcPXeY4wT7Mz4V7HF+6hp1tvvvYXExDikExwrpIGs1EDfGj8nkM7Ky0sQDKwSGOaau1cxw6oPVlJVgnivgLMHe1Tqbvbdw+TiCHzri3CTfhNCYgiqnPJHcsMqVkmxaQFea3p83FzSXBhsEHDsUlGbWJylwtqPuiNHUFVTj3uPmtEz0A8fFcodyjxZ2vSMcokrQ1azd9h0W10GdB9HpnJFCQqio2Lw4Wc3MEMAPU2Fon1sEOk5aThKnphFhXxibQmPezsxPj/BvRCPTIIVZbEq1lZJDDmUczlpSdhZ86M6vxBxvKfWT21ynJaBBKKcE63dCGngw2s3MLus4rmRKOCeVlC7ZLNKNinLUeNU0V8BZsmVHYLraMqd/v4hzvW67ZfTp05gYnoKI+sh+LP2fcxsUys05LBjja6zQ3h967moWLhIVGV4cEBQrgLocZTVKgkjIJykhA4qY4rtFDhXhXnJffGMw7cBL86XzZmmTU/EBxQ9CtcYbfKfXgJOdtyT7wS6JHP1UgD94d8E0lRuSteRkUclJnQPZa7quF2eJ4wj0CXsICyk+4X9/u//vgXX22bhheU3dgCWltkpGqjJN1cg/67q8nIJHmY8yjqgmi8arganG4lZa1A6Xr/LByrAoOMd1OncXAPS70KLMlFbdg8XbXVVPaJUPdlBznrEAIjm17apCe9ZF/X5vRishLsQRQL+1WqXPbACA1XxWGUfVBlXzECoW+NSLzNuL862giAjsEDhWlVTjoqKQiLuGArOdIKKOoKBRQswVz9DZVHKEKl2QTJjK4NRJS7SU8VIJzjhKri3i7NnT+LM6WN43PzYgqgVM6KgYLkQUtPS+LuHPEeA1tESVeG5v7eHTNmN2ro6aqAJfN59rFD4vvnjn2KNzMxF7a2ntxff+uoX8aVXnsH6+jLU/oaPguKcItSVVaMspxD5qZl49tw5VJSV2ZooDTuSzLSitMLiI6TBK75GFsgabu5EAjxVQ5aAyEjJJENetB6SMlPvbwswR2B0ZBaffnYLY7N+qM3Kt37+qyivKCGIIoGTyFO4QRXEODw+KirEg/stcIVG4V9++ytoKslGWV4WymuqcPzMGavh1dvRh+39MNy6dx9feeUl/P5v/mt85dUv4iuvfQnPnDuPc6fO4OSRY9gh4F5d2sTVz2+gu7MDI0O96O1q489RDPT1oDg/H1nJaZinVpmSlYUlgnr1tmt/+AD9wyOWNaSyHAqQvnLnNm4+fGjxPrnZmfj4w/fR/FgFO0etmKIE+QoZTOfoMHzULPsJ2iYI1npaHqJ3uIda/gJaCdCsfhEn3co28LhEMqvjFFDqrad6SjkcU05uFjXsbmpXB6iqrkZHRwdpTsG8u1YMM4bg4zqFqWt3A2crszEwv4ny9Bjc6pnF//mtozhWloU/+eAxjlZl4g/e7cXrT5Uiwx2BW3fuoL2jGWmpSdjwzSJ8fQZpmblk2gfIi+WeWFvGkdNPmcLxh2814+eeOw4iFRSWlJm14mRjvYHseK8HyWkEB2SkReWVBED5JpyvXb6BYydOESSto7WlxWIef/L+uxYPqVIFcqmQqKD6XnqORYG1hTVcu3QDbW1dBurPnz+NwqJsBHbWuZ+5xfa0v2GumuGRUQP7PmqybW0D+PCjS2YFqm2ooZbvsiwmMWXRbS+FrY97Un0PJcDl/hQvXKRCIe07nXSnoos+jkngSQqiqlGrl5xiTJSQorg/paLLlSC+NDw8hJVVv4FOgRf1HOzr67eYUd1TDe6VsdY/0EPB6sbA4BjUAuYEgYySFiT4KsvLrWBkHoHnmRMnUU6l6Sx/nj95Bg01NcjMSMPg4JC5W2S5UI82xaqtEMAp01hxkgKilQTv+r6zqxPd3Pt1VAjED90xsebaVD3BHiovd9qGEEZA+eqLF3H6eLXD++TC5HypCOYan2eEQjyeIOvG9dt4/oXnrYbg6PgkPr9xH2OTs6bciU8JIGxvbKO/7S6mBvqgmmhD4wPkJSuckxQKUxf6+4Z53RicOXUaCZ5Yi/db8i8hrzwPR7h/F7gPmjse4yCMAp+0VUzAGQyotZAjWA8tAGGyQJKXy+pm35HvOPLAcb+oQKzkiJQRWfe0fsq21PHis7uBbbT0DOEP/uqv0To2ipHJUUyOj6C+vNSAl5KKYiOiSAuUP6T3be51zauylRXcrfWLEF/bCGCHQlkgb3ppHW0E0xEECtv8m39zHRlZckdFUpHLNkXD40nieS4+zx7fBO7cw0omUeZrWhoVTPJZ8ecwrq1Ak/idb2WVY21G20wH4ikfXzn1BRQmZWM/IG8N6TcmnHzWiyjSoYrtqlDxR5c+Qt/yLHyRe1jcWEE+95rquxUSMBflF2OZe0v9HMO5brGUHRTtVGxkVePPJwqQgscXF+bN/Sbhzuk3K5LsLNH8uwo1C7yPE8jvuRT/Fon55VX0cB9UlxTZnlILnr2wfZMnAYLVsoIC1HBNJUe8pIP0xEQqLGkE+S6o2bZi3uII/ORZEPJLy0glzUYiNiEG7cN9CEkAPJEE0vxjIuVcdHwsldxNWy/JGGEJZfArYWGf8yFr+e7WnhXBzSWIWwru4sp8BP5bxybWpbkRnEVxDYr3/UiMCJoFSy7G/KRoFHqjEcbxK6bLI0sXFaOklETSUQIBl9y5BF48XgWxVSriEHCJPi0ejXQpWrQXPwssycIvBeIQ7wiO/eylzwbB+He5GR2rmRRR5zIhFgYll6l6Ch9Wf9AxkvNb24rjDjUlTwYoB+A597FyEtJaFPF/GKX/T3/kjUTkuqkG6JSE4ObhxtExupgAmcYnlKk2CRrPz/7mPJDA1+EkaCE0AHvxYo5LUscrrstpNKnYJGnXCqB3wNceplY24Kc2oWrKSpefOYjFbggZY8IBGhN5Dq8lq5smU2UFNFm+pSVzoxmypVTQghzwGIG5e49a8M/++a+htrbC4qDEQCcnxjA5OUEGlEii3rexyc0V4GZWJo4QrGoH5RcUY3h0AjGxHjP3vvzyi4a01T5DJmtlPChAW1lEMUTlVpGXxwl4WQFYauyXP//UwIzq46xwc2xRq/r+2++QMY5ZQ2FXvMsKpf7aN7+O8IMdanQ+mzIBOl3PR6Yut5o6tSve7M6tO2ZBUBuLsuIyajIJFo+gei7q66Zmo2rRIMah+lSqkC3XUyU18PTUVKz713j1cMSRSTW39eJhazfCqDEXlmTii68+T21GYNpJlxUY3yPNzM5SyHFzP3jQisT4JHzhqRMY7adAJoM/oMYdyzGoT2EbAWQXmUEHmf+zZ04R4FYhikLUWg3tk1GRgYbvAC0EroH1A/R0D1jxwldfeR5FBblW1bqiupxzvYd4MkFZNPcIKN55/6fYWlvFmeNHrEijCgPu87nUQ22OoHOYAEsmELmd1KXfv7LOJwixTBuuiJUNmJgYRAKvVaBg2fl5BCnYhNH3qMXv8H5rywsY4jONjQ9hZn4WvXwWuRLkhhCoD+FmG6KWqlIAaguiZs5yXZvywuvIQuNbXsLHn36CW7cfoI109+UvXERNcRYGppfROuTDlfYZHC9Px52uKaxQ4bh8bwiVRZkEsOm2PnIJa++NDvZb8cLM5FgMEBTWNJ3Cd//HDYS7ozBJIVNJ7bZrmXOUUY4XTh3B2GAf1DZL8yymITAld7YCXFsJLORGPHKk0fZ0elo6Bfk1FBUVcp1DLDNLVqfOjlbkUJtdlzDa2MWNGw9x504L1ERaRRFVFkGuJtVik1asOkHKKhOTj4x08/stCvNtfH7lhgXVlpUVmnsgMzMLqaTdcDJIBfkK/KlRfQLHlKzA+O2gxeukpXitMKxp/OQl2ttqMSLFSjWwZNkRg5fLRQHqir9TGxpZP7SHBXwC68raVVziEMGQ32hf8TGZBFMq5Kv1lUVPFkAFiWdQuKgopRQutRhRoUifX7XzZEGKoSwkv+JzKZbLI/5CSSgLqFy3AmsaJ7moWXyl5SopSMWMVeJF8YZqCdba2obbt26R72SirrYOjx8/wODEAtr7Jwgy43C6sZoCK5aAuNO6IKgvYSzBV39vP9Kz8/HxpWsEmfNGF7KKjY8NY5VKawfpU3FSXk8cf25gi+B4YZICnftMzbY/u3PN3OoZabkWIiF3T7XadMVEYWBkwNyi6YlJKD5awWvHmMV1aLiffCzU6n8dqWvEwtwCeamU5ScWBT6zXppvsXaVlNB62S9PvtdLMkRCSeBrj2uo2nHiyzpfFpuWrhb0TPQpYMRarJUX5qM0N9/2ksV3cS8J0MWQnlUOR0qXXF8ShBHRkeSZbt2MMoJCPLhJxasDAwTpaovlW9f6EfxxbnJSM5DmzUBPK0F4YNPictVAWmsl65bkg9ZZYHd0bMwy2aVoKju+mYqgMvnqOWdrvGZtXiXcO9HkuxLApIOoCNJMDH+GWjiFAOTEwiwWg8vYI0BZpLInOn2q4RiKqTymJabg/vU78M8vQYVAo8h31HtCwEf7ilKLQHLbsqglRyWPrFsM9/Mm5WUc+Z6scTF89ky5tlNTEENQtMb9o+KwKv+Qx2f7wpnzaCSdnWk8jrPHTuDk8RPIzcvDwNiIFRTPy1RiiEDLHroHxsmzB5DOuVfCia0V5zWCwCqRe/FgZ9OSAiRbs9MI4LnnXWFRBElUDjzxnCfJTScUSRSg9SGbJA3FI8GbZO5yJYeNLfjwvcfTeG+EdEPZeHBAujnYRg7WkBCuIrU8h8+Z6YlGHLawQhms7FS56hXvmyz5Rl6iDjTCHgKJisWStdEAEmlTe1GuRfE4wzb6wLc8esIhGtfhy/n4sy+MfHU4/+kauqboT9eV4qZwCHnHVC7FQhT4FnbReZYNyX2g+RTYO8RC+mng7Lvf/e03eLxtABM4XFzdxExn2jw2WIGnHdtMOlEEoOPlGtTNBAR0jh5Yg5SrRcQh05tuIkBlg+Yx2kQaiK6ha0szk1vRyWLc4X1h17WAev7c2lHtrj2M+TYQ3HY0ppXdSCyExhKQ7OOFomhkR21ayrICcnUfBdAJTKrzujJ6FGvCabRJVyf+UE6I2klkpKcSnCSSwUajgMJdgZHSoDLIUJfJgNUrK5+CSBWVNcEyXmbm5mGZTH50YhK/+J1fJuHHkDjDLJA4h4wpNiaOmkkQSyQSPb9814dzMD5CTW50BPPzM6iTnz2G2hsJdI1atqx4dx7e4d7dpYAiAXF+PBRCX3ruacxzoyqFXD3w1ErFNH1uFgE8bdC5mWlr4ltYUIhRanjHjjZpaq1CvmJ1lBxQTO1qnkzU602wlN5JamG+5UWUlpZgeHAUe6JAXk8tYf7xnQ/JLJY4/nCcaKpCeUkeFngPazWxsGjPJstSONdzjULsHoFXeVkVzlLYv/vjd1BQQpBEACgApJ6O9we6cK2nzSp8X6xvQGUZtVhlHRHot7a3mvBQ1331FZua81t20PGjtfDNT5JJTZANKfh7DeucQxWFzSzks1Dj7W5pR2NVKRoopJR4UFNehvMnjyM/Ow01BNSDnO+y0mq898FP8fxrX0VWfiWFX5r17lP7JMX6nD5eSy1zD6+9+AUcaWjCqZPncZRMsb62ge8aNNRWoqqsGHn52eZqyc3MwAaBkG9+AcsLy7hPwPvgzh2kUFOsrq1FW2cH1OpDQkmxhZUVxQQtapSeij3fDNKpCWeleUlJOzhalkNhHY6xqWUcrczC1bZJ/PmvnEHfXADpseG42r+EEFcC6gqyEEfBolprZTVVWOU6KJ5EFePT0xJxo2MaeV43aToUdwaWce1OF37hldNIIp3ICifXheroqHgg1U4CjUFq9UvmNlYLJWWciXEprqm0opxgTe15RggQZC3ykh7d8K9tYGZmFWu74ZhZ8hMQFuKZp89b4LPAvYTWowcPrVjv3r6ULkLc0ChMz/vw5g/fs5iLVwngmxrrtRXNGiwek5ufa+utPSrhlUjtVXt3f2/LtNq05EQy7lAD89bUODraystIAZibnnHcCrye6uPJbST3hSzbDj+SshcBtY8S3xJfkRVBazE2OYluAhqfbwXHmxrgptBop7Ihi3sS71lcWorbt+9Qo061t5Q6celQauXhB2HmbvPzGfzLfA4yLbUDU3btMJULNY22dPMnSrSq3ovHrRDkyCJdSTqd5DMv+ZZw8cIFPLh32yw2CjhXqxQ1T794+pitZ2/PoK2LrFEKylfhzu+9+T7u3m+mojhtmaplhTkoys+hQHJZL8G2znZs765z7aI4RyPYEfAj6Prhxx8hv7wcr7zyGnl9BNraOlFfV00gSc7GsWdR+ZgYHuK+hrXX2eB5WVkZBnBlZXjh4tMEeeUY57OLv+glnq551u+ieS4FP1N+cA2lmGi+xe+1dtbuifOo33X8Pnne1hb5voSUK5wKcDoS4yKQTEWimuNMjk/G5urmk2xFxVAlkVe7ycclmw4oaMOxTb4gUBpigpoAhPxWnQzUHqmDfG2GNKw6JB4C0XQCqFIC/uPVx+Gf9ONYQyM625vR1nqfe76BY3UUdsWyqrK8MsVVhkW9VFVG5SeffISrd68QhC+ggOAtPSYV4VuUifs7pqQpvlCxwOo9OTjUj56BbrQS1LeO9iOc4KEsLxdJkbFITUhERX4RAcwe+jp7sLK0bBauCAIWySZZTyR7pdwKnKqUkjLmJEfUC5PEBRWwLi2vQFZ2Fp83FpEu8gf/CpK9cdy/XovBPVJVg2999cs4XdPAsX+KKSolGcnpFhMaEhJJRTwJhQRfG9vrcMUSqFCeqiXT465B3GzpwujsorkVE3jNvulxdI9MUh4WI4prt74wj7qycvKmGvSMzmOdwMnljjbgLk+TXOnqgay9Ie+VKsn7uIcDClXgOMYo8/6mPYirC27scz1VeNZ9sIsS+OCh4hZGekjmMxanujnHPnMtam3ldk1TNj6VM1UMkAdO8W8hVKRkZROvOIzpEm3a+wm96X9Gtkarzlsv/c1oUn/gfwbODl/2lXPeoXVXioVhGGICKQ0hBMvODUT/AnXc88Qyik2UbJMs10vYRHxBRpiw3/jNf/OG0J/AlaE6DUA/dXH+1OVMe+dJuqJQrDaPNqNuYG5FDY7HHpDhmUmUm0yuRVnD9BDmnuQ5Ah/6uwbvvELISORSJGgiU7T2A7ymLF1i5JscvM5RUP3cuvoyEpTxYWYQi20STmTIFr5Z7kICN5bcDXpIa3+k8fAtf7SYpQXb8W9aDB2jZ5UvX8GSYgYSHDEUcCLG+EQK9lwK2Lx8pKdnobyimuCkHMqWE0rf5gDbu3otgLq0pNCCaAcHezE7T2bEGdCMqcfUHp8/lQBH95RLpq+r04IqJahUyFDzoEDbwSFqHBYkGEXAVEutvBsp3KTZmdSmYzwoJDjcUWyA5pobUmskV5pAmOZPbVwkJOU2uXv3gVVHLiouJbhKs2fd4rXlelVMmdKSNZ8C0R9+9D78fp/F4GxxXFwq84urYGNrW68FFmdmePHs2SacP3XCzpfmrjYfK9rgySncAJkUYOPoHRhFXU0NAU0Y7zGCmqMnbKyhBInr62u43t6GvpkpbK1s4dULZ+GlQF2nEFLhymkyiOgED3IIGvuHBnH58h1u/hCcO3XMBEIpBXM6hXkUtTExRr9fhWI9uHLjNlYXZ1CURWFEpqcG2urPdhAZSs0/gAX/EkZmCBLXgpiZnMJxangPm9uh/pmBlWWUcO0qKypJZ9okERgcX8LYjHrFccz6knObxDlOivMiL7uI65yD9JRMlBZx3UsrUEntMZP0JeG8R4bx7V/+JQq8Lge8U3KpyGxKMgHu6CjWCHK++vqrls6v2nJJyQno6e6FGjQ3VJXhVHUOVteDOF+ejoVgCN6/04OTdbn4xxsjiCP4fevxJGpK8i1JQnSQw2fWnlqcm0b01hpeP1tJEBZJZuTFD2+OYZdM6CtnCvF2yzzevjeExrpy+Cb6uAd3LLt0YWoMxeXFFgsj15oYmpIJklLSqeVHc8uoJMAGQcUijh47irmFdQT3w/G4ZZDzNImNDT9eeuoiVn1+9HYMGnPNJNhta23F6dNnuI8iuJ/3rcbW1ctXMT48jNdeedZiKAd4f4UEyGq0TNDS1z+AbAoPaYcC4uJFiqWLdUWQNuPgpiATk1tdWzOGpxp6Tm9A7iUydzExWcvU6FyWJL00N1apOpoCjPtPbgcdJ+1Tln2VctAzB4M7cFEQykUzPDiCocEJCgsqmdwL/tUAhobHESY6psYugKVaYcogVnkBFXld57VkdRCv2uZ+SaTAl8tjYnyMwHLJwKFiy9REWP0GBQCVJaq4MrmYCij0psZULmCIYKwKYxTWYTtr+PoXXzHroPZjOve/SgQkcm0l/Gfml/Dgfgdmx6noZafjpeefQtPRBip75K+cjz71GSVdrQaU8TWPvZANjI0t4p1PPkfpkSocOXqc9BmJmpo6K+WxtrqMbQrFVF6/r7kN8QRKkSp74E1xXP/L69yX45zvXa7taavl56fiIa+HeLr4mClO0pi5Zyywnkq5BI8EjeZGoRVOoUkCsF3H/aSjpdhJpB1eSzGNFYUlOFl/nPdPxw9++GOMT88an03wxhAcUHHgXGp9Q0NVFOPAgsa3NrlWA0NUKpNBhmvtolJVuzA/D66oGFRRUbt4sgnPnz2NU0eOIp1r+Pa7b1FwrhFEbBrI3eI8PHpwD6UFanYfTb4qMOrILDWilxU1JzeTCuIWKqiMC2jvb+zJwGbrIzqVohXCL1QfUckNSQTLQYKaRdKCyhs9c+Isnm44g/hoN37y2ccmy1SbSxXnZSmLInCRu1aeDMXNSVFYJa+yOeZzqXyR4hQleyrKa6DOJw64dWrJyRInXjSt0ACCu1NUJBUPJ3fk/bY2jM/NEKRQRsYm4B7XWvGpaiaubMvlZdILeaUKUa+TTrsJWkMIcpJTqVBWl1tgO7GVdYdI5j5QOy/VLlvgnvvHjy5bvbt18oytkHC4eE/V8NP4RRfhEsYC45ybIPWXyc0I/EkbQecqwQh5QQT3EncUCrFMOa0yGRFIdYWgMkvlPpwSRLGxbioWfE7ui1TOgdNmSPLeZXhCzfAlawW6DrMWpQAY1uD99Vmy0xio8599L6wgPCCc4qgN9ocnBzgv5zoiLcWYymVudi0DUXquXY5fL+EfvawyPuW8EnKkBKqFk8Zjypjmgq+w3/qt33xDG8QsXvzCLFhkcPrOAuY5cQqOFKoUoNKAxMD0N3NNcjBCYHpobQihTiFzabOaGKUayzV1CLYE2HRtPYSsXHrpeDFR+dXN2sXNquO0eRUwO7mmyu87CJIgBHymQ6jJc9vVJx3gWNIWF8pNZu0UaJR7UNcTsxZD0JgCZMwKklfhNDEFgS3/2gq6evsxTeEcFRVvoMXcbzxvhMJgY1Ua9Aru3r7L8YZT20y3sU5OzqK7sw9f/OKXCLAUbzJD5piGyuoqO8YdHwf1hbt85TK6+rsp+JcxODZsdUUmKBzk1pOrRc06l5b8FlgoY1O0Nh7nsIPCq7a8FMePNOFk00mEbGsuApYtp8J0Wosiah3SiKQFCTyOjY8jPSODDHYCx5qOG4Ofnpk106ssU47WGYo8VWzm8epB+Lj5Ls6dO2NxNcoS0rrGk7jnyGT2KHxkAXn26TN4+fkLmBwReAiggAxHAFtMcoTPooKaqnIusFVdVYmSohxMzCzh2p1HliWWSKAqyu4YGMH0oh/L8yt4mcArmZsnjEBJ4GRtdY2MMN1an9y9ewfd3WNkMtEophY/N6/ef6qiH0PhugEVwUz1JlqWXe/QEHZI3GmJHiuPIFezm4xJMYCq6zY2PYPvv/8TDFM79xCMf43CLJprkEKgmZGcSE0vC15PjLk4FhaW0d49aG1khgb70dvbge72R+houW+lLQRYZ2d9fCa1oImj1plEoRqJu3fu4t79e3j62actbX+CQkIZcjEEie7YGORl5eHuzduWJSXLo3qWBYKruPfgtoGOuDgP8vMLbCN7Ysl8D7Yxs7SOIyXJ+Lx1Gr/4TBmq0mPx5r0p0tAYhubWUZ8ZS3pxtOKwUK1bCOK8SfgP77fjB5dasR/msr18/dEQhmY5P649CmsfXnnqJNZ2Q5FNbXhyfBQVpXkYH5+2fe0nqFEHAjW5VSXuweFRPHj0CEebGq2uln91Gy2k+Q8/vWbJFOdPNOJoTYVlSm5ubMFHpj1Fmmo6eQzhoSqJQiFLgTA+NYVZvjOTvTh/5gRULVt8QRY43ctKEGjdYqKtpIqUCMXncJdSMaJCFe82Jip3iRieNH//4jx2KWj3SPsB8gzxEMVuKYZLNb/+CQRwTkX/ImyBOl1HzFKxd6pJJf4iC76f4LGdQklrq1gqgU4dp0wxXU9lE8SPpMnqu/h4h6blZhD9y83vBPOq1coYwfAsFgmsVHYhNMqJ59Qc6/4cmFmslaCwwXtJSdvnMxSRTnSexxtLoFuPtvZmJBCwybqWnpZk1u7FJbW8WsNHBFBdnb2or63F+XOnSD9ZJqzlGouJcXM/+a0ljjueiml0CHZCdvDxpzfJG6PxjZ/7KpUer9FtVU21WfpF39E8f2xwENGUG/nkETXHj1pwsMcVh88+uYq33v8AexFS8pwMSgkQs/SRt4sPcUn5cuJ3Jdxk7dT8C+TKq6AD9L2TwSigtG2ARQJHYSwKaTGZwntSopAuohAfE2v8XNXOj5Pe/OSjK9xjfVRUJacSOa8yEgQp7CV8E6gYqmq55IpKCewRoHkIqNWVo45ApYAKcgL5YEykyywQ97rarLZUOmkkh6DTTYEfzucpzisw157mXBSztaOkrDALCREAyE7JsKxJFU1V2IrcXC7OgaQb8b3JFwV9K640hbwrm7JBv8tCU19Wg7jwGM7LFkanx8iX4pCmivi7pDhpvpwcWcsPm5+b1SbcifWSQUG8ori4hOQXSmVyljQ7Y0Ws5VpWiI7m0e3xIiYxibymAGGkSdneBROUPFJAUJmTlm4JbJ9du4ZR8oEsji9V5/D6cRyveo8WFJRY8lRyejI8yfFW6666pBRFBTnkU/EEn7uYp9za5XUOOH/tvQNYpEK8SEX6Xcq95c0NHKs7Sv6s0KEdhHDvqpK+i/twFVH404ermN1UGSgBljAkcJTZ4UuI4dqpa4harlWmxlPp3DdAq3UWKE/yergfUmy9BbBEX1KqLKPWZL5AsPb6E+MR10nf2dv+OT+dD84fnB/8n9EwX/xpf9bu1Pc6gz+FX0TfZrggxpEhSnQvHCTvjb3sXK0lQaCAlq7P30Xbzg2ci4sXhP37f//v3nA2i+N71B9k1dI9tbEURGlBk3xQMT4NwjJWeBlpdPJDi+j0wDpGAYD6rON+NmDnbWmW/G6XRKJjdRPLjhEY4r1l8VIKtMy8TiwGGdReGCb9CqijtspjV/YisBQai6iDTfz68UQkhylY0M2J5gPyOgJJ+mnj48TLHSaLl2I+BFo0ZtUnWiKQaTp5nsQ3z4nbxL271y2WJIQAbairCx33HyCMDFwlKYIEPwowXl0JYGZqHosU1C9/4RUDPsrAUhXv6zdumvXGx+veb3lMbWYLHUM9uNfdCv/OBicoFGlpaairquYGDmKOAGhgeMC0P2WdRZEx/vhH72J8eMrqv8hcLWGYSoEt8JGTlWVWLbWjCK5vmhl8nYS+vrJiPvWLTz1lxSJVDDQ1NcXiC2RxUZuc1cA6ZgiE1C5Ja6MkAQW1vvzyK5ijwJHGqWDkTG40xblJ24/mRmlqrDVgc+njT5GZlWMpwxa/QWGs2mAqAKmaZJubu9Sgyy34/v6DVtPK1V/tS198FQnUqDr6BjA5t4il6SV849UXLVhTvnjFwK3PLmL4YTvme4eNcfbPLCA5MwMZaV4caazns1F4xSdyPcX8nLTuDYIrAYFwrk9NVYXFgFnPLwISoi6HMS3No5mASbWesqgJ/+o3v2b9KuPIULP5nLwamWYYljhP0vTmCcBz+Hy/+PNfQ2NDA5lNKZlcAZLIqJLTMw1QKYNOyRcFhQVYW1jCpXffQywF3sWLFygQBoxuw83kHkOtOwb37j0msyrh3GVianra1jOnMA/epATSawTqG44RoFGQU4kYGR4CuRTH5kYetcyt4A7OVKTijz/qw7dO5yA72YOeST+eaSpH58wGaSEGd27dxRRpUdr/ty9U4NUzpfi5E5l45WguGZ0LnSNzWN6JBDcAnq7Jxm/8zU3qlC58+TnVyVKFa6eIr+pFKeZJWXP91HQ/uXzdil7mFxUgltqt9uT45AznvBdZZOpf/cJzGB3pIvjZRQxpId4jF0+UgYrEpFSCQpcBxZ9+9IkF/p472UTASqAYFW2gSFnAh4qXhIpKr8gNrjpRSiFXJpsK26rgoWIl1LpJdYUk6OJ4v0iurzKYBJR2eT2BgOCG2rFsGfAS2FEspbRiMW4Ft4ppSgnTS0HwYtyKBdK9D5VLAa593l+CTPQpRql9ZnuNzNUSJvjdWmDNQiAEqMT7NG/qEfnDN9+ymKOzZ89iYmICkW6nSrbuJ16n80PNAk+liVqyFFm5S1TKJiRkH3mktxTOTWd3L/JJJ+srqxZMPTI+hZXALj797CYePWhGfV0ZvvXNL1ox2PaODoJ4P9JSM8y6UV5S5gAZ/lNm9SOCypA9F/Iyc7FCWm+oqkd7czvaWlvIS+bRUF9rGrmEmYsKwwHP7RkdNutpOMHIwNgousdHsIltnDl7CsX5hRzXOtTIW8JJ/FQSSHE8h7xXPF9rKW1fVkc9g4CWYvbkPlYmowL6ZY10OnvscQzauyrZsQ/VhDoIO0BlcTFqCTQGR4bx3sefYZjgfGk9iL6RIbjICyMj4nD15g3umXTE63qkD+tQQPrY0fpSjkkxkYAP2efc8/qh+5QfK2toHR1CRXERGguKECcZRZCSzTlUM/37jx5SIQuQlpM46BizgHKQ5DEE9dv8TDkkupOrSZZbLi1ljYS0ZNkeZ4Uyh3s6gTxUfRGTuZeKMnOoUFB5oGCyDg6UgW7SMDbJ/3kNBWJLqCu784Dr4abSqgzAA8o1uZhl6cqkDNgknU+MThjAVrmN7W1lgzoFstc5Nz3D44jwaNxRuH7tOiaW5+GV+3/bmeMEzr14pYCYalfKegQq3pHueFMyIkKj4CLPTfG4Sd+huHTpU8xR5sVHuCxRR9mvfX1dlE/q7hGPglxZ4QlE5DZWLN22ExB/rumUhdFoH3F6uW+pPCAef3R/DXPbnAmeI5pPCQkgK3SVa8nvOLbUGKA8jSAwkgCaciJGsXvcZyoYnOhNMH4ha7YC6ckQDFe4SGNmGefedPCGAL44j4NnRAGHn53/PcEmfDv/9FIokixbzt8FfJ3XIa7Q35w6pzpXPENgVwYj4xqkPR2nMwXA7S3wxXMM85CPHVqDdWzYb//mb74hgtcGUkwSzzNmp4vo3kKOZsniTXSCCE4EokFokDILHg5d3+klq5XTAFWggt/xz2Ze5gbVtRymq0Vxgk91bTFhC6bnZ7W0UUuO4NYO5gN7WApsI0hQFuTxcwcubIVEIifKj9qIcWv4G+VSEUiyRF5fVjgxWdsNfJhwEq6AozINVT9Grk1tSGXCBMhMU6iNK6uxvLjQrE4CaWo4XVhQYG6EaFmZuCk0LplsNzfWqXnkIDcny7RCYVnN0aXLn8G35sfU4gxuPriPsvJSasobnNcIvPjcC/jJRx9b3alibnRpxtNkInpR30N0hLRmR+vXAkWS4GcXpnGzuQU9A0N8thAMTkxhaHbe0qJd8R6EU/B6KTAHOrt4rzKUlJVimaBgZKgPq8sEZxvUKhYmuCh7HIcqSu+hvr7OmnrfvHkHRxuPmeY5TwAh8CvMvbdHriJ/OzVOtTIpLS1CDMHJ0PAgjp04zg0lASY93QHn46NjlvK/TkBaXl6A6akJsyjV1VZblqVqL61TS/7k+lWMjU9gf2MXX3/1Bc5vrBGg4hnEDAf5DOvUaDc4hrGlJaQQ7DVWV+BYUyPyc3IoaEOs1lOQYDYhJQlzfj9u32lBuseDEyfqua4ckUA26UqMXgykf2wQYxTm66tbOFpRh5NN9ZYirg2sKtjRMdEE9luYW/RhdnoRC7NLFucnS0AsBXYCAS8HSFrcpnBqQjYZTHllOUqKijE+NIj33/kRpsbHcPRoE/Y4ZxJ+CvRWA/FkMvDRqQV88NFn6OvpQWpSnIGAVYJyabZyWyYnZxjYWCfNiOnMTEyjgFrmwd6OBTyX5ZNZ8v4qqXK+Khv/8d1WfOeFOvz7798mPQP/eLkPX3/+GOKVru6b4/yOIIa7PY4a49qqDyXeUJyqLUJ+ZgI+u9+P0aVtPN9UisttExReW1YlP5H0o/2sooZSmNTu5NaDe2hTAVvS+dQM1zMzzbL9IiNj0UVwfLrxCMFkGoVSPBY5d/EJMaSXfUukKCIgVVJDR183unv7OD8TePbCGRTmZZpbQ9XtPVx7zYW0eSWbTE1OEsQEOeYVs3TtcM/IWqD9qorkqi+n2ChZIeRmTEpK5l5xc2kiMLuoJJGgWaJWfCvGj2Tel/YusGUcQHyMdCWeoKQMxYgKnIlWxC8E0FTygYttri87nicYA5bVjIAxI0su2CjTsKV4eDzxiKfgl1K3RYEnC8CtW7fQ0FCHssoybJJOvalJ5DNqHUJFJTLGug+o4bqELnUwMmYyczFm/l1ZYAJ7vYOD2Njex7mLT1Mxm8bEWD95TSUWlrdw40Ebbt1+jEQqIc9cOEVwGWX8RPxMvG6EPEVtcJIIjBUMLrfjHOnaFRNPBSUK675VlBXlmUW8rr4BhTl5HG+9BSqnUwBHygVFPuihkFd6/j7H1D81hImlOYzMzViPyKbaeioA6bbumndHweazcC0lYORK0vxJWZeHQeBrc2uDcyahyvkjWJVLSPGQmmO1bJOCZm4r8QMKfE4S+ZAsTU74gyzLyVxzgSlvShq6+8cREunG9IKfdDqMzIxslOTn8v5Ofb3tkD18/+P30TwxhIzsPNKULJV+jE6MU0FINBD1yZXLuE1wtUVAHSTPTI6NI++nPKMyusyxhHAP5+dk4mAnYOOJi4shdWi9HIOCpJxiivQMpGKTm5Jzygw34W0CnCCU6ysFN1YWGgJAik+oryGXnr+TFjlH6g0cRhCxwv1mLkXKARXtVZkh9ROuqCiz2o2uGDeV6QX0EZSvEvRK2JuQFz/m3MvwoISWBwTVA6PjqKiswAQB69QCFXDuYVdYFDbW1Kt3h+NVu6EoS2KRZqSkAVIiLn/6IeanZhF2sAO/b5r8coX7Ub1947mO21gNEiRlppN+xe9WkJ1Xgrh4L/p7u1FMpTWHAHiPAOx4wxEU5xQ4lk1NU0gEmhdD8KetASxt6l6ao21kHQSQEbbJvRpqxWEzPJQ5qXGI4waJEOjiGAWqRGeJpGlZl2WJlJzWZ/Fp/U08X8BLypjmQtmFWidL3NPt+T990k99sv/r70++02fnCK0o3xKG+kReok/iA7q27uWANedlIIq4gMut3/hUmkXt7Segjn+w8/kyTyL3umStrhD2O7/z3TcEgCxwVUyB2pgWUwPRxTQoXVz8KIyTo6B3WcIUtGoPapeVOT/CNo8AlZicBqXNaOiTv2ujitnpGcnr7bqHA9sgk1AtjJ3tXWyR2cqyoYA7ZfpN+DaxRrQuLci/F4aF0Dh7xFezVtGQGcvJp3ZLLSaCxwso6X66h8alh7dHES/lzwNZ5/h8KppnSEN/IGoOMdMgx8rxaC6UVzk+P4tsavzxFMCKa1B5Cc1LfHw8GWk4NdoxtLW0on9gwLQRuftUELCGglslJSZGRxEfHYeUBIK4rDzEUvsJJ0GosJ4xcM6FXEWaIwleaZyqBZXOTSbLy8TMDJneEqZXA2juG8Kt9nbcbG3F454+XLpzB3eaH2JsuB8FZBAXn7pgFsOe3h6Ct2lu0kiMjw+hteMRhWafAWVV+levvu6uLhw/fhzlZZXo6OiiwJN5PhJpBDSKK0nwJuLs+QtWXVitGpTNuEpBXkUgJILRuksoyXw6ONBLrSnXiVmhhq6Gs9KgxFxV1E5ZXFdv3sSHVz7DGkFO2NYeXn/pOQvC3OQmliXFzU139OIFpJfkoFfV/ReXkJuSjKcvnMb3/u5/YH/Jj0k+d3y0rKsEFpa278KVy3dQkJmE2uoSMukdMjll+oRCNZQkYLs5NjG1/Z0DnGo8jsa6GjMLK0tW9zWQT0Y4R+GtpA5ZNXIKcgl+CskwOCdkmMpGTCATNFc5aV9alGLWers6CFSCOH3xHArKK6xOleR0CLX0CDKEls5hXLn+gGswiaN1JaguK+QaBPnMFIZknoHAlsVrCGTdvnXDgEgcAYmHgHM3uGeuAI833phzjica26Sb7MRopLjD8HBiHb/z2hG0jMxTcIXjwwdT+OpLp5FNASQamJubp3KwRua+i5Vp0mTCAb789EkKqmV0DE2iZ1aKzg6yPVE4oDY/5N9EsaqnLy1gYnIGncNdfOY4vP7aa1QusvG4uRU9/dMcfwhmpmbQ1FCJM2eOWNajXFpBCifNv0BUBUFHe3ebJZpM8tnzqaG//OIzWJibRmF+ns2ZNHvxiyUK7xWuTxq18TkKds2FskW1j+W6156QG2VuZtYYrPaHeIYVjAxsWpbhRnCdCoYTS6odL01eDYSVvaykEymCon1TDo0hO8qZLE/KjJQiKdAl15QYt3iXFDdrhcP9Kf6Qk5WJ+poaKDtXRW2LCM5lBRdQUusoaeOKi5HAKSktoYzhPfeVl7eL8eFRA+yRUR7yKCqb5IPR3JtRIbt8k9cQZAmIWwkNjn1qfgkdBF/XH94mnW4QUGSjv28G7/70irnrVd7gwskzeOXF543HKQFI/E/gpIdgV3MlUJmVnWNgJt4dh4WZJfjmCORLS/G1r3/F4jMT3B4sU+FStqsyNZWY4KaCGRIRglnyHGVaqruAf2/DMvJaqRgVkr5+4SvfwAHHfBhcL3CreRJfsLl9opSru4f6EUrJ0f6Ra1cV/VUXT6m+Ep5q0ab10Ri1bgLA6lqg+L9wXveAAEVhJZIHcjOVlxUjKysXl6/ehHo8utwJfP4AIgi2CsgvVaQ0gvxBIRk/uvYpFjj/aYmZBIppBi4UEqEQgfBIF3Jz81CQnorj5SUIJy14qIjFuwlMyJO6xybwuLsHuekpPG2H/HQS0+T1mbnZ8CZ5LFN52xRUR8aQXLmGAmCOwDUhzrXtGxvDB1c/R8KTGnRkiXzeCISHcL74jFJiLdmFcimKf1+kclFeXg711C0gHeVyv+RnZXMf71tcq9zX01RktignraAs0ZuAhYFegkDxH/Hd5RXuKYKjvIJ85BfkobKq3BJWosi/pLzI6BATo6LDO+gd6jf+l5dGxYI076FsjOQacIeYchdJ2ZjGv7lcsWjpIQ1UlJq7b2FqiiAvFP2Ti2gd7Kfcp2zho2SmZXMveFFVUm50qIxmhX28NbiP9wd3EdQ25Uyph0wBCHjD9q0IdSSV+xxvFAoSIykP5G50AJes6dqX2v/6XS59GUZkMba4bX4nAGmGnC2nf6P2kYFRroMy5vUSnWmtHEDF5bF1so9PPju/OH911tVR4nSewG0Yr025x+PEY3UdHWPWLB3Hf4Y1eJxj5dKbC/vkHjzBjtH15VoXL7KsRhGKLF6yDJkWyAXSTfWgOslxQ5IN7Ss7hczJrAt6C83oEAVZqomoE98lRqfP9sAckBijmJq+13UsDowDkdVE5jo1cFUxSl1LWUU6VnEbK5v7mPRvkFnv2QZckOYWQnBAlPydmnjkEBApc0q1SsQ8lFprwfpkqtyDtqG18ISAFIpkqLz+JgGU2ih4SSBaFt2HPIP0L3AYwCgBlGpvyVUjK4rV4uA1NFZpJhLAEWRYYnbxZCoCXQp8LMjPN9ee+kh54uIRStCYnpiCFA+BCD9nZeSiKLeQBEKETEFqFkbOmeZczEvEIq0wmRprFgWWWj4srW1gmUCXMg/rqrBNolT2Ds+2dYkhAzMBSc1ObgVlVSpoVuPKysnB8VOnSLQeJFNLJWRCR3snTp8+S4CXY329uslgBLoEKOIVd0Yil/VAsVISIpxIIyhr0UHmJyEhBqm4GAk2tb2oqK5FNLV/BbSvE1xEx7mgNhsJXItobtjPrt9ER28fNnc34IkJxc/93JewTYEdESL3KjeOJxWRKofg81mV+yUxAgq7mspKtLe0YJea/EZXP/aCQbgICkPcvP56AHfv3kdxbgqKqO0K1FmrH2480dYqmY9cw7EEyVFkdiePnrACrC2tbdb7UW011EFAKf66nxqNa5cUFhfZ3OsaEswqOCl6VmFUWQFEz/19fVzDTeuNKLeQEi3Ub5O3t421S1pRLJRcHhEUnr/8jS8iuO43a4SAnyybyclJlnAhIXi0qckEtZIZVB5A2qFcCtrETjB8JzJTPQSZifC43bjcPI5L3VOcr21qmaRhMubyTC9+54fNeOV4sYUDyNKUXVJtLsR13uOv/+ovUZASja9fbMSCP4BH436C4lj814+60DywYAwuLTYECyvzGBgatLZMSaRhVYofH5vDhx99jgDX+vVXv4CigizML8yglmBEga5qbK7kmPNyr02OYHZ8DLNjU6bxHjvaaPXRairJ/AkklSGlOKGHDx+RTmsQSZA6RSauxriKiwisESAUF3IfrpsgW+baqFWOYgHNIkKlSrFOa9wXPqXXk08IRJt1nusk5UmFMB0+qiKGsjg55Qt0PL9CkPMs3iS+pGxBfSnhqZcC4VXTR1mZWncx3yP1tUjhuFcJvKRMFigbjdxCbhEVmfX7ls36pbjK5uYWrl22WeO0h9SexZucjaGJRVziPhiZmSBoo+ZOAakYIRX7lItfCi1ZAtQgf3JuElNzw9yHM8jgPv7gx59x/Ap+9uO5F87jxVeeQX5+Bno72k0IiCcrC08gWNdTlrL6jU5OT3FuAgRdc5zTKnyRfEJuMNHcdnCXz5pgbnNRrcof+CjcFXfqTU4Ro0dPeyuGZycwOjMF/+wSTqgGoMdrdQtlhZQVS+BYyqrmXvOlaylTU1mqeXk5xietQC2VsMD2pvWvVFysLFPaS/I4hJHWjA9y70qIyZUjmuYfTM5oLLsEtfqo8giK8YmMCsW5c6fxkNcj7MbI2BDaetrNUurhWoS4I5GalIrq0hokk44jyfhVB07lKNQUPJrXziYoTCPPS+Izx1F4qzuA5tFN/rvGn4leKvX8PpN89Nq1m7wPEJcYj12OMZSyTx4E8UNxY8lHTYNi2Ij6EU2aHRoZxeU7N6mUdWNtYRGhBKzqTBHUMxMoCUzIDZ2akcY5T7bEGWUTJ3C825RYtqbkT3PcH1JMguR5oncDbeQlmm7JDLM0EmDINqOxSI5G8ZkycqjoUGapzVFMlEpTyNpCGcY109opy/DWvdtcn1mU5OZyrcIR4DgFvGbnZxDFHRjFSd/g82wGt02uqjl4bLSbIHARroRk/P07H+I2+aGb8ynjxFLAj8qyGiSkZmCJcmQnNJqgKxyXZ6lkkL7VFiqaM1l84CfgUgx2BFyEGEXeGKTHRZiSLyXXeirybUCL6+J8dixO9uazyHoknmvAif9kdRRgk+Jk33FeNEmOovcE8OgD/yaZZszgyb7X8fa7/rM3j9H5/EL/xAeEXeQJdHgH/2bnPDlex/KD+JA+O9f/2cuO0f/4N+0Tgd+w7/72b72hJ9ChYlJaUAEvmet1sL6TlUPmO6WIikMYSCDo0t9l8tTi68G0aTTgw/fh+RbIyolxru8AOYExveXGU+FLWR30+/am3IpbZCTbGFlag5/gSzFIa1y5aXg0DTiRFYlnC+KwsX3ADa3MuVXkFxbz/ps2fiGpaJkrOYbpJT/Gqe2rwGCiTP6LZFB7BGUutzX51fH7vL4mSwFzQs0KLBRTXV+lQOAkyYeu9F09ozQMkbg68NukcbLFkAXyZL+T24GcG3ExsSRcEgwZtEolyP+u9h7klnYvMRnNhbREzZUWTW9Z7QREowhayqvrrPr+sYY6RaQii8winwSeHKfsqkQcra8nmMuHMvXUmFegadvutUnmpbg9MreNbdTVNpJBRqCp8TjXwWVWl/b2DkfDJxFpI0a7pFEogWIX9+7fN/diDMfARzGrgoCU2uyosnWH+i8SOCgZoqWzA1fv3sY//PhNzK0umosvNSMVqQSdSxSSD1vbMT4zw024jSOl5SjKLuB68/mo6SgVPDohBeFkJIpR2A5uIpGbKiImEkdPnbTClQEKjn3e052ThuyjtVimpqy2LL093aipKEZRYZHV3BJDkRVOglhu60UKAJmjnzp7ARsEG6mpTuuY+oYGY/SqI6V+eSMjI3jq6WcsM1SW3SyCPmmTixT6qraujCFJZi+FsnptKq5ONdREZmOTE1imIBMNaA8oMH16fhn9BGr72yv4X779OioKcwx0yRLg7AcCgk2HicbGegwcrm4QiHL+L12/bm7UFAFdAv9JKgFxBLKxboJKCh4JuQv11NaTY/C1k3n44FY/jtWW4HvXeqi9Z2B5bQs/bplHKTX5jx5MI9nrRl/PIwJbN+43d8JL5vXV5xpRmJ6A9rE17otVJBwEkJmRhIYC9Z30EMwWU3Co0r3jfhsbmUVzSytONNbjW1//EuctlV+HmJtVGVzqw5iWmmItOx63PkYoAcjs2DSO1DXg4eP7OHnyOAW2MqvIDzhrCs5W2RO1S5mgULHedhIInHO1i1GleCU8yOotq6DG4FtWAc0D68CgIHi5MOT2EYhQCRljZNybArva+5onAVDxMbn2ZMUWbxL/4RKQSTtMdJv3E3PPJtCVEiGrzabKE4TuWx0vhRMILKrsiNwbahW2zj2sGCxZiwTax0dHrZSLyqzI3bpMxU5Kmtykrug4dIxM4T2u66O+NsytLWB9cx3HqqqxSwEsm1o/FQHxx+h4N+K5p9XiKCE2Go3VZUiP9aKsjDS/to6kFC/++b/4FQK7JAr8TVz55DNkkIZ7eylYqTApzuz8haeoNKZjYGwSKdnZZoXeJc0XF5VZ/KcynKXYKQQkSCVTkke9LOUCjyeI9q+ILjn3KmA9NYfurk7cvHoTLz33Ir7+1a9y/sKt/Zm59Pn8Uhr1MhHFPaL3DpWILM6bWoSNTUxheESJKVMYGR8x0BEhPkuZoRAFWSyiY+L42wH3rxIElBii2Dcn1EX8WGsmJq39I1Ccn5dNQF9n9PLJ5UtYWl8z8KWgj4S4OHMbymNQlJJJ+uEzkx/KBaritYtUyGR9C+PvauFjtjpuZLm5R8eHDVgquaK5rZn0tgl3FAEjwcLRk2cRCNnDf/7Lv8DQ9LiVukjkvlWrIs2XgR6FtFAplhtOzyiZNTYzjvyMZGSSLuLIf3c3NxDgvdZW/JyLNcuUlAxwU1aIZ0mxUH/MQfIiWbg2VDiWNCqAIXrSPJiQ13zzn4EDPoCAgeYnkjxVWY7DpMnCknJT+B/eu2/neLxJUINxAVzOCEFKhO1b0XU+QbJfZTdIh0p6UphQBBXWEPKBIIGPmpuXFhVzXQsMbIs3CHLepQIlHpCYzmfMyUZJWQXC3UncI1uY3YnG9zuoIM9JWhKY8p87ZBu5oWuIjeQzk4YSXGEoTIlBGhXymOgwJ+mM95bbVsqgXLQWy8X5lZIkwCUgZkYf0sUhxvj/4g39tM/CNeQF4tU2XwJMh8faVTU256Vj7MUP+rspEnrzAP0uS5rWSNhFivken/vQ2qVzNP+6hmhN55mM5+82FmeHmJFJHkPzCjq9GnVxPYii9ndsYwnh2V35EiPRGORi1NUPH9wBC6pmLzO9BsUF5Xky5Zt5nzc9nBTbQHzpHDFCHa/rqs6Q3D+6r7I5DHzx/DlfAFOrHCiJR30cZw9cJH4JwX18uTACCVG7FhOkwPcNCkNVs15ZVnd2xQR4oR5fYsBrBGdhsjqpOBs3YV97J3Kyc51NSI0ylkSfmpxEDb7atGkF6aolx9T4qAkTuQYVQCezt4J4e3u7DFCkJqdRG9fzOZtCjEzWID2nzOX6TsGX0kqlgfLJNYH8zwk4tIV9Mr8CDHpuzZtcvup1pVNkbpdgUDaOKgw3VFWhhkCsvrKa70qkUSgE/KtmmVF3fj8/LxJo+vhz2bdiz6M4ponJaQoWar/82yyFhLIfnXYTur5jqhUQEKOTsBOB6LW5uYONABkQv5OgktXj048/hYcgTFYzCdKffnoJ9ztaMRtYwszKohWA7R3oxwRBgwTj8RMn0dbdSc1qDtklOVznAArSMi0BIDw2ATPrwF9/OoiChBDEx0aRyTVhT8wysG3CoKC4DPFZaXDlZyIlPwf3HjfDRcBSVVFpLroQMqsQgVvS1Ay1/Chq19L6lqjBb+4ErV3LkdqjBI3LfKIQ5FOzTPQm81MoNgmG0wgcMtIzCOR68OjRI6jERAQ1L62DGnXLiqkyAqMEaHKdDg0N4czZM5ianuE8r9jmE0265K5ISsZ7P/kY8/xbU20xXnrqtGVeqoO/shoVNyZwJwG/uLBEOlrhWu9bD8GO3h4EON62vna0dbaSjhT3EI000uBBCJkyr6EaTv0dQ3jnzb+1Om4nz57AX3xwD7kZiXi6Ng9/8NZ9/MbXjuNPP+zE0PI6vnUsC1fu3sLPf/3buHDhPBJjw7EVWMQ0BeKXjhejLCfRsvReOZKHx3x2JQCol6fS1PcpQJVh9dFPPyOgcOH5Zy4gLyedtK19rgy+YRN0ihGSi2WM8+JK9CCPeyuUQubYyZPY5bhV2mCMgkTgRntCxYK1RycmJqlcUVEgGFDDcTXuLSaNq+yL1bXbokIVpEjlHlBxRR/PU0alto00W8VbCkBQbTB6UXydwIAEodyAEmJKRlGtLTEtKVQS7HJ/yYIrAC1ArIByMUuVgBEYKCnMxfkzDugvyM/jXtjH0OCQpYdzsTG/uGyuVVn5nTpUytKWCwLILyrBKmlPrVMUMB0RH413Ln2Gx8P98GR7sRu2j10qrlvcm8ca6s3KIjrIzM2y5vXK1FZySBL3RcR2CMpLKw2QNZ1qxPWbNyyGJk6Ck0y+qq7erGBqwH/61Clr1D5PemrrGUBLVy82ODYBL2UrKvtNxZ21z2VpUayQLE/KmBOflrDTvKqv6BqViv7mNuzOLmGPSltcVBzqjh1DSUU5WlvaTJg7rnfH2qITVf5D/E0lB1JVYJNg4B++9ybu3n/AefZBof5KYojmuquFTCj3qpfARXFjKrzb00fa3yC4JDhUKQe5P63XLa9rsbWSRZxPpenvUinnrc2F6SWIVIzoqdOnLD5OAeTr8z4qHIlIifcSQMThICLaysM0d3Xjv/zN33LNo5HhjSetkG5kZgyPsp6X0QTViv+Sy7iY4C4rOQULPj/e+vw6+VsX5lf92Kfc07hUvyovPZOKouLYyLtJP6IhfRZfV3HTtz/8AKOTYyjJzkAWFWVXSLgpd7LsmiK2tUEgFsQqFWY9czgVCclVlfh53NZiNenUGFvZ8BLd4hkGHPj6J4sKf5jiTL4tpVngQCUtFDedlZ1PQBeH4uJCs6Qp6/txayt6ZQEjDYh3qk6kLIHiX5/fuEzAvYpEARyCeDXAXqIs7JqaRF5hga2NerNKfm0HVjE3OQKvO4o0k4q6hiPIL0mD2+UhsNzEIDHc/31vGwOBQ0sXkExonCPQFb4Pt2jOrUbXLqREcZ9E8801V8KFMpyVbauyF1Kc1RtZ1kUP+Yzci3r2Qw/RIbYQztBLMkDzf4g3nFg7YRXuK4lbviXbROsOINJL/3/y2b53vlI4hmS3jjsMr5G1S5dR0XQd6FzDwThKGtI/uxC/N+DFtz6TxRt/EO7R3y1W+rd+8zfM1aiebhLEZo7koI2AdKJu9GSwAhKkHCMQjdIeTlYgPpg0Sh0jU6DOdYCb89I1TWPRjflyrqssRyeexbGUEajxetu8h9pBLAZVI0SxZwRYJIK5fWoFPC8Wu3i9RL7cSF5Y7iCfTZBq/iQTiVdRm1QcjjSiLV77g0tX8bh3mEJlAUMUru09nXjQ1U4mGI51gjZlKC2T6c5QY11c3rL4gfAIggCib7VOGBoewwEF4P3mDjKSRygqK7YYnYT4JBJ5iLlF5NoSkFzhfRWnI41cz6qaSFowLYjmRaBUG0QCQiBHQlsCQRYzzYkhcBKUcLg0Ma2W5l4cQdlQytpTHFzIDo+gEMYmN/omNVT+3RA4BZQBOr5V1E/WNGmJ2rQCuQJnClrV4uvyCuSUtUtjFOPQvTRutXjIysqxtHVZZGTql6ahzDKBlM8/v4ympiZqiRP47OYdgqc1rIXyPjxmk2u1Ss1uPbhu7jhZyEbmRrEZtkcQvIIXTz2P3cQ6jK2GoSQrBf2zG9ikwCkMXyYgHEJCYgqKKxqw74qnZkpNbncT3VPjmF1ZR0lJLT6/ex9rXNcvvPgqcuX2Ef1RK5JGr5iJ+JREMv8MzMzPYITaqToOnDl+1tojDY4MEQyAz5Rg60VFDBNjYyZ8VVhWzKi6uppztE0alzskzIqLylqrQGaV9Viltiq3o7LWZIInu6XACYEnNREP2lrx4GEr4iNdePnZc/AQsGwTQEjTVGzhyrra6lBRIZNRd4SFpSVqvRs4fuwkxglYAxvL1C5dpKkVlBFg15RWWJxTUO6D8BgszC7j0qefY3Fqhs8bhcqCdHz9Qh1OFyVh0hdE/+Q8Xj5eiI+aR/GdixWI3V9Gfd0R/OjRHFoGV3CkqtisAPPjfQSNS8hJCEdOfCQGulsQRoC9LUYmSxCZjva4aFZ7KCMjCc88c9Fclyo8HFgNoOlYE2lUWiXplc+0OL+A0elZnD17kYy4ET0Dfbhx+5rNm8Bsd2cPwZKsqi6Mj02a9XxzmwCJQE4Vs1M9HhPMqiknkBxCZqdq3TMzs04gO8cjBUVMS5q9XHuykPLLJwyWY+F+lDbqBH47Mac6R3+XxU0ZUQo+l4VJ7mqnnyEFMwH4IgHVHkHPkcZGgslYgppV9A+OYGBojPxJSkA8WRYFI9dCGZ8K+NYmUjyUXDrRBPxy8bgILHQvJYgoySI03I1JKoVGQ3NrmBkaxwafL4/C3bfiQ3llDTKz8jA5NYeszFwqcOsEbQRn5H8SRoq78pOG2x48xsTIGBIIyuQSd6mmEek4NUUtyeKwyvEq4HyV9PaTS5+go6eZz7iMooJ8vPXmm+YCVWcLa/RM2ld9MJWMERhW0VZHUT5AUgr5GnnT9Ng4kvNy8OwrX0JqdhYVjgGz9CocQnxfln+zJpBfa/1JBhToLrOkjHNvNBO8mSuJoNTN7xTbpBIgqm+4rlp85CVyn6kriHiL1jXZm0SQJtlAfknhKjBnssOUQsfjIBGkpCuFjxQVluAshX5KciIuXbvKsYTgTM1RJCQlIYFgw4TuzibuXvmU+wcGAkMIGhTfpbGERLisO0co+XREVAyvST5Imkzg8yVQeXATiLZNzOFuW7sl5Pzz/+Vf4LkzF7FHGt0UwCb/VPiAm/QiQauq91JZ1T94ZWOD8zBOZbkcBbl5lH8yKEhwH5C+3FwD8hjSpzqeiBYFDlSdP47XkmBXwovin9SAfsVqeUlO8Gyeo7f4vfi8AQ2OVwkJUkSiuS7iYxEqL+KOI/2RbLV3OC4Voh2ncpWSmoYUglMVSyWUwfT8FIYmhqySfqTEhxRxPkPf6CS6RkdRVlZC+Up+NTOFudkpLC/OEavtmhegqqjcYkHDOReza3uY2YjH/9MchG9Hdi5ld+4h42ADqREBxBA2KIwhMS4MFYnR1p1Ajd8lA6WEqB+jQlpkCZXFS3FVoganHItTj1NA3CmP9AT4PHnrpZ+aD9GMXofAzD7rOH4WLRlW4Xf/b5xzeB2H/vSffjfewftKHmuthTUEoHS+Xubte3IudUS+BMQcaxtPtnm3eqRcb7l79b06XIT9znd/25pkizGY75IvfdZLVg4hRJ0g5iOLl9JbTdPhdcXYNHgJ7MOHdEAXB8ob6BGEBPWgOuZQsMsCZBYvbSoCMhXnk6vR+qlxgOvUYKd966Assd9XyRCXQCLiv0rPHhrTBFhUq4XAi5qrrB+xylKjEFO67cZaEFev3sann98iYOrCom+VYz9AWUkBsnNSkciNN0GgtUoGvOgjIBvusdif4ZEFDA6Ncjx+nDp11IJI33v/I9y824zRmXkMU2NRALu0dbkI1O9LNZtkFZHmryr1iu8QwpdrVovGD6YlRtgOOFxYfq3F0zGaK5m9ZT3jZjpQ4CafV5aFAz77AeeFE2ZvuWDkJ1evPicWhfOopTUiEfLX/RwiUHkABYg7xOWAZ2XaSDsSYWqtBBokqLQmAmay7hlhEjjK0qVAeyf2zCEYEZgAutqr6N5KhZ9b38Tqxio2CHQt1k8AmkNSDaCLZ85ih2BldnIcfmp3vBm+8fq/xH989zGaewZ57Uj4yZByvKEIrEyjoKCMwqEA3XObmKCwKc3NwBTXyUXNrLb+CCaWglZ3pqigCPcntlCVm0KtbB8J7khMTBO4UEucpda2tadq17249+ieZa8+dfELtnGUTejbXEckx71CgK0YjpGxfqs1pCDqwuJSMkE/NfB+0rAyTckEuMlnpudIEzuYmpzCyZMn0dbWZm2XCDU5z+pOEInVtUVrfRMI+HHhRAPOH28iPfLZF5e4ZwiYOefDwyOkV2p9ZIpag96+Pstgevy41XrlpVJYi6mpB5kKvnqosatlzTrpeY00fO/uXXSSeaYkJ6C2oZrrtYW1xRXMz01RK83F0OQS/v5SF8IIjn7xVCaW5yYQklyEP3jrEdRO6UfX21CTl4jg2hK6+h4T7CRjYWLA9rZcK4T2xPhy+ZP2OGGinSwKYiJ+y4BS5mAf162kpMzq1aldx9jICBbmFvH4UQsu37wPlXKIJwhOTk2iNuyFyyzKKeZ6V/yK6H+IzFzMS/FYyjrOSk02142EeH/fgIGtoPrqZaYRBJBOySPEwhQrJGuXEx9HcCb65RyopI2EjWhVZTKk+cudKCYpbVUv66NImpfrWLFr2idG86RVkjxfSktXg/w9s2QOEuRIwEsxkdVZiScqGqy+fVJwzK29yfUlkHHxmVMz03kudyO/d0UQFMWloKtrBD/84YcYHJzA1MgoQqkkvXL+Ap46ewpHjjRwDhPg4bzOEJiFqO0Q9+wqn8sYPIGFrMTlpYVQ54omgtlkAgHtv7iEWGMjEiah+2FUMuYJUhcQIJ951NGOnu7HXBsqluSN1ZXlOHP6LMd8YDF5cg3Jre/h2kjgySU/y/skcP6DskBSYert7UZuSSlqTpxEGOe1q7ubazxvglB8yuEJFKlS+DjWEPJ4tzvaFBjFd6lXqUI1FMslV5YyFwUm5RWQxUdqu8BtEpUkMUuNTWOJUxkQrqf4pdynkkMmPygfzDvCsRugJsASP9/d27JYXrlZC/PyrbRBQ3UtlV8vtsmLwsij9gk+M6gUiW8cqa5CRUGeeUMUa+tfXicd8t7kBwrxUNeSSO7VaNKGm6AsGO3CT2/dR8tAP7IyUpFCMOQOjcbMxKwFqqtN0U8vf4qVbdJqSiqv6whlErW5W9XXU/XWlhZXSZd7SKbCpnnzc86H+vutSbV4umhURbEFsqQAKv5O87GxsoZojkclPsS3FdajeZCMs97DkuoS+CQGNVsXnzclNDUd3sQ0zi35jizXnAvF5Obn5CGPb1m53FGUDZQx6gLg4r5K9nqxQz7OpeUzSDaoKDl5q9eDkuJCi41e9s+ZshpJGbRO+R0aFoP0ggxsETT6V4PoXI3Ef36wiIWdCI6Ja897JyOAtPANKlVU5Di2VHcEKjO8SIihDCdYE+BWfUVZumUJ1E/tNz2/3hZkT9luopMvc3PzO2EMvczQoBefQzNhH3msvj8EVeJj+tIQyZPraO+Y1Uzfky84oMu5hslPgXbNu8CSeJD4lcAuDxOw0rFaE4U46HjhHX22PfnkzSO5Xo4nS6DZiuCSD9uYfpvAS8Qsq5VedpEnb91ALjD+YgJZNz4cjIS8CW8OSANzgsp0qLKC+KB6aP4TcBMS13F66RwRj4EsXlvXlVDbJJMLkCEocFMWrhEKWbWTCPLz4h61Ago4aQhfyOeCbylzTRmQW9T8vabFzUzP8LqyzEXg8p0WfHz9Mcfrsqaqx49U4vVXnsWv/sJX8czFk9TKT1nRs1//Z7+G401H8PSF8zh97AROn2rk5+PITiOQIsNJJwGrWOroyASFczoaa6twtK7S3qd4XuujB1DlZxVFVbFGzaHAjWJOwqmhjQwPc8MFoMr4WgiRhSpe+5Z9JgBUx0abSm2MVABW5m8FuCprLyyCjDKOQkLEwYmVVkm+zMUVs9sx8702ojiPgV4eJy3UISSHqNSYW/OudZB2LwIkXDOrmgFjG5OuzT1MBmruTgkUMiGtheZTwb8K9JSVQIHJat0i0KW/i/jyyWAUa7K7HUB+WgpyKJwaSitxrKbezP0leYUoL69GZW4h/tk3fwWXe9YwMONHVEyUmbW3CTI9USEoyknG4m4sRpd3eB43brjb6qtthMSgJD8Ln3avYGUnFHV5yVaU8K+vDxGoePH31/pRELfDdVikRhSGS7du4MH9+6jIK7Hiqf71HQqueSuCukFt9q0rH+LWvTuIpAYehU2LjeuioBmg1u8OJxjqHzaGn5GWiTWCpElqraopp0bIFRVVFNI76CNgkhVRGyk6MobHJmJsaMAagkeGHSAp3oWSwjxMqVktGZkYq/qzdVAo5uXmID03G6sED/Ozc5gmmFOad2VFBWqra/isRYiitv3o3j3cuHbDkgayqTGLEXT39Vh8WGV5MTKz07FMwap9p7XYDvhwuioXxyuzca4iDePdzUjJyMWfXepFYCsCJZkx+P2vHqWm67Z19pLZJiXF8fOWgUFj6lzr3f1Ns4QIFEsLjyHo2uLf1eKnhuC3p6sLYwSmBSX5GJkYs8zje/fa8MEHnyORQF2uOmmvoiwVjFXLLfVMneD8qs/iAudbcTROC7IQq/buJsMloVrMnaqES9hmZKRxH3AduNZjw0MWlC9QKJoVXYr5SvmQxqyMZ/I4c/VLkPHmlvSitRKtKvNNVgGBKFXAV+iAFD1Vupe7bYfniznKRans3wULOodZfuWWlLa9QEAsS6jxrs0NqHeqhFNicio8FLoyoCrzE/ukq4gogvBZvPveTzFHUKpad3mZKfiFr30FJ47Xwx0XiYYjR7jvQtDR2Wk8z0VAFRXBtST4UT9WhTbIGuXjfRWzpAK9+SXlBFmLGJ8ao4AmKOceWuG+nCT47uqfxPe/9y462rrQWFOBX/nFX8DJE6fw4ScfUrkLs7jLBw/uIy+vAClpGeIcZo30rfq557ctMWGENK56coVFxSivbcCifw0PHj8ywGTxNVIqOf9SRkwukKHJu5CcGEcBGoLRsUGMjA4YCJZVPxhYJ4jimnFt1Q4nnopMRiLBI+nqsNyEBKiHtHjAeRevmZqaIRYjXRB86H6SJ+Kr4qmy4jsySN9zvXkNleIQeFJWb156FkLkEeDQTFjy80ogSFCwjiQqOAmcY1co+SCBs64pj4RcxQHuo/AnJT9Uay6E7y3S//vcf588eAROtvUFzM3Igm9iEUHfurI0uFY+3Lx3CwvL86gtKyHfErAl+fE64dz4cTFxxlvV0DyRc36/+THaCEpLCvIJ7AgoOI8qN2QWK8lX8lm57VMSk+AhEI6hHFDNRwFTzZXWUdFSKu1gPJxzs0DFVLGlkjupvEcMBXtyahr3WCgWqfSNk/aUZRorgEP5oHZpO4EVrC/OovnBXesaIfekrM4zE8OcX3Xt4HpxrlJTM1BNvjQ7PWW8/2BXxoN9S07zZOUgke8NxGF5Yw8fDu/iv3VwbLsCiKEErxtIC1tHeuiOWbmiIsOQHRuKvCQXaZ17MVLlIKLNsmWAi2uhPa0gevMMEaQJqBnY5/yIJ0t+mcziHOuzg1sE40mK3OfOy5FrznGaNxkEpIBJNjsuSH0WL9CF7Bi+SU52jn2wl6Qm7yOZyvN4iNG7zhN/1HhcpGcpHuZulgLCExz3u13A+IXoVi9rNh6rdldyPRIz/f7v//4bh4O0G/N1+FPWKA1UIMkuzO9s0HzLYqO/iQmKMfER7EF0qgEBHmtaCo/TMQYADq8r6w03i0z0Al3mdtja4k8nOH5qbRdza3u2OQNkTrPwQEbaI6lheLUyAbMT04imRhVHYgnnCePDI5ZlpTTqzs5B/OCjTxAk8ZSQqH7tV76GX//Ol1FVmon56XF7eLX4WZifRV1NFZofPjAXR7yLCDt8F+7IA/gXFizoV8BFwbuKZykl6n/q7Ek01pVQWFAocXdXlJdBdU309KpHJADCx7LsQAGdDWrtPt+8ueiUWSJw1NXZZUSm+BMJ7hXO7Q/e/TH6hvuQkuIF8ZYBVQUoxsclIo3aifq0qYBqZmYGUpI9iI+N5rFJnDsyHc6t1k7gjMO1NZEFQG+1X5ArVJYp8hn+DVhRrAKBXm5WtiUy7HEt5PIR0SvAVUJK4w8JETFxbbWWvLCuK7Cmwo/WpJocZSfMhZryUoKrXGs07QqJRCIZzUunLyCHGldsSBSpj8JxfxtHGk7gww4fFje28ctPlyPfE42vnykjse3iP/yoDe+2reJKD4XUfABXe+YxsbSBQX6WyXxjcw+PBgmiKNyut02jIteLgVkKTa5xDBl+Q24axxlEWeUxHGt8Bkfrq1FRnIvxWYK1pRUy+2RUFZXgzX/4W3T0jWF2dBw7Kz6cOX6UwKAUOVy38qICvPeTDy0YPDcn39yI7W2tJnDOnDlH3uvF9NS0ATBLiCAtWwwCGadoampiAo1HjqK4sAgLBA8ZBO22wchIpDUqgzImKgYqOii6n5uZ46PvwU/hV0qm3XT6JI+XizsRXgJWZXZGuEJx7c5NRPL6imUcnRjBV17/IkFFKoWFmkiL6ewSIJAmEmIt9f1AgmRpAXPzM4hJK8GNjlm83JRNwB+KmvwUfPdv7+IHj6ZQVlWDyrwsDBCQDvW0opgMdp0ab0iY6tVFkgYPLMYriuAoNS4eaUmpVvU7lAKynHOrgPcVat5Ti8v43vff4p7ex7NnjnMeM8lkQrgfxvC9f/h71NTWoaSkxLJIZdnxK36L+1zua1Wnj44MtWDjBQoJxXhOPolHUoahQJB6L8qqrH6o6kenBBqLZyEj05tc2SyP1pCeyszKyirBWJQpMwpklXBViym35pB8xpIhuHaOqx8GgpTFaCCATF57QdWz5f4qKS6CGssLXERGUwDw70s837+2BG9yEgqKS7lGig3SHlIM2A7yCjLQ1dNmoE7uxPwCAoLcdPzSt76B115+AYmp8SivKDa6UYKAMlC3KNRKSoopKOfIzAVuyFcJPvb5FhiU08aTGGuWxKSUNLhiE/Dmmz9EfmkRHk0M4ief38TbH1zlnM8jjgL9hfPn4OG4CgoKsbm3ieu3rxF8OG3G3vspgRiFqgT+yvqqZRQrg1cgRXGrp8+eR0JSMto7ey2QXkVmJfhU+0mARy4vjVu0oXgrxbmlZyRzrLsYn1RrIX5HFGrdQjjfJB/yaVWWpyJLulXxVPE98RLVqYoTQONeXJiZRKxLtRZjKEf2SENUVijwdS/FncoyIhmyxfEYwBaiofq5yT0kQZ9NECCL1Q5lUYDr4SeQufL4MX586RqmCOhzBeSpDAOkIeVgkK9FRIZgYmwY0aQDVacXmJSgVf2tA15rPzYS97rbqRzu4uyRRlxsbEJBWho2uUfG50fR2f4YmVyT801HkREfi3X/EseawGsobIcKNedIoFDC94D3Vvai6nFVcK8t+5fNPSc61Et8VvcWwBYAlVXcG5dgrjdlS8pr1EdFfpXyIpr7IyMj0wLmI7jeKlmSkpZu8scyczkjCwtzUFcVuUQDfh+FLmU4ecNWYBWbvgUcBNe5JlwX7m21VdI8u/l5aHzEFLrCkjJ4k9IsVEJW3baBPtzs68ABQXI8FcGMtEIskgcFD6Lwd927+HiMcp7rYZbpg20UYRlJBGlSwkhiKEyOQW6cXIghJmOUwKM9rb0ti6XFdAmEaV8TjAvYHMZyHYKmw5/CE47McyxV+ulYpZ4gHo7iEGscvkQ7epl85NvO5Vugy97G03kA3wa5npwub5/4vXiG7q9zxTgkEwV8pdhZLT3OuV2XJ4rvy4Bhw+FFtbZ6HgFK0a2wUtgbb/zeG2YdsYE62RH6rAezN88WwtZL2QaHD2RAjT/1u731JX8qoF0bVRYUPayAlUCbri1hZUKb17SNv7pmg9Qx8n/L36/g1KFlMk2VkCAo8B+EgyzDNsq3yyORFLmDtLQsLnE4BZQbywRQfjLsE6dOUjvNwrUbdzDjW0JhXjr+1a9/y2oOuWLCcPf2bWqXvSSLEDzihlQsj561IF9ZdutWzFKBv9vclepin0bQJreO6hUFgxsWR5CRnswJ5/PsOkVfZTaW2V7nywUgP67cIWp+LReeAiUVFyQmG0+iFvAaHx83jVDBihICt5pb0dbXi6TUJBw/dsTA66J/FQ86+tDcPYCe4UH+bMajri609w/gfvsD3Ht4x6wp9Q31CK5tmKvIlsXWRD7uHYK9KCQrY2llGakEadIuVPQyRw2RuRmUmSLAqcazcQoMj1dRyxCr4WSmXV5HhCirnBXBteWVJY2Exz+IcDMJFMMT83BlZAdN9ZWozMlAGBmngm8FLvZ5jIqLUp82gJrIZ36mOhV7ZAhebsLhnk7kUxC9/nQjTpWl4KWGHKys+ZHDTfpwaB4j80E86J2xIrqdY8sUyn58+WQ+BmeXLetvgkK/MisV24vj1vOskCBqJbiDBApbjyeVNHERNUVFOPfsSyb8r1y/jNLyImOeOen5OHriLP727hTOHalA59QajtXXIjlJFdMVHxFLcBxnVaNVemOY4FvWGDFTMQSZwy2tnP/kIgnjXKalZyCZDNDn8+PBvYcEx+lGtyqb0Nc7aO4NZWEqhlE1eUS3Xq7N8dOn4OK8yyWpDS0rjuIYYj1utHZ3Y4agTRk+6xSey2trqKyrJ1DxmYtHjC5IsGC1yFZWCJQIHgioQylEcin4nz5ahUBwBV0TG5RnmxRMkfi/vnUKf/xuGxleOEFfJU6eOE4AEc59lWaWia1NzmGc12Kl5E5Txu4OGf7SJIFnL8czN43Pr95ETn4+Ll+5iv6eLtRWleHpc8dJK7ucD7dkollsFGgvgCj39QgF+SppW7E/UQQyislUbJ5cLOIBylpUsLgEoOpQWYwQmbECa8UkxXP00rqI6WnuZb1SYoiYoiriyzIrZihLuniMFDRtDn2vvW9gmOummmtyx3u98cYQ1etOmVNkwfa97qu9oRABARP10lNDeISEW6KElDz12hM4lP9lYXEKvQNt1iOxqLgEp888TQCiyvQUJhQuahkzMTlqAIjDsJpoH37woZXLUMC7nr2b++Hs6dM2/46FR/Pn9KcsyM/ClauXUVVdi4zsImQXlmKRc3Xl7j20tnRgmcpienIC6rkOF041UdLsormtDXMLUzhx4hj6evosk7eh8QjiCMDS0lORkBiPu4/u4cbVq6ivqUO93PnTs+jo6oEKZEp9ljKnGlly+8iVItOi4uuc2K5dy2rV2vQODJoAUladxG+AvJ3TSDAVTVoikE5QfCAFrJRQCnzFMsnSmEnFUpbrZE8Cf9+3RBaVDxAfUDC6LC9SUrXfzPJlVkxlrHLdOUdSjhWPqsbMsjAMkF8KzLi4f1v5HG29vdbnsqG+jmu0jJHZJUz5VrC5I0C5Z4kdCg0RfcjtpnAP/VRYTXSim2u/jfLCQiqTZ5FsgIHAgSfsrK8gkj/VbimVNKYMRI1PcXkqHqw9r2eVkmtztUegSbqVhYl4GkNjo8jOy4P1HyW4liK7sOyzjiqa36XZBZtHuZdjVYeLQHqaAFIxZHV8lvTUTGsTpzWVwqEm61JclhZVRHvISlCM8x7ik2prNM3PceQhO+IVKudDSpdbb2HBR9qOsXi3UBfXKS2DADGTeziJ91LpiSgqjl5M+BaxQEAWmeDF8bojUOX8dQ7mB717uDlFZZxAU/uMMB55IRtICN8xy6H2eZlXypssuuEEjTFm4XbLu8M5Ml6gt+aWe06/az9K5ujtKP4O7pCM02fNmQwOjrWJ66VjdCznXzziEGQdYpP/70sy7PD7Q5kmQCSe4nzrYB/Rtf4mrqPaYbqPrPUO6ArBBnGBknk0duEk7Q8dK16s2HQZQ+T90/ECXvpdIE8vAq833tAHXUjuEw1aJjyZ3uVqUF0tpXJrnIoZMoTOkzWIf8o44UvMUjfQZGjQYm7aGELvGo2AmISxGJ/eEhnKPlN/Ngd4OYOdXglicYPnUUiJeU7CQ+EdQrS8j9fzZV3bx9TSIuZmfGZ1UtV5NbXOLy1GV98IPvjkCnwLy6gvK8KFk0cwO0UB51/HZ5/fwJmzF1BWWUnhmGVxSnJ3WPmBXaVBg5poJbUmEio1DaXk6qH7enpJuNHm3ioqyudEb1JzIMVxI+k5ZYK1rMLACjUYaaqKC1H6boI1oc2iZqLgSTExgRgvGYx6d+1Rq/sf338THQPDBAlJyEr0oJCCQ5pkOoX3xMS8mayfeuoiUrMyye+jkJqRR+F8gNWtFRyQcJV6fOJIk202rYmIQEBPTaXdZPZtDx9h0bI9/ZzPoDHCzRUytMF+Mv4JLsqBxdakp3jI/KNw5cqnZPwEsGSGmQQRmWTOAmFilFoLMTe5aoqonYuRpqTn4NrgEiaWt/B56yy+dq7KsvCiY2IJQOM5r7tmeVCw7tTsLMI2ljHUN4Blatrb1HIjCJAUN7U42Y8d/wywOo/qrHhUJAJfPlGErzRl4XgptXwC7NPlqYRvu/isz4/ppU382sUCvH1/FC8fK8fMeC/HR62K4/rf//4uXjpRjstdk/i4dQ6vnalB37QPGQkunD59DgvRFcgsasDzFzlvBAOfd/pQnB6Nv7wyjFOFCRggwFXQu0z3S6QzvZUFurJKDZVaqwCRMm2kXEiRkJl5g9dR9qasLn39fRgYGkE9NeRMaobSHpfI3BTnEUHmNjo6bvWLuEuxy7U8/8wzyC8oNCVDcUhyIUg5CeG95JYemZrHvG8dDVV1WKcwHJocRs/UKGJSPRifnsB+CJUarr0qTMtyp/Fube1ZTMXk+BiCvnEUZGWhKs+L5eA+RhY24HXton9yGaX5Sfijd7sJMOJQR5AWGu6iRhoL3/yiJVFkc18pC1YWqj3F8IUfmEadnpiKtFxq/gQi7VRi3LzX80+doyJQbQqGNykVuYUlBHVlGBtR9wTuFdKerFGqySWaSiS9216ggBQA9VNBUC06KTBSVKINQG5aYL3KREiRUckQbkoTTGKSa6ukI4LYwzpfKm+i/ShrihicLOtrawFee5W0KOUv1Gr0bQTXyG82kJubxX0Sh5ycfO6bTVOkFKNWXlZCxSSB85lJQSUQRL5EsKlesXl5JaT9DH7Hy5EXKaB/enKCS6C+comoqztNHhlDJWEKUaQR8Sv9WyNwHRofRWJCIse/g7bWNiRwj6yRd8S43Dhz4TxB24rRRnSki4ye2nWksswVMxstlZ3fhWFoZAQb3AnXO7vx4w8+x2dvXYJrdws//4WT+Nf/6y/i7PmTHNua1dJTseeKsmIkuONxhKBKGXkqiaIiriMTg2jtbCZ9LkMV108dO2k9OlW42VpfEaCLviUUXRSe4ueaP8271kXtm1TsWa74ICdjkkqJlFGBaJUFOd7UZL0X48nrZNHQHAh4mWWd15XQlzqn6v5WX4tjEI8RCFHPSYEoNX3Wuul3laKwEAwTZGS/5N1am2TOpxImBMLV+UMt1EgslA2hFkTuoRJw8lgjle1m3G7uwM3WHtxpb4PPv4jygmzylgTjs5ScJrzXuAbm1ub5MTHxVkahIDOfaxltQlVyQm7BCIK/SIIyxSeKj/qptEcqg3JlDbPTkxaqkkJAycnlXOo5nc4sAo6SK9l5+fZ8V25ct9p5KQRRo5x7udszqbC5eK01yg0F6UdyT8bFe5BNRaeoVPQXT/DnIk/xYXBw0BJ9pqenubZz5PcLFj+mXpZy4ykebIHzksl7qcuCkoMUj0eIYuNWnLFv1Yd5gj63N4XPrbV2cczR2NpXiSiCG66N6oJlZGajKrOC87WP8dVI/Je2A7T4CIIIuiIoz7wHmwRdK4iLIC/jmiZEhaIkfh8pMQJZBFWkO2Xoy+MTxrFZ/NYTmhDYNisX6V5vsy5xH+slbKK3gIR+6Gvnd30lfqDN6HwnPGIAiftfe9L53likfSc+4fxNMVrOsYfXF9+wv+k+/CzQJQykQucCTUJlnDLDOFLArbMNn8dcxjxWPaCDsiwSC2mQst7FExAr/k5/t0FoPLr27/3e7xF46SEUO7HzTzdQHzYBHlm7HDRH9EbCtGwTO8QZbLjA1v6OpQVb7ypKd8VZOEFlDtASE5T2po3JX+17adPq7ba/uU/N0dHaF5ZWMRXYJWOUu20Ly/sRmAtVUP0enksLICd0HfHpyRgcmsHtB21o7uiitpOGk6dO4n57N/74v/wtZgnIYiIP8O2vvYgwEoK0qI8//RzFZaUoq6rglIZbnSzVpQqoQOmSikkmOQyBkyPrlorUjY+N48Tx42b+V8HMdDJsBUOucsOKEKXJawE0L/qnDRVDAaB+Vnp2t9sJopPW7CJjlXAR+Iyiph3rjoCPAnl8eR0j04s4UVmArz133vqNucIj0fboMWqLSzn+LbzyxRcJhDKtaXZlaaExmtqKWhxpOoHO9i6UULjvEzhag2ASkrRO9Ri7ef0Wwg9IOBRYUdzEL776OoFbOoaGh9DR0gK1GXLzWinUnFS3ZYMMR1ro5Ng0djn/m4EtPLx3y4LNh0eGTFMxtw0Fqwg9hRtZMXBvPxxD3wRBBZ+roTQP//HdFrx2shxXBvx4/kQdkrMKEJeag4xkD/xL04jzKGU4DlV1VdiIzUFFSTZWfQuoqG00rW1kqN/KCKhmmBqI7wfmkXCwitjdVYKvNHytKQ8Xyr2IolaanRyD8gwS9l4YKk83YNq/izdvjuKDx5N40OvDrz2djxhqtX91Y84AilwIN7sX+Lwh+OG9UeQRGO/th2N7T8wwEvlhfoxPzqOyqgodiwdorClBV0szaZbaC9cy2u0xwCnhI2bqCAEKRwobAVzRTSeZugpFqq+lwPWtmzdRXFKGeJ6nLN5JMuWvfvNrWFpbIb1QKJw+xTVT9uqBMaFQ7hNZLYN8vvuP23H/XgcWp1bR1dxKAUAAHrGNx50deNjViUUKme7OXu6VPVx4+gJBsfp3rks88ucG5hZmLJVegcGhu5uoKqS2zX31w/uTOMG5fPPKIP7vbzdaUPbv/MNDXO9dRFN1OaicWtbZBEGxyg5IYZJlbT+cwtOdaABgjQxdTazVsoi/mus7MoaAiXTiSU40gL6wtIwGCnwFh6sumjTefQraufkpKCNYDFwMbHpqhvtqhUraBucgygSprH7KHhR4sHhOCoCQg3CChyf1uDhHquKtWkQqSCshLq6kUgkKW7D4KCunssE96rhxrG8c2ZcyewXiGhubrLTIGMHwin+Vz8B54jUEClT3SW1cOlU+xudHWUUNBV+RKZ7B7XVypF309bXwnkEK/EXU1B1FRm4+3v7gE9y8fZ8gPAY1FRUETnvIys3Fwwf3UV5URB4ZRNOxY8gryMMAQXp+TgFOnz+Deb8PhcXFxHIhluavxIM98t5NuQF5Tz/3Y05+CfoHhrC2F8Bfv/N9J4YwsId/9Z1/hl/5pa8jsOHDzOSYlTNQj9FUKouKH1TG235wF0np6RjxzaOtrwdT/d1ICovCay+8zOsWY57KQYCgR1ZBza8qmYdyz4yODhsQjol2m1AiUVOZIvBwRRDQeTBPJeXWo/vk2VumYIaoTRL5XFFhPrKpMCpkQ7xV4RYquC3rl+LJgqSPKI5T7s68vCIqFWtmbZcCLuWWkgEiLFmTp6hgKJjcTYWOA4D6fipxKZXrlUWFQbGA05OTWOF6K8RC4lbZ8YqXrSwvNZ711jsfoGdwxDKL1fi6iKCrhArP7p6SEPy8ZiSiSBwh3LOydEQR/EZHuTmWbfzkp58QvAcRm6ASFbHWJHtxfoY8gHfis8pKqzgrxVUJCCmOU3Tbx3meJChS1waN0UoUSB5yfAJimzw3O68Q+YVluHnnDmYWplBSXAA19SdnMYvqxlbAipyucG6TU9KM96rMUHCfQH6ox5QIixHm/lbleolveRxk0VWcHbUlgjTOO68pKa+MSe0tonrOEfkYN46Udbljk7LzsCUQKjDCf/JMRRA8USOxZAMB3/DtfQyuxuA/PQ5gIqjyTnuI5L5KCwkiM2wNbu4vJb6lu0kDiRFIiaWiynu7CODlNhWPk6XL/aQPozIZBcAcSxflFQckC7m8cAJFttcFiuzN2/Et+KI4PdGRrF9cNDPeiD51jt4CYIcAS2ccnqu3fpdrUcBMFqnD6+s8HaC/HboHQzmeQ0VO2YnaH/opXmIZmAp34EvjlMKsbFVehLShZ+DcE4DKNu+M2lQXe4e98cbvm8VLL8X0aADKqhFY1IIKUGgRdGFtIEN7ZGoGwvhw0vjNssHvdCOhP3toXk8/dZ4eXtYvzYG+1/VljpObQBXgN8kIDyiUJhbXsLx+gAA3jYLq5/dDsX3gQiy17edTxcRLsUpmO9A7gzv3H1MorGFzdx2JqYn46NNr6Oke5CaLxRdffR6lpdm8/hp81HZHSfwXnrpooErjl9VCZsEVon8JP7kG9Tdlk8lEK23Km5SM7Owcau2l3FhrFq/l9XgpZFUATZtT1j9ZASm4CXbkCxbo0mIt+ZatYKeyaxTrMDsjbZDzRIGgzKUEj4dMcx6jk7MG/v7Vd76NfQIcFXEcp2BeC6yisLAAi8sLyCsq4PdBbuQETt4Bx+iloElHK0HXzas3kEHBIZAnpqn0flXNHx0dtTT4wb5hqC6Zj/corq7F+NS0WbFUfV3Bx+qJmU9hcvXqdaR448iM8hDniifj93COuy3gMovCPq+gGG7eV7F+QvjqUSki9SYm483r/cjMSMPrp3M5T9uYJaDITXLhWu8SCtPj8d2/v4VWjkXtaU5W5ZFp7SMzMwVjm27867+4grrCFFTkJ+PRFDdOaBQKMrxYXJonQ1/AGhlCfhZBW2aBdcJXlp6Cb8Vg1RzYE7dLwDOH9IxcfPM/XcUn90fwC8/V4lRBEl48moVjBdSYDyLw3r1efPBgAYOz6+ifXUL3mB9fOJqN4el1lOVEYnQ2gKyUOMRSoK6SZlKSU/GjhzNorMqlYhC0uBoxhmOnTiAkPpFAqtCYmyyJ2i+OOTnUwIYEvay4lVWVeHj/gX1+5rmnMTs/jcmZSdQfOYKa+jqrJSersoo3ysopLUmtdixujDQ0Txq6fO8ehc48ZidmEMN7yET/7MsvYGZu0cofqI6QNMNZ3xznao2MORkuMtRoClS5LmbnZtHY1ASvNwm3btyw/m/1hZkExCXch9RUyaifqc3DX3z0GL/97fPWNurtG5240FBKgefF/tYqwXUyPBTYLrV8WeY9d8gMo+IpFALW2/H4yeMoKikhyJvn869AWYcK9lfDeO13xfuMjY6JU5oWKIY1MztJkBW07ESFJii4XLFETjBtFFS5X+eaJcG3ZFq6XJWBwIZ1FpACIHd9HGldQFjFnkn6BGdy7VGwkw9JyVNyhOhVcUn6XcxcFjsxV8WoJnJerI0T96KEouKyvEl8bv5TZqOs3rL4FxQWk8ayIZYq7VXNxWXVlhtPx9bVHeezb+Afvvc9/m0Xv/RLv4TTJ06YtSGBPGBgbNhcxG1dPVYLbntzB4V5eSjkfsshWBM4U9N5uaS62rrImEPN4qYSHRw0+Uw4Ln1+GZ9cvYqhmQlcf3SHwARYmprD9uoWCnJyUFtbgkufXkJXVxfOn7/A/Z1i8amyLmxybOK167sEchxvX28faeAMakqqye98BKpyHUq4CNCS11P+qLJ4bHQoATjXRAoBn5vigHTKheHfFb4gJX2K6042TdC1TtBFvkkAU0qgmcq53VUwFedaQCZWWYwEUS6FXVDBlIIRxrGoVZHASIIngXJhx/aVlHSBOIFhPbvc/pu89jaJYn0zYO471WRL4TPK9bvM42Q5F2+X8qZzTBCST2vdFQd19OhR8p10VFSUUnCuk46D6Ozowfj4NHKzs8yqp2eXq148Xpag6MhYo53J6WkqgaPkgeHcD6QfXnOFCskm5YJAeizvqXtLIZPSawKbn1UqwhQJrweTkxPcG5RlfF5LLDPBr0w3p13cxMQoZhdm0dTYaNmRxBJcjz0+H5+ZMsR6wPLaO7uyUJEXBgJWiFhj1jwrW5S7i8+84ygakru8B7imiouTLFfZC9UrWyP9TVGZCHfFci+FE5CnoaC8mgA/ysIdtO82toJcc4KGfYe3bfGZVzkv3cv7+LPmbSzvEFiE6J4HSA0JID0sgBieq/IsGXGhFs8VH6PfwxDDOVRlfFmmhSHkMbCMRc6NgIusu7qOxRJyPjR23VPvfwJE9hJT0BMLQel3/o9zKFmsc7QGWm+do5e+02cHZAl86Xvnb/p8+J1+Hh6rl+ZPVjebQ97SOYZ/409ZZTUO8Rw9w//80jgtI5wniS+LDizr0cbt/F3nGrD73d/9XQuuF/FbMDV3nYSHCE6AQqhQGE31WfQ3M/nzYvKBSxjZgHlBgZFDU6FuqmseTpyO0VuDlkVGIE1AhLckwFIj1SC2KbRnNsOwvLFNjWQfG7v7mAGZIM+vTYnAuQyNfJea0QYRIdA/NmTofTssiLnlWYIuajP+AFKS4vAv/8V3uMm8fMRddHQPIDsn34CGaV/SZLj4cjFKwIkxy78rApDGtbLsQ29vD8cmd+em9R5UgG3L48eWMh8WHs1Jj8P4xJi1TsniphXgCuNz/4xQiMg4ZyKCZQq7tRUyJc79dlBtQiKsNtaHlz5Hd/8AMpISUVuUi5mRIT73HjfFJpQ1JW1OKerpvL5KIqiuFC9t11Xcx0FIhJmUs6jtS4tY31AjbGVPRGKOoOVR/wgetXZY49sUXqdrcBj3Hz7kZlF9sSgrJJqdlYuPPv4M9+/fx+rSLBn0Cq5evoJ7qs01Poz6ynKudTjGCBCHx6cM7IhoBBg0ZzkEZG9dacUvf6EaHcPL1HYOsLDF9RZI4AZsHVnC9NIaMpPcuN46S3BWatmFqbkl+A9vPUR1XhKPjUBdTgbea53nvLiQl5NJjXkbwwODSE/h3NQ24Eb/sgXL97X34GbzLaxSgMiVEsGNX0hBLNfV8coc/NpzlUiNX0cyAfLedhC3Bpfxb/7mAY6WJ+E7z+YjMdKNo8VeCtgdXG6ZMovGv3jxCN56OIVnyzzY21zBqdMXEEMG95DPU0BaKivLxq1+H1441YT/+EE7/tvlYfz47iR+/dk6Aqlp7gOVYuB8cG1U5FRtqwoKiywL9syZM/ZZsX+371y3dirf+OYvcI+onATMnSum41tYMiGtIp4CBmpHc/vOfdx8+NiaZ0cSJBUU5Jp2f7zpKI7WHUFeRgbGBgfg9y8iLDqMQGcWaotTSFpPJ1DUvArsHDlylExfSQHDVlBzeHQc8ao7FrGLs5WZ2CLd3B5ZxcmKbEzMLVPz9aN1koDLEwtvZhZpMA/d8ztISMlC5M4Glkgn++F7RvN6j4yPE6Qso6qmhs+5hU4KflWlF1BTpnJnW4cJDGmOcsOPjAyQlnl/ywDblww38KXMLfU6VTyPrIvKpFOclzLOVGE+Oloau4K8nVgJ7TNrB8Kf2sNLS0v8SCFMMCxlUQBIpTiy+Az6LN4koCbBLoEkOg4GyDtm50zI6yXlSx05RL/jkzOIT0hE07GT8FLRUX26UDJbWU0F7jTOMfKAk6fOc92CeOvtdwjOUvHaF19DaVEJlqkcKHEhPskD9fZ754P3MLkwx7HGwje3ZMkTsbLwcByykM9Oj+Pxg8eoqW6Asip3d7eocKQTUG+YBWtgZBRtg33wYwNre+vITE1BYH4DGytODG5cgvrcRaGuts6eT24Q7dFQ8g0lBARJcPM+H/qpsD3bdMZixVbJc1eCpN8DJzBZayEXlBQuBWQL7GcQzO+Rn23vPrESkMfIzRhD4CnFdWx6ijxr3WKjYihk68qLkEaelk3FQq5fuZNlCVbZj1R+XhXI5trucf963NFISk3l84Vji3tIsVWSLQqeV1V4N4GKwKNK7sR5qZDxfvOLs+ZCz6ByZPGAHI/qsMnFvE/eplqQsnQZEpdM408dE0sFW27X7KxUXLv6ocXfhoXHko9sIZ08VAqrkjYoCTnugFmbYrn+IRHRlCU5yMvjXiAoV3kTVwSvz7lYW/GZF0P1rBTrK+AwT+VJ9CS3qlOzT7G/QR67YlYwCWXti8goxX8p9ku2vT3kF+SjrLwcSVRwO1s7kU26NcOGlHqC50QpQImJBN5z+KO//jv844/essKxahGl2muq/7ZPgCV3q+4tGSzPDKEFQkn7m1wflZqQ/L724D4uP27BAhX6i888Aw9p6YA8Z19yxdyuiuemXOebUhoHO5vwb+7h8zkX/q4tiOUQp2m4ZFru/jpSwzcJqMP4TCFIiotAjmsfcdEhnCdH7otPCIBKNglsCX+I76mMhPb9oXvRZKfePOcQbOm7//knKdDGZ59/9tF4ghRg0ajAp/4oXKLrCLfYmTqBL+dSzvXMAikgwpcDtHSeg114KR6rc0VD+3ZdgX4rdcK1+dmYeB3SgXCTriVeIz7Dy/B6nCf+1PWcElIH5GdbCPut3/qtN2SxUryWNqpMZdq4SpsU8NJVZdVRVoluoGOdbCrnYvKLW8Axj5GbUUhfN9cNDh9Kbw1cDELgS4xG2U0ivI1tajLUZv0EXEOLAQR5f8U1rOyGwhfi4QJv44WCcHgI/NT+Yp5Mq6q2DEeO16GoOBvJ6ckYHZ3BYN8oGYYbX3j+LBlfJtwuab07uHnjDl579UvcmJvcQFm8pyZYadvrBkBkoZPWIgSrWClpyyp8l5mZZgxgbm5eUAf5uQV4QOC1TOCn3pGKTaiqKrdsKQXbHrpUFaCriueKZ1E2lQO+Vmxe1Ag4Kysd/gD/lp7KgfB4vtO9Ks4YSuaSjGMnTlPIquH0Auc9GrkU3GpSqiwZ0YAWW1q4gJ7ft4CMxATTvk14cONEx0RhYHgAvROLVrX4tVdfxJdff5VAKw/l/F0ZeBmZqRZYn5GeTTDWbPE0Tz11DnX19YiLcaNeFfKry7G2vkKBm0KGp7TyFktgkCVOQEdzm84N/+KZOuQmRCOem646Pw2t/VOY5Tp+42yREeoqaaMwOx3P1GUjNpQMiADj9kgQ94ZX0ViSigkee646DT+41sdrbuD9Wz1cvyI0HT2OWxMHWNzexz9e68eXz5Yikfcrq2lQRjNqTjyDnagcZHkj8eknP8b1Wx/gvQ9/iE8u/xSzc6MEK5s4XVON5xtyUJtLhvGXf0xm24PitBj88nNNqM8OR0NhHBluBNyc28pcD0ZnxzC9Eorf+ptrmPYF0EzgeHd4HR8+GkNuejzevDWAP/xfL+JCVTbi5S4m8KaEwNjIoIFXFXl0ueL4HKrQvkI64DrHJSA7I5NzsY2UxBTkZReY4Nrn3BB/WBxQYnyigRNp/RukOVlI79x7SG18ypoZV5SVcG2qUVNXg1TS2vYGATxp+NmLF0zIxVJA1ZZXojS/CJUl5fj040/gJuhQ7Nj16zfFek07VicAWYuGRqcwNjyIjpYHCCF9VlUW4YdXe81C9OKxUrSP+PHqyXz85v+4i6KUSNwdmENNQTJpdQeBwIqBoB3SutrxyHorJaavr9cC1CVspwlmcvIKLHkk1TLZBHYIhNzUdsk6dgmKc7kXXWT2KgKqGlJiZApg1d5UZe0VgtBY7snc3Gwy7AiCpE3uEcBHUKI6R4eKk2o8qQCon/eSJV3p9eJJYnLiTwo8Fs9REUYxRPE2fefmO8h5lFVBdfTEr2RtjE2IJSBZg5fgtaKilvcMN9Cxw803MDGB8alZjAwMc78F8aUvfZXXjcdf/ff/jovnz+Hs2TOorKo1t+jICMFBRpaYJwFgAsGpD7O+eSxyjs+cOIPhwSFkEnyJJ6r9lawSpaU1mJnzYXp+Bl193SgvL4PKiaytb1iGYA+B127YHsLJ21Qvb2N5l3MZicajR/HV119AJOdHvFQ8XO5xtZ6Sh0DuRmVZiX974z0ozC/A4rQslHz+PcJZgkoX5yrWFQEPBaOEaBzXWMpeOGkruKWwEQoe0S0ZqJIiVJpgdn6eNDpiwfGix6LsTBQRoMhyGeS6SOgrK1VgSw3QwznPPvJYAWoFtccqyJpKUjPBeR8VLbV+kyKrRAR1ZpBrWqImNjbG4pcUUyjeoJpTIdJ0+EBKPFCzdCUUqcit8JayTB3riSOI5b4UgBP4k8srj/coLy4zS+bM3AyvH48eAts90mBsDJVxAkgRagR5ubw4okn1X5QCpEKwCu1QQoTcphbXTH4UR0VDrj1ZfJPIM8enJkk7Ck9Qz1+CdVleea3m5mZMz8zaGgiIKLtX9Q/F19ViKirChUzSTRr3h0JXtCcS0jIIvNII2Bfgm5m3eC4+JhKiI2zuFdwtl7uba6auCuqcogSRxSUf7xGDGc55S383+X6mNcyeW13CFuk5O4u8iGO6fOs6FYowMygotlrPoSSpkH3J5Q2TzR8NhuLdQcpuRFBsEVAebCMnZB1JEUEzwKjPYnZMKIo94eRpoMLvNguX4qMjKZNkcFBss/ahVabnW4BEYMkC6fVTSIXrpX17CJoOwc3hS9YuPp699dJPHaOj9D4MyJfyJXrV69DwI3AmjOOc/LPr6vxDvGLX4tzotgpZUCbvocFIZ1jrIoEu51SSoGJJdx3gT1Cm5xCfEYDUMbqfBd3z+hZuxWMsEeC73/3uG+qXqJgIO4kXFeK0dGFtVp6ouC6BLz2MtEEhXR1rFjB+p+81oQJvSn+WRUQP+k/AizfVwIUgFYukDEZpF0KIapmipq1zZBCzq9S+NqntkmnM7XPDk+nFc6m/WUXiCuWDkxHEkFGHEzxwzyIjzcv7evHO21ewMOXD+ZNHcKS2mIIsGu/9+MeYGB9FaXERqqtryHD3zJXj4Ua3zD1OoJCn2oRMjE/YQstk3NHebgTDB8U6tUH5aC1AnNQUR23k8eNuMtJ4vPDC05wDTjyfT5Y0+c01qT5eTxq2m5tZQk5m4h2CByFiZRN6E+PR3NUG/9YG4snkmmoq+WyhPN6DHTKTTTJgxRxkZWRTGyPw5TjUM1EEoIk3cEywSgpDV2eb1Y7R/Mp8TdWQ2lcsNjge/+oemqrq8OyZk9zwB+ZySPLEY9U0PZmnyaA5rgMyEtWTkjlfcSGRYZGmAcbFRWOVmmxaXh4etrRjbn4Jr33pVUuRt5o2ebkEyWQo2yuYGerCwvgQFmanUJIcjtNF3NwjfQQzicjNybHg6Pq8ePzwvbdQcfQc/vKTHvzGlxp5/210Tq7gYn0m/vsnXfjT75zhmsegb2oRV9pGcLKmEAv+IN/rZOop+H/ebcHjAZVfKMOMX53vd1FblIey8jocP662KU2oKivHyPQkkrjGiSlFZJi7+JM/+iN8evMapvyjmB0cho/z8xd/95e41vMYOWmJaL5L0HbjMgHRBl45f4Ygr5LAg0AvhoxNVZbzkvHXlwfgC4bi0zv9+KR5DMcK3Ig94JxvBZBDplddXkX6oXYfHm1uMa2RwIBc1+sE2gomr6+rM/ekMnET4mLMVXGwt20CRcUolQmluCb1euzq7sPg8JDFL9XX16CprhZlRYUIELhKidBGV+HevJxcrCz4UJSVhwQyy9G+QfT09ODug4ekF2lrBGjPPkf62CEgmsYtMtlTjUeseGtRYRbB1ioGW+/ihZNVOJJDOuO+vNm3iLaxeWRTIVgJ7lMLj8XedBvCD+SyriIofIA57iUVFJXypHIlHgpjuf8kbIlkDGzEKrVeaGlnzywiqgo+OzVmQkjFesUQ8gnQ1OtQ7aXEEAWGVL5hkXOkeYnjNdUCTG26FHCt+l6bigXjXlWsxcjIOKamp4wJimkqqUX7T7XXxPqkEIkJSrHSmuRyvmKpXEhRkUVb1nY12Nc9VVttL/wAmfm5SFdJEQrYEPIgZZV1ERhcvnXHgF5FaQky0zO5L+PJhCNx7+41HDt2lAoT6c3lIS+IRaYs1W4vPr95D93dgzh9+iQW1nwYn5/D+OgEwW4V+cYaRgnQpOSFU0COTcqF3ofpuSm8/MoXLGNOptEtrnmKN8VcfstU6lzkT3v7EVbQVllpGwQsJ5uqKRCllcvVoTWhAsjnWuYzbRzsYmhy3CzWUrjE3yRUNmRx0dyQtwsE5VLAb6z4MTU2QmFBABNCZRkq4SAPhXi506BZcyzQ3d3fb3ScRuC8z/nM4DrxUga6VlfWjTZGRoYNFCXYumxbW6rUpGSr7C/BrsLUS1RSBObzOe+R5InK9FT5FlmeJIsVnuGKdGFuctrqgskbsLiomNkD7ge/8VQlDkhplpVT1lUBagEaCTnRheSb1l9dIOJivSjKL+H+GsD95kcYoCLSxb0xvjCL6rJCRHCcSipITkgxIR4WSmCEHXPtq4SPrhtGnqqCu7ExVK65RjubOwRk6vqwa/tONe0UEyUhbL2IOT6FFcRTaVApCPUAlQsq2qU4Io6Pc7VPfrrDOQ6jQqL4L/VYVQbq3YkRXLp3F9uq8RbcoPIVT97YgHQqwH5ZulXLiwBZwe8JXIMQXk/rpNCYLPIFFfgdJR8qKylBfUUV6rn/VbBZxVn/7gf/iBher4rKdnycx+ZQsWpqGSY3/PrGHn7QtYvL81Gkr3Dski5c5Ht5IQEkkrfq+aR0lySGIi3G4QUqvZLI/R/F8cXESiknwBZvEF3yO1njhB8EPBWnJdejWbp4XzNQ8J9oTS8z7vAt4OKAokPII9DDl9gNPxy68/R3HS/MIjuWDB+676GV/DA58H++vi4g+a8r6jjneyoknAtZjlXgXfJTCpswj+4lcKYxKaxCySYCyJoLPZeur2HqGsIHZniSl4/4QJYwAbGw31GvRgl0DkTuNk2KDhZTUsCv1W7h2yFeJ9NRD3OI6jQMITn9XX5QoUN9trorHIAC7lcJPnSkNqIsQVZll99skFi3qbGsE/hNrQL+dSc1fJ1AdS5EZtlQVEb7UJWwjngy9tHJIQKvVPzXf/gBwtyR1Ajr8NF7V3HpcivCCCTOnWhAfU0BdrbWMdQ7iLOnT9km1aTKHfTH//mPLeBWJSSkZas4nZiQmJTiQ8I4D2/+8B/x1NPPIrgbhSvX76J3aJjPQg2Tm1nFBz//9C5mZ6iNq0hmcR7nYsu0SdN8OLkSFsrWU1kKZUgp41GroL/J1Dw4MY6xhXm0tLagqbIO3qhYA3yrmwEZrLC0OM95goG+9o5OjI1PorqmhgCQf+ScCeSOjo2RkcVjhBpwZrICxIHK+qMoqq0jKMpGfkkVlJZ96bNLKCrNtA2othPjyoii0DrYDyW4k6DbIzgIkHB2cYIALY1gb5nrs00BSRK0fofxKV7cvtNsloyQgx3ME9SoDIhqUwlgSytteXifcxQBVdTvbHuEg60VaoY7GBseRsLBJooyo/CHf/aH6B0YxssXL+Jrp0sREphHZVYCfNSmM71ufP5wCP1za7jROYhvXajB/a4ZPHMs37SJwEYI+uZWqZlvoaw4B2/f7jNgVUUw959/0o3v3epHx1SQACgVG6HJKKo4TUDbgCsdk2RsbuRnxCOTAvfCkXo8d/ElJCWnobyiGq8/9RJiyeRkRZmb6DIwU1dRZMB38PEjlOZnIZbTrsbU3ziehW+fzcPXT+biO0+XIy0hBj1t7Yjlc8e41GolloBWwd9UELiHFdsky5boWdYR/iCY9SIlhUKWe2dUZUUIQCQMCKXJfEQm+5xzH+mcgqB7AsHVTRwh4KqkMFBhQVW+lwCTO5PsmSeEop+AYGh8Gp/fesDrJSAzgeNAkJr8BCLjw1BYXsixJZMWPWaZLS8uxUBvn8WxFBfmYX5uGmOjo0hLSsA8NfGsNAKouGTra/qNi0X4m2t9+P89X4b/+l//BIlpSSYg0tKzLLDdzXMWfAtWENPREuX2IyCltiv2pWwxORO3OCeuqFCMD/dhloI3LTWT+36XQFHV0gkAOD9i1GlJKWYFlPUnMloxc37EE7zl5hWZIFFQtcIH5IqXaWMzsI2F+WU7Xy4tbkFkZKVR6K9xP29xX8siEWo1xGSVX131Iz09hXtRbcrWKDhVyJOMlQzxgMw/LiUBtXVHkeDJ5P5Xk+4EKkSJCEpxjojG+PSsCSX1e8xNSUHPUC+PpRIXKaAZi+ycQgpRxcHuExDN40dvv4O+gQEszc0jNzvD9uwwlcHz585z/jZw6lgTj99Hb3enWSgfd3ShvbkFOdnpFHK7BJyJZkkRo97d3OPalVsm5NjYFPea+O4+ljlHqeQBL124SMASYnOmoswbfK5Igs2Pbl8hYLyBUM5fJde+qqSMPGvHmi9HUOgnq1wAgfXc0hz+/v23sMY9FicrDZ/B5UmkXIBZ/FS8VjJJjaOJqzG9MEPesYZc3nuE4y/Nz0FdeSlBUhgmZubMoyGesE3lQhXclcEu/icFb4k0l8Z5U2ztAq+xwb0iKRlOgZ2gPqGkG1mCpMgbAOQeUbJHRko8FqncScnMIKBQeYUorpv6HirIXDzy0Gqh+BuLP5aFgfOhkhEHBGqy6HgIqGQxVV/JLALofILsMYIud2IcSji/qeTH3vQMuKhEbZNOfPPzmCYfDuVFNgielPgVxjFGRbixR9pX6QrVlFOdOPFECXD1NBQgCiF/9JOP7pB/xnA+BHDlCszNzOcU7yCGoFLV8ndCFBftWFt2BKD5vdr27JGefnrzBu53t6EsNR3x5DGKjQvdCZDfEKSGcoxUqhZWApSRqaakuz0eyoF0eEm7aimVnJGMsjryLCpK8t6Q8OGmTPfwvguBFbQPDyK/oMA8Qgf7lGMEnpq3xbUQ/Gl7KFpWZeHRXYHE/VVkh60jjnxRnhIX+Vauaw/ZiU+yEzk+i99S0g3XRjXbZJmWi1HfC1/IuGMlJPjTXJraXsZDSNN8dv4w8CK8ILnNEVM225dP3gJFJEK9tK72w+DQkzdfPFxJEAJKkpl6Hs2tQmeEaQ7BnB3KY2XQ0P11jE5WsL7czQpn0LjFqw+zLO3ifEkRVLUAhUzoWS3Rjpfk/+1aUmqkuAk3CXRJ+eO25brx2N/4jX/zhqwx2twCXhqAGIf1ZeQOk9nY0CBPOEy3FGrT70bk/M6QnSaA/7MAR8U86Ry+zMVIghR402fFdyljSBYw07rIwAPbBxhd4AakZiWkv3gQibUQxxT5vHccz104idm5ZQqsKGQV5OJRRzeGBruoZa3gTvMgRsamUZyXiV/7pdeJ3Ivw8Uc/ddpkcAzaaH5qXxJaQq1ZWdlIS0u3SVDDY5mwFYyelOil5kqNlmOSu6+TwG10bMLmJIUMsKO9BSmpGWjvHMDM4hzZ/xbyszO5qGTwBG9aMM2HNJQNappKi1cm2xpBioLeZXGTq+zdD9/HJLWPbGqXTZU19ozLfA6NZ4fIWSBWza4VBDkjSxQ3Um19gz079VOorpAsDcosUuX8dI5NGzCrqAL/4i/uoGViGW/fH8frF6qsE35dTYllaAr1q3WLiFCLJyvMMv/ePTDK9XSj6UQjBYOXGuUumfIG1/+AQJggOdaN5rY+rK1tIJsbWP21QqntSXAkJnu4wEEK1H4y2SgKlQnbSF4yclW4l3t0g6C7b6AfVXV1pml+/80fWf2aUmq3qnlTmxWHeDLM104WIz81Ac/U5SEjZg+FuSn48Y1+dI4u4mhhsgG59Mwci0E5WZGB/vEF5KUnoW9yHn/ya+fwIz7z0eIsMugw/Pn7bSjJjsdnLZMozkzEg4kDeAlIXyOg7r5/A0dOP4eHk8DN3hWCPeDosRN47XQTJkZHcP3mXeQVlNi6D5M+4qIOMELw3dnxEFNTc1hbX7Yiqp9f+hQDA30YnhjExNIU9iIloEhrawG4OGfS5MQaNAckeahPpqw2AtXSypVBJ1Apa2kChavM19py7Z1dVsDy3uMWlBYWoigvF5WlxTavCtwVSBKIV0yTXAJj41P4y7/9R4xPzGCGoObY0QZqrm4UF+dTYlGxoAI01D9o4E/JIjNTUxRAO0j2xPOcUYtnzKci4op2Y46CbDuwiWMV+dRmV7Ab7kayXAYHPvT1dqPxyDEy9AzTABd8i/j0xhX4KOilvavyunoxqoG2lBClanMrW+yLaEAZkB4CDzU1V99Ud3Q88qihz8/IWrXPvemCh2OSZVlZbSoFEEUhL0GhoGi5ofZCuIco6JWEorIL69zX8/OLBgjUskuKjjKxZGE4bGcjYeD0XlSJEFDoxnE9tnnNDPu71Y5KTkVGtiyn1dyHceau2ef4yd2wRsDwoLkVCgVfXFrD1Ss3LQuzsqgQKZnJ6O/vR01lNe7euUfhVURgEWd8QG6u4aFBa5tUVlSMPAIvuftH1Y80xk2gGUeQ9Rj9nNcc3v/m9duclzk8df4saurUAF4WeUfRlStJDF4AREz96vUbBCubCO4HEUk+oViei2dOEYD6ER3rorAORYAA6sPLn6K5rxNrBA/7VKgunn0a6fk1pI1yxKUXYDcqDSUlBTjYWMU7772Dq80PrMBybXUVgU2mNZ8PbqhuoeymIHCIhjfBS/60ZK5lNctXEL4rTE2v40jzFKRcR0Imq+OlbN+C3Fw+A0H35DhUo9HkQjCAdCoQUu4WuYZrm9v2DAkpiVb+Q6JYLbm83kTLplRBX9WgkvKbk53F+/uhhv15WeQHXCddR9msmqOkxASz+At8x1LRsT6FXGcpARK6oo8tAh43gfoulYts0mBFSSke37uDjcUlNFaUIycvH1FUYqTcjAwSXBPwL1FOqCaZxqCi3SECi/wZRqGsFjsC3NFcMy6XtW9StfwAeW4X1zucYCszNcu8CWpzlJaZSQEcZdm+IQSY2nc/eOfHxj/yKd9IzghVsgPvIfCYwmfKoKLbUFluHodEKlHLnKcRypnPu7owzvkQwAs52CaAd5Omd9EzMGQWwzjy61nuMSs5RL6hFl/R3hh0drYjTPyKoHB8dpr0RGBfUokI1c0M7GNqZR9/3rGDoQDnTXPHZ03FKjLDthHPJZQilMQPZd5IpCcoQ1GV5rlOnAOFosijpSQ2J5tV7jfV6lJgPUGPnk/onS/DFPwnQajztXf0EkAz7MHJcJIEOOf6RZPDF3/9f70OLWL89OStl4NN5K3TN5J9h+cJuOmtECkV/dVnGZPM8sgxyBsnWSyApnAkA4h2fQfTqIaXY2UlAOdz6fwnQ3PGzN9kebfnEeAj/tExGpPGGvbv/t0bb+gG/1QgjA8pE5sGoKgAM/8Rfeuq+ruIWIMVipMwdwbjINBD851+1/m6gUo3hGlz8E+ymgh4yeqlDSCmHCAwml8n8a1tW50cpfZPwUu0H47a1HB8sUzBiQQjK5u4eP4CNeZBVJYVE8R4MT02gks327C5sYLXXnkKR2sLuPk2qOGmElio/cceZmbmOdYQaoljOHXqJAVHCqanZ8xPLo1KxTHFnGtrqo1Znz5zBivUwn/8/k/MonfuzFmMUyBnZWXg4lPPoqKmlpqgG8v+BW5A1Stxns0pn7FLJk8tOTqGTFpBviQpSVPFUBDxT/nm0TzYgx0KFxVojSeTllXE3IDJyeZmmpmb5ZyGWgkC1exR5o4sdPucZlXO1nRL85Lrpru1Faq5FRvnQajbg8Wtbfz2FxswsryJkvQ4dDbfp6awTaakdic7lqZv2i7XWynEC0s+3LrXjLT0bBSX5ltQagzHsr6yTGLcI8OgdkWG9+BBh9FEVQW1ooxELu+B9avs6m7HwiwZKhmN15tioEX10Uw3MloQbSiIOYDyskr4qN129fRxjjz8vI6ZkT6rmeaOjjVtPYpMqb/lHuKj9vDJT9/FL750AudrclCZ60VVTiIm5qltcvzPVGfj8cQKnqvOxds3+63x9e2WMfzyS1X4rHUUVfkpeKoiC3/9cRv+ty834tHwDDdyNBpyIq057Cedi5hcP8Dv/VwDqgvT0dI7igu1VSirqMeFc89Qe3U65Q8PDxNNcV231pGTU4xjx4+L0vG//+ZvYonP9NIrL+PzOzfQvzCN1IJ8a2CcyLXQfpqbmjZXUZybYEAaPNc5GNy2GKQp0p+EutL948lEV3x+2y99ZJa7XOgrV6/Y8epBqji93Jwsk3zZFGJyYbS1t6HuyBHLbP3w08voHRgz5iDB/vTTTxHchBEwUNg+CSHIyy9GW1cvSqsqMTE9yb2xgvnZSUSQWRaWldhelEu9qLQMpZX1aG55gPd++A6So0NQlBmLN3/wtzjaeBwnTpwX7zZXicohqC5Vz1A/8nLzTBiE7BI0yXhhbECKCOmUjEmWBuM5fAbFDJGQzfJnbu/QfQocgnSCeZUNkOKTSOG+tOyncraDJc5XfFwM978PKk6s9ZfLRgBEJWGU6ammw7J2KYBaPRx9vhWzdgkQiv5UI0xxd4pbtcwnuT45LilGikXLKyy12mM7B2HoHR3DJEEleC91AGpp6yGNJqK3fwSt/CyrZUNDPb7xlS8iLSuVaxrEPAF5Xn4+Ojq7CWTKTWgIeJdXVKCOCkdpaakpSxL8apx+8tgxtDx4gLXlZZwiTfmnF9HXRUDGtX3m6QtUUqqts8EEFT+BLoHRWJ4n8Ch3x/jUBMbnxpCQ6CbNxSGS89nT34VnXngKmxTk7T2duHL3Btr6ui0wPU2xhakqSXMegxSoHz0ew0cPBrC0dYCfUDn50vly8pohU+zKCPYb6+uflDJw3F+SHWHkOfFSKMib5knbArsCGSv+RRQV55pFISwiyrR8Za4qWF00Jc+JCqF6CZinVaSa65gQqWxJghAyTg+V2cTUdF6PvCYqwqxGUkZSMtIR4NxubpJfkbdKYCseTi5OuSWXCLQ2CL5UxV1KqYS7BKBiJVWeQD0jlQghMC4rhPaBhKEC+ff4T0WOKWrsmsIA506eRH5GFooqyhBPxXySvKZ/ZJzz6ybQnjCruGK6lPkeKWHOa46T/lUyRqEbHBj/izQereLYimH6hw/excPBbovtqyortWQBxVWFRrgta3tlaZbPvYOZhRmzhFINIPgpRCyfRy3N5HlScHt8RDSKMrIRw3vLOKE6ib2kjZsE7Q8mxjHLvZJOYKYSOwr1ycvNpjwPwdTMmFmQZVUXQFX5n1zKkpt375ullwISOeRBRxqPorDiCFTBfo0KWvvsJv68fQdzW0/cjpyg7AM/ssI2zFoVxvnPJugqT1ILph2oOLf62mpu4t0EW3wLF8iYoCQUi9uUMYZMQNYjuQGFHYxNcHz6KSuQBKnFROkzXwZ8BFp4nvaUXmaZ0klPXrrPISA6fNl1eS39tM9cL3Pv8ToCX+IBejlAyLmmDEMajICSvt8lI9M5wjx6KRlALwFhKX3y7AkfKMRKtGkggC9nKLwO76FvZF0TXR7iJL20HmH/9nf/jzdElJpQDchciCIi3lQPLg3FTrILC2A5DyrU5zwaX/yh451MRQdwHSJQafUS2gJ0YqSBDW4manIieBWIC3MnYHDKh1UJOD6Mfz8CPsRZgbqvFIYglgxZWU0CSlPDkxjt60FdeSEKSirwyZVHGByeQm5mAr7y5efIGCLInJaRmKTWDLG2iZXplE/Bc+vWbavWrElWELHaUYipTU1NWhV7uSMUmyM3VPfgKO7evYfc7DS88tLzuHP7Jp555jl4EpMJ3BJRWJRv6b/S8sSAZN1RsKuKQcp9ueYLWMPnmZkFzl+IuZtUzXuMQq+itpYaIUEGGaiOX/UtGzJWnRalGGteGo8eQz4ZoEoRCHBV1lRY4GEEaYBiTCKNGtcO+jraKZiLre5VfHoW3r09iBhqPFcfj+B0YYK5/VJTHFfF+vq6WREEvBSXokyjWTL8qYklHGlo5D0VSMyxyhJJoa3X9NwEBkcGMTFMRktCVEydLGJW2dzjRQWZSSKZ0czkFA5CoyncB1BJjVEV8/XMsrCoqJy0h3Rqp32Tkxgcn0BaUhr+/5T9d5xl13UeiH6V871Vt3LOOXeozgndyAABJkmUKFKWbdk/e+x582zKFCnJkGc84/HIev5JY41kK9BikggRIECkRjc658o555yr7q1wK7/vW6eKot6b98c7jYu64Zx99tl77bW+tfYKIXvb5pwun6VMAgYxREUarcyPor1nCB0Njwk+s9DaeB/BpAXv0hSisM7XCjrbmvD6uWrsbPhwpTYdvo0DzkUUEqIC8F9+2oLIkF3LjN8xswmPKwINw0v4rdcqMUvQK9Pvh/0reKkmj+3uWYb8oux0Pkcw/vin3fjOnT4s+wOQkZqIExSaQSmFyCkqIWBz4Rvff4zq8mIsLc/hSVs7aSXeauetUjj5t4MRHRyF9MOtbTm8JxNMK3+VotekeSkflbSrHa4RbdfK30TrKzUzE16OUf/oBM49d9W2POMIgk+RDioICJU015QW0oYEmbZoNghQbt97QJB2HwfbB+xrBV599WWUkpY9pOFA+YlQqZlg/37yyQ2s+P0I41y9//FHmJgcI2Bx/DkLCorMKltSVm6WSMIgfPTBJ0hLz0Z6WiJaOp9R4CQQ0L1IQRpB0MY5II0pG3ZGRhpu37mNzo4O1LGvBzICkFEKYEmTFXg0jTE8goyI2vPQIGl1k0I1CWGR0hAp+QLI9EKlbRKukyZnp2bhI0BXJJQ0dkU+KTeTMr7LCmm163iexk3Oukq7IAtWOMdEBWjlsyklJy5WucTW2L40ailGFGukyfW1DfKmAMs87+H8KZJrXT55/H2LoOX/9Sf/FxoHu1Hf98zOT47Pwqef3MLE+KRpvSVFCvyoQRWVvz2CRlm/fMteKGv+yvIq52fbQJbVSeV9xRfFrBXROjRIRcoTi4S4eCpOB0ggWFXKiDs37hn/KCotMEsXIaJtJ8/Pz5BvSrBFW6CPtGttvcR4yGd2/NhY89nWocZucm4c9U31VBYGoSS6EzNT8JKnpMWnoqygDK9fvoaysgqkUfl6+/4AqstK8C9fyMM796ZwuTIO//P/9r9Y4M+VsxeQnpxMHrnJtcu+70nM7ZNXSniGG/2OEZxKZG371yC7oKJzVQpH61zCYHZmmrTF+eAzKAGvaMC3vgZlPHKHhSODwCSVgCiYvHhug0Br08953UJQaLBZ9QSo5e/Y19/PZ1OZGTn4b0mKce2AtKfo52yyK/GwCfZLfmuRpsRKpgwS6CGEYJU81y2fLxNTjmVFa1B9FxiTUFdkvAJFZByQQhEaFUlaAVp6BvHxzXtmUe3qG4CPdJvNdUqcpUk14RwhgcrG93aUeHLXhLdyX/JH2zqe865hkx/V38qSEqSSRwt0af0vz01ika+o6DDO1xyqqBQVkA8NKip4bgaZXFtKWK5tVyhnJJWFDd5bpeTCqOQ+5ZpTsILlv+I908VzBVL5jNp6TuW6SCX/CeX93KS3JCroqsnI3uKjDz8g358kLSZZ1HVWbqHJIvnN3p/YxZ/2KXkqO046DN/fRgYWkRCk2qrKtxWMjEg/ihMjEUU5EswxUIk5WbZklVR5I/E/8QEBrIgIReM76RU0NLIEy3BjPuJ86S5kFfbSIQwieaVD+EE4wkAMx8zaUNucMz6I8RjncDCJ4RQ7bMLtOMIj4r+a7yPrlzI4CAscYRXJYIEtrXnJLu1QqT0ZRXRfyU09h61D9lu8QG2KDgzr6GZ2Hxmq+OK9pIAKTzn90nPsku7IYUnLQd/6rW++pUbMBMiGjvY4xTQFeHSJGLQ1zgYctMqB4qSrcdNo7YYOStRLWqvzwOoNDCFaQWz+pv15gQsBMjFDr38fo/Or2NxxwkDnKFr9JDQXQeSXSsng98koyRx5W6LzAoICv9UGW/Zu4+1PnhnBX7lwHF9482UO1pZt6WhkBfa0ZVdZWYmG+hYL7a45VmNMUAkUxcSTkpO4yF0WgpuVlQPlvHKRSD++eccG6Orl8yRWoLu7E89de8kWFB8XvT2duHnzJvu/Zfl4pE3IZ0aRUvNzc9jd5LOTJX348XVznJVlT8xRDpi/8OVfpFZcjOKcQpSpIDKFRDS1Fe2xz0uL4/hoS0rWp+y8XDR3t1mEk8jFv+qFd2EBXmqN22Qw/d3dBGXl1O5mkMFniSE4eNAxgpdP5mKiuxkz02MoyM8wS5ccsjmQHHc9OwUhAdbKko/nrCA3O4cgJ9u2C6UxrXlliQhER1cL5hdm4F1cs9w7FaVFUA0xRW2JwEL43IscOwGInYNgNLZ2o7gw37R6aeZe3zqUx0ygKpLMtpUMcYZAMzcj2+oW7u9r+8yNvJx0rSJq8SNkmgP46Kcf4h//xr9AVmYiVjifssiEklEPjBKU9ffgT77z1/jD//rfsE+AdO3iaZSkx6A2VRE+sfjyxVLkpibDRQaQSgHVPDCNidkVTC7t4WRZKmmCYxwUh5aBOdTmx+Gz9jn8xWcdOFWUhe7JRfzer13Ad+8MoTQjHv/5vWbU947ibx9QUOUl4J1HE8hOi8bVs2eoEBCcpaTg+UtXKPAT0Py0DWeqaglGUs3sb06jJBaBBmMQWlZafKS/PdKn5RiiENNaCSCiXuG4//TmZ0jMVP3EXlwgkNle36TwikZIeKhFBvo550oUmZefa9muf/zO+1ARZgnLX/7SF6i5VlMgK6pt1+hHxbUjYlx4VP+UwqMXLQSLoRFkjqTFkzUUwgSJ49TqZXktKCzi+g5CZ3MbfDNzOFFVinFp5aSR8vJqpGVkGWhS6RxtAQTKmsU10tLSZOkkjlcf42dHLZBFVYWrjbHx0Q/YHyVGVBSffCfGJoYwONxNRk2ARPAhWlEEXRH7kEilaWl+jsJJuQG3TKBqjBKUKJVrU4xsbnbGrHsKklFdS+XfEn9ZXfWRXwWSWZLeIhV0Qt7DPosnqRCv+FdWVpY5bqv4tYSUrOLiSw6/IjDzr8N3sI3IeAIjjt3iuJdjPm3KzonaSvKEc+QpJYiLjsJnd+4QZMwiNzMLzY0NqKqqNr9M+bBqW3h5acHmS9HBAk0q36KcZRZNzfns7+kmMF9AdARp6soVJKXFI9Ydh+7+ISqJKWbJX+IcKEhDyUpVPFqIQdYjRakqhYzqXMa4IhHNV0FOnhV9p7ixZ1L2+ct1l/Crb3zFlMuBhW1890Y7/tGrlfjvN9u4ZsnLuDZeo/Lyh9/5LxgnWCsrLrYtRAGh/V3xdopf0np0TChp+AAL7P/0nMDxCol4C7kEXVlJaXwPS/OgXG7yi4nm+Gs+FEwi8SrYIwvILJ9XVvX4WDfpOtjK9yjzvdWNJb1omWz5lAtvkwKdwFr0Qb6k3H6K+lWkvYsgYZNzLuATyDlTIfFFKjiiFR16LrWkyh6qd6htTFlfJXQFvATwzT+Za9RgJc+XI7kss5bmgHzpb3/yAQZHp7C8sGzAXEEuMfKzJHiWD5aULq1xKQEKHgok/Sh4IITAbYv0f0B6LiyrREFRKdIJfktyikFSMwvW9s4alqbGqOxxDHg/+e1FB1EOUJnxRMdw/KMJ0AJx49YtAqMiBPN5lZxTbjhhwREIoAJVdeIkCqkcXqo7QcCWhRCut+s3bmPBu4opgqq81EzEhBPE89kFLvcI1HspS/blfsC59HgSCD4C2McK7BD0d/QO4t5kAH40IP9rDghnLZhKWGqAH0kBpKUwAk0Kw+zYUOTGhVtgBMnLdgaURkKWQeUakwwRMFGtYrkPHCVF1VgLpGjc9dfZuhOWJpji3fS73tic8GWfeWhd6r2c4sVPNHe6xsCXDjViLfz84XzWU+h+wif6YN/yfwaaKG8EpkTg+vnIEmZ9JL/WOQKG+k18Q8ERR7tTulbfCSCKt+u9YSD+tf7zd8sUwb6rr6JG9Ve+gQL8liD2d2TxMqIRGxIZaotg3zQMEaSYrCxi6pgalTDRmOhmsowpf5cGWoStc3StbipQJWObAJb8KHwUItLa1Xn/tpgdCZCdGZ72YWVDxEggsBeMhQMXdtn2yfhdHPcQjJGZC+xpESviUJpkHDWyho5hPG3uIqKOwiuXT+DCuZNIIfiIjHLj7b99x6IJXS4PHzkIn312i0KpFucppF1xh/41WztkipOWumGBjESEkkLw1T82i1u37xEcxONYZSmuf/IJTp+7gFz+RvrB+uqqbQX51tZwqu40BW0WjtedQmoG9QJqtfI9iHcn4T4ZcUl5FRdrGHLys3AQuGvJE8V0DraoHfG5ttY2MTigkkGxWCYD7RseRnXNcah8xi5naJVM7O6De1hcXkBRTg4ZAgEPGYe0XpUXGRkdRmlJBVYIRl0pGVYiRwwvKQrISohEb1cXyitr+ezHCZzCqdElmP+RwObWphfz0/MU8qMopaZddZqCk0JNYesyoSt/mgSIchtp7MPDXRYhKu2G0tusOHsKviAR6RxlfOdD2jawqEgUK8tZNAHQEv/e7Wgjg4VFcuUSXESQ4ShCSYkjcygwxJz3BAaXVzE3MYvC/ALMLnuxugb4/MG8B7Ustn3vwTM+9zR5/j7++T/+KvKy0qGaeBveFexurFAoj2JvbR6bPr4WRpAcvIWrpak4WeAmsJ3EzGAHzp6oxbR3Fx+1ONvN//LlCijVwdOecaS4w9nXCZTkpWKOQuPff+UMXjlG7ZoL7Cct4zhbmII/vzOM3/rai7g1soeBVQKK1Fz823/2i5hHCttRhudohEVGI4pA4cG92/C4OObUyoOoQATID8bWC4EJ14acLoc47zfv30XHYC+etTbY3Ccob5DADsHrzPAIQaXHrIxK7NvW0Y37tx+jtbENqiH6T//pP+Zao+QjtQuMNDU1kIGEQBUhRibGUd/YDO8aQQwFfNDeGjJyEm3c19e9UL0+/+Y6WpueIjE5Dh+9957VglORdDkVuxPScercOV7vMyEhC562jlVQfXZhHQ/uPLAUBJcvXibtS+nhM237sUOaUNkizekBeYGEmrZlYtwUKhTkGvdcKhtxbo9ZwHd2yGCpLPFqjo0f8VQirM6f28016yb9hcEVE0PtPoSKA0E9eYnysEXzvQRwJIWWHHTjeK4UjaS4BAvcUUH5SLZTSM2+uKKUgjEC4TGx8O+SpvbJIDkPSi3TzbEPjqGG7iIAzMvBqxeewyJBycm6i2jv6ODcAS8SHF26cNbyOQkDyfFfzLeQdFlSXknBGIjOqSEMzw6igsBogkqLuKryQd2/c5dgZRWjBCeuKDmZRxlAkcLlIhBUgk1Vx4hPcCGZCsPMWB+C+awpBHVJHhXiDkNaXgpSs4oJquMMhJUWlnCc4qFC5hwe5JCvHa+oQm25ttAr8MLFl3Dt/EUExqbg2z9swC+cyELL2BKSSSPFVFbWqAj+8wupaLjzCRXGGfK4TFyoO4ddKsP7+9rVoGJMQS40FJcQQz6+g37yK8Fr5WkqSk/BCYILRYVOzU4gmIA+gsBDGd83fZumdEnhEyBRMlF9H7Cn8mHz2AkWfQbAR4Bl27+UBbHR0UgkLwwl6JDvr9xf5AesVBxSCJXrjgvIaFdAVkBKOdzkwK1i3eury1x/kRadJ9/edSqQS4uzyCRvlqySMi4jAp/MAWO8pxRp+X8JdCvCXlZiRe6lZxDox4chIzsNY3OTKCkpQHZqGnka6VrWWPZbkXph8t1hi4p0FLjR7odkTjBpLoC/uUOjkEIQrjGUwhVIgEXhh30CfLnF6EuVvVJ+MAWpcDA4txTU5AuyHCZS4WjrH0SMh4AsOsx8svxU7BW0EMxrY8hPZHlKSE3HNgXz4Pys+QSHcq6W5xVRvYaJ8WGCAioVKg/FdgUcKqorkVpUiw32Vda9Hw4F49a8KgPwWch/grj+c7GKxMBtgq5QxIQGIi9mB2lu8jc+odacEsIqUj8sxPGjlLVLvE1JVBUMpM8KsJBRR2vTASUGfwyUyM/ryIJlyinHR/JEYMUAE88RCNR1AjZHxhz7js+g7+0LfhYAlthxDr2RFDr84vCeei7nDc8/AlccdwVFqW31zQkaFNDjZVxj+qfdOvNRo+xWj7Qu1OLR/dVPKZR2rtpW3/lXgFOWM+En0Sc/6OZWNSPo29/+1ltydNcWhjqi/kuDlANtCBeAMklLy7DB4I0soZs6xpf2KvUoGlj5qJiZjgxVIEygTTdXO2pTzmiqQ6cUCTLH+/lZWXg75xVFt4dNXje7H4X1ABJm4A4ux/qQlRhFoEHA5pfTYS4XXIxlkp+en8cPP/gUPmplpblZ+OUvvEyB5LL+jRPtK1S+traWCzMEE9PjBJHrqKwqI2NQvhAONAWgFo7ynMiULZ8wZap2e5JQ39xuxUVfefEy+nu7LffJsRMnjAloQLWVoUR30sCPkcBT0lKpnSiKI4YLMgqq6G+TEkGmEBViC660shJ9Q0MoKSvDwOAgGXmbWQH1PGIsRdQyBUjkU/TmG29Syylku9LoExEV6UJNzQlMTE7zufrJ5EuM8US7YszSkJWVSxC4YeOTkxSBzLgQ/NnNITxXk4Xgg032ZA8+AgiFmZvZmszAFROPFuXvCieD21pBfmEuAVwZl6AsAyFISk630GSLjKEGrnH1EQRm5GQiLJaAiw+4S8G3QG1ckTkKF9dWsEzNGRwv5RhTcWwqjtjhX0XntA8OmQPsNgFUCYVSGCWZQHg8gYQsM9r+UR25RWrAjU0dBJayPhygobkXQyPj5rCanJaMrv4+rFGw+0lg58+e4P0IJjnWERTo2sYWoAaJfWC0H+093by+A339w4jivO+sLlAjXMLm0iTqsmPxXGUG6jJCsTvbQ+0zyjJrd08T6XEtfPFCMX50qw1LZHINw9OIJXDa2A7Er13Mx92uSfLOQHzwdBg5sfx9YBGelAT8H28/wzRB4vXmUdT3zqNhegev1eaQMSp/ErX9qUlLThlKOhRwOdDiJgPQlnV+TgZCwgKxuulDz3Av7jQ9xtjOJjwUpjHBYaTJQQRGBmJ6cgFPnzXhxz/6AEEHIUhNScZrn3sBn964butLvoLaPpQlqaOtHZ3dAxR0C1RsgHMnj+H5izVcp/Po6RlBY+sA9tn2xRdeRkh0HNfONIJdYYhL8ZjA1bbiuUtXoPQpqrkqfyv5HIrBRLkS0Nk7gM9u3aSgL0dmchrXKYUo6XmLQEYKhrY3ZA2W/5boRHyA+qSlmdAWn6oQxBAEKArP513DmtdL0LbJvkfbGlpaXjK+JIEkR/px0sEYlaVwV6yF3O+QlygPmqyI8v9aXWOfCRBVskQMb3fXyfWVkpKJ7IICbJDHqJSMrEHySeoZ6kdLfwcuXL1mju3yPbx84UUkRGRhfsKLew+fmPWuvKyE4z9syo+CCGR5kRAXeJLwlRobScEztzKLD279GOtbcvjfQ9foEEFfFGZHphFIwDEyOmZlsMQjpVnnFxVYio+s7Ey0dLYhq4AgTBae8AjMz09xng6wRQAT7UmEJycXf3xrEb//YasVOj9XkgHfwhJcBDPxnIuUhBQkxCUjgfwiNCQGpcVUJlKL8Ce3+8lrtgki3Hj3ySDnJMHm9cXCGCRsz6D38V0E+bdx8WQ1rpx9juOpND9+4+s6tG2bmBRn1TQUmSg3A6V3SIwO4ZwnUEARgCvnWqzLaFlRrQLSslJu7FB5J8uRwBI4UiH75YVF4w9rpCdZs4O1hUllUMJPQkmlyOQzaAEq5N8SiOI9Sj2gItPaSoyIcJKPyn84NEy1ZJ2EtpJfYwS27AjnPdwyxrukALFP6o/WnLbpBQ5kDDA/ZvIu7doEkD84QlVGgB24qORUVZfh8aNHaG1pRGRwgClsRdnZFhHYVl+PVALlECFe0rJkoMoNKdWJEuC6yTdDA8NN8Xj85B6WfUtUCuJNjkr2KXGxlDRFYoq/ChhK2m+QP4pmleZE+ez4KPjBD39IGUmFKSuJc8t7SbBzgWxTyVFMtNwnkuNTLBDq/Ue3EErl0UMek3jIayL5V5G7Y1PT2OLKqj57CXthHqxSJnQvBeBPOsPQ6yMfNIf3QHj215Ed4EVs8IH5MEeGBaE4ZhdZHjfvrZJNyk0XaX3R71oDen6L6hOgMfClZOohNu9m4eJfBYroN80zB80whECMA3r4oHouYhPxF2EIHfpeSq/zXgqb9nodYKN2zKJ0SKzWKs/5/3XYLzzJLuVxdK5j4bOrbS7sODzHAVIOxhFQF33oIMWY8igHe+G5MGIAgUVZbfU8RlP8fATG+CWf3zFq6bmD/u3v/u5b2lLUNp8WgJCbCE8zKydFdUo3UxeFWiXULLSTjckvQs5j+ngEuqS9aNB0jcZOwEtbRfpdZn9+JHMl+OJiX9rcs31lP4liZ/sAkwGqdxWE6OBtfK02iZprNBcXBSGCkZ9fQO1l0fLY9A1P4Vl7t+395qUn4fK5k4ZQFfnUUN+Iuro6lJeqLiOQmZWBK1eew0MuIC00CZB1Ev0QGWktAZWeV4kmlXV8bHwW9U0qXhuBV1+8itlpahwUfGmZmcJPBE39WKYwWORLEYDxct7lTWzyOUIqxdHHl4cEGhmjxHmaBBIHtYMmArrhkTGsUrhImxvoHzArgvJ+qU9yoNfE5ameGwHS9vY+Pv30JjrbOjFPZqU0D9IQ8jgOmsddLnJZM6anZygI4k1w3u1cxPTqLhrGlvHG8RRQ2UdFeRmantbbdqBCvL1c9BMjkxQEB6ioKEZlTRkZPTVRarkqgyHHWDkQi2gW5hasfeWa0baAb28bi0pHQSYkq4e2jtIU2cl515apEoWuzKt4ubQ3Tgg7ahYx/l3ifbMzyFBJoKnxiWTwgVB2ckV6plOrVxuiLfkbNTa2Ijk9i5pbFQWRgHEc4mIj4aHAk/VDaS6mpueQQYBQVZKPA2rUlO3wLq0giAxVwrhvWHO1TKZN5kytuIRCLbswkwNH4buxR0FLkLc4jdXZEQOAM/OTFNzzOF+UiHOVuVibm8JrF49RiO4jNyXJ8oFFcT1kEJg8HVlGRUoEfPsBePNSDZLdoVjlHLoiojnumWgeW8G//ydX8H/9tBn/6MUaM8sP9PVimMA6nwBZ5XIEksTotXbImsyikkhGLr8YT6wHs3OzmPHOEfz3UvCXoYga94/feQfzs3N4fO8BlueWydRCcPW5yzh/+QwuXLhAwJ5njsmK8JuaHEVnayvnQL6aZGTkDm+8/goGOjtw8cwppKfmYnR8EfeePsUU103H2Bg+vXub2nUnQijYMtKzSc8CbYvIobCR/0oUhZgYjdJSKFfT9c+uk1Ht4fWXnjdrzp6eiTxBDudSKuYI1GR9KijMJ+0PkX61TmQvoYBmW/Ljae9sJ1/wWVHfXdKWrCRBIMPmgk5NTeKa3cIeBbiieMWwJNinuR42yT9C5YNC5r+xRdpWZDD5l+4rv0Gt0bCoMK7dbK4/9mXJiyXS1oaAOWlfgrt/eADdI31QrczggHCUlVZhbGQOf/FX7+DTW/fMh6qro5l0TqHG+dnyrVtkn4SegnRMS+fTzHOuYjlnivQanxsizawS+I9gYmaGAnaLNObFyNAY5XMQ3AT4sXEeA5VKfOwiyFSNvbGZScwQwJjLA4FSFNfkBhVUhBygqPKYAbj/+JNWPFcUhY9aZvHaySKszo2S94Ta8yip8AE1ImU5r6itg4fK02/+2S38g5dqcb1lHJW5iRw/Ja5ex6+ez8cP//QPMDM6YMEzk1z3MTFuAgGXAaJttmfCgjxGlgux/YePH/E5FylQwyl895EYE4I88kUV1lZGeQUqKF2EeL6Cp5TLaYt8fYtrS5Y95bjS9rTWmhzkDzhvgQSxsiS4pNyRt8lyIAuIzpd/rlm0+DyysgqMKHeaZMnE5KTJHRKf0ZPklVxdNBfy210g3YUb8Irj9QrMIJ8lfaocm2hOgCaECoeEvG3986W2JCx1aNtaiqBcSfK5pig6UZRP5ZRK/8HutvGb3OwsK/rc0ddt/rraVhPw2uHv0/NzCAgJIziJNUE7PjNG5XEIBXnFJrOkoMraL79HWXvMd5FzLYOHfOUENNbXqbwQJEYSnCUnJ1L+5eDx0wfoam9DdXE526ACLCsbz9WYS86K5poGOjG3OINMzkc650NRsxFcB/IrU6HruMRURBAArhIRLyyt4782bmDQJxjhHDEB28gK9JlvtcbcHRGAwsRgp+aiQCJpWFZGJUYNJ+0JyCp1lJzmlSbjCHAJbMkfzNm6c0CI5JvWjNxYhCsc8KShP7JoObJU753fHCAkTKHP+s3AGj+rXc23ATPOm6xS+vf/DbyOPjv3cn5nP+yPYJFzhizXsujrr2hJbVraB770+agPOtmeg9foO7Uno4wFQsiaqH7pR/7PAdQy9AhwOefaOOi7b37zN98S+NBDKQRU4Ej7qNrek4lemoIe6Mj0J5OozHPqxAYXB9coGxJCdZCe2jJNgu+dvF5ixH67xrfup0ZAwiXB+TnxvdOrRPhanAdY2aVGFChN9wCvZQGFMQdk8mvYCyDSJJEqrFtO4UkU7j/88Q0CFi/SkuNx5fwJ1B2v4sNrcORXEmACWrlpEjwehJAolOTs6ZN6niP/lnBqYMEk+l3k5eSZ9j04PIbCgmKCoy60tLTi1PEK5GSk490fv4cLFy8RZLnhW11Gff1TmzD5aIixW1VyToqITuMhHwcrb0Kgom1JFdf2sA/Dw8OckGCoMLUEZHV1rWludadOU9vNRgHB1OT4OKLZnmo8TpBxCDQoZcEXPv8mFKmmWmM11TXGpAROd9j+oAricqKVciIpLR3L1EZl3v3F0xlICg8iwyHDYoeTY2MxR21HGrosWBJ/shbs7gebb5ZCiBcJsFSTzEK1V5YIgJZsm4wzjzMXzlFoLaO5uwfd1NqHxgZNaJ04WcexSTSH+TYyoEyCR0WrKZu/TMxixmKQ7WQ6Ewtz+NLrb6C2ogrpPKecgFAaaEpGKjYsb9ieAb813kcgLyIqFHnZyUhJiaQGnIB4CiySsRH5OgVidno6sgjIstNSsUmBKGYtC5yXQH2P955aWcQOQUg46VDpCUIpwOaGR7FCMKO8NtLKExPTSN977GsQwccKHtQ/ocgngJubxODAIBZGBhEX5EVqdBjnZwzzo/1kksGoK0hATlIsaSEIjzsnUJwSh4VlPwoSwrDGdj2RwchNjsKdllFUxe+ir7cLiUnxKCouwRwBY0dLs23bhgaFkbbFcLSQg/ieAt0db/4ZKdS4vfMT2CbAfdLyFHPL8xidmMDawiROEGxGBFIDzc3Aa2+8RlByYIJf2/vKJ6PC1spM7yMgyEjKxO2bt6h8XMQlzmMw7zXaPwNF/Z45e5JrYwGPWh+habgLawdeC1Nf8PrJ5BsMBLz52pu2Na3wfM2lwuel5S+sTOHJs3v44huvE8hKWHPdE1jNccyDCapk0SovqzTmtsM1v7y8itKKSoISP9cCn5cMTWtG/lbailyYnyEtUpuOjsHaKoE0qVTpBaKiwuH3Kt1KhFkMxF/mF5aRmJCMNbaptbnNgVvyLRnjVLUAJbJNychEEmlkk2BkWdteW9r0IwWRX7nJ11wEBlFUjsQjWhu6MTQ0jek5H9YIwpTp28P5evHyeTx/6Sx/60dNVQWFXSQuXrxogTkCGRIgokdXDN/zeZ1cgHtIJ1DX8yoKzu/dJEDyIZ5rcIPg8PjxahNaSlq8srhA+k4yl4Kp2WkK8R4qVA4tJHgSEZtDJSwqHj9tEpAIROPkKkZXAnC1IhF1WVGYUWF28hXNu4KIUrIKrDzadSpgkTGhuNE8hdePZWF8eQMu0vil9D3kh65gqKsVYaQfWfNuU5gHuqMo3JMJluTEfrRjIRAkxSmQQNxJ8CyfTKWzCcUOuDxJv+GYnJ2nkpRGHr+FZK5r8VUJoG2C6CXO2yz5pBK5cvAtKlJbfarbKOVN2oYK+Av0iYcq0m6RiujYuHJ1+SW9qKSuQ8XfBZQ9VDAVli8lXgqrhFwkgcrezr5ZOjUXmZmKFo8yJYwdQWZ6hvlTShhuEUhNTk+Z5SUlKc2Al217S6gegjAFj2mbnmzDdnRkOaupOUaFtxDPmlvx/kcfIItyQ/UN/RyHzv4eS4+UkpzKx1FKhBCujwiEkz7C2A/JwkwqkdnZeWZ5U8OkfPMPk1tHAMda22Tqu1Vn4GH+iJSpAp4yEkh5jZNFj99xBaIst5C0TiBE2SNrCy838JWQkGT0pFQlV86cQ1Zalu02RLpjEUKgFquUFtEeTHm3SUtr+E/N4Rhbp4xmO4rS5IpCRpBAF+maz5EYE4aShBDEc/4FiBWxadUdCDS11SjAGE7wqShG7cKowoSMMyoILmuYAQz2XdjBOsnD3ur5eZ4DTLTd54Az8QNt2f79Y99+c0CLA59kNdOcCaco2MMB3Tx4gjCHzv37hz473+neTis/65LzC/93dJn+EiuZguUYkQ5P5HXmf8aTLSqUXwucaq5ILgZKdbE9r87lXz2TzFaiVfVb1xtw/O1vf+stgSJptLqJgJZQpRaCeqN9fTWgQd4jwSthHW9hxCbQpWgioVyZitWgmI/+GjGz57uygpGqNbjyOZFHv9pc3tzD6NIG/Gpn6wDjQaHYBrUpatD/uIRombfRAygcepkMSnldtEiGR6fx3of3bV/8lZeu4Fe+8gZUKV5h5Bos+Uw9fvgQN69/wn4fWFmf6x9fN41EI6mBqK2pxPUPPoDKZ8hPKYj3ll/O7XuPuKi3cPXSaWqoQ7aFd+nKVRtYPxdACTUeFSKOJgiQ6V0Ouio34aNwXKHWp/qNGmYrtEoAqwnSNoIc7uVDoG3OvNxcA0vKJaZtTo2Hkq5qvMVMpqZn8d5HH5sfyckTtRR+GRhb3UHv1Drm1/Ywv0Emsx9mOZHGZ4Zx/GStWXhm1/fxR5+OondsHo8Hl7DB57pco8ztQdgmaAwm0J0lmBPAXl1eNAC6thOEoalF3qcO6elJcFN46/tQMmVt9yhaKDklFZMUEnOLizh28hSqa48RKOaaFUPFZ1taOzBB5tvQ0Wq+RK1dXbhf/xgNrc2WJ2ybtNU/OYotPv9rz7+IqOBwJMQlGBGatZRI5/6Te3j87CEanz3heEYQoBaQuaViZnocShYbQmJVYeE13wbHLx8piSn48hfeNF+DA9KUQMT0yjxG5sfRPTKAzqlxTBKEeUg7r12+gLKSQrjJBOXHk5Geh7TUAvMx9K4tURMdRGRiEqaWZ6kUrCMnLRMBZNTK6r9L7U8pBhTFev/mXTQ2tlCgLqD52R3sb68jMWILl0uojaa6UJkTj9z4cHjc4SjiZz+RsXxVYvdXOZcxllNNVsfqyioKqAR7hiA+vJIEKwJI/gRiMEr0KUVDRYgrS0utwKzXt8CxfWqWnfM1FXjzhUsozE5FYnoKPMlJiI9PRU9PPwGYmNYeujs7sDC7QICbins3H2rZm/ae4IlDRWUpOjv7CUzSUEkglEE6bOvqJEChYCPoieY6kJVPPjfpaUm4WHfWeIMSeSpkXMx3bXOD1zSSxn1IVPTg6joWCXiWfGv4wbvvoLVvEDGuRKv7+eDuLXQ0t+Di+cukgV00tTegp7cdORxTMa/9nQMycjcS+BwrGz4MT4xjYmKaQHMNt0gPKk+T7IpDOAX0AcdHvjnR7IsEuASj+qJ6hoFk+mJ3iiDLoMDZJKDeYttra34CDAnXbfMDS3DFYKC9GcP9nVAx7riYODQ9bUdKai46Bsdx8+4dnDleicvn6nCws06esYvTp+rsXnLMf/+n7xN8XbDcf2kU6mLespb3DQ2SR81S0TlAXkYG9sif3njpVUwOTSIyKNJSi9RUKNVEIJYWFqE0EKZQ+lZQUFqMFYILWbY7u3pw5fI1TO7G4bd/3I3x1RB82j6L3hmuXQKa//wb53AqK5zzO4GIUBdKKqupXIYjm8CgaWwVy/vh2KRw3t1cxUvHsvGnNweQ6Q7DqzUp+Oid76Gr+SkiCHqUcf3Bs8f49O5DDE8t4UUqd9FsR1uJKoRNNZr8VttU4WZdHxweJ6/cRxTPWaFikk3a8/tlzXJqYiowSVGNsoTPEfAbDyQNLRCIS2xJ67eC5myP5GhAXYlylW5Hlp9oWXf4m+4cTL6Sk51D/hJqPk2SSxKCCuY52vKRJUxlgASYBGaUQFf+kqofKT+v9NRUAyY9pG0pwamkZdGbKcgEdrExHvOH1RaRlH11ao+ySBNqFg8CTM2tUlnYi0srnmBtkTy0qKwCP3j7HahAeEExeRXnW1GcgwMDpDX2LcoFVSJQTrMD0l44eV5UaJQBdYEu8TNt0Wnb2hHilAF+P8ddxgvHsiKlXn3QToeAl0o4hVLRyyB/IlTBMmlHLkBxXAtmJSSdap2nxSYgPz2Ta4ogN8KFmIQUgsA4RFFBJiK0Wsi3xg/w35oBH++nGM/o/U2kBawiJYjzQH4cTBngiQxESRzBMnmYcpTJsT46gnKHdCvji4wXYZQPkluKaFRGeoELdoXy1NlS1HMIYMkqJRmqfzLSqL8CJoQm9k/vNccO1uBM8Bz7+uiPARkdzvnWFr8T1rBv2b4FTHDenFOd349ezjmHf3/u//aX12n2nf/po8Af54Evs4RqhnQt17Vth/IQHYmerRndl+Mh+tT9Hb80HYdtH/ZLN1A7+qzAxaDf+7233hJw0kJTzTIxfrWnffQjEOZkZJXDHeeO7wW41onWZU3S/r3OJ7mYeVg31Wc1Lv8ly5PCNrRAbauPDGyD71ULb3Ftm5/5HZ9vOlCFTYNxIj0EJ2K5APgwinfYYWM71MK2N7SF4qZmuIrewQkkJSfg9deu4lhFEbXfeHNQ1wLp7+vHL335F1BUWGBgTM7GivJQxIXQqcLzuwgOJsg40zNSCYoWyKxj0NHbj7buToKhAJyicPv+976Pz33+i07+HWqT2zIFkzkqEWtqeqoJRjn5qowRR9aAppx0FfKvbS+NXZQrigQYaotHkWq5cpDnNRJkiuZT2LSsCZoM+UiNjU9gn2M1OjKNK5cuoFBWETKh5qEpPO2fQt/UArrHZ9AyPIfUmEgM9TXj9p1bKMqiBuRKNQD81RfK8aBtCt7NbZwtSsPa/CI+fedvMTc0SgBE5kla9VEbbGhqwbPOTvSMjWN1zYvRsQHU1zfaM46NDpGBLXPu/PBzMah4d//gCGkiAn6fj9rkEsEZNV/OfXcPNT4yjsuXnsOJY8etHIjA3flz561gbM3pOqzvbSI1K43Crh9FmXn46JMb5suxu72Hv/rBd8nAxm1LuTi/CB6CMmlb/QREYwSsibFJiI10cVz3sLCwhM6ObgPEClaYHBkl0w3AzOQk7j68bbl7rDjx2BiWfaso5NzFxVLTI7BSQe8IguTympMEHVlISk1CQlKy5QuqLK8yZp2SkGCpLlRsXdskB4EhZHQZ6O/tQxhVwqrSQmxRsy4rL7Ots00y+aWZafZnhULFhTnO4eL8JEH7MLpaWlGSRM1+y2fJIhPl7M31cf3mDbgJgORQPclrpbDIP4ULzcAOH4crkUuBi0zjkJqUCNVYVNSXi6CoLDcP2QT8m+trtm3ST2Yv5lZaUm6Ce3ZhCjuba9gk4Jia8mJ8Yha//htfR3JWihXCjSFQOiFAn5lOphuMickparwHGJ6dQQRvXJ5fQABBwEygRiyDKCpDprnyZcoZV3hffzceP36I6rJSrK/4sEuAo+jGXdLuAse9vWcYPR1DCCAgKsvJJHjctwSa+0F76BlsQ2JyrBUQl7VjbXUTW5s7tsWSlJyMhPgkCqF9vEvQNuCdM+tyYkIqNsnQVBR5m4JD1njR5fT8AqYIdto6exFExVCFhbMycsk7wrBIkLtGYbZL/tLd0YPHD+7iZE01VjlGq3PzuHD2lDl+l1bWoKuzC8mc5/rWNkvhEBUWZP5LYeStEvTxngTUVNWiva3DkrxOkd7k9iAfJG059vYOmO9ZNwGllzQxMzGDFa67srwS0lQyJsamcKruJHniJlYWZiiYtBUfgnWfqkaoMHeoCf3Tdadw9vwLBNUqVxSEF0/koGN0AsXpsShKCcc3vngCPS13sLSxwHHzU4E8jn/1vRb2KQoVWQSn7nj88LMWdE6uIjI8DsfjN3C2OAE5Udu4++l7CNxbh5J/CgjMTE+R5qOoeE1bjc1rFy+axVXGIdX6c+SK8g9GoLOnF8PjY2YtnJ+aJC3LJzHHLFkj5B9LS8sGhGTtkiO9wJMiEuUBvEZwJJ4oy0wax6qKYF81POUTZn7FpHvNsaUkiIq2YBIBOFmp5Jcka6bJDSr9cslQuglZv8z/i/xewlHb66rxaAKZrw3/OudW+SNlAVU+uE0KxANTLOV4LyVcPrXyGTPfsJBDIS3pxbYFMOUKIAAg4GSGBNJfaHAE+19hCuN773+MoeERZOdkYJqKgjLuz2k9c+Dk6xsRHct2nTQyQVrRlHnbpElZsAUUNedQoI0MGvyngKnllUXb0RCAVCoJWQ5jXUoiq6oVg/CT76n/q3y+PyNPX9/fsdx+je2tmKcSJBl4sMMVKgOKAtgoPLeJGJUVX0XevVw79yYO8Nddm1gLJDDk48oXMSNgHXFBBIwcB1n4XIEqB7RhiVvFg5Q6JpRzpB0ZrQdZ9bStKGPMUVJUzYfkPps0XmEgSCNqtKTtRRtdwwKHUMeAiTCNQTD+tev4+xFIc2bErjo8X9uqAmlKyu63tmTxtIt1HV8/O/fnjiPQ5Rx6f/TS4bx37qP//9w7vrFrD//qu13SsmV2sEvlz8b36i/fs1v2vfohMGZ34PdmATu8nf3GV9C/+c1vvKUf7S78T6Z8HWpQUR5qwC4kgVtEI3+TJUt10jT4QuPStLVYNOEitCMTIoeTYIiAZEP10MgISXQ7BCQbXOCjc174CAK0UGdJmr6DWP5/E79cGo2ksC3TGgJ2fBiaJKMi8WeTwLJyivCjH/8UqmmYm5uG115+DnHuKPbPKWipHBsCShMEMHHUlKWJra6ukiDjDMEqqaQSUj58eM+yzssXKybGxfOn8OjpM2MIZ0+dxOriLDWtJbz6+uskKCdZ7OjIML7zne+wnUAUFhVicmIKs7OLTi4gPv84gdwEz5HTeTAnQIwikNr39NwyhgbGbUvlBEGIn8hnXdth/CuGZVEwvF4h9fKNkSF6TLm1amqsBpkEnSyFcvwuSvOgMi8Lb54pQK4nDD3D/SjJy0SKOwXDPmoACEVlhgvvP+5DPs89lunGn/+3P8f+vA9VBenwZGVgfcGHcArK+HAKOoLHq1cvITc7jQuawCM9nVrHgW2XCkrLl6ejq5sMUjmYKEhJIyo7EUamoaileQoXbYkoTYYSg3oVer28YrSkuV8hEN0nHY1PjZuzdiDbriiuwMMHj5FGQac8Xyu+ZTIpJ+FeplJs5BWbr9gOGc+Ht29jqKsXARSe0vSuvfwyyqsqzdlZyTI9nngyV2phbg9KyysIdFUWJ8GyjgeGxyCSgDolJx9NfYPoHZuAl0/VNz2LGQrNnR35AS2QZpWRnIC2uwPpKanYWVcCxzWzkoSERVk+qIb6Z3BHUVtcmkdmZirBUgDi4mPhIqgL4GrrJpBXpm/lSfMSmL7z/vt49rQFG2SknuhgLBBAKipLju/ZuTkUYuOYnJtFEgGUHITlqyEnZKVQcKzD/MAxlJVFY5YSl4TK0krkZeTAExVnW3faFlLUqYvC48N33sEWBUl5SRHvNYWezjaEU5tuaepCWVUFyuvKsUWm+sN3P8AmGbyyt2u7WVnDvQRp9a1d6B0gWKAwfpGAOUTb+zwvITYaL1y+ivRU0gXXqZSDOQKdm5/dIMfeR15KJtccASp5gIdMX3Xo5Jb98EkjMhPTcLyoCL/+K18mkJ1FZn4mXnz9VRQXq4+LVkuxgEBbztEbG1TwqGBIs44kuIxzuzG3yjkK3rUM7W09/Ww3iM+k4tk+c4QPpIBY59jPcp22dfVwHDdx8vhJ8iOCLo6Fl2MnoSNnf04mMlMzrL5kHxWzvKxspCelYJLrPjwmCuWVReQNiwiLCDRf1/KiAiTEkbdxjLbWyZ94P/FGpXiQxVtpChQII6EUHBCEJiosPgr6wMhotHYP2jPUlJZaxQBZtZ/VN9g2VzrX2fY2hS/5iUr2bJEnrhMgK8rv3NnzcGWU4b/fH0X37CZyM5Px/pM+TEwt43/+6gn4J1rwB3/479DUPYAY+RQFRSItOQXvN0+jaWIV40t+XChJxEu1OVaGZ2RuA7XpEWi99TcY6GrDYHc7IggYuKytT1Ka8rNyeJ9clBSXWNmcTTJmA14cV+0WiM4lOKdn5rBKulahd/m95WdlUj4EYkPBDaTDRPIR+S3KIri0tEgA5TjGK+2Etmmk9MoqLzmi7eJV8gJxiCSuB22NScmXoi4wJLeQKfJW1e7Ue1kT5fukfGAqqq7AA4uCk0ji32DKGQl+yRyBPdWRlO+s5JbyNcbFuTA5OmoRugIm4dGRVOCjOK6TCCKgkVtDQABpmCBGYChQtM++7ZA/SyQ6AIIKEUGQ+PTunjKVR6KqutZ+Ky2vRmevCp5nIp3jEEm+pSoQLleiyUM/ldpFrivf4hyVJQU5KY8lQSHPk2VPSWSVp297T4p6tLloaLtNcpIPSDASbM8ip3LJufDocK7ZddxsekIAvk4lpwcPnjzEwOiA+Z3FRrvN583PvgtsEe9ZqqZ18tCPRvbxvb5gbCCMq2mb7e0h72CVoEtO9FSy2Ke0aK6VGPKc+Dgrk6OoTQXKCKTbzhjloSKM1U/9lcVLu1nCAfrtyE/PBo+TpHkRDf29gx8dQCY04XzWIRkg0KVD9KHD4Je+58vcmYhJxIvUrsC+vrex4f2tTX7+/+f4+Wv0x+562F+7L//pB9GuLJNOcIDznc7SOWqDU2WYybAPx0mWXI2J+sxT+Ne5j57PwPg3/vW/ekuagVCcfhAxyTKkQ5qGtvdk1ueI8uaO2W1rd9cGTYSuTigvlnqhCdA1ck7UohCIM02Fglu+Y9Iw16kBTS1vYmGdgExCnuBrOiAC2wFhKIzdw+cLYziZyry9jjCiWVnYUhKSLKv92+9/ig4yHk+8C597/SrO1GmbjQ/Jh5KGIPT95PETtLW1YWRklOd5kJKWZs6ASUmJFpquiKQ4LsB9ASP21+vd5LlT5iRaUlKIs2eOUzs9bmMrBpGSmmyh1s0q79HXYz4ECQmKABuxnDzyjRjo76MmvgEfmU6QiIMC1MV7ZObkYWRwHE8ePMUv/+rXCdj3kZyYZCWI5A8QEUFti+Ou0hjK5yOmlZWdR5AzjRPHawiGqEWyrYGZZQzO+Sgovejn+z98txnnyggAdjdw+vgZMsgwlOak4n77BB61D+EXL5cimowxdNtLkNmAE0rMSIZTePwYJck2cqjhpvJzrDsSialybs+wavl5eYUUjMUoKysz5qTyLIrgrK6pJWhI4him4qwSLKZmc6wqUFRUYmkfBIqiOFel+YVIT06yvGDygxCIVD6gWJcLodTuXBExWCQQXSRAGxkbsXnLys6g0FxHZnoOVP9PkW2LSws2PpPD4wg6CMIbr7xOetNW9TYFwAq1YtWCVISsnwCnAf2DE7h55wmaWjowQGGn+pjD1EbLC4ssG/uz+ibcI4hTVNkwXwFcuBFcLFvU2FPScjgHqmwwhOKCEsxNzpHRbyAgJNycUWXhbG5qxsuvvETFwWtZplspxEZnJhGrpISkuUyep3ptI5MT6OkfQ2tHP0FlIooKsgyQyKIo5URCQ3mFVBNN0bdjPL+0ssysc3LMXiaIkE9TrDuaYIEKEDXWPQpDBQMQByEm0kXhQ9AUFI5NWYq5JpTnqIJAwUvB0tvRhvmFWc5jNoZHBuGOj8bnv/w6ugaH8N4n99DH8RSgKivI53Vu9I/0YnRymOB6ADMU8CfKSvHrX/0VApg6uDifa4tLCCLzzsvLM/9AOcv2kdZjuYa47BBC0Cp+odB5d3w8wdsQPr15xzT+/Nxs/IOvfQWlVcWoqKlCNkGWLABuVwoFbhrBVQI+/OBDnD131iweH370sQkM8SJZIY6RBo+RvmQl7OkZJHsJRuWxOkQTWMsPcZ6CbHx6BJEEkXl5+ag7WYdUAt817zr8spaQ9wRwzN0Ez7HRKvnVg3XSfu9QPxWbEVtzEpY9fd04fqqa8yjet48zp06b/+Duto/US+bO65XIVcEOy6tL6B8exAsvvmjKwjrB1sjYGHlfMKYJDD69fYuAegGpqSmoqa6Aj4qHpKX+rRHMyw+GhGyWJaXPSaDycfLKSyiuqiWYXsf9wVXMzG9gYH4Ld1qGyENc+Nbnq7A2N4F7D2/g9Ze/gFc/90sUkJHYWV3BHvnXDoFmWko8bjaO4VnXOOctEK+cyMN7dzvxEhW0ya52C8JQwIaEuNwc4hLjzB9omgAnjWAykwrQAdfZlp8Cn/xLFi8QjCgvlvz3pFitUkmU+0Qo+WJBXq7JCyVolfVH1mLJiFQCQX1WQJJFrvOl7TA51FueLgJgKbKSA0otJP8mRTUrql4yQ/xYcmSNAEwBWAKASm46NTNj86nnEP/UoXxhqucoGbRLeSTQJuuXk2tOIJ6zpx0cjnNRQQHiXG5L9zPIdZ6SnGgW967ebtvqnSMwiowINYd88VIJx/2DXTMaCEioHQleCVEZI9Smgqeqj9Wgb2gU73xw3XxCK0uKzSok5U8BBNt+AknSTMCen3qKn3ItmArYOu+p7VcKYoI7uSMovUBolAvhbuWkWzPrkCxnUrwkU2XdcZMWovmsekYZEHr6+qwigX99k0pEAsFwBvlvEdyRbgJWP5SSSVu1asu7G4LvdO7h9gT5iL7nsylNb1aAD7Eh5Evsg7bhC5MjkeMOQjzXhnZPwvkS6FLAioC2gS6udQUwHIEuzbsABrtLGhLIEEZwAAn/2N8j8GURiQf8nj8YaNFE6o0OfRDd6Tj6kX+tHb7seo29+CIPA11sV9H6ZnVyWvt7h+7zd4cDeOyd/lCx0G30f7Wt3/Vy7qdzZLHSffVefynXScfidzr0TBaJy98MnFujOtSW05q1zgbUhnKG6RqzeOna3/rmN22r0TlJfEL5LbRHG2wanQjPylbwHBGBmfp4tgr9On5d+1xIqlnE39gxPYgWjML6j7YatQhlPlXNxtXNHUyubGGNKNycJHfDsRQQzhYD8QslQUgK3iBjCsBTovjgkCgibiApORXtfSP4lMJ1ieCjtDgbL7940ZzrbbjEUPhmZXUVTY3NZlkT0zt/4YKlRRAo0DaFnk8aryc2jkw1CKEEPguL6xTSs/bb5z//CirKCwmolvA3f/M3KCgqxCaZrvx6ZmeVE2XFEhU2NTeS4ILgipbT8SpWKKCUENDLhR0mAg2PREJyGvu6iWctnahv68TZK5c5Jhu2UMSwRsYmSLgRZj7X+CqCUpX8o2Jc6Ozus1QJ2jeXo6lrfwMXa4pRlZOIyrxkfOdGG2ry4rA4P4X8gmL8r+80YWUrGEPzXKhcHLPLa7hcEIl/+x/+M85fOm/BAumF+cY0NmYXEaH9RvZlM2gfCQW5CCMQ6+sbJJDZgNvj5lTsmwO7HDtlgdHCVw01aZaqdXnAuRKxGbrnv5XlFdvnz83MhId/3WQicQnJiCSzK8jJx5ULV1BTVo0qvpSzKyUl1aIgz509a74ZyuUUHaY8NfIjCjUfMiVNrCgqN6fVqupqK/+hNBwad9HkHulLEaJtLa2YJ2OWNiYQHkxwq6IgsdQMVbRXlp/FUY4hF3wNQeSFc+eRRsbChzXNv39ojELIhR4y4fS0bMzPLpk1RokQ48icR0fHkZqYhqtXr5EeChBPJlff3orPHj1CLzXpADJapf/wkAm2qMhxV48xqS++8Twunj9lvi+BHDcxhiQKuy1+bm1ttb7XnaqzhdlLrVXFd90xkYj3uHAgRYbMPZh9liql4JNtrS0yLhOMskqwPUXcKMmocrR5FxYxRxotKisxWsviGIo5KsdUawcB1tiCWax/5Ytv4ERFqaWnuHP/M9LkLrp7+s0P7h985Zcs8jQ0OByFuYUozCswgMsppkBQ/dBw81m0rReCG7kNBHG8G1ub8fbH1/GosQ3e2RUUZWbhVG0Z6uqq2Hf5YbCvEmpB5BkBIeYQ3tLUROBeiKysTK7dA6uFOsw+3b57F8HhUebjEk5Go+CT6ppjqDt3Gi09HXjv+odcg9rCD8DgSD/S2J9a/q4i4KsEN8psrlQB8kOJ5KutuRPjE4t4Wt9qxccrqspw+fmLOHHuDBIprIYHBzA5OYrK6irOS7utSQWo7HPMZc1ThnkhJY2zxkHZ91OSqISkJGJkfBQu0u7Nm/dw+7ObVDri8Bu//lV87uUXeU4ChV4glakFAulY42+qv1pUUoql2Xmy231kEFi2zu3hz+6O4vlz5VxrwfjO3UEbs299+QRezo/E7EAjpnmf7LwaJBXW4ne+9xhfe+kU5kYnoPI7eQVV+NGDLvzvv3YGr57KQ4IrzKLuLh8vwFBXG2Ynhig8oyi4YwkgVHjcZ1GHYZERnJMwq0KQSPDlWxef3pFBjBq0tpwEOoPR1dGFieEJi2ATjSoNjJyp5Rul6gsC+tpGFB+c5PguzC9iZmbWrOGyRklZN18sniPXBQlfKfYkYwIvwEeFVQEFJk8kwHjihrbkZPHheGu7UWBDTtQ6X7xbQE/Rg4qyUw4uJWY1JZqARj5YUvajyUuUsNaCvPhIyjWotatqINq9UISk6NtNkC/fZQkQWfWUZkSWJ1mk5Ggv8CO/K2cnhwKePFTbgts7G1QEd8jnUhFL8CjQWURAqlqdRH583j2OySIBK/ktxzE4SLtBEtYhUD1ftbO+ssDx4Drn+RHRbsqxEOuvj8qDHPzFYzc5lxoTAV3+yPMdnzpPlBv5KemooqIcwd+Uvy3eFc8ndbbhlY5D23DyCf6jFq7xVQ6mpHNAECIDdpAb6IOLzxcWFoRojn1y8CoSwg5s10A0H0neIf7hpIpwrFnmTE8eIFxg4EsAVyCRdOW8ZB2UPJZV0Em/JLAqHueAE0X3Of7e4gmS/0dWLynhOgzsSMLwe73XNzpkMRIN6NBWsSykalcYRGf83wEva5pfywikc4+wkQOS1DfNq/rk3Ns5BLwOL7T3erFHHHthI6fvbJM/OyDTeSa1Y9/zvfOMykzgZIiwrVj1k9cb+ON/Qd/61rfeOtqz1AOrT+ok/8dBcRoSuDKkRoapG+hcPzUSRXU5GVplBnUsT9JeLGkqb6gQV2k3YtBOSoldLG0dYH6NIIzAa3fbjylEY4MEHcuO/kqR0CzP3XIceyVcm9vaEROXiPc+vomxKW0R7eCN159Hfk6yOXAGsQ+aVG3X1NfXmy+FrFAqAVRUVMwHDsM6F/I0gY18CFRcWNpEYnyitZuVV4Kbtx9Zja9TJysQExWChsYm8yOqO3nSogunqREVFOaZJltSWmIT1dPdS8KLRGJCAjLSUy2iUX5PSlhne+t7gfjJx5/hBvs0TQY1OzMFP7VUBQkME3SNTk5jcnQMvRT4SqCpLYyNjTVDxtrKqK2toPAJwxxB4AqBVGpqPJ8xCP/0/7zF8YrA1y4VIjc5AVNDIzhWmo/irHikxyv0Nxw58STMVZ9l5n/9lYtQcW8fJ3x1fQsbfP5IoXcyvC2OXXx2HnwEf40PnpoPhifORSDQzX71sj/r5nfjiYvnM6aLrgx4HznBCpApGke+P4EEG9pO+PF3/gq9rZ0oKK1AQmoqGVgoojhOArpmWeVnpRhY2/Ahjb8L0AvAaktPzDCcv6vGnphGEj/nZucaTS2vLnORBViU6FHpBTGg1uYmVBbl4NXnz+Ekhf3xmgrUULhWVpTAQ+BXXVlrW2IB8o+gMD/GORVdFJDpZhAECtTcvPkxJqcmkJmZh9UVCiXSTH5RPn7w9l9bCP3rr75pjrjqf2xcLGY5hq09vbaNOreyCiUSjAyLsjxrff29OHWsDM9dOIWZiVGjuTAC/Fg+s5yxFbU1PTeDEgIkbYePDg1he0PlWXZIe5F8LiXb20JSPMEotXBZw3Y4d4pA03al8s9p61tCXdmkxRzXCThES+mco6zCQmzwmX7y0XWkZ+QTlM4RvOSQZgna1leRmRiLnKxUNLXWY3J8hkD0Gjq7uvDSi5dwuraGQHHLnlmLPJXz42YfJQQ729vwk/fese1hKQhKJBlAwRcVJr4QhAdUMMZnl/HimQv45v/wz1BawGddnLXtSSk+2paVFYWrHkOD/RznZSQTwPQSqO5QCSDnQHllKYZGR7DE54nlepT1mB03Z2RFgY1Nj2BqboIaeCSuXL5E/hREQFJg47/m28Qm+YxqQao/8zOTHJcVG4OHT9rQMzCCCxfP4cq1iyivLsHKhpcCkjTJW9y8cd0yzRcWluOT69dRQsAuq9zS4gpBKEEIBdSZM6dtfdbW1GJkcIigY94c4j/68AY62npQXl6MX/riq5gjGAwjf+gnmJYDfh6FsSK5Cyggy6uq0biwh1qC4umRAQKHAJwsK4D/IAT/4Z1WPOidw8tVyfhPXz8Bv3ca3c1PyE92cBDmJr+KRVxqOrrGttBBEP3ShVKOzR6yqTgNj03idFokmslrvLNzmJscwPLUEAYH2khP2wR+bgLnVWxQGZUlOCExGYGRYXAlxJuvlVxH1jecPGtSnZUeQPmfZPVRTdYNL8ERx1aVFgJ4TxVCVl4t8TqlhFkgT5OCYQ72pAuKC7OESNmVr6v4peSEIlMF2LS9LMEp1xD5iWmrX+k11qmMyB/MtrEICsVTFOkqmbTPv5Gc22jSkkCrIzSD2O9Nsy7JAmJWCUo1RUQqcjSM4EXWK23na3s3xhVDJUs56rxmoVJC4XgCDe1OjExMWOH32cU5y0qv7dFw8l8BIatLzGeQtUaCV3xAaXcUsa/Ev/Inzuc8K0ksO8PTZNUjPXKtBlJCh4s/koYkcTXWGg+zapGmBTz0WQqWrE5yH1DKDhkpLJ0BaVTb0vIfljO+5Yvic6uKQwzXvuqQPnn2FBmpmeSrSQb6tngPRY62T/nx502c840g8x3eDQhH6t4isoK8iOTYao4VsViUQJ5MeoilQqPqKyotZOCa/bEXx/bovWPpUhJjFYb+ObClSeJ/Aid6I5ygfgpoSFE7+u4I9Og/fS/54QAYfsVzDV8Ie/CfjQv/6rNkjbPNGc6vHEgmPKL2dJZo9+jQd+YvxveiWynqYmhSEHSi5tL6wfcCcUfXOn2zd7rFzw69dYCb0z8du6Rn9U/zd3Su6E8v8R+dJ6OKgVOOk57NOU1/2b/f+Z1vv6UvdXe7gf3Ig61JyGp/XQ+tl5yoZTWRZqREb7Jm6SIjRO2Bi/DJ9AWwHCuXs92oLPhaDOsU/COydikaRvvOHPhpxJAognAmeQ9lMQoPd1C7Ks0r301qeg7ml334+LP7XLwBKKWW/MrLV1FTXmjAR4Sv5KzSaBIIgpRnS5qQUjaEyqLEvsq8Pb84z8Hyo62lyRbSJAVC78gk/ux7P8ToNAVhSQGeu3gajfWPCfCmbQ9fDvVabGJWGg8JNo6gZZcvLS1HIoGKtkISE+Iw1Ntni6y4uAQf371Fof0T2wIbo/aXFONBChfEm+cu4o0vvYnq48dx4sRJC1EvLC60UiPaXvFSUIiRhQRT66NgmJkZp0CZRyiB6Kp3Fp7EDAr1PLx3qwXnSpIQRaGwtjyPGGpUA4u7+KR+HN0TqwgnINmeG0Us/xYrbxSZr0qhUMJTgx5EJkFEgEKwySQiEhKxz7/TkwIe6VBW5lt3b+P4sWP2fPEUSAJBKkwsU72SxSrJqsqIiJwVPiwCVKmaAALthruPSex7yCsp5j2VwJVaFAFF/0C/EZeEsIhymuMvy5AYkpMGQUkD/caEtaUn3zyVNhIdLRDoKFxcGq20zc11+XCI+GH+VSkEE8kJbmpq8lsg4xWQ4SoLIKPKzszHwvScOeJHHAqbeT7HrKxk/L2HILitrRHPP3eZTJ/06qe2aAyGC5L9TEpLQzrB35/9+X8ng3tGJrjJuTuGjKwcJBJM6TmePKGA5PikEexvcb1cu3QBW5vLeO/dd0g2ZGiJSUhNS4d3eQVdnR0cYwK7vBwrASTfQCkQUWTy2l5RhuNtzpWeIZ3XhAuU8npVYlCRbQFzJxfdmll1d7neImPciPPEITu/AA+b2vDupzcxNDlm5aSO1x4XCfO1jSqumcKiAjx48gg9BNfnz1zm+PVwnEPwxTfeNMaq9eo4ywrUhdv8ijl2d7bCx7WVTjAsAHhAwSOLQgrHU8J5cmIGUUGh+Bf//B+h9kQVot1k4AS68VRwkqmZy9oPNmB2AAD/9ElEQVRFtmUlWDpb2zHONdVNpUrbV9OTk5ZJ2yW/TDL/xLQEnDpdZ+4AO3xGWUk2CF7kS5STnYHcjAxq+REE6MlcjyEmrOX35uI4KLfg/Yf3qVztobyiDBPTiwRHN+XHjBeohBw/UUPtdQdLBL/b6/IJTSb9UvFobMC585dIp4Psg/yCZoxpFhbkIYoCW4KZA8P5iCagXKAgXzUfor7uEfzLf/EvuZZL4FviWifIkd+m+I2ftBRIsKktepcnhgIsCt+7P4qUJA88CTEEpdOIJ3+73TVLBWAPv3E1H7WpO/hf/+D30NL0EPmZxRyTGLjcSYhPycA3f9CAlwjMOsaXbLs3IZKCiLyuNCcRM6N9pmDu+Pni+tO2vHzS5Dh//949xMclwMO+xScnYoPA/t1PP8LA+Jj5dSq/mpPrzfHL1RpSRPMUeUJ3R5cFauxyfGX9lLWpsrKCykSE5TXUWjZHca5ts2DwHCnroiUJVgkhuYBIAOokbXfK7WSPoM4TR0EfTRojAAgMotzgOVuUE0pHE0VFRg7uSmxqcok8JpjXih4l3ATiLAKQfRU40i6NwBw7xPuFO4KXv2l7Vzsh5psjCctrtOWvrc7h/kFTeuTLKkVdCamV0FcVElR6SeAtlErYz4StyTZtGREQke54M7apbVQ/m90zpVHPTzGFJ63NWPStwMVxiKT8kc+btsUkvJXEV3nOFB2nBOVeU66XCAw09uw/1538JUMjBSb53LxG1kApQFr/2qpU2hTdUyAtNS0bmXn5ljJCYEQ+drf6V/GnrVuY2WYbvD6Uz512sIyEYPI39iWS4CkxOgj5yVHwRIWxf7Jw8r7RkVDSXKWN0LyZYz1pzAAXP4s3aA4sNQL7qrGxF+8hkCX8oGcQ2JBcOMpoYPNDhs3T7DyNg1k4+dcAC687+o2X2VQ500Xgy/k1mjLQ5YCeo20+nWNfHh4GjvSRP+g8XXd0LwOyh30zIM3zdP2RFev/7tC1OlFAWXhIbcp6JWOV+uXQhgPKdKj/al9WXp1n27CHvx31U+si6Hd++7ffOsJiztPr5XyjvglwaQAFqmSGVQSTJlJgRpMls6MhS3ZIgEtbjAqpNY1GgItMUTlelDTUu7mDKd8O/Nv8ndrC3H4IfAReqmt41T2EcwQV2i442AvE5OQwenp7sMzPW7ty2G3mYAWgpCiX2vlFCisSA9G5KuJLMPT1DRjzlHYn8OMMJp+CA83/uMjdFDZdBE+pJKJQrLNvH99+hGctHRRG+Xjz9ecxPNSLx08e4xe+8lVk5+QiiZrh4OAgnj59Ru0/zcCRpJgsAvITk3anEgzDg7044HMroaOcyFv6erDEcdv0c6wIMs+VVeJ8fh7CqHkFRZLgs9NNcwkhUzEHUU6QgID8qnq7u8zvYGN91SKsZqYmLbxeeW/cKfn47u02dMwe4Jfq0jDU/ID9zMMyGUZdVSnO12ThTEUyfv+7j/GVF0qoQYUT6HDhsP3NFS9Cd/fhnVlCfIgyOe9gheAklcI6LtFjQl979rJ6mmYqrYaLT+OoBSdfJjGe1PRMh5j4T6Z3JT40Z05eL3NsMseprKoGSelplnpAdKnIKFnFXG5q16QlEevE5LgxRWkxWsCiOTE1hYP/5N0fY25+joI22bRjLT4Rb1ZmJr9LoIAh8OI1Ma54aq7DbHMbHk8sp4YET/Aka6oAncoPhRKcC8SkpiWb83p4dAyB3YazGNinkYUFjvEYLp09h8UZ+ehxEfH54pOT0dbZiUtXXsAHH3+Gx88aUZSbjTyCU0V1piWk4MKp08ghMFM2+nMnTuDN116xKEQBmR+/8yOkEKTE87ze/h7zuRpTgALHt6y8mH/3bW59nDtZdJzSGyFc4AdQ5YTJyVkMDY4jOSMHBSVlfL440pMTQCI2JT8cixTWPEizJ2OTQ+39hmYDXZs7Ply6fMnO7R8ZwtDEKJJJ+/JXUmJO+fS0NbdhdHiYCsclqNCxFbhme2IoYeEqOixLxT7WfUtYXV7A1UuXoKLOKoul8Ytmn+ufNeONz30eeckeZBAAv/S5V3BA0EYuR/o5DIlX0Wu2JwVtfmYePW0dGB8cQFpqMl57800UlFZawtzmtlacPn3Sghg25EdDgZ4c5cKWLCcES/LZclkuJPm97HKu99gXKoTkL8oZV1hYhru3H6LyWCXboeJE8HEQKCtEEGqPl6CwNBcj48PmNKxt7U0l16VgUfI20djkyDiuPn8NzzguSYkE3BwT+Xb1Dw0jKy+PYziJ8Zk50tcW8vIyrLTX9uYuwdxJZGWlEkCOUJhKMw8x3yNPUpwl+xwdn7LoV9W7rC7OxFvfe4ovXz2BobE+AqsEzK7u4l+/UYGA+VE8eHgLu+QTl69eQxmfJzGvCnMbpH/SZPOoF//klQqSbRjevteHz18oQePTewjyLWNXljn5jhnv5RtNJYWAMrcvL6kQP4EYFdNFzt9gTx922Z4nPgHHqQRuqpZXANc+AZjWp6w5Smejkk2qKLBLwC9/rBDeIz4+lus2yvIYattSuxvyV9P4aX4VnCDLgixeEicSluIXcv+QFUd06yfoCosIQTbpcVvlpThPCQTVEvZK06Mau+yCSUUp4AIkSuateoriNRLUSkWhKGDVJI2KiqFs2qNAc6zwJhAp/GTZMssM518RjNqZEd+SD5pqziqZsaw7jfXPDHCVFBYhLsqDro4OKt+j2CNwTk5Os0AEAScJad1DL8lACX9ZsOS7pvG1HSMJaALJ77/3t2htaUZJfr4FEcjnTL+L3kLMchVk14jHSjE1Vx62KT9XKfNSdp2oSzf/um3OxSv5KMY7ot1xIJujch1vkdq7EW74OI8Lqxu4N7SGv+jYxSoUtLSPEGrIuQFLiAsmYCWtyzKXGReBvHgqfJTh8rGUq4gKWMuSqaSo2r7VfOglkCUlzBzp2QEDF3zJ4iU+IBmhF4fCQIUDyJzvNGiiDQEg5xDoEmk61/IjaU783bGeiWaEJRxjjrPFLGAi4CejjhQD/aYLda7tzh0eao/d4r32SFPaIhb34+/8z9Jb6DPp2Lmev6hvh/36u1b+/qE22aS9JLfsvfp9+NfAoz7oHuy/5l+4R1dpDRw9o3OS01/5PRJ4fZvAy77h/5yTdJE+icgFpPSwetlxOEASqEJ9R/u8alDmZFnBtPcvK4a0TxV9NusYbza3vodFMhHL58VBnEIUdhAENwni1ytUZDsATY2NWF/bpKaZY/4QBcWV+PD6LWpJe9QU4/HGa9eoxZeTWKNJfuqPJmoPn3z8MZ48fYzPfe4NGyAJW5sIDQbPWaAGushXfkG+OQj7CeZau0bJKPZx8lgZXn3xipVfkU+PJyHJrGZy8lfF/mQK04kpavVkosqCrChJLeo+AkN5PbdTu0lNTMTk2ARB2Rz6yGj97MPK2rY5lr/x6jXU5KdgQ47hATtwJyVgjBq0mIPKYcgfQRYT5Qrr6+03y93pU6dQXFBE4ZRmDv4SLNuuDPzxx33IiwvBV84XYrSvA4lkDLJC3epZxh9/2Iq3H02gMteDE3lJ6BrpR0tzEyKCw7G0sIL7z55iemUd4+x7QDiJL4wLg2BP9dVkKZTFScxA0T8K85Z2JWJVxKWAstdH7dCTaIxHWrKYjqwvukZEJiYYRm0xgMAjIEzJWbVwtqklRxsD1rlyghWjmRgfRx7BqBaJysrYi4xF24ha/C0tLVbNX74psiyIEcj6JtqTc7UKm0dGxqG7q48a+TL7ReZFWmQ3SRcketKpotFKK6rNAhib5EEUgV4UBZGyo0fyu0YCgB998J4xoyqC9dVFry4mU4vF9OIC+geHUFF1HB/euGNtvnTlAnKyMrA4O499aufywQpk/+uO1VIw7XIeIw2giwPJATYtLdOSDC+uLGJpeRF7HN+6Uycp8GINdI2PjolLGMiV34uYBgnKLHybBOybO0G48NzztrWpRJby7xCNmr8kF7dpbqTjnfUdY/5aB4raTU1NRFlZMXzLy/js/h34ttYxMTeNwZFhgq0mjA6OoCC7ED2tHfC4YnDl0mXbelE5IGOWXDCibzE+VVh4cPdTVFWWc11uEIgskReQsRIQy1oQEeky4d706A5OVmurcNjoSb4sN69/akpXLpUDMah9Pv8AFYuGx49tC09Wupn5BcRQKYpLiEVmVpaBqPbWLnx2755t6RVkZ1s5IFkwQzinlLakEWEp0gt5B58eYVHh1PgLcftuI2nIjaTkWJRXFMBFMB5NcC7AvrmxZtZl9V2FjkvLyENiY0zQ+8nccwn8OghaZQGScjFEYCgro9Jv5BQUWtqE5pZW3Lv/wCxJ165dMb9ORTcrnURVVblZqAUUxCM1n7JQrHo3LW1MWUklZgPcaBtZQUmmCz96No4vnynBX/zgL/DLz9fBSzA0PzVOGk/h/Uq5LBPgSc7CN97uwMpBJJ71jCGGYOVHd/vRTQD/7752GV1PH1D5iERuYQEWZpbx/ntvm3U0OSnZdgEEiJTnrjA3z7aQBgfk3xqLdPIMpVJRkIdScChVy8FBCAHiuG1tRUbKR2kXg0MDFk0YQF5N+cznWUd2lhTQKMzOzplVWutXckC8QgqaKheIprU1aC4o/E39EI+QFYq6M4F5APsdjXKuOf0mQRVFHhjEm/jWCNJDo0zJiCAf4RXOWJJPK4WR7aLwfAUjyZcrkgDK+DzXp1nY+FdrRQk8tZxkBVTwgDn5U0ZJNqj6woYFBgQZsIgl31L6HKViUH49FcT2725igXwnlOOm9gVWZCmSmFQfjnyMtAa5aOy5ZPUXsAymYp+Skmh+X7m5+VR8xhDENa7clFLUD7iO5Qus55ZyokN91W5koJ6B4ycApq1VNRxKZUPZ8RUBucE1pB2kUPLDUCVFVQJqKr9LK1uYX/Pjw8lQ/GggAH4CaTnRh5Cf5GCJMpaAi2tOvEYO9DmxCqJTZKIAlSxaSgQsdwoBIgc4K0mqLJfm02X8SYBLoIon6Nn5WYYDgSh+Yc8hoCPgKz6icbO54csc67X6yAfsvMNzDi8znmPWKb4VrzgCKJpH3V8jdGRhO7pE5xwdvNzuo3atPJ7aOry3A9dEljyf1+g3B/iR2x72S6BX/+xQu/rx6OBbfVJ7OvTMei+Lo/6q/SPaMn9EYiBnK9bBHmrPadIJ9jCL11v/9nff0oI4egS7Of+TZi3QpAv0sjvzf1pkOl8vEa7+2sFGRYQCW2K2Es7athDoUu2vTQK42TUKb+UX4TlKKTEbEM3L9nEhMwg1CUpLARLQooUcZ6QlcyRDMTAyjZ9+dJOErmiadLz5uWsWiaN+On3moHIgpL0oR5eYjoS0too6OjrN2iJCaWhoMIEdS01B/gQLS148ftSG2opKfO6lK8jLyTT/njt37uLsmTOWtPXxo4fmdzAzPc12KEw4kMoVpizePn6fnZVuW3QjIwO2BdPwrAFP6+uxGxkMf2gAiB/hiUvClSvnce3Fy8gqKsABmZq0xLHpSdOEhJAVqusjE5OjpSL2VDuyML+Q15IBcBJDCbpKymvxx590oSDVg6KUKBxPj8DI8KClMYiIjkNhTgaOFafj+eP5uJgTaeVi0pITreB1SUkZvHy2dYKeMaV22FSpnlhExIRjjwJSWbpl4pcPRBIFuwhENcYsoiWaQIVMSkQmi1c0hYjy74jYenv78PDhA4KZCCQKFHGxqo5jCBdxM8GoLFyyiMn0rcmSZc/e8xhi37V9qO+Un80irjgW8mWQM6PGQNu58uOS4JqanMIcwZbK0Ch1hRhmWnou6jnm2ubxxMWQ1lR1wVkIBkoomssqaw2QSRD0DfaRgYrRhCEpNQXt3b2ob23C5bN1cJHJ+Tfk6Mr+xMZbItgECrEYlwf1Le0mpN546TlkZKRTFByY0FH0oxzW5XyaxvbGKYTX2Yai5UrLSgwMLc4vGfMSASsNgKJG5as2NjbGMd901hE1MFk0tEgF+KXtLiyv4fiZy2hjH4vLyyhQpK2rlh0ZehqZLUG6rren5LhpwZvgYRvxBBwp8Qn4yY9/jKGpMcwszSI+JQHd3Z2YGh1EBhWJVQIoBXpce/4aEtNSTHAIEP+dy8Cuzc/DB/cJmEgvBElrm9sULhQwBKexXIOr3nWcP3OeNBLJ+d1DXna6Pc/1jz4i/SrBbig6u7oJSqpsO6X+4X10tTZgc30VtdrKpmB6ynU5OjZs1inb2o5LID25TGCeNX/NJI7rKAq4vsWQ5dTPYbU5TY73ID071Zyze8knWjr6cfveQ/R3t/GeRbauVJlA66y5qdWY+CbnTPSxF7BnfpXepQXz71qcXbByU+IBCaS97OwM5BUW4nFDC7q6+wwMK3XImRPH2ffj5EHkMwR8qjrgo0KiPGUlpYWcf59ZQqSErlHRfO75V5FddYK8ItPqdf7RjSH86zfK0dA7h7PFafjo3k/R29dl9f8EZpNTM23bNZ20/WzIh5W9bXinp3DpZD5++WwhTpTl4bW6fLQ9vItcPnsO+YToT87vXt+ybTuJ5ynfmKKyVRpMUWnyDezo6qAiE8dxTzX/rLSMDJsj/6bSSJCSZAEnLQSSPvuH+jFBHiXrcDgFX2xMFBVAVV/IN36qVDiaI9GbBIQsNnpJPjgCUIo4iUW0SbrUOlfSZysBRxpRH0loiJf1KdplkbDKiUbK43pXFYZdKjmZFuEbwnPHp2etTJX8heV+YAKP14fyuQUuBQxkMdZaErhUUmr1S8JWckg8XP1SvjClPrJkrgSQGqNw8h4JxEkqQ0r+GktaVy1c+SfLb00FzKV8h3CNOiCDy5nrTQJcglsCV/LRwB8/636Z5BfKS6ho17/hOpS/V5lKDvGakJBwnuvsJGitSS7pvZLFygLHkwzYKcLRIit5T+0iCYDJV0vW5GC+j6RSoFQuWwdKoH2AH/du4u4E14fAE/+FkmekB/rgDton6ApEJJFfqjsUGbGhiCKfkRVP1i75EotHCWjJsqi50ljKyiR3EMk9WcO4bGzu9bzi1TYW9plzwbHWdzpEU2JmAkr6RjsZjqVM4+eco0PbkDo0l7qHA5ZIh7yPlEx9bwF+BkAcK5oNtD5aM0eAR93QdVzXHDfrC3/X9TrR+sd3lvTUvhFp6JyfQS3n/c8+62J7c3joan3lXKN7HfX16JnVnl56Vlkmta15+INZAnXoWmd7krjprd/93bfEiNTQUfM8wybcClzbVzpDg+4ALQ2eQJcWmgSyrtVCkSlZzrkibAGwAGqlyu+ixbvi38WMT6bjbcuSvbQXhjUoS/o2frUmHC4Kw/W1FSu3YNl5Cf/rG9vx8Emn1YuTX1YVmc7ZumMIli2bcyY/IxUTnSDTS0rwQJXc5W8gYKv7TFNQy0FY5XiyMrL0BKb1ySx9//5TLC+s4fnLl3Dx3Ak+2wHef/8DK8uTm5uD5mYVkQ4nSFvmgvChvLzCrF36KwdraQlb/g0+97ZlSVYZBcvpRc1iJWAN+1GhFIwH8MTEoaasDPlkWGHUkDlwRMOyDjnbeOqnEl+2tbUgjkBlfHzUIqJUH296cgZNLW0oKspDdKQbf/RRN77+4gn88Yft+MVLxdiklpZXVIZ7g9TW+MyftU7hk6Z+FGclY0ORO5yTTHc8ArmwlDk7jqA3n0w1i/cJCQvEyrafgK4S0eyXChrLuqQtvkcPqEmTQWkgtTXhXVk1hiq6CI+KIAPcMCdUaZ1aGAoukMVMDtPyeVpZWaCWmY6VpVUu4DAyLGfbgZfbVqJAgvwu5HhsC47CwXwICSSU+FCm9FICFDH3vt5ec8KfpfAxEy1pUAEScmoc7B/C00dPCGby2boSLWrxC7goa3QoFr1rmJlb5PykUTARUMW47FnE9MXEJ/lsEwSiL1w4hx1qmDv7BEFkOG63B2sEG+Uqbt43jE6Cn0jSe056kjnn7rD/qjIgR9hV77IJMT/bE5gfGBozkCaLng4BQG31VpSUEtxFmsO1tvtU30+MPII0ZtsYGhxb0DtY4hjFxadhctGHR/XPOHYCDx78+O237bmVGkU+MkmkE6uQEMy1K6VH65DAZI99Cdg9QE1lNYKigjEyPYJRghdlKHrjpWu4cOIklmfncO7sRZw6dw6qtZfDuZB1Q1v4mtMYCiU5+s8RuJ0/c4rztk7QPodwKgN/++HHaGjroALih4/Axbs8ZxUNdgkS2psaUFlSaP4rwRQwOXl5Buge3b+DlbkpjA/1UfAn4NqrryCRSsPKqpfClDyCQiYrI4cjFoQHD+6aI7F3dhFKjtzZ3oKO5mbb8pFD/T7HwE1w2d/TSx4TZs7zf/3OO2hsfoLU5Hi89vI1zlMc19YWert6MTk2jn0ixmcPHiM7MxP7QQeYk/U7K1tRQsaYxduyyHfckTEEHX2YmB3FyOgk2jt7bOtX/mXPP3cFhQSAWhMSyhZd5ok3NwFZrMsJvJQJfJFrSNt4BQTMkwex+N8/6MMnjZOY9fkxMDmPL9fl4VRWJJrbH5Pm1wjYyhBH8KotV1dKNn73Jz340eMhnCpy473HEzhbmY324QWcyY7G45s/MkBfVkTFLNENlSObHh0mWPQQaMZgcnreBKaXdKmSNOLXinRW9KI7Mc6SCyttgayNMeQDEuj+HW2VEaC5ojn8BwQkEfCteaG6uErN4CIvyKOS6SYI2ia/9WnOqFzLJ0v+dSakuMAlcJT3yWQJhaq214IouKNjoq1mrK6fXZgzsCGApFJnFVU1tp2mEl6ycqlSxrqP4JegWn6QSuqtAKO9wBDMy8LGW6mOZxTpQ5npo8K51rm+ZCiQYNOWmUoT6blXyX8iOJ+y3tpWHteIOmvblfynfip6VmXUtOUp/0LCFivnlJKUglwqUDMz81T05sj/nGu1TJVaRXxLQmh3Z8te4pVKiqu8buJnkp1S0lXKKzU9xXhYTGwCRtieHA4DKQPVlix+CiTQ+Mn9xIQ773VkKdSYrHHMVWljjyz4ICwaUWxH0e+qlqJt2LGlTfxp2waeLUdToeCY8ykisIMiLMCljQ3Km9jwYGQScBWnEeQKcFFeRag0G+dXY6CAKflzyb9LfnzaddB8attcz6ptNL0ci5cD7DSeR64jjsuIxscxyogkdAiMCBscgRoDLvxdHySzNA/65Qi4CDjpfN1Ta9Jpk68jgPNz/4RDrC/8y8n8Geiy9g8PfT6KnNQhutT5ut75TDqw7xxcY22pb4e//+zQR710jv6xTV5q1+s76w/7a/6FRmdqht873XYOvpf8Er0Gffvb33pLW0BagKRy0yjUllWot6s0MM5VQnpmiuRLzEqdFPE6Cy3AwJYsXNpO0laALFsKq1XdtqnVLSyu72JjT7m9AjEVEMmWQ3EiJRjnkkFgADxubDP/Bmm80jC7esdx91GbmVczMxJx8cwxnKytonY6jR/94HtIVS6Wzg5jGCNDSoewZQtWua9mlLCOoOjR4wcoKykikUUgm0wzhsBBW1fjYzNEwME4ffo4F38RBgf7Ud9Qj2vXrtnEFZWVWiTaFp9BW1Q5vFYJTkUQGgMJVBGi9uO1laasztIaMsmgGjtbqLkm42x1FQL86ygryERRXhbHYteYorZi4sn4BO4iqLkovcIu+7zkW0FTZzviKZiyCP52SNQJySlsd5/MMwIXipMJ8ELwzqM+fOlUFja9ixY5+Jt/1YhfuVKIp/1zOF+RgbfvdOKNilgsDAxgnkwkIT/bmG5j0zOOyRqi4mJs61fbvSq3kkgNX3l6pmambO41pnHUmOOpHSu0uL29zTRKofjWNpUF6sD33/0bdHa04nhlObIoQK9/9KElIS0qyCMz9qKjrQkpykTOMVSNy7DQQDK0SfzgBz/Ak8f1BMQp1MQjTRsXIFbU6bP6evYlnos4yLYDBEo8rlgrQ9Lc1IRjtTXUPJM4XxWkqQPMTkwYqHZ7YjiOIQa8gslEgkn8m2Sk84vLaG3vRCE1TXPM5fcSFL51ziPbbmh4Apc7FjUl2pYjWIZAWwQ87gS0tLXi6gsv4fGTBjLSHQrkcByvqiSYn0Q8hXoMtfS0zHQD/sodlJKWRcHfyb5HIYPff/DhTwnIfJyfJJQRwJGfY2Jk3MDR/NIsaSjAQradxS5rA3kHGcfq2ir6KUwXfLt4+LTZfAlfeekF5ORkW0Thvfv3zdJYWl5iQk1M3hxGycy1UuWXJSGgoJNgfqetcm3pxIbHIJvC5IVLz5GGolBaVoWBwRGoMoKc/CXEBJrFpAWgpYErEnePoEi+ZEpympyegUiPB/fqG9HTM4Gx/kGcqCymgEwzh/YNCrRl3zIysjMsZUpicpIxmbaONsutd+3qVdTUHIcnOQ0Z+fkE/HGcy2oLolHmceUL6+R89fd1U6EoRPvDeix29+FYRjbn4kVklZfjk6ePEJNAxYdafmXZMTS0juKnH96m8jKFy+er8Btf/yqOV1fw2YNsG/bjDz4ygJWfmUFuE4De7jZcffUFHD97hn0LgZdKocBrDNfX2tyyJZhtH+hGQnoiAdYKvIsrOHmiBqfIJ7xUdK5/8gmfoZrAOA4z03MExInkKXIQ3zWL98njNYiKTkLusStY3okhuD7A016O1dIOBud38C+u5cLn32NfNtDb0oI8VVFIykbt8dP4/tMZ/B8f9OLXLmfgleoM/PDpOP7o62eolO7gudJk9HC9Xb58lvSVZorOd/7yO+hob7XgHPEsWe7kkyY/U23BWSoTfi8rkiyp61sbePDsGUbnZpBI/pMYr3xb5M8HBO2cO/nTaO2JmakNn2+NiqObIJhKC/lmHPms+Jycq1XhRIqQBNAKeYd4g8AyhQABuDKvyx8pwHyatH4ETFVDl0zTLOFSVuMTnO3OZaWj4XpSQtbpmQWCqghsrG3YVqLyos0sLhF8+LHJz7p/JOfNRfqU8is6lXVR6Sh0L/HmeMoAgSPJIOWDVB+lbKm+pizu2wICpA+JR21baltIZZFE+7L8ay30y4WBciyvqIjt75gFTe4rCiwRz9KWnRQU1bM8koNmndL4EKzIIiawtENFSFuOaeSR95424C//+kdU/HeQlhQHpeyxbVGOSQjXv3itLGICW5K/AkS7BFDbvOcKX6LXiCgPaZvzw7EfHBmFL9SDf/eM4GudY0+eKMu1i8+SH6A1LPAUCk/oNtKj9622rSz+mhul5ZHxRFbhaPI8OY9r7gXAjp7Ngmy4fkVDDoDhs8kyy3P1nAJdAkQCLk7aDcFi/cbn0AmCI/zD4THsoHGyF9vTYd9ThvIPaeTQ+sXx0PcCygJSds7h+XaGYRJBmsO2+JJVU4YZ9UsXOGCK91ab/Ks27LP6K15r7Ryew5fG4YgH61xrX+3Y+8NDP+g7vrXreY71y9oWduI1vL/hI75X23bojy7lb9ZffeAR9D/9T//PtwS6tEUjLc4aZweP7F92vQbNGiVS42KySTqcEC1YWStkGtVLaSP4eBw0gjc/Fw8X85r/ACOzXqyTCAVkfLshWAwK5z1D8UuFQUgNJVoN3MPy4gwFRQaFTZyFk0/O+fCsqZOLh9pkWS5efO40gva3LIJQeYVSqIVqcrSNqTlX2ZH4OEU2qUL8MgapsTZQmF+9fNn8qIR2pZ3Id6OnexC5uXkUGmTIYQG4cfNTA1Dnzp0zTVlAUvl3UgmKZAKXFUW5tsorKowgJcAVvWTOpBp3DpOAmCIJmwlcXnn1JUsAmZOWjGTlZuK9ZdaeJmiUM7zGTBqNm4xNYM7Ffg+MDKO3rxdxCR5q3YMYnZzEDLXrofkx882pOXYc7z4eQfPkGn6xLpvgxIcwdxLefzaGX75UjOxEauAEM7cbR5EeuYbPrr+Hce8S6ilIwsg4f3r3BlonhjgPKhCdhLMXLnI+dgwcDRGkaX5FbNpqFZjSHCsaVUIzg4JLZnr5QuQU5XM+JxFLRlxXW4tNAln5TZ05f94ID/vU1Da8KMgrJFNRDS8gg4Kss6sVC/MLKC2phAqJS6sSmNXWoZifGL3an1uYtXxJYkoqw/OMwqJWmfwJQgROFhbnjWmpGK4cfpNSE8hs48hQCCIoEOJIO/LJkH+VnLflXNFHMLPP9mYomATAFXH5yY2f4vlrVy26zb/BhUumsrIyj8/u3IKKNe8chODBoydQYfN1apdZGamc+2CChAwy32hj5kruqHqLU1MzFCBreMTzF9j/iopiDAz1WcLGobExswDNECjKcfWAwliRSdLOBbzMakymKWbdNziA/NIKMul2ro9gKg0lKCsutsiraD7/8eO1ZsX97NYN3Lr9GQo5xlubinTcgYrwitkYg6HeK1AmH5yIgFAy3QykJ6U6yTe399HR3UswT0WB600pLXTdKvsk66QskoPsx8z0JNLTUuEj6JIwnV2cRQ/HcXJpFQMqDp6bhs+/dtUsVsHaiqfAVKb8VI7PxAQBKulKW5RSUkTjcrKnzENOQQmecF3KJ1DO9243QUBSgo2b1usrL74MpciYn5yAi+tsqqMHSwSSSQRrfRPDFPQL5hi/GxSJv/zuj23r/he//Dr+2W98FZnKSaX7kMa1TmVpKCkrwwTnICstBS0tz1BYVkiFJtV4m1wGNldXMTkwip3NXbY/ikX/KobHR1BeWkXQVmBpP+obnppvnpJLavzF++TXpLnTPIaHRqO4tBp3P7mLC8+/QgAH/PZ3n+JrL1SgMD2eoCEAyZH7+PrVUoRuUansaLGo0OzcYvK2cvzH99tJp+E4X5yA6y0zXM8lGFvwojo7Fk/u3cf9B/XISI6F2xVpuap+8u5PbEvt+edfsASyEmACIHJ8Hx0ZwS7n2NnW0raHs8URRWWqiUpUZ083UjgvqYnpBE/i9XJVleVPPDTcgHdjYxP5VoIFIax5V8y/NpLjGUe6Fy0qD514v9atBlJrVetZueZEP9q2lOCX4i0+onJpElviMQpS0laSIvCSOZbyiRGtyrVFlq+wQCdlwjhpaJm8ZW5xwdar5IvsTAkuN8JM/kg0yb2FigF/F48XwJyanqJSMWQuDMNjoyaDlIYmks8mP1aNn3L4aW1IMgoghrCvkiVmQQsgECJdys8qiO3Jyi2fTrlByBneoxQrlDES2KIDCVMT/hxjtSEZKiDKr+wlPq/zcwryqRSGIplyKzcrA0t8Lp5KXkWAyDHf2ljnWnCz3TC2I1BARWydACrCTVpXkfF4HBB4be5KUR1DdEYpfu+uFzM7kSaAJIOSDjaREehDeAjBJuc+JjwIeXEEWGEcO453RKgqvVDpiwjj+IiHhRnwk7WNw8DPVCI4tuq/ns2sXXyvth3w5QCIn7c26Tfn7s5fjYG5evB8Xa91eGTl1Pmil6Nzbbvy8LPa03cCe/rm6F46nFOELfhG/Ti6HT/LLUJ/RQs637Fq8b3O03fWrtNDe+kctcNPeq++Os05Z+i+1t7RV3b87M3PDvVB11v7bG5XzO3wsH6rq2pH5+gzD+e+BF7f+M1/85aiAoOCQ80KosWqU+w6g3zqgHORAJf8b2wvn8RioIeCU4ejFW/ay0oDkZFroSiL7tQKhc7qNtbZsT1iu9FgMv+DCKRE7ePLuUqixrtwcuNd4aYl6G6qlXfj1lNzKIyMCMTL1y4iM9VNDTMW98iIistKqalvCORTgN4ybUmZ3lXkWiVF6hsVodiGmsoanKw9ZuMmR3ZFHT148Iggz4uS4nycOXeCz7SPwf4+XLx40Zhod1c33n/3pxgdHrOUAVEkxqH+fhO0MoVPT01To4rE5PiE3V8mfTE4EaM7LILfBeIKwZ7SSCQnpJiGKC1DnEKZ0FVCRNuLWZlZ5vipskXS1jq7OjEzO4OO/h409naiua8LzYN9GBufxpRvGa9eeR0LSz7U5iXg99/vxC+/UIvIgx30zK2jaWgFMeSBf3WzB1dqM1HiOaCgjkZQdJTNq4uLWblsgvgMWSnpVvdPIdTq0x4Z3xyfST4vyj8jvzZl5Rej0Zaa/Gnk3K8tY42jwu1tu4tzHBsTawWae/uHkFdYhE9vfEZG46QPCSboks+Ts68NPH38gGM3idLiQszNzuO73/2Oac3HTtRZhFRkOBkuaWR5eZHPOWeCMjoq1LaHtXWpeWpubjCNUyB3kkAmryAXWQXKPh9CIBhLMObCyvQimhrqkZmdhdGZUTxueYyOwV40t7ZQqCxieKQf/fycm5eFZAoR1YeTtqqEkbKc9Y71m3/PRzfvkA4JGqmVY2fdtFLlc9LWjRiGtiQWF5Z4XyoJYzO4f/uutXHpYh1Ky/JRUVYE1VMcGBk0X8DSogIycbel7JB2qPxH8o3SlqP8gnoHhxEYGYNR9n+V60YZtr/4+TfIpLNs7lRHLZBjIF+lZ88ecsxWcPniZWyT9menZ6zwsjR6aeVm7g9Q2S9ZJqg3K8UAwZlvVRYeassDg2hqbTawp1x10viramuQYqAiAB9//KExQG2n7hBIk6SxT037HoHlGJ91fW4JX3zzGvJyMwiSJ00Tl1+lnK4HBoaREJ9oPKWXgF7b/4kJSZiZnEVuQSFSOJeyGMmnRZZOCdmZGQrLgT6OBQXg1j5aHzzhGPgs/YqsulVcT1xZCBqcQAIX3dTqPDLLKvC04THOnanBP/m1X+D87Jsv4wrpV+MrbV+RnLME6skEze0dzaiuLoOK6gdKS6VAHO7sxjJpcYVCv540fPvJUwSE7CMnJwvRkdHIzshBH8dKDuyFBMD5SkzL+ZOlNI68QSBHQR+cFESm5KG4vNSUh2kqm5+0T+OF4/m2TftR4wS+8fkqdDbcwxjvE0FhWnT8FOpndvD20xG8fqYQT9pH8c9frcXo7KIJwbqUECzPDCMjJQ37XFNFRbnGK2/c+NQS+l66fIWCOtaCa7TFobWq2rTKsba+6jU/NG1rS+CJlysppwDpDumjqrKC9KKceARdHCtZ42XxUf4mWUCWFxeRSAU4jvQ0JVcOD0Gn22VW2gkqQ7MEDZpvubDL/0cpBywqjkJWlpNgfpackBKbTiUuOzvbcthJPihaVHJmmYqWZIjP6yO/2LKtTfkYBkNpEhwnf5X8Ec/elXMheUOsIssJtA1osg2LnOZ9JbC0Ls23hmMn2p1fXEI0+6zfJUyVcmh9XT5mQVTuFk1Oya9V/p8SngoMcKsAO3mJDo3HNtf9MuknLTGZ4+UAnFUCUdUqlbVNuwJSygVqHMODLF+Oi45jvZGjuHyWlE4jgHOSQaU20xzZnUAlR2DLuqVKBWFsa4+T7GXflF5lhzQdGEGFOiET4TFJ/H4Za8uraF4OxX+q38HCHoEStqzuomoupgeu2XZvRFgQ0mNDUJIQRtBF4EWQHkXeIh9HWUAjyGtVOsyiGDmnShGkPsipXsqzYwkSuOUD87BdHvZLYPVn1qlDMGEH3xow43e6TufI301/dZpFg3Js9F7n2QWCIXyra8zyz28EvnSefeB3Qh8ODnEOkr99r3bUNwNdbORoW1JKpw7ri53qWJ+sr85/h//Tb5ofAUj9cPgjLzewpLfWT95Hi+7wmp8/nN/VNn9mv52gAD6jaOnwWZ3z1Pxh4/aZgPSb3/r2W6r7pi1ClXZQWLv8O4SIRTiOeY4PynuzXWPoQrHqtBrXe6Fzy1JPAKJkddIqRIT7+4FYozY+OL2EVUVfkfmv7FFgyamey+ta+h6KYtkRamTaBhBIq6k+RiJLxvVPb+PJk3Zssr2crGScravFNLVQlfxRvUNzduSDLBIwKGw3Pycb0XwOReb4ScgFBRR6XHBXLp+hpiDfkAMDAwNkoi3NrWY9qT1ezvPycefWXRNoKclJ8LMP8h0aG52gQBm2+mMq16Dop+JSOUzvYXR0DH29fbYtpSgVJXoMIyHPzU4hPjIKs+xnTnERfvT2T9Hc0Ye2ji7LDzRKrVvO4SqjI5vw5vqWWbSkcclCI4ZYTeGnEj4aWwGzBGpq185fw1c//zUuoBAUpLioBcfho6Yh5CeRKa3O4eUTOdji+e1T6/hCXTqqUoKxPDrEa1MsMlBgMZsafmFuDtLT0lBVUmaa6dLKigl05dhxU/sRc/CRqUir1EKRJhlG4CDfGjnlKku3JyGR4xmDhKhYap6xNv95+QUYVuJLMjrVVxO9PP/ci1hYWKZwikV98zMbe0VWvnCVGnpuLrKzss1qGU7GPsvrtH1ZSzAdRqKcpWBcXJonhRDYEeRlZ+ciMTHFLKHSxuSPJt8JZYD+7N5t3Lx722rNSfjIx0sRr8pztH+wzXFvx4ZvAdtrPiTzmoXJEYTw++yMDJw9dZ6AaZr0SmCiZ6UAy8zIJlDdQy4FhfJ4p1Fwn6mtwjQ15y+9+XkDoVpYWmCd7HNxaQVaWjstnck4gWBFVTFefOkqomMieV4Q6SeHQq6aIG2OigU1Vwo++ZjIoVa0ExsTbdr7hnIlkaL9AeHo6OojqHkFpYW5KC0tsHpy2uZQUAAC9tDc8AyzM2P4xV/8kqUKiHJHQ3UgBY56hwaQkJJowmp9VWBWEWokN64/+Zys+TaoNESTJjiPFDp3bt8SZ+GYz0OFmocGh6we48BAL1R2KzU106wIYREupKTn4oP3P8XMCAURBeIXvviy5UTbpQZuxc3JxN0E4hrPBYLZfc5Hc7fov8OYu/xk4jyyQvRTmI9CkYCyHmkLaJ4KR3t7J2qrTuIWwfsKx+vstasoO1aLHQphWWmnenrR8O4H5EF8Dg6FEuB2drbAEx2CnNR4oz85H0t4xBA0aRtVGrwEq9KSpGVmYm55HiUc09uffopN75olD56YX8KtJ824/qgRkRyTS+fqKGgTLFlnGte/an82tHQiv6iENBaIZe8qxianDNgpbcTYxDgyM/Pxh9d7Mb4SgJbZHfy3T/rw/3i9FFmRO0iIDsaXzmRhZ2WBzzVtdWjLaqrxBx/3UZgT2MyvUYAcII7nLa5s4JfPF8A3P4Fbt+6h5kQJQWoqwZSX4zaM/ALSgwEJgZswe/GDARrRVqzLSQOxsjzLsU00xWaDwNup7hGMvJwcnDpeCw+fb4cAXHxGOwQCJqFUGqIJvBSsofnQ9uD+9hYO/H6UURGRkPYRuIxSefKTVtRnMnqjY9umJC+QL6V4oQXasG2BEgWpqJYmJRz5iEdIz/hBuEU7R1iy5hwqSdu7lEGk7yjS+/7eFuIIDNLZzziCrUCC8WjyIVng1Gep537SsykOBPAaA4k1WdsEDiR/1tY3DYTLgVy1cnl7U9hEI9reNP8qgg3JKwNflPcq7RTJNRmkOo7kt7v7Km20h+B9KkeUnWpLyZ9l+VKer+iIaIJ9nwUASUk5EtDKN2hpPQ5kMaKkIr9QhoD9PclSApqQcLMQR0a7bZzU387eHsSQ349NTyDCFUVFJwhbASFUGnIREhmPVa6r2SU/3hs9wF+PUpEWyCCwi+S9MgO8iA/mHBCIRnC9ZLrDUBJHTs7FH0NeGEeakx+lkh4LWMdzHeqvbS1yXgWWj/zgxNM1lraVKlBhLwGjQ+sQP5tlTwdpRbQjcKLf9ZwCQQIvwg4GpAx8qZGfDY89s13D7w108SVAcgSYNFnOZ33QNzxHv+lc3k99FL3rBN3jCATpr2M5c/rsvNH7v7sX36g15zPP1TOJptQfA3P2/ug83UJA0Ln+54/DOzpv+JNGwMbO6bRZhAVC7Xf+z/rOf7om6Le//dtv6WaO/1Igka8TPqr3ulCToqg1exg2KOBle+IUVBaeyUPRCbKUOBGNXFDUzNl1Lowt+DYOMLK4ae+3tg8wtx+ODW0zkqC+UgTEhgmlakEoSjKEgn/DkiV+fP0OtecVc2DPz0tHSlIsKitLUVRSbBqz8gGtyyozv4Kc3EwKhUy7h/bjS3leRkYKhU4AF5KAjo+TJgvDAp4+VRTVBIV5Js6cVZ3DQPzNj36AF1+4ZoBTjrL37923BVpaWoTqmgrTDrQwtRWpNAYym8rhsjg/n9rzrAFUlQNaWSUDpaYyPTmG+NRkMnQfRicWLXVBscoPcYxUh1DjmpSk/E59GCcY07PHUjNTtOYH775nAkE+b4H+XcQER+G1N38N/+4HD3G6Mgv/29vNKMpKwi9cLEJmbDh8BCitDc220MpTQ7E+N4MhCqgV36oVg56emyNjWjKrxtISmQ0Z4Cp/kyBfJ2PapCatUkHaXlDyVgPQfGmRai6VqHOFYGx2foaCbdky+it5n0L9pc1qHORsqy0r+Uuo9l5xcSmmxiexzXZFdwK5ciCPdceZGX9meta2AWQxUJ435cuSo3IStXcFTiQlyMoYRSCgCCeVOuFzERDrXJG+nNl3teCpCfUN9GGIQLe0oJjaZ7zltzngwt/d30FaWgoy0lIJyrJRlFeA2spKqyUpp/OY6Dj2cdYsQKatsKNiGKr+L7ru7ujm/VdRSSA1NjiMUyfqzHqktlWaqI+gXBaRselpNDV3ol354AiUXnjxOdJjNtcEmTaZ7A6F1j7XSm11DbzUVOem5nD8RC3nnKoHF7Nqu0n7HSXQD4mMQ0fPMDx8hjdeexUlBO99fb0cdy/c7nhbm5ucl/t3brO9Cty+dZvCMtKi1Obm57k2StDU0UKgFoKyogJsU3DKAqdVKlCmsjfKvRdC4nKT3rTVVUCBqnp4sjiqMHtefq4lWVV0cLwngQImkuO+gc6eTjQ0daOjZRAhfK7zp6q5zvIoiH3YsHQWKpofTOG5i63dTexzXXUOjqC+qYP3DsTzVy9icXYWIwPd5iv17vvvcr36za+LzAI3btxEUXEZurt7zZUgvzAfL77xGkHwlkWG7hE4KqJ0K+QAyaX5iFb0sstjfKnp2TOsUZBqyzIhOdmclTdJ26pFqESYWtdzBBLK4N/R30/Q4EcWz9vfD8XQ7DzqO3vRypfHk2RpIvIy2TaFVwXp5Nbte5ieXUAX+yVBmpubZWBCIF/gRQlK9cwao8vHynG9eQI+0un/+HolUuIiMNHXhbXVJSSlpmN9lzyFykUQ6TQp3o2/uN2H/+G1aoLYYPz+e234Hz9Xh/zkCExyjD78+AbGCapLSLMJsqpQcN6lgpGVmUZAGUogkYyR4UlTBPZI61qnsiJtkHfMzk5xnThpF5Q/bZP8VDsQsngJVInmdglsFDSkrV79pnGUZX6PirJ8PAVtlB1d54aT5i16jzxRivUu14dyask3WDKBTVLJVdBQqFkDg9gnJfaU/ElISbLoyaWVVfI9paRZMwuzImZV71KCn+LP1rkAU4Dc2/c2yYenTR5IKFIsWkTz5to6gW60uauseH3kY+tQdLEc69epxMkXSr6za6RlMmlHkJLelY4khrxbwTvis3pOWWLUVwnDBdKIiv4LxOyRp6g8V6zHxfEjf1zfQHJCqtGf+KJ2YKIIBJWyYEtJZdnWMpUodwzbFejkGDj+XQQmXHTaUpWstPQWvJcBXfJ/c+/RuPM7Wan1vYR7SEQYojzJpmSppF1cQjoOCNK8xBhzc178sH8Xd+cd8KhxCz8g6ApchTtEpZjC4OIcZcRHItPDueR4uwk4Y8hr5ScrACGDShwVtaRE8ZPDBKl82bYpWxRwEC3os6yHDvRwDuEOgw68tw6T/offGQA5PFX3EU8V6DCwwZfOPQJnOiRfDVPw0O9aWwaaDr8XtDjacTu808/ur3Y0Xg7AcQCbmtXfw69+dl/H2sX76DsRqq7XfdUn+43X8WbWZ/6zPlg/7RKeyzYOQabznfMEeh32yt473VQ7DsA6GkflNtV9nW7xn27I/8y5XmDF0fidxaNB0UAqbYCYmBoRUenFdu2h7cUP0nrEeOSfowg9q9/GBSMHQZVzmF7ma01J9nawwf7PHsRYCZSk8F18qTiExO1EqrVTYDx9+tRSNexRg25rH8DigpeDsk0tLRVf+MJrllm9tbXDtjIiwqKolckqEkZmSwassOLD/DDxZIaKgtvgYpcQ0RbWnTuf8dki2C4ZKBfRseNVqKgos7pdE+PDqKoo5+/O/n3diZN8FjkVb2Jqatx8YJR5XD5wyvQtTVfbJAd8VoELOW1vbq2jqrKGYGkTg33dyJCj8PAsNVgKF2qpX/7SF20SZSXLzcnHpUuXLG/R5StXzAw/MTZi2qJqo0kApqbEWwHkmopjWEUM7nUuU+vawyKVqI6RaZwuiEFrez2ycguQSIEUSu08jAtFPh4JBHW+JS98FIDKyyOLWhC1GYUlB3IMVGIFoDajCFA5aFNzDJRfhbI0E+TYNjHnX4tB82ZFz/dJNIHSgELJnA4QTmEWTnAUEiIHcQUakAlEyG4ZgI1NMsZlL/9uYI1jpjZES9sCcgRulmqEzyGFOYSLX/mjEuM8BCkE3WQQpsnwSORzKDJuikBtVk62M7MGHr2kqwUKWoFLOfDnU4tX+Q9ZjbSF4CODdrZJV9mPNdIYtfL9YLO4kbVhfHSGIHwVGxsKc3YWibYpNP+KDBNDVMTQ9p6fYDgBLjJaRSwlyvKwuY6xyUkMUhDHU/C2EeT2dA/xtwQcr62yCMvO3kGMTVHYJqVb9JUWvjTgzq52VFdVmIZfSMAjHV2a5haBwBJBe3v3IGkfeP65qwR81aZxS7CrfqAc0C1qsLUBS1QghgkG++TcXneWdLljltSsrGyo1uatz24iNSEJ6yuLWuME0Bu2fWLpSqiEyGKspJMSnkq8qi3nAioRKt0kjXlycgrzc/O2jrXOPQkuCrlljE/NY3J8Ablch1/+0itY9/vYdwnLYFNOVBNQwikyJgzzBFf3HzZioH+Ugs4RnkX5hWhubEBmWhpKuC4fPLrH7wMRE66apz7EEFw+ePoEedlZxlsyc3NIH6GmLCjSy52cgMLaSkwtL5CWg5CekYPjx2oNjKYRfJ46c9q2s/xclxJuTv4n5Y7zWjLb/uER3Hj4gICwE2MTQwjj8/74g1vo6h8mb0nBhfMncP7sKdSdrLXIZTk4zxAAyKfQtkSpDBWXFJhvjtKsrFChkSK6Q9pW9K53fgInC2LxpdMFSI3lnIUCTx8+MtrcjU7FN3/0FBPLe/iv1zuxS3qqzHThuzfb8ah7Dv/q8zWI31/GrXe+j4GRSYKXUDS0tiFRiT2LC6CEtgIijQ2NpsB4ub7e+8l7xuil2IRSlkyODXE0dzjS8nvdQsNTnUtlhtfZGtbqJEFobFRijeyf4ywwQGHB55ClcJ+CQqV6tjhu23x+fd4jL1ckuASx+Ly25eVMvUaFS20JzNn2nAQO2/AkJbJfAbYDorYk2Fc4LyqJpYjuHQKgKM6rj4BUyrAClBTopO1JeZypDufi3KK5jwg0LEtZJV/VOMpCL6AjuSEgpRxye+yLxl9Ry6mkLckwKTyKplV9xjQqX8aXSCcCRvI9nKGCKp9Gy4BOPhQcSLDOfsiCaBHGgQfWXmREjNG1om8F+swPkmtEOyGyYA0NDJFnRJplXn6cErKyiqnRI2ClWpDipU79RwdsCIwpObF4spKAi/dGuT0EXh7LaRYS40ZweAyCImMph4D11UX8ad8BGuc0h5TPbNd9sIGsgBVEc4xVliiKt/VEbSExmoo8lQNF4morVYqy6ESKm5vyITHeQ6AbY5/VTwF29cuxeMlCxzGxgyDEOIgDNA7f2lg64MX5Sm1rDCUH9PboHAf4OABT7zUWOtdOsWucl20t8rAtY16ntX/YzN8ddj25Be8ra5vAkFnWdK7a4eGAVzZp7R21cAiE2Lb9brdU+/r95++jHju/OeDIeUY1Ldgk45I9A7+zZzv8p+Pw9oetOd9Ze3Y+n0l94j9dq7Wm5wv63d/93bckGHWIKAW+dIGsGfJf0mQcPZgNHP/qNy2+o0RyAm0CWSJcEbK2LWXi5kf0z63CS8Enh97lvWDMB5G5H2zj9fwg5MQQiFGYajtKWduVyiGfQKKlpRcDg9Nc5OvITE/CL3zpVRw/Xsn+heEn776PkzWnkJaZTQL1UKPKpgbrhQpZy58hmcLQ/Fu48Pt6+h2TKMFbS2MjnyUKT5+0UKCnUtjHWITjpx9/TKGTZ/mCpN1ocrWwRgjIpIrLJ0mCt6qm2gDH4uIybt78DCpzolxJKucgR2zl71H+pQxqGHvbBFuVtegcW8DEzBIqqipRWVpoJTY0LrIolpaW2taZAIyYXldri5ntNR5a8GOjA8bcBFJKS8vwoHMUC2Qcr9cV4pPmWYtyiiHwWdwMxPfuDmNkYQvXu714NrxsAjsjPsrmSn5pDmgOMauSilPPLa+yX8smsJ0EdaGYnFuxviriz+fboLDa4MJULhdqnSQcWcikTSpx6uzcMpYJbvQsatehETH0PUxMEhytrPM9tcFALTrlfqIg4PkCZ1IEd/aUYHSH3yusW9XxQ2y7VhairW3Sys6Bgb91grBFAiwvtWNtYZr5l53RnMqSsUqgJhDsm1dh62UCNCc4Q0zN9kvlLUKQrX6u+UizapuvbdJiBJm4nPHNN4VjIGVDkY9aTMpiHemSvyCVEfZLRbM3ec1+AIUSF9IyhV7Avh9T8ytoau0xS2BtVSkuXDhJ+g/Ek6Y2fHzzrlkDSwryyJij0NvfD2XnHh4YQEN9AwrzC9Dd02mBBBMzU7h87WVU1Z44BP7HEUFgZNmxCXa1NSjfl5bmZjTV1xuIVERi3ekzuHLtGpKS05GWnm7+g0pDIj80RYUqGETJIAWiDvgs2rZOUvZ6jo8lOeYYiykSmhv4tuoSpDFtw6i+oMZCzvbaPhUgPn7ilJXPqigvRnZGolk/1iic5cOVkZ6MDVky1lcp+nfx+GkrGp+0IZxM5MrFc5bXSw7zUjYkpJU25fT5M9ilEBkdm6VyUoEH9U0EWMEUymE4efKkWSS0phXUIV+tUFkoSEOTBEN9HEfluJPFWAlS2whSdIjmBQbM4Z20np2bZVux/WPj8HIMppbmKdxCCK7qcP7SFYyMc44KS/C5V1/Ay8+ftwLtuofqa8oqm5ubbTQuhqnIy7KSYjJOLdU9pCQm2TbbMsFDf2c7aWIL7shQzIyNWj6/UQJjOVGnc66VQsNFWmsbm8fv/8OL+Mub3Thbmornq3PxYmUyPP4FNN3/iOtom3TvI4CO44No+zGawKvQ6CotLQOZ2TmIc7sxMTLAZx8mv0vC+PA4Pv3oA9RWFOHRE9IdAWFMjId9LTMFQo7lyi21yXWgNAWaN9G+ghK0/ay1K+VXwljJkpfXls3lYIWKbQDpQykHfORvPInzQf4g5YgL2fyxuGakcCuLvCxGslhoTUohk9WcxEphTjqinA7lMywuzkFboQLX4oMLszMErlvIyaPSEBeDnr4uE5wRBJoJiSlm0SJDRVpSvCUwVY46j9tFYEGgwkYT2OdYAmiBUeVf073CyY8E4bTNnJySzLUdbL5dslTJF0tWNLOas//aatSzKEBGFm35KiutjtJvrFORU2JnSU6lCtJ4yRK0tLhoVmz5RKWmpNia1tasIkFHSWcpvKfKgslxXcJeAle8RLUdBZpkZdR4a/1JSfhZuSaV1RLwC4lg70lz5LUKfmqd9OIvWv2oX1bJHKlrQNz+JtKC1hETfED+GYhogq6kyB14qFPHhAYhSb7JsvJpG5V9dfF5lG8vTsmK+XySpWbVYt90yIoqPi7Zb8CDdxG4NeuP7smv5IogWa/n0XF0rsDVkW+VgJtdfviytuyv/jj+X8bHeUi26Vq1L7rRGaJFpyXn/0f3ENzRdWbwkWVUfTrEJQ6gImCyT/w/v9a9zE3KPjtgx74/bI//2V+9EVjWtWrTuRfbVHv63WnM2lUf1Yx9rZbJ2/TvqE3n4Al2gXOigTf1WXyW4617qb9B3/zmN98So9KXIlgtcJmVxdS0paj21CEdKlYsYai/coaUs7VAm4hKyfTMNMhzVYtLmq9C4keXN6k9Oeh+dj8KO/zdTQH21ao4S5yuiZBGorB8M+f693D9s4cYn1k0rSM/Ow1vvvkyiTkePV1dfKRgnD13kZpwFD65eQc37zxG3Zlq9mMbi/PU8Pm8crpU8VX1u6igAK1Njbhy+Qru3H1KYX+Ampoq1NVVY4RAaHhw0Ipha0C1PaFIJS3UisoKxFNQCiyUlJRaQj0HUO6Yn9iJEyeoZVK7ITNQ7jEx4KmJWWTG85rIGLSPzOEeAaS2H4/X1lAAZxlw0bN6qHFoUQhYKrJM/hGy0GVQWxsfnyTTjOaE7SOfgJCUTG1wB5+/chyvHMvBPAHRpz3zKE+NQGaygNAezp0swfS8F//k1UpcrMpGcVoC3ntwB3vUolS/LyImEqNTEyitLEdiSgZ+8ul9/M2Hd9DdPYwt9iG/oATf/+ufoLGpCw8f1GOgf4hjM0zAGYniojykpSYhKdED1RfzUdD+5X9/Gw1N7egfHWN/1vh3Ci3dQ3jc2IObD5vwpK3bnG9LSgqRTiYUQe0tkIsggUC1Z2QCP37/Op4+a8LI6Ai10FUsLcxbKoOG5i7c4nw2t3ZhfHICJaVKNkom43FbZJG2DMLYB4+SQ1KDtkP+hWTwKRTM9Y0N5j+mhI+WKTokkmNHoLbLceZcqf6gBKacgrVFc0CAcLTApPEJ0In2feuKegpEW1MrspLTcOalLyAvrxCpZGbaupF1YXp2FUMj0wRe7WS+Hnzx8y8jKzud7Sk6eJvzvkylIRnHKkosWq+puZWrORD3b9/Hc3IUJ7ioqCin5j0HReWmZOQiiYI1lc8hJm5aHelXSWsFjuXge+fWbaSn5aGhodWA+wsvPW+RgeRDBu4E7OSnKcfq1rYWrpkUHKurM/8W5VRra283B17Lr8R/Uk7EHwRUlR5Agkh5wIIJpLTVIcYmxpGUkmg1McvLKpCclEA6H0FWBoEW14OimAsLcjE7O00Gsy1y5RgE4tGDVninV1BZnIWzdTUIpzDZJIiS8nLx8lVLivn2T9/H+NwCvH4KWpcHJWXlljNLqVfq6ri+qAiK+as8jRiWLKaLCwsUoNr+9NtYiW5UKzKXCtuDB/ct1cPayqoJFgEngfZervMZAonWzj4roP/rX/kq4BfDDuDcJWFnYxtXLlxAEoU7vzWeZhG+FAoSNkoC/OjRU9JeODIzM8j/tkzobhHAdHd2kr80U2msNVeExdkVxCVmIrc4l/O4gNqzl/Dv3+/Hd293IY5g3rcThILEcLxak0IFhcrETCewOIqejmb4yFcPyMcUzRrFex2rrMb46CTGlPmc/VFFC9U6VY6upoYnnO84i07+2x/9GDPkH1tbPouILq85RkChaMQ1KpiKFlVAyaiBOdG7rIJnz1wwn0TNuYSr8TGuj6eNz7DkXUIklTd3aKQ9o2M5ItD2b5oCtMr1JqC1QR4vS4Btq5FOlNJB/dQuiNwXZJ0SOBNwKyQv07afUgMJBClSXCBH/mWiR7kGKLnqFBVdGQBUlF6WeRWPV8b1QJ636VuzHF9BB3tIinXDRQAdqnx2eubKMqyqCgGVMQUBKNWQnk1bwlJCFFHOB7WtNwlkfTZQRv6r9bNEZUM8QfhB4yVLqaKtleqHX1lbcjeRgqa1pi1EKaOKSrdoazaiUktKG6F0GZv+dQuskY+s7qEx5oLmelNVFb/JW/nqsUsmUyRTDZxJ9vLaTeVW26BiN7GLP2zcwfA2waTW48EOCAGRHeAlENU2YQhpBUiP2TFlO9mdxmdPJp2Esz9KC0VwxvlTjkgFTsRzrJwkqXIGd8CMlPMj0KU1r+cUYAsi3euQIcIBSAJLBJ9iyoeHIMvfWaKUS1Eg1nFJOsINOgyY8Puje9h5/F70orEQRNIX+k4HPzkvnu/cw1G41YaAM/9YO3qpabuXvvz/OAwkqiG1wee1ftjHozuILJx+2je638+d49zfaUeGEBlJNPdOT53nOTpPfbGDX/1dT9RfgVEBLntKO4K+8Y1vvKXFaJYLMvgjU+iWHA85QSaYeDND536/aTdhXBDy2ZG5T2ZCCwfmnWSal0lWqFh72COLG1ja4Dnbfnj3QzAPRWwAFzOCUZcgC4fjfDlBIasehRJM7QWE4u6TJqyQYFxuCicK78+98Sonch9v//CHOHPuLGLIcKZnF/Hd7/3Qsmn/wle+iMLiEsRT0Gi/XikbVNBayRJVGPbZk6fIysrDrXtPEOlyEdiE4Nixatz69KY5HwsgKO/Q9haZBDU+TayEs6L3cinIZTEapYbe3d1DInZDhX9tQLnQxIxlJl9b9lp0XyE1ufdvP0HTIIVyv5N88kR1hYVjS7sKCw23hIGaApmkHUuLE9WlKLx7dx8gOyuHi3DDzMQCsJrYWAqRGSqQjSM+2wL4+tlsLm4/2h8/QGZWJv7y1gg6x+bQS41agQIDvb34hG3JPK6M6SMEmCUco8CgCNy+fh8bXj/OnKzCxfPV1Ga2qR3no7I0H8X5WcjPzcSJOqUtSOH9/RZpuSK/s+g4DE7NYnRymYAqnaA2x0KhVS4nRv4aXNhKPqvSH8kJLjJGLlAKqd29QETxuWfn5zE8t4TG9kEbUznLUjmze1DkULsleA8MQywBWpRLNMbL/VsmcEQnSt0wOjlFUBWGDPYtjeOZ5Iok6Eoi2A1HgTJDS3iRSS8T8F7/+A5U+mVxYQwF7Fc4OZQYsaItBbCE0qmrUeDIv0s6lRa3onEojPg3v7AIVafP4g/e7+E4BiElcg8rAZHoW97HyepiK4mj7NevvnLNtrzmF714+2/fx+kTJ3H5wmkUc3zWyeBv375LAFuGn/ztu6gqLcGx2irSz74JmZKScsTGJiGQ4/PX7/zEBFMqge7U2BA6+7uhfE1b2+ucv17zYZFWrlxiFZUlFmEn7VlWTFn1pMRIyA0N9JsvYS2Vg2EK16XlVZyqOw3v6optV7tJD6EUALI8iUHIVUACVOtZTtviJcZE7O8+cghqUpNTjeZLSCeJnhgsU8nRVmtEZKhFAA4OqA4llR6ux/aOHvR1DaCS43fh8imkpCVyPbmxuLJkVrP4+CRERHuwuLaBuaUVAqdxJFAwLE3PEFA85PO7kZyaaGVupCkuLCzZVqGExdzCnFlKent74F1ZxsmTp1B7/ATXQI5F9U2Oj/FZ9sy6syC/RQru4bEJzM142T8CA9KqK+gADzgnfQM9uHr5eTx72oG5uXnST54JAQl7bcsKZAhMDQ2NmLX4c2+8TrrS9u02fItzaKuvp0TewdVLFw1A9PSMIiIhGd6YRHTO7uP509Vom5hHAHnl736pBv/l4z78gwvpeNBL4FOYiNDFYbQ/e0IlZRWLpNfdrSDsUZhvsO+7BCVrBC/ZVIpUuSMrPZtrKgm3P7uNG5/eIHi9grPnT6GrS9U5onH85Am89uYbyM0rRnpmrvHWgb5+80OcJ7hVipUSgvVWgm9ZgoIDwy2yVP52qsOo4B4pv60d7ZY7KpbCentljaBlg7RbjF3yFGVh11bbkm/VknquEeQozYPAtPi/FVnmeAUSYKguqixj0u6VA1ApBUzZ5HfaNvXEJZIfLCM6LsF2L5STypIf8xwBozhXAsc5GLtU8L0c63CCr9ioGIJvgqilRSR7PLa9F0N6V/3dsMgw0hKVGKXY4XpWPi6ucLNmSW5NzSgSPdq21iWvZJWTXJPAVq1KJcKW0q3zBaqjyc8ENgQGBags0TFpQ/JRslJRugLuM7Nz/D4EmTmZXCt7pMFFAu45LBK02TYTlRslm1UBbSmBol1xnU2uaY2N1qzlPGNftBZlRdk/IBgk3xzwheKPOnfg2+WaNLv0AdLhQ3IQQR1BckQIFQdXMLKj9yzJrQIPVMFDW61yGZFyIvkiK7oCW34GuvgMjvuQXk6CVAEDAyYU/0qVJB4oq5xklHaxdI4m2f5qoetlHdZ/+qC+q4c/D4YOAcnhb/qOP5oPnHCDgS7hDTtH/6wVewmQ6sV31i8ph067hwDH/pJn8WVn8Zwj4KNzbLvUPjt94H96p//Zd7qb3uql9wJfOk+H3UdjcXgP/a4AQt1LckiuWQriUN+tDc2dXcNn0V9+6bTkdMHuoX4evpePYdA3f/PfvKVvZOmSpqGLJeyl5YnQ7OAFcr6XdisC0UPqSxGOCFX7/9vbJHBqCQID62ubWPFtYHjFz7bYaQKvmYNI+AI4ibz0n1ZHIYrMT6bbTf8ar/dTK/dQW0vDZw+fUljMkmFE4vLFOly6QEadEEdh0mtZxs+cv4DhoSEuqgAUFReiqKgAZWUl1m9lyhdzkTPqDIGSrDRixFrQTxtb0dTWiWMnqlFckkPAFY6bN27gCplmbJz7MJRZg7NHYUKAyGdT4lDL2s5FI01FloC+ngEuzHAyNicrtHwLVGJDAn1qZMq0gU/vPEQwNfjJ0QUCr2pcu3jW/J80joomZFOm9WmytE2zt79teavYEBrYT2Valy/RIjUv5X1RVvzEhBTc7l3A/JIXX7tSCHf4AYb6euHzbVuiyqz0BC6SKJ4bgeT4GGRSKJYVFOJMTS2KCegkbD3s0xZB2/2bd/EPf/ELSIgLQlyUsihvceEqx8u+1bmTn5isTEaHnGv5WdQIWCyskUHOI5QaX2VpLk6W5ZtfQVqyB1lpichK8iA7JQ7piW6U5nCMScwb3hUkJqURLEyj6tgJjBG45RLYVXDurly4SAYah1OnTqKqrNK2cpQrq7Q4l8BKDvZhnI4DlBKcNDS1oKG5lQJqFZ09vSYc0tn3sGBtS1LD3lq31B9xZK5hHN/trQA8fNTI+T2D2so8zrcyPe9w4cTwpbQlW2R/2mbjIuXYyILkSVcmfTEPZZOOIK3uITm/DH/4XiNePJaHVAKOP/ppO/pnljgswchPiUFJWZFZleYJvNcW53nPeoLwZcsPt7a2irnpKYKFeWt/eHAIZ05XoquzzfIXKaVIaFAYwbwL3nU/Lj3/PD69fws9vV147uw5dPV24v7DWwQIHfByHCWQOtpaUFFVaDXzJsYnoYLzyp5ujIbPMjU5jgf37+Kll14kcBBo5nyRNpWBPFGAbnqUfV2kUuGmphxpTNU4HK/V//VeQvTocPwznBQySn5brELCvF9LUyvXQifOnz9vEZ3TBMTFBao2sILOzm4KuXCu1dPIJh1oO2WZCll+YTEK+NK9Onv60D8wgBUCS5UkeuHyORyrKcPSwhSaW54QxPRy/Sbb9qfAZWZ6pjEsdU4MUIxY1ssDanKy+oRR8KhmoyylsnZJYHiSUsgTQjE2PI7JkUm+yAt21kmrCZZXaojKiPwAG1pbzZray3uWlZabUqnks9v+HVMmlbJg/2AXce5YNDfV4/6tmxQHO6gor+ZaIV9TdGBILLJrzyIzIwmTq7v4T+8LwBygON2DG60zllOpc3wBXzmTgxPJAZgb6MbcxLApLLKsKH+VFIa9fSq5WxRMYvTkK57EVChRq1IEyJ1ByWi/8tVfRQ5B99jkGOntId5483VUU5Hc4phExSgL/DZWOA9SCLVtqUAeBXZsKl8d+fP5C5wzPusGfxM6Uckdbe9qOyo8KpT8SVvsJIVtRcTFWuSxrGfaOpym8rTD8ReocCqU7BiPkiCSwiqwrO3Jdd5HPl5u5f0iqD7Y2+HcLpg1sYA0tLC0TP7awXGPRnZ2jskP0akczYOCBQ6U5DPs0H8tgDw4EOs7fmuruCAfMVSoqYPAFR1L+vKjsbXJqlUokELPIpA+xXHz+fxmQEhNS0J6NsERwZzAhvxeVVvR61vH5sYOXz7IJ1XPZVullH2yNm+sO4lTrSwX6U3ASZYLKWt6FqV4ER1uUVFW5Husm7Kqf9DW0gbBkyL0tbKULUAJs+VvqJyIoeFBBgCVfFljExJCfsN+CajJ+ndjAvhelx/eXUc5CuP4pgWsEXQpdVGoAeX0mECUZbioKPA7ruN4jpW2E/W8prDzENASH/VQxslSZ0CPYyNAdgQ2TOk8BB0KANPaUrUBKSHiD85vstgoYpRc8xAwyiijwwAK/+k0jZ/Tnr63y2wsnDZ4Fq/Ry7F0HQb+2Pf6XYfTjg6zYvG9MMaRg7sOA0Nqh/Ngf60V9oHn6j56yULm3NM5dI4BJL7Xt5oT6z2vN+zAf4ZteI2do+sPz7Nn5pcKNDIjlYwN+pXfO4eDiwTW2KnD73Qc3d9ad4CaTpHc+b3fe+st3UnbMAJauqGITVqR0zM9uLMlo8GRsBJRantSjvTOXyeHl5x4BdD8ZFjjvn14VeiXgsHPgZuEm1pTMKo9e6iLk9N+KBkKGRIldxEFrSJulrzb+Mn1WyROav3U0L7wxks4e+YUtX6V1GlCYVEhtescDPT2ISU1xXyvsiispaFof104UVFcnSTwRBKaMm/fuXcP8Ump6B8apwawi/yCHJRR6I+PjlLoBaO8vMwWnJiEGLu0Hg2wIv9ufnbDTMUqjtve0WkpDbLS5VS5QUV3C5FkFKRFMncOLIHqyPgEfvTT99G/PI8NMs299V1cPFWJ6pJiBIVy6KWJc3EOTAxxMWsbwGMTrXIV9fXPCL5GLIVFmZVc4T3IWcLDyNjJFCbnZlBAoJQRTa2HAl/VAfxk+Gurc8gprcR/+MFD9IyvYnhqAZmxwciJDyUIIXDZoWZKoZ2Rm4slAuIb924SwDTh+QunMT016jhE+/d5H21Z7RMAJ7BtJx+bAPb84oKlVFCUUv3TVjx71kphE4b46GD2I4HEHmCalczlWsw7G1scV4VZu3nfdQvntsjK5QUyWRc6Oroo9NKp2XstOlAatZKhzs7MkYGukfEqn0yQzaN87uSXlZ6RZW188PGHmF2YwdTsFKYWx1CaEE8hmmbCSoKF/AsRnMMdatUrZKYtXb2oqiwmo87g95G4efsxGltaCOSKyER3bVmoD8mZ+ZjedeO3v/cI548TxMOPZR9BtJhZpBuF2al46+1mTCzuYJtCITcxFLOre/iV52vQNHeAf//9x7hck4/8nFSU1x7HqdpK9kVO/euctyUcO3YM773zLlLY3/yCNNK+k69OAEGFcJVawp0YjyEqFu988GPS4T4Guzpx6dwFjlUG52kcZUWlGCRY0do7d/E8AV+pWZcXeW0ewYxqXaocU2NjPa9R5F0EFZQRJJhm7mTDlu9fe3szHtXXY25xEVkpacaMAwk0zMmXbYvBmELF8XHW/R7m+QwSNhcuXjKL8p0791BeUWy1SpWsUlY7pSTJLyq2HE8q1VVRXUWgVUA6loO1+MU26k6dpjDlOl9dxq3792w7dmJ4GJHkPalJ8UhLTUZ5WRmqqiuN3iqragmgIsyCru0fJflVYlY5jmurX0lngwND0dvVjfXNNUzMT+Jx0xMU5eehurqW505joL8Xc1Mjlsson4L3WHUpslVxYHOH/S6B/FWj41y2BSnAozJhcr6WEiZLhgCYnkH9F5+Vv5SymJ+lAhhIOp9fWEJ2YRmiPCn4N9+5g4axTVw9noeWoXmLGGsfXcKbp3MxOruMrz9fjemW+/BNj6Gpscn4kizhKv+0QgVvmfMnulQiUW1PbHPs2zu78PWvfQ0XL50jmFnD46f17FcUCsgL3bGOD4+qGshqoi0tOYfLf0klb+SfpK18OX8LON+8cRO/+rWvm/P2CMddQkDPJGEpfzg/+VpfXw/5wSZSqehNjk1aWSFtyWl9a15X1rhuOUayYinAQP4rurfARxSFtbbLVHdU1kLRt/ydtPPgiGblVhOA3DQakx+etuSUx0vBIxKAGndtgUvm7vEVGklQRwg7ODaOvrEh4/8xsjrwPvuk+SDSiQqz695KS7JNwCdXA7meKBI0hkA0NDwYs/OzBEYbKKuocngnea6A39TkDIGLEopyrpWoj8e2n/RGmhdw9RFwyr9RfFo0sLtzYBGZa2vrtjWpDPnaqtPYCeSEkj943B4CPtIjxysnr5B9cHF9kC9yfiYnp81KLmVfysEBAbfccMjCTAnkW/xlhx/XJ0NAuMfvDhBBIJYR6EVSoJ9rOMJypWlrMTJgw1IMqXKFLHJaP1IY5Wsr9xXRssC0qrnIfcVAF+dGAOAIbMlSLj6vl+ZE8yNwaZYtHuIBIhRzfSCoENjUobZ/Bnr4u64zJ3nnI1+yAgmHOEBN5zqGDa5Znmv3E74QENFfveWFutbe20tjrvsJjOkb50R9L5citWnfH1509NmsaDqOGuNh1xw2oXvrvVo7Alu6Tu+dQ7/w8+H3OlkRo6ak2m98agp+NWdN8vmkeNhnu+aoHR369ujgKmAftWsY9O1v/dZbGminAS4NDrDMjDIbC2zZguFfDbgtKjasz3qx2/b9FolHWcIV1aGUEuvUlCZ9+qvQ2W0s7IdjMYATT0ZStNmGnaUp09JTqNEuLc9hkNqfHJ4HyKSaO/uxS8K/cOIYLl+o48KPtkXT2tJIQZ9iWoKi3+ScHMKBWqXgEdOY5znJiW4szk2jkVqgi8xmdHzMrBnXXvocwcseegeHUFVVhryMDDQ8e4ZTJ4/bAhBokoYpZK2cXXq0NAI6aZVi8ooYEzNU4eqluUUCgjUKQBK7BCivE5GKEXm56Icp0OZAQLTnR2FmNn79V78E3+oCVqgpTnR3EhRQWK4vUSNdhMflpkCZJ6OTs+ouBWYeBtlHcgIsLk5TG/NSmJJJsN3i8uNITcni5AdgnaBQzsXx8bEop3DajXDh08ZJ/Mk/u4SXT+ZBub40LnExEZxTbSPtWmmgA/b5UVuLbRl8/Re+ZNbAkFA5nGohcNmTIKUB7nD++FhkJn6Caj9O1J2w9sbGpzC/tIDXX32Bzx6I5aUls2RY1BRpQ/m9PK440hCZE5mctsX2CUoLVGuSmr3qpk0SbNdWlyNgd0Nl4XhwUZJOpcXtHmxbkIXUcEXc6QdFpsmyyRnC+EAPrp0+hatn6vjsUTielU+gFkOt0Y8dWQwoJEMJcP0UDopCDA8WSI1lX0MsM31Daxvnc5NCVltfCmNX8EgkBXAZvv12A750sRx/8nEX/uFzxbh1/QaSOL4JGbnUZoNwLCcKs+sESwTmlyuS8KB3AZeqMvF/ftSJsvwszJPRZia78B//th5XKpPMmqMIzggy3QkC8gkC6peev0yaHEZJcbkBCI25so/7NtaxsO7Df/2Lv+B68aOmogznjp9Af7eqCQQiMyMNRQQxsg6VlRPIH6szR9xoV6yVLQqPoAAkU+zt6UFLU4NtvTygwpGWnkFwlGv9kJLjiXdyPCkC2By1CcokDDY5d1vSKDn/8kMhBLP1IB4j5qhpUrJJ+YvcJ2AaGOzDyVPHDHh98MEHyCSdpyYlUxht4PaNGygqKIQKeatP4gkC8WXl5eaILHrs7OkwXyIflaWc9HRcPnsWJQQSAncCiFlZmZZoVYqMvouMiDJlcJ50q211AVnbZu9oZ8+CbK7lCvDeJ+9hZHIIERzXDSp/g0Oj6O5sxQsX61BRnAc3FZGlhVnOfYQJOPmlxifEGiCVb9vdz+5ZBQZVSTAgQ7ru7mon3fVa8tye7l6cOXPGwK+sR13tXRS6pOmpSeOTUUlpeDKyga7BCa7xffz25yvRNjxn0YupO7PofXQd64tUMPiMur+SWYZxfWg7eWFReaW0xbnPZ/UbeAniGpNSFxoSSAEfgonJETx72ojZWR+BbTXXSqTxnV72Kycn1/or66Dak/uCEvwquEXKpMroyEelrKICrW3tti0rviVl2hUbh6WVRfZrBWsrXNPzSwRuqUZvCjRxkYYtmEVBLor2Jk/UGEhRkyVOvl3yUVIC0ggKKNVSlJU+lO2vsg1LZUD6UhCVrGIK3FAbSmWi+oiqkqBD26NKYaMdBVlXtPXp9/sQHxeLweExLFKJU+kg+VCJvygX1jZ5BLkMrz5ADOfVTTAoMlZQhpzZNS5KeKrM9i6utaUVr4FJ9Ve5GLc3yKupIEZECkQpR9+uOfArSCsh3m2WMLngCHgqilHJiDXm2nKScqJxVLZ/7RbJiiPQ6In1IJRgbHh0jLxDuwjJXFOkj8goA2oS4ppXBSYEhoQBweEI2dvA5kEI/qpnD08Wwng+BTmfLQw7yA1chStoF8FUwqNJiPnuPWQlErxFhXPtRxiPFNjUPCkLwTbHSAqO/LxkcVRSXVnoxO8ELrRTI1AhMCXZIvoQvlD/dZiMJ5iQNVO/iTcLoGmMBd4EvI+AiuOrpa06Bxc4QEKN8D9NBN+Y0YbvdBNdb+0ffnZwhHPwo/2mq3SobW132sHz9It+M/DIex9d6wCmo18P2+E/ff+z1u0nfmug6/D+duhkBTHxPtZPZ9tRX9tfnqjvNNfqu/ixeJroWU1qDak/di15lbjn3wEvu+nfO/Sb+H7QN/71v3rLeQBqGvyn90eDo8MmSQuUv0nzlFbCps2UqbB9LRYhuHUuGOV1UfLEOQq51bUtrFOTEPCaOojh4ghENPyojlhCeX4GIl3xcJtW3oc8amxe7zZu3GuiJr5sCSVfvnqRWm0FCTQQn928gXhXtAGtsdFRrFEzFCOW1iHLnBI8ihGrTMIkGXBXe6tpgXcfPsIbX/olTM/78P0fvoNRXnususwi6LxkMKfPnjJrw8jYBAk1kkJcmqFKb1B7o1aSkKTFl2ADlZGRRe1xk1rxDgmJi48L1bYDOEYy82r/XiDk/U9uYp6LdYvA6+LJ0zhWU8pnW8ZI7wD6GhqwvryI/IpSZCnv1Tp1GhK7wM3/m63/gI4sS65D0Q3vEshEwnvvTaFQ3rt21Wa6x3JmyCFFmSfpi1/S15IoikYaLn1RS/+/J763KFISHzW0M8MxPTNtq7q6q8t7C++9BxKJBJDwJv/ecZHdQ35e1K3MvObcc8+JE7EjTpyIAmqFsjZpuXhmpheHjxBo5Rbg5NmXcejoSTwY38b/ujGOyaUIvHSwhkJDiV+j0TYJ/JcfPsXICnDjaS9udM1yQMYhPT4CfmPy1JI4CBXHSwzkUUcHmc8CXjlz2qaH5CCtwaXQGYoUreTVEraaVl3nMT2jqKgQPdSEq2qrLM5MHjUrMUgxVFmr5L8gDUSrkxR3TehfzrXyjUj2pqCwuMA0YE9qDvoGRrC/eR/8MxNsOWpcsiRYKzrz+AL8ygsYZFtriio2IdpCgiz7Z7FF4bCPYLiAmm11STHBW7TFOoqOp4ZGBhcZS+2T3yM4KBIJig80ViExjiCCAk0BH+XTcubMKb4TtWj2sRSHguJy3B3040q7H8NTS6jNd+N4dTZKS8vx3ns/xq1Hd3C4vgI1fG5p6hoai5ORxXb6g4+G0U5F4VB1Gt570I2LzaW4+qgfR+ryELUyh5S4SDx89BQVBErXP71qqxsrCNDMGZnMW2NMzMryxlFzfkxhOEbtW/GGtBqurqwSBwiwlLha00sSHooqv6+uCZNUBFbYRqmpaaZNa6Qq7tGf//mfonn/fjyiUnHo0GHScIpZjLRSTRYwKRVpFAolZVX4wQ9/jOxUL9IyMtg2Yp5awSimTADOvjRtb2+si96lJYo3pGemWRiW2roa/Nl3/pc9R2FUBOBanzy3LAglBGK61sUxqxRbOtfQ2ECeEsLQcD8eP35A8NaP82fPoa6qxolnphV1fPfOzh6jU62+u3vnHgb7h1gmFTsKXYGzosJCi58UWKDCRVqJS3RR4LgJQpKRnkGBme5FXlYOhXoNAZ6Tdqq5sR4BKjjKaqGVxHMEEcKVYqlLpHcFkB7gc9xsLwVRFjhMS0+zqYutjVU8uHUdj+7exakzZ41uOru6saSEHQR8iXy+mKkSt587eRgf3u/GV8834sbzEQpHF0F8BbYIMFvuXMfygs/8AJXWSpp8dnoqlY9dzFKZ8y/I5UJTqLIQaDTIMiBXhliMjwzzWg8yvC6LmffkcZdliVAIDAUKfvbsGZRvVSlz+gcGyD8y2W4D7MsIuAlslGhegMdD4PG8tdWm9xRuRcJY4FOxERc4tmRpl/+Uplj1TjtUAkRfUmqmJ6cQJPAW/Sqiu4Cddlm1BKJkFVJaHW9SCmIF5vgMWe9kCVWML03vK8yFALz8CLViVQFbtWJ1ZoZKQXq6hYKwuFzkCWJCAo0LVKjzM7MJ6kLwkl616lZKp0IDxcQSQBOcWGJnygHFanSRb8syo+mgaConytYgGSKfv9S0DNYABnDzCfgnyPelMMoyWFhciAzST2JiLGkgHWWlhQZ2Zd1SkF/RnHybhSUkE7XAQhbiFQI881/jczOofEhYa8wqDMwCaXaGY1WLW5SnUu+q6UTxWI0PA6jsH62GXd2Iwp8SdD327YEf/sUTdBURdLmooWpKM5lAvMQbi/x0Z/WpAvwKyFnA2ki+O8ePrG6yxsiYImd65dzVQhmbNmQ7RGtMc2zLCiUalG+b42IkS5FmvPaAjm2sI/tX8k/8yo6QNmWYEZ3qvVWmAJL2MGjSuLGNv7Ub0BDI5Kc1oKib40+73aAP3bt3Px9rwFufqqttNl6d7W9apvhbwIeXOfBOO3/wn65zZuqc4/qzJzj/7Hk6rv+1qU2063j4Wn3qmGST6qSSzAeY11jd9m62d7PnOOUoHdZnBf+tTeVH/c5v/ea3dd4YrdAYf8gkqCWopkdoALC1pSEY0CLjkRbqhDoI2fFVAoigQBeJc0dxkgJrWNyQthvC4k4k5gi5lDX9ZH40Xq5Jg49gpzAnE/NTM0indiFN6dmzHtx/Tg2EzDEvKwNf+8rrZCAK07CKuzduII8gyGKlkFgEEnv7yJDZEIpUv7wapEazakJriAw9nxq/8nuNK6hkzX785//yB2ht6+NgKkEThbESHisz+yhBGscz2jp7cfvuQyPYVAIFLatWLi81vJw0FZl4dmaebUMhrkbnAFjbXkckiTw/X/5Y1DDY+VsEnW18j6XQJqITgMP7mnHkQJPFrZmZ8YFchaCS4HCRZVFTd8Uk8H23yYycSMhPKKgnxiYpPPfZb1eKF6HkTPTN7eA71/uRFL+BqZWQmcyz47cxMtCLhuoSfOFELY4WxuJQZRaait0oz3JhwTeGeDEIanpjoxMcJAlkoqno7mu3acum2mocPdJsMYoEmDQAFd1f8DspJZUMNoQ4Lbs/fNBoI4MaoJypFdAzcnfL0ispZpp8SBSBXgNQglXJqbfYjtJIFQvpzIWzBvSiySRj4lJx98FTAwAnThw1oDnFuriSE2xVlfwfBNyV8UAMXs+rqakzy5lWfQ52dyCXoNSj6LIUfP/9uz/Gz+7fQYKXDIjvdvn+YwS2VnD/6RPc6ehGVCIHOyG/HJZHRgZIr5vIZJnyp9H0uIKPestq8H+88xxvHC5DVU4CvnmyDL/2nbt49Xg9wcUhVBTn4S/f+yGu3/4UMYtrWF6eIXDawFfO1lmy49YRH05X5aMsJwkftEzjH18oIwjftaTeNQ3NWJif4j6Pl186T7DqBBtVlGsNSjG6/sEhhMjcnre0mb/KwuwsKouKUZpTCN/sIkFunkXylxVD1hBNKcjR2cNxM9g3aAw4htrz08cPDUTIqiSL49zcPLJz8007lcUzwZVoabk4tHHl2m2888EloootVFVXc/A7THWTgjVEhYFdQfAjHxBNt/GTTESWFFlHpBVrDGrqT1YBWc4UgkR9d2B/M0IEcZMT4/AQADU2N9mqMPlgya8mQOF+6+Y1LPjnECD4OX3qFEaGR1BeXsG9yqbAPG4vJsbHHL8aPisw58e546eQTCHqn5vGOo8vLSxbgNvsjGw87+5Be1sHRoaGkcD2zKAwSkpy4/HzVmzznv6BUVSUVpqTuXIMCvRq1akEkRhgujfD2kkhQ778pbcovLeddDAcfwqkOTHFdyGIOHniFHgXRsenkFtQascK9h1Ez0qKTTOW56Vhd33FVjTHUQj+2sVam+7v7ezAHGk8YmuZoIFKDvmllLsk0nB+TrqNG01tzbI9tLBCioiEt+VO5HiKE7ij0ItRoMwcN4rI2zraBzExPWOraNPT0swPSoGdR8fGLb4UbydNUFmmAAgscHzzmcoAInA6MTVluUblFiKLpPpTKwwlMqqq6qgwL2GedC5/2bycDJvGkiielxM5hbmmdyWsZPWRbJB7hqa+UhKSzNoiwCPeIQuTwlZIqXKTD2TlZiEhSXlbo81HUPG9xBd0j4AbO8OmpAWKNli3TfbRbsQOwSLbMyaeYyMRERs7yPSmW3Blt8tNfiKwRWJlPylnq3id2k8WMVkh1pWujPJHq4ZVp6KSUmRyfAyPjlq95eertGMCgPEuhZ7I5Pd4vi/pjsBelimFlpDyLXAiZVdjVnJf40JTZlqVrJkJBcnWNK9WU8ufVVY1WbInKeMmxiesbM0mDAwOmgz1UgFwUXFSDtiu2Q38YWcIvUuymLHs0A5SIjZRGLkEN3my/DO98UCpNxpe8jRZszRdmUg5JOCuvkglsJPhQMHO5eclnzj5u8nfS/1mShR3gUZtUsgla2XNEigWsHDeTVZQ8nHWXX3pWJyEDRxgJlAh65cAt661aUrSiIEV3qfP8Pb5d31+fjy8GbjhNeHrbMqOvN6m7dgOOi7sEQZfP3+tAJWBHf6Uu4vutXM6zs+wtctAlw7rJvsvvIXrG/7JZ5E5hsvX5+fvEwalDqgKWwwNYHIPP8csX9xUZ2EU4QfH6mdIam/XFhLw+g1zrrf6sbDPL1Zhjq+HLFq6R78FtOTbJTMuObZpDPLxUdBMaZQbOxQm/nUobY9AxfxOAhaIQmJZzrcaqHkTvUdFbJtDpRyBpYmkZ+Tiuz94n4BAfjFkMNkpBEhlpr08eHAf2wRWibHRtpw2intJSYUJZRGVN81tglwDOTDrM/DnopZ2//EzvPz6l/C0tRdXbz4hIAzhzIkmW96eRECxQiYpkKC4XI1NBy21UXZePjt9FV53sg1aTT8ovU93Vy817WICsCU2EpmOixoy6z5PbUgRyJNJvBK2Wu7+oL2d77yBWIKStcAGysgYq2orMT41jaP1dcgqyEEDwYyCl1qvcWCtE7ykUFj0D4xjdGQCR47sp9Cv5eBMw+Z2JHIIpCYm5xEfHY/mUoInfq/NiEBr+xOzBJTW7MOv/d+30T+zjb++NYjGijxkRCngXxwZPDVear8p1BbFROZ9szi6v8naVlnoZSFSGpE1gT9ez8ehmAyqhsAsPT3DQl8oVIBCFSgpttLezE3L7ysbLncSYqltFpUWGzCQ06gSQZdXViKDWqKcaJWvT6mDZMXq7JvF9i4ZXsyOacvy4ykoIKAj2J2ZWTAgL8F44NAhMups7G9qNKujhHBNbT3fIRkJFEAkeaxycEZnp2OFWqGXQv5Z1wAu3biJtpF+3HnWgql1CueRMfZPHIoL85BHxidmExvv4sDYW0BCBpuV4cUbR8sxt7QONxnZR+1zOFieala8P/iwFd96+RgOHThFhpeIW7c+RjK13ijS+fxYP2qyk3GmMgONBR7c6p/H7OIu0j2JBAQZyK3cB/9WNAVhBVYDkyhSNHQPd3cGB698hgjcqaQkZSXj3qNnGBgdwRrpKSspBWeOHCNAI0gLBrDMdtWqzvKKcgrxTtJiO9wEXUkUPIGlVTJ3Ci0yg48/+AleIBju7u3HyXNnUVFRBa3QFaOQ5TA/v8j8TxaWlvGDH/8MSgeTw3LrG/chSCApX7tIacCbQcSRubtSRJ8KE7MXq42CWKFPtCpZY14gb4tai6baVgKrBIwBE0xllaVUrOZZ31Jc//RTs1K40lI4rkK49M4HyCEIS0t2o7utk/TkYTtHYZnXi76kmU8q9dSyD4GNRfgWVgmYMnH1yicEV08s7plWxZWXllty8K6BAbQTfMbHJuIbv/RNlPCdq6uasLYVQhoVu7tPnmCWAtS/OIeaqlK2N9+PQlp11vSl4kEphMI06TMtIwuPHj/CqXOnsP/oMXQTCF99cBceHldYh0kCs9HRGVO4stluWWX1+J3vP0ZtWTr+6HI3Tu4rRdTiBJoba0hHIfzxH/5/cf3Op8jMyqUCpGjxFOgc66urCq8QRSUxAdXVlWzHJROKUgQWKJjlGE8pKE0YCVRWJD4oEsyKkp9fQMEaS/6Xi9tUYBZ8q5bNIy6BSuTwKJ5S4YjkM0jgFBSRfFaQACrKVnbLGrJGOoiKEzCSy4jjUiK+KVcOiYwYgouWti7yjUTyxWlUVJaZz+7OhuLuLRp/kHIZ4n0C4bJ4KBOFUrNJITCHae5STOSfFmId1qjQKf6aWymlxMN5XvJFwnJ8Rtkw/OaQL8vdDEFMQkycWeEkgOW7KxmjsRrFvyQq3sFAEAW5hQQ2qdY+osfNiHXsRu1ASdx3d6nIBnzYWF0mr/NjhXxdVicX2yCO5Sn8ilaFK2uDUr/JmushXymvKjcgxWqzXSL4niEq/jkGwrQQZYt8x+VJskDC5dU1VAa3KPMIXvkeWhQk/zopxIolqDyeWdm55rOroM/KVVleVologpXF5QAVYI8tFpnzTaPVH4k/6djB9CaRFftZc0u5EQEURC5b3DKBqlwXqNilwhMbAQWg1TiMldwh2JPLhKZ9ZfWTtUszQAKU6g8JdSnwAgQCCmHQ9ZnFiOdlCRePEJVp5mbvBP+cWQ/eZjJPSc8FbkwR4/0CF1JewujDAW2OJc2m2nhYWMK+/K3NwNDeJhoK10eAS8YPPdT8yVUvXhverTQ759yv/610/hbdqX52Ha9xAJOdtPM2DfjZcac81VeKhdomfL3VxX475TvfnV3tp3ezEnTSucB2GaP4z8ZyuN6SU3wEy3QAonO9s0X91r8j8OJL6kH8ny/vmNvsJXiBCtQdQphO4+oFHZ8vhYzQ3Lc+pQUr5s1McJP7NrbJQDaJIKdBTZtFeOOAtyoSMNrfjcNHtQy6m8xkCotkDmsk9E9u3KdGqByMadhXX0GhW4PZ2Ul0EsjsI2CR9scHO/PLFALqeFcyB5E0SBK0TKHRUY7/ijctk4CFQiE5HX/9w3fh8wdJoDE4eqgSleW5ptUoLo1eWiu/fL4Arnx0xTSG3Nx0M6sLAGzwnUQAAmAaxNL2FEcqjozz4eMHGKM2LCac6VGy2R0OxDXcfHAPa9RoY+I5KPjuF04coaBMx83LH2Nzahb+6VmL+xVLprHJwavWlVlY7TjBc2MTE2SmVRQm0Rz8m/AkUMugEDrdVIYzDXm40zNpbfvasQYU5iuAayJivfloG57Bf/vVI1A6lAx3Ajwxa9giEFwxZq4puwRqmqnwkbm5k9OgBQyK9K5gjBtrK5idnITbrfx2MaisqGEbi4Fuopsa+yyZfl5ujqVNmaKQmgksUySTGZMhaqZbTEYBD+Xro9g9ORQQCQQ4iwtLmKKmrGORMQlszzhUVNcSmBVRc00xy0yQjExxoTRNUFVbi7LyMsRTKElz1fJsLZfXQgz54Vy9/hFpkMTMPojlAMjPzkF+WirqysttOmtxQcvOKVCoaQtkdAyPo5dAsJCMLyszm1piMmlVUbmlUJCJkJbfefeHuHHjY3ztrYvIS0/F+0+HUV+Yig8eDeJXXm7CTx8N4ztXOpDENv57r53C+EAfcvMzKXyiMDExjfbebltAcPRgHa+dxDsP+9Ex5scHd7rQNhHA+/cH8S+/epa0MoWx1UT0zWyhsTqf7HyXoCpo/mnv3/wIG9Sa01i/RoVFISDY2d4gbTjMRmBBtJ+XmWXpjh4+e44rN26hd2wC7QTVihLfUFtj/oHKJiAtvJIgxKYeKNTkT6nRPMnx1N7dji6OqRIB27pqAuQ8zPhXCJaoRBBrpWZ6TTMXKPeQNnzzPio8FH4riovHynCT74mEtlI6aeprl59KLhxP4CoLcUlpCZI5LqIp5G5fv4m4tU3MUsgMjI2gqrySz++EEsuXV5SRNuVoTW2bTFz05vP7SFerFiOupa0HTwlKXYkxOH/+BE6fO4MyvqfG+CKf29rThYftraiurEZdQx1p0Um4fP3GNZRVl6Gtp9sWySwH5tBEkKPYVPIbXGF9pBTKvqtI62Mcd1IeCwjQlwkolX5smuPBk5KEfaTJR60DBgqSef/J8xfQw37MSUnA95/5yRdm8I8u7jereF5qHMb7+xGcm8Lg+Bged7bY9KGmPmPZeAEqbnrvaIIj+eElEMSLv2yZH1CuCW1ZemTlEntXH0gYK36eEwE+wcLkaJx29w1hmEBQgUcV00vhFZR9QMw2kfxFCdi1clqCW5ZETZEqfldRSYnxFfmoSlGU9UWgWJQmkCUekUllZ2BAGTo0PZmG8dFxhx+RH2oz3yCWYYsPJIhJFwoRoC/igXJJEb3JYqgE/Zp2ky+SFHdNiWqq37ewYOEyYuSXyfe1Faqido5ryRnj59zl0iD5Id9eyRxZLiXU5OisZynG2y6BV/9gF+k2YPURiNO0/PZuFMGdzxKcW1o0zTiQT+yarNoy4DXvXzCZkprqsenSgFwyWLZZ9Fhf+bYqV+0Cx6f5L1NeWPwx0apvzgLayqon+4by7moKropjWKvUFWxY049N+5s1P4kI9qd4kMoe8y+ha24X/6trE4Fdglb2geBHdkQQGdFsW/JL+c5lJ+2i2JuAZNKAQh8JaJlTP7878c4IJgm6ZMFz/Mw0/esEQw37ZjlTgo6FNwwwwm0sEOxYrByLmMl6ynPz3TKZv+d2ZBghvEfyPeWP6Ewvqixt4YwjOi+K0j/ncc4zdUB9ad28V46eoV0nnJWLzgU6b8e16fpwGfxwfMacc3Y1r/15YGmfuldl8M/O8z2dQyrHebYDpKwydp997n3VfWFA5tyjIvU0USn/eO/ngE3PcN5Fm9pRz7O6cvyHwWi4HG1Rv/1bv/ltfeE5Gyx6KYEvDQQVYI/aq7B2DT4tK5bDrAbYMr/LqVbMMyI6Hj2zQWrhBF5kJoGdKPgitQQzDheLdlCRvEntIRGRBCbzc9NQYt+8ojL86Xd/QtARQAzLz8vNwAvnjqG+rtyWwGZnpFucGWnk6myFbWhpa7dpLK3IEhrXgNQuk7KCtdbU11tqnO+//Q66epzpmOqKIpw9tQ/jIwNYIJP0Egw9uP8AOWR4WhlVWlaKoqJ8MgkPAVgSFJ9GISYGhodZt2nLAWfWLoKueNY/k0J6aXXF6pFLoa78ZZoDDm4vYduSvMbAm5iGY4fq0Nc/TA3/KSoJSDQnH9zagMvrxjYZsBiWQOXzlucGjibI8GtqKpDO8wrKqkjrq2zfmMg43O6awJ/dmsLrh8uwuL6FmE2Cp9kJZLENP3oygMlgCA/7fbjYnI+F8V48owYsjVJ+PAqsOE8hqqXjf/G9n+L+4y4Mjih+WoiMdQT3b9+35OFiKrn5RegZGLDl9vI/q6ujVs0BP+afQ+voEO51dKBzeAiz1DDF+JTceGbKTy1zxxxI09Oz0Ns1RKG9hO6RMROOyel5rEcu8rLT0N/Xi+7++5ih0NLUZZKLQDQmCtm5uTYVoOCMCsEgZ3H5x8lPQXk4PyRAiqMAyEhJRTJ1w0TSm1ag7RJAJpI2yjM9qMnOwKHyKox1DGCF59fJdMoIssspsOTLs74pejEWTwZL7YQ051/3o6Q4G9NDQ3j5WCMe9i6iqSSNTbOOt++NoqEoC4NzCzhaU4jMHDeI7rBAGj9y7CSyWfbU6CDpfQO/eqYMtWX5+LTDBy+F9gsNhRhe2sbJmkwU5ubhv37Ygy8eLcLv/6wTtaX5mFqYwY9++l0caD6IfGrwEWSSSs4sZ2IqtDbFCoJTsTVpghZck8xukCCuc3QUzyjk5wm0B6kAnDh2Ao11DRTKHt2CSoIRMYIpKhFyktVCibtP7uLO/dsE87H40suvoKy0DN1DE/i3v/tfcOX2XbT0tiOC/Xzs0Amskfb7KXw1Paq4QBmZqezrOQwptVWs/CrliKypS2e1kgSbFkeoXbWiSxZxhe442nwIQd88xkb6UN/ciFVe29nVi9cvXuSYK0JfbxfrKXARb8BJlpIgec/H126TNoaxwzY5fLAeBVQyWggYBfTz8/LR2dGFj69fxwRpOt3txfEjh1knrYaNM+do8Tj50igkyKGmRowN9JvzcTJpR6lo5PO0Q9pfWadApsD94IMPCHxGkZKQTBCUiSQK73SCjhgC+KzcIpQVFSEhRzksM/DJMwrslTWkJZIf7iahZ2wchyqy8eF7b7N2FPyJ8RxXWxiiItDR14cCgoB09m8k6VHTaFqxK3+6wcFRU/rmqMxMTc2Qp66T1+0iKy3DrBZVlSVmadLU/TbrOjYxy/eKQnVVoSlCLe09lpz+zKkTvG/bFv1oGrulpQUul8ssIvLxExOXYidhWqi4hBTqSiytVd2yLknAs8Icu1TiOF6CK0u8JsL8seRnqqC18tXaJT2y2iZoVZ4sKZpyEoCVLDAFi8ckbATKnFXJpD2CJylvM1TCpPQqWKkAj5zCk+KSkJWRZYBF4R2kcGmTImWhDMzmB55T/XeN9gyw8owSz2v6ent3hXS6aP5S8vlTPlktrpgluKmu34dMjr1ugnBN7ykOWGZamikVmh6X76vKEuianZ1BMvmzjA5TE+MWYFagRXkhtQBFq71ZTaN5LcribRY7UgvLAlRWpOw37mtCb18/Wlpb7V0VeFnheCTIxfvlrjLLPn9/LBI/HFLICo1uguyIVZSEFpERRaBk/lwRKPFEozQ9iW2kac1oA69JckEhCFO6H1m/FBpCIEshgOTPKECp/jFLEn+bP6uBKCcESFj4izdIvqt9dUzXahNI0EpZWwDCPtU1YWAV9uOSNVLXadvDGnat+t2mJkmrznEBEud52hwcYc3GTf874ErfzKeL14efZXXbAzD2xxs/q7vKDR+zIyqXI4/0ovvD1+o6/TPQY8DL+e0AI+e9rRbha51f9t3OWOHOfbpeL2BX2fXOpiMq1r7pXXjOKf9zC1m4DJUpsMaDiPr1f/vr5lzvWLachteNMlVr01FZuFS4AJnMvvK7Cms2GlyaetTg8q2GMDKvHIcbWCOFTocoMMmI4iO28S+PprIsstYIduxqkARCZrIdiTv3WvDoeReJd5uCoNimZN566yVqXR4SYDQmNF3E+uzsbNlKwA8vf0SlNRrVit1lL8E6k6iswyitUj1eE8a3CSQ+vPyxvfDLL5zBt775JdRUliK4LN+DDQwPjWKUwuvo4WM2PZniTkZeAQfRmpY3L8KdmoLu3m7T0PQQrYTSM5bWg/iL7/8VCd2NiZk53Hv4BMohqeXMSrsip/vx6SmUFOTjLIVhTpoC2sVQy9oggKlHBgFAag6BUBYBAwlUmr5/Tiut4m1qTqsGi4sL+O4xBnJtSowafxQZSk1hNla2gxiamccrtbkEZQGCtxgyrhy8fqiUoHMNXz9bhZ3ZIfR0tGJqZhoTFAr7DzSb86hCWMjCcu3uIwvM+LWvfwWnTx1DZVklpsdn2FaRloB2clJpf/xkOIu89wDpQdGaEy3J8TjBWqYnAyG22cUXzqKssAgbpIH7d+7ZwoDpsVG0Exh3dPYYQ4on848gUKmtbUBoYx7epFX88C//DL1DfZiZZf0IItpbu9HZ2Wcgg12Jp8+f4+GjJ2Zl1CqybgrczJws/OCdt02YaDVsrPqETDsmUmllqLnvbJjw0RRCDAWcUuhMLC5heSuIpup8ZLJ/ExJJjxshs3hFRommCdYq87C2tAKffw03HragLC8NbxyptZWhSwTyXSMBvHWiCsPTSzhflYkPrnyM7PRclO87jD/4pB8bEYkEaTlmWZmcmEBq9Dr+6SvNUF62rrFZDFMROdOQi4+65uCJ3MTcegSm5hfwalMuLr3/oVksjjUfwBS17zOnTqO6ssq0VHPeFU1z7InOFSdok3sMQdN7n3yENQq7RdLibiS18OAK+nv6bMq9obYOxYVlFtZBkadXqByMsk+WKZSVPkYCJYbjtrykEpExbtx71oqrD+8gRKG7uRvH8cn2JBB4evcmGpsaUFZZQ8DMMcC6NOzfD0+al2Bhxhi1mIs+d6lAKNn6KncJSE1NprBvdjjOFilII/MzsBT0o7KkGJ39A2jpaCFdNZH+d236O4NAPYv9Ozw+jMnZWUxQMPX3DCMw40djdRUO76/FIV6vpfIa38pVqZAO7QTmK+Q9mSlenDpyjMxVjt+xtoJPYVIqSkssKXpZQTH272vG/fsP4aHCpfaVj5OYosLo3Hv8yKZvjxw6hJPHT3LMDMHvDyKzuAr/9ZNxfP9WHwYW5SwbwqfdM/hnL9fgD68O4T99tRmnyr2WReLKe1eo6HQggW1R01iFrmGCYoKmFSouUiirCXJDBDryvZKVzELgLAYJZhdtnMh6oOkrDQAlHJdj/ZHD+8kPZgnYokHIY1NZCjZdXJiP/PwcxMRF4uq16zZTUFFejhUCzdh4Jc3eZp95Cbpk8djGFPs/j0pNGnnZNNt2di6Asek5swpLtjgClY/mszVFpSnfBLaflOsFAlulmTF/Lgr/jTXNHigAsYAQa8X2E7AX6BKvVd8L/Co4rxRm+Y/yQp4DtPhKYmYpyHHJXUm8FXPRS2VBbhzyZVoOLhvwkaA0v1F+OqGO1P6Ctc4Um3KrulyJBEqJPEI+ybp6vRl8CfLNnQgsEiQlJqaa5UiWH00FCtwrEK5mGLQS0ZR50qes/no/gU75gCobgjI5KMWQLGRaCLC4vGx0o+kwOdJL0VKA7RXyCN/CEhJcWkRUQgW6lQB+Cs0HDqKyoprPTKSkJ1DdjbQQLvOLy/hOdyzuzcqa6QjjxIh1gi4qj3Ehsywmx0ehOGUH+UmK/0WllM8XvSgfqmSJ4pQl8r0tKbmsW2wLTRNqqlHtpH6wsck+tYVfkuU8JsOFWWn402Snnq7f/KpfAk/qk8018lJeo/6WO0/YmiP6MB9vdSb/OWWwXI55uY58ZtXRYecC+6rLP9vstF1gmyCMftl17AOzFPEGK2fvGZLvHHr86RRk96ts7gKkZqHjrusMv3CM2XvyvVVv8VFrE9bP2mUPRIUrZhY07ipPR1QXe/jeN33XM3Xe6qXPvTNmLdz7ruP2i2WpLrrf6YfPn+fUQ8Dr13/92yImK4AHwsAr3IFqbFVMUzMCAhpgNp/J67RSwWKckGDlCzWxtIGFFQKrbU0zbmMm5KZ4iEFZ8hpeKUvm/Rx4ZAorHGSVlfUEKan40TuXMDW3wDKizW+oqCAH588eo7bgOPKNDg4b8Wi5rBJTS8vOzS8wRi3/M8UZ0gurAxYpQOXsO9Q3hOfP2tFDjVm/XzynHGx5bAb5lpUhPSvbpkFraqrMVJyVlUNtIpba4yCFlZa8RsBH7UfTAvsaGonk+YhQhJnGr9y5jrGZSZvSmZzxUVhMIjc7w5b8Ly8sOytuqOn/y3/+/0Bz/X4DYPm52ZZSRBGavdR+PdSa5bw7zXIGB5TYNmR+DjnU5AuLi/lLxBNpADfFnYYkdybGF0P49l8/Qd/sOuqK0pG1RU0/IxfuzGz83s+o+fqW8JPbA3jQPoY3zzbCT9ClhQKp1LTlgyBr5tTUJIX3Lh63tCOZDO8whVleZprl8dMKS1kYxWTkI5fNOitIYfPBg0hnfWU5k4ZYWlyGVK1IdSXjxbPnLIL5LhmSQgtkZKSiqbHWfK7k0KkcmG9+4TXsb6jHyEA/etpuorwgwaK5v/7at3D0yFGC7QoU5BWTgSZDuSflz6VpTjfrpykkTa1EUCCleNy4+/QBJglQcr1ZSCeQiuQz1rbWCRIDNvC3CcBc8SkEs/GYWVrA9afP4V/2IzF6k8K7mcJAcYM0ONmfBF7xpDH5r0VGu9A+PGPgor6siu8ha1cI6dQilZLjvXut+EcXqin0E5Cdloo4dzZ+m30xFXCmuy/UZxK0U2koKieQHKTgHrQVbRcOlFgOzf/rnSfonljEv3hjH37/J0/wb756DDNz4xjp7cfrF9+whL4+gtDkpBSzJMhaMU8lQ354kaQ7MZWt0AYa9tWjZ7AH2xRE28Rky/INZDsoUbCma65+fAU7ZJoNtdTylXWAY1M5DJWaKZ0Cpa9vgIJwHRfPXWC909HTN40//8H34N9g+8kHaDUGft8iAX4BNpfnECSwa9h3iAJzGz/58TsElnOoqqpi3ydRyZAFZMcUBBuH/BOv0tSdBHleRraBjP/Pd/4Yd0f7kV2QiRwKqgiC67LyUrR3taGtuxNLpPE0TzqB77ytEJPTuDczHy2PW1CeX4SDjQ2orynnuAxhkeOroKgIi4FFY2hPWlsxQ7CRnpyK40ePYnVTK+YcS5Z8nuR0LsG8Sr6QTwUhhjQyOcH+5r2KzeXh2Ojr78WRkydQWFRoscGUD3Np0U+wRIXBk4m/vDaM//c/OI4fXO3C73ytCX/yUSuG/CGLaF7p2sK/+ee/ju6+HhRWl+H/+Y//NwK8Grg47kpJC6Ps42lF2ufzqotLCVCjbEpIAS+XSbMJVBJWOO7MWsT6bJM3Kk2SwKOsS3J7UFaC1HSOP4I0PVP8U/kzi6iceTyJuHP/Cc+tY3/TftJ+LALLAQvPIsYvoPD4yRPcuXaNIO4wBqlo3nv0lIA3FjHkUdlpGdhcXzW+KpqTYJNCLL4uS58WakxPjJgC7KLSIotaeprHrEXmnK/rWU/xX0lqCThZ6hRWRt8lR+RzZIKQNKv3VTgQZbhYZVkCBEmyyBC8SGlN4FjSdKcCs2qT/52eITkpUacFXRkEzlrNGtRqQr6vrHSUTmYIUNytzfUd8rk5Kopu3hdri5WkhCnAbrxogWNNWQYiCPq16EFKvQCifI3d5DHyX5QRIZ1tI6udQKDko6aiJf/YlVTGlQ8YPLZJBXKU9EweVlhsIWTkZ3fuwnmTD3JRkSVPrjGK3zizDvygax0tgVjWmbKWbeYKraEwIsh2IKBjO2lKsTYrAVnuOMTZKsVY82/WLIv8ceU6oNWccVrxaqArxsCuAqBLoMvC5SyIoUJkFige53cpzxt8d8VoC1vDrFV5j+S8Nsl6tbHdF6XMKrI6OgBRPMiZWhTY4H1sCAEOgTVNnTo9ZJcaL9B37U7J2vbAFLe9K2377Jtd7AAT+8lrNU7D99h5ofaf23RKYE3ndEb+dtocIOYALj1L/Mk2XuS0zx620QH90zN5r/Ns7SpSz9Yv5xp9N+uVjjmX6KvRuFOW833vdquD2knnDI6F67Z3c9Rv/Ma/s6lGNaTewZCa4KWVoAM6qwbWvL6WDW+YcFSQNjnd6wFiGotrwMjCKoJU2kSgvl0KjyhqG6Et/MN9SaguyLYUHnIMlLN8amoWBsbm8emtBwisbFKTTkNeThounDmKffuqCKQi4Zt2Ui+IwWtFjubeS8h4kwgQBAb0MhbEVcTCwasVM6WlVZaz8aPLn2BhcRXFJYU4deIgtYlYi4StqbMPLn9ooCI7p4CdZeveqHnOW0R8SwhLZj4+PIzqsnK4NMgXCS45iG/evYtr7Y+xGqPlymSI3kwLZdBYV4fMZCeL/oyPgz4x1lKnaGDIW1NaouoeRcG/w0+l0xD47GpvwyCfk5LsYvnUDvn36b3bmFjwkcipXaxvmhbXM7eN6z0LiKeG1zs4gX/+hWZM9D2xAX+5dR6bBIrjC5v4xqlidE0uo664CJvzwwguB42pS0NUBH7N0yt33cjwGHIyciigq2xKbHJ02Mz2ogGL3cJO15LxJYKtjZV1ZGZm8fguKioqMT45g0tXrqCsosyWsw/19mBLYIl0o9VXiukmoLqrqSaV4dcUwySGJjoo1Ltx7tg+PLz7CKfOvIFsgtUnz1oQSWGcImHOT8WKk5asPteqycbGfeZnlJmTib6uLvjn5iye21JwFcvstzXS5d2bd00zU+woTTXMKhDv1Wt42tdLgJ6GE031aKjZT6GvsCObCEl5jtxCemoyaZkCmECuf3gCpSXlONDUjAQCN40POZSWZbvx0r4SeNinZEfYJf3++vc70FiSjoLMJJSmRqO2JBP/xwe9WNrcRUbiFkbnJ8xyuuabwRvH63GyPg9//0wFbnXPIC05Efszo9DR9QhxssyVV2MBHmQT1M3PTWJ2dtamsLVqSVM5cpAW+9A0rFYKXrl6Fa+8/gZS2SfyxSLZWDy48ydOIpfCYmxwhHTvNwthVmYmlYIso+kk0vHc6LitDtVChfXNSPzhn/0luscHEeNOIvijwF3bRrE3Gd/66qt4+YWTOEeAFkkg+95PfoZiApO33/4Rx/oaaqudFEJuCsr79+4YXUjwUsKYABWjUSiS8fkZfHL/FlY2F83CucXxmq8AmBSKD+/fQz/prqioFMU5+cboxyZGkZWeg7/63k+wvbmKV186zWeVQrHOLMEwBUZ2QZ7Fj5P159rzx1ja3WKbemy6LRTJHuIzZgniljn2Bfy0YriA4+Gp8ik2H+AYlGWAAGUhgInJKZy98LIJmOfPn3NcsH3GZuFNzjRnavWVVoP+57d7KBiBtHQXfuVspS1Q+PrhInz49tu2EOX1N19HZrrb6F0r2VS3PCpEEtpD46PoJcDMcKcQSGVyXIQIkhNs+mqOoGw1uMKxpcjnGwbyLZQG+a0AViYVsRCFtiLXiw+GLXSzczO2OMlLQBZLAX/nwXPWM40KaS7GJscQpbpSQZDV6r2fvGPT9rbYiX1TXduIkZk5TIxPw5OawmdvmJKhDBGWsYO8VMJcwXj95InKu6s2y0zPIkhRwE0FCo3HMpUwCWI55GucyAKlleBy65CIUQR0CThdK58zdo3FQoujcEriPZHkF1np6TyvzB9RBDFU2sl35cupaUaBNEfgRZp/l7J4KMyFAzwEBqQncWRoTp6bnhuYDxjYUdJ61ohAVuAkgTQQxAR5UFtXJ9tnykSayHWdfSW6UxR7xUrT7IZy0QosyYqzShre2l0niCKIYf/Ioh4iKImjnMnNL0TP8BCKysrMbUX+r5pibD5wiIDYwzYRnxfYIE9jO02RP/9h5y46g1KmHP/ptN1V5EatIjmaZbLNk2IjUJel4NQxtlJUxgYF4RW9OgsTlOZLVnDyVoJX+QDKeid/vXAaIAMdBBoCGIID8r8WLxUvCbeb5KZoU8BGjay6iOE5BhfHOmQWwljFOnTAgwBp2Aij+7VLzss53cCFyuIxBy5YC5u8sU/tbAe77/MjRuf2hTXQGT1fdWJxdsz57byX1VXX6tze851d1+59twucTYBQwMdusH7gdxXMT7WRwJhdz39hMKT3cB7ATbfyWh2z3Tm6VzdtBKPCSrqQBw3g6hm6zzYrwMqWcciZNnUAmNox6nd/93e/7fxQBRykGn6YkK+Oa25dqxnlUCmnVPvkAFV4CaW8kTl7ZHEbc6u8ZtOZj58JEfFTcypK3MXr5YnUnAZw7+EjlBQWchBnYHVjF1euPcCDp+3UhrR6YhPnzx5EVUWxBUGNYMPMTkybf4EC7ElDEsGJoNxer2k8ip0TwcGtAIByUI3cDlEYLWJoaAB37j1gv0fh7OljuHDuFIGel+/hALU7t+/gpRdfRhIBiaZiNPeuKMzSArQUXkHxtCz3yKHDmCWTWqPGT5mKH1/6AAuRBAWxbGgyqscPn0AZwc4cPw4vBZscHmsaasx/wkUgpjopN1x0aBuX3nsfzx4/RE9XC548uI1pap+uxHhq4WQUCv6anYNoMtGPrl9D90g/+vu60dXWSuaUjQpqiflk+i19U9imtuoh2EsOLbAdUjC3HELL4CKB5zr6Jsh4WNGzDblIZD211DzZlWJBBMVplCttLjBPhrMFj0txZWLxrOUxJikcFuXrQALR4gERiy03Zj/PaepnYsLCSQj8ytl0hFremTOn8eThfQKrgDFuS5hMOlG8nbTUNBKiNFSl66DG5oq3UTZL0KZkybu7ScjKrUJXTwc2CSy0glB+g/k5uVAGgrAvgRyEtSpHKU+Un3CVgPRYYz0KCMK6+/rQOTCImrp6Cy/gJy1IE3/W0oZ3P7mKex3P4MlKRw5ByS9ffAMZrnRqtVQStiIQHRFDzX4bb//0Z1heW0YkaWpgZJi0H4Vn7NPujh5bYu3N8LLdnIElHhLB9rn8cAyNxR4MTgVwu20SXzhOel0G/vTjNhwq96K8KBt/+mf/A/OLcyhiv4mWtwJ+MutIBHdjCeI0Xfk2jhw4jn0HD+HSsxl0TC7iSIkXq8sbGB0dxCrHj7Rs0ap8GmVxUrqbT698hIZ9+8waEeA711bUoeNpK1bZBy8dP4OjBI2FBCbtna248ulHHGMrljszhwLl2YOHBDhK4OsxMH/z1kO8f/Nj7CZQeMXEYXN5DaUEXV84dwiHGwku2NaKVN7Ldu7uaLExVFycQ205wlIzPXr0wNirkl3X1tSS7jYw1D9sKxXlkCslTk7h5RUFZPrytwrgcWcb2jk2lSuzorrGwIbAW2lRgaXNWZxfQmdbj6X9+ebX3yCvyIZybRYWKi/pJtIJJuPYL0vLyxz/a3jQ/hwzLDc1IQWH9hFYk8ZSRAOt7Xj7Rz9BR1sb6mqqKWRAoFKC9tY2E/Qff/wxFEZD1vD2XoHzHKQkpSBiOxJ5eSVYpHI5xDoQWeCNM4fRTx6wv7IQG8vryE+NxVjnfVy6eRNvXnwL548foxKntC6kLYIHTWFpuk98M1uWdSoyss4uzc2aC4FWCMrKQlKz/KzK42c5M0lfEpCaUnKEhOKqSTMH+2HG0vTEs2wxfL3P2AjpsJ5jgcrh2Owi7j9pQ2l5OY4dO4qC/HysyEJGhVGA+uRZAti6BgpPWagAN8dngDSZmaGVgQR6ejYfRCnAvoo20JGZkWaCZVgZPjg+0wkmlL/SJ7cIggFTxMkjRANmUWGdnd15DwFQAS9NvWyTjygwrXiLXB62djZZJoEAFUbln5QvY0iggXWQlUlxyGT5UjMIdCwvL5kiqOl3hYUw3y9erwj44jlhcCfL2XJAwa0pkwieyEVY9g7GxyehnIoCxDusq9z4c7KyyAMTyb/8VFxSCJa8NkujVEbbfEaQZQOb7E8FF9+lku02Rboov4SAdAEDQ0NoPnyEAhxobe8y/+JGjj/FzpMri+UL5fjTAqb+hRD+uHMTY6vsW/arVP2cUBDZ0RtwRStPZjSyU2JRl+cmQFcsSQEqJ9yFFnzZlOLeqkW1g4Fz0pDeWyBZoCpsYdSnNkEFnRMv1UIYyXONS1nHdE6yXsdEYOb7xXv5y2hPfeCANAcHOCDFAbpmARQRcXOeS1rmSd2nMW9l/o1Nd+q8ffB+p0xhi/DUpNG7ztvuACinak5ZVjafK/8xHZP1TUBP76tL7Hb+p997N9r7aNP1Vj43B2g6x8JAzqY37bwKspO260P36dqwVc1pIOcafdU5mw6365xT2uyZ+rL3XM0Q6powgNR7R/3H//gfvy3TozpbgeScC+2DhWuaQw3vWLcUVVoEJu1zcSnIDnCQsZaVd82uIEhBsbWxg/ndaMxHJSJqOwanCiNQlbyNvu4u0z40p78wv4jbd58SdHVgiQxV+N/jTsBX3nqVgCceE6NDCG2Q8PmcCQX5XFmhsPCaj5JeuKSizBywpe0rds0EBbok+9wIv1NrfuPLX8QstR8N+ldefBF5+dTWNFj50jKbpxGQCFAJRCh5ajGFk5JX5+fm2dRWbi4FVLJyYGl6bsZCP6yzMa/euY316B2Wuwk3BaLKiEiIgZeAppJauzQipafQNJGitD969EwRGOFjnRZ8UyjIo4YXs2OpfLZlUg8sUbvm4F8KkKmmYJYMdLBvCCebDsIbFYd9lXVmzasoLSKjSMe5egqKsUUkxWxiJziCwaE+HCjPx5HSZJytTsfZmmycq06FK3YH8UZ3kfCmKdmslpZLc1VapgAuvvgKpthu0l6V/00MXsxKaSW0uMD6nYNNSZk1AKX9Kuu+VrbFsx0VeDCdjGqGAkExdTwpqdQq1wjy3DbYl9iuAi4y6Wt6RJ9a0eVOzqQArOL3XQQpEMbGhqj9xrDcVWN68tvRtLIAlECfBtIgGZx83x4/uI/up49wor4OKaS53uFhjFFYz/r8mGE/aIFCZroXY+Nj6BgYQF5ZPrIJ0MrZL6ebySAp6dZIM2LUsSxXKT5S2aZrBPAKmim/lIbaBizNBzE+OEyws2q+e9IsIzgepNVrGJXmJGK+rwVffe043ns4in90rhp//OFzfO2VA3jcPWvBQP/xL34DNVUNaG9vw9PWWwQOlfBNTdlKU9/MDJrqG3G1dxt/fWcM7SMBvH4wG2V52diKTrb8hv6ZEWP8SbFKDxJncYS6OjsoHJIRk0i6IIOXVt7+vBX/4Ff+nqX+aVbdKRAKSwvRdKABhbmZ+PT6J/j0k08wQyHdVFNPumF5iYl8C47X3k4MzhJsxmkKIgQ3laSvvXwCb710whSCDY57BZ2VP0tDbbX5lXjcVFA4Lvp6RgjA4nH89BnT/LMpxEJUvkb5nJ6ePhQWFSHEsSbwqCnpisJSi780zHHgW1nCg2dP0TcyRGC4gf7+Pvh8sxjo7kdlUTXanrTi7JljONTcZAF+ldw7PSPToo5rOkxjXuNWcaI6OtuxQtrSqstTR1hvgjj5Q0VFxRLEBVBaUoKSomKOUx9ySQfijjeuX8fJ0ydRQAXQQwCyuLpuQn6XfCsmIg47kfF40NaBK7c+4dhbRkTQjy+/cREtA8P4xeO5+P0/+kP85Po7iE9NxjdeepljaAk7cYkU+I7C98Mf/hCHqbAle1LMEqznT1JRuXjhFcTFJLGtN8yKlJSiQJ8cp/JBIt81Nw4CC00xSigpT+HkuCynmnrXIhBZg7XSV8DGWZFbkJ9nU7U3Hz5DS2cfaTWZ/CuXfCwHlz+4hGdsyxcvvIT80hKzEKcke6xcpUo60NSImsoyKkkpjt8f283CS7Bc8XvNOMiK/M67H6Ceyo1ixcWyHrJEybok/0FZcsSPxWcFAoQIZXnR1KJNTfFdtIJSUb5l8dcY2qYSKqAmPpOS4jJ3jigCiy1KAQFq5b6VPHIirYcszuPE6AgCVKz0bKV2khDT8yy4K2lUccDELzz8batVWTc/FblAcNFmM+y9+ExquQgpBqPqJF7N9l/ndVpJqph+Wi2oDB+yvmnaKpVtk5GeZvwhP6+QZSjlVhfrGkJlXZ35dimHrOqlXKy2sUEkyNeodMtocHtiB3/VC8xvUqEl32EroCC0iMzoTSRFE7xQJhakxqMuM4Z8Wzl/+f7UVMSTFepBUfw1XSvQJSU2DL50TMBHD5SbTRh0fSbg+alzEvLy2dO0swCBmJj6R8BEVhpnJaIDWgzy8D71qTZdrnsEpGXwcIADpR/L0rN1PW/Yu1ZlO9/tIXu78z+BCvte7kwGPHRE5ZJe7A7eZ1fuPU91UH+Fr3HAmurtgCm7dA/MhH8bKOOfA/4FwJzjzqZjfIKer3J5r87ptFNt53mawtZBKRUqIFwnfRios6+OFctpX7Wb2mQPUOlCblYPu95py/C94of2frw26tvcnPrr4U7DCl2aHxcvchCuVq0QwXOQKOqyVt8sUYPRdJsIfTqwirHAOjZkot1UXkYOKJKYrFi/VJuIxEhqTpMTqCwtp5BOQXp2AX/78Lyj2yxOQo01VWX46pe/gP4earwEXlUVpRgeHGQpkaiqrLS6yClzVoEbCwqQwEbSCiCLxMs/+W8Eyfwq62uR6MnArTsPkEjQsH/fPtZR6Wu29qw5W2h51oIP3nvfiOfE8eNkRrFYoKYzyTpqQIvBaRpHSYxt6oz1W6Xmqjgss7NjKE514UUKBC0sWCOzLMzIRmVBkVMfDmyZ9mPiXWgjM2xuqMPuepBMJsEIvYwMX4FNc6ll17GubGU87exESWUtVoIbBG0BnDt6nJqPFylpmTh24WV0+KPwT/7nbfz0LoXU4hr+4cV9eOedv0R2Xho2gsuYGZvg+3MAxqfATy1aQTuV8kaAWISlpfeyKMhyJJO7gnK2t7USiuza9IiEO2mCzEv9SoBEcKz8bIpRpqlZdiQOHDxgwWmzszPw6OFj63dFspalcJkMU0DYImGvLpGGgOSUZDu/wXYTQ5OJXD5MefkFuHHtDrwZCmRKUMZnKhWNgpuKTEWL0vAkDEXc8uHIJYCKI1OKJQIqJjiWA3Yy26a4uMw0OK3eTCMoKS8pRGlBvk1FnqXwa6CAKSbDLMzMxzqVBMVgkjCQph2K2sHdh3dw9OBh1FXWaEbYchLKElpRXoTa+iqkZ6XZICHRaNQjktcszS0hSPrwJiWhqjiNdBWBrrE5/MqpEnz3Vi/OHSjFb/3lPV6fiBPHjlEL96EouxCBtWUCTr7rip9gMwUHa4sxtrCBJ0OTrE8CHvbP4K9uD+HhSBDfuHgCqRmFHHswi08Ghc866ffYuTNUKBZs1ek7776LkydOoLqiwgBvcgoBM9u9f6gXqSlsMyoXC1QAFtjvmvaW4Fjjp9hsJLXsqpoy9PR38twGIjaApuoqfPXNFwm0qFDM++EimBZDkgNzqjcZczPzxgdi2B+jfN/EpEwLsaApmtmZaZSXVaCwuMj6vaW1BSlulwkEyjy2GwVtkgdFBD9KsxUg+NdCEC0YiGBfLCwu4PSh4yjNLoKfZTY2VHLcKX/hCpqaDnDMzZFpOVq3hNwix6qE0pNHD2zc5ucU4Ozpc2Z5nZ2ZNWFy7NhxNO1rIv3vGuBQZgutkExJTiagLrRVdWPjk+zfaKyRl9kUW3Qkx2wbHrd2Yo3t7U1zoaq2BvWFuWjI1ns9RudMOwaWprCytE5A0mQrkV3kg93d3bh37z7qa6kYJCoXH/uDtC/ayUzNIE0pPM4CFAldsci2SXD5VPDkThBYWDTLmBi2VndJMfRRaC9R0ZEvqACQpg6DGmd8B1nIFCxaDuoCcW//6B2OXfna8F1WSGcLsrYW4cTJ0zY9yxuwxbbRalAJcqV84gsbqBGg2iB4C5DXyeaxQQAaTX6g1YUS9H4CWKUyW9kL1aDgtJYnkbTAy00IG1AijxTAkcyTf6cFqOWffAGT2EbitVq1Kgd6zQZoOk6rx5W5IZZ10pRweJpM03OSC5pSlmuBQmWkp6ZaXEG5gegdZB2QX6espppWUsgZrTQU6JLSsk5Avrwuh3gt9lon3cZTXeY9lAECaunuFMh+KKAXGR3HcgjRSCsK8ioepPASymSgoNsK6ruxuYuBQSrQlAdNRw5jhTR2595D1NXWU5kk7xef0MY2UbozTWNem4jG2xOShZoeVJyzFeSHgsiI1FRgFJ8dj+KUEOryWBeBqb0pRYEv+fw6YMuJ5aW+EH91jCQKHyHgxBZmZZ3ch45w12/V3waLpL76gDSoBQYW64pHJN9k2TQwwt/ONKKsN461LGwZcoCNqNIBNvopQG0Airt+Sy7bZrc492kL32tF8RoDajxmoIeb6iu5b+CKtKTLBYx+fgu/k0NrDnBTHfeeaGApDKjsGP/Tc3TMgJHV0amnsI2epT1cd21OewkIygJI+uP76VnOuzjyU+ed5+g6B5B9dh//7FnaeK25ajlfScvyl2Qdueu46mbvyr+o//Af/oOTMshuplZFBqRVK9LAwh26QwGu6UXtMvlrFY4c9XQ95RnGFrcwv6KVWCGs8mFTEW6eikJu1AL+3kmtttu0WDbRShGRlIiNyDhcunEbI2NT5mOjpbDnqOV6PQm4+vFVHNjfREIRQ1ijtl2LouJiVFZV2spBNwdgpJApB7QytGekeg04KNLzHBlOAgfJ5au38ZTgqqGmApWVxSYENJC1+kuMT6BjaSGAi6+8Ys6eGvBi6ErtoBAVWvq8TGYkU7ac+WWifkKGPEVAlUbQVc5BmUlNdWUpCHeaF6+cewEuDiKSuHWeVpTtRMRicsqH2tJCrJJpadWN252J5MRk9PX02/TmfGAO4xSMbcPDBAUhPH34xHwg0tLdpukmkkEth8jEqcnd7x7HL19shjsxBjXJi7hy/SNcoGBni6L64HHcm6DQCe4gNT0LBTkeLFBo7Wc7ivC0vF/mYgU5jeUAlkVPK3oWfLMEHFqRumZMu4R1DUXsmK+IVhdJ2IkZybwvS4IYvaZ4h6mJD4yNyqWH2mAaVlYWLeddRlY6W4BavKZEOOKUnV9gPDXNYwEsfbOT1CA9bI8lA2pKVMtGMyYqx35Z12R1m5ub5WFqx2SomqKqrCzhRQL8y3B5UnDpzm2MURiXF5WiuqSUzH2DdLqLorxsapExFhhUUzeXbl7HNN9DQTB3WX9p8s5U5y7ScjIwODKMnKwCm3oaHBpDGmk0mQAuLdtDgbCOxJQkgoSgBdBdXVrGAoXDjG/UUuK0Pn+GiYEOW1hxuqkC11ucLAjyeZBvSXVBBn73ew9wuKEJRQSE8QT82+srlFS75jszNT2GA0VunG+uQevIIh72zeKlgwSlz0bwSy814VbXHOLc6agsy8ejB/dw8PARlNbtY/8l472fvktQkIXTp09anj69rLR0Ad3VZYVQAGm8zfJBKu5Q4779FOCJrJ/8CMlgYygEyWwF6GrKyqmgxOHM8aOorCgyQK2k8AEKvb6ebpsKVGw4ZV6orW/AyPg4PN5MXLl8m/2+QMWlGXfu3DTHfS3EkLVLfpVjo8MmONTW8g0lMcFNoV2aV8wxmwbl4Fvl/cE1ggcCkTdffB0F6dko51iPo/LypOUZXnvjCzZuNaUlPsSmpaafYJYETUkPUEkLUdHLSM/EYSorChcgjuehUJVjvSxKsgxKUPUP9pswlBVXltoFgh35P8onSMqb/MHMmrbow/zyBEqrihAfnY6FmS3SZJQBTN/oGC7fv842onJAMHn7xgOcPHgSLY+fYWpmCi+/cpHgvwyXP7xkSfylOY9znCjw8Cr73kPaFahRkmZNmwlAueITSdertipWQleCdY60LWVEoU602EV8RcBCi1vEyOUPJAuS+lvxw+R/lZWRiRdfvICzZ09SwYzGwYPN5je7RN4ln7ebt28bXXgIjJUO6dbtGxYzT8+TE/0Kx7b8MuOpMCrkhlbBShtxk/d43B4qTxr/K2zXNH4niCHgkqO2VgVqrEp8KLaVwJR+mA8RR62SwDvpXwTqNmwaS75P6kzNsLg8bvhZP8pQoxWBchO3vF4xvGRhbyYf0/Sj7BCKM5ZOEDo6PGKARPUYHBxg24l3JCOHipnCNwigLvp9Zq1SYulFtoMW4yjsECWirXKmkDOf41CUpoYVbJTghoqAQI1mRnSvyQPyI4UwimI5JQRaj1ue24raw4eOwsuxYHoZ30uheBTKYmkzAm/37eKjyTgqA6Rbno+LWkdpaAmpUVT8qFi6Y0Io8cagKteNJNK7lHotUnNCJmla0QHcDvhyFlxo1kbAQ7ssi44TvQNwnSksMVMHKHy+CXjJkEIQIMHPT/WbNtGSgQAtYhBvIFh1QJfTn85Ml7O6Wr6/2tSvVjr/4y22GX5wjn626TkGSPYuEnCzaU8BXJ7TPXqWxrUukdVIstPq/llRsg45ljkrhRc6z9K9e1Oqe8d0m5Wlc2IU3D4Dhbbpms/rqFO6Xg/TPQbe+HxtxmusGvrP/rfnOcfDZahsfZeyxPYlfwuDLrvOzjhtrB9mteNvXavfBryssL0XcF4MZnH4PNWArFdOJ5k1SPFmVAiFuRJ3dk8uYZncaJdMcJpQYDmUaCt4Xs0lgcdsYGZqlsI83xLOSnDeedSBe2RWGliamkr3puDNN14kQyXDWday2lg01dfYysKC4kIkEThpbtxPhisrhBhGZ0eHTRNmuDOwSBDVP9yNuaUF/Pi9j/HR1TvURqsI5o6ikeXIf0grVRRtu621jdpnhdW/uKTIiFwjQ0zPnDip7c9Mz3JAbxjw0LTFO+9/jPc/vYbB8VGCPaJqvr/8hDTdFseBeaC6CVHkCorsHM3mm5v1IS7Fi9HBSewrz7NjYu5RBJxaXRNNxih/KbWnpjq6xsaghMfDvQM4ceqkGtYYs7b6xnokuxNwn4L5g9vtOFWXi4r0GEzODhJ4VBLIedCxEIfJeUUx38IP73fhwuF9SCAQkWNwPLVvt9ttjuc5udk2bSi/LaWTKGLbqh7GzDK9SHSRSfLvxs1rNuWryP5Pnj03QFpCgaipHkVjvnrzJgYnx00rzM/JtGTcyt+YlV9AwVsMn5+AcmbaIoIvELgo/USNLDOkJz816+6BbrMACAgG14JWl331jQRYVewHCZgAteJECuQl0iMFa2YGtXgKaQqDNdLcwAQBHLX3WCI/JUNfVsT0slKL0i+HUA49Aq0YBDnIdyl0oxKSkBJHGtqNRuyuVoI9wuVbNzA9v4Jjx17A8TMn0D00insPn1MgXcOTJ3dx7/pNjI9OEnRooUESlMNtZKSPANGDOb6bpjd7KPi3FNKBdTrcXI8DFTn4wdUW/MbXj+Bp3wS2QtHIyUzBBw/G8drJGpsyFJDf2BI9UlGYmkbsyizO1ufiUGMprneMYZHoLZ7EeaI6B//13edwU6CeqOcYSM/Btd4AhgIh7C/IRFVRIUEYbLGDRrJy3QlEm0MuAfsMhdnDB49x/oUXLUr2DgHfFtvSm5WKwdEhswwdampCIftMAYo9KYk2VatAuArvoJWtCqGi2EvKL/iFt76MBf8y+28JrS1tZu199eJ5PnoLdXUNFASxaH/ebspIaXmJgfJUKkEWdoZCUNHONQ2rPJqKhVVeUEyAnAE/wURuWg5OHj5GYEbQPT1tDDO3qMRod43jI4Vjw5mCiSaIU9qmIPs6kTQei4svvGxTnOVVVaQTRb+nokFgMzjYZ4BfisbNe3csKXcmBfY2aVr+qdrFBLTarq2jEy1Pn6OooMD8U93sJ017rywsW9R3rWyWX5KS0vdNjCFAMJ/mycDowAyu3biL8+fP4aWXXzTgR5xnyqGLAvPhw4e22jKavHeVdDLCdi8pKWE7BshH5RO2SWDjNgvOJsGt6EgrNjUdKT6smE9KxiywKWAmDmwrBiUMxL93KDSjY/Hiyy9Bvq3yw1SuTgWmVnyyNL5HFBXAa9eu4vLlD0gD6zjUvJ+gPc1cN5SDUHxJrgEW9oGV31rbRs2+fZian8Y2lbN0r1YwEzCyHeXbpLyP8peV07ZFGQ9t2xiQoi7r4SbpTAqUE3w6ZADCsXhF872U9HoDq0Hl+V3FKt9fliIBCjI9A6BaYKNwQPILXQwsWf/nZGdSkSRAJ/BLJl+Qkq0FVBLkUhizCRxnqcDKohvH9nETWGby3bO96VTG8ghUqSST/2sBkwR/SV4O6ivKzS+V1aWcSzA6kEVJKwjVFqWUMQLO8g3r7utHVb0yZ3hx//FjkxGHDh626PlStmTVU05IhSVa2tjB/+rYwZP5CGyTPrUqOSFiFUXcU2KkBMTDnRCJSm8UMl0EnpQfmjmS0Bef1LhTAFgt+BCwUvtp0YWsJWHgFbYefWbxCYMlAy+S3/rN43sgQec/8+Gy9nZAi9yHZHUSUNCnQIKsltoEFCTrFdNLm4rS6k8VonL3vhou4P97e3hTWBFn+jNsDZIl08A4625ghJsDzJzy9F3QRFZ1gTTVMYxHJCf13jqvPwFZm6ZkOQKgPGRP17Wy7tm78rsAntVB779XP9X38+POrnpp0/uoHjpmd+zVK9zWn1s1eaXzb6+Ozne7TvfyU48zYMvvznn+7TWa+tqAlxXGTYSsC6VhqkD5BAnEyfIg87L8vVgyCyUCZqcoHUNgfRejgQ0zxZqGF5GM7YgEZERs4N+czacyHklGnmM5rKRtrm+FcOveU2qI8waGcqlV5BBMHT+6H76ZSfMHGBnqR9O+WmsqrRqSs+o6CVuAwUVGJMb04N4zDhwOQDIxaYdC6ztR8bj7kNr6YhBHDjZybyCDViJb5SlMgY+D9RK10YZ9jVgjY1LwPJnvxeykqUn7e/jooQGRlT3t0r+4jE/uPkBQICw2gsK1EP7RESj35LGjx8yaECUezvZSJvuFuTnTrpI82Xh0vw1H9hFMUFvWKrU1akTmUExtS4M7i8xB+b16RoZx6vQZzFDQZ6RlIIYdvEvgpcjSU8NDWA8s4BdfOIBXDuSh1EOC292iJusno803J/+5HZflxlzejcDqXBAvHSjB00c3Lfq28t7pU75Pymu5srRi1jcluNYuTUYEIe1GU4ZijGJwagtFPpcAKizI50CKtOvl0+XinkphmE0tVAFuPckuCtdt+OYXCJZ9ULqbTz65iomJKfbFEpIIzKoIvJISXOwLF4WMnPhdfOaWgT1ZKDQtpfAIDx8+YHtp+XqSCYZcAkbFEZKlNJZMKIVgt6i4Eu4UrYLNJzhIZP0KnRVeFBARBAsxScmITXIjM4dAML8YcdEExNSuIymEWlq6cfXuHSyQoU9MLGBgYAq1tRX87MGjh0/Z/krNEY3psUl0PWlDZ28/Bvwz6BjoQF9XBwpysjFHBUHWL1lLGhobWP9kpFM52F0N4nxzJXbI0P7zz57j2794BD2jPuSkJlIgReAHDwZQTlBSSPCzFvBjZ03T2QsYV87S+BC+eLwGuZ5k/NFHA2gZ86E4NwM/vdOH0qIclBTm4vd++BD/4EItYrfXEOC9g8P9tuJUQTCDVD6mRkcNpK6T2fcOjvD4Mpr3NdlKuh0KBMvjlpKEa7fv4Ktf/RbHXa75T4rO5IszxfEhxlBYUGT9aUm4U1IRG5VIYZiL9vZBtD/rwtzYNA4fqUVTUzU6O1sxMTZBgdzHsThr05tFpYX46x9+H42NjRbKRKETyDzMwrQr9oEoJBPMZnjSLNhuQXoeCrPzSHukr+QkPpughHSdzL5OJB1ode4zAqPh4UHjU2JDspzovaurqtHb22dT3ppSUmy4KfZXanIy7t++ZQDkp+/+BP75GaNVxXmT1invJFnyrn16HQ8ePYaPdDobWKYg92KwdwJERThz8gC+8OZrtphA43dqYgLjBCQD02NUGLaoVGwhuL6NUgrx/XX1lk1BfMDF8TDQ34vhoUHyPArdkgIqLD1obX9uIEFTZpr+X+ZYlIuE/J0UFytARUQsX+BAFpyUlBSrqzNG+SmwyHrrGi2YET9W9ovN3XUcOHoAH350BWksu7q6BpcuX6YyQsWM41TWMMUO00IjSzuU7CGg8lq8wvv37+LSpQ9t5Wg+aUmplBap4CySdlQn9VsC+2CHPEe+PkECa4EuuS3YKkeCLmWTkPXJcUdZN4GuXpbPjBYLaEqMBe2BO4GfXfhEr/M+KGhpNpU25cfVrIPoTyu6FQhYK+f1/rKYygiwrIwKBOCL5IdjY+M2CyJlUIFe9WlWB8ovAV9Nq0lWuLTakc/S1G2AdKgwEXU1NQStBDora2apkn/qOrZN4Y9jf4jvWcT+afLNyQnksa2nKSsuX7vGsZ5ueWr1vhLy6hvFrJRlaGY9Cn/wPIT+lXgLFcGehCdiCUWhNSQSW8pq5Yml4pTnQpY73gFd5HUCGbpfi5/SCRoVRkY+XAIv2sUPBboMfHE3MKBxRPkkS0xY0IfbSr8FVLTZOW6S5z//qalHnXGAg2MlErAI36eyZHzQpjrKQKK+UXnmd8W79T1cnjaVx2rZZpYz9SVpRrtzGe/icwyEWBmaghTodp6nEgQAeZHdqwJVpvODdRSQ4S5ZJV6i+qpclaNyw1a/MJByyhAYcqZJw4ec4zola6DjpyiwF5761M6S7FM36lYBRj3MAKKO721WrpW9d60dcMo2RuX8sLqr3awdeUPUv//3/94sXnrxMPCyZaLsaL2MTPVa0ag4Xha6gS+8TaZoQIMa19jcMubJhLbJqC1oamQyHxCFc4UxqExYJUNbJKKPxwIZn1IpxCV6yPgfUYv2m6+GhwJLzrRpFE6KdyP/nIKCLNZhnYPPawzq+s27FE4+1Nc1mgYx0D+M6ak5pPC8pkNnp6dMO3/W3o+u3lEK4Sy8cP40DjTVGuPTO0jD1YquEg4iJTE9e+6cAStlqXeTSes5cgQXQQoRbxB86PwAB/ijnm5sGiFt4OKRJhyuq8UWNc2+4WGscnDl5uQZUxKQKCkswjQFWGVdM+7feYqj+yvZ6LtI5YDStJuLQlq0JYagJf7y7egalKXrDJ4+fMb2ScIQgWdiQpwBobXNNRw/ddzA0cYKmQfb852f/RSPnj9DDMFfQkwSDh6ow5VHg7jf5cMbZ0qRnbCN6dFhRFM1CJEZqq9EA7IkRLFvRBpihlpGLfoQqBZoFkGJSJVRQEA0joBXjtOKCC7tlkOeQnwbmRkZKCbYyRbYIY3Id0ZB96TxmaWUIE3Tw1pmnZrmZb+XY40a7gz7TNq+gv+JJpStX+Z9aS0rwSBJV9NG6Xz3RIdQSXOOk66mQ4O2+sfxPYwkmCKjFz1KKyNYDPL5Cqa5aN+VwUCKAAHlhny61Kcc6HzX248fYDWSAiUuipprEPEco2dP7ifIyUbkdgT803M4feKAhfhQGg9Fl59Y8+F5Vyu8rLciy2uKaIh9r0UALtLU+MSkMVEBToUTyWRfH64pQK47Fv/jahfeOFKOf/Wnd3G+qQRvX+/CC8f2WVqgaALCdAKOQ4cPWaaAkaEhNJal460LTcgjWM1KjsOx6lzkpbrw8dNhavFuvNKYScEURCzPa3rMR01fjCibwtVFIaeQLV3DIxTyHSgtzLcYadsEMuq7YtKmUl01HTuJ4tJqMvdEm56RCtk/MIiSykpzXFcaoAmCdPnjTfvmza8zmkDp8pXruPT+JTRR+//GN98yOn38+D77t4JaeRT7dsEctz1etyWXbt7XzH6nsGQ9leNSsbMUhX2L/RBJJUHThFrUEodYjI+PYmtnw3ya3MlegoMU0mc0x3o/ykpLSQ9UKqjYFBcVUTils63XCCpSkJNdgDzS4jQB1+z8LI+52E4ZCCwvYZJC3UDHzAy8qSkozi/imFAcLdIGgYQsTUN9A6SzkK2OXSbtTpDPpBIEvHD+uE3dJbk8CJBm2zo6OB6i8Kj1ERAfi9k5P18injgiwnzaDjXvoyLitYCnH165bKERZqencefObT6HgJ+ga4718xNcHT1yAv7AEpao1ElISLGQX9PyYsD4iCyE4j2OQCGAYT3lm7YrBZjnBGazyCcV5FUWxdWNVVSQt/YPDFs0/CNHj1rKHIXQkHVfkd5zszPZT2VmWY+MjDN5oJXi7AWcIy9UKIXh/gF0dXaZdi8fNNGVxKOm+CR8tYpcWTBmZ6c4tj0Euwnkq6vmG6q8fgIhiuMmUCzZIXAicKbVzeIfStWzvUGgwrGqeFqKnaVApCpX1nONJzdBofIpJlBJE09WWAq5SWhRgHi8LPGqn84pGr1kUnKy28IBWbgjlj86Pklmp5hNpC0qa+I3UeRhAmUWjJb8RK4mGsfKOGJJruOjEUn6lAwqKCvBHMfRHMGWFphEc5w8bmkzReDwwSPGiyV7xU/FO6W4+Ldj8WctKxhdi6JS7oCHNKyhGEvGPxPZFqnxEWjMT0Facrxjmdb0IY/LcKBZCS0i0dSirFwCJJqFER8UMBMgEk1IDBmo0T8+5zNBb1zdDptMlDzXOQMRe9doU701Pavzui58jV1ndxPMEziLLvVLvtTmGyYMwQN6Z7vSyvy8XP0ULdmmi+3f3jQcd7tLNL13znmuynPO2WF+1/tqt7vZzuG687Rtemc9Vi4wdkbP1TVW5t59+p8FWtn8dL7bA3THXrnSKUgkdpifPKA217V6X7WxnXcK/uwZVrqKUbn8sLAd+q7L9Pc36qNPXacrue29j/ao3/md3zHgpc5Q51pHkyhUgoScTH/SrETgcq63cBIcOIrlNbu8gWFf0BizrBizoQQsc1C7d9fwreZkJEWHqBH3ID4phgTNnQPn3cvX8aSj27QXchlqYFl4+cUzqKkswGpwGZXlxRyAiSxPK01c1FSWMDO/iGe8Z4yatfxrZL3R/DdJ0BC2sqwnUzv/i+++Q619mVo1iZrMTv5HQWrFcXHK2u4iY+rHxOS4EXJmdpYFlZR1Yp2gQNrI8OgInhLQKJZSJjVCNdrPyES7CdTWNtZQzrqeqClCGTXDW09a8EnHMwytzpsAS6egkEXIm5puQVVnA0E8p5beUJWPkZEhZORk4+qt2zZ1uk0Gscl6zbAui0sBdBB4pWfl4cbV2yguKacWu4G8wlwUlUqrhcUfS3Als94kBq3iEu1RaCt3X1Z2Md+Xg5V1ONeQhlPlmZikdu2f4XtKSwwqCW8EFtcIQEmY1JnMAijHeWcAS8twtC5zuozZ06AoUGJsoIsgZYYmwZBApQXzLPtOzoIkVFZQaWxEWvJfMZ+UyBAUIiKD9fZS+5TjaIiCdpdAXUwwKSnefJLkYGoAUASpMUABqEEhAhUAFMgX/SlxOsmOQjsa6/zcEE0SO22yjiQ70iY18dV1c6rV9PUWy1lb38slxj/zL2DdNd3z/o0r2EkESsvIEmeW8fLJI6gqyYSXQmQlsIK+rjbSQhS+/vVf4HvwOdEbWGIfixekUUlI86aiILcAz548s9haVZVVWCATVz3FpNmIWFtahCtGlLmLgyUZ7GOZ9deQmhyNrsklFOd48GHrLGa341HIfv6TO+O4uE9WkW722wwCBHLJOz5Eb83CE7ViCwn+/M4wfv2NWowM9GCAIC093YPluYCFgsjJyja/xCUCv01W9NqduwTluzh5+Cj71sV2I9B3K11JBNo7u5FdWou/+KvvW2qdazeu2UIZjQeBejnzp1MI6twkNf5EghBvViaePHuKn73zE5QW5+GXf/kbZsW8fuM66utrCE4S7P2k4CjSt5ugMic7x8CVoubnkPZnJsaR5UmlsHN8/0Ka0SANSaFTv0vZCRKkSQgLKAuAyUoiElXoAU0dagFJVWUFPvnoIwonJ8iohyAruLmCZz0tFI6PsBQMWEy9e48eWDBjWatKCSAVOkLWKWUNUJDSspIiPof0xzYpKynGLMfiAoX34WNH8PqrLxDs5VGge1indbz7059a2BU3AeXps2cI9DcxQKG/tbtJWpOlap5AaxpJKVG4fvsqXHxPZbTQIhH5qR09dsyc7ecDfgPnsTEJFktNQTkXAuQfSQlGXzPkM9LAzUrAT4USKKYCk0ZepGTjaotUj9uURyloAQK3BQJl0bbaUYn8u7q6bfFAeUWFfddqZFn5tOqSlyCOQHJxeQ0tbW02NZlPEKfUPfHkH/IJlO+n15NiY1zWNA5ZC2XBganuIrjZYp/XcSxJUV0yn6qdXcXMcnwyHUFL4UWOEEdGZS4WbGONBoXO0BSkQJ34RUJsnCmPepaixCclERRGxXH4K69l0FwR1qk4S6AmxlMmkGfIB2yTPLC6tgbjkxM2c6J8sKKXVPb1BvnBDsH1zKz6ZMl8p+ISouCm8iL5NjnDexSsmPIgMYZ8aHXVpvKmpkZRKv8wAtx77e3wEdhHxSZYlpThkTEU5BejqXG/LVaQRU6yZ50Pk1N+1/wu/md7JMbXCOr4PlF8v/xQAPmRK2xbgsVo8nBPLA7kJcKTGGPhk+SnJ3ccxVXUYgqF/hFQVWwuW9VIgKgAsqqbAJd4sqMocxfPFMGYcGdVHI5sx3ReQEJ8T5vz+3OBr03WM/WRaaI8xrso/2Up40kd5ocztaYpSFnAnPvC1qG/vek+gS77Y7mqvwEOfndAF8szUKQ6qiynTjoertfP72Yh07W8x3kn3WH/WbmiB5tu5TkDUbxYwErXhTf91jvYU3hc72yWLytEm2NssrL1HO6iXz1f1i0p8zqneji3sKS9d3I+HWCrc+b8z/N2r56h49w+r7Ozq9/s/XjvZ3G89LKfmxmdBrMgnhReWnmi1X0CXc6+ZdNRI3Mr8JOZSfCt7kRiOuQi44/CqbxYnCyIReT2BlLTZVpPJmOIskjTP/vwKmZ8CyYg5dvz9a9/EeXl+STEHYtNU1lWykrKiqHVPtLotpBbUIDi8ko8eHgP1VWlqG+o5bVD9jJyepYg7+odwN17LdjYjoCbRPzyxQtoamo0f5AFv3yFQmhpIaiam0MHtdcDBw/CNyfn8h1zuo1NiDPGc+nKRxZH6EBDIwdtDHrGhtA7MUomEo1CarRff/kc8gmuRuYDaJ2bxFpiJI9nojqnAHEEfIpp1j8+ju7+EYK3NJw72WTWE60qSnQpZMQsRoYGjbmliOFyoLVTkCa63OjuGrK8j1XVWkiQRKZODTfEdt9ew/TUGLq6+0zDsmS3uVlI8aRTI0nCenwaBmcXMeQDvvNJD948VYmrdz+xSMxTfMfkNC+GydQfkqHcuXGXmmIn+vu7KcD7+NkPBU6U9qMpNKXSyeL1LgoHmeMTqOnGmak5mjSyaXnsNOYlvJTwVWNXw+TdDy9hYHiCUGOXwrmQQofAmCctl+LuNsHnBJmaViZ5kEiNT9Yu+TKkyNyu5fQE9gJYbCYOAhG/BhwHA2lrZGIGz7uHcPNxB1q6BtHZ1Y++gQl09Y+hb3iS7bOLlJREc9rXwBAjERBwTPFkHuw70YqmQa7e/pQMNZrgpwyjnRPIykxFb3cbgXmcZS54481X4IpPokaqOF6pNg3p4jumJ6UgRMYncJOXU4jhgTECtATsJ41VUkN2kfEr5Eci+22RtJ2QFIlPrl/C7Wc3cLqpHhNUUp50T+L3/+FZ/O8/a8FrTbkGVH/3p134Fy9XIGZ7DhkF1aiub4QnI80WIqywvvEJydiNTsHpynRs+0bx8ZV3cOfeTdx/eAf7GmrYTjsoLipFNAWT8iB+7+0fG4B+/aXzBHpetmGiCc4YMvwB0mRZZTWed/YRYA3g5LGDZgWboKIgB+ZYvt/xo8dtmjclORGf3vgUFXW1UHDM//7f/xuoP+EXvvQGqmpK8eDBHY77dVRWV7P/qPVRQqekuEUMRk8RBF1SlGqb9mF8atLAey7bZ4w01/G8xZ6rPKXKz0eWxU5XF5HvsC819b9GkGz+fQQHWnwT8Ps4BsbNUV11F+AX/4hXe28s4fvvfR89/V0cf2vw8prSwkIUCPyRpwkUkJ3gh+9+QIDWjbXNVawtL6KD48FWP7IPRwf72R6H8dVf+Ar7N8fqe+/OLfyI7anzX/+lX0AFQXZaKhWinHzyjCW0dbaYFUqLX3apbE7PjfE1djHcP4rg0ppZMl+5eNGApFIjxbC/jxw5gqnJWQL/cvPpmffPQfkUZemQn5bGoJMgPmT+WkohpVWaymKhZyWRZ+icFjiZlUcWIbaZpmPTOW5TCHo7u/oMsFVUlOLp04coyMvD3PQs3nn/srlB/Pmf/znuPbiLw4cOmWKkKPSyBCk0iHihW9ZuCk8BQyndkg9agJGbnYs08nONMW9qslkjo6JktU7C8NAQxy0BF/tRAlruFXEEDkSFHMMEcET/4bhfsqCZvxLHt4ST3mduzgFKM7NzbIdlmz70s8/lWJ7LflTydeG/zKwsU6alxMeR5lO9Gebf6KKCILeT+QXyAPbC8lLQAuRKQVegWPEaCWv5hGmKepXnLag1KyyL6hJllTKfbPAZseRTOYVl6O6mAks+f+LoCXNn2CXA1GpJCel1Xri6uYsPR0L4bjfB9268SBgJu1sowCLSo+RvSb4ZH4281AQ0ZcVSxrjMQpK4Z32z1ZWkby0EkQXMVjTqk7xYinB4elHhRHi58cQwuBI/04cBKG52TJ97wl18VBYfLZQzoMBdxz+7Tp/8J7ChTa4lzn3OtWoXsyCFy+JzxOs/39RzKs+K+QyQqM66wZle1DGHn+sqYQq7warsfBqI4j16N20O2Pq8/rIAawzrU/ULA05toh/9Dk8t6jqBTgEhPnmv/Qgy+VvYRuWZ/xj5mWSDAa+9eoXbxcrTw1UCP512ctolvOl9dFxtrXt1Ltwv4U+7fu+Wnz9uv7l/tqrxs4t5WJ8Wmd5AFrU6DmyBLe3mHEmCWVxexcDcmiUPlbXLvxuNAJJY4i7eyNtE35PbKKBAiEmItE6YpuC//fS5Cec1apGa0ktNS8UvfO0NAqAxDPX1IpuDOkgtTlYdyn8y/1S8/8ElDoglrAaV0oYC6MwJ06A21sRwZDJeRHxiNL77vbcxQyColSGHjuzDV7/6BkFJDDWbJGq7BebboulLOQtrdZGWW7MnuJOZUehqZV+I7xVHUKAyFGwyzqWphG20PH9ipuKizDQcrajGrhwpOTCu3LyPaFciDtdVo8BFIbcdhYXVZVx6dAeBuXXkuz040FhGZrONyYlJgoxkvjvfgwNNKT/cvDe4FcLQ9AwOHTiCZ897cPLEMbz26mumiSby/H4yX2lbBflFPJZvjJWIELFGQPJdioACNWamsM7pMbj8ZAxfPFWBwPgwBywZGjV8TaEoencarxMjqa4tR0FhDjIIJBWMdodCUtYaOdP7pifQWF5OwKWgtiFqy5rWA1YIap4+eUpGkWXTG6RkW+Wk8AExZG6f3LhDLb+NICeE6YlhE44jo2PGbMVgPiXgu3PnITo6n6Ozp82c7BVDa5Pn5RR698FDgm2Fewhh1jdrU0d+MtIItnNn9yDuP+vCyPisOdxqCb0CaPqXVyjsCBZ5zRsXX0RyUqylftFiCjnyaiBqgEmBIOnDlZyAsrJMm/qaHQ/AP7dImktGDgHWyaPNZn1VyJE537T5nigu1C5p5mhdk4WcKGtssDycR5oPY2Z0Bt+gkGbTmcVICWy1QkpTQcr9tsh3+fTWbSwuLuLJ9Vb8k1+8iDdO1JsT70+ud+PrF2o5hjT1to0zBTF48vgB4nMq8O0ftmCRSsrxygLSSsA0L1dcJJLIyHsImCsqyil8KGgoHBcX/Zj3TVlk/5aOXnx0/Q58i/PYV1+FipJSMvFEzPgX8endm+gaGsA8n9fe24+RwUHsr6/HhfPnTCBp+kapc7TEnw2GBdJMb28XgV8Qp869iJkFP65c/RgNVRV48dQJtncID+5TCaqtJfhUgFdnlfP09JwFHZYVRv3W1tmFW/cfEizIcu1De0cL0jKSUcty5Ki7zXGufpH1UlxKaU+iIgniOL5FFwpELMFgFuW0dPMDUqDLMiphLo4lWWolrD+98QmC68uWFidiN9LCliRFx1MTjjKlUbyMxIB50v7w1AT5iQ9NBCWywMySBo6cOMHyPejv7sA+AlA996//8q+N53zpq19DHfs97CMYFRGDlHgXIilQ23u7LQNFGcflr3zrV7AY3EArlQN3TCK+8MarOH/2LMeO4xujdDaa+nJRWVEGggXFxsvNMSWKlXOu44WLiwsmZMSaFIhYYQVkkRpkn0kwZ6RnYHR8zJzTZSWSlVDWZEoA0ssygXs17t97igDBa0FRJt5++4eYJfBVjseXXn6Zz9jB4yd3UVZSiPKSEgvQrDGidGgCUIoftaZpfQKeBbaXCV8JNv6T0t1DsNVK4Owm8CnIyiXd9CAnN5N1UHR0CRflQt1EYlIcx1IcwTnlg82WyJEeBAIJVMLZ13IoFzDjPTqncBgbBM3yJVOw5LUNJ5SGpuDkmyixLH81hX6IYB+sUSFXrESVLRqR6PKxLZWBI0h5sUmgKuVBPEbWPPmCSuAKBGthiNpRiqneXasgJ0ifm6Q7F5VZrcjXKt158oB99QcwSUVabSK5sxOjhRA7VIp3cGV4A+/17dgKdnVBHDaRFxFEKmWgrPmSP2XpiSjlnkBAJdAn4CVYoDor9ZCmkDXb4gRNFehylFzz5eI7CzBIwAswhIGOjkt465316Vh7HDCgA/ahEyI8gQoDMvz+c1v4euOPfBfdEH6Wc9z51G3OlJtu2vvP7t37yg+VrV2LKniG5TlARscEOFSu83TW0z7tLrsmDHTMIsbDon0904Afr9KzNXMhMKY/XW/X6SLbnHrquEBQGAhZ/a2lBPKpfAlg8jozZhDH6Ly9N+uhTwG/z+93pjxVabWPgFb4cXqWnm/jQse022+nHgJ8doC7A1T3buRm9+5t5uOlimqqUZVzkKH6a9c0gwUOYGkYIjbN+UsL2ljZwAgZ1swaCdAA2i5GIzzYInEUJIVwBMNmMVoPLEOO0+u8JpWD9FFnN1raekDyR1JcHF67eBY1VcXwTc0gkYytrFDO0HmY4cBTDJec3HyLk7NMZiRN99yZU7ZaZXJ8CoF5asUcVIq9I0fcdy7dwup2AjzeZHzxyy/h4MF6W0klRq5gqJpekyOxHGRzc7IpVJPJnPwciJGG9jVYS/JzKDxGUVXHewWXyECmR8ZRV1qCzNQ4NBG8xFDgy9rXMTiCJ509SEhPxZsUTplR1GY4qNdDmxgOzCN6OxY7FApFhelYJqDRFJ1WEComlbRKlaEuUQBZhUbIJzh88qQT+w/sR26eYmiBmvEUGWAiy41jv1AbItMaGx3HHEFVHoGjphqysvPRP7+Jy8/n0Te9gm+dqkRq7BrSIqmVulLZvjUI+BdQmJ2NUmrqEho1ZYWIDm2grlr5B1MJOHJtQYF8TUpys5GRmEhiY+1Yh+jIHYKwKAqhVVwl0Kys3s/nrhO4ldn7iGm4yBxl4Quu7+LUicM4dqTRQMyFl15EY2Mz8grySfAxeP68G1/60pfwhTdfx4EDh8yXS/4zeRRcGwQ4lVVVBM1HUML2Lq+sML8T+YrFJqagd2gKx0+dw5nTJ/HGqy/g2KH9LOt1tqcHh5prsLVKEJWR4QAfvouiXcs6qAUiAugxWuCQEEsgXAvf+CQe3L5LRhyFfIKu5sYaCmlN8ezaYoRii92TaiZz+TttkMnvkEbkBO91pyEnPdcYvsJnaIXb+Ni4ga/ZWZ8tv9f0wBCFXR+Pr6zDEiQfPLAPhGUWtLEoNwM/fTCC9x4N4Xd+YT+e3Lxsfjs3J5PQWJBqQqihIAVDXUq6TKZFRjExO0sGQnDMumiBQlVVHdra223l3tDgMMd3BJ8/jeqKMpw5foL0E0fQHcDv/N5/wkRwHr5dKkubITx92oZzJ0/hi6+9QoCiPHfy6dhAZ1enWZfkcyIHdfnbpKXnUKDE4tLVTxBBYXDx1YuoLK+Aj/TaQICSnZlDxUfhIFYtNpVCSci6mJiSgv7REQwNj1DAl+LgoYOII00pRMSjFgLMZMXTC7HvlwgQy7HD95U1RysjI+WDFe0IAUkzrWYTAFDsQCVxj6bgW1xaJchV/KVYKDiq/NySOTaa6vchh3VKTPBia43jd5N9urVBGvGivLSAdaTyuLmL0sI8fP3Lb0KJmVs6RxERn4yKmioCkgdYJOjUatBUbzrOnH+RwpBjz1Z1yw1DjsDUctnWfgKD9t4OApc0/LNf/VUkEmx98NNbOHf0An7lm19CA8FvYlwi72PX8F3Hxkb5Dmwn8oKn7Q9w58EN0kkcioupJPmDpD8JKZifl3J3ChALzAgUqBABeDJlszTLai+ZkkTFTAuOdK+ENaWWamdBn2W1l3uEVjAeOnIIZwgCNS6SqUxqTJ8+ddp8+MRoZNWSZUDKsCy2s3PTCBJ8KoAvZZ5NN4pXSQAJAOQqAwJpUKs4FRJkem7cLDfqH4EW+WTqnaM0A8AxKCBG6QEXeXh+AXkPaWyeYN78ha3fZYlSvj+Bb/Y730LTawJcOqdrFAlfwWJ1jxZFqS4S0or/tU6ZpPukUBcWcGxuUC7ERvC3i0ppBuljjmVQBnkzKEgpD9hnm2wrpW2aoCIeTeUhm++kVZF9vQOYJN8tIihNTc8kjadRQVrGLGlFoTlkkeuaWcBPRqJwYwzYIN8X6ErZXUdRxCJSo3fM0udOiEF1RhxKvOSPVObEhzT1rHeULMjJzqJCkmT8U8dl5VIfypfOmSJzLDcCIObvx/Z0BLdGLL+rQ/gp2rDDbDOBifAmIOM4i4ts2PrsB5t+E5FxkzVIZWoTiHCAj/ObRemfPUdWIpVvu07pP33a/rnFR4BS1VFfmeKg47pQz9DFe5/hnypI95l/lZ7E744lSeDduc4BPyrFAT56P5WvdtBUrI5ZW/B6A2Z6B/u9B9B4gYGhvc/wHr7GaI/l6Lc51xvtOc+ThU/X/DwA063OVOnnWxigho9b8VaGvvMcj6tt9V1H7X35xSxeaiRVwEG/RJj8LRTIr/Zy8h8QGHN8vLSibgN9s0EsE3AJkAUJfGYiUsgLtnC2IArnq/MshU0LGVhZUTF2yACvfXoXV67dwuLCOhKik5CbnU5GftKYYB6ZZTQfEMf3lkO5rA211KZv3b6H8vIyAoRKKK+e4noN9A9heGSUGlU8r5tAHkFUAhl9z9A0Zgj00tIS8L/9/a8bQ9zdoiZJrcvJ2E/BNDOPR4+f4MWXX0OKN8t8wVbJ9Jep+d598phgiPd70zi4FlCcX4yHT5/iyvXrKMzJwpnGOiSxxeSwvsNOkvVuYpkaYUYiyjjYc1NSEUmhmpDIll8liN0IYXljCZW1ZWzDKMzNBDEyPEStKUQtzmWoW0SdmJqKWZYjxtPXO4wKvuvQUK+tOOqn1pWepqjqCepGA8da0aMk0v65WTLVDExFZuD9h/04Wp2Fo3XpePh8FA0lWZgc6SCDS0A5wVVdfR1cZGI+Muk1apSuJGp9SwtwU2NWQEItz46j0JOVUU/aZDusrK8YcyL3N8vR8MQMgWYvzr/8Et9llMB3HJtryxQow/DP+5BEASF/hfzsNIKTBL7fBsFZCTV8N9t1Fc8JuHv6hnHxlRdRUV5qAm1leZVMaNuEiSwuWuFZWVVtDEJTDQUFxZiYmLa4Yb5AACdOHoInOQqpSdG2JLwwN4/vsYSaihKbslHYCzHKUQr98vJK0ofDcEXyLgqcdAqzNb7vBoVbb2cbcvIzUV9fa7n0SgkoQKYsy8hgb69NgW3ubJq1sJB1aunppkLgw6H9R1BK2lAcIFlxNE46Wtssl15mTg6WKTTXd7fxne9/F0luD/w+Py6+eMEsHZGxIWyR3jJSE3C2yovzDXnmcCvn9B1XAXKTd/H2w3EDYzsEyPllFTaQtyhclMg9MUmBVCnE+E4rRHRyLK+srCFoz0VTY6MtYtBUdcyutOVYXL1+C32TI4jku2vhy3DvODJT0vDVL1xEdbliowE3rl9j3Vyoq6uzfpZTuoKmKqjwp5/ewuHDx2zVmZycn7W3kPZDyOaYjaRwXSHwz0xNQyYFlBhLBoVJe3sHwWgQrZ1dNjX3yiuv2CKLrOxc7DtwAPkEQB9e/QCLVDxe4DhUrsGUTC8Fm48MilozgZcYFJkRBQcFFmld/EfKn2KSCYgprIEzLTUPP4Wn/J+0Sm9znUyZwn+L/EaBeVXH2ppKcqUt3H98H70jk3j84BnWeU9jYz3p2Ie//N7buEYQ3trZwXLc7K9pm3p68eIrBByOZUKCUFbdndA2Zuan0NrXgyt3PzWn9kxPOl4+e8HGr4DWV7/yOhUGN0gGZpUPj3P5mCp8wb0nd9De/YhidR0DA4M4dvgUgeWSWUQUvka+PxZTjM9OoPBW9PSV1aD9ln+XHK81PSiBIGG3shKkYkmljwJbwalleWxsbEAcFVYpzUpFdqD5MPsnmormEoaHqLTx2L2799HQtI+gZcMcqA24qdlJb1J8tapaKby0KnR9d/OzaSaBBVnDpHg8efwYxSUFGBzpYxvJd9RlIFh+nBrXymoimaLQCNtUSKXsJnNMKIuGjpvc4XM1ZSwlR+BN/myZWtyTKAdztvseQJBQ1kpbJ2bjNlK08lBTvKyXwjGoLWTN0rSmLC/KTKCy5e8mmTVNXhCfmMx2J32wbnI7UOqtMuXjJe8appLU2tZBftCI48dPIoFjQtkS5E8qq34a217xCedi0vEnPS6ML0ZiO0JW0A2k7y6hOHIJSXxfTS96yEQbchKRk5pkLhcCVfI5Nh8p7llZmWzHRIIuWcGc3VnBKOHvTLXZ1Bo/RVdhsBQW6NZJ3AgN+Keh4ky5qT11RKc1bgREnLZzgJy+K4q9rhPf+gx88XoBGCtTv7WxkPDXzzd7mv2vU2HfJpvOY5laXKFPpwznOttUlj70x3paKXomD1r9yHPl0yilzaxjHC8qRxeq7rJYaVNICh0MA0hdK1D689OtKss2XiNFQpuul3FFuEbPFm/Tp9pc11kd1EYsJ1z3sF+dLgwDWp3RaccC5jzTrnZOOz94g7Wlju0dN9Blz1F7OZv1qHUsT6qCulfMwgCYhBbP6WX0cpqy0QogPwXp6hafw/Py0wggnqCDJE2mV51GoUCh5acQfvnN17C8vY45goiZeb85GqqNdjlaNMBk9Xry8BEGKOi0qkVL47VMWIFLxSS6ybz/4P/8v3Dl8gdkRruYoJDv7e4xq5ummrR8OZrgaZECQIRWQCbw8ksvIJWalVLyCFAo9YsSFg9Q+75z/ylef/PLyMnjoCSTdFMDKigpQzY1v5yCAkzatBwHLhmRmINyOeYSVMlHKXY3koBRgpkdrUZno0bHsXPIjAMUGmvba9TEF9D67DEiVgKorypCRm4a8osLqWmvY2hsjEwnmZp/nAEmBd6LiY7HrVt3bbpBg+4LX3iVAzKWwu4INbU8vECNO5tMcot90dXdbf4fmlrUw9ufP8LKZgh/+uFzHG+qxH//2TP8h+8/QUVpphHo9gb7L4bExOvlKxPJAb3FukZQ+Ofk5aKYQn2eYGZlc82oQIZsRdGWL4kCwI4Oj8I3OYfJ8Rn+9mGOWrnSQc3OTrI9F8h4V8gIV02721EAU2q0iqEUa4FvV83aoMjMGlCanrZ4MJFixo4To1aliZZk3RGd6fvg4JD1++TUNLp7+tinMXavJd8lONuRoPN6KISDFpdMg+NAczMFTirqauXPt8xBsQMt0vASQAvsyJojB18JNk3bdLR04OTx4/jt3/zXeOu1C6isyCfzLSA4DLJeu+yHWKQTvGgJvQJZCoj3s14zUzMEikEUFpXY2Hj86CGZaQJBp98Yc4IrAdkFOVhYD+Ldqx+jjcI5lu3hYnsrxpijucOEKLaDNr0mv57RsSn2UTL+23vPsRUVhwkK4YmldfyLP/wE//SPbmGGwLqCYC8mowDw5KH5wAnWL8c0ZQGC8fEp8yeSj03AP49YjgONQ8UVChC8pudkWkiGzSDbgePu7//SL6KaQFX8ScxA9KXYUlqJlpmVjbzcAgyPjuLRo8c4dfIUAXs8KouLcPrQIWRxjN6/fwc3b11DYNFn9K+VhDNUlBRJfXp62lZFTrP/NP0oMGf+Xmx/sjIKWA+aGg7iwoVXceLUORSQBlfJcX728Qf4+NYV7EZtIaT0ALyeN9kUssIHaFWfptvEOG0VH3c/FRCFH5GQksWGcgSRBJygwhPN70kJcVTeqklHAwT9A0jOKMGjtk4CtkUo3pnP78PpM2dQVZlPRSREZa4Ph0+cwBe/8gtoI3iU07zXq/h2FJLJboKuCEt4ffnqZTztaLXp0GyO4xTS1P27dwh+c1BcmAG/f8Z8DhfJ8wQINAUtGtaK3yzSVWV5ucXF8pJmVxaCFotLTFgBleVnKcCUwetKyyrNh1InkwmEU70ppDOt9g2ZpTKD4EvxsUSfogNN6dsqRI4jrTI+duQwljmWtGjl0YP7Zgnu7u5FmmK08dnnL7yA9pZWdDx/RgA6yf6RdXAdfR3tmBodM4C1St6ZSPAXS9AXy34S61HYHvmiffTJJSoZqxYzrpF9GlxyEk7LB01CXXVRuCDn3WWtdMITKFajgiLLsiOA5KFCrSk35UIUABOI1CIiFxXrVE8KgUu8ATqlClJ/CLQIGOvdk0jX4h0yCMgtQdOJmaTnAir7qWlUvCOiLOCvIuNH8nlyYRDvkcDWgiX14fO2drx3+bJZv46dPIns3Hy2OQU6+y6CQGKT7aeV2kvrO+hZAP7boxWz7AvARbLNsnY3kBO1g3jWmUPSAlxXp0bbwjJdI0VbPFIzQwJgApcCVwJbAmUCVk5ICcdCJVkrWSaaVyiOMOiQjJYA127TjvyUpBeo1zgWqAlbbyTD9b+OO5aYPYsO75Hyrk33qy3s3r1yTf6Hd5bHD9v/zk0ikEXrnXS9Vp7qmDbHaiUA4jxH12kLl61NQEd1M2d0fqp+ApuqXxi8CQjpnH6Lxlma3esAPY15DnRuYWDqlM13tnZ06mAAjoelKPACfnXqoHOSTXpntZ3aUdeq7TXlaz5vfLbqoOO263msgp4SLt95rnanrnon/ekiA6b65HPU1pIbzrWUt7/9279tKYN0owhMD1LpAl/SNFVhxWURs5N2JAfoUQoH38qOaZZa+TIVcmMjMh5pURu4kLNi8/gSXH4O0FB8NDKLinD5+m30jU5R8BDUaWVMdRkO7q/GIAXULsuorCjlS4ODMBMVVRVwU3tTqgZFD9aquIKCfIyOTnAQb5FJuZwOZZ2Tyfi6e4fwpKUXuYUleOv1F7GvtpznCBIUmV1/vPbO3ce4dOljHDqwH/kEHkK95mSnlyczcSc7DuZaIUmaYD1X8PTJQ4ufdIAMPILvLu5uzooc0Mv8PUiho3xjZw4cQm5KGkb6+7G8NIfXXn+JTCMDCgCr6TgFkI2K3qZQyzTmglA0gccmJil07z+VwI3C+TPnoXxhcm4XuDxy8DBmZmbIkLzwLfhNQGoMSvNdJnMXOItPz8M7D4exuLqBfv8mGnLdSIzYRlVeskXSjiXI0/1iuppC6yHAjWa/JkXGYmNxxQa/ltVHcfAroa4WBmxuUaiROW6vbyPVnYa1lQ0y2wgKqmVqswsoKS/idausTy6JjEKegz2/sIh1XIR/IYCsNA9S+Y7b5FglFB4aJIrUffvefWPYL75wln1DAmRbThBka0WetHZ1g3vPfyeLALystIz9EGnTn5rCmJ5hG2RQIPFZefmFxngpC7kpho5WY8ZhORiA1+2yKOuZrJ9AvGKWKX5TOpm2/OuGBkYICGrIxN3G7KenRmz1ZndXH9LTM43RaXq7+cAB9n0BGWosbt+4bdaMPDLlwpIKPG99jsH+bjTubzY/p9LKCoKuPAvgu0KQfpXgZHUtCC9BS66bQu7UeYvAHaP2IrNWWBGlO9laW0VGBts46LdE1n9xvRe/fLwMj3oIChrz8Ksv1uDX/sdtpLsT8H9e7oJ/MxKry6uoKy/A0sKUWT/HRoZRTDCoUA0aw4qzJlA7H1jEX/3sbWzGRWCCdLRJQALynvMnjuBocx1803PsF6fdNV0lcCtH5FXWSVawZJajQKRaJfjo8QNq/B6cOHzYAPBATxd8vmksLAVQwndfXXOE6/jEFFJcboyMjlik8YOk4RiOT/ETWVwUCkacSNPnCXHJVHyykEjh2tHfYX33CpUmWTOC0urE2Pg+xpw11jkmJVic6RPHEqVypTBIxEmTD21RoyXw0GKQpqb9mOb4WyQdRydn44fvfmwKWjVB9t/7xS/hwosXoCwJGV4F3QUBTyxaOrpw8MBh7JLn9Q8MELjV8bkE/xwXSo/U2tlGpW8TM3NLuHntOgpJV9/88pcQmJ9ju7tQWVaOj698YrQb4rhKSkoxLisfRwkjWXwsOj3frautG6ePn6eSqGCta/Cme6EYf5oilzIZoqKnFaKFefnmOC8LfwRRVBL5j0K6yKYpy42sOeoz8TElCN+hgJfjvVZB65j6UD6zCuWTxnG1wmvFUz2eVPNdevenPzFruJt8rLOtDUtUJJSTUdNfaleiOOpLivCv90ky/re6sWbThrX1dXyfeOSTN2lFtxz9Fc5DvDvI9xBNyKqkskw5YxuI77JzbWxLGZTju4CIHN1Fw+prPtQAmELLLLL+POj4Y4kIOG4kiwSeNOWo2H6yJOqcQtfYYgOCAMV2EyAf4ztKwdQ0uIuAV4JWi0U0Bfrg0SObvjx09Kj5u2kFo8SfwOIyx9AW6VUzD9s7kbg6k4g/bd/C2k4stkSbVPCyQ+vIiwpQIY8yS1xmUjQOFBNUu7WKPhHx5OURVB5Vx2gCZuU9lW+mpTxi28rqJauLTSfaLtDlCHTtCusggS+rvWOd0rAQmHAsNBpLJr+4hYW9AIEAhf3mAY0V3afrBEj02079HZsV5dy2t4UPqD7h386nynH6SrtucM45dXc+PytIH3vP1XGTyfqpS7g77yKA4lzvWOt0i11pt+sGTQXa+1F26KgDvJzy1HZ6kL2fPch5pPbPQVL4vHzYHSCmoz+/qRzHUkgZxfoYMNu7yAGIsow5M4ThZ+g/fdgnvzjP0lP4Q/9sD5fjnIv69V//1zbVqFVlKlQMzQFayqG3SqG4ZoNbGowEswiyfzZoDGiV771KoTwXIRPuDs6kzuNsQ4URizpF1gbzt1nbwl/99U/NkVWBHOtryvHLv/gVjmn5NmxR0KZzkKWaFq9YRtshrTAJkFETiGV4LQHp2MQ0n7ltjSgBthRQAFE3672OO7dbbIn06VOH0LyvnIAhwbQJTR3cv3fXTOdKsqoI+S9eOMX3VEdFGkMMcZDKrK48hIqKvUtGk0RNXgO/jJp+I0FgFM/vsD3UimqjWQKMJd7n57G6iiq8cPQY3FEJ2OX9G5vzKK8oNmC1srZEBuex4I1yBs7w5lCjKsYa21qo2kOhLP1jbjWIDz+5iis3bxDYVFr8pRaCPmnmyR4XfGTsLg5SLXeX39WSGByZrEjtTGMF6goz8VJdDqoK01GaTc15PQD/1DjvpYZIAage1wB/ePcePGTIGQRjAnVhPyhXvAteghqFeJCWt0IAwYamFhhkfzt9nZScimmfD82HD1LgK2FtPPtLSVyVjmmddVt0VlaleuAhcxFjzaHQUDLjTdLOo4ePzAfpK19+y0CTjmdmZBoj1grEkfFRVFRWEjBlm1ViTs6urI/M/dPTs5jiruj5NewPZe1XOhglupUWothgxMI2lSqn7EgCS59/HpMEAvJVKlWS8dw80tQ6OntHyOwzjLZDFGQLfh/LikRWdgHfR9YZrYLZoQY972jSez6OSnNy7NhJCshMc4hfXl1EFwHy2MQEohIoXNxJGJ+bwtDkGD6++Qny0z3IS07B0fpmtkkq+5sChzQ3OTlnQFgx5WIJSoijMTM5icWpUVSmk+7IrLd47dDMIkb9pDkKcC3KWCWNnGsqRs/EPBryqXis+c3HKUTanJicQBrrpSlpxdPTGFHA4mc9HViLlLAgMJVmzWd5E2PR3CiBGWMKjPiVwHF2dh7bYZvKxj2zwHpSvXj87BHOvHDeBHx7e5cFo1XAz5qaamNQE7OT2ImKYL+UU+kYYpmJ6CCAVRy4Fwhs0klT8qmxzuEmluM4v6eSicZjhvR369lDPO9vQ0dfL5TAO5njltqACRv1g5iymKDayUow5iatVpCL5fJEDBUzMTVNTSUQ7DY0VuNxaxsed3WjY2QMP3nvMsfmFr50/gz++T/5ZdJZKQUlFSAy0tzsLLji4q3NLl39GPOkva988U0CW4Jo0vUGAUN3Zzvfr8/8HBdm13Dz6m3EsI5prkQoH6z8FW9ev+5kXmD9h4dHUVJSxvo4K6kE5qNiyG+2VrGxugnlq+xq78b5cxd47TDpgUqON83G9xrHmxQNWXrk5zo9MWMLgdbY/xrLCuMj30itwG7v6iEwDpoAsiCn/BTI0oIHvUfzgWZzV1AoBp/Pb24HsiKGFcIUl8scyDPJY+X/mszrRA+rckwk6Iin0pxIZVTx7HzBRUQagFLgyiiOl2zWfcQsmwJN4i9K6m3ThjHsG5aTkuw23yLrlwRNqXHcsiz5fqkvt3fWyCOD1kbq30Qq7Mp3m8zxpGmidfJJ+Y8qvtUKlSatdFcFNR0+z3EbwecobZJfMwamNG+RX63YCkkp/2YtVZl8vnwwFXV/aGSU9Ez62tk161gJwbKSX0exzURXQ0PDePzkCTzp5BEsa3Y1Gn/VHcL1iR3qLeQNfLGU0BpyEURmNAEu+z+efZuRFIF8VwjJsQp1EG1gU5ZmBcvm400YJ5I2dVzTybKCaTyYIz3bTvSs3VmRR5rhd7Wt6qR3E33aCDCQ4oAbDQntdobXCXBpvMh6ZKAkfJFO809gjCRv40pyzM5bWQ6Q0qf97R3XMW12fA8c6bhzj+5nuewvXbd3qYGTcDn8Yt/t1F4ZMm7oequniI1nZQBRfUUH+q26GRjjPQaarCw7ZZuOqY11v/CK2syUM+66x661uxwLop7rWP6ce+25/KnizHpodRbwIx3yi9pR1iltVqZtTvtYm/CQyjSgqHexOnLb++/zez7fdI3qosWKuscsXjqhAoUCVRl1kbpTud0U7E7TRPMURJramw6sYWJxw0CYEg/P7CRiJSoW6dFb+GdHs8jgODAJSjQQJWCSU9Pxne/+CE9auqjZEXCQChtrKnD6xCFMTQ5QUKyaQ32B5Q9cM0GYX5BnlhQJaKIPszA9fd5G5pJs8XhCZAprZAQl1Py7+sZw534rKmrKcPJ4PSrL8xHNF99Y2zQfi6uXLyHH68b+ugrk53hZ76BNi8oBWtMJWq04S61oemrCgvup0y24HTW1DDEnXudiXZRzLJnamUJE+ILLmCEj7OkbsrQU+2saEMP23FpfJVPw2RJ8b04hijio0/j+tfxdkF9IAnF8ymISo0C5Y5pjXmEB1qN3cf3pA0yR6Q4PjqChohwFmRkWD8mJayQ/CRJILNuhtRWf3rppq5wU7mHZP4fZ0X78/u/9Htru30ZqnN5viYKazDwrwyxe2iZGtXJ0AKkEXjlFStocRJD1dWImEXjlZGNobBQxMhmzv3cpUJ20HyRAfteS/KkZHwoJYiQg5ubmWHYmme8YBdKKMQplAVDgRrWtolu7Nd1H8Ec5gvsP7hHc9uHiKy+Yj4qIc4WMTVMHmr5o72jHvqZmaoEuY7oKfCj/PFFiDwGOYqzl5WdTyMtRf2uPyadw0LB6bB8NHlluLM1UQREZ6KCV7+GztMxeee7uPniOH3/wCe48fkLgFLSgnYr5U9fYhCfPnqCFwlopojRFkpaWiQTWJcTBEktAMMt+OHPhJczM+ci8B1BZVY70rCy+0xB6BwfQ0t2O7sFeDqwNjPH3+SMH8cKx4xjrH0ZHe4cxiGzSeDKBpDRfBZwUcJC1d2piGH3d3fjhj36MP//B+/hn33zLVr5979NO/NuvHsX3H/Tj937pBP7Td+/i1y7WwT/8nOB4ju+fbGNEUzACKpoqJRtge5BRc5w9eP4Iu3FkwMQ+MRSiF06eQnluNsegMzWg1bVaVSW/G41tJYn/8J2f4rWLr5l1RmllVte3CVyruFegqKjUpiOVu0+BY2cWfRifncIMlaIV3yLpfwv9BDovvPoqx2E1+1h+ow4D1P8OOyLzYt9P+ibxyYOb+OTWDcxTkEbEx+L6tU+RyrHXUFJqlnWbFuFNAgsy14sZOtP8DkPWFI2UNQmSHSpwVdXl8KZ58OnVTzFKZeXKnSe4dv0eCjI8+NWvvIkvvXkRaZles2BpJaBWpsUQbMfHxmF8dBi3797AOhXIHCo+sihr5dvzZ88RmPWj7Xkr+3qQfCAJJ48cQX11Jc6dOkkwfoxAknzCk4Lbt+/h2NFT5JUBMm8t6IhFd1eXWYHmCMpv37lpFmRZqC688KIBXAt3M79AnkVhyfcVyJUQ0upAjb35OT+US1HntCBHqaZkhZuancc8FUD556l1Nf4kWxKoNGpadn4xgFnfDBobGvHuu+8iLy8PE9NTyCNvlZvHNPv62icfo5D0UMExHeIYFF8USPJ6lBxe/i+7tqJ5e3sdazwfT7pVWKEt7VsEItyl9AwSPO7f14Q1KmoCcgJd3vQ0KFuIrLI2jcY+M+WDddV0qN5NKwV3Wa5cAJTuSwun5B5SVpRPkBeHZLa/nwq1+kjTvZID8VTqFNDbcgXHRBB4rZpvqWZj5CMaT4W5oLTEBPzs5DTbfdYWhlBkWGyz8opKG7eaBpbHjxzpMwjsZGXZJk1onMa73AZ2+pYS8OedW+jZJCCVm0YoCu7QOoqjAnBH7yCJgEsAuSwjCQUJm1Q4Yzm2k0mbarodA6F8besXC7bMvpJVOVYWMvI3yVzRtab5HQUjRL69Ygqnnm9psvjpABSRvSP4zVBCBdnABx+mOtt5/glgha1iYQAQ/gyDL5UhOR8GUzofvubv2v7m+c/roPdSu1l5hkGcZwvMfFYHfjqzaE45ukZ1CJcpvqXKaNrZXJt4zAEpjs+a+JSuV5mqtVmi9p4Vfp7qpP/tKSp/7732DvC3QBWBnYAVr9ef1cleSYDVcavSJiXJytefylL5qrfuVUHczFrLcaLy9AybOeMxAWgDY9zUb9r0Hqqz+lDKrvpK5Uf91m/91rfDF2sTs3MsXgRc/C6CMCTKT6UFGp5fg58ASk71S4rdFZEifI6LhdSCNn1QOpldG7SynK1jcGQK1+88xeSM35hpYV42vvG1N+FJIeFT44mK2MXB/fvI0OIIxKapGVErUk7DBAoECj6Bp2FNMSoyHgeepq2k/SselFad/PXPrmLat4zmplocPtpovgCRESLWOAsqGaAw3t9Qz4Edy7KWKLCWMDM1hY62Vna2E6NqqL/f6RS+o0znyn+m1X7kMBjtIWBcDvCYk2RZoC6dAjSezCtEBqjUOYrrEyGfJmo0inLcOjWHifUQxnwBMtV1LLMdh0bGCVRjMLmwiB++8yMyMgIkdt741Cwml3y2nHl9J4qDmWCDAy8/K5e9FkfmumjhEeYo+B8/fYr7jx7aSp6zp85SgMZC6YVCZFYjU+MW3uHYkcOWLV8WIq2cUdqR9RVq2tTWu9s7UVhSiHm2n/bCkhIoEvXg+BhCZAiPW57y+RzMJHYjehKjgIEISlNR84tBAw+m0fLPJyfnQMAYqoIAaqq6ur7BwoS4CUi3SAcL1PDnFxcsFdPKoh8vXjhnlj7lzBNzEhVKm/dRSGRn5ZgQ1epQxaISWNLA41iwbAOqS15OJpR6StOVAkgryyukS9Iahb6sAepbgdm+XoIgtrtAgqZWVnldS3sP2nuGKcjjcJjCU2mjFP9K7VBdW4X9+5utDRX099OrN1i1SCSSYbZTU/aQOScmp+FPv/NnmJwYwejYsC33z8vOw8GDB21aRAmIF+YI/Pi8YxREsxMTmJ3ymXC14Id8ESUcl5+fBrEivWuFa+9At/XvR7efWfiTndUNxG8H8G+/9TIG5paQnRCHp0M+pLpdOFrqQl9PG8FoG/ueAs7jloHIxqN2MQANbjEDrzeFMGITiyuLZol5+fQ5fOOtLyOLgHh+eo514RgmLcnyNTk+iUuX3jdQqFQz1z+5ii+8/gWCMi/7lgCee4jMI4K7QKNyyg2MD2NwYswsEcePHsMueUZqZg5OnDnN9xUPIENxeBU3/RAwlF/fKlq6nqJ1uAsDowPYIq1pSnKO4//loydwuH4//AtL1laaXhBTVkEWt4e7MUS2n5gkf+6VHTLrx6Url3H25HlEsl/v3WuDO9GDL772AseoG36Os0wqebEJKaZkaqVgJMeQm/SotD0zCwTu60voHxsyq7qse/duPkb7004LQJqZ7cWpU8cIto5SgJdbMnn5ZJm1gu3e3tZJ/pOLwoICgp2fOT5uPC+e1t/XTRD3BPubDyCdY07TskHSpGYWxNgVq0zCRfWSNZejmsKZ45v1k+IhASOL8iLHYBx5rECjLPfpNlOgXH8CX7GQj6ZSuVXU1JhVq5B11DEFRpViVFFehiB56FB/H6I4/tLcydgln1NiaFlf5JOXmKxgr0E8bW8jUE1n/3s45lbR29ULd0oqebHijDlTm1rYkEmlTaAwn6DcQtC4lfUiwUCEppA1u6BNgFJTgQLPypsb2t4wC7z83cRHFcVeVn5Pmpv8jHyRoDM6XqsGI53pRLazcmkq9Y9WKq/pera7pvwbGvaRX0ahp38AHVRiZNHfIl3KCilXgMzcHNYp0azYwZV1eMifRF8KocEPttGWhczRNO5SlBdv90Xg3eFdrOyQp+9uE9wCKRFrKI4IIF6giHtSQiwas+OR46KizrZTXEVNJbo5vt2pHpbrWGJ0TNOK5sYgeua9agtNO0sYi5YFoAQmxfd03qxgPKZzjmwi/9jb9VuyQ4qHWYq4h68XoHAsPM692jU2woDDuV/WJY4tlqF3d675/9/+9nHnp3NMddD9eo6jKNhhu0hfhSnMkmm/CaZ40PnubI6jvICbA6h0RmVqc6YwtagvXK4AmwNyVN+wdStclr0rP3VMnEDv51i6nCv0oT2MczSWdI82A1h8rrUDj6s+4jfhsWjHrC15/V4ZutexTDrv6ExJqk9kgXOMV1KEDBzyT3VR/0iWqSzJS7N4iVGHdyE/aV0CXYoRo8Gu78ozGFhaR/+cItWT6LdD8O/GYjEyngr1Lr5ZuoHezm4oOOWth/ewsbpsyP1HP3ofzzsGqDkr4vku9jfW4msEXkODPWa1aqipsikzra7TgO6mwLxx9wFaWZYcyTNIwL09g3yxSNMm5JcU2tlAQ1MjrlNQ/fSjO8jJz8H5MydQWVVC4U/CjVZKhlj4/WSk/iX4AqtOlGAOLEvTwQaYJzBRI0ublsVFdQ3JDyUmHlc+vYFhClfwOdHUpAW8FBVdecqWqV0FlhaxSKb54w8vISsvH8VktNLUllfX8c6l6/jzD67gshIu33mE25fvoKWjHYu8v3dwHA+oOZNn4WBzM2oq6zE8Po/7BFSrgU1EbychcjMCSz6/LXUPktncf/TUHIRXqCmfPn3GYua4EmJQUVhu0zay/sSQ8aq87e1VS1kUS9A5OTFq4QGmCETk16GAtYPDQ2b67hsawgJBjZK9KqbN4+dPMTg2YmlidgmeFL5AU3GaYhQjUMJufd9kn7/4yksoLuQ7FxZau8l37NVXXiEjirPFEbJWjg0Psh970NrVg47efty8e99AxrGD+226RDkcxQAVDmNpedVGxSbpTuBEtDdLEDrr95kPkWKvydlW0yKl1GT5kuwXEjAZvPqspbULgYUVgrRVDA8Os09DBBmx5ugt4FhWVoY8avUSnB0dXRgcGjWrxUsvnEdNfbVZi7Q8f2Cg3+gjLZ2ChOBd8dO0Pe9owdjMGGobDuL+g1aj8RfPnzZwq2TBVN4pWBPJjGNRWViCp/cfo7qqlgKvCJXl9aiqrieT2SJAXbDVlu0dHSbEptk/TzhOFO5gkMJinvW/e68VjQRsUaS5RDHzhGhkpcSiqSwLD/tn8EvnKrAwO2EWlamxCcs5F+9KwcLCsrkAmHmcQtvakX2oQLjyZVPk7eioePPjC/A5KVnp6BsdQxcBn6wi6SlePH34iPQwg7feeh0f/ewdpPDFElheQW6+rfAKMzGxOPvjzzgKk1YKucGRYfQNdmOTSlQcgb7oLTDvw8P7921VmZgOWRYZkQMqtCBnYmYcj1qeIEjAuUM6XCEQzEt0Y395NUECaZpCUoJRtC2LAG83Bm8rk/hwMT9ZZ0SD4nT5+YX48PJH2H/gII6dOGGLU9aW13DkUDN+4etf4m+PWXv8bCuB9FmOi2vXb5jvpPIwzi0vws9+edLZQh4ArC1QaZr14/GD52a9e+nFF/DaW6+hsqbSgKpyh8qyZNyYA1rBUZWU+snThxwHAitpUEqeaAK4e3fuWnT70ydPYIP1VdwqWcNGhkdtKk4Wsez8bAMYS6RTHnSEAxmj5SDkO8vqXV5eblOME9xtBTZBl6blYwhOfIEV+IObHDcbhNpJiE1KQTPf/cmTh/AqpA/rIpCu6csV3hPHNtQ0aSzb0QkLE09eEonRiVn0DIzh0tXbBF4EnBynefmZFBi7KK2oNKU6QN4hUSlqEK2p/ZWHMZ4KguYM+wjq0jIzyL9WzKolwKE4aOLnit2m9ley7zRPivEo+WLFsz03yG9jk2LMqjY2Pq1hTsXJy/Z2plF9pBXxTvW9rSJNTib/ZZ+SV/b29aObwFAStJL1LC9VrMJC1inRXB20QMninUnakB5lzZebhXblk12iYjqxGoUPxmPwk75tDK2ob7mRpqMjdpATEURuxKZZFJW6LJ3jsyGbfe5iPQjAEgkcJd+0KEAuBFL6BGJlXZSglWVWq1Udi4pWF7LtSdeyWkmYi6a1SyYpMboBEqEBtbQG294Wpn2dE10YAOJvHTd/JP45wt4BFtY5f+N+9hXfplqAcwAA//RJREFUXZaq8HHd6zzL+f63n/f5b+cabY6l6fN7+N/eM/dAUvi4XbJHLXv11LP0XeBR76npa/EunVP78AI7r4wMTvVVvopRWzggK1yWndO2V65+mVVc+94pZ+M5jSkBKH2361VPp82NRkkXus3ArNqVx9V34jlWEf7TZiB277lhsOj0B1ueZX4GgvndLuN/anPhK1liBeoMeIU7UKBLwkqOh2IOlptxY5tCWPm0/Jhc2sTcugLiOdeMwa1XQG1GHGqixlFb14gRCjGvOx5N+5vMr2mR97R3j5ijYjKJ8itfeg05OWnU+EZs9WEJQUsGmZTm3zW36lukhkStP7+4GAMU3tUUnKurm9jlwLX23Nm0IIEhEs4f/c/vUWCt49DBBlw4ewqlJYUc6BuYmSTYWFpAW1srbj98htaefr5wFHKzM7BMphEk49GUVjS10bLyCvN/WSSjlYPkDIHaR7fu4FFbC1zxUSjI8HKoypLAxubzNX26TK1NmucsgcPE3Azq6+uNgSlNzdzCGiZnCM7IBCOXdpCbmobf/He/yXePNd+RF86cxEvnz5qfVTC4hcKSSsuAPzk6h52VCPyjX/plHDvSjIKiAhSVlCK3IN9A79j4lPk2NdRUYIfPTyVDWiZokQOmYpkV5eaRucCm+RR4U/4Y8pNS2UqOnUIAu0xGWFNViYbG/SjIzjWH7lK274ULBCHVNchmP7g56JW+QtrGBMGpYuNo1Z7Hm2HTpApNobYIBpds5U8Wtfc4DqCBrm4yJRe1TGqUS36CBmp9Hi+BWKlFS8/m+ybyOkvcPTVDbXYWw/1DZPTTFiKkvacb8azjLoFeBoXhIgWL/H5Gp0dtWkRTwopEvhYMmtDRalWB4QcEDHHxSViQ8F4JkAarbNWUQg5oscI+AhmtOLr8wTukmVgM9A3AR21YCziy8rIsVpAGmqbc5JOWnZ9H2pzA5PSUBevNKczCp3dv4OGzVvR1jaK+ptYWCNTV1xLUpNs40WqqwPwC6dltYSXkOH7lg+uYm10gIAwQyKWZI3JhUbHltJRm/fD+HTLYGPaffHY8BISzls7n2JHD8I8P4wzBXSQZvKwUWmF7uCyVgHwSgeUFs15q6riktIxjdJeCcIVMynGIVpqjCAo4jXfRhvxmmur2oyivGB3tXbh57zZuPn2A1ehdjEyPYW56EvFkRuODQ3j1tVewxbbtvncfZQRQq1Psq55OKk1OPD6lUNklM5JVQwxQq0blWN051Iu7zx7Av7GCSfaDf3GeYz8OrsRki/gtC6bCCfSNEtxurKKbdX/3/cu4f/c2aj0Z+PqRU/jHX/gifuHCS/ASaA3MTHEcLlBJkNXAYaTbHHdhJimmplRTArRajFJXV0/A04rjp06TtghMZic5Tmrhiou2UAcNTQ02Hag5b5Uny8LjR48xNz8HdzJBy9Iy3v7wA7T0dlF5WrDwMEf27Ud1aTVGh8ZQU1eD8y9fQDLHAhvBmKj8fwRWHAbMXdZR8hOtAp0n6MzleNTK19HRUdavgWMt22h/l/0TQyAh5SIhNhFxVBKfd7TCTRrJUIJ2ntNUpPIJalMMPzF1rSI1n1Qy9621ZdLdEhI4LiMIqCdmSO9r5MuhGJZL2phbwghpWGEdoqND7OMJjntF3U+1hQNy5tcMgytJ09QpjvVycAwffnQDN28+xbNnPZhmPy7zOq0wl3Igy2MOgaum7WZJ4ztUwiSIpOSoT2RpXaYSpzyaSn2UyLJT3C6C6BWzpCkQagKfKaAlsJaXp9iBaViiopfCem0QZQkXyRF9ljzLR+Vic4ttxXG/tk4Ax3GiFZx5+blmQVykEjwxOY3JyRmWH28rQWtq6i1ot2KRUXwSpFGYxiTYLEQEQY5cWZY1VUsFW3VdDvhIV+TZazH4y8E4XBraxOBKHNuRoADrBoTTQ2sojlyDO2YbSbZyMRbl3lhUZLL9qBgpEbfCFSlfpUJJyArFZrGxqDGjsBiqrzQHgS8tIBCdSKDLKiz6sXRskqR6f17jgBrJ6z3acn7a7/Bu0do/Ayb8EGHvbQ4ocb7bcV3j/LRNMl7PD9/hPOfzLfyMv3sLH9+ri+rOXc/UQ53ZMecaA4Q8rPf5/DotIHDGsAOCnPpok5XIaGnvfgNZKpPvqk+7R2XoPr6XaO6zevJD1//8lGB403N1gWMp09e99rOvDmCzxuA5WQ81E6NnCozJqudY9PbalDtLsbpo020CU2pPu56gy6ZNDeg74Fh1lRVT14bfJeo3fuM3vq2C9XA9f1tTFmwIOVqvrK2bs7J+y9dF1q5VgS4y+4WdCMxHat49Eq8URuBwJQcUC4iKj4HHFW+BLyNjk/C8fZBa8SCBF1CQl41vUvvs62nHKsFBYU6mxeGSQ70IOisrG7fv3kc2wZgcrWeo2VWVlppGssXnZFCL0jRTAoVk/+g4Ln18i60QjbOnDuHoof3mvKhozlqlIxQ9S+3uWWu7OQo3UFDGE3yJocn3R1HGN1knfcoKJsYup9GxqWmCgA7ExYRwpqke3lgSCbV/reBTXJoQ22eXAyYmigyRz07PSkd2Rpb5gGlFWX1DIx4+78IgGd9L1HB/97f+NbwpBJK5yuav2D4r3Fetg0dGRlBRVsKygOGRcR7fsTxxBQWZpoU6WlM8XLxf1ogTxw6SUUeaE7mmezQdrNQpMllLGNy59wiTU7NkmEq66jHLgwI/ytolbVHMy0ehNk8gMzbMne0+QGGjhLF1tXWYo9Dqam+Dol4rzUsXge8iQVSkHKF9ZOajPswHFtDZ3YP+kVH0DkwQmO+yXwvw4NF9rFBTDfDZMwRVmjaen5231XFnjh7CYGc7hnp78f77H+Dxk6doe9aOrp4u9Pf2YyFIcMh239mKRk1lBQHtPG4+vothggIx7Kz0DJY1Z0w9Nj4WExNKn9RpU3ZagZGTm2VgvoAgqb6xzhxktWKPnI1MLh7b60F0drbim7/0DZuemyLYe+3NtyhI3aRtKhNUFpQRQH5pmsbR1JPAVDC4iBbe1z8yTCC9hvrKBnzpC2+gvLyIYGjdprK9BNZTrPsyAaGYrhQSCWsXab8gO4vlSSAtY5TgV+Ey9jc1G400ERCODg+irKIKUXEePGB7TM3No66qlOWO48VXzrPfVizRseJqiW4soO/UOBampwmYSyzcgHLnyfoqxqBo4YVF+SgsLLZpZk3/SCDE8Jw3MQWFmVlY8M+RDlapDHVQaIdQmJWJOEq8L7E9ZHUZ1vJ7CvvK0nL4STPbq6tYnBrDRP8gmVCsLcKQj5ZWKJLNIC3ZjeBGEONso6lFP3YJziZJq5omLiTYy8nOswCVbf0duH73Ezx9/gjvfniNyskqUtOz8MaR0zjXdAiWOopMe6C/B9Hs89rGJusPtbNWVoeZsJiXmJ8xNdJ+Cd93e3cbbV096GG/97EecwReUuqqKsvxyadXMDIpi2UjZqfn2CarBBpJyMpORzJ5xcrSLv7wj/8UV69fZd8FqBC58ZXX3iTdukk3IYsxqNV/uTlZBAqpbJNFXLnyMXnljoU0ES/WfzYtwtopUPPS0iI++eQqqqurcOr0KYyOTBCMzJp/zyhB9S2OUzfpprW9G09aOzHNMTUX8MPDe+VnpRh6sgyZ4CIIkLuAQtVMsd81jSnLkabLZOGa8S9jify4tXeQoGvBnPNT01OoWJQhxZWAI0cOUAmZM58iKUkKW5PIMSTFSNk8EnmNaKizc4B904nFgMJS7EL5YiurK3DwYBPBUhqOHjvKMZLKN4ykkrpkwEd+vOwWs97JKikeFFjw22IpTSVqkYX8ueZZr1S+b1mFUqElm29aDPmlwm5kkncorM8keUViilwUspBFsF5FsJpXxHegwpZNuaEcilo13UaFWPk/VWcFly0rq+C4LyIPjOcYJGDdXiOdbCOa9J7kcnNPYP/sGNjW4hqFzJFf8fJ2HDqXkvDpVCS+PxyFuQ2JU8cXLJIgKZ6Elr27guwo8uCYHb4jQRxBUXVGAoq88ZQPVHTIIzSzoqlcTSW6XMqOsmULs5RlQRZZTS061kuBBWf1rYS0nsaKsj1luuDD+FNO/xLunwMH55Mi3D7DIEHvInCgMjSt9tnGyy2EQfjH3qc9gx1l98oySWVMsp5D6G9sBkD2Nj3r83qEt7/5W+dlLLHr7FruLMO5SsfsC48511o9+F1PMbxhn7KE8735XeBeYEqb+kEXmBWP99ojBLzsOU4Zwi3hZ1h7cguXq3oIHOmXQJYAn3Nc/3Hj5Q4Icp4nK5RK0DGVoXtljdSD9XwHLDqgUOBStK8xrzqEd6vnXv0dTOUAY7kCCPzpHr6AWdAMeFll2QsacJruU4oe+RCskbgVCFNEHqBGNba4ScS+g3Wem91NQjDSYRTfqo1GSgIHHsFOQryzKqynbwCf3nyAmw9azfojraChrgoH9tVgwTeF0Pa6OXUqg3+AAElBGOUAukFg0zvQj3EKqpNHjxIMTBroU8Z3gUHF34knw7z54DEeP+u06YNjhxtRXUFNxzQLag1ElxJK4yybUBDFFESy9EjbUOcqOKccpxW7S+bBtZU1thQbm/d19/fC759AfXkBqsicXXw/pfuQH5tWx8hJlL2AJf8iLpMBy3JSS41bjqaabhSzvP2UGiMZ6ZH9DTjUUIFEMsqAlv7znTRQbEk1n5tMYbOmpK/rqxgcUqTpLezfX80OYv+wg0QTClYYCMyx3G2LBi8CkI+DQi4oHxm7jsSs/yIssnxH77CBSUV/1yBT/jxNjWiJd1qaVi+tIiunAHkUuPV1dchKdRPQpKGdgGuGbZ1B4ZKTk2fBQAViamoqCYjzyZT70NEzjKraajKZJEsG618gOA+uk4knEMwukfHPoai8jAA5CxurG0iiwFU+yt6OFkxReGmZ+9nTp3GI7XLkQCMOH2pEc1Mjiinwl9ejkVNUgiPNjWRkK2wnavyk2wwyZQUHtWmrokKbFpIjc2FxEcFHKZluPpm+fMBG+c5FpAGXhYaQJUqm/gQCZ7MAst32NTegSumQEjzwLRKUkln7Fwhi2eDSxNVecrblEDHmGFD6FnKKKWr4S4E1fOHVV22q3PHBcdJ/yNfFmBlpz0lYHIHB/iFkeTz27C3SuVKfpLGN5dumgKo9BJsCq6nsk9KKaoKScbz7wSc2NbK+EkBxUTYaOU5a21swPTNN+qqzFahasj9PEDE9PsZ+qaNOH2XPVNJ6FwVMJYGGnK99BHBaiVlWUgKvx0Vg7afA2UAq+02R7cVgNOUkP7t4/qgtLkUm23mbIFYJh7Vasm7ffqtzgGAqksBmSW4HFDA5rGNkosuCi+6S5qR9RsRGoK+321bDrWyHsB7atpVmBXm5FJJDmA3O4/vv/IBK0DOsLFLpQRzrIwt7CCkRsRb0dZ4gt3+4n4I4C0VVdRS4aebioATk4pJhvxfRuRiiVmFrtV5eTjrefe89pGbloKV7gABmieNw1fyYKgnieTHefuenbNti7KvZBzeF8cTECEqK8zjOYvC977+D5129iCJArqgqwqsvvYIDDYfQ9rwD7VTa9tXWEGj40dffzfqs4fqnN9C0fz8aSJMCwo6fjLMwaWR02CyYV69exZkzZ0lTXrS0thB0+ZDqcfIo+uZnkcbxdO/hYwKnNcyxnxSQWVPpVaTpZ08eEkg6FjX5BgneSslSOIVxKhwKsqpVgaOTBFm7sfAtr6KbSlCQvEM5T9NS4giS9uOVly9QGW02BS4rO9OyYEgkyHolK0wcQbr8/rTK7/r1W5idWyDwDNkqXmX/aNxfi6ZmtldqsrWjpozj4pI4dlykd/avb94RNOoPtqMsU5c/ugylPGqoqzFru3wbKyuryU/y2ebTBNszmKCSIv+qvIJipFAhZjdSCejD07YerJIeYlh+S0enKbXyb52d95EmNb06jonJGRPEhw4fsVXKshhpdbCmKpUYX9bk6NhEhLRKEZvmTxZYVk7LFY4BH8fiFgbX43FzOgo/HdjAndkoTK5peklWKg4EWXLZRumhdeRGBuGJdqxYsTFx8JBl12YlI98dA4o4vm8cQTb5t4BuqseAl5ixLVYh8DInevIV8XHxCU0p65jkj3i/6IYfImc+2wnbJDYenqaSkA9vpnTYZ4TRnOSrrCqiOx0Lf5pVya507lHJDogQoIlge7B92Fe2elIP+zs2lWOf+nMe6pS9t2sLP08bi7XNsezwctZd48rO2/vJoueAEQEW/RZ4MosQzzvTrCrHcU5X2QJz2pzvDijTPWqFn7doWXl2lnSt43yOwI7xJH3nn86qHFnVrF11r/1z3kfXqD2c/nCsVJ+XHw5ZsQfydC3LsPt4ztpw71r9H7b8anP87tRHmk3c6x/u28RIujfqX/2rf/VtWy3Ei7WySVYUIW+tjBJBK8LvKoliLLAJ/+qOAYwANWQOHzZECHVpIbyUD2zssDH5EGIMTI5NWk3iqHX4A6sk/AUCBS8ONNfAnUjg4FPAxTjsb6gzFKiYMqMcWBoY+8jU4qiNVVKAKx9hX1+/oDCFY7wFw5uYnUFD0368d+kTMrEAminEX3/1vK2KVMOsBoPwU1BqIH7vRz8xkHP6+DFUVdfYIJUpV/P7mvsX0FLeMC3x1sCQs31mZhqW5idRQ0DnoZaTwMacX1zGwyctFgBVGqPyPWkKJyc3G4VKL5OaQaJ2clm6+S5X77cjOiEWpw7tx/76KnuPnu5u1DU0mDATCIoma4hkO8ZS2Cn2zv0Hz6gFxqCxsYIAyU3NcWFveoXPYlmKsyPQpsjd3T3dKMjPN2dyEYosES6WefNhG0Zmlm2J9De/+RXU1tSgiGBGqUGKi4qNeWrpuH9uGvuOnsF8TAYiKaSUZUCpMBTtW1OLCQmKNQZLw5JC5hIXm4wugq7VzW187Re+gGyv25xmp+cCxgiU525jZRFbrI9WKGURROcTuCmch2JlxRDgrJOmNkh0VeVF8LqUc86LutJiMuAMCpxKguRZJKV4UMj6pZCJaSpU2QPyKFC1elM55I4ePkyQmGGM2+NJpyBItOk0TXvevXsHp0+dh39+CQMDI6z+DhlggvnDtbe2oWH/MWrBqdSyYZaBP/zjP8HtR49RW11u0x4CxRzeHBTSTBKMkfgpJOV8O7+wzP7dwa9+65tI5/uESDPxfPY0BYksO1UE9RKqHb1dBHSLmJ+bQ2F+JgFvDNKzWd/UVGr988Y4klwpSM9Is2DAHM0UMj140jGE1rY+HGxqRm/3M7z04hnkF+Syn7tQXV1NwJ3HNtY7ezA7MogSAtCMrDzzX1zfWLVp6xped/v+Iwq3eSSyvbe3djE0JL+1eZQToGrRSXAtaP2Vl5WNysJSs1Y1VlYhx5tp/l8KNDvHd1Iw0LHJEWxGsn69HQTZ8YhNUQiSKSpJcwSL5Ta+ZZXZJXjzUagtzM7jrVOv4M7DB7bybHtnA20djwlqHuB+603EJschw1OM0a4ZbPomUZmZgv/Xv/inOH7sOLx817TCHGQW5SHK7ULH8Dj8ikxvipOYp8IRKP2Ow0zF7/SfrD8PHtwnUAGGx+Zw594TXhNlU3aanp2ansHJk6cJetLw/NEjFBHwaLotPj7K2r+vpw9jHOvTqwGkZKQiMysX81MBpLszIB+wk8cOwe1OxPHTx6mIpPN9nuM1gu8iAlUxek2Zie8qmbNyIba1PrdVfMfJb/5/dP1ndJxpliYGPkAEgAgAEQh4770lQe9telNZWVm2u6vaTY/rmenRrGZGu6PVyf6xR9LRrnaOzqqnNZr202WysrIqs9IbJpn0BEmQBAnvvQsgAggAAb/Pcz8Es0Y6+sCPEfGZ17/3Pve+971XwkP7w/uco6sWRaG8ospcP8h2tbNviIBnDDNabmRbyYTgwokTqCorwanTJ01zkquYqGTq2iikTR6KOTlHEKJQQN4UH5bX4/GIQHOUv5MIumvrqtFSX4dnzx7BCy+cQ2aGHysEn3JQLM2uGI+WvORfS/RHS4gff3IJn372JYbZ3nLBIDOF1kMtOHHyIOlEwGw55c9OKwajpOlpaRmkNQ4Alm9FjQe1t3ZAyu5Lqwll5YopW8j5IH9uY3Zf3VVEGiT6KjolTZG86itubpTle9LTjxNnn0FZZS3SM3MwNNCDsZERdDx8hBGOd218EA0rYbvLz6NMQ+IJPjUyFL5pfWPb7B69LN82x90Kx2hkZYuC6QZmwlE8novi8ykvfjaUgq+mXBhcdmOVoNVh5RQAOM5TKExlxy2jOC6ETNcmUsmItaEoK8WF2pxU1BT44XOTRxCsauOAXOlo97tsurSEqGUy+XSUFpWvOjZcLKcYtpi1ATEJasalNHzF1MV1HWYuhqwxbrZXPMSkY4fu65ADWtsdyvzE2PWE3WNaMcauP6Wv78pDPwx0ra1Zv2lZ7P8MupzfSkrZmqbVfjsgyQ6pqpR67PfTw7mmJGPLjOJJOgRmdJj2h9eUv0DI1+/wO08BFglTEipM48QnbCmQedrOTQEa/hktUP522quWp6WpH3vXVG4dekeP2jfni306p3Ndmkh91TXTHvKHAUV+Ou2u0jh2cbG+VJtIQ6ZnTKvFQ1pflVOH6qBn9dvp570VRd6z1JSHdjXaw7wi1K1lPU1SBcLeWFvFCiUSbb8eml81zdc6pZI5DtpIPAfczjp+1OpHXgoblKCJqdjSUgEZr5zjaafMxQsXyDTSySyTyTibMTnSZ7Ze5aWltvW/jQQxSoAh9wiamDsEGlXVFUgnI7t7+w4Ln4RUbSXejscECakcVSquljyjv/zSKySqPhw/csDss6Iry9gmI2i7eYtMUQbaIdttdvLoYdP6eEnQZGxcUEhpiURcfbscjmCHTEo95mWZ/clejA0MIZn5pvv8Jtm7+Z5QvDzai1CsESh5PalIJiOU9+04SqRa1nERHG7suHH11m0898x5PH/yGH7xs5+itqbBNEBl1ZUElcnWERrHbg6QlbVlLK2skQE/IbFKRn1NFXzJybapwSQw9r0YR0ZGNjs70Za0OjufUIrNtTRkP6NIACks69W2x5SAtwiySnD6aIuBIK05y2GlJFIZAM9PjpN4z6O2eT+W1t3Iy04jUB610DjahaSwI9JgrZJA9/cMsp23sEJQ2Ts4apqVE8eakQoSJkrN2WQO+TnZJCryuSNtohf7mprR0ljHOiQhk32Yl5lLMJqJQVv+C2OUhDQ4N2vG5knsEwEolLTiyPHTthyUl51jQoBiFyrciZYZpanT8rBJuRzwWgqVJ3ARxiGOGy0rb1Jab2GdHjx4iMXFBRJn+RHyErwVkbFMoKt/Gn/+N+/hP//9T3Dr5pcE7dNm+PvGN79lmgWBfu1yE0MI+GRbpF03jouGOQJMr8dn4yiJ7SmCKeJ39+495rtBZlNigYt7ersxTeEgMy0dlWUF7BOv+WxzgnZHrdyym/SSmKdwzoyNDRH8e3HtegefWcVz509xLIbw3PNnbLlCwFLb0CW5bxJgaqdWDcGqlhEnpmYdrZ4nngCkEFev3OTs9+Gjz7/E7OSEaTg4/Tm2FnHvvoKb56C0uMyWppcJJF1k5rlZsnEjsGZ/p/nSMdQ/BO0fXFsOYXx0gMBlEnEc02dffAnNR07ass746JAJK9OTY6ZlHOF8HmN+2HGZG4LPrn3FGbzNPllFdWUx6mobkZ5Chr3hQuedR0hiP/3D3/sdvPLMBUwuBLFNsD82OYR8i58awK32R/jl+x9pOloMzBz2vy0DiFhZ23PucE7Ir53s/KQ1qqxqxF/97z/BUO8AtlcjqK4oYV8dQYTt/SXb4+KZ8yglmLxy5RIi0QhWt9bw+eefYte1iy+v38TkdNCCateXVKKAoKvt+g38we/9rjkdVaim2+zngsIi3Ll5GxV8RnEcnbJsQsH/Bbza2++jlEBlnwKpcywMDg3xGRcqKipslUAmFCr7QohAdXnV3BycPXEU/+h3f4hvvfgcWgjeZW8oTR35D+vG+URgt0hwLVcuWmqT1u/4yRMUVopxVRqz0AIBWgBnTx7Fi8+fxwUCRC0PxiXGswd22J6yAUsgmO/GtWvXzT2GbFsnp2bw4P5j3G57RGAuv3duVJRXoKmlAbX1NRTWinCXdQ1OL2D/vlaxO9Oyp/pIRxLcFNKmOTZdppVbI13jwIOHZZdGurAo3wTGja11jJPWLIVDnPeLFCTnbE5lcDxr5/EUAWMpx63mhiKiyE6xIL8QiwSXcQRPMtY/QEEkJycPWbnZbAMxMsXnlF0U60eap93nWqURvdCOxzDfDa9tILiVhPagC++OJuCd4Xi0hTyYWHEZQNezxGoc/9tIiCMdiyNd3iZtcYXgI79SzGAP28+fHI9SXzwaigPISImHm8xilf2dxDxTfR542Rcyj5F/NoEh7Up1HMwm2nUxcgENfWqpSbsXxdiNabOspq0xJk7Gr8Hu/LN3/ouDz4tp225H3jNmzvFgoMVuszLsn6/BhHNNZ0xrJu2wXPNYvnvAxjn2XuARs4OyP74rQKE89LyBL97Xn7T7Gof/x+M3y2E7/viu2TXx0wDT3j07dI2nU0YHyKhtdE3F+LokOvg/C6xX9Tu23KfVNSujnuBvgSWBKAFSXRNw033ds7rxn+afdhZanfZoCrN0EucRA2xWNv3tvStgp+8OyFKZ98rLX2Yoz3Y1+y5+F6h92mZ6gIelx/Lp04Av28f1b//tvzUbL0lG0naFCby0RCONUZiTZpvEfX5tE5PhTXbgFqIEXtOQRsRFaQD4dr0Pbg5ISTuqPIcaksng1wja7j64ZyhWk/kcQUi6P5lga8q0RhXl5eZJXYPp6JEjRiQkLfgpnWlyy0h5aGCY74OMyg9tlW97+ACHSKy6u3pQUVZN4nGPzKAEEyNDnAiJJFyJZDjj+OWvfoH6xmacPn2GjD0NJSWyi0ggaIqy8aXRk9fiOwZIoqtRDnyWm3lqR+aT/l5cuX4NW+uc6JTqltZXbKnI7/VheHQcXUMjbAMyhYkZ+DKzLOCqpBWt92o71ODohKnb/+BHP0ANCVgSJ+PdtnuoItNSLDuNLBGjSHjZDKfT0slYt7RrVMw1iqamRtY/0Rh1bLeHdt5o+VcAQRrI6alJ29GmAbFDamKDhJ3/2ZVbmFlYQ3NztQEvDYCenh6zeXPbOnMCFOFfXqc/fryE/+n9h9jYjsNzx0hwmw6goamFwHjQjFvnZoNkpBl45pvfxn6CojMXz7M9XJSqK5FTUm2GsiscG+1klDtsozd++0eoaDmMksJ8rGsLOevp8nCAEKCqbe4/bDeG7iUgO3H2PMrIkBLit+DPLMRP70xw/MXhva8e4VhTiW1qECCJp7Ss0SuJf2h4CAVknmo/D5lkYqrf4ntmENBHVrdQXl7GCZFAUNplky/Zm2T2F9JcaPzcufsYX169a5swfvdHb+CZ5y7iwIFWlreEechnHaVetm+6L3NvghFwRpaZvRsT49NkdqWoJsCSNklL2QokfOdWG86dOWv5jI+PkJmMsd2myVx8LE8pgVeq7ZiUtKQlXmnT1BYiro21tXhEkKgg1L/64DNK80UglkXrvhrmlW9AUypwOcGV1/Dw3Az7ZhieJNmRAXNkyO5El0VDULigtNQs/OSXv0JKIBXPnD2L119/zcbWyVOnSBgS8dWV61iYW0BdZY2Bdgk78iO3xbrKhlN+kHY5t+XCJZOCUhzHlYs0QEva1Y37scGya5t+bV0tPJxTs+F5DM8OYnx+El0Dg7h9/yE+v3ENebm5bPsEZOekoKa8EYW5Vfjkl5cQZd65qcl4+eUX8K1vvYGJoXFkFxSYkJDLOkrDOz8fhNybyJ1HbXU1Lp4/h9nZWbaZCLIDeDe3N2zL/9jwMNtlzdxXfPLZVXQ+HiQD3CYIzcVLLzxrbks8JMSP7rWjp7vLwGkq65VXXMB6ryJEgScqO6n5ZfOx99vf+ja+x/PIgQPsgyYy/GxMjE2QLsgeKtlMH9JSffjswy9w8PBBjrkl82c3wj4ZHRnBof0HSXTjCMbbrZxFGi81dfwej8+/+Jz0qpyAuQAPHz1CcVkxwfUzePnZZ1FMQKzxIzqo+arlP4E6mU1Is36HtGOKIFugJMD+zCNAlVArDVUgNYCTp0/h5RcuorK8EAukK4qIkECwrLIohNbnH3+EricdpIXnLJqDmGDb3Ta03X6IMEFrIDsTrYcOo4Wgq6auxpa7pa3qetLJMiUhj3NOPrmkLVM9dU92W5qXWhVRnzkCojY8uEwDzYqYgDFGgU7LmkWkCcWFueyDAtY1GaMUhLSBp4kC2hSFiTX2p3YC5nPsELUZ7SjMLzItcRbHqoJbp3IOu8TI+ays8KW5XiX9EZ3cWF/C8sYuHs3H49PROLw/vIX7IS+CpCliqi62hewSt/WdYCttJ4ocEOjFLyMzLkp+RejIuiaR/ns0p/yJqM1PNW2XEzMywfiDXAkJOHopdJkrCM5FgWXbscj7aiN9ihEb4yXM05KgtGGy1xWfNWDFewYMeJrdj9qSz4gxi3Hruxi+TqUje0KNDWmkeWlPG+TUTYBAz8SWI3mRdJDPsS90KF8DgJwLSl+QQs+IFilf/XTSULc54If/OZ9233lOYEHPSYslxYzKo3L+Xx1OmiwTT+VqICkGYJwH7FRZnXIRxFh6qotAkLRNypvHXnlioEsPiKaqXCqm3tbuYYFbS4unU+q9bPj3tHV4wTntl12zQ+/YdWm71D5OmdRnDoBj+/CalYs/Yn6/DPDxt/UT/4QtnH5jvdRPPGL5Wb+4tJRMkPYnf/Inb0rallGwrXHyQdtqy4QVD1EBngeCq5QkSKD5zDIH/UJcitlcvVjpRY2PE8WM1h0EKAAQ70lAPAdsCaVz+YqZI9iKY5pSXcvgVVtsZdAuD8FFhYX8vkT+nMJ33WQ6RVZZSd9rBEWabAr2PDE1h7EZQj6/jwBlC+mBLNPKbBKwpFMSmxobwSylz4H+PtOEnD53nlJIGjxkApKO1chKd3kphBmmo2UMebe3BmNDydO3lsKu3r6FeUrK0vgNToyga6Qfk8FZ9A+PoqN/EH2UqsaDIXSzfGEC1XMknhrc8imlyS03DDLubmqgtJyVQcaQZerSh3fvoKW5iTRqB50djzFEgq2AxxVkPJKcSwggh8aHzZjcYrwlccJzQktLJENXbWvW7sVJAkvZ55QWl7BvmB8ZdEztef3mHUqmazi4vw4XTh+xoNzSGmjnpiTF/+Ht+yQcXhQSMH74ZBZlmX50jc6jviIXv/9nV3GlZxZ/8I0zqG4+gn2nzqB+3wH8tH0R//0v2vBFxyRef/EckJKD/3yTIKi0HJnxEdz76hpefeMNxPkz8a/+4ia+cbqSBJ+gQV7UvQH85M4odhIDOH78MGqqG3Dg6GnklVdjO60S+cVZRqjvT2whL9uHJzPreKalEImcRNolNre4jHfvj6OpJIuMetB2LMm30obLg86xEFbdqUhzx5kGsK62zjzVK06gppzAshjawGC/GQcrTl0vz5MnDuIITy15aPlO6v+ZmTmT6AW+KJOSwDoaHe1Cy82VC4Iwyisr0NrUYDtmtYwVCi0YMdNyrgxd77fdRhXB3yxBcUFODoFDFYlyCh49fMh+38cygcCxgLN3G3l5Obb789GjJ5gJhtFFQaK6uhTBmRGLrODnXNjiGNcE1pIWeQHmp8Zs6TMzr8hidMqTvjx8+z1eDPYN40nPEMYI+s6cPYXzZ89Qwk2wJRoxcTF8hdDp7ukls42grqWZ6WrpKck03Ob7aSXCceQ2jRjpC+dUGlKTUizocWER68U5EwwHMTQ/ja6Jcdx7MoCp4CK6uvtsZ1kKQUGa7NoIfiMUPPw+N3xJ2RjqnkM/QdG/+Rd/jB/94A0cbW1B+3ufoOvDS1hn+wYIxuSQWJti5LZEftdESLQ8qrArWgIXo3eTMZq8GU+wneY3EwK5REnNyUNnz6C5Ybh44SReeuk5vPray6btTGEbKBLFzPwMigiaj505iQTW+d6jdgxxHo0PT+L4oZOQF/EWAspSAiK5LklhmaRhYMcasZXLCbkCKaMAl5Gehe7eLnhSkmyDh8ZP67595oBVIHGFYEabHSpqajHCdmm7d59A83WUl5VyPHo43tc4Vmtx9NBBePmutN7SIohpiDDL96EEAAm/Y+OjFJT8JgyLoUu4Vb+J6cuVybWrt+Fn/UtIM2Xjp53biSasiNnFYZ4CVHCa8/b115Gc7CMtTcLE5Ki5u+jp7ud8KsfJ86coGDeZAKvNKywE/vzP/wOBWAvOX3gGGZw75AwmbEhrouX1Qo7jFQoSovnSICiAugiQmLNcJiTKRMPrtbqIziryQsCfQgFhkLRrGf0cr0pP5R0iXd0h4M/KzEFE/cl6q6PTs3ORlplhRurbG1q60XKP3NpQ+F8jf4rK3c0OesMJ+GDUjV/0AbeCHC8bBAZIMDq7zaYgu+KvDYKtVRTuRFDEM921jlTyzyQKJFq2TEiMhzzOZ3lZjvgw0j27pMMcyyyjogRo2VCn+kWAWMuGsQDXireqHYzSeKgPY8tUYrSavwIqYvxivhoruqYJtkVeY2CGLecsyTlLUrqmQzxD74m3CBCp7wUGlL4YuoQyvWvfeS3G2JW+/qQhFCgVLxENsOVFnbxnH3uHgQLmLSFe6Wvu2QO8Ljxg+fGnhNmnoJC838lT9XLSMbBjv51ThdMHU7bPGJhU+nrXue/AIXtH5dZzVge1h3PdQI3KYFf2ysU6x+qpf5aec9d+25KnvgpE2VUHSCmvp+Wwa3zOyqPfXx+Wsr27d495Ou+rLE7+An4x7CqaqbKKVsvcSPdZCLtmuausVi+Ba0sWrv/m3/43b6rR9ZLAliRhGUXKAF2G9kvk+QJe0oitb21iGsmUFbzwJOzgD2uJ8hN2TWKWVKEAuZuuONzqeogbXQ84kdORT2JMvGCekVdXli1EhgxvJTnJV5KkSA0eObHULiYFHZYNjdb/FehYWjDEJ6JnkNJWVja/S5pwo7eXzKqi3LQL+XkZCM4R3JFxrq4sYd++FgKWZdsRqKCtphpljTXwxycmMUdJypg782HV1dLwcqAncyK2NDajpaEFhZT8Dhw/gumFefgIFKtrG7Dr4cRm25SRqDY2tZCYJbMePpsYmjCKrZZJ6V1LYtKISNK+9/gBiY7fPEAvUUKWK4tBEun7lELbnzzB1JwMRrcwMNBnSxYpnNhRtn2Iz6nuCWQE169eRquYJcHdAon7ocOHrYPXZY9H0c9sjpITKRXnYGFqnuWvxIHWhr3djwnIoXQp4HW1N4RHIzI0j0d2wIfOSflkIxFKisPiegJWokBjkQ9ZviT8yX+8SoaThUfjEUqr2bbklJ/tx3/88KHt0rzWOYkXj9dDtnH1ZDyZGWkESZOop+S9wUH7cXcEzUVpGF9cxT2CpJ9c7cUEx1Fraz3+5H/7Eve7x9A7t41nD9bh0pMxVOcG0D0ZxEv7ijhYNanjscP2/NOftOGbh0vZB7mYiuwgI9WD/+dP7xAUR9DW2YOzB+rQ8eA+Kgh6Hj3sMCYmQiNJVIxOy89FlLZF+GcIbLX70eILst0UFmaejF0OaF0cH5qUchlQkJlmHrgV2uW5F15CVm4e+znFls5le6JlU9kiupOkYk6yudLefhcHDuzD2OgoGsjE5+fnOAYUlJdlTncCdkv7qPEoKbqvrw8RSuwnz50lIOxEdUk+sv2pOH3qBORzyACgWzY5yxjr70WI5ZHD1mR/tr2XmBiHooIsjI9PYnxmEY+GR6AwLs8/cx7ZuVnGqHcJILUErqUGUYCSsnJU1zdgmsLDMOuQRAAbWVo1dyiyFwzz+zrzJublwV7gnJBN3RrnyyyFjujWKi6138I773+MqekIejsGsbO0YUG0F1nfGQLfvIxsnDhyHMkeF8aGJvHpe1/gMNvqe6+/yhrJL942bv7yXeQQoOyQiU9ynmxx/q4zPzE2tZMCYGu+pqen22YH0TFpHTRV5aZCTPX27TbU7NuPTy5fw522u6bxeemF8zh8mKDal0oCCcxMTSA7JxOthw8QmHYTfHcZWIqsrWKZcycQyEUouKSNsZyzucjheN/ZUVSODSPmIpgCfbLnUexJ2cxpSVSBztW3WkaU3d3D9gcEFLO2FKfl5IQkHz6/ep00a9g2t1SUlVBQJIAi7ZgeHUf73bsozMs1YCLXHwJNxnRZZy27icgvEyCnke4MDAzw2iayCUK0vC7aKduyqsoqzC8u4UrbPQo0ddgi+MnJkt0tyRnHqbSkt2/ewMjgIOuVa7sQxZBkXyjaq8DTMqNISE5CMwWsCWmn2P5adpbQIo2U4iRm2jKfQmstcsz2kqammOCsaBEyKheDFwgTEWWxyXB2SMPYRyyjzDrkJFYB5uXCQoHoQxSmVlfkw2/Jdj+L/mqJurig2PKWuwoxDPlM3GYd5D9QzrO1M3t5fZM0YBttM7v4bDoRHwxRUJ6Ow+iaRpbYImmh7C/I7D38nr4TRe7uGnLjoma3lUJe5UmI40nARKCUnhqHHJ5VGR5UZHuRn56MFBJqvy/FTCUENJ14igSS/C4BXsKKlhMFtmTjpXkm/qLlRYEEATA1hJaZJRzEmLhpuqyB1ESyS9oxTZgYuS47IEcCtGOAresaEw5A22YZEu19jRGl9TUY0St7wME+Ha263pMtWmyJK2Z3pUP5KX0DPPzh7EzUDee+vptWRuXTM7ym7zrF6+yaymqH89LTMvAwsGWf/May6JuTjgNgdNNJlXc0uXkYSFG78L54qcprc1DpxpLWM6qLklB6e/fMbIjtt8b5ZO3FBxzbLb3oADe9ZIDIktlLl4fKaDWwn8413VP76NA7eiIGQJWWgUM+o/5TX+hTaeqeAWKlrYctb6ecBuT4qcuqg+u//q//9ZtaJ5eKTPGstKSnJUdzLLq5g5HZJQTX2JEc9BGKD+PmuyseZ4sTcCBtkxIDCSIbScDLjAUpZV5uu4axhSlkUOo81NRoS3wiZtIUKHCqCiANkUK8hOaCOEYgoSU0OWyd5iTV9nztMpMKV9KUgNKNu/dtp5Xi0a0QIYyPD+GVFy5iY2UBy0vzrCI7mwBG8fsUWFmGiKq0tlFLqyKvyGrKkaEx294sL9hi0GxK+1QDqpEtVBEJUC6lvzwS2wwCqdLicjKPIxZ/TUzsxOGjuHD2DAqzcyi1UXphnlLvp3h9ZCzyGB6w3ZdXr32FxZUw63fQ7BlkqzRGSXuSTKqTzHSU9ewmGBDxaq6pR1lhIfIy0+FPSjYtjlTuil3X3dlp29oLKQWWFpUgFJGx9zrbm6iafSLgvr6pZcpqnDp2wnbTeQgKVsi0tSTs87qtHU80FRH8LOPzrjk8GVtCrm8Hf/xyMw5X5WJ5ZRd3u2fwzL4cEh4fPnwwjZ/fGEX/9AI2SAS7Ztdx7X4/AVo8RiaCBG4BnKlOQ21NHhY2CdT+4raFkrrVMY7PnyygrW8Oj8dXMEvgNTC+YA4K03MKce3RGIaCm6jO9uDDJ/NYXN3Gvb4ZvHKqHg96p/F8S7ENTO1g7RybQtsIwWE0jL65dfz49giBYRreuTWGH16oQm66j0Q8ioON1WbrNTExYf2ucaPND3J5kKM2HxmAn4Dt4IFmjgc35hZDRsgT2b5ZPr/F2Nxlfqkk/BNjA0jYXTeAdebceSTzvgIYyxj7F++8g67eLlx47hmCn3ULwpyU4jHJfXpmCgrkLu/6kmC1I08+iTSutaNNxseK/5hDRiaj5K7uXttVu+/gfpQU5aO1tgZnjh3HYngZC2zvuARKqvEJmKKgMD8xhqKcPILLGjMklvPZfAJVxbrr4nj+8YefIsq6XDh7DodbWgx4xAilpr+YubTVwXkKNRRiHnY8saX59rYHHGfdKCjMR219HdLSWbbFeaxtrtmyu3xviJClEYn5OM8/+eITzC+FUVJQisHOIRC9oKm0GM+dOUnBJdF2wf3guz/AhTMXkJyiTSxRljMDz5w9SqYnIpWAjJxsLI6PwRWhNE7incTfccUFiDCfIJm7vOnfvHXDXHxMsO7aUWZMwIintD2O5+/xyWmsklZ9/OmnpI5b+NarL6CsJI8CiAfvExiWlZVxjjtCWlZOLsFvugk0sslSnNG5yVlMTAfR3LQPv/OD76OqrsZs6WSHpP4UTVtaWmFbbxL8TdvS48MH98xeqr6hDpXVlVB80p6uLqNlDbW1qKgsoxAah86eEeQUFmGYIDzVS2bNpkwj8Leg7QQp5WyzfoIY+brSRiLtfpO/Ly0NaveitvvLb6Icf3722ac4sL8JCk6usS7fdTLcFzC6195OOjKAuM1dnD56hOB52dLSDtgUggfVWWYJCv5eStCtEFCyTRwZnUBjcwvH2hIGRgYJJvwcG/PsH7Yx21p16+rqNNo4MTlpQFUCVq18gWVlGlMR4JAphGzSvCyv5pMGm0CitFky1JeNmuinlzS7izRM7jC0E1txReXotqCoGBkUamR/qNWCHfaxdspKWFmVn75oxEBdcGUH16eA9wc38OHQLp6E3Jhe28HKTgKfT+A8dwzNZXmUSbCVhyhy4tcItqJIdW/zFFviuCGo8pEu5qQloCrLgzz3BhI2CXDZD9kUoKUhV2giARatOHi9Ml+RLzQZxyc+1W45oIsnrxnj5WkghXNQHtkl4Ou342bDTd66yfaTjZYTMkaAykAXeZDmp+idwEbMRsnS4XNqUC1pqa31oACAhAE9ZwBGYEqfYuj8rmvSGosPCzTyYabhgBXncBg/H7c8BHSUnr2rtJi+AJIOy8v5auBNX2M2TgISzrsCIPaEfToAw57Uxf/TYXkzP+eLveXkw58x7ZO9z1NlVioGxJSXru39Vg72tiWl3046alfnlgOUYgDL0lR6lqZlxodUVwcM2WHX9p7VJb2n6/xPbWLgzblsF2Nlit3Tp5ZglYp+C6DqXQPTelcvWtZ6gtf/q3/1f3tTRvWyIxLoYpH1KuY58ZfWtjCysI4VToTNjR3MbydgOY5S0W4Uv1OfioBXRmTO4JkPLqKovByJ/mRK1VVIjNvChRPHUZBBAMWBPDI8RqKxwgKwEGSI5kyOEo18BU2SwEoqyyDYkWSr5YaHDx+gqLDAKq84kassg/z+yC5LvrvS/B6UUuIPzgyZJs3nCxjgOXXyFMYoVVoker6zwHKxaUizNznpw1gKLSO8GERishzYafBLwCLoYsMo6KoWmziuCWjkm8PxFZORlom4bd5nIzZU1Vi8Q0ljOjRotESjxjWj0o0164AUTmT5/UnLpHRJJrZOorlEwirpUZmKaa/HUQqjlHy0eR+qi0vNXw+2OJA245FTUMjfAQJaGNH0elKg0CyziwtYJZBVu+uPNIeTQMq7bTLsGU5cebum5C1jVpZfDjbHR/owQQK8uRJCunsdLzTl4oenq1CXqe27m/jTH9/DF0/G0FyegVwClH/+N+3YV5qG//APjuB3jhfj+6fL8b2jJThel4l//EITTtam4RuH8nH5sw+xEJojoa5Hlj8Rv3uuBoUZlKArM/HNI0Um0ZfkpOKPnm9AbUE6pkIkSqzQsepMTIY28PtM9+FICGfrc/FsYz4eDEzgWEMBVtlOw6Ft/Hd/cx15Wen4qmMC/RMheFnW//zVANY5jj7rmMTUwgbbLcP86jx4cN+RTjiwJX1qqUOMXoQoyZtghDy8smTGsF1kljJejiNx0waS4cFeM/gXcXZvR9n+UXM6W8jxLJ9jIjKyk7ty4xqWo8uobKhBJ4HepRuXEd1eYZuvoufxY9SVVVDSjqcwMW+2KEWyqSERlG1eRVklGurqyJRcWCQAGukfxOGDrTZmg7PTwEbUNlUskxmKaHj2xtP4YD+FgDRkUgiIS/ZhiWNADiBzM/z46upVTC1vECwt4/iBI3jt5ZcJWKZt2U1CjewmZZ8kttTb12duQu61P8bN2222JJ5DJjo8PIDHnfdZ30FzsptDgJ9C4K8IDdr1y2nMueLFNudwKssgp5L/9B/+U7Tf6cJr33gBL758EgcONaKssgb79u2jEJPI+gawSRrxoLsD2nUcDc9SmCCjKyxBHEFP/9AgsjjeIxTMMpvqscn8UpLlyFO+mhYwNTaKZ56hUEW6pDBjJmWS+ZHVG7PLoABy6849zFCAmRodRnN9PV5/5WXIYecv3n0HTc3NLP8SApy78u80zf4QkCsrL7MoEgJDRelZbGdJs0A1r8t7vMdNkEeaoNiEWt5zu5IpAOYbA+0f6CfwakNdTRVy8nOtbHLbIcDhJ63Jz8zBzbu3EVrbRF/fBEHGLCnpLs4eP4YDTXWmgdXUL8jLw9jUOPwZaWgg2N0hrZCPN/WHVgxKSkuc8ZaqzUCpGBkZwrFDFDgpCGvntHYjipHLTKKr85F56V+cmEEO+y6PAFrgQP7npBWTAJmfn09Bdob0IGzt6yaQTc/IJWjfNfcmhSWFuPTFVWQRlCnOaEVVtc3bu/fumsZYNl4FpMNFBJKyR1I0AS3D7pLJid1Nk3YLzOpwNCIOg5PQKNskCapVlZUGjnPyciiclNqZSbCV4PWQFrpNyBehlzApW8hwJISFqBuP5+PwwaQX7wzF43HIhdnNBGwTaMl7/qbCwjF/784aUuI3kINVFO86OxJT4reQlBDHunpsOTA5cRcFRF/VgQSUpwFFaR4kM0vR+iz2h8I8xWtJjm3m5XviTfxhbe4E/ZZLCeYnLRZPpSngpKXFmMZDQMbR6pCfaN6Iz/GXaJLaS2PYmC7/2XgmL3HaSe862hJpKbWrUfkY0NB9pr1NWiJGrnQdg3WmyXmha3pePN2WudjWet7Kz4vqCwEV5Wl587Ay6gWm4XyIhzvlFqBzIJbzvL3Ce7Gyx4Ba7L7qpsctPWVih77Hztg9HXv3+TNmf6ZDmir7HXtdh/LkaZesHI4GSw9ZPZ6muVeXvetOWux3tamu83Q0kErGeUZpOv/rtni63nfSi/EPlcdpEScr1d/JU2BU5dA1LSPvbVZQO3M+SHOolGPgUH2r/KWo0g0r+94RNzE5s2vhYdbWKYnPI0rpSfYj2srcN7+C0cUtyOHi0kY8hrdTsBrvQZU/Dv/2SCKSOFBlxBlH9KGdj6HICt76/H1KviSEL1xAFonD/FwYb7/zaxw/cowFTbJJpw50wveEsc3BouUU7fyQw892MrqLzzxjyyUCSFsyABb4T0olIR+yyaSwKz/8rW8hNWkHy/OjJFobHKwpZCQZqCgvtUrK7mRqeo5EOosVjqOUFSBR8mBqcs52FO2w4SQdsvngJuHvGerHQngexWUFKCRDUrDvfoJFf2YWvMkJ8FH6AYGpbDIkGWu3WohtpvrnZ+VRqqW8tS3DUv5jq8dxIksEiyNYWFkMYdccb8cj1e/jR7z5Z0pJ87Jz3ASwJPp8Xv7Rtgi8FBB3ix2tAbDLylsnUnqXVjKqtX5yQzlrzc9jXTclAW9inOlR1uWISGL1Wa+tVYI4Kd81sQkmeM2b6jU7tp3teGQGMmzJSku86+4seKRa3woxIzJ3gjU/0xoapNS7Hm+AOYkTPMmXSul3xZyYYof1UlijjRUESNCTUzPIFFMtJJDLl05gwzJur2E3nuMpyce0o2SqQZZlC+44D0GupEOHqW9K08r2kesFxXtcCQfNdiWeDE+HCN/qlkMEF0JrRnA8JKZxK2G2+Sa6+3oRIoA3Y3zmJ/9OWgaOc7MzOHZSyZAz/SnoHxwg/d/A+uYO605QWFBgdhDyxSM7FIWS2lhfNgazxX4prmlEEsGONGEdHU/wBYGWFgGlDQqTQSR6tJvLheDEBBrYF+cOnLDg6mJ02kErNxKyeZSWQtKY7FXkAFjLkJPTkyitoqBCafuR4oayh7w85Uk7gfnJVmaNhFhL/IdOniBR3kHfrHYqulFeVILJ4T4shhcxt7KBgZEJPHP2PJ67eJH9smUOeuVwNY35iwHPE+hNjc8QyGfgP/3l35B5buJ3f/gDs7dcCi1icWEK9x+2oX9kCp09Q6gqKcF5MnQ53E2U9M8xdPPePbx//Qu0sE18ngx0PhzFK984i+985yWTzuWnTyBHMTW1ozglkIS/f+dvjXm9fPQ0xkYmUVHbBD8B1vTwMKrKK7CwHMYa343IUppzQu5UQuz7mdFRvPH6G+jpHcTgyCivO1ovD9uksCjbwiN9dukqfuuHP8I7776NkxTwFB7o8uUrOHH6OMbHJk17dIjA9uCBAwY2tMlBQGCWdf3y84+Ql56JmeAc2/YswgshFBeWor6uyez85IQzyjyim3EYm13E+MQwejsf4OTBA1DAdTlhlSNMEV0P+0o+0yYmZjEyMYahsSk8fNSNJoKtF597BkcO7sfG6pItUcnZdGdnPxmx6NwD1NU1omV/E4YIrlpb9xMsyCwi0XY6i6cNDo0RdKdjbmoYJRRMewdGMcOyil5qg0wgLYXzLQ8P7j2moPoEr377NRze34gogYu0O3ILFOQcldCsEEYezglznsl5shyJoL+v3zZVXLt201y1ZOdksGzrKCoqsMDujQ3NZmMmMCpwoUMuhjR+OXtNuJBvsa+ufmW0tVy2m7sUYjnX5f8qKzcdEQLYLNKaFQLhRAItsm5jUtL+KOzcNsGWlhOXOc6HlnYxtrSDJ+FEjIQ3sRYvP3kEA2KYxvh2OBLZ5jsbSI3bQDLpoJdXPfFa/iLp4lhL4DiSi57UpHjSVTcBP2muh2DELSYswCMDehnDJ5iJjOxotVxsbF0SLE85PmUxKYhJiEixdHdIG6TJFuCV8KRDTFUgzAEy+ucwd40LRTXQp5QL2lHuGKU7PpxUEwEJlUVgIXYIeIonyb5Lh1aJ7GG2uZi/NLGmIOF1E87Y5npA6W4Q3GljhvrKKYPK4pRJ/6z5eAgwGODgNWnnTNPFewIaMWCgZ9XPznc9zyKwLkpCwqxp3XhRCgZtABH4FJ1ztGbMzvl4ejjpOuXRewIs9oOFiIHN2GHLnvZt73998FnloXSUZ+yGymbARz+Vvupst8Q7VR/ne+zQ+7FTydtznJMGrHhoXFoK/OeAX+e6HVYOtQPpA5+z/rC2dm6JN6te2oQhcxcdolkGzpSkHuQR+3T9i3/+J6bxUuepU6U+D2lLMwHFwEIUETJvgaPFnQQEkWyq3RdKE9CUxcZjwQx9E4B88PEncHEgdJNIrEfDOH30gAX77SYhX1yMoKG2wZYwzX6MjFzaIMXek3SlmHuqhLbkSttVkF9gtVmiBJhCwuZL9WFyatoqkUcCtLK8iJNMf4qSo3ZPejwpzCNkywzFJcVGXBTs+AkBmrx4a5CKeQswjY+NW2cJFUuKkT+v9z77DH/1wS/QOTuEx5M9mFwY4+CO4i9//BMMzc3gfvddjE/1YnZxEAmeKK7euITppUEML0zg2t3HTIOAgxJnEjtb2rNtlv3Bow4o1EVuRgBLwQXUVFahsKDQNhP4mKef9dKSYqorEV6XEJoLS2yHHU7IOPaUwJkGvyaoDOjV6TJk5ZSSSIWKgmI8Difji/E45OVmYH91CYnbMqJa6iTI2KBE606MYz6y5WA/JXpZ30T23y72ESBspOSgpa7GnGvGJ6cg20+pvrsD40NdWJjtR4jtXVpWjbqGJkrN2bzXY9EGdljOfQePoLyUjJNjZWd7nQxqB9OKCUmGNDW1iOXpYcxTEu7o68Tk0KBpdbZW1gm2dhGcC2KczHRxeYXEMYF9vIDxyVGC4SkskxGOjE2Ytkb2OcO9nRjs68EEQXE6QYvsnLrvfonFqRHMTo4Zg1VMynUBBE5Mm0QkrvKLJO2kgi+r3WQHJ+eu8omUxPaQRiw1JZVt5EibSQR/cjorn0OpqWkIZGcToO5gbnGJdVpDhG2kMZRMoJzFumRwPOZn5din7D7kPqWhshZ+Ak8JIIqIILgc5hjURhVNVk4njql1Izwa4/NMUzaTWtrWZhD5V3OTYWhpQ36XfGl+C52UnsPxzjHVPTiO/9f//O/R1tdt2/lzA37UVlXj3IVnsLW2iWSO7yrOJxEgSe5OqKEIAVyctfnc1AI6HnVhenoG+1rqUVVZbjtc5YNJHsZl/xWhAFNSWU1At8C0yyDfP7IFWo9E0fm4AwuRRXMf0NszivS0TLz2+rOsi499PuvYTZKJZVH4UaPr+/DIILS7rbKoGvXNBykgbGG4ZxApBMayx0hgP22QEMmdgRhmAdtdmsP0tDRbmp2ZXSAj55wiwxERk9eXHI7F27dumjbrzOlTqCR4HWM+sq377nd/C/kE05wmePGFF9mXKUZXtFwpdnf5ynUUkR5kst6L0/O2xCUD8pKiMrz1k58hnQxYNmFrbIfFhQh6B4fx8/fewYPH9wjcHOfC6i/ZRWazrApL1TcwQKA5RxC3hLa2YfT1DbNMAbzy8jmUFReirKTAmGmyfG8tr5IGaZdZvIU5kn+7vPxcyAectBQCGSTXZgerqA9pPj+6SMO07C2gkkiaIdosBqPlJNHwLNKdNAo+/YMjmKDwUcj0stJ9kLsEmVgEMjhOOT5lmyXGLJqttpSgawyA7S4t2aXLl0xj+fhJB2lsHmqqa00IErjQmI0xDNlrhTnvpX2JCgTEbROwd7N1t831hzZjWeg5MVDOp2yOEwWUjlBAlM3gFqXStZ14BJc4ryh89yys4/LENt7q38HlKeDRsgdB4g1ptOL5HBOhkAwky1Zrdxm5WkZ0rSOdAlwy+1a2xnL/oI0K6RSCclO2UZ6ZhJKMBIujKFstL8GR5rzmmT4FntTemrs75HvayZuS4mEbO8vYMpwXkNRSo5ZMBa7EyO0++19tJ14k2qH2s++k0/otZq4/szMSY+e9GBOX8KV+E22XkKJDfFfPCkypTXVIo2mrMTxjy2fiXwrALJc+Mo0R6FJeG7wmH2+JBHrqVx1PwYX9sCa0U+VhMax8Vs7fOFWPmLZSD+va0yQsPV02eGOfWhoVAGOyVkY9avnrgr2oL795xNJ0gKcOYQfbRMC89Y7uOyBI7ztp6Fm1nYCrM+YFtJzn1O561zRx+uP7OvSh+7Gdm7G2sPv6Z6fycQ7VSf+Ung6BPNFsaRH1TixdHUpXp+ocay+BXpVP76s/neo7AFNf97K3I1ZH1x//s3/xpnY1yZ+KtgfrYamTgytbmFyW+wiCso1tzCARqwReLqzjt2vjkBq/iW0+r+UsdYCXElhlQy2aDtTjSH0NKvMKOXF3cOuO1OHnzZ+PdvTIh1Zufj4mJslg5+etIGJIebk5ZgumgKghSmnyjCzDYAENMS8Zmxfk58FLSU6G0tVkDDLAT/alsTbxJGgEYGSEWk7QADYpnAR3ncRH0qkmk9bZJf2LAKSQoaxSctJOsOvt9xFKpMTh3SWTW0NKqhi0B9MEEuvJlMzca6htKUFFfT4yslPRPTCI+qOVSMoMoLd7BjmBbIKEXov8f/XGdcRxElwnc+ju6+LAggVtLSQT1fZoxembnphAT+cTzE9PYYfgbI1Msu1BO248uE+w5EJtaTk2o1Fcv34V8jz9wQfvWwfL0FM71fJzCQw2t3FlYB01han4y48f4RunWxHnz8f+5kZseUk4ywuRU9GMuMxKVFRVYKT/CaIESdqVtejKwx//1T0825xNadCDP7s0jpKAy3ZYzgXD7JMtNDXuQ05eCb79P3+Obz3Xii2C5bKqOpMOXWkF+MX1QZxuKjYpPpuEXchCPtN6yaR6yIzkuDUzPcOYnyevAsMcSw/ntrG/rsI82dfX12I1udgc34pxFpVUoGTfSdTKszonV8vJZ1BeWYPuJw+MKM1MjtvSkiRPjUe5sNAE1LLRujRnmjN8T36LROjF3BK1mEAmoMgAWsKu4BhUmWRQLwYYv8MJxlTkd2pDII2/XXGJjk+zNUczppmjJT9NQvlAymT7ZaZlID9DDC4LAV86GXkW4rbjEQ5FDDyzE7G0RqGFfai4nsvMf4VjO7wioWPVvMDLkFjMWAKOXBaIKWjnmY9jyZeeh1kC1V9e+gL/4ec/Rtf8BEYXptE70IdQnOLWLSPdk8hxx7Jk56Ohogo9Tx4jI6Ag8m7bCStaoWWRyYlxc78i9ycKJ7V/Xwuam2tx9eplNDTt41zQnE9g2ZeRGJ9gxveyrZHz2S3WxRNPwE5AmMt+1BhIIhiYnQ/h3LkzeObZkwguzLJdfDaPkziWYssiG1H5Dkq1AM5+fx7WNuIRIbO98vmXpmGURruztxs3b9/G2QsXTPs9Q7A+OTyC7fgdhCRssDwikLKZkb86teP0YpBz5QHfuYgsCh/rBHM1HCcKf6WNC3mkLWPjk8Yg5Qx4fGzEAPd7H36Btoc9mJ5bQm1lPQWNLDzs6HBC0uQWoKioCF3dTwzwDhPQ9xL8XLnxFQHYDIFNMg62NKOOwNYdn2g2nXJue/X6dRw5doKMErY0PT4hx7lZeOG5o/AKoHEcyUWCQvyIQcjXV35eEWlIOgKkHV+yD+QYVAKgQIqc785TgNTSpfx2td9vw2UCoogCoHOcVNZUc7w4WhTZXAnUynYsMz3Ngkzff/zElotzSUtlZrEW3SJdzjSAZxoJ9pGYgDESfkobKsFVtmZTU5OY4Fh5/oXn8fbbb3OMNBsAFN0RAJOmQbQ0QuGuqDjXtMjxPg/CmxEEw1M2D7MCOaZdk8DoZptLAIlscQ4wD2zLXjeK+cgGJpa38dXIOn7a78YnE0kYCLuwsiOhkPOWgDGOdRVwTIwjvdpZRvHuKvLId5IFstw7FFRhrkI8xCmB5ETSriQUJG2iyLeLLApRaRKuOF6kmXIM4R0XMNJ0CUQJeMV2JspAXozbl0rexj6SRtw25hCY6VkBNPWfaIu+q+3EmMUnHSBjLF/83O5Z29rjpB08BMgk6As06JTGyK4zL6UpLYuWYw1Ykw4YMGEaSt8ACb/rmVgasqkW6FLfScsiZYkDwgQ0HM2UAzR06vWv7ZxM22Ul/fqwZTKVg++Y9o2vCYgoCUuHj1tZ9w5dc5J3tHASdlUnB6Q4+Vkidjj5WpvsHbHvseW4p+2n52L3lYd9130nb+UpuvL14aSjw0nya+HA3o9956HvAklOmztpxoCmZbf3jJKxfrU89c6OASnrCz4Yaxd91zUBatOG7gEwtYHeUZ2kuXbS5X/2TYcDumyZ8o//2T9/U0bv6kAZNcrAfYWoejqyhSClW03wKOs7u5tE9pSAmrRtNCZMEkRM2nKQxuTkzCQampvw8aXPMDU7iheOHIY3jtIZme1XN+/gxKkzphEZIKHV5JfklZ+bZwWWql6O/QT8Hj56iNGJMawohA8nnyaMduhIJawBrICrkrA3peHgRJIPGan51ZA1tTXG0IT8ZURs6lhJWGw4dfL6RpQSt+MEVruUtti271z6EPe7OqBA1xGCPwU1LckluEr04ljTQTx74UUoNluKNwE5JDRpiSk4VHcI0aVd88p88ugFFKaV4uShkxbrMEexJ0u0OycZR48ft3AbcjuQQ8m6uqIaw0Mj5uBTGixpvijEkEGtGEiY5XPuZEpgnFzJ2jrPQTY1NUEQmGJgVNubZfchNaYnNYmEOQN3x9cxGNzBBvvv2YNl+E+fPMLhmgL83//8Q5xtrcb/4y9voJfA8tr9EZxqKSZjuY/jR8/hkwcTZoAtCfxkSzk+ejSGjtEQ3rs3ihMHmtHU1IC/uRnEnd5JDM8u4funyxDa9uFXD4MoLsojUEhCx8gcEslw5adrJJJgPnlG15PwynMXcXBfM3bS80274M3O5rhJIRDZIIHewoGqXNuh6c/MwV9/NYzC9ERMD/ZbSKf/9fMeJJDpnmipwb/78XUDU2WBBNQ2HySgrkB6dgGJIiXZrDyUEgTmZKaRuWYgI6fIPMoLlOWRGWtJY4uM35OZDnnikOavbt8xXB51DHLTk3YRCYeQhHhsbUfNh5qc48oYP8C+0y5T3kBwbhFzi4u2LJ1ExqZdpCECFDH2Fc6N8alpDA4OGxjTkuYGGWIyx8kmCZhFcWAHM0m4Sfzlodx2AnH8C/jL7jGeBEvXNB4VzNeTrGWdZHT3j+Hf/Y//b1zv7cBSwjbm1+cRWQ7CRaaXmZ5KRhCPly8+i9PHTrIMM5iZnqQQMsE5s03w5jWAbmrueDemZqYxTKAfyMk143XF7qupLociOShCgcaYNKVZ/gB2CayufHnZlo60NOQnyEpOTOYJizKg4Nz9FHZU9ldefp7zS8BWUmsSFEdVNkXy5K+5qfBXnZ2DFLzaMT4+jb6+ATy8d5/AP4Dg4hxS/ckoKSvBidOnOG8KkSZtEsFHiMLYhRefteXW4EKY9CXeNA2ayx9+9gnuPH6EvtER+EgztglUu7uHKMyVEPAU4i/+4n9DIMOP0bFx0pJ25OVlmza9m3lfv9OBgpJaxCemYm56xkJm1TRU49JXlyjIZZq7B+1qvN/+AA+YR9uDewQcyzh3/CjOHD2OyuJipJKRbxDoXblyxWzIzp+7QBrlRU1VLWZnpghqa/Ct159DdkYW3PDYpgpJxjKYF1XXsoxMCVT/u+13sEKAK41j3I7LgLGHZe/q60Uh22OSQEjmGE2kq6fOnsO+Awchn2HyrahxpfREt7e2FHQ50VxeTJLGTrP98vKLKKBRqCIwj+dcFS90GIbzhUPQDmlRtEtyYKDfdmjevHnDAFd2ZpbtQhTQkh9E7TSfm52H7GuLikusLwYG+9DGdrpLELy5ukQgm0EglMr6kr4T9CTshSRSGLUogVd4bQu3xjfwYX8U7w1so3MpgaCMzNQK44AUY0z86Yd2Iq6DojgyXJsEWvKH5dhfyd+Wj4CpKJCIsmwK4JkpSCcgi6ewKCFPIDIuSTzGbcv+XoEuaa1YV7mCkK8tabPked9iKRLI6LoOCebyPq9lYfnMSiABSmRdBeI1Bp0NA2TYbEMbk8ag9w7WwwEPZKqce2LCxsz5jKoo4CoBQofxJLtPxs4xofmi70rbeX4vrb1TzmQFkBQ1RnxQzwt0aaVKwo7ydJh8jMHrULs6QFvgSGXQc3Y5dvCegRIrp3NDwEB82W7qJT1jqTuXdF/v7F1x3rNy8ra9p5+6Zl//i8OuP/0UUNGSnSRmHRqXAnLSFmo8OHV/WiclaW3jtI+1vcqxd19JWj34Rd9jeamddUFgR4fa2epgvyyJp88KLOu6876j2XraPk/TjOXHsjmv2RV7b698ou923Xn06WFp8FP5uP7hP/on5kDVJCS5jCBg2eLLffOU0je2yLh2sUAGtRDnt0nywwYvXIsDyCssIENjpxOUaYcQoR9u3b+P+dAMimUXEJ+Er+48MA/lB1oasUJJVRKGCqVTYXKkYRPS10AVsyijRFnf2GCR/Y2ZMT8h/MS9EDbavbIQnLOYdRaYNFl2XTmUHjMwsxA0A1KlrVAhcich7YwkS/lskv2YtnPL+DeRxPKtj36NgeVpzK+FjZg9d/oC/uC17+NgeROaiusIEJpRnFWMhJ14FGZmI3HHDZ87BwdrT2E5vI3PPm1DIDETz506h5vX7uBxZ79JVyXF+ciTfRLLfuvWdbPVOXHsFHwpaSS4YVRUVpqHZ6mRsykNu2SLoQFI5vXs868SVBTi2rVbRkAFuC6cO4cjh4+irq4B2dl5JGy7BCB5nLC7aB8laGBXvniwCDU5qbjRO4WGqiJc6RgnA/ZgcnkNZVlJBNC7ONxYAT/LlFNSh7/8vBfHGwvw7p0hvHa8Cpfuj+GbR0vwgzM1+IvPuwmQVk2qfuFAHr54OEsQWoh/89dtqC9Nw19dHkBZvg8LZNbXngSxxkE0PLOGW30LWFxeJ2NeMluNJxOr6J1ewp992INavjc1v4zLXROoKi7Am7+4z3vLuDEYwgtNGfAlbCErrxBvty9gdjGKqkI//tNXUyjOTMCB5lr82Vfj6J3bxL3RMH77+ZO4OryCS32rGF2NR211Gb7oiVDiT0VlbT0+71tDaNeLi6da0TUXR2ZYh4mtTHiJHv79u4/wzP5i1OUmQUF7A3EKSBzCw44H4PBHhGO1uigX0eVF+DlOuh5345effoqusSH4sv3mzfvjzz7FV3dvo6O/Gz3D/Qhx7KSQ+BUX5HC4UnIm4dZ8krQsIC8imUTmlx5Ip3RNSZvfZTcln3WapNLKJhDouyhNaxehliqvtt3Bo/FhJGWnAj4X3GRC+Rwf32w8ipdbz2B4WA50mykMBKTTw09++ZbZBYmGaQl9oH/AwrZMT7NPOE/CW2uYWJi1kFcXzp0mM+Kc0iYVTiqv143PP/kIE719WGI9g2Te0uwdPX7CmEcSmY9CRGGVwJl9+2hsguC7EM+/cM6EgzR/Nse6C6ucR3IFIWIjhtXVNYC//ttfoLN7EKtLYXz/O9/C0SMKEN6I8Vn2Z1+XuX3p6uo28JzGU457s9MIwPh+//CQCYNqO23/V9utM/EOgoTHfZ24034TbZ0PcevxQ4yMTeLEoSNsk0p89NGHqKoqwalTJ2ypX4JdVk6BhbeKhxMceHN9CTubGuMR5Bdm41dv/8p8DH755cekEUHO5QcoqyzF82cuopiCgxtkupw7YwO96HrShwMHDuEc56WWNxUdIpkAY54gXDsWtdQq7YkkXtnQaIdhbkG+OftMS8skwBqHl4JTZ88DAu9dcwVRlFuBmflFfHL9Mh52PWH5KJBSoKmqrkdkdRNd/YMc316sRsIG+LpZDkXiUGWirKN8tklD01xXi6vXrpqmNr+wjEKbAjWTaYjcs94i+qyG9Zu0T3IPIT9VCjqtkFKKC9vT3WNC5MT4BEGIn+mvI4v0Txt9BB6mpsdx7cq7aL/3BWYXRuHa2UI2aVtueiEBpCMoi+bJLmt4YdOWET8a38Xbw260L1LI2qRQxPGiMhGym81W8u4GMrCKfERQGLeELLd2I/I6ga7NH7ZvRkoi8lNdKEneQk1GIgp9nFO8luRxY4NlME28+Ig0yZy7ss9KYH0SeV9LqbEdidKCGZAiEJM/NPPHxXtyjqrd3HrO7KwIrPScGc/zFFhSmaXhME0X/wRo7IgxVLaxIInuO8ydTFvLY7xnS2Vbm2x8LcHqY5vPa345WjSdWmI0TYqYtx7ii9oxKyDCFA2oSLsln156X0BOzxk4EMBQjupnvasSKh0DA7xDUGTPqDD8rfLrcJ51PgUc9LwDKB2tjn7HDgf0OM+Kf+l5ue8wEMn0edf5M5DjfCq73zxi+emwZUO96xTayqb8rMx7z3z95et7jl0W07d7ymGvUnY44EuX7A7Tj91ROZ38Wa49kKi8Y+feBT6nntNyvjRsyiduD0g7oM0es9T5yeR0X3XVPbWZpb+XXOxQtnzK0lQ5XH/0j/7pmxscHBF2cJiMekehHiKbmAnJU/0GVpjC7HYq1uIo1Xq38EeNbqQEcgiGHLcH7bdvIYG5JzDjl549RVCxD7/+6SUjQkmJmyjKSEVJdqbZm+QXFBPub2Bpfg5+ShWadAuUwhWpXsNaO3AWFxfNVkgaMO1qrCgvQXFhoaljU/xkAPEJ2HEl2A7BUHAea2YHlmK7KiWhSXgaIKEqLS01w1FJrfIM706Qjx05vUzGr957F9ef3ELEv4tFgrjl+RWMDI3j/v2HuHn1Oh4+6CYI3UVkJYzPL3+K/skJEvdRzEzPookMb3VtBR1dj7HK/Dq6n1A63IWbcyqHDCqNBEr5b7I9R/p74U8mICirsa3SKyR2u5zE2tLvTSVTTpZhdZdtUkhM8uHDj2/gzu17GJqaQBLrVFleYfZty6Fl5BUVWLBeOQH94tJls13rmw7jH7+6H3/29h18gwDq7euDuNM9gqaSAI5XZ+Na5wQq83LhT4ziYGE6Zsan0LPixQZRRp7fi3B0k5JqMtoG503ykwf/obkwGXoyFta2CbAycPPxGE43F+BO7wxePVaIWsUsIwELLkUwubCGP7hYxYkAFKb7UErwN7WwjLGFFfzLlxrQUp6FD9oGsL8yF6tkBgPDc/D4PThekYffPlOOJ0MLOFgawP2rn1lImicjcxhmX/SGgGca0gk+1wjkVlCXn4JvnazC33zSQWBZjJ9d7cF//1sH8deXutFYXohP7/fhj17ch3/9v1/Fc0eKMLe4yrZZxiftIzhcV4L/8FEH9pWn4/OH0/jO0SKEg+OYGpLbiG0MDg9gaVs+5taQSMEjvLSAqeAYFkfHsDsbhjyELxPcLGEDzRQISgKpaG1tQWIqAVY0gtLcDGT5vEjdJYDmuJQPp57+YSSnpqGvq9eWJWfJlBUIfnaR9SeTlE3aOufZxOys7VKcISCfnprFbDCEFbbrcmgOY9MDWE/aIrMAGjLycKH4AA63HMXo1DLu3mlDXVEJGYwL9x60oZMgcGFtCVtuMg9/OgHSPBkv+92TQqDUj1/fuYSOvgEChTn2bToKC/NNE7K7vU6QRMJPQjPW24Pt+QVbtjpx9gTC6yT4YmAUjHISUvDBL9/HBsHa5NQcjp04imrtVCOp/fUv3yHTokC0MM/5qA0zS4hjuW5yLt1uf2K2lw01FQRer6GktNA0XfKTJAeYctgpmyUJGJRrsMT5JiFHmxHkb89LsKUwYvKPpw0OBfm5+PCzjzkvyoieVsl85MU+iqXgDMorC5ERSEN9VS2ePHkExcuU3zPF1CwpUYzSbNZ/iCBQfu6qcOrkUfNA/vOfvkXm6zbbUIHjuupqBFICOHn4GIVOEmptitnYRufDdoTmxtHQUG52cPkl5Whru4cMgt/VNQJ/lk9l1m6/vNxsi3qhXYJyAaENJ16PDG/JMBI8nGvJcBMQdA0MYGBwzpbYnrB/xifmjT7ubkUw2DWNu3cfYZLjYIH0svPRA1QTWIWYV3V9HbwpWaxzI5YXVm3HtTZ6KC6qdu/29Q6aKYXaS8vYMc2MCL40JRJa5VX+vffeM/9kAloDvf0Ek2dJA9vMPlUBrefnp+x5+TLr4/gIkVaLJ2xy7CYkpWJxLoJUTxYa6/ZTcGEeCV4MR1z49fAO/rp7A58RcPWFXAiuazekw6Di+ene3eJ8WQV7GkUIIVtLivE7SE2Qr0VpoTz8HocsbzyK/C6UE2gVpPB3SgJSCMpTpZFi+8ZxbKhuAh+yGZZGyoATT40babIEbJLZN1omFNgyWy/2twSjZD5n2i9ec+6zjwSsmKbAluwjlbY0Y/otZm02g/wuJir26wCAPYCxV0cxcSsXgaAtOfK3Apg7jNzpB7vP9JWfw6gdjY+05gI1AnpatdGnVnF0nbd58DnmKceoOgTKnmqaxO0tHQI9AwSaoV87a30Kcpif6ijQoGoIRMTAExO0tPT/07oxD5XXARuqucC8vUraoSwdsKM0VUYJYrrnpKTDeU+Hnvv61PMyUGfKOnk/BmadfAVind8qW6zsOnTf+b538rfqoEMaKrsmwLqXl5M6D37ou97SO0+P2FcxMx4CX2pb9X8s+oCBKkuLaehdNiBrzV9ff1rWTw/+4GPWF/wqgce0XWwn1z/8x3/8piRLLWFpF4yMsseCBDVRSlOUcLSbbCae0hVb+LlyH6r5VfsOtE6uLeIbBGs+EvGDtvOK8rcrDZc+vYzvkdAW5KcTgKxgnNKTnOVJ+ltbWcYgJ/E6CYhcNrS13SazkEZri0Rrw3wxLRN0qf8VVFraKqlXNTEkxcsXTXZG5l7FpJYEFsMhDtI1cxNQXlJKoCNbjHj0k7BdvXYd5889g9nJeT67QemxHz9999dwZSdjbWuN5V/F2pKWNhPQ09lLIssBH4lijZJlRWUxJXE/5N24oabWdmyl+wK8t4Kevm4yV4IqgqP9jfuRnZ5BSbsc5RXVJPSlRui9Xi0lxZk0rxA8ff0DaKhvMJsJDaiS4nIjAPHslZHxOdzrHIYvI4Bvf/c1nD99EnU1NQikBzA1P2NGuKHJGdY1jB0SGIVmeeXiKWQyjzOtFZzYuzheV4S6wiwcb8iBB5toqimjVL+Ds81l6L9/FUWlFYgjI7rQXITqQByaq/LZmRsIJHGQsTWfDI7id8434EB5Nu51j+PhyCzyAx5841gNmUsUb10bgJ8Tpa4oDzME1vPzEVxsLsTw7CoJPOu6s4nwahTNJZn4Xz7uw7XHE1jZcKOxNM1inT0Ynid4q8JblzsR2djBxw+G8MKBItt9FGSJV9fiUJCehEsPp/DffXsfviToy8/0Yyq0hvRkD670L+K5lkJc7RrHC63F+PXdURxuKMbY5CzONJXip5cf4x9caMQaGeXYwhImwzs4UZ+PS+3D5oT1o3sD+P2zlVCw9NDiPHIyczBBkLZLsDTQNwkXwdOBIwexv6UVad40NFQ3EITNERjNI4XA8tXnn8dxgo7mxn2oL6mBn2XOyy/E8eOnsM5xtMsxKp9PMjSXRLpAwUBuKhSs+NDBA2jZ14wgwbOWTRW+SUbco8PjRrxyMzMtuHIBARNpNEIbSzaJ33jmBbxx/kVcvXwdl67fxMjoIMoInA637kNoOYQjJ49jhUBuambWltRutN2Hh2NmnWBokwz58XAfukf7KDlT4JkLIZXjsb6mmuAnnUxwxwQC2egVc8yKeIxOTaGiuQEzFGS0ZCRP8b0dj2yzyvlXXyY4nEdpSSHPYiRyDM8pniIBSyLT2TIfWPLh5MVXN9vw8FGXEZ3nnzmH40cOWdQI0SIJVxr3imlYxHxJ0fDeh79i2lMWTFs2dnKbkOjSzmlH45DI/p+en2T7zePCqdPoGxo1G6d05lVenIvxkRHbnXjsYKt5XV8MLmBkeBiff/45alhfLZErFFJ6QPahRejufoxfvfMuLlx4Ft/93ncNBEpLHpxdJEP2YYVlkFZ+ZHgEHY8fIz8vC5WVRQRJO5gOLyOgqAdsr77uHnR2dXLuV2GKbbe7tYmCvGwDJ7bjm8+IVspMYHlJrkdAML+IgaFBCo9r2N8qG7EEfPn5ZY6DHZYzG7/z/e9wXrrw7LPnkeDeQgkFT0UkkG/DUdbps08/JdBLQVFxBcexNHmkhOxX5SNmKgFSdq0+X6oZ6IthyK3K8MgwZgmoent6cP3GdRw4cMDCcMWAiWzD5oOzZofYVFeH4hzSsORkCgcUSELaPCGhkcxHmbAeT54MIT+nDCvw4TJB1ls9a/hwaAWDyzL65rMs1068s7FEzM+zu45MPp0Xt4oM1xYCBFuy1RJI0k5hD/s5jWUp9MdRWPcjm2MhkCwn3Xt2fgROcs4qjZpprAgqBYKk7ZLNlmm0OK5UFzv5jpYWpdmSOYfGnO4rHWnR1F4aWwIMMbCltooxazFd/RYAcbQs0gY5v5+CBVZSmh8dekbvOVquPQZLYKXndmSzxrxleyzA5fjZovwgQGXtIwDGpmV69jzHgtl+cT5pnItH67uWeWNG+AaW9IIOlWOvzPbHTwEMgRCBFuWh8hl44KE6xN6xP/7Wn13np1MxXdHhLO0pPV1XHgImloD90/e9tJiHU19H02TlsTT/y0PPxg6nDir7178F9ix3u6ZPpwyx9PSn+uu76ifTjqdtYYeTpk5dV3Z2Pu0rS3jvOlPbOx2g5wBJjTklaf1v9Vdqey+pBPbhpOPc0BOxp5zvlq6+KSF+sXHEPnD96Hf/wZvy36XO3eKgmI1smSZjZVM7LdYxs5OKlTgO0vhN/FFjMitJSTNuk5OVA3QjipGeXqSn+dB48hiSvH7cedRvPpUONZMxeYgW2c+yGVskUZNHdx0KAG0IkgWRClbG4tuU9BQ8dXZ2xgw4ZbNQWl7OhpJejOlQMtE2aC2xyRi4kMSokmBIWrB4MockTk69o0muumgwFBUWo7SwlMLxMubnJhGNS8T/7yc/xkoaB0Ym013bRsJWIoLTYU5CPxkJ8Kf/5l/hmy9cwJGWeqQms+G3N7FCab5BPprICMqKyhGRG4WlJRLFRAR8aWSaWTh86ACyCLZA6VUtrAmyFF6wDQNq85zsQts5Jv9R2nKqHY4W5JXgb3R8CJdv38PI/Aoqaivx2gvnUZCbaUbSawQ4CwSj2vW2SuCoJSIZCyu4cGmGGxuhSSREIxjraMfs1atI2gnj/WsfkKHlYKH3CWb6nyBt0yGmO9EQipKBrnu3bTktujiN2vwAarI8aCkKoDhlF0tkbgppc7ImE7VpLlS4V/H+h5/jQGEKXqrNRs7GAqqKUnC0phAvHiw3KVFhNipzU1Ce6UV9firK0uJwrCYLFxvz8ey+LFx5NIminAy8fqgA+8qyUV3go+SagJf2laEqJxVFZWT6JNTFeT40FWeguTQd1bk+c3D6XGsh22UDUwsRNOT7ca4xhyAuHr++P4ZiMtGD5Zm2u6omO4EMOB9/8WUfphYj+L1z1baN/MfXBlHIcj3bWorP74/gYn0uutuuIbIQJvObwS8/voT5hWXkZhXi0IFDhKsUQqJkHMxjYHgA5dWlKCkvocTfi/DAGGZ7BrE5FcLWnGzzKCUnepGWlsE5soOVUAR37z0yzW16IM3GqLSj0ZWI+TvK5jif41gS6Lr0xRXMEEhPjIxhqLcP6ythTE+Om7R+8PBh5j2CLZarIDkTpw4exfsffYCy0jJ877uvYh8BOacNWo8esc0DDVquyitEmONlMjKL8eVpW44LEuDIrcH2zhrcBOByW9JaX8uxGYecvCIjPjv8Lgk1MdmHLXeCbQhIzcowh7e8g0vXvmQ6IRw+fQZVrftRXV2B+Wk5Nk1AiGDPw/nYS2Cyv6UZke0ts2fSDrof//RnFjc1n2l95/VvIJugx/w/cY4VFRdZEPSMzGzbTZrLuZCblYmh0X5cuXcT3qRUeBNTON8SSHfcWGb7/c3bP8X13rtoPbKfbD4Vl24+Rq4/D3/6r/4ZzhxvhcXU4/xeWphFkttrQGqNY142b9olq2DjCg7uT0nG7ZtfYWiwDxefeQ5Hjp0ybV37/XbbyeiK8yAhPskcIPf297F/PXjpG6+itrEFd9t78cHlNvzys8v44tIV0r4+7GtqxKkLp6xeyQSBywsEfEO9BOTZFNgcJj09OYWc3HzmE8bCvGgCQTDbtKq6Bu2Pn6Ct/T7qCMaPEzSmJRMwma3nBupqK1BTWUpakG3mFVqAmRobQ0/XE5YviEtffYXJ8XFbGViXnWJiPO7evUOAmW2e38majc7IFky2XIr2IXAhEHjm9Glj/nIlJNZw/+5dM7SXUCJhL5V018s5IH9uo5wHchQrYCOXPdvuZAysedDnLsWX4TS8N7KB7tAOlta1t1H2UqS+FCYTCP4DO1Fk766iAKTpcesgSUGye5f9u8sx5OIcdSPbT/Cc7jGnyqUBAqlkXicxTmb7maNS5ut8Ohotx04riaDL8Shv3uVJU7UMp98CXKbR4pgQ6BKN0ngV4IrtStRvA1ycA2Lo0mqJh+qaIIuuianHwNTXp5ioTgotZPgxZq/3dOi3NBsGzvg7lqa0V/puS5UCr7wrDZju2U5HXhEocgy0xeMcIKj3dM3ZbUnQyfni5Ps10HCABeshpq5yKyO74dzTp/pY15385P/LAZjik6zk3juxT37bq48Kpnd5w8wYnPR46lC+e22knZZWJpWNf0on9p6BHL2zl3bseJrXb3yqrtaW/P5/BGzObwdwKQ9Hs+Vc17v2k49Y3ntpWuV16Lr+9u45d517lg4vWJvwz5LhMwaS9tpTp/I1raX91nXnOVZapXHquJeyDj5hvwws8hRo1wW1oeuHv/+HbwqoRNdlhL6D/rk1hFa3jZmtUGKe3vVZaIkjeV4cSpfzvlVT88ZzEF8jo5fvo7oDJBjFxXjSN4i//+UH8Lm38c3nTpMQbiEYCqF3aBglpRWoa27FvtZDJDh1tgQhY9/6+nqLrzgzPUWgQyZcmIfUFC8UMFo2FJo8KWQKCQmUENjA0j6Zz6A9SUnGkIo9FkjPYNXjceNRO+71diKNhFz9JAeFawQZlC3QPRvGZ4/bkFaZAndyHNYXt+F3ZWJ3hQ0W3YCf6X3nxQtoripGeUEeMphmJomQDItLsvKRQoLe1LwPdQ2NZJSrWCfRklG14ovJBiItLf1pZ2jyDfR1YUqGzbxeUFxmkiWnFSYnJ80IWVLQIiX4pfA8OgcUcHgRJQU5OH/iIAcyWO9kM07tu3YTi5ToG1r3EQAM4XH7YxLoVJRkBLAZWsBmfCrBwpotE4VWQ7j66BGl3kcYHCOwqioBBUsCgDA2yNxXVgkEOdHXmOfs8jpyCehWwrMGsrXEk53mIYBORO9AP7ra7+KrGx24cfUG8WQistII+iihpaT7kUxpdIf9K+3fr9/9BaX/LWyuLGJxZshcRCzNjWF6vA+FJRUklC405Hrxk7//zziyvxEF6Sl8noxic948w7vZVnJC+rD9NiKLo8hPUaxAjgUfCeXGMpI3gkheGsGZ/aWI36WEGJ1GTU4Syr3rSGc/Zifs4ta166jITER11iayvBv4b9/8H/Dqif343WebcKKcDJEg5LUjJWSM47aTNa+8EnNT0wjPLuDC+VN46eVnCQCyOQxWkV9cgkSfD7XNtbh8/TKaDx3G9FwYJxsPmI+3TYLxhCQKAcsLKCSIysnNQcWRQ5ifCGJsfAbNTU1m33Xm/Bm07G/BYQKkiqpKrG5GzZhWsem6n3TjG6+8ghNHD+L44X04eKgFZWUlRvBFQLeXo2jvHEbX4Li5ZbnQ1IKtcASlpYW2u+/U+XNklFHTEC+RoZeXlZGhJvOdu4gnU5NbjZ5H3YhMz6G6uADHmlpxqLEJLz9zAbmFuXjQ1YPI+iqSSAlm52bg4Xz+8OOPcPriOUyQmW9wHD8mw71C4JWYrJ2sWeidmSYYZt+k+kilgML8PAMBWUwvNScTEc4xEd9RgsmvvvwCG2uc3zWV+MH3vmMaCLmQEEMRA3Q8gxNgpfgQWeHYi0RsB+Dm+jb7VD73tIMapknzcVyvkrQ9mOhDaUUlBjrHUFXegIvHj+Pc8cNI83gpEBWhhfXrePiIgG/awtmMjI6gcV8zvBxjC6FV9PUM4Z23f4mDBJAHDx7A3PwcpgnKhkcJfOXmweW3HYTvf/Aefv3p+6hvPYg3vvND9nc8HnX04JPPb+JeZx/BxS7SU1LRUltNisM5vBwiXXJbhIvFGQWNpiC7u0XAqI0GBHFBBYf3247h8YlZjoMItjYiWA6HkMl202rTixfPYzE4bULcmmKdundIT1KxQUEt4PdhlOOgmCBKAOzgoX0Exouo5NxO5Vz1c67s7MjuR+1PQH7gMPbv22e0SDEdf/bWW+jp6TZAJSmel43JBINBAtAh0+qJ1nZ1dqO6qpZtn4CJ4SFc+/wSuh53oKylFYGSJoxuBfDhWBz+9sk6rk/GYWKFQH1DDFce6MSotzmv1+HHBnIRQl78KoWyHdLYHaRQHk1IcnYipnDu5KUmoZRztzyTQqg/AdkpssUSX3EZndT40PKtltQEOLSBQBoq02IJfPEUoBIoS/I4HuYNZLFeAl2OxstZIorZaqnO0oxpF56+O2DLAQZihvYMx5tsqfSemKsO0wKpMXkYY+azBrx4Ckjp0DU94txznMw6TNt5Vd+l2FB+SlcMXMuM9rwxdGeZLEperEM7O7UyovwEauQQWoc0l2LySifG5rUiZExdBy8qTdWBX+wZHQZmeEjjZnXW86qXlVGpxOrgAA77rT9e06E89FvtpksCO7HUdU8pWF34qeRM68ffLktbIMkBZQJ0sfxih/3eu6R3BITktsW5pLI66esQ+NF903aprCqXFUPLtjGj9q/bx3lfb+vcKy/vGdji6byru86fDgOS1v9OXyt/0S0delynUw/mbSBYd2J58H9+xLKMjQOVU3naszxdf/QP/4n58dogM5Dh5lBwHWsb2qG1jsVtLxZc2jXhwoullHYSI/zGAUuJNJ4ghMVBfmER9h09is04N+5Q2r/F81hdOSqLMjihB3ndhWUyexmcp5OopAXSCbJmOMmfmM1STWUFFkj43SykVO0CEJsaXPyusBgjQ0MY7h8kUSLzpfQqY0jFzHMamYOVBAfMQz6JgqEwPr15DTc6HpizTGniZMPgdckxYRK+uH0LC3EhJKRx4pE4TvTPYGFkAZkmXQNVpSV4/swpWzqVGjsUWbMdlbuyHdsioRmfQFltHeIpWc2SecsYU8a/J0+cRHZWHltbnSGjSVaGoOpRexvLPY+CvCIS2FwDjRNTEzbpNNHEOEdJ9BRfcnJuHkPjU6ggk2yuqSCTWqPEznNtBfdJAKcedyPT40P/yDimQkFk+jIw1f4AowPDcPuTCRby4KOUHxcgkQ5O2WSdplR/oLkBCfKdsxLC9i4nPNP1p2fhUd8oy7llDh7ljyie330EuXJzEFmJYmN1g4wjjMGJGWys71psuWdfOY2M8hLIDcLG1oYNqp3IKrp7+pGm0DlyWEqiJrlXLiFkg3TnThuGOjvwP/2vf0VGUYzWhiq42A7yWZXlz9DKLqkNAeHKBttmFl6/H2ns97SEbSwTfLgo9XZ3dOA2AcBRjrOBsVF89MEHOHZwH8Z6B0w72kum4qJknZObgTf//f8HV+48xOTMEgF0GZlVBgZ6H+PJ43b0PH5o7GGczDEvPwfB4SnEsy9OnD6C9LwA+oYGnUnNtlD8xaws2e+sWFDqaHQXp0+eRAXLn5SVgvrmeiySybtGphEhc8mrqzfnrsNDY8hnW2n9sLi0mJ+cuJzEWiqbCc6ajUxCvBuPOx6jjPd7ujo4RqawzraU127tJgwvzCODz9+4f5/jaAdVbMcG7dTaXEFuZS0KaqvM2a6btREzHZ8cZ3lXcezUaUQIyuQDSxri6OI6zh89gYqSYrjYzqHZedy9fZPwaAefXLlqToPTEzy2qzMaDmN0dJjtn4JVft/1JmE7JRGrTKuqpgXjcyF81XYHfjK0eBKbjJwMrLLtTftAIH7pzg086nlogaTv3bqP1ub9aG1pQGNDDVr37yfhcputinbqyRHuenTT4gfKcfPSCoEI21A7CzcJfETMpEJSSCHtHvMQWFxvu4u55TCFkrP49Nef4/mzpwhSPEjzp9vOy+11LeNtoutJL65ev4bcvByzU/r5O++giKA0RDDT192PH/3Ob9ty48AAgSf7Vv6m3Ak7nMfJFIA28YtfvkNysoG80nwgKQVXrj7Cr375a1z67HMsyOlxyi6OHd2P77/xTbxw7iwCqanIJo1Z4niRCxYfweRSJEzg7jFt5NrqFulWACvRLY71eMzOh1mWeYKrEPt5AWVV1ejvHiBAbWC9N3Dk8EEMD4zg2MkjtlQoR9ByLTE2NO5octgvawRtGZnaKSnGJh9WDvDR8rZia3opqFbXVFtcxs9YbmkRamtqzYBeDEW+EyX8vfXzt1BdXc1xWILmlhYCwWUkuQXFtzE5PsI0mkj/09C2lYNfdUdxbz4ewyvSynAWkebqA3Gb5AKbSN1dQWYcBbf4TWTHReEj5/GQqLPIPCkkk57mcTyVB7wo8RFMuzfgJQDLkOBFwBRP0CWapbmhOmoXopdASwb/5i1eQMrAlJYT9V1uFRQA2mVjUPxA9orSfMVOMUvb3cs669R70hyJJ4r52ikAwTmvNtF9B6DomsO8nx7imPptTJZsh7+dNETzdVvPOwxWGShd+d1yGHgMbMi4mmCNc0E/YwAiSZvUeMHRismmiEKKhHoeKq+H9XNAgLRhMvRR+iqnyrAHEvQwyxYDODp0T+XQuwKUBousGnvAgy9ZuvY07+69x0t2b+8Ru+4ALSdfA1Rsb323R/mpejgv6nDSUfvoij6dOjv3Ld2nz/LgOLYndYmnym3fnauWrL4Z2NFvfcbSipWeieparL56SWDUue6AaacvLDGnrpaEc1/P6bA6MQ3NJTlKdYC1Yydnv5mG9T2fE43Se3uvPk3byso/q79+qz58SO+rnfS467d++AdvRjc3KdXtYHZpA9NLm1hjIbX2PBIXwBYoeeyG8YN6Sqfa1uv24FHnIHoGg5Qks1FRW4v8olwS4RW8/+UNMuFufOu5U9iNLmJzd9NsEbS0kpaRaRNqi1J/aH4GcxOTZHpbjpaGoEohWaQCVxm1G0iSnmxjyopLkCVtFhnTY0rXY5NjmJ4aNxcU2kq7ywbQwJU6/eeU7FZcu+gY7cfK+jpmZintl1eQOKYTB7lw9cE1rCdSdk7cgZsgZLZnEUfJIP7q//s/4juvPIdTh1pJzDPYULsYJsgan5lHSUmlNayMTLXzLS45EdOLMximpChfNbKl2NzYRn5Bvr2nU+oAecnW0pHHnWgOIXMLCwVHMEygpaUGGdhr91gCmcXs9CxGJuXxewZnj55EnBlVrqOdjLeyqAyL09PYCi4iYW0b3pIiLJGJlgXSkJ/qxSYnaJASdVVdHaIEMwqvFEemVl1Vj7HBQdSUVXIQOfHBFO/NxbZaZl0++fJLZJFhKIDziLyDa4KT0G0Tda9FIlhaJVDjO6OziwiyH+Qg9sCRAwZ0pdLfiJJIsA3XCJLl0yiQmc6BTjDM9t+IRtlglPoIxjtHBnCLwGt0Zhyvv/IqqtmerDxbgliW46yP94ZHxjBOpj/QP4mC0nIDUEnueGyyHImuJKzHb6OCDEIEtqunE719vaivJNDhmJPmcJf5yZ9beCNM4H8bkxMqbwbOnWhF4tYybt+4ht7hUSzMzxoIDeSms06LWA0uYyEcQmFZBRL9aRgaHkZoMYjy0lKEw2xvlmF+NoihvmFs8r2DLU2sXwLmQktIJ8OYufkAXvaLO9uPrJZ9mJoOY6BvEA0NtdjiXMlim6yEQiZZaxLOz8xyHG4THHSj/eETNDY1Y3V5kYyTTCHJaz6kFEJrlMKGLyUZ8wQG+WTaR7PzUco28/C+v6AUAYJfhVWJrCxjLaz4gvHI1AaWzTXcvHMLBVm5mOidAFaAf/RH/xiHDh5Dmo/Mn8BlZm4SXb1PMBucZF4zyMvwI6roByxnbU0Ngf0AUjgOpqLL+Mkvfs6xtI7TJy6gr6sLof4JZK3tckwVoqC4yLyOb7PLwzuruPuoDWMT4wizvQb6+nH67FkLk1SUU4Q4CnVaUpxn28rAfWZqEqmBVNNky7v/7NI8/vqTv8OXj75CQ3ET4tfd2CJRk8ZC9o/+jCz8+Oe/xA6J4OOubkTmdzhXjyI0N4YDrftIDDkvSdg9FExkiiBI+so330AD5/YQAcb1+3eNppyngKTNDSNjQ+abTVEw3N4EeEl01pbX8c677xEAruPAwRrseICe/lHSkXgKccPmAuZYay3OHmtBXWUBVha1pOlywjIlJZs9nwLc57JvEjNzCX5ysRjZJl0SsU7EnUdP8P4XX+DO7TvYYb/+4DuvIyc7QDrkQj/paSCF9JHt7vN70d/Xjdp6LSfLAFxa7x08aG83IVIBrqXFkmDa8eghghxTORRoZUQvAVk+7sypNJn3g3vtpEtFaNnXYrayG6Qp2nk7T7qmmItyCyMDc4E3afpSKTxtcg5PRHZwZyUbfzfiwfXVLIyGKbjFJWKbYEvsXof8bSVT2MnCGoqwjKz4DdNsJXM8CCgJTGlc56a4UehzozrLg5xk3otb5/zfsmUr+V3zku4LJMntg9pPAcOltdLSsTRYtqTITwOdBFtmo0U6pk8BFAEzMTkJ4/LfJ/sp8RBpuQS8xAxt2Y55JEooNEaok7RaIIV8T5DClvdYJu3KFHESFbclQCWmHPQSDzF6fRVPiAEqvescDqONgRMlIqBkmi3ec0Cao/myQvK+BHxLh++YV3i+rxB4+i1wI9CVYHk7miDlp18CB6K3AjQ6tHqiQvEyn3RAocrDgeKABB12z/lUKtLqCQYYONGfwFWsLkqIhxmR89D/KqfuCwCKN5ihOGmkHrH8rM5kkvywcvKUT1BdtvdVDv7QXNTzDuiNpa7/VU6nvZWMta3Vxjn0Dv/ZO1anWL52qBedeqgAejf2nvPb6StdlCBih94X8eA13TOgzt9OGuob9YejnYwBLOe5BOtzA5t2KH3dU5LOuzpUdtMs8j09q7Ggq3rO9Xv/4J+8KRcSq2RyI4ubZLgbtoNimdLZXBxBEwng4bx4HM6WKm+LjefBX/7tL/Du+1dw63Y7J4AXJ463YHRiGm/94j2kkZC9cGy/2VUJYHhTAiSAB0xLkpuTTcKwjsG+PihgcAUlXC21ra+v7kktLtvmrAFhIIwFDi+F7NmFuXkU5ReSIaVYpHwLsL24YM+m8Nnx8XESyl5sUHLW9v9tVq6YDOv5cxcJbraRxAZMTkvBDAmmdT6Z0tiTaTRX1OCFU4eR4t4lsRJhkQTixjonXW1zC9IIxGQoK++0Gow9gwP4jAQ0uhrF0uISJgiYagg+JU1ax1vr7yIcmkP73dsGGtWVuQSQsqWTxkNb0DUgFX5kO7qKkaFhdA8MUQLfQE1VDXJJkKsbqpGUnIqy8moDVZ6ADw1njmOXAGFkdBJ5ZLSVVWXw52QgvTDfyikPxjK4ViBuGShPkenILkgGqJoskhj1XQRU2rV0Mogjx09ZnEyFl9EymDQ8IuLyhyPD2vG5JYK5JZQRWDbvr7P+k22bvMFrl5a2sz94eA/ZmQEOSGfiu/cG6zoH2tjsFJaia5idmsXFYydQnJltkRCibAeVaXJ6HMdPHEExAeU0v0dD89hgn2v5VvlvsB5awhVwGJudwaW2GyTqSSjJK7JxYDtZOU6qG5rx8eUvTJsXnl3G/roafPu1F9Hf3cnucKGuuhZFJdrN50JBWRmu3ryBfQ0tmJkPoriiDNly4EsQ29zQaO5MZmfmsLwYwib7ZH5uAcHwiu1UI8xhfvHIIkPc7B9BNkHupseNpUCAIDXMPpeTzBx4fAkcLzt4eP8e5qZmMNo/YOGfOP0NaI6OT+PgoUME5vHmQTuN/arde1ryFZiV86xxjq/RyRkUZ2WgIJBCABqHTjJaF5lSOsc8Z7KzW3JuFolkyB9fvYIHPR2oq6/F1NgcinJL8Prrr5svIh/nn+LuCeyL+crNgJaZI4sE1pxHilO4b/9Bc3op1zKPhroJJCeRzzEyPxvB4/u3cLQsBacrHI/tWZXV5pn//c8+xTCFqOTkNPOcX1VVC09qGkHYFOSOQMbdX37xOcfmphmHBziOg8E5DLM91jmHEgiEhmaGcfXRVSSmJKGptBmbK1sk6GSmHF9yOdNNMPv5lZuISPjq7EFFcQ3mp8bw+7/zBoUvN35CgeujTz43+6RbN27gpW98A4rnJyHDQ0B+o+0u0+jmONhEwJ+KHTZv3A4ZN+eh7MJ6OjoIrnoR73UhPd8Hf5JjfzoxMmme38coFNRVleOH33kNORkpiBD0rm1E4SIoKK+shPwsCbArKoYCnN+59wS32x7bsuajB/cIpDo4V3YItGvxo+/+Fl5/+UXShB2sEMytrqxT4JplnyicWAqFhjHTEMohq3YfzinuJ/tEgf/LK8uMvkiTItusVIKODL9i1Gabxl9CiB7WLqz7FmsxCbn5eaQ1ZBybZDhrFKpJX9fJNHIpuGq+C7wsbcZzXK3i8mQc3h0EPhreRO9SHFYpbCjvXQpQYoGe3Q2kyrdW3JoZyGe7oghQKPIS1IhmehLikJYUhxx/IqqzU1GRmYysZBeSQCFta82YkQCRIktoaVB0UPxTn7ZMyFPL0DFjf2m0xPy089BstPY0Xrbqod97tlu260xgj++qfWIA5qm2ifNGAEeM3irEm7ukTfLbpUPPyDedLSfpvl1T3fcYKt+zP/vh3LMbfFQgStoUuUXSvafgSPnqN+eo3HCoTLxj9F/P2xIoy67cRCt1ql8VwkzPyoBeoEsAQwxcYMEpD+tHZm5umZiHrklbZzso+T3Gg8wOjKeOGADVoev6LsBiz6sqqh/zEZDSEQNqMQ2R8yara8Bhr/58N6Zpc0CF3mXaSsee0iMqje5vP83PNGX8bs8rbaX1f3HwcUv/vyiDLvKwOrBe+qW70vTF2iN2Kmnds37VYdecPO191jsG5pyH9bR+qB4Cts57lqfdVp6cuXvtpMNJay9d/ra24PMG4nnBKQfvKS+mpzbTtXhFf18lAdykVLoYlXqNL5LwhiB/K5Q8CdheIcHd5eRxJ6WYL6yRQTLIyAYmJ+fw3keX8NWN+xgamsXyQgQ1hUXwMtOVZfnJkXoNmJuXj580XL92zZw1Spsjg/h0MmtpFqQdkqNDSTEaVIrftDhPBkxAJk/Cm2TuLk6SWQKU8Z5+BEnUFcdRu7K0TDlHBtF2+xbqSNiWmF5ZYQFyyAgPteyjtChiQzCRGI/mmnocbziCxGU3MuOzSUT8LKsHLjaEdlpJFSifWgqxI6J36+ZN3CMBU5gjTe61zXWzKZgao+SflYPvfu/7KCGwqSMwcoaYM7A3FYMuHDJAOT0/g3BUmwm0uykBZSUlqCSjb2lsRF5Oli27aBu0PJcHSDzFILXz0U+GUVtdB4VomZ4LYomcYI7UU45otSt0kswrjsQ4gWnspnqwSCnJBjTb0k3GsRAKsk9JEEhwbFcMCYQA1S7bQ35uCjLzKJGmsl8CyCJAdZPxJhFMxFTxcgugnWU9A/2YImMXMHGMV7XBgpOSg0jERfWVr5+8/AIjMDLqlb3OKgGTJG89FyCw8DFd2Vmtb7M+wRmCrDEMD/exTC7cpWT+0cef2xKXS/fJVB92POS42EGCiC3LKwoxOjONgakJpGVnG+CSVlQES3Hrgqxv24NHyC+qZJoeWzZV8HW3J8WWgWamRwmU50jE2CapSdgmnSyqr0RxZbk5ONVkU7v72O6hxWXWP8JJQgk6nn3DOqttFHzZR8BTnJ+PXYKONObtJ4iJCy3gZ3/7FwSok3AliIBGOf6V5xzbVTtjnMknrYkM4NWu2l6vgOny7xQKL/PdBczPzECrtVkEEAr3MsbfVzsf4svBLvS4NzCT4sbM0iLabt1mHypsSbzZfChYc31dMypKqlGaU4r9VY2c2FEcam4yjcD2zpYtJyrodU1tE5698A28eP5VnD50CsePnURmeg7BGwEY5+kqy73NuTk2MYTcTB+ZpOxtkgm8S/H86bPIy0xHXfM+ZGbnIpdz/Z/9V/8az73wDRw6cJxjFXjr3Y9x61EX/upnb+M//Ke/xOVrX5lmrqggD4G0VAPuaRoPSUnoan9gIaXuXv8KaWQkVblFiN/i2CL9UcByU/Pz+s/e+RXbKs681Cd707C6voaKqmJkZ2m5bROdBNedPb0Ww7WlxQlxJb9tMgzv6e1FG+dwCutSUFOI7pEei1+4sZ1IwTAOn37yKZoO7cexC89gYmGdY6gfcnwqu7us9GS2xxxBjxezs5MEjAuklWwf0sqlyDo6ewewQNqwTFohr/+REIXEqXF8+fH7uHX9Mgrzc/DSS8/iH/zhD/FP/9Ef4nuvvYrWfY0crz72BUGF/BNyfpQU5XPMD5tNl5xH+wnCS0pLrX+LKJB4OZaDpHedXY9xm3RuenIaM6SBj+7eQ3mRNkkQtPmYJp8XAxKj20/wlp+XR2FixYSHtfACLn/5GT784H24yKiHKUB2LwJ/1bWDP72+ij/vdOPSlBvTawQKFMwknEkXJF1N1k4Y5bsUlOMpgMWvoTB+AxkExT45NSWwCqTGozwnBS1lWWgp8aMyfRdegrMNuTihYKn5m+RJI03zm8sPRSmRDaQclUrLlUiBV9e18SElOYmAUZoux7FpspYd+VsG9PotX4kCX3pGIM2WGDmunZ1+2mTF75xrjiZL4EGG8xxLZHwxYCGBXhEWxBwdxuswYLvHU9/FcvWeHXzeoe66LwDBL7rGL2KkAl3GnO2+wwP0U/2isukZzWeF8ZJDcgFJafmk+RHQEnASwxZzlgZQdTLHqHtA4mvQFc9yOZox5aRlevFu5yRNYb5ygs4nrU5WGJ68/PS7+JgAgFMFp8yyx3L8ijmaMj2qZ3SKF6seuqb7akNLSm3E8toPS0l1dk67tHcoDbWBeKtotfJRmCDV3wrG9J4ms3c4aTtgkck57cknlLYtkfIQbxCw/Lr/nOd1qjxqS37sXVP59VsaKCdt3XbScdpVfEppWR14Xe+JnwlYW5J8X6DL8rV09sAcD8tjr3w2jlgn4Q6NMycbfrGy8B0rJ/N743u/86a0D9NLJOwrG1DcPbmUmCQokbF6ScoWvlnMCnOgu93J2OBEnhqasJ1NazsrCK6GcOPeFYyNDCMn04/vf/M5Ek4hcDel522Mz87h/Y8+MpQ/ONTHTNn4BFMBSsPpJDAKxp2hYMIsobbMyvhP27jVwRr4zu9NpKel2+CS6wg10jKJuWI5qqJjo4ruv4LkjDT87N13cPTAQfzeN95AQ3EZpkdGUUaptG9oBFEOyg8+/IgS6BCZTS6l/SglvzScPrafDGwLKSQMGsQ7u/Emve5nOgrpESGzlKZodHLMbCKufnUDBSR4J0+c4iTy2rb4nJzsp50RkX+x1WUyr1F45UxRknF5BcvNwbZNIChAwrp5OSCnx0egmJO5JYXYd3A/wVCCARUrT3IKgQgIageRTHCVQYLtoRQ/wnT9JFSSVhWPMMS2UPzLTbbr1PwkhlnOwoJihOcX0VxfjwR2dKpPcetILEmgU5LTcLetnYTPi/p6gkZKWgKxUr1rPVVEYpVAd3FtGe9+cZnfN3G0dT+KC3JtCVrbnPWuJpIiHcheKS83DwvML7ggDabjaVngKCsj05Z6ex/3QHE2K2W/RmKs6APyvaN+lHNZbeGfZD8GZ0ZtSVpORivKqwiYPRZzc2MzitnlRfRynD135iJWFwhuCe40kLMyMtB2/y7GWe8L51/E3Vv3UVtZhuzsdPNGrsC/DU31LIcPWUV5uDfwmO00i4rCKnz26RdmT5HOMSgCOhMMmtNChbbS8nH/8DAGxiewPbqAxq0EZM8sYbtnALvjo4ibmUQiiWeYTKhzaxVR9r08r5cQZEi7pI0hQYInaXOTfamsFyV9Aretbe2YHEVpKftocYZzIGz5b7HP5ZJFbedN8mKQAs4Gu6QgMwMN++o5vjMNTGsjSVlZKR73dlGQWUO1tHQEQZ2Pn2CR8+0m++zUoSM4deoU0rPSSf1AcKwlSQIaMvvJiVm+X0NgUIp4tq88y0tFrGUtzc+phTn88qNfU9jZQWP1frbrPA7sO4Bzz74ID0FaEsdWHMs3yv7S7kEtVxew/92JyeY4dWhkkvMiBY111Thx9AD7ohyD/QPmRb9AACw9YP7ucjJyzb3BwYOtaKypBVZJBCOkMyRXMhZ/jyBhk8Ts08uXEeVvhQuTZkIakx99/1UUZzn2QUUFhUgg8Dlz8jgaG+vQ1duNEEGXjN4vffUl7nW0IzE1EZENXtMSsmxUvX589qU2DijcWSKuXW/D2PA8mhubcZZlrqopw5NOCTjz7MsiAqM5i/G4a+YTycjltUOHj5qARLaO1SXFnw1wDO0iOD2F06dP4PzFs2jd34yGhgYzS+h41Im2u7dJj6qQwrksIWmIwmRGuh9yh5PHPhynUKfltazsDAvmL1ssmUwIKMhPk3lipxDW+aTdIjfk5xVgnWB1RKYbJO4mOHGeawxpCVEmJKIL0qbvxHuRWtqESxMb+PGgB1cndjG1EgdZaSkovJgEWQfTiYN/h7RxdwmFiFBI3bCdiB7mKxMAkh3SKSCFZwmBV3NBKkqzk5G4uy4uznGegnj2VxLBs5aLAxz7qey7lBQCLdJD047xujRW5sCUwpUEBAExld/DU0K43jXXD/wUIzVjedJYgSgBKtHQGLN1dguyBmwjzWNrhz0mKyAjYOMwWYcB6n39NsD2G0xU75vLB3vwa2autuEFPfAbJ6/v5SHwok89q3R1P7YMaAyd+eueabGYzBrnY8ygXrtL5eVfoETpyNZMh0CGpaXkmJfqK42RhOjlyCrTWCef2LDbAmfSNgmUKh8rP+/ouz6VjlN/loVXDKio3vq9d0/jRbDDAVrOe2o31cu0Z3rO3pVWkWCSeetQmgKDek/P2FLe3rPO/Vi6Tlvqhj7VdspFz6rvnFtOm+iwZ3g+bQPet9/24+v7v3lNz+hbDIiJ5ln6ek79w3uxZ508nbLpU6dps3Q7lhzfs08+a5f5n8aWAeW9vDV61L8aU8pH95WmQJuNSbXfXrn4wwCc6/Xv/NabkbVNjIXWEYluEniRmW67MOdKtXX8N6o9yE9RLCl2KAFJKgd/WW4+Thw7gFudty34aUR2BYvLqCkvQ1F2poVjKSFjGJ2aQH1LM46fOIHG5gZK5TUIyS/S5ASaGptsK3QqwYWMKB1jeQ42MhYxdKmGBbykMdAOh/hEL1wEJJz55gnaduFF5AuMA4aDIDXNh86RITzo6URKnBun61qQJmPe0KL5V/pf/vw/4uqdW+YV+9VvvGqahz/80e/h+WdOIbq8YH6ORkZGMEqgtk6GrriK5TXV8JJo9PT1mMPWLbZHZVkly5VgmwSqK2uQSaavDQGKQzlHZi7Cdbe9nc+vIESmmhkIENzlGMOcm5kiIZ0wKUeBZjcIWlaWFvHwyUNMLpK4sgmWl8O4d7/dGH4+mb8m6MTcJDwpCUjlpA3yfjYl2cKCApPqpFkKryxhbYuTkGVYIQH3+FPQ2tKKtVCEoMtlri92drYIXlhO/k5MSkFlZTVcBAxZOVlswx0sEjBJGyl1/hpBl5azLt+8hsHZWaysr5KRH7Tg29qloiDkRvjccZhnf3YSGBXk5RsA7hvoN8/mMiyWPZOP/SsNwv27D1FbV4dsguOwlk9I7KMbUSubbC8U5HZji8wrIc52zfkzclBQXGq7fCan5dsthNvt93Gg9RAayqoxQSDtqJdBEJ2FTz75jITdg2fPXUTXw4coyk8nOGbd4nYQnFsgc8u2doom7eBefwfzXUZRSr4t8549e8aMkRPJ0KXl4vyzZbLewT70EPTOEuCvM41WCh6+yTlsTYxhbX4aCcxf3tSn2Y6PCLTjPLKDTCLgqIUvTQbk7F++K2/1AsaJe9L67GwQ0xwrxSUFZugtTWgB59TykuO/jnzUAFHnwADzDmNqdARvfOubaGpuRW52lu2Q1LKy4kCmUlgoKivhe5u49+gOAQqlYALH73/vt1BeVSMK5BCHHU54EgDZZIQ49rXTVpJk7+Ag3vrZWzh7+pQB73gK+SEKOMmpAbi33Dh2+BzbaAJnThwFOSvuP36M0kqCZ4IyF6lJ55PHSEvz23JbV1cPFueC6H7ciSMHD+DYof22604xSUW+pHkdGBwwYURhbQLsE/nIatm3z8oijXkcJ4HmqKJJSOpfJWgQcEJSHAqzc8y1xAECte9+8wW41lewsBhCMQHLAdKZjICfYHAES+ubeNjdhWtttwywBQnAkpIT2f+ccxQG7lDoeOvdd0nid0gHFlFXU46m6ir89uuv4pUXzqEoN5fzINmiXdy+fw/FZVVkiJR2N3bxvR98Fw2kZeUVZRwjPkyMjUFxJkVY7z+4i/x8ljFEgEd6WMZ2CrH/FJrppz/9qYVVOnj4IIG2/JRFTNs9NztDwSCKM2dP47PPLuHc2fMGwsbGhk27M0FAlUVgO8M5IGIvJ6bbFGx3dlbRQ1pXW9+MhSVHgxrzS2VREfhslPR8fGkTV3vmcXd6G1/Oe/DxUBR9S0mkF6w9aYFseCR0JWlzDdbA0iM3bgXZ8VH43QpnQ5DEMaNwPTIjySGArdIyYroH6e51lORnmrZtZ0fLaFtmZqC5LM29vOIrXqY0doqaoPr4WWfTXvGalhK1rCj6bwbxpOMWroefxrw4twQ2BEQMZHEM6bpoj8MoHdATY9oSyMUAxXRjTF73xS0d0GF8WdyU15WH9HnOb7vOQ97jBbxEW+06TzFbncY699LQdWO+/BMoieVlGhFxAZXPftuLVh7TSFJQk/Bq5WadnGVSOVVet/REf3XEQNfX7wtwOmBniXRaZiu6JXqhvHU4tkty8uosucauWwp82PLUNbvHa/zPSf3rOikf8V8douExgKplaR0xsGv10wVLy97m6Wik9NvaRsTZydz55HW1beyw9/SIbuu92DUeuuZ846f6kIe1s/74jO5bonrOklFdYr+dZyypvd964el1XlZb6LvKqbefgniNJSXD523sKG1eV9pOnpaUpaHr+qEVBR2m0VO9ed1Jz3nGnuMbGrOxw/XGt3/w5vwaJZ9wlEyOxJEDT7671ghecsik3mhIQRyJn3bObK6uI5UJZmWk469/9vfYLeY9Jube9aIipwg7ZOzannyUEmN4ZRlJiviemGSaDu0w1C6emdFRbK1HUV1VZZqc0ELwaSfajhAZEZt6WS4lyADSAiTylHbSCzFEhiUD3W1WJIMAb50VjeOp5aqs0nx8dOMrSrNe1BWXoaGkzOxWfPJoTAKgmHQ9E8OUgsOmAdJ2cCIfJJH5S9Ur9bfUtNI6aFv7+PCoucyYXQrisytfIkpiqS3a2rUke4n1dYWF8ZIouCm9+y125U/e+ju0ETS19QxTWo1gY3ESBQQFmQQejx93wcsevf+wHddut2F2fAoj3QrZkWSA6/HoIB7191icuFkS5enwAgZ47d7jdrNPURnl96v9XoftplRIDsWAlD3Q5MIsuocH2H5u84J++eYdrBFIPvfiiwb45oNBStjJBF2b6B4bJbFVZH4fTpw8Dm+K14CjllUDlNhDa0uYWpjBB599TMazwne2kJzixrkjhxBITuLwIxCambNBKYe1ExNTtttTu6YUaFcA/ejhw2bnVFxYQMKbwp7dJhhYR3Z2NkpKiwgsdglcU8wtg7SeBWrviVFsktFpE4XaNdUfMNlnmozJiBB/PeroQHNjC7YiBGzLS5yIW0bEtYNNu2QFNqcnR1BZkYv9B+vNtcYK+1dhfMJs07noEuYowU+F57Gzsonz+0+it6MTFQYkOLaZVgqJ/PT0JEZGh3mOWiBlgcuEtQhqsjIouVOiSQLcWhJJS8NmejoWM3xoI1BOSEmzAL2FBblkIGxj9pMqIS2FGIbcsojwXb9+nWNtHZVk+FH2nwiKxlE4vGTaXiG/cc6LLrbJCkHUangZ33jmOYs9N0KGLAAXoiDAUpgLEI2Fzq77GJ8bpCBExplXhIsXn7fxINOBeYJnMUS1n9hCkifFfEVNs44zM9OY5rm/sZmEg2BuNcpxkIU0j59t4SMz3WY/D6K4uAAJri3UN9UjMyeH45b32V7yju5LlZPjBApVCxjkWJVm9SjHi3bU7lDI0AYU2Uhq56V23NXXN5p93pUbtzFHgBVQSCIy7vB8yIChAJcMyOW2pFte+UNzSPIlYptChpaFZaJQnFNAmqT2GOMYJ/2aGOfY2URmZg7iPT784oP30DveR2Fy2QijNF15mZko5RhsqKg0x6cCsXU1VfiTf/xPUJCVhZz0VKzwuY1NaR63bKfp484O07qqvqvBMJpbGskcXbb7VA5TdYhYy7loNmnNFmmWXEh0POjGkaPHcP3GHTNF0EBIo5CWSrojIJLJsggoSSrWblKFDurt7UMu23OKY354aMDsgQhHsI95tt29QgK5juGBLnTcv0Ph8ZucTwEsRpifN43tvEmwRabJnDY4nh4Hgc9Gd/DL/ijurvgxsOrGovnZkmNTMZJ4i9wQQBS5nBN5BFtZLs4BClNengoVJc1TwOtCjj8BpQRaJemJyOP3NLl24HiVbzTNGWM+5BsCTLHlQGmskuWTLJVCGsm6nlc4H8XzlLZcQrU+Zeul5TWNfzErcxVBem0ghHMxxiDFwwUCdDxlkrqu+3bZ+S0tkxigGKcAiN3h885Smt7lNfGb2Ps8OQF5ammJDFS0hqfSFdiQUK/nYkfsvafX+BFLR+/pQuyeXRfz5jUJiaLh0lZJw6cxI5CsVRC5MhEPFAgzSmeM3zl1KAmBNK0gSMsl4MYrTFZgQqnzZHrShumlp/UXsOSntGg6TAuqZ1RW/d7LwN7fK6tOgVfd0yqVrgtMSjCK1UuH86rqqg8+w/u2JGo37dbeM/aUaWv1vgEb1lXtYUBED+meKqnveobv6h3n9b337F29t/eMysm76lfNLQHpWFn1iKXJvxgo16m2VXHtUBr8U5ljfax7tuzKa864Ut8pH6VrL9mptBw3GUyTbRTbPWnaLd63PPmupeEMTo4tB8wqHx2ul17//pvjYflwAla3NxDecZE5eUkHE/F8pRuVXkqhbjknZMdzgAxODiNI4nLl0T34i3z4/ne/gVZKhAUEH0IkIozB0AyZ1RQlc4IfTp6y0lIzLO6idLuytGS7cBTwc1nMgxXKIeNdWo6YwbkKHMeJr/aUQa4vIxu3H/Sgd3QC2n0pI2xNzLziUigIs6QseRdfJ8H+4PJntiOvuqQEPg8ntT8dE7NLePyEkmFFNSVpt3kQf/XZ53D22BEE/F5kBVKNQMgmSq1bWlxCAi5V7hLuPryHr65fpVQdNEJRW0EJdjqInu4h1m8J99s78YCMu6OzlyBpAiskfidOnMbhk6cQJPF0sz23t+SMM5Hphy3g9Qql8alZx4mi3BYoJtxsOIgFgo5N5rGVGI8N9pXCC61GV6DA4GFK0LNkStGNHUr7h1FTWYnFUAjD46O4eu82+ggqBwl+Hj3qRE/fAMFXCKOzczwncZlMvqOziwxoHaOTU2jv7cJkcBHpZDRZ6QEjBgK6ssFRkNkwAcZn1y6ToY0QQOQjOZBEorCNXF+qaZ1m5ubRT1CqXW0Ls/NslwQcPnIUeXy/qKgIJeVlpoWRYfwwGUpwIWT9JeAh4+mhyVGC2UWs7rB+ZKSieWtsixSOH0J4eJJTmGeGaX0kActz+oK89XOc5GUXENSdwNDwEAfyJuRZPTMj03EyOzuN40f2E5QmwEcmMb00ja6RbkS2OX4JHENbK1gmKHky3IepyRkEXCk4UlFHMKF4kM346FfvWjy+OaajnYXS2nU+IeianeDYjSI/PwODU6x3Sy0CFcVYJ1GbFAEkaEuur8QgwdrFM+dMU5Pg4UTkAJZn/CyC40BOJrLYlhzYWJqbQZj9sEum3npgv7NtXESN435sdJwgMQ1uCg8K+H6/+zHHwBpSPQk4ur+Rac/BTWA3H9rAwrLCGy2ZPdzc9IQ5eG3d34pkTyr2N+03o3u5hPGxLxTkWI6JQ2zHyqpapAeysMQ6DnY/MbsiLVvGbBykLVNg5MHeARxsPUhwn4fBkT607ms2LWAFQYsoj5t1WWb+ZgjMNpR0PMp+mWSfZwbSUcr2ky827faTXZwYnqR0zdnS8gqMy5cdx/i9Rw9MMJAbAZbAGIw0EaPTY5hfC6F7sNfiO0qLHlkLY5vlnBqew6/fep9tt40B9tcM58cM88nIykQHAVXfwDCuE5ysEqhs7GzAR7DjT0rFNy9cxPdefAE1BDdFmdk4cfAQhvv6cOzQQdPSSOuwwX7TFps4jUuC4inOofm5ORw+ID9tU2a3RRZtwEvtmh4IwJ/qM2CZRuFSblJksK/NDR7SH9mAzlIwOnrsmK0mSHufk5NneW2TPigsTYT94mb9Zdbw4acfY4zzuoJjbIW0LIfAXtqm4aEORHci2H/sMOdeMZJcHkS3kwiUN9lnG1iN82AymoQ7U+v4+37g02k3xld2zfm1i3PH0W7FI3GXgog0WrsRFMSFkck2SiagSeGZxL4k70cyT8VCrMxIIuAi+KKgsUW6kEYBJsVAklw5JJrWShqrKOexdhNKgycwKcAkdxD6bjsX+WkBrPmsQIfDoBxAoaU3ATa9o09Hm+WAAPGo2KdOrYKIRmucmpBuTNBhmM6ncUdjpI4mwzkEVPS+rolB2rIfy2Cgi4dAhZ6RbZzuC9jpcLGeSvXr8jiM3Q7LL/ZpJbB/T4+9S7H62CV+Gthi+gKFEoxkHyt3TloedrRLqqLAn73Ca3yOjH3d4ijLTjeBZaXoKpqhP2XL/1Rn28nJcjo2ZFquJe1mPc0NAtPQcqbqoaQFzhwQ5Jyxw9qWz+o9lUPAQe/o0G8dlobd2+sHXjbQxTLZyWf2qr+X3l4ae/k4gObr9HTYLf5n1/hPZfvNI1ZGfeoZy199aM85p/pG5bUn+ZxeURvF8ol9WlqWjvPdAW0c42yTGOiysaFn7D17be9Znvy0ZWE+q75UG8TaSPc1ngy0Oi/Zc1Zefre8ebiee+0Hb44ukgmScO5sRDG766X8k4xdEpA/2OeFZ5uMmRNSgC2ekqM8uadTol8mZYp3r+H1ly7iu8+8ghISk7GJYVTX11PCK0dBYbYtX23KeHg+aEsRUwQH2lJfU12DwYEhq7C0IKqwhpEG/zqBybqp0mE2MQKAH1+6iXwSsNaD+wmMisxXzZwR9BQj8J5UDyaCM2b/k5uWiXNHT5Ah55B5beJvf/oLXHlwByNkoJuU9w4274eiRK4tLuLtX7yFh/fuWXR+ORMUYRABLCaAyMnNQk19Lfa37jd/Yi+98DwqCMoii8t4771PcPnabdy6+wAPH/ehq2cA3b2DmJicZZ3JDCdHUKqwIQQEDzt78PaHn6KbZVtYCkEhWrTRQNH+j504gn2K+0dido+gaXWdUhElf5c7ybRkpflFBiC1nt/dN0RmNYsXX3zRGImIvGxKnMDiTTh39hxeuPgM8nJyUEFglsC6PHr0xMBMTpYMmwlmNncxHVqxcCsTkxNYJAjIphQ+NDBgoENb7AdGR9n+OySqPgMlhaV5Ftsvn+0qAh8MrdlOO+3m9HDQ+VMdgBXI9CO0vIAApfB5gszN7V1enySh8GFmZsGWIMfnpzAwM4ru0QHMkmkFCQDv3n+Arr5+Av9VZGfmoqqhAYH8Atul6SUHyMpKN8/2AnUVJeUEQgtMb84GtTchCQG2ZQfTKGS9S8gUd7UDlaDsSW+PGdVPTE9DwcnD4WUssc2laXFtxyPbm4aDNY0oY5qbq1Fk+wNm4CuAnUyAeJeA9vHjh2z7BSiCgZasbnd1YoFjKCwtVVICBuZnkUhAFaIgMjjYh+efe9bsCdMz082GUcKFi0QwtKz2EGFyIY3EsYlgO49gTAA1uibbpVRk8J1kj9vspeSDS0sST7ru8701FBcUoIzM1uNLRsfgBD745BpGCPSnxvqR6nUhl3NIy7VnT5+1gMabHEdt129jJRzh+KhEgGn29g8YwMrMymUdEzFNYB3g/JKbiMrKcoJfeTDfRgqJtXbsKnj1Cy+8iGKOr7q6GtPaFReUMB9np5UIiZZmFcSelMgMz0dHBxGmEFTBd6QJia4um43SMtteG1TEsgTSteFDPssePn5kTlVVZ38KgTeJpnamuSjJf3b1EsbmppBIoeA431GECHItW56OI2BZDi1iaGIaNx7eRdvDdrOdUh6yUdWy3i6BgCctheXzIm7dhe3FdRSlZ5vtW19PN8rLKgjksw2MyuYsK5tgNCLtGEvJf7skeNIGW8Du/iHk5eZzfKTbpp+ysiKWkaCB9bfddjzFbmQmkMU5uRSKYGYyaELWq6+9isGhfmTlZBNYlZhdYjKFEgk88pW1GJy1HduKlVjJsaPIBotL82hsqMLD9nYLXVZSmIfcnELSwyyMEHRWVzWaq5ullTUsbXlwZxJ4b3ATH0xsonPJQ2GDzIHlIStHgpgA+yeZgCt7J4w8Ai3FRQzwU24ftJSYSGAnX1vZ/kSUZKYg3b2N8lw/aY+c3Sq0jmIeJpFpxJu2XcuCsreS41ItF4rZyO7OADa/Kwam7V7k+NKp5cNkjgf1rXiYgJuAVuy05VGVl+PKsXNSeB2NAzH1GLPcM3bnp8aeeIf9+M1Dj/KSrgpoCFwIkMhAXJtQlK60WgaemIZAig7ZSZlkp3TFSJUXy6RMY0xan8rXtGK8JOb7NSPV6RwOoCPzVyJMUvGCDTzZY/pPNmiO1k0aLKUnLZS1ge47xbBDv9UmG+KJfFZL9fI4YEx+7yGBNWtPtq34l7RmAgMCXjpMkcF0tMRn6fMUEIiV07SHe+1u4MDecoCfntE1/enZp4BVQMXSduoTA1ISvpxrbBf9z7xUSuWhdARGLD9eNQ2annKScMpm7+i3UzeNq1gasUO/HbClx5w7CrckzVNMs/c1EFL6Th3sPfWLPcF0Y+XcK7tpyuyb877uO1f23uD7Thr8zfRk6mQgj79tXPI5jTdpSZW3gTO2l+z4lL/VW224V2bX0ee/++Y8Jcd1dugGGfMo0pihG42ZcXi+cJuEnwSMnblF6TkOG8gpzsYvvvg1fCUF+ObpkygjAIgjuLp06Uu4kly4cO4c4rZWzAjTxcrIX5b8xjhLinISt0VGXmTx7LRV3MUBok81gE1CreOwbhqwko5C4TUS03jUNdaiolRStA8ZGek8yST5ziCJ6GIkZBKuj2Dht1/5Fg41tHAgp+DP/tPf4cuHbVj1EXCsBs21wfUr1xGZW0AeGaOf0v5z558xg1rFWpPh+Qil9qamBhu4WhbI8Kdhk8RSQYGjZOSDJMJt9zswNj2P8Oo69u1vwL/8l3+I5589juqKEtTVllGq3MbRAw2YmZjBPKXWx0NjaDl8AmcunjWjbXnE16fsPBLIwOXV+hLB5cgw0wyuEQQlItsXYBnT8fypcygqLsXNtnsmjQuwDfUPEiz1Y5qS8djQoGknnvC+glefOXYc29EopkbHMTE0jvRkEkMO8s3oJibGpjFF0BIgA6mrrkQKnz9ISf7LS5cIZmbRPziEe+2PMDE+g9GhCWyxXx+Q+U9NTePkwdOYnYtibCqEsRkyRBJrkjZjknU1lZgisL3SdhWDk2P46ItrGBydxvh0EKMTS5TqdgmE05BNBrLMwehj/mMDCxgfJfPgveW1bcyMz2Okfxwd/aO487gXnd19yCEo9JOYR1c3OIbm0HbnDrQLV0RIS1I+XwpWyZgioQXWYz/7nG2ZSoaRnkXmxvbLLTZQd/nLqyhMzcaLJ84j1eVFpjcAf5IfmTkFGGfdtGFDs1/2EzOzM6wbCSwnSCn7XCC/gMBn28WxEYwgxPmQSSbq57j3UwCZJIBX1IWNtVVkyHklAYKMpiU9h7bWMEsGO0qw2TXYTdAjz+NrmOBvEchtAlxJsPGURGU/eO/OTQLYDKxyjkjLdffuDWNYsocilrT4gUucoyVF5cjPTENVea5ETaxyHMqAWo5kHxDAw52Myooa7G/Zx/pN4dq16yzjNI4dO8Z2EyEhIeAZmp3FtSuXkZ2Xa24kBPhFhuRSRBoyOdMNZGWaG5hMjtkZCk7rBDe7ZAAykBbR4X98Y4vgpJsAoQD1HFeyd5T/LTkG1k6uUChkoKiGQlk5QVmYwHxoaAAFJXm2RBdZEujOUbFIoCixc07IMa528B5o3I9JjuM0fwZe41zNz0xGXX0uQeguop5t09bGucUatjE8PEZAHyZIrWT9xOwI1FY4Zziv0t0Uqpi+3FfkU3iLRNYwMDyIYHiJ9V03IU7L1bdv3bY+kdZPO+ukWZZbBvm7qm+oxfWrX6EgNwc5BGraGKDNNTI1kH2k/PFJqxTkeEwkWH/c8RBp6X62j8DcFgUZF5aXFjHQ10s60sOxu8i5NoT0tAByCZi1w+/evTsILkwToC3h/LlnSQOTMM10A5lF7JOQ2WxOLu3iy4l4/Grcg18PbeHRkpsATMyYfbLr9C9HF8VnuXsgcNtZQjaBVrp7BynkEXJsLK2qj/Q6JzUBRWzLykAcCvxu+OO3kJ/hJ+hMQRLpXxLbQG5jtGSYwDkv33bSZEnjJYDl+NZynJ2K+Utz+PRaMgEbv5vtmZgT2188QBpNgZ6YV3OxVo0lM2oX0xJT5LPSgOl6zPu3Due+GJiGnnPN3ten/uPBW/ZdjFaAwnYQMm3T8vBGDCjb+OVhdknkVWKOSkj5xtiwnok9J+AQY6LGnHld5fgaAOyBGYE90jkJgALnApzKQwoGgRZphUzLpTagcCtaoMPSeZqW5gLHL2mdfKyJoTsmF7yvurGflZ/aVeWNabkcBu+U9+tyO7XRKoHyUDoGpPipNrHG42HPWxH0DEGWARiBCh5qd+XL9wyosS3sWb7j2G3xpt7naaCUDzv1c9532nsPeDj/LD89s5e9A4R53/70qWd5WFnt296hbPTH9+05/ilP09orz70y653fTEcfdl/Al+9r+S/2vspmy44qA9OPvas8bMzpU9fVlmwbR2AgbuF1aSAdGzg+v/e+LYnqHz9tvPC6LsUOV/OZ195c2djBzsY25nddmIuT5LmFN8oSkJW0hh0WyMVJur0RMWCVm5+Ftz59DwNzk6jMykFtWTmlw130j4witzgffhKodYIsLUP4vMkoyCuAfHIpTy0plJeT8JIYy1hdNMI6lwWzwcGHbFlKRF2F5gCdJUhq2t/KB7dNS6ClSyF7OQTcYYffuXmTzH4ct590IDg1gcaiMuxSQujpG8LbH36I7XQPNl3rZFrL2GFeClTbWlOPI831yMlJN1uX9ZWo7c6Tp3gxTRmBq7MlmcgHUklhsWnCwpSOx0YncKf9CSZmg2Q3LlRQ+m1tqUBy4raBhBAlcfkqys/NIDCawtDYhO0K23/gCM6cPgYfpWjZd5iGg/XQAHaTKczLJowg5PnnXsRzFy/iG88/h5cuXsBmZBV+ArADhw+Zg00Kq0hNTMbZE8exr6kOFeVlKGUfNNfWYXdzG52dj415To/PIis9HX/63/47HDq4H8ePHTUHjCeOH8SxQ61mjHzm1GmMjU2aH6EXX33F/IUdPHjEwNhJpq8g3cnpyeZZvLGyGX/7d7+EP5CF1tYGFLJ+Cucyo63tPItLihF17aJ7eBxfXX1gdhUiBPEEkYdaW1FanAdPchLSM/NADI/blx5hdjxs4Cc3Ow8+dyriCS6W17Uc48Ui+11uBcpKSpGU4EVPZ7cxRBGzOBcnAceiJ1VLLWECBDc2OH4WCRRH5mfxoLub48hny3xDBIKKY1eeXYCCzEKsLq0hne2ZHiBISsvE59eu2UaG0YkJdPf34u79ewT7i3j9299HbVMLCZoPN28/wP3HAxyzlBp3SMRXVxAnZkCCuu/oYZw6d9Y2Z9QR8M8tLmFxYcF2d7576RNcJvPtHRi0eJxBgsS5UATVTDeQmWtBi2WDNB+Zx+T0HMrYl8dPnkVGjmI8ruIYv9cTeFRV1OHZsxcNSDVRADlY34jS3HQ0tzQhJ6/EPNVvbkRthyrYVp/fvI3IVpQAYM6Whnw8ayoqIf9nQ8P9WI1GrIzj4yMEshEUlVdi3eVB3+AMJhWomsy4uXmf2X9p4ubl5ZGWbGNiZIDga8QcgG5QaBhju8mWTcbgowQxcoPhTUikgFRKwJqBQHqagVnFJ5WBecv+/RbLUX7DOp48QnBpxvxM9XYPcr7kkzhpqcnRmOSmZ6Pr3iPkpmYgyPlTW9eAw4ePoqaqFlUlVSjJKkADx2dZdQkqKksM0JQUlGGJgtpQ3zSWg0ukWWRY0S0cbGjCP/+nf4Djx49wvGWyr1YxNjKC6eC89Y20UBLi5M6gqqragKg2qqSQmYneKLj/9vamtdvoUC+WCcZEx1JYJ9MCkI6thJcxOjpJ4O1jH88jur2CF557huBzxZbDZWM6Oz2Jvp4uW5pLD/gxMNDN9olyTlJYIg3VLudKjgE/53ljQzPpgZuMNQlJ/nxMrKfhl91r+NlgPN4dT0BPOI6Cm6wlE2wZUeCD7J5gawN5CIMtgiz2WYD18pKeesScCaBSPfFsWy9q03dRm0kQ6nObw9xUCq2KM+sh2PIQMK2R1qXyummwEj28n8p+kcmAtFyJBl4ErqTREuAS89fGEXNUSrCl7wIU0pQKSIlxOb60SJyMoRl/sk/RWp36YQxuD9ToEIO1FRG+I62QuYngPfGOmObFmOdemsZo7NCbSlKaB2nQHLcupqVkuUSbpJGIUkjVi/ptTJL10KF+NZD0NI2vGbgtH9o3HXv58rQP1lVgRlo0bS4wzZnKYg/ZN9PAiWkLAIhRx8qvP3uGzzrM2kU6wDFMPqf71jZOM/FTuzWdJVpFdFEbx0CXnjWt1l6ezrPOzk61pfiagIYtbfK3AJ4BsN849K5e12l157sqnvHqvf7QTScvld/RhumPH0qBf7/ZN8yLaVgZ7a7a0dGE2R/TUP303NOxYIPFAY5OeSxhJWp5Oc9/fc1pPed/AccY0LbM7HDuxfrVAUtOPmobgVjnCT5JAGJ58F6sLdQPsoNVm6t2ykO5xkCo2ti0mfwu7Vus3fU+i2d1tYR4uJovfPtNhcVZ57mwnYQV+bViIX6vUR6NyQnZCEkuOczcNKNehQQZmhjBGonQYQKYEhJOGbj++rMv0D3Qj53NKPaRaBTmFZqkI8KuQSYjX2mzqkgsnXAzTJsVk28pRx3HnxxIagwRJqdDBPQK0Erm1j80CB/BVsxjvQZacG4WM3MzGKeEGWK+OemZONV8UC2LXQ6mjsFBRHY2sLa9jnUSzpQED7YjG8hPy0A6mfX83IS5QdAuOg3CRUriskMpL6skIeSAZAfJ1YY1MAcGOT56eobQ0z+GyfmwhQFR2JfXXr7Az3xKtwEzOJVriQ1K0QJhkzMhjI3PUUpvRG0lARwlRmknBBoFTiX9y7msbLOkZdm3fx9a6muRlxEgcE1CNtPMIMAtyC9EgCBxQQ40OQcqma98mC3Mz1vfBOenEV5axtrmKrLIlGdnFjn5d3DxmYvsB4WgWEMRQbAIqRzFKmKACEN7+0MzepYmIjMry0BhVlYmy+SEZ1J4mSGCqUMtR3H5q1t49sJ5HG5qQLY/FfLxVENGJY3QKiWzZSL/AQK+mfFlfPOFi/jeG9/E6cNHCL6zUFRcQIBYguKiAqwQ5N68cc8mxG9//3X84NsvoLG+kqCvHifPHiHzK+QYqiQzTuc4W8L1a18ZccnIzLCxweGCtfUtM1zWMu8CmdvITBj3nvThy7bruPPwPmam55HDdlOszXNnTqEsnwwtNY1tkYxSAo2U1AD71YX7BNElJWV4jkxSRvhr7G+5FXGR4cUnuc3J57XrdzFLwHawpRVNtbXY30AgdOEcUn1eizYQCGSSge6YDd3123dNO8pmZntsYIVtcqT2CI41t6CxqRyffXqdzH4AA0MjNrcECpeWIggvLGOBgITTF9VVDQRQLgKUZdy83o5hjo2F+QkLdDwyOIAO+b/q7zMQms15Zkuq4xOoqKjBw95ufHzpc/ZtIqXuTfTzXS1Xa1m4h4BUuwrHJ0ewyXvXbt6wpX71+w7n5t/8/B3cenAHxGDsGi/btgstBOjaxLFC8PGLn/0YkVAQoYU5AqkEApuoLblNTk2y7Etk2Mkc8ytY5njSfJLbCy3RScMq+zA5ppVtk1woyAlpx+N7ZEI7yCEg1vK5CJSbDSev5WII2xxTsrKRdkDUQEHGlzjGh3v64GM/VlRVMI0nHLMZZivVUteMa1/eQFpKBl575WW88caL+M43X8cFCjxb6xHTnMjPnJanS4oK2Qf9FNpGUVhUan7qiosLDdz7KbBkZ2bZUpyA68jsDH7x/q+RwjnT2tRIoWCe86XKJF0ZS4cWF+Fi+7UeO4Ro3A7+/uc/QVKKGzW11eb4lyScc3sLWYGALf99deUyivJz0NLYYIBUy0cS/KR9e/v9DzE5KxBZgvkV4NORLbzVGcLPnwQxsBqPNWk6RLl3ySzZxvqRsruObESQq5A9Ctfj1nKWmLKWEgm4EhWey4O8tCSUZHIeuViWtFSra8z7u06BKNlxybGoGKyWREX3FDtXGkHRLlvW4ryQBlDe4kVbnPiHjmsIuU7R2I8t94gRqSzacLFNOqolS4EzQRd7RqCR88D6XkyLn6qfLTPaN4cBmibCfjkMTOUT0xBQN4amZ/WhQ6/p2Lus91UPjUnxGHtXt/meGKlpxaS9UBkFQPiOwIi+xMqmQx/GjPmcc42jkmkIPIkf6VmNBwkb6leH6TrASmAr9rzyd67bFbtm6dt/MdClwNqbpHfrpFNOHrFDfMllYFcBz7V5ydFQGaBQ+nxWQCIGbGJlVV2l5RFgUeb2x+csfV5TG+l5fZrGi48JaKtHpAhRGZSngTrrQWc5zTSUPJRuzKDf7vHTrls/SxPFd/baT8842qWv83XK4AAW5aVndc3qY/2icbAHjlQefvASZxR/Mn27zOsqu246QNXpG/1WmrH3vwaaLCf/d9pOyVqqlq+dusf/hAfMpxnTsDbgw1b3vXxVJwkjesfRAGq8sWQqoKXLQ9/3DlfjeQKvjS3bITiOdNNwHcgEni/atS3HLjak0l5bIxEfnsDNJ7dIqPLwyoWLaCxVkNYE82TdTUYyv7CIi2fP2u5FTVT5LFoncVpb38S07GsiYi5hApQMAoxWq6icwC1HIuY4UINRoVNUQBkSytheoUa0/b24tJAV3SRYCXHyu+FlReUS4uFAL75ou0UgFMR3XnwNjWXVlARX4CZxCJFZ9I0M2q5BDbLNoEJbeNBQWoZj+1vMNmZF8RhZPvnJCS6E1SQoKii2CSqPz1LP2iBk6yd7U9F2u50gcAITM0HsxCegsDAXr75ykQQMBDDMl8RJEvUm226W+XX1jbI+SSjMz8fBffXGWDbJUAQ8zake20SuKbT9fJ1tUVKQi7KifCyFZpGe7t9T0cdjgcR/m+nKH5J2JCq8x6piwpEQRghG1PHSiHEamaZnloBvZSmKutoai5mpMC3T01OU6hUwmgyexFWuO4aHRs2LenpGBsYIoLcIULWUK+LK0Y5+tq8MrhPi5OvoljGMyMIMloJzyMjOMlCokDU379zHzYcdeNw9gq2leLxy/hwO7q/nxN3Bj//+LzE/M83yrKCY4G+0rw83bt3D+s4WTh1pgS9erkHYnm4FkF7Dum37VxDxKPtnge26RFBRYYb6cqOgvoiQ0Xc86OIYWMfA6Cxu3HiA5akF7MxMIUCiJIYyMDBoAHe4rx9zY1MYHR01J6hyddLR2WEuE3oI3KQN3N/K8VCQh0MnjuPw4RPmu2l+cQ6TwyPmfynN68cf/vAHePmliygtLYI8wG+RGm1yzKYR8Cvg++D4GAHoJk4cO4EKzo2aagLo9FxcOHwY9TVVBOpxePvdX3FerXJ8r+Pbr7+O1n370VDbbJsmWltbUVBYghnOFYV+mpmMYHBwEt/+1ms4eaIVFdVlKCosR2lxKbJyMnD788/gdSea25ax2SD+/u1f4WbbXZy9cNaCRmuZTJtP/NLqLi9iaTmEKpZJy5ozBOrzzKOiqgoZ2oQyMYW3L3+KuEACgXsu7t7uhMLPHD18CMurEXMJMdjdSZBagBECt/ngIu+TEBEAxLtS0Dcwhi9utmFobJYCmpxdes31gZzFiqgp+sAaQdfq+iqmZiZQV1WJI60HOL49BAY+jjWHeCl80Srbp6+/F80EOQoyr7ioAjGrBH0rrEd0fY11W7T5o+XaMgJn2WttRKKIJz3Nzs41bVMgzWM+pJLc0g4tm6SqZX6FKDNwQbBRUF6OkJwUT83hxNGjBOuZfMeP6HKEc3IBtoJHYnul4x6mgvP40be/b/Fj0yhgZTHP7t5e5BcVo7CsGBsU8B49bGfZuxFeWSToSicwEcAhoGGa0hpJS1tK0KY5ukmGE1peI72gdE4hYHV9G7PbKZhJLsfHo7v4cW8COhbjsLBJxkNATmmS9NlNCiXHvRFkyUAey8iLXyHY2kEyQYjMQuR8Nj3ZhbxAEnJ9buSn7Jjtlo80KpX3XJpDJCtiSLZMxb7SkrZoiQCS7LdEA2Q8r+V8skkTShxHz45/LYEYAS59t7A+e0xHTEmgRd8dWzDHmF7XxdCMCfO3fYoR8Z99Mg/Rf9176k+K38WQxexkWiBGrdMYK3mHMWi+a4xZYEDJ8BST03X91KHvSkc39Wdgi8+LMRrIYX56V48oX3vTXua3vXTsOr8L6Kl8BmJIww1M6Bm7tmOaLq3wOMDNYfBmuM8yqwTKQ0b1YtxOmX7zcPJT2aSFFU+UU1RbGdJd3rOlRdE3ng7I5fPMV/WI+QXT4ZTJKmGHhASlawWw+jr5xJ5TG+qevgsIWY33ymiaMV7S89ppa9f4vNpE16wf+IbeNbBhb+9lpR/8z8AV/wRgdAj0W158yNJgHrHSxvK1cu094+SlBHmd40KfMVs9B6ApG/3F8tYFvssrHFX2v+5aSnvpCwArX3sulh/rEjuVog5puqTVEh1zNKOO5lC/pSHVp8pg6UqJxNd0zUnXkrAyxQ5rp6Yzr72p7dPB7SQsxifDQ+npD+tIvCixyeGoDRdJWUzo9r0HuNr3ALPzc6jKK0J1cRkJ3Q46O3so4aWTudQjh5KtjEzHyOgVL9Gd5LEA0HLpoB09kzOzBAhpqCTB3yuFLVPJm7N2aWmiyqWDDhFW2YeEySCkqZHriCR+arlOxFe7ge53duIOGYK8zdfmlfz/6foPIL+yLL0P/NJ77zORyASQ8N6U99Xd03YMhzNDcmhmR9LsktSSsQxxFSKHq+3QSiutdiWFFMHYlShHctyO6e7q6Z6uttVlUFUAqgreJ5DITKT33mfu9zv3/1AYinsTD+/937vm3HPPPee73gqozGppy4K9Gb1tvQYqs25NFhn8FC1s6L/8D39Xz584GXSXFZUZDNgIrmyqubk95pUxnHDoUE+0zKdtOFDWCB49ccxZ4xDfGzbETNqmW56NFk+ePGg6J2OeVLUVfZErlovVxv2OPr1yQ0UlFerY3aaD9ru5uW7DRw/fjg3KhCYnxlXrlvD9e/ejUnUYdAHmamqrUuvB+WJLCLZ82Fxf1c3bt5RnPlKug4N9/r6j0qoqg9wa02wAabmeMeD7+MNPY9JuQ32t0xhxepsGYyNxRAwToFmVNTtjcGbeYIRee/VlHTt62ECsz4ZgyYaC/dWKYohsYGJYb33/B5qeW9Spk0dVU8Gu4PNxQDqtCJTDhEHRxes3dPfBA9ns6uuvv6QDB/bEitAbN65YaZfECh6GP+/fua1PPyG/JXr+zEk1ufVNz+KkQfni7KINJcMCKAYqXrHpnozePJQbk9TZsmK3edTdzfmXm7p244b2uux/+dnn9bU9u/XXf/GrOv3cs3rzzS8aoFZoz+6uWEnX1NyoPXv36eGjXl367KKNyy49MPA6evhAAIq0H4sri60SeWJV6dTwqO7d7lWF5erlF8+6/Jb17W9/KyrWo8EBcd5gu2WHOVTzbkCsugxefenlMGgVpRUGmrtsDB1rvmV/Yk7nP/vQNBdp3caWuXc1VeWhxMddVrFowGmzlxC9mH2DY5qYnFZXR6vrhQwelsWO8cyR28yz8bQ8oPyvXb+pRxOz+siNgr/7O383hsZY3fvCs8+6Th4UK4qPHjuiw6dOqqy8QmxazFzJIwePGIjXGjwV6E/e+rYer02qrq1eyy7n9ekNnTl6TM+eORU9FWwh09RQFzwZGh/WK1/8upYNHmcW2Gy3RN/78bv65LNbsQ/e0OOHmhrvD5DEtAHm+jBUx8a5HHreZxk7eohGSIkmTDe70vufFteW1Dv4UN//4Q9sVCpjT691gyI24jx27IRWNpxfx8MwNvwv3OLw9wW99MJLWpqdj55Btny57TryxS9+QRc+fM8AtNP1yIrOsgwofTjQb+A3pgrXUzYhnrTOef/iJ5pzw6ehvFrVpaWxB9aWddDo+HhstcFQx/jcrOVwQr/8ha/pwL4e6yDz0aDylVdf0ZT1EL3bn3z8kflao3MGlMcOHzG4arfOKzX4d95YYOBGHseMsZM8R7TNujxnDaj6d8r1wweL+sPePJ2fq9f9pRKNrbmOhzGw7FgF21SrBqC1M6vOnYWYIF9TsK1KAwF0Jts/1JTmqb2uVG0Gz+01JWosL3IjxMbC+ohpEKzAXN1Yi0UDLIphojz1ozI2NQVAlQbYYjI8YIoViewxR2ORhnSckWjdE1cOgCHngKrswrRhrgAo0A4gi94BX/h1pY7vGB++A3oSAACIYTCTIU2gCytg54cAa/hxuQNiAmS4/gR/Iq6c/9xzckQIRRlIS2nhMXpQfM9AIkEyMBRxOW7CRa8MLhcvF0aXk1ZiThV58juADXaUBlka4gIoGHQxNYKYIm/E9/SKy5QeDvoALdgd9qekMwR6Mke60MK8Z3oR4T29hxm9Wd54xmXveZeBP3rQADxpWs9O0G9PMeTJb/haYP0DHdCe4k3x+YlY4zl6ySIPKY0nYCXnN4GiBNTS0K1/+FMAFOL0X8briCfCpfKld5SyTkCGsuJz8o+vLN0oF78IHkFDxGE/fg9WIQyfcNk0pkgvfDkI4R1Bzkuii3gIH3Hl4vONcFn5ZMAy8xeg3bQSETJBfOSTuW9Z+k+7iM/05KP01yyc8zaWhhdqL9/WgdZaQjsSJ+iCYOlrVWWVjfOL6unucctu262zNW2ZiDG3tO/3DrjF229lVCt2vyY9VmwNPh7SRx8zWXRar73xul56+VWdOnXaBvlgzH2ob6zXbhvK1o62GGJjE8HOrk63Cq0I3AKzXtWcjQgTdGmFslnh9StXdefmLf35d7+jgbFhXbx93UbIQLGmXq/Y4BUVW8k7fYTzxJEj+voXv2Ql1KzKPCuR7SKV2wCurlj5ba8Hb2np0bO1vmml7neUB4WL4K8sr5pLMDANd9CVvu2KxLEUTAytN6hhh2lAyKQNJOeulVjRAtSYV7GzueK87o2eqI5d7X5PN2RqJdFiZpiHIQ6Oz6B3id4yVrOhJKtdgdlFnyGIR48eRRwYi5gn4bTJH+GoUEx+ju5nWg3O09LislZtFBbm5/TwwX3dMzCdnBjTc88+43IpN2DZ7TgUiwsKbJSYCA0gBHjmFRZpbcOgw61vVjGyspHVShjfUreMAYOAUVpt7CKOAMIXeDc5bVBtBc2ROUx4Zk1+ZUW1gc2xmKzc0tZswWeDXCuVrUVVFCHQBsm+Px4Z0oN7dy07DHuv6vHwQPTAMfeF1XUMU4E2SZfeuLrGavtbsOFjTtoxA/kOVZUYyNjKFTovZn4YDlfBWP2IISm3XDH8xVxDev9+//f+wDxejqEedgkHkKBwGZ5hAjCNAQ5x5h0Taxds3G9eva5yK73O9raYN9VS36AdNxCGHvbpxWfO+nd9lI1ro/NiJqPAqYSuRxjHs2fOqK6m0XKUr8bGVh04eNjg/VCc2/jiS6+opZUJ5/QS5MdK2xXXk3mD5Yd37qi/t1fXr16NxlBDQ6Oe/8Ibamhtiwnw/SOPY6jv3XfedzqVeuG5l2JF2/z0ZPQu7953UFXVTTF0zwq+HSOdlsY2g79CLays6bPeWypnK47yEu3r3hWr6k6dOhr1YcGgl7xUmXcHDMaee/5l9Q8Nxfbla5bpq3fu6+qN29YfWzrQ3aa/+evf0N/+m78RK4Lpbf3pj38UdLMqcHbSjZnCEstdqSZmAKrJEGc9xS8897zlv9pyVBvDwBw7xnYSDKmwjciSdcGay4kGTkNDrdoaG7VueT/Sc0i7zAs2LO40KGf4k4bI+HgC7WxK/PjxcOx/9Tf/9m/p8NHjMezMNhwTk5NqN19eNoBj5diUwRhAi/uyQSvgrNpA0DVMU0vLscM8C07eeedn+slPfuK6NaH6hgZ96atf06tf+KLOPfOinn3mZbW5McBw/4zBFqtqp+fm/dtG0MB7arNMP+nP0z//aFH/3Xuz+ulwhabX0/FlTJzmztFNJZyJaHi2J29KHYXLBlI7oVsqilzvSl0XyovVWFWow00lOtZUpr30WJa6cbKzbvBu/bFqfWO9gEzSY1XK/nKuBwzPsgFsAlkcBcb5ieli+JC5ewzvs8E150QG0LLeox5R34kPA/mkh8P6gV4YppfQSOaZhiRGP+yIBSmMGwbVfxh2DBougTaGepI/XDKEmKFkDPFKjwcAB8NNzwlxR/z+yDf8/yX35LcNd7pF2BR3SgeLSRrofAwicRFnRkcCP4TCJ/lM32MlIsAF22A5o6HEnmSpd8gNdHq5MLBOK3pq/I84Ih3HkS6Akt/7v4w/DFPi31QFgIi0w49Bm3kE/ygLGjSEJ1x2wccndDudzGVx44g/+UkL3chfBoKgkTt+U1wpDC7ZlvQ7DZX6Oec/K4Nwfo2uxD+ygb8A0v6dev34S3kGEOGfqGLhgksp6I50zAFATTxbRqz3M3CPPt50vYT3AcQdBBxuyiDIF3xP+U7yAw3pc+YS/3M05xy/ST+7gjhfWT4+zytvAcKAbgKmsNF4gNcRGf/9ZRdxON4AXpvOxMpOsZZjNkWeTrYUW1mPa8bKjFZFEpqUgfb2Zv3GL3xN/wcrrjEr9HuDj7Rhho5Oz+qza3f1/kefKr+kNDakZO7PrvZdQQyVlESpXEeOHrFBLDcVNu7LS2YY3Xib2thyC8IGtWtft848dy6UTjOHPxucoZp7H7gVPTWtGbcuoYljXZisPLA0ZeC4qXNHjtGvGyCI4QcAY3tjkw507VGp24urM8t6/YVXrTzyDCzm3cJ2C2XbaZZZibl12OyWfr7rEaDC0bgybVp5lDidtByYgufQ3UK6Hsxc5qxxRtuqW/EoGHZzr62pM1BJY+KFhXmqqSxRd6eNgRXXrvZ2sfM82yIc3HcgJKXKxoOhQAw9G6kWO54ix815lRyOS+ujpqLKhnBvTOSlm5el3QwRMum33ukBKvDPeZfLywt+XxjbItBbxfyzo4cP6/TJE/ZbowUmzBpEIf5sA0AcCBgKJN/GsLS0Qo8n5vQzl+PY3Ir5ZD6sbKq+vDaW/CPwLfVNsccVO+en3jJ62ZgsioJJY+DsiP94dFB37t+OeXmnTz2jSQN0etz6+x+mYQ3LbJVpjdVGBsP5+cX68pe+ppdefDV2aP+Sn182UG9qbgg+lRuIUheihWrZGHL8D/sfxFYXX/v6V1RZV+F0UaKWDYPbMoPS4bHh1MO4vqZNg8oY33cF2dPdpddfey1VGNMxZNDHeX7vvveuLl26EL1XLLK4d/euJixzKCgUA2BuyQa5paEuhnoZ1hnuG9CVDz9Go9Gfrw3LNEPtrEaiVoZSd/1BuW1tWFasLyosR/RCsC/e3OySaUKJpsmeVPIaG0Qm3g8+HND06ITqmPyMQrfMTwyPukGwFDvEs1HmZsGOuvbvix5FWuKsEn7zzTd19OAR1bux9MYrrxr0ux66QVBcZB4VFquzu9vGHxG0HDtf9xgiLc5zPSjVkYM9sfP+//7f+y3XWYPgjXW1NrdoigPDnRenoPaOboPVdX3r+9/WpVuXdeP+Tc0tzrmR0aW/++/9DZ05vj/2sXv3nZ/r5PET+vrXvq6efT0u/3E3nK5bfnd078EjDU9QnxdDSbLY8uzJs9pYWItzISurag3+aQysqKGxRp98ct7Kal01gAKDvenxETf2bpvDO3HuIBP4q904Ky8tNmjc70bagAFouRtEU/rk008NYJd1xgCU1ZV3DWAHOJqnrNwgr8pAMF8ffvCewfiY85cf+4td772noupKVRqkDsxOByBjLt2f/PhtffvtHxmkL+u3/vbf0rlzZ/XSKwZZzQbMzAu0Hl11HsYfjWt4cERDwxPO47xWLT6unXp3Kl//9c1t/dOPV/Wng4V6vOVGjWW/gF2Z3fDN15rKd5bUsL2iQ1uTOrAzr/aCddWaxio3iipccYyN3Mh1Y9PC1Lo5rWYDM8BXU2uD6hqaLPN50TPCSuKD+61venarpakmVsrWV1XFxqjwLa0upBGX9A+Ai3c8A8SY48Y3VlZmRi/qt2U06+nCZQYsARI3zAzO0PdZfaOe4XhH+ABtWEI++TvgJIwVzr8zUIZ/Lv/nDwnAUA/Z3BZ/RItO4hteSIpht4yeCBVh7fDvi/TxzB0DCM1piA6OREwBqogim0fm/9LNbhtQ7MYo85ZJmjpH+BLrZfw50riy3h9oTU9BTdDwtIMOeEkcTLsBWOIl9faYXgAMPDOQjVWjlAsNX79Dd7OtAfyKtHMuAwrkDYdfFhVED52/Zb8hMbaAwJODw7sYxuVn0JnRm2hP5ZfuIQumDRf0AiYcb5CRu6CbkE9vVcEd0MQdu0maALDEr9SbSL6yZCkPvgDkcBFPRIS8JXwCPUgDdi2FIS3kKvmFTmjjwm+6/D53z64UP2nDgwyERVIhCwDIAGRP+3f64c90wVv8Ihfcn3ZhB1xOlAk8zof4GQOvbRsslgq/1mWBsmGwbjSDXJFsFMkQvULsPlu/5d+ji7pw4RP9d//yf9KFB7d06sVnND45p5++f0m//yd/odkFDIAB2P4evf7mF/Tqq29oy4Ypz3FMjo86E4AfJqaykoCx3rSnyQbnRPqOUJywwu7q6ko9Aa+8YgNeY4BgUGQa2LWbc/SKzdBmG+UuK8dmK5RyFAp1hYLeMiN8Lc8sKM/xrswva1fLbtOwGkZ/0y3BhbklLVrxNxlMLC4sR8slwI+VDwabws43T2hts9dPMNfCD+MZipqxQmYIob21RXu6dqm5qU4cCDwxPeNwxQafBkyAORuwa5995oq1ZEA1oQePHmlyikPADQis0Lc2DQBNE0cKzc9OGmBOWNGvRQuKCZ9shMehy+Pj4yFsdfWNceTPnj37bOwOadrAFz3GpH7uefnbKqssE8d0sIM8w6pMyGf15pKNx/LKRvTA5JsvHQ3N5hutW4Z2tnTHAPe9ixd05eq1mNex4/zDK8pq3mA8Fjg4v+wJRc8VK99mpqZUYf6XlJS5HFdUUVmgFoPeJtPpIldtbWOsRtvdsStayytL86osKbBBr1FNTUWAECruo37OrRwNQAKQaG5tM/Bq02MbsKmp2aigRMgw8gfn3w8l/53vfdcgb0T1jY1aMeDbbG9U3aED6jlyVIcPHtSzz5zRydOsBjyi/eYXwHZ+dj7mBbGyjGEoNhFlAjEtfBoDHG6NTAJsV2yEAcbGJSorztfzp4/F6rBRl5VbLcq3zDzufaCZsbEoo0LXyKX5BU0aOEcLy2VRkGfD6vABmA2UpydGDWgX1NxYp9XlRW2sroRX6jI9cH2P+p3PHYOMfL185riWRwa1yDB2WaWVRb7mLDvI3orLA7DGkHr+6rbLsVRn7f/0EeZtVahn737XXJRBUl+oJuZG/eAvfuTo8wxeh7VVuK7LvTdV1VKvVjdyjrlRUG6A9uOf/Ngy35AzMLTMCzTQP2x+wP+yWNAwsTKnWYOEh+ODKqgo0YHDnK25Y10w5oaUwW8pk7sLY05jg8Fqa0uTjrocmGzf0pYmsl+8dDF6IPMMPibH5wxaWPJerNu3HmhxZVnde3dpZGxA64uj2t/WrKXJETXSG2P6ayprop4vmw8VVQ2xcnjddeyAG37TkxPaf/CYwWRtbNC81w3BMsv41RvXDfp6deGji7H44rB5VOdGE5sF3xno04iBdZ9B48nnnjPwKNUf/94f6Ds/+HN95yd/oeH5Cb1/84omt9d1/ORplVs+SsqrtGzwvGKZvXevV3/6Z9/Rxxc/0+XL13T9vuV5cUsXpkv0L+7k6T//cFG/d3dHd2d3tJ5nPWJAzvxIjuxhgnzLzoK68xbV46urcCF6cMvdGK3wxZ5atcVuBLm86rWi2s1FVe6sp95x01FjAIlsV7lBwOpvNq3u6uyMRhiT5GlwsbccvY70XNP7xYT6WoP8aqYVuFEYE+wNmujVAoQBCGJulXViMthIaAIvGN7P31t5hfSmXgz0Jt/D+Pg1RgqDycULpk5QlXnGYAL+o5fE8RJfigljRYMlPSe//j+sZO4dcRKe3g9cSih0iW0upMZ/NnnpvS90eAxFOW7ix28AAfvKjqej7vM9A3Xo3KDd/6ImOR1+shcbYVmFC294TpOwaajRO2L9QIPddSgoIdBTLnpInF9GGljpzykUiS84EuNEi3RYeKXLMDavDdCcPvMffA6e2GXAAuMe/Cev/k3vG/fY2sLvuXA0PKCB3jr4QHmTMRpVWZx8D7r9E90DHgi++RVXpBk+E/AOYBK04T/xioULgKzoNfN7Rn4YDSEJsIATDx1D2ZjxwTs6NpifCgaJ3/AVu24/sSIUOSEy/4b2uDsO8AEjDLAR3AIpeMNFJ1K4dGc4OPQu5Phu8kwzz4TDT7oTLH4TLzQ+cakHLAEv0iNkktO/5JxXbCX5JAxcKOh+8a98cyiP7R52dKqtSG90FlvBG1VXuHVsKhCeMbcEOZ6jyIRGF7KNR3F5hSvMhhrrq/X8qbPh58EDdgWf0MO+Uf38/AUr+bmYQ7Dh1uiKjcPjgYdx4DG71H/88cXoeofRTAIG9JAnlvfSXU246pqaGFJpbm3Xnr17rUgPqmtPtx48fBg7SJ84djR2Xz9z5JiePXpS4yMj2rSSp8WCwLIr+IO+Ryq0chy2QX/9pVd0qKczhiM5e62spNpGv8z8LLbxWtXMzJSN/mpsrgjtLIfmAFMOmC52i4ZetpnJaV2+cku9g8Mqq67V2dMn9MxpDqJO+7IgHIsW5Co3S+dGB7XApPk1xZh8OxvPLi7G8CGbnzLniaHHlcWF6PlKQzo7OnjooFoNOhDqKDcX+KrzMjjYH5Oga6rrtKujzcBxJjZCnXN4hg22XGHY8gIjOTE1oxor4SOx+WWxpkw3exchaeyFxVyZZitsjqh58HBQV27eEJuPAnjqq8p0yjSsGhwMG1ihFPr7BmPIhQ1fyyxim26dFbplHDtWu5wej47GJrzzzmyR5eu5kydiOIjjZ1ioUGi0O+f4KN+Bh31Gvjth+Lp79qjCAO9RX3/01kxOTWtsYjyUFWU/73J49LA/5jch4FTe2rqqmKtWaqD36PGQ7tjgzRj4N9uYn3ztRXUcOWD5divRfhkSxvjTe8j8QCrfjEFDc1t7rKykFfjCC8/o2IlDamlu0eHDx9TY0grXVVdTrYXpad27c0flxYU6fvRATDZ+74P3dfz0KU1bbisrq1VnwMIh58VWjoCuY240lDjvLAyhsnLGKXPs+voH9aN337GCndUXXntFR/bvc72YC0DOUBVzRFDEyARn+J06tFftjTVaMdioKCvS6PSEplzWPQb0DL1Pu0zHfC2tbenSpesGOFt69uxJNdaUad7grLi0SKVuNJBH9nciXoaf7t65q2fOPhPHb9Fj+f4nH2vJBv2cwWpLVbN+/tP3DfKn9Au/8GXL73wY7uz0AaYQTExMae+xQzp/+f2YBzrQN6G6KoOQ7XmDvoNRRkOWG+ZusmCEY2LmF+dVZDmccUPl+Rdfdr18GMN8TGA/cfJUKLQHD+7pw88+0rDryO0790KhvvHcM9Yxleq0vDe58dVcbZBkkM3xXqsq0nLeptPYUI2B1+0bd/TOj38a+959cuW6qgwcOY6GFb2Drjdsy8Kcm9272vXKSy9p1mlXl9boZz9/X0MzE1pYX9L7Vy7qZ76YC1a5XaDBm7fUPz+u/BobP9MxzqrOJZffCzQm893wWhaHhd+4eduApkr7e/ZpcH5Df9G7pB8/ztP7Y6W6Oleq6VXAlg3Qjht11nmo6XIDqKbtVbXmr6rFV23+hsoL03E9TKCuMtpnUnxrRaF215ZoY3ZclUVu/FaXq7WpwQ2vbu3u7Ihjm+glTVs7MPzlhpeNbLT4zVcakjTimAwPoMKgA7jQsRGm2A0D19HQ7TnDjO7JgBX6h4typceZb4ThXaafMIjIB3UUY8RqOIwMOp0eh+QXs5R6mzDKhAmDhtFyvSRsGNHw6YtP/i8zdvgFCGCXsjgx6PgB9PAcQCD0ZvKbSIR+/v/cASIIh6XlxtF21L2gyb+Jm7iid8LPGQ0Rzn/o+UgffpknYYBJ037gAw8pSC6fufCZS/HTwN+KqSE2szn/wZGgl/zEsKLTYAEE9GSO+IKP5Nd+4R9x8R5eZN/4nZUJafIc9DkV3mUgmffQTPlkccczeXK4RFWuN81/fCcOvqW8kHNe+Z2feRc/faXenlSu9IJGfP5ApwKjOOuAEr8j7vhg90QOcvTHc3oR5RFzvOyImwntdJBkjjBBV/xFkFy0KW5Iwy7kKHbDh/+dQ/MwwoTcJBqDKZnzY6TnD3xKd57wkwBvlu9IPx6JNwF3LuiG3wXNL/21b87lGfnaOPzavm111JXKSClQJgXO/c+/+z3t27M39oJZlNG0gUt9db2OdHer1S3Kcm3qi2+8FD0Ybbs69KOfntet+491v6/PLc0uE7BlQDZoALIcZN65e0+PBgY0ZePJ6o2BR48M3EZDgaGQoxVhRU9vWNq9mEykbjwM8Ds//7leevHZ2J+oq6NDZQUGORMzMdxAJhkOpDI01jfo1t1HGp0C6LTo6KHj4lDr/IISrVppFhRVuvCtFGcXNWgAU1rBkuqS2F5gZGzKygsaCtKQnBW90YLWV1f0zvsfanxqXjV1jTpx4qCN3REzc8dxbkTrbW1rVXVWbJsGmO3NXXr4YFSNra1qMa0sn2ecna0AWO5NW3Fmely7zLejx47bADfFIoOrV6+q0y1WZ0hjI49jYj1G6uChw/4+60Je17zv7PNy4tTp6KaO3cHtHyVCHG0tjVEJeM/mmMzJWnE87NaN3NYYuPz0nff1rR99qJsPei282/rSG6/q2VPHVG3e/ss/+Nf66LNLamlp0a9+/Rc17DJ846Xn1dPRHvNa6B3igGBaq+M29CM2trvaulRtnu7v6Ixu8HYbOcAsE3krXKbs7ZZv0DU3NRv7G7V1tsdkX4xwc0tThEGAkXpWoC3NL8YWApxpiBwXF+WroaZK920Qi/OLDFAmYvPbdoOmM+fO6LAB35Lzy2kJLL6InlbLxBZzLnyxJ9m8eVZVWaN7GEuDk+PHjqi1rdXPbGlQrC0bczThtcuXnV6eHvTedSOgQkePHzYYbFC5y3aeXirLRm1tvUFWWYBQtnt43DcQw6LNbW0hu0OPBtR/74HWDPYePhjS99/+kYFjtfZ371NFcXms2jt95pzLrDhayrQ22TJjeHBQda316jmy3/WwQMurblCUVei5l16Ixsa2ZX1mdl73DOaGp5Z14ZPblvFWfemLbxqUlcU8oPqmehXbsIYiceWZnHKZmTcMyTEcD9BfXdrWzz5+XxX1Ffqd3/xtrTmuW1dv6vXX3jTQPGbe5Vm2Vg0wDXYXDTQN6oZGH2vbCvTK1Y/9vVgTAzOqM8Db116v586eijlz0EaFnZmZi+ETzNKCebBlPdPihtTdu3ddmjJoaI3J92z3UGfd8+GtC1oqtaIud110vl844AaJGxhTa47Msswilcm5Wd2416eyygatLMxrZ3Zam0sz+uT6DZ174TUdNPhjEQorsvfu7Qo5ZUVsZ1dXzBFjI9PO3bs1MjpuHVKtH773jgYXJzW/saiNqnytlsmAf0a/9oUva254TEtupMwtG/C2N+vkvr169vBJ1WyXxhFJk+PDBqLTumoe3JnZ1u9dX9If399S32qJ5q1XN8PQ2DBaf7nZoBKDrcbtJXXuLKl9x3JYuKHSAgMl6yvmULEQo4mVj3WVOtzZpM7GcpUbkNErajPvxkGzG3DsZN9gIFkZvVQlJWkYKoYKzTOMqVuWMQe1hpEA1y/qe+wob0NuNtptRxh0fAJUyVBj/MLommjumDOMDaaXAuUZuWfYBINILwkGBWMY9dYujE6ES8CF4SR4kIx1cpnx4n168j1nYPGX3mDOkqHDAXrQC0Gv6Y5s2CVwCPhIDbOI23YLl0BYPMWVosqFdJngsrwDypNL+cFbzmeiPaJIIII8OvLgA2CCBVORb97bkUyWVqI/u4jic6CC/aN+4GJStv+gh3Jh9T69RQClACV2xEUYKnS2MMD/RX75RhlAX/A+yieBQsKnsqWcAGbQlWhmKDBAA385unBpYnyiK+v5wh804ov0Y1g4+JHjkV3mN+jynTgJk9EV+Xcecdh6+MI7Gsc4gpJAFl/E4xtlklFHvClsmiNIORNHpIuv8IvvHC05Ry8XuhD552uizC+g079NZSKA8OEh3SMf/EXe0m+iiTR9B/RCX9YQ4D1pBW/w7/IhP+QbkFxQ+eLf+uamPZXnr+lXepZcOTk/q0L563TtQUS+C3ojJjfDOHp8mG+EMWOCPBuhzk3PRCty9642nbTh62RnaLcKC8uKtbGzqi9/4TXtsaIrcKt97759Mc/p1JlT0cvD8u36uhobvmaV4N9CQeuCSeT0HsxMTceByLNuaXKQ8ofn39OBQ/vTwbPOET1Jm2syOJmKzLlIDQzTafZ0yrK0fG09T3v37DGg3LFBe2QAMRobs7J7PnNXhkZYubTpFqCNVU1lbCfBJFiG/FaXFrSyOKfRocc25m4VT0/aMC7rpZef1/59u1RWtKUTR3vC2DBhuqwAuucN0DZipV5Rba1+duGilfe6BiZGVd9cp47OFi3Z0FQ4v2tujTMfq8MGiArWaGCITA4OPFKh8+diNuhadstgRewm/tLLLztP9QEGGErkmJH33/9A7314yUqVHi42hm3y+70xPEwZzi8sGVQVBTBkxenJk6fU3tGmYvOZFZ9vf3pZc255D0wN6PHYiPpG+/Wvvv8tXX/cp8HxIR07dlRfeu5ZlWyva1dNje7fvx1HsrAAwEJheSnR+Q/Pq2f/Pv3KV7+qpanx2K9rn8u3rLLSuNnCh+yMTbiMpIa6BrFvE6vG2MKhpa0pekVPnjwmDiuvra5xudJLN24+DEQPISqZLmp4NWejuGEgxgR5JtAXOh8nDh3QuAEBwOLO7Tu6cfN6HIXEZpc761Y0gHcb4pv37uiIAQWr1vof3nOZLenlV14S25gAMAzRYr4hZxH29d6z4Soz3xbFvnV73PioN9AqKiqN1bbdBpd1BnAAGireLHtZ1VTr7HPPxxYEVLoHBgAMVbOP3Pd++H7sO9ZzYG8Mb7MVBN/Y3gIlkh26POcGyYQbIoDxmqY6jRjkdu/Zr3wD59amRtdyKzvL24aZeethr265gfOw73HMK2uzfLGFB71oDNUz9IMSYDiBiv+o71GAZYYcMRh9w9O6dPOSTh7sVpFBWO+NezGP7+SRYwa2qUW+adljng8LQR6x4MEA4l//4b+MSfjnjr7gPA44rRZ96dXnNPL4gUFtWSwcYfPkajfMUHHblmXy0dHZbUVZpP7+AesWFnjUBhioKinVLoOKIdeREdfJrs4OHetu15GWajcCCjVokNS6p0sf3bisj65d0SHT13/3vvbV1OnQ3t0qbqvXrA3FV3/5l10vGsSZmYP9fZYZpgqklWYAXEAtvb/MuwM8X79xTTf67mrJYKuqtkpLViaLBmpbBvzn9h7SMyfPqaayTl9948s6c/C4TnYfVXfnHk2OLuvBXL6uTObprb4tXZyv1rUFA+k1GyOUsRU0qxKZJF+5vabmnUW15C2qNX9ZdQU7MU+tuITtc/Jj02n22WquKlB7ZZFq3FDlTMXt1QVDLXScG02WOYASQ7YtrU1i9SErDgFd6EB6ugBBPDNsiDng2CaGDZmIDahjqwh6wTLjQq9YzLeyXGSGGVnJjKP/PfkNH3HYgGzoDeMdYeJL2Kjc/fOwyBjGJvzbb6wmJIR/8x2aMVj++SRdvn8OAJJhiyf85eQ53gMccv64x2vC+g4oiIn4/pF6R3L+fCM+LAVDUrzguJl0AQwcFkAFwPDn1ItGnPDOcuw0Y8iKsMSBYrKDdnvIpRLZ4//cPXPE4yvnjzhjYr4BX3iDHH8DSACgGflhrh6/+YiOSODFeQq+wS9/cmBKlSFFerA/n6OUAYAUJw3+AFg5IqE5Ay/EFXmwi89k0ekAurDHhIHqkB6XPz1+wRf+HC7xLoXnDiDLegfju+NAVoJ3KVTECa/5npVR+IFp/ONOuvbD9yxMemfazIOQP9PBuwQK+RY/I1zEkXPBi4g7vcNP+i/n+J4eIhy/AoD7mV/JQQPPvtK/lB40RnrkHz/wyfT4hTkb/IdWAnAvqHj5t77Jj7NtM27FDarv0T0b51l1MNS1BaFSnY0NzOHImtIyM9WqNxJzhHn5Vpo2opw/eOvmreg6PHPqmEFYcxyWnV+wFRs4ljhhJn6zezrEvPvuz2P+wYmjh2xYOWy3ULt274qeHiY1AyicD739w7dVZIBS6Vb+O+c/0Gc3byrPRnJ+wwbYgGsOoPDgsdZdSxhaQlBigz5nnsnelW499uzvUmtrrepqSm0Q6gwK2nT0+NFQYgzZddBVX1OheQMGFBQ7qc9Z+Y8ND8V5c/MGffMzk6qwUgN0spHnvj0d6nSc5fnbMZl6ZGQ8AM68QdeYW9c///iC7o6P6F986w90e+ShPr11S3fM2wGDmvcuvq93L7zn+Ad1bP9+rdvgX7t1U1M2TJOPB7Vqfoy7JT3kFvXM9IR6DRZW15ZstO+o2QBtfn7OrfUR9ZhHNXV1BgHzcVA3G9nSC4iCHXj8WHUtjWqzAWtuadP+AwfMl/xo/R44dDB6Wtgdfn5pWb02Unn1Vsw1xdoyALoy1K/Hbv3POc1Vg7fqiorYLDfflam+qtrlvhkLDaYXljVrEDpleWF/tTyD5nv3bqqsvlrvXPlU569f1rLDn798UZMuJ3o1O7r3mI5i7d7dYVlZtQFhIq5l28CXLQuWDeTnDWo4qDxWvjY0GHgvhcBiJDAmnFM5Nj4avYbsFUe5r8xPxY7pbbv3xbAf8+YOHzsSyn551fx9cEeLVkgszjhoUCoDIfaGmzSQ3usy2LKcb2ysiSNSICjOsXN6LAQ5fuqEOE6KOWwzU7NitSktXOt2PTbP6clB8bD9yL7Dh2JyMXOcMCoA8r7RPu0/cVQ/fueSlg2AOg1SHj96FEc+fePrX7PBh6cGla4nDM8Cvi9fuayjRw7F2YqDbig8tjwUGdD0um5srrkcDF7nV5csV9eiXAtW17VpWT12eI9a6qo0t2RD39ZhXk7HEB8y0vewTzduXDfwPOw6Ti/iumY3t3V/4LrLt0sj9wb1y7/yqy6bLudnRz17e/SdP/tW9Fg2t7dY0Tn93hGD10d68OiOTpw6one+/54bOhVOY0evPHPCjZPHBiYdrmv14EMtmFerBm6suERXnD77jO7dvx9HXwESaGywinNzI093ewf0zsWP1eRGHrviL8+N69TxvaqsKtHxY2fV1r1bw4sTGpqd0H4D7Q43MDr37tLEzpquua5duHZdx48ftz4yOHbrOU6ScF2hN5MNXBfZj2xi0nS4UcbQaUm5Hjy4q2uPbqq0vtJ1YSUmyDeW16liQ2qtaTbELNK5c8/GPLWCnXLdG9vST+8t6M/urekHI0W6OV+oxa1CbbKoJilFa8VtlZum5u1lNeebd3lrqilww67QIMqyX1LM3K0dNVcU6Uh7k7rqbGC3lq1v17HdljvORKywnFe7nAGeZTHNg94tVhXXuc7zHMAL0GUgy3510euFH+tqAAOyG3tt+T0OcxNGyvRhxjhkHgPPq9TrkwzNkzt5sRImBKEzg4OsM6KAAcYgJoPr2LE6fMe7vfIzhlbsFzDAb4wj8fM967HBjmS9IdAdCsFvM+CAizjDpXe8ju+5tAmLzGarHYk/bACJ+h/PKQ7SyxxxkVwCVOQ15SfP9ZbDq91wjiFTp4URNY3Mx2JuIjYMm8XCptjPy2UQNPu9Y43vJB2E5FziZyQYv7kxYhH02uEdQAUNlCWNHebYQTEAKcsrQ8KfD9lxpXlqXOQj6/3C4SfAie9sVUGjh3ThV/aOnnZAHi4BjRwtKLggN6UfADHylSbGk9Nscn6ihRjSd5Nh2l0vzBs+ZAsW0nBoKmsAPHUxgAh58/co0/j7nHYcz9AWf2Zk4oUdz7z3BfCEYHQ+qDmjlTCJ93wFuHPPuezBd+iLx4iPJ8sVICT9eOKy9Pge/5NG7jcveEoNDD/7FQ2PqCN8sz94XlD78t/4ZtGOW8PrM1rYLtWMGtU3V6IHC2W6Npuvq1Pbujazo2vT27oxt63L08X6bEL6dDzP9zx/L9LHo/n60b1FfTZdpp8+WNHPH67r8mS5bq/U6+H2bl2YqNCP+vP0p7fX9AeX5/Qn15d0fqpa3+3d0f90cVp/fGvN17r+1Sdz+mCuSVc2uvWndzb0B9eXdWG5Xd97UKjf/2xRH842q7f4mD7y/Ye9G/r2zXlNzm6qp3JVpeYqCDi62l0xOFYGx4RmeMLCAQw0hn7HwKGipiyUGgcg17ula9UV4CDfiow5GHNz87Gjd109x/s0qLG5RY2co7e2qiVfDL9VutXJGWt33PKm4oWys4GZXpzVDz74ua6MPoqeJPYfyrfffLduFzZWNLE8q1W3apk784UXX7GRqrMBf6y2lmbduHwpCmbv/oMGhZ2qqKqJCe3s1r933/7Ue2VhpWKirJgzVV5eoSOHj8TQYltzo4r8/Qc/+rE+u3ZFI8PD6tjVGa3byYlR3b5zR6PjE1pZWlNnZ7dq6ps1vL5suhZj/tLhjr3acoWj74c/hi84EqqztVOj5smAAV+Vecxmsz+4cFH/6rvf1qWb16NCf/mNL8UQ3qqFrH9qSv0Dg9oxkJsfn9LW3GLsI8SO3zOjEzb8M9FzODU1qcdDjwNksW0Ie4hdvHhBba2tcVQNk+2Z+0RlAxSR74pKy9btm3GSQoWN05oBNkP8C/OLKjIv80oN4jlJwEDuT779bb3z8QcaWV/QpuOYdN5PHj8Wizgampp1+Pip2E6Bg8hRIn02+EOjQ5ozYOGsTpQPBrClpT02Sj1//kOdfPacRgzSKyorYs7eqXPnDBoe2NBV6tSpU9HySTvsb+iD9z/Qs8+c1l03GP7s979tvi/o8KF9OnHssEYN7M89cybAIwqdhQ9MoEVZMReyZVe7ZWczgN2ffPtP9NLrr6irw/Xpo0tR9jNLc3r/o/N68YVn9etf/bqO7N/jup824WW4vaVjV9A+NjkeQ6fs7XXv3t2YeM0eVOsr6xpaXdTU/JBeP20+jM7rlS98QX0GhF179sRcO+Sye/du+vNVVtGg77z1Q33r229Fz9BXv/pFrc667pWWq7OtSa31VWpqrDXAexRbkgDqAVVNrfWuczvOZ5X52KYrl6+EIgdoso0Ec5DY8+6/+e//B92fGtKi1nT2xedV7PK6e/2agd+mGlq7tZa/pY9uXNKsGwQz8wtxysB7j+/p5syYBudmtLy4YsC+rQN7D2jd9WKEuamuG+yhxsa71JtDRw7HgolZN6T6++5Hj2Jde7P5acCzU6BK68vju/ersqhK3/iFr2hzO18PZpb1ft+s/uzult56JN2YL9H8lgELStw6ZiOflczbKrEebdhelOGu2vJWVWN6SwsNUorZ2NSG1LLUUpmnvS216m6sVp3BV/4Gi3qWgx/oDuautpuXDZbdOA+xrDR6rKiHyJczIc4JjW0dcsA1zc0y7W4gESaMlY0Bk6lZzIJRw19MSja/6d2nhY6+4ht5wDBk86bCQMWVGZgwKeluRsWwiv2TBj0bqUeCIZan/PEQv+0HMOAX0JWMFEbT6RAH3x0nxhGX/CR6MsOJC1r8jrjCp1/jl+e4+3uAAOeBfBIueqfcokphyBfp4VJqKUXi9vVUegkE0vOS6OY7i78ASDTqAUfwgKEx5k1CDIuuEq3/dtBFipEm+SBCe6DOA3oAsMl76gEEOEevJQEiogQsg19+l/iWeIhj6BDa6N0GdMV8PddXypx8ZFtbMC+PIKlMd8LO8B7QFaNFObqgH54SzxNQyDvSjW9JTjJ/kV9yEJlIzrgnV6658nFY0iBT0A/oClBsl8AqLqVPmHD2GzTxwh4CeCGcfkGaPBOWdPhNfpGtxGmiSnkiiggWcaf4eZfzln7zf/jNQmcuvX8qazn+p3DwJ4Agv/Hqe6LHefeP4A+e7Zx8yBGjOQX1L/3mNzcc0dxWtQaXa9W3XK1Hq5W6OeuWsEFX76zUt2BDuuhrKV9DizsaWlLuytNj/x5Z2nJLdNvftjW+WqiBuS0Nzm9pcbtMazslWrKSWrB8Lm3madF3rnUVamOHXjSjZpcScz82fQVbohKTWd+hnvImR4aPdOE5u25hWkCtLB8sOi4b956W8tihmiHKPAtM8Mv5si8LkJH3OisH2ZXZrSzfl2zgWf3H4d+bBlK0CZkTUlHrVqZB1szMbACj5dUVK1/neXjEgGVUDwcHbNT3xAHCTHSfnJoNcETPEz1NroluGayrvL5Wj2bHYluMWDiQ58JAH/raMihkOKK2okavn33B+chT7/3eGG68efWKyg1emmIrDgu+/UE/FYgd5F2mMQ8KpZCQfRonp73V3FCrhtoasQs/u2nnWxBptaEgpianYliOCeusquQIoiNHjuvx+Lj+12//qcHLWsyH+se/8w/MK7fq331HtiSqcNqL80u69Mk1vX/lioHAun7p9ddjvtj3Pr6g/nkA+6b27O7Wr3/jr2jXrt0qMN9Ykl9qBfj3fvO3dGbfYdXaOL/08ishlKODgxZIysoVxWXE5GuMCC3jVZdFx64Og82qUEwLC2lSfb7LBmUEj8ttUNbWbdjqa3TlxjU9HhvW3r17VF1Vqyt37urP3/6eZqcnoyeWLS9uPbivGRs4tx/VWFWtZ889F8famLG6cfuOfvyzn9gYL6ujtV03bt7SnIHxsEFRFz0/VhAD/X0GlNUWv2117t6lB0OP9HBkMOZaxMG+LqPxsbGoUE1NDbFylQqMYWNfNjZJvW9gcfXCZeehRCdPHNYz5844ro7w9/5778YQPM8oUfZcu3f3trp7DFINJju7u3T1xuU4Q7KtpSO2aaHHeG1rzYDvnk6dOKFTR47FcHpZBcdpScNTE5qcm1OReXbnwT11tndoYmQkhoCzvcsePXikv7h2QR3djfryCy/pUOfBmAPIpHw2+GSoHxD5/EvPamRyWu9dvKK3fvwTDU6Px9yx1qYafeOLX9ELBp4FBnwYYeYfDY+MuQFTFr2IbAVCWd7r7dXBQ0fNrx319j509cyLIUAck6V/+LOf6QFzGavZG2xdywZ2pw4e1tlDh/SVL3/NslijD69e1NDcmJYNaNlKY9ayYXwX+mN7y3V6ck6X3v9IX3jzCy6vqlggU1pRZUBTZYXHPkvsjbcSw5As0hkcGtLxniPqNgA/tm+vNmZn1dPapbNHT+vksZO6MrKu79xZ0Vt3ZvTZTJHG1ktc1gYd1j8MIBhSOd/bqt1ZVHPecpogX2BAWbjjywDA8l1SnB8bm3bWuuHUWKmO+jLVAsQcR2mR6XbdYe4Zxq/ODcBmN56YZxqG07qKFbXRG2XZKHO9wtBQD2KFG71dNvgYHIxi9HZZ5lD2YWTMV4BXMhRZ7wGGysbUPEOlAtr47uijTJDBUJ7h00/89kP0hPh9HIfiuDFqOMKEAfXnZJABMPEpHOEI87RhxG+a94W8b6Vn04rfLCjzRnPRRtjoJeMjz/ZH2DDXfs1zoiMBpjDIDh9pozDtoufOfjNeEBnRES5+5uIJsIDHSDMBOvgWoyjOHyvM0acMWUVPl78zPzPAAzbL96dd0EZ88Zx+44N00Ns4nnHQTVqUPfow3gUpiZbUU0QZpngIRz6JJ3pRcmVPT1zoVvvJrmyoGEoiDEDNugZ/5CP8BG8+d/CGtLOySnLyeZxklTtxxRAifn2ZDZ/7I07fIzbykuNvABO/zXrneJcixGt88e1zuYwePscVsmaX+J0L5+/IB+UQ9ObiDBfhiQ1n/3HPuXiZxZHc535zLtIAl/xvXZZ+NDrIv13ULbvUe5rkBzvNHQCcwLC/1bz8G990W88pWgj8Mc/IgJ2suWBgchCcrkRa5vjtTOa+pi9mVtzpgvR3E7AFwyDQb/lGNjLxT6Gy//nGFFRfzlTc8YvA5d4X+rnQ92IDhQL2KnAluL9WbBBYopc7066+IHX2qYquUl8wKCZj2tiDtAHxLDtdX13XhhUygseBxw3NzWq2gWqsb1RjQ0MwizF2AFhNba1qm1vV1m0DaaOyagMyv7Rmoz+uhpYWg6VKlVgZsjM0h9y21jdpj1v3zTX1am9q0yEr1wYDtEaDg87mNh3s6NYrR86prcKAzS1yl4Yqy6tVWVajlvZO5TldCnELwJYr4OAQ/+yX/cLo4WGSdLR8+Wp/lGGJ6eNYJpbPM6n9+LFjqq1hU9wUnjlFTGynN2DeAPTm/bvmgQGaARdAsMnAb9TAYnlpWmUWgvamdo2NTGhh1YjZ/H/5xMnoaXvrnXc1bxC443gPdfXoG69/WVWlFfq9P/yj6Dl68fQ5HWzr1Ic/+Xn0uO09eNCguFCDA32hcFFiZQZdLOGuMW9q3crn6CIqMnMHWf26uZUUKmA5Kr7pmZ9biOGjto62mM+HbB0/ckId7bu1tGHjZ/6/+eyLqiupUHNdk+qd1yrn9cVDx7Q2s6CjrICdnNG0+ffd772lew/uaHJyxKCpUZcufqab926KDW73dfdo2X7GR4Z9n9XlTy/qYe9dvffR+7p+/7bB2or2dXZq1bRO2g89oMxRXFxa0YIBHxVtfokhvU0b0wqX1bIOHzmo1155Sfv3dmtleVF9Dx/Ego99+3osZ2UGPPMaHhqMI55aDQSb29u17YrDij96Ku7c6Y2J4ewzVmr/VdW1YpNaeucYtphbWdOnt25qZmlW4+NDumkAd+vh/ahPj/se6ZgBGiuQ2c9raGhYvUvD2i5ZiUOp58YNomcnNDs17vIfjpWVVZXl2jBN3/2T7+jCpU80ubGgmt0tam1uVGd9tc6eOB4LXPZ0d5jeDjdeilVR3aC9PS5ry/X01JwB6roB+R51du4zoHwYcTNvKYY33JBCLDd31jXmhspGiX9YHc3PTatiY0u/9MrrcSzP93/yjm713olzV5k/VWBP65b9R48G9Lh/SH3my0j/42h0nDt23PXDDQaDrN4HfdYJDG13aY4hbNcpNhYu9bsCN/QwqPMLczYubnTVdWq6oE3vDZfoX9/e0s8GNzS0nKelfDZztsK0Ltp2TSt2NavRqto1p468hRhOrCrcMthy3bNiBQDVlxWrozZfXbXl2lddpubKQtftNMGdaReAJg4tR37r6MGKnik3xvwM4IpJ8E6vzDxiuJDVh7xj1XHq3UpzvABO6UoGO/VaJWMO6GdhEC+oQxhahkAYBeB39IQRhgKwfCTjjq6Jny4/a3DHwzOKI4xM+E8GOjNuSTelMMklvzg4xv9pFSSrvtO+VqQZIMzfeMEk8qeNcBiyp+KPd6Y5M/6ET2AQtWbrYP/8DPDmcBmIIEyiM73P4kof0y3iTk8RLy7m6/hO3NyJgp606AHyDxr7gF62i6BxzPdIBsdDdBI4Lf98QhPgBz9+iQ4nLQ4R52UG+DDWAagtJwmIpfySP46viziDxDT8h8PeZUAuhkHtN0CuwycgAD3EzZyurRgyRA7YE5LyzUX4xF/Q5nvGO+KG7wyrIiP85v2G46CxTLyRP8sG9AKKKFvCZOVFusEN/8NvpJaSC5fyZb/xPjGJRgQ08S7ihQ6/C3vglyED0IW9d375ns0/xOGHsFwk9iQtfsb1eRnhsntGWPYl0Z3kIH77W0oj0ZY9J5mFLucjaMvAYgLWgGLe4/Ke+Sd/tFNgBu5Enw8RgUS5iCyijX+ZA/zgIniKI4ARLoVJryEWUvEPaArCspzbeKbw+P88THrO+cHl0qUl8fQdIdzacStqM0/DJQ1aKqxWkX//d28UWvlZOAqcphUR0bPPT9AFcyz3CCmph3A4Lva4wh+GnaNIts0Ydr+mBwoAQOGj8KhwbKhqiXyitCjwTAjZ3yTLDxt8AqbYasFffQGs8myA17Rp/yhSusXdro1dt1kJGUouuq8ZCmDpufO5vm6CScdQ05WKAic+8oLAs3UEYIHhgw0DIQo5HPmxIAJKecU8BTaEZTPKAs56M282rTgwfvmu4P3jwxqYGIljZE7uO+XyXpsAAP/0SURBVBiSwITji9c+EdtpvPjCK7p9+aYeDo/owJ5u/dIbL2vT8X145aYu3rpuIz+vX/ziV/TKyWdUaQV7p/+BRm04O9vaVVNY6rBXY9j2+Jkz4nzNu7evRW8H1Yz5UPADgFPbUCdW9XEkVX4B+0eRGVdaAxj4wKrIipLyWKXGVhddXZ3xfskAiPMGUZIrbkBwrFMDR85Y7Nbgm8tvfWnZed+MXpCSynq1dXap0qDl3sM7+vO3v6PGxmr98tf/qh71jena7cuqq6vVF1/7oq5fuBQbdzLHqdy8AqBevH1DV3rv6czRozrRcyh6xW7dvaODBw8Y6NY4/lr1D45ot0EZIv8v/ud/ZTnZ1MnD3frhD35swLWmf/ff+W2VuVw4maHAPGPVK/sCsQ8Vo+SfXLyoPIPSVctffgVn4Un79u7R7/2L39O5E6d1ymkfOrRfjweHde3qNW1ZtuhR3Cwu1R9959sGdi2qM0JYXDUQNB9aDaxOHT6u+7fvxn5jAboXF/X/+Nf/jWp7qvTK2ddUuwLPV2LSvpsiVmb0LG7p6+de0PL0qsYNMMeKtjXugjnUvFddpYUGux2qKK7QxNSkKso5SmrBdUXa5feTk2PRIKmqqjb9pVpcWNF7770fc0jZl4hGDT3YKNWK6iL9/ON39db772pmY0Wllu839x/Xb7z5xZgjeO1+v1bNw/WCdc0vL1je/exG07Ll4PDeA3rtzIu6dfVGyM+br7+h3V17tGVDCeg9ffK0y31WD3p7Uz2ifliy2Axz1nXww/553Z4v0sNFgAfS70rD3jvWXrji7Y0YRqzSmuryTBu9XlaqoQNCbxhIFeyopjhfrRV5aq2xMaVNmM/GmiXOXwJEtMgTOEo6hJ5bttnhRAp66OidrW9oNKBcD6NeaOFJDUnmErnRiJ51ugxX1FVXRr2hziNj6AZ7sUtamKF06IO3HLPFAeEAMbygT8I4+JkVnugTDBrhUjM60cd79CRgACMXvQ3+h05EH9KwQPeF8YIP/stp24gfF8Y73pJWsjEYR1wAA+s8vmf0QD+OeIMe68tk6LBJ6DJXBOjgh68Y9sRg+4p39pf1chEel9IzdU6PvwCnfkM0mYvfXH7gGSGOeWzEF+klnrBXGj146PswqvZN7Ik38IK7XxCPaaJMYijR3wD52C7iIU/h/J680yO75IYTQI4y5wQQ8oyNyVEUvYDowlR+qUMBnYFNo6xj/pm/kUfKm2fKCVDCd2wVIyDQRRnCW4BZ8N7veKasccF9/8vsW4AxvycP8JPzXjkQvMR62oHDH4ARWuF/jAQ4TFZ+0J7JBL+z4VXACGFhBzSQFjzJvoVM884ekCLi4RV55F8Ce/A10YPtjG/4iRsNu/SbeBi1iIDp37/VBQmkFuHIm184jaDtaRflyI0AhMDuJ7CFT+Qs5S3FE35zceT9xj/7X/zslhC/csDGDyYQJuEpeQzQ5Ed6FzJf4fwuOxk8c3yP0H7IGBTRPAmY4oyf8Qiz0u9UZQiVPENoCHY8u7CcEVYksQ/VpkHVbF6Zxorr7Ttf/+jYtnqqrSiLHKlbg1EHqNgOF93djiMUVe4PVRNzwKCWysjW9VagCB/zbUIonV+gGmciRjevf4cSgB/+x5YXqA6/REpZBBqGM5QlQuUWOAaClwxNMS8oWjnmmZOO1XVrLMskDQtjPisA3brmsHK2x6Ai06KFlqiwphURRNioVLFi0JWwwP4oBvIYrTTTA734ppK89/4HZkmF2jvaY8UZPlGmVFpa0cZoKmUIw+CGIamSCoMM54wKzp/b51o2z+k1NDWp1Wz6V81XDumuNYjZRtk75kK3+DkAm41sXRu0MrekIhsJ9qJhTgTn/TFHhTxHT5Z5iagiL8gZQ6xyuiHwpp38Ivj0XABW0gqk1M0fldUxZfwJu+lwxflu6ROh6Y1NILdcCcwrjrpaWl5VR0dnzN3bLszT/NJc0NVS36KSwnINTQxYhkrUZLBy4YPzBpkrqmuqU21ZRczDmV1f0YLLrBTl67JdN431zU1qbmzSRx99FMcADT0eVc+B/QH8/sv/4r+NPPzjf/w7eucnP9PY8IReeelF1RiULNrwMn9v0QoUxYHB7enZF9sZ/Kf/9X+lsaUFrZXlq6mhVr/61V8yoKxTdWm5DnTvCSWK4el/0Bu7rn/169/Qpzdv6z//f/0/9bUvvazDXY0GVxt658MLMZz79S9/PbbnYO+2EpczZyB+94O3NLA+okN7j2iud0Sz81MamptUHisxN3ZUWVStX3zlRf32r/0d9T4a0P/t//PP1XHwkH7za7+ho2yC6rLa3kZxuwzNX+ZPRivaOUbGUgsPWd7QxY8/1fAQO8a7yeF8Fpn3yCC9NSWl+ZpdnNGfvv093R54pMaaWv36G1/Ric69+viTT3S976GOHj+i6YUZ3bl/P07G4LD3/sFHev3l1/Ti2XO6e5d9weZ17OhJ7djYrBs0UiE3AWyWOVb40vCYWS/Wvfl83Z02YJ5d06J1SFTc0H+myXLEKswS68Uquc4yJ9R5KzFwD7tkWSy2HmFhTbnlrbqsQC01FSo2OKPXk94KMyHkOHrfqWNxJ89pnhWGkQn09Dxg2Otq62K/sUo3fqi7TKKP4XcnSD3IejUAO9T72J7FaaGG+C/doqaEP97AY+JiO5YYVnJ8+KGesHcRhhCDHGXneogjLPERjnTQJalnIaWPS0DH4M552GI82c9Zz4yDhcMv+Q1z5Jehjxwu3hG3ZR2Hd+pzRgvGltWIm/7OO/zzTM6Im3R4D02EzSbTo9cDpPhllgd+IIv4AxiRLrvO+ylo5eIj3/GdufQe/+hjP/PPtMN79BGLg/hN1lFROOLGhXd0sb8T0I+On3jMH9NIYz7osL9k07A31k32h33gOD4AHwtDmP8YEebSoMcryzt1CkdekaUAKX6PTsCRR+QZnvCNqQXQT1rQEj6g2Rdlm/zDXxofuQR9z8ocniCrfOeZRgAAi/nE+KCe02mAH3R4Vn7Rc+a/p2Un7v5GKshiPMAPM4E/whAKPzyRW/gQ4JbffgF/kVlsNfUaQEYaeHlSton58RxlSeiII14Sa4o75/gS//klPMh8xBP5jLDZt0Qnn5DBLCB1jO/hNUWQ/BGCl1m6f+c/+0PTFKxxWLQKH3mm0FNC4SKxePCdZIkKx//B+ngipojc/4JtvMwlRuwRf+bSa3/OYrQfF2CKKQlVxG2mIZi02AAcC27tLq3v2FBZqWwXaKC4KUh9o3VdX25ZsUFxJTSYiB3szZRiek8cF6AxuO/nTQvllluuCAn8YCgmj94gf4/d+h03yhfw5PaFVa8LLmhLdKaKxbPvriBU8AACfsZPEr4NDTzqN5gpSxP/bQzo3o0uW/sC1ETXqOkANXF+XhROVBhaNblWif/YrJZek1A8EGk/Dmz6LPBM7qUy8hri/C0AZRQnlcSGxxWB1jytzlBCjhd2YARYFQXNG87vpr8ZhsUqKmuYaC2nPFtZ8g4ebPqdtU4RfPIdH5uOn94EMzx6G+G1q4UVPApqXTYXUc6AWBLmPTwMITbdQT95dUGzUIENMmNs3EDYOdAGvLEoRH8EhFsBEoReUOSe9ImHIThAL6Q+6h/Q6PhI9Ix1tu+O1hCKj+EOZD4qpPOfKWW2kLAEaLvACsUy4+i0ZmUYaZnP2wbJHA3FAowdlyfVpMBysuo8Fxhssv3CMkdI2eAVslt9sd/ZKPc/GNTq6rr29uxyvgsNxAHayZjQe8eQK/KJIWM4o6aaocMKDY6N6PqDuxpenlRtZbX2t+3Vsf1HYz+ylQWDWdMAPaur7Hi9o3oD6slptkcZUmnxduwPtb5RqEdxPE6xdu/qclj4hqHNM7guddmtavjRQ7XWN8cE4dt9d7VqTHxzoE+7dxsAji/omRPH9PrZF7W4uKZ/9da34nDnX/vFX9Gpg8cSv8ypMCzICXUqx0/KiwN/2bCXHuRPP/k0tuF45plzAbZCwboMWfhSUu4yN3BZMsh9PDKqagOR3Y2tqth0693vRuenVWEgvDg/p6HBfnFkFVuATIwPqmNXd4DXbfOPqQN5LruVTYNS64bZ1TwNzK3r4WKJhpaLNLa8ZeCFzCJ/llxAo2WRhtW2aS/Vump21qJ3q9zvin3BK4wmc0Q52aKykNW9pao1zaWuY+wsn+bUkBcaXEmuY2NS+0cZo9eQS/gUC4CcZ4YkqYdrNpasmqUXAB1BLxkOAw6wpo4V5ibYU68Z5qcRw6bJpElamWGLeuhnjBbpR69U7pt95sqGGov+ScCG92EQHRn+k9GKf+GiwWn3xEjaRc+OHXJHgwGXgSpChqFz/OgqXqV0U5yRpn+kOksG0Ln4I37qJb3+SV9kVCT1QNxc9o9ucBgAXABEpwNgIZ34TXz4JVE7dAngA33IZpu8xk+i1T8iLfyH90gbIx00EVPoC/hleXG4MPY5v7kkIgyjCsh1qpfpmDIaU0GL35MH6gk9mCnm1JMF/+E9nQnQz8KIpzdNhbooY/OdsuNN6C8njn+ANeAcfiBP0ED5E5548YOLnq6MYN9CVsw7/BEfIALAzjPfAMHYtUy+gi/2S3zEAo/4gl1iZCWGsoPO5JekaBRHfNgSwhOO9Bwm/Ob8kDMC2EvUF+7JRiQ+hfNLeEX588w35C/JV/KV5cWxxvcntjr4nB6Dvtwj7ulnXHiJ+KAj2bPMTuAAzsgG5clf9Ao7PzgWTBBDVt8j784nV/ROIrv/5b/4M8flyCAEsIWBjKgwSIlRmaFjmKWkKNe9nflygoUoMP9RGEROwUV3dCBxKoCZYYXC7u+4ELCorI4XQTQ3UoYiN5HryI7ThHlMbt+0geN4nSLHMbqwrL4ZDlM2ANvI08OCJoOCArWXrOs/PGtBdzYAHQgRR92UQaNj2tpiGwDyZ/qtlLc2VqOyst0APWQAmG0r/4W5BdXXNriOJrpCKTgfSdkgaAhHxOICcQX02+hiREhy7wFpCBOHHGNE5+dntO142NwU5Vlovwxdcvg2MQDMOK8whMph4XkaBoDPLkzzltYM3/MNLOE3LXPmg3DcSgyTmhaEjlIEFACCGE5hWw1AK8YGWvEDyDO3HV8aAmCIlW9sM3D31g2VudIePHAshkfCQBEhfqwYdnI9CaQXMkBZuyyiEpnOaJFxwSf+Nw/JZUG+wcxWMkBR1jlnEp8UPXFk3eD4ozxIm8UXoTRDccEfDKUVg+lxEYeLymqeEA75Yl+uldUlG7VyVZRWP+FjHOnhO2UI/VQolB+ywMTZEEF4G5WEOWWzampqVl1DQ8w9W7b8RcUmvOOxaUt5IKDzifLhRARraYOwLZUAsE33xhbDP+aB492hPFA2Tif4Axh06GIrXLYcoEw4U88qVfMb8yorKVfBuoGw87VmQE/anEPO/mQBlktLwiCzL9jhQwfF0VOjYxOGdzb+9gs8it4J89UlZ3oMkInDQG+ob0AN5RWaHB3WikFy4+5WFVSV6aOPL6m7Y69KDQTZn44D4OkhXLZxqXY63d17NTQ8FkamvCwdjo8cJANVEPuFsWcWx0gx+fezzz7Vnr3d6uw0CEYJB78ADdYFBtg0dJj3VW55LshPspQEtjDOiWSoOBSY85wp040tADCetrWUX6qFDTfEZtd0a2pL16dkkGVeO8c0naLXOgrX8urwNHiYolBmkFVlGmpdkgwjGjG73ClDZKrIDQyprrxYrVV+v7FssJWnqkoMI0Mr9lNQEr1cIfauW+QdyQJAUbbMb+QdoAw5RycCzujRQvchp8wpRCGv2Fiz9QW9QOjf6MFA7u0v5nI6jmgoOx4Ma/DDF+lwRd33t3i2TkLGSJR3lDdxhuz7DyMA0CM+/FGN8ENPBjoPHuM/GQ+KgzqDsUzlEPOI4jdxJjrC5dKC1WEE0TeUMy/iHfXX74Jm4g+CHZfpyxlnvoWh8x/6IEWb8rFpGYNX1POQN9Lwd8JkYQNw+i/m+ebCkl/2swuDT9wZfYQhvP9SPBEgeImLdNND0A8R8Mhse+KCdt75gu80HFmpjTFmgQllHt/IgPMcN9INOj6PyJ9ipTT5S0c7lUT+Ez93Qh6QpQwMZ44RIHQm+SEdRmwYYkRe4EXIDen4X3QgmP/8yMAE5R05hS6e/ID9fDrOVJa5RrbLCRf2yHmDdyxsc2QBcKPR7O/o2wAaji+mjNhFr5vfIVvRsHDcOEoh7J/jy/gZZUve/Z1h2OSPZKDdMmk/T/MPv0/K1LY+m57E7xhm5OL3k//+bS73IRcvDTmmA/Ez4vFlEsOOBG8cJ3eIhOagHxqeSiCjEf4FP/7XP/pekjZemkjMLxVry4aZ2J2NKHRAFwch5xWWxXJskDDKngTxBfCAsUTPxHaIKeNug8LZhRRG9AiRWI54GIc/hIBwEIeBsgd+qbGpwaClzEaK3bzTqruVtXXNr2/r1vimVh3nip/71KBlK+vS7TX9Jy9Xqr4MpeMCsXDkM1xis1NjAd5YXwwDpx2DCb8rKqJiotvztGSjVAAosoKmyx+amCzPFge0ctcZZkNhGOhEj4f/6GYF+sZmmaQFmEEIDRJRKAwv0DtBvh1M6xb+/OLSMJ4chVNSWpWOwrHCR4kVFZdFoVEFuAiHYiHvTNYui7P6MOa0SLDr9uV4mfjLfihv//SHqmms0ZEDB9RYXm3JsOJGqM2/bYay/LxtGuhud4CoWAnkFWhmgR3NqzQ3Pak7d26oY1e7GmtbXIZudTmPXMgsCH9z3fLhYlqzIYyhTvMCehFpgJWjNB9Q5vTqmLvbBkL2QbrF0AqI8nckOf7sHyXEkEsIMhXOz7QidgBejpmVa1Qihw4aQJaUJWVXVVsbBnt2ajJoQbao0CwuALQtLs0bNJRpzoAa48FwDhIWzqSEgQqF799c1M+oTKmSQA871LMQYHZ2xmB6OcqbsNCP8gKCwkd+W4hdH9zIMK/zCiwHjhKjv7GdgHOqBU7I+SBuNroF2MM/gBC9J+S9KHhgvpUYNmzYgG7kaxUFa7o4y5OeSmKjbtFCxljjH8CI3AFW8yzT8KTUMpOBToz+pmUCZbxtEEKPcIHLanllKbZK2fRfQQn5lgEVu9wnJUOPJjxhjzI2lF1ZM01Og3jivD0LBQdhcxZj1ujKlC7D2AyfwdcS1wF6cUxqyApTHdj+4tDhw+plaxanx8rkGM4wyGSPN3sKnnGwt4UxwrK4ZrmwxEBrWzdn8nV7al1TC+taLHC5Oyw8j1ChfF0vzXs2iy6mR8u6otSyUWEJKst3g9KyTH1joQd7gOWZX2X+Vlq4oY7mRpU4743Vrp/F5v1K2vSYHkIMOz1vRa4f9D5jJBNg9+XMQUEGvCgbAD7f+Z31iDGlAFDAvMcFG13uqffI2gi+W07wS4OW3/CVskSW8UMcCC5lkzVaqEf0uCNH8D+AbvAamUs9QoTLeqnCAJpW3pFG6Dr0sr856qAdWY3wTpd35AEZQVcSNzaBOx+hEbqjN8dhw9Di2W7TvKSRg9+oCYmwiDcF5wNPqS7H5V8xOmB/xJfqZ6KPO+5pA0ga8Id0/TPCk9eINeLP6TL7C3AWgkgsT7ssZPa/S9OyRJpPe4W+DMwQJ3PwlmxDmF9s4XO6edF7xZxGkiE3ACjmt8KTuBwnacB78kmvFb24DGs+Adz2A73kkXLid+Y4WzjJQ+oB4zuAC5dWLlI2SZ9Ba+g86oj9o/uy+LIr+watqQzgL+AKDZz2osIFkOR7Tl74hl4mDZjEewfzlfLJ90QDdQHAnkYf/Dp0GfLL9wSo0LHIli/Hwx/4ANkijwSDxqddKoskD4TPPicZ8g/LI2kFbdz5Fl8S/3FPnsi/4+Jc4xgliTCJfs6dRt6TLbZNMg/JX9bzGu9InzybflzWIxZx/PW//dvfTMrCCsQVKd8RIigVbgFz0DO9Mgjbuo0th5turGxpbnY+JugyIXB1ec1AZTkuJnTSYgMkbNLlb2IW5zmrkGEyVxzHw/CgeZYuAwOO4tna8Ed/o5VA7sKomatsWggLaiqrXKgFIbgYDYZLJleJBwHZsjEqdmvXrR9n6GgDuz87PzYO7N/cYmO5u65JFW6VMiG8wAa4sLAiWu+cSdlYUy1O7GeYiWFAdt2G9bQ62TmcXqUyp8k+PJX+XmYl22BFHH5t2GMzQz/XmcZyG7AKP5daOZeVFKq2vEQNFeW6cuFjtdTUqr6xWVdu3lTXnn1x0Hdre4fK/Z0eFQSVlYrIWgi88wI/OO6HjS65OOx5YWlW0/Ozejz82Gm7ZWzjseayeev7P9C7n36s2a0lTc1NaU9HRwzP3el74BZXhY2UgQqt+7IqK3HOJbMSN+/oiXz34iW9/c7PQuj3d+/Wnq5286Qyjp2hW77ICmDK9JppMTEfg7LJ9hNW1ZQHG6vu5FpcMlDCkJKR1O1sZeE7u8YzDBtAwnJGC82BzGuHdSETF0ISCh5FEJXHsuB3UQFDeF1FqEhOH7AC+AAcc34gsgdIjha+eYfiQqYBp0TFCkEWI9TX18eWFTh7CxADv1NlJXIqD5UmVdDQnS7X5aUVzbqcAECW2KAXoMgVPRCmmXxEXI6YA5bNnChHgCNh6H3153BkCfDBHmVhUJwce1DtUB/cKg9c6vi2zaaN1VTGa7FAYjV9d6wodviL27RCJkMcjcSh0aGUgverLsOUR3qqWImUuG6/8DcyyfCsb8xdKSqNerXjfLKZaKEbNAEw4ZOvAOHmaezM7jqHKUNv7Jjg7q49Yj+56clJVVdyMHOJL855tMFxOMoUgMjGtJm+ob6xGSj5mRyb8LvUA4NfzoPNr6hRXkW9ll3H80pq43DpwflNXZ7O13ceF+n3723p/EiBeufzNL3hBlKBG2qUo+ljnqQpN9DaNshaV8POrNp3FtSmJTUULKs2fy2GDcst98UGcPQelxfuqL2+Qh2VBqtbyyrYWFOhZZptJDiuik2f7T16EwCQbE7KvC62bWAoMG1qmowljSbqSjanjSNguOgJAwSEAfV3/AJ8AKcYFMqR/CP3+GMSPQt8MHzM58FoU94AnwR+EqgivjCEzjPhkkHH2OGSnGBiIl2Mh/1GneWOP79PDRDLrAMhM6SDf75hWJNxT8Y8gBUyzR8shwb7ITwNCF4m44eU+Q8ZChrsEc8QFuF44NE/8OufWRjSSIAGw2apjaCJN5Eu8fllxG2/hMMTMUK3X+Ejnonb3uJ7NEKoM3YEYe8sHuJz/MVD7r94CJfi+8suAxKkzQIJ6iqNhpSHRCe0p5WbgEPqkYXIdFB+uCwFyo9RBuKkIwNKMO5RBv6W3bkir3bcyUv0Xjl+npExQG80XrGndoQFtOAImkARtFH2lA3x5eL0ldKCzJRevH8qzYxm3sTnCJ7AO3FmjrAZsHw6rswP/nHwInrP7DdoiQbWU/klBt/T0Pbn+ceFH//hPxESL5884gIM4nLhMjpwPMXbJ3Hm6DQNqTMovU/xp6h5FbzzM/UzvDh86u1L9GU0Eo5n7lHHvv/jDz5PCo/W9Oirzc08t4DT/iD0yrB3VCqYlDAufkEIRNDbYwqCoFyBhlGOAoUMAriQc0IQSJJXtqRUJCps+pYRGyHi1tTYGEqRrkNaE8vL67ozsaBRt3SX1pc1sVmiobxak5CnX9uTr1/ZZ4VkoasrLVNjZb2Ghmb0vR/+SBdvXdNOSbkVep3cXlVT0bp+/auvqKmhSgOxo7UBV0OjAYq/FlfaSNdpdWlOm27dGyGGYGw4jYqmVhuxTRu4tTikmn2PGmvLVe074GVlLa1Ma2lq1sbyqi6dP6+6qgYVNLaof2pC7bvbg3mjo+OxlUCNQQ5DkkzUZ1h1jTk7a1Zw+UVOr0gHbczu9/baAC/FarvRmUkb0DW1NlSqwYZrY21H/+//4V9psnhdhc2Gm0bnv/rsG+q9/Uj3Bge1/0CXfvELr6utvk0clP3p5Su68MknOmEg1767U7//p9/SsgHAgc5d+gd/5zdVaUM5NTwaw7NrViATpue///3fU21Dg37rr/6GDVJe7PFUWlGmXZ27zYclzU5Px/wGJvySuQDVLk7bE23bYDXuatWdu70qNoBeX503zxtUUVSuLdPOhHjDkgDa0WLfQY4KYxI8+UR6EA1kJGQIIyGUmw2QP2xa9ixBMTxHWHQLrVjSLy2l9QFPAVRgDOZ4ER6lZyDpMo+Wl8sj4rW8Mt8PQxjHDCHQpqnQLdYy32NH/RUDGIeJpfEOV2R/ARCRaV6YgHVju0V6pSqK1VpXqTWOoUHqDGzyQVWAMfOIBgpbIMRwW64eMP+DfbIY48oDw9o7IBlQBehiFC6Glp0O80dMZNCZJreaDpNM7YlFCAbmHLFEQ4Eeava9MhEBCgA/KMQSx1NhEGW1oC3zjsUP7BnG/lcFecVuTC2ogsYJxjQcPPPl/Fs1UvVdBqxqcgOkuso8Z4I4q7QWncd17ZTX6mrvsObXFSdMrG/baDuklYP5uKlF16UFy8HyOjxk3hk9zGkqwaoBINtGMPeFNLYsF5ux+IQcmhLnjy1wyBZQkqFE59LXlsrMvFLLCVCsKJ/hfcuJ5Q+dBI9TY4c5WgZUrkcFljVOr+AEBWQBPzXVNWkiu79XGECREkOnITuOj55WgFMoW/+mNysaCqQJms29YygywpjX9G4H7ciQy5StIpjuAJiDx9mCEzQnZZ+G8Xh2/gP4JB2ZbTuwtrIawC4AgMPhoGXT/IMvTKSHDsKjr/FC/vwl4knDw+aHw/tF+AkjHhftB/T456AL0BLfiDYkLaI37W6U5XoHeJEZYC78R++T/WUAKWQ26HEs/g044Rtx8T2MtZ9jWM2J8Q260/Dh5/4ggXoTNEWYXL21Q2bCS/IcNOU+Bf1BH7zwD8qHd+iQcLkbD5GOv8YtfJEm6Zg35Muv0At0PGRlhDemRARf7CcaHi5rwDaAKPjo73wL2oMviVYutqsJ8O4GOT1mlHHm+A7tpMWF3lqxjiEuZCIDWyE39vdE5pzXoD73H7ckE47P8cRb6Pa78Jt7Jg34kcon6Ts/BIuIg3f4I4/wE38MBdPr5k9BR+YHvj3hu51Tz5VLAmhRf8zXaHz4O35j6A795u8ASlJOZYKDX4kGJxwE4RflTAp4g04++22EIw3i4H3iwr/hHD7o8TfSz8UQ9CdneSZCQjs+3hMbdQ6vhE30pJCReM6FXL/74WdBPteKDd3y0kIQtWZFiIFKZKXI+UPJERO/iSsiTzHHxf/QFsSYmWFI+ZyLw//xGF36vKeyIfCRCb5xc7JReOE1ZTxakK7QpWU21tb0A+Pzujq4YAC0rLn1fD3Mq9G6DdvzjdLfO10mqyPVlxfpf/zvf1+LW/U6/9l1reSvav/Bbr3w0ouqr6nW1syItpfdCm5t1J6evdEimZxZMQgp0oefXlNnZ7sO9XRrfWnGintHZcUlNqQ1+vaP39PoxKwe9Y9oZHRUlVWlqixe09/61a+qvble9+7cVG2lQVEj+xqVBUhhw9bOg0e0srlmAV/XgX09GhzijLsutbe368b1W5qfW4xekUcDj3Xx48sanZ7XVlG102yIA5irSlBAGzac0rGjB/TKs0dVW7yh2qpy9T0e1R+e/5HWy8wxV5KvnHherz33vH7vrbec/2X95td+UUULNno7adnxt7/7HR042KNzzz2j9z6+qDsPH+hQd7d+56//dc3NTGms/3E6FN20jizM649/+BcBTn77r/41NQBebagRtqPHj8fu89M27hy+3VBXHz0aLtZomU/PzurA0UNa2dnUd7//w+h1fPy4T0f39+jVF1+JLQDoBSirKHG++3X40JEo942NbSsyhrTXo/zZiZzjptioluGw2uoyg7c6ty43NDg8rspyA+XKak2MT7k80lYFP/nZO3rzi29aljZ12ens694TxgpRW1paDHl856c/1TPPPKO29jYNjwyrnOFE85oJ7uWFac+l4YkRTc3Pq6u5zUCRhkmhyisBFxZUl1exb8zZi14hx81cxvc+/FS/9/23VGRw/A9+62+rykqzo2ufJheW9JGB75GjRzQ5OqTu9lblb20Y0AH2fFlRORqtbduI2qgDDHeYRWbZhx42NuUcVVrBm0b3KCSOfsHFrshW0NQr6iUNFRSyo/NvlJaNuN8jY6wuPHz4kKZHRlRg4Mfcwx2GlYsNejZXYogUkMAw2PDwpBsH1VHerOqMIU3HyjSCMO6hAxyvZWtt2UqesULX07a6Mq1bfv/T9yd1e8r0GAQZUoaRtfZwGBRr+iOK9BalirpDwUE5Ose3+EYchOE9XwnhpFy+VTusPmT40IDHkTHvlAsjh+EGzPifwZQBCxFuGNBvrxsorLvO1qmjpSnOnN2xfgPotfg3AIzVt8gjSokjpeAJi2VIm14S4gd8RY8e+s51Br6EUXa6oZBNLt8ycIQR5I6hC+BVbj65riA7JZadBLJc6gbugAzKmPl7YWAdGXESF8aYuFdjY+U0vMT0AWSDuAmLX77hoqcFg7/JJO6NaOghwonviUZcsNuO9NJQZTIsxI3RwC6ELg8u0M5wXsmvnxkSpbGO3JEW/CI/GEv8R8+KA0VwO0fLW9OReoIS+DCYoMXmCLNhm8x/MoKEAwzyPvEq7JDd03dojStn9DOQF4bfGYcm8kjc0ADwtYdc/lM8uJTXz+/2EmnzB5Cnd2tlZS025wXowcGUTuINPMHG0QsF/TSg6EiIOWr+TVmhk6lbuezZoQ+sFxw3WwERlv0kyXfmADXIDboOl4BSrkFk3pMWeSYNaKWuUh7oggysAVijbB0myzP8IachF2TWP2JIkG+k74eMF/glrmwYjfgAlNQDHGmSXsRsv8hYgDa7JJc0gFM9odEYoATekU7QEYlFXYqRgQiZ+9+3oM8uGuWWU6YmRC9ffLMfLv+XyQgxpjvvU9xPu4gvFye0RPo5vnCPsL7gLXHB36DdvEfOAnj6W4BKByW/RBedSgiEQ0Vd/ff/j//wmzCPVgqTPPEME4sKS6w7i9PEQDOmmC706E5n48PUpZ7uRuM2Ziio8rJiK6VSC4gv/0ZB0QPCMzvGcyh0JZs+VlbEBoB8q3RLsqGuRo0NtW5ZlquOneN9Nfg3h2fX+eJ8voT2d0IBRaE4H8NzSzGHiVV2c/SkuJ1Lz8EXD7t1XlCit//iPb1/4bY+uftQ8255f/GN5/X3f/vX9OyhToOyLXU02UCb9pZd3WrYtUt7Dx7XT97/WMOTs7Fn0NDwYMzlWHPLfcUA74UXn9eu7r364bsfq39oTPPzBkoWfHaqLynkAO4HNlKD6uroVEfrbs3MbenOwLQWtoo1Y6PY1NKiPV0dOri/23Eux75PVz77RHv27NHiEruJMxRYrjwr3//v936s/okZjcwatNkgA1Tz3GrfsqFgeGt6ciY27fzSqy8Z+Ixo2QU7ZHDARPuuzj3a3dKp2opKGxFXMPNnyuCErStKDSwQYFrWjXVNMbzFMSUba/M2WG61OU83rt+IFlNrxy4NTU7oj7/zbRW70jc3NautsVGtDY0a7O8Pmtm/aXpuRu9f/EjnL13U8PSEChkissDNzE6ZP6bJhTU8Pu5KUKSHD/t17NgpDY2NGcwsOi8bVjqL0YNz9fp15RlEVFTXhFGBtyHgLgsOU6d3kG0QPvj4w0izrLpJs0tb+rO3vqeV+Vnt2dUee59xqDZDWiurm9q1u1vblo1Hg8Oqb2iJCa87O+uxdJs6x/YYzI9ot6H99JOL0fBoaayPQ6jzDfp2tzVp4GGv+h7dV5HrSL0B9fXLl3XcwKneclzuulFrhV1pMFblulBbUqba/BJVOs3R8eFYXVdoA3rUoK+trVXnL1/Q2+/8NOSp78FdPXv6uCqK86MsDh48aMBXYQNQrN/7oz/TJwbjx8+cVH1bjeZnxtXl8I2uj7VOp6up0eA3T598dlGnzhyPuXkXP7mgvQf22pivanx02OC/IjbQZIIuw24xKd3AZWlhMTbUbXWe7176RKN9feo6dMAgycqaGV5bawa0HHm0pqqaMtdx5sTZgFmpsdqVPcMAMihu6iQ6F+O8Y+MxvbDCjxgS/XSqWP/VpQUNLNiX+VGwgwyvRA8Zc/TMeVNDr5mVoQsjqW4+GtCgtPyOIXLubJwMdUX2X65VVWpZdXnL6tqZVmPeiqoNFCscqMKRMMeXrSqKDSLpEawoLVJVnmnfWVW561CZZY4yKbVsVXFItfVcfU1dgHdWCqJeWDxATzTHWjF3Cz1XX1sXm/Oyazz5RXegExl2Y0g7hhED2Kc5bdkcLvQr2Yps+z8MJL1lNEpx6Ff8YdwAGqHsTRv8CP8OCZjB+MYKyTCeziMZ9TfqCACO+MJwOHia+J4MTrTu/Zz9xihkv/3P+U1gEAOJoQwwQL3jI85yg7FIoCgXX+QG+tI9M2JP0nB4DA26OoyiXcQJcwkdaefitz/ix29qhCeAxOpybFHwz46wEZ8vjHfQQnDTH+/CU6Ip9ZA4Xl5GcPuFfp4iD0FFCpvREWETrSlQBjDThTfC4IX0+IVhX3R9YgVjpBVvAVyWYXsEBMNbZAG+xYR1e0AHB81+B1/Ql4BuksvSjHz4Dxqz+VrwB/9clBV2MRpXxEkZodstQ8FrvySqBAZSzxtxUf6kQdzRUOC3v0d6jgf+QwH54A4wDJL8IsXpuopHPPg/8kFcuRc5+lMeP483feN/vvPHO/KTxUko4oIXmf9IK+h3XPEbGvjyVJy+U5+QiWgExFs7HvAT/568jXhwIWfQzhX+cpcd6SR/6Tfhn46DpwBmvgIsBg8IA4EpbmSXeIOf+PF7yiFiu33v4Q6oeW5+wQAiI8l3JrFaOTLBb91KNBDcUwnDeH5R2ZmDkLX4IAIBMhuScEXFSUtaWSHGkAdKIua22A8VLnXXI5gQnQoBRqfWAPNbMM7rbn2nyfUMxy2ubOiTB2MaWVzX+vK6BrdLNZFXa+W8qv/kjWqN3bqjv/juh7px84Hauip16mSPfvOvfNWKVpo2IKiur9G4W/sLi6va1bVfzW27tG//Yf3r3/8DdXbu0sFD+zU7PqZtG+hSK9W12JG+XKU1jfqjb/9E93of6rWXX1Z7U70rF3vu5NlgV+nBw3vacat/cmJWA6NL+v77F1XX3Kzd7Q2qrygwyCzRfhvH3keP9dyzL8T+TBxm+/t/8Ic6d+65qKT0tv3zf/ktLSyt6uzpY/r3//7fVVtrozaXZ7RkYDA8OqnDh46pYHNNG4sz5tmOwdEP9P2PPlRNfa1qDFYPdLTrzede1DPPntVVg7tpA6izz5zV9Rs3dOnTyxroH3bNKNCRw0f1/Iun9eDRdQPiarU2dujk8SOxoODu/Yf68c9/rqs3r+vw8WMGeBP6yhuv6/iBg2LfroePBtTY0ho9dIs2UJOzE+obfmwa15TvVtprL57TtU/f06/8yi9rYHxJQ6Pz+uj8hzFUs+6iXrNINVQxHFyok6dOaXJqRj9+5z2D7XqddnoHDEjZwiHPcnDQdF6+eltTC8u6ePVTNwqK9KBvTFW1BoKN1Xr1zCHVVXLsSoMuXbqi0bFJVde1GHxZodsAV9fWxKTv0eE+tTVXxnYEDx8Mqm1Xm6osv/SOWOo0NTMjTjQACCxOTgXw7jnYo+GpMU0YvBW4XuzddyAmzzLRHiVXW1qh9uaWaPmyce7q7GKcAzo4N6U/+smPdHz/AR3Zu0fdhw5p1CDz7Z/+2EpzwyC2SWePH1etDT5nX7ZaBhnS7334QP/Ff/vPtWYl0tLaoENHzAeX+xnz4OWT57QwNa22ugatGlD/yz/7Y5XWGYy57B4ZiOezrQWg77Hl6+wz6nSjYjvPLWuxKKPEAG1Wj/oeuhHxguvUsnlfFYD7Q/P07Q/fdeOnWC+/8IJamztch/PjTNJBy0qzAffa8nLM/UK5Fxcz1FUSczuL3Oiori43mN1S3+iEZucMrgpK9Z9dL9fijiuceVtqMFe8zeaNBaYEwGUdYo6jR7gX0DvFb/MdFQawicv+uJJ/DDeKjMsGBf/md6H90TNIL0Sxy4O1oAA0juYpMXjk+J55eiSsc9hZv951nyFRGgSVlamhmA0XWYGFQcMgcbYo6THciG5D13FZx1q32RBaLkMHBnD6HBSknqKk95JCt6ecas03nTR6UjzJ8Iah8TN6EZ1JWlnPD/NZOGWABU3sxZbSSoYpmSrT4nA0SHlPurhMF6NLYz+9cLkQZNT+gkbnj7mG9I7FXEzHm3Sv642fg/c5cBLA0IYSmhiKh+bkSCc9xXC38xT5dtzQgfs3jWdiCi4FJDekBj2khZ/UG+UHe4UfmSMuXOTNfxmfKSvC+EcuDsqSvBMWIPdUefDWcQafTFdMG3A8lAXh8RSr4uIpuXTnf4eznmY6BXM/6a3CPCbepZ4kABF0cgd0+VXwj/BkBb/QR3kCoJE5fqP/U76xt6mnkGO2klwl/rMViV8H7dhdAEfk2/FG+hmlOcIpv3D+TZ7Dj/OKzGJjE28TH8l/DD1TXqaBbykep8MfPPeVlRGfgqfhhTu00ojIlR1+HWcuioiP1Hj/pA5EvLl4cnGR/6DKH4KveEip8Tlc8hqxOeN8STwj/yms35nxjEQE2vWLpFE+d/Erl2ZyufiII9JMjjiT3/gZ3ogt0ZWiwD95yp4zvsAr/Gf1EUxU8Lv/9He/SVc3H2PVmVtUTCJl0mgc5miiecczAIuJosxJYEIsrcJaeqdsZGipM5GWSckIE6uoaHHSM0aLkdYg+9Zg0Mz9UHY11ezYXB5zIaCBrtYAYbTscq0E7nTJ4ifruoe97ALP/KDJ5Q23xJnEna/ZvGIbv1J1Fm/q9gc/0MORadU11ulv/rUv62/86ldVYUU8Z9BVVVWr5vYux1IQxwOx+3uR6aypqdX1K585X6Xq2dvhmsIZjltqaWpSEd3Aztvy6qbuPxywcK7rxME9OtSzKya5s/y91jygMsxPTKuvv19Ty6ua31jXl7/2C/qlL72mM0d7dHBfOpj6Xt+obt0ySKPSOy9sA0CJYfTrGlv00Sc3tWAw3FlXpV9882Ub2nI9uPmp9u3eHUZwd0ergV5tzPnaKSrX7Zu9Bshb+uqbX9bXfuFL6jRQa7ZxIf9sPzAxPhE7n980IOWg7wOHD+nr3/iG2to56mWXwWaLhYJ5Ahva092tn7zzU/34Z+8ZXA2qpblNlWUV6mpt09jQkFaXlm0EKjU8Nqb7vf364Q/e0cTolA7t32swO6nb13tVXlypXe0tamyq1MkTRzQ9s6pbNx7q4N5unTp+yODzmA4dPa3O9k611FbGECPn7127Y55QcV359zqvLnHLYonByGMNTyzp7XcuaGhyNnpgnz37Qsx3Ou34X3npGXX3dKrOZXX+o0v66MInqqtvVfuuPQYFzNnJ0/jEpA3YvL7+tTej9+m7b/3AYIH87tHq4pLB8lQcvnzw+EmD1Oc165YsZyVeu3dfTW3t5s2aSsur1L13vxrh2+4uY9cCVdbXa9FK8XZ/nyaXltRuPmwUburh2ICm11f1/Esvxg7l0zNzsXLw0L6DOrL/kBZZZWnZfWRZeWzQVExvp2VgcXlJ+WUF9j9igFCu/Qagne2trgN5VvTLcfYiAIKrpWu3lteX9cy5c3GotiubQXqzCksK1L2703nbG/lAHbMidtMNl6FBl2lbi44cO6YN1+3Cqkpdu3VVD4bh/WLUzUMHThggczRNs/YfOmBAOmtAlY5wWrKMzK2sG2gvxwIOFFt1TY1KyvNid/97Vz7QVEGdPpxucOmxoWOBmtcn1bQ1Hz1ONXnrqi7YyF1bqnYhVhUYBNFjZRtRWqjYmLTcz2XOM8CptNCNNuulUuuCEvRL6JgCVZTmq6mqVE1Ou6VoS3U7q6rKA3TtqK6sUDVl9MjnR896leWg2iBq/75drvcV1ltu9JRa51i+Qr/BC5cnve5VuQ0s2SaDsxFZmUivPUcC0dBKCzcwmml4EYMZvTXWT9kdXRDG0c/o3myBQTZnirRiorC/YfwBZBhgHL8xfChrhq8AEFmvFPF/bgpyhgn/AdoAcyl89G7YyGZzd/DPfLMwBE4/PDp8mq+HDk09UhkYwbCExXC4+AbA9Tfe4NJ3aMgZJf+Glnjm7gsaMLbJEPs9RhD/ue/+F1f6zx7siV4BDNTTF2EyWgKUhFd/s19c0Iu/XLzxFj/+C8Pvd/A8HN8jzhQHuoZ4sx6Kz43z50/cA9Q6WFrRxzYgawG6ICGll/JPD2bWy4UtIw3KAU8AAcqQ75F2DmhTplkZ8N7RhLPvoJtv+IseLv4cR0YfnRqRtxwvUl7pyU/gJ8kf4AXLmRZG8P1JmURa/i8StX/f433m/BzxE4fpS5mFCv/veAJ8RJpJrgkfUdlHgAzC2mXlGjyiDkQeHF1ERBQRKOJL5eq4U2I5l/OYPoUo8ebJ0H6Ez5VZkET6yF/yF3KfS+P/n4M+spPRieMejwSPWy6teP+5LKWvKf2sDoXju/1lPMRPwT/5J//RN5nM7fIPJoUSsRBQQQE7zHuioOhSZ++aeoOlmqoKt4zTxYGu0UrxhV8SYfNJFBfKLMKi1KyQuTMeDYDjQvFAIOAOolgZQFnwm0yQoaQ4qD4W+PX1yAPCilDREza2yIG568rfWtd4fjnZDP+dVvTKWzPoeVNfevWcFqcfa9YVhaG3A8dOGTSMO7+c4F+i5cUFK1PTb2D46aUr6rLB2t3ZYUVcqrqGxljqPztno2EecO7cxc+uxvyOboMVJm9v2LjSgwH99OZsrKzEkNaMQdrk/LyO7utSRRH7iVnYXcnZDuPClVuuMHkxgb+7u0OP+npdUdlBPk8j41N658NLbj0W6IVnjuv0yUNxdmRRSZmBxO5YgbW0uBjzdFrbOjThvPTe73OLeVNnzhzXmy+/qD3tBktV1WoysGyoq4shE4R9aGTMfC/TszbUB3v2qK2pXvV1FTaQ6Uge5hK1G1RcuXwlwAI9S8eO7NehvbvUUFPlsq/V4SOHVOXnhYUlA65J5W2W6Be+9Kb2dbfozLGjOnXikM49e0InDIj2de6xv1XdfNCnmcUtvfrKi3rx2TPau6dbPQahPXt3++qK7Rrml1b17kcXteby3W+QCEjLd1nW1jVqcGpOf/7zjzS5uKKOjmZ95Quv6698/Ssqd7mdPnFQDfVVWlpY1vLCgnofPHI+J/VXf/WX9eUvvaKzZ46YlxuqqShWT0+7JibGLLv1+vjTy6q1DDfUVFo+C3T+4gX1DQxrbn7JILzCZT6r+waegL4SNyIKtq3gtKkRA858l1Wzy2JXzwHNmaY/eet7ml3d0M7yim7e/EwzBgHL6ysqtcB+5ctfUoEBwCqr7lZo5ZYY8HZqdHhY586diSG/Gue/prpew6OPbWgNJprrY1+t/d379Ooz5/T6S6+oZ/8xA9lWFZv2g2efV37LbstkqyrL62J498pVA9ueQ+rq7Bb7fqGQDxw+oOnZeSuzIs3OLun99y/G1iivvPmq3vrun8WE9sfj8yoprTEPm/XqC6/r9Ve+bKBRa7DChHoZAC6YP2WmbUZ/9Gc/MN9u68OrV3T+8h1du/tQ924bsG3s6IDTdpPI8rNL/Rs1+mgYtUkP14YatixLlm1WtwKaYsK5I08XBoXfLBYAYLGtXp4BVr7KDLbKfTEBvtJ1jXmONSV5ajZCO9JZq9YSp7A2r+LtTbG9RBHlZB0Tq1kNFIiXI4sYvk5DeorhxFhs4PrKO4aD0E1pU1OW7rPa0o0o56baoBRdWU5Pov3hBwWOn9hx3c/0eqYrfUsAKOm2ULbhrONQ2NYBGBV0LBHT44A+e6KQHQZgkfXAsNN+9Erw2XGRTuq5SUFC5VvG0JXRO0YG0yuSzH37N+hxwCxsssUJbBi6OX78Ad7IW4oH4xK9H6YT8Bhb5hCQb/z5O/wmOfJPmUYCOEeCAeJiJTWv0yd0OqnyI/llrmC8CRpTD1E2Nwy6SC85f8zlOUdgio3n3HfKIM0lMt9NL2HTb5PEBSC0/6CNVG2zYp8ox5UZ09Tjmsot9eSRBnxBflnVyT5radFZlLLJYkcAeBHTcmxb2HLgiQHGuOXARvYueOtn34LvGfCOyHJX6v2lTZV4HGVMXn1hdwAwAexw9hA8JW9BLwAceaEMyY/56vQAXbjgga8UJPGM8BlYwn/qBUzP9hVhsPfkm7c8Q18m63wPP35p0iNcAp7QnABsRhMB+SMPfH7iLPDIA9xPMaTUcfDj6bfpeiowET0Jm/uNL9KzP9LNrgj5lxLG+1/+HS6XELyiLlA3snIhniwIN7jMb4LAZ+pxSsvfzAceC/7BP/xH34x5QMzBMDNiRZXBEkIQSskXLUFAFqfnA5yIiOFJLlqDAbxcIWE0DEXoEbpAtc47iWaMRmhA99k7Lt6hfGgFUAAQxvtw/LBDgMkUqJnKiIAyzDAwxYR0wJlb4tvFWsln2bUNfNOaJkdG1LarMwxuiesUqwRRpP2PhzRno1rqlzGMauPOXkiFhaUxyb2+sV6z8zN62Pcw5qM0t7SqxgCJuR1LBm/Xb97Rgf37zJcCNTXUB3PnDLDikGN6g8wjWkLLWwVatDE+fuSIju7f43TWrFBtnJ2PitIydbQ221DuNh8XY3L3+gb9Etu6/6BfFw3M4N8bLz+rnU1Wymw6/vKYm0NFmJmejsnmvGN+wdVrN+JoEBYEHNjfE1tBUPSpvAB4NuSTk+o3sGASKPPKJsfMn9ZWg7j52EGdHkeWMmOwHz/qj2086F3b1dpiMLkaW4fMzy1pdHQ0jtwBeM1Mzvjbjp5/4ZzWl2c1at4edX5jvyFTwJmQ0Hv55m0DZXooCgx0ZzU2NKrKiirNTE1FLxrKjOOHrt24ZXC7rOb62jiAmvZd30C/PvrsM80uLsdQ1P/uN39DLz1/UtUu12YDR04q4OgdjOXU5JTGGeZ9PKLTZ06qqbHWgJbhogq1t7UaqLYEuNzZ2I4jZjjgmfmF07MT2tvTE+f6vfHqC5aXPM0bsMxMGLQYVLxw9rA6O1rUubtdbY6DlWRLq+uqamjSrdv39fF7H2iot1dlLpe9VTVqM6Ckp7Gq3Dx0OVXV1OmHP37fsjesH/3oh7p//67LbTkA982b11zWhaqpa9AOQKSsSu9/8HMdMGCvtJyMGSw/6nusPV0HVWUQ3fuwX1VN7bpw7bbuXbihB5cu69r1mwGe3v7RT3Tk8AkdOXJCf/H2Dy2/2+ZzpctqWX/8Z9/Vo+Ex1bc26fHwoM4+e04Ly5v64dvvqvf2Q02NThmkN2luZlmHDx6NTT3LK0rinM3a2ga9f/4Tfeetv9DU2KgbFFNamFvWgnk0OjSogYHHLtdpNbruzM2v6PZipa6Nul66GhcBvHY4VNhyaADVWLalWreRGqsMtraXVFlkUFy6pfqKPLXXl6i+3PeaEu2ur1Bzpcu4slBN5QVqLndYA676skK1N1apttINkOVVN/4qYod85Lyistw0NJr2arW6frW2tIj9tthGo7a2NnoMmtmXC4Dm+hUGwVesOrScEh59RMOReSMVvuMn9iHze67UirdisCyGXvMfcZF+ZkTRm+nbExWWQFcOsISi9vtsWCfCmkbqSoCMUN8R2kA8TQInUGa0suEj/CRDx+R/dGKKiwuAl4xiLibrVuJJQC/IiFTID+HIZ4CeIC5n4O2yPAaNuW+884tcPpwOPAEUwlPiz/mJuUlOK3S7v31u1CJG31M+I5r0Ot39AnrJF/GSlv+F/o+84TXepQDcY1I1f1EGWUT+L+KC9gQqeIaOKCvyZh5lK3Yz+pIf+8W2xbPBsPNClIBm8hb5c+M/epLsB5HAP3lNW4OkPdiIK+jJxZul/4SG3G8cZy9GeYT/FMa+nFYqC+LDUbaExV4CvuAR8QSgz4ULOpFX04m9TL1ICRAlP4kWvpO/yJPj8w+CP+ENPCWt5HhOcpXC847/HCaec2HjmTj8YPkgPHlEpjJac17CM+kTL374lovsKZfixSGNuJRGLr3c/3F/Km5oD+DjbAXw5Bu/4/4535928OHf6nJeqZ88MpHfkTyJ82lHvNQ1MBSes3Sy/BX8w3/0H3wTqqjQKCMAVkVFWSpMByp2ixHAVclSanLjgBQgQyQcoRGtRgoX4GUm0yKjNypNLEUIyEimmBBWIkkKKiMChRMCahoQFvKQfeOP+KKXy/6gH8C3xPL8jXVN2XCsrPu75YKhqoX8Mq1tFOi13TsavndTjc2tqm+oU21VmYpLy8OITNjYM0eD4dLKcrdsDeCQq01fvb0P1WTFvLWV0hgbHg0md3S0i33N2Nn93p3b2rdnt+neUKWBHC1NFK05oNWVFbeoyzQ8Mao8A7mN9TzVGSwdP7TP4K3CcW1reW5ePZ1tOnp4r41Bhd7/8F2NjNILU2fe5hkErOjDizfccizWmWMHVG8/x48fiwo5ZfBEJYK/gCkcuxRfvXoj9qkCHBw5dMCt+HwNDg7qnZ+/YyPfq7HRcRuRKgPLO7F68sypkzp2DIDEvlvbMQGbswvN9FhByUpFhpSrbcBWl1a05DD5gFrrf/zSQ/Xhhx8G0Jy3oW1qrtHU+OMos7n52YiT1VYMY4yOjevR41EDy0KdOn7E4BGjxnYaI+rq7rZxrzYonNL0zIyWV1eid+/w3j2xOIAVhB98clEfXbmmh/3DcVTR0YO7tbA4Zt4uatJ85hgZeow49Jt5gDdv3tPg8IROnz5tENqtzfVlLS3MW35QGBUuaBvYknL13u01eGPfti1NzIxr7959sTJywfTTU8IqQeZsTY6PaJ/5ury5roW1lVCo6waHLB64M/BIcwaEEwYez3R16cWKOnVwkkB9tQpqa9TcuUvrFtrWjj16662fWLEV6NXXX9LZcyd1+PDBGIY9fPCAWlqa9WhwRHMG9szHoif0F3/xl3Wg56D2dfe45ZGnm5c+s3ysRk/cllvof2GQ1Wnw2mDAcujkIR0+cdTgdSk1nMyLC599Ymkz4Kg2sJyY0Z//5Oeat6BPLMyGzE4baF14/7wGeh/oy1/6os6eOWoQW2wpLtTw0HD0BDEnid305xbX9Kdv/dB5X9U3vvq8/tl/8O/pzefO6nhPp37tl35Br738jOoaawLkbG4X6TsPtjS5ZD3huly1vaIGNii1bdtfa7mtzDOgZH8+65aqIjXVlqmpujx2h6+kh8u6inIpNS2c3sDwHr0oNCJi+Ka0SGwyyhQEVnxFg8/yBKCit7q5pT4W7tSY/2x6ixEsc6OCBUBlDlteVuTyzY/fTIGoZ8iRqQ6kGdMcnG/Hic5ipVvWO49uSkd02VCZj2GoQq+hITAuABeMuI2LL+pAqNuwAjlD66f4RnjHSe8DeSIMOm7DejcDePhHeWdxoHfxy0U945tvyUGv6UE3pJWI1pymJQN1CcRghtJKM+olACGCormcD4wueUrxfg6S+D/FkUvMdwcPPwFK+BEEPmW0/J4jsPCT0knfSSvoCENr0GGG8Jv0UzB8ADDgFAA2AzmEAwwC8Jyn+JrSS7myIwnTgoH9HFxEohFvBjx4hu+RfpQXrfJEB1f4zcUBT4If9hCg5Kk7SYRtI7xd7O1WwpzB8gDUEUfwn/TtIRcvYJQ4U75SvqElOjpc7lGGfg76SMthsnQJH2n7j7Sxm2F/HU8Cysm2Bh9zcQfoIpzfBe05ejLasrCxGMB5ISy2NoBq5NXOwVPvI+Q4/VzcQctTeYt0HI54KCdoJH34TKOe95ED/DoMQU1UxJ96ef1MXOlLzhGCW0qLL1FGzieOd7icL38PH+kHb/3It4gb2EZYxwWfIi+8hRemI+NP1H/4Qg839EX4FGv8Ip9+QVxRz7jzPvvft6QbUhkhG8hplLffFfwH//gff5PWG13pdTaITCamVcjkd8doZUMvRWkwEWElWp6p/CgkEkh5g+gkhCSEC6Xhx1SY0MoQ4UYoFwIxd4yQTAzlOxWU9Mh8YlLOOQ7iIX1WrNHDw3wvjgaaXt7S3PJ6KBK3L7S4VepWdqG63SLuLllxpOUqNeCgB2NjYyu2KCizsUKRr68tB/CIY0Gs1Du79+jGtVvaZVC0r2ePOlpbTU+Rhh4PGUxVR3c0m3Q+vHvTxgDknh9zW6gsUZnMM7ZLWFlf0vwyht55sBGCV3u72lRVV2GjUaGlRYOLxjobIvOUSd3OB5O1q6tqzTsb/PVCnb9wPeY3vXjuuMFUkwFjgw1Jrfr6+jQw0K+DBw463jR/YN7A4+JnV2Krge7d7bHJY1V1ZfCKHrKO9l06eORorGi8dOFT53krwM3szJT6BwYMVDccF2VcGPlYWOCoFwMvjFF1VQgK8lBf1xCVqKGpTpWO/+cGdWzvUVlTp6KKQtN2V0VlZWrpaIvVqC1trSqzgbxx86bGpmY0O7+hfXu7DTIaY54Z4LfUZbG0umHQOGNDWKoSG8mTBhBd9AAaxDKscfjY0eipGR6f1/4DR/Tsc6f1zJlj2te1W+1t7eZNiyth2pxzcX5e12/c0eDjSe3Zs9e0b+jCRx/ouoHb+YtX9fMPrhqszcf8woH+hzbg5Tp95oTqDRqQAVczyxb7RJmvK0taXl7Qo/57evO1V1XmfC6trNsws3gEAypdvHxJkzPz4ozAv/pXf1mlBhDlrXU68OJz2nvosAHnYy27VXzn3oA+u3LXAL5Nv/wrX9HuzvYYpmfVoXa2DFYAqJPmZa3GTR97Cs8vLMVZnzOz86r3+6baal3/7GP1DfU737tN/5BeevFZvfCFV9XW1a3a+kYdOXbI+e5RdW259u3bq8mxsdjqwjVTV27f1maxoZhl7t6t+7pz9b6a3CD58hefV8+BXTEf7+0ffNe6oFSPHvWJ45ZWzIPGxmZNzS3rj779lkH3tl59/rCOHD7g900GNKVqam1Q665WMV+T7Thqa+r1v9xa1SIrKJx28/Z8rDhkrtW+eoP2KnrJd6KnEr3DsB91JKY1+M5k9ti6xXoogJf1BACJb8ztqyo3gPJvei7nF5bdGNiM1YbNBqvNjfVpuNEFtG49UWYgFeDJvN6x3qHHmyGbWssn+USnArbQOww3Aq64J0OPASlwOZVFGMocZZ2ACQaFg4dZebtlg8s8sbTqEGOVDCshMBYY+i3rm/XYt4w40JXkG+OW9SJlk6wDyNkPejNa6TljkRlFjGQYDD/HlaVjpU6DmHR5H0reDt2YwtEDAqi0lAeotqF2UHrU0NlhDH2RJjRSHvAuGr2mi3cwDL1Drxb5Tj0qjttxYaxJM/Zbs3/Sg+an3ZMVcnZkE/9hL8hP5CNIirzgYv4VdPHOHyKsr5Rv/EBr+g5PiYM8MO0D/cy3xItEY9BHnHaAG+wVoYmXcJnDH4Y3eq1y+coufGU8In/IC0EpF2Q0eBrlQG9HspmkwRm0yAUXti4ro6DX9gT//hl04gLIk6fwl2gnJr8J0BFy5HfQmWQt+YUYvvEG+Ypy5WuOD/HjKcd34iFMPCPr9hv8ID4H+DfjeRIXtEQk/Eu0IV/wOHXQ+O7PKb/o1sRT/EU8/h3+zBPKg/Qi3XApbS6eonxzVzj7S0/Jf/aNeosX5yTKiZEx/4f3cOSTCxeYJTqNEm+TvDl88Mk5QrYiPsft8E/ChX/y7vc8RdrxyfcUV7rSb3hDvoLH9pdPC67KLT0mn0KA8VkESF2bRGZG4Zm3ROjYQwhcOJmjFQ/44L1pDEGA8XR902vAeYRsBodRR5HR0sz2HqHwENaooDCSwolMpFyQQQheMzhjXhPPqfVaHuCpqqLc6aVMs3Un1Wgzf0P3pnbUZoMxOjpmYLEd81yGh4f14EFfzId61Ncfw1KcvbewuCCOkaEHie0z4Pn4xLhmDGg41oEW85Vr1/TxpUv2P68VG+OZqYlYjchES3afZ6uDOLbFjArhisIzozfXg+4rV6/o2rXrBgTDam7v1LaV0qr5w/Aam0X229CRB3aGpwcLEMewGkv42aF9anpKd+/eiSNFehhKNCiCN/CJni74h3Fhbtm1a1d12ektLy+LvbUQvnfffU9DQyOxzxMtD8rv7NlzeuHFl7VrF71OVQZalS4/K1m6z9dNl3nOtgBxrJHjmDRQW11nFc+SZmcndeDQflXWOoxFYWl9VSvOy82792LIk2FLhnFx0EqZAQTZAyi/sCTm3Zw+dUpNBpSckrBuQNzRsUsffnhe/9P/+D/q7bfftmF1ZTScbqiuiK0iMMYcA3Tk2Ckb2RYV5TkfO4Wam10Mo4XsIEt1NsAMN7EdxeTkuE6cPG5Q9KsBapY3dtT7aMCAaMAA3UrVPC93+rs6OoOHbNoJEII/nNCA/GJk2IdtwfKwtrymVQNnhqcxaDsum5hwXVqmJcvZntOn1XHulOYAbbMLOnrgUADot3/wIz0aGtbw1Lg+u3pZH378oT44/4HGLJ/ERaOA2ldtWYLvbJywf+++mIt39MRJ1bS2qX7XLh0+elyFBrM//el7lu1JbaCsUGpWLig8gEme81GQX2Ja17V/n8uosiLm5DH/pKgAI7uq8XGX39FT+vXf/Ot6/Qsva35uWuMGty8+/5JB1eEYonv08GHoA+RuwvI+MjFh+aTuVsWxScgd48nzBuojQ48drxWR87K6tKqJBTeGrBfQMmxiSj0vhU8GWyziYQVtSXGZeVdm8JkAKNvP1Bp0lZuXABmUdciO9VM5lwEXQI38sI9aQQkT39kdvyIW+qALOMoD/rEDPkAQhUTDkTQaLWsAMfQUe1gBsp7MRfUVDT946TpF3Yp9siy/qcG4GcYhDAr10vWEBirGgjDITlLo+E8KN4EZ3x0uGUp6EZKRQbcmo5B6v9CVOPQi78LQ+X20ui2L6FfozAx3ph+dWvgLA8E9RxvGLRqDBgChU4nTvknTwh2yguNbBuTCKDgeYuYdeox0oIHvaUd1gFRmpJMhIo6UF+v9jD4/QzMuccPx+32snIzfpJ16njLARdpOMZ7xz3viiV8kFhE5Hj+nx8RfgsR308GQYcqb+et6y7cUv8s0l09+05tLmfGbdIkQerKy5+6UcmXlz2EWI7KUX/LPK//hF8CNX3hOnBlPI2z4TLwibmQtSyd7Tw+0X0Uc0fvp3zG0Cel2WVy4xPvPe7oiBechNQRSbxp+uJBX7kECefUdeuhdivfx2v4cDr5SPtmQNfGngJ/zhp/kP3icI45neModvUkayHCAKvM9ZMZ+STfxk+ckizRIgg5HFeVK4P+NQzPaQ/rnvCKnjif8/mX/fI+yi2+A0tS5k0XL+yyNyFPQTex+91R8qVEQqaX3hOO9L/IQ9SS+pw4h6ht+gkd26Z7oiD8HDhxlXvOl4P/+n/4n34y9Z6w0adnQ/ccGi1QSEoiJ72YmlT+H26IiRkxEDYMhnIT8KmsFEhctI8JxoTRoEUaFJmn7paCIiwoQcfo1mY0CzxGMAoo5XPGbLlAUHxko0PqOhdzfBmcNVJzvzZ1NLbCJY15JrFL7tXP7tDw5qrMvvqhnnn8xWsNd+/bo1GkbMhuinv0H1L6rS1OzM+reszd6b+4/vBMrBZl/1N7WFoq/1qCqxq34urqG2Nvn04sfq8gKfHf3Pi0ZUHKsDz1EczZeGzZqa9sc6SE1NHRoac0KO39LZ545rZbm1hi6A4TSq8K3eYcdeHBbv/S1r2plZdMGfll/9Pa3NT41aR5saN/+3erc1RoruRYN+sw08ystVqBnCrZPTk1pYWbBgHAp5rUcP3FcfUODunnvrr7z5z9QeVWjfvqTdyxMFnQDBSpZd3e3/bZYGAyKDazIJ2ARcLq1uqHBh30GKpVOzy06p8dcow0bNbbBju0qDh40z7oMZPuj3E4ePaJzBh379nQbIBWrtqI6BHplbUUf37yi2wPDNojmg/1VV5mnNXXKK6C3J09Lzseu3bs0MzurR4MDGjfIpNdud0trGGtWEk4bxNx/OKiJ8enYh+lQT0eSJXoh52dDmRUWF2piYsQgYkGjIxM6dHiv30sLBggdbe2qb6yLFW0M8bJQ5JHLGnnt6u7Snbv3DZwrnc6c5lfcSDDgGhuf0iPTPeY0jx88opGRYVU3NWjdoGNtbTl6Wx5PTKrGeZ2bmNaert1qaqrXgkGoJTbqBL0lY5OOY3lKKwsrOnfurFoaGnTAgIxJ/IDvhuYW+zYgvHdHjU1N6uqx3C5v6sC+fSGH5aVVKqmuVqGvqoYW/eziZ7pw9YYbGfk62rpLrW3N2rY8ctB5vuV/c3NVmy7TYsfK1inUHc5SHRkbMS1TLvM8zc7MGlzV6syp4657biCtLxhQb2p5dTF+t7Q1ueExq6ryGt26d1N/9Cff1sDDae3rbNOZM4fdWNjUpMuLOVbII+eJUt6rlvsP+uf00VAyCAV5W2rbWRArpVsqDIpL0tAae2KVlxh0IVtlBk2+AOCpp4veCnq4DLycL1ZK8i7bO5BD5xkS5TxKkB+99PWWqQrfC6wxaxuor1XRY4YRIxzAjTlbVkXRG8IwOsYF3cOdK1OaKMvQSfacGbHQhZY3aIpGpv0BpMzcUMKhlM1/FDDGCx3FS9JPmhLdBuBx/UWXhgpNfrJeGeJLBhhdaHrotuMfRNuFQXb8HJcF6IMmLowt8TKvku1/Qin4AhRyIHuWL1zE7UhDuzqf/s98SflP35MhCmPqKwyj/QSw8D2AhdOMGP07M4gYFXQ1LvjjdJFpHH4AgPCRcJG28ww/01w5+/E9TlpwnExpMAURMm1QCq1paJYyIQ6yROzJkPHDtPiCTuIHcOCDHlPSIe1sKIvtObBb9h5XUGi9Rpxhf3jASNqGkRY0Rd7idQJPGfjAQOPHDIg7vKI8Qzc5HuKPcveFI3wGvHDQyXMG0ovdsIneQqcRpNnFs8PhgXfIA3TyC7oIn+IDzH8OFjMXIMFhU4oAB8oJPpu/jjuVdXomfICFiDe9J2ruxBt5d7jguR3voSPSwKPv0JnJE3nKGjOxSC7zF8EJ6f+jqHnBlYAb36Ln1++Td8fJc3wMD7k4kovQ/p6+OE8B9uyTyw/wPeQ99LJl1PRRrSInvMCz70/KzW/wDg8iTv9AJ+DwE7LEc/CCWFPWcRHd0/HGleQg5JseNsiiRyqdX5cyB6NY+YOCIMGY2E6k/sZGl6kllCuUiDAlQoEwx4legkwphMAjXLnEgwz/R8GkTDqe7INdJjTZdy4EFQIC/Pk9CqbQCp05Xps2gMWuNDCgxGCswuCLqGbd4l80o/b1tJnJa261X7UBuaU7928ZLNzS+NiQHvXeV/99tj4o1aeXPlF/38OY67KxthZHs4wNj2lnfVuVxRWqq6xVlVvoM2OTevaZF6KHqM5G9ujxYzp58qSOHD2mDoO4U6eeUWVJjZYXV2OS/rZBWGNdlZoam1ThMJzjxWaSaxtbNqiVWp5b1tDDERVuGpnb8G1srumLLz2vf+dv/rKqqnb0cOCBlte31NKxW5XVdS4hG6SSUseThgfpZWOBA6vy6FHlgNLOXbv1xkuv68VnX9Lf+uu/qTdeeUl/7+/+jo4dP2KDxDwzwPGqAeCieWWw9XhA92/f0uz4hJpjFWeeFrdsSK3EUCfMm8Kw0uJtZpuK1iaXRWHs9YShZxf7KgM3jmSpqKyIeXQcqcOcuhIb08Gh8egtKaxwebooa+yHnZsRb3bnpncDoR4bNR9KCnX4+GGdfuZcHLbOZPOBiTENjA2bpwuqtYFmkvyiwdQOCsoUclYem6BSKemRmh4dt0ZbUVN9repqGnX16k0VlRbq4N5WPXuyR+dOHTTvkRIb06JNg84Spz1pGkoNppbUYFDIhqYHDh/XpRt3Nbm4rjkD5Dob9+WpMZXb6DFcy5Yas7PzajYYK8pji5QybZYW5XaUp/Hg8lheCVmaY17VzorzMKVdHW1RbqUGZfQO0kApMg9XFg3oDMpbWxp07/51A7PpoDGO1aL+bVpRFZmGrXzVVjXoi0dOaf3KTd35/ve0PTMNJo46uDQ/pw9/8mO989Z39fj+Qys7G2UbtbbmutjoNX9lW+01NTq6v10NtWWamprVyvqO2jp2uXHSHLSxaTGNhCpf22s7+uTjT9wOWPe1rIbqcpd1gZYNHMfN6+Fhg10DvSXXFRaI3J1zHY2+Z7k+rpqmQucvX9VlgBnmCSadwmbBDIVXmY/0OpYZ3FPXuZijxbAgV2WVgVlleczDYgEFPeasHKO3qsZlUmeZjrmpbBlh/1VV5c4Dmz9XqLGhLp6L0FEGLCweqnB4wINJSnrLVzI2GIKkZwIU+RlDzjBQNhyBHqNXmdVsDAnxHXqjB8V6M2TWf2GAHQdACmOD0kOv0hPMRTgMKvoN+eeOEgwji/HLGdrQkTDScWCcmT9EXaGnPetdQWdDC0ArKfaC8IOeTn9J+4bhMm3Ro2t/OZUbtJJEhLGfMMxxt/4GUNhj8CanmwFjAc6gzWmkUY202THgMEZD7D8C2vGex8hLRJb4DojM+I5/bEHGt/CEs/foOQv/CVQku2JN6PeJbykNLoZzAXkpXsLTO5XiRGcx3Eec+I10n3KULyAE/kcaxOH3wUfnKd0TjzMjjA/i4j1yQBnzm/DkkTiZSgN/MpvG9+xbRj/PhIdOzrSlzifQbhmy/oCTIUd2POMfOqJEodOfCEveowPFL6DhSRj4br9Z2kG/PxEOF3H4L7PrudfhH3wAGCQtoiGmpx1pRHj7DZpMW6TtbzFUDXgPsJfoiJRIG/gR9h9d6edczPiJy3+85cJFnQw6P3eRqyAK0BmfzTvS4EKeUh6SI3+5uK0HCJ1oSZcf093vn5ZBfIYMOZ4kByxicD0Pvyn9qFtBPv6Qv8/zmzn8p/K2/2gZ+BuKI1oTZoR9pMocCihHCDkwQ+OOnyAnJYaP6EY3c1GgDPOgTIibhDJh5UoZIEQus09ljv8oMC5c+p4Qf1IuFk4LDHSxPQLxs3t3eYyPO7CvEgMylMpmXrH6p1di+I3jfvZ0daun55DqmBT+8XkNPu7XyOiwBgcHNDE+pjkbLraB4Ew95l6wwmzYRuXmnfu6deeuLn3yiT67/Kke9vfryMlTevPLX9aG4+VInNn5eQOJEi0bnDzsG1T/8KgWV9e0t2efDhzcp8OHD8Su3sv2V+w8VNgQGNGZD5zTVqym1lbdun/Pxm/F+SvQqQM9eu3kYf36l95QT0uLdjjexvndWF02ozesXJjAX+3WbYkV+0Yo8nPPnLaBKlM+y/FttNiLiQOvv/jqiyrN21RXS72WZ6bUs3+P2UTrnQUQbOFRoHIDw+5D+1Tq8PVNdWrd3aa99rewtCB2eB9jl/npaY2NjOjx0IB/j8S8Nyo4K+YAwBytEwbS5R9z3XJzX1wbw88br7yqb3ztywZh/ervf+RvaeiF+WkIEUYY5XTt6lV99tlnunPnTgDU7Z1C/c//+vf17oWPbdjXrJTytH//PoOXXWGQNqzUYh6ijS5zxthskN6qutpy1Tlfx46d0MGDRzQ1OaF1jKD5z3w1gLGxpflQHMcMIbdM9u99cFtXLl3QtU8u6kHvPa0aCK9uuOzWFg0061Rd6daqwT1z7oZGRi1fFerq2q3f/Bu/oceWjZVFzunMKS8qh/lSWlkTm8WmYdoVA6BG86lYZ08e1eljhwxsVqhAMWS5TX00XzbcoGAagH84LoDKhh497BObye7p7Iyd9isNtgu23WByRlDQWV1itc3C4lyAlFD6jpMVlof37VWDwU25gdCethbtMQA8dfK0Tp1+3vW/So8HR520+bOy5XDrsbdaaUm5+u73G0AaaJaUOe1dKi0yaHQcq/OL6uns0q7WdlW7jGMbAb/vn6VHxErGoLF8ZyPqZgI8aYgPg+LK7TyxPYx1jcsEI8rQHz1aaaJ7AloVFenkC3qouGJPLddpQBfz8zgBA1BWFfsIpon0cC1Yn9M7lAXpZxeLguBR0kUY8TRXBzoyBYqKQ/mGMdtGR2LIOC7KfnyVmo8obeJAH4We8/uYR+TAme7CGIUx5Zn4/DujjYVIPAPi0GVRX+yTP/iTe4qLsPhLRjiBOGgOuh0Xxi1T8k8MYNCAZOQMkX+HEfpLcacwuBj2I//mUcYTysSBw7jSYofuGMnwe4ACweEDNMCDkPtIlw8pPeLhPXnM+ILjKXS9vSabkOiJMnF+kw/KLwNtlIl/UwbmeTxT1+yLcsMRH2nhn4u4qDsRs/0GsMul9bSLfBOTv0Nn/OJd7iJ88A/75DyFbMBLvye6zB8dANE76DjQZ0z3SGWbOiAyXhAXv7O04WV6n0A38WOTyU/IsRPhL+hyeoRH3hwkvhF/5ie9T2Ag+A3d3O03uBTvIun4HfOy/Y7GEHLEJ8Kn3lvzgjRy7wjBHRlJv6Hp83gzGciG4IOiFDj88PuJy8X3tExkLoszizfd/c8P8ZxzQYv/nsTA74g31d8sbnMgyYTpiu+8jrjwz0/ozNEan6DL7+NFAsk4eMy3cITz90SDf9prxvsUV64e8p1E7LJyKviP/9nvfhNBpkWHC8NlhUhvF4SDdgOM2TH3iNYNk+odo98QqZVMLhckSoVAWDh+iERZ5YEgZhUj3JNHwvN/TjCC0PQlKo3vxIUA08tVXFRMiEhzw61mJnHmORPLLo25ZfbzoqWxrdkdlGKeOuoq9PrhBhv7IRvH/W6dT+ne3dv6xEb1nsHU5Ni4pqemND87oxeefTbOb2To6cGjQU3Pr2pietYghvkkZcor2NHo5Kgam5t0/dZtfWAgsLy+qvr6FrGtwsjIWOyRlZdXqAkDHIYJ6uob9Ont67o9cF8/v3hBN/vu+/c19Y72692L5/XZ1U80atA3PjOj3kf9Ma9mY31TdQYwm4vz2tu5R+dOnVGrwdDk2JCGDXpYicmcNM6NQwGg5Bk6aWEhgBUiIIc5Z2MLU7o/1q/h8WGNTQzZHubp/sNenT1zIoYbmUvU1NRgULGqK/du6fyVSzbQq3GO3fVrnxk8rRloNMVcOubeNNTXqrKmQhsGHSU2cPRkjU2O69nnntOmy2d1ZT4WCyA7AwOPAmQwOXvIdNM6/2u/8hvqatsdw4oPH95Xc1OLPjz/odgrbc1lOzw66nIa1cMHvTGpvraqWl27Oi0P+Xo0OuTyXXBFLlaZr9deeMZlVa6hoWExR495Q6MTo2Ie2cjQWJThxOSwDh46oPqGJt12eY0ND6mlvUMlZWx2W+Ryn9bNGzdckfN10uCDyeR1DTV6+OihtundoxaVFZk3N7W2uqDXnz+r1tZG53nScmie1NZpw2U9ODEVw3LtrS361p98K/YfY3gMhY8Kyy8t1fDUjC5du6YJ03uwe49OHT7oMjDIX1nSyvJigG2G6+7dvafO3bsN+utM2009++y5GC5j89cty3ttjQGcAfitG1c0Yh4vLc2ps6tDBQYdo+YPW57QEltynJQf866OnD4hQ4zgSQvDoHOz+jv/7u+otIJJ6mU6deJcDOWaKdF7tbLAFhFzLvdS01QUZfuzt3/qfM9Zrmr0/LNHdWBfdxzjM255//TiJ7FFBz0xRcV5WlCZ/vCzca3vFBt4GaByvI9BPo2j7pYqlTodegazifMALIBzbLBs0MUcp7TakJ4mAwuDE3qc8JOUeZrsjqGK+UvmcoA1x1PmCwCADkK5hVG3y1Yl4jBmbB3BhUPvBAiy8SE9jv+CV6E4/YemT63XpEDpNeEbugp1S1qER4fi8MPWNPHsC69J8aInYXNSwlwo4TTvI/lJ3+nlSAo8XC5shPE3GrToljAAfpcZ76ToCUk8vvsfcUEDveyAjaArF1/kiefcX8RBaL+jgQvvAMwxJysyktPJTgPep/Bs85PymoaHU3rxwf+gjWkNhA1Qx5/fB31cufTJa4ANeEFo04fRx298y/nlOQPKkQrviMMX4fiegbLk4A+9DwkY8i3x6C+7FA9PlhnTnIxres/1tMt+8h77SJzkwRF/Hsb3AGhOmwDwC94gYzjoj7zmaKFMMwdfsWEBhKw308H/2MfEP2hMskR6OWLsiI/8k07GW2gi37gnPqEz5OlzWnExjO04SHvTDQ0APg4fwdecz8i3+ZOBuiSHfI+PcYcn6TirVAdT+JwjYZMXOc894zJeEAOv4+6/VC52fI/nzF/uwrNdNHKfXPDn8zgJE37Tj9x7X/6HjMNr8vH5tywaQvDblPg5y3M0TMwnbC/6BJsHHSGL/GUJhUvh4198SFfBP/0n/9E3oxAjYGq1xXcngHgn4JV6lKKl6u8owxRhCpclBs0EjUrucBAJ6kWhUTXwE3H7vzSuTBinQ0XynRZVEgouMslh3etaX0srIYmXFnxM4KTemw6GPLYcbmQ6Tdze3tzWDGc2OsV1G7eXdsmGvk9tbe0xwZkNOX/77/yWXjJgOHv6tM6dOaP9PXtjyIpJuezTVVXfFHsWTRt4Hdi/X/NzUxoc7ItdxxkeOnXyTOwqv2ggurPD9hmQn442otCPHDyguupqVdZWq9dg7XLfXfUOGCSsrqhveDAdP7MwG0ORx48eV3NLu1oa22LILramMJCoqavSex9+ok+u3dJjA7WpmcmYHMzQzO6OXTFfrrWl1QCDSf4VpnvDrasNLS0aSN24rvOXL+qaARW9OLsNOOZYVTg9Z75vG0iVOmxT8PL6zevRm3Tj/p3YlmFfW5t6796JLTOo+C+//IoLbEsNDXXqOrBPC5treuA8MJn+0yuf6fChQzr/wfux+u3GrRvaNB+GR4eV7zx8/MkFPeh/qLXlFR3ec0jzk/MafDyga3eum7cz6u7aE9tAoG6bm1u0q6tbm/a7r3t3HBxeZtCOEt3X06Wl+Wm9cPacvvbFX9DuXa2uKOxtxorOBY2ODRsclyNC8Y4Vmytri6o1f2dm5mNVJ5PBA5QsLunx48EAmbX11ZqemdahQwe133mzQKmiql779vTEliJX7t/UvcHe6KnramrV8tKaFlaslNZsVGSwNzmjfgPG3d27nEabzp+/oIOOi53NFxYX9dhAy5pTt3rv6+atWzq4a5caDYyRD5TTskEUR2BVVddE5b9rgMiE/UIDhaHhYZ04ccKK1P6WyatbwA7DflX9BtDjbkxsG5x0O655v2NeGhW/oalJQy7zSgOLJvMhr6TQ4f3NDapiy2dHQ6OOnTirU8ePqslAbcO2YdVgg+0VGOptaWxSJ6tS66s0OzsdQ4S3b97UpOsCi0+ef+G4mhprQjlzqD7Gpa2zPU5+oPIPLhXp7fuuF3LddMk25q2q3I2W2opSNVcZNJnm4tKi6Lmqq60JQBVzt5znNMk9ASDeY6hoAAbo8p0r9BBGzBdDomxUiV6iB4oeYPQN82QAbhi81JNgQ2zaWLUaQx4oVJSP/6HL0CuxQhvdZd2CPgR8oN/wlIb/kr6zeAcdNATxR3wBxsJvAhj4j6Elhw0QgG7DAIaOI5Wc3gwFGK+D3qT8HZNfBGgMv+HFLvW0kQ7+nhhvf4l4cnfywst45QvgsWidFkOTgIqIG8OeDDW6OwwGOjfynNLDuGRDdildU0Be7B9dx/vQ8f6LSffWwbjUG2MD7rTgJUAg8Q6ackTZmQO5dKGAOON18CfrTQkwEWWXyx/f+Y2z/9zryDPhUm8jYVMY0gesIhPZ/Jp/06X07fwt+Gkvn8cRHvgaDj5w4aLRy2/7I92MnxnoI17SIz70ThHzyhwVvMmAPbwBdCW6UpmnrZPMd8dPRwPUBY25+JgyEO8iHXPR+U5xMik/jQaFbc3RQJ54JgV+84PfATZyF4RhU/GbyUgCVC4jxw9/E6AjHkru8/f2HO+z9OAdw+18C9CVKwsISHkIj/GcYkth+Y978D5+pnjDRy6NJHcEx7P9hVxGaLv0Dp/4STxNjuc0rzIXxvnMHFFFAy6iIXwunF9ASyb7GTAjmYjbF3/IGDqABkHET379OaMRh/9EWZZv65B/9s9+95soiigsXymwK52JoyBi6wYzne5IhuBs1xwcIUuERUJ20EI4MgbDKViMCPGiGBku8dfwi0u04ycnsI6fuFCeUYFyNOHSpnLQwCZ8CAAFaCFxa2rFoIyVg6PzVi45JjBzaUUVWl03GHv0kY3zrE6ePKqPP7ykytIaPx+3YZyygSyKvJWUFquuirPbnKfSCu2y4f3xz8/ryNGj+uKbr+rq5Uv66le+qh6DMCoRu3iztYJ5renZRbeeq7S7qyWUPMNx92/fjiEnJqHf6OtV/9io6ivr1dnarloDBJa+N9U16le//A01V9Qqf31buzo6DBJmXYE2VVtXoQU/f3zhpm7cG1FFpY0o+0LlF2l0ZFzvvfuubty4rfZdnfrhj98O/k7PL+n7P/ipPr50RQ8esbfUtDatbLddfge798bk8mfOPauuzl26c+eePvzgA62sLmvBRpm9zqprbFRPndHhnh7zuVgnDAgxYJvbtHzYELdY5z+9qIs3r+p23wODwWHnf0fHjx83MOpRq8HdErJi8MLeXCtOm4m+7JHWs/+gdmz4R3r7NTE8ouHJMd0dGtS2DSwT2FsNEMqcB2TiUGen9u/tCoFeX7Yy2clXS22VlmYm9PpLL6vNAKiiqtTCs6bS4rJYKelSj/2uWCnX0NwQgPm481JvvyVllZqem48jfwqt5NgsmP2Fzn/8oQ4dPqTO3R0qLa/UrEEnCybaOvYGcGPLhW/9xbdi6HavaXruzLMGvm2qMTA7YLlo6ehUqWXmRz//icG5AaTTnpya1+lzp2P/qALLQntXp8qrK3T5zk0VlxXr//wP/k86unefFudmDQRXtLiwrDXTwirS2fkZ3b97L1asVhh0Hzh0xHEUxZzJlXmGli2fFn0WcEyODevZ554xQLMs1lZozeVYWl6iqrp6y7xBlGkf6n8UvXCzy0v+vqmi7XzVVZQrzzI7PjEX8xvpFSusYMWpQVBlpfYfOqzeB/edxpTqDdBmDI4rK4oNkHdZ8bBlQr5eevX52KcOdV5XU6cmA70ddIzrK63cG1M7+mDQX/2uTOtqNvBib68WNkGtYEdvAySDK3pIUIb04HLFlhEYSIdjeIvwyDUAC/0UwCt0gj9YUDBwPMZWEA6X9fxQB3HJiCbjQTyERy9xxl6KLxlkjBXyQJysgsVv0msAPKeHTuByWknvJJCUWrnQQC+YG3+O258j3dCf/u2bXyXlTfB4nzPQxBNGwA/oLP9MNKdkIt9pQjY6MKe2TUTmL+nGNOTon/6W6ynDby4NjHGskHY95Y+ecRYm0IuCzqMHLPSv08oR69vn+hyeBUV+D1ggTfgehsYeSCdATaSZ9HsMVZEPX+SXwPAnGe7ErxAYfEealBEpxn8BYEgyeiCta7PeBD6Tv3iE7+YF+XvCW/9+Qnv8n+5pu4hE37/NpXK1X9OblV389gVf+BlG1+HJQ6SF7PkveLzlJlguTJI5vAIEkw2DV5ksQAsOWaVxwZAtDqPN91g44SvVNXrNLRtRlsTlFENeEmjgmUDQyXP8zrmgOZffyAfhHCf8RHYZ3aIOwDPkEbDFAja+EyDqXzAGuXeZ+zkDl3xP2fU3+JDjOY7wlBuyQj6ibOwZ+pGjHOURJlEHF3GUEPGm3yHfpO88EIp3+OeK+Cj/yGQu/8wRi3qC/MSLdHEjTniHf1+pJy4kMXiU2BT/hUtgi7jxDo95l3gVzgGIKwtGLzw6I+El5uXRQ5me8YvMpNgJn4vDruD/+h//X75JYiF0uchDidh76kaj5UKEBW7h0HJajVYNwyMhmE+ITATzByBi53biJWGGFPwYDiJCoEJIE0nc+U3BonwzAoNpvqAHRA7wQkgAgxyaHcHNFNKZXVrXwsqGW/C0tvI0k0+vlw3F4SaVbs1r3759ununT+trO7Fv1ODwqI3dmmYXN9yat+EqqQyGzSwuaKegWD/92fuxGePRQwc1NNivU6fPqNqGtrmxSQs25EOPH2t2dk6rG64kZSXa2GHIyBUN/mAEdrZild6k/bJH19//m/+ufvWr39DLZ8/phIHIS2efl02GPvrZe2J3c3pi5ufnxbFINTXsMfVYLbsPxPmEv/kbv6ZXXnreoKBdjS2NBgU7euX1N0KgmWheW1Wrvv5hTU7OxmatX/3aV/TqKy/p+IED2mNAN+W8HtizV48ePlBFRbXee/+8fuVXflVde/daqgp19/Z9A4E1LTk/R0zb2OiE7t+5r5s3b2tobCzmCI1PTJmWieihAUw9d+YZ1ZRV6PqV67plwPBokNMAlgxynI+FJT8vmNebOn70hI4cO627BorTw8PBw4XFZd0eHdHNBw80/mhIPfWtmhof14r5xbYAzH1j1d322paKC4qiR2no8YC2VrddxYrUtW+3ilwnxk0b+0bt3tPtCsVO0Vu6c+9uLFwoLq7SB+cv6s79Bxow2BsaG4+zJemRw0ghP3fv3w2QMTQ0pP7+Pj14cFeP+m6rpHBH/X196jGYe/bcc6owwFteXrXfed3v7Y1ympwaV//gA8dxK1ZeHjt0QivLNhL52zZo7GpvYLW2rMHRIV02WJ1bZJPXmuh5YLI5ig4pZw7ViuX5lv1c/Phjvf7GG9rTs08XL38WcwY5f3NsZFjTTm9jbVFDo481MPZYp58/p+bmet2/d11lZa6/HFrpesYQQYkVK1ueUE6TM3NaXFrVlMEoqxAfPh7RxMyCyvJd57aWdeGTi3pouRgbGtZjNxouXL6gCgPdngOHTW+dDUCewVVtzOGqoMHQVJeGIc3DpHg4zXTLPF9TZXm5vtu7qd7p1BtUpwXVmK7iwjy1VbtxU5lAD8q/3HUGAJbN68r20ore8aj3jpu6bf+ZAk/G+3O9EEN8uWf8UP7Jr8Xa9MW8Vf9GT2AI6OElDC7zGyrE/jGGAd7sGRqydEMv2kMAjVCmsDltcgnt9HbxPdOZ3NFn9NYSL7/RkakHAeOQ7kGn9RPxoA8zXYjfmKTvuImAuNMnOAp50JHp6MQX9C13jHWimW/2a9r5BtkM7bLZMzQnQGF+mt/03AFugheRUKID98SP00p8TEYn093YhGScTKf/MtDlFzk6cvFFvlN8meM50uOivLKyjvd8J1jKP/Emftll3/xf0Oy/FK8/4MM3wBDllckL8f3bXAqG7YFuxxMvU0wZHRHU/5FGMqLUG4BSyhO8IBDfeP8kKT8QR9DtO4aZ/OKPC9DFb64ANn4XZepwYcitH1LcpEgHBn4ouxxfiZsLH46DNJKMkWbKRCaTOHgJjxMQ5Z1/O03sOyNFkW/HE3WGHlzHRTT0CAO6gtYI5/9Jno+4iD4BDi56ejPeR3lGWGw7JGfyHIH+kiM2ZIjIoZHfT0Bm/J++k7cYVsyBrvTVPPEv0o038T2VDQ0DZJd8RF2EP76isRP+s3AOw7+Q54jmSfq8iDjjHx9zHhwW/ylfSVfEXMuQ1VR3Qmdk3u2yrBf87u/+02+uWfHjIAji+Mj3JDipcFLh8o6WbVKWQYwdiWSEkRAZpeuefXAAXX4ZKcIcvocSy4UJQvhGmr4ovPTe75yRQPwWNgox9k2yHzIZLTXHsuF3tNxX1zY0YRDFqj5Wf01zYLYK1VVXplf2VGrP3n06f/G6Hg1MxcT74fEpjU4saGh8LlbdsfEmq6NKy8s0PjWnjy9d1eGDhzQ3PRVzlvbs2RfzXeYMCDhMG2P5sK9fbHPQYDB24OBu5Zum+elpzRnAIHjML9rVuVs7m9s6cfCoWuoaZIur4UGDqsaWGLb80U9+ogaDp9Ut006L2/yuqCpXcWmZPrvVqzt9j7V/b5v5DviZ1PjktOobG3T8xCk1NbfEFhOTBi179/bowf17aqir0i984bXY92p3a3PsxM7EflYBjtqANzS2qm/gsZ59/nlxHEqDaexs36WjB4/oxNFjQUN1VY3B5rBbdoV6xUDg3DPPRfx7uvbqlRde1qvPv6Tutl1qqW7QbQOq3c7jq6+8rldefE3Hj58Mv3U22pzrWF5WaYNcpSHzitWDl65e1dT8Yhy8/NILz+toS7sGP/tMUwZWhWWlGp2d0rwBCxLCtiZ5lrOdqkKNTI+bx0d18ZPLGh7q1/XLl/X+ez/370vq6xuMnrGV+YUY/mxobtVb3/uR5peWLQ9rmpqd9DWtZfOKQ6M5FoitCCb9nonyFjTLK3OEyoTUzM5Nq9eArby0Qr/4tW9Eb+GywUu5/bC5J9se0Pvb3NykIcvGF177BRVslbls05l+rU2tqqwwyDII+tZ3v2WQNqGlpQXd6b0fgCa/sFxLCwtadVkuDju/Bqnl1ZX6yle+ZsDXqxvXL+lB/y3lFZdrj8F3dWWJ5WpSd25fiV3rl52nUdPOLvUlJQb40yNuQMxGLx3y+vDWTR07cNDAf0FrVlDTS0v68x//UO9euKCHYxN674MPdXBPpyoM2JZXl8VB0S2Njfpf/uX/qoHxIa1ubxrgjWvKMjM2MxFDnBWmpb27U9uWD+Y0srIPILru1i1D43Laq+bjv7i0pBU3fKxa1Lozr3KDwFK3pbobKmIT41I3nkrLEtBKKmMnTZo330J5Y1ysXKk/oVvsiSsp8dRT9fT77Bt3WvIoy+SH3vTcpqXWD+i1NEcsLW1/ol984Z/v6LvQX/6d0ksgAx2U6R3eAy5oOSfdlIxSKFyHDwXvZxwGjPBBZxgqlF26Af5jpZjjBGhFbwFGzzzI9Kg/xvd0JUCRhqzgGiMB6wHkST/xjsZwMhykC604DAHTEaK1T0R26N9EDlMyGDK0bg+jDr1OL0cv7wN0+T3PAFgc8/+eGF87hi+hK5xvPKGjMdpP3juG1GtCvPbPK/7jNwzm5xO/zrv/ohxMD+lCB2WEw3v0wkBXLjzPEZ/9hNHL+cvixA/PXMTDfLsAqTk/4c/PWU9O0EQkdlm6uLCR/uNdpEm8fPBvwmR8ByDBI+wlUUVPof3TKxvh7PBL1OxTydZIMeQMPf5GftNCHco0pZ9KxHfi9p34s/yFbDowZZW9x3fw3M+ZnEf+czTC18SXlEfSDABJHNCcy0+GC4gXP0Sc8QT5oq7QiCA90kn8dFwOlAEb3mX5fto5aDj7SGHtP0CP71ke/n9s/QewZ0l23gd+z3vvfXnv23e1me6enh6PwQwGTgNCNEGZ0GqXQZFaYAbUSCEXG6HYpXa1omIpYEmCAAlDAhgMxve07zJdXd6bV8/U8977t9/v5P9WN7DK/7vvusyTJ0+ePOfLvHnzBs+ZHHwhSs9xoAB+0P1EFgTaFZ0tsqcMtJEA2VwgD34+RI+iE0H+3lNPkEl8J75inyMd6R0C4DrE9XQp7qV6yOklP8uOCIn/FL/gO9/+9ncBVgg2sjAxIhMJwgiVCd8QYeg5LV3gxu/zTKC+SZ45YxGHKb2PqaNUxSil4zjXXPQIFCqElUtHxSRDkzOo/OAjmE6KRSMHhLHy/LSd1szkRDyuGVtOPU4+5bOwXaY1x59b3FRJ75vKs/L3DU3E54WePf2MBZzyYzIvH8jm8zP7d+/Qgp31qIFX/+CQ2tuaxcd6V1YWYg0kHC2fKmER0sWlVV2/cddAaFbtBg81lQajblBV1dVqNxBp7+oyuwXq6u5Rvp1fT1ePVpZWQmlZeHLZCjFpB//B5Y914+E9A6gFtTc1i4Uf+eTOVTvPa/f6ND2/ohOHd+uZJ4/FpGLqCnG1tqZ1rFjLa4THfpbp5asXzUOenjh5TMWuq82NVT3q61Nna1usuE9v5Prt21ow7ydPnXKjzosFVvk+XUNNfbwJyRtcvJV4+86dAA67WevMwIy30Vg+odhlKvXx9OSUa6ZAH527oO7O7gBvFWUVrnNWJC+M+Wh8B5JRQZSQBWCnV5Y16Lp6ykDuwIG9Or5/v8oMgBbHh+MjyJfu3dePz7yvj65ecvomVRkA3unv07/+yz/RwtqSzpy5oC3X6WufeV5PnjipkaGBWA/ryaee1aqBAKM8l29ci49Vn/noil577RWDmVcNlsd0/MgRlZv3lpbWeKGi28B0z5F9BkIHdIA1ybzfueeQ9u0+pAMHD+uYwdnM5Iz27tlngP3QsmYeUlnSXdcnC56OjY1o2Pwd3H9U3/vzH+nhnQeW6bZB1aJGDXAuX76kUcdh2YuTJ47rfv+A2tp36P2fn9FUf78q5pa1+mhSC+srOvDEEwbctSqwYRgf6nOd9qmt54DWlot07doFPbhzX5c/Pqc7rpcZ1+Wk5T83Naq2hioDZb4eUKly7wvztzU3Maqnn3hGs/NLsrrH48Srd29pft0gZNv65bT/0d/+lro6GjQ0PKye9q5Y9+4nb74ZhirP9XXj9i1du3lbo1MGdJt8G7FdTR2taqys0fzsQgDVgcFB3bp7U/fu39ba+rJU1aR/d9MO3yCMNt9m4BVAq3BbO+vL3ebyY00uphOw2jx6UlNdFaAL54RhzJxr2I/HBjxnCz61z0IycrnRF9sJbBTnOIF4POZzRoJoK9DHtmFYCdgaNu4xMgQoY+0mgFOydyn/6F2HzYIX9mleE6DusfN13sy7jE/+OB9GlhJgAwAl50Fi7BjGHWPPBuCKMvh2Vl7saNg41lPEwTo9eQQgsGQZFWeLydtOiT1meY1YB8tXArz5AFoxh808ZD1x5Esc5IA9hX+AAGWHb4pH2UkbW+4cHtngmc74pwM2N9uIG49dfBwjF5THPyhxz//4Q5RRx4R0OeVBcBL++xrOl9E6liBJ9MMX5OKRkDoiEjxl9ZXoBJFP0fqkTAkw4OMs19CFT/jLygkAilEqtlxa8s9ejiBQH5lMKFI4bF+DHnJnH0DVN9FvE0v8I3fSmV/2fFrNFZz0z3k5wmM+YsSIvJyOpz2MUD7WS3II/crqI2o1+EC2UZ8RL8UloHucRn2ZXpKfbUQ+dY88XMbQs1wZnR55IwtosQWLOTmQng4Dj33JKuo0l4YQkn2cDu7+ejAZh1Qn5EvIRmwj+D5RHte5T4JKHnIxTX5RP77kDVnQjhilXVqmY5IWcCch8jT14CXsBE7T6T9pnzn+4yr6YfnDd1wh/PUyIAMy9f+gxT0wEXxko71RdiLH/Vyn0HEK/snv/M53YZRKYouG5QxJTEYoCZVEb4tEMByoOIxTREmEU4IISRCkzS6kHQvhfVIKxGYBfEqgWeWkVe0T4Sw6BaHyYykAgyMWLV1aXFChjQavmzO6NjS7aiFvxKjX8laJlvIKNb9RqL/9bLsePbqju719Wl1eNSCo0ze+/iWDoVY989RxHT20Rwf27nDPvMCAaE279x/S3ft3tXNneyxLwCrtfPx33z6+gUiPsyBWgb9194EWFlZVbTDW3lwbb51NTk+JjyfDN4+nOju7dPvWLTv3AyE/FittaW4J8DU1N62PblxWY3urOg3eGiqro4J27toRjxDPfHRVtY2d+pyBRrmByfLCrBrra7Vj124Vl5QjHo3byfJI897DwZiQzbf/AIzr5mHMgIbFQ3k02t/3MFbhH5ucZkBQR44eFa/Vr7nHHI8SzBsADBDHiv4Xr1yMkby9BiXMaYvJmznjjL7df3DfeU/HfLE95ofFWDFEfHDbPsCN2r1o1xcf5n4w8FA/fvstvXP+nOZdd4f37I0J8SZqsFcSb0uyXtR2YYkYHmHeQVd7u+VardGJcT2aHNaKgdf87Iqamxq1q6dD1eXleu/ddwJ49ezcIz6X1LOjW7f77uvclWsGegt64fnTammo09BAv1596TMqs5Nr7+6MkZqp6Un9xdt/pffOvWUwc1VX7t/Q5Vs31dPZo4a6dhu4bY0YfPPZocmp2XhUzRISvNXa2NQSL2vwse+H96jbI3rYO6DDh/bp9MvPG1y1qqGpQZ1d7TphwPX8089G/HfOnI35VXfv9Ku+qkIvnDhhINim+v092uP6KKuo1tToqMpstKenp1VU1aobV3vV2tKsr3/tF/XySy/r1c++Fvr30nOntbW0oHyDa0bfVq3zxQbOrp5YYqO9Y6cmpuYtSybObui999+NEcBHj0ZVbLv261//qo3SvO4YiO+x/GgXfM6myGD66SdOxieTAOjGsLpx/a5mnG56ekKrBpX3DDB5bPu5z71u0HVPc/NTums5nL07p4GCHdYPOxGtq0WLoS+1fNS6yu3Gxp2lVBgho+PGXDomyOP4s7fiwqhYvwBmjyfEhh3ILEFmQImajB3n4Qh8DYARDjrsT5oDFfdztiUcSKRO9iZsnvOFOh2OcEyRR3Ju0OJeGFKfh0XyDsdKumxSMvfQfwAcvNJByox40Iu8sJ+0n8xx2tGZp2SsOQZsJf55GzBz+siEtzBJS+eJPEjLSCQAIT1iTHKKeVt2vABDQsinII1GAOSw9cSNQnHfiYITEvPHuTfkRCSyZ+gjYhGHkDtko+yZvMkrXcdhJWAR6aMI6SB1oJODI25c9nVkhx6QBv5xUsg8AYskR+qY+NCAH5KSN7wCdHM5eEt6kXiKpD5OdwNIBI+8fZotZ5LSZHrijOIYmcUpPw4cwv6ZVwL1QUCm1BUAhHjwjV/jOPGcaFM2RiVpj5BDd7C/8AX/ucJ5l4GDBIqQcehGTs7wwGP58IkBHAEcORklNiNfOI9j7yLv4B1e0bGkW1kHIOWFfBJgI3CN9hMEHDfJIO1pHzFHOle+GCHz9agb80JRctnH/U/vocFNbmf1kc0vo91n8aiVyDPisE80lm2rKEeWQeLL+UdZCrVoO8cTKaZzBG8ml2TO0zp00jKjPTt9PFb1EeVOcVPeWQjd8LXERuKV8DfjftLWs2uJfrRLjiyT0K9cPeVToRDjszRpiNzCt2IlpXemvkYlkwnACQfsy3ARcVPIMZc7+yRgcJyR45ImNq5m3MfwoK+4USSj5MYXoCuLYyX2fZaN4G0O5q+sLi/HhGMmFMeEQApjRdna3lRlcRI+C3mW5LOgJoU2UCtt1cnDe7V/X4+ePHVMpTZWLNZIT5GPgDewIrgdwurasvKL8wPMLNuR84bXnj27w8g++cQTaIU2DOyoNCqQ4WEWbCxymnKDBHok2fP55aXlWKOKR5eshTU9Mx3fT+SjvShNVVVVDCPDS3N9k7o7ulJDch68Xdh3/4Eq7FAZqXnq5HHNTk3p/Td/rN5bNwL8BWC1iDDC0P+Lv/yB5heWA0w9uHtHCzNTYfypaHhkUdMtx8+zguNUMXI0PiZWAxhxhrOzM/roowuxlt3TTz/jYloHckaQ/FCZQPbOeHhoWDt7evTrv/ZrsaRDfFbIhgG66CMT83m0gUNlMc6h8QlNzMzF5P7Ojlbt37VTF5zXLCABcNfaquLKUv2f/+O/q3/wH/89tTU3WBbrOnhgr37lK7+gz7/6mgHe/nhkx6KlC/MGlAvz4hNLK8uLarAT53M/45YT359k3l08SjBPGAnk2tnVFet1UZ98emh4blJjizNhMCcXJjWzNKt8822l1Yob7/ryuuamDSb6+l1iOyM7LhaTXWPJgU07RsuGTyuNj4wHr8sbBiUP7+vN936ujy6dMx+96r13X0ODwzH/bs3qfu3ufU2adpHr/PAbr6vxxMEARB+/9Y42XY/5rvORyRkDzA4tza1pYKDPbaJaZQZqlbWNqmlsNu9VOnTwsF548RXt2nVYne27XcYKvf3eOf3lD3+qu30DunHndrwwQGXUV9don+uqrHjb4LRZR1hXztdZb46vNNy6cS3e7vzcy5/Rr379a3rx+ed0cP9e6025RscnNXi3Vwd6uvQFA9nqskrt27nP+jijP/nDP9RedxI+/4Uv6Td/8+9r1/EXrGB2EAYWJegMAMNOv6qMNp10CEMNwGHRVOqBx9mAQ0bVlw30eAMT/cL407vHMKcNq4D1SA4jGcFkdwIcWS/RV2jzaD/2voa9ynq8kQYyDsR1RccGWEFPMM7Eg2YY5zgOEbrNpl5yopEAWTwaNGOZw94IR+298+Y+LwzFhkNwuwvQ4bJC3yYt2VMfYMdoq+gWGzYGWSEDwKdTmL80skH7Qh7prc+8GC0MKxmM+jryNB/xgWrarDd4jO8JUkYDNxx5WNecTJ3M+psBQOoIW5xGQIgTTskHIZeUJGQCz9Hmcc6k9a0ArN4nx08eSebJwaZr0EvHOdnBp68hP7YoS6QiIGvqIkvnrHJO3gmTbM0rS664CFEGklOOIPM4uP58DbmSHmCLP0k+L/EW+uN71F3qaDIY4Q4BdUg9eEt+MT3GCvKRzvy5vNQl/ipATBQPugCupMvxWR7nR6eUeXUsHh3AEhqmG7L3Rrli5Mw0km6ntkN7AaAE0I9AGpcZOxQyIlP/t64GWAte0bXteCTNgEQG6pJ+m23nA78ABF6C4esfQcnX8VOUJ4HwFLJ6TBP0U7uMR2kWBnSCNnzAmPfkzyg6/KR6TZUCEKaIvAEO6KTtxdue1MfjeDkalINz0+RJA3xm+pVCkjP6AeBi8AS5OWHIzpmHfJZXWcjWbTTi51L6AB0MPXC+HBNi73N4Jn7iOuOJW4l2yNm0iRd2yvoIH2lkOKIm/fEJ8ehwRjwMXZp0mruZI5QBsiTk1Hjj8SIMoiRB0v8TRxF8O+IHsjYtNm7DFI0nb9OZ+pwVtpn7xeuySbl5Bg6SXQ4DDB0a4MrKsg3xUszfYlvyuTkwYOKxV3nMDWHUiwUzEU1NsSveYJ1PTlQaiBXkmZZ78D9/OG1FqtDK3LSOP7Ff+4/u0o2bF1S4bUM/P6N7/Q80Mjul2cXFAH6s68VHeMtLi2LdJBZonJ4aj5ETVre/dfOmRkdGnI9UWVOm2qaaWG140fwzygX4omfDMgEjw6N29pUasZNDdKxbxcRxCklvYtPlnbVzY7V1o+BwVnU1DfFIrMQ079y8opHBXg313lN9aYmB1zXdv3XTtFAU1igqjd5tVUWxau0oWYjUNkMjpskjTuZaZY16ds6AZWkxjAYNn7JyTDVCw9FpWTplkHn6pRfNf5XqG1h9fyuAFY+lWCyWuqTXgcPatXuXund0xxuMfHaIZTZYTwuaNMTMKPPIad+OXfri5z9vmnxku0qvvvKKea6Jid+zltvHvXf0s5/8QFV23tVO69ZgOebp9IlT6iivVk1ekToaW2AxHp3+wle+knvMYqNnIMTyDDX1DapgmQI7JHSY+XbHjh7VxPi41k2XH8twMKdqyTLgjcyOnTt04MhR64gBgwGbFTwcHBnxuPXhw35fw9HxYXjWoGLUM/Wiyl0OJpbzCL61vU0l5SVq4gWIbd+z3uw0wGRBYQB3EXIpY004PmFTrWU3zrc/Oq+LP3lXj86e03t/+e/VvbNTz73+We09+rSjVlmfVrViHdnAsRQUa23TvTaDs6XVZddfhapr2px/sY6feN4gql1jk4tuJ9s6c/6jcCS0wG3HffrYER3asUNfefk1g6Y5/d7v/6l2HTilE089Z75K1N7ZGivsb9oesBTIpds34msDLEPCSvud3W26N3hXy1sr2sy3oXH7bG9vVn1tlePManlxU6Ob5c4Pg2VA4PbHFxAKbWCry5nT4s6VGz42gRE6Og+8gcmLCozu8fh0wfXHixysAWiVi/YRRsxb6kQlW5KcRzKOMXrjMiYHxSPAknAYOPMN04plDUwsxccYJkcToM8XOcfeJVo467BYITuOkzNMDuQTp8WaWGl+FQ4a+gG0nB5bRrtiXbNIQyO1SELzfI5Ophx8DG/WoU2AvOlhY1lOgzcOoYPdjVHmXHulkwXv0CavmKBtWjS25AQAcOmRKfaB/EMHKK/pMa8OOoyywHMucexDjA5xnZC7l8rrU8s2kwkbsiVP7mfxYksncY00sfdGfUAngId5Y5+25MCgF/UV4CDJiZQ4WOLEFvJPT2Ae80mepp3F/z8K8BXgwhtxYlQy4qfyBg+Uy780mpXAHnLi0TFbDDi4PDho4gOkMocbukd60wzevKes2WgJW6ZbpMM3hOz8i86IfxHXv8fl9i/RSsd8AxWHHXphPY78TSPATi4f5Ieymaqvp8eW5JvJmfLw6I1r+A1oRfkjT+di+tBARyhbqmPz9Kl6Ik5gBddDoplATiY3QlZm7uPT0cdMPwiUI5u7Fvmz5eoUqVCL2eZIUb/UB1iFt5Lp1EewbWHjc098Ioi3dxntSm0h5c9x8OIyUofzi8v203SeySt1fLgP7zxpIVdkGmn5ocNmO+ogMsUmUBbzb7mH/fEfNDKAyvXYcmVGnui1D4MufiMfoWWvgWYRiUDlbmM8zQwGodJO1al8zo7MQZiOmMsoITyuUQGO44gMpSKwLD7Ij7kIfC4mFY55WmsB/GgMaS5G+sQCITMYCIwXAFBYRk/KDIhKAimbluNjtFinqa2+Kha+xIGyWnvp9roKt/J06dGqRuYw5AYC5Xn64Pxb+sk739c77/1Yb73/U314+ZxWttbVtaPLjno6QExLY52VY0t8ugTHSb4VFXxjsAYpi0+Z7NzZ5XLz6i8jKrxBxIhPeZQNkEON7N69R88997wOHNzr8lgu/k1OThrEjGjF8mVUAqVAueJzTG4403Z2fDPx6adOat/ODr350x/p5MkT6ujsUm1dXazOzSMH6ganhTLs292tbjtHKq/QBrkq1kgqsSzd0LyvrquPkYW+gYGoX+qAclAH1Cn8kycAjHqkDnCKwwZb5IGysIZYNFjHaWP5CIMxPm3x1NNPBZianJ4M5WWtqTQMn+YlMPflS69/Xj0tbbG+1NLyXDwOI2MUcnxiTBWW55e//IuaMChgZCivuExuzuHgJmcntW1wNWfQOGtgNze3oLHRcXV1UeYu88SnjJpj7lBTU6N27tgZq5hzzIKy0wZ2N67f0IOHD+38+Uh7WYwyFBmlT01MxZITA49G4+POFz76yGB5WPd772vMwGNlbcUyKdL42Lju37+fOgfmacGA3wJWZTx+bLBu4nRL1NraqkOHDmuHeWhtMxAjL9dVfG/QdV9iI2710rplINM+duSQdu/fFRP7tw1ml1yudZfv4ofnrSejlg+dimTYXH3xlucpA9FrV667Q1Bv3exUZ+c+G2YD271HVFfdpKOHT/h4f7TrAtdtqevi7rUb2ppb1Jk334wPr/Nd0n/x//1X6ht8pM5dPWo2uKqsqVaejdrFO3c1urCoZUZenLappV4llQbW1ql7Aw/1cKhPdW018Uh+aXZTB3p2a//uDt0Y5RG72583lpIosEEsdhuqLDbj8O72SvtmKgHtg3lqjF6HvfF1AAVvfrIAcJTXvGMXsEnYGn64lTByti1ZOuxPGEoso4UEDwE4rMcYznAejk86opCQe1ng8SLnOBScDMyadHI8kSbRw5bheOEtHCA6joH1FiO9iXrYQgJxk+NKd3KU4ojePXtGrgDyjEiFPXU+gDFsQhhpnH4OcCWgx1IE7syQGp4yHp0BeVCOkIvpxpwvb0gN2thLFvfFXiJX6IdUKaxDyDfSI+PkkBLvqVwhFR/CH1KOdGTsEACAC97IK/gJvoiX6ixxmB2TmLxTGk7Z8S/u+4972HwC9PEtKe0ntLOQzlOaoPk3QtKf5G/i2LTiMbdlmcA799OesiObOI59CqFnzgRbGb7NsicNekCeAHtG+bmGXcNvcT148y+bX0VgPjCdRgAIMic/aFNu9JA6jzl8vkZx4j68+Bz+yYvo/IvJ+3iWiEP8BIKQHdeQXaxx5zwZFCAfkmY+n3OnTOldLmgGEGIjT9NMmTl4l9qIddg8ho8GWFEG0kXUT+omRmh9j8AoV+IdAJnqlfaRgVpoUS4T8x1vFNx7wBYy51N53CMfUwk5Z/JlwAZfl7U1kiYegqEQewJhNrvOjzfGic9KDdDLgCOyw7YQEX3LeI+QSHkDgJJHShMbu9wZMiNv7EXYr9wPAgFifd0ysJL4JDKAT0egkAkFo/BZo+XNm/TsN5TMmVKhmZHBIMSnL6xwkOEVVZZRoPcKGo2emx0YzgNnxugETjWUwsYAJYAPJp3DLFs8snP6GNFyQWCdvGkAGCzenETp0nUUdvvx54PyeY3dyrRhwz+3UqCp9WL98je+qWIXq9Q98ZHRQQ0OPdTVqxd18fLH+qM/+re6cvmS+h8+sOQ21NbaqNpaHh9i9OxgK6qiTPRmucaHrr/ylS+rp6sjPgrN2461NfVqaWq1Yy+PtwVROgAMzvr63Wu6eueabvfdU2t3p3bsZZ5WmtMwNzursbExo2/3WKyczLEanRjVqVPH9Pf/zm8a1DTozIWLOnDqSZ187oWY40UF0vBxXPW1tXr++WdUX18T4Bb+Fhbm4tENLwEwwrKytqnDR4/bSXeG0jOxHgPMfLmYZ+A67zSYOnXipHofPNCCAQ51ytym9vY2NRl88h1GHtXROPbt26+HfQ91k288zsyE/tTaaXZ0dERPHD0CHE4ZtM3biReZh+OHjmhiZCRGEgFxtfW1dvQFBpTtaqyriflNMsD/tz/8oSYM3hgVXVtc1P/2u/9cF+/d0pR1Zt3K1dTcHB84p5GjY+grDmbFQHBydEwH9+xTU31DvPFZZ6DK3LwXXnxRO7q7o9zD5gHdaiircivc0sjQqCZGpwwSivXhO+8HUOzp2eE0L8TjYsBlnWWLE0zr4BRqdHxMBQZ8LIrLo9upqUnXoUGTwXe+AV1+fmE8Nrpy5arzspNbWdKeliYd9NZWXW5+V1RYVqSdB/br1V/5Ra1VGXAYSF014Lpy9ozGJ4fccJdtXlbdyUCaNgboh3V6xPxPTM7akJYZsFZb7vW4Vs1PGSDzxQjz0NHKArTl0fh5E/ON11/XKy+f1sEDO/Xf/ve/7fodVp7pX7n0sduTnbqNzaplWON6njMNZMpjxNKiPO3tblGd62V0YEjl1q9d7c3Wix4trbo+3E7Lyio0O7+s8XkDBsuC9gjgohsB2Cq2iQiw4n02iR4DiR4hS5YYoSNTZcCFs8DeoMc2LiCJAO8YdtoKgbaejBg2ikcWjudrWSePtMRFJ8O5OBaPG9dWebkl0cAwZkab9EEr6Nq2YKdycbBJjC6g09CiTYejMW+Y+Dh3fPjDJoYjMy2MdzhOKPoaP5OLgI2k/UY5fI32iFywW6lsKW/uscPehUNywJ7QLgGp7HEaMYHbIZwXNOKM5IkAciFwnQ4Cn6ai7WcOJqJFfE6T00R28J3dDJq+jjOO8nhLoCQDkVQVzjCVl+vIgcM4J59cHAAIZSIyPBI7ddhTfWRpSBKr7TsO6ShryIU0vs81Qkrziez+Zsh0ikejUT7/IJ6up3wT494+lUfa4C1uRNkjddxPwIV73I66j6uJPsCM69Rtxic6SRryoO4wYKG7jp+VLQCv5ZaOE5/xqConM/wnjwxpn9GOfB8ARADYkP7xsX9RJ+Yt/DU6ZKagS93jJzJdjXbjuOGL3SZTCc2i7xHQv2yUmGuApdR+EwCMjYgU2iGTUco/8UNa8ARyzzpDMcIZekSc1O7ZYiAi+OXlg1W3OeaIfgK8CZQrb5t5xcuanZlL0xRyzLAHM6SIaZcAX6qvaK/eAhian9BJX0dm8EEgdVDwv0+uJZrxP+ik67SxqCfT4kayTSlEft4CoPscPgq+853f/i5KQC8qiELRWygSFW0BZZFhlOe59BSCD2tB7CikD0Kp4tyZ5KW5Thgp5l8BqHgTh5sYGZikAnKEkrB9HM/dXYgwCr7OM3YcMGsEpfkOCeRR8Sgck+1xdig6IwuL6/maXfG5C85jmdmCEjsDO/eyTXUWrKraYKens0Nzi7N68annAkD09vfr2Sef0An34Hcb1KDUdQY7t+7ccoXOaH5uIQzvlStXNDE+EY/c4JeRnbLCYq0aWFTZ+bC+ERXKW4884sMRd/V0WQYF+tMf/kl8JsjQ1GBQOnfxQmD2UqdvbWhRW2NTfA4H2bNQa1lVSQCdpvrmmIh+8foV5Rtotnf2aHaOt+YM1Ky0zPFgRX0mlrM44q6dOzX0aNBlWFN1Rb0Bwrhq6mrV4+vUJKuhV1VW2SEWGmT225BbaQ38Kg2oaHQsmjnuNLzBODgwqJMnTzpVnu7eueuqM4K3jAFUpKurqQ7D+Ad/8AeW495wwrzphs7UuvyEqakpO+hVA7dW7eru0cfnP1BtdWk0kubWtgA2U5OjajCtN9/8uQYMOPtcXoBedVFZfHfz1OlTdJ10/z7LcDRod0+H6qtr41HVLOuu5W9r3iCLx48sBrtzxx5Njk3Fp472W5bMowsD6MaPzk5Pz6q5pVlHDx3QycPHtH/nfh0+cEzHDxzV2syiThw7alnw4e0NDZuXuYXZ+NZnzKuxLi44z4npKa3mbejyzStqqm3W6OCYWtpaY4R0eMhpnAeLpB46cCg+gbSyOK/u9lYd3r1HhZvbMcJx8omTWppfUlFJmcqbm9RlGTZ1tKimtV6DM6OqrizXgUP7xceeGwxUy4rL3RC3o05Jy0rsTLSnfnhZ4OML5zQzPqqvf+WrzhPH6p6g816zrAtLKzRtA1ViPWWttr67d10f7dp3aK8exkr+m/GI+NHQsPrHh0Knju7aq6He+3rjlWddp5t6+933tG/3Ls1OjccnnEoMHDFuxQaA790e1c+HbR9sN9w/VVveoh18vhpd19X5fGaszMAqfWsRg806fzxWq6ygrVRF7x87wogE+ww4ZbYlHE20//SL4HvoNHYji5vF5zyNwqfYxMG54Gy4xzl5EKIH73QEgFZyVE5HWsfNRoEBW6SLLZdvtmEvIQFHGF1oRprIn/vmggjecR9nEzWXiwMwJQ5pkE88OnGcFJIdTiMsiV9GbnEatEVsJDcoD7z4H4xEHtyg3BybxTgPx+oogK/g37RIktIkGcZJXCAJJUjlSh1dHu3nRkOi3JQ6vcnHteAhlxSfwHnEDVJQilpL8eKay+zyp5EEriVwkPHBLvgKii4nNC0nrqf84vJfC9BhCz0yfWxT0PM1xIBucM71oMXvr5U98ck59cGeX9CkzrwnfqT1Hj4AEdRR1HuOihPyP6V1PTMvlLJno2QAJ3iAx1T3qeyRIvI2t74XAyA+jnyQpf/QF+gSMt0hJN0zB/6Llye84Suye8iAZBnfnFNPUII3fG+UzdGgGWDJti9JINUpU4S4FzIjFXx7H/QjFiHtyT8BP5fBe+qZPCgHcsriQCPTYTbKD25ARgEyg6eUgrx5asGcLuxcPPYlP98m/qfbPRt0Y2TbF5mfBj38NaPNKU+X0WWiLuKRI4kh532UMEeHc0JQ919Wb4/L7LyJEu3dgR1HpA1dtS4xHaLgv/7ud7/LyFMSTEE4GxjJpX6cGEK8Dh5KYcY3XFiUDnBFQWEcQQKaMJ4xVBoFwKikR04+M1n3KBn9ch6kC4NKQ3J6mIM+QmRolDcVyReDS+XDOBWLcq9lYMt7KoCK5PmuS6LpZc634u292W07UAprwRyrWtbM5LTjrdnpt6to0wBQJaqpb1Ste9wrdoJ8GoW1ucoMRHjritEClnFgBKOpocmOtVw1NTVpxKa2ViPDI9rE+DmPG6xY7141o4X0SFtaWqKyt937HxwbjPWpbt65rUtXr+rS9WtB6zd/9Vty1ftnGUcFFzj/ae3Zt0O9vQ/toFb00cWzGp0a1ejYcCz2effWLd27d1dV1enx5+CjAQPGnbp2+aru3LylpwwidzFaUVatu/fu2FGP6vCRoyq3olGHvDFZUVauKYNI5vVgMKl/FoUFcDBPi08Z1dfVGTwsamxkxLqRF+uFXbr4sRvbpjra2uKR6dEjRwwMR7R33z79+Z//RYx48Rbk2vKKeyILKrBzZZ2t2uoGFRqAjz56oLHhPjvwfQZx1OFGjIrcv39Xy7OLOnX8pLra2tXc0Oj4qXH0dLfqUf+ggWKfPvv6q9reWFNtZU2MYty4dUOtbc3xeRy+vVlZVRvLXzS7rng8vrW5ZmA3odXV5Vg7C7sA6Gusr3edG9BU1qqmrEoNVXWqr6iJ9cb2H9wfo0noHKu1M89tw3QmJsYNOFetvyUqNci9+fC2bt27pZ4W19WdXnXv6FBtXZXGR8cNmJsMHpvi+4c8sqU9bW7l6ennX4xHdiz/wNIc02MTmhgy8KyvVYP1hQ+W076GBofU0lxv/avWxQsfx6gcI5a0D16Eqa2rsb7gENjy9OD+fQ08fGDwXqgDBlbLC0vOb1t1VWVuR+X6/T/7c117cEvNbfXau6PLIKgqHsUePH7YedZoZGQ0dK3c+jTU/1AN1vuXn31B0wbnLz73pPWM70Sux6emCOvu3NhURfveuWeXvndzRtenMD4FqtheUZM7OUwHaK+vVLnP6+sbDIDTkisx8uBfLOppoMpIF22f0RzMSxjSx3YhGT4Oss4YTjosky8nM8dtWxbbI9I97vV7Q15wxX1GDeLMcolRdOs0ozVMxKf3HYbRtONxunkDnHw6EB86cez2kjLAmWUT5Jmk7xycJ8Y4s2dswXfOxiUHZEMcziLHo7cAM96zcSPKxEa+kadthI9pr/CN88aWZqAixU/ON4BWJhvOI6d0PUCe6QAoSMutjF/KYmK52IkHJ4rrAWKcBn+R6oL7yCHxmc5Tmam71PuHUs7pRDzkBX3kgbNOUZIM8DPYeh6RARDSvRzpCPH1EvMQNKLMXA0qEYKPSOf75jGti8UjWwOPiG/5WWbBp38Rn+imh1wAswEmnIY7yS9F0rju//H0h2NAOiCQ+gyw4tvUYaojZJXqgj15xSNk60mwyD/qIOQXZFN+HFIHuZPESypfxiuyjHpyoI65HvccLck0lyZoJ/pcz+LlyIVeBQXv0pFJ+F7KL0VKdW4ZOC5p8WfgBHLHd0c24bng69OgKwXShq6RB7w4pIEVKHyqncRZOidPeAAzUCcx/5h8cvwnHdwIfx+4wnWFzLKcyY/4dLThO3imHNQldez6owNIPWIzMr4I6C15QwteCOSZhXSYk6V/ETe3UQLo4TeijVPo4DvVGek4IWbBb//2b32XiyQkAcKMwrtwMB2JcyE12CIb6E8metIIGXlAsRnRwhl+IiAXMnrlCXiZQuRDBTFyQmCiLUrOWiZpyBQ0mt5CyyogU7SssbMnTyeLybjkS0OMCrFzm1hcdwNwY/O1mW0eOBZqYW1DX9rnRmsIhlNFWYzSzIeFYmexNMuq8etamF80H1vp8d/4uEbtkCampmLJBh6pzUwbuDkOn6phjSreVkSQlH/eQANjzTcc4ZE3G3Fm77zzjobHRmNNKNby2rN7T6ygDshprKjWAmtdOX4yJgyvr5rupJ5+8qlYN2x47JG++Uu/qJ3d3QYsu1Vqx8/cK97SY55Vl/elRtGtTS0WDg08fTh4wfkzl6urqzMc+ICBy7nzZ7U4txBvbTKxvzyA1qzu3bkr3tKMoVdLB2CJ0bp29YpmpibiW43vv/uuHty9G4+FmPP20MCwqqraYHAoHmE2GCwBxOudtsp8MxeKuVbXrl1Xc12DJb+hjVXLyCBmZmohJtVfvnld9x7c1cDAgF77zKva07MrwGAYqO3UCyktLjDwGHZ9bsZq8w11tQEIB8eGtPfwfr35zs9jbl5ra1u88cgaYN2dHQbO9TGiwpyibEHfysqqWACXt1lpAmh3bNZRnNl1g9dDR4/5HKe04jpcUIflx+NevivJSOC06+vG7Rt67/zbBoHreu2FV9RYXeeGbf3cWouGPW1QSodhdnbatLYNxMs0ZzC07+AxTVqHmP/FwqX/7t/+kQYe9MZbou1tHVpcXtLs/Kx6WZjV8ti9a69BZLN1YEw9Brdb7gCMGkiWlBdranbGcRfjsee8y19ZVqK1lXnTadfysoGF20dlPDoo0b/4o3+vwdFhA1kc/mq0Y4wX31gsdV3dvHU7HnWXmcbnXj7tdrCkFz7zmroam1VaXWEAXa6dBsvxZqj5Lq+pM/Cv1eLqnCpamvX754Y1tsL8lm25dlRdsKkKA+rOugpVFPGIsViVpenbiWml7DzraIl1qSLqCFsRztHpaf+5SgmbFI873DDCefgXhtxtPYydr6U9hha7wyOp5DSJx8g49DJ7luo5GfTo3fo+6bgfTtRgBnpBk4btkNtFWgJAN2ur0MeJrJtHQBDtHptIeqIHHYcoDgcuZ5TBN8NxcY07PicuZY2s/Y84UVaXiT28hZMPB5fsIE4pyxf6yQkl/sN2Q8u7cCIck9D3AlBwHNyQDw6IezgI4qW2gW1OtJJPSHY4gbqQZ7Z35CSfFDfWMXNcQlZK6h7eQybE52IcJxqpXpOz+wR8+iT9C38Q9R4xUohbuZDVDyULeZkHLuGUkSv3s/W5oJ/xwZ54jEJnk9YJxIcvAHJ2HvOkzAflzoAX6aGXgS3if5rXxC/gL422Up/Mn+aN13Qv99/5Jjkkx51KQzly4Mf5U8/BN3dzvBPYR4fD17J6inI5nQ8iDvxQTu5BC5lEPtDN6RS8oGcQQoZZmSgvtOD9052DRBm3kx3lgmlGWXJ6Rj4coJ/IBz4SqM21X/JzOdFlwCttNEbzHSfIxf8EBHkqxpdeUvtJ5eZhRsZM0OZHIv9DFwFUbLGWoP1AAkY52o7DBgFY4TCTa5Yv4XERiR/0LUPKk5MncaEZ8fwvq8uQoTdCRrfg2wZeAaAMppjbkJ7j+k4ux6g8/2hsAbi8D4Nl4ZBhMpYpkAm0UEYMW9bIOCZg5CgwDbDEhhghY6SYA0V2vBkXxtMMJxCIMqSG/OlA3ksGauSPAaQHzTVGT6A1tWQefZ1rC1uFxldFdgVFOt2RryrWEDKPTMrHsa+aJ773uGpHFSDRNGlW2XN0nAQjd9mGYFhWIHp95q3EDhWhMwGQScEIjzIvzi9ED37OzrG+vk6dbV2qNcjqaW6Nx4p8m7G2ukZ5ywabjB6aMoCUegm5Wrl4Ey/kUojTMpBZXPWxe+PxxkperKbfZmddUV4Vj9UYCayqqIgV8ZE1b9hZCgE81g0AHxnc8NiWN2TWGaJ1ftnK15U4QDtgHiEi7/6+Pk0bcNI4mbuFUgOuujraDeKqNDkxFZP9WX9r586dIWvqlPzDeZlzHsWyREVXV7NqKktVXVpkuczEtxFv9/ZpxABk2WDlbu89dXb36JmnntJg36Oox3jbxI2uwMBgYWFW8/PzOnDksEHGiG7evKYZX+sdG9DQ7Jgu3bgcAPnYsRPxqaVdPTsMmJb0s5/9ONYva6ivj/OrV6+6Y2BQOz2ln7/5U5dtQ6MTE/HywCCPZ12GK1cu69QTT0VDWV6cjy8a3Ll91wD0Xqwdx4jP5MSIZbShR8N9qrJsX3j6+VgVf252VFXlhSqx/I4cPKj21iZNTYxqywAOYHjvwQM999xp89QvFizscZkPHz2sU0+fClC4sb6pvuFHuv3wnvofPtTRIycNGJlXV6Zrd25oyACr0PFu3Lpi8NWv8bmReNTZ0tqgE4cPaHxkwDxMGEhVuKPjGnA9TI9N6+GDYf3svUsue56qy4psuJY1NjYZa3H19vXqYd+A7j/sj/ruc703VJWpqqlZdd271NTZotr2Nk27jay5ZeDepw1uy2vLtWT5VFcUum2V6l+fm9SK+ND0ppq1JItBlQZcPQ0VKjQCZBQJ4IXjApCjY4zW1hjE851GztF7AsfJEDpYN6MH6fpIpy4XeoEe+5hfuk7TS86CS3FuOqGLtgWAX5xD9Iy94ZwYpYZOrIP1KeeWBZwLZ9kV8sucArpCZxJ7k3U80S3S49xjlXhawafKASVsYXYpnHrwlMpI/lGinBzimiOH83TgGB5wZvAdHc1cB5h2mtFCjklOztbnHBOgTR7eRaG4DE1scgBc7E/ux3UiQtccJznEtRTgPYj4DzrUScozxYFnZJTxRIjRhKgL6GHj09QU4kZa77kHH5Qt7kUW6SkJsnOsx+X5a/zwI67/BdAOmaRRruzxXwAhyyZAQ8RNumaiUeZIE7JLdj4C9+I8xU2yMS3HjVwtB8hxL/jxFv7P5/jMBDy4HrFjikfk6XP0B1sX9e9rlJs9cgrAAV2Xmcg4eNLBH3INPYeIQ3QqfAgMISQ2+AfvqS65E5v/UU7KxJ54Ge/s4TfqwnHJI9qA7wU/3kd9cs1xI1Y++kauWSBlkscnoIv8khxjlDdXFuimukx5YxvC59p34d+yEPl7j2xofyxyHrYi0gbhlCv/uARnlMflQxc4RozRnrzFS0fec52Q7QlR15HWsjavQc+3U3tI/Eb8yIcdeed+ORmxBR3HDX3yj/IRM9qjrxX8zu9857txkUJ4C2H7JqNPgA6cvFNoyY4a4AV6i8boNMQFRDH/CWbYMsWAXgiziF4kSDa9Us7jNZ6rxoRQmHecWF8FZQvmzbfpQgshJyWk0AmQEJLiJYGiCAGOfI0KQ/2m1/NjMnmAxe0CLeQl2vsbStVdzWiZex4+Z2Tq4rWrGp2Zjc+qVNdWqLHWoGJqLIxpdU1t8AWgQpAsjspbdbwJU9/Y6G48FWv5mBZglMphJI98Y5IiPHI36snKZ+eVb+ea580apiIWzDKfUdcuMzylBofBS58EYUQNhzxhR8mnZSanplM9WIZ8DJpHjzjpqamJAEsACCa0M0LHSBQrqPM4dHQYEGceTDcaquWOtFhSYY3Gbx5D2SxjRr4S0GSoviTkypwctliDhoZhPlcNePmw95R54q1Siz4AKet6sawGL0bwqZ1igycmfa8uLsRQb0NLm4YAdcUFunqbt/MqdPLYqZjvtLq6YbDlnidOwPrCchI8k2dkrbmpRYcOHFB3R7f27dpjR7emhpo61ZRX6DPPvxDz4bq7dtihV4Re9N5/oAP79qnLgJE6++jCebV1tFq26wE4WOqBxsUCs/cf3DMQ6jZo2xmP5phbMD2JzLZjrt6bP33LgGtcu3Z26+7tGzp/9ox279yjHc3tKs5j2LpYMzOjum4QODM9H59LWlpa1K1bN2KEi3lzfAaqy6AwJty7bCjHiIHk0NgjbVH/BcW62/dA7519X6WW0872nSGb0bF+/dmf/aEe3L+luzcuqf/BNfXfv6r7Pr9/755WDPomB4a0f8eOWMh2wbJngv+285tcWtWVW/06e+2BDh08oN/4tW/o0NFDOv3Sq+ra0R2dAt5+LSuv1gkD11dfflVvv/0T7TtyTP/uL3+sy7evGGA+0rmLl7VtQLGRv6nxmUnlb61a11eV73rtm87TDx/ayebxFuWWmvKWVVGYp1ojr6YyRi3TEgjlJcxvKHV7NVhwu2J0jXmCyYmkEREMJW8fo6PEwdjSLtCFDBhgOB87HzeuMIbE8Z6WRk8Z4cYpR8TjJBc3gIuPeeSEbfKFuB6bf/xF8DmcRZuM/O0U3M7jbTTXD6P79L6hkT57VBqdHEZpeTTPdTb4hyhl4JBrtD/4gbcATS4bto55hAEwnDf2g5A5P/iBhyhP7jo2MuMdOjiuKEAWl3RRPuebc0LhAOEqJ4Nk83GKUfrgKxykz8PhkB2sR9p0jbI8TucN+kQKZ5uLx6XIPwK8JpDBcfAbvEI+R9f0YjTNSZAvAbox4hMy4Tyoxr0UnDquUUzS5HyXN/KirOhKgD4f4/QSS25vOT5j73P4yWQffD/OhrpMgAj6UX9czcWhkxtRfQ6tAFEuB76SG9CL9u491wGC0Iibvk4dUALKSXicf+6YOv504Jr/Ql6hy6YVgMj3Ulm4l4APnWvKxZvo+F/oEifydki8AfiSbmRtLJd90OA6bSAghImn4xRihJUMHVK8nH77PO2RcdIR6pbjhB3gOeknGCEbtY0nY0Evxx9HjhNtyCfoED6GTIOXuE6ZP+E55e08MvthOWFbGJCIddl8LXglbi5NFhLoS7ShSdpczJTGZYcP4oS+QCBoEBdwle4RL91KvEW7hF9fD7431la3o/FywxGZXxEjDrleAqNQDL/SsyMBQmKeBo9RigwuqACIMboB+EDZ6N0i9BC8e5owCNMLi8s2LIVhnIK+r8FUMl6pQClwkIY/KQTAin0MVfuYtMzTAfkCohZNNy2cxrorW7oxOK17k2taWF7VjOvoTn6TG+eWvrizSF/ftaEbt+7oo3NnYpRvcn5Bw1MGXjNTev3V0/rMkyfU3tyolZVNdfTs1sDQsE4ePazpqclYa2jvvgOxFEQhZaBBg1hMG36ZNPfo0UCMZmCEl5eXXBJQuu/bMZflbdr5FAbQsURitGmTkQkrYTRSB2ROw+RDz3xjrqgoCQUjiLBXnBYljB6Xs2bkCgeYZ0dHQKniUY1vrm0WqKyABSR9ZvmyHllJAb0r1jwx6HI+I5MTKjWIY3I9ihk9GdcXv7R+EgaL3pl79XaYRQXmHAPpcm/4Rr6BbRi+PIPNwjK3Ade3z7m/7XKxXkp8h29rRUVb6TE0yp9fVRnA797Deyp2WdpbOgzO+MBq0jnKztt5AQa3l8NA4Rj4QDgNrSy/2DK10eHRgXmjd8t3A5F3WRkfAy4JsLW5zmO+NDl62bpCuart7JmYzhwBTGkYadchi6paa7VhHrdcL2srzAWrsi4s6ty5K5pfmNLXv/4L5rdQP3/zbXUZuPU0tqmvb1BFVeWaWhizTs1oZ9tO879leZbGm5WzC4tRpm2XZe/B4zHKir5vmO8//qM/VH9/r1546SWdfu4l/dGf/qkuX7uoE4f265e+/I2Yizc63KfZqeGoF0aneno6rU55mjfoYemN0eEJ7WzZod0Gdf1D/Vq2LFY3rCMlZfqnv/sHmh2e1dD0hl57/oS+8sWXrKO9+g++9S3X50qAdl42qKisRp3U2tRofZrTD958Rxev39FW4ZJBVJGmlpa0uMVI5LqqDOga66rUWFGjV58+rTPjVfqn55ZCDyq21rSrYFpVBtt7mkrVWU1bKFF9XY3KsR1OyzxIphgwqb65qS7ANTYEI4fuUlfYDJxBKJ8D5zyqwbbgDHiEH8DMuvPYqIfdQBdpIRj8ZEAz45uC25v/hwH1Ac4oLjhiZqf8L9LGMemxTVD0KbaQz2qlieQKgM7IDXPjSJON5pEfeQcNBxwuI2LcywAf90hDe8d2EhMHFGV1/HhE4ngBWBwPsJiYpd8GyKJ8qdRkFkfsvSMfQsjHF7C1yIGbHMfon+/TRjBhOL3tLR/AEz9kERSwbU6G03Z6+OMeto/78BqTkl0GzjOZZXIEDLLP+IFv7pNfHDgV98gTQJ1dI1Cj2Sr/HKcycjfdj+Br+JiwVZY50064C4908LOAk4ePEE4ufcSDpreQhzd4yQABx4CqdD057wD8zotyJ6CUABuBeiJNlNVpskB6hAxd6pTOKyAOPeIW+oNjZi40mkuHMgCV6aNvTJCn7tBc0nN/A3n7OnSoQzrpUUYHbOZjGXmXdDzFhZcoN9R8OdN5zqOcuXQZQEKmqSi+zp/jQg4qpCUdf1wnJfoWj1FJS1zrccQzkdApX4M/AmQpO+2Y8oSs+UV+OZqOmpWGJ1scQId1JGPBWrKPLZWdNGnE06nMC3LjLV4wR9QLBByHekQ34TddT4Hr0Eij1+la3CejxyHJ6jGflhHlZB+A0jRClj6nbBZAyCABX3i1vv5X/9U/+S4RE+LcylVgMkKcM4cKh8YITnVlVRgYGm44aGdMA0xzu5LCo5wxKd73ySSQeDBhRQJghGF1et9LhoDCokSp8LmyhnC4R2GKGT2KXmQa/SKvAIiuiABljk7Dp/CMzPE4dGwhfTooz4ZwMq/cDdc9acvgjT1V+ujixxqbmVCJgUgh5WpoUk1jg0orSmJe0OnTL2psdCrmIU2MTqiH9bpY2X1qWg8H+nX+2hX9+K03tXvfnhhJ4k3I5paWmKzMI70yAzCzrfv3H6j34aCGTOPOnZsx0bml1SCwuFDVtbUxJwwFokwoiqXu8gKozGtJRRjjGjtE5teY0aiDMisQb86lHrbPnRdvUQYQBohYkdJ6J26kpriZV6xigz6+IVlk4FdQVB6LvbL6L0tRHNi9X51dPaq0g2ekipV9twyWNryhsNQxyshq7db44JH6Q8FQqkKWTnBeW/kovpXex733Huhnb7+n3qGRWAaDiYw4alPSug1v2Hfb3QIbo+rKCoOL0lgpIUC19Y46D51wigDnGFYDrc1N6w2NdD21g3Xzw6gcvTQaLrqK3vL5G+YA8JhzYx1DsabpuQmNjI/HfL2x0bGYAM+LFnOLzNVLc/d4eWBmekrTzJ2amY6Nx3EAJ96ybG1p1LiBKoCnuqouaI8NzxicT+nffu9HOvvxVe3s2mkjWqBzV66becvH25Zlxegg8/HGJ6Y0ZLkw4X9laUFtBvmdra0GhxUx+R8n0uJrLdaltaU1TYxPxXpXFpXBFnPU6t2GcChF1gEeMVeprqYpZEP5VixjHxrkGexUVGv4Zq+mxpfV2t6oV159Vh3tDea9xuBtp0FMiTtMS+ru3qG6uvrQnWyI/8ql6wb7W3r5+afV4PqZtcymh8biTc2ymlrZImhm1brXuFvv969rcD6lq9leVW0h89wK1F1TYlAPEEZvS6w+m6G72BvmWXDMZ6piVNwyoh0ku5FowQrOhPplw7bgkKjrmItj5QSYkCYMYViClDbtcse+B03OcqR9CWeQjgnxyP1TxhVZZCMc0E7Ow1L3Nc4jDjbN8ej4RIN33CTDxEfwxLFvwWM2z4OQRqZSyMqL/kODvOCWslEmHCSuEdoUAAMewMvxg36On4wvAu2GDXrRPk0T2THVAGeXgQvopZEhDrHH5P8JuAjO/A/atHnKn+oE15sCnQoCvIYMTRP/wH34JG5y5HQwk/w4z2w+58gy6gh+4CGuUd5UtykglZQrrGf7ND0mzedz5MdlRX4cJ5CX6iASkNZblmfiJ+WRQLaDT5NeJTlFHF8O4G16URe+kF0Pmxi0Ie5zZ4CeJ9CT8or6j/iJxwAHjhvy8T5GJP2jXqEffEPS1JAHgf+JptPkrsEndRLn8Mo19tSf91n7IHUc+5fKFMmDh0/kmvbwFvLydaJF/LjDHv4/yZ97bKktMI8tgTxIURbKGpn5PNFM+6zjBIagrFB7zFOOJptLHHUbI2OWUYB/E+MN5Vx0OHLcNCqZeE8+lQ4ec0mzsiBHRszAEHQAsydV8EF5YvCIevA1eMLWRF3nQpIOex895jFdQy6YgVQPRKIOfMwfl3yOLEI2qyvL26zjRE8ymHEPDmWPApsKRCgcEw8ZFdneNqBhvocVkC2526R0PBJCKDjaSOctFRgKqSAIJCoOQZsprgUS93EYA/9IlwSeKhjglTV2ChCr2a+sxaMvRtEWl1Z8zppVi1rZ2I6PXF8bXY2PJa/aed1Tlea3K+0MNvV/O7Wu3/+Df6n1siLHXdHC/Jram3fo7/6d39C/+9Pf1zPHj6iuslZ1TW06uOeQfvj9v9L4wohpz+jpE6dUYDm99/GFeEz5t/+D39DCzILGeQy4MB8GoMgOj8eRlIERt3U74XULqby0QEf371Bzc51qDEJqq2tjUc9Hg0MxGbukhN5tocHYiv7wj7+ngrJKG61llRdvq7p5p/JLm7TtummuXrNzb9XaikHMEm8kFWiNCrZ8eKMNVILzrqmvtqMCbVu+RaXOs8FgZDrWByspSfPR8py20s553kCjpalJH57/SNfuPDAfrFmUr+bG+lj9vqgwT6effzbqcmRs2PXC1wMYHaNRWyld71du34g6PHHgsD46d0kfXrqlFSs+IKDUbHz+xWdjgdtyAzy+OlBsWoyGrW+uhxNadV2F03ca9AHjz7foWP8rRgPdAFbXVlRgOYUjclRrhE2S1RTwFfqGzqRHQDPTs7rpspRVNBl0VBuk0kHAOKGr+THBnlFJAEq21hq6F6O1ztdFivawbRBcXmVZWq/7HvZqeX1Vm66nibEpTU0sqO/+oEasb/cf9VveBZZjtYE16p6vY3t36/Thg2rr7IoRx+WlOd7n0MTCrAHjhhpq6+Lty3icz0iJy7Gd73K73grcsbB6G+hQnzZgBo+86btJ+7G8MNk0ctoJbxibY0TnextqbGpV086DKpPB58KWfvjnf6kzl6/rW9/6ZT3/3BMBniYmJk2vWCwIDF3KumQgODe/oNmJcf38xz+2fMr08umn3M4WTb3QQHZB+QZK05urmpxZMfAq1Jlbj3Rtc4dzKo266NmeUl3RpmpL8vVkt2kXWBdrq2IpiVLrFG8w8qiOqQc8fmSeF+ULY2odxri6aGEy4IneMQ4Y48eIGnMfIzgRHSvqkjpDF5nvhKXJ/iXHnowdIS1H8UlIti3ZKOqffLKXgaAfI+52HAFCsE2+lvhAHeksJjAEfUbe6XCSLmWfwBE6RTryIjC6FdecJ8yQdxQXXkwnRjh8zOhHvHUVqSCb6GADY7TJx6m8OScatjHlQZrssRUB/gmh1y4jct4Kejknngu0Q+wy9KASbZDyQj+jDd8+Tm00jXzxAg/nONlYE5A2FnY+lTd45Ef+KCnXM4fsrBJA4F56pIh8gzlomFaWdxYSP/gK12n4DsBV6nhncaHFMXlk19KcH4Bf0gfShw+inh2FPbKKUXZfz+STxOG6t+ySv8qNyjo/rmeAK65B27SQXco/pSdv8gq9cQT44Hqix0ifSTg9tIiT+KeMpun4aUQUQFMU97kHffIEwGQAIkoKvz5As2gXyCurK/JlPiMFhh51E/I3nUjmdOzhLY5J73vZo1ICepI7jHjQZ8QxK3sG2uAvAW/HDzkkXihblM9pH6+tFuQT0SweNHjKwhMJjsEgXI84Ts+gBe0WHII3YOUBOhWOGjzQsQR4UU4CfPDyEvVGHQceMd90JhjUgDQ8MNoV880s59S5owMGrywKDTjOFT4CtD85h79UjNQeqf/QD0LsqDOX/7/8x//4uyBHYgfi9s3UQNLoVBKK79EwnIDh/iUKa0ND4ZlISm8WA5o9Yowek2kkIWUbxgonkhODmcsqICqBfMwkP/4ywTOSFa8Ex72cAiEQzh0PZWJJCSqduUcT09MGSfNa2S4SuIQ6WXcNL6g4lpcoHb2tlakRTZv/ITuYxUU3kPUSPf/kST15bJ8Odneou7lZW6bJo7QzH53XN3/l69q7e4eOHD6kRhbv3LVbJ/cf1P1L12KtpfMXrujOvV61d/XYcZQbvPTq+q27Ghge1e37fQEAFheWY1L34NCj+D7e9OSUfe1GOMBdO3ZYuVZdQTI/G3r7zGXNGbFUGaC1G2RtlVRqhXcCrdd8x3HZBTvz4cd2lBuqrWvWDec943L0PRzR/Zt31Xv3fjio3fv3qLi0SNU1Teo5cFBj2xUqb9+pvXsPaaxvUD/94Q907+4tjY/0xSOf2sZaXb59R3sPHtaxY4fV3tEaIIkFWln0tL29Va2dHZq1c8ZQorBFJa47G97rfDR7ZjIe43Xv2KuHI1OuA6m4ApBXbLftso4MadQyWTNoXjKIGh5NI1DtHR2qrq7W6jIvTODQkrNw8nAWeTaqa4sz6n9wVyuu2+aGalXaQVfaWdcUl6rWeldWZKBYXx9LZABomhrb1NTapfnlbXV2tam1sUY9rW1yNAceAxYbkLWoprJKb735pqoqa3T48FENDAxpamwsHoPyqDTfhi7WNHs0rD//qx/oo2vXLe+7+qM//TPd6X+kyYUFTZi3ghI3KAOuxfw1LdhYLBltFxpcTY8Pa4DJ+677Xfv36g9/8D396U/+Uu9dOKt3zp7RW2c/0nsXr2hycVUPLJufvP+BhiZnVNfQoiIMmSEPjz1pm3EGT9s2LtZvbdnYWYcKePvT8oq267ay78nn9V/87z93+6zW//yjW/rNb35JC0NDLkdNjAIi6+bmplj7jBFu3lBlRDkZjW3137uvwYf3dWDfblUafE0ZqI1aX+fd7lfd6Slze2quqNDOlno17Tqgn9xdiLctWS6kVXMBsGrcsWmvTPO1KsrLoqdaZRvBKC1vvKJXALCsd0wI20Gj9kY7x+jHelUGaRgvpgZgO7AgWIMw6I6O08XgEj8CgkB54jBdS3bMeuU40OI6dio5xsQDxpdIMZIUtFPHEFAYvPkaWwYeOCajzMngRMKhxl3CJ3lH58F54UQymwdrmWOGtwSWUrmgSRxIZLYUhwc/xOUa8UjLcQJXiRfsN5EyZxc00A/Tw14SxxeCrwi+nzrCOE6sLJTSPmgRgk66Q4Jw/D7CpqfRu+RgYr6T96QPHriTyycDNMSNskVIx8ETWfgKtiWlIJ84eBy4z02qOo1oMSqRFgKNtGz+l9KZp6irSBV8ZU4Q2ZAm1WG6l20BLPh5T3popVQpHvUPjxlQy9IREXoBuKM+EjBkCQzusQwMPBEnPcFJMsj8bCoDOaUtfi4otONe7pgNPeY8gAY8ItdcUmglvpKMAlTl0uAnATzBby6XTMTRhryPcw5iA1ClemBLHVwiQCPpm8nGzfAHdJxMAR9NevKBn9j7l+SBXqcRyuTHMw5S/MRrAkbRWXB8zhcX00f3KQ8ja7yUAzYgL9puAD7zy/xK5pKzEPbjcubyZw52xg/3GQ2D5ipTF5w+tcvEG+0+OhCOT5xMV7L0Ge0oaG7jUtgY8+iITmP9dDlIC5jjOukKfvu3/q/fBTAxjE8hESzHKAMCjGeXPuLRAJXIa9OrNh4gb5YKSGArUz5HdGwEgTJQqdELAqRZIDRWKp6RjIx5egIIH6MVdEwhKtPH0Er5p8JHryb2DE3mPp1hGtmbkYsrBjdzC7E+02ZBuWbmWVzNvUJ70ak8kO+WdrTWq6NgSiPTM6qorVR1VbMddYe+8vrLOrqzRe//23+toQsXNHn3oeNMqaC2XKeffTp66jzCqyivUGVJuR71Dejj8+fVtWuX3n73gtrau/XVL39eNRU23mtL8VHuk4f36OShPdrV1qA3XjutX/vm13TkyEHV1zda1qmHeNggxwcGZnMuSoGB2oDu9Y6pu2ePfvPXv6lf/9qX9cIzT+nlp0/oy68+b4B4VE+dPKnOzjbt3tOt08+fMrja1osvP6s9Ozt09OAu9exoV4ePK6prVFBUop0Giv/0Z/3qm97WyMxWrCQ+N/ZAF899GIr4la98UZ1tjaqrKTfgXFV3a5M6mqpVW12mHTt7NDYxqpnpifgu5k/eflsfnL+giqoqNdY2im9ovnv2vC4ZbC7y3J26WFjXo+FJrawsqaGmVMcP7dO3fulrGuzt1c49e/X8Sy/pyLFjBoAH1N3doyYDpjWnZdI7c/Ewjt65x5bvBjGvhw8fuGEVaG5pTXd7R12PxZocGtewgc9gb79WDGrHhkd05/Yt/eSnb+rkk6f107c+1A/felfnrt7U6say9u3aKT4uPW5Q02agh96xCO3i7Gx8aL3eurw2N6WbBkQzBpDnr11TTWePkXql7j4c1Hvv/FiDlsNmTBvZVHmxe2A2PCWlBVpYNRhemdaOznoDzEXLsdYw2Z2Rgk211BbH3KgVl617R5d+8N7PtLDBG7FW3aI8rW6vuU4mdO9Rr+7292rUch6ZGNbkxJCKDTSOHzuuv/rxj1TTVq83z7yrzp5uvf3hh2rq6tIHH51TcVVZAGaWtShj1NRtoqFth/7yLCv9b+rEnk6DQLeBmSHLctkA8qFpHgsgBABjdBofQY85vjJhnRwd6NfQcJ96dnWrpKJKa3lpPmZFcbnLzUffV7U0O6W25nrdWSzR+w8B4jza3lBL3rLKCvKiHTSU2m7wOJHpCS4vS55gQ1ioFcfDCFRmoHAc5BFA2z+MeepdYgXs4CmDjReGFRuCIXOyuIn9yAxy2JVI8f9vzLlHmuz809ezeJlD9mHYF+hGnr4GP0RNjzgAwxhjRgBS3Ojd+4TH+BAIewfP5gv+sVMY+xj9MCGuQycK4XPKHsdkTvo4wwElOjFaxj2uB31SJzqUGUccwCJXRmgE/5FP6qQy8kq8kFOOBmApwFOkccQcS8gz2qJPsc2OGmkiD0cI8GV5BZ1csniM6XwSb1lIR/T0IwvLMzm0nK3PARCoJkDmG/ylDOPe48Al7yhXyNu8E5Lu2EHn4vM/+PIWeTjPjBKyir13ITPkl0uXjdpwnskzjaIk3aKOwu84EvUSehcpc6DGckz6k2TCdUJcMz0Cvo106C3xkg90uk3LjPwdkvw4T3JkH50Sh1Sf6GnSVbLI4kahcvkEsIskzidXxowONLJAfZCMeyEHpyEZaZxFBO5l8+CgnuSW4vKP8mSjXmkUK7XV4In4pssod8IV2BvmSuZ4zgXiZFuUywF9QOY8lYgpTMjKckfOjIBjIdJAT1pQmLpiPhcAMKtXNnik3vnBF0Atpi44DiPrwb9pP87f/LMx2oVtDD7MO9iDkGjGUfwPEE5+j68gM+rUvPoKtiLxk3Ss4L/9b/6b76ZISYY8vkurdoPakyKTSQjemQYwyw2N8vglayj8CMRjkmHGF48Ag2lvoEoYpAdLfigOqWJ4O5eehNF4fAqtqJgcs2HwyN8CoyJwMoxyMUeHx4zLuR5xSVGZexfrGl9kQngaHZvbLtZGnhvr8rzqFu47zZSaW1u06PSDj8ZUkbemropSjVz4WLXL66qtqNHpr35eu04dVbEram1hweBoSRMTE/F5n+qaGoO8WbW2d+jy1V7VNdTr6OF9Os/q9IuzBn82sFsryltfjmUUNrdXtWvPrgCqLLvw4EGv415Qn8GILV8oEquKv/3uRxqfXVCTwdrJIwYmrXWxun25y8p3KMtKC8V39sbHR+wEeXOsXJOjrBbPHJU1rW2sasGAZ5G5eps8vpIaGuvUO7Wqv/+5A/r8kVbtaq8xgJQOHN6v5597VnUGPsyVY1kNgBRzwniUyNISfGJhfm4mPeZy3Z2/eSscNI1oZ3uXps3rhZt3dPaja2ppaVeb83r6qWf1wumXDHa69Y0vv67O+jqtLy1Z5tOqrKpR145dsU4Yc9NYV8sVpKGBgRgNqa6u0oZ1EN0r8Plg330Dq1nNuz4fjS3rBz+/oDNnL6u/l0nhkzHCWcTbe5MTTrem0bEJldW36gdvf6jBsfH4JFG+AQ55VDnPp55/Xl0Ge2fe+1CT45MGIYcNuioNKhzP8tu7s1PNBqG7Dh3WH/zFD/Wv/uiPVFPT6DLt19T4ePqsjuu+rrZC3/z6V3T06EHde/BQVa7X//DXfklffOMNfe2Lv6jXXnhRX3ztMzp16oSOHT+magOcualR3TOIpA3RmNfck6xpaFRPS6N2d7XbiSxpdWVGfLx9d2erTuw/puamRg2MDGnaALR/zCDTvYjr9+5oszBftx/e11q+wV1Xh7bnx1VdaZ3bLnGaJh3bt0un9jdr1gDptaNduvL+mzp14piefOJUTBlgLuL45FTU6cr6iut/XTNTk8pzW+zv69XY+Jj2HzgUj8lXrVPVFdVajRdaFg0at8SaX8uupw9Hi3Vj2j1Tl6l8e0N1BUsqsZFpri5RrYEXb4imx4sYOtrrRjwCiMc1n7It2egXTT915Oh9JsPJd1ppHxivGI1gczvHkKUOWmYIvXGDw8chnaT72JQEqnAqxI0RJNPDkRAjLBn3HYmNPJARLw8BFnEIPA58DAp9P5yM0/NokPmu0en0OaAgOrPekw4jTpk4TsAjOScIQQvG+HGfPDHacdk0YgSB44wnn2MaSckvAMCnHJ0vPY4bTsQ0w/HZDlPGyM8hHqfkvCvXcqmD70wG3ABgZfY4rlM+X4ua8HmWL3vyytgghMuDjo8yEEMImTsebzCnMuDYcmUmU7YcD5HecdEZZMdjH9JyPdUpzpJM8SRxI+JziXyCpvOlbgLk+zh4QWa+x6NddAu/RyAd17NFwONRXy5vykfwGf8ikDd8kDfgACeNjgAKYv6x71P/1FMqQwJb6FT41QATiVdAQ6rzNJeMeOErySOO05Y4BAwCRpKOwStlYgNkh36bR8pLuSlYJs/YYN57yhuHaRfxIZ+7nPImrY+THEw/znhh4JPlYJI+ode+5z/KTfwot/mEBvIIejn+CUHTW9I7ruDn00ghMg+cAT/I2OXgPGyBzwHC8dTOGQbfDrSz7JgQ7HjjWoZH4JN6pW2BKWg/REJm8Xgz2lOiz54OCjoDr4TH3PsfPEYHwvxCl/pkQ0boQyQJ/lOqgm9/+7cCeKUIqbK5yR5hEbKeX7wqzZwbH8McgeNUqFSRCJM8GFYNo+KzLH76MHOuUfuXGTiEEewgSG+kR5EIpGMycVRkUOeTQ+mtSCqQyeiAReY7sCgkSwmwJAFvAY4vrttpWGAWwDKPHvOczvGeaMnXyFCvhg3Yevn+XGmVvvELb6ipqlyD1++qprhSmyXlajq4T1t2mGXu5ZNH/+CALl++oqaW1gANvK7KWkkXL9+1U08fzZ6ZmYhlA0rsbLi3yeTzolLfr1dXz26XF2XK1/jImAEOSDhPpaBzAw0WfL1w6YamF5dV21ilz7z4rJrrK53G8golYqNO8nTPzjfP8TdWDRz7BjU1M6uFZb6NuaoDh444b5d3aQEBqtkA6aNHS/qjc4N660ZfyKdwZlDTE0OxLAajl1umz5fbeYzY2bUz5oQx2Z4VvjfWrJh2luWWT4n5fP2zn9XJo8e05+ARlbd26tihveru2alf+fqX9cZnXtHe3XvU1tKkHQYTDbU16r9/P74CwBIYOGuWVCgvrYiXNngbkknlw4+G5QsBNFh41v0HK16B1g2Ux4aHde3uQ/3BH/9YfaOzWl1f1f7d7XrqiUNqbm7Qg14era6pzUB60KD49tC4ekenI79nnj6hp546qfbWNoOnp3Xt+vXQxxkDaFbWtwR189ZNDY0MxxITgL+1jWWt+c7FO/c0YrD02muvqaOxSflrLG46GY9dlxbn1FBdqc72Vg09GlGVAcYTR4/o1s271u9CNdXVahfLNTQ0ma9Og+Y8A7523b5/Nxrw2OC4Srddt/OrarWBOWz+ql3Pz504qb3dO9VS36Jf/dW/ZSkUqLS8Wpdv3NKIyzY48EiT5n3AvM4vzKvcQPXWvXs6fOBAtK+GxjZ9MLquf/fBfS3Mrbs8+Wov3tRHZy/qmZefUVlVtWUb0Cne4ozHNTYqmPGSgmLrxJgB6ai3MXV0tMfHrMNQuh1th03IV3GZ65HlV+oa9YN+aWKJVpkvQzPVFbLUSaE6K5kTWhC9VCbaF+aMJ+esC0ePk1G3zAiGQQ2jlELYEp+GAcRe+JyN4Jjpmo/T6IOblCMnW5EbbfI1bMynQy55clAOmd3JwFvk70j4J+5lIAVgEPYu+Egf82Yfjzh9Df7p4JE3hplOIemxf6TL+EqPElOgLNljv2AL5mDGAfmlkIGYNKKQ5r8hFxwsTo0dcsHpmVPHY4MU1zKQwTU6ycmRJPtMwIb61HETTcr6GKT42mN5Z/d8HCMLppWBOegR4INjaGZ1EDJDls6XGPCTQAdyT/QCDPl+0oFUB8gU3xBUfQwd8qI+AGeAmaxcEEn0Ey2uQRnW0/10nMAlaXwMPR8kcICukLHLE2kZEeJ7wrZ7Ub7cJG6ieAvgjFMFLDo/yg0ZHDiySXpjv+DciIc8AG/wHvdysgmnbLbZR/be+AfgjjZhWtRFeoEMX5h4Zw9t6oYBDPQ/dIhyOAL3gqDPUx0iG86DQpKVj+E7gBghCKZD0kX9mBZ3A1zn2ktE4763lEV60xPQEXrusqa4po4eRdwEcCkT99IKBU6e/jmueYae05AvT2B4dEy5giXHQdah32TqP2gRNwsco1vwAMnETwLjWTyOuceeDV6CZ29RR95DF/rkn0bPmFqVBpFS+oQ9In3ov+slmCSk+/wCbPoK8kUO6DIyID58Rf1+59vfNvBydEcGQfIYkUeDhDCagQSTYKOA3qhM4sNUCIhccgxEwRwH54LC0FAcNQSTKZ9PU/wQRG74jvydhvRFZpIKIy48oYTJMOCb06R+Quo9JsEDHjD+PPtlFIxCzq1sanGN3iPGc0tzeWUBhH7hxSMau/uRFtyTz3e82uIq/af/0X+olrYmNXd0qqqrU4V2Og27djj9mmrsrNDRyenJeM7c1t6uHbt2qbyyUlev39KDvjE1NtfpxdPP6MiRQ6qprYtRKUZYyitrlVdYouaWdtXV87mVJKix0RFN26lTgRCnDAUGaENjUxodn9OJU0/otZeeV5nBB/JOWyR19E2NjoxodWXDTnheQ0PD+uJXv6qTTzypnp6emDP1aOgRMVViYNfRuUO3Rxb0j37paX3peJcOdNRq+MGtkFmJARqOBbZmZmdirTBWfmd19pKiEh0/eiImVpcaiC5bN3pHxlVUkqeWnSf1P/7FFf3+u8MaWNzQoiq0r7Nd+1p5jOq6MaDi0eH05LQGBwfjBQnA3BMGP7FQbjxqXQvguba6rqvXbqh/eEhF5aVaWlmmUg0erUumMTExq/fO3tCDhxMmLD15ao9++Suv6Pknj+ngvr169ulndeLkKS2azg2D0JGFNVXWNhuM7NNXvvCqSovzxcKgJ44f184dO1Th/KcnJ+Lbm0NjQ2rr7lZtS7MOHTkaI3G8ZdliGTLyeLfvvkFwk37079/WN954Uc89fVjN1WVaNWhrqKlRZ2Od9vZ06dUXX9KFM+f10YfnVOE242am+dmp9OjULW/J8fne4907A5oYm1PZVpH+8d/9u/o7X/2iXjx6XF949lk9Y8C8z+C8p2OXQeCwAU6Vvv9XP9bFj2+4Pg34Sir1+dc/p6eOHdVJ69mevXtiUdjr1y7rC69/VrVllda9Jv3BB3167uRO1VcU64cXRvTy4QZNLk5pZGJEV65dD0DulqKpifFoV4w6FpWUGpCvqff+HYO1Ii3Mz8R3P+OLEtbP0uLSMCQAjHJ3buiM1HTs0e+eHdOG68qtVE1aUHW+nYzBXpd1pMTgq8o2BPjClwJo50xex/lgl6Pd2iZgQ5j/EE4kB05oF8no4SIccnYlwIRtBRv3OEd5MaTYhzDw/nEtDHWuvWXx2QgYR3MQNiRCnKZ7GU8EZMKjCMqclifA6GKAsTd2uO5g8l1aCFA+5r/CQ6R3hMygp7kvn/DCPXjhGEcWZfEWgADd90a0cPBOFo8IfcCoXwTim1+2BFpzzjFlETTIO0ZQ3M5Ji/PifozsxOMgS8jXkpxIkxzP40C+8YMu/CUeCKQL3kw/jeyk/KEV5fGP+8m55+g7PcfwRt4sp4AdiLLyo8CUJ2KbQi4e4Jv1BEnHSFd0zs1GxHfgf+IqHSOL5KjTdRxfFoF06Ba02LLrAca8QZKUOMgoke9HPk4IvXjKYx1Njt3AP/TVB/6jnlNUAFOad0YdoO/YWq6HXJyWwD3KQmJoQZ/6/LRzJwSfDlwD1NGGiEN4PMLkOCkNBcjx632Sf9KtyJ/r/oWuOV3St4zvRCPi+Jyk0PBphEzf4JRrqSOQADy+G3qkjTjeAzZYtodH7AFWs3qBOCGikV9qh4DONCpsjxOyTCAtOn4hp9TRSvVhfqJN5Gj4l+o9xeMafGX1nPJxZAfkzj0CbZvzT9cV+YddIA+npb0gL/IGG5GG+yHfkE+ii6wpS4QcX6TP4lF2dIfSF/yTf/Kd73IxHn0Euk4GzDEjo4xp7yL4chDnetazg9F0L1VIFNLnMdkuCpJTcoLvwTiBSocez3upxBCGz+O6mSQNwuAiIC4bkmaeRKoABLcexpEROpZAYM86STj9hdUtzay4PFS6G/mkKqMxzY31qW7xofYf3KvK0hLVldbpFYOmTTujOoOvuh3tqjfoKqpIj7Bqq9JHpRm9aWpsiFf/WYrhyuUrBkkTml/YVHtbs04cOxSPVJj71tBQH5+ZaWluUWtrq+pqa8NARQEBTmPDAeQAhFzCODJSNjo2qQE72X37D+rJ44fkGojHOxgxHvvZJFg2m7p9545GRiY1Mjqur/zCl1RZXRGPQVG+sdFRy2Q5VgwvKa1QR0eX/uTSpP7X713U9y48ZBhBe2vsLDdWNLe0EhPiGdFjY7I/35gcHRsLRYH/eYOw5vqGcM7nrl3S5dvX9bmXXtXJvd1ucAv6+kvHdKi7TTubyzRveU1OjEX+Uc8uG98VHBkZU6f5YKSDR86zc7PqffAg6PNY+PLVazp787JmFubU1tbmUmPQDf6LCw1sR/Tjtz6ygyvWU0/s1ze++LwO7uyMOl1aWYs3W+eXlnXp2i2d+fiyCgxQCgpKtLunU1/7yhsuT6O6Ortj1A2am3aWQ4MDKi0tVnt3p+7cvacxl3v37j3qaEtfFCgpr9Rf/uhN3TCPefklmno0rX/w97+lo0f3qbUZ4H1Ap59/QUcNfqorS2Ou2ofvndHhffu1u6tDTQ011pEl9fXeVf/DB9pwnnlb+Qahk5oYnVdTXZ1ePX1UPc0VKsnjMe56zA3actvqNWh+NDWlKgP4uZl5VVXWuR1I1eXllmGrGqqrNev7fHuzq7NDZz8+q9a2bgO7I2ppbFV+Ubl+93s3NTKzos8ca9XcyF3dun5ZNQaUd2/c1nC/dWBtSRsrq5qxDvYN9Ovy9St6+LBXN29d12cN4pBXhTscdAbQ8frmZk3NzYWNYI4mj88WS5v1/VsLWrdQefDWbOBVabBcYqDbWW4g1mydwYgxF84G2KYnljXJRryYnIuzo21j3NjQ37A7lkM8TvOPERDsBsbP6hT2hcaPvSGEg/dhDOlj9NPlsBXYkCwe6ZKNSnT4F7bNeXHOPeLHqIQvMGqPXWR6ANcgE3k7sGcJCi6GbXNZuA8PxIdAZsNSSIafaxlQyfImTrbHQQW/vpfl9Tf5R14Zr5Qxux/nuTRBHyeec/gRBdE4f+RK4Ho495Q8zjOnyUVok5BfklGSXcRznaf4dH4pe64nHzywJX7iOo7dP8ilOvTP/EHTiVIeoCOyjX8ce8vxhQ/heG1t5bFjTC+EkdR+ilEX6AavnyLjQH2QT/DtsmVx8DcZsIFfbCp+B7DH4AMEEq30M4WgwVvWOM9EPtUB5Q/Zh+xyaXxOuSgHACQNQCRwnhUtfBt8xQVkQJ0lXUgx0j1kHcDQ+cA39BNQMOiyvnBOetqPjyIlpYyyekv1QH3mQi4/aIdem26SD/km8JalJSqBW8iYdIRMrzIekj47tSNS30HbvEKDe06cJY3wmK7LGnQ5dt5Jjs7M1yJtro44ptMRo6HIyfeTnJIckT1U2IccqFOnwQdRRuJnIWihQ65ntsc8OrAHrwTwMr+wDAiMNTd9LwNqkEs2ISdXIvogdCALnPtHmeLU99BlJ1HB73znO/GoEUooaWIaQYeqBYMwjQASmvNVn7PBBBnHs9isoiNGCqkQqdFxjftB3CEN0fM2QepRMrJGWoxdQsg2LsSlgUfcNKkxDTUnoBhI28eccwxoBHmvcp3v7K3nacrAC8Vgpe2x/Brn4HKU1+rQ9qj27u42vXzduvFQlRWlam5tih46nw2y1jC4ohmDiLyCbY0ND6nMeU+MjlCweGvw/NmzHBqA8jmdVu3e0R2LZvL4Mw07IzsrFijex1FAB8Di4NCQFgwaimykGwxqaPgMcW6Yz/5H46q2011ZmtTYowH1DzzQ4KN+tRjA0XOi4u/csTO9fc9OtkgVtaU6c+Z9jZrH1ZUlPex94DxWYs2rJ559SW/emdWetlqd3teiUzsbdaS7QWV5q+6dL2rdCtXd022poKTrmpq0w6+silXwZ2dnxXphOOc1F3Kcz9n03jYwqdToyIBeeuppff/CI5VXFur3f3ZTu1sqlb82H3UFKAeczi/MatsKt+qylhaX2wm7QTCUW1GoRwOPDCR2iuVARsdGdM/ldG3GtxjL7Zjz87dVUVaiO30Teu/cDR3Y0aX/4Bdf0ctPH9XC0oIqGus1bwCxXbClResNwOC++W5ubtOqwRgL4b7w4nOxVlRdTY31zw7HDnLNgGhibNRKvq27vb36/Ofe0O5de6yjNrrmkxFF5uq8+c4HGjBgXF1zg9lY1K997Q3zOKi3Pr6nqw8m4u3SHe1tml2YVm1Dkz6+eFWHDeabm2qsDy1Bv9qgvbm+zkCjSOOjPCocMTCdjVHRA/s6ra9z2rZeLVnVNy23JYPSKYPP4ZlxFRqIM6Ly+c99XnUGg7t6unTkwD7t45ufiytadxm7rRMP7vfqN7/5DVU17tK/OsOj82Id7CnXM3uq9eVTO/UXf/Z9fesrr8WH4CuKS7XOd0ZHH2lxbl5zs9OxHt2lG5c0NNqvl155VVU1ddb5YoPgFZVU1Gn33l1aM6CqN8hrMHhdnV2Mj6FfmcrXOwNLBovuYFm2bXkLbiOFqjMQba3Oj4Vxy5nP5frnES499UrzgMGKtXVcZkYwWGIkPbJI9gXDiu3AqBMeOw7bA+7Rjrgf13yP9kDTSo/ycg7TcQF32JjM8JGG68RJ+2STwvibmaDP3ZwjoqMHX9HJc7bYnIwWhhjbFo7QaRNt85qXQFUaqYImeUSSXMhOsLc5J+s4jhnlpXz0+sMOIyCCCeAcsYkZrzgr7pIXPGIXyY97AQSwl5ZzKqv/e4Mm8TMWiJcdU65sI7/khNNN8spklwEcN5LgLw59L5wb/EKS9DmagLzEF6ObOMB0PwCRr5H+kwCvSb6kIV7mBFkgOUuLnfw0WIj7vp5GRRJBpJPJL/bxl86zMjKSks4LAiRQDuiHLvqHrYg1Bt3By2iTb5TP96LMvhqjX6aZOXvipXrKgXjzyWgOeVIv0GDkOMBmsAuoSGAOuQS44LID9OAryR93mEaOOSeEf3UcftkxvAQw5occ/aPeuE+ItLnzVJZcvefuBT1vBKqDtwSTDuTqA19mmvjVrBMA84CxpAeOY3nCJ+XmdsSJfZCNEHpherlqeswD/GYRSUc+8BoAnutORxQC/JKOS9Rz7Kk7/ycNdQkfxAlaufLRfmnPYTt8HrqU22i7xKcuaHPECTm6/MmnpzjkR7wAvzkZwRb3qf9g1eeUB9lF3jDt/wXf/vZvpzleUfrcJDikbQeYBM2wWwINqYAZc6kAMJ9GxtJ1aHCdtwxRLr7/mMvNOxeQg4xGFDjdSevnWIndGFgZn8ncALpMCbNRMBoAcejxMKeLNYzm7bhnZufi8zTEJX8ej6xvrmkyFlJ1egtnbrtQG9sFmnNH9fmOQgOn9+L+1PS8jh17UmXOb3F5NspW6HhbzoMV6ytKKuygZny+oYbGxlj8dGlxKT7Lk29H1m9n2tHWpePHD1tWGJck+Cinf4BW+MLwxeMcO/vGpiYdOHhIO3p2hPPhrcZVA4LKqlqNTs3Emk9H7cQ3VqYNhkajzAAvKnxpecF8zWjEgKirvdlgZl2FvKq4vBHrTNWUl+nwoeNqaDHAqmpQ37hpb2xpwkB0bk1qqrCMZg10bt3QhMEKi7+urQJ0t1ReXWEgttd87dLefbvUtaNJFy99pAP7D6jACthkUPbcS8+rrbldjfWt+sP37ulO/6Q+d7zdzlfa39UYPdCauhq1tDQ5Tp3qauvFx6v5viZrVLH6OWuHuUriw9F8mBygBch6+sTxePlgc8uNd7NAVdVluvXwkT46f0M9rfV64/mn1dRUG5PMK8zLwtxCLPlQaJDT2FhjXi+rprJBK/Or2rGjU23tjfEiQm1NfSwPsrW1Fm/kLS7O69Gj4RgdKyzGKfDB9nKDTYNROhSG3Tfu9BsEj6isYE2H97Tp1Vee0+XrD/XBlfsaRx8s64aK1KMtLa/Xret3VFldYtCSGiKfbFq2btY1GMjkG8wZFA8OTWhyftlApNR6nmf+ZzRnPSoyWGK0lm9y1tXV6boB7t17fTp85IheeO5J7dq5Tzv27bYub8dbjusb+frCF7+s1c0FlVcU6cjBYyoqb1Z1TamB4ooezazr7PVxndhdr+KVOYOuUi24fbQ11VnPC3Tw8FHt3LNHTS2NBih57jAUamQCsFepe/cfxrIaH1+8pg/PXbL8BjXgDsec2+dGYbGaa2rjhZafD63rzgSSWleZ66M5f0n5rsf2ik3VGTSWVxZFOfkuKvO8WEaCt6PpXAHIsCdpRJy5O2nPht2hA5Wb6PPYRgDaMW4E2mgEn9PeaW9hp7jtdBhp6BPCiHrLbFayUyTN0QJVmT4TrGmo0eHzhlPIjC6X+MAuhpjOCoALk2lyYZPIONo9F+PP/6LVJwCY5ZFsXopH2ojvQD4AgejVe4vg+/bvwXsATtPimHLiAKLzSrmcljTYhpjeYd7opWeB/DIHSXzSknfGH8408uCcPOPnfC3T4NX3EQCxyZu7CUgk3uJaCIO/VBdcJ3AOPyGvKHMOpJBfrn5TgLqDC0w7ID26Qdm4lQHuFCfzQ4lXQvDuwHnwyzER2DvfuE5ZXHaWKEHedDSDju8nffIx5z7ibV/euo2130w6nKuv54oV5Yl6MC/kTXmIA132cJTpG2VI5bc+WW5pPrLp+pc+LZUAGo8PAXGUhHv4VvTlsd7yIx+f40sIALZYc4r6zVKaUY5C1j7OQBfp+Ut1Zr7dzgjp8f4nPp2Q5Iu8UtqUX3pBIJWN7RPQAh98rzjTFab8JJrmKkgivUTzMV2OU3bBUwrpAjKENlviN9e207/UnhzVJCKEriJT2j10zS/FI10aXU8RGaBhoIc9MiME/45HHaTykI76Se0yZOvrdIzgBTBHJHgMcGY5hG5xLWSaqwkIuZxR0z7OaFOGgu8AvLiYy4TKZ6gcYhB5XGiHTBBZIWCUNJwjSI6jQk0sKsXpmReRxScTWOI6tOPtIJTOFUYc0lOx0KXUKb9IlpL7JI28UdH0NvJiMnh8MDt4twO2gqOwqClKOz67puUAXhta3M7XfKxin6/q6Vs6vK9Lv/brvxGrkjfVV+r0c0+oqqpKi3aMD+7e1wcfvi8WbWPOU6Pj0ANG0Hyu6IHBE28yFpdV6vqNu9q7f6/279/zuBxUQvAc/3lbNH3WaHxiwopQqqbm5phDB8/LS4sxmRnV6+rs0bpBx0Bfv77w2c+o3SADBe1obVdlRUV8LBowe+nyZd24e1dPHD+hlvp6jQ6PaNfufTr1xLPq6OyIOpuendbs2LCOd9dpcG5D/+Znlw3WFvWNZ/ZoaojlHxbETJWR8Uk9fDigkdFhtbW06q2fv6ORkRFtu+4f9vdrYGjEyrqlwQcD8aHs5q42LSwsWo7S506fVEVpoV4+1KFDPbU6+8H7MWJpdbDsGClAD7Z0z7yeP39eN69f1aOhPt24fl0XP76kCx9fdFkuxchLZ3ubmhsaYhHfzXXXM/pTUqBrt+/p8pU7am2o0isvPKmWtgZtWlg4E+bzWegJyJRVuAxT1gfeVtmyPHrs/Esch3kh26pnZNFg+pHLxIrw/YMjsUZXRXlJ8CpsvOPVVJUF3Z+8/a4Gx8cNcif03PFj+uzLL4jPA42NTamiKF8ttdXayciW8190R+Ptn78Zo3yffe21eBzOvLamppaQWalBJUo9NDwVo1U15aXat6dbtXVVzjbP+rHuOu5wulKNjI3r/uBAgPTd3bvV+2hcAxNrejgwGovurrrcJVU1qm9usoXY1CPX1e6dB3Spd06/95Or3k/buRTp2N5WPdtT47KOqrraYHVxUfluEyw+vObyLbkOt22AWF+O1fa3totdDrcXdypeeOa0+emyPGxQSzb1/Msv68Ktu3rrvbNuHyt68okn9W8vjmp0CcezpRqtqDZ/w6C5QG1VRap0R6qinLdjWUIiGfqq6sqwJ7RvVrOPj1T7mGuZbSFgO1izK4wfBtr3U6/cdshxoo1lhtf3qbNwLuFAMOIJdBEvG6XiOKP/6cB15xj3OE7nkE62j+sY6TDmbqG8bELbwsEwReJxcLLHxj9ofKrT6lNoYI8AhJEP1B7zmIw7LxGl/DjmKQIOhkIm+wrNcMy+xi+u5O7jZNOh45oPQnYecTgnTZzHaaQJHryFXU2Xk0wdiXuJNqM7OG74SW+xEeAt4vyNEOVzZNIlWaV681/cS2my3LKQO/eO+gs+8RGWW9wifUSg3H8jbdzwNfZkzIF3EQ9e/EtOMZUx8ZdkCi/4nCSzJB8COsqC4PgoyHGOnDLdYsPnwFVytkSjjClv8gqdiXwc3/oScXHWPo9RI8sSHQ9QZhlBJ+Yz+YfcIJVGDKHuf1wgn0+VI+voE2/bFznORYt0lD1o+RcA1BdJ+9i3u16J/2nQRYh4bNG+EsgLIOx0xCN+yDPaJXQSEHU2Mb+NtOSe0U3nKSTaiT8SUHa4YuHS4Ng3aA8hB8sp7ED8ciH4hEBqc8EHdWk6oW/mJ/TGEZBn1J1pYgt4EgPtT/OVpeEYPWcQCBuUaBBSOdgzZYJ41GOMpiF303ns781agM/gEV2GLnWfwBzpyK/g27/97e+ShELSS+IijEEniDghmYZQI/giBY5KTPf5NhMGIY1+gb4TMswqFaagCdqnJxvrfJCfBYIi04CzyqUQKFDiG87SNZSefZpEz7L/VK7iLT7AS7WNOqyFMKwczItiLsrc0rrmDL4BXvA1nl9t87mtttJ17are0ssvvKCujm7lmf+ZiUmNjY5rdXlDe3bv1tmzZ1RTWxPfsWMu1aqd9tT0jIbd+79584ZaWpq1a88+XbMzZEHK3bt3hFECbGQBnsl3ZHTI4K1ZtTV1sX5SVLYLwMayCHyAGaVeZM6SnfC4z584eUy9925reHgogFBVTXUoEgshLrncN+4+UEdzu55/+lkdPfGk+jcqtLJVoc6WGj0a6NfUzKTByZKa23foD94b1P/y9z6j+qpyXTN4ONHTGJPnd+7d7XwVn405fPigxkdG9cEH59TY1qrPf/4L6unuiUnpXd2d6uno0OBAn/7qZz+KEbJTJ0/ru3/wrt59YFmvrcRk6q6WBgOGJdMZiuUJRr3nsd6m6/zcmbOqra3UgQO7oxdy8uQpNTQ0hRz37N2lwwcPhh7xUWnqnvrb3HA5b9/R9Wu31dZYZfDzbLxRuLjKYqvbsWZWpcEyejU3t6izF664fqZU6Trr6mnXgYO7Da6YOL4a8/SmDaSuXblqsHzbYO6Wy3Dc5TuqWtdJUX5xPFKtKCvSjAH9zz84o4n5OdOd1SvPPK0Xnnsqlruor6pWe121WhpqtG/vXn14/oxu3LyqkaFBdzTKLLMdoYeM9I2OjMfbm8usMWeAs7iw7DzWA2S2NNVZt4rDaPG90XKD+Dwrf9/AI9Vb/ptbeWqsbtYDA8Qrtx6q7+49l61f49NzunPvgdaW5rS+tKASO+ytlQUd3bdTv/zyEaepUXeDjYRBUPHirHVwKT7OzieWeIOULxFUG1wW2bGw2v4Un0daWlNZVaNB3Ix27tit5595xoCxPdpZVxsfH++OR4IdTa3av3tnrEn2v7x5352a1EaZWF/h/lJl0bY6astiTTEWTsWp4VhoozW1tWEHAF0YcQwURiwzetH2zSMbeoChop2QlmvJ+FkzcsaWe2w8enps+IMOuzQVgj2j474aaZNJyR1H4EIqQ9gZx4c+oB67xIs+3MVg4lDiEan5BRiG48bIOuAWsnKksmAbE4Cg/cfIjUNWZhwFhMPZYjcN1HlKwPI70RHFSLuMyb4mfjkmpE6xZeHL2FRoAIi4n2TALdKkdOk4jY4486iDoOl4MTLmawTKndKkMhDCNkf+6Rr2KqOXATfoED0XLQ7Sca5OzR9xGY1III/Ufz0k2QNw8Bk+9rWg6fJlMuBaBioj5PIIXsmQCCll5BkhbnEvOVhCyisix3GqEzZknOTDHtAVwDcnEzoA5JPxko36cY7/Iiq8ZvzGY+5cfWc8UT6OQ25OzDmAYTP39n3iLbKJ++wC0Pti3DNfcY9/UYTMt36SNpUFucTt5Gd9LfHkvKIukjwoH7qU0iZZfnoLHnwvAxYEzv0XNBIOcH7BV9LlXKyIQ0h0csGHpIn8+DktNoKSYsPZEzuuIxvwAbruQBpusotjB2gQ4lNzzifJNU2aT/RtB8wT1/EBgKnEf0qfAHbSC/hi0Im6BKMwbYh01Av7FA8QlgZ5aHcULek3TCUa8XKE42d8Uz/chEaqi2hHUUyDkaQIfMDTlIJIxlzGWBJq3IiKhjDJIcZbJ0V25GSSCZqCY3AobGYooMVjRJiAPoVC4BQisovrTm8aAChGs6AEsow3RcwbfKReMMrjHoM3HksW2tHQwFkniG/PMXrQVMsnYEzB8cvybEi3bTDdwy3pPqyO+kpNGxjMT4+rwYCApQn4esu93usamRrT3kOHtHvfATW1dmrXvoMGMN2qrG3QgB3jyRMn1eQ8WKOou7vFjt7ChjeDDh4ZztrJsho9IISPIA/bKc/ZwSFlFiIdGX6kB/fvxbysMYMqjPPi6rIu3bym1e0N9Tk+E8b37Dvk/DvU1tEZ5WW0i2UQurq7teo0xCmws0dGo9Pz+r2fXNRv/ZtLBnm1Gh0d0uDwgB2PZVK8rZ/ffqSLD8cMHCo1ajA0Mj6i/of9BjXX441GQCbrM2GMpyem9IPvfU83rt5yebbV29uvq7euad6g58D+fSorr9ASALqwWofaK1VSW6EH/TNqaqgLkMtbfKyyzyR2Ruo2cPxrmwYDPHoqjO9aHjx4QM8Z0HzmpRdi6QU+5zAxOWlZJEcCoN9yXbMCfEnehgwvDDCWdfa991WBri2vaXFmTrMGzLw5OGpwzAgo87Oq62oNaipjOYTm5uYYbamoLDX9kRhFq6qpiO9LVlaWRwNnLhaLfdbWVgUo5O20xVUDytIC1Tc1aMbAiA+aVznO7p2tBuxPae+eHpU7Hfqs7XV98ctvxKM0RtOmDDpZ+8kqrN4+vl5wx+pP58Y9pTLrYkVJrJU19GhYOwxu+Xbiip35nHWDET/mbQ2PzWrU9fDLv/AF/YO/+yv6z//eL+tv/8Y39Le++Xn9nW/9ok6cPGEAU6rqYnrN5THZ8J/9+Jr+/bm71pX0KZ5rV67FpPr1vC2du/gRX5jS3PyM+vvua3p2UhU1lS5jsQodZ828Xrx8Q/X1zerr67XsJrWyNquu9i4tTU1rT32DvnL6We1prdeN3lHNrbiD5TIVWWdKTJ82XVliMEfztQFKTtJ7jFuuV499wDBhB9DnZCkcy8dhxL0RTCrklYwgNsnXKBA2xYaP+NidzLgFLRKRt4/DuPqHY8HwJhAG3eQYU8DgJIdDQuwPdogQvHNuPYRfesH0dqHDyyGASQASidLju8RXOEHbsyyEDYU3bwHEUpaRM588ign8tm2ArswJhBM3H6uuz6ysUSYn5rEQcoRs1sPHdhBw8lyPsnujLPAVhj4EigPNlT8npwBttsFZHvAYAMMBYBEd4qCVyoRMI27EIX2y64lgRAgegtZjmomuT6I9/B8F4gHGsfNBOfjLgQbkm7tAmbNriYeUNs6jzsggZZLxBltscdkbsg0/xTUuRRoH0+E6I/aMkpM+0poueaQo9jmuA/bIDRlRBwB/nDEhjt3xQncI0MEHJjkmYMEx+kNcpuQEgMbm+YdP5H4CJX/9MXyAN+8J8JCWCXlckkTf8iYuMklv4lrX7NcpG22J69z/NOhKMiDPRDcrLyGOueYf/BEVXWOQIetccI22kYWM9qcD8eCVMhDw3djerM0Ez6GfqayJbtJheHtcTw7c45dOaK/pGDlTxiQjd85QCfPBZwbJ59Mhkyu0aM/l7ihSvnQvLSWRvfhHJsGnN+qF6UFsnKMP2Ug2LFKPyQYkGdB2GMWGFmCeujZbKXJwb+cVRfQFEDgZk5CKShmmzCkYRgFBcz8IOU70TP0jHfFAmAQKRyFRCJgCQCGMxNQnFc8WQ7sR8tI8MdNiAUUYj96H/0JhTfPxejmmS88onr06QhrGNWhzuppyNwKfRiW7uHZBkNDVkRVNjw2rqrJa7W0dFnq1zp+9pJmZFe3ee1SNBjtPnT6tVSvJuQuXdOvuA00a2KzEZ36mtXf3XjVU16nSjvg3f+NX9fyzT+jendsxIsS8nQGDrcX5Oa3YkQLCmMdz5+ZN87UVI0Hzs9MGIiuxOGmAXXM1akd83XHeee+dqKSx0UnNzS1rfGzKtJbig9nTBhkrywsx4X5iZizAQSy74PT725uVX1IUk6LXC4t1/uE1XR/vV9/9O/rPvnhSo1MLOrmrWZ891qGKsnLNTk7pyrVr2n9gv0FJuWYMlBaXFuITQSsGLD3dnTp28mmtbJWoZ99J7dh9VC3tO/TMs8+puqbKDnZLnY3FOnNjVD88N6CXjrZpcmZK4y4H4GvNIIkPbbP22/YWE+ztAFd5DMtnjKp16eLHuvDRee8vGLCuqL6uTguzBiuWcZ71j8U8W1uadGT/Xn39y19Ui8HUpoH42uIiXstAzBW7itPPjyUi+Lg3HQAmi9eaFst97N69O0AQOnvx0nk97L+nxZW5eFzZ0d0Wjyh5zAho3zLAywsAwdyyGgPeJoPtZgM06+Lqupbnl7XgeuRTSvNL8zpvIPPjn/3U9Cfc8rd1+NgRg6lR3bhxM0DXmMEtc0UAy9UGteUVpTp8aJ8aG8o1PTOsXbt3qtI6NDI+a0C7ZJrWFdcBzpg5iwsLNpKuz6K81Vjgt7a2WDu6dumDgUKtV7To8K5ubbqNLRkAba4vqdCGY9byaS9Z0c6OBt0edjkbG1VVVa3CfDorW9qxY4e6duzWgWNPaM/ew64b3thj4dp6DQ2Px0fYd3V1aHdPV3xP8/lnnlV9Q6NaW5nT12QZK5bZOH9vTOv5ZZZZnkpk42TDgSMsLy5QkeWFYaaNhkFxCAfjthzHYRRpCsmJJxuQnD/tFkNF+szBhm0gvv8RJeI5YGNwWowsBA1vYY4zmo6DvSF22BHLimPux3yuHB0C11K65PjQAbZkcpJDi3lSjoudyUbYyJt9OCDzSgbYo3SPa8lBY7uCb/58DX3EOAO6KCPTDliDkKkO2fwi5pQtLS06T+SB00qyIE94QGbwx/Is2ER4jJ8vZg46yQ/ZwXna8ws58TM/2MZ0nDYfRpzc3+PjLCB3QozmQJ9fjj5lo/zQiUv+l9HNHO7/UXCWQRenRrl4a5Zr0OMAeWcBKtCD7wTqTN98BOuRN/WARUwB3hLtOEvx44i5Wpab6yfxmtLHNwF9Gp17LnOTP+/RK+oNXchAYFa25IvMP8fmAZ4yv0XepIcme+KxUn0w4S1GRd3RzC4wsAEIRU/Ik3xi3rPbJ/lCG77jCYiJJ1m43KR2fBgPXt2WmG8Vbc+kKS/xsoETeOEHDZiMvQPyinuw4xBy4Jcr5ycDH6mNw2s6pt6dyFuOVMRLG5ehmdo6pPFzlDGY80Y5COQV+hw6nuTBHp4J0EobRF1XlnekzB0DSBNgSvPxYCXlTT4JdGV1h0yw0QksJt3mOjL79DnxoRVtlzZtXpAF16Gb8Y5+wD85RR7+BTB0HORKfRT8Nut4wZXRIffC8AC4fWXNzi0tZmbjYoVMj/kSI9ELpOdqg5MpNXEBZChDMjpmxIRgKt5E8R4mWLsr60XENfb+LRqVZuufgNB5Xb7QBgfHiCLTIwp6ZpBeLAJAGVkok0A6RjssJkcjp23N2UnMLq9rwXrHSu7o33x+pRY2V/XVXRVqb2pSbWOrr2/rRz9+V9Oz6xqbmtfQo1GNjQxoempE9w26mODeWFevnd07dOjwgfiO4uLGst596z0DBN6UW3S8G1qx8xwa6NfS7Kwmh4Y1PjSk9aVlO9ox3bh1S08987QlvR0T5esb6kKm81NTBrHL4sPWrBrONyVZO+zowX3avaND2wVWdjc4hkF7dnTFtwHPXL6ke30DBg9devbUSUOQAo3OL+rtm9OqqyjRc/sq9aP3/lKtDZ16+snnda53TveHZzQ2O6/asmLV2kGWVxm3GLUz6bqxqU2lBpEDwwO6/eCBAWVdrDDf2LVT//Xvf6jf/Xmv6tvbtX9vtx1roUYf9VvRC/S500d1uLtJ3zzdo1J75cGH92K0qzy+y1eopcXZ4P3O/ft6aLnUNzdo/6EDMSEeHeJTQLFEh0EJc47mDG6YR0O9M+K1c4dBjsFOS12DDuzdpSXXZV1zswHaokHtkoYGBy3zpXj0w5uekwa5v/Wd31JjY73zzzfwqNfM5LRB/JTu9N3U+NKs7j3ot3zrtWxd6dm1wzJg5XY75vVVTc9Nx0Twjc18nf3ogtMtanFhXk8cPq7nnnsmPvOzsVEcj7KnJuc0OTrsRlugNstvcXpJEyMjMXm9pbUlnGZ+nhthgdtJUaUBmmWRv6mGWoPWYjvZ6gZNTUy4TPMxr4qRru08N0qnaW9u0sSjRzp15LCu37in7/34Zzp/5aaOHz+qheU1/U/fv6P66lLX/WGtz09qNa84Pr00Ol+ov7r4SBf6xvStJ3cZ0A1ol+tnfPyR66ZXp049rWHW73J7Hje4q6iqiN7gtgHY9Zu3VFZUos+8cNptzO2Q9jM/r42CTfGx2e3NgvgY+KVrvfr9jwfdpsrtfbdUtb2uhvylANnt1fmqdp2WlZSrspLFh/nSQpHbYkE8puPtTuJhGtJIUc4JhNNJwGnVIJdFaNNntXw97BJOBI5yxtYbxiyBJJ/naEVk02HkNnqeOWeGnQnb5nrGbmFP4npQZAuS/M8dY6ecBydORxzu4JgTqErGNgXviZ9LS4j8fB0jzKj/3+SZsrD8DcYeoIWzd6J4gSecs1NjW+PlJAdsHeVjJCUMvfOCLR7fpZDjBZ78B48Ao7iU459bOOJwzE6fbK8dB/Y9G8WJexanr3M/yccOxHxQhBiNiaKk0gYN7x9v/MvtSZtPpwta2cVPhZQmyYRb2H6YpN7gnbqnzPBNZOSROWnj/VwdUg6cMueJfpSaC/7DCeM34rGf05MGmpQTMBf14rjxg45lRTw6i4zoUN6QQ27L6pFjHHasL2ZeOY9s/YN2us/bqXQ04Yv64m7S5dDZiI/fBJyls090yBd8CL/IPvGcHDfX2ZMk6tn3OCFP8krXqH/rhq8l/5wmhaMvVCFxY8vlGXoNn+SxwVMh4qCDCXySKRiAAO1gwmmjU+EtvRUa2cWW7mfxqd9UdtJAMck9LgQfnFJHuSS+BaG0j2i5uFHWXIAG8qW8pAudzO05iDbKD33ypcjH6aFB3dMOGNkqZmF33ycOaYnHBcoJjZCfs6UuqDvwCyEBMeuI2yyjpCTLwBcyzWSMHUC+1H/cMb8F344FVCPfYBol4FELlYTiwCSv9VM4kwomoqAOGLFA5d5Ah5CllwUzoegQzIVoXBY5CgYN9jALUOL7jyDfLD2PpkCsBOhGWhc6EwjHKDuNkFWk02TPvHBcqWEmY86IGJPRF62ri2sMZ25oyQ5gxn30gi2XYXFQhQuPdOaDC/FR67/68Tu6cfO2jeC2dnbUGADMRf5bm3lamJnWg/u3DaAm1NzcYp4KNTI8roH+QfX0dJu3rVh/isdaV69c1d7du0OR5+ZmdO78OR05eszxdmh6eiZWHmfuE29Mjo4Ma2F+1kptxbC4eLOuqb5Zv/xLX1d5mcFRpQGuAdG6HSEjIZOzUxqdHo+Pdze2tKmjtVvdjd3KW9/SuJH09f4pA4ctPdlTpTMXLupVg66D+4/p935yQ1977oB2ttapo67MQGU6Pga9e9eugNItre0qMWC7cu2qeh8MqLWpRV/4/FfMw6beeOaAy1Wnn18d1ueOtOmDd34Yo4nHnzytf/yvzmjWYOn7H/XrmT31Bp13VVtTqVLXHwCZdaiqGxrsrA1KXdc7du5QR1dHzGubmZ7WLPOL5uZyBsq9CdcTj3J4hRs9KSkrjDcgJybnY/7L+vq2hiamdf3+A4047aad84wB28TMnIrKyjQ4PKTjJ06a31bt2b0jlhXZWOcL9kt6NDGi4ckJDbvellY39N65CxoaH9Wf/eB7unj9ii5evayr16/qvsv/4GG/3v3g/aj/prpmNbd0amFpRZMPIyGPAAD/9ElEQVQGKT8985FuGMT0jwzqquX1nMH03u7dGrjXb2D9hBraDJoWl2Px3qlpgzOXb9Bg50HfQ508dMT1sV+t7d1q7NyhNTfLTXcCNt0wj544pRXL8omTp1RZW6ORwT51sKBvdbMeDo5qZm5BDdVVevbJY3rv2iNVV1Zof3Op+qyXvGlYVN+hBtft154/qNOHulWmBf3Pv/fPVFdb53osVW1dmwFng/r6+ywvy9S6CJhnvuDFy1d17/ZdA9xGvfbqZ7S0thQjoBhe9HjW9YjxOffRJf3u7/+eHlUc0mZBRRiVlu15lRfmxYfKu5x/uffQrXCnCEBRUMSwvTtTdIrCSdKmvHcbjTadM4zIGivBaDvP5OLxiPUgHjmHVbeiEnJ2Bd5Ig2NKYIVbyWBik8LR2dDE4wzSO5AfeSR7Zjr+C7OSUkd6tsx5Yns4RheJC4jKHATXkmFPdAEMhMwR8o9yEWJkwudhfE2Tjih8lpWWxVvc5BFzUIKmaZi/ZO8w8OlDwFEXgAX/MkAAr4SImzuPsnlP2dPtRIeQaCYZcBOHgK2HfowO+loCNCku92OEJeLHXzo2DSgRP2zz38gDkJAcH+fpehZSmhylHM00B44RITsl5Bcpc47O58RJvggfYjnjQIJOoh/lhV9oOU2k8zFpEw8JBDO/ieNP6ijdS1s6Dp78D19CfQWvj7e0I2T+kbrgGi/DcItREtJQfsoV2RAhMsjSow1BLnST+DF5PadD3IF2lN330BfqiOvYyowOuo3vobzEZ9089AraDE7QzvhIN1NxqCfySgAgV3/8XMdRRl9P8yF93bQATMiDC9xOcRB9aosBwn0fnWSOFXX+N0PIOUgnmVO3GR3+BXnnE22K88c00r0sBHhz2qhX0vs+e44ol//FMZmlOkz7DINQZjBFzL92fNoIi/fyohshi4csoRE0c3lEPWxDL6sbRr2ZLkVHwPbJdcx8ZDQN/SV+dG6cZ7RB854WhbctQc9Np+A7TK53nsF2lokjYiQ5jgrzD9AC0yyySeEBaChKNjEO4RP/seKQsQMMkGEogxlhVIseLUqRjGGqEBo/82MYcideGBqjEdJSKRwjPFLAHwE+kmFlmD17jsrK9RsxX4Z1qEhXVFqpsZkFGzUM6LYWtm2wVayu1ka1rD7UyvKmWjt69OZ7Z1XXUK1f/NJpHdrTrNbWJhUbCD3s7dfu7i51dbdGTxqw9c7b77vnXm7ut2KRVR5nNRlgTE1N6e6t2wZQxWptblRZeUl80ubQwSNmWDEatLy0YIluaXlxXn0PHqimtjroFBXmx2dv2pvb4jHl/MKcgcBl3bt/R4ODA9Eb5vM2VwwSmLd1516fBvtH1Xe7X/39/Tr+xBM62z8Xb6q9sLta+3bvV3nTXv2znw3q/viKZlc2NDq5rM76CpUWzOnGpYsqranWzPKSympr9XCoPxYSralpcr1WGAAc0kZBuf77P7mkf/OOgdPKlj57vFPv//x74SB6DpzSxXvj+vYvPxkjRDjrw7t3asFAac1lXLOu8MZma0eHeg1k1g12Tp08oSefPOl8xvXQZe9oaw/l5oUDepnzs4vR8+Uaj8haDPjOX/hYG/k1qmho18dX7uj9c1d0d3hYt/sf6tKNa7p665ZWrRsTM7PKL+bj6Bu69XBQt+49VP+jwQA812/f06wBxgoyMGC70f9AUxurmjC4GJwcswwWdbv3QbxNeGd0RFcNQlbMR4F5Gh0a1bBByocfnHV93DTdmzr/8ccxV+qN11/X888/r9XFNYPMRadZNPi9qx+c/UjXDZYemtb4+JDGRh/FnLM8G8oxA+/B8Tn92ADu6oO71l1rY3mFAaxB4uqmDh46rEfjY443pS986avau2evnnv2pI4f3atde/fqH/3eu7rh+nyqq1yndtZa3iPuRfGWY4v++z+7qNGpVf3xW5cMviv0vR/9qS5dvaB3zr6vCzeu652LZ/Vv/uxPNDg6Si9HDY3N1vEyt+9tHT1wSK+++BmVVpRaFwaiXbY1NdlYpBHAwrwNzYxPqm9sSPdKjtIScY3q2p6JR13VpY5fVRyfwGK+BI8ti0vcWy/A4GAE81XBPLqaKus6Ros5EmlKA4YVmxOLIwPWfD8Mq6+7ajFNYcjCyfka59hlpibgAFOEFLA12Je0VlLKN2yFE7Blj0XII4GMT1l47GAuMNWBc/hBFin/5Pw4D8eMffMxW8YrxvcxWDB97A68xJQAn8fjnpyDjKUm1jdjeZqYM+b7OL/iYhxCogd/2GDmmOGAk8Pz3VyZKWN2nq5lDgPQmMAefHArASI7hkSYxMHv45Ew6KQ7cRB23WmzPOA50ca5wFfKl/vJITuvkO2nQVf8c0j1luVgEqbNaF5urkxOhuwzf5HSO555RgZcizL6LyTs46CZixi8xBFpPtGhqBNG0c1zRoN0JKUs1o7Y0/EPgGIdCRBAhJRNHASPsU/xArCGH0sBmQfvPiYeI5YkTfJL+cbABaR9TDx0ijgJECV+IlOHTK7QinNS5OKRPvTXt1K+iX9uo5vhl902yI/j9Es0oZTakTfvs8eWdJQY3Q7eHI+oyRcnullZ2KgT2lCAuZDBJzwHb6abAvmlQZW45x9lChqhl/CRK38uScrDBz5P93P8hP6mCffIP+2hmBJmdMEDQQ7C3PMxep/Al9ux70d7NdsxEGQ6qV0EmaAdnS2HuMY/6HqLyfOmi4yZboVOMBpIToAzOo4xOui4yIDryAkeaGPQLvj2dwBe3MoV0PWI0qEwNHBGjQgMq8EsH8hmqCzmVljBQqaRR6oMsgk+U75xzONA7tHKeL7pmDE0mYbY6RXzyjnDuzxeSEaMQiGVoOmk8JZ6BgAw9giXtyjW4tEB+XAfQfDmIY9IWLiUhRuXnefo9KIVy2nsAJYdeamgVJsra3rtYEPMS3Gh9NHHl9TeUqevfuFFC9eK6Lh8GJvlB15/7bXoxV8wCBjoGzCgWFZ7e5uefOoJNTY1aMgOnk+s3Lt7z/xua9+eXfHZlcWl+ZgPNToyERPpCy2XvC33dt3UWSdsfWVZPTu74zM5NDcWYLx3p1dvvf1uGOhdPT3aa7q1ldUqt+x5LMdozqNHkwZ0w+rp3q2vfemLamupVm2JHVBhsa4Orugrp9pUsLmsOtbRKtvWE92l6q7NV11lkRprytRaua7pxQWdu3pd0y7L9376E7394bsasUO+e+OWliZmY82vycJmfdA7pc8c6TJIWdb9sRn9p7/0htbn5tS1e5/+158+UO/YqH50bcrlWpWbhPKW53Xt4keaMvA9dOhArH129cr1mKfGemA7XKbVtWV1tXdY3q26dvWajp84EQ1h3I4dA8CjSAY+kNP9e/36o++9q/cvXNbDhw+1YH47utv17OlnYq5YQ2O9Pvv6a6qpqzfIuKN3P7ysq3f7dPdBv4aHhg2+BjTi8vR07dHpp5/T/Yf3NDIzYcUs1KTrF12tqK7V+naBdSNPZdVlmp5a1KIBeZ3rlkVqWd6icH1bq67PAs2prrxSRw4e0jNPPq333n/PBq5UHe07AmhvF2/r/cs3Nb/pnqD19Je+9Dl1Nzfol3/l1zU9v2Cd3dIHH3xkcNhrgNOr1QW+RzlmfZmP0cKpqTFdv3VHuw4dj5cFVhZnVVKwqbnJYTXUN+tLT+zS50506r/744/1xad3aWLwoZo7u3V3bEln707p3sCk/qf/5FUD24uaNxDcDkdgI1BaoKGJR6ouL7Jur2rS9XTnfq9mp+f1xhuvx7Ipe/buDgdVUmrQ5DY/ZeDIm6flFVVuLyuaGB826FvTvfXmaOml26tqEm8W56u+rEAtpg3YKisrTsCLuXO2GzgjbEh1FfOYypNB8lZRXh7G3ofRxmNNIrcfPsSOYaHThXlKw/oGZDhgX6C9JwOLwUwjUCkkBxSLMPs+8VLI2adIi91II1DYocxmhSLkAjQw8PFYL9K5ddru0BGEbwL3yCOWzPG1FC8Zf9JD1yYkRgNYWgTnFrzZRtHzZQQXG8qof3pKkHrLdEKzuASTjYCjo3MZ130tOTvaCDxRcnhw+/N9+IwRORLnisU9bCY/LqUt2dUkAJ8hH+JBx0SpJ8rIeS5SxOEY0sRNeabyE7DjEZusHfXTm//njoPbyJ/LQd8J0nFycMiGsrJ9uu5SWtNwnkGSY45SBg65OLnzlD7lSQg6XIAmsszienssc28JbDhHyyzqPxeSbEiT4pA1fov6gG9kT5rHoMBpQ0Y+RmcCLDkH7if5wQt8Jv4IpElpvfHL3UppE//BX5wlvpEHHeIEhKzb1iPaBnHIIqVjD/1Ek3T4eXw+Id7i9Q3AFnkBGMgrdM3XkT8hZE/ayIvahsHEZMy3ytUNvpDCxR0fhjy55j9kFjfiWi5CjgbHwZ//xeAOefg2I3wcpHpKceAJXrNRZGxEBG7yB9/OIKvbkLPJUVef1AsjgsgkbUnfI3GUj7aHnLAX6XN3DPQkmYExqK9sNBWZUM/IiDzhL9mxRIuyFHz3u//Vd1OhHeKAwjjDCMy3WEvgy9di0qH3QdCVTiw2kkXleOM+wqLikyAAUTyK9LGZR3BUCbQwMMgIOZAvE7JDkR1iGNd0UOAQugP5wkdsDtyn8KSJuRTOn5Eu1tlimQkKz7pKGzaofDpoaXUzwNRSXqEWt0tjTk9HyawqDVD47t3Q0Fgs5Hny8EE7fmdTUKSHvX1aNkA5cuxoCBzQ09nZpb2OD3p+8OB+ADBGvbo6OwN4LS8s2ukUqbLSvf6KUu0wcFqYNx+rq2LVdxYK/ej8uZgPNzM1pe7du7S2uW6H7grdKNCly9djna/2jhadcr4NVbUBvEpdTt6+q61vdL6PdL93SIcOH9Hf+vWvq8pOk88U/dWFh5pbWtUvPrtD1+/c1O3zH+j0iy/rZx8/0DdeOKYLDyatGOtaGjMYmZ7V+NS0BkfHVVhWpgID0NXFFY2PzGh+0YB2a0Nf+/ov6KPrw3po4PgfvnFSf/T+Xf29V/bH535279mjHa216mqq0TM7mtRcX66W+ipVF7ruVxe1ZqBrbdDo+Eg8zhoaGo3lKRjhedh/3yA032BsQY0NjXbs5Zqcmdai86dO3Rx05uxHetrAdnx0Wldu9Ku1rUm//LUv6PXXX9QzT53QM0+cUktTiwHQYe3oZA2sYl0weH5kXnt27Qmw/IXXP6MXTz+lZ5553sCrR/t37wjH32j55m/lq7m6UX//1/+WvvjCa3rmxLOaM0Cvqyg0mLFcBsZU4riTszNqq27WgR17dPTAPh042GYAecj13qGW5qYAjg11Tfr3f/LnBlRva3R0UMsrONAqFbrT1FBSoAqDkFNPPqddXbs09LBPly9cMjgw2C5wL5NRDMtn544uHTuyV+uWHfObrty+p4H+Pg0PDmhyfEq3b/Zqj8FeaXGhastL9W/O9Ov07katToyqo6tdE8vSb3z2sFoay/XjMzfVUVakv/r+jzQ3Nqfigm2trWyqym3ktPW7oCRfq+ZraWlNA/cHokl1WK+LDbh4uxNAxOD/+++8pdGxR9Gu+BrAlbvX9fG45bNZHTilnA9jmzaYv6myRI1lBkgAL9MoZT6Xb2xu05FLnSs+pwUYwx4weRyjmmwKtoE3vHirjBdqeHMwTVnAfgBWUm8xOQtGijiBJnYFyxWGNI6SA+IcuxILNXrDRmW2DRtERzLmjXKGbSF6LgRPpMmdE6JTiFNxnticLE44If8AS4SsTPR8WQ9uxR2/lbXVeCMxW46CMsXICEbYPCS7SB7JPmL4szww8jiL5LBoU58qiy8xophK9Qm3UXTicS2S5ZynT3ASlIX0XM9ShbOMazmn6BAyDeBBDtz3NZ+TYWTv+8ia+9ClDnFmaWQy0YikucC1RCs9+iMGaSh32PlENOJkvKX4hOQ8KUfkl2Mi/AQxI2lKSz0FjUiVyo6ePObJe/SXuqM8yDvzJdCAB/JigIHOQOiHQ0bff1F/XAUMIwPuMYhAjsFLji5x4cO5R1p4Qf+5Fjymg5SvQ9r5n/+gb1cdZSRQhtibNzYuh/6RnnycH/TTSFcCnNDNaBMS/yltxgs58bgsZBohjS5n6QATyDHTSQJpCcRJlxIf8BrnpPWeuoBK1sa4FfVAJJ9HDpFPrhzpSu4845H2kjpDcZc8vOMax6m+E5kko0SLONygLriedTLS9AMeA38im6jPHI0ks5RvytCdzNLSHK1sWoAxjc8TDylN1EuUl/Sk4pdG1dDzoOQbBf/kd77z3VD4iOQAp6RwT51JZBDKmI7Gz+0tF8i1TMFczb5GRq44G8rI2AXAsETjMxMYycS0mTAtrgWTTp8pNAHm6NUmAXAvDWMmw0OaxDSvp2+u82qnDdt6+pI4fKH8vAFJ3vQi4ckqqDw7+rVVA4oVn2+uqMAGcSK/VBt5ZWrWjF482qEbV6/r3EdXNDM5o0NH9qu+uTEewfA4rMQOor2jK9484y248vISzcxMhUPhe3xddnqzswuqqKjV2OSIwUBDTPYm/4X5Jc1NTMWz930GWKy3NGSwtrGyrebW1niLbdfOXdpYR5KOb+Dx5ltnVVZVqf17dqq7rTF6ISsLyyqy/Kanp/Xe2XP60VtntG7n3NXZoldOn9a13nFdH17QH58d1MuHmtVTuaHZsXEdfeLZmDM3OLms/+kvb6i1ukRfenJ3fMZmz+4D5rVTCzPz+tY3f1UNBnRnLlzW3MKWqsoN9Kob9OIzR7Wvqy7ebDzaVa7n9zapJn9V9w3qmnr26f/xoxvqHZvX9YFRffVEm66feV+NNSyUqQCj5QaZpQagYzNzunP3vgFSq2UyZUNrhXV5WXKDNykHB4djpfcql3uTEYG8Tc2vzquro0P//Hf/VMPT83rixE7t29+m+poqy2kyHPwqE0Gtzw11FTFvbmB4UgsGns88/aR+49e/qlNHdqqtsUG1VRVqb2y0YTRoGB3Vi6ee0+TAuE7uP6rPnn5RTTU16mnpUOl2sfbv6Db4qtbNe3fdQovU1dalw/sP6Dd//Wv6xi9+QU89fVo9O/fpyaeeVlNjtdpdj6uuz/PnP1an+f3H/8U/1Isnn9CrTz+nz51+Xge6O7WzZ5dm5g28zfuNa9f0xMnD+pXPvaLXWUfs6CHt29Ojxuoqg3YW2l3XI8tjdGRSTz75tF5y/fLIe9cTL+t/+Ms7+pfv9+vc3SF995vH1Vq6oSmXp/XAYf3pO9f1YHxdB1rL9OqxHv3F936kjtomlW4s6x/85/9AX3z9DfW0tceE91qD+UN7D2lrcUv3hi37iTHNzUyos77WYGFVSwtrunz+kkHvAy1MDWtyZEDnL1/Sj9/5QP1l+7RSYODlOm7eWlJ1Pl9OKDI4LVS1gVaMdrney30NY8NiroCSIufLXDOAF4YXcOmG7pabDCQbj+X4Vh7xAX+0bewHNiEBlCLbAGyODbL39EBxOAEG/Idt4ZF8zPHyD8uEniU7hiNJWWJfOMFm0MkLAAcDESHtIiJknQ8BG4gzg1Y4O37BP/knIx7AwvewWfHtW/PBFA1eFGI+FyP0yealjinz38KumjdkSLZBx3RxOBEfuxkMJUcTc4gcBzIxZ4Xr5itYhvlP8ZXRSQVy8A63ZEIpTZQ3xSdf4kb5ImrKl0dhKV6iB/9hx/1LDtlADfCEY3Ecys4IXyIdifjzFjnH6Mpm9iiMdJY96cgDWtDNQnZEeu5H/rmrxOaINPDBSEtk6pD8RbpPDPbQQB95lJscpvXQ0UM+0PVG/caggctAeuikOkz+KkZL/Md1+GZkNfKgrL6XgIn5IBoZ+kYaveQ67CHTpE+UI/KOkORJWvJI4DbxlMBirpPhPYF8stFf0pAWufOSCqNUn4CulOenA7wTGFWmbPm+zaP/kF+OXqYH0b7gJaTstFFXiTY8sc/qlfLRyQm99A3OA4TkjiERvMSJg+km3pzGdGnPce4tAFa6FXyE3E0gruW2qH/TYoPH0CPkYCDMXWQIb+gbceCFPMkfFqLzYYJ8qQLZESL7XHmzuiF/5oJxil4wQORI0Y5oNRE37BvLadFWsAVkk3gL3bTe0YlhTcfgJTUcMk8RWQ8JBhkNQEFAhoxGMPM/4jkxRo2eHPOM1tcS+KHQpEu90zT3AXrRm8kJBEOL4YzeasYYrJtmxHUlf6KI6X7QRfBWJBSK3gUBQZGu0ryRP2+QsQ5UvF1gg+vE0cssNmjCyVeU2glYUvSsbP7i23JWb91abdTNq1d18MgJG0EbPsuBD0szyZtRKr7dV1VeBXxzL75MRXYqq5vOw9rK+k5VtTUxXwnDOW+Q9bB3xA52Sf12nLfv9Sm/2GlL6lRRU+c4G1owcGq2M2xv7dC+vQdisU3SYmCRL72r+YUF7d+/X08/80yMNpaWFai4dFsVVaXq6u6xg1zSogFkR0+b/sv/y38eQPTZg1360olWffmJFt0Zno4XFmoaWnS+f02/9t/9hf7Fm/f0aHxaP/7orq49HNP3/+r7unW3V811VXr9lVfUWGuwuLSuhbnVmPPW1N6lIycOaWC5SP/0BzftNPL0Z2eG9cSuKgOlWR078aSVbVvVRfn6H37tKR3e0RYrsK+vLrgOee7NoqydMeI3t7yqy7duaWZ5RjWNFXpw76bK7aCrDbLmFxeUb+dTUVmRGr6rDgNXYOU/cZjlDgqjTmtqqvXKSy8ZiLaqoiQ/Rn24x+v3JTj5ynI3ig3zWW5gbJmbh4aKYi3PTsejPJab4E1JM625qVltrW+rqqJOzz77gmpq6w2IatXs+vzmN76qX/3qL+gf/Z/+s/hkU01tpWbnp1UahinpHSu/9/cNxGd1SoorDewL1NfbbzA+r00a+ma+5g3gh+7e0uCD2xp8NKCpyXH13r2p8bFHprOqimK3j23XbUmBaRuoFJVqcWZBO3fsNaCsVmV1c4Df44cOqa2lXUeOn1Dv0JRluKHirZX4iPcfnx92Xm7wbk9VBdv6T776tE52l+n//hdXNTa/bZ0p19/+1m/o7/36r1rnKmPB1hc++4aeevENvfLil/Tk7hMGWm0aHBnXpkHBrMHjhY9uqH+gz20hPxZ7feLIET3xxHG99JmX9YXPf1Zf+vKXtVpU43biNun252hhNDG4FUU4h+QgaGfhiGllufbNCHEa8SmwoaeTZoESw/ccLW22WHwHNRnb5ADYaOOZLWEUnhdpwn44Du3n07bik5Evb76OheM6GZAVIe76hMeAC0tLbi9pMj40oAVvwRKs5RLhpIK2t+gQWpcAT+HwrK++DFFfY4pGelJAmuwLFZSBDmi8Vel8eDEoRslMn8cU0IkyeSMPVvKGb46Jk10PbnwpwIBlSQg6j0PiMdvHlm5EiGNfg2fKQ3tL8UNCIe845y8u4+CxgJat23zK18eOgLMMUOy2GEn8Dz6DHx8j9bD+vgffOK0Y7YnITuu4ZBTAk/qlvMRLGacye4/dD0CQK2fUT6RNeeJ70giGg6/D32PfgV3xNeqMDnHolNNEOt8n33jz0cfQhGrwav7Qr6DhLcpGfNMNBxxldxpv5AUNJM0vSkUellVwmeORNATyzHwYNMgRvrBhhEwPo4wUyvFI+7iWuZwKG/lF2X2eHsd/UhdsOQJEzuWV7BjyB6DxveIAcb6VvcyS5Y284Qk68Jz4SbQIWbyQgwlEGuTrDUlG+XwNOdAW4Dvdp81kpUkyIG6kMx1yAMjGiLTTZPQpZzqOZGnUNE5S+wSzRNnIPYtE/v4hv6xugqg3ZAXGSY/308gy8cgnswfMrYQm7XdjbS2AHPKiw5aeAia+eJJDlmCcx+3S5SZkj2zTaLj1Ka46JGYcEB5n3nM1VVximEChYSaMnxEzE+UzQT9mzowRD4MTo1Eh0NRwqDzuUUBoxj1vsaeSnTbRQgEpuON6Iw60Y76I+QK8xRpM3qfKopJs2N2jZn5aqoANLRmMbW6uB/AqdpHS6skWtC0BpmN0vVSlFVXas2+PvvDF19XZ2Wwh0cCcvZ3Z3oP7te26P3P+rB709Wpw6FGAhXXzUVNX67QVBj75ejQyrMtXb2pxRbpj8DUyuazZxW1dvdmvcxfvanhiVrMLi1pZteMsq9CKy/nO++9rYXEpyoZRiB6wZdNQVx+PLRnOnJqcVt/DgXjUwsrngwO9NtyWVUWJFhwfZ/+d//3NAIwPxxZ0/v6C6g04GDW6cf2Knjvcqn/5O7+gf/4PX9G//ydf0v/zH3xJR3Y16/jxJzQ42B+PU1kzp+/+A625PmMV9DXXgQH0K88/pSv3hvQPv3pSOxsrtby1romxKS0vTmludiImn4/MrWvQgI6J4HwPsraxyeBiVPfv3Y3vIbI+Fh/rnpyf1czirB16nt54/dV465GJ9+WWHwqcl7+lCusLgYVzMVJ8xHl+di6UeWNjTVMGuA319aow6Ni9c4+deLnq65pUV9Og+bklN+78eGORVULje4uWKYaWZVEKikoMgEsCpACwi53XpoVWFY++DHwMqvlESL71AvM9OjlqPZBYgZ2PPU+x2OngoB70Pgg95M1WE1BRQZnTOKLrkAV7+X4kjRlPU2TAXOG64EPX1G0h10qK4kPYLNA6YRC+aP5W3XmhKbY2NrtNrWluaSU+PL1ukFVUUKzLj+a16DJ85tROfflEi375pX3a2VITy5DwsktNY52u9c/p997q17TBkhtC6Pie7nZVlayptrVJC8vzGuzr18rsoqaHJ9wJKdDCwooOHTmmCnceWKdsdHBCza2dBuFdGr7Xrysff6D3zp3VRev1ux+ei8f0e448odW80rAGhW5jRXnJSLOOFx+Rj/WmrMNW6pAT7Zp2iXHjY9nx7bucIfStMJpx7mOMM+0WW8RGWu5ldIKuQ+gL9/1L9iLZJgJxsAcwGA73U8Gkgl5QJ0MHaND+sukU2WgUgaPYRxqSpLlhdDrJFxvIeYxgOA6PFpm3RVuNNcN8DXAF2AJ4xah/LjCBGeMc6zI5HrYMmmEHzT8dMexsKncCEBFyfBNgizwoJ/uM3ywQlfIR4j4RcpEAeuSDPSYG8YiTLW6NTIjM9Irs9flMztyPNP4XC2eHvU33SBMjND7naxXoPcdwT3uMuUQ+j3KZb8qMvJKz9C0o5MrFMU4w+HbAuaELyTdETr7nluMt9MYRU9wcEPEv8UpeSU5ZOnQt4jnflC5lEnz4OMrPn3nOXq4IuVCGAJUpbvDgHz4KXghBH/JEcvh02qyuKD+6Fvxx3XsnC75Cf3M8E5KsEv8cA/rgAR7Z0kCH25l1zLn5Wqor4oZuOkAqdXQos9uMfSLLNDGPEx3IdI09fBAirxxIzvy2T4I/rv31gAzJN2GFDIQSkm9LL8FQhgBATp+VGXkxSk0ZuZ5sQGKCsiETOirE5zryC2DjKOAD8mRDJuQVmAHaDrRPyhSgOtJ6H9jDgSzYnCdX4vGj9SsueeOcjiLgLtYXNW3oRr04Quo8kg/1k3BR6L7vp2PbPHyN2wjYJpMxmeaWk0gchEL4B/NUHkxSICqMgsIAq8oTjx4IjFVWVUSlALBgguNsoighhuCNoGkwOKSk4GSejGYwmLuSvVJMnGUDpujVeON6pPMWNPxLymOE6fsIPGiYXxoDdOlxlpYY+NnAgUq3HXdycV1LBhWbm6ZvfVzMK9aaC9qWP68XTh3Q7j071VxXrbnpcfeoFzRpx5ZG9jZ0zUCisqomHmXGx37jLTQWyRzX0tKcuc7Xj986q8u3+3Ttbr9u3nno7YH67eRu3emLx2azS/MGH6sqrqzWR9cu2blPqKmlSS2tbTEHipcBqky3vLRaDc31luW2WEF8em5Wc/OLLm+BauvrdPfeDT2an1FpcbW+/NnP6gdXR7SrvUG/++69mIRdXlaoUx3FAdrmDVbqWzr1v33/ml452Kl/9hdno4y7OxpcjqpQlHh86m1omLk+blgu72/91j9SRX2j9nbUGSQZ3eetq7u5WttTY7p977Y6e/aou61ZTbUV+sn1yfge5LHO6liQltXdH/X3RU+hprpKsyuLOnfliuYMpF5/4QW11VQ7XwMSV3e+QU/fw16tLi+qpqwyRozWnH8YPOvSnp279YMf/1wbeUXqaa8z+Ok1MCrQo+FhA/tKPXzYZ5Dpxmn94nuV93ofGQgXq6O9SU0N1Qaq/dbHUtU2NIb+8PiThU0rq6v14bnzevLkiXj8FeoV7oH5QRv6+OJFvXf2jPNyg+KD6danl04/o/b21jB2i4uL8f3MqopqPey9r/PnP4o145qbanXixEEDDL5QMK+R0Ufxluasy079VjQ2qm9g2PXEgqJrGjagmxibCcNQZl0dn5/XhVvX1dnRpSNHDqqsolzv3l9SMY/0LNerg4sGweV6cke166ZB6zOjqjL4HFpcVn2lrOP5rudWDdw6o4X5Dcuh0p0EA9d5AMG6ygtLVWOwOW4Q/47B1Kbb6qUHtw3gZ/XaUy/ri6+/pp4du2yQSzQ+M6UTL31WBWW1Wl23ZbAc37k3o8vjBpbW+PLtdTXlL8ZoYJ0BZltlkYrcwUGfrEauf/fq3QuscweFpS/4dBPgFhsTxtRtNwSfM0YY3DCeGCnXPS/f0J6xHXSwMpvCOcmSIU62A33BRhAHmwWYjiVpfJyMfLrOMfEyJxmJfc71ZBzTJN1who6TOb/IMHIjLqfJ2WPrnDJndxJf8Uq+96Wl6S3tZPNSyPKHDm9eMnqS+OHpgG2seeBx0fp6mqMKP+THUEdQIW//whFTfl9kg26iTaRUHsBHxLecs7fryId0AaJ8IQGGlD8bIeTkLT0eSYAo+QEcWnoEFHn5GIeIL+Cc+9xLssUZpTJBFl6wy4kY9wDQ5il4cd3laJMOGpQ9A1Nh850gAx6f1GNysIntxLsjpl2uLJlekJ6IwYfbNyMPkcZ0oMUvyuj0JI3NP+hTR2Yp+I+43ijXYyCK88cHORHx0QXyjXu5a9yL67m0XI9RvFy5iEOgvonraJ/Q8L3YzAf8h8/Mpce/IquQl+NaKiktCTmIsrgenB55xhMh12nw5Cg8YkSO8EZ5Iwn8QN9y4hzfHn7W5UVGQTS2RDvt/S8yhgPTgQP/QSfVVcSK4wyEEIG42Ugj9wNMOp8kg2Qj0EPsRaKBLqZvmXKPOIFXfI30Sd6m7bgZS9DK+CRwLWhzPc6dp+uWKMEXfHsPUEQudCAex8/RZZ/pFiHamHmCTzoSAYKze97gFT65Fu36d37nO7GOl29FpTIxfcm9P55FAniSIfhEGBBNCkhDxLgWxz0qBKaTQDGO6fMBME5AGGSYhMC588spcsTxRQASx9DKFImRCyo+Gm0uzhoLLKK8LgyViKS4zxuBpIUGvXM+PMwnWKiUleUVLZvE3LLL5Z4pH7yezKtymuRAvvrU3lg5etMAYG52VkcOHVZ9bYN27Nito8eO68ixk2ptaYm1qVgNvbGhSV1d3eGAP/zw3bjfPzyj3pFxfe6LX9RXv/oVHTt0MFYnb+tsU21jtRbdC56cntPo9IQaO5sDRFFBlQZAvM6PGjBS9c5758z3jB30fU3NTmjRwEUFJTp76YaKyspV4N7Kl7/wup5/8jNasMPcv6ND/+Pvv6t/+I2n4zt+Cy7ry4e7XOYprRjd1Hbs1uUHIzrRXaWroytqrCxRV12pple3VF1RZhDJqtllunv/lirtHLftoD/3+S/qf/zTa3rvxpDeuTGqD+7OifGoIx2l5tdgY7VS/5+f3tDd4TnLeUmDzvf4rhbVWIZ8jPnurVvxxiELmS6sLurK7duaNjD50iuvqcByKK6otDNPowe8vHBg3z6Dmw0tu7GvR52ikdtqbWrWn3//J3b6RXrmySNW7m01tbXFSBpzZmprq1VdVe58y6LeSD+3tKCeTl5MOKQS6xGjQo1NTdpY21SlHeGD+3dVU1NrcL2qwwcPBC0aP03E6hgg672339VZg6+t/CI11Tdo/849ev7ZJ9VmsFlZValZyx3HzsenR8YG9cEHHxiUb1gvDCq3ljU2OBjgqqOtJZbFqHG8GcvlzbPndebMx3ruiVMqyufx9JyVPMy+WpqbVVhZpkUmoxv4TE/OGQAVq7C2SecHFvWHb12L0cp/Ybl//liLSuaHXFfzqrGM/uCDR86nXq8e71RLRb7+X//vf66WhmId3b1HvGO2zaeKDJzybUy2Cmwg8svV3NkTHYB7jx5q3nVzcu9RNddXq7K+Qotb+e6clOjn5pU17irLq1XmDsfPe1f0aCk5LT6MXZfvujTNZoOuOgN+Rkxoo7xcwhueTFGgZx0bnyYKh4Xt+MRWIHTsQTha/wg4IFZkB2RlNodj4qVHcJ84tFRvWIuUFkeZ5oWlydE4+uRckqHMQEcEnwcFkpsGPG3H47SkgwCCyCJOsoMUUs8aB5g6kLRlpktkQJGeblbGxwb6UzTgz1dc97R9HErOFpoP6IQhp1zbufKxOSIcJzuaHFXc4zyoci0Bp3TmH8DA5/CJwwqw99jBO2+XAYdBiPOgDT8J4Phq5Bv3fY17lCtAk/NKc2pSeTK+iI5siAtAwLdQv5BjVJT08dglaCR5p3vIK42WQoR4WR7IKTm/ZPcz3qnbKAN0vCUgw7lJmUbiJpWNMplgjk8fmk7mMwjQIh332DJQSV0TJ1FKfHE9yyT5w8Qrx1kgnwBMTktM8gow7eMYuTL90DEo85eTIeUMGdl+0QHlOvlRztArt6N45OV7yBF6OPZgh+B9lMG/4NX3QqaOQP3DA6PP5BOdHeQSciR/ygpITqN98AXoivJyEiHxSEZJvmQYN9Iu7iXATd7UMTcof9I3ZPRJfQYtx0F+HOKzEwDMlTuRc7pUd+gaJGPE2bQoIwCYi9znOjKnHSUwbQL+Q57Bh+8RP+oqzi27jDbyNr2wObY9ZB2b/7FRVMqRcBHlSLqXZMkXdD5ZeBd5kiDDT0nnnQcM8gYg30Rk1IW5QalgRnAGVUx2xgBgSDIDAxCqqamJtZcYUg+lciasgM227A1OKSTD6/T8skeOKaSixHoYZiwU37QxsAiDvGAuAb/06SHioYCcJ+VGERKtKJxJor6gVJSlxrxxP5yZ+a+urVdFjMT6nxt+CY9ILBDizOVXxNuLGOm3fvazeAwzMjyiwYEB8X1FRr7ynSdvWtGIrl27octXrununXtqMrCorauJFcArq/5/hP13lCfJdd8Lfst77321990z02b8YAYYOAIEQRAiKZKSKK2kp6P3tOe9tyuuKJEUtPuH/O7RoZ70JC6NCIoO9ABhBxjvenq6p73v6q7q8t77qv1+bvyyu8nHdzZ+lZWZkRE3bty4ce83IyMjywxkitXbXa/u7hod2dumF588pH37WvTXv/wj+uwnXtZLL31MTz3zlPbu26+Pf/pTqmtpDqCEcWV+XWlFuUZnZnR/ZFgbLnPNDbi8sKLr129qZmtVb3901mBrVeWGQa9+5zX9xq/+ug62l+u//dMv6EBrdYzouYmVZ3ky8X9jcU6lGzNaWlzV//23zuvijWHtbqrW1YsXNDU5qKm5Od2626dbA/digvXG2rKeO/GY5scG9UtfPqh/9bPP6//2xcP6N3/7pH72U/sU38X077EdLfrhZw5qbHFbX3z2mFY3SmLk48qF8xqdmFaZQUBpRY2WDfzmDTgqq8t06OgB3RkY1KXrffrw7LkYzeMxXGVVnWbnDI7qmmN0MVPYPN+ZAermF1dCPzq7umIpisaGhvi8UL11sJJHNpZTvhV7bXHZhkgqLytWdR3fXqyw869SXVOLxsYnYu6cNScmMXf3dOuZ557T3Xv9pp30KbTJ5W7mbUVeoz01N7bEG4escYX+0/MAXcx7LOXRqM/dbGrvaFexdbbawLOzvSM+nl7T0Kix6ekAmHxnb7NgXcPjIxqdnLEeW+9dLsaluZUPhbcY/NHvZEC4bAA9aUBZpJ07enSkq1IXbo7q737mMe1ta8jNcSvQH/7O72tmeVt8xH13V50u37itf/i//UDfu3BfL7/wpE4ePxoy5JEoj2FR9vv9I/rt3/uG/uOvf1UXB+5qcmtJm/m+vp6n8uIyFZr2vXsD+v/+ym/om9/6tpbmZvTxjz2vn/ixn9AzT57Q6CL6RXA/lYGQYR2r4Fdin02HvsN8L/ohRobHr+mO1jdHBvQb1s/4+DCG1fFcC4fl9uNGqdj2gpdBAGnIm3aJeVGM2CBrn9NU2JM0ahFNENewTeQJ5+24MKpOG3fH2IeUMF2LnOyhl85YRxAAxnl214xDwhaxESiHQJowvjmDyiKVsQ6X49Ed4thIk3hO6TgPB+hAGY4OO4eDx+YCTKkDaUnHteDWdcHuERI9yk5OLbgniXeODR3nOBtJidEO8xnpCKbNSSY/bGpEwYwPUt2yLckQWpnDLvKNCgKN+tg+MZqW3VQTIo8Dp4yyJtCV+EuyJ53zOjLAsM+4FuXnEtHetGf0x8jveuVsPzc86BfXmUqQXkBwGzhtJresLJiIYw69RTuY9wADmXOE0VyGeATrzbUzvTSyhHygyZuCxJMngAod3/nQq1jSyPn8L/LEhs7k9mHPOHUpyDX0ivZxHaAXP/bQcKDdkAEjUsgzBinI4x8jMDwaD1AW+TNglOqX1cnWJPojbZ+AVHoESDtCH/lz40vgpoG2JV+2gDV+n/pltBP3aaNqDzabFnTXBEmU05k0GBIyhojrRblhF+DBG485qW+0re2UtS38C4AQPrGHtEWqe6JN8ciNxcRplwD73tjDA/tMX0J/XJ9UBlpHu7sUdI54l8c0IXoN7DtR4tn80x+ZSkC+BD5THQJQwQdtDz3/D8BruuSFRjya9DEbmAF7Bw8ZiCRtwf/8v/yvX+EAMs4VDCCcWFH5keH9qKCZxeBF5Vxp5jPACPMYsjgIobDZnvxhIIJpgFuaQE9aGONRBIzGuZU71CUaP3Um6FJmKjcJEiWBRoaSCWlYNA2PAibX7fD5rAsjcnRIlIeRvLH5tWiYDTujWQOIdTsO7qAPls9r1452ffs7r+hjzz4d39bjcdRAX1981oWPN/f3DxjQ1bgNDNzc0ZoamzQ5NqLhsX7NG7DUNbTpyqWbevGpx7W+MmUnM2Nek5Osr240mBrQooEE/Fz86ILq6hsCXFXGGkmWjeuXb1meOX9VTz99Uj/ywz+ko4cPxQek9x3Yr73ejh44oLKCEp2/dFU3b97XE8cOa/+ebjvMSv3ytz9SfVWt3roxoR8+2RWOrtzlFllGjx/ZH6D6H/7QId279ZF+86v/zfKUzn70kV5//z298cH7unrzmvZ3tRpUdWllaV4V5cWaWCnVv/2T8/qNV66ouakqHh0yb2hxYkbLVqTx+XX92JNd6ptYUnNVnv7gd76qP//mN3T27Bn19d012FnT7f472iza0rRB3qWzl/TRB+d06+YNvfDCS5ZZs7q6etXW3qmxwWEtuC3ACnS6EvuF5uZ6/eCtc8bLpTp57IDa6nFqBfG5oPqa6vj4OI8ai/MLdW+gXxv5BsgbK7EQ7TNPP21QV6V6txNzvEw0DBWPQTu6ujWzMK/bBs87+coAc1n8Q39KAOo1dfqDP/uGnamdvq8d3L3b+rqiA/v3xl0QHa+4qCweU45PjBrQDGr0/qga6qtNr1fT1r2phaX4qDrz6DbdJUamhjU+OaH7dwbVXFulhlo7end6+t34+KhqzOuwgf5//upv6OiRY/HWaQejpRbEF57cpfaaCr1jADa1tKkXd9WrpKxcrXsP699985L2tPAJpHU9vb/JafdqhE86bTIvkLc/DRAxIAYzd/vGdPX2fV0fvqvTN87onvfIO28tX59/6WWdOvk4VkBn3j+r559+Sl/43Cd07PBh55/T2MK6/vtb97QsAxnrbYOPmNSPXeqq9a1AsdvM/Q3DyVISOA0MaIVlhB0Ix41NCGOHQ0ujWNiQcMLul/FmtNPRz1krj36f9XmOMVy0UfQVK3AYMlPDmFIGdoS00OdGjo2Rs4gzz9giE+TP+TCmtm3eeIOS9g+g44vxCM6/NHKCI4PnFOCHjeBLwW+aRoETSCAyGymh3Cw954yQU+8EVJLDgGc26sejIGRI2uDN+cKeBq/eHDDg1C+Fh7SzANCkHpm8srtvsgACkNWDQBmOgxfSxGbb+rB+dhJuR2RLCRxD6IEzo2zXl3oQuEmm7+ayh7zDTocsaX/XGTlRXlYHXw8wYJnHaS4+rjsq6mM6xFMOugIvacQiV6/0L/jJNhJxnTzhh4LnIJ2uOwTfPvQV20fm7aXvCwM6Mr8VNMxvarMERolHj6HDeciH8iI3oDb5zYyXaEfrCMCaAvF96MlfFaKPICfq6nbkZhT6GUjjETX9iuuUybp3IYcoPdWLMgOI+jh79I0+hEwciy/AJyYdTHIFwOB3qSuDItAKWT/CZlYX6FEmeht6Tzx9Jnc9rqFHphmjrK533MwEjdQeaf5Y4hieyBe6Eamgn8ojIm6mfMB51l9SvNvP6ahDAtxpSQ/0POpELudJPCaatCsgM/HAS3YpTVYe+wJoRz7yGGuYXibjoOcjAscErqX2II3zm37w6JSUk/Qj98IMZf/iL/7iV1hlnc4O4AJEMUcjMxgE9lSKfQFWygQgyshUmsOQmIHBDSaFmkmEEcppZcuUN6FuaCXEHm/y5Rjl8QSKgXITYiE3fjkewhjHeU4hLTwMCIpBgA5puQOCt2Rc3JlseGlU5mYhvLHZZa0adLGC/bLlspyfJlnXTN3UwR1NamjtUKGBEp+eYUHL0++9F8oISGo3OGBleoBivc8pgzS3B9Lna9794JKmJhdVZIXbt6dH07PTllGV5mbnde7iBY3PTrnsde2zE+9sblOxAUQ88lpe0Zr5o7HuDw3r5u072rOzS+2NdVoz/frKCjXyWNIAoLKwWCsLszG5f3ltSx09PTp87KCd6KgB16zevz2qjsYGXeif0GdP7Ara1a29+n//0Wm1NpTr1165qs88uVsdDcWqrKuPR8v7DCZiTa72LpUaU5S5gywtz+iVN17TCwYvn3t6lwFigW7cX4gV8UcHBgw2x7V7xw7dGJ7SN8/edx7pub0GkjZhu3b1xDcFAYtVlTU6uHePKivLVV5cpdmhGfW2tOuTn3jeclzX8PCw+u/eNdBjxXo7YusKgXbm7ge5f/+19+Kj0T3tjdrR2Wod5aPPJTb4GzE5vqKiUnfu3okPdB84eEB5ln95YYkO7j+QdIU7DutAqTvkoumMDRkgNTSqtNxA5vQboXN88NwabJrWF5fNKOCffec7MZmflzL27dltEFcRI2UBKOcXwllXVldqbHxM169fi09B8fj4hRefN808A6edWl3mURyPBvI1MzNuQL6u2Yl5NdfV6cj+3QHcqgwgl32X2VjfohWX/d3XXteJo8dUsOr27ehyXUv19s1h/advfKTvXxjRF5/sVcFUv/vQnM5OF/nmoUqvXryjo7u79PrlQX36aJvrOaPBgbtxB5+Xx11uicsqUWtrvQrL8nTPNwujU2MGZ+vqqm9WyXq+PnbqlPbu2Rt16mhvcBseiAV+Z2fHNDc3ppvTW/rGBeu/9bZ4e0NN+SsqM56pLS1Qa5VtSBGTUd3frZuV5WUxCsDigukONo2U0x6YB4xPMmwh9bAv8WUJbIjtBH0MR8jjGOxEXHc70t/D4eLsTDPuNrEB/sNm0fexCDhZDD0OBCeFPuVMRQTKpGzepOWD8c4QTi6uBT1vOdsTPD4AFymO6xm5lDzRwwnzgfT0BQ5Gt5hUDBBMc4QIAX6cLkvPyz+ZHYQ6R5QH4QS6CElWMXoCXzk24jj2uWNfhzNcDg43XUvpE/8OJp3Sp2sU/ZBOcljh6GkrjrHJjqfsyGQCKT0gJM0x8oWoA22dgStGKkiW6CUnCNigfqaW6Ds+C1yPK9TRR8iG9KSLx2mmz3ECLI+2ic8ox2WSL/iEN8ufNLQDMbSFTX34JCJC5FEP9mnkjzKjPHTG12NkK3c94lwcaagE+pvVnbLYxw2B46P9crQ5T3VJtOPRK3pqBsiHLEkKO9QA+SGv6AfeAtRHnVLZlImPpS6ArmCOv9zGNWhQwcxvkyfJghuXbDQn+WfamjQAPPahr7Qf6aPUFEw6+KcMaGW84VcDZMF7tDOMwCu6AegwL+Rx2WyJkoOPacsY9TSNR+1BlOt/IWunT+2eG7DxFmUB5swn/JOY9mXZh8wGkCZAZa5+WV0CRHlP/QHa0CAAEjPdIAbwTD4ndzuZJ/NJPoBk0Mu1BXvKwM6Q4EG7QsjpwDYEbgKzflXwlX/+S1/J7lKjIgjRihGN7UxRgAnRiagwwIrGpECeNRPizRWXCEEYSx0uIdNgjKumQWNnQ4QwQLkYYww0BjLLFxn8L44daNSg7crkLsUxfBAfq+w7DYKPjuLrQd9Gn3MWfyTt+rKdiJ3ZwnpqbOZ5zagyBN2cv6C9zfnasXOvHf2rMb+rqblJV69fVZmdOwuV1tbVasl3rHV2xijJ1PSUBgf7dW/wrk499bw+OH0pPr78/DNPqKm+DK0x7UJdv3Zere0GWqXlsTYYALequiLWrQJ4xad1DJCob1VVrUbGJ/STX/6iJkeGNOY0v/f7v6Nde3YFWG2srdfg0ICOPXZEE1OTml1YUm9Prw7s6ohHUDcHZw1wNvXi/ia1lm5rdnJUS0UtmjGw+XvP79H5gWkDrGZVF6yppqJeTeb3iSeOaUd7h8pxqPlFunD9tsoMKtq7urRZs0P/4vfP6Y2rE/rksTZp7KLuTg4aDNaqtbNbpYUb2tHdoE8fbNf05HB85mjPzt3WE7d9OPwCAybTcbP98R98Uy1VrdrT3a7P/NDLaubzSB1t6uxoV0tzY7TVzOJ8tB+LTQYwtwhnDVg/+7mPq7baoHN5QZOTUxoZGlNHZ5PTrGhkdESdPV0amRjXsaOPuT4n3Lbbqm6o1+WLF7Vp2U4Z4K2tLcbo1JwdY0dXp9ZsON5+73UdPXzMHackvqm4tLWqsekJ/fc//D1dvHJZO3o61dZcp/rmGrV3t6m9s111pstq+eVVZeITWHz8fHtzzcBr0PVo0eOHn9Co2212akarBrYbBlXl1nU+5t3S0qUTJ591Hcas++nt4OKKchVV1+j67X698cE5nb18SZ98/vm0BIaB+/b2mnb3dOjZIz362ul7BlbNai5KH1pf2i7R2b5hDcxu6Mbdcc2vF+hnnuFxbJOGx4f11utvaHx8So+fOBmjldU1peoxMJ6emtV7b3+g1soq/f2f+ml99uVPaTYeb1a67+RbX1sNKEe8Dev0h6/r7IXzBthjurdRH3rKY0aAV7FRaUtZseqMvJnHVcYoua0WgItHd2wJeOCUk5HHFtC1OQ4j5h92AeMWNobNtiCMrY/p8zFqY/3AQGPAMPppDlQycKQFaGGceWs0jTj5mgvimEdegK90g5lGzzCujFzHUwQfY/ucKU44D4fhg8QztLCjYU4j2aMhORTbQOfhERF3tswv4bENAd5Ik/h0SvOJHQwb5z/qmcAhQNLpHYdD4DyBj+QsKJ08qTz4wRE6jutO55M4j9Ean8c1b1ngEBmlNkh5kSWuDtpRdvCYyohynIa4HAXHsaW2wMHDX/DuMiEQZbi9Mnlk8ovg68gV+xny9j7xkvgkb5TB/wdxqfzMtqf06Tp1ifpEDi7nZGx+4AGfRr3ImxwyYDbV29Fpc0j8uI7miUeZyekC5pPTjLbI0cYBJ0AM4EoksjoEAEsii3P2XMt4TEAjjXaFbB2Hj4Qu6ZEVek0fQCcYAQb4wjt50CkAQtByfihQP3Q48pvPTG/oJ8Th+OELHjgPnfJGmyWglG4KyIe8YCvx+7Be/jOPlEQctMybeYVf6ESmHDcP4hzot4CSWNcSfr3BN3RIQ50IxIf8CRT2IGRlM4KEDqXH8dkcSAL4I0ZT4Z1fYsP5yJt0LVUmkkc8o+ucQzfsk49DrpGGfEkH49j/o73iPOWn/aM+lhNlZ8A25Gb5kDjax+fEscV8M5dB/vw0cpQmMvKojxGi9IwXVwkhjGAawmMSrVkNY5kKyCmyDSpMEGAoCQhkmIYTAVQUwAgZlWQSOxO603NchJ06EkoQlXEMTKMcnHHnhoNj7R6emaa08EJWAzpGsxzJaF21HUllZWWALj5PRB4EQh/nTqDSd+RUnvSlcgeiDGvtckWjioyWF2fH420/nMTwyAiViCUIoEdnYJgXcDE6NmqeFtTT065y16mnpVUttdXK32bxyUWkZNpuUIuR767VlpWqwsDmsX0Hgr8lO+p5g4aCUjoFj2vSKt2NdtxNzW26cPm6yiqqNee6de3ZrS3zseE6zK0taXZx1vJf047eDk0adFw9f0FbS3N6fE+HSiqKtae1Si/ua9Xl6zc1OTOnfa3lujM4rb//ax9oZmZZu1rKVGDQMDV2zwq4qOuXLuvm5YuaHLtvj5mnwYnhGKljTanOmiL9z5/apVM7KjTCB6+r61Xp9s0z6J5cWNG3ri3olY9G9Y+++qFaOnu16Q7GJ2iWFzcMROY0PTFjnqo0NjXvbUk19Y3q3dWtZbfpmh0iz8+ZLxXf8+MdQrcL7R53Ka4zC6T+2Jc+rds3zujG7QuWV4GmZid1b+COzl84qzfefi3eHLx08Xw8Ep43ED136YryDGwv9d2MpRbKrYfDt+9o3e1W31Kr2ZVZGa+4/ea0trxqZcuL1fu/+sd/pH/+b/+t/t0v/zvd6b+lQ0f26uMvPWsgd1jr24taWJvT2UtndfHaR7p666IuXDmrD89/GOtenXr6hE4++YSBcY0Nc56BT5cW5pg/yWPJzVi0tSC/WKUVdRoxcOw5uE+tu/fo3M27+uqffEO/+adf17tXruoH770XI0pVBknFdZaLllVtvbrl9vuHv/xdbdqPN1eUGsTNaWr0rvbXruqf/lCv/tvfPqhf/YfP6Z9/ybqynR8vcmzY6Lzw4ot6/NQpjfBNyrFxrW4WanlhW+MDU8pf3FZbVaOmx8e1VbCpxe0V9Q/fiqUnNrYLNTu/asA+pZPU7aknNLtZri36q/XVtzo28u63Pq8qtiFxu2HCMfLlpWXRf5LBS442hv/jNDPkOAAMc7IzvpQ2R5KWN4fjzUTTi8cq0HdZkZ89qSFAHh8mI57sDqPZ2BnsQeYEWFA5DKFBQ4Hly8B96Jp1GRsDDTiAdgYo6I9ZHdgC2ETaVF+yhL0KPpIz4k1rwEY8LjQ/zE+DrzQ6gNHlTjrZyygn4rCN2VITKQ1xGe84vACeUQ628aHjhB/ikSPOhLyE4NF1SI+24DNzuqSnzhEbvBHPj/QZvXD8yNP0MrmnkGTA6aOjUFGsj+EZJ+4U4YxIE+DZ6Ukb/LF3UdQhPiFHOZHA17IKcJzjKdrAgT10oQOQoj0j+HKKy4HNiEy8xCgm9cs2X0l1zvkaHGqubIBHcQGPyJMTJX2OkeA1S5cGJZBVRis5YgI0Es/IxPyaTgJN5CcF5cESdUttnIWQl7dI63xpICQ9Pmfj3BmhYH5MCXpBM6KDXoBZBwZP4AGfG8mcOMr0xiALI+3cHFGL7CYHvXXR3ighEYcuT7QgC2V4y2gDCJEDabJjRpAYqSM/fRCeAYCEJE/8sEtNhBOwRJ6Oo03jY9sUHddTGfAOj/CTZJb6JeWwoQfQTq1LKnQgnRGf9MRbusxRtBd1Tuc5rIHco5/Q3nEp6RDyMA22LE+SM3GkSTpKHGmQUZTpOPJDKuLdhxOesi34Z//sn36FTh2IzQlW3REyRqODuyFofIQYkxhNPJTNKRAUBZKfjbt3RpbID5AodsPCdDCSMwrceWZGGeViHwU7wCRDp3wrjgoSnVUAAccdbsR6wya4YXDQNC58OVdqPCspK8FPzcxqdm4uHuOQi7oBHidYJNTp+Kr4/Hax1myI1w1wKscv6cDeXh04fEzNLW3q6OjWPgOllmYeb5UHH5VV5fGICedQXMJk8rOhbAecrrO93c52Vt0d7ZpfnMMU+7dtBzav+voazU1Nq721RfOzs1pnFfyiElVX1cWjCe5YGDsuKS/Rm++8p6mpWX3yky9p965dOnb0aIyIpc9RbOne/UGdvXhBB48c07vvnYk39taqOvQf/uRD3Rpd1b3JdT1/oCkeORY19ertG+MxgnVsZ6uePtCshkoDyQKebRfFqB2jmCyMODQ5qsu3b2hweEz7d+7U0tyiWts79fqVUb12fVZP72vWzqrtWAy0sKBYPb071FpTqcOddeofX9SxrlqN3e/XsMEgHyhfmF8IBW9ub9LF69d06dI1feypU/rsy89oYGwkOjo/2mR1bSUe3y0tMhmXuwPatVDrrBPnG4PDBw6otbXV8q+Jx5c9XV3x3crCwmKD4jLlWR94XFjqel7qu6E/feVbev/M+1oz8Dzau1s18ThJ+t9/97e0aNl3dHdrdnRC9wb7tX/X3pgAf+7Ch6oszFNbY3086nvpmWe0b9cO1VZVxzIUQwPDuEW38bQ+PPOu22QxjFCB266pqUOlVc3adpuev3lFF27c8u1ysTq6OtTaUu+2XTfgW9Pw9KL+99/8qq4N9unc9ev6b1/7U7134YJGF2a17HpOe9/b06mnjhxSrfvc9uqWJkam1L6z1wi+LL5B+fnDBuSjdzS7UagFA7BbN67qfn+/3vvI4PTyezp77Zr++Dt/rtffeiOA+uX7fXrl9Ht6/e03dafvrm4a4L335huaHB7Us08f10XL67e+9WfuFxNaWJzRjXu39M3vfl8fnvtIc8sG7jt3yT1TX7sEOEt3mQ1aUrUrXuY+2VNnvXW9y9wfqirLoz1L3ff5/BB2hf6JM0t3yG5x60QyaHZItjEY5nW3eVqk030s61+mw4gDICa7acOQMjqGfSAN+QnYAmwPAcNGer4r+8CxOR1zVhltxqYkI8s+GVQ2bBoOgOtZPuKzPWWFvXLA3jg2tlyUQzqApWxeEnf6aX4L9izRgk/Kx4GkkAw2AaeEfDDi4aj8B4+pnGT0I95R0OQYuvQVbA0hs8/IPgCA02A7icvqit3M7Hzc5ORoErDZ2FLi6aMpT7pGMgiFk7bNJ1/wTHyElJb4JCP4i53/0i+upygHlxX5zWeuPlyI/GxOQX0YZYrUmSz8w7aQJ5wo+f2L0TsXkMrPycf5fRAjDknvUmXQRZiDflaBcKzOH3uH7PF2tH2UldoMH5NyODxSVhCMqIdtGv7Px/ziL6PvNKmt04gg++SY05MiJ0i64jyFjMw6D3422s2+gutRTx+G/3M0edF/H0Z/ebR/ZOl5+YV6wAfXeTGEt/hiJNOp0oaMyWceKYC4XD2QNSHpKEfUlWupT1E+co68ObnAG9fQlUyPHRE0srbjSw9JJ4lLbUvwWfDEEQVSZsjT7Uj+AL3pUrrOicODPuSQ/juQjh1l+lpWdiZ7rmW2gXpH9ig8x0EugjoSop7wGXxzxfsoI/ULrtNUCcwmvkPmfCQbxSABhYOsWdQPJBojUt4yAZqjQKQwlIBaUnBXMZSLvDQ2RjcTPAzBJIxwjsLCFkIJZmPnRqOzO4780bBO++CRp8shjjc0EmgDRTo9HYd0VkZWmqc4nlMDUligkg0nzl0zSza4xhoeHNKSWVjeKraWrmjZLmUxz3fyTvfXjrervrrSoGFRV67cic/3MAeKZQoAV4sL83YSS+YRWeVr1ACDybDdXb02sNztbqmjpTnmyBQV58dirq1t7dq1e5dpzqihrUV5ZcXKLy5Ui9PRSQry7DxjkVCUKy9Weme9Jxab3NXTEZ8Kmp6YNFibUmkxnabA5/N658x5Xbp2Q9MGR7W1Dapq7tG7A6vaNoD5/NO98cjxBYOsWyMLOn1rTHfGZ6z8G+ofGdeR7hYtzjC/Z1MDQ/d1/LHHNDg0pDt2xB9cuWTQuKwXnn5WxRtLqqqt1ZEDu3VvYkmbrmtr4awd9IpaGhq1VFShP3zvpq4OTuqJnQ06ubNRH9n5b26sasb1ZU2nqpoqtbu88xc+Uv+t23r2xDG1tdWoqLI6nBLzuJirtba6HC9DrK3hPnB81he3d0F+aajJ+ho65M5hgIij5pX/tDK4dddp2ls6483A6fkZXbjykVo629Tc3KT2mnr11DfH4qzrLufe6FisCcYcr7F79zQw3K9dO3bG8gdzU2P6+DNPaX/3DvW0daqptk7NDQ3qam+LuVm8dfqpT7zs9u50Hde1b89eHT54RA21TfrlX/41fffV9/SH3/umrgzd0pnLF3T+0hWD6jk1NVTGAr5f/dof6A9fec3geFj9k8O6Pz6sVdMprS6PRXqX11dVWlGitqZaPX/4qMqYh2iAWlhRq1duzOjXX7mqTxzfoZf2NmjF7ccj8z0GpPc3O3Ruslh/78uf1frMtP7df/3fdGfwjqwNGpwc0bX+W7o72q91A7vJ8XFNuZ13tDXo2KEdeuqpE27zC5reXLK8NzQ7PaKBkUGdNuh66713ApgujM0a7I/r3fluU0zGsE1zBl15qjK4aq000CryXbR5BzRxR42Tww4E4GIL+4INyI1MYTb8DyNEP8DoY5QAWqzfRV9mw5TFcXR12w+3Ie3OyBqABtsBHexDODj3cWgCvCg3s13YAPQI45cZzcgLbR/DG9fiOBVs25HemsIIwwR0SUQcG3YHUEm+xKw1N5LyeJO5XenFHW42kQVpgrLTMC0CpxqGOeqAE0nOIJ0nOtiULEQRcZB4wJ6lOidgkkZqUj6eMnDzCz+kp09RD35hi8kfwfKJPhi18FViHJeTXYqFZrZ/WAfiOCdQ38wpE0e9wjl6S8Do0bgEDAMsQM9bkjF/lEmbc5Su4VeIC6Dl80gYaSiL0nFsqS3SI0IGBxLntCs8QT9srPe0IzQBx4Av6EKfH3wi84c6kACFL8X0B5xpBuRCnkHvYdvhvH0axwS4CH2PkJWS8oWfI5YMuTh+hKxd4S9b0oF+QqBduRZFeAvg6wMGRmgHysaPptKdxDIIUOF48hCLb40bXMvANUv1yMmMQCuQPoCSf5SHTKJe8B5tkeqc9UF+hBjxcpqsvR4CI9PxdeSH/iE3+gbyjZKjLsg4+Vdkkfp1GmFDT4OXXHtAL/hJuX0MgHdcTq+CYFCJq/GfXcQ6MuTtLfQLnnJpsCuMlIbuhP4kOiYa6QOjIPOwaVk/SiHq6DRRP/NNNuxEHJh+soGWyS8YeMEo8TRCEI0KJiIkprAYyTIhGgKDls3HQmSsqwXzdCzuTpMSpvxsXKOmSZjpPL16nZAlHYaGZa2t6Jw+jiFiB/Iw0R5hmG3TyymJKaFkjLKxFEZmyKg0Rp8FVKkLE6953Mkx5SLEVSvY5AoC4U57UzN5laZXoH2NRXrhyB7xyZnvff/NWICUFw0mxke0a2dvLJ5ZYedSW1sTgJS5Ze2dvAG4Ggu1thhkNdY1qqKmMlZCXzZvM7PzvtMujVXvhw2erg3f0ysfvKP70xMam56yQ67UtjsBc6LGp6Y0u7ygG7dv6dL5s7p26ZxuXL6i8x+d0707N81LgWamF/Td77yjy7cnLYFi/U//6H/S3p079PiBXnXXSj/1/C41FqzqzsSijnbUq9FO/0Bnnb54cpfm5ud1ZKcBRemqrt+8rOoyAyC3U21DjcpqqnX1/oDev3w5FvLc3dtt4Fitrh379Os/uKY/vzCmzz7erkPt5cpbX1Zz714tbpfrpce6NTS5pNa6YoOcIvN9Bo0xyNuMeVu8SVdZVarRkeFY+mHfjm61tzZr1W3B5xeWFhZiBJD5gnyjb80AmoBOoHu0C22d1iKi3a02bkPmcK2ZRp51g1XeF5YS2GbEZUd3t/b27NKe7l1qcXssLyxp3s56PW9LO3t2qq6tTcXu3G31tTpw5JDBxrT5mFNrQ73yTHN1yQbM+jQzPaN7/Xc1Nj5qg86jqwqNjxm4OP3KyoaWZnmMna/ZySnduHbTbb2gmfV5zW/MYzmVZ1A4Oz2m2goWxi3R7/zRHxhwTSi/1HpchP4uR5sWFFAX39kWMvF2WbNjw+qpa9MTR0+prqlTVWUFeuaJQxqYXVeZ63CkYVtjk3OxPtdcRbd+cOWehifXNLa4pj17ujV2/aJWl+fdtkWaN6+81ZrPkhnL1n+DtVOPPa7PvPxxHTi4W3t279X333oj3jr99Esvan54UtPjc6qxbIpK81TbUq1PnnpRa1W79PY486JseNy2bZqPEakm162hPN0oVFbwJjRzqFJ/BRzRfzIAxKN+jBXGAeMZG23oPo4TwDSlr108dBoRMEM+xf4wH5L+zOgVNLmGMeO2EtvCjReRpdY7bFVGBuPHtAOmCjCHhzw4DGzCAwdiHghhD+MvBxaIj+vJUBOPjQyjmyuf+Mjh86CRO0hLLRSE8wxH5LQ4vWz+Dddg8oFT83G642ZLToNYLuVKCBqAA+oKbzzOpK7obEYnbcgs5YJHZJwcps+5DmXoRhrq5p1DjICZXio9RQYVpw3P4BOkHXbexzFfBmokcDwyezREOYlCnMNL+AIKzPHygAfS5ZJGO+QCR1Enx0W7EpNriywgM+wy5T+QHXlyWzhsstGO/sUnyhyiHt6S7NAFYhNd8kWbkyYu5OLjnDLTI9V0LfFAiPIs76Q7cSXiY0cVoek0obsO8AzvAEfajB91w5fZyEUcOpy+Geir8SqyZeENCvhCDqgLtNKH0x1BGd5SoH60V3oqFIMqLj9E/xcCvAFIXUf/4gaEc2yt6xfyolznjTJcF3aRnvK8z+qeAeHoI7BBUp9zLXSACIfUrvCdyiRN7lL4dmRMoHzIRB0pnzaElywPwflCt7KTR66FXqQozviXDh0SPW/mKwXSpi3JyfoFj1yPTKTlwFvsUr0CG3HZ5EMWuQKDB2+0RyygSjQbzs6X4S41Lm7OF8iXLVqIcHkuz5Y6MneTJXGHCV2GegMkRSGJMMxkz80RGAYjCdJl+FoUHuXkULVPKZ+7VM5ijQ/ScMXXOaR8HhnFCFooBY3GI9HCuFvDwBJ4HIFDpmyAGcrLW4yjC67DJsxtaHqbFdOlZt+5H6ra0P3BEd2+M6i7vL02N+W8a7p29bLOnz+vmzev2+nyptd88FRbX6++W7fU0NKoXfsOaGvdwNSyqK6t1ZUr13X54pUAGOWVFfreq9/X2SsX1W9H3meQw6OQz3z803aOM/rgzIf63T/9U5329UvXrxpsKh4DPXvqpPYY9LU0Nrg8O/vVLd0fmdOZs5f1o597WZv1vfrtD6f1/QtDujUyq1X3v2eO9uqxzmr31zz9yneuGXAt6NXLg7o2uqJvvn9Fzx3bpbGBGzaaBaqob9Do4IAmDAJvDY9odHpO+3p36JgdsqWimoZm7exu18DEgiqLNnRib6v4pt/dxRL9x29d0NffvKHamjrTH9ePnuiMNwCrK8vcPquW26aOHD5MCxogb6ibSfYrq7p7u89OcEEbdqK0y5LbkRcFqnjRYA29S3cdtD3OmhZnBCwZXK6yT8fJIHlv3cFA0MYYiaLtYvF5plnT3ga0mc6q9ajA6rZk8LK6tBj6hjNOeuG7NNPZ2DA9U+axNMaMjVFNJsazBtXqynqsN8VQfWVFtYoLirVlgP3EY8fU3tZqtnD86zpx4JDqy8t1+MAeHTuwX831jdo0/zNL8zE3cNs88DZbfMDd+mEzFbpdacDQXlenv/nX/pZ27H9c5Y3NLsMSLC7Vb79zT7s7mtRWNGeQPmGHW6mJzUrVlFVo3qCqoapMdQa5z+1r05FDh70d0ceeekpPHDyip4+d1LMnTmnvjl06dJCPchs4u+6zM4tqMxBl2Y49Xd3qaexSXU2jjhiQHty3Q83Wu8rCMr13v0D9qwYs/pVrVY3eGPntqCpSdakdhsFMmXkH1JR4i0eNjJyHgUwgJUxC9N/kdMIROmTGnJblDh/bgLGlT9POpAUg0d8yA8yNDfkSWMKwF4Qt4AaGj3ED+tAcbAmBEWtoYATj5tI0Y+6qz+ELXUg8wQVOJIGHzEEkYJj4jnlLTs81RmVDQ4MOpaUS07Fp+Y/8YZCtY4Au9A1bCx8kI22kztUnnEnQgFqyd1xHrxPdxBc8wCcyCfrWVWSW5JZCOEdnoVrhPIK++xIOzvHwA/GsnMjrC9QnEYi/2EiAHKFDuz4AiN6n9o1Uvp4catQrykzgNl1LaZA/MuUMmUevJ32ko1+7frbV6RFQoh8gJXjLycoHxBOQBX0VusSTJxI6POQt5/QC7BKSDlIO9caWBEBwNm4IQq7mBb+SyTjKhE9okt95k6xSWQQGMCiPEarQ0bgOXcpJ/MIDZYaPi3ZN7UEgObqBzyQe+VA2PIQO+5i0US+nZ6QrG50FuECbdCFS6AXVRJz60U8YWebxYgJxD3nPMgFKKSNAqq/DS1ZutKu3rHwCoD9kY5rwnGEA/C3yIiS9MA+5Yz6kHvrmyKQBCR+ktkpzu+E3a/f45colZOn4n4qwjCMm8Uy+TJ/iaqThGHocE9I1LnKd6JCHT+KNcJeVbE6qC9dSuWlLSX3sPTIPuXMa5aebC3SedLQ/+gLtAF7Ui4isMy0bqCSjlA1v5h4tunHpeNkdHEpJw3GdRqEgEHrcxZo4d0PZyFUEznEwucoyOhYKnGOcMpKwvLnDwTTMwghxFMUwJiuRh4N1XlB7eVl5AD/utsMY2TBSOZSXR1M8mphfWNDc3Fyqj+NGF0wDH+nzOd7RcgMtb+Rp98odldfUGAidNzAq0InjR7Wjp82Mr6nM9Hfv2a3jdmBVVTUaGR5VKXOHtu1AfW3RMnvt++/ofb7reOeO5mZmYzRnaQGnvRIjZfUGanV2rLsMbnANJ48c1+zwpK47/cV7d7VWXqQZg702A7neznY1lJeq0cCGUT8+zs1yF7f7DKL67mvX7p360R96Xsd7K3Syp0KHepv07//8htqrS5U3d89oeV2DdpbfuzbpuGL97Iu79f2LwzrRVa7f//rXde/uPd2+eVGzE1Nqam0P0NZ/977W5pc0en9IfX2juvD+O/Fm38y6AfNWnvbX2WCsLenMyIpW1vM0uSxVGlSOu66fP9Gr29cvaHxkUAuWdd+d27EILXdpo2OT+t3f+yO3xaKdc7HmZ8Y0OjKqYtrOG8alsrImNxkdkOU2tE7ZnboN04ilT3WNFwYmp0PveIOOeN4OtHIG2GaO4IYVj29H/urv/K5eOX1aIzNT8RYiI5F9rvOfv/G6rpq3mrqamL+F7i7OL1oe/bESPctJ0J2j06CY3uP0eBwWoM68oav0kbWlFRVafVlKoaW+To8f3q9Tx47pGQPOp44d0Z7dO9RYUa+S/FLtPXRIo1PjunuvTyvWB5wKi1uyZl6hwUJNTX083vzkCy/qUy98Sr/7waB+++3beuXGgt66Mabzdyf0sf016qzKU01ttZrbu9XZ1qyvvXvDQNgyct/59J5azcUbkwChMpVZ1g2Wa0NFbYz+1tYZLPpmZGZqVnM8Sne+CsuxtalBJdvmoaxWrY1taqmrNQBs0M7mblXWNOjV+0WaWOWRT4EathdVZQTL+nRd1S7Hex6r88F63myMERjLh3an33IzZCFGfaNvW15Zn2dHezMHMT0a4yUeRqe5OUvzyQikB3zT7wlJH2x/DKYD/LhdmECPkUcfsQ0s5gx58pKPduZGjKUtcNKZU2HvVNGmgPtwrN4i1nsCeVPANmVxmW4kXXk0PSFifMq1cFph25K9C8fmNAGA4ghdS+US2JE2HI9PsJOURRlJL4OTSE8abkRxqNhbbDh1CYOfS8OPehKXHFcaQYFmMOkQ9p8r/GPvfpTKgRc7nhwYDl+Q2eXctYxvH0T5qb8YDCF3pwtgQx6S+AdAyAL1iVLSX/wLvxF8A9IAruheaocMMHORuuDsabd4ZO00lBWgJ9dmpCVdUPMf1zMZpnnDKU0W77OgmYHw7Bo6DbgNwOjMAcZ9jV/Wruzj3OUlWlAz3yEvquR6BxuUzjn7lB5+oYluUx6B80f5iLzOg91wRNy0WQJRjzR6iuyo94MSkq653QMU+Jy6cfEB6MrRhxV0LWQV111Pfj6JekLQ+ywOGkQRSEubZXkzOhEPKLT/Ij/tnsUleaGjyb5mNzsZbfIj86g/LAbdRJ800Am+vGVtQQjdZB9b4jeli+jIn/Yp/i8E4rxjy+wVuhQ8wYArEdOffB75HZvV/QEt77Lr1IGNkLAJGMnt+0u/9EtfiQp6IyNMRmf3OaMBGKhEJAmTwoMgHcdCwNhV2qA/UBYTp4EzxaOzYuzorAgQoQQqRl1yFYuQYzr+O85NERWO18AjKj8AF0rFXQLGOdYQ8zUqQ2dnVA4CmdJiaJiwRxwTt0tKfJfsdCxiOLVmenRO01veLtBSXrHm7FiOVizquadP6MMPL+nEycdVV1uq9dU5g8iteBuxtrY+3jy0+NXT2yu6+vDQgC7evKX/9Ku/os2lTVVVlmpnT7c+/+mXYwHUhYV5tTU0aHd3r547/qSePvyEDu/Yo4WZOfV09GpunDk0Izp/+7a27Hxqi0r1r//xL6itvEZLKwbBaxuqra5SWVWZ7g6N6Y3TFzQ1txCf+zl1aK/qS1nle00r+dX61rlBfenZnSpamVP/YL+ePdijv/7UDq1P9qunpUkvHu1USeGGdnV3au/eHtevWZ/4xMdVbedaXVGlhtJyTfXf10//+JddwzX9yE98Wart0Svn76u9oUTjtz7U0vi0nn/mpPZ01OvlQzU60l6up/c2qbm0UDcvfWgAsK3W5mb1dveosbFBpVUFOvPhVYPQcr308af0wsf2a4dlV1xRoaPHTWfvfrdnid54/S0Dijq3EUpvHXDnBL0z+mRkohuDgzp9+aIu37xhuazq2GNP2OAUx8rtjS1tajB4qDdg4C3JOyP39e75cxpfWtDg+ITGp+ZMu1HfeeMNfdR3R30GZldu3FSpFaitsVWG/KF31QbdsQp53LW6k5iPEusXbwCVWK/KvBW6fkUGG+geoIIV2wHWJRg+88ungsqtL4WuSIHpbm7lG0wvxUhsTWMzz9NigVUeQ5VZJ6tc5rR1Ia+Ahf+K3dYNamlo1anuen36cLs+/0SvDrXX6HBXpf4/37ilLzx72MC8Q//LV8+of3RKR3Z26IePdunTj7fHBPuV1VnzaP4sPsbvcKjr7jtr5nHTusQnnTbW6du+mTAwq+JxoPncNvDa9Ja3zdtdrsuGO47B9cJWof7w0rz1y4DK/bQpb1nlhQbKBpvttXwiiM83GXD55qPcNwp8X5I7ZL5sUepzwBhyii5uocUogGUdfR8hOj7Ap/PAK3HJcdsehX1g750DN1H0b+Lp8+wx2EHb/7AvMZ/KgZvENBKfuzH0nuUtsGk40AS4XJzbGJrYLcrMDGWuyLBtUZ6PAwD4gLwBiEjl87BBKXmkjS13zkE6TzHJGRCX6omuRzx0zX/KnxxMBB8Ebz6MPQCKvNht840DzaZ+8CPdAxtoohHLtVw5/IcGoySUGWDT6UnLzUUkgMcAXikvCaFJmeQNO256/MgH6EMelE36TI4P9wCPdAy/tEFq60SDvySLbEv8wwcXgwbt7X34F6cPoGwagHSuZ2Az8uOfImdqe65FGb6W6hPsBHXiQzY+4VrcEFlfoRuXSQ9NbwD4BHLSPB/qkaNiXrjBSI445jnl4gnwAU/Bo3/p8Wyi/SCfk8cTG8fhK8Nf+pd0wbliS7pmx+Wy8bO5+npLAIX0TkR5uXzIK4HepOfeRbvEAf+9o+WgkZ4w+Dqyjlj/YMx76hU8kIY9W1BI9IJmjqxVx+mx39z/c7OU+CRkjywp49FRJMoiPXtG0KKcFBGyI39K47SZ/nrvU994pPU7U19igxH/h3efEkPIZElM2tO0HKdr5iboBD+ZLLMNUpl8qG/kpu/RjxJfpA+7kNsneVM37/wDdIWcmeNFJjoDK9HTmGy0U1EJE2SZc5E+F+T80ZgUFntHAIwwstHwFkQoBXz6B12GQQFKGV2MWCo8dXQET4O6mSI//R5ecLZMqE7Dok7reNKSH0GlO2I6XRpipgyMbNxdmy/yLSwuaHFhMc4ZxYMuZfDoaGpFWuQbeVsbWjXwmtsujlflARDn3/yu3nnvQ5069YT6717Tnl3dKjEgYQVwviPYZFAxOT0VwJQ1oVh+4+a9AX14/qI+89In9LHnn1KjnWmRhcjjpL57fVi3AHkNdQ1aX1nT2pJBpMvnu48sIjrJIquXr7hht7UwO6PS6RXNX+3TvYlhrZnHYYOo4ZFB3bejvXDrriZm5sV3B08dPaRmA8GR1SL9i6+d1ooV8IvHe1SxsaiJ2QlNTU3qq7/1u/rw3EUrOx16SxVGGzUGOnVtjQYMGKWiWCV8cnwy1g1jvbNTp066rqvqOXBU//2163r1xpJ+5ES3Vu5ejrczNwvXND02oq999fe4LYtHYLdunNXI8D21NLXYcTOZmAnX1SooKdebb7+v2dk5HX9in7ZYZ4k2Wd9SlcGQtuy4ixmlwInglA1Y3LaMCvHJn/q6Fp29cNUgaknldXUxmlVZWetyOnTz+h2tb+SpsqYuZL1t2tV8XcDO/sbtG6ErPBpqa+tWndNMz05pZmXRMuUuRWqqqtCp4ydUkp8MLR0cPZd1ojDPd7mWfXW5wYV1sNzXKgoN2BdnVFJepP6Bfo3NTKqurlrbG6tovJbWlzU2Mqy8rTXx/UtGhmdteH79d39HN27e0WvvvK83PzinFRuWTd8orC8uG/QUatLtRF9jpG/JoHpylMVWFzTL1w7GxwJMHNnTq6+936dn97ervmxdJ4/t03c/GpThlH7/zavqH5lS3daoPvjgLR3av19NNbVuB+lO3201GZRWlZer0npcbp7cM13XbdUb6DZaXrUGSYW+lmfQv+X6F1k/3KzxeaWB+XV9f8B9Ks8AantDDfkGbKZbU1aolirW8zPoAlwVF8ZoE+cYHPo3o1Q4WJwVfTQsgwXMTRNpMMLYjmx0i2uZgQ9DG7YJA46zSm9Akjf0BHMW9i7ZmpCfaWb2gbIok7TQ4pi0OE/ykifK8cY+MZD+YWC5Hhs/244wnr6elUHaOA5bmJy6k/+VIaPPdWwjaXMx3hKtZAe5xhW0KZUZjwN9ELyYD67GzWuO7+TM03UYBDRE2iCb6kHxOJagGEUmecI/dSVk+bMQ9PlF3hQPj2zYeRx93LA7HjscfcfHUXZuIx15E+kkH3hAZgGOIj7VNcdFnMMXx6ntElhI/Fjmtg3xuNfXyAdNbDtywL5hZx/SSOWRM0CrE0ODdKmNcfyp7YKez8mBPuL8oYmDJy0+hcToEemhR1oXRjFRnwxQcTMAD/irKMAB35TVixiOw1/6DFnGTZzzcAwvUekHWyqGOV1cY9QP2SMLeCGkUkhnHQq5I+80F5A09DVKtqgyliJAPfTR+ahnNnrEMX0j+M14cr5EG71IfBE4BkiF7vmHbOJmIHjM1cvXs9G2GD0M+eXywhC0nZ4y2af2SNepa6T1LwAXiR3oK9QTnrAxpMjq7mxRFrQDpPqYOnEtC0GFNBw7Hf0L3chkGv0jMpIO+SDTJA9kG3QjJZeTTFL6FBvp4yh7opdkV/DzP//zMeK1ajCAYhEJgAlhOTFKT4NhrIJecJmYg2BCnQCi9OgliDpPKKuPY/MPgTPcSAdJYCuntA7BomkiRO8MkvjsRL4NafpGW6yJk+MeQThZEgj5TT8DdEmpM8VNc7oAZYA/jjHaBJYu2NjKN/hKo3M8epyJlYkKDUDmNXHtbfXdv6+PvfSCneNSzK9aBiw5XXtHp4FOayyXwNpivGVVX9use2MTunT1tj7+7FPab6C2aQCwytwyfob/PJJi5A9QsGWeF1eW4/FAr4FXX/9dFZWVaG5xzjzOaXtxUbvzK9VTWK69Tx7T/mNHrdAF8TZdTUubXn/vg3DcdbXV+uynXlZtc5P+/NJkOMP7s2s6sbdNVZuLsaRFbUWpPvlDP6LSzsPavXuXmlvrLOCFAD51FeWam5sRH0/eXN/U2OSkRuzkAaadrY3ac+JFK0uxnt5Vr4mlRS2tLetHnz2svJIirTp9S2uXHnvyhBp69mpXe72Ky0oNVPvU1b3DoKNG5VW16tq5WzNzs3rv9AexFMQnPvakJY1HL1W+61djUFVX3aTK8pr4tuTC0oKV1Y1kHVpa3TRw3tLv/O6f6fSZi7Em2awBZ7EBAHOTzp67oHMXLuuNN97RvXsGo2ND6qivC4DHKNrjBw+ox4DjC5/8hJ4/cVz7Ojp08sgBPXH4gI6Yr5efeVanHD9rwMkIHHMBebOSzlJUYKBgRhqrylRvGW6ur2phakIzo0N6680fqLqmTH/wx1/TjTs3tLY8p3u3r+j6tQvmYVCn33/LwG4hFl39gz/9ms5du6j3zp7W7PSs+gdH3NYGIAWbLm/e4Hs11j6rqPQNSZkV28B7dn5GQ6N3NTk5rO7GJh05+bzevb+ij+4v6sNbo/qpZ3vUf/VDde/aqfcv3dcvffkxlReVqdRgcGvmphbcfxjRZNyH9b7OnDmdvoxgmeJXeBHkw48+9M1Cv+actqysIh6bf/17r+g3/+APNeu2vmpA++ff/YHW8zd1T206P2GD4V+ZVtWUt6oSA9Am89xUXhD0ykt5E7rA+l0VfZd+j3HCLsQjRNsIDCn9LYGt5DCiP3uf9U2uxw1YdHjsx//RGNPXSRd2BWVxUtLHekM2DvR5bAJgFSNL3ydvxhP7cCL4NmeOaz5Koz7JNuF8klHnSjL2EXxOHHXgEmxiCwnhVByC9Qgpb6oHWzLmYfzhI85S4qy+yQZynM4J1Ac5YjeT03/oiABX8AwQCQCWxXt7AAhzZSe6qax49EMatwP2Mq5EcanMyBc7H/gvblqRjdNSbzZ4gCRlPipD8iS5UVbmvHBASfbJMeYuktb1ibTeaJfskRPXEj2HHIMJFFjejqScR+uUbYl0KosySYIMM5+U8YqTDZn5JIEA9ML5zA/x+DMuwj9UuYEAkDF/NXTZ9NJNBXJ3WY6DPnOXyJ/AYaIbNEw7eDc/ATwjD3JN8w4JGeiC56ghzFG69xxxQ8HjW9Ij90dlkNKkPNSRsrKJ6fCNLFxcjjYBuqkdSU8BgFbSwXvciFJGprfBC3vyZG2U9CJdS9e5xqM3pgDQ1mAJ6g9tJw9Z8YN2gORHzklHoqzdk52gjsT6hwyjEuhVTtd9MfGZeAy9d4Bu0KPMdDHSRlsRSWD3yHXKC7nmaIXNNCdZGYm/nJwc9xdkT6Yc3ZTXdLxRVmZLov/4V/Av/sVXvhKo1n906oS6Ezck5gKF0QicsZRDUiYuJdAThVi45Ip0TpiUzDScK5jzH8g7ASErju+OGY9EySgnOrYrAwCEUZQ3HhPYOqZG4Rk7E1IZluWuhuHTJETokR/+g3P+BW+UlToJbYVxn1tYMu1ig6IVTSw7L33Y6WZVLJs3La4uaEflvCbnpvXCCy+o0PnqmXvkzsYHqzv5xt/0tB3/jOob6uMuu6tzZ4Ch23eG7OAfV1tDbZq0HZ1zS80NTWptaTZQMugxX0ury7p686r3dpC9uzRgsMLjyVPHj+nJx47q1N6D+rGXf0htdXWq7mjQ0MSk8otKYl7PhAHf+euX1djcaL7K9ZkXn1GJZXK4p96gazMmgV+8PxVvG65Ojqq+sU1np4r0nYtD8Ymc//hn5/TDz+zVwvRIyGJ8akbVVdVa5a3ApWV9ePa8amua1NTYqnoDlSK30SJlDi6omjlu7RXatizyGD2o6dS//OZdXb0/putD03p2b5eumbfmxkb13bmjsYlxg48G053XhQsXNTwypueeecKKsOrjCRUaiHb19GrDwINvYl66fFlV1eVxA1BQXK7KmkaNTs/oWt+Apufm9cRjR/SzP/0TeurEEwE6d/R26ejh/T4/rrY2A8XeTu1obYnvYbZ2tum9t9/R5XMfaU9Xj66eOaObV8673ca0NDOr0q08Hdi9Q/t371GZ+fjowkfauWeXwdGMy3enYl6ZNaK7pUmlbrPZ+VnNe+NTQB1tLSp1/euq6gwaa3XQOnF0727r6JbaDJQqiorV5nqXWGfnpmbV1dSi3W1t6myr1472Ri1NDFuv1lRqoNLAmlUba+pw2zTxiM5t6VsTFZRa18qr9YlTT6izc5eW8ss0tbCtv/l8lyrXpzRh/WNS/fWRJf3qK7d06c5d/Y2Xn1Dx6pjqrG+lBrJ79uy13Gbdbwz4K2vVvWOXuvfs1raN9pWrt3R7cEz33P73hod1685tnb5wQXNui1X34QtXb2rcIPf20B1dF+VXRF+o0Loa8tPE+taqItWX+kbNfFQY5MA7wAsnxqNOziuso3yqiakBOAtGu3FWmcFiTz/l8X/qx4CzBJzCWbotor+HPXnoFLgWdicekSawhEMK4GaaGOXMSOJ0SJuMM1YsvSyUJgRjX8yL4zO7FsaXc9PBjpElgBbGk1+QwK4lh07AyIYtC6NPmlTO/1kIQ+xfCkkW8BdRwU7ilTLjsZX5oIywxZZNyM/X2XPIvzj2D1sHEXiBjXCc3odN5hd5E59x/IAPQuI9V4vIn4FhlhKiHFIDOsLxOQFtlKWjzDQKg1QTzw/K8R+OmBCn0W4Y4FQ+5ZEulZs28kA/8RmJsuSJHjKJMlIEx5RLAeQPXXBc4jc9xuM85EsbeE+aAFxRprXNx6RL9U6gAt/FnukP6UYfPwktfGNqj+DdcehEGqxgeYd0DZ2HFm1AP4DvBHLSo2xCBmz955CrP0fec0i/wO/hv9DRlI7rOb3OlZ94YKJ3Al345jRQkngMIeb+ZyOSZIdveKT9gtfIkwLpoi/kZJbACfIlXRSdguMoI+t7+D/0JkAp5+aJvKzFR8BnJ3kleqk/pTpk4BSa/IIfCnIU7YkMHqTN8ZOlpU3YZxgGvqlMuglJWwbQCKSL/hd56Gf059CkpAORxmVEXS0HMuVCJgviocOTuIwf8qabOM69+TpUY44XEdlbCNGZgEsw5sQ4QQwdjUEcd7XUPRrCPwTPG0RMWCWgcCjPg+A8bFSCESKWf0iN6gqw34RZjHSRlpnD5ZpBjzf+QlamzzPimDibqxQKAI0QYk7x2WjEqKzzwDd5Y9KplTDueq0MPMNeM9oCrAzMGky537Pa9Lzd7LLv5616OlS3FGtnOVr1NXVqb2rU4vx8zOfauWu3Gu1cASsV5ZWac53yC4v12rvvaHlxXsftgDudnpGw+I6W+WG/7PI3tq0sRW7QvC3dG7yvBQOE7tZ2TY9OhtzQ1damZs1OzWtkbMLOdSomg98dH9e2O8+Bwwc1ND6qubVFPf74ETXVVSjfx0MDd9V/67LLrdaPPdOtO5NuO/Nab+fNI9Iro0vel6qtutQgaUKfeaJXM2MDwfeiAWhddbUbKl8TkxMGSJcMKBvV0ex6d3aq1oCwyODyj84MaH9HrXY3lWmo/1582Pvt/k2dOFCjsaFJFZZW6sk9zXrzu99UUYF1hjbgMXR5kYZG7uvSFTvy8Wk9dmSfWhpqNDQ2otmFeXV0d8Xo0sTomNuBOzlz7nZfdxvX1DXo7tCg7lhW+daHL/zQp9Xb1WznzlcE1rR/z84AXvU15QaOc9pcXYzHexOmyzIhd+/e1dEjR/XE40+ovrrGYM53cW7fzo5Otbd1aHJyhi6phsYGXb52JV584MsIxQYqvEixMjdpuV6PkToefbPSPh9OZ62q7Y0t7d6xR/t37oo5UlUGH7t37A6Q3WZgVm7g2FbXop0dLG3Rq24DsV2drXr8wF61VFWp2E5/Z0urXj75pF48dkwfP/qYTh48qG4DtJWFhRiyf+bwUT22c682JiZ09fSr+vjhZlXmr1tWI5peXtLk/X597hNP6ulje9zue3T97DsaMIDas/+w85fFQrZnPzqn0x+c1d69+91XCtVswH7nTr+u3xrUm6cvaODegDZWFnXqyZPx6SNuTlpbGjQ9Oe4+UqpPvPicziyzfpeNse1EHSvpF2zFiycd1UUqL2ESv/tr3CgViW9y4lCY18XGnK/0dlbO4IVJyIyc25l+YbkyusAIFctAJMdE+pyzcVtisFI/T/0+GWDoYWsSvciH/bLuAU7CITp9GD8eQzsPN5XQo9ywu86e2St2HEErbEtwm+Iz/rPz5HCSocV+UW4Ye4xrEP6rQ0aDgrBPnGKYOc/KSHySyHU2r1wL24UD9XlyVMke+1LIBn5TMI04TzwQTR4cdgKxpOdaToZ/KZAeShm5ZKtxNERYC3zjnWSTfABx/OAFEJIBkiBg8oy4UM9oT2/Jlfl/ruyQl39cJy4bNUqOihQZj0kmWRTXARWEBJpSPDtoQot2DV4iznuuBx+pfUkdvsLy5DEVPGCHnTlAPMQit9NiP4M/b8g+AaTkh6IcaMIT+Z0r3jS07qL71J82yHQFolEr002P5jJ9iqIjf+Ib/UI+6VEZ+bmB4Tplh5xo58iU8uAb0Rl0MXwK/jJHN6PNPgM1+EPKeVQH4SXa6mGmaBfnyIFWWoy0/ufyCJCJdnB6eCYWsApd9CID3HHjYN4IUEEv43OBOd0M0J5LG6X4L+Tu85A5scGD0/ga7RgyMgMhD+/RuS3Li9UFgjt4CmYJSUbZWehyyICNNk1H4YTYOYKjaB/OQ04AsSR3yGakoQM96Kd2Q76AfnI+LIcycsArMR1CR1AWDhcpLFZe9jkT211SKDsNixAwdKDvAFvOF41uIMW11GETkIMBhA2AgjFGspinwWd4qEBKC3UrtRllcjQsMncqe/yZFCgNqRN4fkygEbijTYqWkDodCX5xIqkTogQsA8D39CbsQF2S6zC+uKlVlg9wXhz9nMq1YSV5rKNUIzdu6NJFO92KCv3Yj3xeXb04607VVNVZqHxLa0s3bt3S8sqqmlpbdOPuTZ164rD225kO3R9Q//37bnje2izQ1NxczJ+bMzBjEcuFlSWdv3QxOhPfXlyaX9a268FK3yWWy537w/rWa6+pfXevGjo6VGIAYsGZZ+ddnNPq9obefOvNWCyVOTyLiwsanZrQvb5LWphZ0o997Ki6ako0uTilyblZPWbA9mvf+kjnbo7q5YPNOrGvRXOTU1o1rd0GirFEgmV16col3R8ciLlQrS1NbpBlXV+u0r//8ysaGJjU3//sEZVtLrl+/corKFa7efu171/XxIrbzfL45MEmLc2O2REXqra60gClwhq2pcGRQVXXN8X3Jtvt1Fnp3d3NIKlaPQYva6sb+uijC5qemlKjQR9LOnzj29/VLYPOwaER558Qb4a+8NRx7e5p0fLSgqYmptTS1KQa68q69YR1uCYNFors6O8anF7vuxM6srt3p9aWl0OH6hsbA5x3GlDyOLu+0SB3dsZ6saL+/rtaNZjhjcVSnId1qbScR+5pwj0Gs9htU1QMOChF8Qw2rfs5oFhT3+B9gdt4QYtuF+bT8fg2j737RHQ661ixAdHu3h06cuCgnj5+XEcNiBgRy+eRtcHhyWNPaE9nj3ob27Wnu8dSyovvPDY21ur+wD2NjAxZryqtw6sqL6vUhgHnR++9al29pKHBYT335NPq7d0by5cUG2ge2Lc/gOYTx09Yf9t1+/Z1zc4t6P1zl/Xe6bMqt/34sc+9rBeee9pyXLauHNYnX3peR/bt0cdfeMHAeLe+2RddLYJbOCbWl7nendaxUpdRUQZYShPrGQGmqtiMCrdNWVlJ9PkwRN6zETJbQ9/DKbEvzaWlvyYnmG4I6d/Ek57cgBAnwWDERlpsAxehhb3BFmArojwTDGdkG8A6YNgFyojMYR9on8RTZsviUpyn6wR4JMAThWGvqCc2JurgfGE7I1XK/1cF4uMKt89ZcEQ4LJeVySqTCzaR6/AC+EoySnaWtFn+oJvLGwXEjoME7sIx4Pgdl6vSXwgZv1hs6GNHCdQpc4bEPaDvABnAhSNtn5Idj+B9kMuli7rxo50cSAZvxNN+nMEjgCDq4Zg4Jp+JBuB2urDVbkfoQCN0IjWeieIInZeNtJYfIQF/BhHSozPq8EDObP5xHnS85zhk7o00mZyjLZwGv5eBvhiNdNHQ4C3eAGw+pu3iiU2u/tQYGvixNIJnPbKdIeBnwzezQSmXKdtv0Q7OkD0upP0hDJ/IgXPSRn9yWuqNnUt+POlJvDRh2mzIFV2iilxnYnoCvKm+qa8lORCCDx/yglkqJ4FAAj4/yog6pfRUJuJME1lFWc4HbeLJCQ/c/HAOr9SHAH1+lEd6YtGY6JPwbf3N+Ay6OdrRds6Ebjhn+FEGa0JfzSt0Ej5IOhKPQh0X5XkzxyEDIuM84xMefAAPCXSRhDzZDRN1hTVSp/TwFPVHXtSZ8h/0OyiZl1/4hV/4CtSIQLFgDAYJCJjtAUL0v6zjPWhUFw4t1s9ZXWUeFVtuMVPTCyVxAtLCLen5VmMw6A2a0YlcDo8nYDaEGgqawFSigWCoWCqbSkfFfQmeg5ZDCMzpERINCvrl7aY1881oG2+sYbh5FLi6ma/51TQUumHis1slAbxq8ld1pMFAyErT09liMFClmYX5eKRCNWik0VE+urwWna2islQfnHtXTxjgzN4djLlgJ595SmVVfIA7X9W1daqortbd/nt69/T7Gp+e0t59+3T8yHGNj4ybphvXjVVYUmRnX6XvvPK6lg3KPv25T6uqhuUWitRYX638zTVV1VapubVLU5OzOmEn3dPZpZbWDr38yU/psSeeUXt7k9YWpjQ01K+Kkpr0Rl51g/b3tuipYzv0qWNdmp+6r0rzPLe4qrzCknDQrGi+MD+rA/v3GtA0uix3CoPF3T1deqynQV882aTp/hvatixryssNHjd04OBe021Sd2OVvvzMTr377T+xXEY1ObugsYlpra6vqntHj8tZ0vd+8IbqDKoY2ZqfWtLsxIwmxiZjSQnynDp5QlUGCxgO2ur9j87p7vCQZubmNT61oOXFNfW2t+ng3h3x6HLw/ojmZudDLyfGxtRq8AtwLaup0qiv//kr39Ps5IyO7jtoGRQb9FuX3W7JoORpenrGOfNVapkzGoK+1tfVhXMusEF8/f3T+sPvfFdLG2vq6e5QucEWy16sWycZ3QHYrxj8sMTHivMyZ27G4HBuadHna9adklhwlfafWTD/9AvrBd/f5LH18sqy5mfm485slbtj6+qwwWRFWbUKDbea65rVUFerAseXW3dGJyfVb9A1MDQRo6ItOw5oo36Hvn9tVp/7zMe1w2Cysd56VlaotbyiqAvfO5zmJZDFFTUb3E2MT2hqekKDBt3nrtyIkeW/+zd+Uo8f3qPz586oy0D6+PEnVG3AVOtth9t+urhB37g4bVnlxcT6xrwVlfumu7q0QO1VjHQVxfwunAzfX41FUi0L+mmFz9GtZBhzxix3zEb/xp6w51osI2EAGnbFG30tC/S5zJA/vJDRy/q+HZhlDHjKbAtp2DIbgj1wBselT5TEqIRpBu1i9z8b7MhIEvq681BGFjhMo+npkSeB4wQMktFNAb5yh39FiBpEGdjW5AzJj70lJNub7Fo2SkK6KJcbTYyhA3KhnBhVcFqu8/H/cKTQNT/Bf26jNOw54S/WKx2zz9oLW8xIJG3JObT5EQKYOBCP/LmGDJGDoyI+OXfu+B9xylzk2H8pb9qiJo5PtJBlsvHJLyXZks6lRF2RQTg2x8ELJLkKr4lH4hNv8EURGX0SpzJ9PVc3AulyhB6URxn4m4Kcjjh1+I9Ibz3gmDj8FcUG8DKN9IID/CefRToAOzfbMANwg8tUxyAXgTJhB/Gyxy+m+iZd+wuJc7zi3OPGIuppP+KyM12gqVOWVEdoUh/2XEgDGMmnhuyclnqGjsCLr/LCT8gDAuY6ZJA7JxllE8c5vJAmrnuLZS+ciHqFPHIADR2jDaPNfEx6QvAVlAgwnpd7xG2Z0HbEBC1oxlnEEVK/VIxOhn22jw+84msZwE78pfaNMnO0Ur9zSh9znskyyiJ95M7lc1zIiMJ8nIEujrN6+CDyBZ/oS5AmhmB5/9zP/eOvoMwIBAVPd3NJWaltoGM3PIoVTPsuDRYeEgleQ6GyCfooPkaJO40YqXKl0tB+AmsZCs6QKA0SjZPIB7001wXl9l2KyEe9khCoIPzFdx1zwiHw9iXHGHJAEYALsEV5+SiPBRAfy0VoGGjzNz6fVq+3X9bcNh+i9h3v0pz+zsd26cRj+3X04G47+En98de/ruKqsvjETN/N6xoZHFCB80G3tqZab7z1uprqG3X3yk3R1DWNjRo0oJidmQtwVmanfW/gnjoNlE6cPKne7h26c+NOOAqjH7cAQJLFNDc1Njqjw4cO6/FDB7Q2N67vv/JNnTj+WKwXxQjdiK8vzK7q5PGTOnb4qBoa2+ygGUFEUgVadDsszc4ZXNXHQpM3Jlb07XN9OnPlnt6/MaJnDrZpfHJAc5OjBlY9Bh+FOv32m1pZmIk1u6oNjBfHZlSUt6WxgbvanB3W1NAN9d/rizdNi4pdn/Jqvdc3pX/1hxd06caAFgxgP/PskajzxMyynjjxlFrbWjU4POiOk6ejj50ywJrSnt6dunv9rj750tPqbG8xUCjR4ty0piaG0+iRfyzsyZIRC6vL8Wh1YGjUelioH//Sl9Te2qipmYlY0mNhaUmTBhKs4ry8shhGcmZxUb//za9Hnk88/zGdOvqY65GM/5qBII8SWc8K8AX4Zp4Vb7z23x/QPoPhFZe5bd396NI1nbt1R2NTE9rV2SbGZpmEjrNGB+fmZt1WfLEgjWpa5WzEksFprKvXxor7AX3Z57wtS+djqQx0dn7JoMtgtNTgptBGgi8psNzE6vKmQUyFAREja6W+k95SWW2N1p3ngw/PaOe+PQGuSioaYrHe/+fvnQ9QNsZLB2tbOt7baOC3ajlsq6a61oVvxTpqfDmhvLRcYyNjlt2kZmyMvvnKWwZ2dfoHf/dnda/vptvruIoMOlYMEPkUUkV1jQYN9L52dlQ3pzA7Uun2mpp8U1JamK+GikI1euPFl3K3ISCOES76Op/8YVV7zpmCkBkjDGEW6KcYRfoie9IA3rK3oOmbhGTc4iBszAMHlCL9P9EOe+BGCKcS17ARCYBk17AVAGcMTdgB02R5CcrF3vAxe2xS9pJQlM2f9zj3DGxkwAVHFQnimJtFnG2cOqSDZJvY/nLgOgY/54hyIAXew4kG2PBZGMVEJxtVeCAb5408vhbXc46ePoQdJjwqrwzMZumzEMfEUVQunl0aGcHpJkcdttY8ZSAxOXD3WWSMDXefgld4p03hJHgNpryFvU8/TgkZ/4TwL7n4bLQqZSUyZ+t9RJ4Apo4PPuAv1xZBibr4IMAoQNjZ4Q+fhDyQOYG86amIj/FH/nEt2yNHjqk/fhEatEHykQ5RJHwlWswZ5Dzx5DpSjnkmIf4OmmwB9CNras9o40jlX9YGjn+gz9DyeYwu8cNXwlsunnTYt1gfyvUj/wNdoE0So8EXn/NCVNQj+lPQT3INOt6gSX7iCOSDGPlgLQLEHdAF8gQAzSWI/sPbzMganTVvZKPNsrYOmg7UOeVPQDEDRsED/czJKSptyMo5HjCRq5npc/NLXXmLnPmi9G8CPCAXHnvCMe0AsUxfiEs3F+hyAk4x+ORzZJ8FUsNntJHrzDVyZ32CvOmlCm4ek/4TBx3KiJIgEvy7/hhOFDIq7xiUB4eCgkThZoR4mEVRKPj/GJIChZL7MiMXLKaIAaUiOJ3EVJrLFUAIQSMwjDE8uQyEG3c6Zjq7q3StoiLpMzFbMTqwFAY8LTwZw7kuljtXNuiRLz0OylMV82kMyJKRMA0rQia8mtI0r4q1msq0qeK8NEy8WlDlyHKVOb66otR5DADG7uub3/2WvvnNP9f3v/9dXbt2WXfv3XHqTd28dFXleTxWqdGXfuZn9MNf/jE1d7SrkZGJ5lY7qhLNMRm/uk58/X6o774ufHBBm+tuIDpRNLA7iztCnR0tK4nTgcYnRl2nLZVX1KR1qgw25mYXNDI0Em9M3rp5S6ffP6333ntPr736quYYGVpa1PT4lPK38/XBO2/Fo5UnD3TqF//a0/oXf+slXR6cMzga0vX+G2osq9aF06/q3R98U3UledrRWq9z77+pX/mvv2zAMaSFhSmtzk9rxUCHka5aA4/aymItb7BS8rI+9/RB/enPf1q//fM/ojuTK7GGFhCylpEjW5bpqWlN2tmvuiNcOGeQUFKmetdveXFGnb0t2rm7S20tBofFBVqan9XC3IxlUWgwUWvdyNeywYjNiLraWZ+rSI8/vsf6uKmaqur4LuO+fbt19OhhNbc2qGdHT4ykrq2sxxy5xbm5mKtUXVtmgDalyYlBg66FeJyF/lVVGXz5h76jH1ZtvX/mA624E2KMXn7uWTXVVqujtVV7erpVU1llSGtjYn3mSwS8qMAja7s+g9AKX0G/8mP5EtbBKikxqCoqU3FZpdvS4MqqtbbuDl1QYmNkhc0v0dj0vPpHxzUyMR2fPGpsaVZ5Zblx+LZlvBQ3B4MDgwb6d3T94hWDpzJtu3/QR5ZNi37LYrQLmzj8bYOulQBxVZXW5ugLLKHC+nPuA0UsHMpXHNY0YR1aYikV81xrMHjd9McmZtXU2qljT5wyGKnW8Picrty8q+EF+jt93zdDBoLcDmFsy91m3AjQr6KPO1Xq/tvulyUx1wsjT77M4ZAWQ0g/zEIYOpTFIWxAGFv3Bccl4JHSJqMbpiJopvjcdW8Yfmhl17FnEdLlFEwv+HEqnA6v5sMjN4XcQNHXYi6UecWA4wSgRxnQYyN/doeOgaZetDttwrUUMgeRzthn9SA8ynsG5qADfewetMKW5tIgE/giUC43lOzD+Pvag/p6T3qusQ+gAF1fYITsIX8PQyan4M7XMzln3AYg4Zw6+pi+gR1H3tALxxrlJn7wGeQmbcjMtjzTEegjs+DRG3koL8k1Co9j+H4wR8/HjOCktMgaDUuALvmmrM2To8b5xgeWY/DA597gJYCG+wRlpPp4sz7giCkanqENr7Q/x8TBNOWSF1tBv4JWPCYL2qm+6BP+LPigDpTFlaDDaEy6hl495Jcr6XqU5n/IBTrRJ+CVi85g7lKi4JW0SZdjgME+MWQU+m263rjGlgX6UprP5TYPYJ+AcfRN886ekOjSx11iPvYKfSJ/XI7iA/S6jozuIYMAuKbNOoXgPCjhr+GXtgoQx/WcXrKPcs1DtKGvUQ/ACkxT/gPeGJig9vCT27KQHUe7msa69+nzgQZ+jsfOY2/i3GnRpzX7Li4GbcryPvhyfspFNuhL0vuH5YVM4Nu/Td9R06d8MdJzDX3kOsehF/SHnH5TF4KpxY+jgn/+S78Yk+vp7IxOJSZTQ5GGghEeP0LqTKlT0ACko80wBqGMTsM8mCAPITqRFTaY8i/l4e4gPd7JQBj0CIFIyectPdNOlQOxgmJJB/M0GHnhHYMZz4kdTwPSeSgb4UbFvWHQ6Ig8auBR1qbv7Bmhm7ezmt/yHYgbJJvntWI6P/X8UXW1NsaE+eu3+9RYX6tdO3fr5GPH41MsL7zwMe3au88AoNUtL+3YsSvoTxho3B8c0tUr1zQ+OqbhoaGYqD9nYIGiMWduDXCIsphHGiwZliRjnOPk7Iyu3bysY0f3x6Oi3bv3qdJgw82p0bGxoLVkvp547KiqqytVU10Vc9eazQvLAtC5+80DbwmefPp5vX19VL/5g2t68/J9ffmZPbp7/S29/varOtjaoSUDlNGhATcsnaBQZXbQtwfvWoZSueW7ZCA3v2CpGHS1NTWqp6tTE9PTKquo00ejm/q171zWqxcHVFFepGd21WhjZS7e9Nu9s1slRVJPT4+mF5b03ofnVFlbbzn1qP/ebQNEA8ChQU2Y7/Lyyhgx4fuNxQZnTGK3YKLsAjfri88/rwoD6dqqMlWWOH5h3nWujrcRCy3DhflFDd4biLWk+JTOR1cvaXJpVs8+dTwmvQ8OT8QIVHm5wbG32uYGg50xLVrOvBp++85dbaJvri9v5fFFwnmXcenyJc0tTOuFp06q2GCKeXjoEx8BRz44MwwkwI3+gwGYnZs1jWrXpxRbECO4YZhskXhhBJ3lI+4YPnSdbw4yGtraboBuUMiI2JrBH3dhZWVMOnV+O5KO7jbf1a2ooMiAprAiRk4LSot08faE6os39VkWxnX7VRssVrkOro71ZC54KSrksXmBpmamNTByX3etIxc+uq4DvbvU1VJnUHxGn3j5M/rI4Pi73/12fHR9R3eH+0Se/vvFWS1vuiHzNtWwvayaQuaPFKm3JvFebpAVL8M4jlEjzC4T5MNqYBi8T8YLI56MbOqSgF4DHqdkIdcC8wiQJE8YUgecWtiL2ANxAUqWpemRH7LZ5OAAIORxZCyV4PRcT4aPruYTb/R/bAG5+I4kN4SM6vBiD7aDSdYJKKS+GU4QGqkYCEIurqct2ZoIuWvsyZfZHkKwGQRS2pTF/3wQd8z+UQPyJLrUNqXF8RNwIqTPgAx6FSND5CE1RMniYsLww7/jHtjBHD3SRVJvycFAIsmQEG0URyltJIjg2DhmC27jegBFl0c0fHENHpFrAjEpLtJ6CwoRl8oiIuOPfoH9AuQkYJRGHigr1TnlC36hyc80AwgAIEJWKS6BzeRzCNhn2tKXcjzDj+uPrKMNcnw94If9Q3BK+iykckwvd40nRrRP8OpM8MrGMTKgrbgOVeZ8Bv/e4BOyjBAhC+rPFrScn7YLhnJFZ7S5xjEBP5nJyJHmLRLCXqor9aR+3kMPf8kFzlMyMhB4jJ2AddrSCGHMGyOPr+P7LblELwSV+pkFGOfQLHRfpr7YPnw8vpmWioSROAX6O/oXeurzaB9k5bJJlauC8/A/twUJ2i0BLkbIWfKIqSQ83UIHqG82yAOYSzqZdNM5XRfbMN+wRt92mcw1T3qaaNMPom4OyDja2qeRxnHkgQ7lwCsygjbxD2wXZTpxxjm0Hw3xySAn82ESGpNkacSsUUwrMiL4QPU+iYbOVSwpXqoMQuMaRhj9jY7sAhFwCMtChg5M4KwQDgHFp8yogC9SQZ7RbmwgGCuKO05qkMJ4bILBTxMXs4ZOd0SESJfjH0caj47MBM4sXgmGIQc+yM2jIT6DM72SBLa16eO8cqNZ8zU3rKNNxWpsaFVnd6+6Ozvi7baYyL24Ij7C3d8/GG+F9ffd1ej4uCYmJ7W6tBzrQSEXeGRVf0Zi6ExJfjk1t+YAdMxuOABUAqWG773792vP3p2am51ynnW1tbbFEhZ3790NubZ2tNsBF6ixsV779+/T6PCwAd2KQU63Ll+6pNa2thi1fPbFT2mtpEZXBpf0k8/t0MePtGtgfEa9TeXqaarVgY6uACOdbe2uX1tMbO9q7tCTJ09qBx//Xl7QyuaaSisrwuHVVdWqorpel29e1cHHT6movEQvndqjlx7v0rGOOtWUl6qqvDgeH85MjxpgLES7nLtwXddv3tPM7KLyXOF6gwM+Bt3uehS77iySamHESGa55VVoHeTazds3dejQQf2dv/mzBogGV3f79MyJx1VvMEFr89bk137397Sjp1czU1OW14yqG+o0ZcA2tbSgg87LG5lL1sNZ5lk5riraAn3aiDdbea358pWrqqis0mc+9WlNuR0x+v/pV35FQz6eWpxRvtvgQM9O5Vuf6A0jw0ORj5EkDDh3ZcwTS0adz99UuGP7psHn6Bwdl5HXbBgccMaLJh2uYxkLmhp4Flm+BB57kgY9b+zs1EZesa7cvK0Gg94t62pZZbWaGjv1Zt+iro2t6aVD9fry0zv1ve98S3v2HRAfPQf/UAZrkrG0R74NFyvtj01N650zH+jsxSu6fvmmfuqLX9CmASovQ/BB92eee1Yd7Qbjy0uam5lU5979+i+v9dt5mzfXq00LBuZ5qjL4ba/iMWN6+xPAG6DSZVBvXpxhJCkz3ASMUsjIfRkgEbJx+8Vb0gZr2A3aFFtBHvowxib6izcCPTcDOvTzFLiWrqc7/XSM4UuG1fbGx0x7SO3OjV+B264i4rBRtGU4XtPNbujodwAH+Eg8p34LD6SDfmw+JnAVGiTK7M+jgfwRl7NTBM5hN0XjTMiPnGwHcvTTHBxoJhtLHvoU5WUywm7gCAERyBmCMRLjPeeU4ZNcXgqzPTddaAYoIYtTJOccp1EWdjhldbx/HLNPATqJHnlyMdEGhGhj/yKf44iG3ySvlCE52BwNn9NPEvhmRDLZ6vgFX7aQTsc1fEiumBzt3IlDnDtN5vj4F3H8srQMy+DMyeZDdCTTU9gLIOaD1A6prckfOuS0GSAK/+YQOpYKC5lST9LTHth8zqkr4VHek+zShuypc7yN53KgB42oc0oeJURa2tmyom0z0IXcgycnZp9G4syPeWWDHhPPuRZACFk4P+cE6GZzI32Y5GzdQLcIlBF9k7pBn/YwzySOPNhBp8/EmlUSOlF3iEZ96DPeLKcEeNM16pFwgNvNWUPHoRG8JJmHDkDDlGItNcuAT/YBZHnJDZ0jHW9TR5vlZJLqlGtHx8VCy+ie+ed6ZjfQTXjLQsgIObN3uoxGpouEeBvWtPAZtB9tZiLBJcekyyXlSvAOjYJ/9s/+qYGXE5k4FUBRYlTId39Zo2QhgJbjMsVgTBHBMloTdzcGF4AMCoPRLKBUFBoCdMMlZXQHcyTlMgoU5efycEeayicXQK8gjDyAC4dEWuhklc8C5yBsKkZAYDECZn4RCsO9XGcELoCd93yXb2KRtYustAZ6M3I97OzWLPA96/c1NDgVn94ZHhjS5PiU5mfntDg3r4V5Jnyz4OZS0Emo2OW7PJwqnKVRAN6A3DRIagxAxGO4ltbWuBPdsXu3xien3CFync31JX1nb5cB3V09fuyYPvjwQx0+dMgOeSnkyxt4O3fuULvB2KyBXr7zNDfUBwhh1AvZdPd0hcNv7tqlX/ids2qoq9CvvnpDf/z+Pe1qb9Bze5tVbDqvfP8Njc8uaXV+XpcvnleZ22572XJY912AZX3l9i31jQ5pYGxCxRU1WljYULX3+Vb20zOV+q/fu613zt3V1PyKfvvNPn3mWIumpyc10H9PTc1NGhkbN2Bo17mPrhqYTkV7fuZTn1CF5VJQWqBSVnZ3e3YYOK2507KOGJ91yrMoGT5/4913tGvPHg3cuqez752JRUG72posi0WtuqMtLS7oyuWLBojLPl+2nNc1Oj2lq333tGGdu9F3R298eFqnL55T/8hAgDzUn2/4rdoIrbrd6uoMJg2USgz2mJvFNyYLGfmrrIy1sqw1aq6q1NE9+61HuYndrgeT3nl8RydMn6uw3Pzj4+noIXdfyBOdQB+4CcCwxKMkGxeWrqgykI1HIy6PvgFYnzL/lEE/WnU9b9y5oz/+xp+F0ezZsdMdvdQ3ALXxEsXm1rpevzCo+/MbOnWwTWUFm1pYcrnmHQPOfDxGvKgz28179/SDt9/S4P1BVVsWf+dnf9KgtV2zjGDaGG1Y5gcM3mrra9Rk/l65clev3ExvM9usqkOWjevRVJ6vpgreaGYpiRKVl/E2IzdDyaCnkSyqgWMotE6n/rfOML9D5vCZm5f1Y0shGfNMXs6X2R/oxN4bd9LpBKPIltLEqKLzkhR/gAHGDvDYKRlLN4UvYHeY9A/wYDoCtiiMs8uOyfXWx5TWefh5n/h96FzhMUZMcnYNzriCDkScmcAehIENfpMBDho5XlIgNycZ3fQvS0uAHnYs0UpOCYeIY436Oh11Ro5QC35yJCEBLyHfIE5IqbjxpU3Q05CPY+E1XU2yTXJLACRrp2iLjJRD0HXUw3KITPHhZM0/dNLIWmqfcNA+zuoYj+7MC/INernyE43M2SU+CFyj3RNQTXVnn+kPG2UkJwqd1O+Cd5dhlijBusyNvvuvy+bGO8sLB6RLoDXxAX0uxEiO8yB3+OJ6tIsvwh9FUK9oF8ehx5EueIIetBMxyEIbGdFnyBd+gDaHfvCf+Mm4SnGmYEKZXEw2Nv8PHwpAIiCfBFgSb1k7hs+GHiSdj+ukw88iN8AVvKIf0Xa+jt6yz3QP5m26orNlMoqlobyn5qShrj7N/XMa04i9zxPvSX4wwkh/yA/6cS3JhWtkJ2/M+zZf8Eg9KyqqnGdLi/Yb2BLyMXoFTTZkGLrhEPV2HAMNpEt0c/IzvQghQ/4lnjLbgpyQV2ZToBMjddG3ndo8IZfIZXrsk24m3rPAccQ7GHjxyaC03gp32wATOgJEeWSAA0YxYYZrINOomCtFHGTYQJAILhNaXPM+Kk7jOD354oqzomCcY/gAFExAz+aERQM4HR+/xjiGMjojAIfOkpzcowgUqilAE4GzERLPPAbaiseha0y28TETnpmrY13R+NJqfCAadL9kB7CcV6JFp3u2BWdosLPOo0E6Mp0uLU0BSNg0UIvHFq4j85tqqqpifa+u7m719vZq186dBh3ndPXa1RgJQBbj42NWoOIYxWIB0Ss3ruv9Dz5QS0szs4TCyFbb8Q0P9GvegOjM2bPxyG3NwGJ8bFRXrl7R/UFG2u7pwzNnYsHUvtu31dfXp1EDHT7EzZtZM7Mzauro1e/84KJ2dbXqwp0JffLUHu2rL1JD6YbOvf+2/vw733O+eypymTjUa3fv2llvG2AtGhDOaMwgYs7Of3phRW+fvajXPnhfW1a4oyef1Nnbc/rh5w7q2x+N8GxZ/+Nn96hoy/lGhw1wKjQwNKSl9U31DY3r4rVryjP9mvpa7d29Q+sri/GBb4wIXwBYNUCYnpsJHUEPtt0WAOLxhdlY0Z85cUvm5bHDB6wvS1E/Oj26wLpdjO5VVVWouKxY1w1YP7p+Q+MGUDziXLLuLq8uxwjn6qqBycKyrt26pdsDAwaGkzHBnHlZS/OLBrMtmnc+nGp1fZ3OXbwYc65+5kd/VLWuE2+LxVs6bic6Lft4dOUy0DdAs0UZG480GblDPxh5gucwRs4FgOONx6T/yVkvLsyFbqAnjMbUGOwxGnXnzm3VNzXY8GzHh74ri8pU1d6ty/dm1NFSpZbaKt0aHNNLh1o1PTag+6OTKjL/9CteOFjfWI2RNpYLOXfpgs4bhB7YtVPHjxxSZU2JDh8+FDcTzMe7QTtZwWt9k8Dj5z89P6SrU8m4lG+vqlErplWotsoi1ZYx4uV6WP4VfI/RbcHjQvootqMhFhcuCaOWAReuEZBT3ABZbvGNRp8jAwwdfR+ZxYs5lnVyatzhGiBY5pnhQ44IGn6hnfbpnNtuLAL9LYw7aR0DH7QVSWL03cfZ3T9psXWZLWGX2RDKZMMuEkdazglwAl/Ep3SUg+PLKYLLjbKwH+SBt1wZD8PD80QDmZMfEol7ykk3q8nhhhN0G4cTRXakMQ/h7n39oZOnLg/rBH/8sOnwRBtlDgUipAxazkw+tpAj1///hFROri6U5XpzhpOkTGgmJ5fS4KwinWmTF97iBtYh9a/k4LJr1DWrZxYX6eDbdNAfRlyIB3wEXcr1tbjJDrpQTwEaxCGHFJ3qmxyyz5yfmyHSIEzScBNPXALZKV3WJplupDZLnwuCBnOToZnpEwFa1A17Eu1o3gOkBYOP6ggFxF8AIk4pn7fgSYO/sFgcSGQ7TlvlfvCE34o6+Fq0I0kdoq94T5rIY1qkAQBCK9rCaeAnqxuyTTeO1v9c+bRI+HZXLXtk6Av8y9HkNMn5wXE6sD22TbbtjgsO4AAGYSgfWZAmK4NAndKTKZaeKQ8djs8cOo4RdmwGLQ59NviO+jk+6XppkoFpEkgTNzW5c65x7j9vD/s+ggqeIz3ANruZS/rK0zRC6iNJ9lxL5SQ9juNUjchb8E/+yT/5CkaQjSugyngbieE6d2M+rJteaU1KQt4QhQuEWHQImOd6QXp7gLeaULpQPJcXAnN8Gu5PaYmlTPIC5gBHNAJxXI/hc1cQGgTWMqHcMHI5wWSVg0baO878JCPHtfyYbB8TFX2dUSpo0nCLpgdNOtC0q764aqXbWveWp1kDr63tAu2sWlJdhetehFEu1NTsqBbXl9Wza48aWzvV1NSjMjue6pqqmGtUW11jAFCNZDU2MhILeA7cH4h1o/jcD+c8k+b7eGOjo9p/YH8sxnrn1u1YxJSPDPOGZVOLHV//gE6eeFIfXbyk3p4edba3B40jRx/TiSdP6fyFC2psbtJjTzyhMjvquroGtba0xUe1WWYBR19d16idBl3Vbo9TuxtVXcKaUGWaH7+hZdejvL5euzt71NHcovziMr17+ZrWLDPkaJVVbUODPvOZT2nn3gP60+++pgmj0/6pMT1/6knVNHbpgzuT6q03YLbDHRxf0OGOav3Rn/2xPjDYfOO9t9U3Mqz/8F9/Q+8xmtZYp1ID02vXr4Y86wxMti3/4kIeK3bGK8DoiJtGeZt5pjeub779uta0obvX76jc6Y4e3qOS4rx4Y49lS/gE004D3D17dqt3V4+qais1NDmuu6MTmlvBElQavNeqqrRc9dWNam/Zob37DuP5VW9ZnTzxtJ48flw93b1qaWjU9ORkfLZow+r5xrvv6oML5w0Ip3Rs7x41VFSHfqLjOEYWxWNuE7qNjmKYuFGorakJZw5/PLKbmpqKR2+kAQxxDV3FGS0t8ch62WBvxvqW7ror3FZWXRtMA8aV+VhrrKOt0/XcacNQorrWHjW0dOnG0JzO9S/q/uSCfvpjB9VnQHW975ZaO1pVU1lnUFWhewNXdPrMWzFfjSU9zp4/q9nJ+/rbP/4lzU1OGNTy6KBIzU2tKrQD7rYsSw1e17cKNDzYp29c39LYuvuVdaJpe04VdmalRVvqqmWuHS/MpLW7StyvWTgRw4WBADxXGwgzMZe+SN0xfgAfZBfOiH5uuoDTZCEUb5xiZ7hrDSDj69H3fcwWjyMihhwpUCY3fRjMRMXBHgKb4L9kDNFptxcbdiBsjusCkIY/jGe8jAONrEzyOz3XCcnQJicN4PfVXHm0ZW5EyL8w2E4I77Rn4gOrGdGRi1PsVFYHaKSQpePcRt62KepHHYh5kMx8ASSQEXx5A9AEYLCMU3mprolWCpDBMYWt9J682cKhGXiMdDkabKneSWYoJruHFHOB4hyZaoQMKTrly/JC+2F85AqdyPhLtjsBSnSE8yiS8nOUOQ4+/BePipyW7PBPQF5BEz79i9EZ54lr8P2gLGiQItGMgqKE7EYd0JZKRRbwnvESyXLHXIMB6AZIIS7HS8zb9XkAYJ9ncmCDDOloV57IRHr6TqQkbbLBFJZjOdJGftNDJzI9ol5ZyNJmYIkESb9THuI5D35y6aCLTySgQ5GXejlPqj83cdnIl3lwOvQwk6VTRh2jLZBVxJI9Vxf4iHqkurCHDn6Qx4Ws84ddgI9of29Bz/LhOMqKNrAOmRJ9lTW6WIcR2cEbsmPOFmsmJr6Rl8uzHlFv2i/7NiwB3ohjShBMhQy8gTnos1QydCjqYBm6jOA7+Ey2hoB8kGfGd5II/9MRgfggyH/6lw+pfzxq5K4dUMXjFl4DZ0MYqwCjEBjMuRLeR6FsOdpci1MTyxqJuygUi4akIlQIsAMN6AHOGDVi7Sxz8aBC3JXEyFAoXqowE/VCAPCAsTQ9QFrqwKlTpEl1aT0eKkaD4PgIPFJkzSR4o0PTOXn7gXXH1jcMtgwE4W16aV1baxZ+3oZmtstMhg+ESyd3VunokQPasbNdMwvjGp6cVllVhwaHl/T66Us6f/aSdva0WymWdPDoYZdRpJHhQb31xquqNSh7/OghbRjZLy8s6LFDh3Ro7z7VGZwVoxCW78rqknq7u9TR2aHJaSZ7u+GtZJaa2jo6tGjnXF1d4ett8Vhnhs/dlJbp+vUbViYmi1dEHWfm5lRsgFFb36jSigrV1NXruz94Xb/xW/9Fr575jt5690+0OHJe9WUbuvzBO1qcntOzx066LiXibbuhoWl9/fT7WrazbKxlDlijQcpeLc6uanZ2UqvL05pamFGZHXprQ70e6/LWUqLZexfUVb6mFw63q//eFTv5BRs8GYDWq9LbsuuysL2s1c1V3bs7EIuKAjoH7l7T1PS0lhYXbXXy1NrdrryNPC0ursUbI8wjGhsdUpeB4+zctGqsm7u6uw0oalTGKOwaE/FLo1NuuhMDitbWV/T+tQsamJ7V/Eyeurv3a0d7m/a0Nqm9oV2lxQ0xcrY1b2BqfzprcNzebpp11VpZWtTmonVlHSNr5S4u0L2hPrUbnD538mmVuhzaBT0tNHjCAFjVYrSGTo9VoAMC5BlZnZmZRmUf6G1FvN2IMU4LA49PjGtkdCSNGtn4TEyMuR2XHwAAfitF5frq17+ngakZ9fTsiM8/bTft0T/4z69rxfz/j184at1a1u6OBi26fRrdLsXW25W1ZU2MDuutt7+r8zfO68rNG+q726/3z72n/Z0NajQY3XfkWW2u2vFaD6/duhZAtNj6xfdCJ0aGVNywQ39wbjRGf4vdRxryllRm0FXj/tjRUKxS14URcR7/Y1u42cLIsLFEQ0VFqWuQRjQCdLniGD6MJDKK/mo5cgcdc08szPRiAaOHOAwemyRnlhlP0gcg8g/Zco0bHgJfhaDzh+Og0BTtNBj6ZMO4o8Zh04a87QtwJxnXYk9FTIP2S3Yt2SDsQ4AtnydDmgvmOR6N+IdRpS7oROYcI4nj47uMOXqRgMK8DyfNecZsbh/8YCvjGk7IZZIVeeR4xT4Tj5vBfvNCQZpnY+k4rZOFU3SpcYwjog3Ig71YWlwO+8eIPyPwAXTgkSIpg0y5kNUZZ0Q7BAcPLz84zkkxt8EETpm2zo0IBN0UB5/UJaUlJNpswb/LpJ0oO2MlyoYG/DhRjLR4n0a5EnDhhiZujNwWUQdv0KO/wl+kd3QGNiieONJQFr6ILc7p8w7wyXmw6j35CbQHNNE4QvDnsgMEWNbkQV/hI430UUbypThfvolLwG+RNoqIslKeGF1HTrbJlI1+oVfov6Njn/4nWWZ0k85ji1KZ0I4RTvMQqc0nfZKKcDMD3bipJM4hveWYFjaNujsu+PIeG0aIkh235X7HEx9ePEISIKXEESmcz7yQN365faIH2CyMr5ZEGxNHBrcTZUb7mW7k8YZsCdhSbhZIzaAKebGZPPVIUx24AS6LcnhxBtkis5CbBZHJFno84QvdpK1CzmCcZMMCCPo46Rw2CGyRbDnyhH9kaiZD3oSoM8roU9o7vlGL3jmKfcwpdWZkW/CLv/hLMeIF6II5mMKZQDkYpJQo3I1pZhISN5M+RkAo5/oGI2NrIYhUsXS3h8GCF9IyfwQhcA2GURLmGWC4iYdWMG/6KAYGElSMkCnb/2IPTZqJSnIdA574SQYWQRGH4UaRAHKM3iEN2GE+FW9AYNSpWwKH0tiCwRpx3ma2fcftHAX52/rxZ3brvTffjNftuzp2Om+xxkYWdePaPc3NrWlnd6v27+lWc3OdGhob403Gc+fOutMU6OlTp9RlQNV3l/Wv0keKK6sqQzbMYYL/qYlJA4xxHT10TN/77vdVWVntdsjXk0+e1PDwiDo6uvT9739PleWArsmYeA2QZc0pVtXP7tCQE+sQAUKbm5uj8QsL1qwXW7o70KeJsRHlu647WxqjQ1eWWDEtyT/6zmuy/9WOPbs0Nj9m5a3Uj3/h89p9aLcWlmb1H3/5P+ta3w31dPS6k+Trr//kT6ixukZrPMaz4v727/+JQeiIjj++344sX90GCIzk7Tdo27WrV8XlTNyeVUNNk/JWSvRz/+j/qr07GtRjuVTXGkRVV2l8flr9o/dVvG5G8lDOTdW407ca/JVYDx47clRtDY2xSj0dfdt6Om/AwTy8Fct1zqCTx8bI9LWLH2l0YUVHdh7RP/o7f1d/40s/rE8+86SeO/WUnjxxQs8/fVynnjiqY4cP6eSJx2NS/Q9ee0Ufvveu69gZjwWsBaqrLjNQ3qODO3ZoZ1tHPBrEYYUehjFJnRK9w4Gj/wAI2pT1wehL6B5zCpjPlY0sLC0vamZ2SiMjw47LDxDJ5HRGKEnDx6x5IxKAcmugX3/2rW8alI2GHu09eEQ/uDylk4c79eoFX3v7mvPm6bGdzTp9+j31Xbmim7euRz+gvx0+dFDHnziuY843MTSs/O2N+GTQ6Ys3nf9afHrqCcuiralV1RXVam9uCUDCdzYv90/rw6lS34jYcFkeDXlrKivcVk15sdoruUEriL7LArTcaLFYK0bMRcccKt7I5NEjOo8RpHdn/Zh0yI7+Tz9FWWOiPgbT17EXhLiRcmtwQwZo4hwHmoWwTeYtAI+Pwx7RNmGnkh2KsnM0iSOwj0P6iPsOfYg0tFkAAtPI4rFHjMY+dGKmS8ZEKurHKfXJnBK0kuOBB/83zcjyoHwctCMcYp+j9ZcD18K+OR/8U0YWIJWN6FD/uJ6jH3KGT+8eyCSXB/2e880Rj7i58SUv4DJsMG31IC9yTLxRbsY7IahB8C+FFMX/lPZhPnhATpaL44iHJ0K0EWV5C3DiPTwTH3OOaG9o+I/6Rls7P8UEUMh49UZcamdGCtMcQWTCD56hH8lMO+MxA8mZrgWYc1xWd+hF8Ck37eSHNjSSHjnOP46zPk9Aj+A3Had8kRc5OC19AHBEuT51SDd1waPLhGbsnQlQRJpIS0r/C/2KfLAG6Er+OOTg83hst7Ye4APesEvwQQAAkAb5Ye24DmAlPnKbRozKWP5IDh2kblEBh6hPyJk6wyMyouxcv/OP/gKPWXvAKvHQSGUAcBL4pbyol+mGPws9THVPiVN6QpJlusYLUsgZu+Fiop8Szwbv8A2wzOpNgB+uR39xfNa+xHEDYiZy59av6BOpftQl6URqZ+9y7ZPq/KAxHEiX2jLpeqIJX5E9dNrA6xe/kjo3CsXdvAsLpJ+UKYAOzCEAhyRsI0M3EkR4fBLzp9zINF6gYCtPhhhDwcwIaWkAlAcgRIPhaEC9MERDowgIn7cEqFQ2DEuV4CFVMIWsMemc0IQevOKYKTt1pJQ3mnqbBTPXNDE9Ex9cXlxaDMRLoLYTi6tapGPZIC1uFWg5v1BLK1t6aVe1tp32mec+rqvXBw2qrlhy6zp1/IiefeG4Pv3JZ7VvN8CrWbMzS5qZnnddtrW8uGQw8nggccASDg058DkkAMIajsS8ry2tqLa2Xm3tHbp48bKNYeqcPMK5efOWWlvb9e477+jFjz0fsgQAtDS1RF2b7ERbW1qtcDzKKg4a9wcGA0zguFfmltTZ1GHH2qm33vxQA/dndadvyPXo18zqpq7c6tPZvtu6uzWv3T29+ls//uN68bN/XTs6d2r6br9uXPoo5r4V2LEyAb3VQK+5oU4VxeUBfpm39f4Hl1Vd3aCjR3do04mXlzdjEc6K0mLfOa3p/v0+9d2+pZnRKbVWN+nAzi5NjfXFPLZtO+ap+VmtrjDBf0G1KjUQqfDdkztR3pZq7bxX3V5PnnoyXk4YGx0OUNe7a49qmup0/daNWPLh3MVLsejprTt39cGN6yorr1dXXase37fHZZYrb5MVjNc10H9XgwahfGCbUSs+6YSGnP3oQ02Pj2pXV4+Wnc6mz5xsqrmyXCuz86oqKVeROzUjC3RAwC2jL+nxALq4HXev9KO5hfm4UwQU88geUIaC0ycWlxYMnqficaasp7VV1QZD2zEvkMVZMz1N8yiZ45gfHwLf1duhA7v3uH27NLtZoHeuTVhmW2qqr9TezibtqivUwcNH9fjBY+ravUtNjU2aMrgb6B/StUvX1W3wzrplX/7SlzQ0NaMLfQOaWVuxvk5ocnBYw3cGNDY4EvMGF+cWNTI4qDtbLbq6WBnyMZxXc55vzgq3VG/Q1cojyuJCsZo/wIuRWIDTtoEdo+VpDb/c4xr3a6pFR0ROYcBytoQ+iszo29kjWPo8e9JmczLIn0YyuPPEGeNIeIyXHAzX6fMUgqGjz2NPkGEEXw8w6rIoOwymectGBeg7tB9l4lShjUEnH46UsqGP40XvMaTc/AQt/6gTJ8kgJyNL4dDjLjr4cf5k43KjMY4ljrqGQY9U7CGV7bl5SnfqD5yHI7lxi9SUmXOi1CkLQdN5kT3OLQMyLB7LOkeALvLjIsmLLQmw4TQpH84h1Y96kiwBTNMxL/4f5Ty6S3G0WxrNytqasrHNERyHjDKAB89cT+3JqBhxUIIWNCJX8JoBEuRA/yCETJz00boH+PQG/ZC/r7FH1+CL6zm2HVLbPQq0uBhgzDxGO5lOtJN/+Cd0CMdJW5KHtPxohwAypo++PGgvh9QeloPzEKhr6GuOEfLz5yTp3DSya+gi9YvBEEdTNpdTSG0GLXgMSr6GfkAMHiOVI9ngAXCF30HP4ZNBEMhFceRxvVONkvyoT+qDmf9NdYm2gC6y83ncmHgfwbvUjukkq/+jMs5difhg2sfccDP9JAC141Mff9hPqA91hW/6K+SwMcgT+wMP9C9uXkMm1rtH7UmURUm5feANx1M/8kc5rn+mQ+QH6JOeDf0hbRzn+jlJU6UccumSjlteTg+I/IsAM9cnWE6CwpnvEMqTU1CEsx3GJScwMiLMqJDRpI0Q3z7kUV0oo8+zgqkEhjd1ElaEzs1rcSVocJjKjB5lOlfQzwKdPvbOD2/x+MWB42xPx0DpYBV+uXPmhzFGaaICsfFm47qd3aqm7dyX3CiMTNAg5MseIcwvr2l+jTkfdqyOn82rCEDWUVOiA+1lGpmc0StvvK+jxw6rubZYjx/bbSM2buFuqKmhwfUpNKjpD4CSb0BRWsIr9QUx0lVXX6eO9vZ4q5E36nikEnea66xUXqK5tWW9de60jp04Zv4W4vFPtZ3+4vyiujq7bfy2NDUxZ4dWp56uHbpw4aJOf3AmJqbziKW7pycmxCPXsfFxA4+0sOzs7IqWZxf1wXundf7qDQPKfA0sTGl2dUGzWytqaGnSy5/4pLbWDJgmF3XqsSf0jUvzLkeaGbrru6U87Tt2UvXNnVoyYHj++WfdzrxmbxBiebMcxvunP4yJ7YcO7jd4KI9HFyNjY1q1gS8vYcX+UoPLdQObcXV2Nqq0vEA1DTX2unkx92h04L5ePPGkWqtqNWtwxuKdm9az/Pwtg9kGzU1NuD6VWrEutnd3B6jE2a4axODgd+zcqcu3bmlscUHlBjAvPPMxtda2G+wNaGN9Vbt3JzA1PTune/39umWg2d7ZowJWKbfuTU1O6szZM/EokU/xrBhUu0sq352+ub4xQG0Zb8+4f9A30MAwyP6xfkzWmQjJQaehZ/pI3Il5j5HgkfLiwgLKGtfRjXDqLGni9uVRUV1dvWkayDAx3/uJpWWdu96ng26DutomjY3Nqbl4Uy8fa9fnTno7sUe9DWUGp+OWZ7Fuj1pHGtoMjsrVYFBe39SmU6eeU1lljWYsv+v3BjQ4PqdbBtxFy7OqzivQ8T1H1VxlMF1aqBXLcGXGQLOqSt+fbdQkLzS6nnXbS6o38OIj4+2VhapxGzLJnjmJ6C/tH3ND3dY11ZXpztldDwMTB7l+G/3ZW7yd5CgMEp8Zw1BlNuJRh4WzDNvk9sa4hsGyjtPXWQuNKQNh/CGWioh2oh9EcHzYCNMkHaw8MJxuwywAypnkD4kYqbdRzYxnAiDcQNqZOQWjQxjUsGHQ4obPtCkXuqkO0E7GPox7iCDHoGlQD+LhJ9JGPq6l/I8GTtOoQmbkUyB/ZrvgFx7hiXSP7mMEx3Sx0wu8pGO9ToSCqbBxQT90NuUL28p1h6inaROfcfaAQw5MypcenARl0mbpvc/0AFpZvUkX8Q60T/QpnyP3dNNMuyb7/wDk+Dioxl/aR135+Tgrm9EObDvHkYdrvvho/ohk5x/xlA8f9M2sPwdfbp9MZwjseOs29MN8kRe7wHnogekQlwohfao/ekt90DUGG5ADcs94inJ9DA3Shn/ycUY7rrlO/svRTfWLR/hOT+2zN3SxjxlIRb/gKbNJIX+Xi9wYSaNsbFHWT6h7rog4Ch3yMWVlABd9jj5hXQK4Bf+mCb/8Ii0/2o36u+wA3yYUNyZOx+M3K2ccMzrvJCEn6plsJoDQiRxHeIBB4pz4HC2f0zfhA5zAyB5p6McxrSBopfnAIWtfSzSS7nAdmYQe5a5xDJbARxOw67AbI4CmgU54lwvkSXwlqokuCYhBplyPNvSPc9qp4JdYQNUJYA4B4bCDMQBVbt2djDiCpYKMHLH4KAxxDaHyuCHmdthpMDmWgGCoVFJGGzMzHrTNdKZoALFHA4KDaQBZUqKk+IH0rXUIGRpUnLqzTyFXbeh7Y7HVeKRp3gBezJ1irSLu+lBMlJiRNbeoJll/ayMvJmSvmaDxl6bz+WbbtqrKjIZnLur3v/4tDY5M6/GjRwxmptTd1mEw1a0mO7fCfAxFnoaGBl13GrPYQOSQvvmNP9fBA/ujTnEX4jQ4EPjBcaC4gId3zn+gdy+c0c7dvSpym2FKFg0SmVDN8gInTz2t7377VU1PzUf7sEAri2TW1tca7N2J0UY66sDAgM6d+0h7du8OZZ4xyKooy1e1weOFW5c1r5WYrK7ifD116oh+6vM/oaeOf1ZtTTUGJYM6euiAro3l6XBHjfbt3asdew+opfeAbszm6Uc+/bJWVuZUU1uliemFeJPDpkfXb1xTc2tjrNC/bNDIYqsoXpUBKO2WfaJpdXVZjc3NKqsuV0G5naf5w7wXuv3aHR+LwBrclhRXaasAg7KlKgMIvolZUFSmqzfvGPxOxfcuB4cGNDLYr0uXL+r2vXs6d/6iZldWDIYf07H9h7S2vK1rBix8XPqpJ0+qxDpZyYiSZfvsc89YJ4uj/c1eLAdy89YN9RgUVxo4LFvn3Vgqs/7xke8tukJ8yik9HkvzFbcMOHjsicI9NDbUl/WsIvgcAwI4mJmdzo16LtvIJSdOPwF482mgLb7V6fQ8hs762KyB4lvvv6FX337HNwVLOuQ23fJNA+ujlRgZf+/739XF/iG98q0/0fbisoYmJvX/+o+/7nxreu6JA5ZjsQ2kHbN1ubymVvenZ/Xu2XP6gz/6htqa23RsR5dqDZSrS6rtSTZVz8igDXFjbYOefPZZ/dqFRS0buOKaG7SqqgIbR8uzx8CrvLzI9NNIF3OHqAt1pzPS/TLDQ2AXDj1EkoxanDgeQ04fQE4AL0JySA9fqkl9Na09FIbZcWG83AZRguO42SnNbu7CKD50GATOCelNNwyg42g86Plack4uw/VjfheAGLtEOdCMESHnSXM1Eq10R53uZImLeNcr2xMAMBhvOCVv3LHz+BWHRB6ng9/kGNGBnCN2mSnkdMtHyCrAkffIJ/iiLFJFnqRDBNL4L2THTSb2mmkB6TFdosc/JMQLEGzIl/qbWNAJXlz/jN4DvrLq8S8VH4FrOXYSvzleCOlayk+SkFH6i3pRTrS5dSrLFvY5c7a5fcpDrqRTtMHDclJ8pA3CeLVULqfxn7/gw5f9gwbMpnPycJxASbS9f6HXXIpriX/SBl2fpHaL3D4H6CSfmDZf97WgZ/2iPaCX5cnqwj6O/C+mG9hm0lZZX6DN+CWNz9HN6ULQ8jn08ZGhT+YhtR0AP5UHHeQV4ME/Ru2hSz8zpaAc9OirufrEPrY4e1hP5wMv0HYlRSWRJ8C/f9A2lWiH+DkPdBEWfHHjEgFSjgsckOMX8jHibJ2lb8ETW3aTFLKAPnzmeCFwjl2OPmwdQnfQ5VgnMIcjIo/7I32NuKwuhAf1okE5hg+nj8GkXDx5smOYgi/qF/8fkgr+gp7Tsac8+CEbPEa7QJ85XuTDsZAQxxEK5B8fDDa30UgMT5MmVhV3BhoszfFIS06wEVJD5hTDgqLSKBNKQ+VhONbsyCkIcSgaIQTIc1uXz3GsCG6eMDAIjQaOYTvHUcGovgvLDBYnxDNBN0a2TD/QpcsH3UcDOC2jMGlSsIXrevF2Wb7TTCy61na8PO6b2yzSel6BJmcXdaRqUkur2xroH9NTJ07oRz//OTU2Nqu0rCoEDI/Bt+v0znvvqbq+Wp0drbp146oOGXgxGuUkNrRMbM2tT+ZtZXkxJjTfnRjRjYE+85NnENSi4g3exkyT/m7fvBkKh3xZCoGFNG/fvaUd3V1Rp3MXLsXng6bGxjXmrdpO9qlTT+leX3880uStkeam5vgw9+DkiBY3VvTJZ17Sv//5/6COtl51N5WppbVbTz75cdU01Me3HB/rbdCy9eM/fe+Wnt3XpD94+45euzWpzz/3uGbGx7W4NG2HyVt95TGCxxufhw/vN/DrV53L57ErDoZ1m3i7rbe7U0sLSzFaxfcHWRqBr+YAbPIKijQ7P6ehgfsuv1GFBqLxuNieamN9xddmdOHaHQ3PrOjy3UEt2ImsL6/q5ONH1dvTpe7ObvV09mpnZ48aaqp19uy71oAiTU+vqLOz3fLfrdJCA17rWL15WzLQ4nFffNLGnWliZlLvnn5X1XY8DZXV4tsLAJZynzOvDsCI04r5XZYJa3yxfpV7R3yeKd0FplEO3jQLnXVMvFVjWmEg3NyMHsedqePp0AAH3vIsLi9TKQuxsvKp/5gnyZIWgLONtRUtz0yrs7lFvV27YpmNTfPWz8sbVy7qgwsXND40q+PHnlC99WZwdDKWJTl1bH8492LXmwVOAY/fev1VXbk/qvsDI/qR55/Rj770MatunkrrG9W2u0cf+/izqqkoVcHWkv74u2f1+mK1y8Kob6tje9q0ClVmB91VWxSyKSop8I1Wacz7y956LnB57KMfu37c5GA0S5EJ9XZfYU5e9GfnA5jQJ9FvbE9mIFPAcGGwvDkeu5IZwgyAANr4xFQGXHhDcst14iYnaxcCbcARZbBBE9vDMWUTKBuZB8CDf9cpbI9pk578vFwUfR0d8TnHOCHaMkIyQenQ8cGDz5NrpMu7fthE6kQUaUwDUEZeuOSceCJIk5wiieHbO++5nI7THt6TM8GGQiOBex7VUI+Y++k+k/IluZIW/uKJg08YLWDpgSjJ59BEl9lHOVG5XKEOiVfSpvRx7ZFzYuI8HcVldCKVn/gIQGGZZHGk4caUc8qFTuaYoURb0R7QxA9k5YbTp97+QZOQyoV+KgfamQ6mFLngk8gHD7ko3o6Dduiy9ZQbIXQiq1cq18fID/3xKfxmsiKQJNrCm4lbVxklI71vhnLXHZ0rF3pZiMiw93yCJ7Ge2p50SSamE/scbfOHHFnuKACMqZCWdKxLRwD04TqpE09Q4IHpEtQh5JejS4GZvOEx+hpnPolcjqO8bIFkzul/IRvqa9lRRuIBGaT+HG0aPKb+wDXaspDJ6WFnoJ8eL2aT6mlj/AiZUl63R3ADXdL4GCbNFu0AX8iXePaM5DFyxlQCBifgj4XGAaPQh8O0JzzUwXQp6QR2PdUtYQzkFvn8i8S5GOoZdsbRtDP5YsDHGAqZICvaIKV2mp//+X/yFV4pZ4QkBIowTRTjFUphSoAXAsaPxyCAFirKFh0jmE2KQB5CQv++e8+hThjMOhN78pKURkuMpopzzHNROgsjAkm4qZHoNJHpkRDXnQCazC8DJALkaG+eZQcoZN6aeQPwxYicUTp8MsEeQMlnefhUzfiCBeWqwtOsSrWSXxzLSzzeaOc7O20QlD5yvXPPPt3uu2NDtaZzH36gW7dvxaKUrEB/6PCheGOIJSP67/bFel04bquYG30tnE1pWUUsggkPrENyf2QoABXzvZ44dMwoGOXnjcwVsao5o0wNTXXq3dnjNijQTu9bW1rcMZnEXBOf8akyqDh8+Jh29OzQtcvXYnHXCisc34bEgu/ef0D3R0c0bHD2uY99XJcnGrRdsKr5sX5dH1/Rv/z9DzXv8t64OqnJ+SVdvD+j5soyA5FCdTZV6fTNCXU3GGiN95lnnBFtWOT6HrBTLtCEaVdSfwPN+dkZTU2MG/zd0fHHj7k987V39z41NTTZaRuYWynXDTDWeRbv9uMxN2/QVlY1uKOlZ/WMDvG2X15+ke4Nz2hsfll1rvNP/dRP6pmnn1Sh0wDxy0sqNDs5rYaGOo2PDVmPl7Vnz16NjI2qpqZK+/btDb1ltIMvC6BHfE2Al0kABLdu39D7772jDgMXVu5foYP7V+r0TH6nq9EXMAiMIjH0jy7xmRsWbaUzL8zPh7z5tA8GMWRDR7WjAUQyoT7efgs9T4YRXWH4e2ZmJgwKq/bT/0hTWVmp5sYm5bmtd+/dryefetbySHd0G3mud3WpXvvwfQ2MTqmmsl7/w9/+m9rZ26rnnz2pIwf2qCTaJt2gbNnJYny++b3vapo10yyDJ48cMCCT3nj/jPoGR9ynS3X44D5tGEhuL8/rl//kexprOmQ+DTLNf1P+crRxVUmeOmrLYh5XaakBmOvAcfZKeKGBFzLiZYE09xLDnEwU/zGe9GtkwJu5dGX6L6Pl2IX0mCAzrLGLPpLZIjKEybPMcdBMCwDco0P0C9qK9iWgQ0VuQwwiWZGrL0fI7BDtlOxWcp48BgKIhLNwpgQM0j4e6SBTB+jRvtijsDveQ4fRhABjPg8n4TTE+y9XJvX19YwIm+MSj5SV5PEgzV8KxBMyuil9kgX7ZFMtE5+jr9jBbPkeRijgl3SQgRKjA7GOl/NldYvrli8yASTjvJI84i9G6iAQ9eQ85Yot8nJEAQSnhR+cUJYyeIxL/H+YFt2IvWVNeWykhZcEnEzL17N4zhNH7q9Ok+gkmSRZUm7ap3SpHOxA0kESpjK5mgWuR7mml566pFGKrJ2pd3YdXpIO5OhRBvG0Ya4OMMQNAjYo9MyB67AVNcrRgTv6N+UkQJNop7pEtghOHrqXaPOGdBq0CL2xHMiPPOCRPohNYdSdOABI8uUm4rxho7wPfoN14q0j0PZxgB0fp7qhVwbyzh/8wYPLYAQreAofT/tCK9GDLgEZctMED8SlvpDaLOrG3luMyMKT+QMowTesUl5qr9SvIpCfdvcvtTHgpihuXElPXIBc7+kPyIH+DRBN4MyEIf5/EuCR9njQH7FdFJOFR7Iia27kKAfa+O306JNJ/25z847fJ5ia//ucdbyiYjkGY4jPxwgpG3LnHCManZSGCONGJ7ay0KnMVFKYh52X6wgS5xJDrAjUdDCImaIhNOYpwDjlkScAlmmx+TRScUtI3jhD4I9sXKdRGHlhUjftUsNkZfPKR4WhHctgmM94TTxXNpPeuVOl3vGJI6eZmF+L1/SZFL6yXaAlu3bon+wuV2u51Hd3QI3tvXrjg3MxQrZvZ1d8jPmAQc2+fQfV1NxisFChWEndG/LA6S0trcZ38xa84USYy3Pz1m0DDqm+vk7PPPuMTj5xPL6119vdo8mxKfOQGwZ2hZaX5jU9M557XLVuoW9rcmZBb7x3TsOTM7p+945aOlpU7LoN3usPedNWrKe0vl2o2YWVUIzKiiobAenIvsN23j16+/qIAVyjvnl2TFUVJSrK39THD3dpaJq5SJv6mRf363fevqvXLg+qqaZUnzzcrMHb11wH2sF3gusreCvduXFD3QaYdxmds7xQfhxya7OBjJ353PSsBswXQIfvPTbWVKvB4KeltsHg0HHN7bGW1PYWk619t0e9t1hcs9igdFT3RuY0Yjk3t9brxNEjaqyq0tL0dABZ5kbx4gIrvbNQ6vjERBiF8akxFRkcVDc2BOBYWzMwcjwLhbJAKbowbRolRe5Qlle7QR2AeBlD4l+5+c+3XnPHkpxCngFGeeg7ndBCDpDBHRR7DHKZ5T04MBCflapkVX63//zCgvPzRYeyWKeKuYboeLSRbwoYgaswuJ5nNf3ouLlHkZbPt1//gSZm5lTf3Ca+Jcnq/strc7p4+3KMkK5YgXbv2qsf/sQnVSzL3KDM2EdD9+9rem42AG1pRbnrP6PX33xV+VsrqnH/+Fs/+ZPxBm5rY6uaq6vV0VCrItdz0kB5eqBfl/MadddbvnWnXKtqyDdt16W5okANlektTF7d5oaGhVN5ESSAlnmnz2XAC7uC/QC0UOd47IYBszSLi9OcKgCRzZqPkgHDDkS3dsAGIIuHfZ2mTU5nbY03HTfDOMNHGNuwQTiAlD7mY7l/s5Gb8jP6bJkBDufia0QyykBbck6+WG/MeUjzFxwwfJhm8Oy6xnwSG1fsCWCF4MOwO1E+tB0fe+RhOoSg7fjM5pE2nBiZQy4P607I6p8FrrGRNwAXdbY9JA03deSHDs7fkVEW7QTf2VdGGOULfpCNN3hghJdrGa2gA2+u44Pyg8ccb945dzrOhQS0U7KsDoCN7DjSZ1kiDU4W+skHZaArJc9RdzwyDnDgkPmNlCilz9KEbHEIXCax/zn6gewjfTCYAAP1Yh9XcjxGm/iXlZf4yh07P76HuCyQL+lL0iH0N/Qhyk5p0Xn4okYhY8eRjjok/UV2lJr4zUKAPpcNbfKkAQbTcTz+mTaGf/y2o6J/UL3w6c6PbGh3LpInbYk2CeCB71uif4zWkJZRMXgPX2l69JlUJjJI+eGJA0g9pOsz/yHfrC+RBp7wRRynGx9e+qAvG5jZp1IOtnnZNpQnVyz7hD7gC7MnY9COdg+SqayQa65dstUVmOYSNx+mwzXeekTXKTOxk/JlwacR0g1LDqfk6CedydLmEjqQhjbDTrCHPnkZQeZaAtw8AUi2B5lS73irkQtEBPByJRklclFOkEa+AEdMmKVhMgY4T8DCje+K0Mm4W8gYhbkYWnM8DjLuNHwM73Repwr+s0qlBqGBnCTqlWgELf4QNH8+R1gp3psDygBv0Iw7bu6gHY/yxmMdX8saItZocj7QL/FpQmJSfB5jzdtWYaDhZ1Yl5qVA+7vqdbi1SBNTc8orrVDf/SG1tTbpyJ4ddtiNqjQQCEAXHQLFWYlV5htx+gYdOBkWWV3ZzNfkHA52K5ZdKLLzumvQZMmo3jRGR0d1k0VWDaxsxmPkj4mQoeMGZdtbdEo7+408vfLuO/qj73xbtwf7deXedd3uu67uxibVVlWosqbSMnDnKyjStb5B/Zev/pbuDN7T1es37LiXQ3b/4Muf1oX703rjwrC6Wmr0//jCIR1pLlZz0bI+8dguO9gytdcU6URXuT53rFXP9pbr3q3Lbm9Gc1xP8+auHe3Z1dUZn6Y59vjjampp1bVr1+Ntw4MHDwb4GDV4qrej53M8vGxQW1mpmvIaNdQ1qK681sBsMdbvyje/3FEB0ABugBWjJ90amFJpdYX27uzQod5ulRXma2Z6Umvbbie3a/+9e2rv7lJ5ZZUG7g8b1N7U+PioBkfu68qNKzp/4ZwqDeJ2dneqhc8rrbCS/YKdlIFIpdvg9u0YKWQuzAY6YwNW7L212n2CZVJ4IzXNQ4rN5Ze6Q40NjejCedM2uGF+oxUuRtMmxses88vxUgXfJ1xyWcyXJO/6yoaqzCdghAV9a2rq1NHV7TSr1guDMv8YaUAHlxYWNW+A3dLUbiDq/gRfZXm6Pzam0YmpGHHaWLU+Lc+7vYtjDmOBZTc6O2k9m4zH1svW+VHL4u7tW9rf3aF6940dvbvcT8rcbm06uLdXra2N8Zbi+tKC22JaV6oO6s40/TBPNXI98tPbim1V+aopywEu624GwADIrLeHwaeOOAi26J8YfveNrI+nvpseRaKH9FPeZiLgGMJGeJ+BFAL5SRlOGFpOg3GFBu6pyjInZbz8YH0kLWVgl+jfGRB6AMpMIxxyIu+AQX3o9NKjFmu382IX0wd1040keSgTZ5PZoqxehAA4UX6ya+FAfQn5hAOEjm0NRUb9zQflkYaysEXILuzdQwYj7aMhs4HBg4XMDW7c2bt87DftwM0l8kR+yAEdxjHDO+1GfZMjSLwTT/nBu2XLCwfUjXo8CkxcaqR/wJ93WRx5qV/wb7LkpwzOaS1sMKHA+kRa+kHIj1q4bPiOERJkRzsE2eSwHoSs3lz2Ppco9tSF2gSvrm+c5+qX8iBr1zF3TuLQLx+mfZI952YHQQdvWRszqkKboSHwGzwGLee3bLIRMxxx1B2alGZa4SOgT+JcHmimuibAHrSdNlf0g5Dqk+PLdNHFRCXRiDpGppSWegKaOI5eQnzQhxv3T/OaRqGQa8rPFnmcDt1Io/vm2Ru+mXOwADya+3QtnpMnHpBb9Ku/EOg3aeCF9uDGIEKk41rqI8VlpQH6mDvOdBxaKG7azAtyDEDu4yRvAGQaECIvciAd15Ke8OTLNjQnSJbUiA/iu24PZZ90hUC/Cf59ibLQX84D3DnQh7K00A6i3iMHqpFdY247ccGby4528DXOyZMTVeKXyfUUwC+BkMR8FOY4lC6MaC7HA8adB0ECwFKDRnQUhhJRmVAig4g0cpPo06CUQQUJ6a4oGaOUJzUoNAmg4wTg3DgYQKtRVMzXKBJaOEbowQshMxKMhBCfOnIaKqWh4QvFhR+MK2t7xaT7jW1NLK7Hel4+0WReuTZUZGeTr4O1y/ro0iXNLy6p2YDqb/zEl5S/uqjKylJX2n82rHyeZWFxRgsLC7p+/Yra29vMYJ5Ghsf00cWr+ub339Ho1LLuD49reHhYQwZDVQYXTfW1Wpid1Q9ee01vnT3jeuWro6k1Kphvh8gbeCvrebpw6aZu3u7T9OREPMb8l//qX+vjn/pRfeHll2Il8ZLtPK0sGsQsL8XjKoDXufOX9e7FKxpfmIhV3XmsendkQGuLC/r5n/2iPn+iV3tr1zTUP6Cp0fvx5ues07Q1VGtsckqDd66p//6gRg0k6aR5ZeWqcHuu5+aJrK5tWiYLMao0PDWj4ZFht51lVl1lMLESozwoPvPtaLt1twl307MGGjML8xoYGLLMVmXIj3KFkaDNFuItRYPcu0OW15zBQbM+/8kXtbW06PqPa25pzinz4pEl36ocGBoIh9PT1RufV9qw0wG4VVaVqaTQ2u0yZyzzsfsDmvT+wtkPDVhMa2YsgB4jNbypyTpHNi0aGeh3m7AoaUPoZxgiG901gyPAI5rGWmboK051eWlZvMkaI1pbaeSKkVSMSWFxMgr0z6qKmhiNnbJsmQvX2t5hwAWwMYApT59CYu4e+lhUUuStTM2tXZYLk++rVF9Xras3+tz3KgxeK9TUUOVrqxqfmdYFA963zryvvsE7Gp8Y1dKs9fDmDZ358Iwaa+v117/4ZZW4X9E3WMJjamJMddUs7Jqveddl2W1fbPq/em1Tc2v0sTw1alFVhfS9InXXFamiJN3VUQfAXqxD5rj0yY6Hj67CKeUMEiYWpxJ3tRgj0+UTRsgE2eFpAAxh8BxHOgxVDN87DoOfRo6S/cFm0Jcpg77M0h3Yh+T0kmPEbiVbAx/cFKY2iEeODnHsdOhaMo7JSFIGZWEXsIsP7RV33+uRN+yT85I4bu58PTYyY5S8i/JcLulwVmlkj6omg+x/qTznywLnwY9TZnwSR8jsbnZOCD68wS/lhQMxvXjkad4Tv5RnW+psjA5TH9ZZwyZDC7oZTerAOVvY0lx8li4cUa542ioBlOQ7HgQfBrCljpTpPWniEvI0n+hPVj5paCto4FxTe0TykB98pPOcnIOXOE3ydkjy93X7mqiD4zLgz550pIQPrhPIGi3ivwQKEs9Rnyydr5EOX0idsGOkge8M9Dup46KonN+xTcqNmNAPkP0D+YUOOGFwk/mjlC69eOa2hFc2p3sod/QNvtLNQLQ37eM01NvJ4hplk5YRnrgJcR0YsY8inYDzh8CIiiX/CqAjoKc8kg55cBNs3pIsGIjI9V3yYCddRvAEp+y9kR57Tz+EOAAR+ol3bzlBMcUHWXGd79QiV17W4jN82aNT9IM6IoP09CYNpsBq1obRXt6TJs6hSXnEuxx8fYHpML0owwbEPxqy0S0Ceakb7UEyzmn7TM9SbdM+1ZkTzuDloX3LtpQ/9emMz2wx5YJ/9gv/9Csh9yCU1tGJTFECd3butL4ezoeOa6YQSAg+KkgHM7FcQW56MjpNeg020bKSOT0dKQUKp0geV7Huk52VywJVw3zqgOkDrgGOEIz5QbForMgbVSGkOQ6EYju4ZCiT0aWilElVsmOcfkL5ViDinHZjbUMr5q/AXm94fjlGnPhg9sK2AVpekUZm5rXe96r2Htirvjv3VFawpY8987ga6+oCZJ09+5HB35o+PHdG125eiY9p3zMwqqup1ttvvq33Tp92/E3NzM7H0gRHjx7Rc0+f1FMnn1BPZ5sVJhmMjo5uNbW3a9/OXVo18AhDZ/ktLObrj/7o+zp9+px27ujQk08d1Sc+8aKuTG6nR4GXxvQ/GAh2NdZY2bbV2dGu8bHJWCDx4IGDdtytdvRDOblJz556Sj/9o1/Sty9PqKmqXP/u3/+beDNskwdW26WqK7WT7dmhG5PMq+rS/n37gt7gyKQWDXIrK4p9fa/2HDimXbv26+6tK/Ftvmc/9in19HTHJ5VYqZ+Pds/Pz2nNbbZgvZpfnNPCnIHd8rqmAHjzs6EX61YLWon60k7TE9OxQv3Q5IiKDIjWlq3QGytqq6/W6P0hzUxNaWl1OYxIobfV1SXTmteunbvjRQbmlN03cLLp0frivBt6TYXu2B0GzNsGikP9/RoevB8fGmdSe21VjRlA1naWlk8xBjSPRVT55FBZ6B5zAxhhmp2ZCQcSwMNgqaq2Juo4Y9A5Pjxhg1EYa2ZVVBq0W3etUgZSKwZ03PX5xsHts2nwhvPh0ejo2JAmXR9MLTqAHFhLj77A6C2frqquq49RprraOstnXa+/+Z7Oftin+elJFedtqMIy6rXcmWu2Z0evOptYay1fgwaZt/puxpIdx/YcUm1NnXbt26+qugr1D/RpeHLMeuubHd9tDt3v15L70bIB+387777KfDX35Za8Wet7vukVqKsmvc0Yo10GXTxmLDKoBXQBzJg3B/iiHTcZxbL+hQqH1iWHYuFFH487aPdR5IuT4C0kZJdGFNzPnTbutK0fobiR12Qg6MMwaj7FPvGyTLq5wwbJusHnRBII4Q4+bt68ccNGvszJwkMaEULvTMyBPDES4DpBL9mkZJfCsTqOxD7yca5e8R/2Ep9YwDCy0PAxV0kLD8T7StSdMrInCuSlHGxTAl3Jjj7qKP7y8aPn1IMbAmRBW/A5NN5WTCv7uxzXA955qSTsyiO0g9ccPWw25+xDxj4OvcxtyDBGNiy/h6WnEGnMB8KgPpB3dp/6h0PhJFcOabkxhldkm6SYObtkv4OGy0qOMTm9xGskdVTiOwVT8LWM96wMZO6suWupDkEg8rkepgH4T/PzLHPHkyf0z8eUiR6il+HYMxq+QnquJXJRSNQpu1HD2UcxBC4jgwi5fS5f6KWjEuhKF1I9zZ/bMNM5XnajTTmmLhFsYDimDvQfaCXdTi/DQY4bqzynod25RvOj55SRlnKgD+f8POU4bbSz45E9PpK+wDUShU+3PrFBN9J4Cx00PfoXFY/+BQf8kTcfu5brH9Z7wFSBbcaCb/r40DVPoSiBGwRkZXaCV/p2KhN8gbx8HOWZluOjnYK3dE6Z4fcdF3KyjHjyQjo2Atey80znsddZHFuQjBLTLzuOfeRDRqmfpg39pd+lvoP80+r4YCWXn+MrpiX805//J/GoMd6IcEaAFxkRSmpIJ8oBlegMwZCZtOBgjGMKCaUJxUoNQ2EZmiQNAZqJv8Q4aJ95LRiogiIE6HS0maVN/jB2VngcECuAM4IAbYAWZSahp3PK4G0zRwRfXAvl8EkmLEICXkk5KYM7bYYlQdwsOTG7smkHhDKZf7vBGVWEM/7CqV61lpfqc5/8pNpaau1kpFs3b2t8dFw3b9zSnb67qqyqjkVMWdfrs5/5jOku6/XXXzWgatfTBlovvPCsThhsPfvMU6qvqdTaypLm7DxZb4q1uxh54Tl0U32Drl6+nEY8ist04eIdvX36gp18lY4/fkDPPndcHebh4uB8PE7aMLDoqCvX63eX9WOfPKnfuzCrH3npSQ1v1euN64PaffBx/bVPPKOmuhr9vZ/4GT310o9qbKVE79wc1bEd7fqhT39C+TW9Bmn7NXiXuWfb6tjVq//1Nz/U1f45/e4Hd/WzLz9u0Og7BytbXXO7Wlua9XP//YxO7mpQV9fOAKG/f25YsxtF+uoPruonXj4ZbVleXm35cQdl/covt2ZiwEpDV5gLRScNB+e2KCstj1aizcoMWr/z5vdj6YSLH11TU3WFpgwOdrR36uKVywZ3Oy2fcrebdY8W9h3ae+9/oHt9fTGCWGGdOWyQ0dzUqNamJvV2dIZRnDOIpkNUs4iqO/3y8oLGhkdVWVYpPr8Ud2PoH8DO4AF+0GEMb3lFRYwk8nid+XprvrsDeNO55023paVdNdV8q9EgwPkWDZ7RKx4zJhBhXmMkBW0EFLC20oyBGctLsOBqWYAx7lJLGHq3DhYVlbkPGOhY9wAREwZpI+Nzunz5nnoN2v8vP/szKiko1tLMnLb52PvElOaG7ivPsmXhWV5E4CWLsuJS3R4w+DatxbVlff3bf2Z5ndb7736goeFh3btzy6B6WR9Nr+vchIGoOSwyyGvbXnS/cpuXF6q5MgEv7kB5mzkclh0BSzlgHLETxGU2gY7o1g1glmxA6oMxumw5B1jDJoTlSf/dfeMGLya5O1/0Y6dPxjAEl+7o3R4pk/k0T+gXd7jLvjHIyqa0zGYQMHphMzCA2ConCKeW44t2xK6FQ8WOOE0CZ8lIo6vJYcFnsoPsI3tEpvgoI/bJpiKXeExJ+ig/AS8u8jiQ8tB56pD4C0JBI+j/pUBc1NGB9PBNsuDH5zjSoOU9jpC6MrpCIsoFOMMu6TNeE7/WUfh0yMqFDoFrbOkY/lKVE6spbQJ02T6BZ37UPyXhLE3lIE+ay0Z8rh7mM/TEaQGjpEYW0IMPjuE/bLrzhwycNsmCVnXgWo7PoOUQ/HHMXy5tgBBHw0OSe3LM4XfMB3GJFebAlYSPIisvKySayC21FSqUgSNAe3ocBz8pbWIjHQdYcdqQu3+PjrSmfUY/yZFHsT4MW8C1bCSWQFLaGH8Zc7GcEv7xhwCveGwbNizJLwMKjISiM8ShC8gLHUGu8AUN+lz4eMdz/dERKOTNy0LUkfU62SM/ygusYPbon9QkGxRJT5QAaykvN2gsVsrgCl/6IB46ITf3afgopP4GKfh/Kkv/Qw7RPykkJ+FML5Pk0jnlFhaZF+dD3yg7A3CEVE7KEfV1+VzLried+qtDqi9pEw+cE6CXjnmZZSOe+DBPDXtFPPIJUO+t4Od+7h9/hQbwlbiYCSrmSaFMUUHH2xkgeMBQdOIoJKdAzhdGyXEQzSpCfLYRuB7M5agikPg2m3+8is5bUcGLr/KmJXUHcGUCgwxbdGhvWdnww3ncMTstQiagOFF+lIaIMEBWSjtA6OCAAYeMus3MzdjQF2jFVZteYv6Xedsu0Nx2mRt6Sy8e7lKrVvX8M6xUv1NVlTVWiCpdvHBJu3btMWJf0tWrV3Xh/HlvH8WjsdbmpojbuXuXQdczWlqai8UmGS0ZtXNkZGV5Yd71tgMzPzPTOOF11dbU6taNG6qprYn6vP/BBW1s56u5pU4H93WoOH8hHhdcHt3W197pV1dDuX7yxX36+vt9eulYt/7Lt6/qse4q/Zs/vaJPPbVf37s4qsd2dau7sUytux7Tv/3jM/HB7FfOD+vTJ3bqX//2m1oxOPjD1y7qp3/oGbXW2Nkb9F0ZnNO//VtP69bYkmbnltU/taRTjx/T9ZEFLW3l6b1rE5pZ2da7fdN6zHyduTWpZgOa2upyVZcVaaW4RuMq0RPHjqi8yIYyr9QyYBTTbWXwSx1aDIoaGpoCELsJo5X4bNKbH7yvK/23dP32bd26elc721qNmhcD+A0YKPzQF7+gqrpGtXV0qb2z08CkXKdPn9bI0KDaDQpZh6uklOF234FYtvQRwAc3GOhxcamNhGW7YOD14dmz6tmxU8VlBnLWSfIsWh/4xma2PhRGi8nzfNR6cHBAc/PM3ePTOUVachtOxpyrytD7RdrUuhh3Xc7LXStvtrqV6dEByJhwX15R7HpzR2QQYoCN3oexQn/dt3hjb35+WVU1daqtqw0DuG2dee/9S7p5c0jPPXNcP/6lL6qrtV07enpVV1WjMvNTXlas+wP3tWpiDU3Nmp6ajfpV1NSo1cC10ul27txnue1We9cOjU2OW/cmNDQ3rTNj25rJ746+UpK3pqb8Ffcr6555rXWbltjQMpch5EIazn2cDHNysBh1ZIxNAEQlQ+mq+4fhwbER4uPh0KHhU0aaP0IyqemOmzzYBdohgYl0t0w/x4ZAh8AcPRftbKTPTwbbAd6wD6ydF9+9c0h2JpUDTdoNo/7AXoQyJuNMjrCFPuBaZpztHyJ9AhZO63o9eg3DHKN7phugz2my61Gfh5VNoyP8nMb/0t7nhHScAsfZBm8E5J3ZwkdD1gbIj7QsZ4NMSE99CZmdJj+yhi/2j9LiWrL9xFNezva6eFLluEh8R0yil2Sb+HpAz7uMV7aMd+QDCcpHjyL4HOAbbeXjVN9UDnQCqOV0CfBBCVHPB3JJx5wh+yxwg88ITxrVhNc04sGGbyEQR0A/iQlggsx8EmXl6KV6EJ3qGjTc5jlmUl7q5ojIQ3ou+o/y0a7kzxK/BJLRbkl26caPwA0MOpXKzNEzbWwQeUmXQFcCjrH9/9j6D2DdkuTOD/tf772/93nvu/u1n+6ZaYw3mIFfLJbLXZLSUrsUg5JiGasFBgtOBINSMBQbCoqiF0CKTlgAC8wAg/HTPTM97fv1637e2+u990b/X+Z33mtAqu+ee84pk5WVlZWZZU4V9eCwbJs5EoMfYUH3KFfWJ3iiD8Mwczx4Moxk/4ARdeo7I1PkRacGXY9/XMaXO/zGGkxcGBvQwy5gGGV2RkCerjntwoI7rs4/cYRfsy4YoaKsyA94NvNJ+4Bn4lB+8MQvnsmj9M6FxOFe2AvOOvIoHLQAFjwWBiwwIu7jzlXheEam4BUj38aFuNwZuAEucbgDl/W2sYel4VDmiOtwZBEuDC8+M02hkJljoUVFOBUVgV8wU6CewIseAnEQLB8nBhfpuReO5yI8PWAuKjaFUhI6K6+iDGFdJbaiAK+iULn/TMGoaTzxDgMQBzw45w5CZM/CePhKYiZTQ4g1FkubeDHHbrxjiNE/9tTia8KxhWUrPUc2vy/a+GI/r4aKWlWN37CC223Y5bp06aYuX7mpkdFxXbx8OZRpd1eHDh/cr1Mnj6uJ/ahMsnsPBjU6MandAwNqa2mwoXY+vqBbmJ22AVUWm3ZC71j0b2OG9VE8xxSMaWK20G4rVY5jaWuxEXP6sOrMUGVVTbo2s6kXT/Tr0q1Rffnsfv3gwpAO9jfqh+/e0Usne/XunUkd7G1RS3WZjg3YIKrc0a1piWVp//CVU/r5pWEbPu269MAGU0ezlWmZmpsadWRvvw3JLb1/Z0qvHG3R7ckVzbsuxmeW9dTRXfrFtUG1NdTprWsT+vrT3TrY16a/ePuujZZ1Hert0E8vPdCsjdefXB62sVGvm0NT6m/c0Lvvndft29djk9WNdb763NHePf3avWdvLDLni0OE+a07d/STN9/Q3LZ7QzaKNxa39eyTZ2z4VKmnf0A1DQ1q6+lSc2un4bBdA/tsrYZRtLI4p1aXobmhVpU1NNI1VVhQcCA5irqyojoW+mPUwITzSwvG6Y6ee+FFk9+NyHEqjMPYyFB81djXY4PPLk5PMHJhNLlOtrY3HDfPH31w754hlUcZaC98NLFiHqywwMCIenTWWmVtfPVpVo0pIdYmIS0qK/OsRww29gZbXl5wOqcxS9RUN8Secd29PQFnaGJcb7x1QUOD0/rUy2flIsaO+PA3X2UO7N0THxocPn5Kze3dNh43NGYerapt0P27t7W6PKtrVy5r9OGsrl+4q8N79ujXvv5F7enu1sDB47q01KmRRdrbttq2V9VcuaFa9xyZZmw0/WttUNYa91obXAiUpsaG4FW+0MTYRFDSLlEGISfMw6noLeBdWKa8ovE7EgZT9PjdUArlQjuk3brFPhrpgngpjzJG9GbdY+bLRoQrdYPRhcAzOZ3GtDA+ASNgc5TVStRV9MpDKKcwJD/iFIYR9VTIrsQh5UyBAwo75An5mABx94+0uMgv4GX8jMlVUv6+4JWAT56Ogx/5kjbkqn+ZgqCEW9wLl+kN3Veks0EJLORZIS/JL3BwUhSoMYgRdaAX6YlbwOBe+ONIG7QphRVxoWeEW1ZTzmIkw1hFeOgRLiL5XximASupQV2HsvQzStdZhoMXwoFD5JnlBF5M+TofaAaQ8Id3IpLT+Aa+XMCOnAjyO8HFBU1iRJW8whM6oZwZ7YR/UJCJR3F0XdIgaU0a8iD/gi6pixzgq+AteJd3B4ahQ0LKELVfwhHaFXABjSNJodh5Jg9GvWL0Fw9a0SM45IdfxgtuBjfTu6CFvSJNTOeSif/C3wHwCi5GwYxvtFHHi3bisoMH5QA2NGOvyihrwMj65eSUyAteKMWF/4Ef5XQ7BW4cHA4tDBOjC5m9yLnDlD9iQ5+kM3ANPvCoYdYHfqZmKGOpzXBn1AzHLEIxrQ80ypk4RaqgEfSD7/Dh2ZGi/NgJ5AWx04gnBbTHM13Bg9wLo5v8ic2aNmR5pDdMbJblleVoI5GX4xQj+yxXYXQ+jH4EUQApVUosknXEYoEgjrBglFLB8QfpsK79HEnBAqT9UOAcMD/mIEYgTwRfGF00Zk4o54C+HRs0Wxv0RizETdRctE+ax8xPFUVvwMzFonqGKqk8YMNc+bUTAjt728BhWwUKThmwnkMg8SsRkYXxTPXRsOttfDDESUXWlK3FteG83rs1rN7Dh2Jz1AcPh/X6L97T+fMXtLSypmefe0G/8vWv67Of+aU4VueJM6fiU+2ZmVk9efZZ3X0wohs379r46tfnfulTqirb0v6BPnW0NrnMhdFqJdZi2PcfxBYETOtlw5R2DfToyMFdWluaseLeifMeOZT4Ewf79Lljvfr6J49oeGpev/7sHv2/f3hd//irZ3S6r0XPHe3VD964rrujC+ptq9OVi5f1zKFOfXB5XP/kj36u6ZkRndndpEpGhbZWtWxF9uy+VpVt24BZX7XBtaj/7Ec39YPXb+urZ/qsbGv1/u0ZXR2cUUtTg7ZtPFU3tcXh1Sa9+WE96GtKasmW6xdO7tUrZ/pL2x4cUE9Pm555+rR++3d+Vb/521/T57/0SS2uTOvbf/mv1dXdEQqUdSrw5D/8B//A+Kyrtr7RCt2GiY3SAdP/9LPP6Ou/9RtqaMrDxNnZn8X9HAd06tQpnTh5SsulszE33QiardxPON3+gV2qM9x1lyu+MrQxBr/ydSKGcF11fvkSPUPzEvtysViX59q6GhtTFZnOxuXGxlpIBkaf4JPdNnYOOY/2jnbj1RhH67DmbGllNdZrscVIdVW95uYWY0ST7SxYKF9ezogM+2E1OH+EnZXS5rKN9mob2bXuDS6ovr4u1nYtzC9odm5Wt208LS4suf5rtWd3X4zcgUtPL891mp6d07TzWXFdri+tamZ4TJsuy4NbdzRy/77relFLs0M2nKu0Ojdh/t7Q+vykLn/4ke6Yxx9OuD2VW7i5nTfa7Efo0x7qqywwaRemR9GLRiCyuB55QduiTaKsaNPIEpo5LRYRhYDOnn+6VC4Iy2y3dJZofxig2QNNwUnDCAHqO8qBkeUYjXY8hF6eKlDIKkRmyh/icyEAEYS0f6ZVHCFkCULepQkZhjBNpQbOKWQjfcib8A1/yhjloVHGE+VIRYuDLoV8o2xEyWc+QjKNTBdkWpEGHFjjSMcLvAgHKqI//huHlLmZF7BwhX/xTuJi1IByUCbCQ7GY5tQTC4wpF50TlloUeBIP5ZP1l3XCVeRR4Mo95WrSgToHK+oNfIs1vNQddxR4Ce1458v2KIf/wDHzTSWaahqaZxnxD58oXo7kEJjvRZkpa9K7WHcMT+GQm+Ec9qhMtFW/x+Ug/KLD7rTQC6UOfXCkZjSceoOGhdFCWicDrMu9Gp2wZXeUwA/eBAbQwSUMtqAXtEyoEQ6vGZegk9+Byy/LU9JtZGAXH0cU+Zb8wpXKjSvqCaSIQ7mQYfAZa6XID5oVOj7KSJ6lZ3DF4GQQgnoFbODh5wIX/Fi7lHgUdCxkAF9O0i7wg7fz4xscAyvobGDwRXY4P9MpZesn5xRwcKUaC1nGFYamfbfdfmnDlCucI0LHYqlB+DsJ8H1LI9V5gBsB2SYTLPxBXWIcIUMyPfxdtJ+UT36LNHlBU3jS9WtOjbK4XmO2zOWgrJSBuqJzx36MMR3t/JGXbC5OBxs8oDWlCtmGskMAwAggmxnxubEttNoUViAQB1jSsEwElNYjpikVkMy5HtHH/jxjbWZFGcgjV6oMw6CRAIIvCtfXaKA2QiCCY2FQwRBFg0/DC5gQCyKShw1CExNCMlJEFPKG6bGyYQTiR2OgInh2oyLfNMrYFNPwXL4lE25+jgXLVi5mIv+p1phUutzz5hsMkVv3b5gu9TYE6LFIBw7sV1dXu3HdtMG0EMbW5StXYquAru5udXR16cjRk7p7777LYkOuukI/+O53dPPqJa0sz9tomNPU1HR8OTg8akPoyTPad3C/lraWtWQjZG1lQ3Oz09q9p0fVNeU2yHI36fmZMS08+ECL47d0qm5O1YtD2l+7pH/6uQHtL5/Umz9/Vb95ol7/8n/3sv7gt5/U1vxEnDM5O3RH/8m/+yn9J//w0/qjf/Z31VO/o//bP/olPXv0oP7JV56Nnk5ZWa2azSy/9cweHehu13/6jz+pxvJNff2FfTp/6bKe2NOiI30NOrm3Qd+1Yfcvv31Of/flA7GjOdPF8BRGT5WZjrnumoptjbp8LLY/uH+verrbbFDQ4De0uLxgIZ5rYNbWl12tO9q7b7fKaVxmXJidDVeZJllzHHOe4/BZcvLrxUsXfV0Kfq2ygdbS2q75xeX4WGLHxvyWeWJlc11z9uOjiQYbPatW3hhnK6tL0Rvhi0QWI9dxviZKKRoM02fVxsuK23U0MZlfhLI9BLzEug94aWVjRes7fCCwqcHhhxoeG9bg6FB8ZYhRGNMa5jNw46gieJTzH9mna8FCu9aGYU9nj2rLjXtDs9qa23y1q9UGLYddE24gpgPTkZU2wOa04XRdrW5cNpCZpobeDNnX2Air8lVpQ5EDyFtbWoIfuzu6NPZgWDvuqOzp7VFPR6sG+hrVULOmfX1dciXFprP7Dh7T4pYFqVtXpWlb5TqnfTW4fuIoK7eH6FGXhBhGYQh5Gro9Q6gT6CsEvu/FSHm0v4hDOjZhrg1hRB3SzgtBzq7VCMdUUGRoOKV4fGaO4YqQp/2SLVseYAQgT8DbaMU0KLARhihIDA94DLljQJmP4yN/cM4hgoowZAkdOhQXnbYoly9kZIzQgwH5GWdcGBqOgj8KozAq4zB8ZKVhssYlppCdG3KU8BDERRntqGP4vZCJ4VfCqbj+/7mUrfAIdUQ5S3dwDMXCaGuFFUBdbOrLnocMg4VB4/xChpoWvHORT9SpHc/gWfiDAnIYxcMIbI4KIVNz/QqYBJ6QDFo4LNNCa2ouglxX0MHxyMd4QsM0chzX8B/rl8wvp3PhPWQ49OWdRdOmoe+xPhhn4JFXopB5RBrHcx0SL+ovyszHZFbYJV7FkQ/lBQB8UOicwpEnUXNGBfRdDsoNro5b4JydkfwIDVi0A+AyGED98mFX4FaiCUoaUgQfw1eBdvJR8FcpPnjHF5DgHDQs9KJp5DaPIz2yK1ygT30CP3EPLztgIXfBESMUuoIj9HNuweshC8NANR6Oh6GK3Av+N25cUS+UAuB+piOEnIhw/6AL7Y8ZJYy8xeg8kQfREw7LhKosU9HN+YGIaWV4DIiAT+KS+JEfiTnnlX0tSc97YYByATvoBZ7GjbXc3KEL6eGzoAHxoeOjZ97yX4KCF9NIjhE9eCL4mRkGOuqVISuwHfiohz3JtuN0lhzAosMDPdJAK4C6XfzuP//n33StBgEIKBoYGQEEpioYBGzyGdQyPtfHKwAmwFjC5bxyxsk06R41cghleFQMBaDyC2uZRkuPlrTJFFkB2SDdGzATALYoUFYen/uziSDz3NlbQ1EWjTTK5HSsJ+LuAIcnUzMkWmUFxgLqqflVE3E9FpmXG89JNWizvEob84Nq2JnQW29e0v2H4+rv69AXv/Bp7d7da+KuxrQLQ4l79g6ou7s3Gtkvfv66fvXrv6prVy5qz0Bv4Dg+MeM8K7VoXKesSLt32cA5fkL17S0anBjRB5c+0Dvvv6+WNg7f5rzDVfVZYQ4PPlSjFXFLc6tm5hjVWdWty+dVoxXNTo1qcX5GM76PjjyQm5NuXPpQkxNjsYfV0tyc5uYWVN3SqNWZSa2MDemNH39Xy4tzOmh8uxrL1Oj6Qgm6dmz4GMLMQ2l+SLu7WmJYuKupVk8f6FafFXaTFd6R1ko9c7BJv/nMQBgDTx9oUmvlpr54cpc+caJf5UsjqjKcZ47vziN5evo09PC2hu4NanllzjDdANfdI6+oVXdvd6xLMler3nS8fuVSxHnpmWdUZuG4d3e32ltbdGDvwThmguliRkj6envV0d6qnq5OK8mq/NrRAigUDl/RbJVpiQ1sbXipjGmyOt2+fUt379wyPWZ04tQpjQyP6OTJM24DNqRWDHd7QwtTk0Hrzvb22KLD5oU2zTcsqKetwD+MZq2s2miz8GNRN8pucWlBdx7ctQHYplZfLO5HODAywMa65TYs2ZG/2XXIeYw02sb6JtfbbAjvQ/sOuHHLOI26Fmz01DcablUYJOxPtmVemJua0u7+dp06eSimQhkdZeQLYT5vfmqzwdXY2KQpG3+Xr1zWk08+Y0hMEzLiWxFHJs3PjuvQgV4r4UW3h03dunFHP7oxpaubHTGqapNTnWXrqqkqi0X1nQ0WhK5D1nTRIWOEjiODcpE9Sg2DI4VyKCK3txTIKQdCONoVwpC2S3umI0c4Qh8ZgZIp4BTKBmWE46su2jB7jtXWuxdpQQ3NQ4HYyEnhnV9FrqzY0Hb7Ysox1jUFBLMX+ftH55E7BhowESopLzA+cg0Zo1TgCO4ozugo0j7AwW2btkxZKQwyrKABd0bjIy8Ul2EVCg4/lBclQpmADbBCwgaShGR5H8vdAvu/6Shn4UIZ5VPgQNqQ3faBflnqkvEIHg6jc0F5wJdyF/UYUJwmDE6kgcPoQGcdJV4ZP9cW8UU3/B1LVlwW0MIfGMjiLEeWq4CBfAef8CaubzlChI4hfy50SuqcKEfoqDRsufCHrlGPxj3qERfpiesyAIjSl/KJOkI22IMyUB9R5ojvMMPJsELvpYMUaRShRxiBY3YIQ8qGmnEJ4zUGJ5wXePJzXFzytI0G80thRJE+4gLT+ccoCHXoJFHaEr6PymQ/+KXwc7VF/UbaqDN4usi/1KFxfGgaZYbnoCeQHMaPMqYeZfQPvZv55iiRy+m0fnDaXBJELZE2YLmMec/6JC1lJtye0aZ5Z7ABWKyV40M6vjqnLSUNjAWXy8EdI4c9AZ2zal0PzEbwFTjpiwvYJEX2gxNtkgEWeAO6OChwo5yuscCBuqHO0/hOXgcWz5GGvCN+OtIU71Eeu6Cp42JEEciMFp0XbAlmXLB5QlYYP/LiiLUYgDD/s4M9bSvgUAa7ij/4F38Qi+uBzwXSxsgRqNBSYcPxnEXhoUCctFnxZrBSIYopSBomX4CBcFS60xBOdAoCY0Rd2z+meaxgzJ9RgGQUx3fawrhCSMRom5kFAYJlHEQ2SsFKhkUPF1xzvUkJhn+kjQV/jhTMYv8ctcieOKMjYdk6LZb0xKKFybbL57zmUEPGnyGw3soZffDeTRO+XV/50ivq7bIRND1J6wpBXWY4ztZCrT4U1YWLF+KrsLMnT+jBvfsanZ7S8Oy8PrpxO/ZdGrURNGEF/KOf/lTf+u5f2fAackXOqKq82rD7VG84W5vr7sXbKHWFHj5wWK1d3TbOruruXRtYrnimykbGRrXk8vFZPr3QJTPm+tKmmpqshJsadevuHdU01qnPxkBba6cuXrhsBTxhI7FPXX279eqPfqpd/d2mPw3dytlGyV9+5y+DNrAEPbLp8UGNj45p0wYEWyDcu3VN22vzGh2f1M7KvGYnRzQ7Ma6pmRk11Wzpv/qv/liXLt3W0aN7YzRsyzC2ttdDgZ45fVq9vbu0q2+/Da4RddqAYAsIRrkabBzu392vPb0d+tJnPqNPv/xJ49YT5bx5844Ns0ZWWWlyejxGKCfHR2JRfYPLNz45obGJSQ0NMmU7Y+NtQWuba5pemNLazoqGxgY1awO1yrzT2tFu42RcD4ce6pMvv6zpmdnoGcE79TZSmH5kdKq7uyd4A+W+vGhjyT19RntoYJNT02FAmkphELa0NamhqUE9NghZL0f9sHcZhhrrtqBlZ1e7G2N9jEYxKtXd2a0Jl6G6Ykdtzc021NZVwYhzIxuwui1YAC0ur2piclp1VTU6deK4Pv+5T5t2vbp4/oK2Fpb1zrvvau/+/TSsaId8JclJB+c/PK9Pv/JZdw726sJHH4QwqKisdTlWwoikvGZcrbhM76x26eF6rY3uHTXbmG8v37DhVaHdzRVqrq1MnByXdsd6O6YZ6ZnSPmmvCOxU1qBBO0ghFArN9xCANI5oqxa+bv+FYkS8xSf9Tv9InpQMBGLE5X/xkY/rxR1mbRseHS3yzc/pqyJifNJv+IyG0WmDhjh4mYximjnkEKMeFsJ+Dvx9IZ+QFUXPnjIUhkogWYJDGPdCiJMvsJBpKIMwygyLdWyUB3jILPINY4/yE8/4kTgFPJcB/S0H+FDKDueZKHH/mAOHAOE43KArdE95i+wlEsaCy2x6JC6ueudP+cCXeJSnSIOjTI/qxEBIS3xkO3nywUJOE+eSCeJhvLD5c/FuTAKrULguM/ALWgODC16AJoG30wQ1HF7QiDOEQ5c4DvAyDSMRfK2GUkvFSxiOcFyMJPk54DmMth3bCJXKCR6OHOlYNgCcYhoKBxTSB15+ZhSVcvDMiSjB2xhVwQ/JK4VBRCQ6BsErvsAvy0/ZEkfgZhspcivVIBHswqAo8UqUz3BzwML5AzfyAQ/i8Qjt/HOaLHHyKmUtHDjC45SzGLnP+DlSh4s2Ype4pm4jf0Y6o46hFUgbTmIdKEVHFBgYRvAEaXjn7GS2jSCbwMWJuFE/QT+3fWwAv1rmVJl/zDeOEGWmfH7P6dy0AWLgxEDYsJqmAc0LnEGE+NH55rVUBox9yo2jzGF4l+CHK9GROgkHHPz4FVHsB1zqk852HPVmnqA8xIulWuZ/OlsYW/Au7T0i8N+Agu/+xTd+/5uBGRk4AmhReY+c/YPp4gqzK54phJ9KlbEe85v4806F0vshY0BRQIQz2aRLhvi45R+COZC3o3Thl3gUcGlkIWSD4RKnMOocJ/D2PwiLcsHRuLCKUS6RFiPL6Yr1XCZhjDqwOJlpKLhi3kpsjnUyqwxvIqB2tLBTKffnrMCd7+g5Dd4fswKq0Wc+/aw6W+u1sW6lODYW+yjBMO0dbVYOtTGaNWOFjxFz4uhRGyGX9fpbb+nijVs6f/G6hoaHdfXaZd26dSsOjH7x+ef00nPPaKCvS8cPn7BfS5SLitw0jWsra8KQ2rV3v177+Rt688139LWvfNm0X4qv8dhoNRSpKdLRM6CZqRnVN9RqdX1FoxOj5rYdLa+VxZQZ+9ewDokzHhmVOXfpUpwLyLE4ZTa+luem9bPXfqLjR4/opU88H/t0TZtOXY7LflnVTc16MHJPawucjXhIS1uu/9UddQ30mY5mvsYavf7TN03XCp06fsjMytQvG6s2q6u7XSODQ7EFx707dzU/vxC7zs+wn9W2hXqthYF7j3VW+gtLa1papwFCh5pYL7fv0GHV2PBx7cBFYawxHclpAaM2/M5/8JGNsTEbh8PukdhQ2lgxjGVNzk67Dt0Ddx2VV1sxmAbzc7OhPI4cPaGVZUZBLADcaLZdpwg4dpWfnpsL5qI31sY2FOYfpso4Z3F0YkJTpnNnS4f6urrM9wypV8dICwv6F1z3dESYBmxsyi1RWk0DGm30/piiNnzOt2yur1WTe1LzSzaKnMfGjgWH2wWbqNbUNOjatVuxXUlHZ5cNSxvBLmNrc0sYTWOzM5pZXjZd6rUwv6iJ4RGNjwzHiOczzz6v2obmaAP0Ktlgl/VrbS3tsWnrmI3PWdftj6d7terOBvzTqWU12fCi3e4rbZxaYZ6v8z1HvHLHesoTPX/zaAgs/yGYQ7jaIVRpp8HIdjHCbLrGiJHTIABDBtgPoZrhbrfrOe1EGOm5MD7IhzbJ16LIUKagEXwIa3iHjywYfS6OC0POFIIeWB9XjIGvw3gueqTIJPAjLUoTGYKQL8qDC6OKn/1CBvkea7jIz7AKnItRhFQCCOQc8cj8+fyeL8cx3jA6PqbASlmBHjjG2bV+T4VQxCruJcUUYbi8A4M88UdhxbP9gYGhAg1ZBgC9GfkqDLGomxItUMaBt2V5zmIkrhhdxIsNL/mS1JlhIBQGOLBAJ+hRwot64JE2hR6JUT4/G6GQ6RgzwChoxTtKi7ZGYfjhV+D4cfoz8kC94ooykyt3YFIO6AfsYoQs9JfD0TtEpj6gWaGYcQHHYVzwHvlyFWGP8vI9dEv8jA5R3M4YiQ0Pu0ybOONJOsodZbYPOrNoP4GsHa95L/LijTKHb9CG1NGBAC70AJ4jECfvXMmTwIbm1CW4sHEpo3CEER8QplbUX5Qz8DCeNorgk4KPoAV4R7gTxS1+mSc6EH/qhKl6BjKWlpF1lB+YRES/J37wCdv0ABvDBZlS1G2MQNqf/IlHmZEP3DFu+KiEZT7gVHTygh+d9hF/kJ3zo/z8Ix/Kh1wuDE38iRr04jUKE74lPoYHEl8cHT4GctC3EaeULrfbYZf8lG0ft6XIs0hf8fu//3vfBLx595EndwhEQgoUyODHz4mLisnhtccjXFykIWMadxDAhYxetv1Jg18pk/CLz8n9ChOCes6pIhRyegbCUIFYxJEskpbwCVxKvQv8DRvo5AFBgJ/nyJUEfITl3iI0FqYDwup3HrkgbluLfHLuXCbmTdQt42BFtLJdocXyWqv5Kq3e+oWWpsdd8Tvq7WpSR0ut2ttbA3BtDQula7Rkxfn2u+f03vnzun77qkYmhmLh9frqpi5fu6HL12/EflJg3dfTrZdscP3d3/gNPX36CXU1tarGzHR/cFjzy6s6evSYBh88jGmuZhsn598/r7Hxaf3wx68Z3pqeffqMe/jLoRQ5UJvDqTEqDxw+rh/96Kf65Esv64zhHj1+SrttsNW31OvNd94WWy9MT03ohU+8qJvD49q976CxWdfdW5di/RNnK549c9q0K1dja2v0ZEZGB80nHPJdp+mZcb35+s+1Vb6ugYEBzU8t21hdU3l9k0w2Ta8t6cqtazZmVvX0EydtRNaHsmak6OHDu7p08UJOU7msGLit7e1aiZEj80KVlYMbJfz1J9/+od796JrOnb+gt956W1eu3ozd+K/dvKGxsRHdunFd1y5eVHdnu0b97uahr375l3Xy2BM6yfmZXd3qG9ivzq4BNTV3at+Bw/FVY1N7mzp7e2IPrKNHjpvPrXw2nbvruto4jY+OxshWjWn+wEbO8uqSGuuqHW8npsCZ6mSasMqCBSOmw0ZMd3uH+bkiW1S8+gAA2xNJREFUOiJmzzC8+nq6LNwsuFCQLlOx59WCaQw3Y8Qw8tRgg3fvroGg77nL17SJsVXXFPxMPGenb3/7+zp46JiNrz719Ha5t1evcrezu6PDeuOjD3T+ylUN7NqjMydOamJo2IbosA3fdZ156qyNwQbt2r1bPTbqu52WljLqzgIjguV1Fnzde/QXd+qyDRn5Ps2prrJMDbVVMeLFyFbsAl0yKnOTWdpwKnKubL/UIDAet1PaUxg0vqhT9u2BRwvhl0I1BSfGWCw9MDwnC0MFGNHDtmPBbhoGCFDMbvwQ9u5t2/AEJoZz0d5pl9AQ1YuBlkYPSivXLYEtsoBYKawjVbhU5uBuHPg5HS42QDT8QgHxTLIU/Fl+HPFj9NL4FmUFPvExwgzgkVGXqRxYyj/oVsqjUKaPZdijSEErcCQ8844iExQw8UuD2/BK4eHv8jN6EcatXTGCFXI40qSsJk/isF8dfhhD8DfrxJCx5E4c+Bg5Hx1cw4B2yOWCJlEGco6/Un0W/r5HOUrlCiUKfzkt8XFZTr86Pg76Fco/6s/hGFPkWeAfcB03eAue8Tu8RrpHChFwxHPEghY40gK8ULY5erNlnxwQoMyhdxwGvAK/ohzwP3GgIXzP/VG9Rfmp24QNrYIXA1YqeRyxeSZf8uKiXPFs/DHwiJN1l1P6kYX/QROccwiaRd0Dy4mYEaGuCAO31PHERu/ytXf6kU90dIxbtBv7IbswMgMYrnTDUb7AzenJhzA4mzVd4I1H8DhPzhCcokNqGUs+6OFIE/jnOcccLYW9Adygn+lLfVI+YEAbykt4Abf45R5m9guecdrImrpOA5pypV1RMtCIxhv5BxzzYlHP5F2CwTsfkrEtVZSZuL6gDR++0UaCdx85ZtsYhQfPbA8Vv/8vfv+bfooXev4wJntrQTBoxxxmIOkCstYIB5HSak4rtGBCejwMrdODwhINAhkuxlH0LAw1ejwUyX+kf7SjLKHOg/DIw5VLQVByAd+wSE88Ry/FhxBJ9CgMBDZzZG+ORdA5/04+MCe0g+hYyDDPko0CDC/8GXlgqmnJyh8lsrC2rYV14lpgu4JmxSLnbe2qtbFUu6xPv3zWiv2oaip3rJRXTI8tDQ2O6ub1O/rJT36q1372um7ef2jDZMuG17B6mjr0s++/qlYbVl/8wmf0m1/7oo4f2Kdf/+qXbXAd1+1rV7Vqg40FxGZJfXT5Umwd0NfZp1mmMs1ELNr78U9fC2Xa29djA2lB/X3dxqta80v5lRd7Ta1vmjmtuM9/eEGnT5xSpeGd++i8fvzGz3Xt1k1dv3nTxsRDLZsW5+7e1o/efUtvXvpQKztrsdv53Pyc1s0L+wb2qqO7MxoRX0MNDw/rowsX5Jq3YfmWxm2AtrV3u86b+f5NVx+O6fXzl/TWe+c0PDmmB+NDOnpwr/YP9NpIsEHm+l1dXdS5d95X767u2Gw0FKn5BsN0Ymw86nJ2btrG1jlduzfkerBhcX9En3j+WX3qxefUb2Np7769OnJ4v774+c+qv7s7putY94NRx6GqI8MTOvfeB5oZH4sDox8Yzr0bD1S1U6VOx//k8y+qoaFZu7r36uD+fTp14owbT4VmZuZjDK3WfDNiw6WuoVHbNppabagxqrgwO1HiQfObeYZ6RzB02OBqYgNU50+PByXV0dHmstkYWFwKvmbhK/vXsIAfoU89M7q47cbLjvi0Do4AGhyZ1P/y3e9rdHHZBn2XhZF7dm5vc7Nr+sH3f266f6ihoXvq6GzQ/PyMlhyP3tWNu/c0NT2vhak5tRmPzo5WXbh2QY1tbRayDbFHHB8T1Lh9Ms3aZkO3Z9cuHTpyRDvlVbo2W63XhzAP3Y7Na71acNt0vdSXq7fRhpaNmSqXgXVddW7fTDnm9J4NLtMCZURPlfqjXRbCC4FNe0U5FWvhMLSREXXuFBUygjZKOzN5o02HgkBIQW3DjBZPmB2CDh+LGDu0Dx/lWGEYBsc2xShJxE8xDy6FEUVa3nEkR8aAIziHEjKefJ2FixEWQyA6OAKMNKXkhpUKmFxiBN2BTHcgW8gDfkcIf7xjiuwMZUZ5EdzIsICaDt6gvIxEAAd5nAFZDngpcLIHMrLo4UcUcCzd8crSPzYAeAslYfhERSHR4YTW0KFQIKFo/UM2A4fZDGCgrDHWOBYLuUkO1B9yP0Yfop6SLo/r1AaY4xQGWODhi2JHXTh+4P1xniFTlw+8wJV6IQr4QrvCxfQY9cUzuBjfnEYmzP8ckAvRoZHrxuWCXvgFX9ofXOnoI+cjQcmBR+DlvzDY/YM3kj9S1wAr4pQccdA7jhR4/k2DK+NFWtODfEnBiGr6oUMLWJlHcTla0DLhACN5BN7gKgwLosJrGcdpPwaHBsN71JHh0B7AkXYb7dU/jMtoz2QJbR0/Owuleq5Jg4LwQMrh/M8y0g55MZ7+YehCU6YXg7YRBxxNM3AwEIz1WCvlNgwuSc8clcwNSN3bdDxoA/+QHpryHqXJYvsOrxi24RblLZYx5cgmcQhz/JLjGTjcg+4WYgZB1HDUT2E8AQucKB4RoCF5MLIXaXwHf2wf7Iy/YZg6FSN+2CK5sB8/l+l3f/f3vknPnYYUp4E7g0dDohDRF40SAQKZWSgGQmnM5PqOohJBKCshLWcaKZZhDMcFwi5IYB95+zkX1XOP/OxyKNuwIJgjAZt1S0G4iEF0V4BxpAERFwEHIUz6MBRXXdBCYCVD0wPLHjZ4cKfX5ls0lGiY9gcuCphKXtsu08QCO+o6nWkyqcaA9+RRK/xjbWq0Qjxx6HAsooagjfXNuvDRVV29elsffPSRZuYXYgrolVc+qS3n8czR09pZXdexwwf10gtPqbGmXCM2ehpctof37sW0z0MbGNfv31dVU7Pu3r5lg21cLY0tYjCUkcD9B/ba2Jm0sdWpf+cf/n1dv3ZNX/3613XmzFkdOXpcuwZ2h5DosXHy0AYUMnp5YSEObb43+EAPR4bjoOrnnntabR0duvVwWHcGh7RRvunybmh8cjzWNb3w9HOqtjL+0Y9fjdEajsChUWLccL5gS2urzjxxRk+ffTo2Vr1y9a5+9NpbeufCBxqcnNK775/XBxc+0tzCrPbu6oqjekaGnY/r5trlq9rdY4V//KDY6X90lDVhs2ppadU8+3i5Pu8bz5+9976uD47o3IfXVV9dr1/94ud1YG+/e0f12rt7l9rbWmxwNemO6XTw4KFYx7a4NB89i6vX7mpq0uU8e0bHDuzR3oFdTrNXXY1tWpqaUpsbPPt1/d//6/9OY4NjcVQTh38v2LjibMxy0+L2jRs6fuKE5pZtcK0ua3Vx2nyxaWOsNvYbQyksr7GmrtYGX54FBu0ZwZiZm3GvEmHgzkrJGOZAcIxMelDZoeAL1xr19vRozXlgWK+uLOve0Kh+dOFDPXSdvfjsWSs0K2rXxeXL93Txwg1t2vh+wfzzW7/1q+px2u6ubu3Zs0vPP/cJPXnySa3O2sCygch6tyu3buvk6Sf15OknYkH+xPi41qxEOSeUL2ln5hbcG11Re2e/fnJ/UxdGWTi6o4ad9VjfVWvLpstGV0cDnSDw5oifWuNdrSpGuiwTQlBbcNHGeKa9hQzwDz+UK+2NtgxtWIOJX4yCOxx/4pEOQwIhWMgC5EWE+cLvUfunpVsekLbKciIOk7cfgrww5Jwg47qeaPvkGQI7/GnnJaXk/MJAssDEpcEHDsiOlGlkjNJi895HzhEICwXuZ2QRciLjp3IlFfIl8rUfeVL30KOgyWNHmaCFaQgv2SBasNGObObrSOJG79x4OVrgBo4h96JMf9MRJyIQ5Gf4DlwJ4JN7/Cg7dUY82vejuvOFP0YTo98oE+R8rGlxZzXWOBlOKhP38s3/lIcZiqIuXcISXlAOeqeMjTL6GQOJ/EmHH65QdIlcSTH6Dbo+juc0vLueomx23GJaOMqB8Z4BjOykcYKRSH2bN5wn4XwEQB0R/rfrgmzCwDKZWGcY9eY6YRT2UZ3bDxzgyqCZf6GTDDNGOAMHaJkwuSXcEg5QyIZ3vD/OOnAFdoFrltlwSjo546cftAft5N9S+Z0+8iqVJ2AZTtRF/IGxw/zHqQno19jnynEK2LFbgOnpl6AP/rF2ONoZaX2VyhUwDRt+zDaQgxx8LbrgDmgY9hkt0/kCHm21uakh8zXN2L4K+pI+6yxHicKQjHQYQqU2bByKUUDoVNgj+Z40JB7wyBf8iAcJ0uUDcUMO+Jl8eSYIGhRtIYx//8JQjviZB/fC/iA+M3e0kbBnHrkS3R0/R9YyT66Kf/pP/+k3UTrFSBMZ02Pk+JJ61vs4FonIJBqCDZPIyJUOgGI6MDINxkwrGWFEPBAkjBGyyNxpyCSL64p1Ayx6hCiiIEkEgXQ2ABg6iBLpCLKf7zAHi20RrDHfbf9itItKYHFtDAs732LIPxohuNkfaHytR7lgHIxOencwAZU+ubQuDk7eMXPO7tRonbP2nOZX921r/96DYfisbVXq8qXL+tlrr+rCxYviEO32jmadPn1CZ584oeNHDurpJ59UV0u9xseGYxE4CgbF29XdpdqGJh0+dlz9ew/o8vU7vgY1ND5jxTiqhbVlHT94NM6QJE1dRY327zuo+/fuq76iVteu3NSBw8d0/sL7unv3luusXufPn9frr/9cI6ND4sDnE8cPmwZbam6u00EbIf0dnSq3QTwxNKnZiQX9yhe+oJfPHNfZQwd0uH9A9a5fLs4VPH/hknss8zbe5nX79m3Nzs7F13f37txXQ12j7tlI5BDrm9eHNTE8qYHeau050G2jrkVjo2M2YGTF3aonjx1Td2dbKOyH9x5qt/N5/4O3dfvmbRuIgzHUzFqlZUaHzC+VNm5um1YzK8bTOJ44dFT/9t/7Le0e6NalyxfFAdxx7ITrjQbT3t5ug3IhtonAUHzn3Y+05Po+cGDA/JVrD1mPsrS24u7runY1tWvV/PjdN97Q6MS0mmw8s6VENuptNVRsa256Kk4fYH0Y67QqdlbU29ehHb5KNJ3v370HA8ZI3tpKKiM+L2ZKFqM+OiyhzHfU17/LvF+jmZk5dXR2ataGG1M1bDza0tgQ9C0v2wrhNnDooIamJlVtHv3kS5+KcxhXV7b1xjsXbCiPmE51euXTL7oud+vChQuqbWxUgw3Qro4e1dhA66xv1C998kWXqVlHjp9yGfo0OTamW9evxdeZXaZVb1+vOs0H+/buVktTkxbXt/RHvxjU1Cpto1ytWlKLaVDjdtPfVK62Jhbk08lKw4sPPRCWjMahoPMLQCumaEduh9G2UBIIalPUdYXgw/CireeGgqz5TEUSLho+TXMn9tkJmQMs+yNUQ4DZhRIp/VJQ5I28wQm5UsRFIaGIkRM5CobABEYac8gFeIPnUL4hY9KowSF7HuWBI60v8AoBHLKpZBBE2rwThsBesZFJHsihEPARJ8uTLt8pfMAEJ+dNbx+jC7mGPCM+hgrlCjnHz7QtjLiCho9oVODy6L+d/ehQYrQEjk5DfMLBMeFnZ5rRNkAtW5axTQT5gE9s4QIoX/hxxSiz08LzyHl4ARlLB5o8MM4pW4bXpEFiAPiRP+cCUp6gWZTFgSX8inLhQgc4jLJFnbmuw9/ggJOGaNKKLHK6Bz5M1oI3uJM5vEzdxawNkaNEZJuwIx+/Qyvu0JxOVcayA0VGvQ2TmsQoQneEMnabAI8A61jFHZf481biG/+ijESyf9IsdSjvORrqRz9jIOEiPsH2zPpLGBjJ4BQji44H76Mb8z3bTJQvQpP+gUOUN2nJM8Ajjv/gYegWdWi8cNgJ4Jn1WKIvz4bBkgsemXXI6cWkffwDduTP5tE1MTsAfcNQcTjB7PRORwO+o92GEWkaRDmMB/wVfv6BczG4Ap6UEzwY7Anjl/JFluRYXCCSOAYtjD8SI+vZdPD7I3o4TkGfcMTPp1LajEdexTovaqMwvIp0xOEx30gXD6r43d/73W8m0yg+geRw31jPUUI+GNaFDyvfPxpAOmfjRDES4gZIRmmVQ4QcLsQhcChAxOfZxOICNjgQPxqk00bvK7AkpxztQniTB0QHbjYK//wMc0HoiAeuThqCyxVIXhgigYsrkRE4BH8IFscBP0bHCuZFIaCcMbyoSBbMTy1taHU7e00rLvayqm0MbeqVzhXdv303RozOfXjNxsmCFV+Tzj59Rl/6yhf0yRee1jM2usq3V9Td3qrWhkYNDz8Qu0ZPTEwYJ6YftmNLgc7OLm36xygJ2xMM9PepobpWA/s7Nb84q6N7Dqm6vlplQZtynb96Tc3tbRq+N6If/fhtK+lZ7T/Ur+6udjPsik6dfkJPP/2snnvheT394stmZhsc8zPGZV3NtdXqqG8yh29oaHha9Y0tevL0UW0tzqnTuLXbmCp346k27di0dGxqWv09XeKwbxQrXyL2d/fo4L79NqJqNTacIyu//htf19e+/CU1N1Tq2See0MvPvqgvffbz2lxc1tTQqGrN3o2NNXrr7bc0aoNsYKBXk0PDscdJtw2D9vaOGHJmk1DbmHrznTd1b2RQrR1dqqtqUpsNsxdM2x2XgeOBumy8UNfzsR0DBlO5Oru6Y+3Qa794TT96/Q3TtV3Hjx4IfmFab/+e3bo3eCfWWrFn1rkPPtKXPvN53X34UG+//mZMCQ709QUszrTsYiQK4eVeIfTYv6tPe/bvUYtxbW3p0IO792PqkOk4prdiEal5psm48oUWo1wID87rWjNvL1sYsT0IC+tZ+J98bIFt/Bdmps1Zbku+Prh/V6ePnNTzZ58SB8duuedYV12nv/7rH8Z2IH29rXrlUy+qu9vGo433jq6e4E+MUL78Yq0cB87zY/E//HT1yqUQdHyezRrAsbHRmFIes3E+en9Y1T29+qOfD2oNK8e11aV5NVVYmZkH9rWUqbE0JUivGsOL6Xs+FMB4os3SpkJWmE60V55xCLSc+sm2X6wpChgYPf45QQi5aIeltv1IEWSMMMSQGXlIsGGXwoFLrEjPE//CLxUP8ijwcnzggB/5FCMWXClkbQA4PrB4RyYhlAOOn5GBhEVaP0XdkS5gIPgTd+RcIS9RFsgkRvYocygqXykLeYQmKZRJw7QFgp+vpKj3MJCyKIEPeXIvaJX+oJA4FzRLuJSWMCJEkojMnbDoGJO30xAzjNBQ0OwVxxYTlnfmW56Jw9o5FDuwqXt4gfyKLzZpd3GMFMscLHuRx8DMmYqkG6Mg0IR6L3DMK2GFYeoyBsKlsIjHz89BV78nHTI991SOWRYc4RiE5FMMJkRcw0E3wKt+DaOL9JFfyeEfefk5DRn0iXHzUwwa2KWOy+vRXly+SJcjXVlHH4eLgxeyXYA3debnSJvRs/xJW2BFWMkBKcvgfErlTwdmTmPcik5O4Yq2RBr46pFzUvyzrSbdwTt8eQaOo5MF79GZClxZi5s6PdYlAsPpI16J9sFPTsO2OcgkaMXIJwQNo9RlYysd2j/6JA0n8s26jVkDy8zCIA5a2pFHhLteKUDg43T4ObsoA3HgPeoJXgv3iIwZl2fixwXOvkc7w8MO3gFH3tMn8y092DtpFOnjR1Rolvgz0BHvUc8ZFjhmzNJ7Qq74F//iX3yT6RAYssEClt5ozF1CODdcSEoCMobQ9F5TMBUFftwYcfTkg7lNoLzncDsOP4iMwcNbIpgERRgQP5ir9KNR7ZgwFB0GoCIhWJx/Z88YMnf+TOmQ1iwSOIIcQ8RRFvtD3Nzrg156fmmEcKByER6Ujx2xGUpniBMGwwhbXLUxtpWjZJx7t7xTpc2yKj3d36DKyYfaqq23cbSiT7zMYcRPqK+7I0YSKrVqWtaEMgRPjIDLly/q9JOndev6dRsEx7XvwEGtOo85Gz2Mwjx4cEsjk0NaWJjSmTMH9cQTJ1VvXPf29Wp1w4zsupicn9e3X/2hK3hdvW3d+uD8TamxVS+/8oKaGupC0R85esy90EY1NrerrrFRI4OD2lpdCfrVNzS5zqgXC0gzQE1Lo+bXFqzQp2Oaq7m9x/nPSjYkXTtadI+9tgZ6Vqtye9WktmJg1Gt6TPPzs1b0bFoqtTU3aH1lU/ce3tee/gFt2bBrduOanxjV5spijPohtzptxH3qlVc0YcV/7/wlGzr9YUg1t7a5LqTZxXkLqMrYJqGXtWU2eu/dGLJCLddnXca62grnuxjG07SNwg3ns2/fPk3NTMXh0qzRO3/jhq7euKPulladPXIkRt0qNsu0NjOjfc6vzXV23UbzT99517So0IkjB9RiXI8c8D3OxnTtmT9/+tY7YeyOjQzb8KmN0Z/du3abX5rMO+Z9v3OoelNtQ3yRSjvgi8T4jJgPHerYzX9bfX0DYXjRX2bTVLYEYQSNqdJtK6ItFmmazqx/eu/2Tf3xqz/RtMt48MjRmNqyLFBHQ7NuXrmu4ZGhGIX75V/+klrZM87ER+E1u17XORrJhvv4zJxGbVzNuh6v2eDqaG3WoI0sjDSMF6b+49N9348cPhL8/9rF63ptxO3C9MD17SzasC5TfWW59rZWmQfya7VGjDem81yG+HqT4zxMI5ocfiFk3baiLVoeRA8STnLabM8YQxzxw3og5+V2hzxg+wcHZ3zatgtNRyzavOlKW0VcAScULT/Hw3GL0XU/h/Lyj7VTxANOXA4r8o74kYfzQpY4LRdCpsCT8PTPDEKpGQ5+GZYwing4DAMEMIHIMuoGP5RHwsp06cA204ND0sJpfaeTEIvWics/t1cMXIwgFBO0S/rmyAi0Ia8Cn5TPkdjvkcuj/HCMlEFz6JN1ZEPMhm0Yf+bp6GSWjC52F2ePrpi+MzzkGTSKL+EMrphJ4B1Zy+wHZcfYLKZukZ1xN15hzDi/gs4gGHUGonb48RhGKu++UcZ45p/fw8j1I/gDm7RBZz9Tp9CICLQ99AWjNYAr1syRjjaQWSSNiA8eyT+uK6eDhh9fx0XbiTQk8EXe6AniARu5lSBLfAMkP0R5jRN44c87BnHgbXyLciSvJj8CP0AEFFzq3jCgCDN+tA/CSJcGa5GCO3mQv9tAzFA98g3/hA8O2QYJwcE7gUM8u60Am9ASLPCkrTKrEBucukyJKYMt8B5tznzkcPiAusp8aVt5DB4XsPCHDyhudCjsE2lLswQFXUidWGQnKuq35KIsYGAgtIP4wtrp0wAucsYVd4xQ5+t88IlBIPJ2XGCFAes7eZM8je+sF/gAF3k6DenT30++sgwlo9RpgzaElVwkK5UV2lT883/+z79ZGCcIAKYPcFQsjQVLHcnFOxkFouQVzxSEIb+cUw1h6YIX1j0ZMXxIY6ZAjFzhGE6NoWdXHi6YGMPL78F4dggFBG8UwNQCHutD2P3bAKBh5AfzQ+hsNEkI8MRx5wImxMzh7uyF4XgHDnfwpGFy7ApUohdXbgU6tcT+NMbPMJhudIm1q71eZ7ur4xiUOw8eqqWlXkcO7tb0+KjWLaiC+NsWius2+MDXeU/OTKi63oba3HwsXOe4lxUbPShMvmrbMh1HbMzcGrqrtc0lLc/k1WzFPmejAUO4raVN/QP9WrXi3t+/W+cuXNfo7JLLbQNkd2/E6YmNW2tMM2i7owd378QXglU2CDZchgobBPXNtZpgOqu8VsePn9HnPvdFHT35dOxBpbUlVduYW1or06gNJEZUaiptpNmYO/nMS9p15JSGHtzRQ18N9U0xStdiY3PHRtLM9IS6bTDRQ17hyJy5Wc1NTmrvrl41NdZpZn7OvFGljz76SA3rFfEhQ7WNw6Wt9dhjbG6aI5FcZzZImHp8MDjquJejDl9+8emgMdsGlG3RYy8Lg+gXP/+ZJkz3Q4cOhcH0vdde07iNshMDe/SFJ86q1TzSZtoOcEB0U5Na3Cuvs9FT29aqxrZm8/imGmrqdPjgIdOoOraboK7/4i//2nR0h8BGa6zzCOFiwe7045NTMb3J9GS5FSpTj/TmJycmbcg02wCqU3Nzs/G2kWWD587gA9WY7i2mYY1x4egfeJ1zC2mICCX29bp6774m5xY0OzuvYzagG53XjpVwX0tHbHFy9vmnVdVYpU99+kVxDM709GzUuUWF268NKvNpo4205uYmC6hyTY2P6bUf/0TdnV2x/o+pUHbYb3J47OC/uBi0vTqzrXfGstfrboZs6luZl6mjvlr9TTnVRNmZVmIPr/b2NrdDptDymKUwTFwfCG7aerTBaGMoh2yPKMcwRkrPhVLChdB0GC6VCDLBdEEuue1EPOI7bZEulIK945k8PgarUNykQRIUMIlDetp5CFJ7F/CJQapQCn5ICClHSFOMBBExckyQ8Z4dwpIKIg7pydsyi7gBLwHaZcJUtEkbpvCQN/T0w0AmG+MHDBQNiiyNrvxCG3yh+WO6p8LDFem4AtNANK8CB2Qp2BYdWRCmbsiXqfIatwdgYkhRFuKi1IhDfTN7QN1Aawxu8iZ+yleWnaQcR26SP8/I6nB+zxGU1Cd/0yXOqOuoK/+yZkiWcdE/Rf1yK+Bzh4cIgXdQmpQTeFEPDkfhoWtIR5owWgweyFlPxtl1QLo0aFJ/BE/7R77kD/9EQtL5Xug60nOnHImTae12gi4jNvUbfh/jf96BHXFcxuAfuwjzD3gRx2HgAhyygD60QcJYGpN1YbiEG8eiPYT+9nOk9Z3wDElXtCnWe3GnDROPiNyLNsP0IvBDV1vWwXsBib8A6AT8uZ6hHTTJ8mZ9M7sB75AeOkJTeDkMFhuiQVfHC1ngtkaeGMjg7b/o0DJSlnmlzUB66pln0hTtCa4p+M1gSnd4ClhZnsLowo/3wsYojG5cyI1S+iJfbgkr6wcHrOB11yH5gk/inTTH0A6Yjk6KoCs9Vho0kYIoZOxAKpWGhoMZIQjh0WjsYJBHvQCzLiNFTCVQEHqcK8vrYp8i/HBkBnEgIHccSalQCEzPvSACjkrjc36UaeLl/HxBaPbPYK8jtn6gt8HaMIpkcpqYMA6HGtsPwrrSNjcx/rJCcZSVSuNCWBC/qak5prvoXZKWQ661zRw5jFSump1N2f4wj2zr8uiSDlip797VF0YN5ytSCQ225mus8Fgzt7LGkTlMy7hxmKa9fX3619/6S5148qzWNtY0MzlqRT0Ue1Wxc/mD4Ul9dOW2NsprdOjoE3rhhZf1la98zcxar2oUxYZpYKF8fM8+PXXyhCanR2xusYGbjZyltdiKgUWuFRUwrekYZ5jwRYUFucvMMChrTiZmxrRqY29uzsp1p1KdHR1hqF0dnlNdTZN2qmq1tlMb06YvPv+injh2XM+88IL2HTiqe1Pr+h+//57xO+V8MMxTkNS7TlHyx48cUZcNNbYdYN0Wyp4pOIwMjDGMhP0HDumXf+XXtP/kaXXv2Wvjp9VGSU18sQkzcUZgg+GNDA3Fvmh7bWzB0Cvmo3WnZxf6yqqGWA/3R//D/6AD+/aov6srPmAYGxkVu80f2LdbB2zY9rc0aW9rqwZsxFXvlGlxZiG+RFzZWdenvvhLGl+e0R//1be16TqcmZ+38ZujbmYMC7MtPfnE0/ril7+sZ599JqZ/rl69aoPzoY2Pet8H3ZGA36R548lXn9Q1U7DF2kJ2wSeMD1JqbYAz+lZX36B6G4FmRq2ZJ+fZ38blY6H+F175jL7+mS/q737tV9XZ1Gp+K490m4yCrK/o7/39v6Mvf/mVWNO3XW0+M/HXjcD4xLjLNqvt5VXNjo07jdut20yTDT3O12yqa9Tc1EwsQm9pbI42wHFWq2vL8QXm4JwFj8tBy+OLRqMTvN5QnUojBEZJMIVAsV8KEu653od2TfvBoCuUMG2Y0y8wSgFC2vjyx/xcrOGIL8Zc55EJGPAXl//5Bd6hnaJAEIowXAg9GI87KfnnuMgROou8Qn/ihcyw7AJedBRpjy4LaaKzmYkDHniEUjCMULIlwxg8w8+wQI5nsIu7ceIHJkGbEn1CdpKH0xQyDYcQzsXMCGWilIWxxZdPbL2SCiOvLKcfDaOY0iU8ZHQJP4yJwqAI/OyCXoaPe5xzOtIRN5S8Q9NAyaUXGPN8vUpa4iA/wTdHEqwPbFAhQ1gaQrnRBVk+5HVOAxM3vk43zZOmiSvPdMox6sJFwZLuIJnxwisVXikcGhKhqDN0BGnwLhRtoVdIDt/hmPZM3ChljohQJvLBFfTHBQ6ROg3QQjmTedDBjhE08oZWlJXyExf9U+Be4B8pDaNoL+AAnfO5oH9mXhhU4BrT8vbnPYCV8Cvg8h7xfRWOesN4Sn57TO+C1x8ZCMCwDCzlGldB+yib65L2mvxlo9u6l9Et3mP9n++Fno76d3p2BVi3XirWVQMOcQG9oQtn0sbgiT1jFNR+LLfhOeoLHIuy2gGjqL/4YAn6mu+Iy7qwLES6WJdommKDZJ1Rn6ajYRX1nHIlCh50oF6DJ4xvwDBuyLfgI4eTDn1ZpAsqJcHs8v0Rzg7gOLCi0xR2iHkO/jc4lyM/XEg8nBBAfoh6cfqKP2A7CRqYf0SkEmm4KWgyUTKfE7pgmDcgjqEVPQunSaZJ4wzioeTJCKJFo3CDpZABw/AgGoZQCBJnQBx6UOSJ5QgTAAfGYd0K8XJErMrEZih8JRa945IQCIWqSJ9+xsfxyQv4lIE8uD6OK/7gxUnpEAPSUibOXITZFpcWrRjXrfBdoabBquMvq06zNiK++ORujd2/ZgFTZuW1ooG+ASt9G2uOU4ZgdYXCcNALY22rrEK1za16+6MP1bdrl/p7+9TZ2a3ZmUVduXZX75+/qrHxea0sbKu/YyC+hmtqbow1H+yAjgJfs6LnDMSDB/ZpcmFa0zY8RyemdPjQbj1z9nj0itvamKLbiilD1kTdv3fHGLhh2PhkY88NGwMYrg8ejujAwSOaqGpVs43Mfd1NGpm1EVfRq2dOH9T/+AHnKu6JvcPmdmp0ZO9u3Zla04PZdfVXLujBvevq3bvHDXRDrj0N3r2rsekJG4PSnXu31NLUog8/vKSp6UntNxymOC2q1drepX6+Mjx9Uu02XE1aC/PlmM7CuGHhdn0tG9Zu6js/+5lG5+Y0Obuqdhto7S0N+unP3tAPfvqebt4bteHbrbZmFi5La+a3K9du6NadO3rq7BkNDLTFRxFTNkoH55c1asRuTE1roa5aD1YX9cGdW/rRO7/Q7Maq5mx0jU5OqdtlZLp5bmHehvG0PvHJF1TTUB28tbaypGXO4pyddUOv0dCgjWbXN6NHq25kNNhjBw/aYFvT+Dhfj047/nwIjZrKmviqsc31P79EPaayZKocgxEhzWJUvl5sa+1Uc3ObajC23U7godmJac1aMfcdPWZYVert7tf7F6/pL3/0qqZMn6XlOfNhLloffPhQzS2NevuNt2wENWl+blEHDx7WqoXk0gJ7Me0Yr+UwyicnJlRZ26y/vi+NryBMdtS2varWinV3CMrV31SjlnqG7q3czFtMLTY11sd0QShHN0EMqEJR0XZTaG+kEGKK0ukQ8MiMEELIBnMCbTYEmF2072iT2VOEU2KqylmU/j3yp23H+YAl5ZMKjNGMHE2PvJxPHJZrvAjOEXHaYsqLmHI0POIiH+yZ8P2I455Z59RHTFcZf/DmPzKD8kc+1JGNIp6hbaFwUff0qDMFeGR+j0c2kgb55SJHIaVQJnPigXfgbngYXcguXOKZcaB1LiaGHokP4Zk+w3E8f/yOy9JkWRh5hf4o1HSl3r/hcSdvaEn9FP6JR3aGuROHTivyKZWL40UOiTNXscYPOf4Yp4Kq+VzQ6bHLsgT9fY8y+TFo7XdoA074I7OD/uiXoL3zNjxc6rDHjrRczi3Kg+5AfkZeJfyzjkt0ogxukzyDBwaYMQg8cMQrHDAwSmNk1T/KEAfuF3kaVpTDzwE97oljYViSjLRpBCSMcA6jzUX7c1I6NfHOz15RTj9gjERZSmniCsdz6TFDnWfGg45Fu8RwxqjDcKJw8DKOpGz/s7pqY8xv6GjyxJhCToQhCDyn4U47LjoHvFO/tNUYRSzFC7gGTP7QueABylAsZ0BGFHhQdvQxSWl7xMXt+Aa0Eki7fHjUgXFaDLXwg0+iHmi3prvzBpekAfExxuAdKIujPPEQuGP08SUj5aWzkiOHZMGIqJ8dB76mnrF1gAePBa7+q/i93/3n3wRYNCxbrxQqBQNDeaztyF4W9yi8AfEOkhhHAC7mzGl8TEUwYsRmosCMfWccCIMz/RW9yCCCC2Jk+VqCLxmoDCodGOTDBeEp7fpGWo/gTN6x464bF3llQd1I/AsmNR4UjobKnTUNRaWDc1q0SeAsp4WXw+l1ImSx3hcWF+M9rGDDnV2xMjHoiu1lTanVRlSZ+urcQ7z3oc4++5zu3H8Qi+afPvukjbR1VRgPqnxkZEKLC8saGZ2wcl/Wk889p/euXNa3fvBjTUwv6Revf6DzVqCXbt3RtBVkX3ePTh45okN79rsuluILuFV6AIaHcbhTjmDjqKQ6nXrqCQv3Ml27ck1Pnj6k/bt7YsiZfZpWVhZc2ctW6qsaHHwQNKdO+vv6rIxbrKBrNfjgvnY7n1882NKJw7vVUr2pu6Nzevf+vJ7aVa+p+TVdG1/Vyyd69db1KXU012p8ftX+K9pTv2SDaFZ9Nh5vPLyvD25cUU1jjV568RM21Brj6Juqskpdv3bbhteUdu0ZCKHLaFVVbYPaOjpVXV8T6wFHhgfF6e0Y00zTsmP9ytKMLt2+oXPXr2tqFmOhRvv6e3RoV6fmJ8a0MDMTxl5/d6NpUaah4SEtuR7f+fAjXX1wV8NLEzp/66q+/YPX9Yff/qG+/945ff/nb+hn732ka4P3dfOhDd0LH2p+yzRlLVNtndq7TPvTT6q7ocMGakVsHNrYXqeHE8PGbV0Ls9NqqKuKEUIW03NUBUYXrEyjrbeh0WJDp8Jpl2xIllfuqKG5IaZorZG0bX5lOpstNVhj1d7aqhob47Hma35RXX296u7pt7lpwWQe3LYyhnfnZqb153/6Z5qY39RP37+ssaklDd0f0wXzza17D3Tr9i3dGbynz37p8zbobfwbJ3ar/8i0OHH6jNq6umL6HOMSgVlRVR10x4CsrWlQfUe//uTyTKxf5KigLnctGiq3VV9doT1trOnC+KNd5lovpjHhJQQPbZ7RK3q2tNuijYViifbtd/+KXiyjaggf4oRMKQl52m4KqDS8Yh0mhC054kdmhh+9eMchPIQY6UoyJuPSXJy38wVvfBGwpKVnj8BGYD5SfCW4wMIP2OQRwr+UD3hxgRLyBnxYThC4lNLhiF+U/ZFfIJp3wtLITAOVzisiK+gTcUwT80kY68YRekProuf/CD9f0BajrJCZyDPC0+hJxVXUR9Cv5D7uX/KItMg+yow/6V3SUHiP05OupFz8L5VWlrHWHTo6CHQWjZGfgRWgIw35sW4MOc+aMHgC2hnbVIoUHufnMDxKZSRe4OtnjuuCZ4AZCszRoUt24tNwLIwzAklPGAgXPEdAUX6uKKX90RthSEXZAEE4FAAfaIyeSsUMLAzUMOxc/ADrmJGpHfVBHRf8w2hI6Bo/Ezng+h40zsTxHvHjzZDQwb5nqJ1f8ElaYHRsR7sDJv6UHxgFH3x8HVSmNCzTJtpk/DI/0mQgeWadQ0dcoe8pPzCjzizTqbdcXG99b5kHBswyhbERz0l7cKV8RjfWjGOsUHg+SOCrRXQyMgUX5XdE9BdxcEEf7n5PPFno7zoymBiEcd0SJ+I5CW07aRzJSo78wSPbcLRdsLQf6aBjTDeW6jbkRqlNgUVRBsJivR8g/Q8aMXNBeaFNeJfWx3J+Mkgm7yWuGI+AgnY40lf8/jd+75uJvAFX+HJkes4UBJcEKu1PYQS23HC4QyQaDhkgHLhjEEQlEV4atiTzAnkMMdYHgEBY5A6CATBysIwZXgRBDAUMJCxF0iEUwhA04RlJQjBxfmEhUGn0O6588oJwOPKKL5JMRARbFNb5gmMYdHYQNj75Npywwh0/vmpE0Jr/oFPZToWGFmxgWljSM5wqy1GttuZqvdBRrv7d/Vqan7NCXbchs0sLc1MafjAcTFpd3RCKdNWGY3Vto/7Vv/4Lvf3hBxqdndeVy3cNu0ZHT5zR088/rd7eVp08tt9G1PFQzEvLCxobHY3jfX7y6qs6fPSEkTFtLazn5mdtgDG9uBqjLb/y1S+prqZCH7z/vt47/4Ee2KhqrK+OL/U6enti3VdHa7ta2trV3FDtclbq8JET6u/v072FHf3Zm/c0ZkPrT95+oGcPtuu+lfvdqRW9fWPEtN7RH373tlb8uzcxr862Zn3iWJe2obPr7v0rF3Rz9IGWXR+Hewd048JlGwb34xigI8dO2PgcVWtri/mjKtZ4PfXM02oxLtTP6DA7z9/UwYMHdT+ma610K2zkri5pxgbrtbsPTGobBDu1evLkYR3tb1djXaX2DOzS/oF+NTbRwG04uwEdcHku3bilu9NjmllZ0qbLuL5Tp7t3J1VTWaff+PWv6Zlnn9L+Q/v1hc++os9++pM2dHpiNK6toUlf+cKXYn+x1fklVdaXx0jhn/zFv7ZRfV8P79+Ng8Y7Tb+9u/e5rjeDF2knU5OTNm4H43Ds+cV5TU5NaHXTPFXjDoXxmlxY1KQNq9X1zTAs2b2/tbE+Nl5l2rODDwtMyrqWZo1Pzbp9pDAwo7v9lundn/1M3c1t+slb5/Tjd87prXfO6+LFD3Xl3DmN3b2mctOdo4Z24JmlORvwU7p27YYOHzyq3fsOmD8H1Gz6N7a0qn/PbtU3N8ZxSxj02+anMZflB/cscI1Djdt8R9lqnM/YXuvOhXmctsYaIzaG5ctI9lFj9MtiPJRQnQ1odrJHwCEjiot2G4qCWnVdR08TGeBGhaxIwWkBt4OwTljIoVA6viJ9SAjaKfWMkDWsksJIyExP5Ih75pWCGkebdtRHMoIePO06lIlxIF72nktKonB+NniXD3nlPA0klAZ+vsAZIYmiQWYh4uwRF/iBW2GQFA74yBzgQfcF88THjZBQ4k5HekYJ4/xLLvNKjuhQBsqCQZh5ZDkT9wJ/5FthIAbuvohriRrpMxr1wr1E40jPO+7Rg+lkY888jheyE/oX5SrgIpMpF7gy8hKdYuOcuqMwElnLyXEx4OU8HQI83jEuH41M2r9QjGEggFf4l3ByQt7BoRjxCZ3kgBg98Tv0wRX8QhqM3KSBIQHKFzdHD/eYTgWN/C/you79aP80KlDeGIrmB/AsdFtEBrbzL/E+008ss2HkN7ZI8IUxlEoaXeibYYeR6XSRv3/oNsoObPxwxCnSELcIy7YAPRMPRmUDXpTu/9eFLrZLA8tJAiAPeHKV2qHLGPS0H18xl8BHm2FQgtFmEkQZ/I+ZDMoV+/MZf+q7aIMAIZ9oMwHFcubRaBfTj3TWoKu1pN/DkIbnnAb40J1ykpS2C1zacY54u/zRLjIPflmP5JOO+Pzwi1Enh8Nv1AX6npiUK4xS82PIkSBGpsWRNuju5+BHPyO/eKfcLKvCL/yjfsHVMtwXbQHHvWg/8G6k/cbv/d43Q0iVmAvGoZJ4ji0YwrpkyFQ2kFbEE0gxxEfPFCQgUAhWOzIgDY0L4ymIYwf9ouBGrqiIKIx/xA9lY8e6oWB258nGpCANLOBAvJgHBxv/sbYr5lQdRhkeTVWUiF8UFj9gxHConx0hGg/58kUUZaHMsVjauBGGYGRtGL23h7OcyWRiGsUFvmw0FcYXVvR//PIpvf3GGzp9+JDaW3OhdtnGahg2s3NLunj5jt5+93yMerz4/HNqam7W7cE72jAKa8ubeur4E/qd3/672re/X0cP79H6spX0xFgoZGOojs62UGxXr1+LrQuaG1sCB75UYRq0vrFGJw7sV51xW55bcICNjbVtLbqsHY0N2lrd0NT0TEwxzc3OamZxTkOjU1qycl72M1/XPXtst2ldpbnlDb1wpEtfeaJf//qde6aRjcr2el25M6cXTvXp1piFp7Xzv/nSPq3PTqqutlnNrpub167r9MmTWrABcurAPr3/zrvq6urS8VOnYuf3T37q02ppaYqF3fuMK3Wyvsbu1ytRR81NTbp69RqVFUqYXdprq+s0NjkbHy7U+3nVRuGXP/85NbS1iLGTzrYGbW/Y+Nxyz2lrQxwgvWK7+/LtGxrE8Bqd1eqMFdzSmuMxdduqL332Zf2d3/y6nnrytNob67Sru1OHDx3Rvbv3teM4zz/9rKqMG4drN5rmTTYyevr6dc2GIaNOx48dihFI9uIK48G8B22rGXV1fS6Yd6ps1M+7XiYmxtXd16ubd+6ouqEuDPZLly7q0KGD7u0tum43dfHWVb36i9dtiD6r7t27NDQxoTkb0uagUGR1psPUw0G97zgdHV169Z0Lrr9N06tOv/0bX9bv/MpX9NLTp7XPhv+Xv/C5+DryRz/8nm7cuO66NT2W1nXA5RszP40Zn8mpyWgn9E7b29pit30Myoeb9Xpn1G3G9K/d2VRn+Yrzr1JvY4U66iuijSOAmUZinUVzrNtI8URbqrUfywEet7kUQinsXCl2PNOm493RHBx+ocTsx+hZGESGF+3V/sShkRMPv/QgD9KlP+236CCCC+mJRTgCG2Pu48o5/BGOTgu8kFn4Ob9UaDlqFJKp5I/cQK5QJujHKBr3KKPTwM/gSXxkGHiF83t6I5Az/pLrfnFpJXAmLXGBDT6Eh+IxraF/GLOUx/4Jyp1WpvFK5QXXR3nZJaw0QnGkK+450gEVEk664v7YEZc8i3pgnQoylxEeaI1DfpMXd4zCVGLIb8Lo0D6u/wI79EDQ9RG+yRvQLsvoCwVRwrKIlWWHzmlYpYJMRVeUF75Cr4AHoynQJcPTUEpYCSeefEu40NDxiEE66hVcIk78jzjkF/VV8id+gUdExhkORh/4kCfb+sQ5v+RPPfuKaTvTK/ivBANDJkauDBeeKugTOHF3ODjhAqXw94P/Io7/oAtp4dUiDBf0cZ6Bp12pBPFOZ4U6AzbthhDiFzTiubhiqtH+rLVGT6CXLaZd1kzPoEeMAlo+UN5i2h1XwOMefON4zC5le0qjCp4nerbTpDdhwKA9FW2Z90K/hw0RdCy1OT+FgeZ36BL0jHeXxTTEqCKPAo/gN3DzH20DF2Hwjp+zbpNneC/qIGD7Hm3BYRhd4E+5i3YRGfmKuo50juf8KQfyJvF2W/mDP/iPvknmFIqreAZINCgjQQOLbGEkVyaZ+DUyJx4/MqExFUOUII2hQ0SQLQQkjYPiYOiYPOGXyKeQTCuRNR5ZEcAJYpuQOa/rdH4vBFOQzf9Iz7E9SYBIGg6iBJFclqhc44GSwvLORb/2chxGrJiCASYbYrJmhoWD9MwnF9a0uEEmm3Fu43xFvdYsLz+xu1rT929q/67eOIT41p1RXT5/Ra+++bY++Oiimb0yjI3m1qZYG7Nv7x7t29dv42pU06PTqlGtvvKFz6q3u0V3bl2HOMa3TK3NHc7bQs8V1mUDYXJyXLsHBqJxQTUWSVdWJU04a5CpqYrKOr178ZL+lz/+lu7OzWr3rl1qaq82vmsxIsnXgJM2FMat4FeX5jRjQ2t2bj7WBA3UbWhf87bqlob04N49PX+wSyc6tnW0o0YvHmpS29asXjnaqad7K3Xj4vsaGhl02kmNT07Eoc3tTa3a093lhr6uzt4+Vbvel03PsYkpTU/NaM5xEeLUJQvg+bJz2cbgvbv3NGEYCA94pbxsO4xpNiUdHhvWw+EHcbTNGos4TZu3HtzXhXvD6uvdbb95nTj+tPr6DsWUac9Av370059YQKyqVU1qKW/S3/vt39Z/+H/6J/rsy0+rxnTQFlPWaxp9cE83rl7Re+c+0P/nu9/RrHGJ8/3M9xijsfFrR7sO7D/oumiLXfXbutrNc7XBM6trm7EBK5/b19qobmht0zxTpU43sGt3LDJv7+iMdVtx6LgbwOT0VExxjY6NW8q4ns36jIZW1dTbGB63wcZ+XxZGTNGbDnPDo/rg7TfiMO+p1TW9cf6GG3CtmpvL9I/+nd/QmRM2BLtabLTvVY9pP9DfG3u57du9Rwuzi+rv36enn3shDCMO9q6vqdPI8HBsLcFXtYzU8XXqDx9UaNTGl8WLqbasrrK1MPx2NVeo2QZoGFe1Oc3YYCOTstEO48s132tsmNGuitGkED52hQxALNL2YvSatud4NFDaZQg2X8RFMNGO0w8IviM87RcSxJ7R9n2nXUTbJSzys/xx24ipN4eH0I0kKTiJgVBF6KEcQyA6HWmRFyio8Cvlw534hONfdDKL/ImWCp72WPIDDzIKBwxAlQS9aYscZbptw8I64iWYyI6sczq3MkaB8EPmBlzHIm2UwXF4DpgO44ow8rbjGflJeIzcl+IWZUtq4Ip7OuBknHTAIy0dX9LHKIQdfgVMZHZRZugHBsBInP3sW/GeSjaVadS/HenxQw9s2A//mKEwL0TnGDAGyg0YOcqVBlaMOGCUWOk7MGj3SIE648Q/6zf8AifqKV4ZJ0zeKlwo4iw3KUjGU/JriU/BNQLt584LegG/OBrPvIBhQgcwPgZDf4J5Zh8OvRezKg4LA/URTolHjLjZFe+E4wdO4Vf4PyJM8W5Xyie8Ip3pHDo821vUrf0fwbajTmNbC+iQBXY9bka8qHMbWRiPOOqHda0sPaIugwb2Y9AjpqipF2wEg2JBPnWL7UB+5A29ySBo6HRhZ/jONiZhPPtHnkV9FXwT+Jd4LkaQDJciZL0bVqQMlPkf8ShP8Br1j8HlHzgX8ohwjDXy9Vv4RTr/Il/yB34prOCTwlgjL+LncgiMr/w4CFkYywF8Z4aNdhhtxbyBvIIfowMEAN8r/tk/+2ffhEgQkoiF0QWhYPIaK4K0BB3ZSCBEeceBKMDY74uChcXrezCwL8KBEwVzhlQjBKGyCgcehXVKehZ+s3cMihiiIUij0I7DMCNTH3wpBZyoLH4lmKBd5AUshriZjyYTyhc7nZfKCl7ZePiqKL9KKMqQvZUNrawyfbOguaUNzRnMdunQ7Omy+thN/lhPo/qqWai8qTffvag//daPtO00p86e1tmnn9Evf/1r+tQrL1k5V2jv3n16+803dfzoQU2NjVnxzTnfbXW2tai5qdoKf9r4VVmxthu3CjW1NGl0dDQqsaWpUTeuXVdvV3c22ko2JG3QsaNPqKO7T01tNfr2976td659pJGZMc3vrOjOyG2NjT1UbXOjjh06YgOtKs71Y4oSQjW3durw/n0uf6UmpiY0PzvpxrKubYTI7LTWl5c0OT6ka7euaHpmTuMPH/h93PGTAeOMRdOz2nDLNlzvpuv2thVodYMqbTytuA7X+BLT/FRdmY0od3hPRby8wDE5rCNh8XJ1KE6+aOSLLzY/W1pZ1G0bSHv3H9DefQfU0tmt8dUVVTc1aHcf06ct6unpdl427p12cmhEVz+8pNGhUUuKSnW3dei5Z5/U3l09Kt9YVb0Fw/LaUmxUu760aJwsLBrq9eG9m0HPfQO71WIjaHN1w/jURAOU2aS+vlm7du2JcyUrXWbOWqyprnM4UwcIApQHI3etvvLsSfZRa/JzfZ0NntoGG93N6u7ucd22aqBvd8RtcT33dA+IhdUIIL6iNBPGlhYcg/Phu+/6uUorO5u6ZuP4+v0xVdY22thq0G//5hdNN6aw3U7qchNLWizHOXW0t+nce+fNN9LY5FTU6YWPPtSGjTeEKUZ4b29vTD8fPnJYf3x9W7OrFgj+dWhRzRUpUHP/rirTqSI20KWuWVPJiRbUP4fPo5iK5QVcIbgcVtxpZ/DvDqPYpfaHQIIXaKeJN3IlO0ukwUUHw4/ghBB08y7FNx/5TqcJR3TkDzIC/ICXeQewgMcv4+Y76UMp+/fx8EJxZ66UIdfkwZ+PlAJRH+EJTycckH+UvORoJ4WcQ75C4fjCM3DPXANv05cLumDYM3IAXIwPsvm4wMeBS5TDcbgXZeYirHC8Zyc2XeKc9yhL6fnjDhoXDlmIAw4O2IRTpyFLgy4ouJS3Sc/8eq1wOYWKUZnrdYGFwgMW8ANfpwULYFCHyN8YwUlfX4krODNyAQzy5z10DeGltGWl9OBZKmLA9V/I+Xi2HzAIThpmWDh7RjkiVk5T5shF8ifO0FNWOS8UOGVmHRdfMEM+8n6kYD/mIjnwnQY9FvWIl+ODT9CwlK5IG3jaL8L9+zhuQZsAUHr2VYRHev9lu0rEKQN+5ph4B49idLBIk20swzPP1Mm5phrDCvxyTSJfagONd4yjyNNZcaeOw4Vfpgkj1Q8YzRhRGCNxha7NARPiJa0TZwAGXDvS8Qzt/Q+wgR+O+AXtQkY4DJhFeRJ2Qd8coePCFSPlhJEm42MHOBy8HYc8E7esh0DJ/xj9yyn0dJSr4G38aNdJi8wbR3roVfEfffM/+iYNg2FskEbwI2AxsqpMBJiEBWPRo/U7hkxRkCQSrJiFhoggDYIxHGcHzDDWjATTd+mX6cO5Mh3dBdiJXhoulLEZPhq2EQ6C2T8Y1oWiMDQK8AB2kicFPXCi4IYP4anwYEjjwfwuB/vGjspkGijkVCf4MTdPo2E4ND4HtSFRX8eGmjsaX7Fh4fJxvtZ0mY08K97qqh19+XS/Bu/d0eKae5mbZfoP/sm/rWOnj6ipuUHNLa2x19XVK9diPQcMu2Ej4P7QoMbnWffABp4HDWfbRtaQFXKTevt7jRGfqq5qfHzUMFp0+NBBHdq3Hw53/s65ulztPbv1/vCO/uSDh9qsaNKzZ46qorZKbR1tam9p08jCrLZmt7RnzwG3FAsq1y97BGDc1dmY+MTLr+ij8TI9eeKQVhyXtUeVNhSaqitU09CkE89/Su17jgRtFtcXVGlcEeTw/aUrF7V7V7+6jRujP9QH9Dz7yS9q175DunPnrlHdia822eup3bRAwFy+eDl69PBHow0Ytl1gHzDqKhTNthnURheboXbZOLhxy3S1gVpX16Cbt+9orw2uqkr3khbmbMQt6tVffF8/e/M1/fB7P9SFn7+vqvkNzU/Na2Z5TXsP7dbJU4fUaXpwVA5rqsinva1dW2wWa6NrZXNNt+7dtjFRr8M27robO1z/5hf4asv1ZThLi6uadV1trZm3LVgxuLeg5xb8ZJjGmR4FU5rbayikam06zvqGDUwb1uVbNghY7+fyVlXUuE3VmQ/MkfbnTFHWN7Lgns4DvUq2HQkl4t+KG/WMcR2z4Xvr7pANwro4FP03fuUz0SnaNK6MoDDiyVe+oVzMvxc+vKjR8Wl98NGFUByc+7lhQ/jQ4cPq7OqKY7LYQ83Y6v/x3lzsRUbnqX9nPrZDqbPBtbc1t5lBFtDhoD0Wi+hjmsFynA8MaIM42lohF4q2TbuNKWWHVTuM0bEIMQ9Fu/Yj6WivKTPyxAkErh/Cj7ujpr/jMnIWio2f/Sjzx0fHgbuxyUHzzgb5gb9/0blzGDIKUGHc+T3atOESi3cCE26GF51McCI4lC3Q/QLs+M9DOHJFvuUHAoDlQOmlJQ7RZ+kFo3SZDhzgeeQlxjDGbmHMAKUoW/z8DI7Rzgr8APC3HPgWcbNMpc4piPuZsuMK5YT7OJziOehuV+RDevzC0PEz9A99UMKVMJaqxJZApTKhF8jk4/k81hupDIFV4EzZkd3IcL+mPAB4EIs8aBMo/RwlAUbAIV7ETaOumHqKROTpsgYfUG8OID7ukbEQzuWMRI/5iuR4kQe+j3A184InEUL/+SmXpWS9RrlLBkpCyIt3cEn45iN0TRgeqewTl8yHuuOdi2cMFnuX4pBHPhOXtIXjneyKtNQz8LnQb/Z0rAwjbizbsRd6HRdGjQGAMbqWESZ8oBl0JSzvgEp+YOQZuhdGXqQGttsphgeuwDOyd4bwDeUiLrigE+jIAZN28pjPMKCzcw6egZ/v9sp8AnbCBDZ8AK1i8Mi+PD+mrX3i7rI5EXDxihMjSnECz1IanrGLwkANupRglMr/6OMax422FuAf072Ab58oR+ThC74jrOIbv/+NbzLKQGFzeDsX19O4iBRWqjOOXYsjsSMA1AATKVeu34sh1hQeafWBQFiEMJzj4cdVFDLgAMqOisqpwuypQTwYBmOF+CBGWhYswvh8RZC9RQy0FNylao/8IBblyV6SrWzDg/FTkGaFU75kSsczLjQgyoGRFArRgoo1GeQzOG983LhkJTRR1hgLohemp/Vvfe4JjQ/eVXVTo24/uGMF3uce0Hzs7H7s6CkzVa2WFuaNd24LcdlGy52H9+JryYmxGXW0NKqtqU4Lc3OqtYFBZfNV3KrjxyHInV1W/ivGYzmURJwmUG0l2NyuN+6u68TRA/rTVz/Sr33qRW1Xd+of/eZvqazpoP7P/+Af6tgzX9RWVZcV7hnt7WkLmncP7FNV51FNr5brv/zOOX395ZOqa+3Ten2PDh4+ovKNOc0uL2ijpkXfefuBDg9U6/jx09p96JR69h6IKbi+g0c14Oemrj7Nu2wc0N176Lju2dD773/wrj579rBamttiawmm2npsTM7NTqu9u0Onn3hKZa7fMLpM14mR0Ri1qbAxHD1k5IPrqb9vQEcPHtGhvYdsPB50XUq/+pXP6/j+fert6da169c1bzxRcFsr61qcm5ZtQ22aNiMzs/r1X/ua9uzq067eHs26nhjFLHcesrE1O/JQvV3tOnhgvyZMd9ZmPXviKTVUc9iv83deTDuW7WzGweHwVE9vh5aXZmN/NzZUZT1abBNCqOO21NfHkTw1zY1asD/nRtbaOGfactPlXLF1tmXeqvQ7fL7kXjI8gbAxA6qzr1/llVV6ODoWH18899JnNDQ0qls3r0Wc6elF1ZpPn3vyjE6e3KOpiUm1NLbafyQ+xDBHx6f8PZ2d8Xz7waDZvFy/8rWvaGCgXydPnI6PZxjpqnJbgW6vXhvV6w/okVm4+eopW7ThVaH2umr18TFmbaPbvdFze2ZqP75o9N1WY7R9nmMBrh0GOgIoxKlJgrBhF3bW99DZYarSaLnNoVhTaNP23DjjGcMcYYbAL0azcTGiEjBT4SPIgJHCEuHKiEoq5UcywPkHTP+IT0Smw3JK0T6OF8rY+YQcirTIKD+UroANDhFO+jR6IsBX5kNYhuMI58eoJ0ELlh3sh4ScQTllTobrCzA4ZhSKj5Mifck/hHkJHi7ytiPPjJfvxOM56ONnaJp+YOafaYUMTDn4WGani9oqPacrYBV58Axdk96Wq6YJdYsMpkxBZ7/7X8BF1hpKyGT8QxYjf41Tru9Jowk9ATxkQKF3oszh0BvJA2EoGXbgYb4hDS7CXIckpJYxKuEP/wWsxD/v0JsAnkmXfJS0BOekcVFODAgw8M8dVfAgXoIARvIZOvPRIIPbHR+bJSyHE8kunrmCBsY9fBMee6JFvRtG4spFeD5/3IETXpF/hOObMAuHH2EFDUOWUibTDP0WMEtVncUx3Vw2/IL3MySiFKNw3KEV9c0AB3Ud+UdZSvVjuNn2U3cTn7RRF+hWxyEvZgtwmT51eUFP6BCdJ9KAk3UcvBN0YibLv79Bk3hO3nzssgxRfsrkOGGw2dEmiIof7RiewqYBZuJHarJPGRMyCJ6OLDGcKCt8mHFCfvgK/jfvgkUBP4w0Xpwu8fNlf/IqcANTy5+MGHmU7vQqwx8Hcm4cBUNSiczD82UBYNOao1ef8/5UABWBNQ1ixVBi9jQjlxJCjx2EhcAs4CWMdEwpMnqQm5Ilg3KsCsP34B+M7EJG3vFMhZbH9AAGIIUEVjTWuMMgrOvK4X6ICQmi8QAncMsKJk8MNEjA+8z0lDg5B61ZbaZo2HaPf7tcszu1Gp7jUO1NHdi/S3v39Wp0ZEJLc8vaMQ5TUyNaXp5TdU2lBh88jFGnpqoandp3QGcPHdI//ge/oyYrudWVpZjSWVla0uz8vC5euqSZ2bnY44dNWI8dP2mjolKTNhoqW5pldteG89/Y2tF/+2c/05N7+tTbXK4fXhrVmsvyR6/e1tjshv7oJzfU2Nqjf/mtc1qt6dCRg4c0s9OpP/zpdf3i+rCm5zc0tbimb/7xG7o5MqNv/E9vSk3dOrCbw6VdXxVWwF0Dujy4rv/wv3/D4W9pTk369rkR/f6fXNM/+e/e097jT2lwpUr//h+e03/5/evasLL/0bV5/c9vDemIlf1rD6T/+DtDqtn/gvad/bz+u7eXVNd3TJXNDVp0eX7001c1a+ONaRi+5gxl6LrbWlnVzuKqrn10VTev3jBTOnxtVVVr26ozH1S47BPjUxoZm1Dvrl3aqK/WePmalhorVN3RoFXXkaPFMUAsJm+0oVdli2prY1s/++nrqqtvFOcmHuod0ODNW7py4aJx2FBjQ12cLdlQbYVYV6kJGzZT06O6cvVD3bp9w4bmnGbmpvRg+I4ejj/U3MKUlpamzE8ram5v1nsXLum/+MP/Xj949VV1sC7McL77/e/rT/78z/Snf/4n5rg00jqM1959uzWwb4/qOjr17R9+T//rX/yZth22XlWv/8t//t/o0MkzOnT0qJpdtqdPndSGFfnc9KyN8R4bRDuanhrV3MykDb4KNbPB4Ma6edWGsw11phOPHNqv1tYm3bl7W9duXI+2OT4+qcmhMe2Y5ufvzZrjLWDN4w07aza+UMqljVPNj9HRchhCkql4FCRCmg8lOIuS+orpabd1Ru2Yll8w//LV7QInF/AhgeUDyovRZFpcwHHb5o7BTW+Xtki7BD/abEy3+Vcoj2IT1hSgKfC508ZToridgrj/wBlDjLzgJYwt0hWGYRi6JYfciMtClTt40OFLeeCyO06RHjoglwpF8vgCHmooZRrxeCIu6w2LfCPMV/EVX3Ya0yApFB98H/zvX8CJdO7U2kgvys1FGBcOvAtX5FO4gOl0j4xiX9nxJH3iSpx8JkXGL2hb0LtIS3wUEFOi0BmDko5qKDgXOvbpch0GULvQA75IRwc6z3xMWpKGDnYuEUFZpxKkfvwa9UD6R7iYnuADL7IOFH1BPklry3vHI264UmGCMuYh6gI6AR/DkWBwKBQlvMOP5EWZgZT0/5uOeNAgYBkmR8uBJ8/kGrDjKe/gi87kTnmbmpo+NnLsMm1nGwJGpAjcA0g48uEZumX5sozEC7xL0QnCL4yfUn1FgMsHJYojqwIEIY4LDgU/4QhjJJMr+TD5C56ho1y0HWIHjWjb1uu0N+JhWENTwnKtYtZ7tkOMmUAy9DT5MtOAnsdWKAZY2GuSOoA2xKcc1BGO5Hkv6joLH3hlESIOcLiwTXCUJ/xKdZRw01AsOkUMHjlSxivJA4AlzsnL1BPrwOFFygkPY3RHHT+io2FHOuft1xLKLhP2SOnFvnFWY5zNaF8y40JQAgwDjCFYMgEognDbd9KzUp/RJ9aNcDYdSBQ9l8yOzCmLmTMWlT5mzlyQmIxvspAg4mEEQXTiUSEFTtyDAHZUECMGNFQc8Sk09/iK0v6MGuFIA17A4E54Xf3jNSkYYMShcmlklBnhwYhXGGhu0CEoHHd+ZUMrVvZMKa0Y7wWr523D3d+4o8PNteroaFWTjaJ7l++GQucw0M2tNX3nr78TR8ScOnFK28b9oZXg3v4e9dgY2NPfp4HeblVXlcdIBXtgQY3de/fEzuLXr12L8h7ed1B/9q1v6b/9839lpbagE3sP24io09XZVR3av09V9Tv6xKEuff+jIb18ok8/ef+u9vZ16Oao6b62oJbGNp3sa7YRUKOfXR3Rc4c69FsvHtafv3lf3T2NuvhgRdPL9No29eyRXrVU79jIq9TD+XW9dHK3/tN/9a7+43/zOR23Yfmtd29oeadC//ZnTmlkdkvdrZX6o9fu6Bu/eUZt9VUaml3U5JL07339Sf3i0rDeujGjzzy1R//N9y6pw3iOr5TpE8d7bMh8ENtZPHHqtHq7e7TG4nSEjw0KGLzWPSTOJ7x+/a72Hzumr/7KV2xu7uj+rbuqMZ+xsetnPvtLOnvmKdNzr8rMLw/YysF8uWkD5cmDh7WrqzvWJ41PjNkAbVZTc4vfW9VQW2u698UmpXxMwKLnKncceu0HX9Ru8xXPov7of/6f4ozOEydP6fDRIxb2TAUO2AC7rat3rmt2Y8XGnw0fG9bsRt+955C+//O3dGvwocosUDsa69Xa0qRz1y/qwch9dTXX62BPvx4OjaiutVGT89P6sQ20Gzb8Kg27tbNbb73/gf76e9/X0NCQjfJaPfP0k5obHzV+NRofngrF8ctf/ZwV+LpWl+fjzEfWXVVbWKwszmvZBvNr757TxZs3Hb6kT730kqanZ9TRyf5j1RocHNGNDz5U1fqq/nqwQuObbJq5rc6dJTVW5Ij1QGOleaZa9aYTMo21XkwFoDAQWHEGqZsfzbcwDji7kd6fPcKfZ9phCKiIn4KsGJ7P1oxgT4GV7ZtOD+uSsm3jXxg+H5cBRZ5FO8YIKMJC+PlKIZiKi6eUL6W8HZdyECeMLPsRh3t05EzLwCnSpfKIfCwfcMjHdAHZ8FJGZjpzqb2XzM+sRQu0/A84KKjYjNbGOGvjsnOJUs5ed1HGAsf82CeNs8AVPH0vXJYZY/GxYYVXxss4sX1PKR1TStwpWcQrRQJK/nsM++OuwCfTOrXzQVbiR/3gWBdJ+pTf0J+RzPxwAToge3HFdj6kLXDGFYcH4zI/yuIwELXLuKmXivIwTFAYJFyRL5fjUzSeqN9QjKYzHYxCoQcdueyAhwP3oIHTGKKfk07pkv7UB1GgHbqCOirYgTSRyv8ATfkzTb4zsgMu5B0dFhaR2gVdP8af4SJjABGe5UWhR9zwzODI0f4R3X6JX44Ko+zRqR93RdmL9pt3EEw6EIYxAi4x2uT4gVPE8z8/YBMULkaCCeS/w7lIi+OO0YOBQ72AfwCyi+r2a9RPxE+cY+TX+RXbPgADfDLvTJ/17Sf7PaaXeSXi+LHEE/BMlMl+5BEj5dA50jAClTUWcEo4pjzKWT8eAqTzCh5yOuDRpopyRh5OG8ab7YVIwJ/vYJtGmB8+5iLt7//+738TyCCBB4yMdRdzwoGyU0Elh0EAmJfnFFCFsE3IUVhfpCocPSIMnLQsYQYYP61kFnrHNF+pfTF8yx1BVxhMOPAiW3ABTwoLwZjqeCQAXHCei3SkKeKnICjWcmXvg8aCH3EhIGHAwODKdQRZVsjHxpNLVs6La+Vac97rxn9B1bEYvLGyTL/y7GHdvXEpRhkunvvAeWzr5ImjsWZt0Er2qaeecmVtanR8TN393SqrLtfk9KTqLICxmNdXVzQyPBRf+w0OD+rCxQsaejgYjM+n+o219Rpy2pvjQ5qam9HzZ59Xe3OrlnZq9Gsv7NcbHz7QEwe7dXt0QT86d1evPLlPnzjargv3pq2wd9TdIL18rMv0XlV7R4v++KdX9dG9CT0cGde/8fnTunJvTE/trlVve5O+cKZf5y5cUUVds177aNjp3cu0oXV5bF63h2Z0dFeHhsdn9OKJPbp4f1LHBxr1wGH17qlcHV8x/29obWNHv/7MgK4Mztt421B/V7NODDTp+eP9uvZw2mVY1DOHeuNjAUYCjx0+osX5JS3bkOFrzbXVZdNlTfOLy7p64746+3q1Z1+f9u3ZrYGBAbW0NdsA3tTpE8fV1tBsw3ZBQ3PTev/qxThKh9Gxvp5uHTx8ILeyMJ3bbYBtur4qbEQ02UiaW1qI6Vy22Pjkpz+t9qY2lVfZMDHdN9ZW9P1XX9Nzn/qCLl2/r+m5Ob39izd14aMLNiIqY9+uBzaM5lfX1NTYml9ebpUblvTX3/+x2E+rvaVOzTbyhweHtLS+rL17+vW1z3xGdTagHk5M6rlXXtFPX39LIw9HtTK/qMH7Q7pz70HsldXR1KAarepLv/Q5vfzSp1SxXaE7N2/roQ26kdGRMByPHNyjpobqWGfFqQQb6xZO5VU2CO/pF+fPa9o4bK4u6POf/kwcRUP7a6hvCMOzvd40WqvQH98zr9vAhY/5mrGuMqdADtiYrm+si01UUUJ1rtt6FtbX1zsfvgimHSHMqqJN0x6jjRoscoNpTA4J52y2lA8lxUk7tXxJgYh8QW6kMqR3GqMY0eLwL0YyUjHjaNIhRrn7ha8vQ8j7OeSCFQ1CkOQhUEvyI+QFfo+uhI9CIGbKlxSUXKTLGKV3hz02ulL2hDgquQg3HhhddB5Yy7W2mnt08UfcEPimDXlifCCDmIJF2INU4ETRyNvPHN+DLGNEqJiOKuQhjjj2Cvqk8gOPVHa46KHbICM/ZC1XlDNCs7z8CtlYKmmEFi79817QDOMk6y9HVop3lBp1Hcsh7BcK1GVmDzjKzjMjLFw411bkFvXlJ2CEf9R36oGoHb+n4YHSM76l8mFUFFs2RFk+fpV+8Ah0Jg/wj1GzR/XHz/QyH/JOvTGIQPqC59BbkWdcqXR5js65L+S7sw9o4biV6ITihgYFfWk/vpmn00jG6IZmpE5X0DdpC2+EwVHCM+o+4GdewMqQeCvdS1FKsCKO/1H25JdSfTssBj6iPDloAdwMh0eZUrQXaRwvaOT2xS/bTKk9Ox31QrxsdyUjzQ5YOPgxOtR2mZfL5DgZnpTjOfM2PvYB+zCgHZh1ET6+eI/bozSPr8g+eC3xSSMWPLMcfgbfgJG0SEMwjSqyoHzkFzxTwpG1ytwBzp3ykAedCQxD4GPjEJ865Z14VBP5chUOWuGAUfF7v/e732RtU9FTwWVjeJwwLEQDozDF6fbZENwIyCFMYBibrxJBgjhZORx5EwwEMv6BNAt2aVAI3FgPYXIQv3AIUZAjPQWCWfnKkDj4U3ngizDJ98e94oI4uGzEWWVhpRovDCsIBtwiTUEsv0Rsel8IWka6XF1W0JtaWFjS/Lob3bZ7kL7PllVrA0ay0vudF/fo+vk31dzaakNpQ3fu3lR3d4fGRqd8748v2l5/6w0NT4xreHpMP3vvDQ2Oj2ivjYjbN+7o3bfeiuNboGNTS6MNtbM6e/asWpqbtbq8YgNkQU2dbbpw+5rm1ha1/8A+dVbWq7t1Rx+de12fOrVXd+7f1b7mcv2dTx9X88a0ZmfG9cvPHtGzx3r15L4OXb12TeOjw9rT06rPPnvchlOfvvbKae043heeP6ZOK+QXTgxoa2nGir0ivhzc2z+g3tYGffGZPWbISh3ua9NnTvaqpaFO+7sabVjYr6dFnzqzV+9fH1Z3e6OOd9erp6Vah2xgHuqp1aiNiht3HujTx3dp3Iblm5dH9aWze3Vib19MGXBWIDvZs+CbabyGmmq1NjWFgTU4MqIPP7qmY0eO2MCpduPf0r07d3XtyiXNTs/owYN7sT3F7NSs5pcXdW9sKAwvPj7YO7DLdTZnGA/V09+jJRt1ly5fUKUbx8/fe1s3h+/r4cxI9MQZxarYtFB09V8znRZtsMytbuqdj+7q3Q+uxCaw//Tf/Uf69Msv6uknT+up00/q6JGj2rf/QJznuLa2bJ5r0ODoksbGJvTFz7ysT770tKptCLEH2ezklI4dOqQj+/br2s37ml3e0K59R/Xqq2/beHxCp44ddXl7dPDoIf0bv/PbevGpM/rovTe1PD2n7q7d+ld/8q34mKB3oDt2B29v7TBNDtqQzo045xZWNDO3pgXD/cnrb2qJMnU26wsvv6A+G7frbjsD+3aprqYhzg2tq1jW+OC6/mLKhpP52Fys7rJ1NVRsuE6qdLCtRtUNNpxo9lZG9bWM0GB45ReNCGKmCThxAMOAr56Yfgxlg0XmOPT+Qvn6hzCljdH+U1KkXMFQodkhFJEZ+AOfC9kQI1tOgDQKOES2C6OrNJWBD+2Y+KGUacPEi7aMDY6wJRP+pwwqHEokjIKS3CMJoYWRxbKFEJIlAQvOuIxdcoYbctNwFpaWc3Tfhlfs51waGgDfkJ1+zoX0GB8pdwqZG/SIHyCTxuRLuYiXcVMZPHasw6UXj8xKpUd4TtsQnH7Zwwdve1IGBxKPNCgQ6FAo0IgXiUs4leIV7zhwZsNMaMOIHR8QlIJi25r4AKIkw6lbyvJxpfNILgPbd+I+encY78W0dvwCn1SmBS3iKuH38avgEf4/Lnsq2eApBxT0IJy84J8Kt1UcXIrDj3BmZ6J6S3DJ1y9BC4yvzImrRADfiUp4uY0n+Bp9w8XUczAzsRydJS3gxTPpmLoHFh+1kE+O7KaLuvDvURspsiMv/x67xBMHX5MOmha8EWWyf7ZNBjmy7pj6x7giX2gYeRDP+CewAvJj+KQLesdf3sEZff9oACQ888SYsBfwIQ3ON+oiaFmMItEe7V/ULWERMdzjQgdcnkqwgi7+BW+R1n5ZfwkPP5JjMwRNSETFRswsN/58AFTgFHUdMBMX3uEX6Jcj8yQ1r/qZfOCZwMd/EZd0ESnLDBxoEPT/xjd+P3auR4ByZYQUWFh+hSAFUVdbCJMElg2GDGh4LERfM/HofWXDy6k/UpIRXzLQUy8Ou8SYoocbjdMAIQV50IvGLwSp8TI3BsKEseaLvcRcu84jjSV6BuCYuOZi+0hHLo5nDEt5lAc+xTB5EvVjFRxltNCyIIowx2cvL/LZ3OILhwpNzy1pacvCcJup00otlNWacZf15ZP9un/5fUNb06H9u3Ti+CnVdzSbmY3vunTr7n1duntDN4aGdGdoXAcPHVZLY41arcjmxuessBr0+S+9oqraarW0tVpRT6vM9J8YG7Mhu6LN8h1V11Xr3r37ujc3qUrT8UBHrzbnZjU1OarrN+7pD/+HP7ahcNFlXFBHW5129fVbqG5pdGgwGs/q6rJm5+e0q7dfW+tLsYh6anhIf/yv/lg15Vs6vKtNqwsT2irbVmNLW3zluDU3ot1dLbF+p7NuW3s6OBdxR7Wbi5oauaeK1XGtLUxrZXZYhzoatDU5pBP7+3Swu0HDw3c1OTWmT57Yq9O9tWpxtR/b3adffm6/DbPaYFiE4KXz59Vtw2vOuC0sLYo1bywib2xs00cXr+rK9Vtq43xAs+Ho8ANNTU1oZXkppr82rWCil+2aw1idGhvRkf296mlvVmdbm4bGJ3Tpzi0NzYzq8vUrevvce/rw+kWdv/yhhk23u8Z3em5Gp4+ftOHlDCxHJ6cnxJefN+/d00fX7qutqUX/8Le/qk+cOaXKcvOGeYs1Uo1N9TES2FBVp0nD2n/4gOuPT6w39PzZkzr/3vt67tnn9OJLz+n5F17Q7j17bHjOqtfGV4froLq+Wbdu3danX3pBB/bu1h5fTClXmN82VpfU1NCoL331axoeGY4tQdr6OjQ5N6GW/j49uHtHZ2ykMfW3wkhXTb3uma/Onb+iMfPYr3z5c9rl8nfZgJ2eHHPPfMFtrcKGYJlWFqZU7vb67uCCfrHUGGsVa8tsqGlF5TXl6qz11daoeoQDRpXbV2ye6rLRdukAcYYoejTXKT0eZaYhZ5ssjXyU2lbRe01Dyi3ZFc+vOGQ9TvV3WyUu4YxMkN4vAfNxh8/h9jO4cBarGcXhxEvQiUN2zhw3BC9tGzmAQEU4ImdQCiRDoKaRgIzhjkJdYwTEz5SNcuCK8vCWabmMhQ3I2D7FnU7WdobwdxjxIAs4YEigfKElMAKO6QCtiFx0ZNMAypGPlMF0LlOBgGfhSM+IYBisj7ytwJC5zjuWfVCugm6OFOUo5R3ON0bGMD6R0YQlrAwv4hV36hh6PPYnHbjxxToKPBUL28MgO3FZJtPYSdg4GfnNdh8hoc0PIfeDL4CJBIbvGClL4zcYLXDLUPBLNkoccOAel+GmsZI6J2D7LZbIWCnyAr6Jp+8lfkTZkyqNoCBA4JwjkoFpuNAn26VRRNcbcTYx5iJ1OvyiIwF/mf5hzDhv6gO9AnTohXLP6TS+9KVwyYdM2ROX9XChh8C1xJvxDD3sqAJKR9r4QSL+2UWcv1WWoq6IwYikS2u95vqwD3oqzit2PrF+G9qR1lfkAxj/i9oyjpkPudtlxpEnaRIXpzfu5Fes7Sovh17ZFnHRWTAeAYX00MxXIOh40IJ8H9Of3AJ6poXm5IcFCo62E7KcyALqzfwT9Q4ejztk62GbmAdLcIGUbSh1PPVKKWJkNJPkyCftlBd7UufxSHrnBRRegiUdAPxoq34PfO0NTWMk0eHQsJzhMS6AMe+MkCTS31h3EE+PXfGeFZQjV3y9E4xilxlTuKwEpgRRJNyj4cFgRgKiMEKWrihJ9kBIj+CLBbelHGncVCRR6TUSp6gwrjSwKP3HXAnZHLLPEbICT4RINAD8SxWRMLJhQaioFMfnc/hG9+phsEpfdWXGy/fN7RpdvT2kA0dPqbmhRx0du9XQ3GEcG9TevVcN7Z160wr/ytVBKz2pr2Ovnjr+rF58+pNqb27XC8+9oK7OHtXUNsQ+TzQ6psdseenAwT3q7ukwLpBlS0cPHVC9BffQ+LBmGJlqqNcLZ5/THivy8p1y3bx2Rz999W319+1Xq/Pt6urQsaNHYm8n1lNRz+yAj4OuXV25royd5vkCbmZqTkvzC2ZAYiD0zSwmSwWCksv+KN4PPnjPxt41Xb9yWSOD93Tz5hW9/vqr+sH3v6vbd27YeF2xwTAYX3aOTwzrjTd/bsNqxryC8KPBmKmhnRUHIyXlFXzR5oZPZZXVaGZhXfcHR7VoA4EDq5uabAjU2aiBL6woylwfbRxDZOT4Yg/c9vb06tTew/rf/5v/vv7x3/s/6Jc+8VUd2HNSM9MrNkgu6+7DYbX2dGvEeMzbOJrbWdX02mIcNxS9OuPC9GV7c0tsuUBPcGpixHwmHTl+SOY23b52Q7PTc2Z8o8nniqbh6tKyaqvr4xDq2hobYnUVOn36pJ565hm1c05ifaN2zHsrhj+zuKi5FUb2FuOMTb4utGwPem9vWGGatxdmpvW9v/6u6mvrNWtDtLu/VydOHdeOO+TvXflIDwZva8DG/ZDjTcwtxka+H12+o9fe/shG5V2trm9pd/+A9u3dr76+AbH9CZvk3r13W3/9nb/UsJ8nJuZ1c8t8TVvxX6XpF71b10l9NQqbzhOK0/7m+0Ig0rZYn0RbyS+5ctokhDSxkRU8+4/2mW3I7Yly+pledSglX9Rd0N0wQ1aAS0moYXSE8YLQMk48x2iAw6O9GlYIsMAw86bVoziJk/hgfG2FYQFMjB7ikje4MFKEcCSM/FPQs5B9LaZGaPOF0YVRyP2xbMk8kQ2M2GMUkiX5Zd5JK/JJ+Vodi41r3GFCpmSUlI0hoO1IV6RlMT1rh2I9awm/UDYOJ48iDNoWaYBDB7hQsKAInR4p0aBQ5pP4o15K2zhQPqeneFnGhFm4Ig/uXMTJPPxu3ArjMOhdmkpjaxRmQPBDZsf5fOYXFFqUx7jHyKLxzSvrL6fnUo6TLXUWD4F/5v+4DAW+Gcp/gj6uDIFJfhEbbzvSwO/E4R7QHsFNR/kCNv5+p5xZdvgReueZufWsGY64kWOkCXrYL/SL6RIjnPaPL7nRe8AK3sMAYuQrdXBx4aBN5Ot08GhkWnJJm6y/ovxRFj8XV/Amba8UnresO56BCW+xKSpTpvAT99ieyVkRh5IX9UXuTvnIH3RKIONKv6Q1gcBHX1P/0Axa0BZxwTuJUMQJfjC+QXPC7IpyZLlLuZPE1yN+xb4gfgQnPPAgXRjJBNg72jgyxPmAD473hP3YQfOsG+ujkBvJr5SLdpQDSikXgn7WF1Fm4Dgf8iX80bthghZ4RtnCWETubDLV+HtxSDbrq/j6LwVeVmqOboGcL8KcEGBUaDQyG2qJ0ONeHoxW9Oo4PwpGiv1A/B5rQ4wABheVkcRNQZhVS1alux37wsQCf7CP/AMTP2Yc8sWgioq0ozFAEJQGFZrrDJIY4FWkKyxPyhHO/sCiZ0LcYBp6vRZkMQ3rBgLuqxvbmlo18R3uGtFkWZ17clWq0oJaaxatCOd14sxpK/hdunl3QmPj83r9zZ/FV42vfPYl/erXv6q/82u/qpNHDouF0xc/+kgHDx3XuQsXVd/SYOFcp42VVU0Mj+jhvQc2xJpjUfROGZvBsmXAju48fKAHIyPqaGyJ9UX/+X/5R/rRm29pcm1Jg+NTOnnshL742VfUWA/Nk5Gh8V/+1V9a4S+ov7c36E3ZmWbgiJl+Gy2uao0a7p2bVzUxPqIH9+/FV2lNNszGx8ai/JscVr66Emcx0h+ttdXAOp5m4z4/v6b52ZVYV8Vu9Hk+WZWfJ2MfMxbut7Z1xiHNKZS39ODhfS0vTKu7o0WT0+NacMN/89xV/eWPf6p3Ll/Qkhn/4dCQXnzuGe3f3WsDp1Lt7e2xN9fK8mJMVbKWiAOgO1pa9fDufR07fkYXPrymP/3Tv9L0zEJ8ybnPxllfR7e+9rmvaGvdXGy4+3ft0gdvf6A93QN6+fTT2llc1/Tigk2ybV2/c0/3R0c0ODllw0N66qlTqna5W1o7tUC7NT+3tTepptyGxHZ5HB1Ubzp1dnbq1s2bsa5vfcv+s0umT4MN5KZo6K0drbr3YEhdbT02hoY1NzPjcvXZsKw1vfIoGfhwenZap848oRXTcHR4yIxtftxZd/0OmSfnbdC1Gc5g7Hj/cHhMb7x3XZfvjce+Xnt6O/XkieP65Kd+KfaQg17n3n9fR/bZaK9vMJ1nNb89qjcXejW+ykaxZWorW1Vz5aY4o3FPa63qKzZjWrG6utY0Z7TLBrv5tdg+gunIQjEVwj2aqNvfI0dbo7nZP6cjUk5E7920gAez3TqtZUjR7nJqA+GZBheO9CE3DB9Q9EwxNBB8jxZXk8p+5FcIP+4R4GxIE0I6EE3ZwTtGXoyaOi7wAIDcYvoUARwwSi7kUOBCuZkG3InTCfgIJxWIYRo2ox3ARO5x5yMFpo/oVD2WVY/hUk6mtLgzwo0SRBGxPipkZ0l2wUPUF7QrZBl32tK6Dcb42tBxs5ef+VBYYx1kwBE/i4Ev9ZYd7aIusq6IF9HjOVMXHqnISAd9UCe8Y1SDF3SlTqhT/Gn3676gcxohjJhlR5g8HuVj5yqPC2MA+iRfQZfMn1thqOKSB+GPkkcpiHwIC/lO+kibRnca045aUtyh4ewRWZQAFEZA5On/gOeKkaTIC7xMZ9dHlgf+pe7poFJDiRO4Fev5cDHL4/xzrVl+yFKUD1y5Y6TChxnGiBj4pvIv4gZufobO5BdhzjB+JfzwAxF4Fd6PeqU09sfgCthu33yVCe/iwBP/GIku5YELWCUXXv5X1A1X+PsCrzD4wnhO+pM29LDxgCaUhXfoBZ/DB7Q16rWAFagH7Hi1Sx6NXEDFV8Gz+VrCz7cC14/jhsOfIHiSdHTEwAlPeDag+Bn8sTni3f+RRxjOTK0Hv8MDEZqwgVlOZ8rPwEHuOOcIhZZBD/CMuqKMTu/IYXglUn4LRIur9Pq3XBQ2GkUyONZ9jRUpjsWuzPHTu0PgpFAuCUITOrC0Cxh+LhQNVzB7KX8qYd0EyukGCk/zdpj/igrlSuHl+DCyjUA+OyccB5MjtMgySOi04FoIU9LjglgBJ8trvoj4xENYsIATXDAkHFFjS24Y9iPN0k6F1soqdWdiSu+99oe6M/dQTZ3NeuPcRf3hH/2vWpicVn9zvTpsbDx58kQ0ooGBvW6gfFiwoaW1RfXu3qMLNkz4Mm1rbTMWqU+OjmrXwB4N7NqrppZ2K/UGDVphtza16IYVO2eBHd6z34bgjr7/459rfGVB23U7WnOZD+3Zoy9/5lMxMsbGVjn0WqZa1udYuLO1AmvHmIa8ffuu7ty6a6Ol2cq1Qq+9+j298NxZdXd3xVeVwzbE2AS2xj01jAp6bAZhY2BQTfX1UV8cq8M5laOjU5pZXNOBwwejvhi9a2ho1JXLV/XBuQ+1d+9+41Fu5d8YU2RY/js7m7py4UOxHn7NCuz24Kj+m//1z/Rgbkoj8xOaXl5w5UsTI8Paa8ML+cW+YRj2LS021mwYQQv2CuNw8pXNFV0dfqjv/fhHcX7kv/X3/74++/In9NLZp/Wsjavujj4d3HdUT546aSPtjq5fv6OB9i69eOZsTIPMb67bqOmMY3WuPbijqrbm6KnX7JTFxqLTNvD+5Hvf0/uUZ9eAOlwfjY11NiAfBH1ff/0XunnrvhZX3MPfqtCK65NRrT17dtmYHdNKfDSwY2O2ycbZkA3aEe2x4dXd262xKYxVBPJ2fAXb2z9go878bgZub2vVmdOnYpR4cWlWne02hs0jO+YjtxyVVTdpfGJGLz77lP7+b/+6XnjxE6oxTWpMfz4K4QSHZ559zoZfp1p8rdS061s33LFQjVNvq6dsWY1V26qrLNOh3hYb1ebDhoaYMuLDBA6zjTbt9s7IIx0U2i8CG6GUysxCJZs3DSgEVCgh2hRx3X64M+qDZwhl4vqZtkYPE6GV8sWwaOchE2j/KA/es+0jUPn8Ow7tJb0BoYQCRqRNHIiLMiFdIXOKtg1s4GAIhoAOOPnVXKx3IS6AHfRxB0yMLvJhTRdKEkUWOPMznFjTU5J/GK3QCP+/fQEfgY6sQjmyzoVRIT5wSBlaBfEiLg68McLACdRwsdGzaYthHPINxWZY6TJS/C/FT1AJD7gosAJ+KZeI87GUpTR+9h1JnEYnOKdBgR7AWIUPoDM8DG9Aaz7GwEDJadY0ZsERoNQfihA6cFwSdZKnQYATlfiYTtA76gNf8IAxuCdycSdv9Ajx0lhNOR3TjDj7g1vswee4BUzkPPVFGYGR+ZcIhnOczAWjG0UKfdMQhizoPdIUdQ5K5IvRBQ5s6Eu+9gxYhYGanZBU/KSLZxvRhMeyGr9zFfCKdlZC5hGtjW3kn7QwvfzjKWmSYfygPe0EXquwccsmyrlDAAZpbncR/OP34Gnnle0jsnvkivwKuBme77gw/F1/xXsQyY53aBZ4GD4d5+Bxp8VRtMeOsptedskLhut3YobRZbzImPdIxzPwDTvKHyBL8eyCbnbUXRqY4esrIJT88hnc4HEcRljUA/R3nKLTxyg3PBajthEPXotHhwEnDV72OWMHCOAyo0DNsOm46yYZO/HKBI+f02V4Ik5RERY0LNJSuQhGBAxGV1rXjufoNFKYiqFzGIQhfIRLwDOsQkDwHmWOvHfiCAYE2qqVBsI4P8vOXkEWKo0oGDEYlQL6vSAeRCoqIXsCyQzc6XlikBVwiMflDCIPvMHbQGKUacU9UNM5hIQ7oL7MBMA0c9Zpw3GNX1WXKttaNLO1qD/57rf03Z/9WBtlW2ptaVC1G12DDaS5B2OxD9Pq2rLTGn8zenNTc6zb2rN7l7YscDkaqMlK9ZkXn9X94QeaXVzQ9Ny8ZmYWjXOd+rv79Ztf+3X95ld+WS8+fVYH9+/T8888o339PWq1UOtqblKj62FxftHMAzVpzJSzTHv27lX/QL/a29tc3uzps6P20sKyHt6/H9OFe/f2mabl8fXa7Mys+vr71WgjrbGpSRU2rivcQ9oyuJp6K0/HK/PFTvzrK0vxJWK5CbTp3hK1Ozs7E1evjYpjx4/qlVc+raeeesKGCkeK5MgkSpwF2hju1JLFjensYBsAi+vLmjX9Mb7mV5dsRDiuDcRGl3GFacDpaadgH51lLS8uanmBKcAd/eC1V7VspfCZVz6ljuZGVVCv5vvy8tpYu1WzY7xXrBRcr/09PTamFvTOuXOWnhVqsEG4tbqmF86eVmtrvarrOdB7SYumRUtXh5ZWMQTpwZl+G6xp3LRxtWh6uvNgvl5fXw0azxjmhxcu6PqtmzZhtrThhlddVxNfv7S2ttlo2NSADa5e1xu8xBqL1rb2OLiajQZrKmtinyymWDttCDLyW2EDuq2+Rb3dvTp6cL9OHz+sA/v26KQNssHh+zp78pj+g3/3f6OXX34xNoRdMW5b7hT07dmnX/7VX1eD6xEjbWRsTN++Ybrt1EcjhX/Zo442XG8eik6O8wInhBZtKpVJCjHaVDElQltCaEf7pTHZUY80Jxz+OKYweCY+vX2CkQeEIlxz+UDJGEOoRZtMuED0Q8BEaOJHWvgnABCjlCF8V4STFKx4L4wVokVcX/hFHv5hFLKuC2HLFZ0xhD5R+YcjTdDGcsVpFi2bmCpKgwvnDP2Q9EPBIEtyNB9X4IjjuaAbeEIX/IAFDTBocnQs8Xcg0EtxtkPe4ZDDKAbO4ywMjczHV2QHHR+V4HGYXTEiCFwuXMZMn3zOuBFO3oGv05ifKScjctQdtOKdmCjS2BC5hCN7sjEqFCNDDs94OfIAncEJQxN6QHuKi8u8UgkGnqUAilAUo8Auyhiej8OiDk3P1E/WSfYOo8l1EnxWgs9V0Ij/Ybzg77TQiDvOj05HfeYi/IhLWVB0DqxzOamzXA9Z6w5mfego8DcUIEQ+5AdfhNGBIvcFHPAlLHSW4zEaVIxEEcaFUR74wXPc7bgXBiA4hp+voozZSYJ+tJlcPoBxGgMJUd7kUYwu8uY5jDng+h7tzM9RBgMu8s0ypSvyDXr6lzEyDjwMDujpKJt/vJNPtHu7rKvHdZzucb0GVIeRNvPnKdB57CJpqU6AE/G5OU9krOuNVGG0OQ7woBH8CJ8Ug0jgAS3AD5sCUOBHOFk/6hySWwlOMeoeGICz78DmmTDO9sSTGCurG1q2/qn4xje+EVONBhuACwC5zoGGYgD2iwZD2A6FyN4BPfCdLWdcIlowhuMFYjCutShCBASYysS/WCRL77QgAhkDk3wQhhSOOwZSsTO2OSQKBPaBo5UDaelN5NClGz/BVG4JXuCLo2B20cPhMiQYAaYKQoFDhGMcrmuJNRSb25pzj2DFeEKotZUNlbmXsLji8HWE+6bWdyq0uF2lbeNWvz3jRj0SU1VLcytanF7UV158Wg2mOWfobRi5hs4OtVm5ssM5a3uu3bqkt86/ryOHj+nOxavq2dWj23fuiA/Rp+eW1WglXWahxKHTrS1t2nfgkDZtPPzsrXfjSKHdvR36hA2wZ584o1rD31hcdr7LeuH5J2ykdQWNGDbBMNi0gXTj+jXnWx4jKtWmz3tvv6MZG0enTh/V3j2dGtjVq+b2FtXWV9tYXteuvn2anpjX9PSs82+JUboVjJylOTVYuHJ0zqaFP4eoPhiZMINV6Myp02rpZJ1Uq6mcynZuZk5njCPrIWBqyH3l6mU9uHFLY8MjevFTLwdOtx8O67X33te2DS+LnaBlV0enjuzdrSdPnLCBYB6JXoUhm++QN7U2BqNBu4yzNqY+vD9s47Jbv/7Fr0ZHgFG7Cxcvuw46Q8iMjo6ovbVVZ08/qSaMOaf/ysuvxBFG1HOZeXbHZdqur9C0aVO9uqnjA3vU19ulloYm/dav/arpYqOpvSuN3KWlqJ+r16/ojo3o5vZeHTv5RBw71O36brSRCl2ZMmbNC18y1VhR4nf//l0dPnxIbdSzWbW2ZPBOTkyqubVFjW2tWka5OpAzNCemZzQ4NaGK7RUd23dEv/SpL+nS5UtYMfr3/rf/jk6e2O/2sBojoYyuMkq0srGi9dU5PZxc1Op2ub47VK3v31mLKXLW9XWULaqzilGWeu1utnFXR9vbsdHX4PZdEWvwUCb09ljniACqsMJFHiBcGHHBEI0eblaN06dAos3GtIbjUu+FgI12Tjv2M+2R/aXIC1fIH0fkrdT+4aRUMMiUaOuO76do4hgfCPGUMyjZYoTLpqYzQhawRsxZATJwJR1iIacXmT3Oo6zIv+isZGHyFrLLCWKditOvm/cx1pAmRtbhOeJRaQM+Npg1bxQjIDjS4lAEhUMRMsWIjCTfbBsYNLkeFRwDp6BFPueVsm/TsgoZHHGRt74wjlHOhJPlYwO2hEP4xavdo4d0jkc6/COOr4IWwOGObI5AXzHV5fySdjkSEHLdYRha1Fcp63CBs9NQCfiDl5MFLyX8BI0/dZx1kVcRxgV8sILj+GVZs7wYw5QTehSOOgLP6Gw7HjgAv3Ckz2mgNDYCuJMjKyOc/PwMD5IHYdzxjzI4jDqgHNRpxPE/YNHeE5dU9LQj2kR0Bkookga+YFYojfCsM/QTMKJtOG7wTokWlANX6Mpw5GuXtMtRZGQzjg4PH8twfNmCZVaODhd8WxpJswtDxbgnTZM3GfnOwLxF8XjgPQqbLh7tB50JAiYwirjUQdCppJtphxFEuSJh1mfiwlR16mholTxtSMTxvRh1x0W+Th/GkZ/gwzCWqD/zb9DHF9WAXzGViDcyglEp+Jc8oQl1zVQwfBNTyM4v6zg7ZcALI80pik4eaaOsDiMeqAIrp6AxaNlHdEOrlpekDcOLBGBcVDTAc/8tBAsoGgFDh2EYfYo1EVSQf2nROZZhZEEhgAlLYUxkwgtiA4+vBgmLIUbytCDFn8Ji5BEGczIaEoITkMYhhCeFdDj3oudBhYS/n6nuIKD9CmLEzY53KjLKYJxiPyI/ky/5UWZ6GOyqzYLrldU148+QOusu1mMUjrVB5VbQk0vQKRvvrFjnZdw3lqSFmyq3QdZQU6HB26P60isv69iJwzrxzPM6+OQZ9e/eHT0dBPX08rTe/PBNPXxwX4f2HRSHRlM2Fnb39e3R6SefU4Xjrqws64Nz5/Tue+9qamYqdnv/yRs/14WrVzRgA2Cv43c2VWvAiv3YwQPGcUsHDg64XNtaXGax5KqNxgXNz0zaIJzRQP8uVZfvxG7obMC5yFeQvc3q29UZjGv0tb62pZmZebX19aqqud6GVKthzevyzat6/+J5bZZvxVcwlSgYGwc7bpjrJSXS3N5k43QpjIy56elQnNeuX9Uzzz4dI2IYylTRT777PS1MzdhA7InRONZpXb9zW29fuKitStdjjXuFhn/y6FG9cPKMepqaVWP8+HKMtTVMWTH1yWGtce6gG9PS+qau3L6vYweO65deeDEEM9tVMG3WZmOLr+eqzVfrpsvSwoJ+/MNXI92Jw4cj3qr5kC8Nq5qb1NPcqR4bcMtLq+rv61Eni/ndmo4eOaw158cGrBjoFa5rvubdveegnnn6RU2PjWv/LhtpzWxAWqku026fDUdkyzyL4ddWYnSssbFeH334gfbsHtDc7CzSXys2sm5ev6mlxaXYMmTL/DA5P6M1N6dX339T712/aN51r7qsSc+ceToU77Ejx7W6sKJnn3tWDU023ObmVW++qa3cirMeN+bGTJ/N2OX/zy5N6S+umu/LalSxs6m2nVXtqVhWvQ3d5toyHe6pi60lmAqNUS23UaawWNMV65VsYCGkov2WhCiygN45QpB3BA/yBJkR7cs0p+3GM2nt+E/b4YkfLTwUuv9CrpDe7whaYNI2ucg3U2dc8ggBaVikDwXqi/Tgh0DnHYehF/jFe8oFhCbKCMVDmhg5+Bsu8Y3Op+/EBx5ygjIjVCIPlxkYyBGm3OrNkwjXFObpirIXjvIwWgue0AyZhAET8Qw3KONn4hVpwbmgG2XBh3hFPsSDZmxbEB3e+EVIFiVu+RBKzA6y4/It31E0Act4PQ7xUwmPj7tUSFlHtCH4Bj/kIwZ74VCGpOeCztAKB20LWV7gUtR9Lj7HM9PFFc+PvNP5mTSFIg5XCit4M/JwQvAEl8IBs6Alf8k/+Ccf8Qz/pl5xFKfll2HQp+D7jBsLtF0+UCFf+B7eCAXsCOBBpz9G95ya/Jh9oCNP3fKxRsGPhOGAy8ghujcNgvS0d7jinfSkKwxZaIh8o7yc/oIuW7I+IR6wKRd5ZXLwzzKEYWPc2Y+PzkD4oxtKZYhIdpFv4fDOf4FXxkiYqaNzZJk8cdAm168V9HRZDTDBJx54wB9h4MY7gZE40hEPHIrniFFKCy7QKv2yLqFLIV8is1IY9WcQUVdJQzo1m+7c5+hyfAHttLRRHHVInml0Aedx3tCVppVfZudIWRizDs96zU7oI8MrCOALocKXKQkwR74KZoVZsL4LQQoiNI5C6AEUYyUamTPEoILYpMfgiSlHdn83QbI3WELCQgpBgfkUJAEXv8WxA4YLMwfhnDcVUTR0nLMMR+VQO5HS+QMIfCB0GHzunRZpgA+M+ESUPB2PSgGXwJORHSv4YvNXrpiqtCHIAcgTyxb00MTX3E5NTDhCl6aVu2qo2LaSbtXGUoX29PfqyNFj6uWgaogO97iy1rc39Bc/+Cudu/hujCD90qc/o2OnnrQiX7HiK9fow2H97Odv6K2339Kt61fst60nz5zSPo6Y2d2vq3eu6cK1y2prbtXpg4e0w9SZce7r6dHhI0fV2FyrxaXFoAMNempyXHMz0zEiODCwOzZuLXcdlFfs6MbdGxqZHNHw6EhstFlf16Q5Gxs/fecNfXTnun741s9scF3RrYe39N7Fc7o99EBX/P7We2/rw0sfan51WW+9/66W5qd05PA+fe+H39HgyJB6uzqtgGzl28JnHdYuG53TNrSGhwZj3dCtG9djLVVjfb32Hdyv0ckxTS/O6+fsqt7AlOZW1Mf+ngG99MRZ1e5UaGp80nVlarh6l5aXom4XFuY16vwwCGobGvX2ufM2pI7rxWeeiSHehsbGWA8Gj8FbKJNGTghw+W/duaeHLg8b2HZ0tNvkKNOVq1djc9Qzh46qp6tPTzz9jHYN9Kut3Yap+WXFdUTDm52dt6G0pvmlvF+7dltNDW3qbGs3rUcdv8Ftx/UJHxrhG1dvaPjhYKz1gtcGdvXr3sN72rtvr/Fp1sTUrOuKNVSNobw6XJd3h+6oqbNd33ntp3rvwhVtl9fY6FvV0syaVuYW1NfbaeFVowUbWz/44Q+0a89ArCthMTPbbcxMj2h1aSaOELrDEVLn+J7TvL7ttlS2baNrXg1uAuxdc6zbBnY10z7VMZrJiAWftrPxYzy77DUuN3REoD9qQ36mnsIQscu2yXE5rP9KQYOsCKEUbTRHmYqeNXXC2kzixCiAHbARXuRJHVNnGDKPOmchHwJU/A+5E1fCi7sBIF/CACIMAe708E6RH3AK2YIMK+DlPXkly5oClmmqCCxFoJwplyqtGDFMK4L+0QG1Ay/C/7YDFv7cQ16VBDx5IbiK/MgmfUhEuqQZcjSUsuMgzAsFUxjDyDnukbf/ivxwwACYvUquyCUd8eJnXPDN/4lnhsctXFEG7igs8oV3H5XLfrxn3mn0hNw3nZD34MiVsHKUJ4yWgJWjEqTLv+QfQPEcIMnHUXgu7hmXZxQtPENcX6ZX6h7SgHMpDnQiBQDsgq52AavkCKGOiJZ0J7r50vxVdPRLnsFHMfBAmpJi5p46Ez3qZ9cZbQAexL+gF/hk3SVt0FvUbyyNgRedH+HwCbqHsBLaQZswKvj5mYu88EseySn/gjcCrtstccivMKoCttNUVzFii+FM2VzPlAUd6PCgH74ZZJf1wHPQMh6oL/O/f5SbzgD5YWyRZ3YWsr5JQfpI6X8hJ8KZlkV9cDlvwiIu8KlfftHOSp2SCMsEBT2zTsPDzzwRAZf1z52lRFkOXy4nmNOeowPH2JbTwkPUHduTED/KXIJFnuAa9RDly1zgY2gdfpE/OG2WDK8okBNH5LIQTACFNli9PMMkWIEgh0HESAYFi7UgvkemMIsLyvRLCDbHJRMWpzOyRZN39QU8DBwsxrAoQ/iVhsR3siCPv5ACN8IgbDJxEAcPHHfnDy5ZVHItXBaUO/FZUMhC8ViP5jLA0JQPAU96HAqERoFggFHqLDj4cg5hEWvZLFgfTC25XNvaND4cn7PM122q1WcPNev03l3a3dOn+ZkVdXZ0Whm3xuLqteVFzdm4GL57W2/bqHnrvV/o5LHDev70E86/XhfvPNTrr78T5xJW7diIGujWC88/rRNHDsX2BCxg77BBh5FQY4NmaHIi1mAd6d+rig1GXXZ0+cYVGwrPx2J8yjMzPRN3PpG/e/deGHY3b97UVedx/959jYwOi30D79gAMne4bKwVqdCmFeZFG3cf3rissdkJTfoaHLxvhT9v3CxAbKAxsoZiHRybdi9qXQ3l21qdn9GgDasN96zYgqKqskxvvnVOX/+V3zKue9TY0BI78TP0evzkMT351JMqs3AJI8Fpl807P3vrfVW6d1dpw6uruUX/6Dd/W3s6e9XEovymlpjO5qzEpdVF57vgemDTz4pY+zU5O6tb9+/q4IF9OnnqZKmRICTMn25K5qJohFzw67e+/Veam53S8aNH1M2WGhbM3R1daoUOptuD4WHDOa0OGz+9u/aqq7dXzcapob5ZLTYsO7u71Ob72PiErl2xcWpj8sjRQ6ZhlfYfORK8dmDf/vjMf/eugdj64sc/+YlqzEN7bWw+HB3Ugg3Ivr7dNr5a1G2+6e7tU4MNxRtDdzU88UDvfHBeV27ctRHbqrmJBdXYPDxz9KQ+9YkX9dTZs5qemTXPrrqE22HQ7t23R5xQMGP/Cxc/Unltsx6OTek/+7BMU6uIEBtPZZvauzOrlio+QKnUrpYa7Wtn4XN+Is9IBccL8RUjdRzTdRb6MZXmdgD9ivaCH0IbAZZtPtsQIz8oPpRHER+BloqfFvnYpYHjOjGMUABuwEWbdEuPuIRHu/Y/5EbpMeRBGGROS1zi0eSRK2H4OU7A8QOylbSMOOA45ob4KEvCivxwpAuhj3zhr3QnDnIBJGMKEP6yrCAl8VNJBoiIWzgUAA44dG65Awf6QFOUHDIFBw0IJ32UG5kXIdkRRl4SF0WMXILuyO7k9cwj5V4J7/T1f98Nk7dEDTmaeIai+Bi+ESHSZniGJKy/Ec8u88uOa+Ei34hWKDd4hVEnjPNUhB+HE+V0R4myh/Flv1Ly6LASt1BsOMqfU7IJK9NHULjA2H+hnH1hdIFT0gPjKGkXiUo8SfziniV2q4o6yfxTT8KHmRFxorNQgolPhBkeaBbFi4EI8DcdmHqEBxndjmlJ/6BLliPjFu0IniEs9thy+YKOxgHdiTTDYMp8nK+zpS0UbQMPpt9pA06kxYXUWYlDrrkLvnF62iT5kwfpmZWJujJuOPCgTfNxVvH7WA0lNcAj/4VH0Av/8AO/LBd61RlFpAIC7Y82X4IUN5b80MGNstkrjRanC1hEwjDCQEX+pKEOROIQN+vZoLhHWniQZ14TM+QTrYLpdLwCXuAGigkH3MIBg7z8njZIwsCRNnnTOTisCAkDy/Rmg1X8+AgwOhyOWPF73/i9bxYRyQhmzB4pzGKAIQCdyJVGA2CLiaJnRTmCgRGwrpwlK2RGwUAOI42DtHEgSolR6kkI5+Xn2NcLoW1mjjhkVEKb/0Qlfqxf4CX8INVjR7U89ktCJe5JTPCDmQOiPVAqRc+xqAD8H6dxw3Ijzd6M6VHCjR3DObSaahlb3NCahffmlo0aoz1f5l7ddoW+fnafXjlzxAbKrI4eParjx05obX5ZF8+/pb/61p9o+PYtDd24ob72ltitvL2xSScPHtWt2/e16PSDg2P66pe/qP17etQ/0GXFYHqZ7hNT01EGFlizzYWpp/evXIq1dU8cOWYjpVqb5ZW6Ozqkk2fOxgHQTMOxFxRfMNbUuBduJrY9pGUr+orqOnV29dsAu+C4rFErjwXzG+vLmpqe1I17d80DazESstvGQktDg3bWt7Sn74CmRxbUWNNk46NRTY1tGp9Y0dqKNNDWrm4bRlVVdeF/4sRJN9Rq3X84pfHZpdja4dbtu3rrnXd0zTRgJI+RoDKY0TzFWqHmjm4dPf5EHJ9UXbatz734or700ktqdxkYQYXPDh0+oL17GfkbsKHSFQdN9/Z3a9+B/bp4/ZpG56fieXJ6KnpZ83Nzam1pddlySnzdwv2ejV++lJyamIwzMtkfjQ1jyy3vert6VKdNbVRu68jp0xoZGdN3/vI76rKRxc76ywuLunHjppraWt3BWNC4ja6333on1ux1djVrbmXORtUJLS673sZndOniJZZSxe7x0/Oz0fnAsGKEzy1Fb7/3rnuiLjuboS4va8Z5LKwt6cdvvar33n9HD4aGNfjAcRdXY1r5l15+Ub/8pc9r/759qqyuDYOip69buwZ69dd/9R3XZ626utq1YQN9aGxSKxUd+n++Na/bs+QM52ypd2dRXZXrqq2sUVd9pY73NVgoYixVqB6h7DbC2Yz5RV6OcvNMW6Pd0/6LthN86bqh3SA78E+FUFoPZcczAgmjmXb2qLMVoSl3kHf5TjukrjGIEmcnopU7Qo6ehSHi18cKLeOTbxgjfk5jxR0/lIvbMXWPUucdIRxT/vYHTkoWHPASX+KQF37gHPKu9IxcCJzth4AmfjEtQ7nSlWQOT5F3yhw+1qEjxCgAyg15RHk5Ioj0xAuYzoP4jGz4KZQfMxFMsTMaAW5FXEfMexTGeVlmPDYIEpNinRE4ha//lYITzXgu1Qg0yKegY+AOPo98E7fC8UwZcSlrke/QKOsrZgwwqAyn6LCTnHLjopwOw1Agv/CL/xmWBk8xIgjeWZfk9XGdkmUA50KWZ1kxOIhb4BhKMnjWcUhaissPRz7RQXB8jPpwDiryKUZyiINX4pN5Rj3YUVeROX7GEdlV8AZGFzMw1BPpg38dB+M71ns5DmWgEwRduJgqJB+MkTAIzA8YSfAM8aEdMKLejRv6F/4CJ5bKMM0IHvn1KbMG8GOgF1eWmTW5TJOn0cU72whh+CGfw8//ccCNe1zUDzQsvfvhEU3gG8JK7bKgZ8DxP8qfaUwz0wR+yXJZL8H78IgjASPadcBNQ4t6pV1wZbuHzujt1NkFjuQV+fgVmcAduNlmTDtsEJ4dQP6kChobBtiBe87kJR/hl878ZzhRLt5MU+LkSJzjRZ48UV/Ghzt5wQ/f+D0W18MwEK/cQhGGhEkRXAApU0NdbfRAWQTLyBXGFT2vDSsTCMu6LdChgUEEKpXUZISFV6CJsMPYIp8YbXIFR2EcH6EdDB1UKQQc7xQoyhBxwQscqT5oRRriRVpw9y8qCAIAys+xdsv5FQsfaQCkIY8gjIkJQbDqqRimSdjVN+fUKUmO+FWbKStcvtm1Hc3FtKmVietmdqc+aNZatamvnhrQzOSkGqywZkYn1NvapINWiicOH9LG/JLOHDqmyx9eiP2tGEnbNg2mFua1aMU6Mjyu3f29am+pV3tHqyYnpymAWlpbDa+eFqqKqjJ1NDXbOLql8alJPWVDhVHHt869p9uDgyqzMr5y6ZZmJ2b12qs/0UcfXYhpuXv37unGLRt+IyMxlffiJz6lsfF7OmxDZmV53cbinLZXN3T/3sPYLmFydFxH9h7UV7/wRe3t69OcyzI7sa5//ac/1rWr93X39m09uPNAw4NTNmKmNDnyQMcP7ld7a5vu3BvU/eEZXb01qLnlFd25e1e/eP2nunblsg2VcbV39eo3vv61+Fry3IXzau3uhEN1/f5D/eX3fqJLNsq0s6EXnnhKz9iQpE7LbNk0t3Xa8FzWnds3tTC37DpxvZk+fOW4aAPrrg3GkakpTU1O6dr1mzr3wftasSFz6tRpGzOuTzOEVYC++91v68zpY/rkp1/Srj17tTA/px3LRHaiX+PDCdf90taKGlvb9eOfvKbxsSW1tTfq1s1rsZbt0NETYdj29HTG4ejvvf2+zpw5oVOnn1RjR6cGTLe7t+4az9tqbmmyobjXPFejPc7r5JlTrscdfftbf67JsREN3r2j9ZVFPbh5XcMP7uu9D87p9Xfe1L3BW2ppa1JLS7uqyxv15Vc+ry98+pN65ZMvxOhcMUXGGiwMTPj51JNP6Nz5D7SfNWVuC0vuNf5ffzyi60sWppTc8bu0pr6KVdVWl6ndRveJgVbVlTHNRzvnS8Wa2JiXexxv43bJhxjFSA69NfJCeETbcRuiHWRbolXmsD2jStF+aT0OSyWTz6SLdl5y0TlyeCgD/2jfZFbAL9o3Mo+2yHQF8UJhGbcwDpyevIgfijfat+vUeEdnzH68AzdGZnwvOnOJCfIKb/IvjSLZA7kXMP1L+ZRlDCFrP+KmsZDlR0DjUoZmGYqyMkXIl9rEJ24K4azHUKjQK+AHeqYjRped0eSZL+UIx6DNJSEp5GMUAQvCEZlyR2ZxKHQAgRa+kS7uCMWgA35QsVCa9nBAkCQJlX48llwq0aQrDnyjTu0S74SR9V5SXFGnxsHRoBmGb+ILrMwqFZqpSQWXYOACP1+hqMjbWSDbC0MfZUu9Uy8kI0/SRjrHgw4hvwNuwgvjJMoBrBwYCEd6X2mA4GE4lI87vwQdZSiUJ/EIL+JGOD/nRzhlZXQKHoImONb1xdf6xjvil+iHfiqMQ3gHI4l8YxSG9hA4JIwog/04pYC8aJsgWNCdMuBYNsD2HGQBHfK4KvbGTL7BP4yEoG2uUyS/qDc7cAEm5eAZXiUNGLP3FmmIm6Qp0d3PhTFEe44RWsNN/Zx4FaNFWXbaVerssAOMD7NRmd/jzk7BC+Ecj4zwh2ZJowwnRmE0QQ3kAw7YwKKska0d8Qo7h3wLPgwD2XFgm7BLHMb0YqYjB/IyfoYVdRN4AD/rAKMwDHunox7pZAV9yNNpMCgr/uAP/sU3g3hGIj1z4SOEo7eL4CUBmRTTjslYuTgPxCg8lYJAIxOGzgvrk54z8biiR0i8UgUXDpg5tQCpktAhTLn7AmZMTUZlIuyqkzEdP4uDEKUBlwpIBeVfPOfCVQ6kXo8yFHkXFZn3sliPFr0RK1fwR/iGVW3g0IXRpi0bY8vuCE8tWPFvJb1mVaMN41KxuagT9ct6eOemTh87pN62Fq0uLemKDY4LH56P4d66+gYr6+5Yi7VuuMCstHW/srKur331V3Tz2jU9/8xTWlpd1uT0TEw/zc0taHZqJnC6b+Pindd+qiOHDunM8ZPqbGqPUTmIOLM4rw+uXNW1W7fFjuWH9+1Xb2+fTp8+o9NnnrBx8KQ+9ZlPq6unO5j7/Lm31NXdrh/+9Q/kvrfqK+tVU1mtvp5+nTx6UqdPno5DmNl8c/z+kG5cf6gPLuW6pH/rd35Vv/WVz+pTLz6vT37irD776bN6/tlTaneZb959oBEbckw5/4Pf+W29dPaM6io29blPv6Bdfd3atAJaKtvWwvKivv/2z3VrdEi7d+3R93/+C/3w7XdiZ3nZwNxY3bbhVKHhkQUNjk7rlg26Iccdn5rW3j2H1NrCBwFVqm9sjtGibdffs8+cVX/PgPbt3q+XP/FiTEE+tIHz0bXLehhr3eb15ps/1+z6vO5NPtBrb7+tv/zhd7W6s6ndfXv0X/zX/y89mJ/SCy88qwN7D2thdUvLW+X61MsvOM9e8165hodH9Bd//i3Nz83a+OrT2Nig6dhpmrfo1Z++pUtXLmps9IGF7IJOnjqly5eu6Iff/4Hu3Lmlo0cOamVpQW+9/vPY263bhipnOO7fs08D/f2qbcijeQ7YWF90T/PMqSe1sVKmZ598RqdOHHOZm6K9oeBhW/jdLdxCZkfL8zO6cfmC67bSQnlT/9++zitGsyO776dz+Lp7Ovf05MwJzOSS3OXuKi0p7UqrlSxZbw6AAME2YBn2kyXB0gJ+MWAY8IMDDBiwLcNewzIgeb2SFSxxl2G5DMMZxhkOObm7Z3qmc87t/+9/bnUPKdn19e17b4WT6tSpU3Xr1v3dd+fjzckWrxHcVJ4eOZOH6+alb43R1VIfZ4a7orOJBp0LodsUz/o3XmzhcQSPG2nDzFLkomkMWxoujC6Gy40MKtxWdztQkpxOGnFKd2elH/SXTtwjdcEi0A5Lh2abpDgcm9JpMUtAnjSiqHw+TuFsY6szcN0xqa04KL7ko6ydLkEuMBxAqEA6B/nB74Nr0eyZBKXhAGFP3KGTJjis72JGQWwpJ8a6smXKTwAO62twlriGvnQe8jFTyUcoXw8hCttDfga0+YUHDQxW19x5g5sBF3YRrPDPjwAebBydHfKGvQdxkK04K8jWZUkv5woOgTql8yTeHbqzpYwIu3DznkA+OmsGunYmxAP6QlbkggyRkTs0ZKmjwHNQpwbcxKl+RvmMp+LDMOgLJB/qxY+zDdyFyWRqkF2CJQFY2Y+ZDfKgr8qA3AzfIXmjfoveUdx5KGh40uUH+hDyW+eV/qBcyEP9QiuBes8XgXaX0UBDwQO96Cf80Z9m/4OTR76ESTA+tVloSkdU+q40UrP7T1yUT9gMjnJGrLz8AF2ciaN+8klQ6gOBSQjDLXmUWK4LDOiBZoJtkvgnDh2FD/JAA21YCZXsMqScqnrWFTqWvOQEyYP+ASFhizaVKzhdUAflmJlDH4DrOgUu9CkO/eA6i6TMSuCFNsr4SV0FF9I43IZEu3UY4k1/BafCC3w7jMpH/0wyekC9QXPKjAktZhmhPWctG377d3772wiegPKQoRDMKNgEmxBjVSG86Jw2xXum8eQ0sBqwrpkixBv2OjAZchSiEOVRQRUsoAovOLj3jJkqyh4hTJj5xLW6vprGTjSSAGNUKkItZ4IVQGW8L4/wITBGyHag5MAVhxHcHNBNgE1gMouHMQN/GcmvSJFgn8cES3KQmOGbmV+J1W3BV97FLdZ5taj/2oxvPXEwBve0xPidEXXU++L3/+B/xhe++FycOX06Dh0+Eq2dHdHU3uZdyZv9+CbsnOI0sibsjR+9Ho+cOR2joyOSX0vcuzch3je99ugH3/9+dMuReOapJ+L0mTNx9dp1y6irrebp0g/kXLT39sRtOQbPP/1M/NIv/Jw3Zl1ZXRZPKCbGasM74m+vrca7b5+Pn/jx52NVncKzTz0TQyrb3tIY+/YORU9nTU53s5ytq3IM5CQurMZrb16ID66MRX9/d3zrxWfiuXNHY7CnQ/l7Y6hvjzv/mZnZuDl2z48X6cSfeeLR6N/TEbdvXovu7o7o7OyKgwcPxdlz5+LIoYNx/qOLcfXqtXj42Kl4//3L8fHIWCzVSQ9ULQvCefnS7bh3fzHGJ2dj9M5EjIzKoZHxGrs1Hh9c/FD3d+Psw4+oblXfqqS6je1oa+2Qw7sQCzPTUZNsX3v91Ri7OxJvvHU+Pjp/MdZmJ+PDyxfj/Cfvx5sfXY7plQV/wPyRM4/GX7z6WszW8b3Fx2J1MeLqrbtxR07vGTlMHe3sYMzHXpviMTmyPT09cV/1s7wyF0flCH/3uz8U3E/iC88+GufOHY8DB/b5se8rP3g1fvqFF+Pc2TPS0zXX6Vee/0rUb9fJIX8vjhw5HqdPnVXbaTS9OFcH5MiNT05GW0uH+FiN/p6+6JNTS1o6XWiO27n0WZ3PdmO0ChezsvuOnopXr83Gd95f00hNjV860r4lx7JxKWpNWzqa4uRgZ+ztUHuRLrc08w3VVvFXU53VPDLG8eLxIs2DQRHXtB23F8mZJQJ2cjAuosLk0DR1Jj4NpeBL52hDuvU5nTPOykwZApfOz1HaYxqtBJz2gfaJXSKkHciRvO2LDoJjVQYjZ6OpMnbuxIONeZVWaM3sidudNzQqziN0ncHLiF05nBfbgL0heFSrn2fvdeT2EhmQFfbls7Yp7Qm4SOdRUukA4Q3ZkIYNhh/sFbJisAaxzJTgwDkPj6Uq2cIMcrEMBQvY2RHlfklpm0W/yiE3c6jbMitp1iq6CJzzks6UjkeOgiLITxw4QAtm+C95xeEOHvISDR9Jo6MzTXQRSp2WdEOjuK6gyx2x8FMvplMBGZYyyM7wxRO22jqgvKLQcnsQrmcnBMMOio7UI6iv0iUzclMH3Jd+JmWR+sdBCV/rB00FgiItq52gaOuQDvIVXeCANmcRXHjgoJ44J37khuPBEgw+Hp0wKMuayjIDZR6gSbh4EgUDpoYITuLZ/amcNM+QqQ+lHB0/9ICfwCNO+t5CJ3K0LBXIQzz3hV7uCZw5kD1yRR+xj3yWjvwMnTIveOA58UFDBtJ3lyQgAxxE8qY9AH/SkLSm40JABz1z6hvsS86YAc+TNqIFXigDLdCBHWNtstuZ7l2fO7DRG+6z/XhiR3nsLO3QS8j84AGWZ7fQUeVNONgk4Sg/6sTRFT/6WdakUAAiPJpTRSm/Z4bY80PiFVBmtphalAESQma5yrQjO6CjHBYIgHWgwhBWlBy8CKE4SVwX4cMkI8bywdydxmSiU5lQHHIjWBwIGh7wXVaOHhtM0nF4GlVwFxaXTY9RJFmmgwtmzyifwksFKgEnr1UwMHwYUjb3ZF8V1nchYPbMwanb09ooZ6c1G7L0syNWjWNuvTHevzUhx6bTi6Y71DEP7Rs2rWyNQB4+FsueXksbqzExMyGnaFF6sxYjtz6Jrg7xXrcZo7eux5GDB6JDhpmP7h46dCiOHT8RzeqU98tZWRH9N26PxNvvvRc/+vDdWNve8JqjLzz1dKwvLMSh4cHok7PD3lg3b92QM8Rmozy/Vx0KP7N2LHBvaWhTxxtxW87OquhYWpqJ5cWZuDt2M+7IwZm4MxZ9Xd3x1htvy+m5Hzdvj6ty8/k/e5Ftqe75aOzmBovtZVgEa0tOODuqb61tR7P0pr2tKQaH+u0QTE4vuKNskfz+WA4pH7U+unc4fv5rL/qNzFMnTkWb9I7d3qnHZfHJh6Unpu/FN77xtfjlv/az8c1vvBA//tUvxZOPPxKPP3YuTp44EhtyjEfkIN26fS+mpxZjYX4pDh04EPv37o2Tx07Er/+dvxf/8Nf+bvyzf/xb8Q9+9W/Fr37rZ+Pn5JjWmmvWqw3JZFW4WKc4PjUZS5trcWPkTvze7/9xvHPxcjzz5DOCPRZTgr25Xh97OrutO5SlPWzBbzTG3PJCHDl+LEbkdLN9BcZgbnbOLxF0SxeYYh8YHI5ax57Yv/9I/PCHb0ZXd3+cOvtIvP3uB3Ht6g169hi7cTPa5AyxO/70xH3JdsNr89j/i7V6tCh0yYf1GH1slkNVF/0HjsZ/+P7l+Bev3I0VBgbyuur8BuNMdDRsqd4a4mBfLQ50sVB0y48j3IY0yOJRFo+/2T7CAycW02OAhKN0dna4KrzuAFSfpgGDRXvQUdJpgGng00hzpiP1jDdwlQ8bQTsmYFNKm8QWMQq2AcUOKGAXcjZdsJC7aiBtDPaF2sj6oN3TcWKXPIiSweXIusp8IK+uTCsGF1pNL3FVvOtZceVg9gXamSHwHloq5z3lRGejZOjPasm5ZnEwjxbpiIADXGYKmAmwUyt7AC8E44Q28YwsiqzJy2eeoAE4BZbXa9KBiEeWa2D4eRN7zZ1KOgSs1eGcb5Jjo5l9KnW1yzw2lnQPTHVgd828/pGXjNCJ3YZGbCx1Uux7hpSfLX8l+/LlkqQn68iAdU98yht6s25Jch4d0I2euI/QYcePJGWADtNieBmAb9C6Rg3QhR37r8CMkXVGP2grcsggPiRz5EmBlEXyZ6Al7FwmUDtm+oNWdJ9Y6CIfoMmO3oKLThydAWTKIvXKX4SQTaaekQn6mg5kOiB+e9X6QJ+ZkxHYbtod66GSJ/rgnDUGb5EZgb6ZS7aoAB/6x2wSdHJfZAm/6fRk/89RHHwCZ+ijb+a6HCUN+vlsFo7gzj5kUGb5pP2obl0vWVB/koXbp2AXXSkDpOI76J/h0W7LLDP3psF1pPoU3egtaZ68ER12mJw/7YbtDIeugYP8CG7XOlMvfllDuKGdw0+6TC94CFlvbvMqR53gnEEmuK07xKveuU+a1a/YP8o06wITVigQYDms7Dp72g2K1YnWyflS0zEBBmpCyYVM6jz7wH5G8/PzYjqNjQmoHKRsXLmxHo+ecEj48v+2ECI4GgXPqvFG8VztjZYfwtVhZotxFo0YIwwfHQbxFpPgFaUGBqNcJTjAC42DCJQqGxVClVBkKMtnO2ALQ9Zm45KNE1jM3DDaZITKaGFzddlv3UEXeNvqcrZFTSauTq76O3r1dc0xPavOsqlVTsGtWFV5ZhQ21sC3bIett7fLx+uvvxbTk/eFY0FyqI/r1z+Jzg6NhkUnj3r3Dg7FpJynn//FX4i5pQWv1eHbgCuS15Xx0RhfmI0N0c7i+3rxx+O/Dy6cj1E5C48//nScOfNIDKnD59M6PMqicWAY+VbXf/+978anV0fizvh9wWyPzj2dMcQGocP7vJv+p1cueaH/XdF3e2RCPKM0qhNWDW03x2ZDa2zLWeJR1vzKstd01TXgHEje6pBqgrkoms+cOaPOvEVO0XxMT9+P/oHeeO/D90Tjjbj8/nuxurbiR4J8HxJHalsNaGluXg7cupyBxuhoXY2pO5djeXYsZifGFD8rIzSvcnMxMnpDdDVET99gPPnMF73Rbf/efXH85Ok4cOBI9PcMxd7+vTG8pztOHT0UrdKNp0+diUeOnYk9je14XbG9uhGN4qtNenj0aE/s6W2KvQd74+FHTsbXfuq52C8naGFuRSrKlhL5ZYXxe+NyoIa9uS6LxGYXpqWEGzHQ1+tHp+fkUD3x+OPx1a98Oe7dvxdN6gyXlpkB2Y6J+9Oq6+b45b/+K6K3MU4/8qjrYEN0HD18RAYgPx0lXyo65XCjsrxtjA5jeDA1ao02AGqYwRjqktD/+n97P/79h3WxXNelHM3RKof4YJ0GAQ1yvOV0DWpQcKgHx1b6LQNf66pFrSbj38JstYyC8lg3dMZY0Vbcdmjy0vEdo1el7TSyz4Q0gtnu6PSwIxJNVS7L0qZx7Jh9pi1W+wSKRxso4aEzkZFwmyXdHZxgAh87RMCQpkz0H9honsrRYRForxzEb0kf4aEEKIcmeKP9g59k8DnReXCmhB9bJjkLcWVzlKa82C2/9CK7J1MWbepM19XGKQNRPCIEXhrmDdsQ7FfZsyvj1eHJJvoJgjtavvbBY8nk0x/FVptAx3MBdnY0yAe66LDLnnYrui5b+NCBUQds6UJnAM1Fbg7mEdnlYdkiHg7/SyFQ5/CJXLHj1AO8WwbOkfYXGMQYjP7RKdHR+BDtnKGf+iDdfUwFgUJcWecMB4eN+ieRTjBn26hvBgTAIyBb64vugQd/xAHCnSmOunXBTEGp/uvgD91WGrSUvgM44Ch6TprlogBd1EmRF7iQsy6t44YB9Kps9jkKpi+ftLCrPQMPf/dUsqAOzacCeN13oX8KwKV+CbQTBj2sPQYsecGPTEs56wtOB30XZYTPDjeyhSb9wMlCeXQm+cw+joP83LtdSm70j67oSnakfT64nhWP84XdsP6Krox3DudThHG4BhSPLNF58pUZP7fbCscuVoomXyXCWXSN82Rc/CreyWvczld0OmnEZpMX+du2OCnTHapT4dNpvlCcfmkLc4DkwYVoZoIK2aaslJU6UR7DoHgFw76Q6IMNJbKVFQqTimJqBZxZGZ59ZsE0WDZ8VhCYUpwA0sjXhAhNgH0cL9L5kc4bFHifZXoeomxUVPFWWOVGcBBCY1Sxik5SiC6Gtk4OTIvXH5kpZXQOpXGPSgEbg+ddYlX5dBxkQknBwQJkHMqcDs0ZOniGJ+iFXQSLMjM6wcD4EI809D3de7w4kFEunQMbVFJ5jULQIuVEAls635hXQ2jrjJn5TXWkM/H4k0/F6J27sW/fPstoemY2FucX4rVXXo2F2bnokCP0/Be/FD/z4jfi0geXYmVxPm5e/ThW5YAszs1FV2dH3Bm5pXJT/kTP4aNHvZicTrejqz1ujY3Ep9dvqoOWg9Y3INrrvLiajVi72AhTcmttabeThVFBnszCTE5MxdSMHKm6VnXybdHS1hHdvf3R2lHzhqB834/aHh7oMw3UJbauq7NN8PtjQc6eZxfVQczJqcSpXlGHsCLl5nHt5mZ+o+2unIfbt2/HMdH91FNPypF5WB1Ph9c+8fki9onqkTPA5qjDA/0x2N0bNdHaKLVok9O/KSdl7/ABvuijlrYUKwuLcevT61403yX+URqMjzROTkRHdAkGs1UbWzgSbd7pnjcaMYIYrTbhGjp4NOZF5/NPfSGGe/qFuym6a53iMd/gG+odUrnGmB4fj7mpybgmR/jP/vRPPAvEo8CmZowlOrIZ8wvzKtMUawsaJWoQwmM/HEdeUuAj03w26cbNa6qrWgzuHYo1lens6o0fvnZezvDeWFqQE6/Ge/TYUS/Or1M7mJ1b8Oa5o9duxv6hwTiyb1isswO9BjVokeTKDvvydmWZIxbF3z//w/fib/ybP4+PJmQ40WgpdMP2Sgw0LEZP47raTkPsaWuI4/1y6JXGh9et73I40P8mDRDyjScZExkUHs9np1A6OuGSLaC90T687kvyoA25Y1e7cRtSjdBCCcRl50qoyjFqFqxs17m2wgtXdYe+5MwLAzbsTXamCYG2KiXQDffggj7wG5bOdCTgQCh01HQgjGCBAS0ZkjaAwAtlc0ZBDpXgcSYOI005Ou3iDJHmzkX5HJCfaF7UgIklGMjMLyMoD7YDypkJwKFydsHJzi2lZAeqoo1tBuCJgStxOFHwRjv0zIdwMnMBXQQ//hR+bCttHMcI/duUfnk5iGihfTLLQdCl5QeO3Jg6a8k20PSQXvUDVYAOylGIekNmyIF4AlklQR/uVGX/SnFmd8mVqYKPzGiDqldvLaSzASrdTkHBLdjMKJgu1aUfCSkaeaIr1HE6cvQNqivgQL/yQ5brkXKUN4/6GU3WVeIEa/JbZq4IlP+sDDKBcuQr6S6sQP2Cr+iMcXyGL3Re8KofzpknDmTzmFXmGkcImRoaeHQwGeC3IoEiGNgROxbu8NPpJh65IBNv/6S8phM6uNMftQoeFXQdW84qh1zQKegmIOOyfhL99CSEAu3CoABZBfI8GEyHMnCAH1qQUcok5e2fYFCyqirRXTmX5FAibZEypZ1RwDK33JPfEswjcbr2wEdy3CnnkLoHn+iCdVZwaH+uPwVkSf6C3zB9nUfWYxWUiXJ+cUV9CP1IxidNKXdd6BBKyV0y1uGPpvNTnFuB6BQm5ZWO/uZv/Ma3k5gklrN/AlqECuFUSLkGAAZlif2cIFCAmTJlUS7fmvNUn2TA2hHSGb1R8f7iv2BwwETxcsmDwcQL5570rLjMi0EDB/lpgN4LStyQRoAZh4pme98yulSm+RFMaGIUSl46DPJQMZTEaStKCS1lWp8GDr/sx2RjqcwYM+gU+zGzrNEmb9ZtrMb8dmusyfmZW9mMF4+1xRvvvBfba3Xx5LNPxI9efy0OyPFaXliJ/QcO+k01nJ+e7j7JrCP2Du0TvvWYmpqKZ55+IqYm7kbf4JAff9G3UoG8tdfe1iJZyiGCbxHArBdO5f6BwTggp6teBvXKrWtx+cbVqG9tivnZhRgZG4tPr12LO2N3Y/++g9Hc2hgjt27H1OS9uHL5Upx56EzckWP4mBwinDYMPp0+jjJrv9rammJmdsrfX3v7wjvRWWuMF776ZDz12JlYYJFvY51fhWdxO4/T2Jn+yiefxq2R8dh34ECcOXMqthWHkViSQ4dBHrs9FqNyTA4fOxTXbl6N7q6uGO4fiqGh/TEpuTBD1sb0+DqdlOQj3p5+5HhM3h2N0dHROHL0WPTJScRoUV/dPXKK1dneHr2tOtiKN0Tnw2cfi1bV8cjtm/EXL70Us1Nz7hRnFpaib9/++FjOamNLW4xN3JOM+AB5V3zh0afj1Vde12CiPrqa+2NrrSnOnjktucu5Vuf2xee/qLQ1OUaz1iEeGY1LdsePPhTf/d6fxrVbo3Ho6MHo6emMFbWN2bl5O6F8S29yclJ6s+IPal+/fis+uvhBPP/cE3FHNN++cjValxbjytvvRFdrRxw9fiLuTUzIgWfPn/p49unn4tJ7H4hGOY2HD0kfWGS9HksyHv/17dvxj/7L+Xj5hjrokHMt14xtX7q2V+Nw/XT0NzJIYDF9Q5we7NAgYVVtdNub6GKUGYHznTl3BjozQ4MDhvOgynKzIl/aAgyVjJnkiIOpSLXHXP9oJ0XxpPOXJTFE3GOG0nhRX7RFQrbvqv2RphtGhaXjpFDaG+HSH4+C0z7kqNLxVUiHJo03cMsjC9MBks+F4niU2SO/KSk603hn54RNomTaBzkfkgOw7agogdkIRt2+V3qZCXNnqws6RerCnZ5otU0y/WnfOOCvPMLxwnr9/FhUZXjcg70jjXW0wIOVJukdZx45eeZEusisGLiZ0cYpYxafsrksRI6K4PG2tmfuKtzAzcedaQcpTyCeUOxrSio7MfPq3BmcVf9KDGVL+RJKPe9eV3CVzXZVwQ5uVc5x9FZ5QyGXR3Z2xHRDZ4cuKdLZuC5wnQ86dHYqoJRUeDZ9OuiMk2nKwUN25o70xc6d8VOMf9BJ/8OPv8SrQ2d0k3vXs+G5tKGAFxlyEGgH5CWegQI5gW/6FMjH0wmKszaX+kYHMggWvCur2wJlKiJzQEIetYNKFuCiPaQMkGEuoGcGNtc+Z/+L3edMGfpIzgl2l64HA/DQMxxFv7gmHYcny4TsXOuEHAoM8rNNUpklpA2QCd0Ct3PDW1WOPwOpQqHDdVDBzDqo0rgGnuDDV6HHpZzM/W75jEv8hAKL4DdM0UXFeYZNtCbdymsgn8+f9UoC+Cnrl98qJIYl4lxfZOQiRYQi8L+aAldFEBAwQvHWEUrHCBmAADH6ZSaICmRExuxVPutN54qDe0bOXj+iM54qeFCCoghCAXl/KSSTSQPG2SNkCYRRPY6H43S2cIkT3VSuDZXKI2Bw07gxVISsLIFV43MjqRoMgXsqAaX1a7MiijiPUER/b19fDPX1Rl8Hb1fKoIq8LnVoSHB6syXurET82FeejcP7h+KOnIWzp4+q4x2Pe+NjgrsVc/MzMb84772dmClilNDQuB2DA90xLUcApeR7Wuw5xbohOvuN7Q3PnoyPjagRroimrTh9+Gh888s/GWfkULXKaeqqtce6jOvlTz6Ol374Srz1zptyuj6W4/dqvPzyS6JhIu7eHY/p6Sl/u/DEiWMxOnLLj7OGh/NRZNeePnW+XTE/v2jl72hvi3UZ9cP7huPsiYPR0bAcm4sz3tAUGdWrzjeXV2NDjgB7a6wtLsexw4e9JQGOblfnnuiXvNA91r7xyK5P9z093aZ1c3XNO9sv6RrH79f+9t+M3/z1vx97u3qkU3KQ1XAGlJfvHqJH/YODcej48dh/5Ei0iF5GTujywvxs9Pf3qrNajHNy9o4fPRx7BwbE44n4iR//idiSPlw8/3asSq6vXnzHHzU//8GHMS5eNmUH+4YGQlKOlnamzNXxC/ecnCc+eN0uefD4cFZO4dT0tHFKG902WAfQVqvF1evX/SYqs2bd3b12dl9++WXrLLMkveLh9OmHol7C/sM/+p5nAgeGhuTUN0W9dGHiyofRLfz7hgdjQR3wzOJKHD54Uk75wTh0aL+c2IG4eu2TmLkzEqvba/EH71yKb/6rV+Offu9K3FmSDstwN0hfWnQcqZuIE/WT0d3EGkjVaWtDnByqRScv9ClfvdonL27wSN1OlwdNLap3BiS019R92ojXx1SdIm3dj26UZgeqsg3kQ/fLwIZWTDtOA8WsVXb06Tiokaud2fjR8bnNqbSu3fb1jzQMpjtW/WGfsCus+WK2nPZMurGQn0yiAfg5S5UzX5T3LAEoHgjZSVVvUom3dLqM3bjL2eUFEyToHvxwmHb9bISFx7bB+NKRAhY2MR+jqn04H7Pw1SO2ylZlXkiX7DQ4wYZ55kvuwoMzXThdntVQ3uL8MSvBYKhRnSOfM8MOsTEvaWwfA+w2tV0cL2TOmdkv6CSAizwpI+ok5VjkYMHqz7xWB/W4m77Lh+VZBd06WCeqAx52y+2m6Z/P1jX/QKmfeCHg8LJ2zjjQQdFO3SuWiV5fg6/gJBRc6GrSrEP6A29OU3wJpmGn/ANAqpAk7tLpfPqX50yDd+xk9mO0ggoeoJEt+u7yCbDIGH0iD3UAXeircSUxDtYXyWCLGRbBoc+kHDJCn8iJjuFoU4zy/HhzkgEF7ab037Rb0ssjwbLecFKDfdZEz83zObN8YsV3WlmDiMwh8sH6K7rAgT9QnnJ5XzzlBaf1CU59rujSQfy6cPCUyDPT4skvYVSwoRV74fuKHy5ysKB2SDtBFvT9KpsOX34lAzlSRgI3LPScAQww0QF4IQUbRV7S4UFIVIfJn+tKAbS0yTySBmwdsqcOTFPFG7DIQT7amK4sL84ErBpo7ISZBuQmu8OMl42hQ2a2IyQGYBIBlUcNNHAYBQhE0/g7Ojs8s8DCbRbIU5kYh1TwrCBmQaxYiklDlYYTfLmQMJXP09kqw18J+RhJfbpw8WizCA3DZqMooJ561gEOhJO05ejACq57K4/g0MhxDIED/aQjRFdU5a2ThlFGaLwN488DqCxKwqalfnVcCrYgZ2NigUqXEsgqzm23eHH5vtpWPH98IL7/g7+IqzdH4sWf/Eq0dXQqn4wijzzVmXUP9PpxG7AvXLwQB+SQsNnpmnc5Pxg9g0Pxgx++Gh9c+Sj2HjrI2w5e58VasAYeOKlu37zwrmjZjN493a54lHNWBntpZTVOnjwZxw8ciK+/+EI89ujDsX/fXuVdi+nZ6bh+7Wq8c/6N+NJzX4zFucWYmZr0twH5aDONb1UOFAZFZNpJnpud1zWyrYt9ewejps764P4DlhOmxJ9L2rPHs2XMxPQNDsfCcjrgTzx6LgYGemJsdFQO1qJ302eUxTYKE3fHYo8ctIG+QemNyq5txoqMRp0a8+3bo3Hl6i3PoD792MPxxCNHYlb8D+wbiqnZWe/VRaNXTUSnHDqcInfMkm+3ZH362LHYWl12R9m1pycOHdwnR6wvumRw3r96Kf7Td/5zXLj8caw318fM3GwMDwzGsYMH40evvhJHjh2Kx8496u0ijh49FMNyytCdsdE71gem+6dnZvxtuiefetJG67U334xt6eTp0yf88e1zp89Yn5ntmhW9NPhB1en1G7fi0oc8Ul6NF7/+NdXbVqzevxcD6lh7JK+2PV3x/pVP5HDKUerslJM8G2fOPSSHszea5eB9cutu/Mfzd+PfvnxfBlMOkCppUzQxC7onVuJg3VJ017NeSLh17OuojxMD7dHTLifM67Yiam355mJrS34TlfbL24ztotttS+2A9rKl9kx7KR0r16TTXqj7YrjcCHW2HdF5x1C7WK7lIGQbTFilbHaeamkQpuB0/1X5MHBukxh02QnxSzvHqLpRqhx0pYHNUbQNoNIwuBkw/AbrA0OL7tiO6b50EMXwpv1gJqrROmVnUzgJXmvkdBx+yUa4oUegRGPGEewoKI2Q65Mq/kUI8uPAVgKXDgx58kgSknG46FTIa8dVvEMntgqbRjyzC2x0y5vW3DNogm6+7YrtZoBJpwzfyMQz+Lpx/UovGVAaqP6BExg+kJD+sHjcc+VZJn6iGdsN7a4zpReeDMoh4Xw+fD6OW2Lc6bkMcchMF+AzrnrbXNer6LauiDfw7w7Wk5aEucsfukg8usE1uMiVuPxfskynxIDI4b88O1RMZZm8dtB19gi6NKzqnBe+hk7wWx9clkLZPnyr8juOgfQDusmPHqA71C8ygL812TTSodP6pnKFB+4pZ8dE98iK+JRB5tcp0TtfPvkxPlORupzrOhttmynjUPHiwg8E4FAGWhmYkV7kQVqe/d+6g96Bl8FTvl26208Dmmv3JUor/KAH1LFhqHxJtx4olrjs/zmLZ4GCBni3k6k81C9xdiAfSE+eVFS4uN7WrWFW/3fuqnwmU9e0J+wCsoYW5yKP6ZWNgHbnT5o547C5vPKzvIO2TnzDb/3Wb34b4HiNFKIwhRAsTEI03nVRYBo+nTPX3u9HxkNSEeRUJBvpqjFlo0jD6YakNKoI+CZMykmw4gk+SpNrM6iYrBw7bAKJEbXRgd0KjpVU5XYU0ZWVFQJkp+kAf+k8KGPHUPc5okzjZuGI7tKQEZBH+oKNsOGIisTp2twQLaKTfbjuzS7IKaQTWI/JaNNZ+MTy8wdb450L78WVy5/KKemKj27ejHtyPEanZ+LV82/FjK67OvbIadgT1z69Fn0D/f5A9w0+uSOaxhZn4nuv/Hl8cm8kfvTexbg+PubHnAM9vbG+KMdDTsj1sbE4dbb6NI5og8PhvcMxq856Y2UtjhzYZwe1Q84NPPH9xr1Dg+KFadMVz6w998yzdq74HiG7sDc2t+tojT7hYVf3+Zm5qNW6LNOlpdnoYKG3yo3dvh2Lcjww+CyIZ4H4xORMLC+tRnNrR3z5qz8mefKIdDLmpu97hu/dCxcFcyA6urti9MbNWJTz1C5qBgaGY3mNzlxOlEb8Q73dMSVn5JAczg7dHxzujZPH9ntdGZ9DunDxvejtZOf4RS/en50Xv+If3WGPsTu3bsWmaJoZvyu9kkGRno7IqZwcVfz0dFy6cSVGp+7H5PJK1MkBWZBjefKQnC05q0+ePu0Zg1/85rfi4XNno3uP+BP8RY0Kh+QgrqnMvOTPOruB/qHYL+cWZ5LHleIgfvprL8TjZ8+qXmuxd3jQ3zdsa2E3/y7PNl54/724Iedr5NrNeOa5Z+Pw8UOxPHEvOtY3o621PZZqDfHyRxdi/6ETcr6aPcP5yGNn4tUro/HS1fn41xdW4sKojDUvvdSrjcZG9G8tx6GYjUE+eN205TbZXWuUw1WLIz2N0dne6O9Yskh/D2fJrL2tWfhwvpidbrEcedRIO8TASAWlM3IOMOBqE8UuYDwZQCjV9+hVzkxV98pLcAeardXt0Maqyl8MKvHMNtHmDM+5c3DmkObBJ49aVR6jTadi50kDJwaCxUmxvZAuY3JMk8ARrz/bDHfyus43mjI/OO1YCD6Be65tpBWfNGBt9FM8fOAMUDZn7UWTzpsa1JAXnpxfRMCX8+hXOljym2/RSVbWpdK2gMfaJ39PT/DdwYhXbA9Ew5edEMFIGTR6KQA08TQB+ZS3HnGkc7YNBwX6U+akYXPTlqc9xXYkzbu8c3ZIkVhuDioPDOBShuvsgJBPCVmWtBKA+WAoSeTxeq4dMVeyFHxkkvWVOB2UqYDiDNyEnfwhQwbg7LTOC1zwhg33jKDoLXyUuswrKE4c3CUqYnzaCRXaKmQpToW0nbjqsvD8WTlQH9znQRZoJmR/Q5/HG7/ocFV3CcYyJz1nKumjMg6bR50WORWnpoTUgd06Ax59F3H07fSH0FUcGx5bQxvtx/JKj2YHFvlobwVe8qNQ5dmtj6QHqVKGR6XYBAZ1WWQ3D3BwnqA947IdFRma7upMFPF2/MSHFF84xLccQPQaGaFTxWE3/Af0iPKepFH74R5kiabiA2jOC56893/uhavUIWmWXSXfEmiftCsmdfIpnCIpKzmSHx6ov4bf/p1/8m0qgMpyYxcQ5TdjHMVhIuS31lIA5O3o6LSwVjXqwnlBaWzwilDBqbyUt+dXxacgyKUDgFUlbiuOfGUkSBp5ESAV7WfINEzl4Uw6DY6ZqsQGPMBh1BmlKo9+wmZk5AAni4HBgbOSPBeHK3lDQIwKuKaSch2HlF4Z2C16RaPlBY0sx8fHY1H2dnVTGLZWYmG7KdR8/AX4L5w5GKeOn4zWrq546+Nr8Wfvvhtvq7P98NqtmJpeVONqieefejbW5CD19fVHf99A3Ls/IcO7EqcffzT+3Xd+NybUoU5sLcWqBqd35SiMynl47NRD8YicLXZ/54PW7SysVX1tyxl0oxMvp46diInxibh069PoHxqK0fF78aPzb8fVmzfirbffju7ubjkRA3IiMPIb0d7VGeP37nmNVoccQZypT65c1mh/xbNJLFpnPdTSouTV2Botqvdt1XWzHLrVzbUYl+OAobz66dUYvzsRff2D8fAjZ6QfDbGyNBl35Ew+9sSTkky9XyhoEczGWJfzcTV6u3piW7CXWcymdN7kXFlaEIzu+NIzT8Qv/fzXJfv1aGhi5L8hh7A7VkQ3a5MWV5ejX84Ni9PZ66y1JmdHjuW7H0jW77xpp3vk3nj8nx+8FB9fvhQtqt8ZyeVDOWa3JOtVVV5nN/tkzcRDh4/5qwIn9h6KYfHV2N7uNyL5rFNXZy0G+/dFf2+fdf7+zLSdrC889bg6ucaYl0P41NOPRXNjXfS0yVEcGpa92oyuru7o6tkjGa3E5Y8/jpEbI3Hp0uWYk1PIW7GPn30ozj10KtYWVmJ1YzneGbsd/+vjD+OaDFvf0XNxaWot/vDmZvzL1+fi996djwv3cDYwNNJl8dKxvRKH6qblcK1EmwxJg5zUrpbGODXQHod726K7lfVZcrrkePJIsdbaFu3iDYeL9uPvMUqOPP7H+cLJsnMje0BjoI220Hkxg6TgWScaCSGblE7ZqmhHHqRJBzFOpHikyZUAcdBeXZp0gO/EKZY/4wQe9nQXl+N0XewU7RLj5pkiyiuZDhsnhyJG73I68tJlgOnF6cqE8wbNbutqA84HOhUyvcRUcDljBznICx78Sn8WR3C94FlphTbsD3IAIHB3nFClgROnCdp4cSdtXI7osTN0aqxdRIY4lQRopZ26zjXwoH5WZHOB1c5SAPHEYJh20M5Ml+oLuMxYmm7TkHUBrdCCbG3z4EP4OZCdA+TqJh1kQtZL3lfyEbwiJ8oBC0fR/CATlwfQbij3nHypPKz1JS+BbVHsdEEjcfpzmQpMwZ+2WvW+U67MSOYnmfgmLU4seoCdxzYBx3JWWWADqwzU/zKdRm20TidfRcRu3swBCcjS/DoenUgaCe6crXeqayKUzx0y6aKB/oV+KmFlOwK2F7YTK6Bk9QBI6ciWdoCO8Sv39JPgNZ9VXaPv7j8FwIMI4Uh+TYYnIDKkU8DTF/Kgn6m/GYqcOaP/wINOYJW0EhJ+1r3lAP/g148y0EoZ0sFb6sA6oxhsPA5O6hC6mboLHJPnPMgPWTFwy6URnG17FE86sgU2cYmroo045I1c+WeYWY+ElJ1ulESpwot9hSJDUihQ8VEOArLBIRSFBm3fQn0BOmAaeRFL7bVuYWFu2w1bjHGmoP58byGrgN+MEBLebmxAAfTDQWCfKwhl75oSRIqnKwmU9ehQFcnjBmCmYgEuldXXEhRKwLQ+xpTtG2DOeSAGnpTVjUY3vC7NCD090ISRjCfzhXaC325UQGQeSYp5PH74pFE6TTwgIEBh+KBhfS0/7s2+XRi19XXWXS3H8uq6HI3xGL/PnlHzcXe1PSZWmA5eirG1jhip63CFdm0vRgtEo1j1+bx9XeQxGm0QftaF8Q1EHA2vU9bBGiepidewjdy/E3OCuVUnRRQ/KzImNSnRyeH9cWCgx3UCzHbBaxbvLerI2S4A+DQyFiLPri66LpjJGrszJvgaDU6NxOH9B+Lhk6diUw5MZ6s65Abhu3UzDh88sPMCxAU5aufOPORHZUiYkXd/36AX9gLrlNJQIEbsfBeQby7y7cWl1a1Y0vX7l96Lu+O348nHz3rh/Z274/Fjz3/F6wlevSjYR05FR31T9O3pjVlVlVwrP85srmehc8h5uhj3pybjqz/1Yty8cz/3Q9veEO375GS0xkeXP/ZaqMMHD0Z3rSPG7o/L8bsSx5Tvk5Fr8dIPX4u56RnR2x4jKn/q2NEYUKdVLwdtbG3Jjyt/8YUX460PL/pR4Tde+Jk4ve9wtKxuxysvvxTD587FC1//pmTaLEdpLibv3Y0TR0/kmhMaoyoNOa3Kyb5x/XqcOfew9XLq3oRnuKam7+fkp3o22sT01Ez8yf/+s7g7ORE9fV3++PkROc/Msq3IcXv1rbfjjz66Hdda9sVCc5+cyibpSy026uQMSf7s9cY3NTckozY5u/11K/78T4vUu171XpOO7am1xKG+WnTJUfXoUom0PdYN4ajy6a+aOmp0B+OKs4W+NchhpO1z0I4waPBJa8I5w8mhTSmR5mK+nUeK4fasMzpno4N89Cvty+0YCagsBhE7wLWNqQCQz223uiYvf2kAE1e5xgEkLw4OeZmxpo1CA7N8GFlsDoI3pXgquqDz2VC8cevnkTHOpGB5XVrFK7DhA37diemaOGgiH/upwROzyKZLMiAgB/6VTp1O0TZVBhcS6FwV5WUK3kJA5dh+AttGPhWys6Ccxgls7Fed6pqyfiQm+mv+ZFCZqWcD1nbZKtkr+NI962zq65MGcHj0LbpZ+wV/zIhlRwQ40SuYwLPDrRzwnU5zCcWJwM6SF36pS+gESNaZHWSnOcow8xrB7AbL0hloEapPeJVOEIddhl/PXkofbfcVX+peiT5BC3YPOgge8KsjxT7Rjj0DpHKk4gi2yV6h8/Dh/kLp6CjtwuGzJOo2I9ATE2lAoNe/Cm75Byucoak4Z9Br/JW8KIHel3hggR94dhg1gAUGfJe+kdkStliiXkCbn/3JNkQezvCJjlCf8OaMpkdBl+l8JN2g9RMR0WO9gAyVKRMgfrQtmlKuDLZyQObJDVwIRVPP0M0ZXhJuQSjUD1y7yiAHeKY7dRF+TYygZrUqk46i8x4UEWO6c1aYAJ/QhizRmSI/rssgA9knfVkv8Mgr7eQDlnFKdmm36GOVgb+KHsKOrjlknINgsFkq1JLHOo+eCQn1YfzkURnk7nTuhMc6IAHy1ImAc8uAqk6N0RTgkWNUAGKadCQjQih62CATIwFpVA+dDDNcbLrI2qENOSfkr7dBb0sDqJCPCrPxelGZGU8P2wqjwH8bNtEBzNIB8MvRivIoL1PGVAKMdXR0+QysogzlTGBxKhXFiJBRlS6Vnm8osmdUVmzisYhhWIEPitIIqEpvFaA87KnEG5wLi0sxMzsXN9neYW5OcOri/kpr3FXa8sp6TKy2xpXoikZ1kjJ3IhoKpODirGFLlQ0fimE9jupEsZg78HKoqkyLRs1K5+CO/443C77TIR6J0L2Vy7KmCyWk3MGE0c+wc+E1aNwDO+FL9hh43wNbMSgMP+itGjWP8vlwNcoObRizJu7NxVa0qgGwqWqTOv1tOUh3xu/GguTH2jIWh967c8f7U22r/OXrn8a5/TiQA3K06uWsqSNRfdQa1bHJoWnh4+Cx6ZnD8++9G+PTs9Kr+jiwfyCG+nvj4PAB18dFpdWa2+JXvvWtWBfOa1evRLPq+PqdW3FnccaLi2/cuKk6bPcj0k02IVUlLIveE8L/zS99OW6NjcaSHMeHHjoRTRpYrM8uxPf+6H/EUPdAPPHFL8Wq2j7G+tmz52JKdX756qdRJwent683mjdUf9LpDQ1C9u8d9sarLf28bVmLN15/I5548mk5P50SZ2O8+dabMSqHNdqa4+133ooTx4/G0SMPxcsXbsZ8z7H4YHQ5JAXVmYzjliSqDpT680SgnGr2iWtQvbRvr8behsWoySFn2wA2Pu1qa4jD3Y3R04rjqrpSG2xqaolGOV4dNRlQwWC0xRoi3l5kxsubpurwbIfK0PaLUbdhlU6lYWOWDQNmtfE/tzv9bFTUrsuIn8OGSD+3b7exakpf+kTZNK7oGvolbavKAYNsaTh1jd4JH3akdC4YX/L4FXzVCbR7IbbyAW/Xaah0XHnBQV47J7rGOtCh+M0/2TA6eDoIx0mH4Q0HhHQ7AcarTkl2h9bK2ing6jLlpBvoZVCHPOCDjozdu1MGJsWOBeIDduk8OFMeJ2BVdmdRAyFeetgQLmBSvziWXLPYGVC8rUgHgl1jPeXqSs7em3bB5OUIMsIXDhszlsyEWcaKc93p2od+1BGWo9QpATzJZDo2yBXZp23Nsg7Kg1z8dnEFTyWctJNHAR4JJa7MIjheeFPvkEnCyBmC1CXywJcuFJf6Aa0Utez8lCVka5bsWBY9UqrlJEF4QNvZ2WGdLx0mWUzvLplVKBEg0Mm3/DPQnZOLmp/UXYiDB8/ooMP6IduSh/+Wf9Uxe1CSTAAt+xziNRBG1p4pUlnaLTzvPBqDAHBJseycOujaGLjMdKNVoI3kYCTxk049kgwMdBD6mW1dUb9IW2NgwSCi1l5T9mwT0AeQ7LMfwOd+CJR5D43Ur2eoxId5kA5S1ln4R/0nBUkLUZIVzjMvzBmPZSndE242IwYu12XgQIA39D5DOuSmwrokGTLw0S+dI15yykkjxFCRWwXpNrqmK6LBQznjrHDZFqM7gps0Z++N04h8XE5AXW/goM0oEtHjI6F79CPWFUqqkAZ8bNi3ZAR+xkuagAIQRaUQxgBEwqzCMiBKo6HUajURpBG2EDBTtK2K4RMXOFgPclccL/LAkJ04VzwNK4WLRNlcsBhfmIRZaCA/31BkpIjC1Nr5Zh0NMOnkjADtPVe4EA6jetOtAJ98F7EoCcaW4LsqjgqDVzaXZNQBPt3EvEakd+/fj1l1zCtrmzG9tBoTC5sxMbcWs3K6WNQ9t1ofn642xTJ7Ywk3MyPQFFtqPBKHfC85LVQpOJMm5LwrJQWV4T4P8mT+BwM5duPyKmHof0koGvP/DcD+DPadQOnPp6BexD8ImTx5/2DukgtKKYMuKEZRvtf1FnUvGqWihoszh5wTDoczV6HAkiwFCqeAz+DAIin1qm+be7Qc4MiQ9Gr0ryaskhgy6bei1hXfrMbZLp1C/9BDaOPRJIfzrm3EqvRgXfrepYYz0NftRfIsXoZeDGGD8OAQsV0DH64eGx+PZRG1vtEQLY285t8S92fn/aUBdjdnJmYDo2A+cVCkq0IMP+l0ZwfDdhEa+8sFX4s2we8QDa3169HUsCnHSzjV2bRIdWtN27Gvuy2GOuh4+VIA68lavWWI0MjHa9aoWc5YS3bMdJC5lQpvF5PGGsrdx3cE2hHXmxg7UYThZ0d0GyHRubvmMvPa8cLwIFzFu6zaELWF8RTTNnjlmkwblTOB4UzHjfbP20psQNrmdAfgqRx4sQkEytH++dF5kce4ORwUIblCIwdlcXZYD8YjBnimLInQbZIUMM7cFNrIknYIO4eTlHx7Ib14tLycT9B00HFxZq0ss8Y4uTlzLpsoeaAv1AOGF+MMPmwktNACIGV+YdFnZv9Jx7GiA2SLD/Ix854vDlR0KY28SJYOFDsNXZDFDAfXDKi9l5dow0kCvwe/Vb25vgWbWT9sLfcc5Ldja3jUUSUonemkmD2kXuGRmRmqJ/Oo7F8RDFPBshW/xssh+MDDXlOWdGHbScu6TdhO41b/Un65vdCSBj657hjYGXY+Vq4DeKxj9WNaDSSsieK9wCrlil5BAYnQ6Dzck+7/JfzVfGZQSxZ8aHRdqw2hBwTaBnBpc6Rzjf5TF+gejpvxKl8+gkzsO31VRevnnToCrQ66oAy5ID/0gpC8UOc5KAK3IpUn5Qx+luCQzy8QmX90ikfZ9KWqd4PKNJBYtrJ3mbfSGwWegKFfRc/QE5LsWDkvBSUH/fwoX8F06SjtvOgmbQNdT/vhlm1blrwlPmDmo1ndK96fT4IelYNUeCU/8GyGFblLM0X0T/fMRBGPGOlGGMCi/+Qp+alP5GfaSdOPGiAdHUVvIYO9MPGPkKEy5rpL4Uk7onJi0Jh4HESl07A3qxEuQEFCg6aBUag0eBhh9Mq5PCtWEeXHa2+xYkOIPUCd06DRIBAY3mUSCB4YhemiXAg9vc6kgftWjfD45iAB/G2tNcNMoUCvm5NxWMBWLows7OlQwHGj8ynOH6NGC1MGxwIXDGjeUKdLBQJvRXJh09MF9mWSszW3vBGzy1sxtSBHa3k9FhU/t7QWyzIcfPB6WbJb30ThdHYTT+OuKuHK1zQQNlsFJ5RV5Ckkx4TdOMJuHB01kuFsmlF83aMKOHbkpSiX+OQJJssTNlWO4HjK6pY47vOorpGnLrgnlFIu56Ca8U3C4BLnIWfqSrnMTSl024ZZediXjCbkNOPOvI3UO5fA9H9uLLUqwE/S4Gw7IXWFf8iWcuyfBKxCIxfGqn/IvqTvUJo3ypf0cVvyO3rnf8JxNHA4K5g1ncENNebAMMDlBN0QS2PdrDihzsCnOOlwa2xEbXsl2qU5HXWr0aQ6aBAB+SaQDA76SQdSvxnD3bUY7pQjxcyXOlbeYGxS22LxKqMgjI3XbnG0tnrU5cdccsRyq4OcpsexKkaJYCdUZ96k4grjyaogd8LigxksrqE+23UaN9etOKfN2TApD3Ct4zrAlTgSD49TbIB0TYfvNUrOk+0OeOCnDLj8pzjaKrMwPDpVovLRvpzD+QmU4aCdYzts00QTHXw+vhHMLGCHCSeUfD7k5BoGCqtMG6RLvrZJus/OEnmkgac8W4jg1DD7AlgGdzb+6mj82Eh0gNuyxsYJTpltN07RhsNGJ4SDxksjzFgKizsKD0p1xpmDf5wUaMCBxqAjg9xBOztSOjgGCDimtt3uBPKlCwI8IDE6VOumaCDkm56Sv+AgSfhRhHmEADohITON0EMdAYseBBpc18pp3a/qogToJSiLUrNNIMN6OULAgBZoJMAHfQF2HRx03q57HVBGfjszondWAxvPlBkwkMkDj/QlxBOd+sfH53OQpRyKzzrI9ELzg3QCqLqtAnqjBMenXpJeZd0pwwVfGmiRjpa2ZcqUzmCeC3ggb8pbZQhKp8NGX2nHybeSVT7pTDkbntKKo+igE115oR99TL5zpgzS0DVkXtqndVyB9sQ16dk3KlIH65q54J52mTykcwEtJrgKwEMRgA0c+Ct0019Dp+MreVA2aZBNU72n/SBPwgCPZ+Ow6LRxCFIWsskkuT7tj/CDL3TCesQSIdZkJx7nQ5YqCB2uaV0nbdlehNQDMx4nolfwx2ANmtARD3aqQFnwedkS5UUMuFL2suxqn7YLcgThCHqIBw7LNvz4FPwSBuxYiREMHQ6Mu+ITUwKkskQk4wWuqVDyAxDkGE7ESRr3BAQBoRiWDSlCkxCjMEzxIzQ8YeCTj/KUpUXyzN5et/KimJCIcbMBUthQQ+NtKGhmRgscBOixMTe9jCAYlQEL4cgQY2iE1w1e8OlUqLDiHGbFS+A0ZP3AzaeQWNe1ulUfdydnYmZxPablaM3rwOlakDPGiGtZztryujoQvt2zWb3RILrTlEiJbdCTzoJrm0VAvuefo3Y6/IzkWhE7cUjYJfWvGDrupES6JjX/ZyjYH4zL5pPwEiagDNHBU72GVSgvZTPPg7Bw7EoutAi1Lo5UgUdQDev/Azh07UdovjY6B9Z57eQxHGBmyHgKqV50YxyQmjGCAWdVPsoWoJ+jZSdU8BNmVa4KwMvzA7y6h9qN4z/Hg3l20yQZyzBjKOo43af8FavIBtVh8/aG1+d1hgw1ceSX3kk5g7lab5+gfE2N7PHUGL3N9dG/p+YNUZlVxbDwkXU61Q21K68TVBz3OFd0zm04Zi2tdsCaWnONEaMv9Ju2VzoH0w5potAOhdoObYM6cKp4cl5d4kR4TZDv0mBuiRcbaHgXIGDTpovhxAmoIDkPRsrXlFU+z66o3ThOR0WSr8lDUcoBtzhD0EQCebNM8sXSBWwONitHmWlogcEZelm/ybfvwG2bICdgg2/GChB4gM+jOmjKVqO6EG4CfNO5kge+PFukn22fYGF4+UIAtPAIDCeGNOSzYxdVFtxsME2d8eIDyDHWi4srimMGqzEfiQpn2ilUI51m3kK1QwxfCkXeBL7tKVSudzpWZAGNzChaPrq3/HTQSQOCe+BywzXwsBjp7MruK67ohR0jUoWEpx/QBU8O4gFZVGRZdtWlr5xPf5I4htH1XniDF+NVAeReHC8iKAcd9Dno3vz8QuVcZ+0AoOAhWC5KAJ5p1lFoQn/QS/gFdwKoypQbQePWToH+uC79CxHORZpD5iUdeNQDM5z0Q1nvTpT81M+pfuHD8le0Z26rgKa5HZimrFtgUV/wYHSA4ifdLjwSkA/3OGfUKYF7Ow6CVdoh6cVpUWnbWughL/IElx+FKs5BcIENml2ni5AXppHZLNFpevQHfN34GvqJt66CH33Rr8zGuWmLFzKzpMlroCgLIhojuXUqg2OaGDKF1nv37sXU5GRMTU27r56jv15aSpkhQxWhzXqZRXstOru6/BJZb29vHDhwwFs48aUAdAzo3mZFAV8h24WcJmwp/o7oSApEM/yqXfgNVCJM37affOFmelPjZSaK0lfB9mLLKW+xiHiKGAENc0ENFiC1tvwci+PFQI5AUqD2EgWC9QYoWlIDel0oUzplm2KI59bZWFB+nBymM5eW2QSRzUxZqEpjYPYsN0ekPMYilYzOSQrK403g655F/etSZlgAJgv8UVfoTEVKxeDwIlQxy2gQY2V6lA58eGLhPeVoWHjd0O/nsBgYBI8CyylZkg5Pzi3F4vK6N9WcXWQ9xkqu+xIvizxqlEGiUeEAmV6MBgbBYkHZiM+qK0rsNKjmIm8cEKencFWOsJtSAt13GoSSxsJ2w3JpAmeMsM76K/GebUJWOpE70VZQHjy591E+xxiED+53cWTHl1QkX6laGTJflvhscC35KungQn/CmfSUoHyOSJglyWdF7dKh66ogYijp/PssvCrfjlx3+fNZ/2jbu2VIz7z8/0xe0nbyZh4CNcPhx6GKRr9AB6SSJo2u4nFiMEhqV1yrKWFU1P9Hq/S/Q/a4RTra3dYcXa2N3ui2rmE7mpUJI0bHzBuL7MjPOksMGbNeDEbonJjZYsaLDod7O2O6Lo+kHjx2A7RTDzk63ZDxwciRh+tioIhL/U7DApPW76qzFBjzRxy2gCjatGehUyAOGDc7QYqjY6fd7MhM5WmnzqvyTP0XWjkDO+2yaEJ4LiM61JatlfAh2NgJbBKhPE4peuBRNTxRTnSCF3ieuZe8WFCPLDCkJGXZNMzgQQ5E0LlBe9KXvFDnyL3oJmU90LPcxKvKMwNi+pSvjKwpy6z7ihw7HldDFHLwN21FB9v4QAxyRm6WRSU7Hrlg5IHP1hTEtbXlS1Dsbm89UOdCp4WNY80ajoKdDwkTeCVAK6RTlkEsXFhfdV/qnxhogxb4I3DmkqPw7grc+U9C3tDmcd5KSPmJN/ihbFUevAAknf0c3Q+sSa/czSUwZmgol2WQNf1O5Wwpjr7A7aI6kAHw0EvqmVBoN2+gNHToKGm796SbP66rssQRSr9HetkQlvoFHgMkv9ShH30uM9H0gwR4di8BPsfkfyYd0pnRTYUb+JbLZ4LKSwbg5VdodvuAVgJ06tJtS8EyVxR9Mtc4PsCwQ6gyORMJQYmr8Gx29S/1J3Giy+QCDu2TTG5fxOnadAk2dohraMBxBx76xpl/yUNeJx42FV7yl0tGRm7H+N27/oIIcs5cJXCVdP6/A+lZgqVS/QP9cVBO2PHjx6Onu8cO244MdcAj9gOarZMqT42WPJwJa6vr0cgyDg1uWGOOfmFrc2805JD56+vr4/8Ca0+kK+5abGcAAAAASUVORK5CYII="/>
          <p:cNvSpPr>
            <a:spLocks noChangeAspect="1" noChangeArrowheads="1"/>
          </p:cNvSpPr>
          <p:nvPr/>
        </p:nvSpPr>
        <p:spPr bwMode="auto">
          <a:xfrm>
            <a:off x="5689425" y="3244365"/>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449263" rtl="0" eaLnBrk="1" fontAlgn="base" latinLnBrk="0" hangingPunct="0">
              <a:lnSpc>
                <a:spcPct val="93000"/>
              </a:lnSpc>
              <a:spcBef>
                <a:spcPct val="0"/>
              </a:spcBef>
              <a:spcAft>
                <a:spcPct val="0"/>
              </a:spcAft>
              <a:buClr>
                <a:srgbClr val="000000"/>
              </a:buClr>
              <a:buSzPct val="100000"/>
              <a:buFont typeface="Times New Roman" panose="02020603050405020304" pitchFamily="18" charset="0"/>
              <a:buNone/>
              <a:tabLst/>
              <a:defRPr/>
            </a:pPr>
            <a:endParaRPr kumimoji="0" lang="fr-FR" sz="1800" b="0" i="0" u="none" strike="noStrike" kern="1200" cap="none" spc="0" normalizeH="0" baseline="0" noProof="0">
              <a:ln>
                <a:noFill/>
              </a:ln>
              <a:solidFill>
                <a:srgbClr val="FFFFFF"/>
              </a:solidFill>
              <a:effectLst/>
              <a:uLnTx/>
              <a:uFillTx/>
              <a:latin typeface="Arial" panose="020B0604020202020204" pitchFamily="34" charset="0"/>
              <a:ea typeface="Microsoft YaHei" panose="020B0503020204020204" pitchFamily="34" charset="-122"/>
              <a:cs typeface="+mn-cs"/>
            </a:endParaRPr>
          </a:p>
        </p:txBody>
      </p:sp>
      <p:sp>
        <p:nvSpPr>
          <p:cNvPr id="7" name="AutoShape 4" descr="data:image/png;base64,iVBORw0KGgoAAAANSUhEUgAAAl4AAAJbCAYAAAA17Jo1AAAAAXNSR0IArs4c6QAAAARnQU1BAACxjwv8YQUAAAAJcEhZcwAAEnQAABJ0Ad5mH3gAAP+lSURBVHhedP3psy9bmhf25T77zMMda7h1a66uri661RPdDRLGIASyMBIhkEKDw0hWhCMUeuGwLEAMPcCN0J/gN47QW0c4rLAtZFkTAgEChGgEdDc9UXTX1NU13LrDmfZ09j77+Pv5PrnOud0hrd/OnZkr13rm51nPWpm//B2cHB0/Ozg42A4PD7eLpxfb5eXlduPmze7Pz59sB9u2Xc21y8un27Mcp/F27cq2PX7ybDt5epiKrW3UOzncnm53bhxuhweX28FB+j29TP3ldnFxsV25ciUwz7fr168H5tV2fPj4aDu8dnW7e+du+j5LH3C27WnwO9Ln4aOj7fTsdDvI8eGVw+3WjWvb9WvXSqP2x8cnof9K69Ij28F2+ezp9jT8XEvdydl5trPt+tXD7XZ4azl4VthDfbZnw8iz7NXYg3+lvIcHuIL7mU+a4uFJ5HMRfm7cuBn8V4OPjJ6G52xphEd0gRVspfX8yZPWkUeEth1cvbY9uYisoch5GqHuedHzf7HslwKlh7pevRK84S0osv+tsK5eReN56cA7eunjMHK5cnB1Ozk5SZvD7Xrkqw3dnYdO+r8aHeH7cO+nXLkSvCp3PE+fXGxPI3cN8Y6u6v/wYDs5Pd1Os9HHnbt3g+9K9Xbjxo3aXvvHxtSDf3x0XBlevx5dR9ZPK6+ACmNoe+h6dHLn1o3t9q1b4QFvF+Xh9q3bw9cOl0K1RapjNF+JLntMx+HpILxcXJz3/NbN29tZ7IUfnMV24H8Wvi6fhRcw8Bd8T4LD9fPzi+1J9Hr16pXtzu3b27Vcq20GLlxXdxu4uHg6ooIvB+pKVz7Xrt2IrCK/y4ucxc6vXo/sLyuLaGu7fvNaj5+cH4XG9Ihcb1y/UVpOT89K1+1bN7eb128WBz1c4M1JroW90VPa45s82XbloCJ/eKAnHnDxFKNbcFzfXr53u93I5Cx+yDcPr1zdbgUfkJeh5yB64x2uVTaRJf3ji33RPZu/FV2lafDzz6e1q6vkFFzwj84CJ/zBycfwwG7Qams8ysVn0Qd7UMafIk/9sFOWxi8qwyA9Pz8rnGuRET4vnpyXHjY2onlWu+G/+oLHLly8SB155ay4rt+4vp2ejD3T5eOjx41NN2MzjSupO4hcFPTQMZ7Ps9EfOOzk2nV+NXS2pF+PNQj+uI6DvQ9/4ns5Sj3Lack18gCPT7Kzsb92fkHP3m/K2B/awVfo7uI8NAbHWWTjHLxb4enWTTH7cDuL3DTH94oJxg26U08f2gV8zy/xm0P0qeDjYvGzjA1XsjVehW5xQJejo6Pgj17iR7du3qo+2cKy1YnZbO5pberJk7PaF7u5JubsfOINvrPEJPCvpI2h4SB2jWW4akPZ84Vrh9crrxnnRp70xcbVXY0/XqbvWexxzvE+Y4jYb++cbThecj09OW5MuxYbg0thS+Qn1tDnYa6X2nShZzHYviUwHzx+VH1ez1hx+/bd0v7kInxHHmgtL7mOMXSvuAcvoPzk6rXRCfvmgB2byCRoho8Z4xsD8zk9OWsdvVxL34O0GZkGCDqdszv4gxdP4pSS4ec5/zZxs+2zLf0Yn6+FH3nDk9gaqzd+DzfaggHV0O8Ij8bb0+j8atrejG6OjycekZnYK2e5yk70jC0+iT5cQwp9FnCK8ULpGJ42bBy/8IsXz2nNNnwPTx+sj9RD08R1fRSx5Fr9Ak3X9jHuZq9PrNpt5md++qff0gGgZeAYJOwraei4g1OU1YEkx5g4vUj7hNq0qISuEK4BIpHi1hUM9kqd7CQDg8FrgkaCeZRJuVVG4N3MtesEUZkPHYxqhB0jCIwOei5nL8CggcE3UKaNAN9BJn+UOgLiaVdiRCcFTTFlfVckR/PR9vjx8QSMHDNASSMlcLaLDKyEeN7BhEGrHxzkVQPGPXS5hreG6NCVJjGMyCtBmugYaOmIbA9YKBiR1EEGXAntYWg6pAt9ISvGbGk67OWgdXYq1ja1kreLbOeXMWhBK8doEIOfSax1ByX7NSBNMINgBc6R78npSQaSDJzVO1Knn0RjnLqgRle5MMY3Mm2f1LEKehKoyEZQYFNwMthVDxhaHEmgBHP98XYtCc3oZgbai/Al6JIVZ7WXIIJ7I8H6kK7iUNXzgC6NnHxwI5PNOuhJN8lEAyz9pxEdc0Y0G4DAQLfgxuY4LTzovRU53blzJ3QueY6d1L7CV4NPPvjo9VxrwpTrta0kBY6vX7vehOpZcF/GJsA9jE9J/C7ShshzIQNFAs2tO5WdYGmAeJ4ILft2koJ254zgIrydJ9Bdi881kSiNE4AkI1ciAzWXSfokXfdeyoQo/dDcASwy4BMSRAFtEjs2HLzZ6LoyTv3N6ALPgg9dSkqq0/yBNXIdGtCI7vqsknaCrLY3btxq8NL+Ytcz/S968GbPBirz6hUNBdPr9IU2Mm8SGBu+laT9Zgd8dloJFaYu6GxXV3NM5+hZvEl8tReL1l6ME2+Gh9CRpKJw4zdq2DEeiOxG9fpbk66li5ZUnp/FvjpwxB/pLsdo0Z/u4JP8YBJ8caO2K7ZEX2dJhgw8I+OR68Lh/9jHCz5NUI9ODEQT89mdiepddh0bHVmnh2SqdOBxJkrd0geNfF8SpNBp9Qpr/sRUyV3x57r+TUBjS2jku3wogSs8oXmSkk7o9KaL4OLbYqjYezP+InIMPynwOAzstkub60lwrwY+Oxv/y6DcpE0CMhNS8OASo8mgNhp60Mxu6L/JQmypNES5zyJv29P4oIG942O2S+eJC8gwQVsJerhMzUyWJIVn0XHllrbiKnoNC8Y1G5z0KSbUvmJR5Inf8Z+JN/y5MTB2KSY+F0VYre2mXrydmBsZxxYxq+9zn2tJZdrPxCfxKnkAPOTZSXRKfT747SrzbPhO81wDb2yU9bOuxqNca0IGQP8RU8bt2MmKAyZ28oDaBgAzWNVGVl0T6FSjj63Rx0ViEQ5MwPl1Jwxph35ETS4xpTC65QR/wSeOTXIWm8u4D1/77kXT0vPbS6rAEtPJiS/iQ1+6bKyID8lHbmaihj/+rs3hz/zUT79VQqJcBBdpYDImQpzgF4JynaAokEs8iR9cEnLODGgrfNxM9nAtAcdgg1jIAiCZ+u3ng04DfmpdxzijJMQKJdcVDuLcoGK1C3T9DUwN+JykDGYgCY2yZgNEG6Z+AtwM7q7DcSPMgyHhYqQcCAybwNEgGpz6lte0eRLHQJO6AT50z/kUWa7+2knOanwkErj4MzifJPESCIdHV80ah/dwWzhdhYh1Xgtv7MDKVeVbtOmRvmQv+FR+a2s7Zf6voq3E66J6C/zQRbtrJow+9DAGxjkDAXihLySVh/TteTaGJLCj2zl0YAlUAtEkXnQXeWUzu1VYDHkJHGuv87XoUtvSkFZN5nJMhkPbDPY2JMOvn2BFN+rNVJBidQdO152fZKZZXTtJWbyyPXYehM/LtBj42qEFnT1e8tjxw6ura9o4B6yDIGePvDRe4Ns/xI/s8DiydF3/ZVvgnZwet63AeRz6OxnBTxrjrRsZ5VzyLkHGDwbKe+DST2mDE3IQcs2RTWCq48fGArl8aW/ljnQ7K9v7Sfr4G3lo2IExOOl5DXySs/KsAMYWg698hX7+h7418MClLNlVJ3tgtNdP8ke37IetXU9yxL8V/ckaPG0XPHvJ6QwKUObDaEKzIC3pI38rM9rqf+f2reJX1JEX2tHWRB3swp1rBkcwXUM7OjQBQ7ywVwdPKShoNASMD1itHzud+imLDsWRuCn2dSXItci7q6qhzQC4EgjHtSMBoyDonf2fZMA3kI9tEIVr+hReNrzunepzXV2ir/SRCN25c7uTCX0U/fiohAInjeMBrL4JQq/vsRGKtBlZwlkIA8cnMpzYNzZX+1Uf+HQuOQBvbC9/+M0BvNWJjnAZKB0ro4z26z5VbLTj287D6DTJUGTZpHD3S231mAQyWFPHD62sVG85Z+fk0klCdRwZ0GUTi1I0bbOJh2yin+ytkE4DScMkqWui0PEsMGfSKwkweXla3cNPzo2D5J32YKLWuDN2xw/Gp/hc7aL0DH2OJWa1n1wHYxYsjFlzXrj6RBB47cpszhsncg0/lXPqSj9bWfG9uIh8ZJ2/FjIqzIaP1O+2onQPVtqgafoNXZLpyrEN59++Kz+LzokBY0fsp/Up4IGzYKtf+KrrHLJXfWF5Gv2Jq0PjxKLR79AJ6uDv/xdlx7eq11XV7K7xLZ/DK8lvIjPJ2MWFHCDXy16PhumHjx6OE6Z+BUYgMXF8etJB7ziZ+vNka2FNOUzQtdWMs8cwBm4YYNOuRhbj4EADdW2BlHaEIUkJ6ek7SquT55o+ZjaCJUOc4DdL6pOdDykrsFQJ2QQv51VA25qdGAxghnxXNsfM8RK4TBUNDM+ttw4oqdfWHhzwr3RmNwMSnAyjK0Ypa8CbmcwQOPymLk5wchx5ZvaNX3RP1s3Bo5xn51uGre3W1SSt1551f/WAHNZscQIVPaBsqEMSjL+1SIIlXWdPD7aji2xuEydfeHoQmvfAhR+ZOTFIusmB8eB/YBp4kgQnOdDOuXpBhew4tgESz4IBpxyWr2yPj4+3R8dHmVHjdYyaHFdxvmZT6CDDrmBGjnRHz70cQs9jD13WTj28K6CyLfjYAnlXQoEDNjvurZDUaXPtKlpvIi5/qYjMD7LFBXqujT74UJYTO1MneTHTEkwNTFaaBL3ibVAeu38aQGarAtPid/xp9uCxyw5UOZP4OxYQ14A6rcJ86OM7fMAtByuyeF2D5aKtYqoSs1dZHmd70hmXpGPsM5yWNqsiB4G9eEbT3H4z0z8lyeqZXBTJha23glIpUE5QddU/dIRnco//0Znq4fNFElb+plOK/mxtt4ccGHjs1emDdn3sVz/H6D46fgxCZQcXvzBJPI7taTr4ViJ/OKuDtZ0KqXDYkAFGca0xY85CR/SRmINn8rZi9XwwzweODlKRA3sFTz8fBf7loy9on+O1TV30ISnILF6yuBJGtsXWrOiiTXKgDoGVkc7BH2VE7rH5p4N/aJi4aAM/Xbu3dXUnMptVVxOe+FZGBTEPP+JnOQz/7DAq2q7G7vFCt3CH+CbojQORGV5ql40pBrrRdVe2Qh/buRF9vihDZ2nKEfqKs9YsuqY/+bjei3w/9h/+xVHyWX1nn6P8sQuru+zQpLe3yu2fnA1K7dn1IBx6AwseNOuvkJt6eytjZMQf0WRVsLKNYAak0W/gtQR27XmnkazY+b17L1UmbPx2ElwLE9fj2x5vuHJ1xg2r0M92OvVzPPFlZIrsxtvU06MkSj/baB0lxpYBUvwp6VrdurbsfcnPQgO7Il9FzHENPnR3hTA65Gdzu3JiyfMCuFEqcMVMRMI14//IiZ2At+TqzgoddfU2tLrVjVcUaedoou/w0xXdnR6LMnCQW1sE5opPHdP3Uv6ydUIa2yQK9D2Nn7jLUbqLy+7FfskMv8ZFtNhQsjcb+wHfZ2+PAWMEWTXmHLoFmUQ5dsOnDn/mp3+qtxo51jje4G9mnwPIKYGQrCq4lfX0CkITNIsEwSBs283ILeG7RsCoKJBiGVVXoxCdP4cTZDEQFgK3xzujlmYNKhyFQhBvqa4DRq6jBVI4MCGIrqy3wtjpVmqkuzKYmqBJToycQNDT21aBxcjwgh4HaDeorEFIe7SUk9Ah6LgNqpSWODX3YyaD/6DPBJzEmLVFHzrc3nCrSLBTLsJjk5n0uRIcdeK0tSKE3/XMllsV63ZkidjlqRTfB49TrqSvsp92f5lkS2iIeBucrYbNR6Mx5jaMnn3ogT5c52iMifyX0Vulw/vSX+UogSysBC921dXICfxkyildc26Q6excAA0M8JDt9pRVDjMEDmJwKC0ZxHv7JB8z0rHR8BraJA2Lhsot12egnY2D0Bf7RK921/ckRBAPySMJMHEAcI+UCcTg0A07YEt4dd6gEiUJRH1uKXv06McG8cxGa2MpZ5EpWbiNBi56JK7gPMnEBm1mZAND8H6xuf1B/gaQsyeenVr8TPI/gyH6YaJrQXmCYZOe1I4Ok1QGN3kI8syeXd69e7e+tmSJDsdggyGQrkSI7tAtRuBzCgxzK7ZBpr4P58zSR65DA3iK+KPeOXmQJfjkIdEd+OMji5bymrqjJPUraW0pPm0msQUbP/iY1YXZ83OTn64epS+ZSmgHPkB8eSZ/bvWo78pOPvXR0rJzm/Z0U54aXEenA7fAUoauF1v+A7DvyW8SdHcI3N67Gj84Cv5MXtlGBtaZDM2MnlwMxE180QNOeMMXn+UbNyPv5Ab1P3BsfHsGndhFcIiFo4vxPXcGbmeCS7a9XVYaR97K2A5ZvLjdTPZdgd3lkn/1C6V+Hbztn3pyWhJROhnXJz7dSVboakKQmEgmui091F7AI998aivhmVyUooY3ezJw3aRQzJ2kYVZIYOvkJm1ta/BE28hpcPWZxNKWy6GlA3COyaA8ftBmUg8W/2cjhZdt4md8ywpVYq7kD2zP0bE9t1aHz0nQZgI3sQS96uwtiFj4oPurGRvAtWmPZvVnp2fVwUq20NW4ETpcdw4WlljMisf4amzptZEl2fWOQohfMHsNaAxlL3b00QUxiUxcSn19oX3UjWx0m4RvP8kB+2UX4r9Y1NXt0Mk+yauxJzDAiYTa1rn26Ob367lK+uEzfR48H3qvzna5rkJeN2/drh7Ud6EkcEtb9nh60Z5NzKSXzEp24NUHHOdaZV2mXCMjV5S2KEz2JBZ6/pguDn/6p37yrQo0TQz0OnEmRLQEoPPF6EGcP6YcmAk+EUWB+8t261qUGmc5DBwEBX6L2RDahp4R9NoaYKOkCbxL4YERgRucHFMAAbualoXBaZwZmCVlV2btboqDIp9MeGXl1C9Y3ArznINxrADWZz2Cv/fs2zZ0pw6NBE9C9gKpbeAzvMsmU6xtHpzPtYPwXmP3nFQGHweSp9Bh9Y9zDpHAzAoDHnUwEyQ7hbLrfMnItcmF8JkLl+fb9aDxPN31ZGJWGdfzV8pSvJWuMjL/WiRj5LBqcNa1taA8T0yzKW554pnhT6DSY4cbPONYqQ0KuoLT6sKsDEzwtbGZDgCRpcGDfCZoSVSi4yQPlW8MhK5dw2tvfUEUlDQr6Z9VDEE5jpD+ng1c8BZHcNKppIzNtH/gCALanrpNGdo5L/gXZkzwBAIbN5sqfXspCYFZGPqU77RJHeAzCMYjotfqq33nWnWW4lkS5x38e80p2U1y3eQlvDTIgJ29pHwSqXbtv/pH6Fu+2IAZf+uKZmTiVphkEJ3sic6cC2Jk0hWkHC/9OCb/c0HbABVa3F7i7zt7w2v55s/sjF3HP1Pf27mRc+nL1mRUjMgx+OTd5Dj94baajQdtylHagDftBcQnPTAQ0bMiNtVP+VbkSWdLP/o+SeIJzvAW3nGdc/Jou8A9TZuot/R0gI6Nmmx57vLmjQwsqWN/eNVXJzRqA77EBqzi70C/bIQ8dhvJGdvvQXyxk8bAmMCsOh8jUuG/KIPvRaEn8Ql8diEO36DLnSc8L7tCYx8JQVt4q77TZh5Z2JJA3+m+z36137XaQo+jq/pA6Rt++gB2eJIcN0FOHebIDGylURa/dsHvQeaIrdcbD9AVmqz2Ln89OTmbJCj2yfZEt5Uo1B6NN4FDzyZc5HY9tMxExQqecWfwt0+uO4MP3c/5gJ+9ZsPjSiTFATLThxxtta9c62aH3n5GrmjR7lYS0GWvaPZZ8Ed3Y58XkTmYaEVj5UlPacIuQHaOnuPeBt6TrtRpuwh5fp5+dNq+eIlMZzVqZCbmwPnBol9lBm8K6oAFmZ+ySbx4bteXOshczJpnk2Jvid/gs1m8GMOwWLsOlD7OwxZSydckXCZXxRs9kQmb7Qp3sC++yO354zGMhRACY+Q3dDueSWC24AMrQ3r5We3YjuuSS3ZsTDFBES9PT08qD+1tjYPp12O2Ebrxo65xIH3IBVX4xc8khdHlru/BO/GmtGfTX0f5iqIN/QyvvfS8TH8bHxt5HHblK+PW/+Xf//ffcpBWbWJ2SnFWBnzbSDAl+NOzkwgwM/WDZJfaFmb+2Sfc3bwSpkO4lbAuyaV+JRG9bVdqp4sDDxc2240wtIW9Dp7jSbZu7s4qqw0doWWMnXBS4vkzGAT7LshZjnY+AzHHp3T1/BbqA4OKKWDOGJmHIp0Z+MbACJcjB35w++YTeIxzAj8lzSDXZ8bMbgLAw9FLUWCjFWtPkkBQjLqrIcJKYpc7A6Nt++c6AzcrmoduGYd+BsaLDlijF4GI8jiSwSgCDNzIOr529QpeU4WPghydTnEUOcyJsaGltZKsudxu5/l3FhCSsMtckJzRAy3SmbYSMx3qSErqln7QrxGa160FOiIGS7vtp0MKOXAMiIWn4sglg15TYA4Sfg76LdlIqnoxOCSJNRtD847X3sYBDcRobQDdnSIHneUI6p5for+nF+iZ2Z32vimjCCjoXw5Tq4Mn1+BAt+v2AtqiYW3K0GL1dlbK1nMEoLhmlrhm1m7vTKCbvurq8PBjEmbXgm+eu/TtS7YS20w1n5vn3dhuBq7wppskjQ8KQFgQbMF1q+pJFFzRw5trdzK7F8yKKxvZDV9kNMkIfGC45cxG+cTTZO10wk8UfbTfqW5Rpz85d2KXjYwlCXgkw/LbdiNb7RUJKx8h6/Uowshl5IRv354Ld7EXdjAD9PNZcXhHt/62nofu0cGLlb2hdm7hVa/xffrxHJtSHbLjXCNbbdClW0SlK0Z3vYWG6B6OrgRFZuMfSyLpluOR79iRRHAS8Cv9dh++6cO5yUZjSnRbf01/PqCOTAygrkkMxSIJNLuhZ43JwUqq574kE/yZj+kTEKjZbWTseZ4tCr+ZaM/ESpuU2Mv4sL2V2TDK5nJ+Hh4eZ+A9JffAhR8eOgeAn1+/Nqv9dGPlGqQ+SxU4bNc31urvqecf6ZL+gZXj8f1JuspUtvTqFx1cOxODU0tPYjj9DV9r4j99TFLB6RYEaJ8EB/vBncbGiKu2HLOli0w2PGpznnj+5AlZmhjGF8Nnt8AiW3siB3XsgHwkUexs5Ih3vPkW8qwAh4D04WZg0hVamzSEd7yxH6vj9vzDKo8vh4hlVu1tYi2Z00ltKu0AJ1d2Bi9ca/XXiTES+t0Ies1Yy0fZl/PlL1o2HwjcjgfpS8+++AKHhRJJs+JxCH4Dtm9rR+RT6HA/BI+elIWTPWpDdmhW8EQuT6Jft+D1sbnt37E+7bRfZclOPdvziAUf5DXXyTDHbNH1gWtF0sLIyLa6qFxSZ5+NbZ9E5yjq+Ja+YgFdq2scKLeL0YGxHz3f2Jv6wz/zZ//MW5IIhNZQchmxADFg6AXIJzGAmNL2zNdunwOcIljevB5gTnLsGxME05WrEDmGMIQ0oWHsGM8H8WOgE4SUMpTrvtKq/l6/VcNoKWDY1GduQwZrq6Z+0cbgOYzgMmVEY1sDPXwUPg9MRnE5Z5BaVkyBtQYax/oKSg36O925kNoxnJHfCLdJWngVxIsncOC5fftm26KvJJNLjpsgBNaCm79s8I8sOOPadNLWV/uXcZEz2gO1ePK3XQ1sq2EdOCHLuUSKszkZbb84L9z9M54ygbuvNci5cDhfmoAl/Xf2sRH7DV/j+JV0mZuyHlb9QNXzgnfJSXWfvusWbLq0D1JmcJjOQ51vyCWxCk0zcL9wuvZJYc/LVhSHrrFJg1tndqkUKMjccxaSaLLUB4/0sIJXi322/WyO17X0AZsvqTMoTaCb22vVUWxCuy6lB696M0QJoHalGeMtYzvLBqwE1J4CU9G2Ppt+7EmbPmcT2Y3NGFTIfX8WI3V4Uuiuia02UZzEpV9+KX1TxgbpGo9q6Nu5pNhrR8benidMuQDeSuxGn3At+Sehinz4sQsdKGO/fBgPBiJKaj9b2sykZmRpD+7QcVg5N6GMDPvKgnYZXZD76HoSXsv7+pvEWDXoDDiwyMsAAqaAa8CHn8zmts6shgrufXVHYCyY4IsD3ace5u5zYN8gHjgGLkmR4hpc025oXaX2gb9Uo9/tXjqbW+80FgZzGd30Kr663bQGQvLUT1Le512cJ26DO/TtK8GxfUkVOXSwjvwgHXvxyoKZ6HTySycto0OyaOLTRHz02dgemugQ/K5gp/88/2RgIs/xJxFHP33YP3yNr2l7I7iIBN3k1sljzq10Lx1NQhYo+Kn4Rl/AegUFXH1GKvSoN8nSrPEwOiv8Z+CEJnREf3QIAP2yXTyT0Yt4PkmrW7jjezM566pR5MiH7RW80FufxUvCfJh6eDtR5n+hE246qd+GLnjKgxJk8Cli0sh6Yhzi4SFj9IDLl/iX7t360ZS1DEzwxt5mPNSuNvlcHhmLi2d82If+XGzM2OkbGCOv0p/6FX9qk0nG+Sud2rsLJZkmE3X0WnqCs3G5vI4u9J9r7uCQVWwh53d6uz2yDW1sW6wQq3xbeiby44M+1VX6w4W+BVd86sQpKMlrPTesnWtdSQ+MubXOnkpJ29RiQ3/vCsTWXRdrxGt93cqsfEbq2bLv4fRfZclv6Rmcw5/8yT//Vh9YDkDGUSHG8BHPMAByS4EDbIcJPhlcf3ux0nIjo3wJRTBhVFjnVbCgVuGiJRvE9gJoA/FOI7rQq63BiaAZMAWXEbADl8CbaJSZ4A/dyjj5C0f19Xj4fc2UMSiExJBXQuQ6OEpp3InpEncCFxpf0DcEVnC7rCZITL3zDgqBL7jhu9/GCs1WJcxezbCXAvA0ScMkt2YxywEU7cgSvFnBSdu97xqgOTrnD/XiTw3pepCFyuI0Y6sDNBkOJkEwMBirhzKfqRtQLYOaoeDJUUrw6iHs4cmtqXk2DMZJSsEOVQWAbmTa08nw2wZtO8nji8LODB4NKLtj0K8ZMRsYeEMzwLi7F77JQJ/qaC/O6QY+t5DZ9cCbWTZSyNksWAIR7VVvMwAFfOgovfDhK7BRjlt1ghKd0JcLs0I8ttBAlbbsBi5O67w+sdso+ZT/7NmCZzY4sv74gdt1uG1sHywrxGQhSKrz7AmS0qSah1tgDZD2I/HaNt7SXpJCFqnogNRVM/SnrYFG8svvCzQbHhXw9Uu3wjV7xMvhgSTVirFbFzOZ6CySb2gcPmZlaPiwkZPBTQLKpg0ARG3mD5vjtovuFf07AOcqWenHj+EUcOmQPGobcORDP1ZkyGLJyb76CW6y1Yffkg+46QxbYUzsGB2iV3DVr6tDZB87AQvB8NbWSnhk2WPkjp/0K+biVOygNlU8I4ue/5Yy+PG7vqwhztAD+5mu0xd/Czda8OG2D/vh6wYvfK4vNugKDjngY9mrFY3B6XoG5thFhN7YJW6hUFs0dYKzt0ML/Ul+0QC/OjiXztGsvqu85JUihnnUonZQuPsXPbJ3TUG7b/OK80sGk7SN7YxZkotukVkq6MwqG0vBC3z69voeT/Vb8WKS9jTM9YkdkWlsCr/akxU+2LMNDYG0+8EkV2tcQv/CxY/UOYdzyuwr58DRX5+cFQ98pVmjkmRMmljhGO5OFAJzVgDnFm1lnv7kVP7IRoyP/sXcwY+jwE47/ciJLlfilUblexKvaa3/jF0Tg/QrjBw/iwGgyYZg8tyHiWmL3vTrBMBkOp8Ze9A6ybZ26NHLvhTu8Oz804YMmySlnyRHA4kYu0NpV6pdiz2T6dqWzfQ8cOyVhZscF3zt2Juki4wXHYY1veQV8oSuiO32Aje6fYy7xqnFv87azfGqe1E+WH/4Uz/1599CHMeCaJKvGHn2BDcJSpRvhD6cb4L99nLjaoJANMDJZqbgGy/u888yXpW3OwoqLQFXsARfZl7wvJRioCEMX5vvrEp1Gqmr8tNGsGFADY4RgIGjzAUWI2CgHKSJ2Y5AOw+TCiyUAbZBqBDTt9jDh0KIjFRSAF55yzXHvZ49GLYqONUNUIHDaKo0vMaRemurga5dS/86nhnG3O5cgaLA/A8OG/jd01F4xutKaNUrZum+bTWDA6dRzzkZRAaa7G9wrILPAANv8OB2JVr+Ta+9rIP9WonO1iQsmds8oL/zENiRUq4LlHZjoJVrtuc8kFUKuwAO+Y4lFuTnuI4QylzboaStFzgmsfxt+jaIKo7XgAsHvRhoDNDkyqbY3chvkveyFSTV8y7HIk1ZSWB1EI7BAb+0spnsnweU9gjF4RmOF4P98AyOAgce5xaSICAojBxwqq3A1bNUss+uTgXHXPd+rUngF51oMLJ0D17kATeQ7KUJV4oVSbo6OjrJmaAoERl5AyXZqFxiryNTfGs3dut1F/D2PV77ZI1/okk/OOnGvslC9ss2X/A/bemgAT6yWDYBV9vkuqJPb7WzCz6WPuQpkPPNaiXwJjEhmyQEaWelCryZlMxtQoIhb3qhS+34ZweFXAUPHHqVmPa9Sdc848kv95UGPpT+/MoA09lyZMg22dKSAy4MFm69kN3YQIlIGTko2g7dM5HzbTmzefxODBqa2IcSDiZp2OVFJsVf3QeeRCj1YpSJQX0ypUmMgblymhjl9pDrbBgM0IunsMUvvsZfQjt9wZO+fclv+pMjf1XZQTxltXNt2o+fg21CMxNEt/E9PmEATX2TqEkeI5DQCGQGxVz1/Gx1EzrxiK4gUbPXk08SxsihOim87MEp3RPjln3QK9uXpIn5cOJd/fHJaRNVCwx9h2VwWd03eRdGyXrJfSZKKHhR5pnMkRH6pozfd0KTql7SIHBaj7bAc9xYlEuOp5l+L2TDPumHXaGDXRvb4Fx8DKyxGzap3ZpVw9UJ7g7TsbbLXuFre8fhzZgH5nO7D336pWFty4RxdDz88CMyctt1VoVu9nGHVdCovzZ7l8Hpk5Md9dCSD90fHR9330kAGsrn2KPYwtYB86U2NsdvxFf5AFxsmJ7wiY9JPGeCtHg1VnoPmJgGc/9yTcIoefSFFrrBM9x37t4JrpE3nZAeehszxZPUw0+u/0sF36HvSpxd9u4hRoS/MHYGaVWAURt0StX/TPEsmJmwYMTIvIPo8dFRhdgVC21imJhtxpo9AicxcDqBjIINOlVg2jWbT8DYG037/DE+zwL4hptg3GQsTTA0iiW0CQoEUvj7NkqeANlZS4S0ZuwCKSW7htMJ2oJQlLxvdZYRXA2UMdhW6YzBefAMDQbj/SHjvZ+yDE7BT29lpDHcdQbX0tcxWeHLFgLaZ81ediXuPL1Y7UmIyMYZho4+r5c2V6/L1DN7SBJ4NzOk22nu7dF96J5sCh336DR423xKXTZt5swMyKoZm33yNEEqE5MTzz945qctNRuISmWffb+GvvMpmHSQDxxywiMbEPQFPclSk/Ag8ZCuwHkZpL604NuiEfgEisJif2Pw9vTw/JZNrtWmIofqLnLjrLcz0LEDtEkmtKuuOVLO2ZxrnBiNtbHQ28Eux+y+CUtkW33sfOZfry/ZrdLBKXSNntIubdbtSd3srdKgwTFaBQe3Ap3rZwAbScKx07Tzt2bLJiX8YGbyw4MevlzAX/Qx08O7vniCyzWJHjoFK0RJsPpesciLjaknlyaPwaGADyYafMkCrtojWeekMknRZrX1wWsnQcGXysqCbZNnk+bIykwfjeQIr35kKPAVSvq5LtY4xkcnXNoEjrLwK54N4fMKWg3cz+lKnVuQBg725qvueJoXnh72wWiv3GGjgj+fVtbzXLCUN/VFCa42s7U+ZckAbDxr3GQnSWOTmsi4CVT0NYk4GzfwZzCJbUwRE9ksuyaT+ILa8IzWGYSV4R1OAyhZrduorY/s+cviRWIFf2UHZ+or39BRv9oHnrYPjOVz5L7sGi50kS8eW19884yd58ysYBh7moCjIdfJ8SR4Hhwf9Xmx4xx7UP/pJZubRYBV4AOxE5g9Dqz62h37D93oQSOfQNfIcpJvMu1kKHs0wK+ePPkE2zjP/ppbZ7EnOpukBaaBNZOQSYhfFHSSQ/YrBsYOxl4nBpGDRw3QuBK5Tigq8+EBIm3RC75tXj2xP/JTQibWQg8ff3VtIE7Rj6+5U0AX4gI98zO0G4PYmW0mgpFRrtmT79jTzmuTZqiDF5LQh4c10Vq89WI28q2/5OPa876ormjmeI3R1UfgNSGOHWjkSzAYNEYtGNpJ/uiFnzYpJadshZ892Mr6kh27FlfqX4HTWBZ+lfYp70VV25A8SiZV9M4Z3KUZnbHZ0AnF0o18Yh3bFty1KeoP/8yf/bNvXT+81vcDqUYEgkpEhEYgTzBwxXsydkc+yHklbhYdoVxxnuwxRDYbrrMYUPUepgXpmRW8yOwpvg5ZZgg19Tm2IubFqAYY39pjTOBgVKLljb/zPqeLvll5PbQMVuEFPuFSyo2+gwu5L4SwluoF59bF6AUzdHZpPXUcjvIdk8cKSmGpAbLvTHGM9iDgjJQwsktwy0Vv7Nerr4EAN3WTZIxR1+HCDyQGWoXx2KzKoZUTaScYeP4JOjAYP1xkVBoKg0PtwSX6eZLgKmuPBUaOs3zPxFxGL545vBfeBmCYO5/blIhOI3A6FJEffae/wio0IdK0bk15suXYm/PNVM4jrHlz/lzHjxZuz0nW6vThSxCgb99kPD2egc6K6Vl4fP/9B5n5nDbRIgtvlL5y1VuarWadlE764ISS/a5gIAlVxTnHBndOtgbcyog0dttxDq9N4KmuQuQEE7dJbjYoG0jYwiQcBx2QPUNgIBMAnoROXK7rlXf2i5D+z/HgCY+xU77Rtoyrl9nofPvI8UpIJXg3Y8+rHl3otAqBTm3Usx+I2IWATTYGJqvP8Bka7961kmz1d75lw+8leLdCS+kKDD4cRjKTy4wybQ0I6pfduX2tdNAYxkLPClyZuPHBBODe5k8lu2l7dlj5ks7wSj8eyC1EtKeN4M0v9OfL/GslqQYAAkAiW2fnHjb2KxXheKdx5Kp9B9rIXAwy8HmOhB7BfL5yFVzkeeOWn4pKQs0PQ4PN84T0y4MEdDRfTQyY5OaFLp5FFmIg/vuMSuCuMjobv1Ls1YFTpllKzvtLBfl0JT5w5v14FXBlXRg+2bNJ8lnS7WAZ3vFv1u5bh5LXSUTSIJtYhD/t1IM1vee6s+IRq1I6gAUXncMz0dhdjRm8Osjq2BJdxG/bhbQC42b0slaRnqOpLESL4Yec0HFqQhW70R/B5TXbldgePwF7vb4BRsnSvOZo4opni/gH20YzXoK4P0vHduBUpe/c0rSaFV/c8TUepq9b8Gjlc+xE/Lx5c16YOzb0YuGADKzM6qAb2hzAMZKaCc3ITSWeNJm7LV2NDP/g4COmplNjGd79ikRllHM2PAsl++M3O8gp0xFcsfmDsPo8Y/X1IokqEeiqD1gBnDjqemUeWcDJd7QfH5oJUB+cTx30fLX+ELmZ/Nhru5JD8PBmZUnfTlxTP76DBVrKlfx1nM2fPuTLPvslBONS+Gk8S3vXG4vpNjTqTzbkSN5g91ua8W1jUW+vhq4D3wLfZenb2WRUOSAsx6U1fTtW7Lc2JY2+WSwO1H6G6BwHE3rTnw1dFRNDD11bQe04ERkCrwzPsx3+yT/1H7wFOUIEVglLV3p0CjXnFyH8Mp0P56V56KtW7bLd6JvqB2gDfgrhzCxkEpa5XbgCUF2hhsOhG4DbfoKEqxwPhr4mQkKyEz4MjvAN1hKRlTCilR4FKEbkNoKBhMDxoi8w2gqMAsHMLsP3HqgrFIqkvBw3mYpsJIhoLB7tHO00SRxan/YrkdSXAZqt1pHDq6DQkj0Y8828eaCT0VIoQ1uzjconNI/iOafkbZI9vDMw10ElD4bWATZ9868DKcNUrGx0dSAwXKNrdOo/fUdEDM4XI64l8F8PncbVvlYiBjouBn7/51in2Y09qF1XcpQDZ977dhbe/HyRZ8OsVsWtQs/MNj24L+nyjaDzJNTkKbE+PsssTF02jlP7CRr80y+59KQYJdpmbHGWJEiqyUL72kr6++UAslmrW7MBAcbsHWkPl5UhSUPxpp/ALakSNKxy7YxX76UgvAwussonsmQzi74pwZD2aGcDLpGBGSzcbAG+wki72m6uaI9+NK7nf3Tuqls+K5C5jm9+ZXaLHoqAS2Dot/QCS+D2ALD2K8nUhuzYBv+vfYU2sKwKum5WiS+zQAMlOsc/o+lcLy2xTcUA6VtYfa9U5WyAm7gwMhm6GtQke6FLrbrhYwJc2PK/uMhB4kyu4AV4BzyTJCsoArCNMMlubjHvcqG38A++OttKPGkefBtaziJrgXdWvuYVHONbQ59ZLTlMUjWewV9rcykGOOf8G26bdkp1kgI/WOsc0eD3X5pXltEZONo1wKeQy9h2G1Vn7GZWB46Li0663/uJQeW5vBdMz8lTUgfWrLJkQEqb+TkZg5NYJgZM/75HTF3660sPbJEc4BLz+K9vxLvNWlzBrQ0aRw5Tei1FHZuhCzEQjGX/mnsEQmoYpsdOek1iCUirUzfx20SgP8e2LuoWvYud/bkgfJQEiZ44H3nkHJ8SK6Y8X0zax4zQXjj5A8NKKXpN+OilFwKrCWTa8x24F+1gSGqci2P2vZbxBh98jBxrtzl2reNM9gpcTXoxEhz9Dd3QxF4LJ3UjU0nR2C+b6c/U5BwRwdiP2G5Pz2OnQ4uCF6vKjf94TyGXsZ8IJc3YKVrIsK8Q0Qa8wGJvdPDYO+fSxsoQmBOn0g5u8k8/MKF3XtoDqLACt8knJaTeeOBVEXjC/5rAzBe1EhN3uYof1f0uS/Quv++ELXSMXlxPXpD2YgjcE58HtwIGksjw1p3bhW1ccV0fMnVdXzQ0kSuAaiR4bwS+9wpaEHBhEsTlu9OYLK14/bk/8xZogPmU8TSYQBojC/LLK1aNbEQdcK5nHzKbeHEMwd/tIW0Uge/2HQ9AZ8azr97AcxaitCAgQdMbswsLgcFNFIJImfXQ7Q7P3vXnThWhCTqdhaE9eGTCOaywFMoPmjEY/ATGUjZ8IGujzvMvg0sbCrZ6NTSVNgYTgU3/MdppT8LZCpb4e7kBRPCmdAGjwSMXGIwBwKzJeeWerfSlr2+v1SlzztgdMwBwbIJFb70kWOELbdotB6FDBsEI9TOIGqzR2kExe3QplUHO89f+823UulOf2RN3BOIGo5wUx06vMtawNiX7Hr6or0QYTDYuJAE7iVOdnUvGBPCnDUredUUudD/7eTmgpAs2z76ot3GYJsNkk74SMbbkd7a07a3JtIHaymMHpRM/kDy3rSbJnQC3ZGxrchoeyUNn8lZqc6n3JRMJretdzYjtjNxmsK896JvjynaXLxwqR2rgpT4g0WIWX/vjxGnrmO6a/ETmjukL32x1VuwGSfUAb9rVBkKnGbR2CrTq0WJCxabZjG8GCUprtrf62qPBcXnKseQDHepGdpFRzu0bKPWL7NCEKudg2MCgf7J1S4U+lRWIwOizajtOOkS765NgkNu0tVrhW2LiErZbF9vxzp+RRfjMtQbbyFcd+pTeskx9V+lSV7mlLDrhrq9GB+ghc0iqGz5fu5j25TP8SyTYgn4SMd8wxK+6JrcZfOhm4bLTv/LLHp+Llqlrs+d7vcTNPmdVfqbQET3q22/wMaTQREfk7Po8tmAA2Wf01eseO4ec9u95+QJDDCRb8Mk0bXLuCjlW7jleMvugrWiniHkGdXoBz3Wd4JKAN7YUn7gQu4uspl3qQr+D/G89eeXIvw66+pJpcWqnk+I8MXGdS6LIxBk90l19NDBKC3r39uV/n3SbxKNTO7yB21X5PS60DT0HPkDOyZfcmwgkDs0KVa5GhuNbeN9ti52noAupdA72vKqED04MSse2c63nabf8AXz4+DCYcJEb0eHVM5j98ktoG97gGr3p3/aBNfpWaGFoYmOukYH6agKN7Tc0PS87nALsycjCggY+79yahZalkw/u4RbrqpvAppuhYop64xZdr1uCTawDYvnzKtVJ8DVZj/zgJm+xsvadBBRqeMVFPDUmhW4JnDHJNWywIStaxqHegUj9rKi5q2Fys9qyybGd4YoE+A5/mofxmQ//loDCb/yEhCxHBpHzX/wLP9MXqEoEJAWIchtnAvj17XqE+EQcyqDGSBG//203rIwcjpGSnf4OADarRoTA/WIgiMHEMCQAddwwq2ACXgGToA2kBhgBhNF34E6BxhH4820lThKcqVyCRwO8cD5PONCls76MMrx4Z44XFVLQGB1aCr3tnZttMXIwlsH3Wbbsu+SdT5149Uw7fLR9Dc8AZqnfMdlPpu7BRNf8gLilbAoP8K4YrtmbgRcdDBFfdAE/GPlXuiF9jnc/WTSMY2bw6CAb/AzFtl+Ho3JJwZu+AsvQrU0vtZCMd9pcu2oLbdn6morUmxm18ZKfyvk39SkSY/bBZAUzr846C+rjs/Pt4dHZ9uDodHt0crE9OHmyHVnpSkbmtuF7770XPqLP0HlyPM97NVGzehMZzuyY3OYZGMFd3aPH87ZvM2+oLfu6jTn2IMEYvXKYOlD4JQsb3ZKPut5uihyVPusYmPNV8VlVq57ipDMoTfCsXacvPBI+502804YQBjbRaI+GOZ7rM4OjW/arnn2QAZgNZmjOMb8oLp+ck63ZHDgLFhrAAZPdkUl/5ihJI/7LhHYfCCpDF3rmofzizHUwOzhmU9/ZHjUXxPhHZ9JoCWx4ewsosATQ8gq2gS79OkAGNxrwIPBJjmZVDZjwG7sXrPi2WAEmOGiGqvrNh/z5jyAMlkGr+IK7ek1/fjsypO/RuQIOPRsM1rdLR36wzH8szmy3zLYT+VUGaWtlHZ9Kgz9ZtV/qVp8U/eHFx8h79+NeS6uCHjjaNC7lmP7Q5Br7llyadEZqz3mxx4N2ZFZZRd/6oLX6A3hIGblVBqM7BFS26MtYULpCSicEdF6ZRgbpIX7XFgDLn2TFGXxs0/na2mGnTRuFnZDP0D21kr3KJHIUD3v7NDgMeG5Bi4daoksbfIHTJCv9yNyYpdCJerGT/skRb71NnWtosu/jEGnD1pFJRtqSAfk8TtxA17Jr8ZEM0KCtgXkSg3lvHv69NV2cqg2EBrqDi11ot7PbcZEPXMVXKsGxFyvowiSFHugR43CW39C3Yh9QI+OJCTP4kzV+6dPztLMKObFtxgWTID78wv4CKceG2WUDZE9L5FKibXvZh+MpqQd3vkRnIcaPec8q7Vx+oWcb4VtRQsdKYvWDh17RJQ4Yh/CpHo9yAbSRqdb4tYFJ1/Oydc+ejQzH/2fc9y5O/K+JI71rtwqyxl7m2eO+DHankZ9JyoMpfSeeKY13pW5Kv0wX2tGPd7Zi3PfYABqNBSaWbLAx4i8k8RJAngeMNDJjQ4Cl5ZhKB8nQm2v9R1YZeDMjc9/eOobq9p1naQxwBvy1rNcu2oRAhkRgWJ8H3kZBBLOMinDcHpsAlYv5N45G8DnPcQMLoEFOKAJ321FOaOn5B0rbU7AuETL+JIfgrg1u9QGS/QSZovNJXwlhk5PAR4vMmLwYnTg0hjXGihfBprcyAnsCd+RmcEBn2nEItDO0PrSnRMZ9UzXDDw4EzLNxUX6OwYJlHGmCFd1x8JVM4BMv4DLYOmKMDT2Chfb62msDiXP01bCzrxxyPAaHo+Aq1Yye/kN3/GaSsVJU2tvUaYpDZahKGcDbsxgno7ZadXR+uT04vdzun5xv7z862d55cLS9++h4O5FseGdcyPCM0RmbTMbWnw4KDIYMJvtyW5DdGbRt+OSEY5OzDG6QwhM9wN1nXPJBG3hsXhGUyJvsyXh0NzNMyb5Ea/3sEDsYPc0AUJlGnvOtPw+HT+ImwPCtFVCq/xA/YmLX2dKe3tip5MB1v8qgfRNzHARXgwM/CDzXqqdcaxKaTdAZWdPUwGUbeOSXfcnqNPCvfOrPttgsmdTOfEIEm+Kj8HipJ5ux4avyDU3kPYPXTCyc84n+pFQCDWhrAGOLY3OCXVEXjxO6AFcChbfSj9d8rAwsXsnWtcKKrzytjONr2ch5YoqYMPzAj04TMu2qN9Up8M0tPbPlJJs5JscmO2mkHXxighVOpK4AzBbBHV+fW69gGSgqu3zQMX1G3mxh4VyPArRB8Cyaps+0RyvZod2AZxZNvq5X/uVv4KPB5rY0mHgy+IDLphTtG6f0z951sPWDkczIyCSmRKUsmaBl4usk37Xt6t5gmOIfutES2H10JHIavzC5zLWihjtt4W+3vU/ad8If//NqBHJczzOtZGsVdCho6bbT2nc8oac46GYmv/yjt6UDX0wguzV+sNnKtxAmLtN/Is7zh63Jo7cEg0sivzcufPqYpEcsjB3GB8lzcI8tT7xOzBjGQ1/oF2sX1tSDgU+KXv35e7C0z/Sj5+DYY0ll4q/1E1vEwqOj48YpP1k3r4tKIhFYeKMPtNijg5zZWGWWY7JCFViVV/hS0Io89VNynq04I7+nidloXu8lfF7WceCTA1uciZocY+SmkPnde/NNZLqhd4TwffbgmAyAo2/06GlPFnCPzCV+Q7trbIWdKn1QPgV94GjHNk0O0T3js+sTr7XjZeSDvhlTgjOC6LXg7TPpbIYM4hfk1cWWkNzFm+hTu0nsKsDt8Kd/+qffwoaCCMrr7OJAwwxol1F+OkJWA0g/5mLQJYsyECGV6WDipIQ5y/oGPUuKcfxcb1BmiAy4DI4hMYBmihGOB9IJySBBrc1sA0/pgITh0AmfPWNdjschDHoVyN6mgQKe9IPDYAifAWoy7pQKWpsYJKOLsxmY4a/CqnDJ2wR2y5ENDsk+XVoJK0lbwnS7EK+Kh3LJRaI6FRKl+Z0tvTkmWLqTmXNbnSBw0ena/DA1FDHYwC4+59njx8pIg2twqTtLtnyDc6YZnTII8tCG43LEtapGvg226QtvdRaYRQwH/rKRU1+2iuns0G/z0yFwCQYGP33BqeLTXnOHQLr1NzNNhup5EAlTAkQM/+j0SZ/tenT6dLt/fL595+Hx9s7xaQybDSUBEECS4D3JwDI2k+QmcqRX/Hm3GLnC5ZksePEpYWNPnMegRDfsRbDFl30TYwSm9G3dDQ7LkUcfnUzEJ/o6lOjMoNBJRPhZM8+Bh7eZgZnxCBwSaz6FJnswm9j1HNaRNb5sT72hOX1mwhA/CJzRkUAhQEyQ1p/dr1ViBSQwrdKBIRBL3tDK1ty+6uyvract/thJhedK1C0JXYlP2wVW/ZENpb9ABK6+aMQz2QGhzqow4AZDgRS/nnuie8fg8h0FJwI+3VhR1E8sMXkz2WmyOGQ0oILdlbu0gbvBObDg1bTPZ6Yeb7qR0c2bH3xJ7CTHgiE/X78JamVZTCldgSWOaGOSCMbEnEmGBFMyG9mJirG30OagPspXo6NV1sDYRC5lrbgjsj9OXf7IY5d3djPR2AdbdkRvBTnxbRVwZxsZXCRGgWKlWvzZge+gV9vWVJaTQGXwUrlf6GAc/MNjKANbffTHLsp35NyEwRXd0rc2Uxj4Snv+EX9Upw84aIePddW/dh2yCzD408CIdlKnDb27zq9s5XOdxw4CeLsen1z9bPRHJvAtnSw/F/8H94wZnZQFlvjHXm/enAHc6pRtwV2DeP2AzMDc5cHm1oZWG7wBWLsZ+epNTtpnI69nQ2f+D578NakB20n7kHHP9t/h1Z5uc8V54JOFRyJaqWFpfr6r7PFMp6Unm2smSU24IhqTdvJke/WP0DiruniEG5zRLRmsxMP123dujb/u+H57IeMZp5KsZYytDCPPTk5DFzuhx34JKDSS9cT0sbV1F0qhp2ESuOwX0srGeC3h3WN6YOPHJTIdWbK9ax1/xLGu1KWuXyrKvvFEy8JjS6GHHHKqyUro+wsMaYN/fSRwfLVoUmp/Oa7Ms9Ha4U/+1PxWI9AMAGVUC8lBmD49R4SmBbH/v+xql9tNe0WZoUgbwcxDtftMN9sinoB+6zYCZAydRRkkbkQIEo7iE0jGkREt+BvoJhPfDccn1wcPI0YUh8VPIIQ21/FUx05ZK3EK4wWDEVA04+DQBr2hKwN0GncmG6kbyBjizv3Az56ADUZWY/Rpxo1vNASuwVOBV8gkmyZWpVXg3a9nA4eSG7zD0wpWo+AYbx1+DKMDIKNBX673Fld4v3nbbUZL1YGYjbz0Q5fSmWT1MgX+oWFwCgquw22m15bP/w1MpQHDMb2HNgm535GUnAutdNIAk7bJSfqcl2AvaTqOkx/3m0xn2V80+TppMmbFJInZybPt/eOL7VtHz7YHJ1bJwtvB9baxAnUmOYj9uIXpW4ghIX19CzLwkgD39mSuYxPfBlDaklj3ebp0wKtkkNzoGJ3qbQobaADNeW8RxE7IjvyJYQ1IaHNAHn2mKn04NNmwG3gED/1qv4DvPtRvfqbM/5wH16QQ4B1sjx49KrwZrMmbBbk+Mzv0FE9rJJySwxkg9IOzyUFomEEWzcOf47Wxm87iopfSvyc0ixdyc94BK0JdsPkEEyBnclKvrMDHDslYoOPv/FxShVYyX99MRhvfsTpBZvxDTNEO7ZJBMuzrNVInuTRg93raKyux7uDtSv58cUN/QR4eNJLb0Drxx6oOnhZvroG7/ApvYpBjMMhc4OWjnailXkJbfwzdeAcDTjIiH/Y49gTn2NDT/ZtWjhXtnpfglKzCxaYauNNuwRttvyjgNE7mIh2U3r3NNH9xrI0jPIC/ruGz/O78azN7umWVZOH/+Ib4pzRG8YX0swdfm8bS8Lqek1GpHn1dnUth7eTBh5rch7+x81ltEJtXTMYTG+itZbJwng0tbB5tLWjcD+mhcuMD4QHsselJqPRHI9xNJnP9xvXEz+juBe3ojl2kX/lfW2BDxJVJotuIpLDLc0pjQNqy9dWQhGz8dSYqaRdA/a3LwDNmwVHchT/wummcQi5HSbbYVBO7FPGhdpA+/Acfs42cbPiS6IxPeLxF0jq+vcZOq2/04trSM9zP9Zsqj4GgkczECHjrOzudqyw+uqKc+LJ40JZcScLPWjUGp84kF88eWaiNSnq0jRzRMv4yUkCqY3Vd6U1HP++UoJt+NyJf49C0QrvSpCv2128Gk1WgNIeJPJTaXWmcYtFhkuWxb7bUn7hCQ67hAO9d1AFv79hYnePxWclx/PJP/ak/+RYEBIb60tZ/bjHGIDogLOTz33ufbmR0xfcOO2WYMrB3Bh5BCYoNzKGAoOBgHN4JBAciFegQLqgSjgF1iKYog8XMBjFsM2MXAChP4XwohBcwZx8sVVaCLhxoMAjADVc5Xc1zQgl1bo6dfftOq17v7CWHjMABvqpQsLI7PjKYOx4ju/fSvSQBswIGDdudPYOOgxNiCmNahmFHOQv/Qr+M2HXXzASsdNVZwg8nleAJ0JI8yaX+dMCZgEEvOIzANW2duz6wZzBdxYAC4bol/KIMLZVBeSqBU5v9kjc+/QyJ8G+WZnXMbPw0/Hnu6igJls3zXhKwJmGOs7mFeGKFKcm/lYRH58+2904PtncenW2PnjzdHsVpnsRGz/24ZEL3wZXMVJ9GHlZp1QcHfsi+y+519nmtggB9ZPUr+iYYQU8Sd62vqsjMOvpgT4IVrrQzaEpwnTf45uO4SVLwsEk6gAvtudTZj9t75KAN3DMgu6X84gWDbHgORq7OylVh03cSPoNEavUnW/4iQVHYwxQDw+jcN7zgkcjAPd/cEjBAAR26wVf6sy37yKyrcG71J64mWCvoYRNgdmabOjbE/tC+JjfaiCv6qZPkwCGoGcRMHsZ34J5kML2bxHQACFx9wUUpitEniW59+PWOn64C7XGkkxSyyd6qDLj26FlwxR908C+ymdWBuZ0Bbmf+oXViVvwqeOz1Qa8NX+RATuwSfI9lIFRd/TZ0kDGcq6+4t54jY1uumzQI3nCSQWWSzyrkVd3s7+uCpAMqHUUqS38fLOp6ayYF/x9s0wGTdFuVf0FFlwYhVXiTOK7bqO5m6F4YJSv/7FOvv4EbP461Qes0ecEF+I27iQPkSl78zQA8P9C+ZCjZmdVcurEpfKPJSGjy+pbiK/oS1uvdZ1v2Od+QVz315GovWav9ZJvEbZIuSQM7bdKVfW93R1boJZju9klSYdrnU2k6z6atff49r5t2xg2JvolZEkyJgfr8G9sY+7JY4TciCyvHaOygndbVT46X3ZaS4nB1Jl99rUzbi/NX+riO18NIEGxuUxtb4Vq/0IFH+qFzOjAZYtPk6FwbCZoENRqpvCaxxtUUt9gUNeUDTdnr/8JWZ+wEv7YeObdO+9BqM3lDizsQ/EQ56eMKoWX3t+tJhqmbAPQNopzMuI7m/MuZeB3ac2r1XPzvNSWkgANmv8AVfKU5AOtfuUb2XelL/Zq8NlnfaYaSr9ICuvTRVhwiqw/G9SLci7Zkgs8+48UBNBAwOiMIEMCPM+BFNe2EMP+BmZWMi0kaELq36MX8q7ApKEAggpCBuu9JADOTIaMhQtF2ZoP7bDbXiUN/r32grCog53B4yHkChsAUplqPRpeDO/2tfPSBtwi0WSyYwd+QGEEWXq6vbuDVsAOQcvCB3g5ICErDGk3ktAy8JdcHXniI00+8YLAe2PVOoJMYvZfemVUi77nEUnA5uFqmsufLIZUBKRgxwn3QSEKnmF0vOLncgbD3p3uOW11HF+SFB7peDud44S/8tMNuZZFjX6MGi6GhqYEP1Pwhl6y0J1k1+rfNTnu8vO10CEezChbZ+6KFB9+PTuYlqb3VuCdebi+ePLncvpUJ8eOnCYJmPxdJzM9jD+H/JDOYh0+SiJ1kO3qyPU6icxozzpwvs8XBjfbe1szWJC74Hj8+6gDodiA9avfo0ePt5CiD4mEcRp/A5nxeZ+F31prgh0ESJt8VPNhu/QXPuYBnq2ZwsTnBxPN6TYqjc9fZBrHoXxvLANlgI1Ckvrdkdt9hJ+1Tg5o6mzpJxdjlzFDB2kU8dpai3dixQcQtT0lE2q3+oVlgoa/aeur4dH+b07XUWd1rkoC4lLbLNfSX7uzhaUDP9QaktGVXbsX6bdI+S5k+kqTbORYkkSsB9G4fM8mRDysbX3YMLjrosXQmGFrdYK9u92vrwWv4DJaVwU6n/nwbjJGDSeGKO2mTA1/g0N4tS77apDR04AtM+lsy5FO5WD7oAi9oW2XJWUECKtRVxqHZ6mpANw6gTb2kmb7xJ4rCW92VB7oenZeX2FOTl8Ai2yYxoQ0tqywdKeAbePrV9sCqLOMHaJpNK/Ke+sZkbaLrSYTSPwDgbAlo8dp+BuCxIfY7sXV46q3R1JeD0u4xh3mGbPgYndAnXa4ENGTU1tipNmCB2dte9Q/PNs7gJs4YTOFYyUhXtdOnMBc+Am8bzOJ55PWc//5TM7TO2Zy7hi44Wsh2b/+i0uEHPmlDRvY9jgzLx94O3+gnW89dAQlr5ZE4A6wFC7fmYcJ3J4Y5IZM+h5ZOXY0OXDY7zxIlaelK4bw6qPjSjiznXVUz1s3PR81kgQzELjjYExr41Y211Xdvd9IIh1vOxjbjXK0m7QcPORGNFWarZvH/tGHTdLv07TqdrYUN5+ynMklSt/TsnG+ZsDTZzDmZKNrQcePpbkt0smvluc1I6tVev+m3WHdfTn2lnR25i9Pi3JRn2907t5vssUv8oEOiVdpzzlcl9GgxHrZdADUehF/0eCjfatfid22KmOOIrYolhz/9Mz/9FgUBUmBhRgDy7q4+VF8Wws9IN3+XUUyQXBlAjHkmAruio2CIZ0Awy9kDGqtIGw/7UQClGLgYxCQBY1iETgAMFSwGVoL1yYbODzJnr24VdbGF50HECgNJ+8meNsNDIfZkD8Yy5D1rdx0MUSsdluMIII4XjTNbGtxN1PKZwTiK3mHPg6ECTIwgsiCfyiv9Bv/Q3aMS92K/FIu/dGgbg0sHjdbPKpUM20BNhrqSKTrI8Gbp9G2bkduSF171ZUjqHduTrzYG4MVPDSqwUVl9pI3C+LVVyEp/QadVkdM81Esu5BNdlOzgCG7OcJlk1PN05S8wL5Nce+HdwzNJUhKvyPnRxcH25Ys723e229u72/XtfrbzKLf34GMvQVF6zgNX2/snl9t7D58Ehl81wHPjedoIgAaGkYNA48HmE7caQwvhRitte5nJhgSNkwsIdNtn9rpUTRVuI86zU3QpcRyWZzXGXoBiewYz34pROsCkfxvnwAPh3lOnnnw5dH+bcp+IGDgq33ZCIv31MDjGJl03AL/Qw7RtQWvw27NBP+OBPrb7wqZnoOsKQWwAcR0soix25Lk4+Mdf9vbZJAtmwHzLEGtwVi8hXTJjEwIRy62tdsCZgUQC5Tb6+gUDg2UTThSEnuefHIOFZnQI6I0NOT7cn5PDX7lOnTLBuIfFx08VNk+G1VuoaqDny6F9no1Ds+sjT/0kbrWZfByvB7dXMYCZ9IhHpPTBghyy1X4NbOKBeNZn57KXhM3PrJkMea5oBtOFY/Hl0zilIjCdjw/PzDpVO/smhhPHyIG+4W7ymgbakWvhO8mxfnRFluhV0LZwNiHzWezlYGK5fhM7hl63iTIBSjLLdiTG4kdXedLcKqd2Q+f0B7d+EXzgeD7U4O2KSZG2pSX0sWU2RN6S+xlb5g6K5LIDW2jrqwDSRzK4/IJcGs/30gQSDYG/Yh5f5oOz8sW3PTC+f9kqRTv2h6iJJy82cug+H3JW2jbnQ8Nud8HheK7MeLtsauzitP6/xrpOHDPh7Kpr4LDZWY2JjnPOL9wNEp/mdit97c9oR961qdCakFm/HLnNrbgmNoHbOxkhSL9+cSO0SLQmsUfo0KugCzvGIfS0PufiHd8feYw+tSWXHqNX/+z7iE7l5W6CFcZriaHz0mywvPAcbSOvGWcakwInp5ULmhof80ELeO2c0rEuexNB/qSfoo0W4oy27migUTEhZTeVefo0ccwGx9Kn25XOCav5R/k3ERh4PsZ4OqXzoSlXMJFSulP67fjQdPiTP/mTbzV4pzLmEQGeNRicPDXAAYngXA0Aba4dPJ3bjK7sxsX4MUwga/ugwSF4VgbGkXorLv0JVDuG4s3krt+5s99mzD+GBBan5BSYmUzYc1gzk6xgE5FcS35TQXH6GgeDDm0CloBtlYPTcIAGWDz4UFA27UfhI8idhbYnCcmhY4JnOHCjWbFMbAWKAykeqr7rXU/7jJBBhzRgOlhRrJcRwqcUf2BrBzF+GCPn6E/nxLjVkftKYhvYdyLRArW2iqTL4OZaZw0JgmNIQ7du6HHMSBff5amEWpV50oRVPRmpXnpdzqBeX4Mo+K7WUsILPQ/D2cOVPuiwIuTrv2dPcp5A8/Ts8XbtmYHkYPv6+/OzFRKvd86vbg+e3e5tBt9uPH92Pec3uz3M8ZPYqAfqG0gN4pGXL4McnT9LEvZse/fR+Xb/+GI7TdJlEPIsDRrQyz05w/GTecAfb2xDcEurwM0sJzQ8eny8vX//QWnuzBoOKxVxMoHNN/0m2Z2l+oePHpdHWrWSAhd5ssvK9VkCYnR57foEt/PArT1Grm6hX8RG2UEH4NTRNRuto0feE3zpamwSzOqHgPeyBiF91p7/WTlu37RZifN6lsoHTiTuGuyS+cDafSJbFZnS5y7CM180AxxaPWw6K9T8z8y5Nos//p8+fN3tcElbA1/kIXb0G8IAw5E/fdaKD3na97nMSHYNgMP7fh66DOL69lmM4OpX0FNfWGCnPf2zS7cUBc27d+8U5Qflp72Bi37ApF/vFJRsGuBq77FRvmniwyZ0X3JS0AYfmUhs54W1noeRtPu23sS5Bvb0k3x7GBisSWZmlQEdA3viETq9usD1uVMxZb58k6vhDe/g+q07+6W7brUdCS1/TJ+0LWHTO3AlyTP4oseXQugWcrQ0Jud4uiRehVbwFLZCr3Tsp2mslogt4iWeyosCnH8pI6eMK5FjbTPbOuZP8BksYwqFP8n7rLR2smLAByPX2Zzfow2U4lqyUwbW2Lexhu7mOWRXd37SFyy42TZ7ZS9kugbOpX/8zG3JsT800WGvBc9zXlPUlU/k7PSMyFaCaXJ3nP1MQrywWJJOjhqaIPRLH8U9iwReiWQ1OcgL3zU+PZNk4VAiH92n/dXD6/Xl0pxzMoXfhn68oQsctoMucmb7jfO21NffKitwZ9xyrn/lxs+y94gDG2VD6JrJD3v0aITnj32BRiJztTa6xmT2ws/EilXQhKdlL2KA68PD0GJr0SSH1yM/VXjYr7RMzJtVRfDEHyt09+KbHbtc3Hs4xHdx5JxtQSDuS3aN17X/2tRuH+kDzm8vlU/k565Ox2E5wc/8zM8k8TLTmJkh5+ug42VLUJYY25TbadYXlkpoqjQrVjOIIJJAwHgui4JIf/sQ6lmIOlbOCKBZb7b1LYY7d243e9bFOUIVx+BO1j6zLMyMUQ8OfShV29YzljiFdgxRcGdoaJpBadqbhYO5aNZnOA7FGmUDD461n/vg08G5vl3pyIE3QJtJm0FgHIgKIEVi1qPUjTL1J5cZLIaPwYkPKAzunM2su7oia5/064wRcn/pYxmTw7rF6TkPuARpAVJfCQgdwRXua8SMaVCOwzmGTyB4fqshpXR/oJRWAcZf9uyhuKqrtA9dNchcayAIM5IZcjrN3vu6HM+zfdv2G+8dbe88fhqdewbscvvW5Uvbk/B4+Mz19L/CbiLD1J0G5sMrN7f3t1vbe9nOLuaWzeUzvxmatqH/IkAfWwk727b3j84D2y1J8g+t4ftp8LAFvJ4+iXxTf//Ib36dNqEz8aDPxwkOx9HB0bHblCehT8A/3x7c95t9k3Dil2O5lal4+SXZkeEq2nBYtuMheXImm1obnqI7wcuXSyz1G1jJrwE4hbyJm+7AIusKHwS6AHD+ikw7AZEfsHsBjB66UhW7GZuvNIaHHBsIDGb9skb6AKY+fztgcGeQJweBkA9jxq8UzArzzCL7bGZgNNjUb2NLO13sroMYulNnsgeOuAARPVtxcGuiyVXqkIC2Pl+JzzQykwcHYIESoT5kBqe4MgPwJL+Kdyd52P5uAi6c+NFn2ANY85Fp/YNM+Hbgz8PYEwMMKGzHSsWqy183ydYMPDNICPKSPckomdB1H4PI9iJmzeoyOGiyL8UlLLDZSuiiN1VsZfm/tnhcctS2/kDWaa1tZ+rBjeauzuZ6dZuPiZO92CIusRef5wyhIDCWzY1NWBXYE68cqzew4mX9kgBaG9sC2yRr2UMT2uzdzkKTrTIo7WJ6eEo/tIgR6EWH+NnbmYHXb6mVshwHlrFhqAu/+3iErrGBSCHX+zxSkpZE6YG104JDtnwtA7HkpPw1vkvEjG+pD20QVmK53hgaHM7ZJRkrtSfX8VDRhY/Qo07/9gM6F5dvmzCTwcsv3Que0RH64Ry9SbiMhbOS5RofhVvRzgYHW9Nf7Fk6g6f+nKLv2sTkJpn5iJuS/VBY+xSDyI1N6Au2mDR1iR3knLbLf9CdRuMjlejgQhe76F2IqZyVyTQhYnDxYoW94+2w9LyAIXbwjfHr2NDTyCL1mtvQJ1Z68SoxO65snKQBP4bLl7nopbdmI9PbwSk+4hcdknGw6LLSKgi6nvcRDi17rqR9ziv7yKiyqbxfyHklXfanJxlvgtPYfPgf/Uf/0Vs66lDBhQm3GN1q3HsHdxgMkvTZrrvFGIU260Rk9hDpj1H7LufVaHcjyzEi8leFLIeEdxXKtypFAZbj0FGm23dOBT7fdOBgmFbAbXAJcdoIvugizAogzSaYoHEHG/ortL0/Q7KStgxnXWtpp3FE8Gpw+E+dLWNN+TADWbfR9JV0eZhZ95bQMcergjyG9mUglV/4wBmxWd2Y1RTGftCVBfiXjCdIj+46wKajAFB6KKt//u205voaBEuQChtkaYZHiZf2DA1985Cqdm2y/1NSkQJ+cexndFT5wRl52bRsspKNWfjGoUFHnYCD5vPzy+3L751uj089z3GxPby8tr397M52kf533v7b2/e+/5e3L370yvaRD93dLp4kOXqaxODZOMDT8Jp0c3vv4Pb27pUb28nl9SRdYwPbUzOs6CXHZ1HWaSYUXlXx3Yen26NzKxrh7vBa6PLMjR+H9sDl0wkUT+Zh+nmmy23R2Gv4ohe3GA24bg82oUwbvHhgkzwM6qWNfoMXLWRiQLYXQGi++ifbHa7ZEL0atJdPLllW4qGz9t1OY9PVz28vz/XUBsEjKb1sEiGQK/OTVoPPXrCWLArwHpwv2PQBY9m/Qhb8CU9WldYD/n1VSAdAqxaSErciBwwyxraHVvxrgzcf9irYzbk+kVf2ZMum/IJG9ZnChuvTe9xC15JPE93U4Yk8B97ISfGakadJ6umBXcythykd8Ilr53Xg5X86T5JjlR0sE5fxN7IgNzJt251DsvWlEkyoWauDExNSWbp6satKvR2c4Ay+AC8pmZWCXR6ApjGe2WNl5ap/roSevkpnTssLHrQtjDQEw7d60cLHxMrqNNfA5QtsS1t2ufZiSy614FsdmPjyQcuSWxPvFPJXZqI5EzCxjN7Jy8AH77yXbHDa07Hr9uCNfwR5rrPNGVArNlVTcqKer2pDbugBs6seoc9D2VZcxBrPfY7+hrYl4PKcQzIpj/CmxjlcPV0lx/xJe3hMaNbD18/pylXXnI++6GBw175STx4eTxE/+Ae7hntwjt8VUo9H7vTnnM2YhLAZsUkfckAouU8/2/iDPlPHj8cebJMoTlxp+8ChH7699yjNK6EUQyTIjstT+UhcSfvx4Rc44CSn49j0UGR188XLirvgs8t1aJzjKdXO0JB/naRlS7fidnGSIDnFrPax1TUGTWFX4ytsszHKZCfyMTn2uAcY8hh9JraJLTkPz5VnOq+H/I3vK2kU3/SxiXl0BzY7rv2k2NvYHVtknyalh2+laNAHXDEagR09EaRTmbrlyo5uWNlyzydVk8hE4S5rF+QMB4IpBBRFBk4VnusI0FxbxwT/wukm+DQzDbN15p14gpmVsVnpalKRMkpgFDMDUPTp8BAc2jt3rW2zFXcuVyAxiKVMQq2Wc/2DpXD3NkvIATr16YCe9gtnAj24bs9ZYu+sUbNs5Sd9dWsALx+ltMp1vGQCdo0jeJqsJKCSk9sVZCFg2pP/BJwxYgG7Mk5/+JcTT90ck0nlDPfOa40r5Tn+fBoEc51e8De0u7LKyGTx1hC2t7HnqJVpimsM1u9YVU4JwJJr3wC1CuC24xOJ1/tnuZaZQfh95+n17dFBkuH0/dHDf7T9/h/9wva7PvOh7Xd/9Mn2Y28+3T52/f7mjcKnSbCOnwZnaAgl22FoPT24uj1IAvY4idnpZfhO3WES9sskVXj0nJj6o/OD7cHZxfbuo7PtJDSh2aQgUqr8JRFnp/MeKZyQjWdMJNkdYHJOPxKuLpmHb47r2SbOKWw0Mav82NfMmjr4JIgRH3mQl9UyvmPWbRB3bWx7ZMde9PUQLpmTs0Co/n+2jGpT2P20r75SDy1eBNDeKsq5wa6+mMZmzOM3BZD92CrZjU2wvYkBXSGdZq0zAK0Aig8DwxqEV0CqDjr4zgP6VjTIpv6djjPQxxbTng1JtMC7czs2nTZd2UhsERh72yAX0dcBqHHkRmWJVv17LW3oLlU5nwHeyuIE7l0+aafPOsfYTPxmQCS7sevxV7Qriz+RRVsrO5Vv6C9NwYfn+mza2diA6yY2jpuUPptHIbSbQO35PysLI1uldOYD9yQOQ2P5EmPyAcOkQDzqKuNewNPPdfDQtt4lBo64O3yPTdqbINEHqp/lkvqeBRdYdFR7SF1lEnvQvDylJXhk3TiCulwrjaljmDe6grjjK1x2PXKcitAl3uawk8vwmos529v7aFP5Hm43rg48/qoFnXqOiB+zN23doWFLvrHL39BWfUTueDBo4a23mkKjTwkIxEkoBvfU9Wrbwz8JEH7WdWX4IwdljTnq3EI0ER07e9bnhCa2T4Klj3YDc4DWH0ID/63ttT5X0meNLTZym76TlIxMRyersAnnZMseJ3HKOb+JXCrvvcz7rfjYvmDSS6Ek7dkAeuq7+pJbZYU8XwiIj6cdzPiTfJG10Yb8axPiXOCsPuLb8jV9GzcSXxb97FY9f5P4wd3YtZPcGLLr7zjjDZjdwhP50H1vp9a+4uN7bCGr4g6+JqHRrWQdjVZoJVng1F5yjBq0wW/CpT//RV99Igka/sFGZx8/WolXhcjgMjYenzEQ4LKVyQgnpnzrugAiqEyyBPnsR1Acuk6Y685rYECHMU6tjPOOIwHNsAcNZe9tCmuSr5xVOStYEixmpt8s5YGzjNnKHEEqPU/bNeg5ZzQNFnWQwLcBsNME9yrtv289r5CmrJp+ct2tC88BGcju3b2dawwwgW7ngxG6DVW+gn8FazSog5fyakwwoTc0eu4HfAOYh0/1GwcfuSuuc/zTEz+3MoYsk3c7rU4YnRjYJ6CR6dBcvexAKk/70jozRbgEpDGeZfDjAA57nj8GWdHs9FSG+dOOfOuMMfZ+czGzTkYsiXh89Li399zG+faDs+3to/Pt5Dw2mO03t7vb0yQ433Ptu9uPXPn69vLdl7cvvPHmrAJcnmz3rpxsv/vV8+3f+/1f3D5/83x7464k/8n26OJqkprw8Cyzfe/7yvYwCdzbV+5sD5/d2M6QliRse5rZSnjse8VC5+OLy+2908vQ8HQ7PnmynVgxSwLHLk69Iyc8PEtC6H05LMXmQWLyslqKZzzRy+04tH4c9yxOR79Pm0DPICaR44hN8tLGdnw8y9huteORL7m9ObKshCfpYy9xUjZQ29/9QPGfPfIF7XSdf7t/pG3tptWjk4Wfbwm8Cn1IaNR14Ir9gLcSJ+h6XNgSmuu9He6aSYc9e7VvUh462Q9aWpe+km+zfNdqzwEqMKHOwLK+zCABxqdElj2SUROT0Ci4oQXf2vB7dDmGrz5eew+9CXb1+2z4WrfoBE4Q4FckxHhdBT599BX0ISPj6iWFrzXGBCYQS0Z0WFvVOvXV2857aeNnQaNt6dAmsGbwMaCsZHgG4ZH06M25itKF1jkNfbHdDDBdrd2TWqvwHSiCh6yd83tf+HE7kKwWcHZVWssTuvUbPms7pRn3UxYtpTcFf11JS5++FiLyz0nbwd326c//IYWrt132/gp+2JW2JSqNxH5xTF9tOzjuCYo9Opvwq4uNhNPpGghdvT4zsYvu0t8zPWzJqgP82vRn7GoPkyCiAf75ghA57FvaomokgjR6yVn+HOunzWrQRQf7XFvFi1IDvPzASRYG6z5DGJqGn4HVgR1MuMNjE4kc8w+Q+U19whmw2dOzUtqW7tJ3jTf6fZAe9lebyN6tvq72pP1MDOCfsR4Sj1yQy3Oc+398eFN+X8+Qjb1V96GoXcODwi5UXMs1MPBmY4N4pUOT3Yl/LyZU5FX/Do360RPMYDXBiRwcjy0Pz/4PHeTXqvafxwtGrjPB5cvyCred3dVA8PRfNrhWyNDlrtOaWLkmyWST6OhqWK7XRsmoNGUSdHpUvYmJVvoAf5F4pUDz+NQ97xATqxkFoSLCjqNa7cIMTtBk4Gi/nOgrS+w3qdLFqxU4ipNmnYgI8ZTFELon07YA0jlmZMSMRK2rDuGbWVJxlq7gT/tm1/oCpkSIVUzqOLBAtwYIyl1Bcow+zrb3J0j0wkPIgyE85DMK2OWR49SUBqfwqpFUUJ5bF24x1AHaYBTuLe1mDGhQ0GSgK9/ZGA06ZrAQ/EJ34LnFwsEEMuA4wvSf+8ZNSAOL4m1myHQExhirIDbPnJTHAJmBzcDE8NMwhQYH9tAjSxf0+YqA29tggYsXfRosEfS8vJCRj3ZijNmmB8Z7S7ED15Xt0aOj7cSqatp4fYTfa/zqe+fbkSX3tH3/4vr27pVb27VnT7d/7bNn2w+8eW+7F0O+k6D5+PGj0JLk7fJie/2Vj2xyqFsR6fd95KXtd9x8tP1zHz3aPnXtZHvj3u3t6PHD7cg7va749k8SsdB19Ozu9u7BK9t7ScIu+gUSA3voPk+4TsLngX1J2KMkYe+dXGzvJBl0S7KrTplNux1zELpvhX9fRKn9kGPoS4MkTvcatPqgf5IpzkyP/VZhjq0wGJzooM/4hN/aXNp4NkISo5ChW5/PA3HwwUNvtuUrdGuJd6Q+e+3YUXWRSgPpC/seXWs7/7VJn2zocHw9ieM8n+a2wLy4s7fmwnd7BU5nntnzVXambZ+Rif1pt1bjwDSg27MZ19DuWU/2ygcEw6F552n/B4dBQbCSkMKHF8/skIHBCuLih5NPZF9c+A17/Ky+IQEOHSrHB2eFWmC8SBKurdIVQCeVE9sfW4YDLklzdi2Vb0iGTyVZOBYLBGk00Ye+z39JIcf8SYxy3sEUX6V3/Aq9Dd6BQQYfXLVSoGMP+Oltp/Q34Pl2m1cG0N3ERMnV7T7H0kE9NBi43O68eWsmCwZZtjLxapKn6m+PVeLHSiAbv4km/fDUeJHzpTfntsaWxCwidbsebwQl2RNTJNX0ot+iFU+Ve0pXeggnEqqMCyk+YgtdY1/7Fv2Z9IK5bvfS4YwBkWk+Jyds13NEBk5J19Ih+MHXWBdeUlkbSVmwyXnRNmOMjru+IvcQ1GviQ+0qVWgYHxt+/B8+FHE2NhgdmKhry1eAfSHHsQU0T0weespP6skHUQZ38hualMGwJnTaSgTQv8Yd+F60n+JXMvC9YGmSri1oYLN0731zYI7O5jqcVqwbz9LOIx18uolegUxskXQ4rh9l31cUpZ6tD6/BL5bEdmYyNvQq0wc4/g9GeNttfvlG/SmED2cmMrHr0ph/+fPMX+08bdimmEJG8PSxncT2xu3QQf549m1j/IvX/GT9xq3rdDi3FdkaGbkF6b2ZQwFaFeOo+KL9fMN96j+QeDHqbXscI3VxdVQsgfpBbC9OFfhmWZQR5Fr61HgaQMIsge0CIHBwEZiqXi/inIwRE6rMdhyE8BBu63Lc7th1gvYBDT2SqgkCDEZCoGEFj45ceE4/BVRQE+woFf7yAHj7DP2OOaC+rQvegbm3ca5fhKhNt+KdH2J23K/DXhsF2ygWPW6nNehJoNCFTs6e0oE0bbQtbpfTysBAdmZngl9n17mOxs4+c7wUbXBEX+GnnnN0gEs7xjLZ/Mgcfht5KCNL/IwcGV+ob6CGC381yspgAu7SH55XKYxkAfpWns0IrAa6tRj60t+7U46Pz5pgnSexcEvkOw/Pt3dOPCf1dDtNJvWdZ/e2k8Nr2xvXzrd/6wcPtzdfe2l7OUH15MLP/Vj2nW/1vPbyR8NX6L12t7//6MH3y8Nb2xuHp9u//MMf3X7fZ+5t33M7DhExfzeJ1NllDq6Et4PgPkgSl4TswXat35I8fjYPgx8+O45CIpPgkJyfR75HF8/6e5LvPDrdHp2lLjzg1MP7ZNN3DEXGfMFA+d5771YqVyICX/m/koTKdXrubctnAkh0mmMA2KQVCg+znp4eD6zYWJ+x2PU8+qYrwXjXfQKQts5bByvEdhqnrf5dSRKoGugnORl4o5922buOjmflot/i2wOMACngmwSML8xqhUK3SpOSQJGsoUcwBqtfxdYv19i8VcB5hm6e80Hnmsk61o9Vkxc7noRuAix4Ei+Bk32z/5AYyAlsSTDgZR/4R3efLUGvYL3LQrILLpumY/K3mqidfmuloCV1fbA+tNzaAy/+K99en5gFr9tG/S1UvpdPEy/w0gzf7IR9NDkNjPpWYfibAQ7sFYMmHowc9cmllMHbdmsgERdyvAaoSWSebffuZRKwyxW8FQ86mAcWGruiBl62idO9ULzd+6Qv2OPTe+OU5wnDTi+eJOjoZW/iLlka2KqrXIdjkl0roPzDKqRBdmSovBhoJxkxRpBdtNhrz+O4msBgJ+yiMa+1YA1NNnFUHys6fT4nrcpn2qEDzOtoUFWewxs6A3PkNe19+rf3xZsj1x1oq3PtB+4B1zY2pe2jL31MxMl57EeS5NdUhubiK54p69hAru3VPts7CdxcGUyNB3v/Xq+/jo6UqbdntyPD6g8PgaE/yumKXGaS5DGH+cY+2F0p8gEoMX4S5aHXx+1zvgCv/jbHfJCu3K4znvF/K+XeAEBfi2aJnETNsW35is04RmbsaPkcmhs7ykG29hMPe/J8rz9ZPcm4k9NubHUmCS8WFRZfiyd09vUUxTP+Rm7Kstneps2xfOTxo0cjR7wHVNvnoHTlUxh/8S/+xbcWg34eyFvCMy7Mkmj3MYoY/I1rYTL9EeFBRe19NRrDnrVJswKE3HETtBx4sJjgVnByrfjCoOuK68tAuqVuYI2wxuGHRte6hKv/brC5AMwwq19Ppy06FDDc7qlge3VgEApjgriCDcy1ElViAsV/RU/1dbCU9vO8T4zJQILW9XzOKHFg628W3BfD5iOQkJtgrm8DS2gTODSGlu+ud0SZ7Q/coaTygySFnBizgKfc3YNtE7Jcg68Bj4EJLuhRH1iFkGalk25aM4FqluInWK6Cp3GoOG11spe9SfUJTnA7dur+v5m4AcmtkBeJl7e7n3b5+jcfXyahie09udweXB5s3z54OTb3dPtnPny2/dC972wP45wR0nbOpvK5DIxrh7e3T3/6+7Z37hvoMuCdSFJj0Mma8H/tyq3tRmj89GtXtt/50cvtD73xbPv+u5kh5bqfIGpwxO+zq9tTNMYW7h/c3N7ZXk6CFlqSmFWGdJXN7z0mbvRVFe+dPt3efpwkLInik2ccLnoLTeeZtNDF8cnRfLsxthEr2J4FNtmenp1k5nW1P/idEaV1dMJZDboSB7eWj44eV78SHzROUHSYJDZtS3e2WYGY69Hg1O5tq5Jc61HqtJufPdlfhRA62iGX7eizwap9tN3h5VyyQucN+OlX/Uc2kqH1w9ls+yxyskIL31WJZXxawCYTduNWRN+RlsFjfYuOkfAnKzJmlQKhhGh+2kkQX3yNz6GnSUjws0cXuyqY66EqvHkub54nGd+YQbwDRh/+TYfU1z+jAzIWAxqUGWwKGvgD3+kDtGnbATvX+Rm5a4+W1cft5pWAkpdjdtiBER2XEyM60Kc/HvUsjJzXHFPsCrvH/NRqcwaiwCF/sPQZ3UxQn1WxeVasA0n6v/TSXWrYE5SSvvfxf/a22nj2VqM7mAWeAg8Z95ZorrsFW3mnwKmOHUwM3eOldsHXxCmnI9sM+Kl3J8RHomuSUfhBzf7nVv3gHLjzLbe1mqrU1kNaNPdcLtkFTblqOzGyz/Lt41PtK9fwKMmgD7hWSZPSi+PnPOw02NjtxEXEaQ/XtAXXNeif48px20Or5CDDX/u2tJ1TscQgLvGcCYV+k1y7Gjln37Fqp2VkPzhcmxg/k+D6I6gJUPrXlzXMMVq1IR9+T3faOPdtcpMEbSqj1LNR13WfeP9iErXsXtJUuhCOtrQnK9ypMwnQVx0cpxnHTL71nzgztNVHYrOTcAI2k1gTUAVc9tjV+52GkQUp0vN8UWNkU8y5bswd32X/FRngO3x8t0/owAuZuCZesf+e4yMwtON7Jk0SLzQ3WU17OIsrdBm/awsp8LZvaPXsee9UpX5WY4c/1D9PvAjbb+V58JjiARj2EtiSkfrtvQNfDw9QyqoiQlh/FDkKb6DemaviUhAMjrY3Qnhn+Nq0ISZm5kPAxQXGnvkq9rbOyipFXTFmm+tleG8Pl2Of1U7DfrIfuDvsXhoeZXKOG5RTgy5wB+f0ZQA2TSi+19p+MnSBiZAtl1KOPoWftpTpFlVn9bk2cjNYJGhFfq7NasLMcAsvRiCg4n3eRhw5eD1ECF6zbjNHxsO4GQlDZCBo90oESSiZNoCm3cwu9xVA9OVDVq7pY0ZS+DHKlcFPmSCzgmDFmFL2UyrxVJLbeveSD/1bTsf/w8wC3Ip9fOS2VQaf2MSJRD85yNfe8/uWMfLw8J2n97ajK5Hj5dn2h9+8v710NQNp+COLp5ees/E153vbZz75vUmhbgZGnOnwRhOdDr3PniTIJ/06yMwjCd7DbA9Cw2WI/dCda9uPvXF7+32fvrV95ubR9ubNONyNJARJ/p48i2McTOL7OPCOcu5dYY8vr3U1zEtam4Blw0fI2Y6TKN4P/HcfnQbH0+3oaRwuVNy9e6/6tOx+Gp7cCukD+J4Vi0jvHz1skuK2kGD03nvv7Y4pGCXp3Z8TgIeOI35ktf3YMB0sG+f82WezV2YwpZ8JihOYprAFAZ7u6Apg/m4myS6UWkYaVI/wZetyfOyXXahzvoKYVV7wjqPT5J/hafrWhnJhgrn9WQOe1TS3N/TxItS+6DfwBCt463vZ86ccpe3T4ptgN4ngTNRmAEPx+KaJgtv6cytGAEZj0CS4ey/SDHLwoou9K33fncqU4iCH9BfwOxBEN/WPXBPLfGUdToWvmJ3TEzvXlj/W562gpl/9njz4evbztf21yhc8odPeewDRXl1EdtXf7rtrdaIxEuJcq3/7pD+6lrdq4Dmatkub/O3kDs0Ke9GbBFx3G2mtuFXP4jA7Siu8q182MRPP8KEun5WIgW8wJXOD87xOB655Xokexdqnnq8EOgVvNqWw01aZVYiZXCCDfPcuqZ3/2tvYIN10whVdgO3cc5NiqeMQXZ3PbdP0Jr8Aoh/9JYZiVnG4pj56WBMNdeU7fZY8bGB31RTSD5Yl6g9WF24u5K/9UzVfgprnIcmhtr/TSh/oLO+hgQ0svKVH+9Bdf/eHTmgATt082jLJ60paJGHGFsdW4/nSJDL6zwa2ZGKSDHcs5veHXYJ7xpCxr47d2dIsduPZprHbiUVT78iXu+qj+UhmTAjwPnFvVjK1X89GsUGFj5KLMXPFm/HBm6lLDlIZaTn2sMY2BS/7YQ7oV4I1q3H1vZzTMXgsme32J9Iqk3kOmexNKjGB9tpqAIsz7roM6EnS+TxY2ngtidjx5Byvo5fmQyGouv4Lf+Ev9Faj13YdZRRDDGIhUZB781ocR13rZ8CvEaZxbyHgsMIfxQoE/eHXKLRGn2IGqx1DFkQrzN0gCMXKD5zzNVO4R2n6cL4xlFmxgQt5aCVk14YGQRMU/QuhBsg4atA5leSoXvAYg3YTZFI0StHH9eUErQsd4yCCw+CxojPf/OFEk7mXnp1vAwRlHzY4m+15DsttkqG7Sg8uipQ4qUNrA3fk7HkMcEszrHjZFYjlpXB0MSaGrEi8wCtX5JL2NdIdrzKDVepzXXG9A2tg2Rh7nQ+iZ2idmTXPJq8FR5njOccPO3CLprOP9DHLZU2nHlyPQYN1kYTkN+4fb+8/zqAVXKfnz7ZvHLy2XQk9b9483/7FT8bhkxQ9TXZmRnL39r3tjTc+tn3me76wfee9R+l3FtgZ6DhI5NoVwQZfA2VmauH/6s1skd+NG7e3w2txqtjyP/wf/9b2kYj0+sOvbX/0d312++e/7yPbF1+Ojp5dbG8fx5mTcAnzXlNxFjhH2/Xt0eXN7X6SsUdbZJ+gdM2XAJJ8nVvJiK0/cjsyydf9o7Pt7Qfh8cKgH54vzrYnp76t+SRJ2uPt4eP7hR2NZ1A47q3WK+HBt7usitJZ9RA+aMUtaolKn22InUWgz31q5Gy1Jv5EznSZ9uu5mtptNnt2UB9RlY9z2kqzwq0v0FlmpsDPtYEJhq6BUL9Qx8e15ZuCe5+HKF8GpbElr52RPEE2Lxee/uxqBUhf6fZ7cmtQwX9f+eA8H7jw4/YgOhTxgf11oEoVWNqRS7jNgGXV00wz7cgy9tf3iuEgOCqPnMyGHo8rSAAyyMIJR/7D22/dRS5Tm5jRAWFWgNBj4HIu2RLjPGTMx8luEoHdlkKTSZYBy8C3/FWCg06M+FWP6jY08XlJA5rIhG7YkNW9CtSGpOzIAz4+KykUU8gTT1ruYguKSRzEAMWAR470wv+GjJmYAey4NpNSW8hW3ZF76CHX6jn90Kl/k94cWCF0vbYCX8DgTXtwrYbSvcGazNm45M+qaFcFgnd04+HkTCzD0xoH6LiPXgSGB+edw3k1vl1bCD59Z3Vy6E/NxE48RBcdS1LITvxkz2mUv+k72zwD1Av+74IkM9cF/b6rbgk4+8qpn9U+m33+hhJl7FodGxCHK6vQQsZ99CA0uSOAz0VzV19yTP4KGFZktV9x2nWI0Nd2wdF3D6a/FxfXvwKTHmzGD7fu+wqn9JEMkZUX8oKPPrKpPMLv6M5zxMb9EgFF/Gt+UQB+1yVGxnL4THi62pgNHLbz8ssvl2fj3pL18DkrZWyF7PmK68Rlzwdqf6lYCaOCRvTiaRJG9rbHkOBbBa3d6DvXyE/xbC2Zd5IVfeg7K81WBPEv59kTL/vQKga0nsRCN9rZqPZoNwnAk8RrEtnxeXZ7+FM/9VN9j9dJAttZmMQgwuYgystO4lUyw2dXZiLgKiGGMs40SdMwHyITaprQEGg+fZlnCBhDHAEqGBviZ8mX0hG9gs80S58eZwvOMdhxDsed9bWJxgxmmFfZ66755DqFN9kILTXQgp/z5UxLuKVXwEhZ9NgWHAMI4XswmzGou4P+CFXp7C6FU+jjwcMJ0knGMrDUwSo7gWieyVpJbP4qGzLtzw5R4M4Peeg7RZaeYJW2ysyeZobmgb65LVghajryWJ/9eK7OOZ57Dz0fF8iNARqY+iB49Lzg2bP75GOFQR5WLZzhSR25cC63F63ePLs86LcaDSie8fKFg6/eP92OzhL4Y1fvXl7dHhyYXRxsf/z7727/3Pd9dLt188720t1Xt09/6nPb3Xuvbjduv9RVrG8n8dqSsJAhGdDFODoH96JcqzpxRDKGK7SwXUHmox/+0PZSHP/VVz+0nTxIYvfkZLt3+Gj7gTtn27/w0avbJ7K/msDzMEnY5WX0dHBtOz8kjWvbk2dXt/sHN7Z3kpA9vpJE/CLB5iKyC8+VVdR+3m9XPtvun13djp7EVlJphfPm9VvJw6yCRE6xhfPYjg4vZfBxe5ds+A9fIINVBDsDz5qZsVVGsnSxgkG0UP4MzgIBhx+bcZn/9bD9Wp+/CWAT9MBU34lFbEg9W2Jv6ttHm8Cg7/XcB/vgK71dGFpmBu7WzugAHAMrvCuAqfdcja/1B3pthr30VlzapkGDVOGHD37Atr1Pp/wjP23Ke3l64XPgl5+0YReO6xe5Vj7yqb/b0lFM6C2n+LCEQDvJcoPn3q99wUyRCLh9XosIjx65wDs5sEV+bpbs262dwAT281WNwBDcyY9OAW5ilmshrXwYrOD2BQQJTVeicp08CkOMTEN68E+fFzFr/2miyJAclm3ob7KzbKIDTvr11ndo5sd8tS/QzDFYxROewBdXSwe8uwy1MUgu3Ao+4CGPkXk6p6C1dp3+ox8rD2kT+YFh8uS6pAuNcCrwkStiG1dSL2HjE+h1W5GM0LT4BXf1Z0/4WG/R54vgpGnb2o9dpkM2diw5VuaLM47xzJYm7vc8/+c4JX3gdmZSjFtjY+Wko712cGVXm7PPVhnlvAsQ2bP1SSgk9QOLz4ze5wsX6F+liXz6Lvk7B4t+l011MpVrbIM9628Va8EhHzbnWsdkcab+oVf4zJ7NGsNWnIUP3R0jQ67VH48ZdLEgsKxu95vHpUWCZ0Jo5Xu3LfQmvyAX8BFaW01hB2yiSUrqGo/SEj9N8KL39kndxLWxRfDbz0twk7h4UbLJE5xkqg1yWzG9xwbjm/bGWfIDTywXF4YG/UZj5An3SvrQslZGjXH6GnfBhE89GBglG7oBow/XW7V5fJzZFu9Tcg6sGevNMHHNSoIAnHpXKIVwfHtOoPLslGDT62bmYYyxgIFg99URuwzMvsqPMhh2v92RT5MPVO3tUMOge7AL6/n+A0Vf1WhDg6NxgF6cXfbaEcbirxS23xgDWglbHacSbAovx+WttBRLhYkPb2Kn7Js3Z9AHQyDoKkBko8/wO8arH1z4I4PlTPYMvTSlDyPivF3tShm+JpDU4GsImc1YEQrsaTuzXXA7ww4dbVsOCxb0bPju/16fa8Mfp7PHPx3qOsn00OT+O6fBR20/ZcFQGKT2feFc6snHM11ekOrHqj235rkuM+wHJ0+3bzxw6zGJUej91nZnOzm4ud25ern9kY8lsXrqp4OebtdupN4PYj8+2d57dNqVritXb4bGeb6lgSP09OdNsj1NoLlIknVyctRE5Cw43d6ZF0+a3YyzPTk3RTBTvrrdvXV7u5D4hOeP3XiyfeHOk+33feL69j33zreP5/xaAsvxaeAmZF4exMmShJ1vN5OEXd/e365vR5dJnpJYnrP7JFSXfs4oAeco8ngQPA9O0rdiygz+0cNNinpIbulzFt48BN7nTyJ7wcpg2CXq+CT5Coj2F4FtX7/PtvRGw/DRfQN2GrBl8jHjG3t5oSd9KLdgosgJyBLN2BKZ5HwNHm2fD18cXPkEnG8KiQudWabfReTLf/WTdM2zn+P3ghPY+tKXlTArXVZ82G+/dRja6c8zH1asPBeCjquJQWB0RUD/tFkTmtpp49E8o6SwTXSCZdKHBbAdqC+s/brNeRPCwEcbmymc2AjOK+vAGBomwFtBoB8/+QQfmbvdrY04gD8+qB8aDRrawOfcMd7Gt/gN3XkAfN5Vtn7YXVv4aEF7tz/wWvrTlzwUeB3iEzz+IEaTk7aNC5EPWtkBuFbHyHJWqVJCozhUWQXIrBoGLKfZ5WabJMMqlRg9sZDsajsG/vi2c/WlC2m77sSPD8r9NLjxJJSsgT4XBkf2a6Wg40c+eHHdvrEmH+fjyZKImbwq5DWTQasnU98BFS3Br31tLn2ck/u0G52JIeAt+slg2V0x8E37Hk7MRJc6MOi25zmh29JlW2XvgwZ4yDOVpZu+iis8elZodauc95PSkeuzGMK2JCSjf/CaKJJdbBsO8uJTvo1tzFIk6R1jAwutcFu5XS8WrS9Vxlb3I+Ps0VXb02/nD57qURvBIQ2t9vom31r14tfwzcSDPIYHMMYeHI5d64dm52KYSRWeoHwuyxS0sWF2IsZYaePDLIM9ocVEn4wUsT7KDLy9f/pibsGEswtJQdS7NKkjB/SyE7Q1EU69uwzkwrf7Rbj0RaBYqk9IhaE0rNVusmNnhz/zF//iW6dxSN8oK1fZFkteH+Gh+phiCWiWmsKxzOBri7mGkBpozvVFVJWZCvxRHkUTLqYw3+V4BMW5ZaVgWzFi+KAQQh0kcPpNSdB22uzXeQ/TFg1TvdqMQPtRkdKZ0Q6zSU42Jf7TuvYNwUuppQGOnu0l53jVwmZpHG6/T1VhDxHldWjIDPnkZLt7925pqSNk01YbpW17NMdkQV5kMfIQE6df5dz5koH2osYOZ5O+9LNNuz2JTAF7eBos2jPmNbChiy4EZrrTVnP1umjfWz05NTDQi5kmvUpg8Kn9DPyesTnf7ie5cJvsUZKsBw8ebd99773tvYcPa5xur9l/893j7b1Tt0ovtsdJVL6zvVLH/n2fvr59773T7XPf98Xt5Vdf2959P/2ipMPgzCgcDtyKmuR/9BmJJCERUE6Oj/pm++uRw/XI6k4SqttJil996eXtbnT0+msvb6dp849/9UvbvduvbIdJ7p5cPIl+Xtr+0n/6n27f/vbXt5/4Xb9n+8jrr2xvvn53++S9q9unbl9sP/yhy+13fuza9qkbszrwXc+nxTNI72kSseMr17dHScAePruVLTPHiOvKswx05ycixXby9Mp2P+P5wyRgp0/NjsJFrl+J4MJ+f+PxQeRDt3QhiPZZsujJwEsXkq55yPlFkKQgA3Gf8wue+Qr02DXZSH7r+LWFCHcv+q/Bhx0p9ApeA3uuW3EZ3Y7vg7cGRzLnx4KqJMNP4WjT55SyCXToFjB7SzI0Qg9Dg2/83sP+TSqyny8NzEOoXbELj+x3xRx2zT4bfHMuKcCnoId+nLE/tBts0aWO/4gf+O3gU3kI7qDsNr4Tpk9pTjt0CLRLFurI99HR4+CZyYniVhl+wFgDhb4GwoiudNvITT368YR29e0X+k1IzJR9/Z+8vAJhPRenuFVK33glSzx1NaZ0RC/ZG2wMEFYi8UdG2hvEyZS/soPO8PG308F+JqHwJYJMaGJ3/HjJng2MbYSfwGWfRKYffirrnJOltmRGRmOf5DvFEShgK/CswQ1cEyc4TeixBWeP05atga3UdvNxt6H003/2fbA+PIJXHefTxYHoiCwsEpBDVyMKK5Dnr/jLww6vb/zf4ZSDHjuYCZXnMCUW823YkVf77+zaS/qbyMUHUjN0F8jAnDibLTjXvjacfWkK/2hmS3RXGg2ou0yd06c4LqmpnaV+rdq4XntJHyuxZGa1SlsrQpIr8qbaTs7StzRmjx++Wx9If1vHutBmQgVv40Ha4pWv4kEfq1JsYuibca7JLZnDVXyx1eAYfKE1/fEND7ths/rx5fGVtM+ej31QlnhV+G0f9WGaoYf2tffC6fqZgSWlq+LptyYi+F929cECth7a0XF9ln/vvLiozoTYhNnEEU8ffN/gbIVWvaHdxj8O/+Jbb7115N1dpWuQ2Ss3Av9agB1QACGHkRKUPeHMN+NGCC3ZW7puMKOEMEYBc0mbIKTIGOr6KQtvFKZkWaKHbKcVRY5Am+SFMUp1kZB62OPQBlU++tmmMDpGWErarorHS45r5BSoL2B7TzBr2Dug7vLPftrlmOCzKc9ywayUbLwrZwxxOg9NBpaMtgEsoC0jgYdRzIqfwILeXiq9AiDl2RSXDDCukZ1WYFA6w6CLecA5cHanU+rQeqF9yN/bMJ59MG7bCdicVNs+dJ1i9oQnxcBIdxzX/rkM0t5x9brbh9sGZ0lmutqVQeDxyfH26OSo3058fJREJPiOEm+/8d7Z9shtwIvL7d3LG9uDK7e2O5cn27/8+Wvb69efbQ8fHsWJb29Hj45jh5zx6e4wAgADDn8xAOw9jR4kXgcHT7fXX31pe/XO7e1m5CKZZ1uXfusxfX/1l39x++Y3fmP7HV/44vZ3/ubf3f7Oz/797VOffGM7fv/d7dd+8Ve2f+WP/bHttU98fPu1b387RpjB+NmT7SMv3d0+dOvO9urtgyRhT7cfuHm8/Z6PPNu+9443yV/ZjpPIPb2MvR3M6uSTgxvbo4Nb2/2kZcedtowPxXMzazzsj3Y/OLvcHsYF/DTXYSY4AqFnMdhfE9hsbNbgZnAy6NPPBN5IMHomb5vrHFqgI3+b56T4Tp2c7aeOPgU7fTpoR34G/fapHUaPAnyCpXhAj/PliLFhtmQ5vsdp4INW8qWDJhuhbd1WZLPeZ7bsg5/Yr3aeA/Vge29j7+18kaTfzvIBNKWUpS8aO9jXj6waJQahO1snEuRQnubVLQa9Fdw/aLMRQGGQA0L0r68Fn5fWOl72PF68+0Oukwd4inZ+DBqtagzuZNdVe3XZg0F3K+lapbzlj82iRZyUdEnAO0jm+sjqaiYON54PrDvq+rZBBZhFj+KYLXR1l3+nkG0H2MBDc9vEjtiAWNP3mKVdVxqjDzFWTNZPwjNaICrJkRWxWYVyO7V6gd9WWqLr2APC+AY+Kwd2F1yO8bF0oS2amnCz2dDdBDiJu/rhedfB3jeAimvZDDzdwIq8ijOf0Quck7QHfeU1K0n7IE7HhTc6rE3klLzEVTLEWhM1B7lmtVNSNQnm3PHQDy3suXrTt7QDipIFW8U8WjE+O7F4yvioPmy3K46apx4OBW+1l1xbspV0rATFOVz+id302PgRuOgxxgrpwC4/bGmn8Jk2HWsIKhedGw/cpQBD4nor43F1O12ILuczueH79Iae6i38oWvFrdmv+skr0Cl2DVXPKaoMEdZPulV+ewGb7Kw6GQe9F0wysGhS3Op0B4dNe4YLT320KXAmDpqkzQpwAPpLmVijkE/1mAv4WvqqDsK/L0KJHY05ucZXTUKXnw88ZfSHfr7t+PDP/dTPvHVseo7hyWLmOAZ7JzQFbgnFOUO7ktlDjaUX0ix13ekVggV8Du5cwBnGRoF9n4pl09QL2AhUhzkrRoee4E+pg1J4z6LU4EvHKm2Ysd+NVV12HG3K1I/BBEI6ODa7DuEDO9WEjvYqcMflWJ1SaPmHjucllwi8gT7JghnXk7MoNk4gcKBBP5tZ63NjIqPicihgjkIFMTB7LQN0O7ZM0PDBOzjaDGlzTIm9d589AzHTc3z0+HH2M+sIpSOz9DIDNTChsHRlq2PkIwg7JpuVuGkC/nz9elbIGG/pzqbN0LTLK+f07Vxg7m8jJriYsVvq5fwchDNYlXn70dPtvccG9Yvt6OnB9vazW9t55PrZu5fbP/+JzCS3080irJ8Vmm+eXHTGtRxm1Bd7zMFFdHB5dpKAcLC9/qHXt7tJkg5kDrn27Nl5ZLht7373ne3v/72f3S4ysP7Ej/5Ykr1n21/6z/7L7fs+9z3b//YP/O7t5msH291rt7Y33/zs9pUH729f/dZ3ti999VcSZY+365fXtl/5tV/ZXn75xvaxD7223biWxOro4fb6rWfbD33oYPuJT9zZPnrjMjSfb++exy6it6tFH/v2YP6z69tJgte1ywyGkZHAn/C6HYe+x2cX26Pj+SbMh15/NTJMMh0f8Vy+r/h783Zv0+kXmZb3yNsxffKLFRToqbpjs7H1DoKBq07RhtPzZ1UCDHucAVh31jD9ydaD4lY6JTtNarLxFf7fn3qK3K1eCu4mUOC6TcHnxQowzNjBN7h0iX0/H5LYXPRXu3zWgV+b5zaFvmnmr3wMJ9jmHdOG3bHVsFLYXSVOW3SBh3b1fQQg8uARTTjILwCtXMzsVYI5q7oz+MA0GImUzCWLEJFBnxvKAFz/zDU4wdcR/CaeOZZIkAm+wJy9JC6Ju8Aef5Cw0a1nx+A0kUPHzUyo1qtdSkfgi0F8lZ/Z6GT8UUI5CYPBGeV0TidoYAtYEh/Igk2dZWKk4MW3pjXQV2xjV4JlvwCQ+sEx/i1e0yn4aOuAVEhT0NJVofCNR+TXdiMTk7Gu3LLk1E1H+0kGtaff2u5Uz+XgmlgoyY1MUtmJoLgeuI2Voakl7QhAPRtZPlCA6YcP/Z0BqE3jn1p07PLudYAgzUafxRX5SXgcszeravQiAZCcuO4cHYWddmMjwNXLCrl6cr6Tl6aVgVJZ00Eq27dlH88kqYmv2sAvRqAVrI7PwT08W1GflRaviKJndeJA8WiT+iFMCS2VIV1M/MDnLJSQQf6y6btorrxyjkcJLvujfyDrB7GXoe2FDZB82+QCMCtnUNzFsa3YhR++3MYp4LA51yQyxqir8RMTYCucfKDw08fe2IxofcQC+LtAlDryb24Q0PgaP4PgxTmsYFmFRpNEzng0up/b/2hcfv5by0yE4IKbT7Hdwz/5Z/7cW74CXkPI39qJXV48iUlBTQBbCQqBMcAalC5pw4wFQCfaQUIgBFZGU2cTtCbwu4c6A4ZZrlliFQRBKVhOY4lvAgpjqRP5EEiut03bt2NLcUVASq8E6Ae31hP2TmsZSIFDIFjQqnQGsfrs52KF1QBfV2a0+s0gRrlomzr0NtkwKHjYOEHCNYVBeNsyw5GUwFAjzTZ4yErdGGrrauwzg7BxCPWWjGeJHfkjM6uReINOsKIHy6wdeCoH/OR62uBYO7qYh/JnpsmYZiYhY7ecPQ84Mz5FAN9FM7rJ3mmdvLjNkAV4zpcAgfbw7Nmqr713vj1ITHn65HT77tPb2/sHN5OM3Nj+999zvn3y8EmfpRK8yJuu+ioFlAYm2gTnAN3Ojh73lt3HP/Ly9vorfg6CveDT/nz7xm98efvHv/yL2/3vvrt9/KOvb6/cur69/91vb/fvv7t98ze+vv3rf/yPbbdev23k2T70kU9t1z/00e0f/dLXtr/0//nPt29/89e3++9/K87ybLt/cj/Yz7dv/uY3t4+8/kafT7qZhNuKzt0rT7Y37hxsP/zm7e2fe/Padu/8/nYR8h6Gv9ODJCEHGWwOrm/fPXhpO47Akn71tyOvRqZPktSdxKDunzzdvvPgfDMOHqTf1UPCOdvOTo57y9bXsRPTupqDPw78TpJJPkDGFKGOD5I9nWlHV+RF535gno2xB/ZlT29sqXLORyCiSDYuoIx9H2w3Iu+7fRDeRCgNch2uJlgMIHVgw8dG2KPNDNCKWOt3WhS6ZSf8QzC+fed2Axf7BS9oSzO/YoeO+7LFDDhNGtIK/iYIEtT6wsxSrUasW2bi0AriCpt3bvyFz20EDLtVi/9+TV3Mkri3/fgzGnsLsysNHiCe51b5ZGWMppzze8llgy2C8tdJGV9zngqTzl1qLerhnJ9d2p8RSx9txER9Fv26VS7pQ3Z48I3XmTQFh0/aVL9oadzeY1j61H8Ci1xMgub2m8RoaBv49BN7ywSgsTe0N76lRW/VaBM4K47D4drwpwx34Cz7sg2O2FUSBsn83JKS8M1kzi1A7+Rjg9MncHaZFmD+QSGh1WbZW226bfZk7TkdU/BOn8YqcgJr4tNsOSnFcGlbGaI1cMDqlr76LF+q/ab9yFhdaIksyVppDNzpwMccTvyC08qxY/1L094GJjCMjcMTGVv9SXzfr8OFlsbc3T/opbxPo9ljNPu1Ik7GEtXi1ZZOd35zEJ3mGP25rp7OJXT2krsVW4d/Nj++XBhkmL1xYsYP8WfkmX/lYUqw9WTqwMOn/vWZtJ13PhoztZnxb0o65E979DThyd5KMZidUJDZXugFz2gpztJCH2M/qtZEaWiadmJPz9ol18DSPnA8FmVvpfr27TvVga2xJFv77zysyRa+xCf+ytfcEk3i9ZNvAe0DIcLsbiaWe3+XpAEwDDbJCl99aNoqQxrKjr03iYo7S8yGEIFBUJOxQ+75hdDbjFg7X/lnkAQvIXFtzRA6MNgiRKFknmsp9hGUo7RfzrwSNnV95ggwJ6lcKz5rm+L6ZNkj8LlWeDjBTOpdsxV3YIHL4Hwbz2y1y/W53iw7G77xStmAUFIHoQZHAx0DG760CwVjPDmfd6AkAKIArqDs6xiCrzPAtF4cgEXOZAme31xjXDazd/C0da7dHBs0MgAsu4yy/ZyPAedxZtlwgU6W4DMWdOPXqpX6LtmmTsOSn4MlP4aFVqsIHRCtCFr9yR4vzy7Df/pIHr7z4HT79lGSziRg5+dn2288e2W7SGLx0YyB/+4XPL8SPDfv9oHzJ5wxPHAqy/hr1U3Cc/r40XYlg8Obb3woMvCsRYw87fDouYdf/dVf3r7+lS9vn/74x7aX79wJHUn0L6zQZMC6erD9yA/9wPaxj39ke5D6Kzde3v6Lv/0/hrZH29/5b//W9vX0/df/6B/a/sU/+oe3i8Mb22e/8MXtjTc/tv3Tv+d/tf3CP/gH28c//Pr22kuvdDbpB7rZ5e3I5ub1Z9tLV8+2n/jQ9e3HXj7fXr11sH33fgaaSyuQT/vlgQf7b0eeJOk6DC2HkZEk8Ulovx85v332dHv/JLO5BK737j/YXrp1rQ+ue+BaMOM3fpfzxo1bkWeCPx2Ehj73lo18JCMP7j/8Lc5f+25bzb3/za1ZHia5WoGUrUSPke9MGOJTUdydBAvPzNE2n+qLTdmXzxhnYPG/mUkWam3DVqjTN9ckiPX9DCB0Joh60Bt94xdj+zOQjd/4EfLqPgMeRD5+5sPtZwFNP4OZL06sQIyWZZ+OwSKHtVJAdh1Awi9el+9IjJ7TvfPgyw5eJcEPOolh46GXnNCkHXoVMkHL3OKeWbXEGRwDSlsUxgRthR+CaWD0/qvqbZcHkdDT+HWOyT74+LcEjU3wv+Fl6A6K2aVznz9JfzDR4zdSwdZ3ZBIa8JmYoH05DpxJ5vbbk6mjM7fI4Ier71zKvgk420JfGuJX0Rc8ste2ukuhfzxdOxRPJvFF39qPTcVmY8MajlynbtopY9OT1DrTdE+8ej3/82f1acGlY32c4xtN7rg41qdjRQ+y7cVAvmyoOhYbw2t5Sx2cA38SeTFdHXmgRamtlOfwkHplEpjsJV07PvCdVwNwkVt4X/VrTHSuy5K52MiOrJCW1vKAFwcr8dof57k5j8SIV+jSZvWpfHMNb+tdcy6tpMM79yrD4K1dXx25tbN20W/59ruo7NAMwNVdp/DgoXaSS2BrZ4zoq1I6qYp8Y69+RkzBl34exdA+/7sCexE6KruUgTN2WllXx4Og8srWyU5oZsMmZS5PrjBxc70mZihGq6ORTXWSvk0+I8NOWNJ+vr04tmlspO80a9JVm881feneGArG3J6P//zJP/fTb2GmxQ4TAXTzGqLLaYVpj4hmommGAYPcGMQEBcgwWzDZE4D6Jh4VsFsjsuKnDXKChTaul9H86dt9+ivFkTaMB3PqXfE28HFsg1HwRGErAK5ZGWNJRdpTeDqBmY0j18icg0Va4afGUejaTbBG73KWUWIGLAmBoABu6vozQeGB0aCnNKcP3rxQDjEMXWJSvOlDZox4Bd717RKkFE/qKNLAwtDRWscbknvNFxwmWQ2GtAF7An0Ui8fwNAHAYNhmkVsO8qdOeZRZdhPhtL97526XlCuvXEdjQCQ5nPfHWJUYaeYTWmzFufOqsA/6RTf+JOiSy9Mnblc92Y7PLravveundzL45vrjzES/fXCvfX/vm9v2z7yRmeT127WVx/sXPjgu+UowOQgajx48iANu24c//Nr2yqsvZzIQfqU2wf/lL39l+/rXv77dSp8vfP7zpff0+DR9r24PTzKb6oAbx8ls+97rr27/09/7ue0rX/nN7S/9lf96O37//e3w9PF25fx4+6N/5A9t915+ebt777Xt3t3Xw+fFdu+ll7Z33v72dvbo4fbaKxLGg+3kwjfE7lXuVw+vJ1G6FTn77bz729N3vrp9/0evbx9/9fr27dO0fZoB0PNgz65sx7GlB9vhdozC2mw4SBC6EninkemjJ5EnvqKD48cPw110fHB9exDeBVm6TrNOmAQPuurAE3m5ZeXbnAo9aVtAbDznAnE9PVXski/VX1Kh7iQ6l7xpeyNy8xX+rqKGVragERtiZ4UFTuoFJPuuhhaXHmO09uzdJm6QV4Ng2vE11BV/dmzKoLn6CF6CFvsCc+j37sF5ebAgJz64lYKXVSRlYLsGT38vMHjrG3CxXfEodGs3AXr61r5DOjtmw2PbHro2OA6/BjIrzuMDs7pDjsLZ8nM+QC98hL80BqAl160IwlPZp/bl2Bdan8swuFxHW9tlgxyMJkQ5RVcnHMHVgS0fpZLUPG2bVBe3OCFJsEI+/JND+wC298QHu+iKdwq5kCV+eysNPaEZ7JnNz60odIonEIOB74k/JgyzmVjRH5zDw8BZ8tGGfko3Xe11ZAkuWHw5B4WvzvjSftrq1/rRkXpfXpjEZb79DSd8+msjjqLFWKJUzhXJ4Me7tgt+H0ZPG7Alf2B1caF6nP6uKfqQTWXPSctDL6kePPuxU7TrP7Ib/Er1G1qVxsH6wtgGX+1qbPFM+2lrZXQmGvizia3Oxz5H9raO5cWdRCW2nEuQPofJvj2PucYj31yuTionzzzO6lJ/XDx719DI32qX2XrLMuTBRdZr0mDixYddN/lAJ98b3Ywu2YukS+LOx8nA3i3GkDd1sa3ywpbSR3/75/z2EziRFbrJjXzYqOQPcV3YGBG2TzjppmrpAC94NulQ8LnsT7wwnruurVX5sZ95nhHOwz/553/mLcjG8Qpju5bGN6+lbhcc57R6ZdWL8Vg5AYBgZaKz3M/5Z3DtDCUEMLIOyDvoeev3zBgJz4DOaEpkaBjDHiEpFVb2M0Oe50d27rsLmxVwFRBh4aHMpxPF6kdwBbrz1j5OV1VO7BnX8zplFy4aSk+Oq8QcHmUQl3iq094Di+3P2NoPgFl2FVgbBHRUmz0jdL3vAso5vv2Aa3FFlm7t1LGzp1h66AAXeDXW8FYDqPxfGMHc00bWLh/L6/H90hrOGyjzQTUjkDz6CRevAJmXGc4PWvth3S5tR5DrG4gSZS8xhZeUrPiBs+QDpwGQHVhJ8GC9W2QeRvaM18mTcbD7R0+2r7yX+iZnT7a3L29vDw8muP/b33OxvZLE8Cw4yDiKLR1uSfS1AJGTb809eOfdzL627XOf/dR27eYM2Mcnl9vXvvy17cu/8kvbj/3ID25vfvyN2OOT7eNvfmz76le/Uho+8pGPbDdfurt9+zvvbLdvhMdrN7df/Sdf2f7Kf/3XtxvJ4r78pV/YfvyHv3/7P/7bf2L7X/++37v9wA/94PbNt9/e7t9/tJ08PNruP3h/u3H3pSR7H9t+/u/+/e0wcvFD1l7UGoFuVxJ43Cp++5u/ub3y+r0+5P/rv/iPtne+87Xts69v27/6gy9vn7kXW7j6bLsf/s6fkfG17cl2fXv/4M52dOkVAJfbxbPo3CBusEuS9v7ZQZ+De3KQoBm5G5AlyuRNxu/efz/JpGAnOPAJA1x8L9eOj46rH/ZsNwl6fKpJrboE2w/YOgsxsJycen7FwJfEK4P0Wq3QrkXbdZwy30hzi8gkKPZsMArsJuGhs7eGA70DU/r1YefAYPv0O89OhbBcM6P02oHaafpZRTXgiyfFId7Elvz2pOcIOa5vExlQu9ryAbpm8DKY8IWxfXRLPPBuMMmVnpNnZZWiTfnLRj7sGlR++tK9u51I3b51u7IJ4aVtBpv4QWgDS+kEJjQt2OLhUDe8iH9kInGyqRt64bVPPBZD6ndEJK5EnmkDBvuzCqWuvOUD3uhm54V+s8E9v9e51/c/FsWawaW/69Nil19srXG2A0f0mIauj2wz6DcuzaCNn9Ky0zuTapgWPZAkTgceMm7dmuRxVkcin4whE/MmoegdDg2zgUnGO4gZD1om0VpJxFq9aP2VF7e0Tdys+njO2Fjk1THaTKIwq9Zop2+FFEpacIpD6tl3qv31fHiFd74QNXinqLcZk7yQVKFHNKJ/Na0+8lf4gYN+fcgXu643hue4k/q04RcSoJXQDK0SG+N1zsBMMcjjHzx2NMnRJDP8qvaY/vNqGLGDrCahEwcseHT/ZF5uSyeLr8IKPzbnHdMTn7qiHNx0L+b7BjP5YFf8sRrchD+tyJztuMbO2G7HuFxXlh0FfO1vJTqSJLDxwnfply7Quu6gKc0HsjU2Zm8M41fk1S8OpU/vNOX6JJaTQHkebtf+8Jvro7DZiHdWu+aRDG2GtoM+OrVigeI5ZrSJYctmDv/DP/eTb4E1TWSDl1t8IQEghMRYCLDfJKqAzRYn6/fBXANdjhmDZzp6LZ0YBgaKPHAuwxAkBJaeHSj0IzT9Bv8YixMwEE+QisSqmaiGbRxl59Mgk08V1aa5GJokDF5IKQEQHAZodhKRGgEgQyut1qGd6x6B4ncGKYTkerYKLXRbDQAPBRLPazesnozjD0wOH3qzOeasZ745msEmrQrD7VNBkAOQgT1iVl/wJagcw3WZPj60Y6jaMpQaxE674OnHl4fPMewavMvZahyRhz6ShCdub8VJvPzOQG5VoYEy19fGkRiyga2GGUdsMh786CL3NRs0G6JXzu4bH2YSa9XrxG8zHj3evvFg297xXq8Y40lk8Pblve3k4N720RuPt3/jU2mfJOz9B8fblQy8128GbwbTPodz9cb28OGj7f23v5Mk7Or24Q+9st2LgR9eHmzf+MrXt1/8B39vuzg92j79qU+GzwSKs6Py++2339m+9hvf6G3Kz37P57bPfu5zTZTd2r1288r21/76X95u3L6y/Qf/5z+9/cDnP7f92I/+eCL67e2rv/n17Z0H70Vs0cezi+2ll17e3nvvnd5yuuKXHCLmr3/1q9sXfvB3xqbdsrvcjoL/Z//Bz26/8e2vbc+enGyHkcun3vjw9vLtm9vHPvTG9s79h9tnP/Xy9iOvnW6/9+O3tjsHT7ZvPXy8nWwZQKIfidj7V+5u7xyQNdvJYE3XZJpg+iiyfOcsCftFbIOnpv705Hj75vvvBvfxdhoZ07f3l52kPodJDCSs8bfoVlLnXX2eLewzTZEPm6JLNjK2um2PkxT2NxfDu0Sjg06u99mubFbXvK8MXP7pY+BssAk8t4/Yji+e9E3kgSWe1KbycSxogcln1saG0GDfmBN7TpMJjMU9A9PJyePa6xO3+8OTmf6tW3NbXJu23Yvj2dTvA2pwKAYzm+eM0rK2rEzCMzQRouc5rHb6zVSyWIOXbx4GWDeTF/2W33ewS4LYVwnkumQSrMoRncEn1kx8myAPLlnNID4JC/2UbqT0I3YNzifRoeRcMdiiX4uuWgTRfJQiKqmjbwP3xKbRSVqkfZok5kf+id1WhA0QfXg5E20wUdrHK8KnVR58VNbpI25Up7lGJ26/G9jW6sjQNjHNC2d9kUEderqatn85A8Umk5OQvqAxQCrT4ouafEGnD0XzA4yVuqFNG7hcqx2mnxjUCbJvN4PjQ0ZpuwZzbeGbmJn+4ASsY6eKc1bCbjpRjYzsnbON4i6MieP25b0dC2zodVj6Ac0Gga0+O68jAZvuyYycxMH+zE+TwMBJvXzV8SSpk8QvOiRLJj90LWFb37grbynetSjx6K3B4EFWiAi9GZ8yLki6TjNGmNyg1c8D4vWGmOBLdpH1B0ttv7Y69AC4Eucll4VbQSt87IZf8w9xi5OYDKxv12uD/365KrJ0x6JvBAiseX/m3C3qF7mywW1COnfAApvcA8P4RcBsefHeSd95cCd+X3ULJcogd8kSej1b3IUk9pL/CnPUjkzJQELrdumtTMSe206LMXpiLbnxEb+wgt/DP/3nfqo/GaQtPq9Gk313V5jHSI0yFwkVQxhv2YGrV8wkXOeQM8uZWeL8dmGYDYEMrsvQjEUilb4G9ILKtRpoPvohrg/nRwjaYT5N0nYJYP4TDmYBca2/ORZHBosy8YQHcJuktX8q/UEMTI13AnMHiHxW0uXjr4NA2hu8JBMcu4q/daMGDVQdIQelN8pdM8Gzk3mAmMLJA0z0oZNCeruwZARRiqSv8gvvahuEc1T5hCawyVgAaV/ItURqtgZTMHZ+F1x8dcUxcPDjGZ9x6ivV3wqmhYf3tKOLO3fulE6wZPdw45GBKssBzUDIWp8OuOH/NAGPvPr2+AxEX33vaHt8os2zvrvrm4f3Eh7Ptz/0xsH2gx+7ub13/zQ51s3tugcQOVRwua1sVec7b39ru5sB9tOf+kT3B4H/rd/4je1Lv/zL2xeSNDWhCi++qeU1EveT6Hhb/p07L4dWMj/orUMDuVck3Hv15e3Lv/nl7Z/9g39o++THP7vdvXNru3fn7val3/zW9pGPfmQ7PnkUXRgMkrTExPrtwhjUjSTZ3/nW17aXX35tu3n3pUnGImLb+/ffC/yD7c2Pfnh795vf3A5ij1fiUwb39x4ebWexydPI9ltf+vnt93zy3vYTScTuXDnb3j6K/FJPFvT06MrNJKbZbwl0l6fblQTA80u3tOJDmcM8OHmyvZ/JRaxtu2owSZsnTxK0tsjrMjPA4KVnD8xGfL09vsf9Ph+m8Kk1kVLsBRw6rl2ko+S6iUf0ys61FLBWMIGDHdfmskke+rt3aaiNH0OveWYj9xWYZmOnAvLAqP8E5wTVSV7Y2ZpRl/cGz/mmEh+Ex62JmU0OLzbt14x44VN6HJcxCTLAzAtWZ1Cvh+QiP5NwoFmRJFjdamDNueQoLXPEt+wm6Vo41HUQzHnj0L7xm15Pg+WTjsqfo7QxUK0J2QcHSc3Jx5aG23kSuYkFe8wqDZNEOJ4Ykr6r/763ez5I73qq7srLJL9kMLJ/Mbg2HsX+leX/q4gDbMkEDM+u9cXO+I6+JAD1ncic/vAI/4wTg9PW917t8VA9m6MncZBMQkXpmevoTpvST28THydZdxG/6ke3aGQnyHZd23VNwZ8rk5S9GA86trSkrSTaxRSyZ3MrBoLVZCOF3Tn/LbbHJnNttD7/S+e+14YMayehkx4tUhgzDOxpEFrHjsA3PrIX9lC6Al89fbJrKOm1ss6YYyztBCYfK1LoNukGg/1YDbTKgzaWoB9cdKiPiT//N+Eh4/JG7j7lb+SPG7Q5NxlAUP0WrYhT0p78tNFX7ZqYsYNJAkc27KmrfOlvXKGv8Wvf0JQ7jE2glz1rV12HVjHCNXUTd9jujSaUbApe8PiKRxTIDR1k6tqMv1iIt+6yH522GqvlEQ1N/nINbfyAjBWLD3CwFf2XbJ8nXqCovHk1A0vkhniC1WkJVgdYK7SSFqZ3KrSR6HAUpVlzYHAk1wojhRF0H8cjHMR6iJLBd6aWj8DbB1MJIDBhck0ZOOD5nxIaFU5yYBaXY0GNkh23dxqP8uZ5sqF5aPJRlvOqL85lJErqF23o9SoJvDoe5QoecGefOvUK+snMYFTDFzB2PBRWI9uDyArE+i6jJD94OSRFjgHNM3LwMyDPW/TWTOhg4JSuzRjwcn6Q53ju3acuH7NMeNw6EZRIC07oyQYc+vdsTYNnr81Mz16bBnvBcXeKrnpFn2Yckq+ueDF0icKTg+1r7x8lGcss4PJie/fp7e344MZ2+/Jk+/d+14e2i+B4cnElgefmdi2JV4wnfGT2cnK0ffft72xPz062z37yY9u92xksnz7Z/s5f+2vbV371H2//wj//B7fj06MGFjSi9+GD9zM4WZkTaC62R48eN0F68803Iqe5leU3HB+F18//6D+7/cf/j/9y+9I/+bXY/sX2X/3X/+X2t//W39hefeXl3r56+Oioq4Mvv/xKHevTn3hj+82v/vr2+msf3h6fJkmIrM0GX0si9qFXXtt+7Z98abv/3Xe27yaBe//td3r91ddfj3zOt3vBeyO6PH7//vbJT3x8+8Rrd7fvvXux/dhrSTiTZt0/NVtLQhOdnSX5Ot8Ot3cO7mxnSaYOnmVCIsGKpi4uY4eXh9vD8ytJ5K5vT3JslcK3Nm/s9nR+6bZvgkf0LQHme3TrGjtkEw3ajnabPU0yx640ZK/46oDIntimNpEjm3w+IMQu2SO7MvhoN7cbgufQgCJ5SkAOPP0akFPqfyFj9j1oX7eFZ1Ixt64UttVVnfDjFhNbR4dJiaDGTgKgcLTlKxK/Nbi/KAQwAwFcs+LyYvBEmddoWCnoxCnyQXdjFfpDU29RxKasDJHnPLPErwYPuOS7/EUfl9RPMQmMvq653ZMYmWPXGxP0zYkH4nsnIDJtj+Bpshg8bmUa3IonbfUhJ3v4xjenz5pstux79V2tS6H3yjbHKzEkOzQP3dMHL3Dw/XXckstNhtOuCWltwBdy3KKKjNPEiiTYdA/e2uDppDjHMwGfOnbDXsRw5034QqcY55u5uVR8HnGhE8fik1K62mD4JBMH4pM43MpeI4S085f90tkIx18vBL/2uwz3LuiTBH1QXuCB4XjZn/OlDyufM/gHQMr8n6LOph3u2dVMXmfQdneEDMi357XXwVc6QxddGQvEQH4JBllMgj1jp1VC7LHpNZFWYayNh/barKDNGEaPtc3UeRRFLIikUPz8QyDPeere+QfarOvZwERnC5nM0fN+I6tWvOgXmfWNB7tcm4xGTxIlix7a9J2CuY5fPkP2AJHBwjl6nDgivsDT1cBc92Jt8vC4RBOptov+ErsWL2iTqKIN/srecTbjPJz6rbGRrsVb8H0krHwXLTg//NN/9qfeGgYj8Oxueag+kp5bRr6BA2mI2JFAzEAX8JylTZuVaMU158s5LfcZkAUbxjpKn+DTbHV3yBLffrm+w8G4/Qpyq6R2P3ohBKXGFvjDqGAdOMHlusGjA0hgNuGBpX/Ttycp8CzoZWUX9JQkLFGAOu/aqWADizCHvn2JN7h7baetHzTmj5FINjnIJKZkT6ZFoEnqgk8/uLN3717gcRX9+BTI5h1I6JzZBlmtGQEuqgtXAgOd5C0ArSBuVePuvXttr80MoPOgpIRKYSx4avIYvPQEbvuEvw6IqZtZmtuX88CiY/tHjx5tDzOY/eajy827u87OL7fTi2fbd57d286vPNv+mTeubX/go0k7JJC37mw34gj0fe3w+nb08OH21V/70vYsPH3Pxz+2vfnaq9uDd7+7/Z3/PonRS3e3z33mM9u9l+9tx6HP7TG/z8W+3Nq+/9572/lpEonTkzhvAkwc6c6dJFseVL96fXv36Hz7kR//Pdtf+q9+dvu7P/el7Yd+8Ae2f/Pf+CPbj/7AF7dPJSn6+Mc/Ef684uDK9lrwPkuy9zSB/+f/3s9u18LrP/X9PxK+TtJm214JDe8n2fo7f+1vdeXr9vWboe/V7dqNW0mKvLvoeHv88P3tN8PLR196Pdfuba99+OXi8WB+HGT73Ou3th//8LZ96uqD7dmVi+3oJDP+ZxnAr1zbTuNDDw78UHcGPqpOEvYsidWz6Ogs8j+7ONyOz7JFth7493n3vXe3R5HfafQgOaB7Oqr+cl1SLCAxEVZC317gac92bTfrSzOoz3uuJrHxolUJEJthh2yP3Nk7X5jEy+AzfrcGX+04pX5js2r4yPiXQZidiwnsWAwCEwx2tuBLjvBzK8F3fDN0hW7JEl70XbFmlfpfrko28TM8v5hojB8t2qeIU32YPPjxzR9n8DCzd0tukiZAXFvFBAiQub77VuSO1uVjA2cGA7xoQz/XrMzkmO/AYRBA54LZwA+ADdXZ9xy+wBn/nEtijUcQ2lbztp9DTQzobj2TMx2gaQ0eM8DvMTVbZZ96e7Q69gFLHEBDJ6g5Fq8QISm2Yr5ihj1Yy1bYVu1LDO31fbUm/7RFqToyqCyi49pCiDdwwkXXI8OxRfuyHxhgFXc2OCXaM+ZMgjK8zS04elkD78gnnwACYxXH6sjGs0pNTnb7UPDkeMlq8YEHdt/FBOdwAVT4Aeove78zKFmCkkz0bXIKVurwvsajJlU51g+/CFtJQMeYHPdZWxOF6IOOPXdMR/3WbXyyyVpkUMaCYckMfOPF+G7alL8dD1qLLviwgI/6rwv4JTmnqeul7HVIaVv7ve3g4xNTr2H5yTk6Jqk3HvkGs3wkSWDGXc9WdhzPxYiyCZnfV2VLYo0VfzZIN+yjuUp8efQ04yl7fSljXxPynR4yx3sulm7HdM2+rIDRm0TQRMwenY1jIb+yzzG4Etb6ZIqVXnh76l/6HP6HVrxyos5tmhtXieTpdhKFqZVBK4TfzBhRZESggOx9lRHiGBqDJHjPeVCs2xdVMOiXBnwGqt7zQTPrWstziDTwUoZbjUM0XO3eMj+OvVcET05zPoShCNO+rlya05/huBXFUnz0rIFiRKkAs8+F4dH5XHMOl/Ma8x7U70VpHJ2wCV0fx2YmEiL3j5WSqUSZCqdY7zthWIvqWFHxaAUXRXdQSwPKJ78uhYdf8iQjeGTqcDNOyLS7ddPD8BwqxhvFNxlLP8ZU+Ubm7o9LUKuXGs84ufMGtDjsLKdbOVpGO7Shk9MrBmr6g8czIPN8lx/vnpUBs/oHSX6+9n6SsrMkITl/9/LW9v6V20lSrmz/px++u119+jCDbpz87r3tagYey78P332w/cI/+rl9pesT293I/Gf/5t/YvvJPvrR98QufD50C7dXt81/44vb40fH27W+/nVlZZGAgeTK3J7x08akBK3I+SfLz3sP72w/80O/c/oef/YXtr//dX9w++dFXt7/+3/z17eVrl9u/+cf/5e21j7y2fenXf3l79fUPbW+88eb2kQ9/ZLuTZJBuvvxrv7q9fPfW9pGXXt4+/bFPNHk8Cp7r1w63D7/80vY3/sp/t929iacMTpHLWR3VJCaJepK+q9k+8srr243kAucH59vjJA8PHoTu+4+2j37yk+nzbPvxH/2R7Qe/91PbJw+/u33qxqPt/td/dbu8+ep28kzSksHw4Nr2eLu9PXh2czvNTK+/KhF++8xgNr8I8N7ji+394+gu8urvrCYBcvuiPpaAA+/pyTwLMTPJBLc0Y2+ukx3V8p3bSWziKNScYhXMQBkGriYodyCbQWYG0hn0+rB3YLKO+mI23170LCFbkBzB16t1jtlaFXnxSzBtbM1qiLICmOdA+KFbf541EfytfswzRU9rw4URG4dvwVL4kUBpcBAjtFt0oEIzdLB5U33v3MFvV+TDH1mJW+O7VnnnuUfBO6T2mJzX4Ig9+NCNruF3jz3pAE5n0jt9OqDRSqsYKiZ2RTn0aFddpZAlytHagS6bfeFnW89rsj+cDValkWaXtaQqOquGUtLvg36uVC57PZpnEJs29oCo17+DZzZyRbN67fS3R4+t8SUd6Ef9xLTg2mkDZ+ie5IONksMcz/NkClkXt86Yyc445WDqJlFxjV14/cjY6ch67fGhee0idmVMGNtIffSIrdpL2qvHNbySF3WuwbFkJD4v/It/QFxvchg7Um9cWrftjIedGHcsG1x8Df1WXiQa/fZ87Ixfgln5Q52CLnUf3IyLvrXObvi2Ow/8smNJYKOFDJtQ0FXgzqrO8N1bctkKb5fDM2zlvDpKHwndkqNSmhb+lI43gdvkpBrd6d519HzClTrVK5G0Wu1VQ2SsVB7hXUJz+/Y8E9vnXyP71W/FMQk1PaOPHSoS32WD/Jd/iEmz0vpBeuK3kTc4LMEB+GTmpaujl7kToO0sNqVf+4eX8ome6C3XdcYb3Giuv4XWwz/153/6LV1jPpndBig5UH4BSsZCZJInt6KWYwVimQJcknEzg818g24nogQQBCMkmzhOCBdMCEQo1p+g1jeWEKUfd7NxMkIyy56EopBLE8IbxCgcgvQY5Q/+3h/OX5r1QXm/LQXvJHsjEJ+uFrXd8Auzop/SujSo0FoB3WTAHHx+pgdMq09WBfZgFN7Wsm8Im0A8XGVzG8asYwxplT6T4ZO9IOvtzp35pz8DMxDI6PGJdzDQVaXuRmAzezUgesiZA2krUZznG9Aytz9GXgLEBDPU5aRB0TXvyUKHgWdu2czKAhyKPT2smVS/MpvjrnYFn1tb9q55MeQ3HvihaElXEoTA/s3t3vbkys3tU3dPtz/2ucPt/pGHeDM434yjJRm7fPJ0+/Uvf2n7lV/8+e2L3/vJ7WOvfWj71X/086ElidMP/I5+OeC9x4+2w1vXto9/6uPbL/3iL22vJPmhJLMdD4WTueeTPEh5euEHvt33v7OdH11s//lf/auRzY3tX/oD/0KSl8fbpz75yvaF7/vE9vZ3vrF94Qtf2F566ZXY5Z3t9Q99KAncaWc4ErqPf/TD2+c//z3bs6u+BPA4dh8Hvh5ZXp5v//iXf2V7/bXXuU/fQeb2AjEnnNeemUZvCUfufqP0ItfuJ0n9n37uV7YPf+xT2y//8i+H7sPt7kt3t898+lPbp19/Zbv9+Bvb734zdnPu3UtJRp8m+R5VbbGQ7b2DO9nnJLhMmPow99OD/lbkw8jw0UX6Xk3ysAcC31p95/13YzMCmIlDiIh/9tZZkhibc3zd7soTug2sLGR078WaV9i32FAf14avTIJjQDGAuUYYeGarvU1WnzP5kuTPBIzOBL9CD5yzJMhweW8Qe+Rffa9XaGOrbA48Nm3f2W6SRfGJjHeI+Tdxim/xN4Uv8gntQly2tIwdj1nPMVlKBuicHzcupzR4l9fIgF/FLqwmHWZAN5ls/AjL+PczWBJ/36K6TILOH8UrPmW/YM7AGh0ZQyrLOUea+IpXtIk5fg2iMThlAj9+Up/Nc3WNC9rl3JdJsDTJQ3jfgxq5+jTa6J+ByUAD6lloIye6Ed/oqfHsA4X81iA2UvYJXKznWm+dxrYqo9CinfjOLsAaeHSYWIb3dJ5BM3SkH5x0BhZe6N/g6pk2iVMTusDwbWy/8KDgw2TWrwiIhVMnOZiVog7CgUdfXc1MHbiLN7hJprIKrEm+Uh8+1ziobW21cF8klKVVu9QBZwNPe9vIK+3DI1331h39R87suwnX8pvs+VAawJhtxkGrNu03lOx7+suRPxVpru/om/3E1oJ7vgg2NMFfnaYTP/IFNJPjviKiNG9zmz/tfSFBaZKS2C52XIkc2eCC2TElcly37vqltJyPjwz/HxwzJj9Q0I7HqV9ttdOUrNiwE7LTy4TQRJJ9squOcYHtvYXasTmTH/VKeY0cxJ6Ff46vdDzy7KqxzfnQggac43X0UrEGPjsgI2DSqtfkRUP/7iPghLYXfJk88OfQhiZ90w4/bPjwT/c9XgEWz7mRAaTd0piwI6oQ62vckw0PAgaU41wFTL1zAAlCYZSQzqxnVm4Yz7qPr90kK2Fw7wtuv72Wou0QmSCyC1mhDMFIe3DgXoZdJw5BDTL25Z2YfluBn3A4QvqjhcAbSNppBARPFbbXOe6W9gITJRqgtINjrgcWRSWA4UtfsBe9o5SZqTV7D5/kU3lEFuSEDjyjwXuzSmtI0Kb0pl0VF/j9xlGMv8E718fp5hmZCXrjAO1L3vs5Gulnbs3Mw/bqFbpG6wwCkSgnSBtJsPrBMzzBt4LMPNs1txeb6HDo8GnWdHRy1tWu4yQCZl3vX1zb3r1yO8H6cPvDn72xffjqSem7fevu9vRKksXzy+3h/Ye9Jfjjv/MHt8998vXtb/yV/2r72Buvbz/4oz8wQSs8s1vfvvnyr/369v1f/P7tlVdfo/ngPNuOHj9osH3w4GF4uLp94lOf2j780Y9tjx8lgcng8Bvf+c72qc9+cfv+z312++gbr2yf+54kXe98N3q5GTyfzsDmluRR3wnW1ZQkA75F+d/9d/9tZZYhantoFTfy8Mb8X/6lnw8PV7azfmPrJLhnZeVqJjP8yEqBVUAPaZuRZTjd7p9cbP/3/+T/t339N9/fvvr1t0PD57bPfuYT28/9w3+4fe3Xv7J99GOvbp8Ofc8uz7ZP3nq2/f7PvLx98aXM3DNKf/c4s9fQIIhKwB71x7lvVpcZ6TffSL54GnqeHm4PTp9u3310uh0lG2M7j48fV1/sxx7P9ff0Ye19pit2bbZpMO/X7tkE2EoaXU0izh4U9cxnzgVQPjwr1gNv2noVCGdhV12R4UOpn76CFvt64Zd0qWjLk7UTYGf1br5NVv+LHfrSS/2r8NIPEfkLuPZhp+x4+owfwGfQZOt8Y+H3YV8mfMtffAwoeO1ELZ/ynWtsnN/M5OSwL3s9i220Ld+Lr/t21LF3yMX25tnWEBbY5Ks/+sjJbUb8i3X6Y2P0JLEctvSrL+ewA1TOyXqtmAxfe+KbIglT0OwauXSXtvqka2m02qENWlxfty1XTEIXGhefYg2aTsKvYzzh19YBOP3Ir74aeOIFeIs2gzlc4oQ+GmnvWNyp7NJ3VtLF+NHb9J+4QwjiQJNkfEJUXtWPba54XXjoStxdhTzW5vpKomoFOSePji05nvYTi8l5En0tlGU/0468ls2hQb81JkxB9U5l/ppQd0+nM6aR10pqSqMG3dLOUeqsdIPZQd6F/KtNBHbHgRw3iVj0Z3NOt+jr+NILowswJRqoqz/NpcZnv2riFUh46lgVWaJRbDNWz+psxr7ARnRl0w0v6BzZLX6U6jDFeW04OCWDS+bg+QF+SVVXytNOPZ3Cs8Y0PEEw8MZGIAJTks52ZtEnn8CoHQTHKtXRLgpRSxvXh4a5m1Pfil2K+V111DbwizPt9VkbKD7+Rv/qcxp5+cwzXjnwJu+rgkGnYgbbCArAbL7SX8XllLPouAZrgDDhImciCNesaszS+Di/tzFPuylD3ODpDCnNKNp5V6dSp2BcWzh9JbhJSxxHIrCUXmXmM2XgNrAp9tiYf8+3XgU3PMA7QXYcICLa8aaptg4GTB0DDWh8kuBKXm59jBHOLNcrJrTW71ocHt+Owe6MIu3wrI5yyQzfVpYEiAbnBODiDRxGX1gJLAzI6kRnXW737DLtV9efjZy6OpYE6IOBcOFH+xjsJJrqPS9T54njleGUoY3OR7I15AhhDFv1GDcnVAPfrHad9aF9z1utFbD3jy+2bzyc5w1OLi63b1/e2Y6u3OhzTP/u993cnlwebzdv38ks24/jnlUOfnPypbu3t8fvf3f7y//5/3v7/b/nd22f+vQnt+PIt68JgSN03zi8tr1679527+699iOTd975TgLEozrLtSQVEi/vAHvn3febtD1KAvDL3/jG9nd/+Ve3X/nFX97+4B/+A4H7KM50Y3v57qvbr/2TX9vu3bvbxO/v/b2f3f6pH/z+7Rd+7ue2y9jzL/3SP9p+54/92Hb/kQewkxzHDj708u3tF3/+728v37m7XYS+l+7e2V66dyczfQF+Emj25XUYb37s411Z+NLXvrH9wpe+sf1PP/9r4efZ9tLLr2y/7/f+rvjBcbbz7Xd8/vPbl/7xr2z3Hz5s8PTM2nkGuJeuPdl+7M2r2x/73R/fXr97c/v6u0+248jUc4xPDq5ujw9uJAG7vp1cZpC8ONoOA0sg9Y3Sx0+27eFJfDJ2ci2p37MkiPTr1uLh4fU+tyU54osdqCIzuCUVbKdbOOrPuiQQKssO2MtsEwAd149ju+xP0PS2aUUiZeCuDcZ4ap+xVX2WP6rv6pBj7pdryhrQ9Zd8iQXttwe0dpwO0z7d+YF+2sHFZlcBv/FnpwOvaFhBVx9xBjRtbdrwQ7Jp0nQ+qwXaskHw+aX3+VhlBcujAeKh/mIXmkpxhO28b7ROO2T3dmzakqs2pSv16BLOylr+6Qv28/gQea9nM+m8M/PArpwV/fai/c7UczoMJuKDC+4SwOe4+HO89OwY/K6wpb167TuQp60CJhlYMZ34JgEZXmwSqgAa+tLOatRKAkxQ+vqNlI43yFAcLB5yTPcelSA/K4DPk4iU1ax8tj8+Rs/oX/zY0L2O4RMfS2dpz3G2sc/UFTJYswd/tQezE80jXyDyRaF5hpKcjInGDjSgx7lNISvJqxhMd5PITAIMB9mhg5zYRtuQO2ZyvToLOWwND3Qqke7kOZ+7iUduVfaZ3sjLtwEtgnTsTNvSXt7TNSKUJJElP5VgQcO2VnKFj5b0tRI5cst5bIgvWV0nF6lEdtP0A/8mWaKH4V/RHr9W4uBUnN/2HGmOyd2EUOFL6uiDnMgGHU3S0cLpU8CfCcvoZexuj0c5p6/lG44HZv+r6d4Y4ktZ5KitcVlsNAlzXauJPTNGrt5o0Key9anQRi9yqX6r0aVbqVhOPUKYTB0yDkRBZnFdAYlAOOkiHGAIVn+YaxiRK9lSRt/MPrR+gLl99WcPnvARNpiLBvuylb1l/xU0ZcUcFA2WDd2OYyySlj5PFhgMqO+2Sl/XCiugKuLCTcl+SNkDfs4pb3geofV6240iwMH/GNs4FprRhA68Lpl05rbjXskVmikAr+UnKEYOcZaAFKAdu43LieE3E0ZfA33ggLGeMVPodXAmyU0QL/1wp0LbtglfNdT0WXUCAZiK5BibaEJbg0sqwMBndZ39golvZVa7PMRp5j63rXqrMfsnTy63bz682N57nIQsCcKjp1e2t7e7GUgOts+/dLH9bz4Z5w3dV2/e6kPppye+fXjcicDHX391+8v/3/9s+8Hf8Tu2N994Izy51ZDBKDi89f5aaLgbuXhPlpf+ktP9+/cjs0dJch6E1zjLwbXtwf0H27vvvt2Xid559aXtH/zKP96Otuvbt777/vZ7fs/v3v7oH/sj23e+883tf/hbf2t78P7723/6l/6T7Y2PfTjB5sr25sc/Fr5Otw+/9vr2UuR6O/g+/OGPbMdJ/NjVSy/dTQL+ePvmN76+Xb+SRCMh4vHD+5GDwGhVaV7dIKAcR/d3kmCehodvfOfB9g9/6StJ7qL36PWf/qd/ZPt3/q1/bXvzo69vX/nyr22/+dWvJNH8bALP7cj9YHt0/Hg7SPC7e+fa9u47X9u++92vbz/w2Q9tP/by0+0jt7bt3ZOL7fg89rklOEcW3g32fuR8/Cx2Fvx+LunAtxyfJTm4TNBN6uUt/JbvPSfGNh/E1tbqcr+hFl7c3qsvhn6v0ojlNfHCO3k36Abf+BYfSmVLztOHzbYuunXFJhBKEMY+BUsz7BmMams50Qfsvisu7Vdp2+KYgQndYM0tUx6wB9C2zrGEIjzBtex/ygyatrHpOe4DuXv8AVvrCaDjB4Wtbfbi2vjAwObD2hjoJAL8rINAYGnr2p0k55KF4oQ79Kg3qOIHjN6yS+zT1+CpvgLUNkeCPrko9ckFowPOonNeBSJmhuC2JcaKMnjzt/Nmv7hE5/zkkgEejeCjSSETEz5xtYnkPujC0xWHAKtkALXtfdBffIHXLX3QDG4TeHTlXNsVd/tAd+TEfgygs6I2CZvBk86tfIrD5NlvoA3CwrHNKfubeIVW/M/2wlY/uHfU7bfXpc/za9lWfzrsyzZz3Ss0vLbFQ/8deHMt1U2a3You/my1hdKFTpODkTE603pksNsjna6fk4NTDCH7TsYCyybmukbXYrlJMB2ucdWkjy2im/z6pYLIsLaW/kEVHoK3tiRxm4SXPwZyaSHnk+N5USia+vB4GurjsQ5jh3GvSWj4AHckhyNSyJ6d1kbVfSDpCnw6xpvi2Njviz29bRlYtUNjZUAue1yLL8ZUdxvWCqVGYCwblmDyR36lfuxKG/Yo5sz581XD9u9B+zZBDdn4s/qGlhJCRoG54hMYOjrFZ21DM5+dNnJRDv/0n/+pt8Ss63vgUoZ0DTjvzJgYlSx5ErIJehTK6QzUVVgRJHiZnSdoVfCpZjijyASTEjNblZM9hwIPHkGyAklHcF8kCUQyjPZ5jp2BLntDk3qrGZIfMD2E2JWd7L2wDyywJwBOsqIM7Nnb9GVY2S1BtDhkiJRZhaM3dON3lriDOw7B+BkqOjkL3tAKNgeRLKIBLbM8OoOXghf0q+c4ggsnKb2hg0EzOk4DHgedQcI7k9atjcizSg+f2adheXoub5/yOLNkcODkSHfuZlCIrvDnGh4mGCjTn+5dq84SgPUn20m85taV2z7HJ950bEXg6faVdwWkJ0k4tu3BxZXt/kGSiej3j3/+le0jd4+2OzdfjZFEfuHh9PGDiPLZ9j2f+dT2S//g720n99/dfuLHf6Ky9FM590KjW2KP77+/feiVe9unP/7G9pHXXqlM2ChjuP/gve3bb7+9PT2PFV2Ex9hdqOwPWz84Ptp+7he+tL36oU9spw9Otj/6R/7g9ju++D3bX/5v/ovIfdt+/Md/ePuB7//+7Ru/8fXt9Q+9vn30jY9t/8//5P+1ffF7v9D3hX3/F7+vwfXsSRJTr165fWv7xje/3uD/6kuvbVeiSrPXvoIgM1AJJtvo6wkiI/b/sU98Znv05Nn23//tv5/B66Kvb/nX/tV/aftdv/OHtkcP3g+cl8PXm9vXvvrr2+Ojs+17v/gD20mSSS9y9QLYv/G3/+b2c//4F7b7jx9uV59d3/4P/9If3n74o1e3j1893d59eNpbubG67TJyjEX2jfh+F1LgO3wW/wiN3hlo9YtOb4UPydc7wX18kkQ/xn4ZvfUB8+hXMHf7zMp3tN+VMfV8opvjffufK+xFwXvb1d7ZEF8UvndbU8feiEz72Lb2q79j9LI7LdjwJAZuTYCTNnhk//xgOnXQGFsdGPqioYE2sG18iW+nReHAkwulEfoXfpCCpsAHhx/zazA8y9Qf/A9+i9711cBV8InCvlpD39LiyvDeQS4VBprKJAC6Ap2mlUkKWJ4tsXohkMNZ+fjgN7RWvvk0NhR34Oy4ZoAuqOyH5g/Kt8mFWOM4dQZwSRb5olEwN+lzywkObZoAZRzoJDfnAytb9qUFwpzqt5JedmCFDJ8GU7px7GoHy103kk4El0ZmQTbpW1lmEyfJsniLE/T+m7LXT81c13bGoBct7TswojU84q3EdCNfNKSN8xS6mr7qC7RnfXde6J4VsgVvSmFqmjrfhpt34+3P0oUHuhJ3JUuOq8+0Z98G/CbQLTO+6uf3DH2By6se2idXZ/XwxbcY6U3i8ME61CybQqOfvDJeiqHgsGmrOq55Toyfef+kCbXnoqyY9Rnn1Hlx+CxC7JImjwIGm2hG/lbP0NZLlYuNHugz+8irY3ga40/89JqHVQoHIO0iYzCm79jRGgfZOFucPl79YnLwNBPeW70dLUnrxCGTaXS7jV97Ej8CYGirxmuzFj6qg8iD3zku6WTDdnf56NsSGydDugOr8HLs8vAw7Q7/1J/7mbduRR5x/1SC2HZlCHCDahvneGZZY/jqGBgqGngQvwP1FlcFg4Q6D89H0VGKTF1CpL8kDtENcm0/e8Zh5rkUZGfQ6gw0x25HcXhfU76eAQ/BnDAm3fYCn4aMmGMwPAICn0FTsCAwfGg6Dt5SHiggyq08ct46S68rOeRYAtooSPHQ8ge/KIB3cgmGHeQ8J4GWzjhCGxpm9jYK1adyvTIOINCswYWTkgcYME6/Cax+qNlqk+KrtoyQcVq10BccopWceeeJ5f/1TQ4/HcOAvEDvMMnP+or2GOMEAH0bfoIfXHJYTl1dxVHmRakX20n05gWdR0koLs5Otm/eP9++nWTAaox3YX1ru7udRxYfuXq+/YmfeHU7SNtrN+94MGF79Oh+6Juf+XkWmH/zr//V7Sd+9IeScFz2lpvVIzB9OzGC2F65e3v7UJKu9959e7t551aSre/GUdImidF7SbwuknjJMp5ezEPwBpVf+PVf2z70qe9LEvWV7Ud/5Ie3P/G/+1eSoD3Z/vZ//1e37/++z29XD9wiurO99/77lYv9pz79qe273/rO9tf/8l/Z7r30ynY91w2Svn15/+HR9snP/ED6vF4bfPiut91nVnUzATTXD67EZ+gycnzp3kuZGb68fe1b97d/+Ku/vv36176+feKNN7ffnWTv3/kT/+r26st3t7e//e3wmOQ8drC+vfPd73xn+1javfnxz2wvv/LR7aVXX0nwP9/Ojp5GVl/Y/q//8f9te3zyzva5O4fb90XC/+vPvrrdvX65vX3q1wnY8cF2dHBre7Td2B4/i60l+boaeXg+5OFZkuHTp514vXrvTgaP+eacn/noSmj6PnjwaLt996Xoyar1rMTy1OUyGSm7W9/6EQe6MuUSFeScDR57qHW3dbYz9fxoghg/aBBma+lsW6WDXa6N1dahiss3n9ilt6v3iyWhwbezbZ3YpE8QRv8TBOFjs6fRuVtBjLs0aRt/ZOdw5aTEp3mTuWF1x566ScQkf+t5VCtr/FYMSryqvw6d/FpPG5oB6ECTPuJh3xavPoVsOoilMZ9fKwizh1vyFp8Gaz+eRHNi8mzOk4Rlf3oWv0rSbpVEQlP84a0/YYPu4Fk8jLzJaSZweCELq0lkRLbokwRIEtbzpXRZnrKVsLXtOzEQf/raowDPkVDbTCF5YBYPL+CVn2y/5VrgsGtjQuN6PwobEatyFObmZ4FynH3hZ+t7BdtvEj4ryqPNSUg69qXG3oqmB7hnwjk2xbbIHp6xg7lLwV8kVWoMQfRyM2OmCZ8HxvEvbvcdgrEV8vacYxPs8MAPxKmhJf3BxkeOjbVrzDKGGD9uJ+bldBKaMkeennGdbzE6vpPkRZLbVyDs3+Ib+nMZ8MhlPQZk4QL8rmbtvJOtOjqXgLODSdqGMDqENYIo/f2kTy+yI/WBg190NmnKVTYRbJWnI+8PlBixefiNo2yyoMFaJXVd4QwDXtGDV+fsAc9roQbc0ZtvP98KkNhLjq18NYkNXRdpzw/4bU6LBa/lKH+eyQTLO8P6+orQhSTX3QVxTYJoP5Ep+tnHVrAaN3RQH/xgK/XbP/Pnf/Ktm01Ed2GlaFpDzimFKA0IOqYSsCJD/D6LJ9yiyL9xjlnFmmA6gcK/DzrQOPgQs+CtQmCKQcA1qyhgCwSCOoNCU2GlHdydMbL4FDityDEehtqAnrYyW88feRaLEfWWQGgQ1NEyDrboGBnMfu+fdt61MgPLzPgEWMEcfkasDdrmAesIHYXhu0vEgR8icgov2GT5IgTBIRvnWGCsgjYrhrO0Pg/gLjI9zC7pQ4v3GpXWYCV7+ImSDGzOGXhhozuDD2dYM/UqKUU7CMASUHo7wfXUuzSDhtkv+Xpf13kSO98gJNv9Oa3UfeWdo65ynT853e5fXtve225u51eub3/089e277t7uh1cDd6cnyRhOn58P4nIh4vnq1/98vbN3/yN7XOf+0yuJ4n4zrdDZ5wtCd17SQTc7kIjuQtK3sv13XferyHcS0Iu8To/9xzcPJtwkMFlu/PK9gvf+Ob2PT/4o9s//Pv/f77+M9iy7LrzxNbz3nuX3tvKLF8FFCxhCIJNNyS7m83uHqtQhEIz3Zo2BNAs9XeF9EUjTcS4mHYE0SRoAbIAFFAW5SszK733z3vv9f/91z2ZhZZC+77z7rnn7L328nttc/Y5E//NP/5HcfTowXj35+94TVdHe3ssLyngVwPOaBe0HT56LPbs2xe3792LQ0ePRpl7TeKjaFlYLY//+//rf433P7oUly5cj/v3h+OJJxQostt95XY0Kyh04CP+M/1bwWuPFlZieGouzl5kbdda7Bnoja9/+UUFkA0xOzNlA5+dmfYU4JqcUWdHWwyPDseeA8fiww8+iR/+8FVJpyJ29O+Mwe6dsb6yHTPLszG1OhH9g53ezb9BAfRnD3TFV3fVRFP5ureW4GXkW8gyBH+7NjbQA6Y/1OFa28yF/ptbFdHO5rS6Bk8ZXaHDg3xbWlrEf2yMYICF2Ou2fdKnGwV037Yr+PxGfwo5cY7e5giRfIv007al/zk6nLqHbWUwlnhQNss97rTptuFycI/fn7YXnB64srC8cIC2Cx043Ayu0mdwjU4GI5nASNtQGeewSjmPz6hI56YReLoKndh2zg4UDrbU0KohIJ8DDh34ROzQcJSgB9rJ45EeHeCafjODs8Sd3EkHJQtHXvhTrnIPP6OLvgaf2TgYPcZH23cJLn6Rc2iGN0XwkHwClcQfeEz/mye6hl2DP77euAm++UfuRNB05DlHwXNj7nuc5b1M+EY+poMP+f/TD+Up5rLFQSeeGQS29smHNLiGXnrXfOGIPwRP6OLhBvNHaUG+CZ7AW0ohG2hxMCcfYzjqRKJ/LCZ3ECNdIoiy3zfvVMbwlF8NLTYCkuAPvxrlTxiJou7UAwVKbsB5+0MJf8H17Am6pEtcBV8SWEBT8i9huiOv+zlrQsc796sqAl93uAUL2sAd3WLLILQDfNPesqLUFX0LPwfYKpMDEICCJvrC6d+xbf1T27Vl/I0jZclsNNGtnI0h8c0oHdcpTzBE3dicdUrXoa+gDXpIjLKhn64f6MaFujIf3ySsvOCp6RUfOYpBB+TIb2ySa1S2pU4/CTjwwnxXBazfAkeuu5OhshlgATc3XPeIXsk3QTODQvCLQZEcKSvBxZZLQSDJ+qV75lJJN/gNQhXf+VffeblS1mXCZAYkmAPRrswAk3icIFBAFMGTUMKEVuTz1XQuSiCeT7ilkyba9zonCZP81AuCnFMvBCUu6YxhAHUhe+7bgatOAhwS1YMreMEU46CU72jKqT2+waNYe4WR0Gg8rlffYiAJUOl4OOM8nTz5ECbfVIExWoFUD3jhtD18jkHKOBNXNXMokgqAP3ngcZV6HsBhX6dknXing4bCwtIl6rIhFHxVAh73+A1eaSz5CDD1FY/X4xwwOhLGyr001HTm6WCyEQU+CVljIJDNvUIG8AJcgI3DRRkLR039yBXnxJQifGWzThQeJ70gXX8wr4BMTmxjfTnGthtioUyBlir5L043C/E5GYauKRiZn5qOtqa6aKyv9jsRP/rwQwVCbdHQ3BDNjeqRCeex8cl4ODrh0S/LVsHcyOioeFcR/f1DHvGC/p1DOxTELYoPvIS33iNkdY3NsbRdHh9euxZl0oMXn38mXnjuqZibnYizZz6OnbuGPOSOk4FOAjYW5O/YuTOmpmfizMcfxsFDBy1bNUNeq3PmwrV476OrCgon4tD+/jh+cm80NjfH7t07o6uvLxZXFNSK1pmZCcFkhGUjZtQQvvfR+bhxZ8Q2QLnf+Y2vxLWrl+Le/Xvx4MH9GFPQuH/fXgWQ9XHu3JmYVwC7XVYfP/3xazGr4PTjj98XneztUyO+rsSzzzwZXS310VJTH9/78x/GleE70dzaEq1N7bFy90ocbKuIvd3NcWtqK5ZDAXtIZuIZ21DUCq9K0aQmwO+CnF6UHm+XRXWZdIpWd1P6Lr1AK4tgqxiFRXespzrjGgnf4JEV6U/aTvoWGsMMkFIfzV/uUyhVDWXjnx0igTUPfWDv7qnbkaObLuGyJPSWa1wGJ9cnqK4Ho1PKBjJT4p3BHff5gPO6fBRlGUUvgiXbl/LizAvYiatw1B032KKVbx4k4Tp+JoOvxA80vV4OeOIVddkG9aEecMiGjQaJ66WkE2MHjuZZ2j0HuOADgUl+U+d/SrpQ8MZPtSkQp0FAPvCQ3j8wyAgc/IP9K36nVM5wfahOvsHX9zJw5mBwxXkeffid/zJn/itglq74/iNkoUnXqSN/cl3l9Ru/At1uxB7BLOUTM+BLvr4tp8uhA120v1e5bBgZqcmnNRnJZUkI8qGzCQzkSjtCHuTC6BO8wU/j05AL7+cEDkGTdU0o8Eoyy66ED1/Atn7ohxdf6z58KmRWHDTu+E9KgiM+Gdy5AH18HskdfiRIwyr8LXQiOwLLQtfMEx0F76xnOqfDDESSBy10HR8GzeCRo37ZmclUakP1E7yYpeAO9ykPvmkLWEDC1U3noZzh6DLBMCPq0AHuPgc/PspCfj8QVJIf/OQbPqKrRYBLWctXh6vSxwMlggUe1ImP8JpInTOiSHxBW4QMGOHD/mRlLgfG4MRJMbgBP8EbfnEOP/FXwPOSJdOb8vCUuWgvylLO8MykhM0HnB1TSGFMr3idMDJV/OuX//Bl9v5h8WwBCOEUBFEIBSyAuWcgINlrEjATIYYKWX4XeVLxcx8NCIFoGMEwH/lIMIf81EleDlIxDwtMDwsq8URUvnSWqDsNyERDjPKSGM6FeuCiTAQAwER4CJS7FqJwA2+m/LxujTVAgmOuCGbiB8MSHgmBcPCagsLhMmpG40eDiqITnGTETmDGHlhycgVNwiWHQtncVFG4hFfgC39wuiTq5jc4okye1lFdvlfiE6hiFAyTwusc4mZdWLHvUuIOTSnD/I1TslMo8QQ48BncMUQC3QyqMj88xDDAiSifAsDECJIfGYihO/Q8WdPF2oUlBRyMKt6fXYvJJXoIPHmnICxa1Y5XxGf7q+LFHhlLefYYbly9Ht2trdHW1hDzc5NygFVx+dKl6GxrjZa2lth/+JB3kedpxofjY7GqYKOujh2JV6K7uysW5pdlIHKQkvH9+/fjzq1bCs5YK1btnlZ3b1eUq/E+f+NG3BwZUYO0GL/xa1+N0dH78Rd/9n13Bnbv3iU+0nuUQxEPFqWDnYLd2t4uY66Khsb6mOMJQ4JneCQZ/uSN92J0YjHKFVR+9Yun49kXT8fuA8eE47Q8T21cUpDX3d0u/vL0oOiVTsyLhitXbsbS8nr09bXHs0/uj662em8C2ycaZ+fmo72tLVaXl6JRwdSt2/fi2OmX4rt/+lextbYcT5w8EL/9278ezz73XOzbs0vByVTcu3cvpAnR3tEdQ717xKcJybksOkRXbFdGc7XkPXc3/s4Lu2NGQe6DBelvVIW4GNNlDOnLzkpPU65vVcaslwrIxrcrvOEs6+pY68F6CK+ZkA6gQ+gzB0427Spt2YGEzSaduG1LCYeKTjOlYR6W9Ex/nCl3dsJ4JRcbvAKb66nzwMqgjHPKJdyEzbl/KhmS7tMoeUpLtoadgEvWlyPVTBN4JF3kUhbnT0OF3mO3TKty0yNRZNBh+yjBKNWsIxvOoocM6ZRhhM5+UPD47dyCQQDmGQLyQKNgQVvaXvpSwBb4YiPwwI2svuEJHxJ1kLegS7mNC3DxcfZ9opW1OUXwylQIsqC+oo7kcfLIODgfdcDnpJWOiHGEF+TiS/9SDpzqm986L3ws8uTbuIkueIS/cuDrctIPwURO6Jc3+YQ/+o1s0AHKoH9cw575XlrmfaI5AIDMgGfdEizUDx5wD5/sxl1Y2b8ZTwSudkT8QF6Jr3ii/OgKMw7s0ZjTSzAidQ9/DZzssCKf9O3Qhm8GH2yAtgZd8nXx0zzVuQNJl1BSpTTi7qjrun286IInlMMvE0SQUVcs9/S32Q5BG+0pPLXUS/WQm/uGrd/M6gDXDFHCNsGVwCFlwtRljqCRnBWIuscoYQZMCuB0Hwi0fUwFwj+XLx36R0Hjb9vB9oQDOgtOlrWzoaFZBnkjtyJGQG60LeTnYTLaJXhKSr3Tt/MpB9WZLMEX67zuUNdZ5mS9EN10josACV6gB4ahurNNZfYnR9kIzOEL92gnwaFOuuFgLZniTic+HJjwizxJtVJmMZ5kX5EeexsYOqqCkTxSNm7qr+Ll/+sfvkxvDeRBkKsgmZF0GqHzlhTDIzz6AIijaJg5AAoMmMk+QjTm3hNI3xBXCJdUlLPjKAmClAyhKhQonxLSXZ2nInEdWCQYTKkCbsLLp+rIgwJmryADjQJndqwtcMrXCTHMyfveUOR08gU+JAyGII7RE4TjoFAf6qNnTqAIDQRxuuTyBd4oNniSJ+tOx6xMUuB0eLi1dFCpdMACPxatMh3APcpyByeW+OUjvrqSjZ/O+W2nUMKfegm8wIV1VxiER64MI/kFMuBDfcBNWaAoyD6HjbmOsqeB5LA0ONEIU7dqcw8xN0xl89TVWFjbijuTrO1SULa+GZObNTFV0RQ1W6vxXz/T4fczVip4mZydixOH9sXQQL+CjQUFaUt+1yE7ztNYdPZ0x95DhxWM1UVnZ4eCoXYFKD1quNgTi32rGC7ejKnp2VhQsDI5PQlLoMJbTzCi1tvbE129fcJnImYU8NTL2P7z3/vd2Ld3d/T2DMQTT5zyHmAZzMohiI6FJfbwuilcblj31CTFwsKSlE49WvWCL964E3/5yhuxsLgcvW118aXPf1aBUncM7tjjxfOfXDwnHV+MwYG+aGxqEQ8l67LKGB2biN/8zV9XfU3R2lIT+3b1x/HjJ+NvfvxqVFTlHkltLS0y/uW4ePmTOHr8dJy5fD/eff+jOHpwbxzYMaRAqDnee+eDOHrsROzatUN17gz36SQjevE9vS3x5PEnYmFuKRrUuFRUl0WTgrmhzrb4taeHYvbBtRhbLo9VOjJRGXOS9dK2OjPoBW+C1PW59WoFzWvRWCv9U4CL3mGr6Fc+xZU6jpxyjUna8qf9AXrFgd6BF7qE4uW9tB8Sv9A8/hFcu1Et2Ts6RyPIOg6ccjZo6Ceg0DxqSHn7bRb+of/Wfzlh8NU5sLA1GlWu8/AKDY6fklW96avkaAWfC9gI5zQI+DNnAqzA06jwM+vP6rBVGko6HqynwUeQG5smIKBA4V8e2ZT1LRuKtPH0f9xLQoCtE1eSX7rjxDl50c2EmziRnTqZgrI/Eq9YC0VwUowK4MMyb/KFb+Tm/Qf5XYINHuTz8BZfOhyI6KJ976fg+L6+3fDw41PXgZUJP85a0HyzAXVXSd+BRWPn6UCX3la/RcG8eIMPL3xeyoQRKwILRn0kU+HzaBmEEr6dvMidoIoRCwI91qMZH93zPkySFwSR10s1VDcBE9d4LRi+J9dYCY7Kksib/hwfW7SXSoKL7blTAo6ltpP6HslTqbgGDhzIKTu7mQ+5wF9+O3hRfpdVEU8T6rwIvrj3aX/s9hF8lB0c4DE2QScf63KwIrt1BiV0Gj0GJgMVBBOuyH+JA4EP9kF57APc0Cfogwyg8c86LpwKWimbNIN76oiz6ty06bwIbrBDypl+eCu8bDumA71xLa4T9IELONehb4/CS3Y8tOI2sBRosU4XIOQDRsGPIvhOXFMvsXMeHiCwAroHMcRb+xnnyAcnyE87SaeFQRsQgNdZh/waui/86CSwAbr1RMnxgvIUcQv6XPGtb3/rZXaiRdFQ1DQoZaYSMYIf/AYhgCLATyuVh3b1XTgz7lEBZVHSYk1GIpfJxmQ4CbsIgh4bc9ZRHF6oWiIM547zLZTejxEXsAUPoywYAF6MAAEDx6+LPlBwHEAxcpVRMTQlXZTVaSmlc4N5LEBP3Io1LRmkEZQBH8cNp2iIELJODZPyBCXwl1EwsFXVzgtuiAc8uE5Ez62kPUeleMWL6xNuCB2+wTM3CErg7t/iXy40ZLiZBjBH/Uge6QKmyhe8Iz/84mDdjp2iyhWLOi1XHaTk52OHS+I+RssIBfQtLi4oyJKs1PsYWViPsUU2TFUPV/SPbDfEmuD2NVTGbxyRUQiWKlKAMx81wnf43m0Fh3NSyrL48P0PYs+eHZbBjj37FFCtetE+9LOGbUVGwDQczFnf2I6xscmYmJyK2YU5O89aOVWPMpRXxfziivSyIVakQ43dvXHp2v34zHMvxtOnT8a68K+tbvaicHbBRrebWpo9XYiznZ9bsC41yogXFueFrngn0tkS4o+/92cxvyADW1iOX/rcU3H69OG4fe9B9PUPxNTkePzwL74fX3jpJdG3Go28Jqi+Jfbv3h/LKwtx8PC++MKXPxe7Bnvi+IEDceXGtdhSfWPjE7GytOKnKhubGmJsdDQ2q+rjr175aTQq6GdvL0YBNxX8NQhH+NCigGp8fjb+/Ec/UJBUGwOdXfFgdDzaOtqir2fI07gMm8ta47vf+4+qYzw+d3RnfPaJg3H+3nTMSOZ0ppbKamNZvCfwrNuW09A3oxBL4nuZ+FOLUrIgW7bC/l+sXWPNB7pEIAHvkIf1Wd+55lC9apVL65X+qIxtU9i4cUKfdaTNoXKyJekR+dAwOimsp8Ru3ODrDx0kJ2Vcl3/b2nRN1wWIMJnErbTptGt0lAO78TSVAyAFTbIZv3RXjT2+KUfMKWPQpgf9JwELPKnRtqrf2Ds2o79HCTsBFgDgg+0PH6e6Gf0GH3iXoyxG1DRQbyb91nV8aIm6X/jwmzqwe48uiFjykqCrRnYCb1hIrTjaftproVQOvwCv7OdUL9/AYtS6GAkjXx52q6VfRd3JC3/rJ+V9RbBwFw4oVbcDXx2Qx4EPJaCmQYd3QsS8ZGTAbzRQplxTxuiE/JJ8PdfqpAf4IfRIxmr84RPrUmkAXZf9fvpFcFxXXQRkfuJSPqjwyeYmPFX9fAMHn+e3MUgevGXADSx+VnpRJB5KAkfLS/4OwnNEijN1XCRTdAt+0j7xKit8KjLmGgGc0YdmeG7+5OAE9aIr6FLyPmXjAjqwSe7hb7nON3BtX+Y5+cU38YXr8IJAgxG7GgUalo7yGQ/Ep2/zE37rfEO8BhaCJgs4Uh9yYksgyvBatLTVlI9Q8nW+3EnSCaNHwCuvqNLBHdWrjPkBvP6rziJwbpBP4zoJurPezEtRlq/kdDltTnacki1ZilEueAgWxC/IlgxYJ3ndpuoSeseOAwTh8IBP0XkizuEhGwI22kp0xjYFQUA2SOhQwK7r1gsdGZQyGuhsxj1LEMgLZ8mkSGAELtZP4UU7XPFP/8k/fZkS7KhNUJOKI8BSMmo1I0pHQs6A6zFRaWQsHnYe58h5Zhau+bdHlfIed4tRGCMjZSmmuGAi+VBCRqqKeukF41hwKAUYbzgoGJAFHJhT1Mt16rBzFwO5nwEgwk/nlIvKU8Fx7LpjWLALRUp88zcJQZLPwYuPksKTQ38oLnyzYcjZIBj31FTWvUkJnyc1YDx5CxjUhaHTa8AYHKwKDvUjVJy0DVrooSzgz5QY+ckDDsiIOpMHOL4cxoen1A3errsElwR/4LeVWr+5x6icjRkYpkNKrfzgCb7kpRzyMU3KQyOVR+5U71GPrYq4Ob4Qc6u5hcKCbHe4rEV4RnxuV20MVU67cdzWhZmpyehub4t2BTzllesezblz576C3AY71YGhHaJFdMuYlxVEsfP89OysX83DSFK19HZqZj7mlxajnH0ZpGtMBxMMYrgIZ1m8//DyzahobI/ZucX4z37r16NdAcz8/IpsuMa7sLu8gnQWYzc2NEezpz5borW5yQFQuYIuYDE99eDhWPzwldeNV29fQ/zqN76svK3x9jtvxZ69++Ls2bOxpaBo984ddsgnTj0pHa/zLvh79u+RzJcUDM3Hnh27Ymp0LGTOsSI53r5zxz32F154Me7cuxcjM7MK5ibj448uxsF9O2Lv3j4FnE0xOjYat2/dErxrwrks7o3eibPnP47x4YfR2dUVw5MT8Z6C10MHj8ThQ4eiq7tL9M3JHtmkcT0aO1qjeXshXhooi6X1yrg9kzqwLn1ZjJpYk2Or3ZYT2pTuRW0srpbFnALqGjUoVeIlQSwbA7NlyJRkYUcsuXuB+nJuhFnYARZgJ06A51oyoU/k8XfJjtiyogi6aLzoyPg+eqj76C4fbAr9Ry+zoVKyXusOeVx/yRmW9D0TD7/UoiKeOi9sB6fN1h9kJQjwgxB23NSUtoFdsn9c4pz2kAFMwqfXjT0Vvgh/UyO4dATIR1vBlDs2QqI8SOZoDl4xYVKnfYB4Ci9I9MjJU/DAvFU95DHvS/yjHhqY4tVsRccyX5CODHIxN+VB2/XqpDi4Dn582w+QSYlvaPa5PuABrUUwUzRyyIS9mAjg7Cc44In5oqBLvoDS5EfP4f2qgh7joU+DOu6N6lDVVFaLd3UedXCDijxLtVPWnWjBY0kC8MAPGXHAA/yUR0GUj32XrHvQJ/weJ5VMkoSnZMc9VeIOmxCybpXoMsW6VvDD57pPXrchEiUBgoNM5SGbl26I78DFv4MXCTmkr89pOAHxt/UCHAnQlOCJD32gg/YQhOE7eYGDjDJv4madUsIXI2tPowkPwynpOhDJ606HPvAM+j2qR/3KwX3oIkBiGQ3lmGpkYT0pR+PQfdGv++DHAWyP8lCPylOvz/WX6kN7J5jiFQ/HmRe66ilT5XMwJN6Ql+u0fbQxjF6mbSW+mDzyxb/zkBCvLyM4dwArWqgnfUMO8kCLg2wVBA1gwzO+yYSdWB6iCbo4TxgZCKc+yJaEBzqPTlve6IzxNnHOR6I+w9BlakSm5AB3HliC1or/yz/9Zy+nEuWTOTAQABgKGflNpRAO4gVBoE8+7ucwZVbMb5QV5aBM5pPy6UNZrqEYwMS5cg1iKUOyAiplPXkw7085olKePsseMAqL4mcAAlIIzWuRkg9mEvUzTFvMl3PTxkIGnX8af9+T4vAUHI+L8jt7RsmfIqDRXwl/8UffXEt6pTRSHqqHfzh46kp68xFZO0rjTK9YCiXFMG8Fx8GqnBZGBkwEzFojsCUSx6Gi/IVTTGePohlTO6SiV5lKLASUj952wUvjX+I1v3O0C7nipLMHZn6qThQ8+ZTyKGhHVkznMpJFzxS9YdR0UQejRA9nl2N4diOW1Vizaer4Vm3Mlter0V6P3z3RFO+//jd+7xeOobu9PTpaFZQJflXVdvz0p2+ITgXxqnv//n1eW4X8wYP6kSMbmOLg5sUbAq/+ocFoVpCEsvM6HCyXKYyaqhrxvC62xffh2YV49a134uTJYwpsnizpTWVU67h5/Zp3mqcS1i9UVhK4MfxeHlcuXYyBPjZvrbOc0Nkz587H2ORsbJVvxK7dnfH1X/7leP2tD2JmXg3NNo12XezauTPm5ueiu78/Orp648atu9HU0hLjoyMOznidz8TUjGXIsPi9m7ejV8Hk/j17xNe1eO/jj+LB+ERMK2qtraqNo/sHorurKa5eu2EdYppsdXM1Kuuq4urNS7E4PxMnjh2N6WnBlHi/+pWvx0Bvfww/fCC+bUV3T1+cPHUqBvt7Y3xkMu7fHbbunOyriQOd1XFvfCbmt2tiS4xfLlOwtVWtoKtKwRfr0yRv5Z1bwolVyGnKllR3mfQXB8QolaxYEkp7YjTJdiR5MfKKPuoHEkSVSvr1+Bs9x34IGlLGGXTBa6YP0EuPoKGb1KRitkvDSD+SQVLqePFdHCRsgTLYDnLEQYNz2hVTNjkd4WkE5SFRFscNCGwdGwF2cZ8G3VNk+rZvFN4ekS45V2hx/TqKoKtwwlxOmyt+Kz8flSGPAzCK8tEJHyeRCf5co65MhmBcUkfBQY1Zyafg38AZ2ODAOfVSP4Em9eID8KscwLD/ol4MEfg+55uRn/Q5wAAmMi/wAx6jh83y0/gd7xHFeimdEwThv5Cp7V144n/st6QvyBHdBtajJ8IBq6hVLZL1CZwLvrGtjy6ZTsoUbQb3WJvEb0Y5rHXK6Hy6RmsEukkPf1mGEaqEK17pY72inPIVgRP88DSTz5Gx0TPPLJcSDvl0ezpQbLxI3HMQoKMoY/ugDjARLOPr/2BWqoePcEPPsh0q4QkC5NZ30VFIPDKgQw8sJ0Ey35SPXJ7Z0D1guM1SHX7dmzpORWCBj7R8VQ6Z4Ru5Rjvst1eoPD7EAZ0O6gHjxNeYmz+oEPiAF/rnWZ8UrPNwjWCZ355t4bpupxzTPkym6sbHU5bpPNbl2ceoLCN7yAZcyY8t847dwp7Zboa84Gs9ku5RCTQwsOGBGcpCCwIt4ZZ8JcDKDgOpsDPabsqgJ48SfFCZYkCDg4Tc6tQWgZ/r/ef/7A9exjA8rC9mWjF0oLQ4HSu6BAOEQshGzn8JFoGDiAUMUSqTjpNF8LkR2/z8vBUHJpBQZBBGMSCSIAS4BRwcBoRyTnRObSzyzfn8FOjCwoIJMYsoqyCAhtmPkOoqeHAPpSmhaqYSdhDggENBM4lvFqx71EbCIGCDYQCx4uuD4oFTsS8QHxKMBnfoLZwHQkcICArHA+4gjlMDbxQcp+PaVTdDnjQQ9JKhDx4wQgF6vAD2cQDlKn1uGpQfxwXOAGN9BBiTDf1GWe04XDCDF8qCF4lGjbL0QlKJkiYAFPRZ+XSOrFH6R7vTqxy8XFndiFv3Hsbw+GQMz2/G0gYvCt6IJQUYowpGaOb2Nm/FV3ZXu75du3fH2uJyrMwvOrBhOuzKpavx0Zkz0d7R6p7u4cOH/aRfU3OLdQB98uJacEElRQM2Ykemc/b/6ujoiIbm1njiyack94aYmFuKS/ceOLB4OHwvfuObX4m9O/pjcnIi5qYmYn15Ib77R/82Tp44HtUVTEugN2VRV8/6sfU4f/ZsdLa2qb50wsgB/VpSA4PD/PLnP6+gpjc+Pnc56hu74ubth3H9+u2YmhiLgYE+b3g6pSCtqak1rly7Gn/9Z3/q6cTausYok7OobqyNmdmZWJmd96apNVXl3g2fEbgnTp+O4bEpL/I8uLM3hu/fj4nZWYuxskZBf70CxLKtOH/xk+hqbY2Xnns+lpfQtfo4cfRYVKor3t/bZ528ef2Kd9RnrduhAwdjbHQ47osvDdWV0d1QE5/d3RitLR1xfWROdCLxzZiP6lhWoFWzzTYoTG2XxZICvrllOmHSM/V4W1vyLQTlypd6lD13nKHlI3tBhZAPePOPryJhQ9gOukhjSR70nJFFAgh+W+f1sR8qlSlS0fHKuqhKBfRNOdu/8+ZBzxp78/oe/eY+QRcdnWIDYgL1IgGzqJPEbxw0tpJT+Om4s/HKXnsGV4Kt3xzc5zq2jv+Ddmih8QJHw1QepqZYJuDgg8AJv2OTo/ecOklJkn2yjtJP+2k6J36YR7+pH7skD7SlD8lRoWLpAbZEObaAKUY/mJYjZQOTowwe1RHe5MWPeHRCH/iCD0seZxCHjyHIIL8DHuyUBJ7CCXrBrTjwh/gt+Ievg8biDR1FmQwm5NtVNw9BMTtCB5YHm4rd6i1d5c0zAoDHsyPevkH3sFW+HRjDu1JyKehT/YAgTwYiGWxzEd4VftAPGujUnWzw1HVEU3QKyAd8cIQOyqL7yVNhBywBgEfwD59CMm7gZXvRNeXTn2G4bteZ7Qb+rgiKbF+lxP3Cjgi1CFrgA/pD/egEI5IEXYwkUR6ZW466j244YKBipcRM+iAcmLY0GsatFMDp4F25JEpAE2UtlRIMlkOAIzinD4cPSRv5oY32EHiUZc2eYSg/+8shA+5jtwT90E3HDpryYbvkPzyHFsMlGJQMafdpy1lX6c6I8rgtFCw6GOBR2Cs6mHRzJC4cXttFHbrOQWeLqWbKIH9gks/+jZK6TvuauoFdgJt8qOojj8uLhop/+QfffhnnUygGPWnOHdkLGc4BBlg7BFGJgF2ZndDjHhSJvMUHZoEY14jS7VBl8Dnqk70vGIzScx2lsdEiZCUHMKrH+zEJFr0Is4Z/StQPfUkyghQzVIYDQ4DZKBX4UpdzCn8UgHpyBCodI0c2Eo+ZbiXXN70ycEQpifqpT5dVoaikjH7gzBEm+UvouH4cCj3ifGxZPBb8IrouEjwChnvhKstIEHAYRcLA4SM77wJPnCzVLzrkfLjGb2DAQ/jKVCR1oECFXB0AyvC4j3JDCzxBaQve5PqzRJ5y8NPyxNYMAx6n4lMePq5549R1769198FIzC0uxUp5cyyTR/TMb1bHZBnz7xHfONQQexvWo7ml3Y/vry0tR09bu/e8mV9ciKuXb4ovTCFUOmgZHNxh/tG7wtDAwz1xIU3wQyNAh2Fhdi5mp2cUsDR7YXZ9Y0ssrZOvNi5cvxMfXL4eV2/ejb6u1vg//MPfic7mJg+dv/LXfxFvvv1qfPmXvhgNjc3qkTTF+NhkTE9PeqTtb1/5gfFuamj0E5NEefB7ZORhnDp5KlrrO+L40ZMOfJsaG/zaouWlBXUAlqKnsyX27tkZO/fsips3b3vq9NUfvxJ1aix27eyXQ1oR3U0xp87Djh074+jRozE7NyWct+L+3btx6+bN2LlrZ7z2xlvR0tQQR/fvdQC3XSU9lT4/ePggDp46Gm998G4sLczHlz/zUpTLET2UDH7l699UEFkVs1PTfuUQUzYdnT0K/trj4sfnorW1KY4dOxFNrQS0K9HQVBsL06MxWLMYT+9oiWvjyzG1mU/ALZdXx8qmbImHZbYVZCvYkjl6iwvmWMq305E48Hdnptyva0KeTMEUDif9Q+oWjgy9Qoe5TuDuToMSoyX4E3S+eFqZPBw53YKpCE6CkoZn793XShcJcooOSzpAEs4RvRaMx1nTpoQLjQ5TjARg+CFsAhtIx5r+iiMbPOEimadvw34FrEQLeGDbRYNIHq4XQQjVoreFjyM/5QtfQ/4iYOOa6zWVmZd6klafOqDAPzFqyhRO+uNqT7dT1sGMfkMPOOEj/G7ZUgCCz3Kwp/rALn1lafsFXwu/YxQeM+qJH4FnyBTawQ1Yplv42K8IHzre+A+uFTT6RylxjTrhNXqDn4MvkAqPizVCbtDE/+wQSwfxBYKf7UlOL5Ez5ZS8ARYBIPyjzYFHdAr4DQ7wxTi4XPpdOok0ytwyLO6qoX8MNxtZaKJu9AV91C2lbIThI3VRFJ5AX9akHAIMbHSBRCBLQAMskulUBuqhPhJlmTXJNoY/4c6JruWra0rTjeQhr8oRgGdwQjDDKOHj+pCddVFAwYVSXuvl4ES6pqyZJ4M4w8DpK7Eei852oTfWSuVN+WSwW+iB/vke7R52LbdpeXikTLoDbMuAQ3ldTnUAqwi8CnuhzYRW2moyWb8kX/CEaCTF+rPGRp5gTNxItBEOviR/t93og2DBL3QGf0UQhL1TXzFY4pE4wQYfyuCr4FnilgGncVX7irzxU8gN2NDhupWXjiOdD/JAN3pG2wUvwLHin//Lf/4yu1RzIxmSQE2lxZmAYJSvCJEcnXocsFgQFCylIk8htMcBHIqHcvEy2SUZdy5q4z4CKpyvHYFguj5hamLFTzMNxigJhM8LhwHROAvmhQujswODSA6dFwIvgsWMekmJJ/dLlZqmpFsCkOBEjvHLYWYJQwqAQVhYIFP69nlJ2YFKIAvDcwuJbCQyIhb+GJlOGDGgbuqkoeJpR2jmNTuwkGssJBX3DDeDNoKAEk/BQ/BQHnhS9KbNNGWAftZS8Ijrpo6CNpy/YejDlgkeCVC5NE5XZfjFtx2YDBiDxJETEOPsl5ZWYnltM2amp90gr5Y1xbLuYyTjW3V+cXOtjP0fnW6Jqq21qKtu8nqecsHZ6Xchrsbw2HjcvfkguhSwrK4sxKlTT/hxYHjOq2qSxnKVW/R2BMWoZpXwZr0Ihsfre5j2Ygi6pr4xhofH4mdvvxt3xidicnI6vvLSC/HSCydldCzY3I6hoQEFdz2xe88+0VcRM7OLMaG8Z85+rLq24vKV87Fv7y4FUT3BDuA0SDCW10g0CjfWml+7fTN4n+HhQ/tieXE69u3eEUM9bdHcVBVHTxwONRdxf/hh/OTVn8aVS+fjheeejL6+bun/svBAtrUxMzcdCzOzolE6pYvXLl92ELB/38G4ceOGn7j5tb/z69E7uDNqGmtj765dkuVqtPZ1xcfnPo6erg7R9WLcuHbDZQ4eOCxngI3l0oGJiQnrYX0tuhXRp4D2ooLcn/7sjbhx6050drRavzbWFFAoaDw20BIjS9sxtkpgtaVAuirmIztXDZtyVNa57ZhX7MVausZyHteXHsuR4SB5r6QsRjaDo85OBvig7/hTq2ZJv9BD7HZ9U71h5aWhxDZt69iH7lMv94BlPSh90rkrwLallXyOZM/iVjt96SDl3dExnFRmGm6ebmRKmwR8GlEcNzrLbxI4kCiHzXBgp9DON3ZAZ9Q+QXwt/Ad1kQrcC3sBf+wTurCnotHCT2VKX8o1Pk76TSrq4h72mrBzGQP6D42sqaWx4SEgw1Vd7vGrPuomLz4Cf8JbINxoCD60F7Qx8kw+/BV4EUR5h38FQnAlG+Pc0ocHqPAT+Bf8AvynlfDIhngnFJKXpicT39QFD2ECW9BQjrUvHn2hEXbAQ+OVDRn0IjrkTcCLfwd3/Jzvco8zEFQFlHUwoXqRqacxld8NrjKTHzzAj3P4aLq4prK0C/AUmsDLEoBQ5fUrn6gDmkrfQOOLw4GU8lEXvAVG6hOd3VyWgc8tAiK3IfARvPRBl+Ad5/z5kMwAzqmk6npUk9tZ8Icf1EE7YxswjfAsv+E+crf+C3nrl44cuNC3zhnFwY9b/4EhGVCO3hPyJR9l0EFwI9go2j++k7cgmL8X5CPZv7PAAZ1nQ1lGofxb+fWVvBL8IrBRRc5LgkzzWniSFb+ObkGjsrtjwAMxPIDDYAUpYSvolW7YRkUPPgWdgP/UA7/w5bTF6D688aCJyjv4BZD+0d4hp+RlzsLB5yIOMV+cOTtw2Bl5UUSC6tQRZfCfuWlakXfF//m//e9eJkMWTMMvEsBJ5g+CBQERDQIQBQJFOSpMx/I4CDPCVgiiy9zcjnK6agGANQEBSk/eRCyRtXPSFfe01vN+sSDTMEQc+QqngmNb4lFx15dBCPAMVziBVy5UV8AgxtNwY4yZnNN5CbIQSrFXCcpEeabXqJv3YxUNA8VwbPDGvTDXrYbA5IsnUpSCtxgT+YuRKN/Xx85K9SRNJQGKB/A611+wZZQUtkYKK9hFUEx+aKc+xJSNSsqBstDrBkP1k+CLFVbnub9JOttCZvSE4SdyAh/kDCycMHA4h8eeYhReGNWKAkN+gwu91tXNspjaqo5FOdNVNeJL8kH3y5tEQ3l8YWdFnG6l91OhII1NReejvqYymhur4sevvh7dvbvj/oN7ojOiu7vNU380ArUKoDBSAjVGouAdjTv8phfLyI9HoyRvHPFQP9N1MoqyKunDZnz/b/82mtrbY6CrM/7+f/brcezIftPL03rVBMPl1dHY1B51DU3uoVRXl0WNTKC6WgHLzLiCkdXobVOgJFg5IrstHWiKtvaOaOvuEN/K4y//4vsKniaipbUxnj19KhYXZqO9ozl27doZH330cSwtrsQrr/woervb49SJI7EmPayurBGPw+8RZdExqZK1MKJleXEpTpx8QsHoWBw4cChaW3PqtVM09A/siI6uriirKYtX3/hJzCpoO6Eg9Y1PPoqbd+7F5557KdraOuw00CNshiADXs7MTsqPbkdDa0/8h//wQ/H9g+gXv7qF69LinOSyFo0trdKZzTjeth5PDdTGvYXymFmV3igwnS+vi7ky6Y0CxErp9tb2RizJYU+uKCiSfjWIdyLJwRh6Z37qYJsCGiRU1KMKyoW2ktA1nCQJ5/fYh6SVoHf4ikeNky4iA9Tav0vlcGvuDdu+k3Z0HZvxu2KpQLkp8+hbf9TnO8KDS8DCURumKsk6057Ik+u66CDSy4W2DC5pBJ1fH2rm3Elfbshsf6IbJpAEE5o4SIktlxMv5xfu2CPlkGMBs7BTDqaRsWU3SMrvLW8ME7yzccdHuaEQnhl8iWaBwifgQ0jUxz1gujEzz9XJUAeBxc1gnZ2fpO3Rejt9Ctrgf06LCqacoOVGfj6qDxjoBdc4z/yJI0FXNoK6b9klrenXki80mPi/DFzpUOb6LWDDT5+XyjJbQFl4QxBGMi7cL30n5PyNH6UhZxQNcLw5AnunM2q/rmvbRonWK9sidBo4JVTt960r8kVF4EVCDsgGfAh60SHdpcSjPJnASbTJR7KNAympSrjgiZ9O/maHhQ4cfhmY8Ae7J2+21eK3Prx+zO2QcOIbObLeyFNxkjc6ubqSAQ04EFDQKefgtWX59CjrpNI+4RU0uTOBPBToUCdlSeBJe1D6WeIv669pV4uYIXXBHQrVBx82BJPfXnKAnJCRwPINbd72CngSBLQ0NzXlhsc6L+opEudZXnxQ3eSxneoe7Qb6SmAPLm4LlZ+HZ1RS/Mh4Bd4nXSkHeMpPywKcXR/niScwqYtrWUZJ94BJBvJwkSsV/+xf/IuXeRklwgSQgeq7+M3hCiUc7lEYAy3ykHRaUgbuPzZOjiIV8PjGEfiaFLQQEEoACBxEMjKFwqgPvS4UpTAKEv4Cp2FFEm4oIMPFJtT4JgPAN51C1gl+0J8BHtn1Ly3Gigdu5MexYODABgbOHKMBBycVKxxOfUO9HVUON2I0uUbMQZGIMs2ql7wkygHTygUcG4saICuxaAcX1Yux0jui0WUIFnyME736ZbaYSMeZI19QlUEeuPEbh49Sc8eLJQUTuphSdCYdKDQ4UDzXf+QUsRkso80AMx09LGWEganGDLzyRdjwnn28lrZr4sGMgjHVtbReHpMKwuZChhEb8Q9PtUX11nJUqAG/++B+fPjWz2P3zt4Ym3gQX/j612Nkbk7By+1YWZ+LwR194oP0QcEJi/dpTODPwuKCR4I45mdmTRsjYDx9eO7jMzH6cCT2792rwEiOQkHM91/5mzh362YsCJ/picmYn56Ie7dvR5OCi9aODjnQCgV69Q4g2Tm/XnRPjw5Hb0tzzCjIm5ufiSNHjoof4FF6YapkhG4tLy/E1vpydLU0xq7+3mhuqI2dO3fFwNC+6OrpU3DUo+ByMaYmF+PSuYsxcvdWfPbp4zHU1e5XG80vLEVzc4vh1QrX6ZnpqKmrimtXLseOwcEYGRmLewoq24Xr7p1DcsZbMS8ewedLVy7G7ds34tr1K9E91B+3psdjeHoqmuub45tf/JoUHimy63ajXyyOXOvqGiTSqugdHIrzV27EH3/3T2Kgsy1++UvPxuc++6SnaafmZuPh2L2YWZqPywrknj+8J37t1FDcvvMgxlbU8CmYZUPWybKGWFPwVbO1LuWVbkivJjfKY0GmzDsfayrQPaaIa2xaqWc8+LDk6Uf7BV1H59BJ7MTLEGh4xQ/0miN75OihAjo7+7Rb9651H0cMqLSZ7LQw0pV7d/mS7duPuQOmpPOM1jOy4l6vR6R5ZZb4o9voeeG37NOUWEsKbPLBS+yWRoj1YDSE2WnJsviA9HF0jBIOvsAjsqIRFDyqIGL4RpfwrY9HQPBD2dKhVAQAAP/0SURBVPjAGxo3gkC2NmBknIpMu3Q664YX6Q9oSBh9xQdRN77BPlJ+lvo80if8aaQzuGQPrWxseI9mBm65ZQ71wMF86rDUuDgnt3IpB7JCKIWcWEtD3dBPUEJjrYpdHpAkN9wFfCtH0S7kJdelE/OAdsIkl9oa7uljn6Zz+ynhVegS5Umce+d50ba+wVrd9OWmgTzKCA3UbRmI9+gN8FjnSgNc+GyyQx9+j+CWqS9kDE5uY/gu4Qx88EZXcqo1/S96xlsY0FcWfKPvDuxNR9pAjs4mPsUCd9o9cIMPRVCMzJE9vjdxB7/kDx3PDC4e84TAkQcd/GJryQP8aG9gGyPpqtx8AH/wID+BVktzk8qwfCZ1zG0PclY+gmN8PHVV8Po8waQuEvbmwFP4GL+87MT6WPQm2xzassSbFhn9h2Z0AzyoC5gp+1yLxbQh8offOQuUOylwFHm5Z11RKuAX7XhxHRvIzlryAPjWU/1WkeQ7H10jT5FMS+kf9XDgR9wmcEO/KQ+ORVZ8o+GKV/ClwLfiW9/61ssoXHGBAwRTmVIxCsbyG6GTcn0UgKiPQCKZhVKCMAIsmFB8cxTwUVLqzZEpEC2tHUC4/kWwwBREOoZiWJkEPInHjAWeFVeKuakeuFAxExEw79YqRm5gJteAbRx0RsBAeuyYMmL1onrhCHEoQ2EQCBqcV1byXWDAJQ+0kgdDAn+Ct6JnAjooTWHEv5BUHKWAf5yjyMCDXnqCUEt9GDFPfLmnJPgYYG4EmQ0W9Hh0TPjAQ34Dk54BfAYv4yBeMGJHHhK0AgsHAg/J42kHcHIOWIlRcEiJMAydQBs9Ya+HUc+MkURGpB7Mrsfc0qZfQLzoRfW8l7Eidjdtxxf2KjiVfDbWy+LqtSvR2VIfJ44cinXRcfyJ4/HOe+/ImGdlnJXx1JNPeufyO7fvx/DIsANPaGuUM0Bm9TVq8IRjq4ISprMYge3q6PT7BHlaZU68uPbwfnzvb/8mNuQYhh88jLL11XjpmaeiXvpZKxob1JNrrG9S2bVYUEDDCGengiLWXrV2toq/y3Hs2FEFRXXCUXSLF+gpukJaWJiPtRUFm3KovErowP6Dntpsam73thAIe3h4RAHiYvxMeBza1R8vvfh0NLZ0qHGkB1kTgwqwVleXYklBHNFSV1dbjA4/jIbaejv6rXLJS/Vfu3pFiiL5iM9tnS3xxus/jcGe3jhw8GDMyR7vjY6EuBt/79d/O/rauuP6lWtx9tzZ6O3ttXyRGUHY3XtjCnzq43/7N38Ud25ej88/fzo++5mT0dreoMCrVfxrUpnOWJ1fiMWpEQVol+PYvr3Rvj4TXTXrcX2xxr3SKJOMoyY3Xd1WJ0xBWJlku7qV+xnRA+bxbhowjwRLdujzzMKcAwqG4bPRTh3MtaOyn9JvnCrytm7qG15aj6XXdtKih+s4PfTVIw+CCQxsKPeoQmCp+9iI4XskgY5Vjs7TgJCw2fQ9/E47oFLqy/vFqDoLutnzKwOux/XRMGRnFN+XsGk40i/5N35RH+h2Z0aJ+9Bb+M+i4QQfErjSQBQbeBo75QemO09c0G/Xq/I5IoEfAnfozSBNNw2XRD5kQlnqwXawKeTD63HAjSe6yUPd4OvGuvBfgllB4CrakV/6r2xcAMpUWdabnU7KZLnkY/oS+RsdDhR/QYaig08JHr8LH88V8DGfaFuEr/2YaOUadBIg0Kjjl/D36Anl8fv40eQ1epXrUhm5JB/7QVEHePL6MehlpoXvXGNa5Y6rO/bC2yOduscBYabd5ZPf1iP99iivfhNUAUeVkzNxoA51KmlXkDMHedyOiQY63ozMpP/n7SopRzb6Rj+RHe0R22/gH7nOFHN1NUsw8NUZtIELo86smaNe9AI+0hlxQIWMdI16SciisbHhkb4gR1KhT8CwTqsc+gpe1jHkqzzw22vXlI9YAblhg8ADV2hw8Mk6DQNmc9LSrJd+8q1Mrgv+kfJamWMOeOR7qjNtBX+c+Qs9SJrSBnTJ19EV7tF2e32w7kED/FXWLC9Iafsqg4/hAwAlZOtAWwkanXQLHMlBXQUufCgBb9gKi73QLGNwltzIV/GHf/ivXk5FzAWOIEBKxmelKBgIpCJmDyydB4pMjixDHuZICRJIjGIBJ5mQvYFEDjJAVkISQ3AWIMTVbNbyHvkRGlE3eQpDIiXDYLbwk3IgHJQYODh9FqPD2AopEtfAw3RAo8pn0IhS5nA48MAN5YGJ9E6oz3iUAjJ6cFSPwcID8lMnTtiKqQ/54CWCds+IPKqXBc5ugOABQJRgnQMk/S4Um4N6CWTohRl3HShC9oBEO4akfBgVjRQwmUqiTuTCb4QOfqWqDJPCXkBfqscGJLoTB2jJaZMc8me9SwZl5OU6wR35cECzs3OxvJoOhbrWtsvj1uSSry3r/tRmdUyVNzAgEt/cXRe7GpbV26yW0W1Es3DYMdgZAz3d0d3SFuMKrq5dOhvra5vR19XtwIMhabqns/Nzxp/edBMbmxLkqr7XfvyzWNC9kydPms8PFXwQaFSz7UN5dfzZT34al+7diZnZ+ZgbGY8XTx6Kb3zxM/Hk0cPR09ESVy6cizMffhAt6g1uri97mq9Nwczfvv6TOHv9goKQ1uhobY/VJTkFBV4Ezk0K/GhgcSj5omgZlngyOjGlQHQturr7rCvssN/W2hRTkxMxKbymh+/EFz/3fLR3dsbIzJICoPvWaR6C2NjkSSNG7Xjq8bL1hIaFzVoJ6hbn5mNlUYGZZFeuY3LyoQK+hdi/c79w7Iw7wwpOHz6Iz518Jr747GetK0wVFW9ZQIca5Eh5h+b5i9fj3/7bP4/zZ69Ej+r7zAun4vQzx9xrnZ1diI62Fge1+3YOxdCOPcrTGU88fSoaOptid1t1HC57GMtbFTG8qN68YK+qrukyXgS8GVVMq2+pMZPAp1YI6LejXs6eNogpBt5PiuNBN1Ug7F0kX09NYYv6RkdT50rBCw2cYLvzhP6iy1Zj7DI7OdibXKF11HqvBoeOCr1jpsGxF/s1CioPnYQ8TUdNPdh8OtDHjpYyWU/qPvUgd+wrg7TCUyU+1JuBQeKKrXIN/8CrafANpeEW/RFE5EgZ8kqajJ5JZJSGJQ/8orExRrrJSDOjrul/CSaY4klcHVyKDvsMfYM3/gbcxFn/LgLMGmCqHPzGB4AjjXYRoBYjMuQlZVBkNI0f56wVRVbmhS6Yb9QpmPAIGoRAiVfZllDePkzXqSc7fPnqHvKBrwM64V/450IeTjpH7oymcl2c1ndpipRASbCK93saU5UnP7wCb+oqdIQEDhwFjgRoBI7Z1oBXrf0NcgcXAhymIIFlnTA+VMMVDmjMTgb4AYeEn4YnZEPewLReKx8H15EBic4AgR7tEnpMnSwzcVBZ4jff0MX9IvA1DjqoC5jAI3hOOxL/jV7y1/KSDLI+8VllaNMoR3l4As8MN5trJ/NceMND2gfopwwJPArY4EIeRpY85UoG5eOBJnBAZtg28FAKnysLSxI4obywclvFSC++F/4hI/C1fknG8IK2EDzA+dPJsAWswE8gzTfL1rZdyD/jCPhFW2YJuqxSgnAiL/nMLygq5bG8Reun6yEfPGW2jjXHXsNd8mPEWpSv+Nf/+uWXDV+AOAogHDCSwIFz7kEs3xilCZDwuEdlrrQER//ElBxlKRBK55UMArFSNjB3OcPA5vKS71E/vT2UgGCOYd5UiJIjoKxOqKHoVfD0YLXq4ib3C+dDfpTD5amP6kQDxo8h8psCViZlWFzAgDOAQtmoh+FaO+gSLHhl54lymYAipeJRPwJ1vQRtugM/cKbAMT+pTDcQFPn4gYNdliEAs0H0FM4eZYd/KCgGYnjICzxEF3lI0GUDEGho5Tz5wROjOJLs3eQ0RRq8lU554A89mcQ9r7km4UavD/zm5hf89CDTjLwwFngTi+sxPLfqoGtlfTuGt+pjpbwmmhTU/P6JjqiLnJ9nSqOhoTbamhscIAvT+FAB0OLivILI2jh88KD5M6ZgaXZm1nteedRC1/zia3RKjfo7b/88hoZ2RN9Av6cVKxU8sLj4zrVbUdfYGH/y53+pnsaqghIFZK1d8ctf+Gyc3Lc7xh88iDYFW7Mz49HUWO+tN0ZG7sf0zHxsqrf7szd/GhNT41EpIfe0dcWaAipkU6feGo1GT29fsD/YzPRsTE3NeIqKhfsEog+Hh83f1pbmGB0djRH9np2ZisHezujp7ozxqVnlb4x5Rn4kw6pqnCk973QiBEt0FOrrGmJpfimmx6a8lmSgbyCmFNwRaC7MTEZDiwLA8tqYXliJt99/M3bu6I8vPf+5WFCQySgg/PNooPBFR+Dd8MhYfPzxhfjo/TOBBZw8ui8G+ttFx7jly8asTM/wIEN9Y5Ouz8SSnEbfwM64cfVOHDx0JAZ7WmNH3VLsqF2I27MbsbhVExXSn5mylpgXVGynlsX3BAiS0fSyGmf2ApMv2FJDTMOGo2PDQ5wRD2ekhnLot/RJCik42CQBTG5LkDZY6lmTW9k9CiC9pxx2gp6ir7n7PD6J0fmSv5I90GDaScoegVc4b3wS+kVjmUEDdpaP1jOigL0Bg8aX+tP5F/bOAT4ZeJGXa/gtbJJGh7zUB87k48DuKA+OBPBA4TopO1fgueWGB//CLXi7uLzkezn6j53TuZPNCxb8oi7qBlcvTDeO+pL++lu/wRE66FjiU7lGPTTwhW+mTnDMMrmUgWvu9MhGLAf9GZ5AQx86BG7UBS4kAiQCjfQxuu+P8FY9rks/4D24wiv7UsFy/SUf5qcR4Z8+4KJ/qqfUfggWAaobcpXnGp0WDnwg2xHkWl6ClXyQiwdzvDVPKdjzIRyBBjyBtw0jlCpeTyT4jI4l36UL6mAw2wDtlHHHQef+rYNpPADBB64BNfUig/xiwAA9S39PAlbqNKP2jDyixzyx/VjXRKt0Cj2Dn/AVHXZR6qFOnfONHTBiR9uCPpDPbTkfZWINJvpOWXjKOXRyDxxyZAlfL10V76AlgxUdxgS6MFXknO2W4RtP7mQuV6CEHYMLnUovmRFNZCGGIIv1QWXBExjwGj9EPoKuBKI/HRmD5KACdLod1jeACl5RHtzgE+fU4QEE5QKmz8U/8truRZvba+GYNGVKWHxDW+mikttTkr/yPOtUW6xv39fht3CoPFngvfVEhBAIV7z88h++DPJUmAqSKYMCBRyUUrIwBQiltMCdgIpBpECpDCIKOCCdyp35yQKzQRJCqQNmkcwgvg2GOtOAHeh4ZE1wddnvEyNg0D2MloOgC0eZvQnVpzqAYKINCQbCUJmBrmVUXxqm1G9ohz4br/KuqU6GP3lqJ9dv4ajp6WTw+VgRc6F34puJc+DCK+5Z6YGr+sGT3oxpLtFL3gzSSnxUIMIjwevr9Cp4AonHwrMu8nI4WARf8dZwVD3rNWAweRlhABZ0rShAoizndkoqwxMn0A/xnkKQ/AmewJUDZ0EjBE9SLshi24+VI5P5hQU5nxyKZ65/ZW0zRud5IbZ6OSrD+q7R8pbYkGc93loVnx8Qr2PTDzVsbq3FwEB3NNZL+XT/wd0HceajMwpMuj1SNDQ0aB7j5Kn38pXL3o0dZwQ+PH3z4P5D03/o8MGYXRBOosHTjOLD2tpyjE1PxrsffuiAnGHefbv2xOeffjL2K0hbUtDIIvju7o7o7ulycIHBNTS0KviaVYBVHR3t7fHi08/FhnosNNTwvLoOuZVHT0+PpzLaOzq9/9bRI0dVC4/czwm3jZidIyCbtBymFXRx/stf+2qMjY8p9FQvaG3VvVl6tnVyRIxYElz19vTG+fPno7mp2bpF4MOUD7pCA8laNujflEOdWVmKn773Udwbn4ja5pr46hc/Hx1NbXHh/EXhWin6Wi1Ttp2YmZmOifHxuHfvfrz5xjtx/+692DHYG0+dPhKdHY3xybkzcfH8hdize4/zLy4uK1icjjNnz8TzL34m/vwvfhAjY/fjwP690aMAcKCnPwaaamJfS0U8UKD3cK06KuUn1BcPaVVUbUr39MnppO2YX5VtmWbZpSSyruCBEVPw5FUoUjTphByWeGib5oM9qSy6V4xO4HegqfBTfBc2Qyp0nFHZQndYP4oNozvCyOVoeHGABBPLfp9aTiVhF5QvggRGE8zDUh2JCwv1lVdBPrbz6fqBwz1+04jZjsSD9A/AEYW658ZW5dyJAa7qdKAk/hAgg6ODQ5V3AKBEee/iXaoDPAgqqJmGBD+3JP1AP8lLYv8k/C7wSORNOpJHBHjgQR3FKHjmynxeh6MP9g6v8AmqLWcCxCLyuMElKMOfqSj5XZ6PToGN/tLpfBSMyu/QuGewJhQEAx9e8JeG0HauSvhto1a97kzis5QfmjhympJRxnCnxVNW4r3hCG/Wwnp9lPjLiJh5YTpLuqLr6JwxLsGFLtMvONSHHwdX659wYTTRa9cEBp+5LhjIwIEHLAI6CKkO8KAeEjQBl/qQl2dYdHCtCFThVTGKBZruFHCiAz0xDOVDFrQT6AKJPClnYOXUJYMUOUWdo6acQ4dHqgQ35ZBtF/oGneCdedK+Cn2GGoI+8CtiBfIWNKEDtgXwIr/OTZv4BW20YeBVbIEBTgXctLlsywmMWdoBLbDQyy10j/z4aGZ13DYIHrhxbh1RciCr+gTW9aPn1EFy4I2dCye3m8A3b9HJjC2AQzlVVUqJY8IE11+0d/4/On9UhqR88Edn8Ctlm+UceOmw/2eqEUOEQIQBcDNCGewsVAWMKAQDwTDPwgdQCTESeNMDwADySSWms3J4nh4HwoPgFG72nLIuZ80kGCAtqLpXGmWTERItUz9KRHRmQ9HBiBK4EdTkzshSFuUDRgoQPHGMOTzKOfdI1GF6nQdDFk66nk4ue9u5jUOWAEUcAuWUXWUySi8SiphCTMUEXnGdevnGsHTTdaIQ5IEf4GonUOI1fKEx4KkS7uOcC3gIkHUJ/EbI0G4ZiF88weU8gsOBQycgBSa4ilJdT/yFgsslvvQaHweByTcaEaYUaBxyo1SmQBnxQs7s4YXzml/djLvTurdGz2kzpjdrY7aMQHA7fnN/ZfQ0SI7qKa9urHi7iIZ61qVhCJVx7sz5WJpbjM72jugZ7HPjQx3tHTwxWBl79uyRAa47sKEu5L8wPx/NzU3e/4tgDnxmJmcMb2j3YCwIz7n51ehu746xEQU8K4tx6tCB2AV8OZvK2upobm8xP6ZmF2J+bkkB6lrs3bM37t69Hb/0hV9CkWNNdlEmvnS0tSrfVPBarQcKYODL3n17Hezl1OOKgos1MRSnyuLYJfF52xv+tne0m6/dvQOx99CRaGppilu3rot3K9GvYGt6akYBZ1dMT0472Cp6RTzuT++QUYNl8YMXRaN7bP0yt7Qcr/zs5zG9sGx+Xr5wLjpa2hTQDsaGZHrp0mXjgw5Rdn52Ns5+/HFcvXJFzmshnnryRJw8eTD27h2SI9qKyYlp/T4ec8qHYxqbGI3G1qZoEP5//dc/lB42RZv4TWAqpkVvf2/s7W+OU21lsaog9/bcZqxL13TT08u8GbJ2S/qq+tX8xLLa+AXpCAtZa8pl71tqGMST8rIqBarzsVCstRQMqFehX0joOfcKR88BbSTO0VX0Fh1nlIqGEblwnZEcAmJZnGEXem2dt7XnqIAXHou/dpqSo7L5aVPy5ihM2iqJb+wXPPEbBU5cIuG3fE9wycs9Bw1cFmw2LdVdNwSsFaSRYoqL4jm6k34FeIBC7mx8mV5NPlU2Cf0E7OBLAIkdYKtUQiPrDmnJ5kngCc0e6dJ1Agh4ij0VdBWJenk6lJEeT5PiWtS+UY6gEl6bV6KFbWg8gkdB/TOPhTTtArzG//AbnrgTCH7QqntchyLwxr/5ASnVgQ4C00GqDvwOG34SLNLBpiNCfg77SdEIDdwrdASZFnLNjrOCUOVxkCA+kMc+Xo14HTqj+5Yx9aocOPGbxG/uwwfw5jdMggcQgF5bB5RXl3WkblpHlJA9ds0vT3+LbuoBHhrPDAcJGASlfJuZKuFTnUMnfpxzglPoBT/wcQ5lBC++3UaJb3TqwCrzgiM2ij5lfQ6oVZ7fhd8nL+2D21kl7w6ve5aFsLXsdRRlqJMD3aBeJGr89Qc8ZI5OF3JykK6bYJ1Bb/K3wAO9hfcL6kg4kJY8CYLBi/r8WwftKK/54twjpV7DlvZM9dCQtJRGxnSedJihZMt6VSd4FzwREOPiDI+SyoCbzgxTMMznvFmiF06XYEOfboIDbSBX4R76SJvuwOtf/at/9XKOduSCQRDgACmMh54X8+aFEaPIZpLyUiF5wBFm0eiSwBuHVzirIoIGJon6YDrCJQ/1GvfSfRJ1oLDUiTICg/oyeEqHBoGsecgtDQQP/ESHEYB4/XejqOCM3/TCk/EZfIATQkGRK6WkXMd4PbSsX8VmjikI3VV56OYa5R4n1E0fwYFPRcBogYsmaERvwYPyrlf3CQI4Bz5V2EkhMWXmm2ATRYUvwCh4xaifeQ/rVa7gqxVAv60COudefpechBLgefLJSmGy1JuWw+N30cPOQCwNAX5w7qeElH9WQY8u+5yAjNcGPZiYjfFlhlYxivV4EE2xKRp6a8vid4/WJL061hR44agnJxbjRz99Xw17Z1y8fC26utqF6Hrs2L836hsa/ASp9U8wwJ8mks0bWavEegdGHFpamu00a1hoT5C/xchGY1TUVsZrb74XszMKCCcXYqi3P4aGuqNJ12trq2JFtCxIRmUqw9OF07PLCjgW5SCWo6W5MTYVPIaChIcjI1HfVB/lwnthaipu3bsb77z9duzetcu9Sb+gurXFa7MaGuq84SoBop+S81Q4jl2yUn0Tqof9suqamnVNvbSNtWiQbjH6hnNsqG+MmzdvSjc2YnFhQbqzpiBzWfcqPdI0OjYi3LEBnj5bjksXrsT4+EJMjk9H5fZGvPjcU3HyyLE4d/acaJoQPfPx7/7dv4/21tbo6+6Jixc+iWbxbmlx3qN8X/36L8Wp08eip68zWlvbY9++A3JiVe5w0ODOzMzF4SNPxGs/e9MvHD+gIPPkE6c8Gn3/zl3p7lY0NHVEb197DNVtxX4C622mmtWoiO5VFt5vyakjOdGPXUhVFDCyBkyNofS8VjrI+jUWn5aJnygjDYuyZxlf4cgGxbYjpUO3sY30GTg46YZsifNiahAb5DeysP3Jd9DIoLSUlxPwfQJ16vK5bIu8Hn0TvrlPkSgQEv6tPNwv7IEDH8R1Et+6JNlljxpc0dOEIeJVr/VBsKDT61eEB363sLtsGNNe8UHApCxTFvmIPfeNkHwDI6U12aDAD+kefMHn2DcqG/WBe+E3sHN3MrF9Jfs+Xac+loZkwwVvSp22Ek9I4FI82VfUBSzKwtIMJARDeSlT+Ff8Hb6Qxg26H/G45Avx64xIYTsgzQcfzbIO9JFtIfAHyJ92QxWav+Txt2gFJviZvzpoe1gCAP+xGwc+8FptFwEEMwIEA3Qe4RV0FgkajLcO4EIe59CXNCQ/LNeSPplPqj9TdgLMR/9Kfji//Cr8UyX2ITnFmXziPvloX5OexIX74IDe0e5wrwhEMl/qch6UAR5yoY+kzoRkXLQfj1MOfpAfuNTpV6upEHBpbxPnpJNzcCTQhTbq4Dp6yz3KUBeydDl9yFPIqRhVzvc6JlwqBwZc4hu/4W/pFQE2gzQOWoQjgwlsG0HBot2lneFtDx6JFJ+sR6VRTcpTP7gW9gAfAIbOmQZswHWmrKk7U34XP00r36VzH76TvMkfxRWS/ITwsS0INnoHnrTjDAwRdCFVBV7feRnDpREDKEi4MgFFAEzjYAAwk94PCpO9PQxYFeiDY2U0AiYYlspRASmVvuj55aPVGFoRTHlhrTAB9WJ/DcBTpmACipTlcaYsonzcsPG4M98Uqq3JaJJSEJ/TRAQULLQtelLglQInwCBoYxgSQ6Rhyx5dMsy9ZdWVtCI0OTaEpg8CxXFTGQ0MeIEj/IPmQuhJZ9IOHPKZT9BkZ8UN+J40EWTghKAfPoIHqfguGhMOZERx6uNufotvJXx9UcmOT9fsKFUDBgHuye/EybIWHyjLkC/wC2OjR8baDmTM6BL8ZT0OT7DNLK7EsIKX+bUKO7QF0TFS1hH6Fb+yvz521S3qnPVXctYKOqqq6+Inr38S//77r8YPfvizmJldiIaW+jj1zKnoU4DEK0MsP/GGtVMqoqC4VvTQG1Uvp6pOOOaaq3EFRKOjY+YnTmxxaTMmZtbi5x9ciIU5yXtlOX7p8y/Gb/3m34l79+543Rwv3R4dH4/h0REFW4zGKkgQDaxXm1J9zzzzXLz1s7eiZ6AvauqlK2tLcfmDS1Gh4Ki7vUs8W40Dh/c5WLh/775wHHfQtXPnTk8Xos/wdUsy3MLJyh4W5hfj1s3bXmA+PTkRAwp+Ll26EF3dnQpeemJifCSGH96LeXUiePyYtTyrywuxoeBrcnzSDU9VFXBXYmFhMa7duBltHb2S22bs27MzPvv8s7ElGhg1HJsajx+98mNPWf7e7/19we+OI0ePSHdFa8VW7D5wQLSPer1Yg2RRI4eLyiwuLkRvf39Mz81Gg4Kx6em1+Nsf/CD2K9A8pqCrs7M3Wps7oqu3Jx6MjcWN2zdC4GL43oNoqV6Lkz0R7595N+ZqhmR7avSlL7PbCva2K6Nma9GL51d0fWV1K+ZXNqKuUj4iNmJdOlZT2i7EywhKes7Lb6Hbm8pKIbA97hQOkm8aD6a8sQF6kvgjdNmO24FaLjrH8X3arxCskbA3piKBi2/IkQgakMKu00+QgEWyrkn2yLhw6sDhACdsCHzoIMBYYBR5PUotPQUW5UiUgXby4bO8b6FooF6mRdEJRqmyjhLduo7OQQvJnTPdtH8SLPyZwHlrhAr5Q36zLsnrfkwPvo8GlWBEPhMfJfviCeHHtNC7z4adc/yeO9fGLXlD8n1942sLP62L9j9wlrLUQ0OETeN79Cv9k0pmp5jtAQiKmIbJJ+50WvI9KbfkU64T8lsiJFPqpuPioEf30BX4DH1eG6z68OWk5FsG9tCRo6LJ1yII4XiUdE7ZnJJ9zAt+FPjDf3SO+vmQzAvjnBwyf8QXplQJutAtOh7sGVbwDh4QkJMYyUndQLbATLhFW0KyfuhyMYVLcjula9QFPPI7KNEHXAp9I+Ua6cdwCYqgBTm5LRVWv6jXjJTm3o3gSZDFwdPD+E4oZWNZ9JrrpIJ24GBbBHbQz1tIgGd+qT6f026V8AGW21XOBQ9db25sMt+Qk+uF98qfOpcBMurkzdZFP5BSX5AbSxp0AkIkndOpSV0TruDgm5mB/wUuReK345RP/S7kmxcLGHnPtPHHPV2mev4xQl3ohreTyCibkamMXIuKCUYwWAcmIoAFqoVAKGyF80EvhsY5lYWRrLyeR5FsuDBfBoGjZDoFZ1Mohp8oEROpD3xMEIIRCCMvKlAARgS8USJKI7zsgJSBLQKAQ14Y4fuqB/hgUUTG5M/emnBSnsKpYpgYG/WDHzBwzNyHDq8dAQ8ByzqTudxzvcqHY+KR3sIwCWLcEIuO5F0asIe9dXC94BBKA0Dyg6d75PoU0yYkBGceKUCkILBs2L6f5yiyk+5zlSgfuDQKyIx1Edzc3MBIpYTCgyDTvLEM0+lYLtIHD4XruoeTVY7fLFxmzn18bjnGlnM6QO1pjGzXhkLwkJnFP3iqO2q2l6OyrCrY/ZrX4aysbcef/MXPYnhsNlaXGG2ajeHx0eju7Y+ujgbLlSk9lPTtN9+CBPsgUOCJyKbGZtPI9Mqdu3e8F1ZXe3s0NtTG+U+uxb//47+M1o7OmJyYjPqasvjSl150gPPqz16N555/UcFFXzS3tjwaWcteHOQpEJXzOn78ZNy8cz06OgbkHFn7sqYgZD4qahqiq7M9+vt7okvBEmu8GPG6e++upz7ndAwocDF/ZU+s9/CDAIKJnPv7B7zbfLV0f4W9x9pbpJvQtRoPH9xVoJUbVe7dfyC6O7tiUXyZm5m1HMhYVZcO68LN83H86Zfi7Q+uxMCOwfjqV1+KPgVyajq8gXCl6j558kSwxUVXZ4d4xSjafFw8dzaOHz0a127fjYnpqdghPtQIr6amOuEzbz2okP2du3g5zl+7Hq+/9b6URwHVsSPiV2e0tbVZl1hbxNTogILMCQVgE2Oj0dfbFdNTIwp2r0XH+t1Yr6iPhW0FU5Ibk3yz0SR+bEY9thabfgJ2fAVdKo+mGukqAbngytr8km54NjU97XVLYqf9BcG2rbik89xAr2lkclSDPd3yyV4CbK+zkv3g22hcbBeUIxkM59hWrhnBxmnk09ZltwpISI86LJ86sEEaNQdoSsDlGgd2TwCT/kG1wAPxNgMIlgKkD0XvgEFyOehR3cibhoqRMBSfUSoVFLY58sA5G0fip3WqlP63GC1Eh4Uwu4+4Hvsxnee6T3wMo1AZ5FWLxnq/Lk51cTMBmqfUBVxwxkcu0RmQfhUj5+BbjDaRoI+AABCUwZcKZZ1Dk8qIL3A8/TpYP/7PNQfIwoNyGTBlMEKAWHz4w58y7e4AnT8fwEk5FQvh0QOSfaoS1+AH3/hprqMXlEUO2bHNvFwj38a69Ev6Aa+BB61u85Qv/5f4iY2bD4kQZRMnJZ1TDlrQNRKvFivaIYAYRqmMl6IQspbKoyfp73N9MMn81G2PnrheMMn22LSLn9RX1ItcCvzJhz6ao9AoHnDd9Os3bUQGpKk/yA9eYU/eW06/qQ54dMQJ2L3BqmRGfpJ5rG/D9YXUKfQIfIgPXJ8qKWwLuZEYtQa2Yek6fprfBFXAy3vin3WEDkU+cUpQr/8+R29pj4rpVfhF2eSo9EDXwAk45pdgggs+okiprb4MGil3fvCt6+R0vdiIc2by3SzqsvzDTzGd7ZFHyQx8vMaLTDA0g5wkDkTJgOBJTLthqCSQTQKzBhiK8ZKXRgdjJxX3iYwxWIwfBYK5wAZJj3AInuvHYahMDgnnOiYWyGKYCAoGFMER55RnyB4GMjRNfZ520CcdzOOeJc6bfJTyYQApeAtfV8EbI6Qc01rkTwcielEU6Zwdj4tmsGUaOZRQYpwmBsEVyvsVBLpPDY7GdY7CYMzwgKgdOFYu6McxqYwdpmiAN0TbaeAZpJEXGslbNCigAA0EE+atcXrMz3RqkislJWNwgRZwhmbXb1xL9wQDXuY8O842pxoIuhaXmZJSYyY6HiyUxeTShh8IWNgojxFPM1bGl/fWxck29dIEz3q0tiTcFJlVtcZf/NXPYnl+2eXphdfKuKZm5qKtNqKxvlFMVmC1uBRnP/4wvvqVL5TWRd32E0oskqUBWFici5bm5ujq6o7Zqaloba6LD94/o6BpOP7Jf//fidbtWJyfjK9+7Yvx4ZmPoqmtxe8+5FUYjLKwiWpzS5sfnqiu5snR6mhtazUPy2vKo6GqMerYLHRmJAb27Y8NBQstzTUxMNivoG9NQQ4bGG7E0NBQXLhwIYYGh7xeiZd00zjAz66eHstwVfzKIW70Q85L7GRkpaxiK6YmJuS8yM+ecxGTY5OxJYdPGRbx23EqaNlSj3JJtjA2NxsHjj4Xl68/iF/75jfi9rVL8bWvfSU6e7tjYGjQ69IGegc8anD96rV44403YteuXXKca9He2xMPhePPP/w4err7o7GpIVbUoOI8OhT4jk7OxI9/+ma8+sY73sbjuadOxaE9O2NyakYB5p2YnJ7IbQfkC8C5VfwbHZ+MGjXe77778/j9f/T7cqrbcbqrIrrVw703K/mKh1tlFbEYNZHb80p/0QMFJ3Or2zGji7neK51brsdiyp+F76l36G3ROKHo6Gn26nlCMe2aKRN4yJN+xZQU/iqfcqTDUTjl1H/wACbwGB3BcYMdNoGv4d7jWYBsHLA5Cha+kpT2gt+kocl319JpYCsQpqOB53oEE1hpr3RC0wfYvot7gk2jR+NLwOiGCvtUEOY8+rDGj4Xk5AeQv43H4ykvHpKooQzICiidJ5wXDTi+kzz4nJzm1D39xuclLrnGxgG/EjpL0MVoh2mmPh1+SEF5ScmPlC304guQnQMz8hd42F8mrlyDX8gO/+a6dT3rp9Fkj7HEg2umK9no0UQgAKegnzzIuVjuAm/T9ydMZJD+X/gKJnVwjwYcYI8CJx3FjAO8T9mig9mxTp8OFGc1jvhJaLCO6bLlXcKNA15kfeh6+nrgJ374AjZcZTQrcS0CeuqHb6adCwIOLHjlinSVjmrBAwdM+oZ38I0BBOut7iftGWhxzTjJt9Ou85tz6kKfGUXMFjHtDFhZR+ov1ZMfHvPgSjEaRBnuUQf+zvLWddoQ6uNJRe7RtqFXCYv1rDlFSOe/4FluXcQDAjnKB9xHdmZ6Hgd6vrjNteQb7QO6jX4V8sN+Ur8SPt9FbGO+i263q7pnWlQf9HCe/7iW+BaJvOQhp79K1ziKc3QN/jCoBE+we+yl4jvf+dbLMIbqUL4COIxC8GREGH5BdQmBT6dEJJWL8+IJGX7DTIyV60TdBF3euE1M4VUpBGDAhrBi/l+ZwVh55XDEdLYIYAgZxsBIK6YYBK4wCoWqKCEmOabxyXAYPUiHgMFLMcCl5PSo0Mqs/NBOHpTVw7zKR++Nc9TJ9SovAuQAhoUIPJWnrAUguCg+wsdIt9Sw+J5tPYMuBMC6ruzNKqmMhUAmYHFJsBzoqKyVW44ROAVvjKvqSLoxUh3iC4EhasIIJQnewnvLUXin0tETKPUQBKOgieF7jBQM6GGSuI7MPJUj+F7foWCLjVPnF3L6g/czXh5nTdxqLK+XxcRWZcxHXWypnv/2ydr44I2fSo4RTWrgaxTMNDV3xquvfRSv/+yd2FhZ9OhHhRrtPXuHorezNX7li8/H/OxMdHd2xo1rV0VneZw8cULyVmCoBqcYTm9qblT9KwqU2mJzfdsjQx2tdTH8cDQGh/bH8SdOxDtvvxX79+5UMNIbc4uLsXfPHvN1TIEOukdvFqdFA19VyVM/NX5icWR0VFWURVPlVjSWrcQVBTbD0+tx8dq1OHJ4l3d0rq1rzNEl6R88m5qajsOHj0i3a80zAqb33n8/nn/xxegfUBAkfjD1iONmym1jgw4CwTH6rAZ2ZSPa2tqtAAScOGdwpTeHDOfFqznBvHNvWDC/Hu+882H0dXfE177whahVj/PYE4ejQvrqxAiBjsXZpVhcWlGgOBh7D+yLC1cvxv2p0fjuX/8gXnv/o7h252G0d/dEbX1DXLp+IzZll9du3Iv/8O//RHVWx1Onjiro2hWtCrQqq8tjQmUXlufi4qWLXhBeXdsofd+KP/nLH8Trb78dgwODcXr/kTh29EQcGNwZ/eWLcaB5PaZE2+iK+CS9XSmriYUt5Cidk0PioRn0bmaV7/WoKpduy26qquttRzh2HukvHKhASGeko+JNYSPYVLFmlMfkWTOGU8eeCSooQ1BNfgI34OJzsAv8BIFkYcP4FYI3GpoMunJax3uiIUPkp4tcBy7lOEgOFGgElY+ODD4E4ydowsZVJGlQm2y/pfwJK/0I18CJDPhIKkGPsO96NUg0VtTLWhf4UQQkpNxpXTeVgaDfjQ6ZxSt47BEe5fGokoPT9PNkeTTqpnxuKHURXMjHyAgGBw+ggcR9CvINTsC1LPBhumZ+KAv5kZNHk7iuT2Lk20mrkju+yIJgS7LxNf3Gnzl4wucLtvPJdvDP+GbQoCoggi/14ufApaAB/nAUtLph1knyhtOERYCIzZs2JdPgMhmw5L5hOe1lAkjKir+nM+n6BBs8SZTHV5VqES4KEHQNffQolfKhJ6XbTvgfcC6CfPNEfhU4qTfoP9qvdqHkS2gjPdCg+rlHWw1tgISUgg8p11ymAvr8hi/IjwuUBSd4mzWgq/AxA3WQJD/3yUf96BgPN1kHjRdtifRY/ohtfPzeUN3Ltor2YyOXLIk2Rrz4ph54yDl6kjMxqRusH874gFiipN9K0AGBKa+UL/kfbQ+Bzuo+wWOhC8qWSfUkvWlvRXIeA1bSPXCBJ4/Kl66DMWUza6kMv8lBTMBvn0q+Ok89YD1sU7bLupZ0Sq+//e1vvQwcnBWZPNokIFSK0aIIZHTPyAzOVADmgAEwMPPlCBYJOBDgvIINg+gNssaLOnEESUwGFhxcp9dCvUzt4QDAA+MAKgJFkAgUOkmCbqJhvvNRv/Hikf3So9IlnMymUjkEioPECDwqhDNUPvC0IYGPMgPTSolmCQz5cQSP+ETdgomjQeAQQW3JByrLwA1h2+BKMMEZJ0giyOWeDcl1ydj1wTEABc4AH4cELISbvIfuxBNcVulRiG8EUzj3dF4pH8pxjV2MPaQvGm18MpoSS8wmjqKHlsqXPXnWwzGqwx5eNDL3ZjZjckm9Yek6I1G3y9tUuDx2tGzHl7pX487d+9HfO6Qet3p0lTxB1Rb/4//47+Pe7Vuxtb4SW/JHg/t3x6F9/XH68FDs6e+QfJc8EsYUCLvR3739UPRXSHmbY2Exp8RY0P6QNVFzCwq8thR4sYv8bJw9c1Y98Yb467/+G91/GC999gXrDqNQww+H3UA1KtCQgGNNASSPgrP+qqerN+7dvRcdXR2xpECMQL6lvjKapfKrov/a/elYEv92DrTlk44KBrp7e1T3Rnz40Uce9aJxRs5881QhaxoOHD4sfMrixs2rkkNl9PT1xvz8gs+R3dYWcqjy63oYSUQe7MiPnNhygbUYjY310dgiw1WAuaoAZe+eJ+P9d9+P3/2tXxXTV+LcuXOxZ/9OBaKrMSIa55ny3LM7xhQMTk1NxbNPPxVvKQC+c+dmvP3uO3HhinBrqo/qxrq4PTIa90fH4uPLFxQgLcWDew/j/CeXo6WpK76qIHj34ICC7Flax6hvFN8krx07d0dfz2Ccv/BJTE1Mxg9//KrkUxaHdu+PfUePx4OHYwpmamJg5y4Fr2VxunE5Vhdm4uGiaJLusvaLl6Yv6rxmmwYE7VbAKR2aW5F+yn4qtqV7ZWh/BiU8BYgOFw0rnSsObICRquRpTSwtMcIEPJw765Yonw0HwQOdDmwQ3ntkynlKvWYlO1AsTfLHB7izJBhF41WUBWbCTdtFXg5udODTwE0FuSH4GaCAU44CMP2hYLAUFAIf2PgiGg2mbAiseGMHukhyQCg/QT4CHWMqIJQF5srCkn8zCiWmuLw7Yqq/aIjxL/DOHUPpn32R7vHtaWbBtk7qcAOiUuBHY02nyyP+RaIc/NBBZxo+JfeUR390QmkTAIAMmLalfQHfkjj8tBt5TJPzZcOZ/KWjDYwMJClQTFMBg6lG7sFTdKDoYKNL9sfAE1xkUcA0T0owkR2wSG7sQV//lE20SO7Qq3wOmPWdDTv1ZnuVdQPMJJpGjryONwUQ+TLIMS40uOJ15sujCGaNi/Lioxm5dXHVifyQOzRZZpIdqMIT6rJuyr/j47lGkG8+Kg/33R4qDwChy/mti1zCapMXJJ9zWYXJR1mm93zPsDIIzbTtp8o9k0XcUOI/+gAc6oJn0O12VOWs36IHWMQItE8kgsWctaJ9R4asE8vpeGCQwMc4mTAdamNSVjl1jy17o1LLK4MujxaCjX6bCv3zAIe+kQ8fy0K3HJB/Kpm3wjkDKF8xbOokPWp78ycF8pzMyuM69Q/8c9Nt6S5tWmmgiXsV3/rWH7zsUirwSChKrkSMhQFeyFjiuVDK7GQgjw56SyDG451moASWQsrKaej5jWFwn54cG1fCTLkrI1IgRMUwJiNtmCLDlUKlcecIFUbIUz0WOOO+/PlIp4GCo6gkprJwhA6qSvCLROSOQsFkz1ELHxhU8hyqk2ARAfqngz5gmOnKa34Z7xQEtGKchTPHKABFjcUQox2efif/0nEUhlgsrGXqBcNDgQg8yc8/ygCLe9BnJQcXXWNRNrwhFeu1kB804KxtnDooy2gPCp58hwT+QRcxCQqWQTJy8PSieh8Ew4zAsGnn5tpKrCnfjUne18hLWtVobm7HRDTLJrbjpaGG2FW/KOPsibaWNtW1KAWsjbmF9fjen/4gluTMyyqlLw11ceLpU9HWUBG/982vRnXZZnQq2Ort7VOAN+cgr6uzPz74+BPRWxed7S3BC7AZFWpqbIrmplbxqC7qaxpidOSmeXzr9kSMj47Gl156MY4eO2R8eCJzREHGf/ze98TErdipQIkAm6lFRm/m55cUPO30S7hxfmzGWlFeF5ur67ERNfHGuxdjfGYyjhzcGx3trfGBgq1pBWxnzpyJA/v3x+FDh7FmP4H1UMHPzVu34plnnxXNzXZCf/YXfxY/e+P12HvgQLR3dKkhUm9MPMA5wHPkwIMrTBOzbQDTn0tLs1G2xXpIyb+q3PtwvfjcZ+Kddz+O1uaG+K1f/7X43h9/L06dPhVVNeWemuSx9gYZ+raC3D/98+8rSNsdmwqo/vyP/yj+8e/9/di9a6eCs/uxXc2LypdjcXUpJqfGFNCynmwmttSALyuYfemF5+LLX/5iHFLgiP7cHx5RL3bFT0yePPm0d+jv6eyMN956Q8H1rdgx2B9f+uLnYmjXoPJvOF+1cO7u7TY9g3Vb8cSu7rg0uh2LNIzolY75IPgoi1rbnPgnTZ5f3ZAeyIlLJ7H5OfFZIguBs/24syQZ8aQ1bxtA/2TA0m0CL95fyjsCK6NWgTsyBnDBYw6cPjSR4HkR+Nmu9c0DC2xX8KiRUmGXxVeVytmOdE55+zfsR4lGhsYlnw5lDRuNjexIMBgJ8CiaPvhA+wx97AOFA34GWDzgwwe+UdadV8GkPjcQggVscKLztr4q/6aGBzrxN0mHAkvZAvbK04rGWijmKFw2ZPgtvtF34GLzvu68+B8WVK/5QQ+B8+HOLveVF7j4WsqBv2nB5yjBDvAWKcon2ZQCBYsDvHXgewFa3AOu/ZAz4bfkizjluu7nQ1AEsqWHjowIOR9lMp8JUrJBzhHT9HP4eqa7MvgjwU90yWv5VI76SPbFfOCBaENWtB8kAmCam0dJcB2k6lr68NJF/UZ26Azlge+PboGb9VgVFrhSwLjqDH7AZ/hGh9Vtk4IL64lygLf5pYNAh04iekO9XOM+cCAHdNw8OpDV/RLTyEMiv2v/FH6UKgIut1GlRF3wl7o8NQ8+OqfdIbd1Qd/Qk0Fa6jh6wKeYfmaUjFE/RrqxEwZXiAcI/nmZNzg56ZsH52APsgQGidrQOX5TB3xkNMmyVRlGiwse+cEZy0X6tkb7C/9kP9Il+Ez5IojiIF/yxEzLNtbXsl6S/+sf14D9mEN5L68nL7Aj5EqHz9sYqU7zQ/crvv3tb79sBdEBMyFEdfqc3g4FOfc9KSrfJl4VYLT0OFdX8kk9joJQDiuEJE9lDlr0TXABhsVwI8nKyUUxhfqZ0iLypzyOFII8DYjjISfKqHM7N92XHMxA2GOmkUcfAiDqAA74uBHTN4JBCNCCERdBFwrvDRhFBwZrASs/cI2f/hgx8i9dhzdeq6PzDRk2giqi++RTGkrRoyQo47qT6i8ETsIIaTgIUr24VMbOInP4QTJlyktdLmO8Hp87MBLPCNayccneQlGGxDdBK3gDFwfAyBZGkD0cnm5btFzRCYxlcXHFr5NZlvJgCPMLahDWV2NycSPuzyzG8rp4pvLjW/WxXKYAuawi/ssjNVFXwWPdrQpe5qO2cjvaO1u9/9Rf/s2PVUbwq8u9xqivtzP2D3XHqcN7Yn562uvHpmdnY2p2xqMmswrWXn/7g3jr5x+qMVpU/u4YHxmP4QcKBmic2LBT/P75W+/F8tJ2XLh4IU6dOhy/+7u/oeBiUfioMZMbqlWnoLe3J+qld0xlMn1Q6PbAwE6PijGKVlYmflfWxF/94LW4eft+3L43Fn/5g5/G1PBEPPX0k3Hw8IG4cPliDO7c6QD2448+jgMHDgpeOv3bt+9IFyN6e3ri/LkzyrMaDQoSd+7dG//Tv/nf45Nrl6JCgc/Rg/ujRnL2AlV2sBeO5dVV0dzS6ic22eC1obEuZhd5S4COlcX43d/5nWioqfQ0Iw3jzNRsfPHLX4qZualobmzxaFuNyn5y6Xyc++RctDY0xtn33otTx49Gt+hrrqmLJ4+fiAO798VAe0eM37oSX3z+dOwY6FGwOhzPP/FU/PpXvhbHDiiYPHo0JmZmo3dgKAaH9kouvER5KwYHd1iHLl66En/+Z38ag5LHs8+ciqefPi37qfHLoNvb2twL5aXmN8TDZtG3q6M+/uEz3aI54sr4inSGffnKFXzJ8YpfVVuyO8lyc6s8phV8LcmnsMHuumivltNi3SBbkuDoeVDDTlG/FxV4sUs/9kzAxHeOiEj3S7aDwTLySOOBPXAw2mXbwVPYPPBNPLCTPocgluAPe8ROsGG+sSH8CQ2jiytlQwaQDCqKa8VyA7Kx8S8NCCNylAMOozDcpWHHR/KdC6YTNk+KFfZOOUDj0+hUgSM+go4avot1d9gweZiCKqajPPUiWPAFPDw1pm9kWeg/iTo4x0fjT/HTTOGSj3L2oaW8+DJ4CZKUKQI67vObYKBcsqurrrU/Iplv8CSRcYNLI/ios6/75hwEKNGJocMHH8DJHVfpPHUw++JA4lMHCXhFmwGO9uMAUPp0u4RsuM89akWujDzDf9q1R/kUsIAnefHr5KdzRDI/kaVgUXsJBSdkSV4f+p268Lgd0uVMJX4VvBQUt2Nue/joUn4nHP5T3gkci2/BEDDXQRlwAxaHy/u6bzw6p3QOmJRgluDCJ5LrLB3WC92GP7Tb0EEbR2BN++d8LpS6Af5ue/UBKoGVZ3LEQ4JX8hN0cb68uGxd0yXrI4MmyINgCh32jJQ+YMU3sxb42iIQpM1DNxh9Q9ewBehBPygDXiyX8UMqusLoGu0wBLHHIX4KHbTMyE0BsyJlyKkDJuVP2cETXeQfN0vXMz2WD3ijf4xao1uffuCQohV/8Ad/8PIjwbjWkjIIGQoCHYHCUBifeUrC1Z+djr5zX5oc6SkSBgBB3IfRDC/Si2JBH701UkbhSRD16M+C4pxgC2aCD/W4d6t8DfUN7vU60EHplJepLnHHMGEG+QRKeFdawCgC+OeolWhU/e7BlJhBog6UyovjbTyAkgClMCWyS4YBg4GRSkpEy1QPddAoMTUHbOor4DtIK9FcGKD+CSy45n4qXG+sV+MpY2cqAh6zlqoYLcQp4GihGVhp0NkYoEDUjcyQHUGjR72UzCMl8kITeHMt6ciANPmf20eAF3rAei+PdqkxAo/F5dVYWsh3ND6Y24qpZQXI69xfi/vR5mmkA61l8bUd0hfxZ2tNcox1OWA1yG0t8Zc//km8/8nFWFzbdI+jr6sjWmvK45njB6KloSYaFDigH2z1MD45FaefPB2NLY3R3z/ovanY8f6ll56LdgUNIyOTcUmNP6/xqKuvjvc+uBzvvnc29u7ui1/9O9+IKsGanp8Rb9VIiuZ9e3bHzh07oq2lObZFD85hanLSO7bvGNoZt+/cUlA5Ix5sxIXrV+Mv/+pv48MPPoyV+ek4efhg1Iifv/17v+VF7B3d3TG4Y6cCrkMKkHri6rVr0tlVvzJonsXvClzOnfko3nv35/Hss896ATojdnUNDaLtfpw/fzaWF2bjxOFDqH6sb60L3zpPL+FEMFocWnVNfbR1drnB+sovfTV279njDVN7+/rikwvn49jpI7Fjz0B0dnR72rNSfN6WN2TX/s9+9nNx4YOzceLQEQWVndGiYIjOCmvM9vQORrsCj66G2vi1X/mGekHVcebKRQWyi/Grv/xLMTU24qnatva2WFhYcAdgYHDAm9levnw17t55EK+9+W6MPRyOL774QjSzSF8BZlV5tW0bm2OqmAdeGqsqYmlNQeLEhDeR/UxveTzVXx9nbw3H5FZOI61EVcxtqzOgQIx909hgdWGzOmaWNhSUsru/GvqtfBiDtWBYtvU4GNnOUTPbmf2EbkhW6Db2xOuldEW/SzZnX5MdI/IWtkNeps+xY0bT3fmRj6F0lfwW+dJG0qFS3qMaAsk9Ggs/aafv3F8I2qg5v/CDBEc0LARxdPDcSAFTOgpBjCDgewCKDrA/nH2wyucTZabc9eFP/JSheMIIKaO06FJBk4Mq7B+b5wMqvi8dg17lg4ZiNIUypkM2jw/gCVFoSp+h8twDiGBAJ0/OceAP0U9Go5TFCf7VCW9ezcMlypPsc3Ru3yXYqjH9P2Cd0dkMi3eLOlBTfsqZP4bD+jtGhbiW+aGw8NfAxv8BH95xDdCGoTPrB/lVYSFHaMBX07nAhwLbsyzQJLgFbwhEl+XT4A/tD7zP9bnAVC0QUTrMU66KR+BUHL6uMrQVDFo4UNefeWzMdFCQpGuceimLvstLel4kwn1sTWyyvhDcuH2w32fgRMEOuMAT+WbLyoE37c7jkVtwov4MurJjUdDsoERVYguc4J+og44r9902iB/AKNpYbBQ+c53yJNp/5Gcd1j06+zwZT2cVHhCYOEjXfYg1ldZRBiLUYZHN4OPobMuorYMqpvrpWGzJ19TJv6njoeIOuqBFeeCJOxCSJfxXZtMKnoxAkwjKkDNtknVMR0E/R6Gz0EKdHuVFf0v3ueiPkabTsp6dRfAXHhkbZQzj/EreTgIkMkhKxheJTARTORQtejEwFFMCI5eHuiUEjNcOokgGgTEmzE8LACIoTzJ8IQbSJGwiBSuhqhwwefy+IBI83NNURnYH5xHNHMVSYZWVNKw0yWDzj/9mDLU8CsJ0oJx52/+NQaFwBHSFwwF28oX7xXRA3i/y8KEcQUMGKjmkjSIi0MLgDEz5CbIMQ3RBPzAsfH38dKbg4YSJ1CnLfRoEOxTVSVAGxh6ldM972685Aje/q1J8+zTeKFOu8cjhVnCFXgzIhkU+sYG6uAbvkR31s57LbzZQBp7m8yhnTWNcH52PxVX1ADcUdCoeH61oiirR8839tdFdqx6t6N5Yno9tfbeoYZ5ZWIof/OSNuHF3JDbUyHZ2dsbRQ/vjyWMH4/PPPx2LCkQwRAwE2thXC/1i76mujrY4/cQJ4cm6t/WYU6PQ3Nobk1PzsWfv7th3cHf8+Gc/j9GJ8fj7f+834sjRE7Ei/FUg6mUA7DzfwShXbHpHd3je1NTsJ/p+9KMfR2tbe0xOT8F182VyZizqq2ri2IE98dIzJ+Lv/cavRGdPSwzsGYwbd257p3vWZ4lh0djYJENLR9Df0xPj46PeBJUnHZ9++pl44smnYufuvbF79+544viJ6GnrCN5XuUuBTCfbYDS3xMfnzqhRrpcTT+coNnqapbIijbelqT1aWzpjdmYu2hWIgeXS6nKcv/xJnP3kTOzfe0iNb6Ma6sa4ePVKfPDRh3JQq9FS1xjPPfVMTExNxvWbNxUASZayxSbyNtdFZ78CuKt34ubYdJxT8Li1taYgql7w9vhVTssLizE3OR6NTbXehR9f0NTYEm+/9ZGCxyvRqSD2yIG90dXdFRMKYsdHxbfGBu8fhf5Njo973dX8+MO4evt+3FBw17tjd6xP3Y8XhxrF6cq4Nrka6+VyeGU1MV/GiJA6H1urDrLwB7wNgUAd2Xj6UXJ1oyc7Azb7P2E7HA4iJBM6bh7xUXnsJa1bEAQQ/SZfcY4+k7ABHCa+hY6PbZrG0f4v12DhKdxgKq9HVWQ7lMe/uZEnOFJ91EYZr+nRN7xw/RIs9pZ+LP0h+UVW2qLy0jt2L162yigtjQj1YOPFCAB2bmR0j3pzd3kB0QH+4MdvnhAFGQKIUoHkif6ZK5QXrSTOoZFtWngak3ykwl/wM/2J4Ot/Bl0mLMvSmdE511qamjyqwLVMcDMTeYtyBQ+KxFXozNHFvMZv+ILH4qlmfLDXu6l+4IKzwekfeZErU2HYJNco6wBOB3JCbgQcHqmijPJbp0p8dVBOm6T6zSfBh24HFOiH7oMLMJAv3xn0JZ+o89G3cORenmd7U/BBuVUmfzu40yffKgDvGQlEb/I6f2SGC4U8oC/3d8sGndEb8EfH4AF6ic/3oesEkrQXXCfIQadAE/2kPHjkSB3oqlYdlrfgwTfy5YNbrJvOB8QcgKis13HhtwyFQRCecmcmBflLxyQP5AZwcGNAgDwE+R6tralyu2VuKA/0F/YD7hzA4Gldj6YVPFEnk9EyP7CHPnwKd2jLQRDZtfQJnWONFfgiS2yQ2R7XIxnC12Lgohj9Mveph39GLXXBAxqQ+ig9lj+XkTVrfAkqrSc6ikQeUsV3vvPtlwuFBUkXLhEPgiSuUWHRSEMETGUEi/UqVtRyEC0l3WfkACFzJCOIllPoJCNYKmBkdAEjIkoHNsR5rRJW/igfvKZhEvMJyOQ9wMdDpnIlNgJlwtCyCP8T9qMDILIqkaefiTPnfNtZSEEwahtkFvB96uB6UUc6D91QXQjTAtF9zinnYFG36cEiYE+xChD3KQ8vUTx4Dp89xYmQpAggwzWmBYjCqcZldJ9ynFM9MgMedBAkka94JBceGUcd6S4zsMQZwkOw97As10UblRa9GYySndNp9JnCpLeyvMSU17ruVcf4/Frcm1pS0L0ci5vVMbJdH0vlddFXvRR/9xgBGHu/VTkYrK1Yiy4FF+++/0n8+LUPYmZO+rBVFd07BmJgZ2/83t/9zTh1/Jid/WUFB2wvMrhjR8yp0R8ZGY+O1laPsmEMGMuidOjuyExcuzUWrQpCKmrL4v2P34u/+NufxYEju+Mf/f7veKuH8dkZNUjVcenCJ6J/MyprKmNubtZrYnhSDo7cVhBFsNzZ3RNl4jsNW60CoL0DQzE3NhlfeumFOCSYn1z4MPp3DyrgZKS2OtraOmNFeLADPi98Hhzoj+bGurh4/mzcuXkj7j94EP/Vf/N/jAOHjoitBNjZICG7/t4dCsCecKPYoYBlfEa0XLkaM5OzMdDbH1XSIRzJpgI7ggspib4jFuYzAOaJIZzFnj27Y6BvMB4+GPO2FcicXuTZT85GY31tXLt4Po4dORxT0xOCJVxF+/T0bNqXZNrY3hg/ev+t+OtXfx4fnrkpuGUKNPfGJ2fPxUvPfy7aGtrizq07wauN5manbeP6F/fu342PPjwTN6/diBPHDkRfb5t8QIV0Y0l5l+PB8MMYHhmNzo72uH/7tkewFtfK45OPPwzYPi1Y6wrgOxSwPtMb8VTnZjyY345J6dZmWXWoexGz26zPkv6y+F42wyuHple2YmaF3rR0Hx2WBOfmpRfCi84X9kbDgEVX1+DEGQWgccotHYS8Zc3TsXJW+o2PYoQ7nTzfNDC8CcFPREto2zIObAa7wL5J2Cu+yTbm2vKbBo5GPn0nNo5tlYIgHQSENDbFsgP8CPpMXkauKMeDR/g+r1VTXUzZ4YeyEcr80Im3w8c5UNN1gkPqgybwwobxH5y7Q61vzoFDXnyDR7CgsQQnecGTyzTY4heOgSQnhu3pLw9dwn94VkAwwAO7qfLIZE710Cjju8xv+6uiUU4/hF9Mnn+qHtEPPB/mnOqFPnDWNfNHASawKWI/K/zdHqktKOQDTDwijShyhw/2pcIxRz3TFuErdRX12rdXVzoQdZ0AE8HUZZx14BdrdBQBFzRwzyNS5OVbv8mN7uQ5OOV6OXgFTSABfXSCivqpBR8O3xjdJAfQ0CsR6qADrNA99uojH8EXD+HQ6Uidy/pwOMD0Ehpdo1OYbWReN8+sM8kv6HAx1fMYa1wPup+dCuTqkRzRDW/AizaYAAO9LGZ/WPvHb+rBjkhsbVJd2sSYdZeMABHQonvAa2RLCikFugpSxkD5kBP1ghN1PXryU3BYBsPSA+RQpQ4rhcx/HfAeO2IAhzeHUK9jFeXNOEd5dJ3f8N36DX2SUQ5qKCnfY1YAN/WmSDmizfKADHaBUULCnXF4QLxj3om/6GCho9TvqUaEUDToIPQolc7NMH1wclYcncMkokSQoTwEuWLnVBkiWuXBACora4J34VGW4Ib74AkaJkYHzo39PNxTUaInizLhPImoEy/l1ZcDKwFgNAZlIfjDIAvmJSNKROqroAs1SAeQdCWmmc8CkPLYGUGX4FMO3Pzt6vXNdZ3m/ezFwGAHRaKPxbHQxAuQEQ77+dB7gVeFAptnKpu4lXtdldQjFwRjKQJq4egoFgFm46FbgsM9G7oO7jM6BN26+YhucE2Z6FTXcHbwEzwxXvNTeSAGpWC6hoaHZOes28sr+SQjysXrgFjzt7VdHhceTsXcCtOP2zGnfBPbDSpVEb+8rzIONktXBB+eVFRk0C1Ti9dfPxvXbj+M2YVN9TxqFcgMxemTh+KbX/l8VIvmxoamOHL8ZDQ11MbE+HC8+fZr8YUvvhRtrR1yLgwHq2FX8LpdVhv3Hk76HYu1or+hrjp+8vrPYmx8NHp7mmKovzPK2f5gbkwyqIwL587F6aeftqFnwyw5yDkwjfPgwb149pmnFBuViT6CxS3vS3PtwrXob+/04vwbly4I9nj09g8iFh8fvvdBHNy9N3YNDYp929Ei3BfmZuKdd96K5595Xs6kNo6fOi29rNVd9KXMT94RLbAIvKb0/s2PPzoThw4fij07dkavgj9G0bYVlG57qlpyEu/QlfVVHA2OlleoLPnJRToIb7/5dnz2My8Jjx0OrN5+6+fR0tbu90iuzi3EM6efjIfjI3H/4X07XwnW+5cRnG+KB3/y6o9iQZ3Y6xdvR39LW/z6r3wt9u3YHccOPxH9/UPeI21RATejILyqiI1iH9y/E6+88gPxqTaee+qp2Nk/IL1ZDGEX2+iZZMmUZEdHj2gQj4fH472ff2Ad+5Vf/lrcunYlnn32OdGP7m1Hd2tdvNSXvebrk7zSRoGDgtWZsrpY3FIjKB2u2pRsZLyrG2Uxt7oVkyss0lcPtkr8ogFSsIBe44inJsat17Xifbng0NulA2C7lhwIEMiP38DeCVzy7RzLKsYIaWlxLhotn8K5GzVo0zWc9acdKDDcgcEXSDlsWyqjgvZDKAz5XR6b1SXsyQGO8GJ0i+v4Bq9b3ZAPFK+8HkbXDZty+nbDr8CA2lkwrUrU+eEhjWw8wQEeME3oJ8etP/gk8Mv7Hv1CiUVN4Z+5RoBqH6xyxagK9RKQMJpQy6iC6+Ca+OqGj1FJwUO1dB08uM9UK5tt53ScZEvbQn2uFosBfxo+tt1gFFtXzDsZiK5TP+ds/ls8IEFHnkaa+76EMHQwTesRK3wYuqK6CDj8ehoximnPal1joTX8hQ4axcRDgPSNbzRu/OQLHPhRSq4KGfDNqDS46bzQKfTDOJEEL7+4rkPfBNYAR+74WHz1mgIagnDoTxnTARe/gKXaaUfY6oTNePOl8oxOZqAgZut6aUmODIOR8saGhmDbEdod7JuZE5bqODBROwQ/aXPQIfxcjioKe9pufdPxsMyFfokE5yGIcJUqnxsDEwDV2o5y8XnqZwYe8IQAkKn2GpVje6NcusJWO6ybRD7Qit4gM9pGZESdxVZGtpWCxzqIGdgCCD0CfyYbBDr1ivp1kNlwdQIc1gp7TajqqFdwWKyxyrY9Z8Yc1+ha0eYXQaQgmUdI3O1kKbke5XfQykc0ExA+TtnGw/OMW9L2kLt1W4n6qN+BVzqXxxX8/0rkofGnIAiTH4XjHET5LoBjAMzzEnUaWSXKQ3wKqMRg/0OJ0hFh+BksoHhCDstRPakQeRTrOSCGVOx2j7PDiQDUvWACMX1jlDgFhMJv4P1/JSOSzEdhEBZ4WjH5qDwOBON3Zv0GDp/C6FEOlMhMlfDML12nuqQl7znpGvc8CiaciqFcbx0h+qkPpbKAVVU+WYiSZnAMfM6BA/w05MQZPEjIAxzyQMnSMdEDgATLj4/OyUNdNALgiCxY3Orh7FWGq1V+nZ74aixtVMSt8Xlvb7Aiw5zT79mKesiI//oJRrvU+61glA95rMaCAs+a2s744z/5m7g3MiHJVkZHa3OU127Hs6ePx/4dfSDgBqymvj5u3LisgOhu7N6zNw4eOqZ6t+LKtet25rwX8v7ouHCAPvWWykTjxnKMTTwU3hG7d/ZGV1tL9PUNRmNdfUw+HIsqNRI7d+4yb2ZnZuW8ch0SdI6yZ5dU9vyFC8KxwWukmpta4qP3PopjBw+KN5sx+vBeHDt5TEZU5eBpcmwi2pWHJx7Rt+a2JjWGNTGh63du34mWptb4UAHVU88+L+6il8gzX0bMOkSewoT3Zz4+ExOTY6ZrenpKIsEZEfxL9uJF7h3EkLgERBKPNjbpET8OGthBvquzO2oqap3/1Z/+JL709a9GT29vTAyPxrZkNyv+4HirRS/BSW1NvXSkNh7OTMbPhcPcxFJszW/EP/67v6OAa4+H/FcWV+PD9z+KXsHZu3+fdenBg4diuhqG1aXo7+4Sj7sVLHZ5WmlLMl/fYgEtUzkVcfz4aeEaMTk9ExcuXFWA+GEcPrhHQdtNyWi36Z+bm3dgwyuIsIpj7ZXxxcM74md3FVwqoEfv2X5iUQrKJqysBKtkChLfIhVeWduMBQVhywSjS4tRo/yV5bwipdZB9PzCQm5jglMXfEaR8oknGvFsKO1rdNNPEKJP4hN6UXTc0gZlu7INvn0uO03flzimf0uY2KY7N6U8AM/F2PIhlqPu0+gRUAgWnRMSU4WeKlFiVBO9wqEDxw8QCQaw6fiAr3HDB+igIQIy+JMY2cEfcM34lnBy48KnRDsZ0DfToQ/+lA4ttNCgEDBAt5PyM5pFEGRfo7zgSMli9CsDLBYRpx/ER+FT0Dm+kx86/G2O+BoHeCZe+FPhCmTVr7/kvXQd2Fyz/EQPesAHOh0UCQ+vYQR3VeGAgyC1JB/k5kZSMHIUn8XWNILq1BuKCvHlBDz8LKOUOZWc/BdvRTf45sbe2Yku6FIIUPokDPhpm1Y+pt+RA+vryGv4uo6MCUag0/QLFHAcjOmc+pExASN2mLrB9HpOp9O20FlEz922Ci6w4Sd1+zfo6JQEf4CBvsIf0H8c8JAdGNIjyZn78JG8ReI8bSD1vWjPkT/tOPeQIXrikTjuqrhtC1x0EBdgW36QxbqdgZ0x5TwRSfx1FDriTgrlhT96Rc3on/VHn4LX7DVp3gsPeEtQCl7wD91026mUfiBlYV8giNzjOnXYjkDJR+ordRa/M6WdIC/gs0ksushacvND98gLXo95J338zne+83LCoHIMNJ3O/78E01PJSr85BKwIPIj2QBoBYzA5+pGBBbnTGEhQwOJ0nk5kURprwggeqnVkzxNHRRSZWVMYKBU9LpjkoU/dAx8MVIiYWJAyg/TBSLlgZdY1azff/ocy8JWCKy5bIeCDznVZNMjhiKbCOQORGw4uS/kKvsEL7pvhyVx/F/SQcB4oDwVRbrI5gNQHHuQIFXimopm/8AE6cGr0vJQfheGdgw6KdffRVK7yG099owjFKCHn8McjljA9ETWPMGZkw4JqRlh46ox3LLIf1KZoX9T5w/n1mFhc8ygbC+sflLXEhhq8/S2V8fWd0EYPCgyqYrtiOxrb2qOsti3e/ehKPBgfV1Vl0dZUG909TfEPfvvXor+jVbJWb6ihLmZn5+P73/9ufPDh+woq+uLQoeMxN7/k18esbax5anFkcj6mFuS8ZLRPHdsVd29fioej9z2K8txzT8fN+3diVc60obExOts6HJggVxqp2po69SIb5KDZ54WNY2vjzNlz0aRAisXvy8ushyh372qoXwFhJb3V5ejs4x2NBAtz7rXVKQhbW1iK6cmpmJqZ0L2NuHblWnR3dcV7774Xzyjo2r1vvx3kB+++H9dv3rJBtisolJlKB8oUGNbF4UP748rVS7HCpp8iydsbhBpq9eKRG2/ov3T1WrS3d3sEB+3cUJCDvSAvemgrCiiWF+bj+vUbUVVfHcdPn4rLKrMpWa4J7nYtDaBsCj2TbhB4ERSduXY5rt99EFMPZ2NXV3/8F3//t6VXW8YF3ZqYmIqR0TF9T8YRBZ4P7j8Ufe0xNTkSrS0NcfLUSQXH+2JmZkEB6ZyDCWl17Nt/PDo7+uLh8EjcvHkjfvCDV/w+t1/+ymfj1IlDfuVTMZWG452ano0K2VSl6G8rX49dFffj7vxWTK+qURLOa2U1MVdeG8sb7HwPFdJzBaAKXRTslcfcdnWsblZmh0I4NHi6iFfyLLtxpbFk5IuOmBdH47yBq+vYAp0ftqbABj3NVInNEDzJoSsffKbBxqk6yLENZcOGfWG3TCNhe9xPX0MeydmfbFTymnyj6iMf0+D4L2CDDx/+PEJAGeVlBAM8GXXAjxJIoscEC/gA6mDEG/+IvjBaRh10YPElHjEVvvgI48wHPukPX23sFNiCO/RwYn9husBXF0r0VIsfHjXVNbaSMV3KR1BFQEs5nmilDL4Nf09KPAlC0h9ROb/t4/gFPjrDF8ILpg0pa9j6hlemWfUXuLnjyT0f2fAaNgBLCT4oMxX4cC2+phCepROlANc8MY3cSrlyjXOm/Dj3lL+AU68h6R5f+M8MLPHzJd/NPSX00SOPkh/tGYE1ewDyzYgUHRzsF95RlnL4aPSM3/bx8F06yRQbGHLP1as+OsV03sGTnfzBoaAzZVw618f3wEsHOLs9Fl/R+WJwIGVDUgl0QSl1M3Ux5cTSkxz1QsaA5LKnppXApeAhbRb5kR2ah667DuUHBmu20ADy4f/BMfHmr6SDJZjUXJxj0/AQ+YNXBtp4zawD+0HXzBuV4cEgz7KBLBeUD52hXAZbj1NhR8QW8MmDFfptfSzKg98jPMEp8YKfZLCvKPGYMh5B1m/nEZyEK1/y7e/8wcswwIg9+i4B/1T6xeuJAZdMPDf0D6Ac5KGxg7AMBGBKGgn3XJ/UigSTMYBitIspQztBMYFGLol2RqUUqjdRFfMzrwimzlLU7l6gylCABpHz4ulHhucLZpscOZ3SSV7Tx4206rWi6B75YRS54AGjB8l4yqSxQBf1Go6uc4vAJpU56bVh4bCssMlnB4rUKRg4/GJI2AD0h/LRs0JJmBcvyuEovFhRCcVdUYRPgscOUkupyM8BDXb08EP0YTyFsQkl97Q5IBSMs1e7pYZ11vWRlpTv6thMLK6qgRZvp7eqY0KBl9QpfnWvApeHN2JiajpaWlvj/CeX4sbNa1FbXxf/t//H/zvOnr8Sa2oYkVd3e1OcOLw7nn3yhBrp1jRE6Ql8pXfCGqpnn/+s8K7yE4MjoyMx0N9r2LPzcpgKjmqFendLWfT0tsWK8Ltx9U6MDD+IGgUFf/Pa696pfWJyIlpb2/3k4cLcgvn54MGwZBZx5cp1Oz/e68e6Lt7V+PY778Wbb/48+no6ok4xMcbNOwl53dHifC54Bsd6BUjl+l5dXYpa6erGylr8+CevxOziVDz9zFNx9OTxKMOxyDY+/vDjOPXUU55epPFiKg2HPDk5Kl5vSJeXo62lXQqD42YdElM4mwp+Z6K9sz3OC0+GveuE0KtvvS7+MTRfJ3myrxwdFuRaHrMLBCPbcf3+DQWfd6N7oEe/CeCkn0xHiObW9g41bNXx7rvvxuvvvKkgbjvu3ngYv/sbvxmnnjwc84vzdlp37tz1xn+8RaBBjcSdO7fjzMdno6dPMLc34uLVy/Hquz+P7sHB2LP/gBf2E0BJoeKJU88ocF2NmzeuxYfvvRdXLl1UAD0Un3v2lBfrzyh4LXQSZWNNY7VOF5ZW4kc//mnMzU7E7371uRisXRZLymJSQT62sK58y9uVsbAl57pd4VGv8i3dkx2ovxaza9sxtbwWs7wwVHTx8m8/lSjbQm50mmgkdcsjl6z1Qj68dBxbIgjHzmhEHCgpX2o9U0Q5ylGMPgGE39DgkXf9xq7SwSLH9CPpZHk6m8Ak7bHwi+iRG0Sl5EQ2MOCJTyye8AIeUzvJr/QXBf+45OsqyHstGf2nMc8puexoocPoAPVTn+vWB7+NXyyS/TLXlJ976FUGIYkf39kQ0ecRj103PpVRBXVEpLek9LWqRzrLfehls9Rc75W9f+NtwPKB4iMwE6vEg29nEhzq5jxdNb8+fRTBZvIDvgOLadNF8QNINIDFeh/WBYEnvpDAAbh0WDP4yGAxfTE0EHQIf9EB3fAD4MZPB6iQD5qcdOHTnfAMvMUz4Avm2tqKg2E6hA4qyFdKYE5eyqNfBCIsBIev5PMIn+oEPwenXJMc4Q4ffsPz5E8p6dy81ae4Dt05aoROVbsuwynJiS2DLEchw8glek8i0KF+EjiQx1OGBgvPdU/nxkMXfVnXKEGQmW1/Bi/k9XSqbqLrPIwGoGIamcJAeIQ3wIClA3zQrxrlJeqgPhIy4xx4BEBMv3INmPCR9pnkWMU4CKToJs7gIHGdgItROgZZwME4+66S7psuUBIc45Q3EledFXbN/Vwak2tUsUNwZ4QyB1zUDv/hd77jdzWSKAACjw/gizFFFfx2FVSV14yIPhCO8BAu5yCdc6YEAwpk1GC4VPLW3yAFs2CSh91Vf7GAkgzZ4GdN4IPy40Q9LQDTBBceoNCZCfippBwMERNxAsHEYlAM+ZNXiesF7OIi5TAWnA7XUZrsZeZTlpmSuRCCsXhjRN2nbhy3nQQ8MVwlfis/sDEQBz1SBm7jmOEBhlA4PRsH5ZSfoCSdGfUln1m/kfgmv8nDLxw8/CYVMqROhE4dDB0XNCQu5KUxyE0fMQJ4hJNc1G+m3sQGK9CcApdxNYLDc4z8KfCSTY5u1sVKBcP5W/FfnWqIh/eGY9fu3d4+olzi3MeGmjLSicmFuHbltnHfNbTT+0R945deitOnTngKhsCHIWOMeXxsMj73+S+LjyhsuQKan3hd0S9/7SvevqFCNIyMDceO3u6YHrkdX/7a12NmYSXWFpbj6MF9KvuZ2Dm0QzxTMMmIj/hLUNXQ2KzgYCouXb4ao2MT8fDhaBw7eiyqatGhHNl6+tmn/U7CE/v3xeFdQwpKbse9a7fkeHjSrS54XUvu74RDZiRCDrKyNu7duhtblevRv5tF+mUxL6P74Y9/HEv0cMsqY9+hgwoiFLBJjmXlCtR0LonED/7mL+LY8eMxPTGrQK48Rsen4rvf+3509/XGjVuX4+bdyzG5MBv3H96OsfHbsV29HUf2CefK0joVZIftbJbFlesP4uylc/HhhTfj9ujteO/KhWhX8DXU3h3Dwo+9rvr6B+PGXRbHf6iAtVMB1R0FljvjmSdPx8LihOBs++lE1s2w4JWgq69b+a5dj6dOP6Ugti3qmhvjc1/6cowszcYPf/pKNLc2xeGDh6Rr6ukpMGIfsju3b8Xs9GTMT854qvbZ5w7G3v4dMS092PBQrhXQGybWip88AVut+uaky2uSe09nS/Q3V8VnB2riqb7GmFBQN7Yi+OL7pvRkiScgt2tjWUEY049CWHJmOl5B7ar4uLjiNxI0yj/UWb7YGU9BLtsf1Nc3SIfX3TjjI7wFhuwcfwNq2DTBroMk2YYdvuyKtZjkx+aKhE7ju7D99CNpc4zqEUTTOHONe2l76dCpi7L2M6X7FMd3wBsWAzMaR4/dQYBh/2KiI8ll8GG0mqdaC79EMMHaJvwNDT84oed8sjABBTR+alrVOBB8yp8U+Cmr69e51wYpCNHpI1h0bsuku9CE3/baXH34TUPEgW+BFpZqFDuWC51SEhTB8llBI1/WEfkeNVbUk9lL9/mNXGgPxHvjqVuMaPLKKOTn0SPVR+vFbxajwyfopXJGND1SpDpZj+aHA9T24L+hA5zoQBCcME3IE6bFTAyjVARFNNrgDG/BA93Af/qa6rVtwkvdh6fFbATJ7QUf3SvyOp9oYgd6YDD6l7pGe5P1cFAAG8VfggNT5dCIjtIWut1xfqjnNANM2gD4QjAEJzPoEjh94/ONj66jc+gq+pGzVKmzBDCUob0BJkcGLkBLHEnotCp3WeqDNsoTLAEf3sIXsuV0I9OeiTs2Zzj6M0/kk9K2uJQjgHyj18kK/dPNtMHt0jKS7Dghs0JGRSrwRmeK69QDb7BzP4ShsvA2A8Wsm2v5j9rhP/Vm/Qkn4UIUueiQecRUl5CnM+sO+HgA5A++/a2XqwksbLDczJQIFkBTIHw/qsCASof+irVXj4xV5wQtIG4cBZ97DpJKZbjhoEH3ET6GwIttC8Uj0IJM141xMvUl42LqoKq2UszK/UM4UETyohhQawWR42OtAmuOLFQxBYVP46BOmJTKR3I9Rgx4+g0cIQfcykr1ELgL/ioAfmkUKB9rs3RX1zJ4SoDJJyXB2hB+3LfT1QdcqAeHSYI8ngpD0VBE8qH4wEBYKBVlUCp63twHuoe/BR9F/PRoV5EoX5QthlzpwcEzO16hwSJ6FoBaXirjSN0B4UasKM+y6uMJstGVspha5Mk6NXBSrJGyFuXejmO91fH5PvUumluiZqsi7j64ExcufBQHd+6J/vaeeOfjc3H+yjXhWx57d/bEkQO749d+9cvefwjcc/pWwc/KWpw9d9b7YGEErc3NcejgATfm+w8dttH19HS4YY7Vxahn4WdFbZz98JNoUQPb094erTVNMdg+GEd2Hoqpq2Px9K7jcero0ege7I/y6oqYnpmOc2c+iQP79kd3V4/ohr71qG1Q4ytd7e/rEr/VS9/WtZaG2H/iaMwsr3ndGVMtLNplPznemFCjOhk1++jcudjFU4bdPbE4OR83L1+LTz7+IFpwPJLvsnjXLN3O6ZQM9N754O24cvW8N3PdWJNGlFXF/PRSjClguT/xQEHMujdYHWpqjCaJtam5LspV73PPPRcDg0Px09d+Gu3s5C+42+XVCop6hU9FvPDCqZidn4/7Y2Px8MH92NE/pMZoNdp6+qxr90dH4u61y/HNr34pzl68FZ959oV44sS+OP/JxWhpbY61ZdFdXxcXr12MRvF/dmoxaupa4p333o3hkQfR1tYRvd2DsWPfnrh392qc+/incfmTj+LA/gNx8fyVWFqcV/4Gb33x2o9fib07huIrX/ySGpFKvzMT26yolP1I/6SV2ZDpqJCTbOtsj7vDD6K/t89PLlZL12vWZuN4d2XsqF306Njo/HqslTPtKhkpoJ4oa4hV6ZyfgGTMTwrNqN2SzG14cSPmVzdzPynJdmFuTraFvauDVwRBkokXDkvPCcZYkIu9Y7rAYkqd0VgpqHQypyBogMDZtihbwaZykTINwIZHDmjo8Dvky+ALWxaGrH0VHJ7exb+Q8FF4RVIGIbl9DKNeBAS4nMIDO2UxJWxZ9CiDd3PXN94SHcXmgUXDRz7/Vrn0SQqqhFOBO/ypkd/FR0rDHWyAKziBGzXDI/ss4cxoIR0QggkCkKZmdUhUHhumLmcTv42PLmE3PFEILxiVI7nhwi/xDV78cxKlkp+nhMHfvlC6InjgBb3gQbkcSWGmgM5fhflOm1EEH+T16IpAc1ADDzdUqEoCROSCDyd4ZJQJWtx+KCd+FTnhU9l/jeldy1h1uw0ATwAKj+Rt8jhlAATaH4LNkuR0H53jfvIl2xbKQC9lgJqBrWhCL6GBdgMWiT545LZFfwSQlGLKkY44eOX+Yxn4ghdfiMR1iBfkp/OI/sNXAKF5uR6bdpWgq9aDH76nfI8CLeNNveAID7BjK6ZpK3iATliWylw8nOK6yKcy5NFd5ad+AtJs4wjIc6f5Eo2WA0EL/pIlL7nLvctJDtBiEtELAhzVgZzw5dgNgyUedVVed0b+k4Tcja++6YxhC/DeHNF1tq7B/lnkT8cd/cVf6cQ0pbSUV7j5N/SDFfjrWrEkiYcceFLdA0zK43WI+lS8/PIfvoyC6FwGlYqcimG4/gZxB0z8SH78QoIBmSiU3y7PmcqCTCILYvkbQbknpqsEKyT27GIajHwQTxnAcM4Hx0ikTHSP0B186J4FVSQBJA/DhYYtwaHwVj5fybopY2UhjwwQmpOQxN1RMyW4xJkYbmcqeKULFpbn4s0vMuoo5TfuAOKS8kJ9EZWncHDUua4KOlLZoTV7n+QjQGJUD5yARyCJA6SKgo8k8ueQavKRsp/+LlI2FrkIEHqKBxR4OhTjhTYWj2Joq2ubMbew4C0YZmdmYmZxLe7NqEcpVWFx6th2bcypwa/dWo+/90RddJSrRyc+P1TjPDJ6Pw4fPhDlNfWxXt0S/8t/+ONYXF2Pnv6u2LuvPz77uSfj2JH98oCppIzw3b//UI6vIlpaWmxgTU0KqpToxQ8MDWbjaH3Zjjt3b3tD0PaOVk9l3bl+JU4ePxLdPb3iiYL3SvVc55fj6itvxoMfvxXDl65E36H9CqQ64tVXfxat7Qro9JuNVektMjK1LMKmJqaio6M9fvTK63Hl2o343Be+EPUtTbFj767YtXuvG2F61JMTk6pHuLa2xbR49Kc/+kl07NynoGEi9u/ZG3v37Ii6hppYk0Mb2rMr9qqu6Xl25V9WgNfgrTNeffVHsaFgt6GuUY6iIcbHZuP27Vtx+dbluHrnesxMTzvw4JVLvHqnu783nn3uWSlItbetuHntvPR8JTo6u2Nc9ba1NUZvT3fUK/Ds7+h1AHrg0NH4q1deiR+99WZ8dPlS8LLrCxc+jl39HXF4395478OzsWNwR5x64rj43OQGrE744DTa29olg7ZY2diOeQVu5y6ct6x4GXa9Aqvl+aWYm5yNWgVBe3fsj4mxGekUowobcenylRjasUs8XYhf/dVvxP0Hw14zyK7zyJwHFZDxj8S3tq7OWFPjsihejE5OScahgLhTyrsVi/MzqmcqFufG4+zH78SLu1rjCzubFdAq8GdxvQJWwrfVqI65qI/lrTJPn24rCFOLpaMsFhR4jczyhgUssMxTqDOzs37qiQCRkS6vSWVEBpujp0rjIfti6p2RaTpqAmpfQkOAVeVO5zmNBQxGDHjykyezcdjwkMaEhhu7xPYF1HDsNyRbRrIf+0U8HL6L9Tc0shnc5TmYF/9+MWE7xkMHicXYpBxRL/wuCazxFTQk2WB6xoCa7L840u/RqNr/wksK6Rw6CXzAnwALn43f4UlsRoCgkfyFbyNP4QM5nJcARvXAXzdqEFQ0xjrNYEJJcNx4itd+G4Hy4rO8lgj4ggH8bCOYcZB/FyxvMaB83khT93K0KXGgDNdpxxgVoQGsUORk3MUTcIcPHNRnevSdvIGm5EfRbpTQ5H+Jn7qnMg4+rWrky7YIGknoDvBIBVzqKfyx+YA8kEUpH7+pD1h5LesmYWuPGnTRUK8OUwHD36q2kAu+k3WmwKIdhWeFbuQACTxPfSXvmvw115AbRw5yJFzKgS+4UH9Sp18leNSf95NO2nTqdFCsukg5ooqcYF2uu+IAWOLLyB/rwzc8ekz7SNlsl0vlnZd2OR/cW1hekg5ksItuM3KZ9SLH5AfJuiTe5QbEeW48wF/wjAvyURnwJzDDR3h0TuVxY7STjJCSnFcyQzLAcT36B++RJR0PZEcgmPyQ7vGSbAcpQKNyfYGkexMikt+6yj8lkE+FKZSyEB4JBpbOzHhH+6VLlKE8ZbhGo18oQNFDAUHfL5jgEpn47YVqKoxTAxyBAnCLxfRkJrr+hQBHTAQmcCwkMZrrZoRgEtHCIOCRWPyK4jiaB6iucw/wwAE+QRawKEdjlTTqn7+xs6TD8EUTMMDbvNI9aGGUrHh/FTzwYt4S/a62dI6iwUsLUAIjD0ESZaADWrkGr6kXp4aiQj/84Sho5p7xoy7BAzZiX5ibN044OnZgX1SDw0J3do/ekkNfU69kcbsmRmeXhbOMUrJ7GE2xriBnT8t2/MYe1rBsWjGX1pdj376hOHr8aMxtlMX//Kc/iA8++iS6u3ujXQFPVeVaNDVUxN7du9QATpt/ly5eif/h//k/iOjNOHHyiZhfWPSCYqEsPLOnSdDCqOO9e3ejQ0FXW2tnXFMw8fG778Sugb4YGOwX/jgT9RhjPWYVAM6cPR/dCqjo7dXu2RmNO3fGv/2P341DR/ap/p2xvbKhoGJJ9K7F1as34zMvfMav/zn78RkHUJ3NbTE7oUZ6ZjEqGmtj567dCnDaFZx1ydDr/Vojdny/NjYR7128GcPjc353Y0dXS7R2dsTN+w/ildd/Eovri3H5+rW4eOVS7BDdjOjev3MrXnrxM8KVhhy+LylAuRbtPc026ortqviVL301vvC5z8ehwwfjjTffkGPkMfGGmLh/N8o2lqNZQeHqZnn8+KdvRn1TefR2d0fFelnUiV+tCpp44fTM1FT0dnZFe0tjXDr3XjRUbcV/+Q/+bly6cFn6UBFPPvm0dEBOREEIut3V02dnyggCr+1ZUvBy7pMLqqtZPG9RIPV3orOrR/Cao6mxLRpqG+NF0fHaG2/Gzh19MT875zV6d+/ei4H+Hj+5yQ78g0O7o0w2RYAzOz0rfa/0xrXVCkRHxsc8ld3Q1KLgsS/GR0YUBI/Gh++/E089/VRsS1/rmmpiR3+fgtWpONiwES/tVv21VXFzTjYrma+zdURZnXfAn9tqkA2tRsWWHKb0e1M0zK5uxczyekzMqaMj+63cXlNDLv+DTckWpGnSX0ZVciQB/8SoC2vFsG+ce3GPoLvoBNKoYF/LS+xorl6JEh1YplnseEt+ADtkbWoupUifgZ9Bx/lO30FnC1tNH+vRD53ja5xXOexTwUI/yJu7hKfPW13Lh2NoOPDn+IDicGH9y6AofSJIpI/Og3odyOBXS3jbC3NPX5QBNo08Fwgs8SnptzKoIQ/V2fcJSfgEH3I5RtFoA5L6BKTEB1ega8ZbH2BzH767jSjxsmgv0ucLVglH8MX/EIASFDISndPxatR1j6cCuUa7xprIDcmKdY/c25Q+QDuJOqCJ+kjgQAMNjcDivkeAdB06IIHz4vDIoPBI/5p5yUQ+TwWW4BY+mBvmv+iAF65D1wgy4TUw8dGWoRLtyGM8csQSRHiwAfjw0hzUNeyZgzL4WWgEH8pyH1kQBHDONXjLQECO1GVbyXXV6lkQ6mI6lcQ4g4NpOgfiswNZ4YvdgIHrEOLUiwzJU8iDstCvU695c+AHzCRF7T/LT+pMn0dVpY8E4sAEB+D6QQ+VwlcRcC6wNkv2QnmCNtMEz4Uje5FhSxlgwg9GRTPgxX6A63inJB/KgBB1OZ4QDlIwxyXYC6PijFYzeggM9jAEf/injDrnF7qFrFMW4Oz15/gb1VfxL//FP3+ZXoIrEVKenlNGCIJRIOQoEzpJCdP5QZCKP51cifLwbST8Ow8q5LBBl4SeAYTyi1n01mj8PXSo/CgR9eDwYCY9LoKufC1JETClUgOP/IzGgBPVEyGDP6gLA+PjXhWMK9FT9I5QTo/8Sf9RYPeuSsm8Uf0FE4DBedab9GKsFhiJqvjn70wFvwoF4hYjTYSEnpcGmC5SA3kfweC8dI1T04ZCy+HLzI0zjsQ0iC5ggwv8KxbkI0uucY/fnFvpRCN0snbFclEZRiagiSf7GDSgrpWtyrg1Nh8LK+uxovwzWxUxVdbgtR3f3BcxWCNZSUUIyhoaq6KpuiKGh0fi4o3b8W++9+expga8p7tHjd16DHQ2xy995vnYrwDl448/ViB1Lxbml+LcuQvR1d0We/bsj7b2jpiYmrCjTBakHvCgwcjwcOzatStGh6fi52rsx0eG4/Tp07H34CFPJU1PjMs5LMWefbuiqUkNsYxu6JlnYnuwO2YV2L321mvxxc+8FNVlcgisCdpYi4GdOxQEzsRzykfj+PaZt+O5554VLU3RP7gzFlc34/5DBTsSe+queCuHsVlRFiMKHm+PTsXde6Oxd2hXvPT06aivqYiJ8dl4790PpYNl8fxnn4/33n8vxsZG/U7EOzevhzQsBvsG/e7LNfFzfnk2OrsbY2Z+VvAror2uKT7z1NMe9cA51dXURUd7d1y+cDWO7D8ovS2PuUUFEbXNcfPBw3g49iCmZqZj/7690l8ZtmQzMz4ZW+L95198MQ7u3RsX3v15HNm1N04/cVpyLIsbN+7FvgOHolz6s7S8ZufNE7Ls6N/T0xN3bt+NO3cexJ0b1xSo7lCA9WwMDQ1JJFLE8u1obe9UMLpTQfqMn4A8zoatk1NRV98ooZXH8WNHHKzxiiecb7uCUV53JGHadvfu2+cRxgufXFLdbbLJqjh36VJML8zEzXu3oqm5JZ554Qux9/Apv9appbkuttbKJeeZGLt3LfY0b8fXDrVFa82W5LAcK1LYLfkqWUHMldXGjGRcJj0nyFJrqCCsTIFkuYKwbb/GaFW+wg2j5Gofp3KYHU/1ssiWtWDoHU+oFQEKGfBTNEQixMfc/ILsMJ0++f0UG45cMJky5OEX6MXG8KlFYJV+EQjUqqQfHtWgzpI/s2OXfXqNqsoWIwlGRefk4weBAfAI7CjHn20aOLRAyv/IPynR8FmX5Vu9pkl1kvCv2XjSsc11TQSowCLgAlevOdUZPguY+JeiEwxeNM7p15PebHDxT+mXnU8f0wd++m3/x6H7GeSkHy7g43OZTvV9849TweBb15BPBho80Zl802XBzzx0dpABKeXIdcGhfVMd4EgZ8uAfoYd8wMMGgQW/Uo6MhiVcEtcMU6mQa5l0TRlTPjotBhfcOOubc0q4LVJ+B15QpIvQiczso3WwJQnfBLEEIiRx1vdZi0lZHg5xotoSYshWPxwM0kEgkCGB42NaclE673mlbuoACFOvHqGUj6Mc7Qx50Qcwp27WJUME9VvP9HHbmKxwPcgSmIxEgRa/PfWsypAXMLnmmS5dg1ZGmuEv+uJRY8cE8DvL8aEebJC31/A+RAYxikQ9yI3RY4I8v7JHF8HZQajkDQymmEkC/Uju/q184EV9lHHwKkCuW7ARlWUMm7mmAz9inqJP8FRtVUpBSSfIH3gcBHIV3/7WH7zsqFTGhqGhjDAdREgIJQ0IR5KGRAUkKiyE94gpRogKsgfB7+KbcsU3eQpjzSNHwZQzNxRVPu6bIRIAPWXqgWkYIwwpokdwh5F8EHKhBDgIhhwJHmBqgVOmdP7ZS8heM3mK4WCuAYOAi+8ieIF+cCUlzfmN8lipDC8V2xghVfKad+mM7SQEF2UhgPKathK8xzhSDkglTEp1Uh6+cA2ccL6O5MkPLuCuAxqozxF+ie/AB//iGgmacgozeygrgsm0Cc6TBoxGZnJxPe5NMl2jgEy8ntiuicWoV+O/Gf/wiPglbSyvWo8N9bivXP4kmtW7bFTgcOHqjfjwo3PmS2tTY5RvrMRLz5yMp08cjbqG5vjjP/5u7Ny9W3hXxK9845tx4OAe6V5d3Lp9O/6X//V/i6bGhujv6xe+aQgPFWDs2DkU5TVV8eDeWEyMjEpX5vwUIZuKjj4cVnAkvaqsi/aevqhoro9yNfabXZ3Rd3R/fPdPvxsNlTXx9NFTwZYONNRXb17zOx1np6fiqSdOxYXzF0TzcjyvIIwgeWF1Od549+0ol7xYjwWPcYI379yOvqHBeO/smTh/+XrsVUDze7/z23Hi+AFPqTY0tyloG/QLrU8ePR47B4diTEEiWz/MzUxFlXjSWNfoYGN6YSX+6E/+VPLZitaOjrh7V8GkgpYXnnomKkVrfVOTgpDW2LVnX3R1KoCVzgwM7YiKmvo49sRTceLkSQcRLCVekMHPLa5624yOlvboamyNucnpaGlsjuefej4O7j4Y3b390d7dq+BqQAHliF/rtLLKeh3Zlke6FqNPARLB8/D94ehqb4mh/p5oa2t28LQuXrCJpoQifmz5SdSDBw4rsByJfsE+ceKUR4tmZybj6pUrDuhu3rwZ4+PjMavg2DYnPWd7DhrRwYEdoZheurUV//Ev/yzuj92P8cX5ePr5F1VnX1y/fCc+fP31eEeB9pe/8oVoE49oes5/ci6aaivjxI7GaFp+GM2t3fnwB8aiY0N6uhDVsaiOA3tQVWzJh+igMV7eUgDGXnQ4eTcKTKtgLzYLN7aMsGMzyNyLblWOXrXfGeukoGtu3vZS2DlTqNVsFUHwq4BW7LEd0uCiwyRgFvZHhdgH+NFI00BgkzTufiJM9orNmmfKl0EHTR9BhVsA+xIaR5w+Optw8yt9SulQedwJvgA8adi4YD+osuhV4cfALzutiQ+4MKrhQEG0mpZSHcAAF+Dki62zXeCbsvhr4OGzwYNE3fgd/DP3Cr/Hfeov/BU+LtugDPJIBe/sX2Gw82Z5/BU4Ax+RoNvgapzkZ0lgAK+Y7fDO5tBUqq/ANX1s+kd0wXxRHZBMedfrb5XTPW4QDPieyudolv64J93y/k6656UjKkOCH6TkJbQkLrQP5CD4h3aPxIoe2sdHAZr1LRe/exmGgoPkXYFjtl1cB38HHS6re8rHgYyYqmYxPb+hFRzgQUEzZYqghcQ94gACMfQSXOA95Tic9A0ewARPfAGjkdz3E4myDQIi6gNHRvt9LtuiHuyTAKnOHZhs6+Gt+a9vuLO0suQRJ9pQ2izXTP1iMnjDd9cv+tlWxXiLXuwJnL2MQHncyRBcAiePsBFkieb0UQnDvC2puwNC4cP+iuYN7bHsJm2I7Sx4C0U+/GdbKfGCwgUfkVfFt7/97ZcBCM4EXFREAhmAEcjQI/Ijlr6XFT7Op29xEUEXzC7SI0E8SiDCUdzTQSQpeBDEnGl5RQY+3MdQUDw7IwkIxuMwrNRKRVXAVM2eEsMJIjQrj5QcWIzkIWB6EjARwVEU5mZ5OVY1WMD1ML0+PBHDAmoPCQsGC+QceOqAB1Se1T+m1wYjWMV6Cz+Gq2soGYnAVj+Nn/dhEd0eqjXMxwYM7cBCMYDvGh5Xo3w4uNwEkMV7RQIu+ZDB0pKUXTLD4SNHBO5AVlUZqplX5qHlNSk8ykDvnAXuK355KevPFmJ6eT1GplZibLn0NKPwvlfW7vq+OrgeQ02SSQXDsbq3MBNPHj8Ru3fuU2DVER+evRRnzl9yL5wG/UkFP3/vN78RLS1tcebiBfc0n3/+BeG6oIBqwPsD1VSXxb071xRE3Y8nTp6Orp5u48peUffu34mHI/dibHw4fvSjN/x044ufeT4OHz4cs7r/iWA2KMCbX1iwUNt7e6Oxty/mZdT1avxX52djz0BfNDN9pLomFKz99Rs/iuGHD+KlL30hehUorarB72aa8Op1wSiLUQULb77z8/jMM0/7lT4zM9MKlOZiamkuvvtXfx13h/V7Zib+4e/8VnzlpRfFN17kXh4LswvRUF8bd25dj7rq+ujpGornTz8bJ/bviQd3bkVrY3vUKji6dPNB/O2rr/kpx/KG6phWQz47Phm//xu/HbVV0ms5n/GpuVhd3oj2tq5YXZpXgDMZTS2dCoDKolMB1J0796NB+ZrU+/3u9/80/vb1n8W1+7ejtrU+uoYUqFZI7xgJFj0bcjyb62Vx8cIVBdIbcfqZp2LX3r0xqAB3Ymw8n74Uf27dvCUJlwv/W3Fk757o7e+MvQqMeerx5vU7nlobGx2JllZ0oUzB8o24e/tOHD9xMm7cvBEtCtIW5VAbFTzPzy/G0M4dMeINaxXMS9/kRTyNXa76rl2/HgvLCmbv3Y8bY7djeGMpyhpq4/7N+/HeWx/GA8Gtl0xbpUMsjJ6am/Katxo1Zs1t7Qr4V6O9viyal+7EC10rcWhwQPLZiOnVtJ1l+ZSZUGdhuzJWFXBVYNs6eOycEbDplW0F32vCYUWt4aoaB/kF8Yke8cLighsCP/au71XlkTuRraxLz5ZKT9Glv6CjV1OHfyo9cKPaccyM4hcNgREiYav+Sl9KZ0kqqbwEaNlIkAU/QJH0Cdn4cc41evw0WJ4C1TV8CX6Qco8anlJevsHLPoVr+saH4CfBG045cABHl6ABY21adjwpy2V8Jh0t8MOT4le4j98CHjaNv2WhO7gxakLddOS8aanyUR/15ghMEewkPxJnYCortAsH2huCWPOJQx83eo/yQ6OugUspD74+l4uQh+BXcpd/Z5Re6AtPxpzTX/+nCbzBKdsheEKLYLa5raI+DpAETzHCdFE/5eiYUSnyYb8w/DK8ZCG5F31bn3KAgDLkp92CH9BRwGdgIWlLGTKzgb8vZnxAgYdFvEzFdpWjfMiKIAZ9dQCpwtajEm+Sb9BCh1adAvkOrrOOCxmiT9CegwzwPUfu8mGK1E1Pv6myoq2GHvABDsn1WAezPZT2goTboyKoSVxz5JXCzD45HpD8ediDtboE5wy6YEPQgSR45RlTkSzy9wMVNLAqX9BefEjGzXSm/nDZeqfr2BO8sG4r4ZegAV3JJQhUCN/IS93YiEBg07rPAyY88cpIMLRSjgdbgI/MGdCibefcKiJw5EOHKr6jwIs1QdW8YsPMzhEsmIFREflSP8qIEAmEilETiCJhyxCUTIfZjw/yFPmSF/7nxPV0GilolCDr5ZFXReH6QIh7Y1YCEYeTEIFUlQIDUhoiwYyNRjTQ8yPqXFK0bYdEeX1yKLoUTOm+BSNGIbbHRpO4ARrUi7phGvCpFFkjqCJxn+vkT1oygLOx6xbzwoWTMl+U2zhIeIYHEF3kHg7QEb74YbglfLIOymfjxfFo6FqwPE1REga9Je4VNKIMziu45McQuU7DwUapKDNTn17jpWu8hHlRDebCWnncnJhTr4Je/2qMbdbFdGVtNGytxu8/2R7Tty5Hb1efX+fC/lJt7T1x/uZwXLo7Gf/7v/teLE0vRD2vi5DcDhzcGd/4xpejta0lfvjKT+L5F16Mrq6uGBwYUN2Lsby4HDsGh2JooDcOHjxgvhMwpV5AwyqvPowbt295nzCe6Hv6mScVOOyKjp6eGFNQ8NSzz0alOhAP7495nROLwG9fuRZv/uhHnt47qiCNqU92gL83ooClvU6N6Xyc+eRcXLp6OdpbW6KvvY3uqF+oLS2LXcKpVnV5exQ1jHJNcVtB4JWbCs5kutvi056+gdizb68DOnb7r1SwJZetni5OsiYG+gfVpq/G5fPnYtfuPfGZl74WM3PssFzpDU+3a+R0KstifGwknj5+Mg7u2OWpVkKUan23NDcr/7R7qLxSqLWtUzqFHm7HjUuXokF5RsfG4gPBZz3a1KICpAe3o0q6PyTcWM+ysrLuTVk99SW8rylYmhZM9uFCBrwjk+lVnM7lSxfjwvnz0azg8PDRQ9Kt8D5fQ0M7Pe3HE6e9fT2irSxmZifjvgI9ZHz2zNl47bXX4tCBwx4xejAy7A1S65ub4o233lDQPBaHDh6M9o4Ov6ngugK7JunDjl071fEi0L2nY1adlprYmpyOk8L9c88/GZ//6udix6F9sffk0agVrDt373oUb2FlUfKQn5Jsasuro6+1M/a0VsWX99XGvgbp6+JqzCqwwi6W2YYiGmI6FBTJzJFPxaY6KNiB+DOn4HZiUT1odTzKtpheWfX0NTvjM9rDwyb4GEa/sCsalLmFefsPdJSpSZKn4sQXGvlM2GT6ExL+Lq+hZpzbG6Q/U8J23TOWPdP42q5LfoFgsBjJECD7AnfY9IdfBgaNWTbwdIhKjbk+9hH4CvlH/BijPviAogz5sDPqLvxN+nv8kFFTPQQE2fAiX9a6FLBpHJl98K7dwJefZoQenSXwch6VdX3CmWlN+1yVSd+WHOKcwziojJ9kFxzjr2sEGiTuAwfi7WuFZwYk6jwwwiSa4DXXGtSelMC74TNPVc4X9QVs8qaPLq0fpj7RS/2IDBy4TxsC/5K/yUfklMFB4s093tqB37fcJAdGiQjE/Do9XSMfeoms4AOjYjxlm1N84rnwoK1ifVpuYaF6oEkwU4dIBD3ikz4Ek0iRe0WAyFOxDshKtIO3Zzek/YzyUC8HZTIYTFlCf8o9ZUGA6EAFvgkY+pL8T74BN/lNRak7xgMSVR9r/GiPi6U9BNVFffAP+AgCfjIAU7zPESqRAzDQe4JZHrhC1/mdwVLKELh8Jw76hoE6wBG4wsb1EuQWcsygK/H1wItk7CcP0SvB4TpBJw/tKJtkJT+tc15zRNBV2Ia/ZfN8U1/qEbATLx8GAe+UjzVeLGbDaYDwo0zcLDFpYyONr0CEBpy8KJcVQPCpQrd8v0icW1BOqpK8Tgk/GZT5BUopBYkiWKBiLCNRXqgqpqAoqTSlYVrBAK+Esy1HUFrcqjxemyCg4IjQM3qnXupyX8dBD8JFAXxPdaJAlCMBlnps1DxSqrLUBfOt2PrYcSjPp6cpqKP4RjmsOPoBLigZNOOYGOKlXKYsDB7kQwmK39zyN7/1IYJmpAo83KtzxXmfMxzZqhqPAjZOj8CrkC94pzPkqZjsdeJc2KVeeqkgaDmW11ZicXElppYixpaYRtzw+/FGQgZRVhU7Wyvjxc6l6O/rk3NBsdX4KXBYUe/kf/qj78Uf/dnfxPjIdGwqkIPPLX6ScE+8+MJTUtiaOPHEceFXHtNTM2qEu6K5uT1ef/UNKT2jcuUeKYGB45MTMaU8U1PT0T/QF70KsHii7N7NezHQOxhPPfWUAodaj7LMTM/GsWPHora+0WuzpuZm4vbd27G2uhTvv/tmdCqg6lVDjp7Mq8G8cv1y3Ll5Nb76hS9Ek8qsLq1Ek3S7TAEe7xLs7e1SA70e8zNqqqU/Swvsr4YTkAzEzyMHD8cXPvP5qF/biiN79imwPCg9k/4q0GxsbrWDYMSOReQ0EKxH+/ij92NosCfq6ptjdGTcTuCnb74RUaveU2NdLKmub37lq9He0KDe3FpMzs44KHHno6oimhQYsRHqovjK06aLi7xLcTGGH9x3QNWnAIopv+4OBTNDAzF672HsaOvW0RUVCq55vQ+BCgtSB3cOKdi8Em+88Yb1ilcr4TyvX7vm7Q4uXLoQ+xRMnjx5wjpDB42NVNnOoqmpWfqEs0S/2Iok4qICtbt37sa+vXvjyOGjMc6i+YXpeP3110T3h9HZ1honkI8aFgpcu3lLMh20HhK81NZCX31cunhfAc9KPHPiRPz3/+T/FAM7B+OKgsRV1dc7NCj51sfeffsdbJ4/eyaOHDmq4El2Xl4lWc2q8SqP2dm5WJt9GL/y1MFoq4m4P7USKxu1oXAk2Px2uqI6ZhR+lm1uRw2+RDYnU401GcCsZDI+ryCf0X4HGoI7N6/GKBt2FtMyeoNNOQCTAy/2LCz8l5PqSasumahT+j0aAPsW/IjucQ27t19TohHHDqgDn8R9fBjTgXxTD7IipR+igyW/hTsu+YrioanCj1M3voNzynpERVcNS/rJkT6a+8BJn5v0qBYQJb90nIM3jXgkBN6V6MCX0qCxhxLTkyR8Ff7M66zUsNEAkZ+AA5h+klPw7CvBzZ+kA9rISwOd7ULiaH49ak+y4YNWJxV2+6E8NNTwkTYAHKiTvCS+i8OFzA0dKqcirpO6gMXTquBTLGXJvEkH99ED+EADj0xJDkz5wMyCKhVD/zmy7twEHLhkMxzpgN+1qVK0e5wUozKmS/BpiyhfwCzwKAKGIhAEJ/007oW+oQPIiACn2LuRNpEnSAnc+J0DLiVd1YEuIFuQzPY/ZQ6PUk5K4CkcPJUmGDlFV4oBSvnMB8FK2OCdAYr5pDzQVCdbQlaMaCE/+Ehm2kzuFfJClsCGFmCZF0rgWyRwIVEPdsTTmtRtGSq7g6FS9gy6cir0/0PXf0B5dmTpfeCXptJ7n1mZWVWZ5b0FUAXXABoNNNqixw/JGQ4pihIpHmm1kjiGMwOS2qOjlfZIWnKXWtGKZE9PT09Pm2kP0/BAFVDee5NZ6b33ud/vxv8BTR0psl69938v4saNGzfu/cK8ePEM2UPVeQCguSYd+lRZUeHfCUSRa6rzT/EOccgHmeP/OKfyQ9cy/t2//9+8QgWlN22SkLOHGYOsaaAiYDx6Ar6PsQUYgWIRRFSC0ybShE+vCMEQGecKmiozxcllaRpZI2N4F3CyasVLBbP6hBJ9isRNLlc44sdQbfScUN60iJ2eF4gfXrJyIdR5OxDoMBWIQCgXgAgDShmID00MAb8jrQ/isjAw+hXwZQccNF1BYQyoCBQ/QjrTEH8RPXMkw5FbQ+HfkcZnhlVDln5GxaWQ+IH2J+l9B+CUDRH/YkBayAWFzbaYyNJRJmRDLBp6NtpF4E3C2LnevCDnkZGRWIDcM2XAtWhwagM8vr5BI6ztMtB6ZnO+tldLVfUNTjtlWbI+rliXr93W91970+mntL7o+ljLU0mlnfzmVh09uFutDbWqrq5w765IVZWVNs4VLveqHvb261/8//6V+vv6VV9fY7BSqZk53qzkW3xLamtrj7VEMQoxMaXzZ87qM08+Y7DQaXmt6n//1/+7Dh86khbmjxjMNTWrvrlRdY31McrC53COHnvEoNEAykaURty+sUX9d+7ouNNduXhF2zZ3aX12VrUGCMgrDCe6ZX1Jul2oar7lePpjlVWW6bEnnlRby0Z1d/H9wbWYDuVD1tVOzwgr9UptUZf3bjN1uaK+/ofatnO3xvj00viYygy4PnZZ2OJgZnxUW9pa9NwTT2t+akbjptfY0qQ602ODUHqFoy4L+0oxSvbhh++7Pq2Lti3XL13R3u07tW/nTu3c1q1qxyl0/Mn+Ee3v3q6x+70qsBwrLNeFPHqKvJ26YuCzUR0dnbGnGfvgjI9PxGL5bXt3Kr+sSDv37VFHW5vqGxrUvaUrvmQAMF9eW4p92GxmzfeErl68qIsXzqnL4O3QgYPWqHW9+tqroVsvfv5FDQ0OGqjuCIc85rIOjoy6zbJWwiD6fo9qDOQAOQtM303na2JsUr/5G7+sHbu3qd9lfv+DD10HOKKCeEOWrT8AV+0trdZXl//mbR06fNhtdFlL5i9/ZT5eEvjw5Ac6vLFWT3eVqbxgVpN+NmmdXJfbjnV/Kq9U47xogdHXvA0NIxkb4jNEk7FfnXXf9AFkGNvoYLlMyA+bg12MNmsAh22h7fCb8Ik9JYH/4zJaKG2YwvicDHKKS/uMmL7OpnR4DuDAFjrpJ0CMwP3I2+mwGWgbIbTOv7lKdteXkbcvrZMxwsBvZxzOJXcOJ8LznM0gn1j7y5INRvCwUw7wFwDQ9hO7RJnDPptXfAKjFfgFbBBTtXSE+Xhz8OK0UVacMiz4GQuRoRNlMd+xZ5afZaNCdKIDeBn4MupERzccOjz7HPbbtIlDCDtn+59Ax2rEY5oPIBqyMo8BXkwbfqJtp6KZ1yRPZBhA0H/kR+c1RvfMUwaAYTLW1DkxafArLNdAdgDJNBCArkGf+o5/7nDzMlVk50DcHFD3ddSBD2SXyodvSWVCPjynlNR9BjQ/qRf+HDnicHbaNKJKMI+hSxvcaWDvSBbNMyrpOnRyQDFpqLdsTzjqEz9D3gTkBjP4HeIiw2xggZmotIVDbmmL7yP/T3WUDgVls4vJ+b3EY2orjBID1iJ9rszsI8kyGGjFSJhlTV1T58gXehnAiZEvCPGfn3PiPvXJQAQPAk9QXojz3Aey+uSHr1ncj+xJy28Cv0Pn+GmZM5paYrsd7cP5RjswyRhgQRbmjZFZ5IwsqRdsA7lm++IV/MEf/MEr8SZMLhNCJhS4QWAQix3f/ZtrMkQBQ0Gj4QIwUJRPaRCicSCEoPUpcIBGll8YjNx9AnGhG5VCftBHxg6k4z4xo7FkCgf9XHoEy2Z+wTu9WdCz05E/8UDtRE8ABKORRrT4I9/Ij7SOBNfQ5Q8lR8hUZKHjZGlCNvwmviuHRAg3lSk1ZK5REHjjJnQjXfCVrhnSJz78pEZm/igSkX2OMnLpSBh96gCljjeNoOnHnKkDlBSlZy1Aepb4jEbg+PBLT4deHPlQl7HWix6NMxu34+VNQzaofDhppXcDWDTNofUiu6YyFZnHX9tTprJ8GibOasnOblazy/n6n//pv9HA0KRW5qwP5nPNxejYsUUNDVV64TNPas/2rTbM9M7Ng+ligJeW5lVRUaqqiqr4+PKevXbQZfTWVnT2zHkdO/KY3n37bfUbtLS0sOnprMZHh/Xsc885XrEuXbkQCy27DDgwuLSzyorqkD2N4pyBTWtzkyqqazTjHs/07Fw8m5oci1EhnFltXYPq6upUZTqsZcuzXAaGhjU/uxAjgcUGIYykPRwYVGlVmUoNOqwOqiip0MLcbKznWltZ0g9//AM31CVt3NhBpbmM89GrGh3o04Wzp7XnwAE1tHXr5kSRWru2adfWDlWUVarn3gPVWgZf+tznDAC3uL4KDHwX1NLWGmpQ5LqYmZx2Pc3Edh4fnjqlq1cux7YcVy9eUlNNrTZtbHfeCy7/sgFuo1oaG1VroDgyMOQ4l2Nz1M5tBpfovulZvFG3vMHa1Nhk+fbH+q7bd2/r7PWLauhsVWVdje4a5F1xerk9fe9739WyndljTxyPvcbGDXJvXrmiD959O+ruxRdeVH1drc6cO6c79+7rr/zW72jzlq1qb+twXRS67su1Z/8+rbt8gGQ+Ft7W3GLHbFBbUaaRwWENjc66jiYN4LbHFhJTBmHUF9NFrC+iw8Ro8SxbOFh/fvjjnwSIolU2NzXqnTfftm3YoPZNbXbagIYN6mxtUUv+oh5ryldbGUBqTVMLK1oxEOeYFdtQlGiJjogBcuEKm6CyBsydEncgFi0rfBhTq25SMRIPAGVqCIdB+0KOfB6HTh1WCqeX2bI4nD6sBteu0xh9cCWk3jKj6/7tSBh5RhUYBeT7fnT0cExx306P/Giz2CTad4A3pw9nbMLYGvjJAAV5hY3yH+0h2TzL0fFTSPGio+B0mT2hXZAu2cpkp7CFQdARcCYAihgN4J4DzpGlHSxdAKxQDsAp8RM/cEpIcoAe9OnYMTJAuWJEhCiOi9/B7pIMB8geeMuWE3Swp8ET8X0mD+5l9zOnTH2Ez7K80kav6T40w7jmQlYPxPtENjx2REAAbRJwwTQTPMd6Y2TmP86ABsrAFCoBYEMZCawXhhTypMMZI9jOI3W+kx8I/+CQ5J/Kkm4wOonviCLGf2zWm9EmULcBNHNHlNl6QZSsnNybnZ0PkAwt6iPpKOA0yZN6YJQIwBVLWVwmypP5ceQIfyEfn7OX3dBJyEIvdSYY4UwgjPjco/7wMdm9hBeQHXWV6i1Ai9PS6Z2eYX2lG6Cjhd6aH3xatAXTItC+CMgxfHYmE9OAN8rjSOFnGCELJnnM8QkP/EjTkfCILLM64F60A9NHrqHfxkvwCd/ZrBlUE01n57LiT0vLSmPhfwBG8w6vgMCYvv/9P/i9V8gkIUgyTEqAoIiIUBlij3l7Z8AaIO5vsAJTRsAPQkf5uB9C9z0KRGXh2DlSQRBSYpHfWTzo/KISRcPIXROSoiTFQAHJC0FBB0XgPnxCguc0gFiH4QZPhUVe5AMlR8p6qQgDocbcvO/DQcZLfHSXHMjXRyBbZOGymO2IS0VzoNDRAM0T8VEW5ACbNLSsLIkit/OiZwQPKDk8xJC+FQou8u00iEt+yNTiSHRM2yYn3vokbbYwnzKGwfIfvUWUNt+0MBAEaGTyTeg/3z3R2cgz1hLAs50peQPG2FPJVa2B+XVNThugrdrJrORpeN2gJL9Y++rX9XSHHY7zXFxb1NT0hMoK7QjzS/X9N97SosGKDHCs7iowyNq2d7u2dm3S4IN7dqTNevjgQYzalBvIvPPWWzEl1dRYr+07urVjZ3c4F/icmQHU5avS4ObHP/2emtvqdePaTTfofF25dFGbNrXb+U3rwYO7TlOo1177qWoBIB1bXEbqaV0PH/bo4uXLqqyuiM1QKTOvXi+vud6twy+8+Fndvtert995y88WVF5R4/OqRkeHDEwskTUA/KoBimVgud7p79G5G9c0PD6pu3ceaLC3T7euXHOjzlNTS4Pu3L2jTQZDbEnAJ4tYnA6dxZlhvf7Tn6jZoKpt8w79w+9f14VbA/rBuRF96aljeuHJY6qrKFFLfZ3GhkejfmsNYFjMPj3pnpPlDjBcyV/T8Miobt2+rUP79+vOzVuqr6rSwX373EZZ7O26s64uWHYA27qaKnV2btFqQbFO37yhG/cfGAS1qQAHRJthqsE6NDo5HltqMIU2PjGqH771E129f1M3b17XQG+PNrV3xksCJRXlKjafzQayN6/fUKcB5ltvvGHQMa3t27tU19AQw/m3btzWk595Rpu7uq2VBfEh8s7OzbEHGJ9vYlRxoL9Pcwb47W0b3X5lmU1p0GX/seW03fryy1/7kuWQFy8VtBicMeJZXVWp3od3Xe+zlnW/3njzA01OTmrPnt3h5Jk6RW5HHz0ae5IhK6YG2ze2aYtB9oR1beL2OT26sVCHO2s0ObemwcXUIVrKp2NRopm1As2Ya0YMC8Ngul1YH8cN9AYm5jVvFOYWF1Od8R1FaxujKQDifBtiOka0f4w2rS4coGmEveDsA8eRjcDQ7mifdBRpxYy+EZbsJNnBn29O4lR5ozKMtm0cVoW2C52wNWFbAYc58MCRtXvfQp9o5xzxzP+RG2to0zYRydaF/SeJbRh5pREd+wXrCB1KbCVxU57JIeI7GNXKphIpE1PVYXvNKbYrjGEYQifiMpcX/FEGrsMxwldiJg7se2zwzEgmdeH48I6ti0XmVhymgrmDf8IOk384eR9cx67vps/0Xby84GvII7KUFdSS36EtkEEAUO76Gh8Vdeg4lDGNwDFTwgHIAYClkRWuEzhJwIs6W2MfGv/OZIFMyRv9gE5WN4nXVIcZwCH/AEbEcf7pP3wP8gecGWBjrIM7DqYyWR+VgBi2nhoPX2v5MstBOkb88VOUt8IAgbZDct7Ki70QfT+Bq1R+6gka6DH+Ch+a6jV1FGIE03ImTYyGml8nCT/MYnRGHAHN+FzyJjOWjFBE8qUNZFiAOmb2irToXIYH4nCezDqxViyTEbyhOwCtIOAQnR/zBL/oKs+jnv08QJP/Yv01VLnva9ZvZvUAHeRH64z6iTzyYxaJzj08WSKRV8rS//knaTO+oMkSHpbUwA/3shG1gt/93b8f32qMxE5I4bMAigxFtpbQg0GRIAriYwgtTTPS2KgAx881POKgVBQKBmMKy2QRDJXzaSDTnFKYyTASuRBXThNs5ViiQmhc3KByMyHFK5w+UziG9+CH55SFwmf58C+EasIAldhrw3FIZ+JkETzkriJ9pOaeD/hn4XE89W+SUH7Km+gmA0fFQpehTeJFJVAY/0NJkatvRo8A+dJgA3QFzUQHudGromyhJI4Xiu886Y3EGgHqBoOQS4NsURR6mqlhIDh6a2ntGzzSwJAhU4uUk0bBItA5HxSBtWEjoxN2yEu6M+W0rrtFN5qJtSJNqlQ2LfrVbQVqK7VChvKhMwUGBS260zemN985qcV5Xtm3rqwvq7K2XJ/5zFOxYH1jY62ee+ZJG/tl3e3p0djYmN54/Q29/PJXVeFeIA4/9RbTcPb169e0d/ce9fYNasKOvcpO99133tGxR49orx0t02MYwsqqCjt0PvWTFsC38MkZXKMb+ZkzJ/XRhTO6FG/OzamtpcXOfibkS9rNm7bq0uWb4Uy3dG/V/oNHDJy2K8/1vGb5ARIwADi/ydlpXb19k9d/NTQ4qvOnzwdoKC8v09j4hAaGhw3wqnT4kUdiDRVva1KfkyMDum5w2Ny5Qwd279WPr81pX3uN/ssvH9T3P76nLz3Srh9//7tqbGyIkbN4k8d1yHYZ+auFmp+RvvndH+jeyCBDbJpfmtepD97RwV174u3Lfft2G0Ra99lA0+VCSTAaJdYv9H/Gdfj+mXM6efWaHowaYBng7N69PfSRtwo3FBXYGLAeyApgQ9vYUKsay7TW8m5vbVFbU5Oa29t1b3RYW/ft1a2bd3T+7Bk995lndeajM/rgvfe0Z/dOHTxyWHfvPXDZK2Ja9+dvv4lrV7NljrHBGSNXFhjPTE/p9ddei2mp6ppqzRj4jY2PqGfoofru3NVTRx/Tk88+owLL+uOPT4utRTDYvGRQbRmPjI7pytVb7gjSKy9Ud/eW2Lbi4MH92ndgr8qtTxcuXFBX11ZVVVZpx66u2MaDdYCtGzep58F9tddU6EDVonZWpW+Rzi67zbr8iwa5K2zEul6spXXaEA6fqRPWrUgTS/kGYbYdzALgbBglIx12z89pX7yYgZOhXdGucZy0P9ono+5M9YfDsn5Eu3ca6oz2lI00sJkzaaKd2mYUIj/XLzaHewHgHJf0/KZCqe9wXJY3TiezkYSMj7j2gUNCX3Ds0Apn6fuUGL7obNC5gzq2h4C9Ik2WjmeMRmK/Se+LACYZj7GoPmcP0+GbnP0HP9FJtf2LEZ2gjx9I+QTgwGkjdNL5PunIJ/teYrLvkATApW1woIn9x0bGCIl1Luy9y5N8UCKGXKDNEXVA/eTqAduGHKPU/o/PDwGUKRf0sMHYZw74jWiOB22eERfecOZRFucX+eb45TNN4dB9HW3WFwxu4Dui7sjb8QNycCatr7lPQO5cZ+d0z3Rt/wjhf3N0yRFwGgDW9+mY4QeYMuNN6Cg/9W+AEPpmegBI6jzAs8+f8OmQQNanfEIrrUlMdYg/hCYfbicvaC75NzqVwF4aQAkwFJSjiKaVQGcAEz+DBn6RssMfZ2wtdMgj+bKcDjtxDLbgy81b2DLTIx6E0VHfzMkyySULGQ8hTx/UPTTTkUAx+lNeVh48xEgaMoOe8wjaDrQhbvBsQ2FR4B7SxtpQpyEnbDuh4Pd///deiYwpjJUExjPh06hJiMISh5EAQmkJm60lJBnBSk88BIoiMH2RKoFGUhiCDPTvTFFaBOboQSM49w9+U0ga6S+CsCh0igW5+I9n8JgAT2qUVGhMLbrRQ4MGyHOEkwkIkAIJsxtlhUaARgsMmpHXL/AVgg9e0jDlhqgI+CF/V6aVM4yNfyNsiIcSWDGpIMqaZJvj13lCJ6ObASJ+R2/NfIei25gHHeeBctO4Q8F8P/WS0t4sUZgcrxn/KC5xMTrx29dZfcIP/DKqFQDVv8ljxM6Y1+NZszI5Ne1e0aKmV/I1MM1O9CwYXdZDVWnODmlj6Yr+6r7iyCdg6VpBbE1w/epdff8Hb2qgf9z3k5NB0Hv27tJLzz+vsf4+Pff0CVWUFhlkVcReUhiJxoYGtXd0RMOdsGNkSxPeziP58MiItrBZaHWNBqYm9Bff+U5s0rnPNAcHBsRmn0zvMnTPW3KsVaKMw8MjNjBLGhh8qHc/fMtphzVi0FRZXq4tvF3ociK1LVu2anB4Qleu3NHcwnIsTD9w6Gi8kVhUWhwf5a5md3XLenZyyhW1rnK+Xzi1EOWtqa7Vf/qf/O34pNGoHfr1m3dVVVOvpuY21yU945JY78WnfNraOtS67YhqGuu1ZqPz7fduamByLkaQH2kv1kenPlZTU50BbK2uXbth0Hkj3vjs6m7X5PSIXn/vbX187Yo+PHtSd25e1WOHDqi2vDLWu+3YvtWgo8z6tBgjQegRjonyAgSv3bqjj85e0ND4lOuThapLOn70kMqKSg2w3Wu3kwDoMo3H9GNJYYma65rV3rjR8tqsupoG/dl3vqsPzp/RydMfqbm+Tr/163/FejSv1376qupqa/XUU0+qpa0t9BgAxAfJf/DjH+qRR48ZKNXEfV6QQO/v3r6jpZmZGCk8fOhwjAp88L7B2/79Ws5b0/5t2/T0448rzx28fMue9UE4iVMnT8ao3+DQoDskS3rYPyw+ZNzc2qCNG1tjaL9ra1cYYdarMa3JB8V5W0x52DaDbV9/72evaYOB3PHHHnOZC1W2OqN9zXl64cBGa/SaBsZmtcQUpNv6dH6JpteKNe+OR1pKYMPpNsgbpaPzy+p3HY64zaw6Ph2q4vw0arHC1Cf2xHqWgSx4xjbQ/pLtsk3wfYAHtpW2HXsYOQ5EsJkm4ms7KdsaPwp6nGm3dNiwrdyEVnbQ5mmfhESfkaC0WNlWwnc5nCxshvm0TYD35PSwSVi45ARxwFGgXKBM2TlN75E3U0vJ1pBP1kEkxLY8/oM+cQhxzkWIDjOdLf8kPe2XMkAH/oKeo3MO+eTyQCwpPnSRCWu4eAufei8LvhONXH4O+B+uyYOQ7uPQfxEYAixz11GOJDHSIGs6qgC+5OBT9XCm7SXe/AMHw9knAFgS+af0KTMds/BLIR3qPNlp4uGToMU1csYnJDkk/xP5WRZp/VUC0/AJX8QLX4SMcvc50/6Y5SB/6ovOSJnbSAAaP8f2o5M8j/TmCf+QQBd8Y+vRbQqTAA2+hI4uz9BZOotMtcfLak5PTPxx0LQe0C6ZaoRH4lN3HPDIMzMd+o/vgkcAC+04kys8I/fkg80hYoZWpAUAMc2bZrm4E5vY+hngLbGd9D0Ar29kBwLlzH2+FxkjuC47Zzoe+N9UD7ykkdoDncCkX5STP3TQNUn9+Bf+lfbJW+3Bi//AQqSnDAX/7T/+R6/AKMpP5QQhMxfCiN/wjqNHGKw9Sj0QhtAADjxj5CsaOhlbcBgMehwwnxx8elOBAA0KgqLyPBXeD5LskiKYSQrFA/ggJAGlkIsa+VNihm5xNgT4I8QcMGVwBcJvbPgGqPEfNEHilBm6WR7QSCKMrD+99gHKjX1GHIiPuDdsSFttIHCESXkwDoykRcVFJaY0lIeDCkuKAkhK6J/GgxxpkACt+LxGrrzw8AkfTg+Khjb5sZA1PUk8Ms0YhthpM4WhLjNa5E/dsMUGMknAbsW9/dm45puFcwYC7ED/cHZVk/N2EgYwvM3Yl18db4S9vMPOrRJDawPvYlDWngc9zqtEb7/xnnttLK4t08LyggFWubq2bNGOzZuVt7qozz73pPlKW5LMOV1NTXU40T/71rdiFAQH1djYbAHnxRTbzl17DFKKdfLyVb1z6rSmJib0ay9/WZs7O2KNDXYL0EVdjo6Ph8Nn5Iy3/YqK8nXz5g3NLMzpTs8d68OaDpheo4FTZXGZ5mYXtaVrhy5evKq/+IsfuSdVHbvVt7a0qvfhgGVt2gYMFRVVajBwYgSleWOLxqdndObsdfX3jOk3f+NXdPz4sdgeY8fuvXrs+JO6eetubBfxsK8vgGOZHXyBnTL7R71xdVSn7/bpXv+sXjzaofa6Sn3pkU790X/9xwHOGhtr1d3dpYOHjqi1daNu37ppQzWnTVvaNM2LBotzbkvW6bkZff6ZZ7R/3wE1trWof3zAOmHj7DpG59B5NJSNCenFtrRs1KEDh3Xnxg2Xa0UtjdU68cgxG6b8mLorLinUvR7z3cUnkWp0ke9f3r0fb3rOT81pdnbOsp8KnSuyPi/buFaVVqqirEw7DU6ZUgX4MUrDlhN1NTV6//131dTarCeeeCrKT6ehqqJS9+7c1TIvchiEtdQ1xBrM0bHJGFX9/Je+osMHD6mttUnvffC2fvDGa7p4/bp2b9saa/h4q3KL9Yn2ccPA9Or1W9rYvlGNBqz1DXXq3NQpduEvyLc9Mj02bUWOg32Dmhod0/jIoC5cvKAbPQ80ZlnmuX10dmzW6uKsCvMWzNewdlWv6FhrsYoLrPMzOCHs0LoWLNcJlbo+kG/csuenwyXr+npsgjs26XJZLwEBmCPaa+pQpVkArrEPyf4AeHnJYdVtkLWS7CNIz7goRiZGLR/Wh5SWV2DUHI+RfaZqGLlZTmDNtKAbv00H+nSWwwH4CBAW9ta2iQ6wnR72JQM2HNiGcGSOn327DprJTuPkCiz3hYjHixA44jDAPmG7sO38ZK8kR/KVxWKbQnw6U4wGQIv4tNPIM2e1MIOxrCD8RRpJgnj4gIiXbG3wYhuPnyHgUFmgnpw6NnE+nFxyqLkpMqeGPu0g0vh+LBlw2TIfRjzukxH8piOip/vxCH/I/QTigK7Ii/ySTJCho/q/RA+7Tnl9H5naz0UEaPqPUuGFYvDB98IX+B/gL7aK8F+MJPlZ1JEvkHkMSvg3tHiOvmCzsyMGBpx/kMuVAbnBD76YgQjqP+The8nnEz8BLM7QJXCNLlF3pCVQd6vWMzKAt6RvaWQRfWG0LurJ+hCDH84jgLlD+DZLjny5DwHO1GcChxmgQ9rJr0Mb0JLpNgAvky/xKTP+E7AJXdLEtLN9IHKK+w6kpd4BX5Gfn8EvaakP6EXeKfuQdbACIw7ltmvkS1vgRRBuw3MakMnphm1F1LnPtM940c92IOwl2AS+XD/4d/JH/+KtRggE6MgxQeYwR2UTQqF9L74QjsI4jpP4eVIOjP5aNHhn7hBKaxVDQVF05kUTuk0jLggDOllPiUJQagRKIyTfKJRpR0PPhWjADhmf0AzggjL4wCDDF/HghfSpUqGe6+n4mvzhm3s0cgJ8IdWMNmWAfyqNqYw0nE6UpHjk8elbLglBRyX7PmuIoI9ywBeyJG/SYTzj2vcjz8g7Nep0/SmtSAd4So8iUKlUKIH7UTb+IzjPNKecGiEh8ZkzwtD0AXizVOL+jJ0goy5sA7G4vCg2xpxezdPDKQOwJV7HXtTwWoVmC4plOKW/caxZBSuzYSRYBzcxMaqt3ZtUZkB19qMzWrITZnXXesGKauqqVc4ry/MzeuToQe3cyXqfdY2NjigfRTbft27c1KuvvWYQVqMXX/xi8Ez9jwyPxFYDw6OTOn3lqt5++10V2jBsbKg1iF6M3uuli5eiDHyGBqdMI8UQADYmxoYdZ0XNTW2xb9dOg6zuzi0GDOU2Zqu6fPWuPvr4giYmp33Mau8egNMjMZTN22sxXWL9gkcM0pDLuaGsSA/6h/T2O6cNLiv1O7/9m6pvrLMOrbgSNmhqcjK2vti1Z4dqaypdT+4dGQRcvvCx+oaH9cJj+7Wrs0Wj0/P61oeDejgwoGOdNfrn//rrAYZeeul5NTU1Rn2MjIzq7u1bbviVmp2e07auLh05sFdHDx+KNxYff+y4wVKvvvvTH+r9K6djFK+prj6mF9FXZFBlkNnjOB2t7epq36SBhw80PDagOgM+ABOOns8rvfbmT1XRUOHyuSfPthaVpQbhs+alPjowGLHN7e3qNuh57NijaqhpMBCbjM8+1dfWhYyuXb9m8Dsa0wt0CJqaG2Pnfr7TyKgT4I371y5fUpmN0Mdvvxd7thW4zY4YKF+7c19TM4tqNNhdWV/St77/53ow2BeyrzX4YC1NmWVeU1MVb08O8NUC6nXnDk1NT+rxJ0+47gxSrA+8Es6u+Iz60TRGrUvnPjyjmalxPf2Zp5VXVOBOxbQ+unhRQ7192t7eojU37hXLY93Ap8T61122pqON6PiShmeWtaIS03ZP1oZ9Mq9E89bkDWtLynPdMz5ge6vFdT9bxNnaCeTZtjl+rFOJaUq3QbdxdsnHNuHYsjaOzUuOPDkq3nDl7VF6+0whZ8s8iE+gDcdol/PJbE6cw37yDLBHJ4/2npxa5OM4CRSktp+FzImFc/U57jkuI71MsYVTdXzoxAwB11gfhOuDv5gq9HWM1jlEPg7Yb/gAgGBrsVSZX4EFeA6n6LrCDib7Tx6JBlx+arehic1OSyZSxzLZasqAHLCfHJSPA1qUHVtOhgDTsP38DB6SRU/l4UaSB3G4j52LDnvkYflaPjh3ZE+c4AGeTCfZ2kST+oFvbFIQzmWYpJUGC5ANPjDK5LKhH8ifQQnyJAEOO/MT/IY2a3yRTVYOnkOPuknloQzwkgY5KA8DIOFnYcNxEAfbfSQfmUYk8SsJzObWSDkdayzRZ8oRAN204Q/6xAv5WqdJB+jKAvUSICv9i/+wN/DAqBiEeHEi+f4UH/3EjlNH8I3PpWOPvsQeZpZFqm+n8zNGuOAppU0L39PzIBl6gv1imQAv5AT/LhNtJXTREZOcksx8kaPttuN06SPY6EJav8cR8RwCDyB/H9GZcp5sHAzdbDP2hHGSrqa6SoyRX8Ef/tEfvZItZKMCGTHx/YiUAEGqfDJF8XkdnEri7RAqJxC/2aFhJmWBVQroQgMcckpBIF/nH8wQEDS0sx4hpUoAxX8uAEqJMiVhfsp4qvScsCKgzKkC4B3BUhYqnoZMWt7W4jflQVAIIkuPYKFHWYIJ+HB6WgLloJxkDW2exSJC843zZySNkTPyQ8Hp5UHPdZALCXjF5ylcHhxJrL9CECYYBikYSWXkDI8E0iEHosIAdykjQ7BJ4dzoQuY8S7IBVKXRrk8RP3mFTGwwUGoaIZoS3+bEEdi4MgI1bWe0aOc3ML8Wu3mz4ef0Wr4GVWFR5GtnS7Ge32iZxMLOshiNGZ8Y0fbtW9TZ0aptm7bq3p1b6hkZVk19pVrteDsNiuori/TVr7yg6qqKMFgLC2wsuKrr166psrwypo/47A17grEuB/5jDaH15uad27p044bOfnhSTe597N+9Q61tzfFpnxu+jyz37Nune/fvRa94dmZe77z7th3BemzeuXf3PjVUNhiUNNIyDEqKde7s+1rfUKc+g6jf/Ku/phMnjqtjU1tsc5HVzYBBEfvX8fWD27fvqKG5TjduXjdonNYHH5zRo48c1pe/8ELsGRWAr6BI7733gTo72+PzSLSpiuo6G44ZnTl3Wls3d6ukslb/0w+uadZ19VtPbtTx3V3xke+ZwRFt3NymRx45FHWGHgDAPv7olOoMfhpaGrRn915tbO00iF3UYP+ASgwQaxoaVVRWYoc/r7GBIe3ZuVttzc2uF964s4yt+xfOX9Kjh4/qwzff1BOPP2ZaTdqza69qKqpU4bJ+9PFHatm0UYbZ6hl8qDv3H6i6tEqPHTkSI5ITk1N0oQxm0LHVWLxfwj5lZRUBNLEXnVs6tdUAaGhkRLMGPCyCrygr1ze++Wcq9plPAqG7g6Y/Oz8Vb5guTEyroa1VS6b70flzunzjjk6+/5EGDDaLi9Z18cbVMOhNBlodG1tdjwdUbxA9MNCr2zeu68b1W+avLkDyoUMHVO14tF8MHm1hxDpYZtmMGww+eHA/1hL6oY48ekSNjfXx6ZJrzvOzJx7Xsb27DVwXVFVc6nIWq7K4XCXYPtddV1W+9jXa8but9M0z5ms5GFQt5RVrcr1Yc5YNi/DzDdDyDHhoGjNusxOzbFa7JFthAzCcqhvx6rIWw6Yku0Lbx6aiK4weM8KFnZiYYNPWeZWaf3QhgEuMROMAV2L0AkCEA+MZNGLtjmnSljEfYQ+QBXQXF6LDl9aXJDvCg2QvE8jAmWJQwl7biQK86DjMzwMUE4hgbW8s9Hde2PtPOutOH/bIZLGBZBD1EIyYH7jxQ3b6BsRh70kHv9iv7JV77DpOCxvqy5SH6cJf+B8fGbDDvqXRmGT3sL/REc/RJm/OIQnTyMrLHUbZwofk0hK4TvHJN4FV5Ap/qSyur5C7/YE7mdhRAv4Juw7/yIvyY4PxNfgI6ODnQubQ98Efti14dXp0gTJSbuhgIykf8oVO4spPkKUJ4RcA8pAjFMWbu7RS6jYBIgLtodA2f5qNfy07hmmRIXRYKI5Y4BHdhofweQ7Ia3kxLXFh6hlAbqGITad5CYt6QX7oBKNI+EDKA+//gRxzMo7f9jfcpf7Qwxjp8l9M7fmAaXhjTZy5SeX0NS8IkR6QiIxSCKrxO+WVG1SJHFIAO8BXZG0+qEfqLsrpcgUNP4TH0BXfIU98e+Y7OaOj+E7OxAfIgVn4DXHaJ59Qc/FCb1YsN0A006XwBI8ZIP7F/ApecYjevSuCCneZHTkVhkhJoT+dd6cyCChSKjgACqYAFlQsYkvKQRoYyOJF8EUoM8z4J/QxQPR4oieUkwBIG0VyTSXF9yU0YD5D6Ylk+p/f5JddE6LQps/oDwrGfXqOkZZnOeMAfX5DP6V13r6HkJFFNBDo+g+lIwqNJMrhZ9wg74TUqSxiOlLMR6QKhDiKBH2UlDQBPM1bmtNOFZxklZSCfKkK+IpgnrIhVALUUSSe01gwDNmiRejxNkWUJkcA0AfozN5MNZsBwnCe1BvWf261QD3jC5p3z33W9Trq35P5vLlVoK91l6i9YlFjw3zfa4MGp/piIfnsgstlh5VfVKry2nqdOndZWzo3q6a6WvUNFXr86G4dPbw/Ka/LVFpVrqG+QesIzmfZgOMRtbW02qn2RyPHMGIEHvTcj7cDX3/tdS2MT+qJY0f0zLNPa8uW7lh/xR5ULoUB0Y0Yaamtq3GaHp07fzY+HsunfNZtMwqsPEn2aV0Ea9huPjBgNFg48fghNRpULRtEvv/+e7Fu6+HDh2psaojF/DigK1evGrzV6uKZM7p28WJ8iPuv//Zvqntrpwr5wPVSgb5/+oG2b23Rto52rVre4QTM27vvvqVb9+5pR/dW3Z51PZuHAxvr9M7VYTXbqf/kT/+FppcX9PxTT6mxvk6DA4NuuDRS812M4V6P6dN19+74kPVg76hBxHu6f69PW7q6NT01ocXxaQPcDoOQKo0MjYReV1fWqLmpVe3tGzVnGU6Mjqjd4JhPEKF/G9xeZ2bHbJAN5MZGtWvPfpVXNChvrVCPHDru+q2KzzB99PFJ1ZQXO/1wOGe+CWmRxLQDOs6GtqMjoyEzRp+WFuf9e0i3DIoBP08+87SqamoC0J784P3Y4JaF8ZVVVZrPX9e4gdw5A6+1pVWN9PUZBO3Uof27tG37dstse3zeqRYgy7rD6QndunVdTzz1GU1NzUUds83H4aOHwvHQM8dWsfP7hQsXAzB/aMB+//5dbe3u0qEjhwzS9xvYl2l5wSDGuvD0o4/HCFxMZRUW6fT5C9pQVqricrfjfHcctayi9WV1lczqWNOKSlyvfM2BtrFmGS6vF2ksr1QzBmHsbl2wxpuIdi6rGzRtXR5xJ2aMrVVw5j6WAUA+sI9M4dEmYhG96bEZLnYBO0Dge3TsVcY0uQ1D2ChGmbG3bGXBnms4INo9YA5QQxsnPbvv8zkVpvCRB3aPdo6NAijgMLLRqBjpwiGbBvbFbEbHCFuErUCXqT/AB+0Sm0U+0ML+hI1xXOJjL82iy5qzzz4DHtDJsKX2H+g2dpB0TEsScJLIINYVAfLdZgN0uV6hgz1mBAJbxrQzNjWza4SUd7KdmQzCGTsKoyYx5ecQdtV2G/mn9HDxH4YMaAGiAhQ4ZHmlxfIApgSskA3P+E06QtDO8QJPADHyiXj+gy8AB2mRH+nYliTy8D/SR3kiNiH3P4990H55yYu0XOO/kTG+iQhZGmw8dYmNhzX8CfegXVNdFaCJeOGtnJS4GQ/oC/4pyRQ3nBaMozfIBb1l3SEd0xj98/1I68Bz5Eec8E+mgV+iXoK/0BHA0Kf+mbTUPQDbbDjYpyJrPy8rT9OMpE3+OdU316TjHDrvcpJP9tme8Nt+nuSZdDgGeoIf+E2dB/SB+CE//0O/WAIRHRrbOdb18SJbtK9cW+EbkTFoYl44U3JqjDip85I68NQPMidkvEb+f/iHf/hK2tsqrVOi98HISBYpQIMD1xSEM4L1Y0jFwW+XINYmIGQKTmbEzwpPOs7xl1NQKiV6F74udKUSgm4iHhWT4vt3lt6XHEkhUjxC9uzT6/TcyaLwGBU/SQJGGX4hfgA+yudKi4onrvlKvb40nAn/MMozeKZSovdTZIXw83gIfVdU3M/k5rzoma2ZLsaF6Q/KBZ1sDQSkiYNywR95cSTlSrwSB/rBh6sbESKdT4LvAy4IoUymS8MBsVLeaAR+NsdUIGX0D0AY/LJDOgrDYvWBuVUNTvPdsCXTW9ZdNZkEIx6z+p1DDRrqHdBb776rLbu2uEdeq96+Sf0v/+9/rXc/OKd/9W/+RK///F0DsXUdOXBYW7fuiOmpJ594LEARUIQ3HstKymL6mWnOhsYmNdQ3aIzRkvlZg5nueNuRcg4NDcbmp+9/8IFaHefxR4/piMGXJRO6VmIHOToxHgvrd+/ZrQe9vfEdyBOPH4/NRV/+2i/Hh7XBv3zuqNIA5mH/gKVQqXNXb+vXfv1lA4e6kBFOjLckWQ/V0FBj0DASsunre6i7d++opa5Rq3Nzdqx2xK7yr371l1wGA7N8y9bHw6FJ/ft3H+rHZ+5ogxttW1ONZsfH9KOf/sjO/bBB0k79+NKw3r06qu72en3txCZ1VPJWZbVmR+bU3NimzVs6DaSmVGnASo+N0bO68spo6HwQe2l+RTdv3DOguK/Pfe7zIQs2Nd3a2a2R4TG33bSgvIQ1dna8wyNjqqip1dmzZ9Td1aVFgz6myNgDiB4k35Hs7jIgvHXP5fkV7d6+z+Bxl+am0yLZohKD66F+3b11zXx2xjrN23fvx2J5esRTBgW9vQ+jx810L+2MzV4vGEix7crnX3xJTc2tGp+d0/kz51Vsu9JrgHbp8tXYBHXJ7eaB66O8skpXr17TksHzy195SQVF+UF757adBvCb3J7W9dbb74UcWMfXtX2Hapuadf3+be3Zvzs2d8V44uxZ8nDnzl2D+GFdvnJNc7Oz2mad+tqv/JI2WVa8zcvecLSPAwcPamPrlsjrzIXzIffLvQ/0vQ/f0Pj8mLZ3tBmIuvNo21TuSi8vKVRXxaqeal1WrQ33w2mDJdqjy7GUt0ETeSUa5csODC5oUfluj7TzhdW8AF+jM4vxgk4slLeN4BuT2Idlx4npCtPCeYy43ugHEZId46Ua2w/HYcQLMDVo/bQFC2dFXU8bXCOnGFV3uwcgxOiYzwAv+MC2ZA6V9o+jiU6zZYfjDLCSs1vhdByXe7xpjLy4xkmTDmfLmj4CAAy6lBp+mNbBMmW2i8ApfAPy8o+sAxzAyr+hFZ1ZHKfTEY14kc6XMSLnK8pB/KhvHkY04qXrLFDWbBoQ+4c95mBUkUEG5B+0Q75O8As0El90YBkBcomJ5yvsMw4X+80sTlpTBa9IJfEBX8iAPLkf/sP38SXYIbIoZ2F9pEgjTqSjvNho5MOav9g7y/fxPSlkZ/xVkhnlyGaTkn9L9NM5AUHAHR2SJGf8TvIDvLCS8U29Io/Im3WA+DB8nA/qllHUTN7Uewws+Dpk6vuR1nThC3ml8jhO7kj+Dn+J3iW5Z8uMAoBZXqTF5szzFr95zWZt0g4KRe5cpJ0LMr+ehUzO1Hd0dv2IN/E/jQEPKb/AInjN3MMkiSTZoBvnVK5M35Ed9Hn7GpAZz5xPjE6Sr2VF3fL2LGfuwTvlIS55BVDPZUp9Bi//6B/9w1diiN4RYT6BBgSRQ6gOCJsCEkCJwSQEnBHMQZTPR9CgSZsVEmZRVuJA/9PKScpNwMEXF/OGR0Kt3IYHjDgNFUOCaKgMniVV4ZYrLV18QjM0O8SX6KdKBVRlvwGN5sG04I/fGVInz08q1PHJF95Tvr6Ro81v8uMXgTP3uIiGGMqRGiyvlEfj9TNQN+UDCUcgK9ONxoYi5+JQWZSdwG/opcZHebNck8rkuP2k/LBP+WiMKAz50avJ8gZUso8LBpr8GG2amZ5OxpnGZhn0zSzZUaapi+mVAg3nlVNAPdaSr8ONBXrYO6RHTjyuDcX5Gh9d0n////wnunr9rq5cvqFRg4/4JMOGYo2PDevipSvq6+kD9aiyvMTyWVfvg/shW761x74ufX19sT5p2Y1lQ3xmBF1QACGu7/Xc18fnz6uzvV0nHn0k9sjCUcSahYINevOtt7Rv3/7oMPC90e6t2wNs0cvdsXN3fOpl1k4pf0NerCMbHhu1TlRoeGpSx4/vjcXk6+sFqq2uix3bz184q3Y7XPYDS3P8Ms2uWBB77dJFNRmU7dy5LUY7ePGgsqxK//LVm1pzmf/WZ7u0Y1Obfn7uro3InGqLVnX6/Gkd2rtHze1d6u6o16HNTfroeq+u3O5XffGEbj98oL1796uislaXL1/QyrrBhQEiC/apx/4HPQZApdpgMHXnzn2dOX0mptCOHD1swFGvRddpscHW3Xv3NDgwFI7l5u07KmGvrPom9Q8OB6jZv2+fpucW4m09FklvsM7yAoCrXW3tm7Vnzz6rOMaiSLVVNdZ9aWpmUs3NLbFei/VKjBTVNzaGPgcYtG7Tfvn80igvEri+0NXR0VGdOHHCdTilGYPFd06fNqht0aH9B/ThR6f03LPPaXZyRtOLizp38ZLu9xjc3ryrg3v26IUXnzE47o0tQdBT/Mmm7m51bNmuH/3sNVUbwFdUVeqDUyd19vJFNTQ1BiBkc1k+INxnINjb2xdvmfY86HVd58dIXGtbWwCJt999T49Yj7qsR7xUMjw8pT/9xjfV0tYS6/w279iu6YVZ3TfYfP74cdXyJhUF5i1FG1fWLJbbALdVrGhXQ4GqtKJBY4JFtzurt2O6U6BCTa8Xx+hUPveNoladfsnlGZ9b0eTskmYWluOD8+wPBlCi3SJTgCOjTLwVyXQjwJGWTtuMz3pZZowYsg6s3CCUMmGn6cREp9kdOBZe8wZb0PTBcxwzU4SMbqX7yR6GbfMRwMzPyCutQ2VWIuWLTceGULpktpIlCidiG4vhSbbHNi8WcCebFFbKD8LOmh4brdLBS+AJf5AcPTYRW881I3lMk38KfEzLuQYvTs+IRYA+/EOONoEzv7N75J/sIgAFx5fzERTX+caFn6X0yZJSBi4zfxWAwfGCrh8BhABeBJ4nO52ekwe+BAKR3vc48yxGlsjXbRs62BWeY9vxvQRGI+cWKHt6UYBNupn1cSJyiDhc4VupQ2SA84/y8oxy+DrFhFekluTB0gM2cCUifOMX8VXwhTypB9ICpgjYAOo/TTOGBBzHOm69wMdnMgNgx4bC/gOgZfaSfPCd0Akgbfoxteh8w/eaB54Hy67XAIi+x5pcdJC4zAKx5Ubo7WqSeSpv6iBQLgK6TIZLS+zG79/Og6J+4jNzeTDoQVlY/xpp/Dg6Ar5HIH7Sk3TGbpAGfYYmy4ngOT1LI50J2KeRRHQY+YTOOdME3nztCKlq0IfU9mJZ1x/+4T94JYCUHwQjPHBjJoTjdyoqGcWItyIQquNxps0hRNvkcIQ4CoTLw6jYXOOAAehk+STaCDM1fBiPbw86DUoHY5xT/qnCQePRGEwreiu5tBk6pbIJmcAjcHIc4nEQByFSRoQG71QKPJGOfAlRMY4LbULwbBnGbRc2gJaJZ8OJKAJp4Ct6PCGfBPIira8pA/JIaf3MaTDMPA/WzFdUWi6/BH5TWhooRodr7qFYgQM5HCXk4ftZzwE5Y2ypD+qOnnKMfjmknrBBlhUaA0dPGkMNf8Zcujc8G9OM1HW/KrRggOFS6W/vLFJFwaqqa+qdpxuR6f/5n/9UZ89eMVUrMzygCOaxqq4y9ppCVuN2yDcuXtDZjz8wMLhjlpf1zrvvaHBwKBbP9/UNxJw4a242dnTo9p07AZRQ0ktONzw2ptLKcrXZcX7uuefio9kE5MdLDLt271Z5eaWPKjv+iliHxXcbN23aZJDYZ1pzprXkhkxPJU+9dvJXb9xVWXWZHj++X+WlVaaW6nNiYsR1WmDAMB66x3qw+OSURf+XP/6hHj3+qGUzp7sGQ3xjsu/+PRUZxOzd2qqR6TX92cn7utU7pv/8Kwe0u6lMP3GaLZs3qWPbXjvSQv2Tn13Tlfuj+uUT3TraUarf++/+od544wO9+cGHBrLVqm6oVYkB6s0bN5Xn+qmsKNWD+w/VuaVLw+Mj8UbgretXtLlrk048fkJjBoqMHN7r6dGVq5c1NT2l/QcP63Of/6Jl2WneS/Xaq2/omWeftdzXNTE1E/pZ4vs9fQ8NipZ9HtBLX/qyKquqbQCBl5aG/2MUq76+1gC0QZU11QZCbQFiJ3wUGQSWl5SFrrGmiWPNIpyemA3HxNuRs3NzumV+r5u39ww+uc8bo0xxxivn1steA79TZ87p8pXrKrB+/8avvqyWpjoVxr5iDOmvxWjYvK9//u4pnTGAvHHjjvruPVDvw/uanJvUrZv3df/+fTuqvNitn9F2wPOt2wb2i7xc0RBr+DC6gBLesq2pq4v6Ru/feO09ffT+x+6EzGpsajTeZH3q8Sfi00u9zqfKYLKhrt5guMyglj31aA+FmhgaV0dthTaWLevJtg1qKDCgcluaWLEzNpBfNj+zcgckrzS+Mblhdd46a2BixzmzYl0zWBtZWNfQ3Jr6p1f0cHJZfT4GZ9c15Q7PrHmft1wXV/NjKn/J19jI7K1JPk81YxlPTfPh7jQKA3CL9uy2zLoupkCYgmd9D/aIEWycP710TAf1TRo6YPAV+09ZftQd3+7FHyTnnOxZBJcLR4ltxCnidHkUeuP4xAUwJduHzUwdR0Z22CMwwJnbLlsPJAMGH9BYC58AsEjTnDj1zF84Hv+cFloAgmQfU+c5OzL7SUh2kLQpcJ2ONBrGNbRSsRIfqRzJQaa88IeWncuQTZWyPIJRQsBB5kM+zQsgmnjlNzzFXV8zVcWUIOVEpsxwIEPkE/k5LiOTadlOTm7Ok/YaPtVEg57voctsV8M1GcBjJAruU37pOhixvNLSkojjf7CIzAP88Nx1zp6FmG98CGUHoOAP0YEAQW7v5EP5+IN2yMUABD6YbQnf5PjQJy/4JdDRpgzUfegToMX5pBE+l9dxYorb8bO1ivgt/ELsPIB8HQdZY5eRF7xTTsrFaCijc8jI8Dfx4WfwkOjn6sL3maFi8CgE4efkk9VfDKq4LNCEPuvgEhnTpS7AGdyAFn++REbExafCG+XiN76e4jtK0AYjkCD03nIo+K/+q//6FZQA4ZEpTHBABAXlnK3TgnkqBQFCFPbTNJ2BlOPy7TaG+wmMVpBhpPFBerhI6RPIwNlTGObAOaOIYURcMTDOAbKkF49RiJ6E01EBSW4IKdEnoEw8CKFzlTsTPoljfqPSXAkpvgOPskvi+Ug9PuflPOJ+HAncBBDMVQ6jL1HOT/igzFY0zHOuHBgz4senmYK/HD3HTxXEL36jPNRLGuLNeKK8GCESme3INwXfSFl+Qo8fyIXtP1BQFIKeB8YWPpdtODDKAGXknq0B4UPFQzOrPtwLD7C2qod51e7PF+lA1Yq+uLUk1Y1p5bkhjY6O6999/TuamrITjbeuoL9u4FCqLVva7ABn7LTydWDPNjU3sFXDQX32+acNRDarubHV6aZt3CtiQTqfnmGbgMqaqgCL7Lg/NzsdI1Df/MY39MixQ2pqqFPv7buqqKi0Ti4bQD1Qf39f0KiprgsDNTQ84EY7Fx+Jrqqs0PDQSAz7rq4tx15TH7z/kfbuPhS7o2/e3GG6Ryy0BDaoE9SKhbOtrc2Rjt4gcrx47oL6DVDmFmZ06cZV3R3oU+9Qv5oN+HBQi+O9Onhojz6zZ6NO3hqJzxI15k/rJz/4kY7s3aUt2/frYs+4fvWJraqoqtC33zyvSvP52vd+pl/90udcoaU6e+Wazlw5q+v3r6uirjoM4czUpNYL3ZMKeQ9H3bNb/NPPPKPN3d1R/6x/YK0Sasqi0cOHjpmnahuAUsvQ912+Hbt2qae3x07WupC/FnuLXbh6SxMzhgbsV7Zje4BMdBEbwNTyupGUTXPoN4vpeQNzbG5J8+vFTlNvGRoQF5eqzrLno+BjE2OammUaQq63GetInroMwKoNTopLCgy05lXm9p3vdoJus0j/vQ8+UG//gJbN/5defE6ff/FZy9zlMB/oMR2b+cV5A8uHOnPxqsHunG5fvafxoUHXeZFa22o1N1Oo6clJbdu6RSWsaTTtwaFRg9TeGAHb0t2m4ydOhLPHfgDqY1rLgPrOvbv60Q9fU0VJrY4eP6ynn3+G7b5UbB6rDC4//uCkrhsUVleX66ev/VTjbiOjk2NqaqwOIL9l+/YA6RsN5DYWr+nx5jztrGNacUGj7sSsuP0zVTlRUKaRvDLz4GKtrcTWKjIQYwRqmdHnJUCHwYiFN2cHNuOe/+TCmsYW1wzO1jRsBPZwelEPZw3Oppc1ZJA/ubzBh8/WtXnLfHE1zwB1zWB6KQA2DpJvB5ZZf/NXFpyt6x5bBIBzPGcbMgbMse0IHRnavI1IjEoxpUt7Z2E99gv7wVuW2E9sGLaTEYoINB4f0fG0ncIWpoXvhMjI9gXA6DMO1XngU/gEFDYSu4RDRvfIH0fNvXhrzWc00VJKNta08BXREXd84mWB6/AzuYCN/z8L2FfaCjYZnYAHQDl+B+eLXYQsekKZ4CF10PGNdF7Nny8AmBk45KBc1Gk4aAfOwbHv8wf4clEckCC22B1iyzzS+274E//h06AdU6+2QfjgGDkynQiODFBJIId7pM5AAtcc6ToGMaxTMZrlAz7YCJR8KDvtG6BDR/xTkEnZydv+yzzRwYUWIAXKSe6UL41cpdKkeiNdlg/8phEj8+j4MejAM/+MjhDyc7lixNP3+Z2moBNIgz9kFDbJifBnqAhygWCUjS8aGFhmomXLpyQDxA5Q/VQniJ8GU4wb/IyOEHxAN0ChQV4GpKl7yBCf5UEAbRcpdBC+0GNyYWqUfGI5kWUX8XPlIXCm/qCJj4x2SLn/6I/+6JXEzKeBiBxkgDGmkXBG0AgnBGIiIQiYs/AD0FhJqAgY4SCzTxlAMEnoPAtwYRo4Nio0UzDoMmSZehhJYKhWoO8cLSqLRkDgXtDk2keouGnnoqZ8/V+KlyqCM4n4IxUIOcXNKYUViNdXE3JmuhPFBEil4UYiIQfOgagjXTpzHwCShpFTA6QhM0/tB/EbRlGmT+Tjg9/R8H2mcrkdSsD9iJfAFwqSFBg6iR4n+GZQOFPYaKzOP71pk0YxQ2HinL7NyJ5dNHx+L9rJ9oxMuyee1nZMrWzQUEGlCtdX9HL3Bm2rLzagmHf57bRc12xzcPKjKxoemXA+TCfTuNfU2bVJ+9lJfX1Cv/Ly8/pv/sv/wqBknw4fPaCOjrZIX1pWGeAP2bHPFQaYdVncYzH92Piozl84H72T86dP6Qufe1aVBhj3btw2oC/XrEFZf1+f+vr6Y8uE+vpGSq4rV88bYNzW+XNng8eJiQk7TYMYl5ttHlik/NJLX4y34Fg8z1s6rL2LkVqnZ/+v5uZm84jc0rQN6wXeePU1Pbh1R8ZkOnx4X4x6zSzMxq73R59+UY0bN+ne8IT+9c9v6+bDCX3pka3KnxuO9U7VLl9F2xZ98+1L+lc/u6EL9yb05O5WPbh4Wit20H/vP/sdPf7kk1HH03OjGpsZ1dT8jO733jewHNFP3nhDwxPjruM87d2zTwf3H4iNXmtramLUECBaa1DZ3tEen+SprKyxQhRqwWD6yuXLcY967+17GHsCRXtbWdLNmzdjWuOxxx7T7t17Q+6MnuUUK/SNPNEdfrPWrn9sSn/xozd0+fpdK5zBpWWL3i/mreo73/++8g3iWCDeWF+vVTtl1qsVFebFNheNNbWRfzKqqwH8r167ESAr37SOHzmglpZGDRjQjvImpeuPfXx4GePcpUsaHp3S5Su3Ynp18+aN+q2/9hv64oufU2Nrp06efF8Xz5/VQH+Purdsimm9Kdd3TWWpjh47bIDWHh2Q1PO203enkFfyL148rw/fO62NrRv12c89pbaNbXrvnXf1oY/x0REVGHTs2rFT27ZvM9Ae1M/efU+nz32kwYF75n/O+rqiGqZlTdutVvk2DU1ledrfVKbusnWNzEkTy77vcrO7/WxesRa0QbPrG2I6coHpx3UbZtpnrt3GSDhTk3YK6CafdOJgoTG/GXFZ4DDNxRWDhNVC66LB7qzBOR9en1nWuIHapI85PwfATS0YjM3TocLBuFeO8yooCmCFDeQVftYVYb8J2ATWIaEKafRhJUaVsS20UbYBwL6gGzik5BtyYChsKTY41Cb0mlEcgBufcMPW42/4AkH4HesYDg8QwTqecOTWPWxjDAjAUPyXQuTpZ9BJm3cme57Z2iyEjXcIMOG/xFBkFyH0domZFOhht3N+y88pG/wETd8Lu259DBtv2wsl4sIH6RKDCciQhvt0zvFl0M6JJDocGV9kFCM5pu0YAUyRZVqaAjClI8SACLwlPwCv6DD1RB1EuZz6F31hdk6XDBUAckD8kGW0rSg2TgUcIGt4YuSX0TtmHVib6VYf5YB+WlKQ6cVKpMM3pnrIzWqZLjxjN8kYiZMnbZz0yIC6hi90JECr8448/BvZUppPbE7QQ9ZJcMgTWXBAP2GP5LfgH5kAjtG1DeYJ/0kaJJtkkuSUtlriLUx3Vuz/sAnwjXxLcjpM+QCqn+IY6m010pBvqsMEksmDty6RE+AU+RCysmYhfLZlQAe5eEMqa8E//sf/6BWYykI0fgsVIlwDukKgjoxzTSg3DbPCWDpbUCYRjRIhOtOZuVnTcKWZuUxJiYNw+Q3tVDiGftn+370bx0HxUA5Cxjy9DYwEv2KPIueBNvObQkMP3UP9uBdDhqZFYaEfz00rO1KgMlJ6XEsEnvlAsbmfxc96WigNYJE4WaMkw+i5+j5lhSIyorJCseMZ01apTITgPLL6lCe4CpCV453pXO7yG5lRJ8QjxGvlPpADZUypCQl4UV4C16RL8mYBoo2lH2EI2XmbaNwbn5h077lAD8fn3BteD+DVn1eq+bwNasyb028eaVShe+mrBlah4PBrGf3kZ28HoGHEjNeM6xrrtGPvTlUYJD39+BH90te+YGfapJb2FoOg8ZjmKyhkPYcVvGSD2tvbY1SkqroqDPytW7fE9wKZ5mTk6f0P3tNGO9pdWzbH1NdmAxz2Z+KtOXZl7zTYoG2yLoaeFiMfu3Zs08zUdEwFbu3e5ucFYeQL8oujrOUVxaosK1I9+0Wt5enmjWsBeDH66HpJSTk1aFljbAp05/Zt3bhyWeMjAzp2YLcMY1XpxrnXzhjQWN+0WZN2qP/dty7q8sC06krW9JuPter06Y8N7hpVWtGg1aJKTdgBPn+4Q5/bV6/20jz943/0P+sLX/yMHnvimA3hBu3u5nNC29TR2qj56RlNjIxpdHxa1+7c1IPBATU2tqq7qzvWnrHuZ8igi41L+RwP631Y41NngBMq6fq59+C27jnt1q1dunXnhp3unMvFuoXC2Pl+86Yqq8uqHn3sCXdqbEgMchnBQodQp0yn8vLX1DfYrzUbjY9PntVP33jTwHNSzxzbqxJ78Os3r9ixz+rN99/X0PiAQcKytnd3WX8BbTZY6Bwgwo0s61xRX7QfgBUgurQoX1/76hesm9ZFlwUwRpviRZDrd27pxp07yttQrpt3b2j/kd3asm2Tnnn2eZdlTTX1pXrmmSdjhPO666mirMRg62DU7769uw1S+XA462rYS2fdwLTC+lmlsdFJfe/bf6Hp4TEDzgK1tdWZ93WdO3teA2Mj2tS9SbPW2T27d2lmflbr1pHBqRmXZ9HgrsN2r0hnzlwAmVhHmw2M5mI0rcL6U7Q8r5YNM3qieU376kvUN72qcct4zTq1ZN1fsL7M5pVoRqWayCvTcH6JxrhWSXyWa1rFmrNuzln/AmBZdrzYuEIbdruNHrrlzJmD9szHwtmqYtFxOM+7LNOWD9vCjC0WamIpLz5zxBQm68dkfcC2xFoWg67so8s4JGx69OBt1211wkExtTWdm9ZER+ispOmlZK9Im85+HHWfQEICVGlzS9o1dh8bgoPjOrN/AWps5zKbuWQ+M9p+HPRjDZzpco+3Izmjqdhe0v2ijSR+6B+2xM+4nUbuloKn4C/HCyxjKxNQyjl/FNY0kEXKB7uYgGoCacn5pnzoTCQ7yz3oMEND/gl4UcbULoO24+VbF2hjUS7H4xup2H+2aaJeyA+amS+JujCPOH7ADnyQluUcWSCPdMEBdV+YTzrk+CYWgMf3LXP8J55ZVpAGOpj+xw5GopQ6+CUf2nE4WWj5HtPRcc980ZapuwBSToRvog45YmbJ9xm9RDbZ4EXyXbkpacfBx8Ij8gJfRByfyR9dg9F44cuySOVGbpZJyIWBEmiah6gr+M7pjf+ycuK7AYv8Bmfw9QBsPvTh/VM9ArfwsqBtphMCjHkhhp0XOABWWacgcIADdYeeoFPcy/QIGfCbzg2yKrY+cb/gj//4lfhWYxYCRDnABIGKxwgy3xrc+4BxCCchuRLNAUJAsXHAwUzcAwFayUyDEaC46YP0DA8yssV6DxjJ9qYiEJ+rUDTTZGdidAGkzRRQxAo2EUqOqv8LJeEv8spCxI5nvxji5ye3Pn1GngxlUj6AI/lGAzVPzDfDTybUUE8nJU0MsTogK9Yo8JvnGLIYenTZMh6ozFRGlNpK4fSg98RTpugGcsjeeSPbaEZ+xu8AOsSHpjNB2TAm5EdZMsXkd7yZ4nIwlIzhYMRr1umXlriX+FtyD/r+6JwmbeEXjeBnVvM0pHKLuFAvbynSY+0lGjHgiRE502RPJxbvvvneSQ0OD1uhWbwptXVsjO/VwdThI4+prr5NUzMTGnacnp4+g4b6AOTllWWRhvI21NfHJ4KaDCAwcijo3Xt3TWdRFy9f1LH9B1RZVKqCorSnERWCHjAEvmAehof60zf4hie17F4+65fY86poA2+ZIBt0ptRA6KIBiw2xncjtq5c0/LAPRVPbxtbgN60vYXqGxp1eUGBE7I3XfqJ1O9KFuRkd2rdbc5OWA45rzbyOT6m+tUn/7u07ev5Ahz6+1a//x28/qn/2z/6HcGgVptFqQPXKn5/W0a1N+vHH9/XZfR36W3/7/25HvKa/+zd+WU0GlusGuDPTdu7LC+pqawsQdvjgYTU3NausssSAxmVbZCPQcbNcYJlOh/6wyJz1PHk2alXVlQHI0QkWxQ/xzcOe+zFyMRbTlOuxDcY5g4XZuSF95avPqrXJ9TPFK9KKHeDzXS70iva7ygfC3Xdlfdztm9dttdb15997TcODE3r20D79jb/6VW3ZsV1NdbW6cfmctmzt1ODIqOYtn+0GiCVuKxhgqPCqPMYKDWX7AKum6a9ZprP6/Auf1c4dWyMeXxmw+sZo3pkz57Rt+w53BBYNvu7o6vV7bieL+uwzj2nfrl3a3LnFdPID7CwurESdFxsI7jDQBHwVbShVhQE9oxro/S2XYXJyXDW1tZZRkb7/l6/q9VffVl1luR47ccCAZkF3bzE9mRb1vvDC51RTU6nRsWHzYBvlDsO12w/0xKOP6ouf/6KOHj6mbVu3xssZTLsXb3BP2bJqbai27uSrsa099KqmfEVPdxZpa5VlsL6g2QXXs3Wbgq6yVtJSYW0kZzZwXfIxb6c8Y2A2ZZg/ZTAGIBtfL9Y41+tFmlwris8Yza7ZoPtYWHU6t+Ul6++y6w+ARptndAywAjhjiQFfT5i1WZ9gNMztPF6ysbONjrXtB40b3WJEME1B2T4EgFiLEb7FpTRKzRGb00aa5FywS9Rx2KvIE9DlcpknGjrtkGmZ8rIyses8zi2cV9g7sk92izae1n8lW4kuEgdakYd/c4+8cMSRH2U2D9loGgH7GekSmeCV+NzDZxGw1QEOnS9lZLQxZiqwpaYZFhRd9X2ewwMvWcQieV8y9QqbYTscEVDENeUgIXINEBUigBdfOz52Bnmk8sKHK8XX7NuGAycdcQBBlDXRQ0YsIWHPM6I7ISF3+g9C5EfVpPw4Z4vDoUvHOq0DpO2nkT8AKQCRONhhRvuZZgWssAbQxY97AZDdgWFaOtaFWX4AKEbgAJTwir8Kn0WZzXN8wslpE2bwYX78JFgNucZ1NtDB81TXWR0GTerAcbB/K+YHesjCD/0sjVAFmINGElfULfUJSkj160I4PrvRpzImDIOQSEJe/i/SRnwfbMoMUM18PiE7wxM6keEE9A9ew9Y5PukJtB2eBYAkvu8beP3xJ8ArhtFcMSgxheb1SZBhFMAEyRCC0ZgQlk9MoZExt7iLwFkgR3zE66oPeqGUPnhO5UMrDannXp1NOhIFDwE5UKEE8kc5s52oCaHEZOhUVG5S6sR7qtikcDFH/AtCI8BbpCNe3P/0WZTPjzFKwaP5Y8t/omTDrji9qM5oiKkCUrqkdKEEKIhlyDOGjYNV/xeNmXzg1yFY8T1kFobMAVqUAHooc0RCLqbNgvwY/XMcwB3sp8ZA2pQ+K2vEd/4YJnq1aRGte9AGsrG2a8E94Ll5Tcws6sEEu9fTW1nUwGql5mz4Ifl7x8oNv9bCUOe5t8DO6BiG0ooK7dy7X2+8/Z7prqjYdbVpU5fq61rU1tqsw0ePaWRkQhNjQ643g4WpCSvfQmzp0NTQqGE7afbJGrczvHevR3v3HDDgzdeMQZTWlt0hN7iwodza0Wkw5J6KZQqoW7fs8ROrBoyM+PD24MoKG8IW6t6dPl25ckOl5WxwyHqjdQOAMt24flVnzl7RD374jh7cvq1D+3doaXVRLY1NBnfn49M+1CUgiE/fzExPam5mNnZZH+i/Z+c+ob07t7ixu/fuBrSUV6QnXvyqOrfvM+Cp0NXeMT1/aJP+/VtX9NKhDr3+ox+oo7sjwEFhUbU+ejivv/3ZPbpncNhcXaxXf/ojtXfU6PC+HWHw2Pxz2nmMjo7E0DU7r7fZcW/q6FC1gc2Hp87pzs076nlwW8OjQ5bDUuzxxBzW4Oigzpz+SONDw2HkadTrltM7b70ZvedS1qA5D3qEW7ds0fsfvaf3z57ShuIKdbR0BchpMnh0EtePOzimSe8U3UG9+SZmiencvN2jH772bqjir7z4Oe0+sNU0ynXp7MfqvX9T/9nf+3vi4+olgAnqrbvb+pPn+h8NB4UdgS8crpGYneuy+BC3m1Psp8a0ML1+jGeleWY7CN7c5I2mK5dv6fKFm3r6+An95//p31Fne2dsnwD4Z1SwNOzCmi5du2yeijQ+NqmR8fFY1D5twIyRbWlqjPVwfG/x3p0H+vGPX9XE6KQ2dbbp0OE98Y1S3nJkR/4nThxX56Z2TVsP7t6/p5bWNp0+d84dhGH9td/4a6qradLI8GjIvXNzu/VjWh0dTbp245q27tqjUQPciaFel3HeIHG36iurtLWlWDO3XtOXn2nXifZiPbu5VnvrizTw4IwKVubVvbEuAMDikusw2j+OjfbM6ASd20IDNdszy5dlAYCzqYKSGG2d1AYDMg6X3QBtYt2gzeBsxp2D2TU7S+vUkmnzXU6LJOzBjM9TC9grTNuqxt2xYokEo42F7rzgnBktAiwxYhWbJtt+4zzKSsvdvtY0PTsT9pX1Q+GUfY86Tz4iAQxkz1ubvKmJU6ys4IsOgKM0goE+EeCJ+IwUARIqKsrT6JSfZXY6QIjvxFo1P0OX0FPO4Z8clzVpEGXBNfF5nmyu/RFy9b0w5j4YhSMO94pt1yjbJwABO+PrGIXxNeAgRm5+AUAQKAMdHnwUoAu/SfnSlhr8JXucrgAmcfK9+BU/ALLYbxbfhxOnrAAD54f84DX8qeN8OsKVO+cEyDNoEC+Lm/yAry2/6NxbFtQl+7tRJ/yOBexuhHTQ8K9skE6yGKFyuWO00H/IfN26h/9jtJWOsxtysMEMEfVHRyuWBLns8M4sBfLEbyKX5IvS8qTwnQ7hY9fw0QDMVA7OpMGXcw0teOAez5nWi+ntKHPCCzGK6N+UlTonE0AXfBGQCeKGJqPVn8jvk7MfW0akxX+HPplGmsGjrtNveIdUki365jywa84npmpdX6QNHGLeeIZMsH/cC7BrXSn4gz/4/XirMZg1Qc4IiTOLnClwMO3wCXr336c9FAQHGKCRJMQcTDmexRAVGgWh4qOyXQlmAAUDQGQ70iKgaAS5gvI7Ux6aDo0r5pOj4FHyuHaW/ItGjRDIB8VPPKd5XWjAQxYyoRG4zg4C6bLyIij4jLJSIG7nysyPxHfquRGHQNqYg/cz5vlDHr5GniRDRp/kl/tNmgScUvpUbtLklMlyZ7oGeTHkScBB0TASPyhAkoF/Jnlz4cCZnlzs6WPgxXozjOYcoGt2LqZzeqcWNDXHNIUbpvPozauy0V/T9uo8/dKeGg0ZDNGLhmemkHoePND9B/d1+9Ztnb90xcpkg2O6bK65sr6i7Vs3av+eLvPu38uzBkczampkAXye85uNrQWmpvio9HW9/fab8bZcZUW1JbGse9euqsh59z3s0QaXC6lccB4F/sGHq8P4uZ7XnB/OG7lXV5XHEPCpjz7WnMtUuMHO207d3QKVllTo9MdnbWg26OLFS2prKNe+vd0sg9L9O7divQv7TvXcva38tUWV2/DwoeqlhRX96b//uo4c3K/7d+/o0MHdsSEosm1q36yro+v6b793XnOrhXrp+C798OO7Ghie00v7a/TByXf0d/7T39X4arW2ddTrwt0B/bPv2cE67Ut7m/ST735XL37mcW1qb1Lv3bs+t2rBTizbOBZAXeae1qDByA9/9prOnLukkf5+A6d2PfHEUd25fTN2gectTDZBnRodUGdzs0GO62nJMnc9jxjw7N63Tw0tLRr1/QLLhImSIju+Z1/6qsu4RT33H6qn744N8bTbaUUCnbN8roZvXdIjzNPk9HSMqL3683f10YVLam2p1V/71a+osa3WupWvb3/rm3r+c89b11e1tXOTdnZtUnVluXr6+1RlOdLpYIQVY4cuMuLI9wjpMZe7h2+lVU1tnS5euKidO3bonbffjs8cHTv6iLpN686NmwZida6rh3rpxed0YM/eAGisOeNNRhZ4s5ZswEDo4qVLsa1F+0ZGm1z9pj1rffvLH3xPbRsbYluMRfPy/e9+R3fu3nK8Nm3btllPPf2UBk2PfeGmDOaeevYzGpsYNui6r0KDyw8+/Fg3rt3U7t07zddR28UyA9a66MkPDA7Y5rCb/LwaWzeqrrk99hlbc7v98MN3zStrKee1tDav1975sY4/e0j5C1NqqSjWj/7iT3T2wpuaHb6gvdXT+q3HOvSFjnV9trtIB1o2aGet1LJhRY3FKyrfYIe8PKc8Oy62Mlkz+OfFCUZfbSX82w7OIIxrtgxZ9LFgxzjt+w8N/kfXywzI7NzyloytGQkAhK3EEoOJuTUtGGQuGeQy7YTtmZmZi+9u4kSra6oxd7HoPt58tX2jDujFY/9wLNzHEeJoaCPYb+ySrU/YYOwPjil76QqHSRWRV/biFPdZg0jHLuyWeUxxsL9xFXaUZ+RFvFj34xCfdfNvpj8ZCeE5uWNXsaGkyUZC/CPo4IugmewtzOYi+DLcNb/JltvwHJfcgx9fm0aWnnbLgV3+ZOTFCYIusdKP8E/wkt3jEl44eIM6+b94HLxnPgTbz9QewCejmchYFuE3mTZ2Wp8BAeYq+IWYRW0/5vSuG+ollds+xM/Yzws/n/kM6JCGevG/oBVg1ffZ/oSPQOORGVTgJRzyTgAnLa3hKC5ivZOBlvOjPAA67ueKFf4o0tmOx5u0poVvx4mFDyOSI5M+gu8l/5kbPbMeZbLLZEm9g09IH4DS93hEnvCf5I8cGJll2QHpkZNvOiK+NnTE8eAVOfG5riT/NDCUqMFOOhMoJ2AL/kLngq80CkfdQD/0znlRh+hPAP6//7t//xWEHaNEppc1JDJnSgciiSFk70rN/Y7DN1OPJ1UQDiOE74ICPkDLBAQSvYCcAABIGYOkQ1AoFHlHgaPgqXLoUVAxvKFEjwThk458kzDzwtFwjVKTlvUIafE2ipRGzQI0OoRi5UKkcRzIhJDiAqVLjYn8g56viUdEBEe0UARSoSyuRH4TqFR6jhgbykUvJkfVKfEFiXaAxMg7MidCXMc9/6F0VBQ8UA5GLYoMCmKRfo4H4sfZjYx0wZNpI0N+J3mmXiHy4nVuvrfJm08srGdIf8bG9MEk+3gBulY0YSAxkl/hppWvX25f1ZaGsljsHMPrBfC1aEdYoub6WnV3dGhqcsJOasLydiOzs17XvDY2luvRw7u0ODdhKubBdcgu9gDIocFhO9lLsbCZUbDHHnskPm58795tTY8Oa5HduO0A5uZnU36WZX6xe34uO+UG+OEkbFpVWV4dwL2hoSH0d2J8RMcePar6hqZobLOz6/rGN/5M9+4M6KMzF1RcuKQvPv+49u7ZquraSlVVloUjK7NusRB7YqRffT339ODBQ124cCXWvs3bER8+cNByz9PY2HjIE/qNddU6vmeLxmcX9W9fvaS3rw3r733xgDTVo1WDz+7uvfrJ2Qf63167ru3NFfriE7v1m09s1fDN0zpx5DF1dW5Uf/9DtXdsjN47Bmh4hMXy5bHfGA7v/YsX9bHBIqNd+7Zt02efeUpffvEFNVRVaXv3lhiJ6u95oG2+fuTIsfhUD1PL7374vhWtUO2dmw1iHsQoDyMO1+/cU2/fiE6dPKfr1+5Yr9j/aVRLs1O6dulyTPtDs851Net7vDHE5rq9/WP69l/+OPa3evTITn3lc08pz0COTWbv3r6tzzzzrO7f61GHgczmro5YAH/rzn3r7JraWpoCIIczsKFgTQWjrkvmiabIWsahoZHQb0adHn/8RBiwttYWTY4PaWigT2dPn7OsBkx7sw4ePGgwOGNgOWbgVh6jt4trBbrdN6gPPngnRme3bdmsjW1teuO1V2MPr97e+/rJT37g8i1pcXZBm81ncTFTtWU6euyItm7boaaWRpVVlFgXt6ilpTle8JgxiB83ADl7+qzqKmu1d9de09udM/JFqq1tUGdnp3VvXffv9xrMl+qb3/pOrH9ptAxm3eE4/OgxbWzvsD6dC/C7dfd211Gx+gcn9M4772lsZlj5Feuadlk72zdZh6d16eYljQ/d0OO72nWgrkD76td0pCVfT3SU6qnNZbGn3iONqzrYlKdt1W6j1flqLFmLfeMqi2wbXG+AKjdaS8P22I6Wrzcss65srcSdBTuuFeyOO5bWAaYgl/O5b/vPh9jd1vlW5KzrHjtGReEYeeEk1nrNzMT6FzqmGTiK0fewPWlNSyyh8MG9zFZjg9M+fcl/YPOxXtBht/AYxXBa7Cm2KRyy6Yb9JWbYO3IjFTYYAJnsL3ewzWFbuR8pQgQpP8dLP/iXnmFniZ+uOJmGL8gDO83veGb6ESOX9y+GiGsa2Rn+E5+5CL8QuIWDz0Z7GCXkjXDsPJsf4+Cx1cGToyCXVN6cX7CNIw4hkyFOHz+DXaJ8pMXnIYMklxQvSwtNfDNvrZYZxDC1jo/LQHRWhuDTeQPSog5dr+xVx4wLmwAD2uAfn4xfZ9SKfKL+zC8gODZBNW1kl03jcgRX1g3gEb4NXwdYhX/4DVlaV9IAUJIXdNEPgDbReJbkDui1jlsO5EMZeEYVI8uQEz8c0nP8NDJJ09PQJU74TjNGXtDlOc/wmcgn0vs5ecMfaeKe4yLvBDIpeQrsW8evBM5zckFmtAH7m9hAldgYO9AdiRm9oteQ9rGAMMxkQ7ScUoUE+vYz1g+QnkpYi0ZvZ7+aQBDfu0MxAsA4HY2QDQ/pWZEXCkKhEQK9YBilIpMwUsMGCMZHVM0DfFBk9iwKo+AAguQeIzkMkVMOhpqhG4vuXA7KgOAISZlT+MXrFNLv/2McFAcjQEjK4+fmMSl0GhZGSciHOgEwpryT3IKe/yEnrjEElCsZjk8NC89JgzOOtWHkjSysCMgNuUQ9Qc+JMnpwmxpOAmrE43fIFZkYnDK8jIOfM0jizJDzyOyKhmfWNGfZ41AeqlzmXEVO/x/tNv+mPT0PuLZiFWJYl1RfXalKK09dRamefvJJN5IN+vD0eRtkAyLjoy997rPasrFVpXbii7MzoZSxCanr4crV6/rCF74U20d0dLTH9wCjd+R6XrGjq7IhmJqe0LKdwvTcdEwVFRTRsNfE53TmZqYMkirTWiH35h/0PLRDZQ3PbdXWV6lr2+bYUwrnfunyFd2/26P5mfX4/NCjx3bqb//Nv6LSsmKD2BI3jNTY0puVJbFlBSNNTMN9ww70C199Wfv27das82Txell5Vew71tDYHBuedjTXae/GejU431cv9+mPv3ZA/+7r/0rTBqPtza1aK6pUc1O1Olub9D9866Se2lanyZEH8cYcGtRqp3315nWDwDrzu2r+60LP+X7ltGXx848+VJ9BSf+DB3pk3z49/fRTmhmbUvkGPtgsbXL6fbv2aXLG8ls3qMGQVpdrcHJM+w8c0Uj/aHygvMJlXVxa1Y9/9nP9+Ic/0fzYhA7v3WndW9TjjzyiGhvhSjvEo4ePWFYzunjurIHU7ViDuWIZf3Dygt5575RltEFf+OwJHdqzLdYnvfGzn6mqtiYA6oQBc31rc2z2WlZRrcuXr2tqYlotzQ1WTHqvdig2RkVsf2HdimUNrncKEh0U50/n7M6dO/F2JR/o/v/80/9Jjx9/VFdcj4y6fOb5z6mBHe9tW2rrGnTn1k1V1NXGlNq7p05Ztg/1q1/7qvbt3hV6e/DAfg0PD+rIkSMGuJ3q6t6lk++fsh4c06EjB9W+pUM1tVWqqqqL0a5i6yvrEAFd/QZ8Fy5e0cnTp1RavEHbt2zVsSOPuq4akj2hzfl4aPB84/p102nSv/+TbzpuoVrqKjU7PqgHfUOac8eG7z+++/Z76jAAW5hb1N27I+6oFMRH2ztaag12JrV78yZt6disf/Uv/7Wu3Lmhnv5e7dm2S201jQGSmE4tMXArtW5XFuWpsbJIbWXSlsoC7agu0P66dR1pWNWJ1kIda9mgz+5s1ImOYu1vXNf2OneeDDqnl3Dk7hrZJE3abs0ahBXZZhatLGjZ+sSi+5mVQk3M2364g7WyMK15A4NZgyzsBV80YfPdMH22W9hpOjx8Sgan6GoNR4TNoU1jixjtwA7hJ3CQ2Ktkk3BouTVhPrB5yDPZLEYGbNt8L2Yv0BL+cwhb5yP9ID/+44iHufvpXkry6b1kJdE4GOU6KPsy3c+dIkRaZ5rsN1T8MPc8UvkZ6T5xwFzzxP8oX9zN3SNKOGUfQeMX0rLGNpy98yEd5Q+772jYcb61uGI/GAMZyML3sjyhSQiQ63rERzESxVRtTOkhG0cNtv1fNrgRAMa08I9Z+aCZAd9cipAHfMI3OS46LYE6TC/PJB0ADNGxYhlJ8Ahd131QcUJ8ISEBweSnyBv+aUd8w5M4+PokZ46UN76LUSpkwnN45H6GHdCj5N8tC8rqckA/5GQa8E38yNd5mouQUbw1arBGPMqM/0Gs6HVk7/+4n2a88HsJyEZ9Ok4KXOND4CUHKp025GPfjx5Dg84lcblmMItzwe//3u++QoVDlIKQ4BcXKSLQAF3BDMnJPLIM5nnOBn3ZyA49LYbWECDrLaAbQkLYOaEQaLCp0tLwJAHmP6kQ84ozgrcEegzqnJ7nMUdtg4DQAH1MdfKWXvqIZ5prhhlQcxiGHEpODEZW/0GIioHp7JpI8fvTewFoQrBJES3lqADKRy8gEzrPUXoUhRtZllylX0nxIp7lxjmG1olnOsSB1ifK4/uAVWQdimDafOuNNJ8UyidiEh/V4h4yIX/SAkgXDLwY5WI6kGnGRYyprW3f9JqmbVSXl9eiYfWpzunW9UjzBr24q9xO1T1bp1XxepSJLSMqSu0ELFvAGXy+9e6HunDljvni7cYVTUzSG17X1m3bYkRp2sCl3qAGbkdGRu0Atxo4rYWzZhqm2c403w5+bGjIAGFeA6OD8Sme+EyIedlQgvGxPhUWx9T1sUeOmr5UU9+iWfN+9dpV9RhYnXj8MZVXV2liZs7az+L4Wd293qPrF2+6MSzr+Ree0MbWevMzHw6RBfp8n483MxcMdHirb3UlX/3jk5pcWNVzL70kP7ZxnIm1a+ga21kUl5RLzVv1x984pdduDOnNy/060lahw921mhge0uFDx+NFg/duTWpna432bm3UpasP9dl9Nbp744oOPf6oSgzwJian3Ebs7BvrDViKNW7AxncPS8v8bHxKb516R0Nj4yp0pX7WAHez5dZr4Ldr505NzE5pyHHZsb2kvDz0k/UDNx/c04eXz+vGrXtqqKxXRbF7WGUluvfgoX7wk5/Zoa7pr37tZT12ZH9M/37mM8+6DhbU3d2lEfN+8r33tI091SrL9J3vfV8j4zP6+PQVPbj3UPu2deurn/+Mqg24lQ9ALNNmx23ftClGeOpqq60PqU1+/wc/0IknjrutWrewEdaTCgPU/rFhzfoe4Dm6S6iv21MYazt1pppoJRWVVQa4DWo2yGWfNta8HTx6NNasYS9KS4vUaICzpCKdv3pLF859rE4DjJe/8FJMn7A32NjIWHwSaXZhXsXm7aNz51RhALfkzkON+b1647r5mzUDhQaJUwbWZealUMMGxr0GPh+fORsyPW5w+uKLn1djS7PbF71o82omB4f6dPvubVXxjczhsfjAe11NlbZu2RSyaWluiU8u2Qqp3LpV6Tpfst6vr5fr29/5kWxRLLcqtWzstFy/pEN7D6qxtlajEyNhGze3t2v/zt1pawt60NgzZ5xfaJtRZJA0Ox2fhWLdDwvWiwzM1l22pYVZ5S9Pq2h5SrUblg3O8vRYw4qaqkrVM7Go2VXeXt2gJZdhLL9EC2sbVLJmoOQ6AHwtrRUYHJs77LDbH+umWNfDCAadar4KQecAMMCSKuzSp7Y9T0u2MzjDcuTp+9igcGzogX0LR9i2XJqwW86bgD0kbdhE7KtpO4JpJAcY9tdHiozDS2mzkZGcRQyaBE44Ro5sL6vIA2Dg+IAR+KdOuY8djdEf58d1NhgR/AVx04CoDxy4BRRgAD/Fc3QTkAotrjnCbwQ3ibcos8/wnPnaDLBm6ciT3xHPvBEoQxYoH/HSSIv5Jk6UGQfvPNFRfJZlHj7Fz8gjAy5ZPikkUMC9+GUyaWQol6//2BKFlzdAM+g+UAyan/Dh+o0ZLsfhj3ypH8rBb0LUCWmdT7rH/m0A9rTdCBgiRr4icio3o4GAH3gjXuAMXzOgg57AMrrHQEU2Coa8U17J/2FbojTcc2B0jrVn2SAHt4Nfh1SmpNPwyDkBP/CQ5RB8JHANWMwGlcgz6T/Z5tmPMaO0FKCLJTbci/x8wHPBP/jDf/BK9ET45UBmZI5CcIvKgnlGlcjRWfu+z34YU3rOgPgsTgRwxNsg/k3vFsFwDWWYAjTQkBbt+FOvZl3sNwQ4AoGHUjg/GE6oMie44AvmLVT/4A0wlxN2fN/5+XlqfBmQSfPgCI1eWlS+I0UJiZwra1D1NQd85mKkvOKK8OlVdo3wA1BG+XKVZKVINDgcBwXyZSr/p3lQnowiI14oa5pD9l0/h1dkz2uzHEw5oTAM0ZMQ2aTXu5OCosLBsemHyDh8vWJ+AKwoBqMNfKPOxDU7u2DQYYDkPOaW89Q7uaBZ49SV5UVNrBbbEJcpz0b4811F2lq/QbNT8zbCVjKDWpT15Ml37GT61Vzf6B74Bo2Ojxt4ndKde0PO14bKdJZX0+hLd3en+VuJkZyOTR1qbm4ysBizYVpUR0eH47IuME3LMrrS2damyelxDY4MBNBc4BVc01yKhlJq0NRhQFClubkZbd2+Tc1tHaFnDx/2qLG+VocOH9S8+ZxxgTbY0a3MT2hiaETXrlxSbW2xvvrVz6m8xI7dMl1wIwV4oYdrbsQt5rHcMgYAnbl8TVfu3le+AQ0LwOlzl5dV6vb9u9FOKn3d0bVd2zvb1N1crffO39Mf/taTGr1/Tc12oiPrNbHH1c7Oev0P3z2r7717S1880aUbp95SmUHLwPBgrJdh5/7bd25FR2FsfCymY1ubmqO+enofGlxN6MqVy9q9dZueffwJtW5sNY/l6hvoD3AQi1l9FFkGqy5DyYZi9RuM/fmPfqg7dx+oralJnRvrrQMLunLjqm7f61FTdbOefuy4jhw9FGDmxpmrWjRQ7t6zXevFTA8AfNYNqLosG+n8pauW34Nwps9/5riee/oxG2FaLlq9rnrXaanBcElRcdQh+7RdunQ5dlXv3tId+3nNW9eYErxy67K+9ZPvBLB8/NgJtyPrqPWUkVb0lwW78Z1YQzLA4P79B3Xt6nW1tG7UIyfYqZ8F8JNaWZzTpGUzMjig0bFFA+8r6rt7Q8cP7tX2rVuU5w6FWXSd16msslzL1p+r927rrffeN41xbdu+VWt5K/rwo3c1MvQgth5h537ax4xB4U2Dqb6hh7pw8bxqDdS+9NKXtHlTd7S5H/3we7p/547pY2+WNWzwNdg/oNk5p7t2U1Oj43rqxGOuj2XluV7YF25hYTb2cyswwFsxqDlz/qZOnz6tY4f3qKG2Rn09DzUTLwmU6ZlnnrbKr6u/b9AAeJu6OzaHriAn/C4dH1tTg8Yb1lupfePmmJ6kvNXVJaquqYhvlsZ+U3mr8WFxOhbYldbieR3orHFeoxpadEc2r0DLBtDu2mrWMJC1X4Vri7FBsi219aZQiwZixY5XW1ER5V0zsKOO5hdXNGPbjQ1AG9Jr/rZP5pURmtJy1vYykrCetqGwHqQOKgZKYevp9ET7tn5gG5NNxcNgYxPIwpkmTbOdNT1sJ/mQJ3+xETRrTK2sLADP3nokBmd44MyLQdmi7+T8ko3HZxDCKfvAJjMKhd2kw+qY5jWtvSIOL/ngo+AHf5RND8aWDzil8I/Ye8qQ7H4AIXwTOfp3ygoKyXcwTZYW0bPPXlH4FWw36/Bw2tjdBLpcYqeLtDn6hPgZQvPBhW+nKclMcuSTpu6QEUAiA5SEDNCFj8Ye5nwp+UUc6x55xYs7rltic9Be8SXkAwAMAJlYImlcBweu8wA/ZvRT2SMH37OMATGkDZ+GHyS547LonwAIhI8kVwY20ppl6ANeSU86ykfGlBV+AevoHPmSH/eYxWM7G+owRtGcgvKie+ScsY+ukS6mcp0f9c8ZXtI5yYcOEjIGbAcQsy1jlDemWHPlpY6jbDAcsU3/93//916h5hBCCMMFScCF7RvSmi2EQOOAERKRKWs1AFAMBVIYiAO8KBxxWIuUhu8SXQKN0D+joDSI2FPE9MmfuBSCCkBRyZNeR9Bwej7gjIFGyKnQWcVaWa1MCJG3MOmVQScOCysDYRzEjrMbOwnDmOVooACfVC7Ec8FsJOX7JFA+gE7uly8y0BV0XLYQANe+lxo9+fLMiuyL1FjpIaS3IAhhdPwsAK9/Rw/X+bqD4bKx90pC8lRw5OEQPYxcyBojXHDNaCF1gwz5zAgjXjjDxfnlAMtspshmi0OzTMuuata89avKirim9vI8faGdXgRvYFipTbdgrUSFdszs4j07PaXmhhaXg0/qlGife+rnzlzTxMSUwQDbhNhIW2SHDu/Vrq286VgTZeJNSvSCvbGogwcP7kf5GZGMvbaKDOSdfqN7+jhePsCMTPKsE0t82441OnaMfAfyYd9DrVu2ff0PdfHCeX32uedjR/ZxG/llq0eR8//wg3f0pRc+q+3dzWrpqNexx46GbE59dCZGYhiRiOF4l7l0QxputpbrR++8pXsGbLfsEPfs3KWDe/fF/l+Ayr1dO1Rj0KmFMVUXLKu8tkFvXbyvrxxr12vf+jfaf+y4+mekb5/p0+sX+nRs+0b9zec2a1Ppqv7Fv/m3+tVfe1ktDbWqq2+KaTUWxPNyAfpK52PETrGwokyzdoJ9fQ/iZYHmlo164fNftozqYlE3H6RuMKhwJYcBQd946QK5v3/mnM4biHBzW2eHdnR16sK5s5o0YClj+wnrz9PPPKEtO7t17YPTOvvd13XzzVPs8hvrtho7N2nTzh1hkK5dv6ZDRw8YqOy0iOb07FPHVF9fqbnFedObjW0Hyisrot3PWe4YZjZ1vXP3bqyDgwf0lzVejEA987lnVNFYo8HeAbrPunnbQMVAqLG6Jn2vEyBp4LxkB089z07NaPPmLg0ND9twFarSzr+mrtJAYs7AeFhNTR0aeHBL5cWrmhvt0UvPPmX7YsdhRzI2Our00zQMO9J59T54kD71NDUV09Uj/b3WkfxYzzbO25jlrGUcV89Qv947+75GpoY1NTGhrZu36Asvft7tkRF36bZ5ZtT141OnTH9c83NT2r5zp1796Rtam1zS1sZWbWyoM6/lKrE+sk5scmZCTS289XjTYKlIX//Gt7V75zZ94YWnrYNNOrh7n5rqGsPJY8u9zhGtAAD/9ElEQVQ62jfG2rHLl67o4L595mM87CVOBH0F3E7NzFtWttUb8uKlCIx8n9sTvgqV4DulVCLf0Tx89Iga3UkZHBxR0eKMttcV6bO7amzzpP6JOa3aThq2x+eNpg0OsVNFBlh0jddWCzTjxsymrevOjw0q2ZNvaXnewGsmljAAHDB52Bs6hgEeXAc4eOw1No1tGNDvKndmWIsIuMAp4cG5ZhlFdD4tA+TAP+xf2EyfAQTprbbU4XRxA7xxL0ZF7BPIh+vwOc4fS46dxf4BqHDMAACMcdhI3wsddfxFX2c8BQdOj53F13yaJ3EpJ6N+i+HPGKkBGNMGwp84Xthw2zf2xoJ/bDnyIa/Md0Ebm46/S4DFueInHBG/Ad8pTZJD5B28poPpPcAOMgdEIQv4J5AnNAPsYT+hbV7oqDHChM0gTeIB/xQSj0BexAf4EShTAsH2AZZDEX418oE7/Iz58UF6Ol4ErqHBffJAZxkI4Fuu2HryIH/KkY06cgbshqxIQ4bBlNOal/jtQFz8J+VD5sG/n+GVkQEYAfBNyGTOv0zWhQzXcdd5sG1UgDLfAhiBFdL3IJO80uAQaRlYIV66j5wD80S94O/BTAlcUbbYpQGaviZu5q+pl6yDUvAP/sEfvEKFUuEUNAEAEGOqRITHvaQMSRFjfZafYyjTkB0ZJsUJWs4wEB90uGfapIstDXJKAqNJgdLQYaBbn2kc0APYIShQKz0P8iYub2Cw8VmkJy+niU9LuND0/KOwzjNAnH9DMzVECuj4kcp/Vkp4YrQPgfhWhFAq85Uc8v9VgEouOFrqMRDfdJ0WxeCXs46D/+KPc8iEN3nmQwnjnqOQnj/QOL0SFABQgiFhATnxeLU+cjHf0AjDxW8y8YGcoc90a0y/WnYYRnoHLJJmei0MhX9PL62rd3xOMz4vuF6mbWBHVOEecKF+pWtFW6tcFtN3aWyGAMD0dtaiB7950xbnsyE+uoxsWZDNepv79x84TxuaDXbG5mPFxnlH12br1pJ6e3ptsGdCPgtLs+6lj4XDiLehXFdNTY06dfacDh95VI2NG3X58k0Dkll96csvaeOmTY63QQtzGI5CO0wklT60jaPnQ99f+urLGp/ko8zzBn1FevWdt9XStTX4rTToae5o1879BzUbb3PO27l1WsdK401F3oTjZYzC0jLd6LmvN09/pKLKGs3OWGen59VgwKKVRe3bsyOmCEtqm/X63Xn9wMBqYnZJf+fFvZp6cDV2yQfYHNy5xfVXojLXb01pnh4MzaimcF6PnTiu+uqSGG1bNhjhG4BVdvhMqS5ZluzC/9aHH+idjz/Sw8kxXb18KUY++lyus9fttNcKDJ7s0K3/jLqRvq6+QRWV1Zo1oJ5aXNXP331P4+PD6t7Yos8+ekL1lbXxHcvpKYOVG7e1ODevr770ZReH7yCW68DRgxqaHFXnnu3aceSA+np7tTQzZ0DTo977PdpkINa2pUUnHjloPSyIXfTZpPPCxcvasX27bYENoMsTIzxut7SwkydPxcauDc2NGjcwGV6cVaWv3zl1UuMj46otrdDww37rgduA29uhA3tdDj5SPmk940UZg30H3rhl/RijUZUu44yfL1qX5lcq9b/8b99TQXGldnWUuIzFunvtnHbt3B7flGQ3f9asYStsGDRgEHbz7j1dPH1ex/Yd0BdfeDFA/C+//JuqqWpyuSpjpI9F9R+e+UCTBtVV1cX6la98VXu27lRNRY35tI2xTauqqoipW3RwtL8n3szce+igHvb0ad362m79qCgvUkUD0655sS0Jo5l379+N/b7u3R/R8NCoPvPEY3rk2P745uLI0FB0rnipgpEbFlwzBT8wOhJfP5hznHjLtLjUwHdjfJw+L89t1WDmrbffUH1tqapKCjVr4Dg48DA+yzUzNa/r129pS1eXem7e1ZHDR3Xz1i0trSxoQ7Hto21qd/m8DjTy2aF1jc2vut0AVEo07fYz4Xa/wXYmzx0v7COds4kFxW787OdFG15YcofB7ZxF2tg87A2Bzi+jRuF0/Ty+GoDfsD3ZYDuFieWNMWwU93Gg2HbsV3JwWNJ0HUAIO4d9Mz3sHjQDQDnE9i4+AmRguknpuPZGliNv6Pu5bV+WT4ye+Dn+xR7N9OjsF7ksi2FbyY835/BBbLcTnX+nBUDGR5zp+PuAN0J0rq0XaZos2XJ8D3TxkwTSZLY6prRIGoacjjgji7at3DJflI+yQRc/xjMCNj5kYpkBdPlBWehUhA80D9AK+29+Q065+NCDXfwJdZmBC+onyZOYkHSePkKW/p38aOrcx9Iexwfgk4b8QlfNA2WDVgBI/hwn8vUZ2oBe5MfsBHxTDsoFQAnQ5zjQ5F6AeJ+j3l2WwsIkN+IBMtkHjrgEwFToSA7wkDffauU3M3BghKgPn2Ohv++TF8+RA+fU8WdJVALJ8BryI28/oy5Dp8wTfjdkafmEQCmfT4n/NJLqVhTgCl1jw2CesVMAZeM+ecVbjXwkO0rhCEkbUgjgFWDFIR6lyqUQoM4kfNBrQqxEggTCoREl0aSAEtH4GIUhMG0Wc7VUcq4wFBY6gXgBDlSUCxNMu3IRML3BWDhoOsG8n9PYU8HpLWaL33MC8h98BuoEmVIQ0wmU6jTpDcQEMuEx3Y9/QTMAjUMojfP6P4bU+EjgstPoiM+tuJ+j4XOSZfyLEPyap9QYUzr4R+HplcATPQmUmvTIirz4ZAjKkuaNk9Kl7yomRwWdPAMZ5IPMuB+9UMs+1ndhpNxz5U2N0Vk+yLvi9Ovu7a1reK1I8za41PFf3+l8yYNpjeUiLa3O+Zi34mE0UVZGFQs1bNDS2Fhn/mx4Sjbo7PnzlpmvS2stT9dzSb4+89Rx14WNlUk1NDQZJJQbPBVET7y6plbtBkBpN2DWZK3baWxVX0+/znx0WtWVlXYcHdq1d7+2b9tjXWEqY969LsrJvHtJLLhn8XRL20aN2Um7yap/eFz/8pt/ZiCyrPNnzujzzz9jGocNWKrUaMfctaU7GlTau2kqDvTOLU3/9lt/rlHnUVZRq557gxrvH9SebZu1YkDFTvB/9v2/1JZtu/R73zir3dta9I237rvHO6dnDnbacRWotqpGr9+Z00/OPTAgKNPN3lH9rWe26/23X9UTjz4S+pHnBs0eZBOjBp923O3mfadBDPxs6u6OtVxzC8v66pe+os3mdXJuJr4rePHiBX1gYDA8PBROjG/xUacdHZ0qrqjWNQPfd0++p2eefExfePYZbWlq18P+Ub393ocqr65U7+BdVRfn6/i+Qzp76kyMXB1++lHVtDWrpbPDurVuJ1qk3oe9Gp0AxFpv7ICps5GhAd24fUvb9+6LkY/vfve7aRrWcsMmVBhAArxOfvhh1CV7X03PzOjhQJ++/pff1ujSnC5duq7eu/3qbGo2sLsXLwcMDg26XorV0r4xNrMdt0zWXG+8Ws93QVk/+rBvIEa8WWDPNNqNGw81s6gA7o/u79SrP/6R9WFdxx49rhk/WDEwKC0pUqmfT1lGp86d163eB1o0+PyVL381Rg3r6poMDjsMdhqDfxxFpQEqe6kBwDotk/mxSdVV1KmsuDzWI07OTLm+SjU5PqpGg6SbVy/F25df/5M/1aULF7Rvx3a99MJzKqsr1+j8THQUePGk0O33tTfe1Dbrzc/fOaVW19cjjxxWVUVpjObRpmrrDcINsrCRtKsPDFLzbe+uXbmqjdaPktJyy6RCN2/06t/8yz/Vu29/pCvXrurCeYP0uze0saVBO3ZsdXtsir2yPvzgY23q6I5PcS3ZLvCFBtZmVlfXWAU3qCzPnWa3gcbydR1qK1GDgdv9MXfEVBajnWwVMpZfrsU1g5RVtqCwTfbBCPjyuttK2K8ClZtHnB0uG0eFrWSkAHCDYwzHlbOTRaTxNU6JzwdhUzGNPOVeODgHbBAh/UoBOw5t7BsBfxH2zwCPsx+HTXUELOonfgE/QP1Gh828AvjCJzgqYAGjzNpC1vKxjABbjY3FZmaOE7uNraHDjy3GXsUMS5SBfaV48Qt/4jyss2HP8EXQ83OW02Rlig59Eodton1abukD9pLbwZPLg8j4zfIc/GwE7vvEYEeaVsPfuq1EJz3nIyDkkMoIiEvgB7oALuRM+WCAe3ENT671mPajHnJ04osTvkaW0GJQAN/C913hL8CoD3xN3DB3UT6npX6ISx6k5Q1IfDpyCInyz3wlTJFmuACRXMe0nENAKcchD+wcpYdT4mTgkkAZSM/BffJPND71/+hqBuYy30k66LPkJQGqnOwcByxAkeA/ZOp/mS4E8/zv3+u+zLABqenAQxugyPdvqTv2ZINW3LMOkq7g9//g91+hcfhXJKZxRSQIBdFU+MjS9/lN4Rju5jqU3YxBNBNMBigC7DhtWiDnCoIhR0BRiUI8aFHhgXydivshAEeEHspPQyYdykVBYuRsgQ1AFwJFpmcMgSbQxkGDDgATikQvB55M2zxQPpw4QC/22HFPBoWE53RO5aHMSUmpAHg3T1EGOE1y4fxpyFUE50yIn8Tzb19HY4B+7j7XwTMxnCZk63IyPG7hBsAMXUZOlmEyaGmEkTQ8RzmQb/Q+4NcPAnD54MwUX4x8cY94ll/f5ILGFixfpoF8/86GBhW4jIebpKc6eZvSAM71xnlxdVmLczZMlj0LeZfhbX1VTTbyGI/GliaNTY5oz97d2rVnv86du6LmxgZ99cuf0+defFJ1Blw9D/sNEDZGWfiW38LKootHj4dpirwYudps58si5Ddff013b13XoYN7VV5VrlaDsyXz2lDbpINHDpletSYnx2LB9v2eXh0/flysnOOlgXyDx7mVPL35/geqKipUueX9/POfta6VaGJyxvSqqEyDhio1s2aqrDyMLo15yI72L370U625YzA1s6DxkVltdpz/5G/9FdU11qiyuknbdx5UU0Otzt0b1fkbQ/rVZ3b43KdDXXW6efOa6po36ocXxvQbxzv00sE2vXp1WPsbWGz+Q+3bsyf2nIrRNdct02vsEcbbQIy4sKs6oyQLbGh7u1dL04tqaGzU808/qcbqck3NjmpqaVoP7tzR8YOHY9NaGnJlVaUu3bql77/6M/X039cjB3drx6bNyl/O07kb9/WNv/yBHo72G9Q16cvPP6uZsWmdv3rDdfOCweKqJmenrZo0yLX4RE+5nXOpgef7J8/oh6/9XONjowYpjXow3K9pt5eJ4REVu91v7mg34Dgfb73VGESvWa8e3Hug1tbWMNazU7OGbQVqNSh42Nend949Y9mX6jOPHtVo723rSKP++u/8R267xQGi3vvg3Zg2furJ5+wgizXvdg8YR6cZFWSvsxLX055t2+ID2a2NVaotdWtznNaNbapvbLaeLmgYfjtawskODwyp70G/rt24pU1d3Xrq2WfNQ75mx6ZUXV6h8fER3b57zXVbZftRqovnrun+nV51d3Zr7649mhyZMHi/oCaDRUblzhoQxZYmBsPDg/3as3u33nnzfbU1NepLX3jJpBlBmte029WKZbRq3t8+dUqd23aopaPLwKVANS73gUP74vuLKwurWl6a16h5Xjd4rDEfjPw97O2LT17VlFapxeXKKyzX6XM39K//1dfdIejRxMSo9u3frn27uvTyFz+vjQa6dFL5JAqA6qMPzxhAdqi9o0186otPM8UbVW5tjI4xLbS2sqDFmVFdOXtKhzvr9ExXo9by3CEbXzBYs8NYt+3IKxObt7AEgTVgtB2+hbnkjtqy5VjFyw5+xkgBtgW7zEgjMx5hh3O2i+0Lwn6FzcIZpdGOWEqAHcRe+l84acsNu8i/cOQQcftmLWh0lLHNvgfg4F44UMcjXUQ1LTqGqVNQGC9N0ClPoxup00gnF2ec/AI2zfbNdGlPCbwkhw8t/pgmTTMUfpQLXGfrsAAlCUD4QUoeJ+w5Th26lJE88UnwH6NZzh8/CeggP4AOeZENsy+UK/MZPIN3bD2ZB7j0X9ohIGUYcnQgPjaG39DI/A15ZSNQyA2+4B8euRfPbZeQAX4I/xqHn8fO+uYpCu4jlv8AupwX9Qh/8ArAivpxPTOymM2QoRvwj5woXzbtmNV/zHBZhwOPuBiJbwBqGpjxnbhmAIZAWnwf9pRRzUzGxIVmOpChj+wvdx+fRz7IADmFxFxmdIAjA3+kgReuqKt0hqskyxjJAkxENCKmAR3Km61fSz79U+AJ3wW/93u/+0oquJ21HzAVFQjXGacKTwQRLIHfCI8KCH78P845nD9CM2EeILSo9CjkcoAukDFCo/eB4pMmQ+SJloOvqegMLfMEhqlEehIUjEV9rC9DOeCDjynHWwfOIzX2JJykhG6QUQ6ecRtFz8uBNhQ//kUF0KPhDLrmGcKjtwQtRv8CLfs5dBNtHuXk4t/wi5xCscxXDKX7Hhkgy0zJ0kEaeE336W0BMIO+Ezip7yNXV2rQTgCThssZotCGR2SahvrTtAD5Ri/BygWoAFjyRX0MM2uwZucMWMZmYlE9YGxkvVhTeaWYVv3q1jy1lbvc5OPf1AVga8kOoqqq2jIqjx29FxZmdO/uLRvRgtggc/OWbQZd+7TVve6BofvuFa2rtLxYvf0PNeK8+ARMfXV1LNydnJ7S+MSEGptaXJZCTU9Oq7enR5cvnlH/g3u6Yuc7PTXm+s6L9UWU4/q1azE929Tabr4X1bW1S22tHbG4c+/+PXrQ+0ATUxN2Bus6f/6yNtn5f/XzT6muosgOti5teTA2FlNtczMuOxuDWpBNzU1q9MFatYnZOfUMDWnWsp+asqGfWdbnnjmqp58+HlN+HV3b7IgqdblnQhvbGvQfv3RUW+vLdfH2gBo3TOj1996I9Tod7a36Fz+7oVM37Tyba7S1pVxlbnjv//wd7dq/207UOuI6Z/8wpg3ZEyrqy3XV1z+gq1duaWnObcYgomvLFoOcAlWWuKe0uhT7ijXbybfb0W5pa1ddbV3sov6t731b125esRFY0mO796jToJi1UP/86/9O5Q0NsY6ns61Re7ZvVfeWnTp64nFdunhRb732eizwbmltlGs62um8HeuHH1/ST37ymhrr6vTYkT0xIlVk50n+Y0MD2tjSHFO9rKeiLICxc2fOaMp1uWP7jpgmnDf/RbYNHQZtN6/fNpDP17FDh/Tbv/Er6t7cqR3bdhm0G6RZx5juHRodDN0e7B/Ulu4uDY0P6t5gj8H20QATrC2c4bBubGypNQCu0umPP9aUdXE+jFuZTp85q7qmhpj+GjOYYcTo0vlzBkqz+sovvayt1qczBpTvvPq6FsfHNT8zqQ0VJfE234O7A/rZz36uPtc1L4Fsbt+s1oYW6wcdhXnrwEBs6fDOm28ZTDZZ5zvU7HpgaorlDuU1FeofHrRc+nX71n2t2Q6ML8zpjHV35+5D+sY3/kIn3zvldrWkhvrq2Pfspz/6kbq7tsQ0DJsS0wFBDw7s26/yorJ4U7TQunnlSo/+9Jt/mdYmtpbpheef0Mtfel779+yIzxbxjUsWsWMDbHy038AcZ3zDefOm+a3rfJ+z3eln3V75gkS1wRdrxWY1ZP1ZWjVAtn4cbS3XsfaysH/9U6zzsg1ynczxqaL1EtslAw1smtvxik9sNYPDZNPjwYc9WrYc4q1yB76Tytq8BAhTh3HZNi/f9p9RABwXjo372Fl8RthbTKsPTjzHoSfbi/3E+WF3MYusscqNhPg+j4iP3QToxUiXbSP+LPwSz5ww7K9/0fEGLLLvGgAuOUWwJTYb4JB8WYAQeGTkwtcp75Q/fxDDsabfyZcm3p3WZcyW44TY/IRONfWE88cpMzDBVGcGMLLONtNSTDrhr4KoA6AMP4G9D7CRA7kxhUnujhpTeFFO/IULBA3XF6N4yJK1mYzWZSNpAR7gx0fyWcmX4eeZxuU5tGjnTL0mWTF6loDHJ3m5fpAh28EEfcsL0JMF/HfmTwF/kS74c54uN4ziEwOAmgd4p6agi40gHflTb2CCJbcF5EueLGiPQPkNfEgXOpE7IwPESAT0jN+EqEHnz6Pw0RQk4jmE3NZi8IdycgOeeQ5J6gn9In9ooMfwCSYJsFXI0qiSAJip/lP60OU/+qM/fIWGQ0TmsKkAMkuCoCGkSoxRmWAwgSQK/GnIOCU+zKdGko3GUHmk9X/BCL0PUiA8LohPyBBwKiKL5tlrI73tCBCEF+iheDSmiIPzsvJFwzJPpCdwppFwJi+y5z+Eg8ImUSvmjFn0R/rUsNN9FIN75JMIJJ54HuDItKJMuXscGBcaYBoGdiL/o8KiJ0AZc3Ik8DsQfVS2efV9FrPT2BjRQxbBA8rsI+TixpPyTQ2JPKPeyM95BV+mzT0aWSwqtexj9Mu/aTCsLRqcXNTgHA3fTtaNp0flJsjngFb1D443azp2aHdPyMCr0KCAtRLQREmLSwpsJGYC6N67fy8a8eTUVGxqCSibnZvQlatndfDwQXV3s8aqRX0PB1RnB765s800k2w3uN5WltZ048YdnTUo++DDk1pbnjHAm3XPmH1WCvX4k4+pwDrAdBP3WNcEyL9+46Z7/fdUUV4ZC/Cb7Lx5y2pudtFOqFGv/exn2r1jux577GBMDRma6htf/5OY1tuzc0fIMz7GbQdRZKd27sx59fUMGCxYNkMTGjeQHBqcUlVxs/7+f/Vbqq2qt3Mp0brVta2uRFV1jfrmO3d05cGQXjjYqicObNLrb76mFgPJyo37dObOkH79RIdePL5Du+oLdf/uNXVt6tRHpz5S17ZutZjfhw96Y28wphnggZcJeDvw1Z+/qfX8oliDdPzIYbUb8LD+kTcEtxuotLdstCzydPbjc2JX/rt21n3DD9U3NKpq10mBjRFrl1q27NfGzk51drTpzv1hnX3/pOYNWEb67sfO8EzL9g0NGihvi3VLrNthJLS2sUFnLt3UuyfPGQBejw9Cf+0LL/j6mo4/elw7urq1eWO7ZT2jD0+e0vPPPy++bfjg3n398Mc/0QsvvBBbQbBVBiCusrZSt25cU7Ud/fzErI4YFO42WGDNkptn6E9Pb482b+52r39ZBw0Yrl65YAD1vgYmBzQ8NxPyvnn9RkyhRa92bUXj4+xUf1EffPyRrrsDMGOw8thjT+r9D0+pqGBNdVWVGujrjxFDjGlDQ53BzAGx0/sd09pkvWwsrzCYG9Ntg7u5lXy99c7HunXrjuW8VY8+clTPPvdsLAQfnxjT8OCAdWqX+dxkvtPIAG9nMnUPmCsqLdHw5KA7HPCX505Fa0zX940O69rte3r7jfd198Y9be/s0PbuDh05sl8DA33RWd3cvVnssUe7n3angEbMLu9sU4HNMCrTGz8/GVuEVFWXac+ejXr5K88ahE5oZHRE0waV2A12DLeliTeY2UIDh37v7gP99Gc/in3R9h/Yox/86MfRQeJt1LGxKacrjnbKMoCfvf6mPnSnp7WxQmWjd/T5fZvM15IezODI3G7demfyijW9VhDrv4p4EcLWenLBAMi8MwW1ts63X5fSi1PmJXNcTNExqlNmefKppwAVlC1nQ8OWZj85fE2e6WYCScTH1oVtJ3qY1AR00gyA7bttNs/xG+ETnJ7fqRP7qX/ArmN7Ga1ATvii2EzUYCEGFkw87CkgxHUNeApwiN12nmEPnXE4Wuy478VIHmmdjvy4D1BgpI2i0h5o5xykz3wDgwxEoNicuQ+fGVhLfiYBEGwWHW34pzyMKIWgIk6SQzZAwfMskBaekBHnrBzQzgAXgD/4cn0lmmlaD15YHgT4JE0MeJgGzzgYsOA+dQw/+LUAGWTs+5zBFTHy5N/cgw/441kMzDjfLD/kT3liLZWRZ8iyII1SBQJxoqgrlwmA5whOn+LBOLpF/iYAB4kPQlz4Pz8KwJf7DU/YCA6AMZ0O9Bke0rrV5G+xPRzwTXnw9ciG9Pg0DkZ3M2CLPkTiyDDpYZTfv+OtRjKkUFRGCMABlolC5F9U2Ix37iUQwBGPfN8X/sEut9zPECDMcA3AQ2mCARpKLi0IMdAx+ecKxQFfpONguixGoRw36EYl2HDbgW/guy8mhLD5Ix/SZzwEe2RkehQ81oxFvMKowCwQH6FQ+dAgbjYszKgPfGcNjvIThzOBOBz0PD7Jz/8YQaQhkh+BhoiiZ0qSgU6mODHC8WZIsJEaTjQY/yRvyoQaB2J3iPI6n4ju/5AfMuJg1I68GQ4OwAXwMrBjyrF3clmjC1Z2y3DCRnRMFVox0Hq+eUmPN6e3B9kWhOkePgsRI4BWPNrDyipGk1HGYoMCDHN62eKegRC9YXa2X5ifdX6WT0GpGuubtbljk9o7Wmx0S+IFCBYTl/iajz5/79s/MMihl7+gbgOz/Xv26Omnntbe3bt16eKlWHDPZ1/WVxfj4AOto3Zm77/zth729GhLd3cs9l5xj72woFwtja26eeOyvvjSi9q1e5fKq6o1MT6jm9euxzcku7u6NDo2EqME1B+OlTUYQw8HtWCZvPPBSY0aVExNL8XU5le/+LSBRlfsnD8zOa7KqtrYAPTMXTu82Xk15g3r3/67f6K/8zf+b9p34JD++c+u2DlW6Tvv3tbbFx7qi4c3xZTtwOCg9h7cp+u3bkRdLxvoDPpeqcEjwJ+Fz7yVefHqDS2t2oiVlOuQ6T3oNVC6e1vVjpefV6iOjR3auXWHugxUOjdvVpfLs7wwo727dujo/n3ab2DQtOMx/d3/76v6wemHqmnu1H/x27+sOQOVxw4f09e+8pId4KwuX7uqYb5naJ0YGOw3cJnX8NSE3j59Uu+cPK1Ll28ZBM/pM48f1YnHjpvfFXV1btabb7wRTmq3AdT+Awc0PDRsULklgGFtQ4MBR7P4FBWjL1euXY6NcO8YoPN8fmpaR/bvjx4xcSuqK91+i2IEjynW+fm1WMzf0lZvXV7TwPiEBmbmdKf3gT549x0DqkI11dfHPl18LoiXEYoqK2w7CrRj5y597wc/0v3eXgPoUfO+oKPHjslkdfTRx1zf1fqzb3xTk6OjqjIwbO9sj4+HzxnsLxcXamp+1cDrtBobGlVnsPjcs0/HFDpOkS0iii37POs6W0T89NWf6sjRRwy8qmIq9OyFi5pdntc7H76lx048om7XDy315oPbumgZ0G7vu4Oxua1d/9Fv/pqeePK46psaYiqUN3jXrNNT03PaYhmhj1u3dofDZ9SQtj0+Pqvv//D1GBUpKy3Uo0d2q6GuXOUVFcZkGzRmOdFGcQRlBoPsgs73R5k+ZQ3ZwtykTpw47g6KO1UGPVu3bVdza6s2b9oadYXDeP2t1/X1b/+pemfH9WC8X/lV6+4wXNCvP75DmyrzdWvM7ZqhL3sGPubNx7vz122v3OaxQHOrto2GWk2WHROT9bW1Yc+gzaeIWNMVIMY2jc43dgs7m4MbORuLRUy2LTsTiIvdBRhkdhkjaWph3xnh4SUPbC8v69CJDedtGjh14nzivyJt6pxil6lfbDy/6ehnnW86+eHww+6mTi6gipD8RKIFtRgN8a0MHGZ5EA3aPAsfaz1gdC2BB/ihBC5HLn6AASg6fuYj4uUA1y1loOzYDuLFtJ3lB3+UFxLhF80r/i0DSUEskY+Q/A4gJZUzZOv0seF4lNOgxnUFgGKqkY5u+GdGqiKf5KsTIDVth5hW9h8yzGQdS2P+j77RsiYOz2DrFwOAOd4CdXuC4QRmTdV5QA9gyJRiopPekMSu8pw1etxndocRYUAywucZ5YlyRi7Z/+kvpONbxKONBvbApzo+bQnsgs4FiMvJMOL5PunRb4AYAZ7S4Er8/ET/Qr4uNzmjA1l5Cv74j/8oPhmEwGLoMIg6EsJ2YiJS+TBPHFQtY5aDABMoRAjclcOIFIXnOa/dBnO+BhFDg32cMga4T55cI2wKRppEK/UoaFB8ogIAESAApQxlAHFbIU0TgwA4gj4Fhl8O6DB/jbJS8FAc80aegMAYiiV1TkkIwZcD+VBCsxEBoEaepM0Cv5MsMiUj95Seq2gczpP7wYvjwiP5oejZPZwZ+aUhU8Bhbg4aevANOfiAkH+Rhpsgcv8X5YNm6jmnES6+rRXDy1YcelkoJm++3R9b0DwA0M50YL1MC+7FFq/Nav/aJTslaUtjS5Qn1lA9dK88l1eRAVdDfU1M47DhKkY/+9QFukOjnrJz3bhxo1qaN6owv0g11bXhrBmVLHZdVdtZjNj5sfP4yZNn1dM7qBU3+trKcjvHSh07csQ9+blYmMw+THfvP1BzW6tu3byq2fnp2Cm8rblZFWW83VesPfsPxELwSxevaHJiOgx+QUECrG0GKQAbzp959tl4DZ4FyUy1MBrIlgf3DQrGDUDo5RUaBNzsuaMFu80Npl9dV6ATxx4xz1U2DEXqHxxWU3Ob/rtvndK5nhn9jc90a2sHbxXWa2R+g/7ZDy9qYGxOLxzs1F97bqee2Nvunne+HvaOqLq6zk57PUDZsIHnxYvntMfApaWt03yPxYabsRHswIBGxqa0sa1Djz95RFeun1Fzc0WM2LCWium9vJW12K6AxfYt9Zbje29pfLg3Njjs7Niq2/NloUt//FsnNGPnXWVgcfnU+zpsINdmWR46cjjedmNX7IG+PgPAh7rXd1+3H97TqQtnNDs5pd4bt7V1U5te/tLn9O7778cbmWz3cePWbZUbuNy9ey8AVKMB1N07d/37rk4YMI+6bhkBxVkMDPaZ5xk9/tQzkZ6PcJdbwTYZqPEmZr4BB6NHANBq60mDy8KbgzjE4uJKfXj6ogHRrJoaalTu+581nUIMnMvGG46UodJ101hXpTUbQb4hurg4px27t+rJp57S6OSE6gykeCu4wA2p7+FDHT16RJsN1nuH+tXkzsDHly5qxW0OoPng7kNt3tyuRx45qEcfORJ2q99pJoZG491eaC/ZiFbXNenW7Tuxlq2xqSn4KDcAHB4ZjKnCcpftzQ/e09D0WOyA/4Vnn1OD9am9pTHWG9a4LmcMvDe47QAUjFkMpBo14rTTk2PWe/aqm3N7t82yU/nhD17X4BAfsV5x+9irppoqPXL0mIrjbWf4WtKcOwGsocJWMkpdVFQa9uXChdN65ukTqq+vC7tRUVap82fO6orBYgfT1Vs2xXqxlo2t2ntot/rHezWjWeszX49YVUeL5bFts/bXLKi5bE1Ds/maWrFTMs+8eLGylm/wtWheGdnyPXfaSp0Po7SAnj6Xn7V6bNdAJzcbscBGYlbYzHLWYBBbFzb/EzucbDU2JWyljwQ8EgiKELaUtybZash+wvSIR780ObkULQsZbWwn13Rg08f0Db4sKwBhWn/swjnvLDAdiZ/IbD0h84fE5czi+0jnkNEPX2qm0vKd5Euwx5QN+2p3BaNJHrkiEWIrCtNiVDi2ULIvyMAqB/4VGuQboAupmsAnHXHmgK0H4Tcsn5QugaY0GpWm5+CPt7ABEHgYbDTAH7osIeH7vCxFIcR6MxcgSs9/0PYJPgEsUQ/2L+T5qU9Mvj1G8Hwf+WR1F1OYfoaOBO+Om54AsBYDDJJHwgRpihR5+X9ji6Ic+KPO8W3zbgPzlnPaVDXVS0YtxzNnaPDLdLM8kQVAkFEyBhN4WS0GLcwXdeZE4lN98Vak9Y+D0SzkyDUB/Q3Q7LhgJuoMn+ifufJy4ZOPmN3yZazxQlB8w888qMSNGYDBcBmE6bGQFiZDoI5EAbiXCTHLIO77N42IXDKljDj+Y+iU3zDNmcKhmCQiLUwBtLjPrvfR+3BaFApHSbMJ4TkO6dPUJLvfYhYdUCwKBkORksA1j2hMSeAsfkOooFqGv4On4B/6CamTmrcdQP0YtrRAMuWHHOAJxSGkMpIilSUZjE+VjEC67DcVTbkBj4lnEiW5UWZGxbhHGuj8IlKmHPDJ85Qu0eR5bL3hIy2qt7GzMeLe3FwCXQyp94wvxCvhy0vEszPKL3faQrVtGNThphn13LyiruYW1du4T87MxqdhYoQwhOMerK0r8lil9+tnrG2hCZaVusGaN4AYZWG4m9rr6+2JDSq7t2zW5PCIHhjo7Nq3Tz194/qLH/xMd3oG6H7ayXdq85Zm1dRWuwGzpUihHtrpVZmPwwY/+w4cjM+yDAyOqKWpQdMGWfv279fY5Exsh8G2EM8+80ys3bp967p2792j9s5NlrNljAw3FASAo1fKJ38YmWFaac4AD7AwMjys6kaDtspiXbt7S5u2d6m1vUr7du7S9q4d7u2v69bIkjoaKmLh8f2+MR3ZvVndzVXuIVaoZ3BMf/OLB7VzU4ve+ui2/tcff6yvHN+utz88pW9+/U9168p17dy5Neq9urrehsX6Z+dYVl6vbQYCvEH6wfvvqs6OfGllXXt27dHOrm4D1xp9ePIjHXrkaQ3NWE5dnco3jTHzy+jNqffeU+fWNl2/dkPlZVXasvOQ/vDr72t+tUBvXejXF/e16cbZU2qqr7Cj5kWC5RgpAuDX1fD9wZ2muUl79+7S/MKs62pEnWxBYX0/dGCPjj5ySDev39KBgwfCgaJ/ba3t8QWCO3fvOE1qP7dv39W2nTsNpHvjbUt0uatrc0xRdHZtD16tnK7jLTp3/oLzmVSj5Q3wop7ZwLekNC2Wnppa1O1795RfVKBr1y7GNzR/59d/W08//oSK3Mb679/XbtcLHTgWGq0YkFYYhG/b2mXA2mSQ2hhvzP77P/kT3TdAZKIMgMg3PRmdZdSXNt7QVK8SA7dLBpOjI5MxqtWxqVXPPvekWtuaNfBwQG+++jNt3dwda4bKq0q17HQXLt/UO+++ayBR4I5Khd568x3TLdJOy5KR3nW3i54hy8H5fuaJJ3V02y4953O1QeeK5VJVV6eh8YkYjeatPBa/b0CnLM8y0ywqttOjl+w2VlxcrlMfXzSwYqpjTV/76gvatLEpbENtQ73rsiboUAd88ohPek1PzRvAzceLD9WVhXr+s885bZHGRsdV5Ha1yR2RNgOxm9evGYzeU99gn4HqkyovLdBGt4upqVnNWcf4YPjOTd1qrGzQ/OiQtlVLRzeWWw9XNMyG/27hM3kltle2ja7HgrUlza8XWE/c5Px71c6QffkoH+AFMBDGy3JhlAR7P5/rUMMftg/byhG2zSEcd87OAhLCB5mGLWNa/2QusLfYTHwHz8rLSz9ZooIDRDaZLwp76oN4bGcCqOGlBrNr+ZEmG1FLNpZ4rJHN7D4h7PAvxOGAdnaP8Iv5wV82BcnMDb6QqCm+j+Q2fHAz3WdzZ2ZzcOSUAVCBz2LUiPvY10hu/vAPASL8k4Xy2FPeQrUCuQ2lAZBEOvFJmRkYgR7PGGlib7oY1cqFBFAMeo12SMMLJVEPjk8NxiiQ/8Xovf0KuIHyxWhWFC6i5rBAGsSg/hhBop4IyBMQA86IsjgAYihL2gZpyWTSQEWMGkWW5scyTevawAEG426TvEjBmsUY3DGvkIPPLFAHwdQn/ye/jY5E3foMHb6KQ13xJQg6lrwdDU18dcgqVx5yyPSAe5SB5xzII+o795wqibo2Q9xjcCr28eImQ5swF4JwpaDUIGEqj9/0KqjsjAkEiXJQ6bFvh9OGYH6htExXUUgETQ+OYUsYw+jBAArAolIAVPQEHDlAj2nQYyJtGr6jMPQYLHY/g89YsOYzCuEbUVkxNMmfaRCirL5PXjDGNWnhfWmRqT2mz1LPgjiRNvhnbt6GwwaFHhe80btkhIxnKF02bw9QgymMBs9IjzzTCGC6zmhmB8Omsf6NCnCkAGDOOyrFz0gbiuVywDPxSUp+mUpFRUKbXxEnLXRkbhpZBQBbWE57dwHCXH/DkxN6MM2QrMtvJzq8XqqJvGJe8tKx8ttaHLltg1Wiza31bsRrdkRFdpyVetjfp1IrISOK9AqCmWjYjEYCkjIlZNGjQRkdBfeWeFureEOx6uvq7dw368MP34vRkBU7/3c++kgXLl3V1dv3VFlZogo7nCdPHLc+5Om1N163o6uMbRPYamF2dlGl5XWqrWvW7j173TjmVei8BofHLSMbNwuho6NFmzs36tqDO7EYe8WACoBVWOz+txsG8kJkDfWNMXpVZEBQa77o2S3ZiN/rH3Avft2g0ABkcU5XH97QxNK4nt3zuIZXK3VveEb/62v39PX37ujjmyP6leOb9LndLfrJj3+k9q4u/fffv6oTO5rVXrlB+3a364ntrZodGdG//dNvWwYr8QbaU088bdnkaWhkKL6B940/MSC7fin4AWiWlVXrlkHf0eMHDQA6bQzdQXDlIOP6jTv0//rOR/rmyXuqa2jWnh3tUd8fnXxPX/ull9XU1q7G1jZNmtfRxVL9j391v9rrS6NuLn18SkcPHdBPf/oT9fb16VWmC11/JbQh684mg4xGA1ze5Ox90Ke/9su/pF/72lfjrc+G5iZ1dW+LtgAQsNKqyQ6f9TyAbNa+zc7MqamxMfjhrU16jFWVVbp544aeePLx2DKEUcbFlQU72ukAOdPTc2ppabFhLlJzc1ts7kuHqKSkTGfOnI38Og1C+9wRqCur0G/++t9U3op71dMzaqitdL1bz2cXVGw7sWLgwbQ5b8qxNhHjvDC9GPuqNVQbPG/dru//5fd068Ft1Tc3qqXZ9bSxPdYZvvP+exofndaDB/1qd+egqbFCh/iOpctw/dIFzc9OatPmdhfbzsVt4GH/uN57/6QBT6m++vJL6tzUYTC5NV4WGXTH4rXXfqZqPvszNquh/hmDykHzOa1Cy/nh0LAKqviW5oTpFaq2qiG2rqBLeefOXS3NzGhbV4fbJ4vkGQ0vNh/5+vjjS+o3cD3+6AHt2b5FK0tztqdMq6SeNSO2007LZ4SYil827bfeftcymXGbaFXHxhaVV5S5zduRudku2y6sr+br5u2Ldobz6t62Rx+duqjG6jrNTU7pmRNPOO8NGhka12dPPK5Ct9fJ/hF3nCYN5IrVWjCtkRnbk9USm75VTReUaxE/oVVtsA5giyeNiXmbkG9KshXTEqDL5Syz/2DEAp23Yru982LJquNaV21TsS3Y51h35CPzFbRfPhOT1gZiK7F9ybaiN+gevgJ/RMAHZFN//2cBR07nB5sfQylmD5ADLd/grmkDEPLsK9IUV/IR7hRjromDDfQ5AatPQUv4rFwgHXae0RmABqNCMJ0608Twf/DIb5ybA+kBBOzs75I7fbLn+GZo4BvgGf8HD5mfwCbHXlmmFXNTsBdNFkkRn3T4iuxlA9ZXAb5cb/6d/CNJEk8BSHxQNOiRD/4q0lJ2x416oHymBTCDb0dML6/Zx9Au+U1cZFES5XIZLGtAGemgywVfxEDG0GTwAKp8bix4gYngL3lAEmC7WVMea6ABYNkAQRQCe09Mn00zXhjwM6ak0TPKwP0YyAh6QT7+Kyvh81sJkKVlPeSZZJ2maqGddJJz9pv0iQeyR27oY5I/f9Tliu0KX3co+If/8JVXKDgVkCkqSsQ5ewMBYMAzGgRvNsAfChTxTZnMYsoLFuAzSpALviQ9gosGYq8MeAswAPqFpukwwobQGXmLXYwBI0EmVQZCpgCB1unN5FByNtyXGkEK3E+FB2Sl3m3WeGEPIAiYQokSUkdoFo3j0UgQeJq/LY64CI0FxDECZxqUNw0ZJwTMcyqGAHBirRNyicrNVUgohAPpgxcfqaeSNZykNFwnw+Iy52TqRLmT84iykSO5o/S+jnRpWjaNeiXDhbOjkZkrTbon0Tc2pYlFhubTqFi/SrRs4FW4NqOmiZ9rYmpaJQbHTU2tsbi3raVTlbUNBill7k2UxogZdUe5oM/UAfJnmo51fSgljpTNVdfc6hnBoAgY4PHJUdU3VGnb9i41NtVbtiU6d/Z8LLTdvbNbG5vr9cixQzE1xVtxzeYB2uxtxbx7nwFDmwHChJ0MG1AyisYbiUsuY5HlzduBfX1D+ujsOV23w3/v52/qiSeeDMAYcsO4Wo7IlGFqNq6MHbStV9t27dMHp8+qd7BPF65c1pptByOsx088qiPb9hsY1qp3eEk7O2u0YBD015/bo6e6y/U//tP/WSNz42pq3Rn5f/PtO3r3yqj+5NXzOrCpVqff+0glleX6u//xX9euHVutQ6WqqqlRa1tLbL0A6Cm3bHv6BlRRU+88F3Sv57oGhnpUblBw98Z1Pei9q+07dulm34y+eGKbju3YrB+cvKk/efuWthmcHdjONgKzqm3aobGlYs0uzOm7H97T6ftzenxrlRaGB3Xx9CUb1vVYy/WVr74cw+mshdi9b4/rxzIx2O0dGtDPP/5Y03krau9kCqpbbe2bNNA/aLBdonv37+vKlSsBho8cPqy6uloDWwP0tRXduH5Tx48/rocD/aFvyz6YeuMbg4888kiM7LEHV9GGvFgnNzs5ozo+0WNdv+a6Yif+8gr2dyvW5MSUeu4+UFd7h/pu3dDM8IB2bdttMP2UHt4fMRi6GWB80aCDqV/2pmIalulqtmGIkYIKptlYB2JAb7vCFhMz85Oad0fggw8+0KrT1tfUur0s6Nat6/Fm36B1amVpRV/5/HOqM+93bt5SbXWN9u7ZrcqqqgAB4+MTOn/+ivoe9uvXfu0rBvttlsd4OEQAWHt7u/bs2hnbP3zrm38hvll65eJlrVjHp8ZHdf7yBdV3tOqjM+dNa972BkdappGxEf389b/Uo4f3qLKkSnMzdlZuP82Nrerv69e93l4VlxVr/96t6mxv0cz0pEZGx6JdYCvS24xLYRvyN9jeWN9vXL1senvVtanN5ZtWuXWdumEPP0Y7l5cXrWe9evrZZ/XGG6f0zrsn3YYXYs3d9u1b9fbbP3dnaAOv3QR4Zef6HTv3qKqpWSXWpbYCA2wDrvtzhbHthGGpZtY3qHQ9TTfhzKeWAPfFqrSzYzNhliig77RF3oTG7s4tzIZPSDaX0ZMEhviNDYyOvQ9sDv4I20s7BpxwH3uJs8fp48jxHTR3OraxDsnPCdAiXRwO+BFGFaHBHf6P/HxgkxloSMAv2VXukzQ69aQxf2HrfZA60mG7fWB/s8A1vOHvkt8DRFG/2H6clCPleApecrTxbwGGfJ+RXXQsFrj7HrIhhEP3JeuCKXOsww0+U5lIi/UHcDtRyJK7dLqgQ4A37pImDR5kIe4Gb6b4SRwALvXD//xjnWICL2yDkVt4DpYwfeLDN3uVIR/qGX8ZAzoOyA560KbuYnNWeHRhYpbJl6y3YqsOeGNEEvud6UTmH0mPP2P2KpMt9IiH3BP2SNOEMI3YY3oVHcvpEXIAz3AmHvcIyJAE6Wfyt5kupJx5nPSMNBzpdw6E5gJ5Ikfqn9Hxglde+eP4SHZUgJkIIJEjBBjIehIQ4n4M6To+o2AwSOGJF0N+MO/CcM4WwgMOCDhlmKKHRi+LOFQ+axLIK1PceD3YFRLC9T1CzHk7bprXdc/KAgIAooAZSIS3dI4kvuZ/hJzuE6Jspp3WidEQWETIYvYU7xMazoNypjcULSifeZaMQZouzQ7S8pYkOZAWvjEQ/I5RxBwgyxoLdLJA/ASmInXK10c0HlL6TPSMN/6QWxoBy6XxfRogBonRLsARb8vFYvqFJfdu2a1+TmMzC+qfXNP0snsTBl7TK/nqKaxW/lq+dpfe1MLDUyostwGbXbRRn4jNLdlA/N6DXpVW8PaWdcS8wS/1Du1qgxo+rFviOi2zLHlDFHmxsHfQDr/CDgzA1j84qJ7eB7FHESOFyzYEdVU1litD08s6evSAdu/a4boojKkr12oMNVfVVhuQ1ITTpy55s2xtOa0NoA7dHjU/MaMz772j7fv26+Tpy7p7+76aDAiee/pJ97bYSmNJszPzBmAGWdSXxUZ7ZXE/u+c/uHlbFy5d07e/85fa1t2lZ5583CCqRAtjM/H8vfff1rqN8MG9u/XPX7/nfFf0ywfK9L/9yZ/p4rVr2tTVrrbNe/XRzWFdGpxWe1OlfveXD6hodV7/8t//mT7/7HE74+4wugzdX7x4KdYrnvzgQ5149DE9/8KLmraF+ca3fxqfP3ryicMBRKdGh13uG7p29Zp27d0Xo1hff/+Ozl4f0ecOt+iXH99sJ11iEDGl61evqKylW1f6JvTu1Sl9/kib9rWVOh/pows/V93GDdq5qSv2oaL9DRo87TKgYIE3Rntq0oDCgPNKz0MNjA/LOEyTo5Ma9nH/nuVpgNvc0hROcmN7W6zhQ0eZ0sXhT8/MWWemdO7Cxfi80QDbNGAvVgz2egZixJKNZc8Z2N2/fcd1uKCLZ89qaGhEEwYlGNr6hobg7cK58wHKeu7f1XDvfTt/63hRvmYLSvQn339N3/yL7+jjs6e16jqkDI2dLQYlrH8x2HPnaGVhORwlDSfavSubly9q6upohNFsdmzrsvzf1aXLF2Ok5fMvfcE602KgVaX9O7fGHl3oX0N9vcoqyqyXpeH8GLUfHBqLtnbskUMhz29841u6feeGBq2bbQaEDbX1sc9Wf++QevvY76xET514XH/9d/6KGpprY8uJsuJKrS4VaHkuP6YF796/o67NTTqyf7fmpmbtdNL6U3sHXbxyMXT1yacedWekxsVKa1BYR7bgNshBx6e80m3RnZ78whK9/sbP1FJboZe/8KIWLd+LV69G+4Hm7MyMgd6oQXKPOja3a2x8RD/44Rva0rVZX/zKl7THMr1z84YWJ0fircU6d5r2HNqrq/0jyi+rMcBvVZeBebt1YnvFovrvXFLfWoPlarlbv6dlm7o6G50KZ6mpuRXLn41W7Xhtm1Yt11LrHOCGN2PZzw87iz9h1JdOOO00bCN/4RyTTyGE2Qvzly44YQOxxfiPNHLjqvaDsLV+zv004gEoYqSLzq2vLUf0mK8SRP7uhOAXOEjHrvwpH5ZQuENpUx3AywHekm/kLcIi50Ue+Ejz4PIk5wwP6TNvPAvb6XzgC1AHsEjE0kXKC97TrEwqj8GCb8eghXlnACJkY/qko9zkgc7HKCk8R975AYrWLT/eCkeOMXAAfQYxTJv2lgBRkkvkhcyIlUQXIcrhM/4HuRFIh38PH+jnLEFBFozC8YwAv1zju5M8Uv6koZ6hC72gFXk6Fx/4AKb0AV0hE9+GIqNlACrqOICan+HPCfFSmWUWXFIvpsk5wK1pp4ESvnQAoE6AO+MzsnBlIAfqimcZMIWf4MGBM3GydCmkZ+SNr7G2xYBSbPNhPUg8WjfsFwPAW2akj+0kiAh/MbzpAyIIh4OKJCQBAVxSAwC0QIC46XMhTP8lBaQCABxkBA2uEXqABzORlIBhQhcu8W3jlt4uhCbTiFQyzxAbozhJvMx9872lxFson2mlPMnjUyFBhzTETQ3OBXfh4Yz1Tggl27crwIvLhTLCO3Fp/KBlAnG4BqRBlzw4E9iegessfRgBywkACVDEYFCWxF9SpDAIwV1OsSgo/3ydKSmBXhlABuWJ3o2TRKOK59CxcrtsGACmZpD39NRMxI29u6xkCwZZvLE2NL3gIz9+z9khDq6VaDavXJUa11e2TLmQCzG9giGam5uKBdbbt2x1/q4vN/r4fFDwkNb6IY8K92bXrdCMOq1aDvQ26+tro7xsChpr8PI2GIBVqqmh0XXPSNKyHfFCLEo+d/q0fuu3/6q+9OUvRmMaGx1RW2tbOBMWdqInrpF4AxFQx9tvNTVVGhsbia0F+I7hUP+gurs6Ne+e9J9//3VNDA7rxLH92rq5I9Z7sXcX2w709vVHnkWFGJo02jkxNmEg0Ks3fv5eLDL/9Ze/YuD1hPbt2qf9O3Zr3UB2eHRMF86e1/F9u/V3vnJcX9jXqB+++l29/e6Hmpqf1ptvvaXp4dv6u1968v9P1n+ASZZc14HwKe8zy3vvfXvvxxvMwAwAwlAUrSRKn6TlrqgliZU45O7/ab9fK0+RuyIlkiA5hJkZYIDxPd097b3v8t77qqzMrMzy9Z9zI7MB7v+qX7+X74W5cePGvSduxIvAb7y0B7Gsszn/KuZGhzBOIPO1r7yGdBp31XeQAPBP/uRP7GvLnLxc+9ovjcDy/bMXcedOJ+K3N7C7uR7FNG4LM7OoKSnFyOgw8/HhxYP78cV9jTjUkIs/+ugJSgiahh5eQnp2BhXpNmqKylmHaTja5MXD8RDevjSIX3q2FolUJJ74FLTubsbVi5ct7TTWk74U1XY0kunhwUEMDAyzfcSjh+CpKN2D5049h/sPHhHI9hGQVuHBg7sEcgEcP36ckhdrq8l3ERQOELju378fd+7dQlVVNT54/0Ncf/QAo7MLrIN6G/L1zU4jRHCXEJeER4+6DGCG2BmgGsIQgV1wJUDZcJ06baS+sbOB+50P8fmV8/CwfDceP8SW14v//v3vUX6DqK8rR3VtJXmYBbY+nD1/DsXlZZRRKvOEFNwluE3SOk4JrGsKXYw815txBDD60KKEOi4BA0ODCFBuX371y5S9FOSyPjR3UIuEyqun5RbkQQvrC1d/AGNjY5jXxxl9gwQY8Sgpr7UhRd/ygnnWHj18iNq6OtNjH398FnGJqZiY8SM7k52AZ0/Dm5NmIHdrbRX5WdlIT0q19ciKC7Moywlob2okUN0kL4KISdLXth5cu/Q59h08SODdjFOnT9jaYXo/P79IXRFrXkdNql8jL7UV0No6225wHZ99+hN8+yuvoLGy2sq2TUChoWABHenCRd8iAgSRRYWV6OzqZR1O4rnnT6CutsYAShbB4w47LV6CrhyPBz/5+EM8mQxSjySR30kIs13VErRpXbCG/ESkB4fQtRSP1Vj5x7aoUTxYY+cpZXvV1FxgMwbL5HUy9cgqgaA22hYI1Lwim74Qn4S18JpUnulQASBnpKnj7Cn/p94x/UmdoJ92bzf6qUnNTkfLLrmRGAJulmGTbd28W9SN0qXy/ujedCc7cbJ38tIrTx16Lx1nnXrSoEOeGS3QrazVsZWBFfhVIlGdqNP0P08d+iBNXm15eXTyNfUm7Zb0N9MRsNfhyqGkGEC/lUnkUEdaQEDyKm+OvvyW3ZK9c942BxT0W3ZGHicdsleSe1uklmXQEhTK1+XN9HmKBwa0LHeWS7qf8YwePTK62NIZX5TJm+bqxnmPBCDEY03XEV+dzXQeOgEntWfLUzb+aZl4VQCeSkv1IlumcHLAiEnGL75zgMnZcXm69KWlDIgAopWBh+pAX/qqTlR+1b34J1uitLWOnOgVbZrb6epay0Y5cO6u+ljBgVwBUclQtJziufgbBVCiX+/MiRKhQc/0Ts8VV3Us4K6llZSH6kneNZMn4SdGs/r4nd/5XyMLqMqgOjSu02XkPByaYK8KUGTzRpHpAhWa3CbvVZQg9VzUAFxB1Bzc0g4GxJQu/5SqA2buUMWokFHB0/H0XvnxXsxWmqJadGhxT1vXg88UUoDQwIoStXzEF5eDnqvAYrgOvZOgiC55IaJMU4/EgSO5Xx3jbTiS8RTGuX7V+4hS7oTHmM0wEhiBLx1RF6gTzmhZI/8zfpQ2FTNaVnumfzz1LPpcvLIykB6dCheJYWGkSKUsZbTUmFxFb9kY+xp7k6OTM5haWoKfz3xh98VFiGRO7wjoJqEyaw0H85epZJNQxB57eXUVCgtKhZBQUVjKNCkwScnQdjjGJwm0eEk6NRauQkgmDIzxvTxCyclpSKDxCIVXSJvAriuTFBmDmtLRUhUCZE00OAJo2qdubHTEJhsf2H+Q7zw2DKkyqVEpDXnZJAd2EsCJ31qZ25udjg+v3UbfEEFYUSFOHdnN3qqATsAMYW9fP3mxSQOZgika0Lm5Gev1rYZWcft+L+4/6iAIycJzz51BIeMLdGs1+LbGRuxq24PqsipbhX0xsIj7d64jhSBgZmwOS4ElJLGqG5tqUFVdgnVfAIHpHpzY14Sbt26hINeLo4f2O3mkLHR2dGN0ZAR7d+2yid5zBJpabf+d9z6yBVr3tzfgmRPHbFjbk+GWXJAYeDLyEOepQGJGCnw0tNe6fSjOTsX962fhW5hGBcFqXnUTfv8vz5NP8bjeOY3f+/YhrM6OMa04jE9Po7vjEfpoZDXvQ0N1ObnZBCIpNoF0dGwUDx88ZhtNwNTEOJ47cQIvPPsC2trakO1xq7tfuXKJIGmAPAcBRgM83mzk5eSzYmEesVTKj/Yt1LpS034fAlSKfU+6kEAdUlmcgwDB8rnzF3Hh4jWb4xZcC2F6bgENDfW2KKo+qNCG0Jq/1zXYixu3r9jK8JmZ2diOT8ZWfAbu3r6NpqpynDp8EOVlpdazbK1rMRksrShHZn4BHvf24ZNLV2zY+JWXnjevEbUY31fZXp5Dw2OUg3SCtgLkao5ZfBomJ2bQ092Fo0xXHhm1Wc2hWictMWxfmjc2MzeHNRa+f3QMq+yMdHWPoburAy++eBKN9VrENMuW9+jt7cWjJx1YY7sZm1yk0Uji8yJs7qwhKzMLSyy75nhopf68/EzyM4Q0tpWNDYIiyvnmdjzyCstZL8kY6e/FMy++hHICWvFIUx+0gn5paZkZWRmFZZZJelofRhQWV+Mv//wvUVVOWT5xEDHsYGkOZFK6mxIg/aaturSyf1JyBi5euGNfTOZ4K9mpycLMzBjlNAEe0qm9UwvycuAlSB+fmsKtzincvdeP8ZEJ7GupRkr8JlLYRosJBhtKMpGy4Uf/BAFdTCZ11CZWCYhVLwJfceTh+g71A2XC60kznebmcNHAUtfyNXWm5lep0+mGh2R4ox4aKRt3dfpQbcL9/pmul86VLpQulq4R8LCRDQIvGXLTjZYXecJY0ucSZukti6s/gQvlS33r8nF6VfmJSFEhAGK2iIf0sk4Z9Kh+lkfKnjOO+4gq4oVjXE3+FpRTcloUWvo0qs+jNsFKagWMlJhXdT9lhy0vyopebZJ3Cqo0ZOgVKob2UYlZGUmvs4u0YwSgOsyDx6vKqPI52xYZaSLPLYzqwEIpbec0UFoCN1Ge6F52ROVTHUo/6xQvzSYxnjrhqs/oYXiA+dhhYQSuyBvyzoYmWTYtjK6sNTQpLBLFEJqLqi8ujROsQ9WtALKNwjBfgTfpebOPDC8+8WJX5cEA9k60ic96Hr1aeQjeJB/KXM9Uv3quIzq9SPF16F55iq/ucLyyPHkI7Ef5EQ1n5WJymo6jtE3GvvN7v/umkJ0SUEVEM45mJENriapOySwtXii3p8ojzwQpgRZ+FMiIAg8VVgRrONC+lozMebL4fC9STVCUphKyOK6g6gFZb0cvebiLEzrRJES5wcak5ZS1Jormqwh4KJxrMGImo/A05io+79WATNAi6dhcJf4WrUYDI1kTsMhyI/MXK1koWgxUb1UoWkeUNg2zyAMo4VD6iqdySKhEi8qow3moGIrvlLziG232XFkqT3c4aBrhgdJgxemqClSwn51qEDwZQ8JovTo2grV17cZPQZIninTP0wguU9kurqe4d6zb5Y1EzMelk6s7eK5sEQXxPpZjh3W1xvfrSElLRjmNczJ79vraJ56NSGtXqVzK3DyLsZpTEW+fOcdSGSTLe5LqYS9h1Sb0q2wGVqlQRedKIGiTRUkwZSUei4uL2EqKoTFcRMi3Yhtuq24zc3LxpLMT09NT6OrqQn1dnQ0JaI84gfqV5QD70gJvVPxxSdAmy/oc//1PLmN5yY8vsudeVphDgOKzxplfUEgAF0Y2e/wtTc2YnRxDYGmWRn2GeYdw5foTDI/P4jRB1zPPHDVDuRJkL4e9YJ3yPGi+UxqvUmBaHX99JYjnzpzE7to6vP76GyiqO4MbI7E42laBzGStYr6Nitoym7CuYdX+oSkqmCTcu30TRw4fN++MFnPN8Wahq3eYoOY6jdM6Xn5hHwpp8FZkmD1eDA+M0WjX2+r1ZYXFWCD4+1//5hHSU4Cv7MnFn/zln+FAQwUa61pt78EFfwgJyQlsE9soySIY/emf4+LFT4iQNedOc9ma4M1Khd+/QPA5h8XlZRrDNQLecfjDmxgeHEZVSRG+/QvfsiU0JgkS1X7SUpKwd99um2ivpT78BJhjBCBagV+eyPn5GZNDKa+W9lY86nyEhVkCFZ8fr7/4POpKc8nHRNQ3tKCkpBILWg8ty8OwuzE5NWPzyJ7cu2/zoM5f+RznLxBAUsaLi/ORkeJFel4dfvrRZ0gg4Hnp2AF842tfQlJKBoFkjw17VlfVWu++a3QQ5+/exI3OHlvVvqm+EkVZuXjwuAOPHnfj8rWbeEhQpC2rPEn6WCQWIyPTBOghVLJOUmkYr127avPRZCEXfUvWGekd7EMKmd7d20nQlohjh48SgMzQuCRg3+5Ga0caRteuDHcGu3Hxxj0CtGnywEeDEEfAlYEK0rlFcCRvkXSPdmUQ2BofG7KPC7YJklIzslBa34azQ5sYWY7Ht772AtIoT1PTc0inrGhSunTN2qbbwUEbpOfmFmJ2doZxCZAml9DT0Y9vffklZKWlY8G3hsDaCmJo3NgEkcUypLOMvf0DBKZzuH3vCbJyynDs+CFrh+NT42hsbsDk9DgBxjZy80qwGF7DxYdduH7tLvzzC8glWD+0t5HpreDxg0dII83pnmzsqy3HweJE9BFMT4Xc8NgqwVaInbtE+b8o34RgCK5qnjBspfsYGuo1yqqAxU4sDTF1noEu6jMtdUINadpQ/0nlOr0rkEU1RPpiqEdMdfPPhXRDSuYJkd1hOqafGF7yJP0uz5ae69TcUw35qT5kG6TPxGPZN5tcTfqk8yxvJuLmGdPwMx197UeVaXGiX0LKTvCVUaL5grIB0lkKIz2guXe6dx4q55wwD5fOSNl0mH3gVTpeYEcdQcXLSE+3j5YsbTJB+lUdSNkG0SlbZDZFTFE6ZvxYD2zjchpEcyCJFs68QkzHHAR85rxJ1KdMRwuS6qv+Ddpu6V6NapmdIb8kTOKHy1MeKk39IODgVSsMGPiRnVZYlZG/nS1juexUng4kycaKFoE28du2peNv2XRzrDAvnQKvolwgSfZDG5hrzS+tOiDwFgwGLZzxnGFVNtEnvSunj0Ci21rJ4Rrlabwif4VbDEgyvObRif+6V6f0Z+Hl9HDYQnxSXCePLJse6p7/rDNB2nXqiE+QnEhWhTuEr/QlZRLifpfASwQLYbpPVJWY0iFbFEEVQaLFMDf2TaaSaTKwbhxTjHZjogI05iokYQZEmJQQNGl7+t5IFSP4UCBJJZHRF+ERcbP/dRgpDKNekE7RogKJTjVQ9WSUtoRTf7raAztEv5ii5yw0C2wIVIKmtJSP3lvaDozpsHlZDK/GK6GMHgn6mkYVpMbF2BJAuZNV0a5X5PLVVeXRn9GmCo6U297rj89/ns/R+yjtLq2/e+qRpW3v3KG0xALRFPUKai6K1u9ZY/2Mjk1QSWwiuMGe7rrWKKFSorBOxmjtrnhk7izg5Wof4tgrNYXCul2nAlzdWkcGwZY3KYP1pq+N5B1zQmc8Z77itdZOkicpLEC3IiUfwHrMBnYIWNTTlmcymQ3QemLkg74izM7MRji4gpTEZPbQi2iwvAawtLij5lqocTc1NyNgCztuwkuDplXv5d3QOkW+xSXIW6HeczKFWl/+Xb5+F/fvdNpaSS8/exIFxTlYDmlCcTrGJ6axRACQk51LnoQJHHy2NtPCgo/AfROXb11j3nk4fuIQmhrrrXwfffShDW9KWaonJflZ9i+huKyYYHYNPT2dyMzwotCbDW9lE84+HsHIlA+b5F1ObgEGux6j7/EdBBYXMEtw86P3P8TgUC+B1XOoqa01edBCqhcuXkJJaTU+OXsRWd4UvPLiCayGCH6pVPz+IGLZ8MN+PzLyijG3mYAigonO8UXUFWXg1mdvobwwDUf3HkZV4y785p9exrde3ENwCOyt8CJlbRJnP/kEe1qr0NU3jH4C2b7+buQU5KJl9y5Mzs9jg3WorXCy87Pw6MkjAqAJPPv8Mzhx8jRB2Aje/dG7SPUkIYdARQugVpVVoKmpxb4IvXj1Mvr6Ogmm2TbikxAKb6CzpxvLgRWMjE8YUKwrKcN+ArFwYIkis2ntNoeg5vnnT2Ga9Xju0nUEw+soYt2nJzEhKvHuoUEMz/uwtLhKxefF9OwSsgsrcOP6PexuasQv/71vmjdSn+U3E0jm5OWbAR8YGUcvz8sEsb6hIfz6N75ha5w9vHMfx545g+uP7hOYDWEzfhvVleXIJpCRV0JGVu1mfn4WU1OTNi9G+06WVxBEZ2aaYr916zZOnT6FCj7TRP6iAgK3jDS0NtaivKQAAcqXALvmVn58/hKe9Ayif3gC43392NVUjWcpW9or8e7d+/ahhPYnleHW3LfcnALKFJUxiSkmgPw/f9KJlpoC9GmJDbbjVPLkv/6Xf4+uzidsB3kse6Z9ASlerq9tEyRmWOekvLyG9dEFryeBdDWZAYsjMAzToGj+C7WcfRA1v7iM4YlZPO4cwrLPh8OH9uLb3/oa29cKamur0Nbaagsae9K9GBgbw5OxEVy78QBDnSPISkzDgeZGmz+2tRoifdQZPO+xXHkFWairqsSRHALA+UmML1MvEexvsukv7aQicWcDibQN8nwFCL6kEDWhRGu5CdBssKPrIx/1kYS+OjMAxvJLv0pf26Gr/kn3mI5196YSpap5o6/cpE7VOdShZQb0wYX0u8CHIIY6gmrT1klne5c3UHpVxtYysASdXrb3NJh6LD0rfae3BrLIV31gZFkznHSX0pR10T8zzjwFAuTtUFksL4ZTXgIDlgf/GNzNj+KdaFVY/dYQJ6GVgUSNDmmiuQiQnEqPmH3hqfmHNv2H8V3JLRjz2TI9KnoFAkWfiFMc6VQDPHymq2TKaCZNahMaOTFW8HTxSKP0ufGFVItfvNefZFVhLQ2BDOp+8VS4QoBD9kVlVvpKW6NoSsPN+aXdYn3Lg6V2vRIK273DCEyDcWxeF/PWIZJUHpefG06VbdAHJFrTU3xRXpqbqSMKqgS8RHv0tIMXA8J8b2A+8k40ilbVRTRfpRG1wRqaFc8MjNlbHZItDbXqi07n3ZIcC8wJKwk861C6sRpHViMViox6a/TCCaIaxs9AiQogwRFhIkaVQM6QaGf0FUdUWEZEoT9fYXofTU8MUEUovCpN6UsIoou1OS+YCqh7/sdDAqxnUaYIMGmOloaPbDNUofYIL3/+UNoqk5ghwZXwSaiVrzxmYVUymWgNmXlZAzIGOze0CayupgQIJNiDMrqZmYVjHoxlv5W/lZdXvTMwQ96IrGi+Lm/XIOQJdGXSKRl2jUinwtip57xGy64/ZSoajGae1oPjbwNfEjL77VzNWpk6TOAl1lovgmdIq04TIFVnJyOZPVfjiwmR26ndt+LHyOwUNtk7rGioRQwbPzMzBSNalJcIi9FcDDaclHQPUlIzkJ6SCi+vo8PjGJ2YsfkwTNg8ovq0P0AwFJtMZcyE1pnQ9OycGSstKKo1jDSXRpPxJyamCIwW0dzahsm5OVyj4auoqUFZdRWKykrNy2mrKpMsXyCA+x295opurSnH3WtXsTA9i6rScltyQspRE7q3CETDBF06td8eGYWYrQ2UFGWiqb4EjTVlSGAvfCWwbGuNaShQQ+dTU9OYm5+DbzmAhaVl3L59j2BPWxdRcZENS+E4zAaAA9XZGJhYseFQebOaqpuh9b36BnvgD8yynPPWg9K2Rp9+fhZrcZvYd+wQ7tx9QBncRE1lPbI9BSxHhrVFtZ80tTvex2ti+Wcd+Pb/8R6udozhUEMhQdQIkkiH1uaaXg6D3SD84Vu38em9EeSlxeLf/Yd/ize+8CpOHzqFX37tq/jWc8+iqaIc5z//DH/0Z3+Msxc/w/XrV3Hv8QNMLExjZnkOSItHIcGlBKy7u8uWIFDZnzzpxNYGlU2IqI7A3U8wqA8XcrMJPnOybY0uLVGwxTZ44/59lFVUYqivD6UEVPOsC83p29qJQcC/TCW6g5n5BSwur1BeKYuR+UJf+fIXcOrEUeQQaEuthBN2MDg7w7SqCKpvErCn4cjB/eRtui0TUlVZhTECvMWlBVK7gyGCiXsP+zE5tkTQV4jTR06gsqACaQQL6eR7ZXkBPJ5kZGeloaq6FEeOH0MDQaT0WQZBVEFBATK8mZRtoKu3F5evXjVvnOri5KnT1Fna7DeZYdPRzzqNSVhFWVUR28sG4vncF1rBg65uTI1OYW5yFmHKSntTLfJId25mKtvEoA3Jxick2ccriYmpBD5BZBDgJBCUaL9Opa1lGO509OGNky24MbSE8alRNO2pRVtbk3VOxkYnKEcZNg9Lq9TPzs3YBHl9TFNTXWZeWy0aPLOwjPGZaRow6hiqU5XLR1A8MDyKmZkllm0BpWxLzz5zjB2iNILtY9i9m8B9bR2FBUXU4WnsRBRSt6ZiqHcEXv7OzmAHbDOIyuJCAs4ydpoofzR8mp81xTZ75/ZNXLzwMX73hSZ8uz0Z8Ts0soRX62wr49teLG2yw7zOzg87NGPL6+yUEIhRblYCIdNT0sd+8nGW8hHk758/1WnUl8a6D1GXszimr0xX8iqTIX2oaST8afpM3hcF1POoblV9y2ZoXp5smBY+lVbTn2yFpUX9Znqb99Lj6oRbh1zaT/+UgWIxvajeNM8Uz+gIkZaw0ZCYLIR0cTRdOxlXdiSNYMrsKG2ZecbsPtbmwglsqN9vG5vzvbKUTZJ9Uhjl4Q7l6Wyp9LLSNlpEg+hh/VvpeO9O917h9VseQtlTfUUoOyh7pzJHw8uWaB6zpgLoUAfDwEYkPm/cPa0DLzYMqTxtWyQJndIxWpzTROBVdkkgRPzW4qdaO0v5hylHZtuVLkuiEtpXytSFZjeZhvSiy09ZUycxnjlAxG/ZaF5FiMqve5VVgVVPKlf0UFydYpg5nchz/bBnxkXJjcNCSkD3li/T01XPDXzzEKgWcJPXz+ZvseI0fSYxWR/vpVnHR3ZZ/HWjZuxs/C+//dtvytiaJ4cEKkEbmxYBAgT8UwZRAKHJuHqqSdKqcAfEmBSZqj8VNkqkhEnCoGciWIKlSlB+tjKzeEIilbeMqYQ0iY3F1vAik5W3yLCA+l/P3K0VTj0hbS5t6fM+eriKc6BLjUYoWq5T0Wvl5CFBUW9X6FjPVdYo3QIiupq3g/Sq16H3bqKdKshVhPWq9M8R+fTqQKK9QoyEj6dzVTphFnUKGwnOwz1/Gp8xXVjWh/2SELp47n8XX4LsXLISdlY8lZiEV8sSaK+2bfJkc5vgYSXOer5rG9uY22bPnMBLmZ/IG0VabNhctW4YI8YaghScFFlabAq2tc4Xebc4RcPMQz2tOAk/ydC6M/qadY2Edo6P4OED9nxzcrHNtORdQNIOvDkeNhatXxOyLxKXaXxlWc1Vr3onnZpQL6+Bhhc96ek2X6aIxtMfDNrK64XFJSirrMDQ8LBNqLePBghwktJSkFNShbNX7iA1Zh3HdtXjyqVLaKxvpLJYt7rSlila0LOqvAz+5UUz/PpCT2k//9JLOHX6JPPPs4nEnowM3Lx1A9U06vJ4aHkDj0f7A7JjwvuB0VH09PTg+OEjBHJr0GbT5QRuF+714j67+JlJ8WjO2rCFSWPidnDuwufIzM0jLQQZG0GkJqWhm4Dk/NWz+ODcT/lsDXNjUyy7D/t2t6K4IJt1TrlOkDckxN4121dKPPJz83F6XwN6l7dQQ37mbY1gaGwQ+3fvRVNjOw1bGtoq0/Ctw5W43jmBF/ZVYWVmCoUETsHgGsu6RMW1gaqyMtQVlqC8oBhrbM8TBEz3njzEPI336lIAxTn5OHX0BPLI/4uffUIDnMf6j0FmmhelNLQy4hqe7OjsQG9vF44dPoxN1oP229RwdG55EWYWfTZfbZmA9cUTx/Hw1i3U1FYxP/UQ2dbYbgan53H1zmPMzSwibnMVr75whkAmAbME4rtbWwwIxKVpmmEIpw4dQ1d3J8FxNX7t732LMryGuwR36elpTLfOOnnqG1+5/wg/+NFPEFiex8vPHseJM6dxkbIwdPMu0mkMSosLEL8Vi8qcHOQSuOTlVzBWPLL5W0sraEKwNrtWp1DGW/zXIrG+JZ+1i7R0gp1s1g/1xeUrV3H91lXzMGzKpUOd1Tc6bHMFN1c27UvQ50+cwIvPncAzJw5T3Hfsww559ryZmTQyq7btlSeDbYO6RtsOVdTUY2FTW2yl4eytfjwZ9ONLh2qxuTyBZ06eQkmZW8RVOk8raQsYCcStrgbQ0fGAoKuS+WhT7B6UsZ5TCeKGx0bNa2LTDgh2ZudnCPqWMDAygekFP/btaccLzz+DielpLGkqAI2qNEw1OznarH1h3o/v/o+/xdz4FL76+iuoLMtFe1s1GpvqrFOS6knHvfv3bJ2wZbYzLW6cX5xJWanE7qIsdloG0L+iuTm0KaRjhXds+Uhhu1c3bpl6d4cyJRuSSBWrdiZdZkaWqlBeDhky2RAtN6QhM3n0ZZwNXLAupJ+jetNGNfhO9ah7paswukYNvU4ZYdkma2u8qszqCNtUFFanAQTKgLwxysulTylgXgJTOuyrfQbWfEwBIgEzhXKGmilGrtKzAgTSsbJRcnJEgZhoEJCI2hSBZ62Q7pb+kE0SXepQC/S4+dIbBDSkHFsqP8uoQ1NLZMMkG8pfaRvg0MGraJO9svLzvQNepJU2VKXRnFsrI6NI9m3COk+VS3Ek59opRNNtNIKlenlqx5iC5cToxiveihZ9ECcgEp3wr3cCeQJKumrETIBJhkTz+0SnSJaHSzRSlHnVnoxJ1kZcHajOBahYRobRI3mUxFcBWTlv9E5YJGrnVe+SCUucZ5RnOlQGHc6jKtDOtHiroWfxXb9NhiI81Sk+RnkpOZK8rkbwkzzKWztyZEXekZcsBQXKgU2TDRKtd3H/UpPrlTsTFcBSxlaBFEqhawe6HGKTUKjB6Ys5Ha5SCE5YWKto8YanhNg8McxEDDPCLQsnGFGUrffR0/JWmszbXH68Cm1LqHQo+SijmIOrCJ4KqzyfCrodQteOQaLVUCbLI4G32uKhpAywMF/HKAcY7dNmCosUsA6VRYSZB4yVKAa6JBw4skqN/FZA/S+GC6jqVHnFC91bAXlEvWIuXUePDqtcXvXM9W4iAIx/ok20KnMZAqUn4bCJjhRybWQtXml9JvUcJ+dmDVzMLIaxvJlsQ0rr6zEYj0kH1QCy45fQGN+DTQqKU0SajyWXu8iicmeYksxi1keS9Uo7Hz1hT5rghIZDW8eoYaq0inPx7m380dtvoauvF1Pz03jY24FLdy5heGIAk9NjNDq5yPZ4kKIhllXKEZVPCo1GonjJMkh2MmiE5BGZnJg0D5iGEnUINFeUlmJ0dITAbNqEWHUyPDqGlj37cL9rEE+e9OC5Qy04vr8Vze27kVdUYnNUOrs19BXAmWfPUJms2p52zAwTTD/IjkNj2x7YVjV5+oLNb+uDhcjDxoYmM+hOmTpFIIn/87/6c/uisqm+FmlJqUBWAf7Djx/iUFsFfuPlPaiIW8Kjezew78gBeHMLjFeafKxlI9IIoNTmFwgMhsYGsOibh39hHr/xi99CW1MVcnIzaFiTbSFRKT439B9HsLiC0sp6/M//nSBiOoy/d7IacyMPCCQJoAg64S3F7/zpOYzNEyiEt/GNEw14+7t/gmymRYmxJRLWd8I2v8S3QNC7HYuczDyUFpaiuryaoG8Rx48cxv/0m/+MxpuGnm1zcWYavsUZZGZ5bFh3T9tuymEceQqMjo/i0aOHaNnVivz8Qls89eqNmxigkV+jcV9dI7Dq6UMDAd6exnqUFOfSglL+yUFti6Rh56t3H+Dmg05oL8zGmmr8wi98FdUNzYgnT6fGx5Cfk4HDTD8jOR3p3hyTq2P79qCZfI9j25yenbYv/OLjk1kfS+b1/B8/+FtMzIyQJx785je/jZHeXowN9CFxYxVTE6M4+tyzaNu113ruC8shyqkf5eWVlLNVtlHYHp7ybklOtDaZdID0mzziAu7ywqh9aZPnxsZmk4vwyiplodWM0d17d7FAWvKzcth5CeLokf2oqShhRzLWlnrQhyJLi3O8Bs1LpDQzM71sf5pMnIKC6nr8u3du4o2Tzfja6VYcasiGb/QhGluabHV9tTMNVyanug+CpApG2CbOnTuLkyePICM9ybxnWoNP+Uvn5WQTOFM3yKD3D/QjNjEWhYXF8AeoC1gPz545hfwC7ZmZaYvyrhNEZ2fn2NIv+qr4u9/9Hq5cvIkCbwYaq4uRkriFF18+gw3qpnTK1e37d21JEC2Sux2XxM7DLurDGALlR9D+jHvKc5ARs4HxpVV29qhfKUOBnWQ5TZG8rX0oYxDkD3XiY0hvOg2eDLOMp5tf4ybaa09Ksylsg/IaRFWmGWBexQ89lK6VnhTosmd6G3ke1bPuOZuB9Ktunj7Xf3b71PbolXQjA5nOFj3Sy+rsClA4sCPPhxvONUDDP9GgU4fyld2QXVGn1jr19oYHb2S33KgQ63TDgQVN4NcC1wong55GXSQwqboUUBXw0rzaaGdehKq+lZd9NMCIZiXsnbNzVn6eBmrEJ5ZD+k3AViBJtkROCpXJ2XXq6NQUcz5Et9ZTmrK3KrOAsXN2OPursis/hREzzVHDq2y7AIlAmOrS7JroYN2Zl09lYDpytkQ9f/JwaUK9yqJT/FYc8Vm06V5OED1XOvIUywaKBrfOKGng8bSuSYsOPRfYlh2NDhXa8whNAtoGbskT6X8+sjz1TuBXccy2M77wiz4c07xfjVwpDZeDOxTGdp5IlJdcns0EwxnGMYaNe5NHKhu+ehvRSnGRJDyuQpSxqLDFRkm4hu0khHI7qhL0TmV0sEFXMZ+NhMzQ8KHSlnLSwopKS5VhAMYCOyF3q+Trnxue0zi4hEn5CBSp0tRTVAgxN2bHAS3l6zxU+mX/2eEaocZi9YWM3rh48tgJwaunoasqUj0SW4uLibmKFehRrwTOM8dDlaQ8RHcUBDm+2Gt3z0McUH5iriun61WZQDOuKlZhdLoY+l8NWmHdUxNse+cQfbQR696Gd3kIDCvNdRuHj7GPGDThcI2GQ71bv9y2THo2RAOxHu+GELfisYB0ZkeD7LuKwPhDZOTn2GRRASAVQeknEYRlpXhQnltKkOSxLXkq6mtsLo3GqiUXmkOWQuWjz+L/2998FyO+aewkbmNyeRa5mRkoZbqzc1OY8c3iYedjgpBsZGYXMQPnRYzdZiNk65VCsjlgPPQlo5aJ0Di9zVOj0dvcpNL2L2F1xW8rG0tRad0pfa1UUt2EH7z7U2qndfzK175AQ04FTQW1zHfaHHlpbpHGIglVtbUoKi/D7r0HqPR38Ki7E/VNbWhs3msfFCwvB6CJuqkeL+rqGmlc01m+ELp7utHd242ZmUk29BBuE3Ac3rcLKfGxqK5pRlG+F3saKnGxcwr3+iZQk7yGoG+BdOTYPJWk9BQszi1AX1c21NebAU4jINLcwvTEVOKRRJQSJD68dwd9ff0oLqlGSXk5hUye5QSCuxQUFpdhbpVlXtdw/Dq+edCL+ekRFOYV0zh58fGDGfyjrx/H8/ur8ecfPsChuhz8tz/6jzhx+KC1Oy2oeuXzS8hn2bScwiYVQGpiGtYpH4ukdX5u2jxcmnt3++F9bMVuk79+tm32aknH3n2HWM8E7mEtUKivf9YxPDyIr3z164y7ZDIjw6i12uYWlzE6MU1AvYUvP/8iQQgV4s6aLbtha7qRx2uhGIwRoKyxkNnsRf/St79JsNzKTl0K8gsL0dDUSMCVhsDcMgFSGDcfP8HYyBiWKUcVFeWU1Di0tjQSzOfAv7Jpa1RdvnkTl+/cpG6isW+uRUtRDUb6e/Dyy88gNiURTe17kF1cgvH5cXx66RpSvYX47LNP0NvZjdwcD7JzMm24I4M8yszOIGDxkDrNidrABtuUdKK8yCGWf2lpgYZqleCrBW0tezAzPWNbTj168hgnjx9GU2MNWpvraTCkS9yn9UvLS9Z2tZTEkm+Z4E5rhBHwEFBJP1bWNGAhLNCTjX/3wxuYptwebynD7MQIquqqnQJnR0X6SHpM1y7K5dLSItJTCY4Zb5vtfkZD9LMz5KXWfNq2eZSx7Owks34yaETztf5WYRnOPPMc9uzZg8qqUtIjTzb1ZHjDgCSZiCECL59vFX/xZ9+jDGyjtrQQJ47uw67dLbbGnb4ol4757Nx5fOWNr9JApxIUrrDT4NYA1DZXtbUNtkhqZuw6dhUm2/6wi9RD2iVjhQBsnWVK25bHQ4svJ7BjSNDAvm6S2jjLJ10s76LkS8bOPB0ylHwg/Wxf30mPUEijBlYR1e6kF2UzFFceMul6C6J0eeFj0/luBOVn8V2H2AEI6Xu9MxAlrjMxGXbzRFFXSpfbvFPey9sib5kyjM7TenooM134TsNvNrpDmrRHp3nbLKjS1q4xWsVfzgCV1+l55Z+ZkWFlUWdUpjtGq7UzrA49F/gwgMCwBrx4GP/IH2Uvp0kUMJmTQTTqHSMLeKlM5LrpXC0qreVvXPldOZxtk+SRToVTXooh/vONbKH4pjoSHUw84hlkfKatbax0aOhX3jLtFiM7a/PDKW/KR3H1W8BLefGphZESEhWqU5FhdUP75OrCASrtxaoPC6TvRIstcyH7bHF0OpmSjYvKjcCV7K3oFY8tjPIU7eSD8pYNN6DPtGXL9d7RSnvNOAJfiivQaDbLwgk37VA3a0HoePvSW/mJF/rToa8c4373d3/3TTduKoFySF3McUKoYGSxCOYzJ8BivHMP65kYwIgWT8TosDC8lQtTm6MK7SmslgrQEJEKaa45vo+GVwUY8LCrELmMj9svUoeEPAp2JPQCQKJNh5jiiLWasfQcgNqx3h4ps2caLxeS1SGmKYyeKz+VTWkIwdp4PuPqeTR/0a9yqDEqroYZlTYzcVk/PZS/hNp57dTbMUvKwwSL6eidaNIfA1tjEf90Gr8Vg3lHy6F0JGTWq+C9sjTgRSapkiWUq9oXjbzVVkjh0AoC7PXOrdKIhhIQoOALBE9tpyPMnnN6TADtyR1Iy0pyvUnloUwlAzFOCDOTqdBTspGakok4NnJ50jS3IoY81DwlDU2mpmRYb+ynn/wEK9tBAi8mQqE8uW8//tkv/yqNdywCGytYIwv0Rd53v/8uRucXsJUch0wPexQqL+kSAFapNQ9IPE1g3Wph1e3NNYZxBiuJDVMATXUvAfdQuff0jaC/fwjFmR7kpWiNshA25akkuJZHREAtOysbszT0coirUSQkJ9oin/n5xfAtBZFTkIVcbxZ6Rofwx9/7K4SZ7+zoDEHbDAb7+9hQYzEyNoRzVz7Dqy88i9r6SmQlZSGjuAq/9SefYoUGoygr074SPNVcgjBB4uTMLPNJphHPsQVQC4oKoc6NerRaBb+hrsU8CcNDY9a2yssJcAk8Ll+7jgCBUlV1OcoJQih9KCgpx49vjeInd6fwT19vQWn6FrxM25tbjq31bYyGYzE1r6/GYnFnYArNaQu2ZEZlSQEVyIZtDL00N4sXnj2DRMZTPa+uhFmXIRQxzErQh7rKSoLAWAyxvOG1FRw9fpTtJI2yoRXb2Val1Ei/gNqTzkeorq62yfkS1E22S4oljhw7jrGJGVvzrIaG+uTBPQTRVEhJ+nJtA15PFuUlDT39E5hYWMLEzDgO7GnHgf27bfhZc+qcvGtOYCrWt3bQMTCIR51dpHEZOR4aBMqhhv+08K5veZFA0ou+kSG8/+n7BBBLSGH8f/oPfhWelHQa9jVUN9bZMHhZdR1mpubwuK8Hw5MLGJ9eohFcQSzrY/euVspQH2Zn5gz0a69KzTusrKzBPOXG6So3MdraKXkqxRnyBTGvTdPz8wicqpCZLoOVau0zj8+8kjvNfSNY0wr2G6sBW3MslnzWLhKZBOfSFUlsP2WVVfjHf/4Ak7Pz+IevH0BOahyKvCkoIk80ITwcXDXPYiJlxCbpxsdgYmrMPLT6kvfBnfvwkaezU7ME0G7/Rsl6PMHz2s468vOyzJBneLOpG9ZRXVuH/IICMwwz0xN40tFhHmd9QMTmaB+d/OTdjzFJwPu1r7yEV144zfcJWPDNsy2MWPvRtkmNTc0mq2QN5WYHY1NL+NsfvIfOjh4MjEyjRMt1sI1rSYkabwxmVzYwv6oOt7bpiiMAi0cGAdwWO4IasV2RN5xylhJHw8dOib70XCRoDW9q70/qTaYl+SWLxUkDOZKZpyc5Kn0pkGsdXD6Trna6nYcUZ+SI6led7l6qWHaLepVxnB53hll5y+MhWdDBGPbOOsKSi0j60s9yHEQPhRFRauMamRBwkq3Sb9EifotmJatTtMtGaqhRhwCAVv5X51Tl2FIngPpX67w5+xelUcDHpWs2gmnJBhko5b3RRXnQiJXoZW72TnZc9EiuFUbl1NpqbgqNO6lyrQx8+LQ8Zn8FsqgXxAMHSvTKORB0z5wtTbVV4YlUglM5amx7H6PN2TEdhjdIl9lAPpSNVDlVHv1Zyqx08UB0CJzZhH0DOgzPe9kQG1JlOQUIrfyME61nXUWbQGr0Kj7YwYsrogunH0pL9+KNRr9Eu7zgVg/kmwE25hWdlmU2TPRSbxnfGVeAV1c3R085OCCtMsX94R/8wZsiQkQqAWWmyrHfDChh0b25G5mgiFLBrQcn4vjMJhEyrhLXKdbrqwR5WeRhUJZCydEl/RVWxIsIxdckeRMK0mH08ZltGcCCSBj13IAPmRAFhWJslGMuBzEu8h+lxdGixeMigsHf6gWpVyE3pRgVBV46TGB47+Y7uQYhsOfeKlkZbtItxrHCletToEQyxEyXPY0H81XaSkdPtU2HXKFuWJaNi0DChmdVXsVRxURyUlp8wnguLT1W5SlfpakjCrbc8hHyBMrTpQmKFApWtkCSVgSfCcZghahHbuuVjVjMIMPm7NR7FlGfOYPYVH3pyHqQsJAGq7NtGZkEVBdXsmeUzFaWjM7+XhsqimVPRcMt/uWA7U+4vLqBnoF+3Hp8B6tUrolUGFoHqzQ7H2f2HbbP68Ps1SYwH80PuHztBuYCy+js62DZNuFNYU950WdKX9WpoR4VXEJvH0sQxMWx4bK0BhD1YQAfGt9b2tpRWlaBRYKc5toKtDRVM59kJHu9lE02UPJnanwCzS0tKC4tM5A6v7iIwaFh1kuS7dn4w7d/SMNHcEijPTA9ils9DzE2OYrB+0+QlZ6MvFytSQTbXy6HQG9/ezvbQRpGN7Jwt28KXzm9F2Hyf4YG+quHagDfBBbXQqisd14zAYrqqkqUM38PQYz2J5Txvf+o0z7lX/YTKK6zzhinvLzMFnnt6u7C9OQYpMq3t2KhTVoTMzLxqH8S//j5WixNjCAttww/ujMCf7wHp9qrbO7O4OwSvnGyHp33bqO1roz5S9aAe/fuYVdbC8qK8xGmTOxsSG42WFfJmJgjUGtuwuToJCorami0M9m2gGvXr+Harbt8v2CgPDMn08CXFurs7euySeJ3CLBys3NtAV0PeZ5LQz46No0ggcDzJ48gO10bSoeRQkAi7/Tmxg6WCGj+9u33EViX53oTX3jpBXR1dqKmrg5e8lfMlvx3dvex47CBgbFxDAz327Dpt7/2Bk4ePUwwPITz588SHPlw7uJV/Pj9n1Km2aNmG3v1xLP4+uuv2nDp2moY5UXFSEtKQ5Adhan5RXz0+edIzcjH6MiM3Ch4mUC6pbXJPGnqtV7k+yzyQOCjtsF9vZmTm4PG+lqbjP34yRN8dvE8Vkh7JoGVbKw/4LcdFQSwBMqGR4bZ2dwyYNXSugv51e2Iz65Fbs1uAtxyDJB/tbU18FKe10Nr5GUR/vTaNF7eU4wTbdX4N29dxi+eqMGq34csbzpZEmsr1wcCS6RBRlG99W3K8RhusY7u3Lljk7T37NmLXXv3Isi2n03AJj2XyjpISIyzLbS0xRa1J8F2GeuU+oSgc5wg6gHlpaykhB2VYuajpUGWKIN9+OSj91Gcl45nzxzBwtwkjp84Am+21zybWoZjbHwKL7/yCsEd2yPrbZLy9/aPPsblKw+wvLyGIOmPS0xGQS47KeTpamAR1ew0CACM2XITMaAWxsoOwTn5mCAPuL5sJLgQsElOIfDaWjO7Qy1gcil9aOBLT6Q/qQuUjtkCvaPwWKeWYaIGV3bKgJHARORQOOlV3ug/Cx+Na54SPpZh1VxXDb+5CeWMwjRlWzTio7QdsIgMh1FnKb7sgKVvV2XjOnyyZYojsCBdq6FK64SLIB5WNkbQsJy2zxJNGgWSx95GBtgODWiy3Jq7q8QNJCgH0WZ3fEy9J0Ovw5Z4oI2QfRGAf2rvRBefGY94lW62rzP5WzQbTZEb4yHbkxKX3XU2z4VRmVQeV16l68oo/SI7KhkU3TZCxT/xRpSp/MpLgMnlyXTEd6atBdKj3j7VhdITjcrCbC+vNurDhAygMb7q2D62In3mhHhaP8rL2WLnNHGAUHkpIedd063qXUDL2XglrjpTHSlvjSYpD9lZA5oC47RLei8cYWuIkSaBfdlmG8EzfKNpPArnHDY6RIPysy2DeOuYwqcqjIjVMxFslcVfGovdMYIlRAIB8uRI9zgQZYdS5W/FlzdLQiuFlsjMlaIYJ7BB2lgg9uc1jkuGCOE7QVQDE8Pc0JzuRZMajo1TM6JchZpQr+E1EWZs0q0VTIKgSXHqsVDwxDA1CN7LTe1cmU54xDCr1J87RTfvLA37rcbNZ6oMB3pUafJ2ud6IoWvLyUixQz2R6LCt6NWwgsCf6LVJkIwn3qmytDO/Ykrw1HuwYbfIbzt4idwZPWSavVPDF89VuQJ1xmuCIJVVAhQIrWAptMEeZiyBAQ07wdUse5CBmBT2JDdwrGgOKTvLCG2JLikqphW7gxDT0bpdqXEpOH34FPlFkDGtT88fk387NtFc+ktfgH1w5Tz+/Xf/FNcf3EGIIEqAa3piChUEEOUFhWivqxeTCC5ovKlZwxtBTM5PQSuObrOHG6IheeHkaVTSEMj74vctW/m07opkUEMSOwReSZQNAXOt7WL0xcab11KbaOvz/nSmNznSh4rqCmTk5ECb8WquyrLmc5HWnJxc8z6l0tBpA+epyWkcOngIDx7cY/lA45Jlw555mRmozMvF6vQ0PMzz2TNHmW8SRrWJNwGz5pntsP6yypvxRz+9b18s3u2fRlFuIrJTM1DnBYK+KQzNLSI/pwDeBG20GkcDovLQiLD+4/ksKVGbQGuPynUMDozg4L69BKhrOHBwH1566RXLZ4P1d/HsWbzx934dj6YC+N6NSTzTWohMTU9m2ACV6d7WVjwZ8eG/fXCP9ZKOL+2rwM0bH+CtT36Aquoa2w6oafcebFHWKqsrrdPjm/djY40yw9Y4u+LH7SePbU5QelomDhw5wTokUElNRTwV8QQN9a17jzA0MoQY1n377nYClkHK/4Ytr7D3wGEkacXxlZBNQdCacVeuXscvfv3bOLJ3D2bI55WNMOZ9i0iMTcIcDXoxQai2IQyth1HNuqsjnZLdQ0eOOPlmhfl8AQLQWdZzAn7443dpiFbgTY7Dl156Hhms9xLKS3VNhQ15fXL+EgIEGumZSTiy5yBePfkisj1ptp/m1auXUaL5TP4VBCkTPVOD6B4ZIICMw9zkAjw07EeOHEAdQZWmH3x+4XMUUW5PnjpFEFmC4OoWzvLZ5MQ4rl7+nPkWG2DsGhtkWqOmrwo1L4ptbsUfgCdVk92pEym3w8NjKCurwsPZGPx/vn8PyYk7+OT+qA0Zv3asHWvhgC2pEpeUgfLaBjwc92N+ecW21aHZwv4KAmABpzQaJ+lb0q+5YeqgbBOcDA9N4O7dx7b+W0L8Ntra6rB33z4s+HxIptHW14/y6KnTcv7iBcz6/OTrMgLTc7j+8B5i0lPN03brzi0MDvYiMTkBzZSn3v4B3LhxG+++8x7Ww34c3t+EvBwvGrVsRmUFUtguUpK092k8srKzzIOanMp2FV7FZ59dwsXzV8iLEOWoACVFuThDsFZdWYKMXC/pZod704+y1A2UehLRs7iJDSqTTXbultnukyjT1PosveRDIxIbtAsEmtQh29TnsgFkhelup+upn2WAedU//SfTToVmYXRG9ajp8oh86ZDOc0FdR1qGeJP1KJ1qz8hvM7Qysgyr59Lrq2xD5lVhHH3oID2UZAbdAQoZX9kM2VJNGFdaim+ODL6TfGgYWPFkA/Q+SqPSVJ5mE1lWTXGRnTUvEeMqTdHgrq7TrqjGD9ko0U49LtsogKRwRrdAB0+BCsuPf/qnMMZDXUm87Js68ramJ9NwTgP+MY4cEFoQ1Uwu8xIANG+XeMbyifN2qChkrfK1lRIYzuy5EJArJuMLNAtTyJY63qsMVhgeAoiqL+OL4jKs7sUb5RK1xZZnJFuloWk2gWCQ9lYjY24pB4F2B7iYHvNQPjqVk9JT+iqbOpU69Fy0/3y6okthVF+y61rAVgu8yjOrcqk8UXpt+FleTdp9eabFJ9sPWOWPJGr2VjLx+7//r2wdL1dQe2cJ6YgyhTbZKs8E2CCUGKD5RQ5UGPJnIR3ooXHke41nK66MjwEvpclK03okTmhEKA2toVYhTFYWf4uhYr6IEUlKVwItRsp1p8KJOcwqUqCfHfolGlQxiivPkp4a3UqbV1WAFK2FF03uRv94MowEi6dojB4m6DzNvUhhiVai5ceMRLPyURhVkBC+gRmCLBkWeVukrFRmVXKUHikXATDRKqZFn0ePqODrEG3K03m6BP6E9DdZ0QK4VGJE4yGeqzTaYRqIWf8mFladF0s95Cmk0OAmIDM2iEO5C4zjw+Y604thPUkJCGQS8HpAkJFZhNTYFJvbJa/MwYMHkMeeq7yfWuFdE5D/7J23UHWgFdPLM+xlBzHQ1W00UKSRRkV+/NAhW6wxMW6bvXUfG0YQ1QRHnox05LIHHFxYwpF9B2i88mz+yuwkQVtltYFKzdOIleuWPNUcLK3RonVeKIV85no10wxfW1WBFd88hvq6EJ+UghXWt7glvvhpbDxeD4FFgRkIVZHiLNMAVZRV4Ny5z9DcVIe0zFR4szxIYfmL0r1oqqhGeZ2ASzYrYAujg0OoKSddG6tITPFgYT0R7z+YwVJ4E7NEETLALcVpSF6Zhj+0Y4utfv7hp5jp6EZ5bo4BfRmYddZ7OLSGhal53L5+CzNTM8avlqZatg+guq7ShojyvZlIZD2fPPMs0krq8Z8+7GF9buNXTpRBCyhqiYDM/Abc7p/BGMHRfDCMrlE/KnKT4F8YRvfgAHxBgl3K22IojM+v3UQa09X6URq6XPKF4CM/37twHvEZaVhiPexp34sMT5Z9jKElBooJ/rIIHuOYxtLsFEbHRzDQ30djHML+vftQVFyK0tJKA8s22VeGgXJ77vNLuHblKrZYLg1DTS5O8x07PARe2mJo/9Fj6Oobwvj4OF4lyJwcn8TLL79KA6chJtcm+weHaXxSce7yFQKBbmyu+gmq2pFHWlcCfvu6LTNLk9K3bN0uLRDMVsb3eagrr8fG1hrmwz607Nllw5L3uzpxb6gL1x7fYEdjk6DxAWU7Ad/62pdQXFIEreAvPXeBIKu1rYUGbwUpmVmYmlnERx9/QsMag5zsTNsXsqm9DWvsNKysr6CtoRGFOYXwB4I0pgTUlAPpqvS0dFQSYNbVt+AP37qB18+049P7k4il0tZHKidrsjA9O8O2BhRW1ePu4CxeP9KArskg+iYW8asvtOHypx+wXeQiI9VDPZREILlmuwzEx8ggr2JgcAQXLl6Gb3EZlQQ2hw7v4bXCAL72YpRO1ZZd2h3iQXcneoYn0Nvbg/b6Onx0+TweDfSYgero7LQhy8XlecwtLuLunTvo7xnEyOAEDhA8f/XLrxBshNDEutTK/frqVPovg+BOBtdW89+IQW/fKP7yv/8VO0DjKC3MITAuRtuuZrTUFLEjGMLmWgDZGdpOjL99c8iO30ChJxnds2yrbBtbLFeA+iyJgDlJAI28kc4Kr227j1KoU7TBvNaVMpDButehL6zV+TSrIR3OZ9Kp0t/mTaLuNCPNd6a7pT8j+jcKtBTXjC11tMLr5Gvz8jjfjoylnlGXUv8prHSM9Lu+tpOWVro6ZHv0XpREp6iIX0pPkdROnn60tSXt7tLWn3Sa7jWcJfBjSyQwfW2Vo+eCC7I1AjPq/BrgYcL2m6cOOUb0TMrO7JQyoKDJTiqufosvOgwQ8YyWR/PpzF7JtvBPXhrZObPt5hCwIhgtSl/xZOvFf13NCWG0sLOsOW8R/rvEna12dtnxy5wRxjalzP8ZT6e8YDoEMlVX4rML42yjktQvK7fu9IPPBJKjYEp/yktyoMPZTQeuo4d+q1xyVNhK+cw3ar81R0xpyt4Ji2genOpTdaMXSl9p6hQ90XyUpsolniisyupGE125dZA8Hnz+ne98xzxeSkSZRxlg3ikWTvMZtMSDIpirT+PzTFxMkdfIKmDTueBk8LQshBl7FkjMVlxlrpj60sy8UUxMgifAJSVhQILEq+ACVMpfQq7fut9h3q6inIBbhUcaUNQtGa0BB5zcMwE1PbdwPLWKutKUC1R0ixn6/fQwpvA/hlUcG8vmydun4TX3S3QYI0l/NH2Lq3h8pp8mkBR+fTFiqUbyUVhrQEzXXJSRCldyykPvVb4oXcpHdfPz9+KFrlqDTaBLQqe5NvIIba5usrcexERQcyYYlooovBmPOfYsCYPRkLmI0rg58oaNm+mJtxI0/SVuE3wkZ6O+oBIx2+zhmXJJsy/+NGcsicBMQ8JaCf/q3RtILchBYXkBFqbHERdeQ5J5S+LZc09CXVUVFW2meYtW2MOfmJ2HlwBgiyieUBqTg2Po7u62DZHLC4tp3LKoBGOxHFh2Q9dUqskJyW6+F8uoIS/9djyOw8VzF5DEtB4/umsLrk4SQGjNLW1wrKrYXt9CAw2l5lZp/s7QyAhBxyJBoJ8AbBbdHT04dfIE5YfKiGmqGfv9a5hdXCFgCJJmyjh5xO42EtjLX1vfsW1bqiuKcfpAs3kUhsfnEMv6ffVQNTyJO7h57RZmp2dw7eJ5pPh88ITXMd4/gOm5KfJvxejuetKJR48eo7OzG7W11Thx4hAaamusp5qYmm7z9Obn59GwZze8KcmUiW0ChlV45DnbWEJCchr+2/kxvH1nDG1lOfjNV/bgl5+rg39qBA+e3ECON4UAbBF9fb1Y9PttMdNk9rq0E8PxI8eQRuDbMdSPh4O9iJVyJRh4+fQzBMixyPB6qTCSzMAFfAGcOX4SZfn58NLoF+blYp783aB8ebNybSK2diMQf1OSU23+3/TSAiZnxsnvKSwFF5Gc50FLSxsB1gxaW1vNM/Lp2c9RU1ljnit1btra9SXcFny+JcrqOiYILIMEbp9dugj/4gzqSgrMg1aQlYmy4hKkezIwMDKEnMJCfHz+AoLkq+aHpewkY3p0Cp29XegY6MDdjieorKhFaXkZBme0gKz2hASGe8ZxYvcBHD2w15a5UA9UC3dqzR1t05NEfdQ7MYFHd54QaIbx8kvP4tiRwyZDszPzlP8EBFnOWgJsTbBX+w0SnKi7SY1hPC0sLKIEJuCLJ1vx/q1B5CXH4ObgMn79hVZ4tn02DUCtu5Zg+D982AtPZhq+daAcByoz8dZ/fwv3793BkcOHzDOiobyEBA3LxMK37KP8UHbYyXn4uIvAsRS7KSfHTx5nagSiPb22LZGGQQTSJifmENhYw8XL17E8P4fnTx1HfnkhAf8q+rqeWD0vB5cImtmRmZ4jxTG2nZS2S9L+ks88e5wdFT9SEtMJylcwT6C1QCBeUlxgQ0mS1em5Zfzp//gr9HUPsd1noKZGa6TtxZlTRyh3AooBKS6shaizqIuycwvNkGUmUKaTYkG2mGzqi8eQ5nWxHKnb6za8tkp9GKQOy6Lsx5l+tebPzqAfIZZLXxLacBF1IbUCa0B/ChY10s7Y6Rr1guiRbI4ZzcgZnc9rWVB/K7x1vKUcea9UdMrDQzPLUwBPHhWCK+kqIQgGUDzZUOc44MHoAjoy2gICRjwfyrPkUtVBsMUwBigjYEk2VHEFDPR1nw7ZBbMPislABmLMBmiYzc0R1r3Rwrh6n0BdbSNYtONGE8v287ZFeUf5JKCkd9I3tno/f+u98rXwvErCIwUlL7Sumpt3bXaeOl/eOgFFA2AWzoFDFTs6DKc8VHKFkVfwZ3xxeelUNrKRDnhFbC0PxTfKI2ka4HSvjBcK68rrgJfajNLSyJMCKn40fdEtr5TwiBv9kmNDvHVJMgivGmEj3cQqOlQ+o1E8Y1jxSrKmONH4Sk/2SyBbTgOFU4fM5CtCt1KO+1f/6jtvSsgMadpDe24Fsa8CRCwZu0KluUFitWO4KlDGP+q5MsFhxlq6wZA7gyiTeIYT4SJbQ21M0oEhPpBQ6ZNhMdhAFsMLRJnXS/eMa2ufMK59isowuhdYMeYxDTFXQmWlsX9u4rsYJrCnwuu5KkRrcYkW29KA4aOVGb3qEBONOfrxc89Fo3pA1jjEF+OJREAgSr0oNT7HdPFBniOVVYKpyjD6LFVX8UpaX+Wpp21lYFrRBqBDV5XDhJKH8tRpYfRb78ln7QivT7HVUMNUolpNWvcBKsRRP/m25nowMzspCBJ4JVCpNcfdtK+lVvRJ+ZrbB0s8SYyJZ48zHi1FtchO9CIlPR1BlkdzwPyLPpu87UnzULlqIckEzLGXPDJJY7a8gIr8HNSVV8DrzUBeYS7qKsqxND1pACAvQ5sPl5L/Kbbq87DmLzGv0vwSA1ULNGbB1RUkZGjOXYyt3N7Z3YtUpimBJTRFYiyFXzw0IWYDpxLRWlmlJUW2xMTRY8dQUV1n4HOc6Q8OD+L06TM2UV3bFEkmh4dH0Eugd+jQAZz97BwqCAxLKkqNlzusr4WlFVy/+xgd/SPo6520Da496Yk4cfyQrQWWkqoeTDzu3X+MH779t/AmhfGlwzU40liOefKhr6+HccbQN9CH1vZW7KutQ7o+rWTjkydulUBOcw96Ox+R9gxMjI+ineG+/vU3zID2DQ5gcWkWtx88wYHDp/BBTwB//Pkg7vP6D15oRGXyDv7oe39C+rrwzdNtONVWjb6ZAM4+HkRDQTbu3PgY+wgEGovLsK+pGQ011dhm3gsylgvzGBgaMNCg4faxqXEKGZU423BbXQNOHT/N8mWwfSRTXuReB0EyZSApBVOjI0hhu2lpaqIRXqK8JNv8Jc0ZUpvMzPCa/Gupkdj4LZSW5uKrX/0SDhw9imsExWPzkyguKEQTQUZnTw8WfAtoqK/Fnt17CDzrWTdad0mLSQp0rhG8zePH5z9Fd18nPAQc/+Cb30Q+AXsq610TV7UyvhYC7RsawkOCVy130lxfj9/49i+hOC+HHbIwwdsEOgk8BVpu3rqO+48foqCsFCMDM1iZX8VXX3wNtZUlKCjOt/alYbgUgi550vq6+jE5u4hbBCvNDTXYf2A/dU4KiotK7GtVD3VWSlwCweQYLl69assyTBEoh1bDuHz3Dg7sacPD+XRoHbciTxIqcr34mztTaMjLwK+fLGEnZQoxW2sorahDx/QqKoszMTg2j+9eHcDB+lL4KM8LU5PkSRJyiwrYrtUB2LKhp3XKz5g2FScYmpwYQ3tbm80Xq6woM4Om+YIZbIOaIyTvcEfvAM7fuoHg4hy++toXkEPQrQ8Ajh85gozkBPR3dmJ5KwQfaU/ciMUrz57Ba6+9bJ7AwuJiPHp4H10EaE3NjdTRbt5WNYGs2uDM/CLtwQ562V7e/+AsgXuqbXfV0FCOl156hgZQHXR9KS7vhdZuJH2b1Ms0pln5BdSR20heHsTRhkLMrGxhgX2cLepO6alN8jSVnY2tHa1ov4MAy6UPoxLY0YqlDtsh/zfYtpxTQOBHZp66lX/m0WGmsguyKdKlptP5252qcf3HU//sneyN9LC7l47VVXnqkP5QRAEBS9PygvFSdjJ6WNwI8InqcrMXuucz61DKPvKnnjnaHChZp46Q51S2Vm1CgFJeYKUpGxMthzopsruiQ15LgQHRrnwMdERtifKmfdG6h2YTmY+usgdyWpiXmrzVcJhGZTQkp5EZA0bqcMv2Kl0m5GyY7B3BBvMXaDHgwjA2RYjYQXkrLbOKcsmRXvFToz+yYw7UiCrHJ7P3PMUv45k9V1WyjPwtT5T4Ld0iT5wYKKBkToII7UrfIvHQreyY7H5CvKPVbDHzd0e0nh0oE/26amhQ5bAQkbQMfPNPYcVDlc/wjsoirGOhXN1Gee4OdjDYRsW0aL1p6obyeZq2XUnDH/zhm2+KAUpNhbFDlWwX91sb+crQSwEJ+EhQ5DVSRepe8cUguUgVwxoAM5PgOmHWJHeHMDU2rkOFFUFPJ5/xT0IpxqkinIvOMUrAzO3wrZ3K3aRExdUZIdEdvBcgUsXrT25K51mLfJ1AIVVclSsKZHToXqfSix5RRukwcEf6ohMoJeiiX8K8ssIyM183l4xliAiYwKIERoKk8v/8ES2X+CbwGeVztMzu3gmH8rGGwzBOILeNH1IGmuynCaAa39YejDu89/PdtH8DsyGB43UqvHgMx2v9pHhkrQ4g3PMhsrKLaMSYP+V9fX0VmZqvEJuMwqwClOWWkcepCJF2W+We4EV7smV7c5CelUljnIzY9CTcH+iwfQG1tEIaG18GQZkmI4vHHvEmSGC3GEBBSiYy07JQXFiKMHkyQ6CWmZJu3isNBc0QFAxPj2FkZhTX7l3HJRq8Dy98jmsdD1BWlI/s1CQDh/HJ8pOpNxgmD7agDbY1zKOFLScnp5lvMtpa25CTl4301BSM9/QjsLJCujORnJKK4cEhBBm+sbEe129cx569exGfFI/55SUsLfmRmuZFXq770qu6usRAV2N9JeZnZ2lEk1if7JGTVz/86Y9w6eZNPOjvxXsXL+KDjz5H15Mn+OIrz6G+phKe3BzcIe0z89PYdXAv+qfHsZORisyCAqvTR08e4Ju/+C30DA2jgMCvoaWRIGzSvAy52Vno7xnCkVNn8F/PTeBEgwf9s0G83hSP/+9//gP0DPZhI7SBe3fukk8/wjPNhfjFl44ToMQRqDxGSgyNEEGJh2CoOD/X9ts8cvAgMj0ea4v5ubk4ePgQgcaibaztm54l3a8Z8NPXqpJ517Y0vKAhDuAmwYVkOYVlWFkJEjRpcdptWxNN6iI7J5syuEpZSIKXBr+8tITxEzE9s4CPPv0Eg6P9KMrJR0YqaSopo0EvRC1BoT6MUM96bS1s7UpgWgvojs1M4pNL51hXC3j51HEUsv4Cy37W+6oBpOUQO4AE7ncePsLE9JzxyzczR/Cfi6LCLNQRLB1jvLaaBjy4egV3teo96zU1LpkgcpbgrAhff+MrBD4FbJs70DpdObl5bHDbCISXMTO9QHA7iE0q0Lq6KkzOzxEQxCArJ8fmuaalJbNN+NG6t5VtLhZ79hzD2MgEWva04uqti+x01KCmohJ/crYH794aYbtIxL2eKfxvb9QjgW3JPkii/KcXVuC/fvAAT8Y1NWAHv/ZsHSqyE9HQXIfmulpbpLa6rg5ZWdnUy7A8RgdH2QlaxsP7d6gTgqig/Jw4cYw6OM6G/7TOlzMOcZjn/aOhPlx/eBe7Ksuxv20X0jI8Nh8tQD4WkF+H2Qam2R6n5+bx3METiBdwI5jIZ7vTlkHLBNfFxXnU5TEE3fNIo/4e7utHJuszzZODBw878MMf/Aghfxi11VUEpznsSLyGdA/BE/W1jJY0WxzrWcta6OvFNQrVDkGVPj5pbN2LmpJsNCfMsv0vY2oj1XRfgB2t1W12BHf0tS47mCy/b5V8Yz1o2kqi5n5Sn6uc8po4W2X2jjLs7m3kQWdEjYsv7nTDPtLJrpPvOvpucrUz6BaJ/wQaFEf6V4fSjR6iRZPS5ZxQ581sD+MY/2VH9Ihp2ciMdHoksvJy+YswXfXUDYXJe6p40qHJ1HeyYZIXpa90nReKeUTsVNQ+qMMv+yVwoPlIAlIachUolLNBoxTKSGHsgzdeZcfUCbO5aAonjxgPs0EMa54e5itb47xV8qi5FQk0xCq7LSYlimYeZrdIu+jd2iKQM1umIV95jCgH5IXK7OyzC0srzP9USmM339Hm8bfspn2Up/CsH9WL5pGKDoWO2lPHR90xHNMy2vVcJ+nVYbxTHZM+0aOM9FsAU/VkGIYdCb1TetG6UbpKS3Ks6Q0CgapL6Ue9VBjR83TCvXhIOvVe9yqXFnk2fmkuiZXQ0azDNsm2jCIvdDGEy0PCqLV7zNPFRwpjX0y4H5aICYEADh+pwgU0BEi0roWQp/U8WLlC2rYoHt+r56+vtZSj5cxCi2miQ0Sbu5SH0pdwqfJVIGcUiJ75zJjJ82domfeMK0+SKkfAz3oXJEwkm0dPR6TgyscaCA/lo7StYniIkaIl+luHBJoh7Z/CqiL1TD05BjZ+6FDq4rvoFh9Fp9IXlUpT4ZSv0taqvNHKFz1RUKdDvy08D4XRkOHPp6vGJtAlngu12zIYa1sI8vfI4jpBgpsXtbydiKWYFMTvbKAhfgjZieu2ebOHiq+8sIg9ohWksnEUevPQXt/KXjUVAAF2iGlqKsXq5qqh+Ia6RvQPD7JXW4j3zn+Ezx/eADueBGJUCORFkHJy78kjCiMN0yINdGktXjj+LEqz8mXTjEfax7FzuA9xTHdibIqG+VOssswllSVIzUjG8moQnR0DCBKk+9dXsBlYJgFhjA6PIpvARasnxzj2RHrQTFjKkvUcCq5gcGAQdU212GCZsghCJPhazmGF7zT5v6y0DAUFuRgbHUZVZaV5DbSQ5YF9+21dsnyCNk96MspplFOSElBKA6RhnVIa06AvDD9Bwh2WcSEYxDbrT3PgtlZ3sKuxFl9743WbSyWFNTM7TaWcgKLqCvg319lj18K266zHBCSkpiNEIbj08CGuEoQNTowSWCYilTIyS574fbM4duI4LvZN49KtcXzrTD2ythYx0j/GNuXFl1/5An7zH/5TfOGVL2Gc5fibd9/FO9/7Hna3NiElgUaC9S6DoHlzGiIWD3I8WSgpKKJRTbcPIy5c+hztrS2I3dxBa3OLfTEaDGldcX2sEaJ8S1GRr5TdShrtBb8faZkZyC3II4CPta8ztZG3voJTR0hrnJn8UzYp2VS+8hYkEvgVMs9k1FfWYIcghWJuS2fog4elxSWT6/t371uvPZOgXnPxHmhPxc5HlJENfPnFF0GTbcotIZmGm7Kyzt/dlIdLV69hnXI0NTaNouxc/MNf+yXWUxH8wQAGhwaxq7kNe3e12KK8JcUE0HOLNg/qC6+8QlmuseE9rXmnL1ytt48NPO64j0WCjcfd/WhpbEBpaTHOXbxg669pP0T19mcmJ0g7wcrsDMHhDn7w1o/gTU2ExxNLMHwVY3zfWFGFbz+/G2XFBbjfM4x9DQTA1Znm3dUaRpnedHzwmPQUZeN//lI73rk0iD11fD/cY8P1hQXFqCH4evT4kQ03ejxe8ioGXR0dmBybsM3M6xvq8eJLL9h8MpkIdTxmZmZsmZWklCQCmXFcuXkVIQKmLz//MsoKSlBZ14CS0nLTGauUk9ycLLa7NFuG4qXTzxGsF2OKIHZwdBTllVVsIzX4nJ0LrcGWm5dL3aDVzIGC0grbb/H//uP/hsH+EdSyLamtHD9+AM2tbH/Sn9LCNhcrhiAiFbNzCzYNIbQt2aD+opwtkYc0qaivrsHW0giS2bkbXAxTVcQhTJsR5FstRRFPgyLwGxQIoEymEGjuEMRJpzhnAY2lBJD/VEfSp9aZt0f801X/RQ7dmwHkNfpOb6WTHViTnaMkkw7dG4ih7BlQYzgZXB0CNPodScqlZ/m5OWRmgPlcealjbsBBgSNxRLfsnvSrwJbyl7NA+SisrjrMHjK87JiLLZNLe8E/6RvxW3FlV+WRcdvoRQACI8lm6DCgQF0UocA+fNOaXpp/HB3B0nOVRWkKaIke/dYamlYGpqtOkmywDtlzqXfxR3SKDSLbbUPobLB4oXD6ravZQ9WbAvPQvXaWsapUZAsjdeK8XYYJSIfCK4ryUVlU1wZqeURtp/Ge8Sws7yOMtvqMHqoj0SQ7Lt7YyBrDWn1FDsmv7YvJQxvwKxXZe9nzaP0rT2GkaF2pbOKPQGgC7YfyiebhsIYru/KK+73f/Z03FVlo20jkC9EqJquXuc53TN9tGMtEttlot1gpYoQmCipDAw8srACAmBYlQgkZ4mWyYqIJkhJnggJGUSEU89ytmO+e6Z2rINcbkEvTCqz3TFsXi+/4rkcM5+aKCWRF46leTKgtDhslaZfHRAmIcYpnFaS8VbmWlks0elU6Tpm4Slc+JhS8qgLdsKNSiB6sRFW+7gS8dKVU6c8atvjDU0Msoku0qiwSMvE4yhcd7rkTEtWJ8tXVbbmwZeBLCzsGtMDoNo1+MIwpGgQBsTCFeRoppDmRBoy99LgBpFHxNxTmor6sBHnZWZijos3LyERTcTVaapotzvKGWxV4c01rasUih71uzUFaXFqyeTB/9Dd/jmCiwHYYXk8qnyUx/yB6aRD8/lUsTvuxOr9q630VZOUinUBgU5+LJ8ZgbGoC4WXNd2IvmgAmnjxISUlEZWkJUggMFudWsBOvuS2xePHQHrx05ox9OdU9MmTrI0mxSHas10OaNHwhHqpXoRX1+0f6sUPepKxtmqdMew3qCywfQYg+s9fn/431DYxL3tBIZqWlYYE9fi0aOjTcTyARZ/O0pHTGaYDy8gsMVK6SJ9pDbY1Abdm3wPdUcgQYqZS1r3zhRexpbbC5Avra8t6t2/YVXCyBRCyNTnV5LZIIRDZZl5NLK3g0PIbp8ArG/fOYJdCan5tFTmE+xpcWCA7KkMBwr+yuwEpCCmYCQZxoLEdjbTkaGquRWNyO//JRL24NLeDUwX1YnRulIQ2itaYG6+FlSpjbTaJMc6jYXrRml9qslrPQUgca0pulwaurqUVNVZUp67XNNdy5d5vlHcL09ATLtuaUG/mpnp6+TAzQUPYrfkoagS1li6gnLT3F2oDCqC3JCGp17vWNbaSzXrPSU1FaUEgQm8a00uBbChA4TELzuZS+es2FhQW2AKmWbejt7cXHn3yAlSUCgZOnUVWcb8PRMrJxBEg7sTtYWFnH5zevwU8QoCUN2LLx6vPP4czJY4iTsqOxnBidQDaB3NjUGG7evI0Th0/DQxmYn59CMLhMY6Pq14cpa0ijbCWS1vmFeXz6yU9RXVmLGYK0WvLmuTOnUVtTRXmpQ5omDLM9amK3lsy4ce0meQcb9ju8rxmVxUWoKK2El7KrNGNTc3GpYxrHmkrRkrOFW6RZ4GUzvYigL8sm7X//+hgWAmtYoXx941AZhvs6sTg1bwv6JrBNCKRqscZQKIipKQH0OBw9chwTE7M4cOAI9rP+9bWcjJwwjjah19ybeYKtzz7/FANdT7CnvBKnjqoNeZCWzXZMOZR3VXuPjhP0x5AHhRlZ5u0tKqlCcUUFNtk2z52/iNzcIrS074WPMtjV0w2t2q/tu1Izs/Hdv/4+7tx+wHr2oIbg/PixAzhybB9lKWQeFeld6U/prYePHmFkZAJtLbvhm19Cb8cT6pIV8zR//OF72L1nL+pZ1y+2FiA7dh33p0JYo86SFvQhFXE7BCYqIEGbn3p4nelnMG0tScPWb7pcoFxq04y4dLKU9VM1ahrY6NH5d/Rr5BrV4abzLbL9sN+yWxpWV2gt55DKNm3h+Fu2b4e30ufOq8OnTFT2UEBG7UP6XW1Sz6NZq70IdOkUEbKTSsNsJ5lntotXPZP+F/hTOMvH0nHeLNlc2QNrh7JrzN/sdMTe6ktK82xRT6lOzB6Ll7yXc0Rh5NhQOpqcbzaU9MmbqPap4U55r5Sf5iuTI5aePngy8EdinLdLZXd2TV64qP1VRuaA4HNjDg/xRmWQnNjWcUrVetS0OYyj8iq+DvFX6esqmhTR7KHwivK0UKJKd2KueyIQFnXORB7xrTHOrkpfaUoPOZ7yqYgijSorC+dkgvGFSVRPWupDaTnPo6NDciA+CdixKEaHwgurSLcqbYWJho3mFfcvfvtfvKngYlYUMTrvjsCXcy26YUMJhobb2HNnOCPaFcUYq16pfqhAIkyVIsbzlTPiBAny8BiRzEMMMXapcAwjN57yUhwjLMKUKLoUwTKwBposvpUycrBAkWf6Y3SXlgSFYRTXBJyHIW2+4/+Wl8JoTFt5SbgVVsJp6fNQOppf4UCjA2p6xv9dGHJbV+WvhiZhUprKQxUv8bHwlh7DkofR8Pq0OFoxOmS4dYiHeq7D8dDRq8ajLXRUT1rxWktJaE5XiM9WWMk7m3HoWVzBipYMIL99WwmYj8mwTanrtkZR7QkgJzkBTezJ0yLbYnmxWzFoJuDa2WIPM7RBA7uJDWYWXg2xcVHBpaTaJsNarTszx4PFhTlcuX8LO8k7yMxIRhGVfQaNYrLWxsovIsAElhd8tmny0NwUdthWKqis42hIwqSj80kX/DRs84tzaG1pRmlJCTxpGTTKy0jYTmRvfpzvltG+uwn//Nd/CSU0Vv3dwxifn6Ug+83Lo4VUBaYkQWSW8c/aV0KsDXdf/PwSiguLkF+sHvy0yeYMwVU+wZ3mMNU3NuOTTz9BJY1MblYWlpZ91OkC5ZvY1bYLly5dxjPPPmN77u3dewBDo2OsW31OHI+2tmYECBSOtO/HSFc/Du9pxde+/CXbHkhfBkn+tIFzNgGn9sU7ePCIAdjUlCSMzo7hT//irzE5PoEAyxMi6Eplvpo4Pjo9jtmVefJ9GYU5mQYGTx86iIv3+/HCnhJ09w6gorIOb13rR0VRLr6wux7/9gc38fzuIuQQ/CbEbiOR+QuYp2V4aUSLTKZnpwm9aTA1z0zyMzU1g9bmduTnFdpwjTxdWnVc7nZtm6MFHDPJWxn78fERTAwP2t6W9x8/QE9fP0q1JhqBnJpRVla6ecta23ebp4YIBpUNdbbDAQmxraHiKADyoq5TLjR0rYn4GrKUx9bvX7YpCwUEX4MDQ7hy+RoKWN/bqwG0N9YgRHCXkZZjbXaTz5JYrhsPOnCj8x5kBtcDK2iqrca3v/6GgT9t2TM9NUnwSgCUkYart28jNSMPEyNTthfnyeNHCA6O4BGBwPmznyLg99mcvBgCw6GRMTx5fBetje2YmZ3Dvt17UUYw5fEQsLANaNqKjNLg0ABrWO06DiMEePU11ZTvPBSWVWPHU4PTp45B+5Wmpmltwm38x59240BjKRK3gwTjpbg7HsKbf3uXHYt4/NKpGmQkrOFrJ+soS/dtwVUtJOoPLGGWYFyeU30MUl5aip+892O0tDQY4NfXhNOU69LyYhsCFtiV51FfJkv5P+p6jMtXPqeczuOXv/4N6rUdW38rJyebHa0ZpCalmFd0jEB7jTwryylAR3cvje+2zdPU3FRtBH/j6k108/kLL71kXjgtzqyPeQRmb7NzkUG50tIeJ08exYkTR2jANQ1AHVsZTrfItuqls7MT3/jmL6K4uNzsiL6+1L6hpYWFKOe1m0BMcqCyZieEUZcdh4cago2RR2kbvph0KtEtpG4xffJd21ItEYBp3mjKjrxRMo7Sl04XSF9KB0uHaihbbdIZYqdno/r2568y4dKx0us67B3/ycmgR+KXPDYyoLKVakv2tRs7dy6+4jhbozboFBL1KOtGQEjz4sz26CEPGXd55TQBW20vFAobr8zuMZw8TKJbh80bYpm0sLAtWWIkRmwhfxhIYVCzubyXHZG9sjlqIiqSreyQUpTdli0T8NLwmMKoBHJQiCaBGld+AUHZU9e5FWjXqJJwgPJUsiqvpcvgRjs77srQ7KBsF6+WFNMyjzX5afO9Gcpsr64CYgynenP20I1QyXMn4Pd0Urte8FA5dR/lVbReGf1pGP3vgJNe6Hnk1pHHf6RZ7+2Z8hXwUxkceFT9KpLS0/xGeTftS1fSqfpUGOlXo4NxJfPRQ2HEfwFM7VyhET8Dw3yuvHTG/d7v/e6bqihXYPfVg1W6AAITMXckC2jrVvC9vDIJbCRypZkw85RLziYEsqLtmWJSiHSRDKqwei7gpR9KX6hZz5SnLfvAq2iIHlFAJjriiIZFtN6LYfZJLtMR0xktEt5N+Jc4qNAGqnhaRYgAHtGC28HHkaiWjn5EmaIgiqdTDU0KRM8tvjUed+i9eWB4OoDo5qOZ9rMMXIPUaWEsrOaJpNo4uYRKwhPNR0c03+i9DjUwlYVcNKWoJRck4JqMbLv2r66zl7yM1Y1YDAfWbQHJVS0hsZOGdfIungS8VhZGRfoOcr2pyMvIQFFODmK3YwmssuBJzUF8hgdBAq01GrtNrQlGBWprrLGxqxSbVHBrW6uoIngprSi1+TAeDbFQaWQlZiAxJhkxUkgEP8tLi1Y+eSqKCEgOtbTyHZUMhXpkfBwrVPba58rr9ULrXPn8fly7cRuLBI3aly89Ox3b7PnmpqWjKDcPN67dxr2eJ2ioq0J1CRW1vt6igVb/Sys7i09KTxWn+Vw1dQ0EeqkYmZxEGXv8RUWlKK2qxP2ODuzfd8BWKNfeeZJtDUPGJbKxxVGxsV5kVA4R8EjWzKtInog+1Z88aDGsp8mhIRzRuknTs3j1pRdRWlZiX2NqgrYUlTweGvIpKiqhQUzG8PAQQcEseocHcP3mLZw6eAD//B/8Gk4e2IfV5UWcOHgIv/grv4LswjxMT4yihHVzlGFiKUu7q/MRpEFeWwmgpKISK+uJ+NGtAazGrKKCQLjEG0ZBbg6WF+fZrrT4YoatWeZf8ZvC9s0v2jCe3OVawiImVp2fJNy9cx/aNNzryUBFVbX1ngf6BSp2GD/VeFFcUGDAemZ2hiB0mDwL2Ybdkjt9GVffWG9rf129zrrzB3Hj/n34VpYxMz+Ha9du2pwsb0amtZ0lgiznlZDB0a4HKbYu0uTUFBaWFozXQ0OjaGlrweuvvUSwk4DKxkOoqm6wfQGlnLVEzcXbdzC/HiS/g0iinO5tbsZLLz5rXlPNA5kigNVXovro4urt+2hq24ePfvopXiGQlvHUfMjdBFXHDh3GEjsR3UNd+Pzqfdy8dRcvv3ASIf8qMgi2jpD/i+S7tvFRm3ftbwcDA/3Iyc4lL1bR1dGFo4cPgKQiu6AUf/bZE7x1dRT1pVmslyR4qSP7ZteQnh6PFCyyk9GA1rJsLJDuu6PL+ClBdEtFEbw7Psz4FrGhdf2oR5NjKWfx6gBq/g15x/ZSwk6E5pzlF2SjuaXRVpC/c/cGn9UYUJQ3V8ZsmM8FDgd6e3Dy6FEc2X8A49MTBBCbeHjvLmYm9NFIBqYmp7A4NwMv60GdJaWh8q0E/Qa6Q5q7SlmfmZ2ydbTqa+vZXrNZrzfYbmIxx3rT4qh5BZl47rmT1v6kN9kYeXWdWel3fapf11BP+V82T6iGRDXHzzfPTgYBuNR8JsGejzpj2edjvsx7aoBpPov7/VNYZceQZhHBmATTv+nShcxjjXmFwtQhiTSWzEeZx0i+KMGyU6Y79Y+0aiFmdYKlP+2hQkXCOB37/69zdTXdzTxVD9IH5gWizpB3SOBDc5aj75xtisTnqbnQtvYkH0ovWFr6zw43tUXtwsAJn8vDbnZY9oAhJO8CeEYHA2h5Ag2JiVbFl5dLtkf2Q3GMLnYwBUrMccBQolE2UYBO78Ud0aCvOMVLbeFloIW8MY+beKT3fCZZMnL5n+jUM7M3bPfyKDpeOLCiNNzamwJaAjER3llm5K2FcfiCLw1gqbNgc6D5p2F0gSuNptgHBQxvH8HxKhygMNFDaehUXsIQKlv0mcqk0yJaYFcG0aH6sUe8CisYeONV8WR7VX6jN3I8Dc8el+yv7Hs0rO6j9a66cTacgWn3dREN4o/Cm76zehQdDowqm7jvfOf33owmItClhHUfPW0yKK9KUIxPpiGWEJgLj0+VMV8bA/RVhsCFrULPQgn8SoAUVl4TBuZvt5KwA11Kw214aWtpiA712vjniqD4asSOYDHKGMnfrlItiIXVn+KKCepFCAg6ut2fQ8aqfIugbMUJRTfBiSYmYRAPfr4SlKYAlbkgjTaGjmQvIROD9Uvx3BIW+vmzNPW/NRCGFaI2A84E3Log7lD6qjCVU2H/7kH6mbdNomS+cvmqhxRdw0veL1OewQ3MhSn8bBwrW3GYiPEw6jbKYsN4MceHhvIiGgkagYQ0pCWnMx/yPNHDOs2Ef3sDs1R88WpANE4a4hD/5OWhesCahi7Zo41npTbUN2CZyrm7vxOJcQlIiknFzIwfiys+pNHglBUVojjNg4KMdJyob0Ydgc8ODcnieggDBCHx2zE2TygYXMMOeaKF4rTn3GZ4G3P+BSRnJyIUs4b1YBinWw+hrawC+QRjdZXVVPQlKKgsxej8LDLYg48Oh6rhqkFLY2wSUMojEkv+hpiGJuFnFxagpLzCQLyGTLS+Vx+Nk7w9fGQTu9WbPHLkCBoaawlC+qkw02i0pq0q0xO01EAcnjx5xLjZKCkrwsEjB1FLw6f6lcKYYRqTk+Pkq+vJak0o1ak2cl4mHRev3EKQAOUEAdcp5lNbXWngJik+GTMjM9jfrsnGZRgbHMI6QUZfx2N03rpqq1dXNzXjweQq2moKUJ2djFwaz1dbc/Ck5xEmJsZMuXuzM5FKIKUtaTSMpg6K6lNAU/IsoBpa24SPvNdyFjm5HqvX6dkFTM/MGoCsJFAVKJ0SIJqbQyrTmBgepdDt4ND+Q+whE6zyvdpCKcGA1pOanvfZQrddPY/hCy6ib3AQg6PTmKIxn50bQ011FY1CGK0tTbawrapJbUAGNzvLy7qLo+H1Y2BoGO9/9gk6B3tQXduMxvpd6JhcgFegYnEOPSPDeEC6dx3cT/7QmPhX8Pd/4csoZl1oTSd58Dz6eGdnE11dvZj3BVgP25gYHMHzz55BT28fdYyGDKnU2YZ272pHRXUpwVrAPh754qsvELQ1mI7KJVjNJgBW29P8k+6eHtbjgnmJFxZmMTgwQLkD6qrLWMdrePDoLv7eayfQXFOIP/+0C1cGltBQmo0O8mFXeTb21ZbjP37QjY+fTOBuzxT+w68cxlcOVrKDso3vfv8txLKjkMY2t8MOjva0lR6gBBNQpplnoL6hwYZKFwnghR80t0vD2bYVFd/LCGsXgRnKwsUL582I/crf//sEV/NsxwTTyQTTBAosDRYIjL3saC2zPBrKnZ2dta2/tGG2QJVAsZZ6yaU8PXP6KJLYvro7u0wm9HHU66+/ZnN0V9eCaNvdjJLSIuqvDbYjGnfpReo26St5tqTrxcP33/8IqRleA88ytCPshGiOpfSLOl+adrESDGA1FELbnkM4ubcOjenruNU7g9C2OnFxWCEgtT0eEbavI8WhZTb01OQEJMS44UWntnnDH4vsjIqX0mMCHu5Qa3XvFV662+lvd++uETvBxKJ62x3Ohph+5iPNc1JYvZful/1UO9O97I10uk0nYf6ykzqUh2yTjLeAUiJtpq1dyHrQptSKL7sgMCXQpLxkG2VfzZ4xL6XrhnMlL25ESgTbl/eRPPQ8eqqDGX2uUzpJNjRBio+/taemzaViWNOhfMaM7JkiKg3Jo+y/ymVfRZJe2XoFlS03rxXDuajKTYeuSiBysevPbJmGXyUf6hBJDpwdZjjRFyUj8ix6GDbgM+Ulflja+o/PBKpEpwN0znslvoseOWNUbjdyx3Asg2EdYQbSLw+XeO3yc3wT0fqpdFRueQNFmPKIOmN0r6vVr35LLoU9mJaeR8G07KnqKQqs437/zd9/UwhYkULscSlzASBl6MapHTIXkUlsbJo06wRLIIQH30nJCzHKnapKsFKz4gRRBNy03YZOgTHnFXPvLKAVzAlApKj2PspcvTfAxGdikgRdFWPRLbwDS08FU+8ZzzWKSKPSleEsH77TryjaVaOxCuRhgqeKisSLllPMtexEjiVnKRhNIlGH4tnExQhb9E6RLF/SJP6I8VEBEyI2dyYP5SF6o3kbnf+vQ0UWPath7fS+YcBLc0EEunSussc0uLRh+50JmM1tJyKAZGghza9Xb+JUZS5pcEOCsXHpKK2ownJ4HZuJ6VggiApQ6eXrc3ztj0jFmen1WqPQitlyqatY+kBCoEkrnZ+9dhV3uh8gThN5R2dx9dp9LK0uIi8nA7WFJchOSMLJY0ewu7GBMdlbitvCxPI0xtnjfnLvMe7e66BhZBnCKyjKz0JJXh5it+No7Gdsn8GqwjycaNiFfVVNCAXWkOXNIgCJw9WHt/D22Q9x/cldzC/TKGekwZOYasN8WniV/9tQpGRE4FjyWNfQiI6+Hmtg+spRvUvJkrx5g0P9pgRqa2rR2tpiQ0TyvnR39iI7vwjdff3mIdBmp+plPnj0AIePHmIduEno2n9Qw3dShvLkCmBIya/zqk/mh4b6TL7GxmfxzjsfoaWxHl965QVbuiCReeUTpFZV1CIvrwDTY1MEOSMoLixEXX092RaP3Lx8Wyy0rL4Fo7MBvHdtAEsErF8+UIz/5Q//Ge7evW0bJmul+hDzHxgfxQwN6oMnHbZMgH0Vx3Y8NjqK4spyAuBEdPT0IoMA7fSZ00hI0orr6Ww/MTTI8/al6ShpqKJ8FBQUYWR8kiB0EKWl5chMzyRA8lEBh1FbW4dPPv4YJ4+fQg/fX7t5A2WkOyFu275snJ+as571xkYIhw8cQGNjI8bHp8zQzM7MoK+nm/iBxlmizkbiIRDQxte9g302rHXo5Gv488+6sBBcR3nSKv70L/4fdA0P2vIVh/cfwbmPL+Jo2y6cProbiemUaZZramQS33/rb9Ha3kbg1YMlnx93r93Afuadzny22D5nCDCXFhb5Q5/Qx9tHB1pypJydgyzyRF/LJiXFo/PJEwKvfMwzrNavysrK4ukl4Oqz+VaL5JOGIylGlIUtdBAkewk+y8ur0VRZgIq8dMQTAB6uTWZbIJBl+MPNpZQlysvyDh71TiEnOw2Tww/wp+98F/OzywTVu1DiyaYh9lsvW1+HqvO6ub1JcDzNNurH5xcvUVfEmPdJXj0tcaGv77SX6cNr1xBamKecrmI3wb32Y2RkWwdPH0oE2c6bmusIRlfMQ55GnTzNuggEqEcoO5LXjTXNF10xfSVgHfQtkl8LGBoYNK9nmTYqZ33tJfitqKlyHReCcXXIBTz0ERAfWLtL0pAmdcj9e/exm50K7Vnq8y1gYnwEs9OTrH8aM9oUL/k6xU6LAF9eTh4Ci/NYWPZjd1MT9ucnYJKgfMZPox+TgDDTXd2KJ2+pk9nGN8kff0hzb8QD6nKKk+l/KuLgaojAa8NskLz30gc6zHjrT8qch/3vbp1ut+eyPwQAchzYG0UmaNAvJqQgSkMbS2tYVe1fH4/Jcxy1J9LXAlPyrpgtY3hnS93C2WS4vRPfNIyoWNH8zeZFwkfTkh6O2kqF0b1dBbppO2Q/FN6GC9mwNHQo0KVOnEDZUy8Nw9iUH90zvqaqyNar7qJTeZw+c5PrVXSzUcqDP5wDgfVrDpQIQOOh5+KtymmOlUheTM6e224zfCfQovSFFwRMbRoQoymmhWc8AcufxXc1oEP3fGT6WzZfNio69OgyUj7O1qu8st3M0uhX+srFbLrKxUMyJ3ssQKQ4VgbWu8tHMRym0Nxw8dVsNp8LK0RxgVFnYZVOBJjrV6Rcxjt77/KWbYr7ve98501VsA4TGhHBAmtek75mFJLVaWPGROKOeMmMQ8461zbXzcsVdScqjIREzBXzbC4RC+RQiSPV5egOxVH6Il6NRFcndFTMamhUBgJKqoyfMcXFFR3KUYUxoeJVh5jmyuLy0jsDN4rPZ0K+mjwsAVRaLm2lox6HwKarHPssmlerBJ5ioFIUDfzH0zUyCZYMs/ih90YLnyuMjZPzT8BVn2YrtIQ2GjfaU3KV7lybVqmKzEONTjyTgMnNbWuqCXzxGgxph4AtLIZ2MOFfp+LcZH3sYBKpNsyYlhCH/2lXEjbYq9KE6K1tCgZ7yYsrYQQZLrQh5aWvgOLg9y0x/TAVdp599ajJ5JIzffknmtTz0peE2hfrRx//BMHYVSxSyWuyq83xS9hBAQ3UP/n2r1LaEjC/JK9UBrbZUyXiw8BwH+aWFxEKrtKIsDeXlkqh27KvLP1LK1gjLWECml/9hV/Ar7z0Oo7VtcC3sIz/+Nffx5WH2hswHQ/776ObinshHMDy6hx77DEoz6vA9XsPEGTdFeTmEXrx4H2sGjr/Tc1Ns9xgjzpkCl6GVHNoBH7Vg2+gYS4rL2MZ1nDv/n2Mjo1j1679GBgcJUCRR0Zu8EyWx2d1qk/xY3kTmJ+jnG/hEY3xButV80EE0OQx0jBDfq77SnKJ8R529BJsDOHFM8dw6sxRpGdlIJYy0NPVDT+NYF5hkX01WFJSiKKSYpUAaRlZZL4PGcU1OP94AvGst1863cD7KexvLsPj+9eQR/oE1AqKirBII/mQgEGrw995/AQDU+OYnJxEEYGw15uD1MxMTE4voq9/CEVFBbZW19jYDM9Z9Pf323IT2qtQX65OT88iSPmS1/D+48fYu3cf5mZnbRK6FEpFZQVGhgZw9NgpGyZOT0/FP/yVX8Xxw4dRVVqKlroG5GVpKY8kVBRXoLyqHCnMr6amyYbNEpJi8cn77yM7N510ZEJdkDyCiOryErzy6uv4N2934dXjVRgaJmDZVYW5pTnrHLx46iTu3L6PR3cf4ltf+SLTysE2gVIc6/ve7bvkRRWOHD9Eo5+BmzdvISspFbvqytFQVoHq2hr74m+FYH92YQ6T4+MILgWw5gvhwf2HNtdvc2uNIDjHvv5c9gfx4x+/Z/t9lrJMarc//elPoe1TNLRWUlKOGLahtOxc7Nl/GHW1zegYncH/80kHgmsbeGlXLu53nWP9zmE7HI///Ed/hevXz+MffOkw9rfXI45Cee7yh+jr7sHyHGmamLctpPLysmyYVjtRaN27jEy2IbgPeYryiqG11JIImAV+k1n2Wzdu2LDy3MwEf1MHpyTgUX83Pv7kE1s/TUthpBJUenOysLg4x/bnwwrBzPDoiA3/as0wza1bXwtRtvNtGNLm81AXxRGQy3CPDQ3hpRefoX5m544ATo2sjEA+KysPly5dhd/vR1FxkXnfNKdF+lUdnT52XJoam9DPa05mFt+v2wc58nZqyYSsbI8tiDqj9kgjV1xYzHcejBLw37t60z4Gqi1Igp9gfyLIzjASscZ0gzvU39s03jzXKT0rq9TTBKRpiaTZ4AGNLv/XsKdsiMC1DYepBfOfaVbT4byjGtZvZ1ciL10A+5O3wn5F9DEDRU49c4+k702f87k5LkQB7YhskGyLDqZk4WXAZQ/0OApaBACi+cmG6F722M05kkZzNiUKKJSQgJADOzyMJHV0nJdM5OkqsCm7J10ncMEoFl5f9Cqm6JPdUlzZFz60PBVQnhvRbhP0LV+NKjAM85S9Fh3yfjkcIO+gvEcRXumqNCNljx4qt9KzFRD43pWPYS2a6osX3stJIX6rzCJYfNFhz8REHppuEx8nXupw/1t43itfhxVkf523S/jEABPvRZ+eSU6tznlY/fJef64m9NMBY/HQ8Vx2WWV3QE2gV9RJ4iydyKl7YQm7KnFeVf+y27Khcb/1W7/1psCRCBHJIk7j8zZkFgEGimjb3jCMVToPCYwqQeBKfDOXslHKd6ywldCKATYTSEWw/5S/A05PA/OqQrk7J/jKgxdHC29UKKWjIhhDIozXRXeqCDFAYSQ8Ai0mfJFUrdCRwE/jMqy5/ijUUmiqDFc52vLAja2LPqPNmKa4Lr5ViSUTuUaeKzcJq9JWYGs+vGoladEjb5f1Ts0zKN66yo8CL52WCQ/d67lo02P9DgQ1dLVDIKrlI9bN9Ruigt/Q5NnlMJbCBEAba1jZisVMTCrzj8ULxcnYV0ReJGhYMRWJaV6skUdamX17h89J5A57/0tLi+ax8bLHr219dpi3wFoGDaoUwA7zkMFN4/sdGh3qMYzMDGMnNZbGOgNh9poFYp4/8RyO7DqEDoKW5ZAPi+yp59LwLm2s4rPLFxCfyrJTQaZTCWuroRwaXq1w/5gAZGJkgvmn4Pmjx7C3vB7xG3G4+aALlzo6MUb6YlOoALLSEEM+yqkelyxepuLB3S68TSMzR4Pg9aTZlkSa5ZBEwCeAJCMpWVJdB0nnO++8gyB5eejQIZsIL2AlD8AtGur6+kaUlpRhdnaeyolKLCEJYYLZT85ew1D/OBrrmvDxTz+weXO3b19D3/AQ7nZ3YHBizDwq4pcWNpRHybe4aHWkldF/8uFHkP4+dngvdu1vR5zNTUvAhz/5mMCH5SZI0VdvmnQtBTkwMIRpAsayxnb443L4PA4f35/FH31wH1nJCajxrOInf/sDFHjTsBpYwWoojA0C5DkCpp7+YWTkF2GTWneHhk4LoZ555lkC0FksLi1jdGQELU2NBE7DuHH9DkHoPMIEsqpHiZ+8nCJWc8Vampqxu30XgZsHY+Nj1iGT/Bcy/ZHhQVTX1OPa9VvIzcpGSVEh+eo33VFXV2fLEKSnxqOnpwvpnlxkEmD94PYoPnw8i5fOHEJ7Wyt2kmhUCJBXNoKYmh9GcX4pQWEZbvRO45PHS5ShMN44UQ9vbh2OHXsWlXlexBEgZ+ZR1l48aV7OfILAhQUfzp/9DF/80gtIZh3cuPvIgGJZaTn2trcZOE2hsZ+cnbFN5DUvdXVVy4yUYWE+iHMXzmNmkR2F9DQqx3VkZmaTJ+uorq6xDznUS9eQnOYg+QI+dmhSGJaAMSUOhU37caN/AW1VBM3ZGTjWWoT/8/t38OWjDeysUCetxqG4rAavfumLOLR/H/7vP/p3eHzvCpanJvD+W/8d+elebDJMbnYe9u1tR3FJPrJy83Hl5g18eO4T6zhUVpSy70K9RP2vraZW2OHS4piCIu+8+0NoK7Zde9qxHA7j/J3rGJqdRElFOWoa6vGjjz5ETHKSbci9PLeI/icdSCMwkQesurbawJAnIw0NVVVWz/IOyeur5Vu2KfsTI33Y1VRPkJWK3oFhW6/P5w9gjnJTSKBUR5CtDyX6Bwfsy0rptgQNt5PP2uFBW129/5OfIC83h524gAG9DLZTLWUjwKi5fto9QktnaPNxLUmjL44f3LqDA/v3o3e4Bxu+PmQz/1mK5oaAyE4SFmJTkbwdRpLsFeVWu0toNw4tBSOPmCaXa3V5eaAFuqJgwJkF2RFTwe5qUq3XzsboMNulcJF4imp20nSJbJUFszhKVFeLrwR5lc53+tul6bJljcmIu1+UwVXz+ki+lJ873aiQpaOQDOrSdg4QPbcw1Mc2xMVDdEUNvdm+yNUsuMLz3hWLNofvBLxkv7XsjA4HvsQTfWinFfMTzcbwEYGiOuDxNsoir1h0rS1ejE5LWPmRBgES2ShzckTo0WH06d7K7xYHFz7Qbw1ZuvI53onMaDwdfGPc4kOjWe8UX2H1XEBImCXKL8VQGS0c+RSJbYfKozwtf5bZhml5CADqldlj6n1do/TonWyg6LR8+acwSkf164A1Y/O38EOUDl0lK9HfalMqs4Hj3/md37F1vJzbzEUUM4VK9VyVbSiX99oGSMM0GnsW89Sr1zv3ySnDR4RRGehLAPvKy5ii8X4HjESg6HCMtJ/2n5CkVRTDSqiUlv70TGGMeN3q6qLon9EtJulep5gcRZ+Whx3uTrTpud7rh34rrjUO5c0wEhwX1o3RqwKtMbAcOsQfPXNJMo7o4yG65IY00Mc0rDLsmeOpGpaUgPGWvHDUOm+WaNBhJeZjpRitdFWSToEtNV9VnCYmyqBrSJHgGYG1LXPHBwlU1jfD8G0lw0fgpU+w36hJJNhbYUZxCBGACERoxWnNQzIPmim+kDUUffXk9Xhsaw+BCC0iubOzieKiYipM3pP2guJCm+tSWVpMetT7XbY9GfNpNLw0rhVFNbh7+yHe/vRTxNEo1ZVVoLK2GZ/fv4MttvGbd2+iJLfAevFaY6qggCApOR7zviWE4mnsvSkoryhDckIaZmgQR2YXMRpcwuzKMjJysxCflGQ06xN8rZUl+Tp//iJiGc+35scGDWNjVR3rgAqXilxf2O3EsIOghkm+6iu1GoICmzvD8svQqjEJVMi75SYVb5shsWqJTURXzxDeevddG3aYnR6jIerGieMHceLUcQwMDaKqphor7LWPE8hontcae+eakGwAm3SME+gUlRSiuCAXhw7sQkFJAdNlmVm2ezfvGpjJL8xDQRGfszyBYBCXr1xFY30bzvat4T//5A5S47bw219uxxcO1+H0rlL883/yO2irq8Cv/fK3UM/ySoH4FhYwT2MYCK3ZQpWaq5REaa8sK8WVq1cIbGaMJn35t2/vLpQUljBeIhponBubalFTU8k6ZaHZpldIU5iGOTOFxo2yKy/RGONJ9jIzPGx4VL5aYoPv7919iArKg4adrl+/irp60kO+LxOE1ddVoqK8kvK6hYLCcvzbd+/yWRmuPBrA8YY8grInKK7SWmFz6O16iLXQpg07Pne0xQznVw7VoCg9BeceD9velPuaqwmMSw3A5BbWEpBpOG0Djx/eQ3pKNo6ePIbx4TE8enQfm+xY7Dp8gPK/yQ5KGAuBZYQo1+rA6OvAtLQkpGbm49K1OzbBv7S8CC+99KK1356eHoyMjKKp2W0LJI/Oj3/8LkFGLVobW61ztkhA1L6LQOrisO3ReL93FtPkTwEB3vevDOObxyoxODaAkrxy3BrfxH969wZ8oS38b//kl61Tk8w2uLepGv/4N34d+w8es/0tDx/eZXsn5hcUY3h8GAPjA9amiwjKBfa07Zny1o4VGoZcY9tVe9FODLl5Rfj4o7MYn5lBdj7bYnkFPiLg754YxRCBjD5ISE9Mhicp1eYsblE/6CMa6fL8vDy24RzqcoKf7GwDBzK0g4ND8KTs4OC+dqQQ0G6ws9BLOd/SpHfK2NzMLHJzcmyTbW1NdfXadQP6AlFatkQA/0fv/BDPPvMM6gjyYtkZ0ET6malp03dsltgkQNMacxrm1dZavvllfPrRJ3j+mZew4Avh3pMneDI4iKz4NVuotXeJzWdbBm0LgZhkpG2Fqeuor0jbKtvuKtteWiJ1LlW2TTsgnWZwTYMSZMhZQF0mXavDdHtkHFI6N3oqnmljhtNvPrD47nD6+WfpuHudsgEWh3/mXeGfYjq76Tryaq8aJdC9hiilg37+sPzscENazsY5p4Q9FWkiic9lQwSE9F4eHIWJjiDJ9qwzH6UXtTMMxjTdyFISQaqeKw9Lkrxwyy/FEpxFFlu1vMUTN6zoLKXjj+yl0rY/2myVX6+Vpt4rHYVXaaIjOrL1kg/pX93LaWPxIofCWNzIM8mn4QP96R1trryGWmtQ4F5ltDzEM2WkKw+FiwI+V3b33rxsDCMemMdKeRnwUhmcQ0b1YZ44i+NsuDlnSHM0L6XjOKE/BdP/FsNIML7oRoH4VPVkssEj7l//639twEuEqaDOw2PvjAAVMDqJzgEOZcsrf4swEWSIWGCJf255A/dprIEnEcB0bTsE/nACJmIi6egXn6sClb/OaIXZApmRUMpaClBXHcpX9GgoMAoS5eZWJUXBjDFcoFH58b2jW1el5yrDKsQS5VteRYd+ygWvtIypjMN/dq8bK6uuFjZSDr4yjMjnUiC6qpJszJf3mk+kOWApyW6ypQ5Vgoa3FFaHLlHaoofCCGCprAJf1hj4W19naWmJNd5PLK/Bt6KlJXYQ3tzB7E461pGI5uxtPFtGnsWRH0Yi61b85SkQvUolp+EF5af1p9KoODW5VoYstOyDf2GePJCS0teDKTSkATvVEL2p6dhX34oCgpX1pWUCOtY3FbpWEv/g/Q8wFQ5ilXGPHTyOO/ce46dXziMuI8G+kmprbGYe20ilESD+R2xqDLzZXpv/UldRgbb6Zvzo7Q8wPDmHC7duonu8D2vs2WoD4MCcH9cv38Lk+BSWfAvIopGLS2BDSNZO/lQ8bIiBBRrJDz9E/8wkEr3pNuSXTLlTfUgakpPTbFFKyY72FZybm7NV7TXXS2ujhVdCpqzkWt+hoTt77gLBzDrqaytw8vg+HNjXgIamengyczHY24cDTa2oLypFU1U1lsm34PISZkbH8ezzL2KKRsZPo74wN4X97QxXX4MJGiStYTTUO4SVZfKOvDp09IDt0ag5F9NTU7hw8RxOvPw1/OH3buP1vaV47/4i7o8t42rnFMqT1/D+u+/YHoJ72+vNo1BSVm5z1E6dPoVjx47hyIF9qC0tQXZKIva2tdlQztj0NEFyMsLkY2NjrXkl8vLyKa9qm/IAhWx4WUPt+gw+h3LceesWujs6kEbAOkVgp8ahFfEnxodsaEmLy/b19mJ3WxOad+1CZUWlyZKWSpH3NCU1lxxX75B87F7EhcGwgY4T9QU0kjHkYyu2KYNxNOS5RZXIzM1E5/1b2Ags4UhLA35wZwDv3BrCjdE13B3w4bPH03gwFcLlgWV8/HgMf3l1xFatz0vewOT0OBKT0pGinRLaj+Lowf3wpMbbRPiVjTUEmW+I7U1fZWs+WzF51js8RVB6C5UEf7bZdEWpfaiQlZ1pXiANZ9gX3exAFRYWorWlFXn5hfY1p7bm8eTk4b2bw5gPxaI4LwXfv9CNXzjZgMM1HuRnEGQwn4KCUvynj8dxpK0UhZmJuNbrx+nGXAQJJA+yrpK92UhJ9KA0s8DWWUtnW7h96zpy8rPgX1myzeAbKmsQv82OHdt7PBFFMmlMoE5dXGDHh21RC/Qu+UNY9AVsOF9AX18JsmuM+LRUzLDuHrAehwcJ5AiQNdyveaEa5rNdLNjBSM3KYv8sDpvUD/ks3zLbwcPOLhw83I7q2ioC1wBml1Zx+eoNGy6uqiwlPesE3ves811F+dd6jz2Mo+10BLr+9m/+ysBSS3MjZUdf1+njllTSvWidHN+iH6nsuGkJEI8nx/TftfPnCM7b8dmVJ/jLtz/D2MQMqkorkeLJRuLGOPbmsfOwmYzgFm0E9ZwvJgmhmER4NoMsbQx1IDsv1I/6GEYLripN2QE5CrTeoC3uyTKaU4DybNqX7S6qdaP6WEfUHumUrVCcqJ629/xhjgJdpesZPmrHHJhRWkybcaVzBbwUVh4TAUBNvrb8SJ8z9EaKmtnTqw45AeyLPz3UwfCy1dJhsqny3jivmVkpu9oUF4ZzgMj91oiLRkXkzVJZRKdznMhZ4DLVc4FEOT0M6PCxdKNuHJB0h+K6oULHE1cOduoj4FC/dTr+8Tfz5//2TuBQuMBGiCJhzBZHjugzzW8UaNa9ooodAlQGhNgW9NtsdqRuFEYcsPj8U5rmBNERiW/E8E64RsPQBrosP/dOPLNwPPRcp91H0tWfyi3+uFeR0Iqrez2LpBUtkx5JrworSS7i/vAP//BNeVTkPjSvDBuzm5PEwKKE/zQ5XETaJtMikH8iQImowmxrBf4WQJDCVgWaAEoQdTKuwIoJhQiPnNbTYPom0JHKU5buEKlWKrsqrWghVGDzRkWEWIwXCJKL3Ca/Gf38U0UzrFVaJGH73+5/Ln17GKVLoMi9l9A5Ovmcj6INI3qYG9PSkoASJEXQuzUINiyVSV9aKb4haEbXe9d4nTdLVx1WDoY3UniorCZ45KmEXqBLVzUIAZBtxNkaTIHQKkaX1rCyTtC7uYbFTfY041KM3l9uiEFxOnt++nqReDeByklbbohWW/l9WzS6ZRS0DIH1ItRjZPoLs9PUk5uYX5wxEJqbm+fi8P2meTtokNhrzmPvWCvfv/3ej5GcmYbk+G0ksAeaQGWam+vFo/uP8M4nH2I8vGhLUuxrb7OtbToe95KhlLfsNKzGySCGaEAISmmj2+vbCOwycf7iJQxPzSA+lb04GhstoFngyaScsefAavLmZNuq7BU0bDk0XlkU7LbyStK4g0eD/eiaHcfQ3CSaa6qQT+MkJWyzcSlGml+TSl4Qklq9unl9fMXnWmFTPcfkyHpH6xurmjGHuvI8HNzbaEOxJaXVuP/4iclSljfT5sHFsadYX1eL6spygsBkJHoycOH+XezevQcnjp+Cb2EFIwSMvYMjBC7avqaYNCQi3ZOCvfv22ER4dSLu3b+DBw9v4cUTz+GLB6twdSiAyQUf9tRk4R89U4fPfvIjrNDgPXv6oHlRJXeqm3A4ZEMXmlBbQ9BVmJ2DF08/g5qqGhSWlmF6YQ5fee1LSGG71ccuMgTyGu7EbODx43soKy418J1B4ymgpi/jYsKrqG9ohL5Yk1dSHlwNpw6Rv/WNuzA4Oo+pyRlkZqTYchgCcmo70gtrobB5HDXbJpGg4t98/y6+dLgKu0vScLipAH/41n28caYVt3oXcWR3G8vdQRrK0NLWDm3KPjY+jTMH27GrLAO/fLISz7flUxet48O7U1he38JLrVpgNI7tYhXP7GpBLsHJzUtn0U6+/V8/vIVTe+twvmsRu6oK0dfVScCnvf2o+DTZnO2nrK4JP3rvQ3u+i8Bx//7dNo9RCwVLDhSWog8/wfS5c+cIqv2Ym10ksEzG3VvXMDw2hjICnGf2NeFAZRo6ZlaY1iZebMlD8s4iYtKKEY7NRnmOB590DKNjJIxYysvplmxkrvjhn5lGtbaMmpzG9/7tf8HwhWuIYV1mVxDYjo2zw5CHxrpGPHviGSQRXIyPTKK4qAjdPZS7WBqspFhcvHAJ2ZnZ7Lh4EJsYh2LWc31TAzI96bh7W8t8+A34DA8Ns05icLi1DfGs0wa2Ey3IGloJIMBOR1ZeIYK0cJOzC9bZ0BqB5z6/iJKKaiSkxKG7ux/Tc0t47yef2Q4QL714hgZbw1LxZvwHCL4Xp+fQUFuHu5Tfxfk5yl0F84hnZ6POZFRrOUpvaxqK5sypffEF9VDYhlZXQzt48vAJ0jJTENpKwFsfnMPYwjTKClLwL/7Rb+Do6aO48+QeO1cr+JevHcbw+BimVp1TIExgr022k6hj4inX4Z04W10/IW4H2gBe+lBe7CA7ZrJTBo743NQ340f1sA7d/bxeZlCTM9kYdaJdiOiheyVCOxO1NS4Fsx/RsGoP0v/m9aBQ6RpdUkjDZJo7Z7qHhJrDQn/MS7bOJvgzrn6L14qr4XzniZJdcpO/pbMURqeMe/TebCvDyY6rwM4hovITmLJ+ZHd0aGqFbLfhAaZt8EP/dDIBzQOWN0w6QElJZ8rOyw5GPUQqv4CLDe/ync6o/bXhTuVPmmTfUlJSzXbr0DvxSDwzvMDnAodmrEiEozly8onsopw58v6aR0y8Uzpisv4xnGhS2XU4x47LQ6fRzasDjS6M4ii+PbNE9EyX6J87XBldOcVn5W3heKpulI4CR2nV6Q53p48r4n77X/7LN2XMhTw170HgS8fPM01/RhQZLmKdK5OVxns7HG+MmUL0EiyVxQrPsNHCq7CWngkM/yKCr8nIGkM1YWCcaJ4qmIYsla7yVaXIQ6TCMrDlqfk5OkidCYtWcjb6xGiF4aH07NBPu48858XulCf/FE89I9GtNVoM6Ck8f1vDiTZUF0X/270uykMVoC81NPld/FSvPz0thQIrfrG8imQRXTzjT5SHOvjbyh7JRPlbxfKnFJbem3ua+awzjIz91EIY86s7BF1skBTU6W0PVuISkJ2wg69Wkm/xamDMn/ms09jsUEEZD9nr0R5vSTTAKqtAtAFhCZHACPmh9ZsmZ2awTSOXXVDI8Inm0TTySJTmTmWkpyAjIw3zy7PILchBVVkxwclegqFiEEYROI0TDIYRnxwHj1fALBE3L1/HwyeDmA0sAkkE6wSPifFpwGoMRgcmEPaF8dzJ0zbPoHt4iI9JD3lIaATV9uz8LNNLJmiJR0p8EsYGxjEzOYfXTr2IX/rSVzC/MIPrfY+xlkZwuh4iENxBU30j47NeyYcEVutobz9iWYYU1o+arECT44FTdgLImleVkBCDvNxMVBfm0ijHoLJak/A32btvQDl7/TW1tUgicNUitZJz1Z0mpkue/VvruNH1CPNT8zi85xCqa2rRNzmEc5c/R9/YsH3Wf2zPXrQ21mMl4EeQRpJNDB+8/xPU1tfYvJcAAfDJ1mK8cLQNkxPzKMlOxdvffwsbND5nTh02SVKbW/L5eO86IaZIqZg1jLpOULFFsNxPIzW3OIdnjhxGU1MLMrPzWG8ehGl49YVfYWER7j24T0OQYiBcXgFN+g4FllFNw6l1ugLBkIExrQklgzs9F8Bfv/MhvASMa8FlZOXnmc7QMML01ITJo5YMmJ6YgScrD0VZacgnUJ/z+TE860dhfjbaKrz4iwt9ON1egaFQEushnbzOJ13r+OGHb9vG7znpsejr74Z/chxtlYX4xnP7Cd43cL57Dk+GV1BTnEGds4nzTwL4ja+/igsdM7Z0Qt+0H77VOFRnbGCwr5sG3hk8Ac6GpiYCjARcuXIDpUUFNiSam5dj3k6tjSddok3ohbw0nKZlSHq7+jA1PkFe5RHgBrFn92540/PIL9KdkIL//d3reGVXBcrz0uGzpUQS8H987zZ6JknXy+Q5+4TNVTkoj1nGk8tXkcX62UmigSL8H7h+BSms/63EGJTubiGwL8Xo2ASS4lNQkJOPy5cv49jpZwmQ8m2ejfg7Oz+JzLxslBSXsF3s4O7Nu/CkpiGXHYNsAui25ibTQdts6wM9PZSdHLQScJV5s+wDETYrhP0BrBBYUghstX8tPVJXV4+//f4PsHvPQZy7cBGrlAF9dKGhzJycArzwwhkCzBXqIbaTpCTbeqiQdI0PD2OLumVoZIgAsdA82JmZ+jgl0XWWeC4RvG+yxO179iGfNJy7cNaMpzzSC7NzuHjpImqbD+DP/vL7mJ6ZQGryGr7x9S+glcB8emaKHbNN7G1txqH9e1Hn3cHg9BKmV2gbpNeov+QFSWTB4qibpMm0IHQC71KT1L4JNGlPZFf0BWS8GWlruNaOTD/r4FW3sgoyxO555F3keBrWDuls/c+DacmuSGebHlfy/K10tJhm9Lk651rXUg4Ndyg951H6Wf6uc64PnpSf7CaFyjk6eMrm6aqQkmvZWtmgqPfH4ogGSyuSB+nQV+uxZuvcMKbZfIbX1/E2lMjnKruuurN/PNWhi9p+0aY0pS8NKxgfRbe8WM5poN+y+WKM4uvkC6NE9tGAH/M2xwnjKQ05aixt3qscAux2iBadYiDfK8/ovHLn1IlleSK4wkWwcM7bp7SFB5i26jPyPAq4oofiiWf6Myr5n9JUXYmvRovoJw0K62SDcZSH0e/4rfA6HP5QalFq3DObK/YHb775poa/xAAlIEXjhMqhTBGtypFyj7rkLAE+NxIjiYuC6K0E2zxeCkNChMY1RivC1TBkoBwydavkCzyJiSJacVyFuz8dDhDJ++Mm5RkjeVU+NnRHgVAPQPNPXPFoPMkoVYh6FCqbA2I/85oZ3UYrc+Gpw8Ad36tyoxVu5eVpoMsq3TFckUWfeCB63OHGwLXopgRILnU17mj6tts76VI5XFmVtuOvPIV6rjPKU9Gi3pl4JP4rXbeURIjnKvw0hJOBTfgJvPQl4wrtxGSsx77wOlpAJZ8epjol/xJibXuQew/vUYHmYHOdQIeKR1v9iDcaJ9ecMTV6TVbeYfYyylrBXNe1lTX7Kio3t8CAl1WLGgVp1WR7GenGagKR2kbEhBLgSchEERX8rc5HGF2eQXlZAZKpDDM1vEeEMjfvty8hk1JiUZzpwcHmfUiLz8CFG49sCQd9fdZI4JGemYp7HU8wF1yCh7zMTUknwJpEvHll4+Gl3Gh9os7BISxtat2vIEFKO3aVVGJoeIAk6sudTet9pxJUedPSWR4v62CDBimWAG0OCTRSZDjrQz04fbUr2RTIlpxRPmn40yhDWwRhW2nJ6B4dRWlFHbK8uVijcRXITvV6kZtfiHSPx7nomVgGnz3o6cD4/DwGe4ZsaxstQPvp5U+wkbiOqcA0ZQTI1vYjDJ+SHG89cw0xyYvV0txKvm/qo08rx/lz7+HVk3uRnRqLR/duoYxGq7K8ivUbQ8B017wIUuza+qisrNyGpLXFhXqDWsvoVudjW0oiZjMeS6xPN0diC7dvXsWtmzewq5WGrK7J5oBp4rbS0ZCk15OOptZW9PUN2lIm+uJMkr+8EkTbniN4yLIVFOUZCOzu7sLQ4CDGx8bYUQhjbm4GYwTOGk7VdiSrvnlkJgOtdSWYCWzhwfAybnZN4vn2QvynDzrQP7WCZeahFtpUlIW6pkbklbbh9lQCdteXIC3NY2toTU50oKrYg1fbSnG0MQ+Xusfx8SMf5hk3KzUeb13owBunW/FXn3Tgd75Uj4SddRSWFCODIEBD5ZLzg4eO4N23fwTf0gL2tTfi4MG98HozTb79BJlaTVzbI+mrTC3FofWyJnlta2vCgUN7bShyi203OTMPv/2Xl3D28QxBZSbeaM2Hzz+FDz5+G4d370UOQU73/AquPJrEMoHcl3cXYLD7PlZ8CwTo+qowFhUE7+rYaY21o69+AVlVFXwO+Mlj7TGp+WUTBFr7DxzDuz96HxOTEwQ2BdRnWxgk2PGyXNsEngdYhhnKtMBFAcGYtFNlWRnqqirRXFOPhqpq26lB8/U2YnewsLRkgK21sRpZBMX19bVW7ivXr8Obm49gmJ0sgrw3XnvV1g3zZuWgoLDQdJrmarFK5UYx766+9NTwrbZ9ymOHpLGtle2JoJK6yIwyK1WAlj/QsmePbRXWSzCtnTEKcwoJ7nwYm5tGSeNu/M1PPid4m0Z2ZgZOnTiIL37pdSwuuWUtGmrY9ggCPdQ7uQVFONOQjQWCxyHyeGc7BquxSfAhkZ2rVfN+SWUvSWWxjXkIcpNpSxLiCPRIsxSdJpSzbyV1a+3WbqUP3CP7//9toKN2yb3XwTAsF//j6XSJ6Xw94imdLh2u9PVAelPe1NTIul0unCyJiyt7INARNfbuC0R5zZx3SveWF+mI2kWFi3rtdepeCVv6yoKRlJ5eyiuu0RO1A73XWm56L6+5rgIGAuwGyCwVNxojb7yWwVB+UevsAIfDBUrbgAqZLrpUBtloEWA2W3aSwaxzq+e8uiE752CQc8HskAmWkmOHm+/VIZY3T1c5Ccyek2blZ/PEGN7iRMoZra+n9cSHf+e0P4vOM0Ir83L3jue2rVKE9mg6zl67uCoLb608lp5+KH+1DdKsn9H8LDb/exqfZ9ybb/7+m3ogBkQZbfMIqAgcQHIAR/OTDOkqRR5y3dpVOSvBKHESDp6qeA39Ka7iqXAsGvNxqFnMlnGLjnOr0FYYJuMqiwfzEkMFiJSv3iuuCqfKNzTN52K8KowBLC0mQDNnlDlG8r2Ew7xLDK8eudJzC5g64RQPdOjeYooO0asKthcygKSZeei5wkSZqDwsHt/ZZ7IMJ49ACmmxdKO84nsJuwRfQFQ8s3KQLidA2wRgbp9E/bYxdx6a6MzkEWbjFeAKsSFqDz7/eiyGl7WQqvZm3MDsTjICsSns/cXhN6rXUV6YZRsPh1dX8OTJXZY7xoYlpGi2GV6LFWouhhYUVU4aMbfGR5CqTaBlhGV8NO9I5RKwzc/PN5AYpT1Mw762uoGsxCz88Z/+Jd49fx6PRkZwo68DibleFlogdAd5VNgCaE86O5FTkIeqyjykslf6ay9/Ea8cPIWRzj7cuf8QIRqZBArB0SMHbEX5wZlBxKQCdRUlqC0tRzJ79MHVdWSmZSAnPcWWhphb8NncIE9aIg7v2oWqrALUFZfbCv2aqJziSUUGDUNBQQlG5hbwsK8TBRUFyKXx2tphb2uH8i/QTJ5LERvA5jVA8BEi+GBloaiwyD7P39newGBXB2ZohAUQNQFZ60IJPGWRt/Le1tRU27o8gwQd8/OLNnz6ra99DY1NDWiorbevu9JpcHZWN+HldXFxkec828IqZqan8dKLL7NuWNfhAGUo2eRpisBZ87Yo6QZKm+rrzUtH8tFNespKS20NJv+Sn0C3nG2NZaHRVM/SHwrgdud9BFhPDzrGcO1eN8YHBhBcmkROVqoNX9XUEeQUFhM8es24VlZWob65HmU15eRhgIbfDTlLqWgJjebmdjx40IePPjlLgLeM5oYqW1PNeU3S0N7WhlIafSlMbUA+OjbJsBdw4bNLSGA5v/bSUTSWpKClJBUH6srw1qUe/MrLLbjZs0AQHofdNV5bG+qvro6yU7GNv/681/YEzGTdriyM46OzP8Z4wI9cbwr+/qmD2F2ejEX/Bj65P4JvnazDkj9MoJ+EvcVe9BMMdvf3IL+gEKnsSFRqLp7Pj/OffoZsTwrq6itQW12NFS2xwrapuZOaN5VJIKZNs7c2dtD5pIN1vImTp47BRxkaGh5jByZsAODlw62oKUjE6025NGLaUudTgpwyFJU24N9/9Bi/+4UW7G2pxtUH3dhdEo+evnuoYFkmxgmgiglocnJRRpBZtXcv8ikf7P1gdnbOhnO1u8P46BhBUQM6O/tx+dIVfPVrb2D/wf32xeZKIIy+/kEcPnyYOsFvdfDxubNYZRvS150pBBuSZ2+6F3nsdGWSXq2blcLyadeC+dkJ0wu79+4y3Xie6S8FAgTpCbYW2te/+AVbSFW6VRtra86b5NHkgPIVT0OYkpyB8fFxfH7xc3ac8vDc668TPL2DsZkJVJSW0YhrbpKWBZL3VZ6OeCyz7rq7nqCIHZbURHZ+tkKoam7CTz69hZsPuxDLztGulka89toryMnLRgf539zUakPZ+kBGO1YEtOBzYgwq4qZwsDYf14fZId2mvaIu88ekYZNALJntlQQjuM7OLU/tG5tIna4hX61tppkH2tfWjK/9ySKIFdLtvOEh3W76nQ90dQ8VLhLGwrnA0dfucM/UBt18YadjFE+eY0uDQcwzwlN/SsAWPNWt+MwbzTW1Z5ak/c+r6HFxZWMEFpytjtCpP8ZXemZX9cfnsmHK181P0jOmweTMU047pJEZjTRouSPZV4VXatHpRwb0aE8V15wgRgsT0b+IrZNsOLvpbKKeW168ipYoDU8PxeV74Q95P+UhjTpuhCV0GN95mp0kPpGtNP4wsmypbFQ0HZ0u0s9+O37Y/1YXksPoKJ94Z+FcLF5/xkPHX+ailxbA8dPuxGuXqeVlNEYSMY+dI9meKT3Fs7R4xn3nO995U2O2iuxeOpCjwgkYRdKxhOxqrFZ2euOu24qrnHkVY2xFdQ2J8bcmEVrejC/EbOiUaYtpMtwCUmK0iBZRuqpiFEeHgSUeVigeThA0kqJF6JJMEESH8pOrVWjdKlZPRVek0hVOzBbwU+WKHg0LmuuUgqJEpVQkOwxuQmAuRuWnDEmRCY79EJ90Fc0UPj4TYFHactfqlcCdNhdlxpa/EhENto6HeMAK1xcl0TJLKATKrIFGwrqysacY8Vysr2l7IIIu82asYyq4ifmQJmm6L0xnkGZr2uRTGX2riQqXvFOvVXHTUuLY2ONRmFuIbPbCC9lbzM7OMU+g8k/SBGLSwh/OQ6kaIOjXPIR09jDVAFYIMqJfzWjYWS7rNearSdq+6XmMjI8yfyq6pBhMz89Q4Sag4+EDzC0vwxcOIYUGuagglyAmxzbpbimrwNHqZqwv0GDQEFSUFKOyuBD7aLSrKyrMg/PJlU+xHruOUgK++elZXLp2E7PzS8jLyUYDjZcUPlmOVG8ySqmgqwgeynKKaHQyMMHef2x6EnIJdPI82XhI5f3nP3gHwzQ2I5MjOHzitIGiGMqsFMWGgAWryim8WANPqmMf6d9Do5iZ7UFHxwPsbqtHTnY2lVOKzZXSF40b7Jgwoi0OquHHyxcv45kzz2OCRlMfDBw9csQm1HvTslGaW4q68lqkxGnYzjV6P3vt+toujXzweDKxtLhM/tJgsT57+7ptAvyy34cBGnyBgXQa5LzCfJsIXkWgpWHnxIQkgoeQeUDi41k/lCkN8Wjfzd6hfgTCa3jwZABPugexTuBRnp+J+ZlJPHz02IYSZWy//8O33d6VlJmxyVHce3xPImxGSl4ygXSPNwcffXAB3/3u9zAzNU55SqJsJWDv3t0En16C8zybJ6U4AjE7bO9jE5PoGRiiHCXSgNahpb0OntQkgmePEsc2+0DvEFwdaynFV49WUr5XEJ+cjf/63gMU5HnwWwRlnz4YRhnLHAyNobasnoZ5F5aDi0iiPOZne7GrKAUvHSxHfVE63rk2gjfONMDfP8DGHINPz35iq8+fOX3GJpRrj9C5We1bmGQL4srTs8525OaXxNtXdvoIYHhoFEH/ik0Yz8nOQjUB2r17DzA62Gs7IdCkIhz0YbL3Mc6dfQ/au7KxsYn8yMB2nIZO0/DXV4Zw6fEknm0vRWUWKCPjBOQ+HDp0zC1G/NlZ+EJ+FFCeEwjEY2LibQeEUNiPBYK82ZlZ8j4F5y9cRGt7M/btazd9l56ehdraJuoaD8HZtM2dDK4GcYsg+/y9a5TzMfQM97BD4iU9aeRTom2YnkgQJDAUIB9YObYLQ15xEYYIji9cuoYygu5Rym1FSRkO799j+kA6x0YnqC+kI+QxMcNEvaAPXT7++GO2s1x86etfRXBnA+fuXEX/+BACKwECpzwbcpRK0RzTlUDQljIJB5aRS9Apda0OUt/gON5+51N2vpbR3liBr33lNZRXFKKj8wmOHDpiG9xrfpnAqPZc1SiJvHfroSCaywtRmpmISwNsNzsJ1oFfpfxJeJOoyGJZzpXtBNMpqezQqRgyZT6m6Wd8tXfpe5tSwvZof7w+BRC816Gr1LKupi8ZzhwFaiMuBH+78BaFp5wL+i2wo9/ydsmj5BwM7rnxMmJTZEfkLIjm8fRqoZWuvEz8YffunepIHVuzky4ZFt2tJmCAiA+jaWjIXaTot16pXStP0SvA40K78ig5PTOnDAOb10zveW+n0hUN4jXvrSQiQe+UoBLiIVosLJ9bHryKVuelc+WXTRQ2kJ2WjbTnpFVTa0SM7KElx/+Un+hXPO0SEg1vYDCSr8va3Tig5UbuBNREpGgxHuiMxnlKswOYyt/qjf9+BtAsgB7Zqf/sysPi6zdP3Rs9EUwVfa80437/9+XxknDphTtlDNSwo3O6GJppWUoU6AhDLXsxj7diiPE9xoYponMkBMLcF3k0ZCyc9oZSXMXWwmsaYtS9CNHxFDDxTwDDhnt06pkK76iwxmHx+OcY5+iPLtcQBUt6b9e/w2QJut7rt2OIyqhnqnjlLSFU2GhlOsHVwbdWUKF6R5u2UDGvmmjnOwEvKScZREWT8VOaimYVyHvlpTzVAO0d/6IIX70FA2AUFKWvq+jQMI96jPZl4+o6wgQ8Y/4t8nvLep6B7XjMQVsExeHVkk20F8bBT6AW1u7ESp+Kp7mxlkovhCxvthlAfVChNaeMH+SyaNVWLhryEn3qYynvNZZPXysJqPrYy9Qq3rEJBCpWNhaMcqyv+U4cOojW+noMjA27z9/ZnZyfnzZFqUnWmq9XwF52eT6BUEYOKnKL0VxQDQ97vDk5eaioq0NtQ50tF6A5NT6mOb0wi2RvKhK3YzE2NIGu/mH7cm1jcw1ZaUmoZK9/Y2MHGZ5kNFWW0FAcwtj4JP7ivR/hWt9DZBVlwcP6zCAQjiUY6RwaxCaN/Lx/HoMD49jV2GoLnKZleUAW2jIa6mNJdowr8tymJGFictImqe/ZvYfhl5GVV4SFRb/d57Os5mllfS+SPzm5eba2VVVVPe7feYDWpiY0NjfTCCcjEAibh1C6RCvDt7W2s54TCQoGaKTCKKFh0VIfWkMqNjGe9beKKRrqV77wGiqqyJuiCobTwqZJWPYFMD48ap61yelp9t63UVBaglXKzMjoKDYl30w7FFpjXcXg1t1HGBmbwr4DB/Hr3/gGvvz6a9i1Zw/a2vawtPGYIrCdnZuzocE05v3xR++js7cLaUlpyCIYlEpOTkolcAnhxvUODAwN4YuvP49f/ZVv4MjRIzahW3Iso6oPMCQbWl28kIB4Y4PKkW3eT0O8Z08b6qpribcSsBr0s21sY1eZF2d2laMplwBzYRKJ7AjcHAgRGMWims/CbEB3uibwfLMX33vv+3jjtW/j//pwEM/u2Y0bD27irbN/geT4ZPhp7DfWt/DK4SZsr/lx8/PzTH/L1jErJ5AoKMi3IbEM0qrOyv7d+23vP6pU+yBGnbBNGkrNBfQRuMugdXU8YXuJQWsr09zRcjGx8LIDQyVp64Kt+pbQPzqOytoqpCfmsDOyjlnqwQuXL+PZ3Q1orsjGweoMtOSnYZ7h5WbZWNshgAxgiHUXR16XlObi4s2LCJNfaQSj2osxnTLdPzBgK4sP9I+gtqYKzzx7lM/lQWLHcDOWAG0KH529gOnFFfMESVMJDI7NjCApJYHtPYAHDx/benOezCwbFlQ5kRCLDG+mA+ls18HVTbz19rtoaGanp6rawOzzz5wxflhnj3pH601pkWV5R7Qci4bK1te2cO/ObdMLzzz7vG2Sfv7eFXRNDRKAreJ+52NsaYI7QZI6KfLIsWGRn7EY6u/D2OA00nOzsUiavv/uJxgamUFFcTa+/c3XsH9vm4XJzGBdUQ+1tbezjbl5jFp3UPpIXt3JmQWml4CixE3UZsbi0cQSApRnSWAwhmCTuk9tWtsMqR34w25+VRLlIkjgZfaJ72UP5F2SzRAIk+7VHDazI9KievFzVwvIw0YvKJ/yZOh4+p6HDLoAg4CC7QTDa3RCvfS9DgX/WSffgQk9NHBBPgl4yG4pnNK2MAwie2Jp8JmAsBvBcemZvaMM27wv2TA+03yxdeYToi3ROwM9zNNNO1CaDMerAU+eskOiSdpQcmAW2GiM2D/SIdulwwAeb2XzdWP60+I6Xaq0dQjIijb9NADI0/LlqfTsPePr1BeH5jHjcx3KSb/Vbm0Ui/e6aohSdkr1ZU4BPtdhOfI/2TXHW9neCKAl/XpnabsiRHipZ5EH+mFhWEq+k03UFBc9F81KX0GjPFB8J0OO7wqgqUfO7ltqkXjk5x/8wR+8aQV/mpmY6ipWwW3SO/80X0TCoQ1HoxmpNy3DrSEwZap0bKiN7wysKBEddssKlhuRla3fSkNjy0LQbvXbn43RiplK16LygaXNv6gHKDpPTIKsMonZAnFKW0pRblF3uPCiy3J8WkZVgBMGMdMqj2WwcPrHq05jeOS0WD931XsTGtKt1NXzE1hVAppM71amd3ElKJY0/4t6mLTdjPJ+mhdpdohcXi+BUufNUy9Tw4+as2PzdshffVkYWNvGyMIqwgTJGxvbmNlJRYjKOB2r+PW9uVRIISyHRI82bNW8hm0atEWs0SAm0EDFJsXTQIfYqLVO2KYNJUtcoxMoBbBJFP5/ZP13mGbJdeaJvem99z6zskyWt13V3gDdDW9IgCQIkjOcWaPRSLt6tNqdFQmSg+dZaaQ/pJ3dHc3ujMaABuQQhjCEBxpoX93lTZbPrPTee2/0/s7Nr5szul/e/O53b9wwJyLOec+JiBO7FmKsIITxsvcaz7B84U+Ljkn5oEOBBRl1VFlaridOnNGnn3peL585p6fPnoxJyzCPUweO6Ki16W3mLLh6c9Kz1dHQ5lQzdH94UP/j17+mMTPCwweP+FaGrt2+pXcuXlJabq521kwby4tcvKEX5poZG3TV1fm7RJ2372l/U4Nefu4Zt9d8/W9//qd6+/ZVrZmx1lnQVhcVK8vlQcucW5wNMAOQpZN875vf19DMsG533VaVAUIVVkDTjOKz6jMcBppZh0Vx1ODGgqbj0HEV4rKgvlF4U4+hYJeiu6dXhw2wfvXaa6qurdfQ+IwGRsb1qU9+KrEoKismCJcauDJkaomvmanZcAVRZKGYawFTWV3pejfNHeGaBQYWDNr6UP+o7yWKy6Pux/rJT3+qlcVl9T/uDbrnFOa5z6w4L4sh0LH84s9ocHwi9sgbGhpXTz8Twxv0z/7oD3TiyIFoq/2+l56Rq0OHOnTkcIeeefoZnTp+IjbevmehCcBtbWkTnr+ZhI8pYWBgTNdvPYwh54+++oIBZqN23Q6ZmH6n845BX3+Aytzc/GjDZW4bzJVj/g8+1Y4ePariAgNdt4kcKygwKfoAAuCnP/qeqgxcS02Ptx+O6dHIvJ47XKWJuQ1VGID3Xn1NZ46f1Dv9VlxyM/SnP7uh//q3XlK/6y/XwFqb9KNN3b51VTdvXNGu6ZLpvjjQ06c09yvy39hssO4wFa6HupoG5wm6Zmh6YR5OGaCTvQinpibdDLNi7toT587o/Plz4fSz2opD8LN897b1FQOLjLDkHjpwWLNLsy7rrmoaWlRZe1BzM+OamRnU97/7Tf3bP/sr52Mo5lw1uL0yd25pbkmdt25peW1O9x7c1XtXrujSteuaW8YVhEGfgVfnnXuqcR/68pd+03VmZda8CwHFwonv/u0PNL20pMWVZQMy5mGWsoRGsyNjOt1xJHzmVVRUa3FtR90jgwFo4Y9MEUhLx3qNwpAZK21lMF9fX69qK1nVZSUuP5Y2+DX02Q2LK64I4BM1VTVWSAr01hvvamx4SM88/5Q6jh3VpJWBn7z1M02vzGrebYc5cve7HurKzRuu12qVFxjoOYK8glzta9lvBSLP9MvR3/7iLb13+YYqyqv18otP6tOf/rj6+gw6Te+mllYdO3XKwhi2kGxVU+S+wrzBDbdB5uSxFRTAo6ogW+cbCzQ8vaiJNcsX53ZNObEYiTlfbKS96c69tJrUc3lRvvu3hb75Hoowwt5BY8SHPRQZHTEB4o8+7q/og6kjrnjBfTQFEGjzKdcRAajcD+EpMeJi/o8c5J1IBx66J68AfUmEvu++EbLJz0mYIJGsr1PpAFxwI8IIE/IMgc9BPjmIG5ADb8fv4ZJpxZQU+AXTBjA0MB2Gfkd6jKwgg8I9k98HCBEX90Je+gMgSsAV+fA/F4KwgQ0cfu9W3KOPANjCUOIbTKCnTPHDB3Kd32Fl9DVnEkcCzKAjfCEOrv3FSA+jS+yfGuX1fXgzYXmPOBIQuJcRcs2zPRpzJPmxbHbeUmlG0L3DTyKvRBFA0OHitz8Rno8fpgw0AQ597pU66ANAjXSJZI9u1EVy+N0/+qM/+iovc1BRSWU5IVCbM0iGwsTm5xSI0nMNQAAIMJzIc8IxDIXmjwZBPJAqdoZ35iMxiIw3cTLte8QD8gSxhhD3hwYAkcgD98g84fkkf2gQgLWdMJcDGiKtvbAcgZxNlBhC3Dui/MEy4iLC0qDi2o2KRhgHDcxxcVBezoRgCbE/OPbyEmV0evwCJKHJsf0Dmj/PaLA0dgQh70e6pleYbp3dJM9c7NHfvzGHA3jRUBJQtLcfY3QyrF7rGphZD2eMdLqlnXRN7pqBuXu/1Fag48UbYd5eN4OhPpYMNrbWzcDq67TuMAUlZbGlCH6PWGUGWM0yEMvyN/vwzVrY3+jrUraZW35Ovhs2dZPMX8OCicsRgCETLRctrHAYOjM7bUFsUOgyYHnsedytjJwM1VRXqbW+WUcslM4fOa32uqaYU4WLCzd75adb+7PQ+/ff/mtdG+/T0OyUaZGmIgua7/z4R7p6/6GG2GZoZU19AwMaGDNQyNxV2/7msDTBME8dPamThw7pwvmzunr9VrKizGXBu3xLTY3ync91M56xkREdaGhQc12tNfacYOq71vxH58Yt2Cc1OzOtw/sPRvnYf462S+3QyakmtiTBjcbk5Ew8rzU9qeur1virq6rD2nXy9Bm1tu5TQVGpvvWd76nj8FE9eeF80A2wh/Uv6VtYtVZ9b1VTpl1eQY5GJ0fV2/s4AAF95s6Dh7p48YqplKvuh491+PARlVcVGzg06rCBUlF+vsod39rqoopK8gx+1gw8Vt0vMhw3bgIWtO72Nzg0qocPHmt2blm1FpivPvukyyjdvXNbF995N+Zi0jbZn9MtMAQQbgZo908/9aSyLHg3ljfCQStzeqbnDRYePjCAXtGFc6fDCjLQM6jpmYnoU+z1x/xABA/7v7Kqbnx8xEI2TThVZZN1/FXB0DixXkDHTbejADnnnwgN+FRbpU4drI+8fe0Xd/WbF5o09uCenv7E5/XPv3NJjydW9IVn23W+pVJHO55QQ0Oj+rofum1Jf/vzn+jx1KAW3BaqikvVaJC+uriqocHR8NmG8lBmQMKUgPXtjdj3MAdAb/By6eLbKi0viYUj12/cdDm29OorLxtATeuHP/qRiktK3R4Ynjbvc790ywg+gYBdNqBrPHhW/+/vXNcv747p6VOHdbixSj98831NGoh/7pMfU3trffgNi37ltsV2Oq9+/BWdOXvO/aXWYLhPI24L9/q7DKz7tbmyHtZJhu7pB73uB7Q1HKce6jig7OwM5Zq2B/e3ui6m9dwzz+v5514yUK0yuMjX+SeeVPv+I+rt61PXvYeqLXXZDIoL8krcvlE8wZsWZO63OE/uvn9fJYUFBsU5uvfwkfs5Toat6G4Z/FZUub4WAuxMz8wZaN/W888/o6raCr377kWNTczoY598VSMGfiglgOEsx0N/7Osb0Ip5WXlFpRWm4ghTYODzF1//pi5fvmlQmK4v/fbn9Wuf+qQVhQG/v6TW9nYrNH1W3ir13e9+LyxrbW1toYzCt8191dX1KJSZLJdpaWleNeXFOpi7HltxPd4wsHcNrStby1ZccLaabh4F/Jg2v9p0n64tyHN/TuQG/Jf5rSiZaVYSktGaPZnhMyTBnhxIfXOTa3gE38zzhFdvGWhxAl7DO73pi9yD97PnMa/D/+MkGtKBzzh/yI8USAHUhID3Y/KHPCRR3AkBQhIDRGK54khiS+JO5Ih5j8MRQQAEXvc/koM3kieT0iAOVxuJN/dEpn0YD+GRx+SD39CKgyFdyhwgiXwDRshfvAPIAaj4p0Uqz4K+ABM/TuJN3k8dGGAoPzITtwtcp/BJGCacP/JBeYn7A+uSC8N0mNg/ci9vMZQbcdNK/O2/1DBnkmKSfoIvkoOr+M25FzbS/zt5TOorke3Jkcj11PFhnhNs8CHow0iB8mf880/+yT8JixdnAjL2COqHQQAEuCskzKMOA+FgqFEJLniSCTpusiIChkvhaQRJx9gjruPFzJ2yRoVIS/4irbjnZwAUGjron84OMIMYEJG8EZYKRLuJRu20QJjkFWbtgFFBqaIC/5IJesm7HEkR3XicDvkGdFEOGjrxkCme8Tu12jLlpJXrOLgmFurWEQKOSBerCmbsDzLgQAFYUz98n4YSeXFcfCgf6cLgyQ9JcNL4cF2ATx06BJtUI8CXXSfdU1gFubepqd1czablh+b+v+tw/NvLml/ZUkl5RTTy1ZWFcHZIWSzn9Xh4Qhfv3TMw21RrY5PBsOnt+gJc7fj6337zP+jb77ypkalxPXPmrMu4bYFmIOV8s8nxijVBQBh+o9CwsTzg/4nhD3ynhXXHHTrNQm3ajHhtYdVsL1s5MadpJzZBZp5QSREbX+eZKWdoYHJcw2vz4WE+28ALR5z3uro04rxvZphGJvTaypI16GwVFlpY7m7HPJrSskrnY0MHDbxYSXjvwSMzo211HD2iQ83NWjWjnltejWE+NuatKyhWTWFxLCootwDazNmJPSVpew21NQYvG8p0GKsUSnOdR3v0hyEnF851SEdMCyHc3dvj9Et15PBhvfH6G3r6mecsSIo1a4Z/q/NuzCl69plnA0hRofhLyjWTZz7UrMHWlSvvh8f3gf7HmjRo6el7FICVbYkY2mLV1v0HvXr/4m1VV9eproHhzb4AnEz+XrDg29lad4587lgQbbo+ivNj7tSmAdim+21peaWGh8diMnVzY4sOtrbquSef0B2DLvppdWVFrJCjuTKczMpb2ml+Xn4wCZSb1YWVEHRYBnYtPO71PNb+jv3K3FrR+VNHtGxhNwc4XluJNpttWmP5o00hZLof3DWonbBA/pgKDGz27dsfKy+ZQ8f8s9XV5RDEA309zvd6uFIYn1/VmOlRb4FekL6tz57fr3tX31HrvkN6Z3A9Jt6/fKJJea6S1x5M6V/8qNPgeVOnTl3Q0YP7zX+yNbM0Y0VgUYUGXlsGAcP9IyopLtfNW7dideOq2+LSwpzK3IbxdP+Nv/mWQWdWDAe++omPxQTwzrv3wpM+wJDNpKmDurr60LwXDT7o0pgnW/cfMh0WVZybpc7pXXXs32dwtBGrhPPyslRdVG5QsKVPfPS8Dh1qC+vHytJqCKuHBg7t+w4YmE2qrLjE/aNK6y5z3/SE1udWVVlUomefuhCrTPElhtPkNAP3SfdPJviPDw+p3ooKjkjxOcYzNpRm66V9ru/yknILkyx973vf1cnDx1VfUaxN5hM63m23ZVhenkFLrZUkNs7udf2ykTZ8sb3jUFiqcAvCfE8WE5ihCYfC9+89ijl9Z584FXOlbt++o6effCaG5IsM6ph+EPzMvJz5h86YHo2Mmh+tq8aKCaMM7LVa6X477Lp+6qkT+vu//yWtLa/r2rWramvf7/qTAcZK9L/x8XEdP3Y8lBf868ELOzvvqLK62koFO02Y5xWZN6xvq9w8or3M7c9guGvBZUkz73H6C1ZiMl1gU8gVJy0aN2+z4trtmsrEmz/z0kJWuVMg6+jzAURSYGNPjvCdOhOe7f7hkz10KWsEi6CsWk4mjBM22W6G+JAzidWFdoQMIB5eod9EWOSTeR+yKHyI8dzhaXbMn0QeAzpIF4U3BL2f8R8Fnz034dUxr5qX4iDPltWuR4AX4bkRezM7DwH6HCefkLnmCchh2mqUNz684v/87ZWF7ygPYXwi21JWoQBDDoNxIlyLwEucoYgjic1nYgDB4JA8o2gJAIXnQh9kLPECuALUkU+HiQUI8Gqn5ccfHITleXwnmYxv4oaOSZ2Q78TqFvn2M0AV9CM96BK4gFigPy/HN+feO36Q1F+CK8gXgDbeiXeT94IWpPvHf/xHXwXAcIQV5u8c3Ad4ARwAQUniVLiZ/F7mHF00jFSGkkqDWMk7oH0YePgecRjiIsP8I5PQgkpFqCcV5PuOlwYVBYzASTrx20dYsnwN80oNhfIMQnE/1TAjfh/Ey6RjiEglUgncI+0UsThpnHE4jkDRfk6HTz3nPhEnxSb/SePHCoVWQR6KLVg+HOpM4iceysQRZm2nHWUhgr2808E4yDuVSXwMXbJaM2Xlml9is+pdDc+uaXwpAV6r5kyju0XaTM9SWxF7M25qyfew0jS3NofVI92EX15dUk5BoX76szf0L7/2dd3u71WxNcPzp04q2+nR4SLtvBz9+M3XNbW+4sxv6PlzZ1SJ9m8BXFRSFPUOHQG060ZxDB1hNcgyY8WKQ3E3DPZyfC9txx0i3cA1Gn6yAIH5KhVVNSoy42WlFe/lFxcHUGJSdkl+gT7x1PNqsebP/nqzSwsGbLidKFGZQW2mQdiONfwJAypl5OjG3ft60G9N3sCwrblVRwzAmPN05doVLa/MRppTFl6zBl8zCxaMFqK5FkJDj/FyXqRMM+i6qmq11dertaFJly9d0VWDph+98StduXsrQAl7PxrhBMOIetwF8KON7gaAYf9HVp2xefjoxIRGx8Y1ODBoIVCsZ55+yjQwAzLdZmZmNb8wq3fffVuPex/ryuXLMUelproiWYrfdS+cmDbXt2p6clJdA73Kzi1Sb++onnzyvA52sG9gnoHBtB7ce2CKbmtyckTV5NlbxgAA//RJREFUFqQ15aXaNIhpqKmRe54FaKFYOUlbYtPj40eP6XOf/oyWF5dVUVmuxsZmA9EJl2dL169esjArij0bK103rFqcsFAfGRmOtjxnYY/FtQhXJI799v0HYel45twxXTh7zO2iwO+VqYZVkRbmKDpl5eVhzQO4zRjwMm/wsIXmwY6jzpN5grsaSsH9+/ejT1Y5T/fu3PF3pYoMVPPDBcpIDAd19/Sr8+pl/eRHP9ZzL76g3MIC9Y0sqHd8Uc8YfH37jTv62n/9Ub37eFpdQ9MqKszW4FKevvyZz6mj9YBWpqeDKeOtfWl1XW2xIjQnrKDFBTnuI3OJLyzfO9TernOnz7hvbYCntN/CH96Fs0Z4AEC7xUoBvKLdYeGRtGHmPDEEWFnXpsy8Iv2L713VgdYK531Snz7Xop//4CfadHs8cbQ9hv7ZXmltZS2si+xruWRQhcCmf+Nh/u0rV7Tg/r88v6I85/3CmZOxQpBJ/zV1te6rGbECdmZqWrWVVSovKzdgawir34LbY7aBCXnd2t50ufI04DbQ1TugJufv7Iljmp6dVB515XBYvFPDNgBueAEWbBQyQPD1azfN55YD7ABS5g2c3r18Q3OzizE8f+fe7VA2nrKSseg+NjPDHMgaNR09LpU1qenwE2praNHk4IhGXadrro9TB/bHVJPqimrt39dq5SRPbW3NOth+UG++9U5srN22zwCupNi8oiiUFr7hNaysvut2c+XqFbW2tcUWVVXmHYPDA+aT2waoyyqrLnf/2NH+civmfndk2Qqs++Cm296i+z/D+XkW8hku6/L6Tgh7LN0od3Nz067/tUR2mSbQI8WnOeHayJDg13v/kYWw9AAVjjfChojBOoRBIZl/bA7r54zYsNALayOLsaC/5Z9/J+8l/Jhz2cot37Q94onU/I0wjyks/gRwiDQsWyNHAJhkCgxxAQR4nydwYsQT3+xSgUPUlHwjHGAGowlDa8RNeWjjyHPCJJH65MtphizzewGO/A7XxBM0czjeCbDlcmKZYyFYRMM/HyGHORwWWZkYcJJ4GRkg/yF0yLPvI/spJ9OKQl75Q7ofxJNE6yMpEx/e5Yh498ISLIUzKF/INKcfp/PJwftBv738JCN3yX0+UVc+OQIAkhfyFGETfJFKL/VuEt7l+MM//MPYMih56Jf2IoqKcwJkBM04zHYQzI/RatmHMTWZLzXniqEnJmezIzzv0+gwWzJeXmgNlUrlWer40JqVUItv5z/uJUiWm/EorlP5I24qlscpb8gRZu8dOgFxES4K6UaTMEisaAyfJsgdAqeI7ZsRR5Ig8ST54sM7Yfp0WhHKz3hOZ43x3CTHkffkXtJ46BC8QBwcpAM4BCzGsZcmZlMYMfkk7wwfssKKk4mtjNGzRRCTItEAu8cWtbKxE5OoF52nyXRrtI7qY63WcjNXre2mq6PjQAh3gGBOXra+8/3vas1MPb+iRF2Dw1p1mpvrCzq+v83Aoti0cz78udJ5U48GewxIMi2MKvXk6dOmneltwYszWCx/zmhCN8e3vrphzXbZZc2KffuYI4Ylbcd1Umhmk1OQG0DM3RKyRVkLcnFaaqq4rDj35AFbkBw91KGWpgbVW+svNQBjZeNT586rwxr0sxaGz597IuaelJZa+JRW6lMf/YSmxqa0weRZE/+oGXVrfY0e93f57NFW1pbKDUQ6bz+OMg8YEM1ae87ZzVbBbr6udz5Uv0HM6uySyiw4ZaBY17RP1+90asn0mN9a0cTwkI453jxrwMylo6nIbdhNGTKEhXNkZCRWJQLCaSuAu3KDtbaWZi3MzZihZ+jO7VvRP6iT1371K33m87+uljb2HWxWX3+/Thw5rDKXi/ltaduZTmtdAxPD2tpN1+OeQX3kpRd06uwJFbkuKy2scAGBr6wHj+6EhavAfZR9GosNZvMy893n0pznLL+/rZs3boZFpa31YLj1mF9ZECuB6D9jY8MWajPJ/CW3r4pKAy+3uwePHurPv/7nampucJ25yP6XlcEefEWxH9/K/Iz+3m//uvs1vohot2lhhSpwvcFgaSeVVVXhLmDXjBcfbmkGyjgtZU9MwApAtdoCGovX6NBQgE1WwBVXVJqey2LlGr6j+rseanR0UsODozra2KDmxlJdOFqtlw6WWyko0A+vjIbLiV/e6NV/+8Wn9e13HirL+SozaPvJnTU98yRD3LXaZxqMGahc67yv+4+6tTg9qTIDbyba72zuxlyoLawr65sxjFZd2xBbfc0ZME9NTEUbRfDfun3T/Zh5JVvqvHs7tk5aWlpXY3OLbo7vaGppQ7/z0jHluS381osH9P5bbxucz6iuvExHjh1kylTwnl0WhRQWBjhd39yIRRlppstffPPbmnefX5hfDTB4sL1VjZUVsRn6owcPg7dUVFSoEcubw+1r3xfbNJWXVTq/JQYxFVpamDeIyjEwn445VH/6l99wmft0+b1boURlF2XF1ASsLyHQfcb8GddVfVOjpqen3NfKwqkvdbu4uqhNt6Wi0nK9efG6Hj4e1IljR823JnXi5NGw+C1ZuYG33r37QI0HDunNh326NrGt6TQrbO47WwaKE48f63c+/2mdO34U5/uxfRaLNWpqG1XiPnPrppUdgz2GXGlzxWzanZMVQ/l3DMzZfxI5MDo2Gu5cWMREQ8ZxdnlpmWbmZq00TGrNSirzyKZcd73X3jStCjW25j68izUwTWt8A35YhW2htugyLi+tqrTAyor79rqBQp75NDIKGoWMcEIYFUIuBO9OQA/5DNllHkT4kDOQ1M8JH+6SCOM4EoBl2eD79BGGHJmrhtzAoIGEAVChaIelZS+dFOBwQiHLmKMYw22+F2k4TVaXkweOACc++ZWAsgzng5Eo3BxlK98gOgFdOyG3XOTgXbzD77Bu8bbfDRDla/JF2uSdXJEu7ZiRL2RteJr3AW9n3jYWyZCbtHXnO8riv2SaEbRKZGbIRz8j/cTIw7kHQgnnQFyHQQdLV/rec+LxPYcIWkSmyDLfPuLL/yIOv08dhAx23fJNnoiXbCUWryQd2lek5XucMcfL38SdhElhJajm26TJhzw6f4Ct5H48SAVIDqdFeTP++I//8KuQKjZzdmRhNeK5c0Nj4KRQkUG/vLqyGkSmkgsLCgJYMRRGxeL/I9PMbtfCAg2KOAIgObGY8+G4EU4Rv+8nCN8FcGEgCpknjeQkpxDV93wFgaMAcSSFTGceDvlyOoSJxuL4GFLjiPFi5z0ZpmT4EsCwHZUAcIyy0iHcMKLifASxiI/a4IBQjpc0uUUOsPLwPCY1EoabPrGSxfi4KwlrFbliUmrE5bzGXo1Yghw24tn7xNJs54MOi2kb03CAL99fNW3ZFHppNZkntrSRpr5pJknuWNhsaWynRCt0OBPtN1vXYk5FfmGB5qZnQcSqMKiaWZzX//oXf673b3dqytrc7vaGnjx+XJvzixYqE2rc1+y6w7Serlv3bmojY1VlZSyESNPF966GZeSAmTsVQ4Nl7lOW6yM6NvN/rGXicNMwODTtrEyGpRVDkoTBWhCrbpxPVivm5OQ5/1hBpWzTY8sdbXh0VLMLSzFcnJPrdpWZZ2Fkxujw+WYUVdbem2tqY74YQ2bHrBmfbD2kbeZ6bK/p6AGDGGvCtSXlwjHshoXEgZYDKs8pdttjQQDuEhQTrdNcD7g7uNkzpe3cbNNx0UwwXdeu3tX03LImFmeVmZtl4CLtM3A70dHhdyx0DBjW/E2bZB+A1cW5UEpwSptpgYlLB7YPwh0E7ay2tlJ9BloQA6UD64BbooVppoXVSeUXl2lyaT6GjOobqlSYl6stlwe2trS8pHes0b/+xiWV5GXpox99Xk1VpTG8C6Om9XT1del+9x21G+DN7rlviAnTFrSRRwPcrfQc3eh8oCeeesqa/Kw2DHKY+zY81K/CIpQhmAsMO0v9/UPhSoKVjXc7b5mZp6vJAA/FiX0CcTExM7usnruP3K7yws/S/Py8hUV6rMSjC+HrDSDBgoN97e1uD9l69PCB6zQ/FnZMu82NjQxo3eBvd5d5L7mml0Hw1ath9Wlqb9Pu1m6AHebF4HdqYLBfD+51uq+uGbgYmGaZPkuzFiJMhs7Sy6cbNWzQmZWVq30VeaZ7uR70TGt6LU0za7M63lSrh1NWVDKL9My5oxrsG9C9ngcGow2qLs5TSWGtdjIKlLG9YmXEfW7ViMD1hcUkJ9f8zO0a692SFQyGz2jfG+trBvePoo81tra5zeWrurFVlSUF+un1If3qVp9+/+UO/T//2T9T2taqnjh9Qi+//BHHvaSx0bEITzvAWopA3Fjb1OzcksanZvX+zWtach8F/GUYnVSX5KvcAGNxbl737j3UwSNHrUwZVM1MhYUKFwsoPcwhXLUyxZATzpvx3Y718NrNO/rW3/xY3X33tLxgpVBWFgyCsgz6iv1eodsIwos+GzzR/RJHq48NoKpKSqyM1Om923f1oH9Qdx906dKlG7pw9rzy0jbUvr/VQK1Jg4ND0XenJiZ08OgxTaxs6MHEghazrfi5f2cvTGvOSsLJtlZ9/PkXzG/Yvn07JvDzbseR4wZWD/TUk8+rf8DtyyAVhQYLOf2puKgkfMuVVZS5ny25X/XGnpmLro+w/Jip5rqtFFuBon0/6HqgYoPEfPOaGYPeypwlPd/qtrScrvlNeHmOFlzHmzsZymPrNJdlYyfLitlGgPEygz2E6K7DbCyvmTAW2k4D7/fBtc0H4dnITBRW+DnXEJEdXeB7WGWYP4m1y1lyKPN9mD8ty32YratCRvlpLOLxvSTeJD5O4opV5gh+x40sQV7G9n2+lwy5AebgxQYEjj8ME+6zyZHklTDhBNUn+UxGVJDvCXCKfPEuwMrfLK76wDqEbHaaKAccoXRz+prdS2g3W36PvJF2XPudADeUxVETT9CK/CM/ALXccxqAHK4JGHggvlPXybMEUCb3gjA+eJdLaEid+GnyIA5nyj+5R/ocYIhUWgnQSs6Yc+u4MizLGLVxQNMkwUO8HPlIovB1csX/wBF7afzdAzqAOaBL1IVPaAFtyRc0yPin//RPvsp7IE2IRTS8wJEiMIEDiToDDJURjPkZACe2ewkLmKsBVE4FkzkyzTfINOaCORbMliBkwgFS0K4ifj8kPJnliMJRqPjwOMkX97miErAMAVB4j3iIj9BUOmlS+HCHEQ3Uws6dgO9Ao46HcKnwEeleGgkx/y4haUARIMkj4fwcS1eUO2iSADvOAmva7GsXCwboSA4eplaDCA6AV5JeUi4uo2E7HhopNCIs8aMxMPyAJsQ1VoKBqUWNL1oz3drQihnIuKyhKUuNRZt6oRHQiRazqanJCQ0PDMQqpd6hQV28eV3z66sWrNOaMPjCEeH+9ha9d/09dfX3qKHBQqii0uCiwIKu15plgyprqp3+pgXlmFYWl1RvYAMjIG+sCAFMIxyZhIqVD5DO0B5DEswJpK8w8R46xOog6sSNHOsePsk23ZHHDRhudXfrV+9d1OU7dw0wl9RrBj82OaMbd++GZkabAvDDjpgMW1JcZcFfqWzX7aEDbeEmo7asWof27Ve+hS8a8v6Wdh1sblNTbV0MI2UbjAEMl8y0qyxUaGqDi2tayTQg3N0KDXdkfEZzTgens8xrO2qN+ouf+LRqy2tipV1jU4tmDGhd4y7KqhYWp9Xc3BwTtXd23W7ciVldNTg0FEPUbDpdVlGi6enJ2AaIjYAHXCdVVVV+P90geE4//9UvdP/hTTXUVITApH8NWOD0G4hWOL179x7pQHO9Pvu5TyvTdB4dHwsrR40B0aOeR+Gu49zxEzGxG/YA4AdE04bxWD82Pa+bDx7ouY+8qPKCorA+4dy3rLrM7dqQyXWCk1icea5Z+I9aIOPNvaG2Qp/99Ccs7BedHgpKmhpa6jW3tKijJ/BTla6nzp/Wgwf3tLK8EUObsD/6OqACx7YMoe1s7RjE3VPn7TuOdyHmIM04z5MWuFMzi9FmKNf09LSee+F54f0/3C2Yr6BMLLh9zEyNanS0221IOnKkI5bEd/d065FBQG7GdgwjH22u0otnDmhkekX/8487VV2Vp6udg/q/f/kpvd05pNtDU3o8tqTXHs3r9z/7nP70G99wW0nTKy89q9ffelfbrruCfKwGFnCugxhiMU3n3V82XI9LBowsCMjIztDgcK/bWKFOHjsebSsvN10l5bW6OrSqofFZffkjR3Wxa071OQC1BVW6DZw8cUzlFRW6e++e6Z8MTY4Ou1wjowHoEaw7bhNvvP++bnc9irmWJQYN/9nv/KaKXPAtA8JzZy+oxGDi8AkrTVYs5gzaZx0/KxUnpmcMvtxuXQtYrrA8Ts3NaMU85fV3r+tXb7yrufkVlRvEHD98QJsbi2HV6nAdbRpY5JovIZQAXaxcrDLwYUuulWWnYZB8o7tHkw536dqtGL4tszJVXJijxpZGt18DNCtFWMbz8wt17ORZ3X74SAsGTfi1ayzMVnO2efXipH77C7+uCpeXLcvW1pd088Zt06IwhHrHkcN6/9L75ksH9PY77wcor6mpN8heMb2zo62wDdXtO7fdBo+ZFgZhyytWUjfcnqaDL5nLx3B1hnnl8IjBeH6GAemQjh46otbKUp1pqVK/lavJFfhxjtbTstxPpGL3/910jAxucxs7KkTxStu2zDNAsHLFPrMba4Dk3AA1nAhsDnh4yM89+RUyz/VHH0wAA5IF9vchGEEuAGZYYAMISVYFOh6/Cw/HjQX8NVmtn/hOTJ6nrD2AgwSQEQ9yiyOAma+pS0AZ1ynwEnnwmYyqbMQ3/Ibh6BjydJgwVCQxRbx+bL7LSI3/84D4/BVzq6MciVWPI75J3+8xEhAgh7w4fX6TnxjGdJ7JO7RJwjhvvLtXBg4uE/olcSMpSZnvxAqYHAlmSX7H2383Dj5OI2jwQTrJ73i6F3/ghb06oR2mFhlwRMx+gNEoplTt3UtOf3xBWZIjsUYmFrW9ut7Lq1Pby1rynfGVr/zhV8kQWgOgiIylAAOZSlU4E/v4gKxZuZZhwtPO0LIYPoSwCNwALv4QAYXhgFBcA1QgOpUWBYbZOC0qgOwxQS4Bej58A8IwATMIRyZ8ED+FgTCRb8eJJQnCRMEdH3GmKjlAwt77XJM1okqh0ABVSdR74ZLrhKw8Sm6knsXpvAP64FLQgHsgZ2jA0ASTQYkXMMgQQOwB6HeIMyolIATxAvzId1Im0qMxEzcrnlgZg4WQE6EMr3gwPB9LofE1xErG2Yxi52Jdv3YwR005G9bQrL26Iy1YOz596mTM/RidndHP339Hq5nuQBZUW+k7WlpesAb8SLUHm7S8vRZguLG+LoYXbt68odnFOeVa85uz4K4qLNP8xEzsA1dlwEMXoAQupNKsLTLvKvakzM5zeZzvvf0BsQzQ6VINMCMzLUAXjICV/9Rf7/CE/u1ff1ddg2N61PdAnXduaKC/Xzdu39bN+3e1sDKnNmu6xQWlevPtS7r7qEfVFnYZGdkxNDBtrb/Cwrq8iDkdbMuDlSLfaWfH8GCehVetAePhgwf0xMnTMbR1ZP9+febVT1jD3dCUwVONBdaBfW0BQjYw97s95ru+8tympi0cF+eXE8bjNrPp9p5hoJCZjpDJNdDZskZerkWDOPeSYJK068mpSS1YMFJm3A80NNTrrTfejCH3l19+yQw8Sz/48d/q2u33lWmhNNrfF5Y8rJiP+rp1v79Xb1+6a8Gypr/3hc9qn/OHxQqw1NjUEBYuto5hvlCR848HfSY4Y8kF3LIH54Lb4cPBEd20IF9xPS0YFE4Z+GVnp6mnr0uTE6NaXpxVWWmRadyilpZmdXQccr24ja4vxEKDjRW3Wdcl83ZOnTqu3r5hZeUW6I2331JlZZnqG+qcHv0W5pQoIAyt4KT0oIX6hAVid8+gfvKzX6rf9VpSlG86rhvkGnQ4P48MREYB/k21eufqO7o/1O32ua1yJtVb+C+4/DlZGSoryXMdrOnkmTN63NOvE8dPanxsQg2N7WqqadBA1z2Ndd9SQ3GWvnihTUcdX21Zno61lumbF/v1f/61czrVXq2//MVNna/P0Le+903nOUvnnziu/pE+vXftkgZ7Hqhjf5uGGWo3L2OYnMULbDNTXlLqvl2oxuYm1dRWm84IFvfZzAKVthzX249XVFOeq67xdX397a7wEfXyyRbdvHZDNRb4p06ccD+xADL4xaUHVhzAFFbBR1Y8Sg2o5l1ff/Y331au++Bg35g+cuqsPvniS2pv71BJRaPy3Q8PHTuqH7/xU/3gZ9/X2haAqSBA19/+7MdaXJsPp6i72+manpyNob9bj7r13Z/+VHfv9ypjt86gq0X/4O9/xmXs1/PPP2fFJs/tezH6ItuvAeiYx8Xcw1z3gfGRAe0YXwzPLen2g17nv0TPnDqlIoc798RZ5VpRg4cxjwyeFZ7lS8qU6fbNnMPa3DR98twRTd27qufOnlZdRa3SttJjhfG1G1d1+NCh8JE3NDri9zd01OVbXFhJ5qca5I9PTKjJyg3KDCMTM1Yoq2uqVFhaoo3VBDy424ZVyXq229+O85ivyvpW3XN+9+2r15YB38TghCpLGpSfk6YXWku0sLCjLvMiJkFsWnGdc5/N3zSY2jXvMieZWzUdzOnyLO+yXJcIV1+FMhOC30wf6wjDaPBvTmRKCnCFUPA9/idHAo7ghYQjDNfEyzXPwoJlmseoidOgThJ5ShiAivu2vzl2mVvCE6cHpIo0Sc1/H4Auf1LWKmSWMWXIQN9yuCR84sopGfFiCkxKDhFPArYSmUl8xEV+gsf5N/nkxLrHN4YYwoWVLisBiPHM97gOkOW88B3ylLy7PJE30tz7HwnGkQIviJokLwDesHBR7zzzJ8ruMBEn1/zFdfIN3YIG/kT5iDCJPt4P8OZ70GLRQJ4hXuo1aGV57cr4wJBCfPH2XjwJ2CYtaoF8JmGwBCYjQhE07lFOMBbxhANV4vmgQqMS8Jy7EwApKsWZJlbCpOZz0fiwzOxYUASiNaMC6JB4krM9wLV34t6A39FBHD8HBCFn8Y4Ph4wKpMKjgCYIQizmFUWAhECkj78VKpOXGZaDsFEN/g3RWCFIfCBQ0gf4BBp1/iEWJvVkdQnxJsQkTS4AISTFNe8Rd3INgdECmDCYWLugewqgMsQC/bA68A5ALNk2yeVwXqNM/kB8tOmgn5+RF/ZfJEzkywxs1QIeUAvwxO8M7gtG59bVP7UUwh6AMaLC8FRfmzWvzx3IVYYrlC1vYEZ4hGYV0qOeXv3f/pf/UStmHpnW6FnFWGMh0trSpP6xQVXVV6l3oDe2D6qrrLbwqLJWe1PTMCUL3vriSh2xhvvrn/ysGiwwoB+OOumA5qyqraqIlVjuUolFwDSZnZ6zlrpsbXnFdLF2n1sYzJl5CQCEs2fOhuaa5vrotmDoevQo5tYszw6rsbrKAOmUZsbHVFSUraJSa+JuL0OjE+oeGNbr711Ul4VzK6viLLxud/WEl/qSopKELq6nJTNQhhpZFs7QGyuqyF9+dr4ONLWEFay2yul0HNAzZ89YKB7TZ1/4iI7tb1edtejsnEwdaKjVhVPH4D4aHBhRd1eXGqprw+s3zjXxT5SRnm2QuWUBxxZQSd1GP3FXKiwqDL9KKDT4iMIvFQCypaVFU1PjunzJQHh1zgzMAM5CitVmVeX1Mfk9rzBHa6YPc9OKLOz/8T/4nWAKzOsqLSlyu1gz6FzW8NCAjh0+FO4YAGj0g/KqShUXul243ay5LdzpGdDk4mIAnZcuXFC1aZWbn6PJsTEDgsqYkwkIHh4e0qCFceyQYC18Znxcwy53WVmddrMMYIuKNTU9pTdff19XbhoQu32cOnlEdaZTlsEtk9HJI3MSAV5YednZ4FH3IwOkmfC11tRcp098+mOqqqnRix/5qJ597jmdOHYk0i8ozHX7zNCvLr+h6/dv6Ordm7p866bu3HuoyvJKnTp6XAcOdFjpMF06DbBqq6I/tba3hcDof9it3ZU1l2tUF3/2cwOPXj1/bJ967txSudv8//I37+pbVyb06xfqdevauxocGbTIlV587hkdOnzQALJR8+Mj2tdUp3cvvqk+g7o5KyRTBqbVNdUG8wYlG7sBJCfGpzRooMCQfuuh4/qffvQoXLr88nq//psvnNGLRxv18ZON+l/+5/+PaqrKdPTIIX8brLkdYK0bGBhSuctUZmDJhPHm1latGuB1j/TrnetXlG3FYXZ4Sp966RVNjE3q1t1HunztTrjaYCP667evuZ42deboSW2b19x90KnekR4NTgyquq5am+Y9TGbGncIb776rK9eva25mRa31B/X5z3zU7b1NNez16IbKTgQI0oG+PoNBtw2Dza1dhlZXNDc5Gd7omRB949ZdFTpf//DLX9a4genHX31Fc/NLwi5AHKxURGFcmJkJFzP7DZyqXb7F8SFdf+s1lRjgnT39RMylw//Y1StXYqFAY31NAK/VdfafXY4NydutGKG0/ODHP9AZg7UlA7AD+w/oYedd1+f9xIGzeSsbH9Ne8Ym46zzThsKx826WHvdN6y++/lfqHRzQR9y3d3Y3xaIeNoVnBGCl/45qzSNHltzezVt3DcInDKaRIjlWDNK2MzRjPgw/LnRa8AEm52ENpJPT5uCzKZkGL6f/fygv4AXIixAswS8DdJh3cP7H14nVJTkR1nsgi7j8ehKJD8eZ2H38m7+IlzB7zz+4R7oJP0IZCoDn9JB/KdCCjOMe89wISdoABdL0z3iXsnGdip8wyGeAE3w+ZLN/p8Aj+eN9ZKG54F6ZSQdsQRz/8Zm84xM6+ozkLFuQl6RNutyLcD4C+DkufnMm16lzL9q9L94DqBGO+CgHdemvD+4TkHu0ISII3EGa/gTGcF1QPgxCpEX5Awju0ZR4AVG8Sz1Q3sRiuHd/76AsYb2MNrMHvP7wD//AwCsZSkwIlACJ1JFCg1EuMmqhxlBMCikne0hZM8hjkq0bp8MmxONlCJgkxGRB4mXIie9UpVAYCknYpOIBHyaEKyTAYERE4vGXFNLhk0oxoDPRYsmvGxF1yMH9aPzOFxpdNE7/pHNgxkVwBbH3oo7G6G/yQbgkzaQxRqPyr7/bUbBE0VD8QsSRmBqdVr4FkIUWZQbls88eR8TpAx9Z0CKVfxoMVsAw+7pjUweUZc2gjtWMWPWYS4IVi/lOvWOzmlk2U/Q7y87jtArCw8HzTUXanzfv7DAcDBLEvL4Sk7lv3b+nS3c7tW3egYfwtJUN/b3P/7ouX76kwvJi1Vt7XN1cVWVJubW7bB3ad0jtBw5rwaCv2Zr9s+cuaF9jq3Ks3aGFRaO1pBwfHdbdW9fV1NBg0FPq9JK5gFsb67EVCyCAOgnaOpMMQUBIGjyAjL3opsZGdPLoIT1x9rhy08zsDFLqa+tVWValSQu2Uyc6wk8Ue+j9m6/9ecwxSTfgYbh03sDs5p27+t5PfmohOmQmWhFOORn0fu/K1agvhgfx0O/uqlXnB+tTJkDIHWnNbTfbdVhoUFbWaEBjGleWl6uupk6HO9r1xImjFh5NOnf2CTU3tanOoAdgyvAXnZF5fhxMEKeCsTKhGdEkKCOdDfcfJoLr0PVpeoabFYYO3Gfqa2t0+MgBteFMs7pR5SUVBiAId7a+2lEhk65zi8Kv1CsvPKWs3Gzdv3srhBt7IQLQZqemVFHmMjvu2clpp5uhBueTOWAIK2aL/bu/+oY5Ju0Cv1jtKjID6B8b1ihbG+3br+HBEW26PU+z3yTz9dy2UKaPdRwx4BxWSVmtvvPTX+h+d7du37mhickZ3e/p1omjB1RdUWjhzj6T8wa3eQFEUDoY3r5/774K8nHMekAj/RO6c6vTQrwkhimHRsajnmHczA3ECjpgEHnhqfOaNdB52PVQpW5T2a6TkcFhdVgQG/FrcW5Zm+YNd+9dV0/3fXUZ1AEObty4ZZpaE892/k3zhY017Wut1Q7z2TaWDKj36RMvnFZR5qaeP7VfX/83/1L1zVX62KsfMRhpUEN9k8bGDKj6BvTU2VOul8Manl3Sxdu31Ts6YKDqekHhMGiYnps3bZc04PbfXOe6a9mnf/3awxiquzswp5+/90B3Hg/rYFVWTLxnIcipkycCuDGPjtWi3/jmt4J/HHC+mAPKKsTeoT69e+2Shtx3Zqan9fTp8zrkct+6eyeUrCq37wvOG8D7yJEjpskRlbp9FLhdzC5MKbPQfX5rVd39jzW3saLSshKDoUW99f5F9XQNWQnLUUtTvT77yVe1biWnsrbU/CY7yoWFgn0+cRC8YfqWV1e4Ke+Ejz8Ed1FhsUZHx/X3fu939Mz5MwbrmdpvGk2MTGnM+c002MmxUsNim0yXhw20l2aYg5eh9y++rZb6Oj395AuRFgrBo0cPTMu1mJyflWUl3r0ENw4odesGzzNzVi4NcLAuHjl6VP/+3/27mOS/5HY2PzYVbXs5nLOa/8GPnJ65ePS7TOdjcydHf/nXP9aoAR3KRmGu2/7ZJ5Xnvvr22+8En+563KMK88zm8nwNLvkdIShzrawwWLmpbKu09INV19PWpmmQa6G5i1Ubzo082AN9ph18G4sIPAcjAbLtPz1C0O99h/zj9HXc/o/CJ3IhdcTesQiZSNXPUpfJr/gfQGVPoMNvuc01o0H0h78rc5BtvBXpW25hVGEaTniJj3QT0EC6HNxjnm1KhkY8kW/Lw7iBnN77bVokz336Pt9kl397CILkQ06Q51RRuJec1GFynZLJH6ZHHMkLSd7JU5IGB+/shdi7VgDNSPWDMIkhJkb2/G7MDXT9MvRPnCwWRGnkYM46o1eALt7DsMQ71Dm0Djno39AqcMFenlJ1QVaIE4DrXCa08XVY7PxuWLwSC1Rk0S8lZjWsXQh+hhHpSETMMBIb87LCjY1vc6gwTJRueInHX0pMIZO4nAVS10oAFSbYM86b5XgQ0iaCCwHxyEhSsXvvRDxJNDHJ3s8pSVIBFCM5eESn460wzfqKxu+/+I70IMheHIAhiAJoxDpHvsGnm75HLNFQSMvJxzw0lykaoWkSBPV9xsQBkQi5AKWOGl890XhN3BgaNdBAwEZ6pl9yOAUqwnFyBM38PFaGOho693LM50o0R/yCYVXDsoDReHphSQ8n1rRpbZGJkSPK01JaoYXTlv7BIVfs7orz47LLQNhlYHgzJz9bP7D2P2gtnTlZ2c5rZUG+msqrdLOnS3kGXrOLM6quMoM1uOlo268D9W0qzspXB96iG9tVqHzTL1M/f+sNvfb26yosK1RlRZXMhyzwl8JakWX65mTmW5PdCq11wqBoN80df2vF6SaaFitCmQNFgwaIMDewq6tL7W1NBhcFBjeNFubHNbKwom/+6GdatvA82Nqgm5fe06Q16Nwig8+NBWvCM6oty1f29qp6p2Y1YeEyMTGgIhOxra5Bt29360+//ufq7u4UDkUrCkv017/4sa7cvx8TkXE+urm6pfdv39GK9fWcNHcsV9GqO2Ps1el4yk2fLAMJhivx2F5uEFBZWxvgMS0nKxxLsuKJ+WcAf7Z8KSjMj74CYwzm54N+RZyxOsm/l5dWtL23hRPCbtV1u218mp1uAbKVWJlROpoa69Xf90BFRfmm7aZq6+o1ZiC6uLKUrDarrtX4yJjmZ6aU7rhxDpqXSxy7saINSy4K0prr5fajbq04X1UlZTrafkA1VVUxlIoPpyqDTNwrZGZbkTJDwJknw6n4YWtuaTO9SvTGu9f0r7/zbQ3OjGhoelTTs9PKd1t/+bnzysrJUKvbTHExQ6lNam3dH77A+gf6tGrh2MC8n+VtvfvO1ZjQ/uILz+npZ54Jixf9AIvPkhWE4Ykxg6qFsCwsrSxoZHjCwKs85iimm5QtdU34KHH5AAnpBsYdBqbFKithyGgh3IjUO0yF6eIuYMBJneQEPRcXVrUyY3BmRWN8aFj/4S//Utcuva0jBtWf+sgLunX5qvoePdbNq9eE40usMAvzSxb4J1TdVKdV5lKaf128/r62rBwcbt6vQtNrcmAwNt2mbn/ruQ7YnKZX1nW8rUr/1WfO6K///N+rtbneoK5GBw/uD6YL72KhxxHnv7GhXnkGAPAPHKb2DA3qez/7mRYNqNdMi3/wu7+pEwZe5QZQRw+3q+NQs8ucq1qnOTU2qRNHTqjRALekuNh9qC12gagsq7aC0KCZpXndedSp1994XRVV9RrqHlG9gX1LW73OnT6kB/dv+r1Kba9bEXU9MCeSjozbmW3zgeI88xXTYdltaNXtOd2g7UB7ewyts2/ptMH3L376c504fSqsujHH1uXfNl8PQen2D4+/8t57qi2vSJz9FuS5/S8Z4I4YeN2PaRDwNXyj3TW4LLACZFYWvGF+dlkPeiZ0t7tP77//vgHUeIDNgy1NsfBj3nzyqWefDWsF00zwG4f1y6hHjwwGv//zt3XjeqfBaYM++tJZrS2txnBxgflMqelwsP2QVg2s8qyIHq0uUVtpproXkmkKzBJbTMvTpvl9HpYvc4QV96t58zbcL+RlWhYAWOFnyBGnjZUXhTkFZBgSRV58IIQdi8kYfJ7TVZ5cE9a/aBfJ3Xjie34nuYzjQ4kXsXwQAXIT+UTayDTmlSJXCcV8JJgR4CjmN/udD6CO64irRH5ZdrgNIH/jXeL2dSx8475PwsRJJP6O/AJmuHZwItt7FGf8c1xJqRNgjXxO8IHPkKdJfiIPPigLBzEmcp5r4nC1AlqcXiqftLEIG3mA3/rdiMbh/SLxcoAHoA0QbsOMFosW7+YbsDNlilEFAD/xB3Di4zrkbfggfJz5tGAC0g4ga17AgTUMK1YsotsrMwvOwB2p9CMeyupv0qDQTDWKeXp/9Edf+SqT0MlgjJmSCIF4EeI50gBFjhQaIWhAigAzIiNNiJhklCQsvJzJsGJBJArohgngQugCOJi4HNaloJszukd8Dq5JH2JG5fgksxxJeqTIkbyTjCsDfLIiT2wEC9DCqsAwXwrQRUpUiiMkL1iDyCfEDPOuPxCfeBO0noRNvUtqXMNoNwxAyT/3wmTrk0nm0BA68AzkTHSUg5NGkiDgZMUjoIsq4RkWLywNxAfoinFmp8G9NZifO/2jydXYAginjyumx0haebz/UmO2TpWtatdlCODgzobzzEqDqR+/9pouXb/ud6yNOV207n/0u19We0Ojrty6obKqMhUW5am9sU0vnX1ahw20SvOLxNw0KhunFzsGgDSszu576h0f0MDksIGImX1zSwyfMRn1nYuXDQ4alF/IPD86quvQDAo3ClhnAKPLBmRra0suP0A9KxyuljuP7IO4tLBoppZrIVOlH/z4DXVaSK/7U19eZDC3runlJbWZ6RZZMLP9THVZsRl5jvP0yBrpkgVOnl548imDhRZNz81qdnZYxbnpqsgqVF1hpX7x5ltayDQNex+r2cJpvm9U/+u//3eaNfN94sBBVeUXK91tcpP17Rm7Ks7MdVvLNYPN0ZyByZIFPujM/DRAdm5udsxVwrN5mjsfKzNZdcXqTYRP9Al4AeZI0zHpjMnikjULcjYWZ59Mmv2WkQKg2w0k6IZ/sJLS4lgmn2vtnQnkraZ1eUW5agxYurofa78FMg49Z6YnDbAtUMxI8ChOX4HLAbpy3L66Brt1406niivK9PKLL+vVl1/V/Nyclt0f03YzVOg4AEjMFwznixa8+H6i/rF0sILz69/8joZX57XDqv2CrGj7Ryy4Pv3KKzrUccj5LHIbwnrCNjvM82HoBwtbeoCp2aklXbp8O1Y7/t7vfUlNrc1KN83GJ6Y0PjmlyZnZ8Hv21PmnLdwNDKvrdObEBe1ratdw/7BWFtc1OjSu6fHJ2PaJrZOG+sd14dxT4QG/123l2LFTztd2uBC59/Cu3rxxRasbq1Yq5nXg2DGV1dbp9bff03d+9Et13rmr3/+939L/8R//l7EasNgAo9LgoG1fq2bdds6fv+D8Z+v+g4e6f/+eAdDv6KnTZ7S5sqKergdqrjfAbN4XFqSaqkqDkDENPL6vk601+szZFpXlu59vb6gqhu2yApTgGgTexYkyhSsIQDxCc8FKxeTCnL71ox9ramZeS+PT+uLHPqlzzKMysGRjeSxumfAx8yuG8HF2igNa9hHF0sZwZVVVjcviNmja5mdkGyyabqZtdVmjhntHdOrIcR06fEj93Q/11IVz0VZY/o/1Dl9R+MtiRIC+CGiqrKwSC2Ww7tMHjx45qr6Bft3svK39Bw6E93wsR4BV+GcyHwgejeK7bQXols6ePRXWz9q6WitMVhqmpnTl0iU9e+FJ81r6UkYoEtAkP9t8wn2NeV7T81t6/c3rev/S9fB995lPfVof//hLKq+p1JZ56KknnlDrvpbgqT/96WvBd3BBsbyeo3/1p9+MLZdqrJz9wy9/VpkGTwzHwncmZibU0toWw7XNtU2xIfnazoYqXD+nqrLMZzY06q7Oir6V3VyDzjSrt2x+j3yUeUHi0zLfyhALg9LNs8Kxs2ntICF34jAd6Iqp3wngSAwM8TueuqsC9PbuRfd3eT44CJIE8+E3HI6wyGgqjzoKmvukHZGvcCnhb1IFdISMjXbjNskdX4eMc2IpuRhZjHQiA/Gd5Dc5UnlNhY0QqQsOHsd1PIkz5HmqrFz6xLTBXyoeX/I0rvn+MB2HdZkIR1HhndxMpUncf1emcp93HSLCImNJj98x6uXn0CkFwACXlB3DC6AKec0LrLgn27zDdBjoCGBNVjwmeIT0kevgiqCj3wPgYkAK4Oa0Arh9kL+9Oo9yJ3ULbQFxGX/yJ38cQ40sdaQC0RKJHLQXBXNg8h+WH//aSjFWJxBFdm6DJgSkYE6QyAO0OEwMl2FBc2YZZiQ8GaOAxAOhUicHjCqIST0QL3E6baxXSUIRzAcXyW/yCTFB9yniQ4ik4SWFjdI7cJKWCUJZ0aAhrhkHhGblDOCNvPEseZ8yu3I4nAYVyEElEXlYulw5mCJhUJho+R2r+KAY+Qmip5oW+aESaViAVYAXfrsskM3oXHNBM/a/5DfpWTFV9+RSDEOtMdyxm6W5XeZTbem3O8yY09egksvMRGvGktNUaWHLfoFXb1zTxo7jSdux1raqCgvpj73wER0w4Fg3Ez9pTfIzz7+i/TWNZihufI6ps6dL7HU4szSnhpo6C8oMdQ/1WJD3GXiNatNCtKquXv/sf/4X+uVb7/oNC12DhML8HAuCrGCeaH44xaSBMykZVpDabYDqgC4wKxwVbhncAZTnp+f1uHdA0yuLjnNNz548rkaXYcwCtNRgZMfl2DYDLfA1PqNqzGzz8jJVUllkMLqhhw+7tGJgceHYYb149qzOtB5UY2m1Ndx23Rl46PpZ0ckDHc7/iq4/uq3JuWlVF2LTsyblFHtH+pSZncxRyHB5ll0vnffvGhxMq96gJ9vCYW6B7XDM3FyFC6tbumMgdNUgtrauJhYYZFmYMH8P6yMry1z7vqYP0Xndj0wJXIHgtoDNvV1rbo+AHubKOCfuM7THAufr4f2HYUGqratz2E3HnRWr4noe95g5uD2sr7mduk24PGhxbCcDfWEoxW4H88vTGhodVkVVtZ46+4RBa4EG+ru1bHpimXv8qMt4MukXtDlnVQvLC8otZIHIqtINQH78819pZmtFyjaDN6ZeXdrUq8+8oLMnTkRfbWndZ8Bp4Gmgkbh3wV1GdjjXxa/UvXuPdeXGnegfv/Ebn1O+85Bu+paXlYXFByXk0uXLevHFl2J13rhBWFFxuVoaWzQzO6cJAzQ2vW5qqNMLzz+n555/XvcMiJZXFgyyR3TvbqcBRUcAFBSLcxbKv/jFj9VhILXoeutyGQ8dOaZvf/+HFrwr2rdvn/7RP/yd2FsR0LHpcq4sLsTwd+fdu3rqmeeUaQBN3yTN3kfdynRDPXr4sMHiWIDripJy0y/dNFoPR8FZbjNbFuBvXLqq+3evGWCMWLHITOKHuTsu3B+UGtzAQ3OZ/mDewjZFbKF08fZ1v3s5LKKHmlv15c//umpra2IeE4w9saLDONJi9V5VVa2BUUXCQ+hZpjkWT/y7NdY1qbqkwnlb0827D9RU3a6eh7166okLwffY+PuVj37EbZAhF/fcrJxYVZkIp62Y8zczMRlD3dQTIw4r5hOTkxNBWwRXlfP28suvGHAXG8jPa8p5Yk4jijerm1l0AJBn9S6r83Ddwuo9hp9xcIwfv7nZmWQ+mvs/KzyxBIf7HLfzBz2DunbjrnlJto6f6NBv/savqay8WEvrKzHXMFwBGXjQT8ZGJ9TUUqcS5qZef6hfvvOO+8qqLpw+rFeeu6AC1xe7Z7Dgifdw0TE/s2wlpjZ80eWZJvPmC5ku1/EK16NwvovylK5182LKVLRj8MaCA/fpZfdb0sVtT3G4okmsbii21FMyZIdCbuXV3x/IIz+H76VAQgowRLX6QQx/OWzqwxFyNEKYb7gNIaM/FOTInmTUBoEf8i4JGunyPMABp49IO+JLAF/qmnBkGJkU6fov7nMR//0hX3vhOAJEOFAAQSLeO3C3kYo/Sucf/GaUCJDPd8QTcSf5oX0jZyOvPvaS8JGECyMQkfhnhIcOlokhk32P+D4890BXhPX5QVwJ/QgPMOIBcgkMAO0YHQpl0wprPPeR5JMykOcEVCV9kP6WRBxl9zWuQPw00gVHpGiC0SmAW7SJD9+J+vrqV//pVykIgIOMkYG9ICEwElIm86Mic658gAV0CmTrg/Bh5fIFQIJnxnyhLaUsackwI0OaNLLEgpUCW8QJpfAXFKbNiJECczsZ5iSlIAIvcPiCwv5Hx16BU4Ap9TS+9wrOD5ocv0ITMKEBm1Rw8kYy7JlYwtwgnGc6VaphJKApXnZeE5DFsCJ0ShoD8x14BwKRHxo1J5AmOZK0OBgjhnUmYZgDgQk7cSGBt/pkJcXEwqbGFlYNxLaFi6HR3XxtpOWoIW9Ln9pn5G7QgdkblwL7muotGAqjkbDfWm1dheamJjRnhsNGscxpevb0E2owkz7csk9tFuoVTLANy8umVq0hfuNH39HbFiDjC9NqqW1QZVmp2Oh6iuXrFlI4NJ1e2dL3X39LrGAsLyzWweZ9iRA30wVg0bDvdHZqfXk9rDHsbwejYII9ZWZYLkC6iw9ghFQjw8Oqd/7LzWT3N9Xp1eee07/62p/r/Qd3lZWbFfNW0gzu0tyW2FSajrOzYQFvjX9pYlbtFbV65sARHattUd5utkoNlLIccRUuCrIt8Cwgs6mvoiylF6ar1FrOkfrWeM78shud1zQyPaJ152t2eVFTi1N62PNA45PjFrClft6tb37vh2pu2xebhHd2d+vt65d1v7dbjc0NFjTM03Jdun0zPwTNGWYcHdx1TPvHzEzHx6u/ttMNpAHZawag62ZOm2HNAKRtb7s9bK4J1wx4gcedBu2mzcABSwO+jLC20CyxQM8vLMYJI4P+DGWOjA2rtrpOX/qtL6u1vlE3rxtMT0+oyICwML/IoKndAI/9GdPFBrosmthJ21aBAQJgjRVcPQND6h7vN7hwgfBxs52jL332CzrWcSiE8l/91TciPTybU49sjD0xPhl9nv3/Ll27o7sPusMr+YXzpyxoV/T6r16LFW+b66uxiTn7Zrbsa3eXQoHJDkvi9NyMfvbaz7W4mmxdU1VRqif8foaVCrZaKirOc5iJ6Oe0q8Gh4VgU0G9QOtTzWB2tzWqrr/NzKzLO+ntXb2pxaSdAxPEO5lbt6Hvf/4E2DI5WFubDH9nQyLBOnHkiPLoXuQ8xV66woMQA2kDf5aqqrdKjrkeuV4ajq02vjBiuYFXvrRvvB9O9fuuezj91QYU5uHSZD1+HTM0AhK+5nhFAcwaUgGwsbKuu96/99V+4j09HH37h/FN68fkXwprF5vSstL1y8f1YLfizn78WUxFa3f4Y4gseA18L3maegqM6l7fE+cXSfOXKdU2MLcR8yuefesr8Y9VtcV1nzpzQsukKF8SyhTU1lECrBStLi2EtpWNW1tca1K8hSQ0mDVIMmPZbYQNAsd8i7jGQGzNTU2F1g6nlOt/3O2/rCYO0aQMuLPgolYx6FBgYHzp4MKyTtHUOttLp7e1xG69QgQF3/9iUfvTam8EjWlpr9aUvfc7vHDDtzJvcl2CXodg4t8F3d7Y0Pj5t8JOuf/Nv/1yz02Ou+3p97tVndO3SReXlFKjj0FHznR3VNViJGx7TUuzeUBL70xYUlWlmDKsvzkFXda6JLXRy9HDeKZjHb1jJXXW5Cs1jt01nIMXShoWn+xfzvhitQKgjJ6AZMhFZgVxAvgDcqB3aKfKOb3hdyDLLD44ECCFX+O37Tjde2nsW9/whTg6CIZtiBIj4/In7/nAdQ4ac3AzZE4/jOeHj6gN5tiePuP/BswTwhJGCvMSRRML/lAxM8p3cww0DtODAGkcA7tOnmWcGOKGNxXCf00nkLqCVuXGk73QcGflIABTloOxOJxIBdDEVAxpbXpsW9DfSSdE1aEFYMsfh347Z7zpNlweKhJEFHuwDGsI7eA++TDrkKTEefWi1CtAVbzgvvke83I/DtGI+NnnlHnIP+iWjf/8JbX0rAde+/9U/+ZOweFERjE3TaBAUvGayx0tbgC1HSAKExbdIEJ+IomK48P89REshw8VDZN6N1A/xbwVN6FAkjHZFZlKNhkLzLhmNwvlI6iKZr4QFiiGqsIj5WQq0UYxUfjmJh8ZCvMTHPcLEhxcjoCvVaQCcyBMVwEOepwgLs2cMl/wAOqEPVhw6GOb9qEx++znWLVYQBi18j82mSYp/qTxEQvzx7fvQgZNyALbQ9gBeWAAwvTOBHksYloeuifXYXHbNzxe3MzWtfO1Ysr/YlKN9ecuxsigNIeF8tTbUWthWamp8Rq+99jMznf06d+yozh8/ZQBVqReefFKNZrSZ7gRZRmfzq/N678ZlTVoDZW4PFrzRkSFnlUa4FZawhrIKzfv5pc5b0YG+8NFP6pt/82MNTk6pvrxUFw4ekimiYjNi9lGjHaA9sLKyuKhUJQZuWBO3dw1I4Om0C5MhOi5ad2aiceQaAAGwDu1vV2NldfgWezQ2qklrursGbAfb2hKGHXXnzuN7u1sWfBbwB8rqdaHjpNpqm5w+HSvXYsRt1wJ22+9MLy1YoBYYFExoYmpMaZm7OtrUpkNF1cowXZ2AMvMytbCzqqXlFc0szmpofEALawuqqq/W1LwFwi9/EvOchiZ6DU4yrV3/UgMGagsGE/inOmCByIRkNq9myIeFEYnFY8N5svC1kGGYfdf9ada0W3KemAMHSgMgsBp3bWU95vkwn7KkJLHisOIVz/i4dSh0GdgLFE/9WBQbGupUU1vrsKVhgcizQAfkMlSdbm2/0YA4r6A45n/FqrqNbS0vran9wNFYRIGPorb2A+o4eiwmMw+P9Lvf7oq9HaHDT375mqa3lx2H3zWZMtML9Q++9GVVlRaFSf6iQQHzf+bnZ8NHWVlZuRWHldhXD6F78/ZD9Ru8Pf3kWZ0+dVSdndfdV9LC4rS6vKDrVy7ROWJfPujx3ttvamHRQMjXnQ/vGBAuBw0PGLidOXVcQwP9Gujrj3mG+5oPxvyjublF903zDYdjkn3H0aMx3yK85zc06X/9t1/TwrJBWd+kcCxcWphlgGDQu7oe+3VWGzDTLwGhR06cMujJivlrXQ8euiwbyjFIZU7c+1ffV/fjLuXnFjg9PH+z96yFrttMCN7CCi2sbqq9sSIEQ1FBqepqmX+XZ965Gid1iaPdmekZg5wV9bks7156z8AlV4f3tenVFz6iwx1HtGseEsN4rreB3j6dPnMm+MGTzzwTlqgctyX4YsJkEk0frukvXxiYAMatbD1+3BuA69c++2kdNOAcHOhSVU2ZgYiVO4Mq5mzhVmTDIDimBLjd729tTerPMeLlnNEKEgBQI5hY5fn22++GQlDj8tW5/Y27n2ZbeFG2Y8eOGVCysptpJRZ2bnddjx7q1PHjBr8rWnS7wUHw6OBQtOU192+sA4+HxvXGe1d1r3s4tkd66cVnYgNulBGkCEIa0IW1lDgp68ryjB7c79df/uX3dP/OAx1satAXP/mK9rsOStxX+gYG3f92YyXk1PR4tAv8fAH2Mq1IYK0FwM+5z+WYjqxaPtuYo5LMLfXObGg5zYqtDL5MXKximTsMPe5qaX03lKacNLgvAt3tzW0wmUaTAAv4W7LlnIOE8IHvJ/OGOAJw+IMMSAlonifPEtnLN3KG1/nNN9ElwCqRY3Htm4AS/woQEM2CwKTg7zAcJJEk+QvhmoRJ0iJoIg+TYOQskYcpEBLXpiXpUTbyzLvggtjuys/hz5QB8IVMIzLkJwfvEkfqPQ4s7QFSHGcyKpCkExYqZxDgxhHWNdL3Ne8DOok78o/8dm4JE3nkPX8CMPmMcjo9FMQEyAKMAEok63codJKFuI+CTP6ZjhSALPKT9C5olxzw04R2TL+KdF0OwHHkDepFUGhKrjmSdzgz/ugrXwkHqkFMCOOMRGZ9AB+4ZOIeEWDRKYjhFIAXxSMQhUiGJQkckTphxr2JgWfhpdmdNxqRiQQwoyAAOA7eAYSgwZAH4uYeBMFdBXHHu77HVieJhSnJY2qsG2KRH97zH2WM9+JIgsY7qXipxABzzguPI0gSQfyKjhBlM8F9n0ZFGqmxX4LlmyEEod04yBvPsHaF9ujwpJXEl5SJgzxx8jPQte/hxT01z2sNDdHAK/Elsq355XUNzCUO77DCTe5YEO/mGXht6bc6LODT2aYjAbKFFrTVFSWaX5jTr35xUaVmMMz1mreQrzF4On/ujKotaHLzswW1snIz9eaVd3S9567uDfRqZ21Thw9YCO/bp7rKWp07eVqHmlqVZtDXde+BHg726YUXnte59sN66+J1jc9Oa19ttf7x574QK6ayrGXnZbEZrulMhzHjZQUs2jugAmYLHWB4tAE6fxIuaRP4hqNzbJsGFKqquk4dR46ptqpSTx05ri9/8jNmdBm6ertT2+4QmVm7Wt1ci21oDtc163h7h5a22A6Etmnw7+pftxBap3OZNg8twBYspOsM6Bpq65W2uKJca8o9XQxHHdKimerk0pzrXlpcWzKn3Qlamctbe59SZvaOHvbct2ZuIbuzaIbj8hg0DQwPBvBC28+xwMSKsm4w1tf/2EChR3V11e4DOarAklRWEl74C7DcZexqcHAgLIIAJbxIwxdocrF5NEOJvscS/EGDl7z8AgvBbG2tb2tqwoJ7Zc152IjvyamZYGL0BcqIBTXLAr/QwnHAwqe7pyesGziexZUBfXp8ckIj48PW/isshDdiXk5jc224B8B1wryByS9vGRgBAIuzVFpcqFde+YiOGIhWFhap88696NcsBoBvYJVjv82F5UUL5RIND/Tp9pUbWjdNP/Lis2o7uF9vv/Wr2E6puDAv3A5gacKnFdYIrKDvv/OOdl3/U9PToT3iuLSiuEyH2vepubE2+h6OQhnSHXB7xEM+gskdOhggAIhVSltrsCaHGRnRxcvXtOw+NTI8HaspTx5v11MXTulAa5uW1pZj/tna2rYBa7UFdIWmrXjcf+89tTUyjygtXEDc636kvuF+ffKTn4ytftaW17RsMFxZVuw67g3A9rM3L2t2ZkENBnJsy7PhcNA1WVBkIGIlAF7BIo+F6XkrR3P66c9+4fxmGCTkqqa8TGsLK2pvadf1G2xL5Do0uJuemUlWv7KVjhWSmKjsPMFvcDuD89s08811F5qFCrhz2XEboU/mZW0oz22SifSL7q9VNUUGdgcN1IsDvBzcfyBWTOJfjg3TMzIYYm2INjU0MhiuSnBPgqUAPsO+nfWNDTHU+fBRlwHzvhhObKxvMJAaDOV9zWeGARW8mgURd27diuF+fMsxb9CdXuUVpW6H5THhnnl2c/Or+vaPfmXl7r5Kqqr16VdeiiHGWtc5fBerCUPYRUVYIs1b3b6Z51hTV6nt9Hz9/GfvqjivWM8/c951e0Yjo/1Bm3oDb4Zd+/sH1GLFYsG8EQWQofClefdf1y/5rLDC4A7vNsl80wydqC9Qe2mW7o4bjLrg62kFWtjNVu72algh6V/MnV02MM5z/eXQBN0GV7BeM9ne/Qt6Ic8wXACyAow5DL9xxIqMgVcm/DIR0AkwgCXCG0NixW++EOxxOO34nfyLuImGH+QBkJEaOeKNiCPScQg/BxxyzUH+Iu3kJwEizuRxAgTjHQL4O8AMQXwjAI/vsRCMBWrwSUSuU/d9X/sHZUWu7filkOE+SYCyY8GMuVecIS95L4k7yuiDIpPmXgaiHYIbkK9hZAk5ktCOtIgvZHqkk1CPPozSEkOJvs/oWzIH2zIHOeL+SfTkg7DR3hw+RgEdA3GHRPG7TDEhH0zfhQ7BHyybo+4if4kl0pfBx8l/ZN8XQbPIl0n1lT/4v4bFi2IlFe2DhHwSMYWhYwUq9cGSbQQm4AvihbUJopFBfwKsRGxO1CfxFFpgBHNMYo/EA9j4A0iJCnGcFCJBlklm41ncB+Ua7DiOGKrx7ySm5D8WKDQh3qWA3CXfCK7kSJApEZFGpLd3klc0vXi2l0fCEElSoUkZ6PRBeN9LrHWsXGT4NGn0yTJRp+0fAQKhncOR/6Bl5CqpxGhoe5XMvnixYMH5p4FS4TQStgliuHFsYUuT1qJpNKvbaRrdLQwTeEvetj7WYgC7u2omsuz8GfBsmoGUFkcc9+4+0H4LujUD04LikmhcGVk7sdoJi0hOTmFMxsyUw967qcn5KRWXFmpfc6sK0nINDipVnF+obHeit999R+sZFugGTi+dflJF+cX60Wu/VElxgb70+V/TvqoGl8VtwSAkOikE2aMTbhYQzsGEXZ8wvmwzHYZEoBH5cnECNNCCaLTRqdwMVpZWtbmwqisXL+nZk+fUWFIVzPJf/cWfaSPNNLSgxliFe4jp8Qk9/cyzsZKPQZQtp8sWOuha644zs6BYVXVNsZFwTlaBhvvHtb/5kJrb2lTvc2F1RQ/7HivTQNGxmtZuT84X9LveecfMFPccGSovKdKBpmbVmz5sp1Luc9nCu7i0wNp/hdZWF7UwM6nNlWXNToxb6GXFpPhCg5bF+Vmlm1k3N9Yp24AupyhfNQYcBW6/odGZ6cJ4kz7ljLt3s6I0N7fQgq5Wi4ur1vDdyTfkOjCALihRujV2dw6XNVMrrnc3EwPcVb9rAOr2lGcQBehFgLIC7q033w6mf/nK+ypw+kVFBRocGgzmUVlZHu2SdGcMDKjDhaUFa/ezvmaxhNTRUK3PXnjOZVwO1xuFBgyjo0PKsvBbNohiKAmv9Gz5Mjr4WKXursurk7rwzNNa3lzVsf0Ho94A38Mjo2EBYUeAxpbmqPsyA4KVlcXYjgmHvQuzFsz5BguH2lVi0IpVr7GlRbUNdaqsLlem84sLk4RupplbEUpc5m6+rzN1/e4dLZguj/uGDXYL9ZlPvqzzZ45oddkCeHvN7XJHc3NLml5cUrPznmOg03fztjp/9ksDv0y1HuoweBs1aO9W/0i/O/WugVWNjPk1PTYmNpDfSWOrrBL94rV3dMIKQruBSalpveo+jRCGj2KFQmCH4mrwvOy6vH/voYbHRmOhSElxfgyDA34W5hb0uLs3FkZUu31g9SzAkllUpEvvvqeH9+6H5Xlmdj58uY2PDloAbesHrN69ed10H9a22/OpY4fcDqf0sRdfUltTo9rbmsP/2ez0lJUDt2/zvcmxEb8/En78FhdmTTH3F8fNDg9rbq/MoWT0Ir8An3SJMoh1H4/9w1YGGD4ML/lW7i6+c9EAEas0PG3TdbClu9cvu48Ux+T3SecXa2J5FYsxWNG4rPUV8wWn+t7le/rBz9/UhsHmR58/r//yH/1DVdRYaVx0+3M4FrUkgh5rOrtjmHcZ8Oy4L3/7Rz/VzMKkXvzIeX3py190OliwZrVo4FVcWqWuR70B+nAUjOPW7e0NlVhx6MfiZlCJ7Mi3cuFmoslJt7viItdRmnJXFtRRlaO7EwYXyAFLi/m0YuXuJnPCUH63tzPcvqyEO3yG+QaKM9scBW+z4gn/j/a4J1vh8/QxZAfPaK+wS2IPOeFrZFhi5eJ5ciBfiACZwYmo4rUAQvFS/MU7qTlF8SEsss8HfJWFdL4Z4cKC5DRTaUU8cZCXvat4nshrjlScKesSMgqDTAAMPw+QtAcyOGkv8V7EnWAEeDvhKRNh4FV8kU4yREtYpxvl53kCaFDEULw42M2FPCNrOehn5Ae5D/8kvxGN6yzBHkk5kOPkJVUeDn6nTo7It+NJhnaT6zAcGXsEDgpaOW8ODsBLrHaJoYU6RyGKvDsoZ0LfVDpJ/AG86FCY9kCPVAaByQKZw9ICo+CaBhOWIoeNSByGBCO8CRMoMzKSmOkCBDkDOBal0KnCcfI7KocP38RDPuMdYuYaK1OSJwgPc438ZDFkkxCZfPFOgCEfMDkIwZgzeQtm4d80fn4nyJoG4Kz6Xa7RklNxOZdJPD7JW+TV96n8aCR7+SX/EUkclMfvmsAMEfEgtBD/phEk5UlAV8Th39znXmKe3bLWbc1qGSvHhoVBsmrGSqsGp1a0YG2d1WQr/j1lzYu5Bq+24al+JTrZ5MSEykvLLeQVQ13kbXxi0sy/yHTYjGGqmuoqM9iBcA6Zb2b1sJu9+orVUFOphooyZbsjdfV1qyAzR/tK6ywkmMDqvFoI5xnM/cLv4Sz1OQOgeXe2q52dOnfquI5ZMGXsZITGs25BZqpG+4h2QZ37BEQ+7n5sZgN4hu4AXhYRmAHl7Pl180mZISn1QJ0wxy3Dna3IQmzIwqSpoVE57gDjFjYb6xb8BiOb61hKzfwdz/zSovJKyrTrdGYMfNg3MrQZt5c10w/rW4GFeHfPsP79n/0HdQ8yMbcZPyfIaAtQhgV8wkQNTthGKM35WDA4oD3X1lSp0SCq3HHk0MGCie2Gh//6+lqDhkLXx25M3s91QdliqbKiXBV11WpoboyJzZvLCxodHg6/YtmFxaYVrjhyVF5W6jSSoUiYlykSSgYABaBKP+rrTYbZsJrgN2/dYRHu8IJ0l5G9CrMctsBCJSc7LyarM6E1wzTAESa0b2po8vOCmLMHCGBjYoaVmLgbFmhXG+428C7OsMsTx49HmTM20lTu9nS0td3Ce5+Gp0zroiwVG2BtbDq3bj8AztHR0fBmj/PgZYO9Z86fM7isM7jI1fuXrgSgKzLAz3faN65fC4sR84MqampjeK6ivFS1tdWmZ43DTmtjZdN52dGZE0diSArBtbS4YpqxqjpbYxPTAd6gT/hHMxjEB9imhR/9cWV7V8PjS27vg7FQ5Lknz6qiLFf5hTlacrucdjlifo9BQsu+VpVaKdmxwrZoUMVq1SYDRRM2tt9hAcW+plYV5RaEG4aaigqDnykdPHJQbBuFf6mXX3rB9cPepQarOfg3zAnLDCx827yLrZXCb5r759Vrl1xf6WpwvDkF2Wra12w1aFOj4yP63d/+sgHfkEanJ/TeexdjA3ksTWNz09pym8MB8cryotOd1fzcuPnGgu5031WGmQCOj48eOBArgDtvXI+hSngArl7wGcZ8rcqymhgWZBiX+YC45UgzIMbtwq27t6JcOBgtryhxfibV0NgSgB7+VeY2g++16soq3XT8KFtsfcTCBfo6vDjytzCjGoMdLGw77i+ZVvZQ0eEDzPMtyDGYMy2Ghsf0s1+8qdHJWVUY/H/xc6/o1LnTsRMDoKvQoI+2AY9gGBsBzNA97ozeeOuKfvnmG6qpKtQ/+oe/Gy5MOm/d0qFDB9XqusLKOzc3p46OA1pdnTd4pV/kxCKXPvfDfQ7Hvo5t+9s0PbNkGm24/+3E8HPG9qqaWxp1pDJLNya2tLhlJmGFb2k3cbSabXrtxGbb21a+VlyePANRyrYewDj8HiKXzAtR2rGyhPLudolsQbYl4CIxFABg/Ch4eoAF84H48O3ffFIyJ+75Xc4QKXwcBhrFM8L6m4P6oU5CxvJ+ctt5SyILo8beOx/KKD/wmQJ25DemSTiuVBrweJRs8p7kj/AAP4BastKV9yhUALI4/O3rUPC45ceESixUCU14NyU3eS/kMvLU15Gun8EHoihOjzCJwpiUFQMIAC0cvxO3n/tfGDZS3vmJM3Wk4uVgVInn/KZclJHyOoPJb8fHPdINa6bpGrLOheEd8gnfhgaQMeKiaHtpJAYsp/8Hf/Dff5XIYo4ChwOarPEimk7snu57CaI0ktwjEAUFCAF6+GAVI2LGryEihcafEOgvhgajXB8WkIP4KChnqpA8j7lPkckUGHQl+EN+2COS4SmiSQgIAWjYDkdJ435SmTGk6NLwDRigYaPZJweWKYY/HVdcA674M6HiaXIEjPL7NCjyFA2JBLjvhhu+U/ZoQGUEECRdn8SbmlzKs3iHZ4480Rjc4fyPRoSVCx8hOEpleIKJuDOrOxqaXfczPze9x3fyZZGjwuxN/d4B532XZeoJmMBzc34WQwoWGtbeW/c1BnBhU2WGNqjfyrIKnTl6SEtmMF/75nfUOTyoidlp1VdVmVF3WPhu6nRLq/INKN65ckklZoLMgcBJKJOAD+xrt7abr//L//DPNGtG/qVPfkr5Bj0NzS1RT9QPZcNVQrQB1w2Nlg7IqqZCC3xWf2Hh2zZYSzEXJgwDrlJW1aCd72e63TBHixV+7BvJROYFC54nT3XoxQtn9bFnPqrcjAK9c+myti3A3rp5WVcf3dHgxIh6B/t1+cY17XPeCrJzgt67GdSmdOv2bT0eHNDY2oLGrf3nlVkYwmQbarXjvCxurISvK4bM2BYE+s7Nr4fVqcTtb8t9gYUOM/g0WphXlhl5hcEObih2DErT3H6z0wBNVliw9vrsvHtf6xZc+ExjsnVXV6/2Hzyizs4HmjBwZoiy1s+KCnMtWDLC2gJ5cEXASrE1C80SC1Imqdc21FhwMKF3j3FHg/KX6UefpD0l7kgMzAzoUxopc/bMTkyB7ahTc0Th+BafWPgPM8VjSG7VwH/L8bKKsSA3Q411RWotr9QLp57VsfYL+t//yf9L12+8p8bWKr321lsaGB5RiUFYY015DJ8yaXlyfEwrc4vhCqHtyCltlTbryXNnVWOwPzc7mbR956+ludUCdlGlboPJYpwtTU6OGVCNxpD5wYN45p+NnRboo3hIn5ma1/LimoXyUmyuDp9B08x2XTG0hcWBtrW6tawrdzs1vrCskaFRnT16VBdOH3OZZ8T2Zux9euPmbYOKOh3s2K+a2ho/Y09Q6eQzT2rT/KGiusYgtVIPH9xzW89UXU2DgUq2BfSKyqpKNToxpiqHwZJQXV6iYgNKeACCF2evVQbfbJz+6O5d7ZgPMPEccP740X3300kdO3VY2cX5unjlPYO7ST3ue6TN3VWVVRhYu3129Tx0H8zUicOHtZW+pe//4ge6131Hs1Omz+y4+gd7dNSgtLrWIOjOTc0Z7OxrMljYv1+Pux5ramI+aFzfUB9uO9gIGDca8Mz+vl63U/M0tzH3NOUhizaX/GdgVoJ1sUKLbrPlldXBFVk9y5ApQAblliHqltammGcI/580mIxthwxCzAU1a9o01Fk5cp3kGTy5wUYbZQJ/hvtjpq8nJic07fYwtzDrPpCpp86d0e/+zhdjyyZ4enFhift/ccQPH2XHBvhqtHcrhd0PujU+3KMXnnpCR91WjPDCLQmuiyqshGJZQ/lZXJpTz+NHLsO6GlvalG7F5PgT5/Tm+29rYKgntk1ic35GIHA2XOryl5aUa2Z5Xddu39DzLZZvliGDK1YQ3daWzIvZr7Vo27zCZNvdztLshvuV20ip8+4cuqwYBzZjaBw+h0CGr6FW0SdDZjpcyFL6rsMHqOFd88AUKPtQZu7JFeKIEzmVXMcowwfHh9cxtAlIcd55l2cBwBw+FNyQpY4jeDFvOAzfBOXSeQjgwbXfT/KVpIkCjRKIBTvAB1Hs5YOkkLkRDw8cv992XP5JWK79ifj2ypyMZjHqZd7mdMEO0Zecf3hZIivxFecwlMt0g44kFvOxAmvgmWBvNG4vv0lemK6TGj50diIjyZHKM0dKfkf5yBenr8EnK+b7yDbyRz74BqtQPtKgqIwu8D68KsDoB3En3wmwczpf+aOvfBUkCMOjEjiTAzSHM8XEPxWRgdiJKD4mDAkFyoZJmyhkjrHtmHzvgoJcY6mmC5McqUw4bhMsMkd8PhEWyXLTBDGTOyqYgwqHCEke2B8PLY3hPAQNuXBdusBJcP/z/WhIPqjsBKUnhOQdntPYI02EkYOSFiAquU4qhc5A3skf95xa3Ccs8cXwmK8BHDxJmV8RiPGew0DPxD1H0ghIgHT5nQhIwCAuADZDi1yO7Wdw+LajwZlVTa/y3MDF+RxMr4TgetlMoCNv2RmRxvtGrImtqrQwT1UlRZocm1RldaUbYobyDGZGLBRPnz9r7b1AYxaGg90PLHAK9OatTg2tL+v6w7t6/9YNTRhEfOGVT+lQRZVUlKGh+WndvntHzfUNKvG7hw4cDp9W//xff01do5Nqqq7TyZZ9qi4rd6ffjaXxdEIaO7RJtaWYNO5ylpeXWdi7bg0qxiemzXTyw7M/loJDhw7Fpt50TSw8Sf27cbqsWY6L+Su0AcABDDQDT9SnjmrRAniwf0RvvPGm8vIsJA1csJqxmjO81Pveruum3cKSumAhIW3gQKuBYtqmxueH1Hag1cKjMbT9IpezEDrNstH1oIbHh2OT3tnZJf3kp29paWHdCshGWLbIICsBVw14s/C5le58r21peWEp/GrVlVcbjJSpuKpa/WOzunjpjtoPHNPBQwdUYaBXWlqisrIqsak2XrzzzRCYH5hjIYvVB42erVAQdOOmLUoIIDost6Y3Qy8ADoAGc5lQdLAEpMCuSRbtlA91gqNKhpiKinK05na2soKyg7Nk+jnLvTe1aICyu+l+tONOYCDBfnt+Wzm7JQbay5pdWVR1Ranb1CNtLM+rymX4xa9+ppGJfh080K5Txw5aiM7E0CouA7LSUcysEFTU6F/+rFdPn6pX13tvq6/roY6dPKczL35Mdc2sMHR/cn/Gfx1uBnC38ODe3ZiicOTYEdW3NGvF9ZidU6w3f/W2AbgZbX6mVlYXdOmN11Vm0Judl61cA182qF/bWnfhs7Tk7zt99zS3NKl0g9fzp0+opa7GXHhDhWyN4/pbWFnSCx/5iIpLKwL4rcecoxI9ZkugigoNDw/r/p1bOnnssOmPg9WShG7uj6WVZaZTuttDudvhoPveuIHOlPvZtI4dO2llokK41MCaODbUZzA6ovraCgNdNqTe1bkzp1TotnSn50HMATy0r03l+XnKzUrT9Nywmgz4xsZG4/2jHR2anp7QreuXTBcrA4VZMam9qrpWNXWNKne/xe1Irdtds/smczqx5A30DwcPznW8KEcoYViKdtxuy4qKDJJwLgpoLFax67s4L11tzqNFXkwg3zC4aWpqcT4M2tyucEgdlgy3KQBxnUEX/LW7uzsE57pBF/77ugxUqwx4sLAxHJXndOesNOVkW1lwXwPQ9zx+YEFmhdNgLyc7XZ/9xCf10ReeDRcoc7Pz4WKipKRMWa7b+T2XFLjNWLdiWmAgl2+FiKHegrw0XTh7zqB8U70DQ25H5o0WObNsEr68pK6HXVZorFyZNywurLkdFRjYVqlvZFBvvfdW7FRRV16nHddrjFy4+aOMrLntPu7t1uT0nKrdP48Vs4frprqWmCO7oZn0Uq06odxdK5PIGTMYXIzg7b7YMhBrXozOIKJMtxDEfga9ENohQxEJPpFT9FtkIrIJcMRvzjgSceYjCccIky+jHtC7op877hja8z3CECfXEYY8OAwLTmLaCXG43xFvPEsCxJFYn4jR/yPdlEUpASRJyCQNhuAymNdq2kYZnH/yQPlINyUrkVW8mSRp5cxtEaAUsgIA59/ITMA15eC9RG7icigZCaHdERZgBdaArxFfamViCjSRNvGwaI05oAxLMvJD/og7pbAGHffKx3ek6/xQVtKnXNACOQ9/xBl6GJ/28kpaxAX2IE3ej4+/qcek7khgj2L+Clr4L+MP/ugPvwqhaBQQEf80ibnOWnuWUaQLlRQY8JQiemTVMWFX4jspLGEw8UGQdXe2GOv0c0JxRpo+IyNubYC9aGS+AwhxJkxsxr59JzJpAeLnVEqKSMn7yQHIoTAQhjJQTohBlshfEhRhjmBKAB3X0SB8jSBPWdvIB5NNCcMzGnMQKfKdEDBQfeSW+9AiSYuDDoZVkIMOhYAMa6DTgi40jOQkj4lpmTKzIgQkDgCh4rBu7VjYzq9uqm/GndjPWM04tZutpbQCZbqTf+mwmecuml+6xicn9cpLzynD9Mf0XZRXZjI6gW0cN7L1TJlmWR2Vk6+25gYLqVzNm0FNzC9o2FrztpWMRXeayckZTYzMKC+/RFMWgE0t+1VfxfBZhaZmFjU5u6B//Vd/pa6R0aBNgxnZF8woEfYMV9DQaWwUjg5F3piAOjQ0FMM3lJmDycL5TmPHTCrHNON9Nn/edn4BcICIbDf4LGuVmFzYS8w17cpwe3EZ2ZA5XG+4Lhg6zDFDB0icOd6hl194wfWbrSkz6RwL5vzY5HhTVdZ86+pr1N//2Fp1rkoLStXa3KjOu7f09JPntX/fPguC/ARIG/hQnnwz+w1Wq1n4j4zPWrNmHtRmAIDKqhK11FRa2HQZ9K6pxGAEH3Lsn8ewOsNQVcXlyeRsl/eb3/+F1nYL9cPX3tHaypwFyrx++tMfKc/afH19i8MbxBmwMYeHYRgm/ha6bHjEX7dgZKVrSXGZgVxxrEKbmZkOhoLzSfoLzmlnGILaYccJ2hrzSwD+SRuGWTGhtKjYAqfUdWEemrirYCgez/qunF2sScvRJ9NN/22sII7Ab4d2Sb1tWuCxcTGuJE6dOG4w3q76hloLwUI1NjQp30D6rXcuan97ezDWEbfNty7+UofPPK1L3Us60ZCvkvwMly1b1a0HNGRAOz69pJbmOuVn5QcwyDQIxap189qt2Ey6xKAGwJ6ekaPMtGyHS5yIjg89tvDJ1rmnX1Rz+0HlGcCwbdHc3FRsjs6Q1sTSvHoGe3XU+fnd3/6SWpqaDDacjtNgLlqJ2wVDs/iOm5ycVX5uoQZ9zaRf8lBggHP58rvhcLS6pjz6Ir7XEqVzN4ZIccuB5RtwzPAaoKaiosz0tnDYYH7Xjvr6e6xsjLtucnTq9Gm1trXorbde1/PPPqUd1/XSzKSqHNcp0zXP7b/adV3mvDSW16jY/be9db8KmJPpttvS0BJ7pu4zYC01sI/0t3a04P6Z5nrF51i6gfOcf2MlKCwpjv0781xHzO2ECS87zV3XN1a7Bw8fOIzBpOm1tMqct/Vwarvt/oeHdtymzLttwpdQpOnHKFPwSobAZ2bmTPP5UK4AFSgKi0szLudxtyvzBNMDKxU+DqEFK1lnpsZdd0qG5wwgJ8ZHDSyP6ujRE8FD2Lpo1orY2vJ6WC/zSgy8ZibCJ1t5abVuW2nMM1BFmQPM3bj+vvO0G/IKB7zInzUrldOTU84XiwVaVFxcGP2jxO+vb6Xp6s1r+sb3v2GlYTiGVJsq682xXGcOj1zAP5tZuCanZtVg+pW63dTVV+m54+6vBem6Objh8Obfuzla3s1UoflxzMk0BFvecp9xHIU5biesvHZhmX4TsgXOCK8wL0NmJcppIutiT2L/CADgb+RGakI+YiaRaIkMoSIoZ4ijvSMxMCAnk3diOste3LyDjI85tRHB3hlRJJEk9wnn8A7LXdJEhvELXpICDilMkLzBAjGDo5B3/kEQf3PS3gJwxm3kr/myacv84ujvLj/ACX6BzMRiBE3Ik6MLOhApfIk6RhlHOU1kM7RI5n5xzZwxhs9X11djVCXksOlMedjWClqSBu0WbJIqb+TXX9AvZDS3nBaYABnNCl2KkhpCJD1WKmNVhXqpYdE4ggAJZkjSSAAdB9epcBl/+Adf+SrJpkBJFNICKF5HwAFqfAI60LwgbpK1pLqoFMAZzJ1I6ZxrBhEIX7QjDhoIps6YYO1PFM7PIBTEYYiNBgGSjcbje4RPgaCwjMU1FpUEXZIPzH7M5YoNevfQKJX5QUPb+yQNJmkkAaJ8QYXyCUL5mjxSuXwnDSUpD4+jrJSbCCKW5Iv8ESbV2DkoN1Y0hvagDZUXCDryn5iYsewRLcwK4BWatpk6qJoOuurOPzy3qullrne0YuwxnFZixpahgxVpeqnWoM5MjTI0NTY4K1vWwIzINxbCXI8jz2qDpsd9o2aiG3rtjff19tuXxKa5xaVlKi0u0asffVEdh9pU5EZckGvNwp3+xkC//uYXb+idd6/oUf+IxsfntODE/9k//xf6iQXqqAFNcX6uTh3cp9/9tV+PYTeGZnBOmNBgj1nslRWni1gDy8pKo42sWxBBCywsGRaacF/mQKysLSvddZ+ZbkafhmncQj83S3iFyDQoifreoz2+onCJgAuBhdlFp5mhk8dO6sSBI6otqzY42NRf/fU3YrhvbXFNI4Oj1oDnrd0+VOeDGzHpFmDHKrKGmioVGqiy3crK4moMRxVbmAE2sUDd7ryhdSxaps+IAWeNtevaSoOuRgvEkiKVYsUz8Cky+GNuHBuMs+ddTVm5njz3jMoqG/WNn76p/vEF3bp2R4f3Nenl58/r/PnzKimr1KWrN3T+yWdjkjTDDosGoJlm1EX5edayJw1ah81oFJ7VCy2YoQHuIljGj2NVgJobgXBayw4Eiwtsuq2wjKGJJRNR99qgaYgZYNnCzD3WfZ1hDja3z40T32CAPOKN91yXtOPQHN3v2dg4qS8DNdMfaxsOPwsLi1RTWRNDq2nKVsfhQ+H9Pqe0WfmVTVpcnNfhE2f17t1hfeHZA7o7n64Dh4/r1viG/r9v9KprfE2vHK9Xz6xBoHlMmtvo7BI+xbZVVVEdFtKsnCKDqRwXdUvDBjA4bd1YWFXjvv2azGvUUlaR22+5Dh0+YCVhVDv0X4Ov6/e6NGFA9fu/93s6dvSQeru7dendt/XxVz8ak7zn3W5vdN5VZXW9qlwGPNJPzsxobHJEmdlpBhxTBpU5OnjggEZG3ZYNcOARSAQUNnarQHDMGnzsa2uL9j8yOqKpqSk1NbeEIju/MK8JA+WBwSFhSMw3AEJh6OvvN5hj6yTzDddPdVWNnxUrN79YFQZcjXVtFvAlUna++YKBhEEv22xlpFlgWVti20A3FfcVP7MiteHnrHZN33Y/NJ9gR4ltnygqtJF11yECBIef+LSCjzLRuMRtFZ942fmF2jWNN90vNw3wMpyPDAsXvLPTVxNnkExuZpER7cqyIYCogbr7PPu1zluZ6zKQGxoc0L0HD5VfWKyikjJV1tY5bRTKLZetwiCoOKYXxEru9ZUQaLV1rD7c1hIKe0ZW8LGFxWX95Xe/qc7e2wbhRdp2OR+4Th8+fiBn0f1YevjovuuuImRJRWml6b0Y21qlWQGpb2nwNeB+WrnFOVYyXW/m04tr27p4/T1dufmODu5v087ylprqm1znOcHvUbAoK/Mvsx2+3v28pr5CW9nbGph8rN31+6rMmVDPcrH7A4O0GZpXrrJ31pTltoGquGpwh5+34vxs82orwY6TfV5xBRLAxtfw/GSRWkJP6BiHM4HsSA63Zbcr5AvfHCmZFELEt7jLPeRcyCHfQF4h8z6UoYAGQB4P+duT4/GyvyKN5JubAXg4/J3IT8fja5JMbif3YpWfEwfUpJ5Rn7Fwy2kmZXF4p80ReMHPSTvAWXwnQNOXzjfGlMTAAcBJ8o9cMZDxb+K1oI84XOIwdmDNShlQKBeyl5Ex9mkmfo6wipEX0wVAlPDGpKz/6Uk5GCJeNT9kmJP8c/IPjAQWYsga3og1mYUvmc4fOAXFmWki7JTABxp9cDj6JD8uzz/9kz/5KoXjRSIOAkajYN4RcyXSHTEeuH2YecNoIEIgzrjJ+Kq1SIeDwdNo8TcUlqu9MASDrq6mAEeBoIPQCbpPVTbjrx+E9T8+5C3VSPgmPGibMJiOAV1Y05zlCIHgD/Dkz95fxB3WGO5yz40zsWIllRt5d5wRMgkQtEDIRFiXIzpCRJbcSx2Ej1e4djiYLWCC7wSlx0uJ8Av6JHPMcBlBxyOneG7Hp06AMINWrF09U6taMegCjM1s58iQylpohj7Zlqm6TGtX8SZCcM0MiEUI23rz3Z+bcReoqLhIy35vfHpZr1+8oUELK4YlTp08pg6DlGXmxhhkscS7o7VdL51/Ri3Nzbr9yAzNAIitO3qm5nTv4SPduHdPM27cI3Nzami2pm3Q8fGnn9bpjsMxdwV3AIlWlli6OLCuRP932Zubm8JRJBoCYBoq4xspww12x4LctRnClVVlfdZQq6qLw7v62OiQigrcqPOSeRAOaA19NRp8jtvbjgXMDi69XPGsAdjadFsxUkNAT4yMqb6iSscOHXE4KwJuM/NLSyGItpwm7h8yMnZd/jblZTEEgedhLACrBjMlFm5sf5Ol+qZq59FCsbpa7U0tqizJV3NtpftDrnKKCrRhBrFm8FFgwcT06cnhEa0uLurp80+rpKBKg6Mz+uXFa7rf1RtL+n/9ky/EUvfb9x7EUNTR46dVbYZfV9+omfFxVZWVKC8nS4sGTp2PH4ttlGqra8JqR73Q/rdNDMA5zRVwRUcvLStyH3S9bbHlynos1V9eXgwwlhs7GRhg4UIE07krxjLBDXIjrFpodrg5wJVDvFOYH4ALZhKgwHVIvfIeAhdrEwAA8zqrXFcZGl+3cuDv+bkFTRoMM8R1e744AOVHLhzTamaZ/s3PHmrGgOpPXx8Nzf7+uPvG1qoejS/p02eb9PWL3drfUKby/BxlVjSouvmQWg8eUF5ZgyZW0zS9kRW+w0oajmqrsFp11b4uLdEP7s6oIr9EP7nbq5cP1+tOb6e6e+/q7v27+ta3vu+2t6qOA4cM4kr0+htvuy9n6MiJE5q1wjDq9sa2RU8b/Lbva1eu+dzDgW7tZro/bq6YJyRW+9WldfdPNzaXHy0X5o2AYKitv7fPfXAr2jdzEfF6X+R+gSIJSMEtQ66Beeu+fc5vWQx1LRn8VlTWxVBkZpZ5p8/cwkpLLNM+g1Wq+dpyW55d2XAfnvNz9x3TfwkXFs4Hc0BXl837XAb4CIqMqYnW53ZhruAy7tAX/Q7yAi0fZY/2jeuMmNJhbgwWz8jM9vvMs4TfG2ADysxrLG8czv0VnOkOxvBzDPkHvzNPDDlBn0cQul+Zt1Fe+j5DzWWlFcrNKXD5cg1Q4UklMZcRL/cAOTzw49F+dnZSTS0tVmKqtLruUpi+U3OGMVbwfv7G6+oeH9BquhUJt5UT+49oZJiFBAxNWjkd7laL393Xetg8sDAWDbAwgeHjzocP9cB1uZWVpoGJIfUM92rAPKV3oNd88k0VlRdq3/5mtTe36dC+I+Y1xcEDIBgCPCOdVZNZ6nE7ajbPW8/e0JXHt3T1fqem1ict4+Z0sHBOY6sl5i/0KStOabnaSt9U/vZa0GrZvGfBdYVSw8biK6vLpq07rquKLoiLjJhyA+AyXVFw1tfXgq7IJOQOMoVr+n5UJu9GHSTyMPlLrC7EEc8oiekY7/s395MjkWMhK1NhfU38qfgQcyHvnH/AeShdllkp61sSR+p984RoC0kakWfu+TsBeo7XccVIEW2H98ib74U1iPbjeJHNCY8hevMbp0N6yVwt4kt4EOkmctpxGHgh/wHvu37OzhjstoCCz7A28ghDTygYfheABM8CfyCHY9NrSOKDeKFLMoJGm06Ge5kHmlp5SfrkByUVzACQCzdZALq9fENBAB3PI15uO2/xxHFEOF9H+4q9GiGQP+QAJImwj8l6fjPZCiQ9iM8+XMytCkHrhxA2QapowhRqx4U1EHAG8bOTOiLRJIWoGApPLgjv+giiRAOJI4knKpZfJgBpRONz2KhEp81TiBsVQUCf0Qj28hqFJg6fECeGT0k3Dt+nMqPSeeb4iN9PqHDigYjEydBXMBo/53eSTzdQMh5H8s1tnpFOgCynxXvETb6T7z3rQ2idjBtvJdeAXDNovnFtMW9BNrxokOZ6YJx6WEVh08rSmn7zSIlyd1cjTY6CvGwzDTdKc8hdC9Da6uYYnuke6NPM0pqu3nmgQvYyfPZJffLjr5ih5ccmy7UW+GlmLkjhd958x5pErr7wuS+oysJgxYxv0gIJ6xPDThsuS74FMivTCl239cWlajMQYd4FQDtWw+3RmpP2Qf3QwBiOg+4VFeUGBOXW/AcDOCHcXbMuwY66e7r11qWr6hzsc8fZ1NHDB9RQWanue3eFh28m+OMwFeHO6jyAB9t3ZJuB0xo2sXaaabIVD+3u3BPndeLIUbU2tOrNd97VfeehjNWOpqVrOPLLHoUH2tqjHVMXVCfDcLFnoetyeXVRP/jp9ywwCpXG8JKFW5GBV06uae1+MLuyosHBIVWYFvnOW577BZOnWxoanf9TGuwf1w9/+FP1Do5pfGxazz91Xl/49EfD4vHm229HP8svKHX85aYXw6sM/a2rrKJMj/sHLUTzdOHCkzF35vL776mpqTEEe1mNBRRtBYFr+oaF2GSctlZPpy8rL3X53IZdb9xfcTmGhga0sDgXc24mLJxGJsbU2lgXq94Ig3aG81KsXf/RQft3gNA8zXgQqvRFaBx9irp2G2dSOxNf6Y++EdrmWkapXr8z5uaVrzfu4kx1VTNu16dbC/W99/t1b2RYu9tsnLyqqwNTunR3TJOLm8o2WPyb9x6rf3ZDM9NLuj8wauErzS+uq62hXP/Fv/yVXr/eo/rGWh1pa9QPr/XoqQMNuto/oY8dqdY7b/xIcwvzynTfaTagHR2b0Cx79Flp6HN91brcC+srevvqVZ1+4pyOHjis6vLKqIPp+Rldufae7j24FRPPnzEgY4hvewMLF3NXc8wb3LLpzyYPDH3aAIKhNPgGlqT0rJwASQCu+flFC1f3b07XF/wmFDNLvoxMK1OLrDJk3h4renetRLI8H+Fr4GfQxbMK98eD+w8GsJmdmY126o4baeNOId11Qd5jeAbe4tNdI4QrgdOtBJNfrOuPHrCQY1y9PY/VVNMQZSEMeQecceCQOH2XfpkMj7Hvp5tYDDen+gojH+SHtFIWCqqejoOSzkKZ4tiGCNCXAD7m5WKpHR0d14jPfCuI9O2W1lYVWdlhHusO01ycdENjk4pKi3W9s1MzKwsGs2mh6B1pOxh7N9bWVMeQ8dzcjM6eu6DWlsMxD61t/z4dPtoRQ//vXL6soalR9Qz1aHJmSg/uP9Bg36CK83KVsc3q2DXtb+1wvKdiCBcljmk20ANasTp93QAPv4illUV6/+F1Xem5Y2BqRd98cdltOcvxHCyT5rYKtLBJfzCYCguY24ZplbFr/r2bobnVbZXkZcQ0BPZFjZEj0yqRZckID4ALQ0fSRrAIUc389xECJLlMHSleGycffwfQ8XcAriQG/6Yuffj9COtn1BsHMi91YNCgvuEptC/iYsidIUTADe8zHEhb4UjJMw7ATfAiX5MuYXA5AiZITWYHZJE+AAYey4nCnQKHYaGj7OZh0bZ97dvJuw7DdAum49CXAF2Eg24YN0ADLGBAlhKOsjCKRvZoZ7FyHjr4Bu2WIwF6CSDioA0TF3mnLMin8BfnDwpFUawUT+arAwZ5nyNwgQ/oRXkJjxUO/m4KRfypMBzwSPKS8ZWvfOWrFJBA8ecHZAXthw7LEAj3ML2RqNl5NLDUOxHeJ5VJQbAepCxXHBAzKpwPL+0dMfRk4iC4eR9USxokTqhgUBbYPEvFAcjyzwgQDcQHgoCKoOApIBjv+DoxVSaVyWtUSBTaiBYicR8Cxr1oAESdNFxQb7zjCoGQmEojXgcibt7h+sMyfVi2GHZ1mL/7LOlkCEI6PUwLZm4Gu7yiteXVsBJgKWSeyLAF0OQKwGsrGWa0EMswN22v2NGLdW74ZhowwSynU4mgzTC6X2Urkf2OA9pnxLDC/iPHdfnmbbUdbNELzzypijLmeKBdmZ4WEExOzTeCX5gd1xMnT6r76k1N9g5YYNVpvwFEZUmhBceGViw0V9eXXa/pKmRIam5RxQxDQAOsAAhkyhz04B6Ac1uPex9Hh4DWrEZFILN9CXMxoMaINeCZ6Sndf/RAM0srMZ/ixefPqqe3O5jqkwYr0xNTLtOusg3WcB6Kta6yusJ1AvhK2pEzYvomWjdwjlU2+Vl5ys/O0zvvX9TMwoyBYoNG+/pDMWAIhXbE0vk8g1LaA5Wdk2Mt15eQKCPHwtOMF0GS53iWTV/i3jKH3jXDWDJ9Zw12yqzNV7lTrjpfLAR48dkXLVAq9K//9dd06tRZzc8tqcLa/O986Ys6dLDN9CjS8ePHgrngM6iiujraW06ewaBpvLy6ptdef8fvnleO08ZSOWfBweRohjWzigusdeVpe9WMwYxmy4AbjZN2TH8EVMLcsYTNzU6byrsqLimIOS5ZBtr9rt8bt2/p1LHDaqir09LyghnaoqYMyFrbWqOP0+dhMmiOH/RlEwxm1tPbo7HxUZ06e0alFqS7u07PQgP3G6xoY4EAQzTnThzS/YldXX9sgLWxpv/u86f0W0/vU5n51f/hs0f120/u128/06KDjQXuZFn6xBNtut8/qYt3ByzYcnTr0ZAu907qzsSObvWOamh53SBsWuk5GXr55D799XsD+uS5Jn39jR792nOH9N7DOX2ko1wZa6tqbzugEtPj5eeft7LxcZerUTfu3FLnw/vazkrTg8FePezv0477W21ZZWyhhI+wadP5XudN13lmzDkqYSK9BSz6WqwCpW2b+UFrgChKGzRCMYA/4PpkyzwG9MA78AuYpbmGrx2P64vJ5NFOeeZ+iKPkbfcX/FfRZ3HKyTzCZdMaMItjXoAKripyHM5oKerbLV7b4f7EfNppbhnY4SeM+Z04GWZ+2a55cfpGYmUGIAF0Gty3C/JzDQTygn8wqT0cu7rhR/SwB+c3+B2Kl2+iRAK8OOHv8C36eggUpxmLPBw/99fNL7DisAJsxeWJdumw7GLCjhwsJGJYFSsguxyUllaax2JtZiV3MtUDng2t2PibYUT8j73yzIsqLSiO4cwsP8eX2vDwuE6decIKCXNILfRMF3hB39CgHhk4jy9MadHAjX6wveYKWXXcztPTZ44o1zLjcPtxpW1lhGVk08CPsqCEoLgz/zE/P0t1NRVKy97VTy+9oantJRVXFJmfLPs9HDfvqDJvS2eqmVOUp/GVXG0YxG0wRwIetLNmxYPrXS2aXxW5f7DZOVtb0QZ8qZR/L/INTUPGQte/cxDiQ1nCb0fpT+oeXx+AKP/Yi/HDwz+jLfod6o/yMdqCvI24/AhLKAAr5iablsjSMBJEQ+aPtpARgIJ0iQ95zIeyhFHD4ZBzwUNQzPyBt8FDAGK4mKGdYZghMHEHKHdemG7DAeCiLUUfcRsgc8gUhqaZWkQpuBd7ITuflDfC+sSjQqxudtpYtMJ9h9s4O5dQHvpryH6/B43JJ5gALEHbjfIacAUAc5qU0X9OBwtdYlxIGW+gQYr+hON99nvlIB2e0ZZ5lgyL7h1+JfDGH/3xV75KRqJi/MfKvnAfYLQLKqUAaCsQkISpYIgbEboiOIKhWABAYNAhGU+Eb2K+I14qM7nHT1eIC03FI5QJz2obCBATDJ078sS7KQCT/E6IxDf0IDIqheKHtYv8+QNB+Q2xAVdJ4ERDjbkKrowY797LIxHASHmHsvAcFI1QB0XTQBibDyTqgzSgBwTkXegSacR1KoQP3yOe1EF5QtvwezQqLBcMF0RncMUhdOeXl9Uzt2mh74ZkwTC567rAV4zz+5uHclWhJccEM9wy0/ezJWuEGeyByEbiFrAlZWZ4S0rLNHBYS9eVGzdUYSZ15OAhVfhZZNEMlTywsmlqcpToLEwndOndi2prb9XU8pzb9LY+9+lP6aRBwvj4iDU3101hVvi1Kc8rjqG8YmudDD+x5U9ibqYOMA9nWjNZD2epk4630RosjRGNhbkNMfHbbau4pFz3u3vU1NauS1evGcTk6+/9xucsDCvUda9LK/PzBotVKiwpVXp2svyfd1csXJP2hFCjISMME8aTLOd1mwpAL4Oc4zp++LCeP/uE9u87oDfffVcTBq7OpMPMa35tJua4Ufd5BTlaXV3QIMMSA/0uX7HbRZa6+wb02q/eVVV5RWx0jHPJgtwCNVgo7KupiwnRtJtTZ86p0Vr093/0hjX2Gn32s583QFy2UFwwoHxWJaXlED/o/93vf18PHnbFRsLEyXYyg8P9evfyVWUXV+rti1dUZdDFRPVf/vJnyinMDTcZ33/tpy7zrlor61SYzgIAC0K3BdoyGzgvWDCxIOHSe+9RrSo37fAMjvbGFi2HHd+ZMydjwvSq2we+sQCb625vMF+2jcLKSx+j7wST9Wdne1MshqioqNRTzzytWzPZum1QdLTjgEG4Nf3Y2Nx14TphxdeSwflT+0v0kaM1eqK1SGMDvdqyECwtLdINl/Hxg0496HykzM15HSjNtJBa0keOVOljJ6r1wqFKffzCAX3+XLOePlStTz7Rqqocg2+3GTY97h6e1uGmEv1P335fTx+u0yvHa/Ta7QG93FER/tPudd5zfWJRLArrCVvU9BsszhrYplsRqG1qDD7TYYBWU1at+Zl5TU/PmnEuhyLT2tysmsoGA1vK7vpyW8nMRAFF+bOS47pm4jq+99gWJ4BNlJ1J1QmPCqsG3yhZboibBiTMcWI1JJYxphXQ7wE/ePwPPuAwtF0ECjCalY9Jv3LZ/Z3rOs7IwtplTd6/kV/5/pHn/DEXraisUHk5mdpXXun8F6sgy+9lpsXQH9axkvKSsIhWlpVpa2lZw/29Bmtrbuc5KjBd2L5n2QAo5jblZka7xAM/VIBXY1UHlNPnsY5g9QyQYJqnlF74EPTAerThfOeYN1F+rFlM3aCNwgugE37nlpjPZ+WSBR4xyuK2B123160YZeSoorjE/ADHyStW2mYMXCzAM6wMOD4Uot7+QfUNDmjDQA83LYAHlAsWoAybt9Gv8kyzhuoaPXPuabU3t4Rbl31NVlI3k9W8gA2UsPwCFvsYDLvOsEoyOlBaZIXHMv5m713NbblvrblOF634OkyhAWx2gWlgOj9RV6paA8BHk65XKziGAFpxWfLNBw0N/EnXjLVo+lNRHtZJLKCJwQD60Y4QsdAQ2iCXUjITnuF//qJHA3qgky859t7xzYibT7TGeCdpl1wFr3QY6hFrXioN0uQ5YIwjZc2hfwRgoD3SFn0P2Z6MZhA9LzrOVDxu+5zI2ADOfo+8ED6AhtsoR4xSwaOJwyfGF78ddY98BHgRL8/IIxfkib6SAkwxFLlHF7IXBhUXBNdXeVaCcPJOnoN3Ob0UbUJmO34UhWQIMTEURX91nhL5nADHmGrh7wjjNg1g5HfQeO/k4H1keiKLdoKHkgYlhDZO8YOypw7KkPHf/Xf/7VfD0uKMwLwhLhngRTTYVAIJetxbKuoTpgxootJjuMnvYQbkGePCMOkwf7vQCbCLaExMEKOJZOKQWTLGfyqbtGhsYcr2ybukGUTm3UgbxgTNyZcLxrO9uB1NnPHl55xh/tu7Jg+pMdf4jjg+DBsEcZ5JM4VsgzmawSRMJqlIgCLmaJA5nYF3OFLxBP2i0SQZChpEpdKhsSZaWEbj3wnasXIHi8r07JwmVnc0sYKjWIDXtkbEiiOpuihbXzroTmlNlrygnTOJD8/R5Gv/gUMqKi6LLT26eh7p2Ilj+ukbl9U3PBqN/+jBdtVVVkU+YeSJyTNNo+H5ekRvvvVWTBZPZzWfgcHZ06diZd3jBw/CSWpTXa2WZif1ytnzerbjpLYNGhGEWLHocNABZuVm5bJuGXSZSZqe5K25qUmDg4NmgmthISAUPqIW5tf0/u1HunXvvtbml/WZZ5/TE8eOOq1GHT96QuyrNzo84raYrvLqWvUMDMS8noLCvNDy0WzgRbRJ6pT6o16Ze4OAS3xVpanaYKEoK8+dMl+/ePtNjSzPKNeCCL9To+MD1rrYP25J80vzoSHPO+9MQn/wqFuIEdosm1jDaEuLC9TT3a2D7ftV6rKkr+9qhg269x/SmQtP6arL0zs8p7//n/0Xbh/bamuts2Bdir5UWV1FbHrrnbc1NjahV1/9WCx4mBgb0eLigu6b1uW1NXr3ytWYfH+kw2C5slLHT5/WwcMdyi8siknnb7/1TnjVx1lmIVuomO7BzFynuKnAOSobULMqcXHGINpCopc5YxZ4ue4si4uzWljb1te+/jcaHh608MXSvBPuMaifmDi6uaHxyXEtmiZFFsDMQSwoKlBBSZFq6xv0b97u07EDzfraT27o9z9+QTXN7QblzWpqqI/6KiwtC19No4P9MX8NrfOAATAeoyqKi1RZWaaWAwdCEAz39Lv+JzTncIPDExozAB3r6dJAb7eWR/s12X9f1RaKbYVbOlWXq+cOVeiJpgL9ziee0IFyLNs5aq4uVPb6mkam58L/Uh6r/Sz4llY31DM0pF6D1rPnn4h9/ooMLvc371N1aWVs0cM8NeYqYqXh2NxI08qSGbLpBkiC5SCkEcg4rIXW8EtAPoocWjuaNNZHFijEKt9Nny4bChJ1hhWW9mAxEZMGci0ksJCyDyLOePMMLIsLmaibG1v4FOVnq8YgqaqsWI311ao1yIcP4nx2dWVep4+2u2/eVokBUp3r53Bbm6rLSjQ+NqRH/Y/V+eCWWmuq1NBUo/qWNi0sL8SCFQTb2OhoAKI138vL3jWYLjXIKPB3TSgaE1NTunb9pttSWQy/5ztsIVYLg5ID+/ebZ23FsBkH7obyCvLCosE0lAzzBOZpwf/ZPofpALRP5qHRF+HX8A2sg2xsfv/+IzU2t4ZfPAQtIwGAtDXzfxwEMw8K+q9vYSFJeDgAi3NuflbjU9N68+23on8NWEFiay32SWU/xkmXgwnS9ZUG8088oyP7DwcwyM8rchpmQE4H2VFdWR7+10oKC1VogYsLDIStEZX7u/mGee/g9JDmTXdAY47LiSWOlZWswIeWVdllOlNTrLL0NT2Yt0x03KtpOZq34hyT7t3H4LkLm5YP7gvFBrkwQiQb4jlgistLH/7/l0vJ79TxwfO9//FxX0/dTx1hxSFOXzOiA38k/hge9kl7gh5YtyMXfp15bdAyQAbv7MWLrArgBY8lcv+LvDkcBooYdQJ0+TcH8pt3EplngGs5t8D8UCy58Gu/m1rFGXkkX+YXpAmwIo1IK9JxPp1H4gYnMM+K9zmR0yHLfB9lhsIm1q9kXhrx+XESnvj8G1nMlJ5QlNy4UvKa79QBzalrwBPl4EDuRpkjX0GF+CbfGJ1Ij3JzDwsZwDUwA+EiMPWwB0T/+//+n3w1ATQQwzf9MqiNzgHKo6C8wXOI+4EZjQLvEZClsTEk4UjRICAcQp1n/osCJhlMkCkZIT4KBaCjIJEvN2KQKHEnYUHfH74bpse9eJOKitfiN2cgf+c1CkpZ9ggUYX0vNfcoaoereM/3+edbqXggYBJ/MqmOuCKgA3EvAVpUVNJJqLDQTiIMKfydRu47HFxTZoYPkvkDrBbbDg/zbIS9ZsaTU1ii/rmNEIqs1FjcNcBSnrbTsvSF/WlqzMZEzd5gWeq8e2dv2b4r0flrMvMCiODc8Fdv/kqt+w/oZ29d1abzdODAfj3/9JNmSJhn04PxYg3g6O/t0TsX36Jk4dG5fd8+nTp6TE1V1daYs63xFam6ulKH2lul1UU9f+ykhjsfxlwmhDCaWmwX5I8p6T9Q/7wFeq8FcUN06tgeZnjYgKkohCTtgeG6q9fu6vYjNqvd1ZG2Vn306SeidhjeY9HEwuKSmXKzJmZm9O2//Z7eu3zJDK88GCU+z+hsCIqIz3XBQV0xjMF8HMblcUgbDNxnkcs8Pj6pmdlpnWhtjT0ps12+Ndwq+Jy04MelBRpRV3ef7j+6r/IqfESlq6W1VnXV5SrMy9HCzIIa65oD2CzPLRnoLeiFj34iVt999zs/MlhZttAqsEDK0KX3LocLgX/xv/1z7TvYoh1r7L947Vc6cvhI+BZi4jvewe8+uG/QU6zBkTHNLczphWef17nTxyP/cwYHS7Mr2l3bUf9gb4CAH197S9f67uvYwaMq8XvJas8NLS0tuR1KLc2NFhpl4ch0dXnRgGAl9iFkWBDP3GtbaXr7nUt6+sITevWVF8UeeOkGA7TLcJrsdsq8k7KyQtePtVmXlWXcy6vLqm/cp79820Kzd0Kn2yoMptL0t1ceGsgU6ud3ZvTC+eN688G0Bhakp584pZX5RTEbL6uiQV/+57/Qb750Qmtp+fp3P+/UF195Qr19fQEqSYdJyLvuOyy+aG9r1/6ODgvBDE1NDmjWdBizkjA8MqJ+v3Pv9i31GKANDfUpw22zu69LE65DtqbByrVosDi3vKRc07mypsbtaSH8rZXmFbpt52lrdUsbKwwzJZYSrFibLNpweuzBaURqXoCANM8z70vUUfd791v6M7yMLg+PwlcQNKIMtGGACcOuDPlmZZt2mfiAAmilub7yLeRzlOeT4WSGgStKc61wVIRVta1tnzad76HH3bp37bL2N9aqpCBHV+/eVJfr/+a9G1ZAcg0OzTvmp0MJqq2q8fWy7jx8pF/euq5Hs1PCCfPC3Lx65qbV1fs46jUz20IrK1fFbgvF5eVq3teia6YjOx+wqKPXitjtu+6XPi0ZY/eGGve3AgSy+QtzP+esqOAYFt6Ikk0/ZP4Z7R5FwGJYRU6HYW9W/DJJmU29qVuG8mifyAq2syopqYjdIWKvPygH2U13sxSHScBAWGOClyO4DF23LcQXzRnz01RZW2X+1mF6MyyeG8ABMAEvxDnr8WPH1FhZp+LsQq0srgTPTdJBODJ1Ikdl5mNLBt4M6wIYF10+Cwun6xrfWnd/M6/eXtecabproFpUlKf0YKU74UC6PKdcx5qOKM3ZzHXhDpbu6OH0llZ3mPe1o1krz7ks1HD7yTAQX9zNsWK4qRyr1GaDQQ8X1m0qkT/kL5FFiVwMWeoPbS957hDxfO86fgfp4ppv+GFYnfzgQ1mcyLYABL7GeEI75R7zoKAdzxIckBgUEhmKxSmZZO9MRnji+iAd1x3tgG9ACqNmoQjycXhyFfOZ/SyVZw7aD/FzYmwJaxsn98kvaTtcxODfm04fSytgnPuJnE4CAJS5xiiCMQCAA45I4RWInEqbuOM1/0OGk1f6Mm0G0JkoFX7oAIQh35QDjPOfHkTJ3LzU6ABHAricd8eZon1gID6k7bgy/vAP/+CrCdIDgbIiL2EqZCIicwSgwwSA+KUImxCNgofJ2ddhiiazTjtlAQrq8BWJJ9+EoZAxdEfB/MGqRMawxABOorQ+YGKkQ36oWKJPVWR8E+deIsTPkTyFZ2AaZSw5uZdU8IeACoKAtCl7ivhBB6L1MwePxkD5uYnljPd4lnqH+2QjZdEjjYSWPiI/qQpOysg14BHNGasXmjJoHV9KrCYam1nUyMKmgQAT7w3KdvO0nGbwk76h3zldpp3lOceQubfybFtHjh7RpoVLgD43WGgwPjahjsOHNTQ2bqByJ8DHx195Re0Mrzh/bF7+/qWLarZgZnTuwd3bFtJN2r+v3aBkXIcPdVjz2om5PEkD3Y15WisW3LgrwPTfWNOo9Lw87UYnYQ4QwJzhZZfV33MzE1owuCl32Pnp+Vg+Pzk9a4BRaYZKnfi97Hz1j06YsW3qtz//Cf3+7/6mgYdBv5ke1qrautrIe3GJwWh/f2zgXFVeqkMGTMXWSpdMv0WDBNJn7he0j/ZouiR1htViNWiO1YLMMVftWMcRPXn8pJ47cdI0y9af/Ydvus7SVJpfpEVrz7UWfDkWDmi+bW2NBp3lwtErbam8uFTF+flqrId22eqytr44N6MXn/+IWtuO6r1LnU5zxdpshjqvvqvue/c0NTGtQ4c7wt9V5537euvNi+Fr6KjBLe09MzdTY9NjsU/kwMikrt64bRDdoFc/+rxKCywsrMUBFl/727/Vyf1tOthUrx/86hcaXRq3sK1UbWlNADJ8RJFH+gw+vlbCD1WR6uvqkj5s4cEq0gW3uSIL/M21LV27fFmf+NhH1dzaooLiIk1M4D6hKGnrpiObYq+tLGiwp1dTY5NuXzsaNZA7euys/uz1+2prLNM//tRJ3TEAY3P0NIOUZfPmW73jutq7EL6gXr/5WF947ogBcrp+0bWorrE1HWsp17fe7NLlnkn91gsHlFteq8X0EjW171dlcb5qDTzqGhtU5Tb6nSvDevHsQW1tLLndl7quM/T0Cy8qt7JFLbWV5k1r6jhyKtropPOPmxWkdvAOnyiLtA38tBUaBBRm5ykvzcJm14zQjSN89yFkfLJwAubKcDaAmLmI6Rm5wljDCtbs3Czl0uZpa25iOZaaOD4twgLr3zi+LSkqUL6BBoCL7YKwUM0uzai+olT76+tUY6beXFepq53v6rUb7+nG8IgBdJeGx4bUUteoyoJyLUzNaWx4SI/v31e9y4giMz4xrDTXx6CVkAXn5f0bVzS3uKwnn3lRZeU17jNp6nzUrYt3OvVwYESDUzPCBUW129pPrryp6YlxHWs/qFn3x2L3w5v37mrI7Wp2ZTn8xcG38DU2Zh7AfMy8/ELzgH4NGejevnsrLOir5mH4FBx3X2aeITtksIE3J8rjokE5NM1c31Ta6nrEubywYGHIEOqW25zTcgDccDBnEWsZc0SZFsEJz8YyEyMJ5s3Zvg4YS/eF84U8wPrB/pGrqqmpct34N7truO0lzrrNjUwfrEr1dfUxlwu/fbkG2ghj+glDlCg9zG9l+HcZCxdziMxzY8jP9b4Kn/a90YFhtdY3x7DrooFXugEUi8zgd2yEUZlTohPu+xXFtaYdix92VWgEdqqxWGPm5dMbCYhf3nH/2N10eZxG8HxpCeuX6ZVmEEaeLZVcygRsAgy5ho9xA/kS9+PgPr/hvHufCJOEJxyXIa9Mw5Bney8nctC0Ni3jnv9CFrrPp9wa8Y3sS4YJkYXIlsT4QpxhDOHFSCcZAaKuseqStZQMTPJEmny7fNQr8e3FyQph6sQ/Iwz3ow7dmZCp0DIVD4GY8kQeUrKad2gLXBOefCGXidfRBpU+yL8/YfhwXh1bxIdlPzWyxZwxplXBB6LB+TnTM7Bgcc13CniRH9KkTJEfx8E1KVLGKAt03/v4jXgvoZXz4LaV8cd//MdfTS2tRDNJKo9J9YzxGrH7N6ABy5TTc4QJeAmLlz8UhFcgChkDhHEkRCcuYk6+IQrCEa/bTNSNsVBnJDHhubiRKcfn0BAMIBjpO6O8m8pbHLzgk6/UTx7T0GC2ST5SedgrtOOGYEllk2CSL16EcIGguQ3xXAFUPO9RcRA4Go2vKTuvpzQSiBuV7rCEY44MlRZpOyD3onH4HhYFnMuy/Q0a6dreMm58YfXOMCEVBL2hBbeHid0SbTmJj7QX62A2Kwjd6U07hEx5RVnMoQIg0IkY0piZndHtO7cMvI7qhz/4lQXpkk4dP65PW7ji2DHK6vxXV1SoIC9dPY/vanR4VOdOn9Xbb75pQVusRoOwR497QvuFOmhCrEa8bw2YuSFoze9dug6yjSEo4vygg/ibOVyL8wuam55SW7NBUnGZZhaWtAW4KasKkIn1wN1XD9gI+OoVC8JNHenYb22ZISjcNRTEnoSsGGMLjkP7D4TrhyfPnFH/4z41NrZo10zz69/5mxgWabKQZhgQphy0wHKxaibn+oFegEfqgLp1zajQ7YrhCDyQd96+o521TZ3tOKpily0mh6+vmgGk7Xnbd2f0/bycQkvfHfm2FubmXIeuNwubtqZmnT17Xrc6+/Woa1q3rt9SQ2mBfu83vqiGsurYZJwVhfSfC08+HUMvDIPg8TvP9/pNg7cuv601t7/OB11ug9n60he/oAP7W2lVMZ+lKNf5WprSyuhjba3N6m5fn+tnVc+dPhfzVkaGxzRvbb3YwJAN4ykn7Qr/TgyFMcenta1NEzOzBrvDBiHZqjWg3ddcF1vJrJheuNvAmlRgcBIOVX3UVVVo+HGXc5GmB/cfquPQQeUXFauqtlUDk0t68lClHg1MqMSg7fW7I+qZXNanTpXpRv+yDjWVqbk8TzWmRXOVAfX6sv70nSn9+oUmXe6eCNAMuHv5fIf+H996L4Tgv/n5A50+VKM/+VanrvbMxTDcdy4P69Pn2y3A3H6q67Xf5djOLdBXvnZRf/9jR1VTVacHU8ta3irUvroyM9M11y9zlgyGHC7fIPj8haesLNQHUGCyfL77doh004l+Cz8Imef7WPVC884uMOhN062bXfqrv/m+3mUOottDnesOxaexsc60zgkrAY56GYZleyv8ljH3kQ3I8w0i+8dH9I2ffU9dI9063NKkKmVpaXFC17puacyCvdsg6+1bN9TjdjA1NqMNg2imGdQ3NqnESsBuXpYmlhZ15PQT2imo1Ld//JoGxvsMBBn+ztTTz37UPDhD6xbi41PzqqiqVU/PgPubdNJ9/8nz5/TLK2/EqtzPPPu8blzp1OUbnbpjhat/aEht+/frzNnTwQOPHz0ezmyrq6rU3nZIgwYdRzo69Mwzz+nshfMGw82qdZ8ut1LUdqBdbVbW2tvbdfjwkTgPWuGbMDDPWN5WeWGxAUeW1rEamqasiMtyG2f4c3F2wfm10DI/Y/iQOYrUA1MnkEHMN8t3u2UVb7r7I0aAhG8n/B4LBL71mA7AXL40rDUOA1DDmSyKP/uegoZxMYCrj8LCkrCOw5MzLadKS9lOyHWXVxCWXtd6hFl1Hy+rrtE8rlVcvyx+Ihwrgttc/mKHzzFvLs0uUmtFi853nFNNUa0mXXdsL5Rgp3Udri/XufItja+ma2TZgtt5WTA9tnbSlY+zaAdjPv/yuluiy2RVSDsZCfT68HAo55eweyzW7daB40wOflsaxzXzpJInieDn/ZBZ3Idwe4fvxhzuFfeVZFI7Q8FuTyx+sKxPWcpwYh3v+gNf5SDeuI77Phw2GflCZsN/DYTIs8+wWEW+DbZdR4x+AIridF0ncWIEQcnZsxI5HtKmvFjJkIXkDdmMESZlfQpA5ZN4OJDt5AgFj0gI+6G3hKR8uJ/gm7bEPYY/+U6mzKC8Oyx5j7vQ1d+0qT1sEHE5r5SPoEydwWci+CVGXHw/hlwDvH148CzBAHu+TAn3la/84VdJNMjoiFMPEFiJlcvI1BFHBP7wm4wzLIi1KzFNMlbKBLP0D1Ct/8U7vEVGeY87CHKsV2z/kBq6TCrJjcH3AHD8BsRRWNBhoFLHF+Eilj3i+F5UEnf8LMZOXakpaxx5Ah1z+rFfiL844tvvUja0l6AbHwfkpPPGdQQDzCWaAieRAUBJgyPKTUj/MbZLWSE2jYZnAbp8MoQbK3+waJkGNHzmkQCopuaXNL7CxN2dcJo6tZOrxfQcRjv0X54t0GjPQ1VaeyWvsfrO9cN2IpQXQUCDY7sVVu3lWlv9+a/eD8b38kdf1OFD7c4l5YrChEa+NDeuK5feteCqDU/QzS0tqrZGHnOHXEdYS9AeiwoLNGnNGCC0r601GNaWJTvzM2BqhQX4wUpAKXSHsl2PHynTBAbQIfiHrUUX4h8rwxqmNVT8vvUP9OvOnXu6f+euTh49rKfOX4j38XUzNTnpsswFiJienQ3/UsUWbvMzc6qpa7IQvKp1a4lb1h4dfQh+hgXzTIdihszMzM2e3c7QaNDc3EldfzB6LGzFpc6LmXtOdq6eOHVWF86c0+G2/cpz+nRO6ggOSPdk7h0MZHxsXHMTU6r0u6ycwY9YSXG5nn7qOUvvAr19+b5ee/2qBrp79MlXntP09LiaGxs1PTmhn/3i5yqvLFerhVT7gYMaGhx0+fssKDL1w+9+X0eOH9WYy8wcl5csHF8wQAMu0kixrkyODmq+lz373LcKcnTrcb+OHjmhT734qsqKyvyeGYjP5aWFMPPX1VaHyRz+AoNFsK0YTJaWV8Y3lpoS04q9M+cMisOn0tyMAW9xWAT2upvTNkjJStfRw4di/hfL9d20Xe4yPdNRo/aqfB1srtSRuiKVZKdpf22BTjWXaX9Dsf76l3d1o2dEv/HcET268Z6yypt18W6f/uEnz+h/+s5V/TefO6fbPZM63VqphxNr+j99vEOTSy6DlZCe8UX95wZVjTXVBopTGp5b0c/vzatzeEnfv9SvM201ujs8Eosz7g2MqX85M6wHxWXlOnWwOeZWtR45oqYmhuhydX1sSxNr6WopNC9YmQlrChLB8tanFSODmHIDgnnzvq7+QR0+eUKzy5v6s7/4a/3133xH/ZMjGpodNXh6rFt9DzU8PakLz1yIvR2HR8d0v+exLnfein0hpwy89jEPynnYNKBnXkvXYF9se9Pk/G7OTquz656OnDmtvLxCt4MRDT/o10j/kFtsuj71m19Ubeu+8OhvWKG6Qx2aWN5QXlmzZualBw8eKG1zyvxpx/1iQ+dOPm1QU6QNt6XuyXm/e0Anz5xUY1Ol+9TpGPoaGujV8MPHevm0FYSr91VrxeXjn/yYjhlUNdbUqq+nV3/59f+ge/fvq6ysWDetPGwZ6F5855LBRms4dK2zgjE+O6/BiUl994c/VLGBVYXLAx9M5glh0UnTXffprLQcZbu/z7jvrMETXQfsuVmYaX62uKq50Qn3800rigsanRhXVU1l9Bf2I6W9wjMmzMtQuHPdR9kvlTQQ8AhJGidKO7spwB/ZNBxJuGaQhLLlLFluJKM0rFZcXl7VxOSMltdwzJsIQYbkUf4ZWQiF2bQvNG8rsPIH32Z7KGRZIXvImg8sLMwHT6yqaFRbfYsaqlpU5za9s5Fu5XVKU7MANANx5515kvgfZL7fGYOvnN01PZqPgUatuT9vmgfmG5yhqG6lbWt5OylPiROKxRQ+yBOLEZLhx5QgT+RdHLAHLj84Uxf85xuZmwrv038pAMb8ZKziMdLjMsJ3CAbfS6UVxgvkPqR1nnkPBQU5l8TD0Ci0xPCSABNkJsYFttZJHaSegC0DK/NgwkS+yB8frgPcOCHCR9xJngFTqSFEQBpxALRS5eDDfX5TR+E/02ALCxTTZsgj5Qta+huglAxXGhf4TB1YbxNwbzkWHxfbcQKuggC+A4iLaUIOE/5N/Ry8kgKQgT1MnwTwJuVI4Qesh8RNecgfR8af/MkfhzsJMpIiJi+RmRQBku+k4iAChKYwzIWJjT79Ho08Ebw8j6+9g/fJiE8q0BmL5cduUFgBwueFK4YDoQehSCcm8zs8nS3iIEBCgziCQL4OUBcFZrgAJG3g40+AHfLp7+RF8p80qqTS/G6ESSqFchOeoPHtg/JEY/LvQPLkzY0n3ndclIUP91J0I0/kLsCYGzTvUkYm7tKI5hYWQ6tgcr37fMwfwOI1u76r8aVkiBFz/thOodatzTWWZOsjpZM62HHcdWSw4Yada8FJ4+nt6wn/WPjaWl1bVo21cbaVefDosboHx1VbX6vPfPrjAUbIF/mLOtzBFcKYBfW8NdQpC4ltPfvC8zGRe3XdKN4MDOsA9Ywl4sGD+9Ew0YTprJXl1bFSEeBFfuhsAGXAeEzKttbb0tSg/Jw8zS/glZ5hMPb8TMzBWJUePLqj69dvmIEX6r/9r/8rlZnB9Q/1x7A2aTFOD4iNDb7NjNBUOu90h4b4/o2r+sKv/Zo1+iNqbWoyfVf03rXLMS+E+FgU4EK6Kl1ftAWnSzfnmjbFHpY4ImVV6YqBR35OfpQTBvHtb38rJjfjT4uJoMzdwTJTWV6u/U2NKs3Pj82Zp6bndeTYSbW0tOuNty5ZiGzq2vXb+v3f/Q1VlOUqtyBL4xNj4UD25JlT4YmeFabjU2bSBnDV7MNn8Do+PKZPffrTun7zuva1tOmFp55RSX6B62DJ5Xb7dz7ffeMNbcxMqqC0UHeGh9VtIHzm2Gl1Xroqtr357ne/qa7u+6qrT+bdjI6OxMbODBfRvs26gpGsud3V1tbGpOD5uXmDrfloE+x5SFtm9SuuO9xT4GKm1XZoqqyeXbCSUFtfH8B1YnRIw72P1N/fo7mhRzEsvb+uRPvKszU/NqAtg49PP3NQn7hwQLMD9/X+xTf15JPPqb3eoKyuTDOLy/r8+Ua91Tmo80f3672bXRpeSdfrNwf0mSca1NFeo3/1vRs6e7BeKyuLutYzrz/+/GEdayjXfVbJVhTrnQeT6hme0X/+6km9fm9UIwZoV7tHtWzM/MyZo/rnP7ijv+2c04n2Rt0bno1h6vw1t3n3E4a70w3bF1emDXweq88g+MKzz+j7P/mpLt64pt3cLHXee6hf/fINK0mr2s5YV35JlpY3FzXmsk2vMo/Ofdmg+uv/4a/1g9de0yODq4eDvXpskHzfAKbC4LS6rDqGfJk8jmWstaJW+wx0CgxkcrLylba2E4Bk3GBv0fXtpq2BsUn96q2LunevW70GZWMLc7rSeVd3Hw3p2s1HMRz66kvnXX8TscqvrKhRQ0Ozevvadb33oEcP+oaUkbWr29ff1sbSXFhpuh91aaJvQGdaD+r/x9V/gDmWZeeB4B8eCIT33vuINJHeVlZWZlaWb1Nt6ESOKHKHWn6zsyNxNRLZooqa7+Ps7uzOjFa7mk9DiZIomvbd1dVVWS5dpfcZGd57H0AEAkAACIf9//MCVa15kUg8PHPtuef859xzz7197xkaW9tx8PB+bG6Q9jkWFXhUoWgUUf4gQaemWNNdWfjgFx+RVn14TLoeJri8/+gR6bQLPtLwRP8QohwHspKKnlLJHxXO4vbtW/js+k385NPPmNdj3FIcvcF+zMwRYFJhCLL/8qhQrRDE5ZZU2X6q+w604+pnVzAxOmq+htV1Ap7L+PFPfmyKgOKCaUxIqRBYEnAQSJDSKW4voCSg4CG9CwBqG6EQ2zMnVwsSBB4Szce0gYB4cnLcsXYzLTljaw/TAOlRkfUVsmBuft624koncNJ+iAYIOEZk6bfVlgrUTPrZ3owZ8F1g+4TC20gmD1EIDgniIvLkDf8KEiRkqRDVZQkMpmJoje9rJXIsCVHKPw/vCazKDyykaUf+pRFJiu/yqvFa8S2bPmUZTDg5ooxfvypvnMOe+fKCHtx7z/nHc9aHfzJESDHQI+IvysvAi/L9lTQ006UZLTnNq26GKSx/veEUxMrK6wasyFuVkdKPHwIlAi1xuckX7Lrkpv3PL/Fnc4WQfGUa8Xrp22kBRxabTLW3nPcdY4hkmlMvB9g4hg9rOz28V2hZtwQStQDEsMoeWFIdlY4+yk3pWh58zfE3V69o1k+GEkWyV7gUMhkmrr7WVKcBLsMDqr9TOvFd0Y5AvrkZsTxmqOFtO/+TP/neeyq8gQR+4vOYDnJzqhlvCP1W4XWoIIrrotVOKqBbUxzMSJYYFdR5V+k4xKuCSMtUQTRQHGDlWI3iHSLQpW81jMyShhT3OtGe0cFklJQqED9UcRVQvhnW+Xt561C97F39Uz3tfXWT0zHOwOKDfEbE5zyoF/XP6QiVUT5sjlXPycOQND+6p/f0sdf1qhXQSVdtqsMcXUMh89kREWslqY/MR3G9FGJGkeoDW0TUZAAh5rOYkMEU0vBmfQw1Walkdl4yUqq8ZAByChVxVVRVIJ2MSk7oG9IWgxtW3tKKCiz7/WhvbcLxY4dNC9yrmWlZ0WiIGu5/Mn+unt5eXH7nHeRR6Ars9D55ToGyYlG8lY80hOmpKZSWlNo0juijvLya/c+Bwv7XIFP7inC1V+EKmdaa34eSohIUFBRh2bdGsLRN8JVqPmFpFOLPXzxGXl42Ll66YBvUtjbVUHhM2qpKWdi0rF905OF5DoGkpmVvkYn3DS3ggw+vERhlI4da9DbbLo/3nz96jJHxEWtLWQHTWJ7SwiLShRQBAmeJWdKtLLTazkaRjuXvtEghp9hCWkmlsukjLaajrp7NnI71DS01Zh+TbgXmcrV83NoyCRXVNSirqUNXVxemx2ZRVVyBmopCtLaXwb86Z3vkycF7ZWnJYjDV1FSzvYB7d++TF8dw6vhxdBFsff3r30ANAdfkyAjevvQaKghuZA0UOFdQW1kHCymstYy+b3oKt9lfDS2tOLK/E+ts2+OnT6KouMD8dHIInF86d47a+apt7qt32UVkfGJaos9Ei/cmH7rMzFz2t5vgUpvIBlFcUkjh4eF4E9FqLMUQ9K+imABOkdI1HSMLU5CKg/xn5AsjgbjqD8DDvuVoJU1EMU/B9vThXQz3PMP0sweYZ71SCFIWFgkINpYxPfIMbQWpGB+bxImGfGSl7eBEczHLloRvHSs2Bnb1+TLOHyhDeooUsCQUZ7vx/uMpPJvyoyKHApG9qrhXsn68ur8UP7k/hj94tQ376stx5fEYVtbCGPLG0FGUgr+5NUZaSbU8pgafEChMo5Z1zSvIZi9umXP1ysoyqtif8sVZ9M0QGK5ienqOYGMMCZlJ2EyOWjT7VJZFADa6E0HidhT7CFZmpwme+XwkiYprOhlraiLqCHa+8+bX0d7cjqVZ+U3JIT2MXIKZZtJBkGPVk0YNm8DHF/Dhu//gN+ALrcO7ug6PKxuJu0kWymV/Wxtycz1YXprH8HA/NsgXVkMR7G/vQFN1FSJUHGZmfLj3oAvzzKO4qJjppiKZYLG6hG1LIFJeUYvldT9cBCn15ZW486Qb2cXaW3QLfS+eSbrg4P6DVCBqqSxVYZv8iVwZ+VSuBLYCzENTPqXFhfid3/w1HNrXitdfOQvvLNuxopT8ZNv4ycOH97BG5UB+oHllpXjY04+MtCw01DUgj2Bf05TJpLd5js9QJIAXI6O4wbKMEhDmkhcEqAiWkdbknpBM4KsVl2MLkwjshpGfmWm+lxJ6EmLicc60VSI2giGESJMKmcLmsbIOD4+S7pOpfJCmkynkOH7zc3KwsrCIUipVYtQW4Jv9rdhfYtepBGgSxpMzU6xzwGjBkYUSuopvJf+gHYLfJwSFC+YfZNNXHFcKcyNdRe458g0U70rnWElNokLK6/IJ66zN4zjYwrRX4cSSEOb48ZO/J8eiSGM6Aq0B8iEpRxZryuSsozxKZTSRwkO81jmVXItbWPZknM70IM/tj5d0XXKPZyaDJbfjAEflt4fsrurhWIscWeYYU1RvZW5yjumYjHT+2VuS6Tq3PJi14QKm7+QrWewAK+EGZ/bKkbv6Vnn0nECZ0pJsVb46j6cpRV2zYuK6Tp7OO5I3PLGrhl/0vMrG3+pHffSCA3ocXCFwqOtOOuwX5qf7zMiuO/LfSUd/AvlaTSnjkjCL8tYMigwDWllpgI0lU1vGcY7aVG2o+klBMMyg55i+KcH8LVyR9L3vfe89ZSZnUGsEJqCO13y6Okgrm+II1gCLODkPQ6hqQF6T83F8alC1FSJUBqqUs1TVqYwDrJxOcVYb7E1bMk+BLH3U2WY9Ydpxc2AcMKnicaCkd3SutAS8rOH4nP7sUT6j+/9FY9pH1517zjN2m43jIHMrj9Lnf4Zi+a2GUlnjna13NBiVkdpB2lb8Oedf/FsE5oATfStAopzbNyNbtqefNrJVTKDpZT9WoiQC3SP4mkUWNqgZsQfw+x2sFxmpggs605sqE+vFdnIIOoalxWXk5ZChaIBSyOUV5JIJFyE3JxtlZHrWKvF68G9goNccafcfOMh2TEJBaRm86wRvJLS/+9u/xZlTp51Byb7S0vic7Gzzt4kSeL148cJWMGmDYFngzDzL9tezoY11pu6s8igqKcYCNeMkT7qZ92NkNBFqdUvL67h54wFePncGGVkKfZCHyYlhtk2YYCyPWquWpieZz5JIdJLApbuvH5la1u72oIBA67vvvI6G6jIK5UQsU5PeDYbRSLAkM7BWrrU1NSGR7UJiokAEFtZW+D5BXD7bpZjCyZ1OAbxoUxDG2vioVlFu8X2BUW2am5Zdgv/7v/r36OofQH5RPirz5MSujaMJViK7OHTiJAXINn7yo5/g/MuXcIeavbY7clM4R8Mh5pfHseNocT6fj4B6E031jRRuNdS0dykchnDhwjnUNjYYfWjPw53NHTIHxWTbptZcSPwTQzrBUypB8FLAj599/DFBbyW+dvkybt24gda2drgIWEpLyig4Gwngms0H7hmFYG15GcuxaTSXRCGvLViSRJPaZ5HDMJFQyZWSDu0PCGrwae4M0paLGj1JnG3noRBZXpxFBWljYXnJLHZhCjn5L7oJKjUNrCkFD2mjjEBffmFhAmb5yaz41+FingUE88XlBfadRAkUC21T2OxgdrgPw90D+PkPvg//xiY+/vQTpGx7sTQ1iqStNRyqzURbUToFbhoqM4H9NcU4SeB0siEL7eU5ZIRuHKvKRK4nDaPLAfSOTKF7zIfPno3g119uM0f40uxUtFUV4Wx7Hp6PLuPysQZ4p57ZMv5tjjMJ7SyXB7namYOkfu3aDRw+eBht7CPRv49AZnJpGjsuassJ5E3kLeJzis2VQoGaxXHz97/7W+aXODo3ghn/PLILsjgu0lFBpcNDllxfU8t0ljG3sIJPvriFrQ0JvWTcufEZhif6kEiAMTy1gFlvAJ9+fh1+Kk4a11IQ5qZmkZ+RBXYDThzuREtDDY4e6sTlsy+htaIaLfXNOHbkOGmDbcAxsH/fQfz5P/u/4KW2OuyvrkAxlZ4kAoLxxQV8dusO8jgOL50+Q0CgDbNTUN9Qbs7p2sanrKyEgIs8hv27EVw3xpVCYfPg0QOHz3GUtLZU48zpQ+h+dh8B3xKmpieQW5CHQGgDR48eRXVtHbJysiyO3NlXLlJJGoKLAEOb2BfWVjvbn7Gds6nApRGwN+3rxCbcHK9aWAVcOnscTTU1KGXbjS/OYZ3g7NSZExZ6pJI8TABRcc5k0dAuC8ab+JfkSrVFIUN9Q8ggTV758Jdwp7hRnFdKviXLN9MnzaakujE9O49qAkHx4G0CRm2arTQ1nS8ZYz585aXIZvm04buzZRw5BOncEaY7KCBwC0c2kJ6s6SktMKLcIE+2/fmYjuSh/GOjVGYiVKJXAlS4xbt3wjhSXYATZcnoWmA7byazDIm2x6PAFX9x3JEPkT5kfUtjmlqoxEyhQL/qFHN/2QMu1kmSU8ZxTSyZTHNknHNNF+03/3RPSrTixbnFY1PTbAbG5KD+KU0+68h6R/YLPJjSzuT023zslJ/zih32Pg/JAD1vSqz+4tf5EWbQz/hMUrx89ozO+RHmMKOGpe+koVzUnpLhjmzfe5cfTY+awYXXdTigzcEewg/CGuK5etd8fZUGPzG9rv7mebwccn0yK5gMGvztAFrnGcWgE5BWepJ3vGUhnKTUO8866aguUu41hSu+L/nplFtpOvfjz+mwyPV2kRUQGNKhzuFTBqSECiWZBII0vaV5TrFtA0vsJGWu3cbjlRAR6VQNpUGiBnScwuWAxs5UB/BbTEzfToEEYLagDa/1Q8JHnaWO/NWKxQutTO1M9/il55WfoUq+o+fiDWfvOq/wul7Sa/plZ0rC0tFNlUeHnlN7OCDHueek5TSiQKXNf/MQARug5H0lr/qyuc2Uq99KU2ZOZ15Z5tAdsxwpD5XV51vB+k6qTTUKqG4ybQGvbabXkJuG12vYNgS/yldWQqFnCTwxRMcak2Jxi6RJlpYXY2Zqgkw0YlN3IoS11VUyHS3nJhNSOfnuk6ePbeVjVUU5LzG/pWUMTk6ar4tW1yiCeWB9nQAxSmEbNIRfwWe1N5UIVCZWZ9Nmp01MuyBBKv6VpuUUITuHTNnr91OYhCxvxVTShrVBgp3ySm2evISllUVk52RY4NIgtUwxSC333ybhah9ABb180tuP7p4+KJjifQqvvCzFYKImC2mczhYbxQQpxcUlZpF59qzH/KTkk7GxQ6F+43P84sovUVlfiZr6WuRmZiDo9duiAjEgM6OLvtkh6jMJZYsltJuAaw8fYm1rnaA2FftqmyiYZK1MRcv+wxb64+c//wUB5AVqPx6bKqqsLEdwfRn1dbX8LS05Bv/qCvLJrFXO+fl580PK9OSjv7fPrC2FBJtq/4S0dGhX/Wlq3KINCYEUtpscXNcIaH7w/k9JQ1G8cuosouyT/fs6bLxOjk3YtOQcha/2l3z69A52N0Psa2BmZs4AkvaK0/hws22zPZkERaksHxWqXTKYJGp0BF2B9TBc2pA56jjXaiuqwf5e24plcmoKq2teCsmA7Stpfiyy2NhYIyNKJ3ghrct6KL8nrSxMp0DUJt7bFLjJfNbHd7UJcSoFma5pmkbO/vUEuuIi+zvajVEpmO2tL64RyH6B8ZEhCwBbUFyEselR/PDDn8Pr9aH7wT2MDA9iX2MJDjVW49LRRhxrr8YrhxqRiyDaa0rxbGQGTycWcLquAL0zfhyry0Pf07u2+lIhIsSztFOChIl40fMXvfjmd37TFJj83Hxksn9vP7iLFe8SUtxp5F1k6mRPCsaZ5U5EPWn4jZdftWmp4dkJBIXeyLgFOCsJeg61HKDwz7f7q0tePB0bwiIB2O0796i4+NB59BSKKhtRVF6DL3hNYSU09bVOGohxnJcWl+PSy2fRWF+Nhtp6VPO52qoKlBXkIFmMhceDpw/xvPsp+ofGUFRUgQsnDyEh5Ge7DTIdba9VgoGJcdsM3JWUgMrUHIwOT6BrsA/5BdkGPrU6UNNu2uNUPFfjQIqkeMUM3w0GQhyzG+z3XJaFZb3+KXlBBSpqa8mjZFUgwCSY0SIU+XFOkR6rq+tw984d8qgEuLRvpUdxl5gmeZWPitEqwZkUsPB2okXjV7iN1IQtFFK5ikR2cOPpI9x+cg9VBFw1haU2PSTXDFNwyVWHhgbNL2zeN4+E5DR0d/VavMGzx49gl3xR0/cLs7M2vrQdlGbPRxTfKyPPNuyWq4uO7AwPwQ75MgGQ9qPc3Iwgi/0gO3kGx0lA1l3et43kOWYUHkOWKQ+Bv8Cd6FZdIbrlqckc/mf8UUF3tR/sxMwkGpobsL4WwJo3BKpVOFRXiMezEQR3CBZIfxsE6Sm727YVnCCYwEZoM0ZIRtlG0K9dIWQE0BhTVspTckaH3lfe+k/34ofklYCJSiiJJKAiwCn/OZMjvCf5bRYY9rtkpsClznVP40LKtniHZJzFXpPsIV1YlkxfKVsp9B9/m3wUMtEF/dY9HmofR346MtXKxZuS1/pWnjK06IfqzgtOvZiOrEbxdAw08Zl4XUzS7qWl5/Vn5eM1k+W6zpd0X5YzwxO8x+wg/2oBTz2jPAx4yeCjd5wKWToWXof113gQflGoCbVhvE5WLv2xzLKKxR32dUfvO+DL+W0f/lZ9vwReDtLVDU1FfRU+Qh2jkgpw2Z52eo7PC30LQWtOXR2p5+IZqEE1D+60pZi7Y0J0ru+ds1CWtt7ggxa1WS/zUOVk/VK5JBiVnxrSSU957JETz5WOKqh0nErpKf5iWUSs9pv/dM+u88vS0E/+5zSMY86035aWmA/LqbLZa1+9q+ScZ/QdLwd/86bTBlq6L/O7HOvli7VNZsJOlhMnO16d7EzR6XyH2nkyteUtBDnQdthp/p0UeBM0+Hfwm52ZyEtwCCSVDF1TeeJ1Am8Ce+oLzf9rqbZWHq4QxGWkk5lQSGjqRqEYlpeXbb8/gekgmZ7SmJ2dMQfvudlpMpU0jE1N4+cffYThkWG8dOoUhV2ugbYoGbaYUEVpqQ1CaRLywcjWakZ2lhE+660+UPDIjY2gJvjN0rbk8/Ka+o/ETFpI4rvaC/Dp0we4fOksgc8YFpdnsEoApmCTsoxK8E+NTxgIXw8TsJEJXrt2k4w3gxrtCDo7WnD+7FEKCY6DrQgHBEEJwZ1vbY2a4i5GJ2cRDlPjIYNvbW6EP7CK8elhJKYDPZP9mPQtmHYbo9BPI4BSX4haZOk0stY9sjfRtRSFfR0HUFNdjnMnjyKTGu7g4AgyCe72HzuGT65+bj5uF85fxp07d9kPSodjZ8NvFr+1UJSgx4UKCg/5h4gGcgkQ/ZFE/MV/+ilpgeCVTGhxcgI9A6P47O5d7FKgZ5cW4N7jxwZsZQHUce32LTx6+hRvvvoqnt19YGEmOjsPcVjGbA/KDAU2pRAJBv3spxgBDwEl6UKW0OysbAPTvuUVgrxCsybKL1DCSGFLZCWUj59WUyo0h1bc7u5qCi4JqwQd6bKEse8VX4eDClVVNexvaZY75gMnOhRd2Qbo7HtZgDUFqXhzc7NzBHLbGJskvREYeldWCHLSsLkRxvqqH1PzS6iubzRr45EjnZimoG9raSP9ZOHChQsEQHkUfkHzRZtcXsIHn1/Fp1du4pMrH6O79ym6X3Th5rUbeP/9n+OHP/5b9D97hP1NrRSoLpxuKsaxykykU5Sdrs3E+GAPIn4ftkgfWRm5Vg4pOsvLi+bb2EvwcoBgSLHOJscmsbG6jgBp2Lu6wHqTpiicZSUsKy9CbWkJfvfXfhuV+aXmszc4N4nVLQpNjrmUGNvXlWEbd2vfUykUMiNeffgA3iUfXnrpLI6/dA5rO4l4NKqptAT8/u/9noUwuXPvDtbZjm7WW5HZD+1vxUYwYJbedIJ7TeUmJcv/1mNT96sba5iZn8HAyCSFfQZB+QnMTw5bftlURJIIGD66fw3+0BoBRhR5MReG+8csDEVTWx0ySJ82DcN/ocAGQWeupKTxa22HJT/A5RXyjO0EtHU04TBp7smTRwRhWgm7zfEVomLnR3l5BdI5FsRjRgaHUF/fgnv3HjCtGPKLyTvSMjW4jIYSSSMaW7tUAuTn5s5wk+4SUFWcx/GchB3yuXWOH3GXggyC7uwCxAiUlxVs+e5TLM4voL2tmXRLOsvNQd/gJG7fuo325jqcPU3eIMsuAU9mFoFgdjqBWYJ2CsL7H19Hd98w5jgmNL5e9PSjtbEBtQSR1DeN7rXljIugKUL6zCZgND9Xjj+t/BU4VRxEAXaNOck80a3uKw6ZgkdzONpvMWm1oSwltv8r25mVJA0RQBFkIbyEI1VsL8q8OT/5PvnVWmIaorvkgVoow/GqfvFRIddagowkTXMSjGmltuSycqEgUl4m7ixTE0Em7xz55sgmyc04IBBvMxlEmaT7Uqj1jgquc4EsD+VHPLaXorc7PlNO+pJtykpp6pLkK3Plb8caqJtKV89J9sULpueUngCpyc7/opx6QjJM15zrcZnt+E478lnPiNdI2ZchR1Oa8hk2+b9XwHi9baaM7+tqHJDxp91TXW3hixlG7Kpu2Ed9avuX7hXGnudH7aWPMJHKYnVQ+rrPk3h7ip+oXDp32oDPqYnihwiEz+t60h//8R+/p9d1qEFlSdGLaigRjmXGc5XFmf9VI1LQsnJCblr6r4SsMyxDpSYQIs1WQdGcNHiT78spzWlQPa/n9LiI2lmxomX7RJR6lukrLadzVWY9z4PPW4X2Cq2GV1n1zl5/8eD//G3POBfsXB2q521qjPftT8/YuQhEv/Wek6/di7+vg7+tHHpk74K9qYz5oDrZIRynjCIUIXPNb8vaJec8WaksjhcFsSJAL0cTMb8WMbN0lB04jRxsUjssS4ngleId3L1+A1XUIOcWF5FCpqStauTwrXIkJO6SWFiXmLNSQyuo2tr2kcG5sEgmr1ALKpnaV9rt4qJ8RYbNovWEzEdbQhUVFTEtaWYzRiTaOsO/sorjJ08iPycTw329FFSZZq4VwarvVUez8u01jtpqc5va+prPNFhZxwZGh5GWnk6GnEWB5PgPzM/NwkvGd+zwMcyMTZGpE3TthswnSRYqMe86atVaoakphzlqqRMUKpEw25hj6ZtvX0SGS9qZ/AQjBubE/GMpLoQoyJ73DMDvk39ZAdra29k9uzh54jBSXYmYXpnH6NwMVmbncaCumQCEWnhisgEPaUWK85RGYRATIE7UAoddZKVloKaghCAkg4IxDbUNTegk6NplG/QPDeH8K9r0OsfiGG1vU29NIn2T5i0OkhY0qHGYvsulwLY+tkMq7j0fwcfXH+H+nfvY8S+ivDATdx49wpPhPryYHLBvN4FHT/cLjAwNYIPpfv/H38e+1nZ0P3nOMsZw8ZWXySgdfwX1hcZzMQVchXx0yGDFpMOksYXlNfzar/09MlK3gSCF6tBKRkJ2zC0sQUErFcRSdClaNkWBTC2RgkvTNJqGm59dRG5eAUoJvuWzl02hYxsmEzCIyRgNiJlJWSOTFl2IX8yxnQcGhiy4rLaK0hTUjpQr0qk71UMQ5odCSm7uEmxSQaivq6QyMIUD+/dbQNEwQb8An/JMdbnx+fUvcPfeQyzNrqEwx4N/8o9+H0UEpk1trTjSeQCrBFAx8q6FmWn2lcILJJMeF5G6u47R0QHSUa/5Tnm96xwzKYiGCNiXfWa9Ww2FMDA+jbZ9RwhKCzEzSaVgfBTvXr6A8YkhZBTkYD0UoZKwSf7kRkV+AV49/RJBRALmOcaGqURIwcpNy0F+WjbSSYudBJBVpVVmmVPAzXzWo7OjE+fPnUN5fR2ejozi88dPSZcr2Ndcj2J3GpWEUSwTqOXkFSPLk40jHe0Y6OnGFsFraUkxVmwjdC1UofAlrwlGN9A/Noi+kTFsEl28fv4cqssLzeduiYDoweNHmFicQEoi+yYWRWVxGR7ceYiconw0NVVjk3Xa3STo5sAXMK+urSaIoJDjeJWjuYKJBtlviutX31CJltYG3H/4GFkFhYiSv9tqwcUle76uphq+lWWsrq0iM6cA9+89JmmEUFFeTvoggOCYkckwme3ERofsFYqxJdQjFb25poxgNIDPXzxAUXY+GqtqUVZQTFpKhS8Qxr/5t3+Fu188IjBvJtArtK3NpudX0NU7ghbSwG//9nfNihcmX9hiOpnZaSgszscalcErN+7gyvW75jbw8PlTTJI2u7p70dBQh6KSIo5/8jOWS8GTJYcEusTZFEhVNK229y4t2arJSHjDLCDZBMda0aopMinGctmwrdPIU/xUBHu6u7FCXidrekSBWzkuV1kW4n7y8Wy42AL7skgzniQMeqnscPxpMVWQfSGne3HXbWwxvyRb8LQe3EBw3WfjTEDPph1ZSAMpLK0jj7464tclF2zGKVnhc5xZJBkZBDIFlhR2I25kcRYyOcAinp5+O3Kd/Wc8Ig60JAf35KZdc0CeZi3MqsX3DDvsyW+Tq1Ze+2kndsrrxsNUYclcXbM7eyVgvuJLsgabAYNtrbrrUO7KKy6349/xuuvQuaxp9q168b7cpyx1/mcYg+mp7AKZWrEev6dkzEjC+spipro47eDcV/5xY4vSF2YR7hG+ibeJjFiSMb9aTqWf9CcEXtY4exeViD5CcfHDphVZMCFCmRyVmQoqE6wDopwVJkrQqfhXaalASkvncjDXu+ZLpVrtPb9XFUtDZdE7Tic6ANAxhaop995hpVQmMXh1gtLmo7xht3mocs4PKw//7Iry4kd/KrdzTel8RWhWLOWlEz1rCTuHTjWADLzFr7OuOvRbDb33w+qscqseOhfRa/43jtTtGvNW7KM1LbvmdX8sGb4YBwgBwJtNWdieHkZ1VZUxhab6ehw/cgTTE5PmCyYtsbAwF9lk6jvUhJUPkyUIWDXAK0uQlv+3E4AosGMguM7vfGt/taliVCmi/ZOnT1BdXYPKimp0HjwIOatvbkTQsW8fpiZG8IwaroKryryqaQi1ixHZHg0oLR3BUAAB/yoUzV1bdSRTM8zIyuEz7E+2h6Yb7966h9cvv03N9RnukhnmU3BeuHSeAypktLHkUyRun1l0VlfW8P2/+zEFciMB2xJOnziKxtpi1lVTl9RkU5II1oIEXy4KziiekgEvkNFpf7q333qVOC3BrCWy1OVmadl7CpYXV1CelYvOZmeaThQumhOASWCbpWzFkJHmQmAnwsEizGT/sa/ke5WK4rJyKPJ3/7BWV1JBSUxFYVEZ+6GA6e8SZCybRpzGtDX1KA0/jVr8GoGl0ttm/z7pGcGj+4+RQoFTUejC7/zW19C0vw2Tc3O2x6Z8oeYIggNsh+WFBYxNDiMcWkcW6xyiEPz2N95CSXGR0bQYmwa7qE5arcbD+PgkPKzjz69cRU1dK8FsLh49eWohNBQXaWJ8nOVWvankEHRpWligWkBHNMkKk1lvGU3V1tRgcmIaIQJ6Z89WAfwYBU8q0xDIIi2xb53xSU1OPIBpyUdGdKE4bNp/tJpAf40CWatGtXBCK83m2KeZBDkbkW1kZWdSWC1bO5JgWAYJjC2rk/pnfm7B+toc2ReWkZebicsXzqCypBCnXn4ZB1oJvtrb0NHRhnSOh8KyYjx+codjYAW70bBNGUlwaeGARZlOklIYMSuSlJIZ0uvCagBNpIuS4kLSyTy22X9yHn/a3YUYwarCWoSpJCWxI+VD39bcwHrm2cIRRWX/+qXX8cbZS/j6xddxuK0DdVXVGO5XVP1pZLCdI8FNlOSXIDcnw4J3Do2O2hSum/XLkIVGYTvaWtBHxUh+d5mpmTjc0oLXLl60kArd3T1Ge/fvPUBbUwPbUEpdBL1DfVSa5rFL4PXmKy9hKxJEP4V+qsA/AevsxDgBjBN/TCC2qrIGO8Q7lazbNtt+3R8iP5KFIIYSXpOrgxafyEKicdHe0gDFKkpLp7Ix2Iu2/YdR19RK2tPipx2TCapfYW4u+3vRLNUZ2QUc6w9w8tgBHD7YjkIC1ZKCLAJu8nPSTHp6KoUc8ZcCihKMpaUkENzkUQGdx4Pe58hzZaCiqNimP8Vz5OSvbbIOdnTg3EsnSRMxA0WPnnbj5x9/htb9HahvrDFQ4lFoHZY/jRnIb9Lv38An1+5hmQpaAhWwlHQKVgJXgYc5KmIjBNiyLFeVsz14TcqlFoop1uTa+rqNsywqIApUvcP0JSk0k6BAo6JP8UCjWfL+rcgmlgjGFIcsK8PFuimeWQZOHj5q4+NO/1PkF+fCP7eCPILXFPK5KvcOMtlXvcscWxxLbHWEYwo3EWb7bDLdVBDqmUxJ2g4jRlBmPpocZ+JhvGzjRTJQQuwrCMa0mL/KqEU2Ai4qq8I5abwqbIVCzsjYoUNj35GjDnDRdzw256/KQKWr37JsG27gb4EMAQtJ8i/lguSz0uMTjouRIzfsN78lKy1dfiQTbRNsPmdgTXXhoe2eJPuUh72vd/mnVal6Vumor/X50piifK1tBCbVTo6D/pfAR6VUuXiu90XjsvZJcVKZxbMdA4pktKahnTKpDkpH93TE3+c/q6+2sNI15aNK6lq8TcX3zFKm/PnRkfTPv/cn7zkWrT3QoIM39ZCTMBuJn68qI4ChhmTvK1MKpy8RsKrF5/SO2kEPyIKmwghhOxYwZ7pRz6gMQqNqDD0jEGUVYqeoonpO5dC0lz2vv71G46ndM8Sq3052dthP/qe/vX/86XSI3rWG3et4Pcuk9w6nc53DOVO+8TR0qAGtjLodv7j3kiO4ePC+CFAfe4QPW3A6DlZ1sLNFyTZ8ZMZjy2GL2xWhQPPtKFK9y4TyPzyWxcG+Ru2uhAwoiVpgBroe3jMfroaGGhTkZ5NBpGBoqB8jQwpu2cLCJVFb1vRUzFYPinFogGj6WJvFykytASfNQW2mBRV1BHR5OTnYInjxkFErXEBpYalNC9688bn5DcnaoaCnGiAiSLWf+kttI/8LAde+wX5Mjo1Q464kUymwkBipaekcOLKypxlT7KZAOHHiND757BpyyJguvnIebY2NJsCHR0fI9APYZTm1QvNnH30CT34R/tF/+98xD6CjtY5phaxNQxtRarZajSgwk4CxhXkMESCIZt65/DKqKEAmCVBTklIQDm6h60kPvv61b+Bg6z4ki2FSECdT+GvaMS1FsXeoaITDePH0KVzpEiRZ2GWfkKotVEcyGaEYfVdPnwUQnZ1fIvhIJ1hawrLPZ87JqXxOS9WlTW2TyRfm59jUqwBNmMJ6JyEVS8sBXL9xF97FOeTnevBf//6v49C+WhNaHU3sPz6/ODmJ0Ooq21p0IcfmKN68eB5d95/gEoVwfk4e1nxrbP8U2xFAFmWBEzEJbT+l6OIj49NYC8qpn2CFgK6+vg6ZBDfZ7FMJUYXDqK2ttxW2FveNipAE1TaFIBuRNCM65lghXWsLGE3viAEODAwSQAXNYTrNrVWvWgiTYlZvASXRuZiXFl4U5OYhmR3XeeSw8Y+V5SXrO02B5uapDedRUlll+/nJF6ytvQknjh+Dz+sz66DAm55X3ywvLGJ4cAjzswscMyGkZ2Xb6reOljqUFlcb0M2gcEwnQJI1WD5Zq3xufmaCwEv7t/H30ioKcghASgpsekt+SCqrn2B2bs1P0LvDfqwm2Kwl8PEgy5Np1vflkB/eQABupjE7OkcAFSSoXieIyUNzy0Fc+fgGHt68B9/YJHJJE6msq8JJ5OQWIZlCrrunl+0KrHvXDQjlF+ZZGIbC7Fy4yY9OHtiHRgLc2ppq5GfmYnZylnyC9BKN4QDHhlbrFXP8yRquCPXaAqg4z4OFqWEovMHkwgzHzhgiq2FcOHkMD+/dxacfXUF9e7Pxm8wUD04ePYWzp18CRSVeu/SG+csdPX2C9FBgU25bEi4c50UEsoqfJcVwQ6sZCbTzC/PNSb/94AE0E+AUVzRzjBBEyWme4zwz02NTcP1dXQTFM+bPlZaeY5a144f2ITUxwrGxhaz0BGQT9OTnuFGanY722jKOs5iFbUlIkvKwiRxF/adQrSqttFXEuwk7WKUCMjE2ZNOIh/e3oqKikOAuYGDz5x98jHGCZAWp1UIdTaHvss7J/HMna0/YZKSnZeN59xCGpsYBN2URUfM2lTP5d0omPXz0gO2ejeOHO9kOOxb2RzQhv0RZarWTxjbHoZs0lsh2Eb1r8+xlr5eA222+tFnpLkRDETy8cx/adzOfikFtRTFKyIvnxyYwT2XogyvvYyLCd0ibdWVlhFIEKRyriUlpqMyIoSgTGF6kfIhROeHY3tjl2CJCTkjcIP3yWdZGirpmLrT3a56C65LWJP807iSTNF54ypSTDDQJHGpruDjoksLEh/mnxTwavykmv51ZKW2RpIUOJrgtvfgRvxY/4jLeDCASj3xUstZwgYwPvOjcd94Tf//SKMFDU3KSlXpe2EOzQrqv30rbAYOkiL3nlJZijdrBZwQ49YzKb3jiV8pnsln4ge9IVvG/L6+rlKq96mPgi3+aOZD7hfJRfeweeY6e1kyV6uBgGAc8WVpKh2mLr6luCpZu6avtVRReV10E6tQ4tqqc9bLr1vpm8fqT95So3tKfHXtt7hSeny8roo8Tfd2JxcVOE/Nlx6ngBjSsUxxg5hSQgpeMXRVSRQx5qnS87txX+o7Pkjo/no8OdYrSNPOdOlmF16EKqiH42wgvfl2nRgXxCjh5xP//1WOvnZw7Xz3uHP/Fw1/d15dTtq+u6S1dMXDKdhB9CQAoAxGTwIr8B7w+rwptK1bkGyCmNr6yAa8iVfNcS8UXd3MR4aA7VJiEs+UkUOk/bKtNOcwO9qG5gUKBQqOssoQaVbpp7drcVxp9dXU1B1M6eob7TbPb3NF0pAYigUpwnc+sk0AlpFOphc+yv3ZsAGhqSdum+HwU9jzXQAoFN0g0ydBG1zsENrdvPzDrhQCG+mk3tm1ErzTM4si+mF+cRXkRmejuJlLdmdgk45DTqvpMjrePnzxGc9s+M/HPzU3hjVfPo6WhAStMV6BA+0NKKEpQLqyFcOXOY6QTKJx/+RwyNP1MGpGGL8vQKsuXnuIyK+FiwI8H3T3wLS6ggGDu7InjCFGwaUWeqGKgd5jAIJNgxY8Ir+e6M7Ayv2xLzRXmQRqNfIo8GWnIzssmgCB44JsCDaypmba1MEBbiGh/zEUCiEoCBrXR9Rs3MDQ+hJU1L8FLGpobW40h+lf9FP5utlUMwRDBF4V655GTuHuvCx/98lMK9CScOroP3/nO2/iP//k/Wn/kUjs/duAADjQ3IJ9MMZFgdcUf4nNn8PaFSxRWhaipqDAAL+1QDu1apCH6NZ9MMiIJA019ye9l1bdpjvenKYwPHOxg/dwWQ46shf22i+nJaZsSFRPTJukVpcUWB0mAXEJeFjpxCI/HjeKCfPbTChSzaT28jkSzJrht6lvhZETv+khB0viLhx0pKy/H7Qf3MTA8TCFDuiCtlGvVGIHX4PgohXmnxVDKodA8ceKogTK9qxhZakfxCglIOXcrxtizFy+Q5PJgmYKxo6MDJw8dJAjLN6VA/oSahlNAYK3KnJsaM0thMsdlaoIWA3jM2bq6usKsKEpLdEcCtv6Zm/ciuB5CCwHgdYIXny+E69dvwBsK4MXjZ9j1BfC1c6+Q9qNIzUjGKsv5+af38fDxC6RTGL7xyiuk30IsryxzTAYp7DYt5IgsW9qEeyvCscKxl8Z2e9j1FOkU1rVV5WhpacSaP4D5yWWWM8m22AHrGFwL41BrO659+pEtupiaW8CDu3dtaq+35ymmxvqZVibCu9sYnZjB0vwKLp45gabaWpRVVZh1vL2jHY31TZidnkNSmhveZR+qKPSLyoqxxYEe3NhCVWU1XKTHhqZ6MmoFRp4yIFyQV4ixsXEUl5SgoKgMtQ3N8GQXYId0SaaCHSpI2hdWljXbNcO7YuFcCovZvrspeHTvAU4eOcDmlS/NrsX2u3b1M/btFkHiMvk2xx3pQJt3D472ks7SCBLTUZJdBA/HqPiQb20Fjx/fQ3VZOfa1tCLK8arVtdr0fnlmAfcfPEUKFaFF8tbJ2UnkEDwWs30TSGvhyDbbbcvS0kKVSDRAgiYP2Q0jlgLbXUOBpNO1WIc0caRjP+8nIEBgLQugFgPI0KDwDi6CrXSe22rGrAxMUWkIkGbky5jBtlPomJRkl81KVFZX2j6cUmRSUhPIFxJRr8DTCu9B/jY1NY26kgoCTJZzNwEbHGsUe6gkz24pz8SkbwMB6grbzH+dyloy+V4ay6ypfbkqGHciTw8GFKYnaoCE5GeyRjJIIEoyR87jsvhJEZFri2PEkGzaQbr7K0uXZJfksQEYfmQhk4xzgIacyx0XAh2S3zp422SyI2v5Pr91qvf0jiSigIe+lb6eVdn0sMlE8lL90jWJUbW33eYhaKRQHwItCsOhcsiq6ih5e0Fd7S3+zy8ZfZSv8nCMKZqBc4wewiFOug5QMobGd/SMWbcMSPEeE1L6KrMaSe8Iz9gUpOrJpxxfN5057Wyyk3kYeHQqv9cGSlIAzmk/u2B5xttIH7bvn/3Zn5lzvTWYvRU/nAetYHsPq9HsJTaGg05l5lMDUaDvNZDuy0QoYKbKq4LyO1EiYqSqoJOP0+g2rcHnvjIxKj/dc74NxOiqCmP/nM6QJuyAuP+Dte5XDgcIqh5Wka8Opb8H5EQaStN+6+/L5/VtX/a8k4MadO8Z/lKD/2reju+L00ZqH1kJpEWsczAbOORHFgZFZd8ioBlZWsf6NjUZduJyLBn+hEymu4WvN2cgcztAbU/BPVNM+Gg7H4WJmFtZZMaw3fHV3hFqbWVkprJQhQnE3v/0l6huqkV0l0KZbbullTocgC4KHjaHrd7RFEEjtWkJfLW7disIkakkMz2VUQBSq5nSKXTXg0wnMQU1FCI5udoiiIojtTZZsQQARICKH5RNLVYb+Qrdb5KzbSdo1Q9pgsJQgO8FNf86Ms+rN6+iojIPr547zb6VoNZ0nIsaYBKy3bnIzyvB6KwXLyamkcCBduLwIZQUFZnWqXhlclzVZrjp6R5E2M6/+PQqvKsBVOXn493XXkNhVo5t6ROJbthWQq3NTax7KgW8fI02qJ1mor6qzuqsKZK1NQJX9s+WHJIL85BETV4hPgQm2dm2XFyiQ8RQTaaqJfhiCkqzsqoE5bWlFByD2IhuY3hkEh0EkENjoxYCQv4Ok8MTOHX2FYxNL+Mv//3fYINlfe3SS/ivf++38PlnV9C2nwDi1GmCvzwbM9Kq97W2sh0K8NGV6zhx5CwaauvQUNNkQDGVwLyouAgzczMG4BWqQwse/Ote299yfGyBAjaKuwSu+xVz6fULFEAhWzGskaTI3Nk52bbCUtvjyJKnIJ9FBRSq7A+tgmQFDVRrHzvRegH7vbS4BPX11QRG6yznBsorqgysS1sVeDMHfL6XT7qU5WF11WchM4aGB0h3VMpI96lJMQr6ErNMDY6O4+jxE+bzJyf65o4m0puLQjIPeYX5HDcRmwrZIOjS+Hn+/CnpLYa2ffuY5w6FWSOiG+uoYjnkPyigo3hzeUxLKzMXl+ZIl/kGZrRDgE0tpqdaQFuVVxu2F+QXss4gUA6Z47ssBMdeOoUrn38GfyDAz5pNsydzTLdQeL768ikcOtRMILhGgRnD6DjbkCDpt77+Nr79rW8SHBZgfGIc2tdU7ajYdwrkuU7lKDM9yxz3PbkZ7KdinueSqSegt3+U4K0PIxMLcmNESWEphd0ufFQOGuqq8cZbl1HIdAqLCnDm5CEcPn4Sh44ex/ET5wigyvGiv4e0NUvwvIJjnQcJWLPQuq8FvoV5gm8vZjiOVn3LyMhKR9fzxyhk205NL+Lugye21dTivJSwiIUcmV9eZnkd31PxNvlrzc4t4jEVBv9GGLWNdejv7SbfTcV2agZiyW7bu1VbNAU45mTNzyRgW/IFMToyyvJXcGz5Dehmk+5mCTreeutNlBWVIj07B9PTU7h1lfyAYLycIF3tkZziJnsjf2Wb72xTCZudRn1lLVa9q/jsk88McGs635PmwtPu5xZoVQJZYL3Ik446KodaWW2ryMmDt7eiKKRCdaxzP/I88rtMohIaIm2DyqH8McnzNiKoyCtm2xeaz1OEtBfd3bIdPKLkoXK4T+e5lIIM9tuKz2d+XqsEm7qXlJyOsQUv7hCgJ1DhVOiaVFcyXARPOQr8mriDnOJ8lFN5aKmuQxZ5DDEuwVEQAzMjtvF2Cns/IzGGA+VMyxuGP0q5SVmzEZNMJTCIUSFRfciKwolubJPGdjkWUwnstLek6qzZDYGsEAFwJvslxDEna5fGsMamjCFyGbBdLfh8XIbH5a6+1e8O6HDAWBxY6DtKBcBkKu/pt3zHbMbpV2Sn7m+QJwjAiYc4wM8xyihdB2RJRoobSYoqKoHjVyV5rnKaEz4vCDtIFik/A1as+1fuLnvAj9fiMpcX+I4jk+OgTkDUqZfkLx9nuVUvPasP33I+ep+H6qXyOniEOIPfel55xYGcIKXtssM6Km/VzUnLwUjxtnDaZi9f/jl2tL0y/Is//RfvaQpQDziFt3s8VBkloE75Px4O+FLZhQTVQEpY74vYBS6UlFnKWCh1nMyqtoqCf3rOKsuiWPh9NrhMuGqceEXMfMj3RCA6VD4hVFnY4nk6De80mDWhc2rP/hdEZfk5Oepc9+w5dQAvKRm7ze94QzkWO+d3PB9l9avtEQd9Tsosqz3jfFQHdYxtOsr2UKBJgZRNglJWESuhHcxStYluxji4dzEb8yCaIPgB/FYrGTKZZHFpmRGhyiGilDN5LkGIhKiI/vNr13Hj1m0CglpkkSF09/cj0c1nqF1tEHhQQcIWGUiYTFNcPcej6RvYPL/AhnxN5G/n9B/Md8FFRjE9M8PnNvk7A1k5uRQUZRSOWdQeUyhAFNWaGggBwDQZN4el+XRlEqRFyEiUTmQnkRo1MyfhKTK2b5XacGQL/lAYC3NTuHDqGGqolUubEnDXPm5yvtYedXcfPIN3fZN1GSSDTTOrRg0Bj5jeJ59+Zv4+AlMJZJCf3LiJBe8atOntOxcvoKOhHhusV2gj6PgyUPNRfmVk7Oq3CLv9s8+uoZcgsG1fh9GeQhx4l71k1GxT9o/F01J/ikb2+lt0Eg9oaFZB3pBFLDsnkwMzZiBMq7tWVnxY8nuRkuchU98i4CVYzimEm8L0L/7m+3j28CkaSorxh3/w9+Bdkb/SPC5efo3pp1CzjlpbKt5QILyFtKwCbCfn4tMb92yLmdz8HNQ1aUWhND5RG2mM41bO3poSi24F2A8++NZiuHrtIcsdw/lzx1FSlotgOMQ+WDMrgqZOFJlfU1hapdw3NI7xyQUcONBJQThBOl1lG2SYcBPdizcojIQsn5pWys1ViIgopsanzVJWQyBjDvsab3wmkZkIUIvpCKArrISEshyoPa4k5BCgB8PbCLAzvvtr37HwDpkEw1sbBD+Li+bXJh/DVfar2mWdwEthKrqed5m/VGIKhWI0gtGhCXzt62/YxtLiKbIuOisyZafcIfBbpMIXRJLKRaadTfrMJijX/pxDrLP8ptJJ++ROeNE3AB/rre2ULr/xFiYnJzhm1nHyxBE0k6aamxrQxI980dJT2Q5k5gsEJL6oFNYkfP3yBdJYFZWNFNtDsONAB2oU14oCNpHCdIOgX6sUkwkWknnt9o1r6Ot5wXE2bXtkFhQVIqckB1UNZRiZHsJuSgydba3wBlbQcuAAx3EmVlfCHP9uTKx4nanO3GyOqTC8az7cuH3HrE9ZmVkoLq+w6e9Sjts5AhsFVN0kUF4L+DA6NWjBlT/86DYB7Ta2optITd4hEHYRGJQgp7CcPKcKDQ2tqCfIkhAM+aMYHp3F9NqyBbT96O/+FkMTMxhYCBI8T2K89wVKxRuYT3Jqkm263T04bLHsOlqbjJdKUZLVVCFPapsascCx4uV4G5kax0snjtszBzuPki7kQ0jqJtiRM77AySZBxFY4ivHxKXQe6kQ5eZEU/RRXChpb6jkew8igAlFG0LSvoRFlxcUcm4opKb5NXs8e1g4MmRyvdeyjmYl5+FZWsc50dzmUtJAnM9ljuwiUEqgriKtWNcqqL0t9jDyB0sTAnfj2NkG8FGrFhdph+8nPb3Utiv/v3/wIP/n4Km5/dg89QwNYI59ITstEiuLkcSxpo343M9T0oRwINH3V1fsMH939DO6CDAuJk0LaTKHCfLQ0FXObyVihnrmbsIuw+X1xLCVo2lHyk/w6mbTEOuZmuqytxHdlyfbLjYLljhKAWbButoGAjXiX+WjzY7KT41PjW7IqLuN0Lp6s5yRfdDgWJseIYfKbz8pQoFkayXrFtpJcVllUCANc0mbEoZieyU4ecbnoGEucezo0fsw6aHLdcZsQn9Jds9yxDnLLYUJ2TZiCL9tH417liadlOfE/5RE/pPyqDCqGeLfcfPSQ6mwp8Ns5lL6DDXTPAYNO2fW/cojfk7FIstzkva6zvkrHPnqe/32JG/aOL8/4gq4n/en3vveeTTep836lArop8KGPrjuFdyqgB4Q/BL50zxpD1/nlgBoxYCFmxQxJtY9eVPgEvagn9K3cZJ5WWhpMSt/MkkqD6arwOtThagjlZ3nq9b0yKVP9xZ+VwLSrvK+GUaPEkaqIx+qo69aIIgA+rHqJEK1ietl5X4dTdzXiVw3pXHMeVNX10q+CLqWtvPzr1HblZyVLBgnMOkvEtBXDFLWalTC1Mv72b3OQIcPa5GR5MvLXhzBPbaqyVNHE0yg4dkx7dtB/Ekqp1WlzZ612PPvyRdu6Rk7eBYUlyC8oYZ1ZV2rNWvWUSmY/QaaVn5mHbGrdYvTqU8Xs0go+AVu1paw4BirYjtp/MTNL006sM4UfG5XPkEGzH1M4KoIUUjblSI1OmzW7KEwUb0mm10UyNVBr1eqoRDINjYEbN7/A8aOn0PX0BXIpAN94+RUyfOl4jpnZQM/uJganJjE2uYgH9x5hk3nsq61Ca2257XmXSaHS1Nxoy/MFGD6++jEmCBSkSZ86dhSnjx8mkJk1MKWPpr+1gk5OwP5AmCBxCU9e9JpAP//KeZx55ZxN+yj2loDT7Rs3yPzysauNsElr8seR4BGTEsWJvEQvaiNZV6QgYDcRWQSqZQRW8gmSpaNrrA8L60vQZsFl7JPWpn24++QJfvDDv0MmwdhrF07jQGczBvq6cfz4cbjZ1mJyWqU5NKJwFTlY24jis3td+MmHVzE+M4vM3BR4vQt43v2EjB+26kqqr/xOJJx81PoVuf7Tq3cwueDnOwQlb1/C0aPt7LpNeFd9NqUnXz4tFZ8aG6cGTaBNUPi8f4w05kF/3wsc7dxH5sfaUrCoTeRkLXqQZUAMUBY2bQZdVVNLgbTLfJdsJVtebg5CBGdimBrVTx7exzzLLSutLIQRCuFCgtTmxgYDsTfvdlEwJaGsqox0yPoUlSKP4CONtOEEq2SerJ/21lOokKVFL/y+CMZHp2yaTCtwY3zmzcuvk1a1gpFKG/ssJzuLIzFGRp5EkDaGpflJJJJWEsh3NBXscmkfPoLxJS8BqLb/iGLGu4pfXP8ciR6C3+0ojh46gXtf3CXwCrDv6sm7CCbYfss+0jwpYZUgvYYgRY7pU951BNcCaGusxqPnz/HxJ9fw7PkzZGV5OJ4o4EjfUwQXsioVkxa8vnVkU8Aq1ElrWzPpuR4HCLAq84tRXJjHurgwRhrYZp5FbOORiUmO0S30PHtkU1Sf3r+DK7dvE3yUoIkAKhRk+/j9ePT0EbLyMrGytkphPmQWh5eOHmUbbdtK0SPHj6GIgOzFUA8qahoQDKh9FrCvvQmd+5osKOjn1+5aWIqZ6VkDcbKob3JsjwwMWyy9wtICLLEuB1obkcoxpw2ed0Kr2I34yR82bdpwN0Ylk+39vKuP/eU3oedd2yBY1u4LZVhZ9aKxtRljczN4NNiH9s4DpBeC8dx8s+5rs/YFgu8Hd28z8W2CrRHU1tagqKAYReR/ij0YoeKgGQMFbtV2Wc11NQSpLThMgFqWX0ClK4L5xWWCAVKCGCH5pejY5BH5lWIRDjLvCEF5ChUBOcK707KQ5iZt7EYJTMvM5zZMvmQR6cmftcpXPoTagsvHciqW1zZpuoxlSkjx4N/+h7/D7YddCAcjSCIw2tzasNh8D549xbP+XkxMahGFwulQCSLvWOdYCjGdJtJXdmE2pmZnUFFSZXtfajWuxuyB3BjyXDEMryVALv3aTyBM4JaumQyOEfm2bic6ANNNJiB+JFClmFura35bCamxa3Kd7aBxHwdOcVCgjyndezJLSpksPJJTmop0VkMSKPJbhySsjChSUPWMFiMwcTOaWJge/gm4KYaZ5Ir4pWRjXF5aWV0uc45XurouuajyKF1eMLmi65KtAnECX0pX5TO3Fj2ncvAdJmri2q6JV+k3T80otJe3HXvvCDBKYBtA4keWK+Wl7NQOSieOMRz5rhScb8MLvL7DOktmqU3MiqZDj1hdmC7T/BIrqBp22/mzjHhd95P+OYFX3Nla96zwztP8R5TMzjKzG38bImXmSsAKzEqYydDaied7ORmyptZh88h8T07KlqcGgZ6xzB2wooqY8OdzalgDcTwEBJSXIU9VSA/wUL5qBHW4rm1TSFjaVl4NNsfa5HSe2lll5IfvKAXlofTi5TfBynycp+M14KETfpx0nDSsCPzPGlznuq+TvbJZ5zA9lUn+Lrqu6sjcK81AyF2R4AObCRhbCiJIABYls1/edWE90YU0DvzfOU7NE0EysiIO1FKCHbYFBaw6O4lt6uWgUlpTk9O4/Nrbtu+XAofK4fvZ025q6G1orm9BDTXX5BjBTSSGwtxiama5WKbAYcugolrWpojF/ApRIGuwq0oCQOojLZXW3orz84sksB0DFUmqJu9pRWUCtfhNSkwTjrJaCQCQMfAn1oLUol0ZHGAaXIlkBm6WgW28m4bxiVHsP9iK9gMEBAQaO8wzQA3ZzXIEpQF2j6Dr+SAWKGQ66spw+exRpJLJRDa2sOzVJrcBHDpyAFW1dRgZHcA3v/EWnj95jP3tbdR08y0mk/p2MxRGNgHNDhl5QpIL3f0j6B0at0CLR/YfxKHDnXATQKRS09/WljlkOB4yZDFXaWvaEsflSbepTjErrdyTHUX0pdWNMTaW2kGO1uEg65+QhuKKSiSTiT/re8Z67aDAk4va0lqszfrw6NYXWJ2dQEdVMX7nd3+duDQZdayDYq2NTUyQ/hIscGcm89RqxqdPnuLxs168oACrKi/Bu+9ewoH9BxTbGvcf36WwyGKemi5zYz20ZtOOUfLA9Kxi3Lj7AAePtOCN184hzHtakZVC8J1fWGTTW9qWSdYu+VvdvPsI6bmFuHHrJtuwHuVF2sg8EWsrK6Rbth3pQs65bpeYpAKkRk2RkCVcDuBurd7KzsTw0Ai035/iQHkX5+FbXrbAlU58NI3vCNxkzjmkwd1YMrqH5tA1uoC2Ay0GLh48p3CanaYSFiZ4Usz3VJSVlVPY56O4rJACmIL67gssL/jw27/3D7C8vkga20VVGcdIdjbrJwFEoSL6I0gSaJajd4xjS5H9Fa1ffWwhW/QhrfmDfmyRbucCG4gJZLtTLBr7yWNnMNI3RnAfxaHODmizZBMyJG7RudLcIRiSz5h3PYr5iWl0EsDIYT+0TjpypaC6ohhryz4qL5moqa3G7NQUwVI1+gdGWKcSaNm+YqeJa3jn5o2RVLTXYS0Swvf/+m/Q1/+CytIQLmoTdLZjYUkxgWkenvR14X5PP44dOoL2mmpblekPrGNpbRHLq0vYIG9ZC64z33ScPdQJj/pZoVbI3wOhKAHPNGkoie0YNjC5v72BypgUrm2Opxn414JobazDd7/1jsXJGx8dxSKfmydIe+noERwkMH/59YtUAotZ5xacPdyCk2eOo6G52aYwe3p7yP8UeHcCgfVNtkkeogluLPhCFsC0kkB7dGQAVz/+GCOT4yjOKUAGAU/Srhyst7Cy7scvr1xBhHW69MoF0myehb6xvRHJ/7QLgxQq/56rxvz8CuYmxnCQZTGliPQzNDZhqz+rykpNKXMz/QAVL/Eh8fD8vGw0N9WQ92+StyYTQG1iZn4VQ+yHpwPP8MsbV7HKvm7o7CSAWSNgZ59TYdL0fG5GDhbJh7TJeiHpnpKAoHQEP/3wMwJNAjIqiPlFOaivK8YrZ44ikeCuvaUGnpQEAvYlLFKZ7BkZQmFePqpLy5BJmsslvddUsi8J4ARC5NQvELNLjlqVGkJlThoeL1H+cjyGE1IRiFH5jUUoKzZt2i2wlUiQtYNspqXwQJLVslZLBgkQZciPk4Qmy7PkkfijA1oceeXsTMO02XZazRn3/ZKflANCEim/FG6Gcl1twTEm4BDlmBBIkpwWmJIsVvl1TTEdlb7qIWu8rG7CCSqbQpSwBObjbJYjjoP4oW35dE156JDvlQ0SfgwUMT2FNtFtm4VgGa089rRzOIBL15x31Uf2As8NvLEM5rOmtHWR90QXkulfYiD7T/f3znWfeUuhV1vpmuECYR97RkBQuMDBBmrjLzO1j3MY4FIdVJc/+ad//F6MqNJeFjrmDYEJe4hMSw2huWMdMvnb8nsBMTYydlUofvGeAZC993TNmXJwHOPNtKGKUGDHD6tXHC1zMMUBkU09CeyxYfWQoJCBKTaa82Fj87cqLoao+jtIlNckNHlB9zguLT2rpAhI1gvWzwFwLCMbSteNCFUHlsVpTKuF1cYOnrDZ+V/8CoUOiUWASpoUYSCvMF9eUNrqGFl+gtRG1S+y8mnLBw2OGJnZJgfKLMHOXIDgjAxvYycBS7EMbLHdmrK28E5ztq2iS6MQjoQDSGEe2l9QTMCjlYb3HlArXKLQ9aCxqcmmNh49emxb/Qgc1VdVY5rCXJucN9Q2oYIMX0EwNZ02TwGdnJ6CzMxsMrAUW2lYVlZhGsx2EjWe8Ibtf7ijFXUciCISj1b5ZWWYn40GukC0Bqem9NTvyWT+Gdm5WKHmrfg1uidGKU1FQH1sbMziR4329lJoRVDfVItsMuRYojO9nZVJxpCShO4XvXjyrAdPn72g5peOY/sb0dba5ExzsW01nrTZt8+3TIGSjunxRZRTwAXIrKtrG1BakEfySsT6RtSYieMdnoQRCvSRhTV09/Uy3yw0VhezTTdx48Z1lJWWEojkE5DkoKahhuCFgHZ6yvr6YfdjfPHgHjVht/kssTEIIJgm+52ndig2mxyzN3ld1l1ZfsxUz/ofbNmHUr6n7Z78vgX8wz/8Xew71MH2IZJWxO5kFzIJGjxsWykX2nOOiSA9Ixs7CS7cfz7CsRfGb3zzNVw+9wq2IwnIz6QQLirivScYX11ETlEuHj64g+p6MvfUTNz64j6ZQxjf+eZlszKnp2daGyhemWJoiWgVZyjgXcHSyhq8FDqDk2PIz3Hh7QunrR9kMZigcFhaWOKz2qNMDvwxeJLdtt1OQsIOhXsEPoKMZ739qKirQXOLpnjXMTM5DK9vxZbnFxYV8lmCuNVV5Hg8KFFMJdLI7Nwy7jwZwjLHxap/BZuBKAafd2OZYHvdu0wa2cLE6AimZibR099D0NzFNnIZoHja9RyRXR+WVxbR0daKMyfO4rPrX3DcJpHOS1hKx8Kp7+HBfmxrymiDDF5Tm6SL3QQtWw/Yfp69A8P4m/d/iRuPulBUXY1ECrzxyQkqLLXwTi9iaWmOIL/TxsHzp0+sb8XG0jxptqenWbBXwpganLStmzr2EfyX5uHU8UM23mV18GRmYYtKV09Pl+2peuf+QxQXV2FxZYFgtQ9DbL+uZ/0I7GxiNDiDD764aRtL76TG0Nl5AM1HX8YXgRQ8mg+gJjOK2fExPBucxb7qehzd30R6T+C4eWEgcXC03/ymXPk5yCWNHT9wANl5OUgiEBziGJyannMA53oAPV2D2CCAri8hGCc/qK8oQw75SW5BDkH7fptSDnpXsTA7j8DqOkH1MloI0jyZLvMR3GR5o1qxuyl5kEo6dTYffvTwMflJFfp6hzhmE5BVXILwTjL5RDLf2UJBSR77pdcsSLkci6UClVQKxXbld3qHCsDy0iy+/fV34CKQ8K+tYsW3ilSOwRSCqQiVtA2C03zWkQwXXVQ0i0vKOYYLbCZBLi4K+nz82BHyJLkBJJrPWgKBU0oSey/B4TXp6YkW2Dgj3S0mjpGRRcyS9lL4ey7ghVbaPtBm4ASdtVVVcHE8Z7K8sgiFNylbKJ8UtiQ1NZ2KUA8ePH5CRYwCmXzhyME2aLuyrZAf+wimL1x6GRfOnzd+VFpUjNHhQVv1DSog2tXg4YMHaG5us8UTK4E15nsfJZWlyOD4lfN9VlIY7UVUWn27WDPZloxV8oc0ysGUhE0k7aQhHNvExhaVtyy2E+uqmZF08pbYVpSgms8J/EjWUUDEIxAIgEh+amWmOkC8WOGh4sYDA1GUY5pSlK+WfNqkhApUaaW37tk2g5SNUlallEu0ymJOKWvTj1qApfbWLIH6V/lIJrMW5ge+K/nOdyRZJWt0JhnsyGWmwW+bVuZH55riVbklyw1X6EUeJu+VNn8L/PDUOWeawgx8wvJ16uUwb5XBgNbeIcAmDMNXjW9Z2nZfiZE+Wd9t5m/Tirxk2wux8EpD/Fvli+ONvbf2/meqTqJ2T6VRWkn/5J/80XtqZAEgp1GcQwJEjnHaVV+OzHpGdRBSVeEFYpS5wBpftHcMuDhn1oEONuVhBXJOnQo5DWQ/+ciXBdcfryt93TYiYUWVlmNZU3OpgTUH68w9G+BRo/GenlfaNm2oNPht5kmexxFp3MomcGdlZ/5WbqXNj1MslZtp6px5yXrllInXmJ+0L/02PyB7mg/uVVVEKmSs9+X3EwwSyPCaPxC0c3kITSyHsB6Vv5Bid6XAB5dFL/5mazYqXOxcMsjF5RVjJk3U+OSEKYdkTctoe5HXXnsNzY1NmJycwhe3btneid9691s4zwGuaYOi4mJqtGuYmJi0ssvxvpwaoNpRU5faTHt5ccHKL4TePziAyppK3Lh+leBNq40IjHhdg0Z10cpJmWmV1r1798zRWTGXFFbA51+jEPfadKOZsjnstMeZop8LcY+NjaDz4D709XRTgLqp8RdifX2NoDNiwVtzc7OZXhceP3pKQXcCY9Sym+qq8e7XX6d2mkXBFzGQkOpKN2uhArROjkyTYeThQOdB0x41MCfGR1EoPwkyw+B60Ghzi3UZn1vC4NiUOdN/8503cfRAK1oJ/krLinHt6udk6ukoKCpAILKB51296Gg5gMrKSvgp6GXqHhweJbhMtS1KNAZEEjZ9bUBbzCzZLJrSCrWIpKGmDiV5JWbxUpTuxeV55pGGopIycwgPrQWNoWt0uMjot0nXokVFJQ8THCTzvTvPB3Dlk0fIz8rD/+kf/C5qa6ttA2X5diytLqC4vBw97LN7j+6hldp+AQWRf9WLkaERgqAWHKXg0bMaI2v+daYts7jDENbZXyr/s+4B4r8UzMxN2abH2W5nVU8uhXWGO9WmR165+CrfpVZMMLayvMD+JVAmLSlquJam55LWwhSGuRRyBw/uZ15L5h+YQcDBkWfarEC99HcNNfk5kuQJaJ8jLbcQI4ODGOjuR2NNNbIJQAXeBADWSbuanpciEImG+J6PQNJl1qNTZ47i2mdfYG3FjywC+Gc9feaYvbMTYd1WceXKR1hZWYKi7qdS0KyurGBxftGAcW52lo2FJdLzVSowI/ML8LL8axxfIxOjtsCkrqIGLfVN7PdBW0zSRdAlJfLNt94yi/PC/KxNk+9Gt9FY1Ui6mzYhv6+zw+qwGQ2zf1eNSYsprHAca5WgNmOWP1aE9RJozMrIIGBrQn1zHQoqijDsG8Ps8hKmhiZNOUoi2Cxq6sSVsQVMBzbQ7kmEn2Dw+cAYgVIlzp44ynJRsSBYXPAtYnBqlPROAUZ+XZiegcbyKgwPj2B4fILjN0I6FXhIJ5DyYpp0Qi6GUvZ3HgX+9N177DsvqjtaUcq2FJ1vEKD5VnyYm1u0GGpadSoaV6gQCWv5y0mJ0JSt6rklZUdslO/Ksqfau9guYospyfL3U1DWVY7XTNsgPiszB9VVNaQpKiIcS7PT05ifmcb5l16yUBIK3Cqa3aKyv7CwYIsGRH9R9pX6QwtBsgmGs7SLBnORgFW/KFiwXAT0CQb8tlWP4vghgcoHqLhRYdjlPVdqBtwp6Sgrr8HQxJxZ9jweF1IyUo2faL9FbdHVVleHMvIVLcQIs88HRsbw8fXP4SewKquowt/+7Y8xT0WYrBr55GV5bONF1kW+gf/V7/wGFbo6tuEsfMuLKCHgampqxLNnzzBA0F1fX4uTZ8+guaOD+S/jpx/+iLxO4USoEBeV2CyCwnrkEoifb6/Es/kQ23CHsoIKDUGkthlKSwiaJXxzO8GUixzSjuReIusrWeZsAbZjyqrGvWSODBUGEHjfrLnkD/LrjMtvfTsyM9Gm1AQUtAuH9YfGM/tY1/QtOtdYNVlNXqa0HdcggS4BM2bCf0pLh/lw8Vs8yW5ZXg7I0jOOgcRx6lc51K9xlyeV2fE5c+S9A57IXfiMUx8nDydhB0cY4NM9y1WnAlfi3Xo+fs2R7c652i6OC5SvI+9Vb9VJINPBCQ6+sOclF3S+l4cOwyu6YkVxyqvbqo/Ok/7Fn/7pe2IKAiq6oabXDQkdmR61YmiT2qnzURcrpgYHC59R4k6B9XEaUGeWinOiXPWf86Vv+1+XnXMhYzPP6Zf1uwOA1GDSpAwc8TCfmr3DqazQOyvBP3WUAJwBJR7xd5SmVXovTQENqzQJQg2q9PnlPLP3rh28aH3I619awpTnXocoP6WpjlUecQucULg+6hwBMMWDUbH1WxagIAfBYjCMOT+ZENs3wsG6GHMjmJiGvJQY/mC/G+MjwwRZGbZUOi8nD2nUDrUlUG5+kTmz+ii8Lr16GTkUbtWVVUbk58+9TC0wn+fU9pmf2kWruxQLSQNCU8mKj5SfX2CBUrVCTZasdQq0+bl5s3J0vXiGqvJi1FZXYHRswpbzyzKQk5PFumxCWxaJ+GR9k9YRIHhza7Cy/pk5ubwn7WjL6Ru2k4BETo6HbbONc+dfJkBotWjuk1PT6O3tIUNZt6jWEtwP7j9EU0srBaYffu8ivvbWaxQSLB8FlczmiaxXEuu5ux3BLAV7siuHQoqMkQJdIEN+bNoDUnGsktKkPJCZJOygZ2wIS2tRAtRJ2/rnG2+/gRs3rpoA0gaqCgwaZr9oT8nZJR+fW8Ctz+7g4f27GB0axNe/9nXTFrt6u/H42QObYikgKBUCZi05HjQ1q60m2O4cnPI/kSOwKyGNDDEJ6yEflv1sX4Lugf5B67vikiKkU7AM9vURHHuRl59LBsu0Ipvo7RrE8NwK/vJHP2e7ufCNr13GxQsn4fJoE+ts9PYNQsCqY99h02i/uH8bI6Nj7OtcvHLuPMpLSlFUUGQgWHQqbVX04QwOOdmSkbPOXT2DSPXk4N6D+3jt4lnsb1EU8wDmCERUJy1kkNUwlQCsgDSzEVrDim/GNj7XKj7tryn/F+15qD4PBIMESRHU1jfwU4/ghlaJakl/2KapXczXRwCUk53PwZOGX3x6HYmpHszPLsGT7MKvf/sdHDt6EI0NteaHJsAZDUXZHj1QINd3v/4O2glWhoa68eorr+Dm548NTNQ0NRG8F6O9vc3KuLbmxaHOQ2hoUNDPAEHXgu3ZJ19G8TFtv7O67kcsKxt9i4tYpUCKuQlyPKnQbtSaam6srsGbl18jLS3ZtOrJY8dx7qWXqWiUIzu/FBUcP7JU+wgGtIJ2ZWkFG1Qijp88yjIwfZahubnZAIz2bZTzdVa2It+vEZTsELjNE1hkErCRLrbFD5Yx6R3F9AaFcyCEgacDFFgUnuTJDZ1n8SiShJA7B0ezUpG2sYi+4QGm68Lpl06Sbtcwzzr2jw9jimN1N5H8h8Avg0J3f2ObjckUApHc/GybtkvnmNK2UlsEL1mkutqMLFSRTtO2ItjxJGMrw428khKL26UFOUPDQzZNt77GsVpRgjRNvRNwy09qjHQnQDY4NGTT2R6OUylpWVKEtAsEeUSGFuJQeSvIdCHLHUPfwFN4Ob4ryipRWVpDYaup223yoDkqUyM4evAA3AQ9Aq+ajpVyKUVfq0LVHnKNEI8TABgdI5/MTDPQYNYbWd+oSGjBkBbCLC4tGI/Vlj3JpLHJeR9++Isv8O//889w9dYDKjg56BoYRf/QFD7/+BqB3pqFH9lJpExgvygG3+rGKo517ENVIdskyWV+aP/T/+9/x/PJATwb66FSN4EkjqvZyRlTuooLclFZXAg3+cGbb78ON8GOh/zi4bOnKFe4Fq0GZxvWNzeatb2v9wXHU4r5D2qRT0V5kQW2VT2z0thDsWRMjik+IWyqfl9mBKNhF7ybpOcY2yXBRcUtCR65iBB+RbYTSU87SCVPykzeIdYkkKSsk9VWMkDb+0kqCkjIfSUUCpmsUKw+Yxisi2SaruljQIiyziw0HMPi/+pj8fi4xUwAmG8aoJBiLnmpQ6udJYu0eMEsWHxHGENGFuUlACWAK98zTUkqLwNgLK/yU9rGZYkPdEimaKYtfqgMclGS3OWpqmXP6LoO5ffldKTd/hUBr7Ls/VYZlbcdvPTVdWIb/slIo62wnDbRdRkVmCcxhrkvKS2+v/cWP/H3VS7es/IILega/7Pn2X4KoKoKsqR2R3sIytKlhNVIgUCAnSZzo3QYFcYpqCxezvPONScDNdRe0fXbrtmPr06dp/lxwIpKpGIJaNlUJ6/Zdb2gbx66rorHVz0I6Oiw//W8gI+1Cn/rNf6pHPphU5O8roZUurJQ6LpWG8qaIuakqSwh2C81ASuf8786UOdGPPw4+ZGo7TmV1SE0lU/L5jVPrdUlEnqa4hG4U9gFmeV9BF1TvjACO0k2Rx5gW88hj2J3B99sdCMrvISHj5+gjgJMlhyBBfI4TBFsJKXl4ubtRxS67WhpbbIl8or5I8tkYWGRlU9lEqB0iFtm3xQbVPJfUtR6OYdOjo9jdHQE7R0tqKmpRmNzK9bYx9pOqDAvw/ZlBFLN10DLhxcWZo2JKaaKNPeszGwUUNhptaOaXJq0QIgYokC0WstAMttIy/mluTa3dBjo0rSAOy2DNOW3ZfqtLe14/OgRRibGsI8C88Off0BtvtBWF+XkZBuT10bR3tUVCpAkTFNzdBcUYmItiJ/+8MfUfr2scwwVlXUU+C2YIMBaWp5hPoVYXF5le0fw6PEoBXoVvv3u23jxogvrFCg5BLRqN1d6JjW9bKz6QgQ1Y7h37yHbLgEvE8i+87W3oPg/J06ctGXmA/09WCJIraygQKVg0hiQFVDmb5GaYuOINhXBX5YB0Uh6lvzG0rHJfhf40lTCPNt5h2DlzMmTpB45es9TU0/GwMAYlr0hvH/lc5Qwj5cunMMbb7xE+gpDewmGItQ0+VxbawcZdRCBaIhCfBruRDcuX3iTQCcRTQ1N2CFj/MXPfopU0rN8AV0UfjL/azFFKLRBcLKBQGgHt6/fQK4nDWdPdkJhHkrKBIJJmxT+WWyT8soyKiM7mKJQuXPvARpb2zBDsBEjHYjk5WOmsa+NgyOkdS/LtOoPkw5T0L5vn9Hf6NiYWTRTOH4VZiRKeu8dnsTV2w8tKKgWOtSUl+Fb71yAd2UeV699ZqE1XKQRbaTd1NBsoTTMz4TjZ2iwDx3th/Dzn900Z/+W9hoU5Wegc/9+85NRfDVZlRUAV9avkcF+5FNRqCgl3XEMhAg4tkmj158+x/PxSQIubRslx2MtpnDBk+ZBAb9PHT2KB4+ekvbcOHP2jMWxGp4gOJj1YWZ6HnnZWXj44CaKi/NRzfJp1ajCJoyPjVL4J1pcp+nZGbMuUHxBgW6DIWcqXuCvur4Ou6RtT0kuusafYiE0g/WdDXiXNjA7vECQTaAicHXmZUyGZMlxozl1B3k7K6hrqsL00hzGZkdw9+EtDIz3YmF5mUJPCz+iBALbbIsqlBQQJFPQ7hB8uFjHZFJbSrL2otNG9AkoqaxEI5WWttcvIvdgOwpaW+AhMFb4FAnppeVFNLY0k1cQFE5N2bS/Vmg289rC4gKB44RNwWvqW474WuX34P59VNfVYd/+g6gur0AVwUZTdRUWp8YJtnJx6CBBDPPNychDAssb5TgZ7u/Di+dP8frli7aQQNN/svBLOMlyqG8Pr40Nj1v5swh2tWpRU9nb284KPPF3MZ714LrxH8lRrYbNZhskkZaWfRF8cvMOfvCLjzA+M4Wl4AKeDD9F13A/Hj15jE2CLE3Fayq6sLIEwVUf2ymBCk8aOqkQVhWXktdEbd/bm7fvIJAcwk6mZNo2fv1r72CTY3uVSl9DbS2OnjiGLLaLVim7CUDz2D71jQ1UGCeMZ2yRL2jaNSPLQyWJoDwrw2RReXEFCtn+pblFyPfkIZkgKimWSL6dS9oJIYOKeSr/jpZsWH8O+mX8SEAIHvg51j2UPWxA8t0trIS2sUPwnbbD8UxlUPu1atW4xrcsxzpWvCs2rgSa1YCSHZKZcfkreSKZJtDmGFpg1i8BIQXP1RSgPgK59g5bPj5jJl4jQ4Nkn0Ce5JHjSrSXB9NV+jZrxm+9bRYt9pvNfLEs2huaJ1+WyxEszqyW8nOAkHJTfztWMudQag4ukfyzZ/Q603GetpI61/SntHVHj6kAPJS20pC8lyKqflOeBi736iSrpMJHqYwWwoLvSb/VobwsQaWvc0ub9eBHfwKISX/8z/7Ze07FBFKc2Byy1mjFwq7AkDJl4RVIUeZKZ1NmZx4q0pgAAP/0SURBVBWczKDSNMR8VVjloed1LmnkFEBJq0LOuXOwWnuFEXBRZfSO3rV3VBZWTr9VeeWvZ/TbOZwyxD9Wsb079oP/7Bmm6dzeIyzlxzuR6LYJXnWKWahIJJoSkSlW78VBTLycylcM1fJT0kpPZyy781uHk5aQuuLg6FvATkLJ2pR5af8030YiNV22L9ttCW5EOJhkOv/NzgJEV5ctxk9JYQEUwX2gX74hSTh6/AyFbjYePu3BcfmQ7G4in8AksLpmQlnavNNOAn9Ou+lQPzrTqc5A0kCVM3IRmdbw6BAKmM/Sig+Pnz4zQXXy2CFqbQXIyytBSXmJMdi79+6gsbHO4r/U1dSh6/kL3i9kkuyjbQ0AZqT+Yv/E9jQeEZYG5GY0QtDTyPpvkRFF4HJ7MDc9S8BXgUwKR02RPnr8EN/67nfw6NlzJGzu4K1XX0Yp20AWlSjbb2FZUwBEn+yOMAV3UmYu/upHP6XGnoC3Lpwyram8vA4boTDGRkZxaP8+rCz68OzpINaCUUxPB/Hr3/kGThw/aP5gGVlZRgcrBJP1jYruvY2FOS8BYDcZYBi/8Rvv4sxL55GRm2G+DPG6SYBneTxI4SCXyVnMR1MbHKZsb4e2BBQVyFSO92GODbW/pjIba+qlEtpOAsQy2CRo0GblHjJfLReX5jY8OoXl9TAeP+vB//Uf/xE6CcxC6wG0t7YyDwrDzV22W6WB8DBp6dajW3jy6A7OHTmF3hcDfH+c/b+N6rJCMtp0zIyNW9m1AlRAQP49QQLR6ZlFjI3OYIBauNq6pqqEujKZNoF8JjVti17P9DW1oC2GRoemKeRqMT65yKd2MTM7qg63KaAdbc5ekM2rsh7HzHKqgLECeLU1DbZC0x/0GQAMRUJYJv0/fN6HwZEZKIiqxkhDTRWK81x48PAuLl1+FUeOnSToq7UAtfKTEh9aDaxjZnEJvjWtLgzg1q0XLMEuThxtQeeBZgKrCvaFx0alto2Sf+MyAa22vBJbT+dvhQkRk02jAnC/uw9B0pqAsovDIkNWnGQXasuqUMQ+vnzhEkYJOEMUOgcIFsRg/91/+Ct09Q2ir6fH9jAtKtY02rYB1rGxSRwhWCuvqIC239JuAfJnk0P+iteHbIJPP4V5fW0D+7MZ3pAXNa11GFkcxLRvGFFs2d6H2xspmB6es706FcrlzMvnMR/eQVqiCw2eBKSHZ5FTlIl1jqtAdJ0AxY/V9RWCWjdGCWi9FP6y+qUSqHR2dprylkYaDrKdAwQOCsopYbi7E7U+qmQflVTX2hY0KSkUpntCOSincgrbEoLicSpq0xNTxgPERzQ9rmkiWaIOHDxI/pKMpaVFmzISGKtvamZba1ow1aZgZdF9+uwJZhenUFZCIEQhnBhLQSxKUE9A1ktlSG4Q+QU57CftJ0hlwe1YuG3KmuPenLKTFYTbsboocK8sLQpjohiBKkuI4NdLoGZ7hrJf5XcajSXhEfnA//Kv/h1uPbzPdo4ilhhGVkkOtki7SQrtEFb6BKSuBORz7KTkuGxPRpNNZG5leQUWvFVjXnQ0OPACqzuriBL8uBNT0VnXhEMdHViZXbbpyCae9w4NY2xoFOPkR7fvfEF+NE0aLbJpf228LZ68zrKWUBEVMJJCZXEvqVwpzh8hDTKYl9wHNiIBJFJp8XM8FFAh0lityk2zrYj6VkJIJm2GEh2AQRUPCbJAkf8rNIcUQDd1cC2CkeVbQbTVfqJ7ySTNiEj0S6ZLZigN8TEdjvxzFsrpkKVLQEt+YAI0el7PyEVJci8uIw3IWHoOcJM8ksHE2TZHmEDQwElbPN3O+Fs4wMAY01D7KE0OMHtI9iTLzx61//nZk+l7z0vmOOnznr3H+7wnif1VnUTCAnniFM6h53VN7yvdOKbQrJhWqStX4RfRm2hTbWR58J8D9pw8te2arilrwxv6YXe/+uxVx46k7/3z772nE4EbJRolCFHGEtIeassKzihC1ooJNUpUCJialCqpxlQnSsAY+lM6epeHIVwWyMnHKQ6bnJ94MZwOiDdK3JwpS5s6TFNV9j4/DqhzrDlWND4v4KNXnfwcQOSk7KTn/L/3HP9ECPoIVouIDDTwJaUZP2QqFQAz5sTrtnWKyqDUWD/bRJUdoLIIeGjQ6zsO4Ax4sS2kwRjYiJD4yRR0XVO3i4EdrERiBCHalmUHs7s52GSZDhSk4FQhtVIStKIhx1i+Rw/u8TeJiQSQnJyBH/zoF9hOiuGdr72JPGpJy2SywWCQTEuxvjTFyHqoXGwrEeM265CSSibHa1ogYQsiqO0mpbI2LHOImnc+Adi9R48ssnVDdSkqyBgVukFAWoAuLy8H+/e3m1+Hpl2WllcI1koJ0oJkzFolxGbRQOPJLgWx2patwi+CCV7bCO0Q6OTAnZ5KmmG/skw+n5/Cew5ZZKoCacWlJWTm6fjlB7/A6SMHUU4tcF0aJ9tie5cgNbKNpuY226PSt7aB//RXP0Zk1ou//+5ltBzqQCIZVAmZ+w/++vvIzy6gIKwkYHAxzQSb+jl67ACOnzxNQZ+Nagp5BRpdXyPTK1K7peBJVzf6e4cwQKHaeWQfvvPdryE92/EnU8BVWS6LC4pQnl+MAgKJyZlZFFGj3Y5tYoLaczk1eHYlhQHBIZmz4pspKrWYaUjML7RpAVnzS0ptmlJbM2kULPkVV2nSBJG2+YlSQL4gGO48fBxvv/4Ns34JAEe32V9sN3duOnYTYzbFOzgzihvXr6CzqQmh1SDruYma6iYyxVTMzU6a5UY+eiXFxQhTW5ZlISc3l0KoFynpOfjwygc4fagdF88cQxrBljbuXVpagt/vRcDrR2V1HZURUMiMYTc9C897Rgl27uDggRYCtTJMjk/a/nh5xYW2KlcBKjPJkBVdO8ZPiABPgF5TnhVlFQQeHqxrQcnCOu4olEQgbOB6Y32ZfeYy35hXLl1CdV0tUigkFAV8enyO5VllPURXO+ZDFCW9+Ta28bC7GzvJCThz9mU0E9gL5GgKy+9fM/9BafEK4TA7NWHTv5p+KlRwTIKLskIKwHWfReBPSNxGR2UN/uCb7+AwgdDl0yfgChOQFBajqrIed69/TuYaw8jgALIp5Otqy83vsL21FumaNlyaQ5mCig4PmwXv2aPHtpWQ/DHlW7RK4JxM4by+4cMIQUlVVQW8vjX81d/9QDOueNz7FKlZeWis6sCBmhMEkq+g6+ET8qEg3Byrb5+4xL6JIH83iH0c8wUEiDuuRAzN9iORCkNwm/RJPrlLnjJFwKbdDoxeRAdLK2huP4rUvFIkcVy4y2vxlGDyKdvu/OlT5rgtH052mkPn7HBZMwVoZ6mUNLbvQ7on23Z1cKUlwpNJ+hZPjyWit7ePbZeE0vJiWxSjVY+yCPnXN2wvRwmtNH4kmIYJfscmR5Dhdpv7g6w2SRz3SwRifb3dFmRVbgw5vJdG4CULsPhZuivdeGaQtCsFLIc8aHt3C+v87Q0HkZJBGUQaT03Ut/wJo3B5UlFYUIzC4lJbkfyjn1/Bf/yrH2B4ehIJWQJzUga1WIcK6XYygqtUe9PTsJtGPsV65pTkIrYVRj7bWiuM1V8dpK+O2kYCxW0DHtppoDgrCbmeDDTWd2BnK4Y1AjWt0uzp6aOSsAEP+cMr50/xGRc2qey1EWwrKPD8/ILx1rLSMpMRGemZWPOus99c8Ab8ZnELkWelkkeveBcwOjZkfPILKsaPmP7B9nZb6RsNrqPGtYWKjFT0rVO2kE+Sa8OPNKRRjibzQynA6zEEo5SdrJO2NFOcRsk2uRIU5uVSSJNvkxeRBEhzlG9qFwEcyoy4IUTfAmkSsFK+xTN1OLKZJCH+zxPbV5H56jm9p9iMaaRX3Zd/pcljAycOWOJjJlcpipwz3tN1e1Zp8glH1uq2I78tTyah6UuBOU1Lqk+YsaXv4ATHQGLGHl7UO076ex/7cw4rB5/Vt57RuWhDIFV1NsMN29CAlMrHOplLFp+zRYDMW1a7eHp8KH7ifFk59vLUPX1YcdXPgJcykQVIN5W5AIgSzCDxCU3aJpSWgPOSnfOHCiziVyA/xRCRuV6HtnYxBMqCGrDSxw7n22kYJz0rCJ8VuBMRKE01oD3Lf5q+02EdwncM3fIZa1gezrPOoft7CToX7Ng73/tSg2nqT8AgDrr0nkCP/eK5AJkimUtTlzVM1yQgmTtPHYdD1U/P61xFUTmMSClE9ZHvi0CX2tWInW3S593ht/as3IF3hww5geCC2spr1UkYe3Td/GlkatdKxubmWjQ2N6CDWuX6WgQf/PIKjpw5igMdTfBwAEhQypHeWfjAftMfCx631qksaiutKBFxOm0jAk7G2PgISqiBBcgkbt58SEE6jTPU2OUMXl1bhenZWTObyswtJ3r5dWn/ujUKk1AwTLrwQPspKkipFl9o2a80TQFwTf2pNGpb5S9h+PD+A0xPTVssMlkFFD1ccXgkMAUclxeWbCqutqLcnP4zKTiDEa0ApVZJgDc2TAaUk4+ffnQTYxNLONBQiW+9+xrK65oteOztW3fRReb08rnzZHAFtrXPuXPncPL0SWRmU3C40yzY5ycfXsHFC5dQXFxC4RvE4+4+9PWP4eGDhygvL8I3v/E2gUAOgoEA8qgxkxqtvdJSXPCxvT/85YdoamtDbSUBXNBPhhtFY1MbBkcnqLmKDpJYXmqDrLssX7IGqE3CBLNbZNAKFFpXXYVUCkbtibceDFl8p8KicjS0NCDBncA0qbVTwBQLqJFRalXgNtPMpQKkthwYmcLPf/RjFFH7fevy19E/OEva9VCjzkVv13Pbz7GSIHqLTCtIje2jTz62MsgfJ8j+fnDnDgFIAn7tu1+32E9B0qUss1oq7l1eMo24sKAUwyMT2AhvYXHZj7sPbuHksYM4f/KogX4FsRQTn19YxO0Hd2xz5aKyEmh/S+t3jmXRh+KHrYUI0gl88ikMFRh2cmqGID2Ef/X//JfoaKpFdWUFzl+4SMGeg4TkVJaVignB1fTEODap7cu/0axeBDGKUfW4q4tgUdbQIIgHWBeCcyogGg+LS4tmqZHvyiaFzQJBaHV5KaIbYdu2p4xlKC8pMcteNQHhoeZWvH78FA4370drXROKCTIVaT+J/KHAlYUPr1/FmZfPoIpjpbosn+DPj5KCHLS1tyAc8GJlcRY19Y0IRHbw7FkX9h87Zrs95LGvElI5DpMpFCN+jI1OonfguSmvsaQdfPD5TYzMzCArt4D98F8RPJ5EYlYDQq5sLM8uw784icIsDy4eO4KjjQ0oJCAq8KTh1o3PUFZVyvE5xfo5W49ta5FOCEhNSrcxJaurx6WAtimobmhDjIpPKCkV8/4Ibj16hrv376ChsQbvvvG6uSBME5SUVZSZNXFrI4LBvn7jIbJc6QiTRtPTXLZrhPh7oTZ3TnKTB2SYH5R8RL0ra6YESjjW1DbZrhey6AgMT06OWvBU7T6RKF5NAZ8U28LYSD8unj+HjMxsm64Uz5WsKOa5rPJaoCOLo/irViOLHyWkxOALreHq7VsIRMMo4LNUdcztQuEe9EnPkE9XJgHfEv7X/+3fYZEKY3K2GztpBF0EqgoumpGRhwj5GFEWeabjNC3gWUse8PKBDrSQvi+eOgcP0bEnloTq0nLyUMeyk+/JweF9+wm62jAwPIUXQ6O409PF/k40a+8SFZfCkjKcOkqF70g7qtlfp8+eYX/JShghyA3ZtlLr5B/yofZTUdhPHl9VVU30w/YmnWv57JMnz3Di1Gk0dzRjPryKpyMDHI9hVJSX2IpHbWWUuRvGK5VpGFjdwRr1E00o+xJYV47B9N0AwZiLfICgiOUuzs80MCwlV9ZnLXRJI7jVdGacX0tGyPIkmWshjCS39gCVhYgS8Od5XMZInkjOiL+on3RIJjqzH86smJ61cFH806HX9K79xb91g/krPR02nUiCMN8pXvoSL/Bcxh6bnuQ14zUUvpLpelVlMSAkXGLYhPJOLykP+3YO5eiALZ4Lz/DP0mO+kpUWHJZ1EgiL56v/1FJmkeNHU9Hxd+P1MPNPvBoqM/8snz35bM/spWVTjWK2el6Zy3Klbw+1VXMa5rk1Al/QiwISqowaVIehXN7TPK6AVrxg6jRb1WCFYtoaWXamfHnNPsozDpz4m+9ZAffuM2uriECXdSb/LD8eViGVTQ/pOR1O8vZT15VGHJHrokCTPtI2nNUFTMc6StYwJ2+VWUSm+qSR0SgNEZU6VXmLII34ZKngQHCIY48AeV1amqav9B2llqQBJ+A1vxrEbCiBjJL3OBCWY2kIJLrh2o3gXP4Gju5rY9pqO1iA0qryQkyMDFM4FuH6s+dYp2b7jTdeo8aez+eSbZpOm1erbdQfjpaQYCuAhqmBa/WWBoqu6r4scaova42hoUFbzRaObOL5sx6UEIi4+OA8GbqmpTRVoYGTlZVlbao4UAtLy9TYlmyTZsVrEtBKosasuXibplV/sy21xFhdKjCmPtCUmrTXVWr6clKM04dv1W/PayCFyAQKCTrlRyXH1Mj2pjnGatVgBoXhEjXwUHQHP79yHdl5+Xj14gkcO3WE0saNda+XdZmHtp0Zn5iENvwVpSjMxk5iDNrkV86v1IsxOTZG5pxHcFlNJryF2cUVfH7tC4vG/sqFM3jjrdcIdNap2WWwAonW/6lpyRQsixjtH2SZWGeXG6MDg2ikQExN89i2Kz/+8c9w9dp1ns+iva2JYCDVYWTsE/WVghmaNZRtJmtgTl423Bkea1uFPzh+4jSBXAArFH5RMj0N0bLiCrgofAMEEVofqpVq0xTg02vruPLBL/GHv/+HuPnFQ2rFc+yTLLx64QQunT9PAFnJZkky367+kUHUNdThpbMvWViD9tY2W9W2v60RLQT1hSVFbJ8im9YrKS6yiPayZi8vryIQjFAY7eLjjz9DXX05Xn3lLDwEExaxm329yT5SiA6FV+DIMNpP2WGFWG9pu46vBpUygjovaVXhDPbvP4RTJ09hc2MdRzvbsa+92VZ8rayuGRAeGhrBzPQMZqbmsEGBVEyQQ5lq42eNZXze3Q/bOFx+Wa5k5BPQtTY1oIKAXeNADFPAXnQv/59oOICczHSCh6BNe2qq2+fzYXZq0jZ2rq+tJ715kEqQKvCmOFxTS7MoyStEljsTnz6+j7aODuyEBVhvmS+YlB0telmcmsBQTzfTz4eHglz8pLhEfo8C3dpEecEA9/bWBtsyiqLSAswtzhOs+DE9R3BFIFNS1Yia5tPwbbgxSYA7SnrML83H01tXrHyvnT+LKMG2VpRee3ATc745lNWUcxzOcnzJIs8xvZ1CELiJynIqMKtzBFMp8JBHefi+NtgPU8hqpfDgi24EOVamh7rRWlOCco63a599iloqQXrWT+A61dOH2ZExlJMfFBcXI7TmxxMqJTNUmu48ekBlwYu+vgHsboqHDJFOFqyPtbKaQ9libskirEj1Cqgr/1BFlpciKcCVSBCjfTS9fC+FYFKLQhTRnYPCLNymrPOjsSLLigD34vKyWRYE5OeXZpBO/tQ/QjqZn7cp+4KcAsIN0jvHqshvYXmdY/oerly9h2f9Q9hNIy1mpmA3ZYu8XePRzTEVIU9TmAvFwiLaYeETeW9/fQ3ePHUCxZlZFmOso7kNSZoZIT9XAGfRvUIg7LLdtVn8v/63f4F53woCBPkcFexr1mXXZdPs1eX57JMCKpsF5Dm55mubTr6qXUBGx0bx8SdX0Ev6ke+tAJtmT5bISwRO52fnsOJdxTe+/S4W1pZx/f4XGBgdJsTUookmbLFte/r7KKM9BKQ76CxzYTwI+KKSm7sI6Um2XXpsg/epyCQk2zRjBpUCF9udzNr4t/zQZNkzucB8pUjL3cZR4B3neRlhxMMs4j3HtMlJvcBDMj7+W9YhpSFBqzEgg4UAmWSP7tvqQt4Tz9Nvk1nsa/5n3/pYupY05fYelnBkuHzBNPMjC5fzjp5V+po1UVntUFp8Vs/rIyBlaYn+lC4/AoFmueIlpa0/3VB6Sl+zQ46xxf5ZepL5qp89v/exPPjtWOz0rPMnDGFnvGfX9b13rkP39C/pe9/74/fsjANZZRMD0YlWvWm1QfxwXo3ZsnzHQc/JRMBCDWRCnhkIlKgSNpe8B2h02GoHphsvkB1WBhXSbtk9/cXfYULWiepQ5y0H4DgP66MOcE516cv3dCgt/hYCjlundC7SkKOu+XNZohyM7Ain9jDzqASmnpWGJ7NjvMjO9OHedkhscRGDOlVlkjPhpgSSgBXrrmcF8GT10jvjq9vwR0iMmzsI7ibaakZtMXIgbxcvlUtTbKRgDhFEzJkfVecBAjFqWZ7sIvzVh7/A/iMHcfHIUdu9X9quoktLCMTRvwhb9f3Jj39sYRoEyrQxrTMYFP3f8QMTA5Pj+dTMPIFjiGBhCsePHaVgDmBwaMC06I4DB01AaaB19/aTOSVixee3mF+t1IT7urtJG87gIFVaXZkR20nmaYK8LfYZ20fdYf3Da9qoWsBjaXHOgKmCeYrQ5WgvkFhDjU9+HnX1dVgnI1pe8bJOmpJYwOGjnegns1paWcLhzjb87t//XSSm5vE5PzbXQ+g8csTqK/+tKMtRWVeHjz7/BJ/euE6BHcbJUy+Z/1lObjbbd5Zl28TwSC8++ewahgcH0d7SYMEyWzvaWVeB1AQDXQFq9IkU8r7leTy8dw+nXjqH7//kZ5gZn0BbCwEWlRMNyKnJKZZzke9uoYHMW74qiYpaaIdM2QTvHCda1i1ra2gjinRPBqqqa2y6IY/gmiSD0eEJtm8bOto6bGumm59eoWB32/TVEttkJRwkwLuBaeafkJBqU5kKAnnycAfOnDhoe3KKjqXMuFwe3HpwB4+e3MfKwhzSyTwOHTjA9AiiJ0aRSQCpbXPWCOQ2OWYVa81ChlCo3Lh2C2MTM3jW/RwVZWV48/IFZGWmsYxRyU/WQ/27i7bWdvYtKEC6cOPzq+hsaUMFtX3tGJBFoJjGPPkgx5rGYioaG5rNuVq8RYJKoEAhAa7dVBgTCbRt2wlAvjQuAnhZCNh0RkOKlTY0PIpVAjJXRhpKiwpwvPMAvvPuN21xSXVNna1mlDDPzs6Gf91HwLxAUcWyEORWsq1XCPaXVpaxQZqTgPOw7YKBVWyxbCmZOeaAPDgzxTG7g9zCQtzvfob6+gacf/kV1NY1oI3jYnhkFGNjEyhm/toMXcFzm9lfWu246gsgO6uQ9Y9hsGcAx0gvVWUlKOU4PXPijO00kM129gV2OZZKUFVcwDF9BFlp5AnrqyiDC8HhJ7h9+2PESENvXHwFORSM99mH8755bJO+BJSWJ6aQRIVGy1q2CLo2/UG01pZhZXGc6SxhiyA+cXcTJUWZqCsrRA55e4mb9DI7ifJsFxpKChFZWTVwpGn3JPZXRlIqSFA42CLay8AGAX9vXw/5ufxhN22HCk2fzxFYVZZVUxCnkL+F0bFvv03tai9MbRCdW1SCBNZz2euEMUlOFK/V9HoCUpNdeNH1gvwwZOM8ib8VfkJKlvinrGp+0qNiIGpRlzakT3OnsU3ln0fezDapq21gG9TAQxoJ8zmtlJV1TNYjja0JKlk/+fEvcOfeU/LXGNIyCLBshZ8iu8uKIzWBNJWgFZ+UC5TZqZmaNdhCDnl9qSeL7ZqIbSql4mlF7Dut8NU4d7FexJwEI+D4mMTN+3cQZTqyxGnqWnHGtqmwZKalkz7y0EYFRysUZW3WSvVEvi+/aNsbl0BfK5vl0qAdOaTcRwIbcFPx1yKgmvpa5JcVY4Xj/rPPP0UlFaO3z19EZpLLZjwyCfb9VGrcbJdktnNHAfvGv4GlLTfBYSICCekU6eTH4skcQJusqKLuy7ItX1X5/iWTRwWCIcpzt8l0yUSBDsc/i0ByD1iJFxoo4mEyek8g6lv3NVulbz3vACLl68hVgU3hAFmPHAuV877AtZ7VvXia8XSVVlxmx92DbAEczx0wJq6q7nHS0PN6096z+w4w478v01TeuqB8lbYS0Z/+CfM4ANGZrbPrPH61TFIsVT8pA5ra3nvEscTqW/JQaeh8Ly2zvul9pm+5MVun5MQXf/Inf/yehLKQoJblK3FFl9X0jCUZT5hviTgkRDQHr0OdJCISGpYQdRqdWgEz0iFLiACZrmteWdcdS5lQ4V66elD/71VQ9/ScCqxnzYzIwxpOx95jagjnfVVI5kano3RRjW/fTEN/Kpv8x0RYcYDkdJrTsbJ6aWDpGXMC5HsiGqVpy+pTUwy4aH5e6NcAWFhb01BQcRTK8iWtXANfq0IFtjTFp+1JtNxZ8V/GfVvYYHvI8rS6nYq1RJeKiF/vyERBQoQacEgyCpMTYrDJcOdko7qxHdOzy+jq6sLv/MZvkIEXWAW1wbE2Ndacu+onQtK3BO4ggcTRo0ehuCzaqFdBBW9qOxxqsIq91EuN9e/+9n0Cn2Lek3/QGr79rW/YSsmGRu1Hl2P18svngG0yOT1DLXbOotlnZWXb/mS71ArEVM1qw3xVd9FUKrVGI3wKMg1kBwSQsAk41Jdy3Na8fZBgyTYKJ9PRxsjqa01Xr6wsmiVRm0BrFdrKygryC3MNYN19dBfVFYX4xluXcO9GFz775AkePLpp0arrtSKLzET9qM2phycn8MHHH2GMZb/7+DkSyPyklS4sz5qjc2ZmKnpePJE3GtLY6JcvvIzjx0+YEFBk810L4QHznxnq68Vwf7+tsuwfHiPz8huAycpwk4kqjMIGKqqrRLUscxr2dbTaEnnVXb4IbBGjCU3BOn4UbK/oLoWMtucQi082S6I2Ht7fth+tzS2mHfdS6G9G/JiaHsHAQDeCiaShmWl8ceVDc/RfIngWeOioL8OBthpzUp6amrRl6hw5HDAEe7sRdLOehblZ6GzvwPDAEIrZnnVlpVj3rllQXRIPtEGyS9v1cNiOj45jaHAMuQX5WGR/XL70CkoKCknzYe2QxP5LML8pjX3RcmoqBWdgHdls43PHz9qikfg0g6bWZCnIzCJNsU0mpwhQl5ZgW4qwfUbGx9jGEQrvVjx9/JigKx1V5eVY860ijefiGwrmqfaQX6Ack5m9CYKqijKcP3sKfu+qpS/e5Uypi9klEhwNY3F+CgmkOW1knJtHAUpQqSnngG8NR1+6CBff00q68lOvo3tpG+1NAhRu5BSU2Mq0oyeOG12J4c8RBKQSJMt6oWmecY7BmrpmuDNzbY/HrJJyPJrdRUVVGSKhVdTvP4K5dVl1ClBQVo6/vDaDuYR8ArQmvHruIl4//wryqvfhf/9lL1vChVfbSvGLj3+I//yX/ysibOcYMasc/ZsqKvH00QOsM78YaSa0vIbSjBwUEJDls220v9/x9gO4fPY0zrO8r515Gaf2HcHf+/Z3sb68iGy2yZnOI5gfGUE+wfxvvfsu0hOTUUWApNAfCsqsLXvUfgq4u0Nlb2hqBrNUvLZTEs3CVs7yl5dXoY6Ap7m+EUUlJShnPYsVIoF8RhHytdOAdqDwh6L46JPrmJias5V72ZkpVGCTbWry4cNHpIkklJQWWBpuTSFy7GdkZqK8ssJoJSc7j31VSJBeb24P+sj6pRhpWlEdDsg/qQC5zDfTnUUgPG50JWvz8sKigQztz7nK8u/EoqgkII1scqyRN5B6jTbM2TtJPD7BeKj4eh75UEtlNepKK0z+aeWk/BDNBUaKCfsxnbQhX9dE8jftbDHlnUOISlxMfrOpMZTl5+Ct8y8hTOUgxcV2cZMHEqTJXzZAoJVOQKudQtb9AZw9fYbA30WF7wA69rdTAVgnre5Ce1wue5fw8qXzSCV/lTuEdid49dQpcy/Qfrtyw7hN5XzWv0wadqO8pBiRdS86StxmKJj1awZr18BXhIM2YydIgkrEViwJXk1lcsznsW/UBhrPisWm9pHMEuASiJC8lvVH/r0ms8m/nMgDziIu9Vsc5EgJ4xffdQwzkgkyYKRrRTWfj8tyyVV96zmbAZAcZkn1sp7RYbJb1/hP8loySC4Z8j2XMUfp6RnxV72n8ziQskPfzuv8T3zXuS5eIqOQszBA0lIgSXxeD1tqJutFH/Y8/+K4Qm1iZea3PagkmYblq588d67z28nO8o3fV/rODScvPZb0vT/54/fUkGpQC9cg4UVGTKBsD1nB9BL/yXIjk64uqWAyvWpqzvZ141OqmDpBDSZfC01LSpDqUCfa6jtWRFV2yqjC6X8VdO+jP11Qgvw41id1PK/z3KYsdY+/NR0ooKfDsTzphtrEqbB8TVR+G3Ssj4SFOburXnvPqiP0jP7iU3OSQAJgesmAmTqaN/ScOkKal/ISsteqMVmJVHcRU5DCQWBMeYUIvHa3o1gMbGOWnwivydF6IZaBzQQO7MxE/L2WFCNomcnTkty4ev0Brt16gk/v3MOdhz0YHBjEsYP7cf7kCRJdivlSaCmwLDxqOzXGNgWdETbboK2tjYDLZWXWtPHiwgLLFMD8ggSXpnT8CIUiZJZpeOedS7akeWxs1AhaYE2WphvXb6CGYEJLticozBW1WMJNgm1uhlozB7qiPEcIvhLUDtEtapSKcu9hG7pRkF9s4GrfvoOopuYm648ErJz52Sv20S4Dq2s+rLJMCl/iIVMpKS1RRxrjuXPnFtra91EAFqKprR2D/QP42tffYf1aMdA3iuVpL3JzSLPpKXZ/cWXZAhl6srPx/iefYH7NSyG/bOB3dGEezwf70D81yLzWUVaUS23Zj/2Njbh49iWUlJeisqEZiSkeBKm1Cnzm5mjfxk2szM+Yv0o6f3945RO8fOYMDh3rdJggGcs0hbui2xdQGMiScujAfmwQnIlgzEeAfw6jp9ZHWk1ke2kgy7LmpwYqC6jIdXJmiv3qNSd4rdZS4NmNzQCyctLRPzuI93/5MywQTHTW1ZChpVOgleDcydO48NJhrK8t4ASBoyw+62x3hQ0Rw0rjIB4ncLz8yiuYmpw0q6PXu4yJ0WEKsQzzkZGPiVZvarhr5dSTx085/tNt38jq6nKcPXcaYYIureJMosBR8N2B5z2oKFb4iQiB/AtESV9vXLyM6IaUjE1zrtaUs0C1xpHbxXFP4aTtpaJbuxwvEbO2PH36GK3sT/kJdh48CM2CbJLha2/IVQLxMHmGVmRFCG7X1/yYnRxHFgGhpvAqi0vxGkGhynv02Gm2oSzTam3xiiTkZmcgGlq3mEwS2grZoYUJYl7Hzr+B3Mb9cBeUo7axCd7NNPzF5wP49rkWRJMLsIwMlPN9TY0VVtQRcOWwYNuYjmTjg/4AErJL8Nqp40jMKiAgKSf9UFiT7m+NBtE/sYJLx1vxL3/wBL94NoOrT0fx1qFaxDh2C7I9+MvPB3FvYALn9lXiRzcHMbU4i8fjYXzzRDn+9F//CwSp76YX5CKPAq+SgPnS8VMYHxrBb37rXbx+6hxqy2pQW9uOwx2HcYjjy5XgQqZLgLWK4CaLYzDL2kexvrR5fBZB2iZ/FxeUooxl1XgjaZilOhDdIR9Kg5+KwDIBzeSSD3OhMP7uo0/xH376U/RNj2Ml4CMfyCNNEpwlpyGDysUOFRNN4+9yrG6RnrVaNp1tFNtNwQ9+9BP88Be/xBzH4uLSHAFyLtqp1L142kXAvsn3CZDJpzr2HYAnK8si0ysQs8Vv4vhYWlwx/jY3O42evh509/TgBRXPyQlZ80IW18q37LPtulwJyaa4bLBftUl/KRW2qqJiFLG/Wxur0NxYjRS2p3bjyOCJizTiIb/PJ+DbDQVRTCVMqwIL2WYvtR1AfWkZksnPxVZlzS4hj5VTugCUrGpyjk90p4JsH+mZvF9RQv7P+vvXsLOxhjr223//3/y3bNo0POEYOXLoCJbZDrLcaneMFSodmvZ9meOxgOA+kaDng4/eF7myXTLI/xNsH0kF462qrcDzni785V//CKHgOr77xuuoISjc2gyS16Zhi/xkcGqYYzUZOe4MFJLnRgjEytwxdJRm4JGPfbxFvkv5FYilwbMbRBLrRuhk4FhGgHzyLZemYimrpQRL+Clkh5TJAMGeQLW5C7G/zCVHf2wcBxOIVe/5Y/OnDBpOpACFj5As0X6lkr+OVUpy0/HF0hZHWnC0ZQYQuarIqGJpMm2lqUOgR7JX78sQIECkXCWnJevsvsk/B+BYufSEJaOSKk1LSo+YPDbuwLLZe3pV+TJ/TVUKaOqy5LrKYikzXeGZONBUHSRjdVOtIWyjMDlKx951SqCEeVfP8yLft+et/fitdHie9Kf//J+/J+RpjcRMDeERRBjYYIJmaVKiFJSa73WmFJ0C6oYKpPtWMKahSjjWI2dVi1nCmJ4zLScww2dVIH3ri/+p08zqZBV20tSf/ulQddQI1nkqp67Fy8bDGsc5tbTjvmWqpOqhfO03yyArnACS3tU9lUudq/sCaE7DOOUWUUnjEahS/upM5SWwJxO8Ol8aseos8CCTvJpFS+03CEq2JWi2EzHiIyFv7CC0nWC+MbNJeVa1b7e7UJ4SwoI3gFsEWkVF5Xj/yhcEEQFsMI/5xVUKxnV2bpI5QMvfSWXX0vhsaodOB8tU6liU1ASqU9xKGAepttWFWSm0lFhWrD4OQL85aj5/2o1fklFukBFVVJYbkZ89e5bt4BB4OYWKrE+LZCA2ncn6i0GaDxY151XtXcY8vWsS+PnMI5ka+nOs8HlZE4oKcixoqC3n598sNVNtAyTwkEymoUUMQWpcPt+a+TnpejEZ6AECGE01VtfUIkrG2lhXDy+1WDlhN9U349DRJhw80oaK6iYy+WVoq50ghfqdJ09x68Fd7CZsIZV9VEdmOj4+hvBuGGnal45pBRa9OHvyDJJiyRanKoUMaMnnR3ZuoWnf8m9Uu2pMfXHjJvNrw80bd1FcWIDLF85xHGzh8w8+NgtNXWMDtkkzPQPyP9pATVU5+18+AjKPU4siXQjDa4DKcqrhKSZuvi0cvvJTCbJvFIG7tq4WG95VDD/pQnVVpQH4LdJUfl4e6iprMT86jd/+7m/bnpdaMl7fUI+mpmoClyQUl5UzzxTzX9H+iqIBrWhUhHT518mHRJtASxlR0NqFpRVUVteiiO3z+bXr5sc3PjaOhXknUrm2Brn82kWSD4Wz4viRdkRfw/2DJCgqUdsxrLE/NN109MhhW4ywqmlLm46kJkv+qThIqWTsLCrBfhAxWY3ZtokJ2mIm0eJAyRKifl1eWcLa2qq1k5vaeIzATdPGIdL90tycbZGS5UmF9h3cjMZsL85Tx4+xHgs2PauVb5OzM4iSPjNYF02lrBGMb7N8mdn5yKBg2uF4PHTiAh4F03G8Op8KRSL+7bVBHGoowS/uDeON9jyEY4n48/e78esEYXPRZPzBX9zFB4+GcOYwFRoKxo3QNsaXg/jzX7xAEcuQmuonkGBPukjfHFt/eXWQAjIPP7g7ivwYwX8sF/dGF7BKoH/1xTSBShJ8BHrfvzuOsXk/guQP5TkuXO4sxS+vv29Kb0FmLsGBB9987XUK1Ry2FQU/aWWb7yaS5nbYjptBTU+GlTGvp2BpNYBV9v0qgZM2pd7i2DFFl0B0I7JNYbpJmttBhJ9d0oKUtZHpWTx41oMnXQMYmpjFzz/+DPe7n6JvchgLaytmdRufHiPfSbcN37W/p6YN1zfWDRxJ4ezp7cP/8q/+NWkmjHv3H6J/qAfEgaTBVOyw7ZNjzFt+aosLmqbAshRBKiZLHLMjQ6OYmJ/Di+5eDGgLpcEBTExMGN/SnpvhyIYtRJGCrQ2ptdDGwHBePrZIB1J0xKeLCwuRl5NpvmSJpBMyDoSYR06mB5WFBGPFxey7ROxraMTxljbUF5aikem9Rj5XToVqX3UD2glctbWV8pNFVVZ3LcLYId3LirS+HrByuQmgtiSI+cnPzMZxAsgjLa1oqyrDAX13dGJ9M4afvv8hgW8GQaIXPd1dLGfMQnM0NTURtDnR/7NysrHoW8AClWKteJYFTO4NL718hooZ5RR7r2dsFh6W/c1LryEjOw9+uWCwTAVUQAryss3SLH9EPwGsKy2TPGMVCK6gPScHj9YJhJhGbJcgmwA1MZHjTrKM4zgYScJqOMgxxbFCupZ1XzxLrgfR0IYp77JASi477kN8SR8eAhiaio7PZklOyholw4wOGWfsHp+UXNXLJj95HgdZCgEigCbZro3xlbjaV2mZrCbT0EeyRQU24xCvG/5gOSTn42krPcljftn7jgXOeV/39L7AmYEupalC8rowjNKXPHcAoi47lVTaSt4u6nwPszhgUlOmDlYwvGDPCpDqebkMCm84sliZ8Sm7IVq1cvNX0j/9p//9e3peKzuUYBzBqjBi0jZNR2AhMCZBrBeVQbxCOvSOrCuWEa/rstJ0KqTfTsFUUU1XWsH3KqL5VaFkpa1KOI3mPK+Evjy3FHnwVGAoXha7oLLwcBpV13hV91REvcv7el5TPWadUh15qBN1OOVxQJ1eMmRLgtOh93Xf5mv5UTswJ93gk2xMSWddITPzUSsXYW1sUJhSY9+mUF0JJ2JiNch85T+zhaWdTIQS3MhM2cRvdZYg5F0wC0BmVi6m5ry4cfsZGQ6ZI/OJyCeMZV1YWkRvbz+eP39BAbVCYb7Bzo6R0SgoIvuIDFZl0aGy6qNDBCDQ5CEDKikpNkbS9fyRAcx33n6XHZeCDz/8hMI5C2+8+ToFeR0qKiqsDgpBIAtMYYG29cmzjZDVP/l5OWZFM9hADTJEIa2VmrkFZXj/g+v49NNrWJibxdL8NJYWprHIb0WJl99PSWEx3y+AIlFLYGoKSfGlkqhlaTpOAEQrojSA1ZPqL8UD06o0DeIrn3+GMW04XFbB3wR61DpjSekEDWnILyjEk2cv8OTFMwyM9LN0URxubkJFfj42dwkGKBTLSwqRSQ3/N9/+DsiDUF1ejTyWZ4qCvWdkBB9evYp0MrMstwduarbasHqD5Xn2uIvMcRGvXniJICSI7r5+ZKRmGqNY8a9aFPmh0WHSe9QAYowA0KFrsT0NaJmo9dnFyvKSAQ61n8KNmOMmrwtga8VTMus8NyYfrgSCuia0UlCEAhG01e/Hyycv2nSxnISnZghGUl2oo2acmKTQIQ4TVKgUxT2Tj9PM9DiB8bKBN/W5plz8gTX2dzqyyZi7u3uMGZWyzxVL6dbNqwSkJ9ln86gkgKyvr7bNlMVqtSH3LoXBKgGSnLE19ejitdfeukzgR4bN8itEi/xG0pl+Vk4ehsZnEdxJxnowTE1/BF3d3ejq7WEbVdmOBJqi0jSelDo5/8oqRUKwMBLPe/lsT48BfgXZbKutxne+8w3WYYf1WkBxbr4tEEgisGPBTHith/0Yn5kAu5pKzwbmpidN6RMYlKDejMRQXt+E/3BrFufaSBccd7/sWsKxpnz89NYQfuvifgNCnz6fMgXj+ST7fysBrsRdfPRshTS0bRs+z3vX8H9+rRVr84/w//6L/xfLUoSbfRv48a0+NFaX4/HAEo4wzezsIpxtKsD+yiykE3S/fbgJ3zqah87aQryxrwS/8VIt3j1ehUv78vHw6S1UZGeiVSt180rR1tCEhooabG5oOT+Ba2TLQHyAADNGxW4zGsJalMrellZfUaEj2JcFckdWdgp+gXYpZAoQLVcHafTzBDkLBKNSXgYo0P/6736A2w/uY3B8lPk/xXoowPrNIrJLZYHtGiW9RKkoauq3jO1dW1VhK6KlyCjGX05OLtbXtKLRS1rfYl/NITcn3ZzKc0gbJDxkarrZnYYqKnAStuLvxSUlNvMgX1jF39MWUbIsCSzLj8qdxHdcacaHmbD1r8LcCFznEuAnJyTZvrMC6ZInmu7WFKMUQ3ucz8stQrMZCmysDfsLi/KRS8BTlJWDEoIcLVLysGwKeupJIbCl8r9K4C8l1UQzgasWF8nhXJujiycptFI6ec0uwaTiblHo8XcKSnOzDeTvUqn4H/63v8APP/7Enn/04DHHi5c8tdjG0pFDh1HD/LT9mfonSODTvq/DgtTKbUGLnaiZoHdiEc+HZrG6HsGzhw9wRj6q20noJjB1VqxSXrKi+ayj0TrLLk6jxVy1de1YpjLs2Q3gRG0eVgiIl7ZTWNRUBImkxdtl5UtlH2+QJWlldjrH7A75sC2QIj+QFU0yhYPTeJwkquSjIweJBzhm9ZGUUVnUB2o3/RZm0NjWwjwdys8OJiKMIBAnI4JmxLQC2KxJzm3Lw4AZr6nv47Jf2MRcf8jD1DdWDt23hGVto2Joctk5hAFM7utc3yyCYQOlZ+8LnDkYxPxat6lU8hnJUF2zeuzlbanF0+Kf3ounY4detDcdutOfyhoHZQa2+KjaSzMfcWCZ9I/+8T96TxWxMAcCWyyg0K4qIt8l55pjBbJMmEi8IGp0KwTv7RXDiECNondtNRcJTAPA2c/OyUP5CbCYfxQJVIcsT5Y4C24gzBrWma5RreJAyA4Vg2WSJcs6gOdClTalyMPukWj0oFK08vIjjS9u8dJ7ZtXiub3D+7JIqK4iPmsc62yVxcnLACYHm+qj+yIkfcvXRVYCLfdV46vtFE5CdZvwb1MgOP5eQb67kKCAkwk4UU6tKjRvK4IOHt6HosIS/OyTaxifXTTtYZuDkrkjM0dm5GzUVMv3QHtqJmBkpBfPH99DwLdiUzDa4kMB3LT6R+3G2pBAnDoqSrLaQ6ZjhVyQf87Bg51obtpP0HUdQ9Q66xsacPHCefaJ866mleQLJVAiZ9BV/7qFD5D5WFOQP/rhj3Dh4iWzUqnfUsi41kKbePDkBfbta8O33n0TL587RnD3GpopHN1yhCV4mhgbt61jyivKUFNfZ9HRzW+HXax9DP3rq6SfHeYZpvD1U1jIpzDJ5vjvPXqCKgqjjgMHKDgySDsJNg0qs7sccLW90BOtvCKgW/EuEowlob25Ef2DPQiRyWTmkWmmJqOxuBo1BZW4e+sOSkrLLTJ+OQVKOpnsw8eP8clnn5h/iCxOX1z/HOFAgGD1Gdr3t9r01f37d3H4zFnkZBdiaGwEGXnSCmX5W0FtTTXSXQRkBF4kC2RQm8ySD0a5tvLJJ0OS36QDJhsJqjQVKgZOzM5+TTMgIJBQWKrl9bvGjLX1Tl5+DoqLCJwpODY2gwiF163NJyemsL+9ieCr0tIUqFOoD4G8/r5uswhI+9fyfGJ0VJZVmu+FpvSibNsVauPafF3BNAd6e9HSVI8LL58liM1HDvOkGIOXgEhWSKUvUNXINt2iMA6wj/Yf6rSYWPIHlKVUK1kF+jSlmUxg+v0ffsR+68Ho+AROHj1i/mtSIva3OT55Gp3iAR4CfwlK0Z38TtSfahfVZZMKwBrB3itnzxq4XKKQPnv2JWirlsfs74nZOfIabU8UwvPup/j4448szpoE4oO7dy2QqBZrpFJgaRsnbYQ+EkrGX16fwrXeRSyvR/EbZxvxs/vjONNajn/wP1+xnRMej4fgZx1bK1g2dtvvv9mBpZUgjjcU4etHK/A//3/+O/zw059hh2ClsrgE/+Ddr+HyvnKUx+bQmB9GYmACaVEqHxMP4Z/rRXtlLrZXHMDi844i5luAf3kO/sVxrCxNws22y8+qRGNmAaoLK5Cb7rZNvreofGlD++zsLBw8cRZ11fVYm1vi9R0KKDmvk6GTgOyZjExyQQmiHbNYGh/jn6Y8/D4v/s1f/Bs86HmG58PD+CnBgT8cQJAALtmVYoE5txOi0PLmbRLLJpUIxTBzk4YzmW4y09MWYwqjkkqeqE2jA6urVFJcBNI1FkalrKgAJQXZKC8sxKlDB1HJ31WlhST5bZSXVpKXx2zhj/xNC6goaYFNYG0dZaUlVPBI46Q5V3IqomzTHNKQ+QFRnsRkvZPwpcwQ+JLfrMaR7bDCdpOLhGSLLToiryKbxQblmQZhAttAMzoCBsprmwBOPF18UEJUDv3ppI0AlR7JGNVV1nmt7hWfl2VK4W2UlgBGAfmiRJWs2juxJOywwbV7x8zCMv79j3+GZxPj2CINu9NdZjkqJi2+9tol8sFGW0Bk01qkbVnxFCdTyn86x8zz7i58fuM27jzowS8/v48PrtzEzWu3MD08it7ufvR3D6C6oZz8KEzFLRfB1XUqaQkEkwSYGtPk9Ukcn/K3lrP+DssQW5nH8fo8LBFhLW5IdU1GMEEr9HaQSiWKkt2U21UqdqpfKvtdvEFtJjkneSdZLZkiACbxr4/cksSf5M/lLDiLSiRzzKdyDFOh4kfvSG6qjeNgQ89IMVRfauGayvyrqyXV5gJkOtd7JF39M1kuGtbzsrY58l6HjDkOjQiUKSSUMrHy6n3nEcs7npYOu8X/JGelIOtZu2bPOpYyezh+jV92vvet/J2Tr77NYsYnHZwicOYYiIRi1D9KRHXSn5TdpD/+439mFi+9oAZQbBeZ30RkAklm2nOyNqLRNQEWB8k5FXRMkU4HxS1jqki8QTXtGAdcuiYrjRpZ1+PzpwburMGs3PwQDHJgCRCqcRyLnErBsvCfnep//lMeKr91Lh9yTJZO6AezVPG6MSDmLcGu8toCAV5Xx+nQPadOTNDS0XWnc5y4Zs70nfLTtih2l/lI4GiVnpiKCFDBCDWwLHo5BfCoL0Ihsk3tLob5WBqCijLMAfBWbRpW+p+ioLjINo6OEKj1jk1hamHJpv0S5BNHrSHNlUTtkUyAwyQv242vvX2RAqyWAnUTPV3PzJcjRAYtoStLkmLZmEmV5bU+4bcGUn9fnzFlrUpcXJixPvjgg49Zf+CN119FTV2FTf84RMp+VL/wDQ+ZkFa8rRO4TU6O2xSAGHw9QdD0DAVGqotCNJtM4y60LdJbb14iIBjAoc42zC/MWl/JIhUIBm3FmYSqfLukSQqoqB/dbo/5h2lFifrZiqDSkrFtRncwu7CIFQLMqdl5W5WoFUGulEy0tbcaECoszMWNz67g7InjBLD55rS9EaUGlrCDlSDBYXoaMjJdKCRw+fV3voP3f/g+vvWd7yCDbbXJegbY3hLyJfkEmtTuZxZnbZuUjtYWNrOmkMNoaKgzTU77EbYeOIREgt1nvS9QVUdmSvpbnJszhuNK81hsHDnuavPqJYJjbQGTl5vD/stGgH2kVXtz83MmMMwiwzzU7qK/LVJHIEwhoBZIJBjjuNE+lHJczszNwIv+J2adKi+toNY/a2Cyoa6O7ZaKDHcG30skmB6wNLU9lHymigqLUFNZQwCWy3pKOAvSJ5NmVszPTABa9Hv0yBEUsC1l7bj79BHCFJjN+w6SIbtMIGppOqW8BUdVkFMF+5WzsYaMhJdih2VnZxKoZeL69Qe4evUugfYqcqk85PH68ZMnCTKTkZeTZdbNDz/6EB99/DEU0kJO6xpP0pjlW3Jw/wGC8TrzRdOga21phXfVTyUmjJa2Ntz+4iYW5hcwQRCyuLRi9KXtV5oIaIuLClFbXU3e5Syj16bxYtxDw1OIrK/hW5eOws3+qyrKwB9eqoGHY+RQXRZKCRq+daoW73Tm42tHy3GuPhnu6DLqcmO4e+8a6rO2cP/hZ/jRB39t4R5aq2rxyqnLKCkqpyCnEuSbwxRB4sBAl8We00bdAe8CEtkerQT3GbmsJ/lrQ3Ur+z4LPoKwRApwd6IHyeQNyUb/iUgnQEzn+BAQTdP4Ia9qbG3C3z2cwyplZHMFlYW6RpRUVvG7DhV19ahoaUYspwyNTTWYm5sk3lZ4gBSCpGRoY3n54Qa3ghhZnIaXY0PWT3c6FU0Ka22srYDKqeQx4idawaAArjECh5LMLOS70tFcXoYkxZcjcNKeryQYs2Jr+jG2uYvNDYJAvpNFMKGVmFpFW0OFI5FKgEIXyKKfSdqT1WiXZZP1ix1OxVArGqPsqyTSBRUEpid/I/Fr8b9UTclpEQRpTzxdh7bASnORHgU6yVvUTlJ65RxOKW35CWbIr1iKYzJ5LjGkWedlJc7OVpR8l+1fq02ktWesUtY4kZCUIUEzFgJeCoci14iw/AxJOzm5BKHsIy2GCUdZfvKPnaQ021Hh3rNnCGwKwFFlkYWbbSTFraO93c61olAgS05dAl4mvzkalU83FZ/J6TkoAK7fGyZIDCASijCdZJTksg841ra213GeSkcdga4UfVkiBRTFMBUOY2ZhHjfu3kR2SR7YpbYP6gbB8sGiZMxvpWA5ZGIfGwkEt2yPLAJ3HZukjyD5rHhJhkIEsX+EAXbJz1M5HgUgNPQFtnSoL0LkSVKaLDYY+Zv4l76FF5xoCOxB1i8u05WzMIAMMVLkVHXJGMlt1V8PS94bH+Rv4YL44Uwz6hHxREeZ+OpgyiyXyTm9K1Ssq8xUmIK37Vu/Hbxil+xZlUc/dG/vql61e3sw4Muc7Bo/lo5ddUClvvWcZKZ+ycplU41776jNZIxR+mpTe5bvJf3Zv/yz92T1ERgRChXz16HGkBBUTCtpDAI/suQokrqsWuZYL+Jhp8RBiTJVwZSZiFed4AAiFsoaUtYUdY5jmVHHqUNUFjWYkw4Ly3x2mIcqJquSii0A5QAmp5P00XvxwxrPKqbO4R2rrPNo3PlO9VTZjGBYNqWnRtA9mQH1rBKV5Uj5yNqmZ5w0HTBiDS9iYvrSFsLaioPf+i2QKAfDDWpV2nB1IbAF7wZRPsGenAnnY7J2EeXz/3dbXCjOy7BNURXDZmLehzv3n9tS6ohFvE5Ebl422ziBQqgD+RzwNZVF2N/eQOCTbj5Qjc1N0FYZff09BDNedjgMmIxOTVjgUK0sVN3FgG7cuIFjhw7ZnmHbBBIzExNYpRacTlDyxmuvsl2oiXDQydKg8qjPtBmwTLHqw+4XXWReO+h5+pQCqohtQUa2ETQtJ7qThE8/v4d6MgRNI02MDWH/gTaLVSNn/dy8PCuL6EE7H9TX1FogRm0xMr+4aFNOWlEiehIJOKtIpfnI/07+Ih77GDhnX4z092Kovwv5FNYCnyveWZZ1A5cvv4oETbuy7H287qGwX6VGW1lEoUHm/o1Lr8M7t4zSkgq07tuHNfaRwLlW0AkoDff04ACFentbM8uRgAvnX0FpUSmyCJqkKWvptSwn2h6ngoK9tqkOBdTqnz15wv7eMIAl642sUWnJaQTVpZgmSKkl2JUQCQb8GB8dw+NHjy2Eh/zoBIBFT6IzUazaSdujCLhrKiJIgbi9SWaslT3bYfzt9/8jVpZ8ePn8RfNDURR5WZezKdBM856dQ4ggeXp6nMx71WhCq1zdpBmNQT2ryOoSoNpax7u6hunZBZSWV2FuyUtlIYIQhccnd65jmLSklX9N9U1YW1q1MTNDMN1Y02CxrCKkPS2hz8vLpTBWgNEoCouKMT49ix/99EP4qZ237Wsxy2Pnof3Iofaf6qKQWlnGg0cPbfNmAbfpqVnUlVdz3KUhwjKKBrc2dwiIwyxXmVlotU3VPBWGppY2ArlCKh/NOH36NMdalCBikwIoA2+//Rbp7iDKyspsjEshmZ2ZJmDNMatQBeucQ2Ae8m+gsdiNqtwk+Oe0Im4GCZthrM6OYpWg20clprf7OZ68eESgRQAaDuxZJWNwJWzj7JGTtkOCIpArRMb9e48RWN2w9LNTs1CWW4Cvf+1bKG87gW997btI342g+eAr6F/cwtH9rfjru+M41NaAdKpTZfUEl2y7LIKZatJTVUMLcgioctkerrwSFBG0FlQ34MYQ+4nMxMWx0Vxfjf/pgwE8mvDjQf8ighynf/6TZ7jXO4WZpXUcaS5EiOVJJA0LdCVQAckgbz98qINjbghy3E/Z2kQOaTKbQGmXoKI0Kx251EVL8vKRx7FWTv5RX1KAi2dP8rsIBztabcpf01GyQGl7m4iEL/mDBLPAmqY5ZdWVX6HyVgBusjoqVRnGUyToBJYEdhSYVf2cmp6KNSpiArLiueIBGgeKdyd+5KYysUkFNj67IkVF1itZxW0xD9+Rb62Er7YS4pNm/RTPkiXaArGSBwgHKWHNemi8SYCbtZV1zcj0wMXxo1XUIfKhEIGfFO7wjvwaE7C8tMT/qcizTFpcIEArZdEfUHy+HQP1qfzdOzwIf2QdaZmphDe7ONx+EA1UeBQ2ooFjJspyy50jRuA1Pj5qlmjJPFm7i4pKbAp3YGgYi7NShMh3KSdbGxvR1kiAf+4USvNyWP4oFZVC1DTWmzK6y7RYHbZDIsfSKh70PiM4D6A4v9B2k3BnuKh8BHGkspD9to2hgGqUgC2+F44lkDa1vyf7k9cU5d5NeeNK0GwJaywjAse3didR34j/qv+C5HWKUylskO7WCnZnxb+zXy/pTU0txq2cyItlsJH1Uv2klY4GhPinvtK3/gk7aDbK+lgyln/6Nl9qu6bklLK+LAf7qTPhhbhc1uHkbcnuPeukr0MgSGeS05aufghlfXkQsFnCMsrsXeeX0rR0eT2elg7bDYb1Ez6QYmr39Jjain+qt2hT7aBDOEHXk/5vf/RH7wlgaF5SDakXdFPHl4CKiW7zZc3Ja386FVgZCKGqsXRPIE3ELoQra5lMhpaJCsOMBNo0r69tKlQ2EWzcIU7pKy+9q7QtfZ4L1OmQdqBKK129oGfjz+mjQ/fNSqNr/NP7uqb6WKPwuga+gIhM1lpGzFs2oEVkIhzVSVN2BhiVP39bGnvfElwqt0yb+miu2sAY85flKz7VqBm7YGQb0/4trIUVG4XfO8lYQaZNx5yvTkFnzgbbTu0hW1YK/vYHH2B4ZM6eTbD+YDqpCaiuLiVQyEVOlgsnjx6kppbKARYwC5ZiYO3b144OArNtao7SWgcGBwiOkyiYmghyomaOHyfI0mrLyrIKzM5N2LRFWloy32uFYkQpDMbqup9tBfR2dbMNNJWQbtNn0vIU+0sMt4jC9vm9e7j08nn4fX5qq4l41jeGp71jmJtfxtuvv4Kx0QEKvw4CtRcWfX3/wUMoJ/MRFUTCZGRkxOqDxbl5AsYhgqM80yi1ATfIbLK0zJkMp6e3x6wYCuiqVXKy6AhoydRfXZpvlihZBdubGyhcdnHs+BEyki3bjiXsD8HNdt3YohasqTZ3JqoouAU8b974Am+9+TVjAgLKBrKZtqLKF7It8ou0xZEHmdS+JdDlO1ZAoKkYPIqk7SWY0abhsliJcdy8dZWCJIT9+w9aDKdEasIJKR62yTh++uE1PO4ZsTAUiqquYKHNjS2oqKk2y3JhLoEIaVtMTQJE04EO7ZKZkokJlLxgf2iJfVx5aWipx8EDh/GDn/wU5dU1OH7qNO7euo1PP/nI8WOh4NRKvuDqMuprawjQD1JLzzM9RKuV1B55rKeLwkPTMqMTBK27aQRCz1gboLg0z8JXHOjcT5DTjGu3buJJTxdK2Yc7YvIUKSO9gyiiEJA27BbztbFOHsD7A0PT+On7H2NqYQHZeR6Cvg5U19eghVq/BLT5zVBILS+vcKxs4eKFC6SlNeQRsLpc6SD1U+iQh0TJG1igHY4jrcIVgB6ensLg6DjGxmdtub4i29vYTJCyyHHN/30E8hN8bnySwJPALy0jE7vsZ8Wh0qrKtBQ3wWUYo7PrGBmd4biR0MywPRc9+emYW1ikgGQbUbhVl5UQ8BWjvroKtRw71RWVqKqqRQ6BxXDvCLqed+NZbz+BRjZqKRzdHoKu4gz2bzMSXVn4H3/yAgeaqpBIHpCSV4T/x48e4dsna/Afrg6juaYUMVcKfnh/Ar1LuzjYXIE/f38AN0cD+PfXBjC4EMTP70/jyMFa/I8/70VlvgcjK1G4knbQP72KlopcnO4oxY/ujeFoUzFpPAm/9+ZJ/O2NYbxxsASrbN8Yx7Ni6+1S6fCTZjf9PnS2NuPi8ZN4+fBBnN3XgUsnj+IwgdxvvnYR337lNDpZj9aKIrz+0jH8w9/5Lg62NKCE4y49MY0KVyk8bCvtlpHDPpSTt4FpdzIBjJv966yId7PN8wpKyCtj5qLgW1vDHPtFq6PF/wIEDNkc77bSTyu0qUAIeIn2FWx5R5YYyQXSkxbwaMFH3MIiGZDu5tjhuJSiIxCm8SN+rJWImkWREifBKgVOck3j27Y4I33IyqxDvF3x3gTs5W4Q4ZhZpCIaIA/xUiHTlJiUYPMfYvtJVig8jAKuyileAESxHAVASKUGbFPYn+Pz06ThTSSRh58+egS/+9t/Dx998BFHTRpqOV63IpvG37QYQOFfNKMg2SlruabZ791+hM0NAY4IFe0SVFUU42B7Pb71zpvIJTguIgie1QbsTFG8829+8CPSbhEGB7vZ9ol4g8/JNzcSCCG4sspxtoTs3FzEgmuoywLqqewPrxJc7lIJTkjFRoxjmLJDjSPXAh/BlxRLt1aubm8aeNYskPxEE9h/Al3aGUJj2aNVy+w3CQ7xLB2SxgIzjlR2DhlpbJER+0Z9YrJaEoHvxGWrjDnqK33ilk3Ja8d1Zw+g8YinbXKeH/WjvsW7dF1yO56784yd2Tmz4aFZLAJ1/vGK/d57yE5N7qtcexdEk7rv5O+kY4cu22/JaSkMylfgzDES2V3hCtbZyYP/7CPLGDHMH/3RP35PTs4Wd4mczsASn3Aq4BzKUgQmq5d8PXRIYFkwMTaUY9LdsOsifIERDQZZmFQ4NZbe13X5+6gQajA1qixQDppmfio170kTUp4iSAETA4B8XtYOCW0dGsDqGL1n4Eqdv3dPz+r9OPAS6IuDMpu2FMja63SBPZWZ2Vr+TrgMET7LwG+9Z52hevD3V9ccQlO9/ARCykPAS1M2Aka+8A6mVjcp/AnU2D4LsUwNR4sV9d8cy0B0XasBCTZJzKOTs/jk6h1bMRXwrVKbSmUeURJrkBp1LbSRcUFuBjrINJsbm6ihZVL7n7epP5VXA6uQjC6TjL+qupbCLZfCbN0iemt6TPcbm5qoxXezXmFbueJKl3Vpl2Aoir6BUfzk5x9YDKgwwVuQ5deg+8EPfsBBFsDYyAiOHz9mPkNuDrhyCvTppWXMeUN40jeKeQ7wqrICnD15EN0U0k1NjWQq07Zibv/BTiST6WmqIZdavZijnwK/p68X+bz/y08+Jchzo7mumvmuYmik3yK7dx48QGAfRpgAS1MtogVZVJLJiFPSqJFXVCMnR7HJ0lFZWs7BtIWZ5WV8cvsOhiYnyUA3MeNfRhaB2u5GFL/zre+iq+sFmlvaCSja2V9OX2qIazpDcYwWV5bwxcM7iG4nYx+BlITwwOCQlXfRu4wjx0/YEvMxaqYuMtmNzRDGp0dwTIA4NeP/z9R/QNmVZeeZ4A7vvffeBxAB75GJTKTPLJNVrGKxit50a0ZSSxqqW6JIVlJrelbPrFkzvXpalKFIiiKLZbMqXaVPAImENwEXAMJ7790Lb+b/9kUkeQMP77377j33mG3+vc8++4hCcLmbPeoesHc+umJ37sp6HRizavVXtizQw/uPW25OkK8oUkwxMz7piiRTii1B4IWM91iPLOKQ7POVq5kZ2e5BYIPvzQ0xrECoewNFszESiufPX7TTp874foeLqieCa2x4QAJ+UcI81ldLJiWluNEEwCX2JCE50aelr1255ivRiopKBL5X7LXXXvAFBMXZmXbt4ucCICH71utftct3WuzCdVasdVl2Sqod3X/QwiWsWYUIgAM0kvsotLxh/+0HP/dtjcKiwuz4iX1WKaXe2d3j48U0E8+NE8htaGiUQZHl8T4lAjbjUibZAo4hjbdPG6DpkEcBUveVoxsScjFRUszL225Zr20ti1eiLF7Ki70YiSXCGNwSzyHwYmLirUBAqeaA2lRaZMnqy5XEQsspzLefv3fOPr1w1TZ1XVlxlt2ejLHxxQg7vqfMEmIjNSapllFcZWU1DZaZV6JxK7H1qCwbmDNLyyu1iZ0cO/nUi/Zrr7xsm6ml9uGDkMUnZ9jh5j32b/7+tp1/PCnwOW/H6/NspKPdquuL7b9+9Nh+dmPQ08scrUmzP3+n1afJ+8enrG9y0RYELv7s1w7YjY4Re+1InWjbLC5s3c49mLI/eKne1iVbeqYWrSg11iaXCH+Iti/u9tjT+8utd3rVTjVk2U/Pt9hXDlfY0NCwrhcwYBo9McaSE6CvMPGgaC1JIEn9h7IHRJYWFFqeAHuu+ofFLyVFxVZVVSWlm2zT04s2pvrhfYxPSmCWTPKSKZ0wlRNvcclxDnSy0tN98U666DAmNsEGBwX0ZNAlyoDDMy6B6aAHRY3uYO9NcrShjFHM0D0T4Hio8KDiiZKY9RkFFg0gA4KcUipH93koiXhBRCJ5R1xWkKh0WSAdgMaeknja4gTk0B9MbcKbJFEmzcm6gBVTYxi/ACmmAFlVPSvQxTQjdSIdxzab+8uQTUpIdJlBzFeigDaJQWkTm9cvr2Esb7u3Pyk+2qanJgX4Uyw9N0eyqM/GpmZkoD62XMnjxaUF6RLRqQwJZgKgdTzPgIF08erC1LKMyjAZmdGSF3WS/Zl28tg+jy9Fm+JxT0/L8t00zn32qd1tuSXZn+Kbr2fn5Fp9/R5dm26JkpGJkrvboG/pYcI8kHcZUfPWkJts9yYFKtV3GxZt4mKL2ln1lcOyYU3kadNLLGYIWcSmQBZ6MzKQ2+xyQZ1pPzNkrrA5dI3re311cOLvejQOF/EkCjkALzrv+vrJfRw67Z5O1Q89ys4HOHSIH9t9obd9ShFdzLMcpwS3u8NHdeLw6Tz+9KPLkCefObif6WjKgo54Hkfwe3DNLujily/b4b9wAMT0XeVybwD6gvM+Y6Fzu/cF+AlwGcyU8QLncAXXRfzJn/6JJ1ClEG7erSQXekG89Bnvzm4heLOYmnNrQoUR4MlnDhSJTzUChPyMHq8yiVWhQ0D7eMHcq6Z3moWQ5DcO3gFqPjfMnwbT3cZqbOAVC9I7EHcF8KIErg2OwLPln3SOz0AwCILp0qB0pjWxVkDRTB9Eu4t09z7a4ys0VDefstTB//xMnakyz3eCEErHK0JcF4PJKjVW6bAMeFbKYWx+2eO8ePaIJbrHoDY93J4tYBplVe0hMDxOoOuc3W99bPOzSxahxuON2txcFWiK9bigOAHF8pIiO7AP70WGu9gRPqxUnJiYkvIqVJ12XEDVS6GxCpEM073dXW5pEE8FkBofGbLM9FSNj/oyKvD8xcelWG/fqCfX+9a3fkVmxppduXTFPV14J0hZQP/gTWu5ftVOHT9mHYP9FtLzzl2+6Qn+lpYX7CvPnZLin7CsHAGwkyft9u0WKdRSKXUCvxnDgLFipPgzc7IsMT3LugdH7b/93d/b9tqyFem+trZWI5kgq10YA8bVg6MFBCkL8AFDboeRjxyaMmPrFRZx4HmZkZU/OTtrbQPdEhyqf6oEvQbu6cPH7aWzL+jeLWvad0Bjt+X7REIA9D80MDE6FsRZjIxZXEqetdxo8emsLNWVPRLZ1qOxcY+s5DQrKiyyrp5ua+/p8Mz++dm5lpGcLSHYbokCUR+eu2C9QxMCQKN2+nCzfftbX/XtcPqGpi1cQiURhaVnfqpxX9uRtSyAsDQ7Z1MCfjsoFvU7KRwQLjECWdsyAiBC6s8U3LYUCwsU4Ku2tnYpgxgPPsdz29/bYYtzE0b2fEA5MTAIo9GxMSMbOEYWKwU7dN/tG3fspRewkCft+LHDtmcPU6x4JldtW4r1/uNHTkuH9x+VMpJCEyiK01jmqI3rrKyVlQeP8Bw8lldV3udXbgu4bltefpY1NtRYbX2dg8fU5FQpiynnr2lZ5DN6ZQsszcjQIMCf7YpqZByMqQ9cqOqPawFd62pvlPrhzFPP2YGmPdbU3GDhAsozU9POw+y/B60wbZyTX2wp6j/CFAhpSEnJsP/wfquxzVV5QZb967+55DnYGisy7Hvf+5YlZ+fZ/qYa6x2ZtZuDy3anZ9LqqkXzaan2R3991T68O2w/+fCKnT1Ybr/35xovybW/eOuu1RRn2F99+MCeP1xsf/zDe/bK6XJ7+9qoeyp3NE5/+s399mhCdJuRbJ9cPG8Hm/faR7f77G//lxfU5gVLT461R3rm8foy21OcLtBUbA+6xuxkU4nd6Ry1ovS4AEAIbDaXZdn/82e3bWAqZIWJ4fbds3vtysMB30bpUGmyHagpsoKECMsRCNpbWWALI/32v/+X/2LvX7pqb3/ynkAOBlypjCjJF9HD/Eqwgs438RcTsYE5G5vPSyaFBCKWBHbYy4/0JKNjk6KbZcn8WJ8mRvakCnynZ6TL4MQYAHSY7324I5k4LzA+KLpnE24yrKdITpEcNJnNtgUwUNqAPl8EoraRxBcPfJmMkxHdNz8nI1aGKhvxo+h9H1EZp3hqUXhh4TuWmZkmmbom0B2j30WHolnGGo8uU+nEVyH/fbGGdAuxgMh3DO6QZNWqaBeZznOhdRbTAOTIt8U7QJKQmEhZZbECmSQgdmNHQDcUWnN5lCTjZUayJjyC/RCl76RP8F6T9oIV4A9lbDzs77E7jx/I6FlXH8gYl3yqLiuzgrxMq6uttQnxA/wVESkdpLrFyZgbGhjSM5btO996zV585ikrLioUmGqUvFoSzYunBTCJFYMuers6jM3bX33tNSuSgbGxyQb1K3b/7gMrKSiWXAX0hCxGQHvHFyFFC0RFWkLUtp0oiLN742Hu6VsVr4d2oixKbY9SW2AqQQPSgLnsIeWLg14Z3cTP4aQBRAdTe7pI/wA0q2sruoGVzcGsGLxJGiPkfhBEj7xwF4b/rn8BAOOls+hSDEpANg4NvnscFdeJbgCn7qjRNegUxoqyXXd7GbxRLsDIRYcfu1Ob0CqAGhxB3YLHci16nTNP7tcf9eIeDt6DZwSf/cOTg2s9pstPAcYCEMj1PJf6Is9clunAQcDhebz4QIVoCBaJryTkRzwyKsT3GxTIoFPJRs1WI8yreqfoHNfwQNyPWNaeWkIP3q0AYAyQhAWO12oX1PE7sV1UmnozKMHx5IT+o/O43g89zjtVfwA77tsFfEF8kO5XuY55nxTBO//xu9+ja/xc8IAvB49nU3/aRN35zHk6jQO3ctCJwYs0DxDHinthWMW5JhCw7IHaG5uR1jE26wkKt2RZzW3JCgoP8lj91r4Ey4iQoFtZF6MleV9du33bY23WBJzYYsJjBqLDrFaKv76u3grzsq22utKBAIh8eUVMPDPlXqUP3v/ERkenpHwlGGPY5T/Vbty87kH0XQIS3e3tUpgbUnSTUvbE5BFbtyNhKuEvELe2umVdvQPW0NhsFRXlFq3uZKPukITY4aNHPY9XOlNVEnzsHVlVUeXTSOti4KmFkMdMiELsmWN7JURH7fCRw86Ely5esl/5lW+7ImKVFX2+ui5QqvYuCsTduv3IfvH+eQn7Zfvu6y/ZwcYaKy0vtx5ZiEyxbcpCJZ7j4aOHYjpWvESKiUMed6ZOUDk7HjcHUQDCCQSe7Rm0CinavKx0KysqsDiNWa0E0tdf/ooAcUhWdLKAR4rG0YnCFVsEFp4UyPwMeYV6LKugyn727nsSWqsSbF2eXsMFtIQ1q/OYz8/KynFwDGAYGpy0pr3NNjm2YN1S2iSkvH77jvVJ6FZXFNr/8Dvftvw8Nu6VAphcsC9u3rDWB/dt7569NieLsqiiwu7du2vZskiHNZ4PHpAsstvysnNkkcc4PaOg4BX4kfxMgGn4ienfitJSq6+ptGjRzN3bN2Wdb9ryogCeOnxFgFb42JJS2eQ8zpUY0yuTE5O+R2dRYYXHVa0sL9o+gZml0KJvWM5CD1wbGakZssClZKIT1HeJlibQfKCq0hIjRGdSPEx7kwyTOAaLjLVLt+/b/Y5OXxF7YE+jxybW1e+1HAFT+p8VrMFWVuPqzzX1Y6bvYABxoEBZGMKejQT3EqdHLIw+6ogQsEuxlokt+1/fa7d3WobtYF2p5ZcUWkNNnW3EZ1l1eYmFp+bZxZ5lm9uMt4N7y+3jC+9bZUm5fdofYW19E1Zflm3v3+pzWqqrYgrvrqUJGPzlh48FTFKttWPCjjYW2OXWbtHlplVp3P4vL9TZj68O2etnGu1+/4T92bcP2E+/6LL/9XtH7BfXOux0c6V93NJvTUWpVpS8accaiuzcnW4ZWbH2+aMRq85NtuTNESstLbc7fQv2TGOeG2oJMoa+frjKrjzotanlTTtQkmzpqktRRrwVZyRYgYBXZWa8Feq9Ij3KXtyTY6805+i6JNsMyahYHbMXD1RbSWqkXXn3JxY1O2pxq3M2OzFo/+2nP7WPLn8hZbploY0VgeR58ZLGVDKcjbSRNYR94BVi9fWGjMPpuXmbEABZFU3B01NT+qwxgv7xMmOckLmdyeZtsSCr+kJLIV9csyWeXJxdsAn2TBUgY+oODxY7XOTmZvoU+KLA3YzKXJgTmFL7MQKgawCN6xzR0OzsossK7uXZvrKOl2QGYSkRUUzrYPwH6QvYbxGPbmZ6mvgk8GIgz1ME8tASLPSA7zAaAVwpqZKteOs0/lzHzAqLUADtrNTE6xwpuqMsYtSSY+OtQIYXm3wTb7q2KkA4F3JeZC/YaLWTqTjaiZKFN2NjEn3bo9bOxxYmcL0ZzuKJbSvPyrD50Rl76sQp9R20nqby1iSPCPuI8/qqV1X+lHgrwQ7u2+M8vLmOQS89os/pqgs5BEPi14yMLKuULCZes16yO0I8ur0Vbg/u3fMpzcHefo3zpG9ej4GSI/BIjNf49JzPaqQkx9vpkigbWzYbX5LQ346wxTDJ6rANE8xV/6jf9cy18Dixn8CaBaAc7x8AlRhuDHd0JI4IQC+yCicDGAFdy/wf/Ux/cQSgxtndr3XnCtfoK+EuhH5Q3qp0Jo4Nxl1Xqwx8feh4FuVFU6jra4Af1/NML9sLpuh/AHa775RBmQA4fqdcjuCe3e/BKDz5SQf1fVIuQESH3yu6FTLx7/zGuSBHGJ76IF6XMt379uT3ANs8aYvORfzJE+Dlbjn9Q6B7SognnUVFWNnhU5D6S0iM9/N0ijeca/QggBsPAIwwdeerYyhQB1YITIFljvJwb5d+A3ShVIPvQUWDJ/Irf0/wpSrKC0J88qMO6hN8dPCmdxI3epJPv577gt+90friwMk7js7QQGCt0Tn647tb2rqBTtztLAiI83znFXjbxLR6Dp8RFAgH+ohpRoqfXt6xQQmRZTENmbpHdkS2YtyK+FX7ZnO2LU5OqH+SHYSy8uns2WdtWQpnfpoVcEzRblpSSpQVleZYZna6AFeFVUtRZEpRqZUCXWMeLE8czNTkjKyRZMvLzVbfr2h8xOwCygCXvJwMWWUzbqkODvfbM88+5cHY5OGi//BCDg6O+Kq2irIiX7ZvYmysuYNHjrjQAlxArFhnB44ct8GRcZ92IMv5q6++bHvqKy0zMdION7IxbLaFCJbu7bHK8gops0rPZUOC1r3Ne1Qe3s1o6+nssf7+afvw4wtWVVVoLz9zwMFbfGKGQEKaB78nxyd7jNete7eMDb0TZK2xNDsI/o+VBRF4XPH+QAkbEsIp+Tm+Cq65sV7tKbPm+iZrrG30e/BmoUQYIxiQe5leICs63qABWahzyxv26fkbtjg/YqWFOVZQmGfp6RkOfkVFAgnzNjY2qvKk3KfHfZFDakKKB6pPTSypnGW7cuu+PdSzstKi7bUXT9nxo80CUWlWW1Vqe6rLrKGyyCqKsy0qbN0KSwpsTP1av3evVTfUumVZzOoxgltFSASMk68toFem94PtTqBVlMmGaC5MNLgmUINXbnx81HIFOlOT2f8xxToFlKOlCEZk8aMk42MC3u3p7LK+gWFhpSTfYmrvnnrRW7wUUowUmizk+BhbXV6xpNhE29Ow1x60PrDHjx5bgRTo/MigpUjh4BEg0BvPXZhA1yfnr9gvz10SM4bZ2adPW/OeBmtqblZ9pYBVeRZH4MnA4issKnKF1dXdKaUSss/PfSqLfsI6OjssIz1bzcWrvWnhO3oRf7K55lPmKzHpUjqBFyg/Ocp+cqXbXtxfav/h007LTY2zf/eTO3aiodg6J2dtcmbNnj/WZAUlxXarfdh2wqPsVt+0najJsa6JBUuI3LHEuEj7jZOV9t8vtNmJ+lzrXzB7pSnfLj8atOONZfZBS58rm6uPx+21QzV2q3PQzu4pts9u99rz+/Lt8WDITtbl2v7ydLvYOmYlAhmnKrOsoTTDZgVwfuNkmdUIeNVXlFlKQoS9erjCYiK2rDwv3fKSo6334RU7Xldoq+N3bX7ykW0vT9gHn3xiB2pKLWpzxWK2pWRnJsQbWzY9OmSri6yIJTdVjCcbJcZmfXXWrp372M4cOiaQJdmAx13ibmZhWmM5I54TGBCIKMnN96B65BsrHhlfDQxCU/IZA4qV1zIkJatZwUzuvXQBdkBQgpT7tAw9FnowVcwsBCsCoUmUb6LoDdnM/q65+fm2I+MOvUterFiBc0lW0VmHTQt4rctoIP6KWRTkPsHWxFsOj4x52APxW+TJ4jnMrLgsB9RsrFlmZqoMwVyPYQKI+8yFyomTrkG/jI2rr9wbxCKuOMnDNT0/0rIz0yxXspA5DlY5Eku46yVlKzBWVCbqeoxeX1mnuqMDeD6rEvE6uw6E19ZWJPtlFOoZKRlpTtNsu4MXyGdVRLtFornW9vsCs5MWLzorkpz4oz/4fQtNzVv7A/ityYHo/gMH8W7oWQKe61t277Zkj/psr3gHgBUtHpsRX3f2dApYodilW6QjaDszK30DA+LveEvPIkF1suR8tBXkZ7v8ZwPz6rpK29O011ck40xZFe8JIjhwG5HMy5OxdzA/znbUpsch6TnRxtpWoq3Snh1WhqrvRRcLazu2IiyRYAJX9JvqTJ48VVnyXOVJ/qAr8Sj5FkyMgbs/ggOwge4MdDxaXd2k68EY0AB6mH7fdWygV3nnev5c9+t6ZAA0SzoMwDqzKJ7KCp3NoH35RESmPvu/Xd1OuZSpUlWXYLrwyWddS53W1VaMcU8T9QQP8TsYxcvTZ+rM7BZADPqhjhzQ/26bgvrrPOf08pkzGfvcB56gzIjvf/9PPY8X9XavES8VQEVpLPFJuPiApRA6y3gBZ35QYd0L2OEevF6AErwvWA5UyRuiBnvMBWhVJwOPWuCS5DtleBfROI4nb7vn/Ku/B98BhtzH/T7InFM9qdeTq31AOYLnk1qCFBisVIThA3BGJ1GWD68u98HwgWUwgg6i7lzLZ/qEF8F+lMs7DEB2bRYYBPmnFq1rZlWMyvYoOza/HW5iP59mfL0mzvIiJfAk+MLDAFjqNynZPfXVtre2xmYnpwWExlX5SCuvlDVbVurz94f3Nwp8VWls8FatW+v9u7YkgPPSiy9ZSUmJ6sb8MZ6wkOdw+eCDDwQGciwtQ5aa2t18cL8EYq719XTbe2+9awcPH7EMWWAIiv7+IR+XkvwsAa9xAYhxbztgrbOz0wUTgvLy1etWWdNoff0D6oMtMXg+Etwe3Wux00cPW6veZyQUYvU8phbyC/IE8EYFJmesq6vLjh0/5kKaLOqPH3XavQd63bsta3DFKkty3EqcnhP4FNgikJM4HfqaZH71NTUCPbNWW10jIDmncSJvjaxOmE5/EP2Gxi4khbyNZ0xMDI8tLK5ImIRbT1+fvfPuu25RsRSeGA1iYIgLYiURlmrYdqTd1bnh4Ukryky2E8cPGxs4nz59xj28qamZqj/TJGF2/rOPpQBynNJIDZEgRdjd2W9fXLpla3ruiqzrUyeb7MXnT/m01boE2+rKoscOZQgYx+t9TYJrgiBYAfOa2jq3LhFgc/MzliUQDX3j3aOvEWYoAg2M065bkeI36BRFSfoSpltZJZVGDEt8nJTQqMBOom2s7kgxJbrVy5h1dXTa1StX7KAUNfnfmILL1/MQxgTmIwARrAA7gv1RpuGxAriqUMTOulvvbFzO3o54wbDylpbX7c23f2l9I9PWWFft04HllWX21jvv6JkFNMWBFwbC+MSkrO1UB4r37rRYrp5NXMzAUJ+VCqzHxaXYtgwKiSkBjRlbnZ+yMYE9tpeJSS+0N2+wqMHsn3+l1i62zdvJ6ky71z9reSmR9tm9MavMT7H8lATbX5FupaJpthL64v6gvXKoyP76XJf97tlGa+sfsW+crre/O/fYPnkwao1VWXa8PNs6Buftqfo8G52et1f2F6m7ZQ6Iz185VmulGeHWUJInMBphLx2pdO/xmb25AjU7lp0QbqcbCixpfdbj8noe3bOu+9c0fitS+OlSnpO2iVCWkhwRGF5fXJISibKRgT7blvz48MO3LCsn0dMDdPUOW3lRqWWwyES0RojAmsApCT4DDwghDhuWIYNscLTXOroe+N6L5QUVHtqwKTCcKkAwMTFso4O90ibLlhKXYHXl5Ub4OrwOkIB2Ae2U70pJssBnMZ7QFulP9DgBhHn3CJOElBkL3xNRY8iG4rv7HM4LnPjiCn1Oc48XHqsVnWNqZd0ydW5WRgsAC5nrikhUgWrmd3iYFcPIe+QwQBB5y29pLOIQ3wEmKqsqXI+wChD+Z4cJdBLpZQCGKD7CPwBcTNd73LHag3cWTysNYlqRPWyDHUeY4VAlpftYMLC5s2Xj4sklGWPUA9AZFRYpfk1ymaLaOb0zFQjAo5yhIdGPgBTGHPe4d1/8syx+ChN4qpAh9cf/8l9ZaW6uHWo+bJ+f/8JBL/2boDEmCe3IyKSd+/S8b4RdUpTvsxkoZLbSksCRwXtAhu+E6H7b429ZmHSn5a6HPKCbUpJTfKFBS8sNjUGk9Ea5g+E8VswLnOD2Zop2WjI0MjrBMhPIcL9hyRm5pspYXVaKJQvYPZySDlVfrKvMxZ1oS9oWoFKbtqSrViQjo8JIHyGDVc8gPpm0R4wp9APNoPcBoNTJiYcO0YvvXLN7MP7uEdMlHhutcXIww23ey4GXM3CKBOcozqcXdT3jHzg/goB8xyv6zR0sTw6e6fXQ4cDrSV2gK84zdtCQYxl9pzwcEfQ7v/s9KhNDkXuoMxgCsIeep06eFuPJMzjcmNBjeJbentSd4p94wbxc3oQ9/uiP/sg9XsEcJEoscJlBlPQNoAqQwUNpMEGEWEN0Cfv0+UosEVrgZtNjVKivfNQfXY3Spgx+5xk82L0W7prb7SgIY7ejnjTkyUd/4zwt0eEASJ3iHaHyKINGOZijbIEBVkNynV9PHWEwH9hgjtl/U5H/eD7W26hO3SWQAHD9w0DuDhhgi2lXPF4Qne80v8oqCRDtji1thFnv1IorTYDX+HacAIGAqH7/H5vi3GqNksW1LkIWCJYVl+LCUSRgJcUFPiU4NYG7OdPRfWFuuh3aW2tpqcle35nJcbty6YI9++wZXyaMUIxPiJHyXbX9+/eL+e64QkyVtdrZPWhHjh63aFmVTPeGBAoR4MdPnPDVPEw7kdcpS4J6dmpMSjhZQmDEkmUJjY2PezJS2si0D1OpRUXFNjTQ73EP4dubsuZibWxoQoI+z95850NnhNOnTmD0SYht2Iis9GIp+8rqSk8rgVBgQ9vujn67fP26paVEW1NtkR1o3i9akVW5ofYsE49S7psl4xEszSmwaNIMrG5YWlaOTc7NazQEoiUQneYkmJh+iFEdIwVYmVEBzDCtxp6LTC8S95YrwXfk8DGPOZuZnfbpTKZQB3r7HaRl5ZXaJwKPyxqLZw4cste//nVfnUWMUJgGCoMExRMKLVh8jKwatXU5tKa6ETQca7HxMZYjMMYy8NqaEnv+mZPuRUyQEiKmkYSwn53/TAIxwybnVyyvuNxGJmYsv7DYBvt6bU6gdWx01JoO7LMEKZvFkISg6Gp+bk6AKlFjQGCvmF70JrJQ2yVQ9WLalEBhBAiCBMKG8dkChHxz0RHxArIbHkOF9/OO6IPFIK9+/XW7rc9YiqlJiQ4OR4ZH1F+6XkouSUIFPm/r7LCV7XVbEBBbWZix8uI8y9GYEsRMHjDAVKyA7MOOLhubmrWnThy2Q4f2+aIGaIc8Q+Sqg7cYE+KCSNDK9PyiwFcEPJCVbsmi18SUND1b/K3nD/T12JoAbIZA1NSUgIvalV9Wb2ubS2qvrG+Nq22t2rnOaXvUPW1fOVRgsVHhdrd9yFr7J+xIdZ6vkDUp0/mlDXu+uchSwjbsREORlWbFW15SpD2/RzQh0PV0RYYlRu3Y0/XqI+LdaqWkJU+SwpatMH7duh9csfu3r1pltvpE9UgQ/UsKeCzXlICyeyHXlux+6wOBxxJ73NVjN27dsKzEBCuTEkxIy/BVbiHx2KOrLbY5LuAyMWKL7TJiNJ5do4OWnJskcBMnUDtt5WUV7o0F0MwuiU7ZZFn0w56oPGtDAHg1bM0+/ew9a7l8yV4686JoPsIWRcibosdJGVAjgz3WUFVueyorrDgr2+pUD6aakIdRGnPkN5515K4bj0vLogEM7B2BxVwrlFIHWBHLhfLJlMGCkiNWiSlAchcynuwdCz+xQpEgdzzjbOLP4iTkZ1FRobeFtqWpHygTjxa8TY6xvLxcl8/QCrFT5PIjXhA8hKetvKLUwV+QWiLeBmUcMcWHdMfoYUEKAABPGqCRBLXIbrLN+1SmWlpcUORpd0IaIxMNZOemqbwgtthpVLTEjhWjGvth9R3JVwFQyJL4KDaTZsPnRJ8WJDyDvSGRCWzD1NC413XPiuQWISIAP+RSUXaelecXy3DOtvKqOnvQ2WNjMjrpiw0B6ZK8LBmxvVZYUGL3H3QIFC3Zvj2NHq6B8UO+QzYSZ0s1vL/ITeI5K8orrWlvkw30DwpwJen+PAcA8L+UiMYgRcZqnMUnJlpHZ7vk+aiVlpT6LAdt3dT4zkjG5dUU2/qO+HFa46l6VyULwMWE2/3pNen0KI+jXdyRkbizJrkqukCGbUWjCgXkpc00QBHqe+iBWa5U8a6vcATFirY4PA4bfYye1/0BgAmADS/0Not6AD1fzmYxsAy+Ds7w4jc/rfvR1zggkHGASmiMvG+7zpV/wBG6V58p0A0LgM+TAy888sjjrfwhAfBSkbpHddU5ynBjVyf57DNz+h3Q7fSlenDOwZjqQH3wcjnA80P1Ex3semU57eDySasivv/97zvwoiCYkmO34rtuYQoDNEFQWNwgBogseBgAQh2jW1DudCz7wmGJ47om5otScU/zcNApBP8PU4w8L/CWcaFjRU7TeP747R91JudpEJ3C73QoMWjc43XRH/XyzvL7QaoCfNRR55kn5hzFcS1lMEC0bffYJY7dg/t40eEQr6eOEOrFCuLZSxJAJAUMrWxY33TIZpZoN3szbplgjAg73PbnRdmBVKZsGXgBic0dMVO/mCLfdmR1PH5w3+ZkGTc1lllDXZnl52Zagui4pCBLinPFGQ2PBFYwMSopKZl2584Dz6PFRscFhQXubs7JyVf9SfxHsOOGlZeX2fDIgFq5baMDg9bT3SuGzpPwinIPS4z6hmX9rHhjX0S8ZMzRE3CNVZSSkm5supybk2eTAmV4o1JTkiR8Qnbr7l2rP3TY3j132b64cc+++dqLfi/7UYakYIlBYj+/XrWzXgKKVUzdXVLQw1N240aLJ1l95cWn3RplA3FAFClNNIA2I2WLwEmSIOnu6fWknbFqn1hUYxgjgla9NeZrqvsa+zLKKIiLkBUj1LdGGgnRIik0oIW4+DirrKj06YvLV87bF5c+sbnZKSl/lqFv6xmpdv3WPQdHJ482yTJtduC8MB8E+KekCvhIgSPIHrbe90zbISkD9jjLSWVMIm1QfXzw8D6dn7NqKQtWjDIdBP/EPsnrhYBaXNm0bCmCR21tEpCx9uabb7rbPjczzZV9vhTV+OSMwOceCy2LXvSXKvAxOjpgN29ds6PHjgXPl8JDaKFg4E2UDrQZJPOVABaoZkpJrG/p6ekayzUf41mBnVdee82SBWLbe7o8GSNJZ+kP+p6AZWgasIjHk43NI2X5d7d1WKUAV5bGY2BozDJTM62XaevxCQsXDQ5PToquMuy5Z5/2VByIGNKXYBwNDg2pnzdtTMK/XKAaQM6GwaQHefzwoYyXdYuLSbDttR3bUJunxodsWf0Yrf71bOg5Wa5cqxqaRCOR9ivHNZYzU/bcvlJTy+25pmILXx6zPUXpdupAlR0ul+LemvX+7eput6LMCPvgsw/t3tXP7G9/8ENL0JiEizcvXrho4xM97mmYlpERI+BGKhi8NYDOjtZ7HgrQ3t1tK1P9al+xFZWWu/LaEW3ukCh3m905Nr0fSM9B9m/yNXWxik181lhfJzqRQoCepqet8/Zti98IWbpotDQuxULr89Y6N2L5tSWWn5ljNeU1Gt9CW1AZbP3yWMAXOeqyUp1K7NN25Lbdbbtjs+Mj9tKhpywrrdDGlqV8wqRgdG3bo3uWkRRjTVUV9sKp09ZQUS7QzPThhgBQvMVHEw9K7qVI9/SgLLe2JB9VPiDdvT/Ia0kNDMzBwWF9UlvVDjbhDguLlpwRsJVhg+cHGsJLRa46wIQku281hWKjLwl2Z4VjuJR5Xn6exy4yjVmYXyDDU0BGugKjlWlArieAG32ExyFBvEsIBZ5qku4ODQ87IPPkw6JRVjrH6FqmrpckczBCyIpPqAsbcpcU5jlAGRodsYgYDBWSxDIdJjqXMQd4YzZ/YHTY5gWepiVLAV2xvtl/tqdmIbUP6XrQFagJtuvBK8yuEnhu8TLv6LNEhQMmAtbhy4LcfDt39ar97KOP7Scff2rnrnzhK3HJiZaXlaVxiLEP3v7ALl2TASTwB+1Bg6SaIeyAVcrIn6kJFjiEBGJLrba2wXkcec7Mh4SsdXd3eR+SNiZLgI8ZAcYU44ZxG1SfTYj3jh86ZiMdPXZPRsGPz71rA0sTvqfq/n2H1KYwy40Pt4yweetdEiDaIrg+0kIyZiEMAu+lWW1pfce3GSLEAP5ketbHQTwQzD6pQNfFpFySXtbB7xy7OtWvUc2cPjRe+uh6Aw8mB94maI3V0tDA7uE6XS9m4VhwwY0ATs6xQtVnkHQf93NwHvmP48c9uYAlDSDlcB/6xQ+vb3A9fxz6qO+0BceNIwn1O7N/gYOGKXR/lq4FL/izVMhu3lFKCcoANKrnnrSDa8EgEW+88advgNpQLIELOGggFeWFJ4iL6VjQq89jggS5jkYAihwY4d1ivhuAJSYSKAEU0cne7/o9eEbgdaIchAn3+YAEj/ZO4H4aGlxL+VzPMzgbAKjd6+hAXv8YRGFN0cm0K3gAYCxoeICS/eOTQwVx4kl5//igXA4HmPrJO1bFIJSCtoX5FiTszYgVuLC2Let11kKy2ld1fn4zyiYjRUyyIL5WF20pa3MaMLZKMZuYmPeVf+ztVpKfbbMzUmCqe0Z6moRSku+sX1NV7PEJWDGsfpmbm7frN64LaIVkXbdLoY1ZXX2DwEynHTh4yNNE5EmY9fUNeBLJsooKam/TM9POIJ9+9JE11Nf7FjlxElQIHJZ2L0qJF5SW+LQkRJuPcBTRR6jReEdKSyvt5pWbIrxVD5zm3lt3btq8LKdpWai/PH9JwnLLXnvqmITEqE9DAIvj4yQgBQAQznv37LdHD1sFXFqsublBdZqw5r01dnB/k4RFlmVK+aOgCcA+deKULL8pJ2JxuLW0PbY4gS426kUxhMkCndYzPvnivF1tuWUtj1otgS1uBHZY+rwYwisWjBeW7ujYuHtZKyrLZJ2P2sefvCeBFmZlatfWdoT19A5Yj8BdaV6OfeWV521Iimbv3r0ex8TyeLaiQtAxhcFWKZPjo55osLIwUwp8x0Ym5jxzd5wsxr176uzA/mZjKyeC4FmdVVvX4HUho/uWwB7b5iD8i4tL7LHqfvTwfgHUcSnuOSmVJNV1x65ffmDnz39u+QLeGeksu0dYLNtgf59N6Pl4NOFNFew0HSNwh3UF0GO1GvwaJ1pDGALSiN1aFsCvrasTeImy9kHRiBQmG6OzQpGVq6RfWNMYUw4xLYXFWOxZngcqNyPNmhvq/TqUinCU7zG3LSIakGDv6O7QOArg6Y/8aRIxUvTblq2xLRSYJL6TGA1SC0wJNLF11MIcSVllhGEMEZgkGpqVAkxJjLGc9BT3xBHDRzoNksImRu9Ybuya9T5ssajVGZsaHnSv1Mr0sO8P6is39bm3t8NuXLuq9oQL2Cxaa2erfXTuffvk/E3blHH07L5mq6rOs9KaCtUvxzLTsgQclmWcEZ8BDe1YW3u7TUxO29DYhNnyjEWtL1leToHll1QF/an+8RXRsbE2omt6+/oFvA844B3oaLfR9g5/fq1o3aLCBCQXLRVelsJHiRWKx9ih57rA+UpaqkUnJwqwbdozp55TGekegP4f/vzPraK83JqammxyYsTSM7Ml+Ddtam7cN6OuLSyzPWV7bF6G3oJMEhKZjWksZqZH7PCeWjtQW+9AluS+TIEiw3Kzc2VMpUr2BtvrkGSWHFl4cPAEAFp2lQRbSo2OjElmxXsQ/NqqlOm6jEm1d2Z2XrSa6F5zvPbh4eo3jSPKjMUzbD9GWAQLNgD0gFDy4KGG8KrivUpVnQDmG+oPQg22ZQQxVQX94fXBO0SQe6ZACop1Fq+frgXgYeTjhWOPxnDxAMHxADr0QGVVpXtWyf6fr3sBbmiINdHSyPCEDQ6Mqc3rMkL7xVsZtqWypudmXHYwqZ4meVuYV6J+IAHQhhWX5Po0J7MBEgUCSFsyIuNk+IR8ipNUDZ7vSr+xNy5Gt4MjyYbeoWG7eOumLYVt+X6xEwLys+PTlhCTLFqdl0HTZ7fv3bMV3bMQWrBmyQ/kYZLAInu39vUOapzm3XhKExDEGKOPMKbZfzRJINTzpI2ysCHLktPUJxEx7smm/9HVTOPi6b/84TlLXNq02vISeyiDo39pRsCHTeXjLFZgbV4AL3xhxH71TJO1jUzZ7FqkwHy4zYbF+ubaMTsC0aKzNYH0+dCWJUreJsrQiIxLNLZ3m56ZlN6QDpFsZTo8CEEKZs9YXINnk5kDKRmnE2QUupC4Pk+gK7nCVDirpNmHE7VMOSKaAC/w57oY3BAAHTAK14MzuJZn4VkKsAxYgaB69qoNFoigt3lxL+VSntdR5XNwG/dCgwAvXo5PdDG8F8SqkwwckMkdPEP/6zr6eheb0P/+sx6ziz24EFlHns2If/fv/ugN9xipIhTkoGi3UbqBhlBhvtNJdJCjOApRBYOH6np94JzHUOkP1x1AyP95uTQm3O/neioV3BvcHxw8Qd+904J3R8dPLnarT599/ld/vNOJuwiX3wBb1JnXbjv4HdDoni9/ZgAGeff28qd7eXHeB1f38Zsfemfbn8DjFay48K2CRDhkqcezwFTcyOyS59dZFzHjYRjdkXLcEQAM27Df3SclIuKMYCWjBAyu3/37mnwvs3gJaBKoIMQ8E7ysPiztWfYcVB8g6Fk5AzGwEuz2nTtSClN29Phxq2toEMNlOMMTR8GBFVYspUl8BHFX/f2DvsH2xNioTx3kCZSRawZXPxmkIdg19U8ecWBstyOhPyEhc2jfPs8sTy6YGQlG8j/FJ8XLopNAVR1b23rt/Y8vSwlt2sHmequrKHYFSa/FMcUGfeiPlZ55ucX2+YUL+mVVQqNXSuqQFQl0DkthssJqYnzSg8Jr62o1zgTjSiGpTrcETC5evy5FWSuww8KBLZsTOPvJO2/bFy03bUoga3FjVX0/ZldvXrF2gbs9NTVWIdC5LXMOD8CWgADer/GxKZ9Cyc8vtJMnnpZgjbDKsgrvy0WB06b6OpudHLfK6iqP/8KyJu0G1i5LzAcH+n1J+KbaXiiwvLO5ajMLW/b//k9/L6Wwbvuamy05Ic6ZtURAliXYHqArJZ2anmVLUvpzundGgCM/r8A6Ozuss+2hFRfmyjrd8elAxq27s8uTe/b3S5kfbFS9h5xviorzLE7KcULALT0zIwgs1YtMmXhfOOAz2AShxqIP8mtBV/D4vMYmVgoCQn/7l+/ZxctfuPd5T0OjJ8SNkgDCU0D/h9ZWLCs/x6d+yJhdXVHuebtGJyYsT32YKcuamB4EKQlZY2Ki1Gdp7oUbHOiVcIqTUo0WPSxK9uxI6S7b+PiY3b93V/Q56/ssFssAwFuEBQCr7Qj0sdQ9WQoUsMWKLRQzFj87MQAKlxZnBULGrKu9y3LEC0xVMZ3FtC9B4cTxAdhYlNA30GWx8dFWWl7sSnNkaEL8lm/ffPl5myUGR/3AtBpAg62F8PAj27CKidmcHJ+w0aFBS1SddkRjeUVlllNSLmXFilv1rwxJrGxALR5W8kHpB8sTeBns6bHxoVGra2yQgp2zrYUl21LdNgR2NtRHyYUFduN+h1142G1X7z82Yi6rSqvt/t1WNxTY3QFjKzszU8ApJMCUbWlZuaJllbG2bAOd3Xb2xFNq75ZNC1jtMAUp+TLQPyDFH/LtsxKj49172imjApDE2NJepsq4Do89XnHS0ADiWWGKgQJQQn6y0gxPFGAH+Q4di8IEuhY8y/uwQF6v2kk/eOqSyGirZZWpFFR8XJKDKRQsge5VDoYWXAEz+7AmeYq3GVAwJ/k2PDLqY42RRsD2uuQdcig7J8vlLzGn1IG4p1QBnamZGSN3F151pp5I6RCt52A8Mi3Iyk1oLycjRwo/0tY1xo8etYsuYjTWKy7nyalVUlKo8gEAAhZ6bmFBjnuKmF7cFn9npLBXbqov2hmWHMVrTmxWsgzk7NwcyYWQB8Sz8GWgv8dTSZDw2HlRegXvzK3bxF6hj0Tnkg0Hmg/a5NSsTYleFyVL41NjPV0NxmpBfpYM5nIZljPWPzRgw6PjlpmTYZeuXrZWAfpttYUN6cmBhzeQ7bPmBDIZU8omLCSJjcQ1fnhlWEGL8eQ6IizSssT/27Fm90a6bFGAlJQZZeKhzJQMgY9IGcoJkoUj9nx5qvUuSqetRspQCLd5GYzh6sN4vZDp69Jps2uqcYzuidgi6kG8gNFL6hFiuQFXAl4aDxYwoVPRB+hU6oZTw4GMfkferAqUI2sAQfAlepYDMOP6/sn53cMNJN3L1LUEvYc7of+DsKIgTtGv02+7U4PcH0z7ufJXHXkLAB0877NolKF7uRZZwOG4RmVwnmldjFnupRgOruNSv0dt9N/0B67wS56U454u1YN6RvzJn/zxGxTICyIBWfKOuxfwxENw+XGQvBFBzpTJEzznD6AxdEJwRuWqEaBd7yhvHFUQaBND86KiABt+5nxQrwDEcVAX7xwdwTXBb7sAK/gePHfX88R1PqfqAxk0+sk/Z2I6DqBELiQUUwAkqZxaoufRRZQTnAuewjO4jnt5R5kBUhBIuBzdWlxeF4MvWUgAbHyJLYK4Top6M8yGwpN8vvxUWaw1xc/bjoCDqmerIs7V1UWrqyq1hOhwMc2clx+XkGiJsrYIkk6QINsUIc5NTzroIraup7vT65kmAZ+ma4qLSzzAkkBSgqBZsYiXpbi4yKYFIDJkST+4/8CuXr9lN262WI2EX3PTHmMpN25sxpKDYG5iiIjxIBaKduPuXpbl2t7eacXlFVLYbN2xbmMChO99+L6Uw4w9bBuxoaF5e+3VV+37//afStjKKp2bD+IsVE+2qQF0VVXVqo8kgG602LPPnJGizHXLeWJq3K089wzJamNVDEr48eOHAikrdvn2Tfv5+7/UuETYsyfPiPHVp4Mjll9Yane6OmxgdkYCwCRwRaPROyozZBnqGxJCsoJndY2pClnraiZCfm1tR0B0TkKrQOCrWIBx3RMq9vZ2WYVAwMy4ylZfNO7fp17B2gmsrvCIHV8xuCireEntI67L98+Uovno4gM7f63NHrX32rxAWbRodCeMF95ds4sXP7fImHiBlXIpHoESKSsUdcvt2zY1OiLQUyOrO9k21wUc5qYFjofFX2v2WEK2qqbYTpw8onEk6F0KMVYCP1H0kZqhV7ozcSBUqGekGxcwvocEiFKwulGk8DH7KqbKao5NSJCSG7GyomLbEh2Tg4kErHh+7t677VM6eFvCZNWvrix5LqZCgVBXyBL0izIwIkSbrMRC8aAEscyZzsmRkkxgabxodVyAf0Z0NjY55lsyEac1NjggEDXmnjemD/F2kaoAdlvSWKYnxtnasvpXZRMrMy/FiDBmWn9OZeHpZANjX+wg+s+S8mPbKxga8A5IcL6WMslRnZMEgidGh21ooE/gllx3mx53d+bMUxLYcUhvyQo9XPcFOwjg8ZWhIMVGf/WrvtOjoxYmI6q2ts6ajz5lkQlJIlFCL1hVS5xhmHsfAaUeMB2fYF0au33N+6yostKGxQvXPztvW5OzNjuitovvGI/W7j779MZd65mcF1Ayy5ZibKipteZ9zRYhEMsq0g8/+MCniBob6iXw42xghKz6C3bri8+tsbTKUtRfUwviGxSZQPZwV7dlCqxthQn4aIyWQ+s2NDJhGQJteFLxWq0L/A/0Ddr09KyDHJGPlGBgUIr1vO+Z+sU7BUBipfjScuAxJXYUr+WiQAFpBYjzobORi2SXH1X9kpOSrapSdWO6Wb+RxgSZxZTiwMBAIKNVj0UBhfa2Tt9snSlVvJWkh9kUQSbKwFuRrCFBcIpolg2seTb0jQx6JKMMkAYQ1yAa29hNzMzZsmg0Ni7BVkQLLOJg5w48WnMCOMQ60WbAJh6w3Lxsq/TdBqL1ivF8iRnEGYo/8GC1tj6SPFq1TNE1fD8qvmWHhtSUTNvBc6uOGxoetPTkeCvIy7PEpDgrKMyWUTHtYCIqLl70GmbZWem+yppNz6HLs2dftIqaavtCsm1qZdE2JZvS8hItvyDf1kMrlpmaZH19fb7TBV53Ek7nCmSxL+6l69dsScSChzA5MVZysMBXIiLLYyOiPCifZMLE0rFLAMQNICbvF58/lLEVJ9DYNTUk83fDBmXYxVmU7Vf9NiWPKTtT/YK3SQxvB3OTbVXGab/k1pZFWshiLKTnsdo2QueJc5wJMeO0anEyHDHq4iVsyeWG4seoQ2czpYiMQqe6ftY59Da6FxkFCEOWAdDR3VzjMuzJdQAiB1SicQAVABzQ6V4nL5Wn8SdKE/87nvGzwawVZSMXXDb42eAeDu4KgFOQNxAnk8tV4RdVwOW/O5P0mRmQIKAe/CDcQWGqLzJgF4OAJaBxnsDzgoN4NNG9zu86IyL+9E//xKca3cvkOCSoEhYQU2qBGy5IXkaSSuJIOEDXFBZUIniAL/HUtV8iRf3xUeIw8HaJCByVq7I0iiOocFAZB1N6eXkUERSjt+D3L6/V/VxHUOOX16o4Ony3Axx56gP5nkDWWD0bao/HwLigCWK1AqJQp6h+wfMpK3jO7oGghAB4UZZvtK064G5n6xOWQW9FxUuIyqJjmlHAa3Yj0RZQiOK2/+vhTNteW7LIWKbvVj22Ki01zmIkIE1Ei0WwxkouMY+vUBMDJslqy5AQZfVibk62TwkifAmmJ0A+SQJiZnLSl3izcfUw0y46lyCFwrTLmoRlX3eX+iDCN7BmD8Fnnj5teTAW8Q8SkJOsohwatuz8PEsgoFWEDuGiYDu6uy1VQiNBioYpGCxM/WgHDuyzNCm80NKO3b/XK8GYYc89c9KSotdl7VaLQdX3ogNWg5GscVR1PHT4hL337kcSbjluabOSlFWWbB7LqkzylwWLNKKMxK0EOJOgtF8AYXBoxF4++7zVllbajsDT7Nyi5ZWW2nsXLtiS+mprU4QvRf7tl87a0ea9lilB3dy0z+7cv2f9w71WXFboMV6C5RJ8KNodm59dlCAet/SsTAG0VZU5Jcs41QoL8wQUJkxD6DSPEuWeyfFxzxSN8MViT5NSzs5Itzff/MB+8ObH1ts3rGt1ffi65WSmeNsGBvptXMDq9MmTtnffPo+LapGi3RLYe/zwnoUkoE8dO+yrHqenJsRvbJckoC7FNzAw4tOlzzx7zDeXRmGmpRG4H2lbEQInq2qHOnpTNLMixUUSWLZWkbQR3YonxAx4d2kDygovFFP/rJxEkBPTxpYybIOzXwChT5Y8PDQ0MuQei+6ONuvvaTfZBFYhEIvgwcfM2PrecJExopUw1VdgLlXgR/QHWGFfS7bkYcEJwfVjGvsbd1psZn7eluYXrUrglkUkkQIWmemZ5pnTUxJtTn2elZTmMS+sGoUHFpeWPOaPqWLAJcoUryFTTqXFxQLvAo4aO3YR6Ojo8DQk+TJCiBmJCRfdCTTFSzAXyppP1D3wBDKEBSzDAtExYdEStEyp4ilbEk+QtHhD/Sp5Irly9/5d6+7tFfAZVx1TrfngMdFdjfcBIJkFRExP4mlG0S6IL6fV3pabN30KbVS0S76o4spS0XixpQl4VDXvsVwZMWGxSfY3b75lUwKVA6KRZ59+yvM2dbQ/0jO7LSMz3Wo0DhhXeJQAl/kFBbasut2+dtmWBAafPn7C7ouOYgX2NiT3SHMSEiBiSnpLNEAs2KYMjQgZe8jJhwISkxPTnksLvseLQL4u4tWQ9cRswvsJsSiWcO8TpLqGWbSz4t4lVjbiFUpSX4WrJ/C8EcvDYgvSE+BxhBYAWCsyLEtKCz03IGlRkJdDg6Iz8RbeUMIiAJVQFjGhvgJRQGVJZbJgYQP5KroBgCOv8NosS6ZBz2xThCEgi1Q0qPqqULzWUzPzPvNA2AcGIHojSfRFgDp5CwHHeJ2yc9MtOyfdyPPV2NAoADIs2ZloUaKbqHD2lNyy0fEJ0XKk1VRUCKyX65kZuidP8i7f5omd1BiSab6qON/7ks3GC0sLJEcTpHPglWAVPVokLztL4GuvXbp627eS+8m7b9rU4rxPPaNvN6QDZlV3FloUik7wwu9t3KPuUMukIpgyLS7IM/aiZI9IPLTMDuBlQx4R5zYkHsb7u66xJkcYsWvrok9ofHpixP77X/+VAHiunXz+BYvPSHG90fmwzUIzMsAlJ27deWD3pS+iU+J81wZxh/p3w5oywqw0LcFaJiRrRRAhGT8rW5EWu81G5usysiIkh8PF1eGWrFvYz5JpZBZdMMUHmMGDil4FLAdOjmBaG30K4KefWFARTBnqV13juxLwmT/VD32N7oV+iEPddQYx9pz0GTfRb+AACnQ32MCBl8rbnSXjGq8Dfas/3sEkYAfqChbwEtVYxxPco7JJ1QEo5y6mG915hL7UX2DsArS4k2rrricvfnf8o/YEZesa/Yv40+//yRt+kf44qCzfARvEbFEBbmAFDB0XLDcP3HbcgVCkeA7P2aP7OQhI8yXK+u4V03fmbwnw5F6e7u/+2b/qn/4c+ei07vmyTqoLB98Dr5eu0X0BUFI5/MYzdI7O8AZyXh1K1/hKR4CXUL2uCp7L89RRdBYCF3SOZ4Wn7JbLwTttAAH7lJwIgKzPvGMp6rFqbKQNz63a1PKWbYh51rfCbDgsSQwYafWZm/bVijhbXV6zqFj160akdfd3277aUktNhDFpT7gAToq74re3pEhFiLhjeS7eKZiNaRu8C2zBkS4hMDQ0pPu2JRRD1tPXqfqHW5UACZ4jgjST4mN8qx+2++joHbba+gY7c/qUMyvTUvmFJe7JSpRSIQMz01A3rl33caZGH35+3u52PLKy0gpbl7DYkWnVN9gnxdDjwb493RPW3zdu+UVpVlycbvHqUFZcZueQ/6pEQC/F2J6H7WEWJRxu3rxtRQVFUoATEpapVizr/t79Ryqnz5qbD1hJWaXalmJ9vV2yhB8ZWZBZtABQeP21r1qY+tqVvYTVpxc+tRYpKab/tqUw/uBb37Jff/VlyxXzriwuW33tHlsKTdv88qCNTQ1afk6JbagOEUJ3MWwDshUEE2PVk1CReK/5GQlaKf4ogTRWPO5sr0t4RdiMLM8pCWGU6nyIzZKlzHPzJHTT7c//8ufW2tln4VtrlpMeaV954ZideuqYxo0p+ThfGXjls481xpvWN9Dj8S6HDx60kYFuO9Tc6F62zo7Hvi/g8vK6RUTH6xk7du78FXvt5RcFyqol+zZEY2JuMS6xaP/lL/5ewLJZfXfPGpsaNX6JHnBMklS8lu5p0/hRCeh810JkzHzFlQQl09nZ2dlSSqnW0tJiC4Bq0XdBToHHA9289oUdOrjXMnIyxDfidSlbZMrDRwJjUoIx0RKQ8InaCf+zchFwgtATs3s6gQkJe6ZHC/KL7IEE/Kqe//jxAykxMsunYFBLIQkUJUTJaOgTyBNYFyhNT01xTyuKmHuSpBxRpiVSRlExwX6AeAeIE+rv77NBgcUBGQ95ek6lgD8ZslndePWLC3b2DNn8ZaBJARQVFrqxMT0xaT2D/baHjctVv//6V3/tqxFZlZednWnrei5xQ19cuWxf/8bXjA2TM6XQDhw74UkqyeEWhUxRmcggvEYjAj2kTrl5/Zrdvn7DnjpxUnXrt67hHhsPzVlVY53ASYFFCICEib5+/tan1t4zYr2jE5aSEGcnju0T0Co3tuTJy823gd4+8eSMZ/I/deqk7813peW2LW5F2KBo4NTBQ7aucQ6TAsosKrP2viHrF6gJU/fnyFgKj0KGSbmFxQiQTQlwTUixz0oZhtwziBGGIqH+GMoYfihv6MTpRfIWz5DPcKg/MVyQj8yCeCoeB/jQ1Kat6douKX1PSiwaoTwCvTFKifFkpSIxStAHU6fE83Ce9BCroSXRShArQ7lMRxMzG6U6kPIiQdeRfgbDjJQUBGC7m0E3IBfyZeBEyzrYFECYmJp2rzBGMdPvkwKrhAtQLWLUSPSaIaOsoKhQwCTVQUGPjEuME/Zpxds/P7vggIW0PKTkyBPQihe9k99uSzJenGgTcyHbjKCsXMsW+EmNh9sEQgQaU1IzLTaGjd83Rbt4UiL1/MD4x3D4u5+8ZQPjk7a6FVJHqb2S7UvzIQvbiLAIgZfmqko789RJ3+MWMACIRZZcOH/eGuprNaZb9rWvf8MO7dsvozzNrlz43Pq7eyxXNIMBQCzlmMa6p6dPuiXJwyZMsumdt35kbAcXHZ9mvQPjliDDqUT0GCZD9vXXvmbHjxz3FBKDi+PWO97te+CmZWZaYtia72iSH79h+ckRdntMIEl6YDk81lRri5UeIcUMbVzaZJqRjcvjLE50w5TwkmQuChJg5UDGdU9g1DK7AYDBqAOYk7oDoIPu5kCu4AxBP++G9tAX6G+mMqHBIM7KNbqDKQ6/Xw9BLXOv4xn95oBL1/qf3jkCjBB44XY9XRw4YwC38AJXAsjci6bfvbwnZfh3ET3vvFzwqn2OH/TnOIl6Ib+9rOCPfxF/8sfBVCMFAbYAEyB+3M3uKdJFMB2dBEMybUdFd0GLN8ErFXjNcMFRMufdgoRP/JIIjykKnqVz9By/eAHBQWW5M3DdUeHgPI1lsPwzBeofBVNPGs7hnaSCvUP0mY6jPlhIDA1eLtpGZ9AO7gKFOiiEmXVwL8cu8NoFXTwTK4oVPliSxJEgwIKpR7YN2rLeuRULCaDg6VmSRTARLnSsJnyjNslyIlHw0W4BT0zOWHJ8rNUU5+hdCmpsRJaNrGcJDa7HfUvaAqZ78IyRGb9/cMiDLakPHjuC7Ynb2ZTFtyVmZL873MlsM8P+enHREbY4v2RZYq7rd+7ZzMKSHdi/344eOWTsl0c5ADvawTQl04uUUSCFNjE+7jEDYRKIpAxg7h9vFPm5sOIv3LpmjzsHbXhAAl0gr6qq1PLSE2xffbl7sshjhmXJqsMiKQU2HybwulfgEPAG4Kmtq5HCKBGAzJZAzrAHrR129/5jK8rPcwUULmlJsCrZs8tlbXoS1BWBP3XQ+OyU/Zf/9l8tniD3kVHbX1dr//x3f9PiNHQsIJgcm7Qf/t0Prba2wh533RGTRtna4qZvFk1W7kUpd1IyREo5sUKTPeOwoEjVgKJh/zG27RgZHpAl3Ot5rxDALLdfUX+jsPJz8jUmU/bz98/ZsIBtUVaSvXCKvF2nfYplxYWE2oCSEW1FyOocX5iz6vo637w8JprcOwkCGEuiP1m0sqQ2BdKvtz6yH/7kbSvJK9J4sFWU6iWFsbG+6jEe5ZVVtjgn+tD4J+g5dXvqxaPrPm1GILIzhugBMgag4OmAouG9IClp4OklVgcjKFrWq2/1sbrs1vu66I0kmyizlfUlKyoVUJ4Y01jGiNa2PYiXaU5yYxE8yhiz+pNtVyYk8AmCRnEOe0yaFJXop7O901Y2Vi20ELJnTj1tmelZugcAHG5jowP20UcfWKnAPbspEI840N9l03NTbiwRs8iChDxZ+wmifxRqTl6OaDbB+Zl8UmzoOzg8ZpUVNd6f91rvWcPeWh/PnZ1NX3FHvrf52TlLy8jSvWn24P5D0VVAmykCA3jr9uzZY1lSNhKxAlETUqxp1rhvn22q38amxmQUJFqSaIO52XBi6iQPqE9bR7t9eu6cJan/b9+6Zd/85q9YdW2tex8G5kbs7z94x1aW5m1zedOV0kZo037x5ns2ODRt45Oz1tBYbSdPHLBCgYj+vr4gb5UUCtvlECZwQiCOVayPpWA//vyKe3gO7yeFgVmh2nz5ziP7j3/5t9Yr3iwtL1IdY9x7A5BNIV/TxpotzM9amoMNpvLD3SOLVxE5gOcAjx3pSfC4bomHN8UnWcgUtZepXgK4iRVCru7ufUjcZ5RACVtSEXIB4OF3fgMAIRezs3IddPULSJLZnGls0hWRCJqtq2gXme4lkAX42fprRWA40lLU19nJAlqis4T4xCC/1tSEe3k8dYquj5SMI5nq6NiwTeo3PKBMA2LU4SFhxWVRYbHoA0Of1dLx7tUnuBnv76ponWB6DnIGEgJDHwHUpmSIoofgv2W1Y3Ju2gZHRzycJCoqwdpHhwUi0zx21DZXRNMp0pGxki0bMqpHPK/dNjpMfSEULJkeJpC6Ze989L5tRUunSKCiTzH4YtVn0dIXJ/edsN/5tW9Zdm6mjOVJz4NIbr22x21WXVMp+RPyODZAAKEnxBwjp5g+xxOWqr4tlOHNVlysGL0oUFYlWXP/fouNDg/ar33vd+zChas6/4V1PXpk927fErCvspLSctFNpfRNyEoK821c1y7IyCyVIROXkOJOALRyRuyO5ael2OPxFVu2SLVJMkJGXMz2qkXvkIJC466+XJKcTpNeY5N+wQ2LYZ9YlY2Bwtgjothc3R02aj9YwgG1DvQvmhhdzoU4edB3yCzwBn0Gb8BH7kGijzW24Aa8Z67/g5L8D90dyET1OR4vlQuNul7Xi2fhTApm7yQv9B156HlC9W3Xe7YLGH2xgMbUgZxOUBYvHEy8o1OpB8/1mT3+dB0hCX7OMcyTNhLjRYX5gYJpJOgfEMYVHpclBgR9chMD7w96Uhmd8orADHz3hnulZA1CeFI83AODUzGu8Ov8Qm7mnUcFoCvoPP3Rqfrj8E86741iwHQawnNXn8r3QaHh6ig60htGfXUhAoCGs9Jr97koJOpHnXSbBhOFy3QUYDHoRJ5PuRCIB5g+AaQOtKS46ScPsNf32cUNG1wg6FX9J6IatgRbkyBLknD4Jw0RsmpmPXeXJJwU9bTNzCzZ7NSsBEyyAzLyofjupLKCyEavnvOxYA81LBnQOERI8tDQkoScfsN9Th2JvWAsiGUiQHqbaU4R/drato1OLNi1my2yDuPs5ZdesNy8LO9viIyxob/cilXH0B6sUqzj+ro69e+aZUj4EbOzrXZihRZLWV1pfSALd0IgbFJ9KZgoi/61F85Ybnaye4OITxoTmHwgEEFAPAlRv7hxySbmZ+z5V75uYxIMFXWldvPWFfv5Lz+0m609Ntg3amMSWKmpAiqJMRLGOVZXX2PxEs5nzjxry4ss7xdjqZ/mJMBvSyGF7UT7nnt/8L3v2MG99eo70YSUITmPyOu178BBKyyssOK8chvsHrKq+n02MDVpbb1ddu/hHYGtSAmodAkBYtvI0iyhpvonSNFHRcUaCRYb6hssMzNbFuySrLdlgZsYn/YdG5uz//zXP7V7j9qk1Hfs1MF6+7+/8a8leBel0Nbd64L1TG4fgnKXVLf/+MMfWGZ+jghs3T759CM3bEhyuyLQMzk1ZaH1bXv/w3MSaWF25OBeq6+t9FVLKJFHjx9ay927AtvpqtN+e9jW6S9yrVVWVKjfBJpU7vDIkJSl6F+KCs8ClpsLJtE9ggA+VIEuWAioRi7hPcrJzfb4ELZeGRgcsBmN1fzirAD0vGWr/dAHYC1DfUsgf4SUCUAOg4ayifGCz8llFu0rywR4SoptYWbOPRWHDh6y6rJaKy4oVZmLorVV0UauFMEndvjIaTt5+iUrqdR4S8EPDnV7nwJgUZZxAtM5UtBxGo9sgS5SmYwPjwqgjahfeuwD9VlxSZVPE42MDEsJRVtmjoCF+OO++g0DKVVAlQUqI6MT7oktKym3+pp6jxVj03CSxcYnxflqTADJ6MSUlQvQR6Uk2icXPlW7k+3R/Uc20NYuYBonEJjqCz9mxNdt7Y/t+LFjduPKFTu0f58MnCafUpudW7D4tELbTC2z6MJ6k2q34c5OG+5jym/cOrt7PY7s7NlTVlGWLx7o8dhN4paQuVECtWxuXlxcouswtBIhcTt2ZL+UnMZv3Wx6YcX+9hdvWfvQgOTNuuoWbbWFBbYies3TuIUhr9TXxNQxNUcOIjbYh0ehDeQfsh06YDUmU3jkfwJ0yW6wBfUZMhtlxCpOriN34Nzsongi5NN5S6EVn1rywGHJCPbfBMgR9wZPIU8xEom1YtVdX2+/x6MuC2Qho2MlX5CDLKZAduNh27e3ScBRMlt1X1kJ+VRxvOgKGkPPuGdM4zo2Nu5GCyv2khLTbGlRBoXkONumpaWyKXSQ14q4QLy7rMaeFLifnp32KVUAJTG1Qkh6Ntndt21RABPgRVoajP3x2RmbEG/gxWPatrO733782YfWL14bHOrzhRykppD0sIGxGVtakz4S6A2MenGzDCoMa/rmUecjtVu8IkOMRR8J4tX9tVVWnVfoKxwJ42BnGDbiDy0tqM8EliUnmMJNz8mw89c+t16eKR4oKai0/NxC93ZPzcy6gc4UdWVltWVl59qj9j7rFI9gZJIMOlX9XyJDuEa/l5YU6to0jXmy6zYMbdK7nDx6QuUWWTaB9lL/YII1vYgbQ+dkWsgOZ0XZRGjLJqV/NyQH5sKSJBO2LVpGKeONIcQG28CYrKwMi0fmiB5YPICXkbg/lDAJXwmoZ7zRt653Uc46kDfILXSU3+OgCs8le4XG+/UMLuMbOGL0ZF0DsHEHDcXoheMH7MA1/7hsv0cHOIDPhCBBV+AazukqPS8Ahe6t0zWeDku/YIDyOxVyjKJ36gMucWyiX4NHBc/zQ/e7rNQf7aRffVUjVgEVQLnjxWIZP0SI+8xBlwrm4Rx4P7iRgneD3rCkQN50FA30RopJqFSg4NUhagSdsFsOv3kH649/u+d4UfPgXXX2NzqPZ3JR0HkOtlQuAJG5cN+iSO8BslRH6Bp+o6o8kng16kq5lEWnEiDLcmWsf38exeud+6klZflWQE+8XYAs2oqna0lWnk85ypIZmFmzOVlDa1Kei1sE1adZpOp3uiTJ4qdb7eLlS1ZTU2tbYdH21nuf2Ufnbti5i7fs6u1WW97kedGWkZYkCwuC2tZ7dGC1Ct0TJAn4ImgUdEE2ctrNfDOxQSyhXiDJogQIucSio8Kts6dLyqfAfvrTD30asaysWCBDluPmqhMSSTQhAKYxCYZdXwsWU9Cvo1JemVIAbfdb7dnTz9jI4IhPY+JRGxqfss+u3pKCn/FkjCcPNdtzTx21/XtqICl3OWM5YTkTT9TUvM/6B/vd6sovLBMDwjRiyPR4vZIdoKGYCyQwqlXHA80NDlwSE1J9afKGmDklNcNmJqZF1Du2JGXxw3d+YWFq+2DfmDVWVds3vvKipSWh7InTkzCTcM3OE6DCbtgSiLI4iwcQyBq+du+uDY8O2OTYgEVIAJQVVYi2WWAA8AwWTDDW9DFLtkMae6ZMPDWKxoUNxssKi+yLyy3203c+tun5aassShfwlPKsLJVQHLLR0XGbl0JiixPGaUUE/JOPPrb+yQkpkRV7+ewZq1G9iXGBXkvLSmUUR9v1W3dsomfcTkmxNu+rsvT4ZE9GmZWd6dMj1QIKy1Kcj9vbfVUkK9/WpFD37Wty8E3+NXIz3W65ZWWyfAPQxZR7ALQ54KMvvV+iFRQY06fQeqZAFe7+btHOyuqSgF+VJ78d6hvQeJK7iS07EkQz7MkGkJOAE59s6gF4KRD6yA5yQOUJ+MRFx0shlluyLHH2uCP/0+J6yObX5u3K5c+9nL17D1nLnVb3EheVlFqGgFVGdoaDBHx1eAzYtiktI9XS01ndFma9HV02K4t8UfX+5PMrstj3CMied0ARL6V1985dXRbuBtCyFPfVK5dU0o51dXfbseOnHFAPqk1dHd2ukOdD8zYxPWo37t+UQpmxyblJ6+3vtxNPPWM9g3321js/9Pt//Xu/Z0lpidbWedcWZRzFi8Y7ulglF2YL07Pqpz776isv2OLclMuZ4XHxSEqJhadU2Up8kcpdtgzRVEFGlCcIfnD/vlVVldlTpw6LF5IEcNOlrDFMxSa6H08PU4P5RcUS9jt29epl+8orX/Hg/NDContIPz533i62XLfwRMnXmC1Lj4myb7/8kitmjGFyYiEfiOsiFsiToEqm4JGGn4lfhFZd1mkcp2ambWF+0Z8Nzfs+tKoLW/JAqxifyIgZXYdsRZYgD0kfgdxkZsRX5zloWhFPLXtaG98cW+fYkxAvaU9vr69ixBgmjAHvPmlaANglot1tKW8ytecX5rvsShB9FRUQP5Xouz1kC1jggU5Ly/I6UM7szKLkeOCNA/RgZLDSDZr0/U1FD+iSOIEtmIIAehabLKiPSY8xKTDIhvv9Q8Nqt2hHvM8Ue0d/j4eAQK8F4v3Z2SlrHx1SH4zb6vK85agOgL7l9XDxumRJbLLNhtYE/PGOJ+jZAf/hgW4QmB+WYbO+vaF7oq1IYChd4OU7r37VVnXPpAAtoRqAzGhdT4JiAE9uTr6Adsje+fgtW5VxsC0jtKm2WbQsOSugMDo+5mCa9BHMUi0urdm1lgd2/uI1p/eDhxoka4dsiSB89UtVXY3kx4iMrkKPHezr77OC/ELLzS3Qs/KssrTS93P8QAbiu599ZNnFBdIJ7Ne7Y5Eyto/mBV7NvkXisPQ8GRWbMsjitgUqpW83hNqXNqVDdX1ygsC0t1+0of5FtxKrzGfkEfkX3Vul84wdHnxwiI+f9B0yDcDCfeyZS3s9sF30FuAQABZx1+QReyLnxP+MMedcn3PtLn5QqRwOgsAHXKdyuG734HrqA27hvM+sPXkW5aD/AWiAacciYiBCoIhtdaCmP9rmh34LitZ/+hfIX+GiP/7jf/eGe3VUmK8iEKHyIK6ms1ip9mWV9ITdqUSOYMfxYAqDilHRcP3mjeAf73owKNQr6XcF/+829Mtrg/+Cz0/O6YMPioM53Q/C5HYa6wiTztApPBXc4teJ2eh4pkRRPsSzwJjcj5eLwaCjqLdPoeo87xTMcymbw71pnBW3sgKHd1ZF+qoYWVtY0ni8FkWAg7MbYgheEl7b0bYUFi/cGW5fr4qwRw9u296mJt/zb04W2Y/efNdmFtekFHZseHLa2rv67WFruy8FZ8NjrBwIjza4J1H1iZbgIj6F6Vw1Un2yaVOy3IIpWfUBrmtdywoxvB0sNx5jX7COfo1JuECdrNi0FFn8IzY7PSMhsmDHjx+TgE4RQ45aTi6bPkd74LvHUojoWfJOoDSJIbHACXqeEuN++Pl1CYQFy01PsedOH7VXnnvK1kKztijLFMuYfmUKlGkxPDJLi/O+tP7lF16zH//wp9ZUJ4Wek+4xB/v31Nu+2nKrqSiRwMnAELRhCcGs7CJ7/8P3rKK6WsQskKvnQlv9o4N2t/2RhckYWJbF/Vvf+1U7deKwZ3tmrzNRmU/PhoWLjtX/YxNzek6+e29uP3yk8VmXEI+y6pJi21vXYIcPHpUgVd3VH+4N0oBD3mR9x+PoK1clmGFOvKKsasJ8+E//6b9aB3EUyTH2tZdO24vPnXElNSuFiJBPk3UNXeYXl9i99h67drdVCmnNQlLQKbLamvY0W3ZWngcw37h9Sxb4vE8VlBYW2OHDe2WFx1jP4y5f9RlaWVTZq5aRket73cHUePRIEvvC88/4dAF0guAl0B3hhGJlMQb8C63C7Lsr8Nyggk/0kjjRfbjWN1x4ARjSZAAwDbg0PyNrXgpc5MXODBnkdxIPMAWGcsVYYToQrwU0hsfi4YOHErZhAlZXXRn1DY75pryMjC60tz9824anBgX2U+z40RfsvXc/cWXxzNkT7n1hWio5NdVKZZVjhRMAPDY86IkwWc05PDzqXqoNtX1abWSLovaOIZcLv/t7v2VHTxy1qfFJq64o8+njTFn1M9MTPtV26PAhtT/Kv5MZf3Z2wVdKapQFridtVOfXdzatu+OxNdbUWXpmnkDhHRkkIXvuhZes5UG7Xb13zUZnRwQkEq2rq9c627ts/9599tkHH9jBfc1WWpSvdkT61H5Kbq71CgysRWdZ78SWjfX32pHqQpsX8GdaEm8DsrRe/FBaVOQAjpgYgBHykv4gBo38V90sNBkaEFBMsykBbuKh8JSPz0xYz3CP+DPMSvKy7YVjpwTsBEZ0X9/goHt/cgVcyYUGbTPmjLXTkPjJ466kUAEoeINYTEKcXUggA7mLl8enogWMoBN4O4jzwiu/I1DHWKyrr+NEeylOQ3haAVvE1PAbU3Kzs6IBDBoBOuIBh4ZH3Kgh5hZFBT0QjN0/NGgDg0O+Mf+BAwdkhOHxZdeMFQddhBrQbmK08L5S/8BzFykglSFa31A7JbelwzB6PG5Hv0GnsUxPqW/xqhGLTIoO6kVGeIwrPGOes068jpxn+nFBxvXSugwN9JeMupq6OsnPUeuTzDzSvNfqK8otIz7FEmKSbGouZOOhFWvt67f/+Fd/ZdOLarP6++13f2mxAnvpGWmWrrY3N+5R25c8Bvfonv12oL7JAWNFdZ199vlV10Ex0TKYBM6YvvU0IAInpPrB2KiuqDa1SgbyqMfMsYIeDx7jBY8XyOgh0J6tiVhMkRgbJXm8ZLn5Ob4CHgfFxNSk6hCkb8gvLHTP4RdfXLK6hkY9L0myPsJnDjDomakYGh+18uJSS1Pfb6pfY8Un8QtjFq1ruxel/8MiHZStqF5R4qjobckUfZ7XeIRpfBLUVmlfp0Om7MnziJzGK6oGO4jhfuQT2ykx5oAo+gKDGLoKdDOgh/0gY7/U0z7lKLqApndn1LjWZ8d0jb+eYJbdMkQe/hkdD+7ge6D/g3d0AeWCL3h9Cbx0AYt30A0qyOUrdEaZhFvwHZzBtZRFFakXMOxJ4foc8GHEn/3ZG29AoNwEqOBiBDAN82RmUjacdGTHTXoQFYMJdxkZoQFR8/uXjVZrKIvvlO1zuvocBLnhNA9+07+gNnx3IEElgwpz8B6sVmBqY7fswPLiYJAAHQ6s3MIPkCzXBleQHoMd74WsYSjvwCBujXqhNLwST+rAwUeuw0vG5WRURkkiGHks7yhlgNe4wNTUkoSUnon3a9gkUAWEUmX8fKchyO6bmpzt2/ZcvtpiLfcfyjqSuJdVBxEB1lQ7GxqdsC4pc6ZjbrY8tLUtAaYcWXkSCAgKPBwoYCxJmI3l7yQtZKXPBst71Q4Yj42Gaxrq7dKVFoGYMauoKLamhmrLz8n2/FWLAhrEPSHo8PYRMxGt7/TfrZs37cY1KRdZQ837m21iYsanpFBiaOBHql/70KRNTy/YHgGmb7zyrKUlihZ22PcrQ8Jq3ceHehJrMTI4bLnZGQySFReXG3nEzp45aXk5mbaxtmh//4Mf6rkxsiQLdQlTo4PWeEBAan7V3vvofSurqhQAWLZN0SV747X1tEtBCozMzdn+2lr7J7/zWxYrpXFXChL3PMwiInABjXduROD05t27HhQepf5n/MsLSuybX3ndAThgFkV7/cZVz/sVLaWORY63SrwkGpe1JqDkIBzmFR1trCzb8ECPlNOs5WQm2a9/+6tuLU7LWmXaoqioRBae+EaKbElj+8N3PxZgnLIJvXKT0+3Xv/sdKy0tFzCPsEEBiROnTnlMWGtnuy3tzFuEDHJRtATQqoSUFNvWii+NV9e6d7KkpMxu3Lxir772nIN0pmrwxJLUFJptbX3o0+Yku2WxABt746lCqJG1mw3QIXfyzMFveKJRMkyfo3CwMIlvIg6DeL24eKbDY6z14WM1f0eCOUEgOUvXAeqCDOMsKCF+s1ug+NKlyzoXaUlShPNLK86/JGyNion31YTxyQl29uwrdu1Kq4Yq2v7gf/htS0qJlVEwbiNDIx5vlSwA2TvQJ9pbtNDCtE2NDFlIQInnhwQMZsWLrNRdCsVar357/etfsaeeOWFXrl4W4IwwVhiS+XtYCv74iWM2H2J7qFTvhwlZ/kWFueoj4n0EtsU7BXm5rnhHhsYsKz7JivML7NPLt+ytDz+zg0cPW1V1o/3orfesYyTY1DtVtH3uwhd27OgZu3v7jq1IydbXVPmKYuRD38S4tQ31qt3xHss32nrJXj5QbVNdd9W3Kfbw/m337DTu3eurXxfnFh2QEMvE1kzIV5QNlnWf+mF2btoett/1pMJszE7M4DRTfqEZibJV+9qZp+1p8U1DSa3Fip80YE5T7G+KbGCahMUDyDwUGh5gApqRl9AMKRrwWuFtXpRBwxZC5DEjnIHFNvQpsaQYVMgYpkERkgAcvqM/AFnQA3KElbZ4WqCzkEA64Ij4Tp6D4ieGibxaLPIhZgxwkSegStoHDBi8zYnx8S63l9UHK3oBYuALgB08zl6EU1OA6nkBVPXH9LTLKlK8QJMAW986jlAU9LHuYdHMjIwfvCx45umf5ub9kk2lMjr7sbaddnEoYPxuSo6s609VlexQEZKx+YU5Vl3dYHsrKq1cQCYjMcsyU9Ltixs37ULLbbvXJ5As+QlQHRoZsdt37tqUgBGryXMFNOIE/lkl2SiDqSg7z6JFk6kyuPqm8bQOenzh/uZGGxFdD4seyTsYEvhnpXtlaZVtrW1bTWWNDY8OW1lZpYxmtu9atsV5gXaNy5raePvyZduSjnpGsuWUDGwy7Jt4OEYGA5ts9w/1i/7KfHUztJYh2T0zM+ebbSO3hLscXISL36A1jHzqmszWSk90BSEo1TGrVpQZb12z67ayE2UrujG0HW1RopVINtnW+M6pvizcSJIsi9bYoR9kv6muGBfBTBNYIdC7Al86T2yh05HAIbqcFA7QEHof2eY4Qdc7VvD3wDsF8wUlBQHy4JMAJ/DStWAD1+sCcioD/e+/P3lRJ2gHg4f2Q98BeMNYFaBSObvTnv+QZV963J9FHXYxRUSAf/TnGOcfaqDnBl6yiD/50z9+gxOsUMGLg4CG8ABKJGCjA5iX9RvVYxSGRUalRNOqCN6FwIqGcCmLivAoABMHVjFtC0AVVwRH8DEo0+9/8hv/U13/pjJpzC5yDaYPBYj058hRdaGO3oHB7Y5Q+YKlDzgiPolO5ZJd4MU0Hh2E4FBF/T46y9GqfwZ0BR1PvYhjYf/BMBLwLYakpMSSsu775wTKhOxJjji1E2dzvr4v3L5aE2sNqbhSEy1GluS5a5ftF788bwuyjMKeIHAAVGCBRlhKZo5E6I4NTkyI4Tft4q3rdvdxuzov1rKzsaSjpXgTPK6Cqcd1gQMsPRQsgaJ4/Vj9hSA/+9zzakCM9fX3+Ga7zU0NKtlsWuBtdU3W6+qyQIqemZLiUxekESAAnvilwrxi9d+2pRPvIwZlioC+wivwMymiufUomxbTf/crZ62xqkBCdEhKNtlTX5DxnYDPOQGjsvIKCa8V6+7s9n0hk7PSbVXtzpWSW1qVdTsoJSuhefT4KYtLTvP2xKpd29EJ9vfvvmMPO9qsOCvDorY1vhqDjbVZa+t8bElJaZYv8PBr3/yqFRXk2JVLlyQ0ZgXeCoxs1alS+LNi2LfPfWKfXr9qgz0D9t3XXrczzz/jS7oJ+CYbP4IG4ZyamGq1jTV6Vp5tzq24i5/xg0629AdtupAQT+ygFETLyQnEgEX5tNK3v/66hQuETM7POqhBsWHJZ2cX2Ntvf2x3Wh7b0uKyJUnY//b3vm0HDzSpP1Ge0VZcViIaDNc1N+yYAMLV27fs5r37ElCJAgPFFtpY1pinybCJcOFKvqPPzn3mgpvUDT/64Y+ttLzMUjMzRNts2ppg1ZVkVg+514Es5dO6By8wCzuiBLSJ5UoQgEOhBvvpIWxY7i1a31z1JKLSGZaakSvlxgbPszbDwgLx1ODgoEBGyD0cMQCv5WXPaUZQeP/AoJ2/cM6OHTjgK2hD8Kn+YuOifaVeR0evTUwu2je/9Vuyrm/bjasX7elThywjNVnCKNjouKetzXLS0iwjL937ERokLilO/SFxprHNkcSOtOt3Htr6doIMlSFZzfG2/8Ae1VnATKC4IK/Q+oZ6REtJdligiU3fczJzraC40vfyXFmcESds2rJ4FmOEmEhJY+/n4sJSO7r/iCXFp9mGeL6l9YFvXfXWL96zx239lpCS6J70e3ce2YlDT/sKXTb3fvrp0x5gTjJQFiAMjY+rji3W2t5m7a0tVh6/ZpV5qba9KqMnPto9ucSSxSckWUl5pT163GYp4iEMWDLFu4zT2LAKlhg0FhSgHNOS4owNitmzdGB0yC58cV5GVaWd3L/PsuMzpNzYUkv0KtoiNmZoaND6ujq9XGK4mFYDbGbn5FpWZqpPUXO9J0pVfaYmpmW5r3mW9MyMNF+sgIICcAACmcZCzlDepuoXJz7Yd2CfeAXgLtAjhYXwZKEH3jK8GChfcuihGfBy4BUE9EATyN0FgVbyapF+hGD3WJUfLSPv7bd+4elsCkoLLTNT9CA5DYBEnuMxGR4a8hXyyEVAHYYXGp0V4EypzguoED9pAggSYg5GwwQc6YOVBTxw6mO1KUtgg+k9vGsAT6bfmfVhmpo8c2GxkS5/iQlkdw3ijJLikp0e29p67MLNWxafnm3zaue7Fz5XnZYtLUogc2nV0VpcrMBl9I7tra+x7KxM21ZfqjMsVsY2GebHZmfsJ++8aa2PH6jPFl2epydli78LrEcgrkq0MiJ5i0rNFc+TuJb9XcfGJyyroNiikwTmJFvGhgbExyo4OkwGa7mdeeF5SxXdbMZF2V0Zl9euXrMYgdKJyWnbK6OaaVO2SEOfJCalqG3ZVpCbZwO9PTYyPCSDtNOnA5EpVSXlvrE24S/zKwKkMs5iktgfcssaizOsIH7HHo7P2co2gDzGZmVQxaAr1Y/s6buguk8vrFm8+jImnO3dom2b/XdlWCGTRGRiwcBZggcUvU4KHIw/6B/5y3nu40A/g1N2D3LNoaMBdLtgC0MAEIeLx/EKF3ILH/Q7z3KwJNoAgXjcs2QLv4FtmEJ33KHPlEfZGO5gG0BXMEMSXOtOKF7CE74aWPcFjqnA+7X7aB7uOEdHxBvf/1PfqxHm2wUspE3AIwBj8AC3lvWbV06NCG7150qBRDlzBugzAFEE5+OF4gD8cN3uNbv3cuwiVipEx/l3Lt69Sm8+5abzARAKXjQ26OBgAIL3J0hSjeYegoHpOLxKAAc8dwwGHQngwpXPQO4OoAO33UNlw3xuDWoAAKXu9VCXrOscubRY/bMkghqaJpZBAkGMPCXCC8nijLE1+80TRRbJ0nPVZVF9++O337K+vhGVt+YMz6q3mGjcumJMEVd2drrlpKfaV54+KVDzvO0Ro7Ji6J4UcYeYgFgvAlRxQ69LUJH9m1iqTZXFFiBpWVkesDsxOSkAkCQQNOZxMeQ8SklOlkJdE0DDdR94LJlawMoeGR52BiNNRH19vQMS9k5cmp+TRThnCfFsBxJpSxrTjtFxu/Ooy5IlkJ47ut9qKorcGsJaHh4ixxXKZ8lKZc3fkaVXU1dvbT3ddret1R51ttl1WfoPJUyWVtctVcTLKqJiMTWbNZMXaU7W9tuffWCfXvrMUqRkDtQ3ynqSlSthl5gYY4+7OtwdfubkCYGbNd+b7dqVq1ZVWe3jjUIhQPtG6x07d/WyK5GspAw7ffSECxUENx6d995715eiwxjVNVV25eJFC1+V4hkbs3tt9y1LAgu6gOFhNqd90Qx9n64xykhNsPKyIgngeBsUuGWrI6bISMY6KoXIKsDBwSn72Zvv6/dxlbFiVWXF9gff+zXnj2gApugNRbOivmcqdp8AS3FJkQRdnA329dueurrAKyEmAOwwZo8ePxLwTLannzpjP/7xT+3gocNW39joShFPAPROMto3f/YTX6FKUGxlVZX4ZVvjOm1d6r+8rFwrLCoJDBn9eT4kaB9+Ei0Sq7EuhYl3SSTqZRCw7paolBzCmy2o4qV0lxYXBECl2KQop6YndH+ENTQ22bqkFN5iVowCGn7x3gey2s0uXb1nFz+/Zb1t7bLE62TFj3quuUIpkBiMvCe8npGTZRlSBL7JucBEW1uXFGuhAG6s3RL93euakNU+KRqdsl//xmsa2yy1EQNGQE/1mhbtsuqVGK7urh6BsyxZ8/nW2d5jhbk57pml3LhYgQgBPAyN9XUJa7WZnRw+F4Ds7++273z7dQfaLbfvSAkOW1jUjoyFKdFUujU37BMAu2vHjh+2l1983opKS3x6lFXDKAmeu7G55jswNFRXeu69BIFQ0g4wVUvwd1Vtra8mZgeAtkcPA48RAEOyh4O0MQjzx48fG5vZR8jQi49NkiGXYgNMNWWQSDnOM+VnZ+S5lwsa4IAefcWWxhSPclF5uRVWlDv9FRcVWrJocHpq2gES6Q4wokmjgLxEHpEPbmUFrzi27+50C17XFG8DzyHNBFNHtAdvEpIU7zyeVjzFlIX8dNmp3+Cl/Nxcrx/pFfCckpjYgZvqwfgRPI3HvaikxI6dOolrxCYl03rEI2wnxvQUaRMy1TelZTI69J28guibCRkZtiE5kFfg+58WVzW6TFgSbVIvjAoWAszNTOo5cZIBAJlJ0ZcMutg4rwP6gynoZRmCBO6zWT8LbIixZUqL19a66EX1P39dxrGMjk4ZtOcuXfXUOOF6bm5irCUJYB1oqLPvfuN1QbRtK4G3k5Ls1p17wYIVgQX6hBXFt25c0Tgm2KuvPG9nn37ePnn/E5fbTwnQo+/yCHiXfF+U0YDBjFe76eAhnyUBNDEO9N343KQ7B3CU3Gq5Za0CXOPi1au3rziIbJRB9OzTz4jmcp3PCH8BMBOOwKpQZPnVq1eNvSdZkIUXEb5HV6Ynp8q4nLb/47/+ZxtemBQoFuDTNYvTi5YukqvPibe7M9sWEo0w48CKRzbXFhWobsIUojFCMchPGa8+jhGxbEm6YayQUJcVipi84AvPGiDg5clK1UdgiN0DwKyqux7/UnfrRT/hTXJnkOgJ48VBjp7rwIk/6FznOA1f8BkswGdeAA7OgROYIWNKk9IdpIuGAV20GTyxWxbl8o9AfnQxZYN1OOdAjhJ07+4snx+6KOKNN77/BgX75qtUUA0IgtKIfQqC63E142LDu6ULAgGJF0t/IDwEfwC0mM7QE3m4/vTpSYMASnrnJ/3mv/s7/+2e5PTuj/5Vv1DCk08qFy8c73QC9fPPGgAaGoAoPUMvhAS/ecfpN6wlBokOg8n57kBQ5TJg3PePO1If/Z3nITi+fK1tWkidjzW6trJho4tbNi3LBm/AqkDZ2E6SrYdH24HsbXuhMkYW+Ir6UgJNIGF+edM6HvfZ8uyCbQFMDY8b6QJEVKxYEONkimG/J9CVFbEmBRdmVeVVYpY9Ug4xdv7CZesXSErPhCmiXVgDhFnpFh4ZK1Bhdu36bfd+9MnSnZRVmCFlgzCHEXskIHIk9IiFwDNUU1fjMUTkpwJKIyiPHD1qjx499oScS0tBhu3w6HjbiIiyKwJHMckZduP2bSvNTrOvP/+U+om0Gis+FuyhSHAhIpY4HDb0Ligts1sPH1m3lAQry8gvJPK0QQHEHoGA2eV5m16esyhZT70CLPd1/j//5C8tIm7TTh08YBW5xRa2yWpLWeuhZSssqRBQavCUF0wN4g5GGdCPxH0wjmtba/beuY9sRkIiTr+dPHDYGveQjDDcASbxcYAb4iNYqkwyye6eAXv1ta8Z+whe+Pwzq5OSAlSx0gfFwpQHhgl7kEGqseKLRMCgyiEtASkoiLGanZmx0NyCzUzO2zvvfCzA3G+ZAr3HZbV/88VnrKC80DN1E1sCiIbBz5/7zL2UTXubjC177t+540G4d+622OTYhBVKiRDgTt+yGKJMNEFb8ZJ85atfc3rHuiKImjbeJd/TwozHbjzqaPfg6bLiEsvKSHdhlpqc5t6gydlpS5XiJh8T06i0kbgMjyPUgccExalCfSqItAt4VHzjXl3D1CA8h1C5fadFSnvV6vbu9cSSG2Ig+I1klNPTS/ajn//SRiZmBfKnLDS/bE315fa9731VNLMko0AApKZWz4j3aUamxBLUZ0zne6Z0CerIKHZEWHTvwNVH7dY/G7IuKeJvvnLWfuM7r8vYGJfFvCNQXufjM6c6kkOpo7PLMnMLrKyy3i6cv2E//eHPTQxhhRlpEvyBJzdKtB4pMEk2eohpRW1moUCiAOV+jUlpgcC8AFq7+juOQGEBklefe9m6HsoY0nh94+tfE+9teV3z2ONUyiIzI8uOHjoqLcFehXOim0gBoywryM+31PQUB1t4W/EQ4WHBC4yXiQUXdTJWUHokwSS8gXxmTLk4mIlOsCSByI8uXrIfvPkj8ViiZ/uPVT+nZ+SKzyU61e+8Z0m5ojyYcs0WiE1KSzPSERSqDjGimVUpPDxGS8uA+iCWzNPASLHrZ4G1XEsSGCBmkGkzkYiEYrAyFrrYFthGscEf4+ITDpetAp20C7mKERAouuDl09iiXd5HxMMZklUJgJSkBKffuLhYl9lMSZWLvxfU7j52OxBABLSRuoTcXL19vW4cUu/d6W4AJB7SpPho29TYxiSk2+X+NVvYjrecKMkll9sYA+uWJ/BNGgsMV2Yu8Cz2DozonbinTUtMSbPi0nLLLii0hNhkX3GsgfX+BzDHSR6STLZ3eNSGphZsSrQ5ovu3JaP2N1Tb7/zGtywnJdFOCBztb9qr8Vu2sZlx+/zWDfvs0hUBviJL07ORRUwdF2ms2CD97JlnLSs1xx7eb/XFIGSoh1bIhUg83cT4kL3z7tv2zJnnbXhkQrzO9POkG6bk3wMcrWlcZ0bHTBRt7779jt24dU00sWXffO01K87Ot5ICjC6yE2AEBDM+He3tDroBWixO4ll9AyS73RHQJr2MxkZ6gIUnrT3ttrjDtmfTVltZ5XF2xKwlxmzYwXyB5pkFm17XuIgm58NYyGCWsLOq9yDudj60oTbHSQfv6BUuUBfjC9WgJQxd5CxyDtCFNzPAD0AEZrB2PUgAhH8AXg66ntAYB3obvOGzcjqHdkXbc3z5rt85fAZM7fQYbtE5Og+jgtj24Bl425hZks7Wuy/ie3KAESgfwIUnnAdBi/Tpk6o4LgqwSoBd/Aeu+5M//ZM3cCGjOLySqgAXwLQstw08XiA6piYEaABfuhdLDAZkx3gnaP3mitBBEZ0A5gka5194mp9XRYKTwWm+BT2j78EvuyCIP0etOqhj0OnB/HDQiOAZNJTncoK64I6m/njuGAQQuw+glAzX0jkcvIOSvQL+j79gY04sAUAdoJLgfKwCVsb4dKwU1MLyhnVPhXzKgu0j2BB7JizJonY27fePZNraRKfAU6Lu2xIYSrVPPr1u3e19trEiQaESwokfiotygYCHpbggx07ur7PTRxtsR0xw/d49EfSqVcryY6pyeGLK+kdHbX5xzok9RUyWLKVFiomlpRULLSxLSG9aNCt/5mdsWoqrp3dIAjndDh4+KNBSpD7akgKbc3Ck3nQANj40ojqtWEV1lVutFyXU82VRrssiQ9bea+u0v/rxT+xuZ6dnIo8O37Y/+5//JyvMTVd/SGiJaZhmwSXt3hONCX2XLEWypn65cOWahIQsMdUxVWOSKcbO0HtEtKydNSnQ4U4bGO23TgnT+51tNjo9atmpifatF16xndCWxQispaRk2Gdf3JBSjLLa6nqrF2h8+KjVHspSHRoZlyArcKuXzWXxVkQILKzJunrpzFl77tmz7s1b8UDdMM+qDXBhZdTwKJb0kCWm5trVO3etrKrMM1Wvi/HTZEnCuEzv1Tc2qN+WHHjjqYRH4gQIyDI/pf5Pk6Bu1DVsp7K5vObbjbAakw108zOS7SXVtzA/3WJL8z1wNUYMzCozhFeELNHjp08YGfeJqYiXsBkdGpZ1rH4SSE6IS9S9xapnv5VVVNqRYyfV9scCiq8JDKGcFx24Jel6porInN7cXO+r4frGRixSioxEugTH9nR163lx9vP33rcPBE4jNQann3rK+QXg5TwkYY8nzqdcxdNB6gFyO8E7UWprugBIoq7F+Iq0kMAcwfcFJWVS1GkSQFikmy4Uw6KT7G9+8Ka1dw3b/OyUT4v9zm9/x06fPmL1DXgjCn3PR8QEsScAUowAUiCsLC2Jphc8PxhTQQSMT4l251aX7EbLdSvOz7Z/9nu/69PYn37+uRWXlfpUN33ACt/QYsiNw4YD+21gbMr+j//0V+KVBYuPDrPQ1LBlqA1kuN/UNUzFZghgkMyUlbnbqk9ifLLNCDTiWamvKWUGx/Jy9Lmq3M6eOmO9j7rs5LHjtn//fuvt6nPFR4zcQmjJ05SEbwqwqs5bGzKABKyKRG+AAzLRA6Y+/fRT9wYi5xbV1vT0TKusqlEfproX5/rV6zY2NiaDKM49FOFhUR5D+ua779j7Fz6xrchNjdOmHaivt5qyKouMSXRZR2wVYHUJuujtM7ZvYtqIPQR3Nrd9ocqo+okYT9pG7CjTnhMTk65kXJlJTsbHxzqoQu7NC1iwaIT5FuJjyNKOhU+/Aa4AW0wJE2CPWEY249lHLlAmWz7hBUS2socmYALFPjs346A/T/1AhnU8604Moiv6CmMLGkfZsYqxpKTUpxHvtLQ4XeJpw4AhJ9jFixddtjGVCIhenp+znPJa+9tP7tjLR+tssKfLM7kD7OBBMbLLARQ9iZrDoxIFPgutKL/EcrJyHUgDmGdDUrgCHz968xeSwbO+G8Lj+/fUXzIm07Ps4/c+s0UZbwXpqfYv/8nv2+vffNViEqOtVMYOGf3hKw/dkby9I3klxeSJSytLS52/ItVeeDwhLkUAuci3aEMlbYgXF4jrIvaUe/Q9VnqsurLWZgRu7ty6LYOs1z54523fJqpYRm5VfYO6T3pZOon41eMnTkiZrVldZblVFpbK4B1QWQkypmMCw11jjawh5ICVpdAOxg9bvuG8yES+CIyzcTqgHcOVoPv9B/aqrG4rk1yqKqiUTlp0gBG7s2wHixI0dls2sIgq2LLlHYFwDXwEOl06BQNpcn7J9QTGK8m+wRjBjBt5IOed/hlzgHzgbVIBup4DL64TmR8BVoGHvgRoPFU0im537xgndQ3ogGtdLqnPd6/XWadLxgmPFmUBPHcdSVxHqNQuAKOsL5+ua/WfP8udUdRDn/nuVeRaqi6a5zx1cUcR9/zbf/tvBbzw6LApJYgyQHl4BQKLNoAjfMbSpTqUSUI9iJ/fpS/8HIPFC96l4sEKQyoWWOUc1NUr5Z93G//kPB/0nzeIgzd9D0BfgBjdjacfdjs8cK3zOehMgBG/wWCAJkBX0IlcFWSjpX20mXJBonynArtdisAARBKsyRQWKJjXMjEwy+sCGDs2LkEwOr8moaVBk0U0avG2Gh5txanh9uv1sdY/NmmNEqT3HnVbcUmOvf3LzyRIJ9WOdfcubakeCCMoIjIuUgyVY//0d37FkqLNBgdH7Mcff2zlNZUSFku2IOFGAkW2RTl55IQdP3pCdVtzC5mNaAmsHhSAOvPcS3bqmTOWJYtudn5R7Vi1o4cPW5dA02GBL5JJZkrosQ0LK2SIBSIre40UOtNJAE6sG3Jgsds9AEY8ZHfb2m1YQhJv1b7aKnvuyAEZ8yu+2pL4DeIDOLyf1YUIjRiB9hVZqO+8+6ElCpCceeq0ff3lV+3E/oPOENBPUlqKFPy2C64NCTj2REyKS7CagiI7WNNom6uyuBJT1M4VAa+bdufBY+vr6hBAWRV9srVOnwM+Mrm3d7TbpkDvjBRIrhRfVlqmHTtxUsoj2XLTc1TGvOfLwqJnmgkg8+57H9mCLOZHrV2+Eii0PGvVNeVW11DvNM1qIoKusYrWJARgavLqLOueJY3Jmnglt7DQIqWQyLgPsA0JGAOk9x06aoMjw1aQm2lHqqoso7TA8hv3GFm4ybSNAAAwkTSUGERieOJk/eVn5bhnBEufPGKPHj6yvY3NqtNedXC0BF+WQN4eCag5CSs2+922H/zg740NehOkcOdktebnZ3nS3QedHeqTHZueGLfQzKzNTM5Yem6exWdmWFvnI43xoBTvhMDXM5Yi5cKYbsqyc37SH3whM0rGQZBmg1ga5IMIN1iWH860aYxlZOd4SgymJ/GYRwkQkN7hwo0W+6LljpRzmBRNgf3m975qX/vqSz5N81hKqKy83GOPmO4mpgvr+ua1a74xNHwNT7eJdgEznQLP7I23Z0+jQGSZHWxutqdOHFHfsdderE1Mjlm3QI1Pyak/8YoeO37EM5j/8Ec/td62XstKTLUMAcrjNWWWrLbhRVyHDzXOsq2JunG5x56BvoJTxsw4mxmPDVmC6OYrL79oJQKwBZl5vkgjEq+ZxowgZ3KMDYwMeqzhzqoUyMiUDXR3ik/H7Gvf+KoNaSza2trssPgX7xYxeKzU6xIoTpGSjBYgZsENhmBPT7fdl+F19vnnnb6RfWsyqhjzDz77pS0IzCWnxvnOB4dFC9lpWb43LHIV7ytTZAQ03719U3XochDBVBVB8fQ9hldySpLOq62S4cMjY55wman5goKCIMxEfZEtWmTcJ8anJOMI9l93+auu8SlVFDd9XSKQgXzHqEWuIne9zuIVxpCAaAKmkcvkgywtK/E9S8nnRrwXOdvIYUauNgxSlDNgg/hFPKk5qgcxYXhAMO7wVgHe2N9xUABud2oqL7/QKmr3WlpWnmUXlnh6kU/uT1hFrmSRDDq2VEqVceAJtEWnSTKuAHdMeaXFp/im4hjFxMGOjY+4B/u+aCqkdmOwkb2+pqTcKog7y8+0CLXr4f12O3xwv/3hv/gDi9hkRd6ObzC/I55hyg0wyLQuU2yshuwVX6frc5lAnnrMjRpAAfLmwYOHViGeQD4cP3VaPNIh0CqwQ6qhmMCweuftd+3z85ds3/499soLz3lsMRtlR6kuJC/GozmvZwLAyJW1b2+D7W9uMrYCw6P98YWL0kcl7lkOLeKdZ4HCnBvoJMgGJAMiSMqK3CbJbaTGgi2UFhZX7Gtf+5qnQakSH0wMsqvHtABXhM1JP2VJroZLTtbnxEpGxFr3NOMvAz8sQbJSmNMTrUqXymibC8mgU6OTWfGoexgT96xqXJgOdkUiekHvInMczKin0PE4Xna9XMg/iSj/7C/d6eOre91Ro2L8JMyhd94CYAQX6JTKw1kD8AMA+gyf3n26/0m50DJFeAC/F8L//4AXoHnuQWZRP85zPddwPwdXMo3KJ8qL+MP/5d/4VKOu8Ms9nkUMhfXOdhsaA2c2P7hGH7GMCURkTyryNXmpVFAN5aF83RLK2wVDeK145wi8VoA7vutab8Q/eoaO3c9BZ9Iw5sODxnignG7yhqgDWamzC8I4C9oF0AQdxmpG3JUB+HMPHDeqJO7ZBHiJ0XatMQ6AI0yMVwNLMHi2PsuKIHt6SO1meqBnck1Km7n+VVvYjrBxS9bdYfadmnjLjAxZshTA/MKaBnTZmpr22kfnb6hsomp0jwQ7S9KpPxl/CVR8+liTvXrqoIhg027c6bCBqRm3gOcWlixcTHVg3z6LidyyGilxPDxknyY79mJoQUIqyjo62+2Fl18ykjIy1dfZKVASE2dfffFF21tXpb4QsGYs9XwSDrJXHv3CvD4Z1tlzEUFB1m2UojNAZIw9fPjYHknpLYthMmMj7H/6re9aimiDaTqOweERKygq9mSgxG/g/ZmWwIpUHYYk0C9fu2nPP/OCffP1b/iKrTYJk0cP22x5MWSvvvCq1csqbVA7CQxlaffhuiN26tAhC1tlJWuyhQnw/6e//oG19wzanMBgZlKc5WalWmFxvt1tvWdt7e0O4o4ePWLd7R2WkpBst2622Gtf/brFJqVrrDZdgEK3JEFNiI12C+3qrXt25dZd9wJtba1YeVGONdfVemb6KVl9VbWN1tPX48HVkrhSWnhHRV+iBlYJrQmEE6dCriWCbtnqZn52xlcnvvaNb1hmUYFFS/APClxlSRg2PfW0TS4vBvtoStlBN526liXd5JViSrCopFD8J/ArGp8SoGbpMh624eFxS5OlT6LTtXUEOvwqYSCaBhgePnTQs9DjISKuCC9onADNZGjePUkNFVXuFRkenbKe3kHbidwUWMizY0cOW0hW9dUr1+z0ydOWkUzAtRSRlAZ0z6IZYQu1O1jcAm+4EBJvoVwRRwBvyU0JKhlX4qP4qFhLk/AaHR22aNHUvdYOCcoYO7K/0X71WxoTWbI3rl32DbOz9TuB81cuXbd7t1qMrYQa9zZaWmaae098GbjoEGVw8YsvbEXfezo67HUpnAr178TsrEC06AFPhRRiZWWFPbz3wKqlsONTUm1BvPrzjz6yLz46Z9lSfvUl2XagOMMOF+dY5PaaKzU8aUIIaqfqL4WI5b+pNrESEzm3vrHidcbTwlTX3OyS+OORlLQsW4HFlaUVm11a8BmAeJWRmZogZTRmt27csu7OVssTECvKL7ZffviZNe7fq+dFCTBMin+2pfjYRWDNBgbFqxo/pufnQ3N2+84Ve+bZpwSGVmxqck5Gw5w6eE3KMtbm5sctQnU/tLfOju2XQi2tsfSUXI0DMw5BbG20wMvi/Kxdu3rZmvft8TQCcbFSfjIWMETj1efEfe4IIBSIZ/v6R1zOpKcli+ekFBdm1ac5xnY/xMkxvYfgxDhnlduqaB/BTFl4agHri1LebANEeArylCk5z+el9rmsV1/y7sZwLKuq5xyEsZdmgWRZWio5ueKNPFl4zAkgX9LzCfDHQGSlY2xktOecorhltW9uLiQDiGSdW9bQdNiiC5vtlw/G7fOOWbs5tGzDY/N2pDrLPnwwbc0F8bY4O2EzC/O2oDEc1f1MX2t4Pd5V5rqtj07a/OiIjfQO2ejagmRapt26fV/sv2rHCX2obLQjMkp7BKLHZLTkZaXbjoyV+qpii4nYVp8FcU9JAvisyoxWRT2f3OKyxYbHeQxgQU6Wr4gkQBv9SCwxvMUil8QkAWb1IeB3S7TG5tutnV126OARu37juv3iRz+yusoa+6pkGzG4GTLqQuorZkZmFmes5d5t91AODgzJYE0Sd5r0w5IvfGHBTnVDo4B8vIy9Md+qqUugHK8bM1tsG7a2FrK791t8B4c4tjxLTZRuSLSB0QlfSLIq/o+PTXZDMT8v25JjU2xmZt5Ck1O2NjRhydlpFpkocCxlWpe+Y8VJ4dYygY4XH4kWFizKYsTDpJwAOzB2pAtiVo/9TyMFDHHwkFYmADKBI8jDmlQmq3ClxQPZ90S/8wNplPDS0mCu8//8en9T/+pdfR2UEWAByt2dJQPcQ5vE/cVJ/oMkApqlKFAFpQCowgJwyFeVw2dAV5Ci5B88cdTRQxd4vl4qabdKjl+g+4h/9Yf/+g1WqJDDhdUqzKW7t0tChYd73VQCD2M6UZeo0gjbJ54i/zVAdo4+9QR3V+uG3XlbwBHXBASm3540he/+xzsn9Jv//KQ8vbmwD7b90Z/KDaYGg4NreFFP3lkCzdJ6Ao2Ji3AhJEEXPI1u88J1hPnvXOuEr/YEYE8AS4Ts8Wy6BbSNB40uAHix1BlrcGR60YYX8XYJpau/RnYk1KSh0iPX7DcPZ6ujBErUP+pWu36z1X76i1/a1evXbXpy2oFtlAANr3XdT66WnfAtO9hYZSXZYlxZfR98fMlq9+7ztsKILLNGIRJE6Rt8CxhCPAhChDICOy8vX9ctSajFCti0eo6hCimgLoGoOAEzFgRAm3jyfNHAxpolSUjUA+Qk/MYEasg/FSUFMDw0ImIK5rV7h0ato7vPN0g/JSvrWEODbaofACBYpcRakcOEPFd4Llj5wsqiaL1HxydZj5gel/X+fc0ChExJhNxKZVwqqiq9jm1tD13ALktxZEpBFGYVakwTrKTxgA2sxtnZF1+20vwMC4nJn3pqv509fdIG+roERMPt+NGjUhhpAlu3fNPoZ589qzKrJFQXPK6FPezIbzUswAPoKikttt6Rcbty445AV59bo0+dOGbNe2ukYCQw1f+0i826WXWTnpkqwDJkRaWVtrQyJ74Q84umPTZASoYl9ky5s5JrbGLKquvqBWwi7fPbGm8Bn6984+sOpKISYzwfDqlJyivKfBk83p6BwX4J2TXLFHAtrapQu83utNy2nIJ8AZloO3/ugo85W660d3YKtK940HmXxoS4nL7ePhvpHxKt73gsEjRfpjHJEBhME5CIkTA7fPioTUzP2Q/+/ud2+/ot6+96ZPVlhdZcW+c5q3o7u61a97A833nhCU/Bl8EBHwceKM4h8FCubjiIbziHLMDiK5XSiJMcHBnut6PHT7ii3VSdnz97xpr3NNlnn56zof4ejdsxu3r5sieJrKqttkKNC6CfKRI4lUS0rOAihvCLC+ftW1/9qqWnpwgYSWmKVmtVd6bXyUOHEiNjf5A8NcqOnjgu0Jtsn12+bpdu3LZRjfPvffN1e/3lY5aTKCtbdDM6POFek7WpaVsTcNrSuY2YSPtE9asTjTO+eFige/acRC6IpW15dd2u3GuxjsFuOyDwExETZheuXrS+gV6rEvBbF9AYEqiclnKbFw29+o2veYzm8OBIsFOC+oPVacODwx4OMYvHU/y5sr1hmwsrPlX+uL/TA+KnpmZ96iVMRklBfpYtLU5YcUGm7VfbS9JzrbqgXIoxWYbEsmiOBUUCG4NDHiMDP7EqrKiATeIBXQI8agexPXjz4uOl/kR3KJ0O9Q/yDdlG5nxogBWPGnA3wFnJh3ykLsidHeK79N0/SzpWlJVpDEiSGhi3u7K8uKRY5ZOCZ9t5hJQ3kvoqf8OqxfssACHonCnNqelZD1uZU5/h5WM3ATbnBvThGSG2LrQFDbKrgeRkfLLGL8tKmw9ZTF6dZQqk9E8su8wMi0q0+72T9vtnKq0mL0HnF6yuKMnG+3s9CXNMYqwAZ6mVN+6ztJIym7MUyxZgmJgctlX15e2H96xjqs/3eH39278rek6xK+9/LgPlni1Nz1hKSrSAfpGHZhQWZtrAcK/GK099ne9AOlYyjEUCqB34kUSiUQINhQTMP/WUpSWletwav0EPyNkgb1W467qyinLr7e1VO9Ps4eN2G52YtMd6Pym6bmpqkhGW7WBkfGpMRnie5N6GJ04uLy/3APpfvvueyiYnX5ptq7/Ix0cc5pL6k03D15YXJDd6HITtqBwWai3NTIsvu+3sc+LTA3qG+nhehs24+OTW/cd2XsZZaBYdsioaD9nC9IJ1PnxkxQJgf/vWj2xwecbWY2V45GRbXAQJVbctJyHGqlIj7cEMGQDUVsmi0I50n8Y/gv0tAV9q/1JoU8AV2bXlNIrzhNhxT/cCxTyRSWhowBLeKP44j8xB/vA78ohFby6ndK1LL/3nEEZ3uwNILw7K8RL1HRDGc4O4rif3+fEEOTx5/i7QQncFM2bBzAW8gXz0OwAOOpwXdJ4yWGjEc7jOf9XniH/xr/7VG55WQQPlFpEUKMF6cA/ACNculh4DycqugOEEuPQAGIbzeoYTEA0hwNdRJQ/WOx0D8GK+lgfuCmkqRPnragCWLRVyptFf0BgVyvMBMU96gsbTCRwB2KIa+pEPeuEWDxRE8By8XaANvgfxZ/oq/Amhe7C0vnEdB3Xg2T7Fob9AYQRTjIAvFh8Q7EiqgJ7JkM2u6bNAE5nnR8NwjUbb0aJ4O5TBKg7qviXkvmg//vn7dqe1U5bctG1IsJDE0TdzlTL1vbxUxZzsZPve6y9atSzx8fFJu/Og0w4cPiwLJEhkiNBalPXHtCLKiE1zJ2RV++ojtTc5JcMGpaj+6gc/touXr0oIJng8R1pqkgdvlhQX+VTinKwatsPBL5kjBulubxeTaHzU3muXLlt9Ta0Uxpz6x2QVLdjfvvuWRckKnh2ftpN7mu1//O3v2JSUCvuBzUmws/k1U2TJyYlulRLnAXG2dXRaqYBKR1ungE2i+nbdzjzztIM/plkQHuy/x5hg3bDHXXlpmU3KqsqV1ZSguhaXV9o7sl7HQlv22Y0+C8Wn2b//F79qaaLNuDjivpJ91Re0gXue5dEYD914sEQzKwKsn1++6PXBgzEmAFZVXmpj6r/ByVm7evOOLatPq8vy7fSxA1JsstAJ/tf1C4uznnYBgNXW3iNQlGsJEmLTsyPW1dMhpV8vgYY1u+k0tbwiwbIp4RoTr7aGWUdvt93reGSf37is541bRlqK/d1P/s5B3769zR4XNyDFe/TkaVeKG0vLAkdHLDpJwFpCh/xT5bJsz1343Lpk8T7//Fl77oXnLDYhzh603vN79x84Yj/76U8sRgIbRLAuWllcnHN+ZENkEuGuzS4a+wrCmX/x3//OUlOyrbGu2s4cl7La0Vn1//zUnGUJEFy6dFG09IRfpZwB1HymP+A150Hx0S4gQ/AgSFAYnONaDLYwWRsbAktVUh54RA4fOag6MVUWsqTYRLt0+ZplCVTcftBmrR3dvncmAd66yJO0JiQke3D13Myc+nLbPTdlhQVWRhyfxrxEyisnR8BFxkGMjBeywP/i5z91DyQxYEzlrYv3Lly9Zuc+v2qtD9utsaTE/uC737ZsAbdp8df2JspZICRGhpnkG96UiORku9r6QM2M8FQoA339VlNTLdrZkPwioFyAQX1JbF9lTZXvYzk10GOXb160rsFeXzEaWpyx7Q0WT0zag7st9o3vfMv31Pzi0hdWmJvr08yAeqbNAHKAFGTk4qIAjeTu3UetduHGJU9hQG4opjI1ALYmAN96/5b4f8Q/S0VZU90+Kf4VM7UjpGtYEAOsIdUCwAsPre/HKfAOHSN3yECPLGE6jwUYyaInpocftnXoPPGUQSJqDDoS5WLUDUnW4LXHoicOK1bjHaPy8PBipBArhCwl1o/QktHxcTfQEfGAJKx7VvsWFBV4LBdeDKa5ampqfMrQg7zVTvaFLZKcIpxlbnZGgEDPSUxVXzf4goJ11YGxqNhzwEa3E61OvMzCnx9cHbO3bk3bBze7raYw2W52TNm19kH7//zWUbv76VuSKWMa/yQb7Ou0hPRMy0gmQXCcFZbX2f/+4WNf1DE0s2JHqvLti5tX7OPrV20zKdzOvvZNyc8i+/O/+Hu7+NkXNjs0LEPLrKm+yvbsLfeVwfB8RU25lVbX2rvvfyjjrelJXrFgSpQYNPqf2Kko8XlJRaVkr/ojRbJG74HyDmYOyHHGggtWuTP11yZQg8ewvKLafvizn9vRY6fs4MH9vgp0QvIrEi9sNt7GNTfsmGLGIw5tFYhXiPEDMHPgeXvY2qp+TLb3PnpXOj7cGgXe2YicnU3mBLo6Hz6wr776opVXlVpIsgT93frgofV2DdqnX1y17MJiqy0vknxO8ATFwk62GppzvksvyLassiLr6+m1kvxCi5Xxviq+jhPNJMVu2EGB36HZJRtfE+gXAF3QeOMhF1dZtNofEg1OyaBJBnRtCriKpsLVU8SvgjWQN7ue9kBbQ1sCctAZYEa/B9cF8dnQEGAKegyuR9MHU4XIK/eU6cBwQNdD9BgYxHf64e8CXQj3J3KPZ0B/ADR+xXFBfXxqUvIBGQj2ceeTruA7xhv3sAsEsoz6+Kybjog//MP/mydQxarmQTCSe39oBXWiUbqQwoNqBRUAxZMvhofDXBS8i/ZoDGUweLy84vyun7kuAHBUEiYPVhLQMPeI6Y/fOHbdgdzDw3m+V/7J7xwANJLkcQ3J0bAiPchbB8rAH6I7yWqMxwpXbAD2AGTUAeWxa70zmMHzfFpF1/B9WVYMUzIImAVZjj3TKse9VRs2sx1jCyaFI/X2elWipUawbUCEkRfmsSzJW/c6bUoKkP6lAazQIig7KlaIS4o+MiHM9tSW2K+8+JSlJ8bYgwcCQymprgRJ5ImgJ86Mdkgnu+DE+0E7iVdKT0u33p4Be9zZb59fu+XpFH7j179jxw4fcEunsrLShTKgkfYmS+gRY+aePZVJugC2SIEYi6TUWKETrjq2tXfarbYHliRm3lnZsL1llVZWlKs2r8nKl9Uixsd7RYLEJD0HaxaAykGwNolEJybGbFrA49CRA+7lwUIgdxixIhGiOQTSBx9/YidOPWVLCwKlek5JWaHll1ZbZmGpvXl10L77XJP92ulKq83XM1ieHCWwpn746MoDWbIhmwuJYZOSHbiNS+jXSlnGiYYHBrr1vEW7deeWBH2WnTl5SkBpzdq7eq31UZcU2QMJkgJ75YVT1iDljRUem5To8TbEnpA1fXZuRZb4in16/pIU+C0p1ikJniyfqmVF1i6jwQN4soj1I+cWHpgcWYJYlAQ4nzh81AOvP/7wI8tU+Sxbr5awTkpOs9zMHOt/1CELclLCNMruql4N9c32uGPQPnhffXPilD319NNOB6wsZNPoljt3PWcWe/Y11FdbnyzVCQnkgsJ8GUMJLlCm1Bdsf0JqiDv37xvbRJH3rGlvnZEtPUdtYANoFo48evjQstWuEimz4eFh93ZWV1V5P7hVLoDpxlbA3gEj6j94GgsdPsPgYdqOydhl0UF+QQCE8Vw0VNfYYEePzU5NqF8yLVL02N7T554M2ra6ukhpnlaCfiQ4/M7du1YiZb0gpVCiujLd6akJJDO3pPBAvBiLTO/29nZadEqMhUuJjsk4eevDD+zK1ev28NZDCfMYayzOtpKcOEuJjxb4WZGSXxRoIGY13DdBjkjPtRsCaO9/8pkn7cUjizcROeAbmKue6+JfDIqyctGx5EFaTJLatmChlQUBxTj3HJXJ2MjKK/Qp8+TEODt99ln79NPzvqVQYVG+r/acJIWD2kiWdGYD2LcxRuOekplq7147b6GITXv57HOWl5ZjG5I5JKNsqKm0kUH1lwwYUsXk5JVYbkGJJ1HdUhmAOabhfONu0SKAlz6TCHEPO9P+eIMBY0nJCT6uKPgsGS6h5TX3njKku4qMg0B3po7xsrOVD4lfk2TolRUXWkpCooBXqgyfTJWXKl6OcU8l3t/JqUmN66bATZSlyiCrr6v1KRxoKjsrw4olY5hpiBVtjE9O+XThwkKw+nFNgH1yYsoycgutct9RK63ZYx+2Dhsbs0dvLLkuikrLtj/+QYslpadafWmu/eTOoL3YlG0XHk/Yw6FZI2Ht97+5z4buXVZ9Vi0tMdZWN1YtKlw0ozaHhcdaQU6RpQq856s+g+ML1jYasvqyLPub//4XNh8jY0NyOS46yz545wPrkfEYE70l46zRfu/3f1XjGm7zMsoGxVtl4uG7Dx9bVcM+Xxm9KsOzTO2ThvK+hCbY5H54ZNymZKhm6ZkpyelS1vFu0EyMjbt+CcAXyl36QXUcFP2ckryqb9xjieL5Wy0Prb2jzw4caLLuzg770Y9+bvfvCzQmxUjWRLuXEz2Ih/batRt2SEYccpqUO4SWuBdI/FkomsDzVVJW7KEJy/NLfi+7mTzz9FPutQM2kBajTTKpvKrGPvnkouWXlXv8ZWNDhe/7yOpdVpKTVqZvZMRefu4la6hrtJ3lDYuLFLhXGe++86klZTJVGWNJEVt2uCBB9LpuIyuqi3TuQrj4VTwVhe4OU/sFxOYl/3GWQIERkiOAdFY3e2y52of4oa9c56uiwVZ/gTiCV7nW9bv0DDRIzC3nOUAM8Jvfqz/HKOASdTp6HEzCtZzj5Q/juidAiXN+v97BIBzIxCBxvP4YPK5X25ArjmnQuTpPDXafxT3evn/zb/7nN6gMq5ZgOhBhcDBkwfLbHRqhgryBKtynGVUhb4QK83rqPXg49P3Ec6Tfv2yIDicwiIuO9AZR5YDhOfiMBcj1dAKvAEEG531lgO5jEHY7gUqB9wBwvGNtIFggQhrJElBAlHs+sFp1kQ+G10nPAiA+KYtyAQcwAwNIkD2gC0BH3dYkpMYl7EYWVY7KAwSNWaKtqQxW+327QRbL9rKE3Y7Ns81QVILdbHkkAId1s+UWo6/c0fNYtRYVF2sl1cV2dF+jPXVgj81JMb313sdWWlurZ5O8UIplPuQESN1YIo9lBNU11NdLaM1YsQAOc/pXb9yxYVnzBw8228ljB2xlAVc28RzxHsOAUmTVWIoEFvP6Dx+0WqwEKMlGz129JCtuj+oo6wNLRUy2E8nqvHvW2dWjgQuztPhkq60utbBI9Zv6lMBkpj8hMsAXOXYYfrYUIdfUHmLSJPRiBSZzZe2rpz0eamUlpPpvWaIAGFmrr9685TFid2/dUb9t2lOvfsNu9K5ZmayoxaVV+z/ffWDtwxN2rDbfprq7ZQnLyt+JsKGJJTt37pKtLi7Y3rpqX9IekkLNzc6UAFy0UYGR2ekRm9Hvc8vrUhwkhcywx1KwHY+6fSXny2dPOhDJSEp1QRKneouV1A68RnMWG5diFy5etUnf6mfbTh09ZNXllQ7U79y57Sv/MjJSRBmiJ7UdXsFLQQwEU8QlJSV2ZP9BW51fscKSchsbHrMo0eKixo0s58tLK9YiQdkhUFQgoDY1P22ROh8fR2b0Gyoz0n7tV7/nq4osDG+EmFx1y8rJFkDq922gJsZHNL4xdoA4LwHmJdEN9bqnMtOkMGc1RlcvX7dEWWalJTlWU1vloF432YposuV2i5RomtXW19rA8KAHTWP9ETfHqjoEh2Sj8wqeIfjGFbRAGywEvwDi4T/JHOcl9rqD1SfGJ3zs1xZXfMqT2K619XkrLsi1PLWBHQxOHztoTY11VllRKUt/URb8loPe+IQ4AdX31UZW7ybZqvOu5IJEBcH+pBHAKx0jgUlS0jttd+1hf5896uyx6y0ttq06LAxP29PHjlri9oodrCm3WJOMEE9viR5iVdm5yUnbVD8sRiXa3/z4TQHPMm8DwBnAMSTlWiHDhc3hAYl0A7FrjHNCRIIMpAQrKS6wCtEEIOjZ575mCclFVltXZ1UVBRJa0XbxwhXfsJrdHKrqG32fTfqO6W8AOIljc9QPnSN9dun+Ld8a5vCeZue5TZ4jUEaiV7LIp2dlWmlZhSfnxdsVACV8JxoWyRxW4OJtIkyExLDkWQvyBCb6rMX2Flv4JPtqZvbPZBN2VtGFxMvITDCXh3VIxpJiA3UVn5TgsUdjI0OeLJd0EKRSwGDb0nVbej7jtjA3p9e8y2lkQpwUKNuMFeTlOFhEdpMughQZD1of+/RrT/+AQJ9enX2uUwDElFUqoH5tdMfu9oxafHSitQ3P2r6ydIveCZJG728ot//HT1r0fLPrHfP2oH9W45tn/9/fOmb78qJsbrzT5mbHBBZSbUvAZwdwHZuicaqzvMIii01Ntzd+8dAay5LsLz9utzNNhXavd9aO1GXa/e5O6+rot6tffGGFxByWltj3vvt1O3KgzuMCuwe6bLh3WMargIv6c3hi0m7fbbHxkTF7fPe+jIxaAR3Sz6A7VjxGlkVGh44ecxlH9ne26wEYVKudpHCAd2AmlDXeRVbq9g30W25+od1ufWg3btx3z+0hAa900dzQ4Lixx2VtXbk+93m6kOzsbBngvZaVneNemFj1/yKxhxoL9pzE81pZU+srBlOkD9xxIvDFYqrXXvuKxjvCY/vu3LsvWtm2s2dftB7plTV9XhSArJVx+sKLZ2XozNmadAQpN+ZEg3jXc7NkuNy7Z3trGywjLdN5c0v6pr+v39JVL2QrqKIyNcym1dS+lSiLlh4OhTHtLeN/i6D7TduQfMMowdsVJ/DLdCqyFj2DcyjQ0xhe0qUCPGAMn0lTGcSyIQ/8Ar3gY58d0zvGI3kivwREjlN4BatzaXsQnw6AC3AQX5y3+OwHOCf4DK6hLujkXWDGgeOJcxzMXHA1xiHt4FngDn5nBjDiz97492+AiJlqowK8iPXCTcwFDnh0k2+ZgnXvlXwCZFQ4139ZqJ4EIPJkaJTBg+ksvXsP6KAjdxvwpStQX7/0kHkl1QHqIJ5DH3Ed5eweXOt/1E2fmWJkHpW5VxAnBe5OOVIArj7PnqyOoTw6jY19w2mjnkldAUWuQNQXDkD0GQJiFduKrEUC7jG0+6dX3MuCm3hRSnBcwIu9qs4URllV9JwDAFbNRQjR/+zdz6y1o9dXGO2EbUiIEL+iesZHWbEYOief/fly7UBjjaUmBLu155fkSTgUijGjbFaga3xsVOCKXFGJunPD4zgqpQjwTq3Jkuvra/M4qVs3AS5m3/m1b1hmerwtzy26B2puZckBz4ysS7xMEaor7um29sf20eUv7Nrdu9Y9PuJ7LRI7QXAs29T09nXquRlWW9Fovb1TNj43Yvub633DZiypWSkQXOuMw6Cspngx+6SEyPDomB05ecYW9eyrN67IIlL7VbGPP/lE47jjih1Pz+joiPoUZZJlf/E3f23DUoJnnj5jxYUl1qc+fjC4aI9HF+3Vw2VWkRtrSRrfqPBNS1IbIOoYjReBzA1SqARiM/1KjAUMTi4tzAamQlI0FoWy0G7ev2u3b7ZIcCzKmrtn+/ZU2bOnT9iSBMdcaMEmdc+KBMrcwqR7ada3I+ztdz+x0YFRSxUQ+c3f/Lo1Nu6VUEt2z1pb2x0pjHZrqqo3/Dwk2kzVszYlnHHVI3zXRSdRogPP8yUFe2BPo4PlHQkBpgvDBQ5aPv3UisRncRIAEzMLVl6/xz7+9BMJ3m5PzNmge0Tk7tWFrlmJxupF9qqcEa1tra24cp6ZnbeDx0/6QoLF2SmLFhhj+uf8Z5d1fbJnV9+rsrJzCmxSz7l7+7Z4JNyGRobt0PETokmmhMOkZFM8YeMvfv5zCy3OW5roUmwl/towEqzGCJS48SBZ4HFu1E1Vw7AgkHpjHd5TezdXbTtyxwXe/MS4VdVVCvimWWhq3lru37GGpj22r3mfpSSliU8j1e/BNHq86j0vo6Hl9g2P3SsX0CDukLQI5N/jYEogELhbvoVJYryAQJKA7HpI/LtkhxqabfDxoO9UEL29ZM9UlVvY0oxtapxT1c7FmXkBZPWm2hKfX2U/+uiCbUfFWVp6pkXGRNjJU8ftM43Bnqa9QQZz39w5XPQUI15m26UkF/w7ElXbG6qLIF19VY0NbebYj64M2YuHq3RNtt0YWLf9Bw9bvOod0vjNzi9YmpRkvNq7LBoJLcxZVEq8Xbx73T64fF4KNM2++tRzlh2Tbluy/gEujAGrd/FgoeDSk9IdsHvcCLJLL1YqUhcWBhA0zz6rAC9WMpKGIUZjiHGxI2MgITXeQwRabt+ygf5BXxy1JgARST5BHdCtKxydZ9EO7S4pynegzNY6CSonPCLO7gs8DQ6N2tjopE9XLcu42FzZFCCL89guPINlklPkfpsXKJ2TPOofHrX+jm49L0xgM1n3jtv89IKPZVlJka+OzakoF+bUM3Xv//neA/v9l/bam188theONNiSxi8sIcv+9vKADS2uWYS64MUDefbPny6w5rQtu3frio0JLJDPq7hin23q2nSB1GTVISWrxP7LxX77rH3GphZWrXtq1X7vZIWtqv9UAfvi4ZD93tees79596+sf2jCogVsfvtrX7XvfP1lS0qItNWNNV9IQQxfnfiIVeNk5T9+4qSNjIxYZXmplRcXqU97LVNAuqOjy+ZkcLBh9sjIpE0OTdltGTk5Gv+0wmL7yZ1p++D+rH33+UbJeMA8480sUrwbGhMTc/bOp5/Zza57VlhZaN2PHtl4X58dPthkz585LlkdKSAY7rGz5IYjHUl2bp6RDBeHAGCub6jfHj3U/ZKL0qCSfQsCGoAR8bn4wMc3RsZDeYWeG21Xr16zQhnBh46d1hjE2MyMjFzJnPTURDtz5rSMzCTxSLrHA+JlZfNw0pGkZKS7jGX3hR//7Mc2vTRrH129KP6KlCGcrf6T3lO9trcXrF52alzYtnUv7dg6HnfVa3WbqcVNixYdbupTaB19bpYcjY7HyNM1om1JIelVkvsKvIj/0NMAdiQjK80FA8QHSH61UYfQioMknDy+nZwOZBY6C74J6rTtWIEyBA+8TDzrtNs9W+orBFyAHXSBvmOCOfbQiz9u9llCXa5/DriZVeNavHVspwbA9Gf7OWGkP/7jP35jU0gRdOjAC6BEhQR8PFpfis5RsyrvHqcnQIsGUaHdSjMVSeN8avFJxbiOe6mgn9NvXOO/UGmVSWyYd4zKxXXo0366zr1gKng3YJ/K+sHDKEAHDEs5LD8GybJsmaB5UKsTFYhYA8Ny42DakgJx2FBXMvKKePXiGfymLhDRbglhs6yeVV0mIcFWSqxCW7fFZQGWKVmHgDMJtokdCfGwONUk3P7wSIotz0zbyeNH1fGbdvdep/38rU9EvDPB1gjREvKx8d75xaVFamOYNTXU2ne/8TV79sQRW12a9zazImZFVkZP36hFRMZ6sCIrDwl6zcnNsNX1Zaurq7aRoSEJwxwPrmRbmFsSpGUlJXbyyAFLiA2IkqSL9Kev1ALIqo0E84fTXoGg/IxMX1E5LkVdkl9sxblFNj+3bIWlNbI8l628osTKS+utr7PLspIFLIsK9LnbYsWkbEdD5ujs3GyPIYNqhyVI4xLTbWB8RgpaoKix3krF1ARKdnaTDmBIwC1f/blqiWJccoV9eOEju3Ljont8kiVIiPGpqyvzBQxfO1ZiLV2zUuIRttT3UM/LM330vEdzqnNhQbaVl5fYw7ZHHuDbr2d49mmVnUAMmIREfEyszY5P2nB3t43Iwv7n/+yfSRnuk2KMkyIlpmrL2RTQCehn4cKgQNH4+LQszZvuPdq7p8GOnTwsutiQ8o+y7PQE21mbswwB6KQ49a+srZ3VbcvQ2CWlJai+EgKiO2gRC474N8AXgcIkbi2prLZ9+w7qnjUbfNhqBepPlHv1/kPWMThirRKy9fV19tLLr7qlR6BzBCt51McbAtsXz31mvV0d1nrvju1pbPApDraxioqIseH+IQHiPTa9MOO0PDk569MArByr0HhCf6wQxKW/p2GP+jtJPBFujXv2+lREjsY1PjHRcyZheC3OzfnWRiEpHBIgMv2EjMCihr9w08PfyJ1tjSfWKUJ/S8KfbWiWpHBzRKNz6oPM9CxLjk+SpV8pwDtvd67ekOKdlnLM9AS/lVUVNjw0KKAY7x6UqooKn7rF5UbIAfzO2OPBht6S4hN8mjtHwh0P4tULX9jXnn3BXj79lBWrvWurAjqxO3ZWfZSbnGgp8bECpbM+3R2XlmoTMlRCcWn2l3/zU9vRGCyyWvDwPvv44480Ps3G/oEsYh/sw3hade8CC0mqBORGJoetTEpqZwPZI+WkOlwZXLWx6WV7vrnYrvcM2U9ujtk7t8bsV45XyMC5LMMnSWO+4rJgJbRoFXW11jc+aJ/fuW65Mmi+/cJrVhCbZpvLTJeseQwmiz/YHio3J1f0mqS+Vz0Xlz0YndWrxHM5ABZvM723KlpZELhPEwBDZs7MztiSAN6kDB22CsPj1ikeZtxoC4oqQvICxYEOQJGR4BTFhnGKAY6Ryd5+03rm3futlpqRZaPjYw6EYrl3a8034q+rK7emw01SxBlOV2xrg0etq6vPurr73Su0qnsSUhLEtxU21j9qs4syCMOjBWgW7NjLr9hnfRsCYPlWmBZn/XPbvmAIHbMVGWd50cu2HZ2ovp+1f/eVBmvOkAqcFR/cv2eRiTGCv5sC93lmmYX2L3/Qar1TG/aTKz0qL1Of5yXf0u23nqm1v/6wzUqy1I9S8K80FcioXLF/9WqT3W1tsYsyRk80HbCqyiYZAeHW2Tdub390ySbEY5GitQzx/sTYmHsjM7NyPEkvMhgP3/GjR2xa/f24t9eSVY+21jYb6um3GPFMqcDot3//d2xkO8X+6EcttrcyXQbfpiUIXBSlxdr41LRIWrpSyi0xLdOOHDlip0+csU+vfWJ/+zd/Y5VZydZIbr7BAbOYLSuXcV5RWmotLbdtloVTAssZksVJyRhOBdbV022NDQ022NNnGalpkiMRolMcAOIb4igjY8Sz7Ldqdu1mq9198NhpISe/0DIyi+zO3XabFSi+c+uGjItVyxeYRFeSPgVc0Cd+JVSkrr7WPaoxMfH2QMbtx59+aKs7S1ZQli3jfFgyYEltL1D9ZDhts9HShpWlR1hjVqw9Hlt0/blqUbZgGj8ZdySw2dBLXaO67XiW+wiBrwjR47r4jFAG6NONPBkSyCK8xmRZcNSDNnZswcuRisMFPE8eFsLvjiVw2AQAzQGWdD0gyb1mOhwo6XqwSIBfdAQFPikRlguA1JcAjUNv8As8CVCDr3BQBa/A20b/RXz/+3/q6SQAAj49yP08VDd7IKZOwMAALoQf86egP6YjVKorVc9eTyfofhQ91+0enPMKUEHAG2ALQaHvlEMlv3TBAcp03lcVUnG1gvt5vqNNDtXP3XleUe8v91KhNHHpBSvsABzMC/9DNlo9imb5EUyBqgPUJoQNIAUPHu1BqIN4qRsrFt3zJWGpS2xMDDqxyBZCQXzXsElIqh412TF2On3BoqQ8AWQbW5H29z96x9o7+1W2yCpK1nJysN8Yy8737msSAwtgVJfZM6ePWXZGimWJsDOyMvX8TWvv6rJ7Dx7695SkBI8DIbdLbXOtza7Ni6iLrb3tsSucJVled27ckJIMl9WRY4cO7PPgRMaLsQimHUi2KHCrbt+UmTg7PWF5iUm2t6HeE+gVZubICo+27NQsEXicvfXBh9YlxlrVWL/3i/cFMkL22999XUomhHaVsm/yOIVHqgPMOCkBi/s5Bq+JmPlxe4dPwcxOT9qihH6BBNPTUoYkARwe7LfHjx5KGEV7jqUrt6+KHtYsTcq+vqrR9u5ttJ+2TNrY8rb97It2dwX/0xdr7L//7Q/EwOqP1BS7duOWT5OweTexJbjnWRAyLoFIvNeqxmB8ctJX5pBMM1x1DlMfJCSSAX3OV1Qx5db68KF7NPBgABpYXMKU6fpGpL35s7fVvxmWlhJjJwW6wgTU5wQWtjSey0uTtr0mQCFgt74ZaZm5ZQK3Avwby6pPnAsJBwc7oj8RDp+hJxZHAFYnJmdsQoK2QALpwOFmD5Jd0Pgll5fbO598IjoJt+effdZyBGg3JBze++Bd6+/r9rFkf8S7AtlMpxIzQ99ynoBoUnXk5uQJ/Cypb6dkpZ6xipIKj2sqKMi1tMxU69W43rx50w4dOiTwOi+DYsO3RGEzXgQP4xku5Z6UlGJFEu49Xe2eymIxJCUtEATvId/ckhR/uYcaASRh6b+J7jzpKnJCDEfQ+KzqirDbkrCME29mZGbaQE+PtT94oJJ2bEpggPxX/QI4eFzZMSBJQh2+DwCXLFv9waOrkjN454O4DwBgrABHnMBqm1vgZ595NrDm41mNF20VBXmWExXrdeR3BEZieprNakxSikvtxuNrQvgMAAD/9ElEQVRuyZsI0cuYRSdFC3Dt0fdNO3XypAMVeAdlyMpG4gCZYtvZWpbxVGsLcelWXlImWly28K1wAdwS+/zhmP3y9ohV5iTa5MK2FaQnWX7Kmg0JYJ049pp4vkrjXqw+z7Gr1z+3qdCcDQ4NCCyetaKUTNHRms2EBKIl3kgi29/b58H+xFIROwlZ9fUPin7YqmspyI+l/lhdWfag7KXFefVxtE/r0f83b98W321aZVmpaCPHOtXvLGhhYRQAN1zjsyKaxrOVkpRoyQA29SsB8CzAYf/W1LQ0NyC6u3p9Ycj84oLobVVjR57EMCstzBEIzRcAkeJPT1Qdd+z+/QfW1cl2TelGPkFWcEdHJcrYYsGGDBVbs+jUBDfAslQ+meETBI7T8krt//d+h339YIHNS+5c65q2l/YV2bk7XdZQkGSP79ywo9W51tVx3+bVb0ytHjh0ylYisnymYGFs1Pe//NnVIfvffuOAnd2bb//bT1qsqSrPeoZmrCgzyT68O2i/+UylZ3fPS5DxFL5iD1tv21/93X+z0OyiFeUU+grvcxfOWU/3qPhkzRZmFjxmNis7WXWW0RaXJHmSYsMjo5acEG8hgZ/Pz50Xj6VbUWWFffDJOYvXOBxq2itAdtgqZGw8nNm0ty53iJ8y7H6Xyl1Ysq8dKbPYHYFg0eaSDHR29zgsAPf/eqfNrveN2b//7W/ZC2eesYrydDv1wgnJjmXLTctTvyb4Yik28i8SAJuSAZNXmC/5HOZ6a1Zj3CNj8/DRY+p7gf1Is3t3W2x6SrI/j90YMDq37Z333rerl26Kzvqlr9psWqC9sLjMPvzgU7vw2XnR+qpoP9xmpsY9SfH/n6r3AJPsus4D/865q3POOafp6enJOQAYJIIkQDApWrZsy157P5sSJRmWbNnWWrRWXtuURJESwQSAiIM4AYPJPdPTOeccq2N1zvv/p6bp3TcodHfVq/fuu/eE/5x7gnaFBLoFNrSlKdnrnJ41WeftLRCyB9f2ipXlqSwrQUV+Mbz3lA5CsET54UF9vsvvxvjuIZFr0Ty+QDolTVCMrO8SfO2twZf0Kj5V7cSltW34+PNeHD9NPoJDL9v1EWax5DkewhBykMi5IhUvYGRgSQqf/1kpoP33+X39dIMggi3KXfuSPjfswT/4lhCMZLZ7u1F4QcDDTtqHHjzczhx9Zpfg+/pdstE88jyEZSS3hHkEGK3JN8/x+lf/+v94TcHWxoQGcBTst2XuV6E9i+uggNWDipF1A3egvSeVyqZZuPKkaPtHCkbxSPvjMtCkieZ3JUT10qE9Wh0CV/teKz2MkKDur3vpDd3fHkozxEOgzSyzJw+7P2MSSL4KGKdgl9BQDIJlSvJaykZSYLMuIZBle8WmMLQl4g6oM2Bno1bK6JYpSy3m6oaUsWLcduAiZXQToSvAXh6v+R1/zHiGkEg28a3yYET5SijuYWmVny1t4J2PrmN20cXxUuAEUKgQEAitR1D4KSNqe3sVRw8WU1hn8L5u9748XKrDlU9LWELPjwTvRSKU9R8VF4ld/138w/s/w6PmelTSIo8Oj8ajmsd4XHMfX3r2KeRkppp1O2nNsDeolEiqIiKOf3N2EWN1rQjY2qVFsoXOvm5acwSGa1uoKj/A9Sf44PgdjhDMzk2SkafgcnnASYV0sCIPB0pKEEpLVc/IKeM585iYJgNyLtXlnySMmcVlLC6rAW48JsdGqIy2kJKYTKadsz6X6mgvz1RhQRGZTx5JXysNECbLKSMbhy59HSOuPeQkh2N2egmHixIxMOZCYbQ3elsbsKm4Nw9/0twSAVoJ4hMSCEA7CciSMMDnUeCu1eQhoQuISPnIWyJhGJscRxDggV6CwqG+AQuOD6RyCeTzKpZnc2MNc/MzBKuBuHP7EZXYMqq4Pi+8cIGgJA4Tk/MEz3K1h1jsW25uMZwLBPlhSfibH72BsOAA0HAljfFBCR4UBO/nE0Be8TWmk0LV1q+Cq+VF1jaoa22Fa0pmpKXa1tlD8B1r2WZbG6vWfieSFnUPLdf6+lrrDRlGxdhJQO5Fuk6Oi7WtOGN80q/6es4RNLZ196GNz5hNGlJMWzItWAVRK+Nxek5p6Z3WeNcKw5I35IGTt0vZZRKmxifkbUEpKf2mxgbE8F4yNqgV3HzCOeV/PFHWG2UEn9foTN/Vx7yOShYoA1hbkAEct/honXMgACGwm8BraptExoUHtUJLazMy0lIIbDewTR4T71tmMWlXiSoywyQXFKsYn5xoW9TrxtdetO6H8cWDRzh4+IjVcFvjfSPUJicoGMPj41YBvH2QSppWfhSVziwNqQ0CyyUqAgXMbxJ4qFTF4epKnD51zGLzFPwsI0gSz4dWvhJcVP4jjCB004vyJSAe/+7tTtzvmMCpymwq3il4B0WiMi0csSSEttFFXC6NQ9PoPM5kxSMhqxxTCyuI4lz8y7+7g2M0olyzo3hQ8wUOFpaiMCmLa79qhSY1tyOD/eSjWALzg3BERhPELZC/FjE6MWWdLFQTTwHBUn4KsZCxpXpM25wrtedS6QrN/fT0DHlvE7lZGYjiXCvZQsBLZRvyC/IRw/mYW5zjvG8ihGA1RV5Pyh6VepA3UbGyquc1QMWsBCN5MgMDfOAIDbRG2/l5WTRkMnhvNeFeQyMBcGNTK9TzVSQiRSNaU6/Y6ZlhBIb4oeroCeRUnUFKVhFlrzcKDx5CTEEl4knPUeFBuNPtxPc/H8K91il8hcDkQEIQDiQpM7EPy/NOjEzN0MhZIewLIU8GIIlA9sPWObg2uV5TA+gdaEMiwdcMDeXy5Eh8WDeIX79QTLmxgkcEcl8+kone3lt4fO8TDEwNw5uyWHIljjSgzMIm8k9zWz0lmns3JyQoAHFRDqQmxVuMlUJxFHqiAq6iCZUNUSmdo8eO4srVTxAYGUGeJxDPy8HhQ5UICvDGEue4uDAXJSlR6CQA/A9fq0RhagTlhRfGp3oQGR+J7WXFosage9kL19qm8OffrKQuoT7aDcDh8iJEBPqilbR+t6UdqYrfpOGqkhPqLamWSyoJNDk6gVUFqVPnJMQlGN/IY9VY+wiJ/E4h1zw4JNCMTLUHUxKKnAjqmxnCZ69vqOMYwqEq86sri9RPmTh//qRlkY9NjlrYSBR5TyENKo8kr768ScuUL6lpScjNyzU5l8e1TYxMwu6a8IS3bSGGUp9hdxP+pFHp8OhAD5TFBGOE9vwiz9ui7KBJwLnbQwAB2BaN+LU9T4IvbcN6EkCRGymGJAcEhoQvpL/1kvPH0An1kXSSYQZeR3JEfZoFtoQZ1H1D+MPkHF/CC5whqX47x6o0cM1t14/XtZZ7ugdlrnCCYRURhb785Jr63P4yTOIOZVLymw69YwmL/Ey0rs+EkLy+82//7WtSUPpAD6PDbsB/AmKqWqvr6WEliASUtIVl4EfCUUjTLq9n1oO5A89sUPxc7xnK5GRogLqGzY/u5f6aHfuASihc99L99be+Yw/Lc/bjv/SQ+p8UmiZEAl/bh0LjWgwhYS0Cr2Dv63NdV/dUxg/xmwkrXUTzp3gJ3UdWnX4XMcl1uUwgJ++XlMYEwdTE4joVEK0TPvPYXhg2eZ24QE98rdCfzChlxGel4r5+6wFqm1o4N0o/5XhoHWnyCX9MCWk8mSlxeOX5SybEZGHLjyDrxYMvAUOl+EaEhcI1P2duah+ChsHRfvQM9FLhRuHMkRNmhT18XMf7rCMyhKAtyA/TtHx+/JPXscFn8KVSVAkHeSeH27sw8oDgZWAC8357eLfhAW5SWa1u7CA1M9OsEHWK312jkO1qxZFDh/DJlTsICPTBqbPHKFQ3MTvrIsClpUyw4lyYsW1GeWfmaH37+QdhaZMEyMlNSExEWkqSeUys/xmtlvziSniGpSCagmt4dBrBvEZ0TALB2TbOnDyLwtxC+AdF4Je1k/jBjW4khfuhLDMWXz2WhbXpTnhsu/gcFHoS/BT6KRkZqHlUg3SC2IHuVhN+ytgUeBeVyAuwsLhgsUMLK0uYtYry0RSGhVimAvzks8+QkpsD5+IMysrLzXKXgpc3Stu2KoBYeaDEPJEORzR8AhzGD46wYBQVFqOrdwpr8MdP3volgdoXyKFQS4uORN9AD1aUUbQtb6oXrxNE5RaPVSoetdyQx81dGmSBio5AzhFBhTKKlOxMi41QVqe8DFOz81BD4r/+X99HaUkRVhbnofpp2l7zJX0oOUB0tEEhsi5DgCB/bXsPdU0d+PJXX0bVkSoK0XrOcQwV3jRp0I+85xYe4oHgoFADXgUFhebl8OTau3mG1hr/PzXpxKMHNZiaGLFaWTEx8eYNpRykoUVjxIynPQu4VrkIM2bEWzKO+M+L4ESKa3t9yxS2gFiAvJNU8LY9SaQmqzicSkrZUWp8rIbBSsf3JiAyYcc7yINmXjhdn2NX5py2hQUYlDU2N7+EDz+9jpde/rrFpflR1sjDp/Vra21BdnERPAhO1EmiraebIDwSe4HkVwKoe48b3Z59XvOlL7+E+Rkn5cEOiouLUVNTYwpE7UMsC41zHMH1XV7fQV5OKf747WYczCL4QwD8vSjXXJNofHAfIbTkA7fncSg5FAnRoWgdX8Uvasdxtb4HF4pT8EbtIM4VxmNxvB7v3f0IKbGJeOrMBcxMOLHGufWnspkdVOzVrm1PK5tyhnSsmMkVrr8Ku4rGlWCRRoCoCvgKjJfhoH6c2h62foJcq7nZOQP5MgYUaK9q8cM0MhTPpW4TyrodGRslvyZAVcwjCZBkpCn8Q6VqJMvFv5OT01hednsZpJQjw0OsREpV1QHLkB4cG0dn1xDqGjoxtbgk4Y4AArZtAj4ZjZKlKhAc7B+Cyy9/FcOh2Xjtp4+xyWe9dKQCQRER+NN3WpAUG4HvfdjK87fwp1/Kwz+6VIzgjVHUP76LpfF+jkWJTjRkqYBjYhPsOWOp4P/71X70D4+hcw54lmC3pf4hXrh8CX/1UQs+begnwImF/0IbGh99hpC9cXx08ye4eu9jTNK43KO2z0xKQ4iHr7WNmlqdx407N42OM6JirRH7N159weqnZWQkW6mbgZF+ylz10/WxpAlHZLh1uwgIDoRngC9++f57BL9RBKBNNJhSOQ8CDl7YpBwKDo9EZmIk3nowgPdr+lGdE4mYEB+Ly/MPDCYPb1jB21/cHkBlfipSQ0BjzwGPtVU8uH8Ld2vrUE+6PnviDLIy022bTWU5Fl3zUO/Q2elZ8ny8bUMvkp6nR0dw98ZVnD55DMdOEEBFRNk6iidXSFPRcUnIKytGJmXhufPnrVSIkk4qCPQKCrNx5Oghi7eLpQxLzkiy7h9KPlGimUJnFAOt3SOFv8gJs8j1VweA8BDyxoqyCylTqIdClEVMuovwDKTxMIN7JruzEOS9hRPxiuHcQM+iF7bI50sefpYBHEz68SA/7ux4wbVO3eJNntC2I88R5rCdM/4mcCV5IWeJZJhwg5w0PMGMkX1ni4EGYgkDZcQNOoQJ+JfJLPs/f7hxjAL33de0UllP8Irt2ula7ku5f9p3iVV4Xf2mQz/dO04K6ldJLXeIhtstRUD47/7oj17TFfSGIUW+LZQnIORLYa0HsUwX+9wdkKYUSg1KxCkhamiQiy5kKbee+9gX5ParfV8eqCd/cqI4OfI6UbDqmm6wxkMDoJB2/+I+LLBY96VAtuva9dwTYfFcvv60UAkKuQjaXlCsmD7TxKgisISPBKcWyEAln0331WIJWAlhK0Zmv8yEBIWup27/enbSKfqdLqJyWuB8b37HB7Me7rof1WlBKA9fN4+b+tS19Q7gysefm1LU/zRHKmrqqQKXtFjUeFWEf+JgBU4fq7TF0Datu/aNEhtk6W9gZnbaXNi6XwGJOiLSgaSkRM6vH8qLypASn4yah7WYnJ6gVTuBksIsq8sjj522eUrzC6hU1qwWzwotInkOgmlOKzC+cW4EswQkixyv9t1DfAJobUZaOQvP3XWzrL39wvG45iFKC0ssG+vze/c5jiKEUAgsry9jnPdULNA2wa6P6IBqdnxqHvPztPDPnER6eop57xLJ2CpUOTS7hNd+/hDd01uozk9GRpy2Imc4VtXn2aMlVk5C9UJKjAOtQ9OozIzB1UfdOFOcaAHSiqEY7BmEB59jfGYKcyurIgnEUAGMD/aio7sD83wmgRUpnyACXAWABgbJ26J0ck8CtgCrXfPoQR0VcDQOHD6I19/9BYaGh8xaVRZfW2s7wdc0EgjSvv6Nr1mW58zcMgHqGmnEhenxUQRRQLZ2DuDq1du4c+sOctMT8fWvvAC13QkOpaKWRUngtbayTit0GGExUfz+qilIKSPRhdbDypWQ5pRur+a0UQQFD6nwR6hE+ocGTLkUFhZafOHI4CDpXGCONEmAKGAdpErXvM7qxgr6+PnU7CKmuQb6LIwANy83z4Kou7u7LDMymeBmlc/w0ZX3baupsKCUz0nwK6HCQ5lYMgCURDKgRuZdnSgpyaNCCISaWZtnqqsFj5seIZdCX15jH4IuFVH0p4GhLUGlk0uUSQiRybgGskoVN7lsXshNroVkhp5dcyDL0F8eJc2NmZIKD6DFTqEuvpVXx6xHMr0MGcUgSTSoIOUcLe7G5k4aJFNcj27eVy1T4hBOYJ6RnUV6dCIzLYO0E4AlKiJPzx0k0CrfJKBobG9HUWkppqadSKGiEwh5VPvIFKjq4KkYpcqlqI+dc2IaKZy74dEhJKvhdtc8OqfW0T26iJwoD5wsSkY0gcxgTyc++uh9KiTSH40brfex8jzSwQpeOpYHh58HbrRN4bdPp+POoxsGxCuLijkXBDicexldKlLpnJvivPkTlIdzClVvLBCrkklmPLqre8twlOzQ51IqHntbVuZBMYhExlgiDxugTSWoosKXbBLIUlyOFLWC8LVLsWAV4GcJ1HxQTpBqux9UVmRpTE1NYkFZbBsKFBaN7JGOIgiwPZGfm2v8p+2yzv5B0tUG1mm4egV48fmV5k9DjnIvITYepy6/SF47SeDqQHpOIf70vW585+WDKM+Iwnt10yhJ1famDxoHZ/Gb50twoSQSc/3t6GhooAE6QSs5GOoRLPqIIBg6dPQUxreDDLBNuTbR7tzBn377MB60juFMZS6KUuKhnorre154+lAunq9KpnxoRj+NVoV7VBQVwXN1E16KdyUN5mfmGsjVlqweSkV7Q/kMWZlplIcEc09dotE5Qd3iY6V38kgjrY0tKMopwChBp+p15ZLXpiankFuQixs3P0cf+Uf6UzG+ahe0Rhmsgtu+pMElGmR3OmfwF79xgjptG4PznkgP98HmLg0PGhLZySkYXd7BB48HUZUTjYaBBXgtL1jc7OXLL+HhrZs0dmeRkZJq28N9/X3m+VIB3FDytcIeFFe8uDCBltYGHDtcxTUNoPEYBL+gSPzirXctGeUuZc1nt2/jvY8/I7/3w5v6OZRG+uFDVQRFKXCEB1nmu19AMGnTmyTgBefUjHaYTU5I1u9SNikz2kGjt39oBFExNKA4r60dvZyDEYzT4Fkl/2+SVuIckQTNPjT0wtDR14dd0qIjPgkBlIkZ4dRdlAkD8wRYlEeb2n7kd1Rv0HADX6sbUujUozSSdX8dhkd4vvS+PP/bconxOrucizDOhTzC5rh5gpL0U/rXLWlE1m5D0b2l6D7H/QHBHe9pII7X1ZuSS6J5yUv3uToE9Ox0+5pd1+7lHtv+T723L2d1std3//C7r+kNARI7j98RUpOnSO+LgSzOgoPVlwVgrJwEF0LCVTWl9DUFXGsP09iTb+g7eiB9Xz8FwnS+9k01PF3LBsjX/gDdA3efo3+aFG0P6mMJGbsWH1jX2X9wfVcCWrFdmiAJJSlenet+LnfclsCUXIx6T/Ff+25KjUFZkdqeMmXBv2XpyuoS2pWiWN7YQ++0y1omKN19cjcYK0KxJKhXckMxN9QKTwpVb+8gfPbJbXT3qhGu5okLxutJmEn5RMfEITs7zxTDiepSZKQmmrLSZ/7+BHK6PZ9pZGQYvlQ48lTFxkRzpVVHiBYvBXV+ehbCSEy7BMdq+aDO8AFUepVlpYQ+qi69jMT4RDKQXOJq9huA8fER8wKqMbQjPhZrgd4cr6+VvPD19EVeZiaiI0KszpEKLXb1TaC7Z8SsmejIMI45B48f1yOGwOD8hfOWqSSAp/t0dXQQ7u6RSTzx+ed3ON5YnD19ymJOxMxSYn4UDu2jy/jtpwmuKHj+5gbBaVM/qopykJsYR8C7gy2vIPyzHzzE4/5pHClMwNePpuNMeTramurhHJtAfKIEQQhq62toLdVRUAbj+MFDGGzrwNayy7Y9T505R5AbYPFtMg7m5uZB45jP5m5BExUdQWu4CTUEkb/2G79m9X1autpNIc0tzCE3JwfF+SVIiIkk4ClARlYGAdSmAeyo8FADwYpBGp9word/Cu+//ykF8zZeffkFAuMgKoZdRBCwCSCoCfb0xDgt2WWCw0gkpSRhRTSxvQtvCg4Be5VwIemZYpSSa2lsQloCrUoKq+IDByz2Kicnm8DBz2JIVNZlj5ahvEXeBDRBFCyqpD89PUU68qbAf2BZZ/NUEvKkpiQnWnZZfEIiZmj9BvA7n376CdczE88/9zwBsUCXO5VagdMb5HEBkBle78YnH5GXt0mz0Zy3eDOs9HxXbnyE6ZVZ7BFINrc1Y2h8kPTtZb0qE5KSSE+kYY6TEgAqOixrT7QsCaD4NBl13qQ9ib6l5SXzLgu86/l7B/sJtFT/Kcx4e98Yk/wQSFN9PsklgbCNjW0aJwu48unnqGtss156Lzx/EfFxkQgnzS7xuqfOniWw30E7QZaK9FYcOoj4tFS4KCuGR0etVER/fy+qDx/GF1RAcQnxZjyqHIr40UlQtrVOsEetobgxVRAvLj2AG02DOEiFGB8Zit+9WIg/+nkNUuPCcerUURo82Rjs7SVAiAMHzLXdxMH0CIK7ePz+P9zDP7mYhygC8/DkIpyoOERQvY2s1Bysbftid2URUxMTiEuMhi95URms2u6Tl0c8Js+Vt8ApDTP1vAvlGKHQAc6rCptaopMIikd9fT0iCZK0vahiv82trbYtlpgYb14t1zIB1/wcAgJ8kcD34mKjzTgJDnaQt3e4nqMmF3UN3Vs06ufnhSzyRFZ2tpV9uHfvobWgWiKolrdFBZu5+AT9DngTpPiQb05/9Tfwv26O4J3HfSgqL0FSTCi6x2bQOLSI73/ajtTgDeSmxuMvP+3G6dxw7C0OobbmNvxIa+qVusWx+1PW5+WVIJlgLy4xAf/l/Q6Mr3jjl/VOeO+sYnpuFceLk3CrZZJ8t4CsmGCMc81zUqIQ7bUNDz9P9I7NIiwqHYcPHEZKZDQKUjIQSkA7QiBFTUOAGEd63zUgc6CkFM6RUWSkp+HC+YtQr1vVzFIsqurJjY9OE5wct61GhSeosbnCWxTDKnmvGMpRrmNoZKRljuakZcGTvD46pdIRG4hNSsO1xmGMzq/gb691mLyLIA9trnGOaYSMEOg/f7wETQNO/OhaG4FpGCpLM/Bp7wa6xhbwlTPVcNFoHR0ZQUlpiekthUsoXECgcWNzFRMjPZgY6sHXvv41pGVnmNdf5Ybe//Bz1Lf14eyFc3BS5rV29mOwf5TAeRlJsTGIiQijfA/kuivbWCDDhzQSYrxIDYfI8GiL+eMfpJs4vPP2WzhUWYWW5laUVh7BzNI63n7/Ot5442M0NfURTAaiob0fN+48Iq9vI5NzevPOdfz0vTew4E3e7G1HenIagnwDkUe2l0wcWKDe5X3XSI+re7y/ch/5jDt7KhZMHMGBhVIMeNAI3aEBJoQhI0JGmgyWTRmQPMdB+bgfnmR4xDCDzt3HFMrOdgMpwyL6gz8kbwyJ6J6UjbqW5I8wiXhBnwlX6Hv2px1uvKLrGMbRJf4/xz6+cl+bf//Jn/z719w3lWi0r5uQ3T+ENgW0BF4MKfLbir0QONN78tYo20qDsG08XsHitHiOwJEEr64vkKMb6Pv7sSQWh8Xv2v108yeD1Tn6VQ+s1XcvunvIIjJN4P7DWbA+BYRiDwSmVK3XvsdD4Ev3UeFUoVVNno3DbuY+9Pk2x6o7yntgVZgtbo334N+69sjcCiaXFPe1g2X+Pe6heC1PxFDunU3YxiefXEUqBUJ4WBQJuRdDQ6MUair85kdC8IE/wY/6/KnieSCtoN3NJTz/zFkToqqBJSvUvYju5xbwEuDTcwgsqKWIEgY8eG9lwi1MT+Pz69cNBKWm0dqODLfMtsH+IY4hwrLoXAQd+p4yj6Znp2nhOrDCOZpedan1oIEIpepTvqGyvJRWqrY4vfH+R5+jvWcStXWtZJJk5OWk4kBlBc6eO498KhVtS0s5aytKDZ6V+ZWQnIx1ztXK8hpOnzjG96L47ECPPC0c2y788LhvGu/cbsfc6ha+fSGfVm0qYkL98bjuHuacYwgleHzmSB6iw4LQPjSPjx70oDQ1ErevfoSlpTWoYXEk56L8QBkt5yikJSdhyTmFjcVZLDgnUVF1yApzLtPqFs24lpehHpQPbt+hIqAwoTLo6OzBlfc/wpde/DIF5jzu3X+Ak1TGKXHxBAceGB8b5vqvoqy4mIB2FTPzs+bJFLWoCGUAXztk6ikCtZtf3LaaTtWVRRTOx2wLzstfHqg9zNMajYmIpjJLQGNzO04+/TTCY+KRnJRI65EGCgWk6sRp68/imMgH8tJGR0Rapf/09Ax4cr0dBIB9fT3W0kMxItFUgkEUzDJpKGVIOyqs60WQv4WWtn7Mu6QYgLzsFBw/ctBq9mjsEhiqDzUzR2E9Ponnnn+JlmmyxbFJCZshQ6Elulf8Ss2d26SnRdL7BlJT0zmdsnaB7qFe1HU1IzYlAa+88BXExidjemkBTirxh40NtFipuMIdVlfIc9fTAIGelzcxq9RtxIFrJP4yKEHBtoNgKjvFuzkIkCOo+NV0XB5LBb66PS4b7jFSTqQkpxCMhNmWsCrTzy64LIi4rDgXp44doFEThNHJKfMeJVGgKyxCW6mXnnqKYCbIxtjVN4Bjx05wvUehAp9q1l1eUU5QkY1l17LFMylOUnb1GvlKhscg31O86EeffooXz1VbTGy4vwfudM0Y7x4rSMQf/+gmnj9VyTEmQM2flQGmOJnVpVkEBoWiICuFz+ePmc1d/PEPbuPbp0utltrtgR2CjziClzX4hVG27G4ikkojmPwrwLO9Jw/hDsG/gzTiwBrnfJG850G5PKsYLq5hmCPEjEd1aRgbHzcZq+1IfU8N01X+RUVyrV4X510Zbapkr5cyWVWUlvYC5ucVx7puClyGdJjifShvlYCSRQWuEhECH41NLbymi2DMn/dS3K8HDckk0vQG/AJDEZ+axvuT3qMz8PrnbThVnYO+kUW8c78fnZPLZiT+i2cLURgnWvYnDwAXCyMwOd5nPOCleLzIOMTnFCA8JY8gaxwf1k4hKzMBP/m8HSnRIciJ9kZxRiJllxeu3OvFmZIEnMjjPNJYqm14ZHJui0BdPVvfe+c6HjR1ovbRA9L9rIHuzMwszJK+mghKMzNyzbNqRWjJU3E0IDmF1i83LTONzzpn23dJiWmk5QDcf/BIGhtnzp7GwUOHqHe8CdQnOC8N6CY9+oQEWSjKV7/2KjpaO1BaXI7cLH6Xcs6T61lRkoVoGkenK9LxqHMCazsgUEy0JAwZNeM0JC5UpOLXnz5ImbmHv3yvBbGRvvjKoUwEBHmjrLTIjOmJ8QnTxVordS1QiEVfXwcBpA8u0gD24sSqM0RDWytau3rRQqClZIFM8nUlaf7u7bsGXIrzslHKV2F+DgqLCk1viQ4iImNIE8umf+StV33JEcrJgeE+pGemcI5ITTse1A3FmKLOe/fDG/jiZi0NvUXy0oq1DhufHrWtQ8nLqLAA8vI6n3cb46uLmHANY7JrANmpeTRufJEWtob0UKB3Dtjc9sI6iWtth7qJhoaP2gxRgIhn1rZUKJgGtniDOGTaOWPj1RqGBIe4nS+UIxKVAk+KyZMMEdjSjpCAk16ibeET8bB24MgaUh/68SucI7nDiTV97D7X/VM2kPt3t2zTlyTTdE+7AA/DVnwJ0/zvfyT573zn3xrwEsFJKBrI0UX5UqaXIT6+J3Ak0KKvSZjJrSmhrQfUIS+SPYjuw8Ho7trOM68Vb6q72U8eusZ+/Q29p3vsX0ff0+cGRPQXL2jAzC6p/wkoSVm4+zTpHvpcE6rinjrjyVftuwJV7tgtxaS4n88N/HhfKR0+tJ5LHjFdV6Up5FpXXRCXhD6N9x7nEpbXlfm4jbldHyzuuTMTns0LQpKXy2INUijkFWAcZqnUwZaxJwCqukRa0FAKRnkH42Mj8NS54zhQVmgueW1r9ff3GzjQM/fRAlcMkJrOarFDaUUqcFrPoBYpy2QuWVOKdzIrjfdUrZSY6FgTuhFU3grS1hZC/1A/xmiVrfH5NgiKtgj+1nfIPIuLWJqj5fTClxHpCDcw6EVQ4RvkwJvv3kBT+wg8CQ5eeeU5XLp4DBNT4ybEW1sbrP2H1jmaVqNS7FtaW9A/PIjSikoK3kzzbggoWGV8zq8C75XtdzAnCU9R+Abyft/5/g08X52CnaVxWthhKMwto4LbwEh3E1LD/XD5YIptGazMjmCgt8sdRM21k9teyRr5qk5PQbO9TuCwsWygu7jigLnFXUsrFkclBlQwf0ZKGq03FSddwhe00A8fO24B4Y8e1eArL72E3JR0zExOY3p8DAFk/KtXr1kgeVW1auU4zI2vdVHVeCm7icF+7PF+TU1tSKaC/Sf/+Nukm1W796qkJ2loc2WNFnAgGlu7sO0ZiKzCMqXeYMeXCik+lgo0nLTEdaCFq/pYSuaQJ03Eu0+z7733ASbnJqHWLA11D7HmctEiXkUylZnis1ZWCQAnZ7G8vIH6hjarzUX5R2AM/KPfeMUylyRo1ORYnQtEe1ev30RpaSXy8os4l4v4wd/+HUFMMB4/emTbBhkZ6ZiaGMWje3cQQxqKS0wyOpOSJGdg23cPixRg3t7+CPYJRVhgBF7/6U+tLVJBfj56R4dQ01Bj1dQ3NnatNpMXFIxNwErFqvpM6r+mEhEbNNgUZC8eURxpeHQ0AQqBGj8z5UReVoawKmZPTE5wjjb5bPIK71nF9Nv3H1KgL1jWXmFBLs6cOoQjh6tQW1tPsByIysrDBiz1nTkCaHl7FE7Q292PxORUpKWlmXGirVhlxKq3oQqjqvipLGoXjRcJa3VckFdsmd+ta2hCdEwUn3cOMYFeqCzKQ33/JJyuLdxq6se3LlagdmAW7z2aQlFhHiKC9qzFlMs1j6yMTNzuduK7P3+MG3WD+N0vHYDaIqWmp+G1n93HV49mI5BgMTUxE9NUUNoqWZlXAVTKM/5PW9GKd9ndXsco+U21gRTwrNiREII0SU3F8QkcqJag5IYAreZOvKj1lKyUnJHy8vH0MY8Aqc6Ui3YMJPskLyQrRZ+iGcmSSMoX9Y5UeyslGSib2el0ck3UuNtBObWNWBpFu6RleRwKK49j3ZFh9BPms4Nnj+bjbz7rxHMHU3GiJB3VWbG4VBCEh7evYGNpHgkhfjhalIVN0ocSA9bIF/klB9A6t4O3Hg7g+9e6caQwBQWZMagjSFHV/HkalAPT68hNCEHc9iQu5EZjpP0hlifHrZ5eYEQwx5yFxtoaxIUFoqSimIZvHnIS4gnSC5CTRVlFGZeUkIy2+mb3mlLGSbfJo+pHY1nbsT0DfRgYHSZf+uDc2cuYnV3Gzes3UEmD7eChI7h29RaNhFBERanPawBy1UOUdDTEeV/i/Mmjm0uQpy2vAhq4faMj+PTqFXQ31eLl55/GH/x9PXb8aERtkzd2NjA71EVQlEoZPYuJ0UEC8Ri89vNH+LPfPILwAE/Ehvnjb1//Pun/ttFAInWAsvyW12Xoe2JlYYky14mLz1y0rWkBbhmYiSkpNFIWca/mEQ3iAXhu+yCCRkoAjYfsTK7L4YM4UlluyVnaKdBOjGIrfXwDzAsqHdDYVIdhjv/azeuoqX1ghlxUhLoXhKOT1/xff/M6amqaDHCtb6mf8BZio3zx/DOn8Ozlc3jmqQvITIxFUUEByioPkj6JI9Z38NTRU2gkIPalMSPQFBm4g4LIANTNUOoQPW9Q/i7vecNXXi3SmmJQqY6xvLZpW+5+5BEZvtLlSoqRA0ig1HQ75YXoX3JDQEm7WNoVE1IQztBPyVz+Z3Je2MAwAn/XT+06CZsIYOocwzYCdLyW9Ju+uw/EeAs7LL6Mp+wf7s/cH+p3feb13e/+wWtiXgNSFILuyvXub9lFeRELWuMXNRA/EqvQnaxQIUJZrjpPCFnfEioUCNpvC6QB6rvuh3Rfcx/sSOjqbwWL2nn8p+9riDYJelhd48mh7+3vyWoC3GBNf/H/di6vwesqhkSzoGtpjBq/7qd7WeFD3kCgTX9rbNo+ta0M/jTQxYVSDArFP4XqJkbmyEDaDuPCz+wEYtXLD94em/jHFQ44eL0oRxCtK84VBaOCek+ePkmlOAoV4/TxdY8rjIpbrUEKctNxqLzQ6qIQypqbWpXDNablZReZ5L7VX9mvtK5ME86GZQZKmY9RKHf29FjAq+LpiooK+CzuMhoJ8YkWn6E10TbaLAHI7NKSZUF50PKRZ0VtaRYp8POycmlBxVAIc/Y4Pi+/YDysa8O1z2utQGxMXBSB12VEkgHEgKol1tnVbiBSsRzBVAQqDPuADHOgugqpaVlYJ+DQXK/xp7U5ohJVRpRqgmnLpG5kxZrUft42jherUhBCS1V08sN7I1jwCcDxQ5WIDPVDf28npsZ6rLK5enfNEcip2a62mlS8Tz0hVWttYpSWFC1zjU/ZXnpexTqIIsLl4XMtW2sWxScMT0yis7cXFy9dxM3Pr1uPvwPl5eiiwGhsaLa5rKAFqEB4ARPNsRrhXr9+3dZUbm3nyDitLio/Ipwp5zLWVjcJdIMJwOIxS1AoQb5Hxlc6f1tXD6YXVhASFYfH9U04UHUAP7nTi/cbqJRzU5HN78wvTLuNGvgRLPjaM6pEhgSDFOU6gaXlVRHoJcREIyYqipbwKEGvAmR3zYocGB3D48ZWgolkDI/04euvvohq3kuxbbKGNR/yUHp5ScmkWgspbWEpPkvbwiUlpYiNiyWoboaKdbY0PLaeolLAORSQPp4cAe+/TGXYrdZEs/MYH5nC/c8foKu2Carbv0xLPzslGcnZKZhZXkA9FfPw5JRl1WamJFg9NfGUsoRJgiI3MybIoEYvehbVzXtw957F2YVFh1PJuwWeZEIQhbH4Vd71hIREtHd042FtAzq6+gmEYnHq5DGcOH6Iv8dgcGgSyUmkLSqLRw9rzZOoBBeBl+F+eZI38dFHH1OBzqEwr8D6P3768cdWB0wxepvkcQUSqy+mxqfvDg8PwD8gEM7pOeTmZlvxXXlK4pNTUJ4agbl1Av/0OILGbXzv7Wacr87Ez+704aVjuQSGD2yrOyO7GKUpEfjq4XS8fDwb8aTz/+PHdfiocQyxpKGXD6QCBAxDzgUUF+YjOiWT6xaMGSdBI59fBo+2wmZnnLYNqr6Wel5rLE3lGkwlqgrzEeGRZv0HhQRyXrdpBC0aXUopyyuirVTJGl/KPpO0ksFcECWiqMaX4jIVy6N4pMLCIt4jzgxjBWPzVKvNpeuKjiIiQsmTqxb/lkZesWKZKpsTFIVHY1t4NLSEseUd/Nf3m7DHeX+uNBytt99BIJYxPzaMnHTSY24hjQZtYwbid//mC5w9XIH6CSA9zoGffT7Aa0bjcnkCeiZm8Up1Bt663YJ//+phZEYE4FJxArameuFB0JEeHYal9VV0DrZhaM6J/Ix8NNC4ysvMsi4OZZUliIsIQ1pmCqKjI+2ZlEilpJFZysP7NQ/MuEhLS6XMkcNh2+Z5j3ySkJqCpZUtyuNE1PFaT188hezcTHT1DuL+vcdWPkegS7Ga6oOpQqYd3V3w8qERSrl9tEpFdH1oRMRCzdJlwM1MzeL4qXP4tGkIp/JjMDCxaFt8i1M9JLsdqD+sMqGDYlPw1qNJPFWRitc5H44gX8wMd6G5oxHZqWkIpDGupKB58q5KRChLXdvL92ofYo5rpv6fOaTz3JwC82rKkJQBEh4UTtpXnGcmkhPiqI+i+TllFwFiMGlABa6VxDJP40V6f35xjnwYYO2Cenr7zOBR+EYxZcQWr3vji7t4QNDlcm1w7lbhE+CBuPgInDx6AN985UWEBvlhZ33DegPLyaNWVdsc89nDJxDPdYmPCscodVpsFPWNN+cSmyiO9MHwgguLW5S6lEOLHv7wol7223NXut+kdFwkcAsij4YG+JgMl2Eu0CUwJOwiDCFMIFrXT3PU8DxhHcMX4gO+xB9uzOF2PEne7GMQIQ59boDsyTUlw9zXcO/IubGJeIr61A10DOgJXwj86S295/7Ba6lXowCclJcbiOzyIkJyT77EwcqFLe+QYqk0CDGuBKK25vRT51EmGCrUIHRnXcs9Ap0hGab3+AuP/Ro/7gd2C1fdRw9lbjt+QQ+0f47GpFvo9/2XDjvHru4eq91x/3MNid/Tr7qu9U3i6DU+/mlgj2fas9qWKV8CXSo94bb4FN+1ie7pJSyuUuErloLgZdzDYVs9p1P9kR+6ZsGa8lgE+LiLwAYoyI/XqCgpwCFaEELf87OzRsy5uVm4fPEMCrNTzWOj1kJ6MDXGvnbtmgkC3fvAgQor8qg4qTkqumAKZO3fS8AO0/qS0J2iEiguK6EFG0QFRZFMYp6mpTs8PGLEt8nrRMYnoLax3rwZqjE2p22Z8Sm4OL7nnroM14pqVm2bd2t0dNpqj42MzXAWd8iI4SgvzbEmxYpXbGxoQZWCLlNSLS5sbmYaLa2NgJ8XIigkxoedJoD9g/wRRCvBKmtzbiwFnwzs5YjD//y8H7UdEyhMCceZnDDcvvuAt9pBZUUZfnlnAJ/W9qBzcg2xiWmoKqRFyjmKp2JNpYJTiyLzXnJOVMxze8+LFmmYeUS07cz/zNU+Mz1jLVrCae2rJpeHt6+1Jvnowyu4dPEiejv74HLO4fJTT3O9NwnYxi0zUFuR8ZwvCQR5uib4fNdvf0GLLoJKygs+ZJJdCjIFk49OTOOjT25jYHAY01NDOHP6BGlfJEca42PL0qxr60J8aqZlGT514RT6VvwIpsOQHuvATz5pRO/0Jo4fLkNSnDyHywTLNBS03UPiVE0a1faKD5MXYcdApCrAS2DNOqcsnsOPgn52eQn1rR1UdEFWPbu0JA8vf+UFrh/P5XVqax9byQB3zKb6gLaZgaUGyJERkXxF2za8+hEWUIAqNmKC9HXp9Bnz7KgW1g4VsHhfpR5u3riBjrZuDFDwrtPyL6PiPJ2fjWNlhaTVZRSVlOEgLdllCvDu8VEMcn6KCgoJ6hpJe9Moys83xSCaU9ycAqoVsyVDSfSSmp5B4R5sBofAmLY3FEuqopQSdkpj17b8u+++R8XlpGXtQllZEcqK8i1V/8033rTthioqupGREfM8KzFHMV9O8oZq3rW2tJo8O3L0KHJy1UdQ/eT0nFvo6+0hmJXs86SlG0gD0ot034SS0iKUlJVSofiQNsjHlpLvMAPz3r0HOFKQgvykKPRMLZjLMdRnF93D87hcmYLtDReSMgvw8wejyEuNxdxIP3q6acBQWX7pVJnJp3tdUxYUfLN5HM8eysZ7D3rxIyrZDlr8QQnJNEgq0NFCQMx5G6dySsnKQSBpXw3t+wYG4EXjTjJV27lTBEYuGhwqC6Peh5Kv4kE1MJdckIHm4rxNT0zYT0lFtb2ZnlngfAdCJUxUikC11jTf8jQuzM0biJVykcdMcl5GYmJCLJKS4i0O1ZeKcYN8OTo2zdcEwUYxanpnMDa/hfz4AHz3qwcx3tVoW8/bm2tUjg5E55Tirz8fofGYiyj/XUxseOP1652IDfXGx40T+OrxVHz4cAC/fqHIAJfCE0rTY+DvsYG7Vz/EnTtf8N5RFmvrJNhyzk3T6FvH5vI65WugPYd6VcopMDw4QuMw0xTmNHlI2bEBvkFcwwBEJybgQWMDpuZpLAT6EYA7bK60J+MX6I87Dx+j6vBxjIwO0ehcpqHtTx6aMy93EgHnxsYqZU4kaWyKa+FDUJbDuUmgUdeNGEcEirPz4Jp3oa2hDTOjE/Dz3CHtLhL459HIiCVdqcPDNp6vSMHu2oKFuSQlJWCRwCSKeiMwJIIgtAVHixLQ1D+H548X8xp7SNRWMvWSc2YCozSynqJM8/EQTd5F50AfJmkcKOYzLSWbcsTPEiCSEpMI5INw9tRhHDty0HgtLSOdhk4g5XQERihHRCvpmRl8Fj/LAlbroWYa3UpYUcywPNjKai0mP6vX8TSNg4ysPFy9cYd6acbAYUFOkrUDO3a4GomJidSLARju6yeYVDHvLUSSPqXbgvxJawGhJr/VXo4owACSAFAANnAgzsfCRybW5DFXBwiCMMpKC7rnP0/KifmNHYtnVpN3a8BA+lSIkGSnDulgHdL1uq6AkA5hEvNw8XxzxDwBazqEJdy/6y7uHTi95OARBrLfdRIPvSdgZuBLb+p9/rS/+Ssva+cI1+gN3dfrT//0T16T1SkPlqxvZfZZID1P/NVhJ7vrdunCOme/KJgOIU1VTbYCofqe7varww2gZCUJXNlDc7F0nf2HsWB6giSdq/sojVmf67UfEK8x6zM7Tw9inxu+skP30D+BKZuwJ2NwT4qyf5TWyfefgDEJTcU/CHTpeRRQL+GvBVNgvXoOzi5voH9mCavydvG9WQreBc8g+O+t4uulIbTcNrjgbkKRy1MBltriUkK+qsMH8e+cvBwSdjIWXPOWKXf+9HGEUPhovPJCzK3tYYPEVJCVjEf1zbhw/jzUWV7baksUjBq72lRoO/XqjWto6+lAdDyt/s4uy8bSJtDSwqJZRyJepdgvkKkVwKxtnUUqZwGB6ZlFzFMobfj4IZ0AMD8727bkNA5vvvf5nQfoG6Q1RnAWGRGCzNREHCHj+NGaUJxPLC3Djz/+mMLdm8waTWs3DC0drag6chw3rt9VeRbbApRF3k0Fpiw+bdOo0nZoTCL+xY8e4FhpNudqE//2S5W8JwhuxgmCnIhIzkFN+yD+6h+dwcMBp21F7VFJjg5PEPiEk3GeBO5yveRtI0FQQZKw+bwqdCiPn95TlmVYSCjBiZMAiacTBTnn1/HGLz7iM8Sh4mAlHt2vxSsvvmSekKmpGdTQMnzplVeQnZdrQe2ri6vwDfHHOIXJDsHd11/+OpI53wq2XVmapeJaJDhbR2dHH8cUjG998yu0JjONyZUBq4yeptZ2BEfFYXDcidDwSDz/zHkkUEm9cbsLvWML+JcvFmOdQqS1fxwZId60VL2xrOBlAuDQiDiLT1pdnie/eFAYhhuQDVTPOYGwkEALcne6ZtE/MohJKs01GgiqpfRP/+lvUqgGcg0WrH2TtqcsLpP0OaDMszXV3Vszmh8iGJVlL0+qthYUUB7L51RRXjUvJlInGPC0Zw2kIlI5gNbmVkwRdCbFx+PSyWqcqi5DWmI4UjNSkZaZjQXyziZpN4H0ceXdDxASFIYJAgHaI1yrNa4NhbvirAjMbA+NjGgyg1QsISUe8+ezKgtYf0vG6GXxJXwOKahbX3yBrMxMlFeUIpggv6gwB8eOHeQ5npicmkRl5QE8fvzYnjk9I81ilcTvM5ynJoKoGT5baloaTp05Y143gXvJm4ioCPMIz5FPBwYHUFRcjIa6RlPSvX3dBtKSaXSoXlJt3SMkaBvNEY609DS4ltxhAZmJERicnKcSXMSf/NpRhPjCSr/c6lvDAsn2VGEUxtfJ6+kpBHldnPsJHC5IQlp8DGq6JzFOMHupPAXLuwRIBOP/7PmDiAwleFxyYtI5SUW8TJr2se16/4AQrJpneYUG2TSfa9LWUbGsKamplAELcFFhquCreFbZj5Lx25zPqMgo265NoEETHZeAhNQMRCUkoqL6sPUyDKOxIS+j5EgDDTfpBSloeTi0IyKl29LSTOBGmUKjTpm2qyurFgvUT7C957WHiaF+XKpIx4GcWBSmxVs/vjHO6zqVJNWmbWFvBobhxw+mcbdpAEeL01CcGYcP73XiP379IF6/1YnzFTmUW7MoSY3Ci4dysTDRQtD9I4TSiCzKicbY8KB5xbW+oim1+hKfSLZraziL4EHrq4KvKnaqLTAFt7/z7i9Np6QkZWJsfAZvX/kQNQ0PSe8bPMdJ+RcFL95DOwVK0rhVc59zuWitpEa7+3jOrBkz0mXqxFFdddCyadVMPIxgaIX3EF/2dA1ggQayvHZq4TQxOo7z586gtLQAkZpLvz2EbM1ZTbeSxFDrRJFOkNY0E4QZ0smxAwVobqrFyZIclOSl4Kc3u7HA9f3S0ULzMM/NOg08zxB0fuNbv26ZqwodWKZxGkle9vQLJi1koqLsIOofN+P2nXvo6ukhLXDciZLhNDbjEqkD1JuW+ok0re3W2kePyJtepJ1A1NXX4H7tAwLTetQ3NpoHPo7rL93mSVrchi+m5xbR1NKBwZExy04+dKAEv/HN53C4soiyaBZ7NLC0ba9kDrfO3bQYTsmchIR4S3BQEoeSkqzkAhdU6lsgSZ6t4LURFFC+NY2v2lhXPNzZ3D57Kjfh3jmb3yQ+IW0HUw7s0gjZpmzTbovqWVqJIQoh0fESjU7pe+lV0YYAtjmLeEPhh/2f5qXSINz/4w++ngAz/XRvPVJuUbfawd91fR1UTeQJIZN9Z5Ak3BMnEc8z3f/aa//uNQkpCWFtSYggLXaKF9GX7O8ngGr/wmJubeGZa43X0rlyYeucX8E6/Xhy6EZCm/Yw+vfkYfin+6WTf3U+0SWvp0sJCLlBlHuw+4d+k7dL7+tK+5+4/7K3f/W73YCHG6gJ7Lk/kZKUwpJg39x0F0p1gzC9qEAJYEZn1zGzogayO1jbpmXo4bAsisLIPRT6z5AYsri4K7qJXVMgRQHBS1SalnTA59ikUMrMybBYHXkTHMEBVFxUrhyLF4Whtv7UST4+OgaRIUFUckEEEyRsWhXa3kuitaByCOMkamUm+ZAZ7tfWcUzbOHKo2pC+lP4omTo40F3wUC8FFGvPvLKy0rLXIqITCdpGsEhFpL6RCdr6JChSmnYwredbD+owRGtVtbxeev4iqqpKcehQJT8Lse0Hbf2oj1sqlY/6AqqdSGt7O5VkCOrrmnHmxElkZmQiWpZyVDSFwiQa6x+SeUMxuR5gQdDnSlIwNreGGP8tJFKhtJOZt7e8kFlQhPfudFg24YPGYVyuzsbbb71uW0/zs1OIi420ApHaNoyPjccOQbIEn4CIajYFcYyBYaHYIh0rKF5WjJSCrLHhkVmMjM3id/7xbxOiur2C6vI/Nj5iaeBDw6PIouWprFH1/QsNCsKEc866DqgJ7AJBTCwFcWFJEelkBWNjw0iIVfHPYsQmOCiMaTXyc9UqU9ZPQ2MTFhaX4SBQnZpdwKUL5zG1x2vS8j9bmYU18sFfvNeG71zOQ0qoJ37x7s9RyXVUfFj+gcME9w4C9QzbZnNy/WUEWLNYItVQ0pCnh7oprMK1uoC29iYcP36Mwm0OL3/1JeTn8/qrK7Z1Eh7pIH2vIZPgd2xsnCBbPfHcW3v7W++q7K8kDm0vfPLxp8jLy8fA0KBl/ckYuPuoDj9585doamvH3Xv3EElApb6fpcWF+M1vfQkhwb40TmYxujgLD38q0k0aIOQPlUEQCPCmcFZsXBvptqggF+sEKH6UJSqboUbdxvschwC1wLPkgICSCl1awoyAnGQNXyp/IaEbQ6CgnpkqyplHo0YZlXOz03ymDYvhiSL9aVs7OjrKYiezyaNq1ttBMPz4cZ0F0B/jnDW3tkDFWCVrAoODEMU1Fa/eenALe1RMaQSTY2Mj5J1IFGjrj8pTvK3MWsnJwYFB8/4odEHAbXB0jAbZHioL03GyOIlIgOtG+319zxd//nYDPEivsVEO/I+Pm/DsAV57YhJ+5F3n+Dhy4kPw1KE8fNYwhvfqh6mIU8kPXbic44Czp4mG1ZQVqVXZCcX3SW4pvsdP1gUowzaWEEPFpS0WC5SXtU9l5A73cBt5knryaui32Lh4KzAbZN4U0hRpTSn80TQOpCBnnNNwEnAqxlfzrKKqZrwSdGkrXDGhUnIy8gRGh0ZGMC9QQ6Aexvt7+XkjIiSARo8Lfp7bWOD1Bru7yKPhVt/Lm8rUQ7FDBHgtw4v42ukc/I+rnfhyZSI6p1YJzn1xIDUcwT4eeKpKcaNbcM0Nc2zzuHPjC5OLlRUVVPm76O7ssfAA1ZJaI/CS0l6nTJCcn5ygYUPwNTg6YokWO+vblJODtqMQGR3NZ4ukXFrCL97/Jel4Ss5K+HK80lVXPv0Env4qzppGfaBm4m0GNhamaKRQ1qjW2zTBVWJKImWYuipsE6RtoGtwhDKsCbfrGywG6XBVNVRfTR5jFwFg9bHDxsdj48Po7uhFjtUQ3CUIC0YMQe/g7A4+aRhCO+WWwhF8d1fQ192KUD7f184W0pDeNmPfb4tAlzJ2uL8HKyuLyMwuwM2HtXhQV4/F1W0apn6UA8s8R5nde3hUU4vunm6uo6fVXzt58rjFAoaHR5NuAhBJ+pY3SvQsg03FUeXpuk9+EKD1J/8pGzs2LAKBNMp8/ainwpMtLviNN36J+gbF/4YgPjEKT186g7gIf/K6h20fDpA+5JhJSUmigaS4MR/SLPUudZiLhprWc4U8H0/6U3yzavktkHYCgoKx67kLB3VPouc6cmIdqJ3YpA6mPvbwxcpeAAT91JGFQsRiczcp44L9feGzSyNjh3qf4E1YRShAIEvwRHpewMwqIJAvBYx0CDeIzqWbn8AG0pE+4wf8ohs56APhCLenTI4dXV+edndJKE8zblS3TdhF5+m6MiTt4B9yQnn94R/8/muyhBT8pwHpEKO6b+j+ff8QUe+70wwsPTmUCSV3noEhHvuf2ED1H1/u7MYnwxYC1B962XlPDn3O60spWO0w/q0twF/dT1+x0/TgbhDoviD/c3/w5JI848nPX41GX+efeh69BDQl1PXSM6lrvpCwQJes6wVacANTK1hd36I1RUS954M5jwDO/x5eyPNHWiiQm5UDZTBKwAYF+lPgK5bGg4TsQws6Spne5vqXcoumkImkEpqdnrLf1Uj7zQdDeO2nd3GjfQ7J4YFIjHEYeFNRUm0zTk9P0hKIxCatLrUuae/stHT4nr4BlJdWoKy4hJYKr0+EL8swggwuQk6moNT8aS9ehKwK4seOncO7H3yKLRIwjU2kRlLw+lJZcmzbBCiffn7PYi2CSLS/949/DeUlciO7CTSIYE9eB/XvkyCOiomxLSptF9U8fGzzeebUcQI0h025GHlhbsYUZGJ6HhLjHKjKScX1ui6bn8tUPIOD/bSOh5CbnWpd+KMiQ3CtqRcnClMR672CR2TkC6ercfTwQSvNIGNAcTZilNDQIKtRppY5S8vLBMUkeL6vz6Vs9mlH21RjYxP42qtfQz7BwujwEPp6uxEdG8F1X8YOGaSFVlwWlXNEeBhWKWDaO7oQRGHUTKE4Mum0gqUVpaUW86Naatq2WFicI0ErWEkxA56WXagmwPr94YM7KOH5AxL2qck4efoUGgbnUd83hvfvdqFlcMFSri+XJeLa5x8QIK7hWPVxRCen47t/dxvtFOxv3WzDqQN52FpfMItqgwrOjCPSqZ5RAMiDyiEyMhJVhw5xnosInlQo0NssV3lSJciU1p6dnWsNuSXktB0ti1+8JH7VFp/quqnqdmysgIW3JUOsb+2hb3gSP/z7n1KpjmNqjkJYgI5gNiMjDatLiyjISzaPyyr5xxFOWqdxEqmtUV63b3QUzb2dVtOpiKC6vKQczY3N1newiOBIRT8fPXgEbw9vgpggjoYcRBoSX8uzq36iahosPiRx2RwILGrrKIbAWxalFlh11canxqysyiNa6VUEsAqOljdFhxrJDxAg6flqah7S+k+z7MbMnGxy7JPCiwQoavwreaJWLhYnNjJk2zUVJWUW46csUxkv8kRLRiiZRg2o+/r6CfpmzAsmZRjC9zdX5qw+V0t9M+LT0/Bn73Xg0sEMRIcF4z/9vAa/d7kYCQ5/KvkgrHEe5+cmCDZdtF4DcflIHrpGF/D9D1ux4xOMr1UnGHhPpMJStqXitSS3RN9q4SIQsb62Yp5S8xxyTlSmJDws0sChtku1RppXZTTGxSfY1qKC6FXQV1vxAlraplzfWLWyCf18zUxNmddYxrT0gnY0RDOKH5VnX8BGHoslgnBl8arUzCrBoFqGBQTT+PPzt4SYDRqrS4urXGdPlFUfpFHhh6j0TEQGE9TTeMzIK8Tf3RxA+8AkUqP8UNc+ildPZFEG+RNorCKeyluFqbfJlz47vvB3hGJ4ZgJNNDhitVY0Jnt6h5BCg0/xSf7k/QjKS5KMhSZI1qj/oILjW1vaEOofSKNx2rZQ4xOSscS5GRofxYOGGs7BCqK4Rs9dughPAshHDXVo6e1CWkoaVIE+haBgj3RZWXXUelsqcUMGbkh4qLXBUYeELtJaN2WzGohP0BhKS0/Fi5efQn9HhwHj8clxzv0u5XOaFQzOzs0l/W1QSfuja3wJP7zZg0BfT8SrSHNKKOIiA7Hjmrc19PQgnVK+pkb6IovgRkBe/S0VUqFdlUcNrbjyyWfWuWJgaAozkwsIJhBXPS95ydXEX7X0ysrcLYwSkhJMXquZdwp1ioCF+heLFlTmpZ+0ffBwFQaGB8g/4zhx9ASKFfMXGkP5HkiQSePXz4G33/kAdVzLxYU5K7h68dJpPHvpPPx5P5WYiIiKgbosEG1QbgdDDcxVH09rpDI3CntQuSXhDRX5tW4c5Hdteyo2d5tASga0ykyEem4gMcwPnbMClgQ8BF9r/Dx0dwmiUG1Tru/wXPKoaNePhgLfJp0vERhznrlOQZQ3+5nq8oYZLnkCtn714nUkjzTG/y9O0WG/6i3+s3P4p2StsB/ZyvhT4E2lUPSZXjrXDvcfJuO8fv/3v/Oa7XFyIfWJbmRojl82Vx9/36/6btsWvJlQsyFFnq/fJex0DTts4JosDdy9tSjkZ9fjSzcVKjSXnd1LV3nyVb70u4CXJklbmXp4bQvpe/uHufzsfvvffHI8eT6brCc/BfLMdfnkPV1PYzJwR4WtrUxlPchNq0wx9UfT1tyoSkgsrlts1yZfIwjAFrzh8PfAtwrI4AqEJPOpKbM8gsock1JW82AVI3TR2lBcjp4vOYWCgYJJLm8NeXpqHMG0OP/qSjOeq84xy+j8gQx476gAaJApyIe1D1BBa2h2ZpLj20VPTyemZ+fgS4C3vLmL86fPEvilIy4xkUIwwKqCKz5NQd6bO5sUMKrTs0CFq5iOFdx+8Bj3ahvgH6ZWFqkoysyjJeRJAglAc3unNaWenJ5HIgWEKur70uqXa7iXlqov103CV/MoOlEGqFq89Paq1MEySgk0ysuKuK4qriLBToVOiyYpNYsMuk5F7MJPb3fiw+Y5/MbZHARtL6G1uYVCxheeiaX4wY0+3GgcwT+7WICEwE28/+kVPHP8KBwRIZbBJWJWiryqn8s7IZqT127HYxMzZHjCLs6Z2zoRnajauJSTAoJVZf/E2RPm/bny9tvYpqLKzdUWhDe6Wltw/uJ5694vb0Ff/yCFeC4+/uIBegdHrX/gN199BcmJSUa/a3wmxUwkKm2ezyjh7unhhQmCOwmLpqYGxMWqrx0FDc8/ffok1EuxJDkaxwuT8PzBdDSMuRBIkPTcgSi8f/UDPHPhKTRO7eGHN3rgR+H3H75ZzTXgmgxT2axOGjiUF0lbJwqK3doUd5EOOY6cnBz4kx6URaoUfwXIdxKcp6dmo5aW7/nzlxAdFYfxCYJz8q5oU1vh4mdOIa8RiPa2ZtLkDuLiYjlfq9ggiBwZncCVD69jYmLWYuR2VXdMtaP4Ux5ZbWdmZiVQwJG3aZCQMawZNk1hzO9s4bN7d6A6Y1GhIVaAsrriKKoPHjJeUyZfb0c3tkjzuQSMk85pBIeoV6Zb0Hl7+pL2fI2zJUBVPFa8KoUQGhZG3lRB4x3zwKo91A5FXhhBs7xckn76rizqXT7T48e1nLNVhDmiLFg4l4pOHi95EOPi4mw7X9tuMhQUNyIBv0iekUWqUiSTo5PIzMzG6bMXKI/8oPZPShyxbCYKfHlflTU5NjGK8fExqI1RSEg4p9MT81SYjqAgRIb64kxhIq6TvrMTlVHogSsto+if2sSR8gy01N0y0LY+OYzl+VmcKk3CM4cL8LhvAjW9S8jLT8FHLS6cq8w3i1pbkMomVDiDh5eePdbijgL9QsyLaN0vyAMao7z2aqOmvovaPZiecZqRJuN2mXKuraXZMjpVdFMAUr0eVbImWEHlNDZVBX12ZsYME2Xdqmq5Ygnr6xssvnKG86ciqYnx8UhIzqGRlWmxrKpg7giLIfDIRGxGDtIy0/Ef32vD3IYH/p8rHThUmIbeljrLsH3QMYq//menkOC/jIO5iYincRMVuAvnxARBcCLpwAMr68s0hOfxxe37OHX0MBZmp/HLn19DB0GXnyMCH9+4QZpPIWDzNj5ULJyKMavunYvgVo3+Rjnu8aERgukiGiLjlOtbBA3v8Zo3sYlVVFdW4rmnn0VeRh5SklJ47U70T4xQB3mhgsZDDEFKdHgMpgmAUzOy8dGVj5BP/tshIGrqaEHXyKC1YOto68TowAj6O3s4znEsOsdRlp+Hvq4OJKdloG9gnDIiEbsEceopK77xId/vBYTgk0cjGJpfx4vVmTiUE4tQGnfTBMHyGsdnFOD1eieqMqLRPj6PxhEXcpPUSzaCPBmGqNgUhJAf6gnAoiNjkZ2aivysNByurkBhbrbxunZWVBhVxY4DeW4I+WmRxtTG5hrpKJx0D2tqrq3Ag9WHMDQ2imBHoGUAR4RGYX1J8aEytrZx9fPP8fpPf2FdQBSWI8/+N7/xVZw8WoX1hUW88ZM3SVshyMrJJK+qdRvXkfJLJYtUq2+GwNTCYshvysoUTcqQUiFW0dby8hplqALlCWC2aTzIoOacRREGZId5oNflRWC/jU3ihDkEw2d3nS8ap5QbisVe3Ngj2FT2rrAL+YJGHtmMMohCQnKGvCI5ogLASgQTNrEqDP8bRPzqp4xe+9NebkxheIL/aetUeleYRIdwkIUb8XPJLZ3j3jF88jffMD0l4KWged1QysX2RAV6OChPTpJuoEKIAmHmEVP0sN2c4l+D5UU14H0MpNvrV4vFojBzgycNXJ/wexyA/tlkUADux2BJYRpI4vsamCwtu5qkMQ+9p5cFzOsfr2efuC/7/zv0uf20HwKBugyJm4srr4GuYVlhfB61c9BWnlV4X93ABhWzer0NOFfgohWv9kDLm56Y9AikXPfGiWQvlMcIzHnDtULFP6Nu/8N4VN+K6fllKgcSMG+8vLWJvc1lKgE/LC3MYnVvHcvOSZTQilZvLT8qrTOHi9A9tYH2kXk8fSgdYQQVDQOLWCXRlBYX21wFkuCFnT/48AMLTg4MjyYBz+PkqbNmNXvy2ba50IpxaWhowe3bt3CEwsm2TbkEBYUlKCgtw9++/g/Y8/eCg4x0kJZLLC0XVYFX3EhdUxtSswoxOem0jMtThyspzIni+bla3sjCVfHLtZVl2z9XPMn4OK3ItlaogbLiXFJtO4KCj3PO1URwZBiVg7uKdUx4MD5qnEZhSgS+fCAag8PDVMBOxEY4cH/Ch+9HIi/OD7e6ZnAoJcws3uyUOD6nlKAyCKeonIMNsKv5rooovvfh+wSMjfAN8EF4RJh5aqyPJM8XfVsWKZVnCAVKI8e5SBCpqu3yJGbl5cJBi1nJFCXFZWaFzrsWrJq/Audv335EWe2LqvJiFFFoBVIxy8siC0zZgvIoeXv5o+5xA3Kz89HR3o4hPpNfUCiBbTSmnYuoPnwSlQcPG8gfc23hX//NbZRkxyA3OsAaAF+/9j58NtdRVl6KMgLorPhQfNY8jIe9U6jvW8JLVUl4580fYGVxBmkE1/4BwWYcLNNy06amhJJPgJ9lvd67X2PBq9lZqRZnmJlJZZeSgumRUWxx7WRxKuPLl3xtW3v8fnxsNCZp7fd0dyIvN4fveWJJwIsGgrwfsnrnKRQDggVK1riSapfF9SdNFhSV4MsvvYS4+GRaw9PWKig0KhJTnMOrX3yOqblpKhOC46V1/M6v/SM4giOMV3VntR3q6OqkpbqBnUAvXL170+K1pAzk1TJjzwSV+Nftxl+lcaOsPhXuFcAaGBigMeEyGaGtJAG6vt5+N2DjfK9vrNhzqXFwNun6k4+vI4frePrMKdvGVLyHClvGxMRY4oq22yV/tE3b3d2Bzo52xMXEo6utG69+/du07FU+RsWZ/Qy8qk2LkhTEY36BXAPStzyJw1S8MbFxBsZUPfxRfQ0WxtrdCnd4Cq+eLcBfftqGEJ9NKr1gLK7u4WxVGYLCHFilAeFamcPgYA/Kc9LxlSO56KMh9IOrnQTNpGfybQhpq7KkBKkpSVQw3jhw+ALiUwrhTVAsj40AtA9pU2PdoXJUQo48m4q/0nrqUJFUlSUhIfC1haiISKjosOoJyuCTR19tfmQ4ycMmL66DvNzb22dbtkPDY1C2pbxJAlny3CdklSKjtAK9S8Fw7vjj2OGDmN4OthITv/s3d/EMgcRfftROPvLlcyUhPjQYK64RFOTnWgzY4nQPvvu9/xsUvqgqKbWtz/DIaLeBLn1BeepD4Ks2SMnJMfD38cfI0BRu33mIYQL3salJrBJAlBXlUWEvUjbvcc42rH6VmsCvUWZdeuZp5KRnoPHhA6zMjKOFsrK1o41rumvhE/JSLs0toTy/lMZKJMamx9A1OIjZhVWO6QCVOtDU2oHH7U3o7O9BUnKCdZ3oo4H2oI4Af91F+t3E7MQ8RvrHkUfA8aXnLqK8uAAFeQWkLx88am5A99gg133FAuOjyLt+NBLVHDsxMhSHi1JQmhaBN+5043vv1qN7dhPPHszmSu9wPiJQ0zmJ//puE640T+MbR9MQGR6Fa53ziIhJNT1cQP6nxkY66eNo9QEcqFA7sCBbT3U9SU1LtRqR6vEoGlX2ZUx0HLo6OrG0uo5+GlwfffYZDRInMjPSraOHVfQnPc1MudDRPYD6lg7quUV88cUt0tE6QZUvjh6txq9961tIpfHWXPuIoPRDnDp7DmcvnsHg6CCCCFpj4xIsGcl6AlOYam3k8AimzpPzQglNZRXllhRDFW3Gs7yxWk9vbU8TrEmG7OxtI2CPRkssZfbaNibWaWjseWLWM5i6wptG6jK8qYRkaC6sESv4eCJUco8ATDwuIG94gNJIQEy1OWXg6W/xthunuA/JH2ETnS2Rq/sbDrE/9oz/l1coT2TF6qI8Q5mlAl9EGyb7LSSGp29TjrkdQG7Hktcf/P7vv7aP1mQtCHTpEhqAwIkEmRuEuT1eNi67iY3F3t8HQvYGP9JN7f/8oZvrT333VwH2RIn2mf2uqXA/pJhMF5E7220B6zo6NAaduw+63Oc/+ehXh/u+7t/s//z+k9vb9zQW88LxOpo0WUb6qS0N7SvrnnIbLq3vYGyBjLutUhNbmNv1hcsjwAJbv5y5i6TwoCfPsofrN+7hxz9+E62dg2iltVDf1IzBoQGek0ABEYSwqChT4lsbXpaKqy0UXyrvnv5exIaF4nxFirXT+fO3W9A0PI+P68eQHOWPv3mvhtZXMn52uwuF6YmcGy8UFpWioaXV0oiLCooxMjVL6yBQsNvaxMiKUHue0tJiJCQm2zbc+PgkwWAEapvqseu9g+qKMir6PHhvCezyeztbZGs//OQXvzQP1wtPn0FyfCRnTMB0mwztY/FGWhn9T3VhVHtMrVQCaNGv8L6K91LxT8UGqKTGDmnCm8ywqwLmFNBD0wv44F4XimmtlaQEY0hxCWT0HZ8ARCek4nsfNFsMXID3NhJ8yQQErGMU9P4EloEU7gLKEhpyGdsguKDdPT0oLimkAAlEW3sbKioPkFG3KVTkVfQ0MC13s5ePN8/tIvidw4ljxzm2PTR2taGd7ynwU/WM5EUZHBtBQ3MzhQ2tVFr6VQfKcPmpi+YVUEsbxRvIy7W+oSJ9QVTcE7SUNimAE/ksq5gl8KusPoyoxHS+v4vz5y+Qjn3JIO42HPJk/uhuH759JAsjgx20CH+El1/5GoGjAzV9y7jZNII//NpRzHFeEkJ8kBWxh4bGh/CgQp8cdhcgTM/OgH9woNGqrL0VjkVWowqxDvQOUNmriTjQ3NRkjdM9aTBFO8JtG3abvCUhoC0r0X0kaW+wr8+8NgnxSWaEyOOrIyrSQXCVx+sTiPE+a2tzVHq7FI7+CHIEWxZUmLxZND4KCeyTaBFHUYgvrLgsqSKVVrXqCX358peQn11g50l4jo1PQH0l5aGaX51HTXu91b07RGWbmZrMsS1qx8OCwd1GFgUWiUigW4U+Fes1OTFp8RTy7Koav2IgtYWvzNc1zp1i0HxJc3du3aJ1n861H+C5i3jpy1+GCvCGcPyScTISImk0WCyrCbVd9PX14iaB43PPvYDGumacP/sUQVM6yU2GljsbSu15lHkpg1FeVXmfFAOkLFDFV40SmKgsg3rnffLxB/Dz2TOv2smybNK3Fxr75/Di8UK8c7sTB1JCUTe6SaMsEEdJb/LSlVWewPjkqMXjnCrJQHV5Fn56pwvXabi8eDQDn9aPY2zRE9UFqXi/dhA3Gifw7LlDtt3oWpq18IEQ8qWMpjAqdvWqk7dQHg7RriUZcX45s4iPibZ+qlqbltZW8siCGVgqE+NHgylFxZkJ0KfnZw2nqZSEajZpXgMJyJXBRxWCxLRM/O21NnzePoNBGh1ZsYH483fqcLw4EUPKlvTys1CMlTVP3O0axcGsKKzPTaC27jacw03kWxfmp9dxlsBY3QMUMC2e0k1l1EsBj5Iv8/MLjcYVFK5SKPJ41jY2GADEzjqSE2KtKPXGutq/bdDgoMHgHYAiGp7ZuQUID43AgOKc1lSUl3SYkIhw0sQsx6y5V/HeXdKQ2rsVUoZqu3BwaAyJBA2Ku42NT0B7fwe2PHes+0NzfRsePWrBwuKKxcHNTc8gPCCUBttBXLh4Fk+fO4WMlGTMTM9xTDRyN+fQPtaJUecsAV4hoiiX1WFDoLKziYCGoMzlEYrxuTX8598+hfs0RAsTQ21NxglIzpYm4cWLFfi8cdxovHnIiQ7nFh409+OFqmS0NtbTgKGi57MfPFCC/r5uAiM/Ny3QAFVMV3l5uXkTVeTYGta7VjCvXruUT+9d/Ri9Q5TN6ntLwCaIsby8TnpQAWSCEr9ggtw5fPDxVQJ8HyRGUZ6X5OBLLz5ntQl/8vd/j47WFhorX0dadjoGx4cs/nZqcgaO8EgaPWtu/uaabnBNBUTUvkpZlNLJMvQsppM6VwaSynHMUyfNEShK7KtunRwlXl6kuh0XHDvjlDsRaJ/3IBXugpqI1wGCd5dJO8QvxAhrGjt1QLDAkSEBYgl9Rl72Fi8T4Cl+VgapZQbbLpUXx7FJHqeOlHNIKucJkNDPfXCmsUhHCmToWayNl21v6j4exm9bxDrCCvqeZJqdy59ef/iH333NvE385063dNfo0sV1si4uga2JkXDSBOiQwLLtQz6cFKMOXUPAxu7Lw4AQH1LXsWvY9TQI96e/AnfuJ3K//+T6+54vG6ShTjfg0vfck6OH4Lt678l3dH/3T/eh6xm400/9wZP1UyBQSFfxXFpoTZCae2qPe48CdmyBlsuKamGpBtgeJhAMzgLC/YFv5PtQEVPo0rrx9vDFVQKvxtZurO14YIO3mJmbx8T4ihUZXOWzVZ06j8aZXRRkJ2JzaY7ygVYC50LxLgFe2xRqMzhZmo2jeZGIJAHmJjvw5v0RTGx4YnR2g2NZwrEUHwqCErzfROF7ppzmbxL+4qNWDE2tICc+DEsrC3jr7bcRT+WXQkZXh30pKZVCKCSDW8aahJKvJ8qzsxHmF4jddRU73LVA8N7+CQLHHkTTcj9zpIQAZ4YKfZUKj9fhHGgOFTu1Sfpo6+ziPHqiuKzM4ouystIJYJwUMBlGYF60RrWuHh4EyfzbRevjH252on16B79+PBEeW8vo6+m00g1hqQV8xlVcLItCZmwwih3AR598TJCyDV/O3djsJNfLXVDUDcphYGawb5DKTACzDDH8qZinubkFCtd8fk5LifS7SdChIpSqwZWcmICIkBAqalrHM5MICAtGSlIqCgpKLOtsida+Ys5ED/Nzy8imwnn++UsEdT4WcxAdE2mp1TpPAfxeBOBRkTE8nxZvfz8OVR9HxYFKBIb4IbcgDzGxUVjlWssb4u0TjD+90oS2YSf89rxQleaF+/fvIS0rCxkELPCPQ15SCK+7RwDahn9xMQ9eK5O4X9OA7Ix8FGbkUkAGoaGjGV1d7ShKyUSYf6BlD60TlCypdEBImBVM1Ss2WoVICcwIuvNTU/HmT35iW3m+VMYqLkhJgdzsXCtL4SJYjI1VoVWYt0vbUSpNImHjoCXcPTSM3/u9f4Zgfy+U5mURpIVTGasuV7D1cZyihZzDOZe1PMA1kVt/nkolKyPLOg08+9xLlBgUQJvrBAOhSOKaJ1FBxVHoK9bjbksDQgJCsNA3DEeAL2YmJ8jb3lR2w4hUmQDyoy8FWWRYuFgdylJaIOgUYwsA9RGcD/b2m7WvkhgS7DG0uhWIrjpV5QSFLY3NOHL0CLKoKEmQti0ra1+xZW75RZlAeaCq2o3NqvdUiSTSRlFxuaXGqxSDPGraipaskaxQQo4K02pLU38rtm5tbcO8haoZtUTgpTIHuZkZBBKpCOVzdHUOwDm1iMysNNxr6sG/evkIfkHwlZYQjvmldXzWNoVjB4vxlx934rmjxWhvuIvVrQVkELS9QrAu8fvfr/ahdmAGf/B8HnqmN/HGvSH88xdL8H+9WYuLRw5giUpdHTKCaSSo1ps8eEPDAzS8VJtr14qeartWMV4LNDrmaUAp/kq9Qa1PJ+cnPjoK2Rz3JtdsaWWJY3NZuRl14YiLS7TtVCVN7GqrhvPeNTSCx21tuHTmNK41D5ImffBMGcF8ZBhuNE1avJfo6tuHE5Ad44mnSmLg4XLC15MGDO83MNzDcczQGMyloRRgQf8CTf/wo7/nWvH509PQzuvn5OSSNtSH14dG5irX0J9jXkULja440mRucTacs9MEX0lmdO3seCIjuxDVJ88ghfQIT3/0D45THoTCn+MuOlSJdRpQ3T2jpK8QnDl2GNlJKZijLBscGUQO+TMlJRU3b93G46YG7SEhLjHewi60fblC3vHZlUc/HH1dw5ibmEd+ejbOHT9oRsqJo8dJg+C6d5F+wHXPxMKqEw9bajFGw255ah7FBUUYGRrE+OAoOlr6CEr8KRMzLbA+LMAT9zpm4KKeKsyIwYq3A66JQThItwKu//1qt8WWSVdVZUbwFY5RXku7EhGk2d7eXuTm5VnMr+ZVMjSJxomK4KqwtGhfDpemhkbbpv3gw/fwuP4BSMo4UFyMVOoRgcXtTTlGPK3WpAog/+KNt8mHq8hKT8WxQ1X42ksXKT+28JOf/tTqIF64dM6q+qtDhID5FA3/2ppae+XmZFn9R8Wa1dfVUXbkWEs08a28hTKaFO6g+ymrWLhB25LqMiBvrAywXRq/YkRlIIcFUp4mBSAqKABNk3sExCD4omzco6G3t23bj9RycG3smgEXSDp2axEyE3lAhYRNlhBE+vnLw7ZuDgHFPwoXyLsmQCZgpvMkP3WOgKEML8kqyYT93+VdtutLWPEXzbmQkfCV+zM3FtJ3vP74j//oNRNATxSbPEkSZDpZLjSdrM+lVPW7lKpcaQJcAl+6gy5mhz3HHidHHi3dUtfUZ26wIwVuk2no033u/mGf8Z+8bnpf/3Q/AaxfbUdSoMpS1fX0VZ3nVvI60324f3vy4vu6ig4bBc/XfdzAS5Xot7CyvEqFPGsehS1O+NLKBgYW+HNd7moqt20fjHq5K0O/mLGH3AhtgRJAEqBtrO3i9TeuYIGEaDEiPCs0KIzCI4IALhhHKMQ7NwPRMbaKK48H8O2nq9EyNIFlAiWaDNihHlxYW8LixCic44NIDfNDQsAOvnEmF8+WJdnW0rePpXFOyLkEFL//+mMqkwz8w9UefPNEBmIc7q2ESH9PDBM45BcWkzBWqVQIfvgvIDIZarCrGkXK+FHj7CiOT/WM3FvBO7R2VvHO+5/Cxz8ImSmxOHO0BGpzMj05iVXOze2btzBLSylb/b6WZAmFGJFmZ2Xb9sQWrX0HAdrK4jrGaUnFx0Xj53e70LuwbdmI4aTZY3lxWFzbssDhDMcu2nqHUHn4JP7Du+1IIZp96+E418GFtKBdpCSGWUX4bVoqij1YowKIjY3B7OysKcjYuDjM08I8d/5phEVEcT09+by05qZm8MWdm7j34JYVSfWmYFZMnTLR5KHYooUrz4uYKiTQgdLCcl7bA3EpiVSIkwQRcqsHYnZuBdXHjlo7DHk6tM2k7bx1bfFxylR6Q1ZSd2c7WluayIy7uHnjgW0/eXpu4MbnVzHvmiOoy8PiyjZmNnxomTvw7q0+/I9/fBhXP/uMQNiHtFGFPc8A3O1Zxp+9X4+SrCQ09xGEF0XhO7//ZxgcHUcMhV10eBiCI0Jw7qkLBMsbmCDQ8OB6hoRq65U8SsGs+K+1nQ0+G9ciIAhJMbGk/T1kJichj0KLWoe0RAhEEJtE6129ENs49tLSQgPYymjbID/I8+FFZRgTnYgfvvExmnsGCGw6qVRPoqq0AtmpOSgpLENCVCyOHzqGVYJUJ8EJRQFCSBOPHtxGeVEFbly7jVde/RYCSXuK4SC3WGyRSkVISI9OO/F3b75JJbGJf/7bv0vLE7h19wtEJcQQbE/jbv0jKjk1uw4mjTvIlxTKa2tUIpxj3kwcHUAgnJmeTkFOQEmgLSG3TZpW2MTyggsBlF+K+aituU8A4iJQ8reCstomVjCv6EKyRQJ5eHQQnVxP0XVwUAh+8Nc/4LUz8aN/+Hu0tjVTqMoo3TbwZbGwkn+SRRTIeiaFYqjcck9nN4W7B+JjYrBEg8b63HGcqy4XHje248c/eQvNDx8hOdQL5fmZ+KhhGF8+VoCTBVHIjwvEDz4fRjLBbUFyCFYXpzBJADo8NkxeWMeximw8XZmBqw+78HBokaB1GP/+G0fwd9faUZ2TAK/ZZnS0PZY7AWqKPzjQjxausfUS9KehatJJVbw3sUS+Fm2rXI3mTR7B+tYmOF1KzHB7YJRwE0qjI5T0Rw1KeUFe4LN4UTMrrG+H57z32XWCrlb0U8lXH6zAsIvPy/m51zaKr5wswOQsQa6fD56rjEcrgeTa4gTXoBcrNJK2tz1syzI+JBzJkRFo7GzDG+9/gqCoUKjsQ2lxCdIIFNpaWpFAMGUFdWnwclmxuUbgy3WKj4vB9NQYOod7MTI/jV0aSsHk7dDgCGRmF6Gk8ih8A0L5pJ6WHdzItZydGUd4eAgGJmZR87geeRkJeO7sMYRSvqr/4fzSPIJpmE2PjhJ85VJWdaBjqB89BLBrW6s4Q74tJWBYmZpCdXkpQV0qrn9+Ey9/9Xl849WXKKsiOeeznN89vP/xJ3hU34gz58/SsNoi4AlFT9cQtqhXThyqQBTHoTCOsdEx2xlITExBoMcG1r0D8ebtHvzWU8Ucp4sgqwfDky48dzIfTS0EmsG+ePpQJgHcCs4WROOVKs4vn01JVGlp6ZgmsItLSENHdz8S4uOtnl0cjXIlXjRzPv0VD+nrhfa+TsQmxZlXV9uPDvJFcV4B8vMKud5etubaxVAfT+2qjI/0oK+jHWmU8S88dQanTxymjlzFz978BU6cOsX5ykHD48fYpYxcW9kh8PTBnZufY2ZiHGVFhSbXV6kzwsMclqEuz5J08SznXUassuflMBAAk2FbQH3mTUO+ubHNDHWBs8Ii6rCwGMw5F6ne/Sj7NhC2tYakUF+MLCwTeLlpd4EATNvmvqpzRLng2vHAJnVKgJ+cTARvXB9CQ+pxbQkKqxC0cS1kfMv7b9uHPEcveZM5GWYE6pBhL++Ydrzk5VLIgzCT7sf/3BhJQpGYSv8Uo26I5Aks0S9e/47Ay+0VEpJxe7IEdEQ4Qnf6TIMwkKQv8aeEnw4JLgNJfO0DIH1u17Jb6h4ScO4Jtmvo4Hn6rkCWznVf1j1o956+gJj7uvaA/K4OXUOV0+0+9i0d7nvb/fjTtk3tNu7P5drUn5YtyQk20MWJNW8XlZaEuVycXrTMFKcx69q0asurPGeXoGJ6LxDLtJZUzO3lohCEc+EEQil10dzeh6s3KdgJND0oyP1okSkOJZLMFxYVgWcun8anrQu0/hTPsYNj+RG0zEORmZhg9Z2sD9vWMvzIGArEpRaF1/YmrW8Fa2+iID6E6N0Tf3WtH2/e6UGwIwTv3O7CDMc8SYLz8gxCepQ/1OA6Kz/PtpXkAVKGm4J837/Xif/8TjsqaA0F0/wKCiHBbnojm9aKKprPLa6iqbsLt+83opCALj0xBtUVuRRTHmY1yh3vT0GaR0slOVVbEh60oEcsy1MBnz4UVtofV9yIH39XbSDFOSm48GrzKH7wUT3G5zaRFO2PwYlFLJOZswNXuZDbFnR7vXEG3zqVim+czEQerdbhHgrZmFASrRcFq+NXmZPKIlNGVVGhWt0s2PvZOYUWc6USCasrW0ihZay6MxVlpejr6bVWKQmWxQWrx7NDprMAbUcYGcifAtuJq1dvWmDshGKhqIzOnDon+YKjJxWMv2HlBhTDorhACTUuOvGyN+dmBR3tLRTwIbhf85hWsovKf4WWWTTqG1osbiw1I9fGLcX499dacaYiA6fzork2al6dymtsYTMwChOLWzhfEof7zQM4WZqITeco3vvwQ3z1xYv41tdfRHBoANSEWM9aUVGJmUmnxWSokn44QbCXJ4EGwRM5ieu1bskhEgKUPdahIIYgScJzbHyUa7WDgrwcWrn15jFL4prukd+VsSje8/IJMNoZGl/Aex9/jslxKimCH/UYTEpUPNekGWRK3Z9zzsKb67S2QivVtUgF2YKk+Eh8+slnePryZVq3+dha5fqR3xQAr81qZT/L4LlDa/fzusc4d/g0QqmMklXAkcbD4OAg7jU2YZmKyTk7BU8qikQKYMV8zcy7OGcbxtYmd/hTz6AyIH6BgVYAV/yvAN0ZWtmKUVTGX1ZmKpVdO3+mm6BVpmNnV6d5siTn5AFrbmq04PiK0hL86K+/j3NnTuNgVSWt7gIqiySz5LWtaAkevK+21iVdBHxVqLarrw91Le0E4x04yGusWiLEsnSpNVFfWXfhxq2baO3oQkfvKAFSG5ITwnHy7El875ePEB2mGDJffPy4j6yxhs6+RVw8XEHDYxGzU8NUbt7op5LU83/5zAFMzq/gpeP5GHHO40HPPF49FI7aW+9SVqgshxcNwSUszM1RqXggMjwQSQQuEaJ7zqNitRSfNs9zvPy9aXAqeWgL3QN9mKcsCo+OQywBQHi4ukbsGs3scc2V8ak5U725d668b6BqkvS1RJnpWlrH0owTX7pwBouUGQfToyhL13AkzQeJISv4xS9+SIG+jpiYKK7LDo28YK4FjfGtPQJVL0SEOrBLHdMzOW7AOy42lnMSQcN2A3EEDlHRkaRpUMkuwpPKTzQ/PT5DIEZA6b2LoUmCGYJjL9LBuRNnCB5KkJqey2sqSWMPLc1tuFvziDQ0jbAgZfy6CEq7EBYcgKqyHEQSUG9S6a4opog0JRpfIBhVuxgQbNZ1tRFowvjwaHE5fEjTJZS3jx7XWvb10VPHLC4qjgZitCMCiSnJVvpHRvHFixcQRlnPgZoBrLXw5XXVWLq3vZPydJj6IoHAvIPAsA1vv/UO/uXv/Qaq8mLxi2s9tq15OCuM943GvRYnilOjMNDdjj2uVXV2LMI85rDMcYWEhBFQhSM+MRHK3r37sM4M4mm18yrIxx4NxMmxKdy6c8/iNsemx/HuJx/BSSM8Mioe65xbZRyHqyG+j4oHE8CQTqSHBSKUxKOemN4EMocqS2n4nsLdW9dx44trOH3yNIoKSvAOxy7jVTimq7cbO6RHedMcBMnqd6rQiLmFBSttE5+QwDEHE2QtWRKIkrfU53OWhoI3dazibiPCohDM57qjFmYEe07KnKGBIahJe2iEg+c64aL8kWEQ5ruJON8t9K94Y52WgeTh6q4fYdgGeZVmEQXcOp9FtK5aX4Yb+H81kFdMoOpuKh5doRVafxlakjOqW2ehNsQVwj1uJxWxC59RYUo2P6RdKx9h77vDqPQ/4SbbGeRntnXplhqUYU+Al95QdL5AiRjXvEIaKJWvYmTsfB0SJPyfGw3yeQXI7Dd95L7sPsgxEGSgy+3K/9Ul+B19Zg/xZKD6tgarc7WN6L7hPqDjX+7/2bjssPd1Hff99g87TwffVIaSrun27Og/NyBUPNf/3mLctFosup1qaik9enJpC7Mqakqho9Z74wjlEnrgQIwnqhO8LGVZE67zP/z0JsZoOW1QKCtGQIwWFBKEKCopBxX285cO40r7MvonZvCvn83Bg95FDI7PITs3HTWtw6guzSJBpcA/OAyPah8QWYcgIi4RCUlpVFAUaApuDY2hMNjFubJ4/OuLubhYmYrE8CB47XpjgcqlOCXCKgWrEvYqyew/vV+PE2UZGJleQtPoIsrTI/H3V5vxlfMH8EHtGIbmtlCQHoO3H/TgXEUmGec6uodHKfz8cayqAhnRoaZY9DwLi7PoG+i1eAdZvlMUrgPDk7j3oEFlimxLqJFKfGpy0iwUFfvsGHXix/cH8bXDmXj5VC4WqAg/fDyM33v+AKrSFN/Vhywq5R9+3m7A7Zf3+ygE5nCmKBn9VJAKbF1ZVj9Ad3aaWqEIoGsbRxk4KpIZn5RodZpUAVnCVxaHvFqqkO9Jzah6NCoJoBpDgaHhHMOKGzBRke8S/O2AzOW9RyEYA+/1bQK0WMuwC4+KISjcw43Pb1imprcsfNEjaS2IwkNMp1pf/RQqarQry3KkbxKxCcHIzFGCQSoOVx9BeslRBHFcGxSIW14BGJ1ZxX/5ZgXmpsYREUMhRwUaEp+C//jzR9Yv7/XbA3jtG8cw0tGAP/uz78GfFPfiCydpEUfSkm2j8HHwnkMECSvIyMlDD4Hl2sqieTEDOC4H536OgCyQgFJboQu8r7aH9qjMFxbczWET4mI4j1SwnGONPyIqXO47E1zie/MkU9hee9SOq7fqMT00hFCvbTx/+SyefuYiFXGExYmsEXSqDZYaYA/znEDOvSqbKzbSPJQExU89+4zJhg2Ob2d91bYvlV4+SXAzNjmG2tZm7HgFouHuY9Q/rOHzdMM5MoHS4lJ4UQn3DHN8IVSiR48j0hFqLaPkUVI8hXhcQE7Mr/gJCg0kJSWL+80gUs9FlcVQJtXgcD/pZRxHDlcTeKhoaBx6CH5MeNI4kDDU9uajmgeoqqq21HptYz3/wgvm/VK6fQSfWyVhtN2gmEl9R6ViJHdkFMzMqln3Xdx58ADxBBbRnCMlbVg/200aGRTgUwRPU9NTZqR4cE4rqqtw9EgZMiK88aWjxQS3gfiDn9Xiuy+Vw5M03zG5jCOFcdjxS0AA0ZtvkBct/iS09rZjns/03LFyxFEG/Jef3MefvnoA8+OdyCurRmZmCdpb6qGSI2qPo3AGtfxJT8t8ohC13ThryQqDo8OYl5c5PcMSdJTxWV56gEBTTbC1hSqDlyRCkKMA8InJUQKYBs7xJufPD1tru1icXyQAn8Sh4hwcKcnB8aqDCArwQn6kDwJ3l/Dwi0/gtbdhnvHsjAx4bHuYN0tFkMOpUHVfzafmMiY+hmMaMKPGn4aS+p0GUjGrpp1oaY1jnRyfQBTBjbwg8pb5cFzD430IjgzCHIHk3MIKzh0/g+wUVagnn1MPqRzKL997H/cf16Ctu5Fjmbc1XZpZxJEDFQgm+FR2t0jKk4bWyprKzKzT0Nqknti0WmMPWxuxiS2LMc2JTUY8+U3e3Md1DQQxgXjmqUtGj3U1tYii4SIvbByBhcC/tn0Vg6ltLU+uv2JBRyhHGwjMUmLTSSse+OL2XQK3SfLPKorzs5GeFI+RJSA+KgQXSpPw5t1ehPo68HQ5+W9hDBt7W1YJX/J3m8A3Of8g3qgZgj/lr2IR59a2MNRSh/v3HiCGcjIhPo7AchWNNDCmZ6YJoh24ev0q53sEI0OjtvWaRhmoFkmqOzc2OU/5GwBibnNOLLhc1oZIslYdV/oHBpCelWkt1cQjFRUH8eMf/xQZaTRuKEuU+KItQQ+PHWRmpFl7qUXOXTsNHlUMEH8KW8jbrt0c6Y/4uDj7rgC56pwpxGRhfsmSHpTsI/Adqp0V8qASRfwIzlZJKyOj1F0RUZSVMdhbnUNRhBeaXV4GvvZ4/2XqRF/Ol9+uABiNdMp/7WYF8/vKJlVsGKUfxyqPrq+Bh12uk5w0Al3WbktYhTS4720XEBN2kdzUNQ2n8H39T7LFHEykB2EOySuLnbf39bYbF1lWo07YplAT6NKbYgSlSOoCip1wZ0IJxLj/p0EJXNmd7Gwd+l3D4E8bhfvgfQwJ2mB4WKr3kwFrEPuD0S/WoJS/u8/XW/K2acvT/TB6X9/bD/p3f88uy0NPoQnQA+vQIJ6MlW9I+WiiZMEJ9crlrsDkRRKJFKuQq2t1G/1UVCubRMa03Gb3/LCgbEZ+/mvZO0glg+tiqiheX9+Gt964QktZwM2tDPyoLByR4chKT0dFnlKpM90LTKvuWG403rvfg2eOlaC1f5KW4g6aR5bxUeM42kYW8fzpI2htabQ+bT+8M4yhZSAxgYLcYwO5oetwYJ0EOg7X1Bhi/NaRG76DIznhmJ0gw5EgFze8MEQF/3ef90OdiN4RI4aEoHdQFqQD0RRib93rxK+fSEX3xBJG51dRkkJiDg1BAQVnSW4Rjlx6HiGR8QQx4TQiAqjoZyj0/XH4+HEDq0ODIxR0c7hP4LW744kDB8rx1KXzVtG6v38QMzNqmupAWkI8bjUN4d2H/chOiMa3TmZibX4BC5ODZGonUrPz8ONbA/jKqQL8zlOFSOIY1pdGKRyWCLyi0NbaRlAzRWtX7TS2rC2GmMsSHwgqDlYdIhPIIOB6U3q7+4sCo1Te07y+hIRqNbW2d6GuvpkgackKa6qnmAIruYJcsl34kp4y4jNQUFSIaIKwCc6vimFKATc2NlIppVNZR5JuyKC0WrQlpiayzQ11mHfOof5xI3Y8d1FWkG4FCR3RSQh2xKCxb8oSNAYXgO9f68BvncpBUrjqH9G6o+AYHhvCblCSeXF++1Ie+gjeY4N98Z//439EYVY2Xjx3msAyBi1trRbzkJWVa55SePjAj2uTkJiAnPwcWs5+FHwh1ltQFdklOJXFI0CqbQWiCwq5AMvYnJqesO0aeYkKCwuxTqXi4UMFymezzGPSfxBB6rUbNZiYnuS19nCBVu1XXvgSwaLDDBZlOOl+42Oj6OjsMI+Oyg2oDs7JM6fNi5uSmoEkAl4zkvidDa6ZAqtllfcODqKNwreV31VNpEi/AFSVFOPowVJkcq1VyiI3rxhZiWkI5PpKualgaFxcAq3cPIvr0NpJWeulQ5azYi4kyEeHh83DFmBZd2r742+ZZ4pPEQ0FeKu2jxdqm+uxpyKgvFZbQwMOV1ZRoK/j/v1HeOXrX+ec+Rq9+xOsKDNQsY6SD5KRqSlpVPzu7CdlZjU0NNJoqkMQFdLxI1X8jPxOOSYrX5ma2xtrGOnvxZGqKttuCeT6nDpyCBnZOVzLMGtlo4r+xZnyVPvi7z9pxu99qQL/17uNaBuYwWpADC4eLKBB50BOcqKBFQWbK5vsxIEs8pUTIbzXrVFvzK144HiFEk6CEJNcgBB+J468oK1E1TMLDAyFKtnPKzmDQCImPgHJNBIVhK+40AAafor/spIdlJuK9VVMVVt7K2bIj1KSiYlJpBUf3L5+G+mku298+VlUUw5kECx0Nrah+fEDvPXmmwikvMpNSbTaWX5e/iZPpUhdcwQMff3woAyXpvFRvBh/1zZSWRmBN+lxrK+HctOb8m6MQHEaKbyneQ5M3gs0e2N2eZ5GbD86Bpqw6bFuXrmxsVnrllBAEEmNgeGBYdy5V280Nzk7RhRJGnD4I5vGS0pcEhadTip2Jez4GBidJi1rS1oxICo3IJqXo6BnoJtz54OwoEAcLTuEqNAoAs4FqI+pwO3kxIQVGL31xS3suAQmthBGoJBG+R8aEUmAGIAZ1xx6BgfQSWOlrrsZax5byM4qwbVrD6jIvVBenIaDFUV49rlnrRRQTpx2O7zx0y+6caI8Hb6+O4jg/bs7mxFLWba2voW97WXbEr/Xt4ae+W3qlSmuqhcOZUWbwRxOw/b8+fM2jw4CdQ+qVz2/wkGcUxNcj1lkpiSjsrjEim+vbXni9qNmNLb14/PbD9De2WPV+OXtUda4AvLleQ+mnKhvbEb5wQN4QLC5zrVNSkyxuE3F3ilLUx75EOoObem3qF9kfi5pOMR0uACM+FcZsyolIS+8KspbizAaOAqLGB2dQHtrh11PbcEUR6w+pPGkuaGRQYqWLcoV6lsa26rNpYx/Dz6v3+4KimMIsAjuxwlq96jDeWXSO+BPI0iJG1vU3yoy6+uleHHSFOWKwjBkSFlhYgIrOR4EolTEQdm9hj3kb+I5QhY725xprr/mRueJXyQfdAismefLMBIPka3hF1GlBwE2jRcF1wtYifglZAReJIgtA8bLHeHvBk0CQ0SHvLiEqoLJ3O/zG/qh0fzqPrqT+2b2N0esIFYNXts3ctvbdiY/lwATU8mLJqtyHyAZwtQ5/L4GatuSUhD8p3vb7zx3Hyy6J0RK1X1NfVeHBKauqfPlqRKgtEr1JrzdBVM3KJxVDVrerskVxRYpqH4TJFfbWkhw+OJ02DwcjnCb3LW1Pfz0Z+8R+U9yEYlyqfg9fL0QGB5KIR2CPVr5Eixnj1fgbGk6rdNAKnmgdXgOw/PruFvfg8vHivG/PnjMOQ/EKsegWKJwLyoTKsNdPwd6xxeQGhuKmABPLFAhDfb30yLzI0go4v18seqaweSIE4EkHq/oTPza966gbngJv3OhkAw+joYJMuPgBDZ9grBEK7MoKxGPOkfxW2fy8W7tCOWXDx72zlk2jt/6LEoOHca/e6cH1RkR+Id7Azh/uAIDvd1IzciiAMkm4HBR2fYQdDVieWUDVQcrcOnSGc7zLsFNLY4cOYqY2GjsbS6SiWZRnZuEhOgQ/OBqFy4UuusX9fV1m+ckicorLjoanzzuwvt3O/D1E3noaKzBxtoSFW8OGTiEjDYNZanJ6hXQlrXV2dWFxOQUJCSkcu3dAEq0qyri2t5UPRYxgUpkKPZGNBFLxaNYuyXXvNtjwu/tyJrnwu1Q0EzTUp4Yn4QnaU5xbI7wYAsEP3HyBNS4Wu52bTmIflUk8P79+3AtreHevcdYWFpHYmoc17kakTkV+It3WzjPCchPi+M6b+APXq/B2fIkXC6Jw73bNyiEo81TlEnBHxPijw8fD+Knt7pN8BZEbGFlyYWLz5yl0gy3rTnVhRNYUuyDtslkXUaGR2NpbQUrfIbI2HgrBjg00IMjp49ibXeNz7RJMeNlnjsLECUP+IcEINARjD0CCnl65A3zoXJWLIR4Q31M1W0gMjoRtQ1tBFb9KM9PQ7XKPPh7kaYDDXTpEM+prlk2ga1qjNUThI5SsGtMaamZVoOnvrHJBHRkVCyGR8eg7NctPmMzFe6D2iasUzl5by7hW196DhmxSXDRwl6em7UtplnSTijlQF5WHuISMjEwPI3MTCpSTx/LalI5CRW6VXKL+sZZXBrXfG5mlsp9nfJpx7YzBaC1TR4XHcv5JVCigOzp6uATbGN1ZwU/euOnuFtTYxnCcQT1b//iTfN05RcXW0yMvKiiO4k1XV9JHSEELb3d3ZawoV6FToLZB/fvQfX6vKgIMpITaHiEWVLHxMiwgkEIIHwQQ+XgUDwTaVFb9sFU4soadM46qTR8MT3hRHgwrWDyalVeEq487EaEfwh+51Iu/uBnjzGy6ImEiFCkRIXCN0wlACIJpDrR/qgGf/0//ieqL1zGn/yyGf/2pQoEcyyPnX74HzcnrLtCuP8Oujq7bYvJnwBNrZ0UHK9MVDUYV7kF1eXboFGyTGLZoVy4evMmDY4wdLY3YWx0kGA6BXl5hTh8+DjyC0utP+Q6AcuLly8iyN/DSrSEc42dVJacZgRRoao/n0IvpmiYdrb3WLPl4qJiozVVlI+NjSLtPLZMU5WsUW06NZ2Pj4pDUVoykikf5qadlim6sbaFbQIhNaz29QmwnozX736MrsFWbHuvEVB5EFD7o+5Rq/FyanI82pua0NvVi88+uYnhkQHk5abj+WeeQUtrk5XvuHD+ojX1l89DiRGSDe62MnukMwfljoMGy4pdT9vVqQQgLz19mSCzmrpojwbRmpXiUNC/AtiDOd5ZgofUpGQcO32S8wgs07joJtB62FiPX358BTVtnbh++x7WNl2UV562HT0+Nct1iKaBc5n0EYkI8kNgaBCN8BaUEUzkJofhbz9oQFpSFN59NIDfunQEU3PkKeobJS2oHU95YR4+rOnAhAtIDvdCXlIwAdQdZNEo6SWIragqR9dAFxp7WtDc3UZDpwphAYEEe8UoKSlCeBjB+cImfvyLD/Dxtdt4WNuMVoIefVcN4gWMIsJC0d7WjoQUgmDSmAr01tY9NP2azGe2rF9KG62nQh7IfsaDEwTsilXWNnVaWobRm9pMlVeU876haGluNHooKiygXlnlOBYtiUbdLo4ePozOzlaEUv7Iy6TG9/I6avtfIQVXrnxAelCJF3+MkBeVzKXajsE0UEuiPa1fZ+8M3+NYVmnIbe56wX+PgG9HZgdlxqaHBeD7kb/drYeeABniCekTbR/KqFeCoXZRJCutxzN1wT7IMkcVv6swJeEmKyXBOdH33bt57kMyxGQtf1dWtrUM0kUEuoSWtJjmGeJJgbRWdJP/P4AiBONFbLuRb+tzN8pyC+Unb9rnBnqkNDlp++/pfF3fztV/HKxdmxfWt/W5XZMv2/7gmwpmkyAUY+h3PaB8X+54MI5Dp+ufBqf39X0qFR32sHwJeGk8Espuj5e7crM7o0JxGBsYXtzE0ron/97A3J4PZhFM4OWNc0lAXpQPAUMKJpxTaOsZwvUvauEXFG51jeRh2KWwcSg1lgotRJ06vQIQSgvj4f2HCCQKDwvwwoXqfOzQWj1TlozcxAh80diHf/psBcJDfFAUH0yg5SAzh+PDpim8VJWInPgovF4zCASGobyylEAmGv/tk06crMjF7JiamXpbC6GkqBC8eqIYz1VEY7CrFicLkvHPL5Ygi9f099zBgawoFKVE4q27fVbY8k7HLOcFyI534K17/fidL5/DtmcQPnjQiYqcGLSObqIqLQBTQ72IoPJUKnB7ewcV7AIaWnqsBEB1dRnyCFRGhodooS0gMzuP60KaCYtAaFgCLZFQvFc3Bg8y3UWCj8GeLgxPOZFL6+pfvd6A+RUXvlRVgKf5nAE+BNsU/p9d/xQDFJKefh5W5dnLJxjRsQmkly2zfKUGNzZ3rACigIKsFa2VPxlMhsI4AYBc0asbmxYjoKarm+uLSOY8KuZLdL5HMCKX/w6/p/o+KgoqAKdGzEq0UIxTcqp7/F3dncYwihmT90L1nR48quV1o9BAZaIs0WquS8VBWupkUL/gSPzX95qt+r9A243GcXz3+Txc++BnBqQKyyrgFRqB7/6kHj+60YHnDmfhdwmUL5UlYnp8FIEUxiG0uKUQ1IZEFOxHoaJMG6dzngI6nkbCJkb4nGube7jy/jVrCO0dCNy8+Rm6O1ppwa/h9PnLVC4RFrSqLRMzV8h7O+Ix/hQgEzCSAhEPyZgqoFL8+NoX1kjb22Mdly8cR2J0OCbGetDW0oEU0r7SvhX7p76NY2NjVowxOzudPLKHptZmgqdpq0598/YtDKlgKZV1dGyceclGCTLe/vQTCj8Kpo0dHCkrQHFOFraX19B+rQY7w1RAEQ5s+4tPaWzMuHCX1nf/yCz52Rv+pPVhAmwpO2VuUroYyJRFrIBdFQSVvJBn0jxjtFhlXQqgW3YyJ7P24UMsEzwfOXCAfLiJBacTl05fxPvvvItoPuv5i2cNnMh7ZsGylCPyzu/LrTUqhpp79xHuUP/DPQKaNvOAhnJeVDZA2zVbHMtgTw/GBvuRkRiH2MhQ9HZ0YpwAdHVlgeMP4dptW0uWVQJQte/xi4jAPNc0nPSq2nbjM4t45VQ+fkreLEmPwJcr4/F3N9txoiID3/nRXWQmOJARJUs/gIpslWtAw2VkAXd6nSgtyERt9zROlyThXkML8uKCqNjGLM7Rh/JcSUSqKr+z7c4MU2Fcm++lDQPdXr4c78AIwUcwLlw4hZMnTiCG4EcFetWsWHpCWakeW6sW4jA+PkIeW6Oxs0i1K0PBH9EEmmqWr6rjajLuQV4sI31pHHIwbBKk+1BGiq/3KB92CfrUZ3XPQ4aUiteGck5DuXYEYxxbWm4BeigXkjPSLENvZmYcvYMt5DmBJeokympf+KP9cTumOM+7nJMjFQcIhDNRV1uDV7/2HL720gtIpNHCD1H3+DGyUjNw6OBRhFO+NbU1UV/s2Ta5iiaTsbHp4YfxWfEh8PVXXzXPnce64uEU++ltYQ/z8y6Mjk+hq38A3RMT2KOybaeMSEhPxsjgMBZI273DI2hsacbo8CgGuyfgHJlCWmQwvvL0BYLSQXj47KKxvQtHjp0jnXlgfnYWYbzOwoJKbIxgbDMEMVGR+NrhZDSPusvFJEaG0JBcBBS3uqlK+In4qMGJ736lDBeK4/DH3/uvOH7+KBw01D08tzHmHMfNmrt40FxHcL2FqMBIGvRq/RPI9fYnb/jjzfdv4GF9O5Y4Zu3oqNZbAI2u8LBApKcmEvglYHZOyQeLyMnMghfBxtVrH1sGsbYDVaQ3Oi7GWraparu8pgIYlQcOwc+XdEqaVwNz6eBCgqxg6i3n9CTpd81ku2SStvAXqRcamhrwyssvW+akvHLzC7M06tLNgSCPvQLaBYbUcUIgWXy/y3nYJqDyIL1QBMCH/8sM3KT89ED3HOmMtLlOQLa+RyNKlRA5DsV1LW17cRo9EEQDyfNJEpCgibxyajpPAUAZQxBGPaDn0S6Z4n+FkyQTzBPGq5tTSeBK2ES/E6DtO63kRJKzSNdcUfkfzo27VyM/1Jes4jF/l1IWavMhl7jBlPvQolvgLv8JUOnGes9O4U+97AdvIBAkga5DQE3nuvGerikP284ToKQgtW0yFBHir1CnztJ5uraA2q7F8MgjJotWzK+Jt8/5oHZZTZJ9T/fXvdzXkgDWMwnsqYSEtiXkQne3AlIGxbJdf52wuH9O25DrfHlgFEFkPo6byPgb+d4IDfJBX38PAVYArtCKampqpbJWdo47FiI4JAiZWem0eNIMySfFOJAeH43FuTnb855zEpFTCVKsY7S3E2Mjg3j27BHUdQ4ikgIsjyBI0+HnH4A3Hg7hGydz8Rdv1yI1LhxDzmX85XtNuHgwHW/f66MQ8EF2eryBClnUK3y2BQruuUUnFVU3lp0zCAsNwHBnHZIjPbA624U9EmURBdfjgSWMT1OZcR03t/Ywu7RKIJeBzx73ISnCDxPLQHVGMNYn+zgvAqVE+ySWh3V1cC6sWkB+YVE+jhyqRGBQAD6/cRMHqfwV0+alrS5aYI09o/i/r7RRWM7hXzxfAq8tlwUvqzn4vF+80cXxohR8/5MmxIcGIiPcByMUrNoGaadFpmPJtcb5dVm5BtWUIcUgO7eQwEtA3tdaoMgaEf0p3oOqBM7ZeQJhyiOuya37D6hA2pBF63mNCk4NojdJB160kKIcYfx+pGULru5QyfI7W6SH+fklA+OqFaSSA4oZU2zM9WvXaHnH4P6tWzh68hweN9O6HB2isAnA6dNHEJ+UTeu6BYUJkThTlYvajhHcbhvHU+WJCN8eN2Vy7tKL+E8fdaJ5cAGVecn4l8+X4fXrrThfnobZGQpYAhz1c0uKc2+rrK8vW400ZY/6BQQjLV3p9oFo4308aN2/88sP0N/VAEdIANKzsxATwTmgAMkrKMPDSX90L3jiWFk2ZibdNcDUcsqyg8lDWnvxl+I4Q6i8AwmMFN/Y1dOH6dFxlJfm4NlnL0L1vWT5K+MxN7+AjOUWLFNTVDIEW+JHlU+Jjo1FUUEB52TE4vwSk5PRMziI9r5eqwztxzl/5+NfElT3weWcI0CJo7VdhESCDvH1xsIStleWEJMaj21at6ukSyev29E/igcPazE7OcLz/K3OVijpLCoynMA73IovTk7PEAguQA1vjff1j89pxiOfWVtn8uztEbylZaZRgSQhiAo9MzYJ2Ump9p3iyjKLybEsxBDFOPoY3Qt0C5i6QbBaQ7mMt3X/2roaAoBJKyickZKKFD5TFOlFlcZDAgORn0tQSSWkllweavRLfqypqTFF58+XZJQKaU5QmflwvNnZBaZsF2amkB0XQuARjMbhGfzG6QL87Y0uHEiPxc9vNOGrZ2nwhHtghuA3MS0LZeXlNKYCEB8XhnnXFl6/1oJZ8mhVfiI6R6dxMi8FsSmJSEnLIYeoSO4y1xBWfVwZjzF8bg8v1QBbtf6kDc1dcBH4+9AYqiguNA/1IhUeLUnOg4pNrxHcDHJu9qz8htrvKDCahAVfgmDL7PJWza5NrleP9SnMzsqkcl6AypCodY70gOLzBHZXXEtm/MoLEuYIMgPbtUrjmrSsQPr2nnZ88eA27tTegzpyOILD0dnTSiNPvfyoD2iI+dDy8Njwwkj3MFLjI3HxzGkkxqfh5z//ORamRnHu7FGkqd7eHMcQ6rBer10dHQgJi8Q0ZYZqsLkIyPMKVBplFXXNnfglgUhdUweam1spw5f4XFQzBIafXfuEBtoSEpKTML+4hOuUfyO8x/BUP0HBAkFpBKLIM0H+DoIPX3xBI6SrtROj/SPwXFvAb798Gd98/hJySXt+vN4Ggcci162xsQvZmdnITCeooY5RooZCE4po2FxpGMa19jnqj1WcKkyCv8cKBgeGrc6hp7aMk9NxvWGI8+Vn2ZqXTlTh7Q/fhS+NSrWBevbSBQu9mKQOGh+ZxoG8EgRyjbx9w9A75sR/+d5f48bN+1wHNZfeMfkTHOCD9ORogtMynDl9GqUlJRbi0N9PHlZBcAKww4erEc/3ahvqUVxUwlX1wAp1nBSyZKclKHn7kYYirSL+CA1mlV6JVHwp53Ogr5vr0GLeK3m7ktMzyH9B5vlWtXzp7jjylUCXkpvklZRBK54kmVnMVxD5ZJdjljdanjgBHm1jCgFIFiSHeSAu0AvDxKnEzQa+VgnUVW/SZ1fxhZ40RAi6iQ2CfKXtBSb4kmLhoR96yTmjpDx1j9AbOkvnCcMIUAlkCT9p7vazGCWD9h1U2jmhGCLQJG1LtvzhH/6h9WqUQNWDuQWWrEW3q1APKKCzH0fh9jK5b6ar6wY2uP1/T0CXfZF/a0D7h9v75PaomYtOd+Hfup57y5DnS9jxpclTsJu+IwQpV78Eqcah8WgP1k+okteRB0vnC4RpLLq1xmJeLoE8TrjAlZ5LiFneLm0tyluiQyBzeH4T88sEZBzbGq0c514wP/FASpgXnk4hQVJQzM/Mmiv4Z794x+KZlJCg+BaNTd3V5RWIolUV4wjE80+fh3N8mIJ3FSEh/rZtpNY0AguqJD44PIRxWsVJId44mBVLy3kRuz5kJD7rhGsTh9Kj8Ob9PrxYnUIUDvh7CUh6YWZli8J6DX3TK7TqivFoQoVCA5FAQlePyOSYZApAWrbLi7Y/v7w8R6xP8LW0hNyYUJwvjsJLJ4uQEx+B+Eh/TFDp/T/v1mNwahH/50uHcKWmB988lYehrlYkJcVb9W/FrKhPpDIZ1acrKSkOxw5X2VyHUXGq16KHF60rSieBmMRod2HYp6uS4b00TcvPxes4KSD9MLUTQgL0x1Ol8bjTNY1XDqUgmMDT28cTBVTeysg5WHEIxYUlePjwIXoIUiWgRdQFhaVITkmnZRTBJyJolNIiDfgStOv6anot1/Y4X+rR5pydQFFuPoGXCvJtYnljy4SptjqVDVfX+JhAtR3xtChDJCgJ6lT7SNaawLLoTCAxNzvb6CaaAsQ/2IF7Dx/Y9vHZk9U4Qqt5YmWPY0rCjx868YNP6qGeav/hqyUIWXOiqeE+Lj73VXz/0zbzcF1rGuP4FhDo74GR6TWcLoqxrRYVAu1oITBrbLGAYgmSJIIElYjw5Nxa/0sqBxkiin+4e+sOnr5YjerDB0zAKQj2YGklNvwT8IMbA5yzQIwvbKMgwWFtcAS19J8MJ/GkLE9HWAiSiw4hOCwKqTQUxI8HDpQgnIBaWX2hEQQ4EZGII5DSOBTvskqANDjYS0AWZFl2Am9KAQ+hAOyhIM3nuingf5xr09zVjht3buP2nVsYHuuDJ+WMg8/y8ldetGSHhUUXQqmYozOSEEHQtRccAG3+TDudGBgaQReVixI9nr98AecunrcCxApWHhsdxpUr71Igp1psib+/n62T5IeJFHEuf9Uz8j/jfQnYPU/JEg+oiLHiwNTdQPWrFpYXkJ6ZQ2BFmqivQxRBvTJkZRyqqbrCEfoG+i0V3Tk+ir7ubnTzpW2O3Ow8A+cOzkd//4B2eK38yALlw/bmOu7RAMhUy50gf+QXl5gncpnAZpXgQp0VBO7U/UFtnaam5wnAJy2e5d3PruJ0cRLG13xR3ztOwBJqnqELBWEEmjOY3w3Hv/jhfcqyPRwpiEcc17IqOw7PH8vG+QPpfHZPfFI3iJKcJPzJO0PoXdzGV46XYbp/GHvkGdcGgXZ3p83N+uYeHjxqwuDQBIHQMpITY5CaEEEw78CHVz6wGEnVPTN+4JzEUzGqgGqoI4RzppIym2bJy7KXglkhry3wO+NjQ9ZQXTJbGdwyoGxBTEeoZVUAjTHFKBIMU46oT6Q6MHhQnqqPonYSlIH31vtvw7W3graBLtS3NMOL8kLbWr40SDaW13H3+m003GnGqcMn8H/+q3+KLPJPbX0LHtc14tVvf82yVb34D56+mBybRn5OnhkDKmxaXFSG9Kwc0lUYBsem8OBxPW7dq0VrW68lTsUQJBw5fAhPXbyA8IhQtLU1oiA/H4nkTemnrMwMgjDSS4gXDpQW4PlLz1A2xGCS8vSzG/dx6+YXGO4dQl5yCn79ledwnEAmiDStVjsqT6Detxm8f31to5VfOHyoCnuUTeNjA5zDOQu/OFZRjjiC1qeKQjA31kkj2hPFxRWIik2gzt5FAGVPRJAnXr/ZQSM+EE9V5iKevJubVYQjR05idHoYuemZBEDRWJpZpdGeSFkej+6+Bfynv/grPKqtx+LsonmzxV/K8kuKjcTLLzyLM8eOWR01GZ7aZRDPCcwJ7MiIrW9vQmN7G/XjLkF2tNGHIyiUxpnTQg0UJzY+OWUZlvJqqbCwQisGBwfQ0lJPPt0xXisuVSZ4Jh7XN6DmQQ0SaRBobrTtqC1oZZc7qX+FE+Q9UsatgJbaU+k8xVsK5KgRvA45aLYtaWIL8f67KI/3Q/fcNpY2iS1oYC1TK3pzrL5760aTG8RTy+tqnO0D9Qe18Cu+tIsj2SE+1ctqVfKnPte2ouoJytAT3hDo0kuYRPt4Ss4QpnIH4hNk8293YD6v9W/+zb/5VTkJARudINxkYOiJkNahzySIBFIEDnRz3Wz/2N/yM6nn/h8PN/jR+Tr0HZ2j9+SN0kS5ixP6uSdz/1yeowXUVQT2ZAXpuwKI+lxCVYJWlqkeSt/Vm7qmzjGv2ZOxuJ9LGZtyRe5wodapRN0xY6q3IuG5SsHT7VzDyoa7xIRVqgcFL5/9+bQdJAdy4WlVqaRBe1cfPv30JhWQFoxj5RwpA0oB3UlJBF6hYUiIDKXgiqWlNG1ELECkmA4VjlMKrFJz1fk9hUS8vEbCCw23zCGBBweFU1VaJPqHBpCfnYq/er8Tn3ZM4pVjWbjbPoUXqtIxRegeRRT/MS2hhW0/3G6cIAIKwcamD/ypTJLJNCOjfYhPykR6biniMgr4XiJc06Nwza+gu7keq65pRHmv4cUjxThSGItXT+XCEeCHL1oGcTjRB0uL8wiiAlbNH6VGKzYlLU2xVTsWQ5Gdmc418UNkuANv/fJta7SqjD9CZ7Mmtig0H9bUUbGtWAbmxMgYognQqorT8d7DPvztp60oz4zG8ZxwTE6PWxC7e5/dG/4+gRbfERdHRs9MsayYnp5+27pQtXgF/KoQn7Y4VFuJAzFrytPTj8A40TxfU7ymPBPxkbHkAG8oALS1ox09AwMEPpNUuiGkj21a2k5E0PLNyys2a0ZbL9IKqmfU1dVlfezkXZMAyM0uQAIF7vb2Kvy9NxAVH4qZxSnEUCiAVurS+hYuV2Xirz/uwjdOZaD+0X1k5GYjUm2E1jxwt7kfzx3NR5TDEz/4uB3/6ksH8MN/+BvLTHKEhOP+rXsoJXAxz05YKMGJtoPE+H60lHYJQnspOLbw+HEdovn5hVMHEB8fBSeBVVJiEkIiEvHnn3RgmmCaHI2s6CCubarV0eHEmpEgwSAvrRjkQOUh/NFbDYgNDUFGUqQJjJLSQgMl0zNzFkQra5BLaspV4FiBuhFc83FeU0VqxWuyUJsamtBBIVyQW0QrNRFdPd3op3BV5tLa1grnMALPP/U0EkifafHxWF1csVpX6sG2xGuPEnRskk6WuU4qdDlES1xbNWdOn8LTz1wyj5a2eGTsuCi85+dnLHZJWxghBD1e2sPiIaEm0C2+NyEgYcGfJgS53pIqvhLOMur4+8TkCN754G2oobS81Yp76iHIioqLIa8sYGh4EIOjQ1TyvpiaGMJoX5c1Ti+iwo6IiOVYKPApg2RQXb9xC+nZBPqUQaqjJeMwu6AI81QKfqGhCA6PoqzZRWp6uqXUuxv5+lAhqlyKA509AxZfMzw6g198dIXGGfn+6aN45mA+fvZFK/7N5VIaf5PWY+9uzyzXNhP32npwqCTbaHdhahBdzXWYnhij7Mi0bhF//2ACx7MD0UMDLSPBn+u1ggA+S1CgD38G4tLFSxgcmSDgaMLS0hoqCnPx8ouXcPhgkXUnkGytIhhoamoyGlAAtGpiaZ78yYOaz7mlBdKWN40uXzNq+wnuRkeGUU5aUnkTbUXpWSempniOj1Ur1zYjhTD5Pto8NRNU1No21Zz5h5K3Ba2o5CanJ9DY1kJAvo3Z9SVreN0/SFDe2UvF6oWpPif66lrw/PnT+LVvfJVyTSU4CKBqamgMReLppy4gVGYHleoeAbpAgPp0RhJUKki9t3+QMiPePPm/eO9D257tHx61bbGcrDw8d/kiXvnKC/AVnRJMqqByE42jyGhVfifw5P0CuYZZKclwDk8g3hGH/o5BfPLpbdQ+asTGyhxyk2Ot/+2BsnyCm1XSMDC3sGxhEfKYRkn2UfHXP6rHwcpK/h1Fit21OMK11SXERYYgZGMe/QMtSM85CIRG4z9dacfNtmk8V50O/z3qRcqrzvFNrJIWXZSLn7Yu4mheqsmLh/duIyMzE+vzLiTEJ1uGekvnGP7bX72BTsqUVRrpkg/yICueKiE+BqVFeThO42uoX568DcqBTb6fQD70tzjLyclpyz5dpiwcGKUxMjSIg+WVmKCx5BngY0kYVOc8N9R0vJJ/REt6LhUmTU9Lgwr6ai0qq5SRm4e/++HrBKyzKCwoJu3RKCKoFthbWV6x6gOhIQ6jPxmfKockkK7aW7quOgAscT5lHAi7yLNEmGS4RBmSvtsryIvyxfCsi0ZLAKnWA8sEuqDMUeFgn13qfgI1JUVJ7vpJnlAf6SVbQYeuq8B56XPFecr7K4ePsIniwWxLkbSgw20My2suDOVJ3exOCBJIs5jQ7373918TMHGDIffFtdcs5aa0T0NvAkQmwLT36UZ2BrTscL+v77kP9yj1t94y+cdD17BT+bd7u1Kf6fEVsKZgeVqnPMe9OHyX52rAcu9JKOpcZfMIhK2trdlD7t/AriPhxzHrPSsZwYlXpoEFU/O6ekZZrvpdP9UhXZlWnt6+FIy7XJAVrG4T0FG4jIPWPAVEsOc2vlxEq4zj9dfzUkA0NLXj3t3HvK4y6Xwt4F1tSBQ8KFf8+qoL504ewthwPxap1LVQmgtZ5fJ6LbgWKKA/ty0CVSGOiQ5HuAKfOaa5mWnOBYXJxAw+vXEdq84x/JOXjuN0SQpyExy419yHZw/n4Uc3uvG1o6n45PEQNvkciyQkFxXR7bZZ7G3OITMmkoIlEnVje/jOT+vwwRcdGFrYwcXjpWj+4gu0tLdT2PYgOzkKg31DWKKCmexqRFh0LM6WZ2Ogs5UMMGFWhOJCtA1TVV1FUOhAfl4e1w+0ghegMgfra6pC3IDqQwewQyB2s3MSQ7NrSHH4oberHTEUIttcTzWLRmQqfni9DxfKE/HPnyvDodRQAtFp2h7qJu+JYQm8VXfVebU9CaIlpOD6lqY2Eqs/GijwVAAwi0JkhEq9va3VgJcUwVtvf4zZRVrdARFUjCHo7mhGEgVIUU4+n2/FmtkurcxjdmneQGE5reCivBJE0ypTRptSpiXUQ8OCLcbKtaiU6F2r8ybwH8O5kbAR/aj6uIyGirLjFAQBqKu5S+tpDccrCvAPX/Sbiz4vxIXB3i6kUHjPz6/iSHEqYqMj8d/ffYh1Aqk/eL4EQ+2P8M5bb+HcqeMWdD9NMKO+ieEEjNqaVbFRFfiz7glUwgsLi+ga6UNnVzO+dPkS+rqbCObJ0OvkV78ArjHQO72GSacL3z5diGiuQVPfFI5XFmCNc6TncCfI0NiRMRMSgzcejOI3zxAIUcgPLXgjzBFC2okgEAyhopnDFhWFvBFqwCtgPDTYT770QHpqGj77+BOC8yDkFxTikw8/JujKprBUnbYdDA0NwUklt01g5B/kS7DjR3Cbj8KiEqwtrGKFwGt1iaCMvKxCvplc04TkRAr4dTS0dREcL1Jhr+Kpi2c5J9kGuAS+tAXs7+9jho7A9s3bd0gjgYgkzSv4XgabPCzyvroPySHKE8oXpRpsEOTKCvWn4FRF/fWtNb5LpUxtuLlEOiBoVzHP7sE+kytJKTR0nIsEls14cPsukuOSrPq7gIboThmvSn9Xgk5waCTCY+IxOjZq20TykpdUVMKDoGOedBQWSWVNnpE1PDo2Zla/+i7Kyzo9PUMwk4iOrn7rnYqdVfzOb/8mIoM8sUy58MzJA7h36wYKikoxS2NtbccTgxNOfOerx/B54xAetg+jKjcRw2MjXIMFk9EvXzoEDyr2Lzpmsbi8ibOl8QjadiEmLhlfXL+GI8fPIjwiGm+/9zbGVPeOYKK8MAeHD5WSvneN3mSkplJJZmSkW8C3jvaOTqxurNsW04OGOuTk5yEtOY0gZMVicDvaO62MQExUGBLj48y7JA+BO+BYcJeilPSn34NocKwQjDa3ddj2cWJCHGIS47DBuZPS8+baPWxsgJPrtOa5iw3Jdl5h1rkAJ+WkB+Xtq89dwFe//CJBmrbAVnHts88o4zdw6dJ5JBMg1n92HfMT0wgkXY9MTcLLl4rSRzHEngQbIah5VIN3P7hCENKH0alp6x2oBtiV5WUoKszGKGk+jABCoEvNlgnvLWNRBaPl69ijseBNfZASm4ze9h4aaw58fvMeAZkfvvbSBfzWt14kqI8lnVGeUF7LoKfFYZ7oQHW3oO6S11TeG9W2SklJQ29fvynqUOPDGdJ3NDJzynCleR7/4a1HNKSjEOoPK7PgvTJpW+D5KQ78zY0BNBKUi25Cgz3gHGm2uFmHj8MSwVTU+cHjFvzPv/4ZBgYnCVYWqNNpPHHeVdg0PS2ZPHcOF86dwsLcjDlc1Ht4USCQvJ1MgKm6gFrL4ZERpGammaxU1mNrYxOevfAU6ZLgS/NCnlIroZWlRd5HpSGWSG8O67Chuo+xBLxjYxPuEIqWThojSzhy5BjSUzKoP8esTI3cPsoqFF1pZ8mavhOoCidoN0t6XDJNwEYJQIr1tQxsyok9zTjB1c6WduqAAIKpwthgjC1tYm6TbxAbLHvQcCfo8rNwe7cDapngy48YSGVwJPN4otHs/v+EicRfir/VjovGIn2g0AvJGskqgS5tT+pw/xT4Ibbid4VrvP74j/7oNfsiX4YcCYIMdPHCusm+l0sASZ4wWXYW9O4eBQ++yZvpsr96S8f+ezykrASQBNbkoRLDmceKoMSq0fN9ZQC4vVnuz3UpKQptc2nClVWgydO45LIUkNG5AoIW06F7aIx6KF5TW1MatwLiJNwljAXitICykoWOVSxNKfdDUy7MSIHxnJVtb0x50jIkHLiY6oXSkE0DH2oUqs70P3vrQwpNJ9eMk8j7eBN1q5+Z0mUTEmKRkhSF4sIUtLbXcSE0Ox4cA60c3judRKqtOxXUE7Jv7eyCi8JNsUVxScmmPFZpmY1SsH16tx7vvXMFLlrb1UVFBGkBiNoh6g/2s+ym0tQw9M+sI4JKICfaAweyo2np7OD5knC4nKPY9Y/E9z7pxH/7jWr81rk8LErBkbRCwwlmCGTDCIjU/zAhNYNIn8Sxs2HB2WO97Rh1zmFze4PKehMuMpu2kxRMKi+Q0n8V66JMKC4HgZMsGT9rGvvmwxHcaR3F44FFRIUFICMmgsCTBByWgNF1f7x3vwUnylMxMLGMG/WDtNRTsTwxANfGFok4yPa+fcxrRoHM5/WnUu/q7jdwqKrDylJ6+umnzXuoTJSrn3xs3pZxWsXTBHveQVEYm9kkcGxHdWkOrbZ8uGbnYG11okLQRWW6uLpOpRuKqfFFDPYvobe1lkB3hEo/Di4C8bb2Dpw6dsRoUynwcuXPLbgMDKqOlY+/O8tF7UjerBnB3F4IKnJSaXWqlcgCFU0kzueF4VHNLVRUHAKCKGRCw/Gvf3QXjwdd+NapNESHBCE2xAvv/+R1zkcJaXbTtnVTUhLwoPY+53bNwHBQaCg6BzrJB4tWA4ymB97+xes4eaQUMRH+VKDh8PXXds82haGfZbsVJEegrncWv/tULv78o3bzlLaOr8IjwIGEiCC4uI4K7lRrpdT0FLxdO4bNHV/0zW7jLz7tsJpjn7VO4e2aUQLpAGTG0jBxTpPugtDT3W2Bs+JrXz6vOhqcPn2K43fzsDJd8/OzzWpOT09HYV4xzpw6xXl1oXdgELVNLRgiwDh4+DQFfTxmF1QDbwdRiYlYpeB62NqM3pFhGjatBMlb5KNsCmUKwpUF8rMs8kATagqodkSEISomAcucq9yCXMwtztqWs/hf0knbVJINJF0DUJSgVCD6g7RO+bFMebJB0BQdn2TtSUL8ab1PzZCfgnG/6SFqWx+jruERHjU8RGNTPfq6OgksM3CouhJ+BKJr8oxSODsiwinePTFOhb1Ey+3Dzz43j05hXhYV3S4BF+deMV0Uyup7J/A4TuWvZ0gkz6hQ8s72JtZIo4MDI1SKjQQH0zhZXY1Xv3yKhosDkzTg2loeIdTHE8npefhH//MLxMdGktbnkJ0QgbfuduGfXi435ba5vEjlSh6lzNlemEJ1QRoKUiKxQJlX2zODEweL8XhoGV965hw2vIMxM7eCdBoozolRPPvUeRzh8ymjUR0jFGcVSCNGW0NSNAoFSE5KsASdehpAw+StDcoElR+JCY9GWBABqGpgkY+zCdTkSVDdJ4FvlfFR7z3x1cj4BCacM6SJIYyNu9DWowD0Lpw/dw7Jqankt/+XqLcAsCy7rkNXMTPXK2bmrq5q5u6Z6WEUW5LZ37ETmS3ZigM/yQ84sRPHlmXLghmNhrF7mpkKupgZXjEz/7X2m7HfqNQFD+49Z8Na+2wYR2JmhlWlKuU5gIC63znMraPN5f5rZFt0WBAO7S/Cb3ztNaRGxmFhaQe1LQNo7+hDVmY2nn3+KURFhWOybwSX3/sYs2MzSM/OhY/kJiaaur1JQOiHNe7PUFcH9S/CigamCGYTYmJRUVRIMhCPQNqapbkFTHFPlCoiQhgXG095m8eIc8RkUqcfNJ/Wx29rdx1+gSTYc8sIDwzGuVPV9HlrvKdZTM0uUl/9jbDqqE7jr2IIqPwot2pE/OTTZ63ty8OHNfY8rZeqlgODw7G37YP2RQ+T23/1VBGBdj9+l3vuCPbE5OiQTRoJ4r68cDwbH93tJogOxgv70/DoxiXk5KWRPIXCObOMv3v9E7z/wQ2b0LG6Og0/L1CWEqxwJpXy+I2vvIqMJIeRQPVUE6FQ7y21MdFEhNX1NWvzoyIaEZfBnn5kU9eFGV5+4UW0PG5Aoo6OqU/ybUpP8PZVOo50UTqssT97mJqeI4BvN5mKjopCIH1SSFgIlKSv/mezKqYi2BaxV36nL69PRQoDg8P2Hp2d7ZSzTWtlpNYOKnxRFF45hzrSE/7wDfDj/dE28WuH/tuDsqMmMhWRJKoEMz3L8jR71v9yQxWP6vXFa6TlwNL6LqVtj4TflW4lQKYvC/IY0uAv+bwvglN6SPYFVAVUhEmkB8Il9jq+SEej6vWp53t877vf/b6eKPQvJivDpYvWQ8DFZbT4PxoZfaNQvlCd/f3z//sXiKWX8qfPv+zSdFF8DwNEfH+BJjOeVGSdp9qTPn+5wJL9wNe48s3kgAl6+FuBJ/UpEgsQQNT5uAE0/lFfrktyLZJep2vSW+v69TuNipkhgrZ8A77XHFG6mIaiaM3T29bXaJPMa5KbsOTuT6a1i1/LdzMUrbP3HTcf/PidT3Gvrp0AQcX9ilJ6IIDAJzgsmJ/GTeVrDlZqpEogBT+GBoLvRear8lpfP4ITgitNZ1d0TADSz8ePQC2JDpAAhEZTSbarBDIdXT347PJVS1g/dvgAqg5UoK+3Bxc+fg9pjig4u2rpBFvw9NFipEf6IT+RRniGzDTCH2vjHQghGJnb9MDYAvBMmQN/f6XF+gqVpMVgwzsId0c3ULL/IByxMdCgaP8AXzpLMRD16HHj+lDh1jaNUezxXjcJSOZmFzA9TmWgQ9MEdg1JVZuDsOAANLU18x7JziIcuFA7jPm1bXzpYBImnQOYnZmgY03GtcYR3Olegjdl4MWDmXiyNBHLsxO4e/eugYw0MmTtqxymjjMD/AMJujVTzA8bGq3z4CEqq/YhNz8XHjTmYhj5Obl2raHBBBUJDjzubOYurCHKHyjOSscGlXGarFTrGhQRjRv37hA4BeJBbR3GnKMI9PTHoX3FqK4+SMfihqp95TYOaIGyoeROKzYh8Va/FooUwd0U12UBiY40ONfcLKfmcus4LjSO41B1GfZWpjHccRetdNxHjpxCjCMRf/lpF9560IlTpan41WOp+Icb3TiQEY++hrvc+1icISsPCPTG6po6SNNh5xdYQrLyD5dpdEJoiHSMsEeGtjq/bscFhw5VE/wPICc7jwBlhcB4g/e6hp31JaQmJ6CUoHyBBnpodhfZBGL/6c0H+PLRbCwQJCaRqYcEBGJxdooyvIbnj5TiXqeaN9KxJgRaDtqpwli8dqYY/y+Z9beP5WKMRn2OTjaQe6e2FP7B/nb0mpmSRtY7zj28jeHRfq6T2ru4w8eiUv40mutQQ1PaPbLfbcwSsPdNjWFobMLalFRX6Kg0zobE//377+DC7VtofNyHWcpZWnIMfuWbX0KGJhr099GhthmJUoWdu7c/+ZIfah/X2HGDZKa3h88haE6kHGg8ihuds0roRPAUOZEBVKNMdwJGRS2UIyKZFeELCwmziKE/dUREYmt3GRmpcfD12ENMeDCC/TyQ4oilbtOJ+pEg0J6MDIzY56jCt7WlC87hUczSvojNq79dMb/ik1MMWI4RaMXTmetIeXtPQ/J9qVtAfh5tRXIGegcGcfvWA9x/9Ih2aRoZaXH4znd+HRoGrWPT4eExXrMPYmJJruj8Tu7PJ4mYwAuH8/Fvf96AGerqZw+HoHE+mtnoQVCoY6PVxRmLrO1tLOLLJ0rQTsLz/33wGCOL23hiXwacdH5BOiZLjbccw6DUUhKZcNrFTawsLGGCzu/vf/hDRIQF0rFP08juEZhGcq38UVaxzwD8Sy+9aO0CRtq74bG5g1GCsBQCOT8fd8wvz5BULlCfCbj8XW0/5LhXtyibw8ME7osYJgh8RLA5MDqLew/rzeYkUi9UZBAbGUm/4WFpGJu0Qxrir+KnUNr+WNrlA0WlyErJoSGm/aLtmVnewo3bt/GlL3+Z9nQFYQQ1bnToJVXViElPxSZJ097ulo0I8wsIpm12w607tZbPGBTsjbNPnLSO9Ru0X0UlBRSfbQMcymVULtvYyCgKigu5zj4EjEMII8Fwp13YUZI2xW1xdpqgLxXrBNNeXgEEyxpSTdBA27+2SSC8pVMZAjfK6C7tVhLJR0hoOCZm5jEjQkTHf+z4cfqtdfT0diE7K8+O6mcI+tR4NdcRilAPAp+IIGy6+eOT2k4kxsdigXZJFcqa7elQXpVzCZERsSh2+FrFu/umN3ooB//jf/0d6lr6eU8kAeuLZmPVh8zba5e2JBUvPXce4WEBmJp0GjAV4BK5kP9U4YmKQrp7uyn/W0hMSrBjQOmXcq+OHz6GnKxsy2dU1WgaQaiO91XtrXQN9ahTbqEi+C2tbbQZD3Ho8BG9PUHeGP2niqbcMEX7oLY6mgoSSD3xDyBY8fZGO+UrgjZc6T7qi6ljPkX7BA7Uwkl5Z8pDTCRo1HH1JmVRUa8g6raKb1TkpvwvN17vLuUwOWQVKX6eeDzDm+P/1txpg3e94bW3TYCm2Dj3c2uPhHsLgfw87a8UX22ilGFEpGTYwhaH1/BFxEs2ysAZfY4Fg4RL+KUedMIsipArLcDju9/9k+8Ltejv//zQD3yxoTp7b5VEfp78/jm6c72561V6tYCPC/x8/vj8PS0qxYvQawWILLqmn11PMsMnAOU6yuR78vnaTN2PFlxfQpH60msFvBTtkuWy6+PrbAH0+VwMA3y6dn7pNTp6UIKcffF7hc4VtVld08gdwLmwgcnlHUP2yu9yIghbNMwlUe44ELPHTRai9cTI9Bre+vAivP3pCK3aUbMcd+gsidYD/Gmcwmwm2rFD+1Bz96a1LZATSCGoCicqV6RPSaqKFqr30PjEFAXBDzU1NVTyYhMSefkusi+F/RtbVZGXgoNV5WRq6bh56ybvWx2sY9DO50RGh5swT0+Mwo0ONyMuBFGBnnR2K8Y2PXhtP7zZh0Qyn6TYcPz1J80oSA3Dv3/jEY4VpeONq81o6Zm2yp5t7m1eagrvI5jXEYhosvhosl4v8YPVBQQEhCGYjmnHXSOWZJCn+O8K0f6ugeFArklsPO8zPIiMxQ/LdDDPFyRQiZwYG+uHP+/5XHUxgV+oGdAffNqAp8oS0dPVjqHBATs6DCUYVcRRDVJjo2Nw99Ydvlc4BkZGcPPOA5OZp595is/ZcIFhvqeG60rgp8j8VXk1PacE+0lkk+EnxakDvlg7ZYNOeGRqEQ0EtAODI9ghGD5z7CC+869/y/qTjYyNIoMGQ+NfYmLi4aSRGqGRVX6CzuM1xV4T8Xd21qnw64gj8PrpzS68+WgCv3Y0wfJd/sObD5GUmICUcDqKAA9k5ZSjkU4lKTYYsWTnb9zpRTr34pvHcxHgtY7RkR4ax2BMcK+/aJWh6h9VtSo6qjUICQknq9ygkboPX08/O47Ky89DYkoCQbyDxlHhbBoCyTZl18fP23IIFbWJpEF/j8z33Uc9+NWnS1FLcPXJwy5cahjEvrx4eNPIT5Bx75JdHi2IR77DC/tTQ1Cdk4Qf3e7Fz6+1YV9GmAHku71LqCzMxvXLn2KHTikiPJTGY80Sqi98fIlEI4QyE40xsvWJ8Qky3UUD5qkEZkt0GDqmPHbokCXm6l7VqLKPMqxwfh6B9E/efB11zY/oFKmbcyskF4morCjBiWMHuOYb1JGH1N9tyt2EETf1cptbmEdLUxMa6usxONBvw3bPnXkCDwnQpfcO7sUMjW1YSKg5Tq2Puxga18osk8wNbYWOJmYUuVlXDpu3AV3lMgbSyUQEhPO6j9Oh5CElgazeUzMF3HHx4iVj6SKQ9Q0NBB571n3/5Vdexv79+y3ipfxI2StF7UUaVb2nUViLy3SwBBcqR9+mbPoSBN+4fhN93b1YXl2kU47GqdNHUX1gv1nI9dUNi4yoPH6FOqcc0+6OPhQlhGKcTmFrx4sgyw//5dvVcFD3fnJjQNn9yKUOdPcNWjPINALArvZWHNuXjeNl2XiLsnultpfAwRsRgb547FxBVkYqvvMP93Ail8CKwE3FJ6rgc9vaxskzT/L6+jA+t0x7QucXEGCOTvem9gfVBDY+JCfr1MGl2RmLhmxQhhcIusWKNfpHxF291xQ5bqfjlWOcJuBu7x4mSaAN5vfbtM0UfpKYEtqlYDidY9glQNbxlo7C8rUPcYnIIFk9VnUQhRl5COUeBQWGYnp+BXce1ZPozSKVz9exmZp/BxA4+xK4+Yeo4GMSCbRzA4ODBECBuPuwAfHxSdhPAnD34U07fi8uLUZdXR3lbtMmRyhS55KZPTvyEhCKVDsNIrKWtibk5uVakQhFgeRiDxPTk8jIzqL8+9H2TRlh0HM0H1TTL3Tqsrg8z3VYscjNMAng4uoayfVB0x0FA0ReRPYk66vUz02uiSJq4yRbaordNe+Lq01TOF6ahrevNeLZgwV44+03zE/sci33l6ThBxc7sML1Psz9lm5ev3UDb33wHtZWCQbo95QrpSNgH0/guWdP45WXniUwIFlXWwyaTI1X00PH5VoX+Sp1uRd4OXvujBX/KAARQXA8TiKlXorSq3gC+E36I+Vfqlp2mXoVR31WSxcFHKaow4/o81577asWbAgO9Ceg84aapyunT3ltOspU9XVZRak1ao6I0NSJKMwTQClwoih7GH2UcsSU3qORf2reKnutgiEFkR49fIi6hnojf+G0V5pOYnq/6yLRlEbEE3hFhgage3qTUFcZYd5YgqfiXzbn1Yf7uUjbv8EXRPrxtdoHyvMOXy3AqCNOPaxrA//lsnFN1EbDlftqeInXYntq/5Lq0t7oHjy+83vf+b5FuwxQ6aV6uFCuq0rwX4CMjhNcP+/al1CdXvcFsBIQcsEt2TRFz1xgzUJtQn/2/nwGf6cNleGS0xDocr2Pnq9Xf/47/qznCDDJiNmMRP5NkTJF4wTYXG/pukaxJX5j72/Ai69TPpcAlZy6RnlscjHVxE/+eJlMsWt6i0CBRpAOfWLPD/MIIDPewZfyvBDlQ2NNBdC1XLvbhLs372F2WufNazSeXFxuShQNcCiVIS05CfHRYSjMS8HU0JBVka0TRMhhKNweERrG64UZbXXmTaYxVA8iJZUnEmBpXfq6e1Dz6D6OnzmJwsICxEWGo6ykyJq4fnbxExQW5PJ5u1QOssGYBCr7riUAL03NWXNP9dQqqDiMCacTSzQST1bl4U67E/Xd43imOhWFjmB8UjeE33k6H49HFlGZE4EPagYtKnK9fRRv1QwhyRGF1PgouPsEwxEfjYS0FLiT8U8uTNrRlPbEomI0FiqdH3JOIiQoEIGR8fiDnzXSIe6hKDkMkVu8ntFhbK7RcBbsx/ferMXCOqzc+b//6jHskbGoh0sa710Jibdu37JcGVUsqiHeJFme5pgNDg+hvq4JZUUlKC7Ks6aTAsmzdKoS6HCyHp0g6fivoqyAAHEbiZGh8KURWV7etMqWwLAQfHTxDu7WNWCDbOov/+2f4fypkzTM3jQOQGFRPr/3x9zsHOXGDTm52WRPyjtowtjoEI3/BuIUAud7qVh6gcbjTHUe8pPC8YNbgwgiM/7Oc8WIJPBVJVtmZhk+aJ3GJzpOTQ3CgeRQHMuPxZ2eKRQlBVFG19DcWIP+3l709Q7g6PGTlGnlJ6jqZ9kYnELYAut3792jM5u38HtUTASKy4uQz+sV+NTYkCm1DqGTkjyvU551FLO5Nou+gU6c35eBlytTURAfjv/8YQsKs+LgRT0bmdnBwWIHpqfHcO3eHRq/EATQArd2tsFjfQ4vH8xGYXo8fn53CI2jSwTDwOHiOIKYCAvd68gsJjoBPQNj6B/swStfegUZlE05SemfdLK9pc32R8A6Oz2TIHmKjnkZOY4kJAYHI5Qg59jhw2gicNneWOW102HGx8B7cw/leYWoqizm22xA8/2Ki0sQEOTPtVEkMtWS/psaW3D/5m0sEHTnZGcgNTWNbD0SiYmJ3FMZuA3qSBzm6YjV0FQJwTKKaqshx0OlpibRFnA95DAF0GU+FF30ohEOoGMODYqCZuxuEmzu8LpEwKxXHVm4h5varGygo2eEOjBNZ3AU5RVlRsKMLFI3Bbg62gkwKc8CH0oy36I9yM4l+CbgUkS3trERrQRF586dooMJwUsvPWe5gBpavDCv0Sj+5uSUgD/qnEJzWy8+uXQbH35wGc8ercaTB1LQ0TeB0qwo/N4PHuJIWQw6BubRPbqCs4fK+BluBDEkKZR7le1jaRrPH+FeEchfaRnFg945vFTpwE8ud+LVI1mI9FhCIwHFSH83ZdAf3/jWN7FD0iWbSHdM/QfBX6erh1JwCJoJfjWXM5JEQceow339KK2uxAz3qpvfq6Gsu5tWWsVZuyRDawjy1wmBN2qaOzG7SLs7OWsAsSQ3Fb/7W7+M6Jgwy8cD90JdydXLycHPC9jxRHRghB1jyZaurYn4xmNlhQTg4mW8/9EnJILetnZqSqo2J9xYuHNv1fdKR7EjI+Mkaqu4dO0Brl6/S8CgFiXc7wB3dHVqhqbagoShtaENqsJWR3+1BFGqi05FdGqTkZ5hdnCDwrHlwTujXOwKp+y4w5/XptYYTa2PcYp7OkD71Ts4TNKRSOI9Z2BK0yiWV2mbKIqq/FM19rhzhDroQ4Il2zdHwrVjrW02+PwtOvJtAmEBvvzcPDSMLCMqbA/7qc8/I0lKjguA984ixiYIurls4cEBcOO1f1g3iSGC5U+bp/Grzx9DG8nBcE8f7a0PvN28+bWDo9VF+BJlbpI+RZXc8kNWoMb/BLgErmtra2mTAq1Vxr6qfUiirzMQyvvQaDdFoZ0jTuvtpwKEwpIC3uMWQfUgZmiDp+gz52jDutrasb6yiGNHjhKcbFHnV6WGlju3TGLiyXXUmnt7+xMfuBEES++DqAcLXP8Vi3KJVCkNRr3LlIuqQI18RQCvTwUcQQRyyqXWtIvV9V2C/E5UlFeYz1fz1SiSRBUkdfT32aDuCM8VGwfYt+iGpY1tu+8ZtwCSNO71Hn/mdchfW8Uj318Vj+47lE7aOX2ZueMXIYLhIem98s0U7RIOkQ1XpEvVjHqe8Iz0xOOP//iPv6/Fs94YLszEh77Rm7qOCIXUBKj0HD0EaPRJriR7/UZHiOq9sms5Ynzp5w8XCNInGkjS++p/fE+9t4Ey/l6faxE1aTUfAjrWBkKfo5virxV5kod1JdXbt/yH3+jB7y1pmDdlH83/041rRpadUfNLcxnl2HS8IKYuJjM4u4mJFT6PC7Wy7YaRvUC+1B2J/lt4Mlk5aL6u4wlPD7z3yRX0dXZhbWUNe2rt4LGDUG58RKg6LxOtbyyjko7fl4ZubWnBolcCVqF02AKd+tz2zm4yohmyhgCywmCUl5ebw5CT0LHj1c8u28UfO3EcGWnq6ZJGcLiGO/ceUDjVyoFOgUqj0PX4+JgZksBgf1P2rV13Xo8m9segu/Exr2cVo8N9WHX2IjZ8Dxc/fcty0GKj4/B/LnSgtW8WLx7IoUFex1eq0lDbM8vP9sCRnCj8xj88MJDQOrWC3MRYrJMpvvvpxzqkprBGI1glx1xjyYYvHWjJgWMEVnWYWCCSp1B+6xQZdmcDjYsSN+msgpNsBMivnspFQ/8M8pNj0NX0yBJLVRChfRt1DqOmrgaXrl6yY5IQro8iA+pWP0oAdvLIQUzxnuVUrYUB10wVU4pe+ugIgQqpcTwhdHpqoqeOzitUbj+yyra2Llz87AYmR4ZxpKIIL54/h6nJacrBBl7/+Y8RGRlhRkf5f5JBTzI1VfAoZ2qWIGt8bAShUUEE1kE21ijQNwTBYTFY3fPGS4cy8V/ffoSnDuXBf4sGkwYiIDQC//edevz+q4fxW9/5Og5XHcYfvN+G7z1TivWlGeuGnci9UAhezDM7Ry0JfGnkQzFLg9ZPRp5A41b3uA4NDY3w5fWEhQWjpKIEKemppn+9Pb24duWqHW0Vl5eZcV5dWqNTCrR7EfBua2615GofMn/1sFEn7oPFiShNCEULHcugcwZPnTuBtsUQzG95IiXCl68bxySBe2lRIQrjvJEdG4LXqshiafyuDczZwN2QmHjs+fpjj2uxr2o/1yOAa7mG6NhoMzo6mtQxlc7j45QorWgSgeXVS1fgy31R/szc/BxiklK5P8E2PiiGoEN7fLCkEllqblm9z1i2zezkPcXFO5CbV8C9iqMjaMT1qzcxQtCq48r8/ByLasTHJ/Lv0QSUM4iJieU+ehIIDPAy9lBSXoyA8BB4+lOnCR51LCAnKGOo9AlFNcSet2jHRKjc+Lk7NDzqYbbONVROp0XnaXiSkuMwNzNG0hSLi1fvwic4HKdPHUM8dc/Mk9kz5cp623FMLK9FLQg0QH98cpJOdhwRfM3S4io++vQijhw/jEJrKhlgI3Xiub6KrGp0lZKQBXgXF9dQU9uCjz78DJMkCBFx0ZY3lpIQh8MlKXRU3njvQSd++YkK9BFYmOMgaFshmYykfswtzaMwLd8Ggi8RBJ+vzkIFHfdXKb9Di9voHl/Alw+mYmTTH46EDMpbEB3zHpKziiyfcocAVO1NPH1Dbf2ieK/BIWHIys4xYq35kOskxnv8Wy7JYiTvOTScAHJynNeyjbDAUNvLdfqIBYKOxvZedI9No29klPuzi0P7cvC7v/0V+Ae6Y43XrqHZO9s6uibI9XJH86M6xBIQqd3BGkHJMnVbVcSKvDtiornG0egjiIqlU/2d3/51G8u1TsCnI7zYpBQMTk+gpr0RD5s7CLge4eH9ekSH+aOqIhvlZTm0i+F0bMCd6zf4u0psrJCU8/2iHTEEXmvwpu07dvok9h+stCkM7UPDeNDahIu3r2F0YtrWR4U//QP9tO1BGJ0cwtrWEkqpm++99wH3MMj8QRjXRGQgODwS8SQR7SQ7e9SZvOwsq3KfnFoGOS1lkP6O/1MeUwBtRG5elkV2dOx4+lg53rnfh9dvDFo/wFky2vL8AkxODpJ0ukDQ0Yockmwn9uUkIT7UH8PTy3j6ZDHC/IPQ3dlDgraL3/j2V/DEqUPo1+xXkjYRYJePV0sptQSZR19fH8FhGI5QN7c3VtDY9BgV+8otRae9vc32PZR2Szlelz67aLnABfmFfAtPXLt+E2qGqsKvpWnqO3Uhl/c5QEA+R8IUQ2AcRJkXIVF1ogqVQlT5SwCkliQq2omIIvmhXLW3NGGf7Bz1sX9okP50HelpqSTv6xZhVqqI8n1VGKFCqSCSs5ioOJLbAcrRFsJCQwl8V1BYWI4I7sUusYByk0NCI3mt69gftYXBJTdMr9NfUYeX4Uvwv0ewr1IO+nTez7zWiHuvo0cRKDtK5EOkf0nRXSq+ouYCVlo/haLkzwUOFelUgZ+ixfLfHr//B3/4fUWUxEYUFhOYEerTSwR85FztIbAjdkglszwrGhYZLX2v3+k9FCX4lx5erscXAMuiYjJoQlF86HWGCHkjBqBkrewiXd8LfNl76Tm6Bn3L97IoGDeCcMj1Ev5BIE2/txy1z29SgE4GQc5UrEEOQaXOctgrRK/auL5Zsg+Ldgl4uYO8y3p8VMd5ID9UYw+4iDQLO7zXxx0DlnitmWAaZOvm6U5BikUQjZuvlxtZhh/OnTiG/q4OXhJBG42VrkEVYeozok16WFtP4xpszewOHjxoDNueExRsodqmx48t2VCh6Y8/+pRCRnDoHMP7H3yE/VWVKCkrNvA4MjqGSxevGRtMJvInfLEKkrCYSBpbP6sq8uW6EgWh1zmBlsb7uNdUi6audhwrSMM3n6rE4fxEGpRlxIb50kCoVHsX9zoneT3bSI0Nw3dfKMZ7D504kBfJdd9ERk427j58gJjwKETTeAQqfE+WkUfQ8EkjHQEB5hyB4He/cRirw1Tk2SXkF1YgjCwpPi4Of/3RY/TMbGFidhkHUn25Tu2YW5i1I6MIAp+AQD/Mzs3CkZRgIej9lfstX6Ojp9vaOZSXFFoEQWwtPS3dHGoU11URBuUChKs/0sIypgng1J9ph1ZL0/BlGIb6R9Hd1Qsf3ttv/crXDKB2dHVb+F9yrCqiGTIytRaRM17SUG0aISm7qnyk1J1tzZincnn4BSIjswB+dPDf/UWD5Qz0TK7j2aJw7l8tZmdmEB2XiFu980iKDEJ5VgIcGYW4dL8frxxKsv5dCk03NtSituYB77OSDrbdJgPo2HqSoCE8KpJA1IlLl68Z0PX38rPj2PL9BCMBQUYIggMIlnjNYoVBdEhKaVpW3qK3J3r6OnHq5CmrUJyeW6AxXMPJfYUIDeL7EDwOtrZayf8rLz+Lf7g7gUuNwwQCXtiXEG5VujJU6pa9wTWMDvEnOVmjYfXHf3y3CydKk/HpowG8caMTZ48SSO750CC71k55aaoyUsWuYvE+MjDU0fWVdQyPjFlez9GDhwi2Pa13VUws18PLH/WPatHc0WIR4gWyY1XkThK4KX/Ki6BO+R2KIql8vadnADdv3UVbSxuiaVwz0hSFBcpIYtQfS5V4dyg34SRFWRmZBA/uNPyzaO9txxvvvYPUnEwrbQ8kcLRjaJcRsfeQ/VH1q3J0Vs0+iXS52e80DFmkT5XSAwODNlzbj3vQTABB04EC6mw8Db/iaGYzZeeo23JmunbZOEXdNFtOuUKa9dnd2YuHNXUE2cnITkuzox6LHAyPcu/CzImIzSt5u72tjQ6K4KuuhRe7h4qSDLz0/Bl65iU0NzQg0RGBsOBQ/ODTenSOzuN3ni7Fn/70Ee3HNJa3vBEbtIvalls4fPg4dvl6VQTvEYztkHz0rbijvnsCy7y3H37SjE/r2vF8pRKyY/CzuwMkff5ISYxXzArz05OW2yaQquifCLCOiZR4/ai2BtHUX0VP1FE8NTUDkfx3gvueGJdsVXvjJAS9Q060dvWjc3icL3ZDTkYa/uP3voOYuFD877//O8qUKilTSfhVMeaFQYKo61evcm2GcODgAcpBEFfT1ShzgyR6YXYKah1TUVmG48cPGel93NyAGoIETSTxCQpBTQtBV2Mteocn0NHeR7kOw/HqEjzz1HF6EhJjknR3Ny8DvNrD8rIyLPL7xdUFpJIEFRYUIDkjHfMr83jY2ozP7t1Hc18PZpdFtkg2Bp14VF+HBdpUHZPqOL6+scYafyY7ko3cK5KuAMLe9iqSM5Px47d+Rp0PRTVl14dyrnVZWqLcefgSWKriXvLjRlBewP1qx9rCNBwk4+OjozhQWojirCj8+Eobegmqlrbc8eVzh2mTo6kHczb3tLQ0HT++2IKesTl85UQGosJU6QeCzGjqVIfldaUmJ1Ifxvk5klk3goNtErtt6uoQ7VIn0tLT7BhfJyoKIJx74gmL/Dyizna0d5JkOblXmtMYjnQ+99jRI8QxW7hMQqG85COH9yM9JYF7N4ajx47Td43YRA35Pj10lCp/rjxLkWpuAjppm9X2Q7m+Gv22traChtpHVhWp/ptnzp3jczqp63OW96c0FQVXNGlH9lc+MigkHLv06/L3oaGaEbmH9NRU65GmKRaxjngbc2ZRaPo/pe2UxgdZw+fRVRkDT8qhP8HXBnz3tqBO/Yr5CvB7ExQHeBOv0U4Kr+g0Tv5CJya6FxEuVeSr4l5kTYEC2RIFV/Q8+XyP7//5n39fPygUZ2BHXwpBySbZXujnfwFQ/D+LTmlz1LJBD8E0a1zGP0sZDGTpqfZX19+/+EGfI2AmgKSL9Fa0jU8W8NP7Gsjik/kUew9V/xgoFC/Sv/ylQJdsppLoBLrEWO0IzK5TeqfoF6+Fm6EKRlclo3K4lESvyePbWNvYI/CikG2uWa+imV1fzLsFwmtvA0fCppBA9u9HBK6jp41tN9y48xhTUypdJTN2p1v38aKyh1NgAsnm/JGboXYBmiU1Dw8aJAmN7kQRH+XiaMizSpc1rDkzM9PKs4V+1Zhya32JTluJwj6o3LePa+SOK1cuYXjUScaVbMb79OmziI6KRTSNe2p6JrKpxGFhIRbe3aRIzC4toLSsHM6hIQrzMlG7joa9rOy4kGx7hYpzkGzt3oObBIseSCILirHqOqJ+/nutbQKxIb4ocvijbmQDGfEhuN06jnN5YWRs7/Aa6PQG+hBFUKDRRe67boghKw6IS0Xb2BpO5IfhzftDOFcYg+nBLkTSWE1vBaJudMtyj84fSEeI5yZeq87Ex++/TaachvjoGLSTES0TfAkUZ2emo6Jiv4WrR9Qbpo9giSDjzKmTSKfDFJDWcfc297K1/jGmJ8YxONCLHL5ub3sdDx/cIyM9jMjYeCwQPCnpV1Uuj+tr8eozTyIvPZGOZz9WBXYV3ubnKJKi0ng5igzui5LS1QRygp/vR0cb4O9jDf6iYyPQ3d0Jt10PhOcesrFH8wTwzT1T+LWzWdiZGyCIXOT1usPLxxd5NKz/+Z0a+ITE40fXmvCVY3lwn+3FxPgIwWs49zHWejkNE0SnZ3IvQyIxPkmnNDaKlIwkPL57Hx6Uy4XZde6uG7LzaDjDo+34TknaqupRwqfWTY5CzlBJvm0drSgurqQTD+bajPB35G00FB99eoVg/gNc+OgTMsQAHHrqWfzRP90nqPDC0dwI5JDZ5yUox8yD8rOD7o4uZMVHo2Z4Ef/+jYf44FE/dnzJ5Cem8K1zBeibWcbI+BJOFyWghWTj3oP7SEtKpZFNpC0IpO7uwdv0QPrvjk8/+pis+RB86JSGxqdRWlFl+TjKvwih3tiRysYOiUcOgU03WW0vrnM//Qn0c8h8A6krA4NDuHrzOi5fvkMd30JOVgbXJR/7Dx2BH0GNkmtbWloJgoos6hdOMnDj2lWkJKcgSQ5mehTjBD1TE/Mor6igfGiEicgaFZXE0SJf/FKkXMZRBE5H0YrsK3mZZsDMmNokxMcmYJ1AfmLWiYOV+xBK3Ra50/GQWgC4sJeeLXtJh87704xVVcUKOE8RNH/8yWdYmFszO6thwhmZWXReGfaZ3XRaciQhBA3DQ8NY4v0sr2yhs3fIcgqLC7ORmZFCUhKDmakpNDY24URVIY4WJSM3OQL/dKXDotfPHMjAT2/14FtnypDkyAFNF+LjlRgdjnffegdqrHziWBWutznx4SMCpGg/BLrt4IVDxagnobjwqI9kLRE3WkeQHRuKv/3B/zVQGEXnrcignIqAi6qfeaPITiWY5l7pyFyNapWTqtY0i7RPiytLtL+7qG/txPDYFDZX15AWHYEvfekZpGTGY2pyAprnV1hUZEftKuwZn57DlUeP8eTTL+HYidNwjo3DERWtslpMz47Dl051h3qo4g91VleRiRz7I+p8B9ewj47++r3baOsisW3og7N3GFkEqd/+ymmcO3WUexvIe3CBDR1VaWD4yOAgsmhjI2Ki0dHZijNnzpiPWFpbJanpw73mVur9EMbHRxFMpxyw501nvk2gtgqvkABs8dqKiwqQl52L4d5eAp1Ik7cxroMaiDonR7iPbRgaHUBWWjbJVTx1YhJLG27WVf2Thzfwi3ffpHyu4fDB/WiirfPgWqjf2QeffIipsTEcqa7EZ4/H8WRFMn7zdA7Um+3PfnwHex5+KM2KJlihbfPzwDdOF+N8aQKBw7z1ifTQQTplfWhgyJqcOtJiEB4RSAAyb9EcRftVsKJmxSo4yc7KpmrsWuTr1ZdfklDjytUbGKIuKhCi07BVAhgHwVUQgb90uOYhSX5jA6oP7cPLrz5Hm0gy2NWFzo4BlB/Yby1PPPbos/l5SrFw5XTv0db6kljUQWOHXnn1Fdy+eRO93V3QeLfxiQleZySCSHa8SOiGSbAVnVYUSTOllcg/OTnD7/2RTN86NjGC2tp7lPNgwxD8COrwNhYW5gwMaVRVBG2uxst19HUhIDwQAR47KHUEw8d9DZ0z9Kq81zU3fxszFLinMKQi3m7cZ3f4kpAF+XtxbVxYRQELnapJ8YVRVFgnUm+j5ChXSo9SMEbPFZ7y+Iu/+AsbGSSLImGXqdCPQj0yCAJb9me+4RdVjpYwxucKKAnwKF9LiFMDqM058vdieK4HX6z3+/xbPVzRKR3p6KhS8MT1cH2W8se+uAb9lt/oWuyLP9EgCsjpegS6dB5tSvr55+l1Alr2L52SJbEqAsafrX8XDYQWfXBhG1PLanImtrOHyT0qDFGuw38L1WELyE1N4XsTwJHRT86v48rtx5ibWzHmIuAWonwkGnYuBZGsB86ePGIl/8qhsVwzGqU1Gp4tfrAAoKI1i8uL0Awz9RDS0YWSAadnVTa7ilYCkCwaXjWPa2nrQntnFzLJoo+ePI6SomKCrkjuuxrCudkmqhw/ITERKenp8OL7qYuyzp8HerssLK5Koi2CTpUqhxA4uJPFF+dk0egkofaBhpuSTRE8Njc3wZOvS/HbwpmyNIT5u/azeWAMMcFUipkB+AaHoKwg30ZaDJPt62hIQDYhs0CwHynxUbjTNoI+MaujOVSWJkQGUuCDQvGT2wNoofPuH5jFgHMSOcnhWJ+ahrfHFh7cuQ2iHEu6jo8lEFlQo81Y6+MyPz2PivJ9iE+IgcZ5jDpHDIxtkaFrruMq2c7jmod0GocRSgAqhyu5zMjKsqRqdT/XfDkNPFdbiOLCIku81L6s8vqV+CkZFDDXUO2iklIjD2JVE/ysHYWw+XzlEywuLcLT1wtpCSk4cvZl/Md3HuN3XyzHg/o+/J/fOoHQnRkC3h4CTAIO7wB8SHAzsTiJr5zh9XPtnq1IwfpoE1YmpzDQ1YvO7m5jPqUlZby/JAyOONFHkPTeZ59hgwq9zs8cHxpBRUkxDcg0ouKiCVRKCOh87Pp1NCtjqIf0TOOqBMDNufH6iwrL0NPZTae6SLnwhXdgGFq6R3Hvdi0SQgPw/DNPYHJ1DwcLU2yEzLWGEfzKuSKs8C1/dLkDxfkZSIoNIZsdgiM4EM8dysQz5Q48XRaHoZkNvHmzg/K0g0edNH6U97PVxYiMicIK9WONgHdmehb3r98iSI/mfXqjo6PdWGdhcRHmudax8YlITEqhgw6yNVdEOJb7Lt1W5MqD8j1J53ntzj008z42NvfoECMIoOspu/e594sE20nYV1WEqgPVrhQJolDlHKo8P4ngT6NF1HG7vLjEIkwRoRFwkLR4e/iQtW4QLHaiqLSUMkOQRRbsSzCk1dTxtsifbJQInKqrJSNf5LJScUhCPMnIx00m09OT6cpUhRtghTJ6jvLMXHZSeugCn4py6jqnyMjVwHXQOQqncwob63soyM+3FhxqpKlIYDBJQWpaugGXjrZ26x6fT6KlxFxFZnNysq3XUkFujlWaDdCJptNBRjsclKUhJAUH0EkDT1Zl4/982oavHsvEp3VD+KhuBGu0C496prG544ny/FTcvX0ZhbQ5baPrNvJrjwQ0O5W2hv/96EIz/uSrh/F3l1pxvCgRI22PuH9LyM3NM+Kr/DhFAHWPTuqmc6iPRnbNjo901Kpm1WolMTw8QlJYiaXVTUzNL6CEci+wKN3/7V/+Bp559hyvu8/0VicK1g9xfcuSt9//9AJqm5oJYLSHoZR72lICnC4C8zfee8uqbC0Jnvs0TiKmKKsIVHh4hOUgKaLx/LMv4t6NB9gjoSjjmv32r34DFUU5doy7tLLOO6WPoDwrv0/FV2oRtEg7o+pc5X4ODI3ZUW5zRz8amzpx+dIldFG2fHZJ0ivKUZ6RiwbKqub1uvt7U8aklTtYoJ1TVXVZUSFt0ArBC+16awvBdCjKSipsLTw9/RAcEIZ1AuKplRX8zx//CNcf30FgmCcm5vi5tK/V5RUYHehHV3sbjhw7YpGbsZF+nCU41gzOH13rIAgbhH9wMH7teBo++vAdbJB8NzfVkcROYdxJ4LswS4fvgbDgSNM5FeUo/UUymp6S7sorJDBTyoP8pfJMdawrv6n2K8pJVk+rvv5BK3pQqw9/FQz4BWCeYMaDP4u89tBvPW5QQUEeEtMclpKj1hnhQZFobG7D8sYqjp8+SWK0YvsrXVPEVC5T45OCKLthEeEGjs49cZr2ww1jJKPKNXPppJu1i4iLi7fcMEXYlYJD1cDD+zXml5Q33kGgF02b5E87oJQcYQcBL2GDyIgoC/hsrm/in372E9yoe4BVnz1oIos3VTwt0BdR/p7oml4BPxVbBMMre77WZNVzb9MA5xzlemVrDxEEvO78/TYhre7Di8RbLSOEPYSDpAO6f4FD2QHDLrwYj+/zIQO+uakQqwsUGRCzn/SvvhUrVBTLFclyGRMCLD5Xb275WDRIOprUkZpFvGSk+GT9pw8TCrS3ouOw39l72K/++aH3UUWXheI8aTn4Ehfg0jfyObwOvl4P3ZAEQhWOUnIddQr8CfhJcNRnSqBLhlMCJsYpRKpqGnUM7ppXcp8LeC3semCKyHaX13w+3QOlsR7w99OQV186rGH0OWdw+/5jouVlCoiOX/cQ64izMHECAVBmaiJy0hOwQcfnTwCkOXYKS84sLNEwuRzjFA31lsKcNDbdPb1mGAL4+9XVRSrRgN3bwvIaHUK/zUzTDT/15BOIjY2mAvjBnfelO9e9qs2B4n7cAS6Kl83iW1VOl1PRLlWFBPJ+qTAUVlVL3rl9hyzXgWkygl2CDo1fUDm/BvRqBMzM+BhCVSUy5kRAWDj8txcRujWNrNhg9PaNIjM5jg48ANEEmuVl5fZ+vAhkZWfiB3ed+MGlNtzvncNf//oxLI71Er7uorBgn43VOVOeioetvThWlIRvnilBW/0jBFKwsbvG9+42lqq5bZoHKXmYVx7D5CSvddpyXEZGnVZxVVZW5ForMthu/v6AWkvkZiE3PwdrZD7vf/AB0jIyuBxUEjImHSWLec/MLCA9IxNz8/O8qj2LnCTQiCh3RxHHrOxsS8JWNELA+O2fvw6NehKATSd7l1xxc+hYQwhgfK131KHCLNR2jaJnahVfrorHYEsdZdSTjDnQhk0fOHUaITTYf/3j/4nd1QksT/bZ6JCchGQsr9DpUU5naZTXKMPq6ZNHhq+8kAvXL6J/fIDy0YWTBw+go7ER+w9U2Vy4GLJv5TxJCFTdozC2jq70pQkMcjyfXvwEL774IgYHhrE458ozDCSrq23uxL2HNUh2ROPl55/A8vQY8jMc2FqawJPVeWgenMMT5clw21rH7YElXK3twdOHCrhProKD5vqHGOA9Dg/0oSo7Hs9VZ+BISRqeO5KNzPgI/NUHjfhfF7pRVZ6F5eFO9NDBTA+PI5SOIDLaYQ7M4UjkGtPAunmhuKyCOqTID4Ek5V5RTLFs6WkfP+PmrVsGLAPDw22YentbC/p6O0gi3NHb3oysxFScPHGEjibABtPrqEDg2pr6imSQeNTU1iOR633/7n1cvXwFHS1t8PMkiSI4i3TEICYpyfKtVOgA6sTyoo5Tlf/lAktmc2RLZNdkTySf/N6HdknX3j/oRG9vL/y8PXDiyCH09vTj5MlTVmyjlAQ1WRXTlc7KeertFIVr7+nEnZr7uHHnFjo7ugkow1F1eD/1M8oKRhTdUnqC8qMcBFIaQhxCIHPi2CE79lE7huzsLBw7dtTeX9FfJRLHJSTCOT2FltYmOuhOeJLMJSfFGakkVCT5mca//VIlPq4fR9PgDH7jbL45Tl8fTzr5cKQ5IpEeE4zK3Bg0dgzi09YZ/IeXy/GwbZRr6oODSX4E7jeRSeCSS6DoxT3VOgvgTtBuaCh4RnKSpTyIUKpPoIiPjn7d6HRU9RwdF4uQ8BBU7a/AfhIJJXdr1mlYZAg0jmeN9m9jdcPkQmkeSpafmpuziEVYoB/OP3GGxCod0wTlt2oeYGB8mMTEiXWShzgCdynHyirBP0muxnBF8b5KCHqqK/fTNq/BQYer/M687GRL8laUzo16Lx+h16rKVHY7i/eXkJqOCbXPoWyurOygrr4L7354EbV1jVicdKI0JxUvP3MWv/qNryMjOoE2k6CEvw+MCkNaUoKdXpTkFuAAQVN8dDSamhtx7MRJZGdx7Tz8ERXpgINELjIqlp8P9BA8/9e/+2uMEGwFRfkhKNQLvgTjnh6+yHCk2NF2KklaEEGbKr8DaYs17L9uZA0JMeH41dP5BF+jCPIhBKD97urrwNKsk/Y/0HRJ96jEdc2s1agqNekeGiKYjUwkUOok4Smjz/OyCloltqtdjKqBBQGECZQTqSpCkRG1eFKKh474pCvyyeOTE6YzyqW6SGAaGhrIvQ7GDG1VTU0DTp45a+kq165ds2hQCQmRk7Z8S81NqRtKQNd7SVcySZ7VlqK3uwflvC7lN2fn5EE95UTWRGzUyNtOzXhfSvQXwcvISLOejT/+6c8RFhZHgF9s6QsCmipwUR6Z1kL+UYBR0dqQ6DCMrc1geGrURgI6EuKhAsZYX3dkRvqjdUapB7wuLsQ8fOHGtfGlzdgj0Vvjnq8SMYcE0J/Rt/PtbC20DvLPkinLn+fPhnf4n/4mAubxve997/sy2gItvA9z7HoDezG/DOjwD/YC/oE/8XeunwWQ9FDESREwY4R86P30XD0UhXD99nMAZe+tnz83bvpO78vPMXDGLwMWfC+9hSJgCtVbvoW9v+s9VLKpyI+MjxCurkXvI+Al8Kf8A/1uZWWNwrbO569TKeWQtzBNIzuyrGNGgjIu3jj8seZGI+S2jV8uUNGAlxmrwfEl/O8fvo6PLl8lIFigAd7ix9OZRYRa2Xl0eBRiCFjiaDiyUuOxvOAaeLulCiDeT0dXrx1zFBcWYJkCyF9ad171vzpy5AiZ4CCCQ/xpwLvIeCNx5eYjtPUM2P1npyVTgROpaJqd9fna6B4/Xzf9p31Ru4G5xVm8897bWF5bwRSNt3LGlCgq8KF8oXYK8PnnXuDvqbQEJTn5RRTmSKuo076nZucilD+vELz5u+8SEPXhfkMrbt24ZbO6VmjsV+anqHB+aKFT6evto2KForC4GP/r4yb80ulS1PTN4ZcPJ6C9sRZJCWn4D5e78J8uDuFmbTeWCHYv1I5gX1oIFsb6kBgfSaFxM0DhT+UVQJYSqHfLqvqe8Ro1y6+tvYvKzvshi52eniQri7ak8giyMyV8BoYGYZ3gYnxqkgBrBgUEMGq4K0csUB5IJnmNTPf2vTrcfVirleN/WwQxobh954ZFYqJjYxBFJ7fL/ZLZ7e9sR2SwH1JoPHVMIlkywkGgEx4QiZm9IHxUO4B/vNGPL1enIN5znn/fQ1bFIUSQhf3NtW785VvNmN9wwx9//TVcuvQmHtfV4+iBQ4glO1chgCpoNWpE1a5z82SifP3uxjIVf4QOftk1V41yHc59VN6ExmUMDw8jiAZDYzN0JCBdUNsGAUPlwD14SNZGpyMZV48qyzXwDcD2ng/efucDArFxnKjOwbNPnSJL9rd5h4tLc3R6cTaX7Wp9L/7yQg9KsqLx2+eK8N6DftQSTFcUqe+XNzTFQAn0GpDd3d6CqYFuhCu3jAbvv3/QgC+fK8b43BoO5MciKibeKr/CY2MxRIcxS3Y75pShd+Lw8eOWCyo9NnLGh6CB2K7IXwKBuCLJYttzi6ruWkFSXCRN3rZNIshKT0WwXwjCCbgi6WwDgkPNGYwO61h128rZNQDZnY5CeSg64iguLqSBXLHRNzFxUahrrMNnly6bw56j806MI5tXRRXtifK4xLZlfESS5HTEcEUyFQnmVvE5PggKi6ajCkB+dg4iaAOUu6lqXOUUquLv6tWrRiLVENKTqrpMgqP8ltXtDdy4fstaKmhAeUlxAZJS4jFKQJiUkmFksLmpwRzYuNOJkcE+5NNhKSqne3YnJQ+PiUQUQYxsjOTd18cFyEcJgOqpt3cfPCDIj4IjKRkladGYmF1Fw9AsSjMTcammE7/+ZDH+5PW7SE+MRVl2ig1kViVsmMcKqKA4vy8TXzuSg8HVLfzDxWb83vkcAkw3JKZlYn5qjHviqhJVvpJyvtoa6jGu49AF2paiSvgFh9Duu3HPnXj8+DFKS0uMbIZGhHB9vPHw4T3rbC/S96D2AeUlkjrH9aPdNd9BAHzp9m08aGigbEfC3xP49V/+Gm2rS2YEkIIJ7JQzuKledwSm5UXFluO2SX1VorhAg+aMKl9UPeRSCLSTKFuPH9cgiYTKqlmVQ0YQoD3VMbGcuoo0evp6LfoVE5+Ad9/7BJ9duIW6uhYMDA0QIADF2Wk4ffwgzp45jgSCe19fEl3eS69zEKu7GwgLCSDJSaS+x8Brz9Oi0IG8tsBA9SUjwdgkUeY+q2JO+UZX7tzF3/7TP2LZbQUhUepd5Ytjh0/h+InzuH35PrKSHDh2/BCmNVZpiz6AxH+DIGJ6cgRHywsJOqPxn9+6b6T/lUMZlNtdPKyvtWNr9STzlR2gndC0BYFltU+RrMr23b73GH1DU1DF66GqSgIyRdmUdiR3Q9vH/yyQQd2XzdGea9C1NwG7cjr9CMCUCuPJz1Y+3vLSCubmJpFLUp5JkCzbqdOXFtrV9Ix0y7m8efWGVbCnZqZjeHTQKlFVbSxio2H9Ok6WfClhXbqtnNu2tg4rmtEIOh2ZRoRH8udZ2gwFfNy4LitYX1/mz/RVq5t4VPPYKuBF2rf4OxETFcYJeGkou+5L82YT+fcVypAqFT13PeAgUTT7JH/EvayMckPXzDrtvmsc3oIbCQftgB//plFE63zNMgm0D9eDyMneVxjEhVM+Dy5RwFx/4X/y43x4/Pmf/5lFvOx4TAbGjv/sb/yRN0UAo8XTJriYgSt69cUbaFMsr4vPEfjSiBx9pkWf+BohZQMNfLj+0f+5frYqIV0Zf9RFCUjoOl1HKWoh8UULfpcA2Cbqhfw/KYqqRPSeysP64qH303VaUj2/lKCuaIrGe+g1q+tbGFncwgKRqgD9KpV4DMFkNp44nuyLikhCLt8QPt8df/2DN9DaPWJsWkzOnaDEg4YvOpGbQ8FIINNUFCgtIQb+XnT2BC4SWC0yn0wBmbVqJjF2Vc5l5RVY/67ishLEJ8SR4U7RqToxPTVDozmHzp4RW+9ssqmQIE8a2iCr6lMFiRvX4N2333L1CFLEyG6ZoHFihD970QA4LDFbHfZDA0Owy5vbpZJMzc7g4OFqCwfXPHxoUS4Bjf7efluv9s5WeBCMLPFakpJSMTQ6yvcLQONjRab8cexAJZIJAuNiwnjvvja3UcnPaWkZBD+RyEmNxt982oQDOdGoTvLChM7eqWgan+Oxs4EFGulXjxbiV5/Mh/fGvJXqr1B5FP0TeBa7V/KxqjzdVEHK+1I8r793yIxjeUUpqqoqLBoyM7WALe6fc3TIwJiOABt5PTIoZWXltiZylqpYdaOi3LpVi1t36vGorhnjVGa1hkhJikJfVwtIom0w+cBAr0UVvMngZ7gGI73dqN5XYhWNMvI6qlPOj5J5EzNz4UEj9j8+6cSXDiXhpYNpGG2vQ3xmMf6eQLNlYoXXuYv/+isHUNu3YBW10dRhHw9vA47qDu1L/ZLRio8naKD86n4Hh/qwqnA9gcMmGX9laSXW5hbtaGx4eMjC1uq500VAoZi8wvMUBzOE0qGR0WHMLMyj6kCVlWW7cQUVNdikUVAFl+YGxkT44zd/7es0Djt8T6eBIhlhjT1JDAtAFJn3NF+bHe5tkwe297aRnxiJX9zvtz5BKemZXCd3O4rVsVpaTi7qxoG6wQVMrLvjdsMwTuTHYc8/BJeaJrGPAGx+egy/+OAdfPjpZV63O06dPo3klETuk0un1aSxu7sbgWT2fX3dJsOq9EyIi0MswWR+UYElzz5x/CQKs3Ltvs6eOUd58cPE5CSy83Jp8P2NEc/PzyAnN8daTrQ1NVK21tDQUGdNRw8c2o+ElCQs8NrnFjWf1YNGhs5vcR4nDx+mk0w3WVS1niqOFsmglRsoG6SGnbbYfGi9Zdeco+MIDAm3oxUVD2xz39TPTjloaiWgSKumQqj8XQ5Lx2O3bt2yhrePm1vRWNeKYP9Agsg0HD180MY11Te1YXJm2YDbGn9Wo2FwDwTOVLHHBbOCg0HKcFtPFybmZjBOxxIUTLBA8DU4MIihwX7cu3kNEcEBFim/d/eeRUo1YFkR2H+8WIOCjCRcru/Dkdx4e94wwbKikRt8P+c4wevyPLoJMJR36R8QgqMlSQjcW6EeXbcoVxbvobej0/LDUuLjCVydGOPnEgtw/QJx9X4jZWePQM119Hv48CHMzk0bmNBYGVXA1dfXm46mZ2QjOysTN69ft4pkRZfiuE+dBGyf3b1NxfG0XJonT5y04zYVcPgTkCuapcKLzLR0KyLKIoiL4c+BfsGYJ8iXQ6Qjk2OgzqltB30SrXJ6Rgb1ZAEdlLk4Aqb19W3b0x36iR2RZT5fflDd0JVn2k5ieuHCde5XG4nLPJKSE5CXk4Fzp06hiLKplhVu7t60niSRtOeqvnxAULlEwlCYmY8gEgQvT4JinfvyS6kUcwvLtj5uHpIpd9yrr8OP33sLe37U2RA+j6Y9p6AEUaEZeO9djY1bxdbaOHz93RHFe5wYn8Lq5jLamxtpP/xdSeJb7vQvIQj03sXP7/RgYMENv/2l88gj0BGIUNuGrW36RRJSpTiEhgVbtFNNYofHpul7CLy4RzkEpBsrGpW2STMjv08yqgAGfbz8rKJRmi2qSAo9N/0nAYe/j/k7RbJHaFeuXb6C8rJSFOTlUCdnzXeFkiwqSnn//l2co/4qmvaAwDCBxEBES5EvkcrQkDBrJ6QTI+miCJgmbUxPTVE/VxEUQl0neFcwqKe3l361i/e2ZbZrYLCbdsmX+h6J/MICXt0O7Uk8DlbLd6xhanra9lp51op4KX0gOEKfF0WAHEGfGIIQvyD4cC2VG204RkeHe5vIDfPC7Oo2ppTmxXtd5J7Lfnjzb+57W9ikVV1Y24GXmyLinweH+EwX3JKXdgEwfa91VITf48/+7M++rw1RtEjHF3qyHjI6luPAv8npqWeNRZRohKyHl57D7/n5Br70PN2YvTGF3iJd/NnVioIPvtY+nD9YBIG/UqTDdSTJ/3ExBRoEmtQjSu+nSxHgklHUz/psqyziv0LlrmiXBNgVfdP1Kc9M17u+vmnRLs3a07HkhkKB/HDuEwZmaBA3CMS29jCz44059wBo0Og3ykMR4kXgRWPe0jmAtz+6bKFEL96kOk4r2iXBCw2Psr417hRQNYArzErB5HAPN15VDLpXKhHXoKggjwaZzICfPT1Lgea6qfHpvn0Vlt+2tLyA1rYmfsY6FbYRiyvblqNSnJdmFSfpWRlw0BnJ0aricZAONCgkiMJFp0mLr+n14xOj6O/rwTvvvIPz559BKB2fcrB0rh1JRuMcG0FV9X6bC/bZxatkfA187R4+eO8Dy4F44bmnMToybJExjSzq6e43cFhP5xVDthlJNj/Y3w8NhZXhU7O7yv37sLDni8HZZSqIN242O/FEWSJifHZtuLWKEW7fuo70UE+88uQRvHmtAVGBPtiZn8Sut+SATmRalTRkSlwHTbXXQ8BLswFXl9fR3dVHI+uPQ0cOWG6Wjm4U8VLxTUZqCoL9PGmcqIQ0vL6BoSguKrNjMVWoam97ep14/fV30dUzxD3wQGFKFPYVpuGZJ07BizQz0j8MmVTM8BA68ZEhtBPUqOeUB/c5OzWNsq9xUzsWEVUoO8qRhvdbZlFPUNIysIDvPJVFg7hmFUKXu1dQkktHSzZ6s2WU8uOBmo4JnNufYce1AXQ6owRQ6i+j9hsOAvYQGhlqiVVlqenpgUPH0NzcTmZ7EiN0PAnc4+1NF2nw4+tUoagcCznpMecEwsKiKN/Lxi6v3biC+3W1NlZDydjqzh4YEIrGjj7KVR3SkmPx5Olq68OjCjmVUUtmMsncRVoaGhoQGeKJQwUpdGIO1HdPoyQtDBmR/rjWMWnO7HHvBE5WFsCfznd6csIMZRqdZt/oLI3NBkpSovGj69141DSAb50vwY1L76Oxu4fyE4l/82/+EFGxEcgvK6Zx0lG5i5hduHgBTucIsjMzrQGxDLWabwr4CNyJsIUrYZfXrGhuM/donERCfcxyCLo+vXCB+j1vURLNbvT19kJjAx0/wXlXZwc0cP7MmVME1b50IO5IT8+CP0nJMgH7s0+fxeED1ZgYVKPcUGhGqGRRicIhwWEmjzJYapRJEybhdNkjXnzPwCjtD/eOeqtxOnLaalGjKlkdP7a0tlquoiJ5AkV+3H9V+D0kCXj4sInMewOlJSXIz8tGclKiKxLg48s9GcEYnVcmwakG0avvkxKLbXi82eNtAwWyCY8bHtN5PYSbH8ko12lpehEXPnwfm2tLePaZpzA3P40nnnqCYCGVhnYTkdS/M/syLdKipOFvHMvB3376GLNrm3j7TjdOHixDenyE5ZF5kGAuLxIIrS5ije/z0bu/wM1Hj/Cw6THS4xy4duUSjh89RrDci0nnKG2OH2XAk/ZomWvjJNDvJmZcw4Gq/RYlV35Oe3uLkQw1RdaMPhW1KGFaUcDDRw5R37sxy88kzMX//IcfYJVg1p/g7fzRo0jmZ6ryOYiET4BNJF8FDBpkHRrM36tFiLunRfDVq+pO7SOs6p5pz+Tk5Pg0ziVMPbm4jppcsbXDi6HfSo6L5ZqsYp0yJGChweFLS6uorXmM5tYO1NS30klvoDg/Cy8+9yz1dY3XPEeSvc3PJxhLSqK+e8FLR7a6LsqJL9+6ILeIfkqFWfJZ3pQhb/NbAi0ich5u27R7YRgmiB+YHINnsCf8ffxRXnQAm8s7aLjVCB9aiG+9+hpOn6iA5sdGhsdS51ftpEeFXxWlykv1JkieQVh4An5+ux3f/8YRrJL8TS9uocChKCIwP7tEO0LwtaOO73y9p5f5sekZJ+IoZ4oCHqwo5+euEowV8v4XKGs79N28EV6yWt7s6hte+7p8M//mTj+wvrqFh5SLOEcKbt55hNb2Tnz7W79kw9GVFtHT0wsbtUZyoHWTXxRJPnHqBEH5GFqb24xkyh8JmAt/rG2s0nctkpD7cY8DuVaqHHQnOYhHcEiAqaUazfaTMGsSTEpqKvr7e5BXkEW91YnJKn01QX1mKj+XNoq2PIkAT/lgCsTInirVQ6lIauQcHhxC0B6JlfllRNMPcWssgvXwcT3WlctN8Oe3zf2PItjyoN2cpx4SYK0QIa/sepOUrBquUYHG4oY0nqSDTspN0XHiGeEpYld7cPnMl2ses8f3vvddAq8tAy1q7cDn8QX2j0WyZNRc/W6U26QKHQEpFxoWYLD8Kr5WQE1ASO+h7/UGAl56X12YLsiAG42IgSTXE+w9Bby+yCFb5QYJyOn9VWWikQtK4NQb6nrkEBUVUjKfyjb10PspeVWCrXvRv3IoEnDr38XN18Pd0xvDkwuYIsBZUySMwM+JEOvbkRUMFHqNW6+dHRrpf/jpL9DTP2QJrkrG12foqHFHx27cXD8y47ioMESEBsARRcO9OE1gQoXw8SOTl/nYI6uKp5BuWFRrnU5cpa45OTlmOMUWtM7NLa02L62tvZ8v8UBFeTEZfySVMoTvITDKteXGJyc5sL9qH51kPYUXVu67x83WubYETgZfoVBP/nGTayjgpbmHOmPOSM9Fd/cgDeKQgZn9+/YhPSWFnxGOxMR4a2ERQiaq8SLqKTY6No65xUWoHL+qYr/rqGtkhOzGz/LgwqMT8PHjCVxpm8eHNNo66vitU8mYIPhML94H/+hEFObk4mH9A9Q8vIM//tYLiA/y5HWtIDk+ls7KzWaLibEp9LtEBqT8HDUf3dpcNYe2QeeZTICVnZ9tMqekVzXy6+3uoBIF0HgoNwiYJqBMpnJpgv3s7LTJigzePNnl7buPrLoqNz0ev/61Z7CfDE9dkSmk/MwFNDx6wOuJs9YCGiI9ODwIt601JMYkmMFRI0ZFMKQ4yUlZWPMLx//+pA1/8GyONYldmB4j+FqHL9fuZlMn93ENr53Mx4+vNOErlQkojAvkenshhYrviI/nPU9wDdbpUHyxurRiSapbNPYr/Oxtj0AsU3FDyGpn+bmK7apCTiBVs/x0zKLjTxUSTE5OWs8a9Wy7fuUyzp87Z1VyCY4EV5UwGdnm5h7u3qnh2q3i1ZeeIFPPxNDQgG6Law4qv6c5uwRHIhnnMFZovDXvTP3FEsID8N8/bMZbdeN4qTIWP7s1hH/9fBlqB+awRwafnZaAgYE+zBA8l8X7ozgpFOcqspCX6IdvncrF+twQ/ulnf4MUruM3v/3bGJ3fhsfOCgYHe5AYG0X5VdjezfZMvewUKddxg5OAM5zOSLkk/p6+Fh0NJ0CdpvzpKDUiPgqXrl+iE2/m+mxTnrswNN4L9afTDMGhgUFMEJR2kgkrobu6uoqgM5ngYQFbMyQifC8d+3hTBjRmyo8OTInHa+tqlOAijPpXzSJ1RLWyukzgpSMa2UQKG6/Hg+vroMGXA1eXbb6EsrNJ4OSqYhK7VsHK4NCgOXTdl8arOEedlnvV2zOIJOr/8WNHDKBLzzTvMSYqisAgiPswS2dUjHmurRK03Wl3lUOl42nlJCqnRUek0RplRDClthCjfO/ivAKMkTgownfk2FGk6piJtsvfL5iA0JuObx571ClHmA/K0+hgSGCvkzD96XOl2PXyx4f3u3GoNA8xcdHYoNxZFSZvfFfHilw3Wl+kJMaiuqKYDjEY+QUFFp2Ym52izd1ALGXRjdeqmZ6+Pm7YV1ZCp5dCULBgR1NqKaN1XFhYIun7iDocSYcdj5aWFnOEqSmpJHtNuPPwEboHh7gWoThRfRDHKw9gmQSvo2+Ash9BPRBdoexwDfoGh+0I25c+Qn3FRErb+ztR2/4Ybj58Hv1NLD9HEwu8udbqRn/z9lW4+/ugo7Mby1Oz8KPsCVgHBtBp026qnYC/fziuXLljEyPCw4IIIIvx3LPnUFScZzZ0Y9uL9ltzKD3oL3wtWj6pHoPTM9ilvfDy9bLRXCrsUY6v2iQIHO/wP3JL+JGM+xDQaxbh7PwKNvh9CH3JV5/7ZSwM0Sdcb0NubBB+6bXzOFhZgUD6lfjYNNr0NQQEuaKbRw5Vcx8CrFP+IG1zpCMD99tHsT8/BY9a+lHTRaJEoL3lE2ZR6h2Cx91Vfr73Jm2b/ApB4eYSwdcIyfKIRWsiSSI9SQBiYiKwOKcKQVkh15cEXcEc+dZNGkQvv0D87d//E5bmRXTXEEg/+NRT5yyavEoCpdxika7ZqRmShy0E0neoWly9wYqLi5BPP1hP+6x+gtWHDhHIkZB57PKedHRJjEGba/m+s7NIS0sz0DSna6L+yW6qU31qejr1bIC+K8B8/PTUpFUt6nqmpsbR8LgRarIaT7uoIgKBLrVtks8RDNIoIfke5ao9evTQji81bUNzOLvGB3Cz8SFWN9eQSRvptbOOeP9NxAVsoW3W05LpN928rN+XwJenyBHxi9pSCSv5cbFk42Q25MMFuoR1ZOsUbPL4oz/+w++7UKULVAkw8J4txKgok4EyAR1ugo6DdCykDdHbKhfKwA6NgR7Kg1CSnB4yUwa6Pv9BP1selyJg/Ff/CSxZQ1Q+BM7UduGLikSFRHWUaGCNn6GQqUCgJcwTNFlUTe8ngRYwE8gjKJMSq3rxi2pGlYSrgkMCsUQD2zs2T0dH5M7fLZH1TLmFmGjti3XHcncNjWoy6htb8P7HF8nAF2l4lPtG5STq96CzV66FO9/Lm8q1x83Iz0nD/lIavZF+c4ZKLB2j4/BWYjeNjBuBqHKSBvuH7fhB40h0RKEE6da2VgrINDp7hqy7r4BEIZlVWrKD7xVlrE5r5UOjoXvV+bpybPZX76dBV7PLBTvKUBVjdnYOhdXNElSX6Gh0hq7mewcPHKGTHMP7731ovWg0OkFLnpeTxfVetRyYfho1SUh6RhbCoiLhTyCnhHSVVAuU6PsQCqVAjPq5BBMwVWdH44mSOLSNzyDDEYiSWF8szs7BNzQav/uPdzGxtE0WXYFTB/djkUbyrffft14s21saCJ5AMJRFoO6H8fFJO3PXHnvSAGlOV2eHun37o6SslGvtTlb1kOszw3UQsPUg4xkmw/bgvW9ggSwtNDLKol1i1q7iAy9cunKDhrzdZOjrr57H6UOldmwzT3CxSMVUi4g1Kl1IQLCILxo7uklofGiExs3JhZAhCX1t8m+F5QfgFRqOtmGCtaE5nC+KRmSgG8b6eiwikZ2SYPkzndNr+OBuD373pX3IjQvCYG8HxianCc7ogGnQioqLTdn7+/rocJesj8yaekZRv27UNKOps48ssQcZqUk0tt4GonTPmkU4T6C4tLJkcq1jLTGn6YkJAiUHUlPTeaXSLSWbch3JrtXvqqerF4V5CXjl5acJzkNsH5SvF09DomM5dbgW6Frl75XcLmNEq4fIID88fSAXL1QlontinYwwGMVxAfi3r9/HwdJM3GgexhMHy7A8M4FefobTOWDDppXr1Fdfh5WNZTrealRVHcWVjllk04loLmVCfAI6OzvtGkPpzBW5VZRBxS5BgYHWHmWLIEbEZoG6p+NVGesasmrlr1SUl9mx2zKNq5MguZCO8FHNAxtzooaM3e3d5lQ6CLwSHEk4cvS4VeH2NTZhpK4W7vws5V9qbp3GM928cc0I3AcXPrOIroCNjj+lY07nqOlgNJ2QHLbLiMpWqXnHHkGTt5EvtesQwZPRUu6dSJCOoG7fvoU+kqGI8BCLxqm3nqLgK0szqKgoxeLynOWuPHxUD+fYBCIpb+GhfogIIzHYIjgnWFL/uGnKYx3lXyOKLMIv4EVQGEA9yCDg1JD86Oh4VJRWIkRNSnk/moQRwvsLCgqzBH7ln/l5+dox7EdvvYkbn32CgsICXO+cgwZ5f/CgG984V4L/9uZ99M6soKoom3sehrSsbLNduysriCFYjCL736R90QD05tY2ePIaFfFt4Prm5OWQFIukbtFepNnsVDmZGTpLFSyoUlBrfvmza0hOTMOxE6esgCAzM8Psio6UdATY2NKBQL8AhBP8/tav/Ro/M8KKUIZHxu1YKph/U0NTtdtQFGlqYha3bl3nPkXa/ghCD00MYWi0D1H0V+pev8Zr0hxL9WTzI+jSHF211FBLHqWPDA/0W66WGtOm5RXj2t16XLh8l/u6jtMnD+LLrzyDVV7fBq9TqSy77ttc523a3BSU0kapIfb8/BK6CSLv3L2N5OxcbJNEq8rZ04u6yrVXwvoaDU2/c5Br4qRtTUZtfY1VxgVRDxwEOHrq9gAA//RJREFUEcuTm7h04TZ89zytmWx0RAB9DKwIa21jl/6iBSVFORap05Gmqks9uAd9g4MIC/BGcHgM/vAf79l80ZePZeN/fdCK92824pVTpZSTSEzMjZq8EiGYrxYgkM4eqnbldkVEJeLCpRuWMxrH9VyhvVG6zyZtjsDjBuUygusZSN29dPUGAegeHHHxyKLtO33yMPcsAHepUyLFipgJbHvQr8yREGu+bwRJpXyYQE4cCfge9aa5WUfss9hfVUV98qIO+hnO0HGk/MLq+qr5SNknFWIp39vXP9DAbt/gKEZGp2lHkgns/M0uqkhJvtGP/kP51Wqzo+Nm2Z3p6WnauhULJAnvKGVG+EGyJ7KvJHzJkPr+zS/Nwrk4Y3mfR0oq+PcV4iASCH/6IPcNtCx5GW7Y29vE8l4gAnY3CMVczZe3uaey0wG+7jo5plkV1nGn/vOL66k19fjTP/nj78vpCejIqAj06KIUmVKCssCLDLrdjHJSBHD4fAM9fKMvjhi/aBam38spCBhxf//lwffk2//zw3UUqdgZP5D/0zXIECm6IHCmz7NwJ42ZnKlC4HyKy/jwIgWuXNUaX1QvEs3z94q22dEolVUMRme51taBBn1qZQuDc5tW0aYv5y6RspsP/AigTjl2kJeeas/lauDi5VvYpMNUYq3GL+wqekRj500gIAcRHBZIlhqKb37lRRRkp5LdJVLp9yhEM9jgOmhGlYRTZbPqop1ABylDpOiSKm90fHXn1k2EhtJZDY9bdVBiXBgyMpKQn51O47JuwE+OZ21ZTeb2EEiB7KcjEWq3hnMUEp1/3797z0CfcspUtbhCxppJYKXcnri4FLz97icEJas4fKTSnKiS12emVWI8Tye4ByUdzpJdLBGU+FB5mqjgVQcOwBETT2cFixIsLM1ZnkhmWgbWd9a43rs0KH5o7JvGmZJkxGDLWiV409ic3Z9GEOOFu22TeKtuFIUpkbjz6ccIDXKDPxVnfMSJ+w8ekrWQYSgJmwqpULAcnoPORANuRY/NMFJR337nHRrQODowjRPSOb0/ggmYhgedBF0x6BFDphLpeFlCPTMzh49o4JW/oGqoZ84eotGOxtzSKh2v8hEI8FaXEeNIJXhzx8dXbuGze3XoGxnD+SefxOb2ChrpWHQUkJCYgvjUHPzOz1tR0zOJP3o6B4mBu5gmE4tLziLTjMd/vdCL92uH+J5r+NbxbAR57BEENCKIRkRRKh2dTYyNw4frl52Ti5DICMxJPrc3rFFiLz93bo2vGRozUnPyyAEUUE5GRgiKuFeaebe2sY3QiGhk5hYigw5Rx1B3bt5AaVERmlrasby6wb0k0yIgUKfzDho0CjCeeuIYwUCw5aotLs7TaIbQiNG5U2e8qaOqhpVceXv507nHwY3600O5iebeKB8mNsgXH9QN4NOmSfzSiSwUJoTg/Ton3nk4ildOu/rG5RcXGkjqaW3C9jKBeOkB1Ay5Q+O3Xr8zgGPFcfgfH3bgjUdjePFwPu7cuGJAVPrQRYN47eoVIxEBNKbKRVQuZgIJiqrTJggu1TvpSe6LIs+K6snYKzqn3LY0MtTSolKMDA4bqRBQnZqYxInjx7FG4jEzNYElMmS/TYJystDJlQUk5ma5imVoa1IzMhAgEEj9UZuSDYJhR0IcoqLCjGQpOqX8zuiISIs2bWxu0D4paijjTbLJ/9PxiWzlOgGjjJSiNcmJSWbY1V17fHya+55n1xdIB6mIQnoanQXBxdTkHL8WMTI0TlsQgMiQQGxwv1OSk4wgLS8t2FG/bK4aVQrsKb9RbWv8ueb1dS0o23fQ7KsGu+sIr6WNoIj2XFG7yMhQ6vYkhuicr9/4zBz42PQ8Ce4WvvLEftQPLqEgMQSjU2T+oYEoSo3Gv3u7Ab90shD/+cNGxMTHw39zgs+nHaSd7KrvsVYtpfvUj2mM1zaAfRX7kJFXSF0lwCDxzS0oxCZtoMifriM4LJLAwxNvvfWeHT2pBczQ0CCiY+O5Xz4kohGoqXlkZGBzxx1Hq6tx8vB+S3NQlEv2MzU1GVHUm9npKQzyXpQPpte2NjTCx2Pb9GCPRLr+cS1oSlGck4GcxGQkU6bd12jRdzzg5+mHhIgYBFP+bxCs7Xhs0jFH2CnFAn3DJrxxq6YF73z4saWBJMSEYF9hOkIDvAj8fRAeyP2hcw4P88DxwxV2RL5IW/64tQUPG5tx5dEdhCU5kJ1fQh+i6KnabcgJ7+DjC5fwo3fews3H9zC1PI6R4REcP/0UsvOKMLmwhoaOAVy/fBP7SnPxzFOn4M7PchJUKtLvS1Ki4gylragafoH72tHZZWR4g3Kha2jv6sG5Q/tpi1MQFeqLN253g7QAf/ilw5jra4EXDfm6J73tpuvYVd3Vw7gvxYWlSEpMpx5l48c/eQ/OyTUMDDlRXFIAHwUX6KuVE6Wo6cTMGGITY0lYrtpg7kMHq1BZXoRc+qydjRVs6JiPfrq5rRVBJHqKMGnwv47IRbYELuTXVaSiwfHZOZnUHXdrHCu/qwjoKHV1hP7BpkjwS3I9NjZpvl7pPZpaMDY5g/LKSr6dO239Ivq6B2kTk0m49RG7fO2OpWko2CIf2tLcSl8dY5FjHbWqKCiahEHH4GMkWDYbkn5GoE1HlS2tzciin9uXVYjitCxoxqTmivrT97hThnKlw+5LGN50w9K2l7XUmXH3hTevUdNc4bGLDQLvDf6d/JnYytvwkNISBDyFlzz+4A9/3zrX64+Krgi8CAkJIylUrZ/1Io2zcEXEBOBc4EoG0kAYf7bWDjQIep3e2NgH31d/k4HV+3yxkPzB3kff8v/tb2rzsMEF00MoU0chAma6NkXU5FS0aUKrOp4ROFQHbEXgBNoU7VApqeWC8e3FQoWaNWF9lcqu0Gf/9ComFzdtBMgq/+50Vwh9D3mhwFPZARZh0pwoHVHVNHZYiFSf40an5eEvR6EROV4EB7G8rk2cOlKNge5WpCTE049tI57G1pGcbIvL5TcwOE8WpfPtfDpSMV8JkM7pVW6cRKes++sbHkVcbCSFOI/M388iWPq9jpoUWZTj1NxCVWpqrExoaAQNRjyd1SJqH9WQeWVbnoHud3NNlVjuBCrRtrbXb9zB1Mw8qqv38TNCjSmPkfGrBYGiiH4qq+X6Kp9PVR5tvV2ob2rG3NyiAj787ADKxZ5VMs0TrCyuLSDEPwrbZJ0BXP/8pBBszY9jY4eOcHwCjrRM/OTOCN6+2YeUOF989UgWEkO8KT8etm4r3KcwAhK1s1DyuZiLHaHw86cnJ20AcmFRMWJp8MV2urq7MMM1zC8qNEVSUqhyFNaW1siU11BENjJPoGajlMh4NDpHjfTuPWoka1lBakIMAbXDongrKv0NCkVsZBgB1zo6u4dw/VYdekYnMLfJzyf4jKazOHXqGK8piM5wiGxrBo7UDLQ7V3EoKxYBsy34q3/8X/jKK7+Ev3jrIe4ObiDU1w1/9nw+OsdXaKS9seZsRS6ZfGycWhaMGNtTJ+7rN28SLIwgr7CIoLLAwvfKF5ikI5yYWLBctxNHD5I9HqUjWMLo+CgSKU8aAr6+soG4aAdCo2Np+MPRWF+HksJCGzE0wf0VkZA+hIQE0+S78e/1ePnFZ012VCmkCKtGAemYQsPQtwj8BKxGxSZpWN97+30SiBxM0jhNTYyiqLSca+ph46/OFSXghQPpGKPx+X/facTBvGj8P2ezsDg7Zce8PVvB+P/eqcMzJ/bxfjQbMAIP+xYwNDmN3zyXA83m+7imi0YrEMUOD+SkJMA7LB5BdCRvv/cekghIHlKO21po8CjLC5RrNcFMIyhXOoM3DaSOk5RHJUc0PDBsuWw6VtTorCmC2tjocFRX7UN2VoZFnUQEFymvE5NOy4WJciTCh47cLYTOkzKhtZgkMO/o6EQWgawq33SEp1L5/oEBc3Qrq/xaWrT8JQeZcyjJwSZlUkfiitbLvumhofnKmREIUwsXpUQoiTc5OdXsn4PgXS1MxOYDuRZN1C91opf+7ysvoVxvwTk+hNJS6r+/J4JIcC2dgk5Je5qenk5WH2dkmJdCQO8PL58gtA9NYXXHy9pXxMaG80JkH4IJaKIwNz9D58on75EYe29iZKKPUuGOPpKUkHCufSCJNKliaWo4yvPTcb9lCL/xZB7efTiCnDi+t3MRuY4g5IduoamhDl7+vEd36mpwKO0IHSTBZCxBsMaaqXGtjx8JHZfj6rUb1Knb1p5AtiuI+6TqvXfe+pCAacju19Nzl9cZSJuleaRelt8mMiVnmEcAd+XqRctxU7uPXRLDsNBg+AeqFckO+qmTqoRWBadahKj1yysvPA0NApf9VguNde7ZyUNHsEidcnPTseAWOgaGMMf9mtlcxRoBiT/v38H3DXT3JKEOgH9EPH7283fteNGTALM004FTB8pxoCyfcrFIuduwnouKxh49exaR8UkE8Suo62pGV38nHjU+gk+kL7IK8gjk5Ed8KB/q+UQAQL/xwacfYVGTXnkfIVEkiUs7vMcMKywoq6y2nCyNZvrev/5t3Lx6GTUNvQQhkyQIUzhz/BTq6/n+XKcp2uUCynMn93xoZBwe9H/9w4OWF6oek2kEC2/f6cTvnc/H8fxITI/1o/HeXYwRfMdruseqK/VGyefysTqB2d3bIgnwQUd3B4lZMGIIrjJov2ZmpymHqmANpH9fRzd93SuvvkhgFwwaUFSWFaK8vBTOwT709fdijX4kPimJe6kjfVcHAfn8VDsq3DTfPDwyZJHuReq4h4cbDhw+hEBe14XLV6BRPypAmaTdULRXFaZh/Fs0QVN4eBTBkTdBUaf58iiS8DgSGHnamvu3Mbc4Zcn0OuWRDZTfVi6hJlz0dvdZREz5ozqG1PGjerHF0B8rf0/+WgEdpZVoBJsicwJuB/dVwdfDB0M9/Thy8CB9xKpFO1UrEeXvhcMxPuhb2MIUwSyVD7NuOjXYQyA/W739trmf67vqUbZJ4OpHP6Amqm5Q43mP3/+D3/++gJE+XGiRz+L3yhHRkR01iaBGLFzoUEBIbyygoxsT2NLf9VBkSlEz/U09uATdFLZ3hfVU8cjf8b21EV8AsS8qGvW9ohUqExZo0Hm88rsUFVNExo4y+Xl6qEOtPlHdcIUg9Wt9pqEtN08DH8tUCPXf0bGlwqTWvZt/axuhAskwEnTN7HpjmaZnj5/3QqYPEv22DUyOUph/9sZ7BBhb2KFB1Yw5A3g+XnDjZ8RFx9HIRSOemx5NULK/rMhAqbpJywBrVpP61SQnJVtujxiK+v5U7a+ioYqx+9RBv8bcRFEBheD76EiUo1KSn4MYGh+BEb1GlVlrdB5CQPX1taYAMsiqmlJUa5vrqwqhg4fVmmLEWIXaSyi83tPTjX1U6PmFGa7HvJVvE11hZVnNTPuRQuATRBDnTbYuhVXytkbsXL59hw5rg38Lx4OaWtx8cBmN7U2g9TAQpjYIWz5xmN/2QAgN4a07l+FJwdoQOCbCV8n5za5p/KdvHsJnj8cwNr+EwlgfjI8OW2NSzVRUTov2QY5EkSNvMuX4uARo1mB0XCoVfp5rHGlNORUZyaQyiolo3IqiCN4eXgSdy/DnzwJwKqhQzo0vZcI5OEC5U9GHN5mRE0kJBLSlRWRggVxHT4qbQP46FcDbxmbUNDZgemXNrtOTTuqpEwdtxEVUnAPlB8/wMyOx5huKH9wcxu89k4Eessd9hRWY2vDDuX1ZWKCc3Gl10vl44k5TP06XJCGezDwqMpCGhYpGWVfEVoKe4HBY5FX5JaoQvXD1OobHZ/knL8zOzOHIgTKcJvBSQvbbb7+N8089TfDmQCLB6PjEJHr7+wksskgw5rFJ8J6UmIhuOiIZPMluMA2iqtzqHj2w48O8/FwjKV4EIdLP+/cfIFGNganXaiw5Q+csQP/gQQ1OnjxtUU4l7qqjvCORBIJyCBqQjrZ66n+gAarGvnE662hM9Kuv0Sc4fPgw/v1P7+JcVS6uNw3jYE4sHUI3qpJ9cXZ/If7+UieGyNwnVrcph2v45qlcGi5/LNNYeWwvYHZ6jO9xnBLuhuXZGX4mQYdsBvcnic5UgFw9g9ReRLlEn378MR1sMPZXViEyIsaI39I8ZYigQ1Ed5YK0NLab3nlyHZXfockEQzPjWKXRcyd5U3QtmLKso6uIcL4H7Y/K6bVXUxPTBOTD1q9J8wpnp538jC0D4taTj69X53qNgtmivVK+hv5T7o56/CmZ29IvRCZFAnn9/YPD0FGm8itdcgjUP27AfTpERUSLC/Mt0ivwpuplybpMuZrb6j0UoVR6g+znLtfAho/PrKBxYAqffnoRMWHBtD8CXjp+l81YwsP7dw00KmI0OTmOlo4eOugxTFDeNGxZhUfV+8vQWHsfc9TBJ4+Uo3d4Ch/XDeHXz+XhZ7d78O0j6Wivv8dr2SJIHTcwqetY4HUtLlN+pqdJaPzR1dFF59Ztg/3DIyONKKiFh6uHkQfu3Lljdqpq/36rmPYPDDSwtjC3gHXej4pP7t69w+teRW5GOqIjwvHJhYtWLZhAu6ARaZFRIWZ7NO1haHAElz/5DJP8/X7eQ9m+ctsPnZCEhoTRyQZaEGF0fAYpWflo6mzHpXu3MEIA1Tc/gS7aoqSUFJRn5aGzrhltbX0oKCxBS10DvPg+JRkZOFxejvysRBJZ5csuY3mZTpf7H07bH05C1alruHcHn16/SHnv5X37IyzIF+EkdkHq+cf79uY+KfdnlYBCIGaF96qRbmOjM+hs6rJpB6qI7+xptVY0TgLTGJKqQN8gm5qR7IgicYwmaXNwaz1p40ct0pualIIIfo4qe/tJlLe3CCboSzQjNT0hDicKErBMwDY1MYLFmUn+nbaWgKOwuJQy4km9n7NAhnRHvlh9FZXsrqjWux9+CK+AMKu+dNAXqYBgg4Cjgfun3Kzs3DySHAd1bhnVB/abjV0kSVpdXjKSFBwchrDIGNqsRGvxo8CIjjWTud61tTUYoxwpIV7HekNDI4YLNFx+cmrCku0V/VQvxMX5SSiHWyBLoGVleQMdrb149+dvo61ZBSrLVnl+58Y1jFLvn33uGQRQT9xo4wXwRKDUz1AFUwpQKJARS4KnqQj9vb0kpo8t8KCTFgF/wQeBQwEwEVt16lcahE6c0kiaL964gkv3P4NPgAciQuLhRlDp67mH8GBv3B2lCTcow73e9UCQ2zYCSS7U0kZVuTvUA+ERf9phTTZRYZzHv/uLv/j+F7279FCCqI4XldysDxX4UbWQusPqIcfvSn7esAs3w8MvO1rk391k3LjQAkMCWQJo+puQqMCdklDFAmXsLJpEo6VLFgrX6+UglCemDdPn8Mn2XiYofI3eS8cJMj763B1eo5JA9WKxfkWwBOh07KN+WJb3A28451cxMKM+H7tkZusYRRi2+fkx/rv4ag7fk6/33XFHM9HtnYY2S7ZWMiQ/0MLlNCHwoOKlJDqoGO4ESVnwdd+hI0wzA6lmh5orpSR3TXXXxsv4K/yviozHj+utFYSOGAVulRg5OTGFazfvUbE3kJaaTh+3Z1UYKmXV2qrDrgyZgIXm+Klnj7rt6piIkoTB3j6CsSA6qCQzDjqaUSdfGTVFdvMJWHRkoSavev7Swjy6CcgUfs0rKOB6Uii2BEy5hgS7i8R4j2o78cz5c/jqKy+hKDcXU1SIheUVa8DaXlOHiqrj+MWjMcyuLGF9tBVdNGolhcXWYyUkPBR+EbG42uJESoQX6ocW8LWqBMyM9VjeShAFXEm0i7xG7a/uRyX3Kl0fIxPq6Z3GPJlSf38fP3eMisy/ra1bl2L1PhuiA9P5tZRjiYYwmOuzSAeiqlcdc29zbTpa2nH67JN487138MqzT+BQdRlSczNpOHU8uoUFghb1X1ogQFfy5uDcMGWD67a8jgMlOfja11+x5yRkluF/XOrC6E4I/uazPvzmKTJqKnYIMVRSchpG1j3xl591INQb+NLBFHz8eAovVKUizm1Jp6RUMj+sc81XCXDkbJTEKRmNptNTI0wKJxopZ37+oZSNVqQnxtj0g+z0dHz8wccoKipGano2lZ9y6R9kA6IzsnK4Zt6YHHdagUbvyCj3Yc30VJ2mQylf88sLvJd56seuGZqWdhqz0BBrpaAkUlUiphIc63hR/YqaNfOQzPC551+wKrO33nnL+lAJlEuPlxdn7Vh3asKJgd4OnK3MpoPxx+1rV8lWD+If7zoJyv3QM76EM4XxiCcZHqGjb20jcAkNQnp8FJyLe4gmMH3tcCoSaKjerXdiYnEd+XQqi35J6JjZxPGKPEwTXHa0t2KDRlzGSTkoAsnvEISmUo/UvkSRhyNHj1pTVnXy9+Q6agi39H2ZepSTU4Cl1RW0tLVSbhcoZzTEBF6BkWF0eiSL2+sI4PVeuXSNOrJnR/2yTXKsmVm5eFjbjF+8fdlY8pljFSjITcYcAcZDgtOpmUWuSzD1OgwhdJoaRL9EJzbQN2LNXPVZsmhUY+rsnsmviKK/IoyUhQnenxxOfEIiSsvKCEACrJAlKTGFertox8SLc8smi2KUKlRSla5snw9tgg/XxI+2cdfdB29+fBMf8x6C/Dzx9JOnrLpaxl+FGB50GLNjTmtJ0dD0GENjgwRDc2ht6kRhTj78CZ7OP/OkRZ0i6bxW1xYxTX1zxMXhXHkq/oZy/9qBRPTdv4jlmSmCXo1G2aHtmrc8V0Wq9FA1p+arKnE7Iz3VooSKTqWlJWOETlURqFHK6G0Cry9/+TXrQ6YvRX/V3kdf7u5qfst1pJwlJ8TalIqYqATsr6q2eX2yVQF8jYboLy/Mor25HYE+Iai9V4dCgoCnnnsagRFhZiO3Ce6VExVGELpBHxAYFIPo+ESk0v529XaimU54YnYR7Z296OzrN1+Tn1+AvMxc9Hd1E7QkYp5gZoKyfvLcSUwvTNh4uGnuMbjm+yoPw59rVNv4GAMjfbh96zMSoDnERZHcFe5HhiMLEf6RtBMhUI++YAIGtbtQ4r2ORVVtPD85Y8d9CQRvualJeO7MEa7BBsltAyqrKjAxOoj8zGScPnbAihni4qIJQHepozGU1VA7HYiIiLRKQbUXUeXnxuoCwgjokwni1YpkdYlgaW3J5FH+Jo5gUesXwet0tVpaN98sX65ih4yMbK7zsk0W6OofwY07963lTCiJQmlRDhpITotLy/DUU2fQ1tpm7VByMrMxONhrx3c0NQbwI2lHlJcVHZ+EuGj6K0939NPfKJop/5Sdk20nMct8jnILdXqjI0f1Uzxx/AgBWxg+IuBO0DE9AdHqygKX3ZO6vYnWxi589PaHVvhRtY9gm2R6fX3FGg6/+sqrKCvbT5kjsXBO2azTpoYmzFE21V/LkZDAe8yAIyneKiIV0SouLqF9jDPMIZvqSlfawtTklP1dnfp1HCz9kwy/8dHrcC7MoJ8ANTMxjgTJB8OUt79rdid52MaW7BVlLtZjExG+28QG9FMkj14+7paPrBMZnQYIS6hljMef/MmffF8RKT0UU9JmaFP0JaCj4zUhT1c+luvv+lIo36JY/E9OVABM/bcE3ASopKgW/SJwMeDEnxU5k3GQwH9xHKlPVUK8qmj4Mr6XhsoqRO6KrCkcqjCeXi8QKKeraxJ4E8MRyBLA0rGeJdbzfeSIFeZU41R1dt6h0rSRZSg6sblBtr/rjknQsfCdn8n0RqofP4ff62t4eorMz0lEvcLP5/vzd+poLSSjpL/IqFCE+rkjMynOeoTE01gIFMhZ6Rp0PKONUrK3jgpU1aQBnKp2EniRMLphm197qKl5THY9QEbgiXjlgVFANAtR9+oKze4QhAxY9UZcnMPyUpRkOE8mobYEqko7c/YsGpqbKdzqTbJBlh5uFW4dvSPGSjSCIT4uysaRKIdCkTmVQC/x/ubJBLYJvBQVUWRP3ZlXKUwvP/8kohU9IXhIIHs5UFKJPTq3wn3V+Ktrk2RbXgQndPabY8SQ20hOUw+xBRQSlN2t7UVVrgOXG8dxrCAWBbH+cJIRUv6sciuEjk5jRxRNVeNdMZrurg6CUCd2KRddvT3IL8jjctNR0Ui1t3Ti0X2CUzK4pfkp5OVmWRSqgwxeA5SHR5wEj4ou7OBnv3gLXmSCLXwPJVxnJyVaFWlemfIBvIx1ql2AmlMqb2BC+TWzm8a8HJG+eOXpk9yvQDpAhbgDsT8vg2u0jJeq4xG2NYaORzeRnJGD2mk3HMxJRFP3uPVw+aSmD79xLhc54S55GaPiK3F0lmyxnoD7i0hXGI3JIkHFLJ2ZwJOPpw+CfIOxNDuD0yerUU5jsk2HHRyi5qDR8CHgshwPv0DKva8lhu7tbFFe3GwNnTqCpHzr+FuJyupt1NregvCQABQV5FphRyw/W8UnigIrr0PMeHZ2gV/z6O3rMZ351rd/xXLkBIQdZKqKXCsXTTo/OtxPBh9IIzQKD4KW/rEFvP3G26ZXmWVH8X7TOL73pWp8dKsZXzuVj3cfDmDPNxoHS3LpZHqxOTOKZO8FHKgsxb/6v9fx8wfDaOwZg1NzT/m+b9/rot644/0HnfjNrzyNoc5GJKblIpCgIIkk586d2zZIPCYu1o7UMjJIeCgzSnMQCNva3bA8pPqGdj6HDn3DHbkqUKGhvUY23NTwGGdPnKBTTbKy+57uLoumFRXtoz5H2dHh1PQYogjqrly/g8ctg2inbFVW5ONXf/lFOq1wfsVas87Wzm5SMTp0jcOi3enuaEJRYbYV2vT3DSKaNkARKwG6Xeo0/9+Ihcif2jgokqjqRk3bkJ4mJSdbUYyiDhc++dCqLKlOBFm+BGiqjhaoVg832lnKhaeRjgC8f/EG3r9w3Y5GnnvqJMFUmjVkDaNuTU/MkOTsmkypG/7c6gzCIlzRkWw6WPWK8/bYRXlFMRm5JwF4iBU9qJXL4vgwZiibzx4uwGz3Y+pYF23KCpIIlPxoXza2N0hI16EmmdJjhfl0qqG2EoWFhQSvqix2tQTRQGuB77raejz55PMmT6EkZgK6sneyqeqSrmii+n2pylStCgQyVZ0sh9na3mxR/3kS5UmCnwWSwJ3NHbz5i3eo+744cLQai2vLiOP++xAc7vFadjwJJjbX0D0wSv0KwD/+/Q8tkp2ZkYYOXqfG9KzwnuZITnoGurkHCbRxUWjrbMMYCUNHXydGCbhU1VZRVYlh6mkWZa64tBJqu3m/uRH1D+7CW1WAwf44e+QIygpKEREQTWJDHSIpWSQg0NHWBPe6vqaW5DmCBN4bTY3N1KEtfPvLL+NbX34R1aUl2Ftdh2Y5joyP2h6pYfW7P3+Dn5lmPQ7VrV1pJE2PGyz/UnmOithsEmGmZ2bytREGVlWVXl6x3/Lhprn3Ilpqj/LPwRP6II1cSyWxlx9XuovL1+9gkfupAg9Nlginve8fGHKRe9qNyur9mON7KQAwPzOOEf4tn+RmQpNYuM7etDEUdvgFh2GFPjevoMhsUZ/m2tKv7O5s0sZsUH8GCeaGUUDCLz+p4I6KLfZVuir1Gx7Xom+wDy3d3fjok09RkF9iCfg63u3u7MIv3vwFYcAuzj5zGqefPYvppVnMklhpaLqI+b37jyi78xa9F4bQa2PjIgni4m1UmU6BpunbHz56ZAROzb/nSLxlj4VhFADSMXIifYYGfos9TXE/YugvRS40vm9pU306t5Eal4v7M4H424Z1O/nZI3nwoGXI2l1ArNcm/CiDvtQtBaxkG1Q5602dV+ROUXW1mbA+XtwHA1n8dH1nyE8gSD/ryM+XBlvhOwEgoTp1xXblW1HQ6SDtQSClh4CWDLZAmR4CYQJxarUgQdDfpVx6rdCfPkQIWMnjcih6rSI+MuzK9drWMRIVStcnh2CgjAKjnwXMlGdhvbv4fnqejLFAl0L01rWeAqaZjCOzyr0gKOPnzOz4YNndFwFUpa+WhsGL1yOGvbK1gi0qqRrGCUmrStLDTUdFZHwUwoiYSCqDN3LSEuBP5nfy5BEtiYEuRY90TbpPhVh1hj1lHdWn+Ptd6/AbHKgWETt49PCuresAAV5X7wA0pDrBEYvCokIEkR0IsGn56+obbAbhEgVfG6IkdDvKkEBzu1RtGhkZjVXes0CimIy6ed95UIuGtl6oN5G68orRqou9kL3WXM1cVSmjyJjYAS+PTCoMN27dpWNLxfFjB61iaZN/CA4J437RODrH4R2Vircf9OHfvFyOm439KHd4YZpMSo7ENyASs7u++NHtPrxUmYJzZUnYGOvHlA2CTbTjMx1Ba3/URkAtBRRR8fHz5R5SFnjPU1SE0PBIHD1y1I4u1GDx5IlTVPgpLNIYK3enuamFzmybToasJC3DCgKmCaDu08BHJSZgdEJ5Ox1IJYBQ3k95BQ3mJkE1AbxGraiRaXNTI+5TUeniCD4m4Oexh1NHKlC5r4L7FIJ8Glk1Il10DiIzkrK/PImGBzdRmJeCmKRM3O6ewl++10bAuoX/8rX9KM2IQLjKygmqF8jK01NT4EGF++ijD+0IS3kKyk1TQraiaRqmrUiIjrWa6psRT+d+/MQhdPZ0WsQvJzffWoFoyLdAho4R1RdGicXDZJm7dKxOMjPlyHlQ5tTvJjomHg9oVPr7u7HPjr8J2jZpELjfkktFUEedo5ZgHxIcils3b9OhJnCN0wlmCyhvriKWUAIClWurb5p0tKe73dpg7LhxHXbd8MHlOzSqHXiR4DwnM5FgwQ1/c7Ed5/al4GL9MIoz49DqnCfj80J1SSFCo2IxSaDn6baOL53Zj0oC1peO5qFpeArv3B1ASkwgfv/ZfCtkSA71oWySwKwuwpGcRLncRSOBU/WBA1ZgoKRbkTzZFhnuZf5ulmsZRLCtvkvq/9ZAB6U+QGVk6FkE3anq+RYQYOxdESTlAd6+/wAxsQ4CsSUSrEU7ylSn60mCwStXbiAjNRbf+MrzJCwRtG+7RjJT01JMtwYHRzDO9VDjVw3eFjDeIvBPi0+hHBFs0R7JIqpJpma6WuUT9VStBbQPNG8kNyu0ecv/vC/bBB+K+iqXTP3R1O1e+ow92qvVJeq8dJ02l9exuLKBn793ic5xAscPVePps0dw68Yly41S01cR2onxMQKFYqt409xHRdk0JkzpDmkpKXZPKqDQ+CyREFWT60hGeafzBDh3b9/AIGXRnfrvTTuvo0FFKpR7p+fKXgiwq0JLNjmKwEUF86+//ibNlDs6NREiOoogIBIlpRVcq34D0mqUq6NHPVfXqfYm/X1dnxNx0lGRZK6VejgF8LmKmIlcPmhtsqPZfBJQP4KDvqFBaLD6JJ2yco9UYJRI5+umYx0fN7STrDY196C/oxctDXXUt0kcOnzAKqPb+3to4zfNOYvAq6ovPSEF/SPD8PD3RjvB2LoHCXSwL30FZYy+qbJsP5o7O/GAQPvn772FbH6WP6+5tLAYoYHqx+dJ2x6KLf735kdv4caDWxahnJqYwvmnziOD4NqX+6oIzKnjR3HmxBHLAVomcF4gAdKg5h1qoCrvwoKCUZCXb2R6dnGR6xBEIDpnvec83Pf4/Yz5hy6CSBH8e7duUbfccOzoScyRaAcoEsvr9vfz5zqDIIKAiXY1geC0v6ef4HbT9lP+3NVySf5zy/yYkuF1DJ1Bu3qXvmBokOCV97VCcNba3IqqiiIE0R6t6uiVRC6QtlvCoL6Xq9QBB0GdBlk/evCAoHMIaQS1ai/SQB2WP8siGVKagIIHkhMdVesErKW5yWyvjgavXL9hfkmgOZ7r3NTYiPfeeZdkMhivvfYyqg5W0uYvGYjPJRhqbWtDVw9JOOXi2o0b5l/yCnKQlZ1OO5pB/+JtgRgda9/ge6uI5uSZM1Ztq6aulvTPizOQShyRrhmplO0ekg5VRer41ot6UVFVTWIbTH2JQ+dUAF5v28UWsYGPxgfRjyS6LyPcQydHBFi8Fp3aiTz480uBK1/ac32v40bl/3n82fe+931FjfShAklKeBNQEICw4yBDaCqRJFPiz/q7rlRGTGFLGUG93s6LZeSpOK5olptFwQSOZGBkvPQcfS/gwH+E8ey1ynvSj67X8dcmOL6m1EpiVfRHf1NVkt5Djkj5QXovvV5hfA2ElgAJXEmo9K8AmJKoR5fp8Fb1u20sUdgmCLm26fTLYr1QFakxmN7kprtY4yJGhofgUFUV79+fSj/I6+L18rPEdH2DA3hNe8hNd8ARG4Wy8hIDfcrjEJvV9apnioBXCg2+mKzyNTTpXUeCnmR6A33dFqKV05RjnKVAxPG9Dh+sppKEGgAUCNFxpRKhVVHSPzhoxxLKGVugsuo4UccWWZnZNgxUDePUO0zrcfHyDTS0dmJ8apFoPZaMQmHZQutQPjE5YevF5bMjBiUtJiUmW/7OIp1WfUMDDXi6KYHWW3k3AsSv//Qn1qwuLysDh7PC0T68gpHJVX4fCkd8EibIliLIlGKS46FygL+jI56bm7aIUUdNHZ2w4kDaJ64TjYBApxvlRhEMsQ/1XgkkSx4bm7OO+Bo3c+3aVXO4GoiakZ5mRQAbG9twOJLsevWzQJcc2NDQOGaXlq0vW+2jJgTyvZWk/uLLz3PfyPZ8AmnAVDE3b/3LVJnqdE5Qfj0wPDqK0rwsKvVLSMkugIPs/h9v9SJMMwbdNtHeVoeO9k6U79+P2NRC9A70ozIlGiUEGLc7yJDHZnGsIBlTfc00hHQAjgjUPa7BOp3m1c8u4xvf+CWLzLq77dnxwzwNqIwsIT266BiWaFyr91dwf/0s+qDWJQKoygeSY7P+dnz2cH8vutvbKZ/BlCtvMtoVO4oP9vezZNJ1Mudbd24TtB4042gTG9ZJPCj/kkutv5+PL41lIMmTBwb7B3kv3YglM9TooVACbEW8tO+SW7FhVffIGW+s8Yo9fdHI6+3p7cAewdbTzzyJmfFBHCvKwIvVadifEoHbrU5882Qugr120D6xg7bhCSRGhCIs2B+NzbWYGxnE/Owo5mmUv3qyFFmJYajrmcTrN3rxZCEd1/w0gZwHVBGlvMp2AmiNNVHeWhsNrGyKxjjZUTp13dsnACGh0bh08Qpf54PO9hY7riotrzAmK0KkaNXi/DylYNcGVIdT5v0JQpx0WoF+PgTtExZtn5hYQk0NQf3KHJ594hDOnT5suYYq0Nje2bBIdGQMQeT0HB3SIBKSUmjgS/meC2jt7EcmZTaAxpXWAmrYKgJndo72QXvI5bS0iF1+ScdVuKMoqBJtW7nOOpJScrWaPiqxWBHyXeWm6ovyQwxlVeKPW3tR19RPwO2Lo3RChw8U895EhIMwRpugyt/oWDq/unqC9hDaJ9hRjo+3OuDHIYnXrWPuHcpHfFwsdcEDNbWPrHBgemYOwwMD2LLS+T3qlxpOrvFr1SIqugC1cFHRi04E1EtL4EjxAjVdli6rEXFaWqqdDsSSTGoYupo2j4wNGhgL8A/iPnpAPfJUHZeYGEtZVTRwhtfra+RRgEhg48qVa3zPKBw6fhxjXPPSrGycOHacADgCs/MTfJ4bIknA5FRVAe0V4Etg1YfLN+5RVwbRUd+CoowUlJYUYIvXm8L7n5ydIjBf4Hq6Ks00j/H2jTvYE5/n545RBld31wk21tBLoJ+Sko6x0TE8oPx++uAKCgvy8OqZp5GelEY9JWncVHGZO8lMCG7euY6m9jrkFuXQXibh5RdfIRARMd4kOI02WRPolqz4EZgJlMsO3bxzF6GRYdZUt7OlxXrbpRKsqSURnYb5ijlF/Gi/BDjU++zRw0d8PZBAmYwksVOerCKYCl4YcaesCJDqaFJ2ZIVyLIA4NTkNf9qLQOqUdFx50Lv0H/4BfmZTRYqV9rI4u4Lmlh6Mzi4Z+Hr2qaeR4gjF3KTmm5IU0J7piF4YICo6HglpmRYV/eC99636NTXJYTon0i69XaadU1Wq9c2irOn4WkUsCpYUFBTa7MURkhqNAdKop2buXVtLB1pbSHAJnE5TBspJJlQ1uUUwrB6U/QSfN2/exIGDh5BbWGDpBzoqPHbyMAm0F0ZpZwRUdaqjkWDqNRdLAKq2FMIHC4skhLSNwhciExqxJJyiCnQFOPT+Pryn3Pw8qBH73Mw8SaUnftStlRdm8TAAnY0ZRLgpf48A3GsLjkBvRAR6UT7Ui9TPglS+tGeBvp7mA3Rq5/G97wp4qefVNg2anxkLMV8vGndtnh5KcBUjkfGWC3XlcalqkYaFmycB1uLq6MiVs6UnuY4llexqx4N8jiWH8kvvJOCmfAjrSs/PFgLW+yiJ1pUL5mXIU1ERLY4Ag95DSNKOLvk++mwhVoEDPfeL40VFu1TJYvMZCeoG5gnMuLir22QMO55YcHPlQ3yjkKyKzlVJOfZZOmukEdMGhUfG4mFti3XM3qThVTK2RmUmxochNy0JZ0+fsvURoxAo1droeHFoaNjAliqldJ3K79H9qGBByfCDZJYCVd6+Abhz75E5zwQaSvUEsxELFCwrb6VgpqSk0ZEnwp+gQYND1a14iA5YhlmJqEq4/PFPf4w4R7ShawnYlesPsbnrablEVfuKUV1dYcY8kcApiGxoe3vTuqhPTk9RSclY+dXR0YYB/m5weMDyCErLSrgWYkN7eHDvPh3EBvYReFxvGcHDoQV8cL8HZ8rikBtFA0mBVLJyVFYJ/uZiB5naCH7npQqUpsTiwicfYdHpRGw4jS2VVGM3LOpHWeqjgRybmLD8IyX3rqiYgYDg9KmTaGxqMEOfyTWU7KknUaxyNch41RFcY4ukQBbu5r51EkTU0un2DA1hdWUXRw5U4dUXnyawGDRjMjbqNEc9Nj5GhdrDGsGPGpp29fRSnndx/uxpFFUfwNhWoMl9giMcf/nWI5w5WopZ56BFL0orDuKn98dwoJJgm0Zkd2EYp4sTKae+8Hfbwo2bt9BQc5fset5yWFThpgiEjIxUQsnccsKjvGZKPzrpQMVAjxyuwv7qKuv5JAA74RynXG9DjYOtwIQ6IhDb9NhlaNVSQMxdMqaf1RU90N/HhnqnpCUils5UuSTy9CobVydu6fMs2Z2qjbx9IvHzn79vOS/nz5+2KEt0RAwuffYZ5c6PYryLcBryx/V1CAsLxszUnBn1xrZuXL56nfe1jXOnDlsRgJyLmpnOz7iqCz1DIvCLm51o6J1Galyw/XumMgM3WsaQm5GK61c/QwyNr0L5rY21CPXcwflSB46UZsAR4oWh1hZs09k/rtW8z2Tk0MkpzC/5GB4dIdEptX5NsgULS6u4/agFl67cgjf1bIIg8rXXnkd+cb4VGbh706AqIk8D686///xnPyOAz7KjaYHW+Nh4rpGbRQ+V99jVN0R23c77KseXvvQE94tEieu/Tn1RZEANM7v7naipazDg9/xLr2KZtuvNd97HR9dvY3B0AB5eu4gICzEbOT03hZAAfm82io5qV70HaR0pF2pJIT2X05nnve1ShqMjIhBKEGNNmgm2FAWWkTLiS9uiROwefv79hja0dHTixWeewIGqEjjH+wkwQ+lE1kyvaDCxqiMRb8qbux8+ufCpAT11Re/r74cG0qdRjwLppG5eu2Egn0/gzwGUwR4CqiWs2zGUy35rrUW4dTS6zN/L6MmeqbfcwvwCjh49ZiBXM/SURqHKslCSVx2xqEqN6ovS0nIjrlpnP9o9FSDVPHpAmxRLu+WBAF8/AkMfq6hTUrzy9Xr7h7mevjhz7hwykxIpKx6YoX6EcG+zSACnnCPWoNXHKwAHDxxEpCMO47RD77z7CVqbejDQ3kNgH0dwWkFbzn3Y3kBmWgqdawri6LSjCL4VZVSkb4pkWRXE0yS18QSLvv4E0Fx7VVS2dnahpacD/eN9CI8ORWFuETzXfbnuc/AJor2gT9J+b9GfdHa2wxEXxfstRXx8Bqads9ZnTT6go63V2i2o8n57y40EMg5KuP7s8mWkZ6bx+bHIIdhSXlBHTxfqWprw4WeXcJfEtYH2bpgA7eypp9DF+7p54ybOHj+KNK51IImRZEo9qkIjwsxHqt3EDO9lmz7QOaamxOG0LVPw5j4T8hM4LxtZU5RIgQJ5dQVQlM6gY2D51NraOgM9M9QVAcAU7pX7zgItl/pT+VoUx9KQ+Br1j9QaXLz4sVUsl+RlYnpijHbLdfKjBHZF/tX0W0foVtXP9xTQVwRVEd8h+gNVK3d1kRB2aYTaLAnfqtmzL7/6MkoKCmjbCQJJ4vPycnCd9raH9vP8U89Y+xLhF01W0agxDfteIbiWD5UPk4wLg6g4S8EHya2wiPJ8FQjQ9egIXOkG6sOpfHONBAzlz5ozusx9e1DXjNfbtnFhSLnm0kkP+O1tIsltEYHeOySKJM5ebkiNCEJMiC/iwvwRSZuvDgVKP1JfPj+um4CXjiA9/vRP/uT7Cj0LOAntKVokRm0gir/TQ38XQBBA8iFLFMLX7xSmVJhYkRZr/8Df81t7nYCUq6GlIlWu5HqBky9eq9foedY8U6/XBX5uZHR0ZW0XeMObNErqy2HInIbgnx98rUKqyjdQ+3+FqO24kdevsL6BLy7g+NIWJld2XD/zesd2Ay1E6Aj1wfkYJe8FYbS/2wySGJcjPprIdgYNTZ02XHldJcEePgYYIsK8kZPhwIF9JcijkmhNfOn09LlqAKl70H0KQI6OjprB0vm6InQyVDNTRPNUApWwb27skcV3U1jcUZiXgQgqwjQ/V0cY6tEigVbjN53vKzlf4FNOeWJcihRqU991T8oqSkpJNBAaF5OMvsFxCsquzUA7e6oaIQRtQu5qxqlGcal03MoDUL8ffz+uBe9hYLAH1YeqZH9RQuaQmpRs96DcC/Xdqa6qItBbQ05OOj5rGMcaHda3q2Owvb6Ejq5+hIeEoGU5GGkOKjOVqHt0AWdKHPj6r/2yAejIKAI+rqMHXydgrUSWR48fG3uLInsVG2lt60VObi5ZXymN4RAqKyv5WtccMCmOQKwMjKKJA4P9FhKfowLp4aQyeQb7YnZxjiBwCccOVmOZYKW3rx/5RSV8LY0NmZzY+ezUBGYmJu3+NFy7gGufEBeBCDpiVSG1OZfwk2vDZHpzOF+Zjr/78V8jvzSX4DgVb9wfxD9d68Lp0iQC8lWM9nbAEROITz+5jGYaxNTECLvWO3fvIJJKe5wsTTKvCQMbG6tmBHWv25seaKhrItuPt8iRl7c799of4yNjiI2IQi8d1MjYCAHCIg1kCNnqHJdsE+kEdDo+V782ERopcVxMDKYI5rroHNKz0i2ioZw1zSZT1Ex6qMiK5gmGE8zcqWnlVz1SMxLw/DPnEBvFfaRe6DnxsbFQ13gBggUazXl+jiqNRyZm8Mln10xPs9McdGZl0JR+pR0oN0mVVesrK8iOj8CLJ8pxqjgB79QM41+dzUFNzxguNo7jKQL1SRtj8zT6ZtxRnJOGcd5jP539wmQ/5rgXigJFBXoi1ZFAQNdFJ+KOIcru0EAf72cC80sLXNcYqKnu5Nwm/sdf/5AOeBxPnzyG41XFCA4jcOH96sgpLDyMWGfPevHdvXUbJ46doA75KP2JoMTbnI4iAPdv3YVmvC0ur9KwL+Mvvvu7SE+LsSPhpWWNGtsxcD04PIGm9n6Cml08/9yLBmbcPGhXqNcNjW1Ymp3AicOVCCIQniFrV1Vydma2GXnZOSOK1FV9ryi6iJ/kUuRTOqH8PdlSpQB40UirP6FK+QWERdR0hN7WOYDrV65RR/Lx6teex/1Ht+FIiOFzSCZWN2gntyh/wPzqOh409uCNtz+yvcwl0FL7DeWD9nI9lTfWVN9AkLVK/YtCTGw0BkjoBLgVjRnoG8Du5g5tVaTZcEVstf42z5Bru8lrUzRQBKOI+qVovPRTMqnnK1VFR92qxvQm+NMxcEZOpnUZV7Jy0+M67mMIgb63EUjlLen4e5HXo3Vrae3AE08+hf0ke4q4KiqntA9V4i7Ma4yScnU3Ub5vv611Vk4eBsen8LChHZ99egP93KdA9z2cPbkPJ49W8j28LJ1DbWhk4/1p6FLCo7FNm1Bb+xButJFrBA/q+xhD+5yXmQ56QDp5d6zQbu35elCegu0YeHZuHf/9v/1ffHr9OlZIbE6cOM1r88DHH7xnR1IvvfoVxEWn49bNRvzip7/A5qqigv5mBxYpCxsr62hpaEI01zxO+cEEb9o36XlSUhrXPBpBXPfajg7crqmlDVjHxPQiCfsE9jbc8OD2bTsaL85Ns/zEmelJkxv5mof37sIv0B+JqckYn5yyohj5zW26ceVBKeE9MS4SI0MkaUkJBK1+NpmFQvk5cFHTZi/6lXXutZLKRwiGNLife7S3jmPVxXw+ATZlX/5Isiyi0dHaSlJ2ESeOH0RGsgMLs5O83n6LbqmliuRXciawpqIL5QeKMGfn5KCZoDKSf1NkTP21Prt0izZuEyG8j8OHy/H1b34NfgQ0C1NOxEeHIzoyGG9zrf2Dw/Dyy18hoVzm9ZNY0t53dXVQV70RGqJ8ayoYQbyOPpWqo/sTplD0SelHAl2yewFcf1eOdhiBoo50l5FMgN470IM22iAN63/Q1o+/ql9B16KfNJiE1x3hWECKGwGk9x4ClJPp547cmADaL42F0wQZFVh5IiLYz3pJ+lCG5c8kzz7engJef2oRLzvWo0DqnFfgyx5cWB31KTdIx4ZabDksPY8vMWNtwyT5EOig/psC6jkCRQpT2xEjv5eRsdd98b78MrBEBfri9ersyvuyC1S0ytUHjGiAv3Qdc7rym/TlxfdV6NsV3aKR4hvryMAS6wm8lMCn3lP9sxtY2dAx5A4Wtgkm3IIt8fVg9Ca8ZnTUkohRsicfGkz1TVmZW0FsZDz+6fW3MeCkE+JS+/kHITk+Hi89fxqZKWqGSqbG6xHokxHV+snQWB+pz5VILSZ07+rKLbao6KCOdMbHxswpzijBeUaVZoE4WFWJ7OxcxNMxKq9tjM5kX0Wly6BxDRaX1UdmHSNkBKurS2hobkJJSbk5RTl4GSIB38WFNVynYnp6iRWm4tCBIkxPjcNJBRLYVZdoraVERyxerRrcFAre20IaAVmWmjqSicxMz5gzGCBwkTyookb39rO7PWgdmCeq90FJPIV9cgSzfK6HX5C1w/gv77VYdd4yQUaK1ybeee8CdgK8sEymNL08hzCyeoFpVVEePnYMEZHRvOYlaFSDcmeqDlRSUVRRkmQMWDKkvBbxKYlGLxVraECgK9K113wvVYyEUDFXeJ8D3b1IjI3BM+dOor2lAa+89lWuEYEpjYxkuG+o/3NQsYAbt27h2MkTOHL8BDYp1wt8fUJ6Jg1UGN64240XD6dgfawRb3/0JpV0HXkZmTh3pAxT88t47+EQDpVk8V4j8Tf/568J5GaQm5OLZ59/GpkZ6Qa6Je9KEr565TKNnYPGNxRLK1sEgASmBNY9BEpHDldTlpRAftfaiGiMkhrnSn6i46IJDCekUPAls1xbXeF1LEItDBRVk7KJ7YYQnNc8qkFadjaOHj/J10Zw/32t4okYhAqvPAzNyIvAIOXq0rXPLDLzrV/6muWiWS8q6quaXeo4XMd8YszrdBgaIj7JteodmbDXBtF5lRbm4jSBjo5JVSkaFxdnERJfApn4+Eg4hztx4/KniM8oxD/caMOD9mn8xy8XY4QAKy0xHbd71tA4tcz7jbNRIMHUm+WJKeoqSZqP0g72sLKmob9cLwJplcLPTo7R+C/zb9sEpzNYWN3C3OIWbl+/iuPlmaiuLKNOe1hkMpBySsRGu0V7RKOgKiZBncy0LEyRYa/SXmzwnnW8taDcGRKYrY15REcFw5toKI1gODM7mQRTYJ92h456mWvf0z+A9p4hHDl6msChFTe4rw2P72J62ok0yquKB9LTEi1y1E5ipaMh6af2cp36KSJrqRGUR0UxtSku8gnbA9lM2TI1lFTTYNlO5c9KWwW2+0ed6B8esq7aJ48foU3yMXCsHmUzk9Ou5HLauK3ddbj7kgxcvU8ZmEdBbiHSkxwEa2WI4V6p0tVkx8efhMNB20G7xPcZHRgggJ/gv4PYo24pEipCJVKrEV+KAInkKQKo6xRIOH32Ke7DAp2Or0XTVeBjMsrnaKqJRmNNj07g1rWbGHEOUXbXCHJ90NRQQ7mJRHFJIffJCyt0grE6MouOwd0793nfMN12xMWCPt4cf3RsHP2ru+mJek+pQbUfHay6w3e2d2J0eBw3rt1CR2MznV8gjleX4dSxCoKpBQMhSvh247pqX5T5QEiIvPRsi6A7p+ewQFCphsIB1Jm81DTkpmZS9zSbcIO/d6d8hFmRQlfXMHVhFFseXIsdV/Xp4/v3caxiHw49eR7+9B01tx7iwnsf0qd6oHJ/GeV3EhFRsciijZ+k/d+hrDc11iKHuqR8tz7aWRVs7OxShvmZA2PTaKCNGKVebCwLsG0RCFN2qAP5ucl44cUnjMjNkxwIaMi36LRK+WECOf4EE+phpSbb8puqIrdoFv2UrzdBzPyUnYi4uxOErG1yX7YNmNikCP47TDlTYn9mZhYePqwz8q1oeEpsFCIt95P7GKK+bVsY6OlBe3MzXn7lRfgRSG9vaDh9vVXnR0a6cg7VJ9KPPj05Kclso45uBerl2cv37cMe19eDfk9jm+7eq+OaeOHgoSo8/8KTvH76KW5YLAGecgmv376FRZKC5156DaFhUdRj2lnaw4W1eQyOjFJOPenr6Rej4nD/3gN0d3fZ0a3svutUzHW8ry9FsoRrXO16JnDjxg1bF8m9CP+lTz/FolcoftBKu7PmRyyyhW13H0RgBslQDjqxAe1rqP8uiiN9EeDt6rhgaSJcd4GsAIL+AAIwNdOWLxNoFQjz+K6qGqXsvACVZbuO/hTu5kZ87vwEpgwY0UHJcctg6Mv1tz1utgt88VeUQ3d7vgyHELGOBmX49L1u0p7HL7FnbbJQpyJiigopOiRB0fMEpgQOBNDs7/ybujYL3ctY2QBKfSCfI5AltiVnrIVVwqvA19zyBobmeD80HhpWOr3rZ0n1qnJ5OWMH1WUFFtp30DErIuATEIFPLtzAGBnGlVv3sU7Dy6WmUYhHVkoCfuvXvo79+0opxD5WYaihuMtkyd3dPRaJ0b1IEYSSZYTW1lYMsCjEOUnGqnNtDe8tKS1GXX2d5fWoklECqe7XGtSqyrccMjglNuuIT7kuGgSttVLlzxYZmAaACpgqD0KNH3f5PK2RjNjUrJN750WnmoDKigKCG4I+3rvmyyk6p+NFHT3JEei8fJYGfYzKM9XbB2ohjfcejfeelQ13dnXi04ufmRKmZuZibtsLFxtG8FffroInwVRHTy8VMBI5xZUYXdhCdWEKwnzdcDAtGH/2R3+OOYKZY4f2ke0mIiUtFV+MHVLEKonCropBNZQsKipEFlnm9OyUReWsWIFypM7EOqJVeGB2ZpIMbBjqeF1VXWX5AStkMgIlPty7xdllrlspCgtK4YiNQCqdICE8mYcnZW0TsysEvdOacr+B6clZy/c7+8QT5qAjIgJpJBzomVrFv/67O5Yw/nJZLP70v/0udnwpu1yPI8dfxg8vdtm6V2Q5CECdqCxIt07WJcWFOH/+nCs/h9dbQSOsCtbmpgYzvl5klqERiegdnsZHH17EYzL+Y8ersZ+A4fJnl+iI6i3JV05aM+d2eb9KGj137gz6uMZyTMph3N6hE5bRoJwrCqDS6vHhEQvfHz17jnrjIk+hdBBZ2Vmma7MzBGk05iHcQ7WpmB4fwwtPn8exw4cITJTL6QMrb6bsbPMzVhZXKLerZOaLdjQxTGfc2d3NdQLXNgcvPvc0YulExicn6MTjrVI2haBdxw3L60t48/WfIis9DRXc80NFeXimMhnrC5MYGBiCT1wO/t17TZTXXWzRIQb7u2NGVYgkCVN0nFu0P4QofC9VBm5imw5/jOBTVkMGThGXptZ2/P1PLuBhbSNKsx145fwpM2iLdGazS4uWZySboGiXIoOqYiwuLiYBmTbZW+b+BWrgOI2IYE1OXjbZsirgtkmuYrgOam3D5xAoK29KuLS/v5+gfQgDI1MkMbNWZu7ptotTp47gzBOnUV5SYUBBY1l8vENQVFyG1fUVVFRW81/uF52DbKIMpAEwAioBMH68y+nxZ4EZ2Q/14VOCsK5f4EU6vUFH46+j95wsFBbmWwRl/PMKMQ101hG1jqqUgC3HM0lC9+BhLRIcMajaX0JwVm52aJnX1EMAPEUnU1RSSpnaoiMcIfmZs7J/2Wp1ylfulvo2ilDK7qugaZUOVYBWI1E0YaS0rAoffvSpVbvpeFE2WakWefl5ZqsWKT/qtbS3sWU9BLsHu+16Q0gmFcls4T7OzC1ZhO8OSVAU7dTA4DDldcbkVU2et2X/+JkqzJGtV0HKPImekvDbCG4/+PAjRBFMFlAu792+iqnRQWyvLqCoIBMvvfQUSVyI2cgJEqMADUcniVRumjcvVkRBLVUcSclobu/C9OAoQmjvw2gP0mjvS/NKkJWhkUkaU+OD9JQsuO/44hdvvcvL26FNJiDiew0OjZIklyAsOIzkYgJND2vw1k/+Hm4ERunRUdZBf3N7zaLrAi87JLkFJcVY0V4QzFfuP+Dyc7zHTf7bPTSCn775HppbOrG2uIbNJQ1d9kcGfdSLz5zGyy8/Y+1oFJzQzFbNoRSoka+W7Ov+lHTvQ7ukPVG6gnI7FfEfIGnV8HSdIoVThze2dSwtsO86PZLe6Bhd/iY6Uq04YulPNClgwOSgmGRfLSs2N1aoka6orSo1X3npZQuEqJLy0YOHSOCa+pEQyu/wEkzOtXf6V/ZtlvZshb5Rie8LvF4VfmySXPzipz/la7Ys9eLc2VPU1xnsba0hJTrCZuK+/eEFxKRl4xmCLunDoo4TPdVuxwfNrc30e8IxfgRQN9Hd1YXejm47SdBwdJEYSz2iTCrqqYCJxlqJ/Km3mNZEMWmBzeDQMEzMLGDaOwb/1O6GyQ1iGBohT9qf6L1lxHvscL2JR6gvcWE+KIwNps/3sUbZ6kknexTAzxBeEeBVjl0IdVY5XjZ1QsDre9/90+8L3QnoKNSqD5dR0kZ+0aDUUKscPI2HAJOBJCqgVSAS4enxBRiT4VeSu47fFFGRsRFr0y5ZjhffQ5v8RWWSIlUCazpmFKj6Ih+Ml2Gv4yfZhepmBMJcAI5Qji/U6/W1SKFSd3O9RixzY2uXzmkdI3NrmFshINuCsdxRhPIpe8iK8MLpxC2CjF3MLdHQ0THYkUJgBJniHdx91GCVglu8Xm8fP4t2nT5WRRCx3xye8j/UZfxxw2MT8uysbLsHVSvI+ATSmKiEVkcLrgaq7mYgZcCdY0OWd9Xf202QFYSsrHQrYY2KjXUJryqHpAy8zxA6CL3HuHKZ+DtFt1pamzBP5fnk0wtITkyxhoru7lxjrl1JcQk3NsAKE/KLcpCY4GrqqiNLgUQBOXlQO+6jg1Nu1uRwH4Y7WhFCkDJLQKLj2MAoMkkl9fd24IVnnqORLsGV9nH81ft1OFLowMGMUEw4BzDgnEV5WSX+7sYA+qeWceFRN9ffAwkes3j9g4v4zu/8Cr7+8is0tj7Io8KsrawjITkZDkcCWd82ZiZmtfm8JhrteVXbBdvQ16lZOsllggo6dzWLVRRQncxrah6QIZVZDsg4jakGCFOK0NbYgP2HziApvZjr04XaR/cREx+NbIICJXWqym1xewE1BEJOpyKATrz26pcsDO3lHWRlw3tbHoiIi8HPb/fgz14tAeb7cbvuLkE98MqTr6BvKQLnCCJeOpCBt+734vefKqIxWLSRRzF8nfrKSTs1HFl5AjpCEPhRLsX88iY6BycJGvqtuemzzz6Jp88/gdd/9lMC0HiLemouoBJbdQytnmr5hXkWMVNrCkdsvDlf+hus8YJUuZSamMwd3MHgcD/2HahCXEIS7aYrz1IgSXIOMujQ4HDTm36C6+LcPOyub+GZp87TQATw3raNCUretA8iIQMDg3bEuUX5VxsDRXZV2aik/heee4ZONJXy44EoghSx7C/yNiPJhoecTmwuL6EwP9scd3SoP42VotG7SMosxB/9030cK4jHvvQwfO1oGiaXvfDXHzfipepMzI4P89rpfMimRaTsPy6pSItaFGhtg8NJPNy80dQ+SgM6i6+/8BSqCnNpVFU8s4j4xERri0JeRb1eRmMLdWVuGokOB2bnF7Bs9+RjPcFaO9rx7EsvYnB0CPkFubwPRfmpd1y23t5Bfu/F93WjvBAMEIw2tvURkKnox8dmXz557jRlk+RqQzmxfoiKjkV6Tj5BlDuuX79h/eo0cDiIYFpVxCIU2geXjaRN4+5pFNEsgU54VJQRR62T7JmORKzairZSdkD5IyG0IyJPSgPoaGk1QB5N0KEcPhXtCDirc/zmrg9+/ONfIIIk4Etcn631eeRk5ytfhCBryKpYFQ3x5f4IOASHh8LDxx2BodSDxWneI4EJGbqqYZWsrWSGTRIbSxehDxil/qjq9tr1u7Q1wTbs250gVGPMZAelqxPq49baQjsYSHtJIkq9TlZuFeW4ILvAbFTZvio0NHfi6pWrOHrkiBXVLNJxq2WC7JIARD/JoObOFhUUorerx8a7hPoFYWN13SLjGqf1mA53anoUuZnJlO8sxFIOSyuLkZiRjGGCIrWfMJBCwOZJYmKjnihXsoFuXIM+EpHPLlxF+KYHkkh6I0mGDx0+jNDQKIv2Xb51j0D/DYLbBVy5eIf6suqqVPP1hjeduqJ9Ct10dHXg7keXEUiAceRIEYFaPDadk5jt0QzfcKzvrVGWRtHaRV0iKavmPVvFOslAAon3OElCH/Xn/c8uUleHSVoX4b61hwSCt0KSg5efOUeZO2qFJh5uBI0kBuvLq1gxv7dnR9mevC7LI6Jc+vDeNO9UxVgxBDsCHBohJfyfnpkDT99AAnFX9b8iT0om10xjnRBov9RiQr45iqBifXOBhHeSwFXH+F7ISE/C+op6BXoiKS3ZJkQo51SNdHPyChEUQCBFICP/rUiufL2uSS0wRBzDoiNJ6FQx6Uf58MXsxBzaGtrQ29mBZ19+FnlFuSR+8/CiPUpyRJAoj+ONX7yL8y+/hn2HT+NBXSPWSWaU66ycXUUyU+hftre98KMf/gwDnV0oyMvFM08/QVKYSPsaTHI1ZzbR1RVg19pqUHAJpH9hQSIVoin3tKmlDdMjI7jQt4LXO/ewLiPE1/jtbsDhtoxIT7WL8ECAN/cm3A/pEZoRqZx0X2IX3qeOEvmvqhgD/ZUuJADGv/EadTqjFAU9x+NP//S71k5CZbNSfFN0CqVrlpqiDopsybhw0XkN2mQxGl6N3YiAlACYWKJeq98rWiO7r8pIzWn6l4fL8Og1imR8MXZD7yQwp2iXwJceeg8xMFlCM1T8/gtwJ3CoY0otoJqmrq25EvgpUxSwFRoJb6sk6ZtaobElCKMRW6RBnIE/ffwunsn2RawXAdnaMn9yMapFKvPf/sMbaOno51oINOmqdBznb0dwLzx1kgY8hr/h9fI+52bn8fHHH9GpL+HQocOuMCbZrYbZasTO2LjTSrV1pqzRP04yuMcN9aiqqqAzmMLM1BQqyytpXHUEy7XlWggdK1r2wx/+CN00rAJ46uLv2gcKLVlkd2c7wU4p0fsWggPoiCjwmgGnhPR4AkS1wTh58qh1flfIX4m9Wh+xHiV8e9Ir618B6Pn5GbQ11VvPFS+yOu/gUMSTne5QkDRE+tbFK8ig09JsvNysRNxpn8JvP1mOpZE+OKfmCfrWkZxbjn+42Ys/erYEv3QsE/GhXnhQW08gv4pf+fqz6OvrwBQNzsrCKuKspxQVn0JfU1dnA6SnaGQzCVBU9aPz9bGJMdy/fxd1tTVcsxFLpBVLUO+r23dukl2WW1K9WgkEk12oqk8/Vx05ScWWkoggrGAfAdowFSiM7EXyUt/6GO0EEFr3qopKK63X0fnc8izBYBZa53dxsW7U5Our1YkE8/PIJvs5kLsPT5x5FcMzBEXDc2SmgegdnUBVcgCZk5+BEM0GFHjTDE+F+t3cfSjbcoYelLE1Ouc9sttRNDQ0wNdjE1969UU7HgyhcywpLnJFPDbWjaEptyGBgDmF93356iUUFRYZiVEFrI7Iuwed6BsYQUxUHOrqHuHY6eM0fhl03Fv//JmyrtJRT+7p6PAIRoYHKU9dOPvUE9ZmYMQ5Yk1G1zbWzOErwiz9UkNe6eQ0DbYPjWd0jMMKLzJS45GXnW3VRwJFKsMOIJhX2wINLJYBE1Ae7O/F9MQ4Oju7kUrjvqV+eVPTSEhMoKEEQgPJECPohEgAMuIi8Qc/uQs/720aej+b94b1OdMtHU2s0rBqL2Skosl4PSiTTpKS+/WtGJueoIPfxWsvPQdHTLRdv4DH/8/Vf4BHmp7XgehBDoUCCjnnnBuNznE69/TkQHJGJEVLFle2pd21149tyaIl2rt7fW352tdhZXklSxSpQE7k5J7OuRvdyDnnHAqhChko7DlvTdt+FkOwu4Gqv/7/+95wzvu9ITExmU54Aav8sNGpGTxrrDcHHhcdazZM1c8aS6OE2hjeh47v+0mAjp84SjAbST1dJjnhWq/pWCKATnHNclAfN3RgwSP98+LMqQN48dIZro36oblpngKtC7pA/BbXvZ6fKeOnf2fnqoJQEXlFzTVmTPvM9eZ/IpcCyRr5ojFJIh2SIb1GaQHKFZVdlZ0Lp4Pf495P8vfK7Tx09JixclVxye4qJ7Z3YAjh3LOV1W00P+vExReOY3SkC6fPXkBmURmflfaCQEj9jdRqoLOr2wa1P6h7CBfXN5jOYXp+CgvLC1aRKdDl470rR0hRYnVwX1ny8Nl437SXsbGJuHjxghGOQa6h5F59vGSHpY+yV3kEeR7ap02SQ9lqRUVDg8MRl5Bo3fyrympoG8aREB2DSIJLVWrrpCA+Ptb6F0bTHr38yqt04rtobGpCdk42QbW/oIsY04Ct8vZOHDuOtJRULNEmHzh8EveeNGM3QAEBHZ8Fk4Sl0p9s04a4LdKkFjkeysiTjk7MLHupd73IIqlVNE7dxksrq+0I8+u79/Gzjz6Gm7ripp3f5nqEUe7S45PsiF/5uWHBCg7s8B4OY3FqAd/9zrdRU1tmbQPme0eRQnvhUpVxIHWS++lwxuDBkzqkEHwdo9/QHmhk3KfXr+Hzm9e539tw0i4d2L+P7wvH8YP78BaB/vEj+82hq+pZfbMUUVX+4oJ6m9FvKxKpkyqB4+ExAjfqShaBuvrIyR50tBEI07domoNaW4AgVDnQ8lvqSSf/vkXgpXWVH9a1FCzY2lpDZVU5OtuHMTulaQWLJM6J3H+HranSaSZnZgiO5lFduc9mn4pAqhpdX4YjqJuKvPnTTNQUWSc7ibSbi9z3KNQ/aiLIHsH+40eRlpOBzZVF+BYXsL+kCDNzs/jsq+s4/9IrKCgrp99owt27j2ivIpCelkH7EMG1WDdC8Gd/9peYm57D6yS1Fy6cRQIBr4iv8r8UsZNsCmRZhS51UDnVqhjVzFBHBDGDQCpJyZ25MHw6sIOdAEXG6JcD1pAR6IWTfjiS6xRGopKf6EBs2B71ikSFZEMNjPWM/m+CcpFW6qX/7/6gkmyzMJT9/Ue/93s/lkHSEZ1FmLiBMsJ6g14gQ2z5WHyNAJOOqQSWbIA2N1nAwoylQgPcQG2kwtq6AcEw5ShZhMoeVf/nB19aCDVbFdjzR7u0MKqkDOB1/cmTChPazfKN+mw/sNPfBbr80S4haysH5dUFsJSoqDD+5KIX44sb1l9E4cs5XyTW6BCjArfwrXIHHARHwSEEjQRpUzNL+LO//gBPGzspxH7gZ5GDwFDroFuSn4mjteVwRet+/FE3RfZstlhpmeW5yMFrY9W4UwOYdSyr6kitV1dnlxlwJRKePHEM9+/eoVKINfjPmlXhZE6aiqCy1Y8++qUxZgGPNfUZUvSAhkHHJo3PnpqxVRL15uo6gui0k8mK9BkayHruwnmrjmxueGZJgzLgyhua0Swvrlmszq/55y6N6/S0HHg8kuITcfXmbUTTKOeVFKOF4A47m1yjUHhnF5BRUgkv1+T9e7349uk8hPg8fF01Aas67MfAw3v8k+uDmF/fwdnSDPzk5x/jjcvnkBgTaQm1juAw/5gI3o/6mamvzJc3rmOVKKxrYMBC5Qo4KMKqI8d0Gso0OtREGmDNb1Tn51UaPimNmml2kSmqks/l9LdciIhyobGtC1kEdNlZKfDtrFCeAglIMw3Ujk+OYYnvV2JxYmy8RfHEbqQwIfz9Jg3Z//7zRxgkq/0n3zmIwFVFmvoRHhWNYwfP4A8/bcG7x/NRPziDzsFRfO90OaKD1zE8qBE1qlQdoVMS8/SZA7x26xH2AkL5XMFoqW9AV9cQnjxusNmGp44dsGhQI4Hl/pp90Pgm9UqSUxPb31TX+SCfRVyVX5TLdVPEU5GU1c1drts91D1ptL46J48ftgigmKsMGj/e9FYFLIp0KnVAR7N3aNBVDVZeU2XJ4H/113+Fm7dvWtNL/9HcniUtb1D21Nrl/tNGPCUDVYd7JSbHxUbjhbPnaKgWaYw1TDnW9FO6rahGMOXg0ZMnqHv0AFF06vtqa9HTN4hYypUNqKcsxTqdKE6LxioBzSL34mHXJKJpvH/vO8fwHz5rw6uHcuBKyUQMDbJKw3XcsbDo74ouvUpIT8EDrmFbWy/W95bhCwtA/8QoxvoHkZKUiqSYeHM6IQTpGlT/7NkzvPnmG5SheDpGjdKh0ecCKUrUNzhEx+QlkH9MGUm1SlFrLJyZRT3dwOKiB246GA2PV2PJ4ckFuD2bBE9J+M4bLxFIppsNu33rLubnFpBKpy8QrsrLJ48eIpZAQlEvRQS1TpJB6Xk6na0iQJIZ5YCI/AgsLxDAyW6pgMWMJO2L1lafIVBpdo7277/+xU+skEQR4tz8POrDhhVsqJJbOVAis/WNzcigI6ndV4oArhEinOidWIR3fYvPl2lAZGXFi3k65kmC5C+//Nya0yaSMPb2tGOdZEomUEP75ZD3CHokH6q81H0fO/kC2jq6cfz4MTs6k3/QkVcy10b+QK0OVMSSR/ulXLWr17+mnUykf6CN9qnogQCV+/DBhx+gt6MLx0kiJ/r7sTA5w9eHIpb2SKkHagxce+AgMin/qsZMJ3hXOwWBcrkBNRAe5XpvU/bPnrlgTYeVO/s3H3yC9z75Ej20OyqUiiBYUZ6jCgeiCOTUYkEtXdQq4s8/+BDjtC0HSX7CSPDVzLmiaj9lJN1Of/7NH/8x3LSdQbQ16sm269tCeXEB/sFv/i9wEShmJMbhhz/4HiLpK9QTLjUtx9JFnC4nnRTXzrMBV6QDGkwfQ3IcwzWywi/up6ruK6prsEgw8uEXX6Ke6za77EZCZDi++9qr+PVf/z5JZTjKaY/31VQYUA+gHOtkRcB+c3sNn3zykfWp072qilH2TABMR4SV+6ot2q816+vsRnF+MSanZ5FfVGR2RScMAsqSS2IJfqte0e+bFcUWOFfTX0XLlikrCXEpaCGgV2rLoneRcnCYvmUdGvOmo1/ZG6VXqEmoIpfCAdJHAToFHqx4hD5xa5MEaMuHgvxC2qpA3Pz6Kn35DnKLclCxrxzeeYJv/rs4JxNf37+HB7RFr3/7e6g5fNRyHP/tH/5btNE2RUa4uB8B3NMoky21e1HETlNaXn/tikVt1SZDpx0CX1oj+WIRHP0pwik9UnBDw9inqecj43No3c3Ae11eAuVwBO0GISRgFRkEXjHWFFUVviEoiA9HfOSe9QITtlA1r/COg0BLR4z+yPYu7dbznHhFWP0BFJEw8g8Crx/96MdyaDIC+tL5u8KVlmvFF8gO6EsXEBjRWakurF88T6yXI1e+iAy+sTkDLTL+/iNJXUgbKvCk7/DwSHuNgTkxIf5eIE9l1kJoMjR6QF1DP9C/9X4hdJ0bU6a5yEqqVz4aUbqhaB1v7pgwKUepf1YsxZ/ftbobiGlEk3EE46XcQJTG7iFSIXQi8Z29YKJqD+43dBMZC15wcen41A3f6YxFjMNBZx2C8eEeOth+KqefWSt8qiMElerq+bQ+Qrnqu6UF1v1LYFUKr3vTEaiDjFTRkaHeXpw8esKEU1EsGV09t86a1e6hioyruqqCnx9pDrG3p8ecj6pEVIWi47JMAjeVJ7ucDjMmeQVlVGh/R2IZWPX8unP/NroIosbHhlBeWmJ9Rta5Pop6ucls2zpb+H4X6p82YY/3e+Xbb9FRanxRLpx0iq7IaFSeuoQ/ejyEv7g3gUNFKTiRG8PrROL9R8M4XFWIv340ghG3B3//UpGV1TpotKsqsqg8W+jsaEY0jbOOJOYW5g2QCoTfunsXkXT4T1ra6PTy8dqVl5FDQy3GqmTowYFBU4yUpBQ4yUKVK/XwwX3LyVLHdTXeEyCWs7tx9yH3NRJf335oXYvXPUuWi6T2GeFhDjqFKTQ3P7W13fRs4+/82t+hU8jjvahzP53rngNuOqXWsXUcK0lCuoOGK8oJh4sMejcea74Q69c1vriG/+lcCc5UpGN7eRLBBJAu7r9kUdG3JRoMlQlv74Xg3uNGK7xIS4xFd3sLAdoEhvoGcPrEIZw6cQQff/wRzmjsDR2T9EnFEucuv4SDR49aMmZj3RPry5WVm0+WOUMARTlZ38W9u3V4TDa/xmsnxcYgKy2RQMVJdh5p0UIdo+gIRNEFTSZQt/XHjx9YafVbBCGSUTkXGc8p/u7QocMGQCV/kxNT5sR2dgLwtKXLRue0t7YS1LtQVl1LHVmkYc2gwYvA4oL6A0WS9Gho9QbaLR9wAAHUyVI6CiXMlpZXWPK/TswUWdteX0UH12J/WRHSyUSb+qbwv75YjfcfDCAnIQJ/9XgK97pnUZYRiz94rxGvnjtAI+3PN9pc91lbGE0qkE5tbC/RaIp4bcFNh63oeBXZ8BKdj5oW93a3Wb+8spICGhMfn2vH7FuRSEVXB515EZpJsmKi4+i0z9gxwwafPSzMibSMPOpSEWUnhGB4Du1dLYiiYQ7kv197+QpOHDlKdReQUv5TJIqLy/l32piVZbS1NCKB+9L0tMHSAE6fPWMAq62t3cCq2s5oDzS6RakPDjqB/t4+dJJIiLgpx9UqviVUsqX81l7K5gWFBNHuxHHvCLL53Im8J11Lfc40EkWOQwnu3f0dOFCbh+mZcRw4fha3CIiHJknEWtqRR5sgezY8PoFV3zY++ehjHKKDfvvVN5Aan2o5KuUV5VbMoyIelULFUNcVhRkdH8Yb337bojPhoZE4QeClPnHyE3JsIs1ysmodoP6AskPxBFxRUUr6dlgDYM06VBsQ74aiYB5MTwwh05WAOBLsw/trrWnuzds3MLMwi1NnziE1PROd3d3Wd0nPqDy6Wfc8Vqi7msGpruaD/X0klntWYRkR7cCgovGLYyCdpeMP5HMlIYbPpWPGIMpuBO8lnAR6geB/jXb52OFDJGIvk4CofU0JMmgb9qiXKkv7igRZx2Nrq0tIiAhFaVYmrpy/jCfXH6CfAPc3f/Vd5HNNye7x6M4jtJGI3aqvR3xaGuJTEhEYHozgBDr6FIL/GJflsOno/Mix47Z37STLT0nMRLKU9J+enIx3zl/CW5evwBETRd8Si1s3b3CvEwjmErje9LH0UKqmVWqJizKQlJJixE2gU/7Uu7OBeZK3PBLYidFxS5SPd5FcJ6dS7ijnlEHlYlmkW+k/PjoN7o2+lJ/Kn5g9MLBAH6fRQceOHuP6Aa20JW73DNb5vuSsdOKEQATTr8Xx+rINaschgGMRUsqo0kSkm5J7yYpSIZR7FulwWZuJB3dv0dcG2FH/duAOwqLCEEpfH0O70T04jKHFFbz93R8QlJXY+DX1Houhv3pG4jk6RPk+eIA+gMCa26Ujcq1tMYGx0xlmlc+UOMMykhsLBNEGyOeK+NupG2VXifAiLuRY+Hg5A3eHPUY4hGOcWEM+PHCqcjE0mKQyFMUpDkQHbcBDUKrTM0W6LNpFmeGjQO0jVI0snVC6ifRCuEC68byfor6Dfv+f/f6PLXolC8k3ijEr0qSFfw6UBHrEZhSZ0tu0wUKvAk1C4oqkCIjIaCjqomMOLbZVMvJuhPL0HouW8e/PEad+JtClz9D7jQnyunqN8qX0pd9p8xTlsY73fI0+QwZJ0S4dfVhBAD9vkwotA+3d2EXXFA00kYiS6md9DqwQwYYFbOO394cTdBF1E3QRbdCQ00CkpOPhw0fckGV7Bh1Z0sJZyXxudiZevHwCRcU5vCcy560NWyuVSgsMac10TMo/7J4EStVhXbPzdL+6f0XGUlJpAFwxePzwHqoJgqpo4DwUxnU6JAm75XTwz206M1VGxPK1w0P9NKYRBHhxdLAxuPfgLvYf2I/cLBoHEVHuic6RewjkFrwbuH3nnnU31/GcjFdDwzN093Xx3uhoJ8cwMDFixtxLtt/YUk/jPI2WxnaEIBj5hUVw0SEov6KDTHSHrKSopNCMcUFWEn52rQ2/SuARTdmY7GlDQW4GbvfN0Zj6MDG9hJXdUJwrT8H7H36CjGQHOutbkZabhozUNN67jvt8dEqKCoZYpGJ0ZgF9Q2N469U3UVPmH2+jyru0NI35KYdTuUnBFHQ6SwEaHUE4ozVuSA0tfZaUry7e96iEbX3DCCHImqETJokicK0g644xdrUwP42Bvja46OROHjqEQvX+IVBRTqBaCnS6t/FP//weHVIk/u6lEqTHRWJ9ax0fNbvxbNyLT+624P//d8/DTfb6i9tdOF1BB+BZwMTgEJYJOFWRqZyhtTX1EPqFzStTV+doItD+rnokxEfYXDAltb/x+kV89NF7lnyvjs7tLc0EMmRW1KGjx17ALomBDJdYVFp2Bp+TZITPoOdtbu/HzVuP6WR0bOWi/OThwrkT3Psuqz5NS0smiNL6LBnTnHUvoL5FESI6iN/8oSm/ZoOq2vHAgVoc41poQkMk5Vid6hWZWlvdwsrKBq5evW25NSqD3r+vlIbbYZVdqmCVzionZZGgREm5be1tfP8Mbt+8h0w6gdra/UhMSjCD7qCjU/xYCdRq2BpEfYmNjsBAWwP2FyXS2MTj/bsdyMtOxhaN47/4Vg3+3dVu/PaVMsRHhVvepQC76uF91DsdzVZXluLIgWNIT3Qhj0Dk8oVzWF5ZRDjXU0dpX37yCZ3FAF6+csWejziF9oFsNYIgnNfKoZxPTC9iecFL8B6NwoIcY7xKN9Dx/TrfMzE5CbWYSE6KR2hEII6cPIKy0nxUlBfZZ2iguVIQkpJT/FGtrTV+5gimpsfR3taCFK7Dq6+9QblX09E9Gw2kYy7ZCVUIj09MYoVgtJxyWk2AGkE5zyTo0JGJHflwL2Rb+VbiL3oV/YW2IZaOWPMUM1JSEUqzLznR8Y2uXU4dUm+u0HD10QafqxRFFRXYV1Vto6hqairhJKifpA3w7Kzjww8/JpsPwN/7n37IdY0hGXaSsOUZaFKkPdxBAE/djqIe6sj+9IlTBNu0X0/qcerUacouwWS0yxpFa9SPEvsV2ZDs6yhROVUaCD7S24MdAiWtpZxHEInuztauHQ2WFpXacZp6OAlkaNTNCG1eLYHJ46f1FhXq6u7i2pfayUoSrxtKPV1ZXzPgtbSwZNGDF198HZr7F87nKyvKRzH3dIH2TykZ6gK/ODePEOr86OICvrp3C1dvXCMRrcCvvfN9lOQUkbguYTdA1fuRXD/adcqSOsZHhkdhkoRNkw+q6PzL8otIpPqs7933v/stHD9aS4DEz6UMrNOPDNGeukkumwnKKrkfGpzvCw3Eko6vaa89XCfppub2qgmvolmrKyskZf349Xd/Bb/9/R8gheug3D8fHblIZwoB4Y3rN+mjsvH+B9ew5l23iKsctI2UGx0136lGzCraCnaG48s719HNddc8RTWsVU8qtVnR/GEVoOn68lPKDVZkpoPET0BZqSCKompiARUYEZEOePh5KmoaGezGD966gmGlLUwuYGzWjW+9+hq2luesotbH+9nlt9rRqEBMx8yKhiv3S/5cA7RDHeHcu3WM0t40NLbg+KEj2KW/Li4rwwz3xkF9kd2/9egxvCTo3/vBrxMoR2COv/MX5tG3EuSp+jozLQVnXjiK4HDhRkXcNPFAjZXVhmWLRIWwiGsufRWJcoRFoLury3CCyIIitTpxU28690YA/l17EMaWFQAJ4HOEInFvBbkEXioKd9A3xfHeqzMciCLonaePjKBaxtEnxdGvaNqM7LklzhOhqju+7IJ02dKn+KcCTcI6wjWWGqGqRoX6xJYVYVJVg8CPcrMEdiwHi8KtDvBijQJB2jT/hbgU/D9FdHRBIUhdw5+IL2TgB3O7AhQ0EopcKWlfYETASzemF8jxCNzpz+fAy48O/dEv/dvC7Vw0fYsQ6t4sAkYhWufmyWHpbFn3O+pew9yKkuq3ifB9mApwElEHoyg2GBcziGZ1T1zgp08b8fjxM9y4dccqfWQQFG7VC5RUnJIQj+LCHHzvnTdowErp2JwGlJqbW6xsWtVgqiiTQdVzKOdDEbYF9xwiHBHckCiuRxDuPXyIaRqVjY1lTI4NW0WZgJWupW96MMtnEFIWM1B361WyTv1b+WLWsDY0AC3tLRgnW00mc1HTWPXzmp2fMQfw2dUbcMbE4fTJw8jPVah8DUePHiUTJEjjPqjP0ygNaEdnBwGLx3LQ9nivORk56O3uw5kLF4zpCkjPTs+hproSMWTBi3R6nzzuRM/0Nt46lo2E0F000ZlH0ymv74XhXvciipPDMLu8hROlabjx9VUcqqmhs46Fxs4o8qSEW+s/NTtLZrEGD53o7QfPEBuTgCsXLiKZxkZGWWulalWLNlKgNeNMHa6Jd6lUUWRqXlMcKdICjeVPf/oelry7WFhZxv7qKly+dAYZBCBHjilxtx337z1ARXEx1O9Kw2Jnp8btyFWRhpS0LMxtAIlkyZ8+G8H//FoFXCE+jPR3cM2K8Z+/aMPxsmT0TCzjtaMFmGi9he+/eQ4PHtxG47M6zI3P4AiZoML5qgLUUWpxebn10dEQ16G+TgL3bTtO7OrqxPnzpzExMWZRYh2h3L5+DQmuaGNix+nItHeKONVr3AiZpG8vCMRBlg+lGZxfX7uN6YVl/n0dxbkpOHKoAvFJsdCA9ozUFCuDltPTEZ2OiaYXZvDw2UO650AbYi7nqONuJf4raX5thax3bcMSkHU8MU/jpmkNo2PT1Isn3I8dq4orJniOFgiinCqfYoJGc2x8lPIzhodkwDb2ZUhHd8v49hsE0bX78OmnH2OBe+10OMkESeToNOUg1AG6o7MbiwSHXT3tSOX+vnm2FnfqB/AbL1aje0KdoVdIgDz4d79sQlVxBrLio+AIiaLBXrQ2B2oFEB0VbS0FDuyvRgSfZZXyTG/B5wq1MSNJSalknPFcqz2sKeOcjiGJz6J5f4GhTjx71kJ2uoUDteWYnhq1ApU4Gn1FnGTjlASdlpFK/QMGCAoOHT5ox7Jybr29fQZmlV+i5HpF3hZWZnHt5lWr6BvsH6LDP0gZpgGnUIt4SqeUT6LxJxqO//hpnc3l054pMq4jGrUIEVmVwVZUUacFYudmH2m7aJVoW1TtSMJJtu0jUbOJHQQnqmzLTE/D5uqyTS2YmZrH5PS8PUsKP8PJay7OTGFjeRFBkUF42vwU3R3NuHT2HJ1zkRFZ5UqpgKO/vwf19c/wnXe+TYIShta2ThQWV+LsCxeQk1dobW9ETmX78gsKdPhFuVq16LOOrXXy0dnTTYcYbFHVoJ1Nkrs6uFXVF+6AGhpLz2UnScsRR+CSVZCL+rp6As4NHD99HElZtCP3SIYiw1BTWkaw14C4xFRERjkRRpDxhPb04f17RuizSEIrKN/yJ7ouxYByS7JH3Wp4Vo/Dh44hlWBSVdBPW5vRO9hjVcivv/oWpsYXaJPc1l5GDjcswok7dc/oO7zWcV8tbi6cPIm/+xs/tHYk17/4Gt964zX8xm/8GkrKCihLpKyhdMYkfcHc7+zCXDQ01xPsqJdTCPLSM+0IUkdg21zjyNgo9A70Us83LS9Npw1N9Q0oIUi5cumCyYLQwgpBbEdnuznyiPAgtLV0Un9mcf/uUyySSO4/WEV93KA917D8LBLLXuTlZHIN1mjn3CbLF89cxMzEHO3PQQNTVrhAIZItbutop16sWQsgyb4CBYnqH0Z91YQT9VIT6Q0mqhHBUKFaNW16ZXkJAZIHt7kfapGSTvBcSIK45l2iFARYe4Z02l8ngZciTSu0CYrEi+SqNVJmTi66+/tx69Y1TI4O8lHpfwrzLJ+vmnZDqQk/++nfGHC/eOVlLBIUbRFLKIqtyQt7uwEWKcvms2ZlpVNm1f1g3YAnFc4wiE4Q3LRlyjHTmKEN6myroook7JrnqJZGEQRhOiXTwPzxzVD8l4ZVTPNPKjMUWorFMjIDKdN0PCGhBPxRgahIc9E+wtZXw+zj6b9juW7q7SbgJZ1VPqowkNZYY7o0xzKY9yV8YN+0A8I+OiUI+t3f/d0fC2RFOsJMaZRUqciWXqCNep7DJUAlsCUjYtEuvVYgiw9qG8W/CzzptTo2lOEhCLW/C11qYWQ8BLwMvPH1UhQxaEWOZGQUaROgEuh6fpN6rZ0XC4DR6ChiI+DlB2dKAiQYU2Rrc4uLvYsNXyC6xxbgpdNSr56l3WC4A6L42T6civWi7/ENi6w4aDg0+qKMwvTOO2/y36GWFOzPE9tCAg1CKlnagZoyXDh7kosaSqMZDTWii+P7i8iAVKKr/J54CoyeZW5uhs5PirZhPVbU7sBytj79FPfpzFrpbGJoCKl33F41KJ0zpK4+JJoLlpOXQ/Y6b5ECNcmLIbLX82kTnzypQ35eAVlmLIGIv7x6hs51dmkBiVS+2w+e2N5defEs73/NnK+SVJXsX1ZWTIaYzN8HYmB4zEr033ztVWSnZlie2RqN92UKuvJcrl+/gaPHTyI9Ox8bO4EYnvfgWuey5ZK9fSiDbHiYDKWGTMSF0sxELFPZxtzrOFWagofXvqLz82F/RQmBpMNYrCItWgc1mxUjGaQx7hudRs/gKA7uq8W5E8fpmEO4PwJdFBPur6Ew+39/0mdXW4s/eZfgWtcJpnXV+IaeniEsezcRnxiFH/76u3ztNk6cOGZr/sEHn8KzvEqW021VgK9/6207HuwmCKo+ehb/5K/a0Dy2gj/6mswwOxG/eSoX295lDNGxrm6s4NVjpXgyuIgZD50yDWnQjgf//t/+nwZIUuLiTakVjQmn3EzOTFrzRFUSScHUlLajpQ3nz5wz8KdKwP0HagkGYqjMoRig8Zmmc6/lzxRpCiLTjqMMtTx9Cs/CJLJpzB7XNRNU6di5kgBpBVV0Fnt87uTEBBw9UIH9JAKqlFOhRF93F6ZnpwhWHVpAG0ys6kgZ14tnL6CajsmAK52AAKgAivq1jQ6NkJ2lGODe3F6nY6TzpHx2D6nDtANnThyiQSZjpmERM1RrBBnRk6dPoYSAVvuz5lm0MT35uVk4a3lgc+jsauM60GZwLxOSE80OLBD0zND5r/P1YTTmgWEp+E//5WcEaZ/it777olUe/eEn9fju8QL0znpRnJ2MXJfac2xicLQXaUlpcPHf6wSLKtCgKbBmlAHUd8mMqvvcdKDqVK3WAdJjRbCUmB3Pe1Bhy8UXL+POnUdQ37uiwnREx5B98uY0rkTjkgaoy6NTk7h57yZmF2ZpZ8Ko7zkoLqng64LJ/tWENwr5+bm0OT6SCC/Z+BR17yZBSJ5VyzodLhw8eBhqK6Pyfe2RevopAV5R20mSmunZJdy+dd8mKqivlo4jlPQeHEICKpvH+5OtVSWhIgbSdeVq6uhiwyKiuwaidSCiyRNKK9BooX////s3WFlcxKEjR6xKWmkDGpfkoC2YJ9GaGhvBxNwE6p8+shFlL12+QnmMQFtrG6am/ONsPnz/Q1w4dwk52UWUkTjMLi5hamkTrV19BjY19mVsfMyOqPVMyt7V0Y0qB2WzFUXQVAwNZd4muN+jDCYl0GkR/Ho8dDh0ZMr3UR6YTghEljdIMNWWooLAtX+4H48anlgeoIp3Qnm9CILov/ibX9gxVVtTM+oePsCBg7V45fXXqSt55l+UOiDwJX8lR5xEeUlOSCe4mkRjXZ0VQynh/PLlSyS+pzA/s0hb6zF5UoBAFeQh4ZH49NpNPGlsoR28jYunz6CqMB/r1I+E5GTqKIkCgZci8Hu+LYuoDvYO4JcfvE9is2IRPme0AGiM7TvdKlyxCXYEpkrtce6BcndffvEl6t4oPv38CxKycxYds3xZyoladyjSKDCuvKvr12/a7ESf/GKAD9/9/rcoM/GUrT6b7ZhDgBhImelobua6LhP0RUKNU9dpt3QyovVViw5/lAsEsXUkjEdRU1MF9/w8bWmgvUdN0+WhBf40MWRJxIy2SakJIQQ4Am5jlNdgFRcNjdux6SCf4fy5MwT/Xtoo5TWH2TMot0/tW7S/0kklrKuBr5N6qXmVuZmpSEt0cb1DKFtuTJAkiIj0DwwgmwT2AvcoKSWddtiHKe6TAgsKSGifpRPaKxv8HRFuZEXBluenacIOhkt2trkGyxghCXCTbCvfOio2BqFq60B7JlJSPxuI/9JKwLhL7MK1ocQiJWAFqYEk97QH4aGByI4JRmlqLDGRf+C9iLLaBqk9j8CWiJKqFq0jPb+tXQz3j7dghFNrKkxkfoH3J520INPv/s7v/lgOTyWRuhmNSXgOsp4DJHshH1hfEgZFvHQx/h8vSxRNQ65/P//WBwt4yfjwrfalvAVdy5p28jUCVfoMXVuLpT/17+fK8xxw6UuGyPK87NMCvvm5Ev7JJPhzhU+16GKEk54tTCx4icj3LNFxYs+J9cBwhO7t4uVENwpSdOTn78iclkFGX5qDhsaHiIqIRn1DGw3uCllHAKqoDMkJ0Xj1ynk7jhAa5tNzw0NodBLsmcW8NaRa96qoxNTkuAmFkqeV1Hjz5k0bO/KksQEzywuYoaGecK+goY2o/06dhV/LSwup/Ks4euIE12TPhjgLWYZwnQXAlODL5bRk3xKyzZgoFzRqorGp0RiOGqeqz8z9+0/IRvNx+thBa4hoA3r3gtDTTcGbnbPIk879FXnTDCl1cnZynQvzC+mY1MleTUvDrS+TEhVlQBfWt5AZ58DL1en48yezqM6KRWFmEv7lZ91Y2QzAMJ/lTvMMfvSdQ/jF3/wMdQ+u4eTBct7rrIWaNZh7gMo0RcFXxEWVdNmFpWjpGOAzBOD8CydRWUzmaGDLLxNTdHwSZgmuoqRzszP4y5/9FLm8ntZL3cWDA3aQl51LALlAZ7iJV146j6KCbF2BshWIJ3VPMD2l4d+7iCIzeeX1N+Gk8U5KzkRpYRkcBM5do3NoJ+NNcDkRTSZzqTQeTc8ayXpjMNA7ijtff4K3X6jElaNl+OLJCC4eLEJibDABQAJckWLe3BMajaaWeooLQTPv7+79+8jIzERvTy9lpgCdnd0WJblw8YLpjPoSKSyem51lgCSURqqovJKkJxoTBKQ9bc04sn+fDWFOysilE4+xfVLbihiChIjIIFy58ioZqpok0oBEx9hxzwSdS0lJka33ytIqEuNSzUG9cOokyUOqRRvjyfoFrOUExEQtckLDKr1b131Ru/RZ3BZ8cfux7deh6mLk5NOpm16HWG6KopgugkTvGgGN+nkRQKoQY5qyrzEgwyOjdhSgCMj+/bVUfIIG6udI/wBiHBFWiRoZ6cKP//D/QtfAIE4d248iAt9F9wy++8J+/LJhGG6vj47LjYulTnz+y/dw+94j7lMCCopzLKfl2u07VEWSPYKhTe6/InWBgVofRZiVt6nGzHw23rcAsY7Dk/js97g/imwXFeTi9Kmj5gTS0jNJEmLpLMKxQPnUgOP+oR5UV9fi6lf3aLDTTJbFZGVg1+hg5AhEPudmJtDb34mJqVHqrA9jo+P49rfeNXKmhqM6ple+pUCJIoXTM7MEJct0pvcwMTFN1p6K49RXEU4BYtk/ATgNyRYhVYK9ohGypwJv8fFxFvFXFFRmVc9ING65rjruOlh7wB+9oP6OjI8SAMTZMZCOX9SmRcnGA2PD9rO/9b3v23G99EX2VG1EtFfqWZhFIBdFknn16g06Wid+8jefcE9dOHn0CHo726w9R0pqquUlqY/hc4cjG6zorqqgp0dHEbK7iYKsdDst2dsJINkaMZ3VTNowRQK5P2pfs8bn2ZVfoWPt6u60aFk010CNL9OzstDd34ebd2/TTjdiYnQMNVXVePnVV+GkLKqMX88gR6yImRKteUlMzeqoM8ZAtqJgx48eJyA+RP8VirlpRbk81h9vhOBYCeSZ2elQn8HZJS/1wUedmsYSgVJmehKeEggmZKXh5uO7FuHQkS6FmrLnQQvviSaY5kt74aMeFhLcPLDh7X0j0yip2GfRt+6uDot0nyWY++l//QnaW9vx7e98y/L2PATH6hKvoIRONiRrivAMEdjUPam3+yzNyaJv9iI5I5VAVvlatNHU1cd3b2GWe50UF4t9+2v4nhH0dPVTXmIMVOraaoCqExyNQ3PRHuaR4I9RT6X7quIMkB+m4puH476onUxHVw/BcSz9OIEZCes817Nm/0HKVyzu3rqHkdFJbO4EYZHg5uVL5+FdnrcO9ErjUMRujvu8saVUAbdVkapQR5W+ufk5JFn0yWseJKQm4uaDhzh84jSZVAD9UQQuXrhMPQjH+Pg8ie7/jYcPnqGsvBTDQ720bYtGvBd5zaysTNt34QUFf6Zo7xX8ELnVHkkOtrxLiCMBcJDQpGak4S/fJ3iPcSGGfuDuyBb+smvXeqcRtsGhJuIB84ijsCha6QgLsE702XER1MMNgkuSAMq5k2vhoD5bShblQMfbAmNKD1KQwb651sqjVkBJwEuAV99CSyocVN570B/8wR/8WH9RdEiMRWFRPZCMgHIIBJL0c/2pVg0SCoEqOUvBICmbHvg5mNJm+t/jT55XpMuOCTf9IM7/b1IBySpfJ9Cl9+lLr3/+Wf6jSP/NSyT8IDCIi6xk010zFkLhq1RqHXXq5/rZ0KzHGqfKQK0Qyc4pjZ5GuTZhD0dT1cOK39zgTbKpkAgySoKXoeFRXLv+AJN878LyGoGTAxWlxUhLScA733nT0Kwtmx6YX2L6ek4BJAmZBFPn4Kqc0umpmlLeunWLP3dglI5pamEO854lMzKLy+sYG5zie2GRNnW8VhRjkmxC11CXbOWaqYGi5ksqSqQEUyXta8yPRh3oWFUjPlL4voM1++hk2zBDJl1SmIu9rXUsz7ttqPCu9pLrEkpjo9wA5f9093WjrLSCgM5rzrJvUBEe/s67RsY/TIBC4Mj79q5RcAnCo/noIwSyH9zrxK+cLrZQ843OWfzDN/fhP37ejiQ6WR3heKa6sUUWWFaYQ0cWjbikJCsGUJWnZrbpyEtpbLnFZfj8i2tIJoA5e+IYwYxKe/3AS0fUH370gQEv9UJT0rq67sfHuwgyoumMVyzfQmypt6sblfsPYJwOrKKk2I4uNE1eTFy9U9bXliyKs//AATqHTUtwzqDRUrdrHS1+63QpjhWnczNpQDf5uiwXxkcGUVBajgNHa3D4+AmMDHagv6sVL5+oQlPDM2yvLlDgt+2YRwZAMu6lcmu8jPIjvrr6Ne9HPaa8Nv7i5o0b1udI4FGVX2oXICVVPx21DxkeG5cIcV9TrQu7ZM7J51OeovpQKZqlCEY05e/rLz/D4cMHCTyyyCrDMU0WS+/PtY4h680z8iF1i4xwovlZE3o6O3irG9Y8UwUJ2gN1fha7VV6ZihjkmMYEirnP65s+Axb1DQ10qF4sueewr6IYL5w5bUe8efm8t5hoLPJZaalx694TTBJIKAKSlBhv0aAjR45w/RPR1zeAkydOEci5rJ1Gw7NnNqNR1WWBwREIIFD68tpXlAEnvv/OG9jwLhB4TmF8qB8vnz3KNQnCy4cL4BmfQ1NrK0FtLvV0nfq9jnQCpQ8/+cRkVSOO1IHdr/+0ErRZNBK0D35CJjCpBN9oGmMx6us3buIAwYl6cGnUUkJCCmUrmWB+w6oF93R0sbPG36ViYWYJu3TA5aUF1prF2A/1X0fgAjoC1GGhQXQQQ3bE29zYgqOHT2Bf5X6zbxvUKc3BUz8sHcs9rntGx3gADXS4TU0tNjPw0uUzKCrK47W8pnNCU9LtJTpLOUol/gpMWxSM8m1RRwJiETRVkSnCoEpI9U3Ukcz25o7lgKmMvbm1Cde+vobaSjp+2onhiXFMzs1gnjpZWVqFnLRMq96UTe3s7rLjF0XqEgiqA4J2sLA0ZUUufb3DlNdNHKGdSYmLQQK/P//iC4swqh+fhitr2LAi9PPzyvsLtHzGMP6ZGOOwHnVLy6u8pyjMuJfRQyLm9a4Q4CXYcZRXUQTqu4iYvrKyMwkSZ/j5bnvWtpYWnDt3lvu7g1bKwsGaAyRaL1sXfnkNrYOacyoyqG7+Ai/K620mABybGYeaf16++KI5w86ODsq1RsXQ71B3bt+8YSkZBw4dMNv89Y1bcMYlEYSOYY17kpeTgjdee5EgYgo//+WHaOpqp93cREVxCRIoU8rnSafeDwz2U0eWLWCgDvSqGhyfmcMYAV53b7/5hVMnjtOmxRDIZYAbZgPKNa/RHDptgRzzOG2dosuyn+osoNmBIs4nTp6212lu4fVbd1DDNQihLqni9/NPPsS5s6eQzXVbk48MEriKM2KgYIB8qk53BBLUrki+SqNxlKYTwj0P1dB8BVXoz1Qkp56ZSj14+rTBsICLz6mdCeJ/IyQWar+iU6/Orj5sEiwpOre/spzyE0RCooBEiAUPKKH0l2r87cPBw4cMkAk3iAypYlLHuw8fP8Iwfd7k1IydfuytbdMuzXMtQvB//h//Gg9vP6JfHCMW4TMQjNc9fkwgqckI2xZ9FJ4QPhC2EKhRdE7PqGPfBcq6IyQAMfQFmrzwpKEeE9RxDXl/5EnG14O043ywHd4j0QCy4YGLyxBCRq1c7qKESGTGhlKWlPbj9R8nEjcozUWpGlrH6GjN9g020CW8pD3TnwJfFmSyiLBwjr796VnCLga8/tk/+2c/Juij49rggoaYwdKXQo5aKIXy9AZdQdEuLbouoi9tqgCSDJ8lmvNLIOr57wXg9BolmSvUKXCks1e9xhL1BQr4Pl1DGyblEfsTgNL7JMj6u0KJisbpyE1ffsPmz/FSozeFkHWNvcBw9EwSBGzyvrjhC75QrAQ6EO5bwxtFociO4YLQWFlpMBfbIkBzbgSHOdHS2U+nnIgdMmah8ZSkWOvNUpSfD43PUK4Gn8SOIFSl1dvbQwGPxiqdkp5DFVX+MTELdMqb1pm+sKgQE3PT6B8bISjZMzAVuBOIldklFBMknKitxOqy2456VI6tsut4zaLjPugobYqgoqSsBIPDA/78CQqzZgRqHy6eO8c9WyUbKKYeS2HCkZebjlJ+ZgMdr5pJkjxhY9WD3XUdUzgxvzRLp+qhwudzXcluU5MQELaHKfcM6ml8bz55ZDljat+g8+mO2V380/fb8EnDFE4VJeJ0WSJ6ZhdBO4rTpclwBPmQmRKNca5h+O4MJmYGcKxqH7Z9Qbh287YlGStfRg5RPVtKy/chKS0NmRkZcDnCUVLMtSWzk1rrvF++Td1+lShuR9I0NnJCKSlJlhsmQ6Ik+BmydnWTP33hAoF0KJob6lBAB6bIRndXL411K44eOWSVdXlkWoq2dtFoF5DpBYc58GnrFD54PIpfO5mNjx+P4WxFJkK8c5ZL5nGk4kfvdeCzhkn8xpvnkZmWhJ/+/C8wMzyIktw868quPlbYo/zS2UVESgnDeZ/LaKNTVb+jEwQgHS3NSCC7rCwvN/m34hPuv/IABYKUO6D8B/UrUxfk/r4ey8kb5Z6rj5wqBgMCfDZ2ZW5UndWDEElDOT3pNscaQkA+SEMouVc0TbkzyvdZIiBT0r4G2WZlJFse1yrv6WcaEp2Xbx3yZSB0pDFE4KdBz2NTC/jsy9sYHRnHYH8/YiKCydzzcOrMGWOWCQTREQR0YpazJBFjE7PopkNobG5CRUU5Sihz2jv33Dz3MYgA7Dh6e/qsx9UECcXQ6IA11xwamcbHV+/g4bNGrFKPfvuH30cqwZfAHF0hv0m8djzIiQnFdE8XbcEelnh/oSFONJDIHDl02PQtmMZP1XIHqispR04DKzQvZtTlwcwh0/AJcOnv6rMlB6upDRUVZXSo2bQ/XEOLlAUZQH/a9BT9Iz0kKxtIiE5GX/sgCnMz6NROW9RZx2nqMadxVRpvcufmLevuPzs9iaLCIhTml1gz4ShHjB0Hbqyvmp1SCsQsGXpSqn9Sw9Xrty1qdunSeRsZpSNZpRzIYspZ+h0X/80fiGioZYOmVwiEqPWEkdIN2kSCLEvA539btGfrdLob/JnmAar1Sl5+NspKSpCZlMY99sAXtAcXyc4c9SmADnNxYp4kYQafEUTpmO7KlZf42WEWQZqeHcPde19b64dHD5/iUPU+7CvKp7y6bYyVess9e9ZgxFctOBTRWXLP8x793ch3uWfRBEGOiABr4aKK3I6ufoLlUSzzNRogHhSsaItaUczZc0Q54/yRlwAVQhAgkHjJoaoaeJUgzEs7eejQEepKJMorqvy9zehftHCqoFObGkX/dki210kkvrx1HT0j3XjppZcoRzF27KsRWET9vM8dI0OOqDAcPX4UsbStXxPQLJOc1jc1G2BWQUBcbDiBXpnZqnn3IhZIsmU/Ve1dlJ/Lz9tBJEFSOEHzyNgoEmKTuRvBJNoLJAtFNtdTKQRyxENDg2YH4mNicZsEbWpi1FpcqIJOqQmKNEmv1bRVrT00T1NrVFSSj4ysHCRlZSCFpGN4YARz9DFqgyKieJjEXdFH9URU5yxV9stXqu1LJO9bKQXyzfLhStcQER4ZHjEQqBQTD7/dXBdNRVEEUvehQgSN0VFBnciYpqWoAENRQkUjs3MybED1zNwSX5eNXe7TScqyUlw0WUC+0kMiL91SfEItG0T2FHETaVP0PC420YCSesAJF0SFOpCZkAaNT/r8qy/x8OFDLu82gXgifvu3/zbJXRzBTzQu0OYreV3EUVjBr2NqiUFswuvrGHuNIHiP9+zbWOOKbGN0cgyL1OF9Jy7i6+U0PJ1TUZzsRAhcPo/lc7mCCN7CCaa45iUpEUiNjbDj4i36es07FmFVvqqOZkXsVVGq9kfqYCCd1frqW3ZHOir9tUpKyrNAofRb0UORBNkpi3gJIOnGKUn8jwCJC66jNF1Q4V9d7Pm3rqBoz/PolhbWktv4pbYUz/O7hOr0YXZAqRfJQBBEKRIllqKb40vsOjLoQqrPP0PszvIF+CDqUi42L8AnI6W2/+qyL9AlxVTeicpBldg2s0InsqDB2ltYp8Wd8TmIaEOR5djCK2UuhNA7yAlv724jMSkObs86uvvGzCHM0yjOLaxYPsri3BymKZyD/T02RX+CBoPqjVgyuHt3btHo1HGNtrGyvMRH27W+WdExTuuufuDAAXR1dKOgIJ/AKx8j3HQl1iqHRI3v5icWse3ZwPmTR/Cd1y9RqdRU1EfDMEx2NmpRlJTUDMsh00Zp2Kiq1corKq1cV2HjSG7o8HA/DfQUAc00RsiUXnnlZQKvDBrNBXg2dvh8SkyfM8CbkhhvSYHKx1pZ3cXjJ01QSbjmCqr9hhKuq8nGSwny1KV8hU5xe92LiqwEnK3OxpWaHLxQGov2+sdky6X46EEvYSv3g/v3wYN+fO98JR3tE3OU509f4vOukl3PItoVSZC6RmOyg9NnziM9K9dkJTU5EQW5WRalsioPKQH3xd8/hmCZ6xpIedFcSx8Va4vPoPYIazR82zSIXq5DOZm8BlsrAqLGsWIqymPS5ADJXW52LjKz8gjeQy2hsqqqDFGRDpPzIDqYj+v68P2TuThVloyIwA30t7cghSDtj++M43JtLtLjw/DV426UUQk/fe9jFPF+ExxRlugpUC8mpzwCyYSMlYCPjmpVgaUE4GU62xdOnDSV094rCmrRYsqxkrIFfnSfMprqwq4Ebhk2z/Kafy0IamWsdKw5SBBTWlxoIHp5Zd0c+TrBtI6y1S6knOBO7Tawt43OtmaLuJWUFuAYWfb4xLjdz+EDtRifmjSmNjw0RAO1ZnkT0XGJeO+jr+ggdTS7hVdfvICa6gpjqcXFxdaYkLdjpEzHSGLOLXROIwS/aWmJlncUyudWdeS1q1ctilJTU2vd2KcI4FVlq3Jxje/585/9HPfrGq2a9dTxY7hy/igBPkHAyirXR/odSMBXiuG+XqSlp+Du02dYpeF7/OAxXjl3CTX7qpCVm0un4UQKnWVmZjoiuef+tjL+aLlIpEZzyY4oOVx5Vfq7AEV1VTkGqNPqyi9QqHsOIrgV890N2EZ9/UNkpaajqa4VYYHBdGq1SKSsrhDIKFdGjsJvVAPR1d2OxsZnuHjhotmDiZkJhPO+Fgh8dH9K+tVxq4iD2n2qUWZdQzN6+/pw9sQRfPvt100GaPooQ7FIjE8wgqLjyJ7OLosBl5QWG5CJp/yG8lnkUAWy1X1bBl+OUQZL6ybyt0MnKqKqqJPIqrr0qxhhcm7S7kFj0YoICDQJISE2wZywSKJyR5NVKcn7neFrr379pfUZfHRPKRgEuAf2kcil8HckBZTBJ7SJ+7gX5WVlBF9ea9I7OaXWBUPYon56VtxobXnGdQflZJLP4OC9B2JgdMROKAQwJHsiSa+/+oY135TNV/RMX1oX5QRpjmdOdpbJXR5tR23NARKVJtx/8AiZ2ZkENbHmS5RSoGq6hqY2mzpy9dY9fHHzBvooo+1dPVZBp6iPk85zZXEWjx7coz5V2N6OTI9iYV1D+zusyKqvpwdZJN3nTh7E9771sp04BAeGElgX0cdEYoEkPzbOhRSCevkcek7ExMXBFZ+ENBKzDgLFv/yb99DW3Y+jp84TPIVjlmRqhaREAEt5u0qaP3XKP7JL0XNF6ZW/pn6Qs3wOyZiCDFqTMJItDd5XRLCjs4f7uEOfMAjP4gI/mcJDmVhwL8HDddXa6ohN7UZErMyfUhYUeREo0RH1rTs3DQBl5eTZyDdNL3jW9Iy+kXJEOyvyKmIzOEgCRp8m26ZcNr2fN0Z/4UU2n9PJ/bl/7561eIBvm/tE0LlH/0sAqp5iyquVLKlQxxUTbwBdqUHPAzeCIyKBanVzmnYyLTEJz0j8dWS7w+v100YdO3oY/+gf/31+nqot16BKdRX/yQYrKCPAZQEX6kCsS/eqoqF5A7NcMUTQtgSTJO1K11OL8SctG+hc4KpxXWSX432ryAxaRRTXSNX28Y4A5CRGIXJ33YqWlF8cx+vqmD+S9kNBAUV2lSOmUxnhEWEkfdvIPmEeyrzWUEhKeXsqfLEvYSB+K8dLhj/od37ndwi8dAEdDfobouoCUnKFY5/nc9nRmv8KdtOKSAnRChzpg41564NtUf3HjfQgFjHTNQSwlByvO9NnyWnbSCIuggyH7kafoY19jh4VQlfXdQmQwJxVWVJQ9afAljp6C4Tt0DNIQDsIapapRCpDX9kJwkKggwbVhzeKolAQTgSsRQmk8aQBKsjLxX/+k5/io09v4NHjJrzxymvoIGBaoRBrDEMilSGHoEjjISoK84CdDTqRGSs9V5lvNA26h4hYTi6/MJ9s1t/cj4+O1o52Aq9c1NMg1+7bj6rSCstLyCZzaW/uhIMGUZWS5cVZVIYNQ/AZWZn8/E4LA8shyNkFUnnUaVkASYxrhWsTsLuH+FgXWlubrNJMEcMesikxhRC+Ka+gGAeOnSQTU4XKqB2FKtS6rXmFZEFzi2TjBGanT5zGkdoDyExX7gBBMLcmintfWVyCQ/traKTCbNp9V0Md0mJCsUgms7Tgn67/5ssn0T86gyWi29+8XIGkyE1MLszR6K8hxuHC2MikHT/ML0wTPE2TLcTg8JHj3PNgXsPNtVR0i/xMMsG9kkBKdrTPCuWODA5aWFf5HHo+JUgr4hDG36dxrehZsO/gYWzzTx0bq/pRStLX32/OLisrCzMLiwRYAfzsUAL0VazvhWIvRKx4B7/3iza8UJyIIwXxGOluRTvBSh4NQx73aWbRi5/c6OL+RyI5ngq3MYWynCwCgVT4dCygsDIV0HJa6Dxk2FSloqN6HT+eUuLu/DwdV6YfOHJPZPgEqKUZuk85TP1Lg3sfNTyjLGYhMzUTI6NTJAVcFhoSR1Q4krmHDY8fWfLsOuVgjU4vIEQNCZVUL9CWiLKKchw7fIL/DqJRoA7wWXIoS6dPn0Rmbo7JlgyF9FNGSwmiMiQCDxrsXt/YjkeP6q21wksvnrcIT15BgSU7ay3VIV39ajra27iWYWjnnwIPvT0dOEfnUffoMYFaLbIIgHMIdjvp6JwxLtNd5f/IEURwrb68dhOfXr2NZc8WmXs6fvu3fsi93qNjHuOehBjwWKKMK5l6cKAfoxNjdgT67GkT8jNScf7cC4jmPQbRAEYrOkJH1Nvbjaf1z+gg1NBVg+JJAClLsiNKRpdu6d8iPlkZGdyLXTs6kV6uWPRmgqCcutTZjrt3byAxNgbJCZmU3yka/aMkCAnWqiGKTlDdpxWhWaJc68iuo7cXR7jupSXlBIT7jHx9cfULIw6a4+iig1Wlso5RwqNcuPXwMZppXxJd0fjhD34VLhp0A0ncBxFFgcbFlRX88pcfIzMtw1o2KFFZo47GxiZQQr3OSEmn03aSiNC50kEp50TvMxJMOROpUOHBOq8rcrC2sYUVEldFt327tAEbu3z2JvT09BuQkn5UVpbZUX5fXw/lNAitzfV06AEEv5OYGZ9DYV4OTp0+RWCWYkBBA/THuGdnzp6j/KURHGxbIUcCr6EWHOrXxU23yjONB1siqBbR0JHp1OyMRWJioiKwQkCem56GtARFPsIwNUeQTjChtI7gwDDati0DPNtbewR4VWY7RW5EMuR71Kh1X1UVcecen2eQMtmP9z79JT69dRNtA91Ypb1b5zpN0Ul39XSbsz6wfz8qqS+ZJFEbJOR/+ov3kF1RjFDuVXNLB0nGBJJIpP7Dv/x9nD5YbjNw5Qc3aPPCCDwUqdcezJFQ9La1IJVr4oiOsb5fihrfr2vGn/7kr7jm29igs9cJh9ftRhJ1qJyA99tvvMF73kc5JeCmjqtvpYIOOlJWLy6tr2yF0iJ09KxG5CpyoZBYhPG//tmf0l5u4Fd+5R1srHlsSsmqigPkX+nsFV0Vkhcwlx9SREh/ipioik8gWwUSOTk5lgslWU7PSCcYCsQ+EntFvDRDUf5NkdZIgX2utZqjS6cSkkQOAgj03NTbETtqC4ugtAQDx08e8Vc/k3BEx8bhGImVqg4FUk+fOmP+WcUAajUhH/flV18ZFlAbhiiu7SfvvY9j9FsvkGA1NHZSfkNx8eIVFBbn0o4ogqXn24aHPlBNWrU+WjthDYG5wJ1N7tM6AjaXEcF9j4rQGofQLy+jxxOKP3yyhYE19SlT0ssWYrGOrMA1OBSxotwnOcOQH8P1DvbBTTDooBwKzAmsq8G3vp9XLhqQ5Zo9b/yub/kB2XbpogWNqIuh3+AnRd21fs+DSdqroN/7vd/7sf4hpyDgpRfq3wJDEjr7j5umNxoAosHX3/Vl7+MP9E/9XQBMH2xfRHrWUkLv5T8tB4UfKKAlwKVv3aiBPRpT3YzChrr2c6CnPi5isrquHLRYnKJmupZCsjaAlkIVFBIOz6YPvbMeMwTqjDuFcKwHcLHo0P9OOe8raBtBe2FYmlMVxbSV2P7Zzz4gsp4lEKFj44YuElioDN63vW7n1XJ+UY5QvHCsloBn0xK2Nc8umWxeJaVaI1WyCd0rn0kdfNXY1OV0UAhW0NrWhGN0xOl0SAKpoXx9WWExXBSaVy6egdNBtsZnUrKzNrazs8MMrtj4DIV7YHIMQ2ODyM/OobAuWx6NoiACSJrjl5aSbGs8TZa0TicTSyHWAOr5lUXrpp1PwJCbl29J3Vo3TfTvHZu2st3DBw8RRMZzbSPItLKQFB9n0+vViPH+gzoKViTefPMdJCeRHcclYWqcz06DukOh3vTMIT82HLnOIEz1t2BClZhEbirtTyJgLSkoNeVVku/xY8dp7KpNHobIsPp7urC6smQNRxUhnJ+dsyiVQIqazc7TQKrqT5V3ynXQ8bP6A6l8WuuXRAc9NjyGDDp6G89D2VIhgACajsRcVGz1TVPzWyXIbnHPN9fIMiJi8Q//6Cvc71+Cd82LH14qI8ih4+9ptaOq/acv4vf/8j5eOl6OyiwnEqLC8Gp1GjrqH9CZcP2WV+Fe92CdoD2EICeMRoPSbSXPvAOLUGi6QDjXc3Z6looXbMBGEQnJshKc5WCtrJuvjoiKxnWC2tv1j1CWkYPA3SCsrG/TiIcTcetYkSCnuc5K8gsI/Hf5AQLi2m+BrsjQMBSXFiOcsqbqIuXjaMzIlncR5fy5On9rIoJKm0WmlGitXkoa4dTYVG+6pntTc9umhnrk5iSiqrzEWj6owaKS0nUfZiz4gepB19ffZ/k3d+8/xP7K/Yh1RlOODqOkrNyqaDUTVNW3AqnpdKpyZI7QcITSMr9/9WsM0DnJqb779ut47bXL3DNFt30ENjHWZ2eP+6GeZFo7RXfHRmYRtLmLd9+6xLXUAHi37Zl7fgm//PBj3ptGFa1Y1FOtYKxyi9ZGfmdX4IS6KrkXY18hWBXJULuJ2HgnHj65w2cMRCgd2627tzA9MYrf+P6v4f79RktdqKgs4T5q9I0iCnSeyZQpyrSOYjeoh56Fddy/9hBTI+PcefCZ0wlUQ/Dk0R1kUi+V4Ds6PkOgHE49nsEvv/zKRv68+8ZrOEgAII8o4qgWHep3pC7src3N9gwvvnjFmLGio+uUXfWTUrNkGXcn9SuGzmyPjsZfja5Iq+yjv8BIeTUamSYHoyjJJu2vojK6hiOMhI72ubGlxSo3laxfWFhgkefVb6LJXe0tuHDmHOqfNFMHI/DKq1eQQUetaJgKG1RYoCPcisoqc+b+ZtiBvAaJAR2Wd2kRs5PjVvktRxkaFGoRV7UcUAsetcpRhfQunyc7UWRm0/IfQwja5EimxsdJ3pz0DyJMAhLcTD5TREQUlpeWLNKgiryM9AzahTUSbS/e/+U1PKh7SsDVTMK9iM0ADwLD6aRXFw2Qy/ZMz8xgljKVXVSEzv4J/OlfforjF19BXEoGnXg0Xjh8EF7u+zb1+d03X8Pm8jwamhqp4wF2LCddVmQtiOtczGscOnyEJGMIYY5E/MXffIg/++u/wsPHT0gg0ni7XP/dDet/+PJFEtyD+3Dx0iUkJKbg8y+/QFNLM6pr9hMUuNFH8jA9O222TBEhneSoOEMFNsrpmp6exP2Ht6hXj/H666+T5NRwHTwYp13Q0PyYmATKux98KydUsRyt4/NUHsuv5rdy5ER8dVQrX6u8M0VvdEKlCj0l8Ct4oDZIvLD55IjQCKuaFaBTyxEBOEW4JGfqTRdPWVSRV2FpOUYmZvl6Ajbu04nTL5jP1oii/Lwii/arY4DynuXvP//8C2SSHGtPpbdffvYVikuqUFx1AB989CkJ1QD1nPe4vYqC/GzKoaoUd7nfar2k0wUSScqsTkiUBqR8QhWjBXgX+Ix8VpJsdZ5fJnhvWgjCf2gGvFwrpTKIRGb41pAesEFbHYAQ2qCYUMC57eVzcf99W1BLljg+p3pWRlC3lIuobyXUC3T5jxj9IEr2Ud/CNdo/3h4BV7DZXH9AiV/CM4aCYIRduMeAlwCV5WFxcS2SxRfKoSnSoA3Ulzb2OSDSa/ShcgIGdKhM+r1+zl/z3/7eXyqPNkBFBdURo4CXzrt1Td28rqXP1of5R0EEEBkrpGmyIxNqny1WqMiBElYtwsXP0WcqaVpGIyjcib6JBTrBHcvXWN8OwkQQmQKX+XJWOGqief/BaiwYigk6/GIyqOvqdE5kzcvwlyCLU74MwSENWiQNsqJdodyYA/srUFooZrdm4UTlb9jIHb5R1Tr6UnQmhk4oKtJphnSDRuzBHRq2hFh89fgx6oj0nzU2IYeAIE/MjYynr7MNXo+SaP3hS1WRpaelQc1geweGsRW4h19+9SnXwIec1AzL8RBDSU5OJEgZhxIAA6lMAoAJ8fHW0yk1kcx1pItG6C426SzCaLB2uF5K0pyenkPf0DimCXLy8wstL0dz7IIpIFpwa+PBe8nNK0Bubr5NkZeH95IBbXOfZwj08krKgNQiLOyEIU8lzXT4GjCurvzBZOAhDhevs40FdYnnOim3SFVkCzOzmBwbpbEYJkBdpPGloV+loFNOtK+b69xH3qeqViRDSixWY0ixGxUbaK/FMMQgpPQJsS4QSvP+V7DG62lUjdpyjI8O4e6t63hW9wgRgTtU2lwaXw+e1j2msd/ChaO1cBFQ/fB8EZJC+Xkzo9ayofbwYSxth6EsNxl//kUDUumYD7q2UHfrCySnxRJ0JFufK2oAAU8kjcIuGTPlnPIdQyC4TlAWuLNHgLnPWjaoB47Xu2ZJw/EE6epvIzCjUTYiCRHRNG5cr+GuFuQmxqC2qhpLdCKEdGjvHMJnn3+Nyck5Asdh5BE4R0U7sE2DEkEHrRQAras0Q9WtkfzZ1Ru3LElchte75EYWWaybTm6UjFgyGitn7XKRIQ+hu1utHkCQQEYdHGHH6jt0mt/73ju8J7Iy6qdmmflbxkifufcExTMz0wQlt5GZloodAvicDAJ6OqELly/be2TkNaJITXfTNA+QRksESUDJR/DV2NmF/oF+JERH4rvfep2sO4MOQfkZ29bzzY6J6ViV3K1jSdI/NDytx9uvvYTi/CzTszA6Px3LLHMd1SIhiHqkYhAn9W6ToFXPr3UJCpJd4V9ob/g/k7NN6o9GL8nOiRCowm11dQPP6hsxtzCNl/kcLsrvzWu3sL+qAsnUXRnXUOpzGtdTSfWaRrBMcjYxNIHe9iGStAXKahCOnz6JDO5TfkEBSUocOlo77Ji7mODETTn/+S/f536O2vHq21euELgTcPLZlXcpByWTrGja9PgkSguKDDDfv3+Pa6Nc0m5rX7EXuIu+yQF4dtct3zOZDneGNks5hQncW6u0sn0geabx1B7RQph9lYOSw9N+qtP9PgIXASM1bVaysfLm0lPTrR3G4SNH7GgzKzuDwDQYlTXVBBfqXs9r8DpyKJq9aeiWgEbJzurptrlJ+SYxLSBJLOFabHjXCczjCA55L9T3JNomJUXL5qvK+eTRY7y/EH8khvsjp6VImwqN1BpDxzhmb/le2XtF/CfGR7kHy5aKIHK1QgB87d4D/OzDj9AzNoQNEiS1+3AQMGzRN2icTSAdrqL5IvCLK+u4+7Aet+48hGdxCXN8T1xEEJyhlDbKuSKYt289tMj+FElbZkYykgnWo1zxVnmptZyfox48eoisogI0NXdYbuTHBA7zK/O0LZGWk7kwx78TuPz6976HPK5HQWGJES1Vlnb2dOJXfuVdizip6EWk+8WXXrJKXFUWKsosoqkobU93F65fvwpXnNOqz7NJ0OZm5/lcG6ZfSliXMtuoPVon6aAcvPyuQEYAn0k6Eay9wjfNUwO+yW+iPEhW5Hd9XP89/qlTB+tBRZnf095S3sOCw2lb6at5BZ1YKXIvGZAePX3yxNoudBFUybuWFFfi2NHjFimT99as2GCCUIEkNS+9TB1TtF397tSORgPtP//8GjLSsjHv2cLtJ/UYHe4leAtCWUUBDh2twYHa/YYXBMJFKMIJ0KWXaumhyHIC9T+Y9z5LWxlJG7lOeaIwYZWvvzO5h591+LCqfFzqQgTlX+N/EoI2+NkE82HByCShA8lqULgG4Adb8VYs7Z963zkV9ZNeCXTxmRRhNvwSJgxD7eLay+IIt0i37JSQ66OuBvpTmEjyHkBi4tdDPwnX6Z2NDJKzk8FS/o1eoJC1QowCVwaOeGEDSAaG9GYaCr5Gv9OxiVUQ8YH1zPanjB1/Lmepa2vD5Kx4GRoafxWADLo2T5+rG5Tz1/XWN9YM9SvapRET9ju+UYnVykvR9de5qMtUHIXSBVzWtgPQM+HmBvuwRuWe23VgMYiLtrOFlxJWEe5bQhAFXc6wkcrS0tmLx41tmJpXtR0FRJ/hC0IhQUceDU5yQgxKCnKwt7WB82eO0wWsmrHW5wrZ6vhUQ53dNAa0HMaolfCqTZCAqDFbS1MDTp4+ATef6Q4ZJtEL3jx/ETmZ2Sig0M0vzlquRN/goDFBRQxUudjfN4SC8grMEpQ1tDairLgIcZEqi6bRU8Kqkwx6qJ/CQIEhmw/jPiiRWsbWRaEcnR1CgCMARVTSAP5+kuzzMdlSAAVGOVHTk7O4YI0TC+xoSjl8lq+2QhAWHGbh/KjIKCqdB3Pzc1b5NjAwaEK/GZ2Fa00TuNE2TlYWh8qiNKs61DiOu3UP0dU/SKeQiEjJCteF2yfshkiuSwyFMTY6yprOiWEpIVX7KoOr4+MdKqd4gfbX1lhOk1Kh14glyDEZAOd/G9xXe60MC38+OzVKBQxHVmoiinPSUZiVxrVQFUoo+lrq0NfTi6f37sIZvItDBfHobH6CRRq26LhUlFbWYHUnAP/4Jw9pZIC8jDi0j3qQEbRAp9duyaSVlfuQmJ5u0S3v2gbmuO/tw30YW5xGfmEeRjt7cKBqP40zUTxBYz73V3PFVGmmaky9R8fE23ygSCp1QloWviL7+85rr+JIWSXlcJUyTANISfvgw6/Q2zOC8fFZXLp4FuVl5QTdK0jNUP7HrDmiiZkpEhlV1i3j/r37SE3PRX/vKNTwsbyy3AoyZAjEotXKYZwOWvlnSqpVdCIxIZnGIRaJ0Ul0FgQWqck4dOSUgUQdyajsW4mhMnjtba3IJfC4f+cWaiqKMUHwdOXMObL+fKTTMcUmJXKTCPDJLmfplFJ5Lem9HPowgV9DXw+edHRZtCJgfQUnDlUT9OzHFFn+CFm9omJmqGmMRKoGh4fR3NKGZ0+f4sTJWhQWZlE2KAbBqk5UBewOAQb/4N5ruK0s0ipll77aDLLsCv+wyLCMo4YyK+KjBG7pp45clwiOIyJiCFDz7TmLS/JIejKx6aWT55qWZGfZiBA1j1QSvo5HlHs1Oj5BYNxjM0aftnahtKIEJ88eQ1ZhPibnFin7SUhNTkFebhHtHdDQ2Y4vbnyFlQ03Yhxh+JU337IRNrJZpncCtvwWeZWcz3M9HnI/g7hHqqTUEUtERCjtzSaePHuAlr4W3K9/zDUaRWSQEwNc1xg+p4poggmalxbmreJV8wl1TJ9EkjZB/Vf/QYEmdU1XbpWcgiZKKKFaLN4/kUDNmmk3KLsh/FkkyUGkMwKrtJkqTFBnc0Uw7OhJQI4mc2pyCqNDw9x3NWZuRp5mXrri6KxCkZFMgE4yoqo+5Zc5nCRreZl8Xbu1B8gvKORzhllit5K/JQOe5UUSWAciaMc0AmebwMBBIKVG2Iq4aEqHCJaLciDy0N3djhsPHmFyZZbEZNvAUUxUDKJDnJifnLfcMioCRWSPDjMCYSFRBMsrUO/CFD7fybJcnD+0n/YiE+2DA2jr6CPZ28Wj+w9w8ewZHD9UYz5lnQ/r8Xqwy31K4XM1Njfi5uPbeOHUMdy6extJaclWzBSw4cPy3AzJQRTeevs1+ow4pJJMq9JXqQCRikxyL1U8INCt0XOumFiLNCmaKMA1MEgwSOArYKnh9vv3VxHMvEBiqkjvAtR6SG2TRLq4CwgK3eO1IijzlCcCEB1jKr9L7aG0RnbkRbupwc4atL9OXynwFPyNbdaJkWb5ap2UOK7E723+XbKgk67ujk4DHUKvih5KZrVfOh5WAdPExAgJ07z199NxtmRFRElBCwE22Qa1L1L+mvIkdYqhdCLNYb159wFu37iLvq4OrNLnb/Kz87OTUVNeaCOpjh49Qblw8PkcprvSWxEAFX5tk5Soh6COrBcI5EP4MPLLlHIsbgbh591b+GiEBIegi94EEXubtOlexAZvWu5jRGgg8hMisOOZQxDXJtoZiVhXtM2UtUgX90izF/VnmGyJQBf3T+RUdlGkT3hFxYJ+/ETQSvyk11uwytZQJ4SCxBJBvU++VmCMAPaf/lPlePE3/FIoUWFL/h8Ng5/FCoTxPTR+ykcQoBLIEvIl4gvU5vrDbAqrmaHTxvNPHU/oWs8dqxyBELWiFqF04rpRgTi9V18SJFXtKEFOn6djAv+w7A06HuVzEeBREPT5OiZc5iaubZI18kH7FjYxR+O7tbWLNV5neo8GgmyqIHIbr6cSmJAR+oIpOCtLcPDZlHB35+5jaIbbLg217kSLLmMXFLKFQ/sL8P23r6C0OI/oP5iCsoRNWn/NIZMjk4PQZigaoyRDRdYe3L+P+OQkrPN6KpcNpkJUVu8jWPShh0b65MHjlv+w6hFA9J+DV1Xvt7E3TW2dRPenEUOjrGdNo2MODNrFEh3sxWOnyYrWqBCBSKJRa+pswuTqPFF5jLFlcRHNQ9xR0zeut5oApsWmI9WVws8hm6XQrVFBdSwWn5xA4V+yPK74pGQb8yDMrl4uiqAph0fbIUFRPy0lymqEiJKxFVbuc2/ZfMI4Zwj6RpdwqDQFfUO9GBofsv43z9o7MDM3h5zsTGhunJhWekwk0l1hiKKg7+3tWEWOwKn2XknzmwLXZiF4H2IJ/E/7LpBlAme/ooxJBi23Zc/kYJWMWlG6dRoyeg+LGM3Pq/LMjSn3Cjw7gbyXBTrscCSkRGN/RRUBdapFbjR1Pj4mGr07SfitP72HudUd/KvvHcH9nnm0DS/iH1zOx9xUJ1lPoCUHb/O+FylzX9y/i88e3OFnubFG9hrE++xtakFlmQalp1lk1xcSCFdiPIoJfnQkIwM7QmY9ODKAo8dPwBWbiqfP2lBX94xgLpUgORKz86qIDaSDTzC2p8kBGdmJ+J1/9PcskV3zG1V+PzI8zmdbwi4dq4zsHMHZ9rb0MMxy6tSL6NyFs1zBPUTQSSrqEMl9bXhWZ8Ufa8rfiI6nUXZRh3bpnCYxTGafFJ0AD41nBHUgNT0DDc1NdiTqoCzp+G9mfgprdIrbyyQqfEbleiivLT4l2Y7YlfsgQxTBPV8n4lAURLl8SjT/5fWv8aizCwEEj9+5dBavv/4KndgKAWgUHbsLkbQFcVGRNLy7BKszdKbDGO0dsG78L146zWfux9jkHMG2GkDSflBAw+lYlIOmXkErNNhi5zqaGiJBmJqYIuAMtipKVekpoiZbJecvgmFghwZGSeGqbvYR8K8tepCTlYUPP/nInHcYX+/lnggUFVWUW8FKW0cH91eJ6+G4fv0uZTwdZ88et2aUSoRWA1iBgqCAECNhIZS7hqZ6K2qYHB1FOgGZjiBS6aAdYZpdSNGm3MvBDQ8PwD0zh4G+fmPU+Tk5BqIWVP6+ukInw7V2xSIsMhQ9g/3o6R0m0UjC4doDVrChAoGA3TWEUobyswvseWmlDay43csWMZX90BBqbqeBTx0fWSSZ9xRLW6RIezY/N5E2rLu7yyqqezp6LJdmZ2cTN25cxzzvUaDHSfK0R1ujVIGtVQ9laZGvWSdxzYNvc5fAL8J69mkETz/3xEFgoGHGOiJrJZBXTtMOiaR0WPmK+p1K9u24lCBLEQcdJwUo4uCKsci9pmxo/3XkpyCA+nOpKrh7uIcgftyKgZyUi+z0RAMVk2PqXi5bFkAZcyIU4XTUBJGLq0h2ROPtS2fw7puXrU9XBAGgCJKc6DJ1JIT70sP9rq4uRygJo55fPs1JeU0gsdQ+3Lp5DZqq8fZrBNOZuehq7YeP5OKFo9U4cfoQiW0+bf2qyaiqu1VQIIerPFDlSSZRvkUaFK1SpayqRRcX6Z+ot0vUs1s3b1GXLyLcGUsipnYVXq7BLv3wpu23CsXCCIbCCHDUYV1thHY3KQM0mHsbq3CRdAbv7CKccsaPgHoNBgc58KCly0BSMOjPosNpyyMMyFkEjPpA0eGf/ByLTu5ahEoNiWVTfAJqlBn54LhYJ2UhnOuXaPZwcWmNTjuQMpDLNVIjWBWAhNCEyz4RH/DCwgAi9Ipa9/X14SGB1wzJjOYHC7BUVRfj5MkjOHX6jPkdBWkMvPA/pWksLi6QdCnSRAK1PEfZWzViMTk2QKCaCh/3f3UnDP+hKwRPFoQx9NwBcO6tIztA7SJ04hZOmxiMomQHAtcI7vkqpRMpGKAUHkWrBFxDaXMVqRKxD+H6+ltG+J9FeqvAk7+wgwolN8XPEWFyGNgnruG/FcX0qA8nXyDi588D0wJ/E/HiW/kr3aaCKHJ6/giXgJecnwyVvvUzf6KeH3gZi+TvTfm/WVy7MH8mg6LzZUUwtIn6Ulm0QpOq1hBzkvPdoQMRgFCOjv+M1H8f/vwyP1JUx1eFK/V7baZ1gKUAqzw/OCwcnaNzWBWap3H2KKk+gEIeEIwjUau4nJ9o57Nr3PDprh7E8v4KcnPQ0TeE6fllbFLgAgWW6MwUDYiPdVjT1IhgRfwUuNHxoybK03RzOeJVfUS4ExGuxFd/9YbYhtagqqaGwCQOGqcwo07iNFpDA8OYmZjAC6dfICPMMeaoCg0bNcRnKS0ttfwQhe91DTVs1EDa3q42nKg9KESKLTK/UCquEv0meS1aBovoiOmo9YUmosfSMENDVEMiKSQ0WkRafbxOfVcr1vkMb7z6Bg1SKHJy8g2Q+ai8qtKSAFleiMCPrX2AgV71jxGI21mZwxJZRXZeAYFhCv71+800jJEI5zZH++bxtOEp18/H+89CV18vAVcEUhNcSFN7DK5FApVb+XE6fn7c0IzG9k5jVNrDjr4etPR0kYmtIy8/l6/3z3JUWbqYmgy48lxMgfYkQ4Rl/Cz1mTHB5t6JxVtHe4JwPYfWnn9DBAGxjLPy/awVCOXQS2ezubWGLcpG6cFj+BcfNeNf/e1T+PPPWlCcHWW9vN48XoDF2TE+86Qdz6lkupYOjluOT7/4wthpcX4Bjfbb/LMIqYmpKCkqpbJGkAiQcVuTy23LW3n08BHGx0fR0kYgs7Jo93/v7l3rsaURVCGBlHHKsBKI9f5uGtjBoXGCglXs21+ElMRotLa2oKa6jA5zxxK1x6enLXos4zA1PoWs7Hw62UAz3lVVFdZTSw7BgCvXubWl0Y46j544SeC1zXUNw9O6ZnzwwS/R3tFNAuPB3vIySsjaPUtzWF6cx91H97nGgUYCkhJTUPf4jpgQOlpbUVhUJLvCNd6ztVajzRnel8iMCIfY7QadoKIhcwse3H1YZwnzPvcsXj9/hvIm471hI6vk1PMI0sPCgq0qq7W9i0BrFDvcz+++8x34dvxNC4MIdmiRjAyo0koMXIUUyyte23/d0CqdlbVBoS1RYYiSuTUP7+rVr63XmCYN6NhA0iSbIweotgvq6yeANTtLAEpn2Ds8iMdPHtlx6zqdzPL6Jp3eCsHzIIHGAtrb+qDZlAcP7MeJE0f5umgjB1IduQjlCU2OTVibkPOXzls+UFFRoUX8+nq6EcU1UiJ+XFK8ybpyoq5f+9pGyyg3MDUp0Z5DQ7B1VKScUkWolNOnfEfl0yy61zBOOenqaIf6VHkJilMpdzE0+quLy5gguXjU1IRM6pT6RYmc6JhP5MV6RvFPOVIxdcmqChH8M+WCzTl89OGH1mcvm2BUa6Q+c4UFhRaZe/TwIdIz0qDeZUofcHPdBvu7UFVZZkUgvGWLfA6MDNHpkBgpuZ/2RpHFu/fu2Xif5OR0rv+mRbmVgC0/4+Eayy8oh0aRVxefR7MFwyMdmBodo82Jtt8LrJg+07eoXUJckovgZhqZBLYHyitx9OAR9BKYjk/O27UKcnMxOz6HFbeXVHwP1YV5ePPyOfzaO28iOT7anl1Rmkg5U37L2aqliJv2W5Wp+6qruas+OuRIrqGP9qsV12/ftGKcd17/FubdHhtvJDL9CsHct956FemUaY12W6F8yv/xAnZiIpVUbq4iOLK9KkrQ5IKh4SHa/DECj2rqZIeBzosXL+LR4yck5v78VqW3+BTpp7wHcSPD6J8iCAjUMX+ZgGSdxGuDhGZnw0NdmCcAXsOmd830wkOy7aWfUCX051/fpJz6kJ+VSp/oNnuRSlutyKp0U+TEFJx+Vzb2+eBsoS5Fw+TT5YdlW9Ssd2d3HTkEW83N7bTXkXjtlSt87lkLZFgVtykHr8Br6n3qO6iEd02LUB++zlY9bwT9RxpOnjlq0VAngbFGWGm9BAZl/yWfqsjWFIGZUYJc6mZ/bzeSqSeaORxDXxMUGIH/2LmHpsVwA5ZEKYje8yArYAPREnqCqZiwQJSnCnz5rMpfoFRFISomkE0VEbHB1vx+Hj20PFnKr/p30fUYDvKnSymv/ZuiKQWV+HdVVEtGBba8lH2lFKhyVdcURtLJnQVMfvSjf/ZjgS4tsi6oD37+FUrDoOiWvvU7fSn/wJqx0RBwb+x9UmM747TXafN0rCiUqhwPbhQXXchVuTv6cL1Pjl9gSxZLpd5SJEUw9F7LH+OL7MzUULN2QGBOQ4MFwPybqM2c8e5gbMFL4yJnvom53SisBEciwreG7xeH07BNYZfCs70XhFAuQElhFg1sEnon5tDWM0hcQwUmklUH8xgnEXxGAt546Rx2KcDKKVPTWBkGipqhZ4XeN9e2rJlpEJ9HAFJoV9VSGuY5PDpCheqVuNFgjCBRCaz5+VbllJOdDVWWacli6dQlmAqlq2JI4G6N6Hh5aYVsoI3GKRYxkTHwuDesmaYA772b11FeWEjjnIyMpBRjsus0jJs02pr/FUi7tKssbIJEHUXNrixhYcNro3IK8osJ6jLR3N5O5z2Oaze+NicgZuFH4TpSlhH0V4F19fba/EMZ9qi4FGzH5KCdLPKdU1moTIpETvQ2/s0f/QdE89rVBI+h3Js4Aa1YFxkXjS33SYB3l+xLFTiLK2voGBwnMKbycU0Uup1dVnRq1o4/1K17We0vuNJ9ZPUtnW3EkdsI476097QhJzfTFCSGzFRH2xrcqz5DGuKamprPNVUVThRmZ2YoKnsYm+wnM6VT3aNiBIdjk883MruIVRqfMDqYWK57dmoi/u1nBH4K/VJmFpa9yIkNQevTRzaMWjIVExOHOTpEDd3Ny83j5+uIKhvpBFwhe4HcRyp8MI2W7aXTSMnC/Lwd7wlsj42PWJRHfdqUw5ZMQ3f8UC3KCvJoTCmzm7vUiRDKQjjuPHiEJ8/aqTPb3KsIawmh3l6r6xo/QobK510nwOwiW1TJ9qkXXqAiC4SF0YAnWdfs1tZmaNyIhf6pf4p06ehzigBSfYWCgiPw6adXMTExi1OnzmB/STFWRgfhCtiGk8aov7uNzH/DciFlJJbdbgrVGgHREKr31VCq1UiZ7FZqT112z/vnk6q5pXRTRxx6ZkVyv/j8Ft9HMLS5inMHypCbmkDwQ4C66uHzbFpOnmaSBnDtmggCm1rabJj2O2+9RaYdabkUKpFXqsIWXy8wxcUiwN0wW6AojY6bg2lPxgYH6XxWLAK8u7VBZ7RoTl85NBs0sGqoqFJ+ORmzVdRbrb96BUkfFa1foFO88+iOOXT16Tl36Qoa29pw/9Et/m6SgGmRIGMU2ZnZOHvquI1JWliYM0MqI6zWJ92dXQQRS7pNVBJkTE5M8Z6CUFZSas6iU1W0vR2YXCS4IrgZJoAMplObn55DcgL3l2ujnm2hBKNyBjolEFBU365wyndMbApfu4KNRQ+OHDyAzOwM62E1MzePvoFBO57TRIP0lHQDvCkpiabndr7AZ1a1qb9hpv3P7Kj2TXlwqhRXpFOD6fXZjx89sPetc/1Uyq/ZkuoVp3w32UFF5abHaOPinIgKD7UGwQvzi2jvbEd3f4+xfdltzaWtf/qMTjcWGdSdtHTqT1oaf7dtEQbZVx0vWkSB96ycUs00Ve6qi5+rtABFxlTgoWidNZGlPsvHxERHoqywALXFFThUUoOmhg58ffsBdulgJbcZBGS+7SA4w2NQRX36je++ihfPHkEY/Y8Is6LZK9SvQK6BIhsa96N0CE0uGRsdtubFrkjaKpLP+uYW3H3ylHIZiXdf/Rae3n2Mm/cJ0ikrv/qDt/HCiUOIUkpFXBz61X/MS9tHn6YpJnLESk8ReNDIOhVLiXzOLbrpoL3IpM62UIeys7LtaPjp06dcjxAbnr5JUBXK1wYEcZ1oH+No98ND9rDJNVE+cQB/pyitokFBpESb6yuWo6TJJRbZpB1dJxlSwUpjfTOO0P7srynnnoXBTdCulg46NVHPKTWFVcBAHe7VG85LXVKfyZCgMJI/+XflOVMnaVtUAJWRlWbASffc0daOYeqhBpOLCFt0Uoogb0hh095Z0jn3WT5exCuY9iCI8hkVrSIvl9kyRaXUXsoPX+gRCOYVRZ6Rbd9Zx8KsRm2lIDvRYXmwhbR78wEJ+Hdte+haJHkQOeezJPpWkRa8jqhgAR/qQlQoqrPiEBG0DTfXXYUa8VFhSCCod9EfKOqlIEa0I8r8tfKnVfSmDgb6uYiSjlmFY+Tbwgi0DJDx32odIdJnubG8axVs6YhcuEdV0YrySt70pX235HoJ8PNvfT3/83mkS5EF/sFF1FEi0RoXX3+3Enl7nx8F6s/noXyBLimUHyD5EavQ43MQp/fra2PDz7a0Kc+PMP3ffhAgYyBQJiMhay8UqQ7O/BF/vo2BebIT7wY/bwcb/Nk0nLZhlQl7OJUVRsYUiV0Cimd1rehr70d8ThZm1/fw/tXbcK/4mxyqV42SSXd21shky1GYnYpNAi71ntE9KNlTDGxbUTUBHAqNjtTkZCV0ek5VYinh/u7duwgJ9OE7b75NoEWl2dW4jkWLBI2RTessWsnujsgo2wibQaho3OSUJbmGkgH2dbVD/Xvo+9E/OIX/+Kf/FY002PIwVfuqyBTS6MCisEqjpq77EUTZYncbXBeV0EsIQug8gmggZhaWUV19EEWFJWRmdxEWE4mUrAyUl5Qji8xTlVvbdOoSQv8aqxnsPNQ2Qz3UZPTUziI7LR4T7nX86ZedKC5OQ+P9r3H0wEEcqK7AqaNHUFZUgiP89/7KSpQQaGrKf0l5FZ20F3fuPUK4KxHhGrUk55eaYZ+nyjeVq7so2GdOneaehxgIzSVTT01LRGPLU9x/cttKwpe8XgKHNbiXZqk0M3ja+BTpdIBhYTRCEU48evKQAi7nt0alCMLDBzcRFL6HB0+aCc42aVw9GJsiE54eQ2oKQdAiHV3kDn7w0iEaYeB6Uz/+51f2obOtkU5OA+H9QN9vNMiwN32IDIk00BUdFWvHgTre0zHh9NwCFgl+Nd9smPuxwj/FdGdmZk2WPQR0SiR2RkYjOUmzCwPs2EWdoVWYIEYVHBaEfgKg6VkvnysTf/Cjf4KcnEIy5BUMDg1QVpSnQoCVnIbKmhpsU45cdEz0s9bH7PzFs5bzJXlyOJy8x2hskcmri7bmeP7JT39OgrKACAJcccgd6ts/+Sf/AJ6xfmSmxiI0MgSzvQOYnZqmIST7o3yOjqogYoQg4ygdZiZiE5T4vsD1SzbDpeMTya6AlwiZ9PjBvQd2jE04hK++uIZdGqAfvvMmTh6pwNw8SRDvNysrF3GxccbQRaJGp5dw8+4jOqhVFORko7Qgi2tPAkDQp7wu9WJT1FwTJaT7vQQYzphYA2RqDzJOchBLoCYSItapvneaoyrnoGiWQKvuUfkxiqbquEyRd0VVBcL0Gn3JgA709CCF93bkwBF4CGp/9t7PCSDm8dKVi7hy4Qqvu2ZJ9GfPnjFdvXXrpkWGZJDVGV2GUn2WqqrLzUn98f/1RyQ0wTaHUM1oB4d6EU4HoIH3szNTWJlzIyUhGZ0EbBr7pGcN47eotRi35bTQCakyLZjAS8OS25q7kB4bixOHa+2zHNEu7AbRhhUVo7Gj05oGB9IWrVMORQLiSQ5cdIxqpilXtsHf8YIWQRLQkW1XJEPpHF3d3VwPGJEsJfjo6e3hNdxGCK01DK+hPCclfs9MjlHGllFckANL4iaBiHJE05ZmUbfTTd517VUCixHK0r59+1FQyGekTFLBuB+blOsQIyyqklN0S2R8j+RMBH2F5MGS6WlD1CPN37NthzIj/0TbrM+UAw+NQEx4FGUgFu1dfWgZ6MVWxK717nvpwgW8eO4ywgLDcKi2AqdP1/IzlDjuwfwSARE/R3LLhTCwucrP01QCH31GflEegUQPnSv1VcfsAeHc/21Mjc+RuMygrv4Z13AbmcnJKC8roI2PIuhRqxw6fRJagS9FVhWl13QJgXCdNvT29aKrq8f6vQ1zDZ/V1/EaaTbMvrWpBR0trSQ8i9boV2kuYbRpiVyXCGcwnHx0r3vBpoXICSq/Vz5X+ixiYgBldo6kccuq/kcJVlZ1DLmzQZ8SYc2Ya6pKbH6mlHGL8rW27o/CKHdW7Zc0NSSMIE4Rb2tky/fGxicbmVZgRLZNx9SqvJVcuheW+LzxqK6qsjmx8/MEkul5tmauuBgCrW/yzQi4FKG2Y1fKoaJpmpwxQjtZU7MPR0kkdLQg0C3gJWyhNAIB2ADav/UtLxZJ1Lfp71MIDCMiYylzAejx5eKfP1nD9BbBu/x1wC7S99aQGuSFk59p7SKiQ7AvlYR/j8CN/kBNXfPTkpGl+aOxMYinTUihfYulnijPS9E8FWoIhKrYQOsjIGzHp7wnA/7CPJQbpTPIFnEpTZ90Gqc1lUNV7qKK555jKv1ediHo9370T38sVGlRJX79j6BLbFL/0gcot0lAwY56+DsBKm2AvsTK9EL9Th9m7+UGGWqlYdUvBdj0raNMIT51f1UUx8LbvL6A1/OIm+5hh68ReFPCnN4vhqWwnaIdejAPH0w5Fb3THqxSGfW6JR8RPJTPALxR7ECyg4CR9xZEwBewF0zj+QoCiW47+2bw8ZfX7P6VxK0nF8NMSYnD0cP7ECVPrDA/n0PG21aGxlMKpZC9ZoTN0qA5aSjUoFFHLd4Vr+Uc1Dc04s23XraRMWLz12/exNWrt5CUHIdhGgSNnlGlTzANf3ioKgp17QB0trebQ1shW54m01qi04mLTcbD+iY0DnUjKDaCjoDonQZXLIqoCvW9vfjq+nUkx8cSkUeaIipJX/l4gxMTeNTYZOXsVy69YpWD9+7fwQCBR0tbB58xCulxiXBRwDxrHnNIQ0NDBJJhdqSTnplFozNgR7ARGSX4ya0+nC1PIltzonvCg1OlNArLy2QLDqghqozljoRtV3u2YVVIqXTW7oVZMuABvPLWt1FYXo6CoiKk0cgkke0n8FmCaTTk7Hdo9JdWN8gEFzEzMU4Wt4H0pDhUVhSjpLSCv1vDJ19+ioTkGBrNOcSnJnENglBeXoGF5Xm0dtRxL4JpUGIMhJYSCIYQ3EVEk6Xz3opKcmwqvyKDZ44ds4Z+kTIA/PzEkG28deYgVmb6MTPdTwZLRr/q4fUc0DiZUDq10GAdUwUR0MQQfCxx0wKtSWgx721+fplGxmtFEjqekEN7DtIFpjfoYHScqPeIxKhwhOphLR/80ZJADI8Pob2nkywpFClJKQQqh+mgovHzn7+PzMwUMq8gA/a+3UAs8HOSM9LxpK4OpQTUCbwPGT7NnFPVo+aHEj9bhE1tCj796rqBiKGpMcytiH2TEHE9kykrGwP9SM5OROnJowjnMy571nDy0hWs+wJw7eYty+mrKS0msyXgJCCZnZ2hAV7n0geb/soIKUm7uJTA/sZ1697e0NKGOfcS2vlnXEwUXr10ljZEbV8CEeOMQzRBuBLwFR1QgnVz9yDuPqizqMq733oDvi0P1W8Hw0MjlFvKPG2FKvbWSdIWKXNp3DsZOq2oqgXnZ6ZRTZatiJMaH2oGoxyD7IkYqSI9isiqrUFfd6+BssTEJIsU6TVyXFbRxbWrrqjmtSowNjaF9oERrPM+KitLcOnceexuqeljojwIMnIyCSSVl7OIdAIqNUqVDVPEdXHJjfsP7lh/ONlFdU/f2NAQZ0WOHBjo60Muneoor5+dplYYdEa0B7m5OXYMqeMvPZyi4PpSSocV7XCtP/r0KvV0HO+8/RrGhwdIYlIwMTlLGdQA9BUSxyPU3QyCtGDMLcwhioCkhXKvKjj1d5qanMYIPzeOjkt2R/k6ItI6WZB8qqJUo2tkv0UI8gsLrUVOS3OLAcvLL16mrfDSNm/Q7o1yH2nLaTMEil0Ew6ueDXNYOdyjKYKTSTrWNoJMHUfJF6gh9Oj4KO8lyGYmurlussPyHYoWaLxSCG2turfLhmpv4mgr9rg3PspkYKCOnlUN6aNMKZKhtgcEJXY0FIR5ko+nHS3YCN1DgisJv/+P/jHKcgtpU6e4RpPIzksjqUvhvSuiqzQSHwGbi+sVYrZqamocUQQL/+Vnf4FHLU04cvQgxmgXXc4EJMVl4MvPv6Zd30Tf8BDCSWLPkTD+4FfeRWZOOtdF+YZBZn8VCdfxonyItdag7M7NUXdo19zLbu51ruUGPnz22HzsS+cuWI6ioosCA8nxqu7U/u8ggfcWQwDh2aSvm1+AWousECSpLc/6+ipFRadF1EleSCBfY8siSLzVw7GprY377COInbGeftVFpbS/cVxH+nzKlXLxtrZJEufmcePOTdqLUTsa35O/17PwczQlIjOrwCJd/gR72nraF51mSVB19KucL11fBORZXYvtaVFxHla8bgNelpguoeY9Kjdafn5hZo425mtUEJBryLY/KyvI7Jn+KjKgL93D6OQgGpvr6GPd0OizLcrBMu3+wKYT/+7pClZ9xBF8bTC2kUHQlRC8TrwRYHqVFR2G8tRoyvie9coLotzE8ZkSSVzVDoUmwFIlhG+syITXCaRNFmlWEEf/kYYbLpEuCnxKd7S3thayRdRNYSLJlAqLhIEU6RLokm3Rvw1bUQd1shT0ox/5I17+XyrHyq5pDMbugF/6w5jRN/+yo0P+TZEe3on9TP+2qgIpBP/TjWgTFFbUdeVgZOQEGp7nFslBWcRIAOcbIyNUrGvoCFCGQJ+p8QP+byJf3rSQ9i4FYGx5E9OL21hT/tXOJsYCorCFMKRE7eG75VzETRpcKnJne5dVGk3NL+L/86/+PR41d2OKCiqgEsB7VqKwwtfqC+Skg8tIdiFIiyqQRycTwGeXEVAkSQ3rNP5HoUTlZel+NEcq1pWAsYlpJCdFo7Kq3JjI4PA46hrazTFfPHcGBXnZSEtLtSjBEB2eOj4rqVIMME+Mj8avvbkJlWVFyEhJoxMOwE8+/SW8YcB60KbNlersHDEF9gUH4FlXKzaCaTi5XnI2GkYqIxRIEDk0PoWBqSmU0Ik4gl346V/9AvNzU/DQASifZH9pJbLVFJSC2lD/xEL2Ovq49/CRCWAsFTeMoGU5JJnObM2S0T+vH8HwggffPZqDj3/xIQ1bJKoqy8mOwuGem7WqmxUaAxmzLQpnTGw0Amls+4eGsY9gRyH6/q5eK0xQHpAiHxLt3r5BfPH1fbLiCYJP5dDtoosGY0tJypShmppD6O4dsaaJx47VEjztkhFKjsJxkI5ebHZ4sBPvvvttAqxy1Ndzzd1riEsv4vtdKOXea+D4Ch2TFDGA71d12QY/e4nsaY7OZm1lik5p2I5/daTSPzRglUajYyNkv1s2KHlmZopAzI0ostmS/Gzkl1Tjpw3TOHmghnJDouEMJDuiY6DSqoiE/8fP47NSIVWBq7YLCq2XVNXaUbOaFaZkZBDMRlPeCDTpEKKC4lBRUoTag9VofFJHNr+LjIQ4GnOftfbYo9HQEXdnWydmJ2Zx4cxFlFVWYo0EYYIAdo+6EEjdGRzoxrVrX8EXSt12hqN1oAdr/IwN7rcG3roHJ1BCA5wYEYDsg1VYi3BhKygSYSmp2KXT2KDedHMNDh2oRCcZuI7s1LqikPc2Nz2DQMp3NB2WumEHk1EK4CTxvfce1OOTj65ak9XU1Bi8+eplOOigwqLCrPWGj3slfxJBGdNol6HpJdy414jWlh7EcI++9co5+NbXCMZn0UVHn0i5y0xNhao5pXeKlloRA+3CLnWzp6fNojulBAiS36WlBYtu6eg6jGxVuWMaSyWnnkawnptBcEr2PE7dGBgcJNlKIsPXsQavR1Cr/5RDo1YKje1NoM/DkX21SElUC4VgAtFEtLW14svPrlsSeHFxrh0D0rcR8MZjdHSEa08Z596/eOVlOu4jtGkB6OCzNDxrxNFDx+CMiiX4oaxR+i9evIyq2hqbPaijJvfCvI0ic/M5NEc2imzcvbxqFbidQ2No6+zFsZpaFGdn0f6kGxgdG5+0oxU5jx6uuyKVkVGhOEzQoKrDAgLntdUVeBc9tFckv8E7iDd9T7ICG0UhRJxCAoNpv+IQTyJn3e+3d+loaXf4u9TUdBSXlFkC/vgEbdD0KMEj14Q7sbJInafzFvOfnVnA5Ng8Fhe8JAhugq4mpCenUmc3bK0FkDxLy3RaAXArMkyCu0KSY+1l+CzexRVr0hrC1235NhHqjLA0BctDpYOUXqloQu9TsloAbfYuSYVARIiOD8NUEDOMrfVtizRP0g4qgT4jKdaOjef52QW0tfI3AjkGHKhTcqaj07Mor6oikM7GlGcZU7SpqTGJeO21t0kiC/Hx+19iemqB/m8LR44U45WLl+yIL5b6qf5qEiIVn8g/6pheZCiRMqd8xt7uHt47iQdBwMYmn3FxHl/f+hoHa2txdP9BDPcPkSitECwQQBBohPO5ROLcy7NIdIRahF7zSn2KkvO+Z0n+1rimMZFRXJQQyy/NyytAQnwc0tLTkJHBb+5ZWXE5KsqLUEbSm0FAFxvj5DU2LJK4S5J15/ZteDe9BGnLdhqwvLqEGOp1wG4wvPNeytc2AsIjuLc63qV/3gsk0Yr1R7v4jCITRm7o4zWlpLBIKRTcg2GC8mBVAwZTjvga3qOIjd6ntVc1reRW791fWUafV2wNg1W8IJygb+EAj2cRIyQLze1PcP32ZwSaG8ghCBQx+PlIFH7SvArPniYIACF7O8gI9CIpaM18kqLahYnhyI0Lw666JayuWlRT+qV2Hhp1pSNI+XAdgdoxIsm49eriPjw/fbNAEp9dQFNrrtM1HSMKv6hFh8CWkW0+lwJDAmrCPXoeFe9pcotac23xTx39Kmcv6Pd+9KMfm8Twi7prXzJciu4IqfKuDFTpyxAbv2xReDNaeP5hv7doF7/0GgNm/FOoVl9aaAn2c+Snh9SN6jUCZGKK+r0e0iJvvKCuYWiSD2LDYXmzeij90kYG8SH6Z1ctZ0cVD0u+EMwFOGmAfHizMBS5dIQ6DtGU9mf1DdhP53L9zl1cu/MM0zRu/EAK+A6URLfFexdqVW4FLYRFG7a4Ubo/PasidYooqYeXIlUZBAwaHyHrH0pjpTNlOdV7Tx+j5tgBOyrb3AlA78gUpufnkURjlp4cbwZfjd7EHDTQNS09Gf2DvbyVTYKWaatu2tzdoJC1IDEtF4Mzi/jg1nXshG9aZ+gURwbSo5LxD3/r78G7skggMIEDdPrKTxkZm6FRIavmms3SSd59XIc9smsvwWdbQ5eh7FdfewW/+d1fJbu6jKLcfALCWTQ0NXBNfbj/8DaWvUuYJgspLixGEBns+KoD7zX04+HAGvblReNIaQ5OFMRiZWYcg1PzyM1KtiNUCbEioooKRUZG23p5tzwYpgFcXljEwpwbNQcOGONV3yE14tSoGicVWJGCqZl5DI4StJIxfe+730VpaRlq9h0ggD2IyspDlKMQMsMnWKBhSohNwZZ3l8ZnD/VPGgiYKAveLTsOzSez3dkGmfkA6uqa0Dc4bLlWQ329FklQI8wVgpW9mRUaHb5nXw0GhifoaENw/676Jm3g+LGTSE/PouKG4bNPP0HN/n3UjgCk5ZQSgIUhKiaOBnsDuYWl+PPHs/y8LXzZMIZfvXIUS8tTGCWI81J2DlfW0JiUI7ugBB5FYKgnoXubqDp0HH/1dBq+cAdOHKrBo74VNE5t4/jRYwRBkZifkuPuQX5SCgbu3kUUAUBIdATmvcsIoqwGBDoI2L1oru82UJSREQsNnI1yOAks0rmVPnR3dlpughxRaUkF1039i57aUVtiWDh23EsIJLj5zutvIIN7nVJZTYsagW6uU2JOKpbpQJ81tFmrkPSUWNTWlKOzpwsp6X7Q8+d/9hOcO3ve8uzGp8aRmpWBNeqTZ82H9z68Rn3dQXKcE+9++1W8+uYbZL3LePToPhK45+q8rpEkPhq2iaklfPz1Hdypb0UaWe7f/zu/jpy0BDsSySsoRF5+HtIzUimTU5RtNzJz8ixKKJujjvir7gUEr3tQnJNNohNGJk2DFizjrtR/TWtQ3idfTyCvdIGcrDRj+1kELMqR6+7q5nW2CTRcXK8I6pE/iX93b4v3GICcnDRUkP1v0v6oH50j0kn5dtog6utffEWgGIYSOpqB4WHqfxD6urutFF29t1554xXqUb45iJ7efty9+xhvvvUuHYcPrniNm4kmmEsnQIyiHs5Z5CY7O4cAMRiLy0u0RwJSoZbPFkOANDI5j1/84n3UVlfh1SuXMTk1YS1WxsYn6BzXaEflIOgACM7FyitKSv3NipfdSMlJRzgdTmZuHj65/gXahzqpsw7kp6UjLsxhOWBbu9v+JHzaPxVISIdFoDYJaqyQiXKloz3Nj1Tu09aWxrRF8PM2LUlaOS8LlH1FzNyUx36Cs7rOBpRTf9ZWNxFAkH2o9jCBRxxft2QRIOXgWQqKnBRJlCpDlWO2Sie/pKIPugLPxjoBP20KZV8OSmuinFpVrqpfm5LMBWh0cqFiCPViO0Nwe7C0FAWUHeJP7CNwjs1IR25aMhoePqDczVCussxvqOBLVcc6KcgleFcC+iQB2LyboG1yDr/xgx/y82MxPruEe49pKylfx47sx/7qPOoXSEg8mJqdI1APt6bVszOzRggFSDTjMMKpETMOIwrHThyF+uh1E4zWlJdhnqAwKiQC6v0lOxIURD9CGxEVvIdkysi161dx5/49kpQ9yzeapB1ZI1FUt/5J2v4ogqi83ALah2jkFZVYFbKaO8tncVFw8+E9eHc2zC5urNOPcs0T1EYkgTrG9Uwh8MjNSMLKpsdkLlNFXskZKCRhHRubw3tf30JzTy9CuPdZiXGIc4hIB8AZE09Co7xjr51g6bhNdl+uW4QjPSuVAD0b7330IbLyCzE5q2bI08imX1SRkfzonIZh8z4L8vPt3/JPCnRofJ38rkCX2k6oN5smtOxRJ1Wd/sLhk1jaCse/rtvFkzGCINpu+V8nvMgJWEFSAHEECX5kOFCdHIqsWAdWl/z5rmpVEkcik8Dnj3Y6ea/Ky1K+VpjJr8CWTSbhnwo++PGIP9Ilo2O4SCRFBoh2UGkKZoz4RWhjuMVfZCjgSPtDfGSVunyP8I0wVYD0iNJgQ7Lt4vZ2P3DSl+U28a86ZtQVn//cfw9+YOVPnAv4JjqlFz8PD/oBiyFFfpAJAj/uOYoUQtTvBLr0pRmP+hIgs/fwW7kfAlq6ns6albsiByzQJeS4suHDyIJ/jqMmy8/5IrBKxxgWuI1fL4+ysKsYsBLWNVA0OSXOwvTD44s0Mms2/iWIaFSJxFu8f/WfiqYyXzh9GCW5GVScVT67v6Gd+tfEuVxmjJRYqo7QQuvqTi1joMifBtW29PfgSWszuodGcfdRAz7/6jYmJybx0qVLdKBB2KTj07rqWSyAyT3TYGz1UYmg4W2sf0ajv02BW0V6TgnqO3rRONgJX+gmstOyMN4+houHj+Gl82dQmJuNMyePW3K7BFaVdU6ni8CN68U1WSJLTiEjdbjiwFWhE/w2jh4+RMfnb5yp/kQuPpOET+XOCrFr3MvyygZBTy2NsRNfdLgpNMFYI8t61DyM7rFpVOTEIz81zgx3KlmkHLy6HOtZJLAqHtDYn+mFSdx/8pBgM5TOzQdVKilqokaz8YkJUAdkHbXOTI5ax/otGnkdL5QUF9p6hxOY6Bhqlax1bnYC1+5dxxqBcn/vGLrb+hBPVpaamIKk+GRe02WgSoqqvCk9uwD8d975Dk4eP4wDtVU4c/aUzf6qLirmOvaQlY8hIS8LjwjehodHKCde5Oflck+dlpgezT+fEezdf3gfiSlp6Okbw8jIpO3nFAFl3qGz+DcftSA+ho5+OwgvH8mxxPG2jlYasUWMqi0CDU5Rfg4NXw6WVFZM55ZZdgD/+hcP8Tuv1YK2EP/He3WUgXh8XtePV46UkMHvcI+CUXfzOgLWPMjMy0aMIgXcZ3WRdhNcK0G2pLgAFy+ftQ7X7sUlgg3lSoZZYq/y51Stp2Ni314w3nv/E/T1DtnxwbmTx/Dq5ctI4vqfP30C69jBDt/X3z1oOTRba9tYnl3AGGVZicVlBcVw85mL80toTPPhIngS8SjgPsWS0XtXlrhXEbQ4oXhc14Kmpn44qCNlZTlc/zfp8CPhoPNJTkyySNsO73OHRnSFxnRifB5f3byDrcBdnDlegx9851UsTE+TLOzYkYAzlo6BxvrOvbsoqazAboBmtyq/U21m1hFEg1aaSUeiI2GCj8aWNmRl51oT07nZaYsqqCpKg9VFAZPiYpGk5ru0R+oxpXJwpQN89dUXmOHnqgWFcoz8hlKtIWiA90S6nFzbcBKEaTqJVavWzUlP5foG0h5EWmNMVf3FUG5bGxuoUyE4fuL4N6kRPnxFBxbukLPaRf9QPzyry/w8N65dvcnPX0J1daUxeZ0GFBQUIIcASfI7NDKMEjpoL3/+9Y1bVhDyzttvoKerDTmUXUXslAdn1Vf89vm2THZqa/dbhHpqdAj7ayoQHZ8IVyJJUnwCFjZX0DzUYW14EiNjEERgpaHfISSCezSaisIKkNhRniq0lOfK//Q/Hd+qujyRzy+7pR5pan+g6LVSR1ThqRYqAkyKlrr5c16doCsQeWk5pjuSVZFW5YwpmqaqSbVIUOPU50c3ewRiGpidkJJs0yg0XYMXMnscRKKrooFt7vfc9BiiI3R0E0A7TofIn+tIVhM0kuPjKAcxJCHtJGGNSMzOQklOFnwEH9GUA4v47BBkTY3BFeukjqfz73O8vxWStFUSthmkJmRgaZ6gYXwUt+/e4n4ony4Cp4/XEigt8h52LJdHbXGUfhIfFw9Vl6v4xPLYKGci+Wq8W7NvPzQgX7N1Tx45hqzUDHrJEK5lKh+NIJfPEMr1jwsLQrIjHNu0R2qYHUgdTCdY0LSEL0nEHFzfOIKg2vJyFJOg+vaC8Md/+VOoQY/AxbPHTwgsJ7HIfXzc8Iw6sABXpAsNTxvwtL7epl+0dnfg7oN7JM7pSKHt0UzWiuJS01FF6NOTskkmxnG7rRUr3JsN3kdsVDh9K30qn3F5ZdUS722yyMYqZUNV/pGUX01XCMA4AeVnn19DZ+cAVjeAhsYOTE/NoqCQdnB5jqS/gL4n1iLGIkamz/wc+SFFhBSwEcAXFhigHG2RxCuPMpr21bMagv/8ZBFdbmIf6m8wXxNGsJUTwDUPIeihzYsLD0BpigsJ0WEkBmuWoqHjb42qUl6dChwE5BWBE9CSvgqbGD7hngk4Gb7h3xUU0n3I9wusCgApIva8SlGATVE75WbKh4eFh9gpnoE4vkfAzp9O4q+C1Ofpz6B/8L/9bz9+DrIMIFHBBKj8oIr//AY4+YGXvnUcKSCm3wp8PUeFQnn8O1+rkNt/B1xKxfFXMSgqJiXRjej1dlbKL/+/1dhNB08KRvmT8qXoAmn+vC4qKY2TgJaiU/1za3CTSW1y4zy+EMxCSfRBqIwLwKnkPWwEqelbIFbIlGNcDrS0ttB4PeLG8d5o+ANoXBT23revmiwsCuXFOUT0gThLBxASoHETK9b3Rrksui8tpPKglla8NMBz1hhPS6AqIVU3yKD2TYyjY3AEnf3jaGzogDogV5eXEhy4EEznIoO/TqWUcQnmZys0rzVUmF9sZXxkBC+cPonCkjJ09I7jrz79BDtRe3bEszrvQ+R2AP72u6/DRaYtgYom+04k+0hRiws6ilK+T0qkAcIbNHDFBXnoGRo2xp5OkJRMhRXDU66HWPEaHfsmr6OKOEUlHz56SodxBhqgqxljl4+Wcr2BQQIuCdZ3TpWgLDUCozSgaicxq9lmNMIqxe8Z7LPpAPNUrGn3DJbJtB5Q0ZXro55emt4/xfepl5EMqliOjrMX5+kgyfg1/kPHb2UlhRRmRXYkOwGYI7NXZ/VPbnyK1e1djA3PIys5C6+cP889KzYZ03oWkq2q346c0BKNp45JaqrKkZIcQzBCx0nQLpCohrIJNDbHuM46R6pvbORabOO3fuvvGOhL4Fq2d7bZccjLL11CNsFYYIgD1x81o7d/iEx8FW++8Ro+bJhEblI4Bt07+McvFeEvb/dYdczFowcJktPQS6YYGUnZ5r5qDqGiZOoEnZmbj4dds7jZM4mavBQ671CoZcCvnytGHJ2XwuAVfK4IGrWoWBpvJXbSiAuwTo5N4UndMyrlJl68ch4jk7O4/7gFNbUHLHdodmbSjAg10aISym988KARN67dtSP1wtQUfO+tV2n0ky0vT53Ax2amyMzUUkXHeGno6upFdmYqHt27iQP7q7kHJEp0RMtuD0ZGJ7kW4db+RMc5TS2N2CWBycrIRXvPIK7deEgjFYisrCS8+sYlFFEeuTX4/MvPkJGehVk6NkUVo2jEhwcG8PjhMzvKTUmJwT//3b9PerCDjz/6HPuPHrfqvHm3jtvWkU2SEU8HrMIFNStWWsGaZwmBlDGHwAFdl6KMAmsaC6RcN7VeiOZ+qHBERwxkNCQcoTTOYdzjJHjpMCeor4oWRzn96Q6zc6qI9VFm0mmnlFOknA/Y3EO+3Y4iNHdynmuWmOTCs6d1BKO5tCE1dL4kXrQxT+oeW4dukZEgOjH1F9NxYGh4FG7duY8skrp0rnN93VN4VcQS77QiEx2FKkdU962+WsqxVAsZRaIUsW9uaMT5U6ewTsAQGEp7TP0TiFFkT/ZJdlnNa9XKINgRQZAzhprKcqvOjKCNCA5xYpN78bjhEZY3lnHy9BlsedaxzXVQXpyO9pQ4r8iZmPw6bdO2QBlthaV/cH2Um2pNrfl36WaIjnMo3zaaiXZZBDkxORnJlP/p2Vks04buKdS7RefIfVIekhyqomKSA0V5sjPTUZSXZ9/K39MeJmZmIIsg38n9U6hIY2VUEUpLiSD+O5I2OcS3jenRQeoagRnBmKYIKAKnQdurlIU9+i9NZ1CF2tjIkLW+yC3kNRPo8GkL1WPNKn4JdGXDt+lDvJqxSJMs8NXZ2oUA6oXmcJYU5+PJo7tcCx9OHD+I82dfoC7P83nVsDQMeUUFdtwvAiJbNEM5UtRrkLJ9/fYtmz7hJrCfGh2lr3HRZoUZsPMFhmLJs42Pv76JZ10dlLldFGWlYItrsDK3yOfeQUZmio6gsMu/DxHgx/D+i3g/uek5lvM3QZv6tLVJsAshXGq1TJFPlm9JT0pDYmw899lDIq2K8Eh+xh5sVNvCAu1iIkGmFzOjM9jls2scmxWEeTdw884d9NH2Lm+vcf8pYyQhIcH0/Xy+dNoRyUpycoq1rtHplY//6eRDQYC4uCT6hnl0tvXAveAhIVZBnIeEdhq1NVUEm5RHkkgBaRVeKKcxJSXVAivKDRMWUJ6hm9eWb9yl398huOsfX8F/alxD22KYkTCFi8Kp+4Xy/iGK0oYhnkC8PN2Jde+cRbyVJ6f+m8op1mzJCN63JoqYLtPPiDAYMDKg5Adf8inCK/pTkSsVBUrHlELixzQ67ds2jKN99mMjagRfKzui1+jo9fmXoSDujQWV+B4dk1vES4mXAlqKLgmB+i+ui/kXQW/Q2/0XfR79ev7N///mg/Wlvz+/cf1dH6QvOXYl1OrfAlx2XbsJRX6oUHwwRb70Ot2HPtFKYelAxQb1d0VFrP8OGXHPjNeES+MmFnbDsBQQwbvZw+WsUGTGhaC1d9ByCCqrCvlZO/jo488t2rXG96zTwGnYdC6NpsL7gTvr+Lt/6zWcOroP5eUFCI+KtJJrCYKOFlXdt0LUr8VW5ZpVbfEZNAxZHXl1fDYyOkKl3UXvwDg21/iMhPoKbV+5fAZHjx6AmpMuKXF8xt8ZXMe4TgIqoWuFNVVdqFB1UXEJwcoKvrzzEE86WwFHAIIDHHBPrNOpH8VrL56y4a0xNM5ra1sWBVmigGqeYmhIJIHdMqIU7ltZNOV60tRk4dVIgvXZyTGMDw9ilQZueXmBhi2S9+GvwtJ+jZGpnD59Fk3NzQZo++hMnYFLeONUBWoLMigOu3CPdWOAjCkzIxMTdO7FhQWmPEtry+gb70dTdyuetNTjTv0zTHOtJqfnUVFUgmPHT2CDhllRLkuWlZzQqPf39JBxxmF0fJIK6bL5kjLQ6q2jKj3NKtS9tg12Y5vMcHx4FgfJHvNSEzEyNGQKPe+exwzB39zCjM3Uk0PaobEXiKNO0cCriaaOKAKtPDo+LQWub16n44Da/ftsaHo3n0ttOHItSpVnuSya5TevflT3nxHQJtlg6CMHaqwy5kR5Ko3hJg7kJ+PL+iH84Fwp/stXHThxoIzXK7Ro6bp3i8/nouEft1474XSaB8oyseULxc+ut4I+GZ3DE8iiA/n/ftwI73YISjPi8OkX72FgfAi1h47x/n1W8DBOI6ujq9ycPOut9PMPP6dz28YKHVlSvFoIJFpF1PwcHdvuJnzm7ALR2tiMjEQXSrPTsJ/PtrfuRVRcNJYUZaEubdDxqg+R8g1X17lnlJPosEgrxd/eXKNc7yEiMorOeANDw/22TqODA6gsLyMTdhIIRODWo3r0D4whzhmJo4cqcfLEURq1KHS0t6OpsR4VFVVISEimLgYSgI9jZmIaL115zaqxLl84g+qyUvzsz3+Kw0dOwJWYQEOczD3cwhpBkyKibupO4A5hIA2Dlyx+h4y+ND+XICUeDjpQD+9b7HSdeje/6LHZgiUVldbEWBEH9RtTlFcgSDKpPn/qCRZJwEq+aH3Q1K+rn8+lCKp6kmlepbqzbNNZqWmviivCKEeqXlNSvaIc+flF1PdtfHX7JpoI2PcfOYyc3FxzJrJver6iAkUK4+34JZsOs/5eHWbGBlBWmIYDNZVYIdhSJawaS0dzPXV0LJAeQDAke+Oj3VHLCSX9K9qfQ5AySdIjO6sGvVxUcybHj5+Eg2v8pL0D45OTmJuds/cPjUwT0KfQxsyjuf4xQqnHddwXzeIroW4ODw9DRSfuGX/BUEZmpgEssXEd6Qr9yHZTY/lMSsj3JxELsMsHCHwpQh1OIri45MHU9KwdG0rWdfQaHx1jpfpyUv70FB/X0EGSWIQCguoYfub0xBTmuKZRrlikUxcDuD8i3xpQHcC113gYYkKL1HkIQHYJ6uK4dwIawfwvIUaFOsovpnOj7d5S5eN2EO1zCipKc62paB/B6MD0KL66fhX7amto8+h4Ccy861sYGBynfs2gn+RK1YcitQf2V1I2AvDlV19ADXZff+V17Kc8aQ3U6kQATS0WysoraI9VTOW12YUCdBNTY2hoaUAndWVp0Q1naCiBkKJ3YQSYXkuVoTfFX/3iAzzt7MQQQcno5BBl3gNNI/Ft0G/Kn/R2IoTGWzby0KnT9E8liHGE487DJ2jlHgo4K1qYEh+LIPpNB8GferUtzrpJ0GMQRpnXZANNe4ihbnroExIoM+kpGRjsGyWB2YJ3hXaAayAbEEGQEUUbLQI7vTCLNZIbrersjNtafli00esh0YukbNHO0jZZr0t+K69bqT0CNEX5BUbmBkmwMgmkq/aV48wLJ2yMm8iO7IDkVn5HESgBIcEMATf137PxanzNptpZrG2iedyD/7tlA8Nr/lGAYXtbSASJVpCHoIuEKiwYSVHBKEuj3BEgeuiTQkICrU1ECkmm5qGKyKgIxKGjX+qANYn9RmZUZCUc4gdM/vvyAyghEf/PhVmECeyLayqdEG6RnD7/0uuep1T5g1F8Tn6G/zq6kq5DO/a//4t/YSODFPXSebuqDAV8DEzpGM0uwL//ty8/w1L0yl5iv/KDMbtxXlh/6uxXr9PPBbaEiq39BG9ESFW3off6b8j/Gnst70UhaEW4lGMgJVd1zzINiJJxA8gAJ9wbdOrr2OC/xVbG92KwzetG0jV/qyIKwWTEy0Tt5TTmcVEhNvxVM66GR6fpiGgQeT0ps/IqHBEhOLCvEAcqcw2cqKxeSXSRDqcx4/sPHltCpirRxGi08ErA5u2aY82nUVVPMrGCmKhYdLT1I9oVh+NHDmFfeT6VPs8Q/ixZhpOMIJtGWUmwqtJ0kf1oXZTjoR4llVRgLcfE/Ar+63vvYyt4B2GRwchKouGgo//+22+gpqyARnqJn+3EV19eNyAng64qmsX5JUvw7ehoQbxyC2ITkEAwp4HfiTFRNOhugjQCsrl5Or9RGk6vlYXrODY1Jc0YQzBZWHdXLzJoaDa2VnH1+g06KBce3bsB3+o8kuISjFnqGXSsmVeQA/fyPFoGOjHuncUqHb6X69/eN4jExFRkJ6ehqrgc+w8dRVpKpjFQj45xtdfc30cP68g0CbgJgMLDA1FaUEIFd1gXdP0+nEo1OT+J+vYmGvZoMkc3DlRVITlWfVacfPYcroXYmMrCyXwpJwtuL1bI5FSRtL7BZ+ztJ8tbNOdtx6HcWzUPnZqes7lqOZqfSUerPk6RURF0qisWEp6bm4MG3i64Paivb7G2IwerizEx1I+SjETkpadZCH58ag6pSXGUm23LO9Rk/D+5OYSRDRdeO1mKWa710OiUdZsOj6BRIsuOpXH4waUKlGWl4e1Thfjw0RAKc1Jxu2kILx7M5vO7uHfpdoSlCHJydgGvG4YLL76CbhrjJTpVV1S0kQf3xAQBawqCiEy8BFOK1O5Qt5Y399DW1kvjE47f+N5bcFGWUlTwQGeqaj0fjZUaWCrKIYfYN9CPkydPEHz0ITc7g9h90aqedHak5FDl/zgiSZDWlpCanMxn9ycUD43PYHB0jrq1ibyMWHz7268hJT2Z696Ov/nrn+F7334XCa54A7GJBIzj05NI5rNlZeZSx+IwNTNi8zynCL4vv/YqNMVCFWoiNB46M/XPU6RYYSe1eQkP8tExhhAXaNSHEyuq6ArcRRFlYYMgqLmjB+PUJw2lVqNiNT4VkNER0MTULCZnFjAxPYN4GuTMnExovqT2W9WZMswzZPqfffqxjXdaoEOiVbeWIXsCfpQzpQOIkKkJqECL2jCoirebDsNNwpBMB6u8Ex0zKFKj2YQp6Zl2TDTUO4wHN27i3ImDOHfmiJHN2UUloy9ZtaO+ogj8BBA/+fIqjXoggeklHCJQ6Kcc5+fnY2Z6wmQ1hmBDFYAy9IeOH4aT+v7ZzTu4V99Ep99Bp+swQJJIHfzsky+sR9qU+h5lZuH0hQtc+xQDbmpmqbYdS9QRgU5FVWITE0kaNr+JTNOek/DKKfKv1F3addpyGUFFa7fofH28DwRSnmgbVd0ru1ysvncksaqC3POpeeQ2UhLjCA6CCBKPmiNU3szk5DTCqJPxaZmIIin10nfsbpFkr25aNaqOzTU3b48kwMPndk9PwT05TkZFW0PS4CTAn6d9V/GTCK6uKae3s7FLIrFGQBtkffQUuRwcGLacQ51SqF/bEMljP9c9Kz2PtrsDq541VJdX4uUXL/MettHSXo/a2n20zVXm0+Sv1ER5k/fnIJg/fvq09U1TZKa1udXyr3Iph2qUqrxCTVkIoO6ocEujg1QRqePQSBJeB++hmXZtfIlAkv/mAyGG/ihe+0+byBeShM8ivygfVZX7CeA8+PzLz+2EQcQ9THtB26AEf3X3j6T9tiIJPq9T7WRImEKCwpGdmknApGICjT3ahYs2WInn8h2y/Z98cR11HZ0IcBCQEFSODA1bO6HM9BRrTbFJErtK4Z9dmLOj/niC6GCur8CMgKn2WpNdBEDCSP51QqXnzc7OxMjgMOKo+5cuX7Rh4TqVEC6g0BoG8BdL6EibOJPX0KnC5OQUbQB1jD/UPOG22Q38WQd1bJd+x7eDUOwiLcCLhOBtRPBZBRaz4iJQlOZCeCCBJGVCEWcn9zeBhMcVHW0nAfLXinCpS78COLpHi3LRdytaxQ2zwJOd8vF38hX6UhTOYIrhnOfHkM/BlX6uX9pfDNvoeYSphGkEvCy49M2rnl8n6A/+4A++qWq0gJh9WV8TflkyGH8nJGugyt5EJRPq0O+/uYj/ZuxH9nf9TK/XDehPvV7X1LX0rXCsbkxHk/73+4HX89cK0arMeYuCLoZHvbb3iD2uEuErt2t5XS0ktrG8QwYdoKHJmziSHokDMUTtfH8MF3djmspJZQ2jsdy/rxpJCUloJvtXYqiG68Ylqp+PDy+eP47IcDI5OqQlst6Orh5uDtkVFaCRr3fSKKnZohigRhMIDEoxlCOic/tfvP8+KgiaKsnqW5vboSafORkZOHXyMNG8qlhkIPxgQ0KhzVGCn66p/Z6ng19aXPLP5fOuorGrG7frnyEsJhwpqTG4cOIkFmmcormeqgbT9TVQeHJqBuoe/vTZMywqL4nga3J+Gq1drdbLSDP8amsPYoX3yJ3AKlmfWJTmX+mIUT3F1unYinOLsEIWVlpaSWVUJCyaeweCyhwMDQ/QGR9HQWE+hXXdEobF+PkwSEhMspmL3SNDaBrutcrLTTVF5PWbnzTjtYtXcO7YIRsLE6PjT96ruv9uUcHUhFfVHS2NTcgjwz18+BCfXT2BFCmKtOvv0KgIhI+p101rA7IIkObJSvdXlFpejwCUFFidoNV3SOXZRB1kiUMWMt9HlqW8DPU6U18x5YG5J2k8yKL76CRH6YiUM6Iw9BQZqvYpPS0Lai2iNgaTU5MI5n0ueAi86hqQHB2FisI8OsU19A1P4K8/uY5weLGvqgR/c7sb99on8BtXavD7f/EIBalRKM1LsrmPiQErWCbwLt9/CKlFFViYHkCqKxpL8zNIinfg66fjvIdY/MmNLhwrTsOp4gTshERxLfIxRrJQSODaPLdjCcEeGunCwgKMjI/hBTrP7Ix0JJBcpKYkYmRsDKEErGsEKHuBYfjpex/jUd0jHD1URQKQY1ExHTsEBodjOzSSxp6Mjd8Kr6vaSC0jpH7TlMf9tfsxT0OrLt4yqCJUILjZ3dMw9RCC1XwaqT2C5i0441MJrE+as4mPUsuNUG5DIH75y49x+dwFZGkEVkCI5TZqv+Lik3Hz+j18/NEvoVlz6ivU19VpnePTc3Oo72Sj25syJ7zmEnVxD7t0VnLym6sryEolkYiNgQpVQkK5PzNTdL7q9QVMzS1ien7RHIQqjwU2VC2mMUaKfOlZ9HPlXylHY5vPvU6dDyV7DaFeUrkpA8nWSbuusQW/oFN62tGBp62t6OG1tmWL6RzD5bzo6NQZPTE2jsY/FJ09HQTFXdzLZKRl5PE1Tszy2mF0zPEEOY8f1OHZkzqCmBW8ePmMse4JyqMKiTY3dqxnnuxKXEIimpvb0Ns9goGBESttryXw0vw+RdmdJFHK44mkTHvcK5T9OGwSdE8sz+HWkwfop84qaePt119HWXGxVbJVV9Wgsoo2qrIcR44cQX5uCcFGDh0TZY1rskN92+L95BcV2VGdbJLmyqrySzNCNUBbOZo6DhUYloOSozJ7TnCoY1k+hjkrNTpVbqcS6BVl1jBn2VONf5Mt0UxH+ZaB/gFMEtDuEsTFZWZgl7ZBxUEadTXaP4x4ElMVTajoacOzjE3aB41QUsV1rMa8REeSQO+SIM2jk+DpWWebvTaJnxfB6yiXTmeyy5QlchBEBTmR6Uqj7GYTRMxgcXnBcvtOHz9FwBlLclWP/Lx8HD54CI8ePcbDh7dw5sIZpJAsqPmr+k4px1dRriWCy8mpKRI1p/27hz4jm+BalZkiczrGVpRsnLanrLCY5Ns/Ds5ymKhLiSRRqXFRBGob6B/pxW7ANuV5C6VchzkCjxWCVfX8qz2wDyUVFQggQJEdG6eOh9Ge8gV8nlACD3+ukRZfQZNQAmAdvYaER2FsegkTM4sE0ZRPp5oRr9HuOo1kOx2R/tm5tPV3njVjin52lkQi0hGNKJLvLZJjB3WqpqbGyNf0ihvzJLO6xjp9mKqNUxLjEUJd2CUx29j0V+1RhGg/6TwCBV5gEx76e/sI4DfhindZhFlgT/piSER2hV/y/ep7tjA3YUUj25SxdcrWvTEvftJDe+wLJ3EVHqF+EnTFB27CIfsVGo6cOAKvWILOLa/5T+lFBtcunj5QTZNVuGFYhKBNEEjASlWVz5ue+pPh/YBK31pPwzt8nf/k7jnWIfESaOSXBZAk+3yNPzLGH/L/BIj1Hnu/fft1RO97/l79Puj3f//3/1sD1efg5/kv7QViNv+vr+cXEoDwr54MMxdF//03ROgHcrre/wjq9G+BLr3f+lHx6/ln+7/9rSWUy7XOzbJmZBRWtapQXsC8dxsj7nX+TNGuTczsObhBYWRcQfjNEi4oP0uJs+6pAUTSqKtru5rkCWTkZmbScC3ROM8jhQ5LjEctEV48f8JQs54hgsby3t0HBIoR1ptJidbpBFFqpCYQoGMj5XrpK4rsWI0z9+js7Zixt9eaJMrAqPNtQUG2ofjn66oeIcqf8DddJXNaXCRIiYCHBu38xUsIoNFakWBv7lgu0aZvgyxrhQ4/Gt99623LS1Pib0FRIUbHxqloIUhLy0B7ZyfKSqtRV9+MupZmMmg3QWANHRVvkhufnZaOFDI+NaVUj6jVtU1U7quyMuf8nFxi0w1owHLVvv006NPEl9oH9ePSHqzhhbMvmNFPpkPRTgrtC7CoUzVdMSbJyp71tGIviFonA0AwPNTcixdPn4OL65rAdRK/CeE+CziKpek6mrU1RINZVVlhLEQdkktKyox5K78vlMZJfWoGhvvR2N6IQ4cP4AgNgZOOP5dGTXujcLFAkkZirPJPN51rR2cv2VYGgVcFenq6eb8hyCb7VrRAzRajXbHWjkNDiZ1R4cjMTEUigY+O22Vc9cxqsslHwSKv2aO8vdZO5KQkoby0UPjbquLq21pwq7EB40N9+NuvHMZ3jhbCwes97Z3BxSNFdNTTiAmnI8KygdSRbSf+5d/cx/cvH7fZa8q9U2PIpwNzaBmaxeGcaLx2OA9hYQH4k9sjiArzIZes8Z9/2EYDvYvaghQ6GuBqrxdX6BB0HNbU3EBWOo7pmRk+Qyplh7JGw3ntzj0DCqlpBCnx0XQYDnOiigD5wp3oGJ00ECS5niWrpfmgIirKt4QLF160iKfydRQV9o/moQHh+kTR4NYeOEICQb3cUvUfDTiB143b9y2h++SRGu7dpkUBosi6c7KzzWkpp0qNhzUD9smdx3hy9zHBXRWuvHQB92/dwGuvvoqktDSMk83ryFDGcpFyoONBGUcPQbOSezMTSVjWvZgh8AwLCrMjiVDaM+2Xjvnn3cvm9GXYN2i8leOiqj1FL2RI1W1bOUmaQ2eA00u5WV7i77esWlHRDHFH5cf56NSetLWjZ3wI4bFRcNORtw20Y3CKAGzHZy1JnLy2ChocURGWcF+YnoGTx09iYn4BV5/cQstID22WG13NrTaXrrejheQlC7kq4OFnaj0UZSsuKiWwWbKyf9mSz7+8hnv3nnIPYmmTgrG0NE9Z0NFqrDk2dcKmpeQz7Vqy+Brl+TZJjMYu7RK4/Mobr+HlS+eo77FYEGAiEFWEIpV2Lywyyuyljg4FXDSV4POvvsKhY8eQkJyCJ08ec7+8SKC8h5HM5FJvlAZh1YTcC1VI+iMEe1AjUh1RqRKUFs4cURDlT4nLKlRRA2u1llHhSyzvU7qlHohKEVkieNCeK7q2p6pMrTv3RUeGkQTuOekp3MNF2keSQdrqINov9XQK5udE8Pd6rWyRWh0Fh0fAy31d31mn86PDpPFzEVjQ5XJ9wy1XTgBezWg1ek05q4qEHDtwkPITgo8//wrdPT1oa9cIGwdlLtyIc2ZOhp22SKZ0EqT+fmozo8CACOL8zCy2CSR8BB0qVJoikBsaHsaxEyf47zCCwyiTX1W40QVx/QJ5fZJnZxjmV2YRSZKXRcKcQBBfSPnJJ0Cbpm2nhOKFMy9Y4+73vvgcIxMTtFeziI90wkX9jSCqUTK3jjwDeX2lAihSrykNOub2kVg9bevFB1dvoHNsCKsEdZMkMT2DY5S9POqq0wCgmpMGhRN0B2xhVSSLezo5N4Ux6qFkbJF7FeOMQU9/H+0FTQSJdbwzAtkENtjaQBz1MSzcYSdCdDX0fduWk6yqfUX84kiQ00lsu7iudXWPrbdZQnysRaDm5mf5vi1uOjA6Mkp9n6OcrCDe5cR2YCT+tNmD66PkQpQn0nCEB+yA1BPxwSTwXGsHn70wkfIZH2ljxuSfJW/KdbTu/mEavh4OFRtppI/wg6KB6kCvXGNLchfoEl7h93Nco7/L+MtHy2erx50Iqt+Hk6QYaVMTef97FQnlytjrhHVkvyxBX7Jp1/Vjov/xy/p46YL+SJP/678DJz9qs1EO/Lf+rp/9N3Clb92ofsqb1PGjXqLf/b8/6PmXrvEciOkh9bl67X8HXbt8EH0LfAls+cuONX5CRwUjC2twrysatoN1KtLUXjSNSCD2JQXhhNONaDoBJd8GhAUhPjkOezL2NN7qr6Jrtw+OYmRyhqAlFGk0JkcOVNu3ol3KJVNSa3X1Pt5jKJVlm4aPRoFMPz42mveyRoZNlE0DoO7GShofoFOOjI5HPRlqdl42zl06i5NUOlUMTpGJq2+IFF4oWpUUQsDxNJ46ptDGSFHEIPMLCyzqsMy/q0igpKwM0+PDeOeNV+Gjk4ujYo0M9VvCagjBWjRZZXhYBG7duMXnhYX3vbzmxMIscgsKMDs2iw4dp02MYYcKop41Tx/fh4/a/6ypFUFU2ngqhCoMb928iX37D9C5qkx5ivtIY06nqS7dpaUVBkJ19KEIlYRMxxOqYukgGJlzz6G1vxONXe0EcJvY8mzAM7uIOX7+0drDZB7JNj9OORw6OtogaNUZvpWk0wivUdHKycSjub7cdnumUAKlFesqDXR2d+P9Dz/EmobwFucjkevK5cfEJAGiiRH/QaOqayXSGGxu+8hi5/DKSy8iOSUBD+8/QEa6nL+T8qZO4HuIiY2hMV8k2BywBp9iRnIKAho6ZlYfr12Cd1UKjhFcDk5MEiCO4+3XX7aKIuVyKJdCfdPmpgYp+5vISEuBZqYFUrnLCM4+vtNqsx8v1xLsz80hMbccf/hROxKSYnClMhXXOiYxssIHWBtHWdomLu7LQjEB4K/9p7v45EEPZkkwrrfNYHh6Gdt80Futo3jzRClWCWq/ejpMIx2Df/XeI7xQmYmmjmbuU4npis8XjMnpBXz+xXU6mAi88/ZLKMjNoqEKp9FX5+hNjM4t4Mubt7G24u9ptLi0aEe2za3t+PY77yKBYEU6HhzO91DW0jLTjdX3Dw/i3PmL1MMdGz+iHKQYl462e9BJ8P/qSxdRUV6CROpVT8+A7WVmVg76Bgco4x7qghPjw2P46K/fo1wk4SZxHQ4AAP/0SURBVKXXLhKQqrHwEAoLi60yLTg8DL/4xc+RkZpGUKRB6FuYnppE4O4GEujEYmhIl+amZXD4LIocx9KB8rrTi4hLyjQd1piZpPh4A7aqcDS2y6U+e/4cnU4WZdlj35oOUVFWaseVamuio2pV24q5j4yM0YHE4DGBdRAdZRgdpQbt74VqQsYGVujk4sIJZHk/Xh110pinErTERNABLrjR2NyI3qFuAskxaxUTSxBXVVoML/WzvLyQQGiVn7lsdkJgRNETXSuR+vLF17dw73ELdXEOR45X4RjBrGY31j15Yq9Ri414OuS+/l6SiVx4NtfxuLUF3SMTWJ5dxfdf+Tb+1nfeIfOX3qrvkJpgOk1vNcycsMR0XKBtnE756bPHOHTkCNcvGY0NzRjpHyAZPYtZ9zxmuS4rXEc5YRXhaJan7kFRcc22VbGOjquVj6kh7Mp/Uu6tP9dFzofgPibGcmFjuSc6/h2bmkF4VCzv22f2Vse2VrVOf6B9LSRpSqVznp8cwxLti0u5eAS2mzsbBPphJJ2j5lQ13D+AMq0jUC9tVUdnF2YWpul8SYRJ6gJDNNounOCLpI+WQpWDawQDAtmqXnU5XQjxUTBoE0f5WRp1peuqAeoPfvADaKyRJkqoVYsCMx9/+BGBqo+kadmSwVe4f1kk5cpJ1bzFMdraoyeOUzfcGB4aov/YMNurhtICDonRkUjms4DPMTM7aScIm0oboa1JJfiK5brGUmeqy6tQXFqOtKQ0DNNf9ZDQKwUngjrp5JMo3y+Qzy3iEBFF0EEwIBJu/c+4F9t8xvHpeXx9/Z7Z1MBogrxVt1UqEjpjenKC106wYpLhmXks/j9c/Qd0rNl1HQhvZBQKoQo555zx8PBy7NzNDiSbQaRIBSp4xh57+Z+1rECNrJY94yXPyFqyJMuSZclKJJvsbnYgO73ul3NCzjlnFAqhUMj49z7fg+iZel2NQuEL97v33HP2yas+1NdUIjstAxMEfS2DfVgmIHMT3ETwvjl81hyCmRTujQQCpiLyySTSkoCL1kDV601REVDZoZzlOQnkqwK+fgLRSMr8WK6JlGzVetR6WhNqrrfmUGVdZFVVZ4Ww6FgrEP2HD9bQ4ZPRh/jiYBdxBIZFIT7E8SuB/ziC6cq0GCRE7FrpJ81PLGVtGuW1rHhyJSvzUPFcwi9StszKRf4i0OUYDwS0HGuXYRKBl8M3X8IlDjYiwOdYHSPUz/DP4UvePOEXGSr005QBex9a0hzsdIhz9DKLl30QgOJBQmtCcsp6E7XZwTxJJmPnGJmWnbYBGp++51f2N95Ko3X+zg2kl47/nwepz4fvw5fuKyQpoaisJcW0KB7AcTVSi+GYnGr1RO2r6h+1z79tYXUvEoshsbzvAX6xLBzR+0EUF6r68yJWg7scPcfI60ZyA8r8qryYSzduUxAMY3JyjhpmkN8Ai4tzFJyZpk2JYQhUKGBUi6K4FlXuzcvJhLIA1SE9kkRvzIeMOcixtLT1YpNj/tKXX6HG7LNNqRYrhRyLrinT6igR/dzcLJl8PJn6mKYJxSUlJLgFzJI4VY9HzEfC8w/+4s/QNdCLF86eQ2VOEUJ2Q5CRmGRZipskoJ9+cgktZLTqnH+cDDMlKcXcAwt87l1qg0q9vX3ttj2/LCYK4tfSpFFIRZBgu/sH0UxNXsHBJ06exCA39rHjJy1rLLgVME1NWWgD/UNkED7roaem2f19vdaYd5LPMjgwiNz8QgOm3WODIIwkuURhaWEF6mF4vPEYhoaG0dbWTsGyZdly12/fRQ+Zuo9a8j41UtUwWyOzTs7KxAK12hu372OcY1ATabk1RsgEfvKTTzExPYPoeJcB1hiC6PPnzqOyuo6bPtSsWETopvFIuKhO0OTIhLk0Yrn5P+dcqS6YKriPDI8gp6BAewdTZIwTBF5JCYlc+yxqYWlkHtK6Q8xk71taNm2/pacbvTwvsLqJn/+51/m93MI+uHjvlMQEeDifDbX18LoJ5pbnLeGhSIVDT1cjNSESI71dKKo5iv/je/dwuiYVHgLerql1/PnlEVwo9+JsZaFVfZZZXv3jfu5kGZ5rzMKvXiwnjYVjjIK0e8qPZxuyca48HX/001Y8U5+Nt+5M4JnaTBRmxBmd+Tl/axur3GCh+PH7H2HdF8TJhlr8wje/hFwCumUy4jDumcnJIQqTCD6vh5poIufLTebMPUXAUlxWbjSp0hqyjKlh8IJvCbFxMZiZn7H+aFFRMZgnsFbssjINtc1vXL+Jpy6cR0a6hxpskILWg/y8AgOc7R1d1qg5LycHm+ubeOvNH2FjxY8vfukVgpIx6y2pxvCaa/EkuQBPnjwN1bpbX9vAypIfO5vrSOVcq5+crAbiNwpWV1ZXRkYyecQe+oYm4YrzGpgwayKVEPHSBGrPyiD2EeCfUvkV0sTM7Li5UlTZu7HpCIpIx4rDUmKGygFESMMmDcsipWeZojKicjHEK1wTtUwDBVKoJSAkEdjJ0rpAMKtuGopVyuXelysmi0BjlfOndPxf/eYvYGXRx98XLetSVkbFsarQ5QppXRaiTQKwFe6NvsEpguAhJPCZLzx1DFWlxYiisEjwenD//gMo1vBQk87NzsUwAbEa4fcNEBhT8H/p+adJm7EEKlvmJlKD7qxMlS+gFCYjUIgEePzYyADeee9tnOS8KOzjBz/4EcHOAgop8L3hIRzjPK4/egQf+Vfj0SO2Z5fUuYB8WUWQFRdp8a4S/ASW4v/ye1jAMtdIvFT0KKEjy4GsIuWVVXyuJCp/HYglaE+kkqOYsVDTog4MxERzH6ySz8o9L5CkeZHrSqA4hgJfZQdkJQxw3/dSmHvjPVTggnZfa8lGxSrIMU8SHF/vakdSegriBe64ZjFcW0mGTdKJukDIfD1NIB9Fhbq+pgpqWzM8OED+z/kmPam8hixWI+Rb4pNqKr2wuGjtfeSqWg740T3Yi+TMFJzlHlDWpgRjCGWgaqqFcM5cBBk8FLGRVHxIcwGfj7S9hhAFtJNWN5TYsjRHOpvCc88+j5KiEuyTpscHhizuMZRjTeBcK4NXsVzyREW7o8kzOMmcaPHXwBpB7y5lHWWIjA0ZpAuVDVpb9iM9KwkxVB52AjuI3I9EIuVBVXkR3vngPdzu7MYKB6eIqk1fAOGbu5idmOH8xqA8Pxs5yUmKeCdwisTTpy8QOCaae1OWrS0q6op9TKQSoPCRsIgogiB+T2VJACPJm0jevIOA38e5CkGe2ki5Y7EilzEBqdzA77z9tlmKBMC3KV+ngyH4Lw/XMRiQs5w4hEvk2d9AdugGXJS7Ak1JBHFlydEIrmgPrSNU/Iz7XMW3ZWGU/BLgjnGrFzQxBcevObOyEQRhDthygJGDW5zXISY5BEnOS8CL9Mt11LG6jr7TMUbfPFsGFH2vfaHzpOjZ76RdnaNj9Dq8rn6G/e7vqoCqMwidqGBvByzxW/6UL1+CyDlRbweMCRA5QfjabAJmsnzpBrqWMxhdw8ZmLz3AvgEy/sVurrdejmtRbjhZpZzqr2J62qhiTqrKqz6EiySc+Q1u4G1uUBL20q4bwdAIJIYF8cuN2RD5qPeUenCpUFtqSooxBgVXmjma2kQJwYuy8VQgb3lVTUpXrD6PYmT2dxSoGQWff42CaMNiBNbJNNUiReZKPY8CkeXikaS8eeceZkjYDx+1c5O6UVGWj9wsjoP3UVCqAgmnKfCHh0ct5V/MWfEfly5dQmVFOcHYKHzcqGcvXOSMkNAozTij+OzBLT7rOl46/yJ+8Fc/otYzYfWgtAyJqWQiFBD3O1vRNdaH4alR01411o3dNeQVZKHlcQuFFfDCSy/gROMRAqR8eHnOOMHGwc6uuZFUDHNpZZUMvoPCJsHcntowK2s+xHtSKcipQfb1QcUGlaWi2AkR0tToGEaGhqw1yoVnzyOGRK7aZd1DKla6TEa0g9LcApwiGLl2+QpGqEV+5Ztft35yg9NzGFvyYZ5zPs85R9gej1/Hpzdu4sqDm+gn0FKtHwlHVRAeGRzneIIGutXGp6a8lIyBTChKzVFnrGCjrF9izhm5OdR+VcE41Kx75VXl2Cczvfb5FYLK42QQi9yI1NIIqEWTSwQFUWRc0hbVPy6OcxDFNVaAvIS2UtvVZ3N8dgKzc9NWsTmZ41KGkEpAqMKyi/eLDiejkzuZgrmu/ijUv1ElPca5ti2PHiKJoHhklWCezCErwYWftM2Tzpzsoa+dKefe4qY+iCZjjqYivMU5CcX8xAC10mk05Kfh6YpEJKd48bef9eBWz5wpH083FODTlmH8y+er0NPWgpgIt4Hoaa7h3Pgkrt15jMKiAvziN7+J3Lws3LtzH53NndbXTHFaXDLEUhjIzShXbBPBdxyFYE5uke1BgRAPQa6KAgvM9vX24a233sLLrxAsyXJJNVpNvVWZeqBvyOrQPfvMRezuK0syaLFUypQWkJEVY4B0lE669y8t4bNPPkZxaR6qG6pw+85tnvcM1ABZAnV4RK1sUpGbW0h+TSWLQueAPEltqVLkniA4UY9HFWsEmXV4VDhiKIyVdanaS4p7VFkHJdLIVVRLLT4zMx2qii7+09PbzWfM5liSrSG1ElwCBGDiXbOkc1l1TZslTSldfoMgQPxnlrSqBsLqdyd4EbkXhvK8YiSQRivLShSAavXmVsk39BbIyMhIsc4WyQQBSVybJM5vZXk1AW2cWV89/F5N5ZUBKP4p67rc5mpKf+tmG1SE9KUvPI1zZ5ootMLNYi7ro1z+0VQixadD+P0mAYbAn8rZKCHh13/xFyiEYhHYUELQJmKi3eYKpezmHpikYrdnWWQLCzN4+4ffQ31TE/lAEA9vP8Q25+NIdQNKM/PR/+gOHj96jL6xSYwvrpk1Kz1Tlg4PlbF541eyAMia4LhheAMySIEvfS/WLrejZIp9Fqvn32XdF61LYc/hnlXlcFkeLLyBz6/yJHsUpuJnCgZXMpW5hnkdCV1ZMSIEQEjEquovq4u6mCgBS3OaRqCggPyenh74g5zPuUXMrhIcUYGqKCxGpMsNH8GorGwyKOxwjLFqPs79X5idb03LL148h2u3r5p1Kyc/12TREp95YWGesmnL6g0qI5RTQKWzE6Mzw5hfmrc4rplxh2ZlNeNmoqyIIIgj8CKvWVFnD/KhfQKlJQIwZZzK1SZel5mXjfzqCoRz34juR3r6zCofFsG5IehUvag48i4J9X1tY/INFY1d5V5TRqxk8T5l4Qz3wR2CqQUCm6R07qWCHM4H7xEBVFNZDdkKQW11Ja93gGWOYY78Ooz0MEPllhdBVVkhGo/Uwh0VavFmkQfk+7tcPNJ/Rlo21NZryb9CvjiDwbEpBCmLlSyUnpVBHCVL4yZ56AHnTO5AWRWpAHAdo6OVJOHgiLKqSvIbL8G1H0uUI3L5umNjMbuyif/0YAUTwWgeRTqiNPRQpc8I20Jc+AHXLBze6FBUZnmxG9DcBa2XpBI41PzekyA3vEITCEwpx1VYV6BLNGJ0Sl4kbKK9JPoTrRpGEWk+oU9hG0EWwyf2F70cvCKD0CFgM+xib16A19L8OyALpHmZePg939oL2gOmrHBsh5gn7N/+2997QxfSWzFXGqCDyuT6c0CWDY7H62QHlOnvGqfj3wyKaRAI6ZK6jr63n3wwB8g5D6jvNdDD62oQDhhzri1rjyrUqy2PwNeSjwvjcwDB4uompgmU1ncE+vawuhuB2dAY7PHaX8qPQGn0GoIcg7RPZUU1NzejorzCrFe8qf1T+X6ZQI8SjCwsrpChzpOJhyEtxaORkiDLKGhiSDj7FLx+grF0MkQuPDVUvdRjTHOk2C83GdDNW/exur5tTYpfeOEiCgtzzWokS5jqq4yNjpIBZ6LpmKxS6aiqrCYYTLciiSoSqlIIC3y+4bEJCvJMAoJQfPjJJbQPECCFu7G8QAa0GER9XS2OHWuihuk0E9day6ooC5wCTGNc4ZibnSRgcVMbTEEzGeaF8xdwioBjg4xuhsQ9R6EXF5uAHG4epZ67SLCquKxEguxsjolallR6AerM7CL86P2PcaejH3MEOMePNBC8NFrCQCM/qw5RaUkJj8swF831+48IIufw+itfRnV5GRoJZFJdcWSa++buKywowopvAx9fvYlwdzzBSxQWKQQUvC1GHELtuensKSwR7Gbz3i++8AoaqutRU1GN89TGm44e4zXyUZCajrDVDSyPTFr7k8S8XDLodQKwBXz+8B5aBnpRxPufOX8GPdRC17YpSBQcSq0yQCGanJKGK9evo7OnCwlJZNJ5GRglQD+IdSGwr3i2ALbW1wgQ/Bjj+q0Y499GU1UN6ivrLbU+0RNPQe8EmKujgoS9hE4O50ZZZ9oDcim3tLSaxXaeDKq6KA9P1eVj2EeAmBCCl48V4GGvYidC8d+vj+J2zwxBwA4q8lNxuZOgx5OJeDeFPwXtwvwcsmMP8OLxEhSkefDrTxXj7y934ZeersZC/2NTTjx55RhfD0VBsgvdoyPoG+3DmaeewtPnLlDIRRH8RFL7TCYwVwuWWCsIuzCnDNd1ZGXlIb+wxAqPKnC6+cED4uEDsygoHsa0NzKPbD6fQKpc/mK8PX3q6xlH4NeOr7/+Mukw0gTCtqKYCVLVgkRWmUQPQcHQMGZmZixg/fSZ4+a6VCp8TlYOtgkktc8UczQ1NYv5GQU8U5MlU1UZiSC147TkBGPg0iIj+Dxy9YxNTVDTDXPWltfY2SP/2tnn3ocFPgvEyA2ZlMy9TTArl14SwZYqiwsEKkZE9xWIUByIyrio08HqugMaxSviCJAUD9RUU4tCHrsl12C0C8nxCajIK8Qqr5VBbT8tMdkYt2INldkpmpQFUftUdZuyMrKofI0jinu+vLLCxiNAJ+GkmMLp2WkU5FGxCotGV9cQbty4i8amBnz5tWdQVpJvFg2XWyUuVM8thqB8wnqNCpzdvnsHx04eM8tvckIyFbQKCxNQ/TCFCLgIvOR2W5ydNcuXQgnIdTE8MEAeRADLe1767BrHH4pzJ46b5WSGNJeflUIeu4/+8RmMkk/MLs5w/+eglIBzamLKPBRS+OSGUbyn3Mqy2omva+4FupykLJBGlSghASCrlsP3VVtJsVeq2r5H7UmK7jaFeH//OFr7B/Co9QHB8IT1oVUMrOKFVC5hQUlGcfGUKWEG6iO5PhJ4Ku8hhUvZetGcXwVVB3dDcPXeY4wT7Mz4V7HF+6hp1tvvvYXExDikExwrpIGs1EDfGj8nkM7Ky0sQDKwSGOaau1cxw6oPVlJVgnivgLMHe1Tqbvbdw+TiCHzri3CTfhNCYgiqnPJHcsMqVkmxaQFea3p83FzSXBhsEHDsUlGbWJylwtqPuiNHUFVTj3uPmtEz0A8fFcodyjxZ2vSMcokrQ1azd9h0W10GdB9HpnJFCQqio2Lw4Wc3MEMAPU2Fon1sEOk5aThKnphFhXxibQmPezsxPj/BvRCPTIIVZbEq1lZJDDmUczlpSdhZ86M6vxBxvKfWT21ynJaBBKKcE63dCGngw2s3MLus4rmRKOCeVlC7ZLNKNinLUeNU0V8BZsmVHYLraMqd/v4hzvW67ZfTp05gYnoKI+sh+LP2fcxsUys05LBjja6zQ3h967moWLhIVGV4cEBQrgLocZTVKgkjIJykhA4qY4rtFDhXhXnJffGMw7cBL86XzZmmTU/EBxQ9CtcYbfKfXgJOdtyT7wS6JHP1UgD94d8E0lRuSteRkUclJnQPZa7quF2eJ4wj0CXsICyk+4X9/u//vgXX22bhheU3dgCWltkpGqjJN1cg/67q8nIJHmY8yjqgmi8arganG4lZa1A6Xr/LByrAoOMd1OncXAPS70KLMlFbdg8XbXVVPaJUPdlBznrEAIjm17apCe9ZF/X5vRishLsQRQL+1WqXPbACA1XxWGUfVBlXzECoW+NSLzNuL862giAjsEDhWlVTjoqKQiLuGArOdIKKOoKBRQswVz9DZVHKEKl2QTJjK4NRJS7SU8VIJzjhKri3i7NnT+LM6WN43PzYgqgVM6KgYLkQUtPS+LuHPEeA1tESVeG5v7eHTNmN2ro6aqAJfN59rFD4vvnjn2KNzMxF7a2ntxff+uoX8aVXnsH6+jLU/oaPguKcItSVVaMspxD5qZl49tw5VJSV2ZooDTuSzLSitMLiI6TBK75GFsgabu5EAjxVQ5aAyEjJJENetB6SMlPvbwswR2B0ZBaffnYLY7N+qM3Kt37+qyivKCGIIoGTyFO4QRXEODw+KirEg/stcIVG4V9++ytoKslGWV4WymuqcPzMGavh1dvRh+39MNy6dx9feeUl/P5v/mt85dUv4iuvfQnPnDuPc6fO4OSRY9gh4F5d2sTVz2+gu7MDI0O96O1q489RDPT1oDg/H1nJaZinVpmSlYUlgnr1tmt/+AD9wyOWNaSyHAqQvnLnNm4+fGjxPrnZmfj4w/fR/FgFO0etmKIE+QoZTOfoMHzULPsJ2iYI1npaHqJ3uIda/gJaCdCsfhEn3co28LhEMqvjFFDqrad6SjkcU05uFjXsbmpXB6iqrkZHRwdpTsG8u1YMM4bg4zqFqWt3A2crszEwv4ny9Bjc6pnF//mtozhWloU/+eAxjlZl4g/e7cXrT5Uiwx2BW3fuoL2jGWmpSdjwzSJ8fQZpmblk2gfIi+WeWFvGkdNPmcLxh2814+eeOw4iFRSWlJm14mRjvYHseK8HyWkEB2SkReWVBED5JpyvXb6BYydOESSto7WlxWIef/L+uxYPqVIFcqmQqKD6XnqORYG1hTVcu3QDbW1dBurPnz+NwqJsBHbWuZ+5xfa0v2GumuGRUQP7PmqybW0D+PCjS2YFqm2ooZbvsiwmMWXRbS+FrY97Un0PJcDl/hQvXKRCIe07nXSnoos+jkngSQqiqlGrl5xiTJSQorg/paLLlSC+NDw8hJVVv4FOgRf1HOzr67eYUd1TDe6VsdY/0EPB6sbA4BjUAuYEgYySFiT4KsvLrWBkHoHnmRMnUU6l6Sx/nj95Bg01NcjMSMPg4JC5W2S5UI82xaqtEMAp01hxkgKilQTv+r6zqxPd3Pt1VAjED90xsebaVD3BHiovd9qGEEZA+eqLF3H6eLXD++TC5HypCOYan2eEQjyeIOvG9dt4/oXnrYbg6PgkPr9xH2OTs6bciU8JIGxvbKO/7S6mBvqgmmhD4wPkJSuckxQKUxf6+4Z53RicOXUaCZ5Yi/db8i8hrzwPR7h/F7gPmjse4yCMAp+0VUzAGQyotZAjWA8tAGGyQJKXy+pm35HvOPLAcb+oQKzkiJQRWfe0fsq21PHis7uBbbT0DOEP/uqv0To2ipHJUUyOj6C+vNSAl5KKYiOiSAuUP6T3be51zauylRXcrfWLEF/bCGCHQlkgb3ppHW0E0xEECtv8m39zHRlZckdFUpHLNkXD40nieS4+zx7fBO7cw0omUeZrWhoVTPJZ8ecwrq1Ak/idb2WVY21G20wH4ikfXzn1BRQmZWM/IG8N6TcmnHzWiyjSoYrtqlDxR5c+Qt/yLHyRe1jcWEE+95rquxUSMBflF2OZe0v9HMO5brGUHRTtVGxkVePPJwqQgscXF+bN/Sbhzuk3K5LsLNH8uwo1C7yPE8jvuRT/Fon55VX0cB9UlxTZnlILnr2wfZMnAYLVsoIC1HBNJUe8pIP0xEQqLGkE+S6o2bZi3uII/ORZEPJLy0glzUYiNiEG7cN9CEkAPJEE0vxjIuVcdHwsldxNWy/JGGEJZfArYWGf8yFr+e7WnhXBzSWIWwru4sp8BP5bxybWpbkRnEVxDYr3/UiMCJoFSy7G/KRoFHqjEcbxK6bLI0sXFaOklETSUQIBl9y5BF48XgWxVSriEHCJPi0ejXQpWrQXPwssycIvBeIQ7wiO/eylzwbB+He5GR2rmRRR5zIhFgYll6l6Ch9Wf9AxkvNb24rjDjUlTwYoB+A597FyEtJaFPF/GKX/T3/kjUTkuqkG6JSE4ObhxtExupgAmcYnlKk2CRrPz/7mPJDA1+EkaCE0AHvxYo5LUscrrstpNKnYJGnXCqB3wNceplY24Kc2oWrKSpefOYjFbggZY8IBGhN5Dq8lq5smU2UFNFm+pSVzoxmypVTQghzwGIG5e49a8M/++a+htrbC4qDEQCcnxjA5OUEGlEii3rexyc0V4GZWJo4QrGoH5RcUY3h0AjGxHjP3vvzyi4a01T5DJmtlPChAW1lEMUTlVpGXxwl4WQFYauyXP//UwIzq46xwc2xRq/r+2++QMY5ZQ2FXvMsKpf7aN7+O8IMdanQ+mzIBOl3PR6Yut5o6tSve7M6tO2ZBUBuLsuIyajIJFo+gei7q66Zmo2rRIMah+lSqkC3XUyU18PTUVKz713j1cMSRSTW39eJhazfCqDEXlmTii68+T21GYNpJlxUY3yPNzM5SyHFzP3jQisT4JHzhqRMY7adAJoM/oMYdyzGoT2EbAWQXmUEHmf+zZ04R4FYhikLUWg3tk1GRgYbvAC0EroH1A/R0D1jxwldfeR5FBblW1bqiupxzvYd4MkFZNPcIKN55/6fYWlvFmeNHrEijCgPu87nUQ22OoHOYAEsmELmd1KXfv7LOJwixTBuuiJUNmJgYRAKvVaBg2fl5BCnYhNH3qMXv8H5rywsY4jONjQ9hZn4WvXwWuRLkhhCoD+FmG6KWqlIAaguiZs5yXZvywuvIQuNbXsLHn36CW7cfoI109+UvXERNcRYGppfROuTDlfYZHC9Px52uKaxQ4bh8bwiVRZkEsOm2PnIJa++NDvZb8cLM5FgMEBTWNJ3Cd//HDYS7ozBJIVNJ7bZrmXOUUY4XTh3B2GAf1DZL8yymITAld7YCXFsJLORGPHKk0fZ0elo6Bfk1FBUVcp1DLDNLVqfOjlbkUJtdlzDa2MWNGw9x504L1ERaRRFVFkGuJtVik1asOkHKKhOTj4x08/stCvNtfH7lhgXVlpUVmnsgMzMLqaTdcDJIBfkK/KlRfQLHlKzA+O2gxeukpXitMKxp/OQl2ttqMSLFSjWwZNkRg5fLRQHqir9TGxpZP7SHBXwC68raVVziEMGQ32hf8TGZBFMq5Kv1lUVPFkAFiWdQuKgopRQutRhRoUifX7XzZEGKoSwkv+JzKZbLI/5CSSgLqFy3AmsaJ7moWXyl5SopSMWMVeJF8YZqCdba2obbt26R72SirrYOjx8/wODEAtr7Jwgy43C6sZoCK5aAuNO6IKgvYSzBV39vP9Kz8/HxpWsEmfNGF7KKjY8NY5VKawfpU3FSXk8cf25gi+B4YZICnftMzbY/u3PN3OoZabkWIiF3T7XadMVEYWBkwNyi6YlJKD5awWvHmMV1aLiffCzU6n8dqWvEwtwCeamU5ScWBT6zXppvsXaVlNB62S9PvtdLMkRCSeBrj2uo2nHiyzpfFpuWrhb0TPQpYMRarJUX5qM0N9/2ksV3cS8J0MWQnlUOR0qXXF8ShBHRkeSZbt2MMoJCPLhJxasDAwTpaovlW9f6EfxxbnJSM5DmzUBPK0F4YNPictVAWmsl65bkg9ZZYHd0bMwy2aVoKju+mYqgMvnqOWdrvGZtXiXcO9HkuxLApIOoCNJMDH+GWjiFAOTEwiwWg8vYI0BZpLInOn2q4RiKqTymJabg/vU78M8vQYVAo8h31HtCwEf7ilKLQHLbsqglRyWPrFsM9/Mm5WUc+Z6scTF89ky5tlNTEENQtMb9o+KwKv+Qx2f7wpnzaCSdnWk8jrPHTuDk8RPIzcvDwNiIFRTPy1RiiEDLHroHxsmzB5DOuVfCia0V5zWCwCqRe/FgZ9OSAiRbs9MI4LnnXWFRBElUDjzxnCfJTScUSRSg9SGbJA3FI8GbZO5yJYeNLfjwvcfTeG+EdEPZeHBAujnYRg7WkBCuIrU8h8+Z6YlGHLawQhms7FS56hXvmyz5Rl6iDjTCHgKJisWStdEAEmlTe1GuRfE4wzb6wLc8esIhGtfhy/n4sy+MfHU4/+kauqboT9eV4qZwCHnHVC7FQhT4FnbReZYNyX2g+RTYO8RC+mng7Lvf/e03eLxtABM4XFzdxExn2jw2WIGnHdtMOlEEoOPlGtTNBAR0jh5Yg5SrRcQh05tuIkBlg+Yx2kQaiK6ha0szk1vRyWLc4X1h17WAev7c2lHtrj2M+TYQ3HY0ppXdSCyExhKQ7OOFomhkR21ayrICcnUfBdAJTKrzujJ6FGvCabRJVyf+UE6I2klkpKcSnCSSwUajgMJdgZHSoDLIUJfJgNUrK5+CSBWVNcEyXmbm5mGZTH50YhK/+J1fJuHHkDjDLJA4h4wpNiaOmkkQSyQSPb9814dzMD5CTW50BPPzM6iTnz2G2hsJdI1atqx4dx7e4d7dpYAiAXF+PBRCX3ruacxzoyqFXD3w1ErFNH1uFgE8bdC5mWlr4ltYUIhRanjHjjZpaq1CvmJ1lBxQTO1qnkzU602wlN5JamG+5UWUlpZgeHAUe6JAXk8tYf7xnQ/JLJY4/nCcaKpCeUkeFngPazWxsGjPJstSONdzjULsHoFXeVkVzlLYv/vjd1BQQpBEACgApJ6O9we6cK2nzSp8X6xvQGUZtVhlHRHot7a3mvBQ1331FZua81t20PGjtfDNT5JJTZANKfh7DeucQxWFzSzks1Dj7W5pR2NVKRoopJR4UFNehvMnjyM/Ow01BNSDnO+y0mq898FP8fxrX0VWfiWFX5r17lP7JMX6nD5eSy1zD6+9+AUcaWjCqZPncZRMsb62ge8aNNRWoqqsGHn52eZqyc3MwAaBkG9+AcsLy7hPwPvgzh2kUFOsrq1FW2cH1OpDQkmxhZUVxQQtapSeij3fDNKpCWeleUlJOzhalkNhHY6xqWUcrczC1bZJ/PmvnEHfXADpseG42r+EEFcC6gqyEEfBolprZTVVWOU6KJ5EFePT0xJxo2MaeV43aToUdwaWce1OF37hldNIIp3ICifXheroqHgg1U4CjUFq9UvmNlYLJWWciXEprqm0opxgTe15RggQZC3ykh7d8K9tYGZmFWu74ZhZ8hMQFuKZp89b4LPAvYTWowcPrVjv3r6ULkLc0ChMz/vw5g/fs5iLVwngmxrrtRXNGiwek5ufa+utPSrhlUjtVXt3f2/LtNq05EQy7lAD89bUODraystIAZibnnHcCrye6uPJbST3hSzbDj+SshcBtY8S3xJfkRVBazE2OYluAhqfbwXHmxrgptBop7Ihi3sS71lcWorbt+9Qo061t5Q6celQauXhB2HmbvPzGfzLfA4yLbUDU3btMJULNY22dPMnSrSq3ovHrRDkyCJdSTqd5DMv+ZZw8cIFPLh32yw2CjhXqxQ1T794+pitZ2/PoK2LrFEKylfhzu+9+T7u3m+mojhtmaplhTkoys+hQHJZL8G2znZs765z7aI4RyPYEfAj6Prhxx8hv7wcr7zyGnl9BNraOlFfV00gSc7GsWdR+ZgYHuK+hrXX2eB5WVkZBnBlZXjh4tMEeeUY57OLv+glnq551u+ieS4FP1N+cA2lmGi+xe+1dtbuifOo33X8Pnne1hb5voSUK5wKcDoS4yKQTEWimuNMjk/G5urmk2xFxVAlkVe7ycclmw4oaMOxTb4gUBpigpoAhPxWnQzUHqmDfG2GNKw6JB4C0XQCqFIC/uPVx+Gf9ONYQyM625vR1nqfe76BY3UUdsWyqrK8MsVVhkW9VFVG5SeffISrd68QhC+ggOAtPSYV4VuUifs7pqQpvlCxwOo9OTjUj56BbrQS1LeO9iOc4KEsLxdJkbFITUhERX4RAcwe+jp7sLK0bBauCAIWySZZTyR7pdwKnKqUkjLmJEfUC5PEBRWwLi2vQFZ2Fp83FpEu8gf/CpK9cdy/XovBPVJVg2999cs4XdPAsX+KKSolGcnpFhMaEhJJRTwJhQRfG9vrcMUSqFCeqiXT465B3GzpwujsorkVE3jNvulxdI9MUh4WI4prt74wj7qycvKmGvSMzmOdwMnljjbgLk+TXOnqgay9Ie+VKsn7uIcDClXgOMYo8/6mPYirC27scz1VeNZ9sIsS+OCh4hZGekjmMxanujnHPnMtam3ldk1TNj6VM1UMkAdO8W8hVKRkZROvOIzpEm3a+wm96X9Gtkarzlsv/c1oUn/gfwbODl/2lXPeoXVXioVhGGICKQ0hBMvODUT/AnXc88Qyik2UbJMs10vYRHxBRpiw3/jNf/OG0J/AlaE6DUA/dXH+1OVMe+dJuqJQrDaPNqNuYG5FDY7HHpDhmUmUm0yuRVnD9BDmnuQ5Ah/6uwbvvELISORSJGgiU7T2A7ymLF1i5JscvM5RUP3cuvoyEpTxYWYQi20STmTIFr5Z7kICN5bcDXpIa3+k8fAtf7SYpQXb8W9aDB2jZ5UvX8GSYgYSHDEUcCLG+EQK9lwK2Lx8pKdnobyimuCkHMqWE0rf5gDbu3otgLq0pNCCaAcHezE7T2bEGdCMqcfUHp8/lQBH95RLpq+r04IqJahUyFDzoEDbwSFqHBYkGEXAVEutvBsp3KTZmdSmYzwoJDjcUWyA5pobUmskV5pAmOZPbVwkJOU2uXv3gVVHLiouJbhKs2fd4rXlelVMmdKSNZ8C0R9+9D78fp/F4GxxXFwq84urYGNrW68FFmdmePHs2SacP3XCzpfmrjYfK9rgySncAJkUYOPoHRhFXU0NAU0Y7zGCmqMnbKyhBInr62u43t6GvpkpbK1s4dULZ+GlQF2nEFLhymkyiOgED3IIGvuHBnH58h1u/hCcO3XMBEIpBXM6hXkUtTExRr9fhWI9uHLjNlYXZ1CURWFEpqcG2urPdhAZSs0/gAX/EkZmCBLXgpiZnMJxangPm9uh/pmBlWWUcO0qKypJZ9okERgcX8LYjHrFccz6knObxDlOivMiL7uI65yD9JRMlBZx3UsrUEntMZP0JeG8R4bx7V/+JQq8Lge8U3KpyGxKMgHu6CjWCHK++vqrls6v2nJJyQno6e6FGjQ3VJXhVHUOVteDOF+ejoVgCN6/04OTdbn4xxsjiCP4fevxJGpK8i1JQnSQw2fWnlqcm0b01hpeP1tJEBZJZuTFD2+OYZdM6CtnCvF2yzzevjeExrpy+Cb6uAd3LLt0YWoMxeXFFgsj15oYmpIJklLSqeVHc8uoJMAGQcUijh47irmFdQT3w/G4ZZDzNImNDT9eeuoiVn1+9HYMGnPNJNhta23F6dNnuI8iuJ/3rcbW1ctXMT48jNdeedZiKAd4f4UEyGq0TNDS1z+AbAoPaYcC4uJFiqWLdUWQNuPgpiATk1tdWzOGpxp6Tm9A7iUydzExWcvU6FyWJL00N1apOpoCjPtPbgcdJ+1Tln2VctAzB4M7cFEQykUzPDiCocEJCgsqmdwL/tUAhobHESY6psYugKVaYcogVnkBFXld57VkdRCv2uZ+SaTAl8tjYnyMwHLJwKFiy9REWP0GBQCVJaq4MrmYCij0psZULmCIYKwKYxTWYTtr+PoXXzHroPZjOve/SgQkcm0l/Gfml/Dgfgdmx6noZafjpeefQtPRBip75K+cjz71GSVdrQaU8TWPvZANjI0t4p1PPkfpkSocOXqc9BmJmpo6K+WxtrqMbQrFVF6/r7kN8QRKkSp74E1xXP/L69yX45zvXa7taavl56fiIa+HeLr4mClO0pi5Zyywnkq5BI8EjeZGoRVOoUkCsF3H/aSjpdhJpB1eSzGNFYUlOFl/nPdPxw9++GOMT88an03wxhAcUHHgXGp9Q0NVFOPAgsa3NrlWA0NUKpNBhmvtolJVuzA/D66oGFRRUbt4sgnPnz2NU0eOIp1r+Pa7b1FwrhFEbBrI3eI8PHpwD6UFanYfTb4qMOrILDWilxU1JzeTCuIWKqiMC2jvb+zJwGbrIzqVohXCL1QfUckNSQTLQYKaRdKCyhs9c+Isnm44g/hoN37y2ccmy1SbSxXnZSmLInCRu1aeDMXNSVFYJa+yOeZzqXyR4hQleyrKa6DOJw64dWrJyRInXjSt0ACCu1NUJBUPJ3fk/bY2jM/NEKRQRsYm4B7XWvGpaiaubMvlZdILeaUKUa+TTrsJWkMIcpJTqVBWl1tgO7GVdYdI5j5QOy/VLlvgnvvHjy5bvbt18oytkHC4eE/V8NP4RRfhEsYC45ybIPWXyc0I/EkbQecqwQh5QQT3EncUCrFMOa0yGRFIdYWgMkvlPpwSRLGxbioWfE7ui1TOgdNmSPLeZXhCzfAlawW6DrMWpQAY1uD99Vmy0xio8599L6wgPCCc4qgN9ocnBzgv5zoiLcWYymVudi0DUXquXY5fL+EfvawyPuW8EnKkBKqFk8Zjypjmgq+w3/qt33xDG8QsXvzCLFhkcPrOAuY5cQqOFKoUoNKAxMD0N3NNcjBCYHpobQihTiFzabOaGKUayzV1CLYE2HRtPYSsXHrpeDFR+dXN2sXNquO0eRUwO7mmyu87CJIgBHymQ6jJc9vVJx3gWNIWF8pNZu0UaJR7UNcTsxZD0JgCZMwKklfhNDEFgS3/2gq6evsxTeEcFRVvoMXcbzxvhMJgY1Ua9Aru3r7L8YZT20y3sU5OzqK7sw9f/OKXCLAUbzJD5piGyuoqO8YdHwf1hbt85TK6+rsp+JcxODZsdUUmKBzk1pOrRc06l5b8FlgoY1O0Nh7nsIPCq7a8FMePNOFk00mEbGsuApYtp8J0Wosiah3SiKQFCTyOjY8jPSODDHYCx5qOG4Ofnpk106ssU47WGYo8VWzm8epB+Lj5Ls6dO2NxNcoS0rrGk7jnyGT2KHxkAXn26TN4+fkLmBwReAiggAxHAFtMcoTPooKaqnIusFVdVYmSohxMzCzh2p1HliWWSKAqyu4YGMH0oh/L8yt4mcArmZsnjEBJ4GRtdY2MMN1an9y9ewfd3WNkMtEophY/N6/ef6qiH0PhugEVwUz1JlqWXe/QEHZI3GmJHiuPIFezm4xJMYCq6zY2PYPvv/8TDFM79xCMf43CLJprkEKgmZGcSE0vC15PjLk4FhaW0d49aG1khgb70dvbge72R+houW+lLQRYZ2d9fCa1oImj1plEoRqJu3fu4t79e3j62actbX+CQkIZcjEEie7YGORl5eHuzduWJSXLo3qWBYKruPfgtoGOuDgP8vMLbCN7Ysl8D7Yxs7SOIyXJ+Lx1Gr/4TBmq0mPx5r0p0tAYhubWUZ8ZS3pxtOKwUK1bCOK8SfgP77fjB5dasR/msr18/dEQhmY5P649CmsfXnnqJNZ2Q5FNbXhyfBQVpXkYH5+2fe0nqFEHAjW5VSXuweFRPHj0CEebGq2uln91Gy2k+Q8/vWbJFOdPNOJoTYVlSm5ubMFHpj1Fmmo6eQzhoSqJQiFLgTA+NYVZvjOTvTh/5gRULVt8QRY43ctKEGjdYqKtpIqUCMXncJdSMaJCFe82Jip3iRieNH//4jx2KWj3SPsB8gzxEMVuKYZLNb/+CQRwTkX/ImyBOl1HzFKxd6pJJf4iC76f4LGdQklrq1gqgU4dp0wxXU9lE8SPpMnqu/h4h6blZhD9y83vBPOq1coYwfAsFgmsVHYhNMqJ59Qc6/4cmFmslaCwwXtJSdvnMxSRTnSexxtLoFuPtvZmJBCwybqWnpZk1u7FJbW8WsNHBFBdnb2or63F+XOnSD9ZJqzlGouJcXM/+a0ljjueiml0CHZCdvDxpzfJG6PxjZ/7KpUer9FtVU21WfpF39E8f2xwENGUG/nkETXHj1pwsMcVh88+uYq33v8AexFS8pwMSgkQs/SRt4sPcUn5cuJ3Jdxk7dT8C+TKq6AD9L2TwSigtG2ARQJHYSwKaTGZwntSopAuohAfE2v8XNXOj5Pe/OSjK9xjfVRUJacSOa8yEgQp7CV8E6gYqmq55IpKCewRoHkIqNWVo45ApYAKcgL5YEykyywQ97rarLZUOmkkh6DTTYEfzucpzisw157mXBSztaOkrDALCREAyE7JsKxJFU1V2IrcXC7OgaQb8b3JFwV9K640hbwrm7JBv8tCU19Wg7jwGM7LFkanx8iX4pCmivi7pDhpvpwcWcsPm5+b1SbcifWSQUG8ori4hOQXSmVyljQ7Y0Ws5VpWiI7m0e3xIiYxibymAGGkSdneBROUPFJAUJmTlm4JbJ9du4ZR8oEsji9V5/D6cRyveo8WFJRY8lRyejI8yfFW6666pBRFBTnkU/EEn7uYp9za5XUOOH/tvQNYpEK8SEX6Xcq95c0NHKs7Sv6s0KEdhHDvqpK+i/twFVH404ermN1UGSgBljAkcJTZ4UuI4dqpa4harlWmxlPp3DdAq3UWKE/yergfUmy9BbBEX1KqLKPWZL5AsPb6E+MR10nf2dv+OT+dD84fnB/8n9EwX/xpf9bu1Pc6gz+FX0TfZrggxpEhSnQvHCTvjb3sXK0lQaCAlq7P30Xbzg2ci4sXhP37f//v3nA2i+N71B9k1dI9tbEURGlBk3xQMT4NwjJWeBlpdPJDi+j0wDpGAYD6rON+NmDnbWmW/G6XRKJjdRPLjhEY4r1l8VIKtMy8TiwGGdReGCb9CqijtspjV/YisBQai6iDTfz68UQkhylY0M2J5gPyOgJJ+mnj48TLHSaLl2I+BFo0ZtUnWiKQaTp5nsQ3z4nbxL271y2WJIQAbairCx33HyCMDFwlKYIEPwowXl0JYGZqHosU1C9/4RUDPsrAUhXv6zdumvXGx+veb3lMbWYLHUM9uNfdCv/OBicoFGlpaairquYGDmKOAGhgeMC0P2WdRZEx/vhH72J8eMrqv8hcLWGYSoEt8JGTlWVWLbWjCK5vmhl8nYS+vrJiPvWLTz1lxSJVDDQ1NcXiC2RxUZuc1cA6ZgiE1C5Ja6MkAQW1vvzyK5ijwJHGqWDkTG40xblJ24/mRmlqrDVgc+njT5GZlWMpwxa/QWGs2mAqAKmaZJubu9Sgyy34/v6DVtPK1V/tS198FQnUqDr6BjA5t4il6SV849UXLVhTvnjFwK3PLmL4YTvme4eNcfbPLCA5MwMZaV4caazns1F4xSdyPcX8nLTuDYIrAYFwrk9NVYXFgFnPLwISoi6HMS3No5mASbWesqgJ/+o3v2b9KuPIULP5nLwamWYYljhP0vTmCcBz+Hy/+PNfQ2NDA5lNKZlcAZLIqJLTMw1QKYNOyRcFhQVYW1jCpXffQywF3sWLFygQBoxuw83kHkOtOwb37j0msyrh3GVianra1jOnMA/epATSawTqG44RoFGQU4kYGR4CuRTH5kYetcyt4A7OVKTijz/qw7dO5yA72YOeST+eaSpH58wGaSEGd27dxRRpUdr/ty9U4NUzpfi5E5l45WguGZ0LnSNzWN6JBDcAnq7Jxm/8zU3qlC58+TnVyVKFa6eIr+pFKeZJWXP91HQ/uXzdil7mFxUgltqt9uT45AznvBdZZOpf/cJzGB3pIvjZRQxpId4jF0+UgYrEpFSCQpcBxZ9+9IkF/p472UTASqAYFW2gSFnAh4qXhIpKr8gNrjpRSiFXJpsK26rgoWIl1LpJdYUk6OJ4v0iurzKYBJR2eT2BgOCG2rFsGfAS2FEspbRiMW4Ft4ppSgnTS0HwYtyKBdK9D5VLAa593l+CTPQpRql9ZnuNzNUSJvjdWmDNQiAEqMT7NG/qEfnDN9+ymKOzZ89iYmICkW6nSrbuJ16n80PNAk+liVqyFFm5S1TKJiRkH3mktxTOTWd3L/JJJ+srqxZMPTI+hZXALj797CYePWhGfV0ZvvXNL1ox2PaODoJ4P9JSM8y6UV5S5gAZ/lNm9SOCypA9F/Iyc7FCWm+oqkd7czvaWlvIS+bRUF9rGrmEmYsKwwHP7RkdNutpOMHIwNgousdHsIltnDl7CsX5hRzXOtTIW8JJ/FQSSHE8h7xXPF9rKW1fVkc9g4CWYvbkPlYmowL6ZY10OnvscQzauyrZsQ/VhDoIO0BlcTFqCTQGR4bx3sefYZjgfGk9iL6RIbjICyMj4nD15g3umXTE63qkD+tQQPrY0fpSjkkxkYAP2efc8/qh+5QfK2toHR1CRXERGguKECcZRZCSzTlUM/37jx5SIQuQlpM46BizgHKQ5DEE9dv8TDkkupOrSZZbLi1ljYS0ZNkeZ4Uyh3s6gTxUfRGTuZeKMnOoUFB5oGCyDg6UgW7SMDbJ/3kNBWJLqCu784Dr4abSqgzAA8o1uZhl6cqkDNgknU+MThjAVrmN7W1lgzoFstc5Nz3D44jwaNxRuH7tOiaW5+GV+3/bmeMEzr14pYCYalfKegQq3pHueFMyIkKj4CLPTfG4Sd+huHTpU8xR5sVHuCxRR9mvfX1dlE/q7hGPglxZ4QlE5DZWLN22ExB/rumUhdFoH3F6uW+pPCAef3R/DXPbnAmeI5pPCQkgK3SVa8nvOLbUGKA8jSAwkgCaciJGsXvcZyoYnOhNMH4ha7YC6ckQDFe4SGNmGefedPCGAL44j4NnRAGHn53/PcEmfDv/9FIokixbzt8FfJ3XIa7Q35w6pzpXPENgVwYj4xqkPR2nMwXA7S3wxXMM85CPHVqDdWzYb//mb74hgtcGUkwSzzNmp4vo3kKOZsniTXSCCE4EokFokDILHg5d3+klq5XTAFWggt/xz2Ze5gbVtRymq0Vxgk91bTFhC6bnZ7W0UUuO4NYO5gN7WApsI0hQFuTxcwcubIVEIifKj9qIcWv4G+VSEUiyRF5fVjgxWdsNfJhwEq6AozINVT9Grk1tSGXCBMhMU6iNK6uxvLjQrE4CaWo4XVhQYG6EaFmZuCk0LplsNzfWqXnkIDcny7RCYVnN0aXLn8G35sfU4gxuPriPsvJSasobnNcIvPjcC/jJRx9b3alibnRpxtNkInpR30N0hLRmR+vXAkWS4GcXpnGzuQU9A0N8thAMTkxhaHbe0qJd8R6EU/B6KTAHOrt4rzKUlJVimaBgZKgPq8sEZxvUKhYmuCh7HIcqSu+hvr7OmnrfvHkHRxuPmeY5TwAh8CvMvbdHriJ/OzVOtTIpLS1CDMHJ0PAgjp04zg0lASY93QHn46NjlvK/TkBaXl6A6akJsyjV1VZblqVqL61TS/7k+lWMjU9gf2MXX3/1Bc5vrBGg4hnEDAf5DOvUaDc4hrGlJaQQ7DVWV+BYUyPyc3IoaEOs1lOQYDYhJQlzfj9u32lBuseDEyfqua4ckUA26UqMXgykf2wQYxTm66tbOFpRh5NN9ZYirg2sKtjRMdEE9luYW/RhdnoRC7NLFucnS0AsBXYCAS8HSFrcpnBqQjYZTHllOUqKijE+NIj33/kRpsbHcPRoE/Y4ZxJ+CvRWA/FkMvDRqQV88NFn6OvpQWpSnIGAVYJyabZyWyYnZxjYWCfNiOnMTEyjgFrmwd6OBTyX5ZNZ8v4qqXK+Khv/8d1WfOeFOvz7798mPQP/eLkPX3/+GOKVru6b4/yOIIa7PY4a49qqDyXeUJyqLUJ+ZgI+u9+P0aVtPN9UisttExReW1YlP5H0o/2sooZSmNTu5NaDe2hTAVvS+dQM1zMzzbL9IiNj0UVwfLrxCMFkGoVSPBY5d/EJMaSXfUukKCIgVVJDR183unv7OD8TePbCGRTmZZpbQ9XtPVx7zYW0eSWbTE1OEsQEOeYVs3TtcM/IWqD9qorkqi+n2ChZIeRmTEpK5l5xc2kiMLuoJJGgWaJWfCvGj2Tel/YusGUcQHyMdCWeoKQMxYgKnIlWxC8E0FTygYttri87nicYA5bVjIAxI0su2CjTsKV4eDzxiKfgl1K3RYEnC8CtW7fQ0FCHssoybJJOvalJ5DNqHUJFJTLGug+o4bqELnUwMmYyczFm/l1ZYAJ7vYOD2Njex7mLT1Mxm8bEWD95TSUWlrdw40Ebbt1+jEQqIc9cOEVwGWX8RPxMvG6EPEVtcJIIjBUMLrfjHOnaFRNPBSUK675VlBXlmUW8rr4BhTl5HG+9BSqnUwBHygVFPuihkFd6/j7H1D81hImlOYzMzViPyKbaeioA6bbumndHweazcC0lYORK0vxJWZeHQeBrc2uDcyahyvkjWJVLSPGQmmO1bJOCZm4r8QMKfE4S+ZAsTU74gyzLyVxzgSlvShq6+8cREunG9IKfdDqMzIxslOTn8v5Ofb3tkD18/+P30TwxhIzsPNKULJV+jE6MU0FINBD1yZXLuE1wtUVAHSTPTI6NI++nPKMyusyxhHAP5+dk4mAnYOOJi4shdWi9HIOCpJxiivQMpGKTm5Jzygw34W0CnCCU6ysFN1YWGgJAik+oryGXnr+TFjlH6g0cRhCxwv1mLkXKARXtVZkh9ROuqCiz2o2uGDeV6QX0EZSvEvRK2JuQFz/m3MvwoISWBwTVA6PjqKiswAQB69QCFXDuYVdYFDbW1Kt3h+NVu6EoS2KRZqSkAVIiLn/6IeanZhF2sAO/b5r8coX7Ub1947mO21gNEiRlppN+xe9WkJ1Xgrh4L/p7u1FMpTWHAHiPAOx4wxEU5xQ4lk1NU0gEmhdD8KetASxt6l6ao21kHQSQEbbJvRpqxWEzPJQ5qXGI4waJEOjiGAWqRGeJpGlZl2WJlJzWZ/Fp/U08X8BLypjmQtmFWidL3NPt+T990k99sv/r70++02fnCK0o3xKG+kReok/iA7q27uWANedlIIq4gMut3/hUmkXt7Segjn+w8/kyTyL3umStrhD2O7/z3TcEgCxwVUyB2pgWUwPRxTQoXVz8KIyTo6B3WcIUtGoPapeVOT/CNo8AlZicBqXNaOiTv2ujitnpGcnr7bqHA9sgk1AtjJ3tXWyR2cqyoYA7ZfpN+DaxRrQuLci/F4aF0Dh7xFezVtGQGcvJp3ZLLSaCxwso6X66h8alh7dHES/lzwNZ5/h8KppnSEN/IGoOMdMgx8rxaC6UVzk+P4tsavzxFMCKa1B5Cc1LfHw8GWk4NdoxtLW0on9gwLQRuftUELCGglslJSZGRxEfHYeUBIK4rDzEUvsJJ0GosJ4xcM6FXEWaIwleaZyqBZXOTSbLy8TMDJneEqZXA2juG8Kt9nbcbG3F454+XLpzB3eaH2JsuB8FZBAXn7pgFsOe3h6Ct2lu0kiMjw+hteMRhWafAWVV+levvu6uLhw/fhzlZZXo6OiiwJN5PhJpBDSKK0nwJuLs+QtWXVitGpTNuEpBXkUgJILRuksoyXw6ONBLrSnXiVmhhq6Gs9KgxFxV1E5ZXFdv3sSHVz7DGkFO2NYeXn/pOQvC3OQmliXFzU139OIFpJfkoFfV/ReXkJuSjKcvnMb3/u5/YH/Jj0k+d3y0rKsEFpa278KVy3dQkJmE2uoSMukdMjll+oRCNZQkYLs5NjG1/Z0DnGo8jsa6GjMLK0tW9zWQT0Y4R+GtpA5ZNXIKcgl+CskwOCdkmMpGTCATNFc5aV9alGLWers6CFSCOH3xHArKK6xOleR0CLX0CDKEls5hXLn+gGswiaN1JaguK+QaBPnMFIZknoHAlsVrCGTdvnXDgEgcAYmHgHM3uGeuAI833phzjica26Sb7MRopLjD8HBiHb/z2hG0jMxTcIXjwwdT+OpLp5FNASQamJubp3KwRua+i5Vp0mTCAb789EkKqmV0DE2iZ1aKzg6yPVE4oDY/5N9EsaqnLy1gYnIGncNdfOY4vP7aa1QusvG4uRU9/dMcfwhmpmbQ1FCJM2eOWNajXFpBCifNv0BUBUFHe3ebJZpM8tnzqaG//OIzWJibRmF+ns2ZNHvxiyUK7xWuTxq18TkKds2FskW1j+W6156QG2VuZtYYrPaHeIYVjAxsWpbhRnCdCoYTS6odL01eDYSVvaykEymCon1TDo0hO8qZLE/KjJQiKdAl15QYt3iXFDdrhcP9Kf6Qk5WJ+poaKDtXRW2LCM5lBRdQUusoaeOKi5HAKSktoYzhPfeVl7eL8eFRA+yRUR7yKCqb5IPR3JtRIbt8k9cQZAmIWwkNjn1qfgkdBF/XH94mnW4QUGSjv28G7/70irnrVd7gwskzeOXF543HKQFI/E/gpIdgV3MlUJmVnWNgJt4dh4WZJfjmCORLS/G1r3/F4jMT3B4sU+FStqsyNZWY4KaCGRIRglnyHGVaqruAf2/DMvJaqRgVkr5+4SvfwAHHfBhcL3CreRJfsLl9opSru4f6EUrJ0f6Ra1cV/VUXT6m+Ep5q0ab10Ri1bgLA6lqg+L9wXveAAEVhJZIHcjOVlxUjKysXl6/ehHo8utwJfP4AIgi2CsgvVaQ0gvxBIRk/uvYpFjj/aYmZBIppBi4UEqEQgfBIF3Jz81CQnorj5SUIJy14qIjFuwlMyJO6xybwuLsHuekpPG2H/HQS0+T1mbnZ8CZ5LFN52xRUR8aQXLmGAmCOwDUhzrXtGxvDB1c/R8KTGnRkiXzeCISHcL74jFJiLdmFcimKf1+kclFeXg711C0gHeVyv+RnZXMf71tcq9zX01RktignraAs0ZuAhYFegkDxH/Hd5RXuKYKjvIJ85BfkobKq3BJWosi/pLzI6BATo6LDO+gd6jf+l5dGxYI076FsjOQacIeYchdJ2ZjGv7lcsWjpIQ1UlJq7b2FqiiAvFP2Ti2gd7Kfcp2zho2SmZXMveFFVUm50qIxmhX28NbiP9wd3EdQ25Uyph0wBCHjD9q0IdSSV+xxvFAoSIykP5G50AJes6dqX2v/6XS59GUZkMba4bX4nAGmGnC2nf6P2kYFRroMy5vUSnWmtHEDF5bF1so9PPju/OH911tVR4nSewG0Yr025x+PEY3UdHWPWLB3Hf4Y1eJxj5dKbC/vkHjzBjtH15VoXL7KsRhGKLF6yDJkWyAXSTfWgOslxQ5IN7Ss7hczJrAt6C83oEAVZqomoE98lRqfP9sAckBijmJq+13UsDowDkdVE5jo1cFUxSl1LWUU6VnEbK5v7mPRvkFnv2QZckOYWQnBAlPydmnjkEBApc0q1SsQ8lFprwfpkqtyDtqG18ISAFIpkqLz+JgGU2ih4SSBaFt2HPIP0L3AYwCgBlGpvyVUjK4rV4uA1NFZpJhLAEWRYYnbxZCoCXQp8LMjPN9ee+kh54uIRStCYnpiCFA+BCD9nZeSiKLeQBEKETEFqFkbOmeZczEvEIq0wmRprFgWWWj4srW1gmUCXMg/rqrBNolT2Ds+2dYkhAzMBSc1ObgVlVSpoVuPKysnB8VOnSLQeJFNLJWRCR3snTp8+S4CXY329uslgBLoEKOIVd0Yil/VAsVISIpxIIyhr0UHmJyEhBqm4GAk2tb2oqK5FNLV/BbSvE1xEx7mgNhsJXItobtjPrt9ER28fNnc34IkJxc/93JewTYEdESL3KjeOJxWRKofg81mV+yUxAgq7mspKtLe0YJea/EZXP/aCQbgICkPcvP56AHfv3kdxbgqKqO0K1FmrH2480dYqmY9cw7EEyVFkdiePnrACrC2tbdb7UW011EFAKf66nxqNa5cUFhfZ3OsaEswqOCl6VmFUWQFEz/19fVzDTeuNKLeQEi3Ub5O3t421S1pRLJRcHhEUnr/8jS8iuO43a4SAnyybyclJlnAhIXi0qckEtZIZVB5A2qFcCtrETjB8JzJTPQSZifC43bjcPI5L3VOcr21qmaRhMubyTC9+54fNeOV4sYUDyNKUXVJtLsR13uOv/+ovUZASja9fbMSCP4BH436C4lj814+60DywYAwuLTYECyvzGBgatLZMSaRhVYofH5vDhx99jgDX+vVXv4CigizML8yglmBEga5qbK7kmPNyr02OYHZ8DLNjU6bxHjvaaPXRairJ/AkklSGlOKGHDx+RTmsQSZA6RSauxriKiwisESAUF3IfrpsgW+baqFWOYgHNIkKlSrFOa9wXPqXXk08IRJt1nusk5UmFMB0+qiKGsjg55Qt0PL9CkPMs3iS+pGxBfSnhqZcC4VXTR1mZWncx3yP1tUjhuFcJvKRMFigbjdxCbhEVmfX7ls36pbjK5uYWrl22WeO0h9SexZucjaGJRVziPhiZmSBoo+ZOAakYIRX7lItfCi1ZAtQgf3JuElNzw9yHM8jgPv7gx59x/Ap+9uO5F87jxVeeQX5+Bno72k0IiCcrC08gWNdTlrL6jU5OT3FuAgRdc5zTKnyRfEJuMNHcdnCXz5pgbnNRrcof+CjcFXfqTU4Ro0dPeyuGZycwOjMF/+wSTqgGoMdrdQtlhZQVS+BYyqrmXvOlaylTU1mqeXk5xietQC2VsMD2pvWvVFysLFPaS/I4hJHWjA9y70qIyZUjmuYfTM5oLLsEtfqo8giK8YmMCsW5c6fxkNcj7MbI2BDaetrNUurhWoS4I5GalIrq0hokk44jyfhVB07lKNQUPJrXziYoTCPPS+Izx1F4qzuA5tFN/rvGn4leKvX8PpN89Nq1m7wPEJcYj12OMZSyTx4E8UNxY8lHTYNi2Ij6EU2aHRoZxeU7N6mUdWNtYRGhBKzqTBHUMxMoCUzIDZ2akcY5T7bEGWUTJ3C825RYtqbkT3PcH1JMguR5oncDbeQlmm7JDLM0EmDINqOxSI5G8ZkycqjoUGapzVFMlEpTyNpCGcY109opy/DWvdtcn1mU5OZyrcIR4DgFvGbnZxDFHRjFSd/g82wGt02uqjl4bLSbIHARroRk/P07H+I2+aGb8ynjxFLAj8qyGiSkZmCJcmQnNJqgKxyXZ6lkkL7VFiqaM1l84CfgUgx2BFyEGEXeGKTHRZiSLyXXeirybUCL6+J8dixO9uazyHoknmvAif9kdRRgk+Jk33FeNEmOovcE8OgD/yaZZszgyb7X8fa7/rM3j9H5/EL/xAeEXeQJdHgH/2bnPDlex/KD+JA+O9f/2cuO0f/4N+0Tgd+w7/72b72hJ9ChYlJaUAEvmet1sL6TlUPmO6WIikMYSCDo0t9l8tTi68G0aTTgw/fh+RbIyolxru8AOYExveXGU+FLWR30+/am3IpbZCTbGFlag5/gSzFIa1y5aXg0DTiRFYlnC+KwsX3ADa3MuVXkFxbz/ps2fiGpaJkrOYbpJT/Gqe2rwGCiTP6LZFB7BGUutzX51fH7vL4mSwFzQs0KLBRTXV+lQOAkyYeu9F09ozQMkbg68NukcbLFkAXyZL+T24GcG3ExsSRcEgwZtEolyP+u9h7klnYvMRnNhbREzZUWTW9Z7QREowhayqvrrPr+sYY6RaQii8winwSeHKfsqkQcra8nmMuHMvXUmFegadvutUnmpbg9MreNbdTVNpJBRqCp8TjXwWVWl/b2DkfDJxFpI0a7pFEogWIX9+7fN/diDMfARzGrgoCU2uyosnWH+i8SOCgZoqWzA1fv3sY//PhNzK0umosvNSMVqQSdSxSSD1vbMT4zw024jSOl5SjKLuB68/mo6SgVPDohBeFkJIpR2A5uIpGbKiImEkdPnbTClQEKjn3e052ThuyjtVimpqy2LL093aipKEZRYZHV3BJDkRVOglhu60UKAJmjnzp7ARsEG6mpTuuY+oYGY/SqI6V+eSMjI3jq6WcsM1SW3SyCPmmTixT6qraujCFJZi+FsnptKq5ONdREZmOTE1imIBMNaA8oMH16fhn9BGr72yv4X779OioKcwx0yRLg7AcCgk2HicbGegwcrm4QiHL+L12/bm7UFAFdAv9JKgFxBLKxboJKCh4JuQv11NaTY/C1k3n44FY/jtWW4HvXeqi9Z2B5bQs/bplHKTX5jx5MI9nrRl/PIwJbN+43d8JL5vXV5xpRmJ6A9rE17otVJBwEkJmRhIYC9Z30EMwWU3Co0r3jfhsbmUVzSytONNbjW1//EuctlV+HmJtVGVzqw5iWmmItOx63PkYoAcjs2DSO1DXg4eP7OHnyOAW2MqvIDzhrCs5W2RO1S5mgULHedhIInHO1i1GleCU8yOotq6DG4FtWAc0D68CgIHi5MOT2EYhQCRljZNybArva+5onAVDxMbn2ZMUWbxL/4RKQSTtMdJv3E3PPJtCVEiGrzabKE4TuWx0vhRMILKrsiNwbahW2zj2sGCxZiwTax0dHrZSLyqzI3bpMxU5Kmtykrug4dIxM4T2u66O+NsytLWB9cx3HqqqxSwEsm1o/FQHxx+h4N+K5p9XiKCE2Go3VZUiP9aKsjDS/to6kFC/++b/4FQK7JAr8TVz55DNkkIZ7eylYqTApzuz8haeoNKZjYGwSKdnZZoXeJc0XF5VZ/KcynKXYKQQkSCVTkke9LOUCjyeI9q+ILjn3KmA9NYfurk7cvHoTLz33Ir7+1a9y/sKt/Zm59Pn8Uhr1MhHFPaL3DpWILM6bWoSNTUxheESJKVMYGR8x0BEhPkuZoRAFWSyiY+L42wH3rxIElBii2Dcn1EX8WGsmJq39I1Ccn5dNQF9n9PLJ5UtYWl8z8KWgj4S4OHMbymNQlJJJ+uEzkx/KBaritYtUyGR9C+PvauFjtjpuZLm5R8eHDVgquaK5rZn0tgl3FAEjwcLRk2cRCNnDf/7Lv8DQ9LiVukjkvlWrIs2XgR6FtFAplhtOzyiZNTYzjvyMZGSSLuLIf3c3NxDgvdZW/JyLNcuUlAxwU1aIZ0mxUH/MQfIiWbg2VDiWNCqAIXrSPJiQ13zzn4EDPoCAgeYnkjxVWY7DpMnCknJT+B/eu2/neLxJUINxAVzOCEFKhO1b0XU+QbJfZTdIh0p6UphQBBXWEPKBIIGPmpuXFhVzXQsMbIs3CHLepQIlHpCYzmfMyUZJWQXC3UncI1uY3YnG9zuoIM9JWhKY8p87ZBu5oWuIjeQzk4YSXGEoTIlBGhXymOgwJ+mM95bbVsqgXLQWy8X5lZIkwCUgZkYf0sUhxvj/4g39tM/CNeQF4tU2XwJMh8faVTU256Vj7MUP+rspEnrzAP0uS5rWSNhFivken/vQ2qVzNP+6hmhN55mM5+82FmeHmJFJHkPzCjq9GnVxPYii9ndsYwnh2V35EiPRGORi1NUPH9wBC6pmLzO9BsUF5Xky5Zt5nzc9nBTbQHzpHDFCHa/rqs6Q3D+6r7I5DHzx/DlfAFOrHCiJR30cZw9cJH4JwX18uTACCVG7FhOkwPcNCkNVs15ZVnd2xQR4oR5fYsBrBGdhsjqpOBs3YV97J3Kyc51NSI0ylkSfmpxEDb7atGkF6aolx9T4qAkTuQYVQCezt4J4e3u7DFCkJqdRG9fzOZtCjEzWID2nzOX6TsGX0kqlgfLJNYH8zwk4tIV9Mr8CDHpuzZtcvup1pVNkbpdgUDaOKgw3VFWhhkCsvrKa70qkUSgE/KtmmVF3fj8/LxJo+vhz2bdiz6M4ponJaQoWar/82yyFhLIfnXYTur5jqhUQEKOTsBOB6LW5uYONABkQv5OgktXj048/hYcgTFYzCdKffnoJ9ztaMRtYwszKohWA7R3oxwRBgwTj8RMn0dbdSc1qDtklOVznAArSMi0BIDw2ATPrwF9/OoiChBDEx0aRyTVhT8wysG3CoKC4DPFZaXDlZyIlPwf3HjfDRcBSVVFpLroQMqsQgVvS1Ay1/Chq19L6lqjBb+4ErV3LkdqjBI3LfKIQ5FOzTPQm81MoNgmG0wgcMtIzCOR68OjRI6jERAQ1L62DGnXLiqkyAqMEaHKdDg0N4czZM5ianuE8r9jmE0265K5ISsZ7P/kY8/xbU20xXnrqtGVeqoO/shoVNyZwJwG/uLBEOlrhWu9bD8GO3h4EON62vna0dbaSjhT3EI000uBBCJkyr6EaTv0dQ3jnzb+1Om4nz57AX3xwD7kZiXi6Ng9/8NZ9/MbXjuNPP+zE0PI6vnUsC1fu3sLPf/3buHDhPBJjw7EVWMQ0BeKXjhejLCfRsvReOZKHx3x2JQCol6fS1PcpQJVh9dFPPyOgcOH5Zy4gLyedtK19rgy+YRN0ihGSi2WM8+JK9CCPeyuUQubYyZPY5bhV2mCMgkTgRntCxYK1RycmJqlcUVEgGFDDcTXuLSaNq+yL1bXbokIVpEjlHlBxRR/PU0alto00W8VbCkBQbTB6UXydwIAEodyAEmJKRlGtLTEtKVQS7HJ/yYIrAC1ArIByMUuVgBEYKCnMxfkzDugvyM/jXtjH0OCQpYdzsTG/uGyuVVn5nTpUytKWCwLILyrBKmlPrVMUMB0RH413Ln2Gx8P98GR7sRu2j10qrlvcm8ca6s3KIjrIzM2y5vXK1FZySBL3RcR2CMpLKw2QNZ1qxPWbNyyGJk6Ck0y+qq7erGBqwH/61Clr1D5PemrrGUBLVy82ODYBL2UrKvtNxZ21z2VpUayQLE/KmBOflrDTvKqv6BqViv7mNuzOLmGPSltcVBzqjh1DSUU5WlvaTJg7rnfH2qITVf5D/E0lB1JVYJNg4B++9ybu3n/AefZBof5KYojmuquFTCj3qpfARXFjKrzb00fa3yC4JDhUKQe5P63XLa9rsbWSRZxPpenvUinnrc2F6SWIVIzoqdOnLD5OAeTr8z4qHIlIifcSQMThICLaysM0d3Xjv/zN33LNo5HhjSetkG5kZgyPsp6X0QTViv+Sy7iY4C4rOQULPj/e+vw6+VsX5lf92Kfc07hUvyovPZOKouLYyLtJP6IhfRZfV3HTtz/8AKOTYyjJzkAWFWVXSLgpd7LsmiK2tUEgFsQqFWY9czgVCclVlfh53NZiNenUGFvZ8BLd4hkGHPj6J4sKf5jiTL4tpVngQCUtFDedlZ1PQBeH4uJCs6Qp6/txayt6ZQEjDYh3qk6kLIHiX5/fuEzAvYpEARyCeDXAXqIs7JqaRF5hga2NerNKfm0HVjE3OQKvO4o0k4q6hiPIL0mD2+UhsNzEIDHc/31vGwOBQ0sXkExonCPQFb4Pt2jOrUbXLqREcZ9E8801V8KFMpyVbauyF1Kc1RtZ1kUP+Yzci3r2Qw/RIbYQztBLMkDzf4g3nFg7YRXuK4lbviXbROsOINJL/3/y2b53vlI4hmS3jjsMr5G1S5dR0XQd6FzDwThKGtI/uxC/N+DFtz6TxRt/EO7R3y1W+rd+8zfM1aiebhLEZo7koI2AdKJu9GSwAhKkHCMQjdIeTlYgPpg0Sh0jU6DOdYCb89I1TWPRjflyrqssRyeexbGUEajxetu8h9pBLAZVI0SxZwRYJIK5fWoFPC8Wu3i9RL7cSF5Y7iCfTZBq/iQTiVdRm1QcjjSiLV77g0tX8bh3mEJlAUMUru09nXjQ1U4mGI51gjZlKC2T6c5QY11c3rL4gfAIggCib7VOGBoewwEF4P3mDjKSRygqK7YYnYT4JBJ5iLlF5NoSkFzhfRWnI41cz6qaSFowLYjmRaBUG0QCQiBHQlsCQRYzzYkhcBKUcLg0Ma2W5l4cQdlQytpTHFzIDo+gEMYmN/omNVT+3RA4BZQBOr5V1E/WNGmJ2rQCuQJnClrV4uvyCuSUtUtjFOPQvTRutXjIysqxtHVZZGTql6ahzDKBlM8/v4ympiZqiRP47OYdgqc1rIXyPjxmk2u1Ss1uPbhu7jhZyEbmRrEZtkcQvIIXTz2P3cQ6jK2GoSQrBf2zG9ikwCkMXyYgHEJCYgqKKxqw74qnZkpNbncT3VPjmF1ZR0lJLT6/ex9rXNcvvPgqcuX2Ef1RK5JGr5iJ+JREMv8MzMzPYITaqToOnDl+1tojDY4MEQyAz5Rg60VFDBNjYyZ8VVhWzKi6uppztE0alzskzIqLylqrQGaV9Viltiq3o7LWZIInu6XACYEnNREP2lrx4GEr4iNdePnZc/AQsGwTQEjTVGzhyrra6lBRIZNRd4SFpSVqvRs4fuwkxglYAxvL1C5dpKkVlBFg15RWWJxTUO6D8BgszC7j0qefY3Fqhs8bhcqCdHz9Qh1OFyVh0hdE/+Q8Xj5eiI+aR/GdixWI3V9Gfd0R/OjRHFoGV3CkqtisAPPjfQSNS8hJCEdOfCQGulsQRoC9LUYmSxCZjva4aFZ7KCMjCc88c9Fclyo8HFgNoOlYE2lUWiXplc+0OL+A0elZnD17kYy4ET0Dfbhx+5rNm8Bsd2cPwZKsqi6Mj02a9XxzmwCJQE4Vs1M9HhPMqiknkBxCZqdq3TMzs04gO8cjBUVMS5q9XHuykPLLJwyWY+F+lDbqBH47Mac6R3+XxU0ZUQo+l4VJ7mqnnyEFMwH4IgHVHkHPkcZGgslYgppV9A+OYGBojPxJSkA8WRYFI9dCGZ8K+NYmUjyUXDrRBPxy8bgILHQvJYgoySI03I1JKoVGQ3NrmBkaxwafL4/C3bfiQ3llDTKz8jA5NYeszFwqcOsEbQRn5H8SRoq78pOG2x48xsTIGBIIyuQSd6mmEek4NUUtyeKwyvEq4HyV9PaTS5+go6eZz7iMooJ8vPXmm+YCVWcLa/RM2ld9MJWMERhW0VZHUT5AUgr5GnnT9Ng4kvNy8OwrX0JqdhYVjgGz9CocQnxfln+zJpBfa/1JBhToLrOkjHNvNBO8mSuJoNTN7xTbpBIgqm+4rlp85CVyn6kriHiL1jXZm0SQJtlAfknhKjBnssOUQsfjIBGkpCuFjxQVluAshX5KciIuXbvKsYTgTM1RJCQlIYFgw4TuzibuXvmU+wcGAkMIGhTfpbGERLisO0co+XREVAyvST5Imkzg8yVQeXATiLZNzOFuW7sl5Pzz/+Vf4LkzF7FHGt0UwCb/VPiAm/QiQauq91JZ1T94ZWOD8zBOZbkcBbl5lH8yKEhwH5C+3FwD8hjSpzqeiBYFDlSdP47XkmBXwovin9SAfsVqeUlO8Gyeo7f4vfi8AQ2OVwkJUkSiuS7iYxEqL+KOI/2RbLV3OC4Voh2ncpWSmoYUglMVSyWUwfT8FIYmhqySfqTEhxRxPkPf6CS6RkdRVlZC+Up+NTOFudkpLC/OEavtmhegqqjcYkHDOReza3uY2YjH/9MchG9Hdi5ld+4h42ADqREBxBA2KIwhMS4MFYnR1p1Ajd8lA6WEqB+jQlpkCZXFS3FVoganHItTj1NA3CmP9AT4PHnrpZ+aD9GMXofAzD7rOH4WLRlW4Xf/b5xzeB2H/vSffjfewftKHmuthTUEoHS+Xubte3IudUS+BMQcaxtPtnm3eqRcb7l79b06XIT9znd/25pkizGY75IvfdZLVg4hRJ0g5iOLl9JbTdPhdcXYNHgJ7MOHdEAXB8ob6BGEBPWgOuZQsMsCZBYvbSoCMhXnk6vR+qlxgOvUYKd966Assd9XyRCXQCLiv0rPHhrTBFhUq4XAi5qrrB+xylKjEFO67cZaEFev3sann98iYOrCom+VYz9AWUkBsnNSkciNN0GgtUoGvOgjIBvusdif4ZEFDA6Ncjx+nDp11IJI33v/I9y824zRmXkMU2NRALu0dbkI1O9LNZtkFZHmryr1iu8QwpdrVovGD6YlRtgOOFxYfq3F0zGaK5m9ZT3jZjpQ4CafV5aFAz77AeeFE2ZvuWDkJ1evPicWhfOopTUiEfLX/RwiUHkABYg7xOWAZ2XaSDsSYWqtBBokqLQmAmay7hlhEjjK0qVAeyf2zCEYEZgAutqr6N5KhZ9b38Tqxio2CHQt1k8AmkNSDaCLZ85ih2BldnIcfmp3vBm+8fq/xH989zGaewZ57Uj4yZByvKEIrEyjoKCMwqEA3XObmKCwKc3NwBTXyUXNrLb+CCaWglZ3pqigCPcntlCVm0KtbB8J7khMTBO4UEucpda2tadq17249+ieZa8+dfELtnGUTejbXEckx71CgK0YjpGxfqs1pCDqwuJSMkE/NfB+0rAyTckEuMlnpudIEzuYmpzCyZMn0dbWZm2XCDU5z+pOEInVtUVrfRMI+HHhRAPOH28iPfLZF5e4ZwiYOefDwyOkV2p9ZIpag96+Pstgevy41XrlpVJYi6mpB5kKvnqosatlzTrpeY00fO/uXXSSeaYkJ6C2oZrrtYW1xRXMz01RK83F0OQS/v5SF8IIjn7xVCaW5yYQklyEP3jrEdRO6UfX21CTl4jg2hK6+h4T7CRjYWLA9rZcK4T2xPhy+ZP2OGGinSwKYiJ+y4BS5mAf162kpMzq1aldx9jICBbmFvH4UQsu37wPlXKIJwhOTk2iNuyFyyzKKeZ6V/yK6H+IzFzMS/FYyjrOSk02142EeH/fgIGtoPrqZaYRBJBOySPEwhQrJGuXEx9HcCb65RyopI2EjWhVZTKk+cudKCYpbVUv66NImpfrWLFr2idG86RVkjxfSktXg/w9s2QOEuRIwEsxkdVZiScqGqy+fVJwzK29yfUlkHHxmVMz03kudyO/d0UQFMWloKtrBD/84YcYHJzA1MgoQqkkvXL+Ap46ewpHjjRwDhPg4bzOEJiFqO0Q9+wqn8sYPIGFrMTlpYVQ54omgtlkAgHtv7iEWGMjEiah+2FUMuYJUhcQIJ951NGOnu7HXBsqluSN1ZXlOHP6LMd8YDF5cg3Jre/h2kjgySU/y/skcP6DskBSYert7UZuSSlqTpxEGOe1q7ubazxvglB8yuEJFKlS+DjWEPJ4tzvaFBjFd6lXqUI1FMslV5YyFwUm5RWQxUdqu8BtEpUkMUuNTWOJUxkQrqf4pdynkkMmPygfzDvCsRugJsASP9/d27JYXrlZC/PyrbRBQ3UtlV8vtsmLwsij9gk+M6gUiW8cqa5CRUGeeUMUa+tfXicd8t7kBwrxUNeSSO7VaNKGm6AsGO3CT2/dR8tAP7IyUpFCMOQOjcbMxKwFqqtN0U8vf4qVbdJqSiqv6whlErW5W9XXU/XWlhZXSZd7SKbCpnnzc86H+vutSbV4umhURbEFsqQAKv5O87GxsoZojkclPsS3FdajeZCMs97DkuoS+CQGNVsXnzclNDUd3sQ0zi35jizXnAvF5Obn5CGPb1m53FGUDZQx6gLg4r5K9nqxQz7OpeUzSDaoKDl5q9eDkuJCi41e9s+ZshpJGbRO+R0aFoP0ggxsETT6V4PoXI3Ef36wiIWdCI6Ja897JyOAtPANKlVU5Di2VHcEKjO8SIihDCdYE+BWfUVZumUJ1E/tNz2/3hZkT9luopMvc3PzO2EMvczQoBefQzNhH3msvj8EVeJj+tIQyZPraO+Y1Uzfky84oMu5hslPgXbNu8CSeJD4lcAuDxOw0rFaE4U46HjhHX22PfnkzSO5Xo4nS6DZiuCSD9uYfpvAS8Qsq5VedpEnb91ALjD+YgJZNz4cjIS8CW8OSANzgsp0qLKC+KB6aP4TcBMS13F66RwRj4EsXlvXlVDbJJMLkCEocFMWrhEKWbWTCPLz4h61Ago4aQhfyOeCbylzTRmQW9T8vabFzUzP8LqyzEXg8p0WfHz9Mcfrsqaqx49U4vVXnsWv/sJX8czFk9TKT1nRs1//Z7+G401H8PSF8zh97AROn2rk5+PITiOQIsNJJwGrWOroyASFczoaa6twtK7S3qd4XuujB1DlZxVFVbFGzaHAjWJOwqmhjQwPc8MFoMr4WgiRhSpe+5Z9JgBUx0abSm2MVABW5m8FuCprLyyCjDKOQkLEwYmVVkm+zMUVs9sx8702ojiPgV4eJy3UISSHqNSYW/OudZB2LwIkXDOrmgFjG5OuzT1MBmruTgkUMiGtheZTwb8K9JSVQIHJat0i0KW/i/jyyWAUa7K7HUB+WgpyKJwaSitxrKbezP0leYUoL69GZW4h/tk3fwWXe9YwMONHVEyUmbW3CTI9USEoyknG4m4sRpd3eB43brjb6qtthMSgJD8Ln3avYGUnFHV5yVaU8K+vDxGoePH31/pRELfDdVikRhSGS7du4MH9+6jIK7Hiqf71HQqueSuCukFt9q0rH+LWvTuIpAYehU2LjeuioBmg1u8OJxjqHzaGn5GWiTWCpElqraopp0bIFRVVFNI76CNgkhVRGyk6MobHJmJsaMAagkeGHSAp3oWSwjxMqVktGZkYq/qzdVAo5uXmID03G6sED/Ozc5gmmFOad2VFBWqra/isRYiitv3o3j3cuHbDkgayqTGLEXT39Vh8WGV5MTKz07FMwap9p7XYDvhwuioXxyuzca4iDePdzUjJyMWfXepFYCsCJZkx+P2vHqWm67Z19pLZJiXF8fOWgUFj6lzr3f1Ns4QIFEsLjyHo2uLf1eKnhuC3p6sLYwSmBSX5GJkYs8zje/fa8MEHnyORQF2uOmmvoiwVjFXLLfVMneD8qs/iAudbcTROC7IQq/buJsMloVrMnaqES9hmZKRxH3AduNZjw0MWlC9QKJoVXYr5SvmQxqyMZ/I4c/VLkPHmlvSitRKtKvNNVgGBKFXAV+iAFD1Vupe7bYfniznKRans3wULOodZfuWWlLa9QEAsS6jxrs0NqHeqhFNicio8FLoyoCrzE/ukq4gogvBZvPveTzFHUKpad3mZKfiFr30FJ47Xwx0XiYYjR7jvQtDR2Wk8z0VAFRXBtST4UT9WhTbIGuXjfRWzpAK9+SXlBFmLGJ8ao4AmKOceWuG+nCT47uqfxPe/9y462rrQWFOBX/nFX8DJE6fw4ScfUrkLs7jLBw/uIy+vAClpGeIcZo30rfq557ctMWGENK56coVFxSivbcCifw0PHj8ywGTxNVIqOf9SRkwukKHJu5CcGEcBGoLRsUGMjA4YCJZVPxhYJ4jimnFt1Q4nnopMRiLBI+nqsNyEBKiHtHjAeRevmZqaIRYjXRB86H6SJ+Kr4qmy4jsySN9zvXkNleIQeFJWb156FkLkEeDQTFjy80ogSFCwjiQqOAmcY1co+SCBs64pj4RcxQHuo/AnJT9Uay6E7y3S//vcf588eAROtvUFzM3Igm9iEUHfurI0uFY+3Lx3CwvL86gtKyHfErAl+fE64dz4cTFxxlvV0DyRc36/+THaCEpLCvIJ7AgoOI8qN2QWK8lX8lm57VMSk+AhEI6hHFDNRwFTzZXWUdFSKu1gPJxzs0DFVLGlkjupvEcMBXtyahr3WCgWqfSNk/aUZRorgEP5oHZpO4EVrC/OovnBXesaIfekrM4zE8OcX3Xt4HpxrlJTM1BNvjQ7PWW8/2BXxoN9S07zZOUgke8NxGF5Yw8fDu/iv3VwbLsCiKEErxtIC1tHeuiOWbmiIsOQHRuKvCQXaZ17MVLlIKLNsmWAi2uhPa0gevMMEaQJqBnY5/yIJ0t+mcziHOuzg1sE40mK3OfOy5FrznGaNxkEpIBJNjsuSH0WL9CF7Bi+SU52jn2wl6Qm7yOZyvN4iNG7zhN/1HhcpGcpHuZulgLCExz3u13A+IXoVi9rNh6rdldyPRIz/f7v//4bh4O0G/N1+FPWKA1UIMkuzO9s0HzLYqO/iQmKMfER7EF0qgEBHmtaCo/TMQYADq8r6w03i0z0Al3mdtja4k8nOH5qbRdza3u2OQNkTrPwQEbaI6lheLUyAbMT04imRhVHYgnnCePDI5ZlpTTqzs5B/OCjTxAk8ZSQqH7tV76GX//Ol1FVmon56XF7eLX4WZifRV1NFZofPjAXR7yLCDt8F+7IA/gXFizoV8BFwbuKZykl6n/q7Ek01pVQWFAocXdXlJdBdU309KpHJADCx7LsQAGdDWrtPt+8ueiUWSJw1NXZZUSm+BMJ7hXO7Q/e/TH6hvuQkuIF8ZYBVQUoxsclIo3aifq0qYBqZmYGUpI9iI+N5rFJnDsyHc6t1k7gjMO1NZEFQG+1X5ArVJYp8hn+DVhRrAKBXm5WtiUy7HEt5PIR0SvAVUJK4w8JETFxbbWWvLCuK7Cmwo/WpJocZSfMhZryUoKrXGs07QqJRCIZzUunLyCHGldsSBSpj8JxfxtHGk7gww4fFje28ctPlyPfE42vnykjse3iP/yoDe+2reJKD4XUfABXe+YxsbSBQX6WyXxjcw+PBgmiKNyut02jIteLgVkKTa5xDBl+Q24axxlEWeUxHGt8Bkfrq1FRnIvxWYK1pRUy+2RUFZXgzX/4W3T0jWF2dBw7Kz6cOX6UwKAUOVy38qICvPeTDy0YPDcn39yI7W2tJnDOnDlH3uvF9NS0ATBLiCAtWwwCGadoampiAo1HjqK4sAgLBA8ZBO22wchIpDUqgzImKgYqOii6n5uZ46PvwU/hV0qm3XT6JI+XizsRXgJWZXZGuEJx7c5NRPL6imUcnRjBV17/IkFFKoWFmkiL6ewSIJAmEmIt9f1AgmRpAXPzM4hJK8GNjlm83JRNwB+KmvwUfPdv7+IHj6ZQVlWDyrwsDBCQDvW0opgMdp0ab0iY6tVFkgYPLMYriuAoNS4eaUmpVvU7lAKynHOrgPcVat5Ti8v43vff4p7ex7NnjnMeM8lkQrgfxvC9f/h71NTWoaSkxLJIZdnxK36L+1zua1Wnj44MtWDjBQoJxXhOPolHUoahQJB6L8qqrH6o6kenBBqLZyEj05tc2SyP1pCeyszKyirBWJQpMwpklXBViym35pB8xpIhuHaOqx8GgpTFaCCATF57QdWz5f4qKS6CGssLXERGUwDw70s837+2BG9yEgqKS7lGig3SHlIM2A7yCjLQ1dNmoE7uxPwCAoLcdPzSt76B115+AYmp8SivKDa6UYKAMlC3KNRKSoopKOfIzAVuyFcJPvb5FhiU08aTGGuWxKSUNLhiE/Dmmz9EfmkRHk0M4ief38TbH1zlnM8jjgL9hfPn4OG4CgoKsbm3ieu3rxF8OG3G3vspgRiFqgT+yvqqZRQrg1cgRXGrp8+eR0JSMto7ey2QXkVmJfhU+0mARy4vjVu0oXgrxbmlZyRzrLsYn1RrIX5HFGrdQjjfJB/yaVWWpyJLulXxVPE98RLVqYoTQONeXJiZRKxLtRZjKEf2SENUVijwdS/FncoyIhmyxfEYwBaiofq5yT0kQZ9NECCL1Q5lUYDr4SeQufL4MX586RqmCOhzBeSpDAOkIeVgkK9FRIZgYmwY0aQDVacXmJSgVf2tA15rPzYS97rbqRzu4uyRRlxsbEJBWho2uUfG50fR2f4YmVyT801HkREfi3X/EseawGsobIcKNedIoFDC94D3Vvai6nFVcK8t+5fNPSc61Et8VvcWwBYAlVXcG5dgrjdlS8pr1EdFfpXyIpr7IyMj0wLmI7jeKlmSkpZu8scyczkjCwtzUFcVuUQDfh+FLmU4ecNWYBWbvgUcBNe5JlwX7m21VdI8u/l5aHzEFLrCkjJ4k9IsVEJW3baBPtzs68ABQXI8FcGMtEIskgcFD6Lwd927+HiMcp7rYZbpg20UYRlJBGlSwkhiKEyOQW6cXIghJmOUwKM9rb0ti6XFdAmEaV8TjAvYHMZyHYKmw5/CE47McyxV+ulYpZ4gHo7iEGscvkQ7epl85NvO5Vugy97G03kA3wa5npwub5/4vXiG7q9zxTgkEwV8pdhZLT3OuV2XJ4rvy4Bhw+FFtbZ6HgFK0a2wUtgbb/zeG2YdsYE62RH6rAezN88WwtZL2QaHD2RAjT/1u731JX8qoF0bVRYUPayAlUCbri1hZUKb17SNv7pmg9Qx8n/L36/g1KFlMk2VkCAo8B+EgyzDNsq3yyORFLmDtLQsLnE4BZQbywRQfjLsE6dOUjvNwrUbdzDjW0JhXjr+1a9/y2oOuWLCcPf2bWqXvSSLEDzihlQsj561IF9ZdutWzFKBv9vclepin0bQJreO6hUFgxsWR5CRnswJ5/PsOkVfZTaW2V7nywUgP67cIWp+LReeAiUVFyQmG0+iFvAaHx83jVDBihICt5pb0dbXi6TUJBw/dsTA66J/FQ86+tDcPYCe4UH+bMajri609w/gfvsD3Ht4x6wp9Q31CK5tmKvIlsXWRD7uHYK9KCQrY2llGakEadIuVPQyRw2RuRmUmSLAqcazcQoMj1dRyxCr4WSmXV5HhCirnBXBteWVJY2Exz+IcDMJFMMT83BlZAdN9ZWozMlAGBmngm8FLvZ5jIqLUp82gJrIZ36mOhV7ZAhebsLhnk7kUxC9/nQjTpWl4KWGHKys+ZHDTfpwaB4j80E86J2xIrqdY8sUyn58+WQ+BmeXLetvgkK/MisV24vj1vOskCBqJbiDBApbjyeVNHERNUVFOPfsSyb8r1y/jNLyImOeOen5OHriLP727hTOHalA59QajtXXIjlJFdMVHxFLcBxnVaNVemOY4FvWGDFTMQSZwy2tnP/kIgnjXKalZyCZDNDn8+PBvYcEx+lGtyqb0Nc7aO4NZWEqhlE1eUS3Xq7N8dOn4OK8yyWpDS0rjuIYYj1utHZ3Y4agTRk+6xSey2trqKyrJ1DxmYtHjC5IsGC1yFZWCJQIHgioQylEcin4nz5ahUBwBV0TG5RnmxRMkfi/vnUKf/xuGxleOEFfJU6eOE4AEc59lWaWia1NzmGc12Kl5E5Txu4OGf7SJIFnL8czN43Pr95ETn4+Ll+5iv6eLtRWleHpc8dJK7ucD7dkollsFGgvgCj39QgF+SppW7E/UQQyislUbJ5cLOIBylpUsLgEoOpQWYwQmbECa8UkxXP00rqI6WnuZb1SYoiYoiriyzIrZihLuniMFDRtDn2vvW9gmOummmtyx3u98cYQ1etOmVNkwfa97qu9oRABARP10lNDeISEW6KElDz12hM4lP9lYXEKvQNt1iOxqLgEp888TQCiyvQUJhQuahkzMTlqAIjDsJpoH37woZXLUMC7nr2b++Hs6dM2/46FR/Pn9KcsyM/ClauXUVVdi4zsImQXlmKRc3Xl7j20tnRgmcpienIC6rkOF041UdLsormtDXMLUzhx4hj6evosk7eh8QjiCMDS0lORkBiPu4/u4cbVq6ivqUO93PnTs+jo6oEKZEp9ljKnGlly+8iVItOi4uuc2K5dy2rV2vQODJoAUladxG+AvJ3TSDAVTVoikE5QfCAFrJRQCnzFMsnSmEnFUpbrZE8Cf9+3RBaVDxAfUDC6LC9SUrXfzPJlVkxlrHLdOUdSjhWPqsbMsjAMkF8KzLi4f1v5HG29vdbnsqG+jmu0jJHZJUz5VrC5I0C5Z4kdCg0RfcjtpnAP/VRYTXSim2u/jfLCQiqTZ5FsgIHAgSfsrK8gkj/VbimVNKYMRI1PcXkqHqw9r2eVkmtztUegSbqVhYl4GkNjo8jOy4P1HyW4liK7sOyzjiqa36XZBZtHuZdjVYeLQHqaAFIxZHV8lvTUTGsTpzWVwqEm61JclhZVRHvISlCM8x7ik2prNM3PceQhO+IVKudDSpdbb2HBR9qOsXi3UBfXKS2DADGTeziJ91LpiSgqjl5M+BaxQEAWmeDF8bojUOX8dQ7mB717uDlFZZxAU/uMMB55IRtICN8xy6H2eZlXypssuuEEjTFm4XbLu8M5Ml6gt+aWe06/az9K5ujtKP4O7pCM02fNmQwOjrWJ66VjdCznXzziEGQdYpP/70sy7PD7Q5kmQCSe4nzrYB/Rtf4mrqPaYbqPrPUO6ArBBnGBknk0duEk7Q8dK16s2HQZQ+T90/ECXvpdIE8vAq833tAHXUjuEw1aJjyZ3uVqUF0tpXJrnIoZMoTOkzWIf8o44UvMUjfQZGjQYm7aGELvGo2AmISxGJ/eEhnKPlN/Ngd4OYOdXglicYPnUUiJeU7CQ+EdQrS8j9fzZV3bx9TSIuZmfGZ1UtV5NbXOLy1GV98IPvjkCnwLy6gvK8KFk0cwO0UB51/HZ5/fwJmzF1BWWUnhmGVxSnJ3WPmBXaVBg5poJbUmEio1DaXk6qH7enpJuNHm3ioqyudEb1JzIMVxI+k5ZYK1rMLACjUYaaqKC1H6boI1oc2iZqLgSTExgRgvGYx6d+1Rq/sf338THQPDBAlJyEr0oJCCQ5pkOoX3xMS8mayfeuoiUrMyye+jkJqRR+F8gNWtFRyQcJV6fOJIk202rYmIQEBPTaXdZPZtDx9h0bI9/ZzPoDHCzRUytMF+Mv4JLsqBxdakp3jI/KNw5cqnZPwEsGSGmQQRmWTOAmFilFoLMTe5aoqonYuRpqTn4NrgEiaWt/B56yy+dq7KsvCiY2IJQOM5r7tmeVCw7tTsLMI2ljHUN4Blatrb1HIjCJAUN7U42Y8d/wywOo/qrHhUJAJfPlGErzRl4XgptXwC7NPlqYRvu/isz4/ppU382sUCvH1/FC8fK8fMeC/HR62K4/rf//4uXjpRjstdk/i4dQ6vnalB37QPGQkunD59DgvRFcgsasDzFzlvBAOfd/pQnB6Nv7wyjFOFCRggwFXQu0z3S6QzvZUFurJKDZVaqwCRMm2kXEiRkJl5g9dR9qasLn39fRgYGkE9NeRMaobSHpfI3BTnEUHmNjo6bvWLuEuxy7U8/8wzyC8oNCVDcUhyIUg5CeG95JYemZrHvG8dDVV1WKcwHJocRs/UKGJSPRifnsB+CJUarr0qTMtyp/Fube1ZTMXk+BiCvnEUZGWhKs+L5eA+RhY24HXton9yGaX5Sfijd7sJMOJQR5AWGu6iRhoL3/yiJVFkc18pC1YWqj3F8IUfmEadnpiKtFxq/gQi7VRi3LzX80+doyJQbQqGNykVuYUlBHVlGBtR9wTuFdKerFGqySWaSiS9216ggBQA9VNBUC06KTBSVKINQG5aYL3KREiRUckQbkoTTGKSa6ukI4LYwzpfKm+i/ShrihicLOtrawFee5W0KOUv1Gr0bQTXyG82kJubxX0Sh5ycfO6bTVOkFKNWXlZCxSSB85lJQSUQRL5EsKlesXl5JaT9DH7Hy5EXKaB/enKCS6C+comoqztNHhlDJWEKUaQR8Sv9WyNwHRofRWJCIse/g7bWNiRwj6yRd8S43Dhz4TxB24rRRnSki4ye2nWksswVMxstlZ3fhWFoZAQb3AnXO7vx4w8+x2dvXYJrdws//4WT+Nf/6y/i7PmTHNua1dJTseeKsmIkuONxhKBKGXkqiaIiriMTg2jtbCZ9LkMV108dO2k9OlW42VpfEaCLviUUXRSe4ueaP8271kXtm1TsWa74ICdjkkqJlFGBaJUFOd7UZL0X48nrZNHQHAh4mWWd15XQlzqn6v5WX4tjEI8RCFHPSYEoNX3Wuul3laKwEAwTZGS/5N1am2TOpxImBMLV+UMt1EgslA2hFkTuoRJw8lgjle1m3G7uwM3WHtxpb4PPv4jygmzylgTjs5ScJrzXuAbm1ub5MTHxVkahIDOfaxltQlVyQm7BCIK/SIIyxSeKj/qptEcqg3JlDbPTkxaqkkJAycnlXOo5nc4sAo6SK9l5+fZ8V25ct9p5KQRRo5x7udszqbC5eK01yg0F6UdyT8bFe5BNRaeoVPQXT/DnIk/xYXBw0BJ9pqenubZz5PcLFj+mXpZy4ykebIHzksl7qcuCkoMUj0eIYuNWnLFv1Yd5gj63N4XPrbV2cczR2NpXiSiCG66N6oJlZGajKrOC87WP8dVI/Je2A7T4CIIIuiIoz7wHmwRdK4iLIC/jmiZEhaIkfh8pMQJZBFWkO2Xoy+MTxrFZ/NYTmhDYNisX6V5vsy5xH+slbKK3gIR+6Gvnd30lfqDN6HwnPGIAiftfe9L53likfSc+4fxNMVrOsYfXF9+wv+k+/CzQJQykQucCTUJlnDLDOFLArbMNn8dcxjxWPaCDsiwSC2mQst7FExAr/k5/t0FoPLr27/3e7xF46SEUO7HzTzdQHzYBHlm7HDRH9EbCtGwTO8QZbLjA1v6OpQVb7ypKd8VZOEFlDtASE5T2po3JX+17adPq7ba/uU/N0dHaF5ZWMRXYJWOUu20Ly/sRmAtVUP0enksLICd0HfHpyRgcmsHtB21o7uiitpOGk6dO4n57N/74v/wtZgnIYiIP8O2vvYgwEoK0qI8//RzFZaUoq6rglIZbnSzVpQqoQOmSikkmOQyBkyPrlorUjY+N48Tx42b+V8HMdDJsBUOucsOKEKXJawE0L/qnDRVDAaB+Vnp2t9sJopPW7CJjlXAR+Iyiph3rjoCPAnl8eR0j04s4UVmArz133vqNucIj0fboMWqLSzn+LbzyxRcJhDKtaXZlaaExmtqKWhxpOoHO9i6UULjvEzhag2ASkrRO9Ri7ef0Wwg9IOBRYUdzEL776OoFbOoaGh9DR0gK1GXLzWinUnFS3ZYMMR1ro5Ng0djn/m4EtPLx3y4LNh0eGTFMxtw0Fqwg9hRtZMXBvPxxD3wRBBZ+roTQP//HdFrx2shxXBvx4/kQdkrMKEJeag4xkD/xL04jzKGU4DlV1VdiIzUFFSTZWfQuoqG00rW1kqN/KCKhmmBqI7wfmkXCwitjdVYKvNHytKQ8Xyr2IolaanRyD8gwS9l4YKk83YNq/izdvjuKDx5N40OvDrz2djxhqtX91Y84AilwIN7sX+Lwh+OG9UeQRGO/th2N7T8wwEvlhfoxPzqOyqgodiwdorClBV0szaZbaC9cy2u0xwCnhI2bqCAEKRwobAVzRTSeZugpFqq+lwPWtmzdRXFKGeJ6nLN5JMuWvfvNrWFpbIb1QKJw+xTVT9uqBMaFQ7hNZLYN8vvuP23H/XgcWp1bR1dxKAUAAHrGNx50deNjViUUKme7OXu6VPVx4+gJBsfp3rks88ucG5hZmLJVegcGhu5uoKqS2zX31w/uTOMG5fPPKIP7vbzdaUPbv/MNDXO9dRFN1OaicWtbZBEGxyg5IYZJlbT+cwtOdaABgjQxdTazVsoi/mus7MoaAiXTiSU40gL6wtIwGCnwFh6sumjTefQraufkpKCNYDFwMbHpqhvtqhUraBucgygSprH7KHhR4sHhOCoCQg3CChyf1uDhHquKtWkQqSCshLq6kUgkKW7D4KCunssE96rhxrG8c2ZcyewXiGhubrLTIGMHwin+Vz8B54jUEClT3SW1cOlU+xudHWUUNBV+RKZ7B7XVypF309bXwnkEK/EXU1B1FRm4+3v7gE9y8fZ8gPAY1FRUETnvIys3Fwwf3UV5URB4ZRNOxY8gryMMAQXp+TgFOnz+Deb8PhcXFxHIhluavxIM98t5NuQF5Tz/3Y05+CfoHhrC2F8Bfv/N9J4YwsId/9Z1/hl/5pa8jsOHDzOSYlTNQj9FUKouKH1TG235wF0np6RjxzaOtrwdT/d1ICovCay+8zOsWY57KQYCgR1ZBza8qmYdyz4yODhsQjol2m1AiUVOZIvBwRRDQeTBPJeXWo/vk2VumYIaoTRL5XFFhPrKpMCpkQ7xV4RYquC3rl+LJgqSPKI5T7s68vCIqFWtmbZcCLuWWkgEiLFmTp6hgKJjcTYWOA4D6fipxKZXrlUWFQbGA05OTWOF6K8RC4lbZ8YqXrSwvNZ711jsfoGdwxDKL1fi6iKCrhArP7p6SEPy8ZiSiSBwh3LOydEQR/EZHuTmWbfzkp58QvAcRm6ASFbHWJHtxfoY8gHfis8pKqzgrxVUJCCmOU3Tbx3meJChS1waN0UoUSB5yfAJimzw3O68Q+YVluHnnDmYWplBSXAA19SdnMYvqxlbAipyucG6TU9KM96rMUHCfQH6ox5QIixHm/lbleolveRxk0VWcHbUlgjTOO68pKa+MSe0tonrOEfkYN46Udbljk7LzsCUQKjDCf/JMRRA8USOxZAMB3/DtfQyuxuA/PQ5gIqjyTnuI5L5KCwkiM2wNbu4vJb6lu0kDiRFIiaWiynu7CODlNhWPk6XL/aQPozIZBcAcSxflFQckC7m8cAJFttcFiuzN2/Et+KI4PdGRrF9cNDPeiD51jt4CYIcAS2ccnqu3fpdrUcBMFqnD6+s8HaC/HboHQzmeQ0VO2YnaH/opXmIZmAp34EvjlMKsbFVehLShZ+DcE4DKNu+M2lQXe4e98cbvm8VLL8X0aADKqhFY1IIKUGgRdGFtIEN7ZGoGwvhw0vjNssHvdCOhP3toXk8/dZ4eXtYvzYG+1/VljpObQBXgN8kIDyiUJhbXsLx+gAA3jYLq5/dDsX3gQiy17edTxcRLsUpmO9A7gzv3H1MorGFzdx2JqYn46NNr6Oke5CaLxRdffR6lpdm8/hp81HZHSfwXnrpooErjl9VCZsEVon8JP7kG9Tdlk8lEK23Km5SM7Owcau2l3FhrFq/l9XgpZFUATZtT1j9ZASm4CXbkCxbo0mIt+ZatYKeyaxTrMDsjbZDzRIGgzKUEj4dMcx6jk7MG/v7Vd76NfQIcFXEcp2BeC6yisLAAi8sLyCsq4PdBbuQETt4Bx+iloElHK0HXzas3kEHBIZAnpqn0flXNHx0dtTT4wb5hqC6Zj/corq7F+NS0WbFUfV3Bx+qJmU9hcvXqdaR448iM8hDniifj93COuy3gMovCPq+gGG7eV7F+QvjqUSki9SYm483r/cjMSMPrp3M5T9uYJaDITXLhWu8SCtPj8d2/v4VWjkXtaU5W5ZFp7SMzMwVjm27867+4grrCFFTkJ+PRFDdOaBQKMrxYXJonQ1/AGhlCfhZBW2aBdcJXlp6Cb8Vg1RzYE7dLwDOH9IxcfPM/XcUn90fwC8/V4lRBEl48moVjBdSYDyLw3r1efPBgAYOz6+ifXUL3mB9fOJqN4el1lOVEYnQ2gKyUOMRSoK6SZlKSU/GjhzNorMqlYhC0uBoxhmOnTiAkPpFAqtCYmyyJ2i+OOTnUwIYEvay4lVWVeHj/gX1+5rmnMTs/jcmZSdQfOYKa+jqrJSersoo3ysopLUmtdixujDQ0Txq6fO8ehc48ZidmEMN7yET/7MsvYGZu0cofqI6QNMNZ3xznao2MORkuMtRoClS5LmbnZtHY1ASvNwm3btyw/m/1hZkExCXch9RUyaifqc3DX3z0GL/97fPWNurtG5240FBKgefF/tYqwXUyPBTYLrV8WeY9d8gMo+IpFALW2/H4yeMoKikhyJvn869AWYcK9lfDeO13xfuMjY6JU5oWKIY1MztJkBW07ESFJii4XLFETjBtFFS5X+eaJcG3ZFq6XJWBwIZ1FpACIHd9HGldQFjFnkn6BGdy7VGwkw9JyVNyhOhVcUn6XcxcFjsxV8WoJnJerI0T96KEouKyvEl8bv5TZqOs3rL4FxQWk8ayIZYq7VXNxWXVlhtPx9bVHeezb+Afvvc9/m0Xv/RLv4TTJ06YtSGBPGBgbNhcxG1dPVYLbntzB4V5eSjkfsshWBM4U9N5uaS62rrImEPN4qYSHRw0+Uw4Ln1+GZ9cvYqhmQlcf3SHwARYmprD9uoWCnJyUFtbgkufXkJXVxfOn7/A/Z1i8amyLmxybOK167sEchxvX28faeAMakqqye98BKpyHUq4CNCS11P+qLJ4bHQoATjXRAoBn5vigHTKheHfFb4gJX2K6042TdC1TtBFvkkAU0qgmcq53VUwFedaQCZWWYwEUS6FXVDBlIIRxrGoVZHASIIngXJhx/aVlHSBOIFhPbvc/pu89jaJYn0zYO471WRL4TPK9bvM42Q5F2+X8qZzTBCST2vdFQd19OhR8p10VFSUUnCuk46D6Ozowfj4NHKzs8yqp2eXq148Xpag6MhYo53J6WkqgaPkgeHcD6QfXnOFCskm5YJAeizvqXtLIZPSawKbn1UqwhQJrweTkxPcG5RlfF5LLDPBr0w3p13cxMQoZhdm0dTYaNmRxBJcjz0+H5+ZMsR6wPLaO7uyUJEXBgJWiFhj1jwrW5S7i8+84ygakru8B7imiouTLFfZC9UrWyP9TVGZCHfFci+FE5CnoaC8mgA/ysIdtO82toJcc4KGfYe3bfGZVzkv3cv7+LPmbSzvEFiE6J4HSA0JID0sgBieq/IsGXGhFs8VH6PfwxDDOVRlfFmmhSHkMbCMRc6NgIusu7qOxRJyPjR23VPvfwJE9hJT0BMLQel3/o9zKFmsc7QGWm+do5e+02cHZAl86Xvnb/p8+J1+Hh6rl+ZPVjebQ97SOYZ/409ZZTUO8Rw9w//80jgtI5wniS+LDizr0cbt/F3nGrD73d/9XQuuF/FbMDV3nYSHCE6AQqhQGE31WfQ3M/nzYvKBSxjZgHlBgZFDU6FuqmseTpyO0VuDlkVGIE1AhLckwFIj1SC2KbRnNsOwvLFNjWQfG7v7mAGZIM+vTYnAuQyNfJea0QYRIdA/NmTofTssiLnlWYIuajP+AFKS4vAv/8V3uMm8fMRddHQPIDsn34CGaV/SZLj4cjFKwIkxy78rApDGtbLsQ29vD8cmd+em9R5UgG3L48eWMh8WHs1Jj8P4xJi1TsniphXgCuNz/4xQiMg4ZyKCZQq7tRUyJc79dlBtQiKsNtaHlz5Hd/8AMpISUVuUi5mRIT73HjfFJpQ1JW1OKerpvL5KIqiuFC9t11Xcx0FIhJmUs6jtS4tY31AjbGVPRGKOoOVR/wgetXZY49sUXqdrcBj3Hz7kZlF9sSgrJJqdlYuPPv4M9+/fx+rSLBn0Cq5evoJ7qs01Poz6ynKudTjGCBCHx6cM7IhoBBg0ZzkEZG9dacUvf6EaHcPL1HYOsLDF9RZI4AZsHVnC9NIaMpPcuN46S3BWatmFqbkl+A9vPUR1XhKPjUBdTgbea53nvLiQl5NJjXkbwwODSE/h3NQ24Eb/sgXL97X34GbzLaxSgMiVEsGNX0hBLNfV8coc/NpzlUiNX0cyAfLedhC3Bpfxb/7mAY6WJ+E7z+YjMdKNo8VeCtgdXG6ZMovGv3jxCN56OIVnyzzY21zBqdMXEEMG95DPU0BaKivLxq1+H1441YT/+EE7/tvlYfz47iR+/dk6Aqlp7gOVYuB8cG1U5FRtqwoKiywL9syZM/ZZsX+371y3dirf+OYvcI+onATMnSum41tYMiGtIp4CBmpHc/vOfdx8+NiaZ0cSJBUU5Jp2f7zpKI7WHUFeRgbGBgfg9y8iLDqMQGcWaotTSFpPJ1DUvArsHDlylExfSQHDVlBzeHQc8ao7FrGLs5WZ2CLd3B5ZxcmKbEzMLVPz9aN1koDLEwtvZhZpMA/d8ztISMlC5M4Glkgn++F7RvN6j4yPE6Qso6qmhs+5hU4KflWlF1BTpnJnW4cJDGmOcsOPjAyQlnl/ywDblww38KXMLfU6VTyPrIvKpFOclzLOVGE+Oloau4K8nVgJ7TNrB8Kf2sNLS0v8SCFMMCxlUQBIpTiy+Az6LN4koCbBLoEkOg4GyDtm50zI6yXlSx05RL/jkzOIT0hE07GT8FLRUX26UDJbWU0F7jTOMfKAk6fOc92CeOvtdwjOUvHaF19DaVEJlqkcKHEhPskD9fZ754P3MLkwx7HGwje3ZMkTsbLwcByykM9Oj+Pxg8eoqW6Asip3d7eocKQTUG+YBWtgZBRtg33wYwNre+vITE1BYH4DGytODG5cgvrcRaGuts6eT24Q7dFQ8g0lBARJcPM+H/qpsD3bdMZixVbJc1eCpN8DJzBZayEXlBQuBWQL7GcQzO+Rn23vPrESkMfIzRhD4CnFdWx6ijxr3WKjYihk68qLkEaelk3FQq5fuZNlCVbZj1R+XhXI5trucf963NFISk3l84Vji3tIsVWSLQqeV1V4N4GKwKNK7sR5qZDxfvOLs+ZCz6ByZPGAHI/qsMnFvE/eplqQsnQZEpdM408dE0sFW27X7KxUXLv6ocXfhoXHko9sIZ08VAqrkjYoCTnugFmbYrn+IRHRlCU5yMvjXiAoV3kTVwSvz7lYW/GZF0P1rBTrK+AwT+VJ9CS3qlOzT7G/QR67YlYwCWXti8goxX8p9ku2vT3kF+SjrLwcSVRwO1s7kU26NcOGlHqC50QpQImJBN5z+KO//jv844/essKxahGl2muq/7ZPgCV3q+4tGSzPDKEFQkn7m1wflZqQ/L724D4uP27BAhX6i888Aw9p6YA8Z19yxdyuiuemXOebUhoHO5vwb+7h8zkX/q4tiOUQp2m4ZFru/jpSwzcJqMP4TCFIiotAjmsfcdEhnCdH7otPCIBKNglsCX+I76mMhPb9oXvRZKfePOcQbOm7//knKdDGZ59/9tF4ghRg0ajAp/4oXKLrCLfYmTqBL+dSzvXMAikgwpcDtHSeg114KR6rc0VD+3ZdgX4rdcK1+dmYeB3SgXCTriVeIz7Dy/B6nCf+1PWcElIH5GdbCPut3/qtN2SxUryWNqpMZdq4SpsU8NJVZdVRVoluoGOdbCrnYvKLW8Axj5GbUUhfN9cNDh9Kbw1cDELgS4xG2U0ivI1tajLUZv0EXEOLAQR5f8U1rOyGwhfi4QJv44WCcHgI/NT+Yp5Mq6q2DEeO16GoOBvJ6ckYHZ3BYN8oGYYbX3j+LBlfJtwuab07uHnjDl579UvcmJvcQFm8pyZYadvrBkBkoZPWIgSrWClpyyp8l5mZZgxgbm5eUAf5uQV4QOC1TOCn3pGKTaiqKrdsKQXbHrpUFaCriueKZ1E2lQO+Vmxe1Ag4Kysd/gD/lp7KgfB4vtO9Ks4YSuaSjGMnTlPIquH0Auc9GrkU3GpSqiwZ0YAWW1q4gJ7ft4CMxATTvk14cONEx0RhYHgAvROLVrX4tVdfxJdff5VAKw/l/F0ZeBmZqRZYn5GeTTDWbPE0Tz11DnX19YiLcaNeFfKry7G2vkKBm0KGp7TyFktgkCVOQEdzm84N/+KZOuQmRCOem646Pw2t/VOY5Tp+42yREeoqaaMwOx3P1GUjNpQMiADj9kgQ94ZX0ViSigkee646DT+41sdrbuD9Wz1cvyI0HT2OWxMHWNzexz9e68eXz5Yikfcrq2lQRjNqTjyDnagcZHkj8eknP8b1Wx/gvQ9/iE8u/xSzc6MEK5s4XVON5xtyUJtLhvGXf0xm24PitBj88nNNqM8OR0NhHBluBNyc28pcD0ZnxzC9Eorf+ptrmPYF0EzgeHd4HR8+GkNuejzevDWAP/xfL+JCVTbi5S4m8KaEwNjIoIFXFXl0ueL4HKrQvkI64DrHJSA7I5NzsY2UxBTkZReY4Nrn3BB/WBxQYnyigRNp/RukOVlI79x7SG18ypoZV5SVcG2qUVNXg1TS2vYGATxp+NmLF0zIxVJA1ZZXojS/CJUl5fj040/gJuhQ7Nj16zfFek07VicAWYuGRqcwNjyIjpYHCCF9VlUW4YdXe81C9OKxUrSP+PHqyXz85v+4i6KUSNwdmENNQTJpdQeBwIqBoB3SutrxyHorJaavr9cC1CVspwlmcvIKLHkk1TLZBHYIhNzUdsk6dgmKc7kXXWT2KgKqGlJiZApg1d5UZe0VgtBY7snc3Gwy7AiCpE3uEcBHUKI6R4eKk2o8qQCon/eSJV3p9eJJYnLiTwo8Fs9REUYxRPE2fefmO8h5lFVBdfTEr2RtjE2IJSBZg5fgtaKilvcMN9Cxw803MDGB8alZjAwMc78F8aUvfZXXjcdf/ff/jovnz+Hs2TOorKo1t+jICMFBRpaYJwFgAsGpD7O+eSxyjs+cOIPhwSFkEnyJJ6r9lawSpaU1mJnzYXp+Bl193SgvL4PKiaytb1iGYA+B127YHsLJ21Qvb2N5l3MZicajR/HV119AJOdHvFQ8XO5xtZ6Sh0DuRmVZiX974z0ozC/A4rQslHz+PcJZgkoX5yrWFQEPBaOEaBzXWMpeOGkruKWwEQoe0S0ZqJIiVJpgdn6eNDpiwfGix6LsTBQRoMhyGeS6SOgrK1VgSw3QwznPPvJYAWoFtccqyJpKUjPBeR8VLbV+kyKrRAR1ZpBrWqImNjbG4pcUUyjeoJpTIdJ0+EBKPFCzdCUUqcit8JayTB3riSOI5b4UgBP4k8srj/coLy4zS+bM3AyvH48eAts90mBsDJVxAkgRagR5ubw4okn1X5QCpEKwCu1QQoTcphbXTH4UR0VDrj1ZfJPIM8enJkk7Ck9Qz1+CdVleea3m5mZMz8zaGgiIKLtX9Q/F19ViKirChUzSTRr3h0JXtCcS0jIIvNII2Bfgm5m3eC4+JhKiI2zuFdwtl7uba6auCuqcogSRxSUf7xGDGc55S383+X6mNcyeW13CFuk5O4u8iGO6fOs6FYowMygotlrPoSSpkH3J5Q2TzR8NhuLdQcpuRFBsEVAebCMnZB1JEUEzwKjPYnZMKIo94eRpoMLvNguX4qMjKZNkcFBss/ahVabnW4BEYMkC6fVTSIXrpX17CJoOwc3hS9YuPp699dJPHaOj9D4MyJfyJXrV69DwI3AmjOOc/LPr6vxDvGLX4tzotgpZUCbvocFIZ1jrIoEu51SSoGJJdx3gT1Cm5xCfEYDUMbqfBd3z+hZuxWMsEeC73/3uG+qXqJgIO4kXFeK0dGFtVp6ouC6BLz2MtEEhXR1rFjB+p+81oQJvSn+WRUQP+k/AizfVwIUgFYukDEZpF0KIapmipq1zZBCzq9S+NqntkmnM7XPDk+nFc6m/WUXiCuWDkxHEkFGHEzxwzyIjzcv7evHO21ewMOXD+ZNHcKS2mIIsGu/9+MeYGB9FaXERqqtryHD3zJXj4Ua3zD1OoJCn2oRMjE/YQstk3NHebgTDB8U6tUH5aC1AnNQUR23k8eNuMtJ4vPDC05wDTjyfT5Y0+c01qT5eTxq2m5tZQk5m4h2CByFiZRN6E+PR3NUG/9YG4snkmmoq+WyhPN6DHTKTTTJgxRxkZWRTGyPw5TjUM1EEoIk3cEywSgpDV2eb1Y7R/Mp8TdWQ2lcsNjge/+oemqrq8OyZk9zwB+ZySPLEY9U0PZmnyaA5rgMyEtWTkjlfcSGRYZGmAcbFRWOVmmxaXh4etrRjbn4Jr33pVUuRt5o2ebkEyWQo2yuYGerCwvgQFmanUJIcjtNF3NwjfQQzicjNybHg6Pq8ePzwvbdQcfQc/vKTHvzGlxp5/210Tq7gYn0m/vsnXfjT75zhmsegb2oRV9pGcLKmEAv+IN/rZOop+H/ebcHjAZVfKMOMX53vd1FblIey8jocP662KU2oKivHyPQkkrjGiSlFZJi7+JM/+iN8evMapvyjmB0cho/z8xd/95e41vMYOWmJaL5L0HbjMgHRBl45f4Ygr5LAg0AvhoxNVZbzkvHXlwfgC4bi0zv9+KR5DMcK3Ig94JxvBZBDplddXkX6oXYfHm1uMa2RwIBc1+sE2gomr6+rM/ekMnET4mLMVXGwt20CRcUolQmluCb1euzq7sPg8JDFL9XX16CprhZlRYUIELhKidBGV+HevJxcrCz4UJSVhwQyy9G+QfT09ODug4ekF2lrBGjPPkf62CEgmsYtMtlTjUeseGtRYRbB1ioGW+/ihZNVOJJDOuO+vNm3iLaxeWRTIVgJ7lMLj8XedBvCD+SyriIofIA57iUVFJXypHIlHgpjuf8kbIlkDGzEKrVeaGlnzywiqgo+OzVmQkjFesUQ8gnQ1OtQ7aXEEAWGVL5hkXOkeYnjNdUCTG26FHCt+l6bigXjXlWsxcjIOKamp4wJimkqqUX7T7XXxPqkEIkJSrHSmuRyvmKpXEhRkUVb1nY12Nc9VVttL/wAmfm5SFdJEQrYEPIgZZV1ERhcvnXHgF5FaQky0zO5L+PJhCNx7+41HDt2lAoT6c3lIS+IRaYs1W4vPr95D93dgzh9+iQW1nwYn5/D+OgEwW4V+cYaRgnQpOSFU0COTcqF3ofpuSm8/MoXLGNOptEtrnmKN8VcfstU6lzkT3v7EVbQVllpGwQsJ5uqKRCllcvVoTWhAsjnWuYzbRzsYmhy3CzWUrjE3yRUNmRx0dyQtwsE5VLAb6z4MTU2QmFBABNCZRkq4SAPhXi506BZcyzQ3d3fb3ScRuC8z/nM4DrxUga6VlfWjTZGRoYNFCXYumxbW6rUpGSr7C/BrsLUS1RSBObzOe+R5InK9FT5FlmeJIsVnuGKdGFuctrqgskbsLiomNkD7ge/8VQlDkhplpVT1lUBagEaCTnRheSb1l9dIOJivSjKL+H+GsD95kcYoCLSxb0xvjCL6rJCRHCcSipITkgxIR4WSmCEHXPtq4SPrhtGnqqCu7ExVK65RjubOwRk6vqwa/tONe0UEyUhbL2IOT6FFcRTaVApCPUAlQsq2qU4Io6Pc7VPfrrDOQ6jQqL4L/VYVQbq3YkRXLp3F9uq8RbcoPIVT97YgHQqwH5ZulXLiwBZwe8JXIMQXk/rpNCYLPIFFfgdJR8qKylBfUUV6rn/VbBZxVn/7gf/iBher4rKdnycx+ZQsWpqGSY3/PrGHn7QtYvL81Gkr3Dski5c5Ht5IQEkkrfq+aR0lySGIi3G4QUqvZLI/R/F8cXESiknwBZvEF3yO1njhB8EPBWnJdejWbp4XzNQ8J9oTS8z7vAt4OKAokPII9DDl9gNPxy68/R3HS/MIjuWDB+676GV/DA58H++vi4g+a8r6jjneyoknAtZjlXgXfJTCpswj+4lcKYxKaxCySYCyJoLPZeur2HqGsIHZniSl4/4QJYwAbGw31GvRgl0DkTuNk2KDhZTUsCv1W7h2yFeJ9NRD3OI6jQMITn9XX5QoUN9trorHIAC7lcJPnSkNqIsQVZll99skFi3qbGsE/hNrQL+dSc1fJ1AdS5EZtlQVEb7UJWwjngy9tHJIQKvVPzXf/gBwtyR1Ajr8NF7V3HpcivCCCTOnWhAfU0BdrbWMdQ7iLOnT9km1aTKHfTH//mPLeBWJSSkZas4nZiQmJTiQ8I4D2/+8B/x1NPPIrgbhSvX76J3aJjPQg2Tm1nFBz//9C5mZ6iNq0hmcR7nYsu0SdN8OLkSFsrWU1kKZUgp41GroL/J1Dw4MY6xhXm0tLagqbIO3qhYA3yrmwEZrLC0OM95goG+9o5OjI1PorqmhgCQf+ScCeSOjo2RkcVjhBpwZrICxIHK+qMoqq0jKMpGfkkVlJZ96bNLKCrNtA2othPjyoii0DrYDyW4k6DbIzgIkHB2cYIALY1gb5nrs00BSRK0fofxKV7cvtNsloyQgx3ME9SoDIhqUwlgSytteXifcxQBVdTvbHuEg60VaoY7GBseRsLBJooyo/CHf/aH6B0YxssXL+Jrp0sREphHZVYCfNSmM71ufP5wCP1za7jROYhvXajB/a4ZPHMs37SJwEYI+uZWqZlvoaw4B2/f7jNgVUUw959/0o3v3epHx1SQACgVG6HJKKo4TUDbgCsdk2RsbuRnxCOTAvfCkXo8d/ElJCWnobyiGq8/9RJiyeRkRZmb6DIwU1dRZMB38PEjlOZnIZbTrsbU3ziehW+fzcPXT+biO0+XIy0hBj1t7Yjlc8e41GolloBWwd9UELiHFdsky5boWdYR/iCY9SIlhUKWe2dUZUUIQCQMCKXJfEQm+5xzH+mcgqB7AsHVTRwh4KqkMFBhQVW+lwCTO5PsmSeEop+AYGh8Gp/fesDrJSAzgeNAkJr8BCLjw1BYXsixJZMWPWaZLS8uxUBvn8WxFBfmYX5uGmOjo0hLSsA8NfGsNAKouGTra/qNi0X4m2t9+P89X4b/+l//BIlpSSYg0tKzLLDdzXMWfAtWENPREuX2IyCltiv2pWwxORO3OCeuqFCMD/dhloI3LTWT+36XQFHV0gkAOD9i1GlJKWYFlPUnMloxc37EE7zl5hWZIFFQtcIH5IqXaWMzsI2F+WU7Xy4tbkFkZKVR6K9xP29xX8siEWo1xGSVX131Iz09hXtRbcrWKDhVyJOMlQzxgMw/LiUBtXVHkeDJ5P5Xk+4EKkSJCEpxjojG+PSsCSX1e8xNSUHPUC+PpRIXKaAZi+ycQgpRxcHuExDN40dvv4O+gQEszc0jNzvD9uwwlcHz585z/jZw6lgTj99Hb3enWSgfd3ShvbkFOdnpFHK7BJyJZkkRo97d3OPalVsm5NjYFPea+O4+ljlHqeQBL124SMASYnOmoswbfK5Igs2Pbl8hYLyBUM5fJde+qqSMPGvHmi9HUOgnq1wAgfXc0hz+/v23sMY9FicrDZ/B5UmkXIBZ/FS8VjJJjaOJqzG9MEPesYZc3nuE4y/Nz0FdeSlBUhgmZubMoyGesE3lQhXclcEu/icFb4k0l8Z5U2ztAq+xwb0iKRlOgZ2gPqGkG1mCpMgbAOQeUbJHRko8FqncScnMIKBQeYUorpv6HirIXDzy0Gqh+BuLP5aFgfOhkhEHBGqy6HgIqGQxVV/JLALofILsMYIud2IcSji/qeTH3vQMuKhEbZNOfPPzmCYfDuVFNgielPgVxjFGRbixR9pX6QrVlFOdOPFECXD1NBQgCiF/9JOP7pB/xnA+BHDlCszNzOcU7yCGoFLV8ndCFBftWFt2BKD5vdr27JGefnrzBu53t6EsNR3x5DGKjQvdCZDfEKSGcoxUqhZWApSRqaakuz0eyoF0eEm7aimVnJGMsjryLCpK8t6Q8OGmTPfwvguBFbQPDyK/oMA8Qgf7lGMEnpq3xbUQ/Gl7KFpWZeHRXYHE/VVkh60jjnxRnhIX+Vauaw/ZiU+yEzk+i99S0g3XRjXbZJmWi1HfC1/IuGMlJPjTXJraXsZDSNN8dv4w8CK8ILnNEVM225dP3gJFJEK9tK72w+DQkzdfPFxJEAJKkpl6Hs2tQmeEaQ7BnB3KY2XQ0P11jE5WsL7czQpn0LjFqw+zLO3ifEkRVLUAhUzoWS3Rjpfk/+1aUmqkuAk3CXRJ+eO25brx2N/4jX/zhqwx2twCXhqAGIf1ZeQOk9nY0CBPOEy3FGrT70bk/M6QnSaA/7MAR8U86Ry+zMVIghR402fFdyljSBYw07rIwAPbBxhd4AakZiWkv3gQibUQxxT5vHccz104idm5ZQqsKGQV5OJRRzeGBruoZa3gTvMgRsamUZyXiV/7pdeJ3Ivw8Uc/ddpkcAzaaH5qXxJaQq1ZWdlIS0u3SVDDY5mwFYyelOil5kqNlmOSu6+TwG10bMLmJIUMsKO9BSmpGWjvHMDM4hzZ/xbyszO5qGTwBG9aMM2HNJQNappKi1cm2xpBioLeZXGTq+zdD9/HJLWPbGqXTZU19ozLfA6NZ4fIWSBWza4VBDkjSxQ3Um19gz079VOorpAsDcosUuX8dI5NGzCrqAL/4i/uoGViGW/fH8frF6qsE35dTYllaAr1q3WLiFCLJyvMMv/ePTDK9XSj6UQjBYOXGuUumfIG1/+AQJggOdaN5rY+rK1tIJsbWP21QqntSXAkJnu4wEEK1H4y2SgKlQnbSF4yclW4l3t0g6C7b6AfVXV1pml+/80fWf2aUmq3qnlTmxWHeDLM104WIz81Ac/U5SEjZg+FuSn48Y1+dI4u4mhhsgG59Mwci0E5WZGB/vEF5KUnoW9yHn/ya+fwIz7z0eIsMugw/Pn7bSjJjsdnLZMozkzEg4kDeAlIXyOg7r5/A0dOP4eHk8DN3hWCPeDosRN47XQTJkZHcP3mXeQVlNi6D5M+4qIOMELw3dnxEFNTc1hbX7Yiqp9f+hQDA30YnhjExNIU9iIloEhrawG4OGfS5MQaNAckeahPpqw2AtXSypVBJ1Apa2kChavM19py7Z1dVsDy3uMWlBYWoigvF5WlxTavCtwVSBKIV0yTXAJj41P4y7/9R4xPzGCGoObY0QZqrm4UF+dTYlGxoAI01D9o4E/JIjNTUxRAO0j2xPOcUYtnzKci4op2Y46CbDuwiWMV+dRmV7Ab7kayXAYHPvT1dqPxyDEy9AzTABd8i/j0xhX4KOilvavyunoxqoG2lBClanMrW+yLaEAZkB4CDzU1V99Ud3Q88qihz8/IWrXPvemCh2OSZVlZbSoFEEUhL0GhoGi5ofZCuIco6JWEorIL69zX8/OLBgjUskuKjjKxZGE4bGcjYeD0XlSJEFDoxnE9tnnNDPu71Y5KTkVGtiyn1dyHceau2ef4yd2wRsDwoLkVCgVfXFrD1Ss3LQuzsqgQKZnJ6O/vR01lNe7euUfhVURgEWd8QG6u4aFBa5tUVlSMPAIvuftH1Y80xk2gGUeQ9Rj9nNcc3v/m9duclzk8df4saurUAF4WeUfRlStJDF4AREz96vUbBCubCO4HEUk+oViei2dOEYD6ER3rorAORYAA6sPLn6K5rxNrBA/7VKgunn0a6fk1pI1yxKUXYDcqDSUlBTjYWMU7772Dq80PrMBybXUVgU2mNZ8PbqhuoeymIHCIhjfBS/60ZK5lNctXEL4rTE2v40jzFKRcR0Imq+OlbN+C3Fw+A0H35DhUo9HkQjCAdCoQUu4WuYZrm9v2DAkpiVb+Q6JYLbm83kTLplRBX9WgkvKbk53F+/uhhv15WeQHXCddR9msmqOkxASz+At8x1LRsT6FXGcpARK6oo8tAh43gfoulYts0mBFSSke37uDjcUlNFaUIycvH1FUYqTcjAwSXBPwL1FOqCaZxqCi3SECi/wZRqGsFjsC3NFcMy6XtW9StfwAeW4X1zucYCszNcu8CWpzlJaZSQEcZdm+IQSY2nc/eOfHxj/yKd9IzghVsgPvIfCYwmfKoKLbUFluHodEKlHLnKcRypnPu7owzvkQwAs52CaAd5Omd9EzMGQWwzjy61nuMSs5RL6hFl/R3hh0drYjTPyKoHB8dpr0RGBfUokI1c0M7GNqZR9/3rGDoQDnTXPHZ03FKjLDthHPJZQilMQPZd5IpCcoQ1GV5rlOnAOFosijpSQ2J5tV7jfV6lJgPUGPnk/onS/DFPwnQajztXf0EkAz7MHJcJIEOOf6RZPDF3/9f70OLWL89OStl4NN5K3TN5J9h+cJuOmtECkV/dVnGZPM8sgxyBsnWSyApnAkA4h2fQfTqIaXY2UlAOdz6fwnQ3PGzN9kebfnEeAj/tExGpPGGvbv/t0bb+gG/1QgjA8pE5sGoKgAM/8Rfeuq+ruIWIMVipMwdwbjINBD851+1/m6gUo3hGlz8E+ymgh4yeqlDSCmHCAwml8n8a1tW50cpfZPwUu0H47a1HB8sUzBiQQjK5u4eP4CNeZBVJYVE8R4MT02gks327C5sYLXXnkKR2sLuPk2qOGmElio/cceZmbmOdYQaoljOHXqJAVHCqanZ8xPLo1KxTHFnGtrqo1Znz5zBivUwn/8/k/MonfuzFmMUyBnZWXg4lPPoqKmlpqgG8v+BW5A1Stxns0pn7FLJk8tOTqGTFpBviQpSVPFUBDxT/nm0TzYgx0KFxVojSeTllXE3IDJyeZmmpmb5ZyGWgkC1exR5o4sdPucZlXO1nRL85Lrpru1Faq5FRvnQajbg8Wtbfz2FxswsryJkvQ4dDbfp6awTaakdic7lqZv2i7XWynEC0s+3LrXjLT0bBSX5ltQagzHsr6yTGLcI8OgdkWG9+BBh9FEVQW1ooxELu+B9avs6m7HwiwZKhmN15tioEX10Uw3MloQbSiIOYDyskr4qN129fRxjjz8vI6ZkT6rmeaOjjVtPYpMqb/lHuKj9vDJT9/FL750AudrclCZ60VVTiIm5qltcvzPVGfj8cQKnqvOxds3+63x9e2WMfzyS1X4rHUUVfkpeKoiC3/9cRv+ty834tHwDDdyNBpyIq057Cedi5hcP8Dv/VwDqgvT0dI7igu1VSirqMeFc89Qe3U65Q8PDxNNcV231pGTU4xjx4+L0vG//+ZvYonP9NIrL+PzOzfQvzCN1IJ8a2CcyLXQfpqbmjZXUZybYEAaPNc5GNy2GKQp0p+EutL948lEV3x+2y99ZJa7XOgrV6/Y8epBqji93Jwsk3zZFGJyYbS1t6HuyBHLbP3w08voHRgz5iDB/vTTTxHchBEwUNg+CSHIyy9GW1cvSqsqMTE9yb2xgvnZSUSQWRaWldhelEu9qLQMpZX1aG55gPd++A6So0NQlBmLN3/wtzjaeBwnTpwX7zZXicohqC5Vz1A/8nLzTBiE7BI0yXhhbECKCOmUjEmWBuM5fAbFDJGQzfJnbu/QfQocgnSCeZUNkOKTSOG+tOyncraDJc5XfFwM978PKk6s9ZfLRgBEJWGU6ammw7J2KYBaPRx9vhWzdgkQiv5UI0xxd4pbtcwnuT45LilGikXLKyy12mM7B2HoHR3DJEEleC91AGpp6yGNJqK3fwSt/CyrZUNDPb7xlS8iLSuVaxrEPAF5Xn4+Ojq7CWTKTWgIeJdXVKCOCkdpaakpSxL8apx+8tgxtDx4gLXlZZwiTfmnF9HXRUDGtX3m6QtUUqqts8EEFT+BLoHRWJ4n8Ch3x/jUBMbnxpCQ6CbNxSGS89nT34VnXngKmxTk7T2duHL3Btr6ui0wPU2xhakqSXMegxSoHz0ew0cPBrC0dYCfUDn50vly8pohU+zKCPYb6+uflDJw3F+SHWHkOfFSKMib5knbArsCGSv+RRQV55pFISwiyrR8Za4qWF00Jc+JCqF6CZinVaSa65gQqWxJghAyTg+V2cTUdF6PvCYqwqxGUkZSMtIR4NxubpJfkbdKYCseTi5OuSWXCLQ2CL5UxV1KqYS7BKBiJVWeQD0jlQghMC4rhPaBhKEC+ff4T0WOKWrsmsIA506eRH5GFooqyhBPxXySvKZ/ZJzz6ybQnjCruGK6lPkeKWHOa46T/lUyRqEbHBj/izQereLYimH6hw/excPBbovtqyortWQBxVWFRrgta3tlaZbPvYOZhRmzhFINIPgpRCyfRy3N5HlScHt8RDSKMrIRw3vLOKE6ib2kjZsE7Q8mxjHLvZJOYKYSOwr1ycvNpjwPwdTMmFmQZVUXQFX5n1zKkpt375ullwISOeRBRxqPorDiCFTBfo0KWvvsJv68fQdzW0/cjpyg7AM/ssI2zFoVxvnPJugqT1ILph2oOLf62mpu4t0EW3wLF8iYoCQUi9uUMYZMQNYjuQGFHYxNcHz6KSuQBKnFROkzXwZ8BFp4nvaUXmaZ0klPXrrPISA6fNl1eS39tM9cL3Pv8ToCX+IBejlAyLmmDEMajICSvt8lI9M5wjx6KRlALwFhKX3y7AkfKMRKtGkggC9nKLwO76FvZF0TXR7iJL20HmH/9nf/jzdElJpQDchciCIi3lQPLg3FTrILC2A5DyrU5zwaX/yh451MRQdwHSJQafUS2gJ0YqSBDW4manIieBWIC3MnYHDKh1UJOD6Mfz8CPsRZgbqvFIYglgxZWU0CSlPDkxjt60FdeSEKSirwyZVHGByeQm5mAr7y5efIGCLInJaRmKTWDLG2iZXplE/Bc+vWbavWrElWELHaUYipTU1NWhV7uSMUmyM3VPfgKO7evYfc7DS88tLzuHP7Jp555jl4EpMJ3BJRWJRv6b/S8sSAZN1RsKuKQcp9ueYLWMPnmZkFzl+IuZtUzXuMQq+itpYaIUEGGaiOX/UtGzJWnRalGGteGo8eQz4ZoEoRCHBV1lRY4GEEaYBiTCKNGtcO+jraKZiLre5VfHoW3r09iBhqPFcfj+B0YYK5/VJTHFfF+vq6WREEvBSXokyjWTL8qYklHGlo5D0VSMyxyhJJoa3X9NwEBkcGMTFMRktCVEydLGJW2dzjRQWZSSKZ0czkFA5CoyncB1BJjVEV8/XMsrCoqJy0h3Rqp32Tkxgcn0BaUhr+/5T9d5xl13UeiH6V871Vt3LOOXeozgndyAABJkmUKFKWbdk/e+x582zKFCnJkGc84/HIev5JY41kK9BikggRIECkRjc658o555yr7q1wK7/vW6eKot6b98c7jYu64Zx99tl77bW+tfYKIXvb5pwun6VMAgYxREUarcyPor1nCB0Njwk+s9DaeB/BpAXv0hSisM7XCjrbmvD6uWrsbPhwpTYdvo0DzkUUEqIC8F9+2oLIkF3LjN8xswmPKwINw0v4rdcqMUvQK9Pvh/0reKkmj+3uWYb8oux0Pkcw/vin3fjOnT4s+wOQkZqIExSaQSmFyCkqIWBz4Rvff4zq8mIsLc/hSVs7aSXeauetUjj5t4MRHRyF9MOtbTm8JxNMK3+VotekeSkflbSrHa4RbdfK30TrKzUzE16OUf/oBM49d9W2POMIgk+RDioICJU015QW0oYEmbZoNghQbt97QJB2HwfbB+xrBV599WWUkpY9pOFA+YlQqZlg/37yyQ2s+P0I41y9//FHmJgcI2Bx/DkLCorMKltSVm6WSMIgfPTBJ0hLz0Z6WiJaOp9R4CQQ0L1IQRpB0MY5II0pG3ZGRhpu37mNzo4O1LGvBzICkFEKYEmTFXg0jTE8goyI2vPQIGl1k0I1CWGR0hAp+QLI9EKlbRKukyZnp2bhI0BXJJQ0dkU+KTeTMr7LCmm163iexk3Oukq7IAtWOMdEBWjlsyklJy5WucTW2L40ailGFGukyfW1DfKmAMs87+H8KZJrXT55/H2LoOX/9Sf/FxoHu1Hf98zOT47Pwqef3MLE+KRpvSVFCvyoQRWVvz2CRlm/fMteKGv+yvIq52fbQJbVSeV9xRfFrBXROjRIRcoTi4S4eCpOB0ggWFXKiDs37hn/KCotMEsXIaJtJ8/Pz5BvSrBFW6CPtGttvcR4yGd2/NhY89nWocZucm4c9U31VBYGoSS6EzNT8JKnpMWnoqygDK9fvoaysgqkUfl6+/4AqstK8C9fyMM796ZwuTIO//P/9r9Y4M+VsxeQnpxMHrnJtcu+70nM7ZNXSniGG/2OEZxKZG371yC7oKJzVQpH61zCYHZmmrTF+eAzKAGvaMC3vgZlPHKHhSODwCSVgCiYvHhug0Br08953UJQaLBZ9QSo5e/Y19/PZ1OZGTn4b0mKce2AtKfo52yyK/GwCfZLfmuRpsRKpgwS6CGEYJU81y2fLxNTjmVFa1B9FxiTUFdkvAJFZByQQhEaFUlaAVp6BvHxzXtmUe3qG4CPdJvNdUqcpUk14RwhgcrG93aUeHLXhLdyX/JH2zqe865hkx/V38qSEqSSRwt0af0vz01ika+o6DDO1xyqqBQVkA8NKip4bgaZXFtKWK5tVyhnJJWFDd5bpeTCqOQ+5ZpTsILlv+I908VzBVL5jNp6TuW6SCX/CeX93KS3JCroqsnI3uKjDz8g358kLSZZ1HVWbqHJIvnN3p/YxZ/2KXkqO046DN/fRgYWkRCk2qrKtxWMjEg/ihMjEUU5EswxUIk5WbZklVR5I/E/8QEBrIgIReM76RU0NLIEy3BjPuJ86S5kFfbSIQwieaVD+EE4wkAMx8zaUNucMz6I8RjncDCJ4RQ7bMLtOMIj4r+a7yPrlzI4CAscYRXJYIEtrXnJLu1QqT0ZRXRfyU09h61D9lu8QG2KDgzr6GZ2Hxmq+OK9pIAKTzn90nPsku7IYUnLQd/6rW++pUbMBMiGjvY4xTQFeHSJGLQ1zgYctMqB4qSrcdNo7YYOStRLWqvzwOoNDCFaQWz+pv15gQsBMjFDr38fo/Or2NxxwkDnKFr9JDQXQeSXSsng98koyRx5W6LzAoICv9UGW/Zu4+1PnhnBX7lwHF9482UO1pZt6WhkBfa0ZVdZWYmG+hYL7a45VmNMUAkUxcSTkpO4yF0WgpuVlQPlvHKRSD++eccG6Orl8yRWoLu7E89de8kWFB8XvT2duHnzJvu/Zfl4pE3IZ0aRUvNzc9jd5LOTJX348XVznJVlT8xRDpi/8OVfpFZcjOKcQpSpIDKFRDS1Fe2xz0uL4/hoS0rWp+y8XDR3t1mEk8jFv+qFd2EBXmqN22Qw/d3dBGXl1O5mkMFniSE4eNAxgpdP5mKiuxkz02MoyM8wS5ccsjmQHHc9OwUhAdbKko/nrCA3O4cgJ9u2C6UxrXlliQhER1cL5hdm4F1cs9w7FaVFUA0xRW2JwEL43IscOwGInYNgNLZ2o7gw37R6aeZe3zqUx0ygKpLMtpUMcYZAMzcj2+oW7u9r+8yNvJx0rSJq8SNkmgP46Kcf4h//xr9AVmYiVjifssiEklEPjBKU9ffgT77z1/jD//rfsE+AdO3iaZSkx6A2VRE+sfjyxVLkpibDRQaQSgHVPDCNidkVTC7t4WRZKmmCYxwUh5aBOdTmx+Gz9jn8xWcdOFWUhe7JRfzer13Ad+8MoTQjHv/5vWbU947ibx9QUOUl4J1HE8hOi8bVs2eoEBCcpaTg+UtXKPAT0Py0DWeqaglGUs3sb06jJBaBBmMQWlZafKS/PdKn5RiiENNaCSCiXuG4//TmZ0jMVP3EXlwgkNle36TwikZIeKhFBvo550oUmZefa9muf/zO+1ARZgnLX/7SF6i5VlMgK6pt1+hHxbUjYlx4VP+UwqMXLQSLoRFkjqTFkzUUwgSJ49TqZXktKCzi+g5CZ3MbfDNzOFFVinFp5aSR8vJqpGVkGWhS6RxtAQTKmsU10tLSZOkkjlcf42dHLZBFVYWrjbHx0Q/YHyVGVBSffCfGJoYwONxNRk2ARPAhWlEEXRH7kEilaWl+jsJJuQG3TKBqjBKUKJVrU4xsbnbGrHsKklFdS+XfEn9ZXfWRXwWSWZLeIhV0Qt7DPosnqRCv+FdWVpY5bqv4tYSUrOLiSw6/IjDzr8N3sI3IeAIjjt3iuJdjPm3KzonaSvKEc+QpJYiLjsJnd+4QZMwiNzMLzY0NqKqqNr9M+bBqW3h5acHmS9HBAk0q36KcZRZNzfns7+kmMF9AdARp6soVJKXFI9Ydh+7+ISqJKWbJX+IcKEhDyUpVPFqIQdYjRakqhYzqXMa4IhHNV0FOnhV9p7ixZ1L2+ct1l/Crb3zFlMuBhW1890Y7/tGrlfjvN9u4ZsnLuDZeo/Lyh9/5LxgnWCsrLrYtRAGh/V3xdopf0np0TChp+AAL7P/0nMDxCol4C7kEXVlJaXwPS/OgXG7yi4nm+Gs+FEwi8SrYIwvILJ9XVvX4WDfpOtjK9yjzvdWNJb1omWz5lAtvkwKdwFr0Qb6k3H6K+lWkvYsgYZNzLuATyDlTIfFFKjiiFR16LrWkyh6qd6htTFlfJXQFvATwzT+Za9RgJc+XI7kss5bmgHzpb3/yAQZHp7C8sGzAXEEuMfKzJHiWD5aULq1xKQEKHgok/Sh4IITAbYv0f0B6LiyrREFRKdIJfktyikFSMwvW9s4alqbGqOxxDHg/+e1FB1EOUJnxRMdw/KMJ0AJx49YtAqMiBPN5lZxTbjhhwREIoAJVdeIkCqkcXqo7QcCWhRCut+s3bmPBu4opgqq81EzEhBPE89kFLvcI1HspS/blfsC59HgSCD4C2McK7BD0d/QO4t5kAH40IP9rDghnLZhKWGqAH0kBpKUwAk0Kw+zYUOTGhVtgBMnLdgaURkKWQeUakwwRMFGtYrkPHCVF1VgLpGjc9dfZuhOWJpji3fS73tic8GWfeWhd6r2c4sVPNHe6xsCXDjViLfz84XzWU+h+wif6YN/yfwaaKG8EpkTg+vnIEmZ9JL/WOQKG+k18Q8ERR7tTulbfCSCKt+u9YSD+tf7zd8sUwb6rr6JG9Ve+gQL8liD2d2TxMqIRGxIZaotg3zQMEaSYrCxi6pgalTDRmOhmsowpf5cGWoStc3StbipQJWObAJb8KHwUItLa1Xn/tpgdCZCdGZ72YWVDxEggsBeMhQMXdtn2yfhdHPcQjJGZC+xpESviUJpkHDWyho5hPG3uIqKOwiuXT+DCuZNIIfiIjHLj7b99x6IJXS4PHzkIn312i0KpFucppF1xh/41WztkipOWumGBjESEkkLw1T82i1u37xEcxONYZSmuf/IJTp+7gFz+RvrB+uqqbQX51tZwqu40BW0WjtedQmoG9QJqtfI9iHcn4T4ZcUl5FRdrGHLys3AQuGvJE8V0DraoHfG5ttY2MTigkkGxWCYD7RseRnXNcah8xi5naJVM7O6De1hcXkBRTg4ZAgEPGYe0XpUXGRkdRmlJBVYIRl0pGVYiRwwvKQrISohEb1cXyitr+ezHCZzCqdElmP+RwObWphfz0/MU8qMopaZddZqCk0JNYesyoSt/mgSIchtp7MPDXRYhKu2G0tusOHsKviAR6RxlfOdD2jawqEgUK8tZNAHQEv/e7Wgjg4VFcuUSXESQ4ShCSYkjcygwxJz3BAaXVzE3MYvC/ALMLnuxugb4/MG8B7Ustn3vwTM+9zR5/j7++T/+KvKy0qGaeBveFexurFAoj2JvbR6bPr4WRpAcvIWrpak4WeAmsJ3EzGAHzp6oxbR3Fx+1ONvN//LlCijVwdOecaS4w9nXCZTkpWKOQuPff+UMXjlG7ZoL7Cct4zhbmII/vzOM3/rai7g1soeBVQKK1Fz823/2i5hHCttRhudohEVGI4pA4cG92/C4OObUyoOoQATID8bWC4EJ14acLoc47zfv30XHYC+etTbY3Ccob5DADsHrzPAIQaXHrIxK7NvW0Y37tx+jtbENqiH6T//pP+Zao+QjtQuMNDU1kIGEQBUhRibGUd/YDO8aQQwFfNDeGjJyEm3c19e9UL0+/+Y6WpueIjE5Dh+9957VglORdDkVuxPScercOV7vMyEhC562jlVQfXZhHQ/uPLAUBJcvXibtS+nhM237sUOaUNkizekBeYGEmrZlYtwUKhTkGvdcKhtxbo9ZwHd2yGCpLPFqjo0f8VQirM6f28016yb9hcEVE0PtPoSKA0E9eYnysEXzvQRwJIWWHHTjeK4UjaS4BAvcUUH5SLZTSM2+uKKUgjEC4TGx8O+SpvbJIDkPSi3TzbEPjqGG7iIAzMvBqxeewyJBycm6i2jv6ODcAS8SHF26cNbyOQkDyfFfzLeQdFlSXknBGIjOqSEMzw6igsBogkqLuKryQd2/c5dgZRWjBCeuKDmZRxlAkcLlIhBUgk1Vx4hPcCGZCsPMWB+C+awpBHVJHhXiDkNaXgpSs4oJquMMhJUWlnCc4qFC5hwe5JCvHa+oQm25ttAr8MLFl3Dt/EUExqbg2z9swC+cyELL2BKSSSPFVFbWqAj+8wupaLjzCRXGGfK4TFyoO4ddKsP7+9rVoGJMQS40FJcQQz6+g37yK8Fr5WkqSk/BCYILRYVOzU4gmIA+gsBDGd83fZumdEnhEyBRMlF9H7Cn8mHz2AkWfQbAR4Bl27+UBbHR0UgkLwwl6JDvr9xf5AesVBxSCJXrjgvIaFdAVkBKOdzkwK1i3eury1x/kRadJ9/edSqQS4uzyCRvlqySMi4jAp/MAWO8pxRp+X8JdCvCXlZiRe6lZxDox4chIzsNY3OTKCkpQHZqGnka6VrWWPZbkXph8t1hi4p0FLjR7odkTjBpLoC/uUOjkEIQrjGUwhVIgEXhh30CfLnF6EuVvVJ+MAWpcDA4txTU5AuyHCZS4WjrH0SMh4AsOsx8svxU7BW0EMxrY8hPZHlKSE3HNgXz4Pys+QSHcq6W5xVRvYaJ8WGCAioVKg/FdgUcKqorkVpUiw32Vda9Hw4F49a8KgPwWch/grj+c7GKxMBtgq5QxIQGIi9mB2lu8jc+odacEsIqUj8sxPGjlLVLvE1JVBUMpM8KsJBRR2vTASUGfwyUyM/ryIJlyinHR/JEYMUAE88RCNR1AjZHxhz7js+g7+0LfhYAlthxDr2RFDr84vCeei7nDc8/AlccdwVFqW31zQkaFNDjZVxj+qfdOvNRo+xWj7Qu1OLR/dVPKZR2rtpW3/lXgFOWM+En0Sc/6OZWNSPo29/+1ltydNcWhjqi/kuDlANtCBeAMklLy7DB4I0soZs6xpf2KvUoGlj5qJiZjgxVIEygTTdXO2pTzmiqQ6cUCTLH+/lZWXg75xVFt4dNXje7H4X1ABJm4A4ux/qQlRhFoEHA5pfTYS4XXIxlkp+en8cPP/gUPmplpblZ+OUvvEyB5LL+jRPtK1S+traWCzMEE9PjBJHrqKwqI2NQvhAONAWgFo7ynMiULZ8wZap2e5JQ39xuxUVfefEy+nu7LffJsRMnjAloQLWVoUR30sCPkcBT0lKpnSiKI4YLMgqq6G+TEkGmEBViC660shJ9Q0MoKSvDwOAgGXmbWQH1PGIsRdQyBUjkU/TmG29Syylku9LoExEV6UJNzQlMTE7zufrJ5EuM8US7YszSkJWVSxC4YeOTkxSBzLgQ/NnNITxXk4Xgg032ZA8+AgiFmZvZmszAFROPFuXvCieD21pBfmEuAVwZl6AsAyFISk630GSLjKEGrnH1EQRm5GQiLJaAiw+4S8G3QG1ckTkKF9dWsEzNGRwv5RhTcWwqjtjhX0XntA8OmQPsNgFUCYVSGCWZQHg8gYQsM9r+UR25RWrAjU0dBJayPhygobkXQyPj5rCanJaMrv4+rFGw+0lg58+e4P0IJjnWERTo2sYWoAaJfWC0H+093by+A339w4jivO+sLlAjXMLm0iTqsmPxXGUG6jJCsTvbQ+0zyjJrd08T6XEtfPFCMX50qw1LZHINw9OIJXDa2A7Er13Mx92uSfLOQHzwdBg5sfx9YBGelAT8H28/wzRB4vXmUdT3zqNhegev1eaQMSp/ErX9qUlLThlKOhRwOdDiJgPQlnV+TgZCwgKxuulDz3Av7jQ9xtjOJjwUpjHBYaTJQQRGBmJ6cgFPnzXhxz/6AEEHIUhNScZrn3sBn964butLvoLaPpQlqaOtHZ3dAxR0C1RsgHMnj+H5izVcp/Po6RlBY+sA9tn2xRdeRkh0HNfONIJdYYhL8ZjA1bbiuUtXoPQpqrkqfyv5HIrBRLkS0Nk7gM9u3aSgL0dmchrXKYUo6XmLQEYKhrY3ZA2W/5boRHyA+qSlmdAWn6oQxBAEKArP513DmtdL0LbJvkfbGlpaXjK+JIEkR/px0sEYlaVwV6yF3O+QlygPmqyI8v9aXWOfCRBVskQMb3fXyfWVkpKJ7IICbJDHqJSMrEHySeoZ6kdLfwcuXL1mju3yPbx84UUkRGRhfsKLew+fmPWuvKyE4z9syo+CCGR5kRAXeJLwlRobScEztzKLD279GOtbcvjfQ9foEEFfFGZHphFIwDEyOmZlsMQjpVnnFxVYio+s7Ey0dLYhq4AgTBae8AjMz09xng6wRQAT7UmEJycXf3xrEb//YasVOj9XkgHfwhJcBDPxnIuUhBQkxCUjgfwiNCQGpcVUJlKL8Ce3+8lrtgki3Hj3ySDnJMHm9cXCGCRsz6D38V0E+bdx8WQ1rpx9juOpND9+4+s6tG2bmBRn1TQUmSg3A6V3SIwO4ZwnUEARgCvnWqzLaFlRrQLSslJu7FB5J8uRwBI4UiH75YVF4w9rpCdZs4O1hUllUMJPQkmlyOQzaAEq5N8SiOI9Sj2gItPaSoyIcJKPyn84NEy1ZJ2EtpJfYwS27AjnPdwyxrukALFP6o/WnLbpBQ5kDDA/ZvIu7doEkD84QlVGgB24qORUVZfh8aNHaG1pRGRwgClsRdnZFhHYVl+PVALlECFe0rJkoMoNKdWJEuC6yTdDA8NN8Xj85B6WfUtUCuJNjkr2KXGxlDRFYoq/ChhK2m+QP4pmleZE+ez4KPjBD39IGUmFKSuJc8t7SbBzgWxTyVFMtNwnkuNTLBDq/Ue3EErl0UMek3jIayL5V5G7Y1PT2OLKqj57CXthHqxSJnQvBeBPOsPQ6yMfNIf3QHj215Ed4EVs8IH5MEeGBaE4ZhdZHjfvrZJNyk0XaX3R71oDen6L6hOgMfClZOohNu9m4eJfBYroN80zB80whECMA3r4oHouYhPxF2EIHfpeSq/zXgqb9nodYKN2zKJ0SKzWKs/5/3XYLzzJLuVxdK5j4bOrbS7sODzHAVIOxhFQF33oIMWY8igHe+G5MGIAgUVZbfU8RlP8fATG+CWf3zFq6bmD/u3v/u5b2lLUNp8WgJCbCE8zKydFdUo3UxeFWiXULLSTjckvQs5j+ngEuqS9aNB0jcZOwEtbRfpdZn9+JHMl+OJiX9rcs31lP4liZ/sAkwGqdxWE6OBtfK02iZprNBcXBSGCkZ9fQO1l0fLY9A1P4Vl7t+395qUn4fK5k4ZQFfnUUN+Iuro6lJeqLiOQmZWBK1eew0MuIC00CZB1Ev0QGWktAZWeV4kmlXV8bHwW9U0qXhuBV1+8itlpahwUfGmZmcJPBE39WKYwWORLEYDxct7lTWzyOUIqxdHHl4cEGhmjxHmaBBIHtYMmArrhkTGsUrhImxvoHzArgvJ+qU9yoNfE5ameGwHS9vY+Pv30JjrbOjFPZqU0D9IQ8jgOmsddLnJZM6anZygI4k1w3u1cxPTqLhrGlvHG8RRQ2UdFeRmantbbdqBCvL1c9BMjkxQEB6ioKEZlTRkZPTVRarkqgyHHWDkQi2gW5hasfeWa0baAb28bi0pHQSYkq4e2jtIU2cl515apEoWuzKt4ubQ3Tgg7ahYx/l3ifbMzyFBJoKnxiWTwgVB2ckV6plOrVxuiLfkbNTa2Ijk9i5pbFQWRgHEc4mIj4aHAk/VDaS6mpueQQYBQVZKPA2rUlO3wLq0giAxVwrhvWHO1TKZN5kytuIRCLbswkwNH4buxR0FLkLc4jdXZEQOAM/OTFNzzOF+UiHOVuVibm8JrF49RiO4jNyXJ8oFFcT1kEJg8HVlGRUoEfPsBePNSDZLdoVjlHLoiojnumWgeW8G//ydX8H/9tBn/6MUaM8sP9PVimMA6nwBZ5XIEksTotXbImsyikkhGLr8YT6wHs3OzmPHOEfz3UvCXoYga94/feQfzs3N4fO8BlueWydRCcPW5yzh/+QwuXLhAwJ5njsmK8JuaHEVnayvnQL6aZGTkDm+8/goGOjtw8cwppKfmYnR8EfeePsUU103H2Bg+vXub2nUnQijYMtKzSc8CbYvIobCR/0oUhZgYjdJSKFfT9c+uk1Ht4fWXnjdrzp6eiTxBDudSKuYI1GR9KijMJ+0PkX61TmQvoYBmW/Ljae9sJ1/wWVHfXdKWrCRBIMPmgk5NTeKa3cIeBbiieMWwJNinuR42yT9C5YNC5r+xRdpWZDD5l+4rv0Gt0bCoMK7dbK4/9mXJiyXS1oaAOWlfgrt/eADdI31QrczggHCUlVZhbGQOf/FX7+DTW/fMh6qro5l0TqHG+dnyrVtkn4SegnRMS+fTzHOuYjlnivQanxsizawS+I9gYmaGAnaLNObFyNAY5XMQ3AT4sXEeA5VKfOwiyFSNvbGZScwQwJjLA4FSFNfkBhVUhBygqPKYAbj/+JNWPFcUhY9aZvHaySKszo2S94Ta8yip8AE1ImU5r6itg4fK02/+2S38g5dqcb1lHJW5iRw/Ja5ex6+ez8cP//QPMDM6YMEzk1z3MTFuAgGXAaJttmfCgjxGlgux/YePH/E5FylQwyl895EYE4I88kUV1lZGeQUqKF2EeL6Cp5TLaYt8fYtrS5Y95bjS9rTWmhzkDzhvgQSxsiS4pNyRt8lyIAuIzpd/rlm0+DyysgqMKHeaZMnE5KTJHRKf0ZPklVxdNBfy210g3YUb8Irj9QrMIJ8lfaocm2hOgCaECoeEvG3986W2JCx1aNtaiqBcSfK5pig6UZRP5ZRK/8HutvGb3OwsK/rc0ddt/rraVhPw2uHv0/NzCAgJIziJNUE7PjNG5XEIBXnFJrOkoMraL79HWXvMd5FzLYOHfOUENNbXqbwQJEYSnCUnJ1L+5eDx0wfoam9DdXE526ACLCsbz9WYS86K5poGOjG3OINMzkc650NRsxFcB/IrU6HruMRURBAArhIRLyyt4782bmDQJxjhHDEB28gK9JlvtcbcHRGAwsRgp+aiQCJpWFZGJUYNJ+0JyCp1lJzmlSbjCHAJbMkfzNm6c0CI5JvWjNxYhCsc8KShP7JoObJU753fHCAkTKHP+s3AGj+rXc23ATPOm6xS+vf/DbyOPjv3cn5nP+yPYJFzhizXsujrr2hJbVraB770+agPOtmeg9foO7Uno4wFQsiaqH7pR/7PAdQy9AhwOefaOOi7b37zN98S+NBDKQRU4Ej7qNrek4lemoIe6Mj0J5OozHPqxAYXB9coGxJCdZCe2jJNgu+dvF5ixH67xrfup0ZAwiXB+TnxvdOrRPhanAdY2aVGFChN9wCvZQGFMQdk8mvYCyDSJJEqrFtO4UkU7j/88Q0CFi/SkuNx5fwJ1B2v4sNrcORXEmACWrlpEjwehJAolOTs6ZN6niP/lnBqYMEk+l3k5eSZ9j04PIbCgmKCoy60tLTi1PEK5GSk490fv4cLFy8RZLnhW11Gff1TmzD5aIixW1VyToqITuMhHwcrb0Kgom1JFdf2sA/Dw8OckGCoMLUEZHV1rWludadOU9vNRgHB1OT4OKLZnmo8TpBxCDQoZcEXPv8mFKmmWmM11TXGpAROd9j+oAricqKVciIpLR3L1EZl3v3F0xlICg8iwyHDYoeTY2MxR21HGrosWBJ/shbs7gebb5ZCiBcJsFSTzEK1V5YIgJZsm4wzjzMXzlFoLaO5uwfd1NqHxgZNaJ04WcexSTSH+TYyoEyCR0WrKZu/TMxixmKQ7WQ6Ewtz+NLrb6C2ogrpPKecgFAaaEpGKjYsb9ieAb813kcgLyIqFHnZyUhJiaQGnIB4CiySsRH5OgVidno6sgjIstNSsUmBKGYtC5yXQH2P955aWcQOQUg46VDpCUIpwOaGR7FCMKO8NtLKExPTSN977GsQwccKHtQ/ocgngJubxODAIBZGBhEX5EVqdBjnZwzzo/1kksGoK0hATlIsaSEIjzsnUJwSh4VlPwoSwrDGdj2RwchNjsKdllFUxe+ir7cLiUnxKCouwRwBY0dLs23bhgaFkbbFcLSQg/ieAt0db/4ZKdS4vfMT2CbAfdLyFHPL8xidmMDawiROEGxGBFIDzc3Aa2+8RlByYIJf2/vKJ6PC1spM7yMgyEjKxO2bt6h8XMQlzmMw7zXaPwNF/Z45e5JrYwGPWh+habgLawdeC1Nf8PrJ5BsMBLz52pu2Na3wfM2lwuel5S+sTOHJs3v44huvE8hKWHPdE1jNccyDCapk0SovqzTmtsM1v7y8itKKSoISP9cCn5cMTWtG/lbailyYnyEtUpuOjsHaKoE0qVTpBaKiwuH3Kt1KhFkMxF/mF5aRmJCMNbaptbnNgVvyLRnjVLUAJbJNychEEmlkk2BkWdteW9r0IwWRX7nJ11wEBlFUjsQjWhu6MTQ0jek5H9YIwpTp28P5evHyeTx/6Sx/60dNVQWFXSQuXrxogTkCGRIgokdXDN/zeZ1cgHtIJ1DX8yoKzu/dJEDyIZ5rcIPg8PjxahNaSlq8srhA+k4yl4Kp2WkK8R4qVA4tJHgSEZtDJSwqHj9tEpAIROPkKkZXAnC1IhF1WVGYUWF28hXNu4KIUrIKrDzadSpgkTGhuNE8hdePZWF8eQMu0vil9D3kh65gqKsVYaQfWfNuU5gHuqMo3JMJluTEfrRjIRAkxSmQQNxJ8CyfTKWzCcUOuDxJv+GYnJ2nkpRGHr+FZK5r8VUJoG2C6CXO2yz5pBK5cvAtKlJbfarbKOVN2oYK+Av0iYcq0m6RiujYuHJ1+SW9qKSuQ8XfBZQ9VDAVli8lXgqrhFwkgcrezr5ZOjUXmZmKFo8yJYwdQWZ6hvlTShhuEUhNTk+Z5SUlKc2Al217S6gegjAFj2mbnmzDdnRkOaupOUaFtxDPmlvx/kcfIItyQ/UN/RyHzv4eS4+UkpzKx1FKhBCujwiEkz7C2A/JwkwqkdnZeWZ5U8OkfPMPk1tHAMda22Tqu1Vn4GH+iJSpAp4yEkh5jZNFj99xBaIst5C0TiBE2SNrCy838JWQkGT0pFQlV86cQ1Zalu02RLpjEUKgFquUFtEeTHm3SUtr+E/N4Rhbp4xmO4rS5IpCRpBAF+maz5EYE4aShBDEc/4FiBWxadUdCDS11SjAGE7wqShG7cKowoSMMyoILmuYAQz2XdjBOsnD3ur5eZ4DTLTd54Az8QNt2f79Y99+c0CLA59kNdOcCaco2MMB3Tx4gjCHzv37hz473+neTis/65LzC/93dJn+EiuZguUYkQ5P5HXmf8aTLSqUXwucaq5ILgZKdbE9r87lXz2TzFaiVfVb1xtw/O1vf+stgSJptLqJgJZQpRaCeqN9fTWgQd4jwSthHW9hxCbQpWgioVyZitWgmI/+GjGz57uygpGqNbjyOZFHv9pc3tzD6NIG/Gpn6wDjQaHYBrUpatD/uIRombfRAygcepkMSnldtEiGR6fx3of3bV/8lZeu4Fe+8gZUKV5h5Bos+Uw9fvgQN69/wn4fWFmf6x9fN41EI6mBqK2pxPUPPoDKZ8hPKYj3ll/O7XuPuKi3cPXSaWqoQ7aFd+nKVRtYPxdACTUeFSKOJgiQ6V0Ouio34aNwXKHWp/qNGmYrtEoAqwnSNoIc7uVDoG3OvNxcA0vKJaZtTo2Hkq5qvMVMpqZn8d5HH5sfyckTtRR+GRhb3UHv1Drm1/Ywv0Emsx9mOZHGZ4Zx/GStWXhm1/fxR5+OondsHo8Hl7DB57pco8ztQdgmaAwm0J0lmBPAXl1eNAC6thOEoalF3qcO6elJcFN46/tQMmVt9yhaKDklFZMUEnOLizh28hSqa48RKOaaFUPFZ1taOzBB5tvQ0Wq+RK1dXbhf/xgNrc2WJ2ybtNU/OYotPv9rz7+IqOBwJMQlGBGatZRI5/6Te3j87CEanz3heEYQoBaQuaViZnocShYbQmJVYeE13wbHLx8piSn48hfeNF+DA9KUQMT0yjxG5sfRPTKAzqlxTBKEeUg7r12+gLKSQrjJBOXHk5Geh7TUAvMx9K4tURMdRGRiEqaWZ6kUrCMnLRMBZNTK6r9L7U8pBhTFev/mXTQ2tlCgLqD52R3sb68jMWILl0uojaa6UJkTj9z4cHjc4SjiZz+RsXxVYvdXOZcxllNNVsfqyioKqAR7hiA+vJIEKwJI/gRiMEr0KUVDRYgrS0utwKzXt8CxfWqWnfM1FXjzhUsozE5FYnoKPMlJiI9PRU9PPwGYmNYeujs7sDC7QICbins3H2rZm/ae4IlDRWUpOjv7CUzSUEkglEE6bOvqJEChYCPoieY6kJVPPjfpaUm4WHfWeIMSeSpkXMx3bXOD1zSSxn1IVPTg6joWCXiWfGv4wbvvoLVvEDGuRKv7+eDuLXQ0t+Di+cukgV00tTegp7cdORxTMa/9nQMycjcS+BwrGz4MT4xjYmKaQHMNt0gPKk+T7IpDOAX0AcdHvjnR7IsEuASj+qJ6hoFk+mJ3iiDLoMDZJKDeYttra34CDAnXbfMDS3DFYKC9GcP9nVAx7riYODQ9bUdKai46Bsdx8+4dnDleicvn6nCws06esYvTp+rsXnLMf/+n7xN8XbDcf2kU6mLespb3DQ2SR81S0TlAXkYG9sif3njpVUwOTSIyKNJSi9RUKNVEIJYWFqE0EKZQ+lZQUFqMFYILWbY7u3pw5fI1TO7G4bd/3I3x1RB82j6L3hmuXQKa//wb53AqK5zzO4GIUBdKKqupXIYjm8CgaWwVy/vh2KRw3t1cxUvHsvGnNweQ6Q7DqzUp+Oid76Gr+SkiCHqUcf3Bs8f49O5DDE8t4UUqd9FsR1uJKoRNNZr8VttU4WZdHxweJ6/cRxTPWaFikk3a8/tlzXJqYiowSVGNsoTPEfAbDyQNLRCIS2xJ67eC5myP5GhAXYlylW5Hlp9oWXf4m+4cTL6Sk51D/hJqPk2SSxKCCuY52vKRJUxlgASYBGaUQFf+kqofKT+v9NRUAyY9pG0pwamkZdGbKcgEdrExHvOH1RaRlH11ao+ySBNqFg8CTM2tUlnYi0srnmBtkTy0qKwCP3j7HahAeEExeRXnW1GcgwMDpDX2LcoFVSJQTrMD0l44eV5UaJQBdYEu8TNt0Wnb2hHilAF+P8ddxgvHsiKlXn3QToeAl0o4hVLRyyB/IlTBMmlHLkBxXAtmJSSdap2nxSYgPz2Ta4ogN8KFmIQUgsA4RFFBJiK0Wsi3xg/w35oBH++nGM/o/U2kBawiJYjzQH4cTBngiQxESRzBMnmYcpTJsT46gnKHdCvji4wXYZQPkluKaFRGeoELdoXy1NlS1HMIYMkqJRmqfzLSqL8CJoQm9k/vNccO1uBM8Bz7+uiPARkdzvnWFr8T1rBv2b4FTHDenFOd349ezjmHf3/u//aX12n2nf/po8Af54Evs4RqhnQt17Vth/IQHYmerRndl+Mh+tT9Hb80HYdtH/ZLN1A7+qzAxaDf+7233hJw0kJTzTIxfrWnffQjEOZkZJXDHeeO7wW41onWZU3S/r3OJ7mYeVg31Wc1Lv8ly5PCNrRAbauPDGyD71ULb3Ftm5/5HZ9vOlCFTYNxIj0EJ2K5APgwinfYYWM71MK2N7SF4qZmuIrewQkkJSfg9deu4lhFEbXfeHNQ1wLp7+vHL335F1BUWGBgTM7GivJQxIXQqcLzuwgOJsg40zNSCYoWyKxj0NHbj7buToKhAJyicPv+976Pz33+i07+HWqT2zIFkzkqEWtqeqoJRjn5qowRR9aAppx0FfKvbS+NXZQrigQYaotHkWq5cpDnNRJkiuZT2LSsCZoM+UiNjU9gn2M1OjKNK5cuoFBWETKh5qEpPO2fQt/UArrHZ9AyPIfUmEgM9TXj9p1bKMqiBuRKNQD81RfK8aBtCt7NbZwtSsPa/CI+fedvMTc0SgBE5kla9VEbbGhqwbPOTvSMjWN1zYvRsQHU1zfaM46NDpGBLXPu/PBzMah4d//gCGkiAn6fj9rkEsEZNV/OfXcPNT4yjsuXnsOJY8etHIjA3flz561gbM3pOqzvbSI1K43Crh9FmXn46JMb5suxu72Hv/rBd8nAxm1LuTi/CB6CMmlb/QREYwSsibFJiI10cVz3sLCwhM6ObgPEClaYHBkl0w3AzOQk7j68bbl7rDjx2BiWfaso5NzFxVLTI7BSQe8IguTympMEHVlISk1CQlKy5QuqLK8yZp2SkGCpLlRsXdskB4EhZHQZ6O/tQxhVwqrSQmxRsy4rL7Ots00y+aWZafZnhULFhTnO4eL8JEH7MLpaWlGSRM1+y2fJIhPl7M31cf3mDbgJgORQPclrpbDIP4ULzcAOH4crkUuBi0zjkJqUCNVYVNSXi6CoLDcP2QT8m+trtm3ST2Yv5lZaUm6Ce3ZhCjuba9gk4Jia8mJ8Yha//htfR3JWihXCjSFQOiFAn5lOphuMickparwHGJ6dQQRvXJ5fQABBwEygRiyDKCpDprnyZcoZV3hffzceP36I6rJSrK/4sEuAo+jGXdLuAse9vWcYPR1DCCAgKsvJJHjctwSa+0F76BlsQ2JyrBUQl7VjbXUTW5s7tsWSlJyMhPgkCqF9vEvQNuCdM+tyYkIqNsnQVBR5m4JD1njR5fT8AqYIdto6exFExVCFhbMycsk7wrBIkLtGYbZL/tLd0YPHD+7iZE01VjlGq3PzuHD2lDl+l1bWoKuzC8mc5/rWNkvhEBUWZP5LYeStEvTxngTUVNWiva3DkrxOkd7k9iAfJG059vYOmO9ZNwGllzQxMzGDFa67srwS0lQyJsamcKruJHniJlYWZiiYtBUfgnWfqkaoMHeoCf3Tdadw9vwLBNUqVxSEF0/koGN0AsXpsShKCcc3vngCPS13sLSxwHHzU4E8jn/1vRb2KQoVWQSn7nj88LMWdE6uIjI8DsfjN3C2OAE5Udu4++l7CNxbh5J/CgjMTE+R5qOoeE1bjc1rFy+axVXGIdX6c+SK8g9GoLOnF8PjY2YtnJ+aJC3LJzHHLFkj5B9LS8sGhGTtkiO9wJMiEuUBvEZwJJ4oy0wax6qKYF81POUTZn7FpHvNsaUkiIq2YBIBOFmp5Jcka6bJDSr9cslQuglZv8z/i/xewlHb66rxaAKZrw3/OudW+SNlAVU+uE0KxANTLOV4LyVcPrXyGTPfsJBDIS3pxbYFMOUKIAAg4GSGBNJfaHAE+19hCuN773+MoeERZOdkYJqKgjLuz2k9c+Dk6xsRHct2nTQyQVrRlHnbpElZsAUUNedQoI0MGvyngKnllUXb0RCAVCoJWQ5jXUoiq6oVg/CT76n/q3y+PyNPX9/fsdx+je2tmKcSJBl4sMMVKgOKAtgoPLeJGJUVX0XevVw79yYO8Nddm1gLJDDk48oXMSNgHXFBBIwcB1n4XIEqB7RhiVvFg5Q6JpRzpB0ZrQdZ9bStKGPMUVJUzYfkPps0XmEgSCNqtKTtRRtdwwKHUMeAiTCNQTD+tev4+xFIc2bErjo8X9uqAmlKyu63tmTxtIt1HV8/O/fnjiPQ5Rx6f/TS4bx37qP//9w7vrFrD//qu13SsmV2sEvlz8b36i/fs1v2vfohMGZ34PdmATu8nf3GV9C/+c1vvKUf7S78T6Z8HWpQUR5qwC4kgVtEI3+TJUt10jT4QuPStLVYNOEitCMTIoeTYIiAZEP10MgISXQ7BCQbXOCjc174CAK0UGdJmr6DWP5/E79cGo2ksC3TGgJ2fBiaJKMi8WeTwLJyivCjH/8UqmmYm5uG115+DnHuKPbPKWipHBsCShMEMHHUlKWJra6ukiDjDMEqqaQSUj58eM+yzssXKybGxfOn8OjpM2MIZ0+dxOriLDWtJbz6+uskKCdZ7OjIML7zne+wnUAUFhVicmIKs7OLTi4gPv84gdwEz5HTeTAnQIwikNr39NwyhgbGbUvlBEGIn8hnXdth/CuGZVEwvF4h9fKNkSF6TLm1amqsBpkEnSyFcvwuSvOgMi8Lb54pQK4nDD3D/SjJy0SKOwXDPmoACEVlhgvvP+5DPs89lunGn/+3P8f+vA9VBenwZGVgfcGHcArK+HAKOoLHq1cvITc7jQuawCM9nVrHgW2XCkrLl6ejq5sMUjmYKEhJIyo7EUamoaileQoXbYkoTYYSg3oVer28YrSkuV8hEN0nHY1PjZuzdiDbriiuwMMHj5FGQac8Xyu+ZTIpJ+FeplJs5BWbr9gOGc+Ht29jqKsXARSe0vSuvfwyyqsqzdlZyTI9nngyV2phbg9KyysIdFUWJ8GyjgeGxyCSgDolJx9NfYPoHZuAl0/VNz2LGQrNnR35AS2QZpWRnIC2uwPpKanYWVcCxzWzkoSERVk+qIb6Z3BHUVtcmkdmZirBUgDi4mPhIqgL4GrrJpBXpm/lSfMSmL7z/vt49rQFG2SknuhgLBBAKipLju/ZuTkUYuOYnJtFEgGUHITlqyEnZKVQcKzD/MAxlJVFY5YSl4TK0krkZeTAExVnW3faFlLUqYvC48N33sEWBUl5SRHvNYWezjaEU5tuaepCWVUFyuvKsUWm+sN3P8AmGbyyt2u7WVnDvQRp9a1d6B0gWKAwfpGAOUTb+zwvITYaL1y+ivRU0gXXqZSDOQKdm5/dIMfeR15KJtccASp5gIdMX3Xo5Jb98EkjMhPTcLyoCL/+K18mkJ1FZn4mXnz9VRQXq4+LVkuxgEBbztEbG1TwqGBIs44kuIxzuzG3yjkK3rUM7W09/Ww3iM+k4tk+c4QPpIBY59jPcp22dfVwHDdx8vhJ8iOCLo6Fl2MnoSNnf04mMlMzrL5kHxWzvKxspCelYJLrPjwmCuWVReQNiwiLCDRf1/KiAiTEkbdxjLbWyZ94P/FGpXiQxVtpChQII6EUHBCEJiosPgr6wMhotHYP2jPUlJZaxQBZtZ/VN9g2VzrX2fY2hS/5iUr2bJEnrhMgK8rv3NnzcGWU4b/fH0X37CZyM5Px/pM+TEwt43/+6gn4J1rwB3/479DUPYAY+RQFRSItOQXvN0+jaWIV40t+XChJxEu1OVaGZ2RuA7XpEWi99TcY6GrDYHc7IggYuKytT1Ka8rNyeJ9clBSXWNmcTTJmA14cV+0WiM4lOKdn5rBKulahd/m95WdlUj4EYkPBDaTDRPIR+S3KIri0tEgA5TjGK+2Etmmk9MoqLzmi7eJV8gJxiCSuB22NScmXoi4wJLeQKfJW1e7Ue1kT5fukfGAqqq7AA4uCk0ji32DKGQl+yRyBPdWRlO+s5JbyNcbFuTA5OmoRugIm4dGRVOCjOK6TCCKgkVtDQABpmCBGYChQtM++7ZA/SyQ6AIIKEUGQ+PTunjKVR6KqutZ+Ky2vRmevCp5nIp3jEEm+pSoQLleiyUM/ldpFrivf4hyVJQU5KY8lQSHPk2VPSWSVp297T4p6tLloaLtNcpIPSDASbM8ip3LJufDocK7ZddxsekIAvk4lpwcPnjzEwOiA+Z3FRrvN583PvgtsEe9ZqqZ18tCPRvbxvb5gbCCMq2mb7e0h72CVoEtO9FSy2Ke0aK6VGPKc+Dgrk6OoTQXKCKTbzhjloSKM1U/9lcVLu1nCAfrtyE/PBo+TpHkRDf29gx8dQCY04XzWIRkg0KVD9KHD4Je+58vcmYhJxIvUrsC+vrex4f2tTX7+/+f4+Wv0x+562F+7L//pB9GuLJNOcIDznc7SOWqDU2WYybAPx0mWXI2J+sxT+Ne5j57PwPg3/vW/ekuagVCcfhAxyTKkQ5qGtvdk1ueI8uaO2W1rd9cGTYSuTigvlnqhCdA1ck7UohCIM02Fglu+Y9Iw16kBTS1vYmGdgExCnuBrOiAC2wFhKIzdw+cLYziZyry9jjCiWVnYUhKSLKv92+9/ig4yHk+8C597/SrO1GmbjQ/Jh5KGIPT95PETtLW1YWRklOd5kJKWZs6ASUmJFpquiKQ4LsB9ASP21+vd5LlT5iRaUlKIs2eOUzs9bmMrBpGSmmyh1s0q79HXYz4ECQmKABuxnDzyjRjo76MmvgEfmU6QiIMC1MV7ZObkYWRwHE8ePMUv/+rXCdj3kZyYZCWI5A8QEUFti+Ou0hjK5yOmlZWdR5AzjRPHawiGqEWyrYGZZQzO+Sgovejn+z98txnnyggAdjdw+vgZMsgwlOak4n77BB61D+EXL5cimowxdNtLkNmAE0rMSIZTePwYJck2cqjhpvJzrDsSialybs+wavl5eYUUjMUoKysz5qTyLIrgrK6pJWhI4him4qwSLKZmc6wqUFRUYmkfBIqiOFel+YVIT06yvGDygxCIVD6gWJcLodTuXBExWCQQXSRAGxkbsXnLys6g0FxHZnoOVP9PkW2LSws2PpPD4wg6CMIbr7xOetNW9TYFwAq1YtWCVISsnwCnAf2DE7h55wmaWjowQGGn+pjD1EbLC4ssG/uz+ibcI4hTVNkwXwFcuBFcLFvU2FPScjgHqmwwhOKCEsxNzpHRbyAgJNycUWXhbG5qxsuvvETFwWtZplspxEZnJhGrpISkuUyep3ptI5MT6OkfQ2tHP0FlIooKsgyQyKIo5URCQ3mFVBNN0bdjPL+0ssysc3LMXiaIkE9TrDuaYIEKEDXWPQpDBQMQByEm0kXhQ9AUFI5NWYq5JpTnqIJAwUvB0tvRhvmFWc5jNoZHBuGOj8bnv/w6ugaH8N4n99DH8RSgKivI53Vu9I/0YnRymOB6ADMU8CfKSvHrX/0VApg6uDifa4tLCCLzzsvLM/9AOcv2kdZjuYa47BBC0Cp+odB5d3w8wdsQPr15xzT+/Nxs/IOvfQWlVcWoqKlCNkGWLABuVwoFbhrBVQI+/OBDnD131iweH370sQkM8SJZIY6RBo+RvmQl7OkZJHsJRuWxOkQTWMsPcZ6CbHx6BJEEkXl5+ag7WYdUAt817zr8spaQ9wRwzN0Ez7HRKvnVg3XSfu9QPxWbEVtzEpY9fd04fqqa8yjet48zp06b/+Duto/US+bO65XIVcEOy6tL6B8exAsvvmjKwjrB1sjYGHlfMKYJDD69fYuAegGpqSmoqa6Aj4qHpKX+rRHMyw+GhGyWJaXPSaDycfLKSyiuqiWYXsf9wVXMzG9gYH4Ld1qGyENc+Nbnq7A2N4F7D2/g9Ze/gFc/90sUkJHYWV3BHvnXDoFmWko8bjaO4VnXOOctEK+cyMN7dzvxEhW0ya52C8JQwIaEuNwc4hLjzB9omgAnjWAykwrQAdfZlp8Cn/xLFi8QjCgvlvz3pFitUkmU+0Qo+WJBXq7JCyVolfVH1mLJiFQCQX1WQJJFrvOl7TA51FueLgJgKbKSA0otJP8mRTUrql4yQ/xYcmSNAEwBWAKASm46NTNj86nnEP/UoXxhqucoGbRLeSTQJuuXk2tOIJ6zpx0cjnNRQQHiXG5L9zPIdZ6SnGgW967ebtvqnSMwiowINYd88VIJx/2DXTMaCEioHQleCVEZI9Smgqeqj9Wgb2gU73xw3XxCK0uKzSok5U8BBNt+AknSTMCen3qKn3ItmArYOu+p7VcKYoI7uSMovUBolAvhbuWkWzPrkCxnUrwkU2XdcZMWovmsekYZEHr6+qwigX99k0pEAsFwBvlvEdyRbgJWP5SSSVu1asu7G4LvdO7h9gT5iL7nsylNb1aAD7Eh5Evsg7bhC5MjkeMOQjzXhnZPwvkS6FLAioC2gS6udQUwHIEuzbsABrtLGhLIEEZwAAn/2N8j8GURiQf8nj8YaNFE6o0OfRDd6Tj6kX+tHb7seo29+CIPA11sV9H6ZnVyWvt7h+7zd4cDeOyd/lCx0G30f7Wt3/Vy7qdzZLHSffVefynXScfidzr0TBaJy98MnFujOtSW05q1zgbUhnKG6RqzeOna3/rmN22r0TlJfEL5LbRHG2wanQjPylbwHBGBmfp4tgr9On5d+1xIqlnE39gxPYgWjML6j7YatQhlPlXNxtXNHUyubGGNKNycJHfDsRQQzhYD8QslQUgK3iBjCsBTovjgkCgibiApORXtfSP4lMJ1ieCjtDgbL7940ZzrbbjEUPhmZXUVTY3NZlkT0zt/4YKlRRAo0DaFnk8aryc2jkw1CKEEPguL6xTSs/bb5z//CirKCwmolvA3f/M3KCgqxCaZrvx6ZmeVE2XFEhU2NTeS4ILgipbT8SpWKKCUENDLhR0mAg2PREJyGvu6iWctnahv68TZK5c5Jhu2UMSwRsYmSLgRZj7X+CqCUpX8o2Jc6Ozus1QJ2jeXo6lrfwMXa4pRlZOIyrxkfOdGG2ry4rA4P4X8gmL8r+80YWUrGEPzXKhcHLPLa7hcEIl/+x/+M85fOm/BAumF+cY0NmYXEaH9RvZlM2gfCQW5CCMQ6+sbJJDZgNvj5lTsmwO7HDtlgdHCVw01aZaqdXnAuRKxGbrnv5XlFdvnz83MhId/3WQicQnJiCSzK8jJx5ULV1BTVo0qvpSzKyUl1aIgz509a74ZyuUUHaY8NfIjCjUfMiVNrCgqN6fVqupqK/+hNBwad9HkHulLEaJtLa2YJ2OWNiYQHkxwq6IgsdQMVbRXlp/FUY4hF3wNQeSFc+eRRsbChzXNv39ojELIhR4y4fS0bMzPLpk1RokQ48icR0fHkZqYhqtXr5EeChBPJlff3orPHj1CLzXpADJapf/wkAm2qMhxV48xqS++8Twunj9lvi+BHDcxhiQKuy1+bm1ttb7XnaqzhdlLrVXFd90xkYj3uHAgRYbMPZh9liql4JNtrS0yLhOMskqwPUXcKMmocrR5FxYxRxotKisxWsviGIo5KsdUawcB1tiCWax/5Ytv4ERFqaWnuHP/M9LkLrp7+s0P7h985Zcs8jQ0OByFuYUozCswgMsppkBQ/dBw81m0rReCG7kNBHG8G1ub8fbH1/GosQ3e2RUUZWbhVG0Z6uqq2Hf5YbCvEmpB5BkBIeYQ3tLUROBeiKysTK7dA6uFOsw+3b57F8HhUebjEk5Go+CT6ppjqDt3Gi09HXjv+odcg9rCD8DgSD/S2J9a/q4i4KsEN8psrlQB8kOJ5KutuRPjE4t4Wt9qxccrqspw+fmLOHHuDBIprIYHBzA5OYrK6irOS7utSQWo7HPMZc1ThnkhJY2zxkHZ91OSqISkJGJkfBQu0u7Nm/dw+7ObVDri8Bu//lV87uUXeU4ChV4glakFAulY42+qv1pUUoql2Xmy231kEFi2zu3hz+6O4vlz5VxrwfjO3UEbs299+QRezo/E7EAjpnmf7LwaJBXW4ne+9xhfe+kU5kYnoPI7eQVV+NGDLvzvv3YGr57KQ4IrzKLuLh8vwFBXG2Ynhig8oyi4YwkgVHjcZ1GHYZERnJMwq0KQSPDlWxef3pFBjBq0tpwEOoPR1dGFieEJi2ATjSoNjJyp5Rul6gsC+tpGFB+c5PguzC9iZmbWrOGyRklZN18sniPXBQlfKfYkYwIvwEeFVQEFJk8kwHjihrbkZPHheGu7UWBDTtQ6X7xbQE/Rg4qyUw4uJWY1JZqARj5YUvajyUuUsNaCvPhIyjWotatqINq9UISk6NtNkC/fZQkQWfWUZkSWJ1mk5Ggv8CO/K2cnhwKePFTbgts7G1QEd8jnUhFL8CjQWURAqlqdRH583j2OySIBK/ktxzE4SLtBEtYhUD1ftbO+ssDx4Drn+RHRbsqxEOuvj8qDHPzFYzc5lxoTAV3+yPMdnzpPlBv5KemooqIcwd+Uvy3eFc8ndbbhlY5D23DyCf6jFq7xVQ6mpHNAECIDdpAb6IOLzxcWFoRojn1y8CoSwg5s10A0H0neIf7hpIpwrFnmTE8eIFxg4EsAVyCRdOW8ZB2UPJZV0Em/JLAqHueAE0X3Of7e4gmS/0dWLynhOgzsSMLwe73XNzpkMRIN6NBWsSykalcYRGf83wEva5pfywikc4+wkQOS1DfNq/rk3Ns5BLwOL7T3erFHHHthI6fvbJM/OyDTeSa1Y9/zvfOMykzgZIiwrVj1k9cb+ON/Qd/61rfeOtqz1AOrT+ok/8dBcRoSuDKkRoapG+hcPzUSRXU5GVplBnUsT9JeLGkqb6gQV2k3YtBOSoldLG0dYH6NIIzAa3fbjylEY4MEHcuO/kqR0CzP3XIceyVcm9vaEROXiPc+vomxKW0R7eCN159Hfk6yOXAGsQ+aVG3X1NfXmy+FrFAqAVRUVMwHDsM6F/I0gY18CFRcWNpEYnyitZuVV4Kbtx9Zja9TJysQExWChsYm8yOqO3nSogunqREVFOaZJltSWmIT1dPdS8KLRGJCAjLSUy2iUX5PSlhne+t7gfjJx5/hBvs0TQY1OzMFP7VUBQkME3SNTk5jcnQMvRT4SqCpLYyNjTVDxtrKqK2toPAJwxxB4AqBVGpqPJ8xCP/0/7zF8YrA1y4VIjc5AVNDIzhWmo/irHikxyv0Nxw58STMVZ9l5n/9lYtQcW8fJ3x1fQsbfP5IoXcyvC2OXXx2HnwEf40PnpoPhifORSDQzX71sj/r5nfjiYvnM6aLrgx4HznBCpApGke+P4EEG9pO+PF3/gq9rZ0oKK1AQmoqGVgoojhOArpmWeVnpRhY2/Ahjb8L0AvAaktPzDCcv6vGnphGEj/nZucaTS2vLnORBViU6FHpBTGg1uYmVBbl4NXnz+Ekhf3xmgrUULhWVpTAQ+BXXVlrW2IB8o+gMD/GORVdFJDpZhAECtTcvPkxJqcmkJmZh9UVCiXSTH5RPn7w9l9bCP3rr75pjrjqf2xcLGY5hq09vbaNOreyCiUSjAyLsjxrff29OHWsDM9dOIWZiVGjuTAC/Fg+s5yxFbU1PTeDEgIkbYePDg1he0PlWXZIe5F8LiXb20JSPMEotXBZw3Y4d4pA03al8s9p61tCXdmkxRzXCThES+mco6zCQmzwmX7y0XWkZ+QTlM4RvOSQZgna1leRmRiLnKxUNLXWY3J8hkD0Gjq7uvDSi5dwuraGQHHLnlmLPJXz42YfJQQ729vwk/fese1hKQhKJBlAwRcVJr4QhAdUMMZnl/HimQv45v/wz1BawGddnLXtSSk+2paVFYWrHkOD/RznZSQTwPQSqO5QCSDnQHllKYZGR7DE54nlepT1mB03Z2RFgY1Nj2BqboIaeCSuXL5E/hREQFJg47/m28Qm+YxqQao/8zOTHJcVG4OHT9rQMzCCCxfP4cq1iyivLsHKhpcCkjTJW9y8cd0yzRcWluOT69dRQsAuq9zS4gpBKEEIBdSZM6dtfdbW1GJkcIigY94c4j/68AY62npQXl6MX/riq5gjGAwjf+gnmJYDfh6FsSK5Cyggy6uq0biwh1qC4umRAQKHAJwsK4D/IAT/4Z1WPOidw8tVyfhPXz8Bv3ca3c1PyE92cBDmJr+KRVxqOrrGttBBEP3ShVKOzR6yqTgNj03idFokmslrvLNzmJscwPLUEAYH2khP2wR+bgLnVWxQGZUlOCExGYGRYXAlxJuvlVxH1jecPGtSnZUeQPmfZPVRTdYNL8ERx1aVFgJ4TxVCVl4t8TqlhFkgT5OCYQ72pAuKC7OESNmVr6v4peSEIlMF2LS9LMEp1xD5iWmrX+k11qmMyB/MtrEICsVTFOkqmbTPv5Gc22jSkkCrIzSD2O9Nsy7JAmJWCUo1RUQqcjSM4EXWK23na3s3xhVDJUs56rxmoVJC4XgCDe1OjExMWOH32cU5y0qv7dFw8l8BIatLzGeQtUaCV3xAaXcUsa/Ev/Inzuc8K0ksO8PTZNUjPXKtBlJCh4s/koYkcTXWGg+zapGmBTz0WQqWrE5yH1DKDhkpLJ0BaVTb0vIfljO+5Yvic6uKQwzXvuqQPnn2FBmpmeSrSQb6tngPRY62T/nx502c840g8x3eDQhH6t4isoK8iOTYao4VsViUQJ5MeoilQqPqKyotZOCa/bEXx/bovWPpUhJjFYb+ObClSeJ/Aid6I5ygfgpoSFE7+u4I9Og/fS/54QAYfsVzDV8Ie/CfjQv/6rNkjbPNGc6vHEgmPKL2dJZo9+jQd+YvxveiWynqYmhSEHSi5tL6wfcCcUfXOn2zd7rFzw69dYCb0z8du6Rn9U/zd3Su6E8v8R+dJ6OKgVOOk57NOU1/2b/f+Z1vv6UvdXe7gf3Ig61JyGp/XQ+tl5yoZTWRZqREb7Jm6SIjRO2Bi/DJ9AWwHCuXs92oLPhaDOsU/COydikaRvvOHPhpxJAognAmeQ9lMQoPd1C7Ks0r301qeg7ml334+LP7XLwBKKWW/MrLV1FTXmjAR4Sv5KzSaBIIgpRnS5qQUjaEyqLEvsq8Pb84z8Hyo62lyRbSJAVC78gk/ux7P8ToNAVhSQGeu3gajfWPCfCmbQ9fDvVabGJWGg8JNo6gZZcvLS1HIoGKtkISE+Iw1Ntni6y4uAQf371Fof0T2wIbo/aXFONBChfEm+cu4o0vvYnq48dx4sRJC1EvLC60UiPaXvFSUIiRhQRT66NgmJkZp0CZRyiB6Kp3Fp7EDAr1PLx3qwXnSpIQRaGwtjyPGGpUA4u7+KR+HN0TqwgnINmeG0Us/xYrbxSZr0qhUMJTgx5EJkFEgEKwySQiEhKxz7/TkwIe6VBW5lt3b+P4sWP2fPEUSAJBKkwsU72SxSrJqsqIiJwVPiwCVKmaAALthruPSex7yCsp5j2VwJVaFAFF/0C/EZeEsIhymuMvy5AYkpMGQUkD/caEtaUn3zyVNhIdLRDoKFxcGq20zc11+XCI+GH+VSkEE8kJbmpq8lsg4xWQ4SoLIKPKzszHwvScOeJHHAqbeT7HrKxk/L2HILitrRHPP3eZTJ/06qe2aAyGC5L9TEpLQzrB35/9+X8ng3tGJrjJuTuGjKwcJBJM6TmePKGA5PikEexvcb1cu3QBW5vLeO/dd0g2ZGiJSUhNS4d3eQVdnR0cYwK7vBwrASTfQCkQUWTy2l5RhuNtzpWeIZ3XhAuU8npVYlCRbQFzJxfdmll1d7neImPciPPEITu/AA+b2vDupzcxNDlm5aSO1x4XCfO1jSqumcKiAjx48gg9BNfnz1zm+PVwnEPwxTfeNMaq9eo4ywrUhdv8ijl2d7bCx7WVTjAsAHhAwSOLQgrHU8J5cmIGUUGh+Bf//B+h9kQVot1k4AS68VRwkqmZy9oPNmB2AAD/9ElEQVRFtmUlWDpb2zHONdVNpUrbV9OTk5ZJ2yW/TDL/xLQEnDpdZ+4AO3xGWUk2CF7kS5STnYHcjAxq+REE6MlcjyEmrOX35uI4KLfg/Yf3qVztobyiDBPTiwRHN+XHjBeohBw/UUPtdQdLBL/b6/IJTSb9UvFobMC585dIp4Psg/yCZoxpFhbkIYoCW4KZA8P5iCagXKAgXzUfor7uEfzLf/EvuZZL4FviWifIkd+m+I2ftBRIsKktepcnhgIsCt+7P4qUJA88CTEEpdOIJ3+73TVLBWAPv3E1H7WpO/hf/+D30NL0EPmZxRyTGLjcSYhPycA3f9CAlwjMOsaXbLs3IZKCiLyuNCcRM6N9pmDu+Pni+tO2vHzS5Dh//949xMclwMO+xScnYoPA/t1PP8LA+Jj5dSq/mpPrzfHL1RpSRPMUeUJ3R5cFauxyfGX9lLWpsrKCykSE5TXUWjZHca5ts2DwHCnroiUJVgkhuYBIAOokbXfK7WSPoM4TR0EfTRojAAgMotzgOVuUE0pHE0VFRg7uSmxqcok8JpjXih4l3ATiLAKQfRU40i6NwBw7xPuFO4KXv2l7Vzsh5psjCctrtOWvrc7h/kFTeuTLKkVdCamV0FcVElR6SeAtlErYz4StyTZtGREQke54M7apbVQ/m90zpVHPTzGFJ63NWPStwMVxiKT8kc+btsUkvJXEV3nOFB2nBOVeU66XCAw09uw/1538JUMjBSb53LxG1kApQFr/2qpU2hTdUyAtNS0bmXn5ljJCYEQ+drf6V/GnrVuY2WYbvD6Uz512sIyEYPI39iWS4CkxOgj5yVHwRIWxf7Jw8r7RkVDSXKWN0LyZYz1pzAAXP4s3aA4sNQL7qrGxF+8hkCX8oGcQ2JBcOMpoYPNDhs3T7DyNg1k4+dcAC687+o2X2VQ500Xgy/k1mjLQ5YCeo20+nWNfHh4GjvSRP+g8XXd0LwOyh30zIM3zdP2RFev/7tC1OlFAWXhIbcp6JWOV+uXQhgPKdKj/al9WXp1n27CHvx31U+si6Hd++7ffOsJiztPr5XyjvglwaQAFqmSGVQSTJlJgRpMls6MhS3ZIgEtbjAqpNY1GgItMUTlelDTUu7mDKd8O/Nv8ndrC3H4IfAReqmt41T2EcwQV2i442AvE5OQwenp7sMzPW7ty2G3mYAWgpCiX2vlFCisSA9G5KuJLMPT1DRjzlHYn8OMMJp+CA83/uMjdFDZdBE+pJKJQrLNvH99+hGctHRRG+Xjz9ecxPNSLx08e4xe+8lVk5+QiiZrh4OAgnj59Ru0/zcCRpJgsAvITk3anEgzDg7044HMroaOcyFv6erDEcdv0c6wIMs+VVeJ8fh7CqHkFRZLgs9NNcwkhUzEHUU6QgID8qnq7u8zvYGN91SKsZqYmLbxeeW/cKfn47u02dMwe4Jfq0jDU/ID9zMMyGUZdVSnO12ThTEUyfv+7j/GVF0qoQYUT6HDhsP3NFS9Cd/fhnVlCfIgyOe9gheAklcI6LtFjQl979rJ6mmYqrYaLT+OoBSdfJjGe1PRMh5j4T6Z3JT40Z05eL3NsMseprKoGSelplnpAdKnIKFnFXG5q16QlEevE5LgxRWkxWsCiOTE1hYP/5N0fY25+joI22bRjLT4Rb1ZmJr9LoIAh8OI1Ma54aq7DbHMbHk8sp4YET/Aka6oAncoPhRKcC8SkpiWb83p4dAyB3YazGNinkYUFjvEYLp09h8UZ+ehxEfH54pOT0dbZiUtXXsAHH3+Gx88aUZSbjTyCU0V1piWk4MKp08ghMFM2+nMnTuDN116xKEQBmR+/8yOkEKTE87ze/h7zuRpTgALHt6y8mH/3bW59nDtZdJzSGyFc4AdQ5YTJyVkMDY4jOSMHBSVlfL440pMTQCI2JT8cixTWPEizJ2OTQ+39hmYDXZs7Ply6fMnO7R8ZwtDEKJJJ+/JXUmJO+fS0NbdhdHiYCsclqNCxFbhme2IoYeEqOixLxT7WfUtYXV7A1UuXoKLOKoul8Ytmn+ufNeONz30eeckeZBAAv/S5V3BA0EYuR/o5DIlX0Wu2JwVtfmYePW0dGB8cQFpqMl57800UlFZawtzmtlacPn3Sghg25EdDgZ4c5cKWLCcES/LZclkuJPm97HKu99gXKoTkL8oZV1hYhru3H6LyWCXboeJE8HEQKCtEEGqPl6CwNBcj48PmNKxt7U0l16VgUfI20djkyDiuPn8NzzguSYkE3BwT+Xb1Dw0jKy+PYziJ8Zk50tcW8vIyrLTX9uYuwdxJZGWlEkCOUJhKMw8x3yNPUpwl+xwdn7LoV9W7rC7OxFvfe4ovXz2BobE+AqsEzK7u4l+/UYGA+VE8eHgLu+QTl69eQxmfJzGvCnMbpH/SZPOoF//klQqSbRjevteHz18oQePTewjyLWNXljn5jhnv5RtNJYWAMrcvL6kQP4EYFdNFzt9gTx922Z4nPgHHqQRuqpZXANc+AZjWp6w5Smejkk2qKLBLwC9/rBDeIz4+lus2yvIYattSuxvyV9P4aX4VnCDLgixeEicSluIXcv+QFUd06yfoCosIQTbpcVvlpThPCQTVEvZK06Mau+yCSUUp4AIkSuateoriNRLUSkWhKGDVJI2KiqFs2qNAc6zwJhAp/GTZMssM518RjNqZEd+SD5pqziqZsaw7jfXPDHCVFBYhLsqDro4OKt+j2CNwTk5Os0AEAScJad1DL8lACX9ZsOS7pvG1HSMJaALJ77/3t2htaUZJfr4FEcjnTL+L3kLMchVk14jHSjE1Vx62KT9XKfNSdp2oSzf/um3OxSv5KMY7ot1xIJujch1vkdq7EW74OI8Lqxu4N7SGv+jYxSoUtLSPEGrIuQFLiAsmYCWtyzKXGReBvHgqfJTh8rGUq4gKWMuSqaSo2r7VfOglkCUlzBzp2QEDF3zJ4iU+IBmhF4fCQIUDyJzvNGiiDQEg5xDoEmk61/IjaU783bGeiWaEJRxjjrPFLGAi4CejjhQD/aYLda7tzh0eao/d4r32SFPaIhb34+/8z9Jb6DPp2Lmev6hvh/36u1b+/qE22aS9JLfsvfp9+NfAoz7oHuy/5l+4R1dpDRw9o3OS01/5PRJ4fZvAy77h/5yTdJE+icgFpPSwetlxOEASqEJ9R/u8alDmZFnBtPcvK4a0TxV9NusYbza3vodFMhHL58VBnEIUdhAENwni1ytUZDsATY2NWF/bpKaZY/4QBcWV+PD6LWpJe9QU4/HGa9eoxZeTWKNJfuqPJmoPn3z8MZ48fYzPfe4NGyAJW5sIDQbPWaAGushXfkG+OQj7CeZau0bJKPZx8lgZXn3xipVfkU+PJyHJrGZy8lfF/mQK04kpavVkosqCrChJLeo+AkN5PbdTu0lNTMTk2ARB2Rz6yGj97MPK2rY5lr/x6jXU5KdgQ47hATtwJyVgjBq0mIPKYcgfQRYT5Qrr6+03y93pU6dQXFBE4ZRmDv4SLNuuDPzxx33IiwvBV84XYrSvA4lkDLJC3epZxh9/2Iq3H02gMteDE3lJ6BrpR0tzEyKCw7G0sIL7z55iemUd4+x7QDiJL4wLg2BP9dVkKZTFScxA0T8K85Z2JWJVxKWAstdH7dCTaIxHWrKYjqwvukZEJiYYRm0xgMAjIEzJWbVwtqklRxsD1rlyghWjmRgfRx7BqBaJysrYi4xF24ha/C0tLVbNX74psiyIEcj6JtqTc7UKm0dGxqG7q48a+TL7ReZFWmQ3SRcketKpotFKK6rNAhib5EEUgV4UBZGyo0fyu0YCgB998J4xoyqC9dVFry4mU4vF9OIC+geHUFF1HB/euGNtvnTlAnKyMrA4O499aufywQpk/+uO1VIw7XIeIw2giwPJATYtLdOSDC+uLGJpeRF7HN+6Uycp8GINdI2PjolLGMiV34uYBgnKLHybBOybO0G48NzztrWpRJby7xCNmr8kF7dpbqTjnfUdY/5aB4raTU1NRFlZMXzLy/js/h34ttYxMTeNwZFhgq0mjA6OoCC7ED2tHfC4YnDl0mXbelE5IGOWXDCibzE+VVh4cPdTVFWWc11uEIgskReQsRIQy1oQEeky4d706A5OVmurcNjoSb4sN69/akpXLpUDMah9Pv8AFYuGx49tC09Wupn5BcRQKYpLiEVmVpaBqPbWLnx2755t6RVkZ1s5IFkwQzinlLakEWEp0gt5B58eYVHh1PgLcftuI2nIjaTkWJRXFMBFMB5NcC7AvrmxZtZl9V2FjkvLyENiY0zQ+8nccwn8OghaZQGScjFEYCgro9Jv5BQUWtqE5pZW3Lv/wCxJ165dMb9ORTcrnURVVblZqAUUxCM1n7JQrHo3LW1MWUklZgPcaBtZQUmmCz96No4vnynBX/zgL/DLz9fBSzA0PzVOGk/h/Uq5LBPgSc7CN97uwMpBJJ71jCGGYOVHd/vRTQD/7752GV1PH1D5iERuYQEWZpbx/ntvm3U0OSnZdgEEiJTnrjA3z7aQBgfk3xqLdPIMpVJRkIdScChVy8FBCAHiuG1tRUbKR2kXg0MDFk0YQF5N+cznWUd2lhTQKMzOzplVWutXckC8QgqaKheIprU1aC4o/E39EI+QFYq6M4F5APsdjXKuOf0mQRVFHhjEm/jWCNJDo0zJiCAf4RXOWJJPK4WR7aLwfAUjyZcrkgDK+DzXp1nY+FdrRQk8tZxkBVTwgDn5U0ZJNqj6woYFBgQZsIgl31L6HKViUH49FcT2725igXwnlOOm9gVWZCmSmFQfjnyMtAa5aOy5ZPUXsAymYp+Skmh+X7m5+VR8xhDENa7clFLUD7iO5Qus55ZyokN91W5koJ6B4ycApq1VNRxKZUPZ8RUBucE1pB2kUPLDUCVFVQJqKr9LK1uYX/Pjw8lQ/GggAH4CaTnRh5Cf5GCJMpaAi2tOvEYO9DmxCqJTZKIAlSxaSgQsdwoBIgc4K0mqLJfm02X8SYBLoIon6Nn5WYYDgSh+Yc8hoCPgKz6icbO54csc67X6yAfsvMNzDi8znmPWKb4VrzgCKJpH3V8jdGRhO7pE5xwdvNzuo3atPJ7aOry3A9dEljyf1+g3B/iR2x72S6BX/+xQu/rx6OBbfVJ7OvTMei+Lo/6q/SPaMn9EYiBnK9bBHmrPadIJ9jCL11v/9nff0oI4egS7Of+TZi3QpAv0sjvzf1pkOl8vEa7+2sFGRYQCW2K2Es7athDoUu2vTQK42TUKb+UX4TlKKTEbEM3L9nEhMwg1CUpLARLQooUcZ6QlcyRDMTAyjZ9+dJOErmiadLz5uWsWiaN+On3moHIgpL0oR5eYjoS0too6OjrN2iJCaWhoMIEdS01B/gQLS148ftSG2opKfO6lK8jLyTT/njt37uLsmTOWtPXxo4fmdzAzPc12KEw4kMoVpizePn6fnZVuW3QjIwO2BdPwrAFP6+uxGxkMf2gAiB/hiUvClSvnce3Fy8gqKsABmZq0xLHpSdOEhJAVqusjE5OjpSL2VDuyML+Q15IBcBJDCbpKymvxx590oSDVg6KUKBxPj8DI8KClMYiIjkNhTgaOFafj+eP5uJgTaeVi0pITreB1SUkZvHy2dYKeMaV22FSpnlhExIRjjwJSWbpl4pcPRBIFuwhENcYsoiWaQIVMSkQmi1c0hYjy74jYenv78PDhA4KZCCQKFHGxqo5jCBdxM8GoLFyyiMn0rcmSZc/e8xhi37V9qO+Un80irjgW8mWQM6PGQNu58uOS4JqanMIcwZbK0Ch1hRhmWnou6jnm2ubxxMWQ1lR1wVkIBkoomssqaw2QSRD0DfaRgYrRhCEpNQXt3b2ob23C5bN1cJHJ+Tfk6Mr+xMZbItgECrEYlwf1Le0mpN546TlkZKRTFByY0FH0oxzW5XyaxvbGKYTX2Yai5UrLSgwMLc4vGfMSASsNgKJG5as2NjbGMd901hE1MFk0tEgF+KXtLiyv4fiZy2hjH4vLyyhQpK2rlh0ZehqZLUG6rren5LhpwZvgYRvxBBwp8Qn4yY9/jKGpMcwszSI+JQHd3Z2YGh1EBhWJVQIoBXpce/4aEtNSTHAIEP+dy8Cuzc/DB/cJmEgvBElrm9sULhQwBKexXIOr3nWcP3OeNBLJ+d1DXna6Pc/1jz4i/SrBbig6u7oJSqpsO6X+4X10tTZgc30VtdrKpmB6ynU5OjZs1inb2o5LID25TGCeNX/NJI7rKAq4vsWQ5dTPYbU5TY73ID071Zyze8knWjr6cfveQ/R3t/GeRbauVJlA66y5qdWY+CbnTPSxF7BnfpXepQXz71qcXbByU+IBCaS97OwM5BUW4nFDC7q6+wwMK3XImRPH2ffj5EHkMwR8qjrgo0KiPGUlpYWcf59ZQqSErlHRfO75V5FddYK8ItPqdf7RjSH86zfK0dA7h7PFafjo3k/R29dl9f8EZpNTM23bNZ20/WzIh5W9bXinp3DpZD5++WwhTpTl4bW6fLQ9vItcPnsO+YToT87vXt+ybTuJ5ynfmKKyVRpMUWnyDezo6qAiE8dxTzX/rLSMDJsj/6bSSJCSZAEnLQSSPvuH+jFBHiXrcDgFX2xMFBVAVV/IN36qVDiaI9GbBIQsNnpJPjgCUIo4iUW0SbrUOlfSZysBRxpRH0loiJf1KdplkbDKiUbK43pXFYZdKjmZFuEbwnPHp2etTJX8heV+YAKP14fyuQUuBQxkMdZaErhUUmr1S8JWckg8XP1SvjClPrJkrgSQGqNw8h4JxEkqQ0r+GktaVy1c+SfLb00FzKV8h3CNOiCDy5nrTQJcglsCV/LRwB8/636Z5BfKS6ho17/hOpS/V5lKDvGakJBwnuvsJGitSS7pvZLFygLHkwzYKcLRIit5T+0iCYDJV0vW5GC+j6RSoFQuWwdKoH2AH/du4u4E14fAE/+FkmekB/rgDton6ApEJJFfqjsUGbGhiCKfkRVP1i75EotHCWjJsqi50ljKyiR3EMk9WcO4bGzu9bzi1TYW9plzwbHWdzpEU2JmAkr6RjsZjqVM4+eco0PbkDo0l7qHA5ZIh7yPlEx9bwF+BkAcK5oNtD5aM0eAR93QdVzXHDfrC3/X9TrR+sd3lvTUvhFp6JyfQS3n/c8+62J7c3joan3lXKN7HfX16JnVnl56Vlkmta15+INZAnXoWmd7krjprd/93bfEiNTQUfM8wybcClzbVzpDg+4ALQ2eQJcWmgSyrtVCkSlZzrkibAGwAGqlyu+ixbvi38WMT6bjbcuSvbQXhjUoS/o2frUmHC4Kw/W1FSu3YNl5Cf/rG9vx8Emn1YuTX1YVmc7ZumMIli2bcyY/IxUTnSDTS0rwQJXc5W8gYKv7TFNQy0FY5XiyMrL0BKb1ySx9//5TLC+s4fnLl3Dx3Ak+2wHef/8DK8uTm5uD5mYVkQ4nSFvmgvChvLzCrF36KwdraQlb/g0+97ZlSVYZBcvpRc1iJWAN+1GhFIwH8MTEoaasDPlkWGHUkDlwRMOyDjnbeOqnEl+2tbUgjkBlfHzUIqJUH296cgZNLW0oKspDdKQbf/RRN77+4gn88Yft+MVLxdiklpZXVIZ7g9TW+MyftU7hk6Z+FGclY0ORO5yTTHc8ArmwlDk7jqA3n0w1i/cJCQvEyrafgK4S0eyXChrLuqQtvkcPqEmTQWkgtTXhXVk1hiq6CI+KIAPcMCdUaZ1aGAoukMVMDtPyeVpZWaCWmY6VpVUu4DAyLGfbgZfbVqJAgvwu5HhsC47CwXwICSSU+FCm9FICFDH3vt5ec8KfpfAxEy1pUAEScmoc7B/C00dPCGby2boSLWrxC7goa3QoFr1rmJlb5PykUTARUMW47FnE9MXEJ/lsEwSiL1w4hx1qmDv7BEFkOG63B2sEG+Uqbt43jE6Cn0jSe056kjnn7rD/qjIgR9hV77IJMT/bE5gfGBozkCaLng4BQG31VpSUEtxFmsO1tvtU30+MPII0ZtsYGhxb0DtY4hjFxadhctGHR/XPOHYCDx78+O237bmVGkU+MkmkE6uQEMy1K6VH65DAZI99Cdg9QE1lNYKigjEyPYJRghdlKHrjpWu4cOIklmfncO7sRZw6dw6qtZfDuZB1Q1v4mtMYCiU5+s8RuJ0/c4rztk7QPodwKgN/++HHaGjroALih4/Axbs8ZxUNdgkS2psaUFlSaP4rwRQwOXl5Buge3b+DlbkpjA/1UfAn4NqrryCRSsPKqpfClDyCQiYrI4cjFoQHD+6aI7F3dhFKjtzZ3oKO5mbb8pFD/T7HwE1w2d/TSx4TZs7zf/3OO2hsfoLU5Hi89vI1zlMc19YWert6MTk2jn0ixmcPHiM7MxP7QQeYk/U7K1tRQsaYxduyyHfckTEEHX2YmB3FyOgk2jt7bOtX/mXPP3cFhQSAWhMSyhZd5ok3NwFZrMsJvJQJfJFrSNt4BQTMkwex+N8/6MMnjZOY9fkxMDmPL9fl4VRWJJrbH5Pm1wjYyhBH8KotV1dKNn73Jz340eMhnCpy473HEzhbmY324QWcyY7G45s/MkBfVkTFLNENlSObHh0mWPQQaMZgcnreBKaXdKmSNOLXinRW9KI7Mc6SCyttgayNMeQDEuj+HW2VEaC5ojn8BwQkEfCteaG6uErN4CIvyKOS6SYI2ia/9WnOqFzLJ0v+dSakuMAlcJT3yWQJhaq214IouKNjoq1mrK6fXZgzsCGApFJnFVU1tp2mEl6ycqlSxrqP4JegWn6QSuqtAKO9wBDMy8LGW6mOZxTpQ5npo8K51rm+ZCiQYNOWmUoT6blXyX8iOJ+y3tpWHteIOmvblfynfip6VmXUtOUp/0LCFivnlJKUglwqUDMz81T05sj/nGu1TJVaRXxLQmh3Z8te4pVKiqu8buJnkp1S0lXKKzU9xXhYTGwCRtieHA4DKQPVlix+CiTQ+Mn9xIQ773VkKdSYrHHMVWljjyz4ICwaUWxH0e+qlqJt2LGlTfxp2waeLUdToeCY8ykisIMiLMCljQ3Km9jwYGQScBWnEeQKcFFeRag0G+dXY6CAKflzyb9LfnzaddB8attcz6ptNL0ci5cD7DSeR64jjsuIxscxyogkdAiMCBscgRoDLvxdHySzNA/65Qi4CDjpfN1Ta9Jpk68jgPNz/4RDrC/8y8n8Geiy9g8PfT6KnNQhutT5ut75TDqw7xxcY22pb4e//+zQR710jv6xTV5q1+s76w/7a/6FRmdqht873XYOvpf8Er0Gffvb33pLW0BagKRy0yjUllWot6s0MM5VQnpmiuRLzEqdFPE6Cy3AwJYsXNpO0laALFsKq1XdtqnVLSyu72JjT7m9AjEVEMmWQ3EiJRjnkkFgADxubDP/Bmm80jC7esdx91GbmVczMxJx8cwxnKytonY6jR/94HtIVS6Wzg5jGCNDSoewZQtWua9mlLCOoOjR4wcoKykikUUgm0wzhsBBW1fjYzNEwME4ffo4F38RBgf7Ud9Qj2vXrtnEFZWVWiTaFp9BW1Q5vFYJTkUQGgMJVBGi9uO1laasztIaMsmgGjtbqLkm42x1FQL86ygryERRXhbHYteYorZi4sn4BO4iqLkovcIu+7zkW0FTZzviKZiyCP52SNQJySlsd5/MMwIXipMJ8ELwzqM+fOlUFja9ixY5+Jt/1YhfuVKIp/1zOF+RgbfvdOKNilgsDAxgnkwkIT/bmG5j0zOOyRqi4mJs61fbvSq3kkgNX3l6pmambO41pnHUmOOpHSu0uL29zTRKofjWNpUF6sD33/0bdHa04nhlObIoQK9/9KElIS0qyCMz9qKjrQkpykTOMVSNy7DQQDK0SfzgBz/Ak8f1BMQp1MQjTRsXIFbU6bP6evYlnos4yLYDBEo8rlgrQ9Lc1IRjtTXUPJM4XxWkqQPMTkwYqHZ7YjiOIQa8gslEgkn8m2Sk84vLaG3vRCE1TXPM5fcSFL51ziPbbmh4Apc7FjUl2pYjWIZAWwQ87gS0tLXi6gsv4fGTBjLSHQrkcByvqiSYn0Q8hXoMtfS0zHQD/sodlJKWRcHfyb5HIYPff/DhTwnIfJyfJJQRwJGfY2Jk3MDR/NIsaSjAQradxS5rA3kHGcfq2ir6KUwXfLt4+LTZfAlfeekF5ORkW0Thvfv3zdJYWl5iQk1M3hxGycy1UuWXJSGgoJNgfqetcm3pxIbHIJvC5IVLz5GGolBaVoWBwRGoMoKc/CXEBJrFpAWgpYErEnePoEi+ZEpympyegUiPB/fqG9HTM4Gx/kGcqCymgEwzh/YNCrRl3zIysjMsZUpicpIxmbaONsutd+3qVdTUHIcnOQ0Z+fkE/HGcy2oLolHmceUL6+R89fd1U6EoRPvDeix29+FYRjbn4kVklZfjk6ePEJNAxYdafmXZMTS0juKnH96m8jKFy+er8Btf/yqOV1fw2YNsG/bjDz4ygJWfmUFuE4De7jZcffUFHD97hn0LgZdKocBrDNfX2tyyJZhtH+hGQnoiAdYKvIsrOHmiBqfIJ7xUdK5/8gmfoZrAOA4z03MExInkKXIQ3zWL98njNYiKTkLusStY3okhuD7A016O1dIOBud38C+u5cLn32NfNtDb0oI8VVFIykbt8dP4/tMZ/B8f9OLXLmfgleoM/PDpOP7o62eolO7gudJk9HC9Xb58lvSVZorOd/7yO+hob7XgHPEsWe7kkyY/U23BWSoTfi8rkiyp61sbePDsGUbnZpBI/pMYr3xb5M8HBO2cO/nTaO2JmakNn2+NiqObIJhKC/lmHPms+Jycq1XhRIqQBNAKeYd4g8AyhQABuDKvyx8pwHyatH4ETFVDl0zTLOFSVuMTnO3OZaWj4XpSQtbpmQWCqghsrG3YVqLyos0sLhF8+LHJz7p/JOfNRfqU8is6lXVR6Sh0L/HmeMoAgSPJIOWDVB+lbKm+pizu2wICpA+JR21baltIZZFE+7L8ay30y4WBciyvqIjt75gFTe4rCiwRz9KWnRQU1bM8koNmndL4EKzIIiawtENFSFuOaeSR95424C//+kdU/HeQlhQHpeyxbVGOSQjXv3itLGICW5K/AkS7BFDbvOcKX6LXiCgPaZvzw7EfHBmFL9SDf/eM4GudY0+eKMu1i8+SH6A1LPAUCk/oNtKj9622rSz+mhul5ZHxRFbhaPI8OY9r7gXAjp7Ngmy4fkVDDoDhs8kyy3P1nAJdAkQCLk7aDcFi/cbn0AmCI/zD4THsoHGyF9vTYd9ThvIPaeTQ+sXx0PcCygJSds7h+XaGYRJBmsO2+JJVU4YZ9UsXOGCK91ab/Ks27LP6K15r7Ryew5fG4YgH61xrX+3Y+8NDP+g7vrXreY71y9oWduI1vL/hI75X23bojy7lb9ZffeAR9D/9T//PtwS6tEUjLc4aZweP7F92vQbNGiVS42KySTqcEC1YWStkGtVLaSP4eBw0gjc/Fw8X85r/ACOzXqyTCAVkfLshWAwK5z1D8UuFQUgNJVoN3MPy4gwFRQaFTZyFk0/O+fCsqZOLh9pkWS5efO40gva3LIJQeYVSqIVqcrSNqTlX2ZH4OEU2qUL8MgapsTZQmF+9fNn8qIR2pZ3Id6OnexC5uXkUGmTIYQG4cfNTA1Dnzp0zTVlAUvl3UgmKZAKXFUW5tsorKowgJcAVvWTOpBp3DpOAmCIJmwlcXnn1JUsAmZOWjGTlZuK9ZdaeJmiUM7zGTBqNm4xNYM7Ffg+MDKO3rxdxCR5q3YMYnZzEDLXrofkx882pOXYc7z4eQfPkGn6xLpvgxIcwdxLefzaGX75UjOxEauAEM7cbR5EeuYbPrr+Hce8S6ilIwsg4f3r3BlonhjgPKhCdhLMXLnI+dgwcDRGkaX5FbNpqFZjSHCsaVUIzg4JLZnr5QuQU5XM+JxFLRlxXW4tNAln5TZ05f94ID/vU1Da8KMgrJFNRDS8gg4Kss6sVC/MLKC2phAqJS6sSmNXWoZifGL3an1uYtXxJYkoqw/OMwqJWmfwJQgROFhbnjWmpGK4cfpNSE8hs48hQCCIoEOJIO/LJkH+VnLflXNFHMLPP9mYomATAFXH5yY2f4vlrVy26zb/BhUumsrIyj8/u3IKKNe8chODBoydQYfN1apdZGamc+2CChAwy32hj5kruqHqLU1MzFCBreMTzF9j/iopiDAz1WcLGobExswDNECjKcfWAwliRSdLOBbzMakymKWbdNziA/NIKMul2ro9gKg0lKCsutsiraD7/8eO1ZsX97NYN3Lr9GQo5xlubinTcgYrwitkYg6HeK1AmH5yIgFAy3QykJ6U6yTe399HR3UswT0WB600pLXTdKvsk66QskoPsx8z0JNLTUuEj6JIwnV2cRQ/HcXJpFQMqDp6bhs+/dtUsVsHaiqfAVKb8VI7PxAQBKulKW5RSUkTjcrKnzENOQQmecF3KJ1DO9243QUBSgo2b1usrL74MpciYn5yAi+tsqqMHSwSSSQRrfRPDFPQL5hi/GxSJv/zuj23r/he//Dr+2W98FZnKSaX7kMa1TmVpKCkrwwTnICstBS0tz1BYVkiFJtV4m1wGNldXMTkwip3NXbY/ikX/KobHR1BeWkXQVmBpP+obnppvnpJLavzF++TXpLnTPIaHRqO4tBp3P7mLC8+/QgAH/PZ3n+JrL1SgMD2eoCEAyZH7+PrVUoRuUansaLGo0OzcYvK2cvzH99tJp+E4X5yA6y0zXM8lGFvwojo7Fk/u3cf9B/XISI6F2xVpuap+8u5PbEvt+edfsASyEmACIHJ8Hx0ZwS7n2NnW0raHs8URRWWqiUpUZ083UjgvqYnpBE/i9XJVleVPPDTcgHdjYxP5VoIFIax5V8y/NpLjGUe6Fy0qD514v9atBlJrVetZueZEP9q2lOCX4i0+onJpElviMQpS0laSIvCSOZbyiRGtyrVFlq+wQCdlwjhpaJm8ZW5xwdar5IvsTAkuN8JM/kg0yb2FigF/F48XwJyanqJSMWQuDMNjoyaDlIYmks8mP1aNn3L4aW1IMgoghrCvkiVmQQsgECJdys8qiO3Jyi2fTrlByBneoxQrlDES2KIDCVMT/hxjtSEZKiDKr+wlPq/zcwryqRSGIplyKzcrA0t8Lp5KXkWAyDHf2ljnWnCz3TC2I1BARWydACrCTVpXkfF4HBB4be5KUR1DdEYpfu+uFzM7kSaAJIOSDjaREehDeAjBJuc+JjwIeXEEWGEcO453RKgqvVDpiwjj+IiHhRnwk7WNw8DPVCI4tuq/ns2sXXyvth3w5QCIn7c26Tfn7s5fjYG5evB8Xa91eGTl1Pmil6Nzbbvy8LPa03cCe/rm6F46nFOELfhG/Ti6HT/LLUJ/RQs637Fq8b3O03fWrtNDe+kctcNPeq++Os05Z+i+1t7RV3b87M3PDvVB11v7bG5XzO3wsH6rq2pH5+gzD+e+BF7f+M1/85aiAoOCQ80KosWqU+w6g3zqgHORAJf8b2wvn8RioIeCU4ejFW/ay0oDkZFroSiL7tQKhc7qNtbZsT1iu9FgMv+DCKRE7ePLuUqixrtwcuNd4aYl6G6qlXfj1lNzKIyMCMTL1y4iM9VNDTMW98iIistKqalvCORTgN4ybUmZ3lXkWiVF6hsVodiGmsoanKw9ZuMmR3ZFHT148Iggz4uS4nycOXeCz7SPwf4+XLx40Zhod1c33n/3pxgdHrOUAVEkxqH+fhO0MoVPT01To4rE5PiE3V8mfTE4EaM7LILfBeIKwZ7SSCQnpJiGKC1DnEKZ0FVCRNuLWZlZ5vipskXS1jq7OjEzO4OO/h409naiua8LzYN9GBufxpRvGa9eeR0LSz7U5iXg99/vxC+/UIvIgx30zK2jaWgFMeSBf3WzB1dqM1HiOaCgjkZQdJTNq4uLWblsgvgMWSnpVvdPIdTq0x4Z3xyfST4vyj8jvzZl5Rej0Zaa/Gnk3K8tY42jwu1tu4tzHBsTawWae/uHkFdYhE9vfEZG46QPCSboks+Ts68NPH38gGM3idLiQszNzuO73/2Oac3HTtRZhFRkOBkuaWR5eZHPOWeCMjoq1LaHtXWpeWpubjCNUyB3kkAmryAXWQXKPh9CIBhLMObCyvQimhrqkZmdhdGZUTxueYyOwV40t7ZQqCxieKQf/fycm5eFZAoR1YeTtqqEkbKc9Y71m3/PRzfvkA4JGqmVY2fdtFLlc9LWjRiGtiQWF5Z4XyoJYzO4f/uutXHpYh1Ky/JRUVYE1VMcGBk0X8DSogIycbel7JB2qPxH8o3SlqP8gnoHhxEYGYNR9n+V60YZtr/4+TfIpLNs7lRHLZBjIF+lZ88ecsxWcPniZWyT9menZ6zwsjR6aeVm7g9Q2S9ZJqg3K8UAwZlvVRYeassDg2hqbTawp1x10viramuQYqAiAB9//KExQG2n7hBIk6SxT037HoHlGJ91fW4JX3zzGvJyMwiSJ00Tl1+lnK4HBoaREJ9oPKWXgF7b/4kJSZiZnEVuQSFSOJeyGMmnRZZOCdmZGQrLgT6OBQXg1j5aHzzhGPgs/YqsulVcT1xZCBqcQAIX3dTqPDLLKvC04THOnanBP/m1X+D87Jsv4wrpV+MrbV+RnLME6skEze0dzaiuLoOK6gdKS6VAHO7sxjJpcYVCv540fPvJUwSE7CMnJwvRkdHIzshBH8dKDuyFBMD5SkzL+ZOlNI68QSBHQR+cFESm5KG4vNSUh2kqm5+0T+OF4/m2TftR4wS+8fkqdDbcwxjvE0FhWnT8FOpndvD20xG8fqYQT9pH8c9frcXo7KIJwbqUECzPDCMjJQ37XFNFRbnGK2/c+NQS+l66fIWCOtaCa7TFobWq2rTKsba+6jU/NG1rS+CJlysppwDpDumjqrKC9KKceARdHCtZ42XxUf4mWUCWFxeRSAU4jvQ0JVcOD0Gn22VW2gkqQ7MEDZpvubDL/0cpBywqjkJWlpNgfpackBKbTiUuOzvbcthJPihaVHJmmYqWZIjP6yO/2LKtTfkYBkNpEhwnf5X8Ec/elXMheUOsIssJtA1osg2LnOZ9JbC0Ls23hmMn2p1fXEI0+6zfJUyVcmh9XT5mQVTuFk1Oya9V/p8SngoMcKsAO3mJDo3HNtf9MuknLTGZ4+UAnFUCUdUqlbVNuwJSygVqHMODLF+Oi45jvZGjuHyWlE4jgHOSQaU20xzZnUAlR2DLuqVKBWFsa4+T7GXflF5lhzQdGEGFOiET4TFJ/H4Za8uraF4OxX+q38HCHoEStqzuomoupgeu2XZvRFgQ0mNDUJIQRtBF4EWQHkXeIh9HWUAjyGtVOsyiGDmnShGkPsipXsqzYwkSuOUD87BdHvZLYPVn1qlDMGEH3xow43e6TufI301/dZpFg3Js9F7n2QWCIXyra8zyz28EvnSefeB3Qh8ODnEOkr99r3bUNwNdbORoW1JKpw7ri53qWJ+sr85/h//Tb5ofAUj9cPgjLzewpLfWT95Hi+7wmp8/nN/VNn9mv52gAD6jaOnwWZ3z1Pxh4/aZgPSb3/r2W6r7pi1ClXZQWLv8O4SIRTiOeY4PynuzXWPoQrHqtBrXe6Fzy1JPAKJkddIqRIT7+4FYozY+OL2EVUVfkfmv7FFgyamey+ta+h6KYtkRamTaBhBIq6k+RiJLxvVPb+PJk3Zssr2crGScravFNLVQlfxRvUNzduSDLBIwKGw3Pycb0XwOReb4ScgFBRR6XHBXLp+hpiDfkAMDAwNkoi3NrWY9qT1ezvPycefWXRNoKclJ8LMP8h0aG52gQBm2+mMq16Dop+JSOUzvYXR0DH29fbYtpSgVJXoMIyHPzU4hPjIKs+xnTnERfvT2T9Hc0Ye2ji7LDzRKrVvO4SqjI5vw5vqWWbSkcclCI4ZYTeGnEj4aWwGzBGpq185fw1c//zUuoBAUpLioBcfho6Yh5CeRKa3O4eUTOdji+e1T6/hCXTqqUoKxPDrEa1MsMlBgMZsafmFuDtLT0lBVUmaa6dLKigl05dhxU/sRc/CRqUir1EKRJhlG4CDfGjnlKku3JyGR4xmDhKhYap6xNv95+QUYVuJLMjrVVxO9PP/ci1hYWKZwikV98zMbe0VWvnCVGnpuLrKzss1qGU7GPsvrtH1ZSzAdRqKcpWBcXJonhRDYEeRlZ+ciMTHFLKHSxuSPJt8JZYD+7N5t3Lx722rNSfjIx0sRr8pztH+wzXFvx4ZvAdtrPiTzmoXJEYTw++yMDJw9dZ6AaZr0SmCiZ6UAy8zIJlDdQy4FhfJ4p1Fwn6mtwjQ15y+9+XkDoVpYWmCd7HNxaQVaWjstnck4gWBFVTFefOkqomMieV4Q6SeHQq6aIG2OigU1Vwo++ZjIoVa0ExsTbdr7hnIlkaL9AeHo6OojqHkFpYW5KC0tsHpy2uZQUAAC9tDc8AyzM2P4xV/8kqUKiHJHQ3UgBY56hwaQkJJowmp9VWBWEWokN64/+Zys+TaoNESTJjiPFDp3bt8SZ+GYz0OFmocGh6we48BAL1R2KzU106wIYREupKTn4oP3P8XMCAURBeIXvviy5UTbpQZuxc3JxN0E4hrPBYLZfc5Hc7fov8OYu/xk4jyyQvRTmI9CkYCyHmkLaJ4KR3t7J2qrTuIWwfsKx+vstasoO1aLHQphWWmnenrR8O4H5EF8Dg6FEuB2drbAEx2CnNR4oz85H0t4xBA0aRtVGrwEq9KSpGVmYm55HiUc09uffopN75olD56YX8KtJ824/qgRkRyTS+fqKGgTLFlnGte/an82tHQiv6iENBaIZe8qxianDNgpbcTYxDgyM/Pxh9d7Mb4SgJbZHfy3T/rw/3i9FFmRO0iIDsaXzmRhZ2WBzzVtdWjLaqrxBx/3UZgT2MyvUYAcII7nLa5s4JfPF8A3P4Fbt+6h5kQJQWoqwZSX4zaM/ALSgwEJgZswe/GDARrRVqzLSQOxsjzLsU00xWaDwNup7hGMvJwcnDpeCw+fb4cAXHxGOwQCJqFUGqIJvBSsofnQ9uD+9hYO/H6UURGRkPYRuIxSefKTVtRnMnqjY9umJC+QL6V4oQXasG2BEgWpqJYmJRz5iEdIz/hBuEU7R1iy5hwqSdu7lEGk7yjS+/7eFuIIDNLZzziCrUCC8WjyIVng1Gep537SsykOBPAaA4k1WdsEDiR/1tY3DYTLgVy1cnl7U9hEI9reNP8qgg3JKwNflPcq7RTJNRmkOo7kt7v7Km20h+B9KkeUnWpLyZ9l+VKer+iIaIJ9nwUASUk5EtDKN2hpPQ5kMaKkIr9QhoD9PclSApqQcLMQR0a7bZzU387eHsSQ349NTyDCFUVFJwhbASFUGnIREhmPVa6r2SU/3hs9wF+PUpEWyCCwi+S9MgO8iA/mHBCIRnC9ZLrDUBJHTs7FH0NeGEeakx+lkh4LWMdzHeqvbS1yXgWWj/zgxNM1lraVKlBhLwGjQ+sQP5tlTwdpRbQjcKLf9ZwCQQIvwg4GpAx8qZGfDY89s13D7w108SVAcgSYNFnOZ33QNzxHv+lc3k99FL3rBN3jCATpr2M5c/rsvNH7v7sX36g15zPP1TOJptQfA3P2/ug83UJA0Ln+54/DOzpv+JNGwMbO6bRZhAVC7Xf+z/rOf7om6Le//dtv6WaO/1Igka8TPqr3ulCToqg1exg2KOBle+IUVBaeyUPRCbKUOBGNXFDUzNl1Lowt+DYOMLK4ae+3tg8wtx+ODW0zkqC+UgTEhgmlakEoSjKEgn/DkiV+fP0OtecVc2DPz0tHSlIsKitLUVRSbBqz8gGtyyozv4Kc3EwKhUy7h/bjS3leRkYKhU4AF5KAjo+TJgvDAp4+VRTVBIV5Js6cVZ3DQPzNj36AF1+4ZoBTjrL37923BVpaWoTqmgrTDrQwtRWpNAYym8rhsjg/n9rzrAFUlQNaWSUDpaYyPTmG+NRkMnQfRicWLXVBscoPcYxUh1DjmpSk/E59GCcY07PHUjNTtOYH775nAkE+b4H+XcQER+G1N38N/+4HD3G6Mgv/29vNKMpKwi9cLEJmbDh8BCitDc220MpTQ7E+N4MhCqgV36oVg56emyNjWjKrxtISmQ0Z4Cp/kyBfJ2PapCatUkHaXlDyVgPQfGmRai6VqHOFYGx2foaCbdky+it5n0L9pc1qHORsqy0r+Uuo9l5xcSmmxiexzXZFdwK5ciCPdceZGX9meta2AWQxUJ435cuSo3IStXcFTiQlyMoYRSCgCCeVOuFzERDrXJG+nNl3teCpCfUN9GGIQLe0oJjaZ7zltzngwt/d30FaWgoy0lIJyrJRlFeA2spKqyUpp/OY6Dj2cdYsQKatsKNiGKr+L7ru7ujm/VdRSSA1NjiMUyfqzHqktlWaqI+gXBaRselpNDV3ol354AiUXnjxOdJjNtcEmTaZ7A6F1j7XSm11DbzUVOem5nD8RC3nnKoHF7Nqu0n7HSXQD4mMQ0fPMDx8hjdeexUlBO99fb0cdy/c7nhbm5ucl/t3brO9Cty+dZvCMtKi1Obm57k2StDU0UKgFoKyogJsU3DKAqdVKlCmsjfKvRdC4nKT3rTVVUCBqnp4sjiqMHtefq4lWVV0cLwngQImkuO+gc6eTjQ0daOjZRAhfK7zp6q5zvIoiH3YsHQWKpofTOG5i63dTexzXXUOjqC+qYP3DsTzVy9icXYWIwPd5iv17vvvcr36za+LzAI3btxEUXEZurt7zZUgvzAfL77xGkHwlkWG7hE4KqJ0K+QAyaX5iFb0sstjfKnp2TOsUZBqyzIhOdmclTdJ26pFqESYWtdzBBLK4N/R30/Q4EcWz9vfD8XQ7DzqO3vRypfHk2RpIvIy2TaFVwXp5Nbte5ieXUAX+yVBmpubZWBCIF/gRQlK9cwao8vHynG9eQI+0un/+HolUuIiMNHXhbXVJSSlpmN9lzyFykUQ6TQp3o2/uN2H/+G1aoLYYPz+e234Hz9Xh/zkCExyjD78+AbGCapLSLMJsqpQcN6lgpGVmUZAGUogkYyR4UlTBPZI61qnsiJtkHfMzk5xnThpF5Q/bZP8VDsQsngJVInmdglsFDSkrV79pnGUZX6PirJ8PAVtlB1d54aT5i16jzxRivUu14dyask3WDKBTVLJVdBQqFkDg9gnJfaU/ElISbLoyaWVVfI9paRZMwuzImZV71KCn+LP1rkAU4Dc2/c2yYenTR5IKFIsWkTz5to6gW60uauseH3kY+tQdLEc69epxMkXSr6za6RlMmlHkJLelY4khrxbwTvis3pOWWLUVwnDBdKIiv4LxOyRp6g8V6zHxfEjf1zfQHJCqtGf+KJ2YKIIBJWyYEtJZdnWMpUodwzbFejkGDj+XQQmXHTaUpWstPQWvJcBXfJ/c+/RuPM7Wan1vYR7SEQYojzJpmSppF1cQjoOCNK8xBhzc178sH8Xd+cd8KhxCz8g6ApchTtEpZjC4OIcZcRHItPDueR4uwk4Y8hr5ScrACGDShwVtaRE8ZPDBKl82bYpWxRwEC3os6yHDvRwDuEOgw68tw6T/offGQA5PFX3EU8V6DCwwZfOPQJnOiRfDVPw0O9aWwaaDr8XtDjacTu808/ur3Y0Xg7AcQCbmtXfw69+dl/H2sX76DsRqq7XfdUn+43X8WbWZ/6zPlg/7RKeyzYOQabznfMEeh32yt473VQ7DsA6GkflNtV9nW7xn27I/8y5XmDF0fidxaNB0UAqbYCYmBoRUenFdu2h7cUP0nrEeOSfowg9q9/GBSMHQZVzmF7ma01J9nawwf7PHsRYCZSk8F18qTiExO1EqrVTYDx9+tRSNexRg25rH8DigpeDsk0tLRVf+MJrllm9tbXDtjIiwqKolckqEkZmSwassOLD/DDxZIaKgtvgYpcQ0RbWnTuf8dki2C4ZKBfRseNVqKgos7pdE+PDqKoo5+/O/n3diZN8FjkVb2Jqatx8YJR5XD5wyvQtTVfbJAd8VoELOW1vbq2jqrKGYGkTg33dyJCj8PAsNVgKF2qpX/7SF20SZSXLzcnHpUuXLG/R5StXzAw/MTZi2qJqo0kApqbEWwHkmopjWEUM7nUuU+vawyKVqI6RaZwuiEFrez2ycguQSIEUSu08jAtFPh4JBHW+JS98FIDKyyOLWhC1GYUlB3IMVGIFoDajCFA5aFNzDJRfhbI0E+TYNjHnX4tB82ZFz/dJNIHSgELJnA4QTmEWTnAUEiIHcQUakAlEyG4ZgI1NMsZlL/9uYI1jpjZES9sCcgRulmqEzyGFOYSLX/mjEuM8BCkE3WQQpsnwSORzKDJuikBtVk62M7MGHr2kqwUKWoFLOfDnU4tX+Q9ZjbSF4CODdrZJV9mPNdIYtfL9YLO4kbVhfHSGIHwVGxsKc3YWibYpNP+KDBNDVMTQ9p6fYDgBLjJaRSwlyvKwuY6xyUkMUhDHU/C2EeT2dA/xtwQcr62yCMvO3kGMTVHYJqVb9JUWvjTgzq52VFdVmIZfSMAjHV2a5haBwBJBe3v3IGkfeP65qwR81aZxS7CrfqAc0C1qsLUBS1QghgkG++TcXneWdLljltSsrGyo1uatz24iNSEJ6yuLWuME0Bu2fWLpSqiEyGKspJMSnkq8qi3nAioRKt0kjXlycgrzc/O2jrXOPQkuCrlljE/NY3J8Ablch1/+0itY9/vYdwnLYFNOVBNQwikyJgzzBFf3HzZioH+Ugs4RnkX5hWhubEBmWhpKuC4fPLrH7wMRE66apz7EEFw+ePoEedlZxlsyc3NIH6GmLCjSy52cgMLaSkwtL5CWg5CekYPjx2oNjKYRfJ46c9q2s/xclxJuTv4n5Y7zWjLb/uER3Hj4gICwE2MTQwjj8/74g1vo6h8mb0nBhfMncP7sKdSdrLXIZTk4zxAAyKfQtkSpDBWXFJhvjtKsrFChkSK6Q9pW9K53fgInC2LxpdMFSI3lnIUCTx8+MtrcjU7FN3/0FBPLe/iv1zuxS3qqzHThuzfb8ah7Dv/q8zWI31/GrXe+j4GRSYKXUDS0tiFRiT2LC6CEtgIijQ2NpsB4ub7e+8l7xuil2IRSlkyODXE0dzjS8nvdQsNTnUtlhtfZGtbqJEFobFRijeyf4ywwQGHB55ClcJ+CQqV6tjhu23x+fd4jL1ckuASx+Ly25eVMvUaFS20JzNn2nAQO2/AkJbJfAbYDorYk2Fc4LyqJpYjuHQKgKM6rj4BUyrAClBTopO1JeZypDufi3KK5jwg0LEtZJV/VOMpCL6AjuSEgpRxye+yLxl9Ry6mkLckwKTyKplV9xjQqX8aXSCcCRvI9nKGCKp9Gy4BOPhQcSLDOfsiCaBHGgQfWXmREjNG1om8F+swPkmtEOyGyYA0NDJFnRJplXn6cErKyiqnRI2ClWpDipU79RwdsCIwpObF4spKAi/dGuT0EXh7LaRYS40ZweAyCImMph4D11UX8ad8BGuc0h5TPbNd9sIGsgBVEc4xVliiKt/VEbSExmoo8lQNF4morVYqy6ESKm5vyITHeQ6AbY5/VTwF29cuxeMlCxzGxgyDEOIgDNA7f2lg64MX5Sm1rDCUH9PboHAf4OABT7zUWOtdOsWucl20t8rAtY16ntX/YzN8ddj25Be8ra5vAkFnWdK7a4eGAVzZp7R21cAiE2Lb9brdU+/r95++jHju/OeDIeUY1Ldgk45I9A7+zZzv8p+Pw9oetOd9Ze3Y+n0l94j9dq7Wm5wv63d/93bckGHWIKAW+dIGsGfJf0mQcPZgNHP/qNy2+o0RyAm0CWSJcEbK2LWXi5kf0z63CS8Enh97lvWDMB5G5H2zj9fwg5MQQiFGYajtKWduVyiGfQKKlpRcDg9Nc5OvITE/CL3zpVRw/Xsn+heEn776PkzWnkJaZTQL1UKPKpgbrhQpZy58hmcLQ/Fu48Pt6+h2TKMFbS2MjnyUKT5+0UKCnUtjHWITjpx9/TKGTZ/mCpN1ocrWwRgjIpIrLJ0mCt6qm2gDH4uIybt78DCpzolxJKucgR2zl71H+pQxqGHvbBFuVtegcW8DEzBIqqipRWVpoJTY0LrIolpaW2taZAIyYXldri5ntNR5a8GOjA8bcBFJKS8vwoHMUC2Qcr9cV4pPmWYtyiiHwWdwMxPfuDmNkYQvXu714NrxsAjsjPsrmSn5pDmgOMauSilPPLa+yX8smsJ0EdaGYnFuxviriz+fboLDa4MJULhdqnSQcWcikTSpx6uzcMpYJbvQsatehETH0PUxMEhytrPM9tcFALTrlfqIg4PkCZ1IEd/aUYHSH3yusW9XxQ2y7VhairW3Sys6Bgb91grBFAiwvtWNtYZr5l53RnMqSsUqgJhDsm1dh62UCNCc4Q0zN9kvlLUKQrX6u+UizapuvbdJiBJm4nPHNN4VjIGVDkY9aTMpiHemSvyCVEfZLRbM3ec1+AIUSF9IyhV7Avh9T8ytoau0xS2BtVSkuXDhJ+g/Ek6Y2fHzzrlkDSwryyJij0NvfD2XnHh4YQEN9AwrzC9Dd02mBBBMzU7h87WVU1Z44BP7HEUFgZNmxCXa1NSjfl5bmZjTV1xuIVERi3ekzuHLtGpKS05GWnm7+g0pDIj80RYUqGETJIAWiDvgs2rZOUvZ6jo8lOeYYiykSmhv4tuoSpDFtw6i+oMZCzvbaPhUgPn7ilJXPqigvRnZGolk/1iic5cOVkZ6MDVky1lcp+nfx+GkrGp+0IZxM5MrFc5bXSw7zUjYkpJU25fT5M9ilEBkdm6VyUoEH9U0EWMEUymE4efKkWSS0phXUIV+tUFkoSEOTBEN9HEfluJPFWAlS2whSdIjmBQbM4Z20np2bZVux/WPj8HIMppbmKdxCCK7qcP7SFYyMc44KS/C5V1/Ay8+ftwLtuofqa8oqm5ubbTQuhqnIy7KSYjJOLdU9pCQm2TbbMsFDf2c7aWIL7shQzIyNWj6/UQJjOVGnc66VQsNFWmsbm8fv/8OL+Mub3Thbmornq3PxYmUyPP4FNN3/iOtom3TvI4CO44No+zGawKvQ6CotLQOZ2TmIc7sxMTLAZx8mv0vC+PA4Pv3oA9RWFOHRE9IdAWFMjId9LTMFQo7lyi21yXWgNAWaN9G+ghK0/ay1K+VXwljJkpfXls3lYIWKbQDpQykHfORvPInzQf4g5YgL2fyxuGakcCuLvCxGslhoTUohk9WcxEphTjqinA7lMywuzkFboQLX4oMLszMErlvIyaPSEBeDnr4uE5wRBJoJiSlm0SJDRVpSvCUwVY46j9tFYEGgwkYT2OdYAmiBUeVf073CyY8E4bTNnJySzLUdbL5dslTJF0tWNLOas//aatSzKEBGFm35KiutjtJvrFORU2JnSU6lCtJ4yRK0tLhoVmz5RKWmpNia1tasIkFHSWcpvKfKgslxXcJeAle8RLUdBZpkZdR4a/1JSfhZuSaV1RLwC4lg70lz5LUKfmqd9OIvWv2oX1bJHKlrQNz+JtKC1hETfED+GYhogq6kyB14qFPHhAYhSb7JsvJpG5V9dfF5lG8vTsmK+XySpWbVYt90yIoqPi7Zb8CDdxG4NeuP7smv5IogWa/n0XF0rsDVkW+VgJtdfviytuyv/jj+X8bHeUi26Vq1L7rRGaJFpyXn/0f3ENzRdWbwkWVUfTrEJQ6gImCyT/w/v9a9zE3KPjtgx74/bI//2V+9EVjWtWrTuRfbVHv63WnM2lUf1Yx9rZbJ2/TvqE3n4Al2gXOigTf1WXyW4617qb9B3/zmN98So9KXIlgtcJmVxdS0paj21CEdKlYsYai/coaUs7VAm4hKyfTMNMhzVYtLmq9C4keXN6k9Oeh+dj8KO/zdTQH21ao4S5yuiZBGorB8M+f693D9s4cYn1k0rSM/Ow1vvvkyiTkePV1dfKRgnD13kZpwFD65eQc37zxG3Zlq9mMbi/PU8Pm8crpU8VX1u6igAK1Njbhy+Qru3H1KYX+Ampoq1NVVY4RAaHhw0Ipha0C1PaFIJS3UisoKxFNQCiyUlJRaQj0HUO6Yn9iJEyeoZVK7ITNQ7jEx4KmJWWTG85rIGLSPzOEeAaS2H4/X1lAAZxlw0bN6qHFoUQhYKrJM/hGy0GVQWxsfnyTTjOaE7SOfgJCUTG1wB5+/chyvHMvBPAHRpz3zKE+NQGaygNAezp0swfS8F//k1UpcrMpGcVoC3ntwB3vUolS/LyImEqNTEyitLEdiSgZ+8ul9/M2Hd9DdPYwt9iG/oATf/+ufoLGpCw8f1GOgf4hjM0zAGYniojykpSYhKdED1RfzUdD+5X9/Gw1N7egfHWN/1vh3Ci3dQ3jc2IObD5vwpK3bnG9LSgqRTiYUQe0tkIsggUC1Z2QCP37/Op4+a8LI6Ai10FUsLcxbKoOG5i7c4nw2t3ZhfHICJaVKNkom43FbZJG2DMLYB4+SQ1KDtkP+hWTwKRTM9Y0N5j+mhI+WKTokkmNHoLbLceZcqf6gBKacgrVFc0CAcLTApPEJ0In2feuKegpEW1MrspLTcOalLyAvrxCpZGbaupF1YXp2FUMj0wRe7WS+Hnzx8y8jKzud7Sk6eJvzvkylIRnHKkosWq+puZWrORD3b9/Hc3IUJ7ioqCin5j0HReWmZOQiiYI1lc8hJm5aHelXSWsFjuXge+fWbaSn5aGhodWA+wsvPW+RgeRDBu4E7OSnKcfq1rYWrpkUHKurM/8W5VRra283B17Lr8R/Uk7EHwRUlR5Agkh5wIIJpLTVIcYmxpGUkmg1McvLKpCclEA6H0FWBoEW14OimAsLcjE7O00Gsy1y5RgE4tGDVninV1BZnIWzdTUIpzDZJIiS8nLx8lVLivn2T9/H+NwCvH4KWpcHJWXlljNLqVfq6ri+qAiK+as8jRiWLKaLCwsUoNr+9NtYiW5UKzKXCtuDB/ct1cPayqoJFgEngfZervMZAonWzj4roP/rX/kq4BfDDuDcJWFnYxtXLlxAEoU7vzWeZhG+FAoSNkoC/OjRU9JeODIzM8j/tkzobhHAdHd2kr80U2msNVeExdkVxCVmIrc4l/O4gNqzl/Dv3+/Hd293IY5g3rcThILEcLxak0IFhcrETCewOIqejmb4yFcPyMcUzRrFex2rrMb46CTGlPmc/VFFC9U6VY6upoYnnO84i07+2x/9GDPkH1tbPouILq85RkChaMQ1KpiKFlVAyaiBOdG7rIJnz1wwn0TNuYSr8TGuj6eNz7DkXUIklTd3aKQ9o2M5ItD2b5oCtMr1JqC1QR4vS4Btq5FOlNJB/dQuiNwXZJ0SOBNwKyQv07afUgMJBClSXCBH/mWiR7kGKLnqFBVdGQBUlF6WeRWPV8b1QJ636VuzHF9BB3tIinXDRQAdqnx2eubKMqyqCgGVMQUBKNWQnk1bwlJCFFHOB7WtNwlkfTZQRv6r9bNEZUM8QfhB4yVLqaKtleqHX1lbcjeRgqa1pi1EKaOKSrdoazaiUktKG6F0GZv+dQuskY+s7qEx5oLmelNVFb/JW/nqsUsmUyRTDZxJ9vLaTeVW26BiN7GLP2zcwfA2waTW48EOCAGRHeAlENU2YQhpBUiP2TFlO9mdxmdPJp2Esz9KC0VwxvlTjkgFTsRzrJwkqXIGd8CMlPMj0KU1r+cUYAsi3euQIcIBSAJLBJ9iyoeHIMvfWaKUS1Eg1nFJOsINOgyY8Puje9h5/F70orEQRNIX+k4HPzkvnu/cw1G41YaAM/9YO3qpabuXvvz/OAwkqiG1wee1ftjHozuILJx+2je638+d49zfaUeGEBlJNPdOT53nOTpPfbGDX/1dT9RfgVEBLntKO4K+8Y1vvKXFaJYLMvgjU+iWHA85QSaYeDND536/aTdhXBDy2ZG5T2ZCCwfmnWSal0lWqFh72COLG1ja4Dnbfnj3QzAPRWwAFzOCUZcgC4fjfDlBIasehRJM7QWE4u6TJqyQYFxuCicK78+98Sonch9v//CHOHPuLGLIcKZnF/Hd7/3Qsmn/wle+iMLiEsRT0Gi/XikbVNBayRJVGPbZk6fIysrDrXtPEOlyEdiE4Nixatz69KY5HwsgKO/Q9haZBDU+TayEs6L3cinIZTEapYbe3d1DInZDhX9tQLnQxIxlJl9b9lp0XyE1ufdvP0HTIIVyv5N88kR1hYVjS7sKCw23hIGaApmkHUuLE9WlKLx7dx8gOyuHi3DDzMQCsJrYWAqRGSqQjSM+2wL4+tlsLm4/2h8/QGZWJv7y1gg6x+bQS41agQIDvb34hG3JPK6M6SMEmCUco8CgCNy+fh8bXj/OnKzCxfPV1Ga2qR3no7I0H8X5WcjPzcSJOqUtSOH9/RZpuSK/s+g4DE7NYnRymYAqnaA2x0KhVS4nRv4aXNhKPqvSH8kJLjJGLlAKqd29QETxuWfn5zE8t4TG9kEbUznLUjmze1DkULsleA8MQywBWpRLNMbL/VsmcEQnSt0wOjlFUBWGDPYtjeOZ5Iok6Eoi2A1HgTJDS3iRSS8T8F7/+A5U+mVxYQwF7Fc4OZQYsaItBbCE0qmrUeDIv0s6lRa3onEojPg3v7AIVafP4g/e7+E4BiElcg8rAZHoW97HyepiK4mj7NevvnLNtrzmF714+2/fx+kTJ3H5wmkUc3zWyeBv375LAFuGn/ztu6gqLcGx2irSz74JmZKScsTGJiGQ4/PX7/zEBFMqge7U2BA6+7uhfE1b2+ucv17zYZFWrlxiFZUlFmEn7VlWTFn1pMRIyA0N9JsvYS2Vg2EK16XlVZyqOw3v6optV7tJD6EUALI8iUHIVUACVOtZTtviJcZE7O8+cghqUpNTjeZLSCeJnhgsU8nRVmtEZKhFAA4OqA4llR6ux/aOHvR1DaCS43fh8imkpCVyPbmxuLJkVrP4+CRERHuwuLaBuaUVAqdxJFAwLE3PEFA85PO7kZyaaGVupCkuLCzZVqGExdzCnFlKent74F1ZxsmTp1B7/ATXQI5F9U2Oj/FZ9sy6syC/RQru4bEJzM142T8CA9KqK+gADzgnfQM9uHr5eTx72oG5uXnST54JAQl7bcsKZAhMDQ2NmLX4c2+8TrrS9u02fItzaKuvp0TewdVLFw1A9PSMIiIhGd6YRHTO7uP509Vom5hHAHnl736pBv/l4z78gwvpeNBL4FOYiNDFYbQ/e0IlZRWLpNfdrSDsUZhvsO+7BCVrBC/ZVIpUuSMrPZtrKgm3P7uNG5/eIHi9grPnT6GrS9U5onH85Am89uYbyM0rRnpmrvHWgb5+80OcJ7hVipUSgvVWgm9ZgoIDwy2yVP52qsOo4B4pv60d7ZY7KpbCentljaBlg7RbjF3yFGVh11bbkm/VknquEeQozYPAtPi/FVnmeAUSYKguqixj0u6VA1ApBUzZ5HfaNvXEJZIfLCM6LsF2L5STypIf8xwBozhXAsc5GLtU8L0c63CCr9ioGIJvgqilRSR7PLa9F0N6V/3dsMgw0hKVGKXY4XpWPi6ucLNmSW5NzSgSPdq21iWvZJWTXJPAVq1KJcKW0q3zBaqjyc8ENgQGBags0TFpQ/JRslJRugLuM7Nz/D4EmTmZXCt7pMFFAu45LBK02TYTlRslm1UBbSmBol1xnU2uaY2N1qzlPGNftBZlRdk/IBgk3xzwheKPOnfg2+WaNLv0AdLhQ3IQQR1BckQIFQdXMLKj9yzJrQIPVMFDW61yGZFyIvkiK7oCW34GuvgMjvuQXk6CVAEDAyYU/0qVJB4oq5xklHaxdI4m2f5qoetlHdZ/+qC+q4c/D4YOAcnhb/qOP5oPnHCDgS7hDTtH/6wVewmQ6sV31i8ph067hwDH/pJn8WVn8Zwj4KNzbLvUPjt94H96p//Zd7qb3uql9wJfOk+H3UdjcXgP/a4AQt1LckiuWQriUN+tDc2dXcNn0V9+6bTkdMHuoX4evpePYdA3f/PfvKVvZOmSpqGLJeyl5YnQ7OAFcr6XdisC0UPqSxGOCFX7/9vbJHBqCQID62ubWPFtYHjFz7bYaQKvmYNI+AI4ibz0n1ZHIYrMT6bbTf8ar/dTK/dQW0vDZw+fUljMkmFE4vLFOly6QEadEEdh0mtZxs+cv4DhoSEuqgAUFReiqKgAZWUl1m9lyhdzkTPqDIGSrDRixFrQTxtb0dTWiWMnqlFckkPAFY6bN27gCplmbJz7MJRZg7NHYUKAyGdT4lDL2s5FI01FloC+ngEuzHAyNicrtHwLVGJDAn1qZMq0gU/vPEQwNfjJ0QUCr2pcu3jW/J80joomZFOm9WmytE2zt79teavYEBrYT2Valy/RIjUv5X1RVvzEhBTc7l3A/JIXX7tSCHf4AYb6euHzbVuiyqz0BC6SKJ4bgeT4GGRSKJYVFOJMTS2KCegkbD3s0xZB2/2bd/EPf/ELSIgLQlyUsihvceEqx8u+1bmTn5isTEaHnGv5WdQIWCyskUHOI5QaX2VpLk6W5ZtfQVqyB1lpichK8iA7JQ7piW6U5nCMScwb3hUkJqURLEyj6tgJjBG45RLYVXDurly4SAYah1OnTqKqrNK2cpQrq7Q4l8BKDvZhnI4DlBKcNDS1oKG5lQJqFZ09vSYc0tn3sGBtS1LD3lq31B9xZK5hHN/trQA8fNTI+T2D2so8zrcyPe9w4cTwpbQlW2R/2mbjIuXYyILkSVcmfTEPZZOOIK3uITm/DH/4XiNePJaHVAKOP/ppO/pnljgswchPiUFJWZFZleYJvNcW53nPeoLwZcsPt7a2irnpKYKFeWt/eHAIZ05XoquzzfIXKaVIaFAYwbwL3nU/Lj3/PD69fws9vV147uw5dPV24v7DWwQIHfByHCWQOtpaUFFVaDXzJsYnoYLzyp5ujIbPMjU5jgf37+Kll14kcBBo5nyRNpWBPFGAbnqUfV2kUuGmphxpTNU4HK/V//VeQvTocPwznBQySn5brELCvF9LUyvXQifOnz9vEZ3TBMTFBao2sILOzm4KuXCu1dPIJh1oO2WZCll+YTEK+NK9Onv60D8wgBUCS5UkeuHyORyrKcPSwhSaW54QxPRy/Sbb9qfAZWZ6pjEsdU4MUIxY1ssDanKy+oRR8KhmoyylsnZJYHiSUsgTQjE2PI7JkUm+yAt21kmrCZZXaojKiPwAG1pbzZray3uWlZabUqnks9v+HVMmlbJg/2AXce5YNDfV4/6tmxQHO6gor+ZaIV9TdGBILLJrzyIzIwmTq7v4T+8LwBygON2DG60zllOpc3wBXzmTgxPJAZgb6MbcxLApLLKsKH+VFIa9fSq5WxRMYvTkK57EVChRq1IEyJ1ByWi/8tVfRQ5B99jkGOntId5483VUU5Hc4phExSgL/DZWOA9SCLVtqUAeBXZsKl8d+fP5C5wzPusGfxM6Uckdbe9qOyo8KpT8SVvsJIVtRcTFWuSxrGfaOpym8rTD8ReocCqU7BiPkiCSwiqwrO3Jdd5HPl5u5f0iqD7Y2+HcLpg1sYA0tLC0TP7awXGPRnZ2jskP0akczYOCBQ6U5DPs0H8tgDw4EOs7fmuruCAfMVSoqYPAFR1L+vKjsbXJqlUokELPIpA+xXHz+fxmQEhNS0J6NsERwZzAhvxeVVvR61vH5sYOXz7IJ1XPZVullH2yNm+sO4lTrSwX6U3ASZYLKWt6FqV4ER1uUVFW5Husm7Kqf9DW0gbBkyL0tbKULUAJs+VvqJyIoeFBBgCVfFljExJCfsN+CajJ+ndjAvhelx/eXUc5CuP4pgWsEXQpdVGoAeX0mECUZbioKPA7ruN4jpW2E/W8prDzENASH/VQxslSZ0CPYyNAdgQ2TOk8BB0KANPaUrUBKSHiD85vstgoYpRc8xAwyiijwwAK/+k0jZ/Tnr63y2wsnDZ4Fq/Ry7F0HQb+2Pf6XYfTjg6zYvG9MMaRg7sOA0Nqh/Ngf60V9oHn6j56yULm3NM5dI4BJL7Xt5oT6z2vN+zAf4ZteI2do+sPz7Nn5pcKNDIjlYwN+pXfO4eDiwTW2KnD73Qc3d9ad4CaTpHc+b3fe+st3UnbMAJauqGITVqR0zM9uLMlo8GRsBJRantSjvTOXyeHl5x4BdD8ZFjjvn14VeiXgsHPgZuEm1pTMKo9e6iLk9N+KBkKGRIldxEFrSJulrzb+Mn1WyROav3U0L7wxks4e+YUtX6V1GlCYVEhtescDPT2ISU1xXyvsiispaFof104UVFcnSTwRBKaMm/fuXcP8Ump6B8apwawi/yCHJRR6I+PjlLoBaO8vMwWnJiEGLu0Hg2wIv9ufnbDTMUqjtve0WkpDbLS5VS5QUV3C5FkFKRFMncOLIHqyPgEfvTT99G/PI8NMs299V1cPFWJ6pJiBIVy6KWJc3EOTAxxMWsbwGMTrXIV9fXPCL5GLIVFmZVc4T3IWcLDyNjJFCbnZlBAoJQRTa2HAl/VAfxk+Gurc8gprcR/+MFD9IyvYnhqAZmxwciJDyUIIXDZoWZKoZ2Rm4slAuIb924SwDTh+QunMT016jhE+/d5H21Z7RMAJ7BtJx+bAPb84oKlVFCUUv3TVjx71kphE4b46GD2I4HEHmCalczlWsw7G1scV4VZu3nfdQvntsjK5QUyWRc6Oroo9NKp2XstOlAatZKhzs7MkYGukfEqn0yQzaN87uSXlZ6RZW188PGHmF2YwdTsFKYWx1CaEE8hmmbCSoKF/AsRnMMdatUrZKYtXb2oqiwmo87g95G4efsxGltaCOSKyER3bVmoD8mZ+ZjedeO3v/cI548TxMOPZR9BtJhZpBuF2al46+1mTCzuYJtCITcxFLOre/iV52vQNHeAf//9x7hck4/8nFSU1x7HqdpK9kVO/euctyUcO3YM773zLlLY3/yCNNK+k69OAEGFcJVawp0YjyEqFu988GPS4T4Guzpx6dwFjlUG52kcZUWlGCRY0do7d/E8AV+pWZcXeW0ewYxqXaocU2NjPa9R5F0EFZQRJJhm7mTDlu9fe3szHtXXY25xEVkpacaMAwk0zMmXbYvBmELF8XHW/R7m+QwSNhcuXjKL8p0791BeUWy1SpWsUlY7pSTJLyq2HE8q1VVRXUWgVUA6loO1+MU26k6dpjDlOl9dxq3792w7dmJ4GJHkPalJ8UhLTUZ5WRmqqiuN3iqragmgIsyCru0fJflVYlY5jmurX0lngwND0dvVjfXNNUzMT+Jx0xMU5eehurqW505joL8Xc1Mjlsson4L3WHUpslVxYHOH/S6B/FWj41y2BSnAozJhcr6WEiZLhgCYnkH9F5+Vv5SymJ+lAhhIOp9fWEJ2YRmiPCn4N9+5g4axTVw9noeWoXmLGGsfXcKbp3MxOruMrz9fjemW+/BNj6Gpscn4kizhKv+0QgVvmfMnulQiUW1PbHPs2zu78PWvfQ0XL50jmFnD46f17FcUCsgL3bGOD4+qGshqoi0tOYfLf0klb+SfpK18OX8LON+8cRO/+rWvm/P2CMddQkDPJGEpfzg/+VpfXw/5wSZSqehNjk1aWSFtyWl9a15X1rhuOUayYinAQP4rurfARxSFtbbLVHdU1kLRt/ydtPPgiGblVhOA3DQakx+etuSUx0vBIxKAGndtgUvm7vEVGklQRwg7ODaOvrEh4/8xsjrwPvuk+SDSiQqz695KS7JNwCdXA7meKBI0hkA0NDwYs/OzBEYbKKuocngnea6A39TkDIGLEopyrpWoj8e2n/RGmhdw9RFwyr9RfFo0sLtzYBGZa2vrtjWpDPnaqtPYCeSEkj943B4CPtIjxysnr5B9cHF9kC9yfiYnp81KLmVfysEBAbfccMjCTAnkW/xlhx/XJ0NAuMfvDhBBIJYR6EVSoJ9rOMJypWlrMTJgw1IMqXKFLHJaP1IY5Wsr9xXRssC0qrnIfcVAF+dGAOAIbMlSLj6vl+ZE8yNwaZYtHuIBIhRzfSCoENjUobZ/Bnr4u64zJ3nnI1+yAgmHOEBN5zqGDa5Znmv3E74QENFfveWFutbe20tjrvsJjOkb50R9L5citWnfH1509NmsaDqOGuNh1xw2oXvrvVo7Alu6Tu+dQ7/w8+H3OlkRo6ak2m98agp+NWdN8vmkeNhnu+aoHR369ujgKmAftWsY9O1v/dZbGminAS4NDrDMjDIbC2zZguFfDbgtKjasz3qx2/b9FolHWcIV1aGUEuvUlCZ9+qvQ2W0s7IdjMYATT0ZStNmGnaUp09JTqNEuLc9hkNqfHJ4HyKSaO/uxS8K/cOIYLl+o48KPtkXT2tJIQZ9iWoKi3+ScHMKBWqXgEdOY5znJiW4szk2jkVqgi8xmdHzMrBnXXvocwcseegeHUFVVhryMDDQ8e4ZTJ4/bAhBokoYpZK2cXXq0NAI6aZVi8ooYEzNU4eqluUUCgjUKQBK7BCivE5GKEXm56Icp0OZAQLTnR2FmNn79V78E3+oCVqgpTnR3EhRQWK4vUSNdhMflpkCZJ6OTs+ouBWYeBtlHcgIsLk5TG/NSmJJJsN3i8uNITcni5AdgnaBQzsXx8bEop3DajXDh08ZJ/Mk/u4SXT+ZBub40LnExEZxTbSPtWmmgA/b5UVuLbRl8/Re+ZNbAkFA5nGohcNmTIKUB7nD++FhkJn6Caj9O1J2w9sbGpzC/tIDXX32Bzx6I5aUls2RY1BRpQ/m9PK440hCZE5mctsX2CUoLVGuSmr3qpk0SbNdWlyNgd0Nl4XhwUZJOpcXtHmxbkIXUcEXc6QdFpsmyyRnC+EAPrp0+hatn6vjsUTielU+gFkOt0Y8dWQwoJEMJcP0UDopCDA8WSI1lX0MsM31Daxvnc5NCVltfCmNX8EgkBXAZvv12A750sRx/8nEX/uFzxbh1/QaSOL4JGbnUZoNwLCcKs+sESwTmlyuS8KB3AZeqMvF/ftSJsvwszJPRZia78B//th5XKpPMmqMIzggy3QkC8gkC6peev0yaHEZJcbkBCI25so/7NtaxsO7Df/2Lv+B68aOmogznjp9Af7eqCQQiMyMNRQQxsg6VlRPIH6szR9xoV6yVLQqPoAAkU+zt6UFLU4NtvTygwpGWnkFwlGv9kJLjiXdyPCkC2By1CcokDDY5d1vSKDn/8kMhBLP1IB4j5qhpUrJJ+YvcJ2AaGOzDyVPHDHh98MEHyCSdpyYlUxht4PaNGygqKIQKeatP4gkC8WXl5eaILHrs7OkwXyIflaWc9HRcPnsWJQQSAncCiFlZmZZoVYqMvouMiDJlcJ50q211AVnbZu9oZ8+CbK7lCvDeJ+9hZHIIERzXDSp/g0Oj6O5sxQsX61BRnAc3FZGlhVnOfYQJOPmlxifEGiCVb9vdz+5ZBQZVSTAgQ7ru7mon3fVa8tye7l6cOXPGwK+sR13tXRS6pOmpSeOTUUlpeDKyga7BCa7xffz25yvRNjxn0YupO7PofXQd64tUMPiMur+SWYZxfWg7eWFReaW0xbnPZ/UbeAniGpNSFxoSSAEfgonJETx72ojZWR+BbTXXSqTxnV72Kycn1/or66Dak/uCEvwquEXKpMroyEelrKICrW3tti0rviVl2hUbh6WVRfZrBWsrXNPzSwRuqUZvCjRxkYYtmEVBLor2Jk/UGEhRkyVOvl3yUVIC0ggKKNVSlJU+lO2vsg1LZUD6UhCVrGIK3FAbSmWi+oiqkqBD26NKYaMdBVlXtPXp9/sQHxeLweExLFKJU+kg+VCJvygX1jZ5BLkMrz5ADOfVTTAoMlZQhpzZNS5KeKrM9i6utaUVr4FJ9Ve5GLc3yKupIEZECkQpR9+uOfArSCsh3m2WMLngCHgqilHJiDXm2nKScqJxVLZ/7RbJiiPQ6In1IJRgbHh0jLxDuwjJXFOkj8goA2oS4ppXBSYEhoQBweEI2dvA5kEI/qpnD08Wwng+BTmfLQw7yA1chStoF8FUwqNJiPnuPWQlErxFhXPtRxiPFNjUPCkLwTbHSAqO/LxkcVRSXVnoxO8ELrRTI1AhMCXZIvoQvlD/dZiMJ5iQNVO/iTcLoGmMBd4EvI+AiuOrpa06Bxc4QEKN8D9NBN+Y0YbvdBNdb+0ffnZwhHPwo/2mq3SobW132sHz9It+M/DIex9d6wCmo18P2+E/ff+z1u0nfmug6/D+duhkBTHxPtZPZ9tRX9tfnqjvNNfqu/ixeJroWU1qDak/di15lbjn3wEvu+nfO/Sb+H7QN/71v3rLeQBqGvyn90eDo8MmSQuUv0nzlFbCps2UqbB9LRYhuHUuGOV1UfLEOQq51bUtrFOTEPCaOojh4ghENPyojlhCeX4GIl3xcJtW3oc8amxe7zZu3GuiJr5sCSVfvnqRWm0FCTQQn928gXhXtAGtsdFRrFEzFCOW1iHLnBI8ihGrTMIkGXBXe6tpgXcfPsIbX/olTM/78P0fvoNRXnususwi6LxkMKfPnjJrw8jYBAk1kkJcmqFKb1B7o1aSkKTFl2ADlZGRRe1xk1rxDgmJi48L1bYDOEYy82r/XiDk/U9uYp6LdYvA6+LJ0zhWU8pnW8ZI7wD6GhqwvryI/IpSZCnv1Tp1GhK7wM3/m63/gI4sS65D0Q3vEshEwnvvTaFQ3rt21Wa6x3JmyCFFmSfpi1/S15IoikYaLn1RS/+/J763KFISHzW0M8MxPTNtq7q6q8t7C++9BxKJBJDwJv/ecZHdQ35e1K3MvObcc8+JE7EjTpyIAmqFsjZpuXhmpheHjxBo5Rbg5NmXcejoSTwY38b/ujGOyaUIvHSwhkJDiV+j0TYJ/JcfPsXICnDjaS9udM1yQMYhPT4CfmPy1JI4CBXHSwzkUUcHmc8CXjlz2qaH5CCtwaXQGYoUreTVEraaVl3nMT2jqKgQPdSEq2qrLM5MHjUrMUgxVFmr5L8gDUSrkxR3TehfzrXyjUj2pqCwuMA0YE9qDvoGRrC/eR/8MxNsOWpcsiRYKzrz+AL8ygsYZFtriio2IdpCgiz7Z7FF4bCPYLiAmm11STHBW7TFOoqOp4ZGBhcZS+2T3yM4KBIJig80ViExjiCCAk0BH+XTcubMKb4TtWj2sRSHguJy3B3040q7H8NTS6jNd+N4dTZKS8vx3ns/xq1Hd3C4vgI1fG5p6hoai5ORxXb6g4+G0U5F4VB1Gt570I2LzaW4+qgfR+ryELUyh5S4SDx89BQVBErXP71qqxsrCNDMGZnMW2NMzMryxlFzfkxhOEbtW/GGtBqurqwSBwiwlLha00sSHooqv6+uCZNUBFbYRqmpaaZNa6Qq7tGf//mfonn/fjyiUnHo0GHScIpZjLRSTRYwKRVpFAolZVX4wQ9/jOxUL9IyMtg2Yp5awSimTADOvjRtb2+si96lJYo3pGemWRiW2roa/Nl3/pc9R2FUBOBanzy3LAglBGK61sUxqxRbOtfQ2ECeEsLQcD8eP35A8NaP82fPoa6qxolnphV1fPfOzh6jU62+u3vnHgb7h1gmFTsKXYGzosJCi58UWKDCRVqJS3RR4LgJQpKRnkGBme5FXlYOhXoNAZ6Tdqq5sR4BKjjKaqGVxHMEEcKVYqlLpHcFkB7gc9xsLwVRFjhMS0+zqYutjVU8uHUdj+7exakzZ41uOru6saSEHQR8iXy+mKkSt587eRgf3u/GV8834sbzEQpHF0F8BbYIMFvuXMfygs/8AJXWSpp8dnoqlY9dzFKZ8y/I5UJTqLIQaDTIMiBXhliMjwzzWg8yvC6LmffkcZdliVAIDAUKfvbsGZRvVSlz+gcGyD8y2W4D7MsIuAlslGhegMdD4PG8tdWm9xRuRcJY4FOxERc4tmRpl/+Uplj1TjtUAkRfUmqmJ6cQJPAW/Sqiu4Cddlm1BKJkFVJaHW9SCmIF5vgMWe9kCVWML03vK8yFALz8CLViVQFbtWJ1ZoZKQXq6hYKwuFzkCWJCAo0LVKjzM7MJ6kLwkl616lZKp0IDxcQSQBOcWGJnygHFanSRb8syo+mgaConytYgGSKfv9S0DNYABnDzCfgnyPelMMoyWFhciAzST2JiLGkgHWWlhQZ2Zd1SkF/RnHybhSUkE7XAQhbiFQI881/jczOofEhYa8wqDMwCaXaGY1WLW5SnUu+q6UTxWI0PA6jsH62GXd2Iwp8SdD327YEf/sUTdBURdLmooWpKM5lAvMQbi/x0Z/WpAvwKyFnA2ki+O8ePrG6yxsiYImd65dzVQhmbNmQ7RGtMc2zLCiUalG+b42IkS5FmvPaAjm2sI/tX8k/8yo6QNmWYEZ3qvVWmAJL2MGjSuLGNv7Ub0BDI5Kc1oKib40+73aAP3bt3Px9rwFufqqttNl6d7W9apvhbwIeXOfBOO3/wn65zZuqc4/qzJzj/7Hk6rv+1qU2063j4Wn3qmGST6qSSzAeY11jd9m62d7PnOOUoHdZnBf+tTeVH/c5v/ea3dd4YrdAYf8gkqCWopkdoALC1pSEY0CLjkRbqhDoI2fFVAoigQBeJc0dxkgJrWNyQthvC4k4k5gi5lDX9ZH40Xq5Jg49gpzAnE/NTM0indiFN6dmzHtx/Tg2EzDEvKwNf+8rrZCAK07CKuzduII8gyGKlkFgEEnv7yJDZEIpUv7wapEazakJriAw9nxq/8nuNK6hkzX785//yB2ht6+NgKkEThbESHisz+yhBGscz2jp7cfvuQyPYVAIFLatWLi81vJw0FZl4dmaebUMhrkbnAFjbXkckiTw/X/5Y1DDY+VsEnW18j6XQJqITgMP7mnHkQJPFrZmZ8YFchaCS4HCRZVFTd8Uk8H23yYycSMhPKKgnxiYpPPfZb1eKF6HkTPTN7eA71/uRFL+BqZWQmcyz47cxMtCLhuoSfOFELY4WxuJQZRaait0oz3JhwTeGeDEIanpjoxMcJAlkoqno7mu3acum2mocPdJsMYoEmDQAFd1f8DspJZUMNoQ4Lbs/fNBoI4MaoJypFdAzcnfL0ispZpp8SBSBXgNQglXJqbfYjtJIFQvpzIWzBvSiySRj4lJx98FTAwAnThw1oDnFuriSE2xVlfwfBNyV8UAMXs+rqakzy5lWfQ52dyCXoNSj6LIUfP/9uz/Gz+7fQYKXDIjvdvn+YwS2VnD/6RPc6ehGVCIHOyG/HJZHRgZIr5vIZJnyp9H0uIKPestq8H+88xxvHC5DVU4CvnmyDL/2nbt49Xg9wcUhVBTn4S/f+yGu3/4UMYtrWF6eIXDawFfO1lmy49YRH05X5aMsJwkftEzjH18oIwjftaTeNQ3NWJif4j6Pl186T7DqBBtVlGsNSjG6/sEhhMjcnre0mb/KwuwsKouKUZpTCN/sIkFunkXylxVD1hBNKcjR2cNxM9g3aAw4htrz08cPDUTIqiSL49zcPLJz8007lcUzwZVoabk4tHHl2m2888EloootVFVXc/A7THWTgjVEhYFdQfAjHxBNt/GTTESWFFlHpBVrDGrqT1YBWc4UgkR9d2B/M0IEcZMT4/AQADU2N9mqMPlgya8mQOF+6+Y1LPjnECD4OX3qFEaGR1BeXsG9yqbAPG4vJsbHHL8aPisw58e546eQTCHqn5vGOo8vLSxbgNvsjGw87+5Be1sHRoaGkcD2zKAwSkpy4/HzVmzznv6BUVSUVpqTuXIMCvRq1akEkRhgujfD2kkhQ778pbcovLeddDAcfwqkOTHFdyGIOHniFHgXRsenkFtQascK9h1Ez0qKTTOW56Vhd33FVjTHUQj+2sVam+7v7ezAHGk8YmuZoIFKDvmllLsk0nB+TrqNG01tzbI9tLBCioiEt+VO5HiKE7ij0ItRoMwcN4rI2zraBzExPWOraNPT0swPSoGdR8fGLb4UbydNUFmmAAgscHzzmcoAInA6MTVluUblFiKLpPpTKwwlMqqq6qgwL2GedC5/2bycDJvGkiielxM5hbmmdyWsZPWRbJB7hqa+UhKSzNoiwCPeIQuTwlZIqXKTD2TlZiEhSXlbo81HUPG9xBd0j4AbO8OmpAWKNli3TfbRbsQOwSLbMyaeYyMRERs7yPSmW3Blt8tNfiKwRWJlPylnq3id2k8WMVkh1pWujPJHq4ZVp6KSUmRyfAyPjlq95eertGMCgPEuhZ7I5Pd4vi/pjsBelimFlpDyLXAiZVdjVnJf40JTZlqVrJkJBcnWNK9WU8ufVVY1WbInKeMmxiesbM0mDAwOmgz1UgFwUXFSDtiu2Q38YWcIvUuymLHs0A5SIjZRGLkEN3my/DO98UCpNxpe8jRZszRdmUg5JOCuvkglsJPhQMHO5eclnzj5u8nfS/1mShR3gUZtUsgla2XNEigWsHDeTVZQ8nHWXX3pWJyEDRxgJlAh65cAt661aUrSiIEV3qfP8Pb5d31+fjy8GbjhNeHrbMqOvN6m7dgOOi7sEQZfP3+tAJWBHf6Uu4vutXM6zs+wtctAlw7rJvsvvIXrG/7JZ5E5hsvX5+fvEwalDqgKWwwNYHIPP8csX9xUZ2EU4QfH6mdIam/XFhLw+g1zrrf6sbDPL1Zhjq+HLFq6R78FtOTbJTMuObZpDPLxUdBMaZQbOxQm/nUobY9AxfxOAhaIQmJZzrcaqHkTvUdFbJtDpRyBpYmkZ+Tiuz94n4BAfjFkMNkpBEhlpr08eHAf2wRWibHRtpw2intJSYUJZRGVN81tglwDOTDrM/DnopZ2//EzvPz6l/C0tRdXbz4hIAzhzIkmW96eRECxQiYpkKC4XI1NBy21UXZePjt9FV53sg1aTT8ovU93Vy817WICsCU2EpmOixoy6z5PbUgRyJNJvBK2Wu7+oL2d77yBWIKStcAGysgYq2orMT41jaP1dcgqyEEDwYyCl1qvcWCtE7ykUFj0D4xjdGQCR47sp9Cv5eBMw+Z2JHIIpCYm5xEfHY/mUoInfq/NiEBr+xOzBJTW7MOv/d+30T+zjb++NYjGijxkRCngXxwZPDVear8p1BbFROZ9szi6v8naVlnoZSFSGpE1gT9ez8ehmAyqhsAsPT3DQl8oVIBCFSgpttLezE3L7ysbLncSYqltFpUWGzCQ06gSQZdXViKDWqKcaJWvT6mDZMXq7JvF9i4ZXsyOacvy4ykoIKAj2J2ZWTAgL8F44NAhMups7G9qNKujhHBNbT3fIRkJFEAkeaxycEZnp2OFWqGXQv5Z1wAu3biJtpF+3HnWgql1CueRMfZPHIoL85BHxidmExvv4sDYW0BCBpuV4cUbR8sxt7QONxnZR+1zOFieala8P/iwFd96+RgOHThFhpeIW7c+RjK13ijS+fxYP2qyk3GmMgONBR7c6p/H7OIu0j2JBAQZyK3cB/9WNAVhBVYDkyhSNHQPd3cGB698hgjcqaQkZSXj3qNnGBgdwRrpKSspBWeOHCNAI0gLBrDMdtWqzvKKcgrxTtJiO9wEXUkUPIGlVTJ3Ci0yg48/+AleIBju7u3HyXNnUVFRBa3QFaOQ5TA/v8j8TxaWlvGDH/8MSgeTw3LrG/chSCApX7tIacCbQcSRubtSRJ8KE7MXq42CWKFPtCpZY14gb4tai6baVgKrBIwBE0xllaVUrOZZ31Jc//RTs1K40lI4rkK49M4HyCEIS0t2o7utk/TkYTtHYZnXi76kmU8q9dSyD4GNRfgWVgmYMnH1yicEV08s7plWxZWXllty8K6BAbQTfMbHJuIbv/RNlPCdq6uasLYVQhoVu7tPnmCWAtS/OIeaqlK2N9+PQlp11vSl4kEphMI06TMtIwuPHj/CqXOnsP/oMXQTCF99cBceHldYh0kCs9HRGVO4stluWWX1+J3vP0ZtWTr+6HI3Tu4rRdTiBJoba0hHIfzxH/5/cf3Op8jMyqUCpGjxFOgc66urCq8QRSUxAdXVlWzHJROKUgQWKJjlGE8pKE0YCVRWJD4oEsyKkp9fQMEaS/6Xi9tUYBZ8q5bNIy6BSuTwKJ5S4YjkM0jgFBSRfFaQACrKVnbLGrJGOoiKEzCSy4jjUiK+KVcOiYwYgouWti7yjUTyxWlUVJaZz+7OhuLuLRp/kHIZ4n0C4bJ4KBOFUrNJITCHae5STOSfFmId1qjQKf6aWymlxMN5XvJFwnJ8Rtkw/OaQL8vdDEFMQkycWeEkgOW7KxmjsRrFvyQq3sFAEAW5hQQ2qdY+osfNiHXsRu1ASdx3d6nIBnzYWF0mr/NjhXxdVicX2yCO5Sn8ilaFK2uDUr/JmushXymvKjcgxWqzXSL4niEq/jkGwrQQZYt8x+VJskDC5dU1VAa3KPMIXvkeWhQk/zopxIolqDyeWdm55rOroM/KVVleVologpXF5QAVYI8tFpnzTaPVH4k/6djB9CaRFftZc0u5EQEURC5b3DKBqlwXqNilwhMbAQWg1TiMldwh2JPLhKZ9ZfWTtUszQAKU6g8JdSnwAgQCCmHQ9ZnFiOdlCRePEJVp5mbvBP+cWQ/eZjJPSc8FbkwR4/0CF1JewujDAW2OJc2m2nhYWMK+/K3NwNDeJhoK10eAS8YPPdT8yVUvXhverTQ759yv/610/hbdqX52Ha9xAJOdtPM2DfjZcac81VeKhdomfL3VxX475TvfnV3tp3ezEnTSucB2GaP4z8ZyuN6SU3wEy3QAonO9s0X91r8j8OJL6kH8ny/vmNvsJXiBCtQdQphO4+oFHZ8vhYzQ3Lc+pQUr5s1McJP7NrbJQDaJIKdBTZtFeOOAtyoSMNrfjcNHtQy6m8xkCotkDmsk9E9u3KdGqByMadhXX0GhW4PZ2Ul0EsjsI2CR9scHO/PLFALqeFcyB5E0SBK0TKHRUY7/ijctk4CFQiE5HX/9w3fh8wdJoDE4eqgSleW5ptUoLo1eWiu/fL4Arnx0xTSG3Nx0M6sLAGzwnUQAAmAaxNL2FEcqjozz4eMHGKM2LCac6VGy2R0OxDXcfHAPa9RoY+I5KPjuF04coaBMx83LH2Nzahb+6VmL+xVLprHJwavWlVlY7TjBc2MTE2SmVRQm0Rz8m/AkUMugEDrdVIYzDXm40zNpbfvasQYU5iuAayJivfloG57Bf/vVI1A6lAx3Ajwxa9giEFwxZq4puwRqmqnwkbm5k9OgBQyK9K5gjBtrK5idnITbrfx2MaisqGEbi4Fuopsa+yyZfl5ujqVNmaKQmgksUySTGZMhaqZbTEYBD+Xro9g9ORQQCQQ4iwtLmKKmrGORMQlszzhUVNcSmBVRc00xy0yQjExxoTRNUFVbi7LyMsRTKElz1fJsLZfXQgz54Vy9/hFpkMTMPojlAMjPzkF+WirqysttOmtxQcvOKVCoaQtkdAyPo5dAsJCMLyszm1piMmlVUbmlUJCJkJbfefeHuHHjY3ztrYvIS0/F+0+HUV+Yig8eDeJXXm7CTx8N4ztXOpDENv57r53C+EAfcvMzKXyiMDExjfbebltAcPRgHa+dxDsP+9Ex5scHd7rQNhHA+/cH8S+/epa0MoWx1UT0zWyhsTqf7HyXoCpo/mnv3/wIG9Sa01i/RoVFISDY2d4gbTjMRmBBtJ+XmWXpjh4+e44rN26hd2wC7QTVihLfUFtj/oHKJiAtvJIgxKYeKNTkT6nRPMnx1N7dji6OqRIB27pqAuQ8zPhXCJaoRBBrpWZ6TTMXKPeQNnzzPio8FH4riovHynCT74mEtlI6aeprl59KLhxP4CoLcUlpCZI5LqIp5G5fv4m4tU3MUsgMjI2gqrySz++EEsuXV5SRNuVoTW2bTFz05vP7SFerFiOupa0HTwlKXYkxOH/+BE6fO4MyvqfG+CKf29rThYftraiurEZdQx1p0Um4fP3GNZRVl6Gtp9sWySwH5tBEkKPYVPIbXGF9pBTKvqtI62Mcd1IeCwjQlwkolX5smuPBk5KEfaTJR60DBgqSef/J8xfQw37MSUnA95/5yRdm8I8u7jereF5qHMb7+xGcm8Lg+Bged7bY9KGmPmPZeAEqbnrvaIIj+eElEMSLv2yZH1CuCW1ZemTlEntXH0gYK36eEwE+wcLkaJx29w1hmEBQgUcV00vhFZR9QMw2kfxFCdi1clqCW5ZETZEqfldRSYnxFfmoSlGU9UWgWJQmkCUekUllZ2BAGTo0PZmG8dFxhx+RH2oz3yCWYYsPJIhJFwoRoC/igXJJEb3JYqgE/Zp2ky+SFHdNiWqq37ewYOEyYuSXyfe1Faqido5ryRnj59zl0iD5Id9eyRxZLiXU5OisZynG2y6BV/9gF+k2YPURiNO0/PZuFMGdzxKcW1o0zTiQT+yarNoy4DXvXzCZkprqsenSgFwyWLZZ9Fhf+bYqV+0Cx6f5L1NeWPwx0apvzgLayqon+4by7moKropjWKvUFWxY049N+5s1P4kI9qd4kMoe8y+ha24X/6trE4Fdglb2geBHdkQQGdFsW/JL+c5lJ+2i2JuAZNKAQh8JaJlTP7878c4IJgm6ZMFz/Mw0/esEQw37ZjlTgo6FNwwwwm0sEOxYrByLmMl6ynPz3TKZv+d2ZBghvEfyPeWP6Ewvqixt4YwjOi+K0j/ncc4zdUB9ad28V46eoV0nnJWLzgU6b8e16fpwGfxwfMacc3Y1r/15YGmfuldl8M/O8z2dQyrHebYDpKwydp997n3VfWFA5tyjIvU0USn/eO/ngE3PcN5Fm9pRz7O6cvyHwWi4HG1Rv/1bv/ltfeE5Gyx6KYEvDQQVYI/aq7B2DT4tK5bDrAbYMr/LqVbMMyI6Hj2zQWrhBF5kJoGdKPgitQQzDheLdlCRvEntIRGRBCbzc9NQYt+8ojL86Xd/QtARQAzLz8vNwAvnjqG+rtyWwGZnpFucGWnk6myFbWhpa7dpLK3IEhrXgNQuk7KCtdbU11tqnO+//Q66epzpmOqKIpw9tQ/jIwNYIJP0Egw9uP8AOWR4WhlVWlaKoqJ8MgkPAVgSFJ9GISYGhodZt2nLAWfWLoKueNY/k0J6aXXF6pFLoa78ZZoDDm4vYduSvMbAm5iGY4fq0Nc/TA3/KSoJSDQnH9zagMvrxjYZsBiWQOXzlucGjibI8GtqKpDO8wrKqkjrq2zfmMg43O6awJ/dmsLrh8uwuL6FmE2Cp9kJZLENP3oygMlgCA/7fbjYnI+F8V48owYsjVJ+PAqsOE8hqqXjf/G9n+L+4y4Mjih+WoiMdQT3b9+35OFiKrn5RegZGLDl9vI/q6ujVs0BP+afQ+voEO51dKBzeAiz1DDF+JTceGbKTy1zxxxI09Oz0Ns1RKG9hO6RMROOyel5rEcu8rLT0N/Xi+7++5ih0NLUZZKLQDQmCtm5uTYVoOCMCsEgZ3H5x8lPQXk4PyRAiqMAyEhJRTJ1w0TSm1ag7RJAJpI2yjM9qMnOwKHyKox1DGCF59fJdMoIssspsOTLs74pejEWTwZL7YQ051/3o6Q4G9NDQ3j5WCMe9i6iqSSNTbOOt++NoqEoC4NzCzhaU4jMHDeI7rBAGj9y7CSyWfbU6CDpfQO/eqYMtWX5+LTDBy+F9gsNhRhe2sbJmkwU5ubhv37Ygy8eLcLv/6wTtaX5mFqYwY9++l0caD6IfGrwEWSSSs4sZ2IqtDbFCoJTsTVpghZck8xukCCuc3QUzyjk5wm0B6kAnDh2Ao11DRTKHt2CSoIRMYIpKhFyktVCibtP7uLO/dsE87H40suvoKy0DN1DE/i3v/tfcOX2XbT0tiOC/Xzs0Amskfb7KXw1Paq4QBmZqezrOQwptVWs/CrliKypS2e1kgSbFkeoXbWiSxZxhe442nwIQd88xkb6UN/ciFVe29nVi9cvXuSYK0JfbxfrKXARb8BJlpIgec/H126TNoaxwzY5fLAeBVQyWggYBfTz8/LR2dGFj69fxwRpOt3txfEjh1knrYaNM+do8Tj50igkyKGmRowN9JvzcTJpR6lo5PO0Q9pfWadApsD94IMPCHxGkZKQTBCUiSQK73SCjhgC+KzcIpQVFSEhRzksM/DJMwrslTWkJZIf7iahZ2wchyqy8eF7b7N2FPyJ8RxXWxiiItDR14cCgoB09m8k6VHTaFqxK3+6wcFRU/rmqMxMTc2Qp66T1+0iKy3DrBZVlSVmadLU/TbrOjYxy/eKQnVVoSlCLe09lpz+zKkTvG/bFv1oGrulpQUul8ssIvLxExOXYidhWqi4hBTqSiytVd2yLknAs8Icu1TiOF6CK0u8JsL8seRnqqC18tXaJT2y2iZoVZ4sKZpyEoCVLDAFi8ckbATKnFXJpD2CJylvM1TCpPQqWKkAj5zCk+KSkJWRZYBF4R2kcGmTImWhDMzmB55T/XeN9gyw8owSz2v6ent3hXS6aP5S8vlTPlktrpgluKmu34dMjr1ugnBN7ykOWGZamikVmh6X76vKEuianZ1BMvmzjA5TE+MWYFagRXkhtQBFq71ZTaN5LcribRY7UgvLAlRWpOw37mtCb18/Wlpb7V0VeFnheCTIxfvlrjLLPn9/LBI/HFLICo1uguyIVZSEFpERRaBk/lwRKPFEozQ9iW2kac1oA69JckEhCFO6H1m/FBpCIEshgOTPKECp/jFLEn+bP6uBKCcESFj4izdIvqt9dUzXahNI0EpZWwDCPtU1YWAV9uOSNVLXadvDGnat+t2mJkmrznEBEud52hwcYc3GTf874ErfzKeL14efZXXbAzD2xxs/q7vKDR+zIyqXI4/0ovvD1+o6/TPQY8DL+e0AI+e9rRbha51f9t3OWOHOfbpeL2BX2fXOpiMq1r7pXXjOKf9zC1m4DJUpsMaDiPr1f/vr5lzvWLachteNMlVr01FZuFS4AJnMvvK7Cms2GlyaetTg8q2GMDKvHIcbWCOFTocoMMmI4iO28S+PprIsstYIduxqkARCZrIdiTv3WvDoeReJd5uCoNimZN566yVqXR4SYDQmNF3E+uzsbNlKwA8vf0SlNRrVit1lL8E6k6iswyitUj1eE8a3CSQ+vPyxvfDLL5zBt775JdRUliK4LN+DDQwPjWKUwuvo4WM2PZniTkZeAQfRmpY3L8KdmoLu3m7T0PQQrYTSM5bWg/iL7/8VCd2NiZk53Hv4BMohqeXMSrsip/vx6SmUFOTjLIVhTpoC2sVQy9oggKlHBgFAag6BUBYBAwlUmr5/Tiut4m1qTqsGi4sL+O4xBnJtSowafxQZSk1hNla2gxiamccrtbkEZQGCtxgyrhy8fqiUoHMNXz9bhZ3ZIfR0tGJqZhoTFAr7DzSb86hCWMjCcu3uIwvM+LWvfwWnTx1DZVklpsdn2FaRloB2clJpf/xkOIu89wDpQdGaEy3J8TjBWqYnAyG22cUXzqKssAgbpIH7d+7ZwoDpsVG0Exh3dPYYQ4on848gUKmtbUBoYx7epFX88C//DL1DfZiZZf0IItpbu9HZ2Wcgg12Jp8+f4+GjJ2Zl1CqybgrczJws/OCdt02YaDVsrPqETDsmUmllqLnvbJjw0RRCDAWcUuhMLC5heSuIpup8ZLJ/ExJJjxshs3hFRommCdYq87C2tAKffw03HragLC8NbxyptZWhSwTyXSMBvHWiCsPTSzhflYkPrnyM7PRclO87jD/4pB8bEYkEaTlmWZmcmEBq9Dr+6SvNUF62rrFZDFMROdOQi4+65uCJ3MTcegSm5hfwalMuLr3/oVksjjUfwBS17zOnTqO6ssq0VHPeFU1z7InOFSdok3sMQdN7n3yENQq7RdLibiS18OAK+nv6bMq9obYOxYVlFtZBkadXqByMsk+WKZSVPkYCJYbjtrykEpExbtx71oqrD+8gRKG7uRvH8cn2JBB4evcmGpsaUFZZQ8DMMcC6NOzfD0+al2Bhxhi1mIs+d6lAKNn6KncJSE1NprBvdjjOFilII/MzsBT0o7KkGJ39A2jpaCFdNZH+d236O4NAPYv9Ozw+jMnZWUxQMPX3DCMw40djdRUO76/FIV6vpfIa38pVqZAO7QTmK+Q9mSlenDpyjMxVjt+xtoJPYVIqSkssKXpZQTH272vG/fsP4aHCpfaVj5OYosLo3Hv8yKZvjxw6hJPHT3LMDMHvDyKzuAr/9ZNxfP9WHwYW5SwbwqfdM/hnL9fgD68O4T99tRmnyr2WReLKe1eo6HQggW1R01iFrmGCYoKmFSouUiirCXJDBDryvZKVzELgLAYJZhdtnMh6oOkrDQAlHJdj/ZHD+8kPZgnYokHIY1NZCjZdXJiP/PwcxMRF4uq16zZTUFFejhUCzdh4Jc3eZp95Cbpk8djGFPs/j0pNGnnZNNt2di6Asek5swpLtjgClY/mszVFpSnfBLaflOsFAlulmTF/Lgr/jTXNHigAsYAQa8X2E7AX6BKvVd8L/Co4rxRm+Y/yQp4DtPhKYmYpyHHJXUm8FXPRS2VBbhzyZVoOLhvwkaA0v1F+OqGO1P6Ctc4Um3KrulyJBEqJPEI+ybp6vRl8CfLNnQgsEiQlJqaa5UiWH00FCtwrEK5mGLQS0ZR50qes/no/gU75gCobgjI5KMWQLGRaCLC4vGx0o+kwOdJL0VKA7RXyCN/CEhJcWkRUQgW6lQB+Cs0HDqKyoprPTKSkJ1DdjbQQLvOLy/hOdyzuzcqa6QjjxIh1gi4qj3Ehsywmx0ehOGUH+UmK/0WllM8XvSgfqmSJ4pQl8r0tKbmsW2wLTRNqqlHtpH6wsck+tYVfkuU8JsOFWWn402Snnq7f/KpfAk/qk8018lJeo/6WO0/YmiP6MB9vdSb/OWWwXI55uY58ZtXRYecC+6rLP9vstF1gmyCMftl17AOzFPEGK2fvGZLvHHr86RRk96ts7gKkZqHjrusMv3CM2XvyvVVv8VFrE9bP2mUPRIUrZhY07ipPR1QXe/jeN33XM3Xe6qXPvTNmLdz7ruP2i2WpLrrf6YfPn+fUQ8Dr13/92yImK4AHwsAr3IFqbFVMUzMCAhpgNp/J67RSwWKckGDlCzWxtIGFFQKrbU0zbmMm5KZ4iEFZ8hpeKUvm/Rx4ZAorHGSVlfUEKan40TuXMDW3wDKizW+oqCAH588eo7bgOPKNDg4b8Wi5rBJTS8vOzS8wRi3/M8UZ0gurAxYpQOXsO9Q3hOfP2tFDjVm/XzynHGx5bAb5lpUhPSvbpkFraqrMVJyVlUNtIpba4yCFlZa8RsBH7UfTAvsaGonk+YhQhJnGr9y5jrGZSZvSmZzxUVhMIjc7w5b8Ly8sOytuqOn/y3/+/0Bz/X4DYPm52ZZSRBGavdR+PdSa5bw7zXIGB5TYNmR+DjnU5AuLi/lLxBNpADfFnYYkdybGF0P49l8/Qd/sOuqK0pG1RU0/IxfuzGz83s+o+fqW8JPbA3jQPoY3zzbCT9ClhQKp1LTlgyBr5tTUJIX3Lh63tCOZDO8whVleZprl8dMKS1kYxWTkI5fNOitIYfPBg0hnfWU5k4ZYWlyGVK1IdSXjxbPnLIL5LhmSQgtkZKSiqbHWfK7k0KkcmG9+4TXsb6jHyEA/etpuorwgwaK5v/7at3D0yFGC7QoU5BWTgSZDuSflz6VpTjfrpykkTa1EUCCleNy4+/QBJglQcr1ZSCeQiuQz1rbWCRIDNvC3CcBc8SkEs/GYWVrA9afP4V/2IzF6k8K7mcJAcYM0ONmfBF7xpDH5r0VGu9A+PGPgor6siu8ha1cI6dQilZLjvXut+EcXqin0E5Cdloo4dzZ+m30xFXCmuy/UZxK0U2koKieQHKTgHrQVbRcOlFgOzf/rnSfonljEv3hjH37/J0/wb756DDNz4xjp7cfrF9+whL4+gtDkpBSzJMhaMU8lQ354kaQ7MZWt0AYa9tWjZ7AH2xRE28Rky/INZDsoUbCma65+fAU7ZJoNtdTylXWAY1M5DJWaKZ0Cpa9vgIJwHRfPXWC909HTN40//8H34N9g+8kHaDUGft8iAX4BNpfnECSwa9h3iAJzGz/58TsElnOoqqpi3ydRyZAFZMcUBBuH/BOv0tSdBHleRraBjP/Pd/4Yd0f7kV2QiRwKqgiC67LyUrR3taGtuxNLpPE0TzqB77ytEJPTuDczHy2PW1CeX4SDjQ2orynnuAxhkeOroKgIi4FFY2hPWlsxQ7CRnpyK40ePYnVTK+YcS5Z8nuR0LsG8Sr6QTwUhhjQyOcH+5r2KzeXh2Ojr78WRkydQWFRoscGUD3Np0U+wRIXBk4m/vDaM//c/OI4fXO3C73ytCX/yUSuG/CGLaF7p2sK/+ee/ju6+HhRWl+H/+Y//NwK8Grg47kpJC6Ps42lF2ufzqotLCVCjbEpIAS+XSbMJVBJWOO7MWsT6bJM3Kk2SwKOsS3J7UFaC1HSOP4I0PVP8U/kzi6iceTyJuHP/Cc+tY3/TftJ+LALLAQvPIsYvoPD4yRPcuXaNIO4wBqlo3nv0lIA3FjHkUdlpGdhcXzW+KpqTYJNCLL4uS58WakxPjJgC7KLSIotaeprHrEXmnK/rWU/xX0lqCThZ6hRWRt8lR+RzZIKQNKv3VTgQZbhYZVkCBEmyyBC8SGlN4FjSdKcCs2qT/52eITkpUacFXRkEzlrNGtRqQr6vrHSUTmYIUNytzfUd8rk5Kopu3hdri5WkhCnAbrxogWNNWQYiCPq16EFKvQCifI3d5DHyX5QRIZ1tI6udQKDko6aiJf/YlVTGlQ8YPLZJBXKU9EweVlhsIWTkZ3fuwnmTD3JRkSVPrjGK3zizDvygax0tgVjWmbKWbeYKraEwIsh2IKBjO2lKsTYrAVnuOMTZKsVY82/WLIv8ceU6oNWccVrxaqArxsCuAqBLoMvC5SyIoUJkFige53cpzxt8d8VoC1vDrFV5j+S8Nsl6tbHdF6XMKrI6OgBRPMiZWhTY4H1sCAEOgTVNnTo9ZJcaL9B37U7J2vbAFLe9K2377Jtd7AAT+8lrNU7D99h5ofaf23RKYE3ndEb+dtocIOYALj1L/Mk2XuS0zx620QH90zN5r/Ns7SpSz9Yv5xp9N+uVjjmX6KvRuFOW833vdquD2knnDI6F67Z3c9Rv/Ma/s6lGNaTewZCa4KWVoAM6qwbWvL6WDW+YcFSQNjnd6wFiGotrwMjCKoJU2kSgvl0KjyhqG6Et/MN9SaguyLYUHnIMlLN8amoWBsbm8emtBwisbFKTTkNeThounDmKffuqCKQi4Zt2Ui+IwWtFjubeS8h4kwgQBAb0MhbEVcTCwasVM6WlVZaz8aPLn2BhcRXFJYU4deIgtYlYi4StqbMPLn9ooCI7p4CdZeveqHnOW0R8SwhLZj4+PIzqsnK4NMgXCS45iG/evYtr7Y+xGqPlymSI3kwLZdBYV4fMZCeL/oyPgz4x1lKnaGDIW1NaouoeRcG/w0+l0xD47GpvwyCfk5LsYvnUDvn36b3bmFjwkcipXaxvmhbXM7eN6z0LiKeG1zs4gX/+hWZM9D2xAX+5dR6bBIrjC5v4xqlidE0uo664CJvzwwguB42pS0NUBH7N0yt33cjwGHIyciigq2xKbHJ02Mz2ogGL3cJO15LxJYKtjZV1ZGZm8fguKioqMT45g0tXrqCsosyWsw/19mBLYIl0o9VXiukmoLqrqSaV4dcUwySGJjoo1Ltx7tg+PLz7CKfOvIFsgtUnz1oQSWGcImHOT8WKk5asPteqycbGfeZnlJmTib6uLvjn5iye21JwFcvstzXS5d2bd00zU+woTTXMKhDv1Wt42tdLgJ6GE031aKjZT6GvsCObCEl5jtxCemoyaZkCmECuf3gCpSXlONDUjAQCN40POZSWZbvx0r4SeNinZEfYJf3++vc70FiSjoLMJJSmRqO2JBP/xwe9WNrcRUbiFkbnJ8xyuuabwRvH63GyPg9//0wFbnXPIC05Efszo9DR9QhxssyVV2MBHmQT1M3PTWJ2dtamsLVqSVM5cpAW+9A0rFYKXrl6Fa+8/gZS2SfyxSLZWDy48ydOIpfCYmxwhHTvNwthVmYmlYIso+kk0vHc6LitDtVChfXNSPzhn/0luscHEeNOIvijwF3bRrE3Gd/66qt4+YWTOEeAFkkg+95PfoZiApO33/4Rx/oaaqudFEJuCsr79+4YXUjwUsKYABWjUSiS8fkZfHL/FlY2F83CucXxmq8AmBSKD+/fQz/prqioFMU5+cboxyZGkZWeg7/63k+wvbmKV186zWeVQrHOLMEwBUZ2QZ7Fj5P159rzx1ja3WKbemy6LRTJHuIzZgniljn2Bfy0YriA4+Gp8ik2H+AYlGWAAGUhgInJKZy98LIJmOfPn3NcsH3GZuFNzjRnavWVVoP+57d7KBiBtHQXfuVspS1Q+PrhInz49tu2EOX1N19HZrrb6F0r2VS3PCpEEtpD46PoJcDMcKcQSGVyXIQIkhNs+mqOoGw1uMKxpcjnGwbyLZQG+a0AViYVsRCFtiLXiw+GLXSzczO2OMlLQBZLAX/nwXPWM40KaS7GJscQpbpSQZDV6r2fvGPT9rbYiX1TXduIkZk5TIxPw5OawmdvmJKhDBGWsYO8VMJcwXj95InKu6s2y0zPIkhRwE0FCo3HMpUwCWI55GucyAKlleBy65CIUQR0CThdK58zdo3FQoujcEriPZHkF1np6TyvzB9RBDFU2sl35cupaUaBNEfgRZp/l7J4KMyFAzwEBqQncWRoTp6bnhuYDxjYUdJ61ohAVuAkgTQQxAR5UFtXJ9tnykSayHWdfSW6UxR7xUrT7IZy0QosyYqzShre2l0niCKIYf/Ioh4iKImjnMnNL0TP8BCKysrMbUX+r5pibD5wiIDYwzYRnxfYIE9jO02RP/9h5y46g1KmHP/ptN1V5EatIjmaZbLNk2IjUJel4NQxtlJUxgYF4RW9OgsTlOZLVnDyVoJX+QDKeid/vXAaIAMdBBoCGIID8r8WLxUvCbeb5KZoU8BGjay6iOE5BhfHOmQWwljFOnTAgwBp2Aij+7VLzss53cCFyuIxBy5YC5u8sU/tbAe77/MjRuf2hTXQGT1fdWJxdsz57byX1VXX6tze851d1+59twucTYBQwMdusH7gdxXMT7WRwJhdz39hMKT3cB7ATbfyWh2z3Tm6VzdtBKPCSrqQBw3g6hm6zzYrwMqWcciZNnUAmNox6nd/93e/7fxQBRykGn6YkK+Oa25dqxnlUCmnVPvkAFV4CaW8kTl7ZHEbc6u8ZtOZj58JEfFTcypK3MXr5YnUnAZw7+EjlBQWchBnYHVjF1euPcCDp+3UhrR6YhPnzx5EVUWxBUGNYMPMTkybf4EC7ElDEsGJoNxer2k8ip0TwcGtAIByUI3cDlEYLWJoaAB37j1gv0fh7OljuHDuFIGel+/hALU7t+/gpRdfRhIBiaZiNPeuKMzSArQUXkHxtCz3yKHDmCWTWqPGT5mKH1/6AAuRBAWxbGgyqscPn0AZwc4cPw4vBZscHmsaasx/wkUgpjopN1x0aBuX3nsfzx4/RE9XC548uI1pap+uxHhq4WQUCv6anYNoMtGPrl9D90g/+vu60dXWSuaUjQpqiflk+i19U9imtuoh2EsOLbAdUjC3HELL4CKB5zr6Jsh4WNGzDblIZD211DzZlWJBBMVplCttLjBPhrMFj0txZWLxrOUxJikcFuXrQALR4gERiy03Zj/PaepnYsLCSQj8ytl0hFremTOn8eThfQKrgDFuS5hMOlG8nbTUNBKiNFSl66DG5oq3UTZL0KZkybu7ScjKrUJXTwc2CSy0glB+g/k5uVAGgrAvgRyEtSpHKU+Un3CVgPRYYz0KCMK6+/rQOTCImrp6Cy/gJy1IE3/W0oZ3P7mKex3P4MlKRw5ByS9ffAMZrnRqtVQStiIQHRFDzX4bb//0Z1heW0YkaWpgZJi0H4Vn7NPujh5bYu3N8LLdnIElHhLB9rn8cAyNxR4MTgVwu20SXzhOel0G/vTjNhwq96K8KBt/+mf/A/OLcyhiv4mWtwJ+MutIBHdjCeI0Xfk2jhw4jn0HD+HSsxl0TC7iSIkXq8sbGB0dxCrHj7Rs0ap8GmVxUrqbT698hIZ9+8waEeA711bUoeNpK1bZBy8dP4OjBI2FBCbtna248ulHHGMrljszhwLl2YOHBDhK4OsxMH/z1kO8f/Nj7CZQeMXEYXN5DaUEXV84dwiHGwku2NaKVN7Ldu7uaLExVFycQ205wlIzPXr0wNirkl3X1tSS7jYw1D9sKxXlkCslTk7h5RUFZPrytwrgcWcb2jk2lSuzorrGwIbAW2lRgaXNWZxfQmdbj6X9+ebX3yCvyIZybRYWKi/pJtIJJuPYL0vLyxz/a3jQ/hwzLDc1IQWH9hFYk8ZSRAOt7Xj7Rz9BR1sb6mqqKWRAoFKC9tY2E/Qff/wxFEZD1vD2XoHzHKQkpSBiOxJ5eSVYpHI5xDoQWeCNM4fRTx6wv7IQG8vryE+NxVjnfVy6eRNvXnwL548foxKntC6kLYIHTWFpuk98M1uWdSoyss4uzc2aC4FWCMrKQlKz/KzK42c5M0lfEpCaUnKEhOKqSTMH+2HG0vTEs2wxfL3P2AjpsJ5jgcrh2Owi7j9pQ2l5OY4dO4qC/HysyEJGhVGA+uRZAti6BgpPWagAN8dngDSZmaGVgQR6ejYfRCnAvoo20JGZkWaCZVgZPjg+0wkmlL/SJ7cIggFTxMkjRANmUWGdnd15DwFQAS9NvWyTjygwrXiLXB62djZZJoEAFUbln5QvY0iggXWQlUlxyGT5UjMIdCwvL5kiqOl3hYUw3y9erwj44jlhcCfL2XJAwa0pkwieyEVY9g7GxyehnIoCxDusq9z4c7KyyAMTyb/8VFxSCJa8NkujVEbbfEaQZQOb7E8FF9+lku02Rboov4SAdAEDQ0NoPnyEAhxobe8y/+JGjj/FzpMri+UL5fjTAqb+hRD+uHMTY6vsW/arVP2cUBDZ0RtwRStPZjSyU2JRl+cmQFcsSQEqJ9yFFnzZlOLeqkW1g4Fz0pDeWyBZoCpsYdSnNkEFnRMv1UIYyXONS1nHdE6yXsdEYOb7xXv5y2hPfeCANAcHOCDFAbpmARQRcXOeS1rmSd2nMW9l/o1Nd+q8ffB+p0xhi/DUpNG7ztvuACinak5ZVjafK/8xHZP1TUBP76tL7Hb+p997N9r7aNP1Vj43B2g6x8JAzqY37bwKspO260P36dqwVc1pIOcafdU5mw6365xT2uyZ+rL3XM0Q6powgNR7R/3H//gfvy3TozpbgeScC+2DhWuaQw3vWLcUVVoEJu1zcSnIDnCQsZaVd82uIEhBsbWxg/ndaMxHJSJqOwanCiNQlbyNvu4u0z40p78wv4jbd58SdHVgiQxV+N/jTsBX3nqVgCceE6NDCG2Q8PmcCQX5XFmhsPCaj5JeuKSizBywpe0rds0EBbok+9wIv1NrfuPLX8QstR8N+ldefBF5+dTWNFj50jKbpxGQCFAJRCh5ajGFk5JX5+fm2dRWbi4FVLJyYGl6bsZCP6yzMa/euY316B2Wuwk3BaLKiEiIgZeAppJauzQipafQNJGitD969EwRGOFjnRZ8UyjIo4YXs2OpfLZlUg8sUbvm4F8KkKmmYJYMdLBvCCebDsIbFYd9lXVmzasoLSKjSMe5egqKsUUkxWxiJziCwaE+HCjPx5HSZJytTsfZmmycq06FK3YH8UZ3kfCmKdmslpZLc1VapgAuvvgKpthu0l6V/00MXsxKaSW0uMD6nYNNSZk1AKX9Kuu+VrbFsx0VeDCdjGqGAkExdTwpqdQq1wjy3DbYl9iuAi4y6Wt6RJ9a0eVOzqQArOL3XQQpEMbGhqj9xrDcVWN68tvRtLIAlECfBtIgGZx83x4/uI/up49wor4OKaS53uFhjFFYz/r8mGE/aIFCZroXY+Nj6BgYQF5ZPrIJ0MrZL6ebySAp6dZIM2LUsSxXKT5S2aZrBPAKmim/lIbaBizNBzE+OEyws2q+e9IsIzgepNVrGJXmJGK+rwVffe043ns4in90rhp//OFzfO2VA3jcPWvBQP/xL34DNVUNaG9vw9PWWwQOlfBNTdlKU9/MDJrqG3G1dxt/fWcM7SMBvH4wG2V52diKTrb8hv6ZEWP8SbFKDxJncYS6OjsoHJIRk0i6IIOXVt7+vBX/4Ff+nqX+aVbdKRAKSwvRdKABhbmZ+PT6J/j0k08wQyHdVFNPumF5iYl8C47X3k4MzhJsxmkKIgQ3laSvvXwCb710whSCDY57BZ2VP0tDbbX5lXjcVFA4Lvp6RgjA4nH89BnT/LMpxEJUvkb5nJ6ePhQWFSHEsSbwqCnpisJSi780zHHgW1nCg2dP0TcyRGC4gf7+Pvh8sxjo7kdlUTXanrTi7JljONTcZAF+ldw7PSPToo5rOkxjXuNWcaI6OtuxQtrSqstTR1hvgjj5Q0VFxRLEBVBaUoKSomKOUx9ySQfijjeuX8fJ0ydRQAXQQwCyuLpuQn6XfCsmIg47kfF40NaBK7c+4dhbRkTQjy+/cREtA8P4xeO5+P0/+kP85Po7iE9NxjdeepljaAk7cYkU+I7C98Mf/hCHqbAle1LMEqznT1JRuXjhFcTFJLGtN8yKlJSiQJ8cp/JBIt81Nw4CC00xSigpT+HkuCynmnrXIhBZg7XSV8DGWZFbkJ9nU7U3Hz5DS2cfaTWZ/CuXfCwHlz+4hGdsyxcvvIT80hKzEKcke6xcpUo60NSImsoyKkkpjt8f283CS7Bc8XvNOMiK/M67H6Ceyo1ixcWyHrJEybok/0FZcsSPxWcFAoQIZXnR1KJNTfFdtIJSUb5l8dcY2qYSKqAmPpOS4jJ3jigCiy1KAQFq5b6VPHIirYcszuPE6AgCVKz0bKV2khDT8yy4K2lUccDELzz8batVWTc/FblAcNFmM+y9+ExquQgpBqPqJF7N9l/ndVpJqph+Wi2oDB+yvmnaKpVtk5GeZvwhP6+QZSjlVhfrGkJlXZ35dimHrOqlXKy2sUEkyNeodMtocHtiB3/VC8xvUqEl32EroCC0iMzoTSRFE7xQJhakxqMuM4Z8Wzl/+f7UVMSTFepBUfw1XSvQJSU2DL50TMBHD5SbTRh0fSbg+alzEvLy2dO0swCBmJj6R8BEVhpnJaIDWgzy8D71qTZdrnsEpGXwcIADpR/L0rN1PW/Yu1ZlO9/tIXu78z+BCvte7kwGPHRE5ZJe7A7eZ1fuPU91UH+Fr3HAmurtgCm7dA/MhH8bKOOfA/4FwJzjzqZjfIKer3J5r87ptFNt53mawtZBKRUqIFwnfRios6+OFctpX7Wb2mQPUOlCblYPu95py/C94of2frw26tvcnPrr4U7DCl2aHxcvchCuVq0QwXOQKOqyVt8sUYPRdJsIfTqwirHAOjZkot1UXkYOKJKYrFi/VJuIxEhqTpMTqCwtp5BOQXp2AX/78Lyj2yxOQo01VWX46pe/gP4earwEXlUVpRgeHGQpkaiqrLS6yClzVoEbCwqQwEbSCiCLxMs/+W8Eyfwq62uR6MnArTsPkEjQsH/fPtZR6Wu29qw5W2h51oIP3nvfiOfE8eNkRrFYoKYzyTpqQIvBaRpHSYxt6oz1W6Xmqjgss7NjKE514UUKBC0sWCOzLMzIRmVBkVMfDmyZ9mPiXWgjM2xuqMPuepBMJsEIvYwMX4FNc6ll17GubGU87exESWUtVoIbBG0BnDt6nJqPFylpmTh24WV0+KPwT/7nbfz0LoXU4hr+4cV9eOedv0R2Xho2gsuYGZvg+3MAxqfATy1aQTuV8kaAWISlpfeyKMhyJJO7gnK2t7USiuza9IiEO2mCzEv9SoBEcKz8bIpRpqlZdiQOHDxgwWmzszPw6OFj63dFspalcJkMU0DYImGvLpGGgOSUZDu/wXYTQ5OJXD5MefkFuHHtDrwZCmRKUMZnKhWNgpuKTEWL0vAkDEXc8uHIJYCKI1OKJQIqJjiWA3Yy26a4uMw0OK3eTCMoKS8pRGlBvk1FnqXwa6CAKSbDLMzMxzqVBMVgkjCQph2K2sHdh3dw9OBh1FXWaEbYchLKElpRXoTa+iqkZ6XZICHRaNQjktcszS0hSPrwJiWhqjiNdBWBrrE5/MqpEnz3Vi/OHSjFb/3lPV6fiBPHjlEL96EouxCBtWUCTr7rip9gMwUHa4sxtrCBJ0OTrE8CHvbP4K9uD+HhSBDfuHgCqRmFHHswi08Ghc866ffYuTNUKBZs1ek7776LkydOoLqiwgBvcgoBM9u9f6gXqSlsMyoXC1QAFtjvmvaW4Fjjp9hsJLXsqpoy9PR38twGIjaApuoqfPXNFwm0qFDM++EimBZDkgNzqjcZczPzxgdi2B+jfN/EpEwLsaApmtmZaZSXVaCwuMj6vaW1BSlulwkEyjy2GwVtkgdFBD9KsxUg+NdCEC0YiGBfLCwu4PSh4yjNLoKfZTY2VHLcKX/hCpqaDnDMzZFpOVq3hNwix6qE0pNHD2zc5ucU4Ozpc2Z5nZ2ZNWFy7NhxNO1rIv3vGuBQZgutkExJTiagLrRVdWPjk+zfaKyRl9kUW3Qkx2wbHrd2Yo3t7U1zoaq2BvWFuWjI1ns9RudMOwaWprCytE5A0mQrkV3kg93d3bh37z7qa6kYJCoXH/uDtC/ayUzNIE0pPM4CFAldsci2SXD5VPDkThBYWDTLmBi2VndJMfRRaC9R0ZEvqACQpg6DGmd8B1nIFCxaDuoCcW//6B2OXfna8F1WSGcLsrYW4cTJ0zY9yxuwxbbRalAJcqV84gsbqBGg2iB4C5DXyeaxQQAaTX6g1YUS9H4CWKUyW9kL1aDgtJYnkbTAy00IG1AijxTAkcyTf6cFqOWffAGT2EbitVq1Kgd6zQZoOk6rx5W5IZZ10pRweJpM03OSC5pSlmuBQmWkp6ZaXEG5gegdZB2QX6espppWUsgZrTQU6JLSsk5Avrwuh3gt9lon3cZTXeY9lAECaunuFMh+KKAXGR3HcgjRSCsK8ioepPASymSgoNsK6ruxuYuBQSrQlAdNRw5jhTR2595D1NXWU5kk7xef0MY2UbozTWNem4jG2xOShZoeVJyzFeSHgsiI1FRgFJ8dj+KUEOryWBeBqb0pRYEv+fw6YMuJ5aW+EH91jCQKHyHgxBZmZZ3ch45w12/V3waLpL76gDSoBQYW64pHJN9k2TQwwt/ONKKsN461LGwZcoCNqNIBNvopQG0Airt+Sy7bZrc492kL32tF8RoDajxmoIeb6iu5b+CKtKTLBYx+fgu/k0NrDnBTHfeeaGApDKjsGP/Tc3TMgJHV0amnsI2epT1cd21OewkIygJI+uP76VnOuzjyU+ed5+g6B5B9dh//7FnaeK25ajlfScvyl2Qdueu46mbvyr+o//Af/oOTMshuplZFBqRVK9LAwh26QwGu6UXtMvlrFY4c9XQ95RnGFrcwv6KVWCGs8mFTEW6eikJu1AL+3kmtttu0WDbRShGRlIiNyDhcunEbI2NT5mOjpbDnqOV6PQm4+vFVHNjfREIRQ1ijtl2LouJiVFZV2spBNwdgpJApB7QytGekeg04KNLzHBlOAgfJ5au38ZTgqqGmApWVxSYENJC1+kuMT6BjaSGAi6+8Ys6eGvBi6ErtoBAVWvq8TGYkU7ac+WWifkKGPEVAlUbQVc5BmUlNdWUpCHeaF6+cewEuDiKSuHWeVpTtRMRicsqH2tJCrJJpadWN252J5MRk9PX02/TmfGAO4xSMbcPDBAUhPH34xHwg0tLdpukmkkEth8jEqcnd7x7HL19shjsxBjXJi7hy/SNcoGBni6L64HHcm6DQCe4gNT0LBTkeLFBo7Wc7ivC0vF/mYgU5jeUAlkVPK3oWfLMEHFqRumZMu4R1DUXsmK+IVhdJ2IkZybwvS4IYvaZ4h6mJD4yNyqWH2mAaVlYWLeddRlY6W4BavKZEOOKUnV9gPDXNYwEsfbOT1CA9bI8lA2pKVMtGMyYqx35Z12R1m5ub5WFqx2SomqKqrCzhRQL8y3B5UnDpzm2MURiXF5WiuqSUzH2DdLqLorxsapExFhhUUzeXbl7HNN9DQTB3WX9p8s5U5y7ScjIwODKMnKwCm3oaHBpDGmk0mQAuLdtDgbCOxJQkgoSgBdBdXVrGAoXDjG/UUuK0Pn+GiYEOW1hxuqkC11ucLAjyeZBvSXVBBn73ew9wuKEJRQSE8QT82+srlFS75jszNT2GA0VunG+uQevIIh72zeKlgwSlz0bwSy814VbXHOLc6agsy8ejB/dw8PARlNbtY/8l472fvktQkIXTp09anj69rLR0Ad3VZYVQAGm8zfJBKu5Q4779FOCJrJ/8CMlgYygEyWwF6GrKyqmgxOHM8aOorCgyQK2k8AEKvb6ebpsKVGw4ZV6orW/AyPg4PN5MXLl8m/2+QMWlGXfu3DTHfS3EkLVLfpVjo8MmONTW8g0lMcFNoV2aV8wxmwbl4Fvl/cE1ggcCkTdffB0F6dko51iPo/LypOUZXnvjCzZuNaUlPsSmpaafYJYETUkPUEkLUdHLSM/EYSorChcgjuehUJVjvSxKsgxKUPUP9pswlBVXltoFgh35P8onSMqb/MHMmrbow/zyBEqrihAfnY6FmS3SZJQBTN/oGC7fv842onJAMHn7xgOcPHgSLY+fYWpmCi+/cpHgvwyXP7xkSfylOY9znCjw8Cr73kPaFahRkmZNmwlAueITSdertipWQleCdY60LWVEoU602EV8RcBCi1vEyOUPJAuS+lvxw+R/lZWRiRdfvICzZ09SwYzGwYPN5je7RN4ln7ebt28bXXgIjJUO6dbtGxYzT8+TE/0Kx7b8MuOpMCrkhlbBShtxk/d43B4qTxr/K2zXNH4niCHgkqO2VgVqrEp8KLaVwJR+mA8RR62SwDvpXwTqNmwaS75P6kzNsLg8bvhZP8pQoxWBchO3vF4xvGRhbyYf0/Sj7BCKM5ZOEDo6PGKARPUYHBxg24l3JCOHipnCNwigLvp9Zq1SYulFtoMW4yjsECWirXKmkDOf41CUpoYVbJTghoqAQI1mRnSvyQPyI4UwimI5JQRaj1ue24raw4eOwsuxYHoZ30uheBTKYmkzAm/37eKjyTgqA6Rbno+LWkdpaAmpUVT8qFi6Y0Io8cagKteNJNK7lHotUnNCJmla0QHcDvhyFlxo1kbAQ7ssi44TvQNwnSksMVMHKHy+CXjJkEIQIMHPT/WbNtGSgQAtYhBvIFh1QJfTn85Ml7O6Wr6/2tSvVjr/4y22GX5wjn626TkGSPYuEnCzaU8BXJ7TPXqWxrUukdVIstPq/llRsg45ljkrhRc6z9K9e1Oqe8d0m5Wlc2IU3D4Dhbbpms/rqFO6Xg/TPQbe+HxtxmusGvrP/rfnOcfDZahsfZeyxPYlfwuDLrvOzjhtrB9mteNvXavfBryssL0XcF4MZnH4PNWArFdOJ5k1SPFmVAiFuRJ3dk8uYZncaJdMcJpQYDmUaCt4Xs0lgcdsYGZqlsI83xLOSnDeedSBe2RWGliamkr3puDNN14kQyXDWday2lg01dfYysKC4kIkEThpbtxPhisrhBhGZ0eHTRNmuDOwSBDVP9yNuaUF/Pi9j/HR1TvURqsI5o6ikeXIf0grVRRtu621jdpnhdW/uKTIiFwjQ0zPnDip7c9Mz3JAbxjw0LTFO+9/jPc/vYbB8VGCPaJqvr/8hDTdFseBeaC6CVHkCorsHM3mm5v1IS7Fi9HBSewrz7NjYu5RBJxaXRNNxih/KbWnpjq6xsaghMfDvQM4ceqkGtYYs7b6xnokuxNwn4L5g9vtOFWXi4r0GEzODhJ4VBLIedCxEIfJeUUx38IP73fhwuF9SCAQkWNwPLVvt9ttjuc5udk2bSi/LaWTKGLbqh7GzDK9SHSRSfLvxs1rNuWryP5Pnj03QFpCgaipHkVjvnrzJgYnx00rzM/JtGTcyt+YlV9AwVsMn5+AcmbaIoIvELgo/USNLDOkJz816+6BbrMACAgG14JWl331jQRYVewHCZgAteJECuQl0iMFa2YGtXgKaQqDNdLcwAQBHLX3WCI/JUNfVsT0slKL0i+HUA49Aq0YBDnIdyl0oxKSkBJHGtqNRuyuVoI9wuVbNzA9v4Jjx17A8TMn0D00insPn1MgXcOTJ3dx7/pNjI9OEnRooUESlMNtZKSPANGDOb6bpjd7KPi3FNKBdTrcXI8DFTn4wdUW/MbXj+Bp3wS2QtHIyUzBBw/G8drJGpsyFJDf2BI9UlGYmkbsyizO1ufiUGMprneMYZHoLZ7EeaI6B//13edwU6CeqOcYSM/Btd4AhgIh7C/IRFVRIUEYbLGDRrJy3QlEm0MuAfsMhdnDB49x/oUXLUr2DgHfFtvSm5WKwdEhswwdampCIftMAYo9KYk2VatAuArvoJWtCqGi2EvKL/iFt76MBf8y+28JrS1tZu199eJ5PnoLdXUNFASxaH/ebspIaXmJgfJUKkEWdoZCUNHONQ2rPJqKhVVeUEyAnAE/wURuWg5OHj5GYEbQPT1tDDO3qMRod43jI4Vjw5mCiSaIU9qmIPs6kTQei4svvGxTnOVVVaQTRb+nokFgMzjYZ4BfisbNe3csKXcmBfY2aVr+qdrFBLTarq2jEy1Pn6OooMD8U93sJ017rywsW9R3rWyWX5KS0vdNjCFAMJ/mycDowAyu3biL8+fP4aWXXzTgR5xnyqGLAvPhw4e22jKavHeVdDLCdi8pKWE7BshH5RO2SWDjNgvOJsGt6EgrNjUdKT6smE9KxiywKWAmDmwrBiUMxL93KDSjY/Hiyy9Bvq3yw1SuTgWmVnyyNL5HFBXAa9eu4vLlD0gD6zjUvJ+gPc1cN5SDUHxJrgEW9oGV31rbRs2+fZian8Y2lbN0r1YwEzCyHeXbpLyP8peV07ZFGQ9t2xiQoi7r4SbpTAqUE3w6ZADCsXhF872U9HoDq0Hl+V3FKt9fliIBCjI9A6BaYKNwQPILXQwsWf/nZGdSkSRAJ/BLJl+Qkq0FVBLkUhizCRxnqcDKohvH9nETWGby3bO96VTG8ghUqSST/2sBkwR/SV4O6ivKzS+V1aWcSzA6kEVJKwjVFqWUMQLO8g3r7utHVb0yZ3hx//FjkxGHDh626PlStmTVU05IhSVa2tjB/+rYwZP5CGyTPrUqOSFiFUXcU2KkBMTDnRCJSm8UMl0EnpQfmjmS0Bef1LhTAFgt+BCwUvtp0YWsJWHgFbYefWbxCYMlAy+S3/rN43sgQec/8+Gy9nZAi9yHZHUSUNCnQIKsltoEFCTrFdNLm4rS6k8VonL3vhou4P97e3hTWBFn+jNsDZIl08A4625ghJsDzJzy9F3QRFZ1gTTVMYxHJCf13jqvPwFZm6ZkOQKgPGRP17Wy7tm78rsAntVB779XP9X38+POrnpp0/uoHjpmd+zVK9zWn1s1eaXzb6+Ozne7TvfyU48zYMvvznn+7TWa+tqAlxXGTYSsC6VhqkD5BAnEyfIg87L8vVgyCyUCZqcoHUNgfRejgQ0zxZqGF5GM7YgEZERs4N+czacyHklGnmM5rKRtrm+FcOveU2qI8waGcqlV5BBMHT+6H76ZSfMHGBnqR9O+WmsqrRqSs+o6CVuAwUVGJMb04N4zDhwOQDIxaYdC6ztR8bj7kNr6YhBHDjZybyCDViJb5SlMgY+D9RK10YZ9jVgjY1LwPJnvxeykqUn7e/jooQGRlT3t0r+4jE/uPkBQICw2gsK1EP7RESj35LGjx8yaECUezvZSJvuFuTnTrpI82Xh0vw1H9hFMUFvWKrU1akTmUExtS4M7i8xB+b16RoZx6vQZzFDQZ6RlIIYdvEvgpcjSU8NDWA8s4BdfOIBXDuSh1EOC292iJusno803J/+5HZflxlzejcDqXBAvHSjB00c3Lfq28t7pU75Pymu5srRi1jcluNYuTUYEIe1GU4ZijGJwagtFPpcAKizI50CKtOvl0+XinkphmE0tVAFuPckuCtdt+OYXCJZ9ULqbTz65iomJKfbFEpIIzKoIvJISXOwLF4WMnPhdfOaWgT1ZKDQtpfAIDx8+YHtp+XqSCYZcAkbFEZKlNJZMKIVgt6i4Eu4UrYLNJzhIZP0KnRVeFBARBAsxScmITXIjM4dAML8YcdEExNSuIymEWlq6cfXuHSyQoU9MLGBgYAq1tRX87MGjh0/Z/krNEY3psUl0PWlDZ28/Bvwz6BjoQF9XBwpysjFHBUHWL1lLGhobWP9kpFM52F0N4nxzJXbI0P7zz57j2794BD2jPuSkJlIgReAHDwZQTlBSSPCzFvBjZ03T2QsYV87S+BC+eLwGuZ5k/NFHA2gZ86E4NwM/vdOH0qIclBTm4vd++BD/4EItYrfXEOC9g8P9tuJUQTCDVD6mRkcNpK6T2fcOjvD4Mpr3NdlKuh0KBMvjlpKEa7fv4Ktf/RbHXa75T4rO5IszxfEhxlBYUGT9aUm4U1IRG5VIYZiL9vZBtD/rwtzYNA4fqUVTUzU6O1sxMTZBgdzHsThr05tFpYX46x9+H42NjRbKRKETyDzMwrQr9oEoJBPMZnjSLNhuQXoeCrPzSHukr+QkPpughHSdzL5OJB1ode4zAqPh4UHjU2JDspzovaurqtHb22dT3ppSUmy4KfZXanIy7t++ZQDkp+/+BP75GaNVxXmT1invJFnyrn16HQ8ePYaPdDobWKYg92KwdwJERThz8gC+8OZrtphA43dqYgLjBCQD02NUGLaoVGwhuL6NUgrx/XX1lk1BfMDF8TDQ34vhoUHyPArdkgIqLD1obX9uIEFTZpr+X+ZYlIuE/J0UFytARUQsX+BAFpyUlBSrqzNG+SmwyHrrGi2YET9W9ovN3XUcOHoAH350BWksu7q6BpcuX6YyQsWM41TWMMUO00IjSzuU7CGg8lq8wvv37+LSpQ9t5Wg+aUmplBap4CySdlQn9VsC+2CHPEe+PkECa4EuuS3YKkeCLmWTkPXJcUdZN4GuXpbPjBYLaEqMBe2BO4GfXfhEr/M+KGhpNpU25cfVrIPoTyu6FQhYK+f1/rKYygiwrIwKBOCL5IdjY+M2CyJlUIFe9WlWB8ovAV9Nq0lWuLTakc/S1G2AdKgwEXU1NQStBDora2apkn/qOrZN4Y9jf4jvWcT+afLNyQnksa2nKSsuX7vGsZ5ueWr1vhLy6hvFrJRlaGY9Cn/wPIT+lXgLFcGehCdiCUWhNSQSW8pq5Yml4pTnQpY73gFd5HUCGbpfi5/SCRoVRkY+XAIv2sUPBboMfHE3MKBxRPkkS0xY0IfbSr8FVLTZOW6S5z//qalHnXGAg2MlErAI36eyZHzQpjrKQKK+UXnmd8W79T1cnjaVx2rZZpYz9SVpRrtzGe/icwyEWBmaghTodp6nEgQAeZHdqwJVpvODdRSQ4S5ZJV6i+qpclaNyw1a/MJByyhAYcqZJw4ec4zola6DjpyiwF5761M6S7FM36lYBRj3MAKKO721WrpW9d60dcMo2RuX8sLqr3awdeUPUv//3/94sXnrxMPCyZaLsaL2MTPVa0ag4Xha6gS+8TaZoQIMa19jcMubJhLbJqC1oamQyHxCFc4UxqExYJUNbJKKPxwIZn1IpxCV6yPgfUYv2m6+GhwJLzrRpFE6KdyP/nIKCLNZhnYPPawzq+s27FE4+1Nc1mgYx0D+M6ak5pPC8pkNnp6dMO3/W3o+u3lEK4Sy8cP40DjTVGuPTO0jD1YquEg4iJTE9e+6cAStlqXeTSes5cgQXQQoRbxB86PwAB/ijnm5sGiFt4OKRJhyuq8UWNc2+4WGscnDl5uQZUxKQKCkswjQFWGVdM+7feYqj+yvZ6LtI5YDStJuLQlq0JYagJf7y7egalKXrDJ4+fMb2ScIQgWdiQpwBobXNNRw/ddzA0cYKmQfb852f/RSPnj9DDMFfQkwSDh6ow5VHg7jf5cMbZ0qRnbCN6dFhRFM1CJEZqq9EA7IkRLFvRBpihlpGLfoQqBZoFkGJSJVRQEA0joBXjtOKCC7tlkOeQnwbmRkZKCbYyRbYIY3Id0ZB96TxmaWUIE3Tw1pmnZrmZb+XY40a7gz7TNq+gv+JJpStX+Z9aS0rwSBJV9NG6Xz3RIdQSXOOk66mQ4O2+sfxPYwkmCKjFz1KKyNYDPL5Cqa5aN+VwUCKAAHlhny61Kcc6HzX248fYDWSAiUuipprEPEco2dP7ifIyUbkdgT803M4feKAhfhQGg9Fl59Y8+F5Vyu8rLciy2uKaIh9r0UALtLU+MSkMVEBToUTyWRfH64pQK47Fv/jahfeOFKOf/Wnd3G+qQRvX+/CC8f2WVqgaALCdAKOQ4cPWaaAkaEhNJal460LTcgjWM1KjsOx6lzkpbrw8dNhavFuvNKYScEURCzPa3rMR01fjCibwtVFIaeQLV3DIxTyHSgtzLcYadsEMuq7YtKmUl01HTuJ4tJqMvdEm56RCtk/MIiSykpzXFcaoAmCdPnjTfvmza8zmkDp8pXruPT+JTRR+//GN98yOn38+D77t4JaeRT7dsEctz1etyWXbt7XzH6nsGQ9leNSsbMUhX2L/RBJJUHThFrUEodYjI+PYmtnw3ya3MlegoMU0mc0x3o/ykpLSQ9UKqjYFBcVUTils63XCCpSkJNdgDzS4jQB1+z8LI+52E4ZCCwvYZJC3UDHzAy8qSkozi/imFAcLdIGgYQsTUN9A6SzkK2OXSbtTpDPpBIEvHD+uE3dJbk8CJBm2zo6OB6i8Kj1ERAfi9k5P18injgiwnzaDjXvoyLitYCnH165bKERZqencefObT6HgJ+ga4718xNcHT1yAv7AEpao1ElISLGQX9PyYsD4iCyE4j2OQCGAYT3lm7YrBZjnBGazyCcV5FUWxdWNVVSQt/YPDFs0/CNHj1rKHIXQkHVfkd5zszPZT2VmWY+MjDN5oJXi7AWcIy9UKIXh/gF0dXaZdi8fNNGVxKOm+CR8tYpcWTBmZ6c4tj0Euwnkq6vmG6q8fgIhiuMmUCzZIXAicKbVzeIfStWzvUGgwrGqeFqKnaVApCpX1nONJzdBofIpJlBJE09WWAq5SWhRgHi8LPGqn84pGr1kUnKy28IBWbgjlj86Pklmp5hNpC0qa+I3UeRhAmUWjJb8RK4mGsfKOGJJruOjEUn6lAwqKCvBHMfRHMGWFphEc5w8bmkzReDwwSPGiyV7xU/FO6W4+Ldj8WctKxhdi6JS7oCHNKyhGEvGPxPZFqnxEWjMT0Facrxjmdb0IY/LcKBZCS0i0dSirFwCJJqFER8UMBMgEk1IDBmo0T8+5zNBb1zdDptMlDzXOQMRe9doU701Pavzui58jV1ndxPMEziLLvVLvtTmGyYMwQN6Z7vSyvy8XP0ULdmmi+3f3jQcd7tLNL13znmuynPO2WF+1/tqt7vZzuG687Rtemc9Vi4wdkbP1TVW5t59+p8FWtn8dL7bA3THXrnSKUgkdpifPKA217V6X7WxnXcK/uwZVrqKUbn8sLAd+q7L9Pc36qNPXacrue29j/ao3/md3zHgpc5Q51pHkyhUgoScTH/SrETgcq63cBIcOIrlNbu8gWFf0BizrBizoQQsc1C7d9fwreZkJEWHqBH3ID4phgTNnQPn3cvX8aSj27QXchlqYFl4+cUzqKkswGpwGZXlxRyAiSxPK01c1FSWMDO/iGe8Z4yatfxrZL3R/DdJ0BC2sqwnUzv/i+++Q619mVo1iZrMTv5HQWrFcXHK2u4iY+rHxOS4EXJmdpYFlZR1Yp2gQNrI8OgInhLQKJZSJjVCNdrPyES7CdTWNtZQzrqeqClCGTXDW09a8EnHMwytzpsAS6egkEXIm5puQVVnA0E8p5beUJWPkZEhZORk4+qt2zZ1uk0Gscl6zbAui0sBdBB4pWfl4cbV2yguKacWu4G8wlwUlUqrhcUfS3Als94kBq3iEu1RaCt3X1Z2Md+Xg5V1ONeQhlPlmZikdu2f4XtKSwwqCW8EFtcIQEmY1JnMAijHeWcAS8twtC5zuozZ06AoUGJsoIsgZYYmwZBApQXzLPtOzoIkVFZQaWxEWvJfMZ+UyBAUIiKD9fZS+5TjaIiCdpdAXUwwKSnefJLkYGoAUASpMUABqEEhAhUAFMgX/SlxOsmOQjsa6/zcEE0SO22yjiQ70iY18dV1c6rV9PUWy1lb38slxj/zL2DdNd3z/o0r2EkESsvIEmeW8fLJI6gqyYSXQmQlsIK+rjbSQhS+/vVf4HvwOdEbWGIfixekUUlI86aiILcAz548s9haVZVVWCATVz3FpNmIWFtahCtGlLmLgyUZ7GOZ9deQmhyNrsklFOd48GHrLGa341HIfv6TO+O4uE9WkW722wwCBHLJOz5Eb83CE7ViCwn+/M4wfv2NWowM9GCAIC093YPluYCFgsjJyja/xCUCv01W9NqduwTluzh5+Cj71sV2I9B3K11JBNo7u5FdWou/+KvvW2qdazeu2UIZjQeBejnzp1MI6twkNf5EghBvViaePHuKn73zE5QW5+GXf/kbZsW8fuM66utrCE4S7P2k4CjSt5ugMic7x8CVoubnkPZnJsaR5UmlsHN8/0Ka0SANSaFTv0vZCRKkSQgLKAuAyUoiElXoAU0dagFJVWUFPvnoIwonJ8iohyAruLmCZz0tFI6PsBQMWEy9e48eWDBjWatKCSAVOkLWKWUNUJDSspIiPof0xzYpKynGLMfiAoX34WNH8PqrLxDs5VGge1indbz7059a2BU3AeXps2cI9DcxQKG/tbtJWpOlap5AaxpJKVG4fvsqXHxPZbTQIhH5qR09dsyc7ecDfgPnsTEJFktNQTkXAuQfSQlGXzPkM9LAzUrAT4USKKYCk0ZepGTjaotUj9uURyloAQK3BQJl0bbaUYn8u7q6bfFAeUWFfddqZFn5tOqSlyCOQHJxeQ0tbW02NZlPEKfUPfHkH/IJlO+n15NiY1zWNA5ZC2XBganuIrjZYp/XcSxJUV0yn6qdXcXMcnwyHUFL4UWOEEdGZS4WbGONBoXO0BSkQJ34RUJsnCmPepaixCclERRGxXH4K69l0FwR1qk4S6AmxlMmkGfIB2yTPLC6tgbjkxM2c6J8sKKXVPb1BvnBDsH1zKz6ZMl8p+ISouCm8iL5NjnDexSsmPIgMYZ8aHXVpvKmpkZRKv8wAtx77e3wEdhHxSZYlpThkTEU5BejqXG/LVaQRU6yZ50Pk1N+1/wu/md7JMbXCOr4PlF8v/xQAPmRK2xbgsVo8nBPLA7kJcKTGGPhk+SnJ3ccxVXUYgqF/hFQVWwuW9VIgKgAsqqbAJd4sqMocxfPFMGYcGdVHI5sx3ReQEJ8T5vz+3OBr03WM/WRaaI8xrso/2Up40kd5ocztaYpSFnAnPvC1qG/vek+gS77Y7mqvwEOfndAF8szUKQ6qiynTjoertfP72Yh07W8x3kn3WH/WbmiB5tu5TkDUbxYwErXhTf91jvYU3hc72yWLytEm2NssrL1HO6iXz1f1i0p8zqneji3sKS9d3I+HWCrc+b8z/N2r56h49w+r7Ozq9/s/XjvZ3G89LKfmxmdBrMgnhReWnmi1X0CXc6+ZdNRI3Mr8JOZSfCt7kRiOuQi44/CqbxYnCyIReT2BlLTZVpPJmOIskjTP/vwKmZ8CyYg5dvz9a9/EeXl+STEHYtNU1lWykrKiqHVPtLotpBbUIDi8ko8eHgP1VWlqG+o5bVD9jJyepYg7+odwN17LdjYjoCbRPzyxQtoamo0f5AFv3yFQmhpIaiam0MHtdcDBw/CNyfn8h1zuo1NiDPGc+nKRxZH6EBDIwdtDHrGhtA7MUomEo1CarRff/kc8gmuRuYDaJ2bxFpiJI9nojqnAHEEfIpp1j8+ju7+EYK3NJw72WTWE60qSnQpZMQsRoYGjbmliOFyoLVTkCa63OjuGrK8j1XVWkiQRKZODTfEdt9ew/TUGLq6+0zDsmS3uVlI8aRTI0nCenwaBmcXMeQDvvNJD948VYmrdz+xSMxTfMfkNC+GydQfkqHcuXGXmmIn+vu7KcD7+NkPBU6U9qMpNKXSyeL1LgoHmeMTqOnGmak5mjSyaXnsNOYlvJTwVWNXw+TdDy9hYHiCUGOXwrmQQofAmCctl+LuNsHnBJmaViZ5kEiNT9Yu+TKkyNyu5fQE9gJYbCYOAhG/BhwHA2lrZGIGz7uHcPNxB1q6BtHZ1Y++gQl09Y+hb3iS7bOLlJREc9rXwBAjERBwTPFkHuw70YqmQa7e/pQMNZrgpwyjnRPIykxFb3cbgXmcZS54481X4IpPokaqOF6pNg3p4jumJ6UgRMYncJOXU4jhgTECtATsJ41VUkN2kfEr5Eci+22RtJ2QFIlPrl/C7Wc3cLqpHhNUUp50T+L3/+FZ/O8/a8FrTbkGVH/3p134Fy9XIGZ7DhkF1aiub4QnI80WIqywvvEJydiNTsHpynRs+0bx8ZV3cOfeTdx/eAf7GmrYTjsoLipFNAWT8iB+7+0fG4B+/aXzBHpetmGiCc4YMvwB0mRZZTWed/YRYA3g5LGDZgWboKIgB+ZYvt/xo8dtmjclORGf3vgUFXW1UHDM//7f/xuoP+EXvvQGqmpK8eDBHY77dVRWV7P/qPVRQqekuEUMRk8RBF1SlGqb9mF8atLAey7bZ4w01/G8xZ6rPKXKz0eWxU5XF5HvsC819b9GkGz+fQQHWnwT8Ps4BsbNUV11F+AX/4hXe28s4fvvfR89/V0cf2vw8prSwkIUCPyRpwkUkJ3gh+9+QIDWjbXNVawtL6KD48FWP7IPRwf72R6H8dVf+Ar7N8fqe+/OLfyI7anzX/+lX0AFQXZaKhWinHzyjCW0dbaYFUqLX3apbE7PjfE1djHcP4rg0ppZMl+5eNGApFIjxbC/jxw5gqnJWQL/cvPpmffPQfkUZemQn5bGoJMgPmT+WkohpVWaymKhZyWRZ+icFjiZlUcWIbaZpmPTOW5TCHo7u/oMsFVUlOLp04coyMvD3PQs3nn/srlB/Pmf/znuPbiLw4cOmWKkKPSyBCk0iHihW9ZuCk8BQyndkg9agJGbnYs08nONMW9qslkjo6JktU7C8NAQxy0BF/tRAlruFXEEDkSFHMMEcET/4bhfsqCZvxLHt4ST3mduzgFKM7NzbIdlmz70s8/lWJ7LflTydeG/zKwsU6alxMeR5lO9Gebf6KKCILeT+QXyAPbC8lLQAuRKQVegWPEaCWv5hGmKepXnLag1KyyL6hJllTKfbPAZseRTOYVl6O6mAks+f+LoCXNn2CXA1GpJCel1Xri6uYsPR0L4bjfB9268SBgJu1sowCLSo+RvSb4ZH4281AQ0ZcVSxrjMQpK4Z32z1ZWkby0EkQXMVjTqk7xYinB4elHhRHi58cQwuBI/04cBKG52TJ97wl18VBYfLZQzoMBdxz+7Tp/8J7ChTa4lzn3OtWoXsyCFy+JzxOs/39RzKs+K+QyQqM66wZle1DGHn+sqYQq7warsfBqI4j16N20O2Pq8/rIAawzrU/ULA05toh/9Dk8t6jqBTgEhPnmv/Qgy+VvYRuWZ/xj5mWSDAa+9eoXbxcrTw1UCP512ctolvOl9dFxtrXt1Ltwv4U+7fu+Wnz9uv7l/tqrxs4t5WJ8Wmd5AFrU6DmyBLe3mHEmCWVxexcDcmiUPlbXLvxuNAJJY4i7eyNtE35PbKKBAiEmItE6YpuC//fS5Cec1apGa0ktNS8UvfO0NAqAxDPX1IpuDOkgtTlYdyn8y/1S8/8ElDoglrAaV0oYC6MwJ06A21sRwZDJeRHxiNL77vbcxQyColSGHjuzDV7/6BkFJDDWbJGq7BebboulLOQtrdZGWW7MnuJOZUehqZV+I7xVHUKAyFGwyzqWphG20PH9ipuKizDQcrajGrhwpOTCu3LyPaFciDtdVo8BFIbcdhYXVZVx6dAeBuXXkuz040FhGZrONyYlJgoxkvjvfgwNNKT/cvDe4FcLQ9AwOHTiCZ897cPLEMbz26mumiSby/H4yX2lbBflFPJZvjJWIELFGQPJdioACNWamsM7pMbj8ZAxfPFWBwPgwBywZGjV8TaEoencarxMjqa4tR0FhDjIIJBWMdodCUtYaOdP7pifQWF5OwKWgtiFqy5rWA1YIap4+eUpGkWXTG6RkW+Wk8AExZG6f3LhDLb+NICeE6YlhE44jo2PGbMVgPiXgu3PnITo6n6Ozp82c7BVDa5Pn5RR698FDgm2Fewhh1jdrU0d+MtIItnNn9yDuP+vCyPisOdxqCb0CaPqXVyjsCBZ5zRsXX0RyUqylftFiCjnyaiBqgEmBIOnDlZyAsrJMm/qaHQ/AP7dImktGDgHWyaPNZn1VyJE537T5nigu1C5p5mhdk4WcKGtssDycR5oPY2Z0Bt+gkGbTmcVICWy1QkpTQcr9tsh3+fTWbSwuLuLJ9Vb8k1+8iDdO1JsT70+ud+PrF2o5hjT1to0zBTF48vgB4nMq8O0ftmCRSsrxygLSSsA0L1dcJJLIyHsImCsqyil8KGgoHBcX/Zj3TVlk/5aOXnx0/Q58i/PYV1+FipJSMvFEzPgX8endm+gaGsA8n9fe24+RwUHsr6/HhfPnTCBp+kapc7TEnw2GBdJMb28XgV8Qp869iJkFP65c/RgNVRV48dQJtncID+5TCaqtJfhUgFdnlfP09JwFHZYVRv3W1tmFW/cfEizIcu1De0cL0jKSUcty5Ki7zXGufpH1UlxKaU+iIgniOL5FFwpELMFgFuW0dPMDUqDLMiphLo4lWWolrD+98QmC68uWFidiN9LCliRFx1MTjjKlUbyMxIB50v7w1AT5iQ9NBCWywMySBo6cOMHyPejv7sA+AlA996//8q+N53zpq19DHfs97CMYFRGDlHgXIilQ23u7LQNFGcflr3zrV7AY3EArlQN3TCK+8MarOH/2LMeO4xujdDaa+nJRWVEGggXFxsvNMSWKlXOu44WLiwsmZMSaFIhYYQVkkRpkn0kwZ6RnYHR8zJzTZSWSlVDWZEoA0ssygXs17t97igDBa0FRJt5++4eYJfBVjseXXn6Zz9jB4yd3UVZSiPKSEgvQrDGidGgCUIoftaZpfQKeBbaXCV8JNv6T0t1DsNVK4Owm8CnIyiXd9CAnN5N1UHR0CRflQt1EYlIcx1IcwTnlg82WyJEeBAIJVMLZ13IoFzDjPTqncBgbBM3yJVOw5LUNJ5SGpuDkmyixLH81hX6IYB+sUSFXrESVLRqR6PKxLZWBI0h5sUmgKuVBPEbWPPmCSuAKBGthiNpRiqneXasgJ0ifm6Q7F5VZrcjXKt158oB99QcwSUVabSK5sxOjhRA7VIp3cGV4A+/17dgKdnVBHDaRFxFEKmWgrPmSP2XpiSjlnkBAJdAn4CVYoDor9ZCmkDXb4gRNFehylFzz5eI7CzBIwAswhIGOjkt465316Vh7HDCgA/ahEyI8gQoDMvz+c1v4euOPfBfdEH6Wc9z51G3OlJtu2vvP7t37yg+VrV2LKniG5TlARscEOFSu83TW0z7tLrsmDHTMIsbDon0904Afr9KzNXMhMKY/XW/X6SLbnHrquEBQGAhZ/a2lBPKpfAlg8jozZhDH6Ly9N+uhTwG/z+93pjxVabWPgFb4cXqWnm/jQse022+nHgJ8doC7A1T3buRm9+5t5uOlimqqUZVzkKH6a9c0gwUOYGkYIjbN+UsL2ljZwAgZ1swaCdAA2i5GIzzYInEUJIVwBMNmMVoPLEOO0+u8JpWD9FFnN1raekDyR1JcHF67eBY1VcXwTc0gkYytrFDO0HmY4cBTDJec3HyLk7NMZiRN99yZU7ZaZXJ8CoF5asUcVIq9I0fcdy7dwup2AjzeZHzxyy/h4MF6W0klRq5gqJpekyOxHGRzc7IpVJPJnPwciJGG9jVYS/JzKDxGUVXHewWXyECmR8ZRV1qCzNQ4NBG8xFDgy9rXMTiCJ509SEhPxZsUTplR1GY4qNdDmxgOzCN6OxY7FApFhelYJqDRFJ1WEComlbRKlaEuUQBZhUbIJzh88qQT+w/sR26eYmiBmvEUGWAiy41jv1AbItMaGx3HHEFVHoGjphqysvPRP7+Jy8/n0Te9gm+dqkRq7BrSIqmVulLZvjUI+BdQmJ2NUmrqEho1ZYWIDm2grlr5B1MJOHJtQYF8TUpys5GRmEhiY+1Yh+jIHYKwKAqhVVwl0Kys3s/nrhO4ldn7iGm4yBxl4Quu7+LUicM4dqTRQMyFl15EY2Mz8grySfAxeP68G1/60pfwhTdfx4EDh8yXS/4zeRRcGwQ4lVVVBM1HUML2Lq+sML8T+YrFJqagd2gKx0+dw5nTJ/HGqy/g2KH9LOt1tqcHh5prsLVKEJWR4QAfvouiXcs6qAUiAugxWuCQEEsgXAvf+CQe3L5LRhyFfIKu5sYaCmlN8ezaYoRii92TaiZz+TttkMnvkEbkBO91pyEnPdcYvsJnaIXb+Ni4ga/ZWZ8tv9f0wBCFXR+Pr6zDEiQfPLAPhGUWtLEoNwM/fTCC9x4N4Xd+YT+e3Lxsfjs3J5PQWJBqQqihIAVDXUq6TKZFRjExO0sGQnDMumiBQlVVHdra223l3tDgMMd3BJ8/jeqKMpw5foL0E0fQHcDv/N5/wkRwHr5dKkubITx92oZzJ0/hi6+9QoCiPHfy6dhAZ1enWZfkcyIHdfnbpKXnUKDE4tLVTxBBYXDx1YuoLK+Aj/TaQICSnZlDxUfhIFYtNpVCSci6mJiSgv7REQwNj1DAl+LgoYOII00pRMSjFgLMZMXTC7HvlwgQy7HD95U1RysjI+WDFe0IAUkzrWYTAFDsQCVxj6bgW1xaJchV/KVYKDiq/NySOTaa6vchh3VKTPBia43jd5N9urVBGvGivLSAdaTyuLmL0sI8fP3Lb0KJmVs6RxERn4yKmioCkgdYJOjUatBUbzrOnH+RwpBjz1Z1yw1DjsDUctnWfgKD9t4OApc0/LNf/VUkEmx98NNbOHf0An7lm19CA8FvYlwi72PX8F3Hxkb5Dmwn8oKn7Q9w58EN0kkcioupJPmDpD8JKZifl3J3ChALzAgUqBABeDJlszTLai+ZkkTFTAuOdK+ENaWWamdBn2W1l3uEVjAeOnIIZwgCNS6SqUxqTJ8+ddp8+MRoZNWSZUDKsCy2s3PTCBJ8KoAvZZ5NN4pXSQAJAOQqAwJpUKs4FRJkem7cLDfqH4EW+WTqnaM0A8AxKCBG6QEXeXh+AXkPaWyeYN78ha3fZYlSvj+Bb/Y730LTawJcOqdrFAlfwWJ1jxZFqS4S0or/tU6ZpPukUBcWcGxuUC7ERvC3i0ppBuljjmVQBnkzKEgpD9hnm2wrpW2aoCIeTeUhm++kVZF9vQOYJN8tIihNTc8kjadRQVrGLGlFoTlkkeuaWcBPRqJwYwzYIN8X6ErZXUdRxCJSo3fM0udOiEF1RhxKvOSPVObEhzT1rHeULMjJzqJCkmT8U8dl5VIfypfOmSJzLDcCIObvx/Z0BLdGLL+rQ/gp2rDDbDOBifAmIOM4i4ts2PrsB5t+E5FxkzVIZWoTiHCAj/ObRemfPUdWIpVvu07pP33a/rnFR4BS1VFfmeKg47pQz9DFe5/hnypI95l/lZ7E744lSeDduc4BPyrFAT56P5WvdtBUrI5ZW/B6A2Z6B/u9B9B4gYGhvc/wHr7GaI/l6Lc51xvtOc+ThU/X/DwA063OVOnnWxigho9b8VaGvvMcj6tt9V1H7X35xSxeaiRVwEG/RJj8LRTIr/Zy8h8QGHN8vLSibgN9s0EsE3AJkAUJfGYiUsgLtnC2IArnq/MshU0LGVhZUTF2yACvfXoXV67dwuLCOhKik5CbnU5GftKYYB6ZZTQfEMf3lkO5rA211KZv3b6H8vIyAoRKKK+e4noN9A9heGSUGlU8r5tAHkFUAhl9z9A0Zgj00tIS8L/9/a8bQ9zdoiZJrcvJ2E/BNDOPR4+f4MWXX0OKN8t8wVbJ9Jep+d598phgiPd70zi4FlCcX4yHT5/iyvXrKMzJwpnGOiSxxeSwvsNOkvVuYpkaYUYiyjjYc1NSEUmhmpDIll8liN0IYXljCZW1ZWzDKMzNBDEyPEStKUQtzmWoW0SdmJqKWZYjxtPXO4wKvuvQUK+tOOqn1pWepqjqCepGA8da0aMk0v65WTLVDExFZuD9h/04Wp2Fo3XpePh8FA0lWZgc6SCDS0A5wVVdfR1cZGI+Muk1apSuJGp9SwtwU2NWQEItz46j0JOVUU/aZDusrK8YcyL3N8vR8MQMgWYvzr/8Et9llMB3HJtryxQow/DP+5BEASF/hfzsNIKTBL7fBsFZCTV8N9t1Fc8JuHv6hnHxlRdRUV5qAm1leZVMaNuEiSwuWuFZWVVtDEJTDQUFxZiYmLa4Yb5AACdOHoInOQqpSdG2JLwwN4/vsYSaihKbslHYCzHKUQr98vJK0ofDcEXyLgqcdAqzNb7vBoVbb2cbcvIzUV9fa7n0SgkoQKYsy8hgb69NgW3ubJq1sJB1aunppkLgw6H9R1BK2lAcIFlxNE46Wtssl15mTg6WKTTXd7fxne9/F0luD/w+Py6+eMEsHZGxIWyR3jJSE3C2yovzDXnmcCvn9B1XAXKTd/H2w3EDYzsEyPllFTaQtyhclMg9MUmBVCnE+E4rRHRyLK+srCFoz0VTY6MtYtBUdcyutOVYXL1+C32TI4jku2vhy3DvODJT0vDVL1xEdbliowE3rl9j3Vyoq6uzfpZTuoKmKqjwp5/ewuHDx2zVmZycn7W3kPZDyOaYjaRwXSHwz0xNQyYFlBhLBoVJe3sHwWgQrZ1dNjX3yiuv2CKLrOxc7DtwAPkEQB9e/QCLVDxe4DhUrsGUTC8Fm48MilozgZcYFJkRBQcFFmld/EfKn2KSCYgprIEzLTUPP4Wn/J+0Sm9znUyZwn+L/EaBeVXH2ppKcqUt3H98H70jk3j84BnWeU9jYz3p2Ie//N7buEYQ3trZwXLc7K9pm3p68eIrBByOZUKCUFbdndA2Zuan0NrXgyt3PzWn9kxPOl4+e8HGr4DWV7/yOhUGN0gGZpUPj3P5mCp8wb0nd9De/YhidR0DA4M4dvgUgeWSWUQUvka+PxZTjM9OoPBW9PSV1aD9ln+XHK81PSiBIGG3shKkYkmljwJbwalleWxsbEAcFVYpzUpFdqD5MPsnmormEoaHqLTx2L2799HQtI+gZcMcqA24qdlJb1J8tapaKby0KnR9d/OzaSaBBVnDpHg8efwYxSUFGBzpYxvJd9RlIFh+nBrXymoimaLQCNtUSKXsJnNMKIuGjpvc4XM1ZSwlR+BN/myZWtyTKAdztvseQJBQ1kpbJ2bjNlK08lBTvKyXwjGoLWTN0rSmLC/KTKCy5e8mmTVNXhCfmMx2J32wbnI7UOqtMuXjJe8appLU2tZBftCI48dPIoFjQtkS5E8qq34a217xCedi0vEnPS6ML0ZiO0JW0A2k7y6hOHIJSXxfTS96yEQbchKRk5pkLhcCVfI5Nh8p7llZmWzHRIIuWcGc3VnBKOHvTLXZ1Bo/RVdhsBQW6NZJ3AgN+Keh4ky5qT11RKc1bgREnLZzgJy+K4q9rhPf+gx88XoBGCtTv7WxkPDXzzd7mv2vU2HfJpvOY5laXKFPpwznOttUlj70x3paKXomD1r9yHPl0yilzaxjHC8qRxeq7rJYaVNICh0MA0hdK1D689OtKss2XiNFQpuul3FFuEbPFm/Tp9pc11kd1EYsJ1z3sF+dLgwDWp3RaccC5jzTrnZOOz94g7Wlju0dN9Blz1F7OZv1qHUsT6qCulfMwgCYhBbP6WX0cpqy0QogPwXp6hafw/Py0wggnqCDJE2mV51GoUCh5acQfvnN17C8vY45goiZeb85GqqNdjlaNMBk9Xry8BEGKOi0qkVL47VMWIFLxSS6ybz/4P/8v3Dl8gdkRruYoJDv7e4xq5ummrR8OZrgaZECQIRWQCbw8ksvIJWalVLyCFAo9YsSFg9Q+75z/ylef/PLyMnjoCSTdFMDKigpQzY1v5yCAkzatBwHLhmRmINyOeYSVMlHKXY3koBRgpkdrUZno0bHsXPIjAMUGmvba9TEF9D67DEiVgKorypCRm4a8osLqWmvY2hsjEwnmZp/nAEmBd6LiY7HrVt3bbpBg+4LX3iVAzKWwu4INbU8vECNO5tMcot90dXdbf4fmlrUw9ufP8LKZgh/+uFzHG+qxH//2TP8h+8/QUVpphHo9gb7L4bExOvlKxPJAb3FukZQ+Ofk5aKYQn2eYGZlc82oQIZsRdGWL4kCwI4Oj8I3OYfJ8Rn+9mGOWrnSQc3OTrI9F8h4V8gIV02721EAU2q0iqEUa4FvV83aoMjMGlCanrZ4MJFixo4To1aliZZk3RGd6fvg4JD1++TUNLp7+tinMXavJd8lONuRoPN6KISDFpdMg+NAczMFTirqauXPt8xBsQMt0vASQAvsyJojB18JNk3bdLR04OTx4/jt3/zXeOu1C6isyCfzLSA4DLJeu+yHWKQTvGgJvQJZCoj3s14zUzMEikEUFpXY2Hj86CGZaQJBp98Yc4IrAdkFOVhYD+Ldqx+jjcI5lu3hYnsrxpijucOEKLaDNr0mv57RsSn2UTL+23vPsRUVhwkK4YmldfyLP/wE//SPbmGGwLqCYC8mowDw5KH5wAnWL8c0ZQGC8fEp8yeSj03AP49YjgONQ8UVChC8pudkWkiGzSDbgePu7//SL6KaQFX8ScxA9KXYUlqJlpmVjbzcAgyPjuLRo8c4dfIUAXs8KouLcPrQIWRxjN6/fwc3b11DYNFn9K+VhDNUlBRJfXp62lZFTrP/NP0oMGf+Xmx/sjIKWA+aGg7iwoVXceLUORSQBlfJcX728Qf4+NYV7EZtIaT0ALyeN9kUssIHaFWfptvEOG0VH3c/FRCFH5GQksWGcgSRBJygwhPN70kJcVTeqklHAwT9A0jOKMGjtk4CtkUo3pnP78PpM2dQVZlPRSREZa4Ph0+cwBe/8gtoI3iU07zXq/h2FJLJboKuCEt4ffnqZTztaLXp0GyO4xTS1P27dwh+c1BcmAG/f8Z8DhfJ8wQINAUtGtaK3yzSVWV5ucXF8pJmVxaCFotLTFgBleVnKcCUwetKyyrNh1InkwmEU70ppDOt9g2ZpTKD4EvxsUSfogNN6dsqRI4jrTI+duQwljmWtGjl0YP7Zgnu7u5FmmK08dnnL7yA9pZWdDx/RgA6yf6RdXAdfR3tmBodM4C1St6ZSPAXS9AXy34S61HYHvmiffTJJSoZqxYzrpF9GlxyEk7LB01CXXVRuCDn3WWtdMITKFajgiLLsiOA5KFCrSk35UIUABOI1CIiFxXrVE8KgUu8ATqlClJ/CLQIGOvdk0jX4h0yCMgtQdOJmaTnAir7qWlUvCOiLOCvIuNH8nlyYRDvkcDWgiX14fO2drx3+bJZv46dPIns3Hy2OQU6+y6CQGKT7aeV2kvrO+hZAP7boxWz7AvARbLNsnY3kBO1g3jWmUPSAlxXp0bbwjJdI0VbPFIzQwJgApcCVwJbAmUCVk5ICcdCJVkrWSaaVyiOMOiQjJYA127TjvyUpBeo1zgWqAlbbyTD9b+OO5aYPYsO75Hyrk33qy3s3r1yTf6Hd5bHD9v/zk0ikEXrnXS9Vp7qmDbHaiUA4jxH12kLl61NQEd1M2d0fqp+ApuqXxi8CQjpnH6Lxlma3esAPY15DnRuYWDqlM13tnZ06mAAjoelKPACfnXqoHOSTXpntZ3aUdeq7TXlaz5vfLbqoOO263msgp4SLt95rnanrnon/ekiA6b65HPU1pIbzrWUt7/9279tKYN0owhMD1LpAl/SNFVhxWURs5N2JAfoUQoH38qOaZZa+TIVcmMjMh5pURu4kLNi8/gSXH4O0FB8NDKLinD5+m30jU5R8BDUaWVMdRkO7q/GIAXULsuorCjlS4ODMBMVVRVwU3tTqgZFD9aquIKCfIyOTnAQb5FJuZwOZZ2Tyfi6e4fwpKUXuYUleOv1F7GvtpznCBIUmV1/vPbO3ce4dOljHDqwH/kEHkK95mSnlyczcSc7DuZaIUmaYD1X8PTJQ4ufdIAMPILvLu5uzooc0Mv8PUiho3xjZw4cQm5KGkb6+7G8NIfXXn+JTCMDCgCr6TgFkI2K3qZQyzTmglA0gccmJil07z+VwI3C+TPnoXxhcm4XuDxy8DBmZmbIkLzwLfhNQGoMSvNdJnMXOItPz8M7D4exuLqBfv8mGnLdSIzYRlVeskXSjiXI0/1iuppC6yHAjWa/JkXGYmNxxQa/ltVHcfAroa4WBmxuUaiROW6vbyPVnYa1lQ0y2wgKqmVqswsoKS/idausTy6JjEKegz2/sIh1XIR/IYCsNA9S+Y7b5FglFB4aJIrUffvefWPYL75wln1DAmRbThBka0WetHZ1g3vPfyeLALystIz9EGnTn5rCmJ5hG2RQIPFZefmFxngpC7kpho5WY8ZhORiA1+2yKOuZrJ9AvGKWKX5TOpm2/OuGBkYICGrIxN3G7KenRmz1ZndXH9LTM43RaXq7+cAB9n0BGWosbt+4bdaMPDLlwpIKPG99jsH+bjTubzY/p9LKCoKuPAvgu0KQfpXgZHUtCC9BS66bQu7UeYvAHaP2IrNWWBGlO9laW0VGBts46LdE1n9xvRe/fLwMj3oIChrz8Ksv1uDX/sdtpLsT8H9e7oJ/MxKry6uoKy/A0sKUWT/HRoZRTDCoUA0aw4qzJlA7H1jEX/3sbWzGRWCCdLRJQALynvMnjuBocx1803PsF6fdNV0lcCtH5FXWSVawZJajQKRaJfjo8QNq/B6cOHzYAPBATxd8vmksLAVQwndfXXOE6/jEFFJcboyMjlik8YOk4RiOT/ETWVwUCkacSNPnCXHJVHyykEjh2tHfYX33CpUmWTOC0urE2Pg+xpw11jkmJVic6RPHEqVypTBIxEmTD21RoyXw0GKQpqb9mOb4WyQdRydn44fvfmwKWjVB9t/7xS/hwosXoCwJGV4F3QUBTyxaOrpw8MBh7JLn9Q8MELjV8bkE/xwXSo/U2tlGpW8TM3NLuHntOgpJV9/88pcQmJ9ju7tQWVaOj698YrQb4rhKSkoxLisfRwkjWXwsOj3frautG6ePn6eSqGCta/Cme6EYf5oilzIZoqKnFaKFefnmOC8LfwRRVBL5j0K6yKYpy42sOeoz8TElCN+hgJfjvVZB65j6UD6zCuWTxnG1wmvFUz2eVPNdevenPzFruJt8rLOtDUtUJJSTUdNfaleiOOpLivCv90ky/re6sWbThrX1dXyfeOSTN2lFtxz9Fc5DvDvI9xBNyKqkskw5YxuI77JzbWxLGZTju4CIHN1Fw+prPtQAmELLLLL+POj4Y4kIOG4kiwSeNOWo2H6yJOqcQtfYYgOCAMV2EyAf4ztKwdQ0uIuAV4JWi0U0Bfrg0SObvjx09Kj5u2kFo8SfwOIyx9AW6VUzD9s7kbg6k4g/bd/C2k4stkSbVPCyQ+vIiwpQIY8yS1xmUjQOFBNUu7WKPhHx5OURVB5Vx2gCZuU9lW+mpTxi28rqJauLTSfaLtDlCHTtCusggS+rvWOd0rAQmHAsNBpLJr+4hYW9AIEAhf3mAY0V3afrBEj02079HZsV5dy2t4UPqD7h386nynH6SrtucM45dXc+PytIH3vP1XGTyfqpS7g77yKA4lzvWOt0i11pt+sGTQXa+1F26KgDvJzy1HZ6kL2fPch5pPbPQVL4vHzYHSCmoz+/qRzHUkgZxfoYMNu7yAGIsow5M4ThZ+g/fdgnvzjP0lP4Q/9sD5fjnIv69V//1zbVqFVlKlQMzQFayqG3SqG4ZoNbGowEswiyfzZoDGiV771KoTwXIRPuDs6kzuNsQ4URizpF1gbzt1nbwl/99U/NkVWBHOtryvHLv/gVjmn5NmxR0KZzkKWaFq9YRtshrTAJkFETiGV4LQHp2MQ0n7ltjSgBthRQAFE3672OO7dbbIn06VOH0LyvnIAhwbQJTR3cv3fXTOdKsqoI+S9eOMX3VEdFGkMMcZDKrK48hIqKvUtGk0RNXgO/jJp+I0FgFM/vsD3UimqjWQKMJd7n57G6iiq8cPQY3FEJ2OX9G5vzKK8oNmC1srZEBuex4I1yBs7w5lCjKsYa21qo2kOhLP1jbjWIDz+5iis3bxDYVFr8pRaCPmnmyR4XfGTsLg5SLXeX39WSGByZrEjtTGMF6goz8VJdDqoK01GaTc15PQD/1DjvpYZIAage1wB/ePcePGTIGQRjAnVhPyhXvAteghqFeJCWt0IAwYamFhhkfzt9nZScimmfD82HD1LgK2FtPPtLSVyVjmmddVt0VlaleuAhcxFjzaHQUDLjTdLOo4ePzAfpK19+y0CTjmdmZBoj1grEkfFRVFRWEjBlm1ViTs6urI/M/dPTs5jiruj5NewPZe1XOhglupUWothgxMI2lSqn7EgCS59/HpMEAvJVKlWS8dw80tQ6OntHyOwzjLZDFGQLfh/LikRWdgHfR9YZrYLZoQY972jSez6OSnNy7NhJCshMc4hfXl1EFwHy2MQEohIoXNxJGJ+bwtDkGD6++Qny0z3IS07B0fpmtkkq+5sChzQ3OTlnQFgx5WIJSoijMTM5icWpUVSmk+7IrLd47dDMIkb9pDkKcC3KWCWNnGsqRs/EPBryqXis+c3HKUTanJicQBrrpSlpxdPTGFHA4mc9HViLlLAgMJVmzWd5E2PR3CiBGWMKjPiVwHF2dh7bYZvKxj2zwHpSvXj87BHOvHDeBHx7e5cFo1XAz5qaamNQE7OT2ImKYL+UU+kYYpmJ6CCAVRy4Fwhs0klT8qmxzuEmluM4v6eSicZjhvR369lDPO9vQ0dfL5TAO5njltqACRv1g5iymKDayUow5iatVpCL5fJEDBUzMTVNTSUQ7DY0VuNxaxsed3WjY2QMP3nvMsfmFr50/gz++T/5ZdJZKQUlFSAy0tzsLLji4q3NLl39GPOkva988U0CW4Jo0vUGAUN3Zzvfr8/8HBdm13Dz6m3EsI5prkQoH6z8FW9ev+5kXmD9h4dHUVJSxvo4K6kE5qNiyG+2VrGxugnlq+xq78b5cxd47TDpgUqON83G9xrHmxQNWXrk5zo9MWMLgdbY/xrLCuMj30itwG7v6iEwDpoAsiCn/BTI0oIHvUfzgWZzV1AoBp/Pb24HsiKGFcIUl8scyDPJY+X/mszrRA+rckwk6Iin0pxIZVTx7HzBRUQagFLgyiiOl2zWfcQsmwJN4i9K6m3ThjHsG5aTkuw23yLrlwRNqXHcsiz5fqkvt3fWyCOD1kbq30Qq7Mp3m8zxpGmidfJJ+Y8qvtUKlSatdFcFNR0+z3EbwecobZJfMwamNG+RX63YCkkp/2YtVZl8vnwwFXV/aGSU9Ez62tk161gJwbKSX0exzURXQ0PDePzkCTzp5BEsa3Y1Gn/VHcL1iR3qLeQNfLGU0BpyEURmNAEu+z+efZuRFIF8VwjJsQp1EG1gU5ZmBcvm400YJ5I2dVzTybKCaTyYIz3bTvSs3VmRR5rhd7Wt6qR3E33aCDCQ4oAbDQntdobXCXBpvMh6ZKAkfJFO809gjCRv40pyzM5bWQ6Q0qf97R3XMW12fA8c6bhzj+5nuewvXbd3qYGTcDn8Yt/t1F4ZMm7oequniI1nZQBRfUUH+q26GRjjPQaarCw7ZZuOqY11v/CK2syUM+66x661uxwLop7rWP6ce+25/KnizHpodRbwIx3yi9pR1iltVqZtTvtYm/CQyjSgqHexOnLb++/zez7fdI3qosWKuscsXjqhAoUCVRl1kbpTud0U7E7TRPMURJramw6sYWJxw0CYEg/P7CRiJSoW6dFb+GdHs8jgODAJSjQQJWCSU9Pxne/+CE9auqjZEXCQChtrKnD6xCFMTQ5QUKyaQ32B5Q9cM0GYX5BnlhQJaKIPszA9fd5G5pJs8XhCZAprZAQl1Py7+sZw534rKmrKcPJ4PSrL8xHNF99Y2zQfi6uXLyHH68b+ugrk53hZ76BNi8oBWtMJWq04S61oemrCgvup0y24HTW1DDEnXudiXZRzLJnamUJE+ILLmCEj7OkbsrQU+2saEMP23FpfJVPw2RJ8b04hijio0/j+tfxdkF9IAnF8ymISo0C5Y5pjXmEB1qN3cf3pA0yR6Q4PjqChohwFmRkWD8mJayQ/CRJILNuhtRWf3rppq5wU7mHZP4fZ0X78/u/9Htru30ZqnN5viYKazDwrwyxe2iZGtXJ0AKkEXjlFStocRJD1dWImEXjlZGNobBQxMhmzv3cpUJ20HyRAfteS/KkZHwoJYiQg5ubmWHYmme8YBdKKMQplAVDgRrWtolu7Nd1H8Ec5gvsP7hHc9uHiKy+Yj4qIc4WMTVMHmr5o72jHvqZmaoEuY7oKfCj/PFFiDwGOYqzl5WdTyMtRf2uPyadw0LB6bB8NHlluLM1UQREZ6KCV7+GztMxeee7uPniOH3/wCe48fkLgFLSgnYr5U9fYhCfPnqCFwlopojRFkpaWiQTWJcTBEktAMMt+OHPhJczM+ci8B1BZVY70rCy+0xB6BwfQ0t2O7sFeDqwNjPH3+SMH8cKx4xjrH0ZHe4cxiGzSeDKBpDRfBZwUcJC1d2piGH3d3fjhj36MP//B+/hn33zLVr5979NO/NuvHsX3H/Tj937pBP7Td+/i1y7WwT/8nOB4ju+fbGNEUzACKpoqJRtge5BRc5w9eP4Iu3FkwMQ+MRSiF06eQnluNsegMzWg1bVaVSW/G41tJYn/8J2f4rWLr5l1RmllVte3CVyruFegqKjUpiOVu0+BY2cWfRifncIMlaIV3yLpfwv9BDovvPoqx2E1+1h+ow4D1P8OOyLzYt9P+ibxyYOb+OTWDcxTkEbEx+L6tU+RyrHXUFJqlnWbFuFNAgsy14sZOtP8DkPWFI2UNQmSHSpwVdXl8KZ58OnVTzFKZeXKnSe4dv0eCjI8+NWvvIkvvXkRaZles2BpJaBWpsUQbMfHxmF8dBi3797AOhXIHCo+sihr5dvzZ88RmPWj7Xkr+3qQfCAJJ48cQX11Jc6dOkkwfoxAknzCk4Lbt+/h2NFT5JUBMm8t6IhFd1eXWYHmCMpv37lpFmRZqC688KIBXAt3M79AnkVhyfcVyJUQ0upAjb35OT+US1HntCBHqaZkhZuancc8FUD556l1Nf4kWxKoNGpadn4xgFnfDBobGvHuu+8iLy8PE9NTyCNvlZvHNPv62icfo5D0UMExHeIYFF8USPJ6lBxe/i+7tqJ5e3sdazwfT7pVWKEt7VsEItyl9AwSPO7f14Q1KmoCcgJd3vQ0KFuIrLI2jcY+M+WDddV0qN5NKwV3Wa5cAJTuSwun5B5SVpRPkBeHZLa/nwq1+kjTvZID8VTqFNDbcgXHRBB4rZpvqWZj5CMaT4W5oLTEBPzs5DTbfdYWhlBkWGyz8opKG7eaBpbHjxzpMwjsZGXZJk1onMa73AZ2+pYS8OedW+jZJCCVm0YoCu7QOoqjAnBH7yCJgEsAuSwjCQUJm1Q4Yzm2k0mbarodA6F8besXC7bMvpJVOVYWMvI3yVzRtab5HQUjRL69Ygqnnm9psvjpABSRvSP4zVBCBdnABx+mOtt5/glgha1iYQAQ/gyDL5UhOR8GUzofvubv2v7m+c/roPdSu1l5hkGcZwvMfFYHfjqzaE45ukZ1CJcpvqXKaNrZXJt4zAEpjs+a+JSuV5mqtVmi9p4Vfp7qpP/tKSp/7732DvC3QBWBnYAVr9ef1cleSYDVcavSJiXJytefylL5qrfuVUHczFrLcaLy9AybOeMxAWgDY9zUb9r0Hqqz+lDKrvpK5Uf91m/91rfDF2sTs3MsXgRc/C6CMCTKT6UFGp5fg58ASk71S4rdFZEifI6LhdSCNn1QOpldG7SynK1jcGQK1+88xeSM35hpYV42vvG1N+FJIeFT44mK2MXB/fvI0OIIxKapGVErUk7DBAoECj6Bp2FNMSoyHgeepq2k/SselFad/PXPrmLat4zmplocPtpovgCRESLWOAsqGaAw3t9Qz4Edy7KWKLCWMDM1hY62Vna2E6NqqL/f6RS+o0znyn+m1X7kMBjtIWBcDvCYk2RZoC6dAjSezCtEBqjUOYrrEyGfJmo0inLcOjWHifUQxnwBMtV1LLMdh0bGCVRjMLmwiB++8yMyMgIkdt741Cwml3y2nHl9J4qDmWCDAy8/K5e9FkfmumjhEeYo+B8/fYr7jx7aSp6zp85SgMZC6YVCZFYjU+MW3uHYkcOWLV8WIq2cUdqR9RVq2tTWu9s7UVhSiHm2n/bCkhIoEvXg+BhCZAiPW57y+RzMJHYjehKjgIEISlNR84tBAw+m0fLPJyfnQMAYqoIAaqq6ur7BwoS4CUi3SAcL1PDnFxcsFdPKoh8vXjhnlj7lzBNzEhVKm/dRSGRn5ZgQ1epQxaISWNLA41iwbAOqS15OJpR6StOVAkgryyukS9Iahb6sAepbgdm+XoIgtrtAgqZWVnldS3sP2nuGKcjjcJjCU2mjFP9K7VBdW4X9+5utDRX099OrN1i1SCSSYbZTU/aQOScmp+FPv/NnmJwYwejYsC33z8vOw8GDB21aRAmIF+YI/Pi8YxREsxMTmJ3ymXC14Id8ESUcl5+fBrEivWuFa+9At/XvR7efWfiTndUNxG8H8G+/9TIG5paQnRCHp0M+pLpdOFrqQl9PG8FoG/ueAs7jloHIxqN2MQANbjEDrzeFMGITiyuLZol5+fQ5fOOtLyOLgHh+eo514RgmLcnyNTk+iUuX3jdQqFQz1z+5ii+8/gWCMi/7lgCee4jMI4K7QKNyyg2MD2NwYswsEcePHsMueUZqZg5OnDnN9xUPIENxeBU3/RAwlF/fKlq6nqJ1uAsDowPYIq1pSnKO4//loydwuH4//AtL1laaXhBTVkEWt4e7MUS2n5gkf+6VHTLrx6Url3H25HlEsl/v3WuDO9GDL772AseoG36Os0wqebEJKaZkaqVgJMeQm/SotD0zCwTu60voHxsyq7qse/duPkb7004LQJqZ7cWpU8cIto5SgJdbMnn5ZJm1gu3e3tZJ/pOLwoICgp2fOT5uPC+e1t/XTRD3BPubDyCdY07TskHSpGYWxNgVq0zCRfWSNZejmsKZ45v1k+IhASOL8iLHYBx5rECjLPfpNlOgXH8CX7GQj6ZSuVXU1JhVq5B11DEFRpViVFFehiB56FB/H6I4/tLcydgln1NiaFlf5JOXmKxgr0E8bW8jUE1n/3s45lbR29ULd0oqebHijDlTm1rYkEmlTaAwn6DcQtC4lfUiwUCEppA1u6BNgFJTgQLPypsb2t4wC7z83cRHFcVeVn5Pmpv8jHyRoDM6XqsGI53pRLazcmkq9Y9WKq/pera7pvwbGvaRX0ahp38AHVRiZNHfIl3KCilXgMzcHNYp0azYwZV1eMifRF8KocEPttGWhczRNO5SlBdv90Xg3eFdrOyQp+9uE9wCKRFrKI4IIF6giHtSQiwas+OR46KizrZTXEVNJbo5vt2pHpbrWGJ0TNOK5sYgeua9agtNO0sYi5YFoAQmxfd03qxgPKZzjmwi/9jb9VuyQ4qHWYq4h68XoHAsPM692jU2woDDuV/WJY4tlqF3d675/9/+9nHnp3NMddD9eo6jKNhhu0hfhSnMkmm/CaZ40PnubI6jvICbA6h0RmVqc6YwtagvXK4AmwNyVN+wdStclr0rP3VMnEDv51i6nCv0oT2MczSWdI82A1h8rrUDj6s+4jfhsWjHrC15/V4ZutexTDrv6ExJqk9kgXOMV1KEDBzyT3VR/0iWqSzJS7N4iVGHdyE/aV0CXYoRo8Gu78ozGFhaR/+cItWT6LdD8O/GYjEyngr1Lr5ZuoHezm4oOOWth/ewsbpsyP1HP3ofzzsGqDkr4vku9jfW4msEXkODPWa1aqipsikzra7TgO6mwLxx9wFaWZYcyTNIwL09g3yxSNMm5JcU2tlAQ1MjrlNQ/fSjO8jJz8H5MydQWVVC4U/CjVZKhlj4/WSk/iX4AqtOlGAOLEvTwQaYJzBRI0ublsVFdQ3JDyUmHlc+vYFhClfwOdHUpAW8FBVdecqWqV0FlhaxSKb54w8vISsvH8VktNLUllfX8c6l6/jzD67gshIu33mE25fvoKWjHYu8v3dwHA+oOZNn4WBzM2oq6zE8Po/7BFSrgU1EbychcjMCSz6/LXUPktncf/TUHIRXqCmfPn3GYua4EmJQUVhu0zay/sSQ8aq87e1VS1kUS9A5OTFq4QGmCETk16GAtYPDQ2b67hsawgJBjZK9KqbN4+dPMTg2YmlidgmeFL5AU3GaYhQjUMJufd9kn7/4yksoLuQ7FxZau8l37NVXXiEjirPFEbJWjg0Psh970NrVg47efty8e99AxrGD+226RDkcxQAVDmNpedVGxSbpTuBEtDdLEDrr95kPkWKvydlW0yKl1GT5kuwXEjAZvPqspbULgYUVgrRVDA8Os09DBBmx5ugt4FhWVoY8avUSnB0dXRgcGjWrxUsvnEdNfbVZi7Q8f2Cg3+gjLZ2ChOBd8dO0Pe9owdjMGGobDuL+g1aj8RfPnzZwq2TBVN4pWBPJjGNRWViCp/cfo7qqlgKvCJXl9aiqrieT2SJAXbDVlu0dHSbEptk/TzhOFO5gkMJinvW/e68VjQRsUaS5RDHzhGhkpcSiqSwLD/tn8EvnKrAwO2EWlamxCcs5F+9KwcLCsrkAmHmcQtvakX2oQLjyZVPk7eioePPjC/A5KVnp6BsdQxcBn6wi6SlePH34iPQwg7feeh0f/ewdpPDFElheQW6+rfAKMzGxOPvjzzgKk1YKucGRYfQNdmOTSlQcgb7oLTDvw8P7921VmZgOWRYZkQMqtCBnYmYcj1qeIEjAuUM6XCEQzEt0Y395NUECaZpCUoJRtC2LAG83Bm8rk/hwMT9ZZ0SD4nT5+YX48PJH2H/gII6dOGGLU9aW13DkUDN+4etf4m+PWXv8bCuB9FmOi2vXb5jvpPIwzi0vws9+edLZQh4ArC1QaZr14/GD52a9e+nFF/DaW6+hsqbSgKpyh8qyZNyYA1rBUZWU+snThxwHAitpUEqeaAK4e3fuWnT70ydPYIP1VdwqWcNGhkdtKk4Wsez8bAMYS6RTHnSEAxmj5SDkO8vqXV5eblOME9xtBTZBl6blYwhOfIEV+IObHDcbhNpJiE1KQTPf/cmTh/AqpA/rIpCu6csV3hPHNtQ0aSzb0QkLE09eEonRiVn0DIzh0tXbBF4EnBynefmZFBi7KK2oNKU6QN4hUSlqEK2p/ZWHMZ4KguYM+wjq0jIzyL9WzKolwKE4aOLnit2m9ley7zRPivEo+WLFsz03yG9jk2LMqjY2Pq1hTsXJy/Z2plF9pBXxTvW9rSJNTib/ZZ+SV/b29aObwFAStJL1LC9VrMJC1inRXB20QMninUnakB5lzZebhXblk12iYjqxGoUPxmPwk75tDK2ob7mRpqMjdpATEURuxKZZFJW6LJ3jsyGbfe5iPQjAEgkcJd+0KEAuBFL6BGJlXZSglWVWq1Udi4pWF7LtSdeyWkmYi6a1SyYpMboBEqEBtbQG294Wpn2dE10YAOJvHTd/JP45wt4BFtY5f+N+9hXfplqAcwAA//RJREFUXZaq8HHd6zzL+f63n/f5b+cabY6l6fN7+N/eM/dAUvi4XbJHLXv11LP0XeBR76npa/EunVP78AI7r4wMTvVVvopRWzggK1yWndO2V65+mVVc+94pZ+M5jSkBKH2361VPp82NRkkXus3ArNqVx9V34jlWEf7TZiB277lhsOj0B1ueZX4GgvndLuN/anPhK1liBeoMeIU7UKBLwkqOh2IOlptxY5tCWPm0/Jhc2sTcugLiOdeMwa1XQG1GHGqixlFb14gRCjGvOx5N+5vMr2mR97R3j5ijYjKJ8itfeg05OWnU+EZs9WEJQUsGmZTm3zW36lukhkStP7+4GAMU3tUUnKurm9jlwLX23Nm0IIEhEs4f/c/vUWCt49DBBlw4ewqlJYUc6BuYmSTYWFpAW1srbj98htaefr5wFHKzM7BMphEk49GUVjS10bLyCvN/WSSjlYPkDIHaR7fu4FFbC1zxUSjI8HKoypLAxubzNX26TK1NmucsgcPE3Azq6+uNgSlNzdzCGiZnCM7IBCOXdpCbmobf/He/yXePNd+RF86cxEvnz5qfVTC4hcKSSsuAPzk6h52VCPyjX/plHDvSjIKiAhSVlCK3IN9A79j4lPk2NdRUYIfPTyVDWiZokQOmYpkV5eaRucCm+RR4U/4Y8pNS2UqOnUIAu0xGWFNViYbG/SjIzjWH7lK274ULBCHVNchmP7g56JW+QtrGBMGpYuNo1Z7Hm2HTpApNobYIBpds5U8Wtfc4DqCBrm4yJRe1TGqUS36CBmp9Hi+BWKlFS8/m+ybyOkvcPTVDbXYWw/1DZPTTFiKkvacb8azjLoFeBoXhIgWL/H5Gp0dtWkRTwopEvhYMmtDRalWB4QcEDHHxSViQ8F4JkAarbNWUQg5oscI+AhmtOLr8wTukmVgM9A3AR21YCziy8rIsVpAGmqbc5JOWnZ9H2pzA5PSUBevNKczCp3dv4OGzVvR1jaK+ptYWCNTV1xLUpNs40WqqwPwC6dltYSXkOH7lg+uYm10gIAwQyKWZI3JhUbHltJRm/fD+HTLYGPaffHY8BISzls7n2JHD8I8P4wzBXSQZvKwUWmF7uCyVgHwSgeUFs15q6riktIxjdJeCcIVMynGIVpqjCAo4jXfRhvxmmur2oyivGB3tXbh57zZuPn2A1ehdjEyPYW56EvFkRuODQ3j1tVewxbbtvncfZQRQq1Psq55OKk1OPD6lUNklM5JVQwxQq0blWN051Iu7zx7Av7GCSfaDf3GeYz8OrsRki/gtC6bCCfSNEtxurKKbdX/3/cu4f/c2aj0Z+PqRU/jHX/gifuHCS/ASaA3MTHEcLlBJkNXAYaTbHHdhJimmplRTArRajFJXV0/A04rjp06TtghMZic5Tmrhiou2UAcNTQ02Hag5b5Uny8LjR48xNz8HdzJBy9Iy3v7wA7T0dlF5WrDwMEf27Ud1aTVGh8ZQU1eD8y9fQDLHAhvBmKj8fwRWHAbMXdZR8hOtAp0n6MzleNTK19HRUdavgWMt22h/l/0TQyAh5SIhNhFxVBKfd7TCTRrJUIJ2ntNUpPIJalMMPzF1rSI1n1Qy9621ZdLdEhI4LiMIqCdmSO9r5MuhGJZL2phbwghpWGEdoqND7OMJjntF3U+1hQNy5tcMgytJ09QpjvVycAwffnQDN28+xbNnPZhmPy7zOq0wl3Igy2MOgaum7WZJ4ztUwiSIpOSoT2RpXaYSpzyaSn2UyLJT3C6C6BWzpCkQagKfKaAlsJaXp9iBaViiopfCem0QZQkXyRF9ljzLR+Vic4ttxXG/tk4Ax3GiFZx5+blmQVykEjwxOY3JyRmWH28rQWtq6i1ot2KRUXwSpFGYxiTYLEQEQY5cWZY1VUsFW3VdDvhIV+TZazH4y8E4XBraxOBKHNuRoADrBoTTQ2sojlyDO2YbSbZyMRbl3lhUZLL9qBgpEbfCFSlfpUJJyArFZrGxqDGjsBiqrzQHgS8tIBCdSKDLKiz6sXRskqR6f17jgBrJ6z3acn7a7/Bu0do/Ayb8EGHvbQ4ocb7bcV3j/LRNMl7PD9/hPOfzLfyMv3sLH9+ri+rOXc/UQ53ZMecaA4Q8rPf5/DotIHDGsAOCnPpok5XIaGnvfgNZKpPvqk+7R2XoPr6XaO6zevJD1//8lGB403N1gWMp09e99rOvDmCzxuA5WQ81E6NnCozJqudY9PbalDtLsbpo020CU2pPu56gy6ZNDeg74Fh1lRVT14bfJeo3fuM3vq2C9XA9f1tTFmwIOVqvrK2bs7J+y9dF1q5VgS4y+4WdCMxHat49Eq8URuBwJQcUC4iKj4HHFW+BLyNjk/C8fZBa8SCBF1CQl41vUvvs62nHKsFBYU6mxeGSQ70IOisrG7fv3kc2wZgcrWeo2VWVlppGssXnZFCL0jRTAoVk/+g4Ln18i60QjbOnDuHoof3mvKhozlqlIxQ9S+3uWWu7OQo3UFDGE3yJocn3R1HGN1knfcoKJsYup9GxqWmCgA7ExYRwpqke3lgSCbV/reBTXJoQ22eXAyYmigyRz07PSkd2Rpb5gGlFWX1DIx4+78IgGd9L1HB/97f+NbwpBJK5yuav2D4r3Fetg0dGRlBRVsKygOGRcR7fsTxxBQWZpoU6WlM8XLxf1ogTxw6SUUeaE7mmezQdrNQpMllLGNy59wiTU7NkmEq66jHLgwI/ytolbVHMy0ehNk8gMzbMne0+QGGjhLF1tXWYo9Dqam+Dol4rzUsXge8iQVSkHKF9ZOajPswHFtDZ3YP+kVH0DkwQmO+yXwvw4NF9rFBTDfDZMwRVmjaen5231XFnjh7CYGc7hnp78f77H+Dxk6doe9aOrp4u9Pf2YyFIcMh239mKRk1lBQHtPG4+vothggIx7Kz0DJY1Z0w9Nj4WExNKn9RpU3ZagZGTm2VgvoAgqb6xzhxktWKPnI1MLh7b60F0drbim7/0DZuemyLYe+3NtyhI3aRtKhNUFpQRQH5pmsbR1JPAVDC4iBbe1z8yTCC9hvrKBnzpC2+gvLyIYGjdprK9BNZTrPsyAaGYrhQSCWsXab8gO4vlSSAtY5TgV+Ey9jc1G400ERCODg+irKIKUXEePGB7TM3No66qlOWO48VXzrPfVizRseJqiW4soO/UOBampwmYSyzcgHLnyfoqxqBo4YVF+SgsLLZpZk3/SCDE8Jw3MQWFmVlY8M+RDlapDHVQaIdQmJWJOEq8L7E9ZHUZ1vJ7CvvK0nL4STPbq6tYnBrDRP8gmVCsLcKQj5ZWKJLNIC3ZjeBGEONso6lFP3YJziZJq5omLiTYy8nOswCVbf0duH73Ezx9/gjvfniNyskqUtOz8MaR0zjXdAiWOopMe6C/B9Hs89rGJusPtbNWVoeZsJiXmJ8xNdJ+Cd93e3cbbV096GG/97EecwReUuqqKsvxyadXMDIpi2UjZqfn2CarBBpJyMpORzJ5xcrSLv7wj/8UV69fZd8FqBC58ZXX3iTdukk3IYsxqNV/uTlZBAqpbJNFXLnyMXnljoU0ES/WfzYtwtopUPPS0iI++eQqqqurcOr0KYyOTBCMzJp/zyhB9S2OUzfpprW9G09aOzHNMTUX8MPDe+VnpRh6sgyZ4CIIkLuAQtVMsd81jSnLkabLZOGa8S9jify4tXeQoGvBnPNT01OoWJQhxZWAI0cOUAmZM58iKUkKW5PIMSTFSNk8EnmNaKizc4B904nFgMJS7EL5YiurK3DwYBPBUhqOHjvKMZLKN4ykkrpkwEd+vOwWs97JKikeFFjw22IpTSVqkYX8ueZZr1S+b1mFUqElm29aDPmlwm5kkncorM8keUViilwUspBFsF5FsJpXxHegwpZNuaEcilo13UaFWPk/VWcFly0rq+C4LyIPjOcYJGDdXiOdbCOa9J7kcnNPYP/sGNjW4hqFzJFf8fJ2HDqXkvDpVCS+PxyFuQ2JU8cXLJIgKZ6Elr27guwo8uCYHb4jQRxBUXVGAoq88ZQPVHTIIzSzoqlcTSW6XMqOsmULs5RlQRZZTS061kuBBWf1rYS0nsaKsj1luuDD+FNO/xLunwMH55Mi3D7DIEHvInCgMjSt9tnGyy2EQfjH3qc9gx1l98oySWVMsp5D6G9sBkD2Nj3r83qEt7/5W+dlLLHr7FruLMO5SsfsC48511o9+F1PMbxhn7KE8735XeBeYEqb+kEXmBWP99ojBLzsOU4Zwi3hZ1h7cguXq3oIHOmXQJYAn3Nc/3Hj5Q4Icp4nK5RK0DGVoXtljdSD9XwHLDqgUOBStK8xrzqEd6vnXv0dTOUAY7kCCPzpHr6AWdAMeFll2QsacJruU4oe+RCskbgVCFNEHqBGNba4ScS+g3Wem91NQjDSYRTfqo1GSgIHHsFOQryzKqynbwCf3nyAmw9azfojraChrgoH9tVgwTeF0Pa6OXUqg3+AAElBGOUAukFg0zvQj3EKqpNHjxIMTBroU8Z3gUHF34knw7z54DEeP+u06YNjhxtRXUFNxzQLag1ElxJK4yybUBDFFESy9EjbUOcqOKccpxW7S+bBtZU1thQbm/d19/fC759AfXkBqsicXXw/pfuQH5tWx8hJlL2AJf8iLpMBy3JSS41bjqaabhSzvP2UGiMZ6ZH9DTjUUIFEMsqAlv7znTRQbEk1n5tMYbOmpK/rqxgcUqTpLezfX80OYv+wg0QTClYYCMyx3G2LBi8CkI+DQi4oHxm7jsSs/yIssnxH77CBSUV/1yBT/jxNjWiJd1qaVi+tIiunAHkUuPV1dchKdRPQpKGdgGuGbZ1B4ZKTk2fBQAViamoqCYjzyZT70NEzjKraajKZJEsG618gOA+uk4knEMwukfHPoai8jAA5CxurG0iiwFU+yt6OFkxReGmZ+9nTp3GI7XLkQCMOH2pEc1Mjiinwl9ejkVNUgiPNjWRkK2wnavyk2wwyZQUHtWmrokKbFpIjc2FxEcFHKZluPpm+fMBG+c5FpAGXhYaQJUqm/gQCZ7MAst32NTegSumQEjzwLRKUkln7Fwhi2eDSxNVecrblEDHmGFD6FnKKKWr4S4E1fOHVV22q3PHBcdJ/yNfFmBlpz0lYHIHB/iFkeTz27C3SuVKfpLGN5dumgKo9BJsCq6nsk9KKaoKScbz7wSc2NbK+EkBxUTYaOU5a21swPTNN+qqzFahasj9PEDE9PsZ+qaNOH2XPVNJ6FwVMJYGGnK99BHBaiVlWUgKvx0Vg7afA2UAq+02R7cVgNOUkP7t4/qgtLkUm23mbIFYJh7Vasm7ffqtzgGAqksBmSW4HFDA5rGNkosuCi+6S5qR9RsRGoK+321bDrWyHsB7atpVmBXm5FJJDmA3O4/vv/IBK0DOsLFLpQRzrIwt7CCkRsRb0dZ4gt3+4n4I4C0VVdRS4aebioATk4pJhvxfRuRiiVmFrtV5eTjrefe89pGbloKV7gABmieNw1fyYKgnieTHefuenbNti7KvZBzeF8cTECEqK8zjOYvC977+D5129iCJArqgqwqsvvYIDDYfQ9rwD7VTa9tXWEGj40dffzfqs4fqnN9C0fz8aSJMCwo6fjLMwaWR02CyYV69exZkzZ0lTXrS0thB0+ZDqcfIo+uZnkcbxdO/hYwKnNcyxnxSQWVPpVaTpZ08eEkg6FjX5BgneSslSOIVxKhwKsqpVgaOTBFm7sfAtr6KbSlCQvEM5T9NS4giS9uOVly9QGW02BS4rO9OyYEgkyHolK0wcQbr8/rTK7/r1W5idWyDwDNkqXmX/aNxfi6ZmtldqsrWjpozj4pI4dlykd/avb94RNOoPtqMsU5c/ugylPGqoqzFru3wbKyuryU/y2ebTBNszmKCSIv+qvIJipFAhZjdSCejD07YerJIeYlh+S0enKbXyb52d95EmNb06jonJGRPEhw4fsVXKshhpdbCmKpUYX9bk6NhEhLRKEZvmTxZYVk7LFY4BH8fiFgbX43FzOgo/HdjAndkoTK5peklWKg4EWXLZRumhdeRGBuGJdqxYsTFx8JBl12YlI98dA4o4vm8cQTb5t4BuqseAl5ixLVYh8DInevIV8XHxCU0p65jkj3i/6IYfImc+2wnbJDYenqaSkA9vpnTYZ4TRnOSrrCqiOx0Lf5pVya507lHJDogQoIlge7B92Fe2elIP+zs2lWOf+nMe6pS9t2sLP08bi7XNsezwctZd48rO2/vJoueAEQEW/RZ4MosQzzvTrCrHcU5X2QJz2pzvDijTPWqFn7doWXl2lnSt43yOwI7xJH3nn86qHFnVrF11r/1z3kfXqD2c/nCsVJ+XHw5ZsQfydC3LsPt4ztpw71r9H7b8anP87tRHmk3c6x/u28RIujfqX/2rf/VtWy3Ei7WySVYUIW+tjBJBK8LvKoliLLAJ/+qOAYwANWQOHzZECHVpIbyUD2zssDH5EGIMTI5NWk3iqHX4A6sk/AUCBS8ONNfAnUjg4FPAxTjsb6gzFKiYMqMcWBoY+8jU4qiNVVKAKx9hX1+/oDCFY7wFw5uYnUFD0368d+kTMrEAminEX3/1vK2KVMOsBoPwU1BqIH7vRz8xkHP6+DFUVdfYIJUpV/P7mvsX0FLeMC3x1sCQs31mZhqW5idRQ0DnoZaTwMacX1zGwyctFgBVGqPyPWkKJyc3G4VKL5OaQaJ2clm6+S5X77cjOiEWpw7tx/76KnuPnu5u1DU0mDATCIoma4hkO8ZS2Cn2zv0Hz6gFxqCxsYIAyU3NcWFveoXPYlmKsyPQpsjd3T3dKMjPN2dyEYosES6WefNhG0Zmlm2J9De/+RXU1tSgiGBGqUGKi4qNeWrpuH9uGvuOnsF8TAYiKaSUZUCpMBTtW1OLCQmKNQZLw5JC5hIXm4wugq7VzW187Re+gGyv25xmp+cCxgiU525jZRFbrI9WKGURROcTuCmch2JlxRDgrJOmNkh0VeVF8LqUc86LutJiMuAMCpxKguRZJKV4UMj6pZCJaSpU2QPyKFC1elM55I4ePkyQmGGM2+NJpyBItOk0TXvevXsHp0+dh39+CQMDI6z+DhlggvnDtbe2oWH/MWrBqdSyYZaBP/zjP8HtR49RW11u0x4CxRzeHBTSTBKMkfgpJOV8O7+wzP7dwa9+65tI5/uESDPxfPY0BYksO1UE9RKqHb1dBHSLmJ+bQ2F+JgFvDNKzWd/UVGr988Y4klwpSM9Is2DAHM0UMj140jGE1rY+HGxqRm/3M7z04hnkF+Syn7tQXV1NwJ3HNtY7ezA7MogSAtCMrDzzX1zfWLVp6xped/v+Iwq3eSSyvbe3djE0JL+1eZQToGrRSXAtaP2Vl5WNysJSs1Y1VlYhx5tp/l8KNDvHd1Iw0LHJEWxGsn69HQTZ8YhNUQiSKSpJcwSL5Ta+ZZXZJXjzUagtzM7jrVOv4M7DB7bybHtnA20djwlqHuB+603EJschw1OM0a4ZbPomUZmZgv/Xv/inOH7sOLx817TCHGQW5SHK7ULH8Dj8ikxvipOYp8IRKP2Ow0zF7/SfrD8PHtwnUAGGx+Zw594TXhNlU3aanp2ansHJk6cJetLw/NEjFBHwaLotPj7K2r+vpw9jHOvTqwGkZKQiMysX81MBpLszIB+wk8cOwe1OxPHTx6mIpPN9nuM1gu8iAlUxek2Zie8qmbNyIba1PrdVfMfJb/5/dP1ndJxpliYGPkAEgAgAEQh4770lQe9telNZWVm2u6vaTY/rmenRrGZGu6PVyf6xR9LRrnaOzqqnNZr202WysrIqs9IbJpn0BEmQBAnvvQsgAggAAb/Pcz8Es0Y6+sCPEfGZ17/3Pve+971XwkP7w/uco6sWRaG8ospcP8h2tbNviIBnDDNabmRbyYTgwokTqCorwanTJ01zkquYqGTq2iikTR6KOTlHEKJQQN4UH5bX4/GIQHOUv5MIumvrqtFSX4dnzx7BCy+cQ2aGHysEn3JQLM2uGI+WvORfS/RHS4gff3IJn372JYbZ3nLBIDOF1kMtOHHyIOlEwGw55c9OKwajpOlpaRmkNQ4Alm9FjQe1t3ZAyu5Lqwll5YopW8j5IH9uY3Zf3VVEGiT6KjolTZG86itubpTle9LTjxNnn0FZZS3SM3MwNNCDsZERdDx8hBGOd218EA0rYbvLz6NMQ+IJPjUyFL5pfWPb7B69LN82x90Kx2hkZYuC6QZmwlE8novi8ykvfjaUgq+mXBhcdmOVoNVh5RQAOM5TKExlxy2jOC6ETNcmUsmItaEoK8WF2pxU1BT44XOTRxCsauOAXOlo97tsurSEqGUy+XSUFpWvOjZcLKcYtpi1ATEJasalNHzF1MV1HWYuhqwxbrZXPMSkY4fu65ADWtsdyvzE2PWE3WNaMcauP6Wv78pDPwx0ra1Zv2lZ7P8MupzfSkrZmqbVfjsgyQ6pqpR67PfTw7mmJGPLjOJJOgRmdJj2h9eUv0DI1+/wO08BFglTEipM48QnbCmQedrOTQEa/hktUP522quWp6WpH3vXVG4dekeP2jfni306p3Ndmkh91TXTHvKHAUV+Ou2u0jh2cbG+VJtIQ6ZnTKvFQ1pflVOH6qBn9dvp570VRd6z1JSHdjXaw7wi1K1lPU1SBcLeWFvFCiUSbb8eml81zdc6pZI5DtpIPAfczjp+1OpHXgoblKCJqdjSUgEZr5zjaafMxQsXyDTSySyTyTibMTnSZ7Ze5aWltvW/jQQxSoAh9wiamDsEGlXVFUgnI7t7+w4Ln4RUbSXejscECakcVSquljyjv/zSKySqPhw/csDss6Iry9gmI2i7eYtMUQbaIdttdvLoYdP6eEnQZGxcUEhpiURcfbscjmCHTEo95mWZ/clejA0MIZn5pvv8Jtm7+Z5QvDzai1CsESh5PalIJiOU9+04SqRa1nERHG7suHH11m0898x5PH/yGH7xs5+itqbBNEBl1ZUElcnWERrHbg6QlbVlLK2skQE/IbFKRn1NFXzJybapwSQw9r0YR0ZGNjs70Za0OjufUIrNtTRkP6NIACks69W2x5SAtwiySnD6aIuBIK05y2GlJFIZAM9PjpN4z6O2eT+W1t3Iy04jUB610DjahaSwI9JgrZJA9/cMsp23sEJQ2Ts4apqVE8eakQoSJkrN2WQO+TnZJCryuSNtohf7mprR0ljHOiQhk32Yl5lLMJqJQVv+C2OUhDQ4N2vG5knsEwEolLTiyPHTthyUl51jQoBiFyrciZYZpanT8rBJuRzwWgqVJ3ARxiGOGy0rb1Jab2GdHjx4iMXFBRJn+RHyErwVkbFMoKt/Gn/+N+/hP//9T3Dr5pcE7dNm+PvGN79lmgWBfu1yE0MI+GRbpF03jouGOQJMr8dn4yiJ7SmCKeJ39+495rtBZlNigYt7ersxTeEgMy0dlWUF7BOv+WxzgnZHrdyym/SSmKdwzoyNDRH8e3HtegefWcVz509xLIbw3PNnbLlCwFLb0CW5bxJgaqdWDcGqlhEnpmYdrZ4nngCkEFev3OTs9+Gjz7/E7OSEaTg4/Tm2FnHvvoKb56C0uMyWppcJJF1k5rlZsnEjsGZ/p/nSMdQ/BO0fXFsOYXx0gMBlEnEc02dffAnNR07ass746JAJK9OTY6ZlHOF8HmN+2HGZG4LPrn3FGbzNPllFdWUx6mobkZ5Chr3hQuedR0hiP/3D3/sdvPLMBUwuBLFNsD82OYR8i58awK32R/jl+x9pOloMzBz2vy0DiFhZ23PucE7Ir53s/KQ1qqxqxF/97z/BUO8AtlcjqK4oYV8dQYTt/SXb4+KZ8yglmLxy5RIi0QhWt9bw+eefYte1iy+v38TkdNCCateXVKKAoKvt+g38we/9rjkdVaim2+zngsIi3Ll5GxV8RnEcnbJsQsH/Bbza2++jlEBlnwKpcywMDg3xGRcqKipslUAmFCr7QohAdXnV3BycPXEU/+h3f4hvvfgcWgjeZW8oTR35D+vG+URgt0hwLVcuWmqT1u/4yRMUVopxVRqz0AIBWgBnTx7Fi8+fxwUCRC0PxiXGswd22J6yAUsgmO/GtWvXzT2GbFsnp2bw4P5j3G57RGAuv3duVJRXoKmlAbX1NRTWinCXdQ1OL2D/vlaxO9Oyp/pIRxLcFNKmOTZdppVbI13jwIOHZZdGurAo3wTGja11jJPWLIVDnPeLFCTnbE5lcDxr5/EUAWMpx63mhiKiyE6xIL8QiwSXcQRPMtY/QEEkJycPWbnZbAMxMsXnlF0U60eap93nWqURvdCOxzDfDa9tILiVhPagC++OJuCd4Xi0hTyYWHEZQNezxGoc/9tIiCMdiyNd3iZtcYXgI79SzGAP28+fHI9SXzwaigPISImHm8xilf2dxDxTfR542Rcyj5F/NoEh7Up1HMwm2nUxcgENfWqpSbsXxdiNabOspq0xJk7Gr8Hu/LN3/ouDz4tp225H3jNmzvFgoMVuszLsn6/BhHNNZ0xrJu2wXPNYvnvAxjn2XuARs4OyP74rQKE89LyBL97Xn7T7Gof/x+M3y2E7/viu2TXx0wDT3j07dI2nU0YHyKhtdE3F+LokOvg/C6xX9Tu23KfVNSujnuBvgSWBKAFSXRNw033ds7rxn+afdhZanfZoCrN0EucRA2xWNv3tvStgp+8OyFKZ98rLX2Yoz3Y1+y5+F6h92mZ6gIelx/Lp04Av28f1b//tvzUbL0lG0naFCby0RCONUZiTZpvEfX5tE5PhTXbgFqIEXtOQRsRFaQD4dr0Pbg5ISTuqPIcaksng1wja7j64ZyhWk/kcQUi6P5lga8q0RhXl5eZJXYPp6JEjRiQkLfgpnWlyy0h5aGCY74OMyg9tlW97+ACHSKy6u3pQUVZN4nGPzKAEEyNDnAiJJFyJZDjj+OWvfoH6xmacPn2GjD0NJSWyi0ggaIqy8aXRk9fiOwZIoqtRDnyWm3lqR+aT/l5cuX4NW+uc6JTqltZXbKnI7/VheHQcXUMjbAMyhYkZ+DKzLOCqpBWt92o71ODohKnb/+BHP0ANCVgSJ+PdtnuoItNSLDuNLBGjSHjZDKfT0slYt7RrVMw1iqamRtY/0Rh1bLeHdt5o+VcAQRrI6alJ29GmAbFDamKDhJ3/2ZVbmFlYQ3NztQEvDYCenh6zeXPbOnMCFOFfXqc/fryE/+n9h9jYjsNzx0hwmw6goamFwHjQjFvnZoNkpBl45pvfxn6CojMXz7M9XJSqK5FTUm2GsiscG+1klDtsozd++0eoaDmMksJ8rGsLOevp8nCAEKCqbe4/bDeG7iUgO3H2PMrIkBLit+DPLMRP70xw/MXhva8e4VhTiW1qECCJp7Ss0SuJf2h4CAVknmo/D5lkYqrf4ntmENBHVrdQXl7GCZFAUNplky/Zm2T2F9JcaPzcufsYX169a5swfvdHb+CZ5y7iwIFWlreEechnHaVetm+6L3NvghFwRpaZvRsT49NkdqWoJsCSNklL2QokfOdWG86dOWv5jI+PkJmMsd2myVx8LE8pgVeq7ZiUtKQlXmnT1BYiro21tXhEkKgg1L/64DNK80UglkXrvhrmlW9AUypwOcGV1/Dw3Az7ZhieJNmRAXNkyO5El0VDULigtNQs/OSXv0JKIBXPnD2L119/zcbWyVOnSBgS8dWV61iYW0BdZY2Bdgk78iO3xbrKhlN+kHY5t+XCJZOCUhzHlYs0QEva1Y37scGya5t+bV0tPJxTs+F5DM8OYnx+El0Dg7h9/yE+v3ENebm5bPsEZOekoKa8EYW5Vfjkl5cQZd65qcl4+eUX8K1vvYGJoXFkFxSYkJDLOkrDOz8fhNybyJ1HbXU1Lp4/h9nZWbaZCLIDeDe3N2zL/9jwMNtlzdxXfPLZVXQ+HiQD3CYIzcVLLzxrbks8JMSP7rWjp7vLwGkq65VXXMB6ryJEgScqO6n5ZfOx99vf+ja+x/PIgQPsgyYy/GxMjE2QLsgeKtlMH9JSffjswy9w8PBBjrkl82c3wj4ZHRnBof0HSXTjCMbbrZxFGi81dfwej8+/+Jz0qpyAuQAPHz1CcVkxwfUzePnZZ1FMQKzxIzqo+arlP4E6mU1Is36HtGOKIFugJMD+zCNAlVArDVUgNYCTp0/h5RcuorK8EAukK4qIkECwrLIohNbnH3+EricdpIXnLJqDmGDb3Ta03X6IMEFrIDsTrYcOo4Wgq6auxpa7pa3qetLJMiUhj3NOPrmkLVM9dU92W5qXWhVRnzkCojY8uEwDzYqYgDFGgU7LmkWkCcWFueyDAtY1GaMUhLSBp4kC2hSFiTX2p3YC5nPsELUZ7SjMLzItcRbHqoJbp3IOu8TI+ays8KW5XiX9EZ3cWF/C8sYuHs3H49PROLw/vIX7IS+CpCliqi62hewSt/WdYCttJ4ocEOjFLyMzLkp+RejIuiaR/ns0p/yJqM1PNW2XEzMywfiDXAkJOHopdJkrCM5FgWXbscj7aiN9ihEb4yXM05KgtGGy1xWfNWDFewYMeJrdj9qSz4gxi3Hruxi+TqUje0KNDWmkeWlPG+TUTYBAz8SWI3mRdJDPsS90KF8DgJwLSl+QQs+IFilf/XTSULc54If/OZ9233lOYEHPSYslxYzKo3L+Xx1OmiwTT+VqICkGYJwH7FRZnXIRxFh6qotAkLRNypvHXnlioEsPiKaqXCqm3tbuYYFbS4unU+q9bPj3tHV4wTntl12zQ+/YdWm71D5OmdRnDoBj+/CalYs/Yn6/DPDxt/UT/4QtnH5jvdRPPGL5Wb+4tJRMkPYnf/Inb0rallGwrXHyQdtqy4QVD1EBngeCq5QkSKD5zDIH/UJcitlcvVjpRY2PE8WM1h0EKAAQ70lAPAdsCaVz+YqZI9iKY5pSXcvgVVtsZdAuD8FFhYX8vkT+nMJ33WQ6RVZZSd9rBEWabAr2PDE1h7EZQj6/jwBlC+mBLNPKbBKwpFMSmxobwSylz4H+PtOEnD53nlJIGjxkApKO1chKd3kphBmmo2UMebe3BmNDydO3lsKu3r6FeUrK0vgNToyga6Qfk8FZ9A+PoqN/EH2UqsaDIXSzfGEC1XMknhrc8imlyS03DDLubmqgtJyVQcaQZerSh3fvoKW5iTRqB50djzFEgq2AxxVkPJKcSwggh8aHzZjcYrwlccJzQktLJENXbWvW7sVJAkvZ55QWl7BvmB8ZdEztef3mHUqmazi4vw4XTh+xoNzSGmjnpiTF/+Ht+yQcXhQSMH74ZBZlmX50jc6jviIXv/9nV3GlZxZ/8I0zqG4+gn2nzqB+3wH8tH0R//0v2vBFxyRef/EckJKD/3yTIKi0HJnxEdz76hpefeMNxPkz8a/+4ia+cbqSBJ+gQV7UvQH85M4odhIDOH78MGqqG3Dg6GnklVdjO60S+cVZRqjvT2whL9uHJzPreKalEImcRNolNre4jHfvj6OpJIuMetB2LMm30obLg86xEFbdqUhzx5kGsK62zjzVK06gppzAshjawGC/GQcrTl0vz5MnDuIITy15aPlO6v+ZmTmT6AW+KJOSwDoaHe1Cy82VC4Iwyisr0NrUYDtmtYwVCi0YMdNyrgxd77fdRhXB3yxBcUFODoFDFYlyCh49fMh+38cygcCxgLN3G3l5Obb789GjJ5gJhtFFQaK6uhTBmRGLrODnXNjiGNcE1pIWeQHmp8Zs6TMzr8hidMqTvjx8+z1eDPYN40nPEMYI+s6cPYXzZ89Qwk2wJRoxcTF8hdDp7ukls42grqWZ6WrpKck03Ob7aSXCceQ2jRjpC+dUGlKTUizocWER68U5EwwHMTQ/ja6Jcdx7MoCp4CK6uvtsZ1kKQUGa7NoIfiMUPPw+N3xJ2RjqnkM/QdG/+Rd/jB/94A0cbW1B+3ufoOvDS1hn+wYIxuSQWJti5LZEftdESLQ8qrArWgIXo3eTMZq8GU+wneY3EwK5REnNyUNnz6C5Ybh44SReeuk5vPray6btTGEbKBLFzPwMigiaj505iQTW+d6jdgxxHo0PT+L4oZOQF/EWAspSAiK5LklhmaRhYMcasZXLCbkCKaMAl5Gehe7eLnhSkmyDh8ZP67595oBVIHGFYEabHSpqajHCdmm7d59A83WUl5VyPHo43tc4Vmtx9NBBePmutN7SIohpiDDL96EEAAm/Y+OjFJT8JgyLoUu4Vb+J6cuVybWrt+Fn/UtIM2Xjp53biSasiNnFYZ4CVHCa8/b115Gc7CMtTcLE5Ki5u+jp7ud8KsfJ86coGDeZAKvNKywE/vzP/wOBWAvOX3gGGZw75AwmbEhrouX1Qo7jFQoSovnSICiAugiQmLNcJiTKRMPrtbqIziryQsCfQgFhkLRrGf0cr0pP5R0iXd0h4M/KzEFE/cl6q6PTs3ORlplhRurbG1q60XKP3NpQ+F8jf4rK3c0OesMJ+GDUjV/0AbeCHC8bBAZIMDq7zaYgu+KvDYKtVRTuRFDEM921jlTyzyQKJFq2TEiMhzzOZ3lZjvgw0j27pMMcyyyjogRo2VCn+kWAWMuGsQDXireqHYzSeKgPY8tUYrSavwIqYvxivhoruqYJtkVeY2CGLecsyTlLUrqmQzxD74m3CBCp7wUGlL4YuoQyvWvfeS3G2JW+/qQhFCgVLxENsOVFnbxnH3uHgQLmLSFe6Wvu2QO8Ljxg+fGnhNmnoJC838lT9XLSMbBjv51ThdMHU7bPGJhU+nrXue/AIXtH5dZzVge1h3PdQI3KYFf2ysU6x+qpf5aec9d+25KnvgpE2VUHSCmvp+Wwa3zOyqPfXx+Wsr27d495Ou+rLE7+An4x7CqaqbKKVsvcSPdZCLtmuausVi+Ba0sWrv/m3/43b6rR9ZLAliRhGUXKAF2G9kvk+QJe0oitb21iGsmUFbzwJOzgD2uJ8hN2TWKWVKEAuZuuONzqeogbXQ84kdORT2JMvGCekVdXli1EhgxvJTnJV5KkSA0eObHULiYFHZYNjdb/FehYWjDEJ6JnkNJWVja/S5pwo7eXzKqi3LQL+XkZCM4R3JFxrq4sYd++FgKWZdsRqKCtphpljTXwxycmMUdJypg782HV1dLwcqAncyK2NDajpaEFhZT8Dhw/gumFefgIFKtrG7Dr4cRm25SRqDY2tZCYJbMePpsYmjCKrZZJ6V1LYtKISNK+9/gBiY7fPEAvUUKWK4tBEun7lELbnzzB1JwMRrcwMNBnSxYpnNhRtn2Iz6nuCWQE169eRquYJcHdAon7ocOHrYPXZY9H0c9sjpITKRXnYGFqnuWvxIHWhr3djwnIoXQp4HW1N4RHIzI0j0d2wIfOSflkIxFKisPiegJWokBjkQ9ZviT8yX+8SoaThUfjEUqr2bbklJ/tx3/88KHt0rzWOYkXj9dDtnH1ZDyZGWkESZOop+S9wUH7cXcEzUVpGF9cxT2CpJ9c7cUEx1Fraz3+5H/7Eve7x9A7t41nD9bh0pMxVOcG0D0ZxEv7ijhYNanjscP2/NOftOGbh0vZB7mYiuwgI9WD/+dP7xAUR9DW2YOzB+rQ8eA+Kgh6Hj3sMCYmQiNJVIxOy89FlLZF+GcIbLX70eILst0UFmaejF0OaF0cH5qUchlQkJlmHrgV2uW5F15CVm4e+znFls5le6JlU9kiupOkYk6yudLefhcHDuzD2OgoGsjE5+fnOAYUlJdlTncCdkv7qPEoKbqvrw8RSuwnz50lIOxEdUk+sv2pOH3qBORzyACgWzY5yxjr70WI5ZHD1mR/tr2XmBiHooIsjI9PYnxmEY+GR6AwLs8/cx7ZuVnGqHcJILUErqUGUYCSsnJU1zdgmsLDMOuQRAAbWVo1dyiyFwzz+zrzJublwV7gnJBN3RrnyyyFjujWKi6138I773+MqekIejsGsbO0YUG0F1nfGQLfvIxsnDhyHMkeF8aGJvHpe1/gMNvqe6+/yhrJL942bv7yXeQQoOyQiU9ynmxx/q4zPzE2tZMCYGu+pqen22YH0TFpHTRV5aZCTPX27TbU7NuPTy5fw522u6bxeemF8zh8mKDal0oCCcxMTSA7JxOthw8QmHYTfHcZWIqsrWKZcycQyEUouKSNsZyzucjheN/ZUVSODSPmIpgCfbLnUexJ2cxpSVSBztW3WkaU3d3D9gcEFLO2FKfl5IQkHz6/ep00a9g2t1SUlVBQJIAi7ZgeHUf73bsozMs1YCLXHwJNxnRZZy27icgvEyCnke4MDAzw2iayCUK0vC7aKduyqsoqzC8u4UrbPQo0ddgi+MnJkt0tyRnHqbSkt2/ewMjgIOuVa7sQxZBkXyjaq8DTMqNISE5CMwWsCWmn2P5adpbQIo2U4iRm2jKfQmstcsz2kqammOCsaBEyKheDFwgTEWWxyXB2SMPYRyyjzDrkJFYB5uXCQoHoQxSmVlfkw2/Jdj+L/mqJurig2PKWuwoxDPlM3GYd5D9QzrO1M3t5fZM0YBttM7v4bDoRHwxRUJ6Ow+iaRpbYImmh7C/I7D38nr4TRe7uGnLjoma3lUJe5UmI40nARKCUnhqHHJ5VGR5UZHuRn56MFBJqvy/FTCUENJ14igSS/C4BXsKKlhMFtmTjpXkm/qLlRYEEATA1hJaZJRzEmLhpuqyB1ESyS9oxTZgYuS47IEcCtGOAresaEw5A22YZEu19jRGl9TUY0St7wME+Ha263pMtWmyJK2Z3pUP5KX0DPPzh7EzUDee+vptWRuXTM7ym7zrF6+yaymqH89LTMvAwsGWf/May6JuTjgNgdNNJlXc0uXkYSFG78L54qcprc1DpxpLWM6qLklB6e/fMbIjtt8b5ZO3FBxzbLb3oADe9ZIDIktlLl4fKaDWwn8413VP76NA7eiIGQJWWgUM+o/5TX+hTaeqeAWKlrYctb6ecBuT4qcuqg+u//q//9ZtaJ5eKTPGstKSnJUdzLLq5g5HZJQTX2JEc9BGKD+PmuyseZ4sTcCBtkxIDCSIbScDLjAUpZV5uu4axhSlkUOo81NRoS3wiZtIUKHCqCiANkUK8hOaCOEYgoSU0OWyd5iTV9nztMpMKV9KUgNKNu/dtp5Xi0a0QIYyPD+GVFy5iY2UBy0vzrCI7mwBG8fsUWFmGiKq0tlFLqyKvyGrKkaEx294sL9hi0GxK+1QDqpEtVBEJUC6lvzwS2wwCqdLicjKPIxZ/TUzsxOGjuHD2DAqzcyi1UXphnlLvp3h9ZCzyGB6w3ZdXr32FxZUw63fQ7BlkqzRGSXuSTKqTzHSU9ewmGBDxaq6pR1lhIfIy0+FPSjYtjlTuil3X3dlp29oLKQWWFpUgFJGx9zrbm6iafSLgvr6pZcpqnDp2wnbTeQgKVsi0tSTs87qtHU80FRH8LOPzrjk8GVtCrm8Hf/xyMw5X5WJ5ZRd3u2fwzL4cEh4fPnwwjZ/fGEX/9AI2SAS7Ztdx7X4/AVo8RiaCBG4BnKlOQ21NHhY2CdT+4raFkrrVMY7PnyygrW8Oj8dXMEvgNTC+YA4K03MKce3RGIaCm6jO9uDDJ/NYXN3Gvb4ZvHKqHg96p/F8S7ENTO1g7RybQtsIwWE0jL65dfz49giBYRreuTWGH16oQm66j0Q8ioON1WbrNTExYf2ucaPND3J5kKM2HxmAn4Dt4IFmjgc35hZDRsgT2b5ZPr/F2Nxlfqkk/BNjA0jYXTeAdebceSTzvgIYyxj7F++8g67eLlx47hmCn3ULwpyU4jHJfXpmCgrkLu/6kmC1I08+iTSutaNNxseK/5hDRiaj5K7uXttVu+/gfpQU5aO1tgZnjh3HYngZC2zvuARKqvEJmKKgMD8xhqKcPILLGjMklvPZfAJVxbrr4nj+8YefIsq6XDh7DodbWgx4xAilpr+YubTVwXkKNRRiHnY8saX59rYHHGfdKCjMR219HdLSWbbFeaxtrtmyu3xviJClEYn5OM8/+eITzC+FUVJQisHOIRC9oKm0GM+dOUnBJdF2wf3guz/AhTMXkJyiTSxRljMDz5w9SqYnIpWAjJxsLI6PwRWhNE7incTfccUFiDCfIJm7vOnfvHXDXHxMsO7aUWZMwIintD2O5+/xyWmsklZ9/OmnpI5b+NarL6CsJI8CiAfvExiWlZVxjjtCWlZOLsFvugk0sslSnNG5yVlMTAfR3LQPv/OD76OqrsZs6WSHpP4UTVtaWmFbbxL8TdvS48MH98xeqr6hDpXVlVB80p6uLqNlDbW1qKgsoxAah86eEeQUFmGYIDzVS2bNpkwj8Leg7QQp5WyzfoIY+brSRiLtfpO/Ly0NaveitvvLb6Icf3722ac4sL8JCk6usS7fdTLcFzC6195OOjKAuM1dnD56hOB52dLSDtgUggfVWWYJCv5eStCtEFCyTRwZnUBjcwvH2hIGRgYJJvwcG/PsH7Yx21p16+rqNNo4MTlpQFUCVq18gWVlGlMR4JAphGzSvCyv5pMGm0CitFky1JeNmuinlzS7izRM7jC0E1txReXotqCoGBkUamR/qNWCHfaxdspKWFmVn75oxEBdcGUH16eA9wc38OHQLp6E3Jhe28HKTgKfT+A8dwzNZXmUSbCVhyhy4tcItqJIdW/zFFviuCGo8pEu5qQloCrLgzz3BhI2CXDZD9kUoKUhV2giARatOHi9Ml+RLzQZxyc+1W45oIsnrxnj5WkghXNQHtkl4Ou342bDTd66yfaTjZYTMkaAykAXeZDmp+idwEbMRsnS4XNqUC1pqa31oACAhAE9ZwBGYEqfYuj8rmvSGosPCzTyYabhgBXncBg/H7c8BHSUnr2rtJi+AJIOy8v5auBNX2M2TgISzrsCIPaEfToAw57Uxf/TYXkzP+eLveXkw58x7ZO9z1NlVioGxJSXru39Vg72tiWl3046alfnlgOUYgDL0lR6lqZlxodUVwcM2WHX9p7VJb2n6/xPbWLgzblsF2Nlit3Tp5ZglYp+C6DqXQPTelcvWtZ6gtf/q3/1f3tTRvWyIxLoYpH1KuY58ZfWtjCysI4VToTNjR3MbydgOY5S0W4Uv1OfioBXRmTO4JkPLqKovByJ/mRK1VVIjNvChRPHUZBBAMWBPDI8RqKxwgKwEGSI5kyOEo18BU2SwEoqyyDYkWSr5YaHDx+gqLDAKq84kassg/z+yC5LvrvS/B6UUuIPzgyZJs3nCxjgOXXyFMYoVVoker6zwHKxaUizNznpw1gKLSO8GERishzYafBLwCLoYsMo6KoWmziuCWjkm8PxFZORlom4bd5nIzZU1Vi8Q0ljOjRotESjxjWj0o0164AUTmT5/UnLpHRJJrZOorlEwirpUZmKaa/HUQqjlHy0eR+qi0vNXw+2OJA245FTUMjfAQJaGNH0elKg0CyziwtYJZBVu+uPNIeTQMq7bTLsGU5cebum5C1jVpZfDjbHR/owQQK8uRJCunsdLzTl4oenq1CXqe27m/jTH9/DF0/G0FyegVwClH/+N+3YV5qG//APjuB3jhfj+6fL8b2jJThel4l//EITTtam4RuH8nH5sw+xEJojoa5Hlj8Rv3uuBoUZlKArM/HNI0Um0ZfkpOKPnm9AbUE6pkIkSqzQsepMTIY28PtM9+FICGfrc/FsYz4eDEzgWEMBVtlOw6Ft/Hd/cx15Wen4qmMC/RMheFnW//zVANY5jj7rmMTUwgbbLcP86jx4cN+RTjiwJX1qqUOMXoQoyZtghDy8smTGsF1kljJejiNx0waS4cFeM/gXcXZvR9n+UXM6W8jxLJ9jIjKyk7ty4xqWo8uobKhBJ4HepRuXEd1eYZuvoufxY9SVVVDSjqcwMW+2KEWyqSERlG1eRVklGurqyJRcWCQAGukfxOGDrTZmg7PTwEbUNlUskxmKaHj2xtP4YD+FgDRkUgiIS/ZhiWNADiBzM/z46upVTC1vECwt4/iBI3jt5ZcJWKZt2U1CjewmZZ8kttTb12duQu61P8bN2222JJ5DJjo8PIDHnfdZ30FzsptDgJ9C4K8IDdr1y2nMueLFNudwKssgp5L/9B/+U7Tf6cJr33gBL758EgcONaKssgb79u2jEJPI+gawSRrxoLsD2nUcDc9SmCCjKyxBHEFP/9AgsjjeIxTMMpvqscn8UpLlyFO+mhYwNTaKZ56hUEW6pDBjJmWS+ZHVG7PLoABy6849zFCAmRodRnN9PV5/5WXIYecv3n0HTc3NLP8SApy78u80zf4QkCsrL7MoEgJDRelZbGdJs0A1r8t7vMdNkEeaoNiEWt5zu5IpAOYbA+0f6CfwakNdTRVy8nOtbHLbIcDhJ63Jz8zBzbu3EVrbRF/fBEHGLCnpLs4eP4YDTXWmgdXUL8jLw9jUOPwZaWgg2N0hrZCPN/WHVgxKSkuc8ZaqzUCpGBkZwrFDFDgpCGvntHYjipHLTKKr85F56V+cmEEO+y6PAFrgQP7npBWTAJmfn09Bdob0IGzt6yaQTc/IJWjfNfcmhSWFuPTFVWQRlCnOaEVVtc3bu/fumsZYNl4FpMNFBJKyR1I0AS3D7pLJid1Nk3YLzOpwNCIOg5PQKNskCapVlZUGjnPyciiclNqZSbCV4PWQFrpNyBehlzApW8hwJISFqBuP5+PwwaQX7wzF43HIhdnNBGwTaMl7/qbCwjF/784aUuI3kINVFO86OxJT4reQlBDHunpsOTA5cRcFRF/VgQSUpwFFaR4kM0vR+iz2h8I8xWtJjm3m5XviTfxhbe4E/ZZLCeYnLRZPpSngpKXFmMZDQMbR6pCfaN6Iz/GXaJLaS2PYmC7/2XgmL3HaSe862hJpKbWrUfkY0NB9pr1NWiJGrnQdg3WmyXmha3pePN2WudjWet7Kz4vqCwEV5Wl587Ay6gWm4XyIhzvlFqBzIJbzvL3Ce7Gyx4Ba7L7qpsctPWVih77Hztg9HXv3+TNmf6ZDmir7HXtdh/LkaZesHI4GSw9ZPZ6muVeXvetOWux3tamu83Q0kErGeUZpOv/rtni63nfSi/EPlcdpEScr1d/JU2BU5dA1LSPvbVZQO3M+SHOolGPgUH2r/KWo0g0r+94RNzE5s2vhYdbWKYnPI0rpSfYj2srcN7+C0cUtyOHi0kY8hrdTsBrvQZU/Dv/2SCKSOFBlxBlH9KGdj6HICt76/H1KviSEL1xAFonD/FwYb7/zaxw/cowFTbJJpw50wveEsc3BouUU7fyQw892MrqLzzxjyyUCSFsyABb4T0olIR+yyaSwKz/8rW8hNWkHy/OjJFobHKwpZCQZqCgvtUrK7mRqeo5EOosVjqOUFSBR8mBqcs52FO2w4SQdsvngJuHvGerHQngexWUFKCRDUrDvfoJFf2YWvMkJ8FH6AYGpbDIkGWu3WohtpvrnZ+VRqqW8tS3DUv5jq8dxIksEiyNYWFkMYdccb8cj1e/jR7z5Z0pJ87Jz3ASwJPp8Xv7Rtgi8FBB3ix2tAbDLylsnUnqXVjKqtX5yQzlrzc9jXTclAW9inOlR1uWISGL1Wa+tVYI4Kd81sQkmeM2b6jU7tp3teGQGMmzJSku86+4seKRa3woxIzJ3gjU/0xoapNS7Hm+AOYkTPMmXSul3xZyYYof1UlijjRUESNCTUzPIFFMtJJDLl05gwzJur2E3nuMpyce0o2SqQZZlC+44D0GupEOHqW9K08r2kesFxXtcCQfNdiWeDE+HCN/qlkMEF0JrRnA8JKZxK2G2+Sa6+3oRIoA3Y3zmJ/9OWgaOc7MzOHZSyZAz/SnoHxwg/d/A+uYO605QWFBgdhDyxSM7FIWS2lhfNgazxX4prmlEEsGONGEdHU/wBYGWFgGlDQqTQSR6tJvLheDEBBrYF+cOnLDg6mJ02kErNxKyeZSWQtKY7FXkAFjLkJPTkyitoqBCafuR4oayh7w85Uk7gfnJVmaNhFhL/IdOniBR3kHfrHYqulFeVILJ4T4shhcxt7KBgZEJPHP2PJ67eJH9smUOeuVwNY35iwHPE+hNjc8QyGfgP/3l35B5buJ3f/gDs7dcCi1icWEK9x+2oX9kCp09Q6gqKcF5MnQ53E2U9M8xdPPePbx//Qu0sE18ngx0PhzFK984i+985yWTzuWnTyBHMTW1ozglkIS/f+dvjXm9fPQ0xkYmUVHbBD8B1vTwMKrKK7CwHMYa343IUppzQu5UQuz7mdFRvPH6G+jpHcTgyCivO1ovD9uksCjbwiN9dukqfuuHP8I7776NkxTwFB7o8uUrOHH6OMbHJk17dIjA9uCBAwY2tMlBQGCWdf3y84+Ql56JmeAc2/YswgshFBeWor6uyez85IQzyjyim3EYm13E+MQwejsf4OTBA1DAdTlhlSNMEV0P+0o+0yYmZjEyMYahsSk8fNSNJoKtF597BkcO7sfG6pItUcnZdGdnPxmx6NwD1NU1omV/E4YIrlpb9xMsyCwi0XY6i6cNDo0RdKdjbmoYJRRMewdGMcOyil5qg0wgLYXzLQ8P7j2moPoEr377NRze34gogYu0O3ILFOQcldCsEEYezglznsl5shyJoL+v3zZVXLt201y1ZOdksGzrKCoqsMDujQ3NZmMmMCpwoUMuhjR+OXtNuJBvsa+ufmW0tVy2m7sUYjnX5f8qKzcdEQLYLNKaFQLhRAItsm5jUtL+KOzcNsGWlhOXOc6HlnYxtrSDJ+FEjIQ3sRYvP3kEA2KYxvh2OBLZ5jsbSI3bQDLpoJdXPfFa/iLp4lhL4DiSi57UpHjSVTcBP2muh2DELSYswCMDehnDJ5iJjOxotVxsbF0SLE85PmUxKYhJiEixdHdIG6TJFuCV8KRDTFUgzAEy+ucwd40LRTXQp5QL2lHuGKU7PpxUEwEJlUVgIXYIeIonyb5Lh1aJ7GG2uZi/NLGmIOF1E87Y5npA6W4Q3GljhvrKKYPK4pRJ/6z5eAgwGODgNWnnTNPFewIaMWCgZ9XPznc9zyKwLkpCwqxp3XhRCgZtABH4FJ1ztGbMzvl4ejjpOuXRewIs9oOFiIHN2GHLnvZt73998FnloXSUZ+yGymbARz+Vvupst8Q7VR/ne+zQ+7FTydtznJMGrHhoXFoK/OeAX+e6HVYOtQPpA5+z/rC2dm6JN6te2oQhcxcdolkGzpSkHuQR+3T9i3/+J6bxUuepU6U+D2lLMwHFwEIUETJvgaPFnQQEkWyq3RdKE9CUxcZjwQx9E4B88PEncHEgdJNIrEfDOH30gAX77SYhX1yMoKG2wZYwzX6MjFzaIMXek3SlmHuqhLbkSttVkF9gtVmiBJhCwuZL9WFyatoqkUcCtLK8iJNMf4qSo3ZPejwpzCNkywzFJcVGXBTs+AkBmrx4a5CKeQswjY+NW2cJFUuKkT+v9z77DH/1wS/QOTuEx5M9mFwY4+CO4i9//BMMzc3gfvddjE/1YnZxEAmeKK7euITppUEML0zg2t3HTIOAgxJnEjtb2rNtlv3Bow4o1EVuRgBLwQXUVFahsKDQNhP4mKef9dKSYqorEV6XEJoLS2yHHU7IOPaUwJkGvyaoDOjV6TJk5ZSSSIWKgmI8Difji/E45OVmYH91CYnbMqJa6iTI2KBE606MYz6y5WA/JXpZ30T23y72ESBspOSgpa7GnGvGJ6cg20+pvrsD40NdWJjtR4jtXVpWjbqGJkrN2bzXY9EGdljOfQePoLyUjJNjZWd7nQxqB9OKCUmGNDW1iOXpYcxTEu7o68Tk0KBpdbZW1gm2dhGcC2KczHRxeYXEMYF9vIDxyVGC4SkskxGOjE2Ytkb2OcO9nRjs68EEQXE6QYvsnLrvfonFqRHMTo4Zg1VMynUBBE5Mm0QkrvKLJO2kgi+r3WQHJ+eu8omUxPaQRiw1JZVt5EibSQR/cjorn0OpqWkIZGcToO5gbnGJdVpDhG2kMZRMoJzFumRwPOZn5din7D7kPqWhshZ+Ak8JIIqIILgc5hjURhVNVk4njql1Izwa4/NMUzaTWtrWZhD5V3OTYWhpQ36XfGl+C52UnsPxzjHVPTiO/9f//O/R1tdt2/lzA37UVlXj3IVnsLW2iWSO7yrOJxEgSe5OqKEIAVyctfnc1AI6HnVhenoG+1rqUVVZbjtc5YNJHsZl/xWhAFNSWU1At8C0yyDfP7IFWo9E0fm4AwuRRXMf0NszivS0TLz2+rOsi499PuvYTZKJZVH4UaPr+/DIILS7rbKoGvXNBykgbGG4ZxApBMayx0hgP22QEMmdgRhmAdtdmsP0tDRbmp2ZXSAj55wiwxERk9eXHI7F27dumjbrzOlTqCR4HWM+sq377nd/C/kE05wmePGFF9mXKUZXtFwpdnf5ynUUkR5kst6L0/O2xCUD8pKiMrz1k58hnQxYNmFrbIfFhQh6B4fx8/fewYPH9wjcHOfC6i/ZRWazrApL1TcwQKA5RxC3hLa2YfT1DbNMAbzy8jmUFReirKTAmGmyfG8tr5IGaZdZvIU5kn+7vPxcyAectBQCGSTXZgerqA9pPj+6SMO07C2gkkiaIdosBqPlJNHwLNKdNAo+/YMjmKDwUcj0stJ9kLsEmVgEMjhOOT5lmyXGLJqttpSgawyA7S4t2aXLl0xj+fhJB2lsHmqqa00IErjQmI0xDNlrhTnvpX2JCgTEbROwd7N1t831hzZjWeg5MVDOp2yOEwWUjlBAlM3gFqXStZ14BJc4ryh89yys4/LENt7q38HlKeDRsgdB4g1ptOL5HBOhkAwky1Zrdxm5WkZ0rSOdAlwy+1a2xnL/oI0K6RSCclO2UZ6ZhJKMBIujKFstL8GR5rzmmT4FntTemrs75HvayZuS4mEbO8vYMpwXkNRSo5ZMBa7EyO0++19tJ14k2qH2s++k0/otZq4/szMSY+e9GBOX8KV+E22XkKJDfFfPCkypTXVIo2mrMTxjy2fiXwrALJc+Mo0R6FJeG7wmH2+JBHrqVx1PwYX9sCa0U+VhMax8Vs7fOFWPmLZSD+va0yQsPV02eGOfWhoVAGOyVkY9avnrgr2oL795xNJ0gKcOYQfbRMC89Y7uOyBI7ztp6Fm1nYCrM+YFtJzn1O561zRx+uP7OvSh+7Gdm7G2sPv6Z6fycQ7VSf+Ung6BPNFsaRH1TixdHUpXp+ocay+BXpVP76s/neo7AFNf97K3I1ZH1x//s3/xpnY1yZ+KtgfrYamTgytbmFyW+wiCso1tzCARqwReLqzjt2vjkBq/iW0+r+UsdYCXElhlQy2aDtTjSH0NKvMKOXF3cOuO1OHnzZ+PdvTIh1Zufj4mJslg5+etIGJIebk5ZgumgKghSmnyjCzDYAENMS8Zmxfk58FLSU6G0tVkDDLAT/alsTbxJGgEYGSEWk7QADYpnAR3ncRH0qkmk9bZJf2LAKSQoaxSctJOsOvt9xFKpMTh3SWTW0NKqhi0B9MEEuvJlMzca6htKUFFfT4yslPRPTCI+qOVSMoMoLd7BjmBbIKEXov8f/XGdcRxElwnc+ju6+LAggVtLSQT1fZoxembnphAT+cTzE9PYYfgbI1Msu1BO248uE+w5EJtaTk2o1Fcv34V8jz9wQfvWwfL0FM71fJzCQw2t3FlYB01han4y48f4RunWxHnz8f+5kZseUk4ywuRU9GMuMxKVFRVYKT/CaIESdqVtejKwx//1T0825xNadCDP7s0jpKAy3ZYzgXD7JMtNDXuQ05eCb79P3+Obz3Xii2C5bKqOpMOXWkF+MX1QZxuKjYpPpuEXchCPtN6yaR6yIzkuDUzPcOYnyevAsMcSw/ntrG/rsI82dfX12I1udgc34pxFpVUoGTfSdTKszonV8vJZ1BeWYPuJw+MKM1MjtvSkiRPjUe5sNAE1LLRujRnmjN8T36LROjF3BK1mEAmoMgAWsKu4BhUmWRQLwYYv8MJxlTkd2pDII2/XXGJjk+zNUczppmjJT9NQvlAymT7ZaZlID9DDC4LAV86GXkW4rbjEQ5FDDyzE7G0RqGFfai4nsvMf4VjO7wioWPVvMDLkFjMWAKOXBaIKWjnmY9jyZeeh1kC1V9e+gL/4ec/Rtf8BEYXptE70IdQnOLWLSPdk8hxx7Jk56Ohogo9Tx4jI6Ag8m7bCStaoWWRyYlxc78i9ycKJ7V/Xwuam2tx9eplNDTt41zQnE9g2ZeRGJ9gxveyrZHz2S3WxRNPwE5AmMt+1BhIIhiYnQ/h3LkzeObZkwguzLJdfDaPkziWYssiG1H5Dkq1AM5+fx7WNuIRIbO98vmXpmGURruztxs3b9/G2QsXTPs9Q7A+OTyC7fgdhCRssDwikLKZkb86teP0YpBz5QHfuYgsCh/rBHM1HCcKf6WNC3mkLWPjk8Yg5Qx4fGzEAPd7H36Btoc9mJ5bQm1lPQWNLDzs6HBC0uQWoKioCF3dTwzwDhPQ9xL8XLnxFQHYDIFNMg62NKOOwNYdn2g2nXJue/X6dRw5doKMErY0PT4hx7lZeOG5o/AKoHEcyUWCQvyIQcjXV35eEWlIOgKkHV+yD+QYVAKgQIqc785TgNTSpfx2td9vw2UCoogCoHOcVNZUc7w4WhTZXAnUynYsMz3Ngkzff/zElotzSUtlZrEW3SJdzjSAZxoJ9pGYgDESfkobKsFVtmZTU5OY4Fh5/oXn8fbbb3OMNBsAFN0RAJOmQbQ0QuGuqDjXtMjxPg/CmxEEw1M2D7MCOaZdk8DoZptLAIlscQ4wD2zLXjeK+cgGJpa38dXIOn7a78YnE0kYCLuwsiOhkPOWgDGOdRVwTIwjvdpZRvHuKvLId5IFstw7FFRhrkI8xCmB5ETSriQUJG2iyLeLLApRaRKuOF6kmXIM4R0XMNJ0CUQJeMV2JspAXozbl0rexj6SRtw25hCY6VkBNPWfaIu+q+3EmMUnHSBjLF/83O5Z29rjpB08BMgk6As06JTGyK4zL6UpLYuWYw1Ykw4YMGEaSt8ACb/rmVgasqkW6FLfScsiZYkDwgQ0HM2UAzR06vWv7ZxM22Ul/fqwZTKVg++Y9o2vCYgoCUuHj1tZ9w5dc5J3tHASdlUnB6Q4+Vkidjj5WpvsHbHvseW4p+2n52L3lYd9130nb+UpuvL14aSjw0nya+HA3o9956HvAklOmztpxoCmZbf3jJKxfrU89c6OASnrCz4Yaxd91zUBatOG7gEwtYHeUZ2kuXbS5X/2TYcDumyZ8o//2T9/U0bv6kAZNcrAfYWoejqyhSClW03wKOs7u5tE9pSAmrRtNCZMEkRM2nKQxuTkzCQampvw8aXPMDU7iheOHIY3jtIZme1XN+/gxKkzphEZIKHV5JfklZ+bZwWWql6O/QT8Hj56iNGJMawohA8nnyaMduhIJawBrICrkrA3peHgRJIPGan51ZA1tTXG0IT8ZURs6lhJWGw4dfL6RpQSt+MEVruUtti271z6EPe7OqBA1xGCPwU1LckluEr04ljTQTx74UUoNluKNwE5JDRpiSk4VHcI0aVd88p88ugFFKaV4uShkxbrMEexJ0u0OycZR48ft3AbcjuQQ8m6uqIaw0Mj5uBTGixpvijEkEGtGEiY5XPuZEpgnFzJ2jrPQTY1NUEQmGJgVNubZfchNaYnNYmEOQN3x9cxGNzBBvvv2YNl+E+fPMLhmgL83//8Q5xtrcb/4y9voJfA8tr9EZxqKSZjuY/jR8/hkwcTZoAtCfxkSzk+ejSGjtEQ3rs3ihMHmtHU1IC/uRnEnd5JDM8u4funyxDa9uFXD4MoLsojUEhCx8gcEslw5adrJJJgPnlG15PwynMXcXBfM3bS80274M3O5rhJIRDZIIHewoGqXNuh6c/MwV9/NYzC9ERMD/ZbSKf/9fMeJJDpnmipwb/78XUDU2WBBNQ2HySgrkB6dgGJIiXZrDyUEgTmZKaRuWYgI6fIPMoLlOWRGWtJY4uM35OZDnnikOavbt8xXB51DHLTk3YRCYeQhHhsbUfNh5qc48oYP8C+0y5T3kBwbhFzi4u2LJ1ExqZdpCECFDH2Fc6N8alpDA4OGxjTkuYGGWIyx8kmCZhFcWAHM0m4Sfzlodx2AnH8C/jL7jGeBEvXNB4VzNeTrGWdZHT3j+Hf/Y//b1zv7cBSwjbm1+cRWQ7CRaaXmZ5KRhCPly8+i9PHTrIMM5iZnqQQMsE5s03w5jWAbmrueDemZqYxTKAfyMk143XF7qupLociOShCgcaYNKVZ/gB2CayufHnZlo60NOQnyEpOTOYJizKg4Nz9FHZU9ldefp7zS8BWUmsSFEdVNkXy5K+5qfBXnZ2DFLzaMT4+jb6+ATy8d5/AP4Dg4hxS/ckoKSvBidOnOG8KkSZtEsFHiMLYhRefteXW4EKY9CXeNA2ayx9+9gnuPH6EvtER+EgztglUu7uHKMyVEPAU4i/+4n9DIMOP0bFx0pJ25OVlmza9m3lfv9OBgpJaxCemYm56xkJm1TRU49JXlyjIZZq7B+1qvN/+AA+YR9uDewQcyzh3/CjOHD2OyuJipJKRbxDoXblyxWzIzp+7QBrlRU1VLWZnpghqa/Ct159DdkYW3PDYpgpJxjKYF1XXsoxMCVT/u+13sEKAK41j3I7LgLGHZe/q60Uh22OSQEjmGE2kq6fOnsO+Awchn2HyrahxpfREt7e2FHQ50VxeTJLGTrP98vKLKKBRqCIwj+dcFS90GIbzhUPQDmlRtEtyYKDfdmjevHnDAFd2ZpbtQhTQkh9E7TSfm52H7GuLikusLwYG+9DGdrpLELy5ukQgm0EglMr6kr4T9CTshSRSGLUogVd4bQu3xjfwYX8U7w1so3MpgaCMzNQK44AUY0z86Yd2Iq6DojgyXJsEWvKH5dhfyd+Wj4CpKJCIsmwK4JkpSCcgi6ewKCFPIDIuSTzGbcv+XoEuaa1YV7mCkK8tabPked9iKRLI6LoOCebyPq9lYfnMSiABSmRdBeI1Bp0NA2TYbEMbk8ag9w7WwwEPZKqce2LCxsz5jKoo4CoBQofxJLtPxs4xofmi70rbeX4vrb1TzmQFkBQ1RnxQzwt0aaVKwo7ydJh8jMHrULs6QFvgSGXQc3Y5dvCegRIrp3NDwEB82W7qJT1jqTuXdF/v7F1x3rNy8ra9p5+6Zl//i8OuP/0UUNGSnSRmHRqXAnLSFmo8OHV/WiclaW3jtI+1vcqxd19JWj34Rd9jeamddUFgR4fa2epgvyyJp88KLOu6876j2XraPk/TjOXHsjmv2RV7b698ou923Xn06WFp8FP5uP7hP/on5kDVJCS5jCBg2eLLffOU0je2yLh2sUAGtRDnt0nywwYvXIsDyCssIENjpxOUaYcQoR9u3b+P+dAMimUXEJ+Er+48MA/lB1oasUJJVRKGCqVTYXKkYRPS10AVsyijRFnf2GCR/Y2ZMT8h/MS9EDbavbIQnLOYdRaYNFl2XTmUHjMwsxA0A1KlrVAhcich7YwkS/lskv2YtnPL+DeRxPKtj36NgeVpzK+FjZg9d/oC/uC17+NgeROaiusIEJpRnFWMhJ14FGZmI3HHDZ87BwdrT2E5vI3PPm1DIDETz506h5vX7uBxZ79JVyXF+ciTfRLLfuvWdbPVOXHsFHwpaSS4YVRUVpqHZ6mRsykNu2SLoQFI5vXs868SVBTi2rVbRkAFuC6cO4cjh4+irq4B2dl5JGy7BCB5nLC7aB8laGBXvniwCDU5qbjRO4WGqiJc6RgnA/ZgcnkNZVlJBNC7ONxYAT/LlFNSh7/8vBfHGwvw7p0hvHa8Cpfuj+GbR0vwgzM1+IvPuwmQVk2qfuFAHr54OEsQWoh/89dtqC9Nw19dHkBZvg8LZNbXngSxxkE0PLOGW30LWFxeJ2NeMluNJxOr6J1ewp992INavjc1v4zLXROoKi7Am7+4z3vLuDEYwgtNGfAlbCErrxBvty9gdjGKqkI//tNXUyjOTMCB5lr82Vfj6J3bxL3RMH77+ZO4OryCS32rGF2NR211Gb7oiVDiT0VlbT0+71tDaNeLi6da0TUXR2ZYh4mtTHiJHv79u4/wzP5i1OUmQUF7A3EKSBzCw44H4PBHhGO1uigX0eVF+DlOuh5345effoqusSH4sv3mzfvjzz7FV3dvo6O/Gz3D/Qhx7KSQ+BUX5HC4UnIm4dZ8krQsIC8imUTmlx5Ip3RNSZvfZTcln3WapNLKJhDouyhNaxehliqvtt3Bo/FhJGWnAj4X3GRC+Rwf32w8ipdbz2B4WA50mykMBKTTw09++ZbZBYmGaQl9oH/AwrZMT7NPOE/CW2uYWJi1kFcXzp0mM+Kc0iYVTiqv143PP/kIE719WGI9g2Te0uwdPX7CmEcSmY9CRGGVwJl9+2hsguC7EM+/cM6EgzR/Nse6C6ucR3IFIWIjhtXVNYC//ttfoLN7EKtLYXz/O9/C0SMKEN6I8Vn2Z1+XuX3p6uo28JzGU457s9MIwPh+//CQCYNqO23/V9utM/EOgoTHfZ24034TbZ0PcevxQ4yMTeLEoSNsk0p89NGHqKoqwalTJ2ypX4JdVk6BhbeKhxMceHN9CTubGuMR5Bdm41dv/8p8DH755cekEUHO5QcoqyzF82cuopiCgxtkupw7YwO96HrShwMHDuEc56WWNxUdIpkAY54gXDsWtdQq7YkkXtnQaIdhbkG+OftMS8skwBqHl4JTZ88DAu9dcwVRlFuBmflFfHL9Mh52PWH5KJBSoKmqrkdkdRNd/YMc316sRsIG+LpZDkXiUGWirKN8tklD01xXi6vXrpqmNr+wjEKbAjWTaYjcs94i+qyG9Zu0T3IPIT9VCjqtkFKKC9vT3WNC5MT4BEGIn+mvI4v0Txt9BB6mpsdx7cq7aL/3BWYXRuHa2UI2aVtueiEBpCMoi+bJLmt4YdOWET8a38Xbw260L1LI2qRQxPGiMhGym81W8u4GMrCKfERQGLeELLd2I/I6ga7NH7ZvRkoi8lNdKEneQk1GIgp9nFO8luRxY4NlME28+Ig0yZy7ss9KYH0SeV9LqbEdidKCGZAiEJM/NPPHxXtyjqrd3HrO7KwIrPScGc/zFFhSmaXhME0X/wRo7IgxVLaxIInuO8ydTFvLY7xnS2Vbm2x8LcHqY5vPa345WjSdWmI0TYqYtx7ii9oxKyDCFA2oSLsln156X0BOzxk4EMBQjupnvasSKh0DA7xDUGTPqDD8rfLrcJ51PgUc9LwDKB2tjn7HDgf0OM+Kf+l5ue8wEMn0edf5M5DjfCq73zxi+emwZUO96xTayqb8rMx7z3z95et7jl0W07d7ymGvUnY44EuX7A7Tj91ROZ38Wa49kKi8Y+feBT6nntNyvjRsyiduD0g7oM0es9T5yeR0X3XVPbWZpb+XXOxQtnzK0lQ5XH/0j/7pmxscHBF2cJiMekehHiKbmAnJU/0GVpjC7HYq1uIo1Xq38EeNbqQEcgiGHLcH7bdvIYG5JzDjl549RVCxD7/+6SUjQkmJmyjKSEVJdqbZm+QXFBPub2Bpfg5+ShWadAuUwhWpXsNaO3AWFxfNVkgaMO1qrCgvQXFhoaljU/xkAPEJ2HEl2A7BUHAea2YHlmK7KiWhSXgaIKEqLS01w1FJrfIM706Qjx05vUzGr957F9ef3ELEv4tFgrjl+RWMDI3j/v2HuHn1Oh4+6CYI3UVkJYzPL3+K/skJEvdRzEzPookMb3VtBR1dj7HK/Dq6n1A63IWbcyqHDCqNBEr5b7I9R/p74U8mICirsa3SKyR2u5zE2tLvTSVTTpZhdZdtUkhM8uHDj2/gzu17GJqaQBLrVFleYfZty6Fl5BUVWLBeOQH94tJls13rmw7jH7+6H3/29h18gwDq7euDuNM9gqaSAI5XZ+Na5wQq83LhT4ziYGE6Zsan0LPixQZRRp7fi3B0k5JqMtoG503ykwf/obkwGXoyFta2CbAycPPxGE43F+BO7wxePVaIWsUsIwELLkUwubCGP7hYxYkAFKb7UErwN7WwjLGFFfzLlxrQUp6FD9oGsL8yF6tkBgPDc/D4PThekYffPlOOJ0MLOFgawP2rn1lImicjcxhmX/SGgGca0gk+1wjkVlCXn4JvnazC33zSQWBZjJ9d7cF//1sH8deXutFYXohP7/fhj17ch3/9v1/Fc0eKMLe4yrZZxiftIzhcV4L/8FEH9pWn4/OH0/jO0SKEg+OYGpLbiG0MDg9gaVs+5taQSMEjvLSAqeAYFkfHsDsbhjyELxPcLGEDzRQISgKpaG1tQWIqAVY0gtLcDGT5vEjdJYDmuJQPp57+YSSnpqGvq9eWJWfJlBUIfnaR9SeTlE3aOufZxOys7VKcISCfnprFbDCEFbbrcmgOY9MDWE/aIrMAGjLycKH4AA63HMXo1DLu3mlDXVEJGYwL9x60oZMgcGFtCVtuMg9/OgHSPBkv+92TQqDUj1/fuYSOvgEChTn2bToKC/NNE7K7vU6QRMJPQjPW24Pt+QVbtjpx9gTC6yT4YmAUjHISUvDBL9/HBsHa5NQcjp04imrtVCOp/fUv3yHTokC0MM/5qA0zS4hjuW5yLt1uf2K2lw01FQRer6GktNA0XfKTJAeYctgpmyUJGJRrsMT5JiFHmxHkb89LsKUwYvKPpw0OBfm5+PCzjzkvyoieVsl85MU+iqXgDMorC5ERSEN9VS2ePHkExcuU3zPF1CwpUYzSbNZ/iCBQfu6qcOrkUfNA/vOfvkXm6zbbUIHjuupqBFICOHn4GIVOEmptitnYRufDdoTmxtHQUG52cPkl5Whru4cMgt/VNQJ/lk9l1m6/vNxsi3qhXYJyAaENJ16PDG/JMBI8nGvJcBMQdA0MYGBwzpbYnrB/xifmjT7ubkUw2DWNu3cfYZLjYIH0svPRA1QTWIWYV3V9HbwpWaxzI5YXVm3HtTZ6KC6qdu/29Q6aKYXaS8vYMc2MCL40JRJa5VX+vffeM/9kAloDvf0Ek2dJA9vMPlUBrefnp+x5+TLr4/gIkVaLJ2xy7CYkpWJxLoJUTxYa6/ZTcGEeCV4MR1z49fAO/rp7A58RcPWFXAiuazekw6Di+ene3eJ8WQV7GkUIIVtLivE7SE2Qr0VpoTz8HocsbzyK/C6UE2gVpPB3SgJSCMpTpZFi+8ZxbKhuAh+yGZZGyoATT40babIEbJLZN1omFNgyWy/2twSjZD5n2i9ec+6zjwSsmKbAluwjlbY0Y/otZm02g/wuJir26wCAPYCxV0cxcSsXgaAtOfK3Apg7jNzpB7vP9JWfw6gdjY+05gI1AnpatdGnVnF0nbd58DnmKceoOgTKnmqaxO0tHQI9AwSaoV87a30Kcpif6ijQoGoIRMTAExO0tPT/07oxD5XXARuqucC8vUraoSwdsKM0VUYJYrrnpKTDeU+Hnvv61PMyUGfKOnk/BmadfAVind8qW6zsOnTf+b538rfqoEMaKrsmwLqXl5M6D37ou97SO0+P2FcxMx4CX2pb9X8s+oCBKkuLaehdNiBrzV9ff1rWTw/+4GPWF/wqgce0XWwn1z/8x3/8piRLLWFpF4yMsseCBDVRSlOUcLSbbCae0hVb+LlyH6r5VfsOtE6uLeIbBGs+EvGDtvOK8rcrDZc+vYzvkdAW5KcTgKxgnNKTnOVJ+ltbWcYgJ/E6CYhcNrS13SazkEZri0Rrw3wxLRN0qf8VVFraKqlXNTEkxcsXTXZG5l7FpJYEFsMhDtI1cxNQXlJKoCNbjHj0k7BdvXYd5889g9nJeT67QemxHz9999dwZSdjbWuN5V/F2pKWNhPQ09lLIssBH4lijZJlRWUxJXE/5N24oabWdmyl+wK8t4Kevm4yV4IqgqP9jfuRnZ5BSbsc5RXVJPSlRui9Xi0lxZk0rxA8ff0DaKhvMJsJDaiS4nIjAPHslZHxOdzrHIYvI4Bvf/c1nD99EnU1NQikBzA1P2NGuKHJGdY1jB0SGIVmeeXiKWQyjzOtFZzYuzheV4S6wiwcb8iBB5toqimjVL+Ds81l6L9/FUWlFYgjI7rQXITqQByaq/LZmRsIJHGQsTWfDI7id8434EB5Nu51j+PhyCzyAx5841gNmUsUb10bgJ8Tpa4oDzME1vPzEVxsLsTw7CoJPOu6s4nwahTNJZn4Xz7uw7XHE1jZcKOxNM1inT0Ynid4q8JblzsR2djBxw+G8MKBItt9FGSJV9fiUJCehEsPp/DffXsfviToy8/0Yyq0hvRkD670L+K5lkJc7RrHC63F+PXdURxuKMbY5CzONJXip5cf4x9caMQaGeXYwhImwzs4UZ+PS+3D5oT1o3sD+P2zlVCw9NDiPHIyczBBkLZLsDTQNwkXwdOBIwexv6UVad40NFQ3EITNERjNI4XA8tXnn8dxgo7mxn2oL6mBn2XOyy/E8eOnsM5xtMsxKp9PMjSXRLpAwUBuKhSs+NDBA2jZ14wgwbOWTRW+SUbco8PjRrxyMzMtuHIBARNpNEIbSzaJ33jmBbxx/kVcvXwdl67fxMjoIMoInA637kNoOYQjJ49jhUBuambWltRutN2Hh2NmnWBokwz58XAfukf7KDlT4JkLIZXjsb6mmuAnnUxwxwQC2egVc8yKeIxOTaGiuQEzFGS0ZCRP8b0dj2yzyvlXXyY4nEdpSSHPYiRyDM8pniIBSyLT2TIfWPLh5MVXN9vw8FGXEZ3nnzmH40cOWdQI0SIJVxr3imlYxHxJ0fDeh79i2lMWTFs2dnKbkOjSzmlH45DI/p+en2T7zePCqdPoGxo1G6d05lVenIvxkRHbnXjsYKt5XV8MLmBkeBiff/45alhfLZErFFJ6QPahRejufoxfvfMuLlx4Ft/93ncNBEpLHpxdJEP2YYVlkFZ+ZHgEHY8fIz8vC5WVRQRJO5gOLyOgqAdsr77uHnR2dXLuV2GKbbe7tYmCvGwDJ7bjm8+IVspMYHlJrkdAML+IgaFBCo9r2N8qG7EEfPn5ZY6DHZYzG7/z/e9wXrrw7LPnkeDeQgkFT0UkkG/DUdbps08/JdBLQVFxBcexNHmkhOxX5SNmKgFSdq0+X6oZ6IthyK3K8MgwZgmoent6cP3GdRw4cMDCcMWAiWzD5oOzZofYVFeH4hzSsORkCgcUSELaPCGhkcxHmbAeT54MIT+nDCvw4TJB1ls9a/hwaAWDyzL65rMs1068s7FEzM+zu45MPp0Xt4oM1xYCBFuy1RJI0k5hD/s5jWUp9MdRWPcjm2MhkCwn3Xt2fgROcs4qjZpprAgqBYKk7ZLNlmm0OK5UFzv5jpYWpdmSOYfGnO4rHWnR1F4aWwIMMbCltooxazFd/RYAcbQs0gY5v5+CBVZSmh8dekbvOVquPQZLYKXndmSzxrxleyzA5fjZovwgQGXtIwDGpmV69jzHgtl+cT5pnItH67uWeWNG+AaW9IIOlWOvzPbHTwEMgRCBFuWh8hl44KE6xN6xP/7Wn13np1MxXdHhLO0pPV1XHgImloD90/e9tJiHU19H02TlsTT/y0PPxg6nDir7178F9ix3u6ZPpwyx9PSn+uu76ifTjqdtYYeTpk5dV3Z2Pu0rS3jvOlPbOx2g5wBJjTklaf1v9Vdqey+pBPbhpOPc0BOxp5zvlq6+KSF+sXHEPnD96Hf/wZvy36XO3eKgmI1smSZjZVM7LdYxs5OKlTgO0vhN/FFjMitJSTNuk5OVA3QjipGeXqSn+dB48hiSvH7cedRvPpUONZMxeYgW2c+yGVskUZNHdx0KAG0IkgWRClbG4tuU9BQ8dXZ2xgw4ZbNQWl7OhpJejOlQMtE2aC2xyRi4kMSokmBIWrB4MockTk69o0muumgwFBUWo7SwlMLxMubnJhGNS8T/7yc/xkoaB0Ym013bRsJWIoLTYU5CPxkJ8Kf/5l/hmy9cwJGWeqQms+G3N7FCab5BPprICMqKyhGRG4WlJRLFRAR8aWSaWTh86ACyCLZA6VUtrAmyFF6wDQNq85zsQts5Jv9R2nKqHY4W5JXgb3R8CJdv38PI/Aoqaivx2gvnUZCbaUbSawQ4CwSj2vW2SuCoJSIZCyu4cGmGGxuhSSREIxjraMfs1atI2gnj/WsfkKHlYKH3CWb6nyBt0yGmO9EQipKBrnu3bTktujiN2vwAarI8aCkKoDhlF0tkbgppc7ImE7VpLlS4V/H+h5/jQGEKXqrNRs7GAqqKUnC0phAvHiw3KVFhNipzU1Ce6UV9firK0uJwrCYLFxvz8ey+LFx5NIminAy8fqgA+8qyUV3go+SagJf2laEqJxVFZWT6JNTFeT40FWeguTQd1bk+c3D6XGsh22UDUwsRNOT7ca4xhyAuHr++P4ZiMtGD5Zm2u6omO4EMOB9/8WUfphYj+L1z1baN/MfXBlHIcj3bWorP74/gYn0uutuuIbIQJvObwS8/voT5hWXkZhXi0IFDhKsUQqJkHMxjYHgA5dWlKCkvocTfi/DAGGZ7BrE5FcLWnGzzKCUnepGWlsE5soOVUAR37z0yzW16IM3GqLSj0ZWI+TvK5jif41gS6Lr0xRXMEEhPjIxhqLcP6ythTE+Om7R+8PBh5j2CLZarIDkTpw4exfsffYCy0jJ877uvYh8BOacNWo8esc0DDVquyitEmONlMjKL8eVpW44LEuDIrcH2zhrcBOByW9JaX8uxGYecvCIjPjv8Lgk1MdmHLXeCbQhIzcowh7e8g0vXvmQ6IRw+fQZVrftRXV2B+Wk5Nk1AiGDPw/nYS2Cyv6UZke0ts2fSDrof//RnFjc1n2l95/VvIJugx/w/cY4VFRdZEPSMzGzbTZrLuZCblYmh0X5cuXcT3qRUeBNTON8SSHfcWGb7/c3bP8X13rtoPbKfbD4Vl24+Rq4/D3/6r/4ZzhxvhcXU4/xeWphFkttrQGqNY142b9olq2DjCg7uT0nG7ZtfYWiwDxefeQ5Hjp0ybV37/XbbyeiK8yAhPskcIPf297F/PXjpG6+itrEFd9t78cHlNvzys8v44tIV0r4+7GtqxKkLp6xeyQSBywsEfEO9BOTZFNgcJj09OYWc3HzmE8bCvGgCQTDbtKq6Bu2Pn6Ct/T7qCMaPEzSmJRMwma3nBupqK1BTWUpakG3mFVqAmRobQ0/XE5YviEtffYXJ8XFbGViXnWJiPO7evUOAmW2e38majc7IFky2XIr2IXAhEHjm9Glj/nIlJNZw/+5dM7SXUCJhL5V018s5IH9uo5wHchQrYCOXPdvuZAysedDnLsWX4TS8N7KB7tAOlta1t1H2UqS+FCYTCP4DO1Fk766iAKTpcesgSUGye5f9u8sx5OIcdSPbT/Cc7jGnyqUBAqlkXicxTmb7maNS5ut8Ohotx04riaDL8Shv3uVJU7UMp98CXKbR4pgQ6BKN0ngV4IrtStRvA1ycA2Lo0mqJh+qaIIuuianHwNTXp5ioTgotZPgxZq/3dOi3NBsGzvg7lqa0V/puS5UCr7wrDZju2U5HXhEocgy0xeMcIKj3dM3ZbUnQyfni5Ps10HCABeshpq5yKyO74dzTp/pY15385P/LAZjik6zk3juxT37bq48Kpnd5w8wYnPR46lC+e22knZZWJpWNf0on9p6BHL2zl3bseJrXb3yqrtaW/P5/BGzObwdwKQ9Hs+Vc17v2k49Y3ntpWuV16Lr+9u45d517lg4vWJvwz5LhMwaS9tpTp/I1raX91nXnOVZapXHquJeyDj5hvwws8hRo1wW1oeuHv/+HbwqoRNdlhL6D/rk1hFa3jZmtUGKe3vVZaIkjeV4cSpfzvlVT88ZzEF8jo5fvo7oDJBjFxXjSN4i//+UH8Lm38c3nTpMQbiEYCqF3aBglpRWoa27FvtZDJDh1tgQhY9/6+nqLrzgzPUWgQyZcmIfUFC8UMFo2FJo8KWQKCQmUENjA0j6Zz6A9SUnGkIo9FkjPYNXjceNRO+71diKNhFz9JAeFawQZlC3QPRvGZ4/bkFaZAndyHNYXt+F3ZWJ3hQ0W3YCf6X3nxQtoripGeUEeMphmJomQDItLsvKRQoLe1LwPdQ2NZJSrWCfRklG14ovJBiItLf1pZ2jyDfR1YUqGzbxeUFxmkiWnFSYnJ80IWVLQIiX4pfA8OgcUcHgRJQU5OH/iIAcyWO9kM07tu3YTi5ToG1r3EQAM4XH7YxLoVJRkBLAZWsBmfCrBwpotE4VWQ7j66BGl3kcYHCOwqioBBUsCgDA2yNxXVgkEOdHXmOfs8jpyCehWwrMGsrXEk53mIYBORO9AP7ra7+KrGx24cfUG8WQistII+iihpaT7kUxpdIf9K+3fr9/9BaX/LWyuLGJxZshcRCzNjWF6vA+FJRUklC405Hrxk7//zziyvxEF6Sl8noxic948w7vZVnJC+rD9NiKLo8hPUaxAjgUfCeXGMpI3gkheGsGZ/aWI36WEGJ1GTU4Syr3rSGc/Zifs4ta166jITER11iayvBv4b9/8H/Dqif343WebcKKcDJEg5LUjJWSM47aTNa+8EnNT0wjPLuDC+VN46eVnCQCyOQxWkV9cgkSfD7XNtbh8/TKaDx3G9FwYJxsPmI+3TYLxhCQKAcsLKCSIysnNQcWRQ5ifCGJsfAbNTU1m33Xm/Bm07G/BYQKkiqpKrG5GzZhWsem6n3TjG6+8ghNHD+L44X04eKgFZWUlRvBFQLeXo2jvHEbX4Li5ZbnQ1IKtcASlpYW2u+/U+XNklFHTEC+RoZeXlZGhJvOdu4gnU5NbjZ5H3YhMz6G6uADHmlpxqLEJLz9zAbmFuXjQ1YPI+iqSSAlm52bg4Xz+8OOPcPriOUyQmW9wHD8mw71C4JWYrJ2sWeidmSYYZt+k+kilgML8PAMBWUwvNScTEc4xEd9RgsmvvvwCG2uc3zWV+MH3vmMaCLmQEEMRA3Q8gxNgpfgQWeHYi0RsB+Dm+jb7VD73tIMapknzcVyvkrQ9mOhDaUUlBjrHUFXegIvHj+Pc8cNI83gpEBWhhfXrePiIgG/awtmMjI6gcV8zvBxjC6FV9PUM4Z23f4mDBJAHDx7A3PwcpgnKhkcJfOXmweW3HYTvf/Aefv3p+6hvPYg3vvND9nc8HnX04JPPb+JeZx/BxS7SU1LRUltNisM5vBwiXXJbhIvFGQWNpiC7u0XAqI0GBHFBBYf3247h8YlZjoMItjYiWA6HkMl202rTixfPYzE4bULcmmKdundIT1KxQUEt4PdhlOOgmCBKAOzgoX0Exouo5NxO5Vz1c67s7MjuR+1PQH7gMPbv22e0SDEdf/bWW+jp6TZAJSmel43JBINBAtAh0+qJ1nZ1dqO6qpZtn4CJ4SFc+/wSuh53oKylFYGSJoxuBfDhWBz+9sk6rk/GYWKFQH1DDFce6MSotzmv1+HHBnIRQl78KoWyHdLYHaRQHk1IcnYipnDu5KUmoZRztzyTQqg/AdkpssUSX3EZndT40PKtltQEOLSBQBoq02IJfPEUoBIoS/I4HuYNZLFeAl2OxstZIorZaqnO0oxpF56+O2DLAQZihvYMx5tsqfSemKsO0wKpMXkYY+azBrx4Ckjp0DU94txznMw6TNt5Vd+l2FB+SlcMXMuM9rwxdGeZLEperEM7O7UyovwEauQQWoc0l2LySifG5rUiZExdBy8qTdWBX+wZHQZmeEjjZnXW86qXlVGpxOrgAA77rT9e06E89FvtpksCO7HUdU8pWF34qeRM68ffLktbIMkBZQJ0sfxih/3eu6R3BITktsW5pLI66esQ+NF903aprCqXFUPLtjGj9q/bx3lfb+vcKy/vGdji6byru86fDgOS1v9OXyt/0S0delynUw/mbSBYd2J58H9+xLKMjQOVU3naszxdf/QP/4n58dogM5Dh5lBwHWsb2qG1jsVtLxZc2jXhwoullHYSI/zGAUuJNJ4ghMVBfmER9h09is04N+5Q2r/F81hdOSqLMjihB3ndhWUyexmcp5OopAXSCbJmOMmfmM1STWUFFkj43SykVO0CEJsaXPyusBgjQ0MY7h8kUSLzpfQqY0jFzHMamYOVBAfMQz6JgqEwPr15DTc6HpizTGniZMPgdckxYRK+uH0LC3EhJKRx4pE4TvTPYGFkAZkmXQNVpSV4/swpWzqVGjsUWbMdlbuyHdsioRmfQFltHeIpWc2SecsYU8a/J0+cRHZWHltbnSGjSVaGoOpRexvLPY+CvCIS2FwDjRNTEzbpNNHEOEdJ9BRfcnJuHkPjU6ggk2yuqSCTWqPEznNtBfdJAKcedyPT40P/yDimQkFk+jIw1f4AowPDcPuTCRby4KOUHxcgkQ5O2WSdplR/oLkBCfKdsxLC9i4nPNP1p2fhUd8oy7llDh7ljyie330EuXJzEFmJYmN1g4wjjMGJGWys71psuWdfOY2M8hLIDcLG1oYNqp3IKrp7+pGm0DlyWEqiJrlXLiFkg3TnThuGOjvwP/2vf0VGUYzWhiq42A7yWZXlz9DKLqkNAeHKBttmFl6/H2ns97SEbSwTfLgo9XZ3dOA2AcBRjrOBsVF89MEHOHZwH8Z6B0w72kum4qJknZObgTf//f8HV+48xOTMEgF0GZlVBgZ6H+PJ43b0PH5o7GGczDEvPwfB4SnEsy9OnD6C9LwA+oYGnUnNtlD8xaws2e+sWFDqaHQXp0+eRAXLn5SVgvrmeiySybtGphEhc8mrqzfnrsNDY8hnW2n9sLi0mJ+cuJzEWiqbCc6ajUxCvBuPOx6jjPd7ujo4RqawzraU127tJgwvzCODz9+4f5/jaAdVbMcG7dTaXEFuZS0KaqvM2a6btREzHZ8cZ3lXcezUaUQIyuQDSxri6OI6zh89gYqSYrjYzqHZedy9fZPwaAefXLlqToPTEzy2qzMaDmN0dJjtn4JVft/1JmE7JRGrTKuqpgXjcyF81XYHfjK0eBKbjJwMrLLtTftAIH7pzg086nlogaTv3bqP1ub9aG1pQGNDDVr37yfhcputinbqyRHuenTT4gfKcfPSCoEI21A7CzcJfETMpEJSSCHtHvMQWFxvu4u55TCFkrP49Nef4/mzpwhSPEjzp9vOy+11LeNtoutJL65ev4bcvByzU/r5O++giKA0RDDT192PH/3Ob9ty48AAgSf7Vv6m3Ak7nMfJFIA28YtfvkNysoG80nwgKQVXrj7Cr375a1z67HMsyOlxyi6OHd2P77/xTbxw7iwCqanIJo1Z4niRCxYfweRSJEzg7jFt5NrqFulWACvRLY71eMzOh1mWeYKrEPt5AWVV1ejvHiBAbWC9N3Dk8EEMD4zg2MkjtlQoR9ByLTE2NO5octgvawRtGZnaKSnGJh9WDvDR8rZia3opqFbXVFtcxs9YbmkRamtqzYBeDEW+EyX8vfXzt1BdXc1xWILmlhYCwWUkuQXFtzE5PsI0mkj/09C2lYNfdUdxbz4ewyvSynAWkebqA3Gb5AKbSN1dQWYcBbf4TWTHReEj5/GQqLPIPCkkk57mcTyVB7wo8RFMuzfgJQDLkOBFwBRP0CWapbmhOmoXopdASwb/5i1eQMrAlJYT9V1uFRQA2mVjUPxA9orSfMVOMUvb3cs669R70hyJJ4r52ikAwTmvNtF9B6DomsO8nx7imPptTJZsh7+dNETzdVvPOwxWGShd+d1yGHgMbMi4mmCNc0E/YwAiSZvUeMHRismmiEKKhHoeKq+H9XNAgLRhMvRR+iqnyrAHEvQwyxYDODp0T+XQuwKUBousGnvAgy9ZuvY07+69x0t2b+8Ru+4ALSdfA1Rsb323R/mpejgv6nDSUfvoij6dOjv3Ld2nz/LgOLYndYmnym3fnauWrL4Z2NFvfcbSipWeieparL56SWDUue6AaacvLDGnrpaEc1/P6bA6MQ3NJTlKdYC1Yydnv5mG9T2fE43Se3uvPk3byso/q79+qz58SO+rnfS467d++AdvRjc3KdXtYHZpA9NLm1hjIbX2PBIXwBYoeeyG8YN6Sqfa1uv24FHnIHoGg5Qks1FRW4v8olwS4RW8/+UNMuFufOu5U9iNLmJzd9NsEbS0kpaRaRNqi1J/aH4GcxOTZHpbjpaGoEohWaQCVxm1G0iSnmxjyopLkCVtFhnTY0rXY5NjmJ4aNxcU2kq7ywbQwJU6/eeU7FZcu+gY7cfK+jpmZintl1eQOKYTB7lw9cE1rCdSdk7cgZsgZLZnEUfJIP7q//s/4juvPIdTh1pJzDPYULsYJsgan5lHSUmlNayMTLXzLS45EdOLMximpChfNbKl2NzYRn5Bvr2nU+oAecnW0pHHnWgOIXMLCwVHMEygpaUGGdhr91gCmcXs9CxGJuXxewZnj55EnBlVrqOdjLeyqAyL09PYCi4iYW0b3pIiLJGJlgXSkJ/qxSYnaJASdVVdHaIEMwqvFEemVl1Vj7HBQdSUVXIQOfHBFO/NxbZaZl0++fJLZJFhKIDziLyDa4KT0G0Tda9FIlhaJVDjO6OziwiyH+Qg9sCRAwZ0pdLfiJJIsA3XCJLl0yiQmc6BTjDM9t+IRtlglPoIxjtHBnCLwGt0Zhyvv/IqqtmerDxbgliW46yP94ZHxjBOpj/QP4mC0nIDUEnueGyyHImuJKzHb6OCDEIEtqunE719vaivJNDhmJPmcJf5yZ9beCNM4H8bkxMqbwbOnWhF4tYybt+4ht7hUSzMzxoIDeSms06LWA0uYyEcQmFZBRL9aRgaHkZoMYjy0lKEw2xvlmF+NoihvmFs8r2DLU2sXwLmQktIJ8OYufkAXvaLO9uPrJZ9mJoOY6BvEA0NtdjiXMlim6yEQiZZaxLOz8xyHG4THHSj/eETNDY1Y3V5kYyTTCHJaz6kFEJrlMKGLyUZ8wQG+WTaR7PzUco28/C+v6AUAYJfhVWJrCxjLaz4gvHI1AaWzTXcvHMLBVm5mOidAFaAf/RH/xiHDh5Dmo/Mn8BlZm4SXb1PMBucZF4zyMvwI6roByxnbU0Ngf0AUjgOpqLL+Mkvfs6xtI7TJy6gr6sLof4JZK3tckwVoqC4yLyOb7PLwzuruPuoDWMT4wizvQb6+nH67FkLk1SUU4Q4CnVaUpxn28rAfWZqEqmBVNNky7v/7NI8/vqTv8OXj75CQ3ET4tfd2CJRk8ZC9o/+jCz8+Oe/xA6J4OOubkTmdzhXjyI0N4YDrftIDDkvSdg9FExkiiBI+so330AD5/YQAcb1+3eNppyngKTNDSNjQ+abTVEw3N4EeEl01pbX8c677xEAruPAwRrseICe/lHSkXgKccPmAuZYay3OHmtBXWUBVha1pOlywjIlJZs9nwLc57JvEjNzCX5ysRjZJl0SsU7EnUdP8P4XX+DO7TvYYb/+4DuvIyc7QDrkQj/paSCF9JHt7vN70d/Xjdp6LSfLAFxa7x08aG83IVIBrqXFkmDa8eghghxTORRoZUQvAVk+7sypNJn3g3vtpEtFaNnXYrayG6Qp2nk7T7qmmItyCyMDc4E3afpSKTxtcg5PRHZwZyUbfzfiwfXVLIyGKbjFJWKbYEvsXof8bSVT2MnCGoqwjKz4DdNsJXM8CCgJTGlc56a4UehzozrLg5xk3otb5/zfsmUr+V3zku4LJMntg9pPAcOltdLSsTRYtqTITwOdBFtmo0U6pk8BFAEzMTkJ4/LfJ/sp8RBpuQS8xAxt2Y55JEooNEaok7RaIIV8T5DClvdYJu3KFHESFbclQCWmHPQSDzF6fRVPiAEqvescDqONgRMlIqBkmi3ec0Cao/myQvK+BHxLh++YV3i+rxB4+i1wI9CVYHk7miDlp18CB6K3AjQ6tHqiQvEyn3RAocrDgeKABB12z/lUKtLqCQYYONGfwFWsLkqIhxmR89D/KqfuCwCKN5ihOGmkHrH8rM5kkvywcvKUT1BdtvdVDv7QXNTzDuiNpa7/VU6nvZWMta3Vxjn0Dv/ZO1anWL52qBedeqgAejf2nvPb6StdlCBih94X8eA13TOgzt9OGuob9YejnYwBLOe5BOtzA5t2KH3dU5LOuzpUdtMs8j09q7Ggq3rO9Xv/4J+8KRcSq2RyI4ubZLgbtoNimdLZXBxBEwng4bx4HM6WKm+LjefBX/7tL/Du+1dw63Y7J4AXJ463YHRiGm/94j2kkZC9cGy/2VUJYHhTAiSAB0xLkpuTTcKwjsG+PihgcAUlXC21ra+v7kktLtvmrAFhIIwFDi+F7NmFuXkU5ReSIaVYpHwLsL24YM+m8Nnx8XESyl5sUHLW9v9tVq6YDOv5cxcJbraRxAZMTkvBDAmmdT6Z0tiTaTRX1OCFU4eR4t4lsRJhkQTixjonXW1zC9IIxGQoK++0Gow9gwP4jAQ0uhrF0uISJgiYagg+JU1ax1vr7yIcmkP73dsGGtWVuQSQsqWTxkNb0DUgFX5kO7qKkaFhdA8MUQLfQE1VDXJJkKsbqpGUnIqy8moDVZ6ADw1njmOXAGFkdBJ5ZLSVVWXw52QgvTDfyikPxjK4ViBuGShPkenILkgGqJoskhj1XQRU2rV0Mogjx09ZnEyFl9EymDQ8IuLyhyPD2vG5JYK5JZQRWDbvr7P+k22bvMFrl5a2sz94eA/ZmQEOSGfiu/cG6zoH2tjsFJaia5idmsXFYydQnJltkRCibAeVaXJ6HMdPHEExAeU0v0dD89hgn2v5VvlvsB5awhVwGJudwaW2GyTqSSjJK7JxYDtZOU6qG5rx8eUvTJsXnl3G/roafPu1F9Hf3cnucKGuuhZFJdrN50JBWRmu3ryBfQ0tmJkPoriiDNly4EsQ29zQaO5MZmfmsLwYwib7ZH5uAcHwiu1UI8xhfvHIIkPc7B9BNkHupseNpUCAIDXMPpeTzBx4fAkcLzt4eP8e5qZmMNo/YOGfOP0NaI6OT+PgoUME5vHmQTuN/arde1ryFZiV86xxjq/RyRkUZ2WgIJBCABqHTjJaF5lSOsc8Z7KzW3JuFolkyB9fvYIHPR2oq6/F1NgcinJL8Prrr5svIh/nn+LuCeyL+crNgJaZI4sE1pxHilO4b/9Bc3op1zKPhroJJCeRzzEyPxvB4/u3cLQsBacrHI/tWZXV5pn//c8+xTCFqOTkNPOcX1VVC09qGkHYFOSOQMbdX37xOcfmphmHBziOg8E5DLM91jmHEgiEhmaGcfXRVSSmJKGptBmbK1sk6GSmHF9yOdNNMPv5lZuISPjq7EFFcQ3mp8bw+7/zBoUvN35CgeujTz43+6RbN27gpW98A4rnJyHDQ0B+o+0u0+jmONhEwJ+KHTZv3A4ZN+eh7MJ6OjoIrnoR73UhPd8Hf5JjfzoxMmme38coFNRVleOH33kNORkpiBD0rm1E4SIoKK+shPwsCbArKoYCnN+59wS32x7bsuajB/cIpDo4V3YItGvxo+/+Fl5/+UXShB2sEMytrqxT4JplnyicWAqFhjHTEMohq3YfzinuJ/tEgf/LK8uMvkiTItusVIKODL9i1Gabxl9CiB7WLqz7FmsxCbn5eaQ1ZBybZDhrFKpJX9fJNHIpuGq+C7wsbcZzXK3i8mQc3h0EPhreRO9SHFYpbCjvXQpQYoGe3Q2kyrdW3JoZyGe7oghQKPIS1IhmehLikJYUhxx/IqqzU1GRmYysZBeSQCFta82YkQCRIktoaVB0UPxTn7ZMyFPL0DFjf2m0xPy089BstPY0Xrbqod97tlu260xgj++qfWIA5qm2ifNGAEeM3irEm7ukTfLbpUPPyDedLSfpvl1T3fcYKt+zP/vh3LMbfFQgStoUuUXSvafgSPnqN+eo3HCoTLxj9F/P2xIoy67cRCt1ql8VwkzPyoBeoEsAQwxcYMEpD+tHZm5umZiHrklbZzso+T3Gg8wOjKeOGADVoev6LsBiz6sqqh/zEZDSEQNqMQ2R8yara8Bhr/58N6Zpc0CF3mXaSsee0iMqje5vP83PNGX8bs8rbaX1f3HwcUv/vyiDLvKwOrBe+qW70vTF2iN2Kmnds37VYdecPO191jsG5pyH9bR+qB4Cts57lqfdVp6cuXvtpMNJay9d/ra24PMG4nnBKQfvKS+mpzbTtXhFf18lAdykVLoYlXqNL5LwhiB/K5Q8CdheIcHd5eRxJ6WYL6yRQTLIyAYmJ+fw3keX8NWN+xgamsXyQgQ1hUXwMtOVZfnJkXoNmJuXj580XL92zZw1Spsjg/h0MmtpFqQdkqNDSTEaVIrftDhPBkxAJk/Cm2TuLk6SWQKU8Z5+BEnUFcdRu7K0TDlHBtF2+xbqSNiWmF5ZYQFyyAgPteyjtChiQzCRGI/mmnocbziCxGU3MuOzSUT8LKsHLjaEdlpJFSifWgqxI6J36+ZN3CMBU5gjTe61zXWzKZgao+SflYPvfu/7KCGwqSMwcoaYM7A3FYMuHDJAOT0/g3BUmwm0uykBZSUlqCSjb2lsRF5Oli27aBu0PJcHSDzFILXz0U+GUVtdB4VomZ4LYomcYI7UU45otSt0kswrjsQ4gWnspnqwSCnJBjTb0k3GsRAKsk9JEEhwbFcMCYQA1S7bQ35uCjLzKJGmsl8CyCJAdZPxJhFMxFTxcgugnWU9A/2YImMXMHGMV7XBgpOSg0jERfWVr5+8/AIjMDLqlb3OKgGTJG89FyCw8DFd2Vmtb7M+wRmCrDEMD/exTC7cpWT+0cef2xKXS/fJVB92POS42EGCiC3LKwoxOjONgakJpGVnG+CSVlQES3Hrgqxv24NHyC+qZJoeWzZV8HW3J8WWgWamRwmU50jE2CapSdgmnSyqr0RxZbk5ONVkU7v72O6hxWXWP8JJQgk6nn3DOqttFHzZR8BTnJ+PXYKONObtJ4iJCy3gZ3/7FwSok3AliIBGOf6V5xzbVTtjnMknrYkM4NWu2l6vgOny7xQKL/PdBczPzECrtVkEEAr3MsbfVzsf4svBLvS4NzCT4sbM0iLabt1mHypsSbzZfChYc31dMypKqlGaU4r9VY2c2FEcam4yjcD2zpYtJyrodU1tE5698A28eP5VnD50CsePnURmeg7BGwEY5+kqy73NuTk2MYTcTB+ZpOxtkgm8S/H86bPIy0xHXfM+ZGbnIpdz/Z/9V/8az73wDRw6cJxjFXjr3Y9x61EX/upnb+M//Ke/xOVrX5lmrqggD4G0VAPuaRoPSUnoan9gIaXuXv8KaWQkVblFiN/i2CL9UcByU/Pz+s/e+RXbKs681Cd707C6voaKqmJkZ2m5bROdBNedPb0Ww7WlxQlxJb9tMgzv6e1FG+dwCutSUFOI7pEei1+4sZ1IwTAOn37yKZoO7cexC89gYmGdY6gfcnwqu7us9GS2xxxBjxezs5MEjAuklWwf0sqlyDo6ewewQNqwTFohr/+REIXEqXF8+fH7uHX9Mgrzc/DSS8/iH/zhD/FP/9Ef4nuvvYrWfY0crz72BUGF/BNyfpQU5XPMD5tNl5xH+wnCS0pLrX+LKJB4OZaDpHedXY9xm3RuenIaM6SBj+7eQ3mRNkkQtPmYJp8XAxKj20/wlp+XR2FixYSHtfACLn/5GT784H24yKiHKUB2LwJ/1bWDP72+ij/vdOPSlBvTawQKFMwknEkXJF1N1k4Y5bsUlOMpgMWvoTB+AxkExT45NSWwCqTGozwnBS1lWWgp8aMyfRdegrMNuTihYKn5m+RJI03zm8sPRSmRDaQclUrLlUiBV9e18SElOYmAUZoux7FpspYd+VsG9PotX4kCX3pGIM2WGDmunZ1+2mTF75xrjiZL4EGG8xxLZHwxYCGBXhEWxBwdxuswYLvHU9/FcvWeHXzeoe66LwDBL7rGL2KkAl3GnO2+wwP0U/2isukZzWeF8ZJDcgFJafmk+RHQEnASwxZzlgZQdTLHqHtA4mvQFc9yOZox5aRlevFu5yRNYb5ygs4nrU5WGJ68/PS7+JgAgFMFp8yyx3L8ijmaMj2qZ3SKF6seuqb7akNLSm3E8toPS0l1dk67tHcoDbWBeKtotfJRmCDV3wrG9J4ms3c4aTtgkck57cknlLYtkfIQbxCw/Lr/nOd1qjxqS37sXVP59VsaKCdt3XbScdpVfEppWR14Xe+JnwlYW5J8X6DL8rV09sAcD8tjr3w2jlgn4Q6NMycbfrGy8B0rJ/N743u/86a0D9NLJOwrG1DcPbmUmCQokbF6ScoWvlnMCnOgu93J2OBEnhqasJ1NazsrCK6GcOPeFYyNDCMn04/vf/M5Ek4hcDel522Mz87h/Y8+MpQ/ONTHTNn4BFMBSsPpJDAKxp2hYMIsobbMyvhP27jVwRr4zu9NpKel2+CS6wg10jKJuWI5qqJjo4ruv4LkjDT87N13cPTAQfzeN95AQ3EZpkdGUUaptG9oBFEOyg8+/IgS6BCZTS6l/SglvzScPrafDGwLKSQMGsQ7u/Emve5nOgrpESGzlKZodHLMbCKufnUDBSR4J0+c4iTy2rb4nJzsp50RkX+x1WUyr1F45UxRknF5BcvNwbZNIChAwrp5OSCnx0egmJO5JYXYd3A/wVCCARUrT3IKgQgIageRTHCVQYLtoRQ/wnT9JFSSVhWPMMS2UPzLTbbr1PwkhlnOwoJihOcX0VxfjwR2dKpPcetILEmgU5LTcLetnYTPi/p6gkZKWgKxUr1rPVVEYpVAd3FtGe9+cZnfN3G0dT+KC3JtCVrbnPWuJpIiHcheKS83DwvML7ggDabjaVngKCsj05Z6ex/3QHE2K2W/RmKs6APyvaN+lHNZbeGfZD8GZ0ZtSVpORivKqwiYPRZzc2MzitnlRfRynD135iJWFwhuCe40kLMyMtB2/y7GWe8L51/E3Vv3UVtZhuzsdPNGrsC/DU31LIcPWUV5uDfwmO00i4rCKnz26RdmT5HOMSgCOhMMmtNChbbS8nH/8DAGxiewPbqAxq0EZM8sYbtnALvjo4ibmUQiiWeYTKhzaxVR9r08r5cQZEi7pI0hQYInaXOTfamsFyV9Aretbe2YHEVpKftocYZzIGz5b7HP5ZJFbedN8mKQAs4Gu6QgMwMN++o5vjMNTGsjSVlZKR73dlGQWUO1tHQEQZ2Pn2CR8+0m++zUoSM4deoU0rPSSf1AcKwlSQIaMvvJiVm+X0NgUIp4tq88y0tFrGUtzc+phTn88qNfU9jZQWP1frbrPA7sO4Bzz74ID0FaEsdWHMs3yv7S7kEtVxew/92JyeY4dWhkkvMiBY111Thx9AD7ohyD/QPmRb9AACw9YP7ucjJyzb3BwYOtaKypBVZJBCOkMyRXMhZ/jyBhk8Ts08uXEeVvhQuTZkIakx99/1UUZzn2QUUFhUgg8Dlz8jgaG+vQ1duNEEGXjN4vffUl7nW0IzE1EZENXtMSsmxUvX589qU2DijcWSKuXW/D2PA8mhubcZZlrqopw5NOCTjz7MsiAqM5i/G4a+YTycjltUOHj5qARLaO1SXFnw1wDO0iOD2F06dP4PzFs2jd34yGhgYzS+h41Im2u7dJj6qQwrksIWmIwmRGuh9yh5PHPhynUKfltazsDAvmL1ssmUwIKMhPk3lipxDW+aTdIjfk5xVgnWB1RKYbJO4mOHGeawxpCVEmJKIL0qbvxHuRWtqESxMb+PGgB1cndjG1EgdZaSkovJgEWQfTiYN/h7RxdwmFiFBI3bCdiB7mKxMAkh3SKSCFZwmBV3NBKkqzk5G4uy4uznGegnj2VxLBs5aLAxz7qey7lBQCLdJD047xujRW5sCUwpUEBAExld/DU0K43jXXD/wUIzVjedJYgSgBKtHQGLN1dguyBmwjzWNrhz0mKyAjYOMwWYcB6n39NsD2G0xU75vLB3vwa2autuEFPfAbJ6/v5SHwok89q3R1P7YMaAyd+eueabGYzBrnY8ygXrtL5eVfoETpyNZMh0CGpaXkmJfqK42RhOjlyCrTWCef2LDbAmfSNgmUKh8rP+/ouz6VjlN/loVXDKio3vq9d0/jRbDDAVrOe2o31cu0Z3rO3pVWkWCSeetQmgKDek/P2FLe3rPO/Vi6Tlvqhj7VdspFz6rvnFtOm+iwZ3g+bQPet9/24+v7v3lNz+hbDIiJ5ln6ek79w3uxZ508nbLpU6dps3Q7lhzfs08+a5f5n8aWAeW9vDV61L8aU8pH95WmQJuNSbXfXrn4wwCc6/Xv/NabkbVNjIXWEYluEniRmW67MOdKtXX8N6o9yE9RLCl2KAFJKgd/WW4+Thw7gFudty34aUR2BYvLqCkvQ1F2poVjKSFjGJ2aQH1LM46fOIHG5gZK5TUIyS/S5ASaGptsK3QqwYWMKB1jeQ42MhYxdKmGBbykMdAOh/hEL1wEJJz55gnaduFF5AuMA4aDIDXNh86RITzo6URKnBun61qQJmPe0KL5V/pf/vw/4uqdW+YV+9VvvGqahz/80e/h+WdOIbq8YH6ORkZGMEqgtk6GrriK5TXV8JJo9PT1mMPWLbZHZVkly5VgmwSqK2uQSaavDQGKQzlHZi7Cdbe9nc+vIESmmhkIENzlGMOcm5kiIZ0wKUeBZjcIWlaWFvHwyUNMLpK4sgmWl8O4d7/dGH4+mb8m6MTcJDwpCUjlpA3yfjYl2cKCApPqpFkKryxhbYuTkGVYIQH3+FPQ2tKKtVCEoMtlri92drYIXlhO/k5MSkFlZTVcBAxZOVlswx0sEjBJGyl1/hpBl5azLt+8hsHZWaysr5KRH7Tg29qloiDkRvjccZhnf3YSGBXk5RsA7hvoN8/mMiyWPZOP/SsNwv27D1FbV4dsguOwlk9I7KMbUSubbC8U5HZji8wrIc52zfkzclBQXGq7fCan5dsthNvt93Gg9RAayqoxQSDtqJdBEJ2FTz75jITdg2fPXUTXw4coyk8nOGbd4nYQnFsgc8u2doom7eBefwfzXUZRSr4t8549e8aMkRPJ0KXl4vyzZbLewT70EPTOEuCvM41WCh6+yTlsTYxhbX4aCcxf3tSn2Y6PCLTjPLKDTCLgqIUvTQbk7F++K2/1AsaJe9L67GwQ0xwrxSUFZugtTWgB59TykuO/jnzUAFHnwADzDmNqdARvfOubaGpuRW52lu2Q1LKy4kCmUlgoKivhe5u49+gOAQqlYALH73/vt1BeVSMK5BCHHU54EgDZZIQ49rXTVpJk7+Ag3vrZWzh7+pQB73gK+SEKOMmpAbi33Dh2+BzbaAJnThwFOSvuP36M0kqCZ4IyF6lJ55PHSEvz23JbV1cPFueC6H7ciSMHD+DYof22604xSUW+pHkdGBwwYURhbQLsE/nIatm3z8oijXkcJ4HmqKJJSOpfJWgQcEJSHAqzc8y1xAECte9+8wW41lewsBhCMQHLAdKZjICfYHAES+ubeNjdhWtttwywBQnAkpIT2f+ccxQG7lDoeOvdd0nid0gHFlFXU46m6ir89uuv4pUXzqEoN5fzINmiXdy+fw/FZVVkiJR2N3bxvR98Fw2kZeUVZRwjPkyMjUFxJkVY7z+4i/x8ljFEgEd6WMZ2CrH/FJrppz/9qYVVOnj4IIG2/JRFTNs9NztDwSCKM2dP47PPLuHc2fMGwsbGhk27M0FAlUVgO8M5IGIvJ6bbFGx3dlbRQ1pXW9+MhSVHgxrzS2VREfhslPR8fGkTV3vmcXd6G1/Oe/DxUBR9S0mkF6w9aYFseCR0JWlzDdbA0iM3bgXZ8VH43QpnQ5DEMaNwPTIjySGArdIyYroH6e51lORnmrZtZ0fLaFtmZqC5LM29vOIrXqY0doqaoPr4WWfTXvGalhK1rCj6bwbxpOMWroefxrw4twQ2BEQMZHEM6bpoj8MoHdATY9oSyMUAxXRjTF73xS0d0GF8WdyU15WH9HnOb7vOQ97jBbxEW+06TzFbncY699LQdWO+/BMoieVlGhFxAZXPftuLVh7TSFJQk/Bq5WadnGVSOVVet/REf3XEQNfX7wtwOmBniXRaZiu6JXqhvHU4tkty8uosucauWwp82PLUNbvHa/zPSf3rOikf8V8douExgKplaR0xsGv10wVLy97m6Wik9NvaRsTZydz55HW1beyw9/SIbuu92DUeuuZ846f6kIe1s/74jO5bonrOklFdYr+dZyypvd964el1XlZb6LvKqbefgniNJSXD523sKG1eV9pOnpaUpaHr+qEVBR2m0VO9ed1Jz3nGnuMbGrOxw/XGt3/w5vwaJZ9wlEyOxJEDT7671ghecsik3mhIQRyJn3bObK6uI5UJZmWk469/9vfYLeY9Jube9aIipwg7ZOzannyUEmN4ZRlJiviemGSaDu0w1C6emdFRbK1HUV1VZZqc0ELwaSfajhAZEZt6WS4lyADSAiTylHbSCzFEhiUD3W1WJIMAb50VjeOp5aqs0nx8dOMrSrNe1BWXoaGkzOxWfPJoTAKgmHQ9E8OUgsOmAdJ2cCIfJJH5S9Ur9bfUtNI6aFv7+PCoucyYXQrisytfIkpiqS3a2rUke4n1dYWF8ZIouCm9+y125U/e+ju0ETS19QxTWo1gY3ESBQQFmQQejx93wcsevf+wHddut2F2fAoj3QrZkWSA6/HoIB7191icuFkS5enwAgZ47d7jdrNPURnl96v9XoftplRIDsWAlD3Q5MIsuocH2H5u84J++eYdrBFIPvfiiwb45oNBStjJBF2b6B4bJbFVZH4fTpw8Dm+K14CjllUDlNhDa0uYWpjBB599TMazwne2kJzixrkjhxBITuLwIxCambNBKYe1ExNTtttTu6YUaFcA/ejhw2bnVFxYQMKbwp7dJhhYR3Z2NkpKiwgsdglcU8wtg7SeBWrviVFsktFpE4XaNdUfMNlnmozJiBB/PeroQHNjC7YiBGzLS5yIW0bEtYNNu2QFNqcnR1BZkYv9B+vNtcYK+1dhfMJs07noEuYowU+F57Gzsonz+0+it6MTFQYkOLaZVgqJ/PT0JEZGh3mOWiBlgcuEtQhqsjIouVOiSQLcWhJJS8NmejoWM3xoI1BOSEmzAL2FBblkIGxj9pMqIS2FGIbcsojwXb9+nWNtHZVk+FH2nwiKxlE4vGTaXiG/cc6LLrbJCkHUangZ33jmOYs9N0KGLAAXoiDAUpgLEI2Fzq77GJ8bpCBExplXhIsXn7fxINOBeYJnMUS1n9hCkifFfEVNs44zM9OY5rm/sZmEg2BuNcpxkIU0j59t4SMz3WY/D6K4uAAJri3UN9UjMyeH45b32V7yju5LlZPjBApVCxjkWJVm9SjHi3bU7lDI0AYU2Uhq56V23NXXN5p93pUbtzFHgBVQSCIy7vB8yIChAJcMyOW2pFte+UNzSPIlYptChpaFZaJQnFNAmqT2GOMYJ/2aGOfY2URmZg7iPT784oP30DveR2Fy2QijNF15mZko5RhsqKg0x6cCsXU1VfiTf/xPUJCVhZz0VKzwuY1NaR63bKfp484O07qqvqvBMJpbGskcXbb7VA5TdYhYy7loNmnNFmmWXEh0POjGkaPHcP3GHTNF0EBIo5CWSrojIJLJsggoSSrWblKFDurt7UMu23OKY354aMDsgQhHsI95tt29QgK5juGBLnTcv0Ph8ZucTwEsRpifN43tvEmwRabJnDY4nh4Hgc9Gd/DL/ijurvgxsOrGovnZkmNTMZJ4i9wQQBS5nBN5BFtZLs4BClNengoVJc1TwOtCjj8BpQRaJemJyOP3NLl24HiVbzTNGWM+5BsCTLHlQGmskuWTLJVCGsm6nlc4H8XzlLZcQrU+Zeul5TWNfzErcxVBem0ghHMxxiDFwwUCdDxlkrqu+3bZ+S0tkxigGKcAiN3h885Smt7lNfGb2Ps8OQF5ammJDFS0hqfSFdiQUK/nYkfsvafX+BFLR+/pQuyeXRfz5jUJiaLh0lZJw6cxI5CsVRC5MhEPFAgzSmeM3zl1KAmBNK0gSMsl4MYrTFZgQqnzZHrShumlp/UXsOSntGg6TAuqZ1RW/d7LwN7fK6tOgVfd0yqVrgtMSjCK1UuH86rqqg8+w/u2JGo37dbeM/aUaWv1vgEb1lXtYUBED+meKqnveobv6h3n9b337F29t/eMysm76lfNLQHpWFn1iKXJvxgo16m2VXHtUBr8U5ljfax7tuzKa864Ut8pH6VrL9mptBw3GUyTbRTbPWnaLd63PPmupeEMTo4tB8wqHx2ul17//pvjYflwAla3NxDecZE5eUkHE/F8pRuVXkqhbjknZMdzgAxODiNI4nLl0T34i3z4/ne/gVZKhAUEH0IkIozB0AyZ1RQlc4IfTp6y0lIzLO6idLuytGS7cBTwc1nMgxXKIeNdWo6YwbkKHMeJr/aUQa4vIxu3H/Sgd3QC2n0pI2xNzLziUigIs6QseRdfJ8H+4PJntiOvuqQEPg8ntT8dE7NLePyEkmFFNSVpt3kQf/XZ53D22BEE/F5kBVKNQMgmSq1bWlxCAi5V7hLuPryHr65fpVQdNEJRW0EJdjqInu4h1m8J99s78YCMu6OzlyBpAiskfidOnMbhk6cQJPF0sz23t+SMM5Hphy3g9Qql8alZx4mi3BYoJtxsOIgFgo5N5rGVGI8N9pXCC61GV6DA4GFK0LNkStGNHUr7h1FTWYnFUAjD46O4eu82+ggqBwl+Hj3qRE/fAMFXCKOzczwncZlMvqOziwxoHaOTU2jv7cJkcBHpZDRZ6QEjBgK6ssFRkNkwAcZn1y6ToY0QQOQjOZBEorCNXF+qaZ1m5ubRT1CqXW0Ls/NslwQcPnIUeXy/qKgIJeVlpoWRYfwwGUpwIWT9JeAh4+mhyVGC2UWs7rB+ZKSieWtsixSOH0J4eJJTmGeGaX0kActz+oK89XOc5GUXENSdwNDwEAfyJuRZPTMj03EyOzuN40f2E5QmwEcmMb00ja6RbkS2OX4JHENbK1gmKHky3IepyRkEXCk4UlFHMKF4kM346FfvWjy+OaajnYXS2nU+IeianeDYjSI/PwODU6x3Sy0CFcVYJ1GbFAEkaEuur8QgwdrFM+dMU5Pg4UTkAJZn/CyC40BOJrLYlhzYWJqbQZj9sEum3npgv7NtXESN435sdJwgMQ1uCg8K+H6/+zHHwBpSPQk4ur+Rac/BTWA3H9rAwrLCGy2ZPdzc9IQ5eG3d34pkTyr2N+03o3u5hPGxLxTkWI6JQ2zHyqpapAeysMQ6DnY/MbsiLVvGbBykLVNg5MHeARxsPUhwn4fBkT607ms2LWAFQYsoj5t1WWb+ZgjMNpR0PMp+mWSfZwbSUcr2ky827faTXZwYnqR0zdnS8gqMy5cdx/i9Rw9MMJAbAZbAGIw0EaPTY5hfC6F7sNfiO0qLHlkLY5vlnBqew6/fep9tt40B9tcM58cM88nIykQHAVXfwDCuE5ysEqhs7GzAR7DjT0rFNy9cxPdefAE1BDdFmdk4cfAQhvv6cOzQQdPSSOuwwX7TFps4jUuC4inOofm5ORw+ID9tU2a3RRZtwEvtmh4IwJ/qM2CZRuFSblJksK/NDR7SH9mAzlIwOnrsmK0mSHufk5NneW2TPigsTYT94mb9Zdbw4acfY4zzuoJjbIW0LIfAXtqm4aEORHci2H/sMOdeMZJcHkS3kwiUN9lnG1iN82AymoQ7U+v4+37g02k3xld2zfm1i3PH0W7FI3GXgog0WrsRFMSFkck2SiagSeGZxL4k70cyT8VCrMxIIuAi+KKgsUW6kEYBJsVAklw5JJrWShqrKOexdhNKgycwKcAkdxD6bjsX+WkBrPmsQIfDoBxAoaU3ATa9o09Hm+WAAPGo2KdOrYKIRmucmpBuTNBhmM6ncUdjpI4mwzkEVPS+rolB2rIfy2Cgi4dAhZ6RbZzuC9jpcLGeSvXr8jiM3Q7LL/ZpJbB/T4+9S7H62CV+Gthi+gKFEoxkHyt3TloedrRLqqLAn73Ca3yOjH3d4ijLTjeBZaXoKpqhP2XL/1Rn28nJcjo2ZFquJe1mPc0NAtPQcqbqoaQFzhwQ5Jyxw9qWz+o9lUPAQe/o0G8dlobd2+sHXjbQxTLZyWf2qr+X3l4ae/k4gObr9HTYLf5n1/hPZfvNI1ZGfeoZy199aM85p/pG5bUn+ZxeURvF8ol9WlqWjvPdAW0c42yTGOiysaFn7D17be9Znvy0ZWE+q75UG8TaSPc1ngy0Oi/Zc1Zefre8ebiee+0Hb44ukgmScO5sRDG766X8k4xdEpA/2OeFZ5uMmRNSgC2ekqM8uadTol8mZYp3r+H1ly7iu8+8ghISk7GJYVTX11PCK0dBYbYtX23KeHg+aEsRUwQH2lJfU12DwYEhq7C0IKqwhpEG/zqBybqp0mE2MQKAH1+6iXwSsNaD+wmMisxXzZwR9BQj8J5UDyaCM2b/k5uWiXNHT5Ah55B5beJvf/oLXHlwByNkoJuU9w4274eiRK4tLuLtX7yFh/fuWXR+ORMUYRABLCaAyMnNQk19Lfa37jd/Yi+98DwqCMoii8t4771PcPnabdy6+wAPH/ehq2cA3b2DmJicZZ3JDCdHUKqwIQQEDzt78PaHn6KbZVtYCkEhWrTRQNH+j504gn2K+0dido+gaXWdUhElf5c7ybRkpflFBiC1nt/dN0RmNYsXX3zRGImIvGxKnMDiTTh39hxeuPgM8nJyUEFglsC6PHr0xMBMTpYMmwlmNncxHVqxcCsTkxNYJAjIphQ+NDBgoENb7AdGR9n+OySqPgMlhaV5Ftsvn+0qAh8MrdlOO+3m9HDQ+VMdgBXI9CO0vIAApfB5gszN7V1enySh8GFmZsGWIMfnpzAwM4ru0QHMkmkFCQDv3n+Arr5+Av9VZGfmoqqhAYH8Atul6SUHyMpKN8/2AnUVJeUEQgtMb84GtTchCQG2ZQfTKGS9S8gUd7UDlaDsSW+PGdVPTE9DwcnD4WUssc2laXFtxyPbm4aDNY0oY5qbq1Fk+wNm4CuAnUyAeJeA9vHjh2z7BSiCgZasbnd1YoFjKCwtVVICBuZnkUhAFaIgMjjYh+efe9bsCdMz082GUcKFi0QwtKz2EGFyIY3EsYlgO49gTAA1uibbpVRk8J1kj9vspeSDS0sST7ru8701FBcUoIzM1uNLRsfgBD745BpGCPSnxvqR6nUhl3NIy7VnT5+1gMabHEdt129jJRzh+KhEgGn29g8YwMrMymUdEzFNYB3g/JKbiMrKcoJfeTDfRgqJtXbsKnj1Cy+8iGKOr7q6GtPaFReUMB9np5UIiZZmFcSelMgMz0dHBxGmEFTBd6QJia4um43SMtteG1TEsgTSteFDPssePn5kTlVVZ38KgTeJpnamuSjJf3b1EsbmppBIoeA431GECHItW56OI2BZDi1iaGIaNx7eRdvDdrOdUh6yUdWy3i6BgCctheXzIm7dhe3FdRSlZ5vtW19PN8rLKgjksw2MyuYsK5tgNCLtGEvJf7skeNIGW8Du/iHk5eZzfKTbpp+ysiKWkaCB9bfddjzFbmQmkMU5uRSKYGYyaELWq6+9isGhfmTlZBNYlZhdYjKFEgk88pW1GJy1HduKlVjJsaPIBotL82hsqMLD9nYLXVZSmIfcnELSwyyMEHRWVzWaq5ullTUsbXlwZxJ4b3ATH0xsonPJQ2GDzIHlIStHgpgA+yeZgCt7J4w8Ai3FRQzwU24ftJSYSGAnX1vZ/kSUZKYg3b2N8lw/aY+c3Sq0jmIeJpFpxJu2XcuCsreS41ItF4rZyO7OADa/Kwam7V7k+NKp5cNkjgf1rXiYgJuAVuy05VGVl+PKsXNSeB2NAzH1GLPcM3bnp8aeeIf9+M1Dj/KSrgpoCFwIkMhAXJtQlK60WgaemIZAig7ZSZlkp3TFSJUXy6RMY0xan8rXtGK8JOb7NSPV6RwOoCPzVyJMUvGCDTzZY/pPNmiO1k0aLKUnLZS1ge47xbBDv9UmG+KJfFZL9fI4YEx+7yGBNWtPtq34l7RmAgMCXjpMkcF0tMRn6fMUEIiV07SHe+1u4MDecoCfntE1/enZp4BVQMXSduoTA1ISvpxrbBf9z7xUSuWhdARGLD9eNQ2annKScMpm7+i3UzeNq1gasUO/HbClx5w7CrckzVNMs/c1EFL6Th3sPfWLPcF0Y+XcK7tpyuyb877uO1f23uD7Thr8zfRk6mQgj79tXPI5jTdpSZW3gTO2l+z4lL/VW224V2bX0ee/++Y8Jcd1dugGGfMo0pihG42ZcXi+cJuEnwSMnblF6TkOG8gpzsYvvvg1fCUF+ObpkygjAIgjuLp06Uu4kly4cO4c4rZWzAjTxcrIX5b8xjhLinISt0VGXmTx7LRV3MUBok81gE1CreOwbhqwko5C4TUS03jUNdaiolRStA8ZGek8yST5ziCJ6GIkZBKuj2Dht1/5Fg41tHAgp+DP/tPf4cuHbVj1EXCsBs21wfUr1xGZW0AeGaOf0v5z558xg1rFWpPh+Qil9qamBhu4WhbI8Kdhk8RSQYGjZOSDJMJt9zswNj2P8Oo69u1vwL/8l3+I5589juqKEtTVllGq3MbRAw2YmZjBPKXWx0NjaDl8AmcunjWjbXnE16fsPBLIwOXV+hLB5cgw0wyuEQQlItsXYBnT8fypcygqLsXNtnsmjQuwDfUPEiz1Y5qS8djQoGknnvC+glefOXYc29EopkbHMTE0jvRkEkMO8s3oJibGpjFF0BIgA6mrrkQKnz9ISf7LS5cIZmbRPziEe+2PMDE+g9GhCWyxXx+Q+U9NTePkwdOYnYtibCqEsRkyRBJrkjZjknU1lZgisL3SdhWDk2P46ItrGBydxvh0EKMTS5TqdgmE05BNBrLMwehj/mMDCxgfJfPgveW1bcyMz2Okfxwd/aO487gXnd19yCEo9JOYR1c3OIbm0HbnDrQLV0RIS1I+XwpWyZgioQXWYz/7nG2ZSoaRnkXmxvbLLTZQd/nLqyhMzcaLJ84j1eVFpjcAf5IfmTkFGGfdtGFDs1/2EzOzM6wbCSwnSCn7XCC/gMBn28WxEYwgxPmQSSbq57j3UwCZJIBX1IWNtVVkyHklAYKMpiU9h7bWMEsGO0qw2TXYTdAjz+NrmOBvEchtAlxJsPGURGU/eO/OTQLYDKxyjkjLdffuDWNYsocilrT4gUucoyVF5cjPTENVea5ETaxyHMqAWo5kHxDAw52Myooa7G/Zx/pN4dq16yzjNI4dO8Z2EyEhIeAZmp3FtSuXkZ2Xa24kBPhFhuRSRBoyOdMNZGWaG5hMjtkZCk7rBDe7ZAAykBbR4X98Y4vgpJsAoQD1HFeyd5T/LTkG1k6uUChkoKiGQlk5QVmYwHxoaAAFJXm2RBdZEujOUbFIoCixc07IMa528B5o3I9JjuM0fwZe41zNz0xGXX0uQeguop5t09bGucUatjE8PEZAHyZIrWT9xOwI1FY4Zziv0t0Uqpi+3FfkU3iLRNYwMDyIYHiJ9V03IU7L1bdv3bY+kdZPO+ukWZZbBvm7qm+oxfWrX6EgNwc5BGraGKDNNTI1kH2k/PFJqxTkeEwkWH/c8RBp6X62j8DcFgUZF5aXFjHQ10s60sOxu8i5NoT0tAByCZi1w+/evTsILkwToC3h/LlnSQOTMM10A5lF7JOQ2WxOLu3iy4l4/Grcg18PbeHRkpsATMyYfbLr9C9HF8VnuXsgcNtZQjaBVrp7BynkEXJsLK2qj/Q6JzUBRWzLykAcCvxu+OO3kJ/hJ+hMQRLpXxLbQG5jtGSYwDkv33bSZEnjJYDl+NZynJ2K+Utz+PRaMgEbv5vtmZgT2188QBpNgZ6YV3OxVo0lM2oX0xJT5LPSgOl6zPu3Due+GJiGnnPN3ten/uPBW/ZdjFaAwnYQMm3T8vBGDCjb+OVhdknkVWKOSkj5xtiwnok9J+AQY6LGnHld5fgaAOyBGYE90jkJgALnApzKQwoGgRZphUzLpTagcCtaoMPSeZqW5gLHL2mdfKyJoTsmF7yvurGflZ/aVeWNabkcBu+U9+tyO7XRKoHyUDoGpPipNrHG42HPWxH0DEGWARiBCh5qd+XL9wyosS3sWb7j2G3xpt7naaCUDzv1c9532nsPeDj/LD89s5e9A4R53/70qWd5WFnt296hbPTH9+05/ilP09orz70y653fTEcfdl/Al+9r+S/2vspmy44qA9OPvas8bMzpU9fVlmwbR2AgbuF1aSAdGzg+v/e+LYnqHz9tvPC6LsUOV/OZ195c2djBzsY25nddmIuT5LmFN8oSkJW0hh0WyMVJur0RMWCVm5+Ftz59DwNzk6jMykFtWTmlw130j4witzgffhKodYIsLUP4vMkoyCuAfHIpTy0plJeT8JIYy1hdNMI6lwWzwcGHbFlKRF2F5gCdJUhq2t/KB7dNS6ClSyF7OQTcYYffuXmTzH4ct590IDg1gcaiMuxSQujpG8LbH36I7XQPNl3rZFrL2GFeClTbWlOPI831yMlJN1uX9ZWo7c6Tp3gxTRmBq7MlmcgHUklhsWnCwpSOx0YncKf9CSZmg2Q3LlRQ+m1tqUBy4raBhBAlcfkqys/NIDCawtDYhO0K23/gCM6cPgYfpWjZd5iGg/XQAHaTKczLJowg5PnnXsRzFy/iG88/h5cuXsBmZBV+ArADhw+Zg00Kq0hNTMbZE8exr6kOFeVlKGUfNNfWYXdzG52dj415To/PIis9HX/63/47HDq4H8ePHTUHjCeOH8SxQ61mjHzm1GmMjU2aH6EXX33F/IUdPHjEwNhJpq8g3cnpyeZZvLGyGX/7d7+EP5CF1tYGFLJ+Cucyo63tPItLihF17aJ7eBxfXX1gdhUiBPEEkYdaW1FanAdPchLSM/NADI/blx5hdjxs4Cc3Ow8+dyriCS6W17Uc48Ui+11uBcpKSpGU4EVPZ7cxRBGzOBcnAceiJ1VLLWECBDc2OH4WCRRH5mfxoLub48hny3xDBIKKY1eeXYCCzEKsLq0hne2ZHiBISsvE59eu2UaG0YkJdPf34u79ewT7i3j9299HbVMLCZoPN28/wP3HAxyzlBp3SMRXVxAnZkCCuu/oYZw6d9Y2Z9QR8M8tLmFxYcF2d7576RNcJvPtHRi0eJxBgsS5UATVTDeQmWtBi2WDNB+Zx+T0HMrYl8dPnkVGjmI8ruIYv9cTeFRV1OHZsxcNSDVRADlY34jS3HQ0tzQhJ6/EPNVvbkRthyrYVp/fvI3IVpQAYM6Whnw8ayoqIf9nQ8P9WI1GrIzj4yMEshEUlVdi3eVB3+AMJhWomsy4uXmf2X9p4ubl5ZGWbGNiZIDga8QcgG5QaBhju8mWTcbgowQxcoPhTUikgFRKwJqBQHqagVnFJ5WBecv+/RbLUX7DOp48QnBpxvxM9XYPcr7kkzhpqcnRmOSmZ6Pr3iPkpmYgyPlTW9eAw4ePoqaqFlUlVSjJKkADx2dZdQkqKksM0JQUlGGJgtpQ3zSWg0ukWWRY0S0cbGjCP/+nf4Djx49wvGWyr1YxNjKC6eC89Y20UBLi5M6gqqragKg2qqSQmYneKLj/9vamtdvoUC+WCcZEx1JYJ9MCkI6thJcxOjpJ4O1jH88jur2CF557huBzxZbDZWM6Oz2Jvp4uW5pLD/gxMNDN9olyTlJYIg3VLudKjgE/53ljQzPpgZuMNQlJ/nxMrKfhl91r+NlgPN4dT0BPOI6Cm6wlE2wZUeCD7J5gawN5CIMtgiz2WYD18pKeesScCaBSPfFsWy9q03dRm0kQ6nObw9xUCq2KM+sh2PIQMK2R1qXyummwEj28n8p+kcmAtFyJBl4ErqTREuAS89fGEXNUSrCl7wIU0pQKSIlxOb60SJyMoRl/sk/RWp36YQxuD9ToEIO1FRG+I62QuYngPfGOmObFmOdemsZo7NCbSlKaB2nQHLcupqVkuUSbpJGIUkjVi/ptTJL10KF+NZD0NI2vGbgtH9o3HXv58rQP1lVgRlo0bS4wzZnKYg/ZN9PAiWkLAIhRx8qvP3uGzzrM2kU6wDFMPqf71jZOM/FTuzWdJVpFdFEbx0CXnjWt1l6ezrPOzk61pfiagIYtbfK3AJ4BsN849K5e12l157sqnvHqvf7QTScvld/RhumPH0qBf7/ZN8yLaVgZ7a7a0dGE2R/TUP303NOxYIPFAY5OeSxhJWp5Oc9/fc1pPed/AccY0LbM7HDuxfrVAUtOPmobgVjnCT5JAGJ58F6sLdQPsoNVm6t2ykO5xkCo2ti0mfwu7Vus3fU+i2d1tYR4uJovfPtNhcVZ57mwnYQV+bViIX6vUR6NyQnZCEkuOczcNKNehQQZmhjBGonQYQKYEhJOGbj++rMv0D3Qj53NKPaRaBTmFZqkI8KuQSYjX2mzqkgsnXAzTJsVk28pRx3HnxxIagwRJqdDBPQK0Erm1j80CB/BVsxjvQZacG4WM3MzGKeEGWK+OemZONV8UC2LXQ6mjsFBRHY2sLa9jnUSzpQED7YjG8hPy0A6mfX83IS5QdAuOg3CRUriskMpL6skIeSAZAfJ1YY1MAcGOT56eobQ0z+GyfmwhQFR2JfXXr7Az3xKtwEzOJVriQ1K0QJhkzMhjI3PUUpvRG0lARwlRmknBBoFTiX9y7msbLOkZdm3fx9a6muRlxEgcE1CNtPMIMAtyC9EgCBxQQ40OQcqma98mC3Mz1vfBOenEV5axtrmKrLIlGdnFjn5d3DxmYvsB4WgWEMRQbAIqRzFKmKACEN7+0MzepYmIjMry0BhVlYmy+SEZ1J4mSGCqUMtR3H5q1t49sJ5HG5qQLY/FfLxVENGJY3QKiWzZSL/AQK+mfFlfPOFi/jeG9/E6cNHCL6zUFRcQIBYguKiAqwQ5N68cc8mxG9//3X84NsvoLG+kqCvHifPHiHzK+QYqiQzTuc4W8L1a18ZccnIzLCxweGCtfUtM1zWMu8CmdvITBj3nvThy7bruPPwPmam55HDdlOszXNnTqEsnwwtNY1tkYxSAo2U1AD71YX7BNElJWV4jkxSRvhr7G+5FXGR4cUnuc3J57XrdzFLwHawpRVNtbXY30AgdOEcUn1eizYQCGSSge6YDd3123dNO8pmZntsYIVtcqT2CI41t6CxqRyffXqdzH4AA0MjNrcECpeWIggvLGOBgITTF9VVDQRQLgKUZdy83o5hjo2F+QkLdDwyOIAO+b/q7zMQms15Zkuq4xOoqKjBw95ufHzpc/ZtIqXuTfTzXS1Xa1m4h4BUuwrHJ0ewyXvXbt6wpX71+w7n5t/8/B3cenAHxGDsGi/btgstBOjaxLFC8PGLn/0YkVAQoYU5AqkEApuoLblNTk2y7Etk2Mkc8ytY5njSfJLbCy3RScMq+zA5ppVtk1woyAlpx+N7ZEI7yCEg1vK5CJSbDSev5WII2xxTsrKRdkDUQEHGlzjGh3v64GM/VlRVMI0nHLMZZivVUteMa1/eQFpKBl575WW88caL+M43X8cFCjxb6xHTnMjPnJanS4oK2Qf9FNpGUVhUan7qiosLDdz7KbBkZ2bZUpyA68jsDH7x/q+RwjnT2tRIoWCe86XKJF0ZS4cWF+Fi+7UeO4Ro3A7+/uc/QVKKGzW11eb4lyScc3sLWYGALf99deUyivJz0NLYYIBUy0cS/KR9e/v9DzE5KxBZgvkV4NORLbzVGcLPnwQxsBqPNWk6RLl3ySzZxvqRsruObESQq5A9Ctfj1nKWmLKWEgm4EhWey4O8tCSUZHIeuViWtFSra8z7u06BKNlxybGoGKyWREX3FDtXGkHRLlvW4ryQBlDe4kVbnPiHjmsIuU7R2I8t94gRqSzacLFNOqolS4EzQRd7RqCR88D6XkyLn6qfLTPaN4cBmibCfjkMTOUT0xBQN4amZ/WhQ6/p2Lus91UPjUnxGHtXt/meGKlpxaS9UBkFQPiOwIi+xMqmQx/GjPmcc42jkmkIPIkf6VmNBwkb6leH6TrASmAr9rzyd67bFbtm6dt/MdClwNqbpHfrpFNOHrFDfMllYFcBz7V5ydFQGaBQ+nxWQCIGbGJlVV2l5RFgUeb2x+csfV5TG+l5fZrGi48JaKtHpAhRGZSngTrrQWc5zTSUPJRuzKDf7vHTrls/SxPFd/baT8842qWv83XK4AAW5aVndc3qY/2icbAHjlQefvASZxR/Mn27zOsqu246QNXpG/1WmrH3vwaaLCf/d9pOyVqqlq+dusf/hAfMpxnTsDbgw1b3vXxVJwkjesfRAGq8sWQqoKXLQ9/3DlfjeQKvjS3bITiOdNNwHcgEni/atS3HLjak0l5bIxEfnsDNJ7dIqPLwyoWLaCxVkNYE82TdTUYyv7CIi2fP2u5FTVT5LFoncVpb38S07GsiYi5hApQMAoxWq6icwC1HIuY4UINRoVNUQBkSytheoUa0/b24tJAV3SRYCXHyu+FlReUS4uFAL75ou0UgFMR3XnwNjWXVlARX4CZxCJFZ9I0M2q5BDbLNoEJbeNBQWoZj+1vMNmZF8RhZPvnJCS6E1SQoKii2CSqPz1LP2iBk6yd7U9F2u50gcAITM0HsxCegsDAXr75ykQQMBDDMl8RJEvUm226W+XX1jbI+SSjMz8fBffXGWDbJUAQ8zake20SuKbT9fJ1tUVKQi7KifCyFZpGe7t9T0cdjgcR/m+nKH5J2JCq8x6piwpEQRghG1PHSiHEamaZnloBvZSmKutoai5mpMC3T01OU6hUwmgyexFWuO4aHRs2LenpGBsYIoLcIULWUK+LK0Y5+tq8MrhPi5OvoljGMyMIMloJzyMjOMlCokDU379zHzYcdeNw9gq2leLxy/hwO7q/nxN3Bj//+LzE/M83yrKCY4G+0rw83bt3D+s4WTh1pgS9erkHYnm4FkF7Dum37VxDxKPtnge26RFBRYYb6cqOgvoiQ0Xc86OIYWMfA6Cxu3HiA5akF7MxMIUCiJIYyMDBoAHe4rx9zY1MYHR01J6hyddLR2WEuE3oI3KQN3N/K8VCQh0MnjuPw4RPmu2l+cQ6TwyPmfynN68cf/vAHePmliygtLYI8wG+RGm1yzKYR8Cvg++D4GAHoJk4cO4EKzo2aagLo9FxcOHwY9TVVBOpxePvdX3FerXJ8r+Pbr7+O1n370VDbbJsmWltbUVBYghnOFYV+mpmMYHBwEt/+1ms4eaIVFdVlKCosR2lxKbJyMnD788/gdSea25ax2SD+/u1f4WbbXZy9cNaCRmuZTJtP/NLqLi9iaTmEKpZJy5ozBOrzzKOiqgoZ2oQyMYW3L3+KuEACgXsu7t7uhMLPHD18CMurEXMJMdjdSZBagBECt/ngIu+TEBEAxLtS0Dcwhi9utmFobJYCmpxdes31gZzFiqgp+sAaQdfq+iqmZiZQV1WJI60HOL49BAY+jjWHeCl80Srbp6+/F80EOQoyr7ioAjGrBH0rrEd0fY11W7T5o+XaMgJn2WttRKKIJz3Nzs41bVMgzWM+pJLc0g4tm6SqZX6FKDNwQbBRUF6OkJwUT83hxNGjBOuZfMeP6HKEc3IBtoJHYnul4x6mgvP40be/b/Fj0yhgZTHP7t5e5BcVo7CsGBsU8B49bGfZuxFeWSToSicwEcAhoGGa0hpJS1tK0KY5ukmGE1peI72gdE4hYHV9G7PbKZhJLsfHo7v4cW8COhbjsLBJxkNATmmS9NlNCiXHvRFkyUAey8iLXyHY2kEyQYjMQuR8Nj3ZhbxAEnJ9buSn7Jjtlo80KpX3XJpDJCtiSLZMxb7SkrZoiQCS7LdEA2Q8r+V8skkTShxHz45/LYEYAS59t7A+e0xHTEmgRd8dWzDHmF7XxdCMCfO3fYoR8Z99Mg/Rf9176k+K38WQxexkWiBGrdMYK3mHMWi+a4xZYEDJ8BST03X91KHvSkc39Wdgi8+LMRrIYX56V48oX3vTXua3vXTsOr8L6Kl8BmJIww1M6Bm7tmOaLq3wOMDNYfBmuM8yqwTKQ0b1YtxOmX7zcPJT2aSFFU+UU1RbGdJd3rOlRdE3ng7I5fPMV/WI+QXT4ZTJKmGHhASlawWw+jr5xJ5TG+qevgsIWY33ymiaMV7S89ppa9f4vNpE16wf+IbeNbBhb+9lpR/8z8AV/wRgdAj0W158yNJgHrHSxvK1cu094+SlBHmd40KfMVs9B6ApG/3F8tYFvssrHFX2v+5aSnvpCwArX3sulh/rEjuVog5puqTVEh1zNKOO5lC/pSHVp8pg6UqJxNd0zUnXkrAyxQ5rp6Yzr72p7dPB7SQsxifDQ+npD+tIvCixyeGoDRdJWUzo9r0HuNr3ALPzc6jKK0J1cRkJ3Q46O3so4aWTudQjh5KtjEzHyOgVL9Gd5LEA0HLpoB09kzOzBAhpqCTB3yuFLVPJm7N2aWmiyqWDDhFW2YeEySCkqZHriCR+arlOxFe7ge53duIOGYK8zdfmlfz/6foPIL+yLL0P/NJ77zORyASQ8N6U99Xd03YMhzNDcmhmR9LsktSSsQxxFSKHq+3QSiutdiWFFMHYlShHctyO6e7q6Z6uttVlUFUAqgreJ5DITKT33mfu9zv3/1AYinsTD+/937vm3HPPPee73gqozGppy4K9Gb1tvQYqs25NFhn8FC1s6L/8D39Xz584GXSXFZUZDNgIrmyqubk95pUxnHDoUE+0zKdtOFDWCB49ccxZ4xDfGzbETNqmW56NFk+ePGg6J2OeVLUVfZErlovVxv2OPr1yQ0UlFerY3aaD9ru5uW7DRw/fjg3KhCYnxlXrlvD9e/ejUnUYdAHmamqrUuvB+WJLCLZ82Fxf1c3bt5RnPlKug4N9/r6j0qoqg9wa02wAabmeMeD7+MNPY9JuQ32t0xhxepsGYyNxRAwToFmVNTtjcGbeYIRee/VlHTt62ECsz4ZgyYaC/dWKYohsYGJYb33/B5qeW9Spk0dVU8Gu4PNxQDqtCJTDhEHRxes3dPfBA9ns6uuvv6QDB/bEitAbN65YaZfECh6GP+/fua1PPyG/JXr+zEk1ufVNz+KkQfni7KINJcMCKAYqXrHpnozePJQbk9TZsmK3edTdzfmXm7p244b2uux/+dnn9bU9u/XXf/GrOv3cs3rzzS8aoFZoz+6uWEnX1NyoPXv36eGjXl367KKNyy49MPA6evhAAIq0H4sri60SeWJV6dTwqO7d7lWF5erlF8+6/Jb17W9/KyrWo8EBcd5gu2WHOVTzbkCsugxefenlMGgVpRUGmrtsDB1rvmV/Yk7nP/vQNBdp3caWuXc1VeWhxMddVrFowGmzlxC9mH2DY5qYnFZXR6vrhQwelsWO8cyR28yz8bQ8oPyvXb+pRxOz+siNgr/7O383hsZY3fvCs8+6Th4UK4qPHjuiw6dOqqy8QmxazFzJIwePGIjXGjwV6E/e+rYer02qrq1eyy7n9ekNnTl6TM+eORU9FWwh09RQFzwZGh/WK1/8upYNHmcW2Gy3RN/78bv65LNbsQ/e0OOHmhrvD5DEtAHm+jBUx8a5HHreZxk7eohGSIkmTDe70vufFteW1Dv4UN//4Q9sVCpjT691gyI24jx27IRWNpxfx8MwNvwv3OLw9wW99MJLWpqdj55Btny57TryxS9+QRc+fM8AtNP1yIrOsgwofTjQb+A3pgrXUzYhnrTOef/iJ5pzw6ehvFrVpaWxB9aWddDo+HhstcFQx/jcrOVwQr/8ha/pwL4e6yDz0aDylVdf0ZT1EL3bn3z8kflao3MGlMcOHzG4arfOKzX4d95YYOBGHseMsZM8R7TNujxnDaj6d8r1wweL+sPePJ2fq9f9pRKNrbmOhzGw7FgF21SrBqC1M6vOnYWYIF9TsK1KAwF0Jts/1JTmqb2uVG0Gz+01JWosL3IjxMbC+ohpEKzAXN1Yi0UDLIphojz1ozI2NQVAlQbYYjI8YIoViewxR2ORhnSckWjdE1cOgCHngKrswrRhrgAo0A4gi94BX/h1pY7vGB++A3oSAACIYTCTIU2gCytg54cAa/hxuQNiAmS4/gR/Iq6c/9xzckQIRRlIS2nhMXpQfM9AIkEyMBRxOW7CRa8MLhcvF0aXk1ZiThV58juADXaUBlka4gIoGHQxNYKYIm/E9/SKy5QeDvoALdgd9qekMwR6Mke60MK8Z3oR4T29hxm9Wd54xmXveZeBP3rQADxpWs9O0G9PMeTJb/haYP0DHdCe4k3x+YlY4zl6ySIPKY0nYCXnN4GiBNTS0K1/+FMAFOL0X8briCfCpfKld5SyTkCGsuJz8o+vLN0oF78IHkFDxGE/fg9WIQyfcNk0pkgvfDkI4R1Bzkuii3gIH3Hl4vONcFn5ZMAy8xeg3bQSETJBfOSTuW9Z+k+7iM/05KP01yyc8zaWhhdqL9/WgdZaQjsSJ+iCYOlrVWWVjfOL6unucctu262zNW2ZiDG3tO/3DrjF229lVCt2vyY9VmwNPh7SRx8zWXRar73xul56+VWdOnXaBvlgzH2ob6zXbhvK1o62GGJjE8HOrk63Cq0I3AKzXtWcjQgTdGmFslnh9StXdefmLf35d7+jgbFhXbx93UbIQLGmXq/Y4BUVW8k7fYTzxJEj+voXv2Ql1KzKPCuR7SKV2wCurlj5ba8Hb2np0bO1vmml7neUB4WL4K8sr5pLMDANd9CVvu2KxLEUTAytN6hhh2lAyKQNJOeulVjRAtSYV7GzueK87o2eqI5d7X5PN2RqJdFiZpiHIQ6Oz6B3id4yVrOhJKtdgdlFnyGIR48eRRwYi5gn4bTJH+GoUEx+ju5nWg3O09LislZtFBbm5/TwwX3dMzCdnBjTc88+43IpN2DZ7TgUiwsKbJSYCA0gBHjmFRZpbcOgw61vVjGyspHVShjfUreMAYOAUVpt7CKOAMIXeDc5bVBtBc2ROUx4Zk1+ZUW1gc2xmKzc0tZswWeDXCuVrUVVFCHQBsm+Px4Z0oN7dy07DHuv6vHwQPTAMfeF1XUMU4E2SZfeuLrGavtbsOFjTtoxA/kOVZUYyNjKFTovZn4YDlfBWP2IISm3XDH8xVxDev9+//f+wDxejqEedgkHkKBwGZ5hAjCNAQ5x5h0Taxds3G9eva5yK73O9raYN9VS36AdNxCGHvbpxWfO+nd9lI1ro/NiJqPAqYSuRxjHs2fOqK6m0XKUr8bGVh04eNjg/VCc2/jiS6+opZUJ5/QS5MdK2xXXk3mD5Yd37qi/t1fXr16NxlBDQ6Oe/8Ibamhtiwnw/SOPY6jv3XfedzqVeuG5l2JF2/z0ZPQu7953UFXVTTF0zwq+HSOdlsY2g79CLays6bPeWypnK47yEu3r3hWr6k6dOhr1YcGgl7xUmXcHDMaee/5l9Q8Nxfbla5bpq3fu6+qN29YfWzrQ3aa/+evf0N/+m78RK4Lpbf3pj38UdLMqcHbSjZnCEstdqSZmAKrJEGc9xS8897zlv9pyVBvDwBw7xnYSDKmwjciSdcGay4kGTkNDrdoaG7VueT/Sc0i7zAs2LO40KGf4k4bI+HgC7WxK/PjxcOx/9Tf/9m/p8NHjMezMNhwTk5NqN19eNoBj5diUwRhAi/uyQSvgrNpA0DVMU0vLscM8C07eeedn+slPfuK6NaH6hgZ96atf06tf+KLOPfOinn3mZbW5McBw/4zBFqtqp+fm/dtG0MB7arNMP+nP0z//aFH/3Xuz+ulwhabX0/FlTJzmztFNJZyJaHi2J29KHYXLBlI7oVsqilzvSl0XyovVWFWow00lOtZUpr30WJa6cbKzbvBu/bFqfWO9gEzSY1XK/nKuBwzPsgFsAlkcBcb5ieli+JC5ewzvs8E150QG0LLeox5R34kPA/mkh8P6gV4YppfQSOaZhiRGP+yIBSmMGwbVfxh2DBougTaGepI/XDKEmKFkDPFKjwcAB8NNzwlxR/z+yDf8/yX35LcNd7pF2BR3SgeLSRrofAwicRFnRkcCP4TCJ/lM32MlIsAF22A5o6HEnmSpd8gNdHq5MLBOK3pq/I84Ih3HkS6Akt/7v4w/DFPi31QFgIi0w49Bm3kE/ygLGjSEJ1x2wccndDudzGVx44g/+UkL3chfBoKgkTt+U1wpDC7ZlvQ7DZX6Oec/K4Nwfo2uxD+ygb8A0v6dev34S3kGEOGfqGLhgksp6I50zAFATTxbRqz3M3CPPt50vYT3AcQdBBxuyiDIF3xP+U7yAw3pc+YS/3M05xy/ST+7gjhfWT4+zytvAcKAbgKmsNF4gNcRGf/9ZRdxON4AXpvOxMpOsZZjNkWeTrYUW1mPa8bKjFZFEpqUgfb2Zv3GL3xN/wcrrjEr9HuDj7Rhho5Oz+qza3f1/kefKr+kNDakZO7PrvZdQQyVlESpXEeOHrFBLDcVNu7LS2YY3Xib2thyC8IGtWtft848dy6UTjOHPxucoZp7H7gVPTWtGbcuoYljXZisPLA0ZeC4qXNHjtGvGyCI4QcAY3tjkw507VGp24urM8t6/YVXrTzyDCzm3cJ2C2XbaZZZibl12OyWfr7rEaDC0bgybVp5lDidtByYgufQ3UK6Hsxc5qxxRtuqW/EoGHZzr62pM1BJY+KFhXmqqSxRd6eNgRXXrvZ2sfM82yIc3HcgJKXKxoOhQAw9G6kWO54ix815lRyOS+ujpqLKhnBvTOSlm5el3QwRMum33ukBKvDPeZfLywt+XxjbItBbxfyzo4cP6/TJE/ZbowUmzBpEIf5sA0AcCBgKJN/GsLS0Qo8n5vQzl+PY3Ir5ZD6sbKq+vDaW/CPwLfVNsccVO+en3jJ62ZgsioJJY+DsiP94dFB37t+OeXmnTz2jSQN0etz6+x+mYQ3LbJVpjdVGBsP5+cX68pe+ppdefDV2aP+Sn182UG9qbgg+lRuIUheihWrZGHL8D/sfxFYXX/v6V1RZV+F0UaKWDYPbMoPS4bHh1MO4vqZNg8oY33cF2dPdpddfey1VGNMxZNDHeX7vvveuLl26EL1XLLK4d/euJixzKCgUA2BuyQa5paEuhnoZ1hnuG9CVDz9Go9Gfrw3LNEPtrEaiVoZSd/1BuW1tWFasLyosR/RCsC/e3OySaUKJpsmeVPIaG0Qm3g8+HND06ITqmPyMQrfMTwyPukGwFDvEs1HmZsGOuvbvix5FWuKsEn7zzTd19OAR1bux9MYrrxr0ux66QVBcZB4VFquzu9vGHxG0HDtf9xgiLc5zPSjVkYM9sfP+//7f+y3XWYPgjXW1NrdoigPDnRenoPaOboPVdX3r+9/WpVuXdeP+Tc0tzrmR0aW/++/9DZ05vj/2sXv3nZ/r5PET+vrXvq6efT0u/3E3nK5bfnd078EjDU9QnxdDSbLY8uzJs9pYWItzISurag3+aQysqKGxRp98ct7Kal01gAKDvenxETf2bpvDO3HuIBP4q904Ky8tNmjc70bagAFouRtEU/rk008NYJd1xgCU1ZV3DWAHOJqnrNwgr8pAMF8ffvCewfiY85cf+4td772noupKVRqkDsxOByBjLt2f/PhtffvtHxmkL+u3/vbf0rlzZ/XSKwZZzQbMzAu0Hl11HsYfjWt4cERDwxPO47xWLT6unXp3Kl//9c1t/dOPV/Wng4V6vOVGjWW/gF2Z3fDN15rKd5bUsL2iQ1uTOrAzr/aCddWaxio3iipccYyN3Mh1Y9PC1Lo5rWYDM8BXU2uD6hqaLPN50TPCSuKD+61venarpakmVsrWV1XFxqjwLa0upBGX9A+Ai3c8A8SY48Y3VlZmRi/qt2U06+nCZQYsARI3zAzO0PdZfaOe4XhH+ABtWEI++TvgJIwVzr8zUIZ/Lv/nDwnAUA/Z3BZ/RItO4hteSIpht4yeCBVh7fDvi/TxzB0DCM1piA6OREwBqogim0fm/9LNbhtQ7MYo85ZJmjpH+BLrZfw50riy3h9oTU9BTdDwtIMOeEkcTLsBWOIl9faYXgAMPDOQjVWjlAsNX79Dd7OtAfyKtHMuAwrkDYdfFhVED52/Zb8hMbaAwJODw7sYxuVn0JnRm2hP5ZfuIQumDRf0AiYcb5CRu6CbkE9vVcEd0MQdu0maALDEr9SbSL6yZCkPvgDkcBFPRIS8JXwCPUgDdi2FIS3kKvmFTmjjwm+6/D53z64UP2nDgwyERVIhCwDIAGRP+3f64c90wVv8Ihfcn3ZhB1xOlAk8zof4GQOvbRsslgq/1mWBsmGwbjSDXJFsFMkQvULsPlu/5d+ji7pw4RP9d//yf9KFB7d06sVnND45p5++f0m//yd/odkFDIAB2P4evf7mF/Tqq29oy4Ypz3FMjo86E4AfJqaykoCx3rSnyQbnRPqOUJywwu7q6ko9Aa+8YgNeY4BgUGQa2LWbc/SKzdBmG+UuK8dmK5RyFAp1hYLeMiN8Lc8sKM/xrswva1fLbtOwGkZ/0y3BhbklLVrxNxlMLC4sR8slwI+VDwabws43T2hts9dPMNfCD+MZipqxQmYIob21RXu6dqm5qU4cCDwxPeNwxQafBkyAORuwa5995oq1ZEA1oQePHmlyikPADQis0Lc2DQBNE0cKzc9OGmBOWNGvRQuKCZ9shMehy+Pj4yFsdfWNceTPnj37bOwOadrAFz3GpH7uefnbKqssE8d0sIM8w6pMyGf15pKNx/LKRvTA5JsvHQ3N5hutW4Z2tnTHAPe9ixd05eq1mNex4/zDK8pq3mA8Fjg4v+wJRc8VK99mpqZUYf6XlJS5HFdUUVmgFoPeJtPpIldtbWOsRtvdsStayytL86osKbBBr1FNTUWAECruo37OrRwNQAKQaG5tM/Bq02MbsKmp2aigRMgw8gfn3w8l/53vfdcgb0T1jY1aMeDbbG9U3aED6jlyVIcPHtSzz5zRydOsBjyi/eYXwHZ+dj7mBbGyjGEoNhFlAjEtfBoDHG6NTAJsV2yEAcbGJSorztfzp4/F6rBRl5VbLcq3zDzufaCZsbEoo0LXyKX5BU0aOEcLy2VRkGfD6vABmA2UpydGDWgX1NxYp9XlRW2sroRX6jI9cH2P+p3PHYOMfL185riWRwa1yDB2WaWVRb7mLDvI3orLA7DGkHr+6rbLsVRn7f/0EeZtVahn737XXJRBUl+oJuZG/eAvfuTo8wxeh7VVuK7LvTdV1VKvVjdyjrlRUG6A9uOf/Ngy35AzMLTMCzTQP2x+wP+yWNAwsTKnWYOEh+ODKqgo0YHDnK25Y10w5oaUwW8pk7sLY05jg8Fqa0uTjrocmGzf0pYmsl+8dDF6IPMMPibH5wxaWPJerNu3HmhxZVnde3dpZGxA64uj2t/WrKXJETXSG2P6ayprop4vmw8VVQ2xcnjddeyAG37TkxPaf/CYwWRtbNC81w3BMsv41RvXDfp6deGji7H44rB5VOdGE5sF3xno04iBdZ9B48nnnjPwKNUf/94f6Ds/+HN95yd/oeH5Cb1/84omt9d1/ORplVs+SsqrtGzwvGKZvXevV3/6Z9/Rxxc/0+XL13T9vuV5cUsXpkv0L+7k6T//cFG/d3dHd2d3tJ5nPWJAzvxIjuxhgnzLzoK68xbV46urcCF6cMvdGK3wxZ5atcVuBLm86rWi2s1FVe6sp95x01FjAIlsV7lBwOpvNq3u6uyMRhiT5GlwsbccvY70XNP7xYT6WoP8aqYVuFEYE+wNmujVAoQBCGJulXViMthIaAIvGN7P31t5hfSmXgz0Jt/D+Pg1RgqDycULpk5QlXnGYAL+o5fE8RJfigljRYMlPSe//j+sZO4dcRKe3g9cSih0iW0upMZ/NnnpvS90eAxFOW7ix28AAfvKjqej7vM9A3Xo3KDd/6ImOR1+shcbYVmFC294TpOwaajRO2L9QIPddSgoIdBTLnpInF9GGljpzykUiS84EuNEi3RYeKXLMDavDdCcPvMffA6e2GXAAuMe/Cev/k3vG/fY2sLvuXA0PKCB3jr4QHmTMRpVWZx8D7r9E90DHgi++RVXpBk+E/AOYBK04T/xioULgKzoNfN7Rn4YDSEJsIATDx1D2ZjxwTs6NpifCgaJ3/AVu24/sSIUOSEy/4b2uDsO8AEjDLAR3AIpeMNFJ1K4dGc4OPQu5Phu8kwzz4TDT7oTLH4TLzQ+cakHLAEv0iNkktO/5JxXbCX5JAxcKOh+8a98cyiP7R52dKqtSG90FlvBG1VXuHVsKhCeMbcEOZ6jyIRGF7KNR3F5hSvMhhrrq/X8qbPh58EDdgWf0MO+Uf38/AUr+bmYQ7Dh1uiKjcPjgYdx4DG71H/88cXoeofRTAIG9JAnlvfSXU246pqaGFJpbm3Xnr17rUgPqmtPtx48fBg7SJ84djR2Xz9z5JiePXpS4yMj2rSSp8WCwLIr+IO+Ryq0chy2QX/9pVd0qKczhiM5e62spNpGv8z8LLbxWtXMzJSN/mpsrgjtLIfmAFMOmC52i4ZetpnJaV2+cku9g8Mqq67V2dMn9MxpDqJO+7IgHIsW5Co3S+dGB7XApPk1xZh8OxvPLi7G8CGbnzLniaHHlcWF6PlKQzo7OnjooFoNOhDqKDcX+KrzMjjYH5Oga6rrtKujzcBxJjZCnXN4hg22XGHY8gIjOTE1oxor4SOx+WWxpkw3exchaeyFxVyZZitsjqh58HBQV27eEJuPAnjqq8p0yjSsGhwMG1ihFPr7BmPIhQ1fyyxim26dFbplHDtWu5wej47GJrzzzmyR5eu5kydiOIjjZ1ioUGi0O+f4KN+Bh31Gvjth+Lp79qjCAO9RX3/01kxOTWtsYjyUFWU/73J49LA/5jch4FTe2rqqmKtWaqD36PGQ7tjgzRj4N9uYn3ztRXUcOWD5divRfhkSxvjTe8j8QCrfjEFDc1t7rKykFfjCC8/o2IlDamlu0eHDx9TY0grXVVdTrYXpad27c0flxYU6fvRATDZ+74P3dfz0KU1bbisrq1VnwMIh58VWjoCuY240lDjvLAyhsnLGKXPs+voH9aN337GCndUXXntFR/bvc72YC0DOUBVzRFDEyARn+J06tFftjTVaMdioKCvS6PSEplzWPQb0DL1Pu0zHfC2tbenSpesGOFt69uxJNdaUad7grLi0SKVuNJBH9nciXoaf7t65q2fOPhPHb9Fj+f4nH2vJBv2cwWpLVbN+/tP3DfKn9Au/8GXL73wY7uz0AaYQTExMae+xQzp/+f2YBzrQN6G6KoOQ7XmDvoNRRkOWG+ZusmCEY2LmF+dVZDmccUPl+Rdfdr18GMN8TGA/cfJUKLQHD+7pw88+0rDryO0790KhvvHcM9Yxleq0vDe58dVcbZBkkM3xXqsq0nLeptPYUI2B1+0bd/TOj38a+959cuW6qgwcOY6GFb2Drjdsy8Kcm9272vXKSy9p1mlXl9boZz9/X0MzE1pYX9L7Vy7qZ76YC1a5XaDBm7fUPz+u/BobP9MxzqrOJZffCzQm893wWhaHhd+4eduApkr7e/ZpcH5Df9G7pB8/ztP7Y6W6Oleq6VXAlg3Qjht11nmo6XIDqKbtVbXmr6rFV23+hsoL03E9TKCuMtpnUnxrRaF215ZoY3ZclUVu/FaXq7WpwQ2vbu3u7Ihjm+glTVs7MPzlhpeNbLT4zVcakjTimAwPoMKgA7jQsRGm2A0D19HQ7TnDjO7JgBX6h4typceZb4ThXaafMIjIB3UUY8RqOIwMOp0eh+QXs5R6mzDKhAmDhtFyvSRsGNHw6YtP/i8zdvgFCGCXsjgx6PgB9PAcQCD0ZvKbSIR+/v/cASIIh6XlxtF21L2gyb+Jm7iid8LPGQ0Rzn/o+UgffpknYYBJ037gAw8pSC6fufCZS/HTwN+KqSE2szn/wZGgl/zEsKLTYAEE9GSO+IKP5Nd+4R9x8R5eZN/4nZUJafIc9DkV3mUgmffQTPlkccczeXK4RFWuN81/fCcOvqW8kHNe+Z2feRc/faXenlSu9IJGfP5ApwKjOOuAEr8j7vhg90QOcvTHc3oR5RFzvOyImwntdJBkjjBBV/xFkFy0KW5Iwy7kKHbDh/+dQ/MwwoTcJBqDKZnzY6TnD3xKd57wkwBvlu9IPx6JNwF3LuiG3wXNL/21b87lGfnaOPzavm111JXKSClQJgXO/c+/+z3t27M39oJZlNG0gUt9db2OdHer1S3Kcm3qi2+8FD0Ybbs69KOfntet+491v6/PLc0uE7BlQDZoALIcZN65e0+PBgY0ZePJ6o2BR48M3EZDgaGQoxVhRU9vWNq9mEykbjwM8Ds//7leevHZ2J+oq6NDZQUGORMzMdxAJhkOpDI01jfo1t1HGp0C6LTo6KHj4lDr/IISrVppFhRVuvCtFGcXNWgAU1rBkuqS2F5gZGzKygsaCtKQnBW90YLWV1f0zvsfanxqXjV1jTpx4qCN3REzc8dxbkTrbW1rVXVWbJsGmO3NXXr4YFSNra1qMa0sn2ecna0AWO5NW3Fmely7zLejx47bADfFIoOrV6+q0y1WZ0hjI49jYj1G6uChw/4+60Je17zv7PNy4tTp6KaO3cHtHyVCHG0tjVEJeM/mmMzJWnE87NaN3NYYuPz0nff1rR99qJsPei282/rSG6/q2VPHVG3e/ss/+Nf66LNLamlp0a9+/Rc17DJ846Xn1dPRHvNa6B3igGBaq+M29CM2trvaulRtnu7v6Ixu8HYbOcAsE3krXKbs7ZZv0DU3NRv7G7V1tsdkX4xwc0tThEGAkXpWoC3NL8YWApxpiBwXF+WroaZK920Qi/OLDFAmYvPbdoOmM+fO6LAB35Lzy2kJLL6InlbLxBZzLnyxJ9m8eVZVWaN7GEuDk+PHjqi1rdXPbGlQrC0bczThtcuXnV6eHvTedSOgQkePHzYYbFC5y3aeXirLRm1tvUFWWYBQtnt43DcQw6LNbW0hu0OPBtR/74HWDPYePhjS99/+kYFjtfZ371NFcXms2jt95pzLrDhayrQ22TJjeHBQda316jmy3/WwQMurblCUVei5l16Ixsa2ZX1mdl73DOaGp5Z14ZPblvFWfemLbxqUlcU8oPqmehXbsIYiceWZnHKZmTcMyTEcD9BfXdrWzz5+XxX1Ffqd3/xtrTmuW1dv6vXX3jTQPGbe5Vm2Vg0wDXYXDTQN6oZGH2vbCvTK1Y/9vVgTAzOqM8Db116v586eijlz0EaFnZmZi+ETzNKCebBlPdPihtTdu3ddmjJoaI3J92z3UGfd8+GtC1oqtaIud110vl844AaJGxhTa47Msswilcm5Wd2416eyygatLMxrZ3Zam0sz+uT6DZ174TUdNPhjEQorsvfu7Qo5ZUVsZ1dXzBFjI9PO3bs1MjpuHVKtH773jgYXJzW/saiNqnytlsmAf0a/9oUva254TEtupMwtG/C2N+vkvr169vBJ1WyXxhFJk+PDBqLTumoe3JnZ1u9dX9If399S32qJ5q1XN8PQ2DBaf7nZoBKDrcbtJXXuLKl9x3JYuKHSAgMl6yvmULEQo4mVj3WVOtzZpM7GcpUbkNErajPvxkGzG3DsZN9gIFkZvVQlJWkYKoYKzTOMqVuWMQe1hpEA1y/qe+wob0NuNtptRxh0fAJUyVBj/MLommjumDOMDaaXAuUZuWfYBINILwkGBWMY9dYujE6ES8CF4SR4kIx1cpnx4n168j1nYPGX3mDOkqHDAXrQC0Gv6Y5s2CVwCPhIDbOI23YLl0BYPMWVosqFdJngsrwDypNL+cFbzmeiPaJIIII8OvLgA2CCBVORb97bkUyWVqI/u4jic6CC/aN+4GJStv+gh3Jh9T69RQClACV2xEUYKnS2MMD/RX75RhlAX/A+yieBQsKnsqWcAGbQlWhmKDBAA385unBpYnyiK+v5wh804ov0Y1g4+JHjkV3mN+jynTgJk9EV+Xcecdh6+MI7Gsc4gpJAFl/E4xtlklFHvClsmiNIORNHpIuv8IvvHC05Ry8XuhD552uizC+g079NZSKA8OEh3SMf/EXe0m+iiTR9B/RCX9YQ4D1pBW/w7/IhP+QbkFxQ+eLf+uamPZXnr+lXepZcOTk/q0L563TtQUS+C3ojJjfDOHp8mG+EMWOCPBuhzk3PRCty9642nbTh62RnaLcKC8uKtbGzqi9/4TXtsaIrcKt97759Mc/p1JlT0cvD8u36uhobvmaV4N9CQeuCSeT0HsxMTceByLNuaXKQ8ofn39OBQ/vTwbPOET1Jm2syOJmKzLlIDQzTafZ0yrK0fG09T3v37DGg3LFBe2QAMRobs7J7PnNXhkZYubTpFqCNVU1lbCfBJFiG/FaXFrSyOKfRocc25m4VT0/aMC7rpZef1/59u1RWtKUTR3vC2DBhuqwAuucN0DZipV5Rba1+duGilfe6BiZGVd9cp47OFi3Z0FQ4v2tujTMfq8MGiArWaGCITA4OPFKh8+diNuhadstgRewm/tLLLztP9QEGGErkmJH33/9A7314yUqVHi42hm3y+70xPEwZzi8sGVQVBTBkxenJk6fU3tGmYvOZFZ9vf3pZc255D0wN6PHYiPpG+/Wvvv8tXX/cp8HxIR07dlRfeu5ZlWyva1dNje7fvx1HsrAAwEJheSnR+Q/Pq2f/Pv3KV7+qpanx2K9rn8u3rLLSuNnCh+yMTbiMpIa6BrFvE6vG2MKhpa0pekVPnjwmDiuvra5xudJLN24+DEQPISqZLmp4NWejuGEgxgR5JtAXOh8nDh3QuAEBwOLO7Tu6cfN6HIXEZpc761Y0gHcb4pv37uiIAQWr1vof3nOZLenlV14S25gAMAzRYr4hZxH29d6z4Soz3xbFvnV73PioN9AqKiqN1bbdBpd1BnAAGireLHtZ1VTr7HPPxxYEVLoHBgAMVbOP3Pd++H7sO9ZzYG8Mb7MVBN/Y3gIlkh26POcGyYQbIoDxmqY6jRjkdu/Zr3wD59amRtdyKzvL24aZeethr265gfOw73HMK2uzfLGFB71oDNUz9IMSYDiBiv+o71GAZYYcMRh9w9O6dPOSTh7sVpFBWO+NezGP7+SRYwa2qUW+adljng8LQR6x4MEA4l//4b+MSfjnjr7gPA44rRZ96dXnNPL4gUFtWSwcYfPkajfMUHHblmXy0dHZbUVZpP7+AesWFnjUBhioKinVLoOKIdeREdfJrs4OHetu15GWajcCCjVokNS6p0sf3bisj65d0SHT13/3vvbV1OnQ3t0qbqvXrA3FV3/5l10vGsSZmYP9fZYZpgqklWYAXEAtvb/MuwM8X79xTTf67mrJYKuqtkpLViaLBmpbBvzn9h7SMyfPqaayTl9948s6c/C4TnYfVXfnHk2OLuvBXL6uTObprb4tXZyv1rUFA+k1GyOUsRU0qxKZJF+5vabmnUW15C2qNX9ZdQU7MU+tuITtc/Jj02n22WquKlB7ZZFq3FDlTMXt1QVDLXScG02WOYASQ7YtrU1i9SErDgFd6EB6ugBBPDNsiDng2CaGDZmIDahjqwh6wTLjQq9YzLeyXGSGGVnJjKP/PfkNH3HYgGzoDeMdYeJL2Kjc/fOwyBjGJvzbb6wmJIR/8x2aMVj++SRdvn8OAJJhiyf85eQ53gMccv64x2vC+g4oiIn4/pF6R3L+fCM+LAVDUrzguJl0AQwcFkAFwPDn1ItGnPDOcuw0Y8iKsMSBYrKDdnvIpRLZ4//cPXPE4yvnjzhjYr4BX3iDHH8DSACgGflhrh6/+YiOSODFeQq+wS9/cmBKlSFFerA/n6OUAYAUJw3+AFg5IqE5Ay/EFXmwi89k0ekAurDHhIHqkB6XPz1+wRf+HC7xLoXnDiDLegfju+NAVoJ3KVTECa/5npVR+IFp/ONOuvbD9yxMemfazIOQP9PBuwQK+RY/I1zEkXPBi4g7vcNP+i/n+J4eIhy/AoD7mV/JQQPPvtK/lB40RnrkHz/wyfT4hTkb/IdWAnAvqHj5t77Jj7NtM27FDarv0T0b51l1MNS1BaFSnY0NzOHImtIyM9WqNxJzhHn5Vpo2opw/eOvmreg6PHPqmEFYcxyWnV+wFRs4ljhhJn6zezrEvPvuz2P+wYmjh2xYOWy3ULt274qeHiY1AyicD739w7dVZIBS6Vb+O+c/0Gc3byrPRnJ+wwbYgGsOoPDgsdZdSxhaQlBigz5nnsnelW499uzvUmtrrepqSm0Q6gwK2nT0+NFQYgzZddBVX1OheQMGFBQ7qc9Z+Y8ND8V5c/MGffMzk6qwUgN0spHnvj0d6nSc5fnbMZl6ZGQ8AM68QdeYW9c///iC7o6P6F986w90e+ShPr11S3fM2wGDmvcuvq93L7zn+Ad1bP9+rdvgX7t1U1M2TJOPB7Vqfoy7JT3kFvXM9IR6DRZW15ZstO+o2QBtfn7OrfUR9ZhHNXV1BgHzcVA3G9nSC4iCHXj8WHUtjWqzAWtuadP+AwfMl/xo/R44dDB6Wtgdfn5pWb02Unn1Vsw1xdoyALoy1K/Hbv3POc1Vg7fqiorYLDfflam+qtrlvhkLDaYXljVrEDpleWF/tTyD5nv3bqqsvlrvXPlU569f1rLDn798UZMuJ3o1O7r3mI5i7d7dYVlZtQFhIq5l28CXLQuWDeTnDWo4qDxWvjY0GHgvhcBiJDAmnFM5Nj4avYbsFUe5r8xPxY7pbbv3xbAf8+YOHzsSyn551fx9cEeLVkgszjhoUCoDIfaGmzSQ3usy2LKcb2ysiSNSICjOsXN6LAQ5fuqEOE6KOWwzU7NitSktXOt2PTbP6clB8bD9yL7Dh2JyMXOcMCoA8r7RPu0/cVQ/fueSlg2AOg1SHj96FEc+fePrX7PBh6cGla4nDM8Cvi9fuayjRw7F2YqDbig8tjwUGdD0um5srrkcDF7nV5csV9eiXAtW17VpWT12eI9a6qo0t2RD39ZhXk7HEB8y0vewTzduXDfwPOw6Ti/iumY3t3V/4LrLt0sj9wb1y7/yqy6bLudnRz17e/SdP/tW9Fg2t7dY0Tn93hGD10d68OiOTpw6one+/54bOhVOY0evPHPCjZPHBiYdrmv14EMtmFerBm6suERXnD77jO7dvx9HXwESaGywinNzI093ewf0zsWP1eRGHrviL8+N69TxvaqsKtHxY2fV1r1bw4sTGpqd0H4D7Q43MDr37tLEzpquua5duHZdx48ftz4yOHbrOU6ScF2hN5MNXBfZj2xi0nS4UcbQaUm5Hjy4q2uPbqq0vtJ1YSUmyDeW16liQ2qtaTbELNK5c8/GPLWCnXLdG9vST+8t6M/urekHI0W6OV+oxa1CbbKoJilFa8VtlZum5u1lNeebd3lrqilww67QIMqyX1LM3K0dNVcU6Uh7k7rqbGC3lq1v17HdljvORKywnFe7nAGeZTHNg94tVhXXuc7zHMAL0GUgy3510euFH+tqAAOyG3tt+T0OcxNGyvRhxjhkHgPPq9TrkwzNkzt5sRImBKEzg4OsM6KAAcYgJoPr2LE6fMe7vfIzhlbsFzDAb4wj8fM967HBjmS9IdAdCsFvM+CAizjDpXe8ju+5tAmLzGarHYk/bACJ+h/PKQ7SyxxxkVwCVOQ15SfP9ZbDq91wjiFTp4URNY3Mx2JuIjYMm8XCptjPy2UQNPu9Y43vJB2E5FziZyQYv7kxYhH02uEdQAUNlCWNHebYQTEAKcsrQ8KfD9lxpXlqXOQj6/3C4SfAie9sVUGjh3ThV/aOnnZAHi4BjRwtKLggN6UfADHylSbGk9Nscn6ihRjSd5Nh2l0vzBs+ZAsW0nBoKmsAPHUxgAh58/co0/j7nHYcz9AWf2Zk4oUdz7z3BfCEYHQ+qDmjlTCJ93wFuHPPuezBd+iLx4iPJ8sVICT9eOKy9Pge/5NG7jcveEoNDD/7FQ2PqCN8sz94XlD78t/4ZtGOW8PrM1rYLtWMGtU3V6IHC2W6Npuvq1Pbujazo2vT27oxt63L08X6bEL6dDzP9zx/L9LHo/n60b1FfTZdpp8+WNHPH67r8mS5bq/U6+H2bl2YqNCP+vP0p7fX9AeX5/Qn15d0fqpa3+3d0f90cVp/fGvN17r+1Sdz+mCuSVc2uvWndzb0B9eXdWG5Xd97UKjf/2xRH842q7f4mD7y/Ye9G/r2zXlNzm6qp3JVpeYqCDi62l0xOFYGx4RmeMLCAQw0hn7HwKGipiyUGgcg17ula9UV4CDfiow5GHNz87Gjd109x/s0qLG5RY2co7e2qiVfDL9VutXJGWt33PKm4oWys4GZXpzVDz74ua6MPoqeJPYfyrfffLduFzZWNLE8q1W3apk784UXX7GRqrMBf6y2lmbduHwpCmbv/oMGhZ2qqKqJCe3s1r933/7Ue2VhpWKirJgzVV5eoSOHj8TQYltzo4r8/Qc/+rE+u3ZFI8PD6tjVGa3byYlR3b5zR6PjE1pZWlNnZ7dq6ps1vL5suhZj/tLhjr3acoWj74c/hi84EqqztVOj5smAAV+Vecxmsz+4cFH/6rvf1qWb16NCf/mNL8UQ3qqFrH9qSv0Dg9oxkJsfn9LW3GLsI8SO3zOjEzb8M9FzODU1qcdDjwNksW0Ie4hdvHhBba2tcVQNk+2Z+0RlAxSR74pKy9btm3GSQoWN05oBNkP8C/OLKjIv80oN4jlJwEDuT779bb3z8QcaWV/QpuOYdN5PHj8Wizgampp1+Pip2E6Bg8hRIn02+EOjQ5ozYOGsTpQPBrClpT02Sj1//kOdfPacRgzSKyorYs7eqXPnDBoe2NBV6tSpU9HySTvsb+iD9z/Qs8+c1l03GP7s979tvi/o8KF9OnHssEYN7M89cybAIwqdhQ9MoEVZMReyZVe7ZWczgN2ffPtP9NLrr6irw/Xpo0tR9jNLc3r/o/N68YVn9etf/bqO7N/jup824WW4vaVjV9A+NjkeQ6fs7XXv3t2YeM0eVOsr6xpaXdTU/JBeP20+jM7rlS98QX0GhF179sRcO+Sye/du+vNVVtGg77z1Q33r229Fz9BXv/pFrc667pWWq7OtSa31VWpqrDXAexRbkgDqAVVNrfWuczvOZ5X52KYrl6+EIgdoso0Ec5DY8+6/+e//B92fGtKi1nT2xedV7PK6e/2agd+mGlq7tZa/pY9uXNKsGwQz8wtxysB7j+/p5syYBudmtLy4YsC+rQN7D2jd9WKEuamuG+yhxsa71JtDRw7HgolZN6T6++5Hj2Jde7P5acCzU6BK68vju/ersqhK3/iFr2hzO18PZpb1ft+s/uzult56JN2YL9H8lgELStw6ZiOflczbKrEebdhelOGu2vJWVWN6SwsNUorZ2NSG1LLUUpmnvS216m6sVp3BV/4Gi3qWgx/oDuautpuXDZbdOA+xrDR6rKiHyJczIc4JjW0dcsA1zc0y7W4gESaMlY0Bk6lZzIJRw19MSja/6d2nhY6+4ht5wDBk86bCQMWVGZgwKeluRsWwiv2TBj0bqUeCIZan/PEQv+0HMOAX0JWMFEbT6RAH3x0nxhGX/CR6MsOJC1r8jrjCp1/jl+e4+3uAAOeBfBIueqfcokphyBfp4VJqKUXi9vVUegkE0vOS6OY7i78ASDTqAUfwgKEx5k1CDIuuEq3/dtBFipEm+SBCe6DOA3oAsMl76gEEOEevJQEiogQsg19+l/iWeIhj6BDa6N0GdMV8PddXypx8ZFtbMC+PIKlMd8LO8B7QFaNFObqgH54SzxNQyDvSjW9JTjJ/kV9yEJlIzrgnV6658nFY0iBT0A/oClBsl8AqLqVPmHD2GzTxwh4CeCGcfkGaPBOWdPhNfpGtxGmiSnkiiggWcaf4eZfzln7zf/jNQmcuvX8qazn+p3DwJ4Agv/Hqe6LHefeP4A+e7Zx8yBGjOQX1L/3mNzcc0dxWtQaXa9W3XK1Hq5W6OeuWsEFX76zUt2BDuuhrKV9DizsaWlLuytNj/x5Z2nJLdNvftjW+WqiBuS0Nzm9pcbtMazslWrKSWrB8Lm3madF3rnUVamOHXjSjZpcScz82fQVbohKTWd+hnvImR4aPdOE5u25hWkCtLB8sOi4b956W8tihmiHKPAtM8Mv5si8LkJH3OisH2ZXZrSzfl2zgWf3H4d+bBlK0CZkTUlHrVqZB1szMbACj5dUVK1/neXjEgGVUDwcHbNT3xAHCTHSfnJoNcETPEz1NroluGayrvL5Wj2bHYluMWDiQ58JAH/raMihkOKK2okavn33B+chT7/3eGG68efWKyg1emmIrDgu+/UE/FYgd5F2mMQ8KpZCQfRonp73V3FCrhtoasQs/u2nnWxBptaEgpianYliOCeusquQIoiNHjuvx+Lj+12//qcHLWsyH+se/8w/MK7fq331HtiSqcNqL80u69Mk1vX/lioHAun7p9ddjvtj3Pr6g/nkA+6b27O7Wr3/jr2jXrt0qMN9Ykl9qBfj3fvO3dGbfYdXaOL/08ishlKODgxZIysoVxWXE5GuMCC3jVZdFx64Og82qUEwLC2lSfb7LBmUEj8ttUNbWbdjqa3TlxjU9HhvW3r17VF1Vqyt37urP3/6eZqcnoyeWLS9uPbivGRs4tx/VWFWtZ889F8famLG6cfuOfvyzn9gYL6ujtV03bt7SnIHxsEFRFz0/VhAD/X0GlNUWv2117t6lB0OP9HBkMOZaxMG+LqPxsbGoUE1NDbFylQqMYWNfNjZJvW9gcfXCZeehRCdPHNYz5844ro7w9/5778YQPM8oUfZcu3f3trp7DFINJju7u3T1xuU4Q7KtpSO2aaHHeG1rzYDvnk6dOKFTR47FcHpZBcdpScNTE5qcm1OReXbnwT11tndoYmQkhoCzvcsePXikv7h2QR3djfryCy/pUOfBmAPIpHw2+GSoHxD5/EvPamRyWu9dvKK3fvwTDU6Px9yx1qYafeOLX9ELBp4FBnwYYeYfDY+MuQFTFr2IbAVCWd7r7dXBQ0fNrx319j509cyLIUAck6V/+LOf6QFzGavZG2xdywZ2pw4e1tlDh/SVL3/NslijD69e1NDcmJYNaNlKY9ayYXwX+mN7y3V6ck6X3v9IX3jzCy6vqlggU1pRZUBTZYXHPkvsjbcSw5As0hkcGtLxniPqNgA/tm+vNmZn1dPapbNHT+vksZO6MrKu79xZ0Vt3ZvTZTJHG1ktc1gYd1j8MIBhSOd/bqt1ZVHPecpogX2BAWbjjywDA8l1SnB8bm3bWuuHUWKmO+jLVAsQcR2mR6XbdYe4Zxq/ODcBmN56YZxqG07qKFbXRG2XZKHO9wtBQD2KFG71dNvgYHIxi9HZZ5lD2YWTMV4BXMhRZ7wGGysbUPEOlAtr47uijTJDBUJ7h00/89kP0hPh9HIfiuDFqOMKEAfXnZJABMPEpHOEI87RhxG+a94W8b6Vn04rfLCjzRnPRRtjoJeMjz/ZH2DDXfs1zoiMBpjDIDh9pozDtoufOfjNeEBnRES5+5uIJsIDHSDMBOvgWoyjOHyvM0acMWUVPl78zPzPAAzbL96dd0EZ88Zx+44N00Ns4nnHQTVqUPfow3gUpiZbUU0QZpngIRz6JJ3pRcmVPT1zoVvvJrmyoGEoiDEDNugZ/5CP8BG8+d/CGtLOySnLyeZxklTtxxRAifn2ZDZ/7I07fIzbykuNvABO/zXrneJcixGt88e1zuYwePscVsmaX+J0L5+/IB+UQ9ObiDBfhiQ1n/3HPuXiZxZHc535zLtIAl/xvXZZ+NDrIv13ULbvUe5rkBzvNHQCcwLC/1bz8G990W88pWgj8Mc/IgJ2suWBgchCcrkRa5vjtTOa+pi9mVtzpgvR3E7AFwyDQb/lGNjLxT6Gy//nGFFRfzlTc8YvA5d4X+rnQ92IDhQL2KnAluL9WbBBYopc7066+IHX2qYquUl8wKCZj2tiDtAHxLDtdX13XhhUygseBxw3NzWq2gWqsb1RjQ0MwizF2AFhNba1qm1vV1m0DaaOyagMyv7Rmoz+uhpYWg6VKlVgZsjM0h9y21jdpj1v3zTX1am9q0yEr1wYDtEaDg87mNh3s6NYrR86prcKAzS1yl4Yqy6tVWVajlvZO5TldCnELwJYr4OAQ/+yX/cLo4WGSdLR8+Wp/lGGJ6eNYJpbPM6n9+LFjqq1hU9wUnjlFTGynN2DeAPTm/bvmgQGaARdAsMnAb9TAYnlpWmUWgvamdo2NTGhh1YjZ/H/5xMnoaXvrnXc1bxC443gPdfXoG69/WVWlFfq9P/yj6Dl68fQ5HWzr1Ic/+Xn0uO09eNCguFCDA32hcFFiZQZdLOGuMW9q3crn6CIqMnMHWf26uZUUKmA5Kr7pmZ9biOGjto62mM+HbB0/ckId7bu1tGHjZ/6/+eyLqiupUHNdk+qd1yrn9cVDx7Q2s6CjrICdnNG0+ffd772lew/uaHJyxKCpUZcufqab926KDW73dfdo2X7GR4Z9n9XlTy/qYe9dvffR+7p+/7bB2or2dXZq1bRO2g89oMxRXFxa0YIBHxVtfokhvU0b0wqX1bIOHzmo1155Sfv3dmtleVF9Dx/Ego99+3osZ2UGPPMaHhqMI55aDQSb29u17YrDij96Ku7c6Y2J4ewzVmr/VdW1YpNaeucYtphbWdOnt25qZmlW4+NDumkAd+vh/ahPj/se6ZgBGiuQ2c9raGhYvUvD2i5ZiUOp58YNomcnNDs17vIfjpWVVZXl2jBN3/2T7+jCpU80ubGgmt0tam1uVGd9tc6eOB4LXPZ0d5jeDjdeilVR3aC9PS5ry/X01JwB6roB+R51du4zoHwYcTNvKYY33JBCLDd31jXmhspGiX9YHc3PTatiY0u/9MrrcSzP93/yjm713olzV5k/VWBP65b9R48G9Lh/SH3my0j/42h0nDt23PXDDQaDrN4HfdYJDG13aY4hbNcpNhYu9bsCN/QwqPMLczYubnTVdWq6oE3vDZfoX9/e0s8GNzS0nKelfDZztsK0Ltp2TSt2NavRqto1p468hRhOrCrcMthy3bNiBQDVlxWrozZfXbXl2lddpubKQtftNMGdaReAJg4tR37r6MGKnik3xvwM4IpJ8E6vzDxiuJDVh7xj1XHq3UpzvABO6UoGO/VaJWMO6GdhEC+oQxhahkAYBeB39IQRhgKwfCTjjq6Jny4/a3DHwzOKI4xM+E8GOjNuSTelMMklvzg4xv9pFSSrvtO+VqQZIMzfeMEk8qeNcBiyp+KPd6Y5M/6ET2AQtWbrYP/8DPDmcBmIIEyiM73P4kof0y3iTk8RLy7m6/hO3NyJgp606AHyDxr7gF62i6BxzPdIBsdDdBI4Lf98QhPgBz9+iQ4nLQ4R52UG+DDWAagtJwmIpfySP46viziDxDT8h8PeZUAuhkHtN0CuwycgAD3EzZyurRgyRA7YE5LyzUX4xF/Q5nvGO+KG7wyrIiP85v2G46CxTLyRP8sG9AKKKFvCZOVFusEN/8NvpJaSC5fyZb/xPjGJRgQ08S7ihQ6/C3vglyED0IW9d375ns0/xOGHsFwk9iQtfsb1eRnhsntGWPYl0Z3kIH77W0oj0ZY9J5mFLucjaMvAYgLWgGLe4/Ke+Sd/tFNgBu5Enw8RgUS5iCyijX+ZA/zgIniKI4ARLoVJryEWUvEPaArCspzbeKbw+P88THrO+cHl0qUl8fQdIdzacStqM0/DJQ1aKqxWkX//d28UWvlZOAqcphUR0bPPT9AFcyz3CCmph3A4Lva4wh+GnaNIts0Ydr+mBwoAQOGj8KhwbKhqiXyitCjwTAjZ3yTLDxt8AqbYasFffQGs8myA17Rp/yhSusXdro1dt1kJGUouuq8ZCmDpufO5vm6CScdQ05WKAic+8oLAs3UEYIHhgw0DIQo5HPmxIAJKecU8BTaEZTPKAs56M282rTgwfvmu4P3jwxqYGIljZE7uO+XyXpsAAP/0SURBVBiSwITji9c+EdtpvPjCK7p9+aYeDo/owJ5u/dIbL2vT8X145aYu3rpuIz+vX/ziV/TKyWdUaQV7p/+BRm04O9vaVVNY6rBXY9j2+Jkz4nzNu7evRW8H1Yz5UPADgFPbUCdW9XEkVX4B+0eRGVdaAxj4wKrIipLyWKXGVhddXZ3xfskAiPMGUZIrbkBwrFMDR85Y7Nbgm8tvfWnZed+MXpCSynq1dXap0qDl3sM7+vO3v6PGxmr98tf/qh71jena7cuqq6vVF1/7oq5fuBQbdzLHqdy8AqBevH1DV3rv6czRozrRcyh6xW7dvaODBw8Y6NY4/lr1D45ot0EZIv8v/ud/ZTnZ1MnD3frhD35swLWmf/ff+W2VuVw4maHAPGPVK/sCsQ8Vo+SfXLyoPIPSVctffgVn4Un79u7R7/2L39O5E6d1ymkfOrRfjweHde3qNW1ZtuhR3Cwu1R9959sGdi2qM0JYXDUQNB9aDaxOHT6u+7fvxn5jAboXF/X/+Nf/jWp7qvTK2ddUuwLPV2LSvpsiVmb0LG7p6+de0PL0qsYNMMeKtjXugjnUvFddpYUGux2qKK7QxNSkKso5SmrBdUXa5feTk2PRIKmqqjb9pVpcWNF7770fc0jZl4hGDT3YKNWK6iL9/ON39db772pmY0Wllu839x/Xb7z5xZgjeO1+v1bNw/WCdc0vL1je/exG07Ll4PDeA3rtzIu6dfVGyM+br7+h3V17tGVDCeg9ffK0y31WD3p7Uz2ifliy2Axz1nXww/553Z4v0sNFgAfS70rD3jvWXrji7Y0YRqzSmuryTBu9XlaqoQNCbxhIFeyopjhfrRV5aq2xMaVNmM/GmiXOXwJEtMgTOEo6hJ5bttnhRAp66OidrW9oNKBcD6NeaOFJDUnmErnRiJ51ugxX1FVXRr2hziNj6AZ7sUtamKF06IO3HLPFAeEAMbygT8I4+JkVnugTDBrhUjM60cd79CRgACMXvQ3+h05EH9KwQPeF8YIP/stp24gfF8Y73pJWsjEYR1wAA+s8vmf0QD+OeIMe68tk6LBJ6DJXBOjgh68Y9sRg+4p39pf1chEel9IzdU6PvwCnfkM0mYvfXH7gGSGOeWzEF+klnrBXGj146PswqvZN7Ik38IK7XxCPaaJMYijR3wD52C7iIU/h/J680yO75IYTQI4y5wQQ8oyNyVEUvYDowlR+qUMBnYFNo6xj/pm/kUfKm2fKCVDCd2wVIyDQRRnCW4BZ8N7veKasccF9/8vsW4AxvycP8JPzXjkQvMR62oHDH4ARWuF/jAQ4TFZ+0J7JBL+z4VXACGFhBzSQFjzJvoVM884ekCLi4RV55F8Ce/A10YPtjG/4iRsNu/SbeBi1iIDp37/VBQmkFuHIm184jaDtaRflyI0AhMDuJ7CFT+Qs5S3FE35zceT9xj/7X/zslhC/csDGDyYQJuEpeQzQ5Ed6FzJf4fwuOxk8c3yP0H7IGBTRPAmY4oyf8Qiz0u9UZQiVPENoCHY8u7CcEVYksQ/VpkHVbF6Zxorr7Ttf/+jYtnqqrSiLHKlbg1EHqNgOF93djiMUVe4PVRNzwKCWysjW9VagCB/zbUIonV+gGmciRjevf4cSgB/+x5YXqA6/REpZBBqGM5QlQuUWOAaClwxNMS8oWjnmmZOO1XVrLMskDQtjPisA3brmsHK2x6Ai06KFlqiwphURRNioVLFi0JWwwP4oBvIYrTTTA734ppK89/4HZkmF2jvaY8UZPlGmVFpa0cZoKmUIw+CGIamSCoMM54wKzp/b51o2z+k1NDWp1Wz6V81XDumuNYjZRtk75kK3+DkAm41sXRu0MrekIhsJ9qJhTgTn/TFHhTxHT5Z5iagiL8gZQ6xyuiHwpp38Ivj0XABW0gqk1M0fldUxZfwJu+lwxflu6ROh6Y1NILdcCcwrjrpaWl5VR0dnzN3bLszT/NJc0NVS36KSwnINTQxYhkrUZLBy4YPzBpkrqmuqU21ZRczDmV1f0YLLrBTl67JdN431zU1qbmzSRx99FMcADT0eVc+B/QH8/sv/4r+NPPzjf/w7eucnP9PY8IReeelF1RiULNrwMn9v0QoUxYHB7enZF9sZ/Kf/9X+lsaUFrZXlq6mhVr/61V8yoKxTdWm5DnTvCSWK4el/0Bu7rn/169/Qpzdv6z//f/0/9bUvvazDXY0GVxt658MLMZz79S9/PbbnYO+2EpczZyB+94O3NLA+okN7j2iud0Sz81MamptUHisxN3ZUWVStX3zlRf32r/0d9T4a0P/t//PP1XHwkH7za7+ho2yC6rLa3kZxuwzNX+ZPRivaOUbGUgsPWd7QxY8/1fAQO8a7yeF8Fpn3yCC9NSWl+ZpdnNGfvv093R54pMaaWv36G1/Ric69+viTT3S976GOHj+i6YUZ3bl/P07G4LD3/sFHev3l1/Ti2XO6e5d9weZ17OhJ7djYrBs0UiE3AWyWOVb40vCYWS/Wvfl83Z02YJ5d06J1SFTc0H+myXLEKswS68Uquc4yJ9R5KzFwD7tkWSy2HmFhTbnlrbqsQC01FSo2OKPXk94KMyHkOHrfqWNxJ89pnhWGkQn09Dxg2Otq62K/sUo3fqi7TKKP4XcnSD3IejUAO9T72J7FaaGG+C/doqaEP97AY+JiO5YYVnJ8+KGesHcRhhCDHGXneogjLPERjnTQJalnIaWPS0DH4M552GI82c9Zz4yDhcMv+Q1z5Jehjxwu3hG3ZR2Hd+pzRgvGltWIm/7OO/zzTM6Im3R4D02EzSbTo9cDpPhllgd+IIv4AxiRLrvO+ylo5eIj3/GdufQe/+hjP/PPtMN79BGLg/hN1lFROOLGhXd0sb8T0I+On3jMH9NIYz7osL9k07A31k32h33gOD4AHwtDmP8YEebSoMcryzt1CkdekaUAKX6PTsCRR+QZnvCNqQXQT1rQEj6g2Rdlm/zDXxofuQR9z8ocniCrfOeZRgAAi/nE+KCe02mAH3R4Vn7Rc+a/p2Un7v5GKshiPMAPM4E/whAKPzyRW/gQ4JbffgF/kVlsNfUaQEYaeHlSton58RxlSeiII14Sa4o75/gS//klPMh8xBP5jLDZt0Qnn5DBLCB1jO/hNUWQ/BGCl1m6f+c/+0PTFKxxWLQKH3mm0FNC4SKxePCdZIkKx//B+ngipojc/4JtvMwlRuwRf+bSa3/OYrQfF2CKKQlVxG2mIZi02AAcC27tLq3v2FBZqWwXaKC4KUh9o3VdX25ZsUFxJTSYiB3szZRiek8cF6AxuO/nTQvllluuCAn8YCgmj94gf4/d+h03yhfw5PaFVa8LLmhLdKaKxbPvriBU8AACfsZPEr4NDTzqN5gpSxP/bQzo3o0uW/sC1ETXqOkANXF+XhROVBhaNblWif/YrJZek1A8EGk/Dmz6LPBM7qUy8hri/C0AZRQnlcSGxxWB1jytzlBCjhd2YARYFQXNG87vpr8ZhsUqKmuYaC2nPFtZ8g4ebPqdtU4RfPIdH5uOn94EMzx6G+G1q4UVPApqXTYXUc6AWBLmPTwMITbdQT95dUGzUIENMmNs3EDYOdAGvLEoRH8EhFsBEoReUOSe9ImHIThAL6Q+6h/Q6PhI9Ix1tu+O1hCKj+EOZD4qpPOfKWW2kLAEaLvACsUy4+i0ZmUYaZnP2wbJHA3FAowdlyfVpMBysuo8Fxhssv3CMkdI2eAVslt9sd/ZKPc/GNTq6rr29uxyvgsNxAHayZjQe8eQK/KJIWM4o6aaocMKDY6N6PqDuxpenlRtZbX2t+3Vsf1HYz+ylQWDWdMAPaur7Hi9o3oD6slptkcZUmnxduwPtb5RqEdxPE6xdu/qclj4hqHNM7guddmtavjRQ7XWN8cE4dt9d7VqTHxzoE+7dxsAji/omRPH9PrZF7W4uKZ/9da34nDnX/vFX9Gpg8cSv8ypMCzICXUqx0/KiwN/2bCXHuRPP/k0tuF45plzAbZCwboMWfhSUu4yN3BZMsh9PDKqagOR3Y2tqth0693vRuenVWEgvDg/p6HBfnFkFVuATIwPqmNXd4DXbfOPqQN5LruVTYNS64bZ1TwNzK3r4WKJhpaLNLa8ZeCFzCJ/llxAo2WRhtW2aS/Vump21qJ3q9zvin3BK4wmc0Q52aKykNW9pao1zaWuY+wsn+bUkBcaXEmuY2NS+0cZo9eQS/gUC4CcZ4YkqYdrNpasmqUXAB1BLxkOAw6wpo4V5ibYU68Z5qcRw6bJpElamWGLeuhnjBbpR69U7pt95sqGGov+ScCG92EQHRn+k9GKf+GiwWn3xEjaRc+OHXJHgwGXgSpChqFz/OgqXqV0U5yRpn+kOksG0Ln4I37qJb3+SV9kVCT1QNxc9o9ucBgAXABEpwNgIZ34TXz4JVE7dAngA33IZpu8xk+i1T8iLfyH90gbIx00EVPoC/hleXG4MPY5v7kkIgyjCsh1qpfpmDIaU0GL35MH6gk9mCnm1JMF/+E9nQnQz8KIpzdNhbooY/OdsuNN6C8njn+ANeAcfiBP0ED5E5548YOLnq6MYN9CVsw7/BEfIALAzjPfAMHYtUy+gi/2S3zEAo/4gl1iZCWGsoPO5JekaBRHfNgSwhOO9Bwm/Ob8kDMC2EvUF+7JRiQ+hfNLeEX588w35C/JV/KV5cWxxvcntjr4nB6Dvtwj7ulnXHiJ+KAj2bPMTuAAzsgG5clf9Ao7PzgWTBBDVt8j784nV/ROIrv/5b/4M8flyCAEsIWBjKgwSIlRmaFjmKWkKNe9nflygoUoMP9RGEROwUV3dCBxKoCZYYXC7u+4ELCorI4XQTQ3UoYiN5HryI7ThHlMbt+0geN4nSLHMbqwrL4ZDlM2ANvI08OCJoOCArWXrOs/PGtBdzYAHQgRR92UQaNj2tpiGwDyZ/qtlLc2VqOyst0APWQAmG0r/4W5BdXXNriOJrpCKTgfSdkgaAhHxOICcQX02+hiREhy7wFpCBOHHGNE5+dntO142NwU5Vlovwxdcvg2MQDMOK8whMph4XkaBoDPLkzzltYM3/MNLOE3LXPmg3DcSgyTmhaEjlIEFACCGE5hWw1AK8YGWvEDyDO3HV8aAmCIlW9sM3D31g2VudIePHAshkfCQBEhfqwYdnI9CaQXMkBZuyyiEpnOaJFxwSf+Nw/JZUG+wcxWMkBR1jlnEp8UPXFk3eD4ozxIm8UXoTRDccEfDKUVg+lxEYeLymqeEA75Yl+uldUlG7VyVZRWP+FjHOnhO2UI/VQolB+ywMTZEEF4G5WEOWWzampqVl1DQ8w9W7b8RcUmvOOxaUt5IKDzifLhRARraYOwLZUAsE33xhbDP+aB492hPFA2Tif4Axh06GIrXLYcoEw4U88qVfMb8yorKVfBuoGw87VmQE/anEPO/mQBlktLwiCzL9jhQwfF0VOjYxOGdzb+9gs8it4J89UlZ3oMkInDQG+ob0AN5RWaHB3WikFy4+5WFVSV6aOPL6m7Y69KDQTZn44D4OkhXLZxqXY63d17NTQ8FkamvCwdjo8cJANVEPuFsWcWx0gx+fezzz7Vnr3d6uw0CEYJB78ADdYFBtg0dJj3VW55LshPspQEtjDOiWSoOBSY85wp040tADCetrWUX6qFDTfEZtd0a2pL16dkkGVeO8c0naLXOgrX8urwNHiYolBmkFVlGmpdkgwjGjG73ClDZKrIDQyprrxYrVV+v7FssJWnqkoMI0Mr9lNQEr1cIfauW+QdyQJAUbbMb+QdoAw5RycCzujRQvchp8wpRCGv2Fiz9QW9QOjf6MFA7u0v5nI6jmgoOx4Ma/DDF+lwRd33t3i2TkLGSJR3lDdxhuz7DyMA0CM+/FGN8ENPBjoPHuM/GQ+KgzqDsUzlEPOI4jdxJjrC5dKC1WEE0TeUMy/iHfXX74Jm4g+CHZfpyxlnvoWh8x/6IEWb8rFpGYNX1POQN9Lwd8JkYQNw+i/m+ebCkl/2swuDT9wZfYQhvP9SPBEgeImLdNND0A8R8Mhse+KCdt75gu80HFmpjTFmgQllHt/IgPMcN9INOj6PyJ9ipTT5S0c7lUT+Ez93Qh6QpQwMZ44RIHQm+SEdRmwYYkRe4EXIDen4X3QgmP/8yMAE5R05hS6e/ID9fDrOVJa5RrbLCRf2yHmDdyxsc2QBcKPR7O/o2wAaji+mjNhFr5vfIVvRsHDcOEoh7J/jy/gZZUve/Z1h2OSPZKDdMmk/T/MPv0/K1LY+m57E7xhm5OL3k//+bS73IRcvDTmmA/Ez4vFlEsOOBG8cJ3eIhOagHxqeSiCjEf4FP/7XP/pekjZemkjMLxVry4aZ2J2NKHRAFwch5xWWxXJskDDKngTxBfCAsUTPxHaIKeNug8LZhRRG9AiRWI54GIc/hIBwEIeBsgd+qbGpwaClzEaK3bzTqruVtXXNr2/r1vimVh3nip/71KBlK+vS7TX9Jy9Xqr4MpeMCsXDkM1xis1NjAd5YXwwDpx2DCb8rKqJiotvztGSjVAAosoKmyx+amCzPFge0ctcZZkNhGOhEj4f/6GYF+sZmmaQFmEEIDRJRKAwv0DtBvh1M6xb+/OLSMJ4chVNSWpWOwrHCR4kVFZdFoVEFuAiHYiHvTNYui7P6MOa0SLDr9uV4mfjLfihv//SHqmms0ZEDB9RYXm3JsOJGqM2/bYay/LxtGuhud4CoWAnkFWhmgR3NqzQ3Pak7d26oY1e7GmtbXIZudTmPXMgsCH9z3fLhYlqzIYyhTvMCehFpgJWjNB9Q5vTqmLvbBkL2QbrF0AqI8nckOf7sHyXEkEsIMhXOz7QidgBejpmVa1Qihw4aQJaUJWVXVVsbBnt2ajJoQbao0CwuALQtLs0bNJRpzoAa48FwDhIWzqSEgQqF799c1M+oTKmSQA871LMQYHZ2xmB6OcqbsNCP8gKCwkd+W4hdH9zIMK/zCiwHjhKjv7GdgHOqBU7I+SBuNroF2MM/gBC9J+S9KHhgvpUYNmzYgG7kaxUFa7o4y5OeSmKjbtFCxljjH8CI3AFW8yzT8KTUMpOBToz+pmUCZbxtEEKPcIHLanllKbZK2fRfQQn5lgEVu9wnJUOPJjxhjzI2lF1ZM01Og3jivD0LBQdhcxZj1ujKlC7D2AyfwdcS1wF6cUxqyApTHdj+4tDhw+plaxanx8rkGM4wyGSPN3sKnnGwt4UxwrK4ZrmwxEBrWzdn8nV7al1TC+taLHC5Oyw8j1ChfF0vzXs2iy6mR8u6otSyUWEJKst3g9KyTH1joQd7gOWZX2X+Vlq4oY7mRpU4743Vrp/F5v1K2vSYHkIMOz1vRa4f9D5jJBNg9+XMQUEGvCgbAD7f+Z31iDGlAFDAvMcFG13uqffI2gi+W07wS4OW3/CVskSW8UMcCC5lkzVaqEf0uCNH8D+AbvAamUs9QoTLeqnCAJpW3pFG6Dr0sr856qAdWY3wTpd35AEZQVcSNzaBOx+hEbqjN8dhw9Di2W7TvKSRg9+oCYmwiDcF5wNPqS7H5V8xOmB/xJfqZ6KPO+5pA0ga8Id0/TPCk9eINeLP6TL7C3AWgkgsT7ssZPa/S9OyRJpPe4W+DMwQJ3PwlmxDmF9s4XO6edF7xZxGkiE3ACjmt8KTuBwnacB78kmvFb24DGs+Adz2A73kkXLid+Y4WzjJQ+oB4zuAC5dWLlI2SZ9Ba+g86oj9o/uy+LIr+watqQzgL+AKDZz2osIFkOR7Tl74hl4mDZjEewfzlfLJ90QDdQHAnkYf/Dp0GfLL9wSo0LHIli/Hwx/4ANkijwSDxqddKoskD4TPPicZ8g/LI2kFbdz5Fl8S/3FPnsi/4+Jc4xgliTCJfs6dRt6TLbZNMg/JX9bzGu9InzybflzWIxZx/PW//dvfTMrCCsQVKd8RIigVbgFz0DO9Mgjbuo0th5turGxpbnY+JugyIXB1ec1AZTkuJnTSYgMkbNLlb2IW5zmrkGEyVxzHw/CgeZYuAwOO4tna8Ed/o5VA7sKomatsWggLaiqrXKgFIbgYDYZLJleJBwHZsjEqdmvXrR9n6GgDuz87PzYO7N/cYmO5u65JFW6VMiG8wAa4sLAiWu+cSdlYUy1O7GeYiWFAdt2G9bQ62TmcXqUyp8k+PJX+XmYl22BFHH5t2GMzQz/XmcZyG7AKP5daOZeVFKq2vEQNFeW6cuFjtdTUqr6xWVdu3lTXnn1x0Hdre4fK/Z0eFQSVlYrIWgi88wI/OO6HjS65OOx5YWlW0/Ozejz82Gm7ZWzjseayeev7P9C7n36s2a0lTc1NaU9HRwzP3el74BZXhY2UgQqt+7IqK3HOJbMSN+/oiXz34iW9/c7PQuj3d+/Wnq5286Qyjp2hW77ICmDK9JppMTEfg7LJ9hNW1ZQHG6vu5FpcMlDCkJKR1O1sZeE7u8YzDBtAwnJGC82BzGuHdSETF0ISCh5FEJXHsuB3UQFDeF1FqEhOH7AC+AAcc34gsgdIjha+eYfiQqYBp0TFCkEWI9TX18eWFTh7CxADv1NlJXIqD5UmVdDQnS7X5aUVzbqcAECW2KAXoMgVPRCmmXxEXI6YA5bNnChHgCNh6H3153BkCfDBHmVhUJwce1DtUB/cKg9c6vi2zaaN1VTGa7FAYjV9d6wodviL27RCJkMcjcSh0aGUgverLsOUR3qqWImUuG6/8DcyyfCsb8xdKSqNerXjfLKZaKEbNAEw4ZOvAOHmaezM7jqHKUNv7Jjg7q49Yj+56clJVVdyMHOJL855tMFxOMoUgMjGtJm+ob6xGSj5mRyb8LvUA4NfzoPNr6hRXkW9ll3H80pq43DpwflNXZ7O13ceF+n3723p/EiBeufzNL3hBlKBG2qUo+ljnqQpN9DaNshaV8POrNp3FtSmJTUULKs2fy2GDcst98UGcPQelxfuqL2+Qh2VBqtbyyrYWFOhZZptJDiuik2f7T16EwCQbE7KvC62bWAoMG1qmowljSbqSjanjSNguOgJAwSEAfV3/AJ8AKcYFMqR/CP3+GMSPQt8MHzM58FoU94AnwR+EqgivjCEzjPhkkHH2OGSnGBiIl2Mh/1GneWOP79PDRDLrAMhM6SDf75hWJNxT8Y8gBUyzR8shwb7ITwNCF4m44eU+Q8ZChrsEc8QFuF44NE/8OufWRjSSIAGw2apjaCJN5Eu8fllxG2/hMMTMUK3X+Ejnonb3uJ7NEKoM3YEYe8sHuJz/MVD7r94CJfi+8suAxKkzQIJ6iqNhpSHRCe0p5WbgEPqkYXIdFB+uCwFyo9RBuKkIwNKMO5RBv6W3bkir3bcyUv0Xjl+npExQG80XrGndoQFtOAImkARtFH2lA3x5eL0ldKCzJRevH8qzYxm3sTnCJ7AO3FmjrAZsHw6rswP/nHwInrP7DdoiQbWU/klBt/T0Pbn+ceFH//hPxESL5884gIM4nLhMjpwPMXbJ3Hm6DQNqTMovU/xp6h5FbzzM/UzvDh86u1L9GU0Eo5n7lHHvv/jDz5PCo/W9Oirzc08t4DT/iD0yrB3VCqYlDAufkEIRNDbYwqCoFyBhlGOAoUMAriQc0IQSJJXtqRUJCps+pYRGyHi1tTYGEqRrkNaE8vL67ozsaBRt3SX1pc1sVmiobxak5CnX9uTr1/ZZ4VkoasrLVNjZb2Ghmb0vR/+SBdvXdNOSbkVep3cXlVT0bp+/auvqKmhSgOxo7UBV0OjAYq/FlfaSNdpdWlOm27dGyGGYGw4jYqmVhuxTRu4tTikmn2PGmvLVe074GVlLa1Ma2lq1sbyqi6dP6+6qgYVNLaof2pC7bvbg3mjo+OxlUCNQQ5DkkzUZ1h1jTk7a1Zw+UVOr0gHbczu9/baAC/FarvRmUkb0DW1NlSqwYZrY21H/+//4V9psnhdhc2Gm0bnv/rsG+q9/Uj3Bge1/0CXfvELr6utvk0clP3p5Su68MknOmEg1767U7//p9/SsgHAgc5d+gd/5zdVaUM5NTwaw7NrViATpue///3fU21Dg37rr/6GDVJe7PFUWlGmXZ27zYclzU5Px/wGJvySuQDVLk7bE23bYDXuatWdu70qNoBeX503zxtUUVSuLdPOhHjDkgDa0WLfQY4KYxI8+UR6EA1kJGQIIyGUmw2QP2xa9ixBMTxHWHQLrVjSLy2l9QFPAVRgDOZ4ER6lZyDpMo+Wl8sj4rW8Mt8PQxjHDCHQpqnQLdYy32NH/RUDGIeJpfEOV2R/ARCRaV6YgHVju0V6pSqK1VpXqTWOoUHqDGzyQVWAMfOIBgpbIMRwW64eMP+DfbIY48oDw9o7IBlQBehiFC6Glp0O80dMZNCZJreaDpNM7YlFCAbmHLFEQ4Eeava9MhEBCgA/KMQSx1NhEGW1oC3zjsUP7BnG/lcFecVuTC2ogsYJxjQcPPPl/Fs1UvVdBqxqcgOkuso8Z4I4q7QWncd17ZTX6mrvsObXFSdMrG/baDuklYP5uKlF16UFy8HyOjxk3hk9zGkqwaoBINtGMPeFNLYsF5ux+IQcmhLnjy1wyBZQkqFE59LXlsrMvFLLCVCsKJ/hfcuJ5Q+dBI9TY4c5WgZUrkcFljVOr+AEBWQBPzXVNWkiu79XGECREkOnITuOj55WgFMoW/+mNysaCqQJms29YygywpjX9G4H7ciQy5StIpjuAJiDx9mCEzQnZZ+G8Xh2/gP4JB2ZbTuwtrIawC4AgMPhoGXT/IMvTKSHDsKjr/FC/vwl4knDw+aHw/tF+AkjHhftB/T456AL0BLfiDYkLaI37W6U5XoHeJEZYC78R++T/WUAKWQ26HEs/g044Rtx8T2MtZ9jWM2J8Q260/Dh5/4ggXoTNEWYXL21Q2bCS/IcNOU+Bf1BH7zwD8qHd+iQcLkbD5GOv8YtfJEm6Zg35Muv0At0PGRlhDemRARf7CcaHi5rwDaAKPjo73wL2oMviVYutqsJ8O4GOT1mlHHm+A7tpMWF3lqxjiEuZCIDWyE39vdE5pzXoD73H7ckE47P8cRb6Pa78Jt7Jg34kcon6Ts/BIuIg3f4I4/wE38MBdPr5k9BR+YHvj3hu51Tz5VLAmhRf8zXaHz4O35j6A795u8ASlJOZYKDX4kGJxwE4RflTAp4g04++22EIw3i4H3iwr/hHD7o8TfSz8UQ9CdneSZCQjs+3hMbdQ6vhE30pJCReM6FXL/74WdBPteKDd3y0kIQtWZFiIFKZKXI+UPJERO/iSsiTzHHxf/QFsSYmWFI+ZyLw//xGF36vKeyIfCRCb5xc7JReOE1ZTxakK7QpWU21tb0A+Pzujq4YAC0rLn1fD3Mq9G6DdvzjdLfO10mqyPVlxfpf/zvf1+LW/U6/9l1reSvav/Bbr3w0ouqr6nW1syItpfdCm5t1J6evdEimZxZMQgp0oefXlNnZ7sO9XRrfWnGintHZcUlNqQ1+vaP39PoxKwe9Y9oZHRUlVWlqixe09/61a+qvble9+7cVG2lQVEj+xqVBUhhw9bOg0e0srlmAV/XgX09GhzijLsutbe368b1W5qfW4xekUcDj3Xx48sanZ7XVlG102yIA5irSlBAGzac0rGjB/TKs0dVW7yh2qpy9T0e1R+e/5HWy8wxV5KvnHherz33vH7vrbec/2X95td+UUULNno7adnxt7/7HR042KNzzz2j9z6+qDsPH+hQd7d+56//dc3NTGms/3E6FN20jizM649/+BcBTn77r/41NQBebagRtqPHj8fu89M27hy+3VBXHz0aLtZomU/PzurA0UNa2dnUd7//w+h1fPy4T0f39+jVF1+JLQDoBSirKHG++3X40JEo942NbSsyhrTXo/zZiZzjptioluGw2uoyg7c6ty43NDg8rspyA+XKak2MT7k80lYFP/nZO3rzi29aljZ12ens694TxgpRW1paDHl856c/1TPPPKO29jYNjwyrnOFE85oJ7uWFac+l4YkRTc3Pq6u5zUCRhkmhyisBFxZUl1exb8zZi14hx81cxvc+/FS/9/23VGRw/A9+62+rykqzo2ufJheW9JGB75GjRzQ5OqTu9lblb20Y0AH2fFlRORqtbduI2qgDDHeYRWbZhx42NuUcVVrBm0b3KCSOfsHFrshW0NQr6iUNFRSyo/NvlJaNuN8jY6wuPHz4kKZHRlRg4Mfcwx2GlYsNejZXYogUkMAw2PDwpBsH1VHerOqMIU3HyjSCMO6hAxyvZWtt2UqesULX07a6Mq1bfv/T9yd1e8r0GAQZUoaRtfZwGBRr+iOK9BalirpDwUE5Ose3+EYchOE9XwnhpFy+VTusPmT40IDHkTHvlAsjh+EGzPifwZQBCxFuGNBvrxsorLvO1qmjpSnOnN2xfgPotfg3AIzVt8gjSokjpeAJi2VIm14S4gd8RY8e+s51Br6EUXa6oZBNLt8ycIQR5I6hC+BVbj65riA7JZadBLJc6gbugAzKmPl7YWAdGXESF8aYuFdjY+U0vMT0AWSDuAmLX77hoqcFg7/JJO6NaOghwonviUZcsNuO9NJQZTIsxI3RwC6ELg8u0M5wXsmvnxkSpbGO3JEW/CI/GEv8R8+KA0VwO0fLW9OReoIS+DCYoMXmCLNhm8x/MoKEAwzyPvEq7JDd03dojStn9DOQF4bfGYcm8kjc0ADwtYdc/lM8uJTXz+/2EmnzB5Cnd2tlZS025wXowcGUTuINPMHG0QsF/TSg6EiIOWr+TVmhk6lbuezZoQ+sFxw3WwERlv0kyXfmADXIDboOl4BSrkFk3pMWeSYNaKWuUh7oggysAVijbB0myzP8IachF2TWP2JIkG+k74eMF/glrmwYjfgAlNQDHGmSXsRsv8hYgDa7JJc0gFM9odEYoATekU7QEYlFXYqRgQiZ+9+3oM8uGuWWU6YmRC9ffLMfLv+XyQgxpjvvU9xPu4gvFye0RPo5vnCPsL7gLXHB36DdvEfOAnj6W4BKByW/RBedSgiEQ0Vd/ff/j//wmzCPVgqTPPEME4sKS6w7i9PEQDOmmC706E5n48PUpZ7uRuM2Ziio8rJiK6VSC4gv/0ZB0QPCMzvGcyh0JZs+VlbEBoB8q3RLsqGuRo0NtW5ZlquOneN9Nfg3h2fX+eJ8voT2d0IBRaE4H8NzSzGHiVV2c/SkuJ1Lz8EXD7t1XlCit//iPb1/4bY+uftQ8255f/GN5/X3f/vX9OyhToOyLXU02UCb9pZd3WrYtUt7Dx7XT97/WMOTs7Fn0NDwYMzlWHPLfcUA74UXn9eu7r364bsfq39oTPPzBkoWfHaqLynkAO4HNlKD6uroVEfrbs3MbenOwLQWtoo1Y6PY1NKiPV0dOri/23Eux75PVz77RHv27NHiEruJMxRYrjwr3//v936s/okZjcwatNkgA1Tz3GrfsqFgeGt6ciY27fzSqy8Z+Ixo2QU7ZHDARPuuzj3a3dKp2opKGxFXMPNnyuCErStKDSwQYFrWjXVNMbzFMSUba/M2WG61OU83rt+IFlNrxy4NTU7oj7/zbRW70jc3NautsVGtDY0a7O8Pmtm/aXpuRu9f/EjnL13U8PSEChkissDNzE6ZP6bJhTU8Pu5KUKSHD/t17NgpDY2NGcwsOi8bVjqL0YNz9fp15RlEVFTXhFGBtyHgLgsOU6d3kG0QPvj4w0izrLpJs0tb+rO3vqeV+Vnt2dUee59xqDZDWiurm9q1u1vblo1Hg8Oqb2iJCa87O+uxdJs6x/YYzI9ot6H99JOL0fBoaayPQ6jzDfp2tzVp4GGv+h7dV5HrSL0B9fXLl3XcwKneclzuulFrhV1pMFblulBbUqba/BJVOs3R8eFYXVdoA3rUoK+trVXnL1/Q2+/8NOSp78FdPXv6uCqK86MsDh48aMBXYQNQrN/7oz/TJwbjx8+cVH1bjeZnxtXl8I2uj7VOp6up0eA3T598dlGnzhyPuXkXP7mgvQf22pivanx02OC/IjbQZIIuw24xKd3AZWlhMTbUbXWe7176RKN9feo6dMAgycqaGV5bawa0HHm0pqqaMtdx5sTZgFmpsdqVPcMAMihu6iQ6F+O8Y+MxvbDCjxgS/XSqWP/VpQUNLNiX+VGwgwyvRA8Zc/TMeVNDr5mVoQsjqW4+GtCgtPyOIXLubJwMdUX2X65VVWpZdXnL6tqZVmPeiqoNFCscqMKRMMeXrSqKDSLpEawoLVJVnmnfWVW561CZZY4yKbVsVXFItfVcfU1dgHdWCqJeWDxATzTHWjF3Cz1XX1sXm/Oyazz5RXegExl2Y0g7hhED2Kc5bdkcLvQr2Yps+z8MJL1lNEpx6Ff8YdwAGqHsTRv8CP8OCZjB+MYKyTCeziMZ9TfqCACO+MJwOHia+J4MTrTu/Zz9xihkv/3P+U1gEAOJoQwwQL3jI85yg7FIoCgXX+QG+tI9M2JP0nB4DA26OoyiXcQJcwkdaefitz/ix29qhCeAxOpybFHwz46wEZ8vjHfQQnDTH+/CU6Ip9ZA4Xl5GcPuFfp4iD0FFCpvREWETrSlQBjDThTfC4IX0+IVhX3R9YgVjpBVvAVyWYXsEBMNbZAG+xYR1e0AHB81+B1/Ql4BuksvSjHz4Dxqz+VrwB/9clBV2MRpXxEkZodstQ8FrvySqBAZSzxtxUf6kQdzRUOC3v0d6jgf+QwH54A4wDJL8IsXpuopHPPg/8kFcuRc5+lMeP483feN/vvPHO/KTxUko4oIXmf9IK+h3XPEbGvjyVJy+U5+QiWgExFs7HvAT/568jXhwIWfQzhX+cpcd6SR/6Tfhn46DpwBmvgIsBg8IA4EpbmSXeIOf+PF7yiFiu33v4Q6oeW5+wQAiI8l3JrFaOTLBb91KNBDcUwnDeH5R2ZmDkLX4IAIBMhuScEXFSUtaWSHGkAdKIua22A8VLnXXI5gQnQoBRqfWAPNbMM7rbn2nyfUMxy2ubOiTB2MaWVzX+vK6BrdLNZFXa+W8qv/kjWqN3bqjv/juh7px84Hauip16mSPfvOvfNWKVpo2IKiur9G4W/sLi6va1bVfzW27tG//Yf3r3/8DdXbu0sFD+zU7PqZtG+hSK9W12JG+XKU1jfqjb/9E93of6rWXX1Z7U70rF3vu5NlgV+nBw3vacat/cmJWA6NL+v77F1XX3Kzd7Q2qrygwyCzRfhvH3keP9dyzL8T+TBxm+/t/8Ic6d+65qKT0tv3zf/ktLSyt6uzpY/r3//7fVVtrozaXZ7RkYDA8OqnDh46pYHNNG4sz5tmOwdEP9P2PPlRNfa1qDFYPdLTrzede1DPPntVVg7tpA6izz5zV9Rs3dOnTyxroH3bNKNCRw0f1/Iun9eDRdQPiarU2dujk8SOxoODu/Yf68c9/rqs3r+vw8WMGeBP6yhuv6/iBg2LfroePBtTY0ho9dIs2UJOzE+obfmwa15TvVtprL57TtU/f06/8yi9rYHxJQ6Pz+uj8hzFUs+6iXrNINVQxHFyok6dOaXJqRj9+5z2D7XqddnoHDEjZwiHPcnDQdF6+eltTC8u6ePVTNwqK9KBvTFW1BoKN1Xr1zCHVVXLsSoMuXbqi0bFJVde1GHxZodsAV9fWxKTv0eE+tTVXxnYEDx8Mqm1Xm6osv/SOWOo0NTMjTjQACCxOTgXw7jnYo+GpMU0YvBW4XuzddyAmzzLRHiVXW1qh9uaWaPmyce7q7GKcAzo4N6U/+smPdHz/AR3Zu0fdhw5p1CDz7Z/+2EpzwyC2SWePH1etDT5nX7ZaBhnS7334QP/Ff/vPtWYl0tLaoENHzAeX+xnz4OWT57QwNa22ugatGlD/yz/7Y5XWGYy57B4ZiOezrQWg77Hl6+wz6nSjYjvPLWuxKKPEAG1Wj/oeuhHxguvUsnlfFYD7Q/P07Q/fdeOnWC+/8IJamztch/PjTNJBy0qzAffa8nLM/UK5Fxcz1FUSczuL3Oiori43mN1S3+iEZucMrgpK9Z9dL9fijiuceVtqMFe8zeaNBaYEwGUdYo6jR7gX0DvFb/MdFQawicv+uJJ/DDeKjMsGBf/md6H90TNIL0Sxy4O1oAA0juYpMXjk+J55eiSsc9hZv951nyFRGgSVlamhmA0XWYGFQcMgcbYo6THciG5D13FZx1q32RBaLkMHBnD6HBSknqKk95JCt6ecas03nTR6UjzJ8Iah8TN6EZ1JWlnPD/NZOGWABU3sxZbSSoYpmSrT4nA0SHlPurhMF6NLYz+9cLkQZNT+gkbnj7mG9I7FXEzHm3Sv642fg/c5cBLA0IYSmhiKh+bkSCc9xXC38xT5dtzQgfs3jWdiCi4FJDekBj2khZ/UG+UHe4UfmSMuXOTNfxmfKSvC+EcuDsqSvBMWIPdUefDWcQafTFdMG3A8lAXh8RSr4uIpuXTnf4eznmY6BXM/6a3CPCbepZ4kABF0cgd0+VXwj/BkBb/QR3kCoJE5fqP/U76xt6mnkGO2klwl/rMViV8H7dhdAEfk2/FG+hmlOcIpv3D+TZ7Dj/OKzGJjE28TH8l/DD1TXqaBbykep8MfPPeVlRGfgqfhhTu00ojIlR1+HWcuioiP1Hj/pA5EvLl4cnGR/6DKH4KveEip8Tlc8hqxOeN8STwj/yms35nxjEQE2vWLpFE+d/Erl2ZyufiII9JMjjiT3/gZ3ogt0ZWiwD95yp4zvsAr/Gf1EUxU8Lv/9He/SVc3H2PVmVtUTCJl0mgc5miiecczAIuJosxJYEIsrcJaeqdsZGipM5GWSckIE6uoaHHSM0aLkdYg+9Zg0Mz9UHY11ezYXB5zIaCBrtYAYbTscq0E7nTJ4ifruoe97ALP/KDJ5Q23xJnEna/ZvGIbv1J1Fm/q9gc/0MORadU11ulv/rUv62/86ldVYUU8Z9BVVVWr5vYux1IQxwOx+3uR6aypqdX1K585X6Xq2dvhmsIZjltqaWpSEd3Aztvy6qbuPxywcK7rxME9OtSzKya5s/y91jygMsxPTKuvv19Ty6ua31jXl7/2C/qlL72mM0d7dHBfOpj6Xt+obt0ySKPSOy9sA0CJYfTrGlv00Sc3tWAw3FlXpV9882Ub2nI9uPmp9u3eHUZwd0ergV5tzPnaKSrX7Zu9Bshb+uqbX9bXfuFL6jRQa7ZxIf9sPzAxPhE7n980IOWg7wOHD+nr3/iG2to56mWXwWaLhYJ5Ahva092tn7zzU/34Z+8ZXA2qpblNlWUV6mpt09jQkFaXlm0EKjU8Nqb7vf364Q/e0cTolA7t32swO6nb13tVXlypXe0tamyq1MkTRzQ9s6pbNx7q4N5unTp+yODzmA4dPa3O9k611FbGECPn7127Y55QcV359zqvLnHLYonByGMNTyzp7XcuaGhyNnpgnz37Qsx3Ou34X3npGXX3dKrOZXX+o0v66MInqqtvVfuuPQYFzNnJ0/jEpA3YvL7+tTej9+m7b/3AYIH87tHq4pLB8lQcvnzw+EmD1Oc165YsZyVeu3dfTW3t5s2aSsur1L13vxrh2+4uY9cCVdbXa9FK8XZ/nyaXltRuPmwUburh2ICm11f1/Esvxg7l0zNzsXLw0L6DOrL/kBZZZWnZfWRZeWzQVExvp2VgcXlJ+WUF9j9igFCu/Qagne2trgN5VvTLcfYiAIKrpWu3lteX9cy5c3GotiubQXqzCksK1L2703nbG/lAHbMidtMNl6FBl2lbi44cO6YN1+3Cqkpdu3VVD4bh/WLUzUMHThggczRNs/YfOmBAOmtAlY5wWrKMzK2sG2gvxwIOFFt1TY1KyvNid/97Vz7QVEGdPpxucOmxoWOBmtcn1bQ1Hz1ONXnrqi7YyF1bqnYhVhUYBNFjZRtRWqjYmLTcz2XOM8CptNCNNuulUuuCEvRL6JgCVZTmq6mqVE1Ou6VoS3U7q6rKA3TtqK6sUDVl9MjnR896leWg2iBq/75drvcV1ltu9JRa51i+Qr/BC5cnve5VuQ0s2SaDsxFZmUivPUcC0dBKCzcwmml4EYMZvTXWT9kdXRDG0c/o3myBQTZnirRiorC/YfwBZBhgHL8xfChrhq8AEFmvFPF/bgpyhgn/AdoAcyl89G7YyGZzd/DPfLMwBE4/PDp8mq+HDk09UhkYwbCExXC4+AbA9Tfe4NJ3aMgZJf+Glnjm7gsaMLbJEPs9RhD/ue/+F1f6zx7siV4BDNTTF2EyWgKUhFd/s19c0Iu/XLzxFj/+C8Pvd/A8HN8jzhQHuoZ4sx6Kz43z50/cA9Q6WFrRxzYgawG6ICGll/JPD2bWy4UtIw3KAU8AAcqQ75F2DmhTplkZ8N7RhLPvoJtv+IseLv4cR0YfnRqRtxwvUl7pyU/gJ8kf4AXLmRZG8P1JmURa/i8StX/f433m/BzxE4fpS5mFCv/veAJ8RJpJrgkfUdlHgAzC2mXlGjyiDkQeHF1ERBQRKOJL5eq4U2I5l/OYPoUo8ebJ0H6Ez5VZkET6yF/yF3KfS+P/n4M+spPRieMejwSPWy6teP+5LKWvKf2sDoXju/1lPMRPwT/5J//RN5nM7fIPJoUSsRBQQQE7zHuioOhSZ++aeoOlmqoKt4zTxYGu0UrxhV8SYfNJFBfKLMKi1KyQuTMeDYDjQvFAIOAOolgZQFnwm0yQoaQ4qD4W+PX1yAPCilDREza2yIG568rfWtd4fjnZDP+dVvTKWzPoeVNfevWcFqcfa9YVhaG3A8dOGTSMO7+c4F+i5cUFK1PTb2D46aUr6rLB2t3ZYUVcqrqGxljqPztno2EecO7cxc+uxvyOboMVJm9v2LjSgwH99OZsrKzEkNaMQdrk/LyO7utSRRH7iVnYXcnZDuPClVuuMHkxgb+7u0OP+npdUdlBPk8j41N658NLbj0W6IVnjuv0yUNxdmRRSZmBxO5YgbW0uBjzdFrbOjThvPTe73OLeVNnzhzXmy+/qD3tBktV1WoysGyoq4shE4R9aGTMfC/TszbUB3v2qK2pXvV1FTaQ6Uge5hK1G1RcuXwlwAI9S8eO7NehvbvUUFPlsq/V4SOHVOXnhYUlA65J5W2W6Be+9Kb2dbfozLGjOnXikM49e0InDIj2de6xv1XdfNCnmcUtvfrKi3rx2TPau6dbPQahPXt3++qK7Rrml1b17kcXteby3W+QCEjLd1nW1jVqcGpOf/7zjzS5uKKOjmZ95Quv6698/Ssqd7mdPnFQDfVVWlpY1vLCgnofPHI+J/VXf/WX9eUvvaKzZ46YlxuqqShWT0+7JibGLLv1+vjTy6q1DDfUVFo+C3T+4gX1DQxrbn7JILzCZT6r+waegL4SNyIKtq3gtKkRA858l1Wzy2JXzwHNmaY/eet7ml3d0M7yim7e/EwzBgHL6ysqtcB+5ctfUoEBwCqr7lZo5ZYY8HZqdHhY586diSG/Gue/prpew6OPbWgNJprrY1+t/d379Ooz5/T6S6+oZ/8xA9lWFZv2g2efV37LbstkqyrL62J498pVA9ueQ+rq7Bb7fqGQDxw+oOnZeSuzIs3OLun99y/G1iivvPmq3vrun8WE9sfj8yoprTEPm/XqC6/r9Ve+bKBRa7DChHoZAC6YP2WmbUZ/9Gc/MN9u68OrV3T+8h1du/tQ924bsG3s6IDTdpPI8rNL/Rs1+mgYtUkP14YatixLlm1WtwKaYsK5I08XBoXfLBYAYLGtXp4BVr7KDLbKfTEBvtJ1jXmONSV5ajZCO9JZq9YSp7A2r+LtTbG9RBHlZB0Tq1kNFIiXI4sYvk5DeorhxFhs4PrKO4aD0E1pU1OW7rPa0o0o56baoBRdWU5Pov3hBwWOn9hx3c/0eqYrfUsAKOm2ULbhrONQ2NYBGBV0LBHT44A+e6KQHQZgkfXAsNN+9Erw2XGRTuq5SUFC5VvG0JXRO0YG0yuSzH37N+hxwCxsssUJbBi6OX78Ad7IW4oH4xK9H6YT8Bhb5hCQb/z5O/wmOfJPmUYCOEeCAeJiJTWv0yd0OqnyI/llrmC8CRpTD1E2Nwy6SC85f8zlOUdgio3n3HfKIM0lMt9NL2HTb5PEBSC0/6CNVG2zYp8ox5UZ09Tjmsot9eSRBnxBflnVyT5radFZlLLJYkcAeBHTcmxb2HLgiQHGuOXARvYueOtn34LvGfCOyHJX6v2lTZV4HGVMXn1hdwAwAexw9hA8JW9BLwAceaEMyY/56vQAXbjgga8UJPGM8BlYwn/qBUzP9hVhsPfkm7c8Q18m63wPP35p0iNcAp7QnABsRhMB+SMPfH7iLPDIA9xPMaTUcfDj6bfpeiowET0Jm/uNL9KzP9LNrgj5lxLG+1/+HS6XELyiLlA3snIhniwIN7jMb4LAZ+pxSsvfzAceC/7BP/xH34x5QMzBMDNiRZXBEkIQSskXLUFAFqfnA5yIiOFJLlqDAbxcIWE0DEXoEbpAtc47iWaMRmhA99k7Lt6hfGgFUAAQxvtw/LBDgMkUqJnKiIAyzDAwxYR0wJlb4tvFWsln2bUNfNOaJkdG1LarMwxuiesUqwRRpP2PhzRno1rqlzGMauPOXkiFhaUxyb2+sV6z8zN62Pcw5qM0t7SqxgCJuR1LBm/Xb97Rgf37zJcCNTXUB3PnDLDikGN6g8wjWkLLWwVatDE+fuSIju7f43TWrFBtnJ2PitIydbQ221DuNh8XY3L3+gb9Etu6/6BfFw3M4N8bLz+rnU1Wymw6/vKYm0NFmJmejsnmvGN+wdVrN+JoEBYEHNjfE1tBUPSpvAB4NuSTk+o3sGASKPPKJsfMn9ZWg7j52EGdHkeWMmOwHz/qj2086F3b1dpiMLkaW4fMzy1pdHQ0jtwBeM1Mzvjbjp5/4ZzWl2c1at4edX5jvyFTwJmQ0Hv55m0DZXooCgx0ZzU2NKrKiirNTE1FLxrKjOOHrt24ZXC7rOb62jiAmvZd30C/PvrsM80uLsdQ1P/uN39DLz1/UtUu12YDR04q4OgdjOXU5JTGGeZ9PKLTZ06qqbHWgJbhogq1t7UaqLYEuNzZ2I4jZjjgmfmF07MT2tvTE+f6vfHqC5aXPM0bsMxMGLQYVLxw9rA6O1rUubtdbY6DlWRLq+uqamjSrdv39fF7H2iot1dlLpe9VTVqM6Ckp7Gq3Dx0OVXV1OmHP37fsjesH/3oh7p//67LbTkA982b11zWhaqpa9AOQKSsSu9/8HMdMGCvtJyMGSw/6nusPV0HVWUQ3fuwX1VN7bpw7bbuXbihB5cu69r1mwGe3v7RT3Tk8AkdOXJCf/H2Dy2/2+ZzpctqWX/8Z9/Vo+Ex1bc26fHwoM4+e04Ly5v64dvvqvf2Q02NThmkN2luZlmHDx6NTT3LK0rinM3a2ga9f/4Tfeetv9DU2KgbFFNamFvWgnk0OjSogYHHLtdpNbruzM2v6PZipa6Nul66GhcBvHY4VNhyaADVWLalWreRGqsMtraXVFlkUFy6pfqKPLXXl6i+3PeaEu2ur1Bzpcu4slBN5QVqLndYA676skK1N1apttINkOVVN/4qYod85Lyistw0NJr2arW6frW2tIj9tthGo7a2NnoMmtmXC4Dm+hUGwVesOrScEh59RMOReSMVvuMn9iHze67UirdisCyGXvMfcZF+ZkTRm+nbExWWQFcOsISi9vtsWCfCmkbqSoCMUN8R2kA8TQInUGa0suEj/CRDx+R/dGKKiwuAl4xiLibrVuJJQC/IiFTID+HIZ4CeIC5n4O2yPAaNuW+884tcPpwOPAEUwlPiz/mJuUlOK3S7v31u1CJG31M+I5r0Ot39AnrJF/GSlv+F/o+84TXepQDcY1I1f1EGWUT+L+KC9gQqeIaOKCvyZh5lK3Yz+pIf+8W2xbPBsPNClIBm8hb5c+M/epLsB5HAP3lNW4OkPdiIK+jJxZul/4SG3G8cZy9GeYT/FMa+nFYqC+LDUbaExV4CvuAR8QSgz4ULOpFX04m9TL1ICRAlP4kWvpO/yJPj8w+CP+ENPCWt5HhOcpXC847/HCaec2HjmTj8YPkgPHlEpjJac17CM+kTL374lovsKZfixSGNuJRGLr3c/3F/Km5oD+DjbAXw5Bu/4/4535928OHf6nJeqZ88MpHfkTyJ82lHvNQ1MBSes3Sy/BX8w3/0H3wTqqjQKCMAVkVFWSpMByp2ixHAVclSanLjgBQgQyQcoRGtRgoX4GUm0yKjNypNLEUIyEimmBBWIkkKKiMChRMCahoQFvKQfeOP+KKXy/6gH8C3xPL8jXVN2XCsrPu75YKhqoX8Mq1tFOi13TsavndTjc2tqm+oU21VmYpLy8OITNjYM0eD4dLKcrdsDeCQq01fvb0P1WTFvLWV0hgbHg0md3S0i33N2Nn93p3b2rdnt+neUKWBHC1NFK05oNWVFbeoyzQ8Mao8A7mN9TzVGSwdP7TP4K3CcW1reW5ePZ1tOnp4r41Bhd7/8F2NjNILU2fe5hkErOjDizfccizWmWMHVG8/x48fiwo5ZfBEJYK/gCkcuxRfvXoj9qkCHBw5dMCt+HwNDg7qnZ+/YyPfq7HRcRuRKgPLO7F68sypkzp2DIDEvlvbMQGbswvN9FhByUpFhpSrbcBWl1a05DD5gFrrf/zSQ/Xhhx8G0Jy3oW1qrtHU+OMos7n52YiT1VYMY4yOjevR41EDy0KdOn7E4BGjxnYaI+rq7rZxrzYonNL0zIyWV1eid+/w3j2xOIAVhB98clEfXbmmh/3DcVTR0YO7tbA4Zt4uatJ85hgZeow49Jt5gDdv3tPg8IROnz5tENqtzfVlLS3MW35QGBUuaBvYknL13u01eGPfti1NzIxr7959sTJywfTTU8IqQeZsTY6PaJ/5ury5roW1lVCo6waHLB64M/BIcwaEEwYez3R16cWKOnVwkkB9tQpqa9TcuUvrFtrWjj16662fWLEV6NXXX9LZcyd1+PDBGIY9fPCAWlqa9WhwRHMG9szHoif0F3/xl3Wg56D2dfe45ZGnm5c+s3ysRk/cllvof2GQ1Wnw2mDAcujkIR0+cdTgdSk1nMyLC599Ymkz4Kg2sJyY0Z//5Oeat6BPLMyGzE4baF14/7wGeh/oy1/6os6eOWoQW2wpLtTw0HD0BDEnid305xbX9Kdv/dB5X9U3vvq8/tl/8O/pzefO6nhPp37tl35Br738jOoaawLkbG4X6TsPtjS5ZD3huly1vaIGNii1bdtfa7mtzDOgZH8+65aqIjXVlqmpujx2h6+kh8u6inIpNS2c3sDwHr0oNCJi+Ka0SGwyyhQEVnxFg8/yBKCit7q5pT4W7tSY/2x6ixEsc6OCBUBlDlteVuTyzY/fTIGoZ8iRqQ6kGdMcnG/Hic5ipVvWO49uSkd02VCZj2GoQq+hITAuABeMuI2LL+pAqNuwAjlD66f4RnjHSe8DeSIMOm7DejcDePhHeWdxoHfxy0U945tvyUGv6UE3pJWI1pymJQN1CcRghtJKM+olACGCormcD4wueUrxfg6S+D/FkUvMdwcPPwFK+BEEPmW0/J4jsPCT0knfSSvoCENr0GGG8Jv0UzB8ADDgFAA2AzmEAwwC8Jyn+JrSS7myIwnTgoH9HFxEohFvBjx4hu+RfpQXrfJEB1f4zcUBT4If9hCg5Kk7SYRtI7xd7O1WwpzB8gDUEUfwn/TtIRcvYJQ4U75SvqElOjpc7lGGfg76SMthsnQJH2n7j7Sxm2F/HU8Cysm2Bh9zcQfoIpzfBe05ejLasrCxGMB5ISy2NoBq5NXOwVPvI+Q4/VzcQctTeYt0HI54KCdoJH34TKOe95ED/DoMQU1UxJ96ef1MXOlLzhGCW0qLL1FGzieOd7icL38PH+kHb/3It4gb2EZYxwWfIi+8hRemI+NP1H/4Qg839EX4FGv8Ip9+QVxRz7jzPvvft6QbUhkhG8hplLffFfwH//gff5PWG13pdTaITCamVcjkd8doZUMvRWkwEWElWp6p/CgkEkh5g+gkhCSEC6Xhx1SY0MoQ4UYoFwIxd4yQTAzlOxWU9Mh8YlLOOQ7iIX1WrNHDw3wvjgaaXt7S3PJ6KBK3L7S4VepWdqG63SLuLllxpOUqNeCgB2NjYyu2KCizsUKRr68tB/CIY0Gs1Du79+jGtVvaZVC0r2ePOlpbTU+Rhh4PGUxVR3c0m3Q+vHvTxgDknh9zW6gsUZnMM7ZLWFlf0vwyht55sBGCV3u72lRVV2GjUaGlRYOLxjobIvOUSd3OB5O1q6tqzTsb/PVCnb9wPeY3vXjuuMFUkwFjgw1Jrfr6+jQw0K+DBw463jR/YN7A4+JnV2Krge7d7bHJY1V1ZfCKHrKO9l06eORorGi8dOFT53krwM3szJT6BwYMVDccF2VcGPlYWOCoFwMvjFF1VQgK8lBf1xCVqKGpTpWO/+cGdWzvUVlTp6KKQtN2V0VlZWrpaIvVqC1trSqzgbxx86bGpmY0O7+hfXu7DTIaY54Z4LfUZbG0umHQOGNDWKoSG8mTBhBd9AAaxDKscfjY0eipGR6f1/4DR/Tsc6f1zJlj2te1W+1t7eZNiyth2pxzcX5e12/c0eDjSe3Zs9e0b+jCRx/ouoHb+YtX9fMPrhqszcf8woH+hzbg5Tp95oTqDRqQAVczyxb7RJmvK0taXl7Qo/57evO1V1XmfC6trNsws3gEAypdvHxJkzPz4ozAv/pXf1mlBhDlrXU68OJz2nvosAHnYy27VXzn3oA+u3LXAL5Nv/wrX9HuzvYYpmfVoXa2DFYAqJPmZa3GTR97Cs8vLMVZnzOz86r3+6baal3/7GP1DfU737tN/5BeevFZvfCFV9XW1a3a+kYdOXbI+e5RdW259u3bq8mxsdjqwjVTV27f1maxoZhl7t6t+7pz9b6a3CD58hefV8+BXTEf7+0ffNe6oFSPHvWJ45ZWzIPGxmZNzS3rj779lkH3tl59/rCOHD7g900GNKVqam1Q665WMV+T7Thqa+r1v9xa1SIrKJx28/Z8rDhkrtW+eoP2KnrJd6KnEr3DsB91JKY1+M5k9ti6xXoogJf1BACJb8ztqyo3gPJvei7nF5bdGNiM1YbNBqvNjfVpuNEFtG49UWYgFeDJvN6x3qHHmyGbWssn+USnArbQOww3Aq64J0OPASlwOZVFGMocZZ2ACQaFg4dZebtlg8s8sbTqEGOVDCshMBYY+i3rm/XYt4w40JXkG+OW9SJlk6wDyNkPejNa6TljkRlFjGQYDD/HlaVjpU6DmHR5H0reDt2YwtEDAqi0lAeotqF2UHrU0NlhDH2RJjRSHvAuGr2mi3cwDL1Drxb5Tj0qjttxYaxJM/Zbs3/Sg+an3ZMVcnZkE/9hL8hP5CNIirzgYv4VdPHOHyKsr5Rv/EBr+g5PiYM8MO0D/cy3xItEY9BHnHaAG+wVoYmXcJnDH4Y3eq1y+coufGU8In/IC0EpF2Q0eBrlQG9HspmkwRm0yAUXti4ro6DX9gT//hl04gLIk6fwl2gnJr8J0BFy5HfQmWQt+YUYvvEG+Ypy5WuOD/HjKcd34iFMPCPr9hv8ID4H+DfjeRIXtEQk/Eu0IV/wOHXQ+O7PKb/o1sRT/EU8/h3+zBPKg/Qi3XApbS6eonxzVzj7S0/Jf/aNeosX5yTKiZEx/4f3cOSTCxeYJTqNEm+TvDl88Mk5QrYiPsft8E/ChX/y7vc8RdrxyfcUV7rSb3hDvoLH9pdPC67KLT0mn0KA8VkESF2bRGZG4Zm3ROjYQwhcOJmjFQ/44L1pDEGA8XR902vAeYRsBodRR5HR0sz2HqHwENaooDCSwolMpFyQQQheMzhjXhPPqfVaHuCpqqLc6aVMs3Un1Wgzf0P3pnbUZoMxOjpmYLEd81yGh4f14EFfzId61Ncfw1KcvbewuCCOkaEHie0z4Pn4xLhmDGg41oEW85Vr1/TxpUv2P68VG+OZqYlYjchES3afZ6uDOLbFjArhisIzozfXg+4rV6/o2rXrBgTDam7v1LaV0qr5w/Aam0X229CRB3aGpwcLEMewGkv42aF9anpKd+/eiSNFehhKNCiCN/CJni74h3Fhbtm1a1d12ektLy+LvbUQvnfffU9DQyOxzxMtD8rv7NlzeuHFl7VrF71OVQZalS4/K1m6z9dNl3nOtgBxrJHjmDRQW11nFc+SZmcndeDQflXWOoxFYWl9VSvOy82792LIk2FLhnFx0EqZAQTZAyi/sCTm3Zw+dUpNBpSckrBuQNzRsUsffnhe/9P/+D/q7bfftmF1ZTScbqiuiK0iMMYcA3Tk2Ckb2RYV5TkfO4Wam10Mo4XsIEt1NsAMN7EdxeTkuE6cPG5Q9KsBapY3dtT7aMCAaMAA3UrVPC93+rs6OoOHbNoJEII/nNCA/GJk2IdtwfKwtrymVQNnhqcxaDsum5hwXVqmJcvZntOn1XHulOYAbbMLOnrgUADot3/wIz0aGtbw1Lg+u3pZH378oT44/4HGLJ/ERaOA2ldtWYLvbJywf+++mIt39MRJ1bS2qX7XLh0+elyFBrM//el7lu1JbaCsUGpWLig8gEme81GQX2Ja17V/n8uosiLm5DH/pKgAI7uq8XGX39FT+vXf/Ot6/Qsva35uWuMGty8+/5JB1eEYonv08GHoA+RuwvI+MjFh+aTuVsWxScgd48nzBuojQ48drxWR87K6tKqJBTeGrBfQMmxiSj0vhU8GWyziYQVtSXGZeVdm8JkAKNvP1Bp0lZuXABmUdciO9VM5lwEXQI38sI9aQQkT39kdvyIW+qALOMoD/rEDPkAQhUTDkTQaLWsAMfQUe1gBsp7MRfUVDT946TpF3Yp9siy/qcG4GcYhDAr10vWEBirGgjDITlLo+E8KN4EZ3x0uGUp6EZKRQbcmo5B6v9CVOPQi78LQ+X20ui2L6FfozAx3ph+dWvgLA8E9RxvGLRqDBgChU4nTvknTwh2yguNbBuTCKDgeYuYdeox0oIHvaUd1gFRmpJMhIo6UF+v9jD4/QzMuccPx+32snIzfpJ16njLARdpOMZ7xz3viiV8kFhE5Hj+nx8RfgsR308GQYcqb+et6y7cUv8s0l09+05tLmfGbdIkQerKy5+6UcmXlz2EWI7KUX/LPK//hF8CNX3hOnBlPI2z4TLwibmQtSyd7Tw+0X0Uc0fvp3zG0Cel2WVy4xPvPe7oiBechNQRSbxp+uJBX7kECefUdeuhdivfx2v4cDr5SPtmQNfGngJ/zhp/kP3icI45neModvUkayHCAKvM9ZMZ+STfxk+ckizRIgg5HFeVK4P+NQzPaQ/rnvCKnjif8/mX/fI+yi2+A0tS5k0XL+yyNyFPQTex+91R8qVEQqaX3hOO9L/IQ9SS+pw4h6ht+gkd26Z7oiD8HDhxlXvOl4P/+n/4n34y9Z6w0adnQ/ccGi1QSEoiJ72YmlT+H26IiRkxEDYMhnIT8KmsFEhctI8JxoTRoEUaFJmn7paCIiwoQcfo1mY0CzxGMAoo5XPGbLlAUHxko0PqOhdzfBmcNVJzvzZ1NLbCJY15JrFL7tXP7tDw5qrMvvqhnnn8xWsNd+/bo1GkbMhuinv0H1L6rS1OzM+reszd6b+4/vBMrBZl/1N7WFoq/1qCqxq34urqG2Nvn04sfq8gKfHf3Pi0ZUHKsDz1EczZeGzZqa9sc6SE1NHRoac0KO39LZ545rZbm1hi6A4TSq8K3eYcdeHBbv/S1r2plZdMGfll/9Pa3NT41aR5saN/+3erc1RoruRYN+sw08ystVqBnCrZPTk1pYWbBgHAp5rUcP3FcfUODunnvrr7z5z9QeVWjfvqTdyxMFnQDBSpZd3e3/bZYGAyKDazIJ2ARcLq1uqHBh30GKpVOzy06p8dcow0bNbbBju0qDh40z7oMZPuj3E4ePaJzBh379nQbIBWrtqI6BHplbUUf37yi2wPDNojmg/1VV5mnNXXKK6C3J09Lzseu3bs0MzurR4MDGjfIpNdud0trGGtWEk4bxNx/OKiJ8enYh+lQT0eSJXoh52dDmRUWF2piYsQgYkGjIxM6dHiv30sLBggdbe2qb6yLFW0M8bJQ5JHLGnnt6u7Snbv3DZwrnc6c5lfcSDDgGhuf0iPTPeY0jx88opGRYVU3NWjdoGNtbTl6Wx5PTKrGeZ2bmNaert1qaqrXgkGoJTbqBL0lY5OOY3lKKwsrOnfurFoaGnTAgIxJ/IDvhuYW+zYgvHdHjU1N6uqx3C5v6sC+fSGH5aVVKqmuVqGvqoYW/eziZ7pw9YYbGfk62rpLrW3N2rY8ctB5vuV/c3NVmy7TYsfK1inUHc5SHRkbMS1TLvM8zc7MGlzV6syp4657biCtLxhQb2p5dTF+t7Q1ueExq6ryGt26d1N/9Cff1sDDae3rbNOZM4fdWNjUpMuLOVbII+eJUt6rlvsP+uf00VAyCAV5W2rbWRArpVsqDIpL0tAae2KVlxh0IVtlBk2+AOCpp4veCnq4DLycL1ZK8i7bO5BD5xkS5TxKkB+99PWWqQrfC6wxaxuor1XRY4YRIxzAjTlbVkXRG8IwOsYF3cOdK1OaKMvQSfacGbHQhZY3aIpGpv0BpMzcUMKhlM1/FDDGCx3FS9JPmhLdBuBx/UWXhgpNfrJeGeJLBhhdaHrotuMfRNuFQXb8HJcF6IMmLowt8TKvku1/Qin4AhRyIHuWL1zE7UhDuzqf/s98SflP35MhCmPqKwyj/QSw8D2AhdOMGP07M4gYFXQ1LvjjdJFpHH4AgPCRcJG28ww/01w5+/E9TlpwnExpMAURMm1QCq1paJYyIQ6yROzJkPHDtPiCTuIHcOCDHlPSIe1sKIvtObBb9h5XUGi9Rpxhf3jASNqGkRY0Rd7idQJPGfjAQOPHDIg7vKI8Qzc5HuKPcveFI3wGvHDQyXMG0ovdsIneQqcRpNnFs8PhgXfIA3TyC7oIn+IDzH8OFjMXIMFhU4oAB8oJPpu/jjuVdXomfICFiDe9J2ruxBt5d7jguR3voSPSwKPv0JnJE3nKGjOxSC7zF8EJ6f+jqHnBlYAb36Ln1++Td8fJc3wMD7k4kovQ/p6+OE8B9uyTyw/wPeQ99LJl1PRRrSInvMCz70/KzW/wDg8iTv9AJ+DwE7LEc/CCWFPWcRHd0/HGleQg5JseNsiiRyqdX5cyB6NY+YOCIMGY2E6k/sZGl6kllCuUiDAlQoEwx4legkwphMAjXLnEgwz/R8GkTDqe7INdJjTZdy4EFQIC/Pk9CqbQCp05Xps2gMWuNDCgxGCswuCLqGbd4l80o/b1tJnJa261X7UBuaU7928ZLNzS+NiQHvXeV/99tj4o1aeXPlF/38OY67KxthZHs4wNj2lnfVuVxRWqq6xVlVvoM2OTevaZF6KHqM5G9ujxYzp58qSOHD2mDoO4U6eeUWVJjZYXV2OS/rZBWGNdlZoam1ThMJzjxWaSaxtbNqiVWp5b1tDDERVuGpnb8G1srumLLz2vf+dv/rKqqnb0cOCBlte31NKxW5XVdS4hG6SSUseThgfpZWOBA6vy6FHlgNLOXbv1xkuv68VnX9Lf+uu/qTdeeUl/7+/+jo4dP2KDxDwzwPGqAeCieWWw9XhA92/f0uz4hJpjFWeeFrdsSK3EUCfMm8Kw0uJtZpuK1iaXRWHs9YShZxf7KgM3jmSpqKyIeXQcqcOcuhIb08Gh8egtKaxwebooa+yHnZsRb3bnpncDoR4bNR9KCnX4+GGdfuZcHLbOZPOBiTENjA2bpwuqtYFmkvyiwdQOCsoUclYem6BSKemRmh4dt0ZbUVN9repqGnX16k0VlRbq4N5WPXuyR+dOHTTvkRIb06JNg84Spz1pGkoNppbUYFDIhqYHDh/XpRt3Nbm4rjkD5Dob9+WpMZXb6DFcy5Yas7PzajYYK8pji5QybZYW5XaUp/Hg8lheCVmaY17VzorzMKVdHW1RbqUGZfQO0kApMg9XFg3oDMpbWxp07/51A7PpoDGO1aL+bVpRFZmGrXzVVjXoi0dOaf3KTd35/ve0PTMNJo46uDQ/pw9/8mO989Z39fj+Qys7G2UbtbbmutjoNX9lW+01NTq6v10NtWWamprVyvqO2jp2uXHSHLSxaTGNhCpf22s7+uTjT9wOWPe1rIbqcpd1gZYNHMfN6+Fhg10DvSXXFRaI3J1zHY2+Z7k+rpqmQucvX9VlgBnmCSadwmbBDIVXmY/0OpYZ3FPXuZijxbAgV2WVgVlleczDYgEFPeasHKO3qsZlUmeZjrmpbBlh/1VV5c4Dmz9XqLGhLp6L0FEGLCweqnB4wINJSnrLVzI2GIKkZwIU+RlDzjBQNhyBHqNXmdVsDAnxHXqjB8V6M2TWf2GAHQdACmOD0kOv0hPMRTgMKvoN+eeOEgwji/HLGdrQkTDScWCcmT9EXaGnPetdQWdDC0ArKfaC8IOeTn9J+4bhMm3Ro2t/OZUbtJJEhLGfMMxxt/4GUNhj8CanmwFjAc6gzWmkUY202THgMEZD7D8C2vGex8hLRJb4DojM+I5/bEHGt/CEs/foOQv/CVQku2JN6PeJbykNLoZzAXkpXsLTO5XiRGcx3Eec+I10n3KULyAE/kcaxOH3wUfnKd0TjzMjjA/i4j1yQBnzm/DkkTiZSgN/MpvG9+xbRj/PhIdOzrSlzifQbhmy/oCTIUd2POMfOqJEodOfCEveowPFL6DhSRj4br9Z2kG/PxEOF3H4L7PrudfhH3wAGCQtoiGmpx1pRHj7DZpMW6TtbzFUDXgPsJfoiJRIG/gR9h9d6edczPiJy3+85cJFnQw6P3eRqyAK0BmfzTvS4EKeUh6SI3+5uK0HCJ1oSZcf093vn5ZBfIYMOZ4kByxicD0Pvyn9qFtBPv6Qv8/zmzn8p/K2/2gZ+BuKI1oTZoR9pMocCihHCDkwQ+OOnyAnJYaP6EY3c1GgDPOgTIibhDJh5UoZIEQus09ljv8oMC5c+p4Qf1IuFk4LDHSxPQLxs3t3eYyPO7CvEgMylMpmXrH6p1di+I3jfvZ0daun55DqmBT+8XkNPu7XyOiwBgcHNDE+pjkbLraB4Ew95l6wwmzYRuXmnfu6deeuLn3yiT67/Kke9vfryMlTevPLX9aG4+VInNn5eQOJEi0bnDzsG1T/8KgWV9e0t2efDhzcp8OHD8Su3sv2V+w8VNgQGNGZD5zTVqym1lbdun/Pxm/F+SvQqQM9eu3kYf36l95QT0uLdjjexvndWF02ozesXJjAX+3WbYkV+0Yo8nPPnLaBKlM+y/FttNiLiQOvv/jqiyrN21RXS72WZ6bUs3+P2UTrnQUQbOFRoHIDw+5D+1Tq8PVNdWrd3aa99rewtCB2eB9jl/npaY2NjOjx0IB/j8S8Nyo4K+YAwBytEwbS5R9z3XJzX1wbw88br7yqb3ztywZh/ervf+RvaeiF+WkIEUYY5XTt6lV99tlnunPnTgDU7Z1C/c//+vf17oWPbdjXrJTytH//PoOXXWGQNqzUYh6ijS5zxthskN6qutpy1Tlfx46d0MGDRzQ1OaF1jKD5z3w1gLGxpflQHMcMIbdM9u99cFtXLl3QtU8u6kHvPa0aCK9uuOzWFg0061Rd6daqwT1z7oZGRi1fFerq2q3f/Bu/oceWjZVFzunMKS8qh/lSWlkTm8WmYdoVA6BG86lYZ08e1eljhwxsVqhAMWS5TX00XzbcoGAagH84LoDKhh497BObye7p7Iyd9isNtgu23WByRlDQWV1itc3C4lyAlFD6jpMVlof37VWDwU25gdCethbtMQA8dfK0Tp1+3vW/So8HR520+bOy5XDrsbdaaUm5+u73G0AaaJaUOe1dKi0yaHQcq/OL6uns0q7WdlW7jGMbAb/vn6VHxErGoLF8ZyPqZgI8aYgPg+LK7TyxPYx1jcsEI8rQHz1aaaJ7AloVFenkC3qouGJPLddpQBfz8zgBA1BWFfsIpon0cC1Yn9M7lAXpZxeLguBR0kUY8TRXBzoyBYqKQ/mGMdtGR2LIOC7KfnyVmo8obeJAH4We8/uYR+TAme7CGIUx5Zn4/DujjYVIPAPi0GVRX+yTP/iTe4qLsPhLRjiBOGgOuh0Xxi1T8k8MYNCAZOQMkX+HEfpLcacwuBj2I//mUcYTysSBw7jSYofuGMnwe4ACweEDNMCDkPtIlw8pPeLhPXnM+ILjKXS9vSabkOiJMnF+kw/KLwNtlIl/UwbmeTxT1+yLcsMRH2nhn4u4qDsRs/0GsMul9bSLfBOTv0Nn/OJd7iJ88A/75DyFbMBLvye6zB8dANE76DjQZ0z3SGWbOiAyXhAXv7O04WV6n0A38WOTyU/IsRPhL+hyeoRH3hwkvhF/5ie9T2Ag+A3d3O03uBTvIun4HfOy/Y7GEHLEJ8Kn3lvzgjRy7wjBHRlJv6Hp83gzGciG4IOiFDj88PuJy8X3tExkLoszizfd/c8P8ZxzQYv/nsTA74g31d8sbnMgyYTpiu+8jrjwz0/ozNEan6DL7+NFAsk4eMy3cITz90SDf9prxvsUV64e8p1E7LJyKviP/9nvfhNBpkWHC8NlhUhvF4SDdgOM2TH3iNYNk+odo98QqZVMLhckSoVAWDh+iERZ5YEgZhUj3JNHwvN/TjCC0PQlKo3vxIUA08tVXFRMiEhzw61mJnHmORPLLo25ZfbzoqWxrdkdlGKeOuoq9PrhBhv7IRvH/W6dT+ne3dv6xEb1nsHU5Ni4pqemND87oxeefTbOb2To6cGjQU3Pr2pietYghvkkZcor2NHo5Kgam5t0/dZtfWAgsLy+qvr6FrGtwsjIWOyRlZdXqAkDHIYJ6uob9Ont67o9cF8/v3hBN/vu+/c19Y72692L5/XZ1U80atA3PjOj3kf9Ma9mY31TdQYwm4vz2tu5R+dOnVGrwdDk2JCGDXpYicmcNM6NQwGg5Bk6aWEhgBUiIIc5Z2MLU7o/1q/h8WGNTQzZHubp/sNenT1zIoYbmUvU1NRgULGqK/du6fyVSzbQq3GO3fVrnxk8rRloNMVcOubeNNTXqrKmQhsGHSU2cPRkjU2O69nnntOmy2d1ZT4WCyA7AwOPAmQwOXvIdNM6/2u/8hvqatsdw4oPH95Xc1OLPjz/odgrbc1lOzw66nIa1cMHvTGpvraqWl27Oi0P+Xo0OuTyXXBFLlaZr9deeMZlVa6hoWExR495Q6MTo2Ie2cjQWJThxOSwDh46oPqGJt12eY0ND6mlvUMlZWx2W+Ryn9bNGzdckfN10uCDyeR1DTV6+OihtundoxaVFZk3N7W2uqDXnz+r1tZG53nScmie1NZpw2U9ODEVw3LtrS361p98K/YfY3gMhY8Kyy8t1fDUjC5du6YJ03uwe49OHT7oMjDIX1nSyvJigG2G6+7dvafO3bsN+utM2009++y5GC5j89cty3ttjQGcAfitG1c0Yh4vLc2ps6tDBQYdo+YPW57QEltynJQf866OnD4hQ4zgSQvDoHOz+jv/7u+otIJJ6mU6deJcDOWaKdF7tbLAFhFzLvdS01QUZfuzt3/qfM9Zrmr0/LNHdWBfdxzjM255//TiJ7FFBz0xRcV5WlCZ/vCzca3vFBt4GaByvI9BPo2j7pYqlTodegazifMALIBzbLBs0MUcp7TakJ4mAwuDE3qc8JOUeZrsjqGK+UvmcoA1x1PmCwCADkK5hVG3y1Yl4jBmbB3BhUPvBAiy8SE9jv+CV6E4/YemT63XpEDpNeEbugp1S1qER4fi8MPWNPHsC69J8aInYXNSwlwo4TTvI/lJ3+nlSAo8XC5shPE3GrToljAAfpcZ76ToCUk8vvsfcUEDveyAjaArF1/kiefcX8RBaL+jgQvvAMwxJysyktPJTgPep/Bs85PymoaHU3rxwf+gjWkNhA1Qx5/fB31cufTJa4ANeEFo04fRx298y/nlOQPKkQrviMMX4fiegbLk4A+9DwkY8i3x6C+7FA9PlhnTnIxres/1tMt+8h77SJzkwRF/Hsb3AGhOmwDwC94gYzjoj7zmaKFMMwdfsWEBhKw308H/2MfEP2hMskR6OWLsiI/8k07GW2gi37gnPqEz5OlzWnExjO04SHvTDQ0APg4fwdecz8i3+ZOBuiSHfI+PcYcn6TirVAdT+JwjYZMXOc894zJeEAOv4+6/VC52fI/nzF/uwrNdNHKfXPDn8zgJE37Tj9x7X/6HjMNr8vH5tywaQvDblPg5y3M0TMwnbC/6BJsHHSGL/GUJhUvh4198SFfBP/0n/9E3oxAjYGq1xXcngHgn4JV6lKKl6u8owxRhCpclBs0EjUrucBAJ6kWhUTXwE3H7vzSuTBinQ0XynRZVEgouMslh3etaX0srIYmXFnxM4KTemw6GPLYcbmQ6Tdze3tzWDGc2OsV1G7eXdsmGvk9tbe0xwZkNOX/77/yWXjJgOHv6tM6dOaP9PXtjyIpJuezTVVXfFHsWTRt4Hdi/X/NzUxoc7ItdxxkeOnXyTOwqv2ggurPD9hmQn442otCPHDyguupqVdZWq9dg7XLfXfUOGCSsrqhveDAdP7MwG0ORx48eV3NLu1oa22LILramMJCoqavSex9+ok+u3dJjA7WpmcmYHMzQzO6OXTFfrrWl1QCDSf4VpnvDrasNLS0aSN24rvOXL+qaARW9OLsNOOZYVTg9Z75vG0iVOmxT8PL6zevRm3Tj/p3YlmFfW5t6796JLTOo+C+//IoLbEsNDXXqOrBPC5treuA8MJn+0yuf6fChQzr/wfux+u3GrRvaNB+GR4eV7zx8/MkFPeh/qLXlFR3ec0jzk/MafDyga3eum7cz6u7aE9tAoG6bm1u0q6tbm/a7r3t3HBxeZtCOEt3X06Wl+Wm9cPacvvbFX9DuXa2uKOxtxorOBY2ODRsclyNC8Y4Vmytri6o1f2dm5mNVJ5PBA5QsLunx48EAmbX11ZqemdahQwe133mzQKmiql779vTEliJX7t/UvcHe6KnramrV8tKaFlaslNZsVGSwNzmjfgPG3d27nEabzp+/oIOOi53NFxYX9dhAy5pTt3rv6+atWzq4a5caDYyRD5TTskEUR2BVVddE5b9rgMiE/UIDhaHhYZ04ccKK1P6WyatbwA7DflX9BtDjbkxsG5x0O655v2NeGhW/oalJQy7zSgOLJvMhr6TQ4f3NDapiy2dHQ6OOnTirU8ePqslAbcO2YdVgg+0VGOptaWxSJ6tS66s0OzsdQ4S3b97UpOsCi0+ef+G4mhprQjlzqD7Gpa2zPU5+oPIPLhXp7fuuF3LddMk25q2q3I2W2opSNVcZNJnm4tKi6Lmqq60JQBVzt5znNMk9ASDeY6hoAAbo8p0r9BBGzBdDomxUiV6iB4oeYPQN82QAbhi81JNgQ2zaWLUaQx4oVJSP/6HL0CuxQhvdZd2CPgR8oN/wlIb/kr6zeAcdNATxR3wBxsJvAhj4j6Elhw0QgG7DAIaOI5Wc3gwFGK+D3qT8HZNfBGgMv+HFLvW0kQ7+nhhvf4l4cnfywst45QvgsWidFkOTgIqIG8OeDDW6OwwGOjfynNLDuGRDdildU0Be7B9dx/vQ8f6LSffWwbjUG2MD7rTgJUAg8Q6ackTZmQO5dKGAOON18CfrTQkwEWWXyx/f+Y2z/9zryDPhUm8jYVMY0gesIhPZ/Jp/06X07fwt+Gkvn8cRHvgaDj5w4aLRy2/7I92MnxnoI17SIz70ThHzyhwVvMmAPbwBdCW6UpmnrZPMd8dPRwPUBY25+JgyEO8iHXPR+U5xMik/jQaFbc3RQJ54JgV+84PfATZyF4RhU/GbyUgCVC4jxw9/E6AjHkru8/f2HO+z9OAdw+18C9CVKwsISHkIj/GcYkth+Y978D5+pnjDRy6NJHcEx7P9hVxGaLv0Dp/4STxNjuc0rzIXxvnMHFFFAy6iIXwunF9ASyb7GTAjmYjbF3/IGDqABkHET379OaMRh/9EWZZv65B/9s9+95soiigsXymwK52JoyBi6wYzne5IhuBs1xwcIUuERUJ20EI4MgbDKViMCPGiGBku8dfwi0u04ycnsI6fuFCeUYFyNOHSpnLQwCZ8CAAFaCFxa2rFoIyVg6PzVi45JjBzaUUVWl03GHv0kY3zrE6ePKqPP7ykytIaPx+3YZyygSyKvJWUFquuirPbnKfSCu2y4f3xz8/ryNGj+uKbr+rq5Uv66le+qh6DMCoRu3iztYJ5renZRbeeq7S7qyWUPMNx92/fjiEnJqHf6OtV/9io6ivr1dnarloDBJa+N9U16le//A01V9Qqf31buzo6DBJmXYE2VVtXoQU/f3zhpm7cG1FFpY0o+0LlF2l0ZFzvvfuubty4rfZdnfrhj98O/k7PL+n7P/ipPr50RQ8esbfUtDatbLddfge798bk8mfOPauuzl26c+eePvzgA62sLmvBRpm9zqprbFRPndHhnh7zuVgnDAgxYJvbtHzYELdY5z+9qIs3r+p23wODwWHnf0fHjx83MOpRq8HdErJi8MLeXCtOm4m+7JHWs/+gdmz4R3r7NTE8ouHJMd0dGtS2DSwT2FsNEMqcB2TiUGen9u/tCoFeX7Yy2clXS22VlmYm9PpLL6vNAKiiqtTCs6bS4rJYKelSj/2uWCnX0NwQgPm481JvvyVllZqem48jfwqt5NgsmP2Fzn/8oQ4dPqTO3R0qLa/UrEEnCybaOvYGcGPLhW/9xbdi6HavaXruzLMGvm2qMTA7YLlo6ehUqWXmRz//icG5AaTTnpya1+lzp2P/qALLQntXp8qrK3T5zk0VlxXr//wP/k86unefFudmDQRXtLiwrDXTwirS2fkZ3b97L1asVhh0Hzh0xHEUxZzJlXmGli2fFn0WcEyODevZ554xQLMs1lZozeVYWl6iqrp6y7xBlGkf6n8UvXCzy0v+vqmi7XzVVZQrzzI7PjEX8xvpFSusYMWpQVBlpfYfOqzeB/edxpTqDdBmDI4rK4oNkHdZ8bBlQr5eevX52KcOdV5XU6cmA70ddIzrK63cG1M7+mDQX/2uTOtqNvBib68WNkGtYEdvAySDK3pIUIb04HLFlhEYSIdjeIvwyDUAC/0UwCt0gj9YUDBwPMZWEA6X9fxQB3HJiCbjQTyERy9xxl6KLxlkjBXyQJysgsVv0msAPKeHTuByWknvJJCUWrnQQC+YG3+O258j3dCf/u2bXyXlTfB4nzPQxBNGwA/oLP9MNKdkIt9pQjY6MKe2TUTmL+nGNOTon/6W6ynDby4NjHGskHY95Y+ecRYm0IuCzqMHLPSv08oR69vn+hyeBUV+D1ggTfgehsYeSCdATaSZ9HsMVZEPX+SXwPAnGe7ErxAYfEealBEpxn8BYEgyeiCta7PeBD6Tv3iE7+YF+XvCW/9+Qnv8n+5pu4hE37/NpXK1X9OblV389gVf+BlG1+HJQ6SF7PkveLzlJlguTJI5vAIEkw2DV5ksQAsOWaVxwZAtDqPN91g44SvVNXrNLRtRlsTlFENeEmjgmUDQyXP8zrmgOZffyAfhHCf8RHYZ3aIOwDPkEbDFAja+EyDqXzAGuXeZ+zkDl3xP2fU3+JDjOY7wlBuyQj6ibOwZ+pGjHOURJlEHF3GUEPGm3yHfpO88EIp3+OeK+Cj/yGQu/8wRi3qC/MSLdHEjTniHf1+pJy4kMXiU2BT/hUtgi7jxDo95l3gVzgGIKwtGLzw6I+El5uXRQ5me8YvMpNgJn4vDruD/+h//X75JYiF0uchDidh76kaj5UKEBW7h0HJajVYNwyMhmE+ITATzByBi53biJWGGFPwYDiJCoEJIE0nc+U3BonwzAoNpvqAHRA7wQkgAgxyaHcHNFNKZXVrXwsqGW/C0tvI0k0+vlw3F4SaVbs1r3759ununT+trO7Fv1ODwqI3dmmYXN9yat+EqqQyGzSwuaKegWD/92fuxGePRQwc1NNivU6fPqNqGtrmxSQs25EOPH2t2dk6rG64kZSXa2GHIyBUN/mAEdrZild6k/bJH19//m/+ufvWr39DLZ8/phIHIS2efl02GPvrZe2J3c3pi5ufnxbFINTXsMfVYLbsPxPmEv/kbv6ZXXnreoKBdjS2NBgU7euX1N0KgmWheW1Wrvv5hTU7OxmatX/3aV/TqKy/p+IED2mNAN+W8HtizV48ePlBFRbXee/+8fuVXflVde/daqgp19/Z9A4E1LTk/R0zb2OiE7t+5r5s3b2tobCzmCI1PTJmWieihAUw9d+YZ1ZRV6PqV67plwPBokNMAlgxynI+FJT8vmNebOn70hI4cO627BorTw8PBw4XFZd0eHdHNBw80/mhIPfWtmhof14r5xbYAzH1j1d322paKC4qiR2no8YC2VrddxYrUtW+3ilwnxk0b+0bt3tPtCsVO0Vu6c+9uLFwoLq7SB+cv6s79Bxow2BsaG4+zJemRw0ghP3fv3w2QMTQ0pP7+Pj14cFeP+m6rpHBH/X196jGYe/bcc6owwFteXrXfed3v7Y1ympwaV//gA8dxK1ZeHjt0QivLNhL52zZo7GpvYLW2rMHRIV02WJ1bZJPXmuh5YLI5ig4pZw7ViuX5lv1c/Phjvf7GG9rTs08XL38WcwY5f3NsZFjTTm9jbVFDo481MPZYp58/p+bmet2/d11lZa6/HFrpesYQQYkVK1ueUE6TM3NaXFrVlMEoqxAfPh7RxMyCyvJd57aWdeGTi3pouRgbGtZjNxouXL6gCgPdngOHTW+dDUCewVVtzOGqoMHQVJeGIc3DpHg4zXTLPF9TZXm5vtu7qd7p1BtUpwXVmK7iwjy1VbtxU5lAD8q/3HUGAJbN68r20ore8aj3jpu6bf+ZAk/G+3O9EEN8uWf8UP7Jr8Xa9MW8Vf9GT2AI6OElDC7zGyrE/jGGAd7sGRqydEMv2kMAjVCmsDltcgnt9HbxPdOZ3NFn9NYSL7/RkakHAeOQ7kGn9RPxoA8zXYjfmKTvuImAuNMnOAp50JHp6MQX9C13jHWimW/2a9r5BtkM7bLZMzQnQGF+mt/03AFugheRUKID98SP00p8TEYn093YhGScTKf/MtDlFzk6cvFFvlN8meM50uOivLKyjvd8J1jKP/Emftll3/xf0Oy/FK8/4MM3wBDllckL8f3bXAqG7YFuxxMvU0wZHRHU/5FGMqLUG4BSyhO8IBDfeP8kKT8QR9DtO4aZ/OKPC9DFb64ANn4XZepwYcitH1LcpEgHBn4ouxxfiZsLH46DNJKMkWbKRCaTOHgJjxMQ5Z1/O03sOyNFkW/HE3WGHlzHRTT0CAO6gtYI5/9Jno+4iD4BDi56ejPeR3lGWGw7JGfyHIH+kiM2ZIjIoZHfT0Bm/J++k7cYVsyBrvTVPPEv0o038T2VDQ0DZJd8RF2EP76isRP+s3AOw7+Q54jmSfq8iDjjHx9zHhwW/ylfSVfEXMuQ1VR3Qmdk3u2yrBf87u/+02+uWfHjIAji+Mj3JDipcFLh8o6WbVKWQYwdiWSEkRAZpeuefXAAXX4ZKcIcvocSy4UJQvhGmr4ovPTe75yRQPwWNgox9k2yHzIZLTXHsuF3tNxX1zY0YRDFqj5Wf01zYLYK1VVXplf2VGrP3n06f/G6Hg1MxcT74fEpjU4saGh8LlbdsfEmq6NKy8s0PjWnjy9d1eGDhzQ3PRVzlvbs2RfzXeYMCDhMG2P5sK9fbHPQYDB24OBu5Zum+elpzRnAIHjML9rVuVs7m9s6cfCoWuoaZIur4UGDqsaWGLb80U9+ogaDp9Ut006L2/yuqCpXcWmZPrvVqzt9j7V/b5v5DviZ1PjktOobG3T8xCk1NbfEFhOTBi179/bowf17aqir0i984bXY92p3a3PsxM7EflYBjtqANzS2qm/gsZ59/nlxHEqDaexs36WjB4/oxNFjQUN1VY3B5rBbdoV6xUDg3DPPRfx7uvbqlRde1qvPv6Tutl1qqW7QbQOq3c7jq6+8rldefE3Hj58Mv3U22pzrWF5WaYNcpSHzitWDl65e1dT8Yhy8/NILz+toS7sGP/tMUwZWhWWlGp2d0rwBCxLCtiZ5lrOdqkKNTI+bx0d18ZPLGh7q1/XLl/X+ez/370vq6xuMnrGV+YUY/mxobtVb3/uR5peWLQ9rmpqd9DWtZfOKQ6M5FoitCCb9nonyFjTLK3OEyoTUzM5Nq9eArby0Qr/4tW9Eb+GywUu5/bC5J9se0Pvb3NykIcvGF177BRVslbls05l+rU2tqqwwyDII+tZ3v2WQNqGlpQXd6b0fgCa/sFxLCwtadVkuDju/Bqnl1ZX6yle+ZsDXqxvXL+lB/y3lFZdrj8F3dWWJ5WpSd25fiV3rl52nUdPOLvUlJQb40yNuQMxGLx3y+vDWTR07cNDAf0FrVlDTS0v68x//UO9euKCHYxN674MPdXBPpyoM2JZXl8VB0S2Njfpf/uX/qoHxIa1ubxrgjWvKMjM2MxFDnBWmpb27U9uWD+Y0srIPILru1i1D43Laq+bjv7i0pBU3fKxa1Lozr3KDwFK3pbobKmIT41I3nkrLEtBKKmMnTZo330J5Y1ysXKk/oVvsiSsp8dRT9fT77Bt3WvIoy+SH3vTcpqXWD+i1NEcsLW1/ol984Z/v6LvQX/6d0ksgAx2U6R3eAy5oOSfdlIxSKFyHDwXvZxwGjPBBZxgqlF26Af5jpZjjBGhFbwFGzzzI9Kg/xvd0JUCRhqzgGiMB6wHkST/xjsZwMhykC604DAHTEaK1T0R26N9EDlMyGDK0bg+jDr1OL0cv7wN0+T3PAFgc8/+eGF87hi+hK5xvPKGjMdpP3juG1GtCvPbPK/7jNwzm5xO/zrv/ohxMD+lCB2WEw3v0wkBXLjzPEZ/9hNHL+cvixA/PXMTDfLsAqTk/4c/PWU9O0EQkdlm6uLCR/uNdpEm8fPBvwmR8ByDBI+wlUUVPof3TKxvh7PBL1OxTydZIMeQMPf5GftNCHco0pZ9KxHfi9p34s/yFbDowZZW9x3fw3M+ZnEf+czTC18SXlEfSDABJHNCcy0+GC4gXP0Sc8QT5oq7QiCA90kn8dFwOlAEb3mX5fto5aDj7SGHtP0CP71ke/n9s/QewZ0l23gd+z3vvfXnv23e1me6enh6PwQwGTgNCNEGZ0GqXQZFaYAbUSCEXG6HYpXa1omIpYEmCAAlDAhgMxve07zJdXd6bV8/U8977t9/v5P9WN7DK/7vvusyTJ0+ePOfLvHnzBs+ZHHwhSs9xoAB+0P1EFgTaFZ0tsqcMtJEA2VwgD34+RI+iE0H+3lNPkEl8J75inyMd6R0C4DrE9XQp7qV6yOklP8uOCIn/FL/gO9/+9ncBVgg2sjAxIhMJwgiVCd8QYeg5LV3gxu/zTKC+SZ45YxGHKb2PqaNUxSil4zjXXPQIFCqElUtHxSRDkzOo/OAjmE6KRSMHhLHy/LSd1szkRDyuGVtOPU4+5bOwXaY1x59b3FRJ75vKs/L3DU3E54WePf2MBZzyYzIvH8jm8zP7d+/Qgp31qIFX/+CQ2tuaxcd6V1YWYg0kHC2fKmER0sWlVV2/cddAaFbtBg81lQajblBV1dVqNxBp7+oyuwXq6u5Rvp1fT1ePVpZWQmlZeHLZCjFpB//B5Y914+E9A6gFtTc1i4Uf+eTOVTvPa/f6ND2/ohOHd+uZJ4/FpGLqCnG1tqZ1rFjLa4THfpbp5asXzUOenjh5TMWuq82NVT3q61Nna1usuE9v5Prt21ow7ydPnXKjzosFVvk+XUNNfbwJyRtcvJV4+86dAA67WevMwIy30Vg+odhlKvXx9OSUa6ZAH527oO7O7gBvFWUVrnNWJC+M+Wh8B5JRQZSQBWCnV5Y16Lp6ykDuwIG9Or5/v8oMgBbHh+MjyJfu3dePz7yvj65ecvomVRkA3unv07/+yz/RwtqSzpy5oC3X6WufeV5PnjipkaGBWA/ryaee1aqBAKM8l29ci49Vn/noil577RWDmVcNlsd0/MgRlZv3lpbWeKGi28B0z5F9BkIHdIA1ybzfueeQ9u0+pAMHD+uYwdnM5Iz27tlngP3QsmYeUlnSXdcnC56OjY1o2Pwd3H9U3/vzH+nhnQeW6bZB1aJGDXAuX76kUcdh2YuTJ47rfv+A2tp36P2fn9FUf78q5pa1+mhSC+srOvDEEwbctSqwYRgf6nOd9qmt54DWlot07doFPbhzX5c/Pqc7rpcZ1+Wk5T83Naq2hioDZb4eUKly7wvztzU3Maqnn3hGs/NLsrrH48Srd29pft0gZNv65bT/0d/+lro6GjQ0PKye9q5Y9+4nb74ZhirP9XXj9i1du3lbo1MGdJt8G7FdTR2taqys0fzsQgDVgcFB3bp7U/fu39ba+rJU1aR/d9MO3yCMNt9m4BVAq3BbO+vL3ebyY00uphOw2jx6UlNdFaAL54RhzJxr2I/HBjxnCz61z0IycrnRF9sJbBTnOIF4POZzRoJoK9DHtmFYCdgaNu4xMgQoY+0mgFOydyn/6F2HzYIX9mleE6DusfN13sy7jE/+OB9GlhJgAwAl50Fi7BjGHWPPBuCKMvh2Vl7saNg41lPEwTo9eQQgsGQZFWeLydtOiT1meY1YB8tXArz5AFoxh808ZD1x5Esc5IA9hX+AAGWHb4pH2UkbW+4cHtngmc74pwM2N9uIG49dfBwjF5THPyhxz//4Q5RRx4R0OeVBcBL++xrOl9E6liBJ9MMX5OKRkDoiEjxl9ZXoBJFP0fqkTAkw4OMs19CFT/jLygkAilEqtlxa8s9ejiBQH5lMKFI4bF+DHnJnH0DVN9FvE0v8I3fSmV/2fFrNFZz0z3k5wmM+YsSIvJyOpz2MUD7WS3II/crqI2o1+EC2UZ8RL8UloHucRn2ZXpKfbUQ+dY88XMbQs1wZnR55IwtosQWLOTmQng4Dj33JKuo0l4YQkn2cDu7+ejAZh1Qn5EvIRmwj+D5RHte5T4JKHnIxTX5RP77kDVnQjhilXVqmY5IWcCch8jT14CXsBE7T6T9pnzn+4yr6YfnDd1wh/PUyIAMy9f+gxT0wEXxko71RdiLH/Vyn0HEK/snv/M53YZRKYouG5QxJTEYoCZVEb4tEMByoOIxTREmEU4IISRCkzS6kHQvhfVIKxGYBfEqgWeWkVe0T4Sw6BaHyYykAgyMWLV1aXFChjQavmzO6NjS7aiFvxKjX8laJlvIKNb9RqL/9bLsePbqju719Wl1eNSCo0ze+/iWDoVY989RxHT20Rwf27nDPvMCAaE279x/S3ft3tXNneyxLwCrtfPx33z6+gUiPsyBWgb9194EWFlZVbTDW3lwbb51NTk+JjyfDN4+nOju7dPvWLTv3AyE/FittaW4J8DU1N62PblxWY3urOg3eGiqro4J27toRjxDPfHRVtY2d+pyBRrmByfLCrBrra7Vj124Vl5QjHo3byfJI897DwZiQzbf/AIzr5mHMgIbFQ3k02t/3MFbhH5ucZkBQR44eFa/Vr7nHHI8SzBsADBDHiv4Xr1yMkby9BiXMaYvJmznjjL7df3DfeU/HfLE95ofFWDFEfHDbPsCN2r1o1xcf5n4w8FA/fvstvXP+nOZdd4f37I0J8SZqsFcSb0uyXtR2YYkYHmHeQVd7u+VardGJcT2aHNaKgdf87Iqamxq1q6dD1eXleu/ddwJ49ezcIz6X1LOjW7f77uvclWsGegt64fnTammo09BAv1596TMqs5Nr7+6MkZqp6Un9xdt/pffOvWUwc1VX7t/Q5Vs31dPZo4a6dhu4bY0YfPPZocmp2XhUzRISvNXa2NQSL2vwse+H96jbI3rYO6DDh/bp9MvPG1y1qqGpQZ1d7TphwPX8089G/HfOnI35VXfv9Ku+qkIvnDhhINim+v092uP6KKuo1tToqMpstKenp1VU1aobV3vV2tKsr3/tF/XySy/r1c++Fvr30nOntbW0oHyDa0bfVq3zxQbOrp5YYqO9Y6cmpuYtSybObui999+NEcBHj0ZVbLv261//qo3SvO4YiO+x/GgXfM6myGD66SdOxieTAOjGsLpx/a5mnG56ekKrBpX3DDB5bPu5z71u0HVPc/NTums5nL07p4GCHdYPOxGtq0WLoS+1fNS6yu3Gxp2lVBgho+PGXDomyOP4s7fiwqhYvwBmjyfEhh3ILEFmQImajB3n4Qh8DYARDjrsT5oDFfdztiUcSKRO9iZsnvOFOh2OcEyRR3Ju0OJeGFKfh0XyDsdKumxSMvfQfwAcvNJByox40Iu8sJ+0n8xx2tGZp2SsOQZsJf55GzBz+siEtzBJS+eJPEjLSCQAIT1iTHKKeVt2vABDQsinII1GAOSw9cSNQnHfiYITEvPHuTfkRCSyZ+gjYhGHkDtko+yZvMkrXcdhJWAR6aMI6SB1oJODI25c9nVkhx6QBv5xUsg8AYskR+qY+NCAH5KSN7wCdHM5eEt6kXiKpD5OdwNIBI+8fZotZ5LSZHrijOIYmcUpPw4cwv6ZVwL1QUCm1BUAhHjwjV/jOPGcaFM2RiVpj5BDd7C/8AX/ucJ5l4GDBIqQcehGTs7wwGP58IkBHAEcORklNiNfOI9j7yLv4B1e0bGkW1kHIOWFfBJgI3CN9hMEHDfJIO1pHzFHOle+GCHz9agb80JRctnH/U/vocFNbmf1kc0vo91n8aiVyDPisE80lm2rKEeWQeLL+UdZCrVoO8cTKaZzBG8ml2TO0zp00jKjPTt9PFb1EeVOcVPeWQjd8LXERuKV8DfjftLWs2uJfrRLjiyT0K9cPeVToRDjszRpiNzCt2IlpXemvkYlkwnACQfsy3ARcVPIMZc7+yRgcJyR45ImNq5m3MfwoK+4USSj5MYXoCuLYyX2fZaN4G0O5q+sLi/HhGMmFMeEQApjRdna3lRlcRI+C3mW5LOgJoU2UCtt1cnDe7V/X4+ePHVMpTZWLNZIT5GPgDewIrgdwurasvKL8wPMLNuR84bXnj27w8g++cQTaIU2DOyoNCqQ4WEWbCxymnKDBHok2fP55aXlWKOKR5eshTU9Mx3fT+SjvShNVVVVDCPDS3N9k7o7ulJDch68Xdh3/4Eq7FAZqXnq5HHNTk3p/Td/rN5bNwL8BWC1iDDC0P+Lv/yB5heWA0w9uHtHCzNTYfypaHhkUdMtx8+zguNUMXI0PiZWAxhxhrOzM/roowuxlt3TTz/jYloHckaQ/FCZQPbOeHhoWDt7evTrv/ZrsaRDfFbIhgG66CMT83m0gUNlMc6h8QlNzMzF5P7Ojlbt37VTF5zXLCABcNfaquLKUv2f/+O/q3/wH/89tTU3WBbrOnhgr37lK7+gz7/6mgHe/nhkx6KlC/MGlAvz4hNLK8uLarAT53M/45YT359k3l08SjBPGAnk2tnVFet1UZ98emh4blJjizNhMCcXJjWzNKt8822l1Yob7/ryuuamDSb6+l1iOyM7LhaTXWPJgU07RsuGTyuNj4wHr8sbBiUP7+vN936ujy6dMx+96r13X0ODwzH/bs3qfu3ufU2adpHr/PAbr6vxxMEARB+/9Y42XY/5rvORyRkDzA4tza1pYKDPbaJaZQZqlbWNqmlsNu9VOnTwsF548RXt2nVYne27XcYKvf3eOf3lD3+qu30DunHndrwwQGXUV9don+uqrHjb4LRZR1hXztdZb46vNNy6cS3e7vzcy5/Rr379a3rx+ed0cP9e6025RscnNXi3Vwd6uvQFA9nqskrt27nP+jijP/nDP9RedxI+/4Uv6Td/8+9r1/EXrGB2EAYWJegMAMNOv6qMNp10CEMNwGHRVOqBx9mAQ0bVlw30eAMT/cL407vHMKcNq4D1SA4jGcFkdwIcWS/RV2jzaD/2voa9ynq8kQYyDsR1RccGWEFPMM7Eg2YY5zgOEbrNpl5yopEAWTwaNGOZw94IR+298+Y+LwzFhkNwuwvQ4bJC3yYt2VMfYMdoq+gWGzYGWSEDwKdTmL80skH7Qh7prc+8GC0MKxmM+jryNB/xgWrarDd4jO8JUkYDNxx5WNecTJ3M+psBQOoIW5xGQIgTTskHIZeUJGQCz9Hmcc6k9a0ArN4nx08eSebJwaZr0EvHOdnBp68hP7YoS6QiIGvqIkvnrHJO3gmTbM0rS664CFEGklOOIPM4uP58DbmSHmCLP0k+L/EW+uN71F3qaDIY4Q4BdUg9eEt+MT3GCvKRzvy5vNQl/ipATBQPugCupMvxWR7nR6eUeXUsHh3AEhqmG7L3Rrli5Mw0km6ntkN7AaAE0I9AGpcZOxQyIlP/t64GWAte0bXteCTNgEQG6pJ+m23nA78ABF6C4esfQcnX8VOUJ4HwFLJ6TBP0U7uMR2kWBnSCNnzAmPfkzyg6/KR6TZUCEKaIvAEO6KTtxdue1MfjeDkalINz0+RJA3xm+pVCkjP6AeBi8AS5OWHIzpmHfJZXWcjWbTTi51L6AB0MPXC+HBNi73N4Jn7iOuOJW4l2yNm0iRd2yvoIH2lkOKIm/fEJ8ehwRjwMXZp0mruZI5QBsiTk1Hjj8SIMoiRB0v8TRxF8O+IHsjYtNm7DFI0nb9OZ+pwVtpn7xeuySbl5Bg6SXQ4DDB0a4MrKsg3xUszfYlvyuTkwYOKxV3nMDWHUiwUzEU1NsSveYJ1PTlQaiBXkmZZ78D9/OG1FqtDK3LSOP7Ff+4/u0o2bF1S4bUM/P6N7/Q80Mjul2cXFAH6s68VHeMtLi2LdJBZonJ4aj5ETVre/dfOmRkdGnI9UWVOm2qaaWG140fwzygX4omfDMgEjw6N29pUasZNDdKxbxcRxCklvYtPlnbVzY7V1o+BwVnU1DfFIrMQ079y8opHBXg313lN9aYmB1zXdv3XTtFAU1igqjd5tVUWxau0oWYjUNkMjpskjTuZaZY16ds6AZWkxjAYNn7JyTDVCw9FpWTplkHn6pRfNf5XqG1h9fyuAFY+lWCyWuqTXgcPatXuXund0xxuMfHaIZTZYTwuaNMTMKPPIad+OXfri5z9vmnxku0qvvvKKea6Jid+zltvHvXf0s5/8QFV23tVO69ZgOebp9IlT6iivVk1ekToaW2AxHp3+wle+knvMYqNnIMTyDDX1DapgmQI7JHSY+XbHjh7VxPi41k2XH8twMKdqyTLgjcyOnTt04MhR64gBgwGbFTwcHBnxuPXhw35fw9HxYXjWoGLUM/Wiyl0OJpbzCL61vU0l5SVq4gWIbd+z3uw0wGRBYQB3EXIpY004PmFTrWU3zrc/Oq+LP3lXj86e03t/+e/VvbNTz73+We09+rSjVlmfVrViHdnAsRQUa23TvTaDs6XVZddfhapr2px/sY6feN4gql1jk4tuJ9s6c/6jcCS0wG3HffrYER3asUNfefk1g6Y5/d7v/6l2HTilE089Z75K1N7ZGivsb9oesBTIpds34msDLEPCSvud3W26N3hXy1sr2sy3oXH7bG9vVn1tlePManlxU6Ob5c4Pg2VA4PbHFxAKbWCry5nT4s6VGz42gRE6Og+8gcmLCozu8fh0wfXHixysAWiVi/YRRsxb6kQlW5KcRzKOMXrjMiYHxSPAknAYOPMN04plDUwsxccYJkcToM8XOcfeJVo467BYITuOkzNMDuQTp8WaWGl+FQ4a+gG0nB5bRrtiXbNIQyO1SELzfI5Ophx8DG/WoU2AvOlhY1lOgzcOoYPdjVHmXHulkwXv0CavmKBtWjS25AQAcOmRKfaB/EMHKK/pMa8OOoyywHMucexDjA5xnZC7l8rrU8s2kwkbsiVP7mfxYksncY00sfdGfUAngId5Y5+25MCgF/UV4CDJiZQ4WOLEFvJPT2Ae80mepp3F/z8K8BXgwhtxYlQy4qfyBg+Uy780mpXAHnLi0TFbDDi4PDho4gOkMocbukd60wzevKes2WgJW6ZbpMM3hOz8i86IfxHXv8fl9i/RSsd8AxWHHXphPY78TSPATi4f5Ieymaqvp8eW5JvJmfLw6I1r+A1oRfkjT+di+tBARyhbqmPz9Kl6Ik5gBddDoplATiY3QlZm7uPT0cdMPwiUI5u7Fvmz5eoUqVCL2eZIUb/UB1iFt5Lp1EewbWHjc098Ioi3dxntSm0h5c9x8OIyUofzi8v203SeySt1fLgP7zxpIVdkGmn5ocNmO+ogMsUmUBbzb7mH/fEfNDKAyvXYcmVGnui1D4MufiMfoWWvgWYRiUDlbmM8zQwGodJO1al8zo7MQZiOmMsoITyuUQGO44gMpSKwLD7Ij7kIfC4mFY55WmsB/GgMaS5G+sQCITMYCIwXAFBYRk/KDIhKAimbluNjtFinqa2+Kha+xIGyWnvp9roKt/J06dGqRuYw5AYC5Xn64Pxb+sk739c77/1Yb73/U314+ZxWttbVtaPLjno6QExLY52VY0t8ugTHSb4VFXxjsAYpi0+Z7NzZ5XLz6i8jKrxBxIhPeZQNkEON7N69R88997wOHNzr8lgu/k1OThrEjGjF8mVUAqVAueJzTG4403Z2fDPx6adOat/ODr350x/p5MkT6ujsUm1dXazOzSMH6ganhTLs292tbjtHKq/QBrkq1kgqsSzd0LyvrquPkYW+gYGoX+qAclAH1Cn8kycAjHqkDnCKwwZb5IGysIZYNFjHaWP5CIMxPm3x1NNPBZianJ4M5WWtqTQMn+YlMPflS69/Xj0tbbG+1NLyXDwOI2MUcnxiTBWW55e//IuaMChgZCivuExuzuHgJmcntW1wNWfQOGtgNze3oLHRcXV1UeYu88SnjJpj7lBTU6N27tgZq5hzzIKy0wZ2N67f0IOHD+38+Uh7WYwyFBmlT01MxZITA49G4+POFz76yGB5WPd772vMwGNlbcUyKdL42Lju37+fOgfmacGA3wJWZTx+bLBu4nRL1NraqkOHDmuHeWhtMxAjL9dVfG/QdV9iI2710rplINM+duSQdu/fFRP7tw1ml1yudZfv4ofnrSejlg+dimTYXH3xlucpA9FrV667Q1Bv3exUZ+c+G2YD271HVFfdpKOHT/h4f7TrAtdtqevi7rUb2ppb1Jk334wPr/Nd0n/x//1X6ht8pM5dPWo2uKqsqVaejdrFO3c1urCoZUZenLappV4llQbW1ql7Aw/1cKhPdW018Uh+aXZTB3p2a//uDt0Y5RG72583lpIosEEsdhuqLDbj8O72SvtmKgHtg3lqjF6HvfF1AAVvfrIAcJTXvGMXsEnYGn64lTByti1ZOuxPGEoso4UEDwE4rMcYznAejk86opCQe1ng8SLnOBScDMyadHI8kSbRw5bheOEtHCA6joH1FiO9iXrYQgJxk+NKd3KU4ojePXtGrgDyjEiFPXU+gDFsQhhpnH4OcCWgx1IE7syQGp4yHp0BeVCOkIvpxpwvb0gN2thLFvfFXiJX6IdUKaxDyDfSI+PkkBLvqVwhFR/CH1KOdGTsEACAC97IK/gJvoiX6ixxmB2TmLxTGk7Z8S/u+4972HwC9PEtKe0ntLOQzlOaoPk3QtKf5G/i2LTiMbdlmcA799OesiObOI59CqFnzgRbGb7NsicNekCeAHtG+bmGXcNvcT148y+bX0VgPjCdRgAIMic/aFNu9JA6jzl8vkZx4j68+Bz+yYvo/IvJ+3iWiEP8BIKQHdeQXaxx5zwZFCAfkmY+n3OnTOldLmgGEGIjT9NMmTl4l9qIddg8ho8GWFEG0kXUT+omRmh9j8AoV+IdAJnqlfaRgVpoUS4T8x1vFNx7wBYy51N53CMfUwk5Z/JlwAZfl7U1kiYegqEQewJhNrvOjzfGic9KDdDLgCOyw7YQEX3LeI+QSHkDgJJHShMbu9wZMiNv7EXYr9wPAgFifd0ysJL4JDKAT0egkAkFo/BZo+XNm/TsN5TMmVKhmZHBIMSnL6xwkOEVVZZRoPcKGo2emx0YzgNnxugETjWUwsYAJYAPJp3DLFs8snP6GNFyQWCdvGkAGCzenETp0nUUdvvx54PyeY3dyrRhwz+3UqCp9WL98je+qWIXq9Q98ZHRQQ0OPdTVqxd18fLH+qM/+re6cvmS+h8+sOQ21NbaqNpaHh9i9OxgK6qiTPRmucaHrr/ylS+rp6sjPgrN2461NfVqaWq1Yy+PtwVROgAMzvr63Wu6eueabvfdU2t3p3bsZZ5WmtMwNzursbExo2/3WKyczLEanRjVqVPH9Pf/zm8a1DTozIWLOnDqSZ187oWY40UF0vBxXPW1tXr++WdUX18T4Bb+Fhbm4tENLwEwwrKytqnDR4/bSXeG0jOxHgPMfLmYZ+A67zSYOnXipHofPNCCAQ51ytym9vY2NRl88h1GHtXROPbt26+HfQ91k288zsyE/tTaaXZ0dERPHD0CHE4ZtM3biReZh+OHjmhiZCRGEgFxtfW1dvQFBpTtaqyriflNMsD/tz/8oSYM3hgVXVtc1P/2u/9cF+/d0pR1Zt3K1dTcHB84p5GjY+grDmbFQHBydEwH9+xTU31DvPFZZ6DK3LwXXnxRO7q7o9zD5gHdaiircivc0sjQqCZGpwwSivXhO+8HUOzp2eE0L8TjYsBlnWWLE0zr4BRqdHxMBQZ8LIrLo9upqUnXoUGTwXe+AV1+fmE8Nrpy5arzspNbWdKeliYd9NZWXW5+V1RYVqSdB/br1V/5Ra1VGXAYSF014Lpy9ozGJ4fccJdtXlbdyUCaNgboh3V6xPxPTM7akJYZsFZb7vW4Vs1PGSDzxQjz0NHKArTl0fh5E/ON11/XKy+f1sEDO/Xf/ve/7fodVp7pX7n0sduTnbqNzaplWON6njMNZMpjxNKiPO3tblGd62V0YEjl1q9d7c3Wix4trbo+3E7Lyio0O7+s8XkDBsuC9gjgohsB2Cq2iQiw4n02iR4DiR4hS5YYoSNTZcCFs8DeoMc2LiCJAO8YdtoKgbaejBg2ikcWjudrWSePtMRFJ8O5OBaPG9dWebkl0cAwZkab9EEr6Nq2YKdycbBJjC6g09CiTYejMW+Y+Dh3fPjDJoYjMy2MdzhOKPoaP5OLgI2k/UY5fI32iFywW6lsKW/uscPehUNywJ7QLgGp7HEaMYHbIZwXNOKM5IkAciFwnQ4Cn6ai7WcOJqJFfE6T00R28J3dDJq+jjOO8nhLoCQDkVQVzjCVl+vIgcM4J59cHAAIZSIyPBI7ddhTfWRpSBKr7TsO6ShryIU0vs81Qkrziez+Zsh0ikejUT7/IJ6up3wT494+lUfa4C1uRNkjddxPwIV73I66j6uJPsCM69Rtxic6SRryoO4wYKG7jp+VLQCv5ZaOE5/xqConM/wnjwxpn9GOfB8ARADYkP7xsX9RJ+Yt/DU6ZKagS93jJzJdjXbjuOGL3SZTCc2i7xHQv2yUmGuApdR+EwCMjYgU2iGTUco/8UNa8ARyzzpDMcIZekSc1O7ZYiAi+OXlg1W3OeaIfgK8CZQrb5t5xcuanZlL0xRyzLAHM6SIaZcAX6qvaK/eAhian9BJX0dm8EEgdVDwv0+uJZrxP+ik67SxqCfT4kayTSlEft4CoPscPgq+853f/i5KQC8qiELRWygSFW0BZZFhlOe59BSCD2tB7CikD0Kp4tyZ5KW5Thgp5l8BqHgTh5sYGZikAnKEkrB9HM/dXYgwCr7OM3YcMGsEpfkOCeRR8Sgck+1xdig6IwuL6/maXfG5C85jmdmCEjsDO/eyTXUWrKraYKens0Nzi7N68annAkD09vfr2Sef0An34Hcb1KDUdQY7t+7ccoXOaH5uIQzvlStXNDE+EY/c4JeRnbLCYq0aWFTZ+bC+ERXKW4884sMRd/V0WQYF+tMf/kl8JsjQ1GBQOnfxQmD2UqdvbWhRW2NTfA4H2bNQa1lVSQCdpvrmmIh+8foV5Rtotnf2aHaOt+YM1Ky0zPFgRX0mlrM44q6dOzX0aNBlWFN1Rb0Bwrhq6mrV4+vUJKuhV1VW2SEWGmT225BbaQ38Kg2oaHQsmjnuNLzBODgwqJMnTzpVnu7eueuqM4K3jAFUpKurqQ7D+Ad/8AeW495wwrzphs7UuvyEqakpO+hVA7dW7eru0cfnP1BtdWk0kubWtgA2U5OjajCtN9/8uQYMOPtcXoBedVFZfHfz1OlTdJ10/z7LcDRod0+H6qtr41HVLOuu5W9r3iCLx48sBrtzxx5Njk3Fp472W5bMowsD6MaPzk5Pz6q5pVlHDx3QycPHtH/nfh0+cEzHDxzV2syiThw7alnw4e0NDZuXuYXZ+NZnzKuxLi44z4npKa3mbejyzStqqm3W6OCYWtpaY4R0eMhpnAeLpB46cCg+gbSyOK/u9lYd3r1HhZvbMcJx8omTWppfUlFJmcqbm9RlGTZ1tKimtV6DM6OqrizXgUP7xceeGwxUy4rL3RC3o05Jy0rsTLSnfnhZ4OML5zQzPqqvf+WrzhPH6p6g816zrAtLKzRtA1ViPWWttr67d10f7dp3aK8exkr+m/GI+NHQsPrHh0Knju7aq6He+3rjlWddp5t6+933tG/3Ls1OjccnnEoMHDFuxQaA790e1c+HbR9sN9w/VVveoh18vhpd19X5fGaszMAqfWsRg806fzxWq6ygrVRF7x87wogE+ww4ZbYlHE20//SL4HvoNHYji5vF5zyNwqfYxMG54Gy4xzl5EKIH73QEgFZyVE5HWsfNRoEBW6SLLZdvtmEvIQFHGF1oRprIn/vmggjecR9nEzWXiwMwJQ5pkE88OnGcFJIdTiMsiV9GbnEatEVsJDcoD7z4H4xEHtyg3BybxTgPx+oogK/g37RIktIkGcZJXCAJJUjlSh1dHu3nRkOi3JQ6vcnHteAhlxSfwHnEDVJQilpL8eKay+zyp5EEriVwkPHBLvgKii4nNC0nrqf84vJfC9BhCz0yfWxT0PM1xIBucM71oMXvr5U98ck59cGeX9CkzrwnfqT1Hj4AEdRR1HuOihPyP6V1PTMvlLJno2QAJ3iAx1T3qeyRIvI2t74XAyA+jnyQpf/QF+gSMt0hJN0zB/6Llye84Suye8iAZBnfnFNPUII3fG+UzdGgGWDJti9JINUpU4S4FzIjFXx7H/QjFiHtyT8BP5fBe+qZPCgHcsriQCPTYTbKD25ARgEyg6eUgrx5asGcLuxcPPYlP98m/qfbPRt0Y2TbF5mfBj38NaPNKU+X0WWiLuKRI4kh532UMEeHc0JQ919Wb4/L7LyJEu3dgR1HpA1dtS4xHaLgv/7ud7/LyFMSTEE4GxjJpX6cGEK8Dh5KYcY3XFiUDnBFQWEcQQKaMJ4xVBoFwKikR04+M1n3KBn9ch6kC4NKQ3J6mIM+QmRolDcVyReDS+XDOBWLcq9lYMt7KoCK5PmuS6LpZc634u292W07UAprwRyrWtbM5LTjrdnpt6to0wBQJaqpb1Ste9wrdoJ8GoW1ucoMRHjritEClnFgBKOpocmOtVw1NTVpxKa2ViPDI9rE+DmPG6xY7141o4X0SFtaWqKyt937HxwbjPWpbt65rUtXr+rS9WtB6zd/9Vty1ftnGUcFFzj/ae3Zt0O9vQ/toFb00cWzGp0a1ejYcCz2effWLd27d1dV1enx5+CjAQPGnbp2+aru3LylpwwidzFaUVatu/fu2FGP6vCRoyq3olGHvDFZUVauKYNI5vVgMKl/FoUFcDBPi08Z1dfVGTwsamxkxLqRF+uFXbr4sRvbpjra2uKR6dEjRwwMR7R33z79+Z//RYx48Rbk2vKKeyILKrBzZZ2t2uoGFRqAjz56oLHhPjvwfQZx1OFGjIrcv39Xy7OLOnX8pLra2tXc0Oj4qXH0dLfqUf+ggWKfPvv6q9reWFNtZU2MYty4dUOtbc3xeRy+vVlZVRvLXzS7rng8vrW5ZmA3odXV5Vg7C7sA6Gusr3edG9BU1qqmrEoNVXWqr6iJ9cb2H9wfo0noHKu1M89tw3QmJsYNOFetvyUqNci9+fC2bt27pZ4W19WdXnXv6FBtXZXGR8cNmJsMHpvi+4c8sqU9bW7l6ennX4xHdiz/wNIc02MTmhgy8KyvVYP1hQ+W076GBofU0lxv/avWxQsfx6gcI5a0D16Eqa2rsb7gENjy9OD+fQ08fGDwXqgDBlbLC0vOb1t1VWVuR+X6/T/7c117cEvNbfXau6PLIKgqHsUePH7YedZoZGQ0dK3c+jTU/1AN1vuXn31B0wbnLz73pPWM70Sux6emCOvu3NhURfveuWeXvndzRtenMD4FqtheUZM7OUwHaK+vVLnP6+sbDIDTkisx8uBfLOppoMpIF22f0RzMSxjSx3YhGT4Oss4YTjosky8nM8dtWxbbI9I97vV7Q15wxX1GDeLMcolRdOs0ozVMxKf3HYbRtONxunkDnHw6EB86cez2kjLAmWUT5Jmk7xycJ8Y4s2dswXfOxiUHZEMcziLHo7cAM96zcSPKxEa+kadthI9pr/CN88aWZqAixU/ON4BWJhvOI6d0PUCe6QAoSMutjF/KYmK52IkHJ4rrAWKcBn+R6oL7yCHxmc5Tmam71PuHUs7pRDzkBX3kgbNOUZIM8DPYeh6RARDSvRzpCPH1EvMQNKLMXA0qEYKPSOf75jGti8UjWwOPiG/5WWbBp38Rn+imh1wAswEmnIY7yS9F0rju//H0h2NAOiCQ+gyw4tvUYaojZJXqgj15xSNk60mwyD/qIOQXZFN+HFIHuZPESypfxiuyjHpyoI65HvccLck0lyZoJ/pcz+LlyIVeBQXv0pFJ+F7KL0VKdW4ZOC5p8WfgBHLHd0c24bng69OgKwXShq6RB7w4pIEVKHyqncRZOidPeAAzUCcx/5h8cvwnHdwIfx+4wnWFzLKcyY/4dLThO3imHNQldez6owNIPWIzMr4I6C15QwteCOSZhXSYk6V/ETe3UQLo4TeijVPo4DvVGek4IWbBb//2b32XiyQkAcKMwrtwMB2JcyE12CIb6E8metIIGXlAsRnRwhl+IiAXMnrlCXiZQuRDBTFyQmCiLUrOWiZpyBQ0mt5CyyogU7SssbMnTyeLybjkS0OMCrFzm1hcdwNwY/O1mW0eOBZqYW1DX9rnRmsIhlNFWYzSzIeFYmexNMuq8etamF80H1vp8d/4uEbtkCampmLJBh6pzUwbuDkOn6phjSreVkSQlH/eQANjzTcc4ZE3G3Fm77zzjobHRmNNKNby2rN7T6ygDshprKjWAmtdOX4yJgyvr5rupJ5+8qlYN2x47JG++Uu/qJ3d3QYsu1Vqx8/cK97SY55Vl/elRtGtTS0WDg08fTh4wfkzl6urqzMc+ICBy7nzZ7U4txBvbTKxvzyA1qzu3bkr3tKMoVdLB2CJ0bp29YpmpibiW43vv/uuHty9G4+FmPP20MCwqqraYHAoHmE2GCwBxOudtsp8MxeKuVbXrl1Xc12DJb+hjVXLyCBmZmohJtVfvnld9x7c1cDAgF77zKva07MrwGAYqO3UCyktLjDwGHZ9bsZq8w11tQEIB8eGtPfwfr35zs9jbl5ra1u88cgaYN2dHQbO9TGiwpyibEHfysqqWACXt1lpAmh3bNZRnNl1g9dDR4/5HKe04jpcUIflx+NevivJSOC06+vG7Rt67/zbBoHreu2FV9RYXeeGbf3cWouGPW1QSodhdnbatLYNxMs0ZzC07+AxTVqHmP/FwqX/7t/+kQYe9MZbou1tHVpcXtLs/Kx6WZjV8ti9a69BZLN1YEw9Brdb7gCMGkiWlBdranbGcRfjsee8y19ZVqK1lXnTadfysoGF20dlPDoo0b/4o3+vwdFhA1kc/mq0Y4wX31gsdV3dvHU7HnWXmcbnXj7tdrCkFz7zmroam1VaXWEAXa6dBsvxZqj5Lq+pM/Cv1eLqnCpamvX754Y1tsL8lm25dlRdsKkKA+rOugpVFPGIsViVpenbiWml7DzraIl1qSLqCFsRztHpaf+5SgmbFI873DDCefgXhtxtPYydr6U9hha7wyOp5DSJx8g49DJ7luo5GfTo3fo+6bgfTtRgBnpBk4btkNtFWgJAN2ur0MeJrJtHQBDtHptIeqIHHYcoDgcuZ5TBN8NxcY07PicuZY2s/Y84UVaXiT28hZMPB5fsIE4pyxf6yQkl/sN2Q8u7cCIck9D3AlBwHNyQDw6IezgI4qW2gW1OtJJPSHY4gbqQZ7Z35CSfFDfWMXNcQlZK6h7eQybE52IcJxqpXpOz+wR8+iT9C38Q9R4xUohbuZDVDyULeZkHLuGUkSv3s/W5oJ/xwZ54jEJnk9YJxIcvAHJ2HvOkzAflzoAX6aGXgS3if5rXxC/gL422Up/Mn+aN13Qv99/5Jjkkx51KQzly4Mf5U8/BN3dzvBPYR4fD17J6inI5nQ8iDvxQTu5BC5lEPtDN6RS8oGcQQoZZmSgvtOD9052DRBm3kx3lgmlGWXJ6Rj4coJ/IBz4SqM21X/JzOdFlwCttNEbzHSfIxf8EBHkqxpdeUvtJ5eZhRsZM0OZHIv9DFwFUbLGWoP1AAkY52o7DBgFY4TCTa5Yv4XERiR/0LUPKk5MncaEZ8fwvq8uQoTdCRrfg2wZeAaAMppjbkJ7j+k4ux6g8/2hsAbi8D4Nl4ZBhMpYpkAm0UEYMW9bIOCZg5CgwDbDEhhghY6SYA0V2vBkXxtMMJxCIMqSG/OlA3ksGauSPAaQHzTVGT6A1tWQefZ1rC1uFxldFdgVFOt2RryrWEDKPTMrHsa+aJ773uGpHFSDRNGlW2XN0nAQjd9mGYFhWIHp95q3EDhWhMwGQScEIjzIvzi9ED37OzrG+vk6dbV2qNcjqaW6Nx4p8m7G2ukZ5ywabjB6aMoCUegm5Wrl4Ey/kUojTMpBZXPWxe+PxxkperKbfZmddUV4Vj9UYCayqqIgV8ZE1b9hZCgE81g0AHxnc8NiWN2TWGaJ1ftnK15U4QDtgHiEi7/6+Pk0bcNI4mbuFUgOuujraDeKqNDkxFZP9WX9r586dIWvqlPzDeZlzHsWyREVXV7NqKktVXVpkuczEtxFv9/ZpxABk2WDlbu89dXb36JmnntJg36Oox3jbxI2uwMBgYWFW8/PzOnDksEHGiG7evKYZX+sdG9DQ7Jgu3bgcAPnYsRPxqaVdPTsMmJb0s5/9ONYva6ivj/OrV6+6Y2BQOz2ln7/5U5dtQ6MTE/HywCCPZ12GK1cu69QTT0VDWV6cjy8a3Ll91wD0Xqwdx4jP5MSIZbShR8N9qrJsX3j6+VgVf252VFXlhSqx/I4cPKj21iZNTYxqywAOYHjvwQM999xp89QvFizscZkPHz2sU0+fClC4sb6pvuFHuv3wnvofPtTRIycNGJlXV6Zrd25oyACr0PFu3Lpi8NWv8bmReNTZ0tqgE4cPaHxkwDxMGEhVuKPjGnA9TI9N6+GDYf3svUsue56qy4psuJY1NjYZa3H19vXqYd+A7j/sj/ruc703VJWpqqlZdd271NTZotr2Nk27jay5ZeDepw1uy2vLtWT5VFcUum2V6l+fm9SK+ND0ppq1JItBlQZcPQ0VKjQCZBQJ4IXjApCjY4zW1hjE851GztF7AsfJEDpYN6MH6fpIpy4XeoEe+5hfuk7TS86CS3FuOqGLtgWAX5xD9Iy94ZwYpYZOrIP1KeeWBZwLZ9kV8sucArpCZxJ7k3U80S3S49xjlXhawafKASVsYXYpnHrwlMpI/lGinBzimiOH83TgGB5wZvAdHc1cB5h2mtFCjklOztbnHBOgTR7eRaG4DE1scgBc7E/ux3UiQtccJznEtRTgPYj4DzrUScozxYFnZJTxRIjRhKgL6GHj09QU4kZa77kHH5Qt7kUW6SkJsnOsx+X5a/zwI67/BdAOmaRRruzxXwAhyyZAQ8RNumaiUeZIE7JLdj4C9+I8xU2yMS3HjVwtB8hxL/jxFv7P5/jMBDy4HrFjikfk6XP0B1sX9e9rlJs9cgrAAV2Xmcg4eNLBH3INPYeIQ3QqfAgMISQ2+AfvqS65E5v/UU7KxJ54Ge/s4TfqwnHJI9qA7wU/3kd9cs1xI1Y++kauWSBlkscnoIv8khxjlDdXFuimukx5YxvC59p34d+yEPl7j2xofyxyHrYi0gbhlCv/uARnlMflQxc4RozRnrzFS0fec52Q7QlR15HWsjavQc+3U3tI/Eb8yIcdeed+ORmxBR3HDX3yj/IRM9qjrxX8zu9857txkUJ4C2H7JqNPgA6cvFNoyY4a4AV6i8boNMQFRDH/CWbYMsWAXgiziF4kSDa9Us7jNZ6rxoRQmHecWF8FZQvmzbfpQgshJyWk0AmQEJLiJYGiCAGOfI0KQ/2m1/NjMnmAxe0CLeQl2vsbStVdzWiZex4+Z2Tq4rWrGp2Zjc+qVNdWqLHWoGJqLIxpdU1t8AWgQpAsjspbdbwJU9/Y6G48FWv5mBZglMphJI98Y5IiPHI36snKZ+eVb+ea580apiIWzDKfUdcuMzylBofBS58EYUQNhzxhR8mnZSanplM9WIZ8DJpHjzjpqamJAEsACCa0M0LHSBQrqPM4dHQYEGceTDcaquWOtFhSYY3Gbx5D2SxjRr4S0GSoviTkypwctliDhoZhPlcNePmw95R54q1Siz4AKet6sawGL0bwqZ1igycmfa8uLsRQb0NLm4YAdcUFunqbt/MqdPLYqZjvtLq6YbDlnidOwPrCchI8k2dkrbmpRYcOHFB3R7f27dpjR7emhpo61ZRX6DPPvxDz4bq7dtihV4Re9N5/oAP79qnLgJE6++jCebV1tFq26wE4WOqBxsUCs/cf3DMQ6jZo2xmP5phbMD2JzLZjrt6bP33LgGtcu3Z26+7tGzp/9ox279yjHc3tKs5j2LpYMzOjum4QODM9H59LWlpa1K1bN2KEi3lzfAaqy6AwJty7bCjHiIHk0NgjbVH/BcW62/dA7519X6WW0872nSGb0bF+/dmf/aEe3L+luzcuqf/BNfXfv6r7Pr9/755WDPomB4a0f8eOWMh2wbJngv+285tcWtWVW/06e+2BDh08oN/4tW/o0NFDOv3Sq+ra0R2dAt5+LSuv1gkD11dfflVvv/0T7TtyTP/uL3+sy7evGGA+0rmLl7VtQLGRv6nxmUnlb61a11eV73rtm87TDx/ayebxFuWWmvKWVVGYp1ojr6YyRi3TEgjlJcxvKHV7NVhwu2J0jXmCyYmkEREMJW8fo6PEwdjSLtCFDBhgOB87HzeuMIbE8Z6WRk8Z4cYpR8TjJBc3gIuPeeSEbfKFuB6bf/xF8DmcRZuM/O0U3M7jbTTXD6P79L6hkT57VBqdHEZpeTTPdTb4hyhl4JBrtD/4gbcATS4bto55hAEwnDf2g5A5P/iBhyhP7jo2MuMdOjiuKEAWl3RRPuebc0LhAOEqJ4Nk83GKUfrgKxykz8PhkB2sR9p0jbI8TucN+kQKZ5uLx6XIPwK8JpDBcfAbvEI+R9f0YjTNSZAvAbox4hMy4Tyoxr0UnDquUUzS5HyXN/KirOhKgD4f4/QSS25vOT5j73P4yWQffD/OhrpMgAj6UX9czcWhkxtRfQ6tAFEuB76SG9CL9u491wGC0Iibvk4dUALKSXicf+6YOv504Jr/Ql6hy6YVgMj3Ulm4l4APnWvKxZvo+F/oEifydki8AfiSbmRtLJd90OA6bSAghImn4xRihJUMHVK8nH77PO2RcdIR6pbjhB3gOeknGCEbtY0nY0Evxx9HjhNtyCfoED6GTIOXuE6ZP+E55e08MvthOWFbGJCIddl8LXglbi5NFhLoS7ShSdpczJTGZYcP4oS+QCBoEBdwle4RL91KvEW7hF9fD7431la3o/FywxGZXxEjDrleAqNQDL/SsyMBQmKeBo9RigwuqACIMboB+EDZ6N0i9BC8e5owCNMLi8s2LIVhnIK+r8FUMl6pQClwkIY/KQTAin0MVfuYtMzTAfkCohZNNy2cxrorW7oxOK17k2taWF7VjOvoTn6TG+eWvrizSF/ftaEbt+7oo3NnYpRvcn5Bw1MGXjNTev3V0/rMkyfU3tyolZVNdfTs1sDQsE4ePazpqclYa2jvvgOxFEQhZaBBg1hMG36ZNPfo0UCMZmCEl5eXXBJQuu/bMZflbdr5FAbQsURitGmTkQkrYTRSB2ROw+RDz3xjrqgoCQUjiLBXnBYljB6Xs2bkCgeYZ0dHQKniUY1vrm0WqKyABSR9ZvmyHllJAb0r1jwx6HI+I5MTKjWIY3I9ihk9GdcXv7R+EgaL3pl79XaYRQXmHAPpcm/4Rr6BbRi+PIPNwjK3Ade3z7m/7XKxXkp8h29rRUVb6TE0yp9fVRnA797Deyp2WdpbOgzO+MBq0jnKztt5AQa3l8NA4Rj4QDgNrSy/2DK10eHRgXmjd8t3A5F3WRkfAy4JsLW5zmO+NDl62bpCuart7JmYzhwBTGkYadchi6paa7VhHrdcL2srzAWrsi4s6ty5K5pfmNLXv/4L5rdQP3/zbXUZuPU0tqmvb1BFVeWaWhizTs1oZ9tO879leZbGm5WzC4tRpm2XZe/B4zHKir5vmO8//qM/VH9/r1546SWdfu4l/dGf/qkuX7uoE4f265e+/I2Yizc63KfZqeGoF0aneno6rU55mjfoYemN0eEJ7WzZod0Gdf1D/Vq2LFY3rCMlZfqnv/sHmh2e1dD0hl57/oS+8sWXrKO9+g++9S3X50qAdl42qKisRp3U2tRofZrTD958Rxev39FW4ZJBVJGmlpa0uMVI5LqqDOga66rUWFGjV58+rTPjVfqn55ZCDyq21rSrYFpVBtt7mkrVWU1bKFF9XY3KsR1OyzxIphgwqb65qS7ANTYEI4fuUlfYDJxBKJ8D5zyqwbbgDHiEH8DMuvPYqIfdQBdpIRj8ZEAz45uC25v/hwH1Ac4oLjhiZqf8L9LGMemxTVD0KbaQz2qlieQKgM7IDXPjSJON5pEfeQcNBxwuI2LcywAf90hDe8d2EhMHFGV1/HhE4ngBWBwPsJiYpd8GyKJ8qdRkFkfsvSMfQsjHF7C1yIGbHMfon+/TRjBhOL3tLR/AEz9kERSwbU6G03Z6+OMeto/78BqTkl0GzjOZZXIEDLLP+IFv7pNfHDgV98gTQJ1dI1Cj2Sr/HKcycjfdj+Br+JiwVZY50064C4908LOAk4ePEE4ufcSDpreQhzd4yQABx4CqdD057wD8zotyJ6CUABuBeiJNlNVpskB6hAxd6pTOKyAOPeIW+oNjZi40mkuHMgCV6aNvTJCn7tBc0nN/A3n7OnSoQzrpUUYHbOZjGXmXdDzFhZcoN9R8OdN5zqOcuXQZQEKmqSi+zp/jQg4qpCUdf1wnJfoWj1FJS1zrccQzkdApX4M/AmQpO+2Y8oSs+UV+OZqOmpWGJ1scQId1JGPBWrKPLZWdNGnE06nMC3LjLV4wR9QLBByHekQ34TddT4Hr0Eij1+la3CejxyHJ6jGflhHlZB+A0jRClj6nbBZAyCABX3i1vv5X/9U/+S4RE+LcylVgMkKcM4cKh8YITnVlVRgYGm44aGdMA0xzu5LCo5wxKd73ySSQeDBhRQJghGF1et9LhoDCokSp8LmyhnC4R2GKGT2KXmQa/SKvAIiuiABljk7Dp/CMzPE4dGwhfTooz4ZwMq/cDdc9acvgjT1V+ujixxqbmVCJgUgh5WpoUk1jg0orSmJe0OnTL2psdCrmIU2MTqiH9bpY2X1qWg8H+nX+2hX9+K03tXvfnhhJ4k3I5paWmKzMI70yAzCzrfv3H6j34aCGTOPOnZsx0bml1SCwuFDVtbUxJwwFokwoiqXu8gKozGtJRRjjGjtE5teY0aiDMisQb86lHrbPnRdvUQYQBohYkdJ6J26kpriZV6xigz6+IVlk4FdQVB6LvbL6L0tRHNi9X51dPaq0g2ekipV9twyWNryhsNQxyshq7db44JH6Q8FQqkKWTnBeW/kovpXex733Huhnb7+n3qGRWAaDiYw4alPSug1v2Hfb3QIbo+rKCoOL0lgpIUC19Y46D51wigDnGFYDrc1N6w2NdD21g3Xzw6gcvTQaLrqK3vL5G+YA8JhzYx1DsabpuQmNjI/HfL2x0bGYAM+LFnOLzNVLc/d4eWBmekrTzJ2amY6Nx3EAJ96ybG1p1LiBKoCnuqouaI8NzxicT+nffu9HOvvxVe3s2mkjWqBzV66becvH25Zlxegg8/HGJ6Y0ZLkw4X9laUFtBvmdra0GhxUx+R8n0uJrLdaltaU1TYxPxXpXFpXBFnPU6t2GcChF1gEeMVeprqYpZEP5VixjHxrkGexUVGv4Zq+mxpfV2t6oV159Vh3tDea9xuBtp0FMiTtMS+ru3qG6uvrQnWyI/8ql6wb7W3r5+afV4PqZtcymh8biTc2ymlrZImhm1brXuFvv969rcD6lq9leVW0h89wK1F1TYlAPEEZvS6w+m6G72BvmWXDMZ6piVNwyoh0ku5FowQrOhPplw7bgkKjrmItj5QSYkCYMYViClDbtcse+B03OcqR9CWeQjgnxyP1TxhVZZCMc0E7Ow1L3Nc4jDjbN8ej4RIN33CTDxEfwxLFvwWM2z4OQRqZSyMqL/kODvOCWslEmHCSuEdoUAAMewMvxg36On4wvAu2GDXrRPk0T2THVAGeXgQvopZEhDrHH5P8JuAjO/A/atHnKn+oE15sCnQoCvIYMTRP/wH34JG5y5HQwk/w4z2w+58gy6gh+4CGuUd5UtykglZQrrGf7ND0mzedz5MdlRX4cJ5CX6iASkNZblmfiJ+WRQLaDT5NeJTlFHF8O4G16URe+kF0Pmxi0Ie5zZ4CeJ9CT8or6j/iJxwAHjhvy8T5GJP2jXqEffEPS1JAHgf+JptPkrsEndRLn8Mo19tSf91n7IHUc+5fKFMmDh0/kmvbwFvLydaJF/LjDHv4/yZ97bKktMI8tgTxIURbKGpn5PNFM+6zjBIagrFB7zFOOJptLHHUbI2OWUYB/E+MN5Vx0OHLcNCqZeE8+lQ4ec0mzsiBHRszAEHQAsydV8EF5YvCIevA1eMLWRF3nQpIOex895jFdQy6YgVQPRKIOfMwfl3yOLEI2qyvL26zjRE8ymHEPDmWPApsKRCgcEw8ZFdneNqBhvocVkC2526R0PBJCKDjaSOctFRgKqSAIJCoOQZsprgUS93EYA/9IlwSeKhjglTV2ChCr2a+sxaMvRtEWl1Z8zppVi1rZ2I6PXF8bXY2PJa/aed1Tlea3K+0MNvV/O7Wu3/+Df6n1siLHXdHC/Jram3fo7/6d39C/+9Pf1zPHj6iuslZ1TW06uOeQfvj9v9L4wohpz+jpE6dUYDm99/GFeEz5t/+D39DCzILGeQy4MB8GoMgOj8eRlIERt3U74XULqby0QEf371Bzc51qDEJqq2tjUc9Hg0MxGbukhN5tocHYiv7wj7+ngrJKG61llRdvq7p5p/JLm7TtummuXrNzb9XaikHMEm8kFWiNCrZ8eKMNVILzrqmvtqMCbVu+RaXOs8FgZDrWByspSfPR8py20s553kCjpalJH57/SNfuPDAfrFmUr+bG+lj9vqgwT6effzbqcmRs2PXC1wMYHaNRWyld71du34g6PHHgsD46d0kfXrqlFSs+IKDUbHz+xWdjgdtyAzy+OlBsWoyGrW+uhxNadV2F03ca9AHjz7foWP8rRgPdAFbXVlRgOYUjclRrhE2S1RTwFfqGzqRHQDPTs7rpspRVNBl0VBuk0kHAOKGr+THBnlFJAEq21hq6F6O1ztdFivawbRBcXmVZWq/7HvZqeX1Vm66nibEpTU0sqO/+oEasb/cf9VveBZZjtYE16p6vY3t36/Thg2rr7IoRx+WlOd7n0MTCrAHjhhpq6+Lty3icz0iJy7Gd73K73grcsbB6G+hQnzZgBo+86btJ+7G8MNk0ctoJbxibY0TnextqbGpV086DKpPB58KWfvjnf6kzl6/rW9/6ZT3/3BMBniYmJk2vWCwIDF3KumQgODe/oNmJcf38xz+2fMr08umn3M4WTb3QQHZB+QZK05urmpxZMfAq1Jlbj3Rtc4dzKo266NmeUl3RpmpL8vVkt2kXWBdrq2IpiVLrFG8w8qiOqQc8fmSeF+ULY2odxri6aGEy4IneMQ4Y48eIGnMfIzgRHSvqkjpDF5nvhKXJ/iXHnowdIS1H8UlIti3ZKOqffLKXgaAfI+52HAFCsE2+lvhAHeksJjAEfUbe6XCSLmWfwBE6RTryIjC6FdecJ8yQdxQXXkwnRjh8zOhHvHUVqSCb6GADY7TJx6m8OScatjHlQZrssRUB/gmh1y4jct4Kejknngu0Q+wy9KASbZDyQj+jDd8+Tm00jXzxAg/nONlYE5A2FnY+lTd45Ef+KCnXM4fsrBJA4F56pIh8gzlomFaWdxYSP/gK12n4DsBV6nhncaHFMXlk19KcH4Bf0gfShw+inh2FPbKKUXZfz+STxOG6t+ySv8qNyjo/rmeAK65B27SQXco/pSdv8gq9cQT44Hqix0ifSTg9tIiT+KeMpun4aUQUQFMU97kHffIEwGQAIkoKvz5As2gXyCurK/JlPiMFhh51E/I3nUjmdOzhLY5J73vZo1ICepI7jHjQZ8QxK3sG2uAvAW/HDzkkXihblM9pH6+tFuQT0SweNHjKwhMJjsEgXI84Ts+gBe0WHII3YOUBOhWOGjzQsQR4UU4CfPDyEvVGHQceMd90JhjUgDQ8MNoV880s59S5owMGrywKDTjOFT4CtD85h79UjNQeqf/QD0LsqDOX/7/8x//4uyBHYgfi9s3UQNLoVBKK79EwnIDh/iUKa0ND4ZlISm8WA5o9Yowek2kkIWUbxgonkhODmcsqICqBfMwkP/4ywTOSFa8Ex72cAiEQzh0PZWJJCSqduUcT09MGSfNa2S4SuIQ6WXcNL6g4lpcoHb2tlakRTZv/ITuYxUU3kPUSPf/kST15bJ8Odneou7lZW6bJo7QzH53XN3/l69q7e4eOHD6kRhbv3LVbJ/cf1P1L12KtpfMXrujOvV61d/XYcZQbvPTq+q27Ghge1e37fQEAFheWY1L34NCj+D7e9OSUfe1GOMBdO3ZYuVZdQTI/G3r7zGXNGbFUGaC1G2RtlVRqhXcCrdd8x3HZBTvz4cd2lBuqrWvWDec943L0PRzR/Zt31Xv3fjio3fv3qLi0SNU1Teo5cFBj2xUqb9+pvXsPaaxvUD/94Q907+4tjY/0xSOf2sZaXb59R3sPHtaxY4fV3tEaIIkFWln0tL29Va2dHZq1c8ZQorBFJa47G97rfDR7ZjIe43Xv2KuHI1OuA6m4ApBXbLftso4MadQyWTNoXjKIGh5NI1DtHR2qrq7W6jIvTODQkrNw8nAWeTaqa4sz6n9wVyuu2+aGalXaQVfaWdcUl6rWeldWZKBYXx9LZABomhrb1NTapfnlbXV2tam1sUY9rW1yNAceAxYbkLWoprJKb735pqoqa3T48FENDAxpamwsHoPyqDTfhi7WNHs0rD//qx/oo2vXLe+7+qM//TPd6X+kyYUFTZi3ghI3KAOuxfw1LdhYLBltFxpcTY8Pa4DJ+677Xfv36g9/8D396U/+Uu9dOKt3zp7RW2c/0nsXr2hycVUPLJufvP+BhiZnVNfQoiIMmSEPjz1pm3EGT9s2LtZvbdnYWYcKePvT8oq267ay78nn9V/87z93+6zW//yjW/rNb35JC0NDLkdNjAIi6+bmplj7jBFu3lBlRDkZjW3137uvwYf3dWDfblUafE0ZqI1aX+fd7lfd6Slze2quqNDOlno17Tqgn9xdiLctWS6kVXMBsGrcsWmvTPO1KsrLoqdaZRvBKC1vvKJXALCsd0wI20Gj9kY7x+jHelUGaRgvpgZgO7AgWIMw6I6O08XgEj8CgkB54jBdS3bMeuU40OI6dio5xsQDxpdIMZIUtFPHEFAYvPkaWwYeOCajzMngRMKhxl3CJ3lH58F54UQymwdrmWOGtwSWUrmgSRxIZLYUhwc/xOUa8UjLcQJXiRfsN5EyZxc00A/Tw14SxxeCrwi+nzrCOE6sLJTSPmgRgk66Q4Jw/D7CpqfRu+RgYr6T96QPHriTyycDNMSNskVIx8ETWfgKtiWlIJ84eBy4z02qOo1oMSqRFgKNtGz+l9KZp6irSBV8ZU4Q2ZAm1WG6l20BLPh5T3popVQpHvUPjxlQy9IREXoBuKM+EjBkCQzusQwMPBEnPcFJMsj8bCoDOaUtfi4otONe7pgNPeY8gAY8ItdcUmglvpKMAlTl0uAnATzBby6XTMTRhryPcw5iA1ClemBLHVwiQCPpm8nGzfAHdJxMAR9NevKBn9j7l+SBXqcRyuTHMw5S/MRrAkbRWXB8zhcX00f3KQ8ja7yUAzYgL9puAD7zy/xK5pKzEPbjcubyZw52xg/3GQ2D5ipTF5w+tcvEG+0+OhCOT5xMV7L0Ge0oaG7jUtgY8+iITmP9dDlIC5jjOukKfvu3/q/fBTAxjE8hESzHKAMCjGeXPuLRAJXIa9OrNh4gb5YKSGArUz5HdGwEgTJQqdELAqRZIDRWKp6RjIx5egIIH6MVdEwhKtPH0Er5p8JHryb2DE3mPp1hGtmbkYsrBjdzC7E+02ZBuWbmWVzNvUJ70ak8kO+WdrTWq6NgSiPTM6qorVR1VbMddYe+8vrLOrqzRe//23+toQsXNHn3oeNMqaC2XKeffTp66jzCqyivUGVJuR71Dejj8+fVtWuX3n73gtrau/XVL39eNRU23mtL8VHuk4f36OShPdrV1qA3XjutX/vm13TkyEHV1zda1qmHeNggxwcGZnMuSoGB2oDu9Y6pu2ePfvPXv6lf/9qX9cIzT+nlp0/oy68+b4B4VE+dPKnOzjbt3tOt08+fMrja1osvP6s9Ozt09OAu9exoV4ePK6prVFBUop0Giv/0Z/3qm97WyMxWrCQ+N/ZAF899GIr4la98UZ1tjaqrKTfgXFV3a5M6mqpVW12mHTt7NDYxqpnpifgu5k/eflsfnL+giqoqNdY2im9ovnv2vC4ZbC7y3J26WFjXo+FJrawsqaGmVMcP7dO3fulrGuzt1c49e/X8Sy/pyLFjBoAH1N3doyYDpjWnZdI7c/Ewjt65x5bvBjGvhw8fuGEVaG5pTXd7R12PxZocGtewgc9gb79WDGrHhkd05/Yt/eSnb+rkk6f107c+1A/felfnrt7U6say9u3aKT4uPW5Q02agh96xCO3i7Gx8aL3eurw2N6WbBkQzBpDnr11TTWePkXql7j4c1Hvv/FiDlsNmTBvZVHmxe2A2PCWlBVpYNRhemdaOznoDzEXLsdYw2Z2Rgk211BbH3KgVl617R5d+8N7PtLDBG7FW3aI8rW6vuU4mdO9Rr+7292rUch6ZGNbkxJCKDTSOHzuuv/rxj1TTVq83z7yrzp5uvf3hh2rq6tIHH51TcVVZAGaWtShj1NRtoqFth/7yLCv9b+rEnk6DQLeBmSHLctkA8qFpHgsgBABjdBofQY85vjJhnRwd6NfQcJ96dnWrpKJKa3lpPmZFcbnLzUffV7U0O6W25nrdWSzR+w8B4jza3lBL3rLKCvKiHTSU2m7wOJHpCS4vS55gQ1ioFcfDCFRmoHAc5BFA2z+MeepdYgXs4CmDjReGFRuCIXOyuIn9yAxy2JVI8f9vzLlHmuz809ezeJlD9mHYF+hGnr4GP0RNjzgAwxhjRgBS3Ojd+4TH+BAIewfP5gv+sVMY+xj9MCGuQycK4XPKHsdkTvo4wwElOjFaxj2uB31SJzqUGUccwCJXRmgE/5FP6qQy8kq8kFOOBmApwFOkccQcS8gz2qJPsc2OGmkiD0cI8GV5BZ1csniM6XwSb1lIR/T0IwvLMzm0nK3PARCoJkDmG/ylDOPe48Al7yhXyNu8E5Lu2EHn4vM/+PIWeTjPjBKyir13ITPkl0uXjdpwnskzjaIk3aKOwu84EvUSehcpc6DGckz6k2TCdUJcMz0Cvo106C3xkg90uk3LjPwdkvw4T3JkH50Sh1Sf6GnSVbLI4kahcvkEsIskzidXxowONLJAfZCMeyEHpyEZaZxFBO5l8+CgnuSW4vKP8mSjXmkUK7XV4In4pssod8IV2BvmSuZ4zgXiZFuUywF9QOY8lYgpTMjKckfOjIBjIdJAT1pQmLpiPhcAMKtXNnik3vnBF0Atpi44DiPrwb9pP87f/LMx2oVtDD7MO9iDkGjGUfwPEE5+j68gM+rUvPoKtiLxk3Ss4L/9b/6b76ZISYY8vkurdoPakyKTSQjemQYwyw2N8vglayj8CMRjkmHGF48Ag2lvoEoYpAdLfigOqWJ4O5eehNF4fAqtqJgcs2HwyN8CoyJwMoxyMUeHx4zLuR5xSVGZexfrGl9kQngaHZvbLtZGnhvr8rzqFu47zZSaW1u06PSDj8ZUkbemropSjVz4WLXL66qtqNHpr35eu04dVbEram1hweBoSRMTE/F5n+qaGoO8WbW2d+jy1V7VNdTr6OF9Os/q9IuzBn82sFsryltfjmUUNrdXtWvPrgCqLLvw4EGv415Qn8GILV8oEquKv/3uRxqfXVCTwdrJIwYmrXWxun25y8p3KMtKC8V39sbHR+wEeXOsXJOjrBbPHJU1rW2sasGAZ5G5eps8vpIaGuvUO7Wqv/+5A/r8kVbtaq8xgJQOHN6v5597VnUGPsyVY1kNgBRzwniUyNISfGJhfm4mPeZy3Z2/eSscNI1oZ3uXps3rhZt3dPaja2ppaVeb83r6qWf1wumXDHa69Y0vv67O+jqtLy1Z5tOqrKpR145dsU4Yc9NYV8sVpKGBgRgNqa6u0oZ1EN0r8Plg330Dq1nNuz4fjS3rBz+/oDNnL6u/l0nhkzHCWcTbe5MTTrem0bEJldW36gdvf6jBsfH4JFG+AQ55VDnPp55/Xl0Ge2fe+1CT45MGIYcNuioNKhzP8tu7s1PNBqG7Dh3WH/zFD/Wv/uiPVFPT6DLt19T4ePqsjuu+rrZC3/z6V3T06EHde/BQVa7X//DXfklffOMNfe2Lv6jXXnhRX3ztMzp16oSOHT+magOcualR3TOIpA3RmNfck6xpaFRPS6N2d7XbiSxpdWVGfLx9d2erTuw/puamRg2MDGnaALR/zCDTvYjr9+5oszBftx/e11q+wV1Xh7bnx1VdaZ3bLnGaJh3bt0un9jdr1gDptaNduvL+mzp14piefOJUTBlgLuL45FTU6cr6iut/XTNTk8pzW+zv69XY+Jj2HzgUj8lXrVPVFdVajRdaFg0at8SaX8uupw9Hi3Vj2j1Tl6l8e0N1BUsqsZFpri5RrYEXb4imx4sYOtrrRjwCiMc1n7It2egXTT915Oh9JsPJd1ppHxivGI1gczvHkKUOWmYIvXGDw8chnaT72JQEqnAqxI0RJNPDkRAjLBn3HYmNPJARLw8BFnEIPA58DAp9P5yM0/NokPmu0en0OaAgOrPekw4jTpk4TsAjOScIQQvG+HGfPDHacdk0YgSB44wnn2MaSckvAMCnHJ0vPY4bTsQ0w/HZDlPGyM8hHqfkvCvXcqmD70wG3ABgZfY4rlM+X4ua8HmWL3vyytgghMuDjo8yEEMImTsebzCnMuDYcmUmU7YcD5HecdEZZMdjH9JyPdUpzpJM8SRxI+JziXyCpvOlbgLk+zh4QWa+x6NddAu/RyAd17NFwONRXy5vykfwGf8ikDd8kDfgACeNjgAKYv6x71P/1FMqQwJb6FT41QATiVdAQ6rzNJeMeOErySOO05Y4BAwCRpKOwStlYgNkh36bR8pLuSlYJs/YYN57yhuHaRfxIZ+7nPImrY+THEw/znhh4JPlYJI+ode+5z/KTfwot/mEBvIIejn+CUHTW9I7ruDn00ghMg+cAT/I2OXgPGyBzwHC8dTOGQbfDrSz7JgQ7HjjWoZH4JN6pW2BKWg/REJm8Xgz2lOiz54OCjoDr4TH3PsfPEYHwvxCl/pkQ0boQyQJ/lOqgm9/+7cCeKUIqbK5yR5hEbKeX7wqzZwbH8McgeNUqFSRCJM8GFYNo+KzLH76MHOuUfuXGTiEEewgSG+kR5EIpGMycVRkUOeTQ+mtSCqQyeiAReY7sCgkSwmwJAFvAY4vrttpWGAWwDKPHvOczvGeaMnXyFCvhg3Yevn+XGmVvvELb6ipqlyD1++qprhSmyXlajq4T1t2mGXu5ZNH/+CALl++oqaW1gANvK7KWkkXL9+1U08fzZ6ZmYhlA0rsbLi3yeTzolLfr1dXz26XF2XK1/jImAEOSDhPpaBzAw0WfL1w6YamF5dV21ilz7z4rJrrK53G8golYqNO8nTPzjfP8TdWDRz7BjU1M6uFZb6NuaoDh444b5d3aQEBqtkA6aNHS/qjc4N660ZfyKdwZlDTE0OxLAajl1umz5fbeYzY2bUz5oQx2Z4VvjfWrJh2luWWT4n5fP2zn9XJo8e05+ARlbd26tihveru2alf+fqX9cZnXtHe3XvU1tKkHQYTDbU16r9/P74CwBIYOGuWVCgvrYiXNngbkknlw4+G5QsBNFh41v0HK16B1g2Ux4aHde3uQ/3BH/9YfaOzWl1f1f7d7XrqiUNqbm7Qg14era6pzUB60KD49tC4ekenI79nnj6hp546qfbWNoOnp3Xt+vXQxxkDaFbWtwR189ZNDY0MxxITgL+1jWWt+c7FO/c0YrD02muvqaOxSflrLG46GY9dlxbn1FBdqc72Vg09GlGVAcYTR4/o1s271u9CNdXVahfLNTQ0ma9Og+Y8A7523b5/Nxrw2OC4Srddt/OrarWBOWz+ql3Pz504qb3dO9VS36Jf/dW/ZSkUqLS8Wpdv3NKIyzY48EiT5n3AvM4vzKvcQPXWvXs6fOBAtK+GxjZ9MLquf/fBfS3Mrbs8+Wov3tRHZy/qmZefUVlVtWUb0Cne4ozHNTYqmPGSgmLrxJgB6ai3MXV0tMfHrMNQuh1th03IV3GZ65HlV+oa9YN+aWKJVpkvQzPVFbLUSaE6K5kTWhC9VCbaF+aMJ+esC0ePk1G3zAiGQQ2jlELYEp+GAcRe+JyN4Jjpmo/T6IOblCMnW5EbbfI1bMynQy55clAOmd3JwFvk70j4J+5lIAVgEPYu+Egf82Yfjzh9Df7p4JE3hplOIemxf6TL+EqPElOgLNljv2AL5mDGAfmlkIGYNKKQ5r8hFxwsTo0dcsHpmVPHY4MU1zKQwTU6ycmRJPtMwIb61HETTcr6GKT42mN5Z/d8HCMLppWBOegR4INjaGZ1EDJDls6XGPCTQAdyT/QCDPl+0oFUB8gU3xBUfQwd8qI+AGeAmaxcEEn0Ey2uQRnW0/10nMAlaXwMPR8kcICukLHLE2kZEeJ7wrZ7Ub7cJG6ieAvgjFMFLDo/yg0ZHDiySXpjv+DciIc8AG/wHvdysgmnbLbZR/be+AfgjjZhWtRFeoEMX5h4Zw9t6oYBDPQ/dIhyOAL3gqDPUx0iG86DQpKVj+E7gBghCKZD0kX9mBZ3A1zn2ktE4763lEV60xPQEXrusqa4po4eRdwEcCkT99IKBU6e/jmueYae05AvT2B4dEy5giXHQdah32TqP2gRNwsco1vwAMnETwLjWTyOuceeDV6CZ29RR95DF/rkn0bPmFqVBpFS+oQ9In3ov+slmCSk+/wCbPoK8kUO6DIyID58Rf1+59vfNvBydEcGQfIYkUeDhDCagQSTYKOA3qhM4sNUCIhccgxEwRwH54LC0FAcNQSTKZ9PU/wQRG74jvydhvRFZpIKIy48oYTJMOCb06R+Quo9JsEDHjD+PPtlFIxCzq1sanGN3iPGc0tzeWUBhH7hxSMau/uRFtyTz3e82uIq/af/0X+olrYmNXd0qqqrU4V2Og27djj9mmrsrNDRyenJeM7c1t6uHbt2qbyyUlev39KDvjE1NtfpxdPP6MiRQ6qprYtRKUZYyitrlVdYouaWdtXV87mVJKix0RFN26lTgRCnDAUGaENjUxodn9OJU0/otZeeV5nBB/JOWyR19E2NjoxodWXDTnheQ0PD+uJXv6qTTzypnp6emDP1aOgRMVViYNfRuUO3Rxb0j37paX3peJcOdNRq+MGtkFmJARqOBbZmZmdirTBWfmd19pKiEh0/eiImVpcaiC5bN3pHxlVUkqeWnSf1P/7FFf3+u8MaWNzQoiq0r7Nd+1p5jOq6MaDi0eH05LQGBwfjBQnA3BMGP7FQbjxqXQvguba6rqvXbqh/eEhF5aVaWlmmUg0erUumMTExq/fO3tCDhxMmLD15ao9++Suv6Pknj+ngvr169ulndeLkKS2azg2D0JGFNVXWNhuM7NNXvvCqSovzxcKgJ44f184dO1Th/KcnJ+Lbm0NjQ2rr7lZtS7MOHTkaI3G8ZdliGTLyeLfvvkFwk37079/WN954Uc89fVjN1WVaNWhrqKlRZ2Od9vZ06dUXX9KFM+f10YfnVOE242am+dmp9OjULW/J8fne4907A5oYm1PZVpH+8d/9u/o7X/2iXjx6XF949lk9Y8C8z+C8p2OXQeCwAU6Vvv9XP9bFj2+4Pg34Sir1+dc/p6eOHdVJ69mevXtiUdjr1y7rC69/VrVllda9Jv3BB3167uRO1VcU64cXRvTy4QZNLk5pZGJEV65dD0DulqKpifFoV4w6FpWUGpCvqff+HYO1Ii3Mz8R3P+OLEtbP0uLSMCQAjHJ3buiM1HTs0e+eHdOG68qtVE1aUHW+nYzBXpd1pMTgq8o2BPjClwJo50xex/lgl6Pd2iZgQ5j/EE4kB05oF8no4SIccnYlwIRtBRv3OEd5MaTYhzDw/nEtDHWuvWXx2QgYR3MQNiRCnKZ7GU8EZMKjCMqclifA6GKAsTd2uO5g8l1aCFA+5r/CQ6R3hMygp7kvn/DCPXjhGEcWZfEWgADd90a0cPBOFo8IfcCoXwTim1+2BFpzzjFlETTIO0ZQ3M5Ji/PifozsxOMgS8jXkpxIkxzP40C+8YMu/CUeCKQL3kw/jeyk/KEV5fGP+8m55+g7PcfwRt4sp4AdiLLyo8CUJ2KbQi4e4Jv1BEnHSFd0zs1GxHfgf+IqHSOL5KjTdRxfFoF06Ba02LLrAca8QZKUOMgoke9HPk4IvXjKYx1Njt3AP/TVB/6jnlNUAFOad0YdoO/YWq6HXJyWwD3KQmJoQZ/6/LRzJwSfDlwD1NGGiEN4PMLkOCkNBcjx632Sf9KtyJ/r/oWuOV3St4zvRCPi+Jyk0PBphEzf4JRrqSOQADy+G3qkjTjeAzZYtodH7AFWs3qBOCGikV9qh4DONCpsjxOyTCAtOn4hp9TRSvVhfqJN5Gj4l+o9xeMafGX1nPJxZAfkzj0CbZvzT9cV+YddIA+npb0gL/IGG5GG+yHfkE+ii6wpS4QcX6TP4lF2dIfSF/yTf/Kd73IxHn0Euk4GzDEjo4xp7yL4chDnetazg9F0L1VIFNLnMdkuCpJTcoLvwTiBSocez3upxBCGz+O6mSQNwuAiIC4bkmaeRKoABLcexpEROpZAYM86STj9hdUtzay4PFS6G/mkKqMxzY31qW7xofYf3KvK0hLVldbpFYOmTTujOoOvuh3tqjfoKqpIj7Bqq9JHpRm9aWpsiFf/WYrhyuUrBkkTml/YVHtbs04cOxSPVJj71tBQH5+ZaWluUWtrq+pqa8NARQEBTmPDAeQAhFzCODJSNjo2qQE72X37D+rJ44fkGojHOxgxHvvZJFg2m7p9545GRiY1Mjqur/zCl1RZXRGPQVG+sdFRy2Q5VgwvKa1QR0eX/uTSpP7X713U9y48ZBhBe2vsLDdWNLe0EhPiGdFjY7I/35gcHRsLRYH/eYOw5vqGcM7nrl3S5dvX9bmXXtXJvd1ucAv6+kvHdKi7TTubyzRveU1OjEX+Uc8uG98VHBkZU6f5YKSDR86zc7PqffAg6PNY+PLVazp787JmFubU1tbmUmPQDf6LCw1sR/Tjtz6ygyvWU0/s1ze++LwO7uyMOl1aWYs3W+eXlnXp2i2d+fiyCgxQCgpKtLunU1/7yhsuT6O6Ortj1A2am3aWQ4MDKi0tVnt3p+7cvacxl3v37j3qaEtfFCgpr9Rf/uhN3TCPefklmno0rX/w97+lo0f3qbUZ4H1Ap59/QUcNfqorS2Ou2ofvndHhffu1u6tDTQ011pEl9fXeVf/DB9pwnnlb+Qahk5oYnVdTXZ1ePX1UPc0VKsnjMe56zA3actvqNWh+NDWlKgP4uZl5VVXWuR1I1eXllmGrGqqrNev7fHuzq7NDZz8+q9a2bgO7I2ppbFV+Ubl+93s3NTKzos8ca9XcyF3dun5ZNQaUd2/c1nC/dWBtSRsrq5qxDvYN9Ovy9St6+LBXN29d12cN4pBXhTscdAbQ8frmZk3NzYWNYI4mj88WS5v1/VsLWrdQefDWbOBVabBcYqDbWW4g1mydwYgxF84G2KYnljXJRryYnIuzo21j3NjQ37A7lkM8TvOPERDsBsbP6hT2hcaPvSGEg/dhDOlj9NPlsBXYkCwe6ZKNSnT4F7bNeXHOPeLHqIQvMGqPXWR6ANcgE3k7sGcJCi6GbXNZuA8PxIdAZsNSSIafaxlQyfImTrbHQQW/vpfl9Tf5R14Zr5Qxux/nuTRBHyeec/gRBdE4f+RK4Ho495Q8zjOnyUVok5BfklGSXcRznaf4dH4pe64nHzywJX7iOo7dP8ilOvTP/EHTiVIeoCOyjX8ce8vxhQ/heG1t5bFjTC+EkdR+ilEX6AavnyLjQH2QT/DtsmVx8DcZsIFfbCp+B7DH4AMEEq30M4WgwVvWOM9EPtUB5Q/Zh+xyaXxOuSgHACQNQCRwnhUtfBt8xQVkQJ0lXUgx0j1kHcDQ+cA39BNQMOiyvnBOetqPjyIlpYyyekv1QH3mQi4/aIdem26SD/km8JalJSqBW8iYdIRMrzIekj47tSNS30HbvEKDe06cJY3wmK7LGnQ5dt5Jjs7M1yJtro44ptMRo6HIyfeTnJIckT1U2IccqFOnwQdRRuJnIWihQ65ntsc8OrAHrwTwMr+wDAiMNTd9LwNqkEs2ISdXIvogdCALnPtHmeLU99BlJ1HB73znO/GoEUooaWIaQYeqBYMwjQASmvNVn7PBBBnHs9isoiNGCqkQqdFxjftB3CEN0fM2QepRMrJGWoxdQsg2LsSlgUfcNKkxDTUnoBhI28eccwxoBHmvcp3v7K3nacrAC8Vgpe2x/Brn4HKU1+rQ9qj27u42vXzduvFQlRWlam5tih46nw2y1jC4ohmDiLyCbY0ND6nMeU+MjlCweGvw/NmzHBqA8jmdVu3e0R2LZvL4Mw07IzsrFijex1FAB8Di4NCQFgwaimykGwxqaPgMcW6Yz/5H46q2011ZmtTYowH1DzzQ4KN+tRjA0XOi4u/csTO9fc9OtkgVtaU6c+Z9jZrH1ZUlPex94DxWYs2rJ559SW/emdWetlqd3teiUzsbdaS7QWV5q+6dL2rdCtXd022poKTrmpq0w6+silXwZ2dnxXphOOc1F3Kcz9n03jYwqdToyIBeeuppff/CI5VXFur3f3ZTu1sqlb82H3UFKAeczi/MatsKt+qylhaX2wm7QTCUW1GoRwOPDCR2iuVARsdGdM/ldG3GtxjL7Zjz87dVUVaiO30Teu/cDR3Y0aX/4Bdf0ctPH9XC0oIqGus1bwCxXbClResNwOC++W5ubtOqwRgL4b7w4nOxVlRdTY31zw7HDnLNgGhibNRKvq27vb36/Ofe0O5de6yjNrrmkxFF5uq8+c4HGjBgXF1zg9lY1K997Q3zOKi3Pr6nqw8m4u3SHe1tml2YVm1Dkz6+eFWHDeabm2qsDy1Bv9qgvbm+zkCjSOOjPCocMTCdjVHRA/s6ra9z2rZeLVnVNy23JYPSKYPP4ZlxFRqIM6Ly+c99XnUGg7t6unTkwD7t45ufiytadxm7rRMP7vfqN7/5DVU17tK/OsOj82Id7CnXM3uq9eVTO/UXf/Z9fesrr8WH4CuKS7XOd0ZHH2lxbl5zs9OxHt2lG5c0NNqvl155VVU1ddb5YoPgFZVU1Gn33l1aM6CqN8hrMHhdnV2Mj6FfmcrXOwNLBovuYFm2bXkLbiOFqjMQba3Oj4Vxy5nP5frnES499UrzgMGKtXVcZkYwWGIkPbJI9gXDiu3AqBMeOw7bA+7Rjrgf13yP9kDTSo/ycg7TcQF32JjM8JGG68RJ+2STwvibmaDP3ZwjoqMHX9HJc7bYnIwWhhjbFo7QaRNt85qXQFUaqYImeUSSXMhOsLc5J+s4jhnlpXz0+sMOIyCCCeAcsYkZrzgr7pIXPGIXyY97AQSwl5ZzKqv/e4Mm8TMWiJcdU65sI7/khNNN8spklwEcN5LgLw59L5wb/EKS9DmagLzEF6ObOMB0PwCRr5H+kwCvSb6kIV7mBFkgOUuLnfw0WIj7vp5GRRJBpJPJL/bxl86zMjKSks4LAiRQDuiHLvqHrYg1Bt3By2iTb5TP96LMvhqjX6aZOXvipXrKgXjzyWgOeVIv0GDkOMBmsAuoSGAOuQS44LID9OAryR93mEaOOSeEf3UcftkxvAQw5occ/aPeuE+ItLnzVJZcvefuBT1vBKqDtwSTDuTqA19mmvjVrBMA84CxpAeOY3nCJ+XmdsSJfZCNEHpherlqeswD/GYRSUc+8BoAnutORxQC/JKOS9Rz7Kk7/ycNdQkfxAlaufLRfmnPYTt8HrqU22i7xKcuaHPECTm6/MmnpzjkR7wAvzkZwRb3qf9g1eeUB9lF3jDt/wXf/vZvpzleUfrcJDikbQeYBM2wWwINqYAZc6kAMJ9GxtJ1aHCdtwxRLr7/mMvNOxeQg4xGFDjdSevnWIndGFgZn8ncALpMCbNRMBoAcejxMKeLNYzm7bhnZufi8zTEJX8ej6xvrmkyFlJ1egtnbrtQG9sFmnNH9fmOQgOn9+L+1PS8jh17UmXOb3F5NspW6HhbzoMV6ytKKuygZny+oYbGxlj8dGlxKT7Lk29H1m9n2tHWpePHD1tWGJck+Cinf4BW+MLwxeMcO/vGpiYdOHhIO3p2hPPhrcZVA4LKqlqNTs3Emk9H7cQ3VqYNhkajzAAvKnxpecF8zWjEgKirvdlgZl2FvKq4vBHrTNWUl+nwoeNqaDHAqmpQ37hpb2xpwkB0bk1qqrCMZg10bt3QhMEKi7+urQJ0t1ReXWEgttd87dLefbvUtaNJFy99pAP7D6jACthkUPbcS8+rrbldjfWt+sP37ulO/6Q+d7zdzlfa39UYPdCauhq1tDQ5Tp3qauvFx6v5viZrVLH6OWuHuUriw9F8mBygBch6+sTxePlgc8uNd7NAVdVluvXwkT46f0M9rfV64/mn1dRUG5PMK8zLwtxCLPlQaJDT2FhjXi+rprJBK/Or2rGjU23tjfEiQm1NfSwPsrW1Fm/kLS7O69Gj4RgdKyzGKfDB9nKDTYNROhSG3Tfu9BsEj6isYE2H97Tp1Vee0+XrD/XBlfsaRx8s64aK1KMtLa/Xret3VFldYtCSGiKfbFq2btY1GMjkG8wZFA8OTWhyftlApNR6nmf+ZzRnPSoyWGK0lm9y1tXV6boB7t17fTp85IheeO5J7dq5Tzv27bYub8dbjusb+frCF7+s1c0FlVcU6cjBYyoqb1Z1TamB4ooezazr7PVxndhdr+KVOYOuUi24fbQ11VnPC3Tw8FHt3LNHTS2NBih57jAUamQCsFepe/cfxrIaH1+8pg/PXbL8BjXgDsec2+dGYbGaa2rjhZafD63rzgSSWleZ66M5f0n5rsf2ik3VGTSWVxZFOfkuKvO8WEaCt6PpXAHIsCdpRJy5O2nPht2hA5Wb6PPYRgDaMW4E2mgEn9PeaW9hp7jtdBhp6BPCiHrLbFayUyTN0QJVmT4TrGmo0eHzhlPIjC6X+MAuhpjOCoALk2lyYZPIONo9F+PP/6LVJwCY5ZFsXopH2ojvQD4AgejVe4vg+/bvwXsATtPimHLiAKLzSrmcljTYhpjeYd7opWeB/DIHSXzSknfGH8408uCcPOPnfC3T4NX3EQCxyZu7CUgk3uJaCIO/VBdcJ3AOPyGvKHMOpJBfrn5TgLqDC0w7ID26Qdm4lQHuFCfzQ4lXQvDuwHnwyzER2DvfuE5ZXHaWKEHedDSDju8nffIx5z7ibV/euo2130w6nKuv54oV5Yl6MC/kTXmIA132cJTpG2VI5bc+WW5pPrLp+pc+LZUAGo8PAXGUhHv4VvTlsd7yIx+f40sIALZYc4r6zVKaUY5C1j7OQBfp+Ut1Zr7dzgjp8f4nPp2Q5Iu8UtqUX3pBIJWN7RPQAh98rzjTFab8JJrmKkgivUTzMV2OU3bBUwrpAjKENlviN9e207/UnhzVJCKEriJT2j10zS/FI10aXU8RGaBhoIc9MiME/45HHaTykI76Se0yZOvrdIzgBTBHJHgMcGY5hG5xLWSaqwkIuZxR0z7OaFOGgu8AvLiYy4TKZ6gcYhB5XGiHTBBZIWCUNJwjSI6jQk0sKsXpmReRxScTWOI6tOPtIJTOFUYc0lOx0KXUKb9IlpL7JI28UdH0NvJiMnh8MDt4twO2gqOwqClKOz67puUAXhta3M7XfKxin6/q6Vs6vK9Lv/brvxGrkjfVV+r0c0+oqqpKi3aMD+7e1wcfvi8WbWPOU6Pj0ANG0Hyu6IHBE28yFpdV6vqNu9q7f6/279/zuBxUQvAc/3lbNH3WaHxiwopQqqbm5phDB8/LS4sxmRnV6+rs0bpBx0Bfv77w2c+o3SADBe1obVdlRUV8LBowe+nyZd24e1dPHD+hlvp6jQ6PaNfufTr1xLPq6OyIOpuendbs2LCOd9dpcG5D/+Znlw3WFvWNZ/ZoaojlHxbETJWR8Uk9fDigkdFhtbW06q2fv6ORkRFtu+4f9vdrYGjEyrqlwQcD8aHs5q42LSwsWo7S506fVEVpoV4+1KFDPbU6+8H7MWJpdbDsGClAD7Z0z7yeP39eN69f1aOhPt24fl0XP76kCx9fdFkuxchLZ3ubmhsaYhHfzXXXM/pTUqBrt+/p8pU7am2o0isvPKmWtgZtWlg4E+bzWegJyJRVuAxT1gfeVtmyPHrs/Esch3kh26pnZNFg+pHLxIrw/YMjsUZXRXlJ8CpsvOPVVJUF3Z+8/a4Gx8cNcif03PFj+uzLL4jPA42NTamiKF8ttdXayciW8190R+Ptn78Zo3yffe21eBzOvLamppaQWalBJUo9NDwVo1U15aXat6dbtXVVzjbP+rHuOu5wulKNjI3r/uBAgPTd3bvV+2hcAxNrejgwGovurrrcJVU1qm9usoXY1CPX1e6dB3Spd06/95Or3k/buRTp2N5WPdtT47KOqrraYHVxUfluEyw+vObyLbkOt22AWF+O1fa3totdDrcXdypeeOa0+emyPGxQSzb1/Msv68Ktu3rrvbNuHyt68okn9W8vjmp0CcezpRqtqDZ/w6C5QG1VRap0R6qinLdjWUIiGfqq6sqwJ7RvVrOPj1T7mGuZbSFgO1izK4wfBtr3U6/cdshxoo1lhtf3qbNwLuFAMOIJdBEvG6XiOKP/6cB15xj3OE7nkE62j+sY6TDmbqG8bELbwsEwReJxcLLHxj9ofKrT6lNoYI8AhJEP1B7zmIw7LxGl/DjmKQIOhkIm+wrNcMy+xi+u5O7jZNOh45oPQnYecTgnTZzHaaQJHryFXU2Xk0wdiXuJNqM7OG74SW+xEeAt4vyNEOVzZNIlWaV681/cS2my3LKQO/eO+gs+8RGWW9wifUSg3H8jbdzwNfZkzIF3EQ9e/EtOMZUx8ZdkCi/4nCSzJB8COsqC4PgoyHGOnDLdYsPnwFVytkSjjClv8gqdiXwc3/oScXHWPo9RI8sSHQ9QZhlBJ+Yz+YfcIJVGDKHuf1wgn0+VI+voE2/bFznORYt0lD1o+RcA1BdJ+9i3u16J/2nQRYh4bNG+EsgLIOx0xCN+yDPaJXQSEHU2Mb+NtOSe0U3nKSTaiT8SUHa4YuHS4Ng3aA8hB8sp7ED8ciH4hEBqc8EHdWk6oW/mJ/TGEZBn1J1pYgt4EgPtT/OVpeEYPWcQCBuUaBBSOdgzZYJ41GOMpiF303ns781agM/gEV2GLnWfwBzpyK/g27/97e+ShELSS+IijEEniDghmYZQI/giBY5KTPf5NhMGIY1+gb4TMswqFaagCdqnJxvrfJCfBYIi04CzyqUQKFDiG87SNZSefZpEz7L/VK7iLT7AS7WNOqyFMKwczItiLsrc0rrmDL4BXvA1nl9t87mtttJ17are0ssvvKCujm7lmf+ZiUmNjY5rdXlDe3bv1tmzZ1RTWxPfsWMu1aqd9tT0jIbd+79584ZaWpq1a88+XbMzZEHK3bt3hFECbGQBnsl3ZHTI4K1ZtTV1sX5SVLYLwMayCHyAGaVeZM6SnfC4z584eUy9925reHgogFBVTXUoEgshLrncN+4+UEdzu55/+lkdPfGk+jcqtLJVoc6WGj0a6NfUzKTByZKa23foD94b1P/y9z6j+qpyXTN4ONHTGJPnd+7d7XwVn405fPigxkdG9cEH59TY1qrPf/4L6unuiUnpXd2d6uno0OBAn/7qZz+KEbJTJ0/ru3/wrt59YFmvrcRk6q6WBgOGJdMZiuUJRr3nsd6m6/zcmbOqra3UgQO7oxdy8uQpNTQ0hRz37N2lwwcPhh7xUWnqnvrb3HA5b9/R9Wu31dZYZfDzbLxRuLjKYqvbsWZWpcEyejU3t6izF664fqZU6Trr6mnXgYO7Da6YOL4a8/SmDaSuXblqsHzbYO6Wy3Dc5TuqWtdJUX5xPFKtKCvSjAH9zz84o4n5OdOd1SvPPK0Xnnsqlruor6pWe121WhpqtG/vXn14/oxu3LyqkaFBdzTKLLMdoYeM9I2OjMfbm8usMWeAs7iw7DzWA2S2NNVZt4rDaPG90XKD+Dwrf9/AI9Vb/ptbeWqsbtYDA8Qrtx6q7+49l61f49NzunPvgdaW5rS+tKASO+ytlQUd3bdTv/zyEaepUXeDjYRBUPHirHVwKT7OzieWeIOULxFUG1wW2bGw2v4Un0daWlNZVaNB3Ix27tit5595xoCxPdpZVxsfH++OR4IdTa3av3tnrEn2v7x5352a1EaZWF/h/lJl0bY6astiTTEWTsWp4VhoozW1tWEHAF0YcQwURiwzetH2zSMbeoChop2QlmvJ+FkzcsaWe2w8enps+IMOuzQVgj2j474aaZNJyR1H4EIqQ9gZx4c+oB67xIs+3MVg4lDiEan5BRiG48bIOuAWsnKksmAbE4Cg/cfIjUNWZhwFhMPZYjcN1HlKwPI70RHFSLuMyb4mfjkmpE6xZeHL2FRoAIi4n2TALdKkdOk4jY4486iDoOl4MTLmawTKndKkMhDCNkf+6Rr2KqOXATfoED0XLQ7Sca5OzR9xGY1III/Ufz0k2QNw8Bk+9rWg6fJlMuBaBioj5PIIXsmQCCll5BkhbnEvOVhCyisix3GqEzZknOTDHtAVwDcnEzoA5JPxko36cY7/Iiq8ZvzGY+5cfWc8UT6OQ25OzDmAYTP39n3iLbKJ++wC0Pti3DNfcY9/UYTMt36SNpUFucTt5Gd9LfHkvKIukjwoH7qU0iZZfnoLHnwvAxYEzv0XNBIOcH7BV9LlXKyIQ0h0csGHpIn8+DktNoKSYsPZEzuuIxvwAbruQBpusotjB2gQ4lNzzifJNU2aT/RtB8wT1/EBgKnEf0qfAHbSC/hi0Im6BKMwbYh01Av7FA8QlgZ5aHcULek3TCUa8XKE42d8Uz/chEaqi2hHUUyDkaQIfMDTlIJIxlzGWBJq3IiKhjDJIcZbJ0V25GSSCZqCY3AobGYooMVjRJiAPoVC4BQisovrTm8aAChGs6AEsow3RcwbfKReMMrjHoM3HksW2tHQwFkniG/PMXrQVMsnYEzB8cvybEi3bTDdwy3pPqyO+kpNGxjMT4+rwYCApQn4esu93usamRrT3kOHtHvfATW1dmrXvoMGMN2qrG3QgB3jyRMn1eQ8WKOou7vFjt7ChjeDDh4ZztrJsho9IISPIA/bKc/ZwSFlFiIdGX6kB/fvxbysMYMqjPPi6rIu3bym1e0N9Tk+E8b37Dvk/DvU1tEZ5WW0i2UQurq7teo0xCmws0dGo9Pz+r2fXNRv/ZtLBnm1Gh0d0uDwgB2PZVK8rZ/ffqSLD8cMHCo1ajA0Mj6i/of9BjXX441GQCbrM2GMpyem9IPvfU83rt5yebbV29uvq7euad6g58D+fSorr9ASALqwWofaK1VSW6EH/TNqaqgLkMtbfKyyzyR2Ruo2cPxrmwYDPHoqjO9aHjx4QM8Z0HzmpRdi6QU+5zAxOWlZJEcCoN9yXbMCfEnehgwvDDCWdfa991WBri2vaXFmTrMGzLw5OGpwzAgo87Oq62oNaipjOYTm5uYYbamoLDX9kRhFq6qpiO9LVlaWRwNnLhaLfdbWVgUo5O20xVUDytIC1Tc1aMbAiA+aVznO7p2tBuxPae+eHpU7Hfqs7XV98ctvxKM0RtOmDDpZ+8kqrN4+vl5wx+pP58Y9pTLrYkVJrJU19GhYOwxu+Xbiip35nHWDET/mbQ2PzWrU9fDLv/AF/YO/+yv6z//eL+tv/8Y39Le++Xn9nW/9ok6cPGEAU6rqYnrN5THZ8J/9+Jr+/bm71pX0KZ5rV67FpPr1vC2du/gRX5jS3PyM+vvua3p2UhU1lS5jsQodZ828Xrx8Q/X1zerr67XsJrWyNquu9i4tTU1rT32DvnL6We1prdeN3lHNrbiD5TIVWWdKTJ82XVliMEfztQFKTtJ7jFuuV499wDBhB9DnZCkcy8dhxL0RTCrklYwgNsnXKBA2xYaP+NidzLgFLRKRt4/DuPqHY8HwJhAG3eQYU8DgJIdDQuwPdogQvHNuPYRfesH0dqHDyyGASQASidLju8RXOEHbsyyEDYU3bwHEUpaRM588ign8tm2ArswJhBM3H6uuz6ysUSYn5rEQcoRs1sPHdhBw8lyPsnujLPAVhj4EigPNlT8npwBttsFZHvAYAMMBYBEd4qCVyoRMI27EIX2y64lgRAgegtZjmomuT6I9/B8F4gHGsfNBOfjLgQbkm7tAmbNriYeUNs6jzsggZZLxBltscdkbsg0/xTUuRRoH0+E6I/aMkpM+0poueaQo9jmuA/bIDRlRBwB/nDEhjt3xQncI0MEHJjkmYMEx+kNcpuQEgMbm+YdP5H4CJX/9MXyAN+8J8JCWCXlckkTf8iYuMklv4lrX7NcpG22J69z/NOhKMiDPRDcrLyGOueYf/BEVXWOQIetccI22kYWM9qcD8eCVMhDw3djerM0Ez6GfqayJbtJheHtcTw7c45dOaK/pGDlTxiQjd85QCfPBZwbJ59Mhkyu0aM/l7ihSvnQvLSWRvfhHJsGnN+qF6UFsnKMP2Ug2LFKPyQYkGdB2GMWGFmCeujZbKXJwb+cVRfQFEDgZk5CKShmmzCkYRgFBcz8IOU70TP0jHfFAmAQKRyFRCJgCQCGMxNQnFc8WQ7sR8tI8MdNiAUUYj96H/0JhTfPxejmmS88onr06QhrGNWhzuppyNwKfRiW7uHZBkNDVkRVNjw2rqrJa7W0dFnq1zp+9pJmZFe3ee1SNBjtPnT6tVSvJuQuXdOvuA00a2KzEZ36mtXf3XjVU16nSjvg3f+NX9fyzT+jendsxIsS8nQGDrcX5Oa3YkQLCmMdz5+ZN87UVI0Hzs9MGIiuxOGmAXXM1akd83XHeee+dqKSx0UnNzS1rfGzKtJbig9nTBhkrywsx4X5iZizAQSy74PT725uVX1IUk6LXC4t1/uE1XR/vV9/9O/rPvnhSo1MLOrmrWZ891qGKsnLNTk7pyrVr2n9gv0FJuWYMlBaXFuITQSsGLD3dnTp28mmtbJWoZ99J7dh9VC3tO/TMs8+puqbKDnZLnY3FOnNjVD88N6CXjrZpcmZK4y4H4GvNIIkPbbP22/YWE+ztAFd5DMtnjKp16eLHuvDRee8vGLCuqL6uTguzBiuWcZ71j8U8W1uadGT/Xn39y19Ui8HUpoH42uIiXstAzBW7itPPjyUi+Lg3HQAmi9eaFst97N69O0AQOnvx0nk97L+nxZW5eFzZ0d0Wjyh5zAho3zLAywsAwdyyGgPeJoPtZgM06+Lqupbnl7XgeuRTSvNL8zpvIPPjn/3U9Cfc8rd1+NgRg6lR3bhxM0DXmMEtc0UAy9UGteUVpTp8aJ8aG8o1PTOsXbt3qtI6NDI+a0C7ZJrWFdcBzpg5iwsLNpKuz6K81Vjgt7a2WDu6dumDgUKtV7To8K5ubbqNLRkAba4vqdCGY9byaS9Z0c6OBt0edjkbG1VVVa3CfDorW9qxY4e6duzWgWNPaM/ew64b3thj4dp6DQ2Px0fYd3V1aHdPV3xP8/lnnlV9Q6NaW5nT12QZK5bZOH9vTOv5ZZZZnkpk42TDgSMsLy5QkeWFYaaNhkFxCAfjthzHYRRpCsmJJxuQnD/tFkNF+szBhm0gvv8RJeI5YGNwWowsBA1vYY4zmo6DvSF22BHLimPux3yuHB0C11K65PjQAbZkcpJDi3lSjoudyUbYyJt9OCDzSgbYo3SPa8lBY7uCb/58DX3EOAO6KCPTDliDkKkO2fwi5pQtLS06T+SB00qyIE94QGbwx/Is2ER4jJ8vZg46yQ/ZwXna8ws58TM/2MZ0nDYfRpzc3+PjLCB3QozmQJ9fjj5lo/zQiUv+l9HNHO7/UXCWQRenRrl4a5Zr0OMAeWcBKtCD7wTqTN98BOuRN/WARUwB3hLtOEvx44i5Wpab6yfxmtLHNwF9Gp17LnOTP+/RK+oNXchAYFa25IvMP8fmAZ4yv0XepIcme+KxUn0w4S1GRd3RzC4wsAEIRU/Ik3xi3rPbJ/lCG77jCYiJJ1m43KR2fBgPXt2WmG8Vbc+kKS/xsoETeOEHDZiMvQPyinuw4xBy4Jcr5ycDH6mNw2s6pt6dyFuOVMRLG5ehmdo6pPFzlDGY80Y5COQV+hw6nuTBHp4J0EobRF1XlnekzB0DSBNgSvPxYCXlTT4JdGV1h0yw0QksJt3mOjL79DnxoRVtlzZtXpAF16Gb8Y5+wD85RR7+BTB0HORKfRT8Nut4wZXRIffC8AC4fWXNzi0tZmbjYoVMj/kSI9ELpOdqg5MpNXEBZChDMjpmxIRgKt5E8R4mWLsr60XENfb+LRqVZuufgNB5Xb7QBgfHiCLTIwp6ZpBeLAJAGVkok0A6RjssJkcjp23N2UnMLq9rwXrHSu7o33x+pRY2V/XVXRVqb2pSbWOrr2/rRz9+V9Oz6xqbmtfQo1GNjQxoempE9w26mODeWFevnd07dOjwgfiO4uLGst596z0DBN6UW3S8G1qx8xwa6NfS7Kwmh4Y1PjSk9aVlO9ox3bh1S08987QlvR0T5esb6kKm81NTBrHL4sPWrBrONyVZO+zowX3avaND2wVWdjc4hkF7dnTFtwHPXL6ke30DBg9devbUSUOQAo3OL+rtm9OqqyjRc/sq9aP3/lKtDZ16+snnda53TveHZzQ2O6/asmLV2kGWVxm3GLUz6bqxqU2lBpEDwwO6/eCBAWVdrDDf2LVT//Xvf6jf/Xmv6tvbtX9vtx1roUYf9VvRC/S500d1uLtJ3zzdo1J75cGH92K0qzy+y1eopcXZ4P3O/ft6aLnUNzdo/6EDMSEeHeJTQLFEh0EJc47mDG6YR0O9M+K1c4dBjsFOS12DDuzdpSXXZV1zswHaokHtkoYGBy3zpXj0w5uekwa5v/Wd31JjY73zzzfwqNfM5LRB/JTu9N3U+NKs7j3ot3zrtWxd6dm1wzJg5XY75vVVTc9Nx0Twjc18nf3ogtMtanFhXk8cPq7nnnsmPvOzsVEcj7KnJuc0OTrsRlugNstvcXpJEyMjMXm9pbUlnGZ+nhthgdtJUaUBmmWRv6mGWoPWYjvZ6gZNTUy4TPMxr4qRru08N0qnaW9u0sSjRzp15LCu37in7/34Zzp/5aaOHz+qheU1/U/fv6P66lLX/WGtz09qNa84Pr00Ol+ov7r4SBf6xvStJ3cZ0A1ol+tnfPyR66ZXp049rWHW73J7Hje4q6iqiN7gtgHY9Zu3VFZUos+8cNptzO2Q9jM/r42CTfGx2e3NgvgY+KVrvfr9jwfdpsrtfbdUtb2uhvylANnt1fmqdp2WlZSrspLFh/nSQpHbYkE8puPtTuJhGtJIUc4JhNNJwGnVIJdFaNNntXw97BJOBI5yxtYbxiyBJJ/naEVk02HkNnqeOWeGnQnb5nrGbmFP4npQZAuS/M8dY6ecBydORxzu4JgTqErGNgXviZ9LS4j8fB0jzKj/3+SZsrD8DcYeoIWzd6J4gSecs1NjW+PlJAdsHeVjJCUMvfOCLR7fpZDjBZ78B48Ao7iU459bOOJwzE6fbK8dB/Y9G8WJexanr3M/yccOxHxQhBiNiaKk0gYN7x9v/MvtSZtPpwta2cVPhZQmyYRb2H6YpN7gnbqnzPBNZOSROWnj/VwdUg6cMueJfpSaC/7DCeM34rGf05MGmpQTMBf14rjxg45lRTw6i4zoUN6QQ27L6pFjHHasL2ZeOY9s/YN2us/bqXQ04Yv64m7S5dDZiI/fBJyls090yBd8CL/IPvGcHDfX2ZMk6tn3OCFP8krXqH/rhq8l/5wmhaMvVCFxY8vlGXoNn+SxwVMh4qCDCXySKRiAAO1gwmmjU+EtvRUa2cWW7mfxqd9UdtJAMck9LgQfnFJHuSS+BaG0j2i5uFHWXIAG8qW8pAudzO05iDbKD33ypcjH6aFB3dMOGNkqZmF33ycOaYnHBcoJjZCfs6UuqDvwCyEBMeuI2yyjpCTLwBcyzWSMHUC+1H/cMb8F344FVCPfYBol4FELlYTiwCSv9VM4kwomoqAOGLFA5d5Ah5CllwUzoegQzIVoXBY5CgYN9jALUOL7jyDfLD2PpkCsBOhGWhc6EwjHKDuNkFWk02TPvHBcqWEmY86IGJPRF62ri2sMZ25oyQ5gxn30gi2XYXFQhQuPdOaDC/FR67/68Tu6cfO2jeC2dnbUGADMRf5bm3lamJnWg/u3DaAm1NzcYp4KNTI8roH+QfX0dJu3rVh/isdaV69c1d7du0OR5+ZmdO78OR05eszxdmh6eiZWHmfuE29Mjo4Ma2F+1kptxbC4eLOuqb5Zv/xLX1d5mcFRpQGuAdG6HSEjIZOzUxqdHo+Pdze2tKmjtVvdjd3KW9/SuJH09f4pA4ctPdlTpTMXLupVg66D+4/p935yQ1977oB2ttapo67MQGU6Pga9e9eugNItre0qMWC7cu2qeh8MqLWpRV/4/FfMw6beeOaAy1Wnn18d1ueOtOmDd34Yo4nHnzytf/yvzmjWYOn7H/XrmT31Bp13VVtTqVLXHwCZdaiqGxrsrA1KXdc7du5QR1dHzGubmZ7WLPOL5uZyBsq9CdcTj3J4hRs9KSkrjDcgJybnY/7L+vq2hiamdf3+A4047aad84wB28TMnIrKyjQ4PKTjJ06a31bt2b0jlhXZWOcL9kt6NDGi4ckJDbvellY39N65CxoaH9Wf/eB7unj9ii5evayr16/qvsv/4GG/3v3g/aj/prpmNbd0amFpRZMPIyGPAAD/9ElEQVQGKT8985FuGMT0jwzqquX1nMH03u7dGrjXb2D9hBraDJoWl2Px3qlpgzOXb9Bg50HfQ508dMT1sV+t7d1q7NyhNTfLTXcCNt0wj544pRXL8omTp1RZW6ORwT51sKBvdbMeDo5qZm5BDdVVevbJY3rv2iNVV1Zof3Op+qyXvGlYVN+hBtft154/qNOHulWmBf3Pv/fPVFdb53osVW1dmwFng/r6+ywvy9S6CJhnvuDFy1d17/ZdA9xGvfbqZ7S0thQjoBhe9HjW9YjxOffRJf3u7/+eHlUc0mZBRRiVlu15lRfmxYfKu5x/uffQrXCnCEBRUMSwvTtTdIrCSdKmvHcbjTadM4zIGivBaDvP5OLxiPUgHjmHVbeiEnJ2Bd5Ig2NKYIVbyWBik8LR2dDE4wzSO5AfeSR7Zjr+C7OSUkd6tsx5Yns4RheJC4jKHATXkmFPdAEMhMwR8o9yEWJkwudhfE2Tjih8lpWWxVvc5BFzUIKmaZi/ZO8w8OlDwFEXgAX/MkAAr4SImzuPsnlP2dPtRIeQaCYZcBOHgK2HfowO+loCNCku92OEJeLHXzo2DSgRP2zz38gDkJAcH+fpehZSmhylHM00B44RITsl5Bcpc47O58RJvggfYjnjQIJOoh/lhV9oOU2k8zFpEw8JBDO/ieNP6ijdS1s6Dp78D19CfQWvj7e0I2T+kbrgGi/DcItREtJQfsoV2RAhMsjSow1BLnST+DF5PadD3IF2lN330BfqiOvYyowOuo3vobzEZ9089AraDE7QzvhIN1NxqCfySgAgV3/8XMdRRl9P8yF93bQATMiDC9xOcRB9aosBwn0fnWSOFXX+N0PIOUgnmVO3GR3+BXnnE22K88c00r0sBHhz2qhX0vs+e44ol//FMZmlOkz7DINQZjBFzL92fNoIi/fyohshi4csoRE0c3lEPWxDL6sbRr2ZLkVHwPbJdcx8ZDQN/SV+dG6cZ7RB854WhbctQc9Np+A7TK53nsF2lokjYiQ5jgrzD9AC0yyySeEBaChKNjEO4RP/seKQsQMMkGEogxlhVIseLUqRjGGqEBo/82MYcideGBqjEdJSKRwjPFLAHwE+kmFlmD17jsrK9RsxX4Z1qEhXVFqpsZkFGzUM6LYWtm2wVayu1ka1rD7UyvKmWjt69OZ7Z1XXUK1f/NJpHdrTrNbWJhUbCD3s7dfu7i51dbdGTxqw9c7b77vnXm7ut2KRVR5nNRlgTE1N6e6t2wZQxWptblRZeUl80ubQwSNmWDEatLy0YIluaXlxXn0PHqimtjroFBXmx2dv2pvb4jHl/MKcgcBl3bt/R4ODA9Eb5vM2VwwSmLd1516fBvtH1Xe7X/39/Tr+xBM62z8Xb6q9sLta+3bvV3nTXv2znw3q/viKZlc2NDq5rM76CpUWzOnGpYsqranWzPKSympr9XCoPxYSralpcr1WGAAc0kZBuf77P7mkf/OOgdPKlj57vFPv//x74SB6DpzSxXvj+vYvPxkjRDjrw7t3asFAac1lXLOu8MZma0eHeg1k1g12Tp08oSefPOl8xvXQZe9oaw/l5oUDepnzs4vR8+Uaj8haDPjOX/hYG/k1qmho18dX7uj9c1d0d3hYt/sf6tKNa7p665ZWrRsTM7PKL+bj6Bu69XBQt+49VP+jwQA812/f06wBxgoyMGC70f9AUxurmjC4GJwcswwWdbv3QbxNeGd0RFcNQlbMR4F5Gh0a1bBByocfnHV93DTdmzr/8ccxV+qN11/X888/r9XFNYPMRadZNPi9qx+c/UjXDZYemtb4+JDGRh/FnLM8G8oxA+/B8Tn92ADu6oO71l1rY3mFAaxB4uqmDh46rEfjY443pS986avau2evnnv2pI4f3atde/fqH/3eu7rh+nyqq1yndtZa3iPuRfGWY4v++z+7qNGpVf3xW5cMviv0vR/9qS5dvaB3zr6vCzeu652LZ/Vv/uxPNDg6Si9HDY3N1vEyt+9tHT1wSK+++BmVVpRaFwaiXbY1NdlYpBHAwrwNzYxPqm9sSPdKjtIScY3q2p6JR13VpY5fVRyfwGK+BI8ti0vcWy/A4GAE81XBPLqaKus6Ros5EmlKA4YVmxOLIwPWfD8Mq6+7ajFNYcjCyfka59hlpibgAFOEFLA12Je0VlLKN2yFE7Blj0XII4GMT1l47GAuMNWBc/hBFin/5Pw4D8eMffMxW8YrxvcxWDB97A68xJQAn8fjnpyDjKUm1jdjeZqYM+b7OL/iYhxCogd/2GDmmOGAk8Pz3VyZKWN2nq5lDgPQmMAefHArASI7hkSYxMHv45Ew6KQ7cRB23WmzPOA50ca5wFfKl/vJITuvkO2nQVf8c0j1luVgEqbNaF5urkxOhuwzf5HSO555RgZcizL6LyTs46CZixi8xBFpPtGhqBNG0c1zRoN0JKUs1o7Y0/EPgGIdCRBAhJRNHASPsU/xArCGH0sBmQfvPiYeI5YkTfJL+cbABaR9TDx0ijgJECV+IlOHTK7QinNS5OKRPvTXt1K+iX9uo5vhl902yI/j9Es0oZTakTfvs8eWdJQY3Q7eHI+oyRcnullZ2KgT2lCAuZDBJzwHb6abAvmlQZW45x9lChqhl/CRK38uScrDBz5P93P8hP6mCffIP+2hmBJmdMEDQQ7C3PMxep/Al9ux70d7NdsxEGQ6qV0EmaAdnS2HuMY/6HqLyfOmi4yZboVOMBpIToAzOo4xOui4yIDryAkeaGPQLvj2dwBe3MoV0PWI0qEwNHBGjQgMq8EsH8hmqCzmVljBQqaRR6oMsgk+U75xzONA7tHKeL7pmDE0mYbY6RXzyjnDuzxeSEaMQiGVoOmk8JZ6BgAw9giXtyjW4tEB+XAfQfDmIY9IWLiUhRuXnefo9KIVy2nsAJYdeamgVJsra3rtYEPMS3Gh9NHHl9TeUqevfuFFC9eK6Lh8GJvlB15/7bXoxV8wCBjoGzCgWFZ7e5uefOoJNTY1aMgOnk+s3Lt7z/xua9+eXfHZlcWl+ZgPNToyERPpCy2XvC33dt3UWSdsfWVZPTu74zM5NDcWYLx3p1dvvf1uGOhdPT3aa7q1ldUqt+x5LMdozqNHkwZ0w+rp3q2vfemLamupVm2JHVBhsa4Orugrp9pUsLmsOtbRKtvWE92l6q7NV11lkRprytRaua7pxQWdu3pd0y7L9376E7394bsasUO+e+OWliZmY82vycJmfdA7pc8c6TJIWdb9sRn9p7/0htbn5tS1e5/+158+UO/YqH50bcrlWpWbhPKW53Xt4keaMvA9dOhArH129cr1mKfGemA7XKbVtWV1tXdY3q26dvWajp84EQ1h3I4dA8CjSAY+kNP9e/36o++9q/cvXNbDhw+1YH47utv17OlnYq5YQ2O9Pvv6a6qpqzfIuKN3P7ysq3f7dPdBv4aHhg2+BjTi8vR07dHpp5/T/Yf3NDIzYcUs1KTrF12tqK7V+naBdSNPZdVlmp5a1KIBeZ3rlkVqWd6icH1bq67PAs2prrxSRw4e0jNPPq333n/PBq5UHe07AmhvF2/r/cs3Nb/pnqD19Je+9Dl1Nzfol3/l1zU9v2Cd3dIHH3xkcNhrgNOr1QW+RzlmfZmP0cKpqTFdv3VHuw4dj5cFVhZnVVKwqbnJYTXUN+tLT+zS50506r/744/1xad3aWLwoZo7u3V3bEln707p3sCk/qf/5FUD24uaNxDcDkdgI1BaoKGJR6ouL7Jur2rS9XTnfq9mp+f1xhuvx7Ipe/buDgdVUmrQ5DY/ZeDIm6flFVVuLyuaGB826FvTvfXmaOml26tqEm8W56u+rEAtpg3YKisrTsCLuXO2GzgjbEh1FfOYypNB8lZRXh7G3ofRxmNNIrcfPsSOYaHThXlKw/oGZDhgX6C9JwOLwUwjUCkkBxSLMPs+8VLI2adIi91II1DYocxmhSLkAjQw8PFYL9K5ddru0BGEbwL3yCOWzPG1FC8Zf9JD1yYkRgNYWgTnFrzZRtHzZQQXG8qof3pKkHrLdEKzuASTjYCjo3MZ130tOTvaCDxRcnhw+/N9+IwRORLnisU9bCY/LqUt2dUkAJ8hH+JBx0SpJ8rIeS5SxOEY0sRNeabyE7DjEZusHfXTm//njoPbyJ/LQd8J0nFycMiGsrJ9uu5SWtNwnkGSY45SBg65OLnzlD7lSQg6XIAmsszienssc28JbDhHyyzqPxeSbEiT4pA1fov6gG9kT5rHoMBpQ0Y+RmcCLDkH7if5wQt8Jv4IpElpvfHL3UppE//BX5wlvpEHHeIEhKzb1iPaBnHIIqVjD/1Ek3T4eXw+Id7i9Q3AFnkBGMgrdM3XkT8hZE/ayIvahsHEZMy3ytUNvpDCxR0fhjy55j9kFjfiWi5CjgbHwZ//xeAOefg2I3wcpHpKceAJXrNRZGxEBG7yB9/OIKvbkLPJUVef1AsjgsgkbUnfI3GUj7aHnLAX6XN3DPQkmYExqK9sNBWZUM/IiDzhL9mxRIuyFHz3u//Vd1OhHeKAwjjDCMy3WEvgy9di0qH3QdCVTiw2kkXleOM+wqLikyAAUTyK9LGZR3BUCbQwMMgIOZAvE7JDkR1iGNd0UOAQugP5wkdsDtyn8KSJuRTOn5Eu1tlimQkKz7pKGzaofDpoaXUzwNRSXqEWt0tjTk9HyawqDVD47t3Q0Fgs5Hny8EE7fmdTUKSHvX1aNkA5cuxoCBzQ09nZpb2OD3p+8OB+ADBGvbo6OwN4LS8s2ukUqbLSvf6KUu0wcFqYNx+rq2LVdxYK/ej8uZgPNzM1pe7du7S2uW6H7grdKNCly9djna/2jhadcr4NVbUBvEpdTt6+q61vdL6PdL93SIcOH9Hf+vWvq8pOk88U/dWFh5pbWtUvPrtD1+/c1O3zH+j0iy/rZx8/0DdeOKYLDyatGOtaGjMYmZ7V+NS0BkfHVVhWpgID0NXFFY2PzGh+0YB2a0Nf+/ov6KPrw3po4PgfvnFSf/T+Xf29V/bH535279mjHa216mqq0TM7mtRcX66W+ipVF7ruVxe1ZqBrbdDo+Eg8zhoaGo3lKRjhedh/3yA032BsQY0NjXbs5Zqcmdai86dO3Rx05uxHetrAdnx0Wldu9Ku1rUm//LUv6PXXX9QzT53QM0+cUktTiwHQYe3oZA2sYl0weH5kXnt27Qmw/IXXP6MXTz+lZ5553sCrR/t37wjH32j55m/lq7m6UX//1/+WvvjCa3rmxLOaM0Cvqyg0mLFcBsZU4riTszNqq27WgR17dPTAPh042GYAecj13qGW5qYAjg11Tfr3f/LnBlRva3R0UMsrONAqFbrT1FBSoAqDkFNPPqddXbs09LBPly9cMjgw2C5wL5NRDMtn544uHTuyV+uWHfObrty+p4H+Pg0PDmhyfEq3b/Zqj8FeaXGhastL9W/O9Ov07katToyqo6tdE8vSb3z2sFoay/XjMzfVUVakv/r+jzQ3Nqfigm2trWyqym3ktPW7oCRfq+ZraWlNA/cHokl1WK+LDbh4uxNAxOD/+++8pdGxR9Gu+BrAlbvX9fG45bNZHTilnA9jmzaYv6myRI1lBkgAL9MoZT6Xb2xu05FLnSs+pwUYwx4weRyjmmwKtoE3vHirjBdqeHMwTVnAfgBWUm8xOQtGijiBJnYFyxWGNI6SA+IcuxILNXrDRmW2DRtERzLmjXKGbSF6LgRPpMmdE6JTiFNxnticLE44If8AS4SsTPR8WQ9uxR2/lbXVeCMxW46CMsXICEbYPCS7SB7JPmL4szww8jiL5LBoU58qiy8xophK9Qm3UXTicS2S5ZynT3ASlIX0XM9ShbOMazmn6BAyDeBBDtz3NZ+TYWTv+8ia+9ClDnFmaWQy0YikucC1RCs9+iMGaSh32PlENOJkvKX4hOQ8KUfkl2Mi/AQxI2lKSz0FjUiVyo6ePObJe/SXuqM8yDvzJdCAB/JigIHOQOiHQ0bff1F/XAUMIwPuMYhAjsFLji5x4cO5R1p4Qf+5Fjymg5SvQ9r5n/+gb1cdZSRQhtibNzYuh/6RnnycH/TTSFcCnNDNaBMS/yltxgs58bgsZBohjS5n6QATyDHTSQJpCcRJlxIf8BrnpPWeuoBK1sa4FfVAJJ9HDpFPrhzpSu4845H2kjpDcZc8vOMax6m+E5kko0SLONygLriedTLS9AMeA38im6jPHI0ks5RvytCdzNLSHK1sWoAxjc8TDylN1EuUl/Sk4pdG1dDzoOQbBf/kd77z3VD4iOQAp6RwT51JZBDKmI7Gz+0tF8i1TMFczb5GRq44G8rI2AXAsETjMxMYycS0mTAtrgWTTp8pNAHm6NUmAXAvDWMmw0OaxDSvp2+u82qnDdt6+pI4fKH8vAFJ3vQi4ckqqDw7+rVVA4oVn2+uqMAGcSK/VBt5ZWrWjF482qEbV6/r3EdXNDM5o0NH9qu+uTEewfA4rMQOor2jK9484y248vISzcxMhUPhe3xddnqzswuqqKjV2OSIwUBDTPYm/4X5Jc1NTMWz930GWKy3NGSwtrGyrebW1niLbdfOXdpYR5KOb+Dx5ltnVVZVqf17dqq7rTF6ISsLyyqy/Kanp/Xe2XP60VtntG7n3NXZoldOn9a13nFdH17QH58d1MuHmtVTuaHZsXEdfeLZmDM3OLms/+kvb6i1ukRfenJ3fMZmz+4D5rVTCzPz+tY3f1UNBnRnLlzW3MKWqsoN9Kob9OIzR7Wvqy7ebDzaVa7n9zapJn9V9w3qmnr26f/xoxvqHZvX9YFRffVEm66feV+NNSyUqQCj5QaZpQagYzNzunP3vgFSq2UyZUNrhXV5WXKDNykHB4djpfcql3uTEYG8Tc2vzquro0P//Hf/VMPT83rixE7t29+m+poqy2kyHPwqE0Gtzw11FTFvbmB4UgsGns88/aR+49e/qlNHdqqtsUG1VRVqb2y0YTRoGB3Vi6ee0+TAuE7uP6rPnn5RTTU16mnpUOl2sfbv6Db4qtbNe3fdQovU1dalw/sP6Dd//Wv6xi9+QU89fVo9O/fpyaeeVlNjtdpdj6uuz/PnP1an+f3H/8U/1Isnn9CrTz+nz51+Xge6O7WzZ5dm5g28zfuNa9f0xMnD+pXPvaLXWUfs6CHt29Ojxuoqg3YW2l3XI8tjdGRSTz75tF5y/fLIe9cTL+t/+Ms7+pfv9+vc3SF995vH1Vq6oSmXp/XAYf3pO9f1YHxdB1rL9OqxHv3F936kjtomlW4s6x/85/9AX3z9DfW0tceE91qD+UN7D2lrcUv3hi37iTHNzUyos77WYGFVSwtrunz+kkHvAy1MDWtyZEDnL1/Sj9/5QP1l+7RSYODlOm7eWlJ1Pl9OKDI4LVS1gVaMdrney30NY8NiroCSIufLXDOAF4YXcOmG7pabDCQbj+X4Vh7xAX+0bewHNiEBlCLbAGyODbL39EBxOAEG/Idt4ZF8zPHyD8uEniU7hiNJWWJfOMFm0MkLAAcDESHtIiJknQ8BG4gzg1Y4O37BP/knIx7AwvewWfHtW/PBFA1eFGI+FyP0yealjinz38KumjdkSLZBx3RxOBEfuxkMJUcTc4gcBzIxZ4Xr5itYhvlP8ZXRSQVy8A63ZEIpTZQ3xSdf4kb5ImrKl0dhKV6iB/9hx/1LDtlADfCEY3Ecys4IXyIdifjzFjnH6Mpm9iiMdJY96cgDWtDNQnZEeu5H/rmrxOaINPDBSEtk6pD8RbpPDPbQQB95lJscpvXQ0UM+0PVG/caggctAeuikOkz+KkZL/Md1+GZkNfKgrL6XgIn5IBoZ+kYaveQ67CHTpE+UI/KOkORJWvJI4DbxlMBirpPhPYF8stFf0pAWufOSCqNUn4CulOenA7wTGFWmbPm+zaP/kF+OXqYH0b7gJaTstFFXiTY8sc/qlfLRyQm99A3OA4TkjiERvMSJg+km3pzGdGnPce4tAFa6FXyE3E0gruW2qH/TYoPH0CPkYCDMXWQIb+gbceCFPMkfFqLzYYJ8qQLZESL7XHmzuiF/5oJxil4wQORI0Y5oNRE37BvLadFWsAVkk3gL3bTe0YlhTcfgJTUcMk8RWQ8JBhkNQEFAhoxGMPM/4jkxRo2eHPOM1tcS+KHQpEu90zT3AXrRm8kJBEOL4YzeasYYrJtmxHUlf6KI6X7QRfBWJBSK3gUBQZGu0ryRP2+QsQ5UvF1gg+vE0cssNmjCyVeU2glYUvSsbP7i23JWb91abdTNq1d18MgJG0EbPsuBD0szyZtRKr7dV1VeBXxzL75MRXYqq5vOw9rK+k5VtTUxXwnDOW+Q9bB3xA52Sf12nLfv9Sm/2GlL6lRRU+c4G1owcGq2M2xv7dC+vQdisU3SYmCRL72r+YUF7d+/X08/80yMNpaWFai4dFsVVaXq6u6xg1zSogFkR0+b/sv/y38eQPTZg1360olWffmJFt0Zno4XFmoaWnS+f02/9t/9hf7Fm/f0aHxaP/7orq49HNP3/+r7unW3V811VXr9lVfUWGuwuLSuhbnVmPPW1N6lIycOaWC5SP/0BzftNPL0Z2eG9cSuKgOlWR078aSVbVvVRfn6H37tKR3e0RYrsK+vLrgOee7NoqydMeI3t7yqy7duaWZ5RjWNFXpw76bK7aCrDbLmFxeUb+dTUVmRGr6rDgNXYOU/cZjlDgqjTmtqqvXKSy8ZiLaqoiQ/Rn24x+v3JTj5ynI3ig3zWW5gbJmbh4aKYi3PTsejPJab4E1JM625qVltrW+rqqJOzz77gmpq6w2IatXs+vzmN76qX/3qL+gf/Z/+s/hkU01tpWbnp1UahinpHSu/9/cNxGd1SoorDewL1NfbbzA+r00a+ma+5g3gh+7e0uCD2xp8NKCpyXH13r2p8bFHprOqimK3j23XbUmBaRuoFJVqcWZBO3fsNaCsVmV1c4Df44cOqa2lXUeOn1Dv0JRluKHirZX4iPcfnx92Xm7wbk9VBdv6T776tE52l+n//hdXNTa/bZ0p19/+1m/o7/36r1rnKmPB1hc++4aeevENvfLil/Tk7hMGWm0aHBnXpkHBrMHjhY9uqH+gz20hPxZ7feLIET3xxHG99JmX9YXPf1Zf+vKXtVpU43biNun252hhNDG4FUU4h+QgaGfhiGllufbNCHEa8SmwoaeTZoESw/ccLW22WHwHNRnb5ADYaOOZLWEUnhdpwn44Du3n07bik5Evb76OheM6GZAVIe76hMeAC0tLbi9pMj40oAVvwRKs5RLhpIK2t+gQWpcAT+HwrK++DFFfY4pGelJAmuwLFZSBDmi8Vel8eDEoRslMn8cU0IkyeSMPVvKGb46Jk10PbnwpwIBlSQg6j0PiMdvHlm5EiGNfg2fKQ3tL8UNCIe845y8u4+CxgJat23zK18eOgLMMUOy2GEn8Dz6DHx8j9bD+vgffOK0Y7YnITuu4ZBTAk/qlvMRLGacye4/dD0CQK2fUT6RNeeJ70giGg6/D32PfgV3xNeqMDnHolNNEOt8n33jz0cfQhGrwav7Qr6DhLcpGfNMNBxxldxpv5AUNJM0vSkUellVwmeORNATyzHwYNMgRvrBhhEwPo4wUyvFI+7iWuZwKG/lF2X2eHsd/UhdsOQJEzuWV7BjyB6DxveIAcb6VvcyS5Y284Qk68Jz4SbQIWbyQgwlEGuTrDUlG+XwNOdAW4Dvdp81kpUkyIG6kMx1yAMjGiLTTZPQpZzqOZGnUNE5S+wSzRNnIPYtE/v4hv6xugqg3ZAXGSY/308gy8cgnswfMrYQm7XdjbS2AHPKiw5aeAia+eJJDlmCcx+3S5SZkj2zTaLj1Ka46JGYcEB5n3nM1VVximEChYSaMnxEzE+UzQT9mzowRD4MTo1Eh0NRwqDzuUUBoxj1vsaeSnTbRQgEpuON6Iw60Y76I+QK8xRpM3qfKopJs2N2jZn5aqoANLRmMbW6uB/AqdpHS6skWtC0BpmN0vVSlFVXas2+PvvDF19XZ2Wwh0cCcvZ3Z3oP7te26P3P+rB709Wpw6FGAhXXzUVNX67QVBj75ejQyrMtXb2pxRbpj8DUyuazZxW1dvdmvcxfvanhiVrMLi1pZteMsq9CKy/nO++9rYXEpyoZRiB6wZdNQVx+PLRnOnJqcVt/DgXjUwsrngwO9NtyWVUWJFhwfZ/+d//3NAIwPxxZ0/v6C6g04GDW6cf2Knjvcqn/5O7+gf/4PX9G//ydf0v/zH3xJR3Y16/jxJzQ42B+PU1kzp+/+A625PmMV9DXXgQH0K88/pSv3hvQPv3pSOxsrtby1romxKS0vTmludiImn4/MrWvQgI6J4HwPsraxyeBiVPfv3Y3vIbI+Fh/rnpyf1czirB16nt54/dV465GJ9+WWHwqcl7+lCusLgYVzMVJ8xHl+di6UeWNjTVMGuA319aow6Ni9c4+deLnq65pUV9Og+bklN+78eGORVULje4uWKYaWZVEKikoMgEsCpACwi53XpoVWFY++DHwMqvlESL71AvM9OjlqPZBYgZ2PPU+x2OngoB70Pgg95M1WE1BRQZnTOKLrkAV7+X4kjRlPU2TAXOG64EPX1G0h10qK4kPYLNA6YRC+aP5W3XmhKbY2NrtNrWluaSU+PL1ukFVUUKzLj+a16DJ85tROfflEi375pX3a2VITy5DwsktNY52u9c/p997q17TBkhtC6Pie7nZVlayptrVJC8vzGuzr18rsoqaHJ9wJKdDCwooOHTmmCnceWKdsdHBCza2dBuFdGr7Xrysff6D3zp3VRev1ux+ei8f0e448odW80rAGhW5jRXnJSLOOFx+Rj/WmrMNW6pAT7Zp2iXHjY9nx7bucIfStMJpx7mOMM+0WW8RGWu5ldIKuQ+gL9/1L9iLZJgJxsAcwGA73U8Gkgl5QJ0MHaND+sukU2WgUgaPYRxqSpLlhdDrJFxvIeYxgOA6PFpm3RVuNNcN8DXAF2AJ4xah/LjCBGeMc6zI5HrYMmmEHzT8dMexsKncCEBFyfBNgizwoJ/uM3ywQlfIR4j4RcpEAeuSDPSYG8YiTLW6NTIjM9Irs9flMztyPNP4XC2eHvU33SBMjND7naxXoPcdwT3uMuUQ+j3KZb8qMvJKz9C0o5MrFMU4w+HbAuaELyTdETr7nluMt9MYRU9wcEPEv8UpeSU5ZOnQt4jnflC5lEnz4OMrPn3nOXq4IuVCGAJUpbvDgHz4KXghBH/JEcvh02qyuKD+6Fvxx3XsnC75Cf3M8E5KsEv8cA/rgAR7Z0kCH25l1zLn5Wqor4oZuOkAqdXQos9uMfSLLNDGPEx3IdI09fBAirxxIzvy2T4I/rv31gAzJN2GFDIQSkm9LL8FQhgBATp+VGXkxSk0ZuZ5sQGKCsiETOirE5zryC2DjKOAD8mRDJuQVmAHaDrRPyhSgOtJ6H9jDgSzYnCdX4vGj9SsueeOcjiLgLtYXNW3oRr04Quo8kg/1k3BR6L7vp2PbPHyN2wjYJpMxmeaWk0gchEL4B/NUHkxSICqMgsIAq8oTjx4IjFVWVUSlALBgguNsoighhuCNoGkwOKSk4GSejGYwmLuSvVJMnGUDpujVeON6pPMWNPxLymOE6fsIPGiYXxoDdOlxlpYY+NnAgUq3HXdycV1LBhWbm6ZvfVzMK9aaC9qWP68XTh3Q7j071VxXrbnpcfeoFzRpx5ZG9jZ0zUCisqomHmXGx37jLTQWyRzX0tKcuc7Xj986q8u3+3Ttbr9u3nno7YH67eRu3emLx2azS/MGH6sqrqzWR9cu2blPqKmlSS2tbTEHipcBqky3vLRaDc31luW2WEF8em5Wc/OLLm+BauvrdPfeDT2an1FpcbW+/NnP6gdXR7SrvUG/++69mIRdXlaoUx3FAdrmDVbqWzr1v33/ml452Kl/9hdno4y7OxpcjqpQlHh86m1omLk+blgu72/91j9SRX2j9nbUGSQZ3eetq7u5WttTY7p977Y6e/aou61ZTbUV+sn1yfge5LHO6liQltXdH/X3RU+hprpKsyuLOnfliuYMpF5/4QW11VQ7XwMSV3e+QU/fw16tLi+qpqwyRozWnH8YPOvSnp279YMf/1wbeUXqaa8z+Ok1MCrQo+FhA/tKPXzYZ5Dpxmn94nuV93ofGQgXq6O9SU0N1Qaq/dbHUtU2NIb+8PiThU0rq6v14bnzevLkiXj8FeoV7oH5QRv6+OJFvXf2jPNyg+KD6danl04/o/b21jB2i4uL8f3MqopqPey9r/PnP4o145qbanXixEEDDL5QMK+R0Ufxluasy079VjQ2qm9g2PXEgqJrGjagmxibCcNQZl0dn5/XhVvX1dnRpSNHDqqsolzv3l9SMY/0LNerg4sGweV6cke166ZB6zOjqjL4HFpcVn2lrOP5rudWDdw6o4X5Dcuh0p0EA9d5AMG6ygtLVWOwOW4Q/47B1Kbb6qUHtw3gZ/XaUy/ri6+/pp4du2yQSzQ+M6UTL31WBWW1Wl23ZbAc37k3o8vjBpbW+PLtdTXlL8ZoYJ0BZltlkYrcwUGfrEauf/fq3QuscweFpS/4dBPgFhsTxtRtNwSfM0YY3DCeGCnXPS/f0J6xHXSwMpvCOcmSIU62A33BRhAHmwWYjiVpfJyMfLrOMfEyJxmJfc71ZBzTJN1who6TOb/IMHIjLqfJ2WPrnDJndxJf8Uq+96Wl6S3tZPNSyPKHDm9eMnqS+OHpgG2seeBx0fp6mqMKP+THUEdQIW//whFTfl9kg26iTaRUHsBHxLecs7fryId0AaJ8IQGGlD8bIeTkLT0eSYAo+QEcWnoEFHn5GIeIL+Cc+9xLssUZpTJBFl6wy4kY9wDQ5il4cd3laJMOGpQ9A1Nh850gAx6f1GNysIntxLsjpl2uLJlekJ6IwYfbNyMPkcZ0oMUvyuj0JI3NP+hTR2Yp+I+43ijXYyCK88cHORHx0QXyjXu5a9yL67m0XI9RvFy5iEOgvonraJ/Q8L3YzAf8h8/Mpce/IquQl+NaKiktCTmIsrgenB55xhMh12nw5Cg8YkSO8EZ5Iwn8QN9y4hzfHn7W5UVGQTS2RDvt/S8yhgPTgQP/QSfVVcSK4wyEEIG42Ugj9wNMOp8kg2Qj0EPsRaKBLqZvmXKPOIFXfI30Sd6m7bgZS9DK+CRwLWhzPc6dp+uWKMEXfHsPUEQudCAex8/RZZ/pFiHamHmCTzoSAYKze97gFT65Fu36d37nO7GOl29FpTIxfcm9P55FAniSIfhEGBBNCkhDxLgWxz0qBKaTQDGO6fMBME5AGGSYhMC588spcsTxRQASx9DKFImRCyo+Gm0uzhoLLKK8LgyViKS4zxuBpIUGvXM+PMwnWKiUleUVLZvE3LLL5Z4pH7yezKtymuRAvvrU3lg5etMAYG52VkcOHVZ9bYN27Nito8eO68ixk2ptaYm1qVgNvbGhSV1d3eGAP/zw3bjfPzyj3pFxfe6LX9RXv/oVHTt0MFYnb+tsU21jtRbdC56cntPo9IQaO5sDRFFBlQZAvM6PGjBS9c5758z3jB30fU3NTmjRwEUFJTp76YaKyspV4N7Kl7/wup5/8jNasMPcv6ND/+Pvv6t/+I2n4zt+Cy7ry4e7XOYprRjd1Hbs1uUHIzrRXaWroytqrCxRV12pple3VF1RZhDJqtllunv/lirtHLftoD/3+S/qf/zTa3rvxpDeuTGqD+7OifGoIx2l5tdgY7VS/5+f3tDd4TnLeUmDzvf4rhbVWIZ8jPnurVvxxiELmS6sLurK7duaNjD50iuvqcByKK6otDNPowe8vHBg3z6Dmw0tu7GvR52ikdtqbWrWn3//J3b6RXrmySNW7m01tbXFSBpzZmprq1VdVe58y6LeSD+3tKCeTl5MOKQS6xGjQo1NTdpY21SlHeGD+3dVU1NrcL2qwwcPBC0aP03E6hgg672339VZg6+t/CI11Tdo/849ev7ZJ9VmsFlZValZyx3HzsenR8YG9cEHHxiUb1gvDCq3ljU2OBjgqqOtJZbFqHG8GcvlzbPndebMx3ruiVMqyufx9JyVPMy+WpqbVVhZpkUmoxv4TE/OGQAVq7C2SecHFvWHb12L0cp/Ybl//liLSuaHXFfzqrGM/uCDR86nXq8e71RLRb7+X//vf66WhmId3b1HvGO2zaeKDJzybUy2Cmwg8svV3NkTHYB7jx5q3nVzcu9RNddXq7K+Qotb+e6clOjn5pU17irLq1XmDsfPe1f0aCk5LT6MXZfvujTNZoOuOgN+Rkxoo7xcwhueTFGgZx0bnyYKh4Xt+MRWIHTsQTha/wg4IFZkB2RlNodj4qVHcJ84tFRvWIuUFkeZ5oWlydE4+uRckqHMQEcEnwcFkpsGPG3H47SkgwCCyCJOsoMUUs8aB5g6kLRlpktkQJGeblbGxwb6UzTgz1dc97R9HErOFpoP6IQhp1zbufKxOSIcJzuaHFXc4zyoci0Bp3TmH8DA5/CJwwqw99jBO2+XAYdBiPOgDT8J4Phq5Bv3fY17lCtAk/NKc2pSeTK+iI5siAtAwLdQv5BjVJT08dglaCR5p3vIK42WQoR4WR7IKTm/ZPcz3qnbKAN0vCUgw7lJmUbiJpWNMplgjk8fmk7mMwjQIh332DJQSV0TJ1FKfHE9yyT5w8Qrx1kgnwBMTktM8gow7eMYuTL90DEo85eTIeUMGdl+0QHlOvlRztArt6N45OV7yBF6OPZgh+B9lMG/4NX3QqaOQP3DA6PP5BOdHeQSciR/ygpITqN98AXoivJyEiHxSEZJvmQYN9Iu7iXATd7UMTcof9I3ZPRJfQYtx0F+HOKzEwDMlTuRc7pUd+gaJGPE2bQoIwCYi9znOjKnHSUwbQL+Q57Bh+8RP+oqzi27jDbyNr2wObY9ZB2b/7FRVMqRcBHlSLqXZMkXdD5ZeBd5kiDDT0nnnQcM8gYg30Rk1IW5QalgRnAGVUx2xgBgSDIDAxCqqamJtZcYUg+lciasgM227A1OKSTD6/T8skeOKaSixHoYZiwU37QxsAiDvGAuAb/06SHioYCcJ+VGERKtKJxJor6gVJSlxrxxP5yZ+a+urVdFjMT6nxt+CY9ILBDizOVXxNuLGOm3fvazeAwzMjyiwYEB8X1FRr7ynSdvWtGIrl27octXrununXtqMrCorauJFcArq/5/hP13lCfJdd8Lfst77321990z02b8YAYYOAIEQRAiKZKSKK2kp6P3tOe9tyuuKJEUtPuH/O7RoZ70JC6NCIoO9ABhBxjvenq6p73v6q7q8t77qv1+bvyyu8nHdzZ+lZWZkRE3bty4ce83IyMjywxkitXbXa/u7hod2dumF588pH37WvTXv/wj+uwnXtZLL31MTz3zlPbu26+Pf/pTqmtpDqCEcWV+XWlFuUZnZnR/ZFgbLnPNDbi8sKLr129qZmtVb3901mBrVeWGQa9+5zX9xq/+ug62l+u//dMv6EBrdYzouYmVZ3ky8X9jcU6lGzNaWlzV//23zuvijWHtbqrW1YsXNDU5qKm5Od2626dbA/digvXG2rKeO/GY5scG9UtfPqh/9bPP6//2xcP6N3/7pH72U/sU38X077EdLfrhZw5qbHFbX3z2mFY3SmLk48qF8xqdmFaZQUBpRY2WDfzmDTgqq8t06OgB3RkY1KXrffrw7LkYzeMxXGVVnWbnDI7qmmN0MVPYPN+ZAermF1dCPzq7umIpisaGhvi8UL11sJJHNpZTvhV7bXHZhkgqLytWdR3fXqyw869SXVOLxsYnYu6cNScmMXf3dOuZ557T3Xv9pp30KbTJ5W7mbUVeoz01N7bEG4escYX+0/MAXcx7LOXRqM/dbGrvaFexdbbawLOzvSM+nl7T0Kix6ekAmHxnb7NgXcPjIxqdnLEeW+9dLsaluZUPhbcY/NHvZEC4bAA9aUBZpJ07enSkq1IXbo7q737mMe1ta8jNcSvQH/7O72tmeVt8xH13V50u37itf/i//UDfu3BfL7/wpE4ePxoy5JEoj2FR9vv9I/rt3/uG/uOvf1UXB+5qcmtJm/m+vp6n8uIyFZr2vXsD+v/+ym/om9/6tpbmZvTxjz2vn/ixn9AzT57Q6CL6RXA/lYGQYR2r4Fdin02HvsN8L/ohRobHr+mO1jdHBvQb1s/4+DCG1fFcC4fl9uNGqdj2gpdBAGnIm3aJeVGM2CBrn9NU2JM0ahFNENewTeQJ5+24MKpOG3fH2IeUMF2LnOyhl85YRxAAxnl214xDwhaxESiHQJowvjmDyiKVsQ6X49Ed4thIk3hO6TgPB+hAGY4OO4eDx+YCTKkDaUnHteDWdcHuERI9yk5OLbgniXeODR3nOBtJidEO8xnpCKbNSSY/bGpEwYwPUt2yLckQWpnDLvKNCgKN+tg+MZqW3VQTIo8Dp4yyJtCV+EuyJ53zOjLAsM+4FuXnEtHetGf0x8jveuVsPzc86BfXmUqQXkBwGzhtJresLJiIYw69RTuY9wADmXOE0VyGeATrzbUzvTSyhHygyZuCxJMngAod3/nQq1jSyPn8L/LEhs7k9mHPOHUpyDX0ivZxHaAXP/bQcKDdkAEjUsgzBinI4x8jMDwaD1AW+TNglOqX1cnWJPojbZ+AVHoESDtCH/lz40vgpoG2JV+2gDV+n/pltBP3aaNqDzabFnTXBEmU05k0GBIyhojrRblhF+DBG485qW+0re2UtS38C4AQPrGHtEWqe6JN8ciNxcRplwD73tjDA/tMX0J/XJ9UBlpHu7sUdI54l8c0IXoN7DtR4tn80x+ZSkC+BD5THQJQwQdtDz3/D8BruuSFRjya9DEbmAF7Bw8ZiCRtwf/8v/yvX+EAMs4VDCCcWFH5keH9qKCZxeBF5Vxp5jPACPMYsjgIobDZnvxhIIJpgFuaQE9aGONRBIzGuZU71CUaP3Um6FJmKjcJEiWBRoaSCWlYNA2PAibX7fD5rAsjcnRIlIeRvLH5tWiYDTujWQOIdTsO7qAPls9r1452ffs7r+hjzz4d39bjcdRAX1981oWPN/f3DxjQ1bgNDNzc0ZoamzQ5NqLhsX7NG7DUNbTpyqWbevGpx7W+MmUnM2Nek5Osr240mBrQooEE/Fz86ILq6hsCXFXGGkmWjeuXb1meOX9VTz99Uj/ywz+ko4cPxQek9x3Yr73ejh44oLKCEp2/dFU3b97XE8cOa/+ebjvMSv3ytz9SfVWt3roxoR8+2RWOrtzlFllGjx/ZH6D6H/7QId279ZF+86v/zfKUzn70kV5//z298cH7unrzmvZ3tRpUdWllaV4V5cWaWCnVv/2T8/qNV66ouakqHh0yb2hxYkbLVqTx+XX92JNd6ptYUnNVnv7gd76qP//mN3T27Bn19d012FnT7f472iza0rRB3qWzl/TRB+d06+YNvfDCS5ZZs7q6etXW3qmxwWEtuC3ACnS6EvuF5uZ6/eCtc8bLpTp57IDa6nFqBfG5oPqa6vj4OI8ai/MLdW+gXxv5BsgbK7EQ7TNPP21QV6V6txNzvEw0DBWPQTu6ujWzMK/bBs87+coAc1n8Q39KAOo1dfqDP/uGnamdvq8d3L3b+rqiA/v3xl0QHa+4qCweU45PjBrQDGr0/qga6qtNr1fT1r2phaX4qDrz6DbdJUamhjU+OaH7dwbVXFulhlo7end6+t34+KhqzOuwgf5//upv6OiRY/HWaQejpRbEF57cpfaaCr1jADa1tKkXd9WrpKxcrXsP699985L2tPAJpHU9vb/JafdqhE86bTIvkLc/DRAxIAYzd/vGdPX2fV0fvqvTN87onvfIO28tX59/6WWdOvk4VkBn3j+r559+Sl/43Cd07PBh55/T2MK6/vtb97QsAxnrbYOPmNSPXeqq9a1AsdvM/Q3DyVISOA0MaIVlhB0Ix41NCGOHQ0ujWNiQcMLul/FmtNPRz1krj36f9XmOMVy0UfQVK3AYMlPDmFIGdoS00OdGjo2Rs4gzz9giE+TP+TCmtm3eeIOS9g+g44vxCM6/NHKCI4PnFOCHjeBLwW+aRoETSCAyGymh3Cw954yQU+8EVJLDgGc26sejIGRI2uDN+cKeBq/eHDDg1C+Fh7SzANCkHpm8srtvsgACkNWDQBmOgxfSxGbb+rB+dhJuR2RLCRxD6IEzo2zXl3oQuEmm7+ayh7zDTocsaX/XGTlRXlYHXw8wYJnHaS4+rjsq6mM6xFMOugIvacQiV6/0L/jJNhJxnTzhh4LnIJ2uOwTfPvQV20fm7aXvCwM6Mr8VNMxvarMERolHj6HDeciH8iI3oDb5zYyXaEfrCMCaAvF96MlfFaKPICfq6nbkZhT6GUjjETX9iuuUybp3IYcoPdWLMgOI+jh79I0+hEwciy/AJyYdTHIFwOB3qSuDItAKWT/CZlYX6FEmeht6Tzx9Jnc9rqFHphmjrK533MwEjdQeaf5Y4hieyBe6Eamgn8ojIm6mfMB51l9SvNvP6ahDAtxpSQ/0POpELudJPCaatCsgM/HAS3YpTVYe+wJoRz7yGGuYXibjoOcjAscErqX2II3zm37w6JSUk/Qj98IMZf/iL/7iV1hlnc4O4AJEMUcjMxgE9lSKfQFWygQgyshUmsOQmIHBDSaFmkmEEcppZcuUN6FuaCXEHm/y5Rjl8QSKgXITYiE3fjkewhjHeU4hLTwMCIpBgA5puQOCt2Rc3JlseGlU5mYhvLHZZa0adLGC/bLlspyfJlnXTN3UwR1NamjtUKGBEp+eYUHL0++9F8oISGo3OGBleoBivc8pgzS3B9Lna9794JKmJhdVZIXbt6dH07PTllGV5mbnde7iBY3PTrnsde2zE+9sblOxAUQ88lpe0Zr5o7HuDw3r5u072rOzS+2NdVoz/frKCjXyWNIAoLKwWCsLszG5f3ltSx09PTp87KCd6KgB16zevz2qjsYGXeif0GdP7Ara1a29+n//0Wm1NpTr1165qs88uVsdDcWqrKuPR8v7DCZiTa72LpUaU5S5gywtz+iVN17TCwYvn3t6lwFigW7cX4gV8UcHBgw2x7V7xw7dGJ7SN8/edx7pub0GkjZhu3b1xDcFAYtVlTU6uHePKivLVV5cpdmhGfW2tOuTn3jeclzX8PCw+u/eNdBjxXo7YusKgXbm7ge5f/+19+Kj0T3tjdrR2Wod5aPPJTb4GzE5vqKiUnfu3okPdB84eEB5ln95YYkO7j+QdIU7DutAqTvkoumMDRkgNTSqtNxA5vQboXN88NwabJrWF5fNKOCffec7MZmflzL27dltEFcRI2UBKOcXwllXVldqbHxM169fi09B8fj4hRefN808A6edWl3mURyPBvI1MzNuQL6u2Yl5NdfV6cj+3QHcqgwgl32X2VjfohWX/d3XXteJo8dUsOr27ehyXUv19s1h/advfKTvXxjRF5/sVcFUv/vQnM5OF/nmoUqvXryjo7u79PrlQX36aJvrOaPBgbtxB5+Xx11uicsqUWtrvQrL8nTPNwujU2MGZ+vqqm9WyXq+PnbqlPbu2Rt16mhvcBseiAV+Z2fHNDc3ppvTW/rGBeu/9bZ4e0NN+SsqM56pLS1Qa5VtSBGTUd3frZuV5WUxCsDigukONo2U0x6YB4xPMmwh9bAv8WUJbIjtBH0MR8jjGOxEXHc70t/D4eLsTDPuNrEB/sNm0fexCDhZDD0OBCeFPuVMRQTKpGzepOWD8c4QTi6uBT1vOdsTPD4AFymO6xm5lDzRwwnzgfT0BQ5Gt5hUDBBMc4QIAX6cLkvPyz+ZHYQ6R5QH4QS6CElWMXoCXzk24jj2uWNfhzNcDg43XUvpE/8OJp3Sp2sU/ZBOcljh6GkrjrHJjqfsyGQCKT0gJM0x8oWoA22dgStGKkiW6CUnCNigfqaW6Ds+C1yPK9TRR8iG9KSLx2mmz3ECLI+2ic8ox2WSL/iEN8ufNLQDMbSFTX34JCJC5FEP9mnkjzKjPHTG12NkK3c94lwcaagE+pvVnbLYxw2B46P9crQ5T3VJtOPRK3pqBsiHLEkKO9QA+SGv6AfeAtRHnVLZlImPpS6ArmCOv9zGNWhQwcxvkyfJghuXbDQn+WfamjQAPPahr7Qf6aPUFEw6+KcMaGW84VcDZMF7tDOMwCu6AegwL+Rx2WyJkoOPacsY9TSNR+1BlOt/IWunT+2eG7DxFmUB5swn/JOY9mXZh8wGkCZAZa5+WV0CRHlP/QHa0CAAEjPdIAbwTD4ndzuZJ/NJPoBk0Mu1BXvKwM6Q4EG7QsjpwDYEbgKzflXwlX/+S1/J7lKjIgjRihGN7UxRgAnRiagwwIrGpECeNRPizRWXCEEYSx0uIdNgjKumQWNnQ4QwQLkYYww0BjLLFxn8L44daNSg7crkLsUxfBAfq+w7DYKPjuLrQd9Gn3MWfyTt+rKdiJ3ZwnpqbOZ5zagyBN2cv6C9zfnasXOvHf2rMb+rqblJV69fVZmdOwuV1tbVasl3rHV2xijJ1PSUBgf7dW/wrk499bw+OH0pPr78/DNPqKm+DK0x7UJdv3Zere0GWqXlsTYYALequiLWrQJ4xad1DJCob1VVrUbGJ/STX/6iJkeGNOY0v/f7v6Nde3YFWG2srdfg0ICOPXZEE1OTml1YUm9Prw7s6ohHUDcHZw1wNvXi/ia1lm5rdnJUS0UtmjGw+XvP79H5gWkDrGZVF6yppqJeTeb3iSeOaUd7h8pxqPlFunD9tsoMKtq7urRZs0P/4vfP6Y2rE/rksTZp7KLuTg4aDNaqtbNbpYUb2tHdoE8fbNf05HB85mjPzt3WE7d9OPwCAybTcbP98R98Uy1VrdrT3a7P/NDLaubzSB1t6uxoV0tzY7TVzOJ8tB+LTQYwtwhnDVg/+7mPq7baoHN5QZOTUxoZGlNHZ5PTrGhkdESdPV0amRjXsaOPuT4n3Lbbqm6o1+WLF7Vp2U4Z4K2tLcbo1JwdY0dXp9ZsON5+73UdPXzMHackvqm4tLWqsekJ/fc//D1dvHJZO3o61dZcp/rmGrV3t6m9s111pstq+eVVZeITWHz8fHtzzcBr0PVo0eOHn9Co2212akarBrYbBlXl1nU+5t3S0qUTJ591Hcas++nt4OKKchVV1+j67X698cE5nb18SZ98/vm0BIaB+/b2mnb3dOjZIz362ul7BlbNai5KH1pf2i7R2b5hDcxu6Mbdcc2vF+hnnuFxbJOGx4f11utvaHx8So+fOBmjldU1peoxMJ6emtV7b3+g1soq/f2f+ml99uVPaTYeb1a67+RbX1sNKEe8Dev0h6/r7IXzBthjurdRH3rKY0aAV7FRaUtZseqMvJnHVcYoua0WgItHd2wJeOCUk5HHFtC1OQ4j5h92AeMWNobNtiCMrY/p8zFqY/3AQGPAMPppDlQycKQFaGGceWs0jTj5mgvimEdegK90g5lGzzCujFzHUwQfY/ucKU44D4fhg8QztLCjYU4j2aMhORTbQOfhERF3tswv4bENAd5Ik/h0SvOJHQwb5z/qmcAhQNLpHYdD4DyBj+QsKJ08qTz4wRE6jutO55M4j9Ean8c1b1ngEBmlNkh5kSWuDtpRdvCYyohynIa4HAXHsaW2wMHDX/DuMiEQZbi9Mnlk8ovg68gV+xny9j7xkvgkb5TB/wdxqfzMtqf06Tp1ifpEDi7nZGx+4AGfRr3ImxwyYDbV29Fpc0j8uI7miUeZyekC5pPTjLbI0cYBJ0AM4EoksjoEAEsii3P2XMt4TEAjjXaFbB2Hj4Qu6ZEVek0fQCcYAQb4wjt50CkAQtByfihQP3Q48pvPTG/oJ8Th+OELHjgPnfJGmyWglG4KyIe8YCvx+7Be/jOPlEQctMybeYVf6ESmHDcP4hzot4CSWNcSfr3BN3RIQ50IxIf8CRT2IGRlM4KEDqXH8dkcSAL4I0ZT4Z1fYsP5yJt0LVUmkkc8o+ucQzfsk49DrpGGfEkH49j/o73iPOWn/aM+lhNlZ8A25Gb5kDjax+fEscV8M5dB/vw0cpQmMvKojxGi9IwXVwkhjGAawmMSrVkNY5kKyCmyDSpMEGAoCQhkmIYTAVQUwAgZlWQSOxO603NchJ06EkoQlXEMTKMcnHHnhoNj7R6emaa08EJWAzpGsxzJaF21HUllZWWALj5PRB4EQh/nTqDSd+RUnvSlcgeiDGvtckWjioyWF2fH420/nMTwyAiViCUIoEdnYJgXcDE6NmqeFtTT065y16mnpVUttdXK32bxyUWkZNpuUIuR767VlpWqwsDmsX0Hgr8lO+p5g4aCUjoFj2vSKt2NdtxNzW26cPm6yiqqNee6de3ZrS3zseE6zK0taXZx1vJf047eDk0adFw9f0FbS3N6fE+HSiqKtae1Si/ua9Xl6zc1OTOnfa3lujM4rb//ax9oZmZZu1rKVGDQMDV2zwq4qOuXLuvm5YuaHLtvj5mnwYnhGKljTanOmiL9z5/apVM7KjTCB6+r61Xp9s0z6J5cWNG3ri3olY9G9Y+++qFaOnu16Q7GJ2iWFzcMROY0PTFjnqo0NjXvbUk19Y3q3dWtZbfpmh0iz8+ZLxXf8+MdQrcL7R53Ka4zC6T+2Jc+rds3zujG7QuWV4GmZid1b+COzl84qzfefi3eHLx08Xw8Ep43ED136YryDGwv9d2MpRbKrYfDt+9o3e1W31Kr2ZVZGa+4/ea0trxqZcuL1fu/+sd/pH/+b/+t/t0v/zvd6b+lQ0f26uMvPWsgd1jr24taWJvT2UtndfHaR7p666IuXDmrD89/GOtenXr6hE4++YSBcY0Nc56BT5cW5pg/yWPJzVi0tSC/WKUVdRoxcOw5uE+tu/fo3M27+uqffEO/+adf17tXruoH770XI0pVBknFdZaLllVtvbrl9vuHv/xdbdqPN1eUGsTNaWr0rvbXruqf/lCv/tvfPqhf/YfP6Z9/ybqynR8vcmzY6Lzw4ot6/NQpjfBNyrFxrW4WanlhW+MDU8pf3FZbVaOmx8e1VbCpxe0V9Q/fiqUnNrYLNTu/asA+pZPU7aknNLtZri36q/XVtzo28u63Pq8qtiFxu2HCMfLlpWXRf5LBS442hv/jNDPkOAAMc7IzvpQ2R5KWN4fjzUTTi8cq0HdZkZ89qSFAHh8mI57sDqPZ2BnsQeYEWFA5DKFBQ4Hly8B96Jp1GRsDDTiAdgYo6I9ZHdgC2ETaVF+yhL0KPpIz4k1rwEY8LjQ/zE+DrzQ6gNHlTjrZyygn4rCN2VITKQ1xGe84vACeUQ628aHjhB/ikSPOhLyE4NF1SI+24DNzuqSnzhEbvBHPj/QZvXD8yNP0MrmnkGTA6aOjUFGsj+EZJ+4U4YxIE+DZ6Ukb/LF3UdQhPiFHOZHA17IKcJzjKdrAgT10oQOQoj0j+HKKy4HNiEy8xCgm9cs2X0l1zvkaHGqubIBHcQGPyJMTJX2OkeA1S5cGJZBVRis5YgI0Es/IxPyaTgJN5CcF5cESdUttnIWQl7dI63xpICQ9Pmfj3BmhYH5MCXpBM6KDXoBZBwZP4AGfG8mcOMr0xiALI+3cHFGL7CYHvXXR3ighEYcuT7QgC2V4y2gDCJEDabJjRpAYqSM/fRCeAYCEJE/8sEtNhBOwRJ6Oo03jY9sUHddTGfAOj/CTZJb6JeWwoQfQTq1LKnQgnRGf9MRbusxRtBd1Tuc5rIHco5/Q3nEp6RDyMA22LE+SM3GkSTpKHGmQUZTpOPJDKuLdhxOesi34Z//sn36FTh2IzQlW3REyRqODuyFofIQYkxhNPJTNKRAUBZKfjbt3RpbID5AodsPCdDCSMwrceWZGGeViHwU7wCRDp3wrjgoSnVUAAccdbsR6wya4YXDQNC58OVdqPCspK8FPzcxqdm4uHuOQi7oBHidYJNTp+Kr4/Hax1myI1w1wKscv6cDeXh04fEzNLW3q6OjWPgOllmYeb5UHH5VV5fGICedQXMJk8rOhbAecrrO93c52Vt0d7ZpfnMMU+7dtBzav+voazU1Nq721RfOzs1pnFfyiElVX1cWjCe5YGDsuKS/Rm++8p6mpWX3yky9p965dOnb0aIyIpc9RbOne/UGdvXhBB48c07vvnYk39taqOvQf/uRD3Rpd1b3JdT1/oCkeORY19ertG+MxgnVsZ6uePtCshkoDyQKebRfFqB2jmCyMODQ5qsu3b2hweEz7d+7U0tyiWts79fqVUb12fVZP72vWzqrtWAy0sKBYPb071FpTqcOddeofX9SxrlqN3e/XsMEgHyhfmF8IBW9ub9LF69d06dI1feypU/rsy89oYGwkOjo/2mR1bSUe3y0tMhmXuwPatVDrrBPnG4PDBw6otbXV8q+Jx5c9XV3x3crCwmKD4jLlWR94XFjqel7qu6E/feVbev/M+1oz8Dzau1s18ThJ+t9/97e0aNl3dHdrdnRC9wb7tX/X3pgAf+7Ch6oszFNbY3086nvpmWe0b9cO1VZVxzIUQwPDuEW38bQ+PPOu22QxjFCB266pqUOlVc3adpuev3lFF27c8u1ysTq6OtTaUu+2XTfgW9Pw9KL+99/8qq4N9unc9ev6b1/7U7134YJGF2a17HpOe9/b06mnjhxSrfvc9uqWJkam1L6z1wi+LL5B+fnDBuSjdzS7UagFA7BbN67qfn+/3vvI4PTyezp77Zr++Dt/rtffeiOA+uX7fXrl9Ht6/e03dafvrm4a4L335huaHB7Us08f10XL67e+9WfuFxNaWJzRjXu39M3vfl8fnvtIc8sG7jt3yT1TX7sEOEt3mQ1aUrUrXuY+2VNnvXW9y9wfqirLoz1L3ff5/BB2hf6JM0t3yG5x60QyaHZItjEY5nW3eVqk030s61+mw4gDICa7acOQMjqGfSAN+QnYAmwPAcNGer4r+8CxOR1zVhltxqYkI8s+GVQ2bBoOgOtZPuKzPWWFvXLA3jg2tlyUQzqApWxeEnf6aX4L9izRgk/Kx4GkkAw2AaeEfDDi4aj8B4+pnGT0I95R0OQYuvQVbA0hs8/IPgCA02A7icvqit3M7Hzc5ORoErDZ2FLi6aMpT7pGMgiFk7bNJ1/wTHyElJb4JCP4i53/0i+upygHlxX5zWeuPlyI/GxOQX0YZYrUmSz8w7aQJ5wo+f2L0TsXkMrPycf5fRAjDknvUmXQRZiDflaBcKzOH3uH7PF2tH2UldoMH5NyODxSVhCMqIdtGv7Px/ziL6PvNKmt04gg++SY05MiJ0i64jyFjMw6D3422s2+gutRTx+G/3M0edF/H0Z/ebR/ZOl5+YV6wAfXeTGEt/hiJNOp0oaMyWceKYC4XD2QNSHpKEfUlWupT1E+co68ObnAG9fQlUyPHRE0srbjSw9JJ4lLbUvwWfDEEQVSZsjT7Uj+AL3pUrrOicODPuSQ/juQjh1l+lpWdiZ7rmW2gXpH9ig8x0EugjoSop7wGXxzxfsoI/ULrtNUCcwmvkPmfCQbxSABhYOsWdQPJBojUt4yAZqjQKQwlIBaUnBXMZSLvDQ2RjcTPAzBJIxwjsLCFkIJZmPnRqOzO4780bBO++CRp8shjjc0EmgDRTo9HYd0VkZWmqc4nlMDUligkg0nzl0zSza4xhoeHNKSWVjeKraWrmjZLmUxz3fyTvfXjrervrrSoGFRV67cic/3MAeKZQoAV4sL83YSS+YRWeVr1ACDybDdXb02sNztbqmjpTnmyBQV58dirq1t7dq1e5dpzqihrUV5ZcXKLy5Ui9PRSQry7DxjkVCUKy9Weme9Jxab3NXTEZ8Kmp6YNFibUmkxnabA5/N658x5Xbp2Q9MGR7W1Dapq7tG7A6vaNoD5/NO98cjxBYOsWyMLOn1rTHfGZ6z8G+ofGdeR7hYtzjC/Z1MDQ/d1/LHHNDg0pDt2xB9cuWTQuKwXnn5WxRtLqqqt1ZEDu3VvYkmbrmtr4awd9IpaGhq1VFShP3zvpq4OTuqJnQ06ubNRH9n5b26sasb1ZU2nqpoqtbu88xc+Uv+t23r2xDG1tdWoqLI6nBLzuJirtba6HC9DrK3hPnB81he3d0F+aajJ+ho65M5hgIij5pX/tDK4dddp2ls6483A6fkZXbjykVo629Tc3KT2mnr11DfH4qzrLufe6FisCcYcr7F79zQw3K9dO3bG8gdzU2P6+DNPaX/3DvW0daqptk7NDQ3qam+LuVm8dfqpT7zs9u50Hde1b89eHT54RA21TfrlX/41fffV9/SH3/umrgzd0pnLF3T+0hWD6jk1NVTGAr5f/dof6A9fec3geFj9k8O6Pz6sVdMprS6PRXqX11dVWlGitqZaPX/4qMqYh2iAWlhRq1duzOjXX7mqTxzfoZf2NmjF7ccj8z0GpPc3O3Ruslh/78uf1frMtP7df/3fdGfwjqwNGpwc0bX+W7o72q91A7vJ8XFNuZ13tDXo2KEdeuqpE27zC5reXLK8NzQ7PaKBkUGdNuh66713ApgujM0a7I/r3fluU0zGsE1zBl15qjK4aq000CryXbR5BzRxR42Tww4E4GIL+4INyI1MYTb8DyNEP8DoY5QAWqzfRV9mw5TFcXR12w+3Ie3OyBqABtsBHexDODj3cWgCvCg3s13YAPQI45cZzcgLbR/DG9fiOBVs25HemsIIwwR0SUQcG3YHUEm+xKw1N5LyeJO5XenFHW42kQVpgrLTMC0CpxqGOeqAE0nOIJ0nOtiULEQRcZB4wJ6lOidgkkZqUj6eMnDzCz+kp09RD35hi8kfwfKJPhi18FViHJeTXYqFZrZ/WAfiOCdQ38wpE0e9wjl6S8Do0bgEDAMsQM9bkjF/lEmbc5Su4VeIC6Dl80gYaSiL0nFsqS3SI0IGBxLntCs8QT9srPe0IzQBx4Av6EKfH3wi84c6kACFL8X0B5xpBuRCnkHvYdvhvH0axwS4CH2PkJWS8oWfI5YMuTh+hKxd4S9b0oF+QqBduRZFeAvg6wMGRmgHysaPptKdxDIIUOF48hCLb40bXMvANUv1yMmMQCuQPoCSf5SHTKJe8B5tkeqc9UF+hBjxcpqsvR4CI9PxdeSH/iE3+gbyjZKjLsg4+Vdkkfp1GmFDT4OXXHtAL/hJuX0MgHdcTq+CYFCJq/GfXcQ6MuTtLfQLnnJpsCuMlIbuhP4kOiYa6QOjIPOwaVk/SiHq6DRRP/NNNuxEHJh+soGWyS8YeMEo8TRCEI0KJiIkprAYyTIhGgKDls3HQmSsqwXzdCzuTpMSpvxsXKOmSZjpPL16nZAlHYaGZa2t6Jw+jiFiB/Iw0R5hmG3TyymJKaFkjLKxFEZmyKg0Rp8FVKkLE6953Mkx5SLEVSvY5AoC4U57UzN5laZXoH2NRXrhyB7xyZnvff/NWICUFw0mxke0a2dvLJ5ZYedSW1sTgJS5Ze2dvAG4Ggu1thhkNdY1qqKmMlZCXzZvM7PzvtMujVXvhw2erg3f0ysfvKP70xMam56yQ67UtjsBc6LGp6Y0u7ygG7dv6dL5s7p26ZxuXL6i8x+d0707N81LgWamF/Td77yjy7cnLYFi/U//6H/S3p079PiBXnXXSj/1/C41FqzqzsSijnbUq9FO/0Bnnb54cpfm5ud1ZKcBRemqrt+8rOoyAyC3U21DjcpqqnX1/oDev3w5FvLc3dtt4Fitrh379Os/uKY/vzCmzz7erkPt5cpbX1Zz714tbpfrpce6NTS5pNa6YoOcIvN9Bo0xyNuMeVu8SVdZVarRkeFY+mHfjm61tzZr1W3B5xeWFhZiBJD5gnyjb80AmoBOoHu0C22d1iKi3a02bkPmcK2ZRp51g1XeF5YS2GbEZUd3t/b27NKe7l1qcXssLyxp3s56PW9LO3t2qq6tTcXu3G31tTpw5JDBxrT5mFNrQ73yTHN1yQbM+jQzPaN7/Xc1Nj5qg86jqwqNjxm4OP3KyoaWZnmMna/ZySnduHbTbb2gmfV5zW/MYzmVZ1A4Oz2m2goWxi3R7/zRHxhwTSi/1HpchP4uR5sWFFAX39kWMvF2WbNjw+qpa9MTR0+prqlTVWUFeuaJQxqYXVeZ63CkYVtjk3OxPtdcRbd+cOWehifXNLa4pj17ujV2/aJWl+fdtkWaN6+81ZrPkhnL1n+DtVOPPa7PvPxxHTi4W3t279X333oj3jr99Esvan54UtPjc6qxbIpK81TbUq1PnnpRa1W79PY486JseNy2bZqPEakm162hPN0oVFbwJjRzqFJ/BRzRfzIAxKN+jBXGAeMZG23oPo4TwDSlr108dBoRMEM+xf4wH5L+zOgVNLmGMeO2EtvCjReRpdY7bFVGBuPHtAOmCjCHhzw4DGzCAwdiHghhD+MvBxaIj+vJUBOPjQyjmyuf+Mjh86CRO0hLLRSE8wxH5LQ4vWz+Dddg8oFT83G642ZLToNYLuVKCBqAA+oKbzzOpK7obEYnbcgs5YJHZJwcps+5DmXoRhrq5p1DjICZXio9RQYVpw3P4BOkHXbexzFfBmokcDwyezREOYlCnMNL+AIKzPHygAfS5ZJGO+QCR1Enx0W7EpNriywgM+wy5T+QHXlyWzhsstGO/sUnyhyiHt6S7NAFYhNd8kWbkyYu5OLjnDLTI9V0LfFAiPIs76Q7cSXiY0cVoek0obsO8AzvAEfajB91w5fZyEUcOpy+Geir8SqyZeENCvhCDqgLtNKH0x1BGd5SoH60V3oqFIMqLj9E/xcCvAFIXUf/4gaEc2yt6xfyolznjTJcF3aRnvK8z+qeAeHoI7BBUp9zLXSACIfUrvCdyiRN7lL4dmRMoHzIRB0pnzaElywPwflCt7KTR66FXqQozviXDh0SPW/mKwXSpi3JyfoFj1yPTKTlwFvsUr0CG3HZ5EMWuQKDB2+0RyygSjQbzs6X4S41Lm7OF8iXLVqIcHkuz5Y6MneTJXGHCV2GegMkRSGJMMxkz80RGAYjCdJl+FoUHuXkULVPKZ+7VM5ijQ/ScMXXOaR8HhnFCFooBY3GI9HCuFvDwBJ4HIFDpmyAGcrLW4yjC67DJsxtaHqbFdOlZt+5H6ra0P3BEd2+M6i7vL02N+W8a7p29bLOnz+vmzev2+nyptd88FRbX6++W7fU0NKoXfsOaGvdwNSyqK6t1ZUr13X54pUAGOWVFfreq9/X2SsX1W9H3meQw6OQz3z803aOM/rgzIf63T/9U5329UvXrxpsKh4DPXvqpPYY9LU0Nrg8O/vVLd0fmdOZs5f1o597WZv1vfrtD6f1/QtDujUyq1X3v2eO9uqxzmr31zz9yneuGXAt6NXLg7o2uqJvvn9Fzx3bpbGBGzaaBaqob9Do4IAmDAJvDY9odHpO+3p36JgdsqWimoZm7exu18DEgiqLNnRib6v4pt/dxRL9x29d0NffvKHamjrTH9ePnuiMNwCrK8vcPquW26aOHD5MCxogb6ibSfYrq7p7u89OcEEbdqK0y5LbkRcFqnjRYA29S3cdtD3OmhZnBCwZXK6yT8fJIHlv3cFA0MYYiaLtYvF5plnT3ga0mc6q9ajA6rZk8LK6tBj6hjNOeuG7NNPZ2DA9U+axNMaMjVFNJsazBtXqynqsN8VQfWVFtYoLirVlgP3EY8fU3tZqtnD86zpx4JDqy8t1+MAeHTuwX831jdo0/zNL8zE3cNs88DZbfMDd+mEzFbpdacDQXlenv/nX/pZ27H9c5Y3NLsMSLC7Vb79zT7s7mtRWNGeQPmGHW6mJzUrVlFVo3qCqoapMdQa5z+1r05FDh70d0ceeekpPHDyip4+d1LMnTmnvjl06dJCPchs4u+6zM4tqMxBl2Y49Xd3qaexSXU2jjhiQHty3Q83Wu8rCMr13v0D9qwYs/pVrVY3eGPntqCpSdakdhsFMmXkH1JR4i0eNjJyHgUwgJUxC9N/kdMIROmTGnJblDh/bgLGlT9POpAUg0d8yA8yNDfkSWMKwF4Qt4AaGj3ED+tAcbAmBEWtoYATj5tI0Y+6qz+ELXUg8wQVOJIGHzEEkYJj4jnlLTs81RmVDQ4MOpaUS07Fp+Y/8YZCtY4Au9A1bCx8kI22kztUnnEnQgFqyd1xHrxPdxBc8wCcyCfrWVWSW5JZCOEdnoVrhPIK++xIOzvHwA/GsnMjrC9QnEYi/2EiAHKFDuz4AiN6n9o1Uvp4catQrykzgNl1LaZA/MuUMmUevJ32ko1+7frbV6RFQoh8gJXjLycoHxBOQBX0VusSTJxI6POQt5/QC7BKSDlIO9caWBEBwNm4IQq7mBb+SyTjKhE9okt95k6xSWQQGMCiPEarQ0bgOXcpJ/MIDZYaPi3ZN7UEgObqBzyQe+VA2PIQO+5i0US+nZ6QrG50FuECbdCFS6AXVRJz60U8YWebxYgJxD3nPMgFKKSNAqq/DS1ZutKu3rHwCoD9kY5rwnGEA/C3yIiS9MA+5Yz6kHvrmyKQBCR+ktkpzu+E3a/f45colZOn4n4qwjCMm8Uy+TJ/iaqThGHocE9I1LnKd6JCHT+KNcJeVbE6qC9dSuWlLSX3sPTIPuXMa5aebC3SedLQ/+gLtAF7Ui4isMy0bqCSjlA1v5h4tunHpeNkdHEpJw3GdRqEgEHrcxZo4d0PZyFUEznEwucoyOhYKnGOcMpKwvLnDwTTMwghxFMUwJiuRh4N1XlB7eVl5AD/utsMY2TBSOZSXR1M8mphfWNDc3Fyqj+NGF0wDH+nzOd7RcgMtb+Rp98odldfUGAidNzAq0InjR7Wjp82Mr6nM9Hfv2a3jdmBVVTUaGR5VKXOHtu1AfW3RMnvt++/ofb7reOeO5mZmYzRnaQGnvRIjZfUGanV2rLsMbnANJ48c1+zwpK47/cV7d7VWXqQZg702A7neznY1lJeq0cCGUT8+zs1yF7f7DKL67mvX7p360R96Xsd7K3Syp0KHepv07//8htqrS5U3d89oeV2DdpbfuzbpuGL97Iu79f2LwzrRVa7f//rXde/uPd2+eVGzE1Nqam0P0NZ/977W5pc0en9IfX2juvD+O/Fm38y6AfNWnvbX2WCsLenMyIpW1vM0uSxVGlSOu66fP9Gr29cvaHxkUAuWdd+d27EILXdpo2OT+t3f+yO3xaKdc7HmZ8Y0OjKqYtrOG8alsrImNxkdkOU2tE7ZnboN04ilT3WNFwYmp0PveIOOeN4OtHIG2GaO4IYVj29H/urv/K5eOX1aIzNT8RYiI5F9rvOfv/G6rpq3mrqamL+F7i7OL1oe/bESPctJ0J2j06CY3uP0eBwWoM68oav0kbWlFRVafVlKoaW+To8f3q9Tx47pGQPOp44d0Z7dO9RYUa+S/FLtPXRIo1PjunuvTyvWB5wKi1uyZl6hwUJNTX083vzkCy/qUy98Sr/7waB+++3beuXGgt66Mabzdyf0sf016qzKU01ttZrbu9XZ1qyvvXvDQNgyct/59J5azcUbkwChMpVZ1g2Wa0NFbYz+1tYZLPpmZGZqVnM8Sne+CsuxtalBJdvmoaxWrY1taqmrNQBs0M7mblXWNOjV+0WaWOWRT4EathdVZQTL+nRd1S7Hex6r88F63myMERjLh3an33IzZCFGfaNvW15Zn2dHezMHMT0a4yUeRqe5OUvzyQikB3zT7wlJH2x/DKYD/LhdmECPkUcfsQ0s5gx58pKPduZGjKUtcNKZU2HvVNGmgPtwrN4i1nsCeVPANmVxmW4kXXk0PSFifMq1cFph25K9C8fmNAGA4ghdS+US2JE2HI9PsJOURRlJL4OTSE8abkRxqNhbbDh1CYOfS8OPehKXHFcaQYFmMOkQ9p8r/GPvfpTKgRc7nhwYDl+Q2eXctYxvH0T5qb8YDCF3pwtgQx6S+AdAyAL1iVLSX/wLvxF8A9IAruheaocMMHORuuDsabd4ZO00lBWgJ9dmpCVdUPMf1zMZpnnDKU0W77OgmYHw7Bo6DbgNwOjMAcZ9jV/Wruzj3OUlWlAz3yEvquR6BxuUzjn7lB5+oYluUx6B80f5iLzOg91wRNy0WQJRjzR6iuyo94MSkq653QMU+Jy6cfEB6MrRhxV0LWQV111Pfj6JekLQ+ywOGkQRSEubZXkzOhEPKLT/Ij/tnsUleaGjyb5mNzsZbfIj86g/LAbdRJ800Am+vGVtQQjdZB9b4jeli+jIn/Yp/i8E4rxjy+wVuhQ8wYArEdOffB75HZvV/QEt77Lr1IGNkLAJGMnt+0u/9EtfiQp6IyNMRmf3OaMBGKhEJAmTwoMgHcdCwNhV2qA/UBYTp4EzxaOzYuzorAgQoQQqRl1yFYuQYzr+O85NERWO18AjKj8AF0rFXQLGOdYQ8zUqQ2dnVA4CmdJiaJiwRxwTt0tKfJfsdCxiOLVmenRO01veLtBSXrHm7FiOVizquadP6MMPL+nEycdVV1uq9dU5g8iteBuxtrY+3jy0+NXT2yu6+vDQgC7evKX/9Ku/os2lTVVVlmpnT7c+/+mXYwHUhYV5tTU0aHd3r547/qSePvyEDu/Yo4WZOfV09GpunDk0Izp/+7a27Hxqi0r1r//xL6itvEZLKwbBaxuqra5SWVWZ7g6N6Y3TFzQ1txCf+zl1aK/qS1nle00r+dX61rlBfenZnSpamVP/YL+ePdijv/7UDq1P9qunpUkvHu1USeGGdnV3au/eHtevWZ/4xMdVbedaXVGlhtJyTfXf10//+JddwzX9yE98Wart0Svn76u9oUTjtz7U0vi0nn/mpPZ01OvlQzU60l6up/c2qbm0UDcvfWgAsK3W5mb1dveosbFBpVUFOvPhVYPQcr308af0wsf2a4dlV1xRoaPHTWfvfrdnid54/S0Dijq3EUpvHXDnBL0z+mRkohuDgzp9+aIu37xhuazq2GNP2OAUx8rtjS1tajB4qDdg4C3JOyP39e75cxpfWtDg+ITGp+ZMu1HfeeMNfdR3R30GZldu3FSpFaitsVWG/KF31QbdsQp53LW6k5iPEusXbwCVWK/KvBW6fkUGG+geoIIV2wHWJRg+88ungsqtL4WuSIHpbm7lG0wvxUhsTWMzz9NigVUeQ5VZJ6tc5rR1Ia+Ahf+K3dYNamlo1anuen36cLs+/0SvDrXX6HBXpf4/37ilLzx72MC8Q//LV8+of3RKR3Z26IePdunTj7fHBPuV1VnzaP4sPsbvcKjr7jtr5nHTusQnnTbW6du+mTAwq+JxoPncNvDa9Ja3zdtdrsuGO47B9cJWof7w0rz1y4DK/bQpb1nlhQbKBpvttXwiiM83GXD55qPcNwp8X5I7ZL5sUepzwBhyii5uocUogGUdfR8hOj7Ap/PAK3HJcdsehX1g750DN1H0b+Lp8+wx2EHb/7AvMZ/KgZvENBKfuzH0nuUtsGk40AS4XJzbGJrYLcrMDGWuyLBtUZ6PAwD4gLwBiEjl87BBKXmkjS13zkE6TzHJGRCX6omuRzx0zX/KnxxMBB8Ebz6MPQCKvNht840DzaZ+8CPdAxtoohHLtVw5/IcGoySUGWDT6UnLzUUkgMcAXikvCaFJmeQNO256/MgH6EMelE36TI4P9wCPdAy/tEFq60SDvySLbEv8wwcXgwbt7X34F6cPoGwagHSuZ2Az8uOfImdqe65FGb6W6hPsBHXiQzY+4VrcEFlfoRuXSQ9NbwD4BHLSPB/qkaNiXrjBSI445jnl4gnwAU/Bo3/p8Wyi/SCfk8cTG8fhK8Nf+pd0wbliS7pmx+Wy8bO5+npLAIX0TkR5uXzIK4HepOfeRbvEAf+9o+WgkZ4w+Dqyjlj/YMx76hU8kIY9W1BI9IJmjqxVx+mx39z/c7OU+CRkjywp49FRJMoiPXtG0KKcFBGyI39K47SZ/nrvU994pPU7U19igxH/h3efEkPIZElM2tO0HKdr5iboBD+ZLLMNUpl8qG/kpu/RjxJfpA+7kNsneVM37/wDdIWcmeNFJjoDK9HTmGy0U1EJE2SZc5E+F+T80ZgUFntHAIwwstHwFkQoBXz6B12GQQFKGV2MWCo8dXQET4O6mSI//R5ecLZMqE7Dok7reNKSH0GlO2I6XRpipgyMbNxdmy/yLSwuaHFhMc4ZxYMuZfDoaGpFWuQbeVsbWjXwmtsujlflARDn3/yu3nnvQ5069YT6717Tnl3dKjEgYQVwviPYZFAxOT0VwJQ1oVh+4+a9AX14/qI+89In9LHnn1KjnWmRhcjjpL57fVi3AHkNdQ1aX1nT2pJBpMvnu48sIjrJIquXr7hht7UwO6PS6RXNX+3TvYlhrZnHYYOo4ZFB3bejvXDrriZm5sV3B08dPaRmA8GR1SL9i6+d1ooV8IvHe1SxsaiJ2QlNTU3qq7/1u/rw3EUrOx16SxVGGzUGOnVtjQYMGKWiWCV8cnwy1g1jvbNTp066rqvqOXBU//2163r1xpJ+5ES3Vu5ejrczNwvXND02oq999fe4LYtHYLdunNXI8D21NLXYcTOZmAnX1SooKdebb7+v2dk5HX9in7ZYZ4k2Wd9SlcGQtuy4ixmlwInglA1Y3LaMCvHJn/q6Fp29cNUgaknldXUxmlVZWetyOnTz+h2tb+SpsqYuZL1t2tV8XcDO/sbtG6ErPBpqa+tWndNMz05pZmXRMuUuRWqqqtCp4ydUkp8MLR0cPZd1ojDPd7mWfXW5wYV1sNzXKgoN2BdnVFJepP6Bfo3NTKqurlrbG6tovJbWlzU2Mqy8rTXx/UtGhmdteH79d39HN27e0WvvvK83PzinFRuWTd8orC8uG/QUatLtRF9jpG/JoHpylMVWFzTL1w7GxwJMHNnTq6+936dn97ervmxdJ4/t03c/GpThlH7/zavqH5lS3daoPvjgLR3av19NNbVuB+lO3201GZRWlZer0npcbp7cM13XbdUb6DZaXrUGSYW+lmfQv+X6F1k/3KzxeaWB+XV9f8B9Ks8AantDDfkGbKZbU1aolirW8zPoAlwVF8ZoE+cYHPo3o1Q4WJwVfTQsgwXMTRNpMMLYjmx0i2uZgQ9DG7YJA46zSm9Akjf0BHMW9i7ZmpCfaWb2gbIok7TQ4pi0OE/ykifK8cY+MZD+YWC5Hhs/244wnr6elUHaOA5bmJy6k/+VIaPPdWwjaXMx3hKtZAe5xhW0KZUZjwN9ELyYD67GzWuO7+TM03UYBDRE2iCb6kHxOJagGEUmecI/dSVk+bMQ9PlF3hQPj2zYeRx93LA7HjscfcfHUXZuIx15E+kkH3hAZgGOIj7VNcdFnMMXx6ntElhI/Fjmtg3xuNfXyAdNbDtywL5hZx/SSOWRM0CrE0ODdKmNcfyp7YKez8mBPuL8oYmDJy0+hcToEemhR1oXRjFRnwxQcTMAD/irKMAB35TVixiOw1/6DFnGTZzzcAwvUekHWyqGOV1cY9QP2SMLeCGkUkhnHQq5I+80F5A09DVKtqgyliJAPfTR+ahnNnrEMX0j+M14cr5EG71IfBE4BkiF7vmHbOJmIHjM1cvXs9G2GD0M+eXywhC0nZ4y2af2SNepa6T1LwAXiR3oK9QTnrAxpMjq7mxRFrQDpPqYOnEtC0GFNBw7Hf0L3chkGv0jMpIO+SDTJA9kG3QjJZeTTFL6FBvp4yh7opdkV/DzP//zMeK1ajCAYhEJgAlhOTFKT4NhrIJecJmYg2BCnQCi9OgliDpPKKuPY/MPgTPcSAdJYCuntA7BomkiRO8MkvjsRL4NafpGW6yJk+MeQThZEgj5TT8DdEmpM8VNc7oAZYA/jjHaBJYu2NjKN/hKo3M8epyJlYkKDUDmNXHtbfXdv6+PvfSCneNSzK9aBiw5XXtHp4FOayyXwNpivGVVX9use2MTunT1tj7+7FPab6C2aQCwytwyfob/PJJi5A9QsGWeF1eW4/FAr4FXX/9dFZWVaG5xzjzOaXtxUbvzK9VTWK69Tx7T/mNHrdAF8TZdTUubXn/vg3DcdbXV+uynXlZtc5P+/NJkOMP7s2s6sbdNVZuLsaRFbUWpPvlDP6LSzsPavXuXmlvrLOCFAD51FeWam5sRH0/eXN/U2OSkRuzkAaadrY3ac+JFK0uxnt5Vr4mlRS2tLetHnz2svJIirTp9S2uXHnvyhBp69mpXe72Ky0oNVPvU1b3DoKNG5VW16tq5WzNzs3rv9AexFMQnPvakJY1HL1W+61djUFVX3aTK8pr4tuTC0oKV1Y1kHVpa3TRw3tLv/O6f6fSZi7Em2awBZ7EBAHOTzp67oHMXLuuNN97RvXsGo2ND6qivC4DHKNrjBw+ox4DjC5/8hJ4/cVz7Ojp08sgBPXH4gI6Yr5efeVanHD9rwMkIHHMBebOSzlJUYKBgRhqrylRvGW6ur2phakIzo0N6680fqLqmTH/wx1/TjTs3tLY8p3u3r+j6tQvmYVCn33/LwG4hFl39gz/9ms5du6j3zp7W7PSs+gdH3NYGIAWbLm/e4Hs11j6rqPQNSZkV28B7dn5GQ6N3NTk5rO7GJh05+bzevb+ij+4v6sNbo/qpZ3vUf/VDde/aqfcv3dcvffkxlReVqdRgcGvmphbcfxjRZNyH9b7OnDmdvoxgmeJXeBHkw48+9M1Cv+actqysIh6bf/17r+g3/+APNeu2vmpA++ff/YHW8zd1T206P2GD4V+ZVtWUt6oSA9Am89xUXhD0ykt5E7rA+l0VfZd+j3HCLsQjRNsIDCn9LYGt5DCiP3uf9U2uxw1YdHjsx//RGNPXSRd2BWVxUtLHekM2DvR5bAJgFSNL3ydvxhP7cCL4NmeOaz5Koz7JNuF8klHnSjL2EXxOHHXgEmxiCwnhVByC9Qgpb6oHWzLmYfzhI85S4qy+yQZynM4J1Ac5YjeT03/oiABX8AwQCQCWxXt7AAhzZSe6qax49EMatwP2Mq5EcanMyBc7H/gvblqRjdNSbzZ4gCRlPipD8iS5UVbmvHBASfbJMeYuktb1ibTeaJfskRPXEj2HHIMJFFjejqScR+uUbYl0KosySYIMM5+U8YqTDZn5JIEA9ML5zA/x+DMuwj9UuYEAkDF/NXTZ9NJNBXJ3WY6DPnOXyJ/AYaIbNEw7eDc/ATwjD3JN8w4JGeiC56ghzFG69xxxQ8HjW9Ij90dlkNKkPNSRsrKJ6fCNLFxcjjYBuqkdSU8BgFbSwXvciFJGprfBC3vyZG2U9CJdS9e5xqM3pgDQ1mAJ6g9tJw9Z8YN2gORHzklHoqzdk52gjsT6hwyjEuhVTtd9MfGZeAy9d4Bu0KPMdDHSRlsRSWD3yHXKC7nmaIXNNCdZGYm/nJwc9xdkT6Yc3ZTXdLxRVmZLov/4V/Av/sVXvhKo1n906oS6Ezck5gKF0QicsZRDUiYuJdAThVi45Ip0TpiUzDScK5jzH8g7ASErju+OGY9EySgnOrYrAwCEUZQ3HhPYOqZG4Rk7E1IZluWuhuHTJETokR/+g3P+BW+UlToJbYVxn1tYMu1ig6IVTSw7L33Y6WZVLJs3La4uaEflvCbnpvXCCy+o0PnqmXvkzsYHqzv5xt/0tB3/jOob6uMuu6tzZ4Ch23eG7OAfV1tDbZq0HZ1zS80NTWptaTZQMugxX0ury7p686r3dpC9uzRgsMLjyVPHj+nJx47q1N6D+rGXf0htdXWq7mjQ0MSk8otKYl7PhAHf+euX1djcaL7K9ZkXn1GJZXK4p96gazMmgV+8PxVvG65Ojqq+sU1np4r0nYtD8Ymc//hn5/TDz+zVwvRIyGJ8akbVVdVa5a3ApWV9ePa8amua1NTYqnoDlSK30SJlDi6omjlu7RXatizyGD2o6dS//OZdXb0/putD03p2b5eumbfmxkb13bmjsYlxg48G053XhQsXNTwypueeecKKsOrjCRUaiHb19GrDwINvYl66fFlV1eVxA1BQXK7KmkaNTs/oWt+Apufm9cRjR/SzP/0TeurEEwE6d/R26ejh/T4/rrY2A8XeTu1obYnvYbZ2tum9t9/R5XMfaU9Xj66eOaObV8673ca0NDOr0q08Hdi9Q/t371GZ+fjowkfauWeXwdGMy3enYl6ZNaK7pUmlbrPZ+VnNe+NTQB1tLSp1/euq6gwaa3XQOnF0727r6JbaDJQqiorV5nqXWGfnpmbV1dSi3W1t6myr1472Ri1NDFuv1lRqoNLAmlUba+pw2zTxiM5t6VsTFZRa18qr9YlTT6izc5eW8ss0tbCtv/l8lyrXpzRh/WNS/fWRJf3qK7d06c5d/Y2Xn1Dx6pjqrG+lBrJ79uy13Gbdbwz4K2vVvWOXuvfs1raN9pWrt3R7cEz33P73hod1685tnb5wQXNui1X34QtXb2rcIPf20B1dF+VXRF+o0Loa8tPE+taqItWX+kbNfFQY5MA7wAsnxqNOziuso3yqiakBOAtGu3FWmcFiTz/l8X/qx4CzBJzCWbotor+HPXnoFLgWdicekSawhEMK4GaaGOXMSOJ0SJuMM1YsvSyUJgRjX8yL4zO7FsaXc9PBjpElgBbGk1+QwK4lh07AyIYtC6NPmlTO/1kIQ+xfCkkW8BdRwU7ilTLjsZX5oIywxZZNyM/X2XPIvzj2D1sHEXiBjXCc3odN5hd5E59x/IAPQuI9V4vIn4FhlhKiHFIDOsLxOQFtlKWjzDQKg1QTzw/K8R+OmBCn0W4Y4FQ+5ZEulZs28kA/8RmJsuSJHjKJMlIEx5RLAeQPXXBc4jc9xuM85EsbeE+aAFxRprXNx6RL9U6gAt/FnukP6UYfPwktfGNqj+DdcehEGqxgeYd0DZ2HFm1AP4DvBHLSo2xCBmz955CrP0fec0i/wO/hv9DRlI7rOb3OlZ94YKJ3Al345jRQkngMIeb+ZyOSZIdveKT9gtfIkwLpoi/kZJbACfIlXRSdguMoI+t7+D/0JkAp5+aJvKzFR8BnJ3kleqk/pTpk4BSa/IIfCnIU7YkMHqTN8ZOlpU3YZxgGvqlMuglJWwbQCKSL/hd56Gf059CkpAORxmVEXS0HMuVCJgviocOTuIwf8qabOM69+TpUY44XEdlbCNGZgEsw5sQ4QQwdjUEcd7XUPRrCPwTPG0RMWCWgcCjPg+A8bFSCESKWf0iN6gqw34RZjHSRlpnD5ZpBjzf+QlamzzPimDibqxQKAI0QYk7x2WjEqKzzwDd5Y9KplTDueq0MPMNeM9oCrAzMGky537Pa9Lzd7LLv5616OlS3FGtnOVr1NXVqb2rU4vx8zOfauWu3Gu1cASsV5ZWac53yC4v12rvvaHlxXsftgDudnpGw+I6W+WG/7PI3tq0sRW7QvC3dG7yvBQOE7tZ2TY9OhtzQ1damZs1OzWtkbMLOdSomg98dH9e2O8+Bwwc1ND6qubVFPf74ETXVVSjfx0MDd9V/67LLrdaPPdOtO5NuO/Nab+fNI9Iro0vel6qtutQgaUKfeaJXM2MDwfeiAWhddbUbKl8TkxMGSJcMKBvV0ex6d3aq1oCwyODyj84MaH9HrXY3lWmo/1582Pvt/k2dOFCjsaFJFZZW6sk9zXrzu99UUYF1hjbgMXR5kYZG7uvSFTvy8Wk9dmSfWhpqNDQ2otmFeXV0d8Xo0sTomNuBOzlz7nZfdxvX1DXo7tCg7lhW+daHL/zQp9Xb1WznzlcE1rR/z84AXvU15QaOc9pcXYzHexOmyzIhd+/e1dEjR/XE40+ovrrGYM53cW7fzo5Otbd1aHJyhi6phsYGXb52JV584MsIxQYqvEixMjdpuV6PkToefbPSPh9OZ62q7Y0t7d6xR/t37oo5UlUGH7t37A6Q3WZgVm7g2FbXop0dLG3Rq24DsV2drXr8wF61VFWp2E5/Z0urXj75pF48dkwfP/qYTh48qG4DtJWFhRiyf+bwUT22c682JiZ09fSr+vjhZlXmr1tWI5peXtLk/X597hNP6ulje9zue3T97DsaMIDas/+w85fFQrZnPzqn0x+c1d69+91XCtVswH7nTr+u3xrUm6cvaODegDZWFnXqyZPx6SNuTlpbGjQ9Oe4+UqpPvPicziyzfpeNse1EHSvpF2zFiycd1UUqL2ESv/tr3CgViW9y4lCY18XGnK/0dlbO4IVJyIyc25l+YbkyusAIFctAJMdE+pyzcVtisFI/T/0+GWDoYWsSvciH/bLuAU7CITp9GD8eQzsPN5XQo9ywu86e2St2HEErbEtwm+Iz/rPz5HCSocV+UW4Ye4xrEP6rQ0aDgrBPnGKYOc/KSHySyHU2r1wL24UD9XlyVMke+1LIBn5TMI04TzwQTR4cdgKxpOdaToZ/KZAeShm5ZKtxNERYC3zjnWSTfABx/OAFEJIBkiBg8oy4UM9oT2/Jlfl/ruyQl39cJy4bNUqOihQZj0kmWRTXARWEBJpSPDtoQot2DV4iznuuBx+pfUkdvsLy5DEVPGCHnTlAPMQit9NiP4M/b8g+AaTkh6IcaMIT+Z0r3jS07qL71J82yHQFolEr002P5jJ9iqIjf+Ib/UI+6VEZ+bmB4Tplh5xo58iU8uAb0Rl0MXwK/jJHN6PNPgM1+EPKeVQH4SXa6mGmaBfnyIFWWoy0/ufyCJCJdnB6eCYWsApd9CID3HHjYN4IUEEv43OBOd0M0J5LG6X4L+Tu85A5scGD0/ga7RgyMgMhD+/RuS3Li9UFgjt4CmYJSUbZWehyyICNNk1H4YTYOYKjaB/OQ04AsSR3yGakoQM96Kd2Q76AfnI+LIcycsArMR1CR1AWDhcpLFZe9jkT211SKDsNixAwdKDvAFvOF41uIMW11GETkIMBhA2AgjFGspinwWd4qEBKC3UrtRllcjQsMncqe/yZFCgNqRN4fkygEbijTYqWkDodCX5xIqkTogQsA8D39CbsQF2S6zC+uKlVlg9wXhz9nMq1YSV5rKNUIzdu6NJFO92KCv3Yj3xeXb04607VVNVZqHxLa0s3bt3S8sqqmlpbdOPuTZ164rD225kO3R9Q//37bnje2izQ1NxczJ+bMzBjEcuFlSWdv3QxOhPfXlyaX9a268FK3yWWy537w/rWa6+pfXevGjo6VGIAYsGZZ+ddnNPq9obefOvNWCyVOTyLiwsanZrQvb5LWphZ0o997Ki6ako0uTilyblZPWbA9mvf+kjnbo7q5YPNOrGvRXOTU1o1rd0GirFEgmV16col3R8ciLlQrS1NbpBlXV+u0r//8ysaGJjU3//sEZVtLrl+/corKFa7efu171/XxIrbzfL45MEmLc2O2REXqra60gClwhq2pcGRQVXXN8X3Jtvt1Fnp3d3NIKlaPQYva6sb+uijC5qemlKjQR9LOnzj29/VLYPOwaER558Qb4a+8NRx7e5p0fLSgqYmptTS1KQa68q69YR1uCYNFors6O8anF7vuxM6srt3p9aWl0OH6hsbA5x3GlDyOLu+0SB3dsZ6saL+/rtaNZjhjcVSnId1qbScR+5pwj0Gs9htU1QMOChF8Qw2rfs5oFhT3+B9gdt4QYtuF+bT8fg2j737RHQ661ixAdHu3h06cuCgnj5+XEcNiBgRy+eRtcHhyWNPaE9nj3ob27Wnu8dSyovvPDY21ur+wD2NjAxZryqtw6sqL6vUhgHnR++9al29pKHBYT335NPq7d0by5cUG2ge2Lc/gOYTx09Yf9t1+/Z1zc4t6P1zl/Xe6bMqt/34sc+9rBeee9pyXLauHNYnX3peR/bt0cdfeMHAeLe+2RddLYJbOCbWl7nendaxUpdRUQZYShPrGQGmqtiMCrdNWVlJ9PkwRN6zETJbQ9/DKbEvzaWlvyYnmG4I6d/Ek57cgBAnwWDERlpsAxehhb3BFmArojwTDGdkG8A6YNgFyojMYR9on8RTZsviUpyn6wR4JMAThWGvqCc2JurgfGE7I1XK/1cF4uMKt89ZcEQ4LJeVySqTCzaR6/AC+EoySnaWtFn+oJvLGwXEjoME7sIx4Pgdl6vSXwgZv1hs6GNHCdQpc4bEPaDvABnAhSNtn5Idj+B9kMuli7rxo50cSAZvxNN+nMEjgCDq4Zg4Jp+JBuB2urDVbkfoQCN0IjWeieIInZeNtJYfIQF/BhHSozPq8EDObP5xHnS85zhk7o00mZyjLZwGv5eBvhiNdNHQ4C3eAGw+pu3iiU2u/tQYGvixNIJnPbKdIeBnwzezQSmXKdtv0Q7OkD0upP0hDJ/IgXPSRn9yWuqNnUt+POlJvDRh2mzIFV2iilxnYnoCvKm+qa8lORCCDx/yglkqJ4FAAj4/yog6pfRUJuJME1lFWc4HbeLJCQ/c/HAOr9SHAH1+lEd6YtGY6JPwbf3N+Ay6OdrRds6Ebjhn+FEGa0JfzSt0Ej5IOhKPQh0X5XkzxyEDIuM84xMefAAPCXSRhDzZDRN1hTVSp/TwFPVHXtSZ8h/0OyiZl1/4hV/4CtSIQLFgDAYJCJjtAUL0v6zjPWhUFw4t1s9ZXWUeFVtuMVPTCyVxAtLCLen5VmMw6A2a0YlcDo8nYDaEGgqawFSigWCoWCqbSkfFfQmeg5ZDCMzpERINCvrl7aY1881oG2+sYbh5FLi6ma/51TQUumHis1slAbxq8ld1pMFAyErT09liMFClmYX5eKRCNWik0VE+urwWna2islQfnHtXTxjgzN4djLlgJ595SmVVfIA7X9W1daqortbd/nt69/T7Gp+e0t59+3T8yHGNj4ybphvXjVVYUmRnX6XvvPK6lg3KPv25T6uqhuUWitRYX638zTVV1VapubVLU5OzOmEn3dPZpZbWDr38yU/psSeeUXt7k9YWpjQ01K+Kkpr0Rl51g/b3tuipYzv0qWNdmp+6r0rzPLe4qrzCknDQrGi+MD+rA/v3GtA0uix3CoPF3T1deqynQV882aTp/hvatixryssNHjd04OBe021Sd2OVvvzMTr377T+xXEY1ObugsYlpra6vqntHj8tZ0vd+8IbqDKoY2ZqfWtLsxIwmxiZjSQnynDp5QlUGCxgO2ur9j87p7vCQZubmNT61oOXFNfW2t+ng3h3x6HLw/ojmZudDLyfGxtRq8AtwLaup0qiv//kr39Ps5IyO7jtoGRQb9FuX3W7JoORpenrGOfNVapkzGoK+1tfVhXMusEF8/f3T+sPvfFdLG2vq6e5QucEWy16sWycZ3QHYrxj8sMTHivMyZ27G4HBuadHna9adklhwlfafWTD/9AvrBd/f5LH18sqy5mfm485slbtj6+qwwWRFWbUKDbea65rVUFerAseXW3dGJyfVb9A1MDQRo6ItOw5oo36Hvn9tVp/7zMe1w2Cysd56VlaotbyiqAvfO5zmJZDFFTUb3E2MT2hqekKDBt3nrtyIkeW/+zd+Uo8f3qPz586oy0D6+PEnVG3AVOtth9t+urhB37g4bVnlxcT6xrwVlfumu7q0QO1VjHQVxfwunAzfX41FUi0L+mmFz9GtZBhzxix3zEb/xp6w51osI2EAGnbFG30tC/S5zJA/vJDRy/q+HZhlDHjKbAtp2DIbgj1wBselT5TEqIRpBu1i9z8b7MhIEvq681BGFjhMo+npkSeB4wQMktFNAb5yh39FiBpEGdjW5AzJj70lJNub7Fo2SkK6KJcbTYyhA3KhnBhVcFqu8/H/cKTQNT/Bf26jNOw54S/WKx2zz9oLW8xIJG3JObT5EQKYOBCP/LmGDJGDoyI+OXfu+B9xylzk2H8pb9qiJo5PtJBlsvHJLyXZks6lRF2RQTg2x8ELJLkKr4lH4hNv8EURGX0SpzJ9PVc3AulyhB6URxn4m4Kcjjh1+I9Ibz3gmDj8FcUG8DKN9IID/CefRToAOzfbMANwg8tUxyAXgTJhB/Gyxy+m+iZd+wuJc7zi3OPGIuppP+KyM12gqVOWVEdoUh/2XEgDGMmnhuyclnqGjsCLr/LCT8gDAuY6ZJA7JxllE8c5vJAmrnuLZS+ciHqFPHIADR2jDaPNfEx6QvAVlAgwnpd7xG2Z0HbEBC1oxlnEEVK/VIxOhn22jw+84msZwE78pfaNMnO0Ur9zSh9znskyyiJ95M7lc1zIiMJ8nIEujrN6+CDyBZ/oS5AmhmB5/9zP/eOvoMwIBAVPd3NJWaltoGM3PIoVTPsuDRYeEgleQ6GyCfooPkaJO40YqXKl0tB+AmsZCs6QKA0SjZPIB7001wXl9l2KyEe9khCoIPzFdx1zwiHw9iXHGHJAEYALsEV5+SiPBRAfy0VoGGjzNz6fVq+3X9bcNh+i9h3v0pz+zsd26cRj+3X04G47+En98de/ruKqsvjETN/N6xoZHFCB80G3tqZab7z1uprqG3X3yk3R1DWNjRo0oJidmQtwVmanfW/gnjoNlE6cPKne7h26c+NOOAqjH7cAQJLFNDc1Njqjw4cO6/FDB7Q2N67vv/JNnTj+WKwXxQjdiK8vzK7q5PGTOnb4qBoa2+ygGUFEUgVadDsszc4ZXNXHQpM3Jlb07XN9OnPlnt6/MaJnDrZpfHJAc5OjBlY9Bh+FOv32m1pZmIk1u6oNjBfHZlSUt6WxgbvanB3W1NAN9d/rizdNi4pdn/Jqvdc3pX/1hxd06caAFgxgP/PskajzxMyynjjxlFrbWjU4POiOk6ejj50ywJrSnt6dunv9rj750tPqbG8xUCjR4ty0piaG0+iRfyzsyZIRC6vL8Wh1YGjUelioH//Sl9Te2qipmYlY0mNhaUmTBhKs4ry8shhGcmZxUb//za9Hnk88/zGdOvqY65GM/5qBII8SWc8K8AX4Zp4Vb7z23x/QPoPhFZe5bd396NI1nbt1R2NTE9rV2SbGZpmEjrNGB+fmZt1WfLEgjWpa5WzEksFprKvXxor7AX3Z57wtS+djqQx0dn7JoMtgtNTgptBGgi8psNzE6vKmQUyFAREja6W+k95SWW2N1p3ngw/PaOe+PQGuSioaYrHe/+fvnQ9QNsZLB2tbOt7baOC3ajlsq6a61oVvxTpqfDmhvLRcYyNjlt2kZmyMvvnKWwZ2dfoHf/dnda/vptvruIoMOlYMEPkUUkV1jQYN9L52dlQ3pzA7Uun2mpp8U1JamK+GikI1euPFl3K3ISCOES76Op/8YVV7zpmCkBkjDGEW6KcYRfoie9IA3rK3oOmbhGTc4iBszAMHlCL9P9EOe+BGCKcS17ARCYBk17AVAGcMTdgB02R5CcrF3vAxe2xS9pJQlM2f9zj3DGxkwAVHFQnimJtFnG2cOqSDZJvY/nLgOgY/54hyIAXew4kG2PBZGMVEJxtVeCAb5408vhbXc46ePoQdJjwqrwzMZumzEMfEUVQunl0aGcHpJkcdttY8ZSAxOXD3WWSMDXefgld4p03hJHgNpryFvU8/TgkZ/4TwL7n4bLQqZSUyZ+t9RJ4Apo4PPuAv1xZBibr4IMAoQNjZ4Q+fhDyQOYG86amIj/FH/nEt2yNHjqk/fhEatEHykQ5RJHwlWswZ5Dzx5DpSjnkmIf4OmmwB9CNras9o40jlX9YGjn+gz9DyeYwu8cNXwlsunnTYt1gfyvUj/wNdoE0So8EXn/NCVNQj+lPQT3INOt6gSX7iCOSDGPlgLQLEHdAF8gQAzSWI/sPbzMganTVvZKPNsrYOmg7UOeVPQDEDRsED/czJKSptyMo5HjCRq5npc/NLXXmLnPmi9G8CPCAXHnvCMe0AsUxfiEs3F+hyAk4x+ORzZJ8FUsNntJHrzDVyZ32CvOmlCm4ek/4TBx3KiJIgEvy7/hhOFDIq7xiUB4eCgkThZoR4mEVRKPj/GJIChZL7MiMXLKaIAaUiOJ3EVJrLFUAIQSMwjDE8uQyEG3c6Zjq7q3StoiLpMzFbMTqwFAY8LTwZw7kuljtXNuiRLz0OylMV82kMyJKRMA0rQia8mtI0r4q1msq0qeK8NEy8WlDlyHKVOb66otR5DADG7uub3/2WvvnNP9f3v/9dXbt2WXfv3XHqTd28dFXleTxWqdGXfuZn9MNf/jE1d7SrkZGJ5lY7qhLNMRm/uk58/X6o774ufHBBm+tuIDpRNLA7iztCnR0tK4nTgcYnRl2nLZVX1KR1qgw25mYXNDI0Em9M3rp5S6ffP6333ntPr736quYYGVpa1PT4lPK38/XBO2/Fo5UnD3TqF//a0/oXf+slXR6cMzga0vX+G2osq9aF06/q3R98U3UledrRWq9z77+pX/mvv2zAMaSFhSmtzk9rxUCHka5aA4/aymItb7BS8rI+9/RB/enPf1q//fM/ojuTK7GGFhCylpEjW5bpqWlN2tmvuiNcOGeQUFKmetdveXFGnb0t2rm7S20tBofFBVqan9XC3IxlUWgwUWvdyNeywYjNiLraWZ+rSI8/vsf6uKmaqur4LuO+fbt19OhhNbc2qGdHT4ykrq2sxxy5xbm5mKtUXVtmgDalyYlBg66FeJyF/lVVGXz5h76jH1ZtvX/mA624E2KMXn7uWTXVVqujtVV7erpVU1llSGtjYn3mSwS8qMAja7s+g9AKX0G/8mP5EtbBKikxqCoqU3FZpdvS4MqqtbbuDl1QYmNkhc0v0dj0vPpHxzUyMR2fPGpsaVZ5Zblx+LZlvBQ3B4MDgwb6d3T94hWDpzJtu3/QR5ZNi37LYrQLmzj8bYOulQBxVZXW5ugLLKHC+nPuA0UsHMpXHNY0YR1aYikV81xrMHjd9McmZtXU2qljT5wyGKnW8Picrty8q+EF+jt93zdDBoLcDmFsy91m3AjQr6KPO1Xq/tvulyUx1wsjT77M4ZAWQ0g/zEIYOpTFIWxAGFv3Bccl4JHSJqMbpiJopvjcdW8Yfmhl17FnEdLlFEwv+HEqnA6v5sMjN4XcQNHXYi6UecWA4wSgRxnQYyN/doeOgaZetDttwrUUMgeRzthn9SA8ynsG5qADfewetMKW5tIgE/giUC43lOzD+Pvag/p6T3qusQ+gAF1fYITsIX8PQyan4M7XMzln3AYg4Zw6+pi+gR1H3tALxxrlJn7wGeQmbcjMtjzTEegjs+DRG3koL8k1Co9j+H4wR8/HjOCktMgaDUuALvmmrM2To8b5xgeWY/DA597gJYCG+wRlpPp4sz7giCkanqENr7Q/x8TBNOWSF1tBv4JWPCYL2qm+6BP+LPigDpTFlaDDaEy6hl495Jcr6XqU5n/IBTrRJ+CVi85g7lKi4JW0SZdjgME+MWQU+m263rjGlgX6UprP5TYPYJ+AcfRN886ekOjSx11iPvYKfSJ/XI7iA/S6jozuIYMAuKbNOoXgPCjhr+GXtgoQx/WcXrKPcs1DtKGvUQ/ACkxT/gPeGJig9vCT27KQHUe7msa69+nzgQZ+jsfOY2/i3GnRpzX7Li4GbcryPvhyfspFNuhL0vuH5YVM4Nu/Td9R06d8MdJzDX3kOsehF/SHnH5TF4KpxY+jgn/+S78Yk+vp7IxOJSZTQ5GGghEeP0LqTKlT0ACko80wBqGMTsM8mCAPITqRFTaY8i/l4e4gPd7JQBj0CIFIyectPdNOlQOxgmJJB/M0GHnhHYMZz4kdTwPSeSgb4UbFvWHQ6Ig8auBR1qbv7Bmhm7ezmt/yHYgbJJvntWI6P/X8UXW1NsaE+eu3+9RYX6tdO3fr5GPH41MsL7zwMe3au88AoNUtL+3YsSvoTxho3B8c0tUr1zQ+OqbhoaGYqD9nYIGiMWduDXCIsphHGiwZliRjnOPk7Iyu3bysY0f3x6Oi3bv3qdJgw82p0bGxoLVkvp547KiqqytVU10Vc9eazQvLAtC5+80DbwmefPp5vX19VL/5g2t68/J9ffmZPbp7/S29/varOtjaoSUDlNGhATcsnaBQZXbQtwfvWoZSueW7ZCA3v2CpGHS1NTWqp6tTE9PTKquo00ejm/q171zWqxcHVFFepGd21WhjZS7e9Nu9s1slRVJPT4+mF5b03ofnVFlbbzn1qP/ebQNEA8ChQU2Y7/Lyyhgx4fuNxQZnTGK3YKLsAjfri88/rwoD6dqqMlWWOH5h3nWujrcRCy3DhflFDd4biLWk+JTOR1cvaXJpVs8+dTwmvQ8OT8QIVHm5wbG32uYGg50xLVrOvBp++85dbaJvri9v5fFFwnmXcenyJc0tTOuFp06q2GCKeXjoEx8BRz44MwwkwI3+gwGYnZs1jWrXpxRbECO4YZhskXhhBJ3lI+4YPnSdbw4yGtraboBuUMiI2JrBH3dhZWVMOnV+O5KO7jbf1a2ooMiAprAiRk4LSot08faE6os39VkWxnX7VRssVrkOro71ZC54KSrksXmBpmamNTByX3etIxc+uq4DvbvU1VJnUHxGn3j5M/rI4Pi73/12fHR9R3eH+0Se/vvFWS1vuiHzNtWwvayaQuaPFKm3JvFebpAVL8M4jlEjzC4T5MNqYBi8T8YLI56MbOqSgF4DHqdkIdcC8wiQJE8YUgecWtiL2ANxAUqWpemRH7LZ5OAAIORxZCyV4PRcT4aPruYTb/R/bAG5+I4kN4SM6vBiD7aDSdYJKKS+GU4QGqkYCEIurqct2ZoIuWvsyZfZHkKwGQRS2pTF/3wQd8z+UQPyJLrUNqXF8RNwIqTPgAx6FSND5CE1RMniYsLww7/jHtjBHD3SRVJvycFAIsmQEG0URyltJIjg2DhmC27jegBFl0c0fHENHpFrAjEpLtJ6CwoRl8oiIuOPfoH9AuQkYJRGHigr1TnlC36hyc80AwgAIEJWKS6BzeRzCNhn2tKXcjzDj+uPrKMNcnw94If9Q3BK+iykckwvd40nRrRP8OpM8MrGMTKgrbgOVeZ8Bv/e4BOyjBAhC+rPFrScn7YLhnJFZ7S5xjEBP5nJyJHmLRLCXqor9aR+3kMPf8kFzlMyMhB4jJ2AddrSCGHMGyOPr+P7LblELwSV+pkFGOfQLHRfpr7YPnw8vpmWioSROAX6O/oXeurzaB9k5bJJlauC8/A/twUJ2i0BLkbIWfKIqSQ83UIHqG82yAOYSzqZdNM5XRfbMN+wRt92mcw1T3qaaNMPom4OyDja2qeRxnHkgQ7lwCsygjbxD2wXZTpxxjm0Hw3xySAn82ESGpNkacSsUUwrMiL4QPU+iYbOVSwpXqoMQuMaRhj9jY7sAhFwCMtChg5M4KwQDgHFp8yogC9SQZ7RbmwgGCuKO05qkMJ4bILBTxMXs4ZOd0SESJfjH0caj47MBM4sXgmGIQc+yM2jIT6DM72SBLa16eO8cqNZ8zU3rKNNxWpsaFVnd6+6Ozvi7baYyL24Ij7C3d8/GG+F9ffd1ej4uCYmJ7W6tBzrQSEXeGRVf0Zi6ExJfjk1t+YAdMxuOABUAqWG773792vP3p2am51ynnW1tbbFEhZ3790NubZ2tNsBF6ixsV779+/T6PCwAd2KQU63Ll+6pNa2thi1fPbFT2mtpEZXBpf0k8/t0MePtGtgfEa9TeXqaarVgY6uACOdbe2uX1tMbO9q7tCTJ09qBx//Xl7QyuaaSisrwuHVVdWqorpel29e1cHHT6movEQvndqjlx7v0rGOOtWUl6qqvDgeH85MjxpgLES7nLtwXddv3tPM7KLyXOF6gwM+Bt3uehS77iySamHESGa55VVoHeTazds3dejQQf2dv/mzBogGV3f79MyJx1VvMEFr89bk137397Sjp1czU1OW14yqG+o0ZcA2tbSgg87LG5lL1sNZ5lk5riraAn3aiDdbea358pWrqqis0mc+9WlNuR0x+v/pV35FQz6eWpxRvtvgQM9O5Vuf6A0jw0ORj5EkDDh3ZcwTS0adz99UuGP7psHn6Bwdl5HXbBgccMaLJh2uYxkLmhp4Flm+BB57kgY9b+zs1EZesa7cvK0Gg94t62pZZbWaGjv1Zt+iro2t6aVD9fry0zv1ve98S3v2HRAfPQf/UAZrkrG0R74NFyvtj01N650zH+jsxSu6fvmmfuqLX9CmASovQ/BB92eee1Yd7Qbjy0uam5lU5979+i+v9dt5mzfXq00LBuZ5qjL4ba/iMWN6+xPAG6DSZVBvXpxhJCkz3ASMUsjIfRkgEbJx+8Vb0gZr2A3aFFtBHvowxib6izcCPTcDOvTzFLiWrqc7/XSM4UuG1fbGx0x7SO3OjV+B264i4rBRtGU4XtPNbujodwAH+Eg8p34LD6SDfmw+JnAVGiTK7M+jgfwRl7NTBM5hN0XjTMiPnGwHcvTTHBxoJhtLHvoU5WUywm7gCAERyBmCMRLjPeeU4ZNcXgqzPTddaAYoIYtTJOccp1EWdjhldbx/HLNPATqJHnlyMdEGhGhj/yKf44iG3ySvlCE52BwNn9NPEvhmRDLZ6vgFX7aQTsc1fEiumBzt3IlDnDtN5vj4F3H8srQMy+DMyeZDdCTTU9gLIOaD1A6prckfOuS0GSAK/+YQOpYKC5lST9LTHth8zqkr4VHek+zShuypc7yN53KgB42oc0oeJURa2tmyom0z0IXcgycnZp9G4syPeWWDHhPPuRZACFk4P+cE6GZzI32Y5GzdQLcIlBF9k7pBn/YwzySOPNhBp8/EmlUSOlF3iEZ96DPeLKcEeNM16pFwgNvNWUPHoRG8JJmHDkDDlGItNcuAT/YBZHnJDZ0jHW9TR5vlZJLqlGtHx8VCy+ie+ed6ZjfQTXjLQsgIObN3uoxGpouEeBvWtPAZtB9tZiLBJcekyyXlSvAOjYJ/9s/+qYGXE5k4FUBRYlTId39Zo2QhgJbjMsVgTBHBMloTdzcGF4AMCoPRLKBUFBoCdMMlZXQHcyTlMgoU5efycEeayicXQK8gjDyAC4dEWuhklc8C5yBsKkZAYDECZn4RCsO9XGcELoCd93yXb2KRtYustAZ6M3I97OzWLPA96/c1NDgVn94ZHhjS5PiU5mfntDg3r4V5Jnyz4OZS0Emo2OW7PJwqnKVRAN6A3DRIagxAxGO4ltbWuBPdsXu3xien3CFync31JX1nb5cB3V09fuyYPvjwQx0+dMgOeSnkyxt4O3fuULvB2KyBXr7zNDfUBwhh1AvZdPd0hcNv7tqlX/ids2qoq9CvvnpDf/z+Pe1qb9Bze5tVbDqvfP8Njc8uaXV+XpcvnleZ22572XJY912AZX3l9i31jQ5pYGxCxRU1WljYULX3+Vb20zOV+q/fu613zt3V1PyKfvvNPn3mWIumpyc10H9PTc1NGhkbN2Bo17mPrhqYTkV7fuZTn1CF5VJQWqBSVnZ3e3YYOK2507KOGJ91yrMoGT5/4913tGvPHg3cuqez752JRUG72posi0WtuqMtLS7oyuWLBojLPl+2nNc1Oj2lq333tGGdu9F3R298eFqnL55T/8hAgDzUn2/4rdoIrbrd6uoMJg2USgz2mJvFNyYLGfmrrIy1sqw1aq6q1NE9+61HuYndrgeT3nl8RydMn6uw3Pzj4+noIXdfyBOdQB+4CcCwxKMkGxeWrqgykI1HIy6PvgFYnzL/lEE/WnU9b9y5oz/+xp+F0ezZsdMdvdQ3ALXxEsXm1rpevzCo+/MbOnWwTWUFm1pYcrnmHQPOfDxGvKgz28179/SDt9/S4P1BVVsWf+dnf9KgtV2zjGDaGG1Y5gcM3mrra9Rk/l65clev3ExvM9usqkOWjevRVJ6vpgreaGYpiRKVl/E2IzdDyaCnkSyqgWMotE6n/rfOML9D5vCZm5f1Y0shGfNMXs6X2R/oxN4bd9LpBKPIltLEqKLzkhR/gAHGDvDYKRlLN4UvYHeY9A/wYDoCtiiMs8uOyfXWx5TWefh5n/h96FzhMUZMcnYNzriCDkScmcAehIENfpMBDho5XlIgNycZ3fQvS0uAHnYs0UpOCYeIY436Oh11Ro5QC35yJCEBLyHfIE5IqbjxpU3Q05CPY+E1XU2yTXJLACRrp2iLjJRD0HXUw3KITPHhZM0/dNLIWmqfcNA+zuoYj+7MC/INernyE43M2SU+CFyj3RNQTXVnn+kPG2UkJwqd1O+Cd5dhlijBusyNvvuvy+bGO8sLB6RLoDXxAX0uxEiO8yB3+OJ6tIsvwh9FUK9oF8ehx5EueIIetBMxyEIbGdFnyBd+gDaHfvCf+Mm4SnGmYEKZXEw2Nv8PHwpAIiCfBFgSb1k7hs+GHiSdj+ukw88iN8AVvKIf0Xa+jt6yz3QP5m26orNlMoqlobyn5qShrj7N/XMa04i9zxPvSX4wwkh/yA/6cS3JhWtkJ2/M+zZf8Eg9KyqqnGdLi/Yb2BLyMXoFTTZkGLrhEPV2HAMNpEt0c/IzvQghQ/4lnjLbgpyQV2ZToBMjddG3ndo8IZfIZXrsk24m3rPAccQ7GHjxyaC03gp32wATOgJEeWSAA0YxYYZrINOomCtFHGTYQJAILhNaXPM+Kk7jOD354oqzomCcY/gAFExAz+aERQM4HR+/xjiGMjojAIfOkpzcowgUqilAE4GzERLPPAbaiseha0y28TETnpmrY13R+NJqfCAadL9kB7CcV6JFp3u2BWdosLPOo0E6Mp0uLU0BSNg0UIvHFq4j85tqqqpifa+u7m719vZq186dBh3ndPXa1RgJQBbj42NWoOIYxWIB0Ss3ruv9Dz5QS0szs4TCyFbb8Q0P9GvegOjM2bPxyG3NwGJ8bFRXrl7R/UFG2u7pwzNnYsHUvtu31dfXp1EDHT7EzZtZM7Mzauro1e/84KJ2dbXqwp0JffLUHu2rL1JD6YbOvf+2/vw733O+eypymTjUa3fv2llvG2AtGhDOaMwgYs7Of3phRW+fvajXPnhfW1a4oyef1Nnbc/rh5w7q2x+N8GxZ/+Nn96hoy/lGhw1wKjQwNKSl9U31DY3r4rVryjP9mvpa7d29Q+sri/GBb4wIXwBYNUCYnpsJHUEPtt0WAOLxhdlY0Z85cUvm5bHDB6wvS1E/Oj26wLpdjO5VVVWouKxY1w1YP7p+Q+MGUDziXLLuLq8uxwjn6qqBycKyrt26pdsDAwaGkzHBnHlZS/OLBrMtmnc+nGp1fZ3OXbwYc65+5kd/VLWuE2+LxVs6bic6Lft4dOUy0DdAs0UZG480GblDPxh5gucwRs4FgOONx6T/yVkvLsyFbqAnjMbUGOwxGnXnzm3VNzXY8GzHh74ri8pU1d6ty/dm1NFSpZbaKt0aHNNLh1o1PTag+6OTKjL/9CteOFjfWI2RNpYLOXfpgs4bhB7YtVPHjxxSZU2JDh8+FDcTzMe7QTtZwWt9k8Dj5z89P6SrU8m4lG+vqlErplWotsoi1ZYx4uV6WP4VfI/RbcHjQvootqMhFhcuCaOWAReuEZBT3ABZbvGNRp8jAwwdfR+ZxYs5lnVyatzhGiBY5pnhQ44IGn6hnfbpnNtuLAL9LYw7aR0DH7QVSWL03cfZ3T9psXWZLWGX2RDKZMMuEkdazglwAl/Ep3SUg+PLKYLLjbKwH+SBt1wZD8PD80QDmZMfEol7ykk3q8nhhhN0G4cTRXakMQ/h7n39oZOnLg/rBH/8sOnwRBtlDgUipAxazkw+tpAj1///hFROri6U5XpzhpOkTGgmJ5fS4KwinWmTF97iBtYh9a/k4LJr1DWrZxYX6eDbdNAfRlyIB3wEXcr1tbjJDrpQTwEaxCGHFJ3qmxyyz5yfmyHSIEzScBNPXALZKV3WJplupDZLnwuCBnOToZnpEwFa1A17Eu1o3gOkBYOP6ggFxF8AIk4pn7fgSYO/sFgcSGQ7TlvlfvCE34o6+Fq0I0kdoq94T5rIY1qkAQBCK9rCaeAnqxuyTTeO1v9c+bRI+HZXLXtk6Av8y9HkNMn5wXE6sD22TbbtjgsO4AAGYSgfWZAmK4NAndKTKZaeKQ8djs8cOo4RdmwGLQ59NviO+jk+6XppkoFpEkgTNzW5c65x7j9vD/s+ggqeIz3ANruZS/rK0zRC6iNJ9lxL5SQ9juNUjchb8E/+yT/5CkaQjSugyngbieE6d2M+rJteaU1KQt4QhQuEWHQImOd6QXp7gLeaULpQPJcXAnN8Gu5PaYmlTPIC5gBHNAJxXI/hc1cQGgTWMqHcMHI5wWSVg0baO878JCPHtfyYbB8TFX2dUSpo0nCLpgdNOtC0q764aqXbWveWp1kDr63tAu2sWlJdhetehFEu1NTsqBbXl9Wza48aWzvV1NSjMjue6pqqmGtUW11jAFCNZDU2MhILeA7cH4h1o/jcD+c8k+b7eGOjo9p/YH8sxnrn1u1YxJSPDPOGZVOLHV//gE6eeFIfXbyk3p4edba3B40jRx/TiSdP6fyFC2psbtJjTzyhMjvquroGtba0xUe1WWYBR19d16idBl3Vbo9TuxtVXcKaUGWaH7+hZdejvL5euzt71NHcovziMr17+ZrWLDPkaJVVbUODPvOZT2nn3gP60+++pgmj0/6pMT1/6knVNHbpgzuT6q03YLbDHRxf0OGOav3Rn/2xPjDYfOO9t9U3Mqz/8F9/Q+8xmtZYp1ID02vXr4Y86wxMti3/4kIeK3bGK8DoiJtGeZt5pjeub779uta0obvX76jc6Y4e3qOS4rx4Y49lS/gE004D3D17dqt3V4+qais1NDmuu6MTmlvBElQavNeqqrRc9dWNam/Zob37DuP5VW9ZnTzxtJ48flw93b1qaWjU9ORkfLZow+r5xrvv6oML5w0Ip3Rs7x41VFSHfqLjOEYWxWNuE7qNjmKYuFGorakJZw5/PLKbmpqKR2+kAQxxDV3FGS0t8ch62WBvxvqW7ror3FZWXRtMA8aV+VhrrKOt0/XcacNQorrWHjW0dOnG0JzO9S/q/uSCfvpjB9VnQHW975ZaO1pVU1lnUFWhewNXdPrMWzFfjSU9zp4/q9nJ+/rbP/4lzU1OGNTy6KBIzU2tKrQD7rYsSw1e17cKNDzYp29c39LYuvuVdaJpe04VdmalRVvqqmWuHS/MpLW7StyvWTgRw4WBADxXGwgzMZe+SN0xfgAfZBfOiH5uuoDTZCEUb5xiZ7hrDSDj69H3fcwWjyMihhwpUCY3fRjMRMXBHgKb4L9kDNFptxcbdiBsjusCkIY/jGe8jAONrEzyOz3XCcnQJicN4PfVXHm0ZW5EyL8w2E4I77Rn4gOrGdGRi1PsVFYHaKSQpePcRt62KepHHYh5kMx8ASSQEXx5A9AEYLCMU3mprolWCpDBMYWt9J682cKhGXiMdDkabKneSWYoJruHFHOB4hyZaoQMKTrly/JC+2F85AqdyPhLtjsBSnSE8yiS8nOUOQ4+/BePipyW7PBPQF5BEz79i9EZ54lr8P2gLGiQItGMgqKE7EYd0JZKRRbwnvESyXLHXIMB6AZIIS7HS8zb9XkAYJ9ncmCDDOloV57IRHr6TqQkbbLBFJZjOdJGftNDJzI9ol5ZyNJmYIkESb9THuI5D35y6aCLTySgQ5GXejlPqj83cdnIl3lwOvQwk6VTRh2jLZBVxJI9Vxf4iHqkurCHDn6Qx4Ws84ddgI9of29Bz/LhOMqKNrAOmRJ9lTW6WIcR2cEbsmPOFmsmJr6Rl8uzHlFv2i/7NiwB3ohjShBMhQy8gTnos1QydCjqYBm6jOA7+Ey2hoB8kGfGd5II/9MRgfggyH/6lw+pfzxq5K4dUMXjFl4DZ0MYqwCjEBjMuRLeR6FsOdpci1MTyxqJuygUi4akIlQIsAMN6AHOGDVi7Sxz8aBC3JXEyFAoXqowE/VCAPCAsTQ9QFrqwKlTpEl1aT0eKkaD4PgIPFJkzSR4o0PTOXn7gXXH1jcMtgwE4W16aV1baxZ+3oZmtstMhg+ESyd3VunokQPasbNdMwvjGp6cVllVhwaHl/T66Us6f/aSdva0WymWdPDoYZdRpJHhQb31xquqNSh7/OghbRjZLy8s6LFDh3Ro7z7VGZwVoxCW78rqknq7u9TR2aHJaSZ7u+GtZJaa2jo6tGjnXF1d4ett8Vhnhs/dlJbp+vUbViYmi1dEHWfm5lRsgFFb36jSigrV1NXruz94Xb/xW/9Fr575jt5690+0OHJe9WUbuvzBO1qcntOzx066LiXibbuhoWl9/fT7WrazbKxlDlijQcpeLc6uanZ2UqvL05pamFGZHXprQ70e6/LWUqLZexfUVb6mFw63q//eFTv5BRs8GYDWq9LbsuuysL2s1c1V3bs7EIuKAjoH7l7T1PS0lhYXbXXy1NrdrryNPC0ursUbI8wjGhsdUpeB4+zctGqsm7u6uw0oalTGKOwaE/FLo1NuuhMDitbWV/T+tQsamJ7V/Eyeurv3a0d7m/a0Nqm9oV2lxQ0xcrY1b2BqfzprcNzebpp11VpZWtTmonVlHSNr5S4u0L2hPrUbnD538mmVuhzaBT0tNHjCAFjVYrSGTo9VoAMC5BlZnZmZRmUf6G1FvN2IMU4LA49PjGtkdCSNGtn4TEyMuR2XHwAAfitF5frq17+ngakZ9fTsiM8/bTft0T/4z69rxfz/j184at1a1u6OBi26fRrdLsXW25W1ZU2MDuutt7+r8zfO68rNG+q726/3z72n/Z0NajQY3XfkWW2u2vFaD6/duhZAtNj6xfdCJ0aGVNywQ39wbjRGf4vdRxryllRm0FXj/tjRUKxS14URcR7/Y1u42cLIsLFEQ0VFqWuQRjQCdLniGD6MJDKK/mo5cgcdc08szPRiAaOHOAwemyRnlhlP0gcg8g/Zco0bHgJfhaDzh+Og0BTtNBj6ZMO4o8Zh04a87QtwJxnXYk9FTIP2S3Yt2SDsQ4AtnydDmgvmOR6N+IdRpS7oROYcI4nj47uMOXqRgMK8DyfNecZsbh/8YCvjGk7IZZIVeeR4xT4Tj5vBfvNCQZpnY+k4rZOFU3SpcYwjog3Ig71YWlwO+8eIPyPwAXTgkSIpg0y5kNUZZ0Q7BAcPLz84zkkxt8EETpm2zo0IBN0UB5/UJaUlJNpswb/LpJ0oO2MlyoYG/DhRjLR4n0a5EnDhhiZujNwWUQdv0KO/wl+kd3QGNiieONJQFr6ILc7p8w7wyXmw6j35CbQHNNE4QvDnsgMEWNbkQV/hI430UUbypThfvolLwG+RNoqIslKeGF1HTrbJlI1+oVfov6Njn/4nWWZ0k85ji1KZ0I4RTvMQqc0nfZKKcDMD3bipJM4hveWYFjaNujsu+PIeG0aIkh235X7HEx9ePEISIKXEESmcz7yQN365faIH2CyMr5ZEGxNHBrcTZUb7mW7k8YZsCdhSbhZIzaAKebGZPPVIUx24AS6LcnhxBtkis5CbBZHJFno84QvdpK1CzmCcZMMCCPo46Rw2CGyRbDnyhH9kaiZD3oSoM8roU9o7vlGL3jmKfcwpdWZkW/CLv/hLMeIF6II5mMKZQDkYpJQo3I1pZhISN5M+RkAo5/oGI2NrIYhUsXS3h8GCF9IyfwQhcA2GURLmGWC4iYdWMG/6KAYGElSMkCnb/2IPTZqJSnIdA574SQYWQRGH4UaRAHKM3iEN2GE+FW9AYNSpWwKH0tiCwRpx3ma2fcftHAX52/rxZ3brvTffjNftuzp2Om+xxkYWdePaPc3NrWlnd6v27+lWc3OdGhob403Gc+fOutMU6OlTp9RlQNV3l/Wv0keKK6sqQzbMYYL/qYlJA4xxHT10TN/77vdVWVntdsjXk0+e1PDwiDo6uvT9739PleWArsmYeA2QZc0pVtXP7tCQE+sQAUKbm5uj8QsL1qwXW7o70KeJsRHlu647WxqjQ1eWWDEtyT/6zmuy/9WOPbs0Nj9m5a3Uj3/h89p9aLcWlmb1H3/5P+ta3w31dPS6k+Trr//kT6ixukZrPMaz4v727/+JQeiIjj++344sX90GCIzk7Tdo27WrV8XlTNyeVUNNk/JWSvRz/+j/qr07GtRjuVTXGkRVV2l8flr9o/dVvG5G8lDOTdW407ca/JVYDx47clRtDY2xSj0dfdt6Om/AwTy8Fct1zqCTx8bI9LWLH2l0YUVHdh7RP/o7f1d/40s/rE8+86SeO/WUnjxxQs8/fVynnjiqY4cP6eSJx2NS/Q9ee0Ufvveu69gZjwWsBaqrLjNQ3qODO3ZoZ1tHPBrEYYUehjFJnRK9w4Gj/wAI2pT1wehL6B5zCpjPlY0sLC0vamZ2SiMjw47LDxDJ5HRGKEnDx6x5IxKAcmugX3/2rW8alI2GHu09eEQ/uDylk4c79eoFX3v7mvPm6bGdzTp9+j31Xbmim7euRz+gvx0+dFDHnziuY843MTSs/O2N+GTQ6Ys3nf9afHrqCcuiralV1RXVam9uCUDCdzYv90/rw6lS34jYcFkeDXlrKivcVk15sdoruUEriL7LArTcaLFYK0bMRcccKt7I5NEjOo8RpHdn/Zh0yI7+Tz9FWWOiPgbT17EXhLiRcmtwQwZo4hwHmoWwTeYtAI+Pwx7RNmGnkh2KsnM0iSOwj0P6iPsOfYg0tFkAAtPI4rFHjMY+dGKmS8ZEKurHKfXJnBK0kuOBB/83zcjyoHwctCMcYp+j9ZcD18K+OR/8U0YWIJWN6FD/uJ6jH3KGT+8eyCSXB/2e880Rj7i58SUv4DJsMG31IC9yTLxRbsY7IahB8C+FFMX/lPZhPnhATpaL44iHJ0K0EWV5C3DiPTwTH3OOaG9o+I/6Rls7P8UEUMh49UZcamdGCtMcQWTCD56hH8lMO+MxA8mZrgWYc1xWd+hF8Ck37eSHNjSSHjnOP46zPk9Aj+A3Had8kRc5OC19AHBEuT51SDd1waPLhGbsnQlQRJpIS0r/C/2KfLAG6Er+OOTg83hst7Ye4APesEvwQQAAkAb5Ye24DmAlPnKbRozKWP5IDh2kblEBh6hPyJk6wyMyouxcv/OP/gKPWXvAKvHQSGUAcBL4pbyol+mGPws9THVPiVN6QpJlusYLUsgZu+Fiop8Szwbv8A2wzOpNgB+uR39xfNa+xHEDYiZy59av6BOpftQl6URqZ+9y7ZPq/KAxHEiX2jLpeqIJX5E9dNrA6xe/kjo3CsXdvAsLpJ+UKYAOzCEAhyRsI0M3EkR4fBLzp9zINF6gYCtPhhhDwcwIaWkAlAcgRIPhaEC9MERDowgIn7cEqFQ2DEuV4CFVMIWsMemc0IQevOKYKTt1pJQ3mnqbBTPXNDE9Ex9cXlxaDMRLoLYTi6tapGPZIC1uFWg5v1BLK1t6aVe1tp32mec+rqvXBw2qrlhy6zp1/IiefeG4Pv3JZ7VvN8CrWbMzS5qZnnddtrW8uGQw8nggccASDg058DkkAMIajsS8ry2tqLa2Xm3tHbp48bKNYeqcPMK5efOWWlvb9e477+jFjz0fsgQAtDS1RF2b7ERbW1qtcDzKKg4a9wcGA0zguFfmltTZ1GHH2qm33vxQA/dndadvyPXo18zqpq7c6tPZvtu6uzWv3T29+ls//uN68bN/XTs6d2r6br9uXPoo5r4V2LEyAb3VQK+5oU4VxeUBfpm39f4Hl1Vd3aCjR3do04mXlzdjEc6K0mLfOa3p/v0+9d2+pZnRKbVWN+nAzi5NjfXFPLZtO+ap+VmtrjDBf0G1KjUQqfDdkztR3pZq7bxX3V5PnnoyXk4YGx0OUNe7a49qmup0/daNWPLh3MVLsejprTt39cGN6yorr1dXXase37fHZZYrb5MVjNc10H9XgwahfGCbUSs+6YSGnP3oQ02Pj2pXV4+Wnc6mz5xsqrmyXCuz86oqKVeROzUjC3RAwC2jL+nxALq4HXev9KO5hfm4UwQU88geUIaC0ycWlxYMnqficaasp7VV1QZD2zEvkMVZMz1N8yiZ45gfHwLf1duhA7v3uH27NLtZoHeuTVhmW2qqr9TezibtqivUwcNH9fjBY+ravUtNjU2aMrgb6B/StUvX1W3wzrplX/7SlzQ0NaMLfQOaWVuxvk5ocnBYw3cGNDY4EvMGF+cWNTI4qDtbLbq6WBnyMZxXc55vzgq3VG/Q1cojyuJCsZo/wIuRWIDTtoEdo+VpDb/c4xr3a6pFR0ROYcBytoQ+iszo29kjWPo8e9JmczLIn0YyuPPEGeNIeIyXHAzX6fMUgqGjz2NPkGEEXw8w6rIoOwymectGBeg7tB9l4lShjUEnH46UsqGP40XvMaTc/AQt/6gTJ8kgJyNL4dDjLjr4cf5k43KjMY4ljrqGQY9U7CGV7bl5SnfqD5yHI7lxi9SUmXOi1CkLQdN5kT3OLQMyLB7LOkeALvLjIsmLLQmw4TQpH84h1Y96kiwBTNMxL/4f5Ty6S3G0WxrNytqasrHNERyHjDKAB89cT+3JqBhxUIIWNCJX8JoBEuRA/yCETJz00boH+PQG/ZC/r7FH1+CL6zm2HVLbPQq0uBhgzDxGO5lOtJN/+Cd0CMdJW5KHtPxohwAypo++PGgvh9QeloPzEKhr6GuOEfLz5yTp3DSya+gi9YvBEEdTNpdTSG0GLXgMSr6GfkAMHiOVI9ngAXCF30HP4ZNBEMhFceRxvVONkvyoT+qDmf9NdYm2gC6y83ncmHgfwbvUjukkq/+jMs5difhg2sfccDP9JAC141Mff9hPqA91hW/6K+SwMcgT+wMP9C9uXkMm1rtH7UmURUm5feANx1M/8kc5rn+mQ+QH6JOeDf0hbRzn+jlJU6UccumSjlteTg+I/IsAM9cnWE6CwpnvEMqTU1CEsx3GJScwMiLMqJDRpI0Q3z7kUV0oo8+zgqkEhjd1ElaEzs1rcSVocJjKjB5lOlfQzwKdPvbOD2/x+MWB42xPx0DpYBV+uXPmhzFGaaICsfFm47qd3aqm7dyX3CiMTNAg5MseIcwvr2l+jTkfdqyOn82rCEDWUVOiA+1lGpmc0StvvK+jxw6rubZYjx/bbSM2buFuqKmhwfUpNKjpD4CSb0BRWsIr9QUx0lVXX6eO9vZ4q5E36nikEnea66xUXqK5tWW9de60jp04Zv4W4vFPtZ3+4vyiujq7bfy2NDUxZ4dWp56uHbpw4aJOf3AmJqbziKW7pycmxCPXsfFxA4+0sOzs7IqWZxf1wXundf7qDQPKfA0sTGl2dUGzWytqaGnSy5/4pLbWDJgmF3XqsSf0jUvzLkeaGbrru6U87Tt2UvXNnVoyYHj++WfdzrxmbxBiebMcxvunP4yJ7YcO7jd4KI9HFyNjY1q1gS8vYcX+UoPLdQObcXV2Nqq0vEA1DTX2unkx92h04L5ePPGkWqtqNWtwxuKdm9az/Pwtg9kGzU1NuD6VWrEutnd3B6jE2a4axODgd+zcqcu3bmlscUHlBjAvPPMxtda2G+wNaGN9Vbt3JzA1PTune/39umWg2d7ZowJWKbfuTU1O6szZM/EokU/xrBhUu0sq352+ub4xQG0Zb8+4f9A30MAwyP6xfkzWmQjJQaehZ/pI3Il5j5HgkfLiwgLKGtfRjXDqLGni9uVRUV1dvWkayDAx3/uJpWWdu96ng26DutomjY3Nqbl4Uy8fa9fnTno7sUe9DWUGp+OWZ7Fuj1pHGtoMjsrVYFBe39SmU6eeU1lljWYsv+v3BjQ4PqdbBtxFy7OqzivQ8T1H1VxlMF1aqBXLcGXGQLOqSt+fbdQkLzS6nnXbS6o38OIj4+2VhapxGzLJnjmJ6C/tH3ND3dY11ZXpztldDwMTB7l+G/3ZW7yd5CgMEp8Zw1BlNuJRh4WzDNvk9sa4hsGyjtPXWQuNKQNh/CGWioh2oh9EcHzYCNMkHaw8MJxuwywAypnkD4kYqbdRzYxnAiDcQNqZOQWjQxjUsGHQ4obPtCkXuqkO0E7GPox7iCDHoGlQD+LhJ9JGPq6l/I8GTtOoQmbkUyB/ZrvgFx7hiXSP7mMEx3Sx0wu8pGO9ToSCqbBxQT90NuUL28p1h6inaROfcfaAQw5MypcenARl0mbpvc/0AFpZvUkX8Q60T/QpnyP3dNNMuyb7/wDk+Dioxl/aR135+Tgrm9EObDvHkYdrvvho/ohk5x/xlA8f9M2sPwdfbp9MZwjseOs29MN8kRe7wHnogekQlwohfao/ekt90DUGG5ADcs94inJ9DA3Shn/ycUY7rrlO/svRTfWLR/hOT+2zN3SxjxlIRb/gKbNJIX+Xi9wYSaNsbFHWT6h7rog4Ch3yMWVlABd9jj5hXQK4Bf+mCb/8Ii0/2o36u+wA3yYUNyZOx+M3K2ccMzrvJCEn6plsJoDQiRxHeIBB4pz4HC2f0zfhA5zAyB5p6McxrSBopfnAIWtfSzSS7nAdmYQe5a5xDJbARxOw67AbI4CmgU54lwvkSXwlqokuCYhBplyPNvSPc9qp4JdYQNUJYA4B4bCDMQBVbt2djDiCpYKMHLH4KAxxDaHyuCHmdthpMDmWgGCoVFJGGzMzHrTNdKZoALFHA4KDaQBZUqKk+IH0rXUIGRpUnLqzTyFXbeh7Y7HVeKRp3gBezJ1irSLu+lBMlJiRNbeoJll/ayMvJmSvmaDxl6bz+WbbtqrKjIZnLur3v/4tDY5M6/GjRwxmptTd1mEw1a0mO7fCfAxFnoaGBl13GrPYQOSQvvmNP9fBA/ujTnEX4jQ4EPjBcaC4gId3zn+gdy+c0c7dvSpym2FKFg0SmVDN8gInTz2t7377VU1PzUf7sEAri2TW1tca7N2J0UY66sDAgM6d+0h7du8OZZ4xyKooy1e1weOFW5c1r5WYrK7ifD116oh+6vM/oaeOf1ZtTTUGJYM6euiAro3l6XBHjfbt3asdew+opfeAbszm6Uc+/bJWVuZUU1uliemFeJPDpkfXb1xTc2tjrNC/bNDIYqsoXpUBKO2WfaJpdXVZjc3NKqsuV0G5naf5w7wXuv3aHR+LwBrclhRXaasAg7KlKgMIvolZUFSmqzfvGPxOxfcuB4cGNDLYr0uXL+r2vXs6d/6iZldWDIYf07H9h7S2vK1rBix8XPqpJ0+qxDpZyYiSZfvsc89YJ4uj/c1eLAdy89YN9RgUVxo4LFvn3Vgqs/7xke8tukJ8yik9HkvzFbcMOHjsicI9NDbUl/WsIvgcAwI4mJmdzo16LtvIJSdOPwF482mgLb7V6fQ8hs762KyB4lvvv6FX337HNwVLOuQ23fJNA+ujlRgZf+/739XF/iG98q0/0fbisoYmJvX/+o+/7nxreu6JA5ZjsQ2kHbN1ubymVvenZ/Xu2XP6gz/6htqa23RsR5dqDZSrS6rtSTZVz8igDXFjbYOefPZZ/dqFRS0buOKaG7SqqgIbR8uzx8CrvLzI9NNIF3OHqAt1pzPS/TLDQ2AXDj1EkoxanDgeQ04fQE4AL0JySA9fqkl9Na09FIbZcWG83AZRguO42SnNbu7CKD50GATOCelNNwyg42g86Plack4uw/VjfheAGLtEOdCMESHnSXM1Eq10R53uZImLeNcr2xMAMBhvOCVv3LHz+BWHRB6ng9/kGNGBnCN2mSnkdMtHyCrAkffIJ/iiLFJFnqRDBNL4L2THTSb2mmkB6TFdosc/JMQLEGzIl/qbWNAJXlz/jN4DvrLq8S8VH4FrOXYSvzleCOlayk+SkFH6i3pRTrS5dSrLFvY5c7a5fcpDrqRTtMHDclJ8pA3CeLVULqfxn7/gw5f9gwbMpnPycJxASbS9f6HXXIpriX/SBl2fpHaL3D4H6CSfmDZf97WgZ/2iPaCX5cnqwj6O/C+mG9hm0lZZX6DN+CWNz9HN6ULQ8jn08ZGhT+YhtR0AP5UHHeQV4ME/Ru2hSz8zpaAc9OirufrEPrY4e1hP5wMv0HYlRSWRJ8C/f9A2lWiH+DkPdBEWfHHjEgFSjgsckOMX8jHibJ2lb8ETW3aTFLKAPnzmeCFwjl2OPmwdQnfQ5VgnMIcjIo/7I32NuKwuhAf1okE5hg+nj8GkXDx5smOYgi/qF/8fkgr+gp7Tsac8+CEbPEa7QJ85XuTDsZAQxxEK5B8fDDa30UgMT5MmVhV3BhoszfFIS06wEVJD5hTDgqLSKBNKQ+VhONbsyCkIcSgaIQTIc1uXz3GsCG6eMDAIjQaOYTvHUcGovgvLDBYnxDNBN0a2TD/QpcsH3UcDOC2jMGlSsIXrevF2Wb7TTCy61na8PO6b2yzSel6BJmcXdaRqUkur2xroH9NTJ07oRz//OTU2Nqu0rCoEDI/Bt+v0znvvqbq+Wp0drbp146oOGXgxGuUkNrRMbM2tT+ZtZXkxJjTfnRjRjYE+85NnENSi4g3exkyT/m7fvBkKh3xZCoGFNG/fvaUd3V1Rp3MXLsXng6bGxjXmrdpO9qlTT+leX3880uStkeam5vgw9+DkiBY3VvTJZ17Sv//5/6COtl51N5WppbVbTz75cdU01Me3HB/rbdCy9eM/fe+Wnt3XpD94+45euzWpzz/3uGbGx7W4NG2HyVt95TGCxxufhw/vN/DrV53L57ErDoZ1m3i7rbe7U0sLSzFaxfcHWRqBr+YAbPIKijQ7P6ehgfsuv1GFBqLxuNieamN9xddmdOHaHQ3PrOjy3UEt2ImsL6/q5ONH1dvTpe7ObvV09mpnZ48aaqp19uy71oAiTU+vqLOz3fLfrdJCA17rWL15WzLQ4nFffNLGnWliZlLvnn5X1XY8DZXV4tsLAJZynzOvDsCI04r5XZYJa3yxfpV7R3yeKd0FplEO3jQLnXVMvFVjWmEg3NyMHsedqePp0AAH3vIsLi9TKQuxsvKp/5gnyZIWgLONtRUtz0yrs7lFvV27YpmNTfPWz8sbVy7qgwsXND40q+PHnlC99WZwdDKWJTl1bH8492LXmwVOAY/fev1VXbk/qvsDI/qR55/Rj770MatunkrrG9W2u0cf+/izqqkoVcHWkv74u2f1+mK1y8Kob6tje9q0ClVmB91VWxSyKSop8I1Wacz7y956LnB57KMfu37c5GA0S5EJ9XZfYU5e9GfnA5jQJ9FvbE9mIFPAcGGwvDkeu5IZwgyAANr4xFQGXHhDcst14iYnaxcCbcARZbBBE9vDMWUTKBuZB8CDf9cpbI9pk578vFwUfR0d8TnHOCHaMkIyQenQ8cGDz5NrpMu7fthE6kQUaUwDUEZeuOSceCJIk5wiieHbO++5nI7THt6TM8GGQiOBex7VUI+Y++k+k/IluZIW/uKJg08YLWDpgSjJ59BEl9lHOVG5XKEOiVfSpvRx7ZFzYuI8HcVldCKVn/gIQGGZZHGk4caUc8qFTuaYoURb0R7QxA9k5YbTp97+QZOQyoV+KgfamQ6mFLngk8gHD7ko3o6Dduiy9ZQbIXQiq1cq18fID/3xKfxmsiKQJNrCm4lbVxklI71vhnLXHZ0rF3pZiMiw93yCJ7Ge2p50SSamE/scbfOHHFnuKACMqZCWdKxLRwD04TqpE09Q4IHpEtQh5JejS4GZvOEx+hpnPolcjqO8bIFkzul/IRvqa9lRRuIBGaT+HG0aPKb+wDXaspDJ6WFnoJ8eL2aT6mlj/AiZUl63R3ADXdL4GCbNFu0AX8iXePaM5DFyxlQCBifgj4XGAaPQh8O0JzzUwXQp6QR2PdUtYQzkFvn8i8S5GOoZdsbRtDP5YsDHGAqZICvaIKV2mp//+X/yFV4pZ4QkBIowTRTjFUphSoAXAsaPxyCAFirKFh0jmE2KQB5CQv++e8+hThjMOhN78pKURkuMpopzzHNROgsjAkm4qZHoNJHpkRDXnQCazC8DJALkaG+eZQcoZN6aeQPwxYicUTp8MsEeQMlnefhUzfiCBeWqwtOsSrWSXxzLSzzeaOc7O20QlD5yvXPPPt3uu2NDtaZzH36gW7dvxaKUrEB/6PCheGOIJSP67/bFel04bquYG30tnE1pWUUsggkPrENyf2QoABXzvZ44dMwoGOXnjcwVsao5o0wNTXXq3dnjNijQTu9bW1rcMZnEXBOf8akyqDh8+Jh29OzQtcvXYnHXCisc34bEgu/ef0D3R0c0bHD2uY99XJcnGrRdsKr5sX5dH1/Rv/z9DzXv8t64OqnJ+SVdvD+j5soyA5FCdTZV6fTNCXU3GGiN95lnnBFtWOT6HrBTLtCEaVdSfwPN+dkZTU2MG/zd0fHHj7k987V39z41NTTZaRuYWynXDTDWeRbv9uMxN2/QVlY1uKOlZ/WMDvG2X15+ke4Nz2hsfll1rvNP/dRP6pmnn1Sh0wDxy0sqNDs5rYaGOo2PDVmPl7Vnz16NjI2qpqZK+/btDb1ltIMvC6BHfE2Al0kABLdu39D7772jDgMXVu5foYP7V+r0TH6nq9EXMAiMIjH0jy7xmRsWbaUzL8zPh7z5tA8GMWRDR7WjAUQyoT7efgs9T4YRXWH4e2ZmJgwKq/bT/0hTWVmp5sYm5bmtd+/dryefetbySHd0G3mud3WpXvvwfQ2MTqmmsl7/w9/+m9rZ26rnnz2pIwf2qCTaJt2gbNnJYny++b3vapo10yyDJ48cMCCT3nj/jPoGR9ynS3X44D5tGEhuL8/rl//kexprOmQ+DTLNf1P+crRxVUmeOmrLYh5XaakBmOvAcfZKeKGBFzLiZYE09xLDnEwU/zGe9GtkwJu5dGX6L6Pl2IX0mCAzrLGLPpLZIjKEybPMcdBMCwDco0P0C9qK9iWgQ0VuQwwiWZGrL0fI7BDtlOxWcp48BgKIhLNwpgQM0j4e6SBTB+jRvtijsDveQ4fRhABjPg8n4TTE+y9XJvX19YwIm+MSj5SV5PEgzV8KxBMyuil9kgX7ZFMtE5+jr9jBbPkeRijgl3SQgRKjA7GOl/NldYvrli8yASTjvJI84i9G6iAQ9eQ85Yot8nJEAQSnhR+cUJYyeIxL/H+YFt2IvWVNeWykhZcEnEzL17N4zhNH7q9Ok+gkmSRZUm7ap3SpHOxA0kESpjK5mgWuR7mml566pFGKrJ2pd3YdXpIO5OhRBvG0Ya4OMMQNAjYo9MyB67AVNcrRgTv6N+UkQJNop7pEtghOHrqXaPOGdBq0CL2xHMiPPOCRPohNYdSdOABI8uUm4rxho7wPfoN14q0j0PZxgB0fp7qhVwbyzh/8wYPLYAQreAofT/tCK9GDLgEZctMED8SlvpDaLOrG3luMyMKT+QMowTesUl5qr9SvIpCfdvcvtTHgpihuXElPXIBc7+kPyIH+DRBN4MyEIf5/EuCR9njQH7FdFJOFR7Iia27kKAfa+O306JNJ/25z847fJ5ia//ucdbyiYjkGY4jPxwgpG3LnHCManZSGCONGJ7ay0KnMVFKYh52X6wgS5xJDrAjUdDCImaIhNOYpwDjlkScAlmmx+TRScUtI3jhD4I9sXKdRGHlhUjftUsNkZfPKR4WhHctgmM94TTxXNpPeuVOl3vGJI6eZmF+L1/SZFL6yXaAlu3bon+wuV2u51Hd3QI3tvXrjg3MxQrZvZ1d8jPmAQc2+fQfV1NxisFChWEndG/LA6S0trcZ38xa84USYy3Pz1m0DDqm+vk7PPPuMTj5xPL6119vdo8mxKfOQGwZ2hZaX5jU9M557XLVuoW9rcmZBb7x3TsOTM7p+945aOlpU7LoN3usPedNWrKe0vl2o2YWVUIzKiiobAenIvsN23j16+/qIAVyjvnl2TFUVJSrK39THD3dpaJq5SJv6mRf363fevqvXLg+qqaZUnzzcrMHb11wH2sF3gusreCvduXFD3QaYdxmds7xQfhxya7OBjJ353PSsBswXQIfvPTbWVKvB4KeltsHg0HHN7bGW1PYWk619t0e9t1hcs9igdFT3RuY0Yjk3t9brxNEjaqyq0tL0dABZ5kbx4gIrvbNQ6vjERBiF8akxFRkcVDc2BOBYWzMwcjwLhbJAKbowbRolRe5Qlle7QR2AeBlD4l+5+c+3XnPHkpxCngFGeeg7ndBCDpDBHRR7DHKZ5T04MBCflapkVX63//zCgvPzRYeyWKeKuYboeLSRbwoYgaswuJ5nNf3ouLlHkZbPt1//gSZm5lTf3Ca+Jcnq/strc7p4+3KMkK5YgXbv2qsf/sQnVSzL3KDM2EdD9+9rem42AG1pRbnrP6PX33xV+VsrqnH/+Fs/+ZPxBm5rY6uaq6vV0VCrItdz0kB5eqBfl/MadddbvnWnXKtqyDdt16W5okANlektTF7d5oaGhVN5ESSAlnmnz2XAC7uC/QC0UOd47IYBszSLi9OcKgCRzZqPkgHDDkS3dsAGIIuHfZ2mTU5nbY03HTfDOMNHGNuwQTiAlD7mY7l/s5Gb8jP6bJkBDufia0QyykBbck6+WG/MeUjzFxwwfJhm8Oy6xnwSG1fsCWCF4MOwO1E+tB0fe+RhOoSg7fjM5pE2nBiZQy4P607I6p8FrrGRNwAXdbY9JA03deSHDs7fkVEW7QTf2VdGGOULfpCNN3hghJdrGa2gA2+u44Pyg8ccb945dzrOhQS0U7KsDoCN7DjSZ1kiDU4W+skHZaArJc9RdzwyDnDgkPmNlCilz9KEbHEIXCax/zn6gewjfTCYAAP1Yh9XcjxGm/iXlZf4yh07P76HuCyQL+lL0iH0N/Qhyk5p0Xn4okYhY8eRjjok/UV2lJr4zUKAPpcNbfKkAQbTcTz+mTaGf/y2o6J/UL3w6c6PbGh3LpInbYk2CeCB71uif4zWkJZRMXgPX2l69JlUJjJI+eGJA0g9pOsz/yHfrC+RBp7wRRynGx9e+qAvG5jZp1IOtnnZNpQnVyz7hD7gC7MnY9COdg+SqayQa65dstUVmOYSNx+mwzXeekTXKTOxk/JlwacR0g1LDqfk6CedydLmEjqQhjbDTrCHPnkZQeZaAtw8AUi2B5lS73irkQtEBPByJRklclFOkEa+AEdMmKVhMgY4T8DCje+K0Mm4W8gYhbkYWnM8DjLuNHwM73Repwr+s0qlBqGBnCTqlWgELf4QNH8+R1gp3psDygBv0Iw7bu6gHY/yxmMdX8saItZocj7QL/FpQmJSfB5jzdtWYaDhZ1Yl5qVA+7vqdbi1SBNTc8orrVDf/SG1tTbpyJ4ddtiNqjQQCEAXHQLFWYlV5htx+gYdOBkWWV3ZzNfkHA52K5ZdKLLzumvQZMmo3jRGR0d1k0VWDaxsxmPkj4mQoeMGZdtbdEo7+408vfLuO/qj73xbtwf7deXedd3uu67uxibVVlWosqbSMnDnKyjStb5B/Zev/pbuDN7T1es37LiXQ3b/4Muf1oX703rjwrC6Wmr0//jCIR1pLlZz0bI+8dguO9gytdcU6URXuT53rFXP9pbr3q3Lbm9Gc1xP8+auHe3Z1dUZn6Y59vjjampp1bVr1+Ntw4MHDwb4GDV4qrej53M8vGxQW1mpmvIaNdQ1qK681sBsMdbvyje/3FEB0ABugBWjJ90amFJpdYX27uzQod5ulRXma2Z6Umvbbie3a/+9e2rv7lJ5ZZUG7g8b1N7U+PioBkfu68qNKzp/4ZwqDeJ2dneqhc8rrbCS/YKdlIFIpdvg9u0YKWQuzAY6YwNW7L212n2CZVJ4IzXNQ4rN5Ze6Q40NjejCedM2uGF+oxUuRtMmxses88vxUgXfJ1xyWcyXJO/6yoaqzCdghAV9a2rq1NHV7TSr1guDMv8YaUAHlxYWNW+A3dLUbiDq/gRfZXm6Pzam0YmpGHHaWLU+Lc+7vYtjDmOBZTc6O2k9m4zH1svW+VHL4u7tW9rf3aF6940dvbvcT8rcbm06uLdXra2N8Zbi+tKC22JaV6oO6s40/TBPNXI98tPbim1V+aopywEu624GwADIrLeHwaeOOAi26J8YfveNrI+nvpseRaKH9FPeZiLgGMJGeJ+BFAL5SRlOGFpOg3GFBu6pyjInZbz8YH0kLWVgl+jfGRB6AMpMIxxyIu+AQX3o9NKjFmu382IX0wd1040keSgTZ5PZoqxehAA4UX6ya+FAfQn5hAOEjm0NRUb9zQflkYaysEXILuzdQwYj7aMhs4HBg4XMDW7c2bt87DftwM0l8kR+yAEdxjHDO+1GfZMjSLwTT/nBu2XLCwfUjXo8CkxcaqR/wJ93WRx5qV/wb7LkpwzOaS1sMKHA+kRa+kHIj1q4bPiOERJkRzsE2eSwHoSs3lz2Ppco9tSF2gSvrm+c5+qX8iBr1zF3TuLQLx+mfZI952YHQQdvWRszqkKboSHwGzwGLee3bLIRMxxx1B2alGZa4SOgT+JcHmimuibAHrSdNlf0g5Dqk+PLdNHFRCXRiDpGppSWegKaOI5eQnzQhxv3T/OaRqGQa8rPFnmcDt1Io/vm2Ru+mXOwADya+3QtnpMnHpBb9Ku/EOg3aeCF9uDGIEKk41rqI8VlpQH6mDvOdBxaKG7azAtyDEDu4yRvAGQaECIvciAd15Ke8OTLNjQnSJbUiA/iu24PZZ90hUC/Cf59ibLQX84D3DnQh7K00A6i3iMHqpFdY247ccGby4528DXOyZMTVeKXyfUUwC+BkMR8FOY4lC6MaC7HA8adB0ECwFKDRnQUhhJRmVAig4g0cpPo06CUQQUJ6a4oGaOUJzUoNAmg4wTg3DgYQKtRVMzXKBJaOEbowQshMxKMhBCfOnIaKqWh4QvFhR+MK2t7xaT7jW1NLK7Hel4+0WReuTZUZGeTr4O1y/ro0iXNLy6p2YDqb/zEl5S/uqjKylJX2n82rHyeZWFxRgsLC7p+/Yra29vMYJ5Ghsf00cWr+ub339Ho1LLuD49reHhYQwZDVQYXTfW1Wpid1Q9ee01vnT3jeuWro6k1Kphvh8gbeCvrebpw6aZu3u7T9OREPMb8l//qX+vjn/pRfeHll2Il8ZLtPK0sGsQsL8XjKoDXufOX9e7FKxpfmIhV3XmsendkQGuLC/r5n/2iPn+iV3tr1zTUP6Cp0fvx5ues07Q1VGtsckqDd66p//6gRg0k6aR5ZeWqcHuu5+aJrK5tWiYLMao0PDWj4ZFht51lVl1lMLESozwoPvPtaLt1twl307MGGjML8xoYGLLMVmXIj3KFkaDNFuItRYPcu0OW15zBQbM+/8kXtbW06PqPa25pzinz4pEl36ocGBoIh9PT1RufV9qw0wG4VVaVqaTQ2u0yZyzzsfsDmvT+wtkPDVhMa2YsgB4jNbypyTpHNi0aGeh3m7AoaUPoZxgiG901gyPAI5rGWmboK051eWlZvMkaI1pbaeSKkVSMSWFxMgr0z6qKmhiNnbJsmQvX2t5hwAWwMYApT59CYu4e+lhUUuStTM2tXZYLk++rVF9Xras3+tz3KgxeK9TUUOVrqxqfmdYFA963zryvvsE7Gp8Y1dKs9fDmDZ358Iwaa+v117/4ZZW4X9E3WMJjamJMddUs7Jqveddl2W1fbPq/em1Tc2v0sTw1alFVhfS9InXXFamiJN3VUQfAXqxD5rj0yY6Hj67CKeUMEiYWpxJ3tRgj0+UTRsgE2eFpAAxh8BxHOgxVDN87DoOfRo6S/cFm0Jcpg77M0h3Yh+T0kmPEbiVbAx/cFKY2iEeODnHsdOhaMo7JSFIGZWEXsIsP7RV33+uRN+yT85I4bu58PTYyY5S8i/JcLulwVmlkj6omg+x/qTznywLnwY9TZnwSR8jsbnZOCD68wS/lhQMxvXjkad4Tv5RnW+psjA5TH9ZZwyZDC7oZTerAOVvY0lx8li4cUa542ioBlOQ7HgQfBrCljpTpPWniEvI0n+hPVj5paCto4FxTe0TykB98pPOcnIOXOE3ydkjy93X7mqiD4zLgz550pIQPrhPIGi3ivwQKEs9Rnyydr5EOX0idsGOkge8M9Dup46KonN+xTcqNmNAPkP0D+YUOOGFwk/mjlC69eOa2hFc2p3sod/QNvtLNQLQ37eM01NvJ4hplk5YRnrgJcR0YsY8inYDzh8CIiiX/CqAjoKc8kg55cBNs3pIsGIjI9V3yYCddRvAEp+y9kR57Tz+EOAAR+ol3bzlBMcUHWXGd79QiV17W4jN82aNT9IM6IoP09CYNpsBq1obRXt6TJs6hSXnEuxx8fYHpML0owwbEPxqy0S0Ceakb7UEyzmn7TM9SbdM+1ZkTzuDloX3LtpQ/9emMz2wx5YJ/9gv/9Csh9yCU1tGJTFECd3butL4ezoeOa6YQSAg+KkgHM7FcQW56MjpNeg020bKSOT0dKQUKp0geV7Huk52VywJVw3zqgOkDrgGOEIz5QbForMgbVSGkOQ6EYju4ZCiT0aWilElVsmOcfkL5ViDinHZjbUMr5q/AXm94fjlGnPhg9sK2AVpekUZm5rXe96r2Htirvjv3VFawpY8987ga6+oCZJ09+5HB35o+PHdG125eiY9p3zMwqqup1ttvvq33Tp92/E3NzM7H0gRHjx7Rc0+f1FMnn1BPZ5sVJhmMjo5uNbW3a9/OXVo18AhDZ/ktLObrj/7o+zp9+px27ujQk08d1Sc+8aKuTG6nR4GXxvQ/GAh2NdZY2bbV2dGu8bHJWCDx4IGDdtytdvRDOblJz556Sj/9o1/Sty9PqKmqXP/u3/+beDNskwdW26WqK7WT7dmhG5PMq+rS/n37gt7gyKQWDXIrK4p9fa/2HDimXbv26+6tK/Ftvmc/9in19HTHJ5VYqZ+Pds/Pz2nNbbZgvZpfnNPCnIHd8rqmAHjzs6EX61YLWon60k7TE9OxQv3Q5IiKDIjWlq3QGytqq6/W6P0hzUxNaWl1OYxIobfV1SXTmteunbvjRQbmlN03cLLp0frivBt6TYXu2B0GzNsGikP9/RoevB8fGmdSe21VjRlA1naWlk8xBjSPRVT55FBZ6B5zAxhhmp2ZCQcSwMNgqaq2Juo4Y9A5Pjxhg1EYa2ZVVBq0W3etUgZSKwZ03PX5xsHts2nwhvPh0ejo2JAmXR9MLTqAHFhLj77A6C2frqquq49RprraOstnXa+/+Z7Oftin+elJFedtqMIy6rXcmWu2Z0evOptYay1fgwaZt/puxpIdx/YcUm1NnXbt26+qugr1D/RpeHLMeuubHd9tDt3v15L70bIB+387777KfDX35Za8Wet7vukVqKsmvc0Yo10GXTxmLDKoBXQBzJg3B/iiHTcZxbL+hQqH1iWHYuFFH487aPdR5IuT4C0kZJdGFNzPnTbutK0fobiR12Qg6MMwaj7FPvGyTLq5wwbJusHnRBII4Q4+bt68ccNGvszJwkMaEULvTMyBPDES4DpBL9mkZJfCsTqOxD7yca5e8R/2Ep9YwDCy0PAxV0kLD8T7StSdMrInCuSlHGxTAl3Jjj7qKP7y8aPn1IMbAmRBW/A5NN5WTCv7uxzXA955qSTsyiO0g9ccPWw25+xDxj4OvcxtyDBGNiy/h6WnEGnMB8KgPpB3dp/6h0PhJFcOabkxhldkm6SYObtkv4OGy0qOMTm9xGskdVTiOwVT8LWM96wMZO6suWupDkEg8rkepgH4T/PzLHPHkyf0z8eUiR6il+HYMxq+QnquJXJRSNQpu1HD2UcxBC4jgwi5fS5f6KWjEuhKF1I9zZ/bMNM5XnajTTmmLhFsYDimDvQfaCXdTi/DQY4bqzynod25RvOj55SRlnKgD+f8POU4bbSz45E9PpK+wDUShU+3PrFBN9J4Cx00PfoXFY/+BQf8kTcfu5brH9Z7wFSBbcaCb/r40DVPoSiBGwRkZXaCV/p2KhN8gbx8HOWZluOjnYK3dE6Z4fcdF3KyjHjyQjo2Atey80znsddZHFuQjBLTLzuOfeRDRqmfpg39pd+lvoP80+r4YCWXn+MrpiX805//J/GoMd6IcEaAFxkRSmpIJ8oBlegMwZCZtOBgjGMKCaUJxUoNQ2EZmiQNAZqJv8Q4aJ95LRiogiIE6HS0maVN/jB2VngcECuAM4IAbYAWZSahp3PK4G0zRwRfXAvl8EkmLEICXkk5KYM7bYYlQdwsOTG7smkHhDKZf7vBGVWEM/7CqV61lpfqc5/8pNpaau1kpFs3b2t8dFw3b9zSnb67qqyqjkVMWdfrs5/5jOku6/XXXzWgatfTBlovvPCsThhsPfvMU6qvqdTaypLm7DxZb4q1uxh54Tl0U32Drl6+nEY8ist04eIdvX36gp18lY4/fkDPPndcHebh4uB8PE7aMLDoqCvX63eX9WOfPKnfuzCrH3npSQ1v1euN64PaffBx/bVPPKOmuhr9vZ/4GT310o9qbKVE79wc1bEd7fqhT39C+TW9Bmn7NXiXuWfb6tjVq//1Nz/U1f45/e4Hd/WzLz9u0Og7BytbXXO7Wlua9XP//YxO7mpQV9fOAKG/f25YsxtF+uoPruonXj4ZbVleXm35cQdl/covt2ZiwEpDV5gLRScNB+e2KCstj1aizcoMWr/z5vdj6YSLH11TU3WFpgwOdrR36uKVywZ3Oy2fcrebdY8W9h3ae+9/oHt9fTGCWGGdOWyQ0dzUqNamJvV2dIZRnDOIpkNUs4iqO/3y8oLGhkdVWVYpPr8Ud2PoH8DO4AF+0GEMb3lFRYwk8nid+XprvrsDeNO55023paVdNdV8q9EgwPkWDZ7RKx4zJhBhXmMkBW0EFLC20oyBGctLsOBqWYAx7lJLGHq3DhYVlbkPGOhY9wAREwZpI+Nzunz5nnoN2v8vP/szKiko1tLMnLb52PvElOaG7ivPsmXhWV5E4CWLsuJS3R4w+DatxbVlff3bf2Z5ndb7736goeFh3btzy6B6WR9Nr+vchIGoOSwyyGvbXnS/cpuXF6q5MgEv7kB5mzkclh0BSzlgHLETxGU2gY7o1g1glmxA6oMxumw5B1jDJoTlSf/dfeMGLya5O1/0Y6dPxjAEl+7o3R4pk/k0T+gXd7jLvjHIyqa0zGYQMHphMzCA2ConCKeW44t2xK6FQ8WOOE0CZ8lIo6vJYcFnsoPsI3tEpvgoI/bJpiKXeExJ+ig/AS8u8jiQ8tB56pD4C0JBI+j/pUBc1NGB9PBNsuDH5zjSoOU9jpC6MrpCIsoFOMMu6TNeE7/WUfh0yMqFDoFrbOkY/lKVE6spbQJ02T6BZ37UPyXhLE3lIE+ay0Z8rh7mM/TEaQGjpEYW0IMPjuE/bLrzhwycNsmCVnXgWo7PoOUQ/HHMXy5tgBBHw0OSe3LM4XfMB3GJFebAlYSPIisvKySayC21FSqUgSNAe3ocBz8pbWIjHQdYcdqQu3+PjrSmfUY/yZFHsT4MW8C1bCSWQFLaGH8Zc7GcEv7xhwCveGwbNizJLwMKjISiM8ShC8gLHUGu8AUN+lz4eMdz/dERKOTNy0LUkfU62SM/ygusYPbon9QkGxRJT5QAaykvN2gsVsrgCl/6IB46ITf3afgopP4GKfh/Kkv/Qw7RPykkJ+FML5Pk0jnlFhaZF+dD3yg7A3CEVE7KEfV1+VzLried+qtDqi9pEw+cE6CXjnmZZSOe+DBPDXtFPPIJUO+t4Od+7h9/hQbwlbiYCSrmSaFMUUHH2xkgeMBQdOIoJKdAzhdGyXEQzSpCfLYRuB7M5agikPg2m3+8is5bUcGLr/KmJXUHcGUCgwxbdGhvWdnww3ncMTstQiagOFF+lIaIMEBWSjtA6OCAAYeMus3MzdjQF2jFVZteYv6Xedsu0Nx2mRt6Sy8e7lKrVvX8M6xUv1NVlTVWiCpdvHBJu3btMWJf0tWrV3Xh/HlvH8WjsdbmpojbuXuXQdczWlqai8UmGS0ZtXNkZGV5Yd71tgMzPzPTOOF11dbU6taNG6qprYn6vP/BBW1s56u5pU4H93WoOH8hHhdcHt3W197pV1dDuX7yxX36+vt9eulYt/7Lt6/qse4q/Zs/vaJPPbVf37s4qsd2dau7sUytux7Tv/3jM/HB7FfOD+vTJ3bqX//2m1oxOPjD1y7qp3/oGbXW2Nkb9F0ZnNO//VtP69bYkmbnltU/taRTjx/T9ZEFLW3l6b1rE5pZ2da7fdN6zHyduTWpZgOa2upyVZcVaaW4RuMq0RPHjqi8yIYyr9QyYBTTbWXwSx1aDIoaGpoCELsJo5X4bNKbH7yvK/23dP32bd26elc721qNmhcD+A0YKPzQF7+gqrpGtXV0qb2z08CkXKdPn9bI0KDaDQpZh6uklOF234FYtvQRwAc3GOhxcamNhGW7YOD14dmz6tmxU8VlBnLWSfIsWh/4xma2PhRGi8nzfNR6cHBAc/PM3ePTOUVachtOxpyrytD7RdrUuhh3Xc7LXStvtrqV6dEByJhwX15R7HpzR2QQYoCN3oexQn/dt3hjb35+WVU1daqtqw0DuG2dee/9S7p5c0jPPXNcP/6lL6qrtV07enpVV1WjMvNTXlas+wP3tWpiDU3Nmp6ajfpV1NSo1cC10ul27txnue1We9cOjU2OW/cmNDQ3rTNj25rJ746+UpK3pqb8Ffcr6555rXWbltjQMpch5EIazn2cDHNysBh1ZIxNAEQlQ+mq+4fhwbER4uPh0KHhU0aaP0IyqemOmzzYBdohgYl0t0w/x4ZAh8AcPRftbKTPTwbbAd6wD6ydF9+9c0h2JpUDTdoNo/7AXoQyJuNMjrCFPuBaZpztHyJ9AhZO63o9eg3DHKN7phugz2my61Gfh5VNoyP8nMb/0t7nhHScAsfZBm8E5J3ZwkdD1gbIj7QsZ4NMSE99CZmdJj+yhi/2j9LiWrL9xFNezva6eFLluEh8R0yil2Sb+HpAz7uMV7aMd+QDCcpHjyL4HOAbbeXjVN9UDnQCqOV0CfBBCVHPB3JJx5wh+yxwg88ITxrVhNc04sGGbyEQR0A/iQlggsx8EmXl6KV6EJ3qGjTc5jlmUl7q5ojIQ3ou+o/y0a7kzxK/BJLRbkl26caPwA0MOpXKzNEzbWwQeUmXQFcCjrH9/9j6D2DdkuTOD/tf772/93nvu/u1n+6ZaYw3mIFfLJbLXZLSUrsUg5JiGasFBgtOBINSMBQbCoqiF0CKTlgAC8wAg/HTPTM97fv1637e2+u990b/X+Z33mtAqu+ee84pk5WVlZWZZU4V9eCwbJs5EoMfYUH3KFfWJ3iiD8Mwczx4Moxk/4ARdeo7I1PkRacGXY9/XMaXO/zGGkxcGBvQwy5gGGV2RkCerjntwoI7rs4/cYRfsy4YoaKsyA94NvNJ+4Bn4lB+8MQvnsmj9M6FxOFe2AvOOvIoHLQAFjwWBiwwIu7jzlXheEam4BUj38aFuNwZuAEucbgDl/W2sYel4VDmiOtwZBEuDC8+M02hkJljoUVFOBUVgV8wU6CewIseAnEQLB8nBhfpuReO5yI8PWAuKjaFUhI6K6+iDGFdJbaiAK+iULn/TMGoaTzxDgMQBzw45w5CZM/CePhKYiZTQ4g1FkubeDHHbrxjiNE/9tTia8KxhWUrPUc2vy/a+GI/r4aKWlWN37CC223Y5bp06aYuX7mpkdFxXbx8OZRpd1eHDh/cr1Mnj6uJ/ahMsnsPBjU6MandAwNqa2mwoXY+vqBbmJ22AVUWm3ZC71j0b2OG9VE8xxSMaWK20G4rVY5jaWuxEXP6sOrMUGVVTbo2s6kXT/Tr0q1Rffnsfv3gwpAO9jfqh+/e0Usne/XunUkd7G1RS3WZjg3YIKrc0a1piWVp//CVU/r5pWEbPu269MAGU0ezlWmZmpsadWRvvw3JLb1/Z0qvHG3R7ckVzbsuxmeW9dTRXfrFtUG1NdTprWsT+vrT3TrY16a/ePuujZZ1Hert0E8vPdCsjdefXB62sVGvm0NT6m/c0Lvvndft29djk9WNdb763NHePf3avWdvLDLni0OE+a07d/STN9/Q3LZ7QzaKNxa39eyTZ2z4VKmnf0A1DQ1q6+lSc2un4bBdA/tsrYZRtLI4p1aXobmhVpU1NNI1VVhQcCA5irqyojoW+mPUwITzSwvG6Y6ee+FFk9+NyHEqjMPYyFB81djXY4PPLk5PMHJhNLlOtrY3HDfPH31w754hlUcZaC98NLFiHqywwMCIenTWWmVtfPVpVo0pIdYmIS0qK/OsRww29gZbXl5wOqcxS9RUN8Secd29PQFnaGJcb7x1QUOD0/rUy2flIsaO+PA3X2UO7N0THxocPn5Kze3dNh43NGYerapt0P27t7W6PKtrVy5r9OGsrl+4q8N79ujXvv5F7enu1sDB47q01KmRRdrbttq2V9VcuaFa9xyZZmw0/WttUNYa91obXAiUpsaG4FW+0MTYRFDSLlEGISfMw6noLeBdWKa8ovE7EgZT9PjdUArlQjuk3brFPhrpgngpjzJG9GbdY+bLRoQrdYPRhcAzOZ3GtDA+ASNgc5TVStRV9MpDKKcwJD/iFIYR9VTIrsQh5UyBAwo75An5mABx94+0uMgv4GX8jMlVUv6+4JWAT56Ogx/5kjbkqn+ZgqCEW9wLl+kN3Veks0EJLORZIS/JL3BwUhSoMYgRdaAX6YlbwOBe+ONIG7QphRVxoWeEW1ZTzmIkw1hFeOgRLiL5XximASupQV2HsvQzStdZhoMXwoFD5JnlBF5M+TofaAaQ8Id3IpLT+Aa+XMCOnAjyO8HFBU1iRJW8whM6oZwZ7YR/UJCJR3F0XdIgaU0a8iD/gi6pixzgq+AteJd3B4ahQ0LKELVfwhHaFXABjSNJodh5Jg9GvWL0Fw9a0SM45IdfxgtuBjfTu6CFvSJNTOeSif/C3wHwCi5GwYxvtFHHi3bisoMH5QA2NGOvyihrwMj65eSUyAteKMWF/4Ef5XQ7BW4cHA4tDBOjC5m9yLnDlD9iQ5+kM3ANPvCoYdYHfqZmKGOpzXBn1AzHLEIxrQ80ypk4RaqgEfSD7/Dh2ZGi/NgJ5AWx04gnBbTHM13Bg9wLo5v8ic2aNmR5pDdMbJblleVoI5GX4xQj+yxXYXQ+jH4EUQApVUosknXEYoEgjrBglFLB8QfpsK79HEnBAqT9UOAcMD/mIEYgTwRfGF00Zk4o54C+HRs0Wxv0RizETdRctE+ax8xPFUVvwMzFonqGKqk8YMNc+bUTAjt728BhWwUKThmwnkMg8SsRkYXxTPXRsOttfDDESUXWlK3FteG83rs1rN7Dh2Jz1AcPh/X6L97T+fMXtLSypmefe0G/8vWv67Of+aU4VueJM6fiU+2ZmVk9efZZ3X0wohs379r46tfnfulTqirb0v6BPnW0NrnMhdFqJdZi2PcfxBYETOtlw5R2DfToyMFdWluaseLeifMeOZT4Ewf79Lljvfr6J49oeGpev/7sHv2/f3hd//irZ3S6r0XPHe3VD964rrujC+ptq9OVi5f1zKFOfXB5XP/kj36u6ZkRndndpEpGhbZWtWxF9uy+VpVt24BZX7XBtaj/7Ec39YPXb+urZ/qsbGv1/u0ZXR2cUUtTg7ZtPFU3tcXh1Sa9+WE96GtKasmW6xdO7tUrZ/pL2x4cUE9Pm555+rR++3d+Vb/521/T57/0SS2uTOvbf/mv1dXdEQqUdSrw5D/8B//A+Kyrtr7RCt2GiY3SAdP/9LPP6Ou/9RtqaMrDxNnZn8X9HAd06tQpnTh5SsulszE33QiardxPON3+gV2qM9x1lyu+MrQxBr/ydSKGcF11fvkSPUPzEvtysViX59q6GhtTFZnOxuXGxlpIBkaf4JPdNnYOOY/2jnbj1RhH67DmbGllNdZrscVIdVW95uYWY0ST7SxYKF9ezogM+2E1OH+EnZXS5rKN9mob2bXuDS6ovr4u1nYtzC9odm5Wt208LS4suf5rtWd3X4zcgUtPL891mp6d07TzWXFdri+tamZ4TJsuy4NbdzRy/77relFLs0M2nKu0Ojdh/t7Q+vykLn/4ke6Yxx9OuD2VW7i5nTfa7Efo0x7qqywwaRemR9GLRiCyuB55QduiTaKsaNPIEpo5LRYRhYDOnn+6VC4Iy2y3dJZofxig2QNNwUnDCAHqO8qBkeUYjXY8hF6eKlDIKkRmyh/icyEAEYS0f6ZVHCFkCULepQkZhjBNpQbOKWQjfcib8A1/yhjloVHGE+VIRYuDLoV8o2xEyWc+QjKNTBdkWpEGHFjjSMcLvAgHKqI//huHlLmZF7BwhX/xTuJi1IByUCbCQ7GY5tQTC4wpF50TlloUeBIP5ZP1l3XCVeRR4Mo95WrSgToHK+oNfIs1vNQddxR4Ce1458v2KIf/wDHzTSWaahqaZxnxD58oXo7kEJjvRZkpa9K7WHcMT+GQm+Ec9qhMtFW/x+Ug/KLD7rTQC6UOfXCkZjSceoOGhdFCWicDrMu9Gp2wZXeUwA/eBAbQwSUMtqAXtEyoEQ6vGZegk9+Byy/LU9JtZGAXH0cU+Zb8wpXKjSvqCaSIQ7mQYfAZa6XID5oVOj7KSJ6lZ3DF4GQQgnoFbODh5wIX/Fi7lHgUdCxkAF9O0i7wg7fz4xscAyvobGDwRXY4P9MpZesn5xRwcKUaC1nGFYamfbfdfmnDlCucI0LHYqlB+DsJ8H1LI9V5gBsB2SYTLPxBXWIcIUMyPfxdtJ+UT36LNHlBU3jS9WtOjbK4XmO2zOWgrJSBuqJzx36MMR3t/JGXbC5OBxs8oDWlCtmGskMAwAggmxnxubEttNoUViAQB1jSsEwElNYjpikVkMy5HtHH/jxjbWZFGcgjV6oMw6CRAIIvCtfXaKA2QiCCY2FQwRBFg0/DC5gQCyKShw1CExNCMlJEFPKG6bGyYQTiR2OgInh2oyLfNMrYFNPwXL4lE25+jgXLVi5mIv+p1phUutzz5hsMkVv3b5gu9TYE6LFIBw7sV1dXu3HdtMG0EMbW5StXYquAru5udXR16cjRk7p7777LYkOuukI/+O53dPPqJa0sz9tomNPU1HR8OTg8akPoyTPad3C/lraWtWQjZG1lQ3Oz09q9p0fVNeU2yHI36fmZMS08+ECL47d0qm5O1YtD2l+7pH/6uQHtL5/Umz9/Vb95ol7/8n/3sv7gt5/U1vxEnDM5O3RH/8m/+yn9J//w0/qjf/Z31VO/o//bP/olPXv0oP7JV56Nnk5ZWa2azSy/9cweHehu13/6jz+pxvJNff2FfTp/6bKe2NOiI30NOrm3Qd+1Yfcvv31Of/flA7GjOdPF8BRGT5WZjrnumoptjbp8LLY/uH+verrbbFDQ4De0uLxgIZ5rYNbWl12tO9q7b7fKaVxmXJidDVeZJllzHHOe4/BZcvLrxUsXfV0Kfq2ygdbS2q75xeX4WGLHxvyWeWJlc11z9uOjiQYbPatW3hhnK6tL0Rvhi0QWI9dxviZKKRoM02fVxsuK23U0MZlfhLI9BLzEug94aWVjRes7fCCwqcHhhxoeG9bg6FB8ZYhRGNMa5jNw46gieJTzH9mna8FCu9aGYU9nj2rLjXtDs9qa23y1q9UGLYddE24gpgPTkZU2wOa04XRdrW5cNpCZpobeDNnX2Air8lVpQ5EDyFtbWoIfuzu6NPZgWDvuqOzp7VFPR6sG+hrVULOmfX1dciXFprP7Dh7T4pYFqVtXpWlb5TqnfTW4fuIoK7eH6FGXhBhGYQh5Gro9Q6gT6CsEvu/FSHm0v4hDOjZhrg1hRB3SzgtBzq7VCMdUUGRoOKV4fGaO4YqQp/2SLVseYAQgT8DbaMU0KLARhihIDA94DLljQJmP4yN/cM4hgoowZAkdOhQXnbYoly9kZIzQgwH5GWdcGBqOgj8KozAq4zB8ZKVhssYlppCdG3KU8BDERRntqGP4vZCJ4VfCqbj+/7mUrfAIdUQ5S3dwDMXCaGuFFUBdbOrLnocMg4VB4/xChpoWvHORT9SpHc/gWfiDAnIYxcMIbI4KIVNz/QqYBJ6QDFo4LNNCa2ouglxX0MHxyMd4QsM0chzX8B/rl8wvp3PhPWQ49OWdRdOmoe+xPhhn4JFXopB5RBrHcx0SL+ovyszHZFbYJV7FkQ/lBQB8UOicwpEnUXNGBfRdDsoNro5b4JydkfwIDVi0A+AyGED98mFX4FaiCUoaUgQfw1eBdvJR8FcpPnjHF5DgHDQs9KJp5DaPIz2yK1ygT30CP3EPLztgIXfBESMUuoIj9HNuweshC8NANR6Oh6GK3Av+N25cUS+UAuB+piOEnIhw/6AL7Y8ZJYy8xeg8kQfREw7LhKosU9HN+YGIaWV4DIiAT+KS+JEfiTnnlX0tSc97YYByATvoBZ7GjbXc3KEL6eGzoAHxoeOjZ97yX4KCF9NIjhE9eCL4mRkGOuqVISuwHfiohz3JtuN0lhzAosMDPdJAK4C6XfzuP//n33StBgEIKBoYGQEEpioYBGzyGdQyPtfHKwAmwFjC5bxyxsk06R41cghleFQMBaDyC2uZRkuPlrTJFFkB2SDdGzATALYoUFYen/uziSDz3NlbQ1EWjTTK5HSsJ+LuAIcnUzMkWmUFxgLqqflVE3E9FpmXG89JNWizvEob84Nq2JnQW29e0v2H4+rv69AXv/Bp7d7da+KuxrQLQ4l79g6ou7s3Gtkvfv66fvXrv6prVy5qz0Bv4Dg+MeM8K7VoXKesSLt32cA5fkL17S0anBjRB5c+0Dvvv6+WNg7f5rzDVfVZYQ4PPlSjFXFLc6tm5hjVWdWty+dVoxXNTo1qcX5GM76PjjyQm5NuXPpQkxNjsYfV0tyc5uYWVN3SqNWZSa2MDemNH39Xy4tzOmh8uxrL1Oj6Qgm6dmz4GMLMQ2l+SLu7WmJYuKupVk8f6FafFXaTFd6R1ko9c7BJv/nMQBgDTx9oUmvlpr54cpc+caJf5UsjqjKcZ47vziN5evo09PC2hu4NanllzjDdANfdI6+oVXdvd6xLMler3nS8fuVSxHnpmWdUZuG4d3e32ltbdGDvwThmguliRkj6envV0d6qnq5OK8mq/NrRAigUDl/RbJVpiQ1sbXipjGmyOt2+fUt379wyPWZ04tQpjQyP6OTJM24DNqRWDHd7QwtTk0Hrzvb22KLD5oU2zTcsqKetwD+MZq2s2miz8GNRN8pucWlBdx7ctQHYplZfLO5HODAywMa65TYs2ZG/2XXIeYw02sb6JtfbbAjvQ/sOuHHLOI26Fmz01DcablUYJOxPtmVemJua0u7+dp06eSimQhkdZeQLYT5vfmqzwdXY2KQpG3+Xr1zWk08+Y0hMEzLiWxFHJs3PjuvQgV4r4UW3h03dunFHP7oxpaubHTGqapNTnWXrqqkqi0X1nQ0WhK5D1nTRIWOEjiODcpE9Sg2DI4VyKCK3txTIKQdCONoVwpC2S3umI0c4Qh8ZgZIp4BTKBmWE46su2jB7jtXWuxdpQQ3NQ4HYyEnhnV9FrqzY0Hb7Ysox1jUFBLMX+ftH55E7BhowESopLzA+cg0Zo1TgCO4ozugo0j7AwW2btkxZKQwyrKABd0bjIy8Ul2EVCg4/lBclQpmADbBCwgaShGR5H8vdAvu/6Shn4UIZ5VPgQNqQ3faBflnqkvEIHg6jc0F5wJdyF/UYUJwmDE6kgcPoQGcdJV4ZP9cW8UU3/B1LVlwW0MIfGMjiLEeWq4CBfAef8CaubzlChI4hfy50SuqcKEfoqDRsufCHrlGPxj3qERfpiesyAIjSl/KJOkI22IMyUB9R5ojvMMPJsELvpYMUaRShRxiBY3YIQ8qGmnEJ4zUGJ5wXePJzXFzytI0G80thRJE+4gLT+ccoCHXoJFHaEr6PymQ/+KXwc7VF/UbaqDN4usi/1KFxfGgaZYbnoCeQHMaPMqYeZfQPvZv55iiRy+m0fnDaXBJELZE2YLmMec/6JC1lJtye0aZ5Z7ABWKyV40M6vjqnLSUNjAWXy8EdI4c9AZ2zal0PzEbwFTjpiwvYJEX2gxNtkgEWeAO6OChwo5yuscCBuqHO0/hOXgcWz5GGvCN+OtIU71Eeu6Cp42JEEciMFp0XbAlmXLB5QlYYP/LiiLUYgDD/s4M9bSvgUAa7ij/4F38Qi+uBzwXSxsgRqNBSYcPxnEXhoUCctFnxZrBSIYopSBomX4CBcFS60xBOdAoCY0Rd2z+meaxgzJ9RgGQUx3fawrhCSMRom5kFAYJlHEQ2SsFKhkUPF1xzvUkJhn+kjQV/jhTMYv8ctcieOKMjYdk6LZb0xKKFybbL57zmUEPGnyGw3soZffDeTRO+XV/50ivq7bIRND1J6wpBXWY4ztZCrT4U1YWLF+KrsLMnT+jBvfsanZ7S8Oy8PrpxO/ZdGrURNGEF/KOf/lTf+u5f2fAackXOqKq82rD7VG84W5vr7sXbKHWFHj5wWK1d3TbOruruXRtYrnimykbGRrXk8vFZPr3QJTPm+tKmmpqshJsadevuHdU01qnPxkBba6cuXrhsBTxhI7FPXX279eqPfqpd/d2mPw3dytlGyV9+5y+DNrAEPbLp8UGNj45p0wYEWyDcu3VN22vzGh2f1M7KvGYnRzQ7Ma6pmRk11Wzpv/qv/liXLt3W0aN7YzRsyzC2ttdDgZ45fVq9vbu0q2+/Da4RddqAYAsIRrkabBzu392vPb0d+tJnPqNPv/xJ49YT5bx5844Ns0ZWWWlyejxGKCfHR2JRfYPLNz45obGJSQ0NMmU7Y+NtQWuba5pemNLazoqGxgY1awO1yrzT2tFu42RcD4ce6pMvv6zpmdnoGcE79TZSmH5kdKq7uyd4A+W+vGhjyT19RntoYJNT02FAmkphELa0NamhqUE9NghZL0f9sHcZhhrrtqBlZ1e7G2N9jEYxKtXd2a0Jl6G6Ykdtzc021NZVwYhzIxuwui1YAC0ur2piclp1VTU6deK4Pv+5T5t2vbp4/oK2Fpb1zrvvau/+/TSsaId8JclJB+c/PK9Pv/JZdw726sJHH4QwqKisdTlWwoikvGZcrbhM76x26eF6rY3uHTXbmG8v37DhVaHdzRVqrq1MnByXdsd6O6YZ6ZnSPmmvCOxU1qBBO0ghFArN9xCANI5oqxa+bv+FYkS8xSf9Tv9InpQMBGLE5X/xkY/rxR1mbRseHS3yzc/pqyJifNJv+IyG0WmDhjh4mYximjnkEKMeFsJ+Dvx9IZ+QFUXPnjIUhkogWYJDGPdCiJMvsJBpKIMwygyLdWyUB3jILPINY4/yE8/4kTgFPJcB/S0H+FDKDueZKHH/mAOHAOE43KArdE95i+wlEsaCy2x6JC6ueudP+cCXeJSnSIOjTI/qxEBIS3xkO3nywUJOE+eSCeJhvLD5c/FuTAKrULguM/ALWgODC16AJoG30wQ1HF7QiDOEQ5c4DvAyDSMRfK2GUkvFSxiOcFyMJPk54DmMth3bCJXKCR6OHOlYNgCcYhoKBxTSB15+ZhSVcvDMiSjB2xhVwQ/JK4VBRCQ6BsErvsAvy0/ZEkfgZhspcivVIBHswqAo8UqUz3BzwML5AzfyAQ/i8Qjt/HOaLHHyKmUtHDjC45SzGLnP+DlSh4s2Ype4pm4jf0Y6o46hFUgbTmIdKEVHFBgYRvAEaXjn7GS2jSCbwMWJuFE/QT+3fWwAv1rmVJl/zDeOEGWmfH7P6dy0AWLgxEDYsJqmAc0LnEGE+NH55rVUBox9yo2jzGF4l+CHK9GROgkHHPz4FVHsB1zqk852HPVmnqA8xIulWuZ/OlsYW/Au7T0i8N+Agu/+xTd+/5uBGRk4AmhReY+c/YPp4gqzK54phJ9KlbEe85v4806F0vshY0BRQIQz2aRLhvi45R+COZC3o3Thl3gUcGlkIWSD4RKnMOocJ/D2PwiLcsHRuLCKUS6RFiPL6Yr1XCZhjDqwOJlpKLhi3kpsjnUyqwxvIqB2tLBTKffnrMCd7+g5Dd4fswKq0Wc+/aw6W+u1sW6lODYW+yjBMO0dbVYOtTGaNWOFjxFz4uhRGyGX9fpbb+nijVs6f/G6hoaHdfXaZd26dSsOjH7x+ef00nPPaKCvS8cPn7BfS5SLitw0jWsra8KQ2rV3v177+Rt688139LWvfNm0X4qv8dhoNRSpKdLRM6CZqRnVN9RqdX1FoxOj5rYdLa+VxZQZ+9ewDokzHhmVOXfpUpwLyLE4ZTa+luem9bPXfqLjR4/opU88H/t0TZtOXY7LflnVTc16MHJPawucjXhIS1uu/9UddQ30mY5mvsYavf7TN03XCp06fsjMytQvG6s2q6u7XSODQ7EFx707dzU/vxC7zs+wn9W2hXqthYF7j3VW+gtLa1papwFCh5pYL7fv0GHV2PBx7cBFYawxHclpAaM2/M5/8JGNsTEbh8PukdhQ2lgxjGVNzk67Dt0Ddx2VV1sxmAbzc7OhPI4cPaGVZUZBLADcaLZdpwg4dpWfnpsL5qI31sY2FOYfpso4Z3F0YkJTpnNnS4f6urrM9wypV8dICwv6F1z3dESYBmxsyi1RWk0DGm30/piiNnzOt2yur1WTe1LzSzaKnMfGjgWH2wWbqNbUNOjatVuxXUlHZ5cNSxvBLmNrc0sYTWOzM5pZXjZd6rUwv6iJ4RGNjwzHiOczzz6v2obmaAP0Ktlgl/VrbS3tsWnrmI3PWdftj6d7terOBvzTqWU12fCi3e4rbZxaYZ6v8z1HvHLHesoTPX/zaAgs/yGYQ7jaIVRpp8HIdjHCbLrGiJHTIABDBtgPoZrhbrfrOe1EGOm5MD7IhzbJ16LIUKagEXwIa3iHjywYfS6OC0POFIIeWB9XjIGvw3gueqTIJPAjLUoTGYKQL8qDC6OKn/1CBvkea7jIz7AKnItRhFQCCOQc8cj8+fyeL8cx3jA6PqbASlmBHjjG2bV+T4VQxCruJcUUYbi8A4M88UdhxbP9gYGhAg1ZBgC9GfkqDLGomxItUMaBt2V5zmIkrhhdxIsNL/mS1JlhIBQGOLBAJ+hRwot64JE2hR6JUT4/G6GQ6RgzwChoxTtKi7ZGYfjhV+D4cfoz8kC94ooykyt3YFIO6AfsYoQs9JfD0TtEpj6gWaGYcQHHYVzwHvlyFWGP8vI9dEv8jA5R3M4YiQ0Pu0ybOONJOsodZbYPOrNoP4GsHa95L/LijTKHb9CG1NGBAC70AJ4jECfvXMmTwIbm1CW4sHEpo3CEER8QplbUX5Qz8DCeNorgk4KPoAV4R7gTxS1+mSc6EH/qhKl6BjKWlpF1lB+YRES/J37wCdv0ABvDBZlS1G2MQNqf/IlHmZEP3DFu+KiEZT7gVHTygh+d9hF/kJ3zo/z8Ix/Kh1wuDE38iRr04jUKE74lPoYHEl8cHT4GctC3EaeULrfbYZf8lG0ft6XIs0hf8fu//3vfBLx595EndwhEQgoUyODHz4mLisnhtccjXFykIWMadxDAhYxetv1Jg18pk/CLz8n9ChOCes6pIhRyegbCUIFYxJEskpbwCVxKvQv8DRvo5AFBgJ/nyJUEfITl3iI0FqYDwup3HrkgbluLfHLuXCbmTdQt42BFtLJdocXyWqv5Kq3e+oWWpsdd8Tvq7WpSR0ut2ttbA3BtDQula7Rkxfn2u+f03vnzun77qkYmhmLh9frqpi5fu6HL12/EflJg3dfTrZdscP3d3/gNPX36CXU1tarGzHR/cFjzy6s6evSYBh88jGmuZhsn598/r7Hxaf3wx68Z3pqeffqMe/jLoRQ5UJvDqTEqDxw+rh/96Kf65Esv64zhHj1+SrttsNW31OvNd94WWy9MT03ohU+8qJvD49q976CxWdfdW5di/RNnK549c9q0K1dja2v0ZEZGB80nHPJdp+mZcb35+s+1Vb6ugYEBzU8t21hdU3l9k0w2Ta8t6cqtazZmVvX0EydtRNaHsmak6OHDu7p08UJOU7msGLit7e1aiZEj80KVlYMbJfz1J9/+od796JrOnb+gt956W1eu3ozd+K/dvKGxsRHdunFd1y5eVHdnu0b97uahr375l3Xy2BM6yfmZXd3qG9ivzq4BNTV3at+Bw/FVY1N7mzp7e2IPrKNHjpvPrXw2nbvruto4jY+OxshWjWn+wEbO8uqSGuuqHW8npsCZ6mSasMqCBSOmw0ZMd3uH+bkiW1S8+gAA2xNJREFUOiJmzzC8+nq6LNwsuFCQLlOx59WCaQw3Y8Qw8tRgg3fvroGg77nL17SJsVXXFPxMPGenb3/7+zp46JiNrz719Ha5t1evcrezu6PDeuOjD3T+ylUN7NqjMydOamJo2IbosA3fdZ156qyNwQbt2r1bPTbqu52WljLqzgIjguV1Fnzde/QXd+qyDRn5Ps2prrJMDbVVMeLFyFbsAl0yKnOTWdpwKnKubL/UIDAet1PaUxg0vqhT9u2BRwvhl0I1BSfGWCw9MDwnC0MFGNHDtmPBbhoGCFDMbvwQ9u5t2/AEJoZz0d5pl9AQ1YuBlkYPSivXLYEtsoBYKawjVbhU5uBuHPg5HS42QDT8QgHxTLIU/Fl+HPFj9NL4FmUFPvExwgzgkVGXqRxYyj/oVsqjUKaPZdijSEErcCQ8844iExQw8UuD2/BK4eHv8jN6EcatXTGCFXI40qSsJk/isF8dfhhD8DfrxJCx5E4c+Bg5Hx1cw4B2yOWCJlEGco6/Un0W/r5HOUrlCiUKfzkt8XFZTr86Pg76Fco/6s/hGFPkWeAfcB03eAue8Tu8RrpHChFwxHPEghY40gK8ULY5erNlnxwQoMyhdxwGvAK/ohzwP3GgIXzP/VG9Rfmp24QNrYIXA1YqeRyxeSZf8uKiXPFs/DHwiJN1l1P6kYX/QROccwiaRd0Dy4mYEaGuCAO31PHERu/ytXf6kU90dIxbtBv7IbswMgMYrnTDUb7AzenJhzA4mzVd4I1H8DhPzhCcokNqGUs+6OFIE/jnOcccLYW9Adygn+lLfVI+YEAbykt4Abf45R5m9guecdrImrpOA5pypV1RMtCIxhv5BxzzYlHP5F2CwTsfkrEtVZSZuL6gDR++0UaCdx85ZtsYhQfPbA8Vv/8vfv+bfooXev4wJntrQTBoxxxmIOkCstYIB5HSak4rtGBCejwMrdODwhINAhkuxlH0LAw1ejwUyX+kf7SjLKHOg/DIw5VLQVByAd+wSE88Ry/FhxBJ9CgMBDZzZG+ORdA5/04+MCe0g+hYyDDPko0CDC/8GXlgqmnJyh8lsrC2rYV14lpgu4JmxSLnbe2qtbFUu6xPv3zWiv2oaip3rJRXTI8tDQ2O6ub1O/rJT36q1372um7ef2jDZMuG17B6mjr0s++/qlYbVl/8wmf0m1/7oo4f2Kdf/+qXbXAd1+1rV7Vqg40FxGZJfXT5Umwd0NfZp1mmMs1ELNr78U9fC2Xa29djA2lB/X3dxqta80v5lRd7Ta1vmjmtuM9/eEGnT5xSpeGd++i8fvzGz3Xt1k1dv3nTxsRDLZsW5+7e1o/efUtvXvpQKztrsdv53Pyc1s0L+wb2qqO7MxoRX0MNDw/rowsX5Jq3YfmWxm2AtrV3u86b+f5NVx+O6fXzl/TWe+c0PDmmB+NDOnpwr/YP9NpIsEHm+l1dXdS5d95X767u2Gw0FKn5BsN0Ymw86nJ2btrG1jlduzfkerBhcX9En3j+WX3qxefUb2Np7769OnJ4v774+c+qv7s7putY94NRx6GqI8MTOvfeB5oZH4sDox8Yzr0bD1S1U6VOx//k8y+qoaFZu7r36uD+fTp14owbT4VmZuZjDK3WfDNiw6WuoVHbNppabagxqrgwO1HiQfObeYZ6RzB02OBqYgNU50+PByXV0dHmstkYWFwKvmbhK/vXsIAfoU89M7q47cbLjvi0Do4AGhyZ1P/y3e9rdHHZBn2XhZF7dm5vc7Nr+sH3f266f6ihoXvq6GzQ/PyMlhyP3tWNu/c0NT2vhak5tRmPzo5WXbh2QY1tbRayDbFHHB8T1Lh9Ms3aZkO3Z9cuHTpyRDvlVbo2W63XhzAP3Y7Na71acNt0vdSXq7fRhpaNmSqXgXVddW7fTDnm9J4NLtMCZURPlfqjXRbCC4FNe0U5FWvhMLSREXXuFBUygjZKOzN5o02HgkBIQW3DjBZPmB2CDh+LGDu0Dx/lWGEYBsc2xShJxE8xDy6FEUVa3nEkR8aAIziHEjKefJ2FixEWQyA6OAKMNKXkhpUKmFxiBN2BTHcgW8gDfkcIf7xjiuwMZUZ5EdzIsICaDt6gvIxEAAd5nAFZDngpcLIHMrLo4UcUcCzd8crSPzYAeAslYfhERSHR4YTW0KFQIKFo/UM2A4fZDGCgrDHWOBYLuUkO1B9yP0Yfop6SLo/r1AaY4xQGWODhi2JHXTh+4P1xniFTlw+8wJV6IQr4QrvCxfQY9cUzuBjfnEYmzP8ckAvRoZHrxuWCXvgFX9ofXOnoI+cjQcmBR+DlvzDY/YM3kj9S1wAr4pQccdA7jhR4/k2DK+NFWtODfEnBiGr6oUMLWJlHcTla0DLhACN5BN7gKgwLosJrGcdpPwaHBsN71JHh0B7AkXYb7dU/jMtoz2QJbR0/Owuleq5Jg4LwQMrh/M8y0g55MZ7+YehCU6YXg7YRBxxNM3AwEIz1WCvlNgwuSc8clcwNSN3bdDxoA/+QHpryHqXJYvsOrxi24RblLZYx5cgmcQhz/JLjGTjcg+4WYgZB1HDUT2E8AQucKB4RoCF5MLIXaXwHf2wf7Iy/YZg6FSN+2CK5sB8/l+l3f/f3vknPnYYUp4E7g0dDohDRF40SAQKZWSgGQmnM5PqOohJBKCshLWcaKZZhDMcFwi5IYB95+zkX1XOP/OxyKNuwIJgjAZt1S0G4iEF0V4BxpAERFwEHIUz6MBRXXdBCYCVD0wPLHjZ4cKfX5ls0lGiY9gcuCphKXtsu08QCO+o6nWkyqcaA9+RRK/xjbWq0Qjxx6HAsooagjfXNuvDRVV29elsffPSRZuYXYgrolVc+qS3n8czR09pZXdexwwf10gtPqbGmXCM2ehpctof37sW0z0MbGNfv31dVU7Pu3r5lg21cLY0tYjCUkcD9B/ba2Jm0sdWpf+cf/n1dv3ZNX/3613XmzFkdOXpcuwZ2h5DosXHy0AYUMnp5YSEObb43+EAPR4bjoOrnnntabR0duvVwWHcGh7RRvunybmh8cjzWNb3w9HOqtjL+0Y9fjdEajsChUWLccL5gS2urzjxxRk+ffTo2Vr1y9a5+9NpbeufCBxqcnNK775/XBxc+0tzCrPbu6oqjekaGnY/r5trlq9rdY4V//KDY6X90lDVhs2ppadU8+3i5Pu8bz5+9976uD47o3IfXVV9dr1/94ud1YG+/e0f12rt7l9rbWmxwNemO6XTw4KFYx7a4NB89i6vX7mpq0uU8e0bHDuzR3oFdTrNXXY1tWpqaUpsbPPt1/d//6/9OY4NjcVQTh38v2LjibMxy0+L2jRs6fuKE5pZtcK0ua3Vx2nyxaWOsNvYbQyksr7GmrtYGX54FBu0ZwZiZm3GvEmHgzkrJGOZAcIxMelDZoeAL1xr19vRozXlgWK+uLOve0Kh+dOFDPXSdvfjsWSs0K2rXxeXL93Txwg1t2vh+wfzzW7/1q+px2u6ubu3Zs0vPP/cJPXnySa3O2sCygch6tyu3buvk6Sf15OknYkH+xPi41qxEOSeUL2ln5hbcG11Re2e/fnJ/UxdGWTi6o4ad9VjfVWvLpstGV0cDnSDw5oifWuNdrSpGuiwTQlBbcNHGeKa9hQzwDz+UK+2NtgxtWIOJX4yCOxx/4pEOQwIhWMgC5EWE+cLvUfunpVsekLbKciIOk7cfgrww5Jwg47qeaPvkGQI7/GnnJaXk/MJAssDEpcEHDsiOlGlkjNJi895HzhEICwXuZ2QRciLjp3IlFfIl8rUfeVL30KOgyWNHmaCFaQgv2SBasNGObObrSOJG79x4OVrgBo4h96JMf9MRJyIQ5Gf4DlwJ4JN7/Cg7dUY82vejuvOFP0YTo98oE+R8rGlxZzXWOBlOKhP38s3/lIcZiqIuXcISXlAOeqeMjTL6GQOJ/EmHH65QdIlcSTH6Dbo+juc0vLueomx23GJaOMqB8Z4BjOykcYKRSH2bN5wn4XwEQB0R/rfrgmzCwDKZWGcY9eY6YRT2UZ3bDxzgyqCZf6GTDDNGOAMHaJkwuSXcEg5QyIZ3vD/OOnAFdoFrltlwSjo546cftAft5N9S+Z0+8iqVJ2AZTtRF/IGxw/zHqQno19jnynEK2LFbgOnpl6AP/rF2ONoZaX2VyhUwDRt+zDaQgxx8LbrgDmgY9hkt0/kCHm21uakh8zXN2L4K+pI+6yxHicKQjHQYQqU2bByKUUDoVNgj+Z40JB7wyBf8iAcJ0uUDcUMO+Jl8eSYIGhRtIYx//8JQjviZB/fC/iA+M3e0kbBnHrkS3R0/R9YyT66Kf/pP/+k3UTrFSBMZ02Pk+JJ61vs4FonIJBqCDZPIyJUOgGI6MDINxkwrGWFEPBAkjBGyyNxpyCSL64p1Ayx6hCiiIEkEgXQ2ABg6iBLpCLKf7zAHi20RrDHfbf9itItKYHFtDAs732LIPxohuNkfaHytR7lgHIxOencwAZU+ubQuDk7eMXPO7tRonbP2nOZX921r/96DYfisbVXq8qXL+tlrr+rCxYviEO32jmadPn1CZ584oeNHDurpJ59UV0u9xseGYxE4CgbF29XdpdqGJh0+dlz9ew/o8vU7vgY1ND5jxTiqhbVlHT94NM6QJE1dRY327zuo+/fuq76iVteu3NSBw8d0/sL7unv3luusXufPn9frr/9cI6ND4sDnE8cPmwZbam6u00EbIf0dnSq3QTwxNKnZiQX9yhe+oJfPHNfZQwd0uH9A9a5fLs4VPH/hknss8zbe5nX79m3Nzs7F13f37txXQ12j7tlI5BDrm9eHNTE8qYHeau050G2jrkVjo2M2YGTF3aonjx1Td2dbKOyH9x5qt/N5/4O3dfvmbRuIgzHUzFqlZUaHzC+VNm5um1YzK8bTOJ44dFT/9t/7Le0e6NalyxfFAdxx7ITrjQbT3t5ug3IhtonAUHzn3Y+05Po+cGDA/JVrD1mPsrS24u7runY1tWvV/PjdN97Q6MS0mmw8s6VENuptNVRsa256Kk4fYH0Y67QqdlbU29ehHb5KNJ3v370HA8ZI3tpKKiM+L2ZKFqM+OiyhzHfU17/LvF+jmZk5dXR2ataGG1M1bDza0tgQ9C0v2wrhNnDooIamJlVtHv3kS5+KcxhXV7b1xjsXbCiPmE51euXTL7oud+vChQuqbWxUgw3Qro4e1dhA66xv1C998kWXqVlHjp9yGfo0OTamW9evxdeZXaZVb1+vOs0H+/buVktTkxbXt/RHvxjU1Cpto1ytWlKLaVDjdtPfVK62Jhbk08lKw4sPPRCWjMahoPMLQCumaEduh9G2UBIIalPUdYXgw/CireeGgqz5TEUSLho+TXMn9tkJmQMs+yNUQ4DZhRIp/VJQ5I28wQm5UsRFIaGIkRM5CobABEYac8gFeIPnUL4hY9KowSF7HuWBI60v8AoBHLKpZBBE2rwThsBesZFJHsihEPARJ8uTLt8pfMAEJ+dNbx+jC7mGPCM+hgrlCjnHz7QtjLiCho9oVODy6L+d/ehQYrQEjk5DfMLBMeFnZ5rRNkAtW5axTQT5gE9s4QIoX/hxxSiz08LzyHl4ARlLB5o8MM4pW4bXpEFiAPiRP+cCUp6gWZTFgSX8inLhQgc4jLJFnbmuw9/ggJOGaNKKLHK6Bz5M1oI3uJM5vEzdxawNkaNEZJuwIx+/Qyvu0JxOVcayA0VGvQ2TmsQoQneEMnabAI8A61jFHZf481biG/+ijESyf9IsdSjvORrqRz9jIOEiPsH2zPpLGBjJ4BQji44H76Mb8z3bTJQvQpP+gUOUN2nJM8Ajjv/gYegWdWi8cNgJ4Jn1WKIvz4bBkgsemXXI6cWkffwDduTP5tE1MTsAfcNQcTjB7PRORwO+o92GEWkaRDmMB/wVfv6BczG4Ap6UEzwY7Anjl/JFluRYXCCSOAYtjD8SI+vZdPD7I3o4TkGfcMTPp1LajEdexTovaqMwvIp0xOEx30gXD6r43d/73W8m0yg+geRw31jPUUI+GNaFDyvfPxpAOmfjRDES4gZIRmmVQ4QcLsQhcChAxOfZxOICNjgQPxqk00bvK7AkpxztQniTB0QHbjYK//wMc0HoiAeuThqCyxVIXhgigYsrkRE4BH8IFscBP0bHCuZFIaCcMbyoSBbMTy1taHU7e00rLvayqm0MbeqVzhXdv303RozOfXjNxsmCFV+Tzj59Rl/6yhf0yRee1jM2usq3V9Td3qrWhkYNDz8Qu0ZPTEwYJ6YftmNLgc7OLm36xygJ2xMM9PepobpWA/s7Nb84q6N7Dqm6vlplQZtynb96Tc3tbRq+N6If/fhtK+lZ7T/Ur+6udjPsik6dfkJPP/2snnvheT394stmZhsc8zPGZV3NtdXqqG8yh29oaHha9Y0tevL0UW0tzqnTuLXbmCp346k27di0dGxqWv09XeKwbxQrXyL2d/fo4L79NqJqNTacIyu//htf19e+/CU1N1Tq2See0MvPvqgvffbz2lxc1tTQqGrN3o2NNXrr7bc0aoNsYKBXk0PDscdJtw2D9vaOGHJmk1DbmHrznTd1b2RQrR1dqqtqUpsNsxdM2x2XgeOBumy8UNfzsR0DBlO5Oru6Y+3Qa794TT96/Q3TtV3Hjx4IfmFab/+e3bo3eCfWWrFn1rkPPtKXPvN53X34UG+//mZMCQ709QUszrTsYiQK4eVeIfTYv6tPe/bvUYtxbW3p0IO792PqkOk4prdiEal5psm48oUWo1wID87rWjNvL1sYsT0IC+tZ+J98bIFt/Bdmps1Zbku+Prh/V6ePnNTzZ58SB8duuedYV12nv/7rH8Z2IH29rXrlUy+qu9vGo433jq6e4E+MUL78Yq0cB87zY/E//HT1yqUQdHyezRrAsbHRmFIes3E+en9Y1T29+qOfD2oNK8e11aV5NVVYmZkH9rWUqbE0JUivGsOL6Xs+FMB4os3SpkJWmE60V55xCLSc+sm2X6wpChgYPf45QQi5aIeltv1IEWSMMMSQGXlIsGGXwoFLrEjPE//CLxUP8ijwcnzggB/5FCMWXClkbQA4PrB4RyYhlAOOn5GBhEVaP0XdkS5gIPgTd+RcIS9RFsgkRvYocygqXykLeYQmKZRJw7QFgp+vpKj3MJCyKIEPeXIvaJX+oJA4FzRLuJSWMCJEkojMnbDoGJO30xAzjNBQ0OwVxxYTlnfmW56Jw9o5FDuwqXt4gfyKLzZpd3GMFMscLHuRx8DMmYqkG6Mg0IR6L3DMK2GFYeoyBsKlsIjHz89BV78nHTI991SOWRYc4RiE5FMMJkRcw0E3wKt+DaOL9JFfyeEfefk5DRn0iXHzUwwa2KWOy+vRXly+SJcjXVlHH4eLgxeyXYA3debnSJvRs/xJW2BFWMkBKcvgfErlTwdmTmPcik5O4Yq2RBr46pFzUvyzrSbdwTt8eQaOo5MF79GZClxZi5s6PdYlAsPpI16J9sFPTsO2OcgkaMXIJwQNo9RlYysd2j/6JA0n8s26jVkDy8zCIA5a2pFHhLteKUDg43T4ObsoA3HgPeoJXgv3iIwZl2fixwXOvkc7w8MO3gFH3tMn8y092DtpFOnjR1Rolvgz0BHvUc8ZFjhmzNJ7Qq74F//iX3yT6RAYssEClt5ozF1CODdcSEoCMobQ9F5TMBUFftwYcfTkg7lNoLzncDsOP4iMwcNbIpgERRgQP5ir9KNR7ZgwFB0GoCIhWJx/Z88YMnf+TOmQ1iwSOIIcQ8RRFvtD3Nzrg156fmmEcKByER6Ujx2xGUpniBMGwwhbXLUxtpWjZJx7t7xTpc2yKj3d36DKyYfaqq23cbSiT7zMYcRPqK+7I0YSKrVqWtaEMgRPjIDLly/q9JOndev6dRsEx7XvwEGtOo85Gz2Mwjx4cEsjk0NaWJjSmTMH9cQTJ1VvXPf29Wp1w4zsupicn9e3X/2hK3hdvW3d+uD8TamxVS+/8oKaGupC0R85esy90EY1NrerrrFRI4OD2lpdCfrVNzS5zqgXC0gzQE1Lo+bXFqzQp2Oaq7m9x/nPSjYkXTtadI+9tgZ6Vqtye9WktmJg1Gt6TPPzs1b0bFoqtTU3aH1lU/ce3tee/gFt2bBrduOanxjV5spijPohtzptxH3qlVc0YcV/7/wlGzr9YUg1t7a5LqTZxXkLqMrYJqGXtWU2eu/dGLJCLddnXca62grnuxjG07SNwg3ns2/fPk3NTMXh0qzRO3/jhq7euKPulladPXIkRt0qNsu0NjOjfc6vzXV23UbzT99517So0IkjB9RiXI8c8D3OxnTtmT9/+tY7YeyOjQzb8KmN0Z/du3abX5rMO+Z9v3OoelNtQ3yRSjvgi8T4jJgPHerYzX9bfX0DYXjRX2bTVLYEYQSNqdJtK6ItFmmazqx/eu/2Tf3xqz/RtMt48MjRmNqyLFBHQ7NuXrmu4ZGhGIX75V/+klrZM87ER+E1u17XORrJhvv4zJxGbVzNuh6v2eDqaG3WoI0sjDSMF6b+49N9348cPhL8/9rF63ptxO3C9MD17SzasC5TfWW59rZWmQfya7VGjDem81yG+HqT4zxMI5ocfiFk3baiLVoeRA8STnLabM8YQxzxw3og5+V2hzxg+wcHZ3zatgtNRyzavOlKW0VcAScULT/Hw3GL0XU/h/Lyj7VTxANOXA4r8o74kYfzQpY4LRdCpsCT8PTPDEKpGQ5+GZYwing4DAMEMIHIMuoGP5RHwsp06cA204ND0sJpfaeTEIvWics/t1cMXIwgFBO0S/rmyAi0Ia8Cn5TPkdjvkcuj/HCMlEFz6JN1ZEPMhm0Yf+bp6GSWjC52F2ePrpi+MzzkGTSKL+EMrphJ4B1Zy+wHZcfYLKZukZ1xN15hzDi/gs4gGHUGonb48RhGKu++UcZ45p/fw8j1I/gDm7RBZz9Tp9CICLQ99AWjNYAr1syRjjaQWSSNiA8eyT+uK6eDhh9fx0XbiTQk8EXe6AniARu5lSBLfAMkP0R5jRN44c87BnHgbXyLciSvJj8CP0AEFFzq3jCgCDN+tA/CSJcGa5GCO3mQv9tAzFA98g3/hA8O2QYJwcE7gUM8u60Am9ASLPCkrTKrEBucukyJKYMt8B5tznzkcPiAusp8aVt5DB4XsPCHDyhudCjsE2lLswQFXUidWGQnKuq35KIsYGAgtIP4wtrp0wAucsYVd4xQ5+t88IlBIPJ2XGCFAes7eZM8je+sF/gAF3k6DenT30++sgwlo9RpgzaElVwkK5UV2lT883/+z79ZGCcIAKYPcFQsjQVLHcnFOxkFouQVzxSEIb+cUw1h6YIX1j0ZMXxIY6ZAjFzhGE6NoWdXHi6YGMPL78F4dggFBG8UwNQCHutD2P3bAKBh5AfzQ+hsNEkI8MRx5wImxMzh7uyF4XgHDnfwpGFy7ApUohdXbgU6tcT+NMbPMJhudIm1q71eZ7ur4xiUOw8eqqWlXkcO7tb0+KjWLaiC+NsWius2+MDXeU/OTKi63oba3HwsXOe4lxUbPShMvmrbMh1HbMzcGrqrtc0lLc/k1WzFPmejAUO4raVN/QP9WrXi3t+/W+cuXNfo7JLLbQNkd2/E6YmNW2tMM2i7owd378QXglU2CDZchgobBPXNtZpgOqu8VsePn9HnPvdFHT35dOxBpbUlVduYW1or06gNJEZUaiptpNmYO/nMS9p15JSGHtzRQ18N9U0xStdiY3PHRtLM9IS6bTDRQ17hyJy5Wc1NTmrvrl41NdZpZn7OvFGljz76SA3rFfEhQ7WNw6Wt9dhjbG6aI5FcZzZImHp8MDjquJejDl9+8emgMdsGlG3RYy8Lg+gXP/+ZJkz3Q4cOhcH0vdde07iNshMDe/SFJ86q1TzSZtoOcEB0U5Na3Cuvs9FT29aqxrZm8/imGmrqdPjgIdOoOraboK7/4i//2nR0h8BGa6zzCOFiwe7045NTMb3J9GS5FSpTj/TmJycmbcg02wCqU3Nzs/G2kWWD587gA9WY7i2mYY1x4egfeJ1zC2mICCX29bp6774m5xY0OzuvYzagG53XjpVwX0tHbHFy9vmnVdVYpU99+kVxDM709GzUuUWF268NKvNpo4205uYmC6hyTY2P6bUf/0TdnV2x/o+pUHbYb3J47OC/uBi0vTqzrXfGstfrboZs6luZl6mjvlr9TTnVRNmZVmIPr/b2NrdDptDymKUwTFwfCG7aerTBaGMoh2yPKMcwRkrPhVLChdB0GC6VCDLBdEEuue1EPOI7bZEulIK945k8PgarUNykQRIUMIlDetp5CFJ7F/CJQapQCn5ICClHSFOMBBExckyQ8Z4dwpIKIg7pydsyi7gBLwHaZcJUtEkbpvCQN/T0w0AmG+MHDBQNiiyNrvxCG3yh+WO6p8LDFem4AtNANK8CB2Qp2BYdWRCmbsiXqfIatwdgYkhRFuKi1IhDfTN7QN1Aawxu8iZ+yleWnaQcR26SP8/I6nB+zxGU1Cd/0yXOqOuoK/+yZkiWcdE/Rf1yK+Bzh4cIgXdQmpQTeFEPDkfhoWtIR5owWgweyFlPxtl1QLo0aFJ/BE/7R77kD/9EQtL5Xug60nOnHImTae12gi4jNvUbfh/jf96BHXFcxuAfuwjzD3gRx2HgAhyygD60QcJYGpN1YbiEG8eiPYT+9nOk9Z3wDElXtCnWe3GnDROPiNyLNsP0IvBDV1vWwXsBib8A6AT8uZ6hHTTJ8mZ9M7sB75AeOkJTeDkMFhuiQVfHC1ngtkaeGMjg7b/o0DJSlnmlzUB66pln0hTtCa4p+M1gSnd4ClhZnsLowo/3wsYojG5cyI1S+iJfbgkr6wcHrOB11yH5gk/inTTH0A6Yjk6KoCs9Vho0kYIoZOxAKpWGhoMZIQjh0WjsYJBHvQCzLiNFTCVQEHqcK8vrYp8i/HBkBnEgIHccSalQCEzPvSACjkrjc36UaeLl/HxBaPbPYK8jtn6gt8HaMIpkcpqYMA6HGtsPwrrSNjcx/rJCcZSVSuNCWBC/qak5prvoXZKWQ661zRw5jFSump1N2f4wj2zr8uiSDlip797VF0YN5ytSCQ225mus8Fgzt7LGkTlMy7hxmKa9fX3619/6S5148qzWNtY0MzlqRT0Ue1Wxc/mD4Ul9dOW2NsprdOjoE3rhhZf1la98zcxar2oUxYZpYKF8fM8+PXXyhCanR2xusYGbjZyltdiKgUWuFRUwrekYZ5jwRYUFucvMMChrTiZmxrRqY29uzsp1p1KdHR1hqF0dnlNdTZN2qmq1tlMb06YvPv+injh2XM+88IL2HTiqe1Pr+h+//57xO+V8MMxTkNS7TlHyx48cUZcNNbYdYN0Wyp4pOIwMjDGMhP0HDumXf+XXtP/kaXXv2Wvjp9VGSU18sQkzcUZgg+GNDA3Fvmh7bWzB0Cvmo3WnZxf6yqqGWA/3R//D/6AD+/aov6srPmAYGxkVu80f2LdbB2zY9rc0aW9rqwZsxFXvlGlxZiG+RFzZWdenvvhLGl+e0R//1be16TqcmZ+38ZujbmYMC7MtPfnE0/ril7+sZ599JqZ/rl69aoPzoY2Pet8H3ZGA36R548lXn9Q1U7DF2kJ2wSeMD1JqbYAz+lZX36B6G4FmRq2ZJ+fZ38blY6H+F175jL7+mS/q737tV9XZ1Gp+K490m4yCrK/o7/39v6Mvf/mVWNO3XW0+M/HXjcD4xLjLNqvt5VXNjo07jdut20yTDT3O12yqa9Tc1EwsQm9pbI42wHFWq2vL8QXm4JwFj8tBy+OLRqMTvN5QnUojBEZJMIVAsV8KEu653od2TfvBoCuUMG2Y0y8wSgFC2vjyx/xcrOGIL8Zc55EJGPAXl//5Bd6hnaJAEIowXAg9GI87KfnnuMgROou8Qn/ihcyw7AJedBRpjy4LaaKzmYkDHniEUjCMULIlwxg8w8+wQI5nsIu7ceIHJkGbEn1CdpKH0xQyDYcQzsXMCGWilIWxxZdPbL2SCiOvLKcfDaOY0iU8ZHQJP4yJwqAI/OyCXoaPe5xzOtIRN5S8Q9NAyaUXGPN8vUpa4iA/wTdHEqwPbFAhQ1gaQrnRBVk+5HVOAxM3vk43zZOmiSvPdMox6sJFwZLuIJnxwisVXikcGhKhqDN0BGnwLhRtoVdIDt/hmPZM3ChljohQJvLBFfTHBQ6ROg3QQjmTedDBjhE08oZWlJXyExf9U+Be4B8pDaNoL+AAnfO5oH9mXhhU4BrT8vbnPYCV8Cvg8h7xfRWOesN4Sn57TO+C1x8ZCMCwDCzlGldB+yib65L2mvxlo9u6l9Et3mP9n++Fno76d3p2BVi3XirWVQMOcQG9oQtn0sbgiT1jFNR+LLfhOeoLHIuy2gGjqL/4YAn6mu+Iy7qwLES6WJdommKDZJ1Rn6ajYRX1nHIlCh50oF6DJ4xvwDBuyLfgI4eTDn1ZpAsqJcHs8v0Rzg7gOLCi0xR2iHkO/jc4lyM/XEg8nBBAfoh6cfqKP2A7CRqYf0SkEmm4KWgyUTKfE7pgmDcgjqEVPQunSaZJ4wzioeTJCKJFo3CDpZABw/AgGoZQCBJnQBx6UOSJ5QgTAAfGYd0K8XJErMrEZih8JRa945IQCIWqSJ9+xsfxyQv4lIE8uD6OK/7gxUnpEAPSUibOXITZFpcWrRjXrfBdoabBquMvq06zNiK++ORujd2/ZgFTZuW1ooG+ASt9G2uOU4ZgdYXCcNALY22rrEK1za16+6MP1bdrl/p7+9TZ2a3ZmUVduXZX75+/qrHxea0sbKu/YyC+hmtqbow1H+yAjgJfs6LnDMSDB/ZpcmFa0zY8RyemdPjQbj1z9nj0itvamKLbiilD1kTdv3fHGLhh2PhkY88NGwMYrg8ejujAwSOaqGpVs43Mfd1NGpm1EVfRq2dOH9T/+AHnKu6JvcPmdmp0ZO9u3Zla04PZdfVXLujBvevq3bvHDXRDrj0N3r2rsekJG4PSnXu31NLUog8/vKSp6UntNxymOC2q1drepX6+Mjx9Uu02XE1aC/PlmM7CuGHhdn0tG9Zu6js/+5lG5+Y0Obuqdhto7S0N+unP3tAPfvqebt4bteHbrbZmFi5La+a3K9du6NadO3rq7BkNDLTFRxFTNkoH55c1asRuTE1roa5aD1YX9cGdW/rRO7/Q7Maq5mx0jU5OqdtlZLp5bmHehvG0PvHJF1TTUB28tbaypGXO4pyddUOv0dCgjWbXN6NHq25kNNhjBw/aYFvT+Dhfj047/nwIjZrKmviqsc31P79EPaayZKocgxEhzWJUvl5sa+1Uc3ObajC23U7godmJac1aMfcdPWZYVert7tf7F6/pL3/0qqZMn6XlOfNhLloffPhQzS2NevuNt2wENWl+blEHDx7WqoXk0gJ7Me0Yr+UwyicnJlRZ26y/vi+NryBMdtS2varWinV3CMrV31SjlnqG7q3czFtMLTY11sd0QShHN0EMqEJR0XZTaG+kEGKK0ukQ8MiMEELIBnMCbTYEmF2072iT2VOEU2KqylmU/j3yp23H+YAl5ZMKjNGMHE2PvJxPHJZrvAjOEXHaYsqLmHI0POIiH+yZ8P2I455Z59RHTFcZf/DmPzKD8kc+1JGNIp6hbaFwUff0qDMFeGR+j0c2kgb55SJHIaVQJnPigXfgbngYXcguXOKZcaB1LiaGHokP4Zk+w3E8f/yOy9JkWRh5hf4o1HSl3r/hcSdvaEn9FP6JR3aGuROHTivyKZWL40UOiTNXscYPOf4Yp4Kq+VzQ6bHLsgT9fY8y+TFo7XdoA074I7OD/uiXoL3zNjxc6rDHjrRczi3Kg+5AfkZeJfyzjkt0ogxukzyDBwaYMQg8cMQrHDAwSmNk1T/KEAfuF3kaVpTDzwE97oljYViSjLRpBCSMcA6jzUX7c1I6NfHOz15RTj9gjERZSmniCsdz6TFDnWfGg45Fu8RwxqjDcKJw8DKOpGz/s7pqY8xv6GjyxJhCToQhCDyn4U47LjoHvFO/tNUYRSzFC7gGTP7QueABylAsZ0BGFHhQdvQxSWl7xMXt+Aa0Eki7fHjUgXFaDLXwg0+iHmi3prvzBpekAfExxuAdKIujPPEQuGP08SUj5aWzkiOHZMGIqJ8dB76mnrF1gAePBa7+q/i93/3n3wRYNCxbrxQqBQNDeaztyF4W9yi8AfEOkhhHAC7mzGl8TEUwYsRmosCMfWccCIMz/RW9yCCCC2Jk+VqCLxmoDCodGOTDBeEp7fpGWo/gTN6x464bF3llQd1I/AsmNR4UjobKnTUNRaWDc1q0SeAsp4WXw+l1ImSx3hcWF+M9rGDDnV2xMjHoiu1lTanVRlSZ+urcQ7z3oc4++5zu3H8Qi+afPvukjbR1VRgPqnxkZEKLC8saGZ2wcl/Wk889p/euXNa3fvBjTUwv6Revf6DzVqCXbt3RtBVkX3ePTh45okN79rsuluILuFV6AIaHcbhTjmDjqKQ6nXrqCQv3Ml27ck1Pnj6k/bt7YsiZfZpWVhZc2ctW6qsaHHwQNKdO+vv6rIxbrKBrNfjgvnY7n1882NKJw7vVUr2pu6Nzevf+vJ7aVa+p+TVdG1/Vyyd69db1KXU012p8ftX+K9pTv2SDaFZ9Nh5vPLyvD25cUU1jjV568RM21Brj6Juqskpdv3bbhteUdu0ZCKHLaFVVbYPaOjpVXV8T6wFHhgfF6e0Y00zTsmP9ytKMLt2+oXPXr2tqFmOhRvv6e3RoV6fmJ8a0MDMTxl5/d6NpUaah4SEtuR7f+fAjXX1wV8NLEzp/66q+/YPX9Yff/qG+/945ff/nb+hn732ka4P3dfOhDd0LH2p+yzRlLVNtndq7TPvTT6q7ocMGakVsHNrYXqeHE8PGbV0Ls9NqqKuKEUIW03NUBUYXrEyjrbeh0WJDp8Jpl2xIllfuqKG5IaZorZG0bX5lOpstNVhj1d7aqhob47Hma35RXX296u7pt7lpwWQe3LYyhnfnZqb153/6Z5qY39RP37+ssaklDd0f0wXzza17D3Tr9i3dGbynz37p8zbobfwbJ3ar/8i0OHH6jNq6umL6HOMSgVlRVR10x4CsrWlQfUe//uTyTKxf5KigLnctGiq3VV9doT1trOnC+KNd5lovpjHhJQQPbZ7RK3q2tNuijYViifbtd/+KXiyjaggf4oRMKQl52m4KqDS8Yh0mhC054kdmhh+9eMchPIQY6UoyJuPSXJy38wVvfBGwpKVnj8BGYD5SfCW4wMIP2OQRwr+UD3hxgRLyBnxYThC4lNLhiF+U/ZFfIJp3wtLITAOVzisiK+gTcUwT80kY68YRekProuf/CD9f0BajrJCZyDPC0+hJxVXUR9Cv5D7uX/KItMg+yow/6V3SUHiP05OupFz8L5VWlrHWHTo6CHQWjZGfgRWgIw35sW4MOc+aMHgC2hnbVIoUHufnMDxKZSRe4OtnjuuCZ4AZCszRoUt24tNwLIwzAklPGAgXPEdAUX6uKKX90RthSEXZAEE4FAAfaIyeSsUMLAzUMOxc/ADrmJGpHfVBHRf8w2hI6Bo/Ezng+h40zsTxHvHjzZDQwb5nqJ1f8ElaYHRsR7sDJv6UHxgFH3x8HVSmNCzTJtpk/DI/0mQgeWadQ0dcoe8pPzCjzizTqbdcXG99b5kHBswyhbERz0l7cKV8RjfWjGOsUHg+SOCrRXQyMgUX5XdE9BdxcEEf7n5PPFno7zoymBiEcd0SJ+I5CW07aRzJSo78wSPbcLRdsLQf6aBjTDeW6jbkRqlNgUVRBsJivR8g/Q8aMXNBeaFNeJfWx3J+Mkgm7yWuGI+AgnY40lf8/jd+75uJvAFX+HJkes4UBJcEKu1PYQS23HC4QyQaDhkgHLhjEEQlEV4atiTzAnkMMdYHgEBY5A6CATBysIwZXgRBDAUMJCxF0iEUwhA04RlJQjBxfmEhUGn0O6588oJwOPKKL5JMRARbFNb5gmMYdHYQNj75Npywwh0/vmpE0Jr/oFPZToWGFmxgWljSM5wqy1GttuZqvdBRrv7d/Vqan7NCXbchs0sLc1MafjAcTFpd3RCKdNWGY3Vto/7Vv/4Lvf3hBxqdndeVy3cNu0ZHT5zR088/rd7eVp08tt9G1PFQzEvLCxobHY3jfX7y6qs6fPSEkTFtLazn5mdtgDG9uBqjLb/y1S+prqZCH7z/vt47/4Ee2KhqrK+OL/U6enti3VdHa7ta2trV3FDtclbq8JET6u/v072FHf3Zm/c0ZkPrT95+oGcPtuu+lfvdqRW9fWPEtN7RH373tlb8uzcxr862Zn3iWJe2obPr7v0rF3Rz9IGWXR+Hewd048JlGwb34xigI8dO2PgcVWtri/mjKtZ4PfXM02oxLtTP6DA7z9/UwYMHdT+ma610K2zkri5pxgbrtbsPTGobBDu1evLkYR3tb1djXaX2DOzS/oF+NTbRwG04uwEdcHku3bilu9NjmllZ0qbLuL5Tp7t3J1VTWaff+PWv6Zlnn9L+Q/v1hc++os9++pM2dHpiNK6toUlf+cKXYn+x1fklVdaXx0jhn/zFv7ZRfV8P79+Ng8Y7Tb+9u/e5rjeDF2knU5OTNm4H43Ds+cV5TU5NaHXTPFXjDoXxmlxY1KQNq9X1zTAs2b2/tbE+Nl5l2rODDwtMyrqWZo1Pzbp9pDAwo7v9lundn/1M3c1t+slb5/Tjd87prXfO6+LFD3Xl3DmN3b2mctOdo4Z24JmlORvwU7p27YYOHzyq3fsOmD8H1Gz6N7a0qn/PbtU3N8ZxSxj02+anMZflB/cscI1Djdt8R9lqnM/YXuvOhXmctsYaIzaG5ctI9lFj9MtiPJRQnQ1odrJHwCEjiot2G4qCWnVdR08TGeBGhaxIwWkBt4OwTljIoVA6viJ9SAjaKfWMkDWsksJIyExP5Ih75pWCGkebdtRHMoIePO06lIlxIF72nktKonB+NniXD3nlPA0klAZ+vsAZIYmiQWYh4uwRF/iBW2GQFA74yBzgQfcF88THjZBQ4k5HekYJ4/xLLvNKjuhQBsqCQZh5ZDkT9wJ/5FthIAbuvohriRrpMxr1wr1E40jPO+7Rg+lkY888jheyE/oX5SrgIpMpF7gy8hKdYuOcuqMwElnLyXEx4OU8HQI83jEuH41M2r9QjGEggFf4l3ByQt7BoRjxCZ3kgBg98Tv0wRX8QhqM3KSBIQHKFzdHD/eYTgWN/C/you79aP80KlDeGIrmB/AsdFtEBrbzL/E+008ss2HkN7ZI8IUxlEoaXeibYYeR6XSRv3/oNsoObPxwxCnSELcIy7YAPRMPRmUDXpTu/9eFLrZLA8tJAiAPeHKV2qHLGPS0H18xl8BHm2FQgtFmEkQZ/I+ZDMoV+/MZf+q7aIMAIZ9oMwHFcubRaBfTj3TWoKu1pN/DkIbnnAb40J1ykpS2C1zacY54u/zRLjIPflmP5JOO+Pzwi1Enh8Nv1AX6npiUK4xS82PIkSBGpsWRNuju5+BHPyO/eKfcLKvCL/yjfsHVMtwXbQHHvWg/8G6k/cbv/d43Q0iVmAvGoZJ4ji0YwrpkyFQ2kFbEE0gxxEfPFCQgUAhWOzIgDY0L4ymIYwf9ouBGrqiIKIx/xA9lY8e6oWB258nGpCANLOBAvJgHBxv/sbYr5lQdRhkeTVWUiF8UFj9gxHConx0hGg/58kUUZaHMsVjauBGGYGRtGL23h7OcyWRiGsUFvmw0FcYXVvR//PIpvf3GGzp9+JDaW3OhdtnGahg2s3NLunj5jt5+93yMerz4/HNqam7W7cE72jAKa8ubeur4E/qd3/672re/X0cP79H6spX0xFgoZGOojs62UGxXr1+LrQuaG1sCB75UYRq0vrFGJw7sV51xW55bcICNjbVtLbqsHY0N2lrd0NT0TEwxzc3OamZxTkOjU1qycl72M1/XPXtst2ldpbnlDb1wpEtfeaJf//qde6aRjcr2el25M6cXTvXp1piFp7Xzv/nSPq3PTqqutlnNrpub167r9MmTWrABcurAPr3/zrvq6urS8VOnYuf3T37q02ppaYqF3fuMK3Wyvsbu1ytRR81NTbp69RqVFUqYXdprq+s0NjkbHy7U+3nVRuGXP/85NbS1iLGTzrYGbW/Y+Nxyz2lrQxwgvWK7+/LtGxrE8Bqd1eqMFdzSmuMxdduqL332Zf2d3/y6nnrytNob67Sru1OHDx3Rvbv3teM4zz/9rKqMG4drN5rmTTYyevr6dc2GIaNOx48dihFI9uIK48G8B22rGXV1fS6Yd6ps1M+7XiYmxtXd16ubd+6ouqEuDPZLly7q0KGD7u0tum43dfHWVb36i9dtiD6r7t27NDQxoTkb0uagUGR1psPUw0G97zgdHV169Z0Lrr9N06tOv/0bX9bv/MpX9NLTp7XPhv+Xv/C5+DryRz/8nm7cuO66NT2W1nXA5RszP40Zn8mpyWgn9E7b29pit30Myoeb9Xpn1G3G9K/d2VRn+Yrzr1JvY4U66iuijSOAmUZinUVzrNtI8URbqrUfywEet7kUQinsXCl2PNOm493RHBx+ocTsx+hZGESGF+3V/sShkRMPv/QgD9KlP+236CCCC+mJRTgCG2Pu48o5/BGOTgu8kFn4Ob9UaDlqFJKp5I/cQK5QJujHKBr3KKPTwM/gSXxkGHiF83t6I5Az/pLrfnFpJXAmLXGBDT6Eh+IxraF/GLOUx/4Jyp1WpvFK5QXXR3nZJaw0QnGkK+450gEVEk664v7YEZc8i3pgnQoylxEeaI1DfpMXd4zCVGLIb8Lo0D6u/wI79EDQ9RG+yRvQLsvoCwVRwrKIlWWHzmlYpYJMRVeUF75Cr4AHoynQJcPTUEpYCSeefEu40NDxiEE66hVcIk78jzjkF/VV8id+gUdExhkORh/4kCfb+sQ5v+RPPfuKaTvTK/ivBANDJkauDBeeKugTOHF3ODjhAqXw94P/Io7/oAtp4dUiDBf0cZ6Bp12pBPFOZ4U6AzbthhDiFzTiubhiqtH+rLVGT6CXLaZd1kzPoEeMAlo+UN5i2h1XwOMefON4zC5le0qjCp4nerbTpDdhwKA9FW2Z90K/hw0RdCy1OT+FgeZ36BL0jHeXxTTEqCKPAo/gN3DzH20DF2Hwjp+zbpNneC/qIGD7Hm3BYRhd4E+5i3YRGfmKuo50juf8KQfyJvF2W/mDP/iPvknmFIqreAZINCgjQQOLbGEkVyaZ+DUyJx4/MqExFUOUII2hQ0SQLQQkjYPiYOiYPOGXyKeQTCuRNR5ZEcAJYpuQOa/rdH4vBFOQzf9Iz7E9SYBIGg6iBJFclqhc44GSwvLORb/2chxGrJiCASYbYrJmhoWD9MwnF9a0uEEmm3Fu43xFvdYsLz+xu1rT929q/67eOIT41p1RXT5/Ra+++bY++Oiimb0yjI3m1qZYG7Nv7x7t29dv42pU06PTqlGtvvKFz6q3u0V3bl2HOMa3TK3NHc7bQs8V1mUDYXJyXLsHBqJxQTUWSVdWJU04a5CpqYrKOr178ZL+lz/+lu7OzWr3rl1qaq82vmsxIsnXgJM2FMat4FeX5jRjQ2t2bj7WBA3UbWhf87bqlob04N49PX+wSyc6tnW0o0YvHmpS29asXjnaqad7K3Xj4vsaGhl02kmNT07Eoc3tTa3a093lhr6uzt4+Vbvel03PsYkpTU/NaM5xEeLUJQvg+bJz2cbgvbv3NGEYCA94pbxsO4xpNiUdHhvWw+EHcbTNGos4TZu3HtzXhXvD6uvdbb95nTj+tPr6DsWUac9Av370059YQKyqVU1qKW/S3/vt39Z/+H/6J/rsy0+rxnTQFlPWaxp9cE83rl7Re+c+0P/nu9/RrHGJ8/3M9xijsfFrR7sO7D/oumiLXfXbutrNc7XBM6trm7EBK5/b19qobmht0zxTpU43sGt3LDJv7+iMdVtx6LgbwOT0VExxjY6NW8q4ns36jIZW1dTbGB63wcZ+XxZGTNGbDnPDo/rg7TfiMO+p1TW9cf6GG3CtmpvL9I/+nd/QmRM2BLtabLTvVY9pP9DfG3u57du9Rwuzi+rv36enn3shDCMO9q6vqdPI8HBsLcFXtYzU8XXqDx9UaNTGl8WLqbasrrK1MPx2NVeo2QZoGFe1Oc3YYCOTstEO48s132tsmNGuitGkED52hQxALNL2YvSatud4NFDaZQg2X8RFMNGO0w8IviM87RcSxJ7R9n2nXUTbJSzys/xx24ipN4eH0I0kKTiJgVBF6KEcQyA6HWmRFyio8Cvlw534hONfdDKL/ImWCp72WPIDDzIKBwxAlQS9aYscZbptw8I64iWYyI6sczq3MkaB8EPmBlzHIm2UwXF4DpgO44ow8rbjGflJeIzcl+IWZUtq4Ip7OuBknHTAIy0dX9LHKIQdfgVMZHZRZugHBsBInP3sW/GeSjaVadS/HenxQw9s2A//mKEwL0TnGDAGyg0YOcqVBlaMOGCUWOk7MGj3SIE648Q/6zf8AifqKV4ZJ0zeKlwo4iw3KUjGU/JriU/BNQLt584LegG/OBrPvIBhQgcwPgZDf4J5Zh8OvRezKg4LA/URTolHjLjZFe+E4wdO4Vf4PyJM8W5Xyie8Ip3pHDo821vUrf0fwbajTmNbC+iQBXY9bka8qHMbWRiPOOqHda0sPaIugwb2Y9AjpqipF2wEg2JBPnWL7UB+5A29ySBo6HRhZ/jONiZhPPtHnkV9FXwT+Jd4LkaQDJciZL0bVqQMlPkf8ShP8Br1j8HlHzgX8ohwjDXy9Vv4RTr/Il/yB34prOCTwlgjL+LncgiMr/w4CFkYywF8Z4aNdhhtxbyBvIIfowMEAN8r/tk/+2ffhEgQkoiF0QWhYPIaK4K0BB3ZSCBEeceBKMDY74uChcXrezCwL8KBEwVzhlQjBKGyCgcehXVKehZ+s3cMihiiIUij0I7DMCNTH3wpBZyoLH4lmKBd5AUshriZjyYTyhc7nZfKCl7ZePiqKL9KKMqQvZUNrawyfbOguaUNzRnMdunQ7Omy+thN/lhPo/qqWai8qTffvag//daPtO00p86e1tmnn9Evf/1r+tQrL1k5V2jv3n16+803dfzoQU2NjVnxzTnfbXW2tai5qdoKf9r4VVmxthu3CjW1NGl0dDQqsaWpUTeuXVdvV3c22ko2JG3QsaNPqKO7T01tNfr2976td659pJGZMc3vrOjOyG2NjT1UbXOjjh06YgOtKs71Y4oSQjW3durw/n0uf6UmpiY0PzvpxrKubYTI7LTWl5c0OT6ka7euaHpmTuMPH/h93PGTAeOMRdOz2nDLNlzvpuv2thVodYMqbTytuA7X+BLT/FRdmY0od3hPRby8wDE5rCNh8XJ1KE6+aOSLLzY/W1pZ1G0bSHv3H9DefQfU0tmt8dUVVTc1aHcf06ct6unpdl427p12cmhEVz+8pNGhUUuKSnW3dei5Z5/U3l09Kt9YVb0Fw/LaUmxUu760aJwsLBrq9eG9m0HPfQO71WIjaHN1w/jURAOU2aS+vlm7du2JcyUrXWbOWqyprnM4UwcIApQHI3etvvLsSfZRa/JzfZ0NntoGG93N6u7ucd22aqBvd8RtcT33dA+IhdUIIL6iNBPGlhYcg/Phu+/6uUorO5u6ZuP4+v0xVdY22thq0G//5hdNN6aw3U7qchNLWizHOXW0t+nce+fNN9LY5FTU6YWPPtSGjTeEKUZ4b29vTD8fPnJYf3x9W7OrFgj+dWhRzRUpUHP/rirTqSI20KWuWVPJiRbUP4fPo5iK5QVcIbgcVtxpZ/DvDqPYpfaHQIIXaKeJN3IlO0ukwUUHw4/ghBB08y7FNx/5TqcJR3TkDzIC/ICXeQewgMcv4+Y76UMp+/fx8EJxZ66UIdfkwZ+PlAJRH+EJTycckH+UvORoJ4WcQ75C4fjCM3DPXANv05cLumDYM3IAXIwPsvm4wMeBS5TDcbgXZeYirHC8Zyc2XeKc9yhL6fnjDhoXDlmIAw4O2IRTpyFLgy4ouJS3Sc/8eq1wOYWKUZnrdYGFwgMW8ANfpwULYFCHyN8YwUlfX4krODNyAQzy5z10DeGltGWl9OBZKmLA9V/I+Xi2HzAIThpmWDh7RjkiVk5T5shF8ifO0FNWOS8UOGVmHRdfMEM+8n6kYD/mIjnwnQY9FvWIl+ODT9CwlK5IG3jaL8L9+zhuQZsAUHr2VYRHev9lu0rEKQN+5ph4B49idLBIk20swzPP1Mm5phrDCvxyTSJfagONd4yjyNNZcaeOw4Vfpgkj1Q8YzRhRGCNxha7NARPiJa0TZwAGXDvS8Qzt/Q+wgR+O+AXtQkY4DJhFeRJ2Qd8coePCFSPlhJEm42MHOBy8HYc8E7esh0DJ/xj9yyn0dJSr4G38aNdJi8wbR3roVfEfffM/+iYNg2FskEbwI2AxsqpMBJiEBWPRo/U7hkxRkCQSrJiFhoggDYIxHGcHzDDWjATTd+mX6cO5Mh3dBdiJXhoulLEZPhq2EQ6C2T8Y1oWiMDQK8AB2kicFPXCi4IYP4anwYEjjwfwuB/vGjspkGijkVCf4MTdPo2E4ND4HtSFRX8eGmjsaX7Fh4fJxvtZ0mY08K97qqh19+XS/Bu/d0eKae5mbZfoP/sm/rWOnj6ipuUHNLa2x19XVK9diPQcMu2Ej4P7QoMbnWffABp4HDWfbRtaQFXKTevt7jRGfqq5qfHzUMFp0+NBBHdq3Hw53/s65ulztPbv1/vCO/uSDh9qsaNKzZ46qorZKbR1tam9p08jCrLZmt7RnzwG3FAsq1y97BGDc1dmY+MTLr+ij8TI9eeKQVhyXtUeVNhSaqitU09CkE89/Su17jgRtFtcXVGlcEeTw/aUrF7V7V7+6jRujP9QH9Dz7yS9q175DunPnrlHdia822eup3bRAwFy+eDl69PBHow0Ytl1gHzDqKhTNthnURheboXbZOLhxy3S1gVpX16Cbt+9orw2uqkr3khbmbMQt6tVffF8/e/M1/fB7P9SFn7+vqvkNzU/Na2Z5TXsP7dbJU4fUaXpwVA5rqsinva1dW2wWa6NrZXNNt+7dtjFRr8M27robO1z/5hf4asv1ZThLi6uadV1trZm3LVgxuLeg5xb8ZJjGmR4FU5rbayikam06zvqGDUwb1uVbNghY7+fyVlXUuE3VmQ/MkfbnTFHWN7Lgns4DvUq2HQkl4t+KG/WMcR2z4Xvr7pANwro4FP03fuUz0SnaNK6MoDDiyVe+oVzMvxc+vKjR8Wl98NGFUByc+7lhQ/jQ4cPq7OqKY7LYQ83Y6v/x3lzsRUbnqX9nPrZDqbPBtbc1t5lBFtDhoD0Wi+hjmsFynA8MaIM42lohF4q2TbuNKWWHVTuM0bEIMQ9Fu/Yj6WivKTPyxAkErh/Cj7ujpr/jMnIWio2f/Sjzx0fHgbuxyUHzzgb5gb9/0blzGDIKUGHc+T3atOESi3cCE26GF51McCI4lC3Q/QLs+M9DOHJFvuUHAoDlQOmlJQ7RZ+kFo3SZDhzgeeQlxjDGbmHMAKUoW/z8DI7Rzgr8APC3HPgWcbNMpc4piPuZsuMK5YT7OJziOehuV+RDevzC0PEz9A99UMKVMJaqxJZApTKhF8jk4/k81hupDIFV4EzZkd3IcL+mPAB4EIs8aBMo/RwlAUbAIV7ETaOumHqKROTpsgYfUG8OID7ukbEQzuWMRI/5iuR4kQe+j3A184InEUL/+SmXpWS9RrlLBkpCyIt3cEn45iN0TRgeqewTl8yHuuOdi2cMFnuX4pBHPhOXtIXjneyKtNQz8LnQb/Z0rAwjbizbsRd6HRdGjQGAMbqWESZ8oBl0JSzvgEp+YOQZuhdGXqQGttsphgeuwDOyd4bwDeUiLrigE+jIAZN28pjPMKCzcw6egZ/v9sp8AnbCBDZ8AK1i8Mi+PD+mrX3i7rI5EXDxihMjSnECz1IanrGLwkANupRglMr/6OMax422FuAf072Ab58oR+ThC74jrOIbv/+NbzLKQGFzeDsX19O4iBRWqjOOXYsjsSMA1AATKVeu34sh1hQeafWBQFiEMJzj4cdVFDLgAMqOisqpwuypQTwYBmOF+CBGWhYswvh8RZC9RQy0FNylao/8IBblyV6SrWzDg/FTkGaFU75kSsczLjQgyoGRFArRgoo1GeQzOG983LhkJTRR1hgLohemp/Vvfe4JjQ/eVXVTo24/uGMF3uce0Hzs7H7s6CkzVa2WFuaNd24LcdlGy52H9+JryYmxGXW0NKqtqU4Lc3OqtYFBZfNV3KrjxyHInV1W/ivGYzmURJwmUG0l2NyuN+6u68TRA/rTVz/Sr33qRW1Xd+of/eZvqazpoP7P/+Af6tgzX9RWVZcV7hnt7WkLmncP7FNV51FNr5brv/zOOX395ZOqa+3Ten2PDh4+ovKNOc0uL2ijpkXfefuBDg9U6/jx09p96JR69h6IKbi+g0c14Oemrj7Nu2wc0N176Lju2dD773/wrj579rBamttiawmm2npsTM7NTqu9u0Onn3hKZa7fMLpM14mR0Ri1qbAxHD1k5IPrqb9vQEcPHtGhvYdsPB50XUq/+pXP6/j+fert6da169c1bzxRcFsr61qcm5ZtQ22aNiMzs/r1X/ua9uzq067eHs26nhjFLHcesrE1O/JQvV3tOnhgvyZMd9ZmPXviKTVUc9iv83deTDuW7WzGweHwVE9vh5aXZmN/NzZUZT1abBNCqOO21NfHkTw1zY1asD/nRtbaOGfactPlXLF1tmXeqvQ7fL7kXjI8gbAxA6qzr1/llVV6ODoWH18899JnNDQ0qls3r0Wc6elF1ZpPn3vyjE6e3KOpiUm1NLbafyQ+xDBHx6f8PZ2d8Xz7waDZvFy/8rWvaGCgXydPnI6PZxjpqnJbgW6vXhvV6w/okVm4+eopW7ThVaH2umr18TFmbaPbvdFze2ZqP75o9N1WY7R9nmMBrh0GOgIoxKlJgrBhF3bW99DZYarSaLnNoVhTaNP23DjjGcMcYYbAL0azcTGiEjBT4SPIgJHCEuHKiEoq5UcywPkHTP+IT0Smw3JK0T6OF8rY+YQcirTIKD+UroANDhFO+jR6IsBX5kNYhuMI58eoJ0ELlh3sh4ScQTllTobrCzA4ZhSKj5Mifck/hHkJHi7ytiPPjJfvxOM56ONnaJp+YOafaYUMTDn4WGani9oqPacrYBV58Axdk96Wq6YJdYsMpkxBZ7/7X8BF1hpKyGT8QxYjf41Tru9Jowk9ATxkQKF3oszh0BvJA2EoGXbgYb4hDS7CXIckpJYxKuEP/wWsxD/v0JsAnkmXfJS0BOekcVFODAgw8M8dVfAgXoIARvIZOvPRIIPbHR+bJSyHE8kunrmCBsY9fBMee6JFvRtG4spFeD5/3IETXpF/hOObMAuHH2EFDUOWUibTDP0WMEtVncUx3Vw2/IL3MySiFKNw3KEV9c0AB3Ud+UdZSvVjuNn2U3cTn7RRF+hWxyEvZgtwmT51eUFP6BCdJ9KAk3UcvBN0YibLv79Bk3hO3nzssgxRfsrkOGGw2dEmiIof7RiewqYBZuJHarJPGRMyCJ6OLDGcKCt8mHFCfvgK/jfvgkUBP4w0Xpwu8fNlf/IqcANTy5+MGHmU7vQqwx8Hcm4cBUNSiczD82UBYNOao1ef8/5UABWBNQ1ixVBi9jQjlxJCjx2EhcAs4CWMdEwpMnqQm5Ilg3KsCsP34B+M7EJG3vFMhZbH9AAGIIUEVjTWuMMgrOvK4X6ICQmi8QAncMsKJk8MNEjA+8z0lDg5B61ZbaZo2HaPf7tcszu1Gp7jUO1NHdi/S3v39Wp0ZEJLc8vaMQ5TUyNaXp5TdU2lBh88jFGnpqoandp3QGcPHdI//ge/oyYrudWVpZjSWVla0uz8vC5euqSZ2bnY44dNWI8dP2mjolKTNhoqW5pldteG89/Y2tF/+2c/05N7+tTbXK4fXhrVmsvyR6/e1tjshv7oJzfU2Nqjf/mtc1qt6dCRg4c0s9OpP/zpdf3i+rCm5zc0tbimb/7xG7o5MqNv/E9vSk3dOrCbw6VdXxVWwF0Dujy4rv/wv3/D4W9pTk369rkR/f6fXNM/+e/e097jT2lwpUr//h+e03/5/evasLL/0bV5/c9vDemIlf1rD6T/+DtDqtn/gvad/bz+u7eXVNd3TJXNDVp0eX7001c1a+ONaRi+5gxl6LrbWlnVzuKqrn10VTev3jBTOnxtVVVr26ozH1S47BPjUxoZm1Dvrl3aqK/WePmalhorVN3RoFXXkaPFMUAsJm+0oVdli2prY1s/++nrqqtvFOcmHuod0ODNW7py4aJx2FBjQ12cLdlQbYVYV6kJGzZT06O6cvVD3bp9w4bmnGbmpvRg+I4ejj/U3MKUlpamzE8ram5v1nsXLum/+MP/Xj949VV1sC7McL77/e/rT/78z/Snf/4n5rg00jqM1959uzWwb4/qOjr17R9+T//rX/yZth22XlWv/8t//t/o0MkzOnT0qJpdtqdPndSGFfnc9KyN8R4bRDuanhrV3MykDb4KNbPB4Ma6edWGsw11phOPHNqv1tYm3bl7W9duXI+2OT4+qcmhMe2Y5ufvzZrjLWDN4w07aza+UMqljVPNj9HRchhCkql4FCRCmg8lOIuS+orpabd1Ru2Yll8w//LV7QInF/AhgeUDyovRZFpcwHHb5o7BTW+Xtki7BD/abEy3+Vcoj2IT1hSgKfC508ZToridgrj/wBlDjLzgJYwt0hWGYRi6JYfciMtClTt40OFLeeCyO06RHjoglwpF8vgCHmooZRrxeCIu6w2LfCPMV/EVX3Ya0yApFB98H/zvX8CJdO7U2kgvys1FGBcOvAtX5FO4gOl0j4xiX9nxJH3iSpx8JkXGL2hb0LtIS3wUEFOi0BmDko5qKDgXOvbpch0GULvQA75IRwc6z3xMWpKGDnYuEUFZpxKkfvwa9UD6R7iYnuADL7IOFH1BPklry3vHI264UmGCMuYh6gI6AR/DkWBwKBQlvMOP5EWZgZT0/5uOeNAgYBkmR8uBJ8/kGrDjKe/gi87kTnmbmpo+NnLsMm1nGwJGpAjcA0g48uEZumX5sozEC7xL0QnCL4yfUn1FgMsHJYojqwIEIY4LDgU/4QhjJJMr+TD5C56ho1y0HWIHjWjb1uu0N+JhWENTwnKtYtZ7tkOMmUAy9DT5MtOAnsdWKAZY2GuSOoA2xKcc1BGO5Hkv6joLH3hlESIOcLiwTXCUJ/xKdZRw01AsOkUMHjlSxivJA4AlzsnL1BPrwOFFygkPY3RHHT+io2FHOuft1xLKLhP2SOnFvnFWY5zNaF8y40JQAgwDjCFYMgEognDbd9KzUp/RJ9aNcDYdSBQ9l8yOzCmLmTMWlT5mzlyQmIxvspAg4mEEQXTiUSEFTtyDAHZUECMGNFQc8Sk09/iK0v6MGuFIA17A4E54Xf3jNSkYYMShcmlklBnhwYhXGGhu0CEoHHd+ZUMrVvZMKa0Y7wWr523D3d+4o8PNteroaFWTjaJ7l++GQucw0M2tNX3nr78TR8ScOnFK28b9oZXg3v4e9dgY2NPfp4HeblVXlcdIBXtgQY3de/fEzuLXr12L8h7ed1B/9q1v6b/9839lpbagE3sP24io09XZVR3av09V9Tv6xKEuff+jIb18ok8/ef+u9vZ16Oao6b62oJbGNp3sa7YRUKOfXR3Rc4c69FsvHtafv3lf3T2NuvhgRdPL9No29eyRXrVU79jIq9TD+XW9dHK3/tN/9a7+43/zOR23Yfmtd29oeadC//ZnTmlkdkvdrZX6o9fu6Bu/eUZt9VUaml3U5JL07339Sf3i0rDeujGjzzy1R//N9y6pw3iOr5TpE8d7bMh8ENtZPHHqtHq7e7TG4nSEjw0KGLzWPSTOJ7x+/a72Hzumr/7KV2xu7uj+rbuqMZ+xsetnPvtLOnvmKdNzr8rMLw/YysF8uWkD5cmDh7WrqzvWJ41PjNkAbVZTc4vfW9VQW2u698UmpXxMwKLnKncceu0HX9Ru8xXPov7of/6f4ozOEydP6fDRIxb2TAUO2AC7rat3rmt2Y8XGnw0fG9bsRt+955C+//O3dGvwocosUDsa69Xa0qRz1y/qwch9dTXX62BPvx4OjaiutVGT89P6sQ20Gzb8Kg27tbNbb73/gf76e9/X0NCQjfJaPfP0k5obHzV+NRofngrF8ctf/ZwV+LpWl+fjzEfWXVVbWKwszmvZBvNr757TxZs3Hb6kT730kqanZ9TRyf5j1RocHNGNDz5U1fqq/nqwQuObbJq5rc6dJTVW5Ij1QGOleaZa9aYTMo21XkwFoDAQWHEGqZsfzbcwDji7kd6fPcKfZ9phCKiIn4KsGJ7P1oxgT4GV7ZtOD+uSsm3jXxg+H5cBRZ5FO8YIKMJC+PlKIZiKi6eUL6W8HZdyECeMLPsRh3t05EzLwCnSpfKIfCwfcMjHdAHZ8FJGZjpzqb2XzM+sRQu0/A84KKjYjNbGOGvjsnOJUs5ed1HGAsf82CeNs8AVPH0vXJYZY/GxYYVXxss4sX1PKR1TStwpWcQrRQJK/nsM++OuwCfTOrXzQVbiR/3gWBdJ+pTf0J+RzPxwAToge3HFdj6kLXDGFYcH4zI/yuIwELXLuKmXivIwTFAYJFyRL5fjUzSeqN9QjKYzHYxCoQcdueyAhwP3oIHTGKKfk07pkv7UB1GgHbqCOirYgTSRyv8ATfkzTb4zsgMu5B0dFhaR2gVdP8af4SJjABGe5UWhR9zwzODI0f4R3X6JX44Ko+zRqR93RdmL9pt3EEw6EIYxAi4x2uT4gVPE8z8/YBMULkaCCeS/w7lIi+OO0YOBQ72AfwCyi+r2a9RPxE+cY+TX+RXbPgADfDLvTJ/17Sf7PaaXeSXi+LHEE/BMlMl+5BEj5dA50jAClTUWcEo4pjzKWT8eAqTzCh5yOuDRpopyRh5OG8ab7YVIwJ/vYJtGmB8+5iLt7//+738TyCCBB4yMdRdzwoGyU0Elh0EAmJfnFFCFsE3IUVhfpCocPSIMnLQsYQYYP61kFnrHNF+pfTF8yx1BVxhMOPAiW3ABTwoLwZjqeCQAXHCei3SkKeKnICjWcmXvg8aCH3EhIGHAwODKdQRZVsjHxpNLVs6La+Vac97rxn9B1bEYvLGyTL/y7GHdvXEpRhkunvvAeWzr5ImjsWZt0Er2qaeecmVtanR8TN393SqrLtfk9KTqLICxmNdXVzQyPBRf+w0OD+rCxQsaejgYjM+n+o219Rpy2pvjQ5qam9HzZ59Xe3OrlnZq9Gsv7NcbHz7QEwe7dXt0QT86d1evPLlPnzjargv3pq2wd9TdIL18rMv0XlV7R4v++KdX9dG9CT0cGde/8fnTunJvTE/trlVve5O+cKZf5y5cUUVds177aNjp3cu0oXV5bF63h2Z0dFeHhsdn9OKJPbp4f1LHBxr1wGH17qlcHV8x/29obWNHv/7MgK4Mztt421B/V7NODDTp+eP9uvZw2mVY1DOHeuNjAUYCjx0+osX5JS3bkOFrzbXVZdNlTfOLy7p64746+3q1Z1+f9u3ZrYGBAbW0NdsA3tTpE8fV1tBsw3ZBQ3PTev/qxThKh9Gxvp5uHTx8ILeyMJ3bbYBtur4qbEQ02UiaW1qI6Vy22Pjkpz+t9qY2lVfZMDHdN9ZW9P1XX9Nzn/qCLl2/r+m5Ob39izd14aMLNiIqY9+uBzaM5lfX1NTYml9ebpUblvTX3/+x2E+rvaVOzTbyhweHtLS+rL17+vW1z3xGdTagHk5M6rlXXtFPX39LIw9HtTK/qMH7Q7pz70HsldXR1KAarepLv/Q5vfzSp1SxXaE7N2/roQ26kdGRMByPHNyjpobqWGfFqQQb6xZO5VU2CO/pF+fPa9o4bK4u6POf/kwcRUP7a6hvCMOzvd40WqvQH98zr9vAhY/5mrGuMqdADtiYrm+si01UUUJ1rtt6FtbX1zsfvgimHSHMqqJN0x6jjRoscoNpTA4J52y2lA8lxUk7tXxJgYh8QW6kMqR3GqMY0eLwL0YyUjHjaNIhRrn7ha8vQ8j7OeSCFQ1CkOQhUEvyI+QFfo+uhI9CIGbKlxSUXKTLGKV3hz02ulL2hDgquQg3HhhddB5Yy7W2mnt08UfcEPimDXlifCCDmIJF2INU4ETRyNvPHN+DLGNEqJiOKuQhjjj2Cvqk8gOPVHa46KHbICM/ZC1XlDNCs7z8CtlYKmmEFi79817QDOMk6y9HVop3lBp1Hcsh7BcK1GVmDzjKzjMjLFw411bkFvXlJ2CEf9R36oGoHb+n4YHSM76l8mFUFFs2RFk+fpV+8Ah0Jg/wj1GzR/XHz/QyH/JOvTGIQPqC59BbkWdcqXR5js65L+S7sw9o4biV6ITihgYFfWk/vpmn00jG6IZmpE5X0DdpC2+EwVHCM+o+4GdewMqQeCvdS1FKsCKO/1H25JdSfTssBj6iPDloAdwMh0eZUrQXaRwvaOT2xS/bTKk9Ox31QrxsdyUjzQ5YOPgxOtR2mZfL5DgZnpTjOfM2PvYB+zCgHZh1ET6+eI/bozSPr8g+eC3xSSMWPLMcfgbfgJG0SEMwjSqyoHzkFzxTwpG1ytwBzp3ykAedCQxD4GPjEJ865Z14VBP5chUOWuGAUfF7v/e732RtU9FTwWVjeJwwLEQDozDF6fbZENwIyCFMYBibrxJBgjhZORx5EwwEMv6BNAt2aVAI3FgPYXIQv3AIUZAjPQWCWfnKkDj4U3ngizDJ98e94oI4uGzEWWVhpRovDCsIBtwiTUEsv0Rsel8IWka6XF1W0JtaWFjS/Lob3bZ7kL7PllVrA0ay0vudF/fo+vk31dzaakNpQ3fu3lR3d4fGRqd8748v2l5/6w0NT4xreHpMP3vvDQ2Oj2ivjYjbN+7o3bfeiuNboGNTS6MNtbM6e/asWpqbtbq8YgNkQU2dbbpw+5rm1ha1/8A+dVbWq7t1Rx+de12fOrVXd+7f1b7mcv2dTx9X88a0ZmfG9cvPHtGzx3r15L4OXb12TeOjw9rT06rPPnvchlOfvvbKae043heeP6ZOK+QXTgxoa2nGir0ivhzc2z+g3tYGffGZPWbISh3ua9NnTvaqpaFO+7sabVjYr6dFnzqzV+9fH1Z3e6OOd9erp6Vah2xgHuqp1aiNiht3HujTx3dp3Iblm5dH9aWze3Vib19MGXBWIDvZs+CbabyGmmq1NjWFgTU4MqIPP7qmY0eO2MCpduPf0r07d3XtyiXNTs/owYN7sT3F7NSs5pcXdW9sKAwvPj7YO7DLdTZnGA/V09+jJRt1ly5fUKUbx8/fe1s3h+/r4cxI9MQZxarYtFB09V8znRZtsMytbuqdj+7q3Q+uxCaw//Tf/Uf69Msv6uknT+up00/q6JGj2rf/QJznuLa2bJ5r0ODoksbGJvTFz7ysT770tKptCLEH2ezklI4dOqQj+/br2s37ml3e0K59R/Xqq2/beHxCp44ddXl7dPDoIf0bv/PbevGpM/rovTe1PD2n7q7d+ld/8q34mKB3oDt2B29v7TBNDtqQzo045xZWNDO3pgXD/cnrb2qJMnU26wsvv6A+G7frbjsD+3aprqYhzg2tq1jW+OC6/mLKhpP52Fys7rJ1NVRsuE6qdLCtRtUNNpxo9lZG9bWM0GB45ReNCGKmCThxAMOAr56Yfgxlg0XmOPT+Qvn6hzCljdH+U1KkXMFQodkhFJEZ+AOfC9kQI1tOgDQKOES2C6OrNJWBD+2Y+KGUacPEi7aMDY6wJRP+pwwqHEokjIKS3CMJoYWRxbKFEJIlAQvOuIxdcoYbctNwFpaWc3Tfhlfs51waGgDfkJ1+zoX0GB8pdwqZG/SIHyCTxuRLuYiXcVMZPHasw6UXj8xKpUd4TtsQnH7Zwwdve1IGBxKPNCgQ6FAo0IgXiUs4leIV7zhwZsNMaMOIHR8QlIJi25r4AKIkw6lbyvJxpfNILgPbd+I+encY78W0dvwCn1SmBS3iKuH38avgEf4/Lnsq2eApBxT0IJy84J8Kt1UcXIrDj3BmZ6J6S3DJ1y9BC4yvzImrRADfiUp4uY0n+Bp9w8XUczAzsRydJS3gxTPpmLoHFh+1kE+O7KaLuvDvURspsiMv/x67xBMHX5MOmha8EWWyf7ZNBjmy7pj6x7giX2gYeRDP+CewAvJj+KQLesdf3sEZff9oACQ888SYsBfwIQ3ON+oiaFmMItEe7V/ULWERMdzjQgdcnkqwgi7+BW+R1n5ZfwkPP5JjMwRNSETFRswsN/58AFTgFHUdMBMX3uEX6Jcj8yQ1r/qZfOCZwMd/EZd0ESnLDBxoEPT/xjd+P3auR4ByZYQUWFh+hSAFUVdbCJMElg2GDGh4LERfM/HofWXDy6k/UpIRXzLQUy8Ou8SYoocbjdMAIQV50IvGLwSp8TI3BsKEseaLvcRcu84jjSV6BuCYuOZi+0hHLo5nDEt5lAc+xTB5EvVjFRxltNCyIIowx2cvL/LZ3OILhwpNzy1pacvCcJup00otlNWacZf15ZP9un/5fUNb06H9u3Ti+CnVdzSbmY3vunTr7n1duntDN4aGdGdoXAcPHVZLY41arcjmxuessBr0+S+9oqraarW0tVpRT6vM9J8YG7Mhu6LN8h1V11Xr3r37ujc3qUrT8UBHrzbnZjU1OarrN+7pD/+HP7ahcNFlXFBHW5129fVbqG5pdGgwGs/q6rJm5+e0q7dfW+tLsYh6anhIf/yv/lg15Vs6vKtNqwsT2irbVmNLW3zluDU3ot1dLbF+p7NuW3s6OBdxR7Wbi5oauaeK1XGtLUxrZXZYhzoatDU5pBP7+3Swu0HDw3c1OTWmT57Yq9O9tWpxtR/b3adffm6/DbPaYFiE4KXz59Vtw2vOuC0sLYo1bywib2xs00cXr+rK9Vtq43xAs+Ho8ANNTU1oZXkppr82rWCil+2aw1idGhvRkf296mlvVmdbm4bGJ3Tpzi0NzYzq8vUrevvce/rw+kWdv/yhhk23u8Z3em5Gp4+ftOHlDCxHJ6cnxJefN+/d00fX7qutqUX/8Le/qk+cOaXKcvOGeYs1Uo1N9TES2FBVp0nD2n/4gOuPT6w39PzZkzr/3vt67tnn9OJLz+n5F17Q7j17bHjOqtfGV4froLq+Wbdu3danX3pBB/bu1h5fTClXmN82VpfU1NCoL331axoeGY4tQdr6OjQ5N6GW/j49uHtHZ2ykMfW3wkhXTb3uma/Onb+iMfPYr3z5c9rl8nfZgJ2eHHPPfMFtrcKGYJlWFqZU7vb67uCCfrHUGGsVa8tsqGlF5TXl6qz11daoeoQDRpXbV2ye6rLRdukAcYYoejTXKT0eZaYhZ5ssjXyU2lbRe01Dyi3ZFc+vOGQ9TvV3WyUu4YxMkN4vAfNxh8/h9jO4cBarGcXhxEvQiUN2zhw3BC9tGzmAQEU4ImdQCiRDoKaRgIzhjkJdYwTEz5SNcuCK8vCWabmMhQ3I2D7FnU7WdobwdxjxIAs4YEigfKElMAKO6QCtiFx0ZNMAypGPlMF0LlOBgGfhSM+IYBisj7ytwJC5zjuWfVCugm6OFOUo5R3ON0bGMD6R0YQlrAwv4hV36hh6PPYnHbjxxToKPBUL28MgO3FZJtPYSdg4GfnNdh8hoc0PIfeDL4CJBIbvGClL4zcYLXDLUPBLNkoccOAel+GmsZI6J2D7LZbIWCnyAr6Jp+8lfkTZkyqNoCBA4JwjkoFpuNAn26VRRNcbcTYx5iJ1OvyiIwF/mf5hzDhv6gO9AnTohXLP6TS+9KVwyYdM2ROX9XChh8C1xJvxDD3sqAJKR9r4QSL+2UWcv1WWoq6IwYikS2u95vqwD3oqzit2PrF+G9qR1lfkAxj/i9oyjpkPudtlxpEnaRIXpzfu5Fes7Sovh17ZFnHRWTAeAYX00MxXIOh40IJ8H9Of3AJ6poXm5IcFCo62E7KcyALqzfwT9Q4ejztk62GbmAdLcIGUbSh1PPVKKWJkNJPkyCftlBd7UufxSHrnBRRegiUdAPxoq34PfO0NTWMk0eHQsJzhMS6AMe+MkCTS31h3EE+PXfGeFZQjV3y9E4xilxlTuKwEpgRRJNyj4cFgRgKiMEKWrihJ9kBIj+CLBbelHGncVCRR6TUSp6gwrjSwKP3HXAnZHLLPEbICT4RINAD8SxWRMLJhQaioFMfnc/hG9+phsEpfdWXGy/fN7RpdvT2kA0dPqbmhRx0du9XQ3GEcG9TevVcN7Z160wr/ytVBKz2pr2Ovnjr+rF58+pNqb27XC8+9oK7OHtXUNsQ+TzQ6psdseenAwT3q7ukwLpBlS0cPHVC9BffQ+LBmGJlqqNcLZ5/THivy8p1y3bx2Rz999W319+1Xq/Pt6urQsaNHYm8n1lNRz+yAj4OuXV25royd5vkCbmZqTkvzC2ZAYiD0zSwmSwWCksv+KN4PPnjPxt41Xb9yWSOD93Tz5hW9/vqr+sH3v6vbd27YeF2xwTAYX3aOTwzrjTd/bsNqxryC8KPBmKmhnRUHIyXlFXzR5oZPZZXVaGZhXfcHR7VoA4EDq5uabAjU2aiBL6woylwfbRxDZOT4Yg/c9vb06tTew/rf/5v/vv7x3/s/6Jc+8VUd2HNSM9MrNkgu6+7DYbX2dGvEeMzbOJrbWdX02mIcNxS9OuPC9GV7c0tsuUBPcGpixHwmHTl+SOY23b52Q7PTc2Z8o8nniqbh6tKyaqvr4xDq2hobYnUVOn36pJ565hm1c05ifaN2zHsrhj+zuKi5FUb2FuOMTb4utGwPem9vWGGatxdmpvW9v/6u6mvrNWtDtLu/VydOHdeOO+TvXflIDwZva8DG/ZDjTcwtxka+H12+o9fe/shG5V2trm9pd/+A9u3dr76+AbH9CZvk3r13W3/9nb/UsJ8nJuZ1c8t8TVvxX6XpF71b10l9NQqbzhOK0/7m+0Ig0rZYn0RbyS+5ctokhDSxkRU8+4/2mW3I7Yly+pledSglX9Rd0N0wQ1aAS0moYXSE8YLQMk48x2iAw6O9GlYIsMAw86bVoziJk/hgfG2FYQFMjB7ikje4MFKEcCSM/FPQs5B9LaZGaPOF0YVRyP2xbMk8kQ2M2GMUkiX5Zd5JK/JJ+Vodi41r3GFCpmSUlI0hoO1IV6RlMT1rh2I9awm/UDYOJ48iDNoWaYBDB7hQsKAInR4p0aBQ5pP4o15K2zhQPqeneFnGhFm4Ig/uXMTJPPxu3ArjMOhdmkpjaxRmQPBDZsf5fOYXFFqUx7jHyKLxzSvrL6fnUo6TLXUWD4F/5v+4DAW+Gcp/gj6uDIFJfhEbbzvSwO/E4R7QHsFNR/kCNv5+p5xZdvgReueZufWsGY64kWOkCXrYL/SL6RIjnPaPL7nRe8AK3sMAYuQrdXBx4aBN5Ot08GhkWnJJm6y/ovxRFj8XV/Amba8UnresO56BCW+xKSpTpvAT99ieyVkRh5IX9UXuTvnIH3RKIONKv6Q1gcBHX1P/0Axa0BZxwTuJUMQJfjC+QXPC7IpyZLlLuZPE1yN+xb4gfgQnPPAgXRjJBNg72jgyxPmAD473hP3YQfOsG+ujkBvJr5SLdpQDSikXgn7WF1Fm4Dgf8iX80bthghZ4RtnCWETubDLV+HtxSDbrq/j6LwVeVmqOboGcL8KcEGBUaDQyG2qJ0ONeHoxW9Oo4PwpGiv1A/B5rQ4wABheVkcRNQZhVS1alux37wsQCf7CP/AMTP2Yc8sWgioq0ozFAEJQGFZrrDJIY4FWkKyxPyhHO/sCiZ0LcYBp6vRZkMQ3rBgLuqxvbmlo18R3uGtFkWZ17clWq0oJaaxatCOd14sxpK/hdunl3QmPj83r9zZ/FV42vfPYl/erXv6q/82u/qpNHDouF0xc/+kgHDx3XuQsXVd/SYOFcp42VVU0Mj+jhvQc2xJpjUfROGZvBsmXAju48fKAHIyPqaGyJ9UX/+X/5R/rRm29pcm1Jg+NTOnnshL742VfUWA/Nk5Gh8V/+1V9a4S+ov7c36E3ZmWbgiJl+Gy2uao0a7p2bVzUxPqIH9+/FV2lNNszGx8ai/JscVr66Emcx0h+ttdXAOp5m4z4/v6b52ZVYV8Vu9Hk+WZWfJ2MfMxbut7Z1xiHNKZS39ODhfS0vTKu7o0WT0+NacMN/89xV/eWPf6p3Ll/Qkhn/4dCQXnzuGe3f3WsDp1Lt7e2xN9fK8mJMVbKWiAOgO1pa9fDufR07fkYXPrymP/3Tv9L0zEJ8ybnPxllfR7e+9rmvaGvdXGy4+3ft0gdvf6A93QN6+fTT2llc1/Tigk2ybV2/c0/3R0c0ODllw0N66qlTqna5W1o7tUC7NT+3tTepptyGxHZ5HB1Ubzp1dnbq1s2bsa5vfcv+s0umT4MN5KZo6K0drbr3YEhdbT02hoY1NzPjcvXZsKw1vfIoGfhwenZap848oRXTcHR4yIxtftxZd/0OmSfnbdC1Gc5g7Hj/cHhMb7x3XZfvjce+Xnt6O/XkieP65Kd+KfaQg17n3n9fR/bZaK9vMJ1nNb89qjcXejW+ykaxZWorW1Vz5aY4o3FPa63qKzZjWrG6utY0Z7TLBrv5tdg+gunIQjEVwj2aqNvfI0dbo7nZP6cjUk5E7920gAez3TqtZUjR7nJqA+GZBheO9CE3DB9Q9EwxNBB8jxZXk8p+5FcIP+4R4GxIE0I6EE3ZwTtGXoyaOi7wAIDcYvoUARwwSi7kUOBCuZkG3InTCfgIJxWIYRo2ox3ARO5x5yMFpo/oVD2WVY/hUk6mtLgzwo0SRBGxPipkZ0l2wUPUF7QrZBl32tK6Dcb42tBxs5ef+VBYYx1kwBE/i4Ev9ZYd7aIusq6IF9HjOVMXHqnISAd9UCe8Y1SDF3SlTqhT/Gn3676gcxohjJhlR5g8HuVj5yqPC2MA+iRfQZfMn1thqOKSB+GPkkcpiHwIC/lO+kibRnca045aUtyh4ewRWZQAFEZA5On/gOeKkaTIC7xMZ9dHlgf+pe7poFJDiRO4Fev5cDHL4/xzrVl+yFKUD1y5Y6TChxnGiBj4pvIv4gZufobO5BdhzjB+JfzwAxF4Fd6PeqU09sfgCthu33yVCe/iwBP/GIku5YELWCUXXv5X1A1X+PsCrzD4wnhO+pM29LDxgCaUhXfoBZ/DB7Q16rWAFagH7Hi1Sx6NXEDFV8Gz+VrCz7cC14/jhsOfIHiSdHTEwAlPeDag+Bn8sTni3f+RRxjOTK0Hv8MDEZqwgVlOZ8rPwEHuOOcIhZZBD/CMuqKMTu/IYXglUn4LRIur9Pq3XBQ2GkUyONZ9jRUpjsWuzPHTu0PgpFAuCUITOrC0Cxh+LhQNVzB7KX8qYd0EyukGCk/zdpj/igrlSuHl+DCyjUA+OyccB5MjtMgySOi04FoIU9LjglgBJ8trvoj4xENYsIATXDAkHFFjS24Y9iPN0k6F1soqdWdiSu+99oe6M/dQTZ3NeuPcRf3hH/2vWpicVn9zvTpsbDx58kQ0ooGBvW6gfFiwoaW1RfXu3qMLNkz4Mm1rbTMWqU+OjmrXwB4N7NqrppZ2K/UGDVphtza16IYVO2eBHd6z34bgjr7/459rfGVB23U7WnOZD+3Zoy9/5lMxMsbGVjn0WqZa1udYuLO1AmvHmIa8ffuu7ty6a6Ol2cq1Qq+9+j298NxZdXd3xVeVwzbE2AS2xj01jAp6bAZhY2BQTfX1UV8cq8M5laOjU5pZXNOBwwejvhi9a2ho1JXLV/XBuQ+1d+9+41Fu5d8YU2RY/js7m7py4UOxHn7NCuz24Kj+m//1z/Rgbkoj8xOaXl5w5UsTI8Paa8ML+cW+YRj2LS021mwYQQv2CuNw8pXNFV0dfqjv/fhHcX7kv/X3/74++/In9NLZp/Wsjavujj4d3HdUT546aSPtjq5fv6OB9i69eOZsTIPMb67bqOmMY3WuPbijqrbm6KnX7JTFxqLTNvD+5Hvf0/uUZ9eAOlwfjY11NiAfBH1ff/0XunnrvhZX3MPfqtCK65NRrT17dtmYHdNKfDSwY2O2ycbZkA3aEe2x4dXd262xKYxVBPJ2fAXb2z9go878bgZub2vVmdOnYpR4cWlWne02hs0jO+YjtxyVVTdpfGJGLz77lP7+b/+6XnjxE6oxTWpMfz4K4QSHZ559zoZfp1p8rdS061s33LFQjVNvq6dsWY1V26qrLNOh3hYb1ebDhoaYMuLDBA6zjTbt9s7IIx0U2i8CG6GUysxCJZs3DSgEVCgh2hRx3X64M+qDZwhl4vqZtkYPE6GV8sWwaOchE2j/KA/es+0jUPn8Ow7tJb0BoYQCRqRNHIiLMiFdIXOKtg1s4GAIhoAOOPnVXKx3IS6AHfRxB0yMLvJhTRdKEkUWOPMznFjTU5J/GK3QCP+/fQEfgY6sQjmyzoVRIT5wSBlaBfEiLg68McLACdRwsdGzaYthHPINxWZY6TJS/C/FT1AJD7gosAJ+KZeI87GUpTR+9h1JnEYnOKdBgR7AWIUPoDM8DG9Aaz7GwEDJadY0ZsERoNQfihA6cFwSdZKnQYATlfiYTtA76gNf8IAxuCdycSdv9Ajx0lhNOR3TjDj7g1vswee4BUzkPPVFGYGR+ZcIhnOczAWjG0UKfdMQhizoPdIUdQ5K5IvRBQ5s6Eu+9gxYhYGanZBU/KSLZxvRhMeyGr9zFfCKdlZC5hGtjW3kn7QwvfzjKWmSYfygPe0EXquwccsmyrlDAAZpbncR/OP34Gnnle0jsnvkivwKuBme77gw/F1/xXsQyY53aBZ4GD4d5+Bxp8VRtMeOsptedskLhut3YobRZbzImPdIxzPwDTvKHyBL8eyCbnbUXRqY4esrIJT88hnc4HEcRljUA/R3nKLTxyg3PBajthEPXotHhwEnDV72OWMHCOAyo0DNsOm46yYZO/HKBI+f02V4Ik5RERY0LNJSuQhGBAxGV1rXjufoNFKYiqFzGIQhfIRLwDOsQkDwHmWOvHfiCAYE2qqVBsI4P8vOXkEWKo0oGDEYlQL6vSAeRCoqIXsCyQzc6XlikBVwiMflDCIPvMHbQGKUacU9UNM5hIQ7oL7MBMA0c9Zpw3GNX1WXKttaNLO1qD/57rf03Z/9WBtlW2ptaVC1G12DDaS5B2OxD9Pq2rLTGn8zenNTc6zb2rN7l7YscDkaqMlK9ZkXn9X94QeaXVzQ9Ny8ZmYWjXOd+rv79Ztf+3X95ld+WS8+fVYH9+/T8888o339PWq1UOtqblKj62FxftHMAzVpzJSzTHv27lX/QL/a29tc3uzps6P20sKyHt6/H9OFe/f2mabl8fXa7Mys+vr71WgjrbGpSRU2rivcQ9oyuJp6K0/HK/PFTvzrK0vxJWK5CbTp3hK1Ozs7E1evjYpjx4/qlVc+raeeesKGCkeK5MgkSpwF2hju1JLFjensYBsAi+vLmjX9Mb7mV5dsRDiuDcRGl3GFacDpaadgH51lLS8uanmBKcAd/eC1V7VspfCZVz6ljuZGVVCv5vvy8tpYu1WzY7xXrBRcr/09PTamFvTOuXOWnhVqsEG4tbqmF86eVmtrvarrOdB7SYumRUtXh5ZWMQTpwZl+G6xp3LRxtWh6uvNgvl5fXw0azxjmhxcu6PqtmzZhtrThhlddVxNfv7S2ttlo2NSADa5e1xu8xBqL1rb2OLiajQZrKmtinyymWDttCDLyW2EDuq2+Rb3dvTp6cL9OHz+sA/v26KQNssHh+zp78pj+g3/3f6OXX34xNoRdMW5b7hT07dmnX/7VX1eD6xEjbWRsTN++Ybrt1EcjhX/Zo442XG8eik6O8wInhBZtKpVJCjHaVDElQltCaEf7pTHZUY80Jxz+OKYweCY+vX2CkQeEIlxz+UDJGEOoRZtMuED0Q8BEaOJHWvgnABCjlCF8V4STFKx4L4wVokVcX/hFHv5hFLKuC2HLFZ0xhD5R+YcjTdDGcsVpFi2bmCpKgwvnDP2Q9EPBIEtyNB9X4IjjuaAbeEIX/IAFDTBocnQs8Xcg0EtxtkPe4ZDDKAbO4ywMjczHV2QHHR+V4HGYXTEiCFwuXMZMn3zOuBFO3oGv05ifKScjctQdtOKdmCjS2BC5hCN7sjEqFCNDDs94OfIAncEJQxN6QHuKi8u8UgkGnqUAilAUo8Auyhiej8OiDk3P1E/WSfYOo8l1EnxWgs9V0Ij/Ybzg77TQiDvOj05HfeYi/IhLWVB0DqxzOamzXA9Z6w5mfego8DcUIEQ+5AdfhNGBIvcFHPAlLHSW4zEaVIxEEcaFUR74wXPc7bgXBiA4hp+voozZSYJ+tJlcPoBxGgMJUd7kUYwu8uY5jDng+h7tzM9RBgMu8s0ypSvyDXr6lzEyDjwMDujpKJt/vJNPtHu7rKvHdZzucb0GVIeRNvPnKdB57CJpqU6AE/G5OU9krOuNVGG0OQ7woBH8CJ8Ug0jgAS3AD5sCUOBHOFk/6hySWwlOMeoeGICz78DmmTDO9sSTGCurG1q2/qn4xje+EVONBhuACwC5zoGGYgD2iwZD2A6FyN4BPfCdLWdcIlowhuMFYjCutShCBASYysS/WCRL77QgAhkDk3wQhhSOOwZSsTO2OSQKBPaBo5UDaelN5NClGz/BVG4JXuCLo2B20cPhMiQYAaYKQoFDhGMcrmuJNRSb25pzj2DFeEKotZUNlbmXsLji8HWE+6bWdyq0uF2lbeNWvz3jRj0SU1VLcytanF7UV158Wg2mOWfobRi5hs4OtVm5ssM5a3uu3bqkt86/ryOHj+nOxavq2dWj23fuiA/Rp+eW1WglXWahxKHTrS1t2nfgkDZtPPzsrXfjSKHdvR36hA2wZ584o1rD31hcdr7LeuH5J2ykdQWNGDbBMNi0gXTj+jXnWx4jKtWmz3tvv6MZG0enTh/V3j2dGtjVq+b2FtXWV9tYXteuvn2anpjX9PSs82+JUboVjJylOTVYuHJ0zqaFP4eoPhiZMINV6Myp02rpZJ1Uq6mcynZuZk5njCPrIWBqyH3l6mU9uHFLY8MjevFTLwdOtx8O67X33te2DS+LnaBlV0enjuzdrSdPnLCBYB6JXoUhm++QN7U2BqNBu4yzNqY+vD9s47Jbv/7Fr0ZHgFG7Cxcvuw46Q8iMjo6ovbVVZ08/qSaMOaf/ysuvxBFG1HOZeXbHZdqur9C0aVO9uqnjA3vU19ulloYm/dav/arpYqOpvSuN3KWlqJ+r16/ojo3o5vZeHTv5RBw71O36brSRCl2ZMmbNC18y1VhR4nf//l0dPnxIbdSzWbW2ZPBOTkyqubVFjW2tWka5OpAzNCemZzQ4NaGK7RUd23dEv/SpL+nS5UtYMfr3/rf/jk6e2O/2sBojoYyuMkq0srGi9dU5PZxc1Op2ub47VK3v31mLKXLW9XWULaqzilGWeu1utnFXR9vbsdHX4PZdEWvwUCb09ljniACqsMJFHiBcGHHBEI0eblaN06dAos3GtIbjUu+FgI12Tjv2M+2R/aXIC1fIH0fkrdT+4aRUMMiUaOuO76do4hgfCPGUMyjZYoTLpqYzQhawRsxZATJwJR1iIacXmT3Oo6zIv+isZGHyFrLLCWKditOvm/cx1pAmRtbhOeJRaQM+Npg1bxQjIDjS4lAEhUMRMsWIjCTfbBsYNLkeFRwDp6BFPueVsm/TsgoZHHGRt74wjlHOhJPlYwO2hEP4xavdo4d0jkc6/COOr4IWwOGObI5AXzHV5fySdjkSEHLdYRha1Fcp63CBs9NQCfiDl5MFLyX8BI0/dZx1kVcRxgV8sILj+GVZs7wYw5QTehSOOgLP6Gw7HjgAv3Ckz2mgNDYCuJMjKyOc/PwMD5IHYdzxjzI4jDqgHNRpxPE/YNHeE5dU9LQj2kR0Bkookga+YFYojfCsM/QTMKJtOG7wTokWlANX6Mpw5GuXtMtRZGQzjg4PH8twfNmCZVaODhd8WxpJswtDxbgnTZM3GfnOwLxF8XjgPQqbLh7tB50JAiYwirjUQdCppJtphxFEuSJh1mfiwlR16mholTxtSMTxvRh1x0W+Th/GkZ/gwzCWqD/zb9DHF9WAXzGViDcyglEp+Jc8oQl1zVQwfBNTyM4v6zg7ZcALI80pik4eaaOsDiMeqAIrp6AxaNlHdEOrlpekDcOLBGBcVDTAc/8tBAsoGgFDh2EYfYo1EVSQf2nROZZhZEEhgAlLYUxkwgtiA4+vBgmLIUbytCDFn8Ji5BEGczIaEoITkMYhhCeFdDj3oudBhYS/n6nuIKD9CmLEzY53KjLKYJxiPyI/ky/5UWZ6GOyqzYLrldU148+QOusu1mMUjrVB5VbQk0vQKRvvrFjnZdw3lqSFmyq3QdZQU6HB26P60isv69iJwzrxzPM6+OQZ9e/eHT0dBPX08rTe/PBNPXxwX4f2HRSHRlM2Fnb39e3R6SefU4Xjrqws64Nz5/Tue+9qamYqdnv/yRs/14WrVzRgA2Cv43c2VWvAiv3YwQPGcUsHDg64XNtaXGax5KqNxgXNz0zaIJzRQP8uVZfvxG7obMC5yFeQvc3q29UZjGv0tb62pZmZebX19aqqud6GVKthzevyzat6/+J5bZZvxVcwlSgYGwc7bpjrJSXS3N5k43QpjIy56elQnNeuX9Uzzz4dI2IYylTRT777PS1MzdhA7InRONZpXb9zW29fuKitStdjjXuFhn/y6FG9cPKMepqaVWP8+HKMtTVMWTH1yWGtce6gG9PS+qau3L6vYweO65deeDEEM9tVMG3WZmOLr+eqzVfrpsvSwoJ+/MNXI92Jw4cj3qr5kC8Nq5qb1NPcqR4bcMtLq+rv61Eni/ndmo4eOaw158cGrBjoFa5rvubdveegnnn6RU2PjWv/LhtpzWxAWqku026fDUdkyzyL4ddWYnSssbFeH334gfbsHtDc7CzSXys2sm5ev6mlxaXYMmTL/DA5P6M1N6dX339T712/aN51r7qsSc+ceToU77Ejx7W6sKJnn3tWDU023ObmVW++qa3cirMeN+bGTJ/N2OX/zy5N6S+umu/LalSxs6m2nVXtqVhWvQ3d5toyHe6pi60lmAqNUS23UaawWNMV65VsYCGkov2WhCiygN45QpB3BA/yBJkR7cs0p+3GM2nt+E/b4YkfLTwUuv9CrpDe7whaYNI2ucg3U2dc8ggBaVikDwXqi/Tgh0DnHYehF/jFe8oFhCbKCMVDmhg5+Bsu8Y3Op+/EBx5ygjIjVCIPlxkYyBGm3OrNkwjXFObpirIXjvIwWgue0AyZhAET8Qw3KONn4hVpwbmgG2XBh3hFPsSDZmxbEB3e+EVIFiVu+RBKzA6y4/It31E0Act4PQ7xUwmPj7tUSFlHtCH4Bj/kIwZ74VCGpOeCztAKB20LWV7gUtR9Lj7HM9PFFc+PvNP5mTSFIg5XCit4M/JwQvAEl8IBs6Alf8k/+Ccf8Qz/pl5xFKfll2HQp+D7jBsLtF0+UCFf+B7eCAXsCOBBpz9G95ya/Jh9oCNP3fKxRsGPhOGAy8ghujcNgvS0d7jinfSkKwxZaIh8o7yc/oIuW7I+IR6wKRd5ZXLwzzKEYWPc2Y+PzkD4oxtKZYhIdpFv4fDOf4FXxkiYqaNzZJk8cdAm168V9HRZDTDBJx54wB9h4MY7gZE40hEPHIrniFFKCy7QKv2yLqFLIV8is1IY9WcQUVdJQzo1m+7c5+hyfAHttLRRHHVInml0Aedx3tCVppVfZudIWRizDs96zU7oI8MrCOALocKXKQkwR74KZoVZsL4LQQoiNI5C6AEUYyUamTPEoILYpMfgiSlHdn83QbI3WELCQgpBgfkUJAEXv8WxA4YLMwfhnDcVUTR0nLMMR+VQO5HS+QMIfCB0GHzunRZpgA+M+ESUPB2PSgGXwJORHSv4YvNXrpiqtCHIAcgTyxb00MTX3E5NTDhCl6aVu2qo2LaSbtXGUoX29PfqyNFj6uWgaogO97iy1rc39Bc/+Cudu/hujCD90qc/o2OnnrQiX7HiK9fow2H97Odv6K2339Kt61fst60nz5zSPo6Y2d2vq3eu6cK1y2prbtXpg4e0w9SZce7r6dHhI0fV2FyrxaXFoAMNempyXHMz0zEiODCwOzZuLXcdlFfs6MbdGxqZHNHw6EhstFlf16Q5Gxs/fecNfXTnun741s9scF3RrYe39N7Fc7o99EBX/P7We2/rw0sfan51WW+9/66W5qd05PA+fe+H39HgyJB6uzqtgGzl28JnHdYuG53TNrSGhwZj3dCtG9djLVVjfb32Hdyv0ckxTS/O6+fsqt7AlOZW1Mf+ngG99MRZ1e5UaGp80nVlarh6l5aXom4XFuY16vwwCGobGvX2ufM2pI7rxWeeiSHehsbGWA8Gj8FbKJNGTghw+W/duaeHLg8b2HZ0tNvkKNOVq1djc9Qzh46qp6tPTzz9jHYN9Kut3Yap+WXFdUTDm52dt6G0pvmlvF+7dltNDW3qbGs3rUcdv8Ftx/UJHxrhG1dvaPjhYKz1gtcGdvXr3sN72rtvr/Fp1sTUrOuKNVSNobw6XJd3h+6oqbNd33ntp3rvwhVtl9fY6FvV0syaVuYW1NfbaeFVowUbWz/44Q+0a89ArCthMTPbbcxMj2h1aSaOELrDEVLn+J7TvL7ttlS2baNrXg1uAuxdc6zbBnY10z7VMZrJiAWftrPxYzy77DUuN3REoD9qQ36mnsIQscu2yXE5rP9KQYOsCKEUbTRHmYqeNXXC2kzixCiAHbARXuRJHVNnGDKPOmchHwJU/A+5E1fCi7sBIF/CACIMAe708E6RH3AK2YIMK+DlPXkly5oClmmqCCxFoJwplyqtGDFMK4L+0QG1Ay/C/7YDFv7cQ16VBDx5IbiK/MgmfUhEuqQZcjSUsuMgzAsFUxjDyDnukbf/ivxwwACYvUquyCUd8eJnXPDN/4lnhsctXFEG7igs8oV3H5XLfrxn3mn0hNw3nZD34MiVsHKUJ4yWgJWjEqTLv+QfQPEcIMnHUXgu7hmXZxQtPENcX6ZX6h7SgHMpDnQiBQDsgq52AavkCKGOiJZ0J7r50vxVdPRLnsFHMfBAmpJi5p46Ez3qZ9cZbQAexL+gF/hk3SVt0FvUbyyNgRedH+HwCbqHsBLaQZswKvj5mYu88EseySn/gjcCrtstccivMKoCttNUVzFii+FM2VzPlAUd6PCgH74ZZJf1wHPQMh6oL/O/f5SbzgD5YWyRZ3YWsr5JQfpI6X8hJ8KZlkV9cDlvwiIu8KlfftHOSp2SCMsEBT2zTsPDzzwRAZf1z52lRFkOXy4nmNOeowPH2JbTwkPUHduTED/KXIJFnuAa9RDly1zgY2gdfpE/OG2WDK8okBNH5LIQTACFNli9PMMkWIEgh0HESAYFi7UgvkemMIsLyvRLCDbHJRMWpzOyRZN39QU8DBwsxrAoQ/iVhsR3siCPv5ACN8IgbDJxEAcPHHfnDy5ZVHItXBaUO/FZUMhC8ViP5jLA0JQPAU96HAqERoFggFHqLDj4cg5hEWvZLFgfTC25XNvaND4cn7PM122q1WcPNev03l3a3dOn+ZkVdXZ0Whm3xuLqteVFzdm4GL57W2/bqHnrvV/o5LHDev70E86/XhfvPNTrr78T5xJW7diIGujWC88/rRNHDsX2BCxg77BBh5FQY4NmaHIi1mAd6d+rig1GXXZ0+cYVGwrPx2J8yjMzPRN3PpG/e/deGHY3b97UVedx/959jYwOi30D79gAMne4bKwVqdCmFeZFG3cf3rissdkJTfoaHLxvhT9v3CxAbKAxsoZiHRybdi9qXQ3l21qdn9GgDasN96zYgqKqskxvvnVOX/+V3zKue9TY0BI78TP0evzkMT351JMqs3AJI8Fpl807P3vrfVW6d1dpw6uruUX/6Dd/W3s6e9XEovymlpjO5qzEpdVF57vgemDTz4pY+zU5O6tb9+/q4IF9OnnqZKmRICTMn25K5qJohFzw67e+/Veam53S8aNH1M2WGhbM3R1daoUOptuD4WHDOa0OGz+9u/aqq7dXzcapob5ZLTYsO7u71Ob72PiErl2xcWpj8sjRQ6ZhlfYfORK8dmDf/vjMf/eugdj64sc/+YlqzEN7bWw+HB3Ugg3Ivr7dNr5a1G2+6e7tU4MNxRtDdzU88UDvfHBeV27ctRHbqrmJBdXYPDxz9KQ+9YkX9dTZs5qemTXPrrqE22HQ7t23R5xQMGP/Cxc/Unltsx6OTek/+7BMU6uIEBtPZZvauzOrlio+QKnUrpYa7Wtn4XN+Is9IBccL8RUjdRzTdRb6MZXmdgD9ivaCH0IbAZZtPtsQIz8oPpRHER+BloqfFvnYpYHjOjGMUABuwEWbdEuPuIRHu/Y/5EbpMeRBGGROS1zi0eSRK2H4OU7A8QOylbSMOOA45ob4KEvCivxwpAuhj3zhr3QnDnIBJGMKEP6yrCAl8VNJBoiIWzgUAA44dG65Awf6QFOUHDIFBw0IJ32UG5kXIdkRRl4SF0WMXILuyO7k9cwj5V4J7/T1f98Nk7dEDTmaeIai+Bi+ESHSZniGJKy/Ec8u88uOa+Ei34hWKDd4hVEnjPNUhB+HE+V0R4myh/Flv1Ly6LASt1BsOMqfU7IJK9NHULjA2H+hnH1hdIFT0gPjKGkXiUo8SfziniV2q4o6yfxTT8KHmRFxorNQgolPhBkeaBbFi4EI8DcdmHqEBxndjmlJ/6BLliPjFu0IniEs9thy+YKOxgHdiTTDYMp8nK+zpS0UbQMPpt9pA06kxYXUWYlDrrkLvnF62iT5kwfpmZWJujJuOPCgTfNxVvH7WA0lNcAj/4VH0Av/8AO/LBd61RlFpAIC7Y82X4IUN5b80MGNstkrjRanC1hEwjDCQEX+pKEOROIQN+vZoLhHWniQZ14TM+QTrYLpdLwCXuAGigkH3MIBg7z8njZIwsCRNnnTOTisCAkDy/Rmg1X8+AgwOhyOWPF73/i9bxYRyQhmzB4pzGKAIQCdyJVGA2CLiaJnRTmCgRGwrpwlK2RGwUAOI42DtHEgSolR6kkI5+Xn2NcLoW1mjjhkVEKb/0Qlfqxf4CX8INVjR7U89ktCJe5JTPCDmQOiPVAqRc+xqAD8H6dxw3Ijzd6M6VHCjR3DObSaahlb3NCahffmlo0aoz1f5l7ddoW+fnafXjlzxAbKrI4eParjx05obX5ZF8+/pb/61p9o+PYtDd24ob72ltitvL2xSScPHtWt2/e16PSDg2P66pe/qP17etQ/0GXFYHqZ7hNT01EGFlizzYWpp/evXIq1dU8cOWYjpVqb5ZW6Ozqkk2fOxgHQTMOxFxRfMNbUuBduJrY9pGUr+orqOnV29dsAu+C4rFErjwXzG+vLmpqe1I17d80DazESstvGQktDg3bWt7Sn74CmRxbUWNNk46NRTY1tGp9Y0dqKNNDWrm4bRlVVdeF/4sRJN9Rq3X84pfHZpdja4dbtu3rrnXd0zTRgJI+RoDKY0TzFWqHmjm4dPf5EHJ9UXbatz734or700ktqdxkYQYXPDh0+oL17GfkbsKHSFQdN9/Z3a9+B/bp4/ZpG56fieXJ6KnpZ83Nzam1pddlySnzdwv2ejV++lJyamIwzMtkfjQ1jyy3vert6VKdNbVRu68jp0xoZGdN3/vI76rKRxc76ywuLunHjppraWt3BWNC4ja6333on1ux1djVrbmXORtUJLS673sZndOniJZZSxe7x0/Oz0fnAsGKEzy1Fb7/3rnuiLjuboS4va8Z5LKwt6cdvvar33n9HD4aGNfjAcRdXY1r5l15+Ub/8pc9r/759qqyuDYOip69buwZ69dd/9R3XZ626utq1YQN9aGxSKxUd+n++Na/bs+QM52ypd2dRXZXrqq2sUVd9pY73NVgoYixVqB6h7DbC2Yz5RV6OcvNMW6Pd0/6LthN86bqh3SA78E+FUFoPZcczAgmjmXb2qLMVoSl3kHf5TjukrjGIEmcnopU7Qo6ehSHi18cKLeOTbxgjfk5jxR0/lIvbMXWPUucdIRxT/vYHTkoWHPASX+KQF37gHPKu9IxcCJzth4AmfjEtQ7nSlWQOT5F3yhw+1qEjxCgAyg15RHk5Ioj0xAuYzoP4jGz4KZQfMxFMsTMaAW5FXEfMexTGeVlmPDYIEpNinRE4ha//lYITzXgu1Qg0yKegY+AOPo98E7fC8UwZcSlrke/QKOsrZgwwqAyn6LCTnHLjopwOw1Agv/CL/xmWBk8xIgjeWZfk9XGdkmUA50KWZ1kxOIhb4BhKMnjWcUhaissPRz7RQXB8jPpwDiryKUZyiINX4pN5Rj3YUVeROX7GEdlV8AZGFzMw1BPpg38dB+M71ns5DmWgEwRduJgqJB+MkTAIzA8YSfAM8aEdMKLejRv6F/4CJ5bKMM0IHvn1KbMG8GOgF1eWmTW5TJOn0cU72whh+CGfw8//ccCNe1zUDzQsvfvhEU3gG8JK7bKgZ8DxP8qfaUwz0wR+yXJZL8H78IgjASPadcBNQ4t6pV1wZbuHzujt1NkFjuQV+fgVmcAduNlmTDtsEJ4dQP6kChobBtiBe87kJR/hl878ZzhRLt5MU+LkSJzjRZ48UV/Ghzt5wQ/f+D0W18MwEK/cQhGGhEkRXAApU0NdbfRAWQTLyBXGFT2vDSsTCMu6LdChgUEEKpXUZISFV6CJsMPYIp8YbXIFR2EcH6EdDB1UKQQc7xQoyhBxwQscqT5oRRriRVpw9y8qCAIAys+xdsv5FQsfaQCkIY8gjIkJQbDqqRimSdjVN+fUKUmO+FWbKStcvtm1Hc3FtKmVietmdqc+aNZatamvnhrQzOSkGqywZkYn1NvapINWiicOH9LG/JLOHDqmyx9eiP2tGEnbNg2mFua1aMU6Mjyu3f29am+pV3tHqyYnpymAWlpbDa+eFqqKqjJ1NDXbOLql8alJPWVDhVHHt869p9uDgyqzMr5y6ZZmJ2b12qs/0UcfXYhpuXv37unGLRt+IyMxlffiJz6lsfF7OmxDZmV53cbinLZXN3T/3sPYLmFydFxH9h7UV7/wRe3t69OcyzI7sa5//ac/1rWr93X39m09uPNAw4NTNmKmNDnyQMcP7ld7a5vu3BvU/eEZXb01qLnlFd25e1e/eP2nunblsg2VcbV39eo3vv61+Fry3IXzau3uhEN1/f5D/eX3fqJLNsq0s6EXnnhKz9iQpE7LbNk0t3Xa8FzWnds3tTC37DpxvZk+fOW4aAPrrg3GkakpTU1O6dr1mzr3wftasSFz6tRpGzOuTzOEVYC++91v68zpY/rkp1/Srj17tTA/px3LRHaiX+PDCdf90taKGlvb9eOfvKbxsSW1tTfq1s1rsZbt0NETYdj29HTG4ejvvf2+zpw5oVOnn1RjR6cGTLe7t+4az9tqbmmyobjXPFejPc7r5JlTrscdfftbf67JsREN3r2j9ZVFPbh5XcMP7uu9D87p9Xfe1L3BW2ppa1JLS7uqyxv15Vc+ry98+pN65ZMvxOhcMUXGGiwMTPj51JNP6Nz5D7SfNWVuC0vuNf5ffzyi60sWppTc8bu0pr6KVdVWl6ndRveJgVbVlTHNRzvnS8Wa2JiXexxv43bJhxjFSA69NfJCeETbcRuiHWRbolXmsD2jStF+aT0OSyWTz6SLdl5y0TlyeCgD/2jfZFbAL9o3Mo+2yHQF8UJhGbcwDpyevIgfijfat+vUeEdnzH68AzdGZnwvOnOJCfIKb/IvjSLZA7kXMP1L+ZRlDCFrP+KmsZDlR0DjUoZmGYqyMkXIl9rEJ24K4azHUKjQK+AHeqYjRped0eSZL+UIx6DNJSEp5GMUAQvCEZlyR2ZxKHQAgRa+kS7uCMWgA35QsVCa9nBAkCQJlX48llwq0aQrDnyjTu0S74SR9V5SXFGnxsHRoBmGb+ILrMwqFZqpSQWXYOACP1+hqMjbWSDbC0MfZUu9Uy8kI0/SRjrHgw4hvwNuwgvjJMoBrBwYCEd6X2mA4GE4lI87vwQdZSiUJ/EIL+JGOD/nRzhlZXQKHoImONb1xdf6xjvil+iHfiqMQ3gHI4l8YxSG9hA4JIwog/04pYC8aJsgWNCdMuBYNsD2HGQBHfK4KvbGTL7BP4yEoG2uUyS/qDc7cAEm5eAZXiUNGLP3FmmIm6Qp0d3PhTFEe44RWsNN/Zx4FaNFWXbaVerssAOMD7NRmd/jzk7BC+Ecj4zwh2ZJowwnRmE0QQ3kAw7YwKKska0d8Qo7h3wLPgwD2XFgm7BLHMb0YqYjB/IyfoYVdRN4AD/rAKMwDHunox7pZAV9yNNpMCgr/uAP/sU3g3hGIj1z4SOEo7eL4CUBmRTTjslYuTgPxCg8lYJAIxOGzgvrk54z8biiR0i8UgUXDpg5tQCpktAhTLn7AmZMTUZlIuyqkzEdP4uDEKUBlwpIBeVfPOfCVQ6kXo8yFHkXFZn3sliPFr0RK1fwR/iGVW3g0IXRpi0bY8vuCE8tWPFvJb1mVaMN41KxuagT9ct6eOemTh87pN62Fq0uLemKDY4LH56P4d66+gYr6+5Yi7VuuMCstHW/srKur331V3Tz2jU9/8xTWlpd1uT0TEw/zc0taHZqJnC6b+Pindd+qiOHDunM8ZPqbGqPUTmIOLM4rw+uXNW1W7fFjuWH9+1Xb2+fTp8+o9NnnrBx8KQ+9ZlPq6unO5j7/Lm31NXdrh/+9Q/kvrfqK+tVU1mtvp5+nTx6UqdPno5DmNl8c/z+kG5cf6gPLuW6pH/rd35Vv/WVz+pTLz6vT37irD776bN6/tlTaneZb959oBEbckw5/4Pf+W29dPaM6io29blPv6Bdfd3atAJaKtvWwvKivv/2z3VrdEi7d+3R93/+C/3w7XdiZ3nZwNxY3bbhVKHhkQUNjk7rlg26Iccdn5rW3j2H1NrCBwFVqm9sjtGibdffs8+cVX/PgPbt3q+XP/FiTEE+tIHz0bXLehhr3eb15ps/1+z6vO5NPtBrb7+tv/zhd7W6s6ndfXv0X/zX/y89mJ/SCy88qwN7D2thdUvLW+X61MsvOM9e8165hodH9Bd//i3Nz83a+OrT2Nig6dhpmrfo1Z++pUtXLmps9IGF7IJOnjqly5eu6Iff/4Hu3Lmlo0cOamVpQW+9/vPY263bhipnOO7fs08D/f2qbcijeQ7YWF90T/PMqSe1sVKmZ598RqdOHHOZm6K9oeBhW/jdLdxCZkfL8zO6cfmC67bSQnlT/9++zitGsyO776dz+Lp7Ovf05MwJzOSS3OXuKi0p7UqrlSxZbw6AAME2YBn2kyXB0gJ+MWAY8IMDDBiwLcNewzIgeb2SFSxxl2G5DMMZxhkOObm7Z3qmc87t/+9/bnUPKdn19e17b4WT6tSpU3Xr1v3dd+fjzckWrxHcVJ4eOZOH6+alb43R1VIfZ4a7orOJBp0LodsUz/o3XmzhcQSPG2nDzFLkomkMWxoujC6Gy40MKtxWdztQkpxOGnFKd2elH/SXTtwjdcEi0A5Lh2abpDgcm9JpMUtAnjSiqHw+TuFsY6szcN0xqa04KL7ko6ydLkEuMBxAqEA6B/nB74Nr0eyZBKXhAGFP3KGTJjis72JGQWwpJ8a6smXKTwAO62twlriGvnQe8jFTyUcoXw8hCttDfga0+YUHDQxW19x5g5sBF3YRrPDPjwAebBydHfKGvQdxkK04K8jWZUkv5woOgTql8yTeHbqzpYwIu3DznkA+OmsGunYmxAP6QlbkggyRkTs0ZKmjwHNQpwbcxKl+RvmMp+LDMOgLJB/qxY+zDdyFyWRqkF2CJQFY2Y+ZDfKgr8qA3AzfIXmjfoveUdx5KGh40uUH+hDyW+eV/qBcyEP9QiuBes8XgXaX0UBDwQO96Cf80Z9m/4OTR76ESTA+tVloSkdU+q40UrP7T1yUT9gMjnJGrLz8AF2ciaN+8klQ6gOBSQjDLXmUWK4LDOiBZoJtkvgnDh2FD/JAA21YCZXsMqScqnrWFTqWvOQEyYP+ASFhizaVKzhdUAflmJlDH4DrOgUu9CkO/eA6i6TMSuCFNsr4SV0FF9I43IZEu3UY4k1/BafCC3w7jMpH/0wyekC9QXPKjAktZhmhPWctG377d3772wiegPKQoRDMKNgEmxBjVSG86Jw2xXum8eQ0sBqwrpkixBv2OjAZchSiEOVRQRUsoAovOLj3jJkqyh4hTJj5xLW6vprGTjSSAGNUKkItZ4IVQGW8L4/wITBGyHag5MAVhxHcHNBNgE1gMouHMQN/GcmvSJFgn8cES3KQmOGbmV+J1W3BV97FLdZ5taj/2oxvPXEwBve0xPidEXXU++L3/+B/xhe++FycOX06Dh0+Eq2dHdHU3uZdyZv9+CbsnOI0sibsjR+9Ho+cOR2joyOSX0vcuzch3je99ugH3/9+dMuReOapJ+L0mTNx9dp1y6irrebp0g/kXLT39sRtOQbPP/1M/NIv/Jw3Zl1ZXRZPKCbGasM74m+vrca7b5+Pn/jx52NVncKzTz0TQyrb3tIY+/YORU9nTU53s5ytq3IM5CQurMZrb16ID66MRX9/d3zrxWfiuXNHY7CnQ/l7Y6hvjzv/mZnZuDl2z48X6cSfeeLR6N/TEbdvXovu7o7o7OyKgwcPxdlz5+LIoYNx/qOLcfXqtXj42Kl4//3L8fHIWCzVSQ9ULQvCefnS7bh3fzHGJ2dj9M5EjIzKoZHxGrs1Hh9c/FD3d+Psw4+oblXfqqS6je1oa+2Qw7sQCzPTUZNsX3v91Ri7OxJvvHU+Pjp/MdZmJ+PDyxfj/Cfvx5sfXY7plQV/wPyRM4/GX7z6WszW8b3Fx2J1MeLqrbtxR07vGTlMHe3sYMzHXpviMTmyPT09cV/1s7wyF0flCH/3uz8U3E/iC88+GufOHY8DB/b5se8rP3g1fvqFF+Pc2TPS0zXX6Vee/0rUb9fJIX8vjhw5HqdPnVXbaTS9OFcH5MiNT05GW0uH+FiN/p6+6JNTS1o6XWiO27n0WZ3PdmO0ChezsvuOnopXr83Gd95f00hNjV860r4lx7JxKWpNWzqa4uRgZ+ztUHuRLrc08w3VVvFXU53VPDLG8eLxIs2DQRHXtB23F8mZJQJ2cjAuosLk0DR1Jj4NpeBL52hDuvU5nTPOykwZApfOz1HaYxqtBJz2gfaJXSKkHciRvO2LDoJjVQYjZ6OpMnbuxIONeZVWaM3sidudNzQqziN0ncHLiF05nBfbgL0heFSrn2fvdeT2EhmQFfbls7Yp7Qm4SOdRUukA4Q3ZkIYNhh/sFbJisAaxzJTgwDkPj6Uq2cIMcrEMBQvY2RHlfklpm0W/yiE3c6jbMitp1iq6CJzzks6UjkeOgiLITxw4QAtm+C95xeEOHvISDR9Jo6MzTXQRSp2WdEOjuK6gyx2x8FMvplMBGZYyyM7wxRO22jqgvKLQcnsQrmcnBMMOio7UI6iv0iUzclMH3Jd+JmWR+sdBCV/rB00FgiItq52gaOuQDvIVXeCANmcRXHjgoJ44J37khuPBEgw+Hp0wKMuayjIDZR6gSbh4EgUDpoYITuLZ/amcNM+QqQ+lHB0/9ICfwCNO+t5CJ3K0LBXIQzz3hV7uCZw5kD1yRR+xj3yWjvwMnTIveOA58UFDBtJ3lyQgAxxE8qY9AH/SkLSm40JABz1z6hvsS86YAc+TNqIFXigDLdCBHWNtstuZ7l2fO7DRG+6z/XhiR3nsLO3QS8j84AGWZ7fQUeVNONgk4Sg/6sTRFT/6WdakUAAiPJpTRSm/Z4bY80PiFVBmtphalAESQma5yrQjO6CjHBYIgHWgwhBWlBy8CKE4SVwX4cMkI8bywdydxmSiU5lQHHIjWBwIGh7wXVaOHhtM0nF4GlVwFxaXTY9RJFmmgwtmzyifwksFKgEnr1UwMHwYUjb3ZF8V1nchYPbMwanb09ooZ6c1G7L0syNWjWNuvTHevzUhx6bTi6Y71DEP7Rs2rWyNQB4+FsueXksbqzExMyGnaFF6sxYjtz6Jrg7xXrcZo7eux5GDB6JDhpmP7h46dCiOHT8RzeqU98tZWRH9N26PxNvvvRc/+vDdWNve8JqjLzz1dKwvLMSh4cHok7PD3lg3b92QM8Rmozy/Vx0KP7N2LHBvaWhTxxtxW87OquhYWpqJ5cWZuDt2M+7IwZm4MxZ9Xd3x1htvy+m5Hzdvj6ty8/k/e5Ftqe75aOzmBovtZVgEa0tOODuqb61tR7P0pr2tKQaH+u0QTE4vuKNskfz+WA4pH7U+unc4fv5rL/qNzFMnTkWb9I7d3qnHZfHJh6Unpu/FN77xtfjlv/az8c1vvBA//tUvxZOPPxKPP3YuTp44EhtyjEfkIN26fS+mpxZjYX4pDh04EPv37o2Tx07Er/+dvxf/8Nf+bvyzf/xb8Q9+9W/Fr37rZ+Pn5JjWmmvWqw3JZFW4WKc4PjUZS5trcWPkTvze7/9xvHPxcjzz5DOCPRZTgr25Xh97OrutO5SlPWzBbzTG3PJCHDl+LEbkdLN9BcZgbnbOLxF0SxeYYh8YHI5ax57Yv/9I/PCHb0ZXd3+cOvtIvP3uB3Ht6g169hi7cTPa5AyxO/70xH3JdsNr89j/i7V6tCh0yYf1GH1slkNVF/0HjsZ/+P7l+Bev3I0VBgbyuur8BuNMdDRsqd4a4mBfLQ50sVB0y48j3IY0yOJRFo+/2T7CAycW02OAhKN0dna4KrzuAFSfpgGDRXvQUdJpgGng00hzpiP1jDdwlQ8bQTsmYFNKm8QWMQq2AcUOKGAXcjZdsJC7aiBtDPaF2sj6oN3TcWKXPIiSweXIusp8IK+uTCsGF1pNL3FVvOtZceVg9gXamSHwHloq5z3lRGejZOjPasm5ZnEwjxbpiIADXGYKmAmwUyt7AC8E44Q28YwsiqzJy2eeoAE4BZbXa9KBiEeWa2D4eRN7zZ1KOgSs1eGcb5Jjo5l9KnW1yzw2lnQPTHVgd828/pGXjNCJ3YZGbCx1Uux7hpSfLX8l+/LlkqQn68iAdU98yht6s25Jch4d0I2euI/QYcePJGWADtNieBmAb9C6Rg3QhR37r8CMkXVGP2grcsggPiRz5EmBlEXyZ6Al7FwmUDtm+oNWdJ9Y6CIfoMmO3oKLThydAWTKIvXKX4SQTaaekQn6mg5kOiB+e9X6QJ+ZkxHYbtod66GSJ/rgnDUGb5EZgb6ZS7aoAB/6x2wSdHJfZAm/6fRk/89RHHwCZ+ijb+a6HCUN+vlsFo7gzj5kUGb5pP2obl0vWVB/koXbp2AXXSkDpOI76J/h0W7LLDP3psF1pPoU3egtaZ68ER12mJw/7YbtDIeugYP8CG7XOlMvfllDuKGdw0+6TC94CFlvbvMqR53gnEEmuK07xKveuU+a1a/YP8o06wITVigQYDms7Dp72g2K1YnWyflS0zEBBmpCyYVM6jz7wH5G8/PzYjqNjQmoHKRsXLmxHo+ecEj48v+2ECI4GgXPqvFG8VztjZYfwtVhZotxFo0YIwwfHQbxFpPgFaUGBqNcJTjAC42DCJQqGxVClVBkKMtnO2ALQ9Zm45KNE1jM3DDaZITKaGFzddlv3UEXeNvqcrZFTSauTq76O3r1dc0xPavOsqlVTsGtWFV5ZhQ21sC3bIett7fLx+uvvxbTk/eFY0FyqI/r1z+Jzg6NhkUnj3r3Dg7FpJynn//FX4i5pQWv1eHbgCuS15Xx0RhfmI0N0c7i+3rxx+O/Dy6cj1E5C48//nScOfNIDKnD59M6PMqicWAY+VbXf/+978anV0fizvh9wWyPzj2dMcQGocP7vJv+p1cueaH/XdF3e2RCPKM0qhNWDW03x2ZDa2zLWeJR1vzKstd01TXgHEje6pBqgrkoms+cOaPOvEVO0XxMT9+P/oHeeO/D90Tjjbj8/nuxurbiR4J8HxJHalsNaGluXg7cupyBxuhoXY2pO5djeXYsZifGFD8rIzSvcnMxMnpDdDVET99gPPnMF73Rbf/efXH85Ok4cOBI9PcMxd7+vTG8pztOHT0UrdKNp0+diUeOnYk9je14XbG9uhGN4qtNenj0aE/s6W2KvQd74+FHTsbXfuq52C8naGFuRSrKlhL5ZYXxe+NyoIa9uS6LxGYXpqWEGzHQ1+tHp+fkUD3x+OPx1a98Oe7dvxdN6gyXlpkB2Y6J+9Oq6+b45b/+K6K3MU4/8qjrYEN0HD18RAYgPx0lXyo65XCjsrxtjA5jeDA1ao02AGqYwRjqktD/+n97P/79h3WxXNelHM3RKof4YJ0GAQ1yvOV0DWpQcKgHx1b6LQNf66pFrSbj38JstYyC8lg3dMZY0Vbcdmjy0vEdo1el7TSyz4Q0gtnu6PSwIxJNVS7L0qZx7Jh9pi1W+wSKRxso4aEzkZFwmyXdHZxgAh87RMCQpkz0H9honsrRYRForxzEb0kf4aEEKIcmeKP9g59k8DnReXCmhB9bJjkLcWVzlKa82C2/9CK7J1MWbepM19XGKQNRPCIEXhrmDdsQ7FfZsyvj1eHJJvoJgjtavvbBY8nk0x/FVptAx3MBdnY0yAe66LDLnnYrui5b+NCBUQds6UJnAM1Fbg7mEdnlYdkiHg7/SyFQ5/CJXLHj1AO8WwbOkfYXGMQYjP7RKdHR+BDtnKGf+iDdfUwFgUJcWecMB4eN+ieRTjBn26hvBgTAIyBb64vugQd/xAHCnSmOunXBTEGp/uvgD91WGrSUvgM44Ch6TprlogBd1EmRF7iQsy6t44YB9Kps9jkKpi+ftLCrPQMPf/dUsqAOzacCeN13oX8KwKV+CbQTBj2sPQYsecGPTEs56wtOB30XZYTPDjeyhSb9wMlCeXQm+cw+joP83LtdSm70j67oSnakfT64nhWP84XdsP6Krox3DudThHG4BhSPLNF58pUZP7fbCscuVoomXyXCWXSN82Rc/CreyWvczld0OmnEZpMX+du2OCnTHapT4dNpvlCcfmkLc4DkwYVoZoIK2aaslJU6UR7DoHgFw76Q6IMNJbKVFQqTimJqBZxZGZ59ZsE0WDZ8VhCYUpwA0sjXhAhNgH0cL9L5kc4bFHifZXoeomxUVPFWWOVGcBBCY1Sxik5SiC6Gtk4OTIvXH5kpZXQOpXGPSgEbg+ddYlX5dBxkQknBwQJkHMqcDs0ZOniGJ+iFXQSLMjM6wcD4EI809D3de7w4kFEunQMbVFJ5jULQIuVEAls635hXQ2jrjJn5TXWkM/H4k0/F6J27sW/fPstoemY2FucX4rVXXo2F2bnokCP0/Be/FD/z4jfi0geXYmVxPm5e/ThW5YAszs1FV2dH3Bm5pXJT/kTP4aNHvZicTrejqz1ujY3Ep9dvqoOWg9Y3INrrvLiajVi72AhTcmttabeThVFBnszCTE5MxdSMHKm6VnXybdHS1hHdvf3R2lHzhqB834/aHh7oMw3UJbauq7NN8PtjQc6eZxfVQczJqcSpXlGHsCLl5nHt5mZ+o+2unIfbt2/HMdH91FNPypF5WB1Ph9c+8fki9onqkTPA5qjDA/0x2N0bNdHaKLVok9O/KSdl7/ABvuijlrYUKwuLcevT61403yX+URqMjzROTkRHdAkGs1UbWzgSbd7pnjcaMYIYrTbhGjp4NOZF5/NPfSGGe/qFuym6a53iMd/gG+odUrnGmB4fj7mpybgmR/jP/vRPPAvEo8CmZowlOrIZ8wvzKtMUawsaJWoQwmM/HEdeUuAj03w26cbNa6qrWgzuHYo1lens6o0fvnZezvDeWFqQE6/Ge/TYUS/Or1M7mJ1b8Oa5o9duxv6hwTiyb1isswO9BjVokeTKDvvydmWZIxbF3z//w/fib/ybP4+PJmQ40WgpdMP2Sgw0LEZP47raTkPsaWuI4/1y6JXGh9et73I40P8mDRDyjScZExkUHs9np1A6OuGSLaC90T687kvyoA25Y1e7cRtSjdBCCcRl50qoyjFqFqxs17m2wgtXdYe+5MwLAzbsTXamCYG2KiXQDffggj7wG5bOdCTgQCh01HQgjGCBAS0ZkjaAwAtlc0ZBDpXgcSYOI005Ou3iDJHmzkX5HJCfaF7UgIklGMjMLyMoD7YDypkJwKFydsHJzi2lZAeqoo1tBuCJgStxOFHwRjv0zIdwMnMBXQQ//hR+bCttHMcI/duUfnk5iGihfTLLQdCl5QeO3Jg6a8k20PSQXvUDVYAOylGIekNmyIF4AlklQR/uVGX/SnFmd8mVqYKPzGiDqldvLaSzASrdTkHBLdjMKJgu1aUfCSkaeaIr1HE6cvQNqivgQL/yQ5brkXKUN4/6GU3WVeIEa/JbZq4IlP+sDDKBcuQr6S6sQP2Cr+iMcXyGL3Re8KofzpknDmTzmFXmGkcImRoaeHQwGeC3IoEiGNgROxbu8NPpJh65IBNv/6S8phM6uNMftQoeFXQdW84qh1zQKegmIOOyfhL99CSEAu3CoABZBfI8GEyHMnCAH1qQUcok5e2fYFCyqirRXTmX5FAibZEypZ1RwDK33JPfEswjcbr2wEdy3CnnkLoHn+iCdVZwaH+uPwVkSf6C3zB9nUfWYxWUiXJ+cUV9CP1IxidNKXdd6BBKyV0y1uGPpvNTnFuB6BQm5ZWO/uZv/Ma3k5gklrN/AlqECuFUSLkGAAZlif2cIFCAmTJlUS7fmvNUn2TA2hHSGb1R8f7iv2BwwETxcsmDwcQL5570rLjMi0EDB/lpgN4LStyQRoAZh4pme98yulSm+RFMaGIUSl46DPJQMZTEaStKCS1lWp8GDr/sx2RjqcwYM+gU+zGzrNEmb9ZtrMb8dmusyfmZW9mMF4+1xRvvvBfba3Xx5LNPxI9efy0OyPFaXliJ/QcO+k01nJ+e7j7JrCP2Du0TvvWYmpqKZ55+IqYm7kbf4JAff9G3UoG8tdfe1iJZyiGCbxHArBdO5f6BwTggp6teBvXKrWtx+cbVqG9tivnZhRgZG4tPr12LO2N3Y/++g9Hc2hgjt27H1OS9uHL5Upx56EzckWP4mBwinDYMPp0+jjJrv9rammJmdsrfX3v7wjvRWWuMF776ZDz12JlYYJFvY51fhWdxO4/T2Jn+yiefxq2R8dh34ECcOXMqthWHkViSQ4dBHrs9FqNyTA4fOxTXbl6N7q6uGO4fiqGh/TEpuTBD1sb0+DqdlOQj3p5+5HhM3h2N0dHROHL0WPTJScRoUV/dPXKK1dneHr2tOtiKN0Tnw2cfi1bV8cjtm/EXL70Us1Nz7hRnFpaib9/++FjOamNLW4xN3JOM+AB5V3zh0afj1Vde12CiPrqa+2NrrSnOnjktucu5Vuf2xee/qLQ1OUaz1iEeGY1LdsePPhTf/d6fxrVbo3Ho6MHo6emMFbWN2bl5O6F8S29yclJ6s+IPal+/fis+uvhBPP/cE3FHNN++cjValxbjytvvRFdrRxw9fiLuTUzIgWfPn/p49unn4tJ7H4hGOY2HD0kfWGS9HksyHv/17dvxj/7L+Xj5hjrokHMt14xtX7q2V+Nw/XT0NzJIYDF9Q5we7NAgYVVtdNub6GKUGYHznTl3BjozQ4MDhvOgynKzIl/aAgyVjJnkiIOpSLXHXP9oJ0XxpPOXJTFE3GOG0nhRX7RFQrbvqv2RphtGhaXjpFDaG+HSH4+C0z7kqNLxVUiHJo03cMsjC9MBks+F4niU2SO/KSk603hn54RNomTaBzkfkgOw7agogdkIRt2+V3qZCXNnqws6RerCnZ5otU0y/WnfOOCvPMLxwnr9/FhUZXjcg70jjXW0wIOVJukdZx45eeZEusisGLiZ0cYpYxafsrksRI6K4PG2tmfuKtzAzcedaQcpTyCeUOxrSio7MfPq3BmcVf9KDGVL+RJKPe9eV3CVzXZVwQ5uVc5x9FZ5QyGXR3Z2xHRDZ4cuKdLZuC5wnQ86dHYqoJRUeDZ9OuiMk2nKwUN25o70xc6d8VOMf9BJ/8OPv8SrQ2d0k3vXs+G5tKGAFxlyEGgH5CWegQI5gW/6FMjH0wmKszaX+kYHMggWvCur2wJlKiJzQEIetYNKFuCiPaQMkGEuoGcGNtc+Z/+L3edMGfpIzgl2l64HA/DQMxxFv7gmHYcny4TsXOuEHAoM8rNNUpklpA2QCd0Ct3PDW1WOPwOpQqHDdVDBzDqo0rgGnuDDV6HHpZzM/W75jEv8hAKL4DdM0UXFeYZNtCbdymsgn8+f9UoC+Cnrl98qJIYl4lxfZOQiRYQi8L+aAldFEBAwQvHWEUrHCBmAADH6ZSaICmRExuxVPutN54qDe0bOXj+iM54qeFCCoghCAXl/KSSTSQPG2SNkCYRRPY6H43S2cIkT3VSuDZXKI2Bw07gxVISsLIFV43MjqRoMgXsqAaX1a7MiijiPUER/b19fDPX1Rl8Hb1fKoIq8LnVoSHB6syXurET82FeejcP7h+KOnIWzp4+q4x2Pe+NjgrsVc/MzMb84772dmClilNDQuB2DA90xLUcApeR7Wuw5xbohOvuN7Q3PnoyPjagRroimrTh9+Gh888s/GWfkULXKaeqqtce6jOvlTz6Ol374Srz1zptyuj6W4/dqvPzyS6JhIu7eHY/p6Sl/u/DEiWMxOnLLj7OGh/NRZNeePnW+XTE/v2jl72hvi3UZ9cP7huPsiYPR0bAcm4sz3tAUGdWrzjeXV2NDjgB7a6wtLsexw4e9JQGOblfnnuiXvNA91r7xyK5P9z093aZ1c3XNO9sv6RrH79f+9t+M3/z1vx97u3qkU3KQ1XAGlJfvHqJH/YODcej48dh/5Ei0iF5GTujywvxs9Pf3qrNajHNy9o4fPRx7BwbE44n4iR//idiSPlw8/3asSq6vXnzHHzU//8GHMS5eNmUH+4YGQlKOlnamzNXxC/ecnCc+eN0uefD4cFZO4dT0tHFKG902WAfQVqvF1evX/SYqs2bd3b12dl9++WXrLLMkveLh9OmHol7C/sM/+p5nAgeGhuTUN0W9dGHiyofRLfz7hgdjQR3wzOJKHD54Uk75wTh0aL+c2IG4eu2TmLkzEqvba/EH71yKb/6rV+Offu9K3FmSDstwN0hfWnQcqZuIE/WT0d3EGkjVaWtDnByqRScv9ClfvdonL27wSN1OlwdNLap3BiS019R92ojXx1SdIm3dj26UZgeqsg3kQ/fLwIZWTDtOA8WsVXb06Tiokaud2fjR8bnNqbSu3fb1jzQMpjtW/WGfsCus+WK2nPZMurGQn0yiAfg5S5UzX5T3LAEoHgjZSVVvUom3dLqM3bjL2eUFEyToHvxwmHb9bISFx7bB+NKRAhY2MR+jqn04H7Pw1SO2ylZlXkiX7DQ4wYZ55kvuwoMzXThdntVQ3uL8MSvBYKhRnSOfM8MOsTEvaWwfA+w2tV0cL2TOmdkv6CSAizwpI+ok5VjkYMHqz7xWB/W4m77Lh+VZBd06WCeqAx52y+2m6Z/P1jX/QKmfeCHg8LJ2zjjQQdFO3SuWiV5fg6/gJBRc6GrSrEP6A29OU3wJpmGn/ANAqpAk7tLpfPqX50yDd+xk9mO0ggoeoJEt+u7yCbDIGH0iD3UAXeircSUxDtYXyWCLGRbBoc+kHDJCn8iJjuFoU4zy/HhzkgEF7ab037Rb0ssjwbLecFKDfdZEz83zObN8YsV3WlmDiMwh8sH6K7rAgT9QnnJ5XzzlBaf1CU59rujSQfy6cPCUyDPT4skvYVSwoRV74fuKHy5ysKB2SDtBFvT9KpsOX34lAzlSRgI3LPScAQww0QF4IQUbRV7S4UFIVIfJn+tKAbS0yTySBmwdsqcOTFPFG7DIQT7amK4sL84ErBpo7ISZBuQmu8OMl42hQ2a2IyQGYBIBlUcNNHAYBQhE0/g7Ojs8s8DCbRbIU5kYh1TwrCBmQaxYiklDlYYTfLmQMJXP09kqw18J+RhJfbpw8WizCA3DZqMooJ561gEOhJO05ejACq57K4/g0MhxDIED/aQjRFdU5a2ThlFGaLwN488DqCxKwqalfnVcCrYgZ2NigUqXEsgqzm23eHH5vtpWPH98IL7/g7+IqzdH4sWf/Eq0dXQqn4wijzzVmXUP9PpxG7AvXLwQB+SQsNnpmnc5Pxg9g0Pxgx++Gh9c+Sj2HjrI2w5e58VasAYeOKlu37zwrmjZjN493a54lHNWBntpZTVOnjwZxw8ciK+/+EI89ujDsX/fXuVdi+nZ6bh+7Wq8c/6N+NJzX4zFucWYmZr0twH5aDONb1UOFAZFZNpJnpud1zWyrYt9ewejps764P4DlhOmxJ9L2rPHs2XMxPQNDsfCcjrgTzx6LgYGemJsdFQO1qJ302eUxTYKE3fHYo8ctIG+QemNyq5txoqMRp0a8+3bo3Hl6i3PoD792MPxxCNHYlb8D+wbiqnZWe/VRaNXTUSnHDqcInfMkm+3ZH362LHYWl12R9m1pycOHdwnR6wvumRw3r96Kf7Td/5zXLj8caw318fM3GwMDwzGsYMH40evvhJHjh2Kx8496u0ijh49FMNyytCdsdE71gem+6dnZvxtuiefetJG67U334xt6eTp0yf88e1zp89Yn5ntmhW9NPhB1en1G7fi0oc8Ul6NF7/+NdXbVqzevxcD6lh7JK+2PV3x/pVP5HDKUerslJM8G2fOPSSHszea5eB9cutu/Mfzd+PfvnxfBlMOkCppUzQxC7onVuJg3VJ017NeSLh17OuojxMD7dHTLifM67Yiam355mJrS34TlfbL24ztotttS+2A9rKl9kx7KR0r16TTXqj7YrjcCHW2HdF5x1C7WK7lIGQbTFilbHaeamkQpuB0/1X5MHBukxh02QnxSzvHqLpRqhx0pYHNUbQNoNIwuBkw/AbrA0OL7tiO6b50EMXwpv1gJqrROmVnUzgJXmvkdBx+yUa4oUegRGPGEewoKI2Q65Mq/kUI8uPAVgKXDgx58kgSknG46FTIa8dVvEMntgqbRjyzC2x0y5vW3DNogm6+7YrtZoBJpwzfyMQz+Lpx/UovGVAaqP6BExg+kJD+sHjcc+VZJn6iGdsN7a4zpReeDMoh4Xw+fD6OW2Lc6bkMcchMF+AzrnrbXNer6LauiDfw7w7Wk5aEucsfukg8usE1uMiVuPxfskynxIDI4b88O1RMZZm8dtB19gi6NKzqnBe+hk7wWx9clkLZPnyr8juOgfQDusmPHqA71C8ygL812TTSodP6pnKFB+4pZ8dE98iK+JRB5tcp0TtfPvkxPlORupzrOhttmynjUPHiwg8E4FAGWhmYkV7kQVqe/d+6g96Bl8FTvl26208Dmmv3JUor/KAH1LFhqHxJtx4olrjs/zmLZ4GCBni3k6k81C9xdiAfSE+eVFS4uN7WrWFW/3fuqnwmU9e0J+wCsoYW5yKP6ZWNgHbnT5o547C5vPKzvIO2TnzDb/3Wb34b4HiNFKIwhRAsTEI03nVRYBo+nTPX3u9HxkNSEeRUJBvpqjFlo0jD6YakNKoI+CZMykmw4gk+SpNrM6iYrBw7bAKJEbXRgd0KjpVU5XYU0ZWVFQJkp+kAf+k8KGPHUPc5okzjZuGI7tKQEZBH+oKNsOGIisTp2twQLaKTfbjuzS7IKaQTWI/JaNNZ+MTy8wdb450L78WVy5/KKemKj27ejHtyPEanZ+LV82/FjK67OvbIadgT1z69Fn0D/f5A9w0+uSOaxhZn4nuv/Hl8cm8kfvTexbg+PubHnAM9vbG+KMdDTsj1sbE4dbb6NI5og8PhvcMxq856Y2UtjhzYZwe1Q84NPPH9xr1Dg+KFadMVz6w998yzdq74HiG7sDc2t+tojT7hYVf3+Zm5qNW6LNOlpdnoYKG3yo3dvh2Lcjww+CyIZ4H4xORMLC+tRnNrR3z5qz8mefKIdDLmpu97hu/dCxcFcyA6urti9MbNWJTz1C5qBgaGY3mNzlxOlEb8Q73dMSVn5JAczg7dHxzujZPH9ntdGZ9DunDxvejtZOf4RS/en50Xv+If3WGPsTu3bsWmaJoZvyu9kkGRno7IqZwcVfz0dFy6cSVGp+7H5PJK1MkBWZBjefKQnC05q0+ePu0Zg1/85rfi4XNno3uP+BP8RY0Kh+QgrqnMvOTPOruB/qHYL+cWZ5LHleIgfvprL8TjZ8+qXmuxd3jQ3zdsa2E3/y7PNl54/724Iedr5NrNeOa5Z+Pw8UOxPHEvOtY3o621PZZqDfHyRxdi/6ETcr6aPcP5yGNn4tUro/HS1fn41xdW4sKojDUvvdSrjcZG9G8tx6GYjUE+eN205TbZXWuUw1WLIz2N0dne6O9Yskh/D2fJrL2tWfhwvpidbrEcedRIO8TASAWlM3IOMOBqE8UuYDwZQCjV9+hVzkxV98pLcAeardXt0Maqyl8MKvHMNtHmDM+5c3DmkObBJ49aVR6jTadi50kDJwaCxUmxvZAuY3JMk8ARrz/bDHfyus43mjI/OO1YCD6Be65tpBWfNGBt9FM8fOAMUDZn7UWTzpsa1JAXnpxfRMCX8+hXOljym2/RSVbWpdK2gMfaJ39PT/DdwYhXbA9Ew5edEMFIGTR6KQA08TQB+ZS3HnGkc7YNBwX6U+akYXPTlqc9xXYkzbu8c3ZIkVhuDioPDOBShuvsgJBPCVmWtBKA+WAoSeTxeq4dMVeyFHxkkvWVOB2UqYDiDNyEnfwhQwbg7LTOC1zwhg33jKDoLXyUuswrKE4c3CUqYnzaCRXaKmQpToW0nbjqsvD8WTlQH9znQRZoJmR/Q5/HG7/ocFV3CcYyJz1nKumjMg6bR50WORWnpoTUgd06Ax59F3H07fSH0FUcGx5bQxvtx/JKj2YHFvlobwVe8qNQ5dmtj6QHqVKGR6XYBAZ1WWQ3D3BwnqA947IdFRma7upMFPF2/MSHFF84xLccQPQaGaFTxWE3/Af0iPKepFH74R5kiabiA2jOC56893/uhavUIWmWXSXfEmiftCsmdfIpnCIpKzmSHx6ov4bf/p1/8m0qgMpyYxcQ5TdjHMVhIuS31lIA5O3o6LSwVjXqwnlBaWzwilDBqbyUt+dXxacgyKUDgFUlbiuOfGUkSBp5ESAV7WfINEzl4Uw6DY6ZqsQGPMBh1BmlKo9+wmZk5AAni4HBgbOSPBeHK3lDQIwKuKaSch2HlF4Z2C16RaPlBY0sx8fHY1H2dnVTGLZWYmG7KdR8/AX4L5w5GKeOn4zWrq546+Nr8Wfvvhtvq7P98NqtmJpeVONqieefejbW5CD19fVHf99A3Ls/IcO7EqcffzT+3Xd+NybUoU5sLcWqBqd35SiMynl47NRD8YicLXZ/54PW7SysVX1tyxl0oxMvp46diInxibh069PoHxqK0fF78aPzb8fVmzfirbffju7ubjkRA3IiMPIb0d7VGeP37nmNVoccQZypT65c1mh/xbNJLFpnPdTSouTV2Botqvdt1XWzHLrVzbUYl+OAobz66dUYvzsRff2D8fAjZ6QfDbGyNBl35Ew+9sSTkky9XyhoEczGWJfzcTV6u3piW7CXWcymdN7kXFlaEIzu+NIzT8Qv/fzXJfv1aGhi5L8hh7A7VkQ3a5MWV5ejX84Ni9PZ66y1JmdHjuW7H0jW77xpp3vk3nj8nx+8FB9fvhQtqt8ZyeVDOWa3JOtVVV5nN/tkzcRDh4/5qwIn9h6KYfHV2N7uNyL5rFNXZy0G+/dFf2+fdf7+zLSdrC889bg6ucaYl0P41NOPRXNjXfS0yVEcGpa92oyuru7o6tkjGa3E5Y8/jpEbI3Hp0uWYk1PIW7GPn30ozj10KtYWVmJ1YzneGbsd/+vjD+OaDFvf0XNxaWot/vDmZvzL1+fi996djwv3cDYwNNJl8dKxvRKH6qblcK1EmwxJg5zUrpbGODXQHod726K7lfVZcrrkePJIsdbaFu3iDYeL9uPvMUqOPP7H+cLJsnMje0BjoI220Hkxg6TgWScaCSGblE7ZqmhHHqRJBzFOpHikyZUAcdBeXZp0gO/EKZY/4wQe9nQXl+N0XewU7RLj5pkiyiuZDhsnhyJG73I68tJlgOnF6cqE8wbNbutqA84HOhUyvcRUcDljBznICx78Sn8WR3C94FlphTbsD3IAIHB3nFClgROnCdp4cSdtXI7osTN0aqxdRIY4lQRopZ26zjXwoH5WZHOB1c5SAPHEYJh20M5Ml+oLuMxYmm7TkHUBrdCCbG3z4EP4OZCdA+TqJh1kQtZL3lfyEbwiJ8oBC0fR/CATlwfQbij3nHypPKz1JS+BbVHsdEEjcfpzmQpMwZ+2WvW+U67MSOYnmfgmLU4seoCdxzYBx3JWWWADqwzU/zKdRm20TidfRcRu3swBCcjS/DoenUgaCe6crXeqayKUzx0y6aKB/oV+KmFlOwK2F7YTK6Bk9QBI6ciWdoCO8Sv39JPgNZ9VXaPv7j8FwIMI4Uh+TYYnIDKkU8DTF/Kgn6m/GYqcOaP/wINOYJW0EhJ+1r3lAP/g148y0EoZ0sFb6sA6oxhsPA5O6hC6mboLHJPnPMgPWTFwy6URnG17FE86sgU2cYmroo045I1c+WeYWY+ElJ1ulESpwot9hSJDUihQ8VEOArLBIRSFBm3fQn0BOmAaeRFL7bVuYWFu2w1bjHGmoP58byGrgN+MEBLebmxAAfTDQWCfKwhl75oSRIqnKwmU9ehQFcnjBmCmYgEuldXXEhRKwLQ+xpTtG2DOeSAGnpTVjUY3vC7NCD090ISRjCfzhXaC325UQGQeSYp5PH74pFE6TTwgIEBh+KBhfS0/7s2+XRi19XXWXS3H8uq6HI3xGL/PnlHzcXe1PSZWmA5eirG1jhip63CFdm0vRgtEo1j1+bx9XeQxGm0QftaF8Q1EHA2vU9bBGiepidewjdy/E3OCuVUnRRQ/KzImNSnRyeH9cWCgx3UCzHbBaxbvLerI2S4A+DQyFiLPri66LpjJGrszJvgaDU6NxOH9B+Lhk6diUw5MZ6s65Abhu3UzDh88sPMCxAU5aufOPORHZUiYkXd/36AX9gLrlNJQIEbsfBeQby7y7cWl1a1Y0vX7l96Lu+O348nHz3rh/Z274/Fjz3/F6wlevSjYR05FR31T9O3pjVlVlVwrP85srmehc8h5uhj3pybjqz/1Yty8cz/3Q9veEO375GS0xkeXP/ZaqMMHD0Z3rSPG7o/L8bsSx5Tvk5Fr8dIPX4u56RnR2x4jKn/q2NEYUKdVLwdtbG3Jjyt/8YUX460PL/pR4Tde+Jk4ve9wtKxuxysvvxTD587FC1//pmTaLEdpLibv3Y0TR0/kmhMaoyoNOa3Kyb5x/XqcOfew9XLq3oRnuKam7+fkp3o22sT01Ez8yf/+s7g7ORE9fV3++PkROc/Msq3IcXv1rbfjjz66Hdda9sVCc5+cyibpSy026uQMSf7s9cY3NTckozY5u/11K/78T4vUu171XpOO7am1xKG+WnTJUfXoUom0PdYN4ajy6a+aOmp0B+OKs4W+NchhpO1z0I4waPBJa8I5w8mhTSmR5mK+nUeK4fasMzpno4N89Cvty+0YCagsBhE7wLWNqQCQz223uiYvf2kAE1e5xgEkLw4OeZmxpo1CA7N8GFlsDoI3pXgquqDz2VC8cevnkTHOpGB5XVrFK7DhA37diemaOGgiH/upwROzyKZLMiAgB/6VTp1O0TZVBhcS6FwV5WUK3kJA5dh+AttGPhWys6Ccxgls7Fed6pqyfiQm+mv+ZFCZqWcD1nbZKtkr+NI962zq65MGcHj0LbpZ+wV/zIhlRwQ40SuYwLPDrRzwnU5zCcWJwM6SF36pS+gESNaZHWSnOcow8xrB7AbL0hloEapPeJVOEIddhl/PXkofbfcVX+peiT5BC3YPOgge8KsjxT7Rjj0DpHKk4gi2yV6h8/Dh/kLp6CjtwuGzJOo2I9ATE2lAoNe/Cm75Byucoak4Z9Br/JW8KIHel3hggR94dhg1gAUGfJe+kdkStliiXkCbn/3JNkQezvCJjlCf8OaMpkdBl+l8JN2g9RMR0WO9gAyVKRMgfrQtmlKuDLZyQObJDVwIRVPP0M0ZXhJuQSjUD1y7yiAHeKY7dRF+TYygZrUqk46i8x4UEWO6c1aYAJ/QhizRmSI/rssgA9knfVkv8Mgr7eQDlnFKdmm36GOVgb+KHsKOrjlknINgsFkq1JLHOo+eCQn1YfzkURnk7nTuhMc6IAHy1ImAc8uAqk6N0RTgkWNUAGKadCQjQih62CATIwFpVA+dDDNcbLrI2qENOSfkr7dBb0sDqJCPCrPxelGZGU8P2wqjwH8bNtEBzNIB8MvRivIoL1PGVAKMdXR0+QysogzlTGBxKhXFiJBRlS6Vnm8osmdUVmzisYhhWIEPitIIqEpvFaA87KnEG5wLi0sxMzsXN9neYW5OcOri/kpr3FXa8sp6TKy2xpXoikZ1kjJ3IhoKpODirGFLlQ0fimE9jupEsZg78HKoqkyLRs1K5+CO/443C77TIR6J0L2Vy7KmCyWk3MGE0c+wc+E1aNwDO+FL9hh43wNbMSgMP+itGjWP8vlwNcoObRizJu7NxVa0qgGwqWqTOv1tOUh3xu/GguTH2jIWh967c8f7U22r/OXrn8a5/TiQA3K06uWsqSNRfdQa1bHJoWnh4+Cx6ZnD8++9G+PTs9Kr+jiwfyCG+nvj4PAB18dFpdWa2+JXvvWtWBfOa1evRLPq+PqdW3FnccaLi2/cuKk6bPcj0k02IVUlLIveE8L/zS99OW6NjcaSHMeHHjoRTRpYrM8uxPf+6H/EUPdAPPHFL8Wq2j7G+tmz52JKdX756qdRJwent683mjdUf9LpDQ1C9u8d9sarLf28bVmLN15/I5548mk5P50SZ2O8+dabMSqHNdqa4+133ooTx4/G0SMPxcsXbsZ8z7H4YHQ5JAXVmYzjliSqDpT680SgnGr2iWtQvbRvr8behsWoySFn2wA2Pu1qa4jD3Y3R04rjqrpSG2xqaolGOV4dNRlQwWC0xRoi3l5kxsubpurwbIfK0PaLUbdhlU6lYWOWDQNmtfE/tzv9bFTUrsuIn8OGSD+3b7exakpf+kTZNK7oGvolbavKAYNsaTh1jd4JH3akdC4YX/L4FXzVCbR7IbbyAW/Xaah0XHnBQV47J7rGOtCh+M0/2TA6eDoIx0mH4Q0HhHQ7AcarTkl2h9bK2ing6jLlpBvoZVCHPOCDjozdu1MGJsWOBeIDduk8OFMeJ2BVdmdRAyFeetgQLmBSvziWXLPYGVC8rUgHgl1jPeXqSs7em3bB5OUIMsIXDhszlsyEWcaKc93p2od+1BGWo9QpATzJZDo2yBXZp23Nsg7Kg1z8dnEFTyWctJNHAR4JJa7MIjheeFPvkEnCyBmC1CXywJcuFJf6Aa0Utez8lCVka5bsWBY9UqrlJEF4QNvZ2WGdLx0mWUzvLplVKBEg0Mm3/DPQnZOLmp/UXYiDB8/ooMP6IduSh/+Wf9Uxe1CSTAAt+xziNRBG1p4pUlnaLTzvPBqDAHBJseycOujaGLjMdKNVoI3kYCTxk049kgwMdBD6mW1dUb9IW2NgwSCi1l5T9mwT0AeQ7LMfwOd+CJR5D43Ur2eoxId5kA5S1ln4R/0nBUkLUZIVzjMvzBmPZSndE242IwYu12XgQIA39D5DOuSmwrokGTLw0S+dI15yykkjxFCRWwXpNrqmK6LBQznjrHDZFqM7gps0Z++N04h8XE5AXW/goM0oEtHjI6F79CPWFUqqkAZ8bNi3ZAR+xkuagAIQRaUQxgBEwqzCMiBKo6HUajURpBG2EDBTtK2K4RMXOFgPclccL/LAkJ04VzwNK4WLRNlcsBhfmIRZaCA/31BkpIjC1Nr5Zh0NMOnkjADtPVe4EA6jetOtAJ98F7EoCcaW4LsqjgqDVzaXZNQBPt3EvEakd+/fj1l1zCtrmzG9tBoTC5sxMbcWs3K6WNQ9t1ofn642xTJ7Ywk3MyPQFFtqPBKHfC85LVQpOJMm5LwrJQWV4T4P8mT+BwM5duPyKmHof0koGvP/DcD+DPadQOnPp6BexD8ImTx5/2DukgtKKYMuKEZRvtf1FnUvGqWihoszh5wTDoczV6HAkiwFCqeAz+DAIin1qm+be7Qc4MiQ9Gr0ryaskhgy6bei1hXfrMbZLp1C/9BDaOPRJIfzrm3EqvRgXfrepYYz0NftRfIsXoZeDGGD8OAQsV0DH64eGx+PZRG1vtEQLY285t8S92fn/aUBdjdnJmYDo2A+cVCkq0IMP+l0ZwfDdhEa+8sFX4s2we8QDa3169HUsCnHSzjV2bRIdWtN27Gvuy2GOuh4+VIA68lavWWI0MjHa9aoWc5YS3bMdJC5lQpvF5PGGsrdx3cE2hHXmxg7UYThZ0d0GyHRubvmMvPa8cLwIFzFu6zaELWF8RTTNnjlmkwblTOB4UzHjfbP20psQNrmdAfgqRx4sQkEytH++dF5kce4ORwUIblCIwdlcXZYD8YjBnimLInQbZIUMM7cFNrIknYIO4eTlHx7Ib14tLycT9B00HFxZq0ss8Y4uTlzLpsoeaAv1AOGF+MMPmwktNACIGV+YdFnZv9Jx7GiA2SLD/Ix854vDlR0KY28SJYOFDsNXZDFDAfXDKi9l5dow0kCvwe/Vb25vgWbWT9sLfcc5Ldja3jUUSUonemkmD2kXuGRmRmqJ/Oo7F8RDFPBshW/xssh+MDDXlOWdGHbScu6TdhO41b/Un65vdCSBj657hjYGXY+Vq4DeKxj9WNaDSSsieK9wCrlil5BAYnQ6Dzck+7/JfzVfGZQSxZ8aHRdqw2hBwTaBnBpc6Rzjf5TF+gejpvxKl8+gkzsO31VRevnnToCrQ66oAy5ID/0gpC8UOc5KAK3IpUn5Qx+luCQzy8QmX90ikfZ9KWqd4PKNJBYtrJ3mbfSGwWegKFfRc/QE5LsWDkvBSUH/fwoX8F06SjtvOgmbQNdT/vhlm1blrwlPmDmo1ndK96fT4IelYNUeCU/8GyGFblLM0X0T/fMRBGPGOlGGMCi/+Qp+alP5GfaSdOPGiAdHUVvIYO9MPGPkKEy5rpL4Uk7onJi0Jh4HESl07A3qxEuQEFCg6aBUag0eBhh9Mq5PCtWEeXHa2+xYkOIPUCd06DRIBAY3mUSCB4YhemiXAg9vc6kgftWjfD45iAB/G2tNcNMoUCvm5NxWMBWLows7OlQwHGj8ynOH6NGC1MGxwIXDGjeUKdLBQJvRXJh09MF9mWSszW3vBGzy1sxtSBHa3k9FhU/t7QWyzIcfPB6WbJb30ThdHYTT+OuKuHK1zQQNlsFJ5RV5Ckkx4TdOMJuHB01kuFsmlF83aMKOHbkpSiX+OQJJssTNlWO4HjK6pY47vOorpGnLrgnlFIu56Ca8U3C4BLnIWfqSrnMTSl024ZZediXjCbkNOPOvI3UO5fA9H9uLLUqwE/S4Gw7IXWFf8iWcuyfBKxCIxfGqn/IvqTvUJo3ypf0cVvyO3rnf8JxNHA4K5g1ncENNebAMMDlBN0QS2PdrDihzsCnOOlwa2xEbXsl2qU5HXWr0aQ6aBAB+SaQDA76SQdSvxnD3bUY7pQjxcyXOlbeYGxS22LxKqMgjI3XbnG0tnrU5cdccsRyq4OcpsexKkaJYCdUZ96k4grjyaogd8LigxksrqE+23UaN9etOKfN2TApD3Ct4zrAlTgSD49TbIB0TYfvNUrOk+0OeOCnDLj8pzjaKrMwPDpVovLRvpzD+QmU4aCdYzts00QTHXw+vhHMLGCHCSeUfD7k5BoGCqtMG6RLvrZJus/OEnmkgac8W4jg1DD7AlgGdzb+6mj82Eh0gNuyxsYJTpltN07RhsNGJ4SDxksjzFgKizsKD0p1xpmDf5wUaMCBxqAjg9xBOztSOjgGCDimtt3uBPKlCwI8IDE6VOumaCDkm56Sv+AgSfhRhHmEADohITON0EMdAYseBBpc18pp3a/qogToJSiLUrNNIMN6OULAgBZoJMAHfQF2HRx03q57HVBGfjszondWAxvPlBkwkMkDj/QlxBOd+sfH53OQpRyKzzrI9ELzg3QCqLqtAnqjBMenXpJeZd0pwwVfGmiRjpa2ZcqUzmCeC3ggb8pbZQhKp8NGX2nHybeSVT7pTDkbntKKo+igE115oR99TL5zpgzS0DVkXtqndVyB9sQ16dk3KlIH65q54J52mTykcwEtJrgKwEMRgA0c+Ct0019Dp+MreVA2aZBNU72n/SBPwgCPZ+Ow6LRxCFIWsskkuT7tj/CDL3TCesQSIdZkJx7nQ5YqCB2uaV0nbdlehNQDMx4nolfwx2ANmtARD3aqQFnwedkS5UUMuFL2suxqn7YLcgThCHqIBw7LNvz4FPwSBuxYiREMHQ6Mu+ITUwKkskQk4wWuqVDyAxDkGE7ESRr3BAQBoRiWDSlCkxCjMEzxIzQ8YeCTj/KUpUXyzN5et/KimJCIcbMBUthQQ+NtKGhmRgscBOixMTe9jCAYlQEL4cgQY2iE1w1e8OlUqLDiHGbFS+A0ZP3AzaeQWNe1ulUfdydnYmZxPablaM3rwOlakDPGiGtZztryujoQvt2zWb3RILrTlEiJbdCTzoJrm0VAvuefo3Y6/IzkWhE7cUjYJfWvGDrupES6JjX/ZyjYH4zL5pPwEiagDNHBU72GVSgvZTPPg7Bw7EoutAi1Lo5UgUdQDev/Azh07UdovjY6B9Z57eQxHGBmyHgKqV50YxyQmjGCAWdVPsoWoJ+jZSdU8BNmVa4KwMvzA7y6h9qN4z/Hg3l20yQZyzBjKOo43af8FavIBtVh8/aG1+d1hgw1ceSX3kk5g7lab5+gfE2N7PHUGL3N9dG/p+YNUZlVxbDwkXU61Q21K68TVBz3OFd0zm04Zi2tdsCaWnONEaMv9Ju2VzoH0w5potAOhdoObYM6cKp4cl5d4kR4TZDv0mBuiRcbaHgXIGDTpovhxAmoIDkPRsrXlFU+z66o3ThOR0WSr8lDUcoBtzhD0EQCebNM8sXSBWwONitHmWlogcEZelm/ybfvwG2bICdgg2/GChB4gM+jOmjKVqO6EG4CfNO5kge+PFukn22fYGF4+UIAtPAIDCeGNOSzYxdVFtxsME2d8eIDyDHWi4srimMGqzEfiQpn2ilUI51m3kK1QwxfCkXeBL7tKVSudzpWZAGNzChaPrq3/HTQSQOCe+BywzXwsBjp7MruK67ohR0jUoWEpx/QBU8O4gFZVGRZdtWlr5xPf5I4htH1XniDF+NVAeReHC8iKAcd9Dno3vz8QuVcZ+0AoOAhWC5KAJ5p1lFoQn/QS/gFdwKoypQbQePWToH+uC79CxHORZpD5iUdeNQDM5z0Q1nvTpT81M+pfuHD8le0Z26rgKa5HZimrFtgUV/wYHSA4ifdLjwSkA/3OGfUKYF7Ow6CVdoh6cVpUWnbWughL/IElx+FKs5BcIENml2ni5AXppHZLNFpevQHfN34GvqJt66CH33Rr8zGuWmLFzKzpMlroCgLIhojuXUqg2OaGDKF1nv37sXU5GRMTU27r56jv15aSpkhQxWhzXqZRXstOru6/BJZb29vHDhwwFs48aUAdAzo3mZFAV8h24WcJmwp/o7oSApEM/yqXfgNVCJM37affOFmelPjZSaK0lfB9mLLKW+xiHiKGAENc0ENFiC1tvwci+PFQI5AUqD2EgWC9QYoWlIDel0oUzplm2KI59bZWFB+nBymM5eW2QSRzUxZqEpjYPYsN0ekPMYilYzOSQrK403g655F/etSZlgAJgv8UVfoTEVKxeDwIlQxy2gQY2V6lA58eGLhPeVoWHjd0O/nsBgYBI8CyylZkg5Pzi3F4vK6N9WcXWQ9xkqu+xIvizxqlEGiUeEAmV6MBgbBYkHZiM+qK0rsNKjmIm8cEKencFWOsJtSAt13GoSSxsJ2w3JpAmeMsM76K/GebUJWOpE70VZQHjy591E+xxiED+53cWTHl1QkX6laGTJflvhscC35KungQn/CmfSUoHyOSJglyWdF7dKh66ogYijp/PssvCrfjlx3+fNZ/2jbu2VIz7z8/0xe0nbyZh4CNcPhx6GKRr9AB6SSJo2u4nFiMEhqV1yrKWFU1P9Hq/S/Q/a4RTra3dYcXa2N3ui2rmE7mpUJI0bHzBuL7MjPOksMGbNeDEbonJjZYsaLDod7O2O6Lo+kHjx2A7RTDzk63ZDxwciRh+tioIhL/U7DApPW76qzFBjzRxy2gCjatGehUyAOGDc7QYqjY6fd7MhM5WmnzqvyTP0XWjkDO+2yaEJ4LiM61JatlfAh2NgJbBKhPE4peuBRNTxRTnSCF3ieuZe8WFCPLDCkJGXZNMzgQQ5E0LlBe9KXvFDnyL3oJmU90LPcxKvKMwNi+pSvjKwpy6z7ihw7HldDFHLwN21FB9v4QAxyRm6WRSU7Hrlg5IHP1hTEtbXlS1Dsbm89UOdCp4WNY80ajoKdDwkTeCVAK6RTlkEsXFhfdV/qnxhogxb4I3DmkqPw7grc+U9C3tDmcd5KSPmJN/ihbFUevAAknf0c3Q+sSa/czSUwZmgol2WQNf1O5Wwpjr7A7aI6kAHw0EvqmVBoN2+gNHToKGm796SbP66rssQRSr9HetkQlvoFHgMkv9ShH30uM9H0gwR4di8BPsfkfyYd0pnRTYUb+JbLZ4LKSwbg5VdodvuAVgJ06tJtS8EyVxR9Mtc4PsCwQ6gyORMJQYmr8Gx29S/1J3Giy+QCDu2TTG5fxOnadAk2dohraMBxBx76xpl/yUNeJx42FV7yl0tGRm7H+N27/oIIcs5cJXCVdP6/A+lZgqVS/QP9cVBO2PHjx6Onu8cO244MdcAj9gOarZMqT42WPJwJa6vr0cgyDg1uWGOOfmFrc2805JD56+vr4/8Ca0+kK+5abGcAAAAASUVORK5CYII="/>
          <p:cNvSpPr>
            <a:spLocks noChangeAspect="1" noChangeArrowheads="1"/>
          </p:cNvSpPr>
          <p:nvPr/>
        </p:nvSpPr>
        <p:spPr bwMode="auto">
          <a:xfrm>
            <a:off x="4550314" y="2729688"/>
            <a:ext cx="1748711" cy="174871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449263" rtl="0" eaLnBrk="1" fontAlgn="base" latinLnBrk="0" hangingPunct="0">
              <a:lnSpc>
                <a:spcPct val="93000"/>
              </a:lnSpc>
              <a:spcBef>
                <a:spcPct val="0"/>
              </a:spcBef>
              <a:spcAft>
                <a:spcPct val="0"/>
              </a:spcAft>
              <a:buClr>
                <a:srgbClr val="000000"/>
              </a:buClr>
              <a:buSzPct val="100000"/>
              <a:buFont typeface="Times New Roman" panose="02020603050405020304" pitchFamily="18" charset="0"/>
              <a:buNone/>
              <a:tabLst/>
              <a:defRPr/>
            </a:pPr>
            <a:endParaRPr kumimoji="0" lang="fr-FR" sz="1800" b="0" i="0" u="none" strike="noStrike" kern="1200" cap="none" spc="0" normalizeH="0" baseline="0" noProof="0">
              <a:ln>
                <a:noFill/>
              </a:ln>
              <a:solidFill>
                <a:srgbClr val="FFFFFF"/>
              </a:solidFill>
              <a:effectLst/>
              <a:uLnTx/>
              <a:uFillTx/>
              <a:latin typeface="Arial" panose="020B0604020202020204" pitchFamily="34" charset="0"/>
              <a:ea typeface="Microsoft YaHei" panose="020B0503020204020204" pitchFamily="34" charset="-122"/>
              <a:cs typeface="+mn-cs"/>
            </a:endParaRPr>
          </a:p>
        </p:txBody>
      </p:sp>
      <p:pic>
        <p:nvPicPr>
          <p:cNvPr id="9" name="Image 8"/>
          <p:cNvPicPr>
            <a:picLocks noChangeAspect="1"/>
          </p:cNvPicPr>
          <p:nvPr/>
        </p:nvPicPr>
        <p:blipFill>
          <a:blip r:embed="rId8"/>
          <a:stretch>
            <a:fillRect/>
          </a:stretch>
        </p:blipFill>
        <p:spPr>
          <a:xfrm>
            <a:off x="5242096" y="1127777"/>
            <a:ext cx="3524071" cy="3512704"/>
          </a:xfrm>
          <a:prstGeom prst="rect">
            <a:avLst/>
          </a:prstGeom>
        </p:spPr>
      </p:pic>
      <p:sp>
        <p:nvSpPr>
          <p:cNvPr id="10" name="ZoneTexte 9"/>
          <p:cNvSpPr txBox="1"/>
          <p:nvPr/>
        </p:nvSpPr>
        <p:spPr>
          <a:xfrm>
            <a:off x="6357938" y="4478005"/>
            <a:ext cx="2378869" cy="392800"/>
          </a:xfrm>
          <a:prstGeom prst="rect">
            <a:avLst/>
          </a:prstGeom>
          <a:noFill/>
        </p:spPr>
        <p:txBody>
          <a:bodyPr wrap="square" rtlCol="0">
            <a:spAutoFit/>
          </a:bodyPr>
          <a:lstStyle/>
          <a:p>
            <a:pPr marL="0" marR="0" lvl="0" indent="0" algn="r" defTabSz="449263" rtl="0" eaLnBrk="1" fontAlgn="base" latinLnBrk="0" hangingPunct="0">
              <a:lnSpc>
                <a:spcPct val="93000"/>
              </a:lnSpc>
              <a:spcBef>
                <a:spcPct val="0"/>
              </a:spcBef>
              <a:spcAft>
                <a:spcPct val="0"/>
              </a:spcAft>
              <a:buClr>
                <a:srgbClr val="000000"/>
              </a:buClr>
              <a:buSzPct val="100000"/>
              <a:buFont typeface="Times New Roman" panose="02020603050405020304" pitchFamily="18" charset="0"/>
              <a:buNone/>
              <a:tabLst/>
              <a:defRPr/>
            </a:pPr>
            <a:r>
              <a:rPr kumimoji="0" lang="fr-FR" sz="700" b="1" i="0" u="none" strike="noStrike" kern="1200" cap="none" spc="0" normalizeH="0" baseline="0" noProof="0" dirty="0">
                <a:ln w="0"/>
                <a:solidFill>
                  <a:srgbClr val="000000"/>
                </a:solidFill>
                <a:effectLst/>
                <a:uLnTx/>
                <a:uFillTx/>
                <a:latin typeface="Arial" panose="020B0604020202020204" pitchFamily="34" charset="0"/>
                <a:ea typeface="Microsoft YaHei" panose="020B0503020204020204" pitchFamily="34" charset="-122"/>
                <a:cs typeface="+mn-cs"/>
              </a:rPr>
              <a:t>Atlas</a:t>
            </a:r>
            <a:r>
              <a:rPr kumimoji="0" lang="fr-FR" sz="700" b="1" i="0" u="none" strike="noStrike" kern="1200" cap="none" spc="0" normalizeH="0" noProof="0" dirty="0">
                <a:ln w="0"/>
                <a:solidFill>
                  <a:srgbClr val="000000"/>
                </a:solidFill>
                <a:effectLst/>
                <a:uLnTx/>
                <a:uFillTx/>
                <a:latin typeface="Arial" panose="020B0604020202020204" pitchFamily="34" charset="0"/>
                <a:ea typeface="Microsoft YaHei" panose="020B0503020204020204" pitchFamily="34" charset="-122"/>
                <a:cs typeface="+mn-cs"/>
              </a:rPr>
              <a:t> des quartiers</a:t>
            </a:r>
          </a:p>
          <a:p>
            <a:pPr marL="0" marR="0" lvl="0" indent="0" algn="r" defTabSz="449263" rtl="0" eaLnBrk="1" fontAlgn="base" latinLnBrk="0" hangingPunct="0">
              <a:lnSpc>
                <a:spcPct val="93000"/>
              </a:lnSpc>
              <a:spcBef>
                <a:spcPct val="0"/>
              </a:spcBef>
              <a:spcAft>
                <a:spcPct val="0"/>
              </a:spcAft>
              <a:buClr>
                <a:srgbClr val="000000"/>
              </a:buClr>
              <a:buSzPct val="100000"/>
              <a:buFont typeface="Times New Roman" panose="02020603050405020304" pitchFamily="18" charset="0"/>
              <a:buNone/>
              <a:tabLst/>
              <a:defRPr/>
            </a:pPr>
            <a:r>
              <a:rPr lang="fr-FR" sz="700" b="1" u="sng" dirty="0">
                <a:ln w="0"/>
                <a:solidFill>
                  <a:schemeClr val="accent6"/>
                </a:solidFill>
              </a:rPr>
              <a:t>http://pduisousse.tn/documents</a:t>
            </a:r>
            <a:endParaRPr kumimoji="0" lang="fr-FR" sz="700" b="1" i="0" u="sng" strike="noStrike" kern="1200" cap="none" spc="0" normalizeH="0" noProof="0" dirty="0">
              <a:ln w="0"/>
              <a:solidFill>
                <a:schemeClr val="accent6"/>
              </a:solidFill>
              <a:effectLst/>
              <a:uLnTx/>
              <a:uFillTx/>
              <a:latin typeface="Arial" panose="020B0604020202020204" pitchFamily="34" charset="0"/>
              <a:ea typeface="Microsoft YaHei" panose="020B0503020204020204" pitchFamily="34" charset="-122"/>
              <a:cs typeface="+mn-cs"/>
            </a:endParaRPr>
          </a:p>
          <a:p>
            <a:pPr marL="0" marR="0" lvl="0" indent="0" algn="l" defTabSz="449263" rtl="0" eaLnBrk="1" fontAlgn="base" latinLnBrk="0" hangingPunct="0">
              <a:lnSpc>
                <a:spcPct val="93000"/>
              </a:lnSpc>
              <a:spcBef>
                <a:spcPct val="0"/>
              </a:spcBef>
              <a:spcAft>
                <a:spcPct val="0"/>
              </a:spcAft>
              <a:buClr>
                <a:srgbClr val="000000"/>
              </a:buClr>
              <a:buSzPct val="100000"/>
              <a:buFont typeface="Times New Roman" panose="02020603050405020304" pitchFamily="18" charset="0"/>
              <a:buNone/>
              <a:tabLst/>
              <a:defRPr/>
            </a:pPr>
            <a:endParaRPr kumimoji="0" lang="fr-FR" sz="700" b="1" i="0" u="none" strike="noStrike" kern="1200" cap="none" spc="0" normalizeH="0" baseline="0" noProof="0" dirty="0">
              <a:ln w="0"/>
              <a:solidFill>
                <a:srgbClr val="000000"/>
              </a:solidFill>
              <a:effectLst/>
              <a:uLnTx/>
              <a:uFillTx/>
              <a:latin typeface="Arial" panose="020B0604020202020204" pitchFamily="34" charset="0"/>
              <a:ea typeface="Microsoft YaHei" panose="020B0503020204020204" pitchFamily="34" charset="-122"/>
              <a:cs typeface="+mn-cs"/>
            </a:endParaRPr>
          </a:p>
        </p:txBody>
      </p:sp>
    </p:spTree>
    <p:extLst>
      <p:ext uri="{BB962C8B-B14F-4D97-AF65-F5344CB8AC3E}">
        <p14:creationId xmlns:p14="http://schemas.microsoft.com/office/powerpoint/2010/main" val="4221567030"/>
      </p:ext>
    </p:extLst>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54" name="Rectangle 10">
            <a:extLst>
              <a:ext uri="{FF2B5EF4-FFF2-40B4-BE49-F238E27FC236}">
                <a16:creationId xmlns:a16="http://schemas.microsoft.com/office/drawing/2014/main" id="{E4759904-D94D-435A-A24D-8041A2209A9F}"/>
              </a:ext>
            </a:extLst>
          </p:cNvPr>
          <p:cNvSpPr>
            <a:spLocks noChangeArrowheads="1"/>
          </p:cNvSpPr>
          <p:nvPr/>
        </p:nvSpPr>
        <p:spPr bwMode="auto">
          <a:xfrm>
            <a:off x="1214942" y="601660"/>
            <a:ext cx="6637990" cy="3556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algn="l" defTabSz="449263" rtl="0" eaLnBrk="1" fontAlgn="base" latinLnBrk="0" hangingPunct="0">
              <a:lnSpc>
                <a:spcPct val="93000"/>
              </a:lnSpc>
              <a:spcBef>
                <a:spcPct val="0"/>
              </a:spcBef>
              <a:spcAft>
                <a:spcPct val="0"/>
              </a:spcAft>
              <a:buClr>
                <a:srgbClr val="000000"/>
              </a:buClr>
              <a:buSzPct val="100000"/>
              <a:buFont typeface="Times New Roman" panose="02020603050405020304" pitchFamily="18" charset="0"/>
              <a:buNone/>
              <a:tabLst/>
              <a:defRPr/>
            </a:pPr>
            <a:endParaRPr kumimoji="0" lang="it-IT" sz="1800" b="0" i="0" u="none" strike="noStrike" kern="1200" cap="none" spc="0" normalizeH="0" baseline="0" noProof="0">
              <a:ln>
                <a:noFill/>
              </a:ln>
              <a:solidFill>
                <a:srgbClr val="FFFFFF"/>
              </a:solidFill>
              <a:effectLst/>
              <a:uLnTx/>
              <a:uFillTx/>
              <a:latin typeface="Arial" panose="020B0604020202020204" pitchFamily="34" charset="0"/>
              <a:ea typeface="Microsoft YaHei" panose="020B0503020204020204" pitchFamily="34" charset="-122"/>
              <a:cs typeface="+mn-cs"/>
            </a:endParaRPr>
          </a:p>
        </p:txBody>
      </p:sp>
      <p:sp>
        <p:nvSpPr>
          <p:cNvPr id="6155" name="Rectangle 11">
            <a:extLst>
              <a:ext uri="{FF2B5EF4-FFF2-40B4-BE49-F238E27FC236}">
                <a16:creationId xmlns:a16="http://schemas.microsoft.com/office/drawing/2014/main" id="{72DC4E68-E81B-4D13-B770-C7F7AB2F4C05}"/>
              </a:ext>
            </a:extLst>
          </p:cNvPr>
          <p:cNvSpPr>
            <a:spLocks noChangeArrowheads="1"/>
          </p:cNvSpPr>
          <p:nvPr/>
        </p:nvSpPr>
        <p:spPr bwMode="auto">
          <a:xfrm>
            <a:off x="1208374" y="588960"/>
            <a:ext cx="5328784" cy="3508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algn="l" defTabSz="449263" rtl="0" eaLnBrk="1" fontAlgn="base" latinLnBrk="0" hangingPunct="0">
              <a:lnSpc>
                <a:spcPct val="93000"/>
              </a:lnSpc>
              <a:spcBef>
                <a:spcPct val="0"/>
              </a:spcBef>
              <a:spcAft>
                <a:spcPct val="0"/>
              </a:spcAft>
              <a:buClr>
                <a:srgbClr val="000000"/>
              </a:buClr>
              <a:buSzPct val="100000"/>
              <a:buFont typeface="Times New Roman" panose="02020603050405020304" pitchFamily="18" charset="0"/>
              <a:buNone/>
              <a:tabLst/>
              <a:defRPr/>
            </a:pPr>
            <a:endParaRPr kumimoji="0" lang="it-IT" sz="1800" b="0" i="0" u="none" strike="noStrike" kern="1200" cap="none" spc="0" normalizeH="0" baseline="0" noProof="0">
              <a:ln>
                <a:noFill/>
              </a:ln>
              <a:solidFill>
                <a:srgbClr val="FFFFFF"/>
              </a:solidFill>
              <a:effectLst/>
              <a:uLnTx/>
              <a:uFillTx/>
              <a:latin typeface="Arial" panose="020B0604020202020204" pitchFamily="34" charset="0"/>
              <a:ea typeface="Microsoft YaHei" panose="020B0503020204020204" pitchFamily="34" charset="-122"/>
              <a:cs typeface="+mn-cs"/>
            </a:endParaRPr>
          </a:p>
        </p:txBody>
      </p:sp>
      <p:sp>
        <p:nvSpPr>
          <p:cNvPr id="16" name="Rettangolo con angoli arrotondati 15">
            <a:extLst>
              <a:ext uri="{FF2B5EF4-FFF2-40B4-BE49-F238E27FC236}">
                <a16:creationId xmlns:a16="http://schemas.microsoft.com/office/drawing/2014/main" id="{87B9A4ED-E083-47B4-BB79-9BCD79465D68}"/>
              </a:ext>
            </a:extLst>
          </p:cNvPr>
          <p:cNvSpPr/>
          <p:nvPr/>
        </p:nvSpPr>
        <p:spPr bwMode="auto">
          <a:xfrm>
            <a:off x="0" y="60395"/>
            <a:ext cx="10080625" cy="422910"/>
          </a:xfrm>
          <a:prstGeom prst="roundRect">
            <a:avLst/>
          </a:prstGeom>
          <a:solidFill>
            <a:srgbClr val="52B0B6"/>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449263" rtl="0" eaLnBrk="1" fontAlgn="base" latinLnBrk="0" hangingPunct="0">
              <a:lnSpc>
                <a:spcPct val="93000"/>
              </a:lnSpc>
              <a:spcBef>
                <a:spcPct val="0"/>
              </a:spcBef>
              <a:spcAft>
                <a:spcPct val="0"/>
              </a:spcAft>
              <a:buClr>
                <a:srgbClr val="000000"/>
              </a:buClr>
              <a:buSzPct val="100000"/>
              <a:buFont typeface="Times New Roman" panose="02020603050405020304" pitchFamily="18" charset="0"/>
              <a:buNone/>
              <a:tabLst/>
              <a:defRPr/>
            </a:pPr>
            <a:endParaRPr kumimoji="0" lang="it-IT" sz="1800" b="0" i="0" u="none" strike="noStrike" kern="1200" cap="none" spc="0" normalizeH="0" baseline="0" noProof="0">
              <a:ln>
                <a:noFill/>
              </a:ln>
              <a:solidFill>
                <a:srgbClr val="FFFFFF"/>
              </a:solidFill>
              <a:effectLst/>
              <a:uLnTx/>
              <a:uFillTx/>
              <a:latin typeface="Arial" panose="020B0604020202020204" pitchFamily="34" charset="0"/>
              <a:ea typeface="Microsoft YaHei" panose="020B0503020204020204" pitchFamily="34" charset="-122"/>
              <a:cs typeface="+mn-cs"/>
            </a:endParaRPr>
          </a:p>
        </p:txBody>
      </p:sp>
      <p:sp>
        <p:nvSpPr>
          <p:cNvPr id="18" name="CasellaDiTesto 17">
            <a:extLst>
              <a:ext uri="{FF2B5EF4-FFF2-40B4-BE49-F238E27FC236}">
                <a16:creationId xmlns:a16="http://schemas.microsoft.com/office/drawing/2014/main" id="{2520915D-8F2E-480A-9EB1-133ED10B56F8}"/>
              </a:ext>
            </a:extLst>
          </p:cNvPr>
          <p:cNvSpPr txBox="1"/>
          <p:nvPr/>
        </p:nvSpPr>
        <p:spPr>
          <a:xfrm>
            <a:off x="138061" y="34784"/>
            <a:ext cx="9720834" cy="448521"/>
          </a:xfrm>
          <a:prstGeom prst="rect">
            <a:avLst/>
          </a:prstGeom>
          <a:noFill/>
        </p:spPr>
        <p:txBody>
          <a:bodyPr wrap="square">
            <a:spAutoFit/>
          </a:bodyPr>
          <a:lstStyle/>
          <a:p>
            <a:pPr marL="269875" marR="0" lvl="0" indent="0" algn="l" defTabSz="449263" rtl="0" eaLnBrk="1" fontAlgn="base" latinLnBrk="0" hangingPunct="0">
              <a:lnSpc>
                <a:spcPct val="115000"/>
              </a:lnSpc>
              <a:spcBef>
                <a:spcPct val="0"/>
              </a:spcBef>
              <a:spcAft>
                <a:spcPct val="0"/>
              </a:spcAft>
              <a:buClr>
                <a:srgbClr val="000000"/>
              </a:buClr>
              <a:buSzPct val="100000"/>
              <a:buFont typeface="Times New Roman" panose="02020603050405020304" pitchFamily="18" charset="0"/>
              <a:buNone/>
              <a:tabLst/>
              <a:defRPr/>
            </a:pPr>
            <a:r>
              <a:rPr kumimoji="0" lang="en-GB" sz="2200" b="1" i="0" u="none" strike="noStrike" kern="1200" cap="none" spc="0" normalizeH="0" baseline="0" noProof="0" dirty="0">
                <a:ln>
                  <a:noFill/>
                </a:ln>
                <a:solidFill>
                  <a:srgbClr val="FFFFFF"/>
                </a:solidFill>
                <a:effectLst/>
                <a:uLnTx/>
                <a:uFillTx/>
                <a:latin typeface="Arial" panose="020B0604020202020204" pitchFamily="34" charset="0"/>
                <a:ea typeface="Microsoft YaHei" panose="020B0503020204020204" pitchFamily="34" charset="-122"/>
                <a:cs typeface="+mn-cs"/>
              </a:rPr>
              <a:t>Sélection du bâtiment </a:t>
            </a:r>
            <a:endParaRPr kumimoji="0" lang="it-IT" sz="2200" b="1" i="0" u="none" strike="noStrike" kern="1200" cap="none" spc="0" normalizeH="0" baseline="0" noProof="0" dirty="0">
              <a:ln>
                <a:noFill/>
              </a:ln>
              <a:solidFill>
                <a:srgbClr val="FFFFFF"/>
              </a:solidFill>
              <a:effectLst/>
              <a:uLnTx/>
              <a:uFillTx/>
              <a:latin typeface="Arial" panose="020B0604020202020204" pitchFamily="34" charset="0"/>
              <a:ea typeface="Microsoft YaHei" panose="020B0503020204020204" pitchFamily="34" charset="-122"/>
              <a:cs typeface="+mn-cs"/>
            </a:endParaRPr>
          </a:p>
        </p:txBody>
      </p:sp>
      <p:pic>
        <p:nvPicPr>
          <p:cNvPr id="23" name="Picture 1">
            <a:extLst>
              <a:ext uri="{FF2B5EF4-FFF2-40B4-BE49-F238E27FC236}">
                <a16:creationId xmlns:a16="http://schemas.microsoft.com/office/drawing/2014/main" id="{59FF3332-8E45-4B77-B2AA-8F24CE948FB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5188326"/>
            <a:ext cx="433388" cy="490537"/>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4" name="Rectangle 2">
            <a:extLst>
              <a:ext uri="{FF2B5EF4-FFF2-40B4-BE49-F238E27FC236}">
                <a16:creationId xmlns:a16="http://schemas.microsoft.com/office/drawing/2014/main" id="{2E2DA7CA-14E6-4332-9477-08984BA14F96}"/>
              </a:ext>
            </a:extLst>
          </p:cNvPr>
          <p:cNvSpPr>
            <a:spLocks noChangeArrowheads="1"/>
          </p:cNvSpPr>
          <p:nvPr/>
        </p:nvSpPr>
        <p:spPr bwMode="auto">
          <a:xfrm>
            <a:off x="-88439" y="5297194"/>
            <a:ext cx="566738" cy="2190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5pPr>
            <a:lvl6pPr marL="25146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6pPr>
            <a:lvl7pPr marL="29718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7pPr>
            <a:lvl8pPr marL="34290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8pPr>
            <a:lvl9pPr marL="38862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9pPr>
          </a:lstStyle>
          <a:p>
            <a:pPr marL="0" marR="0" lvl="0" indent="0" algn="ctr" defTabSz="449263" rtl="0" eaLnBrk="1" fontAlgn="base" latinLnBrk="0" hangingPunct="1">
              <a:lnSpc>
                <a:spcPct val="100000"/>
              </a:lnSpc>
              <a:spcBef>
                <a:spcPct val="0"/>
              </a:spcBef>
              <a:spcAft>
                <a:spcPct val="0"/>
              </a:spcAft>
              <a:buClrTx/>
              <a:buSzPct val="100000"/>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fld id="{A491B69D-095B-45A8-903F-33AB5F241E37}" type="slidenum">
              <a:rPr kumimoji="0" lang="it-IT" altLang="it-IT" sz="900" b="0" i="0" u="none" strike="noStrike" kern="1200" cap="none" spc="0" normalizeH="0" baseline="0" noProof="0">
                <a:ln>
                  <a:noFill/>
                </a:ln>
                <a:solidFill>
                  <a:srgbClr val="FFFFFF"/>
                </a:solidFill>
                <a:effectLst/>
                <a:uLnTx/>
                <a:uFillTx/>
                <a:latin typeface="din"/>
                <a:ea typeface="Microsoft YaHei" panose="020B0503020204020204" pitchFamily="34" charset="-122"/>
                <a:cs typeface="+mn-cs"/>
              </a:rPr>
              <a:pPr marL="0" marR="0" lvl="0" indent="0" algn="ctr" defTabSz="449263" rtl="0" eaLnBrk="1" fontAlgn="base" latinLnBrk="0" hangingPunct="1">
                <a:lnSpc>
                  <a:spcPct val="100000"/>
                </a:lnSpc>
                <a:spcBef>
                  <a:spcPct val="0"/>
                </a:spcBef>
                <a:spcAft>
                  <a:spcPct val="0"/>
                </a:spcAft>
                <a:buClrTx/>
                <a:buSzPct val="100000"/>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t>6</a:t>
            </a:fld>
            <a:endParaRPr kumimoji="0" lang="it-IT" altLang="it-IT" sz="900" b="0" i="0" u="none" strike="noStrike" kern="1200" cap="none" spc="0" normalizeH="0" baseline="0" noProof="0" dirty="0">
              <a:ln>
                <a:noFill/>
              </a:ln>
              <a:solidFill>
                <a:srgbClr val="FFFFFF"/>
              </a:solidFill>
              <a:effectLst/>
              <a:uLnTx/>
              <a:uFillTx/>
              <a:latin typeface="din"/>
              <a:ea typeface="Microsoft YaHei" panose="020B0503020204020204" pitchFamily="34" charset="-122"/>
              <a:cs typeface="+mn-cs"/>
            </a:endParaRPr>
          </a:p>
        </p:txBody>
      </p:sp>
      <p:grpSp>
        <p:nvGrpSpPr>
          <p:cNvPr id="33" name="Gruppo 32">
            <a:extLst>
              <a:ext uri="{FF2B5EF4-FFF2-40B4-BE49-F238E27FC236}">
                <a16:creationId xmlns:a16="http://schemas.microsoft.com/office/drawing/2014/main" id="{432D458E-4FBF-4C34-B779-B55CD0C3E693}"/>
              </a:ext>
            </a:extLst>
          </p:cNvPr>
          <p:cNvGrpSpPr/>
          <p:nvPr/>
        </p:nvGrpSpPr>
        <p:grpSpPr>
          <a:xfrm>
            <a:off x="8335632" y="5085715"/>
            <a:ext cx="1998515" cy="525488"/>
            <a:chOff x="1430485" y="5013244"/>
            <a:chExt cx="2186475" cy="574910"/>
          </a:xfrm>
        </p:grpSpPr>
        <p:pic>
          <p:nvPicPr>
            <p:cNvPr id="34" name="Immagine 33">
              <a:extLst>
                <a:ext uri="{FF2B5EF4-FFF2-40B4-BE49-F238E27FC236}">
                  <a16:creationId xmlns:a16="http://schemas.microsoft.com/office/drawing/2014/main" id="{84D593C7-6218-4079-95A6-1E173F2232AF}"/>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531581" y="5013244"/>
              <a:ext cx="1748332" cy="365571"/>
            </a:xfrm>
            <a:prstGeom prst="rect">
              <a:avLst/>
            </a:prstGeom>
          </p:spPr>
        </p:pic>
        <p:pic>
          <p:nvPicPr>
            <p:cNvPr id="35" name="Immagine 34">
              <a:extLst>
                <a:ext uri="{FF2B5EF4-FFF2-40B4-BE49-F238E27FC236}">
                  <a16:creationId xmlns:a16="http://schemas.microsoft.com/office/drawing/2014/main" id="{1A03A735-2D26-46B3-959A-2561E9EA3EA9}"/>
                </a:ext>
              </a:extLst>
            </p:cNvPr>
            <p:cNvPicPr>
              <a:picLocks noChangeAspect="1"/>
            </p:cNvPicPr>
            <p:nvPr/>
          </p:nvPicPr>
          <p:blipFill>
            <a:blip r:embed="rId5" cstate="print"/>
            <a:stretch>
              <a:fillRect/>
            </a:stretch>
          </p:blipFill>
          <p:spPr>
            <a:xfrm>
              <a:off x="1530568" y="5388104"/>
              <a:ext cx="186825" cy="200050"/>
            </a:xfrm>
            <a:prstGeom prst="rect">
              <a:avLst/>
            </a:prstGeom>
          </p:spPr>
        </p:pic>
        <p:sp>
          <p:nvSpPr>
            <p:cNvPr id="36" name="CasellaDiTesto 35">
              <a:extLst>
                <a:ext uri="{FF2B5EF4-FFF2-40B4-BE49-F238E27FC236}">
                  <a16:creationId xmlns:a16="http://schemas.microsoft.com/office/drawing/2014/main" id="{20890564-B2BA-4D20-B2C7-7E9DC99D551B}"/>
                </a:ext>
              </a:extLst>
            </p:cNvPr>
            <p:cNvSpPr txBox="1"/>
            <p:nvPr/>
          </p:nvSpPr>
          <p:spPr>
            <a:xfrm>
              <a:off x="1430485" y="5358382"/>
              <a:ext cx="2186475" cy="225639"/>
            </a:xfrm>
            <a:prstGeom prst="rect">
              <a:avLst/>
            </a:prstGeom>
            <a:noFill/>
          </p:spPr>
          <p:txBody>
            <a:bodyPr wrap="square">
              <a:spAutoFit/>
            </a:bodyPr>
            <a:lstStyle/>
            <a:p>
              <a:pPr marL="269875" marR="0" lvl="0" indent="0" algn="l" defTabSz="449263" rtl="0" eaLnBrk="1" fontAlgn="base" latinLnBrk="0" hangingPunct="0">
                <a:lnSpc>
                  <a:spcPct val="115000"/>
                </a:lnSpc>
                <a:spcBef>
                  <a:spcPct val="0"/>
                </a:spcBef>
                <a:spcAft>
                  <a:spcPct val="0"/>
                </a:spcAft>
                <a:buClr>
                  <a:srgbClr val="000000"/>
                </a:buClr>
                <a:buSzPct val="100000"/>
                <a:buFont typeface="Times New Roman" panose="02020603050405020304" pitchFamily="18" charset="0"/>
                <a:buNone/>
                <a:tabLst/>
                <a:defRPr/>
              </a:pPr>
              <a:r>
                <a:rPr kumimoji="0" lang="en-GB" sz="800" b="0" i="0" u="none" strike="noStrike" kern="1200" cap="none" spc="0" normalizeH="0" baseline="0" noProof="0" dirty="0">
                  <a:ln>
                    <a:noFill/>
                  </a:ln>
                  <a:solidFill>
                    <a:srgbClr val="538135"/>
                  </a:solidFill>
                  <a:effectLst/>
                  <a:uLnTx/>
                  <a:uFillTx/>
                  <a:latin typeface="Calibri" panose="020F0502020204030204" pitchFamily="34" charset="0"/>
                  <a:ea typeface="Times New Roman" panose="02020603050405020304" pitchFamily="18" charset="0"/>
                  <a:cs typeface="Times New Roman" panose="02020603050405020304" pitchFamily="18" charset="0"/>
                </a:rPr>
                <a:t>Villes MED durables</a:t>
              </a:r>
              <a:endParaRPr kumimoji="0" lang="it-IT" sz="800" b="0" i="0" u="none" strike="noStrike" kern="1200" cap="none" spc="0" normalizeH="0" baseline="0" noProof="0" dirty="0">
                <a:ln>
                  <a:noFill/>
                </a:ln>
                <a:solidFill>
                  <a:srgbClr val="FFFFFF"/>
                </a:solidFill>
                <a:effectLst/>
                <a:uLnTx/>
                <a:uFillTx/>
                <a:latin typeface="Calibri" panose="020F0502020204030204" pitchFamily="34" charset="0"/>
                <a:ea typeface="Times New Roman" panose="02020603050405020304" pitchFamily="18" charset="0"/>
                <a:cs typeface="Times New Roman" panose="02020603050405020304" pitchFamily="18" charset="0"/>
              </a:endParaRPr>
            </a:p>
          </p:txBody>
        </p:sp>
      </p:grpSp>
      <p:pic>
        <p:nvPicPr>
          <p:cNvPr id="2" name="Graphic 7">
            <a:extLst>
              <a:ext uri="{FF2B5EF4-FFF2-40B4-BE49-F238E27FC236}">
                <a16:creationId xmlns:a16="http://schemas.microsoft.com/office/drawing/2014/main" id="{42747820-F306-23A9-1136-42C96DA27C73}"/>
              </a:ext>
            </a:extLst>
          </p:cNvPr>
          <p:cNvPicPr>
            <a:picLocks noChangeAspect="1"/>
          </p:cNvPicPr>
          <p:nvPr/>
        </p:nvPicPr>
        <p:blipFill>
          <a:blip r:embed="rId6" cstate="print">
            <a:extLst>
              <a:ext uri="{96DAC541-7B7A-43D3-8B79-37D633B846F1}">
                <asvg:svgBlip xmlns="" xmlns:asvg="http://schemas.microsoft.com/office/drawing/2016/SVG/main" r:embed="rId7"/>
              </a:ext>
            </a:extLst>
          </a:blip>
          <a:stretch>
            <a:fillRect/>
          </a:stretch>
        </p:blipFill>
        <p:spPr>
          <a:xfrm>
            <a:off x="8698995" y="533303"/>
            <a:ext cx="1283324" cy="1406131"/>
          </a:xfrm>
          <a:prstGeom prst="rect">
            <a:avLst/>
          </a:prstGeom>
        </p:spPr>
      </p:pic>
      <p:sp>
        <p:nvSpPr>
          <p:cNvPr id="3" name="Rettangolo 2">
            <a:extLst>
              <a:ext uri="{FF2B5EF4-FFF2-40B4-BE49-F238E27FC236}">
                <a16:creationId xmlns:a16="http://schemas.microsoft.com/office/drawing/2014/main" id="{F5774A8E-484F-84E5-1BCF-FF4868758697}"/>
              </a:ext>
            </a:extLst>
          </p:cNvPr>
          <p:cNvSpPr/>
          <p:nvPr/>
        </p:nvSpPr>
        <p:spPr bwMode="auto">
          <a:xfrm>
            <a:off x="8766167" y="781622"/>
            <a:ext cx="1283324" cy="311835"/>
          </a:xfrm>
          <a:prstGeom prst="rect">
            <a:avLst/>
          </a:prstGeom>
          <a:noFill/>
          <a:ln w="19050" cap="flat" cmpd="sng" algn="ctr">
            <a:solidFill>
              <a:srgbClr val="FFC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449263" rtl="0" eaLnBrk="1" fontAlgn="base" latinLnBrk="0" hangingPunct="0">
              <a:lnSpc>
                <a:spcPct val="93000"/>
              </a:lnSpc>
              <a:spcBef>
                <a:spcPct val="0"/>
              </a:spcBef>
              <a:spcAft>
                <a:spcPct val="0"/>
              </a:spcAft>
              <a:buClr>
                <a:srgbClr val="000000"/>
              </a:buClr>
              <a:buSzPct val="100000"/>
              <a:buFont typeface="Times New Roman" panose="02020603050405020304" pitchFamily="18" charset="0"/>
              <a:buNone/>
              <a:tabLst/>
              <a:defRPr/>
            </a:pPr>
            <a:endParaRPr kumimoji="0" lang="it-IT" sz="1800" b="0" i="0" u="none" strike="noStrike" kern="1200" cap="none" spc="0" normalizeH="0" baseline="0" noProof="0">
              <a:ln>
                <a:noFill/>
              </a:ln>
              <a:solidFill>
                <a:srgbClr val="FFFFFF"/>
              </a:solidFill>
              <a:effectLst/>
              <a:uLnTx/>
              <a:uFillTx/>
              <a:latin typeface="Arial" panose="020B0604020202020204" pitchFamily="34" charset="0"/>
              <a:ea typeface="Microsoft YaHei" panose="020B0503020204020204" pitchFamily="34" charset="-122"/>
              <a:cs typeface="+mn-cs"/>
            </a:endParaRPr>
          </a:p>
        </p:txBody>
      </p:sp>
      <p:sp>
        <p:nvSpPr>
          <p:cNvPr id="4" name="Rectangle 12">
            <a:extLst>
              <a:ext uri="{FF2B5EF4-FFF2-40B4-BE49-F238E27FC236}">
                <a16:creationId xmlns:a16="http://schemas.microsoft.com/office/drawing/2014/main" id="{10A96DF7-9B64-B6C7-2022-94A29E6C1190}"/>
              </a:ext>
            </a:extLst>
          </p:cNvPr>
          <p:cNvSpPr>
            <a:spLocks noChangeArrowheads="1"/>
          </p:cNvSpPr>
          <p:nvPr/>
        </p:nvSpPr>
        <p:spPr bwMode="auto">
          <a:xfrm>
            <a:off x="3108960" y="5313652"/>
            <a:ext cx="5010078" cy="4127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5pPr>
            <a:lvl6pPr marL="25146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6pPr>
            <a:lvl7pPr marL="29718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7pPr>
            <a:lvl8pPr marL="34290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8pPr>
            <a:lvl9pPr marL="38862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9pPr>
          </a:lstStyle>
          <a:p>
            <a:pPr marL="0" marR="0" lvl="0" indent="0" algn="l" defTabSz="449263" rtl="0" eaLnBrk="1" fontAlgn="base" latinLnBrk="0" hangingPunct="1">
              <a:lnSpc>
                <a:spcPct val="115000"/>
              </a:lnSpc>
              <a:spcBef>
                <a:spcPct val="0"/>
              </a:spcBef>
              <a:spcAft>
                <a:spcPct val="0"/>
              </a:spcAft>
              <a:buClrTx/>
              <a:buSzPct val="100000"/>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kumimoji="0" lang="en-US" altLang="it-IT" sz="900" b="0" i="0" u="none" strike="noStrike" kern="1200" cap="none" spc="0" normalizeH="0" baseline="0" noProof="0" dirty="0">
                <a:ln>
                  <a:noFill/>
                </a:ln>
                <a:solidFill>
                  <a:srgbClr val="000000"/>
                </a:solidFill>
                <a:effectLst/>
                <a:uLnTx/>
                <a:uFillTx/>
                <a:latin typeface="din" charset="0"/>
                <a:ea typeface="Microsoft YaHei" panose="020B0503020204020204" pitchFamily="34" charset="-122"/>
                <a:cs typeface="DejaVu Sans" charset="0"/>
              </a:rPr>
              <a:t>MODULE DE FORMATION 6 - PRÉSENTATION DES ÉTUDES DE CAS PILOTES</a:t>
            </a:r>
            <a:endParaRPr kumimoji="0" lang="it-IT" altLang="it-IT" sz="900" b="0" i="0" u="none" strike="noStrike" kern="1200" cap="none" spc="0" normalizeH="0" baseline="0" noProof="0" dirty="0">
              <a:ln>
                <a:noFill/>
              </a:ln>
              <a:solidFill>
                <a:srgbClr val="000000"/>
              </a:solidFill>
              <a:effectLst/>
              <a:uLnTx/>
              <a:uFillTx/>
              <a:latin typeface="din" charset="0"/>
              <a:ea typeface="Microsoft YaHei" panose="020B0503020204020204" pitchFamily="34" charset="-122"/>
              <a:cs typeface="DejaVu Sans" charset="0"/>
            </a:endParaRPr>
          </a:p>
        </p:txBody>
      </p:sp>
      <p:pic>
        <p:nvPicPr>
          <p:cNvPr id="5" name="Image 4"/>
          <p:cNvPicPr>
            <a:picLocks noChangeAspect="1"/>
          </p:cNvPicPr>
          <p:nvPr/>
        </p:nvPicPr>
        <p:blipFill>
          <a:blip r:embed="rId8"/>
          <a:stretch>
            <a:fillRect/>
          </a:stretch>
        </p:blipFill>
        <p:spPr>
          <a:xfrm>
            <a:off x="4970076" y="657990"/>
            <a:ext cx="3493337" cy="4427725"/>
          </a:xfrm>
          <a:prstGeom prst="rect">
            <a:avLst/>
          </a:prstGeom>
        </p:spPr>
      </p:pic>
      <p:graphicFrame>
        <p:nvGraphicFramePr>
          <p:cNvPr id="6" name="Tableau 5"/>
          <p:cNvGraphicFramePr>
            <a:graphicFrameLocks noGrp="1"/>
          </p:cNvGraphicFramePr>
          <p:nvPr/>
        </p:nvGraphicFramePr>
        <p:xfrm>
          <a:off x="138060" y="657990"/>
          <a:ext cx="4580709" cy="4274008"/>
        </p:xfrm>
        <a:graphic>
          <a:graphicData uri="http://schemas.openxmlformats.org/drawingml/2006/table">
            <a:tbl>
              <a:tblPr firstRow="1" firstCol="1" bandRow="1">
                <a:tableStyleId>{5C22544A-7EE6-4342-B048-85BDC9FD1C3A}</a:tableStyleId>
              </a:tblPr>
              <a:tblGrid>
                <a:gridCol w="2154330">
                  <a:extLst>
                    <a:ext uri="{9D8B030D-6E8A-4147-A177-3AD203B41FA5}">
                      <a16:colId xmlns:a16="http://schemas.microsoft.com/office/drawing/2014/main" val="612849726"/>
                    </a:ext>
                  </a:extLst>
                </a:gridCol>
                <a:gridCol w="2426379">
                  <a:extLst>
                    <a:ext uri="{9D8B030D-6E8A-4147-A177-3AD203B41FA5}">
                      <a16:colId xmlns:a16="http://schemas.microsoft.com/office/drawing/2014/main" val="2298703223"/>
                    </a:ext>
                  </a:extLst>
                </a:gridCol>
              </a:tblGrid>
              <a:tr h="209699">
                <a:tc>
                  <a:txBody>
                    <a:bodyPr/>
                    <a:lstStyle/>
                    <a:p>
                      <a:pPr>
                        <a:lnSpc>
                          <a:spcPct val="107000"/>
                        </a:lnSpc>
                        <a:spcAft>
                          <a:spcPts val="800"/>
                        </a:spcAft>
                      </a:pPr>
                      <a:r>
                        <a:rPr lang="fr-FR" sz="700" dirty="0">
                          <a:effectLst/>
                        </a:rPr>
                        <a:t>Adresse </a:t>
                      </a:r>
                      <a:endParaRPr lang="fr-FR" sz="700" dirty="0">
                        <a:effectLst/>
                        <a:latin typeface="Calibri" panose="020F0502020204030204" pitchFamily="34" charset="0"/>
                        <a:ea typeface="Calibri" panose="020F0502020204030204" pitchFamily="34" charset="0"/>
                        <a:cs typeface="Arial" panose="020B0604020202020204" pitchFamily="34" charset="0"/>
                      </a:endParaRPr>
                    </a:p>
                  </a:txBody>
                  <a:tcPr marL="0" marR="0" marT="0" marB="0"/>
                </a:tc>
                <a:tc>
                  <a:txBody>
                    <a:bodyPr/>
                    <a:lstStyle/>
                    <a:p>
                      <a:pPr>
                        <a:lnSpc>
                          <a:spcPct val="107000"/>
                        </a:lnSpc>
                        <a:spcAft>
                          <a:spcPts val="800"/>
                        </a:spcAft>
                      </a:pPr>
                      <a:r>
                        <a:rPr lang="fr-FR" sz="700" dirty="0">
                          <a:effectLst/>
                        </a:rPr>
                        <a:t>Boulevard Yasser Arafat Sahloul 3 </a:t>
                      </a:r>
                      <a:endParaRPr lang="fr-FR" sz="700" dirty="0">
                        <a:effectLst/>
                        <a:latin typeface="Calibri" panose="020F0502020204030204" pitchFamily="34" charset="0"/>
                        <a:ea typeface="Calibri" panose="020F0502020204030204" pitchFamily="34" charset="0"/>
                        <a:cs typeface="Arial" panose="020B0604020202020204" pitchFamily="34" charset="0"/>
                      </a:endParaRPr>
                    </a:p>
                  </a:txBody>
                  <a:tcPr marL="0" marR="0" marT="0" marB="0"/>
                </a:tc>
                <a:extLst>
                  <a:ext uri="{0D108BD9-81ED-4DB2-BD59-A6C34878D82A}">
                    <a16:rowId xmlns:a16="http://schemas.microsoft.com/office/drawing/2014/main" val="3234448390"/>
                  </a:ext>
                </a:extLst>
              </a:tr>
              <a:tr h="225233">
                <a:tc>
                  <a:txBody>
                    <a:bodyPr/>
                    <a:lstStyle/>
                    <a:p>
                      <a:pPr>
                        <a:lnSpc>
                          <a:spcPct val="107000"/>
                        </a:lnSpc>
                        <a:spcAft>
                          <a:spcPts val="800"/>
                        </a:spcAft>
                      </a:pPr>
                      <a:r>
                        <a:rPr lang="fr-FR" sz="700">
                          <a:effectLst/>
                        </a:rPr>
                        <a:t>Utilisation réelle du bâtiment </a:t>
                      </a:r>
                      <a:endParaRPr lang="fr-FR" sz="700">
                        <a:effectLst/>
                        <a:latin typeface="Calibri" panose="020F0502020204030204" pitchFamily="34" charset="0"/>
                        <a:ea typeface="Calibri" panose="020F0502020204030204" pitchFamily="34" charset="0"/>
                        <a:cs typeface="Arial" panose="020B0604020202020204" pitchFamily="34" charset="0"/>
                      </a:endParaRPr>
                    </a:p>
                  </a:txBody>
                  <a:tcPr marL="0" marR="0" marT="0" marB="0"/>
                </a:tc>
                <a:tc>
                  <a:txBody>
                    <a:bodyPr/>
                    <a:lstStyle/>
                    <a:p>
                      <a:pPr>
                        <a:lnSpc>
                          <a:spcPct val="107000"/>
                        </a:lnSpc>
                        <a:spcAft>
                          <a:spcPts val="800"/>
                        </a:spcAft>
                      </a:pPr>
                      <a:r>
                        <a:rPr lang="fr-FR" sz="700" dirty="0">
                          <a:effectLst/>
                        </a:rPr>
                        <a:t>Édifice du district de Sahloul</a:t>
                      </a:r>
                      <a:endParaRPr lang="fr-FR" sz="700" dirty="0">
                        <a:effectLst/>
                        <a:latin typeface="Calibri" panose="020F0502020204030204" pitchFamily="34" charset="0"/>
                        <a:ea typeface="Calibri" panose="020F0502020204030204" pitchFamily="34" charset="0"/>
                        <a:cs typeface="Arial" panose="020B0604020202020204" pitchFamily="34" charset="0"/>
                      </a:endParaRPr>
                    </a:p>
                  </a:txBody>
                  <a:tcPr marL="0" marR="0" marT="0" marB="0"/>
                </a:tc>
                <a:extLst>
                  <a:ext uri="{0D108BD9-81ED-4DB2-BD59-A6C34878D82A}">
                    <a16:rowId xmlns:a16="http://schemas.microsoft.com/office/drawing/2014/main" val="2730944637"/>
                  </a:ext>
                </a:extLst>
              </a:tr>
              <a:tr h="225233">
                <a:tc>
                  <a:txBody>
                    <a:bodyPr/>
                    <a:lstStyle/>
                    <a:p>
                      <a:pPr>
                        <a:lnSpc>
                          <a:spcPct val="107000"/>
                        </a:lnSpc>
                        <a:spcAft>
                          <a:spcPts val="800"/>
                        </a:spcAft>
                      </a:pPr>
                      <a:r>
                        <a:rPr lang="fr-FR" sz="700">
                          <a:effectLst/>
                        </a:rPr>
                        <a:t>Histoire du bâtiment </a:t>
                      </a:r>
                      <a:endParaRPr lang="fr-FR" sz="700">
                        <a:effectLst/>
                        <a:latin typeface="Calibri" panose="020F0502020204030204" pitchFamily="34" charset="0"/>
                        <a:ea typeface="Calibri" panose="020F0502020204030204" pitchFamily="34" charset="0"/>
                        <a:cs typeface="Arial" panose="020B0604020202020204" pitchFamily="34" charset="0"/>
                      </a:endParaRPr>
                    </a:p>
                  </a:txBody>
                  <a:tcPr marL="0" marR="0" marT="0" marB="0"/>
                </a:tc>
                <a:tc>
                  <a:txBody>
                    <a:bodyPr/>
                    <a:lstStyle/>
                    <a:p>
                      <a:pPr>
                        <a:lnSpc>
                          <a:spcPct val="107000"/>
                        </a:lnSpc>
                        <a:spcAft>
                          <a:spcPts val="800"/>
                        </a:spcAft>
                      </a:pPr>
                      <a:r>
                        <a:rPr lang="fr-FR" sz="700" dirty="0">
                          <a:effectLst/>
                        </a:rPr>
                        <a:t>—</a:t>
                      </a:r>
                      <a:endParaRPr lang="fr-FR" sz="700" dirty="0">
                        <a:effectLst/>
                        <a:latin typeface="Calibri" panose="020F0502020204030204" pitchFamily="34" charset="0"/>
                        <a:ea typeface="Calibri" panose="020F0502020204030204" pitchFamily="34" charset="0"/>
                        <a:cs typeface="Arial" panose="020B0604020202020204" pitchFamily="34" charset="0"/>
                      </a:endParaRPr>
                    </a:p>
                  </a:txBody>
                  <a:tcPr marL="0" marR="0" marT="0" marB="0"/>
                </a:tc>
                <a:extLst>
                  <a:ext uri="{0D108BD9-81ED-4DB2-BD59-A6C34878D82A}">
                    <a16:rowId xmlns:a16="http://schemas.microsoft.com/office/drawing/2014/main" val="1103819137"/>
                  </a:ext>
                </a:extLst>
              </a:tr>
              <a:tr h="225233">
                <a:tc>
                  <a:txBody>
                    <a:bodyPr/>
                    <a:lstStyle/>
                    <a:p>
                      <a:pPr>
                        <a:lnSpc>
                          <a:spcPct val="107000"/>
                        </a:lnSpc>
                        <a:spcAft>
                          <a:spcPts val="800"/>
                        </a:spcAft>
                      </a:pPr>
                      <a:r>
                        <a:rPr lang="en-US" sz="700">
                          <a:effectLst/>
                        </a:rPr>
                        <a:t>Niveau de dégradation du bâtiment </a:t>
                      </a:r>
                      <a:endParaRPr lang="fr-FR" sz="700">
                        <a:effectLst/>
                        <a:latin typeface="Calibri" panose="020F0502020204030204" pitchFamily="34" charset="0"/>
                        <a:ea typeface="Calibri" panose="020F0502020204030204" pitchFamily="34" charset="0"/>
                        <a:cs typeface="Arial" panose="020B0604020202020204" pitchFamily="34" charset="0"/>
                      </a:endParaRPr>
                    </a:p>
                  </a:txBody>
                  <a:tcPr marL="0" marR="0" marT="0" marB="0"/>
                </a:tc>
                <a:tc>
                  <a:txBody>
                    <a:bodyPr/>
                    <a:lstStyle/>
                    <a:p>
                      <a:pPr>
                        <a:lnSpc>
                          <a:spcPct val="107000"/>
                        </a:lnSpc>
                        <a:spcAft>
                          <a:spcPts val="800"/>
                        </a:spcAft>
                      </a:pPr>
                      <a:r>
                        <a:rPr lang="fr-FR" sz="700" dirty="0">
                          <a:effectLst/>
                        </a:rPr>
                        <a:t>Nouveau bâtiment</a:t>
                      </a:r>
                      <a:endParaRPr lang="fr-FR" sz="700" dirty="0">
                        <a:effectLst/>
                        <a:latin typeface="Calibri" panose="020F0502020204030204" pitchFamily="34" charset="0"/>
                        <a:ea typeface="Calibri" panose="020F0502020204030204" pitchFamily="34" charset="0"/>
                        <a:cs typeface="Arial" panose="020B0604020202020204" pitchFamily="34" charset="0"/>
                      </a:endParaRPr>
                    </a:p>
                  </a:txBody>
                  <a:tcPr marL="0" marR="0" marT="0" marB="0"/>
                </a:tc>
                <a:extLst>
                  <a:ext uri="{0D108BD9-81ED-4DB2-BD59-A6C34878D82A}">
                    <a16:rowId xmlns:a16="http://schemas.microsoft.com/office/drawing/2014/main" val="3383452997"/>
                  </a:ext>
                </a:extLst>
              </a:tr>
              <a:tr h="225233">
                <a:tc>
                  <a:txBody>
                    <a:bodyPr/>
                    <a:lstStyle/>
                    <a:p>
                      <a:pPr>
                        <a:lnSpc>
                          <a:spcPct val="107000"/>
                        </a:lnSpc>
                        <a:spcAft>
                          <a:spcPts val="800"/>
                        </a:spcAft>
                      </a:pPr>
                      <a:r>
                        <a:rPr lang="fr-FR" sz="700">
                          <a:effectLst/>
                        </a:rPr>
                        <a:t>Propriétaire </a:t>
                      </a:r>
                      <a:endParaRPr lang="fr-FR" sz="700">
                        <a:effectLst/>
                        <a:latin typeface="Calibri" panose="020F0502020204030204" pitchFamily="34" charset="0"/>
                        <a:ea typeface="Calibri" panose="020F0502020204030204" pitchFamily="34" charset="0"/>
                        <a:cs typeface="Arial" panose="020B0604020202020204" pitchFamily="34" charset="0"/>
                      </a:endParaRPr>
                    </a:p>
                  </a:txBody>
                  <a:tcPr marL="0" marR="0" marT="0" marB="0"/>
                </a:tc>
                <a:tc>
                  <a:txBody>
                    <a:bodyPr/>
                    <a:lstStyle/>
                    <a:p>
                      <a:pPr>
                        <a:lnSpc>
                          <a:spcPct val="107000"/>
                        </a:lnSpc>
                        <a:spcAft>
                          <a:spcPts val="800"/>
                        </a:spcAft>
                      </a:pPr>
                      <a:r>
                        <a:rPr lang="fr-FR" sz="700" dirty="0">
                          <a:effectLst/>
                        </a:rPr>
                        <a:t>Municipalité de Sousse </a:t>
                      </a:r>
                      <a:endParaRPr lang="fr-FR" sz="700" dirty="0">
                        <a:effectLst/>
                        <a:latin typeface="Calibri" panose="020F0502020204030204" pitchFamily="34" charset="0"/>
                        <a:ea typeface="Calibri" panose="020F0502020204030204" pitchFamily="34" charset="0"/>
                        <a:cs typeface="Arial" panose="020B0604020202020204" pitchFamily="34" charset="0"/>
                      </a:endParaRPr>
                    </a:p>
                  </a:txBody>
                  <a:tcPr marL="0" marR="0" marT="0" marB="0"/>
                </a:tc>
                <a:extLst>
                  <a:ext uri="{0D108BD9-81ED-4DB2-BD59-A6C34878D82A}">
                    <a16:rowId xmlns:a16="http://schemas.microsoft.com/office/drawing/2014/main" val="757265938"/>
                  </a:ext>
                </a:extLst>
              </a:tr>
              <a:tr h="225233">
                <a:tc>
                  <a:txBody>
                    <a:bodyPr/>
                    <a:lstStyle/>
                    <a:p>
                      <a:pPr>
                        <a:lnSpc>
                          <a:spcPct val="107000"/>
                        </a:lnSpc>
                        <a:spcAft>
                          <a:spcPts val="800"/>
                        </a:spcAft>
                      </a:pPr>
                      <a:r>
                        <a:rPr lang="fr-FR" sz="700" dirty="0">
                          <a:effectLst/>
                        </a:rPr>
                        <a:t>Année de construction </a:t>
                      </a:r>
                      <a:endParaRPr lang="fr-FR" sz="700" dirty="0">
                        <a:effectLst/>
                        <a:latin typeface="Calibri" panose="020F0502020204030204" pitchFamily="34" charset="0"/>
                        <a:ea typeface="Calibri" panose="020F0502020204030204" pitchFamily="34" charset="0"/>
                        <a:cs typeface="Arial" panose="020B0604020202020204" pitchFamily="34" charset="0"/>
                      </a:endParaRPr>
                    </a:p>
                  </a:txBody>
                  <a:tcPr marL="0" marR="0" marT="0" marB="0"/>
                </a:tc>
                <a:tc>
                  <a:txBody>
                    <a:bodyPr/>
                    <a:lstStyle/>
                    <a:p>
                      <a:pPr>
                        <a:lnSpc>
                          <a:spcPct val="107000"/>
                        </a:lnSpc>
                        <a:spcAft>
                          <a:spcPts val="800"/>
                        </a:spcAft>
                      </a:pPr>
                      <a:r>
                        <a:rPr lang="fr-FR" sz="700" dirty="0">
                          <a:effectLst/>
                        </a:rPr>
                        <a:t>2022 </a:t>
                      </a:r>
                      <a:endParaRPr lang="fr-FR" sz="700" dirty="0">
                        <a:effectLst/>
                        <a:latin typeface="Calibri" panose="020F0502020204030204" pitchFamily="34" charset="0"/>
                        <a:ea typeface="Calibri" panose="020F0502020204030204" pitchFamily="34" charset="0"/>
                        <a:cs typeface="Arial" panose="020B0604020202020204" pitchFamily="34" charset="0"/>
                      </a:endParaRPr>
                    </a:p>
                  </a:txBody>
                  <a:tcPr marL="0" marR="0" marT="0" marB="0"/>
                </a:tc>
                <a:extLst>
                  <a:ext uri="{0D108BD9-81ED-4DB2-BD59-A6C34878D82A}">
                    <a16:rowId xmlns:a16="http://schemas.microsoft.com/office/drawing/2014/main" val="1034560368"/>
                  </a:ext>
                </a:extLst>
              </a:tr>
              <a:tr h="716882">
                <a:tc>
                  <a:txBody>
                    <a:bodyPr/>
                    <a:lstStyle/>
                    <a:p>
                      <a:pPr>
                        <a:lnSpc>
                          <a:spcPct val="107000"/>
                        </a:lnSpc>
                        <a:spcAft>
                          <a:spcPts val="800"/>
                        </a:spcAft>
                      </a:pPr>
                      <a:r>
                        <a:rPr lang="fr-FR" sz="700">
                          <a:effectLst/>
                        </a:rPr>
                        <a:t>Méthode de construction </a:t>
                      </a:r>
                      <a:endParaRPr lang="fr-FR" sz="700">
                        <a:effectLst/>
                        <a:latin typeface="Calibri" panose="020F0502020204030204" pitchFamily="34" charset="0"/>
                        <a:ea typeface="Calibri" panose="020F0502020204030204" pitchFamily="34" charset="0"/>
                        <a:cs typeface="Arial" panose="020B0604020202020204" pitchFamily="34" charset="0"/>
                      </a:endParaRPr>
                    </a:p>
                  </a:txBody>
                  <a:tcPr marL="0" marR="0" marT="0" marB="0"/>
                </a:tc>
                <a:tc>
                  <a:txBody>
                    <a:bodyPr/>
                    <a:lstStyle/>
                    <a:p>
                      <a:pPr>
                        <a:lnSpc>
                          <a:spcPct val="107000"/>
                        </a:lnSpc>
                        <a:spcAft>
                          <a:spcPts val="800"/>
                        </a:spcAft>
                      </a:pPr>
                      <a:r>
                        <a:rPr lang="fr-FR" sz="700" dirty="0">
                          <a:effectLst/>
                        </a:rPr>
                        <a:t>Structure en béton armé, murs extérieurs faits de doubles cloisons creuses en brique. Les dalles sont 16+5 dalles. Le cloisonnement intérieur est fait de briques plâtrées. La menuiserie est en aluminium mono-</a:t>
                      </a:r>
                      <a:r>
                        <a:rPr lang="fr-FR" sz="700" dirty="0" err="1">
                          <a:effectLst/>
                        </a:rPr>
                        <a:t>vitré</a:t>
                      </a:r>
                      <a:endParaRPr lang="fr-FR" sz="700" dirty="0">
                        <a:effectLst/>
                        <a:latin typeface="Calibri" panose="020F0502020204030204" pitchFamily="34" charset="0"/>
                        <a:ea typeface="Calibri" panose="020F0502020204030204" pitchFamily="34" charset="0"/>
                        <a:cs typeface="Arial" panose="020B0604020202020204" pitchFamily="34" charset="0"/>
                      </a:endParaRPr>
                    </a:p>
                  </a:txBody>
                  <a:tcPr marL="0" marR="0" marT="0" marB="0"/>
                </a:tc>
                <a:extLst>
                  <a:ext uri="{0D108BD9-81ED-4DB2-BD59-A6C34878D82A}">
                    <a16:rowId xmlns:a16="http://schemas.microsoft.com/office/drawing/2014/main" val="2310319865"/>
                  </a:ext>
                </a:extLst>
              </a:tr>
              <a:tr h="225233">
                <a:tc>
                  <a:txBody>
                    <a:bodyPr/>
                    <a:lstStyle/>
                    <a:p>
                      <a:pPr>
                        <a:lnSpc>
                          <a:spcPct val="107000"/>
                        </a:lnSpc>
                        <a:spcAft>
                          <a:spcPts val="800"/>
                        </a:spcAft>
                      </a:pPr>
                      <a:r>
                        <a:rPr lang="en-US" sz="700">
                          <a:effectLst/>
                        </a:rPr>
                        <a:t>Nombre de niveaux au-dessus de la terre </a:t>
                      </a:r>
                      <a:endParaRPr lang="fr-FR" sz="700">
                        <a:effectLst/>
                        <a:latin typeface="Calibri" panose="020F0502020204030204" pitchFamily="34" charset="0"/>
                        <a:ea typeface="Calibri" panose="020F0502020204030204" pitchFamily="34" charset="0"/>
                        <a:cs typeface="Arial" panose="020B0604020202020204" pitchFamily="34" charset="0"/>
                      </a:endParaRPr>
                    </a:p>
                  </a:txBody>
                  <a:tcPr marL="0" marR="0" marT="0" marB="0"/>
                </a:tc>
                <a:tc>
                  <a:txBody>
                    <a:bodyPr/>
                    <a:lstStyle/>
                    <a:p>
                      <a:pPr>
                        <a:lnSpc>
                          <a:spcPct val="107000"/>
                        </a:lnSpc>
                        <a:spcAft>
                          <a:spcPts val="800"/>
                        </a:spcAft>
                      </a:pPr>
                      <a:r>
                        <a:rPr lang="fr-FR" sz="700" dirty="0">
                          <a:effectLst/>
                        </a:rPr>
                        <a:t>1 </a:t>
                      </a:r>
                      <a:endParaRPr lang="fr-FR" sz="700" dirty="0">
                        <a:effectLst/>
                        <a:latin typeface="Calibri" panose="020F0502020204030204" pitchFamily="34" charset="0"/>
                        <a:ea typeface="Calibri" panose="020F0502020204030204" pitchFamily="34" charset="0"/>
                        <a:cs typeface="Arial" panose="020B0604020202020204" pitchFamily="34" charset="0"/>
                      </a:endParaRPr>
                    </a:p>
                  </a:txBody>
                  <a:tcPr marL="0" marR="0" marT="0" marB="0"/>
                </a:tc>
                <a:extLst>
                  <a:ext uri="{0D108BD9-81ED-4DB2-BD59-A6C34878D82A}">
                    <a16:rowId xmlns:a16="http://schemas.microsoft.com/office/drawing/2014/main" val="1399152938"/>
                  </a:ext>
                </a:extLst>
              </a:tr>
              <a:tr h="225233">
                <a:tc>
                  <a:txBody>
                    <a:bodyPr/>
                    <a:lstStyle/>
                    <a:p>
                      <a:pPr>
                        <a:lnSpc>
                          <a:spcPct val="107000"/>
                        </a:lnSpc>
                        <a:spcAft>
                          <a:spcPts val="800"/>
                        </a:spcAft>
                      </a:pPr>
                      <a:r>
                        <a:rPr lang="fr-FR" sz="700">
                          <a:effectLst/>
                        </a:rPr>
                        <a:t>Nombre de niveaux souterrains </a:t>
                      </a:r>
                      <a:endParaRPr lang="fr-FR" sz="700">
                        <a:effectLst/>
                        <a:latin typeface="Calibri" panose="020F0502020204030204" pitchFamily="34" charset="0"/>
                        <a:ea typeface="Calibri" panose="020F0502020204030204" pitchFamily="34" charset="0"/>
                        <a:cs typeface="Arial" panose="020B0604020202020204" pitchFamily="34" charset="0"/>
                      </a:endParaRPr>
                    </a:p>
                  </a:txBody>
                  <a:tcPr marL="0" marR="0" marT="0" marB="0"/>
                </a:tc>
                <a:tc>
                  <a:txBody>
                    <a:bodyPr/>
                    <a:lstStyle/>
                    <a:p>
                      <a:pPr>
                        <a:lnSpc>
                          <a:spcPct val="107000"/>
                        </a:lnSpc>
                        <a:spcAft>
                          <a:spcPts val="800"/>
                        </a:spcAft>
                      </a:pPr>
                      <a:r>
                        <a:rPr lang="fr-FR" sz="700" dirty="0">
                          <a:effectLst/>
                        </a:rPr>
                        <a:t>0 </a:t>
                      </a:r>
                      <a:endParaRPr lang="fr-FR" sz="700" dirty="0">
                        <a:effectLst/>
                        <a:latin typeface="Calibri" panose="020F0502020204030204" pitchFamily="34" charset="0"/>
                        <a:ea typeface="Calibri" panose="020F0502020204030204" pitchFamily="34" charset="0"/>
                        <a:cs typeface="Arial" panose="020B0604020202020204" pitchFamily="34" charset="0"/>
                      </a:endParaRPr>
                    </a:p>
                  </a:txBody>
                  <a:tcPr marL="0" marR="0" marT="0" marB="0"/>
                </a:tc>
                <a:extLst>
                  <a:ext uri="{0D108BD9-81ED-4DB2-BD59-A6C34878D82A}">
                    <a16:rowId xmlns:a16="http://schemas.microsoft.com/office/drawing/2014/main" val="2196381408"/>
                  </a:ext>
                </a:extLst>
              </a:tr>
              <a:tr h="225233">
                <a:tc>
                  <a:txBody>
                    <a:bodyPr/>
                    <a:lstStyle/>
                    <a:p>
                      <a:pPr>
                        <a:lnSpc>
                          <a:spcPct val="107000"/>
                        </a:lnSpc>
                        <a:spcAft>
                          <a:spcPts val="800"/>
                        </a:spcAft>
                      </a:pPr>
                      <a:r>
                        <a:rPr lang="fr-FR" sz="700" dirty="0">
                          <a:effectLst/>
                        </a:rPr>
                        <a:t>Système de chauffage </a:t>
                      </a:r>
                      <a:endParaRPr lang="fr-FR" sz="700" dirty="0">
                        <a:effectLst/>
                        <a:latin typeface="Calibri" panose="020F0502020204030204" pitchFamily="34" charset="0"/>
                        <a:ea typeface="Calibri" panose="020F0502020204030204" pitchFamily="34" charset="0"/>
                        <a:cs typeface="Arial" panose="020B0604020202020204" pitchFamily="34" charset="0"/>
                      </a:endParaRPr>
                    </a:p>
                  </a:txBody>
                  <a:tcPr marL="0" marR="0" marT="0" marB="0"/>
                </a:tc>
                <a:tc>
                  <a:txBody>
                    <a:bodyPr/>
                    <a:lstStyle/>
                    <a:p>
                      <a:pPr>
                        <a:lnSpc>
                          <a:spcPct val="107000"/>
                        </a:lnSpc>
                        <a:spcAft>
                          <a:spcPts val="800"/>
                        </a:spcAft>
                      </a:pPr>
                      <a:r>
                        <a:rPr lang="fr-FR" sz="700" dirty="0">
                          <a:effectLst/>
                        </a:rPr>
                        <a:t>Chauffage central au gaz naturel</a:t>
                      </a:r>
                      <a:endParaRPr lang="fr-FR" sz="700" dirty="0">
                        <a:effectLst/>
                        <a:latin typeface="Calibri" panose="020F0502020204030204" pitchFamily="34" charset="0"/>
                        <a:ea typeface="Calibri" panose="020F0502020204030204" pitchFamily="34" charset="0"/>
                        <a:cs typeface="Arial" panose="020B0604020202020204" pitchFamily="34" charset="0"/>
                      </a:endParaRPr>
                    </a:p>
                  </a:txBody>
                  <a:tcPr marL="0" marR="0" marT="0" marB="0"/>
                </a:tc>
                <a:extLst>
                  <a:ext uri="{0D108BD9-81ED-4DB2-BD59-A6C34878D82A}">
                    <a16:rowId xmlns:a16="http://schemas.microsoft.com/office/drawing/2014/main" val="3409427812"/>
                  </a:ext>
                </a:extLst>
              </a:tr>
              <a:tr h="225233">
                <a:tc>
                  <a:txBody>
                    <a:bodyPr/>
                    <a:lstStyle/>
                    <a:p>
                      <a:pPr>
                        <a:lnSpc>
                          <a:spcPct val="107000"/>
                        </a:lnSpc>
                        <a:spcAft>
                          <a:spcPts val="800"/>
                        </a:spcAft>
                      </a:pPr>
                      <a:r>
                        <a:rPr lang="fr-FR" sz="700">
                          <a:effectLst/>
                        </a:rPr>
                        <a:t>Système de refroidissement </a:t>
                      </a:r>
                      <a:endParaRPr lang="fr-FR" sz="700">
                        <a:effectLst/>
                        <a:latin typeface="Calibri" panose="020F0502020204030204" pitchFamily="34" charset="0"/>
                        <a:ea typeface="Calibri" panose="020F0502020204030204" pitchFamily="34" charset="0"/>
                        <a:cs typeface="Arial" panose="020B0604020202020204" pitchFamily="34" charset="0"/>
                      </a:endParaRPr>
                    </a:p>
                  </a:txBody>
                  <a:tcPr marL="0" marR="0" marT="0" marB="0"/>
                </a:tc>
                <a:tc>
                  <a:txBody>
                    <a:bodyPr/>
                    <a:lstStyle/>
                    <a:p>
                      <a:pPr>
                        <a:lnSpc>
                          <a:spcPct val="107000"/>
                        </a:lnSpc>
                        <a:spcAft>
                          <a:spcPts val="800"/>
                        </a:spcAft>
                      </a:pPr>
                      <a:r>
                        <a:rPr lang="fr-FR" sz="700" dirty="0">
                          <a:effectLst/>
                        </a:rPr>
                        <a:t>Climatiseurs à système divisé</a:t>
                      </a:r>
                      <a:endParaRPr lang="fr-FR" sz="700" dirty="0">
                        <a:effectLst/>
                        <a:latin typeface="Calibri" panose="020F0502020204030204" pitchFamily="34" charset="0"/>
                        <a:ea typeface="Calibri" panose="020F0502020204030204" pitchFamily="34" charset="0"/>
                        <a:cs typeface="Arial" panose="020B0604020202020204" pitchFamily="34" charset="0"/>
                      </a:endParaRPr>
                    </a:p>
                  </a:txBody>
                  <a:tcPr marL="0" marR="0" marT="0" marB="0"/>
                </a:tc>
                <a:extLst>
                  <a:ext uri="{0D108BD9-81ED-4DB2-BD59-A6C34878D82A}">
                    <a16:rowId xmlns:a16="http://schemas.microsoft.com/office/drawing/2014/main" val="4194502978"/>
                  </a:ext>
                </a:extLst>
              </a:tr>
              <a:tr h="225233">
                <a:tc>
                  <a:txBody>
                    <a:bodyPr/>
                    <a:lstStyle/>
                    <a:p>
                      <a:pPr>
                        <a:lnSpc>
                          <a:spcPct val="107000"/>
                        </a:lnSpc>
                        <a:spcAft>
                          <a:spcPts val="800"/>
                        </a:spcAft>
                      </a:pPr>
                      <a:r>
                        <a:rPr lang="fr-FR" sz="700">
                          <a:effectLst/>
                        </a:rPr>
                        <a:t>système DHW </a:t>
                      </a:r>
                      <a:endParaRPr lang="fr-FR" sz="700">
                        <a:effectLst/>
                        <a:latin typeface="Calibri" panose="020F0502020204030204" pitchFamily="34" charset="0"/>
                        <a:ea typeface="Calibri" panose="020F0502020204030204" pitchFamily="34" charset="0"/>
                        <a:cs typeface="Arial" panose="020B0604020202020204" pitchFamily="34" charset="0"/>
                      </a:endParaRPr>
                    </a:p>
                  </a:txBody>
                  <a:tcPr marL="0" marR="0" marT="0" marB="0"/>
                </a:tc>
                <a:tc>
                  <a:txBody>
                    <a:bodyPr/>
                    <a:lstStyle/>
                    <a:p>
                      <a:pPr>
                        <a:lnSpc>
                          <a:spcPct val="107000"/>
                        </a:lnSpc>
                        <a:spcAft>
                          <a:spcPts val="800"/>
                        </a:spcAft>
                      </a:pPr>
                      <a:r>
                        <a:rPr lang="fr-FR" sz="700" dirty="0">
                          <a:effectLst/>
                          <a:latin typeface="Calibri" panose="020F0502020204030204" pitchFamily="34" charset="0"/>
                          <a:ea typeface="Calibri" panose="020F0502020204030204" pitchFamily="34" charset="0"/>
                          <a:cs typeface="Arial" panose="020B0604020202020204" pitchFamily="34" charset="0"/>
                        </a:rPr>
                        <a:t>—</a:t>
                      </a:r>
                    </a:p>
                  </a:txBody>
                  <a:tcPr marL="0" marR="0" marT="0" marB="0"/>
                </a:tc>
                <a:extLst>
                  <a:ext uri="{0D108BD9-81ED-4DB2-BD59-A6C34878D82A}">
                    <a16:rowId xmlns:a16="http://schemas.microsoft.com/office/drawing/2014/main" val="2984041458"/>
                  </a:ext>
                </a:extLst>
              </a:tr>
              <a:tr h="225233">
                <a:tc>
                  <a:txBody>
                    <a:bodyPr/>
                    <a:lstStyle/>
                    <a:p>
                      <a:pPr>
                        <a:lnSpc>
                          <a:spcPct val="107000"/>
                        </a:lnSpc>
                        <a:spcAft>
                          <a:spcPts val="800"/>
                        </a:spcAft>
                      </a:pPr>
                      <a:r>
                        <a:rPr lang="fr-FR" sz="700">
                          <a:effectLst/>
                        </a:rPr>
                        <a:t>Système de ventilation </a:t>
                      </a:r>
                      <a:endParaRPr lang="fr-FR" sz="700">
                        <a:effectLst/>
                        <a:latin typeface="Calibri" panose="020F0502020204030204" pitchFamily="34" charset="0"/>
                        <a:ea typeface="Calibri" panose="020F0502020204030204" pitchFamily="34" charset="0"/>
                        <a:cs typeface="Arial" panose="020B0604020202020204" pitchFamily="34" charset="0"/>
                      </a:endParaRPr>
                    </a:p>
                  </a:txBody>
                  <a:tcPr marL="0" marR="0" marT="0" marB="0"/>
                </a:tc>
                <a:tc>
                  <a:txBody>
                    <a:bodyPr/>
                    <a:lstStyle/>
                    <a:p>
                      <a:pPr>
                        <a:lnSpc>
                          <a:spcPct val="107000"/>
                        </a:lnSpc>
                        <a:spcAft>
                          <a:spcPts val="800"/>
                        </a:spcAft>
                      </a:pPr>
                      <a:r>
                        <a:rPr lang="fr-FR" sz="700" dirty="0">
                          <a:effectLst/>
                        </a:rPr>
                        <a:t>Naturel </a:t>
                      </a:r>
                      <a:endParaRPr lang="fr-FR" sz="700" dirty="0">
                        <a:effectLst/>
                        <a:latin typeface="Calibri" panose="020F0502020204030204" pitchFamily="34" charset="0"/>
                        <a:ea typeface="Calibri" panose="020F0502020204030204" pitchFamily="34" charset="0"/>
                        <a:cs typeface="Arial" panose="020B0604020202020204" pitchFamily="34" charset="0"/>
                      </a:endParaRPr>
                    </a:p>
                  </a:txBody>
                  <a:tcPr marL="0" marR="0" marT="0" marB="0"/>
                </a:tc>
                <a:extLst>
                  <a:ext uri="{0D108BD9-81ED-4DB2-BD59-A6C34878D82A}">
                    <a16:rowId xmlns:a16="http://schemas.microsoft.com/office/drawing/2014/main" val="1798449783"/>
                  </a:ext>
                </a:extLst>
              </a:tr>
              <a:tr h="225233">
                <a:tc>
                  <a:txBody>
                    <a:bodyPr/>
                    <a:lstStyle/>
                    <a:p>
                      <a:pPr>
                        <a:lnSpc>
                          <a:spcPct val="107000"/>
                        </a:lnSpc>
                        <a:spcAft>
                          <a:spcPts val="800"/>
                        </a:spcAft>
                      </a:pPr>
                      <a:r>
                        <a:rPr lang="fr-FR" sz="700" dirty="0">
                          <a:effectLst/>
                        </a:rPr>
                        <a:t>Système d'éclairage </a:t>
                      </a:r>
                      <a:endParaRPr lang="fr-FR" sz="700" dirty="0">
                        <a:effectLst/>
                        <a:latin typeface="Calibri" panose="020F0502020204030204" pitchFamily="34" charset="0"/>
                        <a:ea typeface="Calibri" panose="020F0502020204030204" pitchFamily="34" charset="0"/>
                        <a:cs typeface="Arial" panose="020B0604020202020204" pitchFamily="34" charset="0"/>
                      </a:endParaRPr>
                    </a:p>
                  </a:txBody>
                  <a:tcPr marL="0" marR="0" marT="0" marB="0"/>
                </a:tc>
                <a:tc>
                  <a:txBody>
                    <a:bodyPr/>
                    <a:lstStyle/>
                    <a:p>
                      <a:pPr>
                        <a:lnSpc>
                          <a:spcPct val="107000"/>
                        </a:lnSpc>
                        <a:spcAft>
                          <a:spcPts val="800"/>
                        </a:spcAft>
                      </a:pPr>
                      <a:r>
                        <a:rPr lang="fr-FR" sz="700" dirty="0">
                          <a:effectLst/>
                        </a:rPr>
                        <a:t>Lampes LED </a:t>
                      </a:r>
                      <a:endParaRPr lang="fr-FR" sz="700" dirty="0">
                        <a:effectLst/>
                        <a:latin typeface="Calibri" panose="020F0502020204030204" pitchFamily="34" charset="0"/>
                        <a:ea typeface="Calibri" panose="020F0502020204030204" pitchFamily="34" charset="0"/>
                        <a:cs typeface="Arial" panose="020B0604020202020204" pitchFamily="34" charset="0"/>
                      </a:endParaRPr>
                    </a:p>
                  </a:txBody>
                  <a:tcPr marL="0" marR="0" marT="0" marB="0"/>
                </a:tc>
                <a:extLst>
                  <a:ext uri="{0D108BD9-81ED-4DB2-BD59-A6C34878D82A}">
                    <a16:rowId xmlns:a16="http://schemas.microsoft.com/office/drawing/2014/main" val="1861193042"/>
                  </a:ext>
                </a:extLst>
              </a:tr>
              <a:tr h="225233">
                <a:tc>
                  <a:txBody>
                    <a:bodyPr/>
                    <a:lstStyle/>
                    <a:p>
                      <a:pPr>
                        <a:lnSpc>
                          <a:spcPct val="107000"/>
                        </a:lnSpc>
                        <a:spcAft>
                          <a:spcPts val="800"/>
                        </a:spcAft>
                      </a:pPr>
                      <a:r>
                        <a:rPr lang="fr-FR" sz="700">
                          <a:effectLst/>
                        </a:rPr>
                        <a:t>Valeur U moyenne </a:t>
                      </a:r>
                      <a:endParaRPr lang="fr-FR" sz="700">
                        <a:effectLst/>
                        <a:latin typeface="Calibri" panose="020F0502020204030204" pitchFamily="34" charset="0"/>
                        <a:ea typeface="Calibri" panose="020F0502020204030204" pitchFamily="34" charset="0"/>
                        <a:cs typeface="Arial" panose="020B0604020202020204" pitchFamily="34" charset="0"/>
                      </a:endParaRPr>
                    </a:p>
                  </a:txBody>
                  <a:tcPr marL="0" marR="0" marT="0" marB="0"/>
                </a:tc>
                <a:tc>
                  <a:txBody>
                    <a:bodyPr/>
                    <a:lstStyle/>
                    <a:p>
                      <a:pPr>
                        <a:lnSpc>
                          <a:spcPct val="107000"/>
                        </a:lnSpc>
                        <a:spcAft>
                          <a:spcPts val="800"/>
                        </a:spcAft>
                      </a:pPr>
                      <a:r>
                        <a:rPr lang="fr-FR" sz="700" dirty="0">
                          <a:effectLst/>
                        </a:rPr>
                        <a:t>1,1081 </a:t>
                      </a:r>
                      <a:endParaRPr lang="fr-FR" sz="700" dirty="0">
                        <a:effectLst/>
                        <a:latin typeface="Calibri" panose="020F0502020204030204" pitchFamily="34" charset="0"/>
                        <a:ea typeface="Calibri" panose="020F0502020204030204" pitchFamily="34" charset="0"/>
                        <a:cs typeface="Arial" panose="020B0604020202020204" pitchFamily="34" charset="0"/>
                      </a:endParaRPr>
                    </a:p>
                  </a:txBody>
                  <a:tcPr marL="0" marR="0" marT="0" marB="0"/>
                </a:tc>
                <a:extLst>
                  <a:ext uri="{0D108BD9-81ED-4DB2-BD59-A6C34878D82A}">
                    <a16:rowId xmlns:a16="http://schemas.microsoft.com/office/drawing/2014/main" val="3378157570"/>
                  </a:ext>
                </a:extLst>
              </a:tr>
              <a:tr h="209699">
                <a:tc>
                  <a:txBody>
                    <a:bodyPr/>
                    <a:lstStyle/>
                    <a:p>
                      <a:pPr>
                        <a:lnSpc>
                          <a:spcPct val="107000"/>
                        </a:lnSpc>
                        <a:spcAft>
                          <a:spcPts val="800"/>
                        </a:spcAft>
                      </a:pPr>
                      <a:r>
                        <a:rPr lang="fr-FR" sz="700">
                          <a:effectLst/>
                        </a:rPr>
                        <a:t>Nombre d'occupants </a:t>
                      </a:r>
                      <a:endParaRPr lang="fr-FR" sz="700">
                        <a:effectLst/>
                        <a:latin typeface="Calibri" panose="020F0502020204030204" pitchFamily="34" charset="0"/>
                        <a:ea typeface="Calibri" panose="020F0502020204030204" pitchFamily="34" charset="0"/>
                        <a:cs typeface="Arial" panose="020B0604020202020204" pitchFamily="34" charset="0"/>
                      </a:endParaRPr>
                    </a:p>
                  </a:txBody>
                  <a:tcPr marL="0" marR="0" marT="0" marB="0"/>
                </a:tc>
                <a:tc>
                  <a:txBody>
                    <a:bodyPr/>
                    <a:lstStyle/>
                    <a:p>
                      <a:pPr>
                        <a:lnSpc>
                          <a:spcPct val="107000"/>
                        </a:lnSpc>
                        <a:spcAft>
                          <a:spcPts val="800"/>
                        </a:spcAft>
                      </a:pPr>
                      <a:r>
                        <a:rPr lang="fr-FR" sz="700" dirty="0">
                          <a:effectLst/>
                        </a:rPr>
                        <a:t>20 </a:t>
                      </a:r>
                      <a:endParaRPr lang="fr-FR" sz="700" dirty="0">
                        <a:effectLst/>
                        <a:latin typeface="Calibri" panose="020F0502020204030204" pitchFamily="34" charset="0"/>
                        <a:ea typeface="Calibri" panose="020F0502020204030204" pitchFamily="34" charset="0"/>
                        <a:cs typeface="Arial" panose="020B0604020202020204" pitchFamily="34" charset="0"/>
                      </a:endParaRPr>
                    </a:p>
                  </a:txBody>
                  <a:tcPr marL="0" marR="0" marT="0" marB="0"/>
                </a:tc>
                <a:extLst>
                  <a:ext uri="{0D108BD9-81ED-4DB2-BD59-A6C34878D82A}">
                    <a16:rowId xmlns:a16="http://schemas.microsoft.com/office/drawing/2014/main" val="1496279254"/>
                  </a:ext>
                </a:extLst>
              </a:tr>
              <a:tr h="209699">
                <a:tc>
                  <a:txBody>
                    <a:bodyPr/>
                    <a:lstStyle/>
                    <a:p>
                      <a:pPr>
                        <a:lnSpc>
                          <a:spcPct val="107000"/>
                        </a:lnSpc>
                        <a:spcAft>
                          <a:spcPts val="800"/>
                        </a:spcAft>
                      </a:pPr>
                      <a:r>
                        <a:rPr lang="en-US" sz="700">
                          <a:effectLst/>
                        </a:rPr>
                        <a:t>Heures d'occupation par an </a:t>
                      </a:r>
                      <a:endParaRPr lang="fr-FR" sz="700">
                        <a:effectLst/>
                        <a:latin typeface="Calibri" panose="020F0502020204030204" pitchFamily="34" charset="0"/>
                        <a:ea typeface="Calibri" panose="020F0502020204030204" pitchFamily="34" charset="0"/>
                        <a:cs typeface="Arial" panose="020B0604020202020204" pitchFamily="34" charset="0"/>
                      </a:endParaRPr>
                    </a:p>
                  </a:txBody>
                  <a:tcPr marL="0" marR="0" marT="0" marB="0"/>
                </a:tc>
                <a:tc>
                  <a:txBody>
                    <a:bodyPr/>
                    <a:lstStyle/>
                    <a:p>
                      <a:pPr>
                        <a:lnSpc>
                          <a:spcPct val="107000"/>
                        </a:lnSpc>
                        <a:spcAft>
                          <a:spcPts val="800"/>
                        </a:spcAft>
                      </a:pPr>
                      <a:r>
                        <a:rPr lang="fr-FR" sz="700" dirty="0">
                          <a:effectLst/>
                        </a:rPr>
                        <a:t>3000 </a:t>
                      </a:r>
                      <a:endParaRPr lang="fr-FR" sz="700" dirty="0">
                        <a:effectLst/>
                        <a:latin typeface="Calibri" panose="020F0502020204030204" pitchFamily="34" charset="0"/>
                        <a:ea typeface="Calibri" panose="020F0502020204030204" pitchFamily="34" charset="0"/>
                        <a:cs typeface="Arial" panose="020B0604020202020204" pitchFamily="34" charset="0"/>
                      </a:endParaRPr>
                    </a:p>
                  </a:txBody>
                  <a:tcPr marL="0" marR="0" marT="0" marB="0"/>
                </a:tc>
                <a:extLst>
                  <a:ext uri="{0D108BD9-81ED-4DB2-BD59-A6C34878D82A}">
                    <a16:rowId xmlns:a16="http://schemas.microsoft.com/office/drawing/2014/main" val="2455030482"/>
                  </a:ext>
                </a:extLst>
              </a:tr>
            </a:tbl>
          </a:graphicData>
        </a:graphic>
      </p:graphicFrame>
    </p:spTree>
    <p:extLst>
      <p:ext uri="{BB962C8B-B14F-4D97-AF65-F5344CB8AC3E}">
        <p14:creationId xmlns:p14="http://schemas.microsoft.com/office/powerpoint/2010/main" val="4076916299"/>
      </p:ext>
    </p:extLst>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54" name="Rectangle 10">
            <a:extLst>
              <a:ext uri="{FF2B5EF4-FFF2-40B4-BE49-F238E27FC236}">
                <a16:creationId xmlns:a16="http://schemas.microsoft.com/office/drawing/2014/main" id="{E4759904-D94D-435A-A24D-8041A2209A9F}"/>
              </a:ext>
            </a:extLst>
          </p:cNvPr>
          <p:cNvSpPr>
            <a:spLocks noChangeArrowheads="1"/>
          </p:cNvSpPr>
          <p:nvPr/>
        </p:nvSpPr>
        <p:spPr bwMode="auto">
          <a:xfrm>
            <a:off x="1214942" y="601660"/>
            <a:ext cx="6637990" cy="3556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algn="l" defTabSz="449263" rtl="0" eaLnBrk="1" fontAlgn="base" latinLnBrk="0" hangingPunct="0">
              <a:lnSpc>
                <a:spcPct val="93000"/>
              </a:lnSpc>
              <a:spcBef>
                <a:spcPct val="0"/>
              </a:spcBef>
              <a:spcAft>
                <a:spcPct val="0"/>
              </a:spcAft>
              <a:buClr>
                <a:srgbClr val="000000"/>
              </a:buClr>
              <a:buSzPct val="100000"/>
              <a:buFont typeface="Times New Roman" panose="02020603050405020304" pitchFamily="18" charset="0"/>
              <a:buNone/>
              <a:tabLst/>
              <a:defRPr/>
            </a:pPr>
            <a:endParaRPr kumimoji="0" lang="it-IT" sz="1800" b="0" i="0" u="none" strike="noStrike" kern="1200" cap="none" spc="0" normalizeH="0" baseline="0" noProof="0">
              <a:ln>
                <a:noFill/>
              </a:ln>
              <a:solidFill>
                <a:srgbClr val="FFFFFF"/>
              </a:solidFill>
              <a:effectLst/>
              <a:uLnTx/>
              <a:uFillTx/>
              <a:latin typeface="Arial" panose="020B0604020202020204" pitchFamily="34" charset="0"/>
              <a:ea typeface="Microsoft YaHei" panose="020B0503020204020204" pitchFamily="34" charset="-122"/>
              <a:cs typeface="+mn-cs"/>
            </a:endParaRPr>
          </a:p>
        </p:txBody>
      </p:sp>
      <p:sp>
        <p:nvSpPr>
          <p:cNvPr id="6155" name="Rectangle 11">
            <a:extLst>
              <a:ext uri="{FF2B5EF4-FFF2-40B4-BE49-F238E27FC236}">
                <a16:creationId xmlns:a16="http://schemas.microsoft.com/office/drawing/2014/main" id="{72DC4E68-E81B-4D13-B770-C7F7AB2F4C05}"/>
              </a:ext>
            </a:extLst>
          </p:cNvPr>
          <p:cNvSpPr>
            <a:spLocks noChangeArrowheads="1"/>
          </p:cNvSpPr>
          <p:nvPr/>
        </p:nvSpPr>
        <p:spPr bwMode="auto">
          <a:xfrm>
            <a:off x="1208374" y="588960"/>
            <a:ext cx="5328784" cy="3508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algn="l" defTabSz="449263" rtl="0" eaLnBrk="1" fontAlgn="base" latinLnBrk="0" hangingPunct="0">
              <a:lnSpc>
                <a:spcPct val="93000"/>
              </a:lnSpc>
              <a:spcBef>
                <a:spcPct val="0"/>
              </a:spcBef>
              <a:spcAft>
                <a:spcPct val="0"/>
              </a:spcAft>
              <a:buClr>
                <a:srgbClr val="000000"/>
              </a:buClr>
              <a:buSzPct val="100000"/>
              <a:buFont typeface="Times New Roman" panose="02020603050405020304" pitchFamily="18" charset="0"/>
              <a:buNone/>
              <a:tabLst/>
              <a:defRPr/>
            </a:pPr>
            <a:endParaRPr kumimoji="0" lang="it-IT" sz="1800" b="0" i="0" u="none" strike="noStrike" kern="1200" cap="none" spc="0" normalizeH="0" baseline="0" noProof="0">
              <a:ln>
                <a:noFill/>
              </a:ln>
              <a:solidFill>
                <a:srgbClr val="FFFFFF"/>
              </a:solidFill>
              <a:effectLst/>
              <a:uLnTx/>
              <a:uFillTx/>
              <a:latin typeface="Arial" panose="020B0604020202020204" pitchFamily="34" charset="0"/>
              <a:ea typeface="Microsoft YaHei" panose="020B0503020204020204" pitchFamily="34" charset="-122"/>
              <a:cs typeface="+mn-cs"/>
            </a:endParaRPr>
          </a:p>
        </p:txBody>
      </p:sp>
      <p:sp>
        <p:nvSpPr>
          <p:cNvPr id="16" name="Rettangolo con angoli arrotondati 15">
            <a:extLst>
              <a:ext uri="{FF2B5EF4-FFF2-40B4-BE49-F238E27FC236}">
                <a16:creationId xmlns:a16="http://schemas.microsoft.com/office/drawing/2014/main" id="{87B9A4ED-E083-47B4-BB79-9BCD79465D68}"/>
              </a:ext>
            </a:extLst>
          </p:cNvPr>
          <p:cNvSpPr/>
          <p:nvPr/>
        </p:nvSpPr>
        <p:spPr bwMode="auto">
          <a:xfrm>
            <a:off x="0" y="60395"/>
            <a:ext cx="10080625" cy="422910"/>
          </a:xfrm>
          <a:prstGeom prst="roundRect">
            <a:avLst/>
          </a:prstGeom>
          <a:solidFill>
            <a:srgbClr val="52B0B6"/>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449263" rtl="0" eaLnBrk="1" fontAlgn="base" latinLnBrk="0" hangingPunct="0">
              <a:lnSpc>
                <a:spcPct val="93000"/>
              </a:lnSpc>
              <a:spcBef>
                <a:spcPct val="0"/>
              </a:spcBef>
              <a:spcAft>
                <a:spcPct val="0"/>
              </a:spcAft>
              <a:buClr>
                <a:srgbClr val="000000"/>
              </a:buClr>
              <a:buSzPct val="100000"/>
              <a:buFont typeface="Times New Roman" panose="02020603050405020304" pitchFamily="18" charset="0"/>
              <a:buNone/>
              <a:tabLst/>
              <a:defRPr/>
            </a:pPr>
            <a:endParaRPr kumimoji="0" lang="it-IT" sz="1800" b="0" i="0" u="none" strike="noStrike" kern="1200" cap="none" spc="0" normalizeH="0" baseline="0" noProof="0">
              <a:ln>
                <a:noFill/>
              </a:ln>
              <a:solidFill>
                <a:srgbClr val="FFFFFF"/>
              </a:solidFill>
              <a:effectLst/>
              <a:uLnTx/>
              <a:uFillTx/>
              <a:latin typeface="Arial" panose="020B0604020202020204" pitchFamily="34" charset="0"/>
              <a:ea typeface="Microsoft YaHei" panose="020B0503020204020204" pitchFamily="34" charset="-122"/>
              <a:cs typeface="+mn-cs"/>
            </a:endParaRPr>
          </a:p>
        </p:txBody>
      </p:sp>
      <p:sp>
        <p:nvSpPr>
          <p:cNvPr id="18" name="CasellaDiTesto 17">
            <a:extLst>
              <a:ext uri="{FF2B5EF4-FFF2-40B4-BE49-F238E27FC236}">
                <a16:creationId xmlns:a16="http://schemas.microsoft.com/office/drawing/2014/main" id="{2520915D-8F2E-480A-9EB1-133ED10B56F8}"/>
              </a:ext>
            </a:extLst>
          </p:cNvPr>
          <p:cNvSpPr txBox="1"/>
          <p:nvPr/>
        </p:nvSpPr>
        <p:spPr>
          <a:xfrm>
            <a:off x="138061" y="34784"/>
            <a:ext cx="9720834" cy="448521"/>
          </a:xfrm>
          <a:prstGeom prst="rect">
            <a:avLst/>
          </a:prstGeom>
          <a:noFill/>
        </p:spPr>
        <p:txBody>
          <a:bodyPr wrap="square">
            <a:spAutoFit/>
          </a:bodyPr>
          <a:lstStyle/>
          <a:p>
            <a:pPr marL="269875" marR="0" lvl="0" indent="0" algn="l" defTabSz="449263" rtl="0" eaLnBrk="1" fontAlgn="base" latinLnBrk="0" hangingPunct="0">
              <a:lnSpc>
                <a:spcPct val="115000"/>
              </a:lnSpc>
              <a:spcBef>
                <a:spcPct val="0"/>
              </a:spcBef>
              <a:spcAft>
                <a:spcPct val="0"/>
              </a:spcAft>
              <a:buClr>
                <a:srgbClr val="000000"/>
              </a:buClr>
              <a:buSzPct val="100000"/>
              <a:buFont typeface="Times New Roman" panose="02020603050405020304" pitchFamily="18" charset="0"/>
              <a:buNone/>
              <a:tabLst/>
              <a:defRPr/>
            </a:pPr>
            <a:r>
              <a:rPr kumimoji="0" lang="en-US" sz="2200" b="1" i="0" u="none" strike="noStrike" kern="1200" cap="none" spc="0" normalizeH="0" baseline="0" noProof="0" dirty="0">
                <a:ln>
                  <a:noFill/>
                </a:ln>
                <a:solidFill>
                  <a:srgbClr val="FFFFFF"/>
                </a:solidFill>
                <a:effectLst/>
                <a:uLnTx/>
                <a:uFillTx/>
                <a:latin typeface="Arial" panose="020B0604020202020204" pitchFamily="34" charset="0"/>
                <a:ea typeface="Microsoft YaHei" panose="020B0503020204020204" pitchFamily="34" charset="-122"/>
                <a:cs typeface="+mn-cs"/>
              </a:rPr>
              <a:t>Parties prenantes ayant contribué à l'étude</a:t>
            </a:r>
          </a:p>
        </p:txBody>
      </p:sp>
      <p:pic>
        <p:nvPicPr>
          <p:cNvPr id="23" name="Picture 1">
            <a:extLst>
              <a:ext uri="{FF2B5EF4-FFF2-40B4-BE49-F238E27FC236}">
                <a16:creationId xmlns:a16="http://schemas.microsoft.com/office/drawing/2014/main" id="{59FF3332-8E45-4B77-B2AA-8F24CE948FB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5188326"/>
            <a:ext cx="433388" cy="490537"/>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4" name="Rectangle 2">
            <a:extLst>
              <a:ext uri="{FF2B5EF4-FFF2-40B4-BE49-F238E27FC236}">
                <a16:creationId xmlns:a16="http://schemas.microsoft.com/office/drawing/2014/main" id="{2E2DA7CA-14E6-4332-9477-08984BA14F96}"/>
              </a:ext>
            </a:extLst>
          </p:cNvPr>
          <p:cNvSpPr>
            <a:spLocks noChangeArrowheads="1"/>
          </p:cNvSpPr>
          <p:nvPr/>
        </p:nvSpPr>
        <p:spPr bwMode="auto">
          <a:xfrm>
            <a:off x="-88439" y="5297194"/>
            <a:ext cx="566738" cy="2190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5pPr>
            <a:lvl6pPr marL="25146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6pPr>
            <a:lvl7pPr marL="29718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7pPr>
            <a:lvl8pPr marL="34290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8pPr>
            <a:lvl9pPr marL="38862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9pPr>
          </a:lstStyle>
          <a:p>
            <a:pPr marL="0" marR="0" lvl="0" indent="0" algn="ctr" defTabSz="449263" rtl="0" eaLnBrk="1" fontAlgn="base" latinLnBrk="0" hangingPunct="1">
              <a:lnSpc>
                <a:spcPct val="100000"/>
              </a:lnSpc>
              <a:spcBef>
                <a:spcPct val="0"/>
              </a:spcBef>
              <a:spcAft>
                <a:spcPct val="0"/>
              </a:spcAft>
              <a:buClrTx/>
              <a:buSzPct val="100000"/>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fld id="{A491B69D-095B-45A8-903F-33AB5F241E37}" type="slidenum">
              <a:rPr kumimoji="0" lang="it-IT" altLang="it-IT" sz="900" b="0" i="0" u="none" strike="noStrike" kern="1200" cap="none" spc="0" normalizeH="0" baseline="0" noProof="0">
                <a:ln>
                  <a:noFill/>
                </a:ln>
                <a:solidFill>
                  <a:srgbClr val="FFFFFF"/>
                </a:solidFill>
                <a:effectLst/>
                <a:uLnTx/>
                <a:uFillTx/>
                <a:latin typeface="din"/>
                <a:ea typeface="Microsoft YaHei" panose="020B0503020204020204" pitchFamily="34" charset="-122"/>
                <a:cs typeface="+mn-cs"/>
              </a:rPr>
              <a:pPr marL="0" marR="0" lvl="0" indent="0" algn="ctr" defTabSz="449263" rtl="0" eaLnBrk="1" fontAlgn="base" latinLnBrk="0" hangingPunct="1">
                <a:lnSpc>
                  <a:spcPct val="100000"/>
                </a:lnSpc>
                <a:spcBef>
                  <a:spcPct val="0"/>
                </a:spcBef>
                <a:spcAft>
                  <a:spcPct val="0"/>
                </a:spcAft>
                <a:buClrTx/>
                <a:buSzPct val="100000"/>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t>7</a:t>
            </a:fld>
            <a:endParaRPr kumimoji="0" lang="it-IT" altLang="it-IT" sz="900" b="0" i="0" u="none" strike="noStrike" kern="1200" cap="none" spc="0" normalizeH="0" baseline="0" noProof="0" dirty="0">
              <a:ln>
                <a:noFill/>
              </a:ln>
              <a:solidFill>
                <a:srgbClr val="FFFFFF"/>
              </a:solidFill>
              <a:effectLst/>
              <a:uLnTx/>
              <a:uFillTx/>
              <a:latin typeface="din"/>
              <a:ea typeface="Microsoft YaHei" panose="020B0503020204020204" pitchFamily="34" charset="-122"/>
              <a:cs typeface="+mn-cs"/>
            </a:endParaRPr>
          </a:p>
        </p:txBody>
      </p:sp>
      <p:grpSp>
        <p:nvGrpSpPr>
          <p:cNvPr id="33" name="Gruppo 32">
            <a:extLst>
              <a:ext uri="{FF2B5EF4-FFF2-40B4-BE49-F238E27FC236}">
                <a16:creationId xmlns:a16="http://schemas.microsoft.com/office/drawing/2014/main" id="{432D458E-4FBF-4C34-B779-B55CD0C3E693}"/>
              </a:ext>
            </a:extLst>
          </p:cNvPr>
          <p:cNvGrpSpPr/>
          <p:nvPr/>
        </p:nvGrpSpPr>
        <p:grpSpPr>
          <a:xfrm>
            <a:off x="8335632" y="5085715"/>
            <a:ext cx="1998515" cy="525488"/>
            <a:chOff x="1430485" y="5013244"/>
            <a:chExt cx="2186475" cy="574910"/>
          </a:xfrm>
        </p:grpSpPr>
        <p:pic>
          <p:nvPicPr>
            <p:cNvPr id="34" name="Immagine 33">
              <a:extLst>
                <a:ext uri="{FF2B5EF4-FFF2-40B4-BE49-F238E27FC236}">
                  <a16:creationId xmlns:a16="http://schemas.microsoft.com/office/drawing/2014/main" id="{84D593C7-6218-4079-95A6-1E173F2232AF}"/>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531581" y="5013244"/>
              <a:ext cx="1748332" cy="365571"/>
            </a:xfrm>
            <a:prstGeom prst="rect">
              <a:avLst/>
            </a:prstGeom>
          </p:spPr>
        </p:pic>
        <p:pic>
          <p:nvPicPr>
            <p:cNvPr id="35" name="Immagine 34">
              <a:extLst>
                <a:ext uri="{FF2B5EF4-FFF2-40B4-BE49-F238E27FC236}">
                  <a16:creationId xmlns:a16="http://schemas.microsoft.com/office/drawing/2014/main" id="{1A03A735-2D26-46B3-959A-2561E9EA3EA9}"/>
                </a:ext>
              </a:extLst>
            </p:cNvPr>
            <p:cNvPicPr>
              <a:picLocks noChangeAspect="1"/>
            </p:cNvPicPr>
            <p:nvPr/>
          </p:nvPicPr>
          <p:blipFill>
            <a:blip r:embed="rId5" cstate="print"/>
            <a:stretch>
              <a:fillRect/>
            </a:stretch>
          </p:blipFill>
          <p:spPr>
            <a:xfrm>
              <a:off x="1530568" y="5388104"/>
              <a:ext cx="186825" cy="200050"/>
            </a:xfrm>
            <a:prstGeom prst="rect">
              <a:avLst/>
            </a:prstGeom>
          </p:spPr>
        </p:pic>
        <p:sp>
          <p:nvSpPr>
            <p:cNvPr id="36" name="CasellaDiTesto 35">
              <a:extLst>
                <a:ext uri="{FF2B5EF4-FFF2-40B4-BE49-F238E27FC236}">
                  <a16:creationId xmlns:a16="http://schemas.microsoft.com/office/drawing/2014/main" id="{20890564-B2BA-4D20-B2C7-7E9DC99D551B}"/>
                </a:ext>
              </a:extLst>
            </p:cNvPr>
            <p:cNvSpPr txBox="1"/>
            <p:nvPr/>
          </p:nvSpPr>
          <p:spPr>
            <a:xfrm>
              <a:off x="1430485" y="5358382"/>
              <a:ext cx="2186475" cy="225639"/>
            </a:xfrm>
            <a:prstGeom prst="rect">
              <a:avLst/>
            </a:prstGeom>
            <a:noFill/>
          </p:spPr>
          <p:txBody>
            <a:bodyPr wrap="square">
              <a:spAutoFit/>
            </a:bodyPr>
            <a:lstStyle/>
            <a:p>
              <a:pPr marL="269875" marR="0" lvl="0" indent="0" algn="l" defTabSz="449263" rtl="0" eaLnBrk="1" fontAlgn="base" latinLnBrk="0" hangingPunct="0">
                <a:lnSpc>
                  <a:spcPct val="115000"/>
                </a:lnSpc>
                <a:spcBef>
                  <a:spcPct val="0"/>
                </a:spcBef>
                <a:spcAft>
                  <a:spcPct val="0"/>
                </a:spcAft>
                <a:buClr>
                  <a:srgbClr val="000000"/>
                </a:buClr>
                <a:buSzPct val="100000"/>
                <a:buFont typeface="Times New Roman" panose="02020603050405020304" pitchFamily="18" charset="0"/>
                <a:buNone/>
                <a:tabLst/>
                <a:defRPr/>
              </a:pPr>
              <a:r>
                <a:rPr kumimoji="0" lang="en-GB" sz="800" b="0" i="0" u="none" strike="noStrike" kern="1200" cap="none" spc="0" normalizeH="0" baseline="0" noProof="0" dirty="0">
                  <a:ln>
                    <a:noFill/>
                  </a:ln>
                  <a:solidFill>
                    <a:srgbClr val="538135"/>
                  </a:solidFill>
                  <a:effectLst/>
                  <a:uLnTx/>
                  <a:uFillTx/>
                  <a:latin typeface="Calibri" panose="020F0502020204030204" pitchFamily="34" charset="0"/>
                  <a:ea typeface="Times New Roman" panose="02020603050405020304" pitchFamily="18" charset="0"/>
                  <a:cs typeface="Times New Roman" panose="02020603050405020304" pitchFamily="18" charset="0"/>
                </a:rPr>
                <a:t>Villes MED durables</a:t>
              </a:r>
              <a:endParaRPr kumimoji="0" lang="it-IT" sz="800" b="0" i="0" u="none" strike="noStrike" kern="1200" cap="none" spc="0" normalizeH="0" baseline="0" noProof="0" dirty="0">
                <a:ln>
                  <a:noFill/>
                </a:ln>
                <a:solidFill>
                  <a:srgbClr val="FFFFFF"/>
                </a:solidFill>
                <a:effectLst/>
                <a:uLnTx/>
                <a:uFillTx/>
                <a:latin typeface="Calibri" panose="020F0502020204030204" pitchFamily="34" charset="0"/>
                <a:ea typeface="Times New Roman" panose="02020603050405020304" pitchFamily="18" charset="0"/>
                <a:cs typeface="Times New Roman" panose="02020603050405020304" pitchFamily="18" charset="0"/>
              </a:endParaRPr>
            </a:p>
          </p:txBody>
        </p:sp>
      </p:grpSp>
      <p:pic>
        <p:nvPicPr>
          <p:cNvPr id="2" name="Graphic 7">
            <a:extLst>
              <a:ext uri="{FF2B5EF4-FFF2-40B4-BE49-F238E27FC236}">
                <a16:creationId xmlns:a16="http://schemas.microsoft.com/office/drawing/2014/main" id="{42747820-F306-23A9-1136-42C96DA27C73}"/>
              </a:ext>
            </a:extLst>
          </p:cNvPr>
          <p:cNvPicPr>
            <a:picLocks noChangeAspect="1"/>
          </p:cNvPicPr>
          <p:nvPr/>
        </p:nvPicPr>
        <p:blipFill>
          <a:blip r:embed="rId6" cstate="print">
            <a:extLst>
              <a:ext uri="{96DAC541-7B7A-43D3-8B79-37D633B846F1}">
                <asvg:svgBlip xmlns="" xmlns:asvg="http://schemas.microsoft.com/office/drawing/2016/SVG/main" r:embed="rId7"/>
              </a:ext>
            </a:extLst>
          </a:blip>
          <a:stretch>
            <a:fillRect/>
          </a:stretch>
        </p:blipFill>
        <p:spPr>
          <a:xfrm>
            <a:off x="8698995" y="533303"/>
            <a:ext cx="1283324" cy="1406131"/>
          </a:xfrm>
          <a:prstGeom prst="rect">
            <a:avLst/>
          </a:prstGeom>
        </p:spPr>
      </p:pic>
      <p:sp>
        <p:nvSpPr>
          <p:cNvPr id="3" name="Rettangolo 2">
            <a:extLst>
              <a:ext uri="{FF2B5EF4-FFF2-40B4-BE49-F238E27FC236}">
                <a16:creationId xmlns:a16="http://schemas.microsoft.com/office/drawing/2014/main" id="{F5774A8E-484F-84E5-1BCF-FF4868758697}"/>
              </a:ext>
            </a:extLst>
          </p:cNvPr>
          <p:cNvSpPr/>
          <p:nvPr/>
        </p:nvSpPr>
        <p:spPr bwMode="auto">
          <a:xfrm>
            <a:off x="8766167" y="1668590"/>
            <a:ext cx="1283324" cy="311835"/>
          </a:xfrm>
          <a:prstGeom prst="rect">
            <a:avLst/>
          </a:prstGeom>
          <a:noFill/>
          <a:ln w="19050" cap="flat" cmpd="sng" algn="ctr">
            <a:solidFill>
              <a:srgbClr val="FFC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449263" rtl="0" eaLnBrk="1" fontAlgn="base" latinLnBrk="0" hangingPunct="0">
              <a:lnSpc>
                <a:spcPct val="93000"/>
              </a:lnSpc>
              <a:spcBef>
                <a:spcPct val="0"/>
              </a:spcBef>
              <a:spcAft>
                <a:spcPct val="0"/>
              </a:spcAft>
              <a:buClr>
                <a:srgbClr val="000000"/>
              </a:buClr>
              <a:buSzPct val="100000"/>
              <a:buFont typeface="Times New Roman" panose="02020603050405020304" pitchFamily="18" charset="0"/>
              <a:buNone/>
              <a:tabLst/>
              <a:defRPr/>
            </a:pPr>
            <a:endParaRPr kumimoji="0" lang="it-IT" sz="1800" b="0" i="0" u="none" strike="noStrike" kern="1200" cap="none" spc="0" normalizeH="0" baseline="0" noProof="0">
              <a:ln>
                <a:noFill/>
              </a:ln>
              <a:solidFill>
                <a:srgbClr val="FFFFFF"/>
              </a:solidFill>
              <a:effectLst/>
              <a:uLnTx/>
              <a:uFillTx/>
              <a:latin typeface="Arial" panose="020B0604020202020204" pitchFamily="34" charset="0"/>
              <a:ea typeface="Microsoft YaHei" panose="020B0503020204020204" pitchFamily="34" charset="-122"/>
              <a:cs typeface="+mn-cs"/>
            </a:endParaRPr>
          </a:p>
        </p:txBody>
      </p:sp>
      <p:sp>
        <p:nvSpPr>
          <p:cNvPr id="4" name="Rectangle 12">
            <a:extLst>
              <a:ext uri="{FF2B5EF4-FFF2-40B4-BE49-F238E27FC236}">
                <a16:creationId xmlns:a16="http://schemas.microsoft.com/office/drawing/2014/main" id="{8C07912B-5596-0D44-6BBD-52D35755485A}"/>
              </a:ext>
            </a:extLst>
          </p:cNvPr>
          <p:cNvSpPr>
            <a:spLocks noChangeArrowheads="1"/>
          </p:cNvSpPr>
          <p:nvPr/>
        </p:nvSpPr>
        <p:spPr bwMode="auto">
          <a:xfrm>
            <a:off x="3108960" y="5313652"/>
            <a:ext cx="5010078" cy="4127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5pPr>
            <a:lvl6pPr marL="25146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6pPr>
            <a:lvl7pPr marL="29718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7pPr>
            <a:lvl8pPr marL="34290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8pPr>
            <a:lvl9pPr marL="38862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9pPr>
          </a:lstStyle>
          <a:p>
            <a:pPr marL="0" marR="0" lvl="0" indent="0" algn="l" defTabSz="449263" rtl="0" eaLnBrk="1" fontAlgn="base" latinLnBrk="0" hangingPunct="1">
              <a:lnSpc>
                <a:spcPct val="115000"/>
              </a:lnSpc>
              <a:spcBef>
                <a:spcPct val="0"/>
              </a:spcBef>
              <a:spcAft>
                <a:spcPct val="0"/>
              </a:spcAft>
              <a:buClrTx/>
              <a:buSzPct val="100000"/>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kumimoji="0" lang="en-US" altLang="it-IT" sz="900" b="0" i="0" u="none" strike="noStrike" kern="1200" cap="none" spc="0" normalizeH="0" baseline="0" noProof="0" dirty="0">
                <a:ln>
                  <a:noFill/>
                </a:ln>
                <a:solidFill>
                  <a:srgbClr val="000000"/>
                </a:solidFill>
                <a:effectLst/>
                <a:uLnTx/>
                <a:uFillTx/>
                <a:latin typeface="din" charset="0"/>
                <a:ea typeface="Microsoft YaHei" panose="020B0503020204020204" pitchFamily="34" charset="-122"/>
                <a:cs typeface="DejaVu Sans" charset="0"/>
              </a:rPr>
              <a:t>MODULE DE FORMATION 6 - PRÉSENTATION DES ÉTUDES DE CAS PILOTES</a:t>
            </a:r>
            <a:endParaRPr kumimoji="0" lang="it-IT" altLang="it-IT" sz="900" b="0" i="0" u="none" strike="noStrike" kern="1200" cap="none" spc="0" normalizeH="0" baseline="0" noProof="0" dirty="0">
              <a:ln>
                <a:noFill/>
              </a:ln>
              <a:solidFill>
                <a:srgbClr val="000000"/>
              </a:solidFill>
              <a:effectLst/>
              <a:uLnTx/>
              <a:uFillTx/>
              <a:latin typeface="din" charset="0"/>
              <a:ea typeface="Microsoft YaHei" panose="020B0503020204020204" pitchFamily="34" charset="-122"/>
              <a:cs typeface="DejaVu Sans" charset="0"/>
            </a:endParaRPr>
          </a:p>
        </p:txBody>
      </p:sp>
      <p:graphicFrame>
        <p:nvGraphicFramePr>
          <p:cNvPr id="5" name="Tableau 4"/>
          <p:cNvGraphicFramePr>
            <a:graphicFrameLocks noGrp="1"/>
          </p:cNvGraphicFramePr>
          <p:nvPr/>
        </p:nvGraphicFramePr>
        <p:xfrm>
          <a:off x="741599" y="698392"/>
          <a:ext cx="7315200" cy="4141304"/>
        </p:xfrm>
        <a:graphic>
          <a:graphicData uri="http://schemas.openxmlformats.org/drawingml/2006/table">
            <a:tbl>
              <a:tblPr firstRow="1" firstCol="1" bandRow="1"/>
              <a:tblGrid>
                <a:gridCol w="1087201">
                  <a:extLst>
                    <a:ext uri="{9D8B030D-6E8A-4147-A177-3AD203B41FA5}">
                      <a16:colId xmlns:a16="http://schemas.microsoft.com/office/drawing/2014/main" val="1606742285"/>
                    </a:ext>
                  </a:extLst>
                </a:gridCol>
                <a:gridCol w="2473036">
                  <a:extLst>
                    <a:ext uri="{9D8B030D-6E8A-4147-A177-3AD203B41FA5}">
                      <a16:colId xmlns:a16="http://schemas.microsoft.com/office/drawing/2014/main" val="257730623"/>
                    </a:ext>
                  </a:extLst>
                </a:gridCol>
                <a:gridCol w="1565564">
                  <a:extLst>
                    <a:ext uri="{9D8B030D-6E8A-4147-A177-3AD203B41FA5}">
                      <a16:colId xmlns:a16="http://schemas.microsoft.com/office/drawing/2014/main" val="2051931331"/>
                    </a:ext>
                  </a:extLst>
                </a:gridCol>
                <a:gridCol w="2189399">
                  <a:extLst>
                    <a:ext uri="{9D8B030D-6E8A-4147-A177-3AD203B41FA5}">
                      <a16:colId xmlns:a16="http://schemas.microsoft.com/office/drawing/2014/main" val="3933603935"/>
                    </a:ext>
                  </a:extLst>
                </a:gridCol>
              </a:tblGrid>
              <a:tr h="477842">
                <a:tc>
                  <a:txBody>
                    <a:bodyPr/>
                    <a:lstStyle/>
                    <a:p>
                      <a:pPr algn="ctr">
                        <a:spcAft>
                          <a:spcPts val="0"/>
                        </a:spcAft>
                      </a:pPr>
                      <a:r>
                        <a:rPr lang="en-US" sz="1000" b="1" dirty="0">
                          <a:solidFill>
                            <a:srgbClr val="FFFFFF"/>
                          </a:solidFill>
                          <a:effectLst/>
                          <a:latin typeface="Futura Md BT"/>
                          <a:ea typeface="Times New Roman" panose="02020603050405020304" pitchFamily="18" charset="0"/>
                          <a:cs typeface="Calibri" panose="020F0502020204030204" pitchFamily="34" charset="0"/>
                        </a:rPr>
                        <a:t>Organisation</a:t>
                      </a:r>
                      <a:endParaRPr lang="fr-FR" sz="1000" b="1" dirty="0">
                        <a:effectLst/>
                        <a:latin typeface="Times New Roman" panose="02020603050405020304" pitchFamily="18" charset="0"/>
                        <a:ea typeface="Times New Roman" panose="02020603050405020304" pitchFamily="18" charset="0"/>
                        <a:cs typeface="Arial" panose="020B0604020202020204" pitchFamily="34" charset="0"/>
                      </a:endParaRPr>
                    </a:p>
                  </a:txBody>
                  <a:tcPr marL="51380" marR="513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4BACC6"/>
                    </a:solidFill>
                  </a:tcPr>
                </a:tc>
                <a:tc>
                  <a:txBody>
                    <a:bodyPr/>
                    <a:lstStyle/>
                    <a:p>
                      <a:pPr algn="ctr">
                        <a:spcAft>
                          <a:spcPts val="0"/>
                        </a:spcAft>
                      </a:pPr>
                      <a:r>
                        <a:rPr lang="en-US" sz="1000" b="1">
                          <a:solidFill>
                            <a:srgbClr val="FFFFFF"/>
                          </a:solidFill>
                          <a:effectLst/>
                          <a:latin typeface="Futura Md BT"/>
                          <a:ea typeface="Times New Roman" panose="02020603050405020304" pitchFamily="18" charset="0"/>
                          <a:cs typeface="Calibri" panose="020F0502020204030204" pitchFamily="34" charset="0"/>
                        </a:rPr>
                        <a:t>Activité de l'organisation</a:t>
                      </a:r>
                      <a:endParaRPr lang="fr-FR" sz="1000" b="1">
                        <a:effectLst/>
                        <a:latin typeface="Times New Roman" panose="02020603050405020304" pitchFamily="18" charset="0"/>
                        <a:ea typeface="Times New Roman" panose="02020603050405020304" pitchFamily="18" charset="0"/>
                        <a:cs typeface="Arial" panose="020B0604020202020204" pitchFamily="34" charset="0"/>
                      </a:endParaRPr>
                    </a:p>
                  </a:txBody>
                  <a:tcPr marL="51380" marR="513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4BACC6"/>
                    </a:solidFill>
                  </a:tcPr>
                </a:tc>
                <a:tc>
                  <a:txBody>
                    <a:bodyPr/>
                    <a:lstStyle/>
                    <a:p>
                      <a:pPr algn="ctr">
                        <a:spcAft>
                          <a:spcPts val="0"/>
                        </a:spcAft>
                      </a:pPr>
                      <a:r>
                        <a:rPr lang="en-US" sz="1000" b="1">
                          <a:solidFill>
                            <a:srgbClr val="FFFFFF"/>
                          </a:solidFill>
                          <a:effectLst/>
                          <a:latin typeface="Futura Md BT"/>
                          <a:ea typeface="Times New Roman" panose="02020603050405020304" pitchFamily="18" charset="0"/>
                          <a:cs typeface="Calibri" panose="020F0502020204030204" pitchFamily="34" charset="0"/>
                        </a:rPr>
                        <a:t>Rôle dans le processus décisionnel</a:t>
                      </a:r>
                      <a:endParaRPr lang="fr-FR" sz="1000" b="1">
                        <a:effectLst/>
                        <a:latin typeface="Times New Roman" panose="02020603050405020304" pitchFamily="18" charset="0"/>
                        <a:ea typeface="Times New Roman" panose="02020603050405020304" pitchFamily="18" charset="0"/>
                        <a:cs typeface="Arial" panose="020B0604020202020204" pitchFamily="34" charset="0"/>
                      </a:endParaRPr>
                    </a:p>
                  </a:txBody>
                  <a:tcPr marL="51380" marR="513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4BACC6"/>
                    </a:solidFill>
                  </a:tcPr>
                </a:tc>
                <a:tc>
                  <a:txBody>
                    <a:bodyPr/>
                    <a:lstStyle/>
                    <a:p>
                      <a:pPr algn="ctr">
                        <a:spcAft>
                          <a:spcPts val="0"/>
                        </a:spcAft>
                      </a:pPr>
                      <a:r>
                        <a:rPr lang="en-US" sz="1000" b="1" dirty="0">
                          <a:solidFill>
                            <a:srgbClr val="FFFFFF"/>
                          </a:solidFill>
                          <a:effectLst/>
                          <a:latin typeface="Futura Md BT"/>
                          <a:ea typeface="Times New Roman" panose="02020603050405020304" pitchFamily="18" charset="0"/>
                          <a:cs typeface="Calibri" panose="020F0502020204030204" pitchFamily="34" charset="0"/>
                        </a:rPr>
                        <a:t>Personne de contact</a:t>
                      </a:r>
                      <a:endParaRPr lang="fr-FR" sz="1000" b="1" dirty="0">
                        <a:effectLst/>
                        <a:latin typeface="Times New Roman" panose="02020603050405020304" pitchFamily="18" charset="0"/>
                        <a:ea typeface="Times New Roman" panose="02020603050405020304" pitchFamily="18" charset="0"/>
                        <a:cs typeface="Arial" panose="020B0604020202020204" pitchFamily="34" charset="0"/>
                      </a:endParaRPr>
                    </a:p>
                  </a:txBody>
                  <a:tcPr marL="51380" marR="513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4BACC6"/>
                    </a:solidFill>
                  </a:tcPr>
                </a:tc>
                <a:extLst>
                  <a:ext uri="{0D108BD9-81ED-4DB2-BD59-A6C34878D82A}">
                    <a16:rowId xmlns:a16="http://schemas.microsoft.com/office/drawing/2014/main" val="3501955047"/>
                  </a:ext>
                </a:extLst>
              </a:tr>
              <a:tr h="318562">
                <a:tc>
                  <a:txBody>
                    <a:bodyPr/>
                    <a:lstStyle/>
                    <a:p>
                      <a:pPr algn="ctr">
                        <a:spcAft>
                          <a:spcPts val="0"/>
                        </a:spcAft>
                      </a:pPr>
                      <a:r>
                        <a:rPr lang="hu-HU" sz="1000" b="1" dirty="0">
                          <a:solidFill>
                            <a:srgbClr val="FFFFFF"/>
                          </a:solidFill>
                          <a:effectLst>
                            <a:outerShdw blurRad="38100" dist="38100" dir="2700000" algn="tl">
                              <a:srgbClr val="000000">
                                <a:alpha val="43137"/>
                              </a:srgbClr>
                            </a:outerShdw>
                          </a:effectLst>
                          <a:latin typeface="Times New Roman" panose="02020603050405020304" pitchFamily="18" charset="0"/>
                          <a:ea typeface="Times New Roman" panose="02020603050405020304" pitchFamily="18" charset="0"/>
                          <a:cs typeface="Arial" panose="020B0604020202020204" pitchFamily="34" charset="0"/>
                        </a:rPr>
                        <a:t>Municipalité de Sousse</a:t>
                      </a:r>
                      <a:endParaRPr lang="fr-FR" sz="1000" dirty="0">
                        <a:effectLst>
                          <a:outerShdw blurRad="38100" dist="38100" dir="2700000" algn="tl">
                            <a:srgbClr val="000000">
                              <a:alpha val="43137"/>
                            </a:srgbClr>
                          </a:outerShdw>
                        </a:effectLst>
                        <a:latin typeface="Times New Roman" panose="02020603050405020304" pitchFamily="18" charset="0"/>
                        <a:ea typeface="Times New Roman" panose="02020603050405020304" pitchFamily="18" charset="0"/>
                        <a:cs typeface="Arial" panose="020B0604020202020204" pitchFamily="34" charset="0"/>
                      </a:endParaRPr>
                    </a:p>
                  </a:txBody>
                  <a:tcPr marL="51380" marR="51380" marT="0" marB="0">
                    <a:lnL w="127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a:noFill/>
                    </a:lnB>
                    <a:solidFill>
                      <a:srgbClr val="4BACC6"/>
                    </a:solidFill>
                  </a:tcPr>
                </a:tc>
                <a:tc>
                  <a:txBody>
                    <a:bodyPr/>
                    <a:lstStyle/>
                    <a:p>
                      <a:pPr algn="just">
                        <a:spcAft>
                          <a:spcPts val="0"/>
                        </a:spcAft>
                      </a:pPr>
                      <a:r>
                        <a:rPr lang="hu-HU" sz="800" dirty="0">
                          <a:effectLst/>
                          <a:latin typeface="Times New Roman" panose="02020603050405020304" pitchFamily="18" charset="0"/>
                          <a:ea typeface="Times New Roman" panose="02020603050405020304" pitchFamily="18" charset="0"/>
                          <a:cs typeface="Arial" panose="020B0604020202020204" pitchFamily="34" charset="0"/>
                        </a:rPr>
                        <a:t> </a:t>
                      </a:r>
                      <a:endParaRPr lang="fr-FR" sz="800" dirty="0">
                        <a:effectLst/>
                        <a:latin typeface="Times New Roman" panose="02020603050405020304" pitchFamily="18" charset="0"/>
                        <a:ea typeface="Times New Roman" panose="02020603050405020304" pitchFamily="18" charset="0"/>
                        <a:cs typeface="Arial" panose="020B0604020202020204" pitchFamily="34" charset="0"/>
                      </a:endParaRPr>
                    </a:p>
                  </a:txBody>
                  <a:tcPr marL="51380" marR="51380" marT="0" marB="0">
                    <a:lnL w="381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5D5E2"/>
                    </a:solidFill>
                  </a:tcPr>
                </a:tc>
                <a:tc>
                  <a:txBody>
                    <a:bodyPr/>
                    <a:lstStyle/>
                    <a:p>
                      <a:pPr algn="just">
                        <a:spcAft>
                          <a:spcPts val="0"/>
                        </a:spcAft>
                      </a:pPr>
                      <a:r>
                        <a:rPr lang="hu-HU" sz="800">
                          <a:effectLst/>
                          <a:latin typeface="Times New Roman" panose="02020603050405020304" pitchFamily="18" charset="0"/>
                          <a:ea typeface="Times New Roman" panose="02020603050405020304" pitchFamily="18" charset="0"/>
                          <a:cs typeface="Arial" panose="020B0604020202020204" pitchFamily="34" charset="0"/>
                        </a:rPr>
                        <a:t>Leader du comité</a:t>
                      </a:r>
                      <a:endParaRPr lang="fr-FR" sz="800">
                        <a:effectLst/>
                        <a:latin typeface="Times New Roman" panose="02020603050405020304" pitchFamily="18" charset="0"/>
                        <a:ea typeface="Times New Roman" panose="02020603050405020304" pitchFamily="18" charset="0"/>
                        <a:cs typeface="Arial" panose="020B0604020202020204" pitchFamily="34" charset="0"/>
                      </a:endParaRPr>
                    </a:p>
                  </a:txBody>
                  <a:tcPr marL="51380" marR="513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5D5E2"/>
                    </a:solidFill>
                  </a:tcPr>
                </a:tc>
                <a:tc>
                  <a:txBody>
                    <a:bodyPr/>
                    <a:lstStyle/>
                    <a:p>
                      <a:pPr algn="just">
                        <a:spcAft>
                          <a:spcPts val="0"/>
                        </a:spcAft>
                      </a:pPr>
                      <a:r>
                        <a:rPr lang="hu-HU" sz="800">
                          <a:effectLst/>
                          <a:latin typeface="Times New Roman" panose="02020603050405020304" pitchFamily="18" charset="0"/>
                          <a:ea typeface="Times New Roman" panose="02020603050405020304" pitchFamily="18" charset="0"/>
                          <a:cs typeface="Arial" panose="020B0604020202020204" pitchFamily="34" charset="0"/>
                        </a:rPr>
                        <a:t>Noureddinedaga@yahoo.fr</a:t>
                      </a:r>
                      <a:endParaRPr lang="fr-FR" sz="800">
                        <a:effectLst/>
                        <a:latin typeface="Times New Roman" panose="02020603050405020304" pitchFamily="18" charset="0"/>
                        <a:ea typeface="Times New Roman" panose="02020603050405020304" pitchFamily="18" charset="0"/>
                        <a:cs typeface="Arial" panose="020B0604020202020204" pitchFamily="34" charset="0"/>
                      </a:endParaRPr>
                    </a:p>
                    <a:p>
                      <a:pPr algn="just">
                        <a:spcAft>
                          <a:spcPts val="0"/>
                        </a:spcAft>
                      </a:pPr>
                      <a:r>
                        <a:rPr lang="hu-HU" sz="800">
                          <a:effectLst/>
                          <a:latin typeface="Times New Roman" panose="02020603050405020304" pitchFamily="18" charset="0"/>
                          <a:ea typeface="Times New Roman" panose="02020603050405020304" pitchFamily="18" charset="0"/>
                          <a:cs typeface="Arial" panose="020B0604020202020204" pitchFamily="34" charset="0"/>
                        </a:rPr>
                        <a:t>Soniabenmeriem1@gmail.com</a:t>
                      </a:r>
                      <a:endParaRPr lang="fr-FR" sz="800">
                        <a:effectLst/>
                        <a:latin typeface="Times New Roman" panose="02020603050405020304" pitchFamily="18" charset="0"/>
                        <a:ea typeface="Times New Roman" panose="02020603050405020304" pitchFamily="18" charset="0"/>
                        <a:cs typeface="Arial" panose="020B0604020202020204" pitchFamily="34" charset="0"/>
                      </a:endParaRPr>
                    </a:p>
                  </a:txBody>
                  <a:tcPr marL="51380" marR="513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5D5E2"/>
                    </a:solidFill>
                  </a:tcPr>
                </a:tc>
                <a:extLst>
                  <a:ext uri="{0D108BD9-81ED-4DB2-BD59-A6C34878D82A}">
                    <a16:rowId xmlns:a16="http://schemas.microsoft.com/office/drawing/2014/main" val="3485775095"/>
                  </a:ext>
                </a:extLst>
              </a:tr>
              <a:tr h="318562">
                <a:tc>
                  <a:txBody>
                    <a:bodyPr/>
                    <a:lstStyle/>
                    <a:p>
                      <a:pPr algn="ctr">
                        <a:spcAft>
                          <a:spcPts val="0"/>
                        </a:spcAft>
                      </a:pPr>
                      <a:r>
                        <a:rPr lang="hu-HU" sz="1000" b="1" dirty="0">
                          <a:solidFill>
                            <a:srgbClr val="FFFFFF"/>
                          </a:solidFill>
                          <a:effectLst>
                            <a:outerShdw blurRad="38100" dist="38100" dir="2700000" algn="tl">
                              <a:srgbClr val="000000">
                                <a:alpha val="43137"/>
                              </a:srgbClr>
                            </a:outerShdw>
                          </a:effectLst>
                          <a:latin typeface="Times New Roman" panose="02020603050405020304" pitchFamily="18" charset="0"/>
                          <a:ea typeface="Times New Roman" panose="02020603050405020304" pitchFamily="18" charset="0"/>
                          <a:cs typeface="Arial" panose="020B0604020202020204" pitchFamily="34" charset="0"/>
                        </a:rPr>
                        <a:t>STEG</a:t>
                      </a:r>
                      <a:endParaRPr lang="fr-FR" sz="1000" dirty="0">
                        <a:effectLst>
                          <a:outerShdw blurRad="38100" dist="38100" dir="2700000" algn="tl">
                            <a:srgbClr val="000000">
                              <a:alpha val="43137"/>
                            </a:srgbClr>
                          </a:outerShdw>
                        </a:effectLst>
                        <a:latin typeface="Times New Roman" panose="02020603050405020304" pitchFamily="18" charset="0"/>
                        <a:ea typeface="Times New Roman" panose="02020603050405020304" pitchFamily="18" charset="0"/>
                        <a:cs typeface="Arial" panose="020B0604020202020204" pitchFamily="34" charset="0"/>
                      </a:endParaRPr>
                    </a:p>
                  </a:txBody>
                  <a:tcPr marL="51380" marR="51380" marT="0" marB="0">
                    <a:lnL w="127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a:noFill/>
                    </a:lnT>
                    <a:lnB>
                      <a:noFill/>
                    </a:lnB>
                    <a:solidFill>
                      <a:srgbClr val="4BACC6"/>
                    </a:solidFill>
                  </a:tcPr>
                </a:tc>
                <a:tc>
                  <a:txBody>
                    <a:bodyPr/>
                    <a:lstStyle/>
                    <a:p>
                      <a:pPr algn="l">
                        <a:spcAft>
                          <a:spcPts val="0"/>
                        </a:spcAft>
                      </a:pPr>
                      <a:r>
                        <a:rPr lang="hu-HU" sz="900" dirty="0">
                          <a:effectLst/>
                          <a:latin typeface="Times New Roman" panose="02020603050405020304" pitchFamily="18" charset="0"/>
                          <a:ea typeface="Times New Roman" panose="02020603050405020304" pitchFamily="18" charset="0"/>
                          <a:cs typeface="Arial" panose="020B0604020202020204" pitchFamily="34" charset="0"/>
                        </a:rPr>
                        <a:t>Société tunisienne d'électricité et de gaz</a:t>
                      </a:r>
                      <a:endParaRPr lang="fr-FR" sz="900" dirty="0">
                        <a:effectLst/>
                        <a:latin typeface="Times New Roman" panose="02020603050405020304" pitchFamily="18" charset="0"/>
                        <a:ea typeface="Times New Roman" panose="02020603050405020304" pitchFamily="18" charset="0"/>
                        <a:cs typeface="Arial" panose="020B0604020202020204" pitchFamily="34" charset="0"/>
                      </a:endParaRPr>
                    </a:p>
                  </a:txBody>
                  <a:tcPr marL="51380" marR="51380" marT="0" marB="0">
                    <a:lnL w="381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2EAF1"/>
                    </a:solidFill>
                  </a:tcPr>
                </a:tc>
                <a:tc>
                  <a:txBody>
                    <a:bodyPr/>
                    <a:lstStyle/>
                    <a:p>
                      <a:pPr algn="l">
                        <a:spcAft>
                          <a:spcPts val="0"/>
                        </a:spcAft>
                      </a:pPr>
                      <a:r>
                        <a:rPr lang="fr-FR" sz="900" dirty="0">
                          <a:effectLst/>
                          <a:latin typeface="Times New Roman" panose="02020603050405020304" pitchFamily="18" charset="0"/>
                          <a:ea typeface="Times New Roman" panose="02020603050405020304" pitchFamily="18" charset="0"/>
                          <a:cs typeface="Arial" panose="020B0604020202020204" pitchFamily="34" charset="0"/>
                        </a:rPr>
                        <a:t>Membre </a:t>
                      </a:r>
                      <a:r>
                        <a:rPr lang="hu-HU" sz="900" dirty="0">
                          <a:effectLst/>
                          <a:latin typeface="Times New Roman" panose="02020603050405020304" pitchFamily="18" charset="0"/>
                          <a:ea typeface="Times New Roman" panose="02020603050405020304" pitchFamily="18" charset="0"/>
                          <a:cs typeface="Arial" panose="020B0604020202020204" pitchFamily="34" charset="0"/>
                        </a:rPr>
                        <a:t>permanent</a:t>
                      </a:r>
                    </a:p>
                  </a:txBody>
                  <a:tcPr marL="51380" marR="513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2EAF1"/>
                    </a:solidFill>
                  </a:tcPr>
                </a:tc>
                <a:tc>
                  <a:txBody>
                    <a:bodyPr/>
                    <a:lstStyle/>
                    <a:p>
                      <a:pPr algn="l">
                        <a:spcAft>
                          <a:spcPts val="0"/>
                        </a:spcAft>
                      </a:pPr>
                      <a:r>
                        <a:rPr lang="hu-HU" sz="900">
                          <a:effectLst/>
                          <a:latin typeface="Times New Roman" panose="02020603050405020304" pitchFamily="18" charset="0"/>
                          <a:ea typeface="Times New Roman" panose="02020603050405020304" pitchFamily="18" charset="0"/>
                          <a:cs typeface="Arial" panose="020B0604020202020204" pitchFamily="34" charset="0"/>
                        </a:rPr>
                        <a:t>chokri.bensassi@gmail.com</a:t>
                      </a:r>
                      <a:endParaRPr lang="fr-FR" sz="900">
                        <a:effectLst/>
                        <a:latin typeface="Times New Roman" panose="02020603050405020304" pitchFamily="18" charset="0"/>
                        <a:ea typeface="Times New Roman" panose="02020603050405020304" pitchFamily="18" charset="0"/>
                        <a:cs typeface="Arial" panose="020B0604020202020204" pitchFamily="34" charset="0"/>
                      </a:endParaRPr>
                    </a:p>
                  </a:txBody>
                  <a:tcPr marL="51380" marR="513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2EAF1"/>
                    </a:solidFill>
                  </a:tcPr>
                </a:tc>
                <a:extLst>
                  <a:ext uri="{0D108BD9-81ED-4DB2-BD59-A6C34878D82A}">
                    <a16:rowId xmlns:a16="http://schemas.microsoft.com/office/drawing/2014/main" val="762634273"/>
                  </a:ext>
                </a:extLst>
              </a:tr>
              <a:tr h="318562">
                <a:tc>
                  <a:txBody>
                    <a:bodyPr/>
                    <a:lstStyle/>
                    <a:p>
                      <a:pPr algn="ctr">
                        <a:spcAft>
                          <a:spcPts val="0"/>
                        </a:spcAft>
                      </a:pPr>
                      <a:r>
                        <a:rPr lang="hu-HU" sz="1000" b="1" dirty="0">
                          <a:solidFill>
                            <a:srgbClr val="FFFFFF"/>
                          </a:solidFill>
                          <a:effectLst>
                            <a:outerShdw blurRad="38100" dist="38100" dir="2700000" algn="tl">
                              <a:srgbClr val="000000">
                                <a:alpha val="43137"/>
                              </a:srgbClr>
                            </a:outerShdw>
                          </a:effectLst>
                          <a:latin typeface="Times New Roman" panose="02020603050405020304" pitchFamily="18" charset="0"/>
                          <a:ea typeface="Times New Roman" panose="02020603050405020304" pitchFamily="18" charset="0"/>
                          <a:cs typeface="Arial" panose="020B0604020202020204" pitchFamily="34" charset="0"/>
                        </a:rPr>
                        <a:t>NOM</a:t>
                      </a:r>
                      <a:endParaRPr lang="fr-FR" sz="1000" dirty="0">
                        <a:effectLst>
                          <a:outerShdw blurRad="38100" dist="38100" dir="2700000" algn="tl">
                            <a:srgbClr val="000000">
                              <a:alpha val="43137"/>
                            </a:srgbClr>
                          </a:outerShdw>
                        </a:effectLst>
                        <a:latin typeface="Times New Roman" panose="02020603050405020304" pitchFamily="18" charset="0"/>
                        <a:ea typeface="Times New Roman" panose="02020603050405020304" pitchFamily="18" charset="0"/>
                        <a:cs typeface="Arial" panose="020B0604020202020204" pitchFamily="34" charset="0"/>
                      </a:endParaRPr>
                    </a:p>
                  </a:txBody>
                  <a:tcPr marL="51380" marR="51380" marT="0" marB="0">
                    <a:lnL w="127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a:noFill/>
                    </a:lnT>
                    <a:lnB>
                      <a:noFill/>
                    </a:lnB>
                    <a:solidFill>
                      <a:srgbClr val="4BACC6"/>
                    </a:solidFill>
                  </a:tcPr>
                </a:tc>
                <a:tc>
                  <a:txBody>
                    <a:bodyPr/>
                    <a:lstStyle/>
                    <a:p>
                      <a:pPr algn="l">
                        <a:spcAft>
                          <a:spcPts val="0"/>
                        </a:spcAft>
                      </a:pPr>
                      <a:r>
                        <a:rPr lang="hu-HU" sz="900" dirty="0">
                          <a:effectLst/>
                          <a:latin typeface="Times New Roman" panose="02020603050405020304" pitchFamily="18" charset="0"/>
                          <a:ea typeface="Times New Roman" panose="02020603050405020304" pitchFamily="18" charset="0"/>
                          <a:cs typeface="Arial" panose="020B0604020202020204" pitchFamily="34" charset="0"/>
                        </a:rPr>
                        <a:t>Agence nationale pour la gestion de l'énergie</a:t>
                      </a:r>
                      <a:endParaRPr lang="fr-FR" sz="900" dirty="0">
                        <a:effectLst/>
                        <a:latin typeface="Times New Roman" panose="02020603050405020304" pitchFamily="18" charset="0"/>
                        <a:ea typeface="Times New Roman" panose="02020603050405020304" pitchFamily="18" charset="0"/>
                        <a:cs typeface="Arial" panose="020B0604020202020204" pitchFamily="34" charset="0"/>
                      </a:endParaRPr>
                    </a:p>
                  </a:txBody>
                  <a:tcPr marL="51380" marR="51380" marT="0" marB="0">
                    <a:lnL w="381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5D5E2"/>
                    </a:solidFill>
                  </a:tcPr>
                </a:tc>
                <a:tc>
                  <a:txBody>
                    <a:bodyPr/>
                    <a:lstStyle/>
                    <a:p>
                      <a:pPr algn="l">
                        <a:spcAft>
                          <a:spcPts val="0"/>
                        </a:spcAft>
                      </a:pPr>
                      <a:r>
                        <a:rPr lang="fr-FR" sz="900" dirty="0">
                          <a:effectLst/>
                          <a:latin typeface="Times New Roman" panose="02020603050405020304" pitchFamily="18" charset="0"/>
                          <a:ea typeface="Times New Roman" panose="02020603050405020304" pitchFamily="18" charset="0"/>
                          <a:cs typeface="Arial" panose="020B0604020202020204" pitchFamily="34" charset="0"/>
                        </a:rPr>
                        <a:t>Membre </a:t>
                      </a:r>
                      <a:r>
                        <a:rPr lang="hu-HU" sz="900" dirty="0">
                          <a:effectLst/>
                          <a:latin typeface="Times New Roman" panose="02020603050405020304" pitchFamily="18" charset="0"/>
                          <a:ea typeface="Times New Roman" panose="02020603050405020304" pitchFamily="18" charset="0"/>
                          <a:cs typeface="Arial" panose="020B0604020202020204" pitchFamily="34" charset="0"/>
                        </a:rPr>
                        <a:t>permanent</a:t>
                      </a:r>
                    </a:p>
                  </a:txBody>
                  <a:tcPr marL="51380" marR="513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5D5E2"/>
                    </a:solidFill>
                  </a:tcPr>
                </a:tc>
                <a:tc>
                  <a:txBody>
                    <a:bodyPr/>
                    <a:lstStyle/>
                    <a:p>
                      <a:pPr algn="l">
                        <a:spcAft>
                          <a:spcPts val="0"/>
                        </a:spcAft>
                      </a:pPr>
                      <a:r>
                        <a:rPr lang="hu-HU" sz="900">
                          <a:effectLst/>
                          <a:latin typeface="Times New Roman" panose="02020603050405020304" pitchFamily="18" charset="0"/>
                          <a:ea typeface="Times New Roman" panose="02020603050405020304" pitchFamily="18" charset="0"/>
                          <a:cs typeface="Arial" panose="020B0604020202020204" pitchFamily="34" charset="0"/>
                        </a:rPr>
                        <a:t>aymen.souii@anme.nat.tn</a:t>
                      </a:r>
                      <a:endParaRPr lang="fr-FR" sz="900">
                        <a:effectLst/>
                        <a:latin typeface="Times New Roman" panose="02020603050405020304" pitchFamily="18" charset="0"/>
                        <a:ea typeface="Times New Roman" panose="02020603050405020304" pitchFamily="18" charset="0"/>
                        <a:cs typeface="Arial" panose="020B0604020202020204" pitchFamily="34" charset="0"/>
                      </a:endParaRPr>
                    </a:p>
                  </a:txBody>
                  <a:tcPr marL="51380" marR="513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5D5E2"/>
                    </a:solidFill>
                  </a:tcPr>
                </a:tc>
                <a:extLst>
                  <a:ext uri="{0D108BD9-81ED-4DB2-BD59-A6C34878D82A}">
                    <a16:rowId xmlns:a16="http://schemas.microsoft.com/office/drawing/2014/main" val="2891062613"/>
                  </a:ext>
                </a:extLst>
              </a:tr>
              <a:tr h="477842">
                <a:tc>
                  <a:txBody>
                    <a:bodyPr/>
                    <a:lstStyle/>
                    <a:p>
                      <a:pPr algn="ctr">
                        <a:spcAft>
                          <a:spcPts val="0"/>
                        </a:spcAft>
                      </a:pPr>
                      <a:r>
                        <a:rPr lang="hu-HU" sz="1000" b="1" dirty="0">
                          <a:solidFill>
                            <a:srgbClr val="FFFFFF"/>
                          </a:solidFill>
                          <a:effectLst>
                            <a:outerShdw blurRad="38100" dist="38100" dir="2700000" algn="tl">
                              <a:srgbClr val="000000">
                                <a:alpha val="43137"/>
                              </a:srgbClr>
                            </a:outerShdw>
                          </a:effectLst>
                          <a:latin typeface="Times New Roman" panose="02020603050405020304" pitchFamily="18" charset="0"/>
                          <a:ea typeface="Times New Roman" panose="02020603050405020304" pitchFamily="18" charset="0"/>
                          <a:cs typeface="Arial" panose="020B0604020202020204" pitchFamily="34" charset="0"/>
                        </a:rPr>
                        <a:t>AFH</a:t>
                      </a:r>
                      <a:endParaRPr lang="fr-FR" sz="1000" dirty="0">
                        <a:effectLst>
                          <a:outerShdw blurRad="38100" dist="38100" dir="2700000" algn="tl">
                            <a:srgbClr val="000000">
                              <a:alpha val="43137"/>
                            </a:srgbClr>
                          </a:outerShdw>
                        </a:effectLst>
                        <a:latin typeface="Times New Roman" panose="02020603050405020304" pitchFamily="18" charset="0"/>
                        <a:ea typeface="Times New Roman" panose="02020603050405020304" pitchFamily="18" charset="0"/>
                        <a:cs typeface="Arial" panose="020B0604020202020204" pitchFamily="34" charset="0"/>
                      </a:endParaRPr>
                    </a:p>
                  </a:txBody>
                  <a:tcPr marL="51380" marR="51380" marT="0" marB="0">
                    <a:lnL w="127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a:noFill/>
                    </a:lnT>
                    <a:lnB>
                      <a:noFill/>
                    </a:lnB>
                    <a:solidFill>
                      <a:srgbClr val="4BACC6"/>
                    </a:solidFill>
                  </a:tcPr>
                </a:tc>
                <a:tc>
                  <a:txBody>
                    <a:bodyPr/>
                    <a:lstStyle/>
                    <a:p>
                      <a:pPr algn="l">
                        <a:spcAft>
                          <a:spcPts val="0"/>
                        </a:spcAft>
                      </a:pPr>
                      <a:r>
                        <a:rPr lang="hu-HU" sz="900" dirty="0">
                          <a:effectLst/>
                          <a:latin typeface="Times New Roman" panose="02020603050405020304" pitchFamily="18" charset="0"/>
                          <a:ea typeface="Times New Roman" panose="02020603050405020304" pitchFamily="18" charset="0"/>
                          <a:cs typeface="Arial" panose="020B0604020202020204" pitchFamily="34" charset="0"/>
                        </a:rPr>
                        <a:t>Agence </a:t>
                      </a:r>
                      <a:r>
                        <a:rPr lang="fr-FR" sz="900" dirty="0">
                          <a:effectLst/>
                          <a:latin typeface="Times New Roman" panose="02020603050405020304" pitchFamily="18" charset="0"/>
                          <a:ea typeface="Times New Roman" panose="02020603050405020304" pitchFamily="18" charset="0"/>
                          <a:cs typeface="Arial" panose="020B0604020202020204" pitchFamily="34" charset="0"/>
                        </a:rPr>
                        <a:t>tunisienne des terres et </a:t>
                      </a:r>
                      <a:r>
                        <a:rPr lang="fr-FR" sz="900" baseline="0" dirty="0">
                          <a:effectLst/>
                          <a:latin typeface="Times New Roman" panose="02020603050405020304" pitchFamily="18" charset="0"/>
                          <a:ea typeface="Times New Roman" panose="02020603050405020304" pitchFamily="18" charset="0"/>
                          <a:cs typeface="Arial" panose="020B0604020202020204" pitchFamily="34" charset="0"/>
                        </a:rPr>
                        <a:t>du logement</a:t>
                      </a:r>
                      <a:endParaRPr lang="fr-FR" sz="900" dirty="0">
                        <a:effectLst/>
                        <a:latin typeface="Times New Roman" panose="02020603050405020304" pitchFamily="18" charset="0"/>
                        <a:ea typeface="Times New Roman" panose="02020603050405020304" pitchFamily="18" charset="0"/>
                        <a:cs typeface="Arial" panose="020B0604020202020204" pitchFamily="34" charset="0"/>
                      </a:endParaRPr>
                    </a:p>
                    <a:p>
                      <a:pPr marL="0" marR="0" indent="0" algn="l" defTabSz="914400" rtl="0" eaLnBrk="1" fontAlgn="auto" latinLnBrk="0" hangingPunct="1">
                        <a:lnSpc>
                          <a:spcPct val="100000"/>
                        </a:lnSpc>
                        <a:spcBef>
                          <a:spcPts val="0"/>
                        </a:spcBef>
                        <a:spcAft>
                          <a:spcPts val="0"/>
                        </a:spcAft>
                        <a:buClrTx/>
                        <a:buSzTx/>
                        <a:buFontTx/>
                        <a:buNone/>
                        <a:tabLst/>
                        <a:defRPr/>
                      </a:pPr>
                      <a:r>
                        <a:rPr lang="hu-HU" sz="900" dirty="0">
                          <a:effectLst/>
                          <a:latin typeface="Times New Roman" panose="02020603050405020304" pitchFamily="18" charset="0"/>
                          <a:ea typeface="Times New Roman" panose="02020603050405020304" pitchFamily="18" charset="0"/>
                          <a:cs typeface="Arial" panose="020B0604020202020204" pitchFamily="34" charset="0"/>
                        </a:rPr>
                        <a:t>Directeur régional de l'agence Foncière Habitation</a:t>
                      </a:r>
                      <a:endParaRPr lang="fr-FR" sz="900" dirty="0">
                        <a:effectLst/>
                        <a:latin typeface="Times New Roman" panose="02020603050405020304" pitchFamily="18" charset="0"/>
                        <a:ea typeface="Times New Roman" panose="02020603050405020304" pitchFamily="18" charset="0"/>
                        <a:cs typeface="Arial" panose="020B0604020202020204" pitchFamily="34" charset="0"/>
                      </a:endParaRPr>
                    </a:p>
                  </a:txBody>
                  <a:tcPr marL="51380" marR="51380" marT="0" marB="0">
                    <a:lnL w="381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2EAF1"/>
                    </a:solidFill>
                  </a:tcPr>
                </a:tc>
                <a:tc>
                  <a:txBody>
                    <a:bodyPr/>
                    <a:lstStyle/>
                    <a:p>
                      <a:pPr algn="l">
                        <a:spcAft>
                          <a:spcPts val="0"/>
                        </a:spcAft>
                      </a:pPr>
                      <a:r>
                        <a:rPr lang="fr-FR" sz="900" dirty="0">
                          <a:effectLst/>
                          <a:latin typeface="Times New Roman" panose="02020603050405020304" pitchFamily="18" charset="0"/>
                          <a:ea typeface="Times New Roman" panose="02020603050405020304" pitchFamily="18" charset="0"/>
                          <a:cs typeface="Arial" panose="020B0604020202020204" pitchFamily="34" charset="0"/>
                        </a:rPr>
                        <a:t>Membre </a:t>
                      </a:r>
                      <a:r>
                        <a:rPr lang="hu-HU" sz="900" dirty="0">
                          <a:effectLst/>
                          <a:latin typeface="Times New Roman" panose="02020603050405020304" pitchFamily="18" charset="0"/>
                          <a:ea typeface="Times New Roman" panose="02020603050405020304" pitchFamily="18" charset="0"/>
                          <a:cs typeface="Arial" panose="020B0604020202020204" pitchFamily="34" charset="0"/>
                        </a:rPr>
                        <a:t>permanent</a:t>
                      </a:r>
                    </a:p>
                  </a:txBody>
                  <a:tcPr marL="51380" marR="513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2EAF1"/>
                    </a:solidFill>
                  </a:tcPr>
                </a:tc>
                <a:tc>
                  <a:txBody>
                    <a:bodyPr/>
                    <a:lstStyle/>
                    <a:p>
                      <a:pPr algn="l">
                        <a:spcAft>
                          <a:spcPts val="0"/>
                        </a:spcAft>
                      </a:pPr>
                      <a:r>
                        <a:rPr lang="hu-HU" sz="900" dirty="0">
                          <a:effectLst/>
                          <a:latin typeface="Times New Roman" panose="02020603050405020304" pitchFamily="18" charset="0"/>
                          <a:ea typeface="Times New Roman" panose="02020603050405020304" pitchFamily="18" charset="0"/>
                          <a:cs typeface="Arial" panose="020B0604020202020204" pitchFamily="34" charset="0"/>
                        </a:rPr>
                        <a:t>a2sconcept@gmail.com</a:t>
                      </a:r>
                      <a:endParaRPr lang="fr-FR" sz="900" dirty="0">
                        <a:effectLst/>
                        <a:latin typeface="Times New Roman" panose="02020603050405020304" pitchFamily="18" charset="0"/>
                        <a:ea typeface="Times New Roman" panose="02020603050405020304" pitchFamily="18" charset="0"/>
                        <a:cs typeface="Arial" panose="020B0604020202020204" pitchFamily="34" charset="0"/>
                      </a:endParaRPr>
                    </a:p>
                  </a:txBody>
                  <a:tcPr marL="51380" marR="513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2EAF1"/>
                    </a:solidFill>
                  </a:tcPr>
                </a:tc>
                <a:extLst>
                  <a:ext uri="{0D108BD9-81ED-4DB2-BD59-A6C34878D82A}">
                    <a16:rowId xmlns:a16="http://schemas.microsoft.com/office/drawing/2014/main" val="803077527"/>
                  </a:ext>
                </a:extLst>
              </a:tr>
              <a:tr h="318562">
                <a:tc>
                  <a:txBody>
                    <a:bodyPr/>
                    <a:lstStyle/>
                    <a:p>
                      <a:pPr algn="ctr">
                        <a:spcAft>
                          <a:spcPts val="0"/>
                        </a:spcAft>
                      </a:pPr>
                      <a:r>
                        <a:rPr lang="hu-HU" sz="1000" b="1" dirty="0">
                          <a:solidFill>
                            <a:srgbClr val="FFFFFF"/>
                          </a:solidFill>
                          <a:effectLst>
                            <a:outerShdw blurRad="38100" dist="38100" dir="2700000" algn="tl">
                              <a:srgbClr val="000000">
                                <a:alpha val="43137"/>
                              </a:srgbClr>
                            </a:outerShdw>
                          </a:effectLst>
                          <a:latin typeface="Times New Roman" panose="02020603050405020304" pitchFamily="18" charset="0"/>
                          <a:ea typeface="Times New Roman" panose="02020603050405020304" pitchFamily="18" charset="0"/>
                          <a:cs typeface="Arial" panose="020B0604020202020204" pitchFamily="34" charset="0"/>
                        </a:rPr>
                        <a:t>OIT</a:t>
                      </a:r>
                      <a:endParaRPr lang="fr-FR" sz="1000" dirty="0">
                        <a:effectLst>
                          <a:outerShdw blurRad="38100" dist="38100" dir="2700000" algn="tl">
                            <a:srgbClr val="000000">
                              <a:alpha val="43137"/>
                            </a:srgbClr>
                          </a:outerShdw>
                        </a:effectLst>
                        <a:latin typeface="Times New Roman" panose="02020603050405020304" pitchFamily="18" charset="0"/>
                        <a:ea typeface="Times New Roman" panose="02020603050405020304" pitchFamily="18" charset="0"/>
                        <a:cs typeface="Arial" panose="020B0604020202020204" pitchFamily="34" charset="0"/>
                      </a:endParaRPr>
                    </a:p>
                  </a:txBody>
                  <a:tcPr marL="51380" marR="51380" marT="0" marB="0">
                    <a:lnL w="127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a:noFill/>
                    </a:lnT>
                    <a:lnB>
                      <a:noFill/>
                    </a:lnB>
                    <a:solidFill>
                      <a:srgbClr val="4BACC6"/>
                    </a:solidFill>
                  </a:tcPr>
                </a:tc>
                <a:tc>
                  <a:txBody>
                    <a:bodyPr/>
                    <a:lstStyle/>
                    <a:p>
                      <a:pPr algn="l">
                        <a:spcAft>
                          <a:spcPts val="0"/>
                        </a:spcAft>
                      </a:pPr>
                      <a:r>
                        <a:rPr lang="hu-HU" sz="900">
                          <a:effectLst/>
                          <a:latin typeface="Times New Roman" panose="02020603050405020304" pitchFamily="18" charset="0"/>
                          <a:ea typeface="Times New Roman" panose="02020603050405020304" pitchFamily="18" charset="0"/>
                          <a:cs typeface="Arial" panose="020B0604020202020204" pitchFamily="34" charset="0"/>
                        </a:rPr>
                        <a:t>Ordre des ingénieurs tunisiens</a:t>
                      </a:r>
                      <a:endParaRPr lang="fr-FR" sz="900">
                        <a:effectLst/>
                        <a:latin typeface="Times New Roman" panose="02020603050405020304" pitchFamily="18" charset="0"/>
                        <a:ea typeface="Times New Roman" panose="02020603050405020304" pitchFamily="18" charset="0"/>
                        <a:cs typeface="Arial" panose="020B0604020202020204" pitchFamily="34" charset="0"/>
                      </a:endParaRPr>
                    </a:p>
                  </a:txBody>
                  <a:tcPr marL="51380" marR="51380" marT="0" marB="0">
                    <a:lnL w="381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5D5E2"/>
                    </a:solidFill>
                  </a:tcPr>
                </a:tc>
                <a:tc>
                  <a:txBody>
                    <a:bodyPr/>
                    <a:lstStyle/>
                    <a:p>
                      <a:pPr algn="l">
                        <a:spcAft>
                          <a:spcPts val="0"/>
                        </a:spcAft>
                      </a:pPr>
                      <a:r>
                        <a:rPr lang="fr-FR" sz="900" dirty="0">
                          <a:effectLst/>
                          <a:latin typeface="Times New Roman" panose="02020603050405020304" pitchFamily="18" charset="0"/>
                          <a:ea typeface="Times New Roman" panose="02020603050405020304" pitchFamily="18" charset="0"/>
                          <a:cs typeface="Arial" panose="020B0604020202020204" pitchFamily="34" charset="0"/>
                        </a:rPr>
                        <a:t>Membre </a:t>
                      </a:r>
                      <a:r>
                        <a:rPr lang="hu-HU" sz="900" dirty="0">
                          <a:effectLst/>
                          <a:latin typeface="Times New Roman" panose="02020603050405020304" pitchFamily="18" charset="0"/>
                          <a:ea typeface="Times New Roman" panose="02020603050405020304" pitchFamily="18" charset="0"/>
                          <a:cs typeface="Arial" panose="020B0604020202020204" pitchFamily="34" charset="0"/>
                        </a:rPr>
                        <a:t>permanent</a:t>
                      </a:r>
                    </a:p>
                  </a:txBody>
                  <a:tcPr marL="51380" marR="513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5D5E2"/>
                    </a:solidFill>
                  </a:tcPr>
                </a:tc>
                <a:tc>
                  <a:txBody>
                    <a:bodyPr/>
                    <a:lstStyle/>
                    <a:p>
                      <a:pPr algn="l">
                        <a:spcAft>
                          <a:spcPts val="0"/>
                        </a:spcAft>
                      </a:pPr>
                      <a:r>
                        <a:rPr lang="hu-HU" sz="900" dirty="0">
                          <a:effectLst/>
                          <a:latin typeface="Times New Roman" panose="02020603050405020304" pitchFamily="18" charset="0"/>
                          <a:ea typeface="Times New Roman" panose="02020603050405020304" pitchFamily="18" charset="0"/>
                          <a:cs typeface="Arial" panose="020B0604020202020204" pitchFamily="34" charset="0"/>
                        </a:rPr>
                        <a:t>Moufidfradi.ic@gmail.com</a:t>
                      </a:r>
                      <a:endParaRPr lang="fr-FR" sz="900" dirty="0">
                        <a:effectLst/>
                        <a:latin typeface="Times New Roman" panose="02020603050405020304" pitchFamily="18" charset="0"/>
                        <a:ea typeface="Times New Roman" panose="02020603050405020304" pitchFamily="18" charset="0"/>
                        <a:cs typeface="Arial" panose="020B0604020202020204" pitchFamily="34" charset="0"/>
                      </a:endParaRPr>
                    </a:p>
                    <a:p>
                      <a:pPr algn="l">
                        <a:spcAft>
                          <a:spcPts val="0"/>
                        </a:spcAft>
                      </a:pPr>
                      <a:r>
                        <a:rPr lang="hu-HU" sz="900" dirty="0">
                          <a:effectLst/>
                          <a:latin typeface="Times New Roman" panose="02020603050405020304" pitchFamily="18" charset="0"/>
                          <a:ea typeface="Times New Roman" panose="02020603050405020304" pitchFamily="18" charset="0"/>
                          <a:cs typeface="Arial" panose="020B0604020202020204" pitchFamily="34" charset="0"/>
                        </a:rPr>
                        <a:t>benessghaier@yahoo.fr</a:t>
                      </a:r>
                      <a:endParaRPr lang="fr-FR" sz="900" dirty="0">
                        <a:effectLst/>
                        <a:latin typeface="Times New Roman" panose="02020603050405020304" pitchFamily="18" charset="0"/>
                        <a:ea typeface="Times New Roman" panose="02020603050405020304" pitchFamily="18" charset="0"/>
                        <a:cs typeface="Arial" panose="020B0604020202020204" pitchFamily="34" charset="0"/>
                      </a:endParaRPr>
                    </a:p>
                  </a:txBody>
                  <a:tcPr marL="51380" marR="513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5D5E2"/>
                    </a:solidFill>
                  </a:tcPr>
                </a:tc>
                <a:extLst>
                  <a:ext uri="{0D108BD9-81ED-4DB2-BD59-A6C34878D82A}">
                    <a16:rowId xmlns:a16="http://schemas.microsoft.com/office/drawing/2014/main" val="67864882"/>
                  </a:ext>
                </a:extLst>
              </a:tr>
              <a:tr h="318562">
                <a:tc>
                  <a:txBody>
                    <a:bodyPr/>
                    <a:lstStyle/>
                    <a:p>
                      <a:pPr algn="ctr">
                        <a:spcAft>
                          <a:spcPts val="0"/>
                        </a:spcAft>
                      </a:pPr>
                      <a:r>
                        <a:rPr lang="hu-HU" sz="1000" b="1" dirty="0">
                          <a:solidFill>
                            <a:srgbClr val="FFFFFF"/>
                          </a:solidFill>
                          <a:effectLst>
                            <a:outerShdw blurRad="38100" dist="38100" dir="2700000" algn="tl">
                              <a:srgbClr val="000000">
                                <a:alpha val="43137"/>
                              </a:srgbClr>
                            </a:outerShdw>
                          </a:effectLst>
                          <a:latin typeface="Times New Roman" panose="02020603050405020304" pitchFamily="18" charset="0"/>
                          <a:ea typeface="Times New Roman" panose="02020603050405020304" pitchFamily="18" charset="0"/>
                          <a:cs typeface="Arial" panose="020B0604020202020204" pitchFamily="34" charset="0"/>
                        </a:rPr>
                        <a:t>AVOINE</a:t>
                      </a:r>
                      <a:endParaRPr lang="fr-FR" sz="1000" dirty="0">
                        <a:effectLst>
                          <a:outerShdw blurRad="38100" dist="38100" dir="2700000" algn="tl">
                            <a:srgbClr val="000000">
                              <a:alpha val="43137"/>
                            </a:srgbClr>
                          </a:outerShdw>
                        </a:effectLst>
                        <a:latin typeface="Times New Roman" panose="02020603050405020304" pitchFamily="18" charset="0"/>
                        <a:ea typeface="Times New Roman" panose="02020603050405020304" pitchFamily="18" charset="0"/>
                        <a:cs typeface="Arial" panose="020B0604020202020204" pitchFamily="34" charset="0"/>
                      </a:endParaRPr>
                    </a:p>
                  </a:txBody>
                  <a:tcPr marL="51380" marR="51380" marT="0" marB="0">
                    <a:lnL w="127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a:noFill/>
                    </a:lnT>
                    <a:lnB>
                      <a:noFill/>
                    </a:lnB>
                    <a:solidFill>
                      <a:srgbClr val="4BACC6"/>
                    </a:solidFill>
                  </a:tcPr>
                </a:tc>
                <a:tc>
                  <a:txBody>
                    <a:bodyPr/>
                    <a:lstStyle/>
                    <a:p>
                      <a:pPr algn="l">
                        <a:spcAft>
                          <a:spcPts val="0"/>
                        </a:spcAft>
                      </a:pPr>
                      <a:r>
                        <a:rPr lang="hu-HU" sz="900" dirty="0">
                          <a:effectLst/>
                          <a:latin typeface="Times New Roman" panose="02020603050405020304" pitchFamily="18" charset="0"/>
                          <a:ea typeface="Times New Roman" panose="02020603050405020304" pitchFamily="18" charset="0"/>
                          <a:cs typeface="Arial" panose="020B0604020202020204" pitchFamily="34" charset="0"/>
                        </a:rPr>
                        <a:t>Ordre des architectes tunisiens</a:t>
                      </a:r>
                      <a:endParaRPr lang="fr-FR" sz="900" dirty="0">
                        <a:effectLst/>
                        <a:latin typeface="Times New Roman" panose="02020603050405020304" pitchFamily="18" charset="0"/>
                        <a:ea typeface="Times New Roman" panose="02020603050405020304" pitchFamily="18" charset="0"/>
                        <a:cs typeface="Arial" panose="020B0604020202020204" pitchFamily="34" charset="0"/>
                      </a:endParaRPr>
                    </a:p>
                  </a:txBody>
                  <a:tcPr marL="51380" marR="51380" marT="0" marB="0">
                    <a:lnL w="381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2EAF1"/>
                    </a:solidFill>
                  </a:tcPr>
                </a:tc>
                <a:tc>
                  <a:txBody>
                    <a:bodyPr/>
                    <a:lstStyle/>
                    <a:p>
                      <a:pPr algn="l">
                        <a:spcAft>
                          <a:spcPts val="0"/>
                        </a:spcAft>
                      </a:pPr>
                      <a:r>
                        <a:rPr lang="fr-FR" sz="900" dirty="0">
                          <a:effectLst/>
                          <a:latin typeface="Times New Roman" panose="02020603050405020304" pitchFamily="18" charset="0"/>
                          <a:ea typeface="Times New Roman" panose="02020603050405020304" pitchFamily="18" charset="0"/>
                          <a:cs typeface="Arial" panose="020B0604020202020204" pitchFamily="34" charset="0"/>
                        </a:rPr>
                        <a:t>Membre </a:t>
                      </a:r>
                      <a:r>
                        <a:rPr lang="hu-HU" sz="900" dirty="0">
                          <a:effectLst/>
                          <a:latin typeface="Times New Roman" panose="02020603050405020304" pitchFamily="18" charset="0"/>
                          <a:ea typeface="Times New Roman" panose="02020603050405020304" pitchFamily="18" charset="0"/>
                          <a:cs typeface="Arial" panose="020B0604020202020204" pitchFamily="34" charset="0"/>
                        </a:rPr>
                        <a:t>permanent</a:t>
                      </a:r>
                    </a:p>
                  </a:txBody>
                  <a:tcPr marL="51380" marR="513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2EAF1"/>
                    </a:solidFill>
                  </a:tcPr>
                </a:tc>
                <a:tc>
                  <a:txBody>
                    <a:bodyPr/>
                    <a:lstStyle/>
                    <a:p>
                      <a:pPr algn="l">
                        <a:spcAft>
                          <a:spcPts val="0"/>
                        </a:spcAft>
                      </a:pPr>
                      <a:r>
                        <a:rPr lang="hu-HU" sz="900" dirty="0">
                          <a:effectLst/>
                          <a:latin typeface="Times New Roman" panose="02020603050405020304" pitchFamily="18" charset="0"/>
                          <a:ea typeface="Times New Roman" panose="02020603050405020304" pitchFamily="18" charset="0"/>
                          <a:cs typeface="Arial" panose="020B0604020202020204" pitchFamily="34" charset="0"/>
                        </a:rPr>
                        <a:t>Ben.kamla.imene@gmail.com</a:t>
                      </a:r>
                      <a:endParaRPr lang="fr-FR" sz="900" dirty="0">
                        <a:effectLst/>
                        <a:latin typeface="Times New Roman" panose="02020603050405020304" pitchFamily="18" charset="0"/>
                        <a:ea typeface="Times New Roman" panose="02020603050405020304" pitchFamily="18" charset="0"/>
                        <a:cs typeface="Arial" panose="020B0604020202020204" pitchFamily="34" charset="0"/>
                      </a:endParaRPr>
                    </a:p>
                  </a:txBody>
                  <a:tcPr marL="51380" marR="513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2EAF1"/>
                    </a:solidFill>
                  </a:tcPr>
                </a:tc>
                <a:extLst>
                  <a:ext uri="{0D108BD9-81ED-4DB2-BD59-A6C34878D82A}">
                    <a16:rowId xmlns:a16="http://schemas.microsoft.com/office/drawing/2014/main" val="947439654"/>
                  </a:ext>
                </a:extLst>
              </a:tr>
              <a:tr h="318562">
                <a:tc>
                  <a:txBody>
                    <a:bodyPr/>
                    <a:lstStyle/>
                    <a:p>
                      <a:pPr algn="ctr">
                        <a:spcAft>
                          <a:spcPts val="0"/>
                        </a:spcAft>
                      </a:pPr>
                      <a:r>
                        <a:rPr lang="hu-HU" sz="1000" b="1" dirty="0">
                          <a:solidFill>
                            <a:srgbClr val="FFFFFF"/>
                          </a:solidFill>
                          <a:effectLst>
                            <a:outerShdw blurRad="38100" dist="38100" dir="2700000" algn="tl">
                              <a:srgbClr val="000000">
                                <a:alpha val="43137"/>
                              </a:srgbClr>
                            </a:outerShdw>
                          </a:effectLst>
                          <a:latin typeface="Times New Roman" panose="02020603050405020304" pitchFamily="18" charset="0"/>
                          <a:ea typeface="Times New Roman" panose="02020603050405020304" pitchFamily="18" charset="0"/>
                          <a:cs typeface="Arial" panose="020B0604020202020204" pitchFamily="34" charset="0"/>
                        </a:rPr>
                        <a:t>IPE</a:t>
                      </a:r>
                      <a:endParaRPr lang="fr-FR" sz="1000" dirty="0">
                        <a:effectLst>
                          <a:outerShdw blurRad="38100" dist="38100" dir="2700000" algn="tl">
                            <a:srgbClr val="000000">
                              <a:alpha val="43137"/>
                            </a:srgbClr>
                          </a:outerShdw>
                        </a:effectLst>
                        <a:latin typeface="Times New Roman" panose="02020603050405020304" pitchFamily="18" charset="0"/>
                        <a:ea typeface="Times New Roman" panose="02020603050405020304" pitchFamily="18" charset="0"/>
                        <a:cs typeface="Arial" panose="020B0604020202020204" pitchFamily="34" charset="0"/>
                      </a:endParaRPr>
                    </a:p>
                  </a:txBody>
                  <a:tcPr marL="51380" marR="51380" marT="0" marB="0">
                    <a:lnL w="127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a:noFill/>
                    </a:lnT>
                    <a:lnB>
                      <a:noFill/>
                    </a:lnB>
                    <a:solidFill>
                      <a:srgbClr val="4BACC6"/>
                    </a:solidFill>
                  </a:tcPr>
                </a:tc>
                <a:tc>
                  <a:txBody>
                    <a:bodyPr/>
                    <a:lstStyle/>
                    <a:p>
                      <a:pPr algn="l">
                        <a:spcAft>
                          <a:spcPts val="0"/>
                        </a:spcAft>
                      </a:pPr>
                      <a:r>
                        <a:rPr lang="hu-HU" sz="900" dirty="0">
                          <a:effectLst/>
                          <a:latin typeface="Times New Roman" panose="02020603050405020304" pitchFamily="18" charset="0"/>
                          <a:ea typeface="Times New Roman" panose="02020603050405020304" pitchFamily="18" charset="0"/>
                          <a:cs typeface="Arial" panose="020B0604020202020204" pitchFamily="34" charset="0"/>
                        </a:rPr>
                        <a:t>Université De Sousse</a:t>
                      </a:r>
                      <a:endParaRPr lang="fr-FR" sz="900" dirty="0">
                        <a:effectLst/>
                        <a:latin typeface="Times New Roman" panose="02020603050405020304" pitchFamily="18" charset="0"/>
                        <a:ea typeface="Times New Roman" panose="02020603050405020304" pitchFamily="18" charset="0"/>
                        <a:cs typeface="Arial" panose="020B0604020202020204" pitchFamily="34" charset="0"/>
                      </a:endParaRPr>
                    </a:p>
                  </a:txBody>
                  <a:tcPr marL="51380" marR="51380" marT="0" marB="0">
                    <a:lnL w="381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5D5E2"/>
                    </a:solidFill>
                  </a:tcPr>
                </a:tc>
                <a:tc>
                  <a:txBody>
                    <a:bodyPr/>
                    <a:lstStyle/>
                    <a:p>
                      <a:pPr algn="l">
                        <a:spcAft>
                          <a:spcPts val="0"/>
                        </a:spcAft>
                      </a:pPr>
                      <a:r>
                        <a:rPr lang="fr-FR" sz="900" dirty="0">
                          <a:effectLst/>
                          <a:latin typeface="Times New Roman" panose="02020603050405020304" pitchFamily="18" charset="0"/>
                          <a:ea typeface="Times New Roman" panose="02020603050405020304" pitchFamily="18" charset="0"/>
                          <a:cs typeface="Arial" panose="020B0604020202020204" pitchFamily="34" charset="0"/>
                        </a:rPr>
                        <a:t>Membre </a:t>
                      </a:r>
                      <a:r>
                        <a:rPr lang="hu-HU" sz="900" dirty="0">
                          <a:effectLst/>
                          <a:latin typeface="Times New Roman" panose="02020603050405020304" pitchFamily="18" charset="0"/>
                          <a:ea typeface="Times New Roman" panose="02020603050405020304" pitchFamily="18" charset="0"/>
                          <a:cs typeface="Arial" panose="020B0604020202020204" pitchFamily="34" charset="0"/>
                        </a:rPr>
                        <a:t>permanent</a:t>
                      </a:r>
                    </a:p>
                  </a:txBody>
                  <a:tcPr marL="51380" marR="513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5D5E2"/>
                    </a:solidFill>
                  </a:tcPr>
                </a:tc>
                <a:tc>
                  <a:txBody>
                    <a:bodyPr/>
                    <a:lstStyle/>
                    <a:p>
                      <a:pPr algn="l">
                        <a:spcAft>
                          <a:spcPts val="0"/>
                        </a:spcAft>
                      </a:pPr>
                      <a:r>
                        <a:rPr lang="hu-HU" sz="900" dirty="0">
                          <a:effectLst/>
                          <a:latin typeface="Times New Roman" panose="02020603050405020304" pitchFamily="18" charset="0"/>
                          <a:ea typeface="Times New Roman" panose="02020603050405020304" pitchFamily="18" charset="0"/>
                          <a:cs typeface="Arial" panose="020B0604020202020204" pitchFamily="34" charset="0"/>
                        </a:rPr>
                        <a:t>moez.khenissi@essths.u-</a:t>
                      </a:r>
                      <a:endParaRPr lang="fr-FR" sz="900" dirty="0">
                        <a:effectLst/>
                        <a:latin typeface="Times New Roman" panose="02020603050405020304" pitchFamily="18" charset="0"/>
                        <a:ea typeface="Times New Roman" panose="02020603050405020304" pitchFamily="18" charset="0"/>
                        <a:cs typeface="Arial" panose="020B0604020202020204" pitchFamily="34" charset="0"/>
                      </a:endParaRPr>
                    </a:p>
                    <a:p>
                      <a:pPr algn="l">
                        <a:spcAft>
                          <a:spcPts val="0"/>
                        </a:spcAft>
                      </a:pPr>
                      <a:r>
                        <a:rPr lang="hu-HU" sz="900" dirty="0">
                          <a:effectLst/>
                          <a:latin typeface="Times New Roman" panose="02020603050405020304" pitchFamily="18" charset="0"/>
                          <a:ea typeface="Times New Roman" panose="02020603050405020304" pitchFamily="18" charset="0"/>
                          <a:cs typeface="Arial" panose="020B0604020202020204" pitchFamily="34" charset="0"/>
                        </a:rPr>
                        <a:t>mahdi.mejri@episousse.com.tn</a:t>
                      </a:r>
                      <a:endParaRPr lang="fr-FR" sz="900" dirty="0">
                        <a:effectLst/>
                        <a:latin typeface="Times New Roman" panose="02020603050405020304" pitchFamily="18" charset="0"/>
                        <a:ea typeface="Times New Roman" panose="02020603050405020304" pitchFamily="18" charset="0"/>
                        <a:cs typeface="Arial" panose="020B0604020202020204" pitchFamily="34" charset="0"/>
                      </a:endParaRPr>
                    </a:p>
                  </a:txBody>
                  <a:tcPr marL="51380" marR="513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5D5E2"/>
                    </a:solidFill>
                  </a:tcPr>
                </a:tc>
                <a:extLst>
                  <a:ext uri="{0D108BD9-81ED-4DB2-BD59-A6C34878D82A}">
                    <a16:rowId xmlns:a16="http://schemas.microsoft.com/office/drawing/2014/main" val="1938565217"/>
                  </a:ext>
                </a:extLst>
              </a:tr>
              <a:tr h="318562">
                <a:tc>
                  <a:txBody>
                    <a:bodyPr/>
                    <a:lstStyle/>
                    <a:p>
                      <a:pPr algn="ctr">
                        <a:spcAft>
                          <a:spcPts val="0"/>
                        </a:spcAft>
                      </a:pPr>
                      <a:r>
                        <a:rPr lang="hu-HU" sz="1000" b="1" dirty="0">
                          <a:solidFill>
                            <a:srgbClr val="FFFFFF"/>
                          </a:solidFill>
                          <a:effectLst>
                            <a:outerShdw blurRad="38100" dist="38100" dir="2700000" algn="tl">
                              <a:srgbClr val="000000">
                                <a:alpha val="43137"/>
                              </a:srgbClr>
                            </a:outerShdw>
                          </a:effectLst>
                          <a:latin typeface="Times New Roman" panose="02020603050405020304" pitchFamily="18" charset="0"/>
                          <a:ea typeface="Times New Roman" panose="02020603050405020304" pitchFamily="18" charset="0"/>
                          <a:cs typeface="Arial" panose="020B0604020202020204" pitchFamily="34" charset="0"/>
                        </a:rPr>
                        <a:t>DREH</a:t>
                      </a:r>
                      <a:endParaRPr lang="fr-FR" sz="1000" dirty="0">
                        <a:effectLst>
                          <a:outerShdw blurRad="38100" dist="38100" dir="2700000" algn="tl">
                            <a:srgbClr val="000000">
                              <a:alpha val="43137"/>
                            </a:srgbClr>
                          </a:outerShdw>
                        </a:effectLst>
                        <a:latin typeface="Times New Roman" panose="02020603050405020304" pitchFamily="18" charset="0"/>
                        <a:ea typeface="Times New Roman" panose="02020603050405020304" pitchFamily="18" charset="0"/>
                        <a:cs typeface="Arial" panose="020B0604020202020204" pitchFamily="34" charset="0"/>
                      </a:endParaRPr>
                    </a:p>
                  </a:txBody>
                  <a:tcPr marL="51380" marR="51380" marT="0" marB="0">
                    <a:lnL w="127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a:noFill/>
                    </a:lnT>
                    <a:lnB>
                      <a:noFill/>
                    </a:lnB>
                    <a:solidFill>
                      <a:srgbClr val="4BACC6"/>
                    </a:solidFill>
                  </a:tcPr>
                </a:tc>
                <a:tc>
                  <a:txBody>
                    <a:bodyPr/>
                    <a:lstStyle/>
                    <a:p>
                      <a:pPr algn="l">
                        <a:spcAft>
                          <a:spcPts val="0"/>
                        </a:spcAft>
                      </a:pPr>
                      <a:r>
                        <a:rPr lang="hu-HU" sz="900" dirty="0">
                          <a:effectLst/>
                          <a:latin typeface="Times New Roman" panose="02020603050405020304" pitchFamily="18" charset="0"/>
                          <a:ea typeface="Times New Roman" panose="02020603050405020304" pitchFamily="18" charset="0"/>
                          <a:cs typeface="Arial" panose="020B0604020202020204" pitchFamily="34" charset="0"/>
                        </a:rPr>
                        <a:t>Direction régionale de l'équipement et du logement</a:t>
                      </a:r>
                      <a:endParaRPr lang="fr-FR" sz="900" dirty="0">
                        <a:effectLst/>
                        <a:latin typeface="Times New Roman" panose="02020603050405020304" pitchFamily="18" charset="0"/>
                        <a:ea typeface="Times New Roman" panose="02020603050405020304" pitchFamily="18" charset="0"/>
                        <a:cs typeface="Arial" panose="020B0604020202020204" pitchFamily="34" charset="0"/>
                      </a:endParaRPr>
                    </a:p>
                  </a:txBody>
                  <a:tcPr marL="51380" marR="51380" marT="0" marB="0">
                    <a:lnL w="381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2EAF1"/>
                    </a:solidFill>
                  </a:tcPr>
                </a:tc>
                <a:tc>
                  <a:txBody>
                    <a:bodyPr/>
                    <a:lstStyle/>
                    <a:p>
                      <a:pPr algn="l">
                        <a:spcAft>
                          <a:spcPts val="0"/>
                        </a:spcAft>
                      </a:pPr>
                      <a:r>
                        <a:rPr lang="fr-FR" sz="900" dirty="0">
                          <a:effectLst/>
                          <a:latin typeface="Times New Roman" panose="02020603050405020304" pitchFamily="18" charset="0"/>
                          <a:ea typeface="Times New Roman" panose="02020603050405020304" pitchFamily="18" charset="0"/>
                          <a:cs typeface="Arial" panose="020B0604020202020204" pitchFamily="34" charset="0"/>
                        </a:rPr>
                        <a:t>Membre </a:t>
                      </a:r>
                      <a:r>
                        <a:rPr lang="hu-HU" sz="900" dirty="0">
                          <a:effectLst/>
                          <a:latin typeface="Times New Roman" panose="02020603050405020304" pitchFamily="18" charset="0"/>
                          <a:ea typeface="Times New Roman" panose="02020603050405020304" pitchFamily="18" charset="0"/>
                          <a:cs typeface="Arial" panose="020B0604020202020204" pitchFamily="34" charset="0"/>
                        </a:rPr>
                        <a:t>permanent</a:t>
                      </a:r>
                    </a:p>
                  </a:txBody>
                  <a:tcPr marL="51380" marR="513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2EAF1"/>
                    </a:solidFill>
                  </a:tcPr>
                </a:tc>
                <a:tc>
                  <a:txBody>
                    <a:bodyPr/>
                    <a:lstStyle/>
                    <a:p>
                      <a:pPr algn="l">
                        <a:spcAft>
                          <a:spcPts val="0"/>
                        </a:spcAft>
                      </a:pPr>
                      <a:r>
                        <a:rPr lang="hu-HU" sz="900" dirty="0">
                          <a:effectLst/>
                          <a:latin typeface="Times New Roman" panose="02020603050405020304" pitchFamily="18" charset="0"/>
                          <a:ea typeface="Times New Roman" panose="02020603050405020304" pitchFamily="18" charset="0"/>
                          <a:cs typeface="Arial" panose="020B0604020202020204" pitchFamily="34" charset="0"/>
                        </a:rPr>
                        <a:t>Khaled.mannoubi@yahoo.fr</a:t>
                      </a:r>
                      <a:endParaRPr lang="fr-FR" sz="900" dirty="0">
                        <a:effectLst/>
                        <a:latin typeface="Times New Roman" panose="02020603050405020304" pitchFamily="18" charset="0"/>
                        <a:ea typeface="Times New Roman" panose="02020603050405020304" pitchFamily="18" charset="0"/>
                        <a:cs typeface="Arial" panose="020B0604020202020204" pitchFamily="34" charset="0"/>
                      </a:endParaRPr>
                    </a:p>
                    <a:p>
                      <a:pPr algn="l">
                        <a:spcAft>
                          <a:spcPts val="0"/>
                        </a:spcAft>
                      </a:pPr>
                      <a:r>
                        <a:rPr lang="hu-HU" sz="900" dirty="0">
                          <a:effectLst/>
                          <a:latin typeface="Times New Roman" panose="02020603050405020304" pitchFamily="18" charset="0"/>
                          <a:ea typeface="Times New Roman" panose="02020603050405020304" pitchFamily="18" charset="0"/>
                          <a:cs typeface="Arial" panose="020B0604020202020204" pitchFamily="34" charset="0"/>
                        </a:rPr>
                        <a:t>Adu.mokni.fathi@live.fr</a:t>
                      </a:r>
                      <a:endParaRPr lang="fr-FR" sz="900" dirty="0">
                        <a:effectLst/>
                        <a:latin typeface="Times New Roman" panose="02020603050405020304" pitchFamily="18" charset="0"/>
                        <a:ea typeface="Times New Roman" panose="02020603050405020304" pitchFamily="18" charset="0"/>
                        <a:cs typeface="Arial" panose="020B0604020202020204" pitchFamily="34" charset="0"/>
                      </a:endParaRPr>
                    </a:p>
                  </a:txBody>
                  <a:tcPr marL="51380" marR="513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2EAF1"/>
                    </a:solidFill>
                  </a:tcPr>
                </a:tc>
                <a:extLst>
                  <a:ext uri="{0D108BD9-81ED-4DB2-BD59-A6C34878D82A}">
                    <a16:rowId xmlns:a16="http://schemas.microsoft.com/office/drawing/2014/main" val="230116360"/>
                  </a:ext>
                </a:extLst>
              </a:tr>
              <a:tr h="318562">
                <a:tc>
                  <a:txBody>
                    <a:bodyPr/>
                    <a:lstStyle/>
                    <a:p>
                      <a:pPr algn="ctr">
                        <a:spcAft>
                          <a:spcPts val="0"/>
                        </a:spcAft>
                      </a:pPr>
                      <a:r>
                        <a:rPr lang="hu-HU" sz="1000" b="1" dirty="0">
                          <a:solidFill>
                            <a:srgbClr val="FFFFFF"/>
                          </a:solidFill>
                          <a:effectLst>
                            <a:outerShdw blurRad="38100" dist="38100" dir="2700000" algn="tl">
                              <a:srgbClr val="000000">
                                <a:alpha val="43137"/>
                              </a:srgbClr>
                            </a:outerShdw>
                          </a:effectLst>
                          <a:latin typeface="Times New Roman" panose="02020603050405020304" pitchFamily="18" charset="0"/>
                          <a:ea typeface="Times New Roman" panose="02020603050405020304" pitchFamily="18" charset="0"/>
                          <a:cs typeface="Arial" panose="020B0604020202020204" pitchFamily="34" charset="0"/>
                        </a:rPr>
                        <a:t>ANPE</a:t>
                      </a:r>
                      <a:endParaRPr lang="fr-FR" sz="1000" dirty="0">
                        <a:effectLst>
                          <a:outerShdw blurRad="38100" dist="38100" dir="2700000" algn="tl">
                            <a:srgbClr val="000000">
                              <a:alpha val="43137"/>
                            </a:srgbClr>
                          </a:outerShdw>
                        </a:effectLst>
                        <a:latin typeface="Times New Roman" panose="02020603050405020304" pitchFamily="18" charset="0"/>
                        <a:ea typeface="Times New Roman" panose="02020603050405020304" pitchFamily="18" charset="0"/>
                        <a:cs typeface="Arial" panose="020B0604020202020204" pitchFamily="34" charset="0"/>
                      </a:endParaRPr>
                    </a:p>
                  </a:txBody>
                  <a:tcPr marL="51380" marR="51380" marT="0" marB="0">
                    <a:lnL w="127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a:noFill/>
                    </a:lnT>
                    <a:lnB>
                      <a:noFill/>
                    </a:lnB>
                    <a:solidFill>
                      <a:srgbClr val="4BACC6"/>
                    </a:solidFill>
                  </a:tcPr>
                </a:tc>
                <a:tc>
                  <a:txBody>
                    <a:bodyPr/>
                    <a:lstStyle/>
                    <a:p>
                      <a:pPr algn="l">
                        <a:spcAft>
                          <a:spcPts val="0"/>
                        </a:spcAft>
                      </a:pPr>
                      <a:r>
                        <a:rPr lang="hu-HU" sz="900" dirty="0">
                          <a:effectLst/>
                          <a:latin typeface="Times New Roman" panose="02020603050405020304" pitchFamily="18" charset="0"/>
                          <a:ea typeface="Times New Roman" panose="02020603050405020304" pitchFamily="18" charset="0"/>
                          <a:cs typeface="Arial" panose="020B0604020202020204" pitchFamily="34" charset="0"/>
                        </a:rPr>
                        <a:t>Agence nationale de protection de l'environnement</a:t>
                      </a:r>
                      <a:endParaRPr lang="fr-FR" sz="900" dirty="0">
                        <a:effectLst/>
                        <a:latin typeface="Times New Roman" panose="02020603050405020304" pitchFamily="18" charset="0"/>
                        <a:ea typeface="Times New Roman" panose="02020603050405020304" pitchFamily="18" charset="0"/>
                        <a:cs typeface="Arial" panose="020B0604020202020204" pitchFamily="34" charset="0"/>
                      </a:endParaRPr>
                    </a:p>
                  </a:txBody>
                  <a:tcPr marL="51380" marR="51380" marT="0" marB="0">
                    <a:lnL w="381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5D5E2"/>
                    </a:solidFill>
                  </a:tcPr>
                </a:tc>
                <a:tc>
                  <a:txBody>
                    <a:bodyPr/>
                    <a:lstStyle/>
                    <a:p>
                      <a:pPr algn="l">
                        <a:spcAft>
                          <a:spcPts val="0"/>
                        </a:spcAft>
                      </a:pPr>
                      <a:r>
                        <a:rPr lang="fr-FR" sz="900" dirty="0">
                          <a:effectLst/>
                          <a:latin typeface="Times New Roman" panose="02020603050405020304" pitchFamily="18" charset="0"/>
                          <a:ea typeface="Times New Roman" panose="02020603050405020304" pitchFamily="18" charset="0"/>
                          <a:cs typeface="Arial" panose="020B0604020202020204" pitchFamily="34" charset="0"/>
                        </a:rPr>
                        <a:t>Membre </a:t>
                      </a:r>
                      <a:r>
                        <a:rPr lang="hu-HU" sz="900" dirty="0">
                          <a:effectLst/>
                          <a:latin typeface="Times New Roman" panose="02020603050405020304" pitchFamily="18" charset="0"/>
                          <a:ea typeface="Times New Roman" panose="02020603050405020304" pitchFamily="18" charset="0"/>
                          <a:cs typeface="Arial" panose="020B0604020202020204" pitchFamily="34" charset="0"/>
                        </a:rPr>
                        <a:t>permanent</a:t>
                      </a:r>
                    </a:p>
                  </a:txBody>
                  <a:tcPr marL="51380" marR="513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5D5E2"/>
                    </a:solidFill>
                  </a:tcPr>
                </a:tc>
                <a:tc>
                  <a:txBody>
                    <a:bodyPr/>
                    <a:lstStyle/>
                    <a:p>
                      <a:pPr algn="l">
                        <a:spcAft>
                          <a:spcPts val="0"/>
                        </a:spcAft>
                      </a:pPr>
                      <a:r>
                        <a:rPr lang="hu-HU" sz="900" dirty="0">
                          <a:effectLst/>
                          <a:latin typeface="Times New Roman" panose="02020603050405020304" pitchFamily="18" charset="0"/>
                          <a:ea typeface="Times New Roman" panose="02020603050405020304" pitchFamily="18" charset="0"/>
                          <a:cs typeface="Arial" panose="020B0604020202020204" pitchFamily="34" charset="0"/>
                        </a:rPr>
                        <a:t>dr.sousse@anpe.nat.tn</a:t>
                      </a:r>
                      <a:endParaRPr lang="fr-FR" sz="900" dirty="0">
                        <a:effectLst/>
                        <a:latin typeface="Times New Roman" panose="02020603050405020304" pitchFamily="18" charset="0"/>
                        <a:ea typeface="Times New Roman" panose="02020603050405020304" pitchFamily="18" charset="0"/>
                        <a:cs typeface="Arial" panose="020B0604020202020204" pitchFamily="34" charset="0"/>
                      </a:endParaRPr>
                    </a:p>
                  </a:txBody>
                  <a:tcPr marL="51380" marR="513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5D5E2"/>
                    </a:solidFill>
                  </a:tcPr>
                </a:tc>
                <a:extLst>
                  <a:ext uri="{0D108BD9-81ED-4DB2-BD59-A6C34878D82A}">
                    <a16:rowId xmlns:a16="http://schemas.microsoft.com/office/drawing/2014/main" val="99797303"/>
                  </a:ext>
                </a:extLst>
              </a:tr>
              <a:tr h="318562">
                <a:tc>
                  <a:txBody>
                    <a:bodyPr/>
                    <a:lstStyle/>
                    <a:p>
                      <a:pPr algn="ctr">
                        <a:spcAft>
                          <a:spcPts val="0"/>
                        </a:spcAft>
                      </a:pPr>
                      <a:r>
                        <a:rPr lang="hu-HU" sz="1000" b="1" dirty="0">
                          <a:solidFill>
                            <a:srgbClr val="FFFFFF"/>
                          </a:solidFill>
                          <a:effectLst>
                            <a:outerShdw blurRad="38100" dist="38100" dir="2700000" algn="tl">
                              <a:srgbClr val="000000">
                                <a:alpha val="43137"/>
                              </a:srgbClr>
                            </a:outerShdw>
                          </a:effectLst>
                          <a:latin typeface="Times New Roman" panose="02020603050405020304" pitchFamily="18" charset="0"/>
                          <a:ea typeface="Times New Roman" panose="02020603050405020304" pitchFamily="18" charset="0"/>
                          <a:cs typeface="Arial" panose="020B0604020202020204" pitchFamily="34" charset="0"/>
                        </a:rPr>
                        <a:t>ERD</a:t>
                      </a:r>
                      <a:endParaRPr lang="fr-FR" sz="1000" dirty="0">
                        <a:effectLst>
                          <a:outerShdw blurRad="38100" dist="38100" dir="2700000" algn="tl">
                            <a:srgbClr val="000000">
                              <a:alpha val="43137"/>
                            </a:srgbClr>
                          </a:outerShdw>
                        </a:effectLst>
                        <a:latin typeface="Times New Roman" panose="02020603050405020304" pitchFamily="18" charset="0"/>
                        <a:ea typeface="Times New Roman" panose="02020603050405020304" pitchFamily="18" charset="0"/>
                        <a:cs typeface="Arial" panose="020B0604020202020204" pitchFamily="34" charset="0"/>
                      </a:endParaRPr>
                    </a:p>
                  </a:txBody>
                  <a:tcPr marL="51380" marR="51380" marT="0" marB="0">
                    <a:lnL w="127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a:noFill/>
                    </a:lnT>
                    <a:lnB>
                      <a:noFill/>
                    </a:lnB>
                    <a:solidFill>
                      <a:srgbClr val="4BACC6"/>
                    </a:solidFill>
                  </a:tcPr>
                </a:tc>
                <a:tc>
                  <a:txBody>
                    <a:bodyPr/>
                    <a:lstStyle/>
                    <a:p>
                      <a:pPr algn="l">
                        <a:spcAft>
                          <a:spcPts val="0"/>
                        </a:spcAft>
                      </a:pPr>
                      <a:r>
                        <a:rPr lang="hu-HU" sz="900" dirty="0">
                          <a:effectLst/>
                          <a:latin typeface="Times New Roman" panose="02020603050405020304" pitchFamily="18" charset="0"/>
                          <a:ea typeface="Times New Roman" panose="02020603050405020304" pitchFamily="18" charset="0"/>
                          <a:cs typeface="Arial" panose="020B0604020202020204" pitchFamily="34" charset="0"/>
                        </a:rPr>
                        <a:t>Ministère régional de l'Environnement</a:t>
                      </a:r>
                      <a:endParaRPr lang="fr-FR" sz="900" dirty="0">
                        <a:effectLst/>
                        <a:latin typeface="Times New Roman" panose="02020603050405020304" pitchFamily="18" charset="0"/>
                        <a:ea typeface="Times New Roman" panose="02020603050405020304" pitchFamily="18" charset="0"/>
                        <a:cs typeface="Arial" panose="020B0604020202020204" pitchFamily="34" charset="0"/>
                      </a:endParaRPr>
                    </a:p>
                  </a:txBody>
                  <a:tcPr marL="51380" marR="51380" marT="0" marB="0">
                    <a:lnL w="381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2EAF1"/>
                    </a:solidFill>
                  </a:tcPr>
                </a:tc>
                <a:tc>
                  <a:txBody>
                    <a:bodyPr/>
                    <a:lstStyle/>
                    <a:p>
                      <a:pPr algn="l">
                        <a:spcAft>
                          <a:spcPts val="0"/>
                        </a:spcAft>
                      </a:pPr>
                      <a:r>
                        <a:rPr lang="fr-FR" sz="900" dirty="0">
                          <a:effectLst/>
                          <a:latin typeface="Times New Roman" panose="02020603050405020304" pitchFamily="18" charset="0"/>
                          <a:ea typeface="Times New Roman" panose="02020603050405020304" pitchFamily="18" charset="0"/>
                          <a:cs typeface="Arial" panose="020B0604020202020204" pitchFamily="34" charset="0"/>
                        </a:rPr>
                        <a:t>Membre </a:t>
                      </a:r>
                      <a:r>
                        <a:rPr lang="hu-HU" sz="900" dirty="0">
                          <a:effectLst/>
                          <a:latin typeface="Times New Roman" panose="02020603050405020304" pitchFamily="18" charset="0"/>
                          <a:ea typeface="Times New Roman" panose="02020603050405020304" pitchFamily="18" charset="0"/>
                          <a:cs typeface="Arial" panose="020B0604020202020204" pitchFamily="34" charset="0"/>
                        </a:rPr>
                        <a:t>permanent</a:t>
                      </a:r>
                    </a:p>
                  </a:txBody>
                  <a:tcPr marL="51380" marR="513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2EAF1"/>
                    </a:solidFill>
                  </a:tcPr>
                </a:tc>
                <a:tc>
                  <a:txBody>
                    <a:bodyPr/>
                    <a:lstStyle/>
                    <a:p>
                      <a:pPr algn="l">
                        <a:spcAft>
                          <a:spcPts val="0"/>
                        </a:spcAft>
                      </a:pPr>
                      <a:r>
                        <a:rPr lang="hu-HU" sz="900" dirty="0">
                          <a:effectLst/>
                          <a:latin typeface="Times New Roman" panose="02020603050405020304" pitchFamily="18" charset="0"/>
                          <a:ea typeface="Times New Roman" panose="02020603050405020304" pitchFamily="18" charset="0"/>
                          <a:cs typeface="Arial" panose="020B0604020202020204" pitchFamily="34" charset="0"/>
                        </a:rPr>
                        <a:t>amel.jlassi@hotmail.com</a:t>
                      </a:r>
                      <a:endParaRPr lang="fr-FR" sz="900" dirty="0">
                        <a:effectLst/>
                        <a:latin typeface="Times New Roman" panose="02020603050405020304" pitchFamily="18" charset="0"/>
                        <a:ea typeface="Times New Roman" panose="02020603050405020304" pitchFamily="18" charset="0"/>
                        <a:cs typeface="Arial" panose="020B0604020202020204" pitchFamily="34" charset="0"/>
                      </a:endParaRPr>
                    </a:p>
                  </a:txBody>
                  <a:tcPr marL="51380" marR="513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2EAF1"/>
                    </a:solidFill>
                  </a:tcPr>
                </a:tc>
                <a:extLst>
                  <a:ext uri="{0D108BD9-81ED-4DB2-BD59-A6C34878D82A}">
                    <a16:rowId xmlns:a16="http://schemas.microsoft.com/office/drawing/2014/main" val="392161352"/>
                  </a:ext>
                </a:extLst>
              </a:tr>
              <a:tr h="318562">
                <a:tc>
                  <a:txBody>
                    <a:bodyPr/>
                    <a:lstStyle/>
                    <a:p>
                      <a:pPr algn="ctr">
                        <a:spcAft>
                          <a:spcPts val="0"/>
                        </a:spcAft>
                      </a:pPr>
                      <a:r>
                        <a:rPr lang="hu-HU" sz="1000" b="1" dirty="0">
                          <a:solidFill>
                            <a:srgbClr val="FFFFFF"/>
                          </a:solidFill>
                          <a:effectLst>
                            <a:outerShdw blurRad="38100" dist="38100" dir="2700000" algn="tl">
                              <a:srgbClr val="000000">
                                <a:alpha val="43137"/>
                              </a:srgbClr>
                            </a:outerShdw>
                          </a:effectLst>
                          <a:latin typeface="Times New Roman" panose="02020603050405020304" pitchFamily="18" charset="0"/>
                          <a:ea typeface="Times New Roman" panose="02020603050405020304" pitchFamily="18" charset="0"/>
                          <a:cs typeface="Arial" panose="020B0604020202020204" pitchFamily="34" charset="0"/>
                        </a:rPr>
                        <a:t>INCLINÉ</a:t>
                      </a:r>
                      <a:endParaRPr lang="fr-FR" sz="1000" dirty="0">
                        <a:effectLst>
                          <a:outerShdw blurRad="38100" dist="38100" dir="2700000" algn="tl">
                            <a:srgbClr val="000000">
                              <a:alpha val="43137"/>
                            </a:srgbClr>
                          </a:outerShdw>
                        </a:effectLst>
                        <a:latin typeface="Times New Roman" panose="02020603050405020304" pitchFamily="18" charset="0"/>
                        <a:ea typeface="Times New Roman" panose="02020603050405020304" pitchFamily="18" charset="0"/>
                        <a:cs typeface="Arial" panose="020B0604020202020204" pitchFamily="34" charset="0"/>
                      </a:endParaRPr>
                    </a:p>
                  </a:txBody>
                  <a:tcPr marL="51380" marR="51380" marT="0" marB="0">
                    <a:lnL w="127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a:noFill/>
                    </a:lnT>
                    <a:lnB w="12700" cap="flat" cmpd="sng" algn="ctr">
                      <a:solidFill>
                        <a:srgbClr val="FFFFFF"/>
                      </a:solidFill>
                      <a:prstDash val="solid"/>
                      <a:round/>
                      <a:headEnd type="none" w="med" len="med"/>
                      <a:tailEnd type="none" w="med" len="med"/>
                    </a:lnB>
                    <a:solidFill>
                      <a:srgbClr val="4BACC6"/>
                    </a:solidFill>
                  </a:tcPr>
                </a:tc>
                <a:tc>
                  <a:txBody>
                    <a:bodyPr/>
                    <a:lstStyle/>
                    <a:p>
                      <a:pPr algn="l">
                        <a:spcAft>
                          <a:spcPts val="0"/>
                        </a:spcAft>
                      </a:pPr>
                      <a:r>
                        <a:rPr lang="hu-HU" sz="900">
                          <a:effectLst/>
                          <a:latin typeface="Times New Roman" panose="02020603050405020304" pitchFamily="18" charset="0"/>
                          <a:ea typeface="Times New Roman" panose="02020603050405020304" pitchFamily="18" charset="0"/>
                          <a:cs typeface="Arial" panose="020B0604020202020204" pitchFamily="34" charset="0"/>
                        </a:rPr>
                        <a:t>Agence Nationale De Gestion Des Déchets</a:t>
                      </a:r>
                      <a:endParaRPr lang="fr-FR" sz="900">
                        <a:effectLst/>
                        <a:latin typeface="Times New Roman" panose="02020603050405020304" pitchFamily="18" charset="0"/>
                        <a:ea typeface="Times New Roman" panose="02020603050405020304" pitchFamily="18" charset="0"/>
                        <a:cs typeface="Arial" panose="020B0604020202020204" pitchFamily="34" charset="0"/>
                      </a:endParaRPr>
                    </a:p>
                  </a:txBody>
                  <a:tcPr marL="51380" marR="51380" marT="0" marB="0">
                    <a:lnL w="381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5D5E2"/>
                    </a:solidFill>
                  </a:tcPr>
                </a:tc>
                <a:tc>
                  <a:txBody>
                    <a:bodyPr/>
                    <a:lstStyle/>
                    <a:p>
                      <a:pPr algn="l">
                        <a:spcAft>
                          <a:spcPts val="0"/>
                        </a:spcAft>
                      </a:pPr>
                      <a:r>
                        <a:rPr lang="fr-FR" sz="900" dirty="0">
                          <a:effectLst/>
                          <a:latin typeface="Times New Roman" panose="02020603050405020304" pitchFamily="18" charset="0"/>
                          <a:ea typeface="Times New Roman" panose="02020603050405020304" pitchFamily="18" charset="0"/>
                          <a:cs typeface="Arial" panose="020B0604020202020204" pitchFamily="34" charset="0"/>
                        </a:rPr>
                        <a:t>Membre </a:t>
                      </a:r>
                      <a:r>
                        <a:rPr lang="hu-HU" sz="900" dirty="0">
                          <a:effectLst/>
                          <a:latin typeface="Times New Roman" panose="02020603050405020304" pitchFamily="18" charset="0"/>
                          <a:ea typeface="Times New Roman" panose="02020603050405020304" pitchFamily="18" charset="0"/>
                          <a:cs typeface="Arial" panose="020B0604020202020204" pitchFamily="34" charset="0"/>
                        </a:rPr>
                        <a:t>permanent</a:t>
                      </a:r>
                    </a:p>
                  </a:txBody>
                  <a:tcPr marL="51380" marR="513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5D5E2"/>
                    </a:solidFill>
                  </a:tcPr>
                </a:tc>
                <a:tc>
                  <a:txBody>
                    <a:bodyPr/>
                    <a:lstStyle/>
                    <a:p>
                      <a:r>
                        <a:rPr lang="hu-HU" sz="900" dirty="0">
                          <a:solidFill>
                            <a:schemeClr val="tx2"/>
                          </a:solidFill>
                          <a:effectLst/>
                          <a:latin typeface="Times New Roman" panose="02020603050405020304" pitchFamily="18" charset="0"/>
                          <a:ea typeface="Times New Roman" panose="02020603050405020304" pitchFamily="18" charset="0"/>
                          <a:cs typeface="Arial" panose="020B0604020202020204" pitchFamily="34" charset="0"/>
                        </a:rPr>
                        <a:t> </a:t>
                      </a:r>
                      <a:r>
                        <a:rPr lang="fr-FR" sz="900" b="0" i="0" u="none" strike="noStrike" baseline="0" dirty="0">
                          <a:solidFill>
                            <a:schemeClr val="tx2"/>
                          </a:solidFill>
                          <a:latin typeface="Arial" panose="020B0604020202020204" pitchFamily="34" charset="0"/>
                        </a:rPr>
                        <a:t>mrabet.maali@yahoo.fr </a:t>
                      </a:r>
                      <a:r>
                        <a:rPr lang="fr-FR" sz="900" b="0" i="0" u="none" strike="noStrike" baseline="0" dirty="0">
                          <a:solidFill>
                            <a:srgbClr val="000000"/>
                          </a:solidFill>
                          <a:latin typeface="Arial" panose="020B0604020202020204" pitchFamily="34" charset="0"/>
                        </a:rPr>
                        <a:t>	</a:t>
                      </a:r>
                    </a:p>
                    <a:p>
                      <a:pPr algn="l">
                        <a:spcAft>
                          <a:spcPts val="0"/>
                        </a:spcAft>
                      </a:pPr>
                      <a:endParaRPr lang="fr-FR" sz="900" dirty="0">
                        <a:effectLst/>
                        <a:latin typeface="Times New Roman" panose="02020603050405020304" pitchFamily="18" charset="0"/>
                        <a:ea typeface="Times New Roman" panose="02020603050405020304" pitchFamily="18" charset="0"/>
                        <a:cs typeface="Arial" panose="020B0604020202020204" pitchFamily="34" charset="0"/>
                      </a:endParaRPr>
                    </a:p>
                  </a:txBody>
                  <a:tcPr marL="51380" marR="513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5D5E2"/>
                    </a:solidFill>
                  </a:tcPr>
                </a:tc>
                <a:extLst>
                  <a:ext uri="{0D108BD9-81ED-4DB2-BD59-A6C34878D82A}">
                    <a16:rowId xmlns:a16="http://schemas.microsoft.com/office/drawing/2014/main" val="1707930041"/>
                  </a:ext>
                </a:extLst>
              </a:tr>
            </a:tbl>
          </a:graphicData>
        </a:graphic>
      </p:graphicFrame>
    </p:spTree>
    <p:extLst>
      <p:ext uri="{BB962C8B-B14F-4D97-AF65-F5344CB8AC3E}">
        <p14:creationId xmlns:p14="http://schemas.microsoft.com/office/powerpoint/2010/main" val="2820302589"/>
      </p:ext>
    </p:extLst>
  </p:cSld>
  <p:clrMapOvr>
    <a:masterClrMapping/>
  </p:clrMapOvr>
  <p:transition spd="slow"/>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54" name="Rectangle 10">
            <a:extLst>
              <a:ext uri="{FF2B5EF4-FFF2-40B4-BE49-F238E27FC236}">
                <a16:creationId xmlns:a16="http://schemas.microsoft.com/office/drawing/2014/main" id="{E4759904-D94D-435A-A24D-8041A2209A9F}"/>
              </a:ext>
            </a:extLst>
          </p:cNvPr>
          <p:cNvSpPr>
            <a:spLocks noChangeArrowheads="1"/>
          </p:cNvSpPr>
          <p:nvPr/>
        </p:nvSpPr>
        <p:spPr bwMode="auto">
          <a:xfrm>
            <a:off x="1214942" y="601660"/>
            <a:ext cx="6637990" cy="3556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it-IT"/>
          </a:p>
        </p:txBody>
      </p:sp>
      <p:sp>
        <p:nvSpPr>
          <p:cNvPr id="6155" name="Rectangle 11">
            <a:extLst>
              <a:ext uri="{FF2B5EF4-FFF2-40B4-BE49-F238E27FC236}">
                <a16:creationId xmlns:a16="http://schemas.microsoft.com/office/drawing/2014/main" id="{72DC4E68-E81B-4D13-B770-C7F7AB2F4C05}"/>
              </a:ext>
            </a:extLst>
          </p:cNvPr>
          <p:cNvSpPr>
            <a:spLocks noChangeArrowheads="1"/>
          </p:cNvSpPr>
          <p:nvPr/>
        </p:nvSpPr>
        <p:spPr bwMode="auto">
          <a:xfrm>
            <a:off x="1208374" y="588960"/>
            <a:ext cx="5328784" cy="3508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it-IT"/>
          </a:p>
        </p:txBody>
      </p:sp>
      <p:sp>
        <p:nvSpPr>
          <p:cNvPr id="28" name="CasellaDiTesto 27">
            <a:extLst>
              <a:ext uri="{FF2B5EF4-FFF2-40B4-BE49-F238E27FC236}">
                <a16:creationId xmlns:a16="http://schemas.microsoft.com/office/drawing/2014/main" id="{18972A0B-7F92-4895-80BF-8471B426DBDF}"/>
              </a:ext>
            </a:extLst>
          </p:cNvPr>
          <p:cNvSpPr txBox="1"/>
          <p:nvPr/>
        </p:nvSpPr>
        <p:spPr>
          <a:xfrm>
            <a:off x="137160" y="559444"/>
            <a:ext cx="8197571" cy="383823"/>
          </a:xfrm>
          <a:prstGeom prst="rect">
            <a:avLst/>
          </a:prstGeom>
          <a:noFill/>
        </p:spPr>
        <p:txBody>
          <a:bodyPr wrap="square">
            <a:spAutoFit/>
          </a:bodyPr>
          <a:lstStyle/>
          <a:p>
            <a:pPr marL="269875">
              <a:lnSpc>
                <a:spcPct val="115000"/>
              </a:lnSpc>
            </a:pPr>
            <a:r>
              <a:rPr lang="en-US" dirty="0">
                <a:solidFill>
                  <a:schemeClr val="tx1">
                    <a:lumMod val="75000"/>
                    <a:lumOff val="25000"/>
                  </a:schemeClr>
                </a:solidFill>
                <a:latin typeface="+mn-lt"/>
                <a:ea typeface="Times New Roman" panose="02020603050405020304" pitchFamily="18" charset="0"/>
                <a:cs typeface="Calibri" panose="020F0502020204030204" pitchFamily="34" charset="0"/>
              </a:rPr>
              <a:t>Sélection des </a:t>
            </a:r>
            <a:r>
              <a:rPr lang="en-US" b="1" dirty="0">
                <a:solidFill>
                  <a:schemeClr val="tx1">
                    <a:lumMod val="75000"/>
                    <a:lumOff val="25000"/>
                  </a:schemeClr>
                </a:solidFill>
                <a:latin typeface="+mn-lt"/>
                <a:ea typeface="Times New Roman" panose="02020603050405020304" pitchFamily="18" charset="0"/>
                <a:cs typeface="Calibri" panose="020F0502020204030204" pitchFamily="34" charset="0"/>
              </a:rPr>
              <a:t>critères actifs</a:t>
            </a:r>
            <a:endParaRPr lang="en-US" b="1" dirty="0">
              <a:solidFill>
                <a:schemeClr val="tx1">
                  <a:lumMod val="75000"/>
                  <a:lumOff val="25000"/>
                </a:schemeClr>
              </a:solidFill>
              <a:effectLst/>
              <a:latin typeface="+mn-lt"/>
              <a:ea typeface="Times New Roman" panose="02020603050405020304" pitchFamily="18" charset="0"/>
              <a:cs typeface="Calibri" panose="020F0502020204030204" pitchFamily="34" charset="0"/>
            </a:endParaRPr>
          </a:p>
        </p:txBody>
      </p:sp>
      <p:sp>
        <p:nvSpPr>
          <p:cNvPr id="16" name="Rettangolo con angoli arrotondati 15">
            <a:extLst>
              <a:ext uri="{FF2B5EF4-FFF2-40B4-BE49-F238E27FC236}">
                <a16:creationId xmlns:a16="http://schemas.microsoft.com/office/drawing/2014/main" id="{87B9A4ED-E083-47B4-BB79-9BCD79465D68}"/>
              </a:ext>
            </a:extLst>
          </p:cNvPr>
          <p:cNvSpPr/>
          <p:nvPr/>
        </p:nvSpPr>
        <p:spPr bwMode="auto">
          <a:xfrm>
            <a:off x="0" y="60395"/>
            <a:ext cx="10080625" cy="422910"/>
          </a:xfrm>
          <a:prstGeom prst="roundRect">
            <a:avLst/>
          </a:prstGeom>
          <a:solidFill>
            <a:srgbClr val="52B0B6"/>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449263" rtl="0" eaLnBrk="1" fontAlgn="base" latinLnBrk="0" hangingPunct="0">
              <a:lnSpc>
                <a:spcPct val="93000"/>
              </a:lnSpc>
              <a:spcBef>
                <a:spcPct val="0"/>
              </a:spcBef>
              <a:spcAft>
                <a:spcPct val="0"/>
              </a:spcAft>
              <a:buClr>
                <a:srgbClr val="000000"/>
              </a:buClr>
              <a:buSzPct val="100000"/>
              <a:buFont typeface="Times New Roman" panose="02020603050405020304" pitchFamily="18" charset="0"/>
              <a:buNone/>
              <a:tabLst/>
            </a:pPr>
            <a:endParaRPr kumimoji="0" lang="it-IT" sz="1800" b="0" i="0" u="none" strike="noStrike" cap="none" normalizeH="0" baseline="0">
              <a:ln>
                <a:noFill/>
              </a:ln>
              <a:solidFill>
                <a:schemeClr val="bg1"/>
              </a:solidFill>
              <a:effectLst/>
              <a:latin typeface="Arial" panose="020B0604020202020204" pitchFamily="34" charset="0"/>
              <a:ea typeface="Microsoft YaHei" panose="020B0503020204020204" pitchFamily="34" charset="-122"/>
            </a:endParaRPr>
          </a:p>
        </p:txBody>
      </p:sp>
      <p:sp>
        <p:nvSpPr>
          <p:cNvPr id="18" name="CasellaDiTesto 17">
            <a:extLst>
              <a:ext uri="{FF2B5EF4-FFF2-40B4-BE49-F238E27FC236}">
                <a16:creationId xmlns:a16="http://schemas.microsoft.com/office/drawing/2014/main" id="{2520915D-8F2E-480A-9EB1-133ED10B56F8}"/>
              </a:ext>
            </a:extLst>
          </p:cNvPr>
          <p:cNvSpPr txBox="1"/>
          <p:nvPr/>
        </p:nvSpPr>
        <p:spPr>
          <a:xfrm>
            <a:off x="138061" y="34784"/>
            <a:ext cx="9720834" cy="448521"/>
          </a:xfrm>
          <a:prstGeom prst="rect">
            <a:avLst/>
          </a:prstGeom>
          <a:noFill/>
        </p:spPr>
        <p:txBody>
          <a:bodyPr wrap="square">
            <a:spAutoFit/>
          </a:bodyPr>
          <a:lstStyle/>
          <a:p>
            <a:pPr marL="269875">
              <a:lnSpc>
                <a:spcPct val="115000"/>
              </a:lnSpc>
            </a:pPr>
            <a:r>
              <a:rPr lang="en-GB" sz="2200" b="1" dirty="0"/>
              <a:t>contextualisation SNTool</a:t>
            </a:r>
            <a:endParaRPr lang="it-IT" sz="2200" b="1" dirty="0"/>
          </a:p>
        </p:txBody>
      </p:sp>
      <p:pic>
        <p:nvPicPr>
          <p:cNvPr id="23" name="Picture 1">
            <a:extLst>
              <a:ext uri="{FF2B5EF4-FFF2-40B4-BE49-F238E27FC236}">
                <a16:creationId xmlns:a16="http://schemas.microsoft.com/office/drawing/2014/main" id="{59FF3332-8E45-4B77-B2AA-8F24CE948FB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5188326"/>
            <a:ext cx="433388" cy="490537"/>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4" name="Rectangle 2">
            <a:extLst>
              <a:ext uri="{FF2B5EF4-FFF2-40B4-BE49-F238E27FC236}">
                <a16:creationId xmlns:a16="http://schemas.microsoft.com/office/drawing/2014/main" id="{2E2DA7CA-14E6-4332-9477-08984BA14F96}"/>
              </a:ext>
            </a:extLst>
          </p:cNvPr>
          <p:cNvSpPr>
            <a:spLocks noChangeArrowheads="1"/>
          </p:cNvSpPr>
          <p:nvPr/>
        </p:nvSpPr>
        <p:spPr bwMode="auto">
          <a:xfrm>
            <a:off x="-88439" y="5297194"/>
            <a:ext cx="566738" cy="2190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5pPr>
            <a:lvl6pPr marL="25146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6pPr>
            <a:lvl7pPr marL="29718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7pPr>
            <a:lvl8pPr marL="34290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8pPr>
            <a:lvl9pPr marL="38862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9pPr>
          </a:lstStyle>
          <a:p>
            <a:pPr algn="ctr" hangingPunct="1">
              <a:lnSpc>
                <a:spcPct val="100000"/>
              </a:lnSpc>
              <a:buClrTx/>
              <a:buFontTx/>
              <a:buNone/>
            </a:pPr>
            <a:fld id="{A491B69D-095B-45A8-903F-33AB5F241E37}" type="slidenum">
              <a:rPr lang="it-IT" altLang="it-IT" sz="900">
                <a:solidFill>
                  <a:schemeClr val="bg1"/>
                </a:solidFill>
                <a:latin typeface="din"/>
              </a:rPr>
              <a:pPr algn="ctr" hangingPunct="1">
                <a:lnSpc>
                  <a:spcPct val="100000"/>
                </a:lnSpc>
                <a:buClrTx/>
                <a:buFontTx/>
                <a:buNone/>
              </a:pPr>
              <a:t>8</a:t>
            </a:fld>
            <a:endParaRPr lang="it-IT" altLang="it-IT" sz="900" dirty="0">
              <a:solidFill>
                <a:schemeClr val="bg1"/>
              </a:solidFill>
              <a:latin typeface="din"/>
            </a:endParaRPr>
          </a:p>
        </p:txBody>
      </p:sp>
      <p:grpSp>
        <p:nvGrpSpPr>
          <p:cNvPr id="33" name="Gruppo 32">
            <a:extLst>
              <a:ext uri="{FF2B5EF4-FFF2-40B4-BE49-F238E27FC236}">
                <a16:creationId xmlns:a16="http://schemas.microsoft.com/office/drawing/2014/main" id="{432D458E-4FBF-4C34-B779-B55CD0C3E693}"/>
              </a:ext>
            </a:extLst>
          </p:cNvPr>
          <p:cNvGrpSpPr/>
          <p:nvPr/>
        </p:nvGrpSpPr>
        <p:grpSpPr>
          <a:xfrm>
            <a:off x="8335632" y="5085715"/>
            <a:ext cx="1998515" cy="525488"/>
            <a:chOff x="1430485" y="5013244"/>
            <a:chExt cx="2186475" cy="574910"/>
          </a:xfrm>
        </p:grpSpPr>
        <p:pic>
          <p:nvPicPr>
            <p:cNvPr id="34" name="Immagine 33">
              <a:extLst>
                <a:ext uri="{FF2B5EF4-FFF2-40B4-BE49-F238E27FC236}">
                  <a16:creationId xmlns:a16="http://schemas.microsoft.com/office/drawing/2014/main" id="{84D593C7-6218-4079-95A6-1E173F2232AF}"/>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531581" y="5013244"/>
              <a:ext cx="1748332" cy="365571"/>
            </a:xfrm>
            <a:prstGeom prst="rect">
              <a:avLst/>
            </a:prstGeom>
          </p:spPr>
        </p:pic>
        <p:pic>
          <p:nvPicPr>
            <p:cNvPr id="35" name="Immagine 34">
              <a:extLst>
                <a:ext uri="{FF2B5EF4-FFF2-40B4-BE49-F238E27FC236}">
                  <a16:creationId xmlns:a16="http://schemas.microsoft.com/office/drawing/2014/main" id="{1A03A735-2D26-46B3-959A-2561E9EA3EA9}"/>
                </a:ext>
              </a:extLst>
            </p:cNvPr>
            <p:cNvPicPr>
              <a:picLocks noChangeAspect="1"/>
            </p:cNvPicPr>
            <p:nvPr/>
          </p:nvPicPr>
          <p:blipFill>
            <a:blip r:embed="rId5" cstate="print"/>
            <a:stretch>
              <a:fillRect/>
            </a:stretch>
          </p:blipFill>
          <p:spPr>
            <a:xfrm>
              <a:off x="1530568" y="5388104"/>
              <a:ext cx="186825" cy="200050"/>
            </a:xfrm>
            <a:prstGeom prst="rect">
              <a:avLst/>
            </a:prstGeom>
          </p:spPr>
        </p:pic>
        <p:sp>
          <p:nvSpPr>
            <p:cNvPr id="36" name="CasellaDiTesto 35">
              <a:extLst>
                <a:ext uri="{FF2B5EF4-FFF2-40B4-BE49-F238E27FC236}">
                  <a16:creationId xmlns:a16="http://schemas.microsoft.com/office/drawing/2014/main" id="{20890564-B2BA-4D20-B2C7-7E9DC99D551B}"/>
                </a:ext>
              </a:extLst>
            </p:cNvPr>
            <p:cNvSpPr txBox="1"/>
            <p:nvPr/>
          </p:nvSpPr>
          <p:spPr>
            <a:xfrm>
              <a:off x="1430485" y="5358382"/>
              <a:ext cx="2186475" cy="225639"/>
            </a:xfrm>
            <a:prstGeom prst="rect">
              <a:avLst/>
            </a:prstGeom>
            <a:noFill/>
          </p:spPr>
          <p:txBody>
            <a:bodyPr wrap="square">
              <a:spAutoFit/>
            </a:bodyPr>
            <a:lstStyle/>
            <a:p>
              <a:pPr marL="269875">
                <a:lnSpc>
                  <a:spcPct val="115000"/>
                </a:lnSpc>
              </a:pPr>
              <a:r>
                <a:rPr lang="en-GB" sz="800" dirty="0">
                  <a:solidFill>
                    <a:srgbClr val="538135"/>
                  </a:solidFill>
                  <a:effectLst/>
                  <a:latin typeface="Calibri" panose="020F0502020204030204" pitchFamily="34" charset="0"/>
                  <a:ea typeface="Times New Roman" panose="02020603050405020304" pitchFamily="18" charset="0"/>
                  <a:cs typeface="Times New Roman" panose="02020603050405020304" pitchFamily="18" charset="0"/>
                </a:rPr>
                <a:t>Villes MED durables</a:t>
              </a:r>
              <a:endParaRPr lang="it-IT" sz="800" dirty="0">
                <a:effectLst/>
                <a:latin typeface="Calibri" panose="020F0502020204030204" pitchFamily="34" charset="0"/>
                <a:ea typeface="Times New Roman" panose="02020603050405020304" pitchFamily="18" charset="0"/>
                <a:cs typeface="Times New Roman" panose="02020603050405020304" pitchFamily="18" charset="0"/>
              </a:endParaRPr>
            </a:p>
          </p:txBody>
        </p:sp>
      </p:grpSp>
      <p:pic>
        <p:nvPicPr>
          <p:cNvPr id="2" name="Graphic 5">
            <a:extLst>
              <a:ext uri="{FF2B5EF4-FFF2-40B4-BE49-F238E27FC236}">
                <a16:creationId xmlns:a16="http://schemas.microsoft.com/office/drawing/2014/main" id="{FC3B02B3-1781-F4FD-C9FC-B820FFF3D52E}"/>
              </a:ext>
            </a:extLst>
          </p:cNvPr>
          <p:cNvPicPr>
            <a:picLocks noChangeAspect="1"/>
          </p:cNvPicPr>
          <p:nvPr/>
        </p:nvPicPr>
        <p:blipFill>
          <a:blip r:embed="rId6" cstate="print">
            <a:extLst>
              <a:ext uri="{96DAC541-7B7A-43D3-8B79-37D633B846F1}">
                <asvg:svgBlip xmlns="" xmlns:asvg="http://schemas.microsoft.com/office/drawing/2016/SVG/main" r:embed="rId7"/>
              </a:ext>
            </a:extLst>
          </a:blip>
          <a:stretch>
            <a:fillRect/>
          </a:stretch>
        </p:blipFill>
        <p:spPr>
          <a:xfrm>
            <a:off x="8597876" y="543363"/>
            <a:ext cx="1409606" cy="1220760"/>
          </a:xfrm>
          <a:prstGeom prst="rect">
            <a:avLst/>
          </a:prstGeom>
        </p:spPr>
      </p:pic>
      <p:sp>
        <p:nvSpPr>
          <p:cNvPr id="3" name="Rettangolo 2">
            <a:extLst>
              <a:ext uri="{FF2B5EF4-FFF2-40B4-BE49-F238E27FC236}">
                <a16:creationId xmlns:a16="http://schemas.microsoft.com/office/drawing/2014/main" id="{6D64ED05-36BB-7786-BB5C-257947A0CE0E}"/>
              </a:ext>
            </a:extLst>
          </p:cNvPr>
          <p:cNvSpPr/>
          <p:nvPr/>
        </p:nvSpPr>
        <p:spPr bwMode="auto">
          <a:xfrm>
            <a:off x="8625611" y="838160"/>
            <a:ext cx="1409606" cy="334145"/>
          </a:xfrm>
          <a:prstGeom prst="rect">
            <a:avLst/>
          </a:prstGeom>
          <a:noFill/>
          <a:ln w="19050" cap="flat" cmpd="sng" algn="ctr">
            <a:solidFill>
              <a:srgbClr val="FFC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449263" rtl="0" eaLnBrk="1" fontAlgn="base" latinLnBrk="0" hangingPunct="0">
              <a:lnSpc>
                <a:spcPct val="93000"/>
              </a:lnSpc>
              <a:spcBef>
                <a:spcPct val="0"/>
              </a:spcBef>
              <a:spcAft>
                <a:spcPct val="0"/>
              </a:spcAft>
              <a:buClr>
                <a:srgbClr val="000000"/>
              </a:buClr>
              <a:buSzPct val="100000"/>
              <a:buFont typeface="Times New Roman" panose="02020603050405020304" pitchFamily="18" charset="0"/>
              <a:buNone/>
              <a:tabLst/>
            </a:pPr>
            <a:endParaRPr kumimoji="0" lang="it-IT" sz="1800" b="0" i="0" u="none" strike="noStrike" cap="none" normalizeH="0" baseline="0">
              <a:ln>
                <a:noFill/>
              </a:ln>
              <a:solidFill>
                <a:schemeClr val="bg1"/>
              </a:solidFill>
              <a:effectLst/>
              <a:latin typeface="Arial" panose="020B0604020202020204" pitchFamily="34" charset="0"/>
              <a:ea typeface="Microsoft YaHei" panose="020B0503020204020204" pitchFamily="34" charset="-122"/>
            </a:endParaRPr>
          </a:p>
        </p:txBody>
      </p:sp>
      <p:graphicFrame>
        <p:nvGraphicFramePr>
          <p:cNvPr id="5" name="Tabella 4">
            <a:extLst>
              <a:ext uri="{FF2B5EF4-FFF2-40B4-BE49-F238E27FC236}">
                <a16:creationId xmlns:a16="http://schemas.microsoft.com/office/drawing/2014/main" id="{ED30A83B-D1B4-3FBF-16C0-38F85ECDDD7C}"/>
              </a:ext>
            </a:extLst>
          </p:cNvPr>
          <p:cNvGraphicFramePr>
            <a:graphicFrameLocks noGrp="1"/>
          </p:cNvGraphicFramePr>
          <p:nvPr>
            <p:extLst>
              <p:ext uri="{D42A27DB-BD31-4B8C-83A1-F6EECF244321}">
                <p14:modId xmlns:p14="http://schemas.microsoft.com/office/powerpoint/2010/main" val="1221452887"/>
              </p:ext>
            </p:extLst>
          </p:nvPr>
        </p:nvGraphicFramePr>
        <p:xfrm>
          <a:off x="512557" y="1019406"/>
          <a:ext cx="5247443" cy="3657600"/>
        </p:xfrm>
        <a:graphic>
          <a:graphicData uri="http://schemas.openxmlformats.org/drawingml/2006/table">
            <a:tbl>
              <a:tblPr firstRow="1" bandRow="1">
                <a:tableStyleId>{5940675A-B579-460E-94D1-54222C63F5DA}</a:tableStyleId>
              </a:tblPr>
              <a:tblGrid>
                <a:gridCol w="5247443">
                  <a:extLst>
                    <a:ext uri="{9D8B030D-6E8A-4147-A177-3AD203B41FA5}">
                      <a16:colId xmlns:a16="http://schemas.microsoft.com/office/drawing/2014/main" val="800279535"/>
                    </a:ext>
                  </a:extLst>
                </a:gridCol>
              </a:tblGrid>
              <a:tr h="203023">
                <a:tc>
                  <a:txBody>
                    <a:bodyPr/>
                    <a:lstStyle/>
                    <a:p>
                      <a:r>
                        <a:rPr lang="en-US" sz="1000" b="1" dirty="0">
                          <a:solidFill>
                            <a:schemeClr val="bg1"/>
                          </a:solidFill>
                        </a:rPr>
                        <a:t>A - Utilisation des terres et biodiversité</a:t>
                      </a:r>
                      <a:endParaRPr lang="it-IT" sz="1000" b="1" dirty="0">
                        <a:solidFill>
                          <a:schemeClr val="bg1"/>
                        </a:solidFill>
                      </a:endParaRPr>
                    </a:p>
                  </a:txBody>
                  <a:tcPr>
                    <a:solidFill>
                      <a:srgbClr val="264D9F"/>
                    </a:solidFill>
                  </a:tcPr>
                </a:tc>
                <a:extLst>
                  <a:ext uri="{0D108BD9-81ED-4DB2-BD59-A6C34878D82A}">
                    <a16:rowId xmlns:a16="http://schemas.microsoft.com/office/drawing/2014/main" val="1462149403"/>
                  </a:ext>
                </a:extLst>
              </a:tr>
              <a:tr h="203023">
                <a:tc>
                  <a:txBody>
                    <a:bodyPr/>
                    <a:lstStyle/>
                    <a:p>
                      <a:r>
                        <a:rPr lang="en-GB" sz="1000" b="1" noProof="0" dirty="0"/>
                        <a:t>A1 - Utilisation des terres</a:t>
                      </a:r>
                    </a:p>
                  </a:txBody>
                  <a:tcPr>
                    <a:solidFill>
                      <a:srgbClr val="CCE1FA"/>
                    </a:solidFill>
                  </a:tcPr>
                </a:tc>
                <a:extLst>
                  <a:ext uri="{0D108BD9-81ED-4DB2-BD59-A6C34878D82A}">
                    <a16:rowId xmlns:a16="http://schemas.microsoft.com/office/drawing/2014/main" val="1983572507"/>
                  </a:ext>
                </a:extLst>
              </a:tr>
              <a:tr h="203273">
                <a:tc>
                  <a:txBody>
                    <a:bodyPr/>
                    <a:lstStyle/>
                    <a:p>
                      <a:r>
                        <a:rPr lang="en-GB" sz="1000" noProof="0" dirty="0"/>
                        <a:t>A1.1 - Densité de population</a:t>
                      </a:r>
                    </a:p>
                  </a:txBody>
                  <a:tcPr/>
                </a:tc>
                <a:extLst>
                  <a:ext uri="{0D108BD9-81ED-4DB2-BD59-A6C34878D82A}">
                    <a16:rowId xmlns:a16="http://schemas.microsoft.com/office/drawing/2014/main" val="3289120317"/>
                  </a:ext>
                </a:extLst>
              </a:tr>
              <a:tr h="203273">
                <a:tc>
                  <a:txBody>
                    <a:bodyPr/>
                    <a:lstStyle/>
                    <a:p>
                      <a:r>
                        <a:rPr lang="en-GB" sz="1000" b="1" noProof="0" dirty="0"/>
                        <a:t>A2 - Zones urbaines vertes</a:t>
                      </a:r>
                    </a:p>
                  </a:txBody>
                  <a:tcPr>
                    <a:solidFill>
                      <a:srgbClr val="CCE1FA"/>
                    </a:solidFill>
                  </a:tcPr>
                </a:tc>
                <a:extLst>
                  <a:ext uri="{0D108BD9-81ED-4DB2-BD59-A6C34878D82A}">
                    <a16:rowId xmlns:a16="http://schemas.microsoft.com/office/drawing/2014/main" val="1556021182"/>
                  </a:ext>
                </a:extLst>
              </a:tr>
              <a:tr h="203273">
                <a:tc>
                  <a:txBody>
                    <a:bodyPr/>
                    <a:lstStyle/>
                    <a:p>
                      <a:r>
                        <a:rPr lang="en-GB" sz="1000" noProof="0" dirty="0"/>
                        <a:t>A2.1 - </a:t>
                      </a:r>
                      <a:r>
                        <a:rPr lang="en-US" sz="1000" noProof="0" dirty="0"/>
                        <a:t>Disponibilité des espaces verts urbains</a:t>
                      </a:r>
                      <a:endParaRPr lang="en-GB" sz="1000" noProof="0" dirty="0"/>
                    </a:p>
                  </a:txBody>
                  <a:tcPr/>
                </a:tc>
                <a:extLst>
                  <a:ext uri="{0D108BD9-81ED-4DB2-BD59-A6C34878D82A}">
                    <a16:rowId xmlns:a16="http://schemas.microsoft.com/office/drawing/2014/main" val="1247159370"/>
                  </a:ext>
                </a:extLst>
              </a:tr>
              <a:tr h="203273">
                <a:tc>
                  <a:txBody>
                    <a:bodyPr/>
                    <a:lstStyle/>
                    <a:p>
                      <a:r>
                        <a:rPr lang="en-GB" sz="1000" noProof="0" dirty="0"/>
                        <a:t>A2.2 - </a:t>
                      </a:r>
                      <a:r>
                        <a:rPr lang="en-GB" sz="1000" kern="1200" noProof="0" dirty="0">
                          <a:solidFill>
                            <a:schemeClr val="tx1"/>
                          </a:solidFill>
                          <a:latin typeface="+mn-lt"/>
                          <a:ea typeface="+mn-ea"/>
                          <a:cs typeface="+mn-cs"/>
                        </a:rPr>
                        <a:t>Espaces verts par rapport à la population du district</a:t>
                      </a:r>
                    </a:p>
                  </a:txBody>
                  <a:tcPr/>
                </a:tc>
                <a:extLst>
                  <a:ext uri="{0D108BD9-81ED-4DB2-BD59-A6C34878D82A}">
                    <a16:rowId xmlns:a16="http://schemas.microsoft.com/office/drawing/2014/main" val="10005"/>
                  </a:ext>
                </a:extLst>
              </a:tr>
              <a:tr h="203273">
                <a:tc>
                  <a:txBody>
                    <a:bodyPr/>
                    <a:lstStyle/>
                    <a:p>
                      <a:r>
                        <a:rPr lang="en-GB" sz="1000" noProof="0" dirty="0"/>
                        <a:t>A2.4 - </a:t>
                      </a:r>
                      <a:r>
                        <a:rPr lang="en-GB" sz="1000" kern="1200" noProof="0" dirty="0">
                          <a:solidFill>
                            <a:schemeClr val="tx1"/>
                          </a:solidFill>
                          <a:latin typeface="+mn-lt"/>
                          <a:ea typeface="+mn-ea"/>
                          <a:cs typeface="+mn-cs"/>
                        </a:rPr>
                        <a:t>Densité des espaces verts</a:t>
                      </a:r>
                    </a:p>
                  </a:txBody>
                  <a:tcPr/>
                </a:tc>
                <a:extLst>
                  <a:ext uri="{0D108BD9-81ED-4DB2-BD59-A6C34878D82A}">
                    <a16:rowId xmlns:a16="http://schemas.microsoft.com/office/drawing/2014/main" val="4106665358"/>
                  </a:ext>
                </a:extLst>
              </a:tr>
              <a:tr h="203273">
                <a:tc>
                  <a:txBody>
                    <a:bodyPr/>
                    <a:lstStyle/>
                    <a:p>
                      <a:r>
                        <a:rPr lang="en-GB" sz="1000" b="1" kern="1200" noProof="0" dirty="0">
                          <a:solidFill>
                            <a:schemeClr val="bg1"/>
                          </a:solidFill>
                          <a:latin typeface="+mn-lt"/>
                          <a:ea typeface="+mn-ea"/>
                          <a:cs typeface="+mn-cs"/>
                        </a:rPr>
                        <a:t>B - Énergie</a:t>
                      </a:r>
                    </a:p>
                  </a:txBody>
                  <a:tcPr>
                    <a:solidFill>
                      <a:srgbClr val="264D9F"/>
                    </a:solidFill>
                  </a:tcPr>
                </a:tc>
                <a:extLst>
                  <a:ext uri="{0D108BD9-81ED-4DB2-BD59-A6C34878D82A}">
                    <a16:rowId xmlns:a16="http://schemas.microsoft.com/office/drawing/2014/main" val="242810829"/>
                  </a:ext>
                </a:extLst>
              </a:tr>
              <a:tr h="203273">
                <a:tc>
                  <a:txBody>
                    <a:bodyPr/>
                    <a:lstStyle/>
                    <a:p>
                      <a:r>
                        <a:rPr lang="it-IT" sz="1000" b="1" dirty="0"/>
                        <a:t>B1 - </a:t>
                      </a:r>
                      <a:r>
                        <a:rPr lang="en-US" sz="1000" b="1" dirty="0"/>
                        <a:t>Infrastructures énergétiques</a:t>
                      </a:r>
                      <a:endParaRPr lang="it-IT" sz="1000" b="1" dirty="0"/>
                    </a:p>
                  </a:txBody>
                  <a:tcPr>
                    <a:solidFill>
                      <a:srgbClr val="CCE1FA"/>
                    </a:solidFill>
                  </a:tcPr>
                </a:tc>
                <a:extLst>
                  <a:ext uri="{0D108BD9-81ED-4DB2-BD59-A6C34878D82A}">
                    <a16:rowId xmlns:a16="http://schemas.microsoft.com/office/drawing/2014/main" val="3587855816"/>
                  </a:ext>
                </a:extLst>
              </a:tr>
              <a:tr h="203273">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noProof="0" dirty="0"/>
                        <a:t>B1.1 - </a:t>
                      </a:r>
                      <a:r>
                        <a:rPr lang="en-GB" sz="1000" kern="1200" noProof="0" dirty="0">
                          <a:solidFill>
                            <a:schemeClr val="tx1"/>
                          </a:solidFill>
                          <a:latin typeface="+mn-lt"/>
                          <a:ea typeface="+mn-ea"/>
                          <a:cs typeface="+mn-cs"/>
                        </a:rPr>
                        <a:t>Accès au service électrique</a:t>
                      </a:r>
                    </a:p>
                  </a:txBody>
                  <a:tcPr/>
                </a:tc>
                <a:extLst>
                  <a:ext uri="{0D108BD9-81ED-4DB2-BD59-A6C34878D82A}">
                    <a16:rowId xmlns:a16="http://schemas.microsoft.com/office/drawing/2014/main" val="10009"/>
                  </a:ext>
                </a:extLst>
              </a:tr>
              <a:tr h="203273">
                <a:tc>
                  <a:txBody>
                    <a:bodyPr/>
                    <a:lstStyle/>
                    <a:p>
                      <a:r>
                        <a:rPr lang="it-IT" sz="1000" b="1" dirty="0"/>
                        <a:t>B2 - </a:t>
                      </a:r>
                      <a:r>
                        <a:rPr lang="en-US" sz="1000" b="1" dirty="0"/>
                        <a:t>Consommation d'énergie</a:t>
                      </a:r>
                      <a:endParaRPr lang="it-IT" sz="1000" b="1" dirty="0"/>
                    </a:p>
                  </a:txBody>
                  <a:tcPr>
                    <a:solidFill>
                      <a:srgbClr val="CCE1FA"/>
                    </a:solidFill>
                  </a:tcPr>
                </a:tc>
                <a:extLst>
                  <a:ext uri="{0D108BD9-81ED-4DB2-BD59-A6C34878D82A}">
                    <a16:rowId xmlns:a16="http://schemas.microsoft.com/office/drawing/2014/main" val="1629251977"/>
                  </a:ext>
                </a:extLst>
              </a:tr>
              <a:tr h="203273">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noProof="0" dirty="0"/>
                        <a:t>B2.1 - </a:t>
                      </a:r>
                      <a:r>
                        <a:rPr lang="en-GB" sz="1000" kern="1200" noProof="0" dirty="0">
                          <a:solidFill>
                            <a:schemeClr val="tx1"/>
                          </a:solidFill>
                          <a:latin typeface="+mn-lt"/>
                          <a:ea typeface="+mn-ea"/>
                          <a:cs typeface="+mn-cs"/>
                        </a:rPr>
                        <a:t>Consommation finale totale d'énergie thermique pour les opérations de construction</a:t>
                      </a:r>
                    </a:p>
                  </a:txBody>
                  <a:tcPr/>
                </a:tc>
                <a:extLst>
                  <a:ext uri="{0D108BD9-81ED-4DB2-BD59-A6C34878D82A}">
                    <a16:rowId xmlns:a16="http://schemas.microsoft.com/office/drawing/2014/main" val="10011"/>
                  </a:ext>
                </a:extLst>
              </a:tr>
              <a:tr h="203273">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noProof="0" dirty="0"/>
                        <a:t>B2.4 - </a:t>
                      </a:r>
                      <a:r>
                        <a:rPr lang="en-GB" sz="1000" kern="1200" noProof="0" dirty="0">
                          <a:solidFill>
                            <a:schemeClr val="tx1"/>
                          </a:solidFill>
                          <a:latin typeface="+mn-lt"/>
                          <a:ea typeface="+mn-ea"/>
                          <a:cs typeface="+mn-cs"/>
                        </a:rPr>
                        <a:t>Consommation finale totale d'énergie électrique pour l'exploitation des bâtiments</a:t>
                      </a:r>
                    </a:p>
                  </a:txBody>
                  <a:tcPr/>
                </a:tc>
                <a:extLst>
                  <a:ext uri="{0D108BD9-81ED-4DB2-BD59-A6C34878D82A}">
                    <a16:rowId xmlns:a16="http://schemas.microsoft.com/office/drawing/2014/main" val="10012"/>
                  </a:ext>
                </a:extLst>
              </a:tr>
              <a:tr h="203273">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noProof="0" dirty="0"/>
                        <a:t>B2.7 - </a:t>
                      </a:r>
                      <a:r>
                        <a:rPr lang="en-GB" sz="1000" kern="1200" noProof="0" dirty="0">
                          <a:solidFill>
                            <a:schemeClr val="tx1"/>
                          </a:solidFill>
                          <a:latin typeface="+mn-lt"/>
                          <a:ea typeface="+mn-ea"/>
                          <a:cs typeface="+mn-cs"/>
                        </a:rPr>
                        <a:t>Demande totale d'énergie primaire pour l'exploitation des bâtiments</a:t>
                      </a:r>
                    </a:p>
                  </a:txBody>
                  <a:tcPr/>
                </a:tc>
                <a:extLst>
                  <a:ext uri="{0D108BD9-81ED-4DB2-BD59-A6C34878D82A}">
                    <a16:rowId xmlns:a16="http://schemas.microsoft.com/office/drawing/2014/main" val="10013"/>
                  </a:ext>
                </a:extLst>
              </a:tr>
              <a:tr h="203273">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noProof="0" dirty="0"/>
                        <a:t>B2.10 - </a:t>
                      </a:r>
                      <a:r>
                        <a:rPr lang="en-GB" sz="1000" kern="1200" noProof="0" dirty="0">
                          <a:solidFill>
                            <a:schemeClr val="tx1"/>
                          </a:solidFill>
                          <a:latin typeface="+mn-lt"/>
                          <a:ea typeface="+mn-ea"/>
                          <a:cs typeface="+mn-cs"/>
                        </a:rPr>
                        <a:t>Consommation électrique de l'éclairage public</a:t>
                      </a:r>
                    </a:p>
                  </a:txBody>
                  <a:tcPr/>
                </a:tc>
                <a:extLst>
                  <a:ext uri="{0D108BD9-81ED-4DB2-BD59-A6C34878D82A}">
                    <a16:rowId xmlns:a16="http://schemas.microsoft.com/office/drawing/2014/main" val="1157459810"/>
                  </a:ext>
                </a:extLst>
              </a:tr>
            </a:tbl>
          </a:graphicData>
        </a:graphic>
      </p:graphicFrame>
      <p:sp>
        <p:nvSpPr>
          <p:cNvPr id="6" name="Rectangle 12">
            <a:extLst>
              <a:ext uri="{FF2B5EF4-FFF2-40B4-BE49-F238E27FC236}">
                <a16:creationId xmlns:a16="http://schemas.microsoft.com/office/drawing/2014/main" id="{EBE92F76-6E8D-6157-57FC-6A2187E44CC1}"/>
              </a:ext>
            </a:extLst>
          </p:cNvPr>
          <p:cNvSpPr>
            <a:spLocks noChangeArrowheads="1"/>
          </p:cNvSpPr>
          <p:nvPr/>
        </p:nvSpPr>
        <p:spPr bwMode="auto">
          <a:xfrm>
            <a:off x="3108960" y="5313652"/>
            <a:ext cx="5010078" cy="4127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5pPr>
            <a:lvl6pPr marL="25146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6pPr>
            <a:lvl7pPr marL="29718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7pPr>
            <a:lvl8pPr marL="34290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8pPr>
            <a:lvl9pPr marL="38862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9pPr>
          </a:lstStyle>
          <a:p>
            <a:pPr hangingPunct="1">
              <a:lnSpc>
                <a:spcPct val="115000"/>
              </a:lnSpc>
              <a:buClrTx/>
              <a:buFontTx/>
              <a:buNone/>
            </a:pPr>
            <a:r>
              <a:rPr lang="en-US" altLang="it-IT" sz="900" dirty="0">
                <a:latin typeface="din" charset="0"/>
                <a:cs typeface="DejaVu Sans" charset="0"/>
              </a:rPr>
              <a:t>RÉUNION DU PROJET DURABLE MED CITIES_21</a:t>
            </a:r>
            <a:r>
              <a:rPr lang="en-US" altLang="it-IT" sz="900" baseline="30000" dirty="0">
                <a:latin typeface="din" charset="0"/>
                <a:cs typeface="DejaVu Sans" charset="0"/>
              </a:rPr>
              <a:t>st</a:t>
            </a:r>
            <a:r>
              <a:rPr lang="en-US" altLang="it-IT" sz="900" dirty="0">
                <a:latin typeface="din" charset="0"/>
                <a:cs typeface="DejaVu Sans" charset="0"/>
              </a:rPr>
              <a:t> novembre 2023_Athènes</a:t>
            </a:r>
            <a:endParaRPr lang="it-IT" altLang="it-IT" sz="900" dirty="0">
              <a:latin typeface="din" charset="0"/>
              <a:cs typeface="DejaVu Sans" charset="0"/>
            </a:endParaRPr>
          </a:p>
        </p:txBody>
      </p:sp>
      <p:sp>
        <p:nvSpPr>
          <p:cNvPr id="17" name="ZoneTexte 16"/>
          <p:cNvSpPr txBox="1"/>
          <p:nvPr/>
        </p:nvSpPr>
        <p:spPr>
          <a:xfrm>
            <a:off x="5826928" y="816736"/>
            <a:ext cx="2639376" cy="4154984"/>
          </a:xfrm>
          <a:prstGeom prst="rect">
            <a:avLst/>
          </a:prstGeom>
          <a:noFill/>
        </p:spPr>
        <p:txBody>
          <a:bodyPr wrap="square" rtlCol="0">
            <a:spAutoFit/>
          </a:bodyPr>
          <a:lstStyle/>
          <a:p>
            <a:pPr marL="0" marR="0" lvl="0" indent="0" algn="just" defTabSz="449263" rtl="0" eaLnBrk="1" fontAlgn="base" latinLnBrk="0" hangingPunct="0">
              <a:lnSpc>
                <a:spcPct val="100000"/>
              </a:lnSpc>
              <a:spcBef>
                <a:spcPct val="0"/>
              </a:spcBef>
              <a:spcAft>
                <a:spcPct val="0"/>
              </a:spcAft>
              <a:buClr>
                <a:srgbClr val="000000"/>
              </a:buClr>
              <a:buSzPct val="100000"/>
              <a:buFont typeface="Times New Roman" panose="02020603050405020304" pitchFamily="18" charset="0"/>
              <a:buNone/>
              <a:tabLst/>
              <a:defRPr/>
            </a:pPr>
            <a:r>
              <a:rPr kumimoji="0" lang="en-US" sz="1200" b="0" i="0" u="none" strike="noStrike" kern="1200" cap="none" spc="0" normalizeH="0" baseline="0" noProof="0" dirty="0">
                <a:ln>
                  <a:noFill/>
                </a:ln>
                <a:solidFill>
                  <a:srgbClr val="000000"/>
                </a:solidFill>
                <a:effectLst/>
                <a:uLnTx/>
                <a:uFillTx/>
                <a:latin typeface="Century Gothic" panose="020B0502020202020204" pitchFamily="34" charset="0"/>
                <a:ea typeface="Microsoft YaHei" panose="020B0503020204020204" pitchFamily="34" charset="-122"/>
                <a:cs typeface="+mn-cs"/>
              </a:rPr>
              <a:t>L'un des</a:t>
            </a:r>
            <a:r>
              <a:rPr kumimoji="0" lang="en-US" sz="1200" b="0" i="0" u="none" strike="noStrike" kern="1200" cap="none" spc="0" normalizeH="0" noProof="0" dirty="0">
                <a:ln>
                  <a:noFill/>
                </a:ln>
                <a:solidFill>
                  <a:srgbClr val="000000"/>
                </a:solidFill>
                <a:effectLst/>
                <a:uLnTx/>
                <a:uFillTx/>
                <a:latin typeface="Century Gothic" panose="020B0502020202020204" pitchFamily="34" charset="0"/>
                <a:ea typeface="Microsoft YaHei" panose="020B0503020204020204" pitchFamily="34" charset="-122"/>
                <a:cs typeface="+mn-cs"/>
              </a:rPr>
              <a:t> choix</a:t>
            </a:r>
            <a:r>
              <a:rPr kumimoji="0" lang="en-US" sz="1200" b="0" i="0" u="none" strike="noStrike" kern="1200" cap="none" spc="0" normalizeH="0" baseline="0" noProof="0" dirty="0">
                <a:ln>
                  <a:noFill/>
                </a:ln>
                <a:solidFill>
                  <a:srgbClr val="000000"/>
                </a:solidFill>
                <a:effectLst/>
                <a:uLnTx/>
                <a:uFillTx/>
                <a:latin typeface="Century Gothic" panose="020B0502020202020204" pitchFamily="34" charset="0"/>
                <a:ea typeface="Microsoft YaHei" panose="020B0503020204020204" pitchFamily="34" charset="-122"/>
                <a:cs typeface="+mn-cs"/>
              </a:rPr>
              <a:t> stratégiques</a:t>
            </a:r>
            <a:r>
              <a:rPr kumimoji="0" lang="en-US" sz="1200" b="0" i="0" u="none" strike="noStrike" kern="1200" cap="none" spc="0" normalizeH="0" noProof="0" dirty="0">
                <a:ln>
                  <a:noFill/>
                </a:ln>
                <a:solidFill>
                  <a:srgbClr val="000000"/>
                </a:solidFill>
                <a:effectLst/>
                <a:uLnTx/>
                <a:uFillTx/>
                <a:latin typeface="Century Gothic" panose="020B0502020202020204" pitchFamily="34" charset="0"/>
                <a:ea typeface="Microsoft YaHei" panose="020B0503020204020204" pitchFamily="34" charset="-122"/>
                <a:cs typeface="+mn-cs"/>
              </a:rPr>
              <a:t> de </a:t>
            </a:r>
            <a:r>
              <a:rPr lang="en-US" sz="1200" noProof="0" dirty="0">
                <a:solidFill>
                  <a:srgbClr val="000000"/>
                </a:solidFill>
                <a:latin typeface="Century Gothic" panose="020B0502020202020204" pitchFamily="34" charset="0"/>
              </a:rPr>
              <a:t>notre </a:t>
            </a:r>
            <a:r>
              <a:rPr lang="en-US" sz="1200" dirty="0">
                <a:solidFill>
                  <a:srgbClr val="000000"/>
                </a:solidFill>
                <a:latin typeface="Century Gothic" panose="020B0502020202020204" pitchFamily="34" charset="0"/>
              </a:rPr>
              <a:t>équipe est qu'après des présentations, des explications et des discussions approfondies</a:t>
            </a:r>
            <a:r>
              <a:rPr kumimoji="0" lang="en-US" sz="1200" b="0" i="0" u="none" strike="noStrike" kern="1200" cap="none" spc="0" normalizeH="0" baseline="0" noProof="0" dirty="0">
                <a:ln>
                  <a:noFill/>
                </a:ln>
                <a:solidFill>
                  <a:srgbClr val="000000"/>
                </a:solidFill>
                <a:effectLst/>
                <a:uLnTx/>
                <a:uFillTx/>
                <a:latin typeface="Century Gothic" panose="020B0502020202020204" pitchFamily="34" charset="0"/>
                <a:ea typeface="Microsoft YaHei" panose="020B0503020204020204" pitchFamily="34" charset="-122"/>
                <a:cs typeface="+mn-cs"/>
              </a:rPr>
              <a:t>,</a:t>
            </a:r>
            <a:r>
              <a:rPr kumimoji="0" lang="en-US" sz="1200" b="0" i="0" u="none" strike="noStrike" kern="1200" cap="none" spc="0" normalizeH="0" noProof="0" dirty="0">
                <a:ln>
                  <a:noFill/>
                </a:ln>
                <a:solidFill>
                  <a:srgbClr val="000000"/>
                </a:solidFill>
                <a:effectLst/>
                <a:uLnTx/>
                <a:uFillTx/>
                <a:latin typeface="Century Gothic" panose="020B0502020202020204" pitchFamily="34" charset="0"/>
                <a:ea typeface="Microsoft YaHei" panose="020B0503020204020204" pitchFamily="34" charset="-122"/>
                <a:cs typeface="+mn-cs"/>
              </a:rPr>
              <a:t> les parties prenantes ont tenu un </a:t>
            </a:r>
            <a:r>
              <a:rPr kumimoji="0" lang="en-US" sz="1200" b="1" i="0" u="none" strike="noStrike" kern="1200" cap="none" spc="0" normalizeH="0" noProof="0" dirty="0">
                <a:ln>
                  <a:noFill/>
                </a:ln>
                <a:solidFill>
                  <a:srgbClr val="000000"/>
                </a:solidFill>
                <a:effectLst/>
                <a:uLnTx/>
                <a:uFillTx/>
                <a:latin typeface="Century Gothic" panose="020B0502020202020204" pitchFamily="34" charset="0"/>
                <a:ea typeface="Microsoft YaHei" panose="020B0503020204020204" pitchFamily="34" charset="-122"/>
                <a:cs typeface="+mn-cs"/>
              </a:rPr>
              <a:t>vote qui a permis le choix des critères actifs</a:t>
            </a:r>
            <a:r>
              <a:rPr kumimoji="0" lang="en-US" sz="1200" b="0" i="0" u="none" strike="noStrike" kern="1200" cap="none" spc="0" normalizeH="0" noProof="0" dirty="0">
                <a:ln>
                  <a:noFill/>
                </a:ln>
                <a:solidFill>
                  <a:srgbClr val="000000"/>
                </a:solidFill>
                <a:effectLst/>
                <a:uLnTx/>
                <a:uFillTx/>
                <a:latin typeface="Century Gothic" panose="020B0502020202020204" pitchFamily="34" charset="0"/>
                <a:ea typeface="Microsoft YaHei" panose="020B0503020204020204" pitchFamily="34" charset="-122"/>
                <a:cs typeface="+mn-cs"/>
              </a:rPr>
              <a:t> de SNTool utilisés dans l'étude </a:t>
            </a:r>
            <a:r>
              <a:rPr kumimoji="0" lang="en-US" sz="1200" b="0" i="0" u="none" strike="noStrike" kern="1200" cap="none" spc="0" normalizeH="0" baseline="0" noProof="0" dirty="0">
                <a:ln>
                  <a:noFill/>
                </a:ln>
                <a:solidFill>
                  <a:srgbClr val="000000"/>
                </a:solidFill>
                <a:effectLst/>
                <a:uLnTx/>
                <a:uFillTx/>
                <a:latin typeface="Century Gothic" panose="020B0502020202020204" pitchFamily="34" charset="0"/>
                <a:ea typeface="Microsoft YaHei" panose="020B0503020204020204" pitchFamily="34" charset="-122"/>
                <a:cs typeface="+mn-cs"/>
              </a:rPr>
              <a:t>.</a:t>
            </a:r>
          </a:p>
          <a:p>
            <a:pPr lvl="0">
              <a:lnSpc>
                <a:spcPct val="100000"/>
              </a:lnSpc>
              <a:defRPr/>
            </a:pPr>
            <a:r>
              <a:rPr lang="en-US" sz="1200" dirty="0">
                <a:solidFill>
                  <a:srgbClr val="000000"/>
                </a:solidFill>
                <a:latin typeface="Century Gothic" panose="020B0502020202020204" pitchFamily="34" charset="0"/>
              </a:rPr>
              <a:t>Les critères ont été choisis sur la base de </a:t>
            </a:r>
            <a:r>
              <a:rPr lang="en-US" sz="1200" b="1" dirty="0">
                <a:solidFill>
                  <a:srgbClr val="000000"/>
                </a:solidFill>
                <a:latin typeface="Century Gothic" panose="020B0502020202020204" pitchFamily="34" charset="0"/>
              </a:rPr>
              <a:t>3 éléments clés </a:t>
            </a:r>
            <a:r>
              <a:rPr lang="en-US" sz="1200" dirty="0">
                <a:solidFill>
                  <a:srgbClr val="000000"/>
                </a:solidFill>
                <a:latin typeface="Century Gothic" panose="020B0502020202020204" pitchFamily="34" charset="0"/>
              </a:rPr>
              <a:t>:</a:t>
            </a:r>
          </a:p>
          <a:p>
            <a:pPr lvl="0">
              <a:lnSpc>
                <a:spcPct val="100000"/>
              </a:lnSpc>
              <a:defRPr/>
            </a:pPr>
            <a:r>
              <a:rPr lang="en-US" sz="1200" dirty="0">
                <a:solidFill>
                  <a:srgbClr val="000000"/>
                </a:solidFill>
                <a:latin typeface="Century Gothic" panose="020B0502020202020204" pitchFamily="34" charset="0"/>
              </a:rPr>
              <a:t>1/ Représente la majorité des questions</a:t>
            </a:r>
          </a:p>
          <a:p>
            <a:pPr lvl="0">
              <a:lnSpc>
                <a:spcPct val="100000"/>
              </a:lnSpc>
              <a:defRPr/>
            </a:pPr>
            <a:r>
              <a:rPr lang="en-US" sz="1200" dirty="0">
                <a:solidFill>
                  <a:srgbClr val="000000"/>
                </a:solidFill>
                <a:latin typeface="Century Gothic" panose="020B0502020202020204" pitchFamily="34" charset="0"/>
              </a:rPr>
              <a:t>2/ Être en relation directe avec les préoccupations locales en termes de durabilité</a:t>
            </a:r>
          </a:p>
          <a:p>
            <a:pPr lvl="0">
              <a:lnSpc>
                <a:spcPct val="100000"/>
              </a:lnSpc>
              <a:defRPr/>
            </a:pPr>
            <a:r>
              <a:rPr lang="en-US" sz="1200" dirty="0">
                <a:solidFill>
                  <a:srgbClr val="000000"/>
                </a:solidFill>
                <a:latin typeface="Century Gothic" panose="020B0502020202020204" pitchFamily="34" charset="0"/>
              </a:rPr>
              <a:t>3/ Pouvoir être calculé ou évalué sur la base de la disponibilité des données nécessaires.</a:t>
            </a:r>
            <a:endParaRPr lang="fr-FR" sz="1200" dirty="0">
              <a:solidFill>
                <a:srgbClr val="000000"/>
              </a:solidFill>
              <a:latin typeface="Century Gothic" panose="020B0502020202020204" pitchFamily="34" charset="0"/>
            </a:endParaRPr>
          </a:p>
          <a:p>
            <a:pPr marL="0" marR="0" lvl="0" indent="0" algn="just" defTabSz="449263" rtl="0" eaLnBrk="1" fontAlgn="base" latinLnBrk="0" hangingPunct="0">
              <a:lnSpc>
                <a:spcPct val="100000"/>
              </a:lnSpc>
              <a:spcBef>
                <a:spcPct val="0"/>
              </a:spcBef>
              <a:spcAft>
                <a:spcPct val="0"/>
              </a:spcAft>
              <a:buClr>
                <a:srgbClr val="000000"/>
              </a:buClr>
              <a:buSzPct val="100000"/>
              <a:buFont typeface="Times New Roman" panose="02020603050405020304" pitchFamily="18" charset="0"/>
              <a:buNone/>
              <a:tabLst/>
              <a:defRPr/>
            </a:pPr>
            <a:r>
              <a:rPr kumimoji="0" lang="fr-FR" sz="1200" b="0" i="0" u="none" strike="noStrike" kern="1200" cap="none" spc="0" normalizeH="0" baseline="0" noProof="0" dirty="0">
                <a:ln>
                  <a:noFill/>
                </a:ln>
                <a:solidFill>
                  <a:srgbClr val="000000"/>
                </a:solidFill>
                <a:effectLst/>
                <a:uLnTx/>
                <a:uFillTx/>
                <a:latin typeface="Century Gothic" panose="020B0502020202020204" pitchFamily="34" charset="0"/>
                <a:ea typeface="Microsoft YaHei" panose="020B0503020204020204" pitchFamily="34" charset="-122"/>
                <a:cs typeface="+mn-cs"/>
              </a:rPr>
              <a:t>Parmi les 50</a:t>
            </a:r>
            <a:r>
              <a:rPr kumimoji="0" lang="fr-FR" sz="1200" b="0" i="0" u="none" strike="noStrike" kern="1200" cap="none" spc="0" normalizeH="0" noProof="0" dirty="0">
                <a:ln>
                  <a:noFill/>
                </a:ln>
                <a:solidFill>
                  <a:srgbClr val="000000"/>
                </a:solidFill>
                <a:effectLst/>
                <a:uLnTx/>
                <a:uFillTx/>
                <a:latin typeface="Century Gothic" panose="020B0502020202020204" pitchFamily="34" charset="0"/>
                <a:ea typeface="Microsoft YaHei" panose="020B0503020204020204" pitchFamily="34" charset="-122"/>
                <a:cs typeface="+mn-cs"/>
              </a:rPr>
              <a:t> critères présélectionnés par notre équipe, les parties prenantes ont décidé de travailler avec 33</a:t>
            </a:r>
            <a:endParaRPr kumimoji="0" lang="fr-FR" sz="1200" b="0" i="0" u="none" strike="noStrike" kern="1200" cap="none" spc="0" normalizeH="0" baseline="0" noProof="0" dirty="0">
              <a:ln>
                <a:noFill/>
              </a:ln>
              <a:solidFill>
                <a:srgbClr val="000000"/>
              </a:solidFill>
              <a:effectLst/>
              <a:uLnTx/>
              <a:uFillTx/>
              <a:latin typeface="Century Gothic" panose="020B0502020202020204" pitchFamily="34" charset="0"/>
              <a:ea typeface="Microsoft YaHei" panose="020B0503020204020204" pitchFamily="34" charset="-122"/>
              <a:cs typeface="+mn-cs"/>
            </a:endParaRPr>
          </a:p>
        </p:txBody>
      </p:sp>
    </p:spTree>
    <p:extLst>
      <p:ext uri="{BB962C8B-B14F-4D97-AF65-F5344CB8AC3E}">
        <p14:creationId xmlns:p14="http://schemas.microsoft.com/office/powerpoint/2010/main" val="3590235957"/>
      </p:ext>
    </p:extLst>
  </p:cSld>
  <p:clrMapOvr>
    <a:masterClrMapping/>
  </p:clrMapOvr>
  <p:transition spd="slow"/>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54" name="Rectangle 10">
            <a:extLst>
              <a:ext uri="{FF2B5EF4-FFF2-40B4-BE49-F238E27FC236}">
                <a16:creationId xmlns:a16="http://schemas.microsoft.com/office/drawing/2014/main" id="{E4759904-D94D-435A-A24D-8041A2209A9F}"/>
              </a:ext>
            </a:extLst>
          </p:cNvPr>
          <p:cNvSpPr>
            <a:spLocks noChangeArrowheads="1"/>
          </p:cNvSpPr>
          <p:nvPr/>
        </p:nvSpPr>
        <p:spPr bwMode="auto">
          <a:xfrm>
            <a:off x="1214942" y="601660"/>
            <a:ext cx="6637990" cy="3556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it-IT"/>
          </a:p>
        </p:txBody>
      </p:sp>
      <p:sp>
        <p:nvSpPr>
          <p:cNvPr id="6155" name="Rectangle 11">
            <a:extLst>
              <a:ext uri="{FF2B5EF4-FFF2-40B4-BE49-F238E27FC236}">
                <a16:creationId xmlns:a16="http://schemas.microsoft.com/office/drawing/2014/main" id="{72DC4E68-E81B-4D13-B770-C7F7AB2F4C05}"/>
              </a:ext>
            </a:extLst>
          </p:cNvPr>
          <p:cNvSpPr>
            <a:spLocks noChangeArrowheads="1"/>
          </p:cNvSpPr>
          <p:nvPr/>
        </p:nvSpPr>
        <p:spPr bwMode="auto">
          <a:xfrm>
            <a:off x="1208374" y="588960"/>
            <a:ext cx="5328784" cy="3508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it-IT"/>
          </a:p>
        </p:txBody>
      </p:sp>
      <p:sp>
        <p:nvSpPr>
          <p:cNvPr id="28" name="CasellaDiTesto 27">
            <a:extLst>
              <a:ext uri="{FF2B5EF4-FFF2-40B4-BE49-F238E27FC236}">
                <a16:creationId xmlns:a16="http://schemas.microsoft.com/office/drawing/2014/main" id="{18972A0B-7F92-4895-80BF-8471B426DBDF}"/>
              </a:ext>
            </a:extLst>
          </p:cNvPr>
          <p:cNvSpPr txBox="1"/>
          <p:nvPr/>
        </p:nvSpPr>
        <p:spPr>
          <a:xfrm>
            <a:off x="-88439" y="470904"/>
            <a:ext cx="8197571" cy="383823"/>
          </a:xfrm>
          <a:prstGeom prst="rect">
            <a:avLst/>
          </a:prstGeom>
          <a:noFill/>
        </p:spPr>
        <p:txBody>
          <a:bodyPr wrap="square">
            <a:spAutoFit/>
          </a:bodyPr>
          <a:lstStyle/>
          <a:p>
            <a:pPr marL="269875">
              <a:lnSpc>
                <a:spcPct val="115000"/>
              </a:lnSpc>
            </a:pPr>
            <a:r>
              <a:rPr lang="en-US" dirty="0">
                <a:solidFill>
                  <a:schemeClr val="tx1">
                    <a:lumMod val="75000"/>
                    <a:lumOff val="25000"/>
                  </a:schemeClr>
                </a:solidFill>
                <a:latin typeface="+mn-lt"/>
                <a:ea typeface="Times New Roman" panose="02020603050405020304" pitchFamily="18" charset="0"/>
                <a:cs typeface="Calibri" panose="020F0502020204030204" pitchFamily="34" charset="0"/>
              </a:rPr>
              <a:t>Définition des </a:t>
            </a:r>
            <a:r>
              <a:rPr lang="en-US" b="1" dirty="0">
                <a:solidFill>
                  <a:schemeClr val="tx1">
                    <a:lumMod val="75000"/>
                    <a:lumOff val="25000"/>
                  </a:schemeClr>
                </a:solidFill>
                <a:latin typeface="+mn-lt"/>
                <a:ea typeface="Times New Roman" panose="02020603050405020304" pitchFamily="18" charset="0"/>
                <a:cs typeface="Calibri" panose="020F0502020204030204" pitchFamily="34" charset="0"/>
              </a:rPr>
              <a:t>facteurs et pondérations prioritaires</a:t>
            </a:r>
          </a:p>
        </p:txBody>
      </p:sp>
      <p:sp>
        <p:nvSpPr>
          <p:cNvPr id="16" name="Rettangolo con angoli arrotondati 15">
            <a:extLst>
              <a:ext uri="{FF2B5EF4-FFF2-40B4-BE49-F238E27FC236}">
                <a16:creationId xmlns:a16="http://schemas.microsoft.com/office/drawing/2014/main" id="{87B9A4ED-E083-47B4-BB79-9BCD79465D68}"/>
              </a:ext>
            </a:extLst>
          </p:cNvPr>
          <p:cNvSpPr/>
          <p:nvPr/>
        </p:nvSpPr>
        <p:spPr bwMode="auto">
          <a:xfrm>
            <a:off x="0" y="60395"/>
            <a:ext cx="10080625" cy="422910"/>
          </a:xfrm>
          <a:prstGeom prst="roundRect">
            <a:avLst/>
          </a:prstGeom>
          <a:solidFill>
            <a:srgbClr val="52B0B6"/>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449263" rtl="0" eaLnBrk="1" fontAlgn="base" latinLnBrk="0" hangingPunct="0">
              <a:lnSpc>
                <a:spcPct val="93000"/>
              </a:lnSpc>
              <a:spcBef>
                <a:spcPct val="0"/>
              </a:spcBef>
              <a:spcAft>
                <a:spcPct val="0"/>
              </a:spcAft>
              <a:buClr>
                <a:srgbClr val="000000"/>
              </a:buClr>
              <a:buSzPct val="100000"/>
              <a:buFont typeface="Times New Roman" panose="02020603050405020304" pitchFamily="18" charset="0"/>
              <a:buNone/>
              <a:tabLst/>
            </a:pPr>
            <a:endParaRPr kumimoji="0" lang="it-IT" sz="1800" b="0" i="0" u="none" strike="noStrike" cap="none" normalizeH="0" baseline="0">
              <a:ln>
                <a:noFill/>
              </a:ln>
              <a:solidFill>
                <a:schemeClr val="bg1"/>
              </a:solidFill>
              <a:effectLst/>
              <a:latin typeface="Arial" panose="020B0604020202020204" pitchFamily="34" charset="0"/>
              <a:ea typeface="Microsoft YaHei" panose="020B0503020204020204" pitchFamily="34" charset="-122"/>
            </a:endParaRPr>
          </a:p>
        </p:txBody>
      </p:sp>
      <p:sp>
        <p:nvSpPr>
          <p:cNvPr id="18" name="CasellaDiTesto 17">
            <a:extLst>
              <a:ext uri="{FF2B5EF4-FFF2-40B4-BE49-F238E27FC236}">
                <a16:creationId xmlns:a16="http://schemas.microsoft.com/office/drawing/2014/main" id="{2520915D-8F2E-480A-9EB1-133ED10B56F8}"/>
              </a:ext>
            </a:extLst>
          </p:cNvPr>
          <p:cNvSpPr txBox="1"/>
          <p:nvPr/>
        </p:nvSpPr>
        <p:spPr>
          <a:xfrm>
            <a:off x="138061" y="34784"/>
            <a:ext cx="9720834" cy="448521"/>
          </a:xfrm>
          <a:prstGeom prst="rect">
            <a:avLst/>
          </a:prstGeom>
          <a:noFill/>
        </p:spPr>
        <p:txBody>
          <a:bodyPr wrap="square">
            <a:spAutoFit/>
          </a:bodyPr>
          <a:lstStyle/>
          <a:p>
            <a:pPr marL="269875">
              <a:lnSpc>
                <a:spcPct val="115000"/>
              </a:lnSpc>
            </a:pPr>
            <a:r>
              <a:rPr lang="en-GB" sz="2200" b="1" dirty="0"/>
              <a:t>contextualisation SNTool</a:t>
            </a:r>
            <a:endParaRPr lang="it-IT" sz="2200" b="1" dirty="0"/>
          </a:p>
        </p:txBody>
      </p:sp>
      <p:pic>
        <p:nvPicPr>
          <p:cNvPr id="23" name="Picture 1">
            <a:extLst>
              <a:ext uri="{FF2B5EF4-FFF2-40B4-BE49-F238E27FC236}">
                <a16:creationId xmlns:a16="http://schemas.microsoft.com/office/drawing/2014/main" id="{59FF3332-8E45-4B77-B2AA-8F24CE948FB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5188326"/>
            <a:ext cx="433388" cy="490537"/>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4" name="Rectangle 2">
            <a:extLst>
              <a:ext uri="{FF2B5EF4-FFF2-40B4-BE49-F238E27FC236}">
                <a16:creationId xmlns:a16="http://schemas.microsoft.com/office/drawing/2014/main" id="{2E2DA7CA-14E6-4332-9477-08984BA14F96}"/>
              </a:ext>
            </a:extLst>
          </p:cNvPr>
          <p:cNvSpPr>
            <a:spLocks noChangeArrowheads="1"/>
          </p:cNvSpPr>
          <p:nvPr/>
        </p:nvSpPr>
        <p:spPr bwMode="auto">
          <a:xfrm>
            <a:off x="-88439" y="5297194"/>
            <a:ext cx="566738" cy="2190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5pPr>
            <a:lvl6pPr marL="25146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6pPr>
            <a:lvl7pPr marL="29718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7pPr>
            <a:lvl8pPr marL="34290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8pPr>
            <a:lvl9pPr marL="38862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9pPr>
          </a:lstStyle>
          <a:p>
            <a:pPr algn="ctr" hangingPunct="1">
              <a:lnSpc>
                <a:spcPct val="100000"/>
              </a:lnSpc>
              <a:buClrTx/>
              <a:buFontTx/>
              <a:buNone/>
            </a:pPr>
            <a:fld id="{A491B69D-095B-45A8-903F-33AB5F241E37}" type="slidenum">
              <a:rPr lang="it-IT" altLang="it-IT" sz="900">
                <a:solidFill>
                  <a:schemeClr val="bg1"/>
                </a:solidFill>
                <a:latin typeface="din"/>
              </a:rPr>
              <a:pPr algn="ctr" hangingPunct="1">
                <a:lnSpc>
                  <a:spcPct val="100000"/>
                </a:lnSpc>
                <a:buClrTx/>
                <a:buFontTx/>
                <a:buNone/>
              </a:pPr>
              <a:t>9</a:t>
            </a:fld>
            <a:endParaRPr lang="it-IT" altLang="it-IT" sz="900" dirty="0">
              <a:solidFill>
                <a:schemeClr val="bg1"/>
              </a:solidFill>
              <a:latin typeface="din"/>
            </a:endParaRPr>
          </a:p>
        </p:txBody>
      </p:sp>
      <p:grpSp>
        <p:nvGrpSpPr>
          <p:cNvPr id="33" name="Gruppo 32">
            <a:extLst>
              <a:ext uri="{FF2B5EF4-FFF2-40B4-BE49-F238E27FC236}">
                <a16:creationId xmlns:a16="http://schemas.microsoft.com/office/drawing/2014/main" id="{432D458E-4FBF-4C34-B779-B55CD0C3E693}"/>
              </a:ext>
            </a:extLst>
          </p:cNvPr>
          <p:cNvGrpSpPr/>
          <p:nvPr/>
        </p:nvGrpSpPr>
        <p:grpSpPr>
          <a:xfrm>
            <a:off x="8335632" y="5085715"/>
            <a:ext cx="1998515" cy="525488"/>
            <a:chOff x="1430485" y="5013244"/>
            <a:chExt cx="2186475" cy="574910"/>
          </a:xfrm>
        </p:grpSpPr>
        <p:pic>
          <p:nvPicPr>
            <p:cNvPr id="34" name="Immagine 33">
              <a:extLst>
                <a:ext uri="{FF2B5EF4-FFF2-40B4-BE49-F238E27FC236}">
                  <a16:creationId xmlns:a16="http://schemas.microsoft.com/office/drawing/2014/main" id="{84D593C7-6218-4079-95A6-1E173F2232AF}"/>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531581" y="5013244"/>
              <a:ext cx="1748332" cy="365571"/>
            </a:xfrm>
            <a:prstGeom prst="rect">
              <a:avLst/>
            </a:prstGeom>
          </p:spPr>
        </p:pic>
        <p:pic>
          <p:nvPicPr>
            <p:cNvPr id="35" name="Immagine 34">
              <a:extLst>
                <a:ext uri="{FF2B5EF4-FFF2-40B4-BE49-F238E27FC236}">
                  <a16:creationId xmlns:a16="http://schemas.microsoft.com/office/drawing/2014/main" id="{1A03A735-2D26-46B3-959A-2561E9EA3EA9}"/>
                </a:ext>
              </a:extLst>
            </p:cNvPr>
            <p:cNvPicPr>
              <a:picLocks noChangeAspect="1"/>
            </p:cNvPicPr>
            <p:nvPr/>
          </p:nvPicPr>
          <p:blipFill>
            <a:blip r:embed="rId5" cstate="print"/>
            <a:stretch>
              <a:fillRect/>
            </a:stretch>
          </p:blipFill>
          <p:spPr>
            <a:xfrm>
              <a:off x="1530568" y="5388104"/>
              <a:ext cx="186825" cy="200050"/>
            </a:xfrm>
            <a:prstGeom prst="rect">
              <a:avLst/>
            </a:prstGeom>
          </p:spPr>
        </p:pic>
        <p:sp>
          <p:nvSpPr>
            <p:cNvPr id="36" name="CasellaDiTesto 35">
              <a:extLst>
                <a:ext uri="{FF2B5EF4-FFF2-40B4-BE49-F238E27FC236}">
                  <a16:creationId xmlns:a16="http://schemas.microsoft.com/office/drawing/2014/main" id="{20890564-B2BA-4D20-B2C7-7E9DC99D551B}"/>
                </a:ext>
              </a:extLst>
            </p:cNvPr>
            <p:cNvSpPr txBox="1"/>
            <p:nvPr/>
          </p:nvSpPr>
          <p:spPr>
            <a:xfrm>
              <a:off x="1430485" y="5358382"/>
              <a:ext cx="2186475" cy="225639"/>
            </a:xfrm>
            <a:prstGeom prst="rect">
              <a:avLst/>
            </a:prstGeom>
            <a:noFill/>
          </p:spPr>
          <p:txBody>
            <a:bodyPr wrap="square">
              <a:spAutoFit/>
            </a:bodyPr>
            <a:lstStyle/>
            <a:p>
              <a:pPr marL="269875">
                <a:lnSpc>
                  <a:spcPct val="115000"/>
                </a:lnSpc>
              </a:pPr>
              <a:r>
                <a:rPr lang="en-GB" sz="800" dirty="0">
                  <a:solidFill>
                    <a:srgbClr val="538135"/>
                  </a:solidFill>
                  <a:effectLst/>
                  <a:latin typeface="Calibri" panose="020F0502020204030204" pitchFamily="34" charset="0"/>
                  <a:ea typeface="Times New Roman" panose="02020603050405020304" pitchFamily="18" charset="0"/>
                  <a:cs typeface="Times New Roman" panose="02020603050405020304" pitchFamily="18" charset="0"/>
                </a:rPr>
                <a:t>Villes MED durables</a:t>
              </a:r>
              <a:endParaRPr lang="it-IT" sz="800" dirty="0">
                <a:effectLst/>
                <a:latin typeface="Calibri" panose="020F0502020204030204" pitchFamily="34" charset="0"/>
                <a:ea typeface="Times New Roman" panose="02020603050405020304" pitchFamily="18" charset="0"/>
                <a:cs typeface="Times New Roman" panose="02020603050405020304" pitchFamily="18" charset="0"/>
              </a:endParaRPr>
            </a:p>
          </p:txBody>
        </p:sp>
      </p:grpSp>
      <p:pic>
        <p:nvPicPr>
          <p:cNvPr id="2" name="Graphic 5">
            <a:extLst>
              <a:ext uri="{FF2B5EF4-FFF2-40B4-BE49-F238E27FC236}">
                <a16:creationId xmlns:a16="http://schemas.microsoft.com/office/drawing/2014/main" id="{FC3B02B3-1781-F4FD-C9FC-B820FFF3D52E}"/>
              </a:ext>
            </a:extLst>
          </p:cNvPr>
          <p:cNvPicPr>
            <a:picLocks noChangeAspect="1"/>
          </p:cNvPicPr>
          <p:nvPr/>
        </p:nvPicPr>
        <p:blipFill>
          <a:blip r:embed="rId6" cstate="print">
            <a:extLst>
              <a:ext uri="{96DAC541-7B7A-43D3-8B79-37D633B846F1}">
                <asvg:svgBlip xmlns="" xmlns:asvg="http://schemas.microsoft.com/office/drawing/2016/SVG/main" r:embed="rId7"/>
              </a:ext>
            </a:extLst>
          </a:blip>
          <a:stretch>
            <a:fillRect/>
          </a:stretch>
        </p:blipFill>
        <p:spPr>
          <a:xfrm>
            <a:off x="8597876" y="543363"/>
            <a:ext cx="1409606" cy="1220760"/>
          </a:xfrm>
          <a:prstGeom prst="rect">
            <a:avLst/>
          </a:prstGeom>
        </p:spPr>
      </p:pic>
      <p:sp>
        <p:nvSpPr>
          <p:cNvPr id="3" name="Rettangolo 2">
            <a:extLst>
              <a:ext uri="{FF2B5EF4-FFF2-40B4-BE49-F238E27FC236}">
                <a16:creationId xmlns:a16="http://schemas.microsoft.com/office/drawing/2014/main" id="{6D64ED05-36BB-7786-BB5C-257947A0CE0E}"/>
              </a:ext>
            </a:extLst>
          </p:cNvPr>
          <p:cNvSpPr/>
          <p:nvPr/>
        </p:nvSpPr>
        <p:spPr bwMode="auto">
          <a:xfrm>
            <a:off x="8625611" y="838160"/>
            <a:ext cx="1409606" cy="334145"/>
          </a:xfrm>
          <a:prstGeom prst="rect">
            <a:avLst/>
          </a:prstGeom>
          <a:noFill/>
          <a:ln w="19050" cap="flat" cmpd="sng" algn="ctr">
            <a:solidFill>
              <a:srgbClr val="FFC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449263" rtl="0" eaLnBrk="1" fontAlgn="base" latinLnBrk="0" hangingPunct="0">
              <a:lnSpc>
                <a:spcPct val="93000"/>
              </a:lnSpc>
              <a:spcBef>
                <a:spcPct val="0"/>
              </a:spcBef>
              <a:spcAft>
                <a:spcPct val="0"/>
              </a:spcAft>
              <a:buClr>
                <a:srgbClr val="000000"/>
              </a:buClr>
              <a:buSzPct val="100000"/>
              <a:buFont typeface="Times New Roman" panose="02020603050405020304" pitchFamily="18" charset="0"/>
              <a:buNone/>
              <a:tabLst/>
            </a:pPr>
            <a:endParaRPr kumimoji="0" lang="it-IT" sz="1800" b="0" i="0" u="none" strike="noStrike" cap="none" normalizeH="0" baseline="0">
              <a:ln>
                <a:noFill/>
              </a:ln>
              <a:solidFill>
                <a:schemeClr val="bg1"/>
              </a:solidFill>
              <a:effectLst/>
              <a:latin typeface="Arial" panose="020B0604020202020204" pitchFamily="34" charset="0"/>
              <a:ea typeface="Microsoft YaHei" panose="020B0503020204020204" pitchFamily="34" charset="-122"/>
            </a:endParaRPr>
          </a:p>
        </p:txBody>
      </p:sp>
      <p:graphicFrame>
        <p:nvGraphicFramePr>
          <p:cNvPr id="6" name="Tabella 5">
            <a:extLst>
              <a:ext uri="{FF2B5EF4-FFF2-40B4-BE49-F238E27FC236}">
                <a16:creationId xmlns:a16="http://schemas.microsoft.com/office/drawing/2014/main" id="{1516037B-CFBD-7253-A529-BFDBAB31EF3C}"/>
              </a:ext>
            </a:extLst>
          </p:cNvPr>
          <p:cNvGraphicFramePr>
            <a:graphicFrameLocks noGrp="1"/>
          </p:cNvGraphicFramePr>
          <p:nvPr>
            <p:extLst>
              <p:ext uri="{D42A27DB-BD31-4B8C-83A1-F6EECF244321}">
                <p14:modId xmlns:p14="http://schemas.microsoft.com/office/powerpoint/2010/main" val="3884288935"/>
              </p:ext>
            </p:extLst>
          </p:nvPr>
        </p:nvGraphicFramePr>
        <p:xfrm>
          <a:off x="194908" y="878290"/>
          <a:ext cx="5529240" cy="4263680"/>
        </p:xfrm>
        <a:graphic>
          <a:graphicData uri="http://schemas.openxmlformats.org/drawingml/2006/table">
            <a:tbl>
              <a:tblPr>
                <a:tableStyleId>{5C22544A-7EE6-4342-B048-85BDC9FD1C3A}</a:tableStyleId>
              </a:tblPr>
              <a:tblGrid>
                <a:gridCol w="2712343">
                  <a:extLst>
                    <a:ext uri="{9D8B030D-6E8A-4147-A177-3AD203B41FA5}">
                      <a16:colId xmlns:a16="http://schemas.microsoft.com/office/drawing/2014/main" val="2333075475"/>
                    </a:ext>
                  </a:extLst>
                </a:gridCol>
                <a:gridCol w="1418391">
                  <a:extLst>
                    <a:ext uri="{9D8B030D-6E8A-4147-A177-3AD203B41FA5}">
                      <a16:colId xmlns:a16="http://schemas.microsoft.com/office/drawing/2014/main" val="1905964812"/>
                    </a:ext>
                  </a:extLst>
                </a:gridCol>
                <a:gridCol w="1398506">
                  <a:extLst>
                    <a:ext uri="{9D8B030D-6E8A-4147-A177-3AD203B41FA5}">
                      <a16:colId xmlns:a16="http://schemas.microsoft.com/office/drawing/2014/main" val="3002092231"/>
                    </a:ext>
                  </a:extLst>
                </a:gridCol>
              </a:tblGrid>
              <a:tr h="526929">
                <a:tc>
                  <a:txBody>
                    <a:bodyPr/>
                    <a:lstStyle/>
                    <a:p>
                      <a:pPr algn="ctr">
                        <a:lnSpc>
                          <a:spcPct val="150000"/>
                        </a:lnSpc>
                        <a:tabLst>
                          <a:tab pos="2329815" algn="l"/>
                        </a:tabLst>
                      </a:pPr>
                      <a:r>
                        <a:rPr lang="en-GB" sz="1200" b="1" dirty="0">
                          <a:solidFill>
                            <a:schemeClr val="bg1"/>
                          </a:solidFill>
                          <a:effectLst/>
                        </a:rPr>
                        <a:t>ÉMISSION</a:t>
                      </a:r>
                      <a:endParaRPr lang="it-IT" sz="1200" b="1" dirty="0">
                        <a:solidFill>
                          <a:schemeClr val="bg1"/>
                        </a:solidFill>
                        <a:effectLst/>
                        <a:latin typeface="Calibri" panose="020F0502020204030204" pitchFamily="34" charset="0"/>
                        <a:ea typeface="Calibri" panose="020F0502020204030204" pitchFamily="34" charset="0"/>
                      </a:endParaRPr>
                    </a:p>
                  </a:txBody>
                  <a:tcPr marL="52532" marR="52532" marT="0" marB="0" anchor="ctr">
                    <a:solidFill>
                      <a:srgbClr val="264D9F"/>
                    </a:solidFill>
                  </a:tcPr>
                </a:tc>
                <a:tc>
                  <a:txBody>
                    <a:bodyPr/>
                    <a:lstStyle/>
                    <a:p>
                      <a:pPr algn="ctr">
                        <a:lnSpc>
                          <a:spcPct val="150000"/>
                        </a:lnSpc>
                        <a:tabLst>
                          <a:tab pos="2329815" algn="l"/>
                        </a:tabLst>
                      </a:pPr>
                      <a:r>
                        <a:rPr lang="en-GB" sz="1200" b="1" dirty="0">
                          <a:solidFill>
                            <a:schemeClr val="bg1"/>
                          </a:solidFill>
                          <a:effectLst/>
                        </a:rPr>
                        <a:t>FACTEUR DE PRIORITÉ</a:t>
                      </a:r>
                      <a:endParaRPr lang="it-IT" sz="1200" b="1" dirty="0">
                        <a:solidFill>
                          <a:schemeClr val="bg1"/>
                        </a:solidFill>
                        <a:effectLst/>
                        <a:latin typeface="Calibri" panose="020F0502020204030204" pitchFamily="34" charset="0"/>
                        <a:ea typeface="Calibri" panose="020F0502020204030204" pitchFamily="34" charset="0"/>
                      </a:endParaRPr>
                    </a:p>
                  </a:txBody>
                  <a:tcPr marL="52532" marR="52532" marT="0" marB="0" anchor="ctr">
                    <a:solidFill>
                      <a:srgbClr val="264D9F"/>
                    </a:solidFill>
                  </a:tcPr>
                </a:tc>
                <a:tc>
                  <a:txBody>
                    <a:bodyPr/>
                    <a:lstStyle/>
                    <a:p>
                      <a:pPr marL="0" algn="ctr" defTabSz="914400" rtl="0" eaLnBrk="1" latinLnBrk="0" hangingPunct="1">
                        <a:lnSpc>
                          <a:spcPct val="150000"/>
                        </a:lnSpc>
                        <a:tabLst>
                          <a:tab pos="2329815" algn="l"/>
                        </a:tabLst>
                      </a:pPr>
                      <a:r>
                        <a:rPr lang="it-IT" sz="1200" b="1" kern="1200" dirty="0">
                          <a:solidFill>
                            <a:schemeClr val="bg1"/>
                          </a:solidFill>
                          <a:effectLst/>
                          <a:latin typeface="+mn-lt"/>
                          <a:ea typeface="+mn-ea"/>
                          <a:cs typeface="+mn-cs"/>
                        </a:rPr>
                        <a:t>POIDS</a:t>
                      </a:r>
                    </a:p>
                  </a:txBody>
                  <a:tcPr marL="52532" marR="52532" marT="0" marB="0" anchor="ctr">
                    <a:solidFill>
                      <a:srgbClr val="264D9F"/>
                    </a:solidFill>
                  </a:tcPr>
                </a:tc>
                <a:extLst>
                  <a:ext uri="{0D108BD9-81ED-4DB2-BD59-A6C34878D82A}">
                    <a16:rowId xmlns:a16="http://schemas.microsoft.com/office/drawing/2014/main" val="590843951"/>
                  </a:ext>
                </a:extLst>
              </a:tr>
              <a:tr h="526929">
                <a:tc>
                  <a:txBody>
                    <a:bodyPr/>
                    <a:lstStyle/>
                    <a:p>
                      <a:pPr algn="l">
                        <a:lnSpc>
                          <a:spcPct val="150000"/>
                        </a:lnSpc>
                        <a:tabLst>
                          <a:tab pos="2329815" algn="l"/>
                        </a:tabLst>
                      </a:pPr>
                      <a:r>
                        <a:rPr lang="en-GB" sz="1200" b="1" dirty="0">
                          <a:effectLst/>
                        </a:rPr>
                        <a:t>A. Utilisation des terres et biodiversité </a:t>
                      </a:r>
                      <a:endParaRPr lang="it-IT" sz="1200" b="1" dirty="0">
                        <a:effectLst/>
                        <a:latin typeface="Calibri" panose="020F0502020204030204" pitchFamily="34" charset="0"/>
                        <a:ea typeface="Calibri" panose="020F0502020204030204" pitchFamily="34" charset="0"/>
                      </a:endParaRPr>
                    </a:p>
                  </a:txBody>
                  <a:tcPr marL="52532" marR="52532" marT="0" marB="0" anchor="ctr">
                    <a:solidFill>
                      <a:srgbClr val="CCE1FA"/>
                    </a:solidFill>
                  </a:tcPr>
                </a:tc>
                <a:tc>
                  <a:txBody>
                    <a:bodyPr/>
                    <a:lstStyle/>
                    <a:p>
                      <a:pPr algn="ctr">
                        <a:lnSpc>
                          <a:spcPct val="150000"/>
                        </a:lnSpc>
                        <a:tabLst>
                          <a:tab pos="2329815" algn="l"/>
                        </a:tabLst>
                      </a:pPr>
                      <a:r>
                        <a:rPr lang="en-GB" sz="1200" b="1" dirty="0">
                          <a:effectLst/>
                        </a:rPr>
                        <a:t>4</a:t>
                      </a:r>
                      <a:endParaRPr lang="it-IT" sz="1200" b="1" dirty="0">
                        <a:effectLst/>
                        <a:latin typeface="Calibri" panose="020F0502020204030204" pitchFamily="34" charset="0"/>
                        <a:ea typeface="Calibri" panose="020F0502020204030204" pitchFamily="34" charset="0"/>
                      </a:endParaRPr>
                    </a:p>
                  </a:txBody>
                  <a:tcPr marL="52532" marR="52532" marT="0" marB="0" anchor="ctr">
                    <a:solidFill>
                      <a:srgbClr val="CCE1FA"/>
                    </a:solidFill>
                  </a:tcPr>
                </a:tc>
                <a:tc>
                  <a:txBody>
                    <a:bodyPr/>
                    <a:lstStyle/>
                    <a:p>
                      <a:pPr algn="ctr">
                        <a:lnSpc>
                          <a:spcPct val="150000"/>
                        </a:lnSpc>
                        <a:tabLst>
                          <a:tab pos="2329815" algn="l"/>
                        </a:tabLst>
                      </a:pPr>
                      <a:r>
                        <a:rPr lang="it-IT" sz="1200" b="1" dirty="0">
                          <a:effectLst/>
                          <a:latin typeface="Calibri" panose="020F0502020204030204" pitchFamily="34" charset="0"/>
                          <a:ea typeface="Calibri" panose="020F0502020204030204" pitchFamily="34" charset="0"/>
                        </a:rPr>
                        <a:t>12,5 %</a:t>
                      </a:r>
                    </a:p>
                  </a:txBody>
                  <a:tcPr marL="52532" marR="52532" marT="0" marB="0" anchor="ctr">
                    <a:solidFill>
                      <a:srgbClr val="CCE1FA"/>
                    </a:solidFill>
                  </a:tcPr>
                </a:tc>
                <a:extLst>
                  <a:ext uri="{0D108BD9-81ED-4DB2-BD59-A6C34878D82A}">
                    <a16:rowId xmlns:a16="http://schemas.microsoft.com/office/drawing/2014/main" val="1758625161"/>
                  </a:ext>
                </a:extLst>
              </a:tr>
              <a:tr h="327220">
                <a:tc>
                  <a:txBody>
                    <a:bodyPr/>
                    <a:lstStyle/>
                    <a:p>
                      <a:pPr algn="l">
                        <a:lnSpc>
                          <a:spcPct val="150000"/>
                        </a:lnSpc>
                        <a:tabLst>
                          <a:tab pos="2329815" algn="l"/>
                        </a:tabLst>
                      </a:pPr>
                      <a:r>
                        <a:rPr lang="en-GB" sz="1200" b="1" dirty="0">
                          <a:effectLst/>
                        </a:rPr>
                        <a:t>B. Énergie</a:t>
                      </a:r>
                      <a:endParaRPr lang="it-IT" sz="1200" b="1" dirty="0">
                        <a:effectLst/>
                      </a:endParaRPr>
                    </a:p>
                  </a:txBody>
                  <a:tcPr marL="52532" marR="52532" marT="0" marB="0" anchor="ctr">
                    <a:solidFill>
                      <a:srgbClr val="CCE1FA"/>
                    </a:solidFill>
                  </a:tcPr>
                </a:tc>
                <a:tc>
                  <a:txBody>
                    <a:bodyPr/>
                    <a:lstStyle/>
                    <a:p>
                      <a:pPr algn="ctr">
                        <a:lnSpc>
                          <a:spcPct val="150000"/>
                        </a:lnSpc>
                        <a:tabLst>
                          <a:tab pos="2329815" algn="l"/>
                        </a:tabLst>
                      </a:pPr>
                      <a:r>
                        <a:rPr lang="en-GB" sz="1200" b="1" dirty="0">
                          <a:effectLst/>
                          <a:latin typeface="Calibri" panose="020F0502020204030204" pitchFamily="34" charset="0"/>
                          <a:ea typeface="Calibri" panose="020F0502020204030204" pitchFamily="34" charset="0"/>
                        </a:rPr>
                        <a:t>4</a:t>
                      </a:r>
                      <a:endParaRPr lang="it-IT" sz="1200" b="1" dirty="0">
                        <a:effectLst/>
                        <a:latin typeface="Calibri" panose="020F0502020204030204" pitchFamily="34" charset="0"/>
                        <a:ea typeface="Calibri" panose="020F0502020204030204" pitchFamily="34" charset="0"/>
                      </a:endParaRPr>
                    </a:p>
                  </a:txBody>
                  <a:tcPr marL="52532" marR="52532" marT="0" marB="0" anchor="ctr">
                    <a:solidFill>
                      <a:srgbClr val="CCE1FA"/>
                    </a:solidFill>
                  </a:tcPr>
                </a:tc>
                <a:tc>
                  <a:txBody>
                    <a:bodyPr/>
                    <a:lstStyle/>
                    <a:p>
                      <a:pPr algn="ctr">
                        <a:lnSpc>
                          <a:spcPct val="150000"/>
                        </a:lnSpc>
                        <a:tabLst>
                          <a:tab pos="2329815" algn="l"/>
                        </a:tabLst>
                      </a:pPr>
                      <a:r>
                        <a:rPr lang="it-IT" sz="1200" b="1" dirty="0">
                          <a:effectLst/>
                          <a:latin typeface="Calibri" panose="020F0502020204030204" pitchFamily="34" charset="0"/>
                          <a:ea typeface="Calibri" panose="020F0502020204030204" pitchFamily="34" charset="0"/>
                        </a:rPr>
                        <a:t>12,5 %</a:t>
                      </a:r>
                    </a:p>
                  </a:txBody>
                  <a:tcPr marL="52532" marR="52532" marT="0" marB="0" anchor="ctr">
                    <a:solidFill>
                      <a:srgbClr val="CCE1FA"/>
                    </a:solidFill>
                  </a:tcPr>
                </a:tc>
                <a:extLst>
                  <a:ext uri="{0D108BD9-81ED-4DB2-BD59-A6C34878D82A}">
                    <a16:rowId xmlns:a16="http://schemas.microsoft.com/office/drawing/2014/main" val="3936885463"/>
                  </a:ext>
                </a:extLst>
              </a:tr>
              <a:tr h="327220">
                <a:tc>
                  <a:txBody>
                    <a:bodyPr/>
                    <a:lstStyle/>
                    <a:p>
                      <a:pPr algn="l">
                        <a:lnSpc>
                          <a:spcPct val="150000"/>
                        </a:lnSpc>
                        <a:tabLst>
                          <a:tab pos="2329815" algn="l"/>
                        </a:tabLst>
                      </a:pPr>
                      <a:r>
                        <a:rPr lang="en-GB" sz="1200" b="1" dirty="0">
                          <a:effectLst/>
                        </a:rPr>
                        <a:t>C. Eau</a:t>
                      </a:r>
                      <a:endParaRPr lang="it-IT" sz="1200" b="1" dirty="0">
                        <a:effectLst/>
                        <a:latin typeface="Calibri" panose="020F0502020204030204" pitchFamily="34" charset="0"/>
                        <a:ea typeface="Calibri" panose="020F0502020204030204" pitchFamily="34" charset="0"/>
                      </a:endParaRPr>
                    </a:p>
                  </a:txBody>
                  <a:tcPr marL="52532" marR="52532" marT="0" marB="0" anchor="ctr">
                    <a:solidFill>
                      <a:srgbClr val="CCE1FA"/>
                    </a:solidFill>
                  </a:tcPr>
                </a:tc>
                <a:tc>
                  <a:txBody>
                    <a:bodyPr/>
                    <a:lstStyle/>
                    <a:p>
                      <a:pPr algn="ctr">
                        <a:lnSpc>
                          <a:spcPct val="150000"/>
                        </a:lnSpc>
                        <a:tabLst>
                          <a:tab pos="2329815" algn="l"/>
                        </a:tabLst>
                      </a:pPr>
                      <a:r>
                        <a:rPr lang="en-GB" sz="1200" b="1" dirty="0">
                          <a:effectLst/>
                        </a:rPr>
                        <a:t>4</a:t>
                      </a:r>
                      <a:endParaRPr lang="it-IT" sz="1200" b="1" dirty="0">
                        <a:effectLst/>
                        <a:latin typeface="Calibri" panose="020F0502020204030204" pitchFamily="34" charset="0"/>
                        <a:ea typeface="Calibri" panose="020F0502020204030204" pitchFamily="34" charset="0"/>
                      </a:endParaRPr>
                    </a:p>
                  </a:txBody>
                  <a:tcPr marL="52532" marR="52532" marT="0" marB="0" anchor="ctr">
                    <a:solidFill>
                      <a:srgbClr val="CCE1FA"/>
                    </a:solidFill>
                  </a:tcPr>
                </a:tc>
                <a:tc>
                  <a:txBody>
                    <a:bodyPr/>
                    <a:lstStyle/>
                    <a:p>
                      <a:pPr algn="ctr">
                        <a:lnSpc>
                          <a:spcPct val="150000"/>
                        </a:lnSpc>
                        <a:tabLst>
                          <a:tab pos="2329815" algn="l"/>
                        </a:tabLst>
                      </a:pPr>
                      <a:r>
                        <a:rPr lang="it-IT" sz="1200" b="1" dirty="0">
                          <a:effectLst/>
                          <a:latin typeface="Calibri" panose="020F0502020204030204" pitchFamily="34" charset="0"/>
                          <a:ea typeface="Calibri" panose="020F0502020204030204" pitchFamily="34" charset="0"/>
                        </a:rPr>
                        <a:t>12,5 %</a:t>
                      </a:r>
                    </a:p>
                  </a:txBody>
                  <a:tcPr marL="52532" marR="52532" marT="0" marB="0" anchor="ctr">
                    <a:solidFill>
                      <a:srgbClr val="CCE1FA"/>
                    </a:solidFill>
                  </a:tcPr>
                </a:tc>
                <a:extLst>
                  <a:ext uri="{0D108BD9-81ED-4DB2-BD59-A6C34878D82A}">
                    <a16:rowId xmlns:a16="http://schemas.microsoft.com/office/drawing/2014/main" val="2420853046"/>
                  </a:ext>
                </a:extLst>
              </a:tr>
              <a:tr h="327220">
                <a:tc>
                  <a:txBody>
                    <a:bodyPr/>
                    <a:lstStyle/>
                    <a:p>
                      <a:pPr algn="l">
                        <a:lnSpc>
                          <a:spcPct val="150000"/>
                        </a:lnSpc>
                        <a:tabLst>
                          <a:tab pos="2329815" algn="l"/>
                        </a:tabLst>
                      </a:pPr>
                      <a:r>
                        <a:rPr lang="en-GB" sz="1200" b="1" dirty="0">
                          <a:effectLst/>
                        </a:rPr>
                        <a:t>D. Déchets solides</a:t>
                      </a:r>
                      <a:endParaRPr lang="it-IT" sz="1200" b="1" dirty="0">
                        <a:effectLst/>
                        <a:latin typeface="Calibri" panose="020F0502020204030204" pitchFamily="34" charset="0"/>
                        <a:ea typeface="Calibri" panose="020F0502020204030204" pitchFamily="34" charset="0"/>
                      </a:endParaRPr>
                    </a:p>
                  </a:txBody>
                  <a:tcPr marL="52532" marR="52532" marT="0" marB="0" anchor="ctr">
                    <a:solidFill>
                      <a:srgbClr val="CCE1FA"/>
                    </a:solidFill>
                  </a:tcPr>
                </a:tc>
                <a:tc>
                  <a:txBody>
                    <a:bodyPr/>
                    <a:lstStyle/>
                    <a:p>
                      <a:pPr algn="ctr">
                        <a:lnSpc>
                          <a:spcPct val="150000"/>
                        </a:lnSpc>
                        <a:tabLst>
                          <a:tab pos="2329815" algn="l"/>
                        </a:tabLst>
                      </a:pPr>
                      <a:r>
                        <a:rPr lang="en-GB" sz="1200" b="1" dirty="0">
                          <a:effectLst/>
                        </a:rPr>
                        <a:t>4</a:t>
                      </a:r>
                      <a:endParaRPr lang="it-IT" sz="1200" b="1" dirty="0">
                        <a:effectLst/>
                        <a:latin typeface="Calibri" panose="020F0502020204030204" pitchFamily="34" charset="0"/>
                        <a:ea typeface="Calibri" panose="020F0502020204030204" pitchFamily="34" charset="0"/>
                      </a:endParaRPr>
                    </a:p>
                  </a:txBody>
                  <a:tcPr marL="52532" marR="52532" marT="0" marB="0" anchor="ctr">
                    <a:solidFill>
                      <a:srgbClr val="CCE1FA"/>
                    </a:solidFill>
                  </a:tcPr>
                </a:tc>
                <a:tc>
                  <a:txBody>
                    <a:bodyPr/>
                    <a:lstStyle/>
                    <a:p>
                      <a:pPr algn="ctr">
                        <a:lnSpc>
                          <a:spcPct val="150000"/>
                        </a:lnSpc>
                        <a:tabLst>
                          <a:tab pos="2329815" algn="l"/>
                        </a:tabLst>
                      </a:pPr>
                      <a:r>
                        <a:rPr lang="it-IT" sz="1200" b="1" dirty="0">
                          <a:effectLst/>
                          <a:latin typeface="Calibri" panose="020F0502020204030204" pitchFamily="34" charset="0"/>
                          <a:ea typeface="Calibri" panose="020F0502020204030204" pitchFamily="34" charset="0"/>
                        </a:rPr>
                        <a:t>12,5 %</a:t>
                      </a:r>
                    </a:p>
                  </a:txBody>
                  <a:tcPr marL="52532" marR="52532" marT="0" marB="0" anchor="ctr">
                    <a:solidFill>
                      <a:srgbClr val="CCE1FA"/>
                    </a:solidFill>
                  </a:tcPr>
                </a:tc>
                <a:extLst>
                  <a:ext uri="{0D108BD9-81ED-4DB2-BD59-A6C34878D82A}">
                    <a16:rowId xmlns:a16="http://schemas.microsoft.com/office/drawing/2014/main" val="2992791157"/>
                  </a:ext>
                </a:extLst>
              </a:tr>
              <a:tr h="327220">
                <a:tc>
                  <a:txBody>
                    <a:bodyPr/>
                    <a:lstStyle/>
                    <a:p>
                      <a:pPr algn="l">
                        <a:lnSpc>
                          <a:spcPct val="150000"/>
                        </a:lnSpc>
                        <a:tabLst>
                          <a:tab pos="2329815" algn="l"/>
                        </a:tabLst>
                      </a:pPr>
                      <a:r>
                        <a:rPr lang="en-GB" sz="1200" b="1" dirty="0">
                          <a:effectLst/>
                        </a:rPr>
                        <a:t>E. Qualité de l'environnement</a:t>
                      </a:r>
                      <a:endParaRPr lang="it-IT" sz="1200" b="1" dirty="0">
                        <a:effectLst/>
                        <a:latin typeface="Calibri" panose="020F0502020204030204" pitchFamily="34" charset="0"/>
                        <a:ea typeface="Calibri" panose="020F0502020204030204" pitchFamily="34" charset="0"/>
                      </a:endParaRPr>
                    </a:p>
                  </a:txBody>
                  <a:tcPr marL="52532" marR="52532" marT="0" marB="0" anchor="ctr">
                    <a:solidFill>
                      <a:srgbClr val="CCE1FA"/>
                    </a:solidFill>
                  </a:tcPr>
                </a:tc>
                <a:tc>
                  <a:txBody>
                    <a:bodyPr/>
                    <a:lstStyle/>
                    <a:p>
                      <a:pPr algn="ctr">
                        <a:lnSpc>
                          <a:spcPct val="150000"/>
                        </a:lnSpc>
                        <a:tabLst>
                          <a:tab pos="2329815" algn="l"/>
                        </a:tabLst>
                      </a:pPr>
                      <a:r>
                        <a:rPr lang="en-GB" sz="1200" b="1" dirty="0">
                          <a:effectLst/>
                        </a:rPr>
                        <a:t>3</a:t>
                      </a:r>
                      <a:endParaRPr lang="it-IT" sz="1200" b="1" dirty="0">
                        <a:effectLst/>
                        <a:latin typeface="Calibri" panose="020F0502020204030204" pitchFamily="34" charset="0"/>
                        <a:ea typeface="Calibri" panose="020F0502020204030204" pitchFamily="34" charset="0"/>
                      </a:endParaRPr>
                    </a:p>
                  </a:txBody>
                  <a:tcPr marL="52532" marR="52532" marT="0" marB="0" anchor="ctr">
                    <a:solidFill>
                      <a:srgbClr val="CCE1FA"/>
                    </a:solidFill>
                  </a:tcPr>
                </a:tc>
                <a:tc>
                  <a:txBody>
                    <a:bodyPr/>
                    <a:lstStyle/>
                    <a:p>
                      <a:pPr algn="ctr">
                        <a:lnSpc>
                          <a:spcPct val="150000"/>
                        </a:lnSpc>
                        <a:tabLst>
                          <a:tab pos="2329815" algn="l"/>
                        </a:tabLst>
                      </a:pPr>
                      <a:r>
                        <a:rPr lang="it-IT" sz="1200" b="1" dirty="0">
                          <a:effectLst/>
                          <a:latin typeface="Calibri" panose="020F0502020204030204" pitchFamily="34" charset="0"/>
                          <a:ea typeface="Calibri" panose="020F0502020204030204" pitchFamily="34" charset="0"/>
                        </a:rPr>
                        <a:t>9,4 %</a:t>
                      </a:r>
                    </a:p>
                  </a:txBody>
                  <a:tcPr marL="52532" marR="52532" marT="0" marB="0" anchor="ctr">
                    <a:solidFill>
                      <a:srgbClr val="CCE1FA"/>
                    </a:solidFill>
                  </a:tcPr>
                </a:tc>
                <a:extLst>
                  <a:ext uri="{0D108BD9-81ED-4DB2-BD59-A6C34878D82A}">
                    <a16:rowId xmlns:a16="http://schemas.microsoft.com/office/drawing/2014/main" val="3490474654"/>
                  </a:ext>
                </a:extLst>
              </a:tr>
              <a:tr h="327220">
                <a:tc>
                  <a:txBody>
                    <a:bodyPr/>
                    <a:lstStyle/>
                    <a:p>
                      <a:pPr algn="l">
                        <a:lnSpc>
                          <a:spcPct val="150000"/>
                        </a:lnSpc>
                        <a:tabLst>
                          <a:tab pos="2329815" algn="l"/>
                        </a:tabLst>
                      </a:pPr>
                      <a:r>
                        <a:rPr lang="en-GB" sz="1200" b="1" dirty="0">
                          <a:effectLst/>
                        </a:rPr>
                        <a:t>F. Transports et mobilité </a:t>
                      </a:r>
                      <a:endParaRPr lang="it-IT" sz="1200" b="1" dirty="0">
                        <a:effectLst/>
                        <a:latin typeface="Calibri" panose="020F0502020204030204" pitchFamily="34" charset="0"/>
                        <a:ea typeface="Calibri" panose="020F0502020204030204" pitchFamily="34" charset="0"/>
                      </a:endParaRPr>
                    </a:p>
                  </a:txBody>
                  <a:tcPr marL="52532" marR="52532" marT="0" marB="0" anchor="ctr">
                    <a:solidFill>
                      <a:srgbClr val="CCE1FA"/>
                    </a:solidFill>
                  </a:tcPr>
                </a:tc>
                <a:tc>
                  <a:txBody>
                    <a:bodyPr/>
                    <a:lstStyle/>
                    <a:p>
                      <a:pPr algn="ctr">
                        <a:lnSpc>
                          <a:spcPct val="150000"/>
                        </a:lnSpc>
                        <a:tabLst>
                          <a:tab pos="2329815" algn="l"/>
                        </a:tabLst>
                      </a:pPr>
                      <a:r>
                        <a:rPr lang="en-GB" sz="1200" b="1" dirty="0">
                          <a:effectLst/>
                        </a:rPr>
                        <a:t>3</a:t>
                      </a:r>
                      <a:endParaRPr lang="it-IT" sz="1200" b="1" dirty="0">
                        <a:effectLst/>
                        <a:latin typeface="Calibri" panose="020F0502020204030204" pitchFamily="34" charset="0"/>
                        <a:ea typeface="Calibri" panose="020F0502020204030204" pitchFamily="34" charset="0"/>
                      </a:endParaRPr>
                    </a:p>
                  </a:txBody>
                  <a:tcPr marL="52532" marR="52532" marT="0" marB="0" anchor="ctr">
                    <a:solidFill>
                      <a:srgbClr val="CCE1FA"/>
                    </a:solidFill>
                  </a:tcPr>
                </a:tc>
                <a:tc>
                  <a:txBody>
                    <a:bodyPr/>
                    <a:lstStyle/>
                    <a:p>
                      <a:pPr algn="ctr">
                        <a:lnSpc>
                          <a:spcPct val="150000"/>
                        </a:lnSpc>
                        <a:tabLst>
                          <a:tab pos="2329815" algn="l"/>
                        </a:tabLst>
                      </a:pPr>
                      <a:r>
                        <a:rPr lang="it-IT" sz="1200" b="1" dirty="0">
                          <a:effectLst/>
                          <a:latin typeface="Calibri" panose="020F0502020204030204" pitchFamily="34" charset="0"/>
                          <a:ea typeface="Calibri" panose="020F0502020204030204" pitchFamily="34" charset="0"/>
                        </a:rPr>
                        <a:t>9,4 %</a:t>
                      </a:r>
                    </a:p>
                  </a:txBody>
                  <a:tcPr marL="52532" marR="52532" marT="0" marB="0" anchor="ctr">
                    <a:solidFill>
                      <a:srgbClr val="CCE1FA"/>
                    </a:solidFill>
                  </a:tcPr>
                </a:tc>
                <a:extLst>
                  <a:ext uri="{0D108BD9-81ED-4DB2-BD59-A6C34878D82A}">
                    <a16:rowId xmlns:a16="http://schemas.microsoft.com/office/drawing/2014/main" val="3646892001"/>
                  </a:ext>
                </a:extLst>
              </a:tr>
              <a:tr h="327220">
                <a:tc>
                  <a:txBody>
                    <a:bodyPr/>
                    <a:lstStyle/>
                    <a:p>
                      <a:pPr algn="l">
                        <a:lnSpc>
                          <a:spcPct val="150000"/>
                        </a:lnSpc>
                        <a:tabLst>
                          <a:tab pos="2329815" algn="l"/>
                        </a:tabLst>
                      </a:pPr>
                      <a:r>
                        <a:rPr lang="en-GB" sz="1200" b="1" dirty="0">
                          <a:effectLst/>
                        </a:rPr>
                        <a:t>G. Aspects sociaux</a:t>
                      </a:r>
                      <a:endParaRPr lang="it-IT" sz="1200" b="1" dirty="0">
                        <a:effectLst/>
                        <a:latin typeface="Calibri" panose="020F0502020204030204" pitchFamily="34" charset="0"/>
                        <a:ea typeface="Calibri" panose="020F0502020204030204" pitchFamily="34" charset="0"/>
                      </a:endParaRPr>
                    </a:p>
                  </a:txBody>
                  <a:tcPr marL="52532" marR="52532" marT="0" marB="0" anchor="ctr">
                    <a:solidFill>
                      <a:srgbClr val="CCE1FA"/>
                    </a:solidFill>
                  </a:tcPr>
                </a:tc>
                <a:tc>
                  <a:txBody>
                    <a:bodyPr/>
                    <a:lstStyle/>
                    <a:p>
                      <a:pPr algn="ctr">
                        <a:lnSpc>
                          <a:spcPct val="150000"/>
                        </a:lnSpc>
                        <a:tabLst>
                          <a:tab pos="2329815" algn="l"/>
                        </a:tabLst>
                      </a:pPr>
                      <a:r>
                        <a:rPr lang="en-GB" sz="1200" b="1" dirty="0">
                          <a:effectLst/>
                        </a:rPr>
                        <a:t>3</a:t>
                      </a:r>
                      <a:endParaRPr lang="it-IT" sz="1200" b="1" dirty="0">
                        <a:effectLst/>
                        <a:latin typeface="Calibri" panose="020F0502020204030204" pitchFamily="34" charset="0"/>
                        <a:ea typeface="Calibri" panose="020F0502020204030204" pitchFamily="34" charset="0"/>
                      </a:endParaRPr>
                    </a:p>
                  </a:txBody>
                  <a:tcPr marL="52532" marR="52532" marT="0" marB="0" anchor="ctr">
                    <a:solidFill>
                      <a:srgbClr val="CCE1FA"/>
                    </a:solidFill>
                  </a:tcPr>
                </a:tc>
                <a:tc>
                  <a:txBody>
                    <a:bodyPr/>
                    <a:lstStyle/>
                    <a:p>
                      <a:pPr algn="ctr">
                        <a:lnSpc>
                          <a:spcPct val="150000"/>
                        </a:lnSpc>
                        <a:tabLst>
                          <a:tab pos="2329815" algn="l"/>
                        </a:tabLst>
                      </a:pPr>
                      <a:r>
                        <a:rPr lang="it-IT" sz="1200" b="1" dirty="0">
                          <a:effectLst/>
                          <a:latin typeface="Calibri" panose="020F0502020204030204" pitchFamily="34" charset="0"/>
                          <a:ea typeface="Calibri" panose="020F0502020204030204" pitchFamily="34" charset="0"/>
                        </a:rPr>
                        <a:t>9,4 %</a:t>
                      </a:r>
                    </a:p>
                  </a:txBody>
                  <a:tcPr marL="52532" marR="52532" marT="0" marB="0" anchor="ctr">
                    <a:solidFill>
                      <a:srgbClr val="CCE1FA"/>
                    </a:solidFill>
                  </a:tcPr>
                </a:tc>
                <a:extLst>
                  <a:ext uri="{0D108BD9-81ED-4DB2-BD59-A6C34878D82A}">
                    <a16:rowId xmlns:a16="http://schemas.microsoft.com/office/drawing/2014/main" val="1540451067"/>
                  </a:ext>
                </a:extLst>
              </a:tr>
              <a:tr h="327220">
                <a:tc>
                  <a:txBody>
                    <a:bodyPr/>
                    <a:lstStyle/>
                    <a:p>
                      <a:pPr algn="l">
                        <a:lnSpc>
                          <a:spcPct val="150000"/>
                        </a:lnSpc>
                        <a:tabLst>
                          <a:tab pos="2329815" algn="l"/>
                        </a:tabLst>
                      </a:pPr>
                      <a:r>
                        <a:rPr lang="en-GB" sz="1200" b="1" dirty="0">
                          <a:effectLst/>
                        </a:rPr>
                        <a:t>H. Économie</a:t>
                      </a:r>
                      <a:endParaRPr lang="it-IT" sz="1200" b="1" dirty="0">
                        <a:effectLst/>
                        <a:latin typeface="Calibri" panose="020F0502020204030204" pitchFamily="34" charset="0"/>
                        <a:ea typeface="Calibri" panose="020F0502020204030204" pitchFamily="34" charset="0"/>
                      </a:endParaRPr>
                    </a:p>
                  </a:txBody>
                  <a:tcPr marL="52532" marR="52532" marT="0" marB="0" anchor="ctr">
                    <a:solidFill>
                      <a:srgbClr val="CCE1FA"/>
                    </a:solidFill>
                  </a:tcPr>
                </a:tc>
                <a:tc>
                  <a:txBody>
                    <a:bodyPr/>
                    <a:lstStyle/>
                    <a:p>
                      <a:pPr algn="ctr">
                        <a:lnSpc>
                          <a:spcPct val="150000"/>
                        </a:lnSpc>
                        <a:tabLst>
                          <a:tab pos="2329815" algn="l"/>
                        </a:tabLst>
                      </a:pPr>
                      <a:r>
                        <a:rPr lang="en-GB" sz="1200" b="1" dirty="0">
                          <a:effectLst/>
                        </a:rPr>
                        <a:t>0</a:t>
                      </a:r>
                      <a:endParaRPr lang="it-IT" sz="1200" b="1" dirty="0">
                        <a:effectLst/>
                        <a:latin typeface="Calibri" panose="020F0502020204030204" pitchFamily="34" charset="0"/>
                        <a:ea typeface="Calibri" panose="020F0502020204030204" pitchFamily="34" charset="0"/>
                      </a:endParaRPr>
                    </a:p>
                  </a:txBody>
                  <a:tcPr marL="52532" marR="52532" marT="0" marB="0" anchor="ctr">
                    <a:solidFill>
                      <a:srgbClr val="CCE1FA"/>
                    </a:solidFill>
                  </a:tcPr>
                </a:tc>
                <a:tc>
                  <a:txBody>
                    <a:bodyPr/>
                    <a:lstStyle/>
                    <a:p>
                      <a:pPr algn="ctr">
                        <a:lnSpc>
                          <a:spcPct val="150000"/>
                        </a:lnSpc>
                        <a:tabLst>
                          <a:tab pos="2329815" algn="l"/>
                        </a:tabLst>
                      </a:pPr>
                      <a:r>
                        <a:rPr lang="it-IT" sz="1200" b="1" dirty="0">
                          <a:effectLst/>
                          <a:latin typeface="Calibri" panose="020F0502020204030204" pitchFamily="34" charset="0"/>
                          <a:ea typeface="Calibri" panose="020F0502020204030204" pitchFamily="34" charset="0"/>
                        </a:rPr>
                        <a:t>0,0 %</a:t>
                      </a:r>
                    </a:p>
                  </a:txBody>
                  <a:tcPr marL="52532" marR="52532" marT="0" marB="0" anchor="ctr">
                    <a:solidFill>
                      <a:srgbClr val="CCE1FA"/>
                    </a:solidFill>
                  </a:tcPr>
                </a:tc>
                <a:extLst>
                  <a:ext uri="{0D108BD9-81ED-4DB2-BD59-A6C34878D82A}">
                    <a16:rowId xmlns:a16="http://schemas.microsoft.com/office/drawing/2014/main" val="128449895"/>
                  </a:ext>
                </a:extLst>
              </a:tr>
              <a:tr h="526929">
                <a:tc>
                  <a:txBody>
                    <a:bodyPr/>
                    <a:lstStyle/>
                    <a:p>
                      <a:pPr algn="l">
                        <a:lnSpc>
                          <a:spcPct val="150000"/>
                        </a:lnSpc>
                        <a:tabLst>
                          <a:tab pos="2329815" algn="l"/>
                        </a:tabLst>
                      </a:pPr>
                      <a:r>
                        <a:rPr lang="en-GB" sz="1200" b="1" dirty="0">
                          <a:effectLst/>
                        </a:rPr>
                        <a:t>I. Changements climatiques : atténuation et adaptation </a:t>
                      </a:r>
                      <a:endParaRPr lang="it-IT" sz="1200" b="1" dirty="0">
                        <a:effectLst/>
                        <a:latin typeface="Calibri" panose="020F0502020204030204" pitchFamily="34" charset="0"/>
                        <a:ea typeface="Calibri" panose="020F0502020204030204" pitchFamily="34" charset="0"/>
                      </a:endParaRPr>
                    </a:p>
                  </a:txBody>
                  <a:tcPr marL="52532" marR="52532" marT="0" marB="0" anchor="ctr">
                    <a:solidFill>
                      <a:srgbClr val="CCE1FA"/>
                    </a:solidFill>
                  </a:tcPr>
                </a:tc>
                <a:tc>
                  <a:txBody>
                    <a:bodyPr/>
                    <a:lstStyle/>
                    <a:p>
                      <a:pPr algn="ctr">
                        <a:lnSpc>
                          <a:spcPct val="150000"/>
                        </a:lnSpc>
                        <a:tabLst>
                          <a:tab pos="2329815" algn="l"/>
                        </a:tabLst>
                      </a:pPr>
                      <a:r>
                        <a:rPr lang="en-GB" sz="1200" b="1" dirty="0">
                          <a:effectLst/>
                        </a:rPr>
                        <a:t>4</a:t>
                      </a:r>
                      <a:endParaRPr lang="it-IT" sz="1200" b="1" dirty="0">
                        <a:effectLst/>
                        <a:latin typeface="Calibri" panose="020F0502020204030204" pitchFamily="34" charset="0"/>
                        <a:ea typeface="Calibri" panose="020F0502020204030204" pitchFamily="34" charset="0"/>
                      </a:endParaRPr>
                    </a:p>
                  </a:txBody>
                  <a:tcPr marL="52532" marR="52532" marT="0" marB="0" anchor="ctr">
                    <a:solidFill>
                      <a:srgbClr val="CCE1FA"/>
                    </a:solidFill>
                  </a:tcPr>
                </a:tc>
                <a:tc>
                  <a:txBody>
                    <a:bodyPr/>
                    <a:lstStyle/>
                    <a:p>
                      <a:pPr algn="ctr">
                        <a:lnSpc>
                          <a:spcPct val="150000"/>
                        </a:lnSpc>
                        <a:tabLst>
                          <a:tab pos="2329815" algn="l"/>
                        </a:tabLst>
                      </a:pPr>
                      <a:r>
                        <a:rPr lang="it-IT" sz="1200" b="1" dirty="0">
                          <a:effectLst/>
                          <a:latin typeface="Calibri" panose="020F0502020204030204" pitchFamily="34" charset="0"/>
                          <a:ea typeface="Calibri" panose="020F0502020204030204" pitchFamily="34" charset="0"/>
                        </a:rPr>
                        <a:t>12,5 %</a:t>
                      </a:r>
                    </a:p>
                  </a:txBody>
                  <a:tcPr marL="52532" marR="52532" marT="0" marB="0" anchor="ctr">
                    <a:solidFill>
                      <a:srgbClr val="CCE1FA"/>
                    </a:solidFill>
                  </a:tcPr>
                </a:tc>
                <a:extLst>
                  <a:ext uri="{0D108BD9-81ED-4DB2-BD59-A6C34878D82A}">
                    <a16:rowId xmlns:a16="http://schemas.microsoft.com/office/drawing/2014/main" val="1027630889"/>
                  </a:ext>
                </a:extLst>
              </a:tr>
              <a:tr h="327220">
                <a:tc>
                  <a:txBody>
                    <a:bodyPr/>
                    <a:lstStyle/>
                    <a:p>
                      <a:pPr algn="l">
                        <a:lnSpc>
                          <a:spcPct val="150000"/>
                        </a:lnSpc>
                        <a:tabLst>
                          <a:tab pos="2329815" algn="l"/>
                        </a:tabLst>
                      </a:pPr>
                      <a:r>
                        <a:rPr lang="en-GB" sz="1200" b="1" dirty="0">
                          <a:effectLst/>
                        </a:rPr>
                        <a:t>J. Gouvernance </a:t>
                      </a:r>
                      <a:endParaRPr lang="it-IT" sz="1200" b="1" dirty="0">
                        <a:effectLst/>
                        <a:latin typeface="Calibri" panose="020F0502020204030204" pitchFamily="34" charset="0"/>
                        <a:ea typeface="Calibri" panose="020F0502020204030204" pitchFamily="34" charset="0"/>
                      </a:endParaRPr>
                    </a:p>
                  </a:txBody>
                  <a:tcPr marL="52532" marR="52532" marT="0" marB="0" anchor="ctr">
                    <a:solidFill>
                      <a:srgbClr val="CCE1FA"/>
                    </a:solidFill>
                  </a:tcPr>
                </a:tc>
                <a:tc>
                  <a:txBody>
                    <a:bodyPr/>
                    <a:lstStyle/>
                    <a:p>
                      <a:pPr algn="ctr">
                        <a:lnSpc>
                          <a:spcPct val="150000"/>
                        </a:lnSpc>
                        <a:tabLst>
                          <a:tab pos="2329815" algn="l"/>
                        </a:tabLst>
                      </a:pPr>
                      <a:r>
                        <a:rPr lang="en-GB" sz="1200" b="1" dirty="0">
                          <a:effectLst/>
                        </a:rPr>
                        <a:t>3</a:t>
                      </a:r>
                      <a:endParaRPr lang="it-IT" sz="1200" b="1" dirty="0">
                        <a:effectLst/>
                        <a:latin typeface="Calibri" panose="020F0502020204030204" pitchFamily="34" charset="0"/>
                        <a:ea typeface="Calibri" panose="020F0502020204030204" pitchFamily="34" charset="0"/>
                      </a:endParaRPr>
                    </a:p>
                  </a:txBody>
                  <a:tcPr marL="52532" marR="52532" marT="0" marB="0" anchor="ctr">
                    <a:solidFill>
                      <a:srgbClr val="CCE1FA"/>
                    </a:solidFill>
                  </a:tcPr>
                </a:tc>
                <a:tc>
                  <a:txBody>
                    <a:bodyPr/>
                    <a:lstStyle/>
                    <a:p>
                      <a:pPr algn="ctr">
                        <a:lnSpc>
                          <a:spcPct val="150000"/>
                        </a:lnSpc>
                        <a:tabLst>
                          <a:tab pos="2329815" algn="l"/>
                        </a:tabLst>
                      </a:pPr>
                      <a:r>
                        <a:rPr lang="it-IT" sz="1200" b="1" dirty="0">
                          <a:effectLst/>
                          <a:latin typeface="Calibri" panose="020F0502020204030204" pitchFamily="34" charset="0"/>
                          <a:ea typeface="Calibri" panose="020F0502020204030204" pitchFamily="34" charset="0"/>
                        </a:rPr>
                        <a:t>9,4 %</a:t>
                      </a:r>
                    </a:p>
                  </a:txBody>
                  <a:tcPr marL="52532" marR="52532" marT="0" marB="0" anchor="ctr">
                    <a:solidFill>
                      <a:srgbClr val="CCE1FA"/>
                    </a:solidFill>
                  </a:tcPr>
                </a:tc>
                <a:extLst>
                  <a:ext uri="{0D108BD9-81ED-4DB2-BD59-A6C34878D82A}">
                    <a16:rowId xmlns:a16="http://schemas.microsoft.com/office/drawing/2014/main" val="2976719734"/>
                  </a:ext>
                </a:extLst>
              </a:tr>
            </a:tbl>
          </a:graphicData>
        </a:graphic>
      </p:graphicFrame>
      <p:sp>
        <p:nvSpPr>
          <p:cNvPr id="5" name="Rectangle 12">
            <a:extLst>
              <a:ext uri="{FF2B5EF4-FFF2-40B4-BE49-F238E27FC236}">
                <a16:creationId xmlns:a16="http://schemas.microsoft.com/office/drawing/2014/main" id="{1144B4D1-7C97-5A0E-27B1-BDD873BAC595}"/>
              </a:ext>
            </a:extLst>
          </p:cNvPr>
          <p:cNvSpPr>
            <a:spLocks noChangeArrowheads="1"/>
          </p:cNvSpPr>
          <p:nvPr/>
        </p:nvSpPr>
        <p:spPr bwMode="auto">
          <a:xfrm>
            <a:off x="3108960" y="5313652"/>
            <a:ext cx="5010078" cy="4127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5pPr>
            <a:lvl6pPr marL="25146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6pPr>
            <a:lvl7pPr marL="29718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7pPr>
            <a:lvl8pPr marL="34290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8pPr>
            <a:lvl9pPr marL="38862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9pPr>
          </a:lstStyle>
          <a:p>
            <a:pPr marL="0" marR="0" lvl="0" indent="0" algn="l" defTabSz="449263" rtl="0" eaLnBrk="1" fontAlgn="base" latinLnBrk="0" hangingPunct="1">
              <a:lnSpc>
                <a:spcPct val="115000"/>
              </a:lnSpc>
              <a:spcBef>
                <a:spcPct val="0"/>
              </a:spcBef>
              <a:spcAft>
                <a:spcPct val="0"/>
              </a:spcAft>
              <a:buClrTx/>
              <a:buSzPct val="100000"/>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kumimoji="0" lang="en-US" altLang="it-IT" sz="900" b="0" i="0" u="none" strike="noStrike" kern="1200" cap="none" spc="0" normalizeH="0" baseline="0" noProof="0" dirty="0">
                <a:ln>
                  <a:noFill/>
                </a:ln>
                <a:solidFill>
                  <a:srgbClr val="000000"/>
                </a:solidFill>
                <a:effectLst/>
                <a:uLnTx/>
                <a:uFillTx/>
                <a:latin typeface="din" charset="0"/>
                <a:ea typeface="Microsoft YaHei" panose="020B0503020204020204" pitchFamily="34" charset="-122"/>
                <a:cs typeface="DejaVu Sans" charset="0"/>
              </a:rPr>
              <a:t>MODULE DE FORMATION 6 - PRÉSENTATION DES ÉTUDES DE CAS PILOTES</a:t>
            </a:r>
            <a:endParaRPr kumimoji="0" lang="it-IT" altLang="it-IT" sz="900" b="0" i="0" u="none" strike="noStrike" kern="1200" cap="none" spc="0" normalizeH="0" baseline="0" noProof="0" dirty="0">
              <a:ln>
                <a:noFill/>
              </a:ln>
              <a:solidFill>
                <a:srgbClr val="000000"/>
              </a:solidFill>
              <a:effectLst/>
              <a:uLnTx/>
              <a:uFillTx/>
              <a:latin typeface="din" charset="0"/>
              <a:ea typeface="Microsoft YaHei" panose="020B0503020204020204" pitchFamily="34" charset="-122"/>
              <a:cs typeface="DejaVu Sans" charset="0"/>
            </a:endParaRPr>
          </a:p>
        </p:txBody>
      </p:sp>
      <p:sp>
        <p:nvSpPr>
          <p:cNvPr id="17" name="ZoneTexte 16"/>
          <p:cNvSpPr txBox="1"/>
          <p:nvPr/>
        </p:nvSpPr>
        <p:spPr>
          <a:xfrm>
            <a:off x="5783650" y="913881"/>
            <a:ext cx="2841961" cy="3416320"/>
          </a:xfrm>
          <a:prstGeom prst="rect">
            <a:avLst/>
          </a:prstGeom>
          <a:noFill/>
        </p:spPr>
        <p:txBody>
          <a:bodyPr wrap="square" rtlCol="0">
            <a:spAutoFit/>
          </a:bodyPr>
          <a:lstStyle/>
          <a:p>
            <a:pPr marL="0" marR="0" lvl="0" indent="0" algn="just" defTabSz="449263" rtl="0" eaLnBrk="1" fontAlgn="base" latinLnBrk="0" hangingPunct="0">
              <a:lnSpc>
                <a:spcPct val="150000"/>
              </a:lnSpc>
              <a:spcBef>
                <a:spcPct val="0"/>
              </a:spcBef>
              <a:spcAft>
                <a:spcPct val="0"/>
              </a:spcAft>
              <a:buClr>
                <a:srgbClr val="000000"/>
              </a:buClr>
              <a:buSzPct val="100000"/>
              <a:buFont typeface="Times New Roman" panose="02020603050405020304" pitchFamily="18" charset="0"/>
              <a:buNone/>
              <a:tabLst/>
              <a:defRPr/>
            </a:pPr>
            <a:r>
              <a:rPr kumimoji="0" lang="en-US" sz="1200" b="0" i="0" u="none" strike="noStrike" kern="1200" cap="none" spc="0" normalizeH="0" noProof="0" dirty="0">
                <a:ln>
                  <a:noFill/>
                </a:ln>
                <a:solidFill>
                  <a:srgbClr val="000000"/>
                </a:solidFill>
                <a:effectLst/>
                <a:uLnTx/>
                <a:uFillTx/>
                <a:latin typeface="Century Gothic" panose="020B0502020202020204" pitchFamily="34" charset="0"/>
                <a:ea typeface="Microsoft YaHei" panose="020B0503020204020204" pitchFamily="34" charset="-122"/>
                <a:cs typeface="+mn-cs"/>
              </a:rPr>
              <a:t>Poursuivant la même</a:t>
            </a:r>
            <a:r>
              <a:rPr lang="en-US" sz="1200" dirty="0">
                <a:solidFill>
                  <a:srgbClr val="000000"/>
                </a:solidFill>
                <a:latin typeface="Century Gothic" panose="020B0502020202020204" pitchFamily="34" charset="0"/>
              </a:rPr>
              <a:t> vision stratégique sur la nécessité d'impliquer toutes les parties prenantes dans le processus de choix et d'arbitrage, notre équipe a décidé de tenir </a:t>
            </a:r>
            <a:r>
              <a:rPr kumimoji="0" lang="en-US" sz="1200" b="0" i="0" u="none" strike="noStrike" kern="1200" cap="none" spc="0" normalizeH="0" noProof="0" dirty="0">
                <a:ln>
                  <a:noFill/>
                </a:ln>
                <a:solidFill>
                  <a:srgbClr val="000000"/>
                </a:solidFill>
                <a:effectLst/>
                <a:uLnTx/>
                <a:uFillTx/>
                <a:latin typeface="Century Gothic" panose="020B0502020202020204" pitchFamily="34" charset="0"/>
                <a:ea typeface="Microsoft YaHei" panose="020B0503020204020204" pitchFamily="34" charset="-122"/>
                <a:cs typeface="+mn-cs"/>
              </a:rPr>
              <a:t>un </a:t>
            </a:r>
            <a:r>
              <a:rPr kumimoji="0" lang="en-US" sz="1200" b="1" i="0" u="none" strike="noStrike" kern="1200" cap="none" spc="0" normalizeH="0" noProof="0" dirty="0">
                <a:ln>
                  <a:noFill/>
                </a:ln>
                <a:solidFill>
                  <a:srgbClr val="000000"/>
                </a:solidFill>
                <a:effectLst/>
                <a:uLnTx/>
                <a:uFillTx/>
                <a:latin typeface="Century Gothic" panose="020B0502020202020204" pitchFamily="34" charset="0"/>
                <a:ea typeface="Microsoft YaHei" panose="020B0503020204020204" pitchFamily="34" charset="-122"/>
                <a:cs typeface="+mn-cs"/>
              </a:rPr>
              <a:t>vote qui a permis le choix des facteurs prioritaires et du poids des différentes </a:t>
            </a:r>
            <a:r>
              <a:rPr lang="en-US" sz="1200" b="1" dirty="0">
                <a:solidFill>
                  <a:srgbClr val="000000"/>
                </a:solidFill>
                <a:latin typeface="Century Gothic" panose="020B0502020202020204" pitchFamily="34" charset="0"/>
              </a:rPr>
              <a:t>questions </a:t>
            </a:r>
            <a:r>
              <a:rPr kumimoji="0" lang="en-US" sz="1200" b="0" i="0" u="none" strike="noStrike" kern="1200" cap="none" spc="0" normalizeH="0" noProof="0" dirty="0">
                <a:ln>
                  <a:noFill/>
                </a:ln>
                <a:solidFill>
                  <a:srgbClr val="000000"/>
                </a:solidFill>
                <a:effectLst/>
                <a:uLnTx/>
                <a:uFillTx/>
                <a:latin typeface="Century Gothic" panose="020B0502020202020204" pitchFamily="34" charset="0"/>
                <a:ea typeface="Microsoft YaHei" panose="020B0503020204020204" pitchFamily="34" charset="-122"/>
                <a:cs typeface="+mn-cs"/>
              </a:rPr>
              <a:t>de SNTool utilisées dans l'étude</a:t>
            </a:r>
            <a:r>
              <a:rPr kumimoji="0" lang="en-US" sz="1200" b="0" i="0" u="none" strike="noStrike" kern="1200" cap="none" spc="0" normalizeH="0" baseline="0" noProof="0" dirty="0">
                <a:ln>
                  <a:noFill/>
                </a:ln>
                <a:solidFill>
                  <a:srgbClr val="000000"/>
                </a:solidFill>
                <a:effectLst/>
                <a:uLnTx/>
                <a:uFillTx/>
                <a:latin typeface="Century Gothic" panose="020B0502020202020204" pitchFamily="34" charset="0"/>
                <a:ea typeface="Microsoft YaHei" panose="020B0503020204020204" pitchFamily="34" charset="-122"/>
                <a:cs typeface="+mn-cs"/>
              </a:rPr>
              <a:t>.</a:t>
            </a:r>
          </a:p>
          <a:p>
            <a:pPr marL="0" marR="0" lvl="0" indent="0" algn="just" defTabSz="449263" rtl="0" eaLnBrk="1" fontAlgn="base" latinLnBrk="0" hangingPunct="0">
              <a:lnSpc>
                <a:spcPct val="150000"/>
              </a:lnSpc>
              <a:spcBef>
                <a:spcPct val="0"/>
              </a:spcBef>
              <a:spcAft>
                <a:spcPct val="0"/>
              </a:spcAft>
              <a:buClr>
                <a:srgbClr val="000000"/>
              </a:buClr>
              <a:buSzPct val="100000"/>
              <a:buFont typeface="Times New Roman" panose="02020603050405020304" pitchFamily="18" charset="0"/>
              <a:buNone/>
              <a:tabLst/>
              <a:defRPr/>
            </a:pPr>
            <a:endParaRPr lang="en-US" sz="1200" dirty="0">
              <a:solidFill>
                <a:srgbClr val="000000"/>
              </a:solidFill>
              <a:latin typeface="Century Gothic" panose="020B0502020202020204" pitchFamily="34" charset="0"/>
            </a:endParaRPr>
          </a:p>
          <a:p>
            <a:pPr marL="0" marR="0" lvl="0" indent="0" algn="just" defTabSz="449263" rtl="0" eaLnBrk="1" fontAlgn="base" latinLnBrk="0" hangingPunct="0">
              <a:lnSpc>
                <a:spcPct val="150000"/>
              </a:lnSpc>
              <a:spcBef>
                <a:spcPct val="0"/>
              </a:spcBef>
              <a:spcAft>
                <a:spcPct val="0"/>
              </a:spcAft>
              <a:buClr>
                <a:srgbClr val="000000"/>
              </a:buClr>
              <a:buSzPct val="100000"/>
              <a:buFont typeface="Times New Roman" panose="02020603050405020304" pitchFamily="18" charset="0"/>
              <a:buNone/>
              <a:tabLst/>
              <a:defRPr/>
            </a:pPr>
            <a:r>
              <a:rPr lang="en-US" sz="1200" dirty="0">
                <a:solidFill>
                  <a:srgbClr val="000000"/>
                </a:solidFill>
                <a:latin typeface="Century Gothic" panose="020B0502020202020204" pitchFamily="34" charset="0"/>
              </a:rPr>
              <a:t>La question de « l'économie » n'a pas intéressé les parties prenantes, et aucun critère n'a été retenu</a:t>
            </a:r>
            <a:endParaRPr kumimoji="0" lang="fr-FR" sz="1200" b="0" i="0" u="none" strike="noStrike" kern="1200" cap="none" spc="0" normalizeH="0" baseline="0" noProof="0" dirty="0">
              <a:ln>
                <a:noFill/>
              </a:ln>
              <a:solidFill>
                <a:srgbClr val="000000"/>
              </a:solidFill>
              <a:effectLst/>
              <a:uLnTx/>
              <a:uFillTx/>
              <a:latin typeface="Century Gothic" panose="020B0502020202020204" pitchFamily="34" charset="0"/>
              <a:ea typeface="Microsoft YaHei" panose="020B0503020204020204" pitchFamily="34" charset="-122"/>
              <a:cs typeface="+mn-cs"/>
            </a:endParaRPr>
          </a:p>
        </p:txBody>
      </p:sp>
    </p:spTree>
    <p:extLst>
      <p:ext uri="{BB962C8B-B14F-4D97-AF65-F5344CB8AC3E}">
        <p14:creationId xmlns:p14="http://schemas.microsoft.com/office/powerpoint/2010/main" val="2126562576"/>
      </p:ext>
    </p:extLst>
  </p:cSld>
  <p:clrMapOvr>
    <a:masterClrMapping/>
  </p:clrMapOvr>
  <p:transition spd="slow"/>
</p:sld>
</file>

<file path=ppt/theme/theme1.xml><?xml version="1.0" encoding="utf-8"?>
<a:theme xmlns:a="http://schemas.openxmlformats.org/drawingml/2006/main" name="Tema di Office">
  <a:themeElements>
    <a:clrScheme name="Tema di Offic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Tema di Office">
      <a:majorFont>
        <a:latin typeface="Arial"/>
        <a:ea typeface="Microsoft YaHei"/>
        <a:cs typeface=""/>
      </a:majorFont>
      <a:minorFont>
        <a:latin typeface="Arial"/>
        <a:ea typeface="Microsoft YaHei"/>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449263" rtl="0" eaLnBrk="1" fontAlgn="base" latinLnBrk="0" hangingPunct="0">
          <a:lnSpc>
            <a:spcPct val="93000"/>
          </a:lnSpc>
          <a:spcBef>
            <a:spcPct val="0"/>
          </a:spcBef>
          <a:spcAft>
            <a:spcPct val="0"/>
          </a:spcAft>
          <a:buClr>
            <a:srgbClr val="000000"/>
          </a:buClr>
          <a:buSzPct val="100000"/>
          <a:buFont typeface="Times New Roman" panose="02020603050405020304" pitchFamily="18" charset="0"/>
          <a:buNone/>
          <a:tabLst/>
          <a:defRPr kumimoji="0" lang="en-GB" altLang="it-IT" sz="1800" b="0" i="0" u="none" strike="noStrike" cap="none" normalizeH="0" baseline="0" smtClean="0">
            <a:ln>
              <a:noFill/>
            </a:ln>
            <a:solidFill>
              <a:schemeClr val="bg1"/>
            </a:solidFill>
            <a:effectLst/>
            <a:latin typeface="Arial" panose="020B0604020202020204" pitchFamily="34" charset="0"/>
            <a:ea typeface="Microsoft YaHei" panose="020B0503020204020204" pitchFamily="34" charset="-122"/>
          </a:defRPr>
        </a:defPPr>
      </a:lstStyle>
    </a:spDef>
    <a:ln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449263" rtl="0" eaLnBrk="1" fontAlgn="base" latinLnBrk="0" hangingPunct="0">
          <a:lnSpc>
            <a:spcPct val="93000"/>
          </a:lnSpc>
          <a:spcBef>
            <a:spcPct val="0"/>
          </a:spcBef>
          <a:spcAft>
            <a:spcPct val="0"/>
          </a:spcAft>
          <a:buClr>
            <a:srgbClr val="000000"/>
          </a:buClr>
          <a:buSzPct val="100000"/>
          <a:buFont typeface="Times New Roman" panose="02020603050405020304" pitchFamily="18" charset="0"/>
          <a:buNone/>
          <a:tabLst/>
          <a:defRPr kumimoji="0" lang="en-GB" altLang="it-IT" sz="1800" b="0" i="0" u="none" strike="noStrike" cap="none" normalizeH="0" baseline="0" smtClean="0">
            <a:ln>
              <a:noFill/>
            </a:ln>
            <a:solidFill>
              <a:schemeClr val="bg1"/>
            </a:solidFill>
            <a:effectLst/>
            <a:latin typeface="Arial" panose="020B0604020202020204" pitchFamily="34" charset="0"/>
            <a:ea typeface="Microsoft YaHei" panose="020B0503020204020204" pitchFamily="34" charset="-122"/>
          </a:defRPr>
        </a:defPPr>
      </a:lstStyle>
    </a:lnDef>
  </a:objectDefaults>
  <a:extraClrSchemeLst>
    <a:extraClrScheme>
      <a:clrScheme name="Tema di Offic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Tema di Offic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Tema di Offic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Tema di Offic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Tema di Offic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Tema di Offic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Tema di Offic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ema di Office">
  <a:themeElements>
    <a:clrScheme name="Tema di Offic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Tema di Office">
      <a:majorFont>
        <a:latin typeface="Arial"/>
        <a:ea typeface="Microsoft YaHei"/>
        <a:cs typeface=""/>
      </a:majorFont>
      <a:minorFont>
        <a:latin typeface="Arial"/>
        <a:ea typeface="Microsoft YaHei"/>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449263" rtl="0" eaLnBrk="1" fontAlgn="base" latinLnBrk="0" hangingPunct="0">
          <a:lnSpc>
            <a:spcPct val="93000"/>
          </a:lnSpc>
          <a:spcBef>
            <a:spcPct val="0"/>
          </a:spcBef>
          <a:spcAft>
            <a:spcPct val="0"/>
          </a:spcAft>
          <a:buClr>
            <a:srgbClr val="000000"/>
          </a:buClr>
          <a:buSzPct val="100000"/>
          <a:buFont typeface="Times New Roman" panose="02020603050405020304" pitchFamily="18" charset="0"/>
          <a:buNone/>
          <a:tabLst/>
          <a:defRPr kumimoji="0" lang="en-GB" altLang="it-IT" sz="1800" b="0" i="0" u="none" strike="noStrike" cap="none" normalizeH="0" baseline="0" smtClean="0">
            <a:ln>
              <a:noFill/>
            </a:ln>
            <a:solidFill>
              <a:schemeClr val="bg1"/>
            </a:solidFill>
            <a:effectLst/>
            <a:latin typeface="Arial" panose="020B0604020202020204" pitchFamily="34" charset="0"/>
            <a:ea typeface="Microsoft YaHei" panose="020B0503020204020204" pitchFamily="34" charset="-122"/>
          </a:defRPr>
        </a:defPPr>
      </a:lstStyle>
    </a:spDef>
    <a:ln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449263" rtl="0" eaLnBrk="1" fontAlgn="base" latinLnBrk="0" hangingPunct="0">
          <a:lnSpc>
            <a:spcPct val="93000"/>
          </a:lnSpc>
          <a:spcBef>
            <a:spcPct val="0"/>
          </a:spcBef>
          <a:spcAft>
            <a:spcPct val="0"/>
          </a:spcAft>
          <a:buClr>
            <a:srgbClr val="000000"/>
          </a:buClr>
          <a:buSzPct val="100000"/>
          <a:buFont typeface="Times New Roman" panose="02020603050405020304" pitchFamily="18" charset="0"/>
          <a:buNone/>
          <a:tabLst/>
          <a:defRPr kumimoji="0" lang="en-GB" altLang="it-IT" sz="1800" b="0" i="0" u="none" strike="noStrike" cap="none" normalizeH="0" baseline="0" smtClean="0">
            <a:ln>
              <a:noFill/>
            </a:ln>
            <a:solidFill>
              <a:schemeClr val="bg1"/>
            </a:solidFill>
            <a:effectLst/>
            <a:latin typeface="Arial" panose="020B0604020202020204" pitchFamily="34" charset="0"/>
            <a:ea typeface="Microsoft YaHei" panose="020B0503020204020204" pitchFamily="34" charset="-122"/>
          </a:defRPr>
        </a:defPPr>
      </a:lstStyle>
    </a:lnDef>
  </a:objectDefaults>
  <a:extraClrSchemeLst>
    <a:extraClrScheme>
      <a:clrScheme name="Tema di Offic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Tema di Offic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Tema di Offic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Tema di Offic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Tema di Offic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Tema di Offic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Tema di Offic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Larissa">
  <a:themeElements>
    <a:clrScheme name="Larissa">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Lariss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Personalizza struttur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Tema di Offic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A1F60BDB20EF664A9118B81CB099702B" ma:contentTypeVersion="18" ma:contentTypeDescription="Crée un document." ma:contentTypeScope="" ma:versionID="fac2689314df57e5393c087d166908d5">
  <xsd:schema xmlns:xsd="http://www.w3.org/2001/XMLSchema" xmlns:xs="http://www.w3.org/2001/XMLSchema" xmlns:p="http://schemas.microsoft.com/office/2006/metadata/properties" xmlns:ns2="7703844f-ab03-448f-aed1-f35d29f3bcba" xmlns:ns3="019ad8dd-0490-40d8-9346-bcbaec298f68" targetNamespace="http://schemas.microsoft.com/office/2006/metadata/properties" ma:root="true" ma:fieldsID="a34331db33b1c1f3505a1f9eb80b976b" ns2:_="" ns3:_="">
    <xsd:import namespace="7703844f-ab03-448f-aed1-f35d29f3bcba"/>
    <xsd:import namespace="019ad8dd-0490-40d8-9346-bcbaec298f68"/>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GenerationTime" minOccurs="0"/>
                <xsd:element ref="ns2:MediaServiceEventHashCode" minOccurs="0"/>
                <xsd:element ref="ns2:MediaServiceOCR" minOccurs="0"/>
                <xsd:element ref="ns2:MediaServiceDateTaken" minOccurs="0"/>
                <xsd:element ref="ns2:MediaServiceAutoKeyPoints" minOccurs="0"/>
                <xsd:element ref="ns2:MediaServiceKeyPoints" minOccurs="0"/>
                <xsd:element ref="ns2:MediaLengthInSeconds" minOccurs="0"/>
                <xsd:element ref="ns2:MediaServiceLocation" minOccurs="0"/>
                <xsd:element ref="ns3:SharedWithUsers" minOccurs="0"/>
                <xsd:element ref="ns3:SharedWithDetails" minOccurs="0"/>
                <xsd:element ref="ns2:lcf76f155ced4ddcb4097134ff3c332f" minOccurs="0"/>
                <xsd:element ref="ns3:TaxCatchAll"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703844f-ab03-448f-aed1-f35d29f3bcba"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GenerationTime" ma:index="11" nillable="true" ma:displayName="MediaServiceGenerationTime" ma:hidden="true" ma:internalName="MediaServiceGenerationTime"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ServiceAutoKeyPoints" ma:index="15" nillable="true" ma:displayName="MediaServiceAutoKeyPoints" ma:hidden="true" ma:internalName="MediaServiceAutoKeyPoints" ma:readOnly="true">
      <xsd:simpleType>
        <xsd:restriction base="dms:Note"/>
      </xsd:simpleType>
    </xsd:element>
    <xsd:element name="MediaServiceKeyPoints" ma:index="16" nillable="true" ma:displayName="KeyPoints" ma:internalName="MediaServiceKeyPoints" ma:readOnly="true">
      <xsd:simpleType>
        <xsd:restriction base="dms:Note">
          <xsd:maxLength value="255"/>
        </xsd:restriction>
      </xsd:simpleType>
    </xsd:element>
    <xsd:element name="MediaLengthInSeconds" ma:index="17" nillable="true" ma:displayName="MediaLengthInSeconds" ma:hidden="true" ma:internalName="MediaLengthInSeconds" ma:readOnly="true">
      <xsd:simpleType>
        <xsd:restriction base="dms:Unknown"/>
      </xsd:simpleType>
    </xsd:element>
    <xsd:element name="MediaServiceLocation" ma:index="18" nillable="true" ma:displayName="Location" ma:internalName="MediaServiceLocation" ma:readOnly="true">
      <xsd:simpleType>
        <xsd:restriction base="dms:Text"/>
      </xsd:simpleType>
    </xsd:element>
    <xsd:element name="lcf76f155ced4ddcb4097134ff3c332f" ma:index="22" nillable="true" ma:taxonomy="true" ma:internalName="lcf76f155ced4ddcb4097134ff3c332f" ma:taxonomyFieldName="MediaServiceImageTags" ma:displayName="Balises d’images" ma:readOnly="false" ma:fieldId="{5cf76f15-5ced-4ddc-b409-7134ff3c332f}" ma:taxonomyMulti="true" ma:sspId="d19f90c4-00d9-45b7-bc62-04f95cbe7a8b"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4" nillable="true" ma:displayName="MediaServiceObjectDetectorVersions"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19ad8dd-0490-40d8-9346-bcbaec298f68" elementFormDefault="qualified">
    <xsd:import namespace="http://schemas.microsoft.com/office/2006/documentManagement/types"/>
    <xsd:import namespace="http://schemas.microsoft.com/office/infopath/2007/PartnerControls"/>
    <xsd:element name="SharedWithUsers" ma:index="19" nillable="true" ma:displayName="Partagé avec"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Partagé avec détails" ma:internalName="SharedWithDetails" ma:readOnly="true">
      <xsd:simpleType>
        <xsd:restriction base="dms:Note">
          <xsd:maxLength value="255"/>
        </xsd:restriction>
      </xsd:simpleType>
    </xsd:element>
    <xsd:element name="TaxCatchAll" ma:index="23" nillable="true" ma:displayName="Taxonomy Catch All Column" ma:hidden="true" ma:list="{07d53e59-e4d3-4622-810c-8f54b24dddd0}" ma:internalName="TaxCatchAll" ma:showField="CatchAllData" ma:web="019ad8dd-0490-40d8-9346-bcbaec298f68">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ype de contenu"/>
        <xsd:element ref="dc:title" minOccurs="0" maxOccurs="1" ma:index="4" ma:displayName="Titr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TaxCatchAll xmlns="019ad8dd-0490-40d8-9346-bcbaec298f68" xsi:nil="true"/>
    <lcf76f155ced4ddcb4097134ff3c332f xmlns="7703844f-ab03-448f-aed1-f35d29f3bcba">
      <Terms xmlns="http://schemas.microsoft.com/office/infopath/2007/PartnerControls"/>
    </lcf76f155ced4ddcb4097134ff3c332f>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0FED5B29-A53D-4A71-80E7-3E8B461B7EE9}"/>
</file>

<file path=customXml/itemProps2.xml><?xml version="1.0" encoding="utf-8"?>
<ds:datastoreItem xmlns:ds="http://schemas.openxmlformats.org/officeDocument/2006/customXml" ds:itemID="{1805EE8D-4C62-4192-BCAC-0C26EC0DA1F3}">
  <ds:schemaRefs>
    <ds:schemaRef ds:uri="http://schemas.microsoft.com/office/2006/documentManagement/types"/>
    <ds:schemaRef ds:uri="http://purl.org/dc/elements/1.1/"/>
    <ds:schemaRef ds:uri="http://purl.org/dc/terms/"/>
    <ds:schemaRef ds:uri="http://schemas.microsoft.com/office/2006/metadata/properties"/>
    <ds:schemaRef ds:uri="7703844f-ab03-448f-aed1-f35d29f3bcba"/>
    <ds:schemaRef ds:uri="http://www.w3.org/XML/1998/namespace"/>
    <ds:schemaRef ds:uri="http://schemas.microsoft.com/office/infopath/2007/PartnerControls"/>
    <ds:schemaRef ds:uri="http://schemas.openxmlformats.org/package/2006/metadata/core-properties"/>
    <ds:schemaRef ds:uri="http://purl.org/dc/dcmitype/"/>
    <ds:schemaRef ds:uri="019ad8dd-0490-40d8-9346-bcbaec298f68"/>
  </ds:schemaRefs>
</ds:datastoreItem>
</file>

<file path=customXml/itemProps3.xml><?xml version="1.0" encoding="utf-8"?>
<ds:datastoreItem xmlns:ds="http://schemas.openxmlformats.org/officeDocument/2006/customXml" ds:itemID="{CD774DA5-9E49-439A-BC31-2C662C85DA1F}">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7034</TotalTime>
  <Words>2498</Words>
  <Application>Microsoft Office PowerPoint</Application>
  <PresentationFormat>Personnalisé</PresentationFormat>
  <Paragraphs>444</Paragraphs>
  <Slides>24</Slides>
  <Notes>24</Notes>
  <HiddenSlides>0</HiddenSlides>
  <MMClips>0</MMClips>
  <ScaleCrop>false</ScaleCrop>
  <HeadingPairs>
    <vt:vector size="6" baseType="variant">
      <vt:variant>
        <vt:lpstr>Polices utilisées</vt:lpstr>
      </vt:variant>
      <vt:variant>
        <vt:i4>13</vt:i4>
      </vt:variant>
      <vt:variant>
        <vt:lpstr>Thème</vt:lpstr>
      </vt:variant>
      <vt:variant>
        <vt:i4>4</vt:i4>
      </vt:variant>
      <vt:variant>
        <vt:lpstr>Titres des diapositives</vt:lpstr>
      </vt:variant>
      <vt:variant>
        <vt:i4>24</vt:i4>
      </vt:variant>
    </vt:vector>
  </HeadingPairs>
  <TitlesOfParts>
    <vt:vector size="41" baseType="lpstr">
      <vt:lpstr>Microsoft YaHei</vt:lpstr>
      <vt:lpstr>Arial</vt:lpstr>
      <vt:lpstr>Arial Narrow</vt:lpstr>
      <vt:lpstr>Calibri</vt:lpstr>
      <vt:lpstr>Calibri Light</vt:lpstr>
      <vt:lpstr>Century Gothic</vt:lpstr>
      <vt:lpstr>DejaVu Sans</vt:lpstr>
      <vt:lpstr>din</vt:lpstr>
      <vt:lpstr>Futura Md BT</vt:lpstr>
      <vt:lpstr>MinionPro-Regular</vt:lpstr>
      <vt:lpstr>Open Sans Light</vt:lpstr>
      <vt:lpstr>Segoe UI</vt:lpstr>
      <vt:lpstr>Times New Roman</vt:lpstr>
      <vt:lpstr>Tema di Office</vt:lpstr>
      <vt:lpstr>Tema di Office</vt:lpstr>
      <vt:lpstr>Larissa</vt:lpstr>
      <vt:lpstr>Personalizza struttura</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Presentazione standard di PowerPoint</dc:title>
  <dc:creator>Claudio Capitanio</dc:creator>
  <cp:lastModifiedBy>URBASMART</cp:lastModifiedBy>
  <cp:revision>316</cp:revision>
  <cp:lastPrinted>2021-11-02T07:46:57Z</cp:lastPrinted>
  <dcterms:created xsi:type="dcterms:W3CDTF">2018-11-13T16:40:00Z</dcterms:created>
  <dcterms:modified xsi:type="dcterms:W3CDTF">2023-12-21T17:24:39Z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0x010100A1F60BDB20EF664A9118B81CB099702B</vt:lpwstr>
  </property>
</Properties>
</file>