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  <p:sldMasterId id="2147483659" r:id="rId5"/>
  </p:sldMasterIdLst>
  <p:notesMasterIdLst>
    <p:notesMasterId r:id="rId111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</p:sldIdLst>
  <p:sldSz cx="9144000" cy="6858000" type="screen4x3"/>
  <p:notesSz cx="6858000" cy="9144000"/>
  <p:embeddedFontLst>
    <p:embeddedFont>
      <p:font typeface="Arial Narrow" panose="020B0606020202030204" pitchFamily="34" charset="0"/>
      <p:regular r:id="rId112"/>
      <p:bold r:id="rId113"/>
      <p:italic r:id="rId114"/>
      <p:boldItalic r:id="rId115"/>
    </p:embeddedFont>
    <p:embeddedFont>
      <p:font typeface="Calibri" panose="020F0502020204030204" pitchFamily="34" charset="0"/>
      <p:regular r:id="rId116"/>
      <p:bold r:id="rId117"/>
      <p:italic r:id="rId118"/>
      <p:boldItalic r:id="rId119"/>
    </p:embeddedFont>
    <p:embeddedFont>
      <p:font typeface="Helvetica Neue" panose="020B0604020202020204" charset="0"/>
      <p:regular r:id="rId120"/>
      <p:bold r:id="rId121"/>
      <p:italic r:id="rId122"/>
      <p:boldItalic r:id="rId123"/>
    </p:embeddedFont>
    <p:embeddedFont>
      <p:font typeface="Times" panose="02020603050405020304" pitchFamily="18" charset="0"/>
      <p:regular r:id="rId124"/>
      <p:bold r:id="rId125"/>
      <p:italic r:id="rId126"/>
      <p:boldItalic r:id="rId127"/>
    </p:embeddedFont>
    <p:embeddedFont>
      <p:font typeface="Verdana" panose="020B0604030504040204" pitchFamily="34" charset="0"/>
      <p:regular r:id="rId128"/>
      <p:bold r:id="rId129"/>
      <p:italic r:id="rId130"/>
      <p:boldItalic r:id="rId1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2" roundtripDataSignature="AMtx7miuTGet64Ukbx1iS9rMtiGlbaIR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863D50-A85E-4BB4-A2D0-4CF10F9612D7}" v="3" dt="2023-09-18T13:58:14.048"/>
  </p1510:revLst>
</p1510:revInfo>
</file>

<file path=ppt/tableStyles.xml><?xml version="1.0" encoding="utf-8"?>
<a:tblStyleLst xmlns:a="http://schemas.openxmlformats.org/drawingml/2006/main" def="{7A7A560B-5B28-44B8-B7BB-FDDE2C3F5A0A}">
  <a:tblStyle styleId="{7A7A560B-5B28-44B8-B7BB-FDDE2C3F5A0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77A2BF00-753E-4050-AE51-DB2D1D0B4BC7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6.fntdata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microsoft.com/office/2015/10/relationships/revisionInfo" Target="revisionInfo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font" Target="fonts/font12.fntdata"/><Relationship Id="rId128" Type="http://schemas.openxmlformats.org/officeDocument/2006/relationships/font" Target="fonts/font17.fntdata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font" Target="fonts/font2.fntdata"/><Relationship Id="rId118" Type="http://schemas.openxmlformats.org/officeDocument/2006/relationships/font" Target="fonts/font7.fntdata"/><Relationship Id="rId134" Type="http://schemas.openxmlformats.org/officeDocument/2006/relationships/viewProps" Target="viewProps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24" Type="http://schemas.openxmlformats.org/officeDocument/2006/relationships/font" Target="fonts/font13.fntdata"/><Relationship Id="rId129" Type="http://schemas.openxmlformats.org/officeDocument/2006/relationships/font" Target="fonts/font18.fntdata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font" Target="fonts/font3.fntdata"/><Relationship Id="rId119" Type="http://schemas.openxmlformats.org/officeDocument/2006/relationships/font" Target="fonts/font8.fntdata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0" Type="http://schemas.openxmlformats.org/officeDocument/2006/relationships/font" Target="fonts/font19.fntdata"/><Relationship Id="rId135" Type="http://schemas.openxmlformats.org/officeDocument/2006/relationships/theme" Target="theme/theme1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font" Target="fonts/font9.fntdata"/><Relationship Id="rId125" Type="http://schemas.openxmlformats.org/officeDocument/2006/relationships/font" Target="fonts/font14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font" Target="fonts/font4.fntdata"/><Relationship Id="rId131" Type="http://schemas.openxmlformats.org/officeDocument/2006/relationships/font" Target="fonts/font20.fntdata"/><Relationship Id="rId136" Type="http://schemas.openxmlformats.org/officeDocument/2006/relationships/tableStyles" Target="tableStyle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font" Target="fonts/font15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font" Target="fonts/font10.fntdata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font" Target="fonts/font5.fntdata"/><Relationship Id="rId137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notesMaster" Target="notesMasters/notesMaster1.xml"/><Relationship Id="rId132" Type="http://customschemas.google.com/relationships/presentationmetadata" Target="metadata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font" Target="fonts/font16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font" Target="fonts/font1.fntdata"/><Relationship Id="rId133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ola.borgaro" userId="S::paola.borgaro_iisbeitalia.org#ext#@gencat.onmicrosoft.com::665f9550-f985-42a3-8c5a-3725141e5e2a" providerId="AD" clId="Web-{4D863D50-A85E-4BB4-A2D0-4CF10F9612D7}"/>
    <pc:docChg chg="modSld">
      <pc:chgData name="paola.borgaro" userId="S::paola.borgaro_iisbeitalia.org#ext#@gencat.onmicrosoft.com::665f9550-f985-42a3-8c5a-3725141e5e2a" providerId="AD" clId="Web-{4D863D50-A85E-4BB4-A2D0-4CF10F9612D7}" dt="2023-09-18T13:58:13.735" v="1" actId="20577"/>
      <pc:docMkLst>
        <pc:docMk/>
      </pc:docMkLst>
      <pc:sldChg chg="modSp">
        <pc:chgData name="paola.borgaro" userId="S::paola.borgaro_iisbeitalia.org#ext#@gencat.onmicrosoft.com::665f9550-f985-42a3-8c5a-3725141e5e2a" providerId="AD" clId="Web-{4D863D50-A85E-4BB4-A2D0-4CF10F9612D7}" dt="2023-09-18T13:58:13.735" v="1" actId="20577"/>
        <pc:sldMkLst>
          <pc:docMk/>
          <pc:sldMk cId="0" sldId="256"/>
        </pc:sldMkLst>
        <pc:spChg chg="mod">
          <ac:chgData name="paola.borgaro" userId="S::paola.borgaro_iisbeitalia.org#ext#@gencat.onmicrosoft.com::665f9550-f985-42a3-8c5a-3725141e5e2a" providerId="AD" clId="Web-{4D863D50-A85E-4BB4-A2D0-4CF10F9612D7}" dt="2023-09-18T13:58:13.735" v="1" actId="20577"/>
          <ac:spMkLst>
            <pc:docMk/>
            <pc:sldMk cId="0" sldId="256"/>
            <ac:spMk id="13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" name="Google Shape;13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6" name="Google Shape;25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2" name="Google Shape;1712;p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3" name="Google Shape;1713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p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8" name="Google Shape;1738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0" name="Google Shape;1750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5" name="Google Shape;1765;p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6" name="Google Shape;1766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7" name="Google Shape;1777;p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8" name="Google Shape;1778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9" name="Google Shape;1789;p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0" name="Google Shape;1790;p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6" name="Google Shape;26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6" name="Google Shape;2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5" name="Google Shape;32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3" name="Google Shape;33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5" name="Google Shape;34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6" name="Google Shape;35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9" name="Google Shape;36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7" name="Google Shape;37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New slide</a:t>
            </a:r>
            <a:endParaRPr/>
          </a:p>
        </p:txBody>
      </p:sp>
      <p:sp>
        <p:nvSpPr>
          <p:cNvPr id="385" name="Google Shape;38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  <p:sp>
        <p:nvSpPr>
          <p:cNvPr id="415" name="Google Shape;41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77875"/>
            <a:ext cx="51165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16" name="Google Shape;416;p24:notes"/>
          <p:cNvSpPr txBox="1">
            <a:spLocks noGrp="1"/>
          </p:cNvSpPr>
          <p:nvPr>
            <p:ph type="body" idx="1"/>
          </p:nvPr>
        </p:nvSpPr>
        <p:spPr>
          <a:xfrm>
            <a:off x="709632" y="4861252"/>
            <a:ext cx="5680036" cy="4605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6" name="Google Shape;51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8" name="Google Shape;52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6" name="Google Shape;53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5" name="Google Shape;54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0" name="Google Shape;56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8" name="Google Shape;14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6" name="Google Shape;56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New slide</a:t>
            </a:r>
            <a:endParaRPr/>
          </a:p>
        </p:txBody>
      </p:sp>
      <p:sp>
        <p:nvSpPr>
          <p:cNvPr id="567" name="Google Shape;567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5" name="Google Shape;585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New slide replacing «</a:t>
            </a:r>
            <a:r>
              <a:rPr lang="fr-FR" sz="1200">
                <a:latin typeface="Arial"/>
                <a:ea typeface="Arial"/>
                <a:cs typeface="Arial"/>
                <a:sym typeface="Arial"/>
              </a:rPr>
              <a:t>SNTool – Indicators’ description (D3.1.1)»</a:t>
            </a:r>
            <a:endParaRPr/>
          </a:p>
        </p:txBody>
      </p:sp>
      <p:sp>
        <p:nvSpPr>
          <p:cNvPr id="586" name="Google Shape;586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5" name="Google Shape;615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Slide modified</a:t>
            </a:r>
            <a:endParaRPr/>
          </a:p>
        </p:txBody>
      </p:sp>
      <p:sp>
        <p:nvSpPr>
          <p:cNvPr id="616" name="Google Shape;616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3" name="Google Shape;62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647" name="Google Shape;64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3" name="Google Shape;66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7" name="Google Shape;69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7" name="Google Shape;707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6" name="Google Shape;716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3" name="Google Shape;723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4" name="Google Shape;15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0" name="Google Shape;73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7" name="Google Shape;73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5" name="Google Shape;745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3" name="Google Shape;75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1" name="Google Shape;76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3" name="Google Shape;77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7" name="Google Shape;78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8" name="Google Shape;80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This slide replace the old example</a:t>
            </a:r>
            <a:endParaRPr/>
          </a:p>
        </p:txBody>
      </p:sp>
      <p:sp>
        <p:nvSpPr>
          <p:cNvPr id="809" name="Google Shape;809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28" name="Google Shape;828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2" name="Google Shape;842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>
                <a:latin typeface="Times"/>
                <a:ea typeface="Times"/>
                <a:cs typeface="Times"/>
                <a:sym typeface="Times"/>
              </a:rPr>
              <a:t>This example replace the old one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1" name="Google Shape;861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New added slide</a:t>
            </a:r>
            <a:endParaRPr/>
          </a:p>
        </p:txBody>
      </p:sp>
      <p:sp>
        <p:nvSpPr>
          <p:cNvPr id="871" name="Google Shape;871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4" name="Google Shape;884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6" name="Google Shape;89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6" name="Google Shape;916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This slide replace the old</a:t>
            </a:r>
            <a:endParaRPr/>
          </a:p>
        </p:txBody>
      </p:sp>
      <p:sp>
        <p:nvSpPr>
          <p:cNvPr id="917" name="Google Shape;917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8" name="Google Shape;968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This slide replace the old</a:t>
            </a:r>
            <a:endParaRPr/>
          </a:p>
        </p:txBody>
      </p:sp>
      <p:sp>
        <p:nvSpPr>
          <p:cNvPr id="969" name="Google Shape;969;p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23" name="Google Shape;1023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>
                <a:latin typeface="Times"/>
                <a:ea typeface="Times"/>
                <a:cs typeface="Times"/>
                <a:sym typeface="Times"/>
              </a:rPr>
              <a:t>New slide</a:t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5" name="Google Shape;1035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This slide replace the old</a:t>
            </a:r>
            <a:endParaRPr/>
          </a:p>
        </p:txBody>
      </p:sp>
      <p:sp>
        <p:nvSpPr>
          <p:cNvPr id="1036" name="Google Shape;1036;p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90" name="Google Shape;1090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2" name="Google Shape;1102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This slide replace the old</a:t>
            </a:r>
            <a:endParaRPr/>
          </a:p>
        </p:txBody>
      </p:sp>
      <p:sp>
        <p:nvSpPr>
          <p:cNvPr id="1103" name="Google Shape;1103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57" name="Google Shape;1157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9" name="Google Shape;1169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7" name="Google Shape;1177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5" name="Google Shape;1185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93" name="Google Shape;1193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3" name="Google Shape;1203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4" name="Google Shape;1234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49" name="Google Shape;124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5" name="Google Shape;1265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84" name="Google Shape;1284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Google Shape;1292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3" name="Google Shape;1293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13" name="Google Shape;1313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31" name="Google Shape;1331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41" name="Google Shape;1341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Google Shape;1349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0" name="Google Shape;1350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71" name="Google Shape;1371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93" name="Google Shape;1393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03" name="Google Shape;1403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" name="Google Shape;1411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12" name="Google Shape;1412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433" name="Google Shape;1433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9" name="Google Shape;2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41" name="Google Shape;1441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50" name="Google Shape;1450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9" name="Google Shape;1459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6" name="Google Shape;1466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81" name="Google Shape;1481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90" name="Google Shape;1490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Google Shape;1505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6" name="Google Shape;1506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2" name="Google Shape;1522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" name="Google Shape;1541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42" name="Google Shape;1542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0" name="Google Shape;1550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Google Shape;1557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8" name="Google Shape;1558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9" name="Google Shape;1569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84" name="Google Shape;1584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4" name="Google Shape;1594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5" name="Google Shape;1595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08" name="Google Shape;1608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28" name="Google Shape;1628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p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9" name="Google Shape;1659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p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77" name="Google Shape;1677;p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p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93" name="Google Shape;1693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" name="Google Shape;1700;p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1" name="Google Shape;1701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folie">
  <p:cSld name="Titelfoli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07"/>
          <p:cNvSpPr/>
          <p:nvPr/>
        </p:nvSpPr>
        <p:spPr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WP5 - ACTIVITY 5.1: SUSTAINABLE MED CITIES TRAINING SYSTEM 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07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"/>
          <p:cNvSpPr/>
          <p:nvPr/>
        </p:nvSpPr>
        <p:spPr>
          <a:xfrm>
            <a:off x="123825" y="-136525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33435" y="518552"/>
            <a:ext cx="4833620" cy="1772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07"/>
          <p:cNvPicPr preferRelativeResize="0"/>
          <p:nvPr/>
        </p:nvPicPr>
        <p:blipFill rotWithShape="1">
          <a:blip r:embed="rId3">
            <a:alphaModFix/>
          </a:blip>
          <a:srcRect l="33333" t="18181" r="31361" b="15285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91386" y="2355610"/>
            <a:ext cx="771322" cy="284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04111" y="2923410"/>
            <a:ext cx="358597" cy="41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0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77047" y="3672185"/>
            <a:ext cx="385661" cy="392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0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84" y="4392385"/>
            <a:ext cx="433023" cy="419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0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95855" y="5150686"/>
            <a:ext cx="466853" cy="365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0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888406" y="1835435"/>
            <a:ext cx="974302" cy="2503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107"/>
          <p:cNvSpPr/>
          <p:nvPr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 Narrow"/>
              <a:buNone/>
            </a:pPr>
            <a:r>
              <a:rPr lang="fr-FR" sz="11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SUSTAINABLE MED CITIES TRAINING SYSTEM</a:t>
            </a:r>
            <a:endParaRPr sz="11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6"/>
          <p:cNvSpPr txBox="1">
            <a:spLocks noGrp="1"/>
          </p:cNvSpPr>
          <p:nvPr>
            <p:ph type="subTitle" idx="1"/>
          </p:nvPr>
        </p:nvSpPr>
        <p:spPr>
          <a:xfrm>
            <a:off x="2103692" y="4024961"/>
            <a:ext cx="4936616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18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2" name="Google Shape;62;p118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8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8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9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19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9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9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0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0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120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20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0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1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21"/>
          <p:cNvSpPr txBox="1">
            <a:spLocks noGrp="1"/>
          </p:cNvSpPr>
          <p:nvPr>
            <p:ph type="body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1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1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1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2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22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7" name="Google Shape;87;p122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22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9" name="Google Shape;89;p122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22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22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22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3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23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23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23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24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24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24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25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25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5" name="Google Shape;105;p125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6" name="Google Shape;106;p125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25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25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6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26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2" name="Google Shape;112;p126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3" name="Google Shape;113;p126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26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26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8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10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108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10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0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27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27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127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27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27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8"/>
          <p:cNvSpPr txBox="1">
            <a:spLocks noGrp="1"/>
          </p:cNvSpPr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28"/>
          <p:cNvSpPr txBox="1">
            <a:spLocks noGrp="1"/>
          </p:cNvSpPr>
          <p:nvPr>
            <p:ph type="body" idx="1"/>
          </p:nvPr>
        </p:nvSpPr>
        <p:spPr>
          <a:xfrm rot="5400000">
            <a:off x="604044" y="389731"/>
            <a:ext cx="5811838" cy="5762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128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28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28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9"/>
          <p:cNvSpPr txBox="1">
            <a:spLocks noGrp="1"/>
          </p:cNvSpPr>
          <p:nvPr>
            <p:ph type="body" idx="1"/>
          </p:nvPr>
        </p:nvSpPr>
        <p:spPr>
          <a:xfrm>
            <a:off x="457200" y="1577340"/>
            <a:ext cx="397764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109"/>
          <p:cNvSpPr txBox="1">
            <a:spLocks noGrp="1"/>
          </p:cNvSpPr>
          <p:nvPr>
            <p:ph type="body" idx="2"/>
          </p:nvPr>
        </p:nvSpPr>
        <p:spPr>
          <a:xfrm>
            <a:off x="4709160" y="1577340"/>
            <a:ext cx="397764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OBJEC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 und Inhalt">
  <p:cSld name="1_Titel und Inhal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2"/>
          <p:cNvSpPr txBox="1">
            <a:spLocks noGrp="1"/>
          </p:cNvSpPr>
          <p:nvPr>
            <p:ph type="title"/>
          </p:nvPr>
        </p:nvSpPr>
        <p:spPr>
          <a:xfrm>
            <a:off x="175848" y="14947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9pPr>
          </a:lstStyle>
          <a:p>
            <a:endParaRPr/>
          </a:p>
        </p:txBody>
      </p:sp>
      <p:sp>
        <p:nvSpPr>
          <p:cNvPr id="39" name="Google Shape;39;p112"/>
          <p:cNvSpPr txBox="1">
            <a:spLocks noGrp="1"/>
          </p:cNvSpPr>
          <p:nvPr>
            <p:ph type="body" idx="1"/>
          </p:nvPr>
        </p:nvSpPr>
        <p:spPr>
          <a:xfrm>
            <a:off x="457200" y="1019910"/>
            <a:ext cx="8229600" cy="493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112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112"/>
          <p:cNvSpPr txBox="1">
            <a:spLocks noGrp="1"/>
          </p:cNvSpPr>
          <p:nvPr>
            <p:ph type="sldNum" idx="12"/>
          </p:nvPr>
        </p:nvSpPr>
        <p:spPr>
          <a:xfrm>
            <a:off x="8071338" y="635635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11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13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>
  <p:cSld name="Titel und Inhal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4"/>
          <p:cNvSpPr txBox="1">
            <a:spLocks noGrp="1"/>
          </p:cNvSpPr>
          <p:nvPr>
            <p:ph type="body" idx="1"/>
          </p:nvPr>
        </p:nvSpPr>
        <p:spPr>
          <a:xfrm>
            <a:off x="457200" y="133643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114"/>
          <p:cNvSpPr txBox="1">
            <a:spLocks noGrp="1"/>
          </p:cNvSpPr>
          <p:nvPr>
            <p:ph type="sldNum" idx="12"/>
          </p:nvPr>
        </p:nvSpPr>
        <p:spPr>
          <a:xfrm>
            <a:off x="8071338" y="635635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>
  <p:cSld name="Zwei Inhalt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5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06"/>
          <p:cNvSpPr/>
          <p:nvPr/>
        </p:nvSpPr>
        <p:spPr>
          <a:xfrm>
            <a:off x="2169331" y="6087067"/>
            <a:ext cx="651746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  MODULE  1</a:t>
            </a:r>
            <a:b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Generic Framework concept and the multicriteria assessment methodology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10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79901" y="5967063"/>
            <a:ext cx="1789430" cy="701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06"/>
          <p:cNvSpPr/>
          <p:nvPr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 Narrow"/>
              <a:buNone/>
            </a:pPr>
            <a:r>
              <a:rPr lang="fr-FR" sz="11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SUSTAINABLE MED CITIES TRAINING SYSTEM</a:t>
            </a:r>
            <a:endParaRPr sz="1100" b="0" i="0" u="none" strike="noStrike" cap="non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7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1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17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17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17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g"/><Relationship Id="rId4" Type="http://schemas.openxmlformats.org/officeDocument/2006/relationships/image" Target="../media/image38.pn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8.png"/><Relationship Id="rId11" Type="http://schemas.openxmlformats.org/officeDocument/2006/relationships/image" Target="../media/image163.jpg"/><Relationship Id="rId5" Type="http://schemas.openxmlformats.org/officeDocument/2006/relationships/image" Target="../media/image157.jpg"/><Relationship Id="rId10" Type="http://schemas.openxmlformats.org/officeDocument/2006/relationships/image" Target="../media/image162.jpg"/><Relationship Id="rId4" Type="http://schemas.openxmlformats.org/officeDocument/2006/relationships/image" Target="../media/image156.jpg"/><Relationship Id="rId9" Type="http://schemas.openxmlformats.org/officeDocument/2006/relationships/image" Target="../media/image161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g"/><Relationship Id="rId3" Type="http://schemas.openxmlformats.org/officeDocument/2006/relationships/image" Target="../media/image164.png"/><Relationship Id="rId7" Type="http://schemas.openxmlformats.org/officeDocument/2006/relationships/image" Target="../media/image167.jp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jpg"/><Relationship Id="rId5" Type="http://schemas.openxmlformats.org/officeDocument/2006/relationships/image" Target="../media/image165.jpg"/><Relationship Id="rId4" Type="http://schemas.openxmlformats.org/officeDocument/2006/relationships/image" Target="../media/image156.jp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jpg"/><Relationship Id="rId3" Type="http://schemas.openxmlformats.org/officeDocument/2006/relationships/image" Target="../media/image169.png"/><Relationship Id="rId7" Type="http://schemas.openxmlformats.org/officeDocument/2006/relationships/image" Target="../media/image173.jp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jpg"/><Relationship Id="rId5" Type="http://schemas.openxmlformats.org/officeDocument/2006/relationships/image" Target="../media/image171.jpg"/><Relationship Id="rId4" Type="http://schemas.openxmlformats.org/officeDocument/2006/relationships/image" Target="../media/image170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jpg"/><Relationship Id="rId5" Type="http://schemas.openxmlformats.org/officeDocument/2006/relationships/image" Target="../media/image177.jpg"/><Relationship Id="rId4" Type="http://schemas.openxmlformats.org/officeDocument/2006/relationships/image" Target="../media/image17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2.jpg"/><Relationship Id="rId5" Type="http://schemas.openxmlformats.org/officeDocument/2006/relationships/image" Target="../media/image181.png"/><Relationship Id="rId4" Type="http://schemas.openxmlformats.org/officeDocument/2006/relationships/image" Target="../media/image180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mailto:andrea.moro@iisbeitalia.org" TargetMode="Externa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jp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10" Type="http://schemas.openxmlformats.org/officeDocument/2006/relationships/image" Target="../media/image10.png"/><Relationship Id="rId4" Type="http://schemas.openxmlformats.org/officeDocument/2006/relationships/image" Target="../media/image30.jpg"/><Relationship Id="rId9" Type="http://schemas.openxmlformats.org/officeDocument/2006/relationships/image" Target="../media/image35.jp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g"/><Relationship Id="rId5" Type="http://schemas.openxmlformats.org/officeDocument/2006/relationships/image" Target="../media/image115.jpg"/><Relationship Id="rId4" Type="http://schemas.openxmlformats.org/officeDocument/2006/relationships/image" Target="../media/image114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2.jpg"/><Relationship Id="rId4" Type="http://schemas.openxmlformats.org/officeDocument/2006/relationships/image" Target="../media/image121.jp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g"/><Relationship Id="rId3" Type="http://schemas.openxmlformats.org/officeDocument/2006/relationships/image" Target="../media/image123.png"/><Relationship Id="rId7" Type="http://schemas.openxmlformats.org/officeDocument/2006/relationships/image" Target="../media/image127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g"/><Relationship Id="rId5" Type="http://schemas.openxmlformats.org/officeDocument/2006/relationships/image" Target="../media/image125.png"/><Relationship Id="rId4" Type="http://schemas.openxmlformats.org/officeDocument/2006/relationships/image" Target="../media/image124.png"/><Relationship Id="rId9" Type="http://schemas.openxmlformats.org/officeDocument/2006/relationships/image" Target="../media/image129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6.jpg"/><Relationship Id="rId4" Type="http://schemas.openxmlformats.org/officeDocument/2006/relationships/image" Target="../media/image135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9.png"/><Relationship Id="rId4" Type="http://schemas.openxmlformats.org/officeDocument/2006/relationships/image" Target="../media/image138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g"/><Relationship Id="rId5" Type="http://schemas.openxmlformats.org/officeDocument/2006/relationships/image" Target="../media/image145.jpg"/><Relationship Id="rId4" Type="http://schemas.openxmlformats.org/officeDocument/2006/relationships/image" Target="../media/image14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jpg"/><Relationship Id="rId4" Type="http://schemas.openxmlformats.org/officeDocument/2006/relationships/image" Target="../media/image15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"/>
          <p:cNvSpPr txBox="1">
            <a:spLocks noGrp="1"/>
          </p:cNvSpPr>
          <p:nvPr>
            <p:ph type="subTitle" idx="1"/>
          </p:nvPr>
        </p:nvSpPr>
        <p:spPr>
          <a:xfrm>
            <a:off x="232250" y="2240924"/>
            <a:ext cx="4764753" cy="3710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70C0"/>
              </a:buClr>
              <a:buSzPts val="3600"/>
            </a:pPr>
            <a:r>
              <a:rPr lang="fr-FR" sz="36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Module</a:t>
            </a:r>
            <a:r>
              <a:rPr lang="fr-FR" sz="36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36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 Formation 1</a:t>
            </a:r>
            <a:endParaRPr sz="3600" b="0" i="0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</a:pPr>
            <a:r>
              <a:rPr lang="fr-FR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</a:t>
            </a:r>
            <a:r>
              <a:rPr lang="fr-FR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d’évaluation multicritères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fr-FR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Méthode SBE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50698" y="914706"/>
            <a:ext cx="6747089" cy="487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57251"/>
            <a:ext cx="2215133" cy="1164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4586" y="4001405"/>
            <a:ext cx="1964817" cy="700241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0"/>
          <p:cNvSpPr txBox="1"/>
          <p:nvPr/>
        </p:nvSpPr>
        <p:spPr>
          <a:xfrm>
            <a:off x="232562" y="3028568"/>
            <a:ext cx="1953792" cy="84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381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L’équipe américaine a contribué au développement de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1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p100"/>
          <p:cNvSpPr txBox="1"/>
          <p:nvPr/>
        </p:nvSpPr>
        <p:spPr>
          <a:xfrm>
            <a:off x="1847274" y="810240"/>
            <a:ext cx="4550234" cy="344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75"/>
              <a:buFont typeface="Arial"/>
              <a:buNone/>
            </a:pPr>
            <a:r>
              <a:rPr lang="fr-FR" sz="2175" b="1" i="0" u="none" strike="noStrike" cap="none">
                <a:solidFill>
                  <a:srgbClr val="235564"/>
                </a:solidFill>
                <a:latin typeface="Calibri"/>
                <a:ea typeface="Calibri"/>
                <a:cs typeface="Calibri"/>
                <a:sym typeface="Calibri"/>
              </a:rPr>
              <a:t>APERÇU DE L’EXEPMLE PILOTE GREC</a:t>
            </a:r>
            <a:endParaRPr sz="2175" b="1" i="0" u="none" strike="noStrike" cap="none">
              <a:solidFill>
                <a:srgbClr val="2355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6" name="Google Shape;1716;p1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08994" y="833842"/>
            <a:ext cx="519788" cy="38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7" name="Google Shape;1717;p10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6172" y="819042"/>
            <a:ext cx="369188" cy="3691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18" name="Google Shape;1718;p100"/>
          <p:cNvGrpSpPr/>
          <p:nvPr/>
        </p:nvGrpSpPr>
        <p:grpSpPr>
          <a:xfrm>
            <a:off x="4998666" y="1621428"/>
            <a:ext cx="2360866" cy="2019681"/>
            <a:chOff x="7405116" y="1584960"/>
            <a:chExt cx="3147821" cy="2692908"/>
          </a:xfrm>
        </p:grpSpPr>
        <p:pic>
          <p:nvPicPr>
            <p:cNvPr id="1719" name="Google Shape;1719;p10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405116" y="1827276"/>
              <a:ext cx="2667000" cy="24505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0" name="Google Shape;1720;p10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290304" y="3125724"/>
              <a:ext cx="1259586" cy="7917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1" name="Google Shape;1721;p10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291828" y="1584960"/>
              <a:ext cx="1261109" cy="9090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22" name="Google Shape;1722;p100"/>
          <p:cNvSpPr txBox="1"/>
          <p:nvPr/>
        </p:nvSpPr>
        <p:spPr>
          <a:xfrm>
            <a:off x="6397508" y="2200737"/>
            <a:ext cx="967740" cy="286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Town Hall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23" name="Google Shape;1723;p100"/>
          <p:cNvGrpSpPr/>
          <p:nvPr/>
        </p:nvGrpSpPr>
        <p:grpSpPr>
          <a:xfrm>
            <a:off x="722704" y="1785448"/>
            <a:ext cx="5511545" cy="1824895"/>
            <a:chOff x="1703832" y="1803654"/>
            <a:chExt cx="7348727" cy="2433193"/>
          </a:xfrm>
        </p:grpSpPr>
        <p:pic>
          <p:nvPicPr>
            <p:cNvPr id="1724" name="Google Shape;1724;p10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468867" y="2013204"/>
              <a:ext cx="440435" cy="4145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5" name="Google Shape;1725;p10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612124" y="3489960"/>
              <a:ext cx="440435" cy="413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6" name="Google Shape;1726;p10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186290" y="1925915"/>
              <a:ext cx="3170193" cy="22778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7" name="Google Shape;1727;p10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344924" y="2084832"/>
              <a:ext cx="2673096" cy="178003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28" name="Google Shape;1728;p100"/>
            <p:cNvSpPr/>
            <p:nvPr/>
          </p:nvSpPr>
          <p:spPr>
            <a:xfrm>
              <a:off x="5688329" y="2337054"/>
              <a:ext cx="253365" cy="518159"/>
            </a:xfrm>
            <a:custGeom>
              <a:avLst/>
              <a:gdLst/>
              <a:ahLst/>
              <a:cxnLst/>
              <a:rect l="l" t="t" r="r" b="b"/>
              <a:pathLst>
                <a:path w="253364" h="518160" extrusionOk="0">
                  <a:moveTo>
                    <a:pt x="0" y="42163"/>
                  </a:moveTo>
                  <a:lnTo>
                    <a:pt x="3319" y="25771"/>
                  </a:lnTo>
                  <a:lnTo>
                    <a:pt x="12366" y="12366"/>
                  </a:lnTo>
                  <a:lnTo>
                    <a:pt x="25771" y="3319"/>
                  </a:lnTo>
                  <a:lnTo>
                    <a:pt x="42164" y="0"/>
                  </a:lnTo>
                  <a:lnTo>
                    <a:pt x="210820" y="0"/>
                  </a:lnTo>
                  <a:lnTo>
                    <a:pt x="227212" y="3319"/>
                  </a:lnTo>
                  <a:lnTo>
                    <a:pt x="240617" y="12366"/>
                  </a:lnTo>
                  <a:lnTo>
                    <a:pt x="249664" y="25771"/>
                  </a:lnTo>
                  <a:lnTo>
                    <a:pt x="252984" y="42163"/>
                  </a:lnTo>
                  <a:lnTo>
                    <a:pt x="252984" y="475996"/>
                  </a:lnTo>
                  <a:lnTo>
                    <a:pt x="249664" y="492388"/>
                  </a:lnTo>
                  <a:lnTo>
                    <a:pt x="240617" y="505793"/>
                  </a:lnTo>
                  <a:lnTo>
                    <a:pt x="227212" y="514840"/>
                  </a:lnTo>
                  <a:lnTo>
                    <a:pt x="210820" y="518160"/>
                  </a:lnTo>
                  <a:lnTo>
                    <a:pt x="42164" y="518160"/>
                  </a:lnTo>
                  <a:lnTo>
                    <a:pt x="25771" y="514840"/>
                  </a:lnTo>
                  <a:lnTo>
                    <a:pt x="12366" y="505793"/>
                  </a:lnTo>
                  <a:lnTo>
                    <a:pt x="3319" y="492388"/>
                  </a:lnTo>
                  <a:lnTo>
                    <a:pt x="0" y="475996"/>
                  </a:lnTo>
                  <a:lnTo>
                    <a:pt x="0" y="42163"/>
                  </a:lnTo>
                  <a:close/>
                </a:path>
              </a:pathLst>
            </a:custGeom>
            <a:noFill/>
            <a:ln w="25400" cap="flat" cmpd="sng">
              <a:solidFill>
                <a:srgbClr val="375F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9" name="Google Shape;1729;p100"/>
            <p:cNvSpPr/>
            <p:nvPr/>
          </p:nvSpPr>
          <p:spPr>
            <a:xfrm>
              <a:off x="5935217" y="1989582"/>
              <a:ext cx="2428875" cy="2247265"/>
            </a:xfrm>
            <a:custGeom>
              <a:avLst/>
              <a:gdLst/>
              <a:ahLst/>
              <a:cxnLst/>
              <a:rect l="l" t="t" r="r" b="b"/>
              <a:pathLst>
                <a:path w="2428875" h="2247265" extrusionOk="0">
                  <a:moveTo>
                    <a:pt x="0" y="347471"/>
                  </a:moveTo>
                  <a:lnTo>
                    <a:pt x="2428366" y="0"/>
                  </a:lnTo>
                </a:path>
                <a:path w="2428875" h="2247265" extrusionOk="0">
                  <a:moveTo>
                    <a:pt x="6096" y="865631"/>
                  </a:moveTo>
                  <a:lnTo>
                    <a:pt x="1730121" y="2247265"/>
                  </a:lnTo>
                </a:path>
              </a:pathLst>
            </a:custGeom>
            <a:noFill/>
            <a:ln w="28575" cap="flat" cmpd="sng">
              <a:solidFill>
                <a:srgbClr val="375F92"/>
              </a:solidFill>
              <a:prstDash val="lgDash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0" name="Google Shape;1730;p100"/>
            <p:cNvSpPr/>
            <p:nvPr/>
          </p:nvSpPr>
          <p:spPr>
            <a:xfrm>
              <a:off x="4173982" y="1803654"/>
              <a:ext cx="0" cy="2344420"/>
            </a:xfrm>
            <a:custGeom>
              <a:avLst/>
              <a:gdLst/>
              <a:ahLst/>
              <a:cxnLst/>
              <a:rect l="l" t="t" r="r" b="b"/>
              <a:pathLst>
                <a:path w="120000" h="2344420" extrusionOk="0">
                  <a:moveTo>
                    <a:pt x="0" y="0"/>
                  </a:moveTo>
                  <a:lnTo>
                    <a:pt x="0" y="2343912"/>
                  </a:lnTo>
                </a:path>
              </a:pathLst>
            </a:custGeom>
            <a:noFill/>
            <a:ln w="25400" cap="flat" cmpd="sng">
              <a:solidFill>
                <a:srgbClr val="375F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731" name="Google Shape;1731;p10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1703832" y="1920240"/>
              <a:ext cx="2257044" cy="20513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2" name="Google Shape;1732;p100"/>
            <p:cNvSpPr/>
            <p:nvPr/>
          </p:nvSpPr>
          <p:spPr>
            <a:xfrm>
              <a:off x="2766695" y="2243201"/>
              <a:ext cx="1407795" cy="793115"/>
            </a:xfrm>
            <a:custGeom>
              <a:avLst/>
              <a:gdLst/>
              <a:ahLst/>
              <a:cxnLst/>
              <a:rect l="l" t="t" r="r" b="b"/>
              <a:pathLst>
                <a:path w="1407795" h="793114" extrusionOk="0">
                  <a:moveTo>
                    <a:pt x="1407287" y="0"/>
                  </a:moveTo>
                  <a:lnTo>
                    <a:pt x="944499" y="0"/>
                  </a:lnTo>
                  <a:lnTo>
                    <a:pt x="0" y="792988"/>
                  </a:lnTo>
                </a:path>
              </a:pathLst>
            </a:custGeom>
            <a:noFill/>
            <a:ln w="25400" cap="flat" cmpd="sng">
              <a:solidFill>
                <a:srgbClr val="375F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3" name="Google Shape;1733;p100"/>
          <p:cNvSpPr txBox="1"/>
          <p:nvPr/>
        </p:nvSpPr>
        <p:spPr>
          <a:xfrm>
            <a:off x="781090" y="3148101"/>
            <a:ext cx="7023637" cy="200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0475" rIns="0" bIns="0" anchor="t" anchorCtr="0">
            <a:spAutoFit/>
          </a:bodyPr>
          <a:lstStyle/>
          <a:p>
            <a:pPr marL="0" marR="381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School Complex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1069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Evaluation de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447675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Quartier existant ainsi que deux bâtiments municipaux existants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marR="447675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Deux scénarios de rénovation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4" name="Google Shape;1734;p10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5" name="Google Shape;1735;p10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Google Shape;1740;p101"/>
          <p:cNvSpPr txBox="1">
            <a:spLocks noGrp="1"/>
          </p:cNvSpPr>
          <p:nvPr>
            <p:ph type="title" idx="4294967295"/>
          </p:nvPr>
        </p:nvSpPr>
        <p:spPr>
          <a:xfrm>
            <a:off x="2101166" y="656601"/>
            <a:ext cx="4239101" cy="62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772954" marR="3810" lvl="0" indent="-76390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/>
              <a:t>CENTRE HISTORIQUE DE ANO LIOSSIA</a:t>
            </a:r>
            <a:br>
              <a:rPr lang="fr-FR"/>
            </a:br>
            <a:r>
              <a:rPr lang="fr-FR"/>
              <a:t>MUNICIPALITE DE FYLIS</a:t>
            </a:r>
            <a:endParaRPr/>
          </a:p>
        </p:txBody>
      </p:sp>
      <p:pic>
        <p:nvPicPr>
          <p:cNvPr id="1741" name="Google Shape;1741;p1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83165" y="1182294"/>
            <a:ext cx="519788" cy="38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2" name="Google Shape;1742;p1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343" y="1167494"/>
            <a:ext cx="369188" cy="369188"/>
          </a:xfrm>
          <a:prstGeom prst="rect">
            <a:avLst/>
          </a:prstGeom>
          <a:noFill/>
          <a:ln>
            <a:noFill/>
          </a:ln>
        </p:spPr>
      </p:pic>
      <p:sp>
        <p:nvSpPr>
          <p:cNvPr id="1743" name="Google Shape;1743;p101"/>
          <p:cNvSpPr txBox="1"/>
          <p:nvPr/>
        </p:nvSpPr>
        <p:spPr>
          <a:xfrm>
            <a:off x="827531" y="2587670"/>
            <a:ext cx="6475422" cy="2620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476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Quartier</a:t>
            </a: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0.271 km</a:t>
            </a:r>
            <a:r>
              <a:rPr lang="fr-FR" sz="1350" b="1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	</a:t>
            </a: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1320 Habitants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76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Zone</a:t>
            </a: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360 bâtiments; </a:t>
            </a: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55% résidentiel 23% polyfonctionnel</a:t>
            </a: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22% non résidentiel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9528" marR="0" lvl="0" indent="0" algn="l" rtl="0">
              <a:lnSpc>
                <a:spcPct val="100000"/>
              </a:lnSpc>
              <a:spcBef>
                <a:spcPts val="814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fr-FR" sz="15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:  </a:t>
            </a: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Ressources économiques limitées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Char char="-"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Zone défavorisée avec des problèmes d’insécurité, ainsi que de bas revenus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Char char="-"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plupart des bâtiments sont anciens / inefficaces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Char char="-"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Réseaux d’infrastructure limités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-"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Traversée d'autoroute majeure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Char char="-"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problèmes de pollution de l’air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Char char="-"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Eclairage Public Inefficace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54906" marR="0" lvl="0" indent="-13287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Char char="-"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Rareté des espaces verts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4" name="Google Shape;1744;p10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6577" y="1786999"/>
            <a:ext cx="1625346" cy="701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5" name="Google Shape;1745;p10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13075" y="1786999"/>
            <a:ext cx="1625346" cy="701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6" name="Google Shape;1746;p10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20717" y="1789284"/>
            <a:ext cx="1657350" cy="701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7" name="Google Shape;1747;p10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960364" y="1786999"/>
            <a:ext cx="1625346" cy="701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102"/>
          <p:cNvSpPr txBox="1">
            <a:spLocks noGrp="1"/>
          </p:cNvSpPr>
          <p:nvPr>
            <p:ph type="title" idx="4294967295"/>
          </p:nvPr>
        </p:nvSpPr>
        <p:spPr>
          <a:xfrm>
            <a:off x="3425599" y="663189"/>
            <a:ext cx="2217420" cy="344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/>
              <a:t>VISION - SCENARIO</a:t>
            </a:r>
            <a:endParaRPr/>
          </a:p>
        </p:txBody>
      </p:sp>
      <p:sp>
        <p:nvSpPr>
          <p:cNvPr id="1753" name="Google Shape;1753;p102"/>
          <p:cNvSpPr txBox="1"/>
          <p:nvPr/>
        </p:nvSpPr>
        <p:spPr>
          <a:xfrm>
            <a:off x="1128169" y="1576007"/>
            <a:ext cx="6474898" cy="987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266700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Améliorer l'empreinte énergétique et carbone de la municipalité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marR="0" lvl="0" indent="-257175" algn="l" rtl="0">
              <a:lnSpc>
                <a:spcPct val="100000"/>
              </a:lnSpc>
              <a:spcBef>
                <a:spcPts val="79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Acquérir l'autonomie en énergie électrique et en eau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marR="0" lvl="0" indent="-257175" algn="l" rtl="0">
              <a:lnSpc>
                <a:spcPct val="100000"/>
              </a:lnSpc>
              <a:spcBef>
                <a:spcPts val="79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Revaloriser le centre historique ; Améliorer la vie des citoyens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marR="0" lvl="0" indent="-257175" algn="l" rtl="0">
              <a:lnSpc>
                <a:spcPct val="100000"/>
              </a:lnSpc>
              <a:spcBef>
                <a:spcPts val="79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Réduire le taux de chômage ainsi que la précarité énergétique des ménages</a:t>
            </a:r>
            <a:endParaRPr sz="15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4" name="Google Shape;1754;p102"/>
          <p:cNvSpPr txBox="1"/>
          <p:nvPr/>
        </p:nvSpPr>
        <p:spPr>
          <a:xfrm>
            <a:off x="812799" y="3432789"/>
            <a:ext cx="3039535" cy="217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Parties prenantes : Municipalité de Fylis;</a:t>
            </a:r>
            <a:endParaRPr sz="1350" b="1" i="0" u="none" strike="noStrike" cap="none">
              <a:solidFill>
                <a:srgbClr val="001F5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5" name="Google Shape;1755;p102"/>
          <p:cNvSpPr txBox="1"/>
          <p:nvPr/>
        </p:nvSpPr>
        <p:spPr>
          <a:xfrm>
            <a:off x="3757601" y="3432791"/>
            <a:ext cx="839800" cy="437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Attika </a:t>
            </a:r>
            <a:endParaRPr sz="1350" b="1" i="0" u="none" strike="noStrike" cap="none">
              <a:solidFill>
                <a:srgbClr val="001F5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Prefecture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6" name="Google Shape;1756;p102"/>
          <p:cNvSpPr txBox="1"/>
          <p:nvPr/>
        </p:nvSpPr>
        <p:spPr>
          <a:xfrm>
            <a:off x="4944769" y="3449724"/>
            <a:ext cx="1168165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 Departments Techniques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7" name="Google Shape;1757;p102"/>
          <p:cNvSpPr txBox="1"/>
          <p:nvPr/>
        </p:nvSpPr>
        <p:spPr>
          <a:xfrm>
            <a:off x="6476667" y="3525924"/>
            <a:ext cx="707231" cy="217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001F5F"/>
                </a:solidFill>
                <a:latin typeface="Calibri"/>
                <a:ea typeface="Calibri"/>
                <a:cs typeface="Calibri"/>
                <a:sym typeface="Calibri"/>
              </a:rPr>
              <a:t>Résidents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8" name="Google Shape;1758;p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1804" y="3861109"/>
            <a:ext cx="6589343" cy="837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9" name="Google Shape;1759;p10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3791" y="2593469"/>
            <a:ext cx="1080135" cy="810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0" name="Google Shape;1760;p10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69983" y="2618614"/>
            <a:ext cx="1080134" cy="810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1" name="Google Shape;1761;p10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32522" y="2599183"/>
            <a:ext cx="1080134" cy="829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2" name="Google Shape;1762;p10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01252" y="2618614"/>
            <a:ext cx="1080135" cy="810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3" name="Google Shape;1763;p10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239855" y="2599182"/>
            <a:ext cx="1349883" cy="8195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8" name="Google Shape;1768;p103"/>
          <p:cNvSpPr txBox="1"/>
          <p:nvPr/>
        </p:nvSpPr>
        <p:spPr>
          <a:xfrm>
            <a:off x="1230721" y="1308320"/>
            <a:ext cx="1410879" cy="668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Ressources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 données</a:t>
            </a:r>
            <a:endParaRPr sz="21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9" name="Google Shape;1769;p103"/>
          <p:cNvSpPr txBox="1"/>
          <p:nvPr/>
        </p:nvSpPr>
        <p:spPr>
          <a:xfrm>
            <a:off x="509616" y="2447835"/>
            <a:ext cx="4376044" cy="219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266700" marR="0" lvl="0" indent="-25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Audit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652939" lvl="0" indent="-25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Différents Services de la  Municipalité(exp. Service Technique)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52425" marR="802958" lvl="0" indent="0" algn="l" rtl="0">
              <a:lnSpc>
                <a:spcPct val="100000"/>
              </a:lnSpc>
              <a:spcBef>
                <a:spcPts val="34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Différentes Etudes, Plan d’éclairage Public,  Plan de Public Transport, cartes, Plans,  Factures d’eau et d’Electricité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0" lvl="0" indent="-257650" algn="l" rtl="0">
              <a:lnSpc>
                <a:spcPct val="11748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Station météo, station de pollution atmosphérique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272891" lvl="0" indent="-25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Données Statistiques (Autorité Grecque des Statistiques)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0" lvl="0" indent="-25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Certificat de Performance Energétique Grecque (EPC)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0" lvl="0" indent="-25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Participation citoyenne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66700" marR="0" lvl="0" indent="-257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Noto Sans Symbols"/>
              <a:buChar char="⮚"/>
            </a:pPr>
            <a:r>
              <a:rPr lang="fr-FR"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Consultation avec les experts locaux</a:t>
            </a:r>
            <a:endParaRPr sz="135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0" name="Google Shape;1770;p103"/>
          <p:cNvSpPr txBox="1">
            <a:spLocks noGrp="1"/>
          </p:cNvSpPr>
          <p:nvPr>
            <p:ph type="title" idx="4294967295"/>
          </p:nvPr>
        </p:nvSpPr>
        <p:spPr>
          <a:xfrm>
            <a:off x="3218473" y="674478"/>
            <a:ext cx="2758994" cy="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/>
              <a:t>PRINCIPAUX RESULTATS</a:t>
            </a:r>
            <a:endParaRPr/>
          </a:p>
        </p:txBody>
      </p:sp>
      <p:grpSp>
        <p:nvGrpSpPr>
          <p:cNvPr id="1771" name="Google Shape;1771;p103"/>
          <p:cNvGrpSpPr/>
          <p:nvPr/>
        </p:nvGrpSpPr>
        <p:grpSpPr>
          <a:xfrm>
            <a:off x="3218473" y="1138425"/>
            <a:ext cx="5759272" cy="4218666"/>
            <a:chOff x="3928871" y="1107947"/>
            <a:chExt cx="6559296" cy="4610101"/>
          </a:xfrm>
        </p:grpSpPr>
        <p:pic>
          <p:nvPicPr>
            <p:cNvPr id="1772" name="Google Shape;1772;p10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928871" y="1107947"/>
              <a:ext cx="1898777" cy="20499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3" name="Google Shape;1773;p10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123689" y="1303312"/>
              <a:ext cx="1329423" cy="14790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4" name="Google Shape;1774;p10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248143" y="2959608"/>
              <a:ext cx="3240024" cy="27584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5" name="Google Shape;1775;p10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736335" y="1429511"/>
              <a:ext cx="3233927" cy="275539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0" name="Google Shape;1780;p104"/>
          <p:cNvSpPr txBox="1">
            <a:spLocks noGrp="1"/>
          </p:cNvSpPr>
          <p:nvPr>
            <p:ph type="title" idx="4294967295"/>
          </p:nvPr>
        </p:nvSpPr>
        <p:spPr>
          <a:xfrm>
            <a:off x="2503714" y="661243"/>
            <a:ext cx="4299503" cy="379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PASSEPORT SNTool</a:t>
            </a:r>
            <a:endParaRPr sz="2400"/>
          </a:p>
        </p:txBody>
      </p:sp>
      <p:grpSp>
        <p:nvGrpSpPr>
          <p:cNvPr id="1781" name="Google Shape;1781;p104"/>
          <p:cNvGrpSpPr/>
          <p:nvPr/>
        </p:nvGrpSpPr>
        <p:grpSpPr>
          <a:xfrm>
            <a:off x="598714" y="1321832"/>
            <a:ext cx="8359724" cy="4577749"/>
            <a:chOff x="2625518" y="1243558"/>
            <a:chExt cx="7116015" cy="4888992"/>
          </a:xfrm>
        </p:grpSpPr>
        <p:pic>
          <p:nvPicPr>
            <p:cNvPr id="1782" name="Google Shape;1782;p10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625518" y="1280043"/>
              <a:ext cx="3551715" cy="481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3" name="Google Shape;1783;p10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784348" y="1438655"/>
              <a:ext cx="3054096" cy="43190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4" name="Google Shape;1784;p10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117335" y="1243558"/>
              <a:ext cx="3624198" cy="48889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5" name="Google Shape;1785;p10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312408" y="1438655"/>
              <a:ext cx="3054095" cy="431901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86" name="Google Shape;1786;p10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7" name="Google Shape;1787;p10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Google Shape;1792;p105"/>
          <p:cNvSpPr txBox="1">
            <a:spLocks noGrp="1"/>
          </p:cNvSpPr>
          <p:nvPr>
            <p:ph type="ctrTitle" idx="4294967295"/>
          </p:nvPr>
        </p:nvSpPr>
        <p:spPr>
          <a:xfrm>
            <a:off x="2810455" y="1632695"/>
            <a:ext cx="3102102" cy="6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1429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MERCI 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429" marR="0" lvl="0" indent="0" algn="ctr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votre attention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3" name="Google Shape;1793;p105"/>
          <p:cNvSpPr txBox="1"/>
          <p:nvPr/>
        </p:nvSpPr>
        <p:spPr>
          <a:xfrm>
            <a:off x="1884218" y="3848261"/>
            <a:ext cx="5975927" cy="517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fr-FR" sz="33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andrea.moro@iisbeitalia.org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4" name="Google Shape;1794;p10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5" name="Google Shape;1795;p10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0" y="858393"/>
            <a:ext cx="6858000" cy="5142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57251"/>
            <a:ext cx="1964816" cy="1307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3480" y="3890773"/>
            <a:ext cx="1205864" cy="1207007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1"/>
          <p:cNvSpPr txBox="1">
            <a:spLocks noGrp="1"/>
          </p:cNvSpPr>
          <p:nvPr>
            <p:ph type="title" idx="4294967295"/>
          </p:nvPr>
        </p:nvSpPr>
        <p:spPr>
          <a:xfrm>
            <a:off x="232562" y="3030606"/>
            <a:ext cx="1391084" cy="84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381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lang="fr-FR" sz="1800" b="0">
                <a:solidFill>
                  <a:srgbClr val="000000"/>
                </a:solidFill>
              </a:rPr>
              <a:t>SBTool Espagne  a été renommé</a:t>
            </a:r>
            <a:endParaRPr sz="1800"/>
          </a:p>
        </p:txBody>
      </p:sp>
      <p:sp>
        <p:nvSpPr>
          <p:cNvPr id="272" name="Google Shape;272;p1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1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5857" y="1029044"/>
            <a:ext cx="6465204" cy="4970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57250"/>
            <a:ext cx="1914524" cy="1343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1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0" y="957899"/>
            <a:ext cx="6858000" cy="504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57251"/>
            <a:ext cx="1964816" cy="1307591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3"/>
          <p:cNvSpPr txBox="1"/>
          <p:nvPr/>
        </p:nvSpPr>
        <p:spPr>
          <a:xfrm>
            <a:off x="103608" y="3028569"/>
            <a:ext cx="1965515" cy="84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381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L’équipe Française a  contribué au développement de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8905" y="3962277"/>
            <a:ext cx="1354920" cy="926966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14748" y="967804"/>
            <a:ext cx="6660585" cy="49508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7" name="Google Shape;297;p14"/>
          <p:cNvGrpSpPr/>
          <p:nvPr/>
        </p:nvGrpSpPr>
        <p:grpSpPr>
          <a:xfrm>
            <a:off x="0" y="857250"/>
            <a:ext cx="1968437" cy="1311209"/>
            <a:chOff x="0" y="0"/>
            <a:chExt cx="2624582" cy="1748278"/>
          </a:xfrm>
        </p:grpSpPr>
        <p:pic>
          <p:nvPicPr>
            <p:cNvPr id="298" name="Google Shape;298;p1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2619755" cy="17434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9" name="Google Shape;299;p14"/>
            <p:cNvSpPr/>
            <p:nvPr/>
          </p:nvSpPr>
          <p:spPr>
            <a:xfrm>
              <a:off x="762" y="758"/>
              <a:ext cx="2623820" cy="1747520"/>
            </a:xfrm>
            <a:custGeom>
              <a:avLst/>
              <a:gdLst/>
              <a:ahLst/>
              <a:cxnLst/>
              <a:rect l="l" t="t" r="r" b="b"/>
              <a:pathLst>
                <a:path w="2623820" h="1747520" extrusionOk="0">
                  <a:moveTo>
                    <a:pt x="0" y="1747396"/>
                  </a:moveTo>
                  <a:lnTo>
                    <a:pt x="2623756" y="1747396"/>
                  </a:lnTo>
                  <a:lnTo>
                    <a:pt x="2623756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0" name="Google Shape;300;p1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15"/>
          <p:cNvGrpSpPr/>
          <p:nvPr/>
        </p:nvGrpSpPr>
        <p:grpSpPr>
          <a:xfrm>
            <a:off x="13716" y="857250"/>
            <a:ext cx="9130283" cy="5142356"/>
            <a:chOff x="18288" y="0"/>
            <a:chExt cx="12173711" cy="6856474"/>
          </a:xfrm>
        </p:grpSpPr>
        <p:pic>
          <p:nvPicPr>
            <p:cNvPr id="307" name="Google Shape;307;p1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047999" y="0"/>
              <a:ext cx="9144000" cy="68564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1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8288" y="0"/>
              <a:ext cx="3029712" cy="151485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9" name="Google Shape;309;p1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16"/>
          <p:cNvGrpSpPr/>
          <p:nvPr/>
        </p:nvGrpSpPr>
        <p:grpSpPr>
          <a:xfrm>
            <a:off x="2116940" y="609601"/>
            <a:ext cx="7026972" cy="5391052"/>
            <a:chOff x="3048000" y="0"/>
            <a:chExt cx="9144000" cy="6858253"/>
          </a:xfrm>
        </p:grpSpPr>
        <p:sp>
          <p:nvSpPr>
            <p:cNvPr id="316" name="Google Shape;316;p16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 extrusionOk="0">
                  <a:moveTo>
                    <a:pt x="9144000" y="0"/>
                  </a:moveTo>
                  <a:lnTo>
                    <a:pt x="0" y="0"/>
                  </a:lnTo>
                  <a:lnTo>
                    <a:pt x="0" y="6856476"/>
                  </a:lnTo>
                  <a:lnTo>
                    <a:pt x="9144000" y="685647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6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 extrusionOk="0">
                  <a:moveTo>
                    <a:pt x="0" y="6856476"/>
                  </a:moveTo>
                  <a:lnTo>
                    <a:pt x="9144000" y="685647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6476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18" name="Google Shape;318;p1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19927" y="0"/>
              <a:ext cx="4914900" cy="68564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9" name="Google Shape;319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57250"/>
            <a:ext cx="1971674" cy="1255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9" y="2248280"/>
            <a:ext cx="1964816" cy="1307592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1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1920" y="111760"/>
            <a:ext cx="7752080" cy="566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"/>
            <a:ext cx="1615440" cy="1117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1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1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0932" y="283466"/>
            <a:ext cx="6858000" cy="51423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6" name="Google Shape;336;p18"/>
          <p:cNvGrpSpPr/>
          <p:nvPr/>
        </p:nvGrpSpPr>
        <p:grpSpPr>
          <a:xfrm>
            <a:off x="235709" y="864166"/>
            <a:ext cx="1733154" cy="1304325"/>
            <a:chOff x="762" y="758"/>
            <a:chExt cx="2623820" cy="1747520"/>
          </a:xfrm>
        </p:grpSpPr>
        <p:pic>
          <p:nvPicPr>
            <p:cNvPr id="337" name="Google Shape;337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81163" y="342974"/>
              <a:ext cx="1057428" cy="10575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8" name="Google Shape;338;p18"/>
            <p:cNvSpPr/>
            <p:nvPr/>
          </p:nvSpPr>
          <p:spPr>
            <a:xfrm>
              <a:off x="762" y="758"/>
              <a:ext cx="2623820" cy="1747520"/>
            </a:xfrm>
            <a:custGeom>
              <a:avLst/>
              <a:gdLst/>
              <a:ahLst/>
              <a:cxnLst/>
              <a:rect l="l" t="t" r="r" b="b"/>
              <a:pathLst>
                <a:path w="2623820" h="1747520" extrusionOk="0">
                  <a:moveTo>
                    <a:pt x="0" y="1747396"/>
                  </a:moveTo>
                  <a:lnTo>
                    <a:pt x="2623756" y="1747396"/>
                  </a:lnTo>
                  <a:lnTo>
                    <a:pt x="2623756" y="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39" name="Google Shape;339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9091" y="3610229"/>
            <a:ext cx="1307592" cy="1307591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8"/>
          <p:cNvSpPr txBox="1"/>
          <p:nvPr/>
        </p:nvSpPr>
        <p:spPr>
          <a:xfrm>
            <a:off x="193897" y="2588385"/>
            <a:ext cx="1813084" cy="84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381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L’équipe Japonaise a  contributé au développement de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7" name="Google Shape;347;p19"/>
          <p:cNvGrpSpPr/>
          <p:nvPr/>
        </p:nvGrpSpPr>
        <p:grpSpPr>
          <a:xfrm>
            <a:off x="1812206" y="280457"/>
            <a:ext cx="7153192" cy="5331800"/>
            <a:chOff x="3048000" y="1523"/>
            <a:chExt cx="9144000" cy="6856730"/>
          </a:xfrm>
        </p:grpSpPr>
        <p:sp>
          <p:nvSpPr>
            <p:cNvPr id="348" name="Google Shape;348;p19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 extrusionOk="0">
                  <a:moveTo>
                    <a:pt x="0" y="6856476"/>
                  </a:moveTo>
                  <a:lnTo>
                    <a:pt x="9144000" y="685647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6476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49" name="Google Shape;349;p1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135716" y="139334"/>
              <a:ext cx="7230360" cy="50238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0" name="Google Shape;350;p1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600444" y="2886455"/>
              <a:ext cx="5591556" cy="397154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51" name="Google Shape;351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8602" y="280457"/>
            <a:ext cx="1528278" cy="1030183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1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"/>
          <p:cNvSpPr txBox="1">
            <a:spLocks noGrp="1"/>
          </p:cNvSpPr>
          <p:nvPr>
            <p:ph type="title" idx="4294967295"/>
          </p:nvPr>
        </p:nvSpPr>
        <p:spPr>
          <a:xfrm>
            <a:off x="404698" y="599814"/>
            <a:ext cx="7108984" cy="37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>
                <a:latin typeface="Arial"/>
                <a:ea typeface="Arial"/>
                <a:cs typeface="Arial"/>
                <a:sym typeface="Arial"/>
              </a:rPr>
              <a:t>Origine de la </a:t>
            </a:r>
            <a:r>
              <a:rPr lang="fr-FR" sz="2400">
                <a:latin typeface="Arial"/>
                <a:ea typeface="Arial"/>
                <a:cs typeface="Arial"/>
                <a:sym typeface="Arial"/>
              </a:rPr>
              <a:t>Méthode </a:t>
            </a:r>
            <a:r>
              <a:rPr lang="fr-FR" sz="2400" b="0">
                <a:latin typeface="Arial"/>
                <a:ea typeface="Arial"/>
                <a:cs typeface="Arial"/>
                <a:sym typeface="Arial"/>
              </a:rPr>
              <a:t>SBE : </a:t>
            </a:r>
            <a:r>
              <a:rPr lang="fr-FR" sz="2400"/>
              <a:t>le Défi du Bâtiment Vert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4824223" y="1575244"/>
            <a:ext cx="3938111" cy="4223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213836" marR="209550" lvl="0" indent="-1429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 Processus de recherche qui a démarré en 1998 est coordonné par iiSBE (initiative internationale pour un environnement bâti durable)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3836" marR="209550" lvl="0" indent="-1429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endParaRPr sz="1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132874" lvl="0" indent="0" algn="ctr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rgbClr val="387A80"/>
                </a:solidFill>
                <a:latin typeface="Arial"/>
                <a:ea typeface="Arial"/>
                <a:cs typeface="Arial"/>
                <a:sym typeface="Arial"/>
              </a:rPr>
              <a:t>OBJECTIF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>
                <a:srgbClr val="000000"/>
              </a:buClr>
              <a:buSzPts val="1950"/>
              <a:buFont typeface="Arial"/>
              <a:buNone/>
            </a:pPr>
            <a:endParaRPr sz="19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3810" lvl="0" indent="-47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Développer une méthodologie transnationale open-source d'évaluation de la durabilité des bâtiments basée sur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3810" lvl="0" indent="-47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le principe de contextualisation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RESULTAT : </a:t>
            </a:r>
            <a:r>
              <a:rPr lang="fr-FR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SBTool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1055" y="1958340"/>
            <a:ext cx="1349883" cy="1436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2781" y="3828031"/>
            <a:ext cx="1566431" cy="65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0"/>
          <p:cNvSpPr txBox="1">
            <a:spLocks noGrp="1"/>
          </p:cNvSpPr>
          <p:nvPr>
            <p:ph type="title" idx="4294967295"/>
          </p:nvPr>
        </p:nvSpPr>
        <p:spPr>
          <a:xfrm>
            <a:off x="509624" y="1119989"/>
            <a:ext cx="3177283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lang="fr-FR" sz="2700">
                <a:latin typeface="Arial"/>
                <a:ea typeface="Arial"/>
                <a:cs typeface="Arial"/>
                <a:sym typeface="Arial"/>
              </a:rPr>
              <a:t>Structure Modulaire </a:t>
            </a:r>
            <a:endParaRPr sz="2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0"/>
          <p:cNvSpPr txBox="1"/>
          <p:nvPr/>
        </p:nvSpPr>
        <p:spPr>
          <a:xfrm>
            <a:off x="561784" y="2515171"/>
            <a:ext cx="1330642" cy="492923"/>
          </a:xfrm>
          <a:prstGeom prst="rect">
            <a:avLst/>
          </a:prstGeom>
          <a:solidFill>
            <a:srgbClr val="DBEDF4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213825" rIns="0" bIns="0" anchor="t" anchorCtr="0">
            <a:spAutoFit/>
          </a:bodyPr>
          <a:lstStyle/>
          <a:p>
            <a:pPr marL="21145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THEME A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0"/>
          <p:cNvSpPr txBox="1"/>
          <p:nvPr/>
        </p:nvSpPr>
        <p:spPr>
          <a:xfrm>
            <a:off x="2248853" y="2522029"/>
            <a:ext cx="1330642" cy="492923"/>
          </a:xfrm>
          <a:prstGeom prst="rect">
            <a:avLst/>
          </a:prstGeom>
          <a:solidFill>
            <a:srgbClr val="DBEDF4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213825" rIns="0" bIns="0" anchor="t" anchorCtr="0">
            <a:spAutoFit/>
          </a:bodyPr>
          <a:lstStyle/>
          <a:p>
            <a:pPr marL="20764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THEME B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20"/>
          <p:cNvSpPr txBox="1"/>
          <p:nvPr/>
        </p:nvSpPr>
        <p:spPr>
          <a:xfrm>
            <a:off x="3935921" y="2528887"/>
            <a:ext cx="1329690" cy="492923"/>
          </a:xfrm>
          <a:prstGeom prst="rect">
            <a:avLst/>
          </a:prstGeom>
          <a:solidFill>
            <a:srgbClr val="DBEDF4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213825" rIns="0" bIns="0" anchor="t" anchorCtr="0">
            <a:spAutoFit/>
          </a:bodyPr>
          <a:lstStyle/>
          <a:p>
            <a:pPr marL="20764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THEME C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20"/>
          <p:cNvSpPr txBox="1"/>
          <p:nvPr/>
        </p:nvSpPr>
        <p:spPr>
          <a:xfrm>
            <a:off x="5621845" y="2535745"/>
            <a:ext cx="1330642" cy="492923"/>
          </a:xfrm>
          <a:prstGeom prst="rect">
            <a:avLst/>
          </a:prstGeom>
          <a:solidFill>
            <a:srgbClr val="DBEDF4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213825" rIns="0" bIns="0" anchor="t" anchorCtr="0">
            <a:spAutoFit/>
          </a:bodyPr>
          <a:lstStyle/>
          <a:p>
            <a:pPr marL="209074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THEME D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20"/>
          <p:cNvSpPr txBox="1"/>
          <p:nvPr/>
        </p:nvSpPr>
        <p:spPr>
          <a:xfrm>
            <a:off x="7308914" y="2542603"/>
            <a:ext cx="1330642" cy="492923"/>
          </a:xfrm>
          <a:prstGeom prst="rect">
            <a:avLst/>
          </a:prstGeom>
          <a:solidFill>
            <a:srgbClr val="DBEDF4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213825" rIns="0" bIns="0" anchor="t" anchorCtr="0">
            <a:spAutoFit/>
          </a:bodyPr>
          <a:lstStyle/>
          <a:p>
            <a:pPr marL="132398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THEME (N)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20"/>
          <p:cNvSpPr txBox="1"/>
          <p:nvPr/>
        </p:nvSpPr>
        <p:spPr>
          <a:xfrm>
            <a:off x="905561" y="4205858"/>
            <a:ext cx="7185660" cy="563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1235869" marR="3810" lvl="0" indent="-122682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thèmes représentent des sujets généraux, reconnus comme pertinents pour évaluer la durabilité d'un bâtiment ou d'un quartier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2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2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1"/>
          <p:cNvSpPr txBox="1"/>
          <p:nvPr/>
        </p:nvSpPr>
        <p:spPr>
          <a:xfrm>
            <a:off x="458825" y="1591744"/>
            <a:ext cx="7827645" cy="3316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807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Thèmes: </a:t>
            </a:r>
            <a:r>
              <a:rPr lang="fr-FR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des thèmes généraux, reconnus comme pertinents pour évaluer la durabilité d'un bâtiment.</a:t>
            </a:r>
            <a:endParaRPr sz="18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Arial"/>
              <a:buNone/>
            </a:pPr>
            <a:endParaRPr sz="2025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Catégories: </a:t>
            </a:r>
            <a:r>
              <a:rPr lang="fr-FR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aspects particuliers des thèmes.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12"/>
              <a:buFont typeface="Arial"/>
              <a:buNone/>
            </a:pPr>
            <a:endParaRPr sz="1912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9525" marR="5239" lvl="0" indent="0" algn="just" rtl="0">
              <a:lnSpc>
                <a:spcPct val="106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Critère</a:t>
            </a:r>
            <a:r>
              <a:rPr lang="fr-FR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: chaque donnée d'évaluation est liée à un aspect spécifique de la catégorie à laquelle appartient le critère.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9525" marR="3810" lvl="0" indent="0" algn="just" rtl="0">
              <a:lnSpc>
                <a:spcPct val="1069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Indicateur</a:t>
            </a:r>
            <a:r>
              <a:rPr lang="fr-FR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: c’est une grandeur physique ou un scénario qualitatif qui permet de quantifier la performance par rapport au critère d'évaluation. Les indicateurs quantitatifs ont une unité de mesure.</a:t>
            </a:r>
            <a:endParaRPr sz="18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2" name="Google Shape;372;p21"/>
          <p:cNvSpPr txBox="1">
            <a:spLocks noGrp="1"/>
          </p:cNvSpPr>
          <p:nvPr>
            <p:ph type="title" idx="4294967295"/>
          </p:nvPr>
        </p:nvSpPr>
        <p:spPr>
          <a:xfrm>
            <a:off x="458825" y="683109"/>
            <a:ext cx="3468405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lang="fr-FR" sz="2700">
                <a:latin typeface="Arial"/>
                <a:ea typeface="Arial"/>
                <a:cs typeface="Arial"/>
                <a:sym typeface="Arial"/>
              </a:rPr>
              <a:t>Niveaux Hiérarchiques</a:t>
            </a:r>
            <a:endParaRPr sz="2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2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2"/>
          <p:cNvSpPr/>
          <p:nvPr/>
        </p:nvSpPr>
        <p:spPr>
          <a:xfrm>
            <a:off x="720165" y="466640"/>
            <a:ext cx="3655616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fr-FR"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Niveaux Hiérarchiques</a:t>
            </a:r>
            <a:endParaRPr sz="2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2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9285" y="974471"/>
            <a:ext cx="7057915" cy="470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oogle Shape;387;p23"/>
          <p:cNvGrpSpPr/>
          <p:nvPr/>
        </p:nvGrpSpPr>
        <p:grpSpPr>
          <a:xfrm>
            <a:off x="2039816" y="312827"/>
            <a:ext cx="5230117" cy="5349063"/>
            <a:chOff x="2039816" y="312828"/>
            <a:chExt cx="4798889" cy="4860742"/>
          </a:xfrm>
        </p:grpSpPr>
        <p:pic>
          <p:nvPicPr>
            <p:cNvPr id="388" name="Google Shape;388;p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31122" y="312828"/>
              <a:ext cx="4707583" cy="486074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9" name="Google Shape;389;p23"/>
            <p:cNvSpPr txBox="1"/>
            <p:nvPr/>
          </p:nvSpPr>
          <p:spPr>
            <a:xfrm>
              <a:off x="3616569" y="944439"/>
              <a:ext cx="1963615" cy="13176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une utilisation des terres et de la biodiversité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23"/>
            <p:cNvSpPr txBox="1"/>
            <p:nvPr/>
          </p:nvSpPr>
          <p:spPr>
            <a:xfrm>
              <a:off x="2432540" y="1888146"/>
              <a:ext cx="1160584" cy="13176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A.2 Zones Vertes Urbaines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23"/>
            <p:cNvSpPr txBox="1"/>
            <p:nvPr/>
          </p:nvSpPr>
          <p:spPr>
            <a:xfrm>
              <a:off x="3903786" y="1882284"/>
              <a:ext cx="1160584" cy="13176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A.1 Utilisation des sols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23"/>
            <p:cNvSpPr txBox="1"/>
            <p:nvPr/>
          </p:nvSpPr>
          <p:spPr>
            <a:xfrm>
              <a:off x="5498124" y="1811946"/>
              <a:ext cx="978875" cy="25487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A.3 Biodiversité et écosystèmes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23"/>
            <p:cNvSpPr txBox="1"/>
            <p:nvPr/>
          </p:nvSpPr>
          <p:spPr>
            <a:xfrm>
              <a:off x="2039816" y="381730"/>
              <a:ext cx="1160584" cy="13176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419BAD"/>
                  </a:solidFill>
                  <a:latin typeface="Calibri"/>
                  <a:ea typeface="Calibri"/>
                  <a:cs typeface="Calibri"/>
                  <a:sym typeface="Calibri"/>
                </a:rPr>
                <a:t>Exemple</a:t>
              </a:r>
              <a:endParaRPr sz="788" b="1" i="0" u="none" strike="noStrike" cap="none">
                <a:solidFill>
                  <a:srgbClr val="419BA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23"/>
            <p:cNvSpPr txBox="1"/>
            <p:nvPr/>
          </p:nvSpPr>
          <p:spPr>
            <a:xfrm>
              <a:off x="3915509" y="586884"/>
              <a:ext cx="1160584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Thème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23"/>
            <p:cNvSpPr txBox="1"/>
            <p:nvPr/>
          </p:nvSpPr>
          <p:spPr>
            <a:xfrm>
              <a:off x="3892064" y="1384053"/>
              <a:ext cx="1160584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Catégories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23"/>
            <p:cNvSpPr txBox="1"/>
            <p:nvPr/>
          </p:nvSpPr>
          <p:spPr>
            <a:xfrm>
              <a:off x="3909647" y="2245699"/>
              <a:ext cx="1160584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Critère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23"/>
            <p:cNvSpPr txBox="1"/>
            <p:nvPr/>
          </p:nvSpPr>
          <p:spPr>
            <a:xfrm>
              <a:off x="2467709" y="3570405"/>
              <a:ext cx="545122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3"/>
            <p:cNvSpPr txBox="1"/>
            <p:nvPr/>
          </p:nvSpPr>
          <p:spPr>
            <a:xfrm>
              <a:off x="3616571" y="3582129"/>
              <a:ext cx="545122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23"/>
            <p:cNvSpPr txBox="1"/>
            <p:nvPr/>
          </p:nvSpPr>
          <p:spPr>
            <a:xfrm>
              <a:off x="4812325" y="3570406"/>
              <a:ext cx="545122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23"/>
            <p:cNvSpPr txBox="1"/>
            <p:nvPr/>
          </p:nvSpPr>
          <p:spPr>
            <a:xfrm>
              <a:off x="6002218" y="3582129"/>
              <a:ext cx="545122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3"/>
            <p:cNvSpPr txBox="1"/>
            <p:nvPr/>
          </p:nvSpPr>
          <p:spPr>
            <a:xfrm>
              <a:off x="2350479" y="4836464"/>
              <a:ext cx="750275" cy="24871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Arial"/>
                  <a:ea typeface="Arial"/>
                  <a:cs typeface="Arial"/>
                  <a:sym typeface="Arial"/>
                </a:rPr>
                <a:t>Habitant/km²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23"/>
            <p:cNvSpPr txBox="1"/>
            <p:nvPr/>
          </p:nvSpPr>
          <p:spPr>
            <a:xfrm>
              <a:off x="3528646" y="4824769"/>
              <a:ext cx="750275" cy="14715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1" i="0" u="none" strike="noStrike" cap="none">
                  <a:solidFill>
                    <a:srgbClr val="FABF8E"/>
                  </a:solidFill>
                  <a:latin typeface="Arial"/>
                  <a:ea typeface="Arial"/>
                  <a:cs typeface="Arial"/>
                  <a:sym typeface="Arial"/>
                </a:rPr>
                <a:t>m3/m²</a:t>
              </a:r>
              <a:endParaRPr sz="900" b="1" i="0" u="none" strike="noStrike" cap="none">
                <a:solidFill>
                  <a:srgbClr val="FABF8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23"/>
            <p:cNvSpPr txBox="1"/>
            <p:nvPr/>
          </p:nvSpPr>
          <p:spPr>
            <a:xfrm>
              <a:off x="2145325" y="2849435"/>
              <a:ext cx="1160584" cy="28868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A.1.1 Densité Population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23"/>
            <p:cNvSpPr txBox="1"/>
            <p:nvPr/>
          </p:nvSpPr>
          <p:spPr>
            <a:xfrm>
              <a:off x="3499340" y="2855296"/>
              <a:ext cx="803032" cy="26770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A.1.2 Compacité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9525" marR="0" lvl="0" indent="0" algn="ctr" rtl="0">
                <a:lnSpc>
                  <a:spcPct val="100000"/>
                </a:lnSpc>
                <a:spcBef>
                  <a:spcPts val="68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Urbaine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23"/>
            <p:cNvSpPr txBox="1"/>
            <p:nvPr/>
          </p:nvSpPr>
          <p:spPr>
            <a:xfrm>
              <a:off x="4589585" y="2872880"/>
              <a:ext cx="984737" cy="26770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A.1.3 Homogénéité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9525" marR="0" lvl="0" indent="0" algn="ctr" rtl="0">
                <a:lnSpc>
                  <a:spcPct val="100000"/>
                </a:lnSpc>
                <a:spcBef>
                  <a:spcPts val="68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du tissu urbain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3"/>
            <p:cNvSpPr txBox="1"/>
            <p:nvPr/>
          </p:nvSpPr>
          <p:spPr>
            <a:xfrm>
              <a:off x="5773615" y="2872880"/>
              <a:ext cx="984737" cy="25487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A.1.4 Conservation des terres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23"/>
            <p:cNvSpPr txBox="1"/>
            <p:nvPr/>
          </p:nvSpPr>
          <p:spPr>
            <a:xfrm>
              <a:off x="2107225" y="3947071"/>
              <a:ext cx="1160584" cy="626374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densité de population dans les zones bâties (zone de voisinage moins le vert et le bleu)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23"/>
            <p:cNvSpPr txBox="1"/>
            <p:nvPr/>
          </p:nvSpPr>
          <p:spPr>
            <a:xfrm>
              <a:off x="3299210" y="3936180"/>
              <a:ext cx="1160584" cy="64140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rapport entre l'espace utilisable des bâtiments (volume) et l'espace urbain (surface)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23"/>
            <p:cNvSpPr txBox="1"/>
            <p:nvPr/>
          </p:nvSpPr>
          <p:spPr>
            <a:xfrm>
              <a:off x="4507525" y="3919859"/>
              <a:ext cx="1160584" cy="63138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pourcentage du périmètre de la zone directement adjacent aux zones urbanisées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3"/>
            <p:cNvSpPr txBox="1"/>
            <p:nvPr/>
          </p:nvSpPr>
          <p:spPr>
            <a:xfrm>
              <a:off x="5672296" y="3952516"/>
              <a:ext cx="1160584" cy="37798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855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valeur écologique du terrain avant l'aménagement</a:t>
              </a:r>
              <a:endParaRPr sz="788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1" name="Google Shape;411;p2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2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4"/>
          <p:cNvSpPr/>
          <p:nvPr/>
        </p:nvSpPr>
        <p:spPr>
          <a:xfrm>
            <a:off x="1102058" y="1402918"/>
            <a:ext cx="6021232" cy="322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4"/>
          <p:cNvSpPr/>
          <p:nvPr/>
        </p:nvSpPr>
        <p:spPr>
          <a:xfrm>
            <a:off x="1096100" y="1391398"/>
            <a:ext cx="4833669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24"/>
          <p:cNvSpPr txBox="1"/>
          <p:nvPr/>
        </p:nvSpPr>
        <p:spPr>
          <a:xfrm>
            <a:off x="531361" y="1123825"/>
            <a:ext cx="5657772" cy="424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Indicateurs Clés de Performance (KPIs):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socle d'indicateurs, </a:t>
            </a:r>
            <a:r>
              <a:rPr lang="fr-FR" sz="2000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obligatoire</a:t>
            </a: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dans tous les cas </a:t>
            </a:r>
            <a:endParaRPr sz="2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59204" marR="0" lvl="0" indent="-25920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Considérées comme des </a:t>
            </a: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exigences minimales </a:t>
            </a: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aborder la durabilité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9204" marR="0" lvl="0" indent="-25920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Défini et calculé selon </a:t>
            </a: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 procédures standardisées communes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59204" marR="0" lvl="0" indent="-259204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</a:pP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Permettre de </a:t>
            </a: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comparer</a:t>
            </a:r>
            <a:r>
              <a:rPr lang="fr-FR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sur une base commune - différents bâtiments, quartiers ou villes parmi les pays méditerranéens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24"/>
          <p:cNvSpPr/>
          <p:nvPr/>
        </p:nvSpPr>
        <p:spPr>
          <a:xfrm>
            <a:off x="0" y="80145"/>
            <a:ext cx="9144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fr-FR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SMC Indicateurs Clés de Performance</a:t>
            </a:r>
            <a:endParaRPr sz="3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2" name="Google Shape;422;p24"/>
          <p:cNvGrpSpPr/>
          <p:nvPr/>
        </p:nvGrpSpPr>
        <p:grpSpPr>
          <a:xfrm>
            <a:off x="5893738" y="1736998"/>
            <a:ext cx="3131526" cy="3146564"/>
            <a:chOff x="4879413" y="1896352"/>
            <a:chExt cx="4172316" cy="4172316"/>
          </a:xfrm>
        </p:grpSpPr>
        <p:sp>
          <p:nvSpPr>
            <p:cNvPr id="423" name="Google Shape;423;p24"/>
            <p:cNvSpPr/>
            <p:nvPr/>
          </p:nvSpPr>
          <p:spPr>
            <a:xfrm>
              <a:off x="4879413" y="1896352"/>
              <a:ext cx="4172316" cy="4172316"/>
            </a:xfrm>
            <a:prstGeom prst="heptagon">
              <a:avLst>
                <a:gd name="hf" fmla="val 102572"/>
                <a:gd name="vf" fmla="val 105210"/>
              </a:avLst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4" name="Google Shape;424;p24"/>
            <p:cNvGrpSpPr/>
            <p:nvPr/>
          </p:nvGrpSpPr>
          <p:grpSpPr>
            <a:xfrm>
              <a:off x="5153244" y="2295579"/>
              <a:ext cx="3671545" cy="3691052"/>
              <a:chOff x="3005138" y="1101725"/>
              <a:chExt cx="5167312" cy="4976813"/>
            </a:xfrm>
          </p:grpSpPr>
          <p:sp>
            <p:nvSpPr>
              <p:cNvPr id="425" name="Google Shape;425;p24"/>
              <p:cNvSpPr/>
              <p:nvPr/>
            </p:nvSpPr>
            <p:spPr>
              <a:xfrm>
                <a:off x="4914901" y="307340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24"/>
              <p:cNvSpPr/>
              <p:nvPr/>
            </p:nvSpPr>
            <p:spPr>
              <a:xfrm>
                <a:off x="5268914" y="2949575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24"/>
              <p:cNvSpPr/>
              <p:nvPr/>
            </p:nvSpPr>
            <p:spPr>
              <a:xfrm>
                <a:off x="4914901" y="343535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8" name="Google Shape;428;p24"/>
              <p:cNvSpPr/>
              <p:nvPr/>
            </p:nvSpPr>
            <p:spPr>
              <a:xfrm>
                <a:off x="5635625" y="3154363"/>
                <a:ext cx="261938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9" name="Google Shape;429;p24"/>
              <p:cNvSpPr/>
              <p:nvPr/>
            </p:nvSpPr>
            <p:spPr>
              <a:xfrm>
                <a:off x="5605464" y="3765550"/>
                <a:ext cx="261937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0" name="Google Shape;430;p24"/>
              <p:cNvSpPr/>
              <p:nvPr/>
            </p:nvSpPr>
            <p:spPr>
              <a:xfrm>
                <a:off x="5268914" y="332105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431;p24"/>
              <p:cNvSpPr/>
              <p:nvPr/>
            </p:nvSpPr>
            <p:spPr>
              <a:xfrm>
                <a:off x="5268914" y="368300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2" name="Google Shape;432;p24"/>
              <p:cNvSpPr/>
              <p:nvPr/>
            </p:nvSpPr>
            <p:spPr>
              <a:xfrm>
                <a:off x="5632450" y="2825750"/>
                <a:ext cx="261938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3" name="Google Shape;433;p24"/>
              <p:cNvSpPr/>
              <p:nvPr/>
            </p:nvSpPr>
            <p:spPr>
              <a:xfrm>
                <a:off x="5735639" y="3482975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" name="Google Shape;434;p24"/>
              <p:cNvSpPr/>
              <p:nvPr/>
            </p:nvSpPr>
            <p:spPr>
              <a:xfrm>
                <a:off x="5999164" y="3246438"/>
                <a:ext cx="261937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" name="Google Shape;435;p24"/>
              <p:cNvSpPr/>
              <p:nvPr/>
            </p:nvSpPr>
            <p:spPr>
              <a:xfrm>
                <a:off x="4146551" y="24209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" name="Google Shape;436;p24"/>
              <p:cNvSpPr/>
              <p:nvPr/>
            </p:nvSpPr>
            <p:spPr>
              <a:xfrm>
                <a:off x="4298951" y="25733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" name="Google Shape;437;p24"/>
              <p:cNvSpPr/>
              <p:nvPr/>
            </p:nvSpPr>
            <p:spPr>
              <a:xfrm>
                <a:off x="4451351" y="27257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" name="Google Shape;438;p24"/>
              <p:cNvSpPr/>
              <p:nvPr/>
            </p:nvSpPr>
            <p:spPr>
              <a:xfrm>
                <a:off x="4957763" y="26685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9" name="Google Shape;439;p24"/>
              <p:cNvSpPr/>
              <p:nvPr/>
            </p:nvSpPr>
            <p:spPr>
              <a:xfrm>
                <a:off x="3751263" y="15763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0" name="Google Shape;440;p24"/>
              <p:cNvSpPr/>
              <p:nvPr/>
            </p:nvSpPr>
            <p:spPr>
              <a:xfrm>
                <a:off x="3903663" y="17287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1" name="Google Shape;441;p24"/>
              <p:cNvSpPr/>
              <p:nvPr/>
            </p:nvSpPr>
            <p:spPr>
              <a:xfrm>
                <a:off x="4056063" y="18811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442;p24"/>
              <p:cNvSpPr/>
              <p:nvPr/>
            </p:nvSpPr>
            <p:spPr>
              <a:xfrm>
                <a:off x="4241801" y="162401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3" name="Google Shape;443;p24"/>
              <p:cNvSpPr/>
              <p:nvPr/>
            </p:nvSpPr>
            <p:spPr>
              <a:xfrm>
                <a:off x="4637089" y="11493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4" name="Google Shape;444;p24"/>
              <p:cNvSpPr/>
              <p:nvPr/>
            </p:nvSpPr>
            <p:spPr>
              <a:xfrm>
                <a:off x="4789489" y="13017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5" name="Google Shape;445;p24"/>
              <p:cNvSpPr/>
              <p:nvPr/>
            </p:nvSpPr>
            <p:spPr>
              <a:xfrm>
                <a:off x="4941889" y="14541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6" name="Google Shape;446;p24"/>
              <p:cNvSpPr/>
              <p:nvPr/>
            </p:nvSpPr>
            <p:spPr>
              <a:xfrm>
                <a:off x="5126038" y="11953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7" name="Google Shape;447;p24"/>
              <p:cNvSpPr/>
              <p:nvPr/>
            </p:nvSpPr>
            <p:spPr>
              <a:xfrm>
                <a:off x="5491164" y="16811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8" name="Google Shape;448;p24"/>
              <p:cNvSpPr/>
              <p:nvPr/>
            </p:nvSpPr>
            <p:spPr>
              <a:xfrm>
                <a:off x="5643564" y="18335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9" name="Google Shape;449;p24"/>
              <p:cNvSpPr/>
              <p:nvPr/>
            </p:nvSpPr>
            <p:spPr>
              <a:xfrm>
                <a:off x="5795964" y="19859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0" name="Google Shape;450;p24"/>
              <p:cNvSpPr/>
              <p:nvPr/>
            </p:nvSpPr>
            <p:spPr>
              <a:xfrm>
                <a:off x="5980113" y="17287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1" name="Google Shape;451;p24"/>
              <p:cNvSpPr/>
              <p:nvPr/>
            </p:nvSpPr>
            <p:spPr>
              <a:xfrm>
                <a:off x="6480176" y="18653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" name="Google Shape;452;p24"/>
              <p:cNvSpPr/>
              <p:nvPr/>
            </p:nvSpPr>
            <p:spPr>
              <a:xfrm>
                <a:off x="6632576" y="20177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" name="Google Shape;453;p24"/>
              <p:cNvSpPr/>
              <p:nvPr/>
            </p:nvSpPr>
            <p:spPr>
              <a:xfrm>
                <a:off x="6784976" y="21701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" name="Google Shape;454;p24"/>
              <p:cNvSpPr/>
              <p:nvPr/>
            </p:nvSpPr>
            <p:spPr>
              <a:xfrm>
                <a:off x="6970713" y="191293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" name="Google Shape;455;p24"/>
              <p:cNvSpPr/>
              <p:nvPr/>
            </p:nvSpPr>
            <p:spPr>
              <a:xfrm>
                <a:off x="6700838" y="27828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6" name="Google Shape;456;p24"/>
              <p:cNvSpPr/>
              <p:nvPr/>
            </p:nvSpPr>
            <p:spPr>
              <a:xfrm>
                <a:off x="6853238" y="29352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7" name="Google Shape;457;p24"/>
              <p:cNvSpPr/>
              <p:nvPr/>
            </p:nvSpPr>
            <p:spPr>
              <a:xfrm>
                <a:off x="7005638" y="30876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458;p24"/>
              <p:cNvSpPr/>
              <p:nvPr/>
            </p:nvSpPr>
            <p:spPr>
              <a:xfrm>
                <a:off x="7191376" y="283051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9" name="Google Shape;459;p24"/>
              <p:cNvSpPr/>
              <p:nvPr/>
            </p:nvSpPr>
            <p:spPr>
              <a:xfrm>
                <a:off x="6824663" y="35496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0" name="Google Shape;460;p24"/>
              <p:cNvSpPr/>
              <p:nvPr/>
            </p:nvSpPr>
            <p:spPr>
              <a:xfrm>
                <a:off x="6977063" y="36385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1" name="Google Shape;461;p24"/>
              <p:cNvSpPr/>
              <p:nvPr/>
            </p:nvSpPr>
            <p:spPr>
              <a:xfrm>
                <a:off x="7129463" y="38544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2" name="Google Shape;462;p24"/>
              <p:cNvSpPr/>
              <p:nvPr/>
            </p:nvSpPr>
            <p:spPr>
              <a:xfrm>
                <a:off x="7331076" y="3505200"/>
                <a:ext cx="220663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3" name="Google Shape;463;p24"/>
              <p:cNvSpPr/>
              <p:nvPr/>
            </p:nvSpPr>
            <p:spPr>
              <a:xfrm>
                <a:off x="5299076" y="2573338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4" name="Google Shape;464;p24"/>
              <p:cNvSpPr/>
              <p:nvPr/>
            </p:nvSpPr>
            <p:spPr>
              <a:xfrm>
                <a:off x="4830763" y="38068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5" name="Google Shape;465;p24"/>
              <p:cNvSpPr/>
              <p:nvPr/>
            </p:nvSpPr>
            <p:spPr>
              <a:xfrm>
                <a:off x="6562726" y="4238625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6" name="Google Shape;466;p24"/>
              <p:cNvSpPr/>
              <p:nvPr/>
            </p:nvSpPr>
            <p:spPr>
              <a:xfrm>
                <a:off x="6715126" y="4452939"/>
                <a:ext cx="219075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7" name="Google Shape;467;p24"/>
              <p:cNvSpPr/>
              <p:nvPr/>
            </p:nvSpPr>
            <p:spPr>
              <a:xfrm>
                <a:off x="6915151" y="410527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8" name="Google Shape;468;p24"/>
              <p:cNvSpPr/>
              <p:nvPr/>
            </p:nvSpPr>
            <p:spPr>
              <a:xfrm>
                <a:off x="6240464" y="5000625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9" name="Google Shape;469;p24"/>
              <p:cNvSpPr/>
              <p:nvPr/>
            </p:nvSpPr>
            <p:spPr>
              <a:xfrm>
                <a:off x="6392864" y="5214938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p24"/>
              <p:cNvSpPr/>
              <p:nvPr/>
            </p:nvSpPr>
            <p:spPr>
              <a:xfrm>
                <a:off x="6592888" y="486727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1" name="Google Shape;471;p24"/>
              <p:cNvSpPr/>
              <p:nvPr/>
            </p:nvSpPr>
            <p:spPr>
              <a:xfrm>
                <a:off x="6215063" y="55594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2" name="Google Shape;472;p24"/>
              <p:cNvSpPr/>
              <p:nvPr/>
            </p:nvSpPr>
            <p:spPr>
              <a:xfrm>
                <a:off x="6367463" y="57753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3" name="Google Shape;473;p24"/>
              <p:cNvSpPr/>
              <p:nvPr/>
            </p:nvSpPr>
            <p:spPr>
              <a:xfrm>
                <a:off x="6569076" y="5426075"/>
                <a:ext cx="220663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474;p24"/>
              <p:cNvSpPr/>
              <p:nvPr/>
            </p:nvSpPr>
            <p:spPr>
              <a:xfrm>
                <a:off x="5381626" y="531177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5" name="Google Shape;475;p24"/>
              <p:cNvSpPr/>
              <p:nvPr/>
            </p:nvSpPr>
            <p:spPr>
              <a:xfrm>
                <a:off x="5534026" y="552608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6" name="Google Shape;476;p24"/>
              <p:cNvSpPr/>
              <p:nvPr/>
            </p:nvSpPr>
            <p:spPr>
              <a:xfrm>
                <a:off x="5735638" y="51784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477;p24"/>
              <p:cNvSpPr/>
              <p:nvPr/>
            </p:nvSpPr>
            <p:spPr>
              <a:xfrm>
                <a:off x="3005138" y="28797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8" name="Google Shape;478;p24"/>
              <p:cNvSpPr/>
              <p:nvPr/>
            </p:nvSpPr>
            <p:spPr>
              <a:xfrm>
                <a:off x="3157538" y="30321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9" name="Google Shape;479;p24"/>
              <p:cNvSpPr/>
              <p:nvPr/>
            </p:nvSpPr>
            <p:spPr>
              <a:xfrm>
                <a:off x="3309938" y="31845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24"/>
              <p:cNvSpPr/>
              <p:nvPr/>
            </p:nvSpPr>
            <p:spPr>
              <a:xfrm>
                <a:off x="3495676" y="292735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1" name="Google Shape;481;p24"/>
              <p:cNvSpPr/>
              <p:nvPr/>
            </p:nvSpPr>
            <p:spPr>
              <a:xfrm>
                <a:off x="3414713" y="35496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2" name="Google Shape;482;p24"/>
              <p:cNvSpPr/>
              <p:nvPr/>
            </p:nvSpPr>
            <p:spPr>
              <a:xfrm>
                <a:off x="3567113" y="37020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3" name="Google Shape;483;p24"/>
              <p:cNvSpPr/>
              <p:nvPr/>
            </p:nvSpPr>
            <p:spPr>
              <a:xfrm>
                <a:off x="3719513" y="38544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4" name="Google Shape;484;p24"/>
              <p:cNvSpPr/>
              <p:nvPr/>
            </p:nvSpPr>
            <p:spPr>
              <a:xfrm>
                <a:off x="3903663" y="35956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5" name="Google Shape;485;p24"/>
              <p:cNvSpPr/>
              <p:nvPr/>
            </p:nvSpPr>
            <p:spPr>
              <a:xfrm>
                <a:off x="4449763" y="449580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6" name="Google Shape;486;p24"/>
              <p:cNvSpPr/>
              <p:nvPr/>
            </p:nvSpPr>
            <p:spPr>
              <a:xfrm>
                <a:off x="4271963" y="48402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7" name="Google Shape;487;p24"/>
              <p:cNvSpPr/>
              <p:nvPr/>
            </p:nvSpPr>
            <p:spPr>
              <a:xfrm>
                <a:off x="4424363" y="505460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8" name="Google Shape;488;p24"/>
              <p:cNvSpPr/>
              <p:nvPr/>
            </p:nvSpPr>
            <p:spPr>
              <a:xfrm>
                <a:off x="3440113" y="459105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489;p24"/>
              <p:cNvSpPr/>
              <p:nvPr/>
            </p:nvSpPr>
            <p:spPr>
              <a:xfrm>
                <a:off x="3592513" y="48069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0" name="Google Shape;490;p24"/>
              <p:cNvSpPr/>
              <p:nvPr/>
            </p:nvSpPr>
            <p:spPr>
              <a:xfrm>
                <a:off x="3794126" y="445928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1" name="Google Shape;491;p24"/>
              <p:cNvSpPr/>
              <p:nvPr/>
            </p:nvSpPr>
            <p:spPr>
              <a:xfrm>
                <a:off x="5859463" y="11017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492;p24"/>
              <p:cNvSpPr/>
              <p:nvPr/>
            </p:nvSpPr>
            <p:spPr>
              <a:xfrm>
                <a:off x="6011863" y="12541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3" name="Google Shape;493;p24"/>
              <p:cNvSpPr/>
              <p:nvPr/>
            </p:nvSpPr>
            <p:spPr>
              <a:xfrm>
                <a:off x="6164263" y="14065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4" name="Google Shape;494;p24"/>
              <p:cNvSpPr/>
              <p:nvPr/>
            </p:nvSpPr>
            <p:spPr>
              <a:xfrm>
                <a:off x="6348413" y="11493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5" name="Google Shape;495;p24"/>
              <p:cNvSpPr/>
              <p:nvPr/>
            </p:nvSpPr>
            <p:spPr>
              <a:xfrm>
                <a:off x="7297738" y="21224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6" name="Google Shape;496;p24"/>
              <p:cNvSpPr/>
              <p:nvPr/>
            </p:nvSpPr>
            <p:spPr>
              <a:xfrm>
                <a:off x="7450138" y="22748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7" name="Google Shape;497;p24"/>
              <p:cNvSpPr/>
              <p:nvPr/>
            </p:nvSpPr>
            <p:spPr>
              <a:xfrm>
                <a:off x="7602538" y="24272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8" name="Google Shape;498;p24"/>
              <p:cNvSpPr/>
              <p:nvPr/>
            </p:nvSpPr>
            <p:spPr>
              <a:xfrm>
                <a:off x="7602538" y="288290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9" name="Google Shape;499;p24"/>
              <p:cNvSpPr/>
              <p:nvPr/>
            </p:nvSpPr>
            <p:spPr>
              <a:xfrm>
                <a:off x="7593014" y="33194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500;p24"/>
              <p:cNvSpPr/>
              <p:nvPr/>
            </p:nvSpPr>
            <p:spPr>
              <a:xfrm>
                <a:off x="7531101" y="43418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1" name="Google Shape;501;p24"/>
              <p:cNvSpPr/>
              <p:nvPr/>
            </p:nvSpPr>
            <p:spPr>
              <a:xfrm>
                <a:off x="7732713" y="39941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2" name="Google Shape;502;p24"/>
              <p:cNvSpPr/>
              <p:nvPr/>
            </p:nvSpPr>
            <p:spPr>
              <a:xfrm>
                <a:off x="7951788" y="3452814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3" name="Google Shape;503;p24"/>
              <p:cNvSpPr/>
              <p:nvPr/>
            </p:nvSpPr>
            <p:spPr>
              <a:xfrm>
                <a:off x="4640263" y="565467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4" name="Google Shape;504;p24"/>
              <p:cNvSpPr/>
              <p:nvPr/>
            </p:nvSpPr>
            <p:spPr>
              <a:xfrm>
                <a:off x="4792663" y="58689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5" name="Google Shape;505;p24"/>
              <p:cNvSpPr/>
              <p:nvPr/>
            </p:nvSpPr>
            <p:spPr>
              <a:xfrm>
                <a:off x="4994276" y="552132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6" name="Google Shape;506;p24"/>
              <p:cNvSpPr/>
              <p:nvPr/>
            </p:nvSpPr>
            <p:spPr>
              <a:xfrm>
                <a:off x="5260976" y="435610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" name="Google Shape;507;p24"/>
              <p:cNvSpPr/>
              <p:nvPr/>
            </p:nvSpPr>
            <p:spPr>
              <a:xfrm>
                <a:off x="5413376" y="457200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508;p24"/>
              <p:cNvSpPr/>
              <p:nvPr/>
            </p:nvSpPr>
            <p:spPr>
              <a:xfrm>
                <a:off x="5614988" y="422275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9" name="Google Shape;509;p24"/>
              <p:cNvSpPr/>
              <p:nvPr/>
            </p:nvSpPr>
            <p:spPr>
              <a:xfrm>
                <a:off x="5237163" y="49164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0" name="Google Shape;510;p24"/>
              <p:cNvSpPr/>
              <p:nvPr/>
            </p:nvSpPr>
            <p:spPr>
              <a:xfrm>
                <a:off x="5591176" y="47831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1" name="Google Shape;511;p24"/>
              <p:cNvSpPr/>
              <p:nvPr/>
            </p:nvSpPr>
            <p:spPr>
              <a:xfrm>
                <a:off x="4367213" y="34559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117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12" name="Google Shape;512;p2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2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5"/>
          <p:cNvSpPr txBox="1"/>
          <p:nvPr/>
        </p:nvSpPr>
        <p:spPr>
          <a:xfrm>
            <a:off x="137465" y="5679872"/>
            <a:ext cx="124301" cy="1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rPr lang="fr-FR" sz="825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23</a:t>
            </a:r>
            <a:endParaRPr sz="825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25"/>
          <p:cNvSpPr txBox="1"/>
          <p:nvPr/>
        </p:nvSpPr>
        <p:spPr>
          <a:xfrm>
            <a:off x="1736612" y="1823560"/>
            <a:ext cx="5415915" cy="25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4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rgbClr val="CC9900"/>
                </a:solidFill>
                <a:latin typeface="Arial"/>
                <a:ea typeface="Arial"/>
                <a:cs typeface="Arial"/>
                <a:sym typeface="Arial"/>
              </a:rPr>
              <a:t>SBTool: 8 issues – 25 categories – 80 criteria – 17 KPIs</a:t>
            </a:r>
            <a:endParaRPr sz="1612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20" name="Google Shape;520;p25"/>
          <p:cNvGraphicFramePr/>
          <p:nvPr/>
        </p:nvGraphicFramePr>
        <p:xfrm>
          <a:off x="72871" y="1727200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{7A7A560B-5B28-44B8-B7BB-FDDE2C3F5A0A}</a:tableStyleId>
              </a:tblPr>
              <a:tblGrid>
                <a:gridCol w="1134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9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6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3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3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37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87400">
                <a:tc>
                  <a:txBody>
                    <a:bodyPr/>
                    <a:lstStyle/>
                    <a:p>
                      <a:pPr marL="38735" marR="41275" lvl="0" indent="6350" algn="l" rtl="0">
                        <a:lnSpc>
                          <a:spcPct val="11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8735" marR="41275" lvl="0" indent="6350" algn="l" rtl="0">
                        <a:lnSpc>
                          <a:spcPct val="111500"/>
                        </a:lnSpc>
                        <a:spcBef>
                          <a:spcPts val="4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</a:rPr>
                        <a:t>Régénération et développement du site, design urbain et infrastructure</a:t>
                      </a:r>
                      <a:endParaRPr sz="800" b="1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2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17475" lvl="0" indent="30163" algn="l" rtl="0">
                        <a:lnSpc>
                          <a:spcPct val="11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 -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</a:rPr>
                        <a:t>Consommation d'énergie et de ressources</a:t>
                      </a:r>
                      <a:endParaRPr sz="800" b="1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81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6286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</a:rPr>
                        <a:t>Charges environnementales</a:t>
                      </a:r>
                      <a:endParaRPr sz="800" b="1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06679" lvl="0" indent="-33338" algn="l" rtl="0">
                        <a:lnSpc>
                          <a:spcPct val="11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  -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Qualité de l'environnement intérieur</a:t>
                      </a:r>
                      <a:endParaRPr sz="800" b="1" u="none" strike="noStrike" cap="non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81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 -Qualité du Service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186690" lvl="0" indent="-85090" algn="l" rtl="0">
                        <a:lnSpc>
                          <a:spcPct val="11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800"/>
                        <a:buFont typeface="Calibri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 - </a:t>
                      </a:r>
                      <a:r>
                        <a:rPr lang="fr-FR" sz="800" b="1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Aspects sociaux, culturels et perceptuels</a:t>
                      </a:r>
                      <a:endParaRPr sz="1400" u="none" strike="noStrike" cap="none"/>
                    </a:p>
                    <a:p>
                      <a:pPr marL="176213" marR="186690" lvl="0" indent="0" algn="l" rtl="0">
                        <a:lnSpc>
                          <a:spcPct val="111400"/>
                        </a:lnSpc>
                        <a:spcBef>
                          <a:spcPts val="71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274955" marR="186690" lvl="0" indent="-85090" algn="l" rtl="0">
                        <a:lnSpc>
                          <a:spcPct val="111400"/>
                        </a:lnSpc>
                        <a:spcBef>
                          <a:spcPts val="71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81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176213" marR="182880" lvl="0" indent="-23812" algn="l" rtl="0">
                        <a:lnSpc>
                          <a:spcPct val="11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 – Coût et Aspects Economiques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81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00330" lvl="0" indent="-30163" algn="l" rtl="0">
                        <a:lnSpc>
                          <a:spcPct val="11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r-FR" sz="8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 - Adaptation aux Changements Climatiques</a:t>
                      </a:r>
                      <a:endParaRPr sz="8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81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E8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700"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A1 -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Sélection du site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B1 - Energie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C1 -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Les émissions de gaz à effet de serre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D1 -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Qualité de l'air intérieur et de la ventilation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E1 - Contrôlabilité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F1 – Aspects Sociaux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G1 -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Coût et économie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H1 -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Action climatique : augmentation de la température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A2 – Développement du Site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9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B2 –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Pointe de consommation électrique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9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422909" lvl="0" indent="0" algn="l" rtl="0">
                        <a:lnSpc>
                          <a:spcPct val="114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 </a:t>
                      </a:r>
                      <a:r>
                        <a:rPr lang="fr-FR" sz="8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Autres émissions atmosphériques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85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337185" lvl="0" indent="0" algn="l" rtl="0">
                        <a:lnSpc>
                          <a:spcPct val="114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D2 -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Température de l'air et humidité relative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85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Optimisation et Maintien des performances d'exploitation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F2 - Perception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9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248920" lvl="0" indent="0" algn="l" rtl="0">
                        <a:lnSpc>
                          <a:spcPct val="114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H2 -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Action climatique </a:t>
                      </a: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inondation pluviale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85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B3 - Matériaux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 – Déchets Solides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D3 -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Lumière du jour et éclairage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H3 -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Action climatique </a:t>
                      </a: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</a:t>
                      </a:r>
                      <a:endParaRPr sz="1400" u="none" strike="noStrike" cap="none"/>
                    </a:p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inondation fluviale et côtière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9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B4 -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Utilisation de l'eau potable, des eaux pluviales et des eaux grises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D4 -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Bruit et Acoustique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H4 -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Action climatique </a:t>
                      </a: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</a:t>
                      </a:r>
                      <a:br>
                        <a:rPr lang="fr-FR" sz="800" u="none" strike="noStrike" cap="none"/>
                      </a:b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sécheresse</a:t>
                      </a:r>
                      <a:endParaRPr sz="1400" u="none" strike="noStrike" cap="none"/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D5 – Pollution Electromagnetique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8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H5 -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Action climatique </a:t>
                      </a: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</a:t>
                      </a:r>
                      <a:endParaRPr sz="1400" u="none" strike="noStrike" cap="none"/>
                    </a:p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Exposition au feu</a:t>
                      </a:r>
                      <a:endParaRPr sz="7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095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H6 - </a:t>
                      </a:r>
                      <a:r>
                        <a:rPr lang="fr-FR" sz="7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Action climatique </a:t>
                      </a:r>
                      <a:r>
                        <a:rPr lang="fr-FR" sz="7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action du vent</a:t>
                      </a:r>
                      <a:endParaRPr sz="7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633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21" name="Google Shape;52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10475" y="532791"/>
            <a:ext cx="660654" cy="544067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25"/>
          <p:cNvSpPr txBox="1">
            <a:spLocks noGrp="1"/>
          </p:cNvSpPr>
          <p:nvPr>
            <p:ph type="title" idx="4294967295"/>
          </p:nvPr>
        </p:nvSpPr>
        <p:spPr>
          <a:xfrm>
            <a:off x="72871" y="508358"/>
            <a:ext cx="5794529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None/>
            </a:pPr>
            <a:r>
              <a:rPr lang="fr-FR" sz="27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SB</a:t>
            </a:r>
            <a:r>
              <a:rPr lang="fr-FR" sz="2700" b="1">
                <a:solidFill>
                  <a:srgbClr val="205867"/>
                </a:solidFill>
                <a:latin typeface="Arial"/>
                <a:ea typeface="Arial"/>
                <a:cs typeface="Arial"/>
                <a:sym typeface="Arial"/>
              </a:rPr>
              <a:t>Tool</a:t>
            </a:r>
            <a:r>
              <a:rPr lang="fr-FR" sz="27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700" b="1">
                <a:solidFill>
                  <a:srgbClr val="205867"/>
                </a:solidFill>
                <a:latin typeface="Arial"/>
                <a:ea typeface="Arial"/>
                <a:cs typeface="Arial"/>
                <a:sym typeface="Arial"/>
              </a:rPr>
              <a:t>–</a:t>
            </a:r>
            <a:r>
              <a:rPr lang="fr-FR" sz="27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700" b="1">
                <a:solidFill>
                  <a:srgbClr val="205867"/>
                </a:solidFill>
                <a:latin typeface="Arial"/>
                <a:ea typeface="Arial"/>
                <a:cs typeface="Arial"/>
                <a:sym typeface="Arial"/>
              </a:rPr>
              <a:t>A L’échelle du bâtiment</a:t>
            </a:r>
            <a:endParaRPr sz="2700" b="1">
              <a:solidFill>
                <a:srgbClr val="2058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25"/>
          <p:cNvSpPr txBox="1"/>
          <p:nvPr/>
        </p:nvSpPr>
        <p:spPr>
          <a:xfrm>
            <a:off x="1717498" y="1102593"/>
            <a:ext cx="631398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>
                <a:solidFill>
                  <a:srgbClr val="CC9900"/>
                </a:solidFill>
                <a:latin typeface="Calibri"/>
                <a:ea typeface="Calibri"/>
                <a:cs typeface="Calibri"/>
                <a:sym typeface="Calibri"/>
              </a:rPr>
              <a:t>SBTool: 8 Thèmes – 25 Catégories – 80 Critères – 17 KPIs</a:t>
            </a:r>
            <a:endParaRPr sz="2000" b="1" i="1" u="none" strike="noStrike" cap="none">
              <a:solidFill>
                <a:srgbClr val="CC99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p2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2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26"/>
          <p:cNvSpPr txBox="1"/>
          <p:nvPr/>
        </p:nvSpPr>
        <p:spPr>
          <a:xfrm>
            <a:off x="1990058" y="1785714"/>
            <a:ext cx="5899573" cy="25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4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rgbClr val="205867"/>
                </a:solidFill>
                <a:latin typeface="Arial"/>
                <a:ea typeface="Arial"/>
                <a:cs typeface="Arial"/>
                <a:sym typeface="Arial"/>
              </a:rPr>
              <a:t>SNTool: 10 Thèmes – 43 catégories – 133 critères – 14 KPIs</a:t>
            </a:r>
            <a:endParaRPr sz="1612" b="0" i="0" u="none" strike="noStrike" cap="none">
              <a:solidFill>
                <a:srgbClr val="2058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31" name="Google Shape;531;p26"/>
          <p:cNvGraphicFramePr/>
          <p:nvPr/>
        </p:nvGraphicFramePr>
        <p:xfrm>
          <a:off x="73151" y="2471190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{7A7A560B-5B28-44B8-B7BB-FDDE2C3F5A0A}</a:tableStyleId>
              </a:tblPr>
              <a:tblGrid>
                <a:gridCol w="1034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6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6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2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08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417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6300">
                <a:tc>
                  <a:txBody>
                    <a:bodyPr/>
                    <a:lstStyle/>
                    <a:p>
                      <a:pPr marL="365125" marR="214629" lvl="0" indent="-150495" algn="l" rtl="0">
                        <a:lnSpc>
                          <a:spcPct val="11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- Utilisation des terres et biodiversité</a:t>
                      </a:r>
                      <a:endParaRPr sz="600" b="1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43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0386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 - Energie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- Eau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 – Déchets Solides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889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 – Qualité Environmentale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437515" marR="147320" lvl="0" indent="-290830" algn="l" rtl="0">
                        <a:lnSpc>
                          <a:spcPct val="11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 - Transport et mobilité</a:t>
                      </a:r>
                      <a:endParaRPr sz="600" b="1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43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 – Aspects Socialux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 - Economie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69850" marR="65405" lvl="0" indent="154940" algn="l" rtl="0">
                        <a:lnSpc>
                          <a:spcPct val="11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 - Changement  Climatique :  Atténuation et Adaptation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43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 - Gouvernance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37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600"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A1 – Utilisation des Sols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B1 - Infrastructure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Energétique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Infrastructures hydrauliques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D1 –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Infrastructure de Collecte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 déchets solides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 – Qualité de l’air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1 - Performances du service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 la mobilité 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Accessibilité (personnes handicapées)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H1 – Performance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économique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Atténuation du changement climatique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L1 – Aménagement Urbain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A2 – Zones vertes urbaines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Consommations d'énergie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Consommation d'eau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Gestion des ordures solides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E2 - Bruit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F2 – Mobilité verte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G2 - Logement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endParaRPr sz="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H2 - Emploi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Adaptation à l’action du climat : vagues de chaleur et augmentation de la température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284480" lvl="0" indent="0" algn="l" rtl="0">
                        <a:lnSpc>
                          <a:spcPct val="117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Gestion et implication communautaire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85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600"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A3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– Biodiversité et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écosystèmes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B3 – Energie Renouvelable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Gestion des effluents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Exposition aux GES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Sécurité de la mobilité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Disponibilité  des installations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 des services privés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H3 - Innovation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I3 - Adaptation  à  l’action: climatique :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inondation pluviale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Exploitation des bâtiments publics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E4 – Impacts Environmentaux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F4 -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Morphologie urbaine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 transport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G4 - Education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H4 - Infrastructure TIC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I4 - Adaptation  à  l’action: climatique :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inondations fluviales et côtières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G5 -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L'inclusion sociale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I5 - Adaptation  à  l’action climatique: sécheresse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G6 - Sécurité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4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I6 - Adaptation à l’aléa climatique :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Incendies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G7 - Santé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33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I7 – Aléa Climatique :  Vent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33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G8 – Sécurité Alimentaire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33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G9 -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Culture et patrimoine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33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G10 - Perception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33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532" name="Google Shape;532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7320" y="546300"/>
            <a:ext cx="876680" cy="547925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26"/>
          <p:cNvSpPr txBox="1">
            <a:spLocks noGrp="1"/>
          </p:cNvSpPr>
          <p:nvPr>
            <p:ph type="title" idx="4294967295"/>
          </p:nvPr>
        </p:nvSpPr>
        <p:spPr>
          <a:xfrm>
            <a:off x="73151" y="607704"/>
            <a:ext cx="5270317" cy="440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None/>
            </a:pPr>
            <a:r>
              <a:rPr lang="fr-FR" sz="27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SN</a:t>
            </a:r>
            <a:r>
              <a:rPr lang="fr-FR" sz="2700" b="1">
                <a:solidFill>
                  <a:srgbClr val="205867"/>
                </a:solidFill>
                <a:latin typeface="Arial"/>
                <a:ea typeface="Arial"/>
                <a:cs typeface="Arial"/>
                <a:sym typeface="Arial"/>
              </a:rPr>
              <a:t>Tool</a:t>
            </a:r>
            <a:r>
              <a:rPr lang="fr-FR" sz="2700"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fr-FR" sz="2700" b="1">
                <a:solidFill>
                  <a:srgbClr val="205867"/>
                </a:solidFill>
                <a:latin typeface="Arial"/>
                <a:ea typeface="Arial"/>
                <a:cs typeface="Arial"/>
                <a:sym typeface="Arial"/>
              </a:rPr>
              <a:t>A l’échelle du quartier</a:t>
            </a:r>
            <a:endParaRPr sz="2700" b="1">
              <a:solidFill>
                <a:srgbClr val="205867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7"/>
          <p:cNvSpPr txBox="1"/>
          <p:nvPr/>
        </p:nvSpPr>
        <p:spPr>
          <a:xfrm>
            <a:off x="137465" y="5679872"/>
            <a:ext cx="124301" cy="1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r>
              <a:rPr lang="fr-FR" sz="825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sz="825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27"/>
          <p:cNvSpPr txBox="1"/>
          <p:nvPr/>
        </p:nvSpPr>
        <p:spPr>
          <a:xfrm>
            <a:off x="1516379" y="2078698"/>
            <a:ext cx="5910189" cy="260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19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SCTool: 10 Thèmes – 39 catégories – 99 critères – 10 KPIs</a:t>
            </a:r>
            <a:endParaRPr sz="1612" b="0" i="0" u="none" strike="noStrike" cap="none">
              <a:solidFill>
                <a:srgbClr val="76923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0" name="Google Shape;540;p27"/>
          <p:cNvGraphicFramePr/>
          <p:nvPr/>
        </p:nvGraphicFramePr>
        <p:xfrm>
          <a:off x="114301" y="2729962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{7A7A560B-5B28-44B8-B7BB-FDDE2C3F5A0A}</a:tableStyleId>
              </a:tblPr>
              <a:tblGrid>
                <a:gridCol w="87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3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2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27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06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48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9650">
                <a:tc>
                  <a:txBody>
                    <a:bodyPr/>
                    <a:lstStyle/>
                    <a:p>
                      <a:pPr marL="176213" marR="212725" lvl="0" indent="0" algn="l" rtl="0">
                        <a:lnSpc>
                          <a:spcPct val="11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- Utilisation des terres et biodiversité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8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 - Energie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- Eau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 – Déchets Solides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8826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 – Qualité Environnementale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433069" marR="145415" lvl="0" indent="-287654" algn="l" rtl="0">
                        <a:lnSpc>
                          <a:spcPct val="11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 - Transport et mobilité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8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 – Aspects Sociaux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 - Economie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64135" lvl="0" indent="153035" algn="l" rtl="0">
                        <a:lnSpc>
                          <a:spcPct val="11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 - Changement  Climatique :  Atténuation et Adaptation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528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fr-FR" sz="600" b="1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 - Gouvernance</a:t>
                      </a:r>
                      <a:endParaRPr sz="6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755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400"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A1 - Utilisation des Terres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Calibri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B1 –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Infrastructure Energétique</a:t>
                      </a:r>
                      <a:endParaRPr sz="1400" u="none" strike="noStrike" cap="none"/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C1 –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Infrastructures hydrauliques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Infrastructure de Collecte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 déchets solides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E1 - Qualité de l’air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 Performances du service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 la mobilité 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Accessibilité (personnes handicapées)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Performance  économique</a:t>
                      </a:r>
                      <a:endParaRPr sz="1400" u="none" strike="noStrike" cap="none"/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I1 -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Atténuation du changement climatique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L1 - Aménagement Urbain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A2 - Zones vertes urbaines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Consommations d'énergie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Consommation d'eau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83185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Gestion des ordures solides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E2 - Bruit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F2 - Mobilité verte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G2 - Logement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endParaRPr sz="6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H2 - Emploi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Adaptation à l’action du climat : vagues de chaleur et augmentation de la température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281940" lvl="0" indent="0" algn="l" rtl="0">
                        <a:lnSpc>
                          <a:spcPct val="110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L2 -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Gestion et implication communautaire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715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950"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Biodiversité et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écosystèmes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B3 - Energie Renouvelable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Gestion des effluents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Exposition aux GES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Sécurité de la mobilité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Disponibilité  des installations </a:t>
                      </a:r>
                      <a:endParaRPr sz="1400" u="none" strike="noStrike" cap="none"/>
                    </a:p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 des services privés</a:t>
                      </a:r>
                      <a:endParaRPr sz="5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H3 - Innovation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I3 - Adaptation  à  l’action: climatique :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inondation pluviale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L3 -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Exploitation des bâtiments publics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G4 - Education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H4 – Infrastructure TIC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I4 - Adaptation  à  l’action: climatique :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inondations fluviales et côtières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L4 -Equité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G5 -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L'inclusion sociale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I5 - Adaptation  à  l’action climatique: sécheresse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G6 -Sécurité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457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I6 - Adaptation à l’aléa climatique : </a:t>
                      </a:r>
                      <a:r>
                        <a:rPr lang="fr-FR" sz="5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Incendies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425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1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G7 - Santé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162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2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65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r>
                        <a:rPr lang="fr-FR" sz="5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G8 - Sécurité Alimentaire</a:t>
                      </a:r>
                      <a:endParaRPr sz="5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810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500"/>
                        <a:buFont typeface="Arial"/>
                        <a:buNone/>
                      </a:pPr>
                      <a:endParaRPr sz="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3D3D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541" name="Google Shape;54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43316" y="552450"/>
            <a:ext cx="900684" cy="577215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27"/>
          <p:cNvSpPr txBox="1">
            <a:spLocks noGrp="1"/>
          </p:cNvSpPr>
          <p:nvPr>
            <p:ph type="title" idx="4294967295"/>
          </p:nvPr>
        </p:nvSpPr>
        <p:spPr>
          <a:xfrm>
            <a:off x="177801" y="415941"/>
            <a:ext cx="5186679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700"/>
              <a:buFont typeface="Arial"/>
              <a:buNone/>
            </a:pPr>
            <a:r>
              <a:rPr lang="fr-FR" sz="27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SC</a:t>
            </a:r>
            <a:r>
              <a:rPr lang="fr-FR" sz="27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Tool – A l’échelle de la ville</a:t>
            </a:r>
            <a:endParaRPr sz="2700" b="1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28"/>
          <p:cNvSpPr txBox="1">
            <a:spLocks noGrp="1"/>
          </p:cNvSpPr>
          <p:nvPr>
            <p:ph type="title" idx="4294967295"/>
          </p:nvPr>
        </p:nvSpPr>
        <p:spPr>
          <a:xfrm>
            <a:off x="246100" y="398131"/>
            <a:ext cx="1544479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</a:pPr>
            <a:r>
              <a:rPr lang="fr-FR" sz="2700">
                <a:latin typeface="Arial"/>
                <a:ea typeface="Arial"/>
                <a:cs typeface="Arial"/>
                <a:sym typeface="Arial"/>
              </a:rPr>
              <a:t>Structure</a:t>
            </a:r>
            <a:endParaRPr sz="270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48" name="Google Shape;548;p28"/>
          <p:cNvGraphicFramePr/>
          <p:nvPr/>
        </p:nvGraphicFramePr>
        <p:xfrm>
          <a:off x="2588375" y="1099144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{7A7A560B-5B28-44B8-B7BB-FDDE2C3F5A0A}</a:tableStyleId>
              </a:tblPr>
              <a:tblGrid>
                <a:gridCol w="401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475">
                <a:tc>
                  <a:txBody>
                    <a:bodyPr/>
                    <a:lstStyle/>
                    <a:p>
                      <a:pPr marL="1333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fr-FR" sz="14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6675" marB="0">
                    <a:solidFill>
                      <a:srgbClr val="9BC2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fr-FR" sz="14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Aspects Sociaux</a:t>
                      </a:r>
                      <a:endParaRPr sz="1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1900" marB="0"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00">
                <a:tc>
                  <a:txBody>
                    <a:bodyPr/>
                    <a:lstStyle/>
                    <a:p>
                      <a:pPr marL="1333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fr-FR" sz="12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7625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fr-FR" sz="12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Accessibilité et sécurité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2850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E1.1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88100" marB="0"/>
                </a:tc>
                <a:tc>
                  <a:txBody>
                    <a:bodyPr/>
                    <a:lstStyle/>
                    <a:p>
                      <a:pPr marL="321310" marR="55372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Trottoirs et entrées aux bâtiments conçus pour l'accès des personnes handicapées physiques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237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1818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E1.2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1818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Accessibilité sans obstacle au quartier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E1.3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Facilité d'accès et d'utilisation des transports publics pour les personnes handicapées physiques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E1.4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Mesure de sécurité objective/subjective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200">
                <a:tc>
                  <a:txBody>
                    <a:bodyPr/>
                    <a:lstStyle/>
                    <a:p>
                      <a:pPr marL="1333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fr-FR" sz="12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8100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fr-FR" sz="12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Services de circulation et de mobilité</a:t>
                      </a:r>
                      <a:endParaRPr sz="12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2850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E2.1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810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Performance des transports publics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810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E2.2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Disponibilité du service de covoiturage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E2.3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Mesures pour limiter la circulation des voitures et des camions traversant la zone locale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E2.4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Qualité du réseau piétonnier et cyclable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E2.5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454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Disponibilité de parkings à vélos abrités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200">
                <a:tc>
                  <a:txBody>
                    <a:bodyPr/>
                    <a:lstStyle/>
                    <a:p>
                      <a:pPr marL="1333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fr-FR" sz="12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E3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8575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fr-FR" sz="12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Services de Communication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33350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3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E3.1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8575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227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Disponibilité d'un réseau de communication haut débit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8575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8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lvl="0" indent="0" algn="l" rtl="0">
                        <a:lnSpc>
                          <a:spcPct val="15227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E3.2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marR="0" lvl="0" indent="0" algn="l" rtl="0">
                        <a:lnSpc>
                          <a:spcPct val="152272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r-FR" sz="1100" u="none" strike="noStrike" cap="none"/>
                        <a:t>Accès à un réseau de communication haut débit</a:t>
                      </a:r>
                      <a:endParaRPr sz="11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549" name="Google Shape;549;p28"/>
          <p:cNvGrpSpPr/>
          <p:nvPr/>
        </p:nvGrpSpPr>
        <p:grpSpPr>
          <a:xfrm>
            <a:off x="1981991" y="1172532"/>
            <a:ext cx="485775" cy="247174"/>
            <a:chOff x="2928366" y="1698498"/>
            <a:chExt cx="647700" cy="329565"/>
          </a:xfrm>
        </p:grpSpPr>
        <p:sp>
          <p:nvSpPr>
            <p:cNvPr id="550" name="Google Shape;550;p28"/>
            <p:cNvSpPr/>
            <p:nvPr/>
          </p:nvSpPr>
          <p:spPr>
            <a:xfrm>
              <a:off x="2928366" y="1698498"/>
              <a:ext cx="647700" cy="329565"/>
            </a:xfrm>
            <a:custGeom>
              <a:avLst/>
              <a:gdLst/>
              <a:ahLst/>
              <a:cxnLst/>
              <a:rect l="l" t="t" r="r" b="b"/>
              <a:pathLst>
                <a:path w="647700" h="329564" extrusionOk="0">
                  <a:moveTo>
                    <a:pt x="483107" y="0"/>
                  </a:moveTo>
                  <a:lnTo>
                    <a:pt x="483107" y="82296"/>
                  </a:lnTo>
                  <a:lnTo>
                    <a:pt x="0" y="82296"/>
                  </a:lnTo>
                  <a:lnTo>
                    <a:pt x="0" y="246887"/>
                  </a:lnTo>
                  <a:lnTo>
                    <a:pt x="483107" y="246887"/>
                  </a:lnTo>
                  <a:lnTo>
                    <a:pt x="483107" y="329184"/>
                  </a:lnTo>
                  <a:lnTo>
                    <a:pt x="647699" y="164591"/>
                  </a:lnTo>
                  <a:lnTo>
                    <a:pt x="483107" y="0"/>
                  </a:lnTo>
                  <a:close/>
                </a:path>
              </a:pathLst>
            </a:custGeom>
            <a:solidFill>
              <a:srgbClr val="94373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28"/>
            <p:cNvSpPr/>
            <p:nvPr/>
          </p:nvSpPr>
          <p:spPr>
            <a:xfrm>
              <a:off x="2928366" y="1698498"/>
              <a:ext cx="647700" cy="329565"/>
            </a:xfrm>
            <a:custGeom>
              <a:avLst/>
              <a:gdLst/>
              <a:ahLst/>
              <a:cxnLst/>
              <a:rect l="l" t="t" r="r" b="b"/>
              <a:pathLst>
                <a:path w="647700" h="329564" extrusionOk="0">
                  <a:moveTo>
                    <a:pt x="0" y="82296"/>
                  </a:moveTo>
                  <a:lnTo>
                    <a:pt x="483107" y="82296"/>
                  </a:lnTo>
                  <a:lnTo>
                    <a:pt x="483107" y="0"/>
                  </a:lnTo>
                  <a:lnTo>
                    <a:pt x="647699" y="164591"/>
                  </a:lnTo>
                  <a:lnTo>
                    <a:pt x="483107" y="329184"/>
                  </a:lnTo>
                  <a:lnTo>
                    <a:pt x="483107" y="246887"/>
                  </a:lnTo>
                  <a:lnTo>
                    <a:pt x="0" y="246887"/>
                  </a:lnTo>
                  <a:lnTo>
                    <a:pt x="0" y="82296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2" name="Google Shape;552;p28"/>
          <p:cNvGrpSpPr/>
          <p:nvPr/>
        </p:nvGrpSpPr>
        <p:grpSpPr>
          <a:xfrm>
            <a:off x="1989253" y="3112692"/>
            <a:ext cx="487745" cy="253194"/>
            <a:chOff x="2914604" y="3957128"/>
            <a:chExt cx="650327" cy="337592"/>
          </a:xfrm>
        </p:grpSpPr>
        <p:sp>
          <p:nvSpPr>
            <p:cNvPr id="553" name="Google Shape;553;p28"/>
            <p:cNvSpPr/>
            <p:nvPr/>
          </p:nvSpPr>
          <p:spPr>
            <a:xfrm>
              <a:off x="2914604" y="3957128"/>
              <a:ext cx="647700" cy="330835"/>
            </a:xfrm>
            <a:custGeom>
              <a:avLst/>
              <a:gdLst/>
              <a:ahLst/>
              <a:cxnLst/>
              <a:rect l="l" t="t" r="r" b="b"/>
              <a:pathLst>
                <a:path w="647700" h="330835" extrusionOk="0">
                  <a:moveTo>
                    <a:pt x="0" y="82676"/>
                  </a:moveTo>
                  <a:lnTo>
                    <a:pt x="482345" y="82676"/>
                  </a:lnTo>
                  <a:lnTo>
                    <a:pt x="482345" y="0"/>
                  </a:lnTo>
                  <a:lnTo>
                    <a:pt x="647699" y="165353"/>
                  </a:lnTo>
                  <a:lnTo>
                    <a:pt x="482345" y="330707"/>
                  </a:lnTo>
                  <a:lnTo>
                    <a:pt x="482345" y="248031"/>
                  </a:lnTo>
                  <a:lnTo>
                    <a:pt x="0" y="248031"/>
                  </a:lnTo>
                  <a:lnTo>
                    <a:pt x="0" y="82676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28"/>
            <p:cNvSpPr/>
            <p:nvPr/>
          </p:nvSpPr>
          <p:spPr>
            <a:xfrm>
              <a:off x="2917232" y="3963885"/>
              <a:ext cx="647699" cy="330835"/>
            </a:xfrm>
            <a:custGeom>
              <a:avLst/>
              <a:gdLst/>
              <a:ahLst/>
              <a:cxnLst/>
              <a:rect l="l" t="t" r="r" b="b"/>
              <a:pathLst>
                <a:path w="647700" h="330835" extrusionOk="0">
                  <a:moveTo>
                    <a:pt x="482345" y="0"/>
                  </a:moveTo>
                  <a:lnTo>
                    <a:pt x="482345" y="82676"/>
                  </a:lnTo>
                  <a:lnTo>
                    <a:pt x="0" y="82676"/>
                  </a:lnTo>
                  <a:lnTo>
                    <a:pt x="0" y="248031"/>
                  </a:lnTo>
                  <a:lnTo>
                    <a:pt x="482345" y="248031"/>
                  </a:lnTo>
                  <a:lnTo>
                    <a:pt x="482345" y="330707"/>
                  </a:lnTo>
                  <a:lnTo>
                    <a:pt x="647699" y="165353"/>
                  </a:lnTo>
                  <a:lnTo>
                    <a:pt x="482345" y="0"/>
                  </a:lnTo>
                  <a:close/>
                </a:path>
              </a:pathLst>
            </a:custGeom>
            <a:solidFill>
              <a:srgbClr val="E6B8B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5" name="Google Shape;555;p28"/>
          <p:cNvSpPr/>
          <p:nvPr/>
        </p:nvSpPr>
        <p:spPr>
          <a:xfrm>
            <a:off x="1955965" y="3643843"/>
            <a:ext cx="485775" cy="248126"/>
          </a:xfrm>
          <a:custGeom>
            <a:avLst/>
            <a:gdLst/>
            <a:ahLst/>
            <a:cxnLst/>
            <a:rect l="l" t="t" r="r" b="b"/>
            <a:pathLst>
              <a:path w="647700" h="330835" extrusionOk="0">
                <a:moveTo>
                  <a:pt x="0" y="82676"/>
                </a:moveTo>
                <a:lnTo>
                  <a:pt x="482345" y="82676"/>
                </a:lnTo>
                <a:lnTo>
                  <a:pt x="482345" y="0"/>
                </a:lnTo>
                <a:lnTo>
                  <a:pt x="647700" y="165353"/>
                </a:lnTo>
                <a:lnTo>
                  <a:pt x="482345" y="330707"/>
                </a:lnTo>
                <a:lnTo>
                  <a:pt x="482345" y="248030"/>
                </a:lnTo>
                <a:lnTo>
                  <a:pt x="0" y="248030"/>
                </a:lnTo>
                <a:lnTo>
                  <a:pt x="0" y="82676"/>
                </a:lnTo>
                <a:close/>
              </a:path>
            </a:pathLst>
          </a:custGeom>
          <a:noFill/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28"/>
          <p:cNvSpPr txBox="1"/>
          <p:nvPr/>
        </p:nvSpPr>
        <p:spPr>
          <a:xfrm>
            <a:off x="1040867" y="1099144"/>
            <a:ext cx="665279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THEME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28"/>
          <p:cNvSpPr txBox="1"/>
          <p:nvPr/>
        </p:nvSpPr>
        <p:spPr>
          <a:xfrm>
            <a:off x="923638" y="2938455"/>
            <a:ext cx="972916" cy="973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CATEGORIE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6"/>
              </a:spcBef>
              <a:spcAft>
                <a:spcPts val="0"/>
              </a:spcAft>
              <a:buClr>
                <a:srgbClr val="000000"/>
              </a:buClr>
              <a:buSzPts val="1762"/>
              <a:buFont typeface="Arial"/>
              <a:buNone/>
            </a:pPr>
            <a:endParaRPr sz="1762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001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CRITERE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2" name="Google Shape;562;p29"/>
          <p:cNvGraphicFramePr/>
          <p:nvPr/>
        </p:nvGraphicFramePr>
        <p:xfrm>
          <a:off x="332431" y="1436973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{7A7A560B-5B28-44B8-B7BB-FDDE2C3F5A0A}</a:tableStyleId>
              </a:tblPr>
              <a:tblGrid>
                <a:gridCol w="1234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0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8775">
                <a:tc>
                  <a:txBody>
                    <a:bodyPr/>
                    <a:lstStyle/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CRITERE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0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DESIGNATION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0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INDICATEUR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0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685165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1" u="none" strike="noStrike" cap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UNITE DE  MESURE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0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9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138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C2.2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Efficacité dans l'utilisation de l'eau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8989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Volume d'eau fourni moins le volume d'eau utilisée divisé par le volume total d'eau fourni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0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540" marR="0" lvl="0" indent="0" algn="ctr" rtl="0">
                        <a:lnSpc>
                          <a:spcPct val="100000"/>
                        </a:lnSpc>
                        <a:spcBef>
                          <a:spcPts val="138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%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7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E1.2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9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Concentration des Particules en suspension (PM10)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525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234315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Nombre de jours au cours d'une année pendant lesquels la concentration de (PM10) dépasse la limite quotidienne</a:t>
                      </a:r>
                      <a:endParaRPr sz="1400" u="none" strike="noStrike" cap="none"/>
                    </a:p>
                    <a:p>
                      <a:pPr marL="92075" marR="234315" lvl="0" indent="0" algn="l" rtl="0">
                        <a:lnSpc>
                          <a:spcPct val="100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15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525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8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127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jours/année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95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66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914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B2.1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59563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Consommation totale d'énergie thermique pour l'exploitation du bâtiment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29525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27559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Consommation d'énergie thermique finale totale annuelle agrégée par surface au sol utile intérieure agrégée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143825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635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kWh/m²/année</a:t>
                      </a:r>
                      <a:endParaRPr sz="15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63" name="Google Shape;563;p29"/>
          <p:cNvSpPr txBox="1">
            <a:spLocks noGrp="1"/>
          </p:cNvSpPr>
          <p:nvPr>
            <p:ph type="title" idx="4294967295"/>
          </p:nvPr>
        </p:nvSpPr>
        <p:spPr>
          <a:xfrm>
            <a:off x="396392" y="417593"/>
            <a:ext cx="3623158" cy="379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6128"/>
              </a:buClr>
              <a:buSzPts val="2400"/>
              <a:buFont typeface="Arial"/>
              <a:buNone/>
            </a:pPr>
            <a:r>
              <a:rPr lang="fr-FR" sz="2400">
                <a:solidFill>
                  <a:srgbClr val="4F6128"/>
                </a:solidFill>
                <a:latin typeface="Arial"/>
                <a:ea typeface="Arial"/>
                <a:cs typeface="Arial"/>
                <a:sym typeface="Arial"/>
              </a:rPr>
              <a:t>Critères et Indicateurs</a:t>
            </a:r>
            <a:endParaRPr sz="2400">
              <a:solidFill>
                <a:srgbClr val="4F612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"/>
          <p:cNvSpPr txBox="1">
            <a:spLocks noGrp="1"/>
          </p:cNvSpPr>
          <p:nvPr>
            <p:ph type="title" idx="4294967295"/>
          </p:nvPr>
        </p:nvSpPr>
        <p:spPr>
          <a:xfrm>
            <a:off x="1043189" y="615774"/>
            <a:ext cx="6490952" cy="96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None/>
            </a:pPr>
            <a:r>
              <a:rPr lang="fr-FR" sz="3000"/>
              <a:t>Méthode </a:t>
            </a:r>
            <a:r>
              <a:rPr lang="fr-FR" sz="3000" b="0"/>
              <a:t>SBE</a:t>
            </a:r>
            <a:endParaRPr sz="300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/>
              <a:t>PRINCIPE DU CADRE GÉNÉRIQUE</a:t>
            </a:r>
            <a:endParaRPr sz="3000"/>
          </a:p>
        </p:txBody>
      </p:sp>
      <p:sp>
        <p:nvSpPr>
          <p:cNvPr id="151" name="Google Shape;151;p3"/>
          <p:cNvSpPr txBox="1"/>
          <p:nvPr/>
        </p:nvSpPr>
        <p:spPr>
          <a:xfrm>
            <a:off x="976694" y="1827757"/>
            <a:ext cx="7501890" cy="3639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3800" rIns="0" bIns="0" anchor="t" anchorCtr="0">
            <a:spAutoFit/>
          </a:bodyPr>
          <a:lstStyle/>
          <a:p>
            <a:pPr marL="2381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Cadre générique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381" marR="0" lvl="0" indent="0" algn="ctr" rtl="0">
              <a:lnSpc>
                <a:spcPct val="100000"/>
              </a:lnSpc>
              <a:spcBef>
                <a:spcPts val="581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système générique d'évaluation multicritères pour évaluer la performance de durabilité de l'environnement bâti.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049" marR="3810" lvl="0" indent="0" algn="ctr" rtl="0">
              <a:lnSpc>
                <a:spcPct val="100000"/>
              </a:lnSpc>
              <a:spcBef>
                <a:spcPts val="506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sng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Non opérationnel, pour être utilisé, le cadre générique</a:t>
            </a:r>
            <a:r>
              <a:rPr lang="fr-FR" sz="2100" b="1" i="0" u="sng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100" b="1" i="0" u="sng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049" marR="3810" lvl="0" indent="0" algn="ctr" rtl="0">
              <a:lnSpc>
                <a:spcPct val="100000"/>
              </a:lnSpc>
              <a:spcBef>
                <a:spcPts val="506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sng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doit être contextualisé</a:t>
            </a:r>
            <a:r>
              <a:rPr lang="fr-FR" sz="2100" b="0" i="0" u="sng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90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Outils  National / Régional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3" marR="0" lvl="0" indent="0" algn="ctr" rtl="0">
              <a:lnSpc>
                <a:spcPct val="100000"/>
              </a:lnSpc>
              <a:spcBef>
                <a:spcPts val="503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Systèmes d'évaluation multicritères opérationnels.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3" marR="0" lvl="0" indent="0" algn="ctr" rtl="0">
              <a:lnSpc>
                <a:spcPct val="100000"/>
              </a:lnSpc>
              <a:spcBef>
                <a:spcPts val="503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Dérivé du cadre générique commun à travers un processus de contextualisation.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Google Shape;569;p30" descr="Immagine che contiene mappa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42576" y="1316114"/>
            <a:ext cx="2861936" cy="4050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70" name="Google Shape;570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489" y="1316114"/>
            <a:ext cx="2861936" cy="4050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71" name="Google Shape;571;p30" descr="Immagine che contiene mappa&#10;&#10;Descrizione generata automa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1032" y="1316114"/>
            <a:ext cx="2861936" cy="40500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72" name="Google Shape;572;p30"/>
          <p:cNvSpPr/>
          <p:nvPr/>
        </p:nvSpPr>
        <p:spPr>
          <a:xfrm>
            <a:off x="1905001" y="3254087"/>
            <a:ext cx="893618" cy="2840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30"/>
          <p:cNvSpPr/>
          <p:nvPr/>
        </p:nvSpPr>
        <p:spPr>
          <a:xfrm>
            <a:off x="4949537" y="3254086"/>
            <a:ext cx="893618" cy="2840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30"/>
          <p:cNvSpPr/>
          <p:nvPr/>
        </p:nvSpPr>
        <p:spPr>
          <a:xfrm>
            <a:off x="7965199" y="3254086"/>
            <a:ext cx="893618" cy="284018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30"/>
          <p:cNvSpPr txBox="1"/>
          <p:nvPr/>
        </p:nvSpPr>
        <p:spPr>
          <a:xfrm>
            <a:off x="1385929" y="3920143"/>
            <a:ext cx="1533117" cy="3794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 intégré et méthodologie d'évaluation pour les villes durables dans les pays Méditerranées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30"/>
          <p:cNvSpPr txBox="1"/>
          <p:nvPr/>
        </p:nvSpPr>
        <p:spPr>
          <a:xfrm>
            <a:off x="4281529" y="3990481"/>
            <a:ext cx="1533117" cy="3794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 intégré et méthodologie d'évaluation pour les villes durables dans les pays Méditerranées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30"/>
          <p:cNvSpPr txBox="1"/>
          <p:nvPr/>
        </p:nvSpPr>
        <p:spPr>
          <a:xfrm>
            <a:off x="7282637" y="3967035"/>
            <a:ext cx="1533117" cy="3794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 intégré et méthodologie d'évaluation pour les villes durables dans les pays Méditerranées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30"/>
          <p:cNvSpPr txBox="1"/>
          <p:nvPr/>
        </p:nvSpPr>
        <p:spPr>
          <a:xfrm>
            <a:off x="1637975" y="3703266"/>
            <a:ext cx="1316241" cy="13604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 de construction durable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30"/>
          <p:cNvSpPr txBox="1"/>
          <p:nvPr/>
        </p:nvSpPr>
        <p:spPr>
          <a:xfrm>
            <a:off x="4433929" y="3673958"/>
            <a:ext cx="1316241" cy="13604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 de quartier durable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30"/>
          <p:cNvSpPr txBox="1"/>
          <p:nvPr/>
        </p:nvSpPr>
        <p:spPr>
          <a:xfrm>
            <a:off x="7728115" y="3679820"/>
            <a:ext cx="1046609" cy="13320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outils de la ville durable</a:t>
            </a:r>
            <a:endParaRPr sz="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3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3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1"/>
          <p:cNvSpPr/>
          <p:nvPr/>
        </p:nvSpPr>
        <p:spPr>
          <a:xfrm>
            <a:off x="3545886" y="4995174"/>
            <a:ext cx="2376264" cy="1005576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p31"/>
          <p:cNvSpPr txBox="1">
            <a:spLocks noGrp="1"/>
          </p:cNvSpPr>
          <p:nvPr>
            <p:ph type="title"/>
          </p:nvPr>
        </p:nvSpPr>
        <p:spPr>
          <a:xfrm>
            <a:off x="589347" y="531990"/>
            <a:ext cx="4516053" cy="613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fr-FR" sz="3200">
                <a:solidFill>
                  <a:srgbClr val="245665"/>
                </a:solidFill>
                <a:latin typeface="Arial"/>
                <a:ea typeface="Arial"/>
                <a:cs typeface="Arial"/>
                <a:sym typeface="Arial"/>
              </a:rPr>
              <a:t>Description des Critères</a:t>
            </a:r>
            <a:endParaRPr sz="3200">
              <a:solidFill>
                <a:srgbClr val="2456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0" name="Google Shape;590;p31"/>
          <p:cNvGrpSpPr/>
          <p:nvPr/>
        </p:nvGrpSpPr>
        <p:grpSpPr>
          <a:xfrm>
            <a:off x="589347" y="1437325"/>
            <a:ext cx="8036399" cy="3774310"/>
            <a:chOff x="589347" y="1723652"/>
            <a:chExt cx="8036399" cy="3774310"/>
          </a:xfrm>
        </p:grpSpPr>
        <p:pic>
          <p:nvPicPr>
            <p:cNvPr id="591" name="Google Shape;591;p3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89347" y="1723652"/>
              <a:ext cx="2556502" cy="37091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2" name="Google Shape;592;p3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50774" y="1883023"/>
              <a:ext cx="2471377" cy="35395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3" name="Google Shape;593;p3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227075" y="1977499"/>
              <a:ext cx="2398671" cy="35204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4" name="Google Shape;594;p31"/>
            <p:cNvSpPr txBox="1"/>
            <p:nvPr/>
          </p:nvSpPr>
          <p:spPr>
            <a:xfrm>
              <a:off x="1180775" y="2172339"/>
              <a:ext cx="1316241" cy="13604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Consommation de l’énergie</a:t>
              </a:r>
              <a:endParaRPr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31"/>
            <p:cNvSpPr txBox="1"/>
            <p:nvPr/>
          </p:nvSpPr>
          <p:spPr>
            <a:xfrm>
              <a:off x="1534066" y="1943739"/>
              <a:ext cx="551043" cy="133209"/>
            </a:xfrm>
            <a:prstGeom prst="rect">
              <a:avLst/>
            </a:prstGeom>
            <a:solidFill>
              <a:srgbClr val="0A93D2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B. Energie</a:t>
              </a:r>
              <a:endParaRPr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31"/>
            <p:cNvSpPr txBox="1"/>
            <p:nvPr/>
          </p:nvSpPr>
          <p:spPr>
            <a:xfrm>
              <a:off x="4360393" y="2054575"/>
              <a:ext cx="551043" cy="133209"/>
            </a:xfrm>
            <a:prstGeom prst="rect">
              <a:avLst/>
            </a:prstGeom>
            <a:solidFill>
              <a:srgbClr val="24406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C. Eau</a:t>
              </a:r>
              <a:endParaRPr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31"/>
            <p:cNvSpPr txBox="1"/>
            <p:nvPr/>
          </p:nvSpPr>
          <p:spPr>
            <a:xfrm>
              <a:off x="6674104" y="2130775"/>
              <a:ext cx="1347679" cy="134443"/>
            </a:xfrm>
            <a:prstGeom prst="rect">
              <a:avLst/>
            </a:prstGeom>
            <a:solidFill>
              <a:srgbClr val="005390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E. Qualité Environnementale</a:t>
              </a:r>
              <a:endParaRPr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31"/>
            <p:cNvSpPr txBox="1"/>
            <p:nvPr/>
          </p:nvSpPr>
          <p:spPr>
            <a:xfrm>
              <a:off x="756994" y="3724810"/>
              <a:ext cx="119824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Méthodologie d’évaluation</a:t>
              </a:r>
              <a:endParaRPr sz="800" b="1" i="0" u="none" strike="noStrike" cap="non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31"/>
            <p:cNvSpPr txBox="1"/>
            <p:nvPr/>
          </p:nvSpPr>
          <p:spPr>
            <a:xfrm>
              <a:off x="984738" y="3050735"/>
              <a:ext cx="71845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800" b="1" i="0" u="none" strike="noStrike" cap="non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31"/>
            <p:cNvSpPr txBox="1"/>
            <p:nvPr/>
          </p:nvSpPr>
          <p:spPr>
            <a:xfrm>
              <a:off x="1992922" y="3056597"/>
              <a:ext cx="82647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Unité de mesure</a:t>
              </a:r>
              <a:endParaRPr sz="800" b="1" i="0" u="none" strike="noStrike" cap="none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31"/>
            <p:cNvSpPr txBox="1"/>
            <p:nvPr/>
          </p:nvSpPr>
          <p:spPr>
            <a:xfrm>
              <a:off x="6559061" y="3208997"/>
              <a:ext cx="71845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366092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8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31"/>
            <p:cNvSpPr txBox="1"/>
            <p:nvPr/>
          </p:nvSpPr>
          <p:spPr>
            <a:xfrm>
              <a:off x="3845169" y="3132796"/>
              <a:ext cx="71845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244061"/>
                  </a:solidFill>
                  <a:latin typeface="Calibri"/>
                  <a:ea typeface="Calibri"/>
                  <a:cs typeface="Calibri"/>
                  <a:sym typeface="Calibri"/>
                </a:rPr>
                <a:t>Indicateur</a:t>
              </a:r>
              <a:endParaRPr sz="800" b="1" i="0" u="none" strike="noStrike" cap="none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31"/>
            <p:cNvSpPr txBox="1"/>
            <p:nvPr/>
          </p:nvSpPr>
          <p:spPr>
            <a:xfrm>
              <a:off x="7526215" y="3214857"/>
              <a:ext cx="82647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366092"/>
                  </a:solidFill>
                  <a:latin typeface="Calibri"/>
                  <a:ea typeface="Calibri"/>
                  <a:cs typeface="Calibri"/>
                  <a:sym typeface="Calibri"/>
                </a:rPr>
                <a:t>Unité de mesure</a:t>
              </a:r>
              <a:endParaRPr sz="8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31"/>
            <p:cNvSpPr txBox="1"/>
            <p:nvPr/>
          </p:nvSpPr>
          <p:spPr>
            <a:xfrm>
              <a:off x="4800599" y="3144520"/>
              <a:ext cx="82647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244061"/>
                  </a:solidFill>
                  <a:latin typeface="Calibri"/>
                  <a:ea typeface="Calibri"/>
                  <a:cs typeface="Calibri"/>
                  <a:sym typeface="Calibri"/>
                </a:rPr>
                <a:t>Unité de mesure</a:t>
              </a:r>
              <a:endParaRPr sz="800" b="1" i="0" u="none" strike="noStrike" cap="none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31"/>
            <p:cNvSpPr txBox="1"/>
            <p:nvPr/>
          </p:nvSpPr>
          <p:spPr>
            <a:xfrm>
              <a:off x="3705347" y="3947549"/>
              <a:ext cx="119824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244061"/>
                  </a:solidFill>
                  <a:latin typeface="Calibri"/>
                  <a:ea typeface="Calibri"/>
                  <a:cs typeface="Calibri"/>
                  <a:sym typeface="Calibri"/>
                </a:rPr>
                <a:t>Méthodologie d’évaluation</a:t>
              </a:r>
              <a:endParaRPr sz="800" b="1" i="0" u="none" strike="noStrike" cap="none">
                <a:solidFill>
                  <a:srgbClr val="24406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31"/>
            <p:cNvSpPr txBox="1"/>
            <p:nvPr/>
          </p:nvSpPr>
          <p:spPr>
            <a:xfrm>
              <a:off x="6407518" y="3888934"/>
              <a:ext cx="1198248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rgbClr val="366092"/>
                  </a:solidFill>
                  <a:latin typeface="Calibri"/>
                  <a:ea typeface="Calibri"/>
                  <a:cs typeface="Calibri"/>
                  <a:sym typeface="Calibri"/>
                </a:rPr>
                <a:t>Méthodologie d’évaluation</a:t>
              </a:r>
              <a:endParaRPr sz="8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31"/>
            <p:cNvSpPr txBox="1"/>
            <p:nvPr/>
          </p:nvSpPr>
          <p:spPr>
            <a:xfrm>
              <a:off x="4035344" y="2289570"/>
              <a:ext cx="1316241" cy="136041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Consommation de l’eau</a:t>
              </a:r>
              <a:endParaRPr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31"/>
            <p:cNvSpPr txBox="1"/>
            <p:nvPr/>
          </p:nvSpPr>
          <p:spPr>
            <a:xfrm>
              <a:off x="4006036" y="2483000"/>
              <a:ext cx="1644487" cy="1178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fr-FR" sz="7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Efficacité dans la Consommation de l’eau</a:t>
              </a:r>
              <a:endParaRPr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31"/>
            <p:cNvSpPr txBox="1"/>
            <p:nvPr/>
          </p:nvSpPr>
          <p:spPr>
            <a:xfrm>
              <a:off x="6747916" y="2346721"/>
              <a:ext cx="903462" cy="13320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fr-FR" sz="8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Qualité  de l’air</a:t>
              </a:r>
              <a:endParaRPr sz="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31"/>
            <p:cNvSpPr txBox="1"/>
            <p:nvPr/>
          </p:nvSpPr>
          <p:spPr>
            <a:xfrm>
              <a:off x="6745874" y="2567418"/>
              <a:ext cx="1644487" cy="1178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10000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fr-FR" sz="7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Concentration Particules Fines (PM2,5)</a:t>
              </a:r>
              <a:endParaRPr sz="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1" name="Google Shape;611;p3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p3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2"/>
          <p:cNvSpPr txBox="1">
            <a:spLocks noGrp="1"/>
          </p:cNvSpPr>
          <p:nvPr>
            <p:ph type="title" idx="4294967295"/>
          </p:nvPr>
        </p:nvSpPr>
        <p:spPr>
          <a:xfrm>
            <a:off x="833120" y="1263983"/>
            <a:ext cx="7447280" cy="3610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br>
              <a:rPr lang="fr-FR" sz="4500" b="0">
                <a:latin typeface="Arial"/>
                <a:ea typeface="Arial"/>
                <a:cs typeface="Arial"/>
                <a:sym typeface="Arial"/>
              </a:rPr>
            </a:br>
            <a:r>
              <a:rPr lang="fr-FR" sz="4800">
                <a:solidFill>
                  <a:srgbClr val="245665"/>
                </a:solidFill>
              </a:rPr>
              <a:t> Méthode </a:t>
            </a:r>
            <a:r>
              <a:rPr lang="fr-FR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SBE</a:t>
            </a:r>
            <a:r>
              <a:rPr lang="fr-FR" sz="4800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fr-FR" sz="4800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fr-FR" sz="4800">
                <a:solidFill>
                  <a:srgbClr val="245665"/>
                </a:solidFill>
              </a:rPr>
            </a:br>
            <a:r>
              <a:rPr lang="fr-FR" sz="4800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 Processus d’évaluation</a:t>
            </a:r>
            <a:br>
              <a:rPr lang="fr-FR" sz="4800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45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3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p3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33"/>
          <p:cNvSpPr txBox="1">
            <a:spLocks noGrp="1"/>
          </p:cNvSpPr>
          <p:nvPr>
            <p:ph type="title" idx="4294967295"/>
          </p:nvPr>
        </p:nvSpPr>
        <p:spPr>
          <a:xfrm>
            <a:off x="245618" y="518439"/>
            <a:ext cx="5147649" cy="37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Processus d’évaluation: 3 étapes</a:t>
            </a:r>
            <a:endParaRPr sz="2400"/>
          </a:p>
        </p:txBody>
      </p:sp>
      <p:pic>
        <p:nvPicPr>
          <p:cNvPr id="626" name="Google Shape;626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5396" y="1325806"/>
            <a:ext cx="3450141" cy="4223321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Google Shape;627;p33"/>
          <p:cNvSpPr/>
          <p:nvPr/>
        </p:nvSpPr>
        <p:spPr>
          <a:xfrm>
            <a:off x="2890838" y="1344538"/>
            <a:ext cx="3405187" cy="30777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Etape de Caractérisation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33"/>
          <p:cNvSpPr/>
          <p:nvPr/>
        </p:nvSpPr>
        <p:spPr>
          <a:xfrm>
            <a:off x="2900364" y="2725663"/>
            <a:ext cx="3381374" cy="30777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Etape de Normalisation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33"/>
          <p:cNvSpPr/>
          <p:nvPr/>
        </p:nvSpPr>
        <p:spPr>
          <a:xfrm>
            <a:off x="2886076" y="4021063"/>
            <a:ext cx="3395662" cy="30777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Agrégation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33"/>
          <p:cNvSpPr/>
          <p:nvPr/>
        </p:nvSpPr>
        <p:spPr>
          <a:xfrm>
            <a:off x="2844800" y="5206396"/>
            <a:ext cx="3454400" cy="307777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SCORE FINAL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33"/>
          <p:cNvSpPr/>
          <p:nvPr/>
        </p:nvSpPr>
        <p:spPr>
          <a:xfrm>
            <a:off x="2867025" y="1694847"/>
            <a:ext cx="1697037" cy="307777"/>
          </a:xfrm>
          <a:prstGeom prst="rect">
            <a:avLst/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Entrée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33"/>
          <p:cNvSpPr/>
          <p:nvPr/>
        </p:nvSpPr>
        <p:spPr>
          <a:xfrm>
            <a:off x="2882371" y="3090791"/>
            <a:ext cx="1680104" cy="307777"/>
          </a:xfrm>
          <a:prstGeom prst="rect">
            <a:avLst/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Entrée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33"/>
          <p:cNvSpPr/>
          <p:nvPr/>
        </p:nvSpPr>
        <p:spPr>
          <a:xfrm>
            <a:off x="2904067" y="4334331"/>
            <a:ext cx="1659467" cy="307777"/>
          </a:xfrm>
          <a:prstGeom prst="rect">
            <a:avLst/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Entrée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33"/>
          <p:cNvSpPr/>
          <p:nvPr/>
        </p:nvSpPr>
        <p:spPr>
          <a:xfrm>
            <a:off x="4595812" y="1691672"/>
            <a:ext cx="1680633" cy="307777"/>
          </a:xfrm>
          <a:prstGeom prst="rect">
            <a:avLst/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Sortie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33"/>
          <p:cNvSpPr/>
          <p:nvPr/>
        </p:nvSpPr>
        <p:spPr>
          <a:xfrm>
            <a:off x="4600574" y="3087085"/>
            <a:ext cx="1680633" cy="307777"/>
          </a:xfrm>
          <a:prstGeom prst="rect">
            <a:avLst/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Sortie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33"/>
          <p:cNvSpPr/>
          <p:nvPr/>
        </p:nvSpPr>
        <p:spPr>
          <a:xfrm>
            <a:off x="4605336" y="4344385"/>
            <a:ext cx="1680633" cy="307777"/>
          </a:xfrm>
          <a:prstGeom prst="rect">
            <a:avLst/>
          </a:prstGeom>
          <a:solidFill>
            <a:srgbClr val="FABF8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Sortie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33"/>
          <p:cNvSpPr/>
          <p:nvPr/>
        </p:nvSpPr>
        <p:spPr>
          <a:xfrm>
            <a:off x="2867026" y="2004409"/>
            <a:ext cx="1582207" cy="43858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Donnée Expérimentale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" marR="0" lvl="0" indent="0" algn="ctr" rtl="0">
              <a:lnSpc>
                <a:spcPct val="100000"/>
              </a:lnSpc>
              <a:spcBef>
                <a:spcPts val="30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Donnée de conception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33"/>
          <p:cNvSpPr/>
          <p:nvPr/>
        </p:nvSpPr>
        <p:spPr>
          <a:xfrm>
            <a:off x="4581527" y="2056798"/>
            <a:ext cx="1681162" cy="2462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Valeurs des Indicateurs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33"/>
          <p:cNvSpPr/>
          <p:nvPr/>
        </p:nvSpPr>
        <p:spPr>
          <a:xfrm>
            <a:off x="2862265" y="3437924"/>
            <a:ext cx="1603902" cy="2462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Valeurs des Indicateurs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33"/>
          <p:cNvSpPr/>
          <p:nvPr/>
        </p:nvSpPr>
        <p:spPr>
          <a:xfrm>
            <a:off x="4669367" y="3423637"/>
            <a:ext cx="1607610" cy="2462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Scores Normalisés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33"/>
          <p:cNvSpPr/>
          <p:nvPr/>
        </p:nvSpPr>
        <p:spPr>
          <a:xfrm>
            <a:off x="2888194" y="4694166"/>
            <a:ext cx="1681162" cy="2462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Scores Normalisés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33"/>
          <p:cNvSpPr/>
          <p:nvPr/>
        </p:nvSpPr>
        <p:spPr>
          <a:xfrm>
            <a:off x="4589994" y="4681466"/>
            <a:ext cx="1681162" cy="2462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 Concise Finale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3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3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4"/>
          <p:cNvSpPr txBox="1">
            <a:spLocks noGrp="1"/>
          </p:cNvSpPr>
          <p:nvPr>
            <p:ph type="title"/>
          </p:nvPr>
        </p:nvSpPr>
        <p:spPr>
          <a:xfrm>
            <a:off x="222082" y="43451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fr-FR" sz="2700" b="1">
                <a:solidFill>
                  <a:srgbClr val="245665"/>
                </a:solidFill>
              </a:rPr>
              <a:t>1 – Caractérisation des critères</a:t>
            </a:r>
            <a:endParaRPr sz="2700" b="1">
              <a:solidFill>
                <a:srgbClr val="245665"/>
              </a:solidFill>
            </a:endParaRPr>
          </a:p>
        </p:txBody>
      </p:sp>
      <p:pic>
        <p:nvPicPr>
          <p:cNvPr id="650" name="Google Shape;650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4159" y="1708616"/>
            <a:ext cx="6537593" cy="3982407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34"/>
          <p:cNvSpPr/>
          <p:nvPr/>
        </p:nvSpPr>
        <p:spPr>
          <a:xfrm>
            <a:off x="1156855" y="5396614"/>
            <a:ext cx="3806497" cy="63384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34"/>
          <p:cNvSpPr/>
          <p:nvPr/>
        </p:nvSpPr>
        <p:spPr>
          <a:xfrm>
            <a:off x="5237019" y="4604573"/>
            <a:ext cx="2457430" cy="1004786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53" name="Google Shape;653;p34"/>
          <p:cNvGrpSpPr/>
          <p:nvPr/>
        </p:nvGrpSpPr>
        <p:grpSpPr>
          <a:xfrm>
            <a:off x="1156855" y="1792432"/>
            <a:ext cx="6914355" cy="3105018"/>
            <a:chOff x="1156855" y="1792432"/>
            <a:chExt cx="6914355" cy="3105018"/>
          </a:xfrm>
        </p:grpSpPr>
        <p:sp>
          <p:nvSpPr>
            <p:cNvPr id="654" name="Google Shape;654;p34"/>
            <p:cNvSpPr/>
            <p:nvPr/>
          </p:nvSpPr>
          <p:spPr>
            <a:xfrm>
              <a:off x="1156855" y="1792432"/>
              <a:ext cx="1911927" cy="59574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fr-FR" sz="16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CRITÈRE</a:t>
              </a:r>
              <a:endPara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34"/>
            <p:cNvSpPr/>
            <p:nvPr/>
          </p:nvSpPr>
          <p:spPr>
            <a:xfrm>
              <a:off x="3376247" y="3004171"/>
              <a:ext cx="1922814" cy="4658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fr-FR" sz="14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Evaluation des indicateurs</a:t>
              </a:r>
              <a:endPara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56" name="Google Shape;656;p34"/>
            <p:cNvPicPr preferRelativeResize="0"/>
            <p:nvPr/>
          </p:nvPicPr>
          <p:blipFill rotWithShape="1">
            <a:blip r:embed="rId4">
              <a:alphaModFix/>
            </a:blip>
            <a:srcRect l="43635" t="75143" r="44696" b="10028"/>
            <a:stretch/>
          </p:blipFill>
          <p:spPr>
            <a:xfrm>
              <a:off x="5709137" y="3651893"/>
              <a:ext cx="2362073" cy="12455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7" name="Google Shape;657;p34"/>
            <p:cNvSpPr/>
            <p:nvPr/>
          </p:nvSpPr>
          <p:spPr>
            <a:xfrm>
              <a:off x="2964874" y="3690505"/>
              <a:ext cx="2714957" cy="914068"/>
            </a:xfrm>
            <a:prstGeom prst="rect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34"/>
            <p:cNvSpPr/>
            <p:nvPr/>
          </p:nvSpPr>
          <p:spPr>
            <a:xfrm>
              <a:off x="6031524" y="4108938"/>
              <a:ext cx="1858107" cy="720970"/>
            </a:xfrm>
            <a:prstGeom prst="rect">
              <a:avLst/>
            </a:prstGeom>
            <a:solidFill>
              <a:srgbClr val="B7CCE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fr-FR" sz="1200" b="1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Ensemble de Valeurs Numériques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fr-FR" sz="11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représentant la performance de la zone urbaine </a:t>
              </a:r>
              <a:endPara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9" name="Google Shape;659;p3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p3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" name="Google Shape;665;p35"/>
          <p:cNvGrpSpPr/>
          <p:nvPr/>
        </p:nvGrpSpPr>
        <p:grpSpPr>
          <a:xfrm>
            <a:off x="845510" y="1124366"/>
            <a:ext cx="7503795" cy="4626200"/>
            <a:chOff x="1093482" y="1426591"/>
            <a:chExt cx="10005060" cy="4341495"/>
          </a:xfrm>
        </p:grpSpPr>
        <p:sp>
          <p:nvSpPr>
            <p:cNvPr id="666" name="Google Shape;666;p35"/>
            <p:cNvSpPr/>
            <p:nvPr/>
          </p:nvSpPr>
          <p:spPr>
            <a:xfrm>
              <a:off x="1099832" y="1432940"/>
              <a:ext cx="9992360" cy="396240"/>
            </a:xfrm>
            <a:custGeom>
              <a:avLst/>
              <a:gdLst/>
              <a:ahLst/>
              <a:cxnLst/>
              <a:rect l="l" t="t" r="r" b="b"/>
              <a:pathLst>
                <a:path w="9992360" h="396239" extrusionOk="0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396240"/>
                  </a:lnTo>
                  <a:lnTo>
                    <a:pt x="1597139" y="396240"/>
                  </a:lnTo>
                  <a:lnTo>
                    <a:pt x="4312907" y="396240"/>
                  </a:lnTo>
                  <a:lnTo>
                    <a:pt x="7934045" y="396240"/>
                  </a:lnTo>
                  <a:lnTo>
                    <a:pt x="7934045" y="0"/>
                  </a:lnTo>
                  <a:close/>
                </a:path>
                <a:path w="9992360" h="396239" extrusionOk="0">
                  <a:moveTo>
                    <a:pt x="9992347" y="0"/>
                  </a:moveTo>
                  <a:lnTo>
                    <a:pt x="7934058" y="0"/>
                  </a:lnTo>
                  <a:lnTo>
                    <a:pt x="7934058" y="396240"/>
                  </a:lnTo>
                  <a:lnTo>
                    <a:pt x="9992347" y="396240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35"/>
            <p:cNvSpPr/>
            <p:nvPr/>
          </p:nvSpPr>
          <p:spPr>
            <a:xfrm>
              <a:off x="1099832" y="1829193"/>
              <a:ext cx="9992360" cy="1310640"/>
            </a:xfrm>
            <a:custGeom>
              <a:avLst/>
              <a:gdLst/>
              <a:ahLst/>
              <a:cxnLst/>
              <a:rect l="l" t="t" r="r" b="b"/>
              <a:pathLst>
                <a:path w="9992360" h="1310639" extrusionOk="0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1310627"/>
                  </a:lnTo>
                  <a:lnTo>
                    <a:pt x="1597139" y="1310627"/>
                  </a:lnTo>
                  <a:lnTo>
                    <a:pt x="4312907" y="1310627"/>
                  </a:lnTo>
                  <a:lnTo>
                    <a:pt x="7934045" y="1310627"/>
                  </a:lnTo>
                  <a:lnTo>
                    <a:pt x="7934045" y="0"/>
                  </a:lnTo>
                  <a:close/>
                </a:path>
                <a:path w="9992360" h="1310639" extrusionOk="0">
                  <a:moveTo>
                    <a:pt x="9992347" y="0"/>
                  </a:moveTo>
                  <a:lnTo>
                    <a:pt x="7934058" y="0"/>
                  </a:lnTo>
                  <a:lnTo>
                    <a:pt x="7934058" y="1310627"/>
                  </a:lnTo>
                  <a:lnTo>
                    <a:pt x="9992347" y="1310627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D0D7E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35"/>
            <p:cNvSpPr/>
            <p:nvPr/>
          </p:nvSpPr>
          <p:spPr>
            <a:xfrm>
              <a:off x="1099832" y="3139820"/>
              <a:ext cx="9992360" cy="1005840"/>
            </a:xfrm>
            <a:custGeom>
              <a:avLst/>
              <a:gdLst/>
              <a:ahLst/>
              <a:cxnLst/>
              <a:rect l="l" t="t" r="r" b="b"/>
              <a:pathLst>
                <a:path w="9992360" h="1005839" extrusionOk="0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1005840"/>
                  </a:lnTo>
                  <a:lnTo>
                    <a:pt x="1597139" y="1005840"/>
                  </a:lnTo>
                  <a:lnTo>
                    <a:pt x="4312907" y="1005840"/>
                  </a:lnTo>
                  <a:lnTo>
                    <a:pt x="7934045" y="1005840"/>
                  </a:lnTo>
                  <a:lnTo>
                    <a:pt x="7934045" y="0"/>
                  </a:lnTo>
                  <a:close/>
                </a:path>
                <a:path w="9992360" h="1005839" extrusionOk="0">
                  <a:moveTo>
                    <a:pt x="9992347" y="0"/>
                  </a:moveTo>
                  <a:lnTo>
                    <a:pt x="7934058" y="0"/>
                  </a:lnTo>
                  <a:lnTo>
                    <a:pt x="7934058" y="1005840"/>
                  </a:lnTo>
                  <a:lnTo>
                    <a:pt x="9992347" y="1005840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E9ECF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35"/>
            <p:cNvSpPr/>
            <p:nvPr/>
          </p:nvSpPr>
          <p:spPr>
            <a:xfrm>
              <a:off x="1099832" y="4145673"/>
              <a:ext cx="9992360" cy="1615440"/>
            </a:xfrm>
            <a:custGeom>
              <a:avLst/>
              <a:gdLst/>
              <a:ahLst/>
              <a:cxnLst/>
              <a:rect l="l" t="t" r="r" b="b"/>
              <a:pathLst>
                <a:path w="9992360" h="1615439" extrusionOk="0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1615440"/>
                  </a:lnTo>
                  <a:lnTo>
                    <a:pt x="1597139" y="1615440"/>
                  </a:lnTo>
                  <a:lnTo>
                    <a:pt x="4312907" y="1615440"/>
                  </a:lnTo>
                  <a:lnTo>
                    <a:pt x="7934045" y="1615440"/>
                  </a:lnTo>
                  <a:lnTo>
                    <a:pt x="7934045" y="0"/>
                  </a:lnTo>
                  <a:close/>
                </a:path>
                <a:path w="9992360" h="1615439" extrusionOk="0">
                  <a:moveTo>
                    <a:pt x="9992347" y="0"/>
                  </a:moveTo>
                  <a:lnTo>
                    <a:pt x="7934058" y="0"/>
                  </a:lnTo>
                  <a:lnTo>
                    <a:pt x="7934058" y="1615440"/>
                  </a:lnTo>
                  <a:lnTo>
                    <a:pt x="9992347" y="1615440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D0D7E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35"/>
            <p:cNvSpPr/>
            <p:nvPr/>
          </p:nvSpPr>
          <p:spPr>
            <a:xfrm>
              <a:off x="2696972" y="1426591"/>
              <a:ext cx="6337300" cy="4341495"/>
            </a:xfrm>
            <a:custGeom>
              <a:avLst/>
              <a:gdLst/>
              <a:ahLst/>
              <a:cxnLst/>
              <a:rect l="l" t="t" r="r" b="b"/>
              <a:pathLst>
                <a:path w="6337300" h="4341495" extrusionOk="0">
                  <a:moveTo>
                    <a:pt x="0" y="0"/>
                  </a:moveTo>
                  <a:lnTo>
                    <a:pt x="0" y="4340872"/>
                  </a:lnTo>
                </a:path>
                <a:path w="6337300" h="4341495" extrusionOk="0">
                  <a:moveTo>
                    <a:pt x="2715767" y="0"/>
                  </a:moveTo>
                  <a:lnTo>
                    <a:pt x="2715767" y="4340872"/>
                  </a:lnTo>
                </a:path>
                <a:path w="6337300" h="4341495" extrusionOk="0">
                  <a:moveTo>
                    <a:pt x="6336919" y="0"/>
                  </a:moveTo>
                  <a:lnTo>
                    <a:pt x="6336919" y="4340872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35"/>
            <p:cNvSpPr/>
            <p:nvPr/>
          </p:nvSpPr>
          <p:spPr>
            <a:xfrm>
              <a:off x="1093482" y="1829181"/>
              <a:ext cx="10005060" cy="0"/>
            </a:xfrm>
            <a:custGeom>
              <a:avLst/>
              <a:gdLst/>
              <a:ahLst/>
              <a:cxnLst/>
              <a:rect l="l" t="t" r="r" b="b"/>
              <a:pathLst>
                <a:path w="10005060" h="120000" extrusionOk="0">
                  <a:moveTo>
                    <a:pt x="0" y="0"/>
                  </a:moveTo>
                  <a:lnTo>
                    <a:pt x="10005047" y="0"/>
                  </a:lnTo>
                </a:path>
              </a:pathLst>
            </a:custGeom>
            <a:noFill/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35"/>
            <p:cNvSpPr/>
            <p:nvPr/>
          </p:nvSpPr>
          <p:spPr>
            <a:xfrm>
              <a:off x="1093482" y="1426591"/>
              <a:ext cx="10005060" cy="4341495"/>
            </a:xfrm>
            <a:custGeom>
              <a:avLst/>
              <a:gdLst/>
              <a:ahLst/>
              <a:cxnLst/>
              <a:rect l="l" t="t" r="r" b="b"/>
              <a:pathLst>
                <a:path w="10005060" h="4341495" extrusionOk="0">
                  <a:moveTo>
                    <a:pt x="0" y="1713230"/>
                  </a:moveTo>
                  <a:lnTo>
                    <a:pt x="10005047" y="1713230"/>
                  </a:lnTo>
                </a:path>
                <a:path w="10005060" h="4341495" extrusionOk="0">
                  <a:moveTo>
                    <a:pt x="0" y="2719070"/>
                  </a:moveTo>
                  <a:lnTo>
                    <a:pt x="10005047" y="2719070"/>
                  </a:lnTo>
                </a:path>
                <a:path w="10005060" h="4341495" extrusionOk="0">
                  <a:moveTo>
                    <a:pt x="6350" y="0"/>
                  </a:moveTo>
                  <a:lnTo>
                    <a:pt x="6350" y="4340872"/>
                  </a:lnTo>
                </a:path>
                <a:path w="10005060" h="4341495" extrusionOk="0">
                  <a:moveTo>
                    <a:pt x="9998697" y="0"/>
                  </a:moveTo>
                  <a:lnTo>
                    <a:pt x="9998697" y="4340872"/>
                  </a:lnTo>
                </a:path>
                <a:path w="10005060" h="4341495" extrusionOk="0">
                  <a:moveTo>
                    <a:pt x="0" y="6350"/>
                  </a:moveTo>
                  <a:lnTo>
                    <a:pt x="10005047" y="6350"/>
                  </a:lnTo>
                </a:path>
                <a:path w="10005060" h="4341495" extrusionOk="0">
                  <a:moveTo>
                    <a:pt x="0" y="4334522"/>
                  </a:moveTo>
                  <a:lnTo>
                    <a:pt x="10005047" y="4334522"/>
                  </a:lnTo>
                </a:path>
              </a:pathLst>
            </a:custGeom>
            <a:noFill/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3" name="Google Shape;673;p35"/>
          <p:cNvSpPr txBox="1"/>
          <p:nvPr/>
        </p:nvSpPr>
        <p:spPr>
          <a:xfrm>
            <a:off x="917939" y="1223435"/>
            <a:ext cx="2959795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CRITERE	       DESIGNATION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p35"/>
          <p:cNvSpPr txBox="1"/>
          <p:nvPr/>
        </p:nvSpPr>
        <p:spPr>
          <a:xfrm>
            <a:off x="4178448" y="1214786"/>
            <a:ext cx="1595819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INDICATEUR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p35"/>
          <p:cNvSpPr txBox="1"/>
          <p:nvPr/>
        </p:nvSpPr>
        <p:spPr>
          <a:xfrm>
            <a:off x="7004758" y="1206321"/>
            <a:ext cx="996241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VALEUR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35"/>
          <p:cNvSpPr txBox="1"/>
          <p:nvPr/>
        </p:nvSpPr>
        <p:spPr>
          <a:xfrm>
            <a:off x="917939" y="1761505"/>
            <a:ext cx="422910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C2.2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35"/>
          <p:cNvSpPr txBox="1"/>
          <p:nvPr/>
        </p:nvSpPr>
        <p:spPr>
          <a:xfrm>
            <a:off x="2082166" y="1642971"/>
            <a:ext cx="1914525" cy="471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Efficacité dans l'utilisation de l'eau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35"/>
          <p:cNvSpPr txBox="1"/>
          <p:nvPr/>
        </p:nvSpPr>
        <p:spPr>
          <a:xfrm>
            <a:off x="4059915" y="1647432"/>
            <a:ext cx="2654152" cy="933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2075" marR="38989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Volume d'eau fourni moins le volume d'eau utilisée divisé par le volume total d'eau fourni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5"/>
          <p:cNvSpPr txBox="1"/>
          <p:nvPr/>
        </p:nvSpPr>
        <p:spPr>
          <a:xfrm>
            <a:off x="7373175" y="2049371"/>
            <a:ext cx="453390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75 %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5"/>
          <p:cNvSpPr txBox="1"/>
          <p:nvPr/>
        </p:nvSpPr>
        <p:spPr>
          <a:xfrm>
            <a:off x="917939" y="3138471"/>
            <a:ext cx="411956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E1.2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35"/>
          <p:cNvSpPr txBox="1"/>
          <p:nvPr/>
        </p:nvSpPr>
        <p:spPr>
          <a:xfrm>
            <a:off x="2082165" y="3020165"/>
            <a:ext cx="1888702" cy="702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Concentration des Particules en suspension (PM10)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35"/>
          <p:cNvSpPr txBox="1"/>
          <p:nvPr/>
        </p:nvSpPr>
        <p:spPr>
          <a:xfrm>
            <a:off x="4076846" y="3054034"/>
            <a:ext cx="2950487" cy="933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2075" marR="23431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Nombre de jours au cours d'une année pendant lesquels la concentration de (PM10) dépasse la limite quotidienne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35"/>
          <p:cNvSpPr txBox="1"/>
          <p:nvPr/>
        </p:nvSpPr>
        <p:spPr>
          <a:xfrm>
            <a:off x="7098602" y="3460204"/>
            <a:ext cx="1130998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 jours/an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35"/>
          <p:cNvSpPr txBox="1"/>
          <p:nvPr/>
        </p:nvSpPr>
        <p:spPr>
          <a:xfrm>
            <a:off x="901006" y="4138574"/>
            <a:ext cx="411956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B2.1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35"/>
          <p:cNvSpPr txBox="1"/>
          <p:nvPr/>
        </p:nvSpPr>
        <p:spPr>
          <a:xfrm>
            <a:off x="2056765" y="4113402"/>
            <a:ext cx="2041102" cy="1163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1440" marR="59563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Consommation totale d'énergie thermique pour l'exploitation du bâtiment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35"/>
          <p:cNvSpPr txBox="1"/>
          <p:nvPr/>
        </p:nvSpPr>
        <p:spPr>
          <a:xfrm>
            <a:off x="4127648" y="4143036"/>
            <a:ext cx="2679552" cy="1163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2075" marR="27559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Consommation d'énergie thermique finale totale annuelle agrégée par surface au sol utile intérieure agrégée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35"/>
          <p:cNvSpPr txBox="1"/>
          <p:nvPr/>
        </p:nvSpPr>
        <p:spPr>
          <a:xfrm>
            <a:off x="6830716" y="4451841"/>
            <a:ext cx="1390417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2857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90 kWh/m</a:t>
            </a:r>
            <a:r>
              <a:rPr lang="fr-FR" sz="1463" b="0" i="0" u="none" strike="noStrike" cap="none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fr-FR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/an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35"/>
          <p:cNvSpPr txBox="1">
            <a:spLocks noGrp="1"/>
          </p:cNvSpPr>
          <p:nvPr>
            <p:ph type="title" idx="4294967295"/>
          </p:nvPr>
        </p:nvSpPr>
        <p:spPr>
          <a:xfrm>
            <a:off x="701039" y="588978"/>
            <a:ext cx="2338388" cy="379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>
                <a:latin typeface="Arial"/>
                <a:ea typeface="Arial"/>
                <a:cs typeface="Arial"/>
                <a:sym typeface="Arial"/>
              </a:rPr>
              <a:t>SNTool - Valeurs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9" name="Google Shape;689;p35"/>
          <p:cNvGrpSpPr/>
          <p:nvPr/>
        </p:nvGrpSpPr>
        <p:grpSpPr>
          <a:xfrm>
            <a:off x="6794434" y="242404"/>
            <a:ext cx="1528299" cy="5506463"/>
            <a:chOff x="8923781" y="11218"/>
            <a:chExt cx="2281555" cy="5826972"/>
          </a:xfrm>
        </p:grpSpPr>
        <p:sp>
          <p:nvSpPr>
            <p:cNvPr id="690" name="Google Shape;690;p35"/>
            <p:cNvSpPr/>
            <p:nvPr/>
          </p:nvSpPr>
          <p:spPr>
            <a:xfrm>
              <a:off x="9885107" y="11218"/>
              <a:ext cx="403631" cy="809980"/>
            </a:xfrm>
            <a:custGeom>
              <a:avLst/>
              <a:gdLst/>
              <a:ahLst/>
              <a:cxnLst/>
              <a:rect l="l" t="t" r="r" b="b"/>
              <a:pathLst>
                <a:path w="471170" h="751840" extrusionOk="0">
                  <a:moveTo>
                    <a:pt x="353186" y="0"/>
                  </a:moveTo>
                  <a:lnTo>
                    <a:pt x="117728" y="0"/>
                  </a:lnTo>
                  <a:lnTo>
                    <a:pt x="117728" y="515874"/>
                  </a:lnTo>
                  <a:lnTo>
                    <a:pt x="0" y="515874"/>
                  </a:lnTo>
                  <a:lnTo>
                    <a:pt x="235457" y="751331"/>
                  </a:lnTo>
                  <a:lnTo>
                    <a:pt x="470915" y="515874"/>
                  </a:lnTo>
                  <a:lnTo>
                    <a:pt x="353186" y="515874"/>
                  </a:lnTo>
                  <a:lnTo>
                    <a:pt x="353186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35"/>
            <p:cNvSpPr/>
            <p:nvPr/>
          </p:nvSpPr>
          <p:spPr>
            <a:xfrm>
              <a:off x="9853881" y="37069"/>
              <a:ext cx="471170" cy="751840"/>
            </a:xfrm>
            <a:custGeom>
              <a:avLst/>
              <a:gdLst/>
              <a:ahLst/>
              <a:cxnLst/>
              <a:rect l="l" t="t" r="r" b="b"/>
              <a:pathLst>
                <a:path w="471170" h="751840" extrusionOk="0">
                  <a:moveTo>
                    <a:pt x="0" y="515874"/>
                  </a:moveTo>
                  <a:lnTo>
                    <a:pt x="117728" y="515874"/>
                  </a:lnTo>
                  <a:lnTo>
                    <a:pt x="117728" y="0"/>
                  </a:lnTo>
                  <a:lnTo>
                    <a:pt x="353186" y="0"/>
                  </a:lnTo>
                  <a:lnTo>
                    <a:pt x="353186" y="515874"/>
                  </a:lnTo>
                  <a:lnTo>
                    <a:pt x="470915" y="515874"/>
                  </a:lnTo>
                  <a:lnTo>
                    <a:pt x="235457" y="751331"/>
                  </a:lnTo>
                  <a:lnTo>
                    <a:pt x="0" y="515874"/>
                  </a:lnTo>
                  <a:close/>
                </a:path>
              </a:pathLst>
            </a:custGeom>
            <a:noFill/>
            <a:ln w="25375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35"/>
            <p:cNvSpPr/>
            <p:nvPr/>
          </p:nvSpPr>
          <p:spPr>
            <a:xfrm>
              <a:off x="8923781" y="1403250"/>
              <a:ext cx="2281555" cy="4434940"/>
            </a:xfrm>
            <a:custGeom>
              <a:avLst/>
              <a:gdLst/>
              <a:ahLst/>
              <a:cxnLst/>
              <a:rect l="l" t="t" r="r" b="b"/>
              <a:pathLst>
                <a:path w="2281554" h="4500880" extrusionOk="0">
                  <a:moveTo>
                    <a:pt x="0" y="4500372"/>
                  </a:moveTo>
                  <a:lnTo>
                    <a:pt x="2281428" y="4500372"/>
                  </a:lnTo>
                  <a:lnTo>
                    <a:pt x="2281428" y="0"/>
                  </a:lnTo>
                  <a:lnTo>
                    <a:pt x="0" y="0"/>
                  </a:lnTo>
                  <a:lnTo>
                    <a:pt x="0" y="4500372"/>
                  </a:lnTo>
                  <a:close/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3" name="Google Shape;693;p3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3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9" name="Google Shape;69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1" y="631371"/>
            <a:ext cx="7480934" cy="5204833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36"/>
          <p:cNvSpPr/>
          <p:nvPr/>
        </p:nvSpPr>
        <p:spPr>
          <a:xfrm>
            <a:off x="665788" y="598632"/>
            <a:ext cx="4388812" cy="59574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MOBILITE ET ACCESSIBILITE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SM3 – CONNECTIVITE DU RESERAU ROUTIER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p36"/>
          <p:cNvSpPr/>
          <p:nvPr/>
        </p:nvSpPr>
        <p:spPr>
          <a:xfrm>
            <a:off x="682724" y="1202266"/>
            <a:ext cx="2560010" cy="472440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Générer des interconnnexions pour multiplier les trajets, réduire les distances et augmenter l’accessibilité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Méthode d’évaluation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Quantifier le nombre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d’ intersections dans la zone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Echelle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Quartier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Nouvelle construction/Rénovation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108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les distances augmentant l'accessibilité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36"/>
          <p:cNvSpPr/>
          <p:nvPr/>
        </p:nvSpPr>
        <p:spPr>
          <a:xfrm>
            <a:off x="3242734" y="5215814"/>
            <a:ext cx="4775200" cy="59574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ZONE EXISTANTE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108 INTERSECTIONS_ VALEUR  NORMALISEE 157/Km²</a:t>
            </a:r>
            <a:endParaRPr sz="1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3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3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" name="Google Shape;709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914" y="413657"/>
            <a:ext cx="8320877" cy="5511364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37"/>
          <p:cNvSpPr/>
          <p:nvPr/>
        </p:nvSpPr>
        <p:spPr>
          <a:xfrm>
            <a:off x="301722" y="327699"/>
            <a:ext cx="4846012" cy="7221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MOBILITE ET ACCESSIBILITE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SM6 – ACCESIBILTE AUX TRANSPORTS PUBLICS </a:t>
            </a:r>
            <a:r>
              <a:rPr lang="fr-FR"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BUS</a:t>
            </a:r>
            <a:endParaRPr sz="1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p37"/>
          <p:cNvSpPr/>
          <p:nvPr/>
        </p:nvSpPr>
        <p:spPr>
          <a:xfrm>
            <a:off x="284791" y="1032933"/>
            <a:ext cx="2847875" cy="4902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Réduire l’utilisation des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Véhicules privés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Méthode d’évaluation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L’indicateur a été calculé d’une part selon la méthode protocolaire , d’autre part il a été prévu avec le pourcentage d’usagers situés à moins de 300 mètres d’un noeud de transport en commun (tram, bus, train). Les distances ont été mesurées comme s’il s’agissait de marcher (non pas en ligne droite).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Echelle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Quartier – Cluster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Nouvelle construction/Rénovation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p3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Google Shape;713;p3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3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p3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0" name="Google Shape;720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90" y="349365"/>
            <a:ext cx="7931583" cy="5492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3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3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27" name="Google Shape;727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1612" y="276938"/>
            <a:ext cx="8077900" cy="5657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oogle Shape;156;p4"/>
          <p:cNvGrpSpPr/>
          <p:nvPr/>
        </p:nvGrpSpPr>
        <p:grpSpPr>
          <a:xfrm>
            <a:off x="1782326" y="625919"/>
            <a:ext cx="5848905" cy="2412078"/>
            <a:chOff x="2403528" y="558545"/>
            <a:chExt cx="7798540" cy="3216104"/>
          </a:xfrm>
        </p:grpSpPr>
        <p:pic>
          <p:nvPicPr>
            <p:cNvPr id="157" name="Google Shape;157;p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403528" y="558712"/>
              <a:ext cx="7798540" cy="32159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8" name="Google Shape;158;p4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 extrusionOk="0">
                  <a:moveTo>
                    <a:pt x="1668779" y="0"/>
                  </a:moveTo>
                  <a:lnTo>
                    <a:pt x="0" y="0"/>
                  </a:lnTo>
                  <a:lnTo>
                    <a:pt x="0" y="815339"/>
                  </a:lnTo>
                  <a:lnTo>
                    <a:pt x="1668779" y="815339"/>
                  </a:lnTo>
                  <a:lnTo>
                    <a:pt x="16687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" name="Google Shape;159;p4"/>
          <p:cNvSpPr txBox="1">
            <a:spLocks noGrp="1"/>
          </p:cNvSpPr>
          <p:nvPr>
            <p:ph type="title" idx="4294967295"/>
          </p:nvPr>
        </p:nvSpPr>
        <p:spPr>
          <a:xfrm>
            <a:off x="4074477" y="687582"/>
            <a:ext cx="1251585" cy="488179"/>
          </a:xfrm>
          <a:prstGeom prst="rect">
            <a:avLst/>
          </a:prstGeom>
          <a:noFill/>
          <a:ln w="25400" cap="flat" cmpd="sng">
            <a:solidFill>
              <a:srgbClr val="88A3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11900" rIns="0" bIns="0" anchor="ctr" anchorCtr="0">
            <a:spAutoFit/>
          </a:bodyPr>
          <a:lstStyle/>
          <a:p>
            <a:pPr marL="93821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38"/>
              <a:buFont typeface="Arial"/>
              <a:buNone/>
            </a:pPr>
            <a:r>
              <a:rPr lang="fr-FR" sz="2438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SB</a:t>
            </a:r>
            <a:r>
              <a:rPr lang="fr-FR" sz="243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Tool</a:t>
            </a:r>
            <a:endParaRPr sz="2438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4"/>
          <p:cNvSpPr txBox="1"/>
          <p:nvPr/>
        </p:nvSpPr>
        <p:spPr>
          <a:xfrm>
            <a:off x="1781619" y="2407856"/>
            <a:ext cx="1223010" cy="538802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88A3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52375" rIns="0" bIns="0" anchor="t" anchorCtr="0">
            <a:spAutoFit/>
          </a:bodyPr>
          <a:lstStyle/>
          <a:p>
            <a:pPr marL="235744" marR="230981" lvl="0" indent="18097" algn="l" rtl="0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SBTool  Canada</a:t>
            </a:r>
            <a:endParaRPr sz="1612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4"/>
          <p:cNvSpPr txBox="1"/>
          <p:nvPr/>
        </p:nvSpPr>
        <p:spPr>
          <a:xfrm>
            <a:off x="3298381" y="2407856"/>
            <a:ext cx="1253014" cy="538802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88A3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52375" rIns="0" bIns="0" anchor="t" anchorCtr="0">
            <a:spAutoFit/>
          </a:bodyPr>
          <a:lstStyle/>
          <a:p>
            <a:pPr marL="325755" marR="264795" lvl="0" indent="-56198" algn="l" rtl="0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SBTool  Japon</a:t>
            </a:r>
            <a:endParaRPr sz="1612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4"/>
          <p:cNvSpPr txBox="1"/>
          <p:nvPr/>
        </p:nvSpPr>
        <p:spPr>
          <a:xfrm>
            <a:off x="4823143" y="2400998"/>
            <a:ext cx="1253014" cy="538802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88A3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52375" rIns="0" bIns="0" anchor="t" anchorCtr="0">
            <a:spAutoFit/>
          </a:bodyPr>
          <a:lstStyle/>
          <a:p>
            <a:pPr marL="285750" marR="264795" lvl="0" indent="-16193" algn="l" rtl="0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SBTool  France</a:t>
            </a:r>
            <a:endParaRPr sz="1612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4"/>
          <p:cNvSpPr txBox="1"/>
          <p:nvPr/>
        </p:nvSpPr>
        <p:spPr>
          <a:xfrm>
            <a:off x="6370764" y="2407856"/>
            <a:ext cx="1251585" cy="538802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88A3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52375" rIns="0" bIns="0" anchor="t" anchorCtr="0">
            <a:spAutoFit/>
          </a:bodyPr>
          <a:lstStyle/>
          <a:p>
            <a:pPr marL="341948" marR="263366" lvl="0" indent="-72390" algn="l" rtl="0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12"/>
              <a:buFont typeface="Arial"/>
              <a:buNone/>
            </a:pPr>
            <a:r>
              <a:rPr lang="fr-FR" sz="1612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SBTool  Brésil</a:t>
            </a:r>
            <a:endParaRPr sz="1612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1634" y="3440558"/>
            <a:ext cx="1160144" cy="81038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5" name="Google Shape;165;p4"/>
          <p:cNvGrpSpPr/>
          <p:nvPr/>
        </p:nvGrpSpPr>
        <p:grpSpPr>
          <a:xfrm>
            <a:off x="3361626" y="3436937"/>
            <a:ext cx="1225867" cy="817721"/>
            <a:chOff x="4509261" y="4306570"/>
            <a:chExt cx="1634489" cy="1090295"/>
          </a:xfrm>
        </p:grpSpPr>
        <p:pic>
          <p:nvPicPr>
            <p:cNvPr id="166" name="Google Shape;166;p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998509" y="4523956"/>
              <a:ext cx="655741" cy="6553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7" name="Google Shape;167;p4"/>
            <p:cNvSpPr/>
            <p:nvPr/>
          </p:nvSpPr>
          <p:spPr>
            <a:xfrm>
              <a:off x="4509261" y="4306570"/>
              <a:ext cx="1634489" cy="1090295"/>
            </a:xfrm>
            <a:custGeom>
              <a:avLst/>
              <a:gdLst/>
              <a:ahLst/>
              <a:cxnLst/>
              <a:rect l="l" t="t" r="r" b="b"/>
              <a:pathLst>
                <a:path w="1634489" h="1090295" extrusionOk="0">
                  <a:moveTo>
                    <a:pt x="0" y="1090040"/>
                  </a:moveTo>
                  <a:lnTo>
                    <a:pt x="1634109" y="1090040"/>
                  </a:lnTo>
                  <a:lnTo>
                    <a:pt x="1634109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8" name="Google Shape;168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22571" y="3401694"/>
            <a:ext cx="1276731" cy="849249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4"/>
          <p:cNvSpPr txBox="1"/>
          <p:nvPr/>
        </p:nvSpPr>
        <p:spPr>
          <a:xfrm>
            <a:off x="1764406" y="4789373"/>
            <a:ext cx="6181859" cy="217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SBTool : Cadre Générique à l’échelle d’un Bâtiment (première version en 1998)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0" name="Google Shape;170;p4"/>
          <p:cNvGrpSpPr/>
          <p:nvPr/>
        </p:nvGrpSpPr>
        <p:grpSpPr>
          <a:xfrm>
            <a:off x="1770570" y="3436937"/>
            <a:ext cx="1353979" cy="856774"/>
            <a:chOff x="2387854" y="4306570"/>
            <a:chExt cx="1805305" cy="1142365"/>
          </a:xfrm>
        </p:grpSpPr>
        <p:pic>
          <p:nvPicPr>
            <p:cNvPr id="171" name="Google Shape;171;p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416617" y="4321328"/>
              <a:ext cx="1747398" cy="10826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2" name="Google Shape;172;p4"/>
            <p:cNvSpPr/>
            <p:nvPr/>
          </p:nvSpPr>
          <p:spPr>
            <a:xfrm>
              <a:off x="2387854" y="4306570"/>
              <a:ext cx="1805305" cy="1142365"/>
            </a:xfrm>
            <a:custGeom>
              <a:avLst/>
              <a:gdLst/>
              <a:ahLst/>
              <a:cxnLst/>
              <a:rect l="l" t="t" r="r" b="b"/>
              <a:pathLst>
                <a:path w="1805304" h="1142364" extrusionOk="0">
                  <a:moveTo>
                    <a:pt x="0" y="1141856"/>
                  </a:moveTo>
                  <a:lnTo>
                    <a:pt x="1804796" y="1141856"/>
                  </a:lnTo>
                  <a:lnTo>
                    <a:pt x="1804796" y="0"/>
                  </a:lnTo>
                  <a:lnTo>
                    <a:pt x="0" y="0"/>
                  </a:lnTo>
                  <a:lnTo>
                    <a:pt x="0" y="1141856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4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4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4" name="Google Shape;734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0011" y="221337"/>
            <a:ext cx="7901101" cy="56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41"/>
          <p:cNvSpPr txBox="1">
            <a:spLocks noGrp="1"/>
          </p:cNvSpPr>
          <p:nvPr>
            <p:ph type="title" idx="4294967295"/>
          </p:nvPr>
        </p:nvSpPr>
        <p:spPr>
          <a:xfrm>
            <a:off x="223920" y="501231"/>
            <a:ext cx="5795880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2 – Normalisation (Affectation de score)</a:t>
            </a:r>
            <a:endParaRPr sz="2700"/>
          </a:p>
        </p:txBody>
      </p:sp>
      <p:sp>
        <p:nvSpPr>
          <p:cNvPr id="740" name="Google Shape;740;p4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4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2" name="Google Shape;74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7073" y="1052204"/>
            <a:ext cx="7616418" cy="478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42"/>
          <p:cNvSpPr txBox="1">
            <a:spLocks noGrp="1"/>
          </p:cNvSpPr>
          <p:nvPr>
            <p:ph type="title" idx="4294967295"/>
          </p:nvPr>
        </p:nvSpPr>
        <p:spPr>
          <a:xfrm>
            <a:off x="601291" y="392999"/>
            <a:ext cx="5579375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2 – Normalisation (échelle de notation)</a:t>
            </a:r>
            <a:endParaRPr sz="2700"/>
          </a:p>
        </p:txBody>
      </p:sp>
      <p:sp>
        <p:nvSpPr>
          <p:cNvPr id="748" name="Google Shape;748;p4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9" name="Google Shape;749;p4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0" name="Google Shape;750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3726" y="1087593"/>
            <a:ext cx="6126206" cy="4435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3"/>
          <p:cNvSpPr txBox="1">
            <a:spLocks noGrp="1"/>
          </p:cNvSpPr>
          <p:nvPr>
            <p:ph type="title" idx="4294967295"/>
          </p:nvPr>
        </p:nvSpPr>
        <p:spPr>
          <a:xfrm>
            <a:off x="395849" y="495285"/>
            <a:ext cx="6343618" cy="37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Echelles de notation (intervalle des notes -1,+5)</a:t>
            </a:r>
            <a:endParaRPr sz="2400"/>
          </a:p>
        </p:txBody>
      </p:sp>
      <p:sp>
        <p:nvSpPr>
          <p:cNvPr id="756" name="Google Shape;756;p4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4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8" name="Google Shape;758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7271" y="1366678"/>
            <a:ext cx="8644877" cy="3322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44"/>
          <p:cNvSpPr txBox="1">
            <a:spLocks noGrp="1"/>
          </p:cNvSpPr>
          <p:nvPr>
            <p:ph type="title" idx="4294967295"/>
          </p:nvPr>
        </p:nvSpPr>
        <p:spPr>
          <a:xfrm>
            <a:off x="401889" y="496916"/>
            <a:ext cx="1824990" cy="37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Normalisation</a:t>
            </a:r>
            <a:endParaRPr sz="2400"/>
          </a:p>
        </p:txBody>
      </p:sp>
      <p:pic>
        <p:nvPicPr>
          <p:cNvPr id="764" name="Google Shape;764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122" y="1346659"/>
            <a:ext cx="7326339" cy="3889417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44"/>
          <p:cNvSpPr/>
          <p:nvPr/>
        </p:nvSpPr>
        <p:spPr>
          <a:xfrm>
            <a:off x="1356354" y="1995055"/>
            <a:ext cx="2250447" cy="8863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HIB – Plus c’est élevé 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mieux c’est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l’indicateur le plus élevé,  à le meilleur  niveau de performance</a:t>
            </a:r>
            <a:endParaRPr sz="10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44"/>
          <p:cNvSpPr/>
          <p:nvPr/>
        </p:nvSpPr>
        <p:spPr>
          <a:xfrm>
            <a:off x="3132667" y="1126068"/>
            <a:ext cx="3352801" cy="5757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principaux types de critères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7" name="Google Shape;767;p44"/>
          <p:cNvSpPr/>
          <p:nvPr/>
        </p:nvSpPr>
        <p:spPr>
          <a:xfrm>
            <a:off x="3606801" y="3251199"/>
            <a:ext cx="2277533" cy="5757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 – Plus C’est bas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mieux c’est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l’indicateur le plus bas,  à le meilleur  niveau de performance</a:t>
            </a: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44"/>
          <p:cNvSpPr/>
          <p:nvPr/>
        </p:nvSpPr>
        <p:spPr>
          <a:xfrm>
            <a:off x="5926668" y="4360333"/>
            <a:ext cx="2277533" cy="7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Qualitatif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Valeurs discrètes, chacune d'elles est équivalente à un scénario de référence défini par l'indicateur correspondant</a:t>
            </a: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4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0" name="Google Shape;770;p4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5" name="Google Shape;775;p45"/>
          <p:cNvGrpSpPr/>
          <p:nvPr/>
        </p:nvGrpSpPr>
        <p:grpSpPr>
          <a:xfrm>
            <a:off x="1554480" y="1112982"/>
            <a:ext cx="4793212" cy="3607325"/>
            <a:chOff x="2072639" y="950575"/>
            <a:chExt cx="6390950" cy="4809766"/>
          </a:xfrm>
        </p:grpSpPr>
        <p:pic>
          <p:nvPicPr>
            <p:cNvPr id="776" name="Google Shape;776;p4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84444" y="950575"/>
              <a:ext cx="6179145" cy="48097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7" name="Google Shape;777;p4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248721" y="4443793"/>
              <a:ext cx="203073" cy="203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8" name="Google Shape;778;p4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212901" y="1173289"/>
              <a:ext cx="203072" cy="20307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9" name="Google Shape;779;p45"/>
            <p:cNvSpPr/>
            <p:nvPr/>
          </p:nvSpPr>
          <p:spPr>
            <a:xfrm>
              <a:off x="2072639" y="2421635"/>
              <a:ext cx="368935" cy="1454150"/>
            </a:xfrm>
            <a:custGeom>
              <a:avLst/>
              <a:gdLst/>
              <a:ahLst/>
              <a:cxnLst/>
              <a:rect l="l" t="t" r="r" b="b"/>
              <a:pathLst>
                <a:path w="368935" h="1454150" extrusionOk="0">
                  <a:moveTo>
                    <a:pt x="368807" y="0"/>
                  </a:moveTo>
                  <a:lnTo>
                    <a:pt x="0" y="0"/>
                  </a:lnTo>
                  <a:lnTo>
                    <a:pt x="0" y="1453895"/>
                  </a:lnTo>
                  <a:lnTo>
                    <a:pt x="368807" y="1453895"/>
                  </a:lnTo>
                  <a:lnTo>
                    <a:pt x="3688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780" name="Google Shape;780;p4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55505" y="5174218"/>
            <a:ext cx="152304" cy="152304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45"/>
          <p:cNvSpPr txBox="1"/>
          <p:nvPr/>
        </p:nvSpPr>
        <p:spPr>
          <a:xfrm rot="-5400000">
            <a:off x="1379133" y="2831842"/>
            <a:ext cx="629126" cy="205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1614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SCORE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45"/>
          <p:cNvSpPr/>
          <p:nvPr/>
        </p:nvSpPr>
        <p:spPr>
          <a:xfrm>
            <a:off x="3263266" y="4613149"/>
            <a:ext cx="1831181" cy="276701"/>
          </a:xfrm>
          <a:custGeom>
            <a:avLst/>
            <a:gdLst/>
            <a:ahLst/>
            <a:cxnLst/>
            <a:rect l="l" t="t" r="r" b="b"/>
            <a:pathLst>
              <a:path w="2441575" h="368935" extrusionOk="0">
                <a:moveTo>
                  <a:pt x="2441448" y="0"/>
                </a:moveTo>
                <a:lnTo>
                  <a:pt x="0" y="0"/>
                </a:lnTo>
                <a:lnTo>
                  <a:pt x="0" y="368808"/>
                </a:lnTo>
                <a:lnTo>
                  <a:pt x="2441448" y="368808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3" name="Google Shape;783;p45"/>
          <p:cNvSpPr txBox="1"/>
          <p:nvPr/>
        </p:nvSpPr>
        <p:spPr>
          <a:xfrm>
            <a:off x="2057971" y="4634256"/>
            <a:ext cx="5194935" cy="709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127396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VALEUR DE L’INDICATEUR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3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repères (performances minimales acceptables et bonnes pratiques</a:t>
            </a: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45"/>
          <p:cNvSpPr txBox="1"/>
          <p:nvPr/>
        </p:nvSpPr>
        <p:spPr>
          <a:xfrm>
            <a:off x="1117600" y="331358"/>
            <a:ext cx="1913467" cy="6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Plus c’est élevé</a:t>
            </a:r>
            <a:b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mieux c’est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" name="Google Shape;789;p46"/>
          <p:cNvGrpSpPr/>
          <p:nvPr/>
        </p:nvGrpSpPr>
        <p:grpSpPr>
          <a:xfrm>
            <a:off x="1735104" y="1036782"/>
            <a:ext cx="4634359" cy="3607325"/>
            <a:chOff x="2284444" y="950575"/>
            <a:chExt cx="6179145" cy="4809766"/>
          </a:xfrm>
        </p:grpSpPr>
        <p:pic>
          <p:nvPicPr>
            <p:cNvPr id="790" name="Google Shape;790;p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84444" y="950575"/>
              <a:ext cx="6179145" cy="480976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1" name="Google Shape;791;p46"/>
            <p:cNvSpPr/>
            <p:nvPr/>
          </p:nvSpPr>
          <p:spPr>
            <a:xfrm>
              <a:off x="5243702" y="3566413"/>
              <a:ext cx="29209" cy="1978660"/>
            </a:xfrm>
            <a:custGeom>
              <a:avLst/>
              <a:gdLst/>
              <a:ahLst/>
              <a:cxnLst/>
              <a:rect l="l" t="t" r="r" b="b"/>
              <a:pathLst>
                <a:path w="29210" h="1978660" extrusionOk="0">
                  <a:moveTo>
                    <a:pt x="28701" y="0"/>
                  </a:moveTo>
                  <a:lnTo>
                    <a:pt x="126" y="0"/>
                  </a:lnTo>
                  <a:lnTo>
                    <a:pt x="0" y="1978152"/>
                  </a:lnTo>
                  <a:lnTo>
                    <a:pt x="28575" y="1978152"/>
                  </a:lnTo>
                  <a:lnTo>
                    <a:pt x="28701" y="0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46"/>
            <p:cNvSpPr/>
            <p:nvPr/>
          </p:nvSpPr>
          <p:spPr>
            <a:xfrm>
              <a:off x="5269230" y="3591813"/>
              <a:ext cx="28575" cy="1978660"/>
            </a:xfrm>
            <a:custGeom>
              <a:avLst/>
              <a:gdLst/>
              <a:ahLst/>
              <a:cxnLst/>
              <a:rect l="l" t="t" r="r" b="b"/>
              <a:pathLst>
                <a:path w="28575" h="1978660" extrusionOk="0">
                  <a:moveTo>
                    <a:pt x="28575" y="0"/>
                  </a:moveTo>
                  <a:lnTo>
                    <a:pt x="0" y="0"/>
                  </a:lnTo>
                  <a:lnTo>
                    <a:pt x="0" y="1978152"/>
                  </a:lnTo>
                  <a:lnTo>
                    <a:pt x="28575" y="1978152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46"/>
            <p:cNvSpPr/>
            <p:nvPr/>
          </p:nvSpPr>
          <p:spPr>
            <a:xfrm>
              <a:off x="5270754" y="3579113"/>
              <a:ext cx="0" cy="1978660"/>
            </a:xfrm>
            <a:custGeom>
              <a:avLst/>
              <a:gdLst/>
              <a:ahLst/>
              <a:cxnLst/>
              <a:rect l="l" t="t" r="r" b="b"/>
              <a:pathLst>
                <a:path w="120000" h="1978660" extrusionOk="0">
                  <a:moveTo>
                    <a:pt x="0" y="1978152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46"/>
            <p:cNvSpPr/>
            <p:nvPr/>
          </p:nvSpPr>
          <p:spPr>
            <a:xfrm>
              <a:off x="2606294" y="3567302"/>
              <a:ext cx="2612390" cy="29209"/>
            </a:xfrm>
            <a:custGeom>
              <a:avLst/>
              <a:gdLst/>
              <a:ahLst/>
              <a:cxnLst/>
              <a:rect l="l" t="t" r="r" b="b"/>
              <a:pathLst>
                <a:path w="2612390" h="29210" extrusionOk="0">
                  <a:moveTo>
                    <a:pt x="2612135" y="0"/>
                  </a:moveTo>
                  <a:lnTo>
                    <a:pt x="0" y="126"/>
                  </a:lnTo>
                  <a:lnTo>
                    <a:pt x="0" y="28701"/>
                  </a:lnTo>
                  <a:lnTo>
                    <a:pt x="2612135" y="28575"/>
                  </a:lnTo>
                  <a:lnTo>
                    <a:pt x="2612135" y="0"/>
                  </a:ln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46"/>
            <p:cNvSpPr/>
            <p:nvPr/>
          </p:nvSpPr>
          <p:spPr>
            <a:xfrm>
              <a:off x="2631694" y="3592830"/>
              <a:ext cx="2612390" cy="28575"/>
            </a:xfrm>
            <a:custGeom>
              <a:avLst/>
              <a:gdLst/>
              <a:ahLst/>
              <a:cxnLst/>
              <a:rect l="l" t="t" r="r" b="b"/>
              <a:pathLst>
                <a:path w="2612390" h="28575" extrusionOk="0">
                  <a:moveTo>
                    <a:pt x="2612135" y="0"/>
                  </a:moveTo>
                  <a:lnTo>
                    <a:pt x="0" y="0"/>
                  </a:lnTo>
                  <a:lnTo>
                    <a:pt x="0" y="28575"/>
                  </a:lnTo>
                  <a:lnTo>
                    <a:pt x="2612135" y="28575"/>
                  </a:lnTo>
                  <a:lnTo>
                    <a:pt x="2612135" y="0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46"/>
            <p:cNvSpPr/>
            <p:nvPr/>
          </p:nvSpPr>
          <p:spPr>
            <a:xfrm>
              <a:off x="2618994" y="3594353"/>
              <a:ext cx="2612390" cy="0"/>
            </a:xfrm>
            <a:custGeom>
              <a:avLst/>
              <a:gdLst/>
              <a:ahLst/>
              <a:cxnLst/>
              <a:rect l="l" t="t" r="r" b="b"/>
              <a:pathLst>
                <a:path w="2612390" h="120000" extrusionOk="0">
                  <a:moveTo>
                    <a:pt x="2612135" y="0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97" name="Google Shape;797;p4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248721" y="4443793"/>
              <a:ext cx="203073" cy="203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8" name="Google Shape;798;p4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212901" y="1173289"/>
              <a:ext cx="203072" cy="20307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99" name="Google Shape;799;p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98806" y="5004504"/>
            <a:ext cx="152305" cy="152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4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83825" y="2929747"/>
            <a:ext cx="152305" cy="152305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46"/>
          <p:cNvSpPr/>
          <p:nvPr/>
        </p:nvSpPr>
        <p:spPr>
          <a:xfrm>
            <a:off x="1576251" y="2140076"/>
            <a:ext cx="276701" cy="1090613"/>
          </a:xfrm>
          <a:custGeom>
            <a:avLst/>
            <a:gdLst/>
            <a:ahLst/>
            <a:cxnLst/>
            <a:rect l="l" t="t" r="r" b="b"/>
            <a:pathLst>
              <a:path w="368935" h="1454150" extrusionOk="0">
                <a:moveTo>
                  <a:pt x="368807" y="0"/>
                </a:moveTo>
                <a:lnTo>
                  <a:pt x="0" y="0"/>
                </a:lnTo>
                <a:lnTo>
                  <a:pt x="0" y="1453895"/>
                </a:lnTo>
                <a:lnTo>
                  <a:pt x="368807" y="1453895"/>
                </a:lnTo>
                <a:lnTo>
                  <a:pt x="3688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46"/>
          <p:cNvSpPr txBox="1"/>
          <p:nvPr/>
        </p:nvSpPr>
        <p:spPr>
          <a:xfrm rot="-5400000">
            <a:off x="1400904" y="2755642"/>
            <a:ext cx="629126" cy="205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1614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SCORE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46"/>
          <p:cNvSpPr/>
          <p:nvPr/>
        </p:nvSpPr>
        <p:spPr>
          <a:xfrm>
            <a:off x="3285037" y="4536949"/>
            <a:ext cx="1831181" cy="276701"/>
          </a:xfrm>
          <a:custGeom>
            <a:avLst/>
            <a:gdLst/>
            <a:ahLst/>
            <a:cxnLst/>
            <a:rect l="l" t="t" r="r" b="b"/>
            <a:pathLst>
              <a:path w="2441575" h="368935" extrusionOk="0">
                <a:moveTo>
                  <a:pt x="2441448" y="0"/>
                </a:moveTo>
                <a:lnTo>
                  <a:pt x="0" y="0"/>
                </a:lnTo>
                <a:lnTo>
                  <a:pt x="0" y="368808"/>
                </a:lnTo>
                <a:lnTo>
                  <a:pt x="2441448" y="368808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46"/>
          <p:cNvSpPr txBox="1"/>
          <p:nvPr/>
        </p:nvSpPr>
        <p:spPr>
          <a:xfrm>
            <a:off x="2253002" y="4558056"/>
            <a:ext cx="5109210" cy="6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1273969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VALEUR DE L’INDICATEUR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repères (performances minimales acceptables et bonnes pratiques)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46"/>
          <p:cNvSpPr txBox="1"/>
          <p:nvPr/>
        </p:nvSpPr>
        <p:spPr>
          <a:xfrm>
            <a:off x="1117600" y="331358"/>
            <a:ext cx="1913467" cy="6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Plus c’est élevé</a:t>
            </a:r>
            <a:b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FR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mieux c’est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1" name="Google Shape;811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719" y="1863916"/>
            <a:ext cx="8322409" cy="3378298"/>
          </a:xfrm>
          <a:prstGeom prst="rect">
            <a:avLst/>
          </a:prstGeom>
          <a:noFill/>
          <a:ln>
            <a:noFill/>
          </a:ln>
        </p:spPr>
      </p:pic>
      <p:sp>
        <p:nvSpPr>
          <p:cNvPr id="812" name="Google Shape;812;p47"/>
          <p:cNvSpPr/>
          <p:nvPr/>
        </p:nvSpPr>
        <p:spPr>
          <a:xfrm>
            <a:off x="5552592" y="4263064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13" name="Google Shape;813;p47"/>
          <p:cNvSpPr/>
          <p:nvPr/>
        </p:nvSpPr>
        <p:spPr>
          <a:xfrm>
            <a:off x="7865545" y="2066686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14" name="Google Shape;814;p47"/>
          <p:cNvSpPr/>
          <p:nvPr/>
        </p:nvSpPr>
        <p:spPr>
          <a:xfrm>
            <a:off x="141153" y="639497"/>
            <a:ext cx="6231731" cy="39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850" tIns="33325" rIns="67850" bIns="333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rgbClr val="245665"/>
                </a:solidFill>
                <a:latin typeface="Arial"/>
                <a:ea typeface="Arial"/>
                <a:cs typeface="Arial"/>
                <a:sym typeface="Arial"/>
              </a:rPr>
              <a:t>Plus c’est élevé, mieux c’est</a:t>
            </a:r>
            <a:endParaRPr sz="2400" b="0" i="0" u="none" strike="noStrike" cap="none">
              <a:solidFill>
                <a:srgbClr val="2456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47"/>
          <p:cNvSpPr txBox="1"/>
          <p:nvPr/>
        </p:nvSpPr>
        <p:spPr>
          <a:xfrm>
            <a:off x="5888456" y="5026673"/>
            <a:ext cx="484428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45%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6" name="Google Shape;816;p47"/>
          <p:cNvSpPr/>
          <p:nvPr/>
        </p:nvSpPr>
        <p:spPr>
          <a:xfrm>
            <a:off x="520700" y="4914894"/>
            <a:ext cx="2921000" cy="41186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 de l’indicateur: 45%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47"/>
          <p:cNvSpPr/>
          <p:nvPr/>
        </p:nvSpPr>
        <p:spPr>
          <a:xfrm>
            <a:off x="379185" y="2058608"/>
            <a:ext cx="1157515" cy="2237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Exemple </a:t>
            </a:r>
            <a:r>
              <a:rPr lang="fr-FR" sz="1200" b="1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100" b="0" i="0" u="none" strike="noStrike" cap="none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p47"/>
          <p:cNvSpPr/>
          <p:nvPr/>
        </p:nvSpPr>
        <p:spPr>
          <a:xfrm>
            <a:off x="508000" y="2345035"/>
            <a:ext cx="4000503" cy="147728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Critère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B3.7- part d'énergie renouvelable sur site, par rapport à la consommation totale d'énergie primaire pour l'exploitation des bâtiments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Google Shape;819;p47"/>
          <p:cNvSpPr/>
          <p:nvPr/>
        </p:nvSpPr>
        <p:spPr>
          <a:xfrm>
            <a:off x="501470" y="3794517"/>
            <a:ext cx="4172130" cy="12321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Consommation totale d'énergie primaire générée à partir de sources renouvelables sur site divisée par la consommation totale d'énergie primaire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p47"/>
          <p:cNvSpPr/>
          <p:nvPr/>
        </p:nvSpPr>
        <p:spPr>
          <a:xfrm>
            <a:off x="6305370" y="5089921"/>
            <a:ext cx="1520370" cy="2039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 de l’indicateur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1" name="Google Shape;821;p47"/>
          <p:cNvSpPr/>
          <p:nvPr/>
        </p:nvSpPr>
        <p:spPr>
          <a:xfrm>
            <a:off x="546100" y="5318520"/>
            <a:ext cx="2273299" cy="2313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normalisé : 1.5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2" name="Google Shape;822;p47"/>
          <p:cNvSpPr/>
          <p:nvPr/>
        </p:nvSpPr>
        <p:spPr>
          <a:xfrm rot="-5400000">
            <a:off x="4045219" y="2761986"/>
            <a:ext cx="1221369" cy="2947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normalisé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p4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4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47"/>
          <p:cNvSpPr txBox="1"/>
          <p:nvPr/>
        </p:nvSpPr>
        <p:spPr>
          <a:xfrm>
            <a:off x="4105348" y="3522240"/>
            <a:ext cx="470944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1,5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" name="Google Shape;830;p48"/>
          <p:cNvGrpSpPr/>
          <p:nvPr/>
        </p:nvGrpSpPr>
        <p:grpSpPr>
          <a:xfrm>
            <a:off x="2127338" y="1298255"/>
            <a:ext cx="4634359" cy="3600715"/>
            <a:chOff x="3010622" y="1154063"/>
            <a:chExt cx="6179145" cy="4800953"/>
          </a:xfrm>
        </p:grpSpPr>
        <p:pic>
          <p:nvPicPr>
            <p:cNvPr id="831" name="Google Shape;831;p4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010622" y="1154063"/>
              <a:ext cx="6179145" cy="48009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2" name="Google Shape;832;p4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296721" y="4678489"/>
              <a:ext cx="203073" cy="203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3" name="Google Shape;833;p4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387405" y="1407985"/>
              <a:ext cx="203073" cy="20307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34" name="Google Shape;834;p4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42296" y="5259453"/>
            <a:ext cx="152305" cy="152305"/>
          </a:xfrm>
          <a:prstGeom prst="rect">
            <a:avLst/>
          </a:prstGeom>
          <a:noFill/>
          <a:ln>
            <a:noFill/>
          </a:ln>
        </p:spPr>
      </p:pic>
      <p:sp>
        <p:nvSpPr>
          <p:cNvPr id="835" name="Google Shape;835;p48"/>
          <p:cNvSpPr txBox="1">
            <a:spLocks noGrp="1"/>
          </p:cNvSpPr>
          <p:nvPr>
            <p:ph type="title" idx="4294967295"/>
          </p:nvPr>
        </p:nvSpPr>
        <p:spPr>
          <a:xfrm>
            <a:off x="1273720" y="414814"/>
            <a:ext cx="2219801" cy="748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 b="1"/>
              <a:t>Plus C’est bas</a:t>
            </a:r>
            <a:br>
              <a:rPr lang="fr-FR" sz="2400" b="1"/>
            </a:br>
            <a:r>
              <a:rPr lang="fr-FR" sz="2400" b="1"/>
              <a:t> mieux c’est</a:t>
            </a:r>
            <a:endParaRPr/>
          </a:p>
        </p:txBody>
      </p:sp>
      <p:sp>
        <p:nvSpPr>
          <p:cNvPr id="836" name="Google Shape;836;p48"/>
          <p:cNvSpPr/>
          <p:nvPr/>
        </p:nvSpPr>
        <p:spPr>
          <a:xfrm>
            <a:off x="1978206" y="2339231"/>
            <a:ext cx="276701" cy="1090613"/>
          </a:xfrm>
          <a:custGeom>
            <a:avLst/>
            <a:gdLst/>
            <a:ahLst/>
            <a:cxnLst/>
            <a:rect l="l" t="t" r="r" b="b"/>
            <a:pathLst>
              <a:path w="368935" h="1454150" extrusionOk="0">
                <a:moveTo>
                  <a:pt x="368807" y="0"/>
                </a:moveTo>
                <a:lnTo>
                  <a:pt x="0" y="0"/>
                </a:lnTo>
                <a:lnTo>
                  <a:pt x="0" y="1453896"/>
                </a:lnTo>
                <a:lnTo>
                  <a:pt x="368807" y="1453896"/>
                </a:lnTo>
                <a:lnTo>
                  <a:pt x="3688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p48"/>
          <p:cNvSpPr txBox="1"/>
          <p:nvPr/>
        </p:nvSpPr>
        <p:spPr>
          <a:xfrm rot="-5400000">
            <a:off x="1802669" y="2954510"/>
            <a:ext cx="629126" cy="205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1614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SCORE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48"/>
          <p:cNvSpPr/>
          <p:nvPr/>
        </p:nvSpPr>
        <p:spPr>
          <a:xfrm>
            <a:off x="3536115" y="4774964"/>
            <a:ext cx="1831181" cy="278130"/>
          </a:xfrm>
          <a:custGeom>
            <a:avLst/>
            <a:gdLst/>
            <a:ahLst/>
            <a:cxnLst/>
            <a:rect l="l" t="t" r="r" b="b"/>
            <a:pathLst>
              <a:path w="2441575" h="370839" extrusionOk="0">
                <a:moveTo>
                  <a:pt x="2441448" y="0"/>
                </a:moveTo>
                <a:lnTo>
                  <a:pt x="0" y="0"/>
                </a:lnTo>
                <a:lnTo>
                  <a:pt x="0" y="370332"/>
                </a:lnTo>
                <a:lnTo>
                  <a:pt x="2441448" y="370332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p48"/>
          <p:cNvSpPr txBox="1"/>
          <p:nvPr/>
        </p:nvSpPr>
        <p:spPr>
          <a:xfrm>
            <a:off x="3595359" y="4796757"/>
            <a:ext cx="2407507" cy="621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VALEUR DE L’INDICATEUR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3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endParaRPr sz="1275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16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Repère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" name="Google Shape;844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2730" y="1732194"/>
            <a:ext cx="8478539" cy="3393612"/>
          </a:xfrm>
          <a:prstGeom prst="rect">
            <a:avLst/>
          </a:prstGeom>
          <a:noFill/>
          <a:ln>
            <a:noFill/>
          </a:ln>
        </p:spPr>
      </p:pic>
      <p:sp>
        <p:nvSpPr>
          <p:cNvPr id="845" name="Google Shape;845;p49"/>
          <p:cNvSpPr/>
          <p:nvPr/>
        </p:nvSpPr>
        <p:spPr>
          <a:xfrm>
            <a:off x="7850139" y="4118515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46" name="Google Shape;846;p49"/>
          <p:cNvSpPr/>
          <p:nvPr/>
        </p:nvSpPr>
        <p:spPr>
          <a:xfrm>
            <a:off x="5604100" y="1944843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47" name="Google Shape;847;p49"/>
          <p:cNvSpPr txBox="1"/>
          <p:nvPr/>
        </p:nvSpPr>
        <p:spPr>
          <a:xfrm>
            <a:off x="6210530" y="5125806"/>
            <a:ext cx="1281185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27 Kg CO</a:t>
            </a:r>
            <a:r>
              <a:rPr lang="fr-FR" sz="1350" b="0" i="0" u="none" strike="noStrike" cap="none" baseline="-25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 eq</a:t>
            </a:r>
            <a:r>
              <a:rPr lang="fr-FR" sz="135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/m</a:t>
            </a:r>
            <a:r>
              <a:rPr lang="fr-FR" sz="1350" b="0" i="0" u="none" strike="noStrike" cap="none" baseline="30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49"/>
          <p:cNvSpPr/>
          <p:nvPr/>
        </p:nvSpPr>
        <p:spPr>
          <a:xfrm>
            <a:off x="226785" y="1779208"/>
            <a:ext cx="1278742" cy="2978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Exemple </a:t>
            </a:r>
            <a:r>
              <a:rPr lang="fr-FR" sz="1200" b="1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100" b="0" i="0" u="none" strike="noStrike" cap="none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9" name="Google Shape;849;p49"/>
          <p:cNvSpPr/>
          <p:nvPr/>
        </p:nvSpPr>
        <p:spPr>
          <a:xfrm rot="-5400000">
            <a:off x="4087646" y="3102290"/>
            <a:ext cx="1316619" cy="2301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normalisé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0" name="Google Shape;850;p49"/>
          <p:cNvSpPr/>
          <p:nvPr/>
        </p:nvSpPr>
        <p:spPr>
          <a:xfrm>
            <a:off x="5937070" y="4950221"/>
            <a:ext cx="1520370" cy="2039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 de l’indicateur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1" name="Google Shape;851;p49"/>
          <p:cNvSpPr/>
          <p:nvPr/>
        </p:nvSpPr>
        <p:spPr>
          <a:xfrm>
            <a:off x="374470" y="2105420"/>
            <a:ext cx="4172130" cy="8217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Critère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I1.2- Emission gaz à effet de serre des bâtiments résidentiels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2" name="Google Shape;852;p49"/>
          <p:cNvSpPr/>
          <p:nvPr/>
        </p:nvSpPr>
        <p:spPr>
          <a:xfrm>
            <a:off x="374470" y="3073399"/>
            <a:ext cx="3892730" cy="128270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Indicateur : Quantité totale de gaz à effet de serre en kg (unités équivalentes de dioxyde de carbone) générées sur une année civile par agrégats de surface au sol utile intérieure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p49"/>
          <p:cNvSpPr/>
          <p:nvPr/>
        </p:nvSpPr>
        <p:spPr>
          <a:xfrm>
            <a:off x="279399" y="4493020"/>
            <a:ext cx="2075873" cy="2440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 de l’indicateur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49"/>
          <p:cNvSpPr/>
          <p:nvPr/>
        </p:nvSpPr>
        <p:spPr>
          <a:xfrm>
            <a:off x="279399" y="4779053"/>
            <a:ext cx="1745673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normalisé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5" name="Google Shape;855;p4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6" name="Google Shape;856;p4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7" name="Google Shape;857;p49"/>
          <p:cNvSpPr txBox="1"/>
          <p:nvPr/>
        </p:nvSpPr>
        <p:spPr>
          <a:xfrm>
            <a:off x="1273720" y="414814"/>
            <a:ext cx="2219801" cy="748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Plus C’est bas</a:t>
            </a:r>
            <a:br>
              <a:rPr lang="fr-FR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FR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mieux c’est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8" name="Google Shape;858;p49"/>
          <p:cNvSpPr txBox="1"/>
          <p:nvPr/>
        </p:nvSpPr>
        <p:spPr>
          <a:xfrm>
            <a:off x="4285327" y="2819377"/>
            <a:ext cx="404278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2,7</a:t>
            </a:r>
            <a:endParaRPr sz="1350" b="0" i="0" u="none" strike="noStrike" cap="none" baseline="-25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Google Shape;177;p5"/>
          <p:cNvGrpSpPr/>
          <p:nvPr/>
        </p:nvGrpSpPr>
        <p:grpSpPr>
          <a:xfrm>
            <a:off x="2165921" y="3588925"/>
            <a:ext cx="839629" cy="561499"/>
            <a:chOff x="2657601" y="3988053"/>
            <a:chExt cx="1119505" cy="748665"/>
          </a:xfrm>
        </p:grpSpPr>
        <p:pic>
          <p:nvPicPr>
            <p:cNvPr id="178" name="Google Shape;17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662427" y="3992879"/>
              <a:ext cx="1109472" cy="7391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Google Shape;179;p5"/>
            <p:cNvSpPr/>
            <p:nvPr/>
          </p:nvSpPr>
          <p:spPr>
            <a:xfrm>
              <a:off x="2657601" y="3988053"/>
              <a:ext cx="1119505" cy="748665"/>
            </a:xfrm>
            <a:custGeom>
              <a:avLst/>
              <a:gdLst/>
              <a:ahLst/>
              <a:cxnLst/>
              <a:rect l="l" t="t" r="r" b="b"/>
              <a:pathLst>
                <a:path w="1119504" h="748664" extrusionOk="0">
                  <a:moveTo>
                    <a:pt x="0" y="748665"/>
                  </a:moveTo>
                  <a:lnTo>
                    <a:pt x="1118997" y="748665"/>
                  </a:lnTo>
                  <a:lnTo>
                    <a:pt x="1118997" y="0"/>
                  </a:lnTo>
                  <a:lnTo>
                    <a:pt x="0" y="0"/>
                  </a:lnTo>
                  <a:lnTo>
                    <a:pt x="0" y="748665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0" name="Google Shape;18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2089" y="4537393"/>
            <a:ext cx="1337009" cy="451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31638" y="3563970"/>
            <a:ext cx="910970" cy="605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25163" y="4455510"/>
            <a:ext cx="739007" cy="5875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" name="Google Shape;183;p5"/>
          <p:cNvGrpSpPr/>
          <p:nvPr/>
        </p:nvGrpSpPr>
        <p:grpSpPr>
          <a:xfrm>
            <a:off x="3716972" y="3582068"/>
            <a:ext cx="875824" cy="586740"/>
            <a:chOff x="4725670" y="3978909"/>
            <a:chExt cx="1167765" cy="782320"/>
          </a:xfrm>
        </p:grpSpPr>
        <p:pic>
          <p:nvPicPr>
            <p:cNvPr id="184" name="Google Shape;184;p5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730496" y="3983735"/>
              <a:ext cx="1158239" cy="7726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5" name="Google Shape;185;p5"/>
            <p:cNvSpPr/>
            <p:nvPr/>
          </p:nvSpPr>
          <p:spPr>
            <a:xfrm>
              <a:off x="4725670" y="3978909"/>
              <a:ext cx="1167765" cy="782320"/>
            </a:xfrm>
            <a:custGeom>
              <a:avLst/>
              <a:gdLst/>
              <a:ahLst/>
              <a:cxnLst/>
              <a:rect l="l" t="t" r="r" b="b"/>
              <a:pathLst>
                <a:path w="1167764" h="782320" extrusionOk="0">
                  <a:moveTo>
                    <a:pt x="0" y="782193"/>
                  </a:moveTo>
                  <a:lnTo>
                    <a:pt x="1167764" y="782193"/>
                  </a:lnTo>
                  <a:lnTo>
                    <a:pt x="1167764" y="0"/>
                  </a:lnTo>
                  <a:lnTo>
                    <a:pt x="0" y="0"/>
                  </a:lnTo>
                  <a:lnTo>
                    <a:pt x="0" y="782193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6" name="Google Shape;186;p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36969" y="3499962"/>
            <a:ext cx="968120" cy="646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901561" y="4302349"/>
            <a:ext cx="756666" cy="757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935225" y="4465796"/>
            <a:ext cx="1345283" cy="673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85294" y="597885"/>
            <a:ext cx="1347596" cy="844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935225" y="675863"/>
            <a:ext cx="5864860" cy="2572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50"/>
          <p:cNvSpPr txBox="1">
            <a:spLocks noGrp="1"/>
          </p:cNvSpPr>
          <p:nvPr>
            <p:ph type="title" idx="4294967295"/>
          </p:nvPr>
        </p:nvSpPr>
        <p:spPr>
          <a:xfrm>
            <a:off x="339329" y="662606"/>
            <a:ext cx="2579846" cy="37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Critère Qualitatif</a:t>
            </a:r>
            <a:endParaRPr sz="2400"/>
          </a:p>
        </p:txBody>
      </p:sp>
      <p:pic>
        <p:nvPicPr>
          <p:cNvPr id="864" name="Google Shape;864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23491" y="1443892"/>
            <a:ext cx="5025357" cy="3970215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50"/>
          <p:cNvSpPr/>
          <p:nvPr/>
        </p:nvSpPr>
        <p:spPr>
          <a:xfrm>
            <a:off x="3858305" y="5253239"/>
            <a:ext cx="1284513" cy="32173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 de l’indicateur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50"/>
          <p:cNvSpPr/>
          <p:nvPr/>
        </p:nvSpPr>
        <p:spPr>
          <a:xfrm rot="-5400000">
            <a:off x="1268245" y="3191189"/>
            <a:ext cx="1316619" cy="2301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normalisé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7" name="Google Shape;867;p5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8" name="Google Shape;868;p5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51"/>
          <p:cNvSpPr txBox="1">
            <a:spLocks noGrp="1"/>
          </p:cNvSpPr>
          <p:nvPr>
            <p:ph type="title"/>
          </p:nvPr>
        </p:nvSpPr>
        <p:spPr>
          <a:xfrm>
            <a:off x="189614" y="60636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fr-FR" sz="2400">
                <a:solidFill>
                  <a:srgbClr val="245665"/>
                </a:solidFill>
                <a:latin typeface="Arial"/>
                <a:ea typeface="Arial"/>
                <a:cs typeface="Arial"/>
                <a:sym typeface="Arial"/>
              </a:rPr>
              <a:t>Critères Qualitatifs</a:t>
            </a:r>
            <a:endParaRPr>
              <a:solidFill>
                <a:srgbClr val="2456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4" name="Google Shape;874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1666" y="1722780"/>
            <a:ext cx="8628772" cy="3654021"/>
          </a:xfrm>
          <a:prstGeom prst="rect">
            <a:avLst/>
          </a:prstGeom>
          <a:noFill/>
          <a:ln>
            <a:noFill/>
          </a:ln>
        </p:spPr>
      </p:pic>
      <p:sp>
        <p:nvSpPr>
          <p:cNvPr id="875" name="Google Shape;875;p51"/>
          <p:cNvSpPr/>
          <p:nvPr/>
        </p:nvSpPr>
        <p:spPr>
          <a:xfrm>
            <a:off x="290285" y="1931608"/>
            <a:ext cx="1157515" cy="2237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Exemple </a:t>
            </a:r>
            <a:r>
              <a:rPr lang="fr-FR" sz="1200" b="1" i="0" u="none" strike="noStrike" cap="none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100" b="0" i="0" u="none" strike="noStrike" cap="none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6" name="Google Shape;876;p51"/>
          <p:cNvSpPr/>
          <p:nvPr/>
        </p:nvSpPr>
        <p:spPr>
          <a:xfrm>
            <a:off x="377371" y="2236408"/>
            <a:ext cx="3759200" cy="72450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Critères </a:t>
            </a:r>
            <a:r>
              <a:rPr lang="fr-FR"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Implication de la communité et du management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51"/>
          <p:cNvSpPr/>
          <p:nvPr/>
        </p:nvSpPr>
        <p:spPr>
          <a:xfrm>
            <a:off x="402772" y="3020180"/>
            <a:ext cx="3897085" cy="3543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Normalisation de la valeur de l’indicateur : 0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51"/>
          <p:cNvSpPr/>
          <p:nvPr/>
        </p:nvSpPr>
        <p:spPr>
          <a:xfrm>
            <a:off x="6172201" y="5142894"/>
            <a:ext cx="1284513" cy="32173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valeur de l’indicateur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9" name="Google Shape;879;p51"/>
          <p:cNvSpPr/>
          <p:nvPr/>
        </p:nvSpPr>
        <p:spPr>
          <a:xfrm rot="-5400000">
            <a:off x="3985031" y="3362639"/>
            <a:ext cx="1316619" cy="2301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normalisé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0" name="Google Shape;880;p5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1" name="Google Shape;881;p5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52"/>
          <p:cNvSpPr txBox="1">
            <a:spLocks noGrp="1"/>
          </p:cNvSpPr>
          <p:nvPr>
            <p:ph type="title" idx="4294967295"/>
          </p:nvPr>
        </p:nvSpPr>
        <p:spPr>
          <a:xfrm>
            <a:off x="675817" y="863530"/>
            <a:ext cx="2183606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3 - Agrégation</a:t>
            </a:r>
            <a:endParaRPr sz="2700"/>
          </a:p>
        </p:txBody>
      </p:sp>
      <p:grpSp>
        <p:nvGrpSpPr>
          <p:cNvPr id="887" name="Google Shape;887;p52"/>
          <p:cNvGrpSpPr/>
          <p:nvPr/>
        </p:nvGrpSpPr>
        <p:grpSpPr>
          <a:xfrm>
            <a:off x="615886" y="1577553"/>
            <a:ext cx="6830198" cy="4159218"/>
            <a:chOff x="1227582" y="1253076"/>
            <a:chExt cx="9106930" cy="5605812"/>
          </a:xfrm>
        </p:grpSpPr>
        <p:pic>
          <p:nvPicPr>
            <p:cNvPr id="888" name="Google Shape;888;p5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307490" y="1253076"/>
              <a:ext cx="9027022" cy="54615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9" name="Google Shape;889;p52"/>
            <p:cNvSpPr/>
            <p:nvPr/>
          </p:nvSpPr>
          <p:spPr>
            <a:xfrm>
              <a:off x="1227582" y="6078473"/>
              <a:ext cx="4869180" cy="780415"/>
            </a:xfrm>
            <a:custGeom>
              <a:avLst/>
              <a:gdLst/>
              <a:ahLst/>
              <a:cxnLst/>
              <a:rect l="l" t="t" r="r" b="b"/>
              <a:pathLst>
                <a:path w="4869180" h="780415" extrusionOk="0">
                  <a:moveTo>
                    <a:pt x="0" y="780288"/>
                  </a:moveTo>
                  <a:lnTo>
                    <a:pt x="4869180" y="780288"/>
                  </a:lnTo>
                  <a:lnTo>
                    <a:pt x="4869180" y="0"/>
                  </a:lnTo>
                  <a:lnTo>
                    <a:pt x="0" y="0"/>
                  </a:lnTo>
                  <a:lnTo>
                    <a:pt x="0" y="780288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0" name="Google Shape;890;p52"/>
          <p:cNvSpPr/>
          <p:nvPr/>
        </p:nvSpPr>
        <p:spPr>
          <a:xfrm>
            <a:off x="795866" y="1667934"/>
            <a:ext cx="1803401" cy="5757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Ensemble des scores normalisés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score pour chaque critère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52"/>
          <p:cNvSpPr/>
          <p:nvPr/>
        </p:nvSpPr>
        <p:spPr>
          <a:xfrm>
            <a:off x="2937933" y="2844801"/>
            <a:ext cx="2252134" cy="550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Attribuer une poids et calculer un score de pondération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chaque critère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2" name="Google Shape;892;p52"/>
          <p:cNvSpPr/>
          <p:nvPr/>
        </p:nvSpPr>
        <p:spPr>
          <a:xfrm>
            <a:off x="2971799" y="3793068"/>
            <a:ext cx="2209801" cy="550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Additionner les scores pondérés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chaque critère, chaque catégorie et chaque thème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52"/>
          <p:cNvSpPr/>
          <p:nvPr/>
        </p:nvSpPr>
        <p:spPr>
          <a:xfrm>
            <a:off x="5471885" y="4881638"/>
            <a:ext cx="1898733" cy="635000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Final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r-FR"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Qui représente la performance de durabilité de la zone urbaine</a:t>
            </a: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53"/>
          <p:cNvSpPr txBox="1">
            <a:spLocks noGrp="1"/>
          </p:cNvSpPr>
          <p:nvPr>
            <p:ph type="title" idx="4294967295"/>
          </p:nvPr>
        </p:nvSpPr>
        <p:spPr>
          <a:xfrm>
            <a:off x="330382" y="542688"/>
            <a:ext cx="2183606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3 - Agrégation</a:t>
            </a:r>
            <a:endParaRPr sz="2700"/>
          </a:p>
        </p:txBody>
      </p:sp>
      <p:pic>
        <p:nvPicPr>
          <p:cNvPr id="899" name="Google Shape;899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7894" y="1413838"/>
            <a:ext cx="6957815" cy="3693509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Google Shape;900;p53"/>
          <p:cNvSpPr/>
          <p:nvPr/>
        </p:nvSpPr>
        <p:spPr>
          <a:xfrm>
            <a:off x="1204292" y="2074333"/>
            <a:ext cx="2235201" cy="7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Agrégation à travers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critère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Scores pondérés  des critères 🡪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score pondéré de chaque catégorie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p53"/>
          <p:cNvSpPr/>
          <p:nvPr/>
        </p:nvSpPr>
        <p:spPr>
          <a:xfrm>
            <a:off x="2912534" y="1143001"/>
            <a:ext cx="3352801" cy="5757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étapes de l’agrégation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2" name="Google Shape;902;p53"/>
          <p:cNvSpPr/>
          <p:nvPr/>
        </p:nvSpPr>
        <p:spPr>
          <a:xfrm>
            <a:off x="3428999" y="3141132"/>
            <a:ext cx="2116668" cy="81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Agrégation à travers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catégorie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Scores pondérés des catégories score pondéré de chaque thème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53"/>
          <p:cNvSpPr/>
          <p:nvPr/>
        </p:nvSpPr>
        <p:spPr>
          <a:xfrm>
            <a:off x="5613399" y="4207932"/>
            <a:ext cx="2099734" cy="81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Agrégation à travers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 thème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Scores pondérés des thèmes Score pondéré Final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53"/>
          <p:cNvSpPr/>
          <p:nvPr/>
        </p:nvSpPr>
        <p:spPr>
          <a:xfrm>
            <a:off x="3749040" y="2245477"/>
            <a:ext cx="471055" cy="36021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53"/>
          <p:cNvSpPr/>
          <p:nvPr/>
        </p:nvSpPr>
        <p:spPr>
          <a:xfrm>
            <a:off x="5936279" y="3283613"/>
            <a:ext cx="471055" cy="36021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6" name="Google Shape;906;p53"/>
          <p:cNvSpPr txBox="1"/>
          <p:nvPr/>
        </p:nvSpPr>
        <p:spPr>
          <a:xfrm>
            <a:off x="4305279" y="2092589"/>
            <a:ext cx="2794643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DES CATEGORIES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7" name="Google Shape;907;p53"/>
          <p:cNvSpPr/>
          <p:nvPr/>
        </p:nvSpPr>
        <p:spPr>
          <a:xfrm rot="5400000">
            <a:off x="4838673" y="2600155"/>
            <a:ext cx="471055" cy="36021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53"/>
          <p:cNvSpPr txBox="1"/>
          <p:nvPr/>
        </p:nvSpPr>
        <p:spPr>
          <a:xfrm>
            <a:off x="6585056" y="3270103"/>
            <a:ext cx="1930871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DES THEMES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9" name="Google Shape;909;p53"/>
          <p:cNvSpPr/>
          <p:nvPr/>
        </p:nvSpPr>
        <p:spPr>
          <a:xfrm rot="5400000">
            <a:off x="6864394" y="3659346"/>
            <a:ext cx="471055" cy="36021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0" name="Google Shape;910;p53"/>
          <p:cNvSpPr txBox="1"/>
          <p:nvPr/>
        </p:nvSpPr>
        <p:spPr>
          <a:xfrm>
            <a:off x="8234840" y="4347358"/>
            <a:ext cx="909160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FINAL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1" name="Google Shape;911;p53"/>
          <p:cNvSpPr/>
          <p:nvPr/>
        </p:nvSpPr>
        <p:spPr>
          <a:xfrm>
            <a:off x="7801612" y="4393492"/>
            <a:ext cx="471055" cy="36021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2" name="Google Shape;912;p5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3" name="Google Shape;913;p5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9" name="Google Shape;919;p54"/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920" name="Google Shape;920;p54"/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921" name="Google Shape;921;p54"/>
              <p:cNvPicPr preferRelativeResize="0"/>
              <p:nvPr/>
            </p:nvPicPr>
            <p:blipFill rotWithShape="1">
              <a:blip r:embed="rId3">
                <a:alphaModFix/>
              </a:blip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22" name="Google Shape;922;p54"/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800"/>
                  <a:buFont typeface="Arial"/>
                  <a:buNone/>
                </a:pPr>
                <a:r>
                  <a:rPr lang="fr-FR"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2,1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3" name="Google Shape;923;p54"/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4" name="Google Shape;924;p54"/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C3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Effluents Manag.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5" name="Google Shape;925;p54"/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6" name="Google Shape;926;p54"/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C2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Consumption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7" name="Google Shape;927;p54"/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C1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Infrastructure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8" name="Google Shape;928;p54"/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 - Waste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9" name="Google Shape;929;p54"/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 – Use of Land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0" name="Google Shape;930;p54"/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E – Env. Quality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1" name="Google Shape;931;p54"/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 – Mobility</a:t>
                </a: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54"/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 - Water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33" name="Google Shape;933;p54"/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54"/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5" name="Google Shape;935;p54"/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6" name="Google Shape;936;p54"/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7" name="Google Shape;937;p54"/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8" name="Google Shape;938;p54"/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9" name="Google Shape;939;p54"/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0" name="Google Shape;940;p54"/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1" name="Google Shape;941;p54"/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30%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54"/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54"/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44" name="Google Shape;944;p54"/>
            <p:cNvCxnSpPr/>
            <p:nvPr/>
          </p:nvCxnSpPr>
          <p:spPr>
            <a:xfrm>
              <a:off x="3363064" y="3675856"/>
              <a:ext cx="0" cy="967831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45" name="Google Shape;945;p54"/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54"/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54"/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54"/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29%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49" name="Google Shape;949;p54"/>
            <p:cNvCxnSpPr/>
            <p:nvPr/>
          </p:nvCxnSpPr>
          <p:spPr>
            <a:xfrm>
              <a:off x="6340691" y="17175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50" name="Google Shape;950;p54"/>
            <p:cNvCxnSpPr/>
            <p:nvPr/>
          </p:nvCxnSpPr>
          <p:spPr>
            <a:xfrm>
              <a:off x="6323757" y="29188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51" name="Google Shape;951;p54"/>
            <p:cNvCxnSpPr/>
            <p:nvPr/>
          </p:nvCxnSpPr>
          <p:spPr>
            <a:xfrm>
              <a:off x="6340691" y="365990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52" name="Google Shape;952;p54"/>
            <p:cNvCxnSpPr/>
            <p:nvPr/>
          </p:nvCxnSpPr>
          <p:spPr>
            <a:xfrm>
              <a:off x="9279467" y="3629403"/>
              <a:ext cx="0" cy="162534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53" name="Google Shape;953;p54"/>
          <p:cNvSpPr txBox="1"/>
          <p:nvPr/>
        </p:nvSpPr>
        <p:spPr>
          <a:xfrm>
            <a:off x="5234028" y="1662719"/>
            <a:ext cx="60503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THEMES</a:t>
            </a:r>
            <a:endParaRPr sz="12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54"/>
          <p:cNvSpPr txBox="1"/>
          <p:nvPr/>
        </p:nvSpPr>
        <p:spPr>
          <a:xfrm>
            <a:off x="2976603" y="1710344"/>
            <a:ext cx="110962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76923C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endParaRPr sz="1200" b="1" i="0" u="none" strike="noStrike" cap="none">
              <a:solidFill>
                <a:srgbClr val="7692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54"/>
          <p:cNvSpPr txBox="1"/>
          <p:nvPr/>
        </p:nvSpPr>
        <p:spPr>
          <a:xfrm>
            <a:off x="738227" y="1719870"/>
            <a:ext cx="909597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CRITERES</a:t>
            </a:r>
            <a:endParaRPr sz="1200" b="1" i="0" u="none" strike="noStrike" cap="none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54"/>
          <p:cNvSpPr txBox="1"/>
          <p:nvPr/>
        </p:nvSpPr>
        <p:spPr>
          <a:xfrm>
            <a:off x="3329027" y="2206911"/>
            <a:ext cx="1100097" cy="13591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Infrastructure Hydraulique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54"/>
          <p:cNvSpPr txBox="1"/>
          <p:nvPr/>
        </p:nvSpPr>
        <p:spPr>
          <a:xfrm>
            <a:off x="3323947" y="3121310"/>
            <a:ext cx="1009293" cy="117820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Consommation de l’eau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54"/>
          <p:cNvSpPr txBox="1"/>
          <p:nvPr/>
        </p:nvSpPr>
        <p:spPr>
          <a:xfrm>
            <a:off x="3352734" y="3631003"/>
            <a:ext cx="1009293" cy="150020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Gestion des Effluents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54"/>
          <p:cNvSpPr txBox="1"/>
          <p:nvPr/>
        </p:nvSpPr>
        <p:spPr>
          <a:xfrm>
            <a:off x="5467708" y="3593119"/>
            <a:ext cx="116677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Utilisation des Terres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p54"/>
          <p:cNvSpPr txBox="1"/>
          <p:nvPr/>
        </p:nvSpPr>
        <p:spPr>
          <a:xfrm>
            <a:off x="5452468" y="3857279"/>
            <a:ext cx="4606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Eau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p54"/>
          <p:cNvSpPr txBox="1"/>
          <p:nvPr/>
        </p:nvSpPr>
        <p:spPr>
          <a:xfrm>
            <a:off x="5437228" y="4096039"/>
            <a:ext cx="4860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Déchets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54"/>
          <p:cNvSpPr txBox="1"/>
          <p:nvPr/>
        </p:nvSpPr>
        <p:spPr>
          <a:xfrm>
            <a:off x="5452469" y="4375438"/>
            <a:ext cx="1175221" cy="146530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Qualité de l’Environnement</a:t>
            </a:r>
            <a:endParaRPr sz="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54"/>
          <p:cNvSpPr txBox="1"/>
          <p:nvPr/>
        </p:nvSpPr>
        <p:spPr>
          <a:xfrm>
            <a:off x="5455920" y="4593878"/>
            <a:ext cx="640080" cy="172186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Mobilité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4" name="Google Shape;964;p5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5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1" name="Google Shape;971;p55"/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972" name="Google Shape;972;p55"/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973" name="Google Shape;973;p55"/>
              <p:cNvPicPr preferRelativeResize="0"/>
              <p:nvPr/>
            </p:nvPicPr>
            <p:blipFill rotWithShape="1">
              <a:blip r:embed="rId3">
                <a:alphaModFix/>
              </a:blip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74" name="Google Shape;974;p55"/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800"/>
                  <a:buFont typeface="Arial"/>
                  <a:buNone/>
                </a:pPr>
                <a:r>
                  <a:rPr lang="fr-FR"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2,1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5" name="Google Shape;975;p55"/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6" name="Google Shape;976;p55"/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C3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Effluents Manag.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7" name="Google Shape;977;p55"/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8" name="Google Shape;978;p55"/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C2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Consumption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9" name="Google Shape;979;p55"/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C1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Infrastructure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0" name="Google Shape;980;p55"/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 - Waste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1" name="Google Shape;981;p55"/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 – Use of Land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2" name="Google Shape;982;p55"/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E – Env. Quality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3" name="Google Shape;983;p55"/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 – Mobility</a:t>
                </a: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4" name="Google Shape;984;p55"/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 - Water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85" name="Google Shape;985;p55"/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55"/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55"/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55"/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55"/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55"/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55"/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55"/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55"/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30%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4" name="Google Shape;994;p55"/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55"/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96" name="Google Shape;996;p55"/>
            <p:cNvCxnSpPr/>
            <p:nvPr/>
          </p:nvCxnSpPr>
          <p:spPr>
            <a:xfrm>
              <a:off x="3363064" y="3675856"/>
              <a:ext cx="0" cy="967831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97" name="Google Shape;997;p55"/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8" name="Google Shape;998;p55"/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9" name="Google Shape;999;p55"/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0" name="Google Shape;1000;p55"/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29%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001" name="Google Shape;1001;p55"/>
            <p:cNvCxnSpPr/>
            <p:nvPr/>
          </p:nvCxnSpPr>
          <p:spPr>
            <a:xfrm>
              <a:off x="6340691" y="17175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02" name="Google Shape;1002;p55"/>
            <p:cNvCxnSpPr/>
            <p:nvPr/>
          </p:nvCxnSpPr>
          <p:spPr>
            <a:xfrm>
              <a:off x="6323757" y="29188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03" name="Google Shape;1003;p55"/>
            <p:cNvCxnSpPr/>
            <p:nvPr/>
          </p:nvCxnSpPr>
          <p:spPr>
            <a:xfrm>
              <a:off x="6340691" y="365990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04" name="Google Shape;1004;p55"/>
            <p:cNvCxnSpPr/>
            <p:nvPr/>
          </p:nvCxnSpPr>
          <p:spPr>
            <a:xfrm>
              <a:off x="9279467" y="3629403"/>
              <a:ext cx="0" cy="162534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005" name="Google Shape;1005;p55"/>
          <p:cNvSpPr txBox="1"/>
          <p:nvPr/>
        </p:nvSpPr>
        <p:spPr>
          <a:xfrm>
            <a:off x="5234028" y="1662719"/>
            <a:ext cx="60503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THEMES</a:t>
            </a:r>
            <a:endParaRPr sz="12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55"/>
          <p:cNvSpPr txBox="1"/>
          <p:nvPr/>
        </p:nvSpPr>
        <p:spPr>
          <a:xfrm>
            <a:off x="2976603" y="1710344"/>
            <a:ext cx="110962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76923C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endParaRPr sz="1200" b="1" i="0" u="none" strike="noStrike" cap="none">
              <a:solidFill>
                <a:srgbClr val="7692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7" name="Google Shape;1007;p55"/>
          <p:cNvSpPr txBox="1"/>
          <p:nvPr/>
        </p:nvSpPr>
        <p:spPr>
          <a:xfrm>
            <a:off x="738227" y="1719870"/>
            <a:ext cx="909597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CRITERES</a:t>
            </a:r>
            <a:endParaRPr sz="1200" b="1" i="0" u="none" strike="noStrike" cap="none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55"/>
          <p:cNvSpPr txBox="1"/>
          <p:nvPr/>
        </p:nvSpPr>
        <p:spPr>
          <a:xfrm>
            <a:off x="3329027" y="2206911"/>
            <a:ext cx="1100097" cy="13591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Infrastructure Hydraulique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Google Shape;1009;p55"/>
          <p:cNvSpPr txBox="1"/>
          <p:nvPr/>
        </p:nvSpPr>
        <p:spPr>
          <a:xfrm>
            <a:off x="3328430" y="3094414"/>
            <a:ext cx="1009293" cy="13784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Consommation de l’eau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p55"/>
          <p:cNvSpPr txBox="1"/>
          <p:nvPr/>
        </p:nvSpPr>
        <p:spPr>
          <a:xfrm>
            <a:off x="3340781" y="3642459"/>
            <a:ext cx="1009293" cy="14158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Gestion des Effluents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1" name="Google Shape;1011;p55"/>
          <p:cNvSpPr txBox="1"/>
          <p:nvPr/>
        </p:nvSpPr>
        <p:spPr>
          <a:xfrm>
            <a:off x="5467708" y="3593119"/>
            <a:ext cx="116677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Utilisation des Terres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55"/>
          <p:cNvSpPr txBox="1"/>
          <p:nvPr/>
        </p:nvSpPr>
        <p:spPr>
          <a:xfrm>
            <a:off x="5452468" y="3857279"/>
            <a:ext cx="4606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Eau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55"/>
          <p:cNvSpPr txBox="1"/>
          <p:nvPr/>
        </p:nvSpPr>
        <p:spPr>
          <a:xfrm>
            <a:off x="5437228" y="4096039"/>
            <a:ext cx="4860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Déchets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p55"/>
          <p:cNvSpPr txBox="1"/>
          <p:nvPr/>
        </p:nvSpPr>
        <p:spPr>
          <a:xfrm>
            <a:off x="5452469" y="4375438"/>
            <a:ext cx="1175221" cy="146530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Qualité de l’Environnement</a:t>
            </a:r>
            <a:endParaRPr sz="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55"/>
          <p:cNvSpPr txBox="1"/>
          <p:nvPr/>
        </p:nvSpPr>
        <p:spPr>
          <a:xfrm>
            <a:off x="5455920" y="4593878"/>
            <a:ext cx="640080" cy="172186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Mobilité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p55"/>
          <p:cNvSpPr/>
          <p:nvPr/>
        </p:nvSpPr>
        <p:spPr>
          <a:xfrm>
            <a:off x="668459" y="3569588"/>
            <a:ext cx="1898879" cy="778065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Google Shape;1017;p55"/>
          <p:cNvSpPr/>
          <p:nvPr/>
        </p:nvSpPr>
        <p:spPr>
          <a:xfrm>
            <a:off x="2567339" y="3601573"/>
            <a:ext cx="406608" cy="31761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55"/>
          <p:cNvSpPr/>
          <p:nvPr/>
        </p:nvSpPr>
        <p:spPr>
          <a:xfrm>
            <a:off x="2942196" y="3569587"/>
            <a:ext cx="1870284" cy="281906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5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5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56"/>
          <p:cNvSpPr txBox="1"/>
          <p:nvPr/>
        </p:nvSpPr>
        <p:spPr>
          <a:xfrm>
            <a:off x="486762" y="558564"/>
            <a:ext cx="6006402" cy="717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de la  </a:t>
            </a:r>
            <a:r>
              <a:rPr lang="fr-FR" sz="21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Catégorie C3 </a:t>
            </a: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Gestion des Effluents 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1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026" name="Google Shape;1026;p56"/>
          <p:cNvGraphicFramePr/>
          <p:nvPr/>
        </p:nvGraphicFramePr>
        <p:xfrm>
          <a:off x="486762" y="234061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291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7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Critères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Score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Score Pondéré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C3.1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Traitement de l’eau</a:t>
                      </a:r>
                      <a:endParaRPr sz="12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0,30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0,4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C3.2 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Eaux usées publiques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0,20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0,1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C3.3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Assainissement domestique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0,50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0,7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27" name="Google Shape;1027;p56"/>
          <p:cNvSpPr/>
          <p:nvPr/>
        </p:nvSpPr>
        <p:spPr>
          <a:xfrm>
            <a:off x="6311007" y="4238961"/>
            <a:ext cx="415637" cy="581891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56"/>
          <p:cNvSpPr txBox="1"/>
          <p:nvPr/>
        </p:nvSpPr>
        <p:spPr>
          <a:xfrm>
            <a:off x="6108305" y="4860694"/>
            <a:ext cx="87081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C3 SCORE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9" name="Google Shape;1029;p56"/>
          <p:cNvSpPr/>
          <p:nvPr/>
        </p:nvSpPr>
        <p:spPr>
          <a:xfrm>
            <a:off x="5698954" y="3862961"/>
            <a:ext cx="1570979" cy="325582"/>
          </a:xfrm>
          <a:prstGeom prst="rect">
            <a:avLst/>
          </a:prstGeom>
          <a:solidFill>
            <a:srgbClr val="77933C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1,2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0" name="Google Shape;1030;p56"/>
          <p:cNvSpPr/>
          <p:nvPr/>
        </p:nvSpPr>
        <p:spPr>
          <a:xfrm>
            <a:off x="5676604" y="3581400"/>
            <a:ext cx="1683047" cy="27165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5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2" name="Google Shape;1032;p5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8" name="Google Shape;1038;p57"/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1039" name="Google Shape;1039;p57"/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1040" name="Google Shape;1040;p57"/>
              <p:cNvPicPr preferRelativeResize="0"/>
              <p:nvPr/>
            </p:nvPicPr>
            <p:blipFill rotWithShape="1">
              <a:blip r:embed="rId3">
                <a:alphaModFix/>
              </a:blip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1" name="Google Shape;1041;p57"/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800"/>
                  <a:buFont typeface="Arial"/>
                  <a:buNone/>
                </a:pPr>
                <a:r>
                  <a:rPr lang="fr-FR"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2,1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" name="Google Shape;1042;p57"/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3" name="Google Shape;1043;p57"/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C3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Effluents Manag.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4" name="Google Shape;1044;p57"/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5" name="Google Shape;1045;p57"/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C2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Consumption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6" name="Google Shape;1046;p57"/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C1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Infrastructure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7" name="Google Shape;1047;p57"/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 - Waste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8" name="Google Shape;1048;p57"/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 – Use of Land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9" name="Google Shape;1049;p57"/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E – Env. Quality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0" name="Google Shape;1050;p57"/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 – Mobility</a:t>
                </a: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1" name="Google Shape;1051;p57"/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 - Water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52" name="Google Shape;1052;p57"/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57"/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57"/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57"/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57"/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57"/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57"/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57"/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57"/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30%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57"/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57"/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063" name="Google Shape;1063;p57"/>
            <p:cNvCxnSpPr/>
            <p:nvPr/>
          </p:nvCxnSpPr>
          <p:spPr>
            <a:xfrm>
              <a:off x="3363064" y="3675856"/>
              <a:ext cx="0" cy="967831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64" name="Google Shape;1064;p57"/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57"/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57"/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57"/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29%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068" name="Google Shape;1068;p57"/>
            <p:cNvCxnSpPr/>
            <p:nvPr/>
          </p:nvCxnSpPr>
          <p:spPr>
            <a:xfrm>
              <a:off x="6340691" y="17175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69" name="Google Shape;1069;p57"/>
            <p:cNvCxnSpPr/>
            <p:nvPr/>
          </p:nvCxnSpPr>
          <p:spPr>
            <a:xfrm>
              <a:off x="6323757" y="29188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70" name="Google Shape;1070;p57"/>
            <p:cNvCxnSpPr/>
            <p:nvPr/>
          </p:nvCxnSpPr>
          <p:spPr>
            <a:xfrm>
              <a:off x="6340691" y="365990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71" name="Google Shape;1071;p57"/>
            <p:cNvCxnSpPr/>
            <p:nvPr/>
          </p:nvCxnSpPr>
          <p:spPr>
            <a:xfrm>
              <a:off x="9279467" y="3629403"/>
              <a:ext cx="0" cy="162534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072" name="Google Shape;1072;p57"/>
          <p:cNvSpPr txBox="1"/>
          <p:nvPr/>
        </p:nvSpPr>
        <p:spPr>
          <a:xfrm>
            <a:off x="5234028" y="1662719"/>
            <a:ext cx="60503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THEMES</a:t>
            </a:r>
            <a:endParaRPr sz="12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p57"/>
          <p:cNvSpPr txBox="1"/>
          <p:nvPr/>
        </p:nvSpPr>
        <p:spPr>
          <a:xfrm>
            <a:off x="2976603" y="1710344"/>
            <a:ext cx="110962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76923C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endParaRPr sz="1200" b="1" i="0" u="none" strike="noStrike" cap="none">
              <a:solidFill>
                <a:srgbClr val="7692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57"/>
          <p:cNvSpPr txBox="1"/>
          <p:nvPr/>
        </p:nvSpPr>
        <p:spPr>
          <a:xfrm>
            <a:off x="738227" y="1719870"/>
            <a:ext cx="909597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CRITERES</a:t>
            </a:r>
            <a:endParaRPr sz="1200" b="1" i="0" u="none" strike="noStrike" cap="none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57"/>
          <p:cNvSpPr txBox="1"/>
          <p:nvPr/>
        </p:nvSpPr>
        <p:spPr>
          <a:xfrm>
            <a:off x="3329027" y="2206911"/>
            <a:ext cx="1100097" cy="13591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Infrastructure Hydraulique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6" name="Google Shape;1076;p57"/>
          <p:cNvSpPr txBox="1"/>
          <p:nvPr/>
        </p:nvSpPr>
        <p:spPr>
          <a:xfrm>
            <a:off x="3328430" y="3094414"/>
            <a:ext cx="1009293" cy="13784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Consommation de l’eau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7" name="Google Shape;1077;p57"/>
          <p:cNvSpPr txBox="1"/>
          <p:nvPr/>
        </p:nvSpPr>
        <p:spPr>
          <a:xfrm>
            <a:off x="3340781" y="3642459"/>
            <a:ext cx="1009293" cy="14158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Gestion des Effluents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8" name="Google Shape;1078;p57"/>
          <p:cNvSpPr txBox="1"/>
          <p:nvPr/>
        </p:nvSpPr>
        <p:spPr>
          <a:xfrm>
            <a:off x="5467708" y="3593119"/>
            <a:ext cx="116677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Utilisation des Terres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p57"/>
          <p:cNvSpPr txBox="1"/>
          <p:nvPr/>
        </p:nvSpPr>
        <p:spPr>
          <a:xfrm>
            <a:off x="5452468" y="3857279"/>
            <a:ext cx="4606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Eau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0" name="Google Shape;1080;p57"/>
          <p:cNvSpPr txBox="1"/>
          <p:nvPr/>
        </p:nvSpPr>
        <p:spPr>
          <a:xfrm>
            <a:off x="5437228" y="4096039"/>
            <a:ext cx="4860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Déchets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Google Shape;1081;p57"/>
          <p:cNvSpPr txBox="1"/>
          <p:nvPr/>
        </p:nvSpPr>
        <p:spPr>
          <a:xfrm>
            <a:off x="5452469" y="4375438"/>
            <a:ext cx="1175221" cy="146530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Qualité de l’Environnement</a:t>
            </a:r>
            <a:endParaRPr sz="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2" name="Google Shape;1082;p57"/>
          <p:cNvSpPr txBox="1"/>
          <p:nvPr/>
        </p:nvSpPr>
        <p:spPr>
          <a:xfrm>
            <a:off x="5455920" y="4593878"/>
            <a:ext cx="640080" cy="172186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Mobilité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57"/>
          <p:cNvSpPr/>
          <p:nvPr/>
        </p:nvSpPr>
        <p:spPr>
          <a:xfrm>
            <a:off x="2923116" y="2159673"/>
            <a:ext cx="1844326" cy="1696583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57"/>
          <p:cNvSpPr/>
          <p:nvPr/>
        </p:nvSpPr>
        <p:spPr>
          <a:xfrm>
            <a:off x="4761649" y="3781528"/>
            <a:ext cx="406608" cy="31761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57"/>
          <p:cNvSpPr/>
          <p:nvPr/>
        </p:nvSpPr>
        <p:spPr>
          <a:xfrm>
            <a:off x="5133969" y="3816211"/>
            <a:ext cx="1811969" cy="228185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5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5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58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93" name="Google Shape;1093;p58"/>
          <p:cNvSpPr txBox="1"/>
          <p:nvPr/>
        </p:nvSpPr>
        <p:spPr>
          <a:xfrm>
            <a:off x="396705" y="1361906"/>
            <a:ext cx="4443149" cy="61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du </a:t>
            </a:r>
            <a:r>
              <a:rPr lang="fr-FR" sz="2100" b="1" i="0" u="none" strike="noStrike" cap="none">
                <a:solidFill>
                  <a:srgbClr val="FD9D24"/>
                </a:solidFill>
                <a:latin typeface="Calibri"/>
                <a:ea typeface="Calibri"/>
                <a:cs typeface="Calibri"/>
                <a:sym typeface="Calibri"/>
              </a:rPr>
              <a:t>Thème C</a:t>
            </a: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- Eau</a:t>
            </a:r>
            <a:br>
              <a:rPr lang="fr-FR" sz="183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94" name="Google Shape;1094;p58"/>
          <p:cNvGraphicFramePr/>
          <p:nvPr/>
        </p:nvGraphicFramePr>
        <p:xfrm>
          <a:off x="396707" y="259247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328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Catégorie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Score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Score Pondéré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C1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Traitement de l’eau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0,8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Consommation de l’eau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0,7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Gestion des Effluents 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0,3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alibri"/>
                        <a:buNone/>
                      </a:pPr>
                      <a:r>
                        <a:rPr lang="fr-FR" sz="18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95" name="Google Shape;1095;p58"/>
          <p:cNvSpPr/>
          <p:nvPr/>
        </p:nvSpPr>
        <p:spPr>
          <a:xfrm>
            <a:off x="7058889" y="4768558"/>
            <a:ext cx="415637" cy="581891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58"/>
          <p:cNvSpPr txBox="1"/>
          <p:nvPr/>
        </p:nvSpPr>
        <p:spPr>
          <a:xfrm>
            <a:off x="6969085" y="5402042"/>
            <a:ext cx="782650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58"/>
          <p:cNvSpPr/>
          <p:nvPr/>
        </p:nvSpPr>
        <p:spPr>
          <a:xfrm>
            <a:off x="5972244" y="4222750"/>
            <a:ext cx="2595676" cy="355715"/>
          </a:xfrm>
          <a:prstGeom prst="rect">
            <a:avLst/>
          </a:prstGeom>
          <a:solidFill>
            <a:srgbClr val="E46C0A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1,3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5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9" name="Google Shape;1099;p5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" name="Google Shape;1105;p59"/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1106" name="Google Shape;1106;p59"/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1107" name="Google Shape;1107;p59"/>
              <p:cNvPicPr preferRelativeResize="0"/>
              <p:nvPr/>
            </p:nvPicPr>
            <p:blipFill rotWithShape="1">
              <a:blip r:embed="rId3">
                <a:alphaModFix/>
              </a:blip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08" name="Google Shape;1108;p59"/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800"/>
                  <a:buFont typeface="Arial"/>
                  <a:buNone/>
                </a:pPr>
                <a:r>
                  <a:rPr lang="fr-FR"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2,1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59"/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0" name="Google Shape;1110;p59"/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C3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Effluents Manag.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59"/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2" name="Google Shape;1112;p59"/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C2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Consumption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3" name="Google Shape;1113;p59"/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C1</a:t>
                </a:r>
                <a:r>
                  <a:rPr lang="fr-FR" sz="10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– </a:t>
                </a:r>
                <a:r>
                  <a:rPr lang="fr-FR" sz="90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Water Infrastructure</a:t>
                </a:r>
                <a:endParaRPr sz="10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4" name="Google Shape;1114;p59"/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 - Waste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5" name="Google Shape;1115;p59"/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 – Use of Land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59"/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E – Env. Quality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59"/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 – Mobility</a:t>
                </a:r>
                <a:endParaRPr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8" name="Google Shape;1118;p59"/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r>
                  <a:rPr lang="fr-FR" sz="1350" b="0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 - Water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19" name="Google Shape;1119;p59"/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l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59"/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59"/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C1.2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59"/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59"/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C2.2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59"/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59"/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59"/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r>
                <a:rPr lang="fr-FR" sz="135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C3.3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59"/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30%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59"/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59"/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130" name="Google Shape;1130;p59"/>
            <p:cNvCxnSpPr/>
            <p:nvPr/>
          </p:nvCxnSpPr>
          <p:spPr>
            <a:xfrm>
              <a:off x="3363064" y="3675856"/>
              <a:ext cx="0" cy="967831"/>
            </a:xfrm>
            <a:prstGeom prst="straightConnector1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31" name="Google Shape;1131;p59"/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50%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59"/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59"/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25%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59"/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fr-FR" sz="900" b="0" i="0" u="none" strike="noStrike" cap="none">
                  <a:solidFill>
                    <a:srgbClr val="245665"/>
                  </a:solidFill>
                  <a:latin typeface="Calibri"/>
                  <a:ea typeface="Calibri"/>
                  <a:cs typeface="Calibri"/>
                  <a:sym typeface="Calibri"/>
                </a:rPr>
                <a:t>29%</a:t>
              </a:r>
              <a:endPara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135" name="Google Shape;1135;p59"/>
            <p:cNvCxnSpPr/>
            <p:nvPr/>
          </p:nvCxnSpPr>
          <p:spPr>
            <a:xfrm>
              <a:off x="6340691" y="17175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36" name="Google Shape;1136;p59"/>
            <p:cNvCxnSpPr/>
            <p:nvPr/>
          </p:nvCxnSpPr>
          <p:spPr>
            <a:xfrm>
              <a:off x="6323757" y="291881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37" name="Google Shape;1137;p59"/>
            <p:cNvCxnSpPr/>
            <p:nvPr/>
          </p:nvCxnSpPr>
          <p:spPr>
            <a:xfrm>
              <a:off x="6340691" y="3659904"/>
              <a:ext cx="0" cy="279808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38" name="Google Shape;1138;p59"/>
            <p:cNvCxnSpPr/>
            <p:nvPr/>
          </p:nvCxnSpPr>
          <p:spPr>
            <a:xfrm>
              <a:off x="9279467" y="3629403"/>
              <a:ext cx="0" cy="162534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39" name="Google Shape;1139;p59"/>
          <p:cNvSpPr txBox="1"/>
          <p:nvPr/>
        </p:nvSpPr>
        <p:spPr>
          <a:xfrm>
            <a:off x="5234028" y="1662719"/>
            <a:ext cx="60503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rPr>
              <a:t>THEMES</a:t>
            </a:r>
            <a:endParaRPr sz="1200" b="1" i="0" u="none" strike="noStrike" cap="none">
              <a:solidFill>
                <a:srgbClr val="E36C0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0" name="Google Shape;1140;p59"/>
          <p:cNvSpPr txBox="1"/>
          <p:nvPr/>
        </p:nvSpPr>
        <p:spPr>
          <a:xfrm>
            <a:off x="2976603" y="1710344"/>
            <a:ext cx="1109622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76923C"/>
                </a:solidFill>
                <a:latin typeface="Calibri"/>
                <a:ea typeface="Calibri"/>
                <a:cs typeface="Calibri"/>
                <a:sym typeface="Calibri"/>
              </a:rPr>
              <a:t>CATEGORIES</a:t>
            </a:r>
            <a:endParaRPr sz="1200" b="1" i="0" u="none" strike="noStrike" cap="none">
              <a:solidFill>
                <a:srgbClr val="76923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1" name="Google Shape;1141;p59"/>
          <p:cNvSpPr txBox="1"/>
          <p:nvPr/>
        </p:nvSpPr>
        <p:spPr>
          <a:xfrm>
            <a:off x="738227" y="1719870"/>
            <a:ext cx="909597" cy="19476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1" i="0" u="none" strike="noStrike" cap="none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CRITERES</a:t>
            </a:r>
            <a:endParaRPr sz="1200" b="1" i="0" u="none" strike="noStrike" cap="none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2" name="Google Shape;1142;p59"/>
          <p:cNvSpPr txBox="1"/>
          <p:nvPr/>
        </p:nvSpPr>
        <p:spPr>
          <a:xfrm>
            <a:off x="3329027" y="2206911"/>
            <a:ext cx="1100097" cy="13591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Infrastructure Hydraulique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3" name="Google Shape;1143;p59"/>
          <p:cNvSpPr txBox="1"/>
          <p:nvPr/>
        </p:nvSpPr>
        <p:spPr>
          <a:xfrm>
            <a:off x="3328430" y="3094414"/>
            <a:ext cx="1009293" cy="13784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Consommation de l’eau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p59"/>
          <p:cNvSpPr txBox="1"/>
          <p:nvPr/>
        </p:nvSpPr>
        <p:spPr>
          <a:xfrm>
            <a:off x="3340781" y="3642459"/>
            <a:ext cx="1009293" cy="14158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fr-FR" sz="7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Gestion des Effluents</a:t>
            </a:r>
            <a:endParaRPr sz="7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59"/>
          <p:cNvSpPr txBox="1"/>
          <p:nvPr/>
        </p:nvSpPr>
        <p:spPr>
          <a:xfrm>
            <a:off x="5467708" y="3593119"/>
            <a:ext cx="116677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Utilisation des Terres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59"/>
          <p:cNvSpPr txBox="1"/>
          <p:nvPr/>
        </p:nvSpPr>
        <p:spPr>
          <a:xfrm>
            <a:off x="5452468" y="3857279"/>
            <a:ext cx="4606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Eau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59"/>
          <p:cNvSpPr txBox="1"/>
          <p:nvPr/>
        </p:nvSpPr>
        <p:spPr>
          <a:xfrm>
            <a:off x="5437228" y="4096039"/>
            <a:ext cx="486052" cy="163987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Déchets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8" name="Google Shape;1148;p59"/>
          <p:cNvSpPr txBox="1"/>
          <p:nvPr/>
        </p:nvSpPr>
        <p:spPr>
          <a:xfrm>
            <a:off x="5452469" y="4375438"/>
            <a:ext cx="1175221" cy="146530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Qualité de l’Environnement</a:t>
            </a:r>
            <a:endParaRPr sz="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9" name="Google Shape;1149;p59"/>
          <p:cNvSpPr txBox="1"/>
          <p:nvPr/>
        </p:nvSpPr>
        <p:spPr>
          <a:xfrm>
            <a:off x="5455920" y="4593878"/>
            <a:ext cx="640080" cy="172186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Mobilité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0" name="Google Shape;1150;p59"/>
          <p:cNvSpPr/>
          <p:nvPr/>
        </p:nvSpPr>
        <p:spPr>
          <a:xfrm>
            <a:off x="5121925" y="3560063"/>
            <a:ext cx="1844326" cy="123825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59"/>
          <p:cNvSpPr/>
          <p:nvPr/>
        </p:nvSpPr>
        <p:spPr>
          <a:xfrm>
            <a:off x="6965811" y="4015584"/>
            <a:ext cx="406608" cy="31761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2" name="Google Shape;1152;p59"/>
          <p:cNvSpPr/>
          <p:nvPr/>
        </p:nvSpPr>
        <p:spPr>
          <a:xfrm>
            <a:off x="7152222" y="3460910"/>
            <a:ext cx="1342369" cy="1337403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p5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4" name="Google Shape;1154;p5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6"/>
          <p:cNvSpPr txBox="1">
            <a:spLocks noGrp="1"/>
          </p:cNvSpPr>
          <p:nvPr>
            <p:ph type="title" idx="4294967295"/>
          </p:nvPr>
        </p:nvSpPr>
        <p:spPr>
          <a:xfrm>
            <a:off x="1476359" y="1045319"/>
            <a:ext cx="5774445" cy="378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>
                <a:latin typeface="Arial"/>
                <a:ea typeface="Arial"/>
                <a:cs typeface="Arial"/>
                <a:sym typeface="Arial"/>
              </a:rPr>
              <a:t>PROCESSUS DE </a:t>
            </a:r>
            <a:r>
              <a:rPr lang="fr-FR" sz="2400" b="0">
                <a:latin typeface="Arial"/>
                <a:ea typeface="Arial"/>
                <a:cs typeface="Arial"/>
                <a:sym typeface="Arial"/>
              </a:rPr>
              <a:t>CONTEXTUALISATION</a:t>
            </a:r>
            <a:endParaRPr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6"/>
          <p:cNvSpPr txBox="1"/>
          <p:nvPr/>
        </p:nvSpPr>
        <p:spPr>
          <a:xfrm>
            <a:off x="3276410" y="2157413"/>
            <a:ext cx="3024664" cy="497732"/>
          </a:xfrm>
          <a:prstGeom prst="rect">
            <a:avLst/>
          </a:prstGeom>
          <a:solidFill>
            <a:srgbClr val="EBF0DE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2875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SB</a:t>
            </a: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Tool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6"/>
          <p:cNvSpPr txBox="1"/>
          <p:nvPr/>
        </p:nvSpPr>
        <p:spPr>
          <a:xfrm>
            <a:off x="1601914" y="2157413"/>
            <a:ext cx="1188720" cy="550151"/>
          </a:xfrm>
          <a:prstGeom prst="rect">
            <a:avLst/>
          </a:prstGeom>
          <a:solidFill>
            <a:srgbClr val="4F81BC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33350" rIns="0" bIns="0" anchor="t" anchorCtr="0">
            <a:spAutoFit/>
          </a:bodyPr>
          <a:lstStyle/>
          <a:p>
            <a:pPr marL="121444" marR="116204" lvl="0" indent="16573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CADRE  GENERIQUE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8" name="Google Shape;198;p6"/>
          <p:cNvGrpSpPr/>
          <p:nvPr/>
        </p:nvGrpSpPr>
        <p:grpSpPr>
          <a:xfrm>
            <a:off x="2898077" y="2373439"/>
            <a:ext cx="270986" cy="270034"/>
            <a:chOff x="3864102" y="2021585"/>
            <a:chExt cx="361315" cy="360045"/>
          </a:xfrm>
        </p:grpSpPr>
        <p:sp>
          <p:nvSpPr>
            <p:cNvPr id="199" name="Google Shape;199;p6"/>
            <p:cNvSpPr/>
            <p:nvPr/>
          </p:nvSpPr>
          <p:spPr>
            <a:xfrm>
              <a:off x="3864102" y="2021585"/>
              <a:ext cx="361315" cy="360045"/>
            </a:xfrm>
            <a:custGeom>
              <a:avLst/>
              <a:gdLst/>
              <a:ahLst/>
              <a:cxnLst/>
              <a:rect l="l" t="t" r="r" b="b"/>
              <a:pathLst>
                <a:path w="361314" h="360044" extrusionOk="0">
                  <a:moveTo>
                    <a:pt x="181356" y="0"/>
                  </a:moveTo>
                  <a:lnTo>
                    <a:pt x="181356" y="89915"/>
                  </a:lnTo>
                  <a:lnTo>
                    <a:pt x="0" y="89915"/>
                  </a:lnTo>
                  <a:lnTo>
                    <a:pt x="0" y="269748"/>
                  </a:lnTo>
                  <a:lnTo>
                    <a:pt x="181356" y="269748"/>
                  </a:lnTo>
                  <a:lnTo>
                    <a:pt x="181356" y="359663"/>
                  </a:lnTo>
                  <a:lnTo>
                    <a:pt x="361188" y="179831"/>
                  </a:lnTo>
                  <a:lnTo>
                    <a:pt x="181356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3864102" y="2021585"/>
              <a:ext cx="361315" cy="360045"/>
            </a:xfrm>
            <a:custGeom>
              <a:avLst/>
              <a:gdLst/>
              <a:ahLst/>
              <a:cxnLst/>
              <a:rect l="l" t="t" r="r" b="b"/>
              <a:pathLst>
                <a:path w="361314" h="360044" extrusionOk="0">
                  <a:moveTo>
                    <a:pt x="0" y="89915"/>
                  </a:moveTo>
                  <a:lnTo>
                    <a:pt x="181356" y="89915"/>
                  </a:lnTo>
                  <a:lnTo>
                    <a:pt x="181356" y="0"/>
                  </a:lnTo>
                  <a:lnTo>
                    <a:pt x="361188" y="179831"/>
                  </a:lnTo>
                  <a:lnTo>
                    <a:pt x="181356" y="359663"/>
                  </a:lnTo>
                  <a:lnTo>
                    <a:pt x="181356" y="269748"/>
                  </a:lnTo>
                  <a:lnTo>
                    <a:pt x="0" y="269748"/>
                  </a:lnTo>
                  <a:lnTo>
                    <a:pt x="0" y="89915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1" name="Google Shape;201;p6"/>
          <p:cNvGrpSpPr/>
          <p:nvPr/>
        </p:nvGrpSpPr>
        <p:grpSpPr>
          <a:xfrm>
            <a:off x="4518851" y="2970085"/>
            <a:ext cx="432435" cy="296228"/>
            <a:chOff x="6025134" y="2817114"/>
            <a:chExt cx="576580" cy="394970"/>
          </a:xfrm>
        </p:grpSpPr>
        <p:sp>
          <p:nvSpPr>
            <p:cNvPr id="202" name="Google Shape;202;p6"/>
            <p:cNvSpPr/>
            <p:nvPr/>
          </p:nvSpPr>
          <p:spPr>
            <a:xfrm>
              <a:off x="6025134" y="2817114"/>
              <a:ext cx="576580" cy="394970"/>
            </a:xfrm>
            <a:custGeom>
              <a:avLst/>
              <a:gdLst/>
              <a:ahLst/>
              <a:cxnLst/>
              <a:rect l="l" t="t" r="r" b="b"/>
              <a:pathLst>
                <a:path w="576579" h="394969" extrusionOk="0">
                  <a:moveTo>
                    <a:pt x="432053" y="0"/>
                  </a:moveTo>
                  <a:lnTo>
                    <a:pt x="144017" y="0"/>
                  </a:lnTo>
                  <a:lnTo>
                    <a:pt x="144017" y="197358"/>
                  </a:lnTo>
                  <a:lnTo>
                    <a:pt x="0" y="197358"/>
                  </a:lnTo>
                  <a:lnTo>
                    <a:pt x="288036" y="394715"/>
                  </a:lnTo>
                  <a:lnTo>
                    <a:pt x="576071" y="197358"/>
                  </a:lnTo>
                  <a:lnTo>
                    <a:pt x="432053" y="197358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6"/>
            <p:cNvSpPr/>
            <p:nvPr/>
          </p:nvSpPr>
          <p:spPr>
            <a:xfrm>
              <a:off x="6025134" y="2817114"/>
              <a:ext cx="576580" cy="394970"/>
            </a:xfrm>
            <a:custGeom>
              <a:avLst/>
              <a:gdLst/>
              <a:ahLst/>
              <a:cxnLst/>
              <a:rect l="l" t="t" r="r" b="b"/>
              <a:pathLst>
                <a:path w="576579" h="394969" extrusionOk="0">
                  <a:moveTo>
                    <a:pt x="0" y="197358"/>
                  </a:moveTo>
                  <a:lnTo>
                    <a:pt x="144017" y="197358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197358"/>
                  </a:lnTo>
                  <a:lnTo>
                    <a:pt x="576071" y="197358"/>
                  </a:lnTo>
                  <a:lnTo>
                    <a:pt x="288036" y="394715"/>
                  </a:lnTo>
                  <a:lnTo>
                    <a:pt x="0" y="197358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4" name="Google Shape;204;p6"/>
          <p:cNvSpPr txBox="1"/>
          <p:nvPr/>
        </p:nvSpPr>
        <p:spPr>
          <a:xfrm>
            <a:off x="3276410" y="3367849"/>
            <a:ext cx="3024664" cy="726641"/>
          </a:xfrm>
          <a:prstGeom prst="rect">
            <a:avLst/>
          </a:prstGeom>
          <a:solidFill>
            <a:srgbClr val="EBF0DE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02375" rIns="0" bIns="0" anchor="t" anchorCtr="0">
            <a:spAutoFit/>
          </a:bodyPr>
          <a:lstStyle/>
          <a:p>
            <a:pPr marL="882968" marR="0" lvl="0" indent="-16954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Calibri"/>
              <a:buAutoNum type="arabicPeriod"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CRITERES DE SELECTION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24389" marR="0" lvl="0" indent="-169545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1350"/>
              <a:buFont typeface="Calibri"/>
              <a:buAutoNum type="arabicPeriod"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NIVEAU DE PERFORMANCE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69206" marR="0" lvl="0" indent="-1695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Calibri"/>
              <a:buAutoNum type="arabicPeriod"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POIDS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6"/>
          <p:cNvSpPr txBox="1"/>
          <p:nvPr/>
        </p:nvSpPr>
        <p:spPr>
          <a:xfrm>
            <a:off x="1745851" y="3580327"/>
            <a:ext cx="920075" cy="271228"/>
          </a:xfrm>
          <a:prstGeom prst="rect">
            <a:avLst/>
          </a:prstGeom>
          <a:solidFill>
            <a:srgbClr val="4F81BC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62850" rIns="0" bIns="0" anchor="t" anchorCtr="0">
            <a:spAutoFit/>
          </a:bodyPr>
          <a:lstStyle/>
          <a:p>
            <a:pPr marL="71914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CONTEXTE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6" name="Google Shape;206;p6"/>
          <p:cNvGrpSpPr/>
          <p:nvPr/>
        </p:nvGrpSpPr>
        <p:grpSpPr>
          <a:xfrm>
            <a:off x="2818066" y="3665029"/>
            <a:ext cx="270034" cy="270034"/>
            <a:chOff x="3757421" y="3743705"/>
            <a:chExt cx="360045" cy="360045"/>
          </a:xfrm>
        </p:grpSpPr>
        <p:sp>
          <p:nvSpPr>
            <p:cNvPr id="207" name="Google Shape;207;p6"/>
            <p:cNvSpPr/>
            <p:nvPr/>
          </p:nvSpPr>
          <p:spPr>
            <a:xfrm>
              <a:off x="3757421" y="3743705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 extrusionOk="0">
                  <a:moveTo>
                    <a:pt x="179831" y="0"/>
                  </a:moveTo>
                  <a:lnTo>
                    <a:pt x="179831" y="89916"/>
                  </a:lnTo>
                  <a:lnTo>
                    <a:pt x="0" y="89916"/>
                  </a:lnTo>
                  <a:lnTo>
                    <a:pt x="0" y="269748"/>
                  </a:lnTo>
                  <a:lnTo>
                    <a:pt x="179831" y="269748"/>
                  </a:lnTo>
                  <a:lnTo>
                    <a:pt x="179831" y="359664"/>
                  </a:lnTo>
                  <a:lnTo>
                    <a:pt x="359663" y="179832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3757421" y="3743705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 extrusionOk="0">
                  <a:moveTo>
                    <a:pt x="0" y="89916"/>
                  </a:moveTo>
                  <a:lnTo>
                    <a:pt x="179831" y="89916"/>
                  </a:lnTo>
                  <a:lnTo>
                    <a:pt x="179831" y="0"/>
                  </a:lnTo>
                  <a:lnTo>
                    <a:pt x="359663" y="179832"/>
                  </a:lnTo>
                  <a:lnTo>
                    <a:pt x="179831" y="359664"/>
                  </a:lnTo>
                  <a:lnTo>
                    <a:pt x="179831" y="269748"/>
                  </a:lnTo>
                  <a:lnTo>
                    <a:pt x="0" y="269748"/>
                  </a:lnTo>
                  <a:lnTo>
                    <a:pt x="0" y="89916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6"/>
          <p:cNvGrpSpPr/>
          <p:nvPr/>
        </p:nvGrpSpPr>
        <p:grpSpPr>
          <a:xfrm>
            <a:off x="4518851" y="4396549"/>
            <a:ext cx="432435" cy="297180"/>
            <a:chOff x="6025134" y="4719065"/>
            <a:chExt cx="576580" cy="396240"/>
          </a:xfrm>
        </p:grpSpPr>
        <p:sp>
          <p:nvSpPr>
            <p:cNvPr id="210" name="Google Shape;210;p6"/>
            <p:cNvSpPr/>
            <p:nvPr/>
          </p:nvSpPr>
          <p:spPr>
            <a:xfrm>
              <a:off x="6025134" y="4719065"/>
              <a:ext cx="576580" cy="396240"/>
            </a:xfrm>
            <a:custGeom>
              <a:avLst/>
              <a:gdLst/>
              <a:ahLst/>
              <a:cxnLst/>
              <a:rect l="l" t="t" r="r" b="b"/>
              <a:pathLst>
                <a:path w="576579" h="396239" extrusionOk="0">
                  <a:moveTo>
                    <a:pt x="432053" y="0"/>
                  </a:moveTo>
                  <a:lnTo>
                    <a:pt x="144017" y="0"/>
                  </a:lnTo>
                  <a:lnTo>
                    <a:pt x="144017" y="198119"/>
                  </a:lnTo>
                  <a:lnTo>
                    <a:pt x="0" y="198119"/>
                  </a:lnTo>
                  <a:lnTo>
                    <a:pt x="288036" y="396239"/>
                  </a:lnTo>
                  <a:lnTo>
                    <a:pt x="576071" y="198119"/>
                  </a:lnTo>
                  <a:lnTo>
                    <a:pt x="432053" y="198119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6025134" y="4719065"/>
              <a:ext cx="576580" cy="396240"/>
            </a:xfrm>
            <a:custGeom>
              <a:avLst/>
              <a:gdLst/>
              <a:ahLst/>
              <a:cxnLst/>
              <a:rect l="l" t="t" r="r" b="b"/>
              <a:pathLst>
                <a:path w="576579" h="396239" extrusionOk="0">
                  <a:moveTo>
                    <a:pt x="0" y="198119"/>
                  </a:moveTo>
                  <a:lnTo>
                    <a:pt x="144017" y="198119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198119"/>
                  </a:lnTo>
                  <a:lnTo>
                    <a:pt x="576071" y="198119"/>
                  </a:lnTo>
                  <a:lnTo>
                    <a:pt x="288036" y="396239"/>
                  </a:lnTo>
                  <a:lnTo>
                    <a:pt x="0" y="198119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6"/>
          <p:cNvSpPr txBox="1"/>
          <p:nvPr/>
        </p:nvSpPr>
        <p:spPr>
          <a:xfrm>
            <a:off x="3276410" y="4837747"/>
            <a:ext cx="3024664" cy="498213"/>
          </a:xfrm>
          <a:prstGeom prst="rect">
            <a:avLst/>
          </a:prstGeom>
          <a:solidFill>
            <a:srgbClr val="EBF0DE"/>
          </a:solidFill>
          <a:ln w="25400" cap="flat" cmpd="sng">
            <a:solidFill>
              <a:srgbClr val="385D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73350" rIns="0" bIns="0" anchor="t" anchorCtr="0">
            <a:spAutoFit/>
          </a:bodyPr>
          <a:lstStyle/>
          <a:p>
            <a:pPr marL="830104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SB</a:t>
            </a: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Tool ITALIE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3" name="Google Shape;213;p6"/>
          <p:cNvGrpSpPr/>
          <p:nvPr/>
        </p:nvGrpSpPr>
        <p:grpSpPr>
          <a:xfrm>
            <a:off x="6491668" y="4986338"/>
            <a:ext cx="478155" cy="442436"/>
            <a:chOff x="8655557" y="5505450"/>
            <a:chExt cx="637540" cy="589915"/>
          </a:xfrm>
        </p:grpSpPr>
        <p:sp>
          <p:nvSpPr>
            <p:cNvPr id="214" name="Google Shape;214;p6"/>
            <p:cNvSpPr/>
            <p:nvPr/>
          </p:nvSpPr>
          <p:spPr>
            <a:xfrm>
              <a:off x="8655557" y="5505450"/>
              <a:ext cx="637540" cy="589915"/>
            </a:xfrm>
            <a:custGeom>
              <a:avLst/>
              <a:gdLst/>
              <a:ahLst/>
              <a:cxnLst/>
              <a:rect l="l" t="t" r="r" b="b"/>
              <a:pathLst>
                <a:path w="637540" h="589914" extrusionOk="0">
                  <a:moveTo>
                    <a:pt x="342138" y="0"/>
                  </a:moveTo>
                  <a:lnTo>
                    <a:pt x="342138" y="147447"/>
                  </a:lnTo>
                  <a:lnTo>
                    <a:pt x="0" y="147447"/>
                  </a:lnTo>
                  <a:lnTo>
                    <a:pt x="0" y="442341"/>
                  </a:lnTo>
                  <a:lnTo>
                    <a:pt x="342138" y="442341"/>
                  </a:lnTo>
                  <a:lnTo>
                    <a:pt x="342138" y="589788"/>
                  </a:lnTo>
                  <a:lnTo>
                    <a:pt x="637032" y="294894"/>
                  </a:lnTo>
                  <a:lnTo>
                    <a:pt x="342138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8655557" y="5505450"/>
              <a:ext cx="637540" cy="589915"/>
            </a:xfrm>
            <a:custGeom>
              <a:avLst/>
              <a:gdLst/>
              <a:ahLst/>
              <a:cxnLst/>
              <a:rect l="l" t="t" r="r" b="b"/>
              <a:pathLst>
                <a:path w="637540" h="589914" extrusionOk="0">
                  <a:moveTo>
                    <a:pt x="0" y="147447"/>
                  </a:moveTo>
                  <a:lnTo>
                    <a:pt x="342138" y="147447"/>
                  </a:lnTo>
                  <a:lnTo>
                    <a:pt x="342138" y="0"/>
                  </a:lnTo>
                  <a:lnTo>
                    <a:pt x="637032" y="294894"/>
                  </a:lnTo>
                  <a:lnTo>
                    <a:pt x="342138" y="589788"/>
                  </a:lnTo>
                  <a:lnTo>
                    <a:pt x="342138" y="442341"/>
                  </a:lnTo>
                  <a:lnTo>
                    <a:pt x="0" y="442341"/>
                  </a:lnTo>
                  <a:lnTo>
                    <a:pt x="0" y="147447"/>
                  </a:lnTo>
                  <a:close/>
                </a:path>
              </a:pathLst>
            </a:custGeom>
            <a:noFill/>
            <a:ln w="25375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16" name="Google Shape;21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59752" y="4837175"/>
            <a:ext cx="1344082" cy="672084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60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60" name="Google Shape;1160;p60"/>
          <p:cNvSpPr txBox="1"/>
          <p:nvPr/>
        </p:nvSpPr>
        <p:spPr>
          <a:xfrm>
            <a:off x="348216" y="1079120"/>
            <a:ext cx="1347535" cy="394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Final</a:t>
            </a:r>
            <a:endParaRPr sz="1837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161" name="Google Shape;1161;p60"/>
          <p:cNvGraphicFramePr/>
          <p:nvPr/>
        </p:nvGraphicFramePr>
        <p:xfrm>
          <a:off x="396707" y="161622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328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Catégorie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748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Score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748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7480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Score Pondéré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7480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UTILISATION DES TERRES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0,21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0,4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0,29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0,4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 DECHETS SOLIDES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0,17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0,4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 QUALITE ENVIRONMENTALE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3,4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0,08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0,3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 MOBILITE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fr-FR" sz="15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0,25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0,6</a:t>
                      </a:r>
                      <a:endParaRPr sz="1400" u="none" strike="noStrike" cap="none"/>
                    </a:p>
                  </a:txBody>
                  <a:tcPr marL="4775" marR="4775" marT="4775" marB="0" anchor="b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b="1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800"/>
                        <a:buFont typeface="Calibri"/>
                        <a:buNone/>
                      </a:pPr>
                      <a:r>
                        <a:rPr lang="fr-FR" sz="1800" b="1" i="0" u="none" strike="noStrike" cap="none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62" name="Google Shape;1162;p60"/>
          <p:cNvSpPr/>
          <p:nvPr/>
        </p:nvSpPr>
        <p:spPr>
          <a:xfrm>
            <a:off x="7173736" y="4283309"/>
            <a:ext cx="415637" cy="581891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60"/>
          <p:cNvSpPr txBox="1"/>
          <p:nvPr/>
        </p:nvSpPr>
        <p:spPr>
          <a:xfrm>
            <a:off x="6857421" y="4964779"/>
            <a:ext cx="1135311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SCORE FINAL 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60"/>
          <p:cNvSpPr/>
          <p:nvPr/>
        </p:nvSpPr>
        <p:spPr>
          <a:xfrm>
            <a:off x="5972244" y="3877805"/>
            <a:ext cx="2595676" cy="355715"/>
          </a:xfrm>
          <a:prstGeom prst="rect">
            <a:avLst/>
          </a:prstGeom>
          <a:solidFill>
            <a:srgbClr val="974806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2,1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6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6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61"/>
          <p:cNvSpPr/>
          <p:nvPr/>
        </p:nvSpPr>
        <p:spPr>
          <a:xfrm>
            <a:off x="1710822" y="1026204"/>
            <a:ext cx="756454" cy="43198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82925" tIns="41450" rIns="82925" bIns="4145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2" name="Google Shape;1172;p61"/>
          <p:cNvPicPr preferRelativeResize="0"/>
          <p:nvPr/>
        </p:nvPicPr>
        <p:blipFill rotWithShape="1">
          <a:blip r:embed="rId3">
            <a:alphaModFix/>
          </a:blip>
          <a:srcRect t="4337"/>
          <a:stretch/>
        </p:blipFill>
        <p:spPr>
          <a:xfrm>
            <a:off x="2445113" y="948371"/>
            <a:ext cx="3697082" cy="4961259"/>
          </a:xfrm>
          <a:prstGeom prst="rect">
            <a:avLst/>
          </a:prstGeom>
          <a:noFill/>
          <a:ln>
            <a:noFill/>
          </a:ln>
        </p:spPr>
      </p:pic>
      <p:sp>
        <p:nvSpPr>
          <p:cNvPr id="1173" name="Google Shape;1173;p6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4" name="Google Shape;1174;p6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62"/>
          <p:cNvSpPr/>
          <p:nvPr/>
        </p:nvSpPr>
        <p:spPr>
          <a:xfrm>
            <a:off x="1710822" y="1026204"/>
            <a:ext cx="756454" cy="43198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82925" tIns="41450" rIns="82925" bIns="4145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0" name="Google Shape;1180;p62"/>
          <p:cNvSpPr txBox="1"/>
          <p:nvPr/>
        </p:nvSpPr>
        <p:spPr>
          <a:xfrm>
            <a:off x="2286000" y="2113895"/>
            <a:ext cx="4572000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fr-FR" sz="4400" b="0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Méthode </a:t>
            </a:r>
            <a:r>
              <a:rPr lang="fr-FR" sz="44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SBE</a:t>
            </a:r>
            <a:endParaRPr sz="4400" b="0" i="0" u="none" strike="noStrike" cap="none">
              <a:solidFill>
                <a:srgbClr val="24566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 sz="4400" b="0" i="0" u="none" strike="noStrike" cap="none">
              <a:solidFill>
                <a:srgbClr val="24566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5665"/>
              </a:buClr>
              <a:buSzPts val="4400"/>
              <a:buFont typeface="Calibri"/>
              <a:buNone/>
            </a:pPr>
            <a:r>
              <a:rPr lang="fr-FR" sz="4400" b="0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sz="4400" b="0" i="0" u="none" strike="noStrike" cap="none">
              <a:solidFill>
                <a:srgbClr val="24566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1" name="Google Shape;1181;p6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6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6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5665"/>
              </a:buClr>
              <a:buSzPts val="3300"/>
              <a:buFont typeface="Calibri"/>
              <a:buNone/>
            </a:pPr>
            <a:r>
              <a:rPr lang="fr-FR" sz="3300" b="1">
                <a:solidFill>
                  <a:srgbClr val="245665"/>
                </a:solidFill>
              </a:rPr>
              <a:t>Contextualisation</a:t>
            </a:r>
            <a:endParaRPr/>
          </a:p>
        </p:txBody>
      </p:sp>
      <p:sp>
        <p:nvSpPr>
          <p:cNvPr id="1188" name="Google Shape;1188;p63"/>
          <p:cNvSpPr txBox="1"/>
          <p:nvPr/>
        </p:nvSpPr>
        <p:spPr>
          <a:xfrm>
            <a:off x="568960" y="1097281"/>
            <a:ext cx="8046720" cy="2400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processus se déroule en 3 étapes: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Sélection des critères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Analyse comparative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Pondération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6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6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64"/>
          <p:cNvSpPr txBox="1">
            <a:spLocks noGrp="1"/>
          </p:cNvSpPr>
          <p:nvPr>
            <p:ph type="title"/>
          </p:nvPr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fr-FR" sz="2700" b="1">
                <a:solidFill>
                  <a:srgbClr val="245665"/>
                </a:solidFill>
              </a:rPr>
              <a:t>Selection de critères</a:t>
            </a:r>
            <a:endParaRPr sz="3600">
              <a:solidFill>
                <a:srgbClr val="245665"/>
              </a:solidFill>
            </a:endParaRPr>
          </a:p>
        </p:txBody>
      </p:sp>
      <p:sp>
        <p:nvSpPr>
          <p:cNvPr id="1196" name="Google Shape;1196;p6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fld id="{00000000-1234-1234-1234-123412341234}" type="slidenum">
              <a:rPr lang="fr-FR"/>
              <a:t>64</a:t>
            </a:fld>
            <a:endParaRPr/>
          </a:p>
        </p:txBody>
      </p:sp>
      <p:pic>
        <p:nvPicPr>
          <p:cNvPr id="1197" name="Google Shape;1197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4852" y="2127251"/>
            <a:ext cx="3349336" cy="2232890"/>
          </a:xfrm>
          <a:prstGeom prst="rect">
            <a:avLst/>
          </a:prstGeom>
          <a:noFill/>
          <a:ln>
            <a:noFill/>
          </a:ln>
        </p:spPr>
      </p:pic>
      <p:sp>
        <p:nvSpPr>
          <p:cNvPr id="1198" name="Google Shape;1198;p64"/>
          <p:cNvSpPr txBox="1"/>
          <p:nvPr/>
        </p:nvSpPr>
        <p:spPr>
          <a:xfrm>
            <a:off x="519814" y="2251225"/>
            <a:ext cx="4114532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Sélection des thèmes, catégories et critères pour être inclus dans l’outil.</a:t>
            </a:r>
            <a:endParaRPr sz="21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KPIs sont obligatoires.</a:t>
            </a:r>
            <a:endParaRPr sz="21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 nombre recommandé de critères est 40-50.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9" name="Google Shape;1199;p6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p6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65"/>
          <p:cNvSpPr/>
          <p:nvPr/>
        </p:nvSpPr>
        <p:spPr>
          <a:xfrm>
            <a:off x="26354" y="852578"/>
            <a:ext cx="9067483" cy="51433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65"/>
          <p:cNvSpPr/>
          <p:nvPr/>
        </p:nvSpPr>
        <p:spPr>
          <a:xfrm>
            <a:off x="1170492" y="825196"/>
            <a:ext cx="6857760" cy="51433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rPr lang="fr-FR" sz="1633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torino</a:t>
            </a: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65"/>
          <p:cNvSpPr/>
          <p:nvPr/>
        </p:nvSpPr>
        <p:spPr>
          <a:xfrm>
            <a:off x="2592061" y="3734981"/>
            <a:ext cx="1637052" cy="1637052"/>
          </a:xfrm>
          <a:prstGeom prst="ellipse">
            <a:avLst/>
          </a:prstGeom>
          <a:solidFill>
            <a:srgbClr val="F2DADA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65"/>
          <p:cNvSpPr/>
          <p:nvPr/>
        </p:nvSpPr>
        <p:spPr>
          <a:xfrm>
            <a:off x="4926793" y="3613543"/>
            <a:ext cx="1875710" cy="1758490"/>
          </a:xfrm>
          <a:prstGeom prst="ellipse">
            <a:avLst/>
          </a:prstGeom>
          <a:solidFill>
            <a:srgbClr val="DAEEF3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65"/>
          <p:cNvSpPr/>
          <p:nvPr/>
        </p:nvSpPr>
        <p:spPr>
          <a:xfrm>
            <a:off x="5600665" y="1371673"/>
            <a:ext cx="2171624" cy="2171624"/>
          </a:xfrm>
          <a:prstGeom prst="ellipse">
            <a:avLst/>
          </a:prstGeom>
          <a:solidFill>
            <a:srgbClr val="FDE9D8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65"/>
          <p:cNvSpPr/>
          <p:nvPr/>
        </p:nvSpPr>
        <p:spPr>
          <a:xfrm>
            <a:off x="1771748" y="1269285"/>
            <a:ext cx="2114477" cy="2127572"/>
          </a:xfrm>
          <a:prstGeom prst="ellipse">
            <a:avLst/>
          </a:prstGeom>
          <a:solidFill>
            <a:srgbClr val="E5DFEC">
              <a:alpha val="56470"/>
            </a:srgbClr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65"/>
          <p:cNvSpPr/>
          <p:nvPr/>
        </p:nvSpPr>
        <p:spPr>
          <a:xfrm>
            <a:off x="6400737" y="2171745"/>
            <a:ext cx="571480" cy="571480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2" name="Google Shape;1212;p65"/>
          <p:cNvSpPr/>
          <p:nvPr/>
        </p:nvSpPr>
        <p:spPr>
          <a:xfrm>
            <a:off x="2499197" y="2008636"/>
            <a:ext cx="644105" cy="648867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65"/>
          <p:cNvSpPr/>
          <p:nvPr/>
        </p:nvSpPr>
        <p:spPr>
          <a:xfrm>
            <a:off x="3131396" y="4240979"/>
            <a:ext cx="571480" cy="571480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65"/>
          <p:cNvSpPr/>
          <p:nvPr/>
        </p:nvSpPr>
        <p:spPr>
          <a:xfrm>
            <a:off x="5597873" y="4229073"/>
            <a:ext cx="571480" cy="571480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15" name="Google Shape;1215;p65"/>
          <p:cNvCxnSpPr/>
          <p:nvPr/>
        </p:nvCxnSpPr>
        <p:spPr>
          <a:xfrm>
            <a:off x="2743265" y="2265801"/>
            <a:ext cx="1828736" cy="1163200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16" name="Google Shape;1216;p65"/>
          <p:cNvCxnSpPr/>
          <p:nvPr/>
        </p:nvCxnSpPr>
        <p:spPr>
          <a:xfrm flipH="1">
            <a:off x="4583906" y="2457484"/>
            <a:ext cx="2125192" cy="971516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17" name="Google Shape;1217;p65"/>
          <p:cNvCxnSpPr/>
          <p:nvPr/>
        </p:nvCxnSpPr>
        <p:spPr>
          <a:xfrm rot="10800000" flipH="1">
            <a:off x="3486189" y="3429001"/>
            <a:ext cx="1085812" cy="1077479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18" name="Google Shape;1218;p65"/>
          <p:cNvCxnSpPr/>
          <p:nvPr/>
        </p:nvCxnSpPr>
        <p:spPr>
          <a:xfrm rot="10800000">
            <a:off x="4560095" y="3424238"/>
            <a:ext cx="1254464" cy="1028984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19" name="Google Shape;1219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97401" y="1038517"/>
            <a:ext cx="1050095" cy="701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20" name="Google Shape;1220;p65"/>
          <p:cNvSpPr txBox="1"/>
          <p:nvPr/>
        </p:nvSpPr>
        <p:spPr>
          <a:xfrm>
            <a:off x="7459233" y="5248131"/>
            <a:ext cx="1069757" cy="343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rPr lang="fr-FR" sz="1633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IRBID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1" name="Google Shape;1221;p65"/>
          <p:cNvSpPr txBox="1"/>
          <p:nvPr/>
        </p:nvSpPr>
        <p:spPr>
          <a:xfrm>
            <a:off x="7696200" y="1828823"/>
            <a:ext cx="1333527" cy="343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rPr lang="fr-FR" sz="1633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BARCELONA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" name="Google Shape;1222;p65"/>
          <p:cNvSpPr txBox="1"/>
          <p:nvPr/>
        </p:nvSpPr>
        <p:spPr>
          <a:xfrm>
            <a:off x="1237976" y="5406851"/>
            <a:ext cx="923360" cy="343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rPr lang="fr-FR" sz="1633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GENOVA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3" name="Google Shape;1223;p65"/>
          <p:cNvSpPr txBox="1"/>
          <p:nvPr/>
        </p:nvSpPr>
        <p:spPr>
          <a:xfrm>
            <a:off x="756714" y="2339576"/>
            <a:ext cx="923360" cy="343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r>
              <a:rPr lang="fr-FR" sz="1633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SOUSSE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p65"/>
          <p:cNvSpPr/>
          <p:nvPr/>
        </p:nvSpPr>
        <p:spPr>
          <a:xfrm>
            <a:off x="4286262" y="3143262"/>
            <a:ext cx="571480" cy="571480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5" name="Google Shape;1225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4789" y="1088296"/>
            <a:ext cx="1147109" cy="1147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" name="Google Shape;1226;p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2288" y="3038808"/>
            <a:ext cx="834169" cy="833089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65"/>
          <p:cNvSpPr txBox="1"/>
          <p:nvPr/>
        </p:nvSpPr>
        <p:spPr>
          <a:xfrm>
            <a:off x="4366502" y="2685105"/>
            <a:ext cx="546945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KPI</a:t>
            </a:r>
            <a:endParaRPr sz="1633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8" name="Google Shape;1228;p6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64778" y="4553507"/>
            <a:ext cx="1100522" cy="67235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29" name="Google Shape;1229;p6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97732" y="3967542"/>
            <a:ext cx="1362831" cy="12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230" name="Google Shape;1230;p6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1" name="Google Shape;1231;p6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p66"/>
          <p:cNvSpPr txBox="1"/>
          <p:nvPr/>
        </p:nvSpPr>
        <p:spPr>
          <a:xfrm rot="-5400000">
            <a:off x="-2464633" y="2867750"/>
            <a:ext cx="627352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5665"/>
              </a:buClr>
              <a:buSzPts val="2175"/>
              <a:buFont typeface="Calibri"/>
              <a:buNone/>
            </a:pPr>
            <a:r>
              <a:rPr lang="fr-FR" sz="2175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PASSEPORT SNTool</a:t>
            </a:r>
            <a:endParaRPr sz="2175" b="1" i="0" u="none" strike="noStrike" cap="none">
              <a:solidFill>
                <a:srgbClr val="24566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7" name="Google Shape;1237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94998" y="999826"/>
            <a:ext cx="3454094" cy="488503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313"/>
              </a:srgbClr>
            </a:outerShdw>
          </a:effectLst>
        </p:spPr>
      </p:pic>
      <p:pic>
        <p:nvPicPr>
          <p:cNvPr id="1238" name="Google Shape;1238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527" y="1063083"/>
            <a:ext cx="3332106" cy="471253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313"/>
              </a:srgbClr>
            </a:outerShdw>
          </a:effectLst>
        </p:spPr>
      </p:pic>
      <p:sp>
        <p:nvSpPr>
          <p:cNvPr id="1239" name="Google Shape;1239;p66"/>
          <p:cNvSpPr/>
          <p:nvPr/>
        </p:nvSpPr>
        <p:spPr>
          <a:xfrm>
            <a:off x="1447800" y="1127414"/>
            <a:ext cx="858982" cy="42949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0" name="Google Shape;1240;p66"/>
          <p:cNvSpPr/>
          <p:nvPr/>
        </p:nvSpPr>
        <p:spPr>
          <a:xfrm>
            <a:off x="5143335" y="1144732"/>
            <a:ext cx="858982" cy="42949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1" name="Google Shape;1241;p66"/>
          <p:cNvSpPr/>
          <p:nvPr/>
        </p:nvSpPr>
        <p:spPr>
          <a:xfrm>
            <a:off x="5373402" y="1158580"/>
            <a:ext cx="398846" cy="40179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33"/>
              <a:buFont typeface="Arial"/>
              <a:buNone/>
            </a:pPr>
            <a:endParaRPr sz="1633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2" name="Google Shape;1242;p66"/>
          <p:cNvSpPr txBox="1"/>
          <p:nvPr/>
        </p:nvSpPr>
        <p:spPr>
          <a:xfrm>
            <a:off x="3616234" y="1154179"/>
            <a:ext cx="1007007" cy="400110"/>
          </a:xfrm>
          <a:prstGeom prst="rect">
            <a:avLst/>
          </a:prstGeom>
          <a:solidFill>
            <a:srgbClr val="92CCD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PASSEPORT DE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QUARTIER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3" name="Google Shape;1243;p66"/>
          <p:cNvSpPr txBox="1"/>
          <p:nvPr/>
        </p:nvSpPr>
        <p:spPr>
          <a:xfrm>
            <a:off x="7183779" y="1154179"/>
            <a:ext cx="1007007" cy="400110"/>
          </a:xfrm>
          <a:prstGeom prst="rect">
            <a:avLst/>
          </a:prstGeom>
          <a:solidFill>
            <a:srgbClr val="92CCD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PASSEPORT DE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QUARTIER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p66"/>
          <p:cNvSpPr txBox="1"/>
          <p:nvPr/>
        </p:nvSpPr>
        <p:spPr>
          <a:xfrm>
            <a:off x="5181797" y="1687579"/>
            <a:ext cx="2464136" cy="21544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INDICATEURS CLÉS DE PERFORMANCE DE DURABILITÉ</a:t>
            </a:r>
            <a:endParaRPr sz="800" b="1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5" name="Google Shape;1245;p6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6" name="Google Shape;1246;p6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1" name="Google Shape;1251;p67"/>
          <p:cNvPicPr preferRelativeResize="0"/>
          <p:nvPr/>
        </p:nvPicPr>
        <p:blipFill rotWithShape="1">
          <a:blip r:embed="rId3">
            <a:alphaModFix/>
          </a:blip>
          <a:srcRect l="50000"/>
          <a:stretch/>
        </p:blipFill>
        <p:spPr>
          <a:xfrm>
            <a:off x="2457450" y="1924356"/>
            <a:ext cx="4120708" cy="3571281"/>
          </a:xfrm>
          <a:prstGeom prst="rect">
            <a:avLst/>
          </a:prstGeom>
          <a:noFill/>
          <a:ln>
            <a:noFill/>
          </a:ln>
        </p:spPr>
      </p:pic>
      <p:sp>
        <p:nvSpPr>
          <p:cNvPr id="1252" name="Google Shape;1252;p67"/>
          <p:cNvSpPr/>
          <p:nvPr/>
        </p:nvSpPr>
        <p:spPr>
          <a:xfrm>
            <a:off x="3342216" y="4330029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53" name="Google Shape;1253;p67"/>
          <p:cNvSpPr/>
          <p:nvPr/>
        </p:nvSpPr>
        <p:spPr>
          <a:xfrm>
            <a:off x="5613027" y="2218510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54" name="Google Shape;1254;p67"/>
          <p:cNvSpPr txBox="1"/>
          <p:nvPr/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385763" marR="0" lvl="0" indent="-38576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2400"/>
              <a:buFont typeface="Calibri"/>
              <a:buNone/>
            </a:pPr>
            <a:r>
              <a:rPr lang="fr-FR" sz="2400" b="1" i="0" u="none" strike="noStrike" cap="none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Analyse comparative</a:t>
            </a:r>
            <a:endParaRPr sz="2400" b="1" i="0" u="none" strike="noStrike" cap="none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5" name="Google Shape;1255;p67"/>
          <p:cNvSpPr/>
          <p:nvPr/>
        </p:nvSpPr>
        <p:spPr>
          <a:xfrm>
            <a:off x="5427022" y="1565622"/>
            <a:ext cx="494132" cy="53863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6" name="Google Shape;1256;p67"/>
          <p:cNvSpPr/>
          <p:nvPr/>
        </p:nvSpPr>
        <p:spPr>
          <a:xfrm>
            <a:off x="3167777" y="3695111"/>
            <a:ext cx="494132" cy="53863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7" name="Google Shape;1257;p67"/>
          <p:cNvSpPr txBox="1"/>
          <p:nvPr/>
        </p:nvSpPr>
        <p:spPr>
          <a:xfrm>
            <a:off x="4036489" y="1199206"/>
            <a:ext cx="3001206" cy="30008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REPERE 5 – EXCELLENTE PERFORMANCE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8" name="Google Shape;1258;p67"/>
          <p:cNvSpPr txBox="1"/>
          <p:nvPr/>
        </p:nvSpPr>
        <p:spPr>
          <a:xfrm>
            <a:off x="435960" y="4148741"/>
            <a:ext cx="2141997" cy="7155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REPERE 0 – 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PERFORMANCE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MINIMALE ACCEPTABLE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9" name="Google Shape;1259;p67"/>
          <p:cNvSpPr txBox="1"/>
          <p:nvPr/>
        </p:nvSpPr>
        <p:spPr>
          <a:xfrm rot="-5400000">
            <a:off x="1974993" y="3368960"/>
            <a:ext cx="1028699" cy="17722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Score normalise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67"/>
          <p:cNvSpPr txBox="1"/>
          <p:nvPr/>
        </p:nvSpPr>
        <p:spPr>
          <a:xfrm>
            <a:off x="4108593" y="5245388"/>
            <a:ext cx="1028699" cy="17722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9525" marR="0" lvl="0" indent="0" algn="l" rtl="0">
              <a:lnSpc>
                <a:spcPct val="1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-FR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Valeur Indicateur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1" name="Google Shape;1261;p6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2" name="Google Shape;1262;p6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p68"/>
          <p:cNvSpPr txBox="1">
            <a:spLocks noGrp="1"/>
          </p:cNvSpPr>
          <p:nvPr>
            <p:ph type="title" idx="4294967295"/>
          </p:nvPr>
        </p:nvSpPr>
        <p:spPr>
          <a:xfrm>
            <a:off x="398091" y="503568"/>
            <a:ext cx="5579375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2700"/>
              <a:buFont typeface="Calibri"/>
              <a:buNone/>
            </a:pPr>
            <a:r>
              <a:rPr lang="fr-FR" sz="2700" b="1">
                <a:solidFill>
                  <a:srgbClr val="205867"/>
                </a:solidFill>
              </a:rPr>
              <a:t>Analyse comparative</a:t>
            </a:r>
            <a:endParaRPr sz="2700" b="1">
              <a:solidFill>
                <a:srgbClr val="205867"/>
              </a:solidFill>
            </a:endParaRPr>
          </a:p>
        </p:txBody>
      </p:sp>
      <p:pic>
        <p:nvPicPr>
          <p:cNvPr id="1268" name="Google Shape;1268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3122" y="1307233"/>
            <a:ext cx="5521393" cy="4001482"/>
          </a:xfrm>
          <a:prstGeom prst="rect">
            <a:avLst/>
          </a:prstGeom>
          <a:noFill/>
          <a:ln>
            <a:noFill/>
          </a:ln>
        </p:spPr>
      </p:pic>
      <p:sp>
        <p:nvSpPr>
          <p:cNvPr id="1269" name="Google Shape;1269;p68"/>
          <p:cNvSpPr/>
          <p:nvPr/>
        </p:nvSpPr>
        <p:spPr>
          <a:xfrm>
            <a:off x="1252009" y="1379008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dessous 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 performance minimale acceptable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0" name="Google Shape;1270;p68"/>
          <p:cNvSpPr/>
          <p:nvPr/>
        </p:nvSpPr>
        <p:spPr>
          <a:xfrm>
            <a:off x="1234017" y="1921934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Performance </a:t>
            </a: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minimale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acceptable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1" name="Google Shape;1271;p68"/>
          <p:cNvSpPr/>
          <p:nvPr/>
        </p:nvSpPr>
        <p:spPr>
          <a:xfrm>
            <a:off x="1307042" y="2513543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</a:t>
            </a: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augmentation minimale 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 performance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68"/>
          <p:cNvSpPr/>
          <p:nvPr/>
        </p:nvSpPr>
        <p:spPr>
          <a:xfrm>
            <a:off x="1270000" y="3051177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</a:t>
            </a: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augmentation substantielle 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 performance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p68"/>
          <p:cNvSpPr/>
          <p:nvPr/>
        </p:nvSpPr>
        <p:spPr>
          <a:xfrm>
            <a:off x="1358900" y="3663952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</a:t>
            </a: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meilleure pratique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4" name="Google Shape;1274;p68"/>
          <p:cNvSpPr/>
          <p:nvPr/>
        </p:nvSpPr>
        <p:spPr>
          <a:xfrm>
            <a:off x="1344083" y="4192060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</a:t>
            </a: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évolution 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vers le meilleur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p68"/>
          <p:cNvSpPr/>
          <p:nvPr/>
        </p:nvSpPr>
        <p:spPr>
          <a:xfrm>
            <a:off x="1375834" y="4777319"/>
            <a:ext cx="4216400" cy="33866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</a:t>
            </a:r>
            <a:r>
              <a:rPr lang="fr-FR"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excellente </a:t>
            </a: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performance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p68"/>
          <p:cNvSpPr/>
          <p:nvPr/>
        </p:nvSpPr>
        <p:spPr>
          <a:xfrm>
            <a:off x="1152576" y="1865348"/>
            <a:ext cx="4714824" cy="503106"/>
          </a:xfrm>
          <a:prstGeom prst="rect">
            <a:avLst/>
          </a:prstGeom>
          <a:noFill/>
          <a:ln w="76200" cap="flat" cmpd="sng">
            <a:solidFill>
              <a:schemeClr val="accent6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" name="Google Shape;1277;p68"/>
          <p:cNvSpPr txBox="1"/>
          <p:nvPr/>
        </p:nvSpPr>
        <p:spPr>
          <a:xfrm>
            <a:off x="6781800" y="1548713"/>
            <a:ext cx="2362201" cy="1923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Lois/règlementations</a:t>
            </a: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Standards Techniques</a:t>
            </a: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Littérature Scientifique</a:t>
            </a: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Données statistiques</a:t>
            </a: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Simulations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8" name="Google Shape;1278;p68"/>
          <p:cNvCxnSpPr/>
          <p:nvPr/>
        </p:nvCxnSpPr>
        <p:spPr>
          <a:xfrm>
            <a:off x="6007554" y="2099006"/>
            <a:ext cx="783771" cy="0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79" name="Google Shape;1279;p68"/>
          <p:cNvSpPr txBox="1"/>
          <p:nvPr/>
        </p:nvSpPr>
        <p:spPr>
          <a:xfrm>
            <a:off x="5867400" y="5213177"/>
            <a:ext cx="3062563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ASSOCIATION DU SCORE A </a:t>
            </a:r>
            <a:endParaRPr sz="135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LA VALEUR DE L’INDICATEUR</a:t>
            </a:r>
            <a:endParaRPr sz="135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80" name="Google Shape;1280;p6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1" name="Google Shape;1281;p6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p69"/>
          <p:cNvSpPr txBox="1">
            <a:spLocks noGrp="1"/>
          </p:cNvSpPr>
          <p:nvPr>
            <p:ph type="title"/>
          </p:nvPr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fr-FR" sz="3000" b="1">
                <a:solidFill>
                  <a:srgbClr val="245665"/>
                </a:solidFill>
              </a:rPr>
              <a:t>Pondération</a:t>
            </a:r>
            <a:endParaRPr sz="4050">
              <a:solidFill>
                <a:srgbClr val="245665"/>
              </a:solidFill>
            </a:endParaRPr>
          </a:p>
        </p:txBody>
      </p:sp>
      <p:sp>
        <p:nvSpPr>
          <p:cNvPr id="1287" name="Google Shape;1287;p69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fld id="{00000000-1234-1234-1234-123412341234}" type="slidenum">
              <a:rPr lang="fr-FR"/>
              <a:t>69</a:t>
            </a:fld>
            <a:endParaRPr/>
          </a:p>
        </p:txBody>
      </p:sp>
      <p:sp>
        <p:nvSpPr>
          <p:cNvPr id="1288" name="Google Shape;1288;p69"/>
          <p:cNvSpPr txBox="1"/>
          <p:nvPr/>
        </p:nvSpPr>
        <p:spPr>
          <a:xfrm>
            <a:off x="596900" y="2311400"/>
            <a:ext cx="485775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processus se déroule en 3 étapes: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Poids des thèmes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Poids des catégories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Poids des critères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763" marR="0" lvl="0" indent="-2524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9" name="Google Shape;1289;p6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0" name="Google Shape;1290;p6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"/>
          <p:cNvSpPr txBox="1"/>
          <p:nvPr/>
        </p:nvSpPr>
        <p:spPr>
          <a:xfrm>
            <a:off x="468934" y="1562290"/>
            <a:ext cx="3012758" cy="84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381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SBTool attribue un score de durabilité (-1 à +5) à un bâtiment.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07801" y="287116"/>
            <a:ext cx="5609618" cy="5709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5" name="Google Shape;1295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688" y="863600"/>
            <a:ext cx="8040461" cy="4134914"/>
          </a:xfrm>
          <a:prstGeom prst="rect">
            <a:avLst/>
          </a:prstGeom>
          <a:noFill/>
          <a:ln>
            <a:noFill/>
          </a:ln>
        </p:spPr>
      </p:pic>
      <p:sp>
        <p:nvSpPr>
          <p:cNvPr id="1296" name="Google Shape;1296;p70"/>
          <p:cNvSpPr/>
          <p:nvPr/>
        </p:nvSpPr>
        <p:spPr>
          <a:xfrm>
            <a:off x="582617" y="738199"/>
            <a:ext cx="1185902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538CD5"/>
                </a:solidFill>
                <a:latin typeface="Arial"/>
                <a:ea typeface="Arial"/>
                <a:cs typeface="Arial"/>
                <a:sym typeface="Arial"/>
              </a:rPr>
              <a:t>CRITERES</a:t>
            </a:r>
            <a:endParaRPr sz="1400" b="0" i="0" u="none" strike="noStrike" cap="none">
              <a:solidFill>
                <a:srgbClr val="538C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7" name="Google Shape;1297;p70"/>
          <p:cNvSpPr/>
          <p:nvPr/>
        </p:nvSpPr>
        <p:spPr>
          <a:xfrm>
            <a:off x="2910950" y="763599"/>
            <a:ext cx="1451488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CATEGORIES</a:t>
            </a:r>
            <a:endParaRPr sz="1400" b="0" i="0" u="none" strike="noStrike" cap="none">
              <a:solidFill>
                <a:srgbClr val="76923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8" name="Google Shape;1298;p70"/>
          <p:cNvSpPr/>
          <p:nvPr/>
        </p:nvSpPr>
        <p:spPr>
          <a:xfrm>
            <a:off x="5069950" y="780534"/>
            <a:ext cx="1025602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THEMES</a:t>
            </a:r>
            <a:endParaRPr sz="1400" b="0" i="0" u="none" strike="noStrike" cap="none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70"/>
          <p:cNvSpPr/>
          <p:nvPr/>
        </p:nvSpPr>
        <p:spPr>
          <a:xfrm>
            <a:off x="3003249" y="1273628"/>
            <a:ext cx="1193193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B1- Energie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0" name="Google Shape;1300;p70"/>
          <p:cNvSpPr/>
          <p:nvPr/>
        </p:nvSpPr>
        <p:spPr>
          <a:xfrm>
            <a:off x="3008692" y="1845129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B2- Eau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1" name="Google Shape;1301;p70"/>
          <p:cNvSpPr/>
          <p:nvPr/>
        </p:nvSpPr>
        <p:spPr>
          <a:xfrm>
            <a:off x="3019578" y="2153722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B3- Matériaux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2" name="Google Shape;1302;p70"/>
          <p:cNvSpPr/>
          <p:nvPr/>
        </p:nvSpPr>
        <p:spPr>
          <a:xfrm>
            <a:off x="3112106" y="26778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B5- Terrain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3" name="Google Shape;1303;p70"/>
          <p:cNvSpPr/>
          <p:nvPr/>
        </p:nvSpPr>
        <p:spPr>
          <a:xfrm>
            <a:off x="3122992" y="45447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B6- Bâtiments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4" name="Google Shape;1304;p70"/>
          <p:cNvSpPr/>
          <p:nvPr/>
        </p:nvSpPr>
        <p:spPr>
          <a:xfrm>
            <a:off x="5125360" y="2675632"/>
            <a:ext cx="13685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A- Environnement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5" name="Google Shape;1305;p70"/>
          <p:cNvSpPr/>
          <p:nvPr/>
        </p:nvSpPr>
        <p:spPr>
          <a:xfrm>
            <a:off x="5277759" y="3402996"/>
            <a:ext cx="12161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D-Société 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6" name="Google Shape;1306;p70"/>
          <p:cNvSpPr/>
          <p:nvPr/>
        </p:nvSpPr>
        <p:spPr>
          <a:xfrm>
            <a:off x="5150848" y="3651784"/>
            <a:ext cx="13685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E-Economie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70"/>
          <p:cNvSpPr/>
          <p:nvPr/>
        </p:nvSpPr>
        <p:spPr>
          <a:xfrm>
            <a:off x="7016596" y="784438"/>
            <a:ext cx="1509337" cy="4468178"/>
          </a:xfrm>
          <a:custGeom>
            <a:avLst/>
            <a:gdLst/>
            <a:ahLst/>
            <a:cxnLst/>
            <a:rect l="l" t="t" r="r" b="b"/>
            <a:pathLst>
              <a:path w="2752725" h="5957570" extrusionOk="0">
                <a:moveTo>
                  <a:pt x="0" y="5957316"/>
                </a:moveTo>
                <a:lnTo>
                  <a:pt x="2752343" y="5957316"/>
                </a:lnTo>
                <a:lnTo>
                  <a:pt x="2752343" y="0"/>
                </a:lnTo>
                <a:lnTo>
                  <a:pt x="0" y="0"/>
                </a:lnTo>
                <a:lnTo>
                  <a:pt x="0" y="5957316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8" name="Google Shape;1308;p70"/>
          <p:cNvSpPr/>
          <p:nvPr/>
        </p:nvSpPr>
        <p:spPr>
          <a:xfrm>
            <a:off x="7301345" y="2849880"/>
            <a:ext cx="989215" cy="900545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1,8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9" name="Google Shape;1309;p7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0" name="Google Shape;1310;p7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71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6" name="Google Shape;1316;p71"/>
          <p:cNvSpPr txBox="1"/>
          <p:nvPr/>
        </p:nvSpPr>
        <p:spPr>
          <a:xfrm>
            <a:off x="486761" y="1080929"/>
            <a:ext cx="3482863" cy="1041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fr-FR" sz="36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thèmes</a:t>
            </a:r>
            <a:br>
              <a:rPr lang="fr-FR" sz="2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7" name="Google Shape;1317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761" y="2020501"/>
            <a:ext cx="8231069" cy="2972331"/>
          </a:xfrm>
          <a:prstGeom prst="rect">
            <a:avLst/>
          </a:prstGeom>
          <a:noFill/>
          <a:ln>
            <a:noFill/>
          </a:ln>
        </p:spPr>
      </p:pic>
      <p:sp>
        <p:nvSpPr>
          <p:cNvPr id="1318" name="Google Shape;1318;p71"/>
          <p:cNvSpPr/>
          <p:nvPr/>
        </p:nvSpPr>
        <p:spPr>
          <a:xfrm>
            <a:off x="360219" y="1937374"/>
            <a:ext cx="2620063" cy="554713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9" name="Google Shape;1319;p71"/>
          <p:cNvSpPr/>
          <p:nvPr/>
        </p:nvSpPr>
        <p:spPr>
          <a:xfrm>
            <a:off x="528108" y="2598208"/>
            <a:ext cx="5167841" cy="4878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fixer des pondérations au niveau du thème, il est nécessaire de définir un facteur de priorité pour chacune d'entre elles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0" name="Google Shape;1320;p71"/>
          <p:cNvSpPr/>
          <p:nvPr/>
        </p:nvSpPr>
        <p:spPr>
          <a:xfrm>
            <a:off x="547158" y="3274483"/>
            <a:ext cx="5329767" cy="4878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facteur de priorité indique la pertinence de la question par rapport au contexte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1" name="Google Shape;1321;p71"/>
          <p:cNvSpPr/>
          <p:nvPr/>
        </p:nvSpPr>
        <p:spPr>
          <a:xfrm>
            <a:off x="528108" y="3912658"/>
            <a:ext cx="5167841" cy="4878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valeur de 1 signifie une faible priorité, un niveau 5 représente la priorité la plus élevée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2" name="Google Shape;1322;p71"/>
          <p:cNvSpPr/>
          <p:nvPr/>
        </p:nvSpPr>
        <p:spPr>
          <a:xfrm>
            <a:off x="5954486" y="2053922"/>
            <a:ext cx="2797627" cy="98319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Lorsque les facteurs prioritaires ont été fixés, il est possible de calculer le poids de chaque thème ainsi :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71"/>
          <p:cNvSpPr/>
          <p:nvPr/>
        </p:nvSpPr>
        <p:spPr>
          <a:xfrm>
            <a:off x="6428166" y="4263716"/>
            <a:ext cx="1953834" cy="2185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Poids du Thème Ai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4" name="Google Shape;1324;p71"/>
          <p:cNvSpPr/>
          <p:nvPr/>
        </p:nvSpPr>
        <p:spPr>
          <a:xfrm>
            <a:off x="6428166" y="4459217"/>
            <a:ext cx="2512634" cy="34881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niveau de priorité du Thème Ai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p71"/>
          <p:cNvSpPr/>
          <p:nvPr/>
        </p:nvSpPr>
        <p:spPr>
          <a:xfrm>
            <a:off x="5628066" y="4726359"/>
            <a:ext cx="908805" cy="1994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p71"/>
          <p:cNvSpPr/>
          <p:nvPr/>
        </p:nvSpPr>
        <p:spPr>
          <a:xfrm>
            <a:off x="5981850" y="4051445"/>
            <a:ext cx="832606" cy="2429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Où :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p7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8" name="Google Shape;1328;p7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p72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334" name="Google Shape;1334;p72"/>
          <p:cNvGraphicFramePr/>
          <p:nvPr/>
        </p:nvGraphicFramePr>
        <p:xfrm>
          <a:off x="639938" y="193737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271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Thème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Priorité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UTILISATION DES TERRES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 ENERGIE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 DECHETS SOLIDES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 QUALITE ENVIRONMENTALE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 MOBILITE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 ASPECTS SOCIAUX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 ECONOMIE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  CHANGEMENT CLIMATIQUE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 GOUVERNANCE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35" name="Google Shape;1335;p72"/>
          <p:cNvSpPr txBox="1"/>
          <p:nvPr/>
        </p:nvSpPr>
        <p:spPr>
          <a:xfrm>
            <a:off x="4939145" y="3025044"/>
            <a:ext cx="23774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= Basse Priorité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= Haute priorité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6" name="Google Shape;1336;p72"/>
          <p:cNvSpPr txBox="1"/>
          <p:nvPr/>
        </p:nvSpPr>
        <p:spPr>
          <a:xfrm>
            <a:off x="635000" y="1119035"/>
            <a:ext cx="6642101" cy="461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fr-FR" sz="28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thèmes : Facteurs Prioritaires</a:t>
            </a:r>
            <a:br>
              <a:rPr lang="fr-FR" sz="2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7" name="Google Shape;1337;p7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8" name="Google Shape;1338;p7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p73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44" name="Google Shape;1344;p73"/>
          <p:cNvSpPr txBox="1"/>
          <p:nvPr/>
        </p:nvSpPr>
        <p:spPr>
          <a:xfrm>
            <a:off x="486761" y="1080928"/>
            <a:ext cx="2926237" cy="856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thèmes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45" name="Google Shape;1345;p73"/>
          <p:cNvGraphicFramePr/>
          <p:nvPr/>
        </p:nvGraphicFramePr>
        <p:xfrm>
          <a:off x="604524" y="1811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271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Thème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Priorité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 en 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 UTILISATION DES TERRES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: 33 = 0,06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 ENERGIE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: 33 = 0,09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 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 : 33 = 0,15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 DECHETS SOLIDES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: 33 = 0,06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 QUALITE ENVIRONMENTALE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: 33 = 0,09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 MOBILITE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: 33 = 0,06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  ASPECTS SOCIAUX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: 33 = 0,12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 ECONOMIE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4: 33 = 0,12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 CHANGEMENT CLIMATIQUE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 : 33 = 0,15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15%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 GOUVERNANCE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: 33 = 0,09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346" name="Google Shape;1346;p7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p7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p74"/>
          <p:cNvSpPr txBox="1"/>
          <p:nvPr/>
        </p:nvSpPr>
        <p:spPr>
          <a:xfrm>
            <a:off x="8568976" y="5045985"/>
            <a:ext cx="135731" cy="14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0" i="0" u="none" strike="noStrike" cap="none">
                <a:solidFill>
                  <a:srgbClr val="878787"/>
                </a:solidFill>
                <a:latin typeface="Calibri"/>
                <a:ea typeface="Calibri"/>
                <a:cs typeface="Calibri"/>
                <a:sym typeface="Calibri"/>
              </a:rPr>
              <a:t>54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3" name="Google Shape;1353;p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688" y="863600"/>
            <a:ext cx="8040461" cy="4134914"/>
          </a:xfrm>
          <a:prstGeom prst="rect">
            <a:avLst/>
          </a:prstGeom>
          <a:noFill/>
          <a:ln>
            <a:noFill/>
          </a:ln>
        </p:spPr>
      </p:pic>
      <p:sp>
        <p:nvSpPr>
          <p:cNvPr id="1354" name="Google Shape;1354;p74"/>
          <p:cNvSpPr/>
          <p:nvPr/>
        </p:nvSpPr>
        <p:spPr>
          <a:xfrm>
            <a:off x="582617" y="738199"/>
            <a:ext cx="1185902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538CD5"/>
                </a:solidFill>
                <a:latin typeface="Arial"/>
                <a:ea typeface="Arial"/>
                <a:cs typeface="Arial"/>
                <a:sym typeface="Arial"/>
              </a:rPr>
              <a:t>CRITERES</a:t>
            </a:r>
            <a:endParaRPr sz="1400" b="0" i="0" u="none" strike="noStrike" cap="none">
              <a:solidFill>
                <a:srgbClr val="538C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5" name="Google Shape;1355;p74"/>
          <p:cNvSpPr/>
          <p:nvPr/>
        </p:nvSpPr>
        <p:spPr>
          <a:xfrm>
            <a:off x="2949050" y="700099"/>
            <a:ext cx="1451488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CATEGORIES</a:t>
            </a:r>
            <a:endParaRPr sz="1400" b="0" i="0" u="none" strike="noStrike" cap="none">
              <a:solidFill>
                <a:srgbClr val="76923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6" name="Google Shape;1356;p74"/>
          <p:cNvSpPr/>
          <p:nvPr/>
        </p:nvSpPr>
        <p:spPr>
          <a:xfrm>
            <a:off x="5069950" y="780534"/>
            <a:ext cx="1025602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THEMES</a:t>
            </a:r>
            <a:endParaRPr sz="1400" b="0" i="0" u="none" strike="noStrike" cap="none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7" name="Google Shape;1357;p74"/>
          <p:cNvSpPr/>
          <p:nvPr/>
        </p:nvSpPr>
        <p:spPr>
          <a:xfrm>
            <a:off x="3003249" y="1273628"/>
            <a:ext cx="1193193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B1- Energie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8" name="Google Shape;1358;p74"/>
          <p:cNvSpPr/>
          <p:nvPr/>
        </p:nvSpPr>
        <p:spPr>
          <a:xfrm>
            <a:off x="3008692" y="1845129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B2- Eau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9" name="Google Shape;1359;p74"/>
          <p:cNvSpPr/>
          <p:nvPr/>
        </p:nvSpPr>
        <p:spPr>
          <a:xfrm>
            <a:off x="3019578" y="21444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B3- Matériaux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0" name="Google Shape;1360;p74"/>
          <p:cNvSpPr/>
          <p:nvPr/>
        </p:nvSpPr>
        <p:spPr>
          <a:xfrm>
            <a:off x="3112106" y="26778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B5- Terrain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1" name="Google Shape;1361;p74"/>
          <p:cNvSpPr/>
          <p:nvPr/>
        </p:nvSpPr>
        <p:spPr>
          <a:xfrm>
            <a:off x="3122992" y="45447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B6- Bâtiments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2" name="Google Shape;1362;p74"/>
          <p:cNvSpPr/>
          <p:nvPr/>
        </p:nvSpPr>
        <p:spPr>
          <a:xfrm>
            <a:off x="5125360" y="2666396"/>
            <a:ext cx="13685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A- Environnement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3" name="Google Shape;1363;p74"/>
          <p:cNvSpPr/>
          <p:nvPr/>
        </p:nvSpPr>
        <p:spPr>
          <a:xfrm>
            <a:off x="5277759" y="3402996"/>
            <a:ext cx="12161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D-Société 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4" name="Google Shape;1364;p74"/>
          <p:cNvSpPr/>
          <p:nvPr/>
        </p:nvSpPr>
        <p:spPr>
          <a:xfrm>
            <a:off x="5150848" y="3633312"/>
            <a:ext cx="13685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E-Economie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5" name="Google Shape;1365;p74"/>
          <p:cNvSpPr/>
          <p:nvPr/>
        </p:nvSpPr>
        <p:spPr>
          <a:xfrm>
            <a:off x="7301345" y="2849880"/>
            <a:ext cx="989215" cy="900545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1,8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6" name="Google Shape;1366;p74"/>
          <p:cNvSpPr/>
          <p:nvPr/>
        </p:nvSpPr>
        <p:spPr>
          <a:xfrm>
            <a:off x="2832100" y="660979"/>
            <a:ext cx="2064328" cy="4468234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7" name="Google Shape;1367;p74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8" name="Google Shape;1368;p74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p75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74" name="Google Shape;1374;p75"/>
          <p:cNvSpPr/>
          <p:nvPr/>
        </p:nvSpPr>
        <p:spPr>
          <a:xfrm>
            <a:off x="360219" y="1937374"/>
            <a:ext cx="2620063" cy="554713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5" name="Google Shape;1375;p75"/>
          <p:cNvSpPr/>
          <p:nvPr/>
        </p:nvSpPr>
        <p:spPr>
          <a:xfrm>
            <a:off x="486761" y="2122040"/>
            <a:ext cx="2852185" cy="554713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6" name="Google Shape;1376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9777" y="1937374"/>
            <a:ext cx="8167463" cy="3028326"/>
          </a:xfrm>
          <a:prstGeom prst="rect">
            <a:avLst/>
          </a:prstGeom>
          <a:noFill/>
          <a:ln>
            <a:noFill/>
          </a:ln>
        </p:spPr>
      </p:pic>
      <p:sp>
        <p:nvSpPr>
          <p:cNvPr id="1377" name="Google Shape;1377;p75"/>
          <p:cNvSpPr/>
          <p:nvPr/>
        </p:nvSpPr>
        <p:spPr>
          <a:xfrm>
            <a:off x="533400" y="2122040"/>
            <a:ext cx="2620063" cy="2846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8" name="Google Shape;1378;p75"/>
          <p:cNvSpPr/>
          <p:nvPr/>
        </p:nvSpPr>
        <p:spPr>
          <a:xfrm>
            <a:off x="528108" y="2598208"/>
            <a:ext cx="5313892" cy="4878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fixer des pondérations au niveau de la catégorie, il est nécessaire de définir un facteur de priorité pour chacune d'entre elles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9" name="Google Shape;1379;p75"/>
          <p:cNvSpPr/>
          <p:nvPr/>
        </p:nvSpPr>
        <p:spPr>
          <a:xfrm>
            <a:off x="547158" y="3274483"/>
            <a:ext cx="5329767" cy="4878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facteur de priorité indique la pertinence de la question par rapport au contexte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0" name="Google Shape;1380;p75"/>
          <p:cNvSpPr/>
          <p:nvPr/>
        </p:nvSpPr>
        <p:spPr>
          <a:xfrm>
            <a:off x="528108" y="3912658"/>
            <a:ext cx="5167841" cy="4878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valeur de 1 signifie une faible priorité, un niveau 5 représente la priorité la plus élevée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1" name="Google Shape;1381;p75"/>
          <p:cNvSpPr/>
          <p:nvPr/>
        </p:nvSpPr>
        <p:spPr>
          <a:xfrm>
            <a:off x="5954486" y="2053922"/>
            <a:ext cx="2797627" cy="98319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Lorsque les facteurs prioritaires ont été fixés, il est possible de calculer le poids de chaque catégorie ainsi :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2" name="Google Shape;1382;p75"/>
          <p:cNvSpPr/>
          <p:nvPr/>
        </p:nvSpPr>
        <p:spPr>
          <a:xfrm>
            <a:off x="6445945" y="4116822"/>
            <a:ext cx="1333350" cy="2429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Poids de la catégorie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3" name="Google Shape;1383;p75"/>
          <p:cNvSpPr/>
          <p:nvPr/>
        </p:nvSpPr>
        <p:spPr>
          <a:xfrm>
            <a:off x="5975500" y="3905395"/>
            <a:ext cx="609450" cy="2429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Où :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4" name="Google Shape;1384;p75"/>
          <p:cNvSpPr/>
          <p:nvPr/>
        </p:nvSpPr>
        <p:spPr>
          <a:xfrm>
            <a:off x="5975500" y="4328249"/>
            <a:ext cx="1447650" cy="2429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Inclus dans le thème Ai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5" name="Google Shape;1385;p75"/>
          <p:cNvSpPr/>
          <p:nvPr/>
        </p:nvSpPr>
        <p:spPr>
          <a:xfrm>
            <a:off x="8064650" y="4121295"/>
            <a:ext cx="609450" cy="2429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p75"/>
          <p:cNvSpPr/>
          <p:nvPr/>
        </p:nvSpPr>
        <p:spPr>
          <a:xfrm>
            <a:off x="6286650" y="4500417"/>
            <a:ext cx="1860400" cy="2321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Facteur de priorité de la catégorie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7" name="Google Shape;1387;p75"/>
          <p:cNvSpPr/>
          <p:nvPr/>
        </p:nvSpPr>
        <p:spPr>
          <a:xfrm>
            <a:off x="6039000" y="4711845"/>
            <a:ext cx="1447650" cy="24297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Inclus dans le thème  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8" name="Google Shape;1388;p75"/>
          <p:cNvSpPr txBox="1"/>
          <p:nvPr/>
        </p:nvSpPr>
        <p:spPr>
          <a:xfrm>
            <a:off x="486761" y="1080928"/>
            <a:ext cx="4061548" cy="1041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fr-FR" sz="36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Catégories</a:t>
            </a:r>
            <a:br>
              <a:rPr lang="fr-FR" sz="27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" name="Google Shape;1389;p7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0" name="Google Shape;1390;p7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p76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6" name="Google Shape;1396;p76"/>
          <p:cNvSpPr txBox="1"/>
          <p:nvPr/>
        </p:nvSpPr>
        <p:spPr>
          <a:xfrm>
            <a:off x="417982" y="1276510"/>
            <a:ext cx="6502151" cy="856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Catégories: facteur de priorité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97" name="Google Shape;1397;p76"/>
          <p:cNvGraphicFramePr/>
          <p:nvPr/>
        </p:nvGraphicFramePr>
        <p:xfrm>
          <a:off x="694580" y="277323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271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Catégorie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Priorité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C1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Infrastructure Hydraulique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Consommation de l’eau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Gestion des Effluents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98" name="Google Shape;1398;p76"/>
          <p:cNvSpPr txBox="1"/>
          <p:nvPr/>
        </p:nvSpPr>
        <p:spPr>
          <a:xfrm>
            <a:off x="5116945" y="3139344"/>
            <a:ext cx="237744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= Basse Priorité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= Haute priorité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9" name="Google Shape;1399;p7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0" name="Google Shape;1400;p7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p77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06" name="Google Shape;1406;p77"/>
          <p:cNvSpPr txBox="1"/>
          <p:nvPr/>
        </p:nvSpPr>
        <p:spPr>
          <a:xfrm>
            <a:off x="383346" y="1258058"/>
            <a:ext cx="8006922" cy="856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Catégories (C1,C2,C3) dans le thème (C)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07" name="Google Shape;1407;p77"/>
          <p:cNvGraphicFramePr/>
          <p:nvPr/>
        </p:nvGraphicFramePr>
        <p:xfrm>
          <a:off x="493689" y="248721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271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Catégorie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Priorité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 en 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C1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Infrastructure Hydraulique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 : 9 = 0,33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33%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Consommation de l’eau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 : 9 = 0,44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44%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C3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Gestion des Effluents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 : 9 = 0,22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08" name="Google Shape;1408;p7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9" name="Google Shape;1409;p7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Google Shape;1414;p78"/>
          <p:cNvSpPr txBox="1"/>
          <p:nvPr/>
        </p:nvSpPr>
        <p:spPr>
          <a:xfrm>
            <a:off x="8568976" y="5045985"/>
            <a:ext cx="135731" cy="14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0" i="0" u="none" strike="noStrike" cap="none">
                <a:solidFill>
                  <a:srgbClr val="878787"/>
                </a:solidFill>
                <a:latin typeface="Calibri"/>
                <a:ea typeface="Calibri"/>
                <a:cs typeface="Calibri"/>
                <a:sym typeface="Calibri"/>
              </a:rPr>
              <a:t>54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5" name="Google Shape;1415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0688" y="863600"/>
            <a:ext cx="8040461" cy="4134914"/>
          </a:xfrm>
          <a:prstGeom prst="rect">
            <a:avLst/>
          </a:prstGeom>
          <a:noFill/>
          <a:ln>
            <a:noFill/>
          </a:ln>
        </p:spPr>
      </p:pic>
      <p:sp>
        <p:nvSpPr>
          <p:cNvPr id="1416" name="Google Shape;1416;p78"/>
          <p:cNvSpPr/>
          <p:nvPr/>
        </p:nvSpPr>
        <p:spPr>
          <a:xfrm>
            <a:off x="582617" y="738199"/>
            <a:ext cx="1185902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538CD5"/>
                </a:solidFill>
                <a:latin typeface="Arial"/>
                <a:ea typeface="Arial"/>
                <a:cs typeface="Arial"/>
                <a:sym typeface="Arial"/>
              </a:rPr>
              <a:t>CRITERES</a:t>
            </a:r>
            <a:endParaRPr sz="1400" b="0" i="0" u="none" strike="noStrike" cap="none">
              <a:solidFill>
                <a:srgbClr val="538CD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p78"/>
          <p:cNvSpPr/>
          <p:nvPr/>
        </p:nvSpPr>
        <p:spPr>
          <a:xfrm>
            <a:off x="2949050" y="700099"/>
            <a:ext cx="1451488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CATEGORIES</a:t>
            </a:r>
            <a:endParaRPr sz="1400" b="0" i="0" u="none" strike="noStrike" cap="none">
              <a:solidFill>
                <a:srgbClr val="76923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78"/>
          <p:cNvSpPr/>
          <p:nvPr/>
        </p:nvSpPr>
        <p:spPr>
          <a:xfrm>
            <a:off x="5069950" y="780534"/>
            <a:ext cx="1025602" cy="30777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1" i="0" u="none" strike="noStrike" cap="none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THEMES</a:t>
            </a:r>
            <a:endParaRPr sz="1400" b="0" i="0" u="none" strike="noStrike" cap="none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p78"/>
          <p:cNvSpPr/>
          <p:nvPr/>
        </p:nvSpPr>
        <p:spPr>
          <a:xfrm>
            <a:off x="3003249" y="1273628"/>
            <a:ext cx="1193193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B1- Energie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78"/>
          <p:cNvSpPr/>
          <p:nvPr/>
        </p:nvSpPr>
        <p:spPr>
          <a:xfrm>
            <a:off x="3008692" y="1845129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B2- Eau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78"/>
          <p:cNvSpPr/>
          <p:nvPr/>
        </p:nvSpPr>
        <p:spPr>
          <a:xfrm>
            <a:off x="3019578" y="21444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B3- Matériaux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p78"/>
          <p:cNvSpPr/>
          <p:nvPr/>
        </p:nvSpPr>
        <p:spPr>
          <a:xfrm>
            <a:off x="3112106" y="26778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B5- Terrain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78"/>
          <p:cNvSpPr/>
          <p:nvPr/>
        </p:nvSpPr>
        <p:spPr>
          <a:xfrm>
            <a:off x="3122992" y="4544786"/>
            <a:ext cx="1182307" cy="23083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B6- Bâtiments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78"/>
          <p:cNvSpPr/>
          <p:nvPr/>
        </p:nvSpPr>
        <p:spPr>
          <a:xfrm>
            <a:off x="5125360" y="2666396"/>
            <a:ext cx="13685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A- Environnement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5" name="Google Shape;1425;p78"/>
          <p:cNvSpPr/>
          <p:nvPr/>
        </p:nvSpPr>
        <p:spPr>
          <a:xfrm>
            <a:off x="5277759" y="3393760"/>
            <a:ext cx="12161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D-Société 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" name="Google Shape;1426;p78"/>
          <p:cNvSpPr/>
          <p:nvPr/>
        </p:nvSpPr>
        <p:spPr>
          <a:xfrm>
            <a:off x="5150848" y="3633312"/>
            <a:ext cx="1368574" cy="230832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E-Economie</a:t>
            </a:r>
            <a:endParaRPr sz="9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7" name="Google Shape;1427;p78"/>
          <p:cNvSpPr/>
          <p:nvPr/>
        </p:nvSpPr>
        <p:spPr>
          <a:xfrm>
            <a:off x="7301345" y="2849880"/>
            <a:ext cx="989215" cy="900545"/>
          </a:xfrm>
          <a:prstGeom prst="ellipse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1,8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8" name="Google Shape;1428;p78"/>
          <p:cNvSpPr/>
          <p:nvPr/>
        </p:nvSpPr>
        <p:spPr>
          <a:xfrm>
            <a:off x="596900" y="737179"/>
            <a:ext cx="2064328" cy="4468234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9" name="Google Shape;1429;p7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0" name="Google Shape;1430;p7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p79"/>
          <p:cNvSpPr txBox="1">
            <a:spLocks noGrp="1"/>
          </p:cNvSpPr>
          <p:nvPr>
            <p:ph type="body" idx="1"/>
          </p:nvPr>
        </p:nvSpPr>
        <p:spPr>
          <a:xfrm>
            <a:off x="429707" y="1931143"/>
            <a:ext cx="8284586" cy="369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A chaque critère doit être attribué un facteur d'impact </a:t>
            </a:r>
            <a:r>
              <a:rPr lang="fr-FR"/>
              <a:t>P</a:t>
            </a:r>
            <a:r>
              <a:rPr lang="fr-FR" baseline="-25000"/>
              <a:t>k</a:t>
            </a:r>
            <a:r>
              <a:rPr lang="fr-FR" sz="1500"/>
              <a:t> </a:t>
            </a: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I</a:t>
            </a:r>
            <a:r>
              <a:rPr lang="fr-FR" sz="1500" baseline="-2500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fr-FR" sz="1500" b="1">
                <a:latin typeface="Verdana"/>
                <a:ea typeface="Verdana"/>
                <a:cs typeface="Verdana"/>
                <a:sym typeface="Verdana"/>
              </a:rPr>
              <a:t>INTENSITE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 DES EFFETS POTENTIELS(1-3 POINTS)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(Mineur, Moyen, Majeur)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E</a:t>
            </a:r>
            <a:r>
              <a:rPr lang="fr-FR" sz="1500" baseline="-25000"/>
              <a:t> 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fr-FR" sz="1500" b="1">
                <a:latin typeface="Verdana"/>
                <a:ea typeface="Verdana"/>
                <a:cs typeface="Verdana"/>
                <a:sym typeface="Verdana"/>
              </a:rPr>
              <a:t>ETENDUE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 DES EFFETS POTENTIELS(1-5 POINTS)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(zone, Quartier, District, Région, Global)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D</a:t>
            </a:r>
            <a:r>
              <a:rPr lang="fr-FR" sz="1500" baseline="-25000"/>
              <a:t> 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fr-FR" sz="1500" b="1">
                <a:latin typeface="Verdana"/>
                <a:ea typeface="Verdana"/>
                <a:cs typeface="Verdana"/>
                <a:sym typeface="Verdana"/>
              </a:rPr>
              <a:t>DUREE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 DES EFFETS POTENTIELS(1-5 POINTS)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(1-10 ans, 3-10 ans, 10-30 ans, 30-75 ans, &gt;75 ans)</a:t>
            </a: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A: </a:t>
            </a:r>
            <a:r>
              <a:rPr lang="fr-FR" sz="1500" b="1">
                <a:latin typeface="Verdana"/>
                <a:ea typeface="Verdana"/>
                <a:cs typeface="Verdana"/>
                <a:sym typeface="Verdana"/>
              </a:rPr>
              <a:t>AJUSTEMENT</a:t>
            </a:r>
            <a:r>
              <a:rPr lang="fr-FR" sz="1500">
                <a:latin typeface="Verdana"/>
                <a:ea typeface="Verdana"/>
                <a:cs typeface="Verdana"/>
                <a:sym typeface="Verdana"/>
              </a:rPr>
              <a:t> PAR RAPPORT AUX PRIORITÉS LOCALES</a:t>
            </a: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None/>
            </a:pPr>
            <a:r>
              <a:rPr lang="fr-FR" sz="1800"/>
              <a:t>P</a:t>
            </a:r>
            <a:r>
              <a:rPr lang="fr-FR" sz="1800" baseline="-25000"/>
              <a:t>k</a:t>
            </a:r>
            <a:r>
              <a:rPr lang="fr-FR" sz="1800"/>
              <a:t> = I x E x D x A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just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65"/>
              <a:buNone/>
            </a:pPr>
            <a:endParaRPr sz="15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36" name="Google Shape;1436;p79"/>
          <p:cNvSpPr txBox="1"/>
          <p:nvPr/>
        </p:nvSpPr>
        <p:spPr>
          <a:xfrm>
            <a:off x="519582" y="1352710"/>
            <a:ext cx="5780544" cy="856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Critères: facteur d‘impact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7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8" name="Google Shape;1438;p7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8"/>
          <p:cNvGrpSpPr/>
          <p:nvPr/>
        </p:nvGrpSpPr>
        <p:grpSpPr>
          <a:xfrm>
            <a:off x="1293137" y="478559"/>
            <a:ext cx="6858000" cy="5143498"/>
            <a:chOff x="1143000" y="857250"/>
            <a:chExt cx="6858000" cy="5143498"/>
          </a:xfrm>
        </p:grpSpPr>
        <p:sp>
          <p:nvSpPr>
            <p:cNvPr id="232" name="Google Shape;232;p8"/>
            <p:cNvSpPr txBox="1"/>
            <p:nvPr/>
          </p:nvSpPr>
          <p:spPr>
            <a:xfrm>
              <a:off x="1354932" y="1521572"/>
              <a:ext cx="2929414" cy="4873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1348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75"/>
                <a:buFont typeface="Arial"/>
                <a:buNone/>
              </a:pPr>
              <a:r>
                <a:rPr lang="fr-FR" sz="3375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GREEN BUILD</a:t>
              </a:r>
              <a:endParaRPr sz="33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8"/>
            <p:cNvSpPr txBox="1"/>
            <p:nvPr/>
          </p:nvSpPr>
          <p:spPr>
            <a:xfrm>
              <a:off x="4284078" y="1521572"/>
              <a:ext cx="3506153" cy="4873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11348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75"/>
                <a:buFont typeface="Arial"/>
                <a:buNone/>
              </a:pPr>
              <a:r>
                <a:rPr lang="fr-FR" sz="3375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ING CHALLENGE</a:t>
              </a:r>
              <a:endParaRPr sz="33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4" name="Google Shape;234;p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457700" y="857250"/>
              <a:ext cx="3543300" cy="2519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24220" y="3797748"/>
              <a:ext cx="3091445" cy="2203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43000" y="857251"/>
              <a:ext cx="3643884" cy="26369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37" name="Google Shape;237;p8"/>
            <p:cNvGrpSpPr/>
            <p:nvPr/>
          </p:nvGrpSpPr>
          <p:grpSpPr>
            <a:xfrm>
              <a:off x="1143000" y="1481089"/>
              <a:ext cx="6858000" cy="4457698"/>
              <a:chOff x="1524000" y="914400"/>
              <a:chExt cx="9144000" cy="5943597"/>
            </a:xfrm>
          </p:grpSpPr>
          <p:pic>
            <p:nvPicPr>
              <p:cNvPr id="238" name="Google Shape;238;p8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638800" y="4114799"/>
                <a:ext cx="4186428" cy="274319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9" name="Google Shape;239;p8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5410200" y="914400"/>
                <a:ext cx="4181855" cy="328726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0" name="Google Shape;240;p8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7882128" y="2971799"/>
                <a:ext cx="2785872" cy="388619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1" name="Google Shape;241;p8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1524000" y="3352800"/>
                <a:ext cx="4114800" cy="296875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2" name="Google Shape;242;p8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1524000" y="4942331"/>
                <a:ext cx="1799844" cy="191566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3" name="Google Shape;243;p8"/>
              <p:cNvSpPr/>
              <p:nvPr/>
            </p:nvSpPr>
            <p:spPr>
              <a:xfrm>
                <a:off x="3323844" y="6321552"/>
                <a:ext cx="4594860" cy="523240"/>
              </a:xfrm>
              <a:custGeom>
                <a:avLst/>
                <a:gdLst/>
                <a:ahLst/>
                <a:cxnLst/>
                <a:rect l="l" t="t" r="r" b="b"/>
                <a:pathLst>
                  <a:path w="4594859" h="523240" extrusionOk="0">
                    <a:moveTo>
                      <a:pt x="4594859" y="0"/>
                    </a:moveTo>
                    <a:lnTo>
                      <a:pt x="0" y="0"/>
                    </a:lnTo>
                    <a:lnTo>
                      <a:pt x="0" y="522732"/>
                    </a:lnTo>
                    <a:lnTo>
                      <a:pt x="4594859" y="522732"/>
                    </a:lnTo>
                    <a:lnTo>
                      <a:pt x="45948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8"/>
            <p:cNvSpPr txBox="1"/>
            <p:nvPr/>
          </p:nvSpPr>
          <p:spPr>
            <a:xfrm>
              <a:off x="2552604" y="5607176"/>
              <a:ext cx="3291364" cy="3323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025" rIns="0" bIns="0" anchor="t" anchorCtr="0">
              <a:spAutoFit/>
            </a:bodyPr>
            <a:lstStyle/>
            <a:p>
              <a:pPr marL="9525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fr-FR" sz="2100" b="1" i="0" u="none" strike="noStrike" cap="none">
                  <a:solidFill>
                    <a:srgbClr val="006600"/>
                  </a:solidFill>
                  <a:latin typeface="Calibri"/>
                  <a:ea typeface="Calibri"/>
                  <a:cs typeface="Calibri"/>
                  <a:sym typeface="Calibri"/>
                </a:rPr>
                <a:t>BATIMENT VERT CHALLENGE</a:t>
              </a:r>
              <a:endPara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5" name="Google Shape;245;p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p80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44" name="Google Shape;1444;p80"/>
          <p:cNvSpPr txBox="1"/>
          <p:nvPr/>
        </p:nvSpPr>
        <p:spPr>
          <a:xfrm>
            <a:off x="417982" y="1276510"/>
            <a:ext cx="2891099" cy="856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fr-FR" sz="30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facteur</a:t>
            </a:r>
            <a:r>
              <a:rPr lang="fr-FR" sz="24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fr-FR" sz="30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d’Impact 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45" name="Google Shape;1445;p80"/>
          <p:cNvGraphicFramePr/>
          <p:nvPr/>
        </p:nvGraphicFramePr>
        <p:xfrm>
          <a:off x="486761" y="231291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2950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4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Critère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Intensité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Etendue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Durée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Ajustement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Pk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I1.1 Gaz à effet de serre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E1.2 Concentration en particules (PM10)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E2.1 </a:t>
                      </a:r>
                      <a:r>
                        <a:rPr lang="fr-FR" sz="1600" u="none" strike="noStrike" cap="none"/>
                        <a:t>Conditions de bruit ambiant diurne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1,3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7,2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46" name="Google Shape;1446;p8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7" name="Google Shape;1447;p8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81"/>
          <p:cNvSpPr/>
          <p:nvPr/>
        </p:nvSpPr>
        <p:spPr>
          <a:xfrm>
            <a:off x="1179560" y="885345"/>
            <a:ext cx="6605508" cy="391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175" tIns="34475" rIns="70175" bIns="34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50"/>
              <a:buFont typeface="Arial"/>
              <a:buNone/>
            </a:pPr>
            <a:r>
              <a:rPr lang="fr-FR" sz="24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Peso dei criteri in una categoria: esempio</a:t>
            </a:r>
            <a:endParaRPr sz="245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53" name="Google Shape;1453;p81"/>
          <p:cNvSpPr txBox="1"/>
          <p:nvPr/>
        </p:nvSpPr>
        <p:spPr>
          <a:xfrm>
            <a:off x="398814" y="1187611"/>
            <a:ext cx="8247694" cy="764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0900" tIns="35450" rIns="70900" bIns="35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Poids des critères dans une Catégorie (C2 Consommation d’eau</a:t>
            </a:r>
            <a:r>
              <a:rPr lang="fr-FR"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br>
              <a:rPr lang="fr-FR" sz="2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454" name="Google Shape;1454;p81"/>
          <p:cNvGraphicFramePr/>
          <p:nvPr/>
        </p:nvGraphicFramePr>
        <p:xfrm>
          <a:off x="486762" y="195072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{77A2BF00-753E-4050-AE51-DB2D1D0B4BC7}</a:tableStyleId>
              </a:tblPr>
              <a:tblGrid>
                <a:gridCol w="32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7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Critère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Facteur</a:t>
                      </a:r>
                      <a:endParaRPr sz="14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D’Impact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Poids en%</a:t>
                      </a:r>
                      <a:endParaRPr sz="1600" b="1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C2.1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Consommation totale d'eau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31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31 : 105 = 0,30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C2.2 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Efficacité dans l'utilisation de l'eau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25 : 105 = 0,23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C2.3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fr-FR" sz="1600" u="none" strike="noStrike" cap="none"/>
                        <a:t>Consommation d'eau potable dans les bâtiments résidentiels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22 : 105 = 0,22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C2.6</a:t>
                      </a: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fr-FR" sz="1600" u="none" strike="noStrike" cap="none"/>
                        <a:t>Réutilisation des eaux pluviales dans les bâtiments résidentiels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27 : 105 = 0,26</a:t>
                      </a:r>
                      <a:endParaRPr sz="14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105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Calibri"/>
                        <a:buNone/>
                      </a:pPr>
                      <a:r>
                        <a:rPr lang="fr-FR" sz="16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100%</a:t>
                      </a:r>
                      <a:endParaRPr sz="1400" u="none" strike="noStrike" cap="none"/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endParaRPr sz="1600" b="0" i="0" u="none" strike="noStrike" cap="non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0925" marR="70925" marT="35450" marB="3545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55" name="Google Shape;1455;p81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6" name="Google Shape;1456;p81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p82"/>
          <p:cNvSpPr txBox="1"/>
          <p:nvPr/>
        </p:nvSpPr>
        <p:spPr>
          <a:xfrm>
            <a:off x="2545948" y="2838451"/>
            <a:ext cx="4182748" cy="854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50"/>
              <a:buFont typeface="Arial"/>
              <a:buNone/>
            </a:pPr>
            <a:r>
              <a:rPr lang="fr-FR" sz="4950" b="0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ETUDES DE CAS</a:t>
            </a:r>
            <a:endParaRPr sz="4950" b="0" i="0" u="none" strike="noStrike" cap="none">
              <a:solidFill>
                <a:srgbClr val="24566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2" name="Google Shape;1462;p82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3" name="Google Shape;1463;p82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8" name="Google Shape;1468;p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9430" y="2029968"/>
            <a:ext cx="3185540" cy="1855089"/>
          </a:xfrm>
          <a:prstGeom prst="rect">
            <a:avLst/>
          </a:prstGeom>
          <a:noFill/>
          <a:ln>
            <a:noFill/>
          </a:ln>
        </p:spPr>
      </p:pic>
      <p:sp>
        <p:nvSpPr>
          <p:cNvPr id="1469" name="Google Shape;1469;p83"/>
          <p:cNvSpPr txBox="1"/>
          <p:nvPr/>
        </p:nvSpPr>
        <p:spPr>
          <a:xfrm>
            <a:off x="5905500" y="2228908"/>
            <a:ext cx="2806700" cy="1461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Surface de la Zone: 1 km2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776288" lvl="0" indent="0" algn="l" rtl="0">
              <a:lnSpc>
                <a:spcPct val="105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Population: 4.455  Origine: Zone military 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Période de dévelopment : 1950-80</a:t>
            </a:r>
            <a:b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Quartier des logements sociaux: </a:t>
            </a: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333 bâtiments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0" name="Google Shape;1470;p83"/>
          <p:cNvSpPr txBox="1">
            <a:spLocks noGrp="1"/>
          </p:cNvSpPr>
          <p:nvPr>
            <p:ph type="title" idx="4294967295"/>
          </p:nvPr>
        </p:nvSpPr>
        <p:spPr>
          <a:xfrm>
            <a:off x="473506" y="1082652"/>
            <a:ext cx="5624513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Quartier “AURORA” – Udine, Italie</a:t>
            </a:r>
            <a:endParaRPr sz="2700"/>
          </a:p>
        </p:txBody>
      </p:sp>
      <p:pic>
        <p:nvPicPr>
          <p:cNvPr id="1471" name="Google Shape;1471;p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9430" y="4227958"/>
            <a:ext cx="1794509" cy="1468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2" name="Google Shape;1472;p8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87976" y="4227957"/>
            <a:ext cx="1797939" cy="14573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73" name="Google Shape;1473;p83"/>
          <p:cNvGrpSpPr/>
          <p:nvPr/>
        </p:nvGrpSpPr>
        <p:grpSpPr>
          <a:xfrm>
            <a:off x="6382321" y="4212955"/>
            <a:ext cx="1877377" cy="1475898"/>
            <a:chOff x="8509761" y="4474273"/>
            <a:chExt cx="2503170" cy="1967864"/>
          </a:xfrm>
        </p:grpSpPr>
        <p:pic>
          <p:nvPicPr>
            <p:cNvPr id="1474" name="Google Shape;1474;p8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514587" y="4479035"/>
              <a:ext cx="2493263" cy="19583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75" name="Google Shape;1475;p83"/>
            <p:cNvSpPr/>
            <p:nvPr/>
          </p:nvSpPr>
          <p:spPr>
            <a:xfrm>
              <a:off x="8509761" y="4474273"/>
              <a:ext cx="2503170" cy="1967864"/>
            </a:xfrm>
            <a:custGeom>
              <a:avLst/>
              <a:gdLst/>
              <a:ahLst/>
              <a:cxnLst/>
              <a:rect l="l" t="t" r="r" b="b"/>
              <a:pathLst>
                <a:path w="2503170" h="1967864" extrusionOk="0">
                  <a:moveTo>
                    <a:pt x="0" y="1967864"/>
                  </a:moveTo>
                  <a:lnTo>
                    <a:pt x="2502788" y="1967864"/>
                  </a:lnTo>
                  <a:lnTo>
                    <a:pt x="2502788" y="0"/>
                  </a:lnTo>
                  <a:lnTo>
                    <a:pt x="0" y="0"/>
                  </a:lnTo>
                  <a:lnTo>
                    <a:pt x="0" y="1967864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6" name="Google Shape;1476;p83"/>
          <p:cNvSpPr txBox="1"/>
          <p:nvPr/>
        </p:nvSpPr>
        <p:spPr>
          <a:xfrm>
            <a:off x="316916" y="4249483"/>
            <a:ext cx="1816684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381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Représentation visuelle des  indicateurs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7" name="Google Shape;1477;p83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8" name="Google Shape;1478;p83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3" name="Google Shape;1483;p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2067" y="1559192"/>
            <a:ext cx="1964266" cy="3089007"/>
          </a:xfrm>
          <a:prstGeom prst="rect">
            <a:avLst/>
          </a:prstGeom>
          <a:noFill/>
          <a:ln>
            <a:noFill/>
          </a:ln>
        </p:spPr>
      </p:pic>
      <p:sp>
        <p:nvSpPr>
          <p:cNvPr id="1484" name="Google Shape;1484;p84"/>
          <p:cNvSpPr txBox="1">
            <a:spLocks noGrp="1"/>
          </p:cNvSpPr>
          <p:nvPr>
            <p:ph type="title" idx="4294967295"/>
          </p:nvPr>
        </p:nvSpPr>
        <p:spPr>
          <a:xfrm>
            <a:off x="977701" y="676650"/>
            <a:ext cx="4184809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SCENARIO D’INTERVENTION</a:t>
            </a:r>
            <a:endParaRPr sz="2700"/>
          </a:p>
        </p:txBody>
      </p:sp>
      <p:pic>
        <p:nvPicPr>
          <p:cNvPr id="1485" name="Google Shape;1485;p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70330" y="1610162"/>
            <a:ext cx="4311396" cy="2995705"/>
          </a:xfrm>
          <a:prstGeom prst="rect">
            <a:avLst/>
          </a:prstGeom>
          <a:noFill/>
          <a:ln>
            <a:noFill/>
          </a:ln>
        </p:spPr>
      </p:pic>
      <p:sp>
        <p:nvSpPr>
          <p:cNvPr id="1486" name="Google Shape;1486;p84"/>
          <p:cNvSpPr txBox="1"/>
          <p:nvPr/>
        </p:nvSpPr>
        <p:spPr>
          <a:xfrm>
            <a:off x="974527" y="1680370"/>
            <a:ext cx="1870273" cy="2866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351473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PROJET DE VILLE EXPERIMENTALE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1"/>
              </a:spcBef>
              <a:spcAft>
                <a:spcPts val="0"/>
              </a:spcAft>
              <a:buClr>
                <a:srgbClr val="000000"/>
              </a:buClr>
              <a:buSzPts val="1313"/>
              <a:buFont typeface="Arial"/>
              <a:buNone/>
            </a:pPr>
            <a:endParaRPr sz="1313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381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Principales Interventions de régénération urbaine à mettre en œuvre 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4314" marR="128111" lvl="0" indent="-215265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Amélioration de l’efficacité énergétique des bâtiments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4314" marR="128111" lvl="0" indent="-215265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Réalisation du réseau cyclable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4314" marR="0" lvl="0" indent="-215265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Agriculture urbaine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Google Shape;1487;p84"/>
          <p:cNvSpPr txBox="1"/>
          <p:nvPr/>
        </p:nvSpPr>
        <p:spPr>
          <a:xfrm>
            <a:off x="4292992" y="3631882"/>
            <a:ext cx="2988734" cy="973985"/>
          </a:xfrm>
          <a:prstGeom prst="rect">
            <a:avLst/>
          </a:prstGeom>
          <a:solidFill>
            <a:srgbClr val="ECEDE8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700"/>
              <a:buFont typeface="Calibri"/>
              <a:buNone/>
            </a:pPr>
            <a:r>
              <a:rPr lang="fr-FR" sz="2700" b="1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Ville Expérimentale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Calibri"/>
              <a:buNone/>
            </a:pPr>
            <a:r>
              <a:rPr lang="fr-FR" sz="14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Au-delà des limites de l’habitat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C00000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Une opportunité pour la régénération urbaine pour la partie orientale d’Udine</a:t>
            </a:r>
            <a:endParaRPr sz="1000" b="0" i="0" u="none" strike="noStrike" cap="none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p85"/>
          <p:cNvSpPr txBox="1">
            <a:spLocks noGrp="1"/>
          </p:cNvSpPr>
          <p:nvPr>
            <p:ph type="title" idx="4294967295"/>
          </p:nvPr>
        </p:nvSpPr>
        <p:spPr>
          <a:xfrm>
            <a:off x="824362" y="726209"/>
            <a:ext cx="4137105" cy="440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fr-FR" sz="2800"/>
              <a:t>RÉSULTATS PRINCIPAUX</a:t>
            </a:r>
            <a:endParaRPr sz="2700"/>
          </a:p>
        </p:txBody>
      </p:sp>
      <p:pic>
        <p:nvPicPr>
          <p:cNvPr id="1493" name="Google Shape;1493;p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5967" y="1748831"/>
            <a:ext cx="2941743" cy="2975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4" name="Google Shape;1494;p8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71809" y="1827061"/>
            <a:ext cx="2891789" cy="2333460"/>
          </a:xfrm>
          <a:prstGeom prst="rect">
            <a:avLst/>
          </a:prstGeom>
          <a:noFill/>
          <a:ln>
            <a:noFill/>
          </a:ln>
        </p:spPr>
      </p:pic>
      <p:sp>
        <p:nvSpPr>
          <p:cNvPr id="1495" name="Google Shape;1495;p85"/>
          <p:cNvSpPr txBox="1"/>
          <p:nvPr/>
        </p:nvSpPr>
        <p:spPr>
          <a:xfrm>
            <a:off x="4319179" y="2159958"/>
            <a:ext cx="3117941" cy="1694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224314" marR="0" lvl="0" indent="-21526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Ligne Jaune – Diagnostic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4314" marR="0" lvl="0" indent="-21526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Ligne Bleue – Objectifs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4314" marR="381476" lvl="0" indent="-21526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Ligne verte – Scénario ville Expérimentale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6" name="Google Shape;1496;p85"/>
          <p:cNvSpPr txBox="1"/>
          <p:nvPr/>
        </p:nvSpPr>
        <p:spPr>
          <a:xfrm>
            <a:off x="1450896" y="1716809"/>
            <a:ext cx="1868038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Systèmes de construction urbaine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7" name="Google Shape;1497;p85"/>
          <p:cNvSpPr txBox="1"/>
          <p:nvPr/>
        </p:nvSpPr>
        <p:spPr>
          <a:xfrm>
            <a:off x="711200" y="2207875"/>
            <a:ext cx="948268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Aspects Sociaux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8" name="Google Shape;1498;p85"/>
          <p:cNvSpPr txBox="1"/>
          <p:nvPr/>
        </p:nvSpPr>
        <p:spPr>
          <a:xfrm>
            <a:off x="3166533" y="2201332"/>
            <a:ext cx="804333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Economie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9" name="Google Shape;1499;p85"/>
          <p:cNvSpPr txBox="1"/>
          <p:nvPr/>
        </p:nvSpPr>
        <p:spPr>
          <a:xfrm>
            <a:off x="3369733" y="3122276"/>
            <a:ext cx="719667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Energie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0" name="Google Shape;1500;p85"/>
          <p:cNvSpPr txBox="1"/>
          <p:nvPr/>
        </p:nvSpPr>
        <p:spPr>
          <a:xfrm>
            <a:off x="507999" y="3096875"/>
            <a:ext cx="948268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Environnement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1" name="Google Shape;1501;p85"/>
          <p:cNvSpPr txBox="1"/>
          <p:nvPr/>
        </p:nvSpPr>
        <p:spPr>
          <a:xfrm>
            <a:off x="838199" y="3776132"/>
            <a:ext cx="1176868" cy="3173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Ressources Non renouvelables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2" name="Google Shape;1502;p85"/>
          <p:cNvSpPr txBox="1"/>
          <p:nvPr/>
        </p:nvSpPr>
        <p:spPr>
          <a:xfrm>
            <a:off x="2819400" y="3771900"/>
            <a:ext cx="1113366" cy="3173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Emissions Atmosphériques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3" name="Google Shape;1503;p85"/>
          <p:cNvSpPr txBox="1"/>
          <p:nvPr/>
        </p:nvSpPr>
        <p:spPr>
          <a:xfrm>
            <a:off x="1765296" y="4161363"/>
            <a:ext cx="2175935" cy="5782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Diagnostic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Scenario 1 : Ville expérimentale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Objectif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" name="Google Shape;1508;p86"/>
          <p:cNvSpPr txBox="1">
            <a:spLocks noGrp="1"/>
          </p:cNvSpPr>
          <p:nvPr>
            <p:ph type="title" idx="4294967295"/>
          </p:nvPr>
        </p:nvSpPr>
        <p:spPr>
          <a:xfrm>
            <a:off x="574412" y="563181"/>
            <a:ext cx="5487353" cy="42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</a:pPr>
            <a:r>
              <a:rPr lang="fr-FR" sz="2700"/>
              <a:t>Evaluation du quartier “Aurora"</a:t>
            </a:r>
            <a:endParaRPr sz="2700"/>
          </a:p>
        </p:txBody>
      </p:sp>
      <p:pic>
        <p:nvPicPr>
          <p:cNvPr id="1509" name="Google Shape;1509;p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73682" y="1497433"/>
            <a:ext cx="2308343" cy="3180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0" name="Google Shape;1510;p8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2016" y="1538588"/>
            <a:ext cx="1920240" cy="1440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1" name="Google Shape;1511;p8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4592" y="3218797"/>
            <a:ext cx="1920240" cy="14401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2" name="Google Shape;1512;p86"/>
          <p:cNvGrpSpPr/>
          <p:nvPr/>
        </p:nvGrpSpPr>
        <p:grpSpPr>
          <a:xfrm>
            <a:off x="1857620" y="2542713"/>
            <a:ext cx="558165" cy="546735"/>
            <a:chOff x="3565397" y="3103626"/>
            <a:chExt cx="744220" cy="728980"/>
          </a:xfrm>
        </p:grpSpPr>
        <p:sp>
          <p:nvSpPr>
            <p:cNvPr id="1513" name="Google Shape;1513;p86"/>
            <p:cNvSpPr/>
            <p:nvPr/>
          </p:nvSpPr>
          <p:spPr>
            <a:xfrm>
              <a:off x="3565397" y="3103626"/>
              <a:ext cx="744220" cy="728980"/>
            </a:xfrm>
            <a:custGeom>
              <a:avLst/>
              <a:gdLst/>
              <a:ahLst/>
              <a:cxnLst/>
              <a:rect l="l" t="t" r="r" b="b"/>
              <a:pathLst>
                <a:path w="744220" h="728979" extrusionOk="0">
                  <a:moveTo>
                    <a:pt x="561593" y="0"/>
                  </a:moveTo>
                  <a:lnTo>
                    <a:pt x="561593" y="91059"/>
                  </a:lnTo>
                  <a:lnTo>
                    <a:pt x="318642" y="91059"/>
                  </a:lnTo>
                  <a:lnTo>
                    <a:pt x="271575" y="94515"/>
                  </a:lnTo>
                  <a:lnTo>
                    <a:pt x="226646" y="104557"/>
                  </a:lnTo>
                  <a:lnTo>
                    <a:pt x="184348" y="120688"/>
                  </a:lnTo>
                  <a:lnTo>
                    <a:pt x="145176" y="142416"/>
                  </a:lnTo>
                  <a:lnTo>
                    <a:pt x="109624" y="169246"/>
                  </a:lnTo>
                  <a:lnTo>
                    <a:pt x="78187" y="200683"/>
                  </a:lnTo>
                  <a:lnTo>
                    <a:pt x="51357" y="236235"/>
                  </a:lnTo>
                  <a:lnTo>
                    <a:pt x="29629" y="275407"/>
                  </a:lnTo>
                  <a:lnTo>
                    <a:pt x="13498" y="317705"/>
                  </a:lnTo>
                  <a:lnTo>
                    <a:pt x="3456" y="362634"/>
                  </a:lnTo>
                  <a:lnTo>
                    <a:pt x="0" y="409701"/>
                  </a:lnTo>
                  <a:lnTo>
                    <a:pt x="0" y="728472"/>
                  </a:lnTo>
                  <a:lnTo>
                    <a:pt x="182117" y="728472"/>
                  </a:lnTo>
                  <a:lnTo>
                    <a:pt x="182117" y="409701"/>
                  </a:lnTo>
                  <a:lnTo>
                    <a:pt x="189086" y="366583"/>
                  </a:lnTo>
                  <a:lnTo>
                    <a:pt x="208485" y="329110"/>
                  </a:lnTo>
                  <a:lnTo>
                    <a:pt x="238051" y="299544"/>
                  </a:lnTo>
                  <a:lnTo>
                    <a:pt x="275524" y="280145"/>
                  </a:lnTo>
                  <a:lnTo>
                    <a:pt x="318642" y="273176"/>
                  </a:lnTo>
                  <a:lnTo>
                    <a:pt x="561593" y="273176"/>
                  </a:lnTo>
                  <a:lnTo>
                    <a:pt x="561593" y="364236"/>
                  </a:lnTo>
                  <a:lnTo>
                    <a:pt x="743712" y="182118"/>
                  </a:lnTo>
                  <a:lnTo>
                    <a:pt x="561593" y="0"/>
                  </a:lnTo>
                  <a:close/>
                </a:path>
              </a:pathLst>
            </a:custGeom>
            <a:solidFill>
              <a:srgbClr val="DBEDF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4" name="Google Shape;1514;p86"/>
            <p:cNvSpPr/>
            <p:nvPr/>
          </p:nvSpPr>
          <p:spPr>
            <a:xfrm>
              <a:off x="3565397" y="3103626"/>
              <a:ext cx="744220" cy="728980"/>
            </a:xfrm>
            <a:custGeom>
              <a:avLst/>
              <a:gdLst/>
              <a:ahLst/>
              <a:cxnLst/>
              <a:rect l="l" t="t" r="r" b="b"/>
              <a:pathLst>
                <a:path w="744220" h="728979" extrusionOk="0">
                  <a:moveTo>
                    <a:pt x="0" y="728472"/>
                  </a:moveTo>
                  <a:lnTo>
                    <a:pt x="0" y="409701"/>
                  </a:lnTo>
                  <a:lnTo>
                    <a:pt x="3456" y="362634"/>
                  </a:lnTo>
                  <a:lnTo>
                    <a:pt x="13498" y="317705"/>
                  </a:lnTo>
                  <a:lnTo>
                    <a:pt x="29629" y="275407"/>
                  </a:lnTo>
                  <a:lnTo>
                    <a:pt x="51357" y="236235"/>
                  </a:lnTo>
                  <a:lnTo>
                    <a:pt x="78187" y="200683"/>
                  </a:lnTo>
                  <a:lnTo>
                    <a:pt x="109624" y="169246"/>
                  </a:lnTo>
                  <a:lnTo>
                    <a:pt x="145176" y="142416"/>
                  </a:lnTo>
                  <a:lnTo>
                    <a:pt x="184348" y="120688"/>
                  </a:lnTo>
                  <a:lnTo>
                    <a:pt x="226646" y="104557"/>
                  </a:lnTo>
                  <a:lnTo>
                    <a:pt x="271575" y="94515"/>
                  </a:lnTo>
                  <a:lnTo>
                    <a:pt x="318642" y="91059"/>
                  </a:lnTo>
                  <a:lnTo>
                    <a:pt x="561593" y="91059"/>
                  </a:lnTo>
                  <a:lnTo>
                    <a:pt x="561593" y="0"/>
                  </a:lnTo>
                  <a:lnTo>
                    <a:pt x="743712" y="182118"/>
                  </a:lnTo>
                  <a:lnTo>
                    <a:pt x="561593" y="364236"/>
                  </a:lnTo>
                  <a:lnTo>
                    <a:pt x="561593" y="273176"/>
                  </a:lnTo>
                  <a:lnTo>
                    <a:pt x="318642" y="273176"/>
                  </a:lnTo>
                  <a:lnTo>
                    <a:pt x="275524" y="280145"/>
                  </a:lnTo>
                  <a:lnTo>
                    <a:pt x="238051" y="299544"/>
                  </a:lnTo>
                  <a:lnTo>
                    <a:pt x="208485" y="329110"/>
                  </a:lnTo>
                  <a:lnTo>
                    <a:pt x="189086" y="366583"/>
                  </a:lnTo>
                  <a:lnTo>
                    <a:pt x="182117" y="409701"/>
                  </a:lnTo>
                  <a:lnTo>
                    <a:pt x="182117" y="728472"/>
                  </a:lnTo>
                  <a:lnTo>
                    <a:pt x="0" y="728472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15" name="Google Shape;1515;p86"/>
          <p:cNvGrpSpPr/>
          <p:nvPr/>
        </p:nvGrpSpPr>
        <p:grpSpPr>
          <a:xfrm>
            <a:off x="5042018" y="3089066"/>
            <a:ext cx="559118" cy="545306"/>
            <a:chOff x="7811261" y="3832097"/>
            <a:chExt cx="745490" cy="727075"/>
          </a:xfrm>
        </p:grpSpPr>
        <p:sp>
          <p:nvSpPr>
            <p:cNvPr id="1516" name="Google Shape;1516;p86"/>
            <p:cNvSpPr/>
            <p:nvPr/>
          </p:nvSpPr>
          <p:spPr>
            <a:xfrm>
              <a:off x="7811261" y="3832097"/>
              <a:ext cx="745490" cy="727075"/>
            </a:xfrm>
            <a:custGeom>
              <a:avLst/>
              <a:gdLst/>
              <a:ahLst/>
              <a:cxnLst/>
              <a:rect l="l" t="t" r="r" b="b"/>
              <a:pathLst>
                <a:path w="745490" h="727075" extrusionOk="0">
                  <a:moveTo>
                    <a:pt x="745236" y="0"/>
                  </a:moveTo>
                  <a:lnTo>
                    <a:pt x="563499" y="0"/>
                  </a:lnTo>
                  <a:lnTo>
                    <a:pt x="563499" y="318007"/>
                  </a:lnTo>
                  <a:lnTo>
                    <a:pt x="556544" y="361099"/>
                  </a:lnTo>
                  <a:lnTo>
                    <a:pt x="537184" y="398509"/>
                  </a:lnTo>
                  <a:lnTo>
                    <a:pt x="507674" y="428001"/>
                  </a:lnTo>
                  <a:lnTo>
                    <a:pt x="470270" y="447336"/>
                  </a:lnTo>
                  <a:lnTo>
                    <a:pt x="427228" y="454278"/>
                  </a:lnTo>
                  <a:lnTo>
                    <a:pt x="181737" y="454278"/>
                  </a:lnTo>
                  <a:lnTo>
                    <a:pt x="181737" y="363474"/>
                  </a:lnTo>
                  <a:lnTo>
                    <a:pt x="0" y="545210"/>
                  </a:lnTo>
                  <a:lnTo>
                    <a:pt x="181737" y="726947"/>
                  </a:lnTo>
                  <a:lnTo>
                    <a:pt x="181737" y="636015"/>
                  </a:lnTo>
                  <a:lnTo>
                    <a:pt x="427228" y="636015"/>
                  </a:lnTo>
                  <a:lnTo>
                    <a:pt x="474223" y="632568"/>
                  </a:lnTo>
                  <a:lnTo>
                    <a:pt x="519076" y="622552"/>
                  </a:lnTo>
                  <a:lnTo>
                    <a:pt x="561296" y="606461"/>
                  </a:lnTo>
                  <a:lnTo>
                    <a:pt x="600391" y="584785"/>
                  </a:lnTo>
                  <a:lnTo>
                    <a:pt x="635868" y="558017"/>
                  </a:lnTo>
                  <a:lnTo>
                    <a:pt x="667237" y="526648"/>
                  </a:lnTo>
                  <a:lnTo>
                    <a:pt x="694005" y="491171"/>
                  </a:lnTo>
                  <a:lnTo>
                    <a:pt x="715681" y="452076"/>
                  </a:lnTo>
                  <a:lnTo>
                    <a:pt x="731772" y="409856"/>
                  </a:lnTo>
                  <a:lnTo>
                    <a:pt x="741788" y="365003"/>
                  </a:lnTo>
                  <a:lnTo>
                    <a:pt x="745236" y="318007"/>
                  </a:lnTo>
                  <a:lnTo>
                    <a:pt x="745236" y="0"/>
                  </a:lnTo>
                  <a:close/>
                </a:path>
              </a:pathLst>
            </a:custGeom>
            <a:solidFill>
              <a:srgbClr val="DBEDF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7" name="Google Shape;1517;p86"/>
            <p:cNvSpPr/>
            <p:nvPr/>
          </p:nvSpPr>
          <p:spPr>
            <a:xfrm>
              <a:off x="7811261" y="3832097"/>
              <a:ext cx="745490" cy="727075"/>
            </a:xfrm>
            <a:custGeom>
              <a:avLst/>
              <a:gdLst/>
              <a:ahLst/>
              <a:cxnLst/>
              <a:rect l="l" t="t" r="r" b="b"/>
              <a:pathLst>
                <a:path w="745490" h="727075" extrusionOk="0">
                  <a:moveTo>
                    <a:pt x="745236" y="0"/>
                  </a:moveTo>
                  <a:lnTo>
                    <a:pt x="745236" y="318007"/>
                  </a:lnTo>
                  <a:lnTo>
                    <a:pt x="741788" y="365003"/>
                  </a:lnTo>
                  <a:lnTo>
                    <a:pt x="731772" y="409856"/>
                  </a:lnTo>
                  <a:lnTo>
                    <a:pt x="715681" y="452076"/>
                  </a:lnTo>
                  <a:lnTo>
                    <a:pt x="694005" y="491171"/>
                  </a:lnTo>
                  <a:lnTo>
                    <a:pt x="667237" y="526648"/>
                  </a:lnTo>
                  <a:lnTo>
                    <a:pt x="635868" y="558017"/>
                  </a:lnTo>
                  <a:lnTo>
                    <a:pt x="600391" y="584785"/>
                  </a:lnTo>
                  <a:lnTo>
                    <a:pt x="561296" y="606461"/>
                  </a:lnTo>
                  <a:lnTo>
                    <a:pt x="519076" y="622552"/>
                  </a:lnTo>
                  <a:lnTo>
                    <a:pt x="474223" y="632568"/>
                  </a:lnTo>
                  <a:lnTo>
                    <a:pt x="427228" y="636015"/>
                  </a:lnTo>
                  <a:lnTo>
                    <a:pt x="181737" y="636015"/>
                  </a:lnTo>
                  <a:lnTo>
                    <a:pt x="181737" y="726947"/>
                  </a:lnTo>
                  <a:lnTo>
                    <a:pt x="0" y="545210"/>
                  </a:lnTo>
                  <a:lnTo>
                    <a:pt x="181737" y="363474"/>
                  </a:lnTo>
                  <a:lnTo>
                    <a:pt x="181737" y="454278"/>
                  </a:lnTo>
                  <a:lnTo>
                    <a:pt x="427228" y="454278"/>
                  </a:lnTo>
                  <a:lnTo>
                    <a:pt x="470270" y="447336"/>
                  </a:lnTo>
                  <a:lnTo>
                    <a:pt x="507674" y="428001"/>
                  </a:lnTo>
                  <a:lnTo>
                    <a:pt x="537184" y="398509"/>
                  </a:lnTo>
                  <a:lnTo>
                    <a:pt x="556544" y="361099"/>
                  </a:lnTo>
                  <a:lnTo>
                    <a:pt x="563499" y="318007"/>
                  </a:lnTo>
                  <a:lnTo>
                    <a:pt x="563499" y="0"/>
                  </a:lnTo>
                  <a:lnTo>
                    <a:pt x="745236" y="0"/>
                  </a:lnTo>
                  <a:close/>
                </a:path>
              </a:pathLst>
            </a:custGeom>
            <a:noFill/>
            <a:ln w="25400" cap="flat" cmpd="sng">
              <a:solidFill>
                <a:srgbClr val="385D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8" name="Google Shape;1518;p8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9" name="Google Shape;1519;p8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" name="Google Shape;1524;p87"/>
          <p:cNvSpPr txBox="1">
            <a:spLocks noGrp="1"/>
          </p:cNvSpPr>
          <p:nvPr>
            <p:ph type="title" idx="4294967295"/>
          </p:nvPr>
        </p:nvSpPr>
        <p:spPr>
          <a:xfrm>
            <a:off x="836186" y="473907"/>
            <a:ext cx="6005988" cy="690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VÉRIFICATION DE LA VALEUR DE DURABILITÉ </a:t>
            </a:r>
            <a:r>
              <a:rPr lang="fr-FR" sz="2025">
                <a:latin typeface="Arial"/>
                <a:ea typeface="Arial"/>
                <a:cs typeface="Arial"/>
                <a:sym typeface="Arial"/>
              </a:rPr>
              <a:t>:</a:t>
            </a:r>
            <a:endParaRPr sz="2025">
              <a:latin typeface="Arial"/>
              <a:ea typeface="Arial"/>
              <a:cs typeface="Arial"/>
              <a:sym typeface="Arial"/>
            </a:endParaRPr>
          </a:p>
          <a:p>
            <a:pPr marL="9525" lvl="0" indent="0" algn="ctr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None/>
            </a:pPr>
            <a:r>
              <a:rPr lang="fr-FR" sz="2025">
                <a:latin typeface="Arial"/>
                <a:ea typeface="Arial"/>
                <a:cs typeface="Arial"/>
                <a:sym typeface="Arial"/>
              </a:rPr>
              <a:t>Calcul (SN tool)    vs	Perception (Habitants)</a:t>
            </a:r>
            <a:endParaRPr sz="2025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5" name="Google Shape;1525;p87"/>
          <p:cNvSpPr txBox="1"/>
          <p:nvPr/>
        </p:nvSpPr>
        <p:spPr>
          <a:xfrm>
            <a:off x="982980" y="4204472"/>
            <a:ext cx="1813559" cy="194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Activités de verdissement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6" name="Google Shape;1526;p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1133" y="3824043"/>
            <a:ext cx="2021967" cy="2891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7" name="Google Shape;1527;p87"/>
          <p:cNvGrpSpPr/>
          <p:nvPr/>
        </p:nvGrpSpPr>
        <p:grpSpPr>
          <a:xfrm>
            <a:off x="4407300" y="3211395"/>
            <a:ext cx="2688335" cy="1530477"/>
            <a:chOff x="6544056" y="3980688"/>
            <a:chExt cx="3584447" cy="2040636"/>
          </a:xfrm>
        </p:grpSpPr>
        <p:pic>
          <p:nvPicPr>
            <p:cNvPr id="1528" name="Google Shape;1528;p8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544056" y="4122420"/>
              <a:ext cx="387096" cy="18989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9" name="Google Shape;1529;p8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707124" y="3980688"/>
              <a:ext cx="3421379" cy="3017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30" name="Google Shape;1530;p87"/>
          <p:cNvGrpSpPr/>
          <p:nvPr/>
        </p:nvGrpSpPr>
        <p:grpSpPr>
          <a:xfrm>
            <a:off x="3005837" y="1381309"/>
            <a:ext cx="1345852" cy="3397567"/>
            <a:chOff x="4667758" y="1540573"/>
            <a:chExt cx="1802130" cy="4530090"/>
          </a:xfrm>
        </p:grpSpPr>
        <p:pic>
          <p:nvPicPr>
            <p:cNvPr id="1531" name="Google Shape;1531;p87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672584" y="1545336"/>
              <a:ext cx="1792224" cy="45201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2" name="Google Shape;1532;p87"/>
            <p:cNvSpPr/>
            <p:nvPr/>
          </p:nvSpPr>
          <p:spPr>
            <a:xfrm>
              <a:off x="4667758" y="1540573"/>
              <a:ext cx="1802130" cy="4530090"/>
            </a:xfrm>
            <a:custGeom>
              <a:avLst/>
              <a:gdLst/>
              <a:ahLst/>
              <a:cxnLst/>
              <a:rect l="l" t="t" r="r" b="b"/>
              <a:pathLst>
                <a:path w="1802129" h="4530090" extrusionOk="0">
                  <a:moveTo>
                    <a:pt x="0" y="4529709"/>
                  </a:moveTo>
                  <a:lnTo>
                    <a:pt x="1801749" y="4529709"/>
                  </a:lnTo>
                  <a:lnTo>
                    <a:pt x="1801749" y="0"/>
                  </a:lnTo>
                  <a:lnTo>
                    <a:pt x="0" y="0"/>
                  </a:lnTo>
                  <a:lnTo>
                    <a:pt x="0" y="4529709"/>
                  </a:lnTo>
                  <a:close/>
                </a:path>
              </a:pathLst>
            </a:custGeom>
            <a:noFill/>
            <a:ln w="9525" cap="flat" cmpd="sng">
              <a:solidFill>
                <a:srgbClr val="1C427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33" name="Google Shape;1533;p8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57032" y="1388310"/>
            <a:ext cx="2754630" cy="1781937"/>
          </a:xfrm>
          <a:prstGeom prst="rect">
            <a:avLst/>
          </a:prstGeom>
          <a:noFill/>
          <a:ln>
            <a:noFill/>
          </a:ln>
        </p:spPr>
      </p:pic>
      <p:sp>
        <p:nvSpPr>
          <p:cNvPr id="1534" name="Google Shape;1534;p87"/>
          <p:cNvSpPr txBox="1"/>
          <p:nvPr/>
        </p:nvSpPr>
        <p:spPr>
          <a:xfrm>
            <a:off x="4865737" y="4004446"/>
            <a:ext cx="963563" cy="393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9525" rIns="0" bIns="0" anchor="t" anchorCtr="0">
            <a:spAutoFit/>
          </a:bodyPr>
          <a:lstStyle/>
          <a:p>
            <a:pPr marL="9525" marR="3810" lvl="0" indent="0" algn="ctr" rtl="0">
              <a:lnSpc>
                <a:spcPct val="7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Campagnes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3810" lvl="0" indent="0" algn="ctr" rtl="0">
              <a:lnSpc>
                <a:spcPct val="72500"/>
              </a:lnSpc>
              <a:spcBef>
                <a:spcPts val="469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d’information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5" name="Google Shape;1535;p87"/>
          <p:cNvSpPr txBox="1"/>
          <p:nvPr/>
        </p:nvSpPr>
        <p:spPr>
          <a:xfrm>
            <a:off x="5103196" y="3486001"/>
            <a:ext cx="1869104" cy="194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Rencontres sur le terrain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6" name="Google Shape;1536;p8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23995" y="1394024"/>
            <a:ext cx="2016251" cy="1133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7" name="Google Shape;1537;p8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995" y="2635323"/>
            <a:ext cx="2016251" cy="1133856"/>
          </a:xfrm>
          <a:prstGeom prst="rect">
            <a:avLst/>
          </a:prstGeom>
          <a:noFill/>
          <a:ln>
            <a:noFill/>
          </a:ln>
        </p:spPr>
      </p:pic>
      <p:sp>
        <p:nvSpPr>
          <p:cNvPr id="1538" name="Google Shape;1538;p8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9" name="Google Shape;1539;p8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" name="Google Shape;1544;p88"/>
          <p:cNvSpPr txBox="1">
            <a:spLocks noGrp="1"/>
          </p:cNvSpPr>
          <p:nvPr>
            <p:ph type="title" idx="4294967295"/>
          </p:nvPr>
        </p:nvSpPr>
        <p:spPr>
          <a:xfrm>
            <a:off x="947002" y="731325"/>
            <a:ext cx="6093878" cy="43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75"/>
              <a:buFont typeface="Calibri"/>
              <a:buNone/>
            </a:pPr>
            <a:r>
              <a:rPr lang="fr-FR" sz="2775"/>
              <a:t>EcoQuartier "Parc des Calanques" - France</a:t>
            </a:r>
            <a:endParaRPr sz="2775"/>
          </a:p>
        </p:txBody>
      </p:sp>
      <p:pic>
        <p:nvPicPr>
          <p:cNvPr id="1545" name="Google Shape;1545;p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0481" y="1621917"/>
            <a:ext cx="2306574" cy="2842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6" name="Google Shape;1546;p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80780" y="3227832"/>
            <a:ext cx="3546729" cy="2057537"/>
          </a:xfrm>
          <a:prstGeom prst="rect">
            <a:avLst/>
          </a:prstGeom>
          <a:noFill/>
          <a:ln>
            <a:noFill/>
          </a:ln>
        </p:spPr>
      </p:pic>
      <p:sp>
        <p:nvSpPr>
          <p:cNvPr id="1547" name="Google Shape;1547;p88"/>
          <p:cNvSpPr txBox="1"/>
          <p:nvPr/>
        </p:nvSpPr>
        <p:spPr>
          <a:xfrm>
            <a:off x="3124418" y="1704785"/>
            <a:ext cx="3878362" cy="82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- 118 Ha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185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Zone de Redéveloppement Urbain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185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- 11,000 Habitants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p89"/>
          <p:cNvSpPr txBox="1">
            <a:spLocks noGrp="1"/>
          </p:cNvSpPr>
          <p:nvPr>
            <p:ph type="title" idx="4294967295"/>
          </p:nvPr>
        </p:nvSpPr>
        <p:spPr>
          <a:xfrm>
            <a:off x="0" y="536153"/>
            <a:ext cx="6857999" cy="31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21526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/>
              <a:t>APERÇU DES CARACTÉRISTIQUES DE LA ZONE DE TEST</a:t>
            </a:r>
            <a:endParaRPr/>
          </a:p>
        </p:txBody>
      </p:sp>
      <p:sp>
        <p:nvSpPr>
          <p:cNvPr id="1553" name="Google Shape;1553;p89"/>
          <p:cNvSpPr txBox="1"/>
          <p:nvPr/>
        </p:nvSpPr>
        <p:spPr>
          <a:xfrm>
            <a:off x="3605186" y="1571897"/>
            <a:ext cx="3984334" cy="3000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0475" rIns="0" bIns="0" anchor="t" anchorCtr="0">
            <a:spAutoFit/>
          </a:bodyPr>
          <a:lstStyle/>
          <a:p>
            <a:pPr marL="180975" marR="330994" lvl="0" indent="-171450" algn="l" rtl="0">
              <a:lnSpc>
                <a:spcPct val="10794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 zone de renouvellement urbain à l‘EcoQuartier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580549" lvl="0" indent="0" algn="l" rtl="0">
              <a:lnSpc>
                <a:spcPct val="132944"/>
              </a:lnSpc>
              <a:spcBef>
                <a:spcPts val="94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Connexion au reste de la ville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580549" lvl="0" indent="0" algn="l" rtl="0">
              <a:lnSpc>
                <a:spcPct val="132944"/>
              </a:lnSpc>
              <a:spcBef>
                <a:spcPts val="94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1372 logements sociaux rénovés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80975" marR="28099" lvl="0" indent="-171450" algn="l" rtl="0">
              <a:lnSpc>
                <a:spcPct val="107944"/>
              </a:lnSpc>
              <a:spcBef>
                <a:spcPts val="363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Création d’équipements publics : parc urbain , théâtre, maisons de quartier, deux équipements sportifs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0975" marR="28099" lvl="0" indent="-171450" algn="l" rtl="0">
              <a:lnSpc>
                <a:spcPct val="107944"/>
              </a:lnSpc>
              <a:spcBef>
                <a:spcPts val="363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Entretenir le lien avec les habitants  (1ère rénovation en 2011!)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4" name="Google Shape;1554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6067" y="1545988"/>
            <a:ext cx="2474595" cy="350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5" name="Google Shape;1555;p8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89481" y="4462925"/>
            <a:ext cx="867536" cy="906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12985" y="175490"/>
            <a:ext cx="5543951" cy="5504874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9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p90"/>
          <p:cNvSpPr txBox="1">
            <a:spLocks noGrp="1"/>
          </p:cNvSpPr>
          <p:nvPr>
            <p:ph type="title" idx="4294967295"/>
          </p:nvPr>
        </p:nvSpPr>
        <p:spPr>
          <a:xfrm>
            <a:off x="72771" y="681169"/>
            <a:ext cx="7666971" cy="313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9050" rIns="0" bIns="0" anchor="ctr" anchorCtr="0">
            <a:spAutoFit/>
          </a:bodyPr>
          <a:lstStyle/>
          <a:p>
            <a:pPr marL="2245043" marR="3810" lvl="0" indent="-2235994" algn="ctr" rtl="0">
              <a:lnSpc>
                <a:spcPct val="9595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None/>
            </a:pPr>
            <a:r>
              <a:rPr lang="fr-FR" sz="2025">
                <a:latin typeface="Arial"/>
                <a:ea typeface="Arial"/>
                <a:cs typeface="Arial"/>
                <a:sym typeface="Arial"/>
              </a:rPr>
              <a:t>Durabilité : Evaluation du scénario d’intervention</a:t>
            </a:r>
            <a:endParaRPr sz="2025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1" name="Google Shape;1561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55328" y="1697355"/>
            <a:ext cx="2484882" cy="34632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62" name="Google Shape;1562;p90"/>
          <p:cNvGrpSpPr/>
          <p:nvPr/>
        </p:nvGrpSpPr>
        <p:grpSpPr>
          <a:xfrm>
            <a:off x="867428" y="1706499"/>
            <a:ext cx="3722750" cy="3515868"/>
            <a:chOff x="1981200" y="1716023"/>
            <a:chExt cx="4963667" cy="4687824"/>
          </a:xfrm>
        </p:grpSpPr>
        <p:pic>
          <p:nvPicPr>
            <p:cNvPr id="1563" name="Google Shape;1563;p9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981200" y="1716023"/>
              <a:ext cx="3313176" cy="4687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4" name="Google Shape;1564;p9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637788" y="1716023"/>
              <a:ext cx="3307079" cy="462229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65" name="Google Shape;1565;p90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6" name="Google Shape;1566;p90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91"/>
          <p:cNvSpPr txBox="1">
            <a:spLocks noGrp="1"/>
          </p:cNvSpPr>
          <p:nvPr>
            <p:ph type="title" idx="4294967295"/>
          </p:nvPr>
        </p:nvSpPr>
        <p:spPr>
          <a:xfrm>
            <a:off x="1403169" y="570891"/>
            <a:ext cx="5589269" cy="470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fr-FR" sz="3000">
                <a:latin typeface="Arial"/>
                <a:ea typeface="Arial"/>
                <a:cs typeface="Arial"/>
                <a:sym typeface="Arial"/>
              </a:rPr>
              <a:t>ZAC du Bon Lait-Lyon, France</a:t>
            </a:r>
            <a:endParaRPr sz="3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2" name="Google Shape;1572;p91"/>
          <p:cNvSpPr txBox="1"/>
          <p:nvPr/>
        </p:nvSpPr>
        <p:spPr>
          <a:xfrm>
            <a:off x="1039885" y="1606449"/>
            <a:ext cx="1043464" cy="332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fr-FR"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Text here</a:t>
            </a: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3" name="Google Shape;1573;p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0598" y="1490472"/>
            <a:ext cx="2830068" cy="1403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4" name="Google Shape;1574;p9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455" y="3036951"/>
            <a:ext cx="2436876" cy="1827657"/>
          </a:xfrm>
          <a:prstGeom prst="rect">
            <a:avLst/>
          </a:prstGeom>
          <a:noFill/>
          <a:ln>
            <a:noFill/>
          </a:ln>
        </p:spPr>
      </p:pic>
      <p:sp>
        <p:nvSpPr>
          <p:cNvPr id="1575" name="Google Shape;1575;p91"/>
          <p:cNvSpPr txBox="1"/>
          <p:nvPr/>
        </p:nvSpPr>
        <p:spPr>
          <a:xfrm>
            <a:off x="3666499" y="1625156"/>
            <a:ext cx="3731419" cy="2070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7625" rIns="0" bIns="0" anchor="t" anchorCtr="0">
            <a:spAutoFit/>
          </a:bodyPr>
          <a:lstStyle/>
          <a:p>
            <a:pPr marL="266700" marR="581025" lvl="0" indent="-257175" algn="l" rtl="0">
              <a:lnSpc>
                <a:spcPct val="9593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Arial"/>
              <a:buChar char="•"/>
            </a:pPr>
            <a:r>
              <a:rPr lang="fr-FR" sz="16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 deux principaux objectifs de ce nouveau quartier :</a:t>
            </a:r>
            <a:endParaRPr sz="16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67214" marR="143351" lvl="1" indent="-215265" algn="l" rtl="0">
              <a:lnSpc>
                <a:spcPct val="80000"/>
              </a:lnSpc>
              <a:spcBef>
                <a:spcPts val="36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Reconversion d'une friche industrielle et urbaine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67214" marR="143351" lvl="1" indent="-215265" algn="l" rtl="0">
              <a:lnSpc>
                <a:spcPct val="80000"/>
              </a:lnSpc>
              <a:spcBef>
                <a:spcPts val="36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</a:pPr>
            <a:r>
              <a:rPr lang="fr-FR"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Création d'un nouveau quartier, pour ajouter un nouveau centre dans le quartier de Gerland </a:t>
            </a:r>
            <a:r>
              <a:rPr lang="fr-FR" sz="16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 Ha</a:t>
            </a:r>
            <a:endParaRPr sz="16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Arial"/>
              <a:buChar char="•"/>
            </a:pPr>
            <a:r>
              <a:rPr lang="fr-FR" sz="16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1565 logements</a:t>
            </a:r>
            <a:endParaRPr sz="16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6700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50"/>
              <a:buFont typeface="Arial"/>
              <a:buChar char="•"/>
            </a:pPr>
            <a:r>
              <a:rPr lang="fr-FR" sz="16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ha d’espaces verts</a:t>
            </a:r>
            <a:endParaRPr sz="16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6" name="Google Shape;1576;p9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5930" y="3821049"/>
            <a:ext cx="2838070" cy="2032254"/>
          </a:xfrm>
          <a:prstGeom prst="rect">
            <a:avLst/>
          </a:prstGeom>
          <a:noFill/>
          <a:ln>
            <a:noFill/>
          </a:ln>
        </p:spPr>
      </p:pic>
      <p:sp>
        <p:nvSpPr>
          <p:cNvPr id="1577" name="Google Shape;1577;p91"/>
          <p:cNvSpPr txBox="1"/>
          <p:nvPr/>
        </p:nvSpPr>
        <p:spPr>
          <a:xfrm>
            <a:off x="7235613" y="3763432"/>
            <a:ext cx="804333" cy="3173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Intégration Urbaine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8" name="Google Shape;1578;p91"/>
          <p:cNvSpPr txBox="1"/>
          <p:nvPr/>
        </p:nvSpPr>
        <p:spPr>
          <a:xfrm>
            <a:off x="6115473" y="4441612"/>
            <a:ext cx="804333" cy="33021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Tension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9" name="Google Shape;1579;p91"/>
          <p:cNvSpPr txBox="1"/>
          <p:nvPr/>
        </p:nvSpPr>
        <p:spPr>
          <a:xfrm>
            <a:off x="8484447" y="4510192"/>
            <a:ext cx="659553" cy="3173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Cohésion Sociale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0" name="Google Shape;1580;p91"/>
          <p:cNvSpPr txBox="1"/>
          <p:nvPr/>
        </p:nvSpPr>
        <p:spPr>
          <a:xfrm>
            <a:off x="6473613" y="5477932"/>
            <a:ext cx="804333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Identité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1" name="Google Shape;1581;p91"/>
          <p:cNvSpPr txBox="1"/>
          <p:nvPr/>
        </p:nvSpPr>
        <p:spPr>
          <a:xfrm>
            <a:off x="8142393" y="5493172"/>
            <a:ext cx="804333" cy="16350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r>
              <a:rPr lang="fr-FR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Confort</a:t>
            </a:r>
            <a:endParaRPr sz="1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p92"/>
          <p:cNvSpPr txBox="1">
            <a:spLocks noGrp="1"/>
          </p:cNvSpPr>
          <p:nvPr>
            <p:ph type="title" idx="4294967295"/>
          </p:nvPr>
        </p:nvSpPr>
        <p:spPr>
          <a:xfrm>
            <a:off x="472594" y="344535"/>
            <a:ext cx="8231294" cy="748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Exemple Pilote à l'échelle urbaine et à l’ échelle du bâtiment à Barcelone</a:t>
            </a:r>
            <a:endParaRPr sz="2400"/>
          </a:p>
        </p:txBody>
      </p:sp>
      <p:grpSp>
        <p:nvGrpSpPr>
          <p:cNvPr id="1587" name="Google Shape;1587;p92"/>
          <p:cNvGrpSpPr/>
          <p:nvPr/>
        </p:nvGrpSpPr>
        <p:grpSpPr>
          <a:xfrm>
            <a:off x="1252237" y="1484040"/>
            <a:ext cx="7184080" cy="4034710"/>
            <a:chOff x="1930907" y="1550669"/>
            <a:chExt cx="8125968" cy="4171950"/>
          </a:xfrm>
        </p:grpSpPr>
        <p:pic>
          <p:nvPicPr>
            <p:cNvPr id="1588" name="Google Shape;1588;p9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15639" y="1988819"/>
              <a:ext cx="5550408" cy="29519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9" name="Google Shape;1589;p9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930907" y="1557527"/>
              <a:ext cx="8125968" cy="41650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90" name="Google Shape;1590;p92"/>
            <p:cNvSpPr/>
            <p:nvPr/>
          </p:nvSpPr>
          <p:spPr>
            <a:xfrm>
              <a:off x="4656581" y="1550669"/>
              <a:ext cx="3096895" cy="2959735"/>
            </a:xfrm>
            <a:custGeom>
              <a:avLst/>
              <a:gdLst/>
              <a:ahLst/>
              <a:cxnLst/>
              <a:rect l="l" t="t" r="r" b="b"/>
              <a:pathLst>
                <a:path w="3096895" h="2959735" extrusionOk="0">
                  <a:moveTo>
                    <a:pt x="77596" y="1311528"/>
                  </a:moveTo>
                  <a:lnTo>
                    <a:pt x="1181734" y="931926"/>
                  </a:lnTo>
                  <a:lnTo>
                    <a:pt x="1569973" y="517778"/>
                  </a:lnTo>
                  <a:lnTo>
                    <a:pt x="1371600" y="276097"/>
                  </a:lnTo>
                  <a:lnTo>
                    <a:pt x="1638934" y="8635"/>
                  </a:lnTo>
                  <a:lnTo>
                    <a:pt x="3079495" y="0"/>
                  </a:lnTo>
                  <a:lnTo>
                    <a:pt x="3096767" y="802513"/>
                  </a:lnTo>
                  <a:lnTo>
                    <a:pt x="2622295" y="1440941"/>
                  </a:lnTo>
                  <a:lnTo>
                    <a:pt x="1518157" y="1915540"/>
                  </a:lnTo>
                  <a:lnTo>
                    <a:pt x="1431925" y="2605785"/>
                  </a:lnTo>
                  <a:lnTo>
                    <a:pt x="1811527" y="2959607"/>
                  </a:lnTo>
                  <a:lnTo>
                    <a:pt x="508888" y="2933699"/>
                  </a:lnTo>
                  <a:lnTo>
                    <a:pt x="0" y="2407411"/>
                  </a:lnTo>
                  <a:lnTo>
                    <a:pt x="120776" y="1251203"/>
                  </a:lnTo>
                  <a:lnTo>
                    <a:pt x="224281" y="1251203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1" name="Google Shape;1591;p92"/>
          <p:cNvSpPr txBox="1"/>
          <p:nvPr/>
        </p:nvSpPr>
        <p:spPr>
          <a:xfrm>
            <a:off x="1257300" y="1485463"/>
            <a:ext cx="2012990" cy="987573"/>
          </a:xfrm>
          <a:prstGeom prst="rect">
            <a:avLst/>
          </a:prstGeom>
          <a:solidFill>
            <a:srgbClr val="FCEADA"/>
          </a:solidFill>
          <a:ln>
            <a:noFill/>
          </a:ln>
        </p:spPr>
        <p:txBody>
          <a:bodyPr spcFirstLastPara="1" wrap="square" lIns="0" tIns="25225" rIns="0" bIns="0" anchor="t" anchorCtr="0">
            <a:spAutoFit/>
          </a:bodyPr>
          <a:lstStyle/>
          <a:p>
            <a:pPr marL="130016" marR="125253" lvl="0" indent="-47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L'EXAMPLE est un quartier de Barcelone entre la vieille ville et ce qui était autrefois des petites villes environnantes, construites au XIXe et au début du XXe siècle.</a:t>
            </a:r>
            <a:endParaRPr sz="105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2" name="Google Shape;1592;p92"/>
          <p:cNvSpPr txBox="1"/>
          <p:nvPr/>
        </p:nvSpPr>
        <p:spPr>
          <a:xfrm>
            <a:off x="1250851" y="2654753"/>
            <a:ext cx="2051685" cy="349135"/>
          </a:xfrm>
          <a:prstGeom prst="rect">
            <a:avLst/>
          </a:prstGeom>
          <a:solidFill>
            <a:srgbClr val="FCEADA"/>
          </a:solidFill>
          <a:ln>
            <a:noFill/>
          </a:ln>
        </p:spPr>
        <p:txBody>
          <a:bodyPr spcFirstLastPara="1" wrap="square" lIns="0" tIns="2570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L'EXAMPLE est un plan d'urbanisme conçu par Ildelfons Cerdà</a:t>
            </a:r>
            <a:endParaRPr sz="105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p93"/>
          <p:cNvSpPr txBox="1"/>
          <p:nvPr/>
        </p:nvSpPr>
        <p:spPr>
          <a:xfrm>
            <a:off x="8436986" y="5410714"/>
            <a:ext cx="116681" cy="117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fr-FR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77</a:t>
            </a:r>
            <a:endParaRPr sz="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8" name="Google Shape;1598;p93"/>
          <p:cNvSpPr/>
          <p:nvPr/>
        </p:nvSpPr>
        <p:spPr>
          <a:xfrm>
            <a:off x="391886" y="1447419"/>
            <a:ext cx="8231981" cy="4145756"/>
          </a:xfrm>
          <a:custGeom>
            <a:avLst/>
            <a:gdLst/>
            <a:ahLst/>
            <a:cxnLst/>
            <a:rect l="l" t="t" r="r" b="b"/>
            <a:pathLst>
              <a:path w="10975975" h="5527675" extrusionOk="0">
                <a:moveTo>
                  <a:pt x="10975848" y="0"/>
                </a:moveTo>
                <a:lnTo>
                  <a:pt x="0" y="0"/>
                </a:lnTo>
                <a:lnTo>
                  <a:pt x="0" y="5527548"/>
                </a:lnTo>
                <a:lnTo>
                  <a:pt x="10975848" y="5527548"/>
                </a:lnTo>
                <a:lnTo>
                  <a:pt x="10975848" y="0"/>
                </a:lnTo>
                <a:close/>
              </a:path>
            </a:pathLst>
          </a:custGeom>
          <a:solidFill>
            <a:srgbClr val="EBF0DE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9" name="Google Shape;1599;p93"/>
          <p:cNvSpPr txBox="1"/>
          <p:nvPr/>
        </p:nvSpPr>
        <p:spPr>
          <a:xfrm>
            <a:off x="1662709" y="1533240"/>
            <a:ext cx="2418223" cy="217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lang="fr-FR"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Echelle Urbaine : </a:t>
            </a:r>
            <a:r>
              <a:rPr lang="fr-FR" sz="1350" b="1" i="0" u="none" strike="noStrike" cap="none">
                <a:solidFill>
                  <a:srgbClr val="339933"/>
                </a:solidFill>
                <a:latin typeface="Calibri"/>
                <a:ea typeface="Calibri"/>
                <a:cs typeface="Calibri"/>
                <a:sym typeface="Calibri"/>
              </a:rPr>
              <a:t>ILLA EFICIENT</a:t>
            </a: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0" name="Google Shape;1600;p93"/>
          <p:cNvSpPr txBox="1"/>
          <p:nvPr/>
        </p:nvSpPr>
        <p:spPr>
          <a:xfrm>
            <a:off x="5999253" y="3644360"/>
            <a:ext cx="1598295" cy="655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Echelle du Bâtiment:</a:t>
            </a:r>
            <a:endParaRPr sz="10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1" i="0" u="none" strike="noStrike" cap="none">
                <a:solidFill>
                  <a:srgbClr val="00AF50"/>
                </a:solidFill>
                <a:latin typeface="Calibri"/>
                <a:ea typeface="Calibri"/>
                <a:cs typeface="Calibri"/>
                <a:sym typeface="Calibri"/>
              </a:rPr>
              <a:t>Agence Logement Public de la Catalogne </a:t>
            </a:r>
            <a:endParaRPr sz="1050" b="1" i="0" u="none" strike="noStrike" cap="none">
              <a:solidFill>
                <a:srgbClr val="00AF5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Administration - Bureau</a:t>
            </a:r>
            <a:endParaRPr sz="10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01" name="Google Shape;1601;p93"/>
          <p:cNvGrpSpPr/>
          <p:nvPr/>
        </p:nvGrpSpPr>
        <p:grpSpPr>
          <a:xfrm>
            <a:off x="746215" y="2023491"/>
            <a:ext cx="5193984" cy="3304413"/>
            <a:chOff x="1082039" y="1961388"/>
            <a:chExt cx="6925311" cy="4405884"/>
          </a:xfrm>
        </p:grpSpPr>
        <p:pic>
          <p:nvPicPr>
            <p:cNvPr id="1602" name="Google Shape;1602;p9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82039" y="1961388"/>
              <a:ext cx="6597395" cy="44058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03" name="Google Shape;1603;p93"/>
            <p:cNvSpPr/>
            <p:nvPr/>
          </p:nvSpPr>
          <p:spPr>
            <a:xfrm>
              <a:off x="3638550" y="3150235"/>
              <a:ext cx="4368800" cy="1205865"/>
            </a:xfrm>
            <a:custGeom>
              <a:avLst/>
              <a:gdLst/>
              <a:ahLst/>
              <a:cxnLst/>
              <a:rect l="l" t="t" r="r" b="b"/>
              <a:pathLst>
                <a:path w="4368800" h="1205864" extrusionOk="0">
                  <a:moveTo>
                    <a:pt x="4312026" y="1138999"/>
                  </a:moveTo>
                  <a:lnTo>
                    <a:pt x="4240657" y="1180591"/>
                  </a:lnTo>
                  <a:lnTo>
                    <a:pt x="4238371" y="1189354"/>
                  </a:lnTo>
                  <a:lnTo>
                    <a:pt x="4242434" y="1196213"/>
                  </a:lnTo>
                  <a:lnTo>
                    <a:pt x="4246372" y="1203070"/>
                  </a:lnTo>
                  <a:lnTo>
                    <a:pt x="4255134" y="1205357"/>
                  </a:lnTo>
                  <a:lnTo>
                    <a:pt x="4344436" y="1153287"/>
                  </a:lnTo>
                  <a:lnTo>
                    <a:pt x="4340479" y="1153287"/>
                  </a:lnTo>
                  <a:lnTo>
                    <a:pt x="4340479" y="1151382"/>
                  </a:lnTo>
                  <a:lnTo>
                    <a:pt x="4333240" y="1151382"/>
                  </a:lnTo>
                  <a:lnTo>
                    <a:pt x="4312026" y="1138999"/>
                  </a:lnTo>
                  <a:close/>
                </a:path>
                <a:path w="4368800" h="1205864" extrusionOk="0">
                  <a:moveTo>
                    <a:pt x="3525520" y="14350"/>
                  </a:moveTo>
                  <a:lnTo>
                    <a:pt x="3525520" y="1146937"/>
                  </a:lnTo>
                  <a:lnTo>
                    <a:pt x="3531870" y="1153287"/>
                  </a:lnTo>
                  <a:lnTo>
                    <a:pt x="4287549" y="1153287"/>
                  </a:lnTo>
                  <a:lnTo>
                    <a:pt x="4311917" y="1139063"/>
                  </a:lnTo>
                  <a:lnTo>
                    <a:pt x="3554095" y="1139063"/>
                  </a:lnTo>
                  <a:lnTo>
                    <a:pt x="3539744" y="1124712"/>
                  </a:lnTo>
                  <a:lnTo>
                    <a:pt x="3554095" y="1124712"/>
                  </a:lnTo>
                  <a:lnTo>
                    <a:pt x="3554095" y="28575"/>
                  </a:lnTo>
                  <a:lnTo>
                    <a:pt x="3539744" y="28575"/>
                  </a:lnTo>
                  <a:lnTo>
                    <a:pt x="3525520" y="14350"/>
                  </a:lnTo>
                  <a:close/>
                </a:path>
                <a:path w="4368800" h="1205864" extrusionOk="0">
                  <a:moveTo>
                    <a:pt x="4344219" y="1124712"/>
                  </a:moveTo>
                  <a:lnTo>
                    <a:pt x="4340479" y="1124712"/>
                  </a:lnTo>
                  <a:lnTo>
                    <a:pt x="4340479" y="1153287"/>
                  </a:lnTo>
                  <a:lnTo>
                    <a:pt x="4344436" y="1153287"/>
                  </a:lnTo>
                  <a:lnTo>
                    <a:pt x="4368800" y="1139063"/>
                  </a:lnTo>
                  <a:lnTo>
                    <a:pt x="4344219" y="1124712"/>
                  </a:lnTo>
                  <a:close/>
                </a:path>
                <a:path w="4368800" h="1205864" extrusionOk="0">
                  <a:moveTo>
                    <a:pt x="4333240" y="1126616"/>
                  </a:moveTo>
                  <a:lnTo>
                    <a:pt x="4312026" y="1138999"/>
                  </a:lnTo>
                  <a:lnTo>
                    <a:pt x="4333240" y="1151382"/>
                  </a:lnTo>
                  <a:lnTo>
                    <a:pt x="4333240" y="1126616"/>
                  </a:lnTo>
                  <a:close/>
                </a:path>
                <a:path w="4368800" h="1205864" extrusionOk="0">
                  <a:moveTo>
                    <a:pt x="4340479" y="1126616"/>
                  </a:moveTo>
                  <a:lnTo>
                    <a:pt x="4333240" y="1126616"/>
                  </a:lnTo>
                  <a:lnTo>
                    <a:pt x="4333240" y="1151382"/>
                  </a:lnTo>
                  <a:lnTo>
                    <a:pt x="4340479" y="1151382"/>
                  </a:lnTo>
                  <a:lnTo>
                    <a:pt x="4340479" y="1126616"/>
                  </a:lnTo>
                  <a:close/>
                </a:path>
                <a:path w="4368800" h="1205864" extrusionOk="0">
                  <a:moveTo>
                    <a:pt x="3554095" y="1124712"/>
                  </a:moveTo>
                  <a:lnTo>
                    <a:pt x="3539744" y="1124712"/>
                  </a:lnTo>
                  <a:lnTo>
                    <a:pt x="3554095" y="1139063"/>
                  </a:lnTo>
                  <a:lnTo>
                    <a:pt x="3554095" y="1124712"/>
                  </a:lnTo>
                  <a:close/>
                </a:path>
                <a:path w="4368800" h="1205864" extrusionOk="0">
                  <a:moveTo>
                    <a:pt x="4287549" y="1124712"/>
                  </a:moveTo>
                  <a:lnTo>
                    <a:pt x="3554095" y="1124712"/>
                  </a:lnTo>
                  <a:lnTo>
                    <a:pt x="3554095" y="1139063"/>
                  </a:lnTo>
                  <a:lnTo>
                    <a:pt x="4311917" y="1139063"/>
                  </a:lnTo>
                  <a:lnTo>
                    <a:pt x="4287549" y="1124712"/>
                  </a:lnTo>
                  <a:close/>
                </a:path>
                <a:path w="4368800" h="1205864" extrusionOk="0">
                  <a:moveTo>
                    <a:pt x="4255134" y="1072641"/>
                  </a:moveTo>
                  <a:lnTo>
                    <a:pt x="4246372" y="1074927"/>
                  </a:lnTo>
                  <a:lnTo>
                    <a:pt x="4242434" y="1081785"/>
                  </a:lnTo>
                  <a:lnTo>
                    <a:pt x="4238371" y="1088644"/>
                  </a:lnTo>
                  <a:lnTo>
                    <a:pt x="4240657" y="1097407"/>
                  </a:lnTo>
                  <a:lnTo>
                    <a:pt x="4312026" y="1138999"/>
                  </a:lnTo>
                  <a:lnTo>
                    <a:pt x="4333240" y="1126616"/>
                  </a:lnTo>
                  <a:lnTo>
                    <a:pt x="4340479" y="1126616"/>
                  </a:lnTo>
                  <a:lnTo>
                    <a:pt x="4340479" y="1124712"/>
                  </a:lnTo>
                  <a:lnTo>
                    <a:pt x="4344219" y="1124712"/>
                  </a:lnTo>
                  <a:lnTo>
                    <a:pt x="4255134" y="1072641"/>
                  </a:lnTo>
                  <a:close/>
                </a:path>
                <a:path w="4368800" h="1205864" extrusionOk="0">
                  <a:moveTo>
                    <a:pt x="3547618" y="0"/>
                  </a:moveTo>
                  <a:lnTo>
                    <a:pt x="0" y="0"/>
                  </a:lnTo>
                  <a:lnTo>
                    <a:pt x="0" y="28575"/>
                  </a:lnTo>
                  <a:lnTo>
                    <a:pt x="3525520" y="28575"/>
                  </a:lnTo>
                  <a:lnTo>
                    <a:pt x="3525520" y="14350"/>
                  </a:lnTo>
                  <a:lnTo>
                    <a:pt x="3554095" y="14350"/>
                  </a:lnTo>
                  <a:lnTo>
                    <a:pt x="3554095" y="6476"/>
                  </a:lnTo>
                  <a:lnTo>
                    <a:pt x="3547618" y="0"/>
                  </a:lnTo>
                  <a:close/>
                </a:path>
                <a:path w="4368800" h="1205864" extrusionOk="0">
                  <a:moveTo>
                    <a:pt x="3554095" y="14350"/>
                  </a:moveTo>
                  <a:lnTo>
                    <a:pt x="3525520" y="14350"/>
                  </a:lnTo>
                  <a:lnTo>
                    <a:pt x="3539744" y="28575"/>
                  </a:lnTo>
                  <a:lnTo>
                    <a:pt x="3554095" y="28575"/>
                  </a:lnTo>
                  <a:lnTo>
                    <a:pt x="3554095" y="14350"/>
                  </a:lnTo>
                  <a:close/>
                </a:path>
              </a:pathLst>
            </a:custGeom>
            <a:solidFill>
              <a:srgbClr val="1A955E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4" name="Google Shape;1604;p93"/>
          <p:cNvSpPr txBox="1"/>
          <p:nvPr/>
        </p:nvSpPr>
        <p:spPr>
          <a:xfrm>
            <a:off x="5928387" y="2308384"/>
            <a:ext cx="2354104" cy="49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381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1" i="0" u="none" strike="noStrike" cap="none">
                <a:solidFill>
                  <a:srgbClr val="00AF50"/>
                </a:solidFill>
                <a:latin typeface="Calibri"/>
                <a:ea typeface="Calibri"/>
                <a:cs typeface="Calibri"/>
                <a:sym typeface="Calibri"/>
              </a:rPr>
              <a:t>ILLA EFICIENT </a:t>
            </a:r>
            <a:r>
              <a:rPr lang="fr-FR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 l'exemple pilote du bloc pour concevoir le plan de rénovation énergétique du quartier</a:t>
            </a:r>
            <a:endParaRPr sz="10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5" name="Google Shape;1605;p93"/>
          <p:cNvSpPr/>
          <p:nvPr/>
        </p:nvSpPr>
        <p:spPr>
          <a:xfrm>
            <a:off x="1312334" y="658969"/>
            <a:ext cx="66548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Exemple Pilote  à l'échelle urbaine et à l’ échelle du bâtiment à Barcelone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p94"/>
          <p:cNvSpPr txBox="1">
            <a:spLocks noGrp="1"/>
          </p:cNvSpPr>
          <p:nvPr>
            <p:ph type="title" idx="4294967295"/>
          </p:nvPr>
        </p:nvSpPr>
        <p:spPr>
          <a:xfrm>
            <a:off x="936171" y="308269"/>
            <a:ext cx="6511018" cy="748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ILLA EFICIENT – Exemple Pilote à l’échelle urbaine à Barcelone</a:t>
            </a:r>
            <a:endParaRPr sz="2400"/>
          </a:p>
        </p:txBody>
      </p:sp>
      <p:grpSp>
        <p:nvGrpSpPr>
          <p:cNvPr id="1611" name="Google Shape;1611;p94"/>
          <p:cNvGrpSpPr/>
          <p:nvPr/>
        </p:nvGrpSpPr>
        <p:grpSpPr>
          <a:xfrm>
            <a:off x="1199279" y="1600416"/>
            <a:ext cx="5205031" cy="3177259"/>
            <a:chOff x="2063495" y="1484375"/>
            <a:chExt cx="6940042" cy="4236345"/>
          </a:xfrm>
        </p:grpSpPr>
        <p:pic>
          <p:nvPicPr>
            <p:cNvPr id="1612" name="Google Shape;1612;p9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639567" y="3955994"/>
              <a:ext cx="4777739" cy="17647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13" name="Google Shape;1613;p9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63495" y="1484375"/>
              <a:ext cx="3657600" cy="2438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14" name="Google Shape;1614;p9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807963" y="1484375"/>
              <a:ext cx="3063240" cy="2438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15" name="Google Shape;1615;p94"/>
            <p:cNvSpPr/>
            <p:nvPr/>
          </p:nvSpPr>
          <p:spPr>
            <a:xfrm>
              <a:off x="7736077" y="4378324"/>
              <a:ext cx="1267460" cy="1267460"/>
            </a:xfrm>
            <a:custGeom>
              <a:avLst/>
              <a:gdLst/>
              <a:ahLst/>
              <a:cxnLst/>
              <a:rect l="l" t="t" r="r" b="b"/>
              <a:pathLst>
                <a:path w="1267459" h="1267460" extrusionOk="0">
                  <a:moveTo>
                    <a:pt x="633602" y="0"/>
                  </a:moveTo>
                  <a:lnTo>
                    <a:pt x="633602" y="633602"/>
                  </a:lnTo>
                  <a:lnTo>
                    <a:pt x="154813" y="218694"/>
                  </a:lnTo>
                  <a:lnTo>
                    <a:pt x="123213" y="258243"/>
                  </a:lnTo>
                  <a:lnTo>
                    <a:pt x="95018" y="299949"/>
                  </a:lnTo>
                  <a:lnTo>
                    <a:pt x="70310" y="343591"/>
                  </a:lnTo>
                  <a:lnTo>
                    <a:pt x="49175" y="388945"/>
                  </a:lnTo>
                  <a:lnTo>
                    <a:pt x="31695" y="435788"/>
                  </a:lnTo>
                  <a:lnTo>
                    <a:pt x="17954" y="483898"/>
                  </a:lnTo>
                  <a:lnTo>
                    <a:pt x="8035" y="533052"/>
                  </a:lnTo>
                  <a:lnTo>
                    <a:pt x="2022" y="583028"/>
                  </a:lnTo>
                  <a:lnTo>
                    <a:pt x="0" y="633602"/>
                  </a:lnTo>
                  <a:lnTo>
                    <a:pt x="1738" y="680900"/>
                  </a:lnTo>
                  <a:lnTo>
                    <a:pt x="6870" y="727252"/>
                  </a:lnTo>
                  <a:lnTo>
                    <a:pt x="15275" y="772537"/>
                  </a:lnTo>
                  <a:lnTo>
                    <a:pt x="26829" y="816632"/>
                  </a:lnTo>
                  <a:lnTo>
                    <a:pt x="41410" y="859415"/>
                  </a:lnTo>
                  <a:lnTo>
                    <a:pt x="58895" y="900763"/>
                  </a:lnTo>
                  <a:lnTo>
                    <a:pt x="79162" y="940554"/>
                  </a:lnTo>
                  <a:lnTo>
                    <a:pt x="102088" y="978665"/>
                  </a:lnTo>
                  <a:lnTo>
                    <a:pt x="127550" y="1014975"/>
                  </a:lnTo>
                  <a:lnTo>
                    <a:pt x="155427" y="1049359"/>
                  </a:lnTo>
                  <a:lnTo>
                    <a:pt x="185594" y="1081697"/>
                  </a:lnTo>
                  <a:lnTo>
                    <a:pt x="217930" y="1111865"/>
                  </a:lnTo>
                  <a:lnTo>
                    <a:pt x="252313" y="1139741"/>
                  </a:lnTo>
                  <a:lnTo>
                    <a:pt x="288619" y="1165202"/>
                  </a:lnTo>
                  <a:lnTo>
                    <a:pt x="326725" y="1188127"/>
                  </a:lnTo>
                  <a:lnTo>
                    <a:pt x="366511" y="1208393"/>
                  </a:lnTo>
                  <a:lnTo>
                    <a:pt x="407852" y="1225876"/>
                  </a:lnTo>
                  <a:lnTo>
                    <a:pt x="450626" y="1240456"/>
                  </a:lnTo>
                  <a:lnTo>
                    <a:pt x="494711" y="1252008"/>
                  </a:lnTo>
                  <a:lnTo>
                    <a:pt x="539983" y="1260412"/>
                  </a:lnTo>
                  <a:lnTo>
                    <a:pt x="586321" y="1265544"/>
                  </a:lnTo>
                  <a:lnTo>
                    <a:pt x="633602" y="1267282"/>
                  </a:lnTo>
                  <a:lnTo>
                    <a:pt x="680900" y="1265544"/>
                  </a:lnTo>
                  <a:lnTo>
                    <a:pt x="727253" y="1260412"/>
                  </a:lnTo>
                  <a:lnTo>
                    <a:pt x="772540" y="1252008"/>
                  </a:lnTo>
                  <a:lnTo>
                    <a:pt x="816637" y="1240456"/>
                  </a:lnTo>
                  <a:lnTo>
                    <a:pt x="859422" y="1225876"/>
                  </a:lnTo>
                  <a:lnTo>
                    <a:pt x="900773" y="1208393"/>
                  </a:lnTo>
                  <a:lnTo>
                    <a:pt x="940566" y="1188127"/>
                  </a:lnTo>
                  <a:lnTo>
                    <a:pt x="978681" y="1165202"/>
                  </a:lnTo>
                  <a:lnTo>
                    <a:pt x="1014993" y="1139741"/>
                  </a:lnTo>
                  <a:lnTo>
                    <a:pt x="1049381" y="1111865"/>
                  </a:lnTo>
                  <a:lnTo>
                    <a:pt x="1081722" y="1081697"/>
                  </a:lnTo>
                  <a:lnTo>
                    <a:pt x="1111893" y="1049359"/>
                  </a:lnTo>
                  <a:lnTo>
                    <a:pt x="1139773" y="1014975"/>
                  </a:lnTo>
                  <a:lnTo>
                    <a:pt x="1165238" y="978665"/>
                  </a:lnTo>
                  <a:lnTo>
                    <a:pt x="1188166" y="940554"/>
                  </a:lnTo>
                  <a:lnTo>
                    <a:pt x="1208434" y="900763"/>
                  </a:lnTo>
                  <a:lnTo>
                    <a:pt x="1225920" y="859415"/>
                  </a:lnTo>
                  <a:lnTo>
                    <a:pt x="1240502" y="816632"/>
                  </a:lnTo>
                  <a:lnTo>
                    <a:pt x="1252057" y="772537"/>
                  </a:lnTo>
                  <a:lnTo>
                    <a:pt x="1260462" y="727252"/>
                  </a:lnTo>
                  <a:lnTo>
                    <a:pt x="1265594" y="680900"/>
                  </a:lnTo>
                  <a:lnTo>
                    <a:pt x="1267332" y="633602"/>
                  </a:lnTo>
                  <a:lnTo>
                    <a:pt x="1265594" y="586321"/>
                  </a:lnTo>
                  <a:lnTo>
                    <a:pt x="1260462" y="539983"/>
                  </a:lnTo>
                  <a:lnTo>
                    <a:pt x="1252057" y="494711"/>
                  </a:lnTo>
                  <a:lnTo>
                    <a:pt x="1240502" y="450626"/>
                  </a:lnTo>
                  <a:lnTo>
                    <a:pt x="1225920" y="407852"/>
                  </a:lnTo>
                  <a:lnTo>
                    <a:pt x="1208434" y="366511"/>
                  </a:lnTo>
                  <a:lnTo>
                    <a:pt x="1188166" y="326725"/>
                  </a:lnTo>
                  <a:lnTo>
                    <a:pt x="1165238" y="288619"/>
                  </a:lnTo>
                  <a:lnTo>
                    <a:pt x="1139773" y="252313"/>
                  </a:lnTo>
                  <a:lnTo>
                    <a:pt x="1111893" y="217930"/>
                  </a:lnTo>
                  <a:lnTo>
                    <a:pt x="1081722" y="185594"/>
                  </a:lnTo>
                  <a:lnTo>
                    <a:pt x="1049381" y="155427"/>
                  </a:lnTo>
                  <a:lnTo>
                    <a:pt x="1014993" y="127550"/>
                  </a:lnTo>
                  <a:lnTo>
                    <a:pt x="978681" y="102088"/>
                  </a:lnTo>
                  <a:lnTo>
                    <a:pt x="940566" y="79162"/>
                  </a:lnTo>
                  <a:lnTo>
                    <a:pt x="900773" y="58895"/>
                  </a:lnTo>
                  <a:lnTo>
                    <a:pt x="859422" y="41410"/>
                  </a:lnTo>
                  <a:lnTo>
                    <a:pt x="816637" y="26829"/>
                  </a:lnTo>
                  <a:lnTo>
                    <a:pt x="772540" y="15275"/>
                  </a:lnTo>
                  <a:lnTo>
                    <a:pt x="727253" y="6870"/>
                  </a:lnTo>
                  <a:lnTo>
                    <a:pt x="680900" y="1738"/>
                  </a:lnTo>
                  <a:lnTo>
                    <a:pt x="633602" y="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6" name="Google Shape;1616;p94"/>
            <p:cNvSpPr/>
            <p:nvPr/>
          </p:nvSpPr>
          <p:spPr>
            <a:xfrm>
              <a:off x="7883017" y="4386706"/>
              <a:ext cx="478790" cy="608330"/>
            </a:xfrm>
            <a:custGeom>
              <a:avLst/>
              <a:gdLst/>
              <a:ahLst/>
              <a:cxnLst/>
              <a:rect l="l" t="t" r="r" b="b"/>
              <a:pathLst>
                <a:path w="478790" h="608329" extrusionOk="0">
                  <a:moveTo>
                    <a:pt x="300354" y="0"/>
                  </a:moveTo>
                  <a:lnTo>
                    <a:pt x="251180" y="16631"/>
                  </a:lnTo>
                  <a:lnTo>
                    <a:pt x="203731" y="37148"/>
                  </a:lnTo>
                  <a:lnTo>
                    <a:pt x="158226" y="61408"/>
                  </a:lnTo>
                  <a:lnTo>
                    <a:pt x="114883" y="89270"/>
                  </a:lnTo>
                  <a:lnTo>
                    <a:pt x="73919" y="120590"/>
                  </a:lnTo>
                  <a:lnTo>
                    <a:pt x="35552" y="155228"/>
                  </a:lnTo>
                  <a:lnTo>
                    <a:pt x="0" y="193040"/>
                  </a:lnTo>
                  <a:lnTo>
                    <a:pt x="478789" y="607949"/>
                  </a:lnTo>
                  <a:lnTo>
                    <a:pt x="300354" y="0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7" name="Google Shape;1617;p94"/>
            <p:cNvSpPr/>
            <p:nvPr/>
          </p:nvSpPr>
          <p:spPr>
            <a:xfrm>
              <a:off x="8183372" y="4361052"/>
              <a:ext cx="178435" cy="633730"/>
            </a:xfrm>
            <a:custGeom>
              <a:avLst/>
              <a:gdLst/>
              <a:ahLst/>
              <a:cxnLst/>
              <a:rect l="l" t="t" r="r" b="b"/>
              <a:pathLst>
                <a:path w="178434" h="633729" extrusionOk="0">
                  <a:moveTo>
                    <a:pt x="178434" y="0"/>
                  </a:moveTo>
                  <a:lnTo>
                    <a:pt x="133248" y="1615"/>
                  </a:lnTo>
                  <a:lnTo>
                    <a:pt x="88312" y="6445"/>
                  </a:lnTo>
                  <a:lnTo>
                    <a:pt x="43828" y="14466"/>
                  </a:lnTo>
                  <a:lnTo>
                    <a:pt x="0" y="25654"/>
                  </a:lnTo>
                  <a:lnTo>
                    <a:pt x="178434" y="633603"/>
                  </a:lnTo>
                  <a:lnTo>
                    <a:pt x="178434" y="0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18" name="Google Shape;1618;p9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383926" y="1600416"/>
            <a:ext cx="810387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9" name="Google Shape;1619;p94"/>
          <p:cNvSpPr txBox="1"/>
          <p:nvPr/>
        </p:nvSpPr>
        <p:spPr>
          <a:xfrm>
            <a:off x="5475814" y="3679153"/>
            <a:ext cx="156209" cy="124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fr-FR"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9%</a:t>
            </a:r>
            <a:endParaRPr sz="7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0" name="Google Shape;1620;p94"/>
          <p:cNvSpPr txBox="1"/>
          <p:nvPr/>
        </p:nvSpPr>
        <p:spPr>
          <a:xfrm>
            <a:off x="5731369" y="3605811"/>
            <a:ext cx="156209" cy="124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fr-FR"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5%</a:t>
            </a:r>
            <a:endParaRPr sz="7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1" name="Google Shape;1621;p94"/>
          <p:cNvSpPr txBox="1"/>
          <p:nvPr/>
        </p:nvSpPr>
        <p:spPr>
          <a:xfrm>
            <a:off x="6231467" y="3483033"/>
            <a:ext cx="1295400" cy="17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Age des Bâtiments</a:t>
            </a:r>
            <a:endParaRPr sz="10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2" name="Google Shape;1622;p94"/>
          <p:cNvSpPr/>
          <p:nvPr/>
        </p:nvSpPr>
        <p:spPr>
          <a:xfrm>
            <a:off x="6564522" y="4049867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 extrusionOk="0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3" name="Google Shape;1623;p94"/>
          <p:cNvSpPr/>
          <p:nvPr/>
        </p:nvSpPr>
        <p:spPr>
          <a:xfrm>
            <a:off x="6564522" y="4212172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 extrusionOk="0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4" name="Google Shape;1624;p94"/>
          <p:cNvSpPr/>
          <p:nvPr/>
        </p:nvSpPr>
        <p:spPr>
          <a:xfrm>
            <a:off x="6564522" y="4374478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 extrusionOk="0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9BBA5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5" name="Google Shape;1625;p94"/>
          <p:cNvSpPr txBox="1"/>
          <p:nvPr/>
        </p:nvSpPr>
        <p:spPr>
          <a:xfrm>
            <a:off x="6158566" y="3951110"/>
            <a:ext cx="1003459" cy="859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7625" rIns="0" bIns="0" anchor="t" anchorCtr="0">
            <a:spAutoFit/>
          </a:bodyPr>
          <a:lstStyle/>
          <a:p>
            <a:pPr marL="474821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fr-FR"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Avant 1975</a:t>
            </a:r>
            <a:endParaRPr sz="7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74821" marR="0" lvl="0" indent="0" algn="l" rtl="0">
              <a:lnSpc>
                <a:spcPct val="100000"/>
              </a:lnSpc>
              <a:spcBef>
                <a:spcPts val="382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fr-FR"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1975 - 2000</a:t>
            </a:r>
            <a:endParaRPr sz="7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74821" marR="0" lvl="0" indent="0" algn="l" rtl="0">
              <a:lnSpc>
                <a:spcPct val="100000"/>
              </a:lnSpc>
              <a:spcBef>
                <a:spcPts val="379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fr-FR"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2000 -2015</a:t>
            </a:r>
            <a:endParaRPr sz="7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25"/>
              <a:buFont typeface="Arial"/>
              <a:buNone/>
            </a:pPr>
            <a:endParaRPr sz="825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1"/>
              </a:spcBef>
              <a:spcAft>
                <a:spcPts val="0"/>
              </a:spcAft>
              <a:buClr>
                <a:srgbClr val="000000"/>
              </a:buClr>
              <a:buSzPts val="713"/>
              <a:buFont typeface="Arial"/>
              <a:buNone/>
            </a:pPr>
            <a:endParaRPr sz="713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</a:pPr>
            <a:r>
              <a:rPr lang="fr-FR" sz="7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86%</a:t>
            </a:r>
            <a:endParaRPr sz="7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" name="Google Shape;1630;p95"/>
          <p:cNvSpPr txBox="1"/>
          <p:nvPr/>
        </p:nvSpPr>
        <p:spPr>
          <a:xfrm>
            <a:off x="1435237" y="519521"/>
            <a:ext cx="6273526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5665"/>
              </a:buClr>
              <a:buSzPts val="2400"/>
              <a:buFont typeface="Calibri"/>
              <a:buNone/>
            </a:pPr>
            <a:r>
              <a:rPr lang="fr-FR" sz="24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PRINCIPAUX RESULTATS – ILLA EFICIENT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1" name="Google Shape;1631;p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5563" y="1456853"/>
            <a:ext cx="3755584" cy="3456891"/>
          </a:xfrm>
          <a:prstGeom prst="rect">
            <a:avLst/>
          </a:prstGeom>
          <a:solidFill>
            <a:srgbClr val="ECECEC"/>
          </a:solidFill>
          <a:ln w="101600" cap="sq" cmpd="sng">
            <a:solidFill>
              <a:srgbClr val="FDFDFD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</p:spPr>
      </p:pic>
      <p:grpSp>
        <p:nvGrpSpPr>
          <p:cNvPr id="1632" name="Google Shape;1632;p95"/>
          <p:cNvGrpSpPr/>
          <p:nvPr/>
        </p:nvGrpSpPr>
        <p:grpSpPr>
          <a:xfrm>
            <a:off x="4424217" y="1869214"/>
            <a:ext cx="4523225" cy="2625115"/>
            <a:chOff x="3146577" y="1376771"/>
            <a:chExt cx="5025012" cy="2846235"/>
          </a:xfrm>
        </p:grpSpPr>
        <p:grpSp>
          <p:nvGrpSpPr>
            <p:cNvPr id="1633" name="Google Shape;1633;p95"/>
            <p:cNvGrpSpPr/>
            <p:nvPr/>
          </p:nvGrpSpPr>
          <p:grpSpPr>
            <a:xfrm>
              <a:off x="3149030" y="1376771"/>
              <a:ext cx="5022558" cy="1404155"/>
              <a:chOff x="0" y="0"/>
              <a:chExt cx="5022558" cy="1404155"/>
            </a:xfrm>
          </p:grpSpPr>
          <p:sp>
            <p:nvSpPr>
              <p:cNvPr id="1634" name="Google Shape;1634;p95"/>
              <p:cNvSpPr/>
              <p:nvPr/>
            </p:nvSpPr>
            <p:spPr>
              <a:xfrm>
                <a:off x="0" y="0"/>
                <a:ext cx="5022558" cy="421246"/>
              </a:xfrm>
              <a:prstGeom prst="rect">
                <a:avLst/>
              </a:prstGeom>
              <a:solidFill>
                <a:srgbClr val="8CA8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5" name="Google Shape;1635;p95"/>
              <p:cNvSpPr txBox="1"/>
              <p:nvPr/>
            </p:nvSpPr>
            <p:spPr>
              <a:xfrm>
                <a:off x="0" y="0"/>
                <a:ext cx="5022558" cy="4212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2375" tIns="72375" rIns="72375" bIns="723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900"/>
                  <a:buFont typeface="Arial"/>
                  <a:buNone/>
                </a:pPr>
                <a:r>
                  <a:rPr lang="fr-FR" sz="19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FORCES</a:t>
                </a:r>
                <a:endParaRPr sz="19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6" name="Google Shape;1636;p95"/>
              <p:cNvSpPr/>
              <p:nvPr/>
            </p:nvSpPr>
            <p:spPr>
              <a:xfrm>
                <a:off x="2452" y="421246"/>
                <a:ext cx="1672551" cy="884618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8CA84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7" name="Google Shape;1637;p95"/>
              <p:cNvSpPr txBox="1"/>
              <p:nvPr/>
            </p:nvSpPr>
            <p:spPr>
              <a:xfrm>
                <a:off x="2452" y="421246"/>
                <a:ext cx="1672551" cy="88461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fr-FR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Bonne performance du service de transport public</a:t>
                </a: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8" name="Google Shape;1638;p95"/>
              <p:cNvSpPr/>
              <p:nvPr/>
            </p:nvSpPr>
            <p:spPr>
              <a:xfrm>
                <a:off x="1675003" y="421246"/>
                <a:ext cx="1672551" cy="884618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8CA84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9" name="Google Shape;1639;p95"/>
              <p:cNvSpPr txBox="1"/>
              <p:nvPr/>
            </p:nvSpPr>
            <p:spPr>
              <a:xfrm>
                <a:off x="1675003" y="421246"/>
                <a:ext cx="1672551" cy="8846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fr-FR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Bonne performance du processus de recyclage</a:t>
                </a: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0" name="Google Shape;1640;p95"/>
              <p:cNvSpPr/>
              <p:nvPr/>
            </p:nvSpPr>
            <p:spPr>
              <a:xfrm>
                <a:off x="3347554" y="421246"/>
                <a:ext cx="1672551" cy="884618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8CA84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1" name="Google Shape;1641;p95"/>
              <p:cNvSpPr txBox="1"/>
              <p:nvPr/>
            </p:nvSpPr>
            <p:spPr>
              <a:xfrm>
                <a:off x="3347553" y="429753"/>
                <a:ext cx="1672551" cy="8846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fr-FR" sz="12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Bonne performance des points de collecte des déchets solides et du recyclage</a:t>
                </a:r>
                <a:endParaRPr sz="12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2" name="Google Shape;1642;p95"/>
              <p:cNvSpPr/>
              <p:nvPr/>
            </p:nvSpPr>
            <p:spPr>
              <a:xfrm>
                <a:off x="0" y="1305865"/>
                <a:ext cx="5022558" cy="98290"/>
              </a:xfrm>
              <a:prstGeom prst="rect">
                <a:avLst/>
              </a:prstGeom>
              <a:solidFill>
                <a:srgbClr val="8CA8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43" name="Google Shape;1643;p95"/>
            <p:cNvGrpSpPr/>
            <p:nvPr/>
          </p:nvGrpSpPr>
          <p:grpSpPr>
            <a:xfrm>
              <a:off x="3146577" y="2829178"/>
              <a:ext cx="5025012" cy="1393828"/>
              <a:chOff x="-2454" y="-16677"/>
              <a:chExt cx="5025012" cy="1393828"/>
            </a:xfrm>
          </p:grpSpPr>
          <p:sp>
            <p:nvSpPr>
              <p:cNvPr id="1644" name="Google Shape;1644;p95"/>
              <p:cNvSpPr/>
              <p:nvPr/>
            </p:nvSpPr>
            <p:spPr>
              <a:xfrm>
                <a:off x="0" y="0"/>
                <a:ext cx="5022558" cy="413145"/>
              </a:xfrm>
              <a:prstGeom prst="rect">
                <a:avLst/>
              </a:prstGeom>
              <a:solidFill>
                <a:srgbClr val="AD46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5" name="Google Shape;1645;p95"/>
              <p:cNvSpPr txBox="1"/>
              <p:nvPr/>
            </p:nvSpPr>
            <p:spPr>
              <a:xfrm>
                <a:off x="-2454" y="-16677"/>
                <a:ext cx="5022558" cy="4131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9050" tIns="99050" rIns="99050" bIns="990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600"/>
                  <a:buFont typeface="Arial"/>
                  <a:buNone/>
                </a:pPr>
                <a:r>
                  <a:rPr lang="fr-FR" sz="26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FAIBLESSES</a:t>
                </a:r>
                <a:endParaRPr sz="26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6" name="Google Shape;1646;p95"/>
              <p:cNvSpPr/>
              <p:nvPr/>
            </p:nvSpPr>
            <p:spPr>
              <a:xfrm>
                <a:off x="0" y="413145"/>
                <a:ext cx="1255639" cy="867605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AD464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7" name="Google Shape;1647;p95"/>
              <p:cNvSpPr txBox="1"/>
              <p:nvPr/>
            </p:nvSpPr>
            <p:spPr>
              <a:xfrm>
                <a:off x="0" y="413145"/>
                <a:ext cx="1255639" cy="8676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fr-FR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Pas de réserve Foncière</a:t>
                </a: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8" name="Google Shape;1648;p95"/>
              <p:cNvSpPr/>
              <p:nvPr/>
            </p:nvSpPr>
            <p:spPr>
              <a:xfrm>
                <a:off x="1255639" y="413145"/>
                <a:ext cx="1255639" cy="867605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AD464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9" name="Google Shape;1649;p95"/>
              <p:cNvSpPr txBox="1"/>
              <p:nvPr/>
            </p:nvSpPr>
            <p:spPr>
              <a:xfrm>
                <a:off x="1255639" y="413145"/>
                <a:ext cx="1255639" cy="8676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fr-FR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Haute Densité Résidentielle</a:t>
                </a: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0" name="Google Shape;1650;p95"/>
              <p:cNvSpPr/>
              <p:nvPr/>
            </p:nvSpPr>
            <p:spPr>
              <a:xfrm>
                <a:off x="2511279" y="413145"/>
                <a:ext cx="1255639" cy="867605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AD464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1" name="Google Shape;1651;p95"/>
              <p:cNvSpPr txBox="1"/>
              <p:nvPr/>
            </p:nvSpPr>
            <p:spPr>
              <a:xfrm>
                <a:off x="2511279" y="413145"/>
                <a:ext cx="1255639" cy="8676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fr-FR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Haute Densité de Trafic</a:t>
                </a: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2" name="Google Shape;1652;p95"/>
              <p:cNvSpPr/>
              <p:nvPr/>
            </p:nvSpPr>
            <p:spPr>
              <a:xfrm>
                <a:off x="3766919" y="413145"/>
                <a:ext cx="1255639" cy="867605"/>
              </a:xfrm>
              <a:prstGeom prst="rect">
                <a:avLst/>
              </a:prstGeom>
              <a:solidFill>
                <a:schemeClr val="lt1"/>
              </a:solidFill>
              <a:ln w="25400" cap="flat" cmpd="sng">
                <a:solidFill>
                  <a:srgbClr val="AD464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3" name="Google Shape;1653;p95"/>
              <p:cNvSpPr txBox="1"/>
              <p:nvPr/>
            </p:nvSpPr>
            <p:spPr>
              <a:xfrm>
                <a:off x="3766919" y="413145"/>
                <a:ext cx="1255639" cy="8676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3325" tIns="53325" rIns="53325" bIns="533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fr-FR" sz="1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Niveau sonore élevé</a:t>
                </a: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4" name="Google Shape;1654;p95"/>
              <p:cNvSpPr/>
              <p:nvPr/>
            </p:nvSpPr>
            <p:spPr>
              <a:xfrm>
                <a:off x="0" y="1280751"/>
                <a:ext cx="5022558" cy="96400"/>
              </a:xfrm>
              <a:prstGeom prst="rect">
                <a:avLst/>
              </a:prstGeom>
              <a:solidFill>
                <a:srgbClr val="AD46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655" name="Google Shape;1655;p95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6" name="Google Shape;1656;p95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" name="Google Shape;1661;p96"/>
          <p:cNvSpPr txBox="1">
            <a:spLocks noGrp="1"/>
          </p:cNvSpPr>
          <p:nvPr>
            <p:ph type="title" idx="4294967295"/>
          </p:nvPr>
        </p:nvSpPr>
        <p:spPr>
          <a:xfrm>
            <a:off x="101600" y="2610905"/>
            <a:ext cx="3905083" cy="625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fr-FR"/>
              <a:t>ILLA EFICIENT </a:t>
            </a:r>
            <a:br>
              <a:rPr lang="fr-FR"/>
            </a:br>
            <a:r>
              <a:rPr lang="fr-FR"/>
              <a:t>Exemple Pilote à Echelle Urbaine </a:t>
            </a:r>
            <a:endParaRPr/>
          </a:p>
        </p:txBody>
      </p:sp>
      <p:grpSp>
        <p:nvGrpSpPr>
          <p:cNvPr id="1662" name="Google Shape;1662;p96"/>
          <p:cNvGrpSpPr/>
          <p:nvPr/>
        </p:nvGrpSpPr>
        <p:grpSpPr>
          <a:xfrm>
            <a:off x="4326511" y="400691"/>
            <a:ext cx="3975006" cy="5384369"/>
            <a:chOff x="6498082" y="132397"/>
            <a:chExt cx="4571365" cy="6461125"/>
          </a:xfrm>
        </p:grpSpPr>
        <p:pic>
          <p:nvPicPr>
            <p:cNvPr id="1663" name="Google Shape;1663;p9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502908" y="137160"/>
              <a:ext cx="4561332" cy="64510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64" name="Google Shape;1664;p96"/>
            <p:cNvSpPr/>
            <p:nvPr/>
          </p:nvSpPr>
          <p:spPr>
            <a:xfrm>
              <a:off x="6498082" y="132397"/>
              <a:ext cx="4571365" cy="6461125"/>
            </a:xfrm>
            <a:custGeom>
              <a:avLst/>
              <a:gdLst/>
              <a:ahLst/>
              <a:cxnLst/>
              <a:rect l="l" t="t" r="r" b="b"/>
              <a:pathLst>
                <a:path w="4571365" h="6461125" extrusionOk="0">
                  <a:moveTo>
                    <a:pt x="0" y="6460616"/>
                  </a:moveTo>
                  <a:lnTo>
                    <a:pt x="4570857" y="6460616"/>
                  </a:lnTo>
                  <a:lnTo>
                    <a:pt x="4570857" y="0"/>
                  </a:lnTo>
                  <a:lnTo>
                    <a:pt x="0" y="0"/>
                  </a:lnTo>
                  <a:lnTo>
                    <a:pt x="0" y="6460616"/>
                  </a:lnTo>
                  <a:close/>
                </a:path>
              </a:pathLst>
            </a:custGeom>
            <a:noFill/>
            <a:ln w="9525" cap="flat" cmpd="sng">
              <a:solidFill>
                <a:srgbClr val="C4BC9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5" name="Google Shape;1665;p96"/>
          <p:cNvSpPr txBox="1"/>
          <p:nvPr/>
        </p:nvSpPr>
        <p:spPr>
          <a:xfrm>
            <a:off x="7323666" y="1515532"/>
            <a:ext cx="1092201" cy="2686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Système de construction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 urbaine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6" name="Google Shape;1666;p96"/>
          <p:cNvSpPr txBox="1"/>
          <p:nvPr/>
        </p:nvSpPr>
        <p:spPr>
          <a:xfrm>
            <a:off x="7349066" y="1820331"/>
            <a:ext cx="533401" cy="1327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Economie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7" name="Google Shape;1667;p96"/>
          <p:cNvSpPr txBox="1"/>
          <p:nvPr/>
        </p:nvSpPr>
        <p:spPr>
          <a:xfrm>
            <a:off x="7332134" y="2040468"/>
            <a:ext cx="524933" cy="1327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Energie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8" name="Google Shape;1668;p96"/>
          <p:cNvSpPr txBox="1"/>
          <p:nvPr/>
        </p:nvSpPr>
        <p:spPr>
          <a:xfrm>
            <a:off x="7315200" y="2201332"/>
            <a:ext cx="795866" cy="2686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Emissions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ctr" rtl="0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 Atmosphériques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9" name="Google Shape;1669;p96"/>
          <p:cNvSpPr txBox="1"/>
          <p:nvPr/>
        </p:nvSpPr>
        <p:spPr>
          <a:xfrm>
            <a:off x="7340601" y="2480731"/>
            <a:ext cx="736599" cy="2558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Ressources Non Renouvelables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0" name="Google Shape;1670;p96"/>
          <p:cNvSpPr txBox="1"/>
          <p:nvPr/>
        </p:nvSpPr>
        <p:spPr>
          <a:xfrm>
            <a:off x="7365998" y="2760131"/>
            <a:ext cx="745068" cy="1327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Environnement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1" name="Google Shape;1671;p96"/>
          <p:cNvSpPr txBox="1"/>
          <p:nvPr/>
        </p:nvSpPr>
        <p:spPr>
          <a:xfrm>
            <a:off x="7340598" y="2946397"/>
            <a:ext cx="872069" cy="1327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Calibri"/>
              <a:buNone/>
            </a:pPr>
            <a:r>
              <a:rPr lang="fr-FR" sz="8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Aspects Sociaux</a:t>
            </a:r>
            <a:endParaRPr sz="8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Google Shape;1672;p96"/>
          <p:cNvSpPr txBox="1"/>
          <p:nvPr/>
        </p:nvSpPr>
        <p:spPr>
          <a:xfrm>
            <a:off x="7111999" y="575731"/>
            <a:ext cx="897468" cy="317395"/>
          </a:xfrm>
          <a:prstGeom prst="rect">
            <a:avLst/>
          </a:prstGeom>
          <a:solidFill>
            <a:srgbClr val="4BACC6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r>
              <a:rPr lang="fr-FR" sz="1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Certificat de Quartier</a:t>
            </a:r>
            <a:endParaRPr sz="1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3" name="Google Shape;1673;p96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4" name="Google Shape;1674;p96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" name="Google Shape;1679;p97"/>
          <p:cNvSpPr txBox="1"/>
          <p:nvPr/>
        </p:nvSpPr>
        <p:spPr>
          <a:xfrm>
            <a:off x="302777" y="417794"/>
            <a:ext cx="7861509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5665"/>
              </a:buClr>
              <a:buSzPts val="2400"/>
              <a:buFont typeface="Calibri"/>
              <a:buNone/>
            </a:pPr>
            <a:r>
              <a:rPr lang="fr-FR" sz="24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CESBA MED Etude de cas à Sant Cugat del Vallès,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5665"/>
              </a:buClr>
              <a:buSzPts val="2400"/>
              <a:buFont typeface="Calibri"/>
              <a:buNone/>
            </a:pPr>
            <a:r>
              <a:rPr lang="fr-FR" sz="2400" b="1" i="0" u="none" strike="noStrike" cap="none">
                <a:solidFill>
                  <a:srgbClr val="245665"/>
                </a:solidFill>
                <a:latin typeface="Calibri"/>
                <a:ea typeface="Calibri"/>
                <a:cs typeface="Calibri"/>
                <a:sym typeface="Calibri"/>
              </a:rPr>
              <a:t> Plan Stratégique du Quarter Monestir-Sant Francesc</a:t>
            </a:r>
            <a:endParaRPr sz="2400" b="1" i="0" u="none" strike="noStrike" cap="none">
              <a:solidFill>
                <a:srgbClr val="24566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0" name="Google Shape;1680;p97"/>
          <p:cNvSpPr txBox="1">
            <a:spLocks noGrp="1"/>
          </p:cNvSpPr>
          <p:nvPr>
            <p:ph type="body" idx="1"/>
          </p:nvPr>
        </p:nvSpPr>
        <p:spPr>
          <a:xfrm>
            <a:off x="185057" y="1428450"/>
            <a:ext cx="6574386" cy="4297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SzPts val="3200"/>
              <a:buNone/>
            </a:pPr>
            <a:r>
              <a:rPr lang="fr-FR" sz="210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Chiffres clés de l'étude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123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Surface du projet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: 44 ha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Nombre d’habitants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: 11.060 habitants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Coût du projet: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 11 M€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Durée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: 7 ans de 2017 to 2023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Nombre de logements: 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4.270 logements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Surface e la zone résidentielle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: 457.929 m²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Surface de la zone commercial et bureautique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: 99.553 m²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Espaces verts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: 4,7 ha d’espaces verts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  <a:buClr>
                <a:srgbClr val="808080"/>
              </a:buClr>
              <a:buSzPts val="3200"/>
              <a:buFont typeface="Noto Sans Symbols"/>
              <a:buChar char="∙"/>
            </a:pPr>
            <a:r>
              <a:rPr lang="fr-FR" sz="1350" b="1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Consommation d’eau dans la zone d’Etude:</a:t>
            </a:r>
            <a:r>
              <a:rPr lang="fr-FR" sz="135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 4.397.320 m</a:t>
            </a:r>
            <a:r>
              <a:rPr lang="fr-FR" sz="1350" baseline="30000">
                <a:solidFill>
                  <a:srgbClr val="80808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788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3200"/>
              <a:buNone/>
            </a:pPr>
            <a:endParaRPr sz="1350"/>
          </a:p>
        </p:txBody>
      </p:sp>
      <p:pic>
        <p:nvPicPr>
          <p:cNvPr id="1681" name="Google Shape;1681;p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9004" y="1540402"/>
            <a:ext cx="1165961" cy="1563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2" name="Google Shape;1682;p9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6414" y="1540402"/>
            <a:ext cx="1589123" cy="1544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3" name="Google Shape;1683;p9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42371" y="3251608"/>
            <a:ext cx="3055782" cy="2086051"/>
          </a:xfrm>
          <a:prstGeom prst="rect">
            <a:avLst/>
          </a:prstGeom>
          <a:noFill/>
          <a:ln>
            <a:noFill/>
          </a:ln>
        </p:spPr>
      </p:pic>
      <p:sp>
        <p:nvSpPr>
          <p:cNvPr id="1684" name="Google Shape;1684;p97"/>
          <p:cNvSpPr txBox="1"/>
          <p:nvPr/>
        </p:nvSpPr>
        <p:spPr>
          <a:xfrm>
            <a:off x="5528733" y="3286041"/>
            <a:ext cx="2404533" cy="22506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Calibri"/>
              <a:buNone/>
            </a:pPr>
            <a:r>
              <a:rPr lang="fr-FR" sz="14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Identité de l’Etude de cas</a:t>
            </a:r>
            <a:endParaRPr sz="14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5" name="Google Shape;1685;p97"/>
          <p:cNvSpPr txBox="1"/>
          <p:nvPr/>
        </p:nvSpPr>
        <p:spPr>
          <a:xfrm>
            <a:off x="5300133" y="3699930"/>
            <a:ext cx="1193800" cy="517449"/>
          </a:xfrm>
          <a:prstGeom prst="rect">
            <a:avLst/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 scaled="0"/>
          </a:gra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Calibri"/>
              <a:buNone/>
            </a:pPr>
            <a:r>
              <a:rPr lang="fr-FR" sz="11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Augmenter le nombre et la qualité des espaces publics</a:t>
            </a:r>
            <a:endParaRPr sz="11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6" name="Google Shape;1686;p97"/>
          <p:cNvSpPr txBox="1"/>
          <p:nvPr/>
        </p:nvSpPr>
        <p:spPr>
          <a:xfrm>
            <a:off x="6739466" y="4555063"/>
            <a:ext cx="1193800" cy="517449"/>
          </a:xfrm>
          <a:prstGeom prst="rect">
            <a:avLst/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0"/>
          </a:gra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Calibri"/>
              <a:buNone/>
            </a:pPr>
            <a:r>
              <a:rPr lang="fr-FR" sz="11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Affichage des bâtiments publics durables </a:t>
            </a:r>
            <a:endParaRPr sz="11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7" name="Google Shape;1687;p97"/>
          <p:cNvSpPr txBox="1"/>
          <p:nvPr/>
        </p:nvSpPr>
        <p:spPr>
          <a:xfrm>
            <a:off x="6790266" y="3699929"/>
            <a:ext cx="1193800" cy="517449"/>
          </a:xfrm>
          <a:prstGeom prst="rect">
            <a:avLst/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0"/>
          </a:gra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Calibri"/>
              <a:buNone/>
            </a:pPr>
            <a:r>
              <a:rPr lang="fr-FR" sz="11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Renforcer la sécurité et la cohésion sociale</a:t>
            </a:r>
            <a:endParaRPr sz="11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8" name="Google Shape;1688;p97"/>
          <p:cNvSpPr txBox="1"/>
          <p:nvPr/>
        </p:nvSpPr>
        <p:spPr>
          <a:xfrm>
            <a:off x="5350932" y="4580462"/>
            <a:ext cx="1193800" cy="517449"/>
          </a:xfrm>
          <a:prstGeom prst="rect">
            <a:avLst/>
          </a:prstGeom>
          <a:gradFill>
            <a:gsLst>
              <a:gs pos="0">
                <a:srgbClr val="8488C4"/>
              </a:gs>
              <a:gs pos="52999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8900000" scaled="0"/>
          </a:gradFill>
          <a:ln>
            <a:noFill/>
          </a:ln>
        </p:spPr>
        <p:txBody>
          <a:bodyPr spcFirstLastPara="1" wrap="square" lIns="0" tIns="9525" rIns="0" bIns="0" anchor="ctr" anchorCtr="0">
            <a:spAutoFit/>
          </a:bodyPr>
          <a:lstStyle/>
          <a:p>
            <a:pPr marL="9525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Calibri"/>
              <a:buNone/>
            </a:pPr>
            <a:r>
              <a:rPr lang="fr-FR" sz="1100" b="1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Mobilité verte et connectivité avec la ville</a:t>
            </a:r>
            <a:endParaRPr sz="1100" b="1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9" name="Google Shape;1689;p97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0" name="Google Shape;1690;p97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Google Shape;1695;p98"/>
          <p:cNvSpPr txBox="1">
            <a:spLocks noGrp="1"/>
          </p:cNvSpPr>
          <p:nvPr>
            <p:ph type="title" idx="4294967295"/>
          </p:nvPr>
        </p:nvSpPr>
        <p:spPr>
          <a:xfrm>
            <a:off x="388587" y="703573"/>
            <a:ext cx="8099629" cy="37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21526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APERÇU DES CARACTÉRISTIQUES DE l’EXEMPLE PILOTE</a:t>
            </a:r>
            <a:endParaRPr sz="2400"/>
          </a:p>
        </p:txBody>
      </p:sp>
      <p:sp>
        <p:nvSpPr>
          <p:cNvPr id="1696" name="Google Shape;1696;p98"/>
          <p:cNvSpPr txBox="1"/>
          <p:nvPr/>
        </p:nvSpPr>
        <p:spPr>
          <a:xfrm>
            <a:off x="486251" y="1949740"/>
            <a:ext cx="8171498" cy="289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9525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Deux scénarios ont été envisagés</a:t>
            </a:r>
            <a:r>
              <a:rPr lang="fr-FR" sz="22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2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9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endParaRPr sz="2475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3810" lvl="0" indent="0" algn="just" rtl="0">
              <a:lnSpc>
                <a:spcPct val="90000"/>
              </a:lnSpc>
              <a:spcBef>
                <a:spcPts val="4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premier scénario visait à réduire l'impact de la mobilité dans la zone selon le Plan Urbain Piéton.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1"/>
              </a:spcBef>
              <a:spcAft>
                <a:spcPts val="0"/>
              </a:spcAft>
              <a:buClr>
                <a:srgbClr val="000000"/>
              </a:buClr>
              <a:buSzPts val="2513"/>
              <a:buFont typeface="Arial"/>
              <a:buNone/>
            </a:pPr>
            <a:endParaRPr sz="2513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4286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deuxième scénario visait à réduire la consommation d'énergie privée pour les opérations de construction promues avec des subventions et des réductions de taxes municipales pour l'énergie.</a:t>
            </a:r>
            <a:endParaRPr sz="22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7" name="Google Shape;1697;p98"/>
          <p:cNvSpPr txBox="1"/>
          <p:nvPr/>
        </p:nvSpPr>
        <p:spPr>
          <a:xfrm>
            <a:off x="2209800" y="6581001"/>
            <a:ext cx="4581525" cy="276999"/>
          </a:xfrm>
          <a:prstGeom prst="rect">
            <a:avLst/>
          </a:prstGeom>
          <a:solidFill>
            <a:srgbClr val="77933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SYSTÈME DE FORMATION DES VILLES MÉDITERRANÉENNES DURABLES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8" name="Google Shape;1698;p98"/>
          <p:cNvSpPr txBox="1"/>
          <p:nvPr/>
        </p:nvSpPr>
        <p:spPr>
          <a:xfrm>
            <a:off x="2174341" y="6088558"/>
            <a:ext cx="5095592" cy="49244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 de Formation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concept de cadre générique et la méthodologie  d’évaluation multicritères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99"/>
          <p:cNvSpPr txBox="1">
            <a:spLocks noGrp="1"/>
          </p:cNvSpPr>
          <p:nvPr>
            <p:ph type="title" idx="4294967295"/>
          </p:nvPr>
        </p:nvSpPr>
        <p:spPr>
          <a:xfrm>
            <a:off x="1447801" y="605960"/>
            <a:ext cx="6282266" cy="379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ctr" anchorCtr="0">
            <a:spAutoFit/>
          </a:bodyPr>
          <a:lstStyle/>
          <a:p>
            <a:pPr marL="9525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fr-FR" sz="2400"/>
              <a:t>PRINCIPAUX RESULTATS A L’ECHELLE URBAINE</a:t>
            </a:r>
            <a:endParaRPr sz="2400"/>
          </a:p>
        </p:txBody>
      </p:sp>
      <p:sp>
        <p:nvSpPr>
          <p:cNvPr id="1704" name="Google Shape;1704;p99"/>
          <p:cNvSpPr txBox="1"/>
          <p:nvPr/>
        </p:nvSpPr>
        <p:spPr>
          <a:xfrm>
            <a:off x="737050" y="3310796"/>
            <a:ext cx="7869079" cy="2539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667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L'outil permet de représenter graphiquement la situation actuelle, ainsi que la cible à l'avenir. Différents scénarios sont facilement visualisables, et cela représente un outil puissant dans le processus de prise de décision.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municipalité a commencé à mettre en œuvre le scénario 1.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525" marR="0" lvl="0" indent="0" algn="l" rtl="0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scénario 2 semble difficile à mettre en œuvre car des investissements privés sont nécessaires et le résultat n'est pas loin de l'état actuel.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5" name="Google Shape;1705;p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7588" y="1504136"/>
            <a:ext cx="1377802" cy="1657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6" name="Google Shape;1706;p9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44524" y="1453612"/>
            <a:ext cx="1431658" cy="1674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7" name="Google Shape;1707;p9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89393" y="1484624"/>
            <a:ext cx="1339642" cy="1579296"/>
          </a:xfrm>
          <a:prstGeom prst="rect">
            <a:avLst/>
          </a:prstGeom>
          <a:noFill/>
          <a:ln>
            <a:noFill/>
          </a:ln>
        </p:spPr>
      </p:pic>
      <p:sp>
        <p:nvSpPr>
          <p:cNvPr id="1708" name="Google Shape;1708;p99"/>
          <p:cNvSpPr txBox="1"/>
          <p:nvPr/>
        </p:nvSpPr>
        <p:spPr>
          <a:xfrm>
            <a:off x="1440643" y="1431608"/>
            <a:ext cx="752224" cy="263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25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lang="fr-FR" sz="16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Objectif</a:t>
            </a:r>
            <a:endParaRPr sz="16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9" name="Google Shape;1709;p99"/>
          <p:cNvSpPr txBox="1"/>
          <p:nvPr/>
        </p:nvSpPr>
        <p:spPr>
          <a:xfrm>
            <a:off x="3139903" y="1445609"/>
            <a:ext cx="825341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Scenario 1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0" name="Google Shape;1710;p99"/>
          <p:cNvSpPr txBox="1"/>
          <p:nvPr/>
        </p:nvSpPr>
        <p:spPr>
          <a:xfrm>
            <a:off x="5430855" y="1390460"/>
            <a:ext cx="825341" cy="24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9525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fr-FR"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Scenario 2</a:t>
            </a:r>
            <a:endParaRPr sz="15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98DFBC-1734-4F05-ACF1-01A52AEFF5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515B40-B871-42B7-962B-10897D2AACD2}">
  <ds:schemaRefs>
    <ds:schemaRef ds:uri="http://schemas.microsoft.com/office/2006/metadata/properties"/>
    <ds:schemaRef ds:uri="http://schemas.microsoft.com/office/infopath/2007/PartnerControls"/>
    <ds:schemaRef ds:uri="019ad8dd-0490-40d8-9346-bcbaec298f68"/>
    <ds:schemaRef ds:uri="7703844f-ab03-448f-aed1-f35d29f3bcba"/>
  </ds:schemaRefs>
</ds:datastoreItem>
</file>

<file path=customXml/itemProps3.xml><?xml version="1.0" encoding="utf-8"?>
<ds:datastoreItem xmlns:ds="http://schemas.openxmlformats.org/officeDocument/2006/customXml" ds:itemID="{6A266447-6051-4F64-960F-317619FEC002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Presentazione su schermo (4:3)</PresentationFormat>
  <Slides>105</Slides>
  <Notes>105</Notes>
  <HiddenSlides>0</HiddenSlide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105</vt:i4>
      </vt:variant>
    </vt:vector>
  </HeadingPairs>
  <TitlesOfParts>
    <vt:vector size="107" baseType="lpstr">
      <vt:lpstr>Larissa</vt:lpstr>
      <vt:lpstr>Conception personnalisée</vt:lpstr>
      <vt:lpstr>Presentazione standard di PowerPoint</vt:lpstr>
      <vt:lpstr>Origine de la Méthode SBE : le Défi du Bâtiment Vert</vt:lpstr>
      <vt:lpstr>Méthode SBE PRINCIPE DU CADRE GÉNÉRIQUE</vt:lpstr>
      <vt:lpstr>SBTool</vt:lpstr>
      <vt:lpstr>Presentazione standard di PowerPoint</vt:lpstr>
      <vt:lpstr>PROCESSUS DE CONTEXTUALISATION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SBTool Espagne  a été renommé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Structure Modulaire </vt:lpstr>
      <vt:lpstr>Niveaux Hiérarchiques</vt:lpstr>
      <vt:lpstr>Presentazione standard di PowerPoint</vt:lpstr>
      <vt:lpstr>Presentazione standard di PowerPoint</vt:lpstr>
      <vt:lpstr>Presentazione standard di PowerPoint</vt:lpstr>
      <vt:lpstr>SBTool – A L’échelle du bâtiment</vt:lpstr>
      <vt:lpstr>SNTool – A l’échelle du quartier</vt:lpstr>
      <vt:lpstr>SCTool – A l’échelle de la ville</vt:lpstr>
      <vt:lpstr>Structure</vt:lpstr>
      <vt:lpstr>Critères et Indicateurs</vt:lpstr>
      <vt:lpstr>Presentazione standard di PowerPoint</vt:lpstr>
      <vt:lpstr>Description des Critères</vt:lpstr>
      <vt:lpstr>  Méthode SBE    Processus d’évaluation </vt:lpstr>
      <vt:lpstr>Processus d’évaluation: 3 étapes</vt:lpstr>
      <vt:lpstr>1 – Caractérisation des critères</vt:lpstr>
      <vt:lpstr>SNTool - Valeurs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2 – Normalisation (Affectation de score)</vt:lpstr>
      <vt:lpstr>2 – Normalisation (échelle de notation)</vt:lpstr>
      <vt:lpstr>Echelles de notation (intervalle des notes -1,+5)</vt:lpstr>
      <vt:lpstr>Normalisation</vt:lpstr>
      <vt:lpstr>Presentazione standard di PowerPoint</vt:lpstr>
      <vt:lpstr>Presentazione standard di PowerPoint</vt:lpstr>
      <vt:lpstr>Presentazione standard di PowerPoint</vt:lpstr>
      <vt:lpstr>Plus C’est bas  mieux c’est</vt:lpstr>
      <vt:lpstr>Presentazione standard di PowerPoint</vt:lpstr>
      <vt:lpstr>Critère Qualitatif</vt:lpstr>
      <vt:lpstr>Critères Qualitatifs</vt:lpstr>
      <vt:lpstr>3 - Agrégation</vt:lpstr>
      <vt:lpstr>3 - Agrégation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Contextualisation</vt:lpstr>
      <vt:lpstr>Selection de critères</vt:lpstr>
      <vt:lpstr>Presentazione standard di PowerPoint</vt:lpstr>
      <vt:lpstr>Presentazione standard di PowerPoint</vt:lpstr>
      <vt:lpstr>Presentazione standard di PowerPoint</vt:lpstr>
      <vt:lpstr>Analyse comparative</vt:lpstr>
      <vt:lpstr>Pondération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Quartier “AURORA” – Udine, Italie</vt:lpstr>
      <vt:lpstr>SCENARIO D’INTERVENTION</vt:lpstr>
      <vt:lpstr>RÉSULTATS PRINCIPAUX</vt:lpstr>
      <vt:lpstr>Evaluation du quartier “Aurora"</vt:lpstr>
      <vt:lpstr>VÉRIFICATION DE LA VALEUR DE DURABILITÉ : Calcul (SN tool)    vs Perception (Habitants)</vt:lpstr>
      <vt:lpstr>EcoQuartier "Parc des Calanques" - France</vt:lpstr>
      <vt:lpstr>APERÇU DES CARACTÉRISTIQUES DE LA ZONE DE TEST</vt:lpstr>
      <vt:lpstr>Durabilité : Evaluation du scénario d’intervention</vt:lpstr>
      <vt:lpstr>ZAC du Bon Lait-Lyon, France</vt:lpstr>
      <vt:lpstr>Exemple Pilote à l'échelle urbaine et à l’ échelle du bâtiment à Barcelone</vt:lpstr>
      <vt:lpstr>Presentazione standard di PowerPoint</vt:lpstr>
      <vt:lpstr>ILLA EFICIENT – Exemple Pilote à l’échelle urbaine à Barcelone</vt:lpstr>
      <vt:lpstr>Presentazione standard di PowerPoint</vt:lpstr>
      <vt:lpstr>ILLA EFICIENT  Exemple Pilote à Echelle Urbaine </vt:lpstr>
      <vt:lpstr>Presentazione standard di PowerPoint</vt:lpstr>
      <vt:lpstr>APERÇU DES CARACTÉRISTIQUES DE l’EXEMPLE PILOTE</vt:lpstr>
      <vt:lpstr>PRINCIPAUX RESULTATS A L’ECHELLE URBAINE</vt:lpstr>
      <vt:lpstr>Presentazione standard di PowerPoint</vt:lpstr>
      <vt:lpstr>CENTRE HISTORIQUE DE ANO LIOSSIA MUNICIPALITE DE FYLIS</vt:lpstr>
      <vt:lpstr>VISION - SCENARIO</vt:lpstr>
      <vt:lpstr>PRINCIPAUX RESULTATS</vt:lpstr>
      <vt:lpstr>PASSEPORT SNTool</vt:lpstr>
      <vt:lpstr>MERCI  Pour votre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NOA</dc:creator>
  <cp:revision>2</cp:revision>
  <dcterms:created xsi:type="dcterms:W3CDTF">2017-01-09T10:20:00Z</dcterms:created>
  <dcterms:modified xsi:type="dcterms:W3CDTF">2023-09-18T13:58:22Z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  <property fmtid="{D5CDD505-2E9C-101B-9397-08002B2CF9AE}" pid="3" name="MediaServiceImageTags">
    <vt:lpwstr/>
  </property>
</Properties>
</file>