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14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1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8" r:id="rId3"/>
    <p:sldId id="342" r:id="rId4"/>
    <p:sldId id="300" r:id="rId5"/>
    <p:sldId id="301" r:id="rId6"/>
    <p:sldId id="299" r:id="rId7"/>
    <p:sldId id="331" r:id="rId8"/>
    <p:sldId id="347" r:id="rId9"/>
    <p:sldId id="351" r:id="rId10"/>
    <p:sldId id="319" r:id="rId11"/>
    <p:sldId id="320" r:id="rId12"/>
    <p:sldId id="321" r:id="rId13"/>
    <p:sldId id="353" r:id="rId14"/>
    <p:sldId id="329" r:id="rId15"/>
    <p:sldId id="354" r:id="rId16"/>
    <p:sldId id="33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 autoAdjust="0"/>
    <p:restoredTop sz="96187" autoAdjust="0"/>
  </p:normalViewPr>
  <p:slideViewPr>
    <p:cSldViewPr snapToGrid="0" showGuides="1">
      <p:cViewPr varScale="1">
        <p:scale>
          <a:sx n="60" d="100"/>
          <a:sy n="60" d="100"/>
        </p:scale>
        <p:origin x="1564" y="5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customXml" Target="../customXml/item2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22.12.2022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12/22/2022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702">
              <a:defRPr/>
            </a:pPr>
            <a:r>
              <a:rPr lang="hr-HR" dirty="0">
                <a:solidFill>
                  <a:srgbClr val="C00000"/>
                </a:solidFill>
              </a:rPr>
              <a:t>MARINA</a:t>
            </a:r>
            <a:endParaRPr lang="en-GB" dirty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635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8612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9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73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8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2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0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1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5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2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4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SNTOOL </a:t>
            </a:r>
            <a:r>
              <a:rPr lang="en-US" sz="1200" dirty="0"/>
              <a:t>– </a:t>
            </a:r>
            <a:r>
              <a:rPr lang="en-US" sz="1200" dirty="0" smtClean="0"/>
              <a:t>NEIGHBOURHOOD </a:t>
            </a:r>
            <a:r>
              <a:rPr lang="en-US" sz="1200" dirty="0"/>
              <a:t>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# </a:t>
            </a:r>
            <a:fld id="{243FB592-B9A9-49AA-A86F-4031F7B9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6" r:id="rId4"/>
    <p:sldLayoutId id="2147483687" r:id="rId5"/>
    <p:sldLayoutId id="2147483688" r:id="rId6"/>
    <p:sldLayoutId id="2147483694" r:id="rId7"/>
    <p:sldLayoutId id="2147483706" r:id="rId8"/>
    <p:sldLayoutId id="2147483707" r:id="rId9"/>
    <p:sldLayoutId id="2147483708" r:id="rId10"/>
    <p:sldLayoutId id="2147483716" r:id="rId11"/>
    <p:sldLayoutId id="2147483717" r:id="rId12"/>
    <p:sldLayoutId id="2147483729" r:id="rId13"/>
    <p:sldLayoutId id="2147483730" r:id="rId14"/>
    <p:sldLayoutId id="2147483731" r:id="rId15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google.com/map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</a:rPr>
              <a:t>Training M</a:t>
            </a:r>
            <a:r>
              <a:rPr lang="en-US" sz="3600" dirty="0" smtClean="0">
                <a:solidFill>
                  <a:srgbClr val="0070C0"/>
                </a:solidFill>
              </a:rPr>
              <a:t>odule </a:t>
            </a:r>
            <a:r>
              <a:rPr lang="en-US" sz="3600" dirty="0" smtClean="0">
                <a:solidFill>
                  <a:srgbClr val="0070C0"/>
                </a:solidFill>
              </a:rPr>
              <a:t>4</a:t>
            </a:r>
            <a:endParaRPr lang="en-US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it-IT" dirty="0"/>
              <a:t>Calculating the assessment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criteria </a:t>
            </a:r>
            <a:r>
              <a:rPr lang="it-IT" sz="3200" dirty="0" smtClean="0"/>
              <a:t>of</a:t>
            </a:r>
          </a:p>
          <a:p>
            <a:pPr marL="0" indent="0">
              <a:buNone/>
            </a:pPr>
            <a:r>
              <a:rPr lang="it-IT" sz="3200" dirty="0" smtClean="0"/>
              <a:t>SNTool </a:t>
            </a:r>
            <a:r>
              <a:rPr lang="it-IT" sz="3200" dirty="0"/>
              <a:t>– </a:t>
            </a:r>
            <a:r>
              <a:rPr lang="it-IT" sz="3200" dirty="0" smtClean="0"/>
              <a:t>Neighbourhood </a:t>
            </a:r>
            <a:r>
              <a:rPr lang="it-IT" sz="3200" dirty="0"/>
              <a:t>Scale</a:t>
            </a: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78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5795" y="851757"/>
            <a:ext cx="8678203" cy="227379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dirty="0" smtClean="0">
                <a:cs typeface="Calibri" panose="020F0502020204030204" pitchFamily="34" charset="0"/>
              </a:rPr>
              <a:t>In an existing neighborhood, there </a:t>
            </a:r>
            <a:r>
              <a:rPr lang="en-US" sz="2000" dirty="0">
                <a:cs typeface="Calibri" panose="020F0502020204030204" pitchFamily="34" charset="0"/>
              </a:rPr>
              <a:t>are </a:t>
            </a:r>
            <a:r>
              <a:rPr lang="en-US" sz="2000" dirty="0" smtClean="0">
                <a:cs typeface="Calibri" panose="020F0502020204030204" pitchFamily="34" charset="0"/>
              </a:rPr>
              <a:t>16 residential buildings with a total of 614 residents, 1</a:t>
            </a:r>
            <a:r>
              <a:rPr lang="el-GR" sz="2000" dirty="0" smtClean="0">
                <a:cs typeface="Calibri" panose="020F0502020204030204" pitchFamily="34" charset="0"/>
              </a:rPr>
              <a:t>0</a:t>
            </a:r>
            <a:r>
              <a:rPr lang="en-US" sz="2000" dirty="0" smtClean="0">
                <a:cs typeface="Calibri" panose="020F0502020204030204" pitchFamily="34" charset="0"/>
              </a:rPr>
              <a:t> </a:t>
            </a:r>
            <a:r>
              <a:rPr lang="en-US" sz="2000" dirty="0">
                <a:cs typeface="Calibri" panose="020F0502020204030204" pitchFamily="34" charset="0"/>
              </a:rPr>
              <a:t>single </a:t>
            </a:r>
            <a:r>
              <a:rPr lang="en-US" sz="2000" dirty="0" smtClean="0">
                <a:cs typeface="Calibri" panose="020F0502020204030204" pitchFamily="34" charset="0"/>
              </a:rPr>
              <a:t>houses</a:t>
            </a:r>
            <a:r>
              <a:rPr lang="el-GR" sz="2000" dirty="0" smtClean="0">
                <a:cs typeface="Calibri" panose="020F0502020204030204" pitchFamily="34" charset="0"/>
              </a:rPr>
              <a:t> w</a:t>
            </a:r>
            <a:r>
              <a:rPr lang="en-US" sz="2000" dirty="0" err="1" smtClean="0">
                <a:cs typeface="Calibri" panose="020F0502020204030204" pitchFamily="34" charset="0"/>
              </a:rPr>
              <a:t>i</a:t>
            </a:r>
            <a:r>
              <a:rPr lang="el-GR" sz="2000" dirty="0" smtClean="0">
                <a:cs typeface="Calibri" panose="020F0502020204030204" pitchFamily="34" charset="0"/>
              </a:rPr>
              <a:t>th three-</a:t>
            </a:r>
            <a:r>
              <a:rPr lang="en-US" sz="2000" dirty="0" smtClean="0">
                <a:cs typeface="Calibri" panose="020F0502020204030204" pitchFamily="34" charset="0"/>
              </a:rPr>
              <a:t>member families and 5 </a:t>
            </a:r>
            <a:r>
              <a:rPr lang="en-US" sz="2000" dirty="0">
                <a:cs typeface="Calibri" panose="020F0502020204030204" pitchFamily="34" charset="0"/>
              </a:rPr>
              <a:t>single houses </a:t>
            </a:r>
            <a:r>
              <a:rPr lang="en-US" sz="2000" dirty="0" smtClean="0">
                <a:cs typeface="Calibri" panose="020F0502020204030204" pitchFamily="34" charset="0"/>
              </a:rPr>
              <a:t>with four-member families. There is one public school, one supermarket and one pharmacy line and </a:t>
            </a:r>
            <a:r>
              <a:rPr lang="en-US" sz="2000" smtClean="0">
                <a:cs typeface="Calibri" panose="020F0502020204030204" pitchFamily="34" charset="0"/>
              </a:rPr>
              <a:t>one pharmacy, </a:t>
            </a:r>
            <a:r>
              <a:rPr lang="en-US" sz="2000" dirty="0" smtClean="0">
                <a:cs typeface="Calibri" panose="020F0502020204030204" pitchFamily="34" charset="0"/>
              </a:rPr>
              <a:t>as shown in the figure below. </a:t>
            </a: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 smtClean="0">
              <a:cs typeface="Calibri" panose="020F0502020204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2200" dirty="0">
              <a:cs typeface="Calibri" panose="020F0502020204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1200" dirty="0" smtClean="0">
              <a:cs typeface="Calibri" panose="020F0502020204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endParaRPr lang="en-US" sz="1200" dirty="0" smtClean="0"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i="1" dirty="0" smtClean="0">
                <a:cs typeface="Calibri" panose="020F0502020204030204" pitchFamily="34" charset="0"/>
              </a:rPr>
              <a:t>Available data</a:t>
            </a:r>
            <a:r>
              <a:rPr lang="en-US" sz="2000" i="1" dirty="0">
                <a:cs typeface="Calibri" panose="020F0502020204030204" pitchFamily="34" charset="0"/>
              </a:rPr>
              <a:t>: </a:t>
            </a:r>
            <a:r>
              <a:rPr lang="en-US" sz="2000" dirty="0">
                <a:cs typeface="Calibri" panose="020F0502020204030204" pitchFamily="34" charset="0"/>
              </a:rPr>
              <a:t>The </a:t>
            </a:r>
            <a:r>
              <a:rPr lang="en-US" sz="2000" b="1" dirty="0" smtClean="0">
                <a:cs typeface="Calibri" panose="020F0502020204030204" pitchFamily="34" charset="0"/>
              </a:rPr>
              <a:t>walking distance </a:t>
            </a:r>
            <a:r>
              <a:rPr lang="en-US" sz="2000" dirty="0" smtClean="0">
                <a:cs typeface="Calibri" panose="020F0502020204030204" pitchFamily="34" charset="0"/>
              </a:rPr>
              <a:t>of each building from the stops    </a:t>
            </a:r>
            <a:endParaRPr lang="en-US" sz="2000" dirty="0">
              <a:cs typeface="Calibri" panose="020F0502020204030204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469918" y="4845569"/>
            <a:ext cx="8514080" cy="986842"/>
            <a:chOff x="457200" y="4911969"/>
            <a:chExt cx="8514080" cy="986842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</a:t>
              </a:r>
              <a:r>
                <a:rPr lang="en-US" sz="2000" b="1" dirty="0" smtClean="0"/>
                <a:t>Calculate the percentage </a:t>
              </a:r>
              <a:r>
                <a:rPr lang="en-US" sz="2000" b="1" dirty="0"/>
                <a:t>of inhabitants that are within 500 meters</a:t>
              </a:r>
            </a:p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                walking </a:t>
              </a:r>
              <a:r>
                <a:rPr lang="en-US" sz="2000" b="1" dirty="0"/>
                <a:t>distance of at least one public </a:t>
              </a:r>
              <a:r>
                <a:rPr lang="en-US" sz="2000" b="1" dirty="0" smtClean="0"/>
                <a:t>transportation stop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797785"/>
              </p:ext>
            </p:extLst>
          </p:nvPr>
        </p:nvGraphicFramePr>
        <p:xfrm>
          <a:off x="600888" y="2412008"/>
          <a:ext cx="4830042" cy="1468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73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7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Transport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Frequency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Line</a:t>
                      </a:r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Municipal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Every hour</a:t>
                      </a:r>
                    </a:p>
                    <a:p>
                      <a:r>
                        <a:rPr lang="en-US" sz="1200" dirty="0" smtClean="0"/>
                        <a:t>Monday to Friday: 6:30 – 20:30</a:t>
                      </a:r>
                    </a:p>
                    <a:p>
                      <a:r>
                        <a:rPr lang="en-US" sz="1200" dirty="0" smtClean="0"/>
                        <a:t>Saturday: 8:00 – 18:30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Public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Monday to Friday: 5:30 – 24:00 every 15min</a:t>
                      </a:r>
                    </a:p>
                    <a:p>
                      <a:r>
                        <a:rPr lang="en-US" sz="1200" dirty="0" smtClean="0"/>
                        <a:t>Weekend: 6:30 – 24:00 every 30 min</a:t>
                      </a:r>
                      <a:endParaRPr lang="el-G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4" name="Flowchart: Process 13"/>
          <p:cNvSpPr/>
          <p:nvPr/>
        </p:nvSpPr>
        <p:spPr>
          <a:xfrm>
            <a:off x="4633174" y="3116266"/>
            <a:ext cx="684000" cy="51955"/>
          </a:xfrm>
          <a:prstGeom prst="flowChartProcess">
            <a:avLst/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5" name="Flowchart: Process 14"/>
          <p:cNvSpPr/>
          <p:nvPr/>
        </p:nvSpPr>
        <p:spPr>
          <a:xfrm>
            <a:off x="4644897" y="3588274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8" name="Group 7"/>
          <p:cNvGrpSpPr/>
          <p:nvPr/>
        </p:nvGrpSpPr>
        <p:grpSpPr>
          <a:xfrm>
            <a:off x="6130188" y="2291854"/>
            <a:ext cx="2743438" cy="1865538"/>
            <a:chOff x="6130188" y="2291854"/>
            <a:chExt cx="2743438" cy="186553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30188" y="2291854"/>
              <a:ext cx="2743438" cy="186553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7554141" y="3419507"/>
              <a:ext cx="695482" cy="2308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36000" rIns="36000" rtlCol="0">
              <a:spAutoFit/>
            </a:bodyPr>
            <a:lstStyle/>
            <a:p>
              <a:pPr algn="ctr"/>
              <a:r>
                <a:rPr lang="en-US" sz="900" dirty="0" smtClean="0">
                  <a:latin typeface="Arial Narrow" panose="020B0606020202030204" pitchFamily="34" charset="0"/>
                </a:rPr>
                <a:t>Neighborhood</a:t>
              </a:r>
              <a:endParaRPr lang="el-GR" sz="9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244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9189" y="5053178"/>
            <a:ext cx="80185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All residential buildings are within 500 meters walking </a:t>
            </a:r>
            <a:r>
              <a:rPr lang="en-US" dirty="0">
                <a:solidFill>
                  <a:prstClr val="black"/>
                </a:solidFill>
                <a:cs typeface="Calibri" panose="020F0502020204030204" pitchFamily="34" charset="0"/>
              </a:rPr>
              <a:t>distance of at least one public transportation stop, with daily total service frequency of at least 20 </a:t>
            </a:r>
            <a:r>
              <a:rPr lang="en-US" dirty="0" smtClean="0">
                <a:solidFill>
                  <a:prstClr val="black"/>
                </a:solidFill>
                <a:cs typeface="Calibri" panose="020F0502020204030204" pitchFamily="34" charset="0"/>
              </a:rPr>
              <a:t>trips.</a:t>
            </a:r>
            <a:endParaRPr lang="en-US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7643536" y="822861"/>
            <a:ext cx="140839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Steps 1 -2</a:t>
            </a:r>
            <a:endParaRPr lang="el-GR" sz="2400" dirty="0"/>
          </a:p>
        </p:txBody>
      </p:sp>
      <p:grpSp>
        <p:nvGrpSpPr>
          <p:cNvPr id="4" name="Group 3"/>
          <p:cNvGrpSpPr/>
          <p:nvPr/>
        </p:nvGrpSpPr>
        <p:grpSpPr>
          <a:xfrm>
            <a:off x="1718644" y="1393093"/>
            <a:ext cx="5056628" cy="3442371"/>
            <a:chOff x="1718644" y="1393093"/>
            <a:chExt cx="5056628" cy="3442371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718644" y="1393093"/>
              <a:ext cx="5056628" cy="3442371"/>
            </a:xfrm>
            <a:prstGeom prst="rect">
              <a:avLst/>
            </a:prstGeom>
          </p:spPr>
        </p:pic>
        <p:sp>
          <p:nvSpPr>
            <p:cNvPr id="3" name="TextBox 2"/>
            <p:cNvSpPr txBox="1"/>
            <p:nvPr/>
          </p:nvSpPr>
          <p:spPr>
            <a:xfrm>
              <a:off x="2304757" y="2404376"/>
              <a:ext cx="1141828" cy="40011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000" b="1" dirty="0" smtClean="0">
                  <a:latin typeface="Arial Narrow" panose="020B0606020202030204" pitchFamily="34" charset="0"/>
                </a:rPr>
                <a:t>Calculate </a:t>
              </a:r>
            </a:p>
            <a:p>
              <a:r>
                <a:rPr lang="en-US" sz="1000" b="1" dirty="0" smtClean="0">
                  <a:latin typeface="Arial Narrow" panose="020B0606020202030204" pitchFamily="34" charset="0"/>
                </a:rPr>
                <a:t>walking distances</a:t>
              </a:r>
              <a:endParaRPr lang="el-GR" sz="1000" b="1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2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9232" y="4653638"/>
            <a:ext cx="2092568" cy="1383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3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327621" y="1104014"/>
            <a:ext cx="79996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US" sz="2000" b="1" dirty="0" smtClean="0"/>
              <a:t>number of residents in the selected residential buildings </a:t>
            </a:r>
            <a:r>
              <a:rPr lang="en-US" sz="2000" dirty="0" smtClean="0">
                <a:cs typeface="Calibri" panose="020F0502020204030204" pitchFamily="34" charset="0"/>
              </a:rPr>
              <a:t>in the neighborhood </a:t>
            </a:r>
            <a:endParaRPr lang="en-US" sz="2000" dirty="0">
              <a:cs typeface="Calibri" panose="020F0502020204030204" pitchFamily="34" charset="0"/>
            </a:endParaRPr>
          </a:p>
          <a:p>
            <a:pPr marL="457200" lvl="0" indent="-457200">
              <a:buFont typeface="+mj-lt"/>
              <a:buAutoNum type="arabicPeriod" startAt="2"/>
            </a:pP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654157" y="1962521"/>
            <a:ext cx="43829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200" dirty="0" smtClean="0">
                <a:cs typeface="Calibri" panose="020F0502020204030204" pitchFamily="34" charset="0"/>
              </a:rPr>
              <a:t>(</a:t>
            </a:r>
            <a:r>
              <a:rPr lang="en-US" sz="2200" dirty="0" smtClean="0">
                <a:cs typeface="Calibri" panose="020F0502020204030204" pitchFamily="34" charset="0"/>
              </a:rPr>
              <a:t>10 * 3 </a:t>
            </a:r>
            <a:r>
              <a:rPr lang="el-GR" sz="2200" dirty="0" smtClean="0">
                <a:cs typeface="Calibri" panose="020F0502020204030204" pitchFamily="34" charset="0"/>
              </a:rPr>
              <a:t>+</a:t>
            </a:r>
            <a:r>
              <a:rPr lang="en-US" sz="2200" dirty="0" smtClean="0">
                <a:cs typeface="Calibri" panose="020F0502020204030204" pitchFamily="34" charset="0"/>
              </a:rPr>
              <a:t> 5 * 4 </a:t>
            </a:r>
            <a:r>
              <a:rPr lang="el-GR" sz="2200" dirty="0" smtClean="0">
                <a:cs typeface="Calibri" panose="020F0502020204030204" pitchFamily="34" charset="0"/>
              </a:rPr>
              <a:t>+</a:t>
            </a:r>
            <a:r>
              <a:rPr lang="en-US" sz="2200" dirty="0" smtClean="0">
                <a:cs typeface="Calibri" panose="020F0502020204030204" pitchFamily="34" charset="0"/>
              </a:rPr>
              <a:t> 614</a:t>
            </a:r>
            <a:r>
              <a:rPr lang="el-GR" sz="2200" dirty="0" smtClean="0">
                <a:cs typeface="Calibri" panose="020F0502020204030204" pitchFamily="34" charset="0"/>
              </a:rPr>
              <a:t>) </a:t>
            </a:r>
            <a:r>
              <a:rPr lang="el-GR" sz="2200" dirty="0">
                <a:cs typeface="Calibri" panose="020F0502020204030204" pitchFamily="34" charset="0"/>
              </a:rPr>
              <a:t>= </a:t>
            </a:r>
            <a:r>
              <a:rPr lang="en-US" sz="2200" b="1" dirty="0" smtClean="0">
                <a:cs typeface="Calibri" panose="020F0502020204030204" pitchFamily="34" charset="0"/>
              </a:rPr>
              <a:t>664</a:t>
            </a:r>
            <a:r>
              <a:rPr lang="el-GR" sz="2200" dirty="0" smtClean="0">
                <a:cs typeface="Calibri" panose="020F0502020204030204" pitchFamily="34" charset="0"/>
              </a:rPr>
              <a:t> </a:t>
            </a:r>
            <a:r>
              <a:rPr lang="en-US" sz="2200" dirty="0" smtClean="0">
                <a:cs typeface="Calibri" panose="020F0502020204030204" pitchFamily="34" charset="0"/>
              </a:rPr>
              <a:t>residents</a:t>
            </a:r>
            <a:endParaRPr lang="el-GR" sz="2200" baseline="-25000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87419" y="2522993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sp>
        <p:nvSpPr>
          <p:cNvPr id="30" name="Rectangle 29"/>
          <p:cNvSpPr/>
          <p:nvPr/>
        </p:nvSpPr>
        <p:spPr>
          <a:xfrm>
            <a:off x="347044" y="2721427"/>
            <a:ext cx="77403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US" sz="2000" b="1" dirty="0" smtClean="0"/>
              <a:t>total </a:t>
            </a:r>
            <a:r>
              <a:rPr lang="en-US" sz="2000" b="1" dirty="0"/>
              <a:t>number of residents in </a:t>
            </a:r>
            <a:r>
              <a:rPr lang="en-US" sz="2000" b="1" dirty="0" smtClean="0"/>
              <a:t>all residential </a:t>
            </a:r>
            <a:r>
              <a:rPr lang="en-US" sz="2000" b="1" dirty="0"/>
              <a:t>buildings </a:t>
            </a:r>
            <a:r>
              <a:rPr lang="en-US" sz="2000" dirty="0">
                <a:cs typeface="Calibri" panose="020F0502020204030204" pitchFamily="34" charset="0"/>
              </a:rPr>
              <a:t>in the neighborhood </a:t>
            </a: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066623" y="3978848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5</a:t>
            </a:r>
            <a:endParaRPr lang="el-GR" sz="2400" dirty="0"/>
          </a:p>
        </p:txBody>
      </p:sp>
      <p:sp>
        <p:nvSpPr>
          <p:cNvPr id="6" name="Rectangle 5"/>
          <p:cNvSpPr/>
          <p:nvPr/>
        </p:nvSpPr>
        <p:spPr>
          <a:xfrm>
            <a:off x="347044" y="4069629"/>
            <a:ext cx="7908258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/>
              <a:t>Calculate the percentage of inhabitants that are within 500 meters</a:t>
            </a:r>
          </a:p>
          <a:p>
            <a:pPr>
              <a:spcAft>
                <a:spcPts val="600"/>
              </a:spcAft>
            </a:pPr>
            <a:r>
              <a:rPr lang="en-US" sz="2000" b="1" dirty="0" smtClean="0"/>
              <a:t>walking </a:t>
            </a:r>
            <a:r>
              <a:rPr lang="en-US" sz="2000" b="1" dirty="0"/>
              <a:t>distance of at least one public transportation stop</a:t>
            </a:r>
            <a:endParaRPr lang="el-GR" sz="2000" dirty="0"/>
          </a:p>
        </p:txBody>
      </p:sp>
      <p:sp>
        <p:nvSpPr>
          <p:cNvPr id="32" name="Rectangle 31"/>
          <p:cNvSpPr/>
          <p:nvPr/>
        </p:nvSpPr>
        <p:spPr>
          <a:xfrm>
            <a:off x="1654157" y="3465188"/>
            <a:ext cx="438299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200" dirty="0" smtClean="0">
                <a:cs typeface="Calibri" panose="020F0502020204030204" pitchFamily="34" charset="0"/>
              </a:rPr>
              <a:t>(</a:t>
            </a:r>
            <a:r>
              <a:rPr lang="en-US" sz="2200" dirty="0" smtClean="0">
                <a:cs typeface="Calibri" panose="020F0502020204030204" pitchFamily="34" charset="0"/>
              </a:rPr>
              <a:t>10 * 3 </a:t>
            </a:r>
            <a:r>
              <a:rPr lang="el-GR" sz="2200" dirty="0" smtClean="0">
                <a:cs typeface="Calibri" panose="020F0502020204030204" pitchFamily="34" charset="0"/>
              </a:rPr>
              <a:t>+</a:t>
            </a:r>
            <a:r>
              <a:rPr lang="en-US" sz="2200" dirty="0" smtClean="0">
                <a:cs typeface="Calibri" panose="020F0502020204030204" pitchFamily="34" charset="0"/>
              </a:rPr>
              <a:t> 5 * 4 </a:t>
            </a:r>
            <a:r>
              <a:rPr lang="el-GR" sz="2200" dirty="0" smtClean="0">
                <a:cs typeface="Calibri" panose="020F0502020204030204" pitchFamily="34" charset="0"/>
              </a:rPr>
              <a:t>+</a:t>
            </a:r>
            <a:r>
              <a:rPr lang="en-US" sz="2200" dirty="0" smtClean="0">
                <a:cs typeface="Calibri" panose="020F0502020204030204" pitchFamily="34" charset="0"/>
              </a:rPr>
              <a:t> 614</a:t>
            </a:r>
            <a:r>
              <a:rPr lang="el-GR" sz="2200" dirty="0" smtClean="0">
                <a:cs typeface="Calibri" panose="020F0502020204030204" pitchFamily="34" charset="0"/>
              </a:rPr>
              <a:t>) </a:t>
            </a:r>
            <a:r>
              <a:rPr lang="el-GR" sz="2200" dirty="0">
                <a:cs typeface="Calibri" panose="020F0502020204030204" pitchFamily="34" charset="0"/>
              </a:rPr>
              <a:t>= </a:t>
            </a:r>
            <a:r>
              <a:rPr lang="en-US" sz="2200" b="1" dirty="0" smtClean="0">
                <a:cs typeface="Calibri" panose="020F0502020204030204" pitchFamily="34" charset="0"/>
              </a:rPr>
              <a:t>664</a:t>
            </a:r>
            <a:r>
              <a:rPr lang="el-GR" sz="2200" dirty="0" smtClean="0">
                <a:cs typeface="Calibri" panose="020F0502020204030204" pitchFamily="34" charset="0"/>
              </a:rPr>
              <a:t> </a:t>
            </a:r>
            <a:r>
              <a:rPr lang="en-US" sz="2200" dirty="0" smtClean="0">
                <a:cs typeface="Calibri" panose="020F0502020204030204" pitchFamily="34" charset="0"/>
              </a:rPr>
              <a:t>residents</a:t>
            </a:r>
            <a:endParaRPr lang="el-GR" sz="2200" baseline="-25000" dirty="0">
              <a:cs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950029" y="5243864"/>
            <a:ext cx="17252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cs typeface="Calibri" panose="020F0502020204030204" pitchFamily="34" charset="0"/>
              </a:rPr>
              <a:t>664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en-US" sz="2200" dirty="0">
                <a:cs typeface="Calibri" panose="020F0502020204030204" pitchFamily="34" charset="0"/>
              </a:rPr>
              <a:t>residents</a:t>
            </a:r>
            <a:endParaRPr lang="en-US" sz="2200" u="sng" baseline="-25000" dirty="0"/>
          </a:p>
        </p:txBody>
      </p:sp>
      <p:sp>
        <p:nvSpPr>
          <p:cNvPr id="34" name="TextBox 33"/>
          <p:cNvSpPr txBox="1"/>
          <p:nvPr/>
        </p:nvSpPr>
        <p:spPr>
          <a:xfrm>
            <a:off x="3439908" y="5243864"/>
            <a:ext cx="172521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cs typeface="Calibri" panose="020F0502020204030204" pitchFamily="34" charset="0"/>
              </a:rPr>
              <a:t>664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en-US" sz="2200" dirty="0">
                <a:cs typeface="Calibri" panose="020F0502020204030204" pitchFamily="34" charset="0"/>
              </a:rPr>
              <a:t>residents</a:t>
            </a:r>
            <a:endParaRPr lang="en-US" sz="2200" u="sng" baseline="30000" dirty="0"/>
          </a:p>
        </p:txBody>
      </p:sp>
      <p:sp>
        <p:nvSpPr>
          <p:cNvPr id="35" name="Rectangle 34"/>
          <p:cNvSpPr/>
          <p:nvPr/>
        </p:nvSpPr>
        <p:spPr>
          <a:xfrm>
            <a:off x="6847863" y="5168254"/>
            <a:ext cx="1830266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Double Bracket 35"/>
          <p:cNvSpPr/>
          <p:nvPr/>
        </p:nvSpPr>
        <p:spPr>
          <a:xfrm>
            <a:off x="950029" y="5186998"/>
            <a:ext cx="4348369" cy="485732"/>
          </a:xfrm>
          <a:prstGeom prst="bracketPair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Multiply 36"/>
          <p:cNvSpPr/>
          <p:nvPr/>
        </p:nvSpPr>
        <p:spPr>
          <a:xfrm>
            <a:off x="5347714" y="5235294"/>
            <a:ext cx="301841" cy="417250"/>
          </a:xfrm>
          <a:prstGeom prst="mathMultiply">
            <a:avLst/>
          </a:prstGeom>
          <a:solidFill>
            <a:srgbClr val="C00000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631228" y="5243864"/>
            <a:ext cx="61266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200" dirty="0" smtClean="0"/>
              <a:t>100</a:t>
            </a:r>
            <a:endParaRPr lang="el-GR" sz="2200" dirty="0"/>
          </a:p>
        </p:txBody>
      </p:sp>
      <p:sp>
        <p:nvSpPr>
          <p:cNvPr id="39" name="Equal 38"/>
          <p:cNvSpPr/>
          <p:nvPr/>
        </p:nvSpPr>
        <p:spPr>
          <a:xfrm>
            <a:off x="6286430" y="5283887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0" name="Division 39"/>
          <p:cNvSpPr/>
          <p:nvPr/>
        </p:nvSpPr>
        <p:spPr>
          <a:xfrm>
            <a:off x="2715449" y="5255306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9677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cs typeface="Calibri" panose="020F0502020204030204" pitchFamily="34" charset="0"/>
              </a:rPr>
              <a:t>EXERCISE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14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23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74661" y="1009204"/>
            <a:ext cx="8894911" cy="1050415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>
                <a:cs typeface="Calibri" panose="020F0502020204030204" pitchFamily="34" charset="0"/>
              </a:rPr>
              <a:t>In an existing neighborhood, there are </a:t>
            </a:r>
            <a:r>
              <a:rPr lang="en-US" sz="2000" dirty="0" smtClean="0">
                <a:cs typeface="Calibri" panose="020F0502020204030204" pitchFamily="34" charset="0"/>
              </a:rPr>
              <a:t>2 public transport stops. Consider four-member families in each building. </a:t>
            </a:r>
            <a:endParaRPr lang="en-US" sz="2000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i="1" dirty="0" smtClean="0"/>
          </a:p>
          <a:p>
            <a:pPr marL="0" indent="0">
              <a:buNone/>
            </a:pPr>
            <a:endParaRPr lang="en-US" sz="2000" i="1" dirty="0" smtClean="0"/>
          </a:p>
          <a:p>
            <a:pPr marL="0" indent="0">
              <a:buNone/>
            </a:pPr>
            <a:endParaRPr lang="en-US" sz="2000" i="1" dirty="0"/>
          </a:p>
          <a:p>
            <a:pPr marL="0" indent="0">
              <a:buNone/>
            </a:pPr>
            <a:endParaRPr lang="en-US" sz="2000" i="1" dirty="0" smtClean="0"/>
          </a:p>
          <a:p>
            <a:pPr marL="0" indent="0">
              <a:buNone/>
            </a:pPr>
            <a:endParaRPr lang="en-US" sz="2000" i="1" dirty="0" smtClean="0"/>
          </a:p>
          <a:p>
            <a:pPr marL="0" indent="0" algn="ctr">
              <a:buNone/>
            </a:pPr>
            <a:endParaRPr lang="en-US" sz="2000" i="1" dirty="0"/>
          </a:p>
          <a:p>
            <a:pPr marL="0" indent="0" algn="ctr">
              <a:buNone/>
            </a:pPr>
            <a:endParaRPr lang="en-US" sz="2000" i="1" dirty="0" smtClean="0"/>
          </a:p>
          <a:p>
            <a:pPr marL="0" indent="0" algn="ctr">
              <a:buNone/>
            </a:pPr>
            <a:endParaRPr lang="en-US" sz="2000" i="1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91349" y="3234279"/>
            <a:ext cx="8234039" cy="77285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i="1" dirty="0" smtClean="0">
                <a:cs typeface="Calibri" panose="020F0502020204030204" pitchFamily="34" charset="0"/>
              </a:rPr>
              <a:t>Available data</a:t>
            </a:r>
            <a:r>
              <a:rPr lang="en-US" sz="2000" i="1" dirty="0" smtClean="0">
                <a:cs typeface="Calibri" panose="020F0502020204030204" pitchFamily="34" charset="0"/>
              </a:rPr>
              <a:t>: </a:t>
            </a:r>
            <a:r>
              <a:rPr lang="en-US" sz="2000" dirty="0">
                <a:cs typeface="Calibri" panose="020F0502020204030204" pitchFamily="34" charset="0"/>
              </a:rPr>
              <a:t>The </a:t>
            </a:r>
            <a:r>
              <a:rPr lang="en-US" sz="2000" b="1" dirty="0">
                <a:cs typeface="Calibri" panose="020F0502020204030204" pitchFamily="34" charset="0"/>
              </a:rPr>
              <a:t>walking distance </a:t>
            </a:r>
            <a:r>
              <a:rPr lang="en-US" sz="2000" dirty="0">
                <a:cs typeface="Calibri" panose="020F0502020204030204" pitchFamily="34" charset="0"/>
              </a:rPr>
              <a:t>of each building from the stops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80111"/>
              </p:ext>
            </p:extLst>
          </p:nvPr>
        </p:nvGraphicFramePr>
        <p:xfrm>
          <a:off x="291349" y="1917997"/>
          <a:ext cx="4830042" cy="8280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735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776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Transport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Frequency</a:t>
                      </a:r>
                      <a:endParaRPr lang="el-G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Line</a:t>
                      </a:r>
                      <a:endParaRPr lang="el-G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Public</a:t>
                      </a:r>
                      <a:endParaRPr lang="el-G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Monday to Friday: 5:30 – 24:00 every 15min</a:t>
                      </a:r>
                    </a:p>
                    <a:p>
                      <a:r>
                        <a:rPr lang="en-US" sz="1200" dirty="0" smtClean="0"/>
                        <a:t>Weekend: 6:30 – 24:00 every 30 min</a:t>
                      </a:r>
                      <a:endParaRPr lang="el-GR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Flowchart: Process 12"/>
          <p:cNvSpPr/>
          <p:nvPr/>
        </p:nvSpPr>
        <p:spPr>
          <a:xfrm>
            <a:off x="4347714" y="2454922"/>
            <a:ext cx="684000" cy="51955"/>
          </a:xfrm>
          <a:prstGeom prst="flowChartProcess">
            <a:avLst/>
          </a:prstGeom>
          <a:solidFill>
            <a:srgbClr val="0070C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grpSp>
        <p:nvGrpSpPr>
          <p:cNvPr id="14" name="Group 13"/>
          <p:cNvGrpSpPr/>
          <p:nvPr/>
        </p:nvGrpSpPr>
        <p:grpSpPr>
          <a:xfrm>
            <a:off x="291349" y="4300795"/>
            <a:ext cx="8514080" cy="986842"/>
            <a:chOff x="457200" y="4911969"/>
            <a:chExt cx="8514080" cy="986842"/>
          </a:xfrm>
        </p:grpSpPr>
        <p:sp>
          <p:nvSpPr>
            <p:cNvPr id="15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</a:t>
              </a:r>
              <a:r>
                <a:rPr lang="en-US" sz="2000" b="1" dirty="0" smtClean="0"/>
                <a:t>Calculate the percentage </a:t>
              </a:r>
              <a:r>
                <a:rPr lang="en-US" sz="2000" b="1" dirty="0"/>
                <a:t>of inhabitants that are within 500 meters</a:t>
              </a:r>
            </a:p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                walking </a:t>
              </a:r>
              <a:r>
                <a:rPr lang="en-US" sz="2000" b="1" dirty="0"/>
                <a:t>distance of at least one public </a:t>
              </a:r>
              <a:r>
                <a:rPr lang="en-US" sz="2000" b="1" dirty="0" smtClean="0"/>
                <a:t>transportation stop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938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  <p:sp>
        <p:nvSpPr>
          <p:cNvPr id="16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828" y="820521"/>
            <a:ext cx="5518150" cy="5175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Flowchart: Process 2"/>
          <p:cNvSpPr/>
          <p:nvPr/>
        </p:nvSpPr>
        <p:spPr>
          <a:xfrm>
            <a:off x="2565175" y="890124"/>
            <a:ext cx="2047285" cy="574534"/>
          </a:xfrm>
          <a:prstGeom prst="flowChartProcess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NEIGHBORHOOD</a:t>
            </a:r>
            <a:endParaRPr lang="el-GR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53" y="5227052"/>
            <a:ext cx="575931" cy="58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59984" y="5333759"/>
            <a:ext cx="218675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4"/>
              </a:rPr>
              <a:t>https://</a:t>
            </a:r>
            <a:r>
              <a:rPr lang="en-US" sz="1200" dirty="0" smtClean="0">
                <a:hlinkClick r:id="rId4"/>
              </a:rPr>
              <a:t>www.google.com/maps</a:t>
            </a:r>
            <a:r>
              <a:rPr lang="el-GR" sz="1200" dirty="0" smtClean="0"/>
              <a:t>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85552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03453"/>
              </p:ext>
            </p:extLst>
          </p:nvPr>
        </p:nvGraphicFramePr>
        <p:xfrm>
          <a:off x="487326" y="1504863"/>
          <a:ext cx="8169348" cy="17424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b="1" i="0" dirty="0" smtClean="0"/>
                        <a:t>F.1.1 – PERFORMANCE OF THE PUBLIC TRANSPORT SYSTEM</a:t>
                      </a:r>
                      <a:endParaRPr lang="el-GR" sz="2800" b="1" i="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F. Transportation and Mobility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F.2. Performance of Mobility Service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F.1.1 </a:t>
            </a:r>
            <a:r>
              <a:rPr lang="en-US" sz="2800" dirty="0"/>
              <a:t>– </a:t>
            </a:r>
            <a:r>
              <a:rPr lang="en-US" sz="2800" dirty="0" smtClean="0"/>
              <a:t>PERFORMANCE OF THE PUBLIC TRANSPORT SYSTEM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246" y="3585584"/>
            <a:ext cx="2939508" cy="1962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F.1.1 – PERFORMANCE OF THE PUBLIC TRANSPORT SYSTEM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6745" y="1518754"/>
            <a:ext cx="7510509" cy="4509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9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74DDDF68-CAD3-48F3-BE5C-0D3F441A400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9495" y="972443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  <a:p>
            <a:pPr marL="0" indent="0">
              <a:buNone/>
            </a:pPr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just">
              <a:spcBef>
                <a:spcPts val="480"/>
              </a:spcBef>
              <a:buClr>
                <a:schemeClr val="dk1"/>
              </a:buClr>
              <a:buSzPts val="1100"/>
              <a:buNone/>
            </a:pPr>
            <a:r>
              <a:rPr lang="en-US" sz="2200" dirty="0"/>
              <a:t>Most urban areas are serviced by a public transportation service, but the quality of service, including the density of the route network, scheduling to suit the needs of the local population and affordable fares, vary widely</a:t>
            </a:r>
            <a:r>
              <a:rPr lang="en-US" sz="2200" dirty="0" smtClean="0"/>
              <a:t>.</a:t>
            </a:r>
          </a:p>
          <a:p>
            <a:pPr marL="0" lvl="0" indent="0" algn="just">
              <a:spcBef>
                <a:spcPts val="480"/>
              </a:spcBef>
              <a:buClr>
                <a:schemeClr val="dk1"/>
              </a:buClr>
              <a:buSzPts val="1100"/>
              <a:buNone/>
            </a:pPr>
            <a:endParaRPr lang="en-US" sz="2200" dirty="0"/>
          </a:p>
          <a:p>
            <a:pPr marL="0" indent="0" algn="just">
              <a:spcBef>
                <a:spcPts val="480"/>
              </a:spcBef>
              <a:buClr>
                <a:schemeClr val="dk1"/>
              </a:buClr>
              <a:buSzPts val="1100"/>
              <a:buNone/>
            </a:pPr>
            <a:r>
              <a:rPr lang="en-US" sz="2200" b="1" dirty="0"/>
              <a:t>Public Transport </a:t>
            </a:r>
            <a:r>
              <a:rPr lang="en-US" sz="2200" dirty="0"/>
              <a:t>includes </a:t>
            </a:r>
            <a:r>
              <a:rPr lang="en-US" sz="2200" dirty="0" smtClean="0"/>
              <a:t>metro, bus, minibus</a:t>
            </a:r>
            <a:r>
              <a:rPr lang="el-GR" sz="2200" dirty="0" smtClean="0"/>
              <a:t> and </a:t>
            </a:r>
            <a:r>
              <a:rPr lang="el-GR" sz="2200" dirty="0" err="1" smtClean="0"/>
              <a:t>tram</a:t>
            </a:r>
            <a:r>
              <a:rPr lang="en-US" sz="2200" dirty="0" smtClean="0"/>
              <a:t>. </a:t>
            </a:r>
            <a:r>
              <a:rPr lang="el-GR" sz="2200" dirty="0"/>
              <a:t>O</a:t>
            </a:r>
            <a:r>
              <a:rPr lang="en-US" sz="2200" dirty="0"/>
              <a:t>n average, bus is the dominant mode</a:t>
            </a:r>
            <a:r>
              <a:rPr lang="el-GR" sz="2200" dirty="0"/>
              <a:t> </a:t>
            </a:r>
            <a:r>
              <a:rPr lang="en-US" sz="2200" dirty="0"/>
              <a:t>of transport with a 63% share, </a:t>
            </a:r>
            <a:r>
              <a:rPr lang="el-GR" sz="2200" dirty="0"/>
              <a:t>followed </a:t>
            </a:r>
            <a:r>
              <a:rPr lang="el-GR" sz="2200" dirty="0" err="1"/>
              <a:t>by</a:t>
            </a:r>
            <a:r>
              <a:rPr lang="el-GR" sz="2200" dirty="0"/>
              <a:t> </a:t>
            </a:r>
            <a:r>
              <a:rPr lang="en-US" sz="2200" dirty="0"/>
              <a:t>bus, metro and suburban rail</a:t>
            </a:r>
            <a:r>
              <a:rPr lang="el-GR" sz="2200" dirty="0"/>
              <a:t>.</a:t>
            </a:r>
          </a:p>
          <a:p>
            <a:pPr marL="0" lvl="0" indent="0" algn="just">
              <a:spcBef>
                <a:spcPts val="480"/>
              </a:spcBef>
              <a:buClr>
                <a:schemeClr val="dk1"/>
              </a:buClr>
              <a:buSzPts val="1100"/>
              <a:buNone/>
            </a:pP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7" name="Rectangle 6"/>
          <p:cNvSpPr/>
          <p:nvPr/>
        </p:nvSpPr>
        <p:spPr>
          <a:xfrm>
            <a:off x="449495" y="5423222"/>
            <a:ext cx="857021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https://cms.uitp.org/wp/wp-content/uploads/2020/08/UITP_Statistic-Brief_national-PT-stats.pdf</a:t>
            </a:r>
            <a:endParaRPr lang="el-GR" sz="1000" dirty="0"/>
          </a:p>
        </p:txBody>
      </p:sp>
    </p:spTree>
    <p:extLst>
      <p:ext uri="{BB962C8B-B14F-4D97-AF65-F5344CB8AC3E}">
        <p14:creationId xmlns:p14="http://schemas.microsoft.com/office/powerpoint/2010/main" val="1526387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7" name="Tabella 9">
            <a:extLst>
              <a:ext uri="{FF2B5EF4-FFF2-40B4-BE49-F238E27FC236}">
                <a16:creationId xmlns:a16="http://schemas.microsoft.com/office/drawing/2014/main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7167323"/>
              </p:ext>
            </p:extLst>
          </p:nvPr>
        </p:nvGraphicFramePr>
        <p:xfrm>
          <a:off x="457200" y="1970156"/>
          <a:ext cx="8229600" cy="1559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2431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1674993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dirty="0"/>
                        <a:t>Indicator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Data 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800" b="0" i="0" u="none" strike="noStrike" cap="none" dirty="0" smtClean="0">
                          <a:solidFill>
                            <a:schemeClr val="dk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Percentage of inhabitants that are within 400 meters walking distance of at least one public transportation service stop</a:t>
                      </a:r>
                      <a:endParaRPr lang="en-US" sz="1800" u="none" strike="noStrike" cap="none" dirty="0"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effectLst/>
                        </a:rPr>
                        <a:t>%</a:t>
                      </a:r>
                      <a:endParaRPr lang="it-IT" sz="1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Metered </a:t>
                      </a:r>
                      <a:r>
                        <a:rPr lang="en-GB" dirty="0" smtClean="0">
                          <a:solidFill>
                            <a:schemeClr val="tx1"/>
                          </a:solidFill>
                        </a:rPr>
                        <a:t>data</a:t>
                      </a:r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870012" y="3850653"/>
            <a:ext cx="7816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For </a:t>
            </a:r>
            <a:r>
              <a:rPr lang="en-US" dirty="0"/>
              <a:t>the calculation of the indicator </a:t>
            </a:r>
            <a:r>
              <a:rPr lang="el-GR" dirty="0" smtClean="0"/>
              <a:t>the following are </a:t>
            </a:r>
            <a:r>
              <a:rPr lang="en-US" dirty="0" smtClean="0"/>
              <a:t>considered</a:t>
            </a:r>
            <a:r>
              <a:rPr lang="el-GR" dirty="0" smtClean="0"/>
              <a:t>:</a:t>
            </a:r>
          </a:p>
          <a:p>
            <a:r>
              <a:rPr lang="el-GR" dirty="0" smtClean="0"/>
              <a:t> - </a:t>
            </a:r>
            <a:r>
              <a:rPr lang="en-US" dirty="0" smtClean="0"/>
              <a:t>only </a:t>
            </a:r>
            <a:r>
              <a:rPr lang="en-US" dirty="0"/>
              <a:t>residents </a:t>
            </a:r>
            <a:r>
              <a:rPr lang="el-GR" dirty="0" smtClean="0"/>
              <a:t>of the neighborhood </a:t>
            </a:r>
            <a:r>
              <a:rPr lang="en-US" dirty="0" smtClean="0"/>
              <a:t>and </a:t>
            </a:r>
            <a:r>
              <a:rPr lang="en-US" dirty="0"/>
              <a:t>not working people in the </a:t>
            </a:r>
            <a:r>
              <a:rPr lang="en-US" dirty="0" smtClean="0"/>
              <a:t>area</a:t>
            </a:r>
            <a:endParaRPr lang="el-GR" dirty="0" smtClean="0"/>
          </a:p>
          <a:p>
            <a:r>
              <a:rPr lang="el-GR" dirty="0" smtClean="0"/>
              <a:t> - </a:t>
            </a:r>
            <a:r>
              <a:rPr lang="en-US" dirty="0" smtClean="0"/>
              <a:t>a </a:t>
            </a:r>
            <a:r>
              <a:rPr lang="en-US" dirty="0"/>
              <a:t>stop must have a daily total service frequency of at least 20 </a:t>
            </a:r>
            <a:r>
              <a:rPr lang="en-US" dirty="0" smtClean="0"/>
              <a:t>trips</a:t>
            </a:r>
            <a:endParaRPr lang="el-GR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01512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870012" y="4874718"/>
            <a:ext cx="7962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The calculation of walking distance between building entrance and transport stop can be performed by in situ measurements of by using maps. </a:t>
            </a:r>
            <a:endParaRPr lang="en-US" dirty="0"/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56257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85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7932" y="6585592"/>
            <a:ext cx="2133600" cy="272408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31" name="Segnaposto contenuto 2">
            <a:extLst>
              <a:ext uri="{FF2B5EF4-FFF2-40B4-BE49-F238E27FC236}">
                <a16:creationId xmlns:a16="http://schemas.microsoft.com/office/drawing/2014/main" id="{D5895802-6A43-49C0-8782-40B7CDA1B57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8322" y="98291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INTENT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Estimate the </a:t>
            </a:r>
            <a:r>
              <a:rPr lang="en-US" sz="2400" dirty="0"/>
              <a:t>performance of the </a:t>
            </a:r>
            <a:r>
              <a:rPr lang="en-US" sz="2400" dirty="0" smtClean="0"/>
              <a:t>public / municipal transportation </a:t>
            </a:r>
            <a:r>
              <a:rPr lang="en-US" sz="2400" dirty="0"/>
              <a:t>system</a:t>
            </a:r>
            <a:endParaRPr lang="it-IT" sz="2400" dirty="0"/>
          </a:p>
        </p:txBody>
      </p:sp>
      <p:pic>
        <p:nvPicPr>
          <p:cNvPr id="7" name="Google Shape;47;p3" descr="Image result for public transport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114101" y="2866129"/>
            <a:ext cx="6940631" cy="2438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3540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32609" y="2529724"/>
            <a:ext cx="8678781" cy="2512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</a:pPr>
            <a:r>
              <a:rPr lang="en-US" dirty="0"/>
              <a:t>In the </a:t>
            </a:r>
            <a:r>
              <a:rPr lang="en-US" dirty="0" smtClean="0"/>
              <a:t>calculation </a:t>
            </a:r>
            <a:r>
              <a:rPr lang="en-US" dirty="0"/>
              <a:t>the </a:t>
            </a:r>
            <a:r>
              <a:rPr lang="en-US" dirty="0" smtClean="0"/>
              <a:t>followings should be </a:t>
            </a:r>
            <a:r>
              <a:rPr lang="en-US" dirty="0"/>
              <a:t>considered: </a:t>
            </a:r>
            <a:endParaRPr lang="en-US" dirty="0" smtClean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 smtClean="0"/>
              <a:t>Bus</a:t>
            </a:r>
            <a:endParaRPr lang="el-GR" dirty="0" smtClean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 smtClean="0"/>
              <a:t>metro </a:t>
            </a:r>
            <a:endParaRPr lang="el-GR" dirty="0" smtClean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l-GR" dirty="0" smtClean="0"/>
              <a:t>tram</a:t>
            </a:r>
            <a:endParaRPr lang="el-GR" dirty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dirty="0" smtClean="0"/>
              <a:t>suburban rail</a:t>
            </a:r>
            <a:endParaRPr lang="en-US" dirty="0"/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926592"/>
            <a:ext cx="8418576" cy="6088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BOUNDARY </a:t>
            </a: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&amp; SCOPE</a:t>
            </a: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32610" y="1519246"/>
            <a:ext cx="81745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The assessment boundary </a:t>
            </a:r>
            <a:r>
              <a:rPr lang="en-US" sz="2400" dirty="0" smtClean="0"/>
              <a:t>includes the whole neighborhood.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406278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24780"/>
            <a:ext cx="8777025" cy="3196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are </a:t>
            </a: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following:</a:t>
            </a:r>
            <a:r>
              <a:rPr lang="en-US" sz="2200" dirty="0"/>
              <a:t> </a:t>
            </a:r>
            <a:endParaRPr lang="it-IT" sz="2200" dirty="0"/>
          </a:p>
          <a:p>
            <a:pPr marL="457200" indent="-457200">
              <a:lnSpc>
                <a:spcPct val="12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l-GR" sz="2200" dirty="0" smtClean="0"/>
              <a:t>Locate the </a:t>
            </a:r>
            <a:r>
              <a:rPr lang="en-US" sz="2200" b="1" dirty="0" smtClean="0"/>
              <a:t>public/municipal transport </a:t>
            </a:r>
            <a:r>
              <a:rPr lang="el-GR" sz="2200" b="1" dirty="0"/>
              <a:t>stops </a:t>
            </a:r>
            <a:r>
              <a:rPr lang="el-GR" sz="2200" dirty="0"/>
              <a:t>with </a:t>
            </a:r>
            <a:r>
              <a:rPr lang="en-US" sz="2200" dirty="0"/>
              <a:t>daily </a:t>
            </a:r>
            <a:r>
              <a:rPr lang="en-US" sz="2200" dirty="0" smtClean="0"/>
              <a:t>frequency </a:t>
            </a:r>
            <a:r>
              <a:rPr lang="en-US" sz="2200" dirty="0"/>
              <a:t>of at least 20 </a:t>
            </a:r>
            <a:r>
              <a:rPr lang="en-US" sz="2200" dirty="0" smtClean="0"/>
              <a:t>trips, that serve the residential buildings of the neighborhood</a:t>
            </a:r>
            <a:endParaRPr lang="el-GR" sz="2200" dirty="0" smtClean="0"/>
          </a:p>
          <a:p>
            <a:pPr marL="457200" indent="-457200">
              <a:lnSpc>
                <a:spcPct val="12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l-GR" sz="2200" dirty="0" smtClean="0"/>
              <a:t>Locate all the </a:t>
            </a:r>
            <a:r>
              <a:rPr lang="el-GR" sz="2200" b="1" dirty="0" smtClean="0"/>
              <a:t>residential buildings </a:t>
            </a:r>
            <a:r>
              <a:rPr lang="el-GR" sz="2200" dirty="0" smtClean="0"/>
              <a:t>in the </a:t>
            </a:r>
            <a:r>
              <a:rPr lang="en-US" sz="2200" dirty="0"/>
              <a:t>neighborhood </a:t>
            </a:r>
            <a:r>
              <a:rPr lang="el-GR" sz="2200" dirty="0" smtClean="0"/>
              <a:t>with a walking distance from their entrance to at least one of the located stops up </a:t>
            </a:r>
            <a:r>
              <a:rPr lang="el-GR" sz="2200" dirty="0" err="1" smtClean="0"/>
              <a:t>to</a:t>
            </a:r>
            <a:r>
              <a:rPr lang="el-GR" sz="2200" dirty="0" smtClean="0"/>
              <a:t> </a:t>
            </a:r>
            <a:r>
              <a:rPr lang="en-US" sz="2200" dirty="0" smtClean="0"/>
              <a:t>4</a:t>
            </a:r>
            <a:r>
              <a:rPr lang="el-GR" sz="2200" dirty="0" smtClean="0"/>
              <a:t>00 </a:t>
            </a:r>
            <a:r>
              <a:rPr lang="el-GR" sz="2200" dirty="0" err="1" smtClean="0"/>
              <a:t>meters</a:t>
            </a:r>
            <a:r>
              <a:rPr lang="el-GR" sz="2200" dirty="0" smtClean="0"/>
              <a:t> </a:t>
            </a:r>
          </a:p>
          <a:p>
            <a:pPr marL="457200" indent="-457200">
              <a:lnSpc>
                <a:spcPct val="12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l-GR" sz="2200" dirty="0" smtClean="0"/>
              <a:t>Calculate the </a:t>
            </a:r>
            <a:r>
              <a:rPr lang="en-GB" sz="2200" b="1" dirty="0"/>
              <a:t>occupants of the selected </a:t>
            </a:r>
            <a:r>
              <a:rPr lang="en-GB" sz="2200" b="1" dirty="0" smtClean="0"/>
              <a:t>buildings</a:t>
            </a:r>
            <a:r>
              <a:rPr lang="el-GR" sz="2200" dirty="0" smtClean="0"/>
              <a:t> </a:t>
            </a:r>
          </a:p>
          <a:p>
            <a:pPr marL="457200" indent="-457200">
              <a:lnSpc>
                <a:spcPct val="12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l-GR" sz="2200" dirty="0" smtClean="0"/>
              <a:t>Calculate the </a:t>
            </a:r>
            <a:r>
              <a:rPr lang="en-GB" sz="2200" b="1" dirty="0"/>
              <a:t>total population of the </a:t>
            </a:r>
            <a:r>
              <a:rPr lang="en-GB" sz="2200" b="1" dirty="0" err="1"/>
              <a:t>neighborhood</a:t>
            </a:r>
            <a:r>
              <a:rPr lang="en-GB" sz="2200" b="1" dirty="0"/>
              <a:t> </a:t>
            </a:r>
            <a:endParaRPr lang="el-GR" sz="2200" b="1" dirty="0" smtClean="0"/>
          </a:p>
          <a:p>
            <a:pPr marL="457200" indent="-457200">
              <a:lnSpc>
                <a:spcPct val="120000"/>
              </a:lnSpc>
              <a:spcBef>
                <a:spcPts val="400"/>
              </a:spcBef>
              <a:buFont typeface="+mj-lt"/>
              <a:buAutoNum type="arabicPeriod"/>
            </a:pPr>
            <a:r>
              <a:rPr lang="en-US" sz="2200" dirty="0"/>
              <a:t>Calculate the indicator’s value </a:t>
            </a:r>
            <a:r>
              <a:rPr lang="en-US" sz="2200" dirty="0" smtClean="0"/>
              <a:t>as</a:t>
            </a:r>
            <a:r>
              <a:rPr lang="el-GR" sz="2200" dirty="0" smtClean="0"/>
              <a:t> the </a:t>
            </a:r>
            <a:r>
              <a:rPr lang="el-GR" sz="2200" b="1" dirty="0" smtClean="0"/>
              <a:t>percentage </a:t>
            </a:r>
            <a:r>
              <a:rPr lang="en-US" sz="2200" b="1" dirty="0" smtClean="0"/>
              <a:t>ratio </a:t>
            </a:r>
            <a:r>
              <a:rPr lang="el-GR" sz="2200" b="1" dirty="0" smtClean="0"/>
              <a:t>of the </a:t>
            </a:r>
            <a:r>
              <a:rPr lang="en-GB" sz="2200" b="1" dirty="0"/>
              <a:t>occupants of the selected buildings</a:t>
            </a:r>
            <a:r>
              <a:rPr lang="el-GR" sz="2200" dirty="0" smtClean="0"/>
              <a:t> </a:t>
            </a:r>
            <a:r>
              <a:rPr lang="el-GR" sz="2200" dirty="0" smtClean="0">
                <a:solidFill>
                  <a:srgbClr val="1A965E"/>
                </a:solidFill>
              </a:rPr>
              <a:t>(step 3) </a:t>
            </a:r>
            <a:r>
              <a:rPr lang="el-GR" sz="2200" dirty="0" smtClean="0"/>
              <a:t>to </a:t>
            </a:r>
            <a:r>
              <a:rPr lang="en-US" sz="2200" dirty="0"/>
              <a:t>the </a:t>
            </a:r>
            <a:r>
              <a:rPr lang="en-GB" sz="2200" b="1" dirty="0"/>
              <a:t>total population of the </a:t>
            </a:r>
            <a:r>
              <a:rPr lang="en-GB" sz="2200" b="1" dirty="0" err="1" smtClean="0"/>
              <a:t>neighborhood</a:t>
            </a:r>
            <a:r>
              <a:rPr lang="en-GB" sz="2200" dirty="0" smtClean="0"/>
              <a:t>, [%]</a:t>
            </a:r>
            <a:r>
              <a:rPr lang="en-GB" sz="2200" b="1" dirty="0" smtClean="0"/>
              <a:t> </a:t>
            </a:r>
            <a:endParaRPr lang="en-US" sz="22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u="sng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SYSTEM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274826"/>
            <a:ext cx="1842389" cy="12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902312" y="5883769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en-US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790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9FAF4040-6295-4A28-95A2-962B1623FD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F.1.1 – PERFORMANCE OF THE PUBLIC TRANSPORT </a:t>
            </a:r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SYSTEM</a:t>
            </a:r>
            <a:endParaRPr lang="it-IT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7220" y="735875"/>
            <a:ext cx="8229600" cy="5144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7220" y="1324966"/>
            <a:ext cx="854371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/>
            <a:r>
              <a:rPr lang="en-US" sz="2000" b="1" dirty="0"/>
              <a:t>Global Platform for Sustainable Cities</a:t>
            </a:r>
            <a:r>
              <a:rPr lang="en-US" sz="2000" dirty="0"/>
              <a:t> – Urban Sustainability Framework. https://www.thegpsc.org</a:t>
            </a:r>
            <a:r>
              <a:rPr lang="en-US" sz="2000" dirty="0" smtClean="0"/>
              <a:t>/</a:t>
            </a:r>
          </a:p>
          <a:p>
            <a:pPr marL="361950" indent="-361950"/>
            <a:endParaRPr lang="en-GB" sz="1200" b="1" dirty="0" smtClean="0"/>
          </a:p>
          <a:p>
            <a:pPr marL="361950" indent="-361950"/>
            <a:r>
              <a:rPr lang="en-GB" b="1" dirty="0" smtClean="0"/>
              <a:t>UNECE</a:t>
            </a:r>
            <a:r>
              <a:rPr lang="en-GB" dirty="0" smtClean="0"/>
              <a:t> </a:t>
            </a:r>
            <a:r>
              <a:rPr lang="en-GB" dirty="0"/>
              <a:t>- Collection Methodology for Key Performance Indicators for Smart Sustainable Cities</a:t>
            </a:r>
            <a:endParaRPr lang="en-US" sz="2000" dirty="0"/>
          </a:p>
        </p:txBody>
      </p:sp>
      <p:grpSp>
        <p:nvGrpSpPr>
          <p:cNvPr id="8" name="Group 7"/>
          <p:cNvGrpSpPr/>
          <p:nvPr/>
        </p:nvGrpSpPr>
        <p:grpSpPr>
          <a:xfrm>
            <a:off x="5116290" y="2456851"/>
            <a:ext cx="3725869" cy="2935845"/>
            <a:chOff x="139748" y="2555346"/>
            <a:chExt cx="3725869" cy="2935845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224" y="2555346"/>
              <a:ext cx="1861551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139748" y="5275747"/>
              <a:ext cx="372586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800" dirty="0"/>
                <a:t>https://</a:t>
              </a:r>
              <a:r>
                <a:rPr lang="en-GB" sz="800" dirty="0" smtClean="0"/>
                <a:t>www.ncl.ac.uk/media/wwwnclacuk/ceser/files/Understanding%20Cities.pdf </a:t>
              </a:r>
              <a:endParaRPr lang="en-GB" sz="800" dirty="0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714214" y="2760110"/>
            <a:ext cx="5226899" cy="2957104"/>
            <a:chOff x="613068" y="2339902"/>
            <a:chExt cx="5226899" cy="2957104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530" y="2339902"/>
              <a:ext cx="1861264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613068" y="5081562"/>
              <a:ext cx="5226899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GB" sz="800" dirty="0"/>
                <a:t>https://unhabitat.org/planning-and-design-for-sustainable-urban-mobility-global-report-on-human-settlements-2013</a:t>
              </a:r>
              <a:r>
                <a:rPr lang="en-GB" sz="800" dirty="0" smtClean="0"/>
                <a:t>/ </a:t>
              </a:r>
              <a:endParaRPr lang="en-GB" sz="8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9308" y="3093561"/>
            <a:ext cx="5024623" cy="2901334"/>
            <a:chOff x="-1521403" y="1400175"/>
            <a:chExt cx="5024623" cy="2901334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21402" y="1400175"/>
              <a:ext cx="1879886" cy="265176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-1521403" y="4086065"/>
              <a:ext cx="5024623" cy="2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800" dirty="0"/>
                <a:t>http://</a:t>
              </a:r>
              <a:r>
                <a:rPr lang="en-US" sz="800" dirty="0" smtClean="0"/>
                <a:t>www.eltis.org/discover/news/interreg-presents-good-practice-sustainable-urban-mobility-and-sumps </a:t>
              </a:r>
              <a:endParaRPr lang="en-US" sz="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5960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3978E16-CEC5-4F95-ADC6-8494C658BDD8}"/>
</file>

<file path=customXml/itemProps2.xml><?xml version="1.0" encoding="utf-8"?>
<ds:datastoreItem xmlns:ds="http://schemas.openxmlformats.org/officeDocument/2006/customXml" ds:itemID="{CE26467F-9113-4F65-82D5-66FAFD960C5D}"/>
</file>

<file path=customXml/itemProps3.xml><?xml version="1.0" encoding="utf-8"?>
<ds:datastoreItem xmlns:ds="http://schemas.openxmlformats.org/officeDocument/2006/customXml" ds:itemID="{3C7A6727-8923-41DE-A782-6C9C8AC34497}"/>
</file>

<file path=docProps/app.xml><?xml version="1.0" encoding="utf-8"?>
<Properties xmlns="http://schemas.openxmlformats.org/officeDocument/2006/extended-properties" xmlns:vt="http://schemas.openxmlformats.org/officeDocument/2006/docPropsVTypes">
  <TotalTime>23082</TotalTime>
  <Words>720</Words>
  <Application>Microsoft Office PowerPoint</Application>
  <PresentationFormat>On-screen Show (4:3)</PresentationFormat>
  <Paragraphs>150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Arial Narrow</vt:lpstr>
      <vt:lpstr>Calibri</vt:lpstr>
      <vt:lpstr>Courier New</vt:lpstr>
      <vt:lpstr>Times New Roman</vt:lpstr>
      <vt:lpstr>Larissa</vt:lpstr>
      <vt:lpstr>PowerPoint Presentation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  <vt:lpstr>F.1.1 – PERFORMANCE OF THE PUBLIC TRANSPORT SYSTEM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412</cp:revision>
  <dcterms:created xsi:type="dcterms:W3CDTF">2017-01-09T10:20:00Z</dcterms:created>
  <dcterms:modified xsi:type="dcterms:W3CDTF">2022-12-22T08:37:12Z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