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s/slide21.xml" ContentType="application/vnd.openxmlformats-officedocument.presentationml.slide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60" r:id="rId4"/>
    <p:sldId id="276" r:id="rId5"/>
    <p:sldId id="262" r:id="rId6"/>
    <p:sldId id="275" r:id="rId7"/>
    <p:sldId id="261" r:id="rId8"/>
    <p:sldId id="278" r:id="rId9"/>
    <p:sldId id="277" r:id="rId10"/>
    <p:sldId id="279" r:id="rId11"/>
    <p:sldId id="263" r:id="rId12"/>
    <p:sldId id="264" r:id="rId13"/>
    <p:sldId id="269" r:id="rId14"/>
    <p:sldId id="270" r:id="rId15"/>
    <p:sldId id="280" r:id="rId16"/>
    <p:sldId id="281" r:id="rId17"/>
    <p:sldId id="282" r:id="rId18"/>
    <p:sldId id="273" r:id="rId19"/>
    <p:sldId id="284" r:id="rId20"/>
    <p:sldId id="285" r:id="rId21"/>
    <p:sldId id="28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33" autoAdjust="0"/>
  </p:normalViewPr>
  <p:slideViewPr>
    <p:cSldViewPr snapToGrid="0" showGuides="1">
      <p:cViewPr varScale="1">
        <p:scale>
          <a:sx n="60" d="100"/>
          <a:sy n="60" d="100"/>
        </p:scale>
        <p:origin x="1388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61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MARINA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198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91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85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8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88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32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66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63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0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2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41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29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0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4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4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</a:t>
            </a:r>
            <a:r>
              <a:rPr lang="en-US" sz="1200" baseline="0" dirty="0" smtClean="0"/>
              <a:t> </a:t>
            </a:r>
            <a:r>
              <a:rPr lang="en-US" sz="1200" dirty="0" smtClean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62" r:id="rId10"/>
    <p:sldLayoutId id="2147483665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Training Module </a:t>
            </a:r>
            <a:r>
              <a:rPr lang="en-US" sz="3600" dirty="0" smtClean="0">
                <a:solidFill>
                  <a:srgbClr val="0070C0"/>
                </a:solidFill>
              </a:rPr>
              <a:t>4</a:t>
            </a:r>
            <a:endParaRPr lang="en-US" sz="3600" dirty="0" smtClean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Calculating the assessment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criteria of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SNTool – Neighbourhood Scale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777025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/>
              <a:t> </a:t>
            </a:r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For each building (residential and </a:t>
            </a:r>
            <a:r>
              <a:rPr lang="en-US" sz="2000" dirty="0" smtClean="0"/>
              <a:t>non-residential) </a:t>
            </a:r>
            <a:r>
              <a:rPr lang="en-US" sz="2000" dirty="0"/>
              <a:t>in the </a:t>
            </a:r>
            <a:r>
              <a:rPr lang="en-US" sz="2000" dirty="0" smtClean="0"/>
              <a:t>neighborhood </a:t>
            </a:r>
            <a:r>
              <a:rPr lang="en-US" sz="2000" b="1" dirty="0" smtClean="0"/>
              <a:t>calculate</a:t>
            </a:r>
            <a:r>
              <a:rPr lang="en-US" sz="2000" dirty="0" smtClean="0"/>
              <a:t> or </a:t>
            </a:r>
            <a:r>
              <a:rPr lang="en-US" sz="2000" b="1" dirty="0" smtClean="0"/>
              <a:t>collect actual data </a:t>
            </a:r>
            <a:r>
              <a:rPr lang="en-US" sz="2000" dirty="0" smtClean="0"/>
              <a:t>for </a:t>
            </a:r>
            <a:r>
              <a:rPr lang="en-US" sz="2000" dirty="0"/>
              <a:t>the annual </a:t>
            </a:r>
            <a:r>
              <a:rPr lang="en-US" sz="2000" dirty="0" smtClean="0"/>
              <a:t>amount</a:t>
            </a:r>
            <a:r>
              <a:rPr lang="el-GR" sz="2000" dirty="0" smtClean="0"/>
              <a:t> </a:t>
            </a:r>
            <a:r>
              <a:rPr lang="en-US" sz="2000" dirty="0" smtClean="0"/>
              <a:t>of each </a:t>
            </a:r>
            <a:r>
              <a:rPr lang="en-US" sz="2000" b="1" dirty="0"/>
              <a:t>fuel</a:t>
            </a:r>
            <a:r>
              <a:rPr lang="en-US" sz="2000" dirty="0"/>
              <a:t> (e.g. liters of oil, cubic meters of natural </a:t>
            </a:r>
            <a:r>
              <a:rPr lang="en-US" sz="2000" dirty="0" smtClean="0"/>
              <a:t>gas), </a:t>
            </a:r>
            <a:r>
              <a:rPr lang="en-US" sz="2000" b="1" dirty="0" smtClean="0"/>
              <a:t>the </a:t>
            </a:r>
            <a:r>
              <a:rPr lang="en-US" sz="2000" b="1" dirty="0"/>
              <a:t>heat/cold from district networks</a:t>
            </a:r>
            <a:r>
              <a:rPr lang="en-US" sz="2000" dirty="0"/>
              <a:t>, </a:t>
            </a:r>
            <a:r>
              <a:rPr lang="en-US" sz="2000" dirty="0" smtClean="0"/>
              <a:t>or </a:t>
            </a:r>
            <a:r>
              <a:rPr lang="en-US" sz="2000" b="1" dirty="0" smtClean="0"/>
              <a:t>electricity consumption </a:t>
            </a:r>
            <a:r>
              <a:rPr lang="en-US" sz="2000" dirty="0" smtClean="0"/>
              <a:t>(kWh) for </a:t>
            </a:r>
            <a:r>
              <a:rPr lang="en-US" sz="2000" dirty="0"/>
              <a:t>the energy uses taken into account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329657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39403" y="3296576"/>
            <a:ext cx="810820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dirty="0" smtClean="0"/>
              <a:t>Calculated data should </a:t>
            </a:r>
            <a:r>
              <a:rPr lang="en-US" dirty="0"/>
              <a:t>be over a typical year, according to CEN standards that support EPBD</a:t>
            </a:r>
          </a:p>
          <a:p>
            <a:pPr algn="just">
              <a:spcAft>
                <a:spcPts val="600"/>
              </a:spcAft>
            </a:pPr>
            <a:r>
              <a:rPr lang="en-GB" dirty="0" smtClean="0"/>
              <a:t>Actual data </a:t>
            </a:r>
            <a:r>
              <a:rPr lang="en-US" dirty="0" smtClean="0"/>
              <a:t>from </a:t>
            </a:r>
            <a:r>
              <a:rPr lang="en-US" dirty="0"/>
              <a:t>monitoring or from </a:t>
            </a:r>
            <a:r>
              <a:rPr lang="en-US" dirty="0" smtClean="0"/>
              <a:t>bills / utilities</a:t>
            </a:r>
            <a:r>
              <a:rPr lang="en-US" dirty="0"/>
              <a:t>, for a 3years-period</a:t>
            </a:r>
            <a:r>
              <a:rPr lang="en-US" dirty="0" smtClean="0"/>
              <a:t>.</a:t>
            </a:r>
            <a:r>
              <a:rPr lang="en-GB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150" y="4449690"/>
            <a:ext cx="77660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</a:t>
            </a:r>
            <a:r>
              <a:rPr lang="en-US" sz="2000" dirty="0"/>
              <a:t>calculate </a:t>
            </a:r>
            <a:r>
              <a:rPr lang="en-US" sz="2000" dirty="0" smtClean="0"/>
              <a:t>the </a:t>
            </a:r>
            <a:r>
              <a:rPr lang="el-GR" sz="2000" b="1" dirty="0" smtClean="0"/>
              <a:t>average</a:t>
            </a:r>
            <a:r>
              <a:rPr lang="el-GR" sz="2000" dirty="0" smtClean="0"/>
              <a:t> </a:t>
            </a:r>
            <a:r>
              <a:rPr lang="en-US" sz="2000" b="1" dirty="0" smtClean="0"/>
              <a:t>annual </a:t>
            </a:r>
            <a:r>
              <a:rPr lang="en-US" sz="2000" b="1" dirty="0"/>
              <a:t>consumption per </a:t>
            </a:r>
            <a:r>
              <a:rPr lang="en-US" sz="2000" b="1" dirty="0" smtClean="0"/>
              <a:t>fuel, district heat/cold or electricity</a:t>
            </a:r>
            <a:r>
              <a:rPr lang="en-US" sz="2000" dirty="0" smtClean="0"/>
              <a:t>, </a:t>
            </a:r>
            <a:r>
              <a:rPr lang="en-US" sz="2000" dirty="0"/>
              <a:t>for the energy uses taken into account</a:t>
            </a:r>
          </a:p>
          <a:p>
            <a:pPr marL="457200" indent="-457200">
              <a:buFont typeface="+mj-lt"/>
              <a:buAutoNum type="arabicPeriod" startAt="2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43929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ADF85-1A32-47FF-8960-DD0B0D699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80DF67-2083-4F5B-885D-00A16D169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BDDC7D-0269-42F9-B160-0B2AA3E81B90}"/>
              </a:ext>
            </a:extLst>
          </p:cNvPr>
          <p:cNvSpPr/>
          <p:nvPr/>
        </p:nvSpPr>
        <p:spPr>
          <a:xfrm>
            <a:off x="401216" y="975775"/>
            <a:ext cx="3113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u="sng" dirty="0"/>
              <a:t>ASSESSMENT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6D162262-9FD7-4900-8F20-505F57D225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59053636"/>
                  </p:ext>
                </p:extLst>
              </p:nvPr>
            </p:nvGraphicFramePr>
            <p:xfrm>
              <a:off x="-423373" y="2807438"/>
              <a:ext cx="9395923" cy="315233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3399">
                      <a:extLst>
                        <a:ext uri="{9D8B030D-6E8A-4147-A177-3AD203B41FA5}">
                          <a16:colId xmlns:a16="http://schemas.microsoft.com/office/drawing/2014/main" val="441732909"/>
                        </a:ext>
                      </a:extLst>
                    </a:gridCol>
                    <a:gridCol w="8292524">
                      <a:extLst>
                        <a:ext uri="{9D8B030D-6E8A-4147-A177-3AD203B41FA5}">
                          <a16:colId xmlns:a16="http://schemas.microsoft.com/office/drawing/2014/main" val="1299293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2000" b="1" noProof="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GB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𝐸</m:t>
                                </m:r>
                                <m:r>
                                  <a:rPr kumimoji="0" lang="en-GB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nary>
                                      <m:naryPr>
                                        <m:chr m:val="∑"/>
                                        <m:subHide m:val="on"/>
                                        <m:supHide m:val="on"/>
                                        <m:ctrlPr>
                                          <a:rPr kumimoji="0" lang="en-GB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r>
                                          <a:rPr kumimoji="0" lang="en-GB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(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GB" sz="18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GB" sz="18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GB" sz="1800" b="0" i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fuel</m:t>
                                            </m:r>
                                            <m:r>
                                              <a:rPr kumimoji="0" lang="en-GB" sz="1800" b="0" i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,</m:t>
                                            </m:r>
                                            <m:r>
                                              <a:rPr kumimoji="0" lang="en-GB" sz="18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kumimoji="0" lang="en-GB" sz="1800" b="0" i="0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∙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GB" sz="18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GB" sz="18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  <m:t>𝐿𝐻𝑉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GB" sz="18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kumimoji="0" lang="en-GB" sz="1800" b="0" i="0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∙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GB" sz="18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GB" sz="18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GB" sz="1800" b="0" i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  <m:t>em</m:t>
                                            </m:r>
                                            <m:r>
                                              <a:rPr kumimoji="0" lang="en-GB" sz="1800" b="0" i="0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  <m:t>,</m:t>
                                            </m:r>
                                            <m:r>
                                              <a:rPr kumimoji="0" lang="en-GB" sz="18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C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+mn-cs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kumimoji="0" lang="en-GB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)</m:t>
                                        </m:r>
                                      </m:e>
                                    </m:nary>
                                    <m: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+(</m:t>
                                    </m:r>
                                    <m:sSub>
                                      <m:sSubPr>
                                        <m:ctrlPr>
                                          <a:rPr kumimoji="0" lang="en-GB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800" b="0" i="0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el</m:t>
                                        </m:r>
                                      </m:sub>
                                    </m:sSub>
                                    <m: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em</m:t>
                                        </m:r>
                                        <m:r>
                                          <a:rPr kumimoji="0" lang="en-GB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,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800" b="0" i="0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el</m:t>
                                        </m:r>
                                      </m:sub>
                                    </m:sSub>
                                    <m: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  <m: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+(</m:t>
                                    </m:r>
                                    <m:sSub>
                                      <m:sSubPr>
                                        <m:ctrlPr>
                                          <a:rPr kumimoji="0" lang="en-GB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99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99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800" b="0" i="0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99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dh</m:t>
                                        </m:r>
                                      </m:sub>
                                    </m:sSub>
                                    <m:r>
                                      <a:rPr kumimoji="0" lang="en-GB" sz="18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kumimoji="0" lang="en-GB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99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99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99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em</m:t>
                                        </m:r>
                                        <m:r>
                                          <a:rPr kumimoji="0" lang="en-GB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99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,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800" b="0" i="0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99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dh</m:t>
                                        </m:r>
                                      </m:sub>
                                    </m:sSub>
                                    <m:r>
                                      <a:rPr kumimoji="0" lang="en-GB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kumimoji="0" lang="hr-HR" sz="20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4D4D4D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kumimoji="0" lang="en-GB" sz="1800" b="1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</a:t>
                          </a:r>
                          <a:r>
                            <a:rPr kumimoji="0" lang="en-GB" sz="1800" b="1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fuel,</a:t>
                          </a:r>
                          <a:r>
                            <a:rPr kumimoji="0" lang="en-GB" sz="1800" b="1" i="1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i</a:t>
                          </a:r>
                          <a:r>
                            <a:rPr kumimoji="0" lang="en-GB" sz="18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	= annual quantity of </a:t>
                          </a:r>
                          <a:r>
                            <a:rPr kumimoji="0" lang="en-GB" sz="17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i</a:t>
                          </a:r>
                          <a:r>
                            <a:rPr kumimoji="0" lang="en-GB" sz="17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-th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sng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fuel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r>
                            <a:rPr kumimoji="0" lang="en-GB" sz="1700" b="0" i="0" u="none" strike="noStrike" kern="1200" cap="none" spc="0" normalizeH="0" baseline="30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/a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or kg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/a]</a:t>
                          </a:r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kumimoji="0" lang="en-GB" sz="1800" b="1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</a:t>
                          </a:r>
                          <a:r>
                            <a:rPr kumimoji="0" lang="en-GB" sz="1800" b="1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el</a:t>
                          </a:r>
                          <a:r>
                            <a:rPr kumimoji="0" lang="en-GB" sz="18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	= annual quantity of </a:t>
                          </a:r>
                          <a:r>
                            <a:rPr kumimoji="0" lang="en-GB" sz="1700" b="0" i="0" u="sng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electrical </a:t>
                          </a:r>
                          <a:r>
                            <a:rPr kumimoji="0" lang="en-GB" sz="1700" b="0" i="0" u="sng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energy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from the grid 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kWh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/a]</a:t>
                          </a:r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kumimoji="0" lang="en-GB" sz="1800" b="1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99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</a:t>
                          </a:r>
                          <a:r>
                            <a:rPr kumimoji="0" lang="en-GB" sz="1800" b="1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0099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dh</a:t>
                          </a:r>
                          <a:r>
                            <a:rPr kumimoji="0" lang="en-GB" sz="18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	= annual quantity of energy from </a:t>
                          </a:r>
                          <a:r>
                            <a:rPr kumimoji="0" lang="en-GB" sz="1700" b="0" i="0" u="sng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99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district heating/cooling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kWh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/a]</a:t>
                          </a:r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12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kumimoji="0" lang="en-GB" sz="17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LHV</a:t>
                          </a:r>
                          <a:r>
                            <a:rPr kumimoji="0" lang="en-GB" sz="1700" b="0" i="1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i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	=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lower heating value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of the </a:t>
                          </a:r>
                          <a:r>
                            <a:rPr kumimoji="0" lang="en-GB" sz="17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i</a:t>
                          </a:r>
                          <a:r>
                            <a:rPr kumimoji="0" lang="en-GB" sz="17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-th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fuel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kWh/m</a:t>
                          </a:r>
                          <a:r>
                            <a:rPr kumimoji="0" lang="en-GB" sz="1700" b="0" i="0" u="none" strike="noStrike" kern="1200" cap="none" spc="0" normalizeH="0" baseline="30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or kWh/kg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kumimoji="0" lang="hr-HR" sz="17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k</a:t>
                          </a:r>
                          <a:r>
                            <a:rPr kumimoji="0" lang="en-GB" sz="1700" b="0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em</a:t>
                          </a:r>
                          <a:r>
                            <a:rPr kumimoji="0" lang="en-GB" sz="1700" b="0" i="1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,i</a:t>
                          </a:r>
                          <a:r>
                            <a:rPr kumimoji="0" lang="en-GB" sz="17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	= CO</a:t>
                          </a:r>
                          <a:r>
                            <a:rPr kumimoji="0" lang="en-GB" sz="17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eq. emission factor of the </a:t>
                          </a:r>
                          <a:r>
                            <a:rPr kumimoji="0" lang="en-GB" sz="17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i</a:t>
                          </a:r>
                          <a:r>
                            <a:rPr kumimoji="0" lang="en-GB" sz="1700" b="0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-th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sng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fuel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hr-HR" sz="17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en-GB" sz="17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CO</a:t>
                          </a:r>
                          <a:r>
                            <a:rPr kumimoji="0" lang="en-GB" sz="17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/kWh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kumimoji="0" lang="hr-HR" sz="17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k</a:t>
                          </a:r>
                          <a:r>
                            <a:rPr kumimoji="0" lang="en-GB" sz="1700" b="0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em</a:t>
                          </a:r>
                          <a:r>
                            <a:rPr kumimoji="0" lang="hr-HR" sz="17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</a:t>
                          </a:r>
                          <a:r>
                            <a:rPr kumimoji="0" lang="hr-HR" sz="1700" b="0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el</a:t>
                          </a:r>
                          <a:r>
                            <a:rPr kumimoji="0" lang="en-GB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	= CO</a:t>
                          </a:r>
                          <a:r>
                            <a:rPr kumimoji="0" lang="en-GB" sz="16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kumimoji="0" lang="en-GB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eq. emission factor of the </a:t>
                          </a:r>
                          <a:r>
                            <a:rPr kumimoji="0" lang="en-GB" sz="1700" b="0" i="0" u="sng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electrical </a:t>
                          </a:r>
                          <a:r>
                            <a:rPr kumimoji="0" lang="en-GB" sz="1700" b="0" i="0" u="sng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energy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from the grid </a:t>
                          </a:r>
                          <a:r>
                            <a:rPr kumimoji="0" lang="hr-HR" sz="1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en-GB" sz="1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 </a:t>
                          </a:r>
                          <a:r>
                            <a:rPr kumimoji="0" lang="en-GB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CO</a:t>
                          </a:r>
                          <a:r>
                            <a:rPr kumimoji="0" lang="en-GB" sz="16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kumimoji="0" lang="en-GB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/kWh</a:t>
                          </a:r>
                          <a:r>
                            <a:rPr kumimoji="0" lang="hr-HR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kumimoji="0" lang="hr-HR" sz="17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99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k</a:t>
                          </a:r>
                          <a:r>
                            <a:rPr kumimoji="0" lang="en-GB" sz="1700" b="0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0099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em</a:t>
                          </a:r>
                          <a:r>
                            <a:rPr kumimoji="0" lang="en-GB" sz="17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srgbClr val="0099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</a:t>
                          </a:r>
                          <a:r>
                            <a:rPr kumimoji="0" lang="hr-HR" sz="1700" b="0" i="0" u="none" strike="noStrike" kern="1200" cap="none" spc="0" normalizeH="0" baseline="-25000" noProof="0" dirty="0" err="1">
                              <a:ln>
                                <a:noFill/>
                              </a:ln>
                              <a:solidFill>
                                <a:srgbClr val="0099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dh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99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	= CO</a:t>
                          </a:r>
                          <a:r>
                            <a:rPr kumimoji="0" lang="en-GB" sz="17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eq. emission factor of energy from </a:t>
                          </a:r>
                          <a:r>
                            <a:rPr kumimoji="0" lang="en-GB" sz="1700" b="0" i="0" u="sng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99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district heating/cooling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hr-HR" sz="17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[</a:t>
                          </a:r>
                          <a:r>
                            <a:rPr kumimoji="0" lang="en-GB" sz="17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t 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CO</a:t>
                          </a:r>
                          <a:r>
                            <a:rPr kumimoji="0" lang="en-GB" sz="17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kumimoji="0" lang="en-GB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/kWh</a:t>
                          </a:r>
                          <a:r>
                            <a:rPr kumimoji="0" lang="hr-HR" sz="17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]</a:t>
                          </a:r>
                          <a:endParaRPr kumimoji="0" lang="en-GB" sz="17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39578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6D162262-9FD7-4900-8F20-505F57D225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59053636"/>
                  </p:ext>
                </p:extLst>
              </p:nvPr>
            </p:nvGraphicFramePr>
            <p:xfrm>
              <a:off x="-423373" y="2807438"/>
              <a:ext cx="9395923" cy="315233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3399">
                      <a:extLst>
                        <a:ext uri="{9D8B030D-6E8A-4147-A177-3AD203B41FA5}">
                          <a16:colId xmlns:a16="http://schemas.microsoft.com/office/drawing/2014/main" val="441732909"/>
                        </a:ext>
                      </a:extLst>
                    </a:gridCol>
                    <a:gridCol w="8292524">
                      <a:extLst>
                        <a:ext uri="{9D8B030D-6E8A-4147-A177-3AD203B41FA5}">
                          <a16:colId xmlns:a16="http://schemas.microsoft.com/office/drawing/2014/main" val="12992938"/>
                        </a:ext>
                      </a:extLst>
                    </a:gridCol>
                  </a:tblGrid>
                  <a:tr h="3152331">
                    <a:tc>
                      <a:txBody>
                        <a:bodyPr/>
                        <a:lstStyle/>
                        <a:p>
                          <a:endParaRPr lang="en-GB" sz="2000" b="1" noProof="0" dirty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3373" t="-193" r="-367" b="-27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395784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43150" y="1525515"/>
            <a:ext cx="8729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/>
              <a:t>Calculate the aggregated annual </a:t>
            </a:r>
            <a:r>
              <a:rPr lang="en-US" sz="2000" b="1" dirty="0" smtClean="0"/>
              <a:t>consumption per energy source (fuel, district heat/cold, electricity)</a:t>
            </a:r>
            <a:r>
              <a:rPr lang="en-US" sz="2000" dirty="0" smtClean="0"/>
              <a:t>, for all the buildings </a:t>
            </a:r>
            <a:r>
              <a:rPr lang="en-US" sz="2000" dirty="0"/>
              <a:t>in the </a:t>
            </a:r>
            <a:r>
              <a:rPr lang="en-US" sz="2000" dirty="0" smtClean="0"/>
              <a:t>neighborhood</a:t>
            </a:r>
          </a:p>
          <a:p>
            <a:pPr marL="457200" indent="-457200">
              <a:buFont typeface="+mj-lt"/>
              <a:buAutoNum type="arabicPeriod" startAt="3"/>
            </a:pPr>
            <a:endParaRPr lang="en-US" sz="800" dirty="0"/>
          </a:p>
          <a:p>
            <a:pPr marL="457200" indent="-457200">
              <a:buFont typeface="+mj-lt"/>
              <a:buAutoNum type="arabicPeriod" startAt="3"/>
            </a:pPr>
            <a:r>
              <a:rPr lang="en-GB" sz="2000" dirty="0"/>
              <a:t>Calculate </a:t>
            </a:r>
            <a:r>
              <a:rPr lang="en-GB" sz="2000" b="1" dirty="0"/>
              <a:t>the </a:t>
            </a:r>
            <a:r>
              <a:rPr lang="en-GB" sz="2000" b="1" dirty="0" smtClean="0"/>
              <a:t>total emissions </a:t>
            </a:r>
            <a:r>
              <a:rPr lang="en-GB" sz="2000" b="1" dirty="0"/>
              <a:t>of CO</a:t>
            </a:r>
            <a:r>
              <a:rPr lang="en-GB" sz="2000" b="1" baseline="-25000" dirty="0"/>
              <a:t>2</a:t>
            </a:r>
            <a:r>
              <a:rPr lang="en-GB" sz="2000" b="1" dirty="0"/>
              <a:t> eq. related to building </a:t>
            </a:r>
            <a:r>
              <a:rPr lang="en-GB" sz="2000" b="1" dirty="0" smtClean="0"/>
              <a:t>operations</a:t>
            </a:r>
            <a:r>
              <a:rPr lang="en-GB" sz="2000" dirty="0" smtClean="0"/>
              <a:t>, using the </a:t>
            </a:r>
            <a:r>
              <a:rPr lang="en-GB" sz="2000" dirty="0"/>
              <a:t>following formula: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89700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8AD47-CC5D-4BC2-8A42-619A0FF9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A69AE-E91E-463B-AE07-5A6F614AC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9CC17-8387-4BCF-B44C-E14AF05A3773}"/>
              </a:ext>
            </a:extLst>
          </p:cNvPr>
          <p:cNvSpPr/>
          <p:nvPr/>
        </p:nvSpPr>
        <p:spPr>
          <a:xfrm>
            <a:off x="401216" y="975775"/>
            <a:ext cx="3113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u="sng" dirty="0"/>
              <a:t>ASSESSMENT METHOD</a:t>
            </a: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43150" y="1525515"/>
            <a:ext cx="8729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GB" sz="2000" dirty="0"/>
              <a:t>Calculate the current population of the neighbourhood (permanent residents</a:t>
            </a:r>
            <a:r>
              <a:rPr lang="en-GB" sz="2000" dirty="0" smtClean="0"/>
              <a:t>)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000" dirty="0" smtClean="0"/>
              <a:t>Calculate the indicator’s value as</a:t>
            </a:r>
            <a:r>
              <a:rPr lang="el-GR" sz="2000" dirty="0" smtClean="0"/>
              <a:t> the </a:t>
            </a:r>
            <a:r>
              <a:rPr lang="en-US" sz="2000" dirty="0" smtClean="0"/>
              <a:t>ratio of </a:t>
            </a:r>
            <a:r>
              <a:rPr lang="en-GB" sz="2000" b="1" dirty="0" smtClean="0"/>
              <a:t>the total emissions of CO</a:t>
            </a:r>
            <a:r>
              <a:rPr lang="en-GB" sz="2000" b="1" baseline="-25000" dirty="0" smtClean="0"/>
              <a:t>2</a:t>
            </a:r>
            <a:r>
              <a:rPr lang="en-GB" sz="2000" b="1" dirty="0" smtClean="0"/>
              <a:t> eq. related to building operations </a:t>
            </a:r>
            <a:r>
              <a:rPr lang="en-GB" sz="2000" dirty="0" smtClean="0">
                <a:solidFill>
                  <a:srgbClr val="1A965E"/>
                </a:solidFill>
              </a:rPr>
              <a:t>(step 4)</a:t>
            </a:r>
            <a:r>
              <a:rPr lang="en-GB" sz="2000" b="1" dirty="0" smtClean="0"/>
              <a:t> to the total </a:t>
            </a:r>
            <a:r>
              <a:rPr lang="en-GB" sz="2000" b="1" dirty="0" err="1" smtClean="0"/>
              <a:t>neighborhood’s</a:t>
            </a:r>
            <a:r>
              <a:rPr lang="en-GB" sz="2000" b="1" dirty="0" smtClean="0"/>
              <a:t> population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1A965E"/>
                </a:solidFill>
              </a:rPr>
              <a:t>(step 5)</a:t>
            </a:r>
            <a:r>
              <a:rPr lang="en-GB" sz="2000" dirty="0" smtClean="0"/>
              <a:t>, [</a:t>
            </a:r>
            <a:r>
              <a:rPr lang="en-US" sz="2000" dirty="0" smtClean="0"/>
              <a:t>t</a:t>
            </a:r>
            <a:r>
              <a:rPr lang="hr-HR" sz="2000" dirty="0" smtClean="0"/>
              <a:t> CO</a:t>
            </a:r>
            <a:r>
              <a:rPr lang="hr-HR" sz="2000" baseline="-25000" dirty="0" smtClean="0"/>
              <a:t>2</a:t>
            </a:r>
            <a:r>
              <a:rPr lang="hr-HR" sz="2000" dirty="0" smtClean="0"/>
              <a:t>eq./</a:t>
            </a:r>
            <a:r>
              <a:rPr lang="en-US" sz="2000" dirty="0" err="1" smtClean="0"/>
              <a:t>inhabidant</a:t>
            </a:r>
            <a:r>
              <a:rPr lang="en-US" sz="2000" dirty="0" smtClean="0"/>
              <a:t>]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0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85" y="5194032"/>
            <a:ext cx="1842389" cy="12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59485" y="5775103"/>
            <a:ext cx="2106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hr-H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</a:t>
            </a:r>
            <a:r>
              <a:rPr lang="hr-HR" b="1" u="sng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hr-H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eq./</a:t>
            </a:r>
            <a:r>
              <a:rPr 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inhabidant</a:t>
            </a:r>
            <a:endParaRPr 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7840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2A2C3486-62A4-4367-992A-29B62E678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96077D-12DA-4A28-A972-035B680B7410}"/>
              </a:ext>
            </a:extLst>
          </p:cNvPr>
          <p:cNvSpPr/>
          <p:nvPr/>
        </p:nvSpPr>
        <p:spPr>
          <a:xfrm>
            <a:off x="410905" y="1250006"/>
            <a:ext cx="849497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8" lvl="0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/>
              <a:t>ISO 14067</a:t>
            </a:r>
            <a:r>
              <a:rPr lang="en-US" dirty="0"/>
              <a:t>:2013 - Greenhouse gases -- Carbon footprint of products -- Requirements and guidelines for quantification and communication. Geneva: International Organization for Standardization.</a:t>
            </a:r>
          </a:p>
          <a:p>
            <a:pPr marL="395288" lvl="0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/>
              <a:t>ISO </a:t>
            </a:r>
            <a:r>
              <a:rPr lang="en-US" b="1" dirty="0"/>
              <a:t>14040</a:t>
            </a:r>
            <a:r>
              <a:rPr lang="en-US" dirty="0"/>
              <a:t>:2006 - Environmental management -- Life cycle assessment -- Principles and framework. Geneva: International Organization for Standardization</a:t>
            </a:r>
            <a:r>
              <a:rPr lang="en-US" dirty="0" smtClean="0"/>
              <a:t>.</a:t>
            </a:r>
          </a:p>
          <a:p>
            <a:pPr marL="395288" lvl="0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GB" b="1" dirty="0"/>
              <a:t>ISO 37120</a:t>
            </a:r>
            <a:r>
              <a:rPr lang="en-GB" dirty="0"/>
              <a:t>: Sustainable cities and communities - Indicators for city services and quality of life</a:t>
            </a:r>
            <a:endParaRPr lang="en-US" dirty="0"/>
          </a:p>
          <a:p>
            <a:pPr marL="395288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/>
              <a:t>Directive </a:t>
            </a:r>
            <a:r>
              <a:rPr lang="en-US" b="1" dirty="0"/>
              <a:t>(EU) 2015/652 </a:t>
            </a:r>
            <a:r>
              <a:rPr lang="en-US" dirty="0"/>
              <a:t>laying down calculation methods and reporting requirements pursuant to Directive 98/70/EC of the European Parliament and of the Council relating to the quality of petrol and diesel fuels.</a:t>
            </a:r>
            <a:r>
              <a:rPr lang="el-GR" dirty="0"/>
              <a:t> </a:t>
            </a:r>
            <a:r>
              <a:rPr lang="en-US" dirty="0"/>
              <a:t>https://</a:t>
            </a:r>
            <a:r>
              <a:rPr lang="en-US" dirty="0" smtClean="0"/>
              <a:t>eur-lex.europa.eu/legal-content/EN/TXT/PDF</a:t>
            </a:r>
            <a:r>
              <a:rPr lang="en-US" dirty="0"/>
              <a:t>/?uri=CELEX:32015L0652&amp;from=EN</a:t>
            </a:r>
            <a:r>
              <a:rPr lang="el-GR" dirty="0"/>
              <a:t> </a:t>
            </a:r>
            <a:endParaRPr lang="en-US" dirty="0"/>
          </a:p>
          <a:p>
            <a:pPr marL="395288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/>
              <a:t>JRC</a:t>
            </a:r>
            <a:r>
              <a:rPr lang="en-US" dirty="0"/>
              <a:t>: 2013. How to develop a sustainable energy action plan (SEAP) in the Southern Mediterranean Partner Countries, JRC88817. Joint Research Centre, European Commission.</a:t>
            </a:r>
            <a:r>
              <a:rPr lang="el-GR" dirty="0"/>
              <a:t> </a:t>
            </a:r>
            <a:r>
              <a:rPr lang="en-US" dirty="0"/>
              <a:t>http://publications.jrc.ec.europa.eu/repository/handle/JRC88817</a:t>
            </a:r>
            <a:r>
              <a:rPr lang="el-GR" dirty="0"/>
              <a:t> 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1ED255A9-57B6-4594-9BDF-5B4A71987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20" y="903833"/>
            <a:ext cx="8229600" cy="5144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</p:spTree>
    <p:extLst>
      <p:ext uri="{BB962C8B-B14F-4D97-AF65-F5344CB8AC3E}">
        <p14:creationId xmlns:p14="http://schemas.microsoft.com/office/powerpoint/2010/main" val="3633981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EXAMPLE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846"/>
            <a:ext cx="2133600" cy="309154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9608C45-B686-460B-B8B1-D9069BA42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526799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</a:t>
            </a:r>
            <a:r>
              <a:rPr lang="en-US" sz="2200" dirty="0">
                <a:cs typeface="Calibri" panose="020F0502020204030204" pitchFamily="34" charset="0"/>
              </a:rPr>
              <a:t>are </a:t>
            </a:r>
            <a:r>
              <a:rPr lang="en-US" sz="2200" dirty="0" smtClean="0">
                <a:cs typeface="Calibri" panose="020F0502020204030204" pitchFamily="34" charset="0"/>
              </a:rPr>
              <a:t>10 </a:t>
            </a:r>
            <a:r>
              <a:rPr lang="en-US" sz="2200" dirty="0">
                <a:cs typeface="Calibri" panose="020F0502020204030204" pitchFamily="34" charset="0"/>
              </a:rPr>
              <a:t>small residential </a:t>
            </a:r>
            <a:r>
              <a:rPr lang="en-US" sz="2200" dirty="0" smtClean="0">
                <a:cs typeface="Calibri" panose="020F0502020204030204" pitchFamily="34" charset="0"/>
              </a:rPr>
              <a:t>buildings, one office building </a:t>
            </a:r>
            <a:r>
              <a:rPr lang="en-US" sz="2200" dirty="0">
                <a:cs typeface="Calibri" panose="020F0502020204030204" pitchFamily="34" charset="0"/>
              </a:rPr>
              <a:t>and </a:t>
            </a:r>
            <a:r>
              <a:rPr lang="en-US" sz="2200" dirty="0" smtClean="0">
                <a:cs typeface="Calibri" panose="020F0502020204030204" pitchFamily="34" charset="0"/>
              </a:rPr>
              <a:t>one junior school. All buildings are connected to the main electricity grid and most of them to the central natural gas network.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b="1" dirty="0" smtClean="0">
                <a:cs typeface="Calibri" panose="020F0502020204030204" pitchFamily="34" charset="0"/>
              </a:rPr>
              <a:t>total number of inhabitants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l-GR" sz="2000" b="1" dirty="0" smtClean="0">
                <a:cs typeface="Calibri" panose="020F0502020204030204" pitchFamily="34" charset="0"/>
              </a:rPr>
              <a:t>average </a:t>
            </a:r>
            <a:r>
              <a:rPr lang="en-US" sz="2000" b="1" dirty="0" smtClean="0">
                <a:cs typeface="Calibri" panose="020F0502020204030204" pitchFamily="34" charset="0"/>
              </a:rPr>
              <a:t>annual fuel and </a:t>
            </a:r>
            <a:r>
              <a:rPr lang="el-GR" sz="2000" b="1" dirty="0" smtClean="0">
                <a:cs typeface="Calibri" panose="020F0502020204030204" pitchFamily="34" charset="0"/>
              </a:rPr>
              <a:t>electrical </a:t>
            </a:r>
            <a:r>
              <a:rPr lang="en-US" sz="2000" b="1" dirty="0" smtClean="0">
                <a:cs typeface="Calibri" panose="020F0502020204030204" pitchFamily="34" charset="0"/>
              </a:rPr>
              <a:t>energy consumption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of all buildings in the </a:t>
            </a:r>
            <a:r>
              <a:rPr lang="en-US" sz="2000" dirty="0" smtClean="0">
                <a:cs typeface="Calibri" panose="020F0502020204030204" pitchFamily="34" charset="0"/>
              </a:rPr>
              <a:t>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total emissions of CO</a:t>
              </a:r>
              <a:r>
                <a:rPr lang="en-US" sz="2000" b="1" baseline="-25000" dirty="0"/>
                <a:t>2</a:t>
              </a:r>
              <a:r>
                <a:rPr lang="en-US" sz="2000" b="1" dirty="0"/>
                <a:t> eq. related to building operations </a:t>
              </a:r>
              <a:r>
                <a:rPr lang="en-US" sz="2000" b="1" dirty="0" smtClean="0"/>
                <a:t>  	per inhabitant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40319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6559" y="5190618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residential buildings the annual consumptions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536015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254251"/>
              </p:ext>
            </p:extLst>
          </p:nvPr>
        </p:nvGraphicFramePr>
        <p:xfrm>
          <a:off x="184053" y="1475800"/>
          <a:ext cx="8672564" cy="36068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250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8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8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1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Office</a:t>
                      </a:r>
                      <a:endParaRPr lang="en-US" sz="1800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School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Residential buildings (10)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dirty="0" smtClean="0"/>
                        <a:t>Annual natural gas consumption (m</a:t>
                      </a:r>
                      <a:r>
                        <a:rPr lang="en-US" sz="1600" i="0" baseline="30000" dirty="0" smtClean="0"/>
                        <a:t>3</a:t>
                      </a:r>
                      <a:r>
                        <a:rPr lang="en-US" sz="1600" i="0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10769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23298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0" dirty="0" smtClean="0"/>
                        <a:t>Annual fuel oil consumption (</a:t>
                      </a:r>
                      <a:r>
                        <a:rPr lang="en-US" sz="1600" i="0" dirty="0" err="1" smtClean="0"/>
                        <a:t>lt</a:t>
                      </a:r>
                      <a:r>
                        <a:rPr lang="en-US" sz="1600" i="0" dirty="0" smtClean="0"/>
                        <a:t>)</a:t>
                      </a:r>
                      <a:endParaRPr lang="en-US" sz="1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19105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dirty="0" smtClean="0"/>
                        <a:t>Annual electricity consumption (kWh)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21624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44765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84882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Lower heating value of natural gas </a:t>
                      </a:r>
                      <a:r>
                        <a:rPr kumimoji="0" lang="hr-H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kWh/m</a:t>
                      </a:r>
                      <a:r>
                        <a:rPr kumimoji="0" lang="en-GB" sz="16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hr-H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6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10.3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10.3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Lower heating value of fuel oil </a:t>
                      </a:r>
                      <a:r>
                        <a:rPr kumimoji="0" lang="hr-H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kWh/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lt</a:t>
                      </a:r>
                      <a:r>
                        <a:rPr kumimoji="0" lang="hr-H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6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9.9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</a:t>
                      </a:r>
                      <a:r>
                        <a:rPr kumimoji="0" lang="en-GB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eq. emission factor of 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fuels [kg CO</a:t>
                      </a:r>
                      <a:r>
                        <a:rPr kumimoji="0" lang="en-GB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eq./KWh]</a:t>
                      </a:r>
                      <a:endParaRPr lang="en-US" sz="160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0.237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0.305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0.237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</a:t>
                      </a:r>
                      <a:r>
                        <a:rPr kumimoji="0" lang="en-GB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eq. emission factor of electrical energy 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[kg CO</a:t>
                      </a:r>
                      <a:r>
                        <a:rPr kumimoji="0" lang="en-GB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eq./KWh]</a:t>
                      </a:r>
                      <a:endParaRPr lang="en-US" sz="160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1.167</a:t>
                      </a:r>
                      <a:endParaRPr lang="en-US" sz="1600" dirty="0"/>
                    </a:p>
                  </a:txBody>
                  <a:tcPr marL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u="none" dirty="0" smtClean="0">
                          <a:solidFill>
                            <a:schemeClr val="tx1"/>
                          </a:solidFill>
                        </a:rPr>
                        <a:t>Total inhabitants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417113" y="815163"/>
            <a:ext cx="156068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1,2,5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029235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 dirty="0"/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I.1.1 – GREENHOUSE GAS EMISSIONS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6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79996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/>
              <a:t>total </a:t>
            </a:r>
            <a:r>
              <a:rPr lang="en-US" sz="2000" b="1" dirty="0"/>
              <a:t>annual </a:t>
            </a:r>
            <a:r>
              <a:rPr lang="en-US" sz="2000" b="1" dirty="0" smtClean="0"/>
              <a:t>consumption </a:t>
            </a:r>
            <a:r>
              <a:rPr lang="en-US" sz="2000" b="1" dirty="0"/>
              <a:t>per energy source (fuel, district heat/cold, electricity</a:t>
            </a:r>
            <a:r>
              <a:rPr lang="en-US" sz="2000" b="1" dirty="0" smtClean="0"/>
              <a:t>)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 </a:t>
            </a:r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7044" y="1869668"/>
            <a:ext cx="47296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cs typeface="Calibri" panose="020F0502020204030204" pitchFamily="34" charset="0"/>
              </a:rPr>
              <a:t>Natural gas 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 smtClean="0"/>
              <a:t>10769 </a:t>
            </a:r>
            <a:r>
              <a:rPr lang="el-GR" sz="2000" dirty="0" smtClean="0">
                <a:cs typeface="Calibri" panose="020F0502020204030204" pitchFamily="34" charset="0"/>
              </a:rPr>
              <a:t>+ </a:t>
            </a:r>
            <a:r>
              <a:rPr lang="en-US" sz="2000" dirty="0" smtClean="0">
                <a:cs typeface="Calibri" panose="020F0502020204030204" pitchFamily="34" charset="0"/>
              </a:rPr>
              <a:t>0 + </a:t>
            </a:r>
            <a:r>
              <a:rPr lang="en-US" sz="2000" dirty="0" smtClean="0"/>
              <a:t>23298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34067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cs typeface="Calibri" panose="020F0502020204030204" pitchFamily="34" charset="0"/>
              </a:rPr>
              <a:t>3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87419" y="3259144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47044" y="3457578"/>
            <a:ext cx="77403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/>
              <a:t>total </a:t>
            </a:r>
            <a:r>
              <a:rPr lang="en-GB" sz="2000" b="1" dirty="0" smtClean="0"/>
              <a:t>emissions </a:t>
            </a:r>
            <a:r>
              <a:rPr lang="en-GB" sz="2000" b="1" dirty="0"/>
              <a:t>of CO</a:t>
            </a:r>
            <a:r>
              <a:rPr lang="en-GB" sz="2000" b="1" baseline="-25000" dirty="0"/>
              <a:t>2</a:t>
            </a:r>
            <a:r>
              <a:rPr lang="en-GB" sz="2000" b="1" dirty="0"/>
              <a:t> eq. related to building operations</a:t>
            </a:r>
            <a:r>
              <a:rPr lang="en-GB" sz="2000" dirty="0"/>
              <a:t>,</a:t>
            </a:r>
            <a:r>
              <a:rPr lang="en-US" sz="2000" b="1" dirty="0" smtClean="0"/>
              <a:t>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</a:t>
            </a: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47044" y="2335133"/>
            <a:ext cx="54816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cs typeface="Calibri" panose="020F0502020204030204" pitchFamily="34" charset="0"/>
              </a:rPr>
              <a:t>Fuel oil 	     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 smtClean="0"/>
              <a:t>0 </a:t>
            </a:r>
            <a:r>
              <a:rPr lang="el-GR" sz="2000" dirty="0" smtClean="0">
                <a:cs typeface="Calibri" panose="020F0502020204030204" pitchFamily="34" charset="0"/>
              </a:rPr>
              <a:t>+ </a:t>
            </a:r>
            <a:r>
              <a:rPr lang="en-US" sz="2000" dirty="0" smtClean="0"/>
              <a:t>19105  + 0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19105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lt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47044" y="2792997"/>
            <a:ext cx="55948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cs typeface="Calibri" panose="020F0502020204030204" pitchFamily="34" charset="0"/>
              </a:rPr>
              <a:t>Electricity   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 smtClean="0"/>
              <a:t>21624  </a:t>
            </a:r>
            <a:r>
              <a:rPr lang="el-GR" sz="2000" dirty="0" smtClean="0">
                <a:cs typeface="Calibri" panose="020F0502020204030204" pitchFamily="34" charset="0"/>
              </a:rPr>
              <a:t>+ </a:t>
            </a:r>
            <a:r>
              <a:rPr lang="en-US" sz="2000" dirty="0"/>
              <a:t>44765</a:t>
            </a:r>
            <a:r>
              <a:rPr lang="en-US" sz="2000" dirty="0" smtClean="0">
                <a:cs typeface="Calibri" panose="020F0502020204030204" pitchFamily="34" charset="0"/>
              </a:rPr>
              <a:t> + </a:t>
            </a:r>
            <a:r>
              <a:rPr lang="en-US" sz="2000" dirty="0"/>
              <a:t>84882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151271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kWh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47044" y="4202827"/>
            <a:ext cx="87094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cs typeface="Calibri" panose="020F0502020204030204" pitchFamily="34" charset="0"/>
              </a:rPr>
              <a:t>Natural gas (34067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cs typeface="Calibri" panose="020F0502020204030204" pitchFamily="34" charset="0"/>
              </a:rPr>
              <a:t>3 </a:t>
            </a:r>
            <a:r>
              <a:rPr lang="en-US" sz="2000" dirty="0" smtClean="0">
                <a:cs typeface="Calibri" panose="020F0502020204030204" pitchFamily="34" charset="0"/>
              </a:rPr>
              <a:t>x </a:t>
            </a:r>
            <a:r>
              <a:rPr lang="en-US" sz="2000" dirty="0" smtClean="0"/>
              <a:t>10.3</a:t>
            </a:r>
            <a:r>
              <a:rPr lang="en-US" sz="2000" baseline="30000" dirty="0"/>
              <a:t> </a:t>
            </a:r>
            <a:r>
              <a:rPr lang="en-US" sz="2000" dirty="0" smtClean="0"/>
              <a:t>kWh/m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x 0.237 kgCO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eq./kWh) = </a:t>
            </a:r>
            <a:r>
              <a:rPr lang="en-US" sz="2000" b="1" dirty="0" smtClean="0"/>
              <a:t>83161</a:t>
            </a:r>
            <a:r>
              <a:rPr lang="en-US" sz="2000" dirty="0"/>
              <a:t> kgCO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err="1"/>
              <a:t>eq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38" name="Rectangle 37"/>
          <p:cNvSpPr/>
          <p:nvPr/>
        </p:nvSpPr>
        <p:spPr>
          <a:xfrm>
            <a:off x="347043" y="4668292"/>
            <a:ext cx="83876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cs typeface="Calibri" panose="020F0502020204030204" pitchFamily="34" charset="0"/>
              </a:rPr>
              <a:t>Fuel oil 	     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>
                <a:cs typeface="Calibri" panose="020F0502020204030204" pitchFamily="34" charset="0"/>
              </a:rPr>
              <a:t>19105</a:t>
            </a:r>
            <a:r>
              <a:rPr lang="el-GR" sz="2000" b="1" dirty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lt</a:t>
            </a:r>
            <a:r>
              <a:rPr lang="en-US" sz="2000" dirty="0">
                <a:cs typeface="Calibri" panose="020F0502020204030204" pitchFamily="34" charset="0"/>
              </a:rPr>
              <a:t> x </a:t>
            </a:r>
            <a:r>
              <a:rPr lang="en-US" sz="2000" dirty="0" smtClean="0"/>
              <a:t>9.9</a:t>
            </a:r>
            <a:r>
              <a:rPr lang="en-US" sz="2000" baseline="30000" dirty="0" smtClean="0"/>
              <a:t> </a:t>
            </a:r>
            <a:r>
              <a:rPr lang="en-US" sz="2000" dirty="0"/>
              <a:t>kWh/m</a:t>
            </a:r>
            <a:r>
              <a:rPr lang="en-US" sz="2000" baseline="30000" dirty="0"/>
              <a:t>3</a:t>
            </a:r>
            <a:r>
              <a:rPr lang="en-US" sz="2000" dirty="0"/>
              <a:t> x </a:t>
            </a:r>
            <a:r>
              <a:rPr lang="en-US" sz="2000" dirty="0" smtClean="0"/>
              <a:t>0.305 </a:t>
            </a:r>
            <a:r>
              <a:rPr lang="en-US" sz="2000" dirty="0"/>
              <a:t>kgCO</a:t>
            </a:r>
            <a:r>
              <a:rPr lang="en-US" sz="2000" baseline="-25000" dirty="0"/>
              <a:t>2</a:t>
            </a:r>
            <a:r>
              <a:rPr lang="en-US" sz="2000" dirty="0"/>
              <a:t> eq./kWh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57688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/>
              <a:t>kgCO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err="1"/>
              <a:t>eq</a:t>
            </a:r>
            <a:r>
              <a:rPr lang="en-US" sz="2000" dirty="0"/>
              <a:t> 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47044" y="5126156"/>
            <a:ext cx="7461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cs typeface="Calibri" panose="020F0502020204030204" pitchFamily="34" charset="0"/>
              </a:rPr>
              <a:t>Electricity   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>
                <a:cs typeface="Calibri" panose="020F0502020204030204" pitchFamily="34" charset="0"/>
              </a:rPr>
              <a:t>151271</a:t>
            </a:r>
            <a:r>
              <a:rPr lang="el-GR" sz="2000" b="1" dirty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kWh </a:t>
            </a:r>
            <a:r>
              <a:rPr lang="en-US" sz="2000" dirty="0"/>
              <a:t>x </a:t>
            </a:r>
            <a:r>
              <a:rPr lang="en-US" sz="2000" dirty="0" smtClean="0"/>
              <a:t>1.167 </a:t>
            </a:r>
            <a:r>
              <a:rPr lang="en-US" sz="2000" dirty="0"/>
              <a:t>kgCO</a:t>
            </a:r>
            <a:r>
              <a:rPr lang="en-US" sz="2000" baseline="-25000" dirty="0"/>
              <a:t>2</a:t>
            </a:r>
            <a:r>
              <a:rPr lang="en-US" sz="2000" dirty="0"/>
              <a:t> eq./kWh</a:t>
            </a:r>
            <a:r>
              <a:rPr lang="en-US" sz="2000" dirty="0">
                <a:cs typeface="Calibri" panose="020F0502020204030204" pitchFamily="34" charset="0"/>
              </a:rPr>
              <a:t> 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176533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/>
              <a:t>kgCO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err="1"/>
              <a:t>eq</a:t>
            </a:r>
            <a:r>
              <a:rPr lang="en-US" sz="2000" dirty="0"/>
              <a:t> 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47044" y="5591861"/>
            <a:ext cx="7518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/>
              <a:t>Total </a:t>
            </a:r>
            <a:r>
              <a:rPr lang="en-GB" sz="2000" b="1" dirty="0" smtClean="0"/>
              <a:t>CO</a:t>
            </a:r>
            <a:r>
              <a:rPr lang="en-GB" sz="2000" b="1" baseline="-25000" dirty="0" smtClean="0"/>
              <a:t>2</a:t>
            </a:r>
            <a:r>
              <a:rPr lang="en-GB" sz="2000" b="1" dirty="0" smtClean="0"/>
              <a:t> </a:t>
            </a:r>
            <a:r>
              <a:rPr lang="en-GB" sz="2000" b="1" dirty="0"/>
              <a:t>eq</a:t>
            </a:r>
            <a:r>
              <a:rPr lang="en-GB" sz="2000" b="1" dirty="0" smtClean="0"/>
              <a:t>. emissions 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>
                <a:cs typeface="Calibri" panose="020F0502020204030204" pitchFamily="34" charset="0"/>
              </a:rPr>
              <a:t>83161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+ </a:t>
            </a:r>
            <a:r>
              <a:rPr lang="en-US" sz="2000" dirty="0" smtClean="0"/>
              <a:t>57688 </a:t>
            </a:r>
            <a:r>
              <a:rPr lang="en-US" sz="2000" dirty="0"/>
              <a:t>+ 176533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317382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/>
              <a:t>kgCO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err="1"/>
              <a:t>eq</a:t>
            </a:r>
            <a:r>
              <a:rPr lang="en-US" sz="2000" dirty="0"/>
              <a:t> 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243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781" y="1529828"/>
            <a:ext cx="2969468" cy="196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E8782EB5-65DC-4235-A7A9-C154DFA5D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dirty="0"/>
          </a:p>
        </p:txBody>
      </p:sp>
      <p:sp>
        <p:nvSpPr>
          <p:cNvPr id="6" name="Rectangle 5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6</a:t>
            </a:r>
            <a:endParaRPr lang="el-GR" sz="2400" dirty="0"/>
          </a:p>
        </p:txBody>
      </p:sp>
      <p:sp>
        <p:nvSpPr>
          <p:cNvPr id="8" name="Rectangle 7"/>
          <p:cNvSpPr/>
          <p:nvPr/>
        </p:nvSpPr>
        <p:spPr>
          <a:xfrm>
            <a:off x="347044" y="992454"/>
            <a:ext cx="7908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total </a:t>
            </a:r>
            <a:r>
              <a:rPr lang="en-US" sz="2000" b="1" dirty="0" smtClean="0"/>
              <a:t>CO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</a:t>
            </a:r>
            <a:r>
              <a:rPr lang="en-US" sz="2000" b="1" dirty="0"/>
              <a:t>eq. emissions </a:t>
            </a:r>
            <a:r>
              <a:rPr lang="en-US" sz="2000" b="1" dirty="0" smtClean="0"/>
              <a:t>per inhabitant</a:t>
            </a:r>
            <a:endParaRPr lang="en-US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498622" y="1737202"/>
            <a:ext cx="7611974" cy="1352238"/>
            <a:chOff x="1057193" y="4877535"/>
            <a:chExt cx="7611974" cy="1352238"/>
          </a:xfrm>
        </p:grpSpPr>
        <p:sp>
          <p:nvSpPr>
            <p:cNvPr id="10" name="Rectangle 9"/>
            <p:cNvSpPr/>
            <p:nvPr/>
          </p:nvSpPr>
          <p:spPr>
            <a:xfrm>
              <a:off x="3546509" y="4974726"/>
              <a:ext cx="213375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/>
                <a:t>Total number of inhabitants</a:t>
              </a:r>
              <a:endParaRPr lang="en-US" sz="1600" b="1" i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03158" y="5568053"/>
              <a:ext cx="2070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/>
                <a:t>317382 kgCO</a:t>
              </a:r>
              <a:r>
                <a:rPr lang="en-US" sz="2000" u="sng" baseline="-25000" dirty="0"/>
                <a:t>2</a:t>
              </a:r>
              <a:r>
                <a:rPr lang="en-US" sz="2000" u="sng" dirty="0"/>
                <a:t> </a:t>
              </a:r>
              <a:r>
                <a:rPr lang="en-US" sz="2000" u="sng" dirty="0" err="1"/>
                <a:t>eq</a:t>
              </a:r>
              <a:r>
                <a:rPr lang="en-US" sz="2000" u="sng" dirty="0"/>
                <a:t> 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99883" y="5306443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378942" y="530644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057193" y="4877535"/>
              <a:ext cx="2043245" cy="66635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Total </a:t>
              </a:r>
              <a:r>
                <a:rPr lang="en-US" b="1" dirty="0"/>
                <a:t>CO</a:t>
              </a:r>
              <a:r>
                <a:rPr lang="en-US" b="1" baseline="-25000" dirty="0"/>
                <a:t>2</a:t>
              </a:r>
              <a:r>
                <a:rPr lang="en-US" b="1" dirty="0"/>
                <a:t> eq. emissions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92475" y="5568053"/>
              <a:ext cx="18045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500 inhabitants</a:t>
              </a:r>
              <a:endParaRPr lang="en-US" sz="2000" u="sng" baseline="300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63816" y="5506498"/>
              <a:ext cx="2805351" cy="523220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634.8</a:t>
              </a:r>
              <a:endParaRPr lang="en-US" sz="20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5220227" y="2744579"/>
            <a:ext cx="3580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kgCO</a:t>
            </a:r>
            <a:r>
              <a:rPr lang="en-US" sz="2800" b="1" u="sng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/inhabitant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0611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EXERCISE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E8782EB5-65DC-4235-A7A9-C154DFA5D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518827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494355"/>
              </p:ext>
            </p:extLst>
          </p:nvPr>
        </p:nvGraphicFramePr>
        <p:xfrm>
          <a:off x="487326" y="1504863"/>
          <a:ext cx="8169348" cy="1645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I.1.1 – GREENHOUSE GAS EMISSIONS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I. CLIMATE CHANGE: Mitigation and Adaptation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I.1 Climate Change Mitigation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I.1.1 – GREENHOUSE GAS EMISSIONS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678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4AF1D7-81F2-4979-A031-F86EB45F35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962" y="3334846"/>
            <a:ext cx="2856076" cy="2856076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5420046" y="5690669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/>
              <a:t>See also C</a:t>
            </a:r>
            <a:r>
              <a:rPr lang="el-GR" i="1" dirty="0" smtClean="0"/>
              <a:t>.1.2 </a:t>
            </a:r>
            <a:r>
              <a:rPr lang="en-US" i="1" dirty="0" smtClean="0"/>
              <a:t>of Building Scale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</a:t>
            </a:r>
            <a:r>
              <a:rPr lang="en-US" sz="2200" dirty="0">
                <a:cs typeface="Calibri" panose="020F0502020204030204" pitchFamily="34" charset="0"/>
              </a:rPr>
              <a:t>are </a:t>
            </a:r>
            <a:r>
              <a:rPr lang="en-US" sz="2200" dirty="0" smtClean="0">
                <a:cs typeface="Calibri" panose="020F0502020204030204" pitchFamily="34" charset="0"/>
              </a:rPr>
              <a:t>10 </a:t>
            </a:r>
            <a:r>
              <a:rPr lang="en-US" sz="2200" dirty="0">
                <a:cs typeface="Calibri" panose="020F0502020204030204" pitchFamily="34" charset="0"/>
              </a:rPr>
              <a:t>small residential </a:t>
            </a:r>
            <a:r>
              <a:rPr lang="en-US" sz="2200" dirty="0" smtClean="0">
                <a:cs typeface="Calibri" panose="020F0502020204030204" pitchFamily="34" charset="0"/>
              </a:rPr>
              <a:t>buildings, one office building </a:t>
            </a:r>
            <a:r>
              <a:rPr lang="en-US" sz="2200" dirty="0">
                <a:cs typeface="Calibri" panose="020F0502020204030204" pitchFamily="34" charset="0"/>
              </a:rPr>
              <a:t>and </a:t>
            </a:r>
            <a:r>
              <a:rPr lang="en-US" sz="2200" dirty="0" smtClean="0">
                <a:cs typeface="Calibri" panose="020F0502020204030204" pitchFamily="34" charset="0"/>
              </a:rPr>
              <a:t>one hospital. All buildings are connected to the main electricity grid and most of them to the central natural gas network.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b="1" dirty="0" smtClean="0">
                <a:cs typeface="Calibri" panose="020F0502020204030204" pitchFamily="34" charset="0"/>
              </a:rPr>
              <a:t>total number of inhabitants</a:t>
            </a:r>
            <a:r>
              <a:rPr lang="en-US" sz="2000" b="1" dirty="0" smtClean="0">
                <a:solidFill>
                  <a:srgbClr val="FF0000"/>
                </a:solidFill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l-GR" sz="2000" b="1" dirty="0" smtClean="0">
                <a:cs typeface="Calibri" panose="020F0502020204030204" pitchFamily="34" charset="0"/>
              </a:rPr>
              <a:t>average </a:t>
            </a:r>
            <a:r>
              <a:rPr lang="en-US" sz="2000" b="1" dirty="0" smtClean="0">
                <a:cs typeface="Calibri" panose="020F0502020204030204" pitchFamily="34" charset="0"/>
              </a:rPr>
              <a:t>annual fuel and </a:t>
            </a:r>
            <a:r>
              <a:rPr lang="el-GR" sz="2000" b="1" dirty="0" smtClean="0">
                <a:cs typeface="Calibri" panose="020F0502020204030204" pitchFamily="34" charset="0"/>
              </a:rPr>
              <a:t>electrical </a:t>
            </a:r>
            <a:r>
              <a:rPr lang="en-US" sz="2000" b="1" dirty="0" smtClean="0">
                <a:cs typeface="Calibri" panose="020F0502020204030204" pitchFamily="34" charset="0"/>
              </a:rPr>
              <a:t>energy consumption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of all buildings in the </a:t>
            </a:r>
            <a:r>
              <a:rPr lang="en-US" sz="2000" dirty="0" smtClean="0">
                <a:cs typeface="Calibri" panose="020F0502020204030204" pitchFamily="34" charset="0"/>
              </a:rPr>
              <a:t>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total emissions of CO</a:t>
              </a:r>
              <a:r>
                <a:rPr lang="en-US" sz="2000" b="1" baseline="-25000" dirty="0"/>
                <a:t>2</a:t>
              </a:r>
              <a:r>
                <a:rPr lang="en-US" sz="2000" b="1" dirty="0"/>
                <a:t> eq. related to building operations </a:t>
              </a:r>
              <a:r>
                <a:rPr lang="en-US" sz="2000" b="1" dirty="0" smtClean="0"/>
                <a:t>  	per inhabitant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53922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6559" y="5190618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residential buildings the annual consumptions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536015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2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157422"/>
              </p:ext>
            </p:extLst>
          </p:nvPr>
        </p:nvGraphicFramePr>
        <p:xfrm>
          <a:off x="184053" y="1475800"/>
          <a:ext cx="8672564" cy="36068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311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2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1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Office</a:t>
                      </a:r>
                      <a:endParaRPr lang="en-US" sz="1800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Hospital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Residential buildings (10)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dirty="0" smtClean="0"/>
                        <a:t>Annual natural gas consumption (m</a:t>
                      </a:r>
                      <a:r>
                        <a:rPr lang="en-US" sz="1600" i="0" baseline="30000" dirty="0" smtClean="0"/>
                        <a:t>3</a:t>
                      </a:r>
                      <a:r>
                        <a:rPr lang="en-US" sz="1600" i="0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33172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20298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0" dirty="0" smtClean="0"/>
                        <a:t>Annual fuel oil consumption (</a:t>
                      </a:r>
                      <a:r>
                        <a:rPr lang="en-US" sz="1600" i="0" dirty="0" err="1" smtClean="0"/>
                        <a:t>lt</a:t>
                      </a:r>
                      <a:r>
                        <a:rPr lang="en-US" sz="1600" i="0" dirty="0" smtClean="0"/>
                        <a:t>)</a:t>
                      </a:r>
                      <a:endParaRPr lang="en-US" sz="1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92151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dirty="0" smtClean="0"/>
                        <a:t>Annual electricity consumption (kWh)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102591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211460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84882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Lower heating value of natural gas </a:t>
                      </a:r>
                      <a:r>
                        <a:rPr kumimoji="0" lang="hr-H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kWh/m</a:t>
                      </a:r>
                      <a:r>
                        <a:rPr kumimoji="0" lang="en-GB" sz="16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hr-H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6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10.3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10.3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Lower heating value of fuel oil </a:t>
                      </a:r>
                      <a:r>
                        <a:rPr kumimoji="0" lang="hr-H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kWh/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lt</a:t>
                      </a:r>
                      <a:r>
                        <a:rPr kumimoji="0" lang="hr-H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6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9.9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</a:t>
                      </a:r>
                      <a:r>
                        <a:rPr kumimoji="0" lang="en-GB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eq. emission factor of 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fuels [kg CO</a:t>
                      </a:r>
                      <a:r>
                        <a:rPr kumimoji="0" lang="en-GB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eq./KWh]</a:t>
                      </a:r>
                      <a:endParaRPr lang="en-US" sz="160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0.237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0.305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0.237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</a:t>
                      </a:r>
                      <a:r>
                        <a:rPr kumimoji="0" lang="en-GB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eq. emission factor of electrical energy 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[kg CO</a:t>
                      </a:r>
                      <a:r>
                        <a:rPr kumimoji="0" lang="en-GB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eq./KWh]</a:t>
                      </a:r>
                      <a:endParaRPr lang="en-US" sz="160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1.167</a:t>
                      </a:r>
                      <a:endParaRPr lang="en-US" sz="1600" dirty="0"/>
                    </a:p>
                  </a:txBody>
                  <a:tcPr marL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u="none" dirty="0" smtClean="0">
                          <a:solidFill>
                            <a:schemeClr val="tx1"/>
                          </a:solidFill>
                        </a:rPr>
                        <a:t>Total inhabitants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417113" y="815163"/>
            <a:ext cx="156068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1,2,5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06617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432"/>
            <a:ext cx="8229600" cy="7114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990816" y="1925395"/>
            <a:ext cx="3695984" cy="3353577"/>
            <a:chOff x="5207174" y="2345001"/>
            <a:chExt cx="3695984" cy="3353577"/>
          </a:xfrm>
        </p:grpSpPr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174" y="2345001"/>
              <a:ext cx="3695984" cy="3353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5325" y="4129618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6970" y="4725719"/>
              <a:ext cx="608279" cy="49609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0071" y="3471891"/>
              <a:ext cx="608279" cy="49609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220370" y="1925396"/>
            <a:ext cx="4770446" cy="3536814"/>
            <a:chOff x="436728" y="2345002"/>
            <a:chExt cx="4770446" cy="3536814"/>
          </a:xfrm>
        </p:grpSpPr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728" y="2345002"/>
              <a:ext cx="4639691" cy="3536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Pentagon 15"/>
            <p:cNvSpPr/>
            <p:nvPr/>
          </p:nvSpPr>
          <p:spPr>
            <a:xfrm rot="16200000" flipH="1" flipV="1">
              <a:off x="3086711" y="4266414"/>
              <a:ext cx="369332" cy="235730"/>
            </a:xfrm>
            <a:prstGeom prst="homePlat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pic>
          <p:nvPicPr>
            <p:cNvPr id="17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6913" y="2740249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1315347" y="4186539"/>
              <a:ext cx="2286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b="1" dirty="0" smtClean="0">
                  <a:solidFill>
                    <a:srgbClr val="336699"/>
                  </a:solidFill>
                </a:rPr>
                <a:t>-22% </a:t>
              </a:r>
            </a:p>
            <a:p>
              <a:pPr algn="r"/>
              <a:r>
                <a:rPr lang="en-US" b="1" dirty="0">
                  <a:solidFill>
                    <a:srgbClr val="336699"/>
                  </a:solidFill>
                </a:rPr>
                <a:t>-</a:t>
              </a:r>
              <a:r>
                <a:rPr lang="en-US" b="1" dirty="0" smtClean="0">
                  <a:solidFill>
                    <a:srgbClr val="336699"/>
                  </a:solidFill>
                </a:rPr>
                <a:t>1265 mil ton CO</a:t>
              </a:r>
              <a:r>
                <a:rPr lang="en-US" b="1" baseline="-25000" dirty="0" smtClean="0">
                  <a:solidFill>
                    <a:srgbClr val="336699"/>
                  </a:solidFill>
                </a:rPr>
                <a:t>2</a:t>
              </a:r>
              <a:r>
                <a:rPr lang="en-US" b="1" dirty="0" smtClean="0">
                  <a:solidFill>
                    <a:srgbClr val="336699"/>
                  </a:solidFill>
                </a:rPr>
                <a:t> eq.</a:t>
              </a:r>
              <a:endParaRPr lang="en-US" b="1" dirty="0">
                <a:solidFill>
                  <a:srgbClr val="336699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26971" y="4780831"/>
              <a:ext cx="1680203" cy="338554"/>
            </a:xfrm>
            <a:prstGeom prst="rect">
              <a:avLst/>
            </a:prstGeom>
          </p:spPr>
          <p:txBody>
            <a:bodyPr wrap="square" rIns="0">
              <a:spAutoFit/>
            </a:bodyPr>
            <a:lstStyle/>
            <a:p>
              <a:r>
                <a:rPr lang="en-US" sz="1600" b="1" dirty="0" smtClean="0">
                  <a:solidFill>
                    <a:srgbClr val="FF99FF"/>
                  </a:solidFill>
                </a:rPr>
                <a:t>-20%              -40%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5761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BFE4253E-EB03-45DB-849E-A8BF3553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982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2000" dirty="0"/>
              <a:t>A carbon dioxide equivalent or CO</a:t>
            </a:r>
            <a:r>
              <a:rPr lang="en-US" sz="2000" baseline="-25000" dirty="0"/>
              <a:t>2</a:t>
            </a:r>
            <a:r>
              <a:rPr lang="en-US" sz="2000" dirty="0"/>
              <a:t> equivalent (</a:t>
            </a:r>
            <a:r>
              <a:rPr lang="en-US" sz="2000" dirty="0" smtClean="0"/>
              <a:t>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eq</a:t>
            </a:r>
            <a:r>
              <a:rPr lang="en-US" sz="2000" dirty="0"/>
              <a:t>) is a metric measure used </a:t>
            </a:r>
            <a:r>
              <a:rPr lang="en-US" sz="2000" dirty="0" smtClean="0"/>
              <a:t>to </a:t>
            </a:r>
            <a:r>
              <a:rPr lang="en-US" sz="2000" dirty="0"/>
              <a:t>compare the </a:t>
            </a:r>
            <a:r>
              <a:rPr lang="en-US" sz="2000" dirty="0" smtClean="0"/>
              <a:t>emissions </a:t>
            </a:r>
            <a:r>
              <a:rPr lang="en-US" sz="2000" dirty="0"/>
              <a:t>from various greenhouse gases on the basis of their global-warming potential (GWP</a:t>
            </a:r>
            <a:r>
              <a:rPr lang="en-US" sz="2000" dirty="0" smtClean="0"/>
              <a:t>), by converting the </a:t>
            </a:r>
            <a:r>
              <a:rPr lang="en-US" sz="2000" dirty="0"/>
              <a:t>amounts of other gases </a:t>
            </a:r>
            <a:r>
              <a:rPr lang="en-US" sz="2000" dirty="0" smtClean="0"/>
              <a:t>to the </a:t>
            </a:r>
            <a:r>
              <a:rPr lang="en-US" sz="2000" dirty="0"/>
              <a:t>equivalent amount of carbon dioxide with the same global warming </a:t>
            </a:r>
            <a:r>
              <a:rPr lang="en-US" sz="2000" dirty="0" smtClean="0"/>
              <a:t>potential. </a:t>
            </a:r>
            <a:endParaRPr lang="it-IT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486274" y="3172366"/>
            <a:ext cx="5200526" cy="3033197"/>
            <a:chOff x="2185926" y="2831878"/>
            <a:chExt cx="5200526" cy="3033197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926" y="2831878"/>
              <a:ext cx="5200526" cy="2796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2470067" y="5634243"/>
              <a:ext cx="69923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/>
                <a:t>Πηγή</a:t>
              </a:r>
              <a:r>
                <a:rPr lang="en-US" sz="900" dirty="0" smtClean="0"/>
                <a:t>: IPCC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1131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06366C1F-2EA8-490D-9930-8BF50951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184855"/>
              </p:ext>
            </p:extLst>
          </p:nvPr>
        </p:nvGraphicFramePr>
        <p:xfrm>
          <a:off x="457200" y="2142006"/>
          <a:ext cx="8229600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42620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amount of greenhouse gases (CO</a:t>
                      </a:r>
                      <a:r>
                        <a:rPr lang="en-US" sz="1800" baseline="-25000" dirty="0" smtClean="0"/>
                        <a:t>2</a:t>
                      </a:r>
                      <a:r>
                        <a:rPr lang="en-US" sz="1800" dirty="0" smtClean="0"/>
                        <a:t> equivalent emissions ) generated from buildings’ operation over a calendar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year per inhabitant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 smtClean="0"/>
                        <a:t>t</a:t>
                      </a:r>
                      <a:r>
                        <a:rPr lang="hr-HR" sz="1800" u="none" strike="noStrike" kern="1200" baseline="0" dirty="0" smtClean="0"/>
                        <a:t> </a:t>
                      </a:r>
                      <a:r>
                        <a:rPr lang="hr-HR" sz="1800" u="none" strike="noStrike" kern="1200" baseline="0" dirty="0"/>
                        <a:t>CO</a:t>
                      </a:r>
                      <a:r>
                        <a:rPr lang="hr-HR" sz="1800" u="none" strike="noStrike" kern="1200" baseline="-25000" dirty="0"/>
                        <a:t>2</a:t>
                      </a:r>
                      <a:r>
                        <a:rPr lang="hr-HR" sz="1800" u="none" strike="noStrike" kern="1200" baseline="0" dirty="0"/>
                        <a:t> eq</a:t>
                      </a:r>
                      <a:r>
                        <a:rPr lang="hr-HR" sz="1800" u="none" strike="noStrike" kern="1200" baseline="0" dirty="0" smtClean="0"/>
                        <a:t>./</a:t>
                      </a:r>
                      <a:r>
                        <a:rPr lang="en-US" sz="1800" u="none" strike="noStrike" kern="1200" baseline="0" dirty="0" err="1" smtClean="0"/>
                        <a:t>inhabidant</a:t>
                      </a:r>
                      <a:endParaRPr lang="en-US" sz="1800" kern="1200" dirty="0">
                        <a:effectLst/>
                      </a:endParaRPr>
                    </a:p>
                    <a:p>
                      <a:endParaRPr lang="en-US" sz="1800" kern="1200" dirty="0">
                        <a:effectLst/>
                      </a:endParaRPr>
                    </a:p>
                    <a:p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/>
                        <a:t>Estimation</a:t>
                      </a:r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loud Callout 7"/>
          <p:cNvSpPr/>
          <p:nvPr/>
        </p:nvSpPr>
        <p:spPr>
          <a:xfrm>
            <a:off x="6920386" y="4781461"/>
            <a:ext cx="1092751" cy="920476"/>
          </a:xfrm>
          <a:prstGeom prst="cloudCallout">
            <a:avLst>
              <a:gd name="adj1" fmla="val -147280"/>
              <a:gd name="adj2" fmla="val 6213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GHG</a:t>
            </a:r>
            <a:endParaRPr lang="en-US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870012" y="4200559"/>
            <a:ext cx="7816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</a:t>
            </a:r>
            <a:r>
              <a:rPr lang="en-US" dirty="0"/>
              <a:t>the calculation of the indicator </a:t>
            </a:r>
            <a:r>
              <a:rPr lang="en-US" dirty="0" smtClean="0"/>
              <a:t>only </a:t>
            </a:r>
            <a:r>
              <a:rPr lang="en-US" dirty="0"/>
              <a:t>residents </a:t>
            </a:r>
            <a:r>
              <a:rPr lang="el-GR" dirty="0" smtClean="0"/>
              <a:t>of the neighborhood </a:t>
            </a:r>
            <a:r>
              <a:rPr lang="en-US" dirty="0" smtClean="0"/>
              <a:t>and </a:t>
            </a:r>
            <a:r>
              <a:rPr lang="en-US" dirty="0"/>
              <a:t>not working people in the </a:t>
            </a:r>
            <a:r>
              <a:rPr lang="en-US" dirty="0" smtClean="0"/>
              <a:t>area</a:t>
            </a:r>
            <a:endParaRPr lang="el-GR" dirty="0" smtClean="0"/>
          </a:p>
          <a:p>
            <a:r>
              <a:rPr lang="el-GR" dirty="0" smtClean="0"/>
              <a:t> </a:t>
            </a:r>
            <a:endParaRPr lang="el-GR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5141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795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2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l-GR" sz="2000" dirty="0" smtClean="0"/>
              <a:t>Μ</a:t>
            </a:r>
            <a:r>
              <a:rPr lang="en-GB" sz="2000" dirty="0" err="1" smtClean="0"/>
              <a:t>inimise</a:t>
            </a:r>
            <a:r>
              <a:rPr lang="en-GB" sz="2000" dirty="0" smtClean="0"/>
              <a:t> </a:t>
            </a:r>
            <a:r>
              <a:rPr lang="en-GB" sz="2000" dirty="0"/>
              <a:t>the total greenhouse gas emissions from buildings’ operations</a:t>
            </a:r>
            <a:r>
              <a:rPr lang="en-US" sz="2000" dirty="0"/>
              <a:t>.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pic>
        <p:nvPicPr>
          <p:cNvPr id="10242" name="Picture 2" descr="https://cdn-images-1.medium.com/max/1600/0*p98OsFkIeqG3M5es.jpg">
            <a:extLst>
              <a:ext uri="{FF2B5EF4-FFF2-40B4-BE49-F238E27FC236}">
                <a16:creationId xmlns:a16="http://schemas.microsoft.com/office/drawing/2014/main" id="{04EC2570-545B-44C7-847A-A4DCD4059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424" y="2886075"/>
            <a:ext cx="442629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lated image">
            <a:extLst>
              <a:ext uri="{FF2B5EF4-FFF2-40B4-BE49-F238E27FC236}">
                <a16:creationId xmlns:a16="http://schemas.microsoft.com/office/drawing/2014/main" id="{8D823FF8-EB4A-4935-A38C-82E43CF82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86075"/>
            <a:ext cx="376822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3340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BFE4253E-EB03-45DB-849E-A8BF3553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668" y="104982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2000" dirty="0" smtClean="0"/>
              <a:t>The indicator measures </a:t>
            </a:r>
            <a:r>
              <a:rPr lang="en-US" sz="2000" dirty="0"/>
              <a:t>the contribution of the greenhouse gas (GHG) emissions associated with the building’s operational phase on the earth's global warming or climate change. </a:t>
            </a: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The </a:t>
            </a:r>
            <a:r>
              <a:rPr lang="en-US" sz="2000" dirty="0"/>
              <a:t>Global Warming Potential (GWP) was developed to allow for the comparison of the impact on global warming caused by different </a:t>
            </a:r>
            <a:r>
              <a:rPr lang="en-US" sz="2000" dirty="0" smtClean="0"/>
              <a:t>gases (</a:t>
            </a:r>
            <a:r>
              <a:rPr lang="en-US" sz="2000" dirty="0"/>
              <a:t>such as </a:t>
            </a:r>
            <a:r>
              <a:rPr lang="en-US" sz="2000" dirty="0" smtClean="0"/>
              <a:t>carbon dioxide, methane</a:t>
            </a:r>
            <a:r>
              <a:rPr lang="en-US" sz="2000" dirty="0"/>
              <a:t>, nitrous oxide, or </a:t>
            </a:r>
            <a:r>
              <a:rPr lang="en-US" sz="2000" dirty="0" smtClean="0"/>
              <a:t>chlorofluorocarbons). It </a:t>
            </a:r>
            <a:r>
              <a:rPr lang="en-US" sz="2000" dirty="0"/>
              <a:t>is a measure of how much energy the emissions of 1 ton of a gas will absorb over a given period of </a:t>
            </a:r>
            <a:r>
              <a:rPr lang="en-US" sz="2000" dirty="0" smtClean="0"/>
              <a:t>time, </a:t>
            </a:r>
            <a:r>
              <a:rPr lang="en-US" sz="2000" dirty="0"/>
              <a:t>relative to the emissions of 1 ton of carbon dioxide (CO</a:t>
            </a:r>
            <a:r>
              <a:rPr lang="en-US" sz="2000" baseline="-25000" dirty="0"/>
              <a:t>2</a:t>
            </a:r>
            <a:r>
              <a:rPr lang="en-US" sz="2000" dirty="0"/>
              <a:t>)</a:t>
            </a:r>
          </a:p>
          <a:p>
            <a:pPr marL="0" indent="0" algn="just">
              <a:buNone/>
            </a:pPr>
            <a:r>
              <a:rPr lang="en-US" sz="2000" dirty="0" smtClean="0"/>
              <a:t>A </a:t>
            </a:r>
            <a:r>
              <a:rPr lang="en-US" sz="2000" dirty="0"/>
              <a:t>higher GWP means a larger warming effect </a:t>
            </a: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in </a:t>
            </a:r>
            <a:r>
              <a:rPr lang="en-US" sz="2000" dirty="0"/>
              <a:t>that period of time (usually 100 years).</a:t>
            </a:r>
            <a:endParaRPr lang="it-IT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7" y="4243413"/>
            <a:ext cx="3078163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940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200" dirty="0"/>
              <a:t>The </a:t>
            </a:r>
            <a:r>
              <a:rPr lang="en-US" sz="2200" dirty="0" smtClean="0"/>
              <a:t>calculation </a:t>
            </a:r>
            <a:r>
              <a:rPr lang="en-US" sz="2200" dirty="0"/>
              <a:t>method </a:t>
            </a:r>
            <a:r>
              <a:rPr lang="en-US" sz="2200" dirty="0" smtClean="0"/>
              <a:t>for the contribution of buildings; operation to greenhouse gas emissions, is </a:t>
            </a:r>
            <a:r>
              <a:rPr lang="en-US" sz="2200" dirty="0"/>
              <a:t>provided by the </a:t>
            </a:r>
            <a:r>
              <a:rPr lang="el-GR" sz="2200" b="1" dirty="0"/>
              <a:t>ISO </a:t>
            </a:r>
            <a:r>
              <a:rPr lang="en-US" sz="2200" b="1" dirty="0" smtClean="0"/>
              <a:t>Standard</a:t>
            </a:r>
            <a:r>
              <a:rPr lang="en-US" sz="2200" dirty="0" smtClean="0"/>
              <a:t> </a:t>
            </a:r>
            <a:r>
              <a:rPr lang="el-GR" sz="2200" b="1" dirty="0" smtClean="0"/>
              <a:t>14067</a:t>
            </a:r>
            <a:endParaRPr lang="en-US" sz="2200" b="1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l-GR" sz="2200" b="1" dirty="0"/>
              <a:t>ISO </a:t>
            </a:r>
            <a:r>
              <a:rPr lang="en-US" sz="2200" b="1" dirty="0"/>
              <a:t>Standard</a:t>
            </a:r>
            <a:r>
              <a:rPr lang="en-US" sz="2200" dirty="0"/>
              <a:t> </a:t>
            </a:r>
            <a:r>
              <a:rPr lang="el-GR" sz="2200" b="1" dirty="0" smtClean="0"/>
              <a:t>140</a:t>
            </a:r>
            <a:r>
              <a:rPr lang="en-US" sz="2200" b="1" dirty="0" smtClean="0"/>
              <a:t>40 </a:t>
            </a:r>
            <a:r>
              <a:rPr lang="en-US" sz="2200" dirty="0" smtClean="0"/>
              <a:t>also provides a general reference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It is often referred to as </a:t>
            </a:r>
            <a:r>
              <a:rPr lang="en-US" sz="2200" b="1" dirty="0" smtClean="0"/>
              <a:t>carbon footprint </a:t>
            </a:r>
            <a:r>
              <a:rPr lang="en-US" sz="2200" dirty="0" smtClean="0"/>
              <a:t>of the buildings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387" y="1922611"/>
            <a:ext cx="2555675" cy="191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447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71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/>
              <a:t>In the </a:t>
            </a:r>
            <a:r>
              <a:rPr lang="en-US" dirty="0" smtClean="0"/>
              <a:t>calculations </a:t>
            </a:r>
            <a:r>
              <a:rPr lang="en-US" dirty="0"/>
              <a:t>the following </a:t>
            </a:r>
            <a:r>
              <a:rPr lang="en-US" dirty="0" smtClean="0"/>
              <a:t>energy </a:t>
            </a:r>
            <a:r>
              <a:rPr lang="en-US" dirty="0"/>
              <a:t>uses </a:t>
            </a:r>
            <a:r>
              <a:rPr lang="en-US" dirty="0" smtClean="0"/>
              <a:t>should be </a:t>
            </a:r>
            <a:r>
              <a:rPr lang="en-US" dirty="0"/>
              <a:t>considered: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heating</a:t>
            </a:r>
            <a:r>
              <a:rPr lang="en-US" dirty="0"/>
              <a:t>,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cooling</a:t>
            </a:r>
            <a:r>
              <a:rPr lang="en-US" dirty="0"/>
              <a:t>,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mechanical ventilation,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domestic </a:t>
            </a:r>
            <a:r>
              <a:rPr lang="en-US" dirty="0"/>
              <a:t>hot </a:t>
            </a:r>
            <a:r>
              <a:rPr lang="en-US" dirty="0" smtClean="0"/>
              <a:t>water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lighting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err="1" smtClean="0"/>
              <a:t>auxilliaries</a:t>
            </a:r>
            <a:endParaRPr lang="en-US" dirty="0" smtClean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l-GR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SCOPE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all buildings in the </a:t>
            </a:r>
            <a:r>
              <a:rPr lang="en-US" sz="2400" dirty="0" err="1" smtClean="0"/>
              <a:t>neighbourhood</a:t>
            </a:r>
            <a:r>
              <a:rPr lang="en-US" sz="2400" dirty="0" smtClean="0"/>
              <a:t>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26025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8B40FF8-BE08-46B3-9BBD-4312FE6E643F}"/>
</file>

<file path=customXml/itemProps2.xml><?xml version="1.0" encoding="utf-8"?>
<ds:datastoreItem xmlns:ds="http://schemas.openxmlformats.org/officeDocument/2006/customXml" ds:itemID="{7112E94C-22F8-4621-A279-958E169A94FB}"/>
</file>

<file path=customXml/itemProps3.xml><?xml version="1.0" encoding="utf-8"?>
<ds:datastoreItem xmlns:ds="http://schemas.openxmlformats.org/officeDocument/2006/customXml" ds:itemID="{1B22DE0F-5D2C-4872-942B-7644A045C7B1}"/>
</file>

<file path=docProps/app.xml><?xml version="1.0" encoding="utf-8"?>
<Properties xmlns="http://schemas.openxmlformats.org/officeDocument/2006/extended-properties" xmlns:vt="http://schemas.openxmlformats.org/officeDocument/2006/docPropsVTypes">
  <TotalTime>18396</TotalTime>
  <Words>1268</Words>
  <Application>Microsoft Office PowerPoint</Application>
  <PresentationFormat>On-screen Show (4:3)</PresentationFormat>
  <Paragraphs>220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314</cp:revision>
  <dcterms:created xsi:type="dcterms:W3CDTF">2017-01-09T10:20:00Z</dcterms:created>
  <dcterms:modified xsi:type="dcterms:W3CDTF">2022-12-22T08:41:10Z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