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2.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3.xml" ContentType="application/vnd.openxmlformats-officedocument.presentationml.slide+xml"/>
  <Override PartName="/ppt/slides/slide16.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5.xml" ContentType="application/vnd.openxmlformats-officedocument.presentationml.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4.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15.xml" ContentType="application/vnd.openxmlformats-officedocument.presentationml.slideLayout+xml"/>
  <Override PartName="/ppt/slideLayouts/slideLayout13.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0"/>
  </p:notesMasterIdLst>
  <p:handoutMasterIdLst>
    <p:handoutMasterId r:id="rId21"/>
  </p:handoutMasterIdLst>
  <p:sldIdLst>
    <p:sldId id="256" r:id="rId2"/>
    <p:sldId id="258" r:id="rId3"/>
    <p:sldId id="342" r:id="rId4"/>
    <p:sldId id="355" r:id="rId5"/>
    <p:sldId id="356" r:id="rId6"/>
    <p:sldId id="301" r:id="rId7"/>
    <p:sldId id="299" r:id="rId8"/>
    <p:sldId id="300" r:id="rId9"/>
    <p:sldId id="331" r:id="rId10"/>
    <p:sldId id="347" r:id="rId11"/>
    <p:sldId id="351" r:id="rId12"/>
    <p:sldId id="357" r:id="rId13"/>
    <p:sldId id="358" r:id="rId14"/>
    <p:sldId id="319" r:id="rId15"/>
    <p:sldId id="320" r:id="rId16"/>
    <p:sldId id="353" r:id="rId17"/>
    <p:sldId id="329" r:id="rId18"/>
    <p:sldId id="35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Πόπη Δρούτσα" initials="ΠΔ" lastIdx="1" clrIdx="0">
    <p:extLst>
      <p:ext uri="{19B8F6BF-5375-455C-9EA6-DF929625EA0E}">
        <p15:presenceInfo xmlns:p15="http://schemas.microsoft.com/office/powerpoint/2012/main" userId="3733f162fa80923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68" autoAdjust="0"/>
    <p:restoredTop sz="96187" autoAdjust="0"/>
  </p:normalViewPr>
  <p:slideViewPr>
    <p:cSldViewPr snapToGrid="0" showGuides="1">
      <p:cViewPr varScale="1">
        <p:scale>
          <a:sx n="60" d="100"/>
          <a:sy n="60" d="100"/>
        </p:scale>
        <p:origin x="1564" y="64"/>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 Id="rId27" Type="http://schemas.openxmlformats.org/officeDocument/2006/relationships/customXml" Target="../customXml/item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22.12.2022</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12/22/2022</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1159081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0702">
              <a:defRPr/>
            </a:pPr>
            <a:r>
              <a:rPr lang="hr-HR" dirty="0">
                <a:solidFill>
                  <a:srgbClr val="C00000"/>
                </a:solidFill>
              </a:rPr>
              <a:t>MARINA</a:t>
            </a:r>
            <a:endParaRPr lang="en-GB" dirty="0">
              <a:solidFill>
                <a:srgbClr val="C00000"/>
              </a:solidFill>
            </a:endParaRPr>
          </a:p>
          <a:p>
            <a:endParaRPr lang="en-GB" dirty="0"/>
          </a:p>
        </p:txBody>
      </p:sp>
      <p:sp>
        <p:nvSpPr>
          <p:cNvPr id="4" name="Slide Number Placeholder 3"/>
          <p:cNvSpPr>
            <a:spLocks noGrp="1"/>
          </p:cNvSpPr>
          <p:nvPr>
            <p:ph type="sldNum" sz="quarter" idx="10"/>
          </p:nvPr>
        </p:nvSpPr>
        <p:spPr/>
        <p:txBody>
          <a:bodyPr/>
          <a:lstStyle/>
          <a:p>
            <a:fld id="{1408F923-A320-42BD-84A6-601815CE83FD}" type="slidenum">
              <a:rPr lang="en-US" smtClean="0"/>
              <a:t>11</a:t>
            </a:fld>
            <a:endParaRPr lang="en-US"/>
          </a:p>
        </p:txBody>
      </p:sp>
    </p:spTree>
    <p:extLst>
      <p:ext uri="{BB962C8B-B14F-4D97-AF65-F5344CB8AC3E}">
        <p14:creationId xmlns:p14="http://schemas.microsoft.com/office/powerpoint/2010/main" val="32994316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a:t>
            </a: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ACTIVITY </a:t>
            </a: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5.1: SUSTAINABLE MED CITIES TRAINING SYSTEM</a:t>
            </a:r>
            <a:r>
              <a:rPr kumimoji="0" lang="it-IT"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4"/>
          <a:stretch>
            <a:fillRect/>
          </a:stretch>
        </p:blipFill>
        <p:spPr>
          <a:xfrm>
            <a:off x="8210937" y="2218931"/>
            <a:ext cx="771322" cy="284171"/>
          </a:xfrm>
          <a:prstGeom prst="rect">
            <a:avLst/>
          </a:prstGeom>
        </p:spPr>
      </p:pic>
      <p:pic>
        <p:nvPicPr>
          <p:cNvPr id="18" name="Picture 17"/>
          <p:cNvPicPr>
            <a:picLocks noChangeAspect="1"/>
          </p:cNvPicPr>
          <p:nvPr userDrawn="1"/>
        </p:nvPicPr>
        <p:blipFill>
          <a:blip r:embed="rId5"/>
          <a:stretch>
            <a:fillRect/>
          </a:stretch>
        </p:blipFill>
        <p:spPr>
          <a:xfrm>
            <a:off x="8623662" y="2774600"/>
            <a:ext cx="358597" cy="412725"/>
          </a:xfrm>
          <a:prstGeom prst="rect">
            <a:avLst/>
          </a:prstGeom>
        </p:spPr>
      </p:pic>
      <p:pic>
        <p:nvPicPr>
          <p:cNvPr id="19" name="Picture 18"/>
          <p:cNvPicPr>
            <a:picLocks noChangeAspect="1"/>
          </p:cNvPicPr>
          <p:nvPr userDrawn="1"/>
        </p:nvPicPr>
        <p:blipFill>
          <a:blip r:embed="rId6"/>
          <a:stretch>
            <a:fillRect/>
          </a:stretch>
        </p:blipFill>
        <p:spPr>
          <a:xfrm>
            <a:off x="8596598" y="3453359"/>
            <a:ext cx="385661" cy="392427"/>
          </a:xfrm>
          <a:prstGeom prst="rect">
            <a:avLst/>
          </a:prstGeom>
        </p:spPr>
      </p:pic>
      <p:pic>
        <p:nvPicPr>
          <p:cNvPr id="20" name="Picture 19"/>
          <p:cNvPicPr>
            <a:picLocks noChangeAspect="1"/>
          </p:cNvPicPr>
          <p:nvPr userDrawn="1"/>
        </p:nvPicPr>
        <p:blipFill>
          <a:blip r:embed="rId7"/>
          <a:stretch>
            <a:fillRect/>
          </a:stretch>
        </p:blipFill>
        <p:spPr>
          <a:xfrm>
            <a:off x="8549236" y="4111820"/>
            <a:ext cx="433023" cy="419491"/>
          </a:xfrm>
          <a:prstGeom prst="rect">
            <a:avLst/>
          </a:prstGeom>
        </p:spPr>
      </p:pic>
      <p:pic>
        <p:nvPicPr>
          <p:cNvPr id="21" name="Picture 20"/>
          <p:cNvPicPr>
            <a:picLocks noChangeAspect="1"/>
          </p:cNvPicPr>
          <p:nvPr userDrawn="1"/>
        </p:nvPicPr>
        <p:blipFill>
          <a:blip r:embed="rId8"/>
          <a:stretch>
            <a:fillRect/>
          </a:stretch>
        </p:blipFill>
        <p:spPr>
          <a:xfrm>
            <a:off x="8515406" y="4797345"/>
            <a:ext cx="466853" cy="365363"/>
          </a:xfrm>
          <a:prstGeom prst="rect">
            <a:avLst/>
          </a:prstGeom>
        </p:spPr>
      </p:pic>
      <p:pic>
        <p:nvPicPr>
          <p:cNvPr id="22" name="Picture 21"/>
          <p:cNvPicPr>
            <a:picLocks noChangeAspect="1"/>
          </p:cNvPicPr>
          <p:nvPr userDrawn="1"/>
        </p:nvPicPr>
        <p:blipFill>
          <a:blip r:embed="rId9"/>
          <a:stretch>
            <a:fillRect/>
          </a:stretch>
        </p:blipFill>
        <p:spPr>
          <a:xfrm>
            <a:off x="8007957" y="1702556"/>
            <a:ext cx="974302" cy="250341"/>
          </a:xfrm>
          <a:prstGeom prst="rect">
            <a:avLst/>
          </a:prstGeom>
        </p:spPr>
      </p:pic>
      <p:pic>
        <p:nvPicPr>
          <p:cNvPr id="23" name="Picture 22"/>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24" name="Picture 23"/>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F.</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2</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BICYCLE NETWORK</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365763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F.</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2</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BICYCLE NETWORK</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6585690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F.</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2</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BICYCLE NETWORK</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898673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F.</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2</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BICYCLE NETWORK</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3973897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18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F.</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2</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BICYCLE NETWORK</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9844992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18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F.</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2</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BICYCLE NETWORK</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993294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Autofit/>
          </a:bodyPr>
          <a:lstStyle>
            <a:lvl1pPr>
              <a:defRPr lang="en-US" sz="2200" b="1" kern="1200" dirty="0">
                <a:solidFill>
                  <a:schemeClr val="tx1">
                    <a:lumMod val="50000"/>
                    <a:lumOff val="50000"/>
                  </a:schemeClr>
                </a:solidFill>
                <a:latin typeface="+mn-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F.</a:t>
            </a:r>
            <a:r>
              <a:rPr kumimoji="0" lang="el-G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2</a:t>
            </a:r>
            <a:r>
              <a:rPr kumimoji="0" lang="en-US"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 – BICYCLE NETWORK</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696923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Autofit/>
          </a:bodyPr>
          <a:lstStyle>
            <a:lvl1pPr>
              <a:defRPr lang="en-US" sz="24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F.</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2</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BICYCLE NETWORK</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054792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F.</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2</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BICYCLE NETWORK</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100715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F.</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2</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BICYCLE NETWORK</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2649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3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F.</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2</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BICYCLE NETWORK</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856300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4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F.</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2</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BICYCLE NETWORK</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75881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5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F.</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2</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BICYCLE NETWORK</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41361504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F.</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2</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BICYCLE NETWORK</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772727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F.</a:t>
            </a:r>
            <a:r>
              <a:rPr kumimoji="0" lang="el-G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2</a:t>
            </a:r>
            <a:r>
              <a:rPr kumimoji="0" lang="en-US"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 – BICYCLE NETWORK</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TRAINING  MODULE </a:t>
            </a:r>
            <a:r>
              <a:rPr lang="el-GR" sz="1200" dirty="0" smtClean="0"/>
              <a:t> </a:t>
            </a:r>
            <a:r>
              <a:rPr lang="en-US" sz="1200" dirty="0" smtClean="0"/>
              <a:t>4</a:t>
            </a:r>
            <a:r>
              <a:rPr lang="it-IT" sz="1200" dirty="0"/>
              <a:t/>
            </a:r>
            <a:br>
              <a:rPr lang="it-IT" sz="1200" dirty="0"/>
            </a:br>
            <a:r>
              <a:rPr lang="en-US" sz="1200" dirty="0"/>
              <a:t>THE ASSESSMENT CRITERIA OF </a:t>
            </a:r>
            <a:r>
              <a:rPr lang="en-US" sz="1200" dirty="0" smtClean="0"/>
              <a:t>SNTOOL </a:t>
            </a:r>
            <a:r>
              <a:rPr lang="en-US" sz="1200" dirty="0"/>
              <a:t>– </a:t>
            </a:r>
            <a:r>
              <a:rPr lang="en-US" sz="1200" dirty="0" smtClean="0"/>
              <a:t>NEIGHBOURHOOD </a:t>
            </a:r>
            <a:r>
              <a:rPr lang="en-US" sz="1200" dirty="0"/>
              <a:t>SCALE</a:t>
            </a:r>
            <a:endParaRPr lang="it-IT" dirty="0"/>
          </a:p>
        </p:txBody>
      </p:sp>
      <p:pic>
        <p:nvPicPr>
          <p:cNvPr id="10" name="Imatge 14"/>
          <p:cNvPicPr/>
          <p:nvPr userDrawn="1"/>
        </p:nvPicPr>
        <p:blipFill>
          <a:blip r:embed="rId17"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8" y="6548732"/>
            <a:ext cx="6154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 </a:t>
            </a:r>
            <a:fld id="{243FB592-B9A9-49AA-A86F-4031F7B97808}" type="slidenum">
              <a:rPr lang="en-US" smtClean="0"/>
              <a:pPr/>
              <a:t>‹#›</a:t>
            </a:fld>
            <a:endParaRPr lang="en-US"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86" r:id="rId4"/>
    <p:sldLayoutId id="2147483687" r:id="rId5"/>
    <p:sldLayoutId id="2147483688" r:id="rId6"/>
    <p:sldLayoutId id="2147483694" r:id="rId7"/>
    <p:sldLayoutId id="2147483706" r:id="rId8"/>
    <p:sldLayoutId id="2147483707" r:id="rId9"/>
    <p:sldLayoutId id="2147483716" r:id="rId10"/>
    <p:sldLayoutId id="2147483729" r:id="rId11"/>
    <p:sldLayoutId id="2147483730" r:id="rId12"/>
    <p:sldLayoutId id="2147483731" r:id="rId13"/>
    <p:sldLayoutId id="2147483732" r:id="rId14"/>
    <p:sldLayoutId id="2147483733" r:id="rId15"/>
  </p:sldLayoutIdLst>
  <p:hf hdr="0" ftr="0"/>
  <p:txStyles>
    <p:titleStyle>
      <a:lvl1pPr algn="ctr" defTabSz="914400" rtl="0" eaLnBrk="1" latinLnBrk="0" hangingPunct="1">
        <a:spcBef>
          <a:spcPct val="0"/>
        </a:spcBef>
        <a:buNone/>
        <a:defRPr sz="2000" b="1" kern="1200">
          <a:solidFill>
            <a:schemeClr val="tx1">
              <a:lumMod val="50000"/>
              <a:lumOff val="50000"/>
            </a:schemeClr>
          </a:solidFill>
          <a:latin typeface="+mn-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5.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230517" y="3275195"/>
            <a:ext cx="6516598" cy="2520280"/>
          </a:xfrm>
          <a:prstGeom prst="rect">
            <a:avLst/>
          </a:prstGeom>
        </p:spPr>
        <p:txBody>
          <a:bodyPr/>
          <a:lstStyle/>
          <a:p>
            <a:pPr marL="0" indent="0">
              <a:buNone/>
            </a:pPr>
            <a:r>
              <a:rPr lang="en-US" sz="3600" dirty="0">
                <a:solidFill>
                  <a:srgbClr val="0070C0"/>
                </a:solidFill>
              </a:rPr>
              <a:t>Training M</a:t>
            </a:r>
            <a:r>
              <a:rPr lang="en-US" sz="3600" dirty="0" smtClean="0">
                <a:solidFill>
                  <a:srgbClr val="0070C0"/>
                </a:solidFill>
              </a:rPr>
              <a:t>odule </a:t>
            </a:r>
            <a:r>
              <a:rPr lang="en-US" sz="3600" dirty="0" smtClean="0">
                <a:solidFill>
                  <a:srgbClr val="0070C0"/>
                </a:solidFill>
              </a:rPr>
              <a:t>4</a:t>
            </a:r>
            <a:endParaRPr lang="en-US" sz="3600" dirty="0">
              <a:solidFill>
                <a:srgbClr val="0070C0"/>
              </a:solidFill>
            </a:endParaRPr>
          </a:p>
          <a:p>
            <a:pPr marL="0" indent="0">
              <a:buNone/>
            </a:pPr>
            <a:r>
              <a:rPr lang="it-IT" dirty="0"/>
              <a:t>Calculating the assessment </a:t>
            </a:r>
            <a:endParaRPr lang="it-IT" dirty="0" smtClean="0"/>
          </a:p>
          <a:p>
            <a:pPr marL="0" indent="0">
              <a:buNone/>
            </a:pPr>
            <a:r>
              <a:rPr lang="it-IT" dirty="0" smtClean="0"/>
              <a:t>criteria </a:t>
            </a:r>
            <a:r>
              <a:rPr lang="it-IT" sz="3200" dirty="0" smtClean="0"/>
              <a:t>of</a:t>
            </a:r>
          </a:p>
          <a:p>
            <a:pPr marL="0" indent="0">
              <a:buNone/>
            </a:pPr>
            <a:r>
              <a:rPr lang="it-IT" sz="3200" dirty="0" smtClean="0"/>
              <a:t>SNTool </a:t>
            </a:r>
            <a:r>
              <a:rPr lang="it-IT" sz="3200" dirty="0"/>
              <a:t>– </a:t>
            </a:r>
            <a:r>
              <a:rPr lang="it-IT" sz="3200" dirty="0" smtClean="0"/>
              <a:t>Neighbourhood </a:t>
            </a:r>
            <a:r>
              <a:rPr lang="it-IT" sz="3200" dirty="0"/>
              <a:t>Scale</a:t>
            </a:r>
          </a:p>
        </p:txBody>
      </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73761"/>
          </a:xfrm>
        </p:spPr>
        <p:txBody>
          <a:bodyPr/>
          <a:lstStyle/>
          <a:p>
            <a:fld id="{243FB592-B9A9-49AA-A86F-4031F7B97808}" type="slidenum">
              <a:rPr lang="en-US" smtClean="0">
                <a:solidFill>
                  <a:schemeClr val="bg1"/>
                </a:solidFill>
              </a:rPr>
              <a:t>10</a:t>
            </a:fld>
            <a:endParaRPr lang="en-US" dirty="0">
              <a:solidFill>
                <a:schemeClr val="bg1"/>
              </a:solidFill>
            </a:endParaRPr>
          </a:p>
        </p:txBody>
      </p:sp>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43150" y="1473640"/>
            <a:ext cx="8777025" cy="31960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0000"/>
              </a:lnSpc>
              <a:buNone/>
            </a:pPr>
            <a:r>
              <a:rPr lang="en-US" sz="2200" b="1" dirty="0">
                <a:solidFill>
                  <a:schemeClr val="tx1">
                    <a:lumMod val="50000"/>
                    <a:lumOff val="50000"/>
                  </a:schemeClr>
                </a:solidFill>
              </a:rPr>
              <a:t>The calculation steps </a:t>
            </a:r>
            <a:r>
              <a:rPr lang="en-US" sz="2200" b="1" dirty="0" smtClean="0">
                <a:solidFill>
                  <a:schemeClr val="tx1">
                    <a:lumMod val="50000"/>
                    <a:lumOff val="50000"/>
                  </a:schemeClr>
                </a:solidFill>
              </a:rPr>
              <a:t>are </a:t>
            </a:r>
            <a:r>
              <a:rPr lang="en-US" sz="2200" b="1" dirty="0">
                <a:solidFill>
                  <a:schemeClr val="tx1">
                    <a:lumMod val="50000"/>
                    <a:lumOff val="50000"/>
                  </a:schemeClr>
                </a:solidFill>
              </a:rPr>
              <a:t>the </a:t>
            </a:r>
            <a:r>
              <a:rPr lang="en-US" sz="2200" b="1" dirty="0" smtClean="0">
                <a:solidFill>
                  <a:schemeClr val="tx1">
                    <a:lumMod val="50000"/>
                    <a:lumOff val="50000"/>
                  </a:schemeClr>
                </a:solidFill>
              </a:rPr>
              <a:t>following:</a:t>
            </a:r>
            <a:r>
              <a:rPr lang="en-US" sz="2200" dirty="0"/>
              <a:t> </a:t>
            </a:r>
            <a:endParaRPr lang="it-IT" sz="2200" dirty="0"/>
          </a:p>
          <a:p>
            <a:pPr marL="457200" indent="-457200">
              <a:lnSpc>
                <a:spcPct val="120000"/>
              </a:lnSpc>
              <a:buFont typeface="+mj-lt"/>
              <a:buAutoNum type="arabicPeriod"/>
            </a:pPr>
            <a:r>
              <a:rPr lang="en-US" sz="2200" dirty="0" err="1" smtClean="0"/>
              <a:t>Estimat</a:t>
            </a:r>
            <a:r>
              <a:rPr lang="el-GR" sz="2200" dirty="0" smtClean="0"/>
              <a:t>e/Calculate the </a:t>
            </a:r>
            <a:r>
              <a:rPr lang="el-GR" sz="2200" b="1" dirty="0" smtClean="0"/>
              <a:t>total number of inhabitants </a:t>
            </a:r>
            <a:r>
              <a:rPr lang="el-GR" sz="2200" dirty="0" smtClean="0"/>
              <a:t>in the </a:t>
            </a:r>
            <a:r>
              <a:rPr lang="en-US" sz="2200" dirty="0" smtClean="0"/>
              <a:t>neighborhood</a:t>
            </a:r>
            <a:r>
              <a:rPr lang="el-GR" sz="2200" dirty="0" smtClean="0"/>
              <a:t> </a:t>
            </a:r>
          </a:p>
          <a:p>
            <a:pPr marL="457200" indent="-457200">
              <a:lnSpc>
                <a:spcPct val="120000"/>
              </a:lnSpc>
              <a:buFont typeface="+mj-lt"/>
              <a:buAutoNum type="arabicPeriod"/>
            </a:pPr>
            <a:r>
              <a:rPr lang="el-GR" sz="2200" dirty="0" smtClean="0"/>
              <a:t>Calculate the </a:t>
            </a:r>
            <a:r>
              <a:rPr lang="el-GR" sz="2200" b="1" dirty="0" smtClean="0"/>
              <a:t>total length </a:t>
            </a:r>
            <a:r>
              <a:rPr lang="en-US" sz="2200" b="1" dirty="0" smtClean="0"/>
              <a:t>of </a:t>
            </a:r>
            <a:r>
              <a:rPr lang="en-US" sz="2200" b="1" dirty="0"/>
              <a:t>bicycle paths/lanes  </a:t>
            </a:r>
            <a:r>
              <a:rPr lang="el-GR" sz="2200" dirty="0"/>
              <a:t>in the </a:t>
            </a:r>
            <a:r>
              <a:rPr lang="en-US" sz="2200" dirty="0" smtClean="0"/>
              <a:t>neighborhood</a:t>
            </a:r>
            <a:r>
              <a:rPr lang="el-GR" sz="2200" dirty="0" smtClean="0"/>
              <a:t>, [m]  </a:t>
            </a:r>
          </a:p>
          <a:p>
            <a:pPr marL="457200" indent="-457200">
              <a:lnSpc>
                <a:spcPct val="120000"/>
              </a:lnSpc>
              <a:buFont typeface="+mj-lt"/>
              <a:buAutoNum type="arabicPeriod"/>
            </a:pPr>
            <a:r>
              <a:rPr lang="en-US" sz="2200" dirty="0" smtClean="0"/>
              <a:t>Calculate </a:t>
            </a:r>
            <a:r>
              <a:rPr lang="en-US" sz="2200" dirty="0"/>
              <a:t>the indicator’s value </a:t>
            </a:r>
            <a:r>
              <a:rPr lang="en-US" sz="2200" dirty="0" smtClean="0"/>
              <a:t>as</a:t>
            </a:r>
            <a:r>
              <a:rPr lang="el-GR" sz="2200" dirty="0" smtClean="0"/>
              <a:t> the ratio of </a:t>
            </a:r>
            <a:r>
              <a:rPr lang="el-GR" sz="2200" b="1" dirty="0"/>
              <a:t>total length </a:t>
            </a:r>
            <a:r>
              <a:rPr lang="en-US" sz="2200" b="1" dirty="0"/>
              <a:t>of bicycle paths</a:t>
            </a:r>
            <a:r>
              <a:rPr lang="el-GR" sz="2200" dirty="0" smtClean="0"/>
              <a:t> </a:t>
            </a:r>
            <a:r>
              <a:rPr lang="el-GR" sz="2200" dirty="0" smtClean="0">
                <a:solidFill>
                  <a:srgbClr val="1A965E"/>
                </a:solidFill>
              </a:rPr>
              <a:t>(step 2) </a:t>
            </a:r>
            <a:r>
              <a:rPr lang="el-GR" sz="2200" dirty="0" smtClean="0"/>
              <a:t>to </a:t>
            </a:r>
            <a:r>
              <a:rPr lang="en-US" sz="2200" dirty="0"/>
              <a:t>the </a:t>
            </a:r>
            <a:r>
              <a:rPr lang="en-US" sz="2200" b="1" dirty="0"/>
              <a:t>total </a:t>
            </a:r>
            <a:r>
              <a:rPr lang="el-GR" sz="2200" b="1" dirty="0"/>
              <a:t>number of inhabitants </a:t>
            </a:r>
            <a:r>
              <a:rPr lang="en-US" sz="2200" dirty="0" smtClean="0">
                <a:solidFill>
                  <a:srgbClr val="1A965E"/>
                </a:solidFill>
              </a:rPr>
              <a:t>(</a:t>
            </a:r>
            <a:r>
              <a:rPr lang="en-US" sz="2200" dirty="0">
                <a:solidFill>
                  <a:srgbClr val="1A965E"/>
                </a:solidFill>
              </a:rPr>
              <a:t>step </a:t>
            </a:r>
            <a:r>
              <a:rPr lang="el-GR" sz="2200" dirty="0" smtClean="0">
                <a:solidFill>
                  <a:srgbClr val="1A965E"/>
                </a:solidFill>
              </a:rPr>
              <a:t>1</a:t>
            </a:r>
            <a:r>
              <a:rPr lang="en-US" sz="2200" dirty="0" smtClean="0">
                <a:solidFill>
                  <a:srgbClr val="1A965E"/>
                </a:solidFill>
              </a:rPr>
              <a:t>)</a:t>
            </a:r>
            <a:r>
              <a:rPr lang="en-US" sz="2200" dirty="0" smtClean="0"/>
              <a:t> </a:t>
            </a:r>
            <a:r>
              <a:rPr lang="en-US" sz="2200" dirty="0"/>
              <a:t>in the </a:t>
            </a:r>
            <a:r>
              <a:rPr lang="en-US" sz="2200" dirty="0" smtClean="0"/>
              <a:t>neighborhood, [</a:t>
            </a:r>
            <a:r>
              <a:rPr lang="el-GR" sz="2200" dirty="0" smtClean="0"/>
              <a:t>m/</a:t>
            </a:r>
            <a:r>
              <a:rPr lang="el-GR" sz="2200" dirty="0" err="1" smtClean="0"/>
              <a:t>inhabitant</a:t>
            </a:r>
            <a:r>
              <a:rPr lang="en-US" sz="2200" dirty="0" smtClean="0"/>
              <a:t>]</a:t>
            </a:r>
            <a:endParaRPr lang="it-IT" sz="2200" dirty="0">
              <a:solidFill>
                <a:schemeClr val="dk1"/>
              </a:solidFill>
              <a:cs typeface="Calibri" panose="020F0502020204030204" pitchFamily="34" charset="0"/>
            </a:endParaRPr>
          </a:p>
          <a:p>
            <a:pPr marL="0" indent="0">
              <a:lnSpc>
                <a:spcPct val="120000"/>
              </a:lnSpc>
              <a:buNone/>
            </a:pPr>
            <a:r>
              <a:rPr lang="en-US" sz="2200" dirty="0" smtClean="0"/>
              <a:t> </a:t>
            </a:r>
            <a:endParaRPr lang="el-GR" sz="2200" dirty="0"/>
          </a:p>
          <a:p>
            <a:pPr marL="457200" indent="-457200">
              <a:lnSpc>
                <a:spcPct val="120000"/>
              </a:lnSpc>
              <a:buFont typeface="+mj-lt"/>
              <a:buAutoNum type="arabicPeriod"/>
            </a:pPr>
            <a:endParaRPr lang="en-US" sz="2200"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dirty="0" smtClean="0">
                <a:latin typeface="Calibri" panose="020F0502020204030204" pitchFamily="34" charset="0"/>
                <a:cs typeface="Calibri" panose="020F0502020204030204" pitchFamily="34" charset="0"/>
              </a:rPr>
              <a:t>ASSESSMENT METHOD</a:t>
            </a:r>
            <a:endParaRPr lang="it-IT" dirty="0"/>
          </a:p>
        </p:txBody>
      </p:sp>
      <p:sp>
        <p:nvSpPr>
          <p:cNvPr id="1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F.</a:t>
            </a:r>
            <a:r>
              <a:rPr lang="el-GR" sz="2800" dirty="0">
                <a:solidFill>
                  <a:prstClr val="black">
                    <a:lumMod val="50000"/>
                    <a:lumOff val="50000"/>
                  </a:prstClr>
                </a:solidFill>
              </a:rPr>
              <a:t>2</a:t>
            </a:r>
            <a:r>
              <a:rPr lang="en-US" sz="2800" dirty="0">
                <a:solidFill>
                  <a:prstClr val="black">
                    <a:lumMod val="50000"/>
                    <a:lumOff val="50000"/>
                  </a:prstClr>
                </a:solidFill>
              </a:rPr>
              <a:t>.</a:t>
            </a:r>
            <a:r>
              <a:rPr lang="el-GR" sz="2800" dirty="0">
                <a:solidFill>
                  <a:prstClr val="black">
                    <a:lumMod val="50000"/>
                    <a:lumOff val="50000"/>
                  </a:prstClr>
                </a:solidFill>
              </a:rPr>
              <a:t>3</a:t>
            </a:r>
            <a:r>
              <a:rPr lang="en-US" sz="2800" dirty="0">
                <a:solidFill>
                  <a:prstClr val="black">
                    <a:lumMod val="50000"/>
                    <a:lumOff val="50000"/>
                  </a:prstClr>
                </a:solidFill>
              </a:rPr>
              <a:t> – BICYCLE NETWORK</a:t>
            </a:r>
            <a:endParaRPr lang="it-IT" sz="2800" b="1" u="sng" dirty="0">
              <a:solidFill>
                <a:srgbClr val="1A965E"/>
              </a:solidFill>
            </a:endParaRPr>
          </a:p>
        </p:txBody>
      </p:sp>
      <p:pic>
        <p:nvPicPr>
          <p:cNvPr id="9" name="Picture 8"/>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38220" y="5204665"/>
            <a:ext cx="1842389" cy="1217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7010400" y="5813608"/>
            <a:ext cx="1604863" cy="400110"/>
          </a:xfrm>
          <a:prstGeom prst="rect">
            <a:avLst/>
          </a:prstGeom>
        </p:spPr>
        <p:txBody>
          <a:bodyPr wrap="none">
            <a:spAutoFit/>
          </a:bodyPr>
          <a:lstStyle/>
          <a:p>
            <a:r>
              <a:rPr lang="el-GR" sz="2000" b="1" u="sng" dirty="0">
                <a:solidFill>
                  <a:srgbClr val="FF0000"/>
                </a:solidFill>
                <a:effectLst>
                  <a:outerShdw blurRad="38100" dist="38100" dir="2700000" algn="tl">
                    <a:srgbClr val="000000">
                      <a:alpha val="43137"/>
                    </a:srgbClr>
                  </a:outerShdw>
                </a:effectLst>
              </a:rPr>
              <a:t>m/</a:t>
            </a:r>
            <a:r>
              <a:rPr lang="el-GR" sz="2000" b="1" u="sng" dirty="0" err="1">
                <a:solidFill>
                  <a:srgbClr val="FF0000"/>
                </a:solidFill>
                <a:effectLst>
                  <a:outerShdw blurRad="38100" dist="38100" dir="2700000" algn="tl">
                    <a:srgbClr val="000000">
                      <a:alpha val="43137"/>
                    </a:srgbClr>
                  </a:outerShdw>
                </a:effectLst>
              </a:rPr>
              <a:t>inhabitant</a:t>
            </a:r>
            <a:endParaRPr lang="en-US" sz="2000" b="1" u="sng"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0279033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1">
            <a:extLst>
              <a:ext uri="{FF2B5EF4-FFF2-40B4-BE49-F238E27FC236}">
                <a16:creationId xmlns:a16="http://schemas.microsoft.com/office/drawing/2014/main" id="{9FAF4040-6295-4A28-95A2-962B1623FD16}"/>
              </a:ext>
            </a:extLst>
          </p:cNvPr>
          <p:cNvSpPr txBox="1">
            <a:spLocks noGrp="1"/>
          </p:cNvSpPr>
          <p:nvPr>
            <p:ph type="title"/>
          </p:nvPr>
        </p:nvSpPr>
        <p:spPr>
          <a:xfrm>
            <a:off x="0" y="-10633"/>
            <a:ext cx="9144000" cy="73183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a:solidFill>
                  <a:prstClr val="black">
                    <a:lumMod val="50000"/>
                    <a:lumOff val="50000"/>
                  </a:prstClr>
                </a:solidFill>
              </a:rPr>
              <a:t>F.</a:t>
            </a:r>
            <a:r>
              <a:rPr lang="el-GR" sz="2800" dirty="0">
                <a:solidFill>
                  <a:prstClr val="black">
                    <a:lumMod val="50000"/>
                    <a:lumOff val="50000"/>
                  </a:prstClr>
                </a:solidFill>
              </a:rPr>
              <a:t>2</a:t>
            </a:r>
            <a:r>
              <a:rPr lang="en-US" sz="2800" dirty="0">
                <a:solidFill>
                  <a:prstClr val="black">
                    <a:lumMod val="50000"/>
                    <a:lumOff val="50000"/>
                  </a:prstClr>
                </a:solidFill>
              </a:rPr>
              <a:t>.</a:t>
            </a:r>
            <a:r>
              <a:rPr lang="el-GR" sz="2800" dirty="0">
                <a:solidFill>
                  <a:prstClr val="black">
                    <a:lumMod val="50000"/>
                    <a:lumOff val="50000"/>
                  </a:prstClr>
                </a:solidFill>
              </a:rPr>
              <a:t>3</a:t>
            </a:r>
            <a:r>
              <a:rPr lang="en-US" sz="2800" dirty="0">
                <a:solidFill>
                  <a:prstClr val="black">
                    <a:lumMod val="50000"/>
                    <a:lumOff val="50000"/>
                  </a:prstClr>
                </a:solidFill>
              </a:rPr>
              <a:t> – BICYCLE NETWORK</a:t>
            </a:r>
            <a:endParaRPr lang="it-IT" sz="2800" dirty="0">
              <a:solidFill>
                <a:schemeClr val="tx1">
                  <a:lumMod val="50000"/>
                  <a:lumOff val="50000"/>
                </a:schemeClr>
              </a:solidFill>
            </a:endParaRPr>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87220" y="735875"/>
            <a:ext cx="8229600" cy="514421"/>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REFERENCES and STANDARDS</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solidFill>
                  <a:schemeClr val="bg1"/>
                </a:solidFill>
              </a:rPr>
              <a:t>11</a:t>
            </a:fld>
            <a:endParaRPr lang="en-US">
              <a:solidFill>
                <a:schemeClr val="bg1"/>
              </a:solidFill>
            </a:endParaRPr>
          </a:p>
        </p:txBody>
      </p:sp>
      <p:sp>
        <p:nvSpPr>
          <p:cNvPr id="4" name="Rectangle 3"/>
          <p:cNvSpPr/>
          <p:nvPr/>
        </p:nvSpPr>
        <p:spPr>
          <a:xfrm>
            <a:off x="230162" y="1245832"/>
            <a:ext cx="8543716" cy="1015663"/>
          </a:xfrm>
          <a:prstGeom prst="rect">
            <a:avLst/>
          </a:prstGeom>
        </p:spPr>
        <p:txBody>
          <a:bodyPr wrap="square">
            <a:spAutoFit/>
          </a:bodyPr>
          <a:lstStyle/>
          <a:p>
            <a:r>
              <a:rPr lang="en-US" sz="2000" b="1" dirty="0"/>
              <a:t>Global Platform for Sustainable Cities </a:t>
            </a:r>
            <a:r>
              <a:rPr lang="en-US" sz="2000" dirty="0"/>
              <a:t>– Urban Sustainability Framework. https://www.thegpsc.org</a:t>
            </a:r>
            <a:r>
              <a:rPr lang="en-US" sz="2000" dirty="0" smtClean="0"/>
              <a:t>/</a:t>
            </a:r>
          </a:p>
          <a:p>
            <a:r>
              <a:rPr lang="en-US" sz="2000" dirty="0" smtClean="0"/>
              <a:t> </a:t>
            </a:r>
            <a:endParaRPr lang="en-US" sz="2000" dirty="0"/>
          </a:p>
        </p:txBody>
      </p:sp>
      <p:sp>
        <p:nvSpPr>
          <p:cNvPr id="2" name="Rectangle 1"/>
          <p:cNvSpPr/>
          <p:nvPr/>
        </p:nvSpPr>
        <p:spPr>
          <a:xfrm>
            <a:off x="230162" y="3133770"/>
            <a:ext cx="8772837" cy="923330"/>
          </a:xfrm>
          <a:prstGeom prst="rect">
            <a:avLst/>
          </a:prstGeom>
        </p:spPr>
        <p:txBody>
          <a:bodyPr wrap="square">
            <a:spAutoFit/>
          </a:bodyPr>
          <a:lstStyle/>
          <a:p>
            <a:r>
              <a:rPr lang="en-US" dirty="0"/>
              <a:t>Cycling, the better mode of </a:t>
            </a:r>
            <a:r>
              <a:rPr lang="en-US" dirty="0" smtClean="0"/>
              <a:t>transport</a:t>
            </a:r>
            <a:r>
              <a:rPr lang="el-GR" dirty="0" smtClean="0"/>
              <a:t>, </a:t>
            </a:r>
          </a:p>
          <a:p>
            <a:r>
              <a:rPr lang="en-US" dirty="0" smtClean="0"/>
              <a:t>https</a:t>
            </a:r>
            <a:r>
              <a:rPr lang="en-US" dirty="0"/>
              <a:t>://</a:t>
            </a:r>
            <a:r>
              <a:rPr lang="en-US" dirty="0" smtClean="0"/>
              <a:t>www.unep.org/news-and-stories/story/cycling-better-mode-transport</a:t>
            </a:r>
          </a:p>
          <a:p>
            <a:endParaRPr lang="el-GR" dirty="0"/>
          </a:p>
        </p:txBody>
      </p:sp>
      <p:sp>
        <p:nvSpPr>
          <p:cNvPr id="6" name="Rectangle 5"/>
          <p:cNvSpPr/>
          <p:nvPr/>
        </p:nvSpPr>
        <p:spPr>
          <a:xfrm>
            <a:off x="230162" y="2474712"/>
            <a:ext cx="8987910" cy="923330"/>
          </a:xfrm>
          <a:prstGeom prst="rect">
            <a:avLst/>
          </a:prstGeom>
        </p:spPr>
        <p:txBody>
          <a:bodyPr wrap="none">
            <a:spAutoFit/>
          </a:bodyPr>
          <a:lstStyle/>
          <a:p>
            <a:r>
              <a:rPr lang="el-GR" dirty="0" smtClean="0"/>
              <a:t>European Commission, Mobility and Transport, </a:t>
            </a:r>
            <a:r>
              <a:rPr lang="en-US" dirty="0" smtClean="0"/>
              <a:t>Cycling</a:t>
            </a:r>
            <a:r>
              <a:rPr lang="el-GR" dirty="0" smtClean="0"/>
              <a:t> </a:t>
            </a:r>
          </a:p>
          <a:p>
            <a:r>
              <a:rPr lang="en-US" dirty="0"/>
              <a:t>https://</a:t>
            </a:r>
            <a:r>
              <a:rPr lang="en-US" dirty="0" smtClean="0"/>
              <a:t>transport.ec.europa.eu/transport-themes/clean-transport-urban-transport/cycling_en</a:t>
            </a:r>
          </a:p>
          <a:p>
            <a:endParaRPr lang="el-GR" dirty="0"/>
          </a:p>
        </p:txBody>
      </p:sp>
      <p:sp>
        <p:nvSpPr>
          <p:cNvPr id="7" name="Rectangle 6"/>
          <p:cNvSpPr/>
          <p:nvPr/>
        </p:nvSpPr>
        <p:spPr>
          <a:xfrm>
            <a:off x="230162" y="3852391"/>
            <a:ext cx="8772837" cy="1477328"/>
          </a:xfrm>
          <a:prstGeom prst="rect">
            <a:avLst/>
          </a:prstGeom>
        </p:spPr>
        <p:txBody>
          <a:bodyPr wrap="square">
            <a:spAutoFit/>
          </a:bodyPr>
          <a:lstStyle/>
          <a:p>
            <a:r>
              <a:rPr lang="en-US" dirty="0"/>
              <a:t>European Cyclists’ </a:t>
            </a:r>
            <a:r>
              <a:rPr lang="en-US" dirty="0" smtClean="0"/>
              <a:t>Federation</a:t>
            </a:r>
            <a:r>
              <a:rPr lang="el-GR" dirty="0" smtClean="0"/>
              <a:t>, </a:t>
            </a:r>
            <a:r>
              <a:rPr lang="en-US" dirty="0" smtClean="0"/>
              <a:t>The </a:t>
            </a:r>
            <a:r>
              <a:rPr lang="en-US" dirty="0"/>
              <a:t>state of national </a:t>
            </a:r>
            <a:r>
              <a:rPr lang="en-US" dirty="0" smtClean="0"/>
              <a:t>cycling</a:t>
            </a:r>
            <a:r>
              <a:rPr lang="el-GR" dirty="0" smtClean="0"/>
              <a:t> </a:t>
            </a:r>
            <a:r>
              <a:rPr lang="en-US" dirty="0" smtClean="0"/>
              <a:t>strategies </a:t>
            </a:r>
            <a:r>
              <a:rPr lang="en-US" dirty="0"/>
              <a:t>in Europe (2021</a:t>
            </a:r>
            <a:r>
              <a:rPr lang="en-US" dirty="0" smtClean="0"/>
              <a:t>)</a:t>
            </a:r>
            <a:r>
              <a:rPr lang="el-GR" dirty="0" smtClean="0"/>
              <a:t>,</a:t>
            </a:r>
            <a:r>
              <a:rPr lang="en-US" dirty="0"/>
              <a:t> https://</a:t>
            </a:r>
            <a:r>
              <a:rPr lang="en-US" dirty="0" smtClean="0"/>
              <a:t>ecf.com/system/files/The_State_of_National_Cycling_Strategies_2021_final_0.pdf</a:t>
            </a:r>
          </a:p>
          <a:p>
            <a:endParaRPr lang="el-GR" dirty="0" smtClean="0"/>
          </a:p>
          <a:p>
            <a:endParaRPr lang="el-GR" dirty="0" smtClean="0"/>
          </a:p>
          <a:p>
            <a:endParaRPr lang="el-GR" dirty="0"/>
          </a:p>
        </p:txBody>
      </p:sp>
      <p:sp>
        <p:nvSpPr>
          <p:cNvPr id="18" name="Rectangle 17"/>
          <p:cNvSpPr/>
          <p:nvPr/>
        </p:nvSpPr>
        <p:spPr>
          <a:xfrm>
            <a:off x="230162" y="4677852"/>
            <a:ext cx="8772837" cy="1200329"/>
          </a:xfrm>
          <a:prstGeom prst="rect">
            <a:avLst/>
          </a:prstGeom>
        </p:spPr>
        <p:txBody>
          <a:bodyPr wrap="square">
            <a:spAutoFit/>
          </a:bodyPr>
          <a:lstStyle/>
          <a:p>
            <a:r>
              <a:rPr lang="en-US" dirty="0"/>
              <a:t>Sustainable Urban Mobility </a:t>
            </a:r>
            <a:r>
              <a:rPr lang="en-US" dirty="0" smtClean="0"/>
              <a:t>in</a:t>
            </a:r>
            <a:r>
              <a:rPr lang="el-GR" dirty="0" smtClean="0"/>
              <a:t> </a:t>
            </a:r>
            <a:r>
              <a:rPr lang="en-US" dirty="0" smtClean="0"/>
              <a:t>the </a:t>
            </a:r>
            <a:r>
              <a:rPr lang="en-US" dirty="0"/>
              <a:t>Middle East and North </a:t>
            </a:r>
            <a:r>
              <a:rPr lang="en-US" dirty="0" smtClean="0"/>
              <a:t>Africa</a:t>
            </a:r>
            <a:r>
              <a:rPr lang="el-GR" dirty="0" smtClean="0"/>
              <a:t>, </a:t>
            </a:r>
            <a:r>
              <a:rPr lang="en-US" dirty="0" smtClean="0"/>
              <a:t>https</a:t>
            </a:r>
            <a:r>
              <a:rPr lang="en-US" dirty="0"/>
              <a:t>://unhabitat.org/sites/default/files/2013/06/GRHS.2013.Regional.Middle.East_.and_.North_.</a:t>
            </a:r>
            <a:r>
              <a:rPr lang="en-US" dirty="0" smtClean="0"/>
              <a:t>Africa.pdf</a:t>
            </a:r>
          </a:p>
          <a:p>
            <a:endParaRPr lang="el-GR" dirty="0"/>
          </a:p>
        </p:txBody>
      </p:sp>
      <p:sp>
        <p:nvSpPr>
          <p:cNvPr id="8" name="Rectangle 7"/>
          <p:cNvSpPr/>
          <p:nvPr/>
        </p:nvSpPr>
        <p:spPr>
          <a:xfrm>
            <a:off x="230161" y="2008801"/>
            <a:ext cx="8772837" cy="369332"/>
          </a:xfrm>
          <a:prstGeom prst="rect">
            <a:avLst/>
          </a:prstGeom>
        </p:spPr>
        <p:txBody>
          <a:bodyPr wrap="square">
            <a:spAutoFit/>
          </a:bodyPr>
          <a:lstStyle/>
          <a:p>
            <a:r>
              <a:rPr lang="en-GB" b="1" dirty="0">
                <a:solidFill>
                  <a:srgbClr val="000000"/>
                </a:solidFill>
                <a:latin typeface="Calibri" panose="020F0502020204030204" pitchFamily="34" charset="0"/>
                <a:ea typeface="Times New Roman" panose="02020603050405020304" pitchFamily="18" charset="0"/>
              </a:rPr>
              <a:t>UNECE</a:t>
            </a:r>
            <a:r>
              <a:rPr lang="en-GB" dirty="0">
                <a:solidFill>
                  <a:srgbClr val="000000"/>
                </a:solidFill>
                <a:latin typeface="Calibri" panose="020F0502020204030204" pitchFamily="34" charset="0"/>
                <a:ea typeface="Times New Roman" panose="02020603050405020304" pitchFamily="18" charset="0"/>
              </a:rPr>
              <a:t> - Collection Methodology for Key Performance Indicators for Smart Sustainable Cities</a:t>
            </a:r>
            <a:endParaRPr lang="en-GB" dirty="0"/>
          </a:p>
        </p:txBody>
      </p:sp>
    </p:spTree>
    <p:extLst>
      <p:ext uri="{BB962C8B-B14F-4D97-AF65-F5344CB8AC3E}">
        <p14:creationId xmlns:p14="http://schemas.microsoft.com/office/powerpoint/2010/main" val="37596011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34877"/>
            <a:ext cx="2133600" cy="365125"/>
          </a:xfrm>
        </p:spPr>
        <p:txBody>
          <a:bodyPr/>
          <a:lstStyle/>
          <a:p>
            <a:fld id="{243FB592-B9A9-49AA-A86F-4031F7B97808}" type="slidenum">
              <a:rPr lang="en-US" smtClean="0">
                <a:solidFill>
                  <a:schemeClr val="bg1"/>
                </a:solidFill>
              </a:rPr>
              <a:t>12</a:t>
            </a:fld>
            <a:endParaRPr lang="en-US">
              <a:solidFill>
                <a:schemeClr val="bg1"/>
              </a:solidFill>
            </a:endParaRPr>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268224" y="811776"/>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a:latin typeface="Calibri" panose="020F0502020204030204" pitchFamily="34" charset="0"/>
                <a:cs typeface="Calibri" panose="020F0502020204030204" pitchFamily="34" charset="0"/>
              </a:rPr>
              <a:t>REFERENCES and </a:t>
            </a:r>
            <a:r>
              <a:rPr lang="en-US" b="1" u="sng" dirty="0" smtClean="0">
                <a:latin typeface="Calibri" panose="020F0502020204030204" pitchFamily="34" charset="0"/>
                <a:cs typeface="Calibri" panose="020F0502020204030204" pitchFamily="34" charset="0"/>
              </a:rPr>
              <a:t>STANDARDS </a:t>
            </a:r>
            <a:endParaRPr lang="el-GR" b="1" u="sng" dirty="0">
              <a:latin typeface="Calibri" panose="020F0502020204030204" pitchFamily="34" charset="0"/>
              <a:cs typeface="Calibri" panose="020F0502020204030204" pitchFamily="34" charset="0"/>
            </a:endParaRPr>
          </a:p>
        </p:txBody>
      </p:sp>
      <p:sp>
        <p:nvSpPr>
          <p:cNvPr id="15" name="Rectangle 14"/>
          <p:cNvSpPr/>
          <p:nvPr/>
        </p:nvSpPr>
        <p:spPr>
          <a:xfrm>
            <a:off x="4787522" y="3818023"/>
            <a:ext cx="4142509" cy="553998"/>
          </a:xfrm>
          <a:prstGeom prst="rect">
            <a:avLst/>
          </a:prstGeom>
        </p:spPr>
        <p:txBody>
          <a:bodyPr wrap="square">
            <a:spAutoFit/>
          </a:bodyPr>
          <a:lstStyle/>
          <a:p>
            <a:pPr algn="ctr"/>
            <a:r>
              <a:rPr lang="en-US" sz="1000" dirty="0"/>
              <a:t>https://https://road-safety.transport.ec.europa.eu/eu-road-safety-policy/priorities/safe-road-use/cyclists/walking-and-cycling-transport-modes_en</a:t>
            </a:r>
          </a:p>
        </p:txBody>
      </p:sp>
      <p:sp>
        <p:nvSpPr>
          <p:cNvPr id="18" name="Title 3"/>
          <p:cNvSpPr txBox="1">
            <a:spLocks/>
          </p:cNvSpPr>
          <p:nvPr/>
        </p:nvSpPr>
        <p:spPr>
          <a:xfrm>
            <a:off x="0" y="0"/>
            <a:ext cx="9144000" cy="73183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r>
              <a:rPr lang="en-US" sz="2800" dirty="0">
                <a:solidFill>
                  <a:prstClr val="black">
                    <a:lumMod val="50000"/>
                    <a:lumOff val="50000"/>
                  </a:prstClr>
                </a:solidFill>
              </a:rPr>
              <a:t>F.</a:t>
            </a:r>
            <a:r>
              <a:rPr lang="el-GR" sz="2800" dirty="0">
                <a:solidFill>
                  <a:prstClr val="black">
                    <a:lumMod val="50000"/>
                    <a:lumOff val="50000"/>
                  </a:prstClr>
                </a:solidFill>
              </a:rPr>
              <a:t>2</a:t>
            </a:r>
            <a:r>
              <a:rPr lang="en-US" sz="2800" dirty="0">
                <a:solidFill>
                  <a:prstClr val="black">
                    <a:lumMod val="50000"/>
                    <a:lumOff val="50000"/>
                  </a:prstClr>
                </a:solidFill>
              </a:rPr>
              <a:t>.</a:t>
            </a:r>
            <a:r>
              <a:rPr lang="el-GR" sz="2800" dirty="0">
                <a:solidFill>
                  <a:prstClr val="black">
                    <a:lumMod val="50000"/>
                    <a:lumOff val="50000"/>
                  </a:prstClr>
                </a:solidFill>
              </a:rPr>
              <a:t>3</a:t>
            </a:r>
            <a:r>
              <a:rPr lang="en-US" sz="2800" dirty="0">
                <a:solidFill>
                  <a:prstClr val="black">
                    <a:lumMod val="50000"/>
                    <a:lumOff val="50000"/>
                  </a:prstClr>
                </a:solidFill>
              </a:rPr>
              <a:t> – BICYCLE NETWORK</a:t>
            </a:r>
            <a:endParaRPr lang="el-GR" dirty="0"/>
          </a:p>
        </p:txBody>
      </p:sp>
      <p:pic>
        <p:nvPicPr>
          <p:cNvPr id="6" name="Picture 5"/>
          <p:cNvPicPr>
            <a:picLocks noChangeAspect="1"/>
          </p:cNvPicPr>
          <p:nvPr/>
        </p:nvPicPr>
        <p:blipFill>
          <a:blip r:embed="rId2">
            <a:clrChange>
              <a:clrFrom>
                <a:srgbClr val="FFFFFF"/>
              </a:clrFrom>
              <a:clrTo>
                <a:srgbClr val="FFFFFF">
                  <a:alpha val="0"/>
                </a:srgbClr>
              </a:clrTo>
            </a:clrChange>
          </a:blip>
          <a:stretch>
            <a:fillRect/>
          </a:stretch>
        </p:blipFill>
        <p:spPr>
          <a:xfrm>
            <a:off x="268224" y="1269092"/>
            <a:ext cx="5340498" cy="4528458"/>
          </a:xfrm>
          <a:prstGeom prst="rect">
            <a:avLst/>
          </a:prstGeom>
        </p:spPr>
      </p:pic>
      <p:sp>
        <p:nvSpPr>
          <p:cNvPr id="3" name="Rectangle 2"/>
          <p:cNvSpPr/>
          <p:nvPr/>
        </p:nvSpPr>
        <p:spPr>
          <a:xfrm>
            <a:off x="4910832" y="3448691"/>
            <a:ext cx="3894336" cy="369332"/>
          </a:xfrm>
          <a:prstGeom prst="rect">
            <a:avLst/>
          </a:prstGeom>
        </p:spPr>
        <p:txBody>
          <a:bodyPr wrap="none">
            <a:spAutoFit/>
          </a:bodyPr>
          <a:lstStyle/>
          <a:p>
            <a:r>
              <a:rPr lang="en-US" dirty="0">
                <a:solidFill>
                  <a:srgbClr val="00B0F0"/>
                </a:solidFill>
              </a:rPr>
              <a:t>Walking and cycling as transport modes</a:t>
            </a:r>
          </a:p>
        </p:txBody>
      </p:sp>
    </p:spTree>
    <p:extLst>
      <p:ext uri="{BB962C8B-B14F-4D97-AF65-F5344CB8AC3E}">
        <p14:creationId xmlns:p14="http://schemas.microsoft.com/office/powerpoint/2010/main" val="15566513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96810" y="6537145"/>
            <a:ext cx="2133600" cy="365125"/>
          </a:xfrm>
        </p:spPr>
        <p:txBody>
          <a:bodyPr/>
          <a:lstStyle/>
          <a:p>
            <a:fld id="{243FB592-B9A9-49AA-A86F-4031F7B97808}" type="slidenum">
              <a:rPr lang="en-US" smtClean="0">
                <a:solidFill>
                  <a:schemeClr val="bg1"/>
                </a:solidFill>
              </a:rPr>
              <a:t>13</a:t>
            </a:fld>
            <a:endParaRPr lang="en-US" dirty="0">
              <a:solidFill>
                <a:schemeClr val="bg1"/>
              </a:solidFill>
            </a:endParaRPr>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268224" y="811776"/>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en-US" b="1" u="sng" dirty="0">
                <a:solidFill>
                  <a:prstClr val="black"/>
                </a:solidFill>
                <a:latin typeface="Calibri" panose="020F0502020204030204" pitchFamily="34" charset="0"/>
                <a:cs typeface="Calibri" panose="020F0502020204030204" pitchFamily="34" charset="0"/>
              </a:rPr>
              <a:t>REFERENCES and </a:t>
            </a:r>
            <a:r>
              <a:rPr lang="en-US" b="1" u="sng" dirty="0" smtClean="0">
                <a:solidFill>
                  <a:prstClr val="black"/>
                </a:solidFill>
                <a:latin typeface="Calibri" panose="020F0502020204030204" pitchFamily="34" charset="0"/>
                <a:cs typeface="Calibri" panose="020F0502020204030204" pitchFamily="34" charset="0"/>
              </a:rPr>
              <a:t>STANDARDS</a:t>
            </a:r>
            <a:r>
              <a:rPr lang="en-US" b="1" u="sng" dirty="0" smtClean="0">
                <a:latin typeface="Calibri" panose="020F0502020204030204" pitchFamily="34" charset="0"/>
                <a:cs typeface="Calibri" panose="020F0502020204030204" pitchFamily="34" charset="0"/>
              </a:rPr>
              <a:t> </a:t>
            </a:r>
            <a:endParaRPr lang="el-GR" b="1" u="sng" dirty="0">
              <a:latin typeface="Calibri" panose="020F0502020204030204" pitchFamily="34" charset="0"/>
              <a:cs typeface="Calibri" panose="020F0502020204030204" pitchFamily="34" charset="0"/>
            </a:endParaRPr>
          </a:p>
        </p:txBody>
      </p:sp>
      <p:grpSp>
        <p:nvGrpSpPr>
          <p:cNvPr id="6" name="Group 5"/>
          <p:cNvGrpSpPr/>
          <p:nvPr/>
        </p:nvGrpSpPr>
        <p:grpSpPr>
          <a:xfrm>
            <a:off x="5238787" y="1353428"/>
            <a:ext cx="3725869" cy="2935845"/>
            <a:chOff x="139748" y="2555346"/>
            <a:chExt cx="3725869" cy="2935845"/>
          </a:xfrm>
        </p:grpSpPr>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224" y="2555346"/>
              <a:ext cx="1861551" cy="26517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139748" y="5275747"/>
              <a:ext cx="3725869" cy="215444"/>
            </a:xfrm>
            <a:prstGeom prst="rect">
              <a:avLst/>
            </a:prstGeom>
          </p:spPr>
          <p:txBody>
            <a:bodyPr wrap="square">
              <a:spAutoFit/>
            </a:bodyPr>
            <a:lstStyle/>
            <a:p>
              <a:r>
                <a:rPr lang="en-GB" sz="800" dirty="0"/>
                <a:t>https://</a:t>
              </a:r>
              <a:r>
                <a:rPr lang="en-GB" sz="800" dirty="0" smtClean="0"/>
                <a:t>www.ncl.ac.uk/media/wwwnclacuk/ceser/files/Understanding%20Cities.pdf </a:t>
              </a:r>
              <a:endParaRPr lang="en-GB" sz="800" dirty="0"/>
            </a:p>
          </p:txBody>
        </p:sp>
      </p:grpSp>
      <p:grpSp>
        <p:nvGrpSpPr>
          <p:cNvPr id="10" name="Group 9"/>
          <p:cNvGrpSpPr/>
          <p:nvPr/>
        </p:nvGrpSpPr>
        <p:grpSpPr>
          <a:xfrm>
            <a:off x="2836711" y="1933141"/>
            <a:ext cx="5226899" cy="2957104"/>
            <a:chOff x="613068" y="2339902"/>
            <a:chExt cx="5226899" cy="2957104"/>
          </a:xfrm>
        </p:grpSpPr>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530" y="2339902"/>
              <a:ext cx="1861264" cy="26517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613068" y="5081562"/>
              <a:ext cx="5226899" cy="215444"/>
            </a:xfrm>
            <a:prstGeom prst="rect">
              <a:avLst/>
            </a:prstGeom>
          </p:spPr>
          <p:txBody>
            <a:bodyPr wrap="square">
              <a:spAutoFit/>
            </a:bodyPr>
            <a:lstStyle/>
            <a:p>
              <a:r>
                <a:rPr lang="en-GB" sz="800" dirty="0"/>
                <a:t>https://unhabitat.org/planning-and-design-for-sustainable-urban-mobility-global-report-on-human-settlements-2013</a:t>
              </a:r>
              <a:r>
                <a:rPr lang="en-GB" sz="800" dirty="0" smtClean="0"/>
                <a:t>/ </a:t>
              </a:r>
              <a:endParaRPr lang="en-GB" sz="800" dirty="0"/>
            </a:p>
          </p:txBody>
        </p:sp>
      </p:grpSp>
      <p:grpSp>
        <p:nvGrpSpPr>
          <p:cNvPr id="13" name="Group 12"/>
          <p:cNvGrpSpPr/>
          <p:nvPr/>
        </p:nvGrpSpPr>
        <p:grpSpPr>
          <a:xfrm>
            <a:off x="533028" y="2667433"/>
            <a:ext cx="5024623" cy="2901334"/>
            <a:chOff x="-1521403" y="1400175"/>
            <a:chExt cx="5024623" cy="2901334"/>
          </a:xfrm>
        </p:grpSpPr>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1402" y="1400175"/>
              <a:ext cx="1879886" cy="26517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1521403" y="4086065"/>
              <a:ext cx="5024623" cy="215444"/>
            </a:xfrm>
            <a:prstGeom prst="rect">
              <a:avLst/>
            </a:prstGeom>
          </p:spPr>
          <p:txBody>
            <a:bodyPr wrap="square">
              <a:spAutoFit/>
            </a:bodyPr>
            <a:lstStyle/>
            <a:p>
              <a:r>
                <a:rPr lang="en-US" sz="800" dirty="0"/>
                <a:t>http://</a:t>
              </a:r>
              <a:r>
                <a:rPr lang="en-US" sz="800" dirty="0" smtClean="0"/>
                <a:t>www.eltis.org/discover/news/interreg-presents-good-practice-sustainable-urban-mobility-and-sumps </a:t>
              </a:r>
              <a:endParaRPr lang="en-US" sz="800" dirty="0"/>
            </a:p>
          </p:txBody>
        </p:sp>
      </p:grpSp>
      <p:sp>
        <p:nvSpPr>
          <p:cNvPr id="17" name="Title 3"/>
          <p:cNvSpPr txBox="1">
            <a:spLocks/>
          </p:cNvSpPr>
          <p:nvPr/>
        </p:nvSpPr>
        <p:spPr>
          <a:xfrm>
            <a:off x="0" y="0"/>
            <a:ext cx="9144000" cy="73183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r>
              <a:rPr lang="en-US" sz="2800" dirty="0">
                <a:solidFill>
                  <a:prstClr val="black">
                    <a:lumMod val="50000"/>
                    <a:lumOff val="50000"/>
                  </a:prstClr>
                </a:solidFill>
              </a:rPr>
              <a:t>F.</a:t>
            </a:r>
            <a:r>
              <a:rPr lang="el-GR" sz="2800" dirty="0">
                <a:solidFill>
                  <a:prstClr val="black">
                    <a:lumMod val="50000"/>
                    <a:lumOff val="50000"/>
                  </a:prstClr>
                </a:solidFill>
              </a:rPr>
              <a:t>2</a:t>
            </a:r>
            <a:r>
              <a:rPr lang="en-US" sz="2800" dirty="0">
                <a:solidFill>
                  <a:prstClr val="black">
                    <a:lumMod val="50000"/>
                    <a:lumOff val="50000"/>
                  </a:prstClr>
                </a:solidFill>
              </a:rPr>
              <a:t>.</a:t>
            </a:r>
            <a:r>
              <a:rPr lang="el-GR" sz="2800" dirty="0">
                <a:solidFill>
                  <a:prstClr val="black">
                    <a:lumMod val="50000"/>
                    <a:lumOff val="50000"/>
                  </a:prstClr>
                </a:solidFill>
              </a:rPr>
              <a:t>3</a:t>
            </a:r>
            <a:r>
              <a:rPr lang="en-US" sz="2800" dirty="0">
                <a:solidFill>
                  <a:prstClr val="black">
                    <a:lumMod val="50000"/>
                    <a:lumOff val="50000"/>
                  </a:prstClr>
                </a:solidFill>
              </a:rPr>
              <a:t> – BICYCLE NETWORK</a:t>
            </a:r>
            <a:endParaRPr lang="el-GR" dirty="0"/>
          </a:p>
        </p:txBody>
      </p:sp>
    </p:spTree>
    <p:extLst>
      <p:ext uri="{BB962C8B-B14F-4D97-AF65-F5344CB8AC3E}">
        <p14:creationId xmlns:p14="http://schemas.microsoft.com/office/powerpoint/2010/main" val="19411028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t>14</a:t>
            </a:fld>
            <a:endParaRPr lang="en-US">
              <a:solidFill>
                <a:schemeClr val="bg1"/>
              </a:solidFill>
            </a:endParaRPr>
          </a:p>
        </p:txBody>
      </p:sp>
      <p:sp>
        <p:nvSpPr>
          <p:cNvPr id="20"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it-IT" b="1" dirty="0" smtClean="0">
                <a:latin typeface="Calibri" panose="020F0502020204030204" pitchFamily="34" charset="0"/>
                <a:cs typeface="Calibri" panose="020F0502020204030204" pitchFamily="34" charset="0"/>
              </a:rPr>
              <a:t>EXAMPLE</a:t>
            </a:r>
            <a:endParaRPr lang="it-IT" sz="2400"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21265"/>
            <a:ext cx="9144000" cy="709613"/>
          </a:xfrm>
        </p:spPr>
        <p:txBody>
          <a:bodyPr>
            <a:normAutofit/>
          </a:bodyPr>
          <a:lstStyle/>
          <a:p>
            <a:r>
              <a:rPr lang="en-US" sz="2800" dirty="0">
                <a:solidFill>
                  <a:prstClr val="black">
                    <a:lumMod val="50000"/>
                    <a:lumOff val="50000"/>
                  </a:prstClr>
                </a:solidFill>
              </a:rPr>
              <a:t>F.</a:t>
            </a:r>
            <a:r>
              <a:rPr lang="el-GR" sz="2800" dirty="0">
                <a:solidFill>
                  <a:prstClr val="black">
                    <a:lumMod val="50000"/>
                    <a:lumOff val="50000"/>
                  </a:prstClr>
                </a:solidFill>
              </a:rPr>
              <a:t>2</a:t>
            </a:r>
            <a:r>
              <a:rPr lang="en-US" sz="2800" dirty="0">
                <a:solidFill>
                  <a:prstClr val="black">
                    <a:lumMod val="50000"/>
                    <a:lumOff val="50000"/>
                  </a:prstClr>
                </a:solidFill>
              </a:rPr>
              <a:t>.</a:t>
            </a:r>
            <a:r>
              <a:rPr lang="el-GR" sz="2800" dirty="0">
                <a:solidFill>
                  <a:prstClr val="black">
                    <a:lumMod val="50000"/>
                    <a:lumOff val="50000"/>
                  </a:prstClr>
                </a:solidFill>
              </a:rPr>
              <a:t>3</a:t>
            </a:r>
            <a:r>
              <a:rPr lang="en-US" sz="2800" dirty="0">
                <a:solidFill>
                  <a:prstClr val="black">
                    <a:lumMod val="50000"/>
                    <a:lumOff val="50000"/>
                  </a:prstClr>
                </a:solidFill>
              </a:rPr>
              <a:t> – BICYCLE NETWORK</a:t>
            </a:r>
            <a:endParaRPr lang="it-IT" sz="2800" b="1" u="sng" dirty="0">
              <a:solidFill>
                <a:srgbClr val="1A965E"/>
              </a:solidFill>
            </a:endParaRPr>
          </a:p>
        </p:txBody>
      </p:sp>
    </p:spTree>
    <p:extLst>
      <p:ext uri="{BB962C8B-B14F-4D97-AF65-F5344CB8AC3E}">
        <p14:creationId xmlns:p14="http://schemas.microsoft.com/office/powerpoint/2010/main" val="9498784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t>15</a:t>
            </a:fld>
            <a:endParaRPr lang="en-US">
              <a:solidFill>
                <a:schemeClr val="bg1"/>
              </a:solidFill>
            </a:endParaRPr>
          </a:p>
        </p:txBody>
      </p:sp>
      <p:sp>
        <p:nvSpPr>
          <p:cNvPr id="7"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05795" y="851757"/>
            <a:ext cx="8678203" cy="2273794"/>
          </a:xfrm>
          <a:prstGeom prst="rect">
            <a:avLst/>
          </a:prstGeom>
          <a:noFill/>
        </p:spPr>
        <p:txBody>
          <a:bodyPr>
            <a:noAutofit/>
          </a:bodyPr>
          <a:lstStyle/>
          <a:p>
            <a:pPr marL="0" indent="0">
              <a:spcBef>
                <a:spcPts val="600"/>
              </a:spcBef>
              <a:spcAft>
                <a:spcPts val="1200"/>
              </a:spcAft>
              <a:buNone/>
            </a:pPr>
            <a:r>
              <a:rPr lang="en-US" sz="2400" dirty="0" smtClean="0">
                <a:cs typeface="Calibri" panose="020F0502020204030204" pitchFamily="34" charset="0"/>
              </a:rPr>
              <a:t>In an existing neighborhood, the</a:t>
            </a:r>
            <a:r>
              <a:rPr lang="el-GR" sz="2400" dirty="0" smtClean="0">
                <a:cs typeface="Calibri" panose="020F0502020204030204" pitchFamily="34" charset="0"/>
              </a:rPr>
              <a:t> total population is 2500 inhabitants. </a:t>
            </a:r>
          </a:p>
          <a:p>
            <a:pPr marL="0" indent="0">
              <a:spcBef>
                <a:spcPts val="600"/>
              </a:spcBef>
              <a:spcAft>
                <a:spcPts val="1200"/>
              </a:spcAft>
              <a:buNone/>
            </a:pPr>
            <a:r>
              <a:rPr lang="en-US" sz="2400" dirty="0" smtClean="0">
                <a:cs typeface="Calibri" panose="020F0502020204030204" pitchFamily="34" charset="0"/>
              </a:rPr>
              <a:t>Using </a:t>
            </a:r>
            <a:r>
              <a:rPr lang="en-US" sz="2400" dirty="0">
                <a:cs typeface="Calibri" panose="020F0502020204030204" pitchFamily="34" charset="0"/>
              </a:rPr>
              <a:t>maps it was measured that </a:t>
            </a:r>
            <a:r>
              <a:rPr lang="el-GR" sz="2400" dirty="0" smtClean="0">
                <a:cs typeface="Calibri" panose="020F0502020204030204" pitchFamily="34" charset="0"/>
              </a:rPr>
              <a:t>there is 300m of bicycle path that were</a:t>
            </a:r>
            <a:r>
              <a:rPr lang="en-US" sz="2400" dirty="0">
                <a:cs typeface="Calibri" panose="020F0502020204030204" pitchFamily="34" charset="0"/>
              </a:rPr>
              <a:t> </a:t>
            </a:r>
            <a:r>
              <a:rPr lang="en-US" sz="2400" dirty="0" smtClean="0">
                <a:cs typeface="Calibri" panose="020F0502020204030204" pitchFamily="34" charset="0"/>
              </a:rPr>
              <a:t>safe</a:t>
            </a:r>
            <a:r>
              <a:rPr lang="el-GR" sz="2400" dirty="0" smtClean="0">
                <a:cs typeface="Calibri" panose="020F0502020204030204" pitchFamily="34" charset="0"/>
              </a:rPr>
              <a:t> and </a:t>
            </a:r>
            <a:r>
              <a:rPr lang="en-US" sz="2400" dirty="0" smtClean="0">
                <a:cs typeface="Calibri" panose="020F0502020204030204" pitchFamily="34" charset="0"/>
              </a:rPr>
              <a:t>separated </a:t>
            </a:r>
            <a:r>
              <a:rPr lang="en-US" sz="2400" dirty="0">
                <a:cs typeface="Calibri" panose="020F0502020204030204" pitchFamily="34" charset="0"/>
              </a:rPr>
              <a:t>from traffic roads</a:t>
            </a:r>
            <a:r>
              <a:rPr lang="en-US" sz="2400" dirty="0" smtClean="0">
                <a:cs typeface="Calibri" panose="020F0502020204030204" pitchFamily="34" charset="0"/>
              </a:rPr>
              <a:t>. </a:t>
            </a:r>
          </a:p>
          <a:p>
            <a:pPr marL="0" indent="0">
              <a:spcBef>
                <a:spcPts val="600"/>
              </a:spcBef>
              <a:spcAft>
                <a:spcPts val="1200"/>
              </a:spcAft>
              <a:buNone/>
            </a:pPr>
            <a:endParaRPr lang="en-US" sz="2400" dirty="0" smtClean="0">
              <a:cs typeface="Calibri" panose="020F0502020204030204" pitchFamily="34" charset="0"/>
            </a:endParaRPr>
          </a:p>
          <a:p>
            <a:pPr marL="0" indent="0">
              <a:spcBef>
                <a:spcPts val="0"/>
              </a:spcBef>
              <a:spcAft>
                <a:spcPts val="600"/>
              </a:spcAft>
              <a:buNone/>
            </a:pPr>
            <a:r>
              <a:rPr lang="en-US" sz="2400" b="1" i="1" dirty="0" smtClean="0">
                <a:cs typeface="Calibri" panose="020F0502020204030204" pitchFamily="34" charset="0"/>
              </a:rPr>
              <a:t>Available data</a:t>
            </a:r>
            <a:r>
              <a:rPr lang="en-US" sz="2400" i="1" dirty="0">
                <a:cs typeface="Calibri" panose="020F0502020204030204" pitchFamily="34" charset="0"/>
              </a:rPr>
              <a:t>: </a:t>
            </a:r>
            <a:r>
              <a:rPr lang="en-US" sz="2400" dirty="0">
                <a:cs typeface="Calibri" panose="020F0502020204030204" pitchFamily="34" charset="0"/>
              </a:rPr>
              <a:t>The </a:t>
            </a:r>
            <a:r>
              <a:rPr lang="en-US" sz="2400" b="1" dirty="0">
                <a:cs typeface="Calibri" panose="020F0502020204030204" pitchFamily="34" charset="0"/>
              </a:rPr>
              <a:t>total population </a:t>
            </a:r>
            <a:r>
              <a:rPr lang="el-GR" sz="2400" dirty="0" smtClean="0">
                <a:cs typeface="Calibri" panose="020F0502020204030204" pitchFamily="34" charset="0"/>
              </a:rPr>
              <a:t>and the </a:t>
            </a:r>
            <a:r>
              <a:rPr lang="en-US" sz="2400" b="1" dirty="0" smtClean="0">
                <a:cs typeface="Calibri" panose="020F0502020204030204" pitchFamily="34" charset="0"/>
              </a:rPr>
              <a:t>bicycle path</a:t>
            </a:r>
            <a:r>
              <a:rPr lang="el-GR" sz="2400" b="1" dirty="0" smtClean="0">
                <a:cs typeface="Calibri" panose="020F0502020204030204" pitchFamily="34" charset="0"/>
              </a:rPr>
              <a:t> length</a:t>
            </a:r>
            <a:r>
              <a:rPr lang="en-US" sz="2400" b="1" dirty="0" smtClean="0">
                <a:cs typeface="Calibri" panose="020F0502020204030204" pitchFamily="34" charset="0"/>
              </a:rPr>
              <a:t>   </a:t>
            </a:r>
            <a:endParaRPr lang="en-US" sz="2400" b="1" dirty="0">
              <a:cs typeface="Calibri" panose="020F0502020204030204" pitchFamily="34" charset="0"/>
            </a:endParaRPr>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F.</a:t>
            </a:r>
            <a:r>
              <a:rPr lang="el-GR" sz="2800" dirty="0">
                <a:solidFill>
                  <a:prstClr val="black">
                    <a:lumMod val="50000"/>
                    <a:lumOff val="50000"/>
                  </a:prstClr>
                </a:solidFill>
              </a:rPr>
              <a:t>2</a:t>
            </a:r>
            <a:r>
              <a:rPr lang="en-US" sz="2800" dirty="0">
                <a:solidFill>
                  <a:prstClr val="black">
                    <a:lumMod val="50000"/>
                    <a:lumOff val="50000"/>
                  </a:prstClr>
                </a:solidFill>
              </a:rPr>
              <a:t>.</a:t>
            </a:r>
            <a:r>
              <a:rPr lang="el-GR" sz="2800" dirty="0">
                <a:solidFill>
                  <a:prstClr val="black">
                    <a:lumMod val="50000"/>
                    <a:lumOff val="50000"/>
                  </a:prstClr>
                </a:solidFill>
              </a:rPr>
              <a:t>3</a:t>
            </a:r>
            <a:r>
              <a:rPr lang="en-US" sz="2800" dirty="0">
                <a:solidFill>
                  <a:prstClr val="black">
                    <a:lumMod val="50000"/>
                    <a:lumOff val="50000"/>
                  </a:prstClr>
                </a:solidFill>
              </a:rPr>
              <a:t> – BICYCLE NETWORK</a:t>
            </a:r>
            <a:endParaRPr lang="it-IT" sz="2800" b="1" u="sng" dirty="0">
              <a:solidFill>
                <a:srgbClr val="1A965E"/>
              </a:solidFill>
            </a:endParaRPr>
          </a:p>
        </p:txBody>
      </p:sp>
      <p:grpSp>
        <p:nvGrpSpPr>
          <p:cNvPr id="3" name="Group 2"/>
          <p:cNvGrpSpPr/>
          <p:nvPr/>
        </p:nvGrpSpPr>
        <p:grpSpPr>
          <a:xfrm>
            <a:off x="368318" y="4553469"/>
            <a:ext cx="8514080" cy="986842"/>
            <a:chOff x="457200" y="4911969"/>
            <a:chExt cx="8514080" cy="986842"/>
          </a:xfrm>
        </p:grpSpPr>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457200" y="4911969"/>
              <a:ext cx="8514080" cy="986842"/>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a:t>	</a:t>
              </a:r>
              <a:r>
                <a:rPr lang="en-US" sz="2000" b="1" dirty="0" smtClean="0"/>
                <a:t>Calculate the </a:t>
              </a:r>
              <a:r>
                <a:rPr lang="el-GR" sz="2000" b="1" dirty="0" smtClean="0"/>
                <a:t>total </a:t>
              </a:r>
              <a:r>
                <a:rPr lang="en-US" sz="2000" b="1" dirty="0" smtClean="0"/>
                <a:t>length </a:t>
              </a:r>
              <a:r>
                <a:rPr lang="en-US" sz="2000" b="1" dirty="0"/>
                <a:t>of bicycle paths in the area per inhabitant</a:t>
              </a:r>
              <a:r>
                <a:rPr lang="en-US" sz="2000" dirty="0" smtClean="0"/>
                <a:t>.</a:t>
              </a:r>
              <a:endParaRPr lang="en-US" sz="2000" b="1"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3888" y="5105102"/>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0024442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8015" y="4091178"/>
            <a:ext cx="2643338" cy="1747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solidFill>
                  <a:schemeClr val="bg1"/>
                </a:solidFill>
              </a:rPr>
              <a:t>16</a:t>
            </a:fld>
            <a:endParaRPr lang="en-US">
              <a:solidFill>
                <a:schemeClr val="bg1"/>
              </a:solidFill>
            </a:endParaRPr>
          </a:p>
        </p:txBody>
      </p:sp>
      <p:sp>
        <p:nvSpPr>
          <p:cNvPr id="2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F.</a:t>
            </a:r>
            <a:r>
              <a:rPr lang="el-GR" sz="2800" dirty="0">
                <a:solidFill>
                  <a:prstClr val="black">
                    <a:lumMod val="50000"/>
                    <a:lumOff val="50000"/>
                  </a:prstClr>
                </a:solidFill>
              </a:rPr>
              <a:t>2</a:t>
            </a:r>
            <a:r>
              <a:rPr lang="en-US" sz="2800" dirty="0">
                <a:solidFill>
                  <a:prstClr val="black">
                    <a:lumMod val="50000"/>
                    <a:lumOff val="50000"/>
                  </a:prstClr>
                </a:solidFill>
              </a:rPr>
              <a:t>.</a:t>
            </a:r>
            <a:r>
              <a:rPr lang="el-GR" sz="2800" dirty="0">
                <a:solidFill>
                  <a:prstClr val="black">
                    <a:lumMod val="50000"/>
                    <a:lumOff val="50000"/>
                  </a:prstClr>
                </a:solidFill>
              </a:rPr>
              <a:t>3</a:t>
            </a:r>
            <a:r>
              <a:rPr lang="en-US" sz="2800" dirty="0">
                <a:solidFill>
                  <a:prstClr val="black">
                    <a:lumMod val="50000"/>
                    <a:lumOff val="50000"/>
                  </a:prstClr>
                </a:solidFill>
              </a:rPr>
              <a:t> – BICYCLE NETWORK</a:t>
            </a:r>
            <a:endParaRPr lang="it-IT" sz="2800" b="1" dirty="0">
              <a:solidFill>
                <a:srgbClr val="00B050"/>
              </a:solidFill>
            </a:endParaRPr>
          </a:p>
        </p:txBody>
      </p:sp>
      <p:sp>
        <p:nvSpPr>
          <p:cNvPr id="27" name="Rectangle 26"/>
          <p:cNvSpPr/>
          <p:nvPr/>
        </p:nvSpPr>
        <p:spPr>
          <a:xfrm>
            <a:off x="8087419" y="900000"/>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a:t>
            </a:r>
            <a:r>
              <a:rPr lang="el-GR" sz="2400" b="1" i="1" dirty="0" smtClean="0">
                <a:cs typeface="Calibri" panose="020F0502020204030204" pitchFamily="34" charset="0"/>
              </a:rPr>
              <a:t>1</a:t>
            </a:r>
            <a:endParaRPr lang="el-GR" sz="2400" dirty="0"/>
          </a:p>
        </p:txBody>
      </p:sp>
      <p:sp>
        <p:nvSpPr>
          <p:cNvPr id="2" name="Rectangle 1"/>
          <p:cNvSpPr/>
          <p:nvPr/>
        </p:nvSpPr>
        <p:spPr>
          <a:xfrm>
            <a:off x="327621" y="1104014"/>
            <a:ext cx="7999634" cy="1015663"/>
          </a:xfrm>
          <a:prstGeom prst="rect">
            <a:avLst/>
          </a:prstGeom>
        </p:spPr>
        <p:txBody>
          <a:bodyPr wrap="square">
            <a:spAutoFit/>
          </a:bodyPr>
          <a:lstStyle/>
          <a:p>
            <a:r>
              <a:rPr lang="el-GR" sz="2000" b="1" dirty="0" smtClean="0">
                <a:cs typeface="Calibri" panose="020F0502020204030204" pitchFamily="34" charset="0"/>
              </a:rPr>
              <a:t>T</a:t>
            </a:r>
            <a:r>
              <a:rPr lang="en-US" sz="2000" b="1" dirty="0" err="1" smtClean="0">
                <a:cs typeface="Calibri" panose="020F0502020204030204" pitchFamily="34" charset="0"/>
              </a:rPr>
              <a:t>otal</a:t>
            </a:r>
            <a:r>
              <a:rPr lang="en-US" sz="2000" b="1" dirty="0" smtClean="0">
                <a:cs typeface="Calibri" panose="020F0502020204030204" pitchFamily="34" charset="0"/>
              </a:rPr>
              <a:t> </a:t>
            </a:r>
            <a:r>
              <a:rPr lang="en-US" sz="2000" b="1" dirty="0">
                <a:cs typeface="Calibri" panose="020F0502020204030204" pitchFamily="34" charset="0"/>
              </a:rPr>
              <a:t>population </a:t>
            </a:r>
            <a:r>
              <a:rPr lang="el-GR" sz="2000" b="1" dirty="0" smtClean="0">
                <a:cs typeface="Calibri" panose="020F0502020204030204" pitchFamily="34" charset="0"/>
              </a:rPr>
              <a:t>: </a:t>
            </a:r>
            <a:r>
              <a:rPr lang="en-US" sz="2000" b="1" dirty="0" smtClean="0">
                <a:cs typeface="Calibri" panose="020F0502020204030204" pitchFamily="34" charset="0"/>
              </a:rPr>
              <a:t>25</a:t>
            </a:r>
            <a:r>
              <a:rPr lang="el-GR" sz="2000" b="1" dirty="0" smtClean="0">
                <a:cs typeface="Calibri" panose="020F0502020204030204" pitchFamily="34" charset="0"/>
              </a:rPr>
              <a:t>00</a:t>
            </a:r>
            <a:r>
              <a:rPr lang="en-US" sz="2000" b="1" dirty="0" smtClean="0">
                <a:cs typeface="Calibri" panose="020F0502020204030204" pitchFamily="34" charset="0"/>
              </a:rPr>
              <a:t> </a:t>
            </a:r>
            <a:r>
              <a:rPr lang="en-US" sz="2000" b="1" dirty="0">
                <a:cs typeface="Calibri" panose="020F0502020204030204" pitchFamily="34" charset="0"/>
              </a:rPr>
              <a:t>inhabitants</a:t>
            </a:r>
            <a:r>
              <a:rPr lang="en-US" sz="2000" dirty="0" smtClean="0">
                <a:cs typeface="Calibri" panose="020F0502020204030204" pitchFamily="34" charset="0"/>
              </a:rPr>
              <a:t> </a:t>
            </a:r>
            <a:endParaRPr lang="en-US" sz="2000" dirty="0">
              <a:cs typeface="Calibri" panose="020F0502020204030204" pitchFamily="34" charset="0"/>
            </a:endParaRPr>
          </a:p>
          <a:p>
            <a:pPr marL="457200" lvl="0" indent="-457200">
              <a:buFont typeface="+mj-lt"/>
              <a:buAutoNum type="arabicPeriod" startAt="2"/>
            </a:pPr>
            <a:endParaRPr lang="en-US" sz="2000" dirty="0"/>
          </a:p>
          <a:p>
            <a:endParaRPr lang="en-US" sz="2000" b="1" dirty="0">
              <a:cs typeface="Calibri" panose="020F0502020204030204" pitchFamily="34" charset="0"/>
            </a:endParaRPr>
          </a:p>
        </p:txBody>
      </p:sp>
      <p:sp>
        <p:nvSpPr>
          <p:cNvPr id="29" name="Rectangle 28"/>
          <p:cNvSpPr/>
          <p:nvPr/>
        </p:nvSpPr>
        <p:spPr>
          <a:xfrm>
            <a:off x="8067996" y="1888844"/>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a:t>
            </a:r>
            <a:r>
              <a:rPr lang="el-GR" sz="2400" b="1" i="1" dirty="0" smtClean="0">
                <a:cs typeface="Calibri" panose="020F0502020204030204" pitchFamily="34" charset="0"/>
              </a:rPr>
              <a:t>2</a:t>
            </a:r>
            <a:endParaRPr lang="el-GR" sz="2400" dirty="0"/>
          </a:p>
        </p:txBody>
      </p:sp>
      <p:sp>
        <p:nvSpPr>
          <p:cNvPr id="30" name="Rectangle 29"/>
          <p:cNvSpPr/>
          <p:nvPr/>
        </p:nvSpPr>
        <p:spPr>
          <a:xfrm>
            <a:off x="327621" y="2087278"/>
            <a:ext cx="7740375" cy="400110"/>
          </a:xfrm>
          <a:prstGeom prst="rect">
            <a:avLst/>
          </a:prstGeom>
        </p:spPr>
        <p:txBody>
          <a:bodyPr wrap="square">
            <a:spAutoFit/>
          </a:bodyPr>
          <a:lstStyle/>
          <a:p>
            <a:r>
              <a:rPr lang="el-GR" sz="2000" b="1" dirty="0" smtClean="0">
                <a:cs typeface="Calibri" panose="020F0502020204030204" pitchFamily="34" charset="0"/>
              </a:rPr>
              <a:t>T</a:t>
            </a:r>
            <a:r>
              <a:rPr lang="en-US" sz="2000" b="1" dirty="0" err="1" smtClean="0">
                <a:cs typeface="Calibri" panose="020F0502020204030204" pitchFamily="34" charset="0"/>
              </a:rPr>
              <a:t>otal</a:t>
            </a:r>
            <a:r>
              <a:rPr lang="en-US" sz="2000" b="1" dirty="0" smtClean="0">
                <a:cs typeface="Calibri" panose="020F0502020204030204" pitchFamily="34" charset="0"/>
              </a:rPr>
              <a:t> </a:t>
            </a:r>
            <a:r>
              <a:rPr lang="en-US" sz="2000" b="1" dirty="0">
                <a:cs typeface="Calibri" panose="020F0502020204030204" pitchFamily="34" charset="0"/>
              </a:rPr>
              <a:t>length of bicycle </a:t>
            </a:r>
            <a:r>
              <a:rPr lang="en-US" sz="2000" b="1" dirty="0" smtClean="0">
                <a:cs typeface="Calibri" panose="020F0502020204030204" pitchFamily="34" charset="0"/>
              </a:rPr>
              <a:t>paths</a:t>
            </a:r>
            <a:r>
              <a:rPr lang="el-GR" sz="2000" b="1" dirty="0" smtClean="0">
                <a:cs typeface="Calibri" panose="020F0502020204030204" pitchFamily="34" charset="0"/>
              </a:rPr>
              <a:t> : 300 m</a:t>
            </a:r>
            <a:r>
              <a:rPr lang="en-US" sz="2000" b="1" dirty="0" smtClean="0">
                <a:cs typeface="Calibri" panose="020F0502020204030204" pitchFamily="34" charset="0"/>
              </a:rPr>
              <a:t> </a:t>
            </a:r>
            <a:endParaRPr lang="en-US" sz="2000" b="1" dirty="0">
              <a:cs typeface="Calibri" panose="020F0502020204030204" pitchFamily="34" charset="0"/>
            </a:endParaRPr>
          </a:p>
        </p:txBody>
      </p:sp>
      <p:sp>
        <p:nvSpPr>
          <p:cNvPr id="31" name="Rectangle 30"/>
          <p:cNvSpPr/>
          <p:nvPr/>
        </p:nvSpPr>
        <p:spPr>
          <a:xfrm>
            <a:off x="8047200" y="2900199"/>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a:t>
            </a:r>
            <a:r>
              <a:rPr lang="el-GR" sz="2400" b="1" i="1" dirty="0" smtClean="0">
                <a:cs typeface="Calibri" panose="020F0502020204030204" pitchFamily="34" charset="0"/>
              </a:rPr>
              <a:t>3</a:t>
            </a:r>
            <a:endParaRPr lang="el-GR" sz="2400" dirty="0"/>
          </a:p>
        </p:txBody>
      </p:sp>
      <p:sp>
        <p:nvSpPr>
          <p:cNvPr id="20" name="Rectangle 19"/>
          <p:cNvSpPr/>
          <p:nvPr/>
        </p:nvSpPr>
        <p:spPr>
          <a:xfrm>
            <a:off x="258144" y="2962820"/>
            <a:ext cx="7740375" cy="400110"/>
          </a:xfrm>
          <a:prstGeom prst="rect">
            <a:avLst/>
          </a:prstGeom>
        </p:spPr>
        <p:txBody>
          <a:bodyPr wrap="square">
            <a:spAutoFit/>
          </a:bodyPr>
          <a:lstStyle/>
          <a:p>
            <a:r>
              <a:rPr lang="en-US" sz="2000" b="1" dirty="0">
                <a:cs typeface="Calibri" panose="020F0502020204030204" pitchFamily="34" charset="0"/>
              </a:rPr>
              <a:t>Calculate the </a:t>
            </a:r>
            <a:r>
              <a:rPr lang="en-US" sz="2000" b="1" dirty="0"/>
              <a:t>total length of bicycle paths </a:t>
            </a:r>
            <a:r>
              <a:rPr lang="en-US" sz="2000" b="1" dirty="0" smtClean="0"/>
              <a:t>per </a:t>
            </a:r>
            <a:r>
              <a:rPr lang="en-US" sz="2000" b="1" dirty="0"/>
              <a:t>inhabitant</a:t>
            </a:r>
            <a:endParaRPr lang="en-US" sz="2000" b="1" dirty="0">
              <a:cs typeface="Calibri" panose="020F0502020204030204" pitchFamily="34" charset="0"/>
            </a:endParaRPr>
          </a:p>
        </p:txBody>
      </p:sp>
      <p:grpSp>
        <p:nvGrpSpPr>
          <p:cNvPr id="21" name="Group 20"/>
          <p:cNvGrpSpPr/>
          <p:nvPr/>
        </p:nvGrpSpPr>
        <p:grpSpPr>
          <a:xfrm>
            <a:off x="520551" y="4114343"/>
            <a:ext cx="4873764" cy="666351"/>
            <a:chOff x="1057193" y="4877535"/>
            <a:chExt cx="4873764" cy="666351"/>
          </a:xfrm>
        </p:grpSpPr>
        <p:sp>
          <p:nvSpPr>
            <p:cNvPr id="22" name="Rectangle 21"/>
            <p:cNvSpPr/>
            <p:nvPr/>
          </p:nvSpPr>
          <p:spPr>
            <a:xfrm>
              <a:off x="3797202" y="4919012"/>
              <a:ext cx="2133755" cy="584775"/>
            </a:xfrm>
            <a:prstGeom prst="rect">
              <a:avLst/>
            </a:prstGeom>
          </p:spPr>
          <p:txBody>
            <a:bodyPr wrap="square">
              <a:spAutoFit/>
            </a:bodyPr>
            <a:lstStyle/>
            <a:p>
              <a:pPr algn="ctr"/>
              <a:r>
                <a:rPr lang="en-US" sz="1600" b="1" dirty="0" smtClean="0"/>
                <a:t>Total number of inhabitants</a:t>
              </a:r>
              <a:endParaRPr lang="en-US" sz="1600" b="1" i="1" dirty="0"/>
            </a:p>
          </p:txBody>
        </p:sp>
        <p:sp>
          <p:nvSpPr>
            <p:cNvPr id="23" name="Rounded Rectangle 22"/>
            <p:cNvSpPr/>
            <p:nvPr/>
          </p:nvSpPr>
          <p:spPr>
            <a:xfrm>
              <a:off x="1057193" y="4877535"/>
              <a:ext cx="2165499" cy="666351"/>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b="1" dirty="0" smtClean="0"/>
                <a:t>T</a:t>
              </a:r>
              <a:r>
                <a:rPr lang="en-US" b="1" dirty="0" err="1" smtClean="0"/>
                <a:t>otal</a:t>
              </a:r>
              <a:r>
                <a:rPr lang="en-US" b="1" dirty="0" smtClean="0"/>
                <a:t> </a:t>
              </a:r>
              <a:r>
                <a:rPr lang="en-US" b="1" dirty="0"/>
                <a:t>length of bicycle paths </a:t>
              </a:r>
              <a:endParaRPr lang="en-US" b="1" dirty="0">
                <a:effectLst>
                  <a:outerShdw blurRad="38100" dist="38100" dir="2700000" algn="tl">
                    <a:srgbClr val="000000">
                      <a:alpha val="43137"/>
                    </a:srgbClr>
                  </a:outerShdw>
                </a:effectLst>
              </a:endParaRPr>
            </a:p>
          </p:txBody>
        </p:sp>
      </p:grpSp>
      <p:sp>
        <p:nvSpPr>
          <p:cNvPr id="24" name="TextBox 23"/>
          <p:cNvSpPr txBox="1"/>
          <p:nvPr/>
        </p:nvSpPr>
        <p:spPr>
          <a:xfrm>
            <a:off x="1127047" y="4964850"/>
            <a:ext cx="837089" cy="400110"/>
          </a:xfrm>
          <a:prstGeom prst="rect">
            <a:avLst/>
          </a:prstGeom>
          <a:noFill/>
        </p:spPr>
        <p:txBody>
          <a:bodyPr wrap="none" rtlCol="0">
            <a:spAutoFit/>
          </a:bodyPr>
          <a:lstStyle/>
          <a:p>
            <a:r>
              <a:rPr lang="el-GR" sz="2000" b="1" dirty="0" smtClean="0">
                <a:cs typeface="Calibri" panose="020F0502020204030204" pitchFamily="34" charset="0"/>
              </a:rPr>
              <a:t>300</a:t>
            </a:r>
            <a:r>
              <a:rPr lang="en-US" sz="2000" b="1" dirty="0" smtClean="0">
                <a:cs typeface="Calibri" panose="020F0502020204030204" pitchFamily="34" charset="0"/>
              </a:rPr>
              <a:t> </a:t>
            </a:r>
            <a:r>
              <a:rPr lang="en-US" sz="2000" dirty="0" smtClean="0">
                <a:cs typeface="Calibri" panose="020F0502020204030204" pitchFamily="34" charset="0"/>
              </a:rPr>
              <a:t>m</a:t>
            </a:r>
            <a:endParaRPr lang="en-US" sz="2000" u="sng" baseline="30000" dirty="0"/>
          </a:p>
        </p:txBody>
      </p:sp>
      <p:sp>
        <p:nvSpPr>
          <p:cNvPr id="25" name="TextBox 24"/>
          <p:cNvSpPr txBox="1"/>
          <p:nvPr/>
        </p:nvSpPr>
        <p:spPr>
          <a:xfrm>
            <a:off x="3548692" y="4973420"/>
            <a:ext cx="1992148" cy="400110"/>
          </a:xfrm>
          <a:prstGeom prst="rect">
            <a:avLst/>
          </a:prstGeom>
          <a:noFill/>
        </p:spPr>
        <p:txBody>
          <a:bodyPr wrap="none" rtlCol="0">
            <a:spAutoFit/>
          </a:bodyPr>
          <a:lstStyle/>
          <a:p>
            <a:r>
              <a:rPr lang="el-GR" sz="2000" b="1" dirty="0" smtClean="0">
                <a:cs typeface="Calibri" panose="020F0502020204030204" pitchFamily="34" charset="0"/>
              </a:rPr>
              <a:t>2500 </a:t>
            </a:r>
            <a:r>
              <a:rPr lang="en-US" sz="2000" dirty="0">
                <a:cs typeface="Calibri" panose="020F0502020204030204" pitchFamily="34" charset="0"/>
              </a:rPr>
              <a:t>inhabitants </a:t>
            </a:r>
            <a:endParaRPr lang="en-US" sz="2000" u="sng" baseline="30000" dirty="0"/>
          </a:p>
        </p:txBody>
      </p:sp>
      <p:sp>
        <p:nvSpPr>
          <p:cNvPr id="26" name="Rectangle 25"/>
          <p:cNvSpPr/>
          <p:nvPr/>
        </p:nvSpPr>
        <p:spPr>
          <a:xfrm>
            <a:off x="6308015" y="4900478"/>
            <a:ext cx="2594493" cy="52322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spAutoFit/>
          </a:bodyPr>
          <a:lstStyle/>
          <a:p>
            <a:r>
              <a:rPr lang="el-GR" sz="2800" b="1" u="sng" dirty="0" smtClean="0">
                <a:solidFill>
                  <a:srgbClr val="FF0000"/>
                </a:solidFill>
                <a:effectLst>
                  <a:outerShdw blurRad="38100" dist="38100" dir="2700000" algn="tl">
                    <a:srgbClr val="000000">
                      <a:alpha val="43137"/>
                    </a:srgbClr>
                  </a:outerShdw>
                </a:effectLst>
              </a:rPr>
              <a:t>0.12</a:t>
            </a:r>
            <a:r>
              <a:rPr lang="el-GR" sz="2000" b="1" dirty="0" smtClean="0"/>
              <a:t> </a:t>
            </a:r>
            <a:r>
              <a:rPr lang="el-GR" sz="2400" b="1" u="sng" dirty="0" smtClean="0">
                <a:solidFill>
                  <a:srgbClr val="FF0000"/>
                </a:solidFill>
                <a:effectLst>
                  <a:outerShdw blurRad="38100" dist="38100" dir="2700000" algn="tl">
                    <a:srgbClr val="000000">
                      <a:alpha val="43137"/>
                    </a:srgbClr>
                  </a:outerShdw>
                </a:effectLst>
              </a:rPr>
              <a:t>m/inhabitant</a:t>
            </a:r>
            <a:endParaRPr lang="en-US" sz="2400" b="1" u="sng" baseline="30000" dirty="0">
              <a:solidFill>
                <a:srgbClr val="FF0000"/>
              </a:solidFill>
              <a:effectLst>
                <a:outerShdw blurRad="38100" dist="38100" dir="2700000" algn="tl">
                  <a:srgbClr val="000000">
                    <a:alpha val="43137"/>
                  </a:srgbClr>
                </a:outerShdw>
              </a:effectLst>
            </a:endParaRPr>
          </a:p>
        </p:txBody>
      </p:sp>
      <p:sp>
        <p:nvSpPr>
          <p:cNvPr id="41" name="Equal 40"/>
          <p:cNvSpPr/>
          <p:nvPr/>
        </p:nvSpPr>
        <p:spPr>
          <a:xfrm>
            <a:off x="5769809" y="5013443"/>
            <a:ext cx="457200" cy="320064"/>
          </a:xfrm>
          <a:prstGeom prst="mathEqual">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sp>
        <p:nvSpPr>
          <p:cNvPr id="42" name="Division 41"/>
          <p:cNvSpPr/>
          <p:nvPr/>
        </p:nvSpPr>
        <p:spPr>
          <a:xfrm>
            <a:off x="2796321" y="4984862"/>
            <a:ext cx="608120" cy="377226"/>
          </a:xfrm>
          <a:prstGeom prst="mathDivide">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val="39967723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en-US" b="1" dirty="0">
                <a:cs typeface="Calibri" panose="020F0502020204030204" pitchFamily="34" charset="0"/>
              </a:rPr>
              <a:t>EXERCISE</a:t>
            </a:r>
            <a:endParaRPr lang="it-IT" sz="2400"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F.</a:t>
            </a:r>
            <a:r>
              <a:rPr lang="el-GR" sz="2800" dirty="0">
                <a:solidFill>
                  <a:prstClr val="black">
                    <a:lumMod val="50000"/>
                    <a:lumOff val="50000"/>
                  </a:prstClr>
                </a:solidFill>
              </a:rPr>
              <a:t>2</a:t>
            </a:r>
            <a:r>
              <a:rPr lang="en-US" sz="2800" dirty="0">
                <a:solidFill>
                  <a:prstClr val="black">
                    <a:lumMod val="50000"/>
                    <a:lumOff val="50000"/>
                  </a:prstClr>
                </a:solidFill>
              </a:rPr>
              <a:t>.</a:t>
            </a:r>
            <a:r>
              <a:rPr lang="el-GR" sz="2800" dirty="0">
                <a:solidFill>
                  <a:prstClr val="black">
                    <a:lumMod val="50000"/>
                    <a:lumOff val="50000"/>
                  </a:prstClr>
                </a:solidFill>
              </a:rPr>
              <a:t>3</a:t>
            </a:r>
            <a:r>
              <a:rPr lang="en-US" sz="2800" dirty="0">
                <a:solidFill>
                  <a:prstClr val="black">
                    <a:lumMod val="50000"/>
                    <a:lumOff val="50000"/>
                  </a:prstClr>
                </a:solidFill>
              </a:rPr>
              <a:t> – BICYCLE NETWORK</a:t>
            </a:r>
            <a:endParaRPr lang="it-IT" sz="2800" b="1" dirty="0">
              <a:solidFill>
                <a:srgbClr val="00B050"/>
              </a:solidFill>
            </a:endParaRPr>
          </a:p>
        </p:txBody>
      </p:sp>
      <p:sp>
        <p:nvSpPr>
          <p:cNvPr id="4"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4580"/>
            <a:ext cx="2133600" cy="293420"/>
          </a:xfrm>
        </p:spPr>
        <p:txBody>
          <a:bodyPr/>
          <a:lstStyle/>
          <a:p>
            <a:fld id="{243FB592-B9A9-49AA-A86F-4031F7B97808}" type="slidenum">
              <a:rPr lang="en-US" smtClean="0">
                <a:solidFill>
                  <a:schemeClr val="bg1"/>
                </a:solidFill>
              </a:rPr>
              <a:t>17</a:t>
            </a:fld>
            <a:endParaRPr lang="en-US" dirty="0">
              <a:solidFill>
                <a:schemeClr val="bg1"/>
              </a:solidFill>
            </a:endParaRPr>
          </a:p>
        </p:txBody>
      </p:sp>
    </p:spTree>
    <p:extLst>
      <p:ext uri="{BB962C8B-B14F-4D97-AF65-F5344CB8AC3E}">
        <p14:creationId xmlns:p14="http://schemas.microsoft.com/office/powerpoint/2010/main" val="40735237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solidFill>
                  <a:schemeClr val="bg1"/>
                </a:solidFill>
              </a:rPr>
              <a:t>18</a:t>
            </a:fld>
            <a:endParaRPr lang="en-US">
              <a:solidFill>
                <a:schemeClr val="bg1"/>
              </a:solidFill>
            </a:endParaRPr>
          </a:p>
        </p:txBody>
      </p:sp>
      <p:sp>
        <p:nvSpPr>
          <p:cNvPr id="4"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174661" y="1009204"/>
            <a:ext cx="8894911" cy="1050415"/>
          </a:xfrm>
          <a:prstGeom prst="rect">
            <a:avLst/>
          </a:prstGeom>
          <a:noFill/>
        </p:spPr>
        <p:txBody>
          <a:bodyPr>
            <a:noAutofit/>
          </a:bodyPr>
          <a:lstStyle/>
          <a:p>
            <a:pPr marL="0" indent="0">
              <a:buNone/>
            </a:pPr>
            <a:r>
              <a:rPr lang="en-US" sz="2400" dirty="0">
                <a:cs typeface="Calibri" panose="020F0502020204030204" pitchFamily="34" charset="0"/>
              </a:rPr>
              <a:t>In an existing neighborhood, the total population is </a:t>
            </a:r>
            <a:r>
              <a:rPr lang="en-US" sz="2400" dirty="0" smtClean="0">
                <a:cs typeface="Calibri" panose="020F0502020204030204" pitchFamily="34" charset="0"/>
              </a:rPr>
              <a:t>500 </a:t>
            </a:r>
            <a:r>
              <a:rPr lang="en-US" sz="2400" dirty="0">
                <a:cs typeface="Calibri" panose="020F0502020204030204" pitchFamily="34" charset="0"/>
              </a:rPr>
              <a:t>inhabitants</a:t>
            </a:r>
            <a:r>
              <a:rPr lang="en-US" sz="2400" dirty="0" smtClean="0">
                <a:cs typeface="Calibri" panose="020F0502020204030204" pitchFamily="34" charset="0"/>
              </a:rPr>
              <a:t>.</a:t>
            </a:r>
            <a:endParaRPr lang="el-GR" sz="2400" dirty="0" smtClean="0">
              <a:cs typeface="Calibri" panose="020F0502020204030204" pitchFamily="34" charset="0"/>
            </a:endParaRPr>
          </a:p>
          <a:p>
            <a:pPr marL="0" indent="0">
              <a:buNone/>
            </a:pPr>
            <a:r>
              <a:rPr lang="el-GR" sz="2400" dirty="0" smtClean="0">
                <a:cs typeface="Calibri" panose="020F0502020204030204" pitchFamily="34" charset="0"/>
              </a:rPr>
              <a:t>There is one bicycle path </a:t>
            </a:r>
            <a:r>
              <a:rPr lang="en-US" sz="2400" dirty="0">
                <a:cs typeface="Calibri" panose="020F0502020204030204" pitchFamily="34" charset="0"/>
              </a:rPr>
              <a:t>separated from traffic </a:t>
            </a:r>
            <a:r>
              <a:rPr lang="en-US" sz="2400" dirty="0" smtClean="0">
                <a:cs typeface="Calibri" panose="020F0502020204030204" pitchFamily="34" charset="0"/>
              </a:rPr>
              <a:t>roads</a:t>
            </a:r>
            <a:r>
              <a:rPr lang="el-GR" sz="2400" dirty="0" smtClean="0">
                <a:cs typeface="Calibri" panose="020F0502020204030204" pitchFamily="34" charset="0"/>
              </a:rPr>
              <a:t> that is crossing the neighborhood, with a total length of 40m, and a bicycle path of 30 m that is a</a:t>
            </a:r>
            <a:r>
              <a:rPr lang="en-US" sz="2400" dirty="0" smtClean="0">
                <a:cs typeface="Calibri" panose="020F0502020204030204" pitchFamily="34" charset="0"/>
              </a:rPr>
              <a:t> </a:t>
            </a:r>
            <a:r>
              <a:rPr lang="en-US" sz="2400" dirty="0">
                <a:cs typeface="Calibri" panose="020F0502020204030204" pitchFamily="34" charset="0"/>
              </a:rPr>
              <a:t>part of a </a:t>
            </a:r>
            <a:r>
              <a:rPr lang="en-US" sz="2400" dirty="0" smtClean="0">
                <a:cs typeface="Calibri" panose="020F0502020204030204" pitchFamily="34" charset="0"/>
              </a:rPr>
              <a:t>shared </a:t>
            </a:r>
            <a:r>
              <a:rPr lang="en-US" sz="2400" dirty="0">
                <a:cs typeface="Calibri" panose="020F0502020204030204" pitchFamily="34" charset="0"/>
              </a:rPr>
              <a:t>space</a:t>
            </a:r>
            <a:endParaRPr lang="en-US" sz="2400" i="1" dirty="0" smtClean="0"/>
          </a:p>
          <a:p>
            <a:pPr marL="0" indent="0">
              <a:buNone/>
            </a:pPr>
            <a:endParaRPr lang="en-US" sz="2400" i="1" dirty="0" smtClean="0"/>
          </a:p>
          <a:p>
            <a:pPr marL="0" indent="0" algn="ctr">
              <a:buNone/>
            </a:pPr>
            <a:endParaRPr lang="en-US" sz="2400" i="1" dirty="0"/>
          </a:p>
          <a:p>
            <a:pPr marL="0" indent="0" algn="ctr">
              <a:buNone/>
            </a:pPr>
            <a:endParaRPr lang="en-US" sz="2400" i="1" dirty="0" smtClean="0"/>
          </a:p>
          <a:p>
            <a:pPr marL="0" indent="0" algn="ctr">
              <a:buNone/>
            </a:pPr>
            <a:endParaRPr lang="en-US" sz="2400" i="1" dirty="0"/>
          </a:p>
        </p:txBody>
      </p:sp>
      <p:sp>
        <p:nvSpPr>
          <p:cNvPr id="18" name="Titolo 1">
            <a:extLst>
              <a:ext uri="{FF2B5EF4-FFF2-40B4-BE49-F238E27FC236}">
                <a16:creationId xmlns:a16="http://schemas.microsoft.com/office/drawing/2014/main" id="{16A089E5-01BB-4338-9765-31AF63FC0C37}"/>
              </a:ext>
            </a:extLst>
          </p:cNvPr>
          <p:cNvSpPr>
            <a:spLocks noGrp="1"/>
          </p:cNvSpPr>
          <p:nvPr>
            <p:ph type="title"/>
          </p:nvPr>
        </p:nvSpPr>
        <p:spPr>
          <a:xfrm>
            <a:off x="0" y="-10633"/>
            <a:ext cx="9144000" cy="709613"/>
          </a:xfrm>
        </p:spPr>
        <p:txBody>
          <a:bodyPr>
            <a:normAutofit/>
          </a:bodyPr>
          <a:lstStyle/>
          <a:p>
            <a:r>
              <a:rPr lang="en-US" sz="2800" dirty="0">
                <a:solidFill>
                  <a:prstClr val="black">
                    <a:lumMod val="50000"/>
                    <a:lumOff val="50000"/>
                  </a:prstClr>
                </a:solidFill>
              </a:rPr>
              <a:t>F.</a:t>
            </a:r>
            <a:r>
              <a:rPr lang="el-GR" sz="2800" dirty="0">
                <a:solidFill>
                  <a:prstClr val="black">
                    <a:lumMod val="50000"/>
                    <a:lumOff val="50000"/>
                  </a:prstClr>
                </a:solidFill>
              </a:rPr>
              <a:t>2</a:t>
            </a:r>
            <a:r>
              <a:rPr lang="en-US" sz="2800" dirty="0">
                <a:solidFill>
                  <a:prstClr val="black">
                    <a:lumMod val="50000"/>
                    <a:lumOff val="50000"/>
                  </a:prstClr>
                </a:solidFill>
              </a:rPr>
              <a:t>.</a:t>
            </a:r>
            <a:r>
              <a:rPr lang="el-GR" sz="2800" dirty="0">
                <a:solidFill>
                  <a:prstClr val="black">
                    <a:lumMod val="50000"/>
                    <a:lumOff val="50000"/>
                  </a:prstClr>
                </a:solidFill>
              </a:rPr>
              <a:t>3</a:t>
            </a:r>
            <a:r>
              <a:rPr lang="en-US" sz="2800" dirty="0">
                <a:solidFill>
                  <a:prstClr val="black">
                    <a:lumMod val="50000"/>
                    <a:lumOff val="50000"/>
                  </a:prstClr>
                </a:solidFill>
              </a:rPr>
              <a:t> – BICYCLE NETWORK</a:t>
            </a:r>
            <a:endParaRPr lang="it-IT" sz="2800" b="1" dirty="0">
              <a:solidFill>
                <a:srgbClr val="00B050"/>
              </a:solidFill>
            </a:endParaRPr>
          </a:p>
        </p:txBody>
      </p:sp>
      <p:grpSp>
        <p:nvGrpSpPr>
          <p:cNvPr id="11" name="Group 10"/>
          <p:cNvGrpSpPr/>
          <p:nvPr/>
        </p:nvGrpSpPr>
        <p:grpSpPr>
          <a:xfrm>
            <a:off x="365076" y="4211884"/>
            <a:ext cx="8514080" cy="986842"/>
            <a:chOff x="457200" y="4911969"/>
            <a:chExt cx="8514080" cy="986842"/>
          </a:xfrm>
        </p:grpSpPr>
        <p:sp>
          <p:nvSpPr>
            <p:cNvPr id="17" name="Segnaposto contenuto 2">
              <a:extLst>
                <a:ext uri="{FF2B5EF4-FFF2-40B4-BE49-F238E27FC236}">
                  <a16:creationId xmlns:a16="http://schemas.microsoft.com/office/drawing/2014/main" id="{86F2EB93-A63A-4210-B86A-E5FCAD7D8D7F}"/>
                </a:ext>
              </a:extLst>
            </p:cNvPr>
            <p:cNvSpPr txBox="1">
              <a:spLocks/>
            </p:cNvSpPr>
            <p:nvPr/>
          </p:nvSpPr>
          <p:spPr>
            <a:xfrm>
              <a:off x="457200" y="4911969"/>
              <a:ext cx="8514080" cy="986842"/>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a:t>	</a:t>
              </a:r>
              <a:r>
                <a:rPr lang="en-US" sz="2000" b="1" dirty="0" smtClean="0"/>
                <a:t>Calculate the </a:t>
              </a:r>
              <a:r>
                <a:rPr lang="el-GR" sz="2000" b="1" dirty="0" smtClean="0"/>
                <a:t>total </a:t>
              </a:r>
              <a:r>
                <a:rPr lang="en-US" sz="2000" b="1" dirty="0" smtClean="0"/>
                <a:t>length </a:t>
              </a:r>
              <a:r>
                <a:rPr lang="en-US" sz="2000" b="1" dirty="0"/>
                <a:t>of bicycle paths in the area per inhabitant</a:t>
              </a:r>
              <a:r>
                <a:rPr lang="en-US" sz="2000" dirty="0" smtClean="0"/>
                <a:t>.</a:t>
              </a:r>
              <a:endParaRPr lang="en-US" sz="2000" b="1" dirty="0"/>
            </a:p>
          </p:txBody>
        </p:sp>
        <p:pic>
          <p:nvPicPr>
            <p:cNvPr id="1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3888" y="5105102"/>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1293820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9" name="Table 58"/>
          <p:cNvGraphicFramePr>
            <a:graphicFrameLocks noGrp="1"/>
          </p:cNvGraphicFramePr>
          <p:nvPr>
            <p:extLst>
              <p:ext uri="{D42A27DB-BD31-4B8C-83A1-F6EECF244321}">
                <p14:modId xmlns:p14="http://schemas.microsoft.com/office/powerpoint/2010/main" val="2381973888"/>
              </p:ext>
            </p:extLst>
          </p:nvPr>
        </p:nvGraphicFramePr>
        <p:xfrm>
          <a:off x="487326" y="1504863"/>
          <a:ext cx="8169348" cy="1315720"/>
        </p:xfrm>
        <a:graphic>
          <a:graphicData uri="http://schemas.openxmlformats.org/drawingml/2006/table">
            <a:tbl>
              <a:tblPr firstRow="1" bandRow="1">
                <a:tableStyleId>{F5AB1C69-6EDB-4FF4-983F-18BD219EF322}</a:tableStyleId>
              </a:tblPr>
              <a:tblGrid>
                <a:gridCol w="4084674">
                  <a:extLst>
                    <a:ext uri="{9D8B030D-6E8A-4147-A177-3AD203B41FA5}">
                      <a16:colId xmlns:a16="http://schemas.microsoft.com/office/drawing/2014/main" val="20000"/>
                    </a:ext>
                  </a:extLst>
                </a:gridCol>
                <a:gridCol w="4084674">
                  <a:extLst>
                    <a:ext uri="{9D8B030D-6E8A-4147-A177-3AD203B41FA5}">
                      <a16:colId xmlns:a16="http://schemas.microsoft.com/office/drawing/2014/main" val="20001"/>
                    </a:ext>
                  </a:extLst>
                </a:gridCol>
              </a:tblGrid>
              <a:tr h="370840">
                <a:tc gridSpan="2">
                  <a:txBody>
                    <a:bodyPr/>
                    <a:lstStyle/>
                    <a:p>
                      <a:pPr algn="ctr"/>
                      <a:r>
                        <a:rPr lang="en-US" sz="2800" b="1" i="0" dirty="0" smtClean="0"/>
                        <a:t>F.2.3 – BICYCLE NETWORK</a:t>
                      </a:r>
                      <a:endParaRPr lang="el-GR" sz="2800" b="1" i="0" strike="sngStrike" dirty="0">
                        <a:solidFill>
                          <a:srgbClr val="FF0000"/>
                        </a:solidFill>
                      </a:endParaRPr>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algn="ctr"/>
                      <a:r>
                        <a:rPr lang="en-US" sz="2200" dirty="0" smtClean="0"/>
                        <a:t>ISSUE</a:t>
                      </a:r>
                      <a:endParaRPr lang="en-US" sz="2200" b="1" dirty="0"/>
                    </a:p>
                  </a:txBody>
                  <a:tcPr/>
                </a:tc>
                <a:tc>
                  <a:txBody>
                    <a:bodyPr/>
                    <a:lstStyle/>
                    <a:p>
                      <a:pPr algn="ctr"/>
                      <a:r>
                        <a:rPr lang="en-US" sz="2200" dirty="0" smtClean="0"/>
                        <a:t>CATEGORY</a:t>
                      </a:r>
                      <a:endParaRPr lang="en-US" sz="2200" b="1" dirty="0"/>
                    </a:p>
                  </a:txBody>
                  <a:tcPr/>
                </a:tc>
                <a:extLst>
                  <a:ext uri="{0D108BD9-81ED-4DB2-BD59-A6C34878D82A}">
                    <a16:rowId xmlns:a16="http://schemas.microsoft.com/office/drawing/2014/main" val="10001"/>
                  </a:ext>
                </a:extLst>
              </a:tr>
              <a:tr h="370840">
                <a:tc>
                  <a:txBody>
                    <a:bodyPr/>
                    <a:lstStyle/>
                    <a:p>
                      <a:pPr algn="ctr"/>
                      <a:r>
                        <a:rPr lang="en-US" dirty="0" smtClean="0"/>
                        <a:t>F. Transportation and Mobility</a:t>
                      </a:r>
                      <a:endParaRPr lang="el-GR" dirty="0"/>
                    </a:p>
                  </a:txBody>
                  <a:tcPr anchor="ctr"/>
                </a:tc>
                <a:tc>
                  <a:txBody>
                    <a:bodyPr/>
                    <a:lstStyle/>
                    <a:p>
                      <a:pPr algn="ctr"/>
                      <a:r>
                        <a:rPr lang="en-US" dirty="0" smtClean="0"/>
                        <a:t>F.2. </a:t>
                      </a:r>
                      <a:r>
                        <a:rPr lang="el-GR" dirty="0" smtClean="0"/>
                        <a:t>Green </a:t>
                      </a:r>
                      <a:r>
                        <a:rPr lang="en-US" dirty="0" smtClean="0"/>
                        <a:t>Mobility</a:t>
                      </a:r>
                      <a:endParaRPr lang="el-GR" dirty="0"/>
                    </a:p>
                  </a:txBody>
                  <a:tcPr anchor="ctr"/>
                </a:tc>
                <a:extLst>
                  <a:ext uri="{0D108BD9-81ED-4DB2-BD59-A6C34878D82A}">
                    <a16:rowId xmlns:a16="http://schemas.microsoft.com/office/drawing/2014/main" val="10002"/>
                  </a:ext>
                </a:extLst>
              </a:tr>
            </a:tbl>
          </a:graphicData>
        </a:graphic>
      </p:graphicFrame>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smtClean="0"/>
              <a:t>F.</a:t>
            </a:r>
            <a:r>
              <a:rPr lang="el-GR" sz="2800" dirty="0" smtClean="0"/>
              <a:t>2</a:t>
            </a:r>
            <a:r>
              <a:rPr lang="en-US" sz="2800" dirty="0" smtClean="0"/>
              <a:t>.</a:t>
            </a:r>
            <a:r>
              <a:rPr lang="el-GR" sz="2800" dirty="0" smtClean="0"/>
              <a:t>3</a:t>
            </a:r>
            <a:r>
              <a:rPr lang="en-US" sz="2800" dirty="0" smtClean="0"/>
              <a:t> </a:t>
            </a:r>
            <a:r>
              <a:rPr lang="en-US" sz="2800" dirty="0"/>
              <a:t>– </a:t>
            </a:r>
            <a:r>
              <a:rPr lang="en-US" sz="2800" dirty="0" smtClean="0"/>
              <a:t>BICYCLE NETWORK</a:t>
            </a:r>
            <a:endParaRPr lang="it-IT" sz="2800" b="1" dirty="0">
              <a:solidFill>
                <a:srgbClr val="00B050"/>
              </a:solidFill>
            </a:endParaRPr>
          </a:p>
        </p:txBody>
      </p:sp>
      <p:sp>
        <p:nvSpPr>
          <p:cNvPr id="7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a:t>
            </a:fld>
            <a:endParaRPr lang="en-US" dirty="0">
              <a:solidFill>
                <a:schemeClr val="bg1"/>
              </a:solidFill>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4979" y="3553689"/>
            <a:ext cx="4135741" cy="15154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80439" y="3553689"/>
            <a:ext cx="1058814" cy="15154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376382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lumMod val="50000"/>
                    <a:lumOff val="50000"/>
                  </a:prstClr>
                </a:solidFill>
              </a:rPr>
              <a:t>F.</a:t>
            </a:r>
            <a:r>
              <a:rPr lang="el-GR" sz="2800" dirty="0">
                <a:solidFill>
                  <a:prstClr val="black">
                    <a:lumMod val="50000"/>
                    <a:lumOff val="50000"/>
                  </a:prstClr>
                </a:solidFill>
              </a:rPr>
              <a:t>2</a:t>
            </a:r>
            <a:r>
              <a:rPr lang="en-US" sz="2800" dirty="0">
                <a:solidFill>
                  <a:prstClr val="black">
                    <a:lumMod val="50000"/>
                    <a:lumOff val="50000"/>
                  </a:prstClr>
                </a:solidFill>
              </a:rPr>
              <a:t>.</a:t>
            </a:r>
            <a:r>
              <a:rPr lang="el-GR" sz="2800" dirty="0">
                <a:solidFill>
                  <a:prstClr val="black">
                    <a:lumMod val="50000"/>
                    <a:lumOff val="50000"/>
                  </a:prstClr>
                </a:solidFill>
              </a:rPr>
              <a:t>3</a:t>
            </a:r>
            <a:r>
              <a:rPr lang="en-US" sz="2800" dirty="0">
                <a:solidFill>
                  <a:prstClr val="black">
                    <a:lumMod val="50000"/>
                    <a:lumOff val="50000"/>
                  </a:prstClr>
                </a:solidFill>
              </a:rPr>
              <a:t> – BICYCLE NETWORK</a:t>
            </a:r>
            <a:endParaRPr lang="el-GR" sz="2800" dirty="0"/>
          </a:p>
        </p:txBody>
      </p:sp>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t>3</a:t>
            </a:fld>
            <a:endParaRPr lang="en-US">
              <a:solidFill>
                <a:schemeClr val="bg1"/>
              </a:solidFill>
            </a:endParaRPr>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457200" y="1036320"/>
            <a:ext cx="8229600" cy="60712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u="sng" dirty="0" smtClean="0">
                <a:latin typeface="Calibri" panose="020F0502020204030204" pitchFamily="34" charset="0"/>
                <a:cs typeface="Calibri" panose="020F0502020204030204" pitchFamily="34" charset="0"/>
              </a:rPr>
              <a:t>BACKGROUND</a:t>
            </a:r>
            <a:r>
              <a:rPr lang="en-US" sz="2400" b="1" dirty="0" smtClean="0">
                <a:latin typeface="Calibri" panose="020F0502020204030204" pitchFamily="34" charset="0"/>
                <a:cs typeface="Calibri" panose="020F0502020204030204" pitchFamily="34" charset="0"/>
              </a:rPr>
              <a:t> </a:t>
            </a:r>
          </a:p>
          <a:p>
            <a:pPr marL="0" indent="0" algn="ctr">
              <a:buFont typeface="Arial" panose="020B0604020202020204" pitchFamily="34" charset="0"/>
              <a:buNone/>
            </a:pPr>
            <a:endParaRPr lang="en-US" sz="2400" b="1" i="1" dirty="0" smtClean="0">
              <a:latin typeface="Calibri" panose="020F0502020204030204" pitchFamily="34" charset="0"/>
              <a:cs typeface="Calibri" panose="020F0502020204030204" pitchFamily="34" charset="0"/>
            </a:endParaRPr>
          </a:p>
          <a:p>
            <a:pPr marL="0" indent="0">
              <a:buFont typeface="Arial" panose="020B0604020202020204" pitchFamily="34" charset="0"/>
              <a:buNone/>
            </a:pPr>
            <a:endParaRPr lang="it-IT" sz="1000" dirty="0"/>
          </a:p>
        </p:txBody>
      </p:sp>
      <p:sp>
        <p:nvSpPr>
          <p:cNvPr id="5" name="Rectangle 4"/>
          <p:cNvSpPr/>
          <p:nvPr/>
        </p:nvSpPr>
        <p:spPr>
          <a:xfrm>
            <a:off x="290743" y="1567132"/>
            <a:ext cx="8562513" cy="646331"/>
          </a:xfrm>
          <a:prstGeom prst="rect">
            <a:avLst/>
          </a:prstGeom>
        </p:spPr>
        <p:txBody>
          <a:bodyPr wrap="square">
            <a:spAutoFit/>
          </a:bodyPr>
          <a:lstStyle/>
          <a:p>
            <a:r>
              <a:rPr lang="en-US" dirty="0"/>
              <a:t>The green mobility policy goal </a:t>
            </a:r>
            <a:r>
              <a:rPr lang="el-GR" dirty="0" smtClean="0"/>
              <a:t>is </a:t>
            </a:r>
            <a:r>
              <a:rPr lang="en-US" dirty="0" smtClean="0"/>
              <a:t>to </a:t>
            </a:r>
            <a:r>
              <a:rPr lang="en-US" dirty="0"/>
              <a:t>“reduce the environmental impact of mobility in terms of greenhouse gas (GHG) emissions, air pollution, and noise</a:t>
            </a:r>
            <a:r>
              <a:rPr lang="en-US" dirty="0" smtClean="0"/>
              <a:t>.”</a:t>
            </a:r>
            <a:endParaRPr lang="en-US" dirty="0"/>
          </a:p>
        </p:txBody>
      </p:sp>
      <p:grpSp>
        <p:nvGrpSpPr>
          <p:cNvPr id="9" name="Group 8"/>
          <p:cNvGrpSpPr/>
          <p:nvPr/>
        </p:nvGrpSpPr>
        <p:grpSpPr>
          <a:xfrm>
            <a:off x="6790309" y="2350176"/>
            <a:ext cx="1896491" cy="571500"/>
            <a:chOff x="6837472" y="2834206"/>
            <a:chExt cx="1896491" cy="571500"/>
          </a:xfrm>
        </p:grpSpPr>
        <p:pic>
          <p:nvPicPr>
            <p:cNvPr id="6" name="Picture 5"/>
            <p:cNvPicPr>
              <a:picLocks noChangeAspect="1"/>
            </p:cNvPicPr>
            <p:nvPr/>
          </p:nvPicPr>
          <p:blipFill>
            <a:blip r:embed="rId2"/>
            <a:stretch>
              <a:fillRect/>
            </a:stretch>
          </p:blipFill>
          <p:spPr>
            <a:xfrm>
              <a:off x="6837472" y="2834206"/>
              <a:ext cx="571500" cy="571500"/>
            </a:xfrm>
            <a:prstGeom prst="rect">
              <a:avLst/>
            </a:prstGeom>
          </p:spPr>
        </p:pic>
        <p:pic>
          <p:nvPicPr>
            <p:cNvPr id="7" name="Picture 6"/>
            <p:cNvPicPr>
              <a:picLocks noChangeAspect="1"/>
            </p:cNvPicPr>
            <p:nvPr/>
          </p:nvPicPr>
          <p:blipFill>
            <a:blip r:embed="rId3"/>
            <a:stretch>
              <a:fillRect/>
            </a:stretch>
          </p:blipFill>
          <p:spPr>
            <a:xfrm>
              <a:off x="7508845" y="2834206"/>
              <a:ext cx="571500" cy="571500"/>
            </a:xfrm>
            <a:prstGeom prst="rect">
              <a:avLst/>
            </a:prstGeom>
          </p:spPr>
        </p:pic>
        <p:pic>
          <p:nvPicPr>
            <p:cNvPr id="8" name="Picture 7"/>
            <p:cNvPicPr>
              <a:picLocks noChangeAspect="1"/>
            </p:cNvPicPr>
            <p:nvPr/>
          </p:nvPicPr>
          <p:blipFill>
            <a:blip r:embed="rId4"/>
            <a:stretch>
              <a:fillRect/>
            </a:stretch>
          </p:blipFill>
          <p:spPr>
            <a:xfrm>
              <a:off x="8162463" y="2834206"/>
              <a:ext cx="571500" cy="571500"/>
            </a:xfrm>
            <a:prstGeom prst="rect">
              <a:avLst/>
            </a:prstGeom>
          </p:spPr>
        </p:pic>
      </p:grpSp>
      <p:sp>
        <p:nvSpPr>
          <p:cNvPr id="10" name="Rectangle 9"/>
          <p:cNvSpPr/>
          <p:nvPr/>
        </p:nvSpPr>
        <p:spPr>
          <a:xfrm>
            <a:off x="290743" y="2174261"/>
            <a:ext cx="6499566" cy="923330"/>
          </a:xfrm>
          <a:prstGeom prst="rect">
            <a:avLst/>
          </a:prstGeom>
        </p:spPr>
        <p:txBody>
          <a:bodyPr wrap="square">
            <a:spAutoFit/>
          </a:bodyPr>
          <a:lstStyle/>
          <a:p>
            <a:r>
              <a:rPr lang="en-US" dirty="0" smtClean="0"/>
              <a:t>The </a:t>
            </a:r>
            <a:r>
              <a:rPr lang="en-US" dirty="0"/>
              <a:t>Green Mobility objective proposes three sub-goals for each of the three key dimensions— climate change mitigation, air pollution, and noise pollution.</a:t>
            </a:r>
            <a:endParaRPr lang="en-US" b="0" i="0" dirty="0">
              <a:effectLst/>
            </a:endParaRPr>
          </a:p>
        </p:txBody>
      </p:sp>
      <p:sp>
        <p:nvSpPr>
          <p:cNvPr id="11" name="Rectangle 10"/>
          <p:cNvSpPr/>
          <p:nvPr/>
        </p:nvSpPr>
        <p:spPr>
          <a:xfrm>
            <a:off x="273754" y="3097591"/>
            <a:ext cx="8692445" cy="3308598"/>
          </a:xfrm>
          <a:prstGeom prst="rect">
            <a:avLst/>
          </a:prstGeom>
        </p:spPr>
        <p:txBody>
          <a:bodyPr wrap="square">
            <a:spAutoFit/>
          </a:bodyPr>
          <a:lstStyle/>
          <a:p>
            <a:r>
              <a:rPr lang="en-US" dirty="0" smtClean="0"/>
              <a:t>According </a:t>
            </a:r>
            <a:r>
              <a:rPr lang="en-US" dirty="0"/>
              <a:t>to UN Environment’s Global Report on walking and cycling </a:t>
            </a:r>
            <a:r>
              <a:rPr lang="el-GR" dirty="0" smtClean="0"/>
              <a:t>(</a:t>
            </a:r>
            <a:r>
              <a:rPr lang="en-US" dirty="0" smtClean="0"/>
              <a:t>2016</a:t>
            </a:r>
            <a:r>
              <a:rPr lang="el-GR" dirty="0" smtClean="0"/>
              <a:t>)</a:t>
            </a:r>
            <a:r>
              <a:rPr lang="en-US" dirty="0" smtClean="0"/>
              <a:t>, </a:t>
            </a:r>
            <a:r>
              <a:rPr lang="en-US" dirty="0"/>
              <a:t>up to </a:t>
            </a:r>
            <a:r>
              <a:rPr lang="en-US" dirty="0" smtClean="0"/>
              <a:t>60</a:t>
            </a:r>
            <a:r>
              <a:rPr lang="el-GR" dirty="0" smtClean="0"/>
              <a:t>% </a:t>
            </a:r>
            <a:r>
              <a:rPr lang="en-US" dirty="0" smtClean="0"/>
              <a:t>of </a:t>
            </a:r>
            <a:r>
              <a:rPr lang="en-US" dirty="0"/>
              <a:t>city trips are made by bike in Chinese cities while in African cities the share is closer to </a:t>
            </a:r>
            <a:r>
              <a:rPr lang="en-US" dirty="0" smtClean="0"/>
              <a:t>5</a:t>
            </a:r>
            <a:r>
              <a:rPr lang="el-GR" dirty="0" smtClean="0"/>
              <a:t>%</a:t>
            </a:r>
            <a:r>
              <a:rPr lang="en-US" dirty="0" smtClean="0"/>
              <a:t>. </a:t>
            </a:r>
            <a:endParaRPr lang="el-GR" dirty="0" smtClean="0"/>
          </a:p>
          <a:p>
            <a:endParaRPr lang="el-GR" sz="1100" dirty="0" smtClean="0"/>
          </a:p>
          <a:p>
            <a:r>
              <a:rPr lang="en-US" dirty="0"/>
              <a:t>Switching from a car to a bicycle saves 150 g of CO</a:t>
            </a:r>
            <a:r>
              <a:rPr lang="en-US" baseline="-25000" dirty="0"/>
              <a:t>2</a:t>
            </a:r>
            <a:r>
              <a:rPr lang="en-US" dirty="0"/>
              <a:t> per </a:t>
            </a:r>
            <a:r>
              <a:rPr lang="en-US" dirty="0" err="1"/>
              <a:t>kilometre</a:t>
            </a:r>
            <a:r>
              <a:rPr lang="en-US" dirty="0"/>
              <a:t>. Each 7 km by bicycle will save an emission of 1 kilogram of CO</a:t>
            </a:r>
            <a:r>
              <a:rPr lang="en-US" baseline="-25000" dirty="0"/>
              <a:t>2</a:t>
            </a:r>
            <a:r>
              <a:rPr lang="en-US" dirty="0"/>
              <a:t> as compared to the same distance covered by car. In a five-year period, Dutch people avoided 1.41 million </a:t>
            </a:r>
            <a:r>
              <a:rPr lang="en-US" dirty="0" err="1"/>
              <a:t>tonnes</a:t>
            </a:r>
            <a:r>
              <a:rPr lang="en-US" dirty="0"/>
              <a:t> of CO</a:t>
            </a:r>
            <a:r>
              <a:rPr lang="en-US" baseline="-25000" dirty="0"/>
              <a:t>2</a:t>
            </a:r>
            <a:r>
              <a:rPr lang="en-US" dirty="0"/>
              <a:t> each year through </a:t>
            </a:r>
            <a:r>
              <a:rPr lang="en-US" dirty="0" smtClean="0"/>
              <a:t>cycling</a:t>
            </a:r>
            <a:r>
              <a:rPr lang="el-GR" dirty="0" smtClean="0"/>
              <a:t>, </a:t>
            </a:r>
            <a:r>
              <a:rPr lang="en-US" dirty="0" smtClean="0"/>
              <a:t>saving equivalent </a:t>
            </a:r>
            <a:r>
              <a:rPr lang="en-US" dirty="0"/>
              <a:t>to 54.4 million trees being planted each year</a:t>
            </a:r>
            <a:r>
              <a:rPr lang="en-US" dirty="0" smtClean="0"/>
              <a:t>.</a:t>
            </a:r>
            <a:endParaRPr lang="el-GR" dirty="0" smtClean="0"/>
          </a:p>
          <a:p>
            <a:endParaRPr lang="el-GR" sz="1200" dirty="0" smtClean="0"/>
          </a:p>
          <a:p>
            <a:r>
              <a:rPr lang="el-GR" dirty="0" smtClean="0"/>
              <a:t>In Europe, f</a:t>
            </a:r>
            <a:r>
              <a:rPr lang="en-US" dirty="0" smtClean="0"/>
              <a:t>or </a:t>
            </a:r>
            <a:r>
              <a:rPr lang="en-US" dirty="0"/>
              <a:t>short trips under 5 km, the share of cycling varies from 12% (Finland) to 39% (the Netherlands). The average trip length for cycling is around 3 km in most European countries.</a:t>
            </a:r>
            <a:endParaRPr lang="el-GR" dirty="0" smtClean="0"/>
          </a:p>
          <a:p>
            <a:endParaRPr lang="el-GR" dirty="0"/>
          </a:p>
        </p:txBody>
      </p:sp>
    </p:spTree>
    <p:extLst>
      <p:ext uri="{BB962C8B-B14F-4D97-AF65-F5344CB8AC3E}">
        <p14:creationId xmlns:p14="http://schemas.microsoft.com/office/powerpoint/2010/main" val="18130955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33"/>
            <a:ext cx="9144000" cy="731837"/>
          </a:xfrm>
        </p:spPr>
        <p:txBody>
          <a:bodyPr/>
          <a:lstStyle/>
          <a:p>
            <a:r>
              <a:rPr lang="en-US" sz="2800" dirty="0">
                <a:solidFill>
                  <a:prstClr val="black">
                    <a:lumMod val="50000"/>
                    <a:lumOff val="50000"/>
                  </a:prstClr>
                </a:solidFill>
              </a:rPr>
              <a:t>F.</a:t>
            </a:r>
            <a:r>
              <a:rPr lang="el-GR" sz="2800" dirty="0">
                <a:solidFill>
                  <a:prstClr val="black">
                    <a:lumMod val="50000"/>
                    <a:lumOff val="50000"/>
                  </a:prstClr>
                </a:solidFill>
              </a:rPr>
              <a:t>2</a:t>
            </a:r>
            <a:r>
              <a:rPr lang="en-US" sz="2800" dirty="0">
                <a:solidFill>
                  <a:prstClr val="black">
                    <a:lumMod val="50000"/>
                    <a:lumOff val="50000"/>
                  </a:prstClr>
                </a:solidFill>
              </a:rPr>
              <a:t>.</a:t>
            </a:r>
            <a:r>
              <a:rPr lang="el-GR" sz="2800" dirty="0">
                <a:solidFill>
                  <a:prstClr val="black">
                    <a:lumMod val="50000"/>
                    <a:lumOff val="50000"/>
                  </a:prstClr>
                </a:solidFill>
              </a:rPr>
              <a:t>3</a:t>
            </a:r>
            <a:r>
              <a:rPr lang="en-US" sz="2800" dirty="0">
                <a:solidFill>
                  <a:prstClr val="black">
                    <a:lumMod val="50000"/>
                    <a:lumOff val="50000"/>
                  </a:prstClr>
                </a:solidFill>
              </a:rPr>
              <a:t> – BICYCLE NETWORK</a:t>
            </a:r>
            <a:endParaRPr lang="el-GR" sz="2800" dirty="0"/>
          </a:p>
        </p:txBody>
      </p:sp>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t>4</a:t>
            </a:fld>
            <a:endParaRPr lang="en-US">
              <a:solidFill>
                <a:schemeClr val="bg1"/>
              </a:solidFill>
            </a:endParaRPr>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457200" y="1036320"/>
            <a:ext cx="8229600" cy="60712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u="sng" smtClean="0">
                <a:latin typeface="Calibri" panose="020F0502020204030204" pitchFamily="34" charset="0"/>
                <a:cs typeface="Calibri" panose="020F0502020204030204" pitchFamily="34" charset="0"/>
              </a:rPr>
              <a:t>BACKGROUND</a:t>
            </a:r>
            <a:r>
              <a:rPr lang="en-US" sz="2400" b="1" smtClean="0">
                <a:latin typeface="Calibri" panose="020F0502020204030204" pitchFamily="34" charset="0"/>
                <a:cs typeface="Calibri" panose="020F0502020204030204" pitchFamily="34" charset="0"/>
              </a:rPr>
              <a:t> </a:t>
            </a:r>
          </a:p>
          <a:p>
            <a:pPr marL="0" indent="0" algn="ctr">
              <a:buFont typeface="Arial" panose="020B0604020202020204" pitchFamily="34" charset="0"/>
              <a:buNone/>
            </a:pPr>
            <a:endParaRPr lang="en-US" sz="2400" b="1" i="1" smtClean="0">
              <a:latin typeface="Calibri" panose="020F0502020204030204" pitchFamily="34" charset="0"/>
              <a:cs typeface="Calibri" panose="020F0502020204030204" pitchFamily="34" charset="0"/>
            </a:endParaRPr>
          </a:p>
          <a:p>
            <a:pPr marL="0" indent="0">
              <a:buFont typeface="Arial" panose="020B0604020202020204" pitchFamily="34" charset="0"/>
              <a:buNone/>
            </a:pPr>
            <a:endParaRPr lang="it-IT" sz="1000" dirty="0"/>
          </a:p>
        </p:txBody>
      </p:sp>
      <p:pic>
        <p:nvPicPr>
          <p:cNvPr id="14" name="Picture 13"/>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t="832" b="1"/>
          <a:stretch/>
        </p:blipFill>
        <p:spPr>
          <a:xfrm>
            <a:off x="1789313" y="1242873"/>
            <a:ext cx="6648450" cy="4659914"/>
          </a:xfrm>
          <a:prstGeom prst="rect">
            <a:avLst/>
          </a:prstGeom>
        </p:spPr>
      </p:pic>
      <p:sp>
        <p:nvSpPr>
          <p:cNvPr id="15" name="Rectangle 14"/>
          <p:cNvSpPr/>
          <p:nvPr/>
        </p:nvSpPr>
        <p:spPr>
          <a:xfrm>
            <a:off x="359545" y="1480670"/>
            <a:ext cx="6174419" cy="400110"/>
          </a:xfrm>
          <a:prstGeom prst="rect">
            <a:avLst/>
          </a:prstGeom>
        </p:spPr>
        <p:txBody>
          <a:bodyPr wrap="square">
            <a:spAutoFit/>
          </a:bodyPr>
          <a:lstStyle/>
          <a:p>
            <a:r>
              <a:rPr lang="en-US" sz="2000" dirty="0"/>
              <a:t>Overview of the state of </a:t>
            </a:r>
            <a:r>
              <a:rPr lang="el-GR" sz="2000" dirty="0" smtClean="0"/>
              <a:t>EU </a:t>
            </a:r>
            <a:r>
              <a:rPr lang="en-US" sz="2000" dirty="0" smtClean="0"/>
              <a:t>national</a:t>
            </a:r>
            <a:r>
              <a:rPr lang="el-GR" sz="2000" dirty="0" smtClean="0"/>
              <a:t> </a:t>
            </a:r>
            <a:r>
              <a:rPr lang="en-US" sz="2000" dirty="0" smtClean="0"/>
              <a:t>cycling </a:t>
            </a:r>
            <a:r>
              <a:rPr lang="en-US" sz="2000" dirty="0"/>
              <a:t>strategies</a:t>
            </a:r>
            <a:endParaRPr lang="el-GR" sz="2000" dirty="0"/>
          </a:p>
        </p:txBody>
      </p:sp>
    </p:spTree>
    <p:extLst>
      <p:ext uri="{BB962C8B-B14F-4D97-AF65-F5344CB8AC3E}">
        <p14:creationId xmlns:p14="http://schemas.microsoft.com/office/powerpoint/2010/main" val="31482589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lumMod val="50000"/>
                    <a:lumOff val="50000"/>
                  </a:prstClr>
                </a:solidFill>
              </a:rPr>
              <a:t>F.</a:t>
            </a:r>
            <a:r>
              <a:rPr lang="el-GR" sz="2800" dirty="0">
                <a:solidFill>
                  <a:prstClr val="black">
                    <a:lumMod val="50000"/>
                    <a:lumOff val="50000"/>
                  </a:prstClr>
                </a:solidFill>
              </a:rPr>
              <a:t>2</a:t>
            </a:r>
            <a:r>
              <a:rPr lang="en-US" sz="2800" dirty="0">
                <a:solidFill>
                  <a:prstClr val="black">
                    <a:lumMod val="50000"/>
                    <a:lumOff val="50000"/>
                  </a:prstClr>
                </a:solidFill>
              </a:rPr>
              <a:t>.</a:t>
            </a:r>
            <a:r>
              <a:rPr lang="el-GR" sz="2800" dirty="0">
                <a:solidFill>
                  <a:prstClr val="black">
                    <a:lumMod val="50000"/>
                    <a:lumOff val="50000"/>
                  </a:prstClr>
                </a:solidFill>
              </a:rPr>
              <a:t>3</a:t>
            </a:r>
            <a:r>
              <a:rPr lang="en-US" sz="2800" dirty="0">
                <a:solidFill>
                  <a:prstClr val="black">
                    <a:lumMod val="50000"/>
                    <a:lumOff val="50000"/>
                  </a:prstClr>
                </a:solidFill>
              </a:rPr>
              <a:t> – BICYCLE NETWORK</a:t>
            </a:r>
            <a:endParaRPr lang="el-GR" sz="2800" dirty="0"/>
          </a:p>
        </p:txBody>
      </p:sp>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t>5</a:t>
            </a:fld>
            <a:endParaRPr lang="en-US">
              <a:solidFill>
                <a:schemeClr val="bg1"/>
              </a:solidFill>
            </a:endParaRPr>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457200" y="1036320"/>
            <a:ext cx="8229600" cy="60712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u="sng" smtClean="0">
                <a:latin typeface="Calibri" panose="020F0502020204030204" pitchFamily="34" charset="0"/>
                <a:cs typeface="Calibri" panose="020F0502020204030204" pitchFamily="34" charset="0"/>
              </a:rPr>
              <a:t>BACKGROUND</a:t>
            </a:r>
            <a:r>
              <a:rPr lang="en-US" sz="2400" b="1" smtClean="0">
                <a:latin typeface="Calibri" panose="020F0502020204030204" pitchFamily="34" charset="0"/>
                <a:cs typeface="Calibri" panose="020F0502020204030204" pitchFamily="34" charset="0"/>
              </a:rPr>
              <a:t> </a:t>
            </a:r>
          </a:p>
          <a:p>
            <a:pPr marL="0" indent="0" algn="ctr">
              <a:buFont typeface="Arial" panose="020B0604020202020204" pitchFamily="34" charset="0"/>
              <a:buNone/>
            </a:pPr>
            <a:endParaRPr lang="en-US" sz="2400" b="1" i="1" smtClean="0">
              <a:latin typeface="Calibri" panose="020F0502020204030204" pitchFamily="34" charset="0"/>
              <a:cs typeface="Calibri" panose="020F0502020204030204" pitchFamily="34" charset="0"/>
            </a:endParaRPr>
          </a:p>
          <a:p>
            <a:pPr marL="0" indent="0">
              <a:buFont typeface="Arial" panose="020B0604020202020204" pitchFamily="34" charset="0"/>
              <a:buNone/>
            </a:pPr>
            <a:endParaRPr lang="it-IT" sz="1000" dirty="0"/>
          </a:p>
        </p:txBody>
      </p:sp>
      <p:sp>
        <p:nvSpPr>
          <p:cNvPr id="15" name="Rectangle 14"/>
          <p:cNvSpPr/>
          <p:nvPr/>
        </p:nvSpPr>
        <p:spPr>
          <a:xfrm>
            <a:off x="359545" y="1480670"/>
            <a:ext cx="8571804" cy="3847207"/>
          </a:xfrm>
          <a:prstGeom prst="rect">
            <a:avLst/>
          </a:prstGeom>
        </p:spPr>
        <p:txBody>
          <a:bodyPr wrap="square">
            <a:spAutoFit/>
          </a:bodyPr>
          <a:lstStyle/>
          <a:p>
            <a:r>
              <a:rPr lang="en-US" sz="2000" dirty="0"/>
              <a:t>Non-motorized transport </a:t>
            </a:r>
            <a:r>
              <a:rPr lang="el-GR" sz="2000" dirty="0" smtClean="0"/>
              <a:t>(walking and bicycling) </a:t>
            </a:r>
            <a:r>
              <a:rPr lang="en-US" sz="2000" dirty="0" smtClean="0"/>
              <a:t>accounts </a:t>
            </a:r>
            <a:r>
              <a:rPr lang="en-US" sz="2000" dirty="0"/>
              <a:t>for a large share of all urban trips made across the </a:t>
            </a:r>
            <a:r>
              <a:rPr lang="el-GR" sz="2000" dirty="0" smtClean="0"/>
              <a:t>Middle East and North Africa (</a:t>
            </a:r>
            <a:r>
              <a:rPr lang="en-US" sz="2000" dirty="0" smtClean="0"/>
              <a:t>MENA</a:t>
            </a:r>
            <a:r>
              <a:rPr lang="el-GR" sz="2000" dirty="0" smtClean="0"/>
              <a:t>) </a:t>
            </a:r>
            <a:r>
              <a:rPr lang="en-US" sz="2000" dirty="0" smtClean="0"/>
              <a:t>region</a:t>
            </a:r>
            <a:r>
              <a:rPr lang="en-US" sz="2000" dirty="0"/>
              <a:t>. </a:t>
            </a:r>
            <a:endParaRPr lang="el-GR" sz="2000" dirty="0" smtClean="0"/>
          </a:p>
          <a:p>
            <a:endParaRPr lang="el-GR" sz="1200" dirty="0" smtClean="0"/>
          </a:p>
          <a:p>
            <a:pPr marL="627063"/>
            <a:r>
              <a:rPr lang="el-GR" sz="2000" dirty="0"/>
              <a:t>B</a:t>
            </a:r>
            <a:r>
              <a:rPr lang="en-US" sz="2000" dirty="0" err="1"/>
              <a:t>icycle</a:t>
            </a:r>
            <a:r>
              <a:rPr lang="en-US" sz="2000" dirty="0"/>
              <a:t> usage, as a daily mode of travel, in major Tunisian cities is low, 0.8% of the modal share in </a:t>
            </a:r>
            <a:r>
              <a:rPr lang="en-US" sz="2000" dirty="0" err="1"/>
              <a:t>Sfax</a:t>
            </a:r>
            <a:r>
              <a:rPr lang="en-US" sz="2000" dirty="0"/>
              <a:t> and less than 1% in Tunis according to the World Bank report </a:t>
            </a:r>
            <a:r>
              <a:rPr lang="en-US" sz="1000" dirty="0"/>
              <a:t>(Source: https://houloul.org/en/2020/12/13/new-modes-of-transport-in-tunisia/)</a:t>
            </a:r>
            <a:endParaRPr lang="el-GR" sz="1000" dirty="0"/>
          </a:p>
          <a:p>
            <a:endParaRPr lang="en-US" sz="2000" dirty="0" smtClean="0"/>
          </a:p>
          <a:p>
            <a:pPr marL="627063"/>
            <a:r>
              <a:rPr lang="en-US" sz="2000" dirty="0" smtClean="0"/>
              <a:t>Walking </a:t>
            </a:r>
            <a:r>
              <a:rPr lang="en-US" sz="2000" dirty="0"/>
              <a:t>and bicycling in Cairo was estimated at </a:t>
            </a:r>
            <a:r>
              <a:rPr lang="en-US" sz="2000" dirty="0" smtClean="0"/>
              <a:t>32</a:t>
            </a:r>
            <a:r>
              <a:rPr lang="el-GR" sz="2000" dirty="0" smtClean="0"/>
              <a:t>% </a:t>
            </a:r>
            <a:r>
              <a:rPr lang="en-US" sz="2000" dirty="0" smtClean="0"/>
              <a:t>in </a:t>
            </a:r>
            <a:r>
              <a:rPr lang="en-US" sz="2000" dirty="0"/>
              <a:t>2001</a:t>
            </a:r>
            <a:r>
              <a:rPr lang="en-US" sz="2000" dirty="0" smtClean="0"/>
              <a:t>.</a:t>
            </a:r>
            <a:r>
              <a:rPr lang="el-GR" sz="2000" dirty="0" smtClean="0"/>
              <a:t> </a:t>
            </a:r>
            <a:r>
              <a:rPr lang="en-US" sz="2000" dirty="0" smtClean="0"/>
              <a:t>Current </a:t>
            </a:r>
            <a:r>
              <a:rPr lang="en-US" sz="2000" dirty="0"/>
              <a:t>surveys show a </a:t>
            </a:r>
            <a:r>
              <a:rPr lang="en-US" sz="2000" dirty="0" smtClean="0"/>
              <a:t>52</a:t>
            </a:r>
            <a:r>
              <a:rPr lang="el-GR" sz="2000" dirty="0" smtClean="0"/>
              <a:t>%</a:t>
            </a:r>
            <a:r>
              <a:rPr lang="en-US" sz="2000" dirty="0" smtClean="0"/>
              <a:t> share </a:t>
            </a:r>
            <a:r>
              <a:rPr lang="en-US" sz="2000" dirty="0"/>
              <a:t>for non-motorized transport modes in </a:t>
            </a:r>
            <a:r>
              <a:rPr lang="en-US" sz="2000" dirty="0" err="1"/>
              <a:t>Shebin</a:t>
            </a:r>
            <a:r>
              <a:rPr lang="en-US" sz="2000" dirty="0"/>
              <a:t> </a:t>
            </a:r>
            <a:r>
              <a:rPr lang="en-US" sz="2000" dirty="0" err="1"/>
              <a:t>ElKom</a:t>
            </a:r>
            <a:r>
              <a:rPr lang="en-US" sz="2000" dirty="0"/>
              <a:t> and </a:t>
            </a:r>
            <a:r>
              <a:rPr lang="en-US" sz="2000" dirty="0" smtClean="0"/>
              <a:t>31</a:t>
            </a:r>
            <a:r>
              <a:rPr lang="el-GR" sz="2000" dirty="0" smtClean="0"/>
              <a:t>%</a:t>
            </a:r>
            <a:r>
              <a:rPr lang="en-US" sz="2000" dirty="0" smtClean="0"/>
              <a:t> </a:t>
            </a:r>
            <a:r>
              <a:rPr lang="en-US" sz="2000" dirty="0"/>
              <a:t>in </a:t>
            </a:r>
            <a:r>
              <a:rPr lang="en-US" sz="2000" dirty="0" err="1" smtClean="0"/>
              <a:t>Fayoum</a:t>
            </a:r>
            <a:r>
              <a:rPr lang="en-US" sz="2000" dirty="0" smtClean="0"/>
              <a:t>. </a:t>
            </a:r>
            <a:r>
              <a:rPr lang="en-US" sz="2000" dirty="0"/>
              <a:t>Reasons behind </a:t>
            </a:r>
            <a:r>
              <a:rPr lang="en-US" sz="2000" dirty="0" smtClean="0"/>
              <a:t>this</a:t>
            </a:r>
            <a:r>
              <a:rPr lang="el-GR" sz="2000" dirty="0" smtClean="0"/>
              <a:t> </a:t>
            </a:r>
            <a:r>
              <a:rPr lang="en-US" sz="2000" dirty="0" smtClean="0"/>
              <a:t>high </a:t>
            </a:r>
            <a:r>
              <a:rPr lang="en-US" sz="2000" dirty="0"/>
              <a:t>share can be estimated to be relatively short distances travelled to schools, </a:t>
            </a:r>
            <a:r>
              <a:rPr lang="en-US" sz="2000" dirty="0" smtClean="0"/>
              <a:t>universities,</a:t>
            </a:r>
            <a:r>
              <a:rPr lang="el-GR" sz="2000" dirty="0" smtClean="0"/>
              <a:t> </a:t>
            </a:r>
            <a:r>
              <a:rPr lang="en-US" sz="2000" dirty="0" smtClean="0"/>
              <a:t>and </a:t>
            </a:r>
            <a:r>
              <a:rPr lang="en-US" sz="2000" dirty="0"/>
              <a:t>factories, as well as the costs associated to owning a </a:t>
            </a:r>
            <a:r>
              <a:rPr lang="en-US" sz="2000" dirty="0" smtClean="0"/>
              <a:t>vehicle</a:t>
            </a:r>
            <a:endParaRPr lang="el-GR" sz="2000" dirty="0" smtClean="0"/>
          </a:p>
          <a:p>
            <a:endParaRPr lang="el-GR" sz="1200" dirty="0"/>
          </a:p>
        </p:txBody>
      </p:sp>
      <p:pic>
        <p:nvPicPr>
          <p:cNvPr id="5" name="Picture 4"/>
          <p:cNvPicPr>
            <a:picLocks noChangeAspect="1"/>
          </p:cNvPicPr>
          <p:nvPr/>
        </p:nvPicPr>
        <p:blipFill>
          <a:blip r:embed="rId2"/>
          <a:stretch>
            <a:fillRect/>
          </a:stretch>
        </p:blipFill>
        <p:spPr>
          <a:xfrm>
            <a:off x="457200" y="3504653"/>
            <a:ext cx="540000" cy="540000"/>
          </a:xfrm>
          <a:prstGeom prst="rect">
            <a:avLst/>
          </a:prstGeom>
        </p:spPr>
      </p:pic>
      <p:pic>
        <p:nvPicPr>
          <p:cNvPr id="7" name="Picture 6"/>
          <p:cNvPicPr>
            <a:picLocks noChangeAspect="1"/>
          </p:cNvPicPr>
          <p:nvPr/>
        </p:nvPicPr>
        <p:blipFill>
          <a:blip r:embed="rId3"/>
          <a:stretch>
            <a:fillRect/>
          </a:stretch>
        </p:blipFill>
        <p:spPr>
          <a:xfrm>
            <a:off x="457200" y="2304051"/>
            <a:ext cx="540000" cy="540000"/>
          </a:xfrm>
          <a:prstGeom prst="rect">
            <a:avLst/>
          </a:prstGeom>
        </p:spPr>
      </p:pic>
      <p:sp>
        <p:nvSpPr>
          <p:cNvPr id="6" name="Rectangle 5"/>
          <p:cNvSpPr/>
          <p:nvPr/>
        </p:nvSpPr>
        <p:spPr>
          <a:xfrm>
            <a:off x="997200" y="5084048"/>
            <a:ext cx="7689600" cy="246221"/>
          </a:xfrm>
          <a:prstGeom prst="rect">
            <a:avLst/>
          </a:prstGeom>
        </p:spPr>
        <p:txBody>
          <a:bodyPr wrap="square">
            <a:spAutoFit/>
          </a:bodyPr>
          <a:lstStyle/>
          <a:p>
            <a:r>
              <a:rPr lang="en-GB" sz="1000" dirty="0" smtClean="0"/>
              <a:t>Source: https</a:t>
            </a:r>
            <a:r>
              <a:rPr lang="en-GB" sz="1000" dirty="0"/>
              <a:t>://info.undp.org/docs/pdc/Documents/EGY/00045900_Final%20Approved%20Project%20Document%20Egypt%20Transport.pdf</a:t>
            </a:r>
          </a:p>
        </p:txBody>
      </p:sp>
    </p:spTree>
    <p:extLst>
      <p:ext uri="{BB962C8B-B14F-4D97-AF65-F5344CB8AC3E}">
        <p14:creationId xmlns:p14="http://schemas.microsoft.com/office/powerpoint/2010/main" val="18825554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1036320"/>
            <a:ext cx="8229600" cy="607129"/>
          </a:xfrm>
          <a:prstGeom prst="rect">
            <a:avLst/>
          </a:prstGeom>
        </p:spPr>
        <p:txBody>
          <a:bodyPr>
            <a:normAutofit/>
          </a:bodyPr>
          <a:lstStyle/>
          <a:p>
            <a:pPr marL="0" indent="0">
              <a:buNone/>
            </a:pPr>
            <a:r>
              <a:rPr lang="en-US" sz="2400" b="1" u="sng" dirty="0" smtClean="0">
                <a:latin typeface="Calibri" panose="020F0502020204030204" pitchFamily="34" charset="0"/>
                <a:cs typeface="Calibri" panose="020F0502020204030204" pitchFamily="34" charset="0"/>
              </a:rPr>
              <a:t>INDICATOR</a:t>
            </a:r>
            <a:r>
              <a:rPr lang="en-US" sz="2400" b="1" dirty="0" smtClean="0">
                <a:latin typeface="Calibri" panose="020F0502020204030204" pitchFamily="34" charset="0"/>
                <a:cs typeface="Calibri" panose="020F0502020204030204" pitchFamily="34" charset="0"/>
              </a:rPr>
              <a:t> </a:t>
            </a:r>
            <a:endParaRPr lang="en-US" sz="2400" b="1" dirty="0">
              <a:latin typeface="Calibri" panose="020F0502020204030204" pitchFamily="34" charset="0"/>
              <a:cs typeface="Calibri" panose="020F0502020204030204" pitchFamily="34" charset="0"/>
            </a:endParaRPr>
          </a:p>
          <a:p>
            <a:pPr marL="0" indent="0" algn="ctr">
              <a:buNone/>
            </a:pPr>
            <a:endParaRPr lang="en-US" sz="2400" b="1" i="1" dirty="0">
              <a:latin typeface="Calibri" panose="020F0502020204030204" pitchFamily="34" charset="0"/>
              <a:cs typeface="Calibri" panose="020F0502020204030204" pitchFamily="34" charset="0"/>
            </a:endParaRPr>
          </a:p>
          <a:p>
            <a:pPr marL="0" indent="0">
              <a:buNone/>
            </a:pPr>
            <a:endParaRPr lang="it-IT" sz="1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t>6</a:t>
            </a:fld>
            <a:endParaRPr lang="en-US">
              <a:solidFill>
                <a:schemeClr val="bg1"/>
              </a:solidFill>
            </a:endParaRPr>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21265"/>
            <a:ext cx="9144000" cy="709613"/>
          </a:xfrm>
        </p:spPr>
        <p:txBody>
          <a:bodyPr>
            <a:normAutofit/>
          </a:bodyPr>
          <a:lstStyle/>
          <a:p>
            <a:r>
              <a:rPr lang="en-US" sz="2800" dirty="0">
                <a:solidFill>
                  <a:prstClr val="black">
                    <a:lumMod val="50000"/>
                    <a:lumOff val="50000"/>
                  </a:prstClr>
                </a:solidFill>
              </a:rPr>
              <a:t>F.</a:t>
            </a:r>
            <a:r>
              <a:rPr lang="el-GR" sz="2800" dirty="0">
                <a:solidFill>
                  <a:prstClr val="black">
                    <a:lumMod val="50000"/>
                    <a:lumOff val="50000"/>
                  </a:prstClr>
                </a:solidFill>
              </a:rPr>
              <a:t>2</a:t>
            </a:r>
            <a:r>
              <a:rPr lang="en-US" sz="2800" dirty="0">
                <a:solidFill>
                  <a:prstClr val="black">
                    <a:lumMod val="50000"/>
                    <a:lumOff val="50000"/>
                  </a:prstClr>
                </a:solidFill>
              </a:rPr>
              <a:t>.</a:t>
            </a:r>
            <a:r>
              <a:rPr lang="el-GR" sz="2800" dirty="0">
                <a:solidFill>
                  <a:prstClr val="black">
                    <a:lumMod val="50000"/>
                    <a:lumOff val="50000"/>
                  </a:prstClr>
                </a:solidFill>
              </a:rPr>
              <a:t>3</a:t>
            </a:r>
            <a:r>
              <a:rPr lang="en-US" sz="2800" dirty="0">
                <a:solidFill>
                  <a:prstClr val="black">
                    <a:lumMod val="50000"/>
                    <a:lumOff val="50000"/>
                  </a:prstClr>
                </a:solidFill>
              </a:rPr>
              <a:t> – BICYCLE NETWORK</a:t>
            </a:r>
            <a:endParaRPr lang="it-IT" sz="2800" b="1" u="sng" dirty="0">
              <a:solidFill>
                <a:srgbClr val="1A965E"/>
              </a:solidFill>
            </a:endParaRPr>
          </a:p>
        </p:txBody>
      </p:sp>
      <p:graphicFrame>
        <p:nvGraphicFramePr>
          <p:cNvPr id="7" name="Tabella 9">
            <a:extLst>
              <a:ext uri="{FF2B5EF4-FFF2-40B4-BE49-F238E27FC236}">
                <a16:creationId xmlns:a16="http://schemas.microsoft.com/office/drawing/2014/main" id="{AF139C50-C0A6-40A8-878C-C5AEA4EA0C74}"/>
              </a:ext>
            </a:extLst>
          </p:cNvPr>
          <p:cNvGraphicFramePr>
            <a:graphicFrameLocks noGrp="1"/>
          </p:cNvGraphicFramePr>
          <p:nvPr>
            <p:extLst>
              <p:ext uri="{D42A27DB-BD31-4B8C-83A1-F6EECF244321}">
                <p14:modId xmlns:p14="http://schemas.microsoft.com/office/powerpoint/2010/main" val="565650923"/>
              </p:ext>
            </p:extLst>
          </p:nvPr>
        </p:nvGraphicFramePr>
        <p:xfrm>
          <a:off x="457200" y="1970156"/>
          <a:ext cx="8229600" cy="1559560"/>
        </p:xfrm>
        <a:graphic>
          <a:graphicData uri="http://schemas.openxmlformats.org/drawingml/2006/table">
            <a:tbl>
              <a:tblPr firstRow="1" bandRow="1">
                <a:tableStyleId>{F5AB1C69-6EDB-4FF4-983F-18BD219EF322}</a:tableStyleId>
              </a:tblPr>
              <a:tblGrid>
                <a:gridCol w="3622431">
                  <a:extLst>
                    <a:ext uri="{9D8B030D-6E8A-4147-A177-3AD203B41FA5}">
                      <a16:colId xmlns:a16="http://schemas.microsoft.com/office/drawing/2014/main" val="338152859"/>
                    </a:ext>
                  </a:extLst>
                </a:gridCol>
                <a:gridCol w="1674993">
                  <a:extLst>
                    <a:ext uri="{9D8B030D-6E8A-4147-A177-3AD203B41FA5}">
                      <a16:colId xmlns:a16="http://schemas.microsoft.com/office/drawing/2014/main" val="125890587"/>
                    </a:ext>
                  </a:extLst>
                </a:gridCol>
                <a:gridCol w="2932176">
                  <a:extLst>
                    <a:ext uri="{9D8B030D-6E8A-4147-A177-3AD203B41FA5}">
                      <a16:colId xmlns:a16="http://schemas.microsoft.com/office/drawing/2014/main" val="1306176470"/>
                    </a:ext>
                  </a:extLst>
                </a:gridCol>
              </a:tblGrid>
              <a:tr h="370840">
                <a:tc>
                  <a:txBody>
                    <a:bodyPr/>
                    <a:lstStyle/>
                    <a:p>
                      <a:r>
                        <a:rPr lang="en-GB" noProof="0" dirty="0"/>
                        <a:t>Indicator</a:t>
                      </a:r>
                    </a:p>
                  </a:txBody>
                  <a:tcPr/>
                </a:tc>
                <a:tc>
                  <a:txBody>
                    <a:bodyPr/>
                    <a:lstStyle/>
                    <a:p>
                      <a:r>
                        <a:rPr lang="it-IT" dirty="0"/>
                        <a:t>Unit</a:t>
                      </a:r>
                    </a:p>
                  </a:txBody>
                  <a:tcPr/>
                </a:tc>
                <a:tc>
                  <a:txBody>
                    <a:bodyPr/>
                    <a:lstStyle/>
                    <a:p>
                      <a:r>
                        <a:rPr lang="it-IT" dirty="0"/>
                        <a:t>Data source</a:t>
                      </a:r>
                    </a:p>
                  </a:txBody>
                  <a:tcPr/>
                </a:tc>
                <a:extLst>
                  <a:ext uri="{0D108BD9-81ED-4DB2-BD59-A6C34878D82A}">
                    <a16:rowId xmlns:a16="http://schemas.microsoft.com/office/drawing/2014/main" val="3467756336"/>
                  </a:ext>
                </a:extLst>
              </a:tr>
              <a:tr h="370840">
                <a:tc>
                  <a:txBody>
                    <a:bodyPr/>
                    <a:lstStyle/>
                    <a:p>
                      <a:pPr marL="0" marR="0" lvl="0" indent="0" algn="l" rtl="0">
                        <a:spcBef>
                          <a:spcPts val="0"/>
                        </a:spcBef>
                        <a:spcAft>
                          <a:spcPts val="0"/>
                        </a:spcAft>
                        <a:buNone/>
                      </a:pPr>
                      <a:r>
                        <a:rPr lang="en-US" sz="1800" b="0" i="0" u="none" strike="noStrike" cap="none" dirty="0" smtClean="0">
                          <a:solidFill>
                            <a:schemeClr val="dk1"/>
                          </a:solidFill>
                          <a:latin typeface="+mn-lt"/>
                          <a:ea typeface="Calibri"/>
                          <a:cs typeface="Calibri"/>
                          <a:sym typeface="Calibri"/>
                        </a:rPr>
                        <a:t>Aggregate length of bicycle paths in the </a:t>
                      </a:r>
                      <a:r>
                        <a:rPr lang="el-GR" sz="1800" b="0" i="0" u="none" strike="noStrike" cap="none" dirty="0" smtClean="0">
                          <a:solidFill>
                            <a:schemeClr val="dk1"/>
                          </a:solidFill>
                          <a:latin typeface="+mn-lt"/>
                          <a:ea typeface="Calibri"/>
                          <a:cs typeface="Calibri"/>
                          <a:sym typeface="Calibri"/>
                        </a:rPr>
                        <a:t>area </a:t>
                      </a:r>
                      <a:r>
                        <a:rPr lang="en-US" sz="1800" b="0" i="0" u="none" strike="noStrike" cap="none" dirty="0" smtClean="0">
                          <a:solidFill>
                            <a:schemeClr val="dk1"/>
                          </a:solidFill>
                          <a:latin typeface="+mn-lt"/>
                          <a:ea typeface="Calibri"/>
                          <a:cs typeface="Calibri"/>
                          <a:sym typeface="Calibri"/>
                        </a:rPr>
                        <a:t>per inhabitant.</a:t>
                      </a:r>
                      <a:endParaRPr lang="en-US" sz="1800" u="none" strike="noStrike" cap="none" dirty="0">
                        <a:latin typeface="+mn-lt"/>
                        <a:ea typeface="Calibri"/>
                        <a:cs typeface="Calibri"/>
                        <a:sym typeface="Calibri"/>
                      </a:endParaRPr>
                    </a:p>
                  </a:txBody>
                  <a:tcPr anchor="ctr"/>
                </a:tc>
                <a:tc>
                  <a:txBody>
                    <a:bodyPr/>
                    <a:lstStyle/>
                    <a:p>
                      <a:pPr algn="ctr"/>
                      <a:r>
                        <a:rPr lang="el-GR" sz="1800" kern="1200" dirty="0" smtClean="0">
                          <a:effectLst/>
                        </a:rPr>
                        <a:t>m /inhabitant</a:t>
                      </a:r>
                      <a:endParaRPr lang="it-IT" sz="1800" kern="1200" dirty="0">
                        <a:solidFill>
                          <a:schemeClr val="dk1"/>
                        </a:solidFill>
                        <a:effectLst/>
                        <a:latin typeface="Calibri" panose="020F0502020204030204" pitchFamily="34" charset="0"/>
                        <a:ea typeface="+mn-ea"/>
                        <a:cs typeface="Calibri" panose="020F0502020204030204" pitchFamily="34" charset="0"/>
                      </a:endParaRPr>
                    </a:p>
                  </a:txBody>
                  <a:tcPr anchor="ctr"/>
                </a:tc>
                <a:tc>
                  <a:txBody>
                    <a:bodyPr/>
                    <a:lstStyle/>
                    <a:p>
                      <a:r>
                        <a:rPr lang="it-IT" dirty="0" smtClean="0">
                          <a:solidFill>
                            <a:schemeClr val="tx1"/>
                          </a:solidFill>
                        </a:rPr>
                        <a:t>Thematic map – Geographic</a:t>
                      </a:r>
                    </a:p>
                    <a:p>
                      <a:r>
                        <a:rPr lang="it-IT" dirty="0" smtClean="0">
                          <a:solidFill>
                            <a:schemeClr val="tx1"/>
                          </a:solidFill>
                        </a:rPr>
                        <a:t>Information System</a:t>
                      </a:r>
                      <a:endParaRPr lang="el-GR" dirty="0" smtClean="0">
                        <a:solidFill>
                          <a:schemeClr val="tx1"/>
                        </a:solidFill>
                      </a:endParaRPr>
                    </a:p>
                    <a:p>
                      <a:r>
                        <a:rPr lang="en-US" dirty="0" smtClean="0">
                          <a:solidFill>
                            <a:schemeClr val="tx1"/>
                          </a:solidFill>
                        </a:rPr>
                        <a:t>O</a:t>
                      </a:r>
                      <a:r>
                        <a:rPr lang="el-GR" dirty="0" smtClean="0">
                          <a:solidFill>
                            <a:schemeClr val="tx1"/>
                          </a:solidFill>
                        </a:rPr>
                        <a:t>r </a:t>
                      </a:r>
                    </a:p>
                    <a:p>
                      <a:r>
                        <a:rPr lang="it-IT" dirty="0" smtClean="0">
                          <a:solidFill>
                            <a:schemeClr val="tx1"/>
                          </a:solidFill>
                          <a:latin typeface="Calibri" panose="020F0502020204030204" pitchFamily="34" charset="0"/>
                          <a:cs typeface="Calibri" panose="020F0502020204030204" pitchFamily="34" charset="0"/>
                        </a:rPr>
                        <a:t>Estimation </a:t>
                      </a:r>
                    </a:p>
                  </a:txBody>
                  <a:tcPr/>
                </a:tc>
                <a:extLst>
                  <a:ext uri="{0D108BD9-81ED-4DB2-BD59-A6C34878D82A}">
                    <a16:rowId xmlns:a16="http://schemas.microsoft.com/office/drawing/2014/main" val="2222151201"/>
                  </a:ext>
                </a:extLst>
              </a:tr>
            </a:tbl>
          </a:graphicData>
        </a:graphic>
      </p:graphicFrame>
      <p:pic>
        <p:nvPicPr>
          <p:cNvPr id="4" name="Picture 3"/>
          <p:cNvPicPr>
            <a:picLocks noChangeAspect="1"/>
          </p:cNvPicPr>
          <p:nvPr/>
        </p:nvPicPr>
        <p:blipFill>
          <a:blip r:embed="rId2"/>
          <a:stretch>
            <a:fillRect/>
          </a:stretch>
        </p:blipFill>
        <p:spPr>
          <a:xfrm>
            <a:off x="3998926" y="3856423"/>
            <a:ext cx="1146147" cy="1554615"/>
          </a:xfrm>
          <a:prstGeom prst="rect">
            <a:avLst/>
          </a:prstGeom>
        </p:spPr>
      </p:pic>
    </p:spTree>
    <p:extLst>
      <p:ext uri="{BB962C8B-B14F-4D97-AF65-F5344CB8AC3E}">
        <p14:creationId xmlns:p14="http://schemas.microsoft.com/office/powerpoint/2010/main" val="34988580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87932" y="6585592"/>
            <a:ext cx="2133600" cy="272408"/>
          </a:xfrm>
        </p:spPr>
        <p:txBody>
          <a:bodyPr/>
          <a:lstStyle/>
          <a:p>
            <a:fld id="{243FB592-B9A9-49AA-A86F-4031F7B97808}" type="slidenum">
              <a:rPr lang="en-US" smtClean="0">
                <a:solidFill>
                  <a:schemeClr val="bg1"/>
                </a:solidFill>
              </a:rPr>
              <a:t>7</a:t>
            </a:fld>
            <a:endParaRPr lang="en-US" dirty="0">
              <a:solidFill>
                <a:schemeClr val="bg1"/>
              </a:solidFill>
            </a:endParaRPr>
          </a:p>
        </p:txBody>
      </p:sp>
      <p:sp>
        <p:nvSpPr>
          <p:cNvPr id="2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F.</a:t>
            </a:r>
            <a:r>
              <a:rPr lang="el-GR" sz="2800" dirty="0">
                <a:solidFill>
                  <a:prstClr val="black">
                    <a:lumMod val="50000"/>
                    <a:lumOff val="50000"/>
                  </a:prstClr>
                </a:solidFill>
              </a:rPr>
              <a:t>2</a:t>
            </a:r>
            <a:r>
              <a:rPr lang="en-US" sz="2800" dirty="0">
                <a:solidFill>
                  <a:prstClr val="black">
                    <a:lumMod val="50000"/>
                    <a:lumOff val="50000"/>
                  </a:prstClr>
                </a:solidFill>
              </a:rPr>
              <a:t>.</a:t>
            </a:r>
            <a:r>
              <a:rPr lang="el-GR" sz="2800" dirty="0">
                <a:solidFill>
                  <a:prstClr val="black">
                    <a:lumMod val="50000"/>
                    <a:lumOff val="50000"/>
                  </a:prstClr>
                </a:solidFill>
              </a:rPr>
              <a:t>3</a:t>
            </a:r>
            <a:r>
              <a:rPr lang="en-US" sz="2800" dirty="0">
                <a:solidFill>
                  <a:prstClr val="black">
                    <a:lumMod val="50000"/>
                    <a:lumOff val="50000"/>
                  </a:prstClr>
                </a:solidFill>
              </a:rPr>
              <a:t> – BICYCLE NETWORK</a:t>
            </a:r>
            <a:endParaRPr lang="it-IT" sz="2800" b="1" u="sng" dirty="0">
              <a:solidFill>
                <a:srgbClr val="1A965E"/>
              </a:solidFill>
            </a:endParaRPr>
          </a:p>
        </p:txBody>
      </p:sp>
      <p:sp>
        <p:nvSpPr>
          <p:cNvPr id="31" name="Segnaposto contenuto 2">
            <a:extLst>
              <a:ext uri="{FF2B5EF4-FFF2-40B4-BE49-F238E27FC236}">
                <a16:creationId xmlns:a16="http://schemas.microsoft.com/office/drawing/2014/main" id="{D5895802-6A43-49C0-8782-40B7CDA1B571}"/>
              </a:ext>
            </a:extLst>
          </p:cNvPr>
          <p:cNvSpPr>
            <a:spLocks noGrp="1"/>
          </p:cNvSpPr>
          <p:nvPr>
            <p:ph idx="4294967295"/>
          </p:nvPr>
        </p:nvSpPr>
        <p:spPr>
          <a:xfrm>
            <a:off x="448322" y="982912"/>
            <a:ext cx="8229600" cy="4525963"/>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INTENT</a:t>
            </a:r>
          </a:p>
          <a:p>
            <a:pPr marL="0" indent="0">
              <a:buNone/>
            </a:pPr>
            <a:r>
              <a:rPr lang="en-US" sz="2200" dirty="0" smtClean="0"/>
              <a:t>Promote </a:t>
            </a:r>
            <a:r>
              <a:rPr lang="en-US" sz="2200" dirty="0"/>
              <a:t>cycling </a:t>
            </a:r>
            <a:r>
              <a:rPr lang="en-US" sz="2200" dirty="0" smtClean="0"/>
              <a:t>as </a:t>
            </a:r>
            <a:r>
              <a:rPr lang="en-US" sz="2200" dirty="0"/>
              <a:t>an alternative to vehicle use by providing </a:t>
            </a:r>
            <a:r>
              <a:rPr lang="en-US" sz="2200" dirty="0" smtClean="0"/>
              <a:t>safe </a:t>
            </a:r>
            <a:r>
              <a:rPr lang="en-US" sz="2200" dirty="0"/>
              <a:t>and efficient mobility networks. </a:t>
            </a:r>
          </a:p>
          <a:p>
            <a:pPr marL="0" indent="0">
              <a:buNone/>
            </a:pPr>
            <a:endParaRPr lang="en-US" sz="2200" dirty="0"/>
          </a:p>
          <a:p>
            <a:pPr marL="0" indent="0">
              <a:buNone/>
            </a:pPr>
            <a:r>
              <a:rPr lang="en-US" sz="2200" dirty="0"/>
              <a:t>Travelling by bicycle </a:t>
            </a:r>
            <a:r>
              <a:rPr lang="en-US" sz="2200" dirty="0" smtClean="0"/>
              <a:t>means </a:t>
            </a:r>
            <a:r>
              <a:rPr lang="en-US" sz="2200" dirty="0"/>
              <a:t>less cars on the roads which reduces traffic congestion. </a:t>
            </a:r>
          </a:p>
          <a:p>
            <a:pPr marL="0" indent="0">
              <a:buNone/>
            </a:pPr>
            <a:endParaRPr lang="en-US" sz="2200" dirty="0"/>
          </a:p>
          <a:p>
            <a:pPr marL="0" indent="0">
              <a:buNone/>
            </a:pPr>
            <a:r>
              <a:rPr lang="en-US" sz="2200" dirty="0"/>
              <a:t>Efficient alternative and environmentally-friendly </a:t>
            </a:r>
            <a:endParaRPr lang="el-GR" sz="2200" dirty="0" smtClean="0"/>
          </a:p>
          <a:p>
            <a:pPr marL="0" indent="0">
              <a:buNone/>
            </a:pPr>
            <a:r>
              <a:rPr lang="en-US" sz="2200" dirty="0" smtClean="0"/>
              <a:t>modes </a:t>
            </a:r>
            <a:r>
              <a:rPr lang="en-US" sz="2200" dirty="0"/>
              <a:t>of transport are key to not only improve </a:t>
            </a:r>
            <a:endParaRPr lang="el-GR" sz="2200" dirty="0" smtClean="0"/>
          </a:p>
          <a:p>
            <a:pPr marL="0" indent="0">
              <a:buNone/>
            </a:pPr>
            <a:r>
              <a:rPr lang="en-US" sz="2200" dirty="0" smtClean="0"/>
              <a:t>mobility </a:t>
            </a:r>
            <a:r>
              <a:rPr lang="en-US" sz="2200" dirty="0"/>
              <a:t>but the quality of life as well. </a:t>
            </a:r>
          </a:p>
        </p:txBody>
      </p:sp>
      <p:grpSp>
        <p:nvGrpSpPr>
          <p:cNvPr id="6" name="Group 5"/>
          <p:cNvGrpSpPr/>
          <p:nvPr/>
        </p:nvGrpSpPr>
        <p:grpSpPr>
          <a:xfrm>
            <a:off x="6256075" y="3059860"/>
            <a:ext cx="2216380" cy="2373912"/>
            <a:chOff x="6753225" y="2438423"/>
            <a:chExt cx="2216380" cy="2373912"/>
          </a:xfrm>
        </p:grpSpPr>
        <p:sp>
          <p:nvSpPr>
            <p:cNvPr id="8" name="Rectangle 7"/>
            <p:cNvSpPr/>
            <p:nvPr/>
          </p:nvSpPr>
          <p:spPr>
            <a:xfrm>
              <a:off x="6753225" y="4258337"/>
              <a:ext cx="2216380" cy="553998"/>
            </a:xfrm>
            <a:prstGeom prst="rect">
              <a:avLst/>
            </a:prstGeom>
          </p:spPr>
          <p:txBody>
            <a:bodyPr wrap="square">
              <a:spAutoFit/>
            </a:bodyPr>
            <a:lstStyle/>
            <a:p>
              <a:r>
                <a:rPr lang="en-US" sz="1000" dirty="0" smtClean="0"/>
                <a:t>Source:</a:t>
              </a:r>
              <a:r>
                <a:rPr lang="el-GR" sz="1000" dirty="0" smtClean="0"/>
                <a:t> </a:t>
              </a:r>
              <a:r>
                <a:rPr lang="en-US" sz="1000" dirty="0"/>
                <a:t>EU Cycling Strategy, European Cyclists’ Federation.</a:t>
              </a:r>
              <a:r>
                <a:rPr lang="en-US" sz="1000" dirty="0" smtClean="0"/>
                <a:t> https</a:t>
              </a:r>
              <a:r>
                <a:rPr lang="en-US" sz="1000" dirty="0"/>
                <a:t>://</a:t>
              </a:r>
              <a:r>
                <a:rPr lang="en-US" sz="1000" dirty="0" smtClean="0"/>
                <a:t>ecf.com/eu_cycling_strategy </a:t>
              </a:r>
              <a:endParaRPr lang="en-US" sz="1000" dirty="0"/>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53225" y="2438423"/>
              <a:ext cx="2216379" cy="18199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35235403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solidFill>
                  <a:schemeClr val="bg1"/>
                </a:solidFill>
              </a:rPr>
              <a:t>8</a:t>
            </a:fld>
            <a:endParaRPr lang="en-US" dirty="0">
              <a:solidFill>
                <a:schemeClr val="bg1"/>
              </a:solidFill>
            </a:endParaRPr>
          </a:p>
        </p:txBody>
      </p:sp>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F.2.3 – BICYCLE NETWORK</a:t>
            </a:r>
            <a:endParaRPr lang="it-IT" sz="2800" b="1" u="sng" dirty="0">
              <a:solidFill>
                <a:srgbClr val="1A965E"/>
              </a:solidFill>
            </a:endParaRPr>
          </a:p>
        </p:txBody>
      </p:sp>
      <p:sp>
        <p:nvSpPr>
          <p:cNvPr id="14" name="Segnaposto contenuto 2">
            <a:extLst>
              <a:ext uri="{FF2B5EF4-FFF2-40B4-BE49-F238E27FC236}">
                <a16:creationId xmlns:a16="http://schemas.microsoft.com/office/drawing/2014/main" id="{74DDDF68-CAD3-48F3-BE5C-0D3F441A400B}"/>
              </a:ext>
            </a:extLst>
          </p:cNvPr>
          <p:cNvSpPr>
            <a:spLocks noGrp="1"/>
          </p:cNvSpPr>
          <p:nvPr>
            <p:ph idx="4294967295"/>
          </p:nvPr>
        </p:nvSpPr>
        <p:spPr>
          <a:xfrm>
            <a:off x="449495" y="972443"/>
            <a:ext cx="8229600" cy="4525963"/>
          </a:xfrm>
          <a:prstGeom prst="rect">
            <a:avLst/>
          </a:prstGeom>
        </p:spPr>
        <p:txBody>
          <a:bodyPr>
            <a:normAutofit/>
          </a:bodyPr>
          <a:lstStyle/>
          <a:p>
            <a:pPr marL="0" indent="0">
              <a:buNone/>
            </a:pPr>
            <a:r>
              <a:rPr lang="en-US" sz="2400" b="1" u="sng" dirty="0" smtClean="0">
                <a:latin typeface="Calibri" panose="020F0502020204030204" pitchFamily="34" charset="0"/>
                <a:cs typeface="Calibri" panose="020F0502020204030204" pitchFamily="34" charset="0"/>
              </a:rPr>
              <a:t>GENERAL INFORMATION</a:t>
            </a:r>
            <a:endParaRPr lang="en-US" sz="2400" dirty="0">
              <a:latin typeface="Calibri" panose="020F0502020204030204" pitchFamily="34" charset="0"/>
              <a:cs typeface="Calibri" panose="020F0502020204030204" pitchFamily="34" charset="0"/>
            </a:endParaRPr>
          </a:p>
          <a:p>
            <a:pPr marL="0" indent="0">
              <a:buNone/>
            </a:pPr>
            <a:endParaRPr lang="en-US" sz="800" dirty="0">
              <a:latin typeface="Calibri" panose="020F0502020204030204" pitchFamily="34" charset="0"/>
              <a:cs typeface="Calibri" panose="020F0502020204030204" pitchFamily="34" charset="0"/>
            </a:endParaRPr>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1454" y="1649943"/>
            <a:ext cx="575931" cy="5827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4447" y="1219940"/>
            <a:ext cx="4114800" cy="474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94129" y="1649943"/>
            <a:ext cx="1418030" cy="18288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itle 1"/>
          <p:cNvSpPr txBox="1">
            <a:spLocks/>
          </p:cNvSpPr>
          <p:nvPr/>
        </p:nvSpPr>
        <p:spPr>
          <a:xfrm>
            <a:off x="341454" y="3475719"/>
            <a:ext cx="3907155" cy="11009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1200" b="1" i="1" kern="0" dirty="0" err="1" smtClean="0">
                <a:solidFill>
                  <a:srgbClr val="92D050"/>
                </a:solidFill>
                <a:latin typeface="+mn-lt"/>
              </a:rPr>
              <a:t>Std</a:t>
            </a:r>
            <a:r>
              <a:rPr lang="en-US" sz="1200" b="1" i="1" kern="0" dirty="0" smtClean="0">
                <a:solidFill>
                  <a:srgbClr val="92D050"/>
                </a:solidFill>
                <a:latin typeface="+mn-lt"/>
              </a:rPr>
              <a:t> </a:t>
            </a:r>
            <a:r>
              <a:rPr lang="el-GR" sz="1200" b="1" i="1" kern="0" dirty="0">
                <a:solidFill>
                  <a:srgbClr val="92D050"/>
                </a:solidFill>
                <a:latin typeface="+mn-lt"/>
              </a:rPr>
              <a:t>189.1</a:t>
            </a:r>
            <a:r>
              <a:rPr lang="en-US" sz="1200" b="1" i="1" kern="0" dirty="0">
                <a:solidFill>
                  <a:srgbClr val="92D050"/>
                </a:solidFill>
                <a:latin typeface="+mn-lt"/>
              </a:rPr>
              <a:t> </a:t>
            </a:r>
            <a:r>
              <a:rPr lang="en-US" sz="1200" b="1" i="1" kern="0" dirty="0">
                <a:solidFill>
                  <a:srgbClr val="00B0F0"/>
                </a:solidFill>
                <a:latin typeface="+mn-lt"/>
              </a:rPr>
              <a:t>Design of</a:t>
            </a:r>
            <a:r>
              <a:rPr lang="el-GR" sz="1200" b="1" i="1" kern="0" dirty="0">
                <a:solidFill>
                  <a:srgbClr val="00B0F0"/>
                </a:solidFill>
                <a:latin typeface="+mn-lt"/>
              </a:rPr>
              <a:t> </a:t>
            </a:r>
            <a:r>
              <a:rPr lang="en-US" sz="1200" b="1" i="1" kern="0" dirty="0">
                <a:solidFill>
                  <a:srgbClr val="00B0F0"/>
                </a:solidFill>
                <a:latin typeface="+mn-lt"/>
              </a:rPr>
              <a:t>High-Performance</a:t>
            </a:r>
            <a:r>
              <a:rPr lang="el-GR" sz="1200" b="1" i="1" kern="0" dirty="0">
                <a:solidFill>
                  <a:srgbClr val="00B0F0"/>
                </a:solidFill>
                <a:latin typeface="+mn-lt"/>
              </a:rPr>
              <a:t> </a:t>
            </a:r>
            <a:r>
              <a:rPr lang="en-US" sz="1200" b="1" i="1" kern="0" dirty="0">
                <a:solidFill>
                  <a:srgbClr val="00B0F0"/>
                </a:solidFill>
                <a:latin typeface="+mn-lt"/>
              </a:rPr>
              <a:t>Green </a:t>
            </a:r>
            <a:r>
              <a:rPr lang="en-US" sz="1200" b="1" i="1" kern="0" dirty="0" smtClean="0">
                <a:solidFill>
                  <a:srgbClr val="00B0F0"/>
                </a:solidFill>
                <a:latin typeface="+mn-lt"/>
              </a:rPr>
              <a:t>Buildings</a:t>
            </a:r>
            <a:endParaRPr lang="el-GR" sz="1200" b="1" i="1" kern="0" dirty="0" smtClean="0">
              <a:solidFill>
                <a:srgbClr val="00B0F0"/>
              </a:solidFill>
              <a:latin typeface="+mn-lt"/>
            </a:endParaRPr>
          </a:p>
          <a:p>
            <a:pPr algn="r"/>
            <a:r>
              <a:rPr lang="en-US" sz="800" i="1" dirty="0">
                <a:latin typeface="+mn-lt"/>
              </a:rPr>
              <a:t>https://</a:t>
            </a:r>
            <a:r>
              <a:rPr lang="en-US" sz="800" i="1" dirty="0" smtClean="0">
                <a:latin typeface="+mn-lt"/>
              </a:rPr>
              <a:t>www.ashrae.org/technical-resources/standards-and-guidelines/read-only-versions-of-ashrae-standards</a:t>
            </a:r>
            <a:r>
              <a:rPr lang="el-GR" sz="800" i="1" dirty="0" smtClean="0">
                <a:latin typeface="+mn-lt"/>
              </a:rPr>
              <a:t> </a:t>
            </a:r>
            <a:endParaRPr lang="en-US" sz="800" i="1" dirty="0">
              <a:latin typeface="+mn-lt"/>
            </a:endParaRPr>
          </a:p>
          <a:p>
            <a:pPr algn="r"/>
            <a:r>
              <a:rPr kumimoji="0" lang="el-GR" sz="1200" b="0" i="1" u="none" strike="noStrike" kern="1200" cap="none" spc="0" normalizeH="0" baseline="0" noProof="0" dirty="0" smtClean="0">
                <a:ln>
                  <a:noFill/>
                </a:ln>
                <a:solidFill>
                  <a:srgbClr val="00B0F0"/>
                </a:solidFill>
                <a:effectLst/>
                <a:uLnTx/>
                <a:uFillTx/>
                <a:latin typeface="+mn-lt"/>
              </a:rPr>
              <a:t> </a:t>
            </a:r>
            <a:endParaRPr kumimoji="0" lang="en-US" sz="1200" b="0" i="1" u="none" strike="noStrike" kern="1200" cap="none" spc="0" normalizeH="0" baseline="0" noProof="0" dirty="0">
              <a:ln>
                <a:noFill/>
              </a:ln>
              <a:solidFill>
                <a:srgbClr val="00B0F0"/>
              </a:solidFill>
              <a:effectLst/>
              <a:uLnTx/>
              <a:uFillTx/>
              <a:latin typeface="+mn-lt"/>
            </a:endParaRPr>
          </a:p>
        </p:txBody>
      </p:sp>
    </p:spTree>
    <p:extLst>
      <p:ext uri="{BB962C8B-B14F-4D97-AF65-F5344CB8AC3E}">
        <p14:creationId xmlns:p14="http://schemas.microsoft.com/office/powerpoint/2010/main" val="15263871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t>9</a:t>
            </a:fld>
            <a:endParaRPr lang="en-US">
              <a:solidFill>
                <a:schemeClr val="bg1"/>
              </a:solidFill>
            </a:endParaRPr>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F.</a:t>
            </a:r>
            <a:r>
              <a:rPr lang="el-GR" sz="2800" dirty="0">
                <a:solidFill>
                  <a:prstClr val="black">
                    <a:lumMod val="50000"/>
                    <a:lumOff val="50000"/>
                  </a:prstClr>
                </a:solidFill>
              </a:rPr>
              <a:t>2</a:t>
            </a:r>
            <a:r>
              <a:rPr lang="en-US" sz="2800" dirty="0">
                <a:solidFill>
                  <a:prstClr val="black">
                    <a:lumMod val="50000"/>
                    <a:lumOff val="50000"/>
                  </a:prstClr>
                </a:solidFill>
              </a:rPr>
              <a:t>.</a:t>
            </a:r>
            <a:r>
              <a:rPr lang="el-GR" sz="2800" dirty="0">
                <a:solidFill>
                  <a:prstClr val="black">
                    <a:lumMod val="50000"/>
                    <a:lumOff val="50000"/>
                  </a:prstClr>
                </a:solidFill>
              </a:rPr>
              <a:t>3</a:t>
            </a:r>
            <a:r>
              <a:rPr lang="en-US" sz="2800" dirty="0">
                <a:solidFill>
                  <a:prstClr val="black">
                    <a:lumMod val="50000"/>
                    <a:lumOff val="50000"/>
                  </a:prstClr>
                </a:solidFill>
              </a:rPr>
              <a:t> – BICYCLE NETWORK</a:t>
            </a:r>
            <a:endParaRPr lang="it-IT" sz="2800" b="1" u="sng" dirty="0">
              <a:solidFill>
                <a:srgbClr val="1A965E"/>
              </a:solidFill>
            </a:endParaRPr>
          </a:p>
        </p:txBody>
      </p:sp>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268224" y="2251371"/>
            <a:ext cx="8678781" cy="12563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300"/>
              </a:spcBef>
              <a:buNone/>
            </a:pPr>
            <a:r>
              <a:rPr lang="en-US" dirty="0" smtClean="0"/>
              <a:t>F</a:t>
            </a:r>
            <a:r>
              <a:rPr lang="el-GR" dirty="0" smtClean="0"/>
              <a:t>or the </a:t>
            </a:r>
            <a:r>
              <a:rPr lang="el-GR" dirty="0" err="1" smtClean="0"/>
              <a:t>calculations</a:t>
            </a:r>
            <a:r>
              <a:rPr lang="en-US" dirty="0" smtClean="0"/>
              <a:t>,</a:t>
            </a:r>
            <a:r>
              <a:rPr lang="el-GR" dirty="0" smtClean="0"/>
              <a:t> b</a:t>
            </a:r>
            <a:r>
              <a:rPr lang="en-US" dirty="0" err="1" smtClean="0"/>
              <a:t>icycle</a:t>
            </a:r>
            <a:r>
              <a:rPr lang="en-US" dirty="0" smtClean="0"/>
              <a:t> </a:t>
            </a:r>
            <a:r>
              <a:rPr lang="en-US" dirty="0"/>
              <a:t>paths </a:t>
            </a:r>
            <a:r>
              <a:rPr lang="el-GR" dirty="0" smtClean="0"/>
              <a:t>taken into account should </a:t>
            </a:r>
            <a:r>
              <a:rPr lang="el-GR" dirty="0" err="1" smtClean="0"/>
              <a:t>be</a:t>
            </a:r>
            <a:r>
              <a:rPr lang="el-GR" dirty="0" smtClean="0"/>
              <a:t> </a:t>
            </a:r>
            <a:r>
              <a:rPr lang="en-US" dirty="0" smtClean="0"/>
              <a:t>physically </a:t>
            </a:r>
            <a:r>
              <a:rPr lang="en-US" dirty="0"/>
              <a:t>separated from traffic </a:t>
            </a:r>
            <a:r>
              <a:rPr lang="en-US" dirty="0" smtClean="0"/>
              <a:t>roads</a:t>
            </a:r>
            <a:r>
              <a:rPr lang="el-GR" dirty="0" smtClean="0"/>
              <a:t> and not be </a:t>
            </a:r>
            <a:r>
              <a:rPr lang="en-US" dirty="0" smtClean="0"/>
              <a:t>part </a:t>
            </a:r>
            <a:r>
              <a:rPr lang="en-US" dirty="0"/>
              <a:t>of a “shared space” </a:t>
            </a:r>
          </a:p>
        </p:txBody>
      </p:sp>
      <p:sp>
        <p:nvSpPr>
          <p:cNvPr id="11"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926592"/>
            <a:ext cx="8418576" cy="608833"/>
          </a:xfrm>
          <a:prstGeom prst="rect">
            <a:avLst/>
          </a:prstGeom>
        </p:spPr>
        <p:txBody>
          <a:bodyPr>
            <a:noAutofit/>
          </a:bodyPr>
          <a:lstStyle/>
          <a:p>
            <a:pPr marL="0" indent="0">
              <a:buNone/>
            </a:pPr>
            <a:r>
              <a:rPr lang="en-US" sz="2400" b="1" u="sng" dirty="0">
                <a:latin typeface="Calibri" panose="020F0502020204030204" pitchFamily="34" charset="0"/>
                <a:cs typeface="Calibri" panose="020F0502020204030204" pitchFamily="34" charset="0"/>
              </a:rPr>
              <a:t>BOUNDARY </a:t>
            </a:r>
            <a:r>
              <a:rPr lang="en-US" sz="2400" b="1" u="sng" dirty="0" smtClean="0">
                <a:latin typeface="Calibri" panose="020F0502020204030204" pitchFamily="34" charset="0"/>
                <a:cs typeface="Calibri" panose="020F0502020204030204" pitchFamily="34" charset="0"/>
              </a:rPr>
              <a:t>&amp; SCOPE</a:t>
            </a:r>
            <a:endParaRPr lang="en-US" sz="2400" dirty="0" smtClean="0"/>
          </a:p>
        </p:txBody>
      </p:sp>
      <p:sp>
        <p:nvSpPr>
          <p:cNvPr id="4" name="Rectangle 3"/>
          <p:cNvSpPr/>
          <p:nvPr/>
        </p:nvSpPr>
        <p:spPr>
          <a:xfrm>
            <a:off x="232610" y="1519246"/>
            <a:ext cx="8174544" cy="461665"/>
          </a:xfrm>
          <a:prstGeom prst="rect">
            <a:avLst/>
          </a:prstGeom>
        </p:spPr>
        <p:txBody>
          <a:bodyPr wrap="square">
            <a:spAutoFit/>
          </a:bodyPr>
          <a:lstStyle/>
          <a:p>
            <a:r>
              <a:rPr lang="en-US" sz="2400" dirty="0"/>
              <a:t>The assessment boundary </a:t>
            </a:r>
            <a:r>
              <a:rPr lang="en-US" sz="2400" dirty="0" smtClean="0"/>
              <a:t>includes the whole neighborhood.</a:t>
            </a:r>
            <a:endParaRPr lang="el-GR" sz="2400" dirty="0"/>
          </a:p>
        </p:txBody>
      </p:sp>
      <p:pic>
        <p:nvPicPr>
          <p:cNvPr id="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6224" y="3507766"/>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882736" y="3393424"/>
            <a:ext cx="7804064" cy="1631216"/>
          </a:xfrm>
          <a:prstGeom prst="rect">
            <a:avLst/>
          </a:prstGeom>
        </p:spPr>
        <p:txBody>
          <a:bodyPr wrap="square">
            <a:spAutoFit/>
          </a:bodyPr>
          <a:lstStyle/>
          <a:p>
            <a:r>
              <a:rPr lang="en-US" sz="2000" dirty="0"/>
              <a:t>A “shared space” is an urban design approach that minimizes the segregation between modes of road user (car, pedestrian, bicycle, etc.) in order to make safe space for every type of mobility; the shared space is to be used by anyone. This can be done through minimizing traffic signs, road surface markings, enforcing speed reduction down to 15-20 kmh. </a:t>
            </a:r>
          </a:p>
        </p:txBody>
      </p:sp>
    </p:spTree>
    <p:extLst>
      <p:ext uri="{BB962C8B-B14F-4D97-AF65-F5344CB8AC3E}">
        <p14:creationId xmlns:p14="http://schemas.microsoft.com/office/powerpoint/2010/main" val="1406278539"/>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9" ma:contentTypeDescription="Crea un document nou" ma:contentTypeScope="" ma:versionID="06da44c9fdc2f137721723683469ed5c">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50f93151299274fdc3ed206dc3202385"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Etiquetes de la imatge"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 compartit amb detal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5C55DE9-F33B-499D-90B6-3ED0073C7D06}"/>
</file>

<file path=customXml/itemProps2.xml><?xml version="1.0" encoding="utf-8"?>
<ds:datastoreItem xmlns:ds="http://schemas.openxmlformats.org/officeDocument/2006/customXml" ds:itemID="{AAD07A2E-DC58-4936-A877-58CF8B03C3E8}"/>
</file>

<file path=customXml/itemProps3.xml><?xml version="1.0" encoding="utf-8"?>
<ds:datastoreItem xmlns:ds="http://schemas.openxmlformats.org/officeDocument/2006/customXml" ds:itemID="{D12ECB86-9CB6-4070-AD65-010B07B5879F}"/>
</file>

<file path=docProps/app.xml><?xml version="1.0" encoding="utf-8"?>
<Properties xmlns="http://schemas.openxmlformats.org/officeDocument/2006/extended-properties" xmlns:vt="http://schemas.openxmlformats.org/officeDocument/2006/docPropsVTypes">
  <TotalTime>24454</TotalTime>
  <Words>1017</Words>
  <Application>Microsoft Office PowerPoint</Application>
  <PresentationFormat>On-screen Show (4:3)</PresentationFormat>
  <Paragraphs>144</Paragraphs>
  <Slides>18</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Arial Narrow</vt:lpstr>
      <vt:lpstr>Calibri</vt:lpstr>
      <vt:lpstr>Times New Roman</vt:lpstr>
      <vt:lpstr>Larissa</vt:lpstr>
      <vt:lpstr>PowerPoint Presentation</vt:lpstr>
      <vt:lpstr>F.2.3 – BICYCLE NETWORK</vt:lpstr>
      <vt:lpstr>F.2.3 – BICYCLE NETWORK</vt:lpstr>
      <vt:lpstr>F.2.3 – BICYCLE NETWORK</vt:lpstr>
      <vt:lpstr>F.2.3 – BICYCLE NETWORK</vt:lpstr>
      <vt:lpstr>F.2.3 – BICYCLE NETWORK</vt:lpstr>
      <vt:lpstr>F.2.3 – BICYCLE NETWORK</vt:lpstr>
      <vt:lpstr>F.2.3 – BICYCLE NETWORK</vt:lpstr>
      <vt:lpstr>F.2.3 – BICYCLE NETWORK</vt:lpstr>
      <vt:lpstr>F.2.3 – BICYCLE NETWORK</vt:lpstr>
      <vt:lpstr>F.2.3 – BICYCLE NETWORK</vt:lpstr>
      <vt:lpstr>PowerPoint Presentation</vt:lpstr>
      <vt:lpstr>PowerPoint Presentation</vt:lpstr>
      <vt:lpstr>F.2.3 – BICYCLE NETWORK</vt:lpstr>
      <vt:lpstr>F.2.3 – BICYCLE NETWORK</vt:lpstr>
      <vt:lpstr>F.2.3 – BICYCLE NETWORK</vt:lpstr>
      <vt:lpstr>F.2.3 – BICYCLE NETWORK</vt:lpstr>
      <vt:lpstr>F.2.3 – BICYCLE NETWORK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POPI DROUTSA</cp:lastModifiedBy>
  <cp:revision>450</cp:revision>
  <dcterms:created xsi:type="dcterms:W3CDTF">2017-01-09T10:20:00Z</dcterms:created>
  <dcterms:modified xsi:type="dcterms:W3CDTF">2022-12-22T08:38:02Z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