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6.xml" ContentType="application/vnd.openxmlformats-officedocument.presentationml.slide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5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5.xml" ContentType="application/vnd.openxmlformats-officedocument.presentationml.slideLayout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8" r:id="rId3"/>
    <p:sldId id="342" r:id="rId4"/>
    <p:sldId id="362" r:id="rId5"/>
    <p:sldId id="363" r:id="rId6"/>
    <p:sldId id="364" r:id="rId7"/>
    <p:sldId id="365" r:id="rId8"/>
    <p:sldId id="366" r:id="rId9"/>
    <p:sldId id="301" r:id="rId10"/>
    <p:sldId id="299" r:id="rId11"/>
    <p:sldId id="367" r:id="rId12"/>
    <p:sldId id="347" r:id="rId13"/>
    <p:sldId id="351" r:id="rId14"/>
    <p:sldId id="319" r:id="rId15"/>
    <p:sldId id="320" r:id="rId16"/>
    <p:sldId id="321" r:id="rId17"/>
    <p:sldId id="353" r:id="rId18"/>
    <p:sldId id="329" r:id="rId19"/>
    <p:sldId id="35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Πόπη Δρούτσα" initials="ΠΔ" lastIdx="1" clrIdx="0">
    <p:extLst>
      <p:ext uri="{19B8F6BF-5375-455C-9EA6-DF929625EA0E}">
        <p15:presenceInfo xmlns:p15="http://schemas.microsoft.com/office/powerpoint/2012/main" userId="3733f162fa809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68" autoAdjust="0"/>
    <p:restoredTop sz="96087" autoAdjust="0"/>
  </p:normalViewPr>
  <p:slideViewPr>
    <p:cSldViewPr snapToGrid="0" showGuides="1">
      <p:cViewPr varScale="1">
        <p:scale>
          <a:sx n="60" d="100"/>
          <a:sy n="60" d="100"/>
        </p:scale>
        <p:origin x="1564" y="6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28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Relationship Id="rId30" Type="http://schemas.openxmlformats.org/officeDocument/2006/relationships/customXml" Target="../customXml/item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22.12.2022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0702">
              <a:defRPr/>
            </a:pPr>
            <a:r>
              <a:rPr lang="hr-HR" dirty="0">
                <a:solidFill>
                  <a:srgbClr val="C00000"/>
                </a:solidFill>
              </a:rPr>
              <a:t>MARINA</a:t>
            </a:r>
            <a:endParaRPr lang="en-GB" dirty="0">
              <a:solidFill>
                <a:srgbClr val="C0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43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</a:t>
            </a: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ACTIVITY </a:t>
            </a: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5.1: SUSTAINABLE MED CITIES TRAINING SYSTEM</a:t>
            </a:r>
            <a:r>
              <a:rPr kumimoji="0" lang="it-IT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63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69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673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897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ΣΤ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– </a:t>
            </a:r>
            <a:r>
              <a:rPr kumimoji="0" lang="el-G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ΠΟΙΟΤΗΤΑ ΕΞΩΤ. ΑΕΡΑ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PM10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417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ΣΤ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– </a:t>
            </a:r>
            <a:r>
              <a:rPr kumimoji="0" lang="el-G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ΠΟΙΟΤΗΤΑ ΕΞΩΤ. ΑΕΡΑ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PM10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034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9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15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300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81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50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727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TRAINING  MODULE </a:t>
            </a:r>
            <a:r>
              <a:rPr lang="el-GR" sz="1200" dirty="0" smtClean="0"/>
              <a:t> </a:t>
            </a:r>
            <a:r>
              <a:rPr lang="en-US" sz="1200" dirty="0" smtClean="0"/>
              <a:t>4</a:t>
            </a:r>
            <a:r>
              <a:rPr lang="it-IT" sz="1200" dirty="0" smtClean="0"/>
              <a:t/>
            </a:r>
            <a:br>
              <a:rPr lang="it-IT" sz="1200" dirty="0" smtClean="0"/>
            </a:br>
            <a:r>
              <a:rPr lang="en-US" sz="1200" dirty="0" smtClean="0"/>
              <a:t>THE </a:t>
            </a:r>
            <a:r>
              <a:rPr lang="en-US" sz="1200" dirty="0"/>
              <a:t>ASSESSMENT CRITERIA OF </a:t>
            </a:r>
            <a:r>
              <a:rPr lang="en-US" sz="1200" dirty="0" smtClean="0"/>
              <a:t>SNTOOL </a:t>
            </a:r>
            <a:r>
              <a:rPr lang="en-US" sz="1200" dirty="0"/>
              <a:t>– </a:t>
            </a:r>
            <a:r>
              <a:rPr lang="en-US" sz="1200" dirty="0" smtClean="0"/>
              <a:t>NEIGHBOURHOOD </a:t>
            </a:r>
            <a:r>
              <a:rPr lang="en-US" sz="1200" dirty="0"/>
              <a:t>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8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# 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86" r:id="rId4"/>
    <p:sldLayoutId id="2147483688" r:id="rId5"/>
    <p:sldLayoutId id="2147483694" r:id="rId6"/>
    <p:sldLayoutId id="2147483706" r:id="rId7"/>
    <p:sldLayoutId id="2147483707" r:id="rId8"/>
    <p:sldLayoutId id="2147483708" r:id="rId9"/>
    <p:sldLayoutId id="2147483716" r:id="rId10"/>
    <p:sldLayoutId id="2147483729" r:id="rId11"/>
    <p:sldLayoutId id="2147483730" r:id="rId12"/>
    <p:sldLayoutId id="2147483731" r:id="rId13"/>
    <p:sldLayoutId id="2147483735" r:id="rId14"/>
    <p:sldLayoutId id="2147483736" r:id="rId15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50000"/>
              <a:lumOff val="50000"/>
            </a:schemeClr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3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1.w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230517" y="3275195"/>
            <a:ext cx="6516598" cy="252028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3600" dirty="0">
                <a:solidFill>
                  <a:srgbClr val="0070C0"/>
                </a:solidFill>
              </a:rPr>
              <a:t>Training M</a:t>
            </a:r>
            <a:r>
              <a:rPr lang="en-US" sz="3600" dirty="0" smtClean="0">
                <a:solidFill>
                  <a:srgbClr val="0070C0"/>
                </a:solidFill>
              </a:rPr>
              <a:t>odule </a:t>
            </a:r>
            <a:r>
              <a:rPr lang="en-US" sz="3600" dirty="0" smtClean="0">
                <a:solidFill>
                  <a:srgbClr val="0070C0"/>
                </a:solidFill>
              </a:rPr>
              <a:t>4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it-IT" dirty="0"/>
              <a:t>Calculating the assessment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criteria </a:t>
            </a:r>
            <a:r>
              <a:rPr lang="it-IT" sz="3200" dirty="0" smtClean="0"/>
              <a:t>of</a:t>
            </a:r>
          </a:p>
          <a:p>
            <a:pPr marL="0" indent="0">
              <a:buNone/>
            </a:pPr>
            <a:r>
              <a:rPr lang="it-IT" sz="3200" dirty="0" smtClean="0"/>
              <a:t>SNTool </a:t>
            </a:r>
            <a:r>
              <a:rPr lang="it-IT" sz="3200" dirty="0"/>
              <a:t>– </a:t>
            </a:r>
            <a:r>
              <a:rPr lang="it-IT" sz="3200" dirty="0" smtClean="0"/>
              <a:t>Neighbourhood </a:t>
            </a:r>
            <a:r>
              <a:rPr lang="it-IT" sz="3200" dirty="0"/>
              <a:t>Scale</a:t>
            </a:r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7932" y="6585592"/>
            <a:ext cx="2133600" cy="272408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0632"/>
            <a:ext cx="9144000" cy="709613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E.1.2 – PARTICULATE MATTER (PM10) CONCENTRATION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31" name="Segnaposto contenuto 2">
            <a:extLst>
              <a:ext uri="{FF2B5EF4-FFF2-40B4-BE49-F238E27FC236}">
                <a16:creationId xmlns:a16="http://schemas.microsoft.com/office/drawing/2014/main" id="{D5895802-6A43-49C0-8782-40B7CDA1B57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8322" y="982912"/>
            <a:ext cx="8349896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INTENT</a:t>
            </a:r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en-US" sz="2000" dirty="0" smtClean="0"/>
              <a:t>To </a:t>
            </a:r>
            <a:r>
              <a:rPr lang="en-US" sz="2000" dirty="0"/>
              <a:t>assess the long-term ambient air quality with respect to particulates &lt;10 </a:t>
            </a:r>
            <a:r>
              <a:rPr lang="el-GR" sz="2000" dirty="0" smtClean="0"/>
              <a:t>μ</a:t>
            </a:r>
            <a:r>
              <a:rPr lang="en-US" sz="2000" dirty="0" smtClean="0"/>
              <a:t>m </a:t>
            </a:r>
            <a:r>
              <a:rPr lang="en-US" sz="2000" dirty="0"/>
              <a:t>(PM10) in the </a:t>
            </a:r>
            <a:r>
              <a:rPr lang="en-US" sz="2000" dirty="0" smtClean="0"/>
              <a:t>neighborhood.</a:t>
            </a:r>
            <a:endParaRPr lang="it-IT" sz="2000" dirty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6994" y="2446536"/>
            <a:ext cx="4680000" cy="3266408"/>
          </a:xfrm>
          <a:prstGeom prst="rect">
            <a:avLst/>
          </a:prstGeom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881" y="4694395"/>
            <a:ext cx="2122715" cy="11887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392" y="4694395"/>
            <a:ext cx="1872000" cy="11887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3540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1265"/>
            <a:ext cx="9144000" cy="709613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E.1.2 – PARTICULATE MATTER (PM10) CONCENTRATION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32609" y="2414714"/>
            <a:ext cx="8678781" cy="2512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00"/>
              </a:spcBef>
              <a:buNone/>
            </a:pPr>
            <a:r>
              <a:rPr lang="en-US" dirty="0" smtClean="0"/>
              <a:t>For </a:t>
            </a:r>
            <a:r>
              <a:rPr lang="en-US" dirty="0"/>
              <a:t>the </a:t>
            </a:r>
            <a:r>
              <a:rPr lang="en-US" dirty="0" smtClean="0"/>
              <a:t>calculations, the location </a:t>
            </a:r>
            <a:r>
              <a:rPr lang="en-US" dirty="0"/>
              <a:t>of </a:t>
            </a:r>
            <a:r>
              <a:rPr lang="en-US" dirty="0" smtClean="0"/>
              <a:t>the monitoring </a:t>
            </a:r>
            <a:r>
              <a:rPr lang="en-US" dirty="0"/>
              <a:t>station </a:t>
            </a:r>
            <a:r>
              <a:rPr lang="en-US" dirty="0" smtClean="0"/>
              <a:t>should be defined in order to convey </a:t>
            </a:r>
            <a:r>
              <a:rPr lang="en-US" dirty="0"/>
              <a:t>the local representativeness of the measured </a:t>
            </a:r>
            <a:r>
              <a:rPr lang="en-US" dirty="0" smtClean="0"/>
              <a:t>values.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26592"/>
            <a:ext cx="8418576" cy="60883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BOUNDARY &amp; SCOPE</a:t>
            </a:r>
            <a:endParaRPr lang="en-US" sz="2400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232610" y="1519246"/>
            <a:ext cx="81745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The assessment boundary </a:t>
            </a:r>
            <a:r>
              <a:rPr lang="en-US" sz="2400" dirty="0" smtClean="0"/>
              <a:t>includes the whole neighborhood.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144914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73640"/>
            <a:ext cx="8777025" cy="1670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calculation steps </a:t>
            </a:r>
            <a:r>
              <a:rPr lang="en-US" sz="2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are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en-US" sz="2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following:</a:t>
            </a:r>
            <a:r>
              <a:rPr lang="en-US" sz="2200" dirty="0"/>
              <a:t> </a:t>
            </a:r>
            <a:endParaRPr lang="it-IT" sz="2200" dirty="0"/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Collect </a:t>
            </a:r>
            <a:r>
              <a:rPr lang="en-US" sz="2200" b="1" dirty="0"/>
              <a:t>daily test air samples </a:t>
            </a:r>
            <a:r>
              <a:rPr lang="en-US" sz="2200" b="1" dirty="0" smtClean="0"/>
              <a:t>of PM10 concentrations </a:t>
            </a:r>
            <a:r>
              <a:rPr lang="en-US" sz="2200" dirty="0" smtClean="0"/>
              <a:t>in </a:t>
            </a:r>
            <a:r>
              <a:rPr lang="en-US" sz="2200" dirty="0"/>
              <a:t>accordance </a:t>
            </a:r>
            <a:r>
              <a:rPr lang="en-US" sz="2200" dirty="0" smtClean="0"/>
              <a:t>to </a:t>
            </a:r>
            <a:r>
              <a:rPr lang="en-US" sz="2200" dirty="0"/>
              <a:t>national or regional procedures over a one year period </a:t>
            </a:r>
            <a:endParaRPr lang="en-US" sz="2200" dirty="0" smtClean="0"/>
          </a:p>
          <a:p>
            <a:pPr marL="457200" indent="-457200">
              <a:buFont typeface="+mj-lt"/>
              <a:buAutoNum type="arabicPeriod"/>
            </a:pPr>
            <a:endParaRPr lang="en-US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/>
              <a:t>Calculate the </a:t>
            </a:r>
            <a:r>
              <a:rPr lang="en-US" sz="2200" b="1" dirty="0" smtClean="0"/>
              <a:t>average daily PM10 concentration</a:t>
            </a:r>
            <a:r>
              <a:rPr lang="en-US" sz="2200" dirty="0" smtClean="0"/>
              <a:t>, [</a:t>
            </a:r>
            <a:r>
              <a:rPr lang="el-GR" sz="2200" dirty="0" smtClean="0"/>
              <a:t>μ</a:t>
            </a:r>
            <a:r>
              <a:rPr lang="en-US" sz="2200" dirty="0"/>
              <a:t>g</a:t>
            </a:r>
            <a:r>
              <a:rPr lang="el-GR" sz="2200" dirty="0" smtClean="0"/>
              <a:t>/m</a:t>
            </a:r>
            <a:r>
              <a:rPr lang="el-GR" sz="2200" baseline="30000" dirty="0" smtClean="0"/>
              <a:t>3</a:t>
            </a:r>
            <a:r>
              <a:rPr lang="en-US" sz="2200" dirty="0" smtClean="0"/>
              <a:t>]</a:t>
            </a:r>
          </a:p>
          <a:p>
            <a:pPr marL="457200" indent="-457200">
              <a:buFont typeface="+mj-lt"/>
              <a:buAutoNum type="arabicPeriod"/>
            </a:pPr>
            <a:endParaRPr lang="en-US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/>
              <a:t>Calculate the total number of </a:t>
            </a:r>
            <a:r>
              <a:rPr lang="en-US" sz="2200" b="1" dirty="0" smtClean="0"/>
              <a:t>days within a year</a:t>
            </a:r>
            <a:r>
              <a:rPr lang="en-US" sz="2200" dirty="0" smtClean="0"/>
              <a:t>, that average daily PM10 concentration exceeds the daily limit* [days/year]</a:t>
            </a:r>
            <a:endParaRPr lang="en-US" sz="2200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  </a:t>
            </a:r>
            <a:endParaRPr lang="it-IT" u="sng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1266"/>
            <a:ext cx="9144000" cy="709613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E.1.2 – PARTICULATE MATTER (PM10) CONCENTRATION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12" y="5091141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900953" y="5090878"/>
            <a:ext cx="2172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* Daily limit </a:t>
            </a:r>
            <a:r>
              <a:rPr lang="el-GR" dirty="0"/>
              <a:t>50μ</a:t>
            </a:r>
            <a:r>
              <a:rPr lang="en-US" dirty="0"/>
              <a:t>g</a:t>
            </a:r>
            <a:r>
              <a:rPr lang="el-GR" dirty="0"/>
              <a:t>/m</a:t>
            </a:r>
            <a:r>
              <a:rPr lang="el-GR" baseline="30000" dirty="0"/>
              <a:t>3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3535" y="5027132"/>
            <a:ext cx="496824" cy="49682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935" y="5107169"/>
            <a:ext cx="1731993" cy="1144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7141824" y="5525794"/>
            <a:ext cx="14561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days/year</a:t>
            </a:r>
          </a:p>
        </p:txBody>
      </p:sp>
    </p:spTree>
    <p:extLst>
      <p:ext uri="{BB962C8B-B14F-4D97-AF65-F5344CB8AC3E}">
        <p14:creationId xmlns:p14="http://schemas.microsoft.com/office/powerpoint/2010/main" val="20279033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>
            <a:extLst>
              <a:ext uri="{FF2B5EF4-FFF2-40B4-BE49-F238E27FC236}">
                <a16:creationId xmlns:a16="http://schemas.microsoft.com/office/drawing/2014/main" id="{9FAF4040-6295-4A28-95A2-962B1623FD1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-10633"/>
            <a:ext cx="9144000" cy="731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E.1.2 – PARTICULATE MATTER (PM10) CONCENTRATION</a:t>
            </a:r>
            <a:endParaRPr lang="it-IT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87220" y="735875"/>
            <a:ext cx="8229600" cy="51442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387220" y="1164987"/>
            <a:ext cx="8756780" cy="4909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</a:pPr>
            <a:r>
              <a:rPr lang="en-US" b="1" dirty="0" smtClean="0"/>
              <a:t>ISO </a:t>
            </a:r>
            <a:r>
              <a:rPr lang="en-US" b="1" dirty="0"/>
              <a:t>37120</a:t>
            </a:r>
            <a:r>
              <a:rPr lang="en-US" dirty="0"/>
              <a:t>, Second edition 2018-07, “Sustainable cities and communities — Indicators for city services and quality of life”</a:t>
            </a:r>
          </a:p>
          <a:p>
            <a:pPr marL="457200" lvl="0" indent="-457200"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/>
              <a:t>DIRECTIVE 2008/50/EC</a:t>
            </a:r>
            <a:r>
              <a:rPr lang="en-US" dirty="0"/>
              <a:t> OF THE EUROPEAN PARLIAMENT AND OF THE </a:t>
            </a:r>
            <a:r>
              <a:rPr lang="en-US" dirty="0" smtClean="0"/>
              <a:t>COUNCIL of </a:t>
            </a:r>
            <a:r>
              <a:rPr lang="en-US" dirty="0"/>
              <a:t>21 May </a:t>
            </a:r>
            <a:r>
              <a:rPr lang="en-US" dirty="0" smtClean="0"/>
              <a:t>2008 on </a:t>
            </a:r>
            <a:r>
              <a:rPr lang="en-US" dirty="0"/>
              <a:t>ambient air quality and cleaner air for </a:t>
            </a:r>
            <a:r>
              <a:rPr lang="en-US" dirty="0" smtClean="0"/>
              <a:t>Europe,  http</a:t>
            </a:r>
            <a:r>
              <a:rPr lang="en-US" dirty="0"/>
              <a:t>://data.europa.eu/eli/dir/2008/50/oj</a:t>
            </a:r>
            <a:r>
              <a:rPr lang="el-GR" dirty="0"/>
              <a:t> </a:t>
            </a:r>
            <a:endParaRPr lang="en-US" dirty="0"/>
          </a:p>
          <a:p>
            <a:pPr marL="457200" lvl="0" indent="-457200"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/>
              <a:t>DIRECTIVE (EU) </a:t>
            </a:r>
            <a:r>
              <a:rPr lang="en-US" b="1" dirty="0" smtClean="0"/>
              <a:t>2015/1480 </a:t>
            </a:r>
            <a:r>
              <a:rPr lang="en-US" dirty="0" smtClean="0"/>
              <a:t>of </a:t>
            </a:r>
            <a:r>
              <a:rPr lang="en-US" dirty="0"/>
              <a:t>28 August </a:t>
            </a:r>
            <a:r>
              <a:rPr lang="en-US" dirty="0" smtClean="0"/>
              <a:t>2015, amending </a:t>
            </a:r>
            <a:r>
              <a:rPr lang="en-US" dirty="0"/>
              <a:t>several annexes to Directives 2004/107/EC and 2008/50/EC of the European </a:t>
            </a:r>
            <a:r>
              <a:rPr lang="en-US" dirty="0" smtClean="0"/>
              <a:t>Parliament and </a:t>
            </a:r>
            <a:r>
              <a:rPr lang="en-US" dirty="0"/>
              <a:t>of the Council laying down the rules concerning reference methods, data validation </a:t>
            </a:r>
            <a:r>
              <a:rPr lang="en-US" dirty="0" smtClean="0"/>
              <a:t>and location </a:t>
            </a:r>
            <a:r>
              <a:rPr lang="en-US" dirty="0"/>
              <a:t>of sampling points for the assessment of ambient air quality</a:t>
            </a:r>
            <a:r>
              <a:rPr lang="el-GR" dirty="0" smtClean="0"/>
              <a:t> </a:t>
            </a:r>
            <a:r>
              <a:rPr lang="en-GB" u="sng" dirty="0"/>
              <a:t>http://</a:t>
            </a:r>
            <a:r>
              <a:rPr lang="en-GB" u="sng" dirty="0" smtClean="0"/>
              <a:t>data.europa.eu/eli/dir/2015/1480/oj</a:t>
            </a:r>
          </a:p>
          <a:p>
            <a:pPr marL="457200" lvl="0" indent="-457200">
              <a:spcBef>
                <a:spcPts val="0"/>
              </a:spcBef>
              <a:spcAft>
                <a:spcPts val="600"/>
              </a:spcAft>
              <a:buNone/>
            </a:pPr>
            <a:r>
              <a:rPr lang="en-GB" b="1" dirty="0"/>
              <a:t>UNECE</a:t>
            </a:r>
            <a:r>
              <a:rPr lang="en-GB" dirty="0"/>
              <a:t> - Collection Methodology for Key Performance Indicators for Smart Sustainable Cities</a:t>
            </a:r>
            <a:endParaRPr lang="en-GB" u="sng" dirty="0" smtClean="0"/>
          </a:p>
          <a:p>
            <a:pPr marL="457200" lvl="0" indent="-457200"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 smtClean="0"/>
              <a:t>Air </a:t>
            </a:r>
            <a:r>
              <a:rPr lang="en-US" b="1" dirty="0"/>
              <a:t>quality in Europe</a:t>
            </a:r>
            <a:r>
              <a:rPr lang="en-US" dirty="0"/>
              <a:t> — 2018 report, </a:t>
            </a:r>
            <a:r>
              <a:rPr lang="en-US" dirty="0" smtClean="0"/>
              <a:t>European </a:t>
            </a:r>
            <a:r>
              <a:rPr lang="en-US" dirty="0"/>
              <a:t>Environment Agency. https://www.eea.europa.eu/publications/air-quality-in-europe-2018 </a:t>
            </a:r>
          </a:p>
          <a:p>
            <a:pPr marL="457200" lvl="0" indent="-457200">
              <a:spcBef>
                <a:spcPts val="0"/>
              </a:spcBef>
              <a:spcAft>
                <a:spcPts val="600"/>
              </a:spcAft>
              <a:buNone/>
            </a:pPr>
            <a:r>
              <a:rPr lang="it-IT" b="1" dirty="0" smtClean="0"/>
              <a:t>Air </a:t>
            </a:r>
            <a:r>
              <a:rPr lang="it-IT" b="1" dirty="0"/>
              <a:t>quality guidelines </a:t>
            </a:r>
            <a:r>
              <a:rPr lang="it-IT" dirty="0"/>
              <a:t>- global update 2005, </a:t>
            </a:r>
            <a:r>
              <a:rPr lang="el-GR" dirty="0"/>
              <a:t>Παγκόσμιος Οργανισμός Υγείας (ΠΟΥ) – </a:t>
            </a:r>
            <a:r>
              <a:rPr lang="en-US" dirty="0"/>
              <a:t>(</a:t>
            </a:r>
            <a:r>
              <a:rPr lang="el-GR" dirty="0"/>
              <a:t>WHO</a:t>
            </a:r>
            <a:r>
              <a:rPr lang="en-US" dirty="0"/>
              <a:t>)</a:t>
            </a:r>
            <a:r>
              <a:rPr lang="el-GR" dirty="0"/>
              <a:t>, </a:t>
            </a:r>
            <a:r>
              <a:rPr lang="it-IT" dirty="0"/>
              <a:t>World Health Organization. https://www.who.int/phe/health_topics/outdoorair/outdoorair_aqg/en</a:t>
            </a:r>
            <a:r>
              <a:rPr lang="it-IT" dirty="0" smtClean="0"/>
              <a:t>/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596011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14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E.1.2 – PARTICULATE MATTER (PM10) CONCENTRATION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878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15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3"/>
            <a:ext cx="8234039" cy="2273794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200" dirty="0" smtClean="0">
                <a:cs typeface="Calibri" panose="020F0502020204030204" pitchFamily="34" charset="0"/>
              </a:rPr>
              <a:t>In an existing neighborhood, measurements of PM10 concentration were collected over a year. </a:t>
            </a:r>
          </a:p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endParaRPr lang="en-US" sz="2200" dirty="0" smtClean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i="1" dirty="0" smtClean="0">
                <a:cs typeface="Calibri" panose="020F0502020204030204" pitchFamily="34" charset="0"/>
              </a:rPr>
              <a:t>Available data</a:t>
            </a:r>
            <a:r>
              <a:rPr lang="en-US" sz="2000" i="1" dirty="0">
                <a:cs typeface="Calibri" panose="020F0502020204030204" pitchFamily="34" charset="0"/>
              </a:rPr>
              <a:t>: </a:t>
            </a:r>
            <a:r>
              <a:rPr lang="en-US" sz="2000" dirty="0">
                <a:cs typeface="Calibri" panose="020F0502020204030204" pitchFamily="34" charset="0"/>
              </a:rPr>
              <a:t>The </a:t>
            </a:r>
            <a:r>
              <a:rPr lang="en-US" sz="2000" b="1" dirty="0" smtClean="0">
                <a:cs typeface="Calibri" panose="020F0502020204030204" pitchFamily="34" charset="0"/>
              </a:rPr>
              <a:t>hourly values of PM10 concentration </a:t>
            </a:r>
            <a:r>
              <a:rPr lang="en-US" sz="2000" dirty="0">
                <a:cs typeface="Calibri" panose="020F0502020204030204" pitchFamily="34" charset="0"/>
              </a:rPr>
              <a:t>over a one year period</a:t>
            </a:r>
            <a:r>
              <a:rPr lang="en-US" sz="2000" b="1" dirty="0">
                <a:cs typeface="Calibri" panose="020F0502020204030204" pitchFamily="34" charset="0"/>
              </a:rPr>
              <a:t> </a:t>
            </a:r>
            <a:r>
              <a:rPr lang="en-US" sz="2000" dirty="0" smtClean="0">
                <a:cs typeface="Calibri" panose="020F0502020204030204" pitchFamily="34" charset="0"/>
              </a:rPr>
              <a:t>in </a:t>
            </a:r>
            <a:r>
              <a:rPr lang="en-US" sz="2000" dirty="0">
                <a:cs typeface="Calibri" panose="020F0502020204030204" pitchFamily="34" charset="0"/>
              </a:rPr>
              <a:t>the </a:t>
            </a:r>
            <a:r>
              <a:rPr lang="en-US" sz="2000" dirty="0" smtClean="0">
                <a:cs typeface="Calibri" panose="020F0502020204030204" pitchFamily="34" charset="0"/>
              </a:rPr>
              <a:t>neighborhood    </a:t>
            </a:r>
            <a:endParaRPr lang="en-US" sz="2000" dirty="0">
              <a:cs typeface="Calibri" panose="020F0502020204030204" pitchFamily="34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E.1.2 – PARTICULATE MATTER (PM10) CONCENTRATION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40512" y="3803527"/>
            <a:ext cx="8514080" cy="1145373"/>
            <a:chOff x="340512" y="3584452"/>
            <a:chExt cx="8514080" cy="1145373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Calculate the </a:t>
              </a:r>
              <a:r>
                <a:rPr lang="en-US" sz="2000" b="1" dirty="0" smtClean="0"/>
                <a:t>annual number </a:t>
              </a:r>
              <a:r>
                <a:rPr lang="en-US" sz="2000" b="1" dirty="0"/>
                <a:t>of days </a:t>
              </a:r>
              <a:r>
                <a:rPr lang="en-US" sz="2000" b="1" dirty="0" smtClean="0"/>
                <a:t>year </a:t>
              </a:r>
              <a:r>
                <a:rPr lang="en-US" sz="2000" b="1" dirty="0"/>
                <a:t>that PM10 concentration </a:t>
              </a:r>
              <a:r>
                <a:rPr lang="en-US" sz="2000" b="1" dirty="0" smtClean="0"/>
                <a:t>   	exceeds </a:t>
              </a:r>
              <a:r>
                <a:rPr lang="en-US" sz="2000" b="1" dirty="0"/>
                <a:t>the daily limit </a:t>
              </a:r>
              <a:r>
                <a:rPr lang="en-US" sz="2000" b="1" dirty="0" smtClean="0"/>
                <a:t>	</a:t>
              </a:r>
              <a:r>
                <a:rPr lang="en-US" sz="2000" dirty="0" smtClean="0"/>
                <a:t>.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024442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16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0633"/>
            <a:ext cx="9144000" cy="709613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E.1.2 – PARTICULATE MATTER (PM10) CONCENTRATION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cs typeface="Calibri" panose="020F0502020204030204" pitchFamily="34" charset="0"/>
              </a:rPr>
              <a:t>Available data</a:t>
            </a:r>
            <a:endParaRPr lang="el-GR" sz="2400" dirty="0"/>
          </a:p>
        </p:txBody>
      </p:sp>
      <p:sp>
        <p:nvSpPr>
          <p:cNvPr id="22" name="Rectangle 21"/>
          <p:cNvSpPr/>
          <p:nvPr/>
        </p:nvSpPr>
        <p:spPr>
          <a:xfrm>
            <a:off x="8077200" y="830569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1</a:t>
            </a:r>
            <a:endParaRPr lang="el-GR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24" y="1463296"/>
            <a:ext cx="7352413" cy="4615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10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17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E.1.2 – PARTICULATE MATTER (PM10) CONCENTRATION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2</a:t>
            </a:r>
            <a:endParaRPr lang="el-GR" sz="2400" dirty="0"/>
          </a:p>
        </p:txBody>
      </p:sp>
      <p:sp>
        <p:nvSpPr>
          <p:cNvPr id="2" name="Rectangle 1"/>
          <p:cNvSpPr/>
          <p:nvPr/>
        </p:nvSpPr>
        <p:spPr>
          <a:xfrm>
            <a:off x="324435" y="947047"/>
            <a:ext cx="7999634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cs typeface="Calibri" panose="020F0502020204030204" pitchFamily="34" charset="0"/>
              </a:rPr>
              <a:t>Calculate the </a:t>
            </a:r>
            <a:r>
              <a:rPr lang="en-US" sz="2000" b="1" dirty="0"/>
              <a:t>average daily PM10 </a:t>
            </a:r>
            <a:r>
              <a:rPr lang="en-US" sz="2000" b="1" dirty="0" smtClean="0"/>
              <a:t>concentration</a:t>
            </a:r>
            <a:r>
              <a:rPr lang="en-US" sz="2000" dirty="0" smtClean="0"/>
              <a:t>, for each day of the year</a:t>
            </a:r>
            <a:endParaRPr lang="en-US" sz="2000" dirty="0">
              <a:cs typeface="Calibri" panose="020F0502020204030204" pitchFamily="34" charset="0"/>
            </a:endParaRPr>
          </a:p>
          <a:p>
            <a:pPr marL="457200" lvl="0" indent="-457200">
              <a:buFont typeface="+mj-lt"/>
              <a:buAutoNum type="arabicPeriod" startAt="2"/>
            </a:pPr>
            <a:endParaRPr lang="en-US" sz="2000" dirty="0"/>
          </a:p>
          <a:p>
            <a:endParaRPr lang="en-US" sz="2000" b="1" dirty="0">
              <a:cs typeface="Calibri" panose="020F050202020403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044014" y="4535081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3</a:t>
            </a:r>
            <a:endParaRPr lang="el-GR" sz="2400" dirty="0"/>
          </a:p>
        </p:txBody>
      </p:sp>
      <p:sp>
        <p:nvSpPr>
          <p:cNvPr id="6" name="Rectangle 5"/>
          <p:cNvSpPr/>
          <p:nvPr/>
        </p:nvSpPr>
        <p:spPr>
          <a:xfrm>
            <a:off x="324435" y="4625862"/>
            <a:ext cx="80334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/>
              <a:t>Calculate the annual </a:t>
            </a:r>
            <a:r>
              <a:rPr lang="en-US" sz="2000" b="1" dirty="0" smtClean="0"/>
              <a:t>number </a:t>
            </a:r>
            <a:r>
              <a:rPr lang="en-US" sz="2000" b="1" dirty="0"/>
              <a:t>of </a:t>
            </a:r>
            <a:r>
              <a:rPr lang="en-US" sz="2000" b="1" dirty="0" smtClean="0"/>
              <a:t>days, with </a:t>
            </a:r>
            <a:r>
              <a:rPr lang="en-US" sz="2000" b="1" dirty="0"/>
              <a:t>average daily PM10  concentration </a:t>
            </a:r>
            <a:r>
              <a:rPr lang="en-US" sz="2000" b="1" dirty="0" smtClean="0"/>
              <a:t>over </a:t>
            </a:r>
            <a:r>
              <a:rPr lang="en-US" sz="2000" b="1" dirty="0"/>
              <a:t>the limit of 50μg/m</a:t>
            </a:r>
            <a:r>
              <a:rPr lang="en-US" sz="2000" b="1" baseline="30000" dirty="0"/>
              <a:t>3</a:t>
            </a:r>
            <a:endParaRPr lang="el-GR" sz="2000" baseline="30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4769" y="1608766"/>
            <a:ext cx="5154461" cy="2704895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 flipV="1">
            <a:off x="2313830" y="3466769"/>
            <a:ext cx="4835400" cy="3975"/>
          </a:xfrm>
          <a:prstGeom prst="line">
            <a:avLst/>
          </a:prstGeom>
          <a:ln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501" y="4975380"/>
            <a:ext cx="1746973" cy="1154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4547501" y="5306306"/>
            <a:ext cx="1828799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42 days/y</a:t>
            </a:r>
            <a:endParaRPr lang="en-US" sz="2800" b="1" u="sng" baseline="3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967723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n-US" b="1" dirty="0">
                <a:cs typeface="Calibri" panose="020F0502020204030204" pitchFamily="34" charset="0"/>
              </a:rPr>
              <a:t>EXERCISE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1265"/>
            <a:ext cx="9144000" cy="709613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E.1.2 – PARTICULATE MATTER (PM10) CONCENTRATION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4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4580"/>
            <a:ext cx="2133600" cy="29342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5237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19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74661" y="1009204"/>
            <a:ext cx="8894911" cy="1050415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The number of days exceeding the average daily EU threshold of 50µg/m³ for PM10 concentration, in a specific neighborhood, is presented in the following figure. </a:t>
            </a:r>
            <a:endParaRPr lang="en-US" sz="2000" i="1" dirty="0" smtClean="0"/>
          </a:p>
          <a:p>
            <a:pPr marL="0" indent="0">
              <a:buNone/>
            </a:pPr>
            <a:endParaRPr lang="en-US" sz="2000" i="1" dirty="0" smtClean="0"/>
          </a:p>
          <a:p>
            <a:pPr marL="0" indent="0" algn="ctr">
              <a:buNone/>
            </a:pPr>
            <a:endParaRPr lang="en-US" sz="2000" i="1" dirty="0"/>
          </a:p>
          <a:p>
            <a:pPr marL="0" indent="0" algn="ctr">
              <a:buNone/>
            </a:pPr>
            <a:endParaRPr lang="en-US" sz="2000" i="1" dirty="0" smtClean="0"/>
          </a:p>
          <a:p>
            <a:pPr marL="0" indent="0" algn="ctr">
              <a:buNone/>
            </a:pPr>
            <a:endParaRPr lang="en-US" sz="2000" i="1" dirty="0"/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E.1.2 – PARTICULATE MATTER (PM10) CONCENTRATION</a:t>
            </a:r>
            <a:endParaRPr lang="it-IT" sz="2800" b="1" dirty="0">
              <a:solidFill>
                <a:srgbClr val="00B05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14960" y="4495164"/>
            <a:ext cx="8514080" cy="1145373"/>
            <a:chOff x="340512" y="3584452"/>
            <a:chExt cx="8514080" cy="1145373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</a:t>
              </a:r>
              <a:r>
                <a:rPr lang="en-US" sz="2000" b="1" dirty="0" smtClean="0"/>
                <a:t>Calculate </a:t>
              </a:r>
              <a:r>
                <a:rPr lang="en-US" sz="2000" b="1" dirty="0"/>
                <a:t>the annual number of days year that PM10 concentration    	exceeds the daily limit </a:t>
              </a:r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7016098"/>
              </p:ext>
            </p:extLst>
          </p:nvPr>
        </p:nvGraphicFramePr>
        <p:xfrm>
          <a:off x="2608848" y="1757856"/>
          <a:ext cx="3920349" cy="26201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Bitmap Image" r:id="rId4" imgW="2508120" imgH="1676520" progId="PBrush">
                  <p:embed/>
                </p:oleObj>
              </mc:Choice>
              <mc:Fallback>
                <p:oleObj name="Bitmap Image" r:id="rId4" imgW="2508120" imgH="1676520" progId="PBrus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608848" y="1757856"/>
                        <a:ext cx="3920349" cy="26201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2938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674401"/>
              </p:ext>
            </p:extLst>
          </p:nvPr>
        </p:nvGraphicFramePr>
        <p:xfrm>
          <a:off x="487326" y="1504863"/>
          <a:ext cx="8169348" cy="17424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fr-FR" sz="2800" b="1" i="0" dirty="0" smtClean="0"/>
                        <a:t>E.1.2 – PARTICULATE MATTER (PM10) CONCENTRATION</a:t>
                      </a:r>
                      <a:endParaRPr lang="el-GR" sz="2800" b="1" i="0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ISSUE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CATEGORY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E. Environmental Quality 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E.1. Air Quality</a:t>
                      </a:r>
                      <a:endParaRPr lang="el-G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E.1.2 – PARTICULATE MATTER (PM10) CONCENTRATION</a:t>
            </a:r>
            <a:endParaRPr lang="it-IT" b="1" dirty="0">
              <a:solidFill>
                <a:srgbClr val="00B050"/>
              </a:solidFill>
            </a:endParaRPr>
          </a:p>
        </p:txBody>
      </p:sp>
      <p:sp>
        <p:nvSpPr>
          <p:cNvPr id="7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123" y="3337214"/>
            <a:ext cx="6000750" cy="27051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7638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 – Air Pollution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400" b="1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t-IT" sz="1000" dirty="0"/>
          </a:p>
        </p:txBody>
      </p:sp>
      <p:pic>
        <p:nvPicPr>
          <p:cNvPr id="21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457200" y="1586081"/>
            <a:ext cx="84382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Open Sans"/>
              </a:rPr>
              <a:t>Air pollution is one of the greatest environmental risk to health. </a:t>
            </a:r>
            <a:endParaRPr lang="en-US" i="0" dirty="0">
              <a:effectLst/>
              <a:latin typeface="Open Sans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0538" y="2463664"/>
            <a:ext cx="4589478" cy="3482175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6420052" y="5510946"/>
            <a:ext cx="272394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dirty="0">
                <a:solidFill>
                  <a:srgbClr val="58585A"/>
                </a:solidFill>
              </a:rPr>
              <a:t>Source:</a:t>
            </a:r>
            <a:r>
              <a:rPr lang="en-US" sz="1000" dirty="0">
                <a:solidFill>
                  <a:srgbClr val="58585A"/>
                </a:solidFill>
              </a:rPr>
              <a:t> WHO, “Public Health and Environment (PHE): ambient air pollution DALYs attributable to ambient air pollution”, 2012</a:t>
            </a:r>
            <a:endParaRPr lang="el-GR" sz="1000" dirty="0"/>
          </a:p>
        </p:txBody>
      </p:sp>
      <p:sp>
        <p:nvSpPr>
          <p:cNvPr id="25" name="Rectangle 24"/>
          <p:cNvSpPr/>
          <p:nvPr/>
        </p:nvSpPr>
        <p:spPr>
          <a:xfrm>
            <a:off x="530913" y="2049578"/>
            <a:ext cx="77936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Lost years of healthy life from ambient air pollution per hundred inhabitants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813095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  - </a:t>
            </a:r>
            <a:r>
              <a:rPr lang="en-US" sz="2400" b="1" u="sng" dirty="0" smtClean="0"/>
              <a:t>Sources </a:t>
            </a:r>
            <a:r>
              <a:rPr lang="en-US" sz="2400" b="1" u="sng" dirty="0"/>
              <a:t>of air pollutants in the EU</a:t>
            </a: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400" b="1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t-IT" sz="1000" dirty="0"/>
          </a:p>
        </p:txBody>
      </p:sp>
      <p:pic>
        <p:nvPicPr>
          <p:cNvPr id="21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1906480" y="4621395"/>
            <a:ext cx="53310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dirty="0">
                <a:solidFill>
                  <a:srgbClr val="58585A"/>
                </a:solidFill>
              </a:rPr>
              <a:t>Source:</a:t>
            </a:r>
            <a:r>
              <a:rPr lang="en-US" sz="1000" dirty="0">
                <a:solidFill>
                  <a:srgbClr val="58585A"/>
                </a:solidFill>
              </a:rPr>
              <a:t> EEA, “Air quality in Europe — 2017 report”, 2017, p. 22</a:t>
            </a:r>
            <a:endParaRPr lang="el-GR" sz="1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1246" y="1770291"/>
            <a:ext cx="5154202" cy="2847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990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5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400" b="1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t-IT" sz="1000" dirty="0"/>
          </a:p>
        </p:txBody>
      </p:sp>
      <p:pic>
        <p:nvPicPr>
          <p:cNvPr id="21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61991" y="1512821"/>
            <a:ext cx="85742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/>
              <a:t>Particulate matter (PM) consists of a complex mixture of solid and liquid particles of organic and inorganic substances suspended in the air, sulfate, nitrates, ammonia, sodium chloride, black carbon, mineral dust and </a:t>
            </a:r>
            <a:r>
              <a:rPr lang="en-US" dirty="0" smtClean="0"/>
              <a:t>water.</a:t>
            </a:r>
          </a:p>
          <a:p>
            <a:pPr>
              <a:lnSpc>
                <a:spcPct val="80000"/>
              </a:lnSpc>
            </a:pPr>
            <a:r>
              <a:rPr lang="en-US" dirty="0"/>
              <a:t> </a:t>
            </a: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PM </a:t>
            </a:r>
            <a:r>
              <a:rPr lang="en-US" dirty="0"/>
              <a:t>affects more people than any other pollutant. </a:t>
            </a:r>
            <a:endParaRPr lang="en-US" sz="105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3991" y="2654502"/>
            <a:ext cx="3865199" cy="2395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261991" y="2745654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PM classification based on their size,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b="1" dirty="0"/>
              <a:t>Coarse particulate matter (PM</a:t>
            </a:r>
            <a:r>
              <a:rPr lang="en-US" b="1" baseline="-25000" dirty="0"/>
              <a:t>10</a:t>
            </a:r>
            <a:r>
              <a:rPr lang="en-US" b="1" dirty="0"/>
              <a:t>), </a:t>
            </a:r>
            <a:r>
              <a:rPr lang="en-US" dirty="0"/>
              <a:t>with a diameter of 10 microns or less (can penetrate and lodge deep inside the </a:t>
            </a:r>
            <a:r>
              <a:rPr lang="en-US" dirty="0" smtClean="0"/>
              <a:t>lungs)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12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b="1" dirty="0" smtClean="0"/>
              <a:t>Fine </a:t>
            </a:r>
            <a:r>
              <a:rPr lang="en-US" b="1" dirty="0"/>
              <a:t>particulate matter (PM</a:t>
            </a:r>
            <a:r>
              <a:rPr lang="en-US" b="1" baseline="-25000" dirty="0"/>
              <a:t>2.5</a:t>
            </a:r>
            <a:r>
              <a:rPr lang="en-US" b="1" dirty="0" smtClean="0"/>
              <a:t>), </a:t>
            </a:r>
            <a:r>
              <a:rPr lang="en-US" dirty="0"/>
              <a:t>with a diameter of 2.5 microns or </a:t>
            </a:r>
            <a:r>
              <a:rPr lang="en-US" dirty="0" smtClean="0"/>
              <a:t>less (</a:t>
            </a:r>
            <a:r>
              <a:rPr lang="en-US" dirty="0"/>
              <a:t>can penetrate the lung barrier and enter the blood </a:t>
            </a:r>
            <a:r>
              <a:rPr lang="en-US" dirty="0" smtClean="0"/>
              <a:t>system)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55280" y="5395194"/>
            <a:ext cx="87436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Air quality measurements are typically reported in terms of daily or annual mean concentrations of PM10 particles per cubic meter of air volume (m</a:t>
            </a:r>
            <a:r>
              <a:rPr lang="en-US" b="1" baseline="30000" dirty="0"/>
              <a:t>3</a:t>
            </a:r>
            <a:r>
              <a:rPr lang="en-US" b="1" dirty="0"/>
              <a:t>). </a:t>
            </a:r>
            <a:endParaRPr lang="el-GR" b="1" dirty="0"/>
          </a:p>
        </p:txBody>
      </p:sp>
      <p:sp>
        <p:nvSpPr>
          <p:cNvPr id="6" name="Rectangle 5"/>
          <p:cNvSpPr/>
          <p:nvPr/>
        </p:nvSpPr>
        <p:spPr>
          <a:xfrm>
            <a:off x="4727126" y="5048626"/>
            <a:ext cx="39596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Source</a:t>
            </a:r>
            <a:r>
              <a:rPr lang="en-US" sz="1000" dirty="0"/>
              <a:t>: European Court of </a:t>
            </a:r>
            <a:r>
              <a:rPr lang="en-US" sz="1000" dirty="0" smtClean="0"/>
              <a:t>Auditors - </a:t>
            </a:r>
            <a:r>
              <a:rPr lang="en-GB" sz="1000" dirty="0" smtClean="0"/>
              <a:t>Special </a:t>
            </a:r>
            <a:r>
              <a:rPr lang="en-GB" sz="1000" dirty="0"/>
              <a:t>Report Air pollution</a:t>
            </a:r>
            <a:r>
              <a:rPr lang="en-GB" sz="1000" dirty="0" smtClean="0"/>
              <a:t>: Our </a:t>
            </a:r>
            <a:r>
              <a:rPr lang="en-GB" sz="1000" dirty="0"/>
              <a:t>health still </a:t>
            </a:r>
            <a:r>
              <a:rPr lang="en-GB" sz="1000" dirty="0" smtClean="0"/>
              <a:t>insufficiently protected </a:t>
            </a:r>
            <a:r>
              <a:rPr lang="en-GB" sz="1000" dirty="0"/>
              <a:t>(23/2018</a:t>
            </a:r>
            <a:r>
              <a:rPr lang="en-GB" sz="1000" dirty="0" smtClean="0"/>
              <a:t>)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263994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6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400" b="1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t-IT" sz="1000" dirty="0"/>
          </a:p>
        </p:txBody>
      </p:sp>
      <p:pic>
        <p:nvPicPr>
          <p:cNvPr id="21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3465576" y="5599797"/>
            <a:ext cx="53706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dirty="0">
                <a:solidFill>
                  <a:srgbClr val="58585A"/>
                </a:solidFill>
              </a:rPr>
              <a:t>Source:</a:t>
            </a:r>
            <a:r>
              <a:rPr lang="en-US" sz="1000" dirty="0">
                <a:solidFill>
                  <a:srgbClr val="58585A"/>
                </a:solidFill>
              </a:rPr>
              <a:t> https://cdn.who.int/media/docs/default-source/air-pollution-documents/air-quality-and-health/who-air-quality-database-2021_final.pdf?sfvrsn=2371d57c_5</a:t>
            </a:r>
            <a:endParaRPr lang="el-GR" sz="1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6643" y="2439676"/>
            <a:ext cx="5715412" cy="31619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2898944" y="1036320"/>
            <a:ext cx="3469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PM10 </a:t>
            </a:r>
            <a:r>
              <a:rPr lang="en-US" dirty="0" smtClean="0"/>
              <a:t>concentrations (2010–2019)</a:t>
            </a:r>
            <a:endParaRPr lang="el-GR" dirty="0"/>
          </a:p>
        </p:txBody>
      </p:sp>
      <p:sp>
        <p:nvSpPr>
          <p:cNvPr id="9" name="Rectangle 8"/>
          <p:cNvSpPr/>
          <p:nvPr/>
        </p:nvSpPr>
        <p:spPr>
          <a:xfrm>
            <a:off x="371474" y="1464601"/>
            <a:ext cx="84296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coverage of ground measurements of PM2.5 and PM10 is still not homogeneous around the globe. More ground measurements are generally found in high- and middle-income countries, in China, Europe, India and North America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506118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3819"/>
            <a:ext cx="2133600" cy="29418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7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777009"/>
            <a:ext cx="8229600" cy="4995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GENERAL INFORMATION  - </a:t>
            </a:r>
            <a:r>
              <a:rPr lang="it-IT" sz="2400" u="sng" dirty="0" smtClean="0"/>
              <a:t>WHO </a:t>
            </a:r>
            <a:r>
              <a:rPr lang="it-IT" sz="2400" u="sng" dirty="0"/>
              <a:t>Air Quality Guidelines</a:t>
            </a:r>
          </a:p>
        </p:txBody>
      </p:sp>
      <p:sp>
        <p:nvSpPr>
          <p:cNvPr id="16" name="Title 3"/>
          <p:cNvSpPr txBox="1">
            <a:spLocks/>
          </p:cNvSpPr>
          <p:nvPr/>
        </p:nvSpPr>
        <p:spPr>
          <a:xfrm>
            <a:off x="0" y="17253"/>
            <a:ext cx="9144000" cy="731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E.1.2 – PARTICULATE MATTER (PM10) CONCENTRATION</a:t>
            </a:r>
            <a:endParaRPr lang="el-GR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878" y="1538901"/>
            <a:ext cx="3871296" cy="188992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25255" y="4154753"/>
            <a:ext cx="5053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AQG level: Air </a:t>
            </a:r>
            <a:r>
              <a:rPr lang="en-US" sz="1200" dirty="0"/>
              <a:t>Quality </a:t>
            </a:r>
            <a:r>
              <a:rPr lang="en-US" sz="1200" dirty="0" smtClean="0"/>
              <a:t>Guidelines Level</a:t>
            </a:r>
            <a:endParaRPr lang="en-US" sz="1200" dirty="0"/>
          </a:p>
          <a:p>
            <a:r>
              <a:rPr lang="en-US" sz="1200" dirty="0" smtClean="0"/>
              <a:t>Interim </a:t>
            </a:r>
            <a:r>
              <a:rPr lang="en-US" sz="1200" dirty="0"/>
              <a:t>targets are proposed as incremental steps in a progressive reduction of</a:t>
            </a:r>
          </a:p>
          <a:p>
            <a:r>
              <a:rPr lang="en-US" sz="1200" dirty="0"/>
              <a:t>air pollution and are intended for use in areas where pollution is high.</a:t>
            </a:r>
            <a:endParaRPr lang="el-GR" sz="1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3" y="4154753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35799" t="29795" r="21345" b="29869"/>
          <a:stretch/>
        </p:blipFill>
        <p:spPr>
          <a:xfrm>
            <a:off x="4310743" y="1538901"/>
            <a:ext cx="3918857" cy="207469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46743" y="5019080"/>
            <a:ext cx="832095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Source: </a:t>
            </a:r>
            <a:r>
              <a:rPr lang="el-GR" sz="1000" dirty="0" smtClean="0"/>
              <a:t>https</a:t>
            </a:r>
            <a:r>
              <a:rPr lang="el-GR" sz="1000" dirty="0"/>
              <a:t>://apps.who.int/iris/bitstream/handle/10665/345329/9789240034228-eng.pdf</a:t>
            </a:r>
          </a:p>
        </p:txBody>
      </p:sp>
    </p:spTree>
    <p:extLst>
      <p:ext uri="{BB962C8B-B14F-4D97-AF65-F5344CB8AC3E}">
        <p14:creationId xmlns:p14="http://schemas.microsoft.com/office/powerpoint/2010/main" val="8064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9849"/>
            <a:ext cx="2133600" cy="28815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0" y="0"/>
            <a:ext cx="9144000" cy="731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E.1.2 – PARTICULATE MATTER (PM10) CONCENTRATION</a:t>
            </a:r>
            <a:endParaRPr lang="el-GR" sz="2800" dirty="0"/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777009"/>
            <a:ext cx="8229600" cy="4995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GENERAL INFORMATION</a:t>
            </a:r>
            <a:endParaRPr lang="it-IT" sz="1000" dirty="0"/>
          </a:p>
        </p:txBody>
      </p:sp>
      <p:sp>
        <p:nvSpPr>
          <p:cNvPr id="28" name="Rectangle 27"/>
          <p:cNvSpPr/>
          <p:nvPr/>
        </p:nvSpPr>
        <p:spPr>
          <a:xfrm>
            <a:off x="5436177" y="5055885"/>
            <a:ext cx="33729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 smtClean="0"/>
              <a:t>Source: </a:t>
            </a:r>
            <a:r>
              <a:rPr lang="en-US" sz="1000" dirty="0"/>
              <a:t>https://environment.ec.europa.eu/topics/air/air-quality_en#law</a:t>
            </a:r>
          </a:p>
        </p:txBody>
      </p:sp>
      <p:sp>
        <p:nvSpPr>
          <p:cNvPr id="4" name="Rectangle 3"/>
          <p:cNvSpPr/>
          <p:nvPr/>
        </p:nvSpPr>
        <p:spPr>
          <a:xfrm>
            <a:off x="185435" y="129211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EU air quality standards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85435" y="4700097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/>
              <a:t>Source: </a:t>
            </a:r>
            <a:r>
              <a:rPr lang="en-US" sz="1000" dirty="0" smtClean="0"/>
              <a:t>https</a:t>
            </a:r>
            <a:r>
              <a:rPr lang="en-US" sz="1000" dirty="0"/>
              <a:t>://</a:t>
            </a:r>
            <a:r>
              <a:rPr lang="en-US" sz="1000" dirty="0" smtClean="0"/>
              <a:t>environment.ec.europa.eu/topics/air/air-quality/eu-air-quality-standards_en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435" y="1855208"/>
            <a:ext cx="5030176" cy="284488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177" y="1855208"/>
            <a:ext cx="3475021" cy="3200677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5436177" y="1292117"/>
            <a:ext cx="2409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404040"/>
                </a:solidFill>
              </a:rPr>
              <a:t>Air </a:t>
            </a:r>
            <a:r>
              <a:rPr lang="en-US" b="1" dirty="0" smtClean="0">
                <a:solidFill>
                  <a:srgbClr val="404040"/>
                </a:solidFill>
              </a:rPr>
              <a:t>Quality - Legislation</a:t>
            </a:r>
            <a:endParaRPr lang="en-US" b="1" dirty="0">
              <a:solidFill>
                <a:srgbClr val="404040"/>
              </a:solidFill>
              <a:effectLst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85435" y="4015409"/>
            <a:ext cx="4497883" cy="684688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29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INDICATOR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E.1.2 – PARTICULATE MATTER (PM10) CONCENTRATION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graphicFrame>
        <p:nvGraphicFramePr>
          <p:cNvPr id="7" name="Tabella 9">
            <a:extLst>
              <a:ext uri="{FF2B5EF4-FFF2-40B4-BE49-F238E27FC236}">
                <a16:creationId xmlns:a16="http://schemas.microsoft.com/office/drawing/2014/main" id="{AF139C50-C0A6-40A8-878C-C5AEA4EA0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189712"/>
              </p:ext>
            </p:extLst>
          </p:nvPr>
        </p:nvGraphicFramePr>
        <p:xfrm>
          <a:off x="457200" y="1970156"/>
          <a:ext cx="8229600" cy="1285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76113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2221311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2932176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Indicator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Data 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Total number of days within a year that PM10 concentration exceeds the daily limit *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effectLst/>
                        </a:rPr>
                        <a:t>Days/ year</a:t>
                      </a:r>
                      <a:endParaRPr lang="it-IT" sz="18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Measurements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140165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919241" y="4139902"/>
            <a:ext cx="2172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* Daily limit </a:t>
            </a:r>
            <a:r>
              <a:rPr lang="el-GR" dirty="0"/>
              <a:t>50μ</a:t>
            </a:r>
            <a:r>
              <a:rPr lang="en-US" dirty="0"/>
              <a:t>g</a:t>
            </a:r>
            <a:r>
              <a:rPr lang="el-GR" dirty="0"/>
              <a:t>/m</a:t>
            </a:r>
            <a:r>
              <a:rPr lang="el-GR" baseline="30000" dirty="0"/>
              <a:t>3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91823" y="4076156"/>
            <a:ext cx="496824" cy="49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85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9" ma:contentTypeDescription="Crea un document nou" ma:contentTypeScope="" ma:versionID="06da44c9fdc2f137721723683469ed5c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50f93151299274fdc3ed206dc3202385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8F2AF01-88C7-45D3-86D4-090FF6EF57BE}"/>
</file>

<file path=customXml/itemProps2.xml><?xml version="1.0" encoding="utf-8"?>
<ds:datastoreItem xmlns:ds="http://schemas.openxmlformats.org/officeDocument/2006/customXml" ds:itemID="{FC0BD669-34D0-4093-8AC9-E9622BA95A6F}"/>
</file>

<file path=customXml/itemProps3.xml><?xml version="1.0" encoding="utf-8"?>
<ds:datastoreItem xmlns:ds="http://schemas.openxmlformats.org/officeDocument/2006/customXml" ds:itemID="{B31F06FD-7113-4946-9358-BFBE9A9FDE6A}"/>
</file>

<file path=docProps/app.xml><?xml version="1.0" encoding="utf-8"?>
<Properties xmlns="http://schemas.openxmlformats.org/officeDocument/2006/extended-properties" xmlns:vt="http://schemas.openxmlformats.org/officeDocument/2006/docPropsVTypes">
  <TotalTime>22324</TotalTime>
  <Words>835</Words>
  <Application>Microsoft Office PowerPoint</Application>
  <PresentationFormat>On-screen Show (4:3)</PresentationFormat>
  <Paragraphs>127</Paragraphs>
  <Slides>19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Arial Narrow</vt:lpstr>
      <vt:lpstr>Calibri</vt:lpstr>
      <vt:lpstr>Courier New</vt:lpstr>
      <vt:lpstr>Open Sans</vt:lpstr>
      <vt:lpstr>Times New Roman</vt:lpstr>
      <vt:lpstr>Larissa</vt:lpstr>
      <vt:lpstr>Bitmap Image</vt:lpstr>
      <vt:lpstr>PowerPoint Presentation</vt:lpstr>
      <vt:lpstr>E.1.2 – PARTICULATE MATTER (PM10) CONCENTRATION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E.1.2 – PARTICULATE MATTER (PM10) CONCENTRATION</vt:lpstr>
      <vt:lpstr>E.1.2 – PARTICULATE MATTER (PM10) CONCENTRATION</vt:lpstr>
      <vt:lpstr>E.1.2 – PARTICULATE MATTER (PM10) CONCENTRATION</vt:lpstr>
      <vt:lpstr>E.1.2 – PARTICULATE MATTER (PM10) CONCENTRATION</vt:lpstr>
      <vt:lpstr>E.1.2 – PARTICULATE MATTER (PM10) CONCENTRATION</vt:lpstr>
      <vt:lpstr>E.1.2 – PARTICULATE MATTER (PM10) CONCENTRATION</vt:lpstr>
      <vt:lpstr>E.1.2 – PARTICULATE MATTER (PM10) CONCENTRATION</vt:lpstr>
      <vt:lpstr>E.1.2 – PARTICULATE MATTER (PM10) CONCENTRATION</vt:lpstr>
      <vt:lpstr>E.1.2 – PARTICULATE MATTER (PM10) CONCENTRATION</vt:lpstr>
      <vt:lpstr>E.1.2 – PARTICULATE MATTER (PM10) CONCENTRATION</vt:lpstr>
      <vt:lpstr>E.1.2 – PARTICULATE MATTER (PM10) CONCENTRATION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POPI DROUTSA</cp:lastModifiedBy>
  <cp:revision>406</cp:revision>
  <dcterms:created xsi:type="dcterms:W3CDTF">2017-01-09T10:20:00Z</dcterms:created>
  <dcterms:modified xsi:type="dcterms:W3CDTF">2022-12-22T08:36:27Z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