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charts/style2.xml" ContentType="application/vnd.ms-office.chartstyle+xml"/>
  <Override PartName="/ppt/charts/chart2.xml" ContentType="application/vnd.openxmlformats-officedocument.drawingml.chart+xml"/>
  <Override PartName="/ppt/charts/colors2.xml" ContentType="application/vnd.ms-office.chartcolorstyle+xml"/>
  <Override PartName="/ppt/charts/style1.xml" ContentType="application/vnd.ms-office.chartstyle+xml"/>
  <Override PartName="/ppt/charts/colors1.xml" ContentType="application/vnd.ms-office.chartcolorstyle+xml"/>
  <Override PartName="/ppt/charts/chart1.xml" ContentType="application/vnd.openxmlformats-officedocument.drawingml.char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256" r:id="rId2"/>
    <p:sldId id="258" r:id="rId3"/>
    <p:sldId id="260" r:id="rId4"/>
    <p:sldId id="287" r:id="rId5"/>
    <p:sldId id="288" r:id="rId6"/>
    <p:sldId id="285" r:id="rId7"/>
    <p:sldId id="286" r:id="rId8"/>
    <p:sldId id="262" r:id="rId9"/>
    <p:sldId id="270" r:id="rId10"/>
    <p:sldId id="263" r:id="rId11"/>
    <p:sldId id="264" r:id="rId12"/>
    <p:sldId id="275" r:id="rId13"/>
    <p:sldId id="265" r:id="rId14"/>
    <p:sldId id="278" r:id="rId15"/>
    <p:sldId id="279" r:id="rId16"/>
    <p:sldId id="280" r:id="rId17"/>
    <p:sldId id="277" r:id="rId18"/>
    <p:sldId id="289" r:id="rId19"/>
    <p:sldId id="29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1A965E"/>
    <a:srgbClr val="EAEFF7"/>
    <a:srgbClr val="D0E3EA"/>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433" autoAdjust="0"/>
  </p:normalViewPr>
  <p:slideViewPr>
    <p:cSldViewPr snapToGrid="0" showGuides="1">
      <p:cViewPr varScale="1">
        <p:scale>
          <a:sx n="64" d="100"/>
          <a:sy n="64" d="100"/>
        </p:scale>
        <p:origin x="1268" y="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en-US" sz="1600" dirty="0"/>
              <a:t>Municipal waste generated per person</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c:ext xmlns:c16="http://schemas.microsoft.com/office/drawing/2014/chart" uri="{C3380CC4-5D6E-409C-BE32-E72D297353CC}">
              <c16:uniqueId val="{00000000-227E-45A5-B080-40AEAA13430B}"/>
            </c:ext>
          </c:extLst>
        </c:ser>
        <c:dLbls>
          <c:showLegendKey val="0"/>
          <c:showVal val="0"/>
          <c:showCatName val="0"/>
          <c:showSerName val="0"/>
          <c:showPercent val="0"/>
          <c:showBubbleSize val="0"/>
        </c:dLbls>
        <c:gapWidth val="326"/>
        <c:overlap val="-58"/>
        <c:axId val="389465392"/>
        <c:axId val="389459512"/>
      </c:barChart>
      <c:catAx>
        <c:axId val="389465392"/>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59512"/>
        <c:crosses val="autoZero"/>
        <c:auto val="1"/>
        <c:lblAlgn val="ctr"/>
        <c:lblOffset val="100"/>
        <c:noMultiLvlLbl val="0"/>
      </c:catAx>
      <c:valAx>
        <c:axId val="389459512"/>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cap="none" dirty="0" smtClean="0"/>
                  <a:t>k</a:t>
                </a:r>
                <a:r>
                  <a:rPr lang="en-US" cap="none" baseline="0" dirty="0" smtClean="0"/>
                  <a:t>g</a:t>
                </a:r>
                <a:r>
                  <a:rPr lang="en-US" dirty="0" smtClean="0"/>
                  <a:t> </a:t>
                </a:r>
                <a:r>
                  <a:rPr lang="en-US" dirty="0"/>
                  <a:t>/ capita</a:t>
                </a:r>
              </a:p>
            </c:rich>
          </c:tx>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5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en-US" sz="1600"/>
              <a:t>Municipal waste recycled</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c:ext xmlns:c16="http://schemas.microsoft.com/office/drawing/2014/chart" uri="{C3380CC4-5D6E-409C-BE32-E72D297353CC}">
              <c16:uniqueId val="{00000000-737C-446A-8B76-F6D7EB857C27}"/>
            </c:ext>
          </c:extLst>
        </c:ser>
        <c:dLbls>
          <c:showLegendKey val="0"/>
          <c:showVal val="0"/>
          <c:showCatName val="0"/>
          <c:showSerName val="0"/>
          <c:showPercent val="0"/>
          <c:showBubbleSize val="0"/>
        </c:dLbls>
        <c:gapWidth val="326"/>
        <c:overlap val="-58"/>
        <c:axId val="389461864"/>
        <c:axId val="389466176"/>
      </c:barChart>
      <c:catAx>
        <c:axId val="389461864"/>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6176"/>
        <c:crosses val="autoZero"/>
        <c:auto val="1"/>
        <c:lblAlgn val="ctr"/>
        <c:lblOffset val="100"/>
        <c:noMultiLvlLbl val="0"/>
      </c:catAx>
      <c:valAx>
        <c:axId val="389466176"/>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a:t>
                </a:r>
              </a:p>
            </c:rich>
          </c:tx>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1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2663368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a:p>
        </p:txBody>
      </p:sp>
    </p:spTree>
    <p:extLst>
      <p:ext uri="{BB962C8B-B14F-4D97-AF65-F5344CB8AC3E}">
        <p14:creationId xmlns:p14="http://schemas.microsoft.com/office/powerpoint/2010/main" val="37243915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83909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8543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432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7691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248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3511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2553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8401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400" dirty="0" smtClean="0"/>
              <a:t>D.2.2 – SEPARATE COLLECTION OF SOLID WASTE FOR RECYCLING</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4</a:t>
            </a:r>
            <a:r>
              <a:rPr lang="it-IT" sz="1200" dirty="0"/>
              <a:t/>
            </a:r>
            <a:br>
              <a:rPr lang="it-IT" sz="1200" dirty="0"/>
            </a:br>
            <a:r>
              <a:rPr lang="en-US" sz="1200" dirty="0"/>
              <a:t>THE ASSESSMENT CRITERIA OF </a:t>
            </a:r>
            <a:r>
              <a:rPr lang="en-US" sz="1200" dirty="0" smtClean="0"/>
              <a:t>SNTOOL </a:t>
            </a:r>
            <a:r>
              <a:rPr lang="en-US" sz="1200" dirty="0"/>
              <a:t>– </a:t>
            </a:r>
            <a:r>
              <a:rPr lang="en-US" sz="1200" dirty="0" smtClean="0"/>
              <a:t>NEIGHBOURHOOD</a:t>
            </a:r>
            <a:r>
              <a:rPr lang="en-US" sz="1200" baseline="0" dirty="0" smtClean="0"/>
              <a:t> </a:t>
            </a:r>
            <a:r>
              <a:rPr lang="en-US" sz="1200" dirty="0" smtClean="0"/>
              <a:t>SCALE</a:t>
            </a:r>
            <a:endParaRPr lang="it-IT" dirty="0"/>
          </a:p>
        </p:txBody>
      </p:sp>
      <p:pic>
        <p:nvPicPr>
          <p:cNvPr id="10" name="Imatge 14"/>
          <p:cNvPicPr/>
          <p:nvPr userDrawn="1"/>
        </p:nvPicPr>
        <p:blipFill>
          <a:blip r:embed="rId13"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62" r:id="rId9"/>
    <p:sldLayoutId id="2147483664" r:id="rId10"/>
    <p:sldLayoutId id="2147483665" r:id="rId11"/>
  </p:sldLayoutIdLst>
  <p:hf hdr="0" ftr="0" dt="0"/>
  <p:txStyles>
    <p:titleStyle>
      <a:lvl1pPr algn="ctr" defTabSz="914400" rtl="0" eaLnBrk="1" latinLnBrk="0" hangingPunct="1">
        <a:spcBef>
          <a:spcPct val="0"/>
        </a:spcBef>
        <a:buNone/>
        <a:defRPr sz="2000" b="1" kern="1200">
          <a:solidFill>
            <a:schemeClr val="tx1">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8.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6.emf"/><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7.jpg"/></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8.png"/><Relationship Id="rId1" Type="http://schemas.openxmlformats.org/officeDocument/2006/relationships/slideLayout" Target="../slideLayouts/slideLayout8.xml"/><Relationship Id="rId5" Type="http://schemas.openxmlformats.org/officeDocument/2006/relationships/image" Target="../media/image36.emf"/><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2.png"/><Relationship Id="rId7" Type="http://schemas.openxmlformats.org/officeDocument/2006/relationships/image" Target="../media/image2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tertitel 2"/>
          <p:cNvSpPr txBox="1">
            <a:spLocks/>
          </p:cNvSpPr>
          <p:nvPr/>
        </p:nvSpPr>
        <p:spPr>
          <a:xfrm>
            <a:off x="230517" y="3275195"/>
            <a:ext cx="6516598" cy="252028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600" dirty="0" smtClean="0">
                <a:solidFill>
                  <a:srgbClr val="0070C0"/>
                </a:solidFill>
              </a:rPr>
              <a:t>Training Module </a:t>
            </a:r>
            <a:r>
              <a:rPr lang="en-US" sz="3600" dirty="0" smtClean="0">
                <a:solidFill>
                  <a:srgbClr val="0070C0"/>
                </a:solidFill>
              </a:rPr>
              <a:t>4</a:t>
            </a:r>
            <a:endParaRPr lang="en-US" sz="3600" dirty="0" smtClean="0">
              <a:solidFill>
                <a:srgbClr val="0070C0"/>
              </a:solidFill>
            </a:endParaRPr>
          </a:p>
          <a:p>
            <a:pPr marL="0" indent="0">
              <a:buFont typeface="Arial" panose="020B0604020202020204" pitchFamily="34" charset="0"/>
              <a:buNone/>
            </a:pPr>
            <a:r>
              <a:rPr lang="it-IT" dirty="0" smtClean="0"/>
              <a:t>Calculating the assessment </a:t>
            </a:r>
          </a:p>
          <a:p>
            <a:pPr marL="0" indent="0">
              <a:buFont typeface="Arial" panose="020B0604020202020204" pitchFamily="34" charset="0"/>
              <a:buNone/>
            </a:pPr>
            <a:r>
              <a:rPr lang="it-IT" dirty="0" smtClean="0"/>
              <a:t>criteria of</a:t>
            </a:r>
          </a:p>
          <a:p>
            <a:pPr marL="0" indent="0">
              <a:buFont typeface="Arial" panose="020B0604020202020204" pitchFamily="34" charset="0"/>
              <a:buNone/>
            </a:pPr>
            <a:r>
              <a:rPr lang="it-IT" dirty="0" smtClean="0"/>
              <a:t>SNTool – Neighbourhood Scale</a:t>
            </a:r>
            <a:endParaRPr lang="it-IT"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17999"/>
            <a:ext cx="2133600" cy="365125"/>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solidFill>
                  <a:prstClr val="black">
                    <a:lumMod val="50000"/>
                    <a:lumOff val="50000"/>
                  </a:prstClr>
                </a:solidFill>
              </a:rPr>
              <a:t>D.2.2– </a:t>
            </a:r>
            <a:r>
              <a:rPr lang="en-GB" sz="2800" b="1">
                <a:solidFill>
                  <a:prstClr val="black">
                    <a:lumMod val="50000"/>
                    <a:lumOff val="50000"/>
                  </a:prstClr>
                </a:solidFill>
              </a:rPr>
              <a:t>ACCESS TO SOLID WASTE AND RECYCLING COLLECTION POINTS</a:t>
            </a:r>
            <a:endParaRPr lang="en-US" sz="2800" b="1" dirty="0">
              <a:solidFill>
                <a:schemeClr val="tx1">
                  <a:lumMod val="50000"/>
                  <a:lumOff val="50000"/>
                </a:schemeClr>
              </a:solidFill>
            </a:endParaRPr>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573936" cy="3980688"/>
          </a:xfrm>
          <a:prstGeom prst="rect">
            <a:avLst/>
          </a:prstGeom>
        </p:spPr>
        <p:txBody>
          <a:bodyPr>
            <a:noAutofit/>
          </a:bodyPr>
          <a:lstStyle/>
          <a:p>
            <a:pPr marL="0" indent="0">
              <a:buNone/>
            </a:pPr>
            <a:r>
              <a:rPr lang="en-US" sz="2400" b="1" u="sng" dirty="0">
                <a:cs typeface="Calibri" panose="020F0502020204030204" pitchFamily="34" charset="0"/>
              </a:rPr>
              <a:t>BOUNDARY </a:t>
            </a:r>
            <a:r>
              <a:rPr lang="en-US" sz="2400" b="1" u="sng" dirty="0" smtClean="0">
                <a:cs typeface="Calibri" panose="020F0502020204030204" pitchFamily="34" charset="0"/>
              </a:rPr>
              <a:t>&amp; </a:t>
            </a:r>
            <a:r>
              <a:rPr lang="en-US" sz="2400" b="1" u="sng" dirty="0">
                <a:cs typeface="Calibri" panose="020F0502020204030204" pitchFamily="34" charset="0"/>
              </a:rPr>
              <a:t>SCOPE</a:t>
            </a:r>
            <a:endParaRPr lang="en-US" sz="2400" dirty="0"/>
          </a:p>
          <a:p>
            <a:pPr marL="0" indent="0">
              <a:buNone/>
            </a:pPr>
            <a:endParaRPr lang="en-US" sz="800" b="1" u="sng" dirty="0"/>
          </a:p>
          <a:p>
            <a:pPr marL="0" indent="0">
              <a:lnSpc>
                <a:spcPct val="80000"/>
              </a:lnSpc>
              <a:buNone/>
            </a:pPr>
            <a:r>
              <a:rPr lang="en-US" sz="2400" dirty="0" smtClean="0"/>
              <a:t>The boundary </a:t>
            </a:r>
            <a:r>
              <a:rPr lang="en-GB" sz="2400" dirty="0"/>
              <a:t>includes all buildings in the </a:t>
            </a:r>
            <a:r>
              <a:rPr lang="en-GB" sz="2400" dirty="0" err="1"/>
              <a:t>neighborhood</a:t>
            </a:r>
            <a:r>
              <a:rPr lang="en-US" sz="2400" dirty="0" smtClean="0"/>
              <a:t>.  </a:t>
            </a:r>
          </a:p>
          <a:p>
            <a:pPr marL="0" indent="0">
              <a:lnSpc>
                <a:spcPct val="80000"/>
              </a:lnSpc>
              <a:buNone/>
            </a:pPr>
            <a:endParaRPr lang="en-US" sz="1600" dirty="0" smtClean="0"/>
          </a:p>
          <a:p>
            <a:pPr marL="0" indent="0">
              <a:buNone/>
            </a:pPr>
            <a:r>
              <a:rPr lang="en-US" sz="2400" dirty="0" smtClean="0"/>
              <a:t>The </a:t>
            </a:r>
            <a:r>
              <a:rPr lang="en-US" sz="2400" dirty="0"/>
              <a:t>scope </a:t>
            </a:r>
            <a:r>
              <a:rPr lang="en-US" sz="2400" dirty="0" smtClean="0"/>
              <a:t>includes six </a:t>
            </a:r>
            <a:r>
              <a:rPr lang="en-US" sz="2400" dirty="0"/>
              <a:t>reference categories of solid waste </a:t>
            </a:r>
            <a:r>
              <a:rPr lang="en-US" sz="2400" dirty="0" smtClean="0"/>
              <a:t>:</a:t>
            </a:r>
            <a:endParaRPr lang="en-US" sz="2400" dirty="0"/>
          </a:p>
          <a:p>
            <a:pPr lvl="0"/>
            <a:r>
              <a:rPr lang="en-US" sz="2400" dirty="0" smtClean="0"/>
              <a:t>Paper</a:t>
            </a:r>
            <a:endParaRPr lang="it-IT" sz="2400" dirty="0"/>
          </a:p>
          <a:p>
            <a:pPr lvl="0"/>
            <a:r>
              <a:rPr lang="en-US" sz="2400" dirty="0"/>
              <a:t>Plastic</a:t>
            </a:r>
            <a:endParaRPr lang="it-IT" sz="2400" dirty="0"/>
          </a:p>
          <a:p>
            <a:pPr lvl="0"/>
            <a:r>
              <a:rPr lang="en-US" sz="2400" dirty="0"/>
              <a:t>Metal</a:t>
            </a:r>
            <a:endParaRPr lang="it-IT" sz="2400" dirty="0"/>
          </a:p>
          <a:p>
            <a:pPr lvl="0"/>
            <a:r>
              <a:rPr lang="en-US" sz="2400" dirty="0"/>
              <a:t>Glass</a:t>
            </a:r>
            <a:endParaRPr lang="it-IT" sz="2400" dirty="0"/>
          </a:p>
          <a:p>
            <a:pPr lvl="0"/>
            <a:r>
              <a:rPr lang="en-US" sz="2400" dirty="0"/>
              <a:t>Wet waste (organic waste)</a:t>
            </a:r>
            <a:endParaRPr lang="it-IT" sz="2400" dirty="0"/>
          </a:p>
          <a:p>
            <a:pPr lvl="0"/>
            <a:r>
              <a:rPr lang="en-US" sz="2400" dirty="0"/>
              <a:t>Textiles</a:t>
            </a:r>
            <a:endParaRPr lang="it-IT" sz="2400" dirty="0"/>
          </a:p>
          <a:p>
            <a:pPr marL="0" indent="0">
              <a:lnSpc>
                <a:spcPct val="80000"/>
              </a:lnSpc>
              <a:buNone/>
            </a:pPr>
            <a:endParaRPr lang="en-US" sz="2400" dirty="0"/>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descr="Risultati immagini per bidoni raccolta differenziata immagini">
            <a:extLst>
              <a:ext uri="{FF2B5EF4-FFF2-40B4-BE49-F238E27FC236}">
                <a16:creationId xmlns:a16="http://schemas.microsoft.com/office/drawing/2014/main" id="{DC3C3A0D-F622-4CEC-B2F4-440AC07487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7934" y="3522599"/>
            <a:ext cx="3538866" cy="2170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9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a:t>
            </a:r>
            <a:r>
              <a:rPr lang="en-US" sz="2400" b="1" u="sng" dirty="0" smtClean="0">
                <a:latin typeface="Calibri" panose="020F0502020204030204" pitchFamily="34" charset="0"/>
                <a:cs typeface="Calibri" panose="020F0502020204030204" pitchFamily="34" charset="0"/>
              </a:rPr>
              <a:t>METHOD</a:t>
            </a:r>
          </a:p>
          <a:p>
            <a:pPr marL="0" indent="0">
              <a:buNone/>
            </a:pPr>
            <a:r>
              <a:rPr lang="en-US" sz="2400" b="1" dirty="0"/>
              <a:t>The calculation steps are the following:</a:t>
            </a:r>
            <a:r>
              <a:rPr lang="en-US" sz="2400" dirty="0"/>
              <a:t> </a:t>
            </a:r>
            <a:endParaRPr lang="it-IT" sz="2400" dirty="0"/>
          </a:p>
          <a:p>
            <a:pPr marL="457200" indent="-457200" algn="just">
              <a:buFont typeface="+mj-lt"/>
              <a:buAutoNum type="arabicPeriod"/>
            </a:pPr>
            <a:r>
              <a:rPr lang="en-GB" sz="2400" dirty="0"/>
              <a:t>Calculate the </a:t>
            </a:r>
            <a:r>
              <a:rPr lang="en-GB" sz="2400" b="1" dirty="0" smtClean="0"/>
              <a:t>inhabitants </a:t>
            </a:r>
            <a:r>
              <a:rPr lang="en-GB" sz="2400" b="1" dirty="0"/>
              <a:t>living </a:t>
            </a:r>
            <a:r>
              <a:rPr lang="en-GB" sz="2400" b="1" dirty="0" smtClean="0"/>
              <a:t>within </a:t>
            </a:r>
            <a:r>
              <a:rPr lang="en-GB" sz="2400" b="1" dirty="0"/>
              <a:t>400m </a:t>
            </a:r>
            <a:r>
              <a:rPr lang="en-GB" sz="2400" dirty="0" smtClean="0"/>
              <a:t>from the separated recycling </a:t>
            </a:r>
            <a:r>
              <a:rPr lang="en-GB" sz="2400" dirty="0"/>
              <a:t>collection points in the </a:t>
            </a:r>
            <a:r>
              <a:rPr lang="en-GB" sz="2400" dirty="0" smtClean="0"/>
              <a:t>neighbourhood </a:t>
            </a:r>
            <a:endParaRPr lang="en-US" sz="1400" dirty="0" smtClean="0"/>
          </a:p>
          <a:p>
            <a:pPr marL="457200" indent="-457200">
              <a:lnSpc>
                <a:spcPct val="80000"/>
              </a:lnSpc>
              <a:buFont typeface="+mj-lt"/>
              <a:buAutoNum type="arabicPeriod"/>
            </a:pPr>
            <a:endParaRPr lang="en-US" sz="1400" dirty="0"/>
          </a:p>
          <a:p>
            <a:pPr marL="457200" indent="-457200">
              <a:lnSpc>
                <a:spcPct val="80000"/>
              </a:lnSpc>
              <a:buFont typeface="+mj-lt"/>
              <a:buAutoNum type="arabicPeriod"/>
            </a:pPr>
            <a:r>
              <a:rPr lang="en-GB" sz="2400" dirty="0" smtClean="0"/>
              <a:t>Calculate </a:t>
            </a:r>
            <a:r>
              <a:rPr lang="en-GB" sz="2400" dirty="0"/>
              <a:t>the </a:t>
            </a:r>
            <a:r>
              <a:rPr lang="en-GB" sz="2400" b="1" dirty="0" err="1"/>
              <a:t>neighborhood’s</a:t>
            </a:r>
            <a:r>
              <a:rPr lang="en-GB" sz="2400" b="1" dirty="0"/>
              <a:t> population</a:t>
            </a:r>
            <a:r>
              <a:rPr lang="en-GB" sz="2400" dirty="0"/>
              <a:t>  </a:t>
            </a:r>
            <a:endParaRPr lang="en-US" sz="2400" dirty="0"/>
          </a:p>
          <a:p>
            <a:pPr marL="228600" indent="-228600">
              <a:lnSpc>
                <a:spcPct val="80000"/>
              </a:lnSpc>
              <a:buFont typeface="+mj-lt"/>
              <a:buAutoNum type="arabicPeriod"/>
            </a:pPr>
            <a:endParaRPr lang="en-US" sz="1400" dirty="0" smtClean="0"/>
          </a:p>
          <a:p>
            <a:pPr marL="457200" indent="-457200">
              <a:lnSpc>
                <a:spcPct val="80000"/>
              </a:lnSpc>
              <a:buFont typeface="+mj-lt"/>
              <a:buAutoNum type="arabicPeriod"/>
            </a:pPr>
            <a:r>
              <a:rPr lang="en-GB" sz="2400" dirty="0"/>
              <a:t>Calculate the indicator’s value as the </a:t>
            </a:r>
            <a:r>
              <a:rPr lang="en-GB" sz="2400" b="1" dirty="0"/>
              <a:t>percentage ratio</a:t>
            </a:r>
            <a:r>
              <a:rPr lang="en-GB" sz="2400" dirty="0"/>
              <a:t> of </a:t>
            </a:r>
            <a:r>
              <a:rPr lang="en-GB" sz="2400" b="1" dirty="0"/>
              <a:t>inhabitants living with 400m</a:t>
            </a:r>
            <a:r>
              <a:rPr lang="en-GB" sz="2400" dirty="0"/>
              <a:t> access to the solid waste and recycling collection points to the </a:t>
            </a:r>
            <a:r>
              <a:rPr lang="en-GB" sz="2400" b="1" dirty="0" err="1"/>
              <a:t>neighborhood’s</a:t>
            </a:r>
            <a:r>
              <a:rPr lang="en-GB" sz="2400" b="1" dirty="0"/>
              <a:t> population</a:t>
            </a:r>
            <a:r>
              <a:rPr lang="en-GB" sz="2400" dirty="0"/>
              <a:t>, </a:t>
            </a:r>
            <a:r>
              <a:rPr lang="en-GB" sz="2400" dirty="0" smtClean="0"/>
              <a:t>[%]</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3570" y="6492875"/>
            <a:ext cx="2133600" cy="365125"/>
          </a:xfrm>
        </p:spPr>
        <p:txBody>
          <a:bodyPr/>
          <a:lstStyle/>
          <a:p>
            <a:fld id="{243FB592-B9A9-49AA-A86F-4031F7B97808}" type="slidenum">
              <a:rPr lang="en-US" smtClean="0"/>
              <a:t>11</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solidFill>
                  <a:prstClr val="black">
                    <a:lumMod val="50000"/>
                    <a:lumOff val="50000"/>
                  </a:prstClr>
                </a:solidFill>
              </a:rPr>
              <a:t>D.2.2– </a:t>
            </a:r>
            <a:r>
              <a:rPr lang="en-GB" sz="2800" b="1">
                <a:solidFill>
                  <a:prstClr val="black">
                    <a:lumMod val="50000"/>
                    <a:lumOff val="50000"/>
                  </a:prstClr>
                </a:solidFill>
              </a:rPr>
              <a:t>ACCESS TO SOLID WASTE AND RECYCLING COLLECTION POINTS</a:t>
            </a:r>
            <a:endParaRPr lang="en-US"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6902148" y="5240931"/>
            <a:ext cx="1708751" cy="1124922"/>
            <a:chOff x="6902148" y="5240931"/>
            <a:chExt cx="1708751" cy="1124922"/>
          </a:xfrm>
        </p:grpSpPr>
        <p:pic>
          <p:nvPicPr>
            <p:cNvPr id="8" name="Picture 7"/>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013570" y="5605293"/>
              <a:ext cx="1597329" cy="523220"/>
            </a:xfrm>
            <a:prstGeom prst="rect">
              <a:avLst/>
            </a:prstGeom>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01382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5652"/>
            <a:ext cx="2133600" cy="365125"/>
          </a:xfrm>
        </p:spPr>
        <p:txBody>
          <a:bodyPr/>
          <a:lstStyle/>
          <a:p>
            <a:fld id="{243FB592-B9A9-49AA-A86F-4031F7B97808}" type="slidenum">
              <a:rPr lang="en-US" smtClean="0"/>
              <a:t>12</a:t>
            </a:fld>
            <a:endParaRPr lang="en-US"/>
          </a:p>
        </p:txBody>
      </p:sp>
      <p:sp>
        <p:nvSpPr>
          <p:cNvPr id="16" name="Title 3"/>
          <p:cNvSpPr txBox="1">
            <a:spLocks/>
          </p:cNvSpPr>
          <p:nvPr/>
        </p:nvSpPr>
        <p:spPr>
          <a:xfrm>
            <a:off x="0" y="0"/>
            <a:ext cx="9144000" cy="7318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l-GR" sz="2800"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48528"/>
            <a:ext cx="8900850" cy="49111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Bef>
                <a:spcPts val="600"/>
              </a:spcBef>
              <a:buNone/>
            </a:pPr>
            <a:r>
              <a:rPr lang="en-US" sz="2200" b="1" dirty="0" smtClean="0"/>
              <a:t>Directive (EU) 2018/851 </a:t>
            </a:r>
            <a:r>
              <a:rPr lang="en-US" sz="2200" dirty="0" smtClean="0"/>
              <a:t>of the European Parliament and of the Council of 30 May 2018 </a:t>
            </a:r>
            <a:r>
              <a:rPr lang="en-US" sz="2200" dirty="0"/>
              <a:t>on </a:t>
            </a:r>
            <a:r>
              <a:rPr lang="en-US" sz="2200" dirty="0" smtClean="0"/>
              <a:t>Waste</a:t>
            </a:r>
            <a:r>
              <a:rPr lang="el-GR" sz="2200" dirty="0" smtClean="0"/>
              <a:t> </a:t>
            </a:r>
            <a:r>
              <a:rPr lang="fr-FR" sz="2200" dirty="0"/>
              <a:t>. Brussels: </a:t>
            </a:r>
            <a:r>
              <a:rPr lang="fr-FR" sz="2200" dirty="0" err="1"/>
              <a:t>European</a:t>
            </a:r>
            <a:r>
              <a:rPr lang="fr-FR" sz="2200" dirty="0"/>
              <a:t> Commission. http://</a:t>
            </a:r>
            <a:r>
              <a:rPr lang="fr-FR" sz="2200" dirty="0" smtClean="0"/>
              <a:t>data.europa.eu/eli/dir/2018/851/oj</a:t>
            </a:r>
          </a:p>
          <a:p>
            <a:pPr marL="395288" indent="-395288">
              <a:spcBef>
                <a:spcPts val="600"/>
              </a:spcBef>
              <a:buNone/>
            </a:pPr>
            <a:endParaRPr lang="en-US" sz="2200" b="1" dirty="0" smtClean="0"/>
          </a:p>
          <a:p>
            <a:pPr marL="395288" indent="-395288">
              <a:spcBef>
                <a:spcPts val="600"/>
              </a:spcBef>
              <a:buNone/>
            </a:pPr>
            <a:r>
              <a:rPr lang="el-GR" sz="2200" b="1" dirty="0" smtClean="0"/>
              <a:t>2014/955/ΕΕ</a:t>
            </a:r>
            <a:r>
              <a:rPr lang="en-US" sz="2200" b="1" dirty="0" smtClean="0"/>
              <a:t> </a:t>
            </a:r>
            <a:r>
              <a:rPr lang="el-GR" sz="2200" dirty="0" smtClean="0"/>
              <a:t>-</a:t>
            </a:r>
            <a:r>
              <a:rPr lang="en-US" sz="2200" dirty="0" smtClean="0"/>
              <a:t> List of Waste </a:t>
            </a:r>
            <a:r>
              <a:rPr lang="en-US" sz="2200" dirty="0"/>
              <a:t>r</a:t>
            </a:r>
            <a:r>
              <a:rPr lang="en-US" sz="2200" dirty="0" smtClean="0"/>
              <a:t>eferred to in Article 7 of Directive 2008/98/EC http</a:t>
            </a:r>
            <a:r>
              <a:rPr lang="en-US" sz="2200" dirty="0"/>
              <a:t>://data.europa.eu/eli/dec/2014/955/oj</a:t>
            </a:r>
            <a:r>
              <a:rPr lang="el-GR" sz="2200" dirty="0"/>
              <a:t> </a:t>
            </a:r>
            <a:endParaRPr lang="en-US" sz="2200" dirty="0" smtClean="0"/>
          </a:p>
          <a:p>
            <a:pPr marL="395288" indent="-395288">
              <a:spcBef>
                <a:spcPts val="600"/>
              </a:spcBef>
              <a:buNone/>
            </a:pPr>
            <a:endParaRPr lang="en-US" sz="2200" dirty="0"/>
          </a:p>
          <a:p>
            <a:pPr marL="395288" indent="-395288">
              <a:spcBef>
                <a:spcPts val="600"/>
              </a:spcBef>
              <a:buNone/>
            </a:pPr>
            <a:r>
              <a:rPr lang="en-GB" sz="2200" b="1" dirty="0"/>
              <a:t>UNECE</a:t>
            </a:r>
            <a:r>
              <a:rPr lang="en-GB" sz="2200" dirty="0"/>
              <a:t> - Collection Methodology for Key Performance Indicators for Smart Sustainable Cities https://</a:t>
            </a:r>
            <a:r>
              <a:rPr lang="en-GB" sz="2200" dirty="0" smtClean="0"/>
              <a:t>unece.org/DAM/hlm/documents/Publications/U4SSC-CollectionMethodologyforKPIfoSSC-2017.pdf</a:t>
            </a:r>
          </a:p>
          <a:p>
            <a:pPr marL="395288" indent="-395288">
              <a:spcBef>
                <a:spcPts val="600"/>
              </a:spcBef>
              <a:buNone/>
            </a:pPr>
            <a:endParaRPr lang="el-GR" sz="2200" dirty="0"/>
          </a:p>
        </p:txBody>
      </p:sp>
    </p:spTree>
    <p:extLst>
      <p:ext uri="{BB962C8B-B14F-4D97-AF65-F5344CB8AC3E}">
        <p14:creationId xmlns:p14="http://schemas.microsoft.com/office/powerpoint/2010/main" val="883303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a:t>
            </a:r>
            <a:r>
              <a:rPr lang="it-IT" b="1" dirty="0" smtClean="0">
                <a:solidFill>
                  <a:srgbClr val="FF0000"/>
                </a:solidFill>
                <a:latin typeface="Calibri" panose="020F0502020204030204" pitchFamily="34" charset="0"/>
                <a:cs typeface="Calibri" panose="020F0502020204030204" pitchFamily="34" charset="0"/>
              </a:rPr>
              <a:t> </a:t>
            </a:r>
            <a:endParaRPr lang="it-IT" dirty="0">
              <a:solidFill>
                <a:srgbClr val="FF0000"/>
              </a:solidFill>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493"/>
            <a:ext cx="2133600" cy="237323"/>
          </a:xfrm>
        </p:spPr>
        <p:txBody>
          <a:bodyPr/>
          <a:lstStyle/>
          <a:p>
            <a:fld id="{243FB592-B9A9-49AA-A86F-4031F7B97808}" type="slidenum">
              <a:rPr lang="en-US" smtClean="0"/>
              <a:t>13</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n-US" sz="2800" dirty="0">
              <a:solidFill>
                <a:schemeClr val="tx1">
                  <a:lumMod val="50000"/>
                  <a:lumOff val="50000"/>
                </a:schemeClr>
              </a:solidFill>
            </a:endParaRPr>
          </a:p>
        </p:txBody>
      </p:sp>
    </p:spTree>
    <p:extLst>
      <p:ext uri="{BB962C8B-B14F-4D97-AF65-F5344CB8AC3E}">
        <p14:creationId xmlns:p14="http://schemas.microsoft.com/office/powerpoint/2010/main" val="403845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t>14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55133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000" dirty="0" smtClean="0">
                <a:cs typeface="Calibri" panose="020F0502020204030204" pitchFamily="34" charset="0"/>
              </a:rPr>
              <a:t>In an existing neighborhood, there are 67 residential </a:t>
            </a:r>
            <a:r>
              <a:rPr lang="en-US" sz="2000" dirty="0">
                <a:cs typeface="Calibri" panose="020F0502020204030204" pitchFamily="34" charset="0"/>
              </a:rPr>
              <a:t>buildings </a:t>
            </a:r>
            <a:r>
              <a:rPr lang="en-US" sz="2000" dirty="0" smtClean="0">
                <a:cs typeface="Calibri" panose="020F0502020204030204" pitchFamily="34" charset="0"/>
              </a:rPr>
              <a:t>(grey </a:t>
            </a:r>
            <a:r>
              <a:rPr lang="en-US" sz="2000" dirty="0">
                <a:cs typeface="Calibri" panose="020F0502020204030204" pitchFamily="34" charset="0"/>
              </a:rPr>
              <a:t>color </a:t>
            </a:r>
            <a:r>
              <a:rPr lang="en-US" sz="2000" dirty="0" smtClean="0">
                <a:cs typeface="Calibri" panose="020F0502020204030204" pitchFamily="34" charset="0"/>
              </a:rPr>
              <a:t>on </a:t>
            </a:r>
            <a:r>
              <a:rPr lang="en-US" sz="2000" dirty="0">
                <a:cs typeface="Calibri" panose="020F0502020204030204" pitchFamily="34" charset="0"/>
              </a:rPr>
              <a:t>the map</a:t>
            </a:r>
            <a:r>
              <a:rPr lang="en-US" sz="2000" dirty="0" smtClean="0">
                <a:cs typeface="Calibri" panose="020F0502020204030204" pitchFamily="34" charset="0"/>
              </a:rPr>
              <a:t>) and 5 office buildings (yellow color on the map). There are two points with recycle bins (P1 and </a:t>
            </a:r>
            <a:r>
              <a:rPr lang="en-US" sz="2000" dirty="0">
                <a:cs typeface="Calibri" panose="020F0502020204030204" pitchFamily="34" charset="0"/>
              </a:rPr>
              <a:t>P2 on the </a:t>
            </a:r>
            <a:r>
              <a:rPr lang="en-US" sz="2000" dirty="0" smtClean="0">
                <a:cs typeface="Calibri" panose="020F0502020204030204" pitchFamily="34" charset="0"/>
              </a:rPr>
              <a:t>map).</a:t>
            </a:r>
          </a:p>
          <a:p>
            <a:pPr marL="0" indent="0">
              <a:spcBef>
                <a:spcPts val="600"/>
              </a:spcBef>
              <a:spcAft>
                <a:spcPts val="1200"/>
              </a:spcAft>
              <a:buFont typeface="Arial" panose="020B0604020202020204" pitchFamily="34" charset="0"/>
              <a:buNone/>
            </a:pPr>
            <a:endParaRPr lang="en-US" sz="2000" dirty="0" smtClean="0">
              <a:cs typeface="Calibri" panose="020F0502020204030204" pitchFamily="34" charset="0"/>
            </a:endParaRPr>
          </a:p>
        </p:txBody>
      </p:sp>
      <p:grpSp>
        <p:nvGrpSpPr>
          <p:cNvPr id="5" name="Group 4"/>
          <p:cNvGrpSpPr/>
          <p:nvPr/>
        </p:nvGrpSpPr>
        <p:grpSpPr>
          <a:xfrm>
            <a:off x="314960" y="4752462"/>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a:t>
              </a:r>
              <a:r>
                <a:rPr lang="en-US" sz="2000" b="1" dirty="0" smtClean="0"/>
                <a:t>percentage of solid waste that is collected separately        	and recycled</a:t>
              </a:r>
              <a:r>
                <a:rPr lang="en-US" sz="2000" dirty="0" smtClean="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2" name="Group 31"/>
          <p:cNvGrpSpPr/>
          <p:nvPr/>
        </p:nvGrpSpPr>
        <p:grpSpPr>
          <a:xfrm>
            <a:off x="4974503" y="1629177"/>
            <a:ext cx="3783457" cy="3015976"/>
            <a:chOff x="583747" y="1353993"/>
            <a:chExt cx="7346950" cy="4679950"/>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747" y="1353993"/>
              <a:ext cx="7346950" cy="4679950"/>
            </a:xfrm>
            <a:prstGeom prst="rect">
              <a:avLst/>
            </a:prstGeom>
          </p:spPr>
        </p:pic>
        <p:pic>
          <p:nvPicPr>
            <p:cNvPr id="34" name="Picture 33"/>
            <p:cNvPicPr>
              <a:picLocks noChangeAspect="1"/>
            </p:cNvPicPr>
            <p:nvPr/>
          </p:nvPicPr>
          <p:blipFill>
            <a:blip r:embed="rId4"/>
            <a:stretch>
              <a:fillRect/>
            </a:stretch>
          </p:blipFill>
          <p:spPr>
            <a:xfrm>
              <a:off x="7132244" y="2557314"/>
              <a:ext cx="216000" cy="283368"/>
            </a:xfrm>
            <a:prstGeom prst="rect">
              <a:avLst/>
            </a:prstGeom>
          </p:spPr>
        </p:pic>
        <p:pic>
          <p:nvPicPr>
            <p:cNvPr id="35" name="Picture 34"/>
            <p:cNvPicPr>
              <a:picLocks noChangeAspect="1"/>
            </p:cNvPicPr>
            <p:nvPr/>
          </p:nvPicPr>
          <p:blipFill>
            <a:blip r:embed="rId5"/>
            <a:stretch>
              <a:fillRect/>
            </a:stretch>
          </p:blipFill>
          <p:spPr>
            <a:xfrm>
              <a:off x="6916244" y="2519786"/>
              <a:ext cx="216000" cy="283367"/>
            </a:xfrm>
            <a:prstGeom prst="rect">
              <a:avLst/>
            </a:prstGeom>
          </p:spPr>
        </p:pic>
        <p:pic>
          <p:nvPicPr>
            <p:cNvPr id="36" name="Picture 35"/>
            <p:cNvPicPr>
              <a:picLocks noChangeAspect="1"/>
            </p:cNvPicPr>
            <p:nvPr/>
          </p:nvPicPr>
          <p:blipFill>
            <a:blip r:embed="rId6"/>
            <a:stretch>
              <a:fillRect/>
            </a:stretch>
          </p:blipFill>
          <p:spPr>
            <a:xfrm>
              <a:off x="7348244" y="2602344"/>
              <a:ext cx="216000" cy="270293"/>
            </a:xfrm>
            <a:prstGeom prst="rect">
              <a:avLst/>
            </a:prstGeom>
          </p:spPr>
        </p:pic>
        <p:pic>
          <p:nvPicPr>
            <p:cNvPr id="37" name="Picture 36"/>
            <p:cNvPicPr>
              <a:picLocks noChangeAspect="1"/>
            </p:cNvPicPr>
            <p:nvPr/>
          </p:nvPicPr>
          <p:blipFill>
            <a:blip r:embed="rId6"/>
            <a:stretch>
              <a:fillRect/>
            </a:stretch>
          </p:blipFill>
          <p:spPr>
            <a:xfrm>
              <a:off x="1048257" y="3208131"/>
              <a:ext cx="216000" cy="270293"/>
            </a:xfrm>
            <a:prstGeom prst="rect">
              <a:avLst/>
            </a:prstGeom>
          </p:spPr>
        </p:pic>
        <p:sp>
          <p:nvSpPr>
            <p:cNvPr id="38" name="Rectangle 37"/>
            <p:cNvSpPr/>
            <p:nvPr/>
          </p:nvSpPr>
          <p:spPr>
            <a:xfrm>
              <a:off x="7160449" y="2215774"/>
              <a:ext cx="425116" cy="369332"/>
            </a:xfrm>
            <a:prstGeom prst="rect">
              <a:avLst/>
            </a:prstGeom>
          </p:spPr>
          <p:txBody>
            <a:bodyPr wrap="none">
              <a:spAutoFit/>
            </a:bodyPr>
            <a:lstStyle/>
            <a:p>
              <a:r>
                <a:rPr lang="en-US" b="1" dirty="0">
                  <a:cs typeface="Calibri" panose="020F0502020204030204" pitchFamily="34" charset="0"/>
                </a:rPr>
                <a:t>P1</a:t>
              </a:r>
              <a:endParaRPr lang="en-US" b="1" dirty="0"/>
            </a:p>
          </p:txBody>
        </p:sp>
        <p:sp>
          <p:nvSpPr>
            <p:cNvPr id="39" name="Rectangle 38"/>
            <p:cNvSpPr/>
            <p:nvPr/>
          </p:nvSpPr>
          <p:spPr>
            <a:xfrm>
              <a:off x="583747" y="3101333"/>
              <a:ext cx="425116" cy="369332"/>
            </a:xfrm>
            <a:prstGeom prst="rect">
              <a:avLst/>
            </a:prstGeom>
          </p:spPr>
          <p:txBody>
            <a:bodyPr wrap="none">
              <a:spAutoFit/>
            </a:bodyPr>
            <a:lstStyle/>
            <a:p>
              <a:r>
                <a:rPr lang="en-US" b="1" dirty="0" smtClean="0">
                  <a:cs typeface="Calibri" panose="020F0502020204030204" pitchFamily="34" charset="0"/>
                </a:rPr>
                <a:t>P2</a:t>
              </a:r>
              <a:endParaRPr lang="en-US" b="1" dirty="0"/>
            </a:p>
          </p:txBody>
        </p:sp>
        <p:sp>
          <p:nvSpPr>
            <p:cNvPr id="40" name="Rectangle 39"/>
            <p:cNvSpPr/>
            <p:nvPr/>
          </p:nvSpPr>
          <p:spPr>
            <a:xfrm>
              <a:off x="6982203" y="3650919"/>
              <a:ext cx="274434" cy="307777"/>
            </a:xfrm>
            <a:prstGeom prst="rect">
              <a:avLst/>
            </a:prstGeom>
          </p:spPr>
          <p:txBody>
            <a:bodyPr wrap="none">
              <a:spAutoFit/>
            </a:bodyPr>
            <a:lstStyle/>
            <a:p>
              <a:r>
                <a:rPr lang="en-US" sz="1400" dirty="0"/>
                <a:t>*</a:t>
              </a:r>
            </a:p>
          </p:txBody>
        </p:sp>
        <p:sp>
          <p:nvSpPr>
            <p:cNvPr id="41" name="Rectangle 40"/>
            <p:cNvSpPr/>
            <p:nvPr/>
          </p:nvSpPr>
          <p:spPr>
            <a:xfrm>
              <a:off x="6274245" y="3618309"/>
              <a:ext cx="274434" cy="307777"/>
            </a:xfrm>
            <a:prstGeom prst="rect">
              <a:avLst/>
            </a:prstGeom>
          </p:spPr>
          <p:txBody>
            <a:bodyPr wrap="none">
              <a:spAutoFit/>
            </a:bodyPr>
            <a:lstStyle/>
            <a:p>
              <a:r>
                <a:rPr lang="en-US" sz="1400" dirty="0"/>
                <a:t>*</a:t>
              </a:r>
            </a:p>
          </p:txBody>
        </p:sp>
        <p:sp>
          <p:nvSpPr>
            <p:cNvPr id="42" name="Rectangle 41"/>
            <p:cNvSpPr/>
            <p:nvPr/>
          </p:nvSpPr>
          <p:spPr>
            <a:xfrm>
              <a:off x="5938412" y="3618309"/>
              <a:ext cx="274434" cy="307777"/>
            </a:xfrm>
            <a:prstGeom prst="rect">
              <a:avLst/>
            </a:prstGeom>
          </p:spPr>
          <p:txBody>
            <a:bodyPr wrap="none">
              <a:spAutoFit/>
            </a:bodyPr>
            <a:lstStyle/>
            <a:p>
              <a:r>
                <a:rPr lang="en-US" sz="1400" dirty="0"/>
                <a:t>*</a:t>
              </a:r>
            </a:p>
          </p:txBody>
        </p:sp>
        <p:sp>
          <p:nvSpPr>
            <p:cNvPr id="43" name="Rectangle 42"/>
            <p:cNvSpPr/>
            <p:nvPr/>
          </p:nvSpPr>
          <p:spPr>
            <a:xfrm>
              <a:off x="4105353" y="5038209"/>
              <a:ext cx="364202" cy="307777"/>
            </a:xfrm>
            <a:prstGeom prst="rect">
              <a:avLst/>
            </a:prstGeom>
          </p:spPr>
          <p:txBody>
            <a:bodyPr wrap="none">
              <a:spAutoFit/>
            </a:bodyPr>
            <a:lstStyle/>
            <a:p>
              <a:r>
                <a:rPr lang="en-US" sz="1400" dirty="0" smtClean="0"/>
                <a:t>**</a:t>
              </a:r>
              <a:endParaRPr lang="en-US" sz="1400" dirty="0"/>
            </a:p>
          </p:txBody>
        </p:sp>
        <p:sp>
          <p:nvSpPr>
            <p:cNvPr id="44" name="Rectangle 43"/>
            <p:cNvSpPr/>
            <p:nvPr/>
          </p:nvSpPr>
          <p:spPr>
            <a:xfrm>
              <a:off x="6635642" y="4968112"/>
              <a:ext cx="364202" cy="307777"/>
            </a:xfrm>
            <a:prstGeom prst="rect">
              <a:avLst/>
            </a:prstGeom>
          </p:spPr>
          <p:txBody>
            <a:bodyPr wrap="none">
              <a:spAutoFit/>
            </a:bodyPr>
            <a:lstStyle/>
            <a:p>
              <a:r>
                <a:rPr lang="en-US" sz="1400" dirty="0" smtClean="0"/>
                <a:t>**</a:t>
              </a:r>
              <a:endParaRPr lang="en-US" sz="1400" dirty="0"/>
            </a:p>
          </p:txBody>
        </p:sp>
        <p:sp>
          <p:nvSpPr>
            <p:cNvPr id="45" name="Rectangle 44"/>
            <p:cNvSpPr/>
            <p:nvPr/>
          </p:nvSpPr>
          <p:spPr>
            <a:xfrm rot="16649640">
              <a:off x="3443900" y="4819671"/>
              <a:ext cx="364202" cy="307777"/>
            </a:xfrm>
            <a:prstGeom prst="rect">
              <a:avLst/>
            </a:prstGeom>
          </p:spPr>
          <p:txBody>
            <a:bodyPr wrap="none">
              <a:spAutoFit/>
            </a:bodyPr>
            <a:lstStyle/>
            <a:p>
              <a:r>
                <a:rPr lang="en-US" sz="1400" dirty="0" smtClean="0"/>
                <a:t>**</a:t>
              </a:r>
              <a:endParaRPr lang="en-US" sz="1400" dirty="0"/>
            </a:p>
          </p:txBody>
        </p:sp>
        <p:sp>
          <p:nvSpPr>
            <p:cNvPr id="46" name="Rectangle 45"/>
            <p:cNvSpPr/>
            <p:nvPr/>
          </p:nvSpPr>
          <p:spPr>
            <a:xfrm>
              <a:off x="4364251" y="4374168"/>
              <a:ext cx="364202" cy="307777"/>
            </a:xfrm>
            <a:prstGeom prst="rect">
              <a:avLst/>
            </a:prstGeom>
          </p:spPr>
          <p:txBody>
            <a:bodyPr wrap="none">
              <a:spAutoFit/>
            </a:bodyPr>
            <a:lstStyle/>
            <a:p>
              <a:r>
                <a:rPr lang="en-US" sz="1400" dirty="0" smtClean="0"/>
                <a:t>**</a:t>
              </a:r>
              <a:endParaRPr lang="en-US" sz="1400" dirty="0"/>
            </a:p>
          </p:txBody>
        </p:sp>
        <p:sp>
          <p:nvSpPr>
            <p:cNvPr id="47" name="Rectangle 46"/>
            <p:cNvSpPr/>
            <p:nvPr/>
          </p:nvSpPr>
          <p:spPr>
            <a:xfrm>
              <a:off x="4374293" y="3987641"/>
              <a:ext cx="364202" cy="307777"/>
            </a:xfrm>
            <a:prstGeom prst="rect">
              <a:avLst/>
            </a:prstGeom>
          </p:spPr>
          <p:txBody>
            <a:bodyPr wrap="none">
              <a:spAutoFit/>
            </a:bodyPr>
            <a:lstStyle/>
            <a:p>
              <a:r>
                <a:rPr lang="en-US" sz="1400" dirty="0" smtClean="0"/>
                <a:t>**</a:t>
              </a:r>
              <a:endParaRPr lang="en-US" sz="1400" dirty="0"/>
            </a:p>
          </p:txBody>
        </p:sp>
        <p:sp>
          <p:nvSpPr>
            <p:cNvPr id="48" name="Rectangle 47"/>
            <p:cNvSpPr/>
            <p:nvPr/>
          </p:nvSpPr>
          <p:spPr>
            <a:xfrm>
              <a:off x="3808754" y="3913177"/>
              <a:ext cx="364202" cy="307777"/>
            </a:xfrm>
            <a:prstGeom prst="rect">
              <a:avLst/>
            </a:prstGeom>
          </p:spPr>
          <p:txBody>
            <a:bodyPr wrap="none">
              <a:spAutoFit/>
            </a:bodyPr>
            <a:lstStyle/>
            <a:p>
              <a:r>
                <a:rPr lang="en-US" sz="1400" dirty="0" smtClean="0"/>
                <a:t>**</a:t>
              </a:r>
              <a:endParaRPr lang="en-US" sz="1400" dirty="0"/>
            </a:p>
          </p:txBody>
        </p:sp>
        <p:sp>
          <p:nvSpPr>
            <p:cNvPr id="49" name="Rectangle 48"/>
            <p:cNvSpPr/>
            <p:nvPr/>
          </p:nvSpPr>
          <p:spPr>
            <a:xfrm>
              <a:off x="4548689" y="3425200"/>
              <a:ext cx="364202" cy="307777"/>
            </a:xfrm>
            <a:prstGeom prst="rect">
              <a:avLst/>
            </a:prstGeom>
          </p:spPr>
          <p:txBody>
            <a:bodyPr wrap="none">
              <a:spAutoFit/>
            </a:bodyPr>
            <a:lstStyle/>
            <a:p>
              <a:r>
                <a:rPr lang="en-US" sz="1400" dirty="0" smtClean="0"/>
                <a:t>**</a:t>
              </a:r>
              <a:endParaRPr lang="en-US" sz="1400" dirty="0"/>
            </a:p>
          </p:txBody>
        </p:sp>
        <p:sp>
          <p:nvSpPr>
            <p:cNvPr id="50" name="Rectangle 49"/>
            <p:cNvSpPr/>
            <p:nvPr/>
          </p:nvSpPr>
          <p:spPr>
            <a:xfrm>
              <a:off x="6037328" y="2661469"/>
              <a:ext cx="274434" cy="307777"/>
            </a:xfrm>
            <a:prstGeom prst="rect">
              <a:avLst/>
            </a:prstGeom>
          </p:spPr>
          <p:txBody>
            <a:bodyPr wrap="none">
              <a:spAutoFit/>
            </a:bodyPr>
            <a:lstStyle/>
            <a:p>
              <a:r>
                <a:rPr lang="en-US" sz="1400" dirty="0"/>
                <a:t>*</a:t>
              </a:r>
            </a:p>
          </p:txBody>
        </p:sp>
        <p:sp>
          <p:nvSpPr>
            <p:cNvPr id="51" name="Rectangle 50"/>
            <p:cNvSpPr/>
            <p:nvPr/>
          </p:nvSpPr>
          <p:spPr>
            <a:xfrm>
              <a:off x="6766203" y="2916667"/>
              <a:ext cx="274434" cy="307777"/>
            </a:xfrm>
            <a:prstGeom prst="rect">
              <a:avLst/>
            </a:prstGeom>
          </p:spPr>
          <p:txBody>
            <a:bodyPr wrap="none">
              <a:spAutoFit/>
            </a:bodyPr>
            <a:lstStyle/>
            <a:p>
              <a:r>
                <a:rPr lang="en-US" sz="1400" dirty="0"/>
                <a:t>*</a:t>
              </a:r>
            </a:p>
          </p:txBody>
        </p:sp>
        <p:sp>
          <p:nvSpPr>
            <p:cNvPr id="52" name="Rectangle 51"/>
            <p:cNvSpPr/>
            <p:nvPr/>
          </p:nvSpPr>
          <p:spPr>
            <a:xfrm>
              <a:off x="1984380" y="1997365"/>
              <a:ext cx="274434" cy="307777"/>
            </a:xfrm>
            <a:prstGeom prst="rect">
              <a:avLst/>
            </a:prstGeom>
          </p:spPr>
          <p:txBody>
            <a:bodyPr wrap="none">
              <a:spAutoFit/>
            </a:bodyPr>
            <a:lstStyle/>
            <a:p>
              <a:r>
                <a:rPr lang="en-US" sz="1400" dirty="0"/>
                <a:t>*</a:t>
              </a:r>
            </a:p>
          </p:txBody>
        </p:sp>
        <p:sp>
          <p:nvSpPr>
            <p:cNvPr id="53" name="Rectangle 52"/>
            <p:cNvSpPr/>
            <p:nvPr/>
          </p:nvSpPr>
          <p:spPr>
            <a:xfrm>
              <a:off x="3744561" y="2319938"/>
              <a:ext cx="274434" cy="307777"/>
            </a:xfrm>
            <a:prstGeom prst="rect">
              <a:avLst/>
            </a:prstGeom>
          </p:spPr>
          <p:txBody>
            <a:bodyPr wrap="none">
              <a:spAutoFit/>
            </a:bodyPr>
            <a:lstStyle/>
            <a:p>
              <a:r>
                <a:rPr lang="en-US" sz="1400" dirty="0"/>
                <a:t>*</a:t>
              </a:r>
            </a:p>
          </p:txBody>
        </p:sp>
        <p:sp>
          <p:nvSpPr>
            <p:cNvPr id="54" name="Rectangle 53"/>
            <p:cNvSpPr/>
            <p:nvPr/>
          </p:nvSpPr>
          <p:spPr>
            <a:xfrm>
              <a:off x="1743613" y="3544859"/>
              <a:ext cx="274434" cy="307777"/>
            </a:xfrm>
            <a:prstGeom prst="rect">
              <a:avLst/>
            </a:prstGeom>
          </p:spPr>
          <p:txBody>
            <a:bodyPr wrap="none">
              <a:spAutoFit/>
            </a:bodyPr>
            <a:lstStyle/>
            <a:p>
              <a:r>
                <a:rPr lang="en-US" sz="1400" dirty="0"/>
                <a:t>*</a:t>
              </a:r>
            </a:p>
          </p:txBody>
        </p:sp>
        <p:sp>
          <p:nvSpPr>
            <p:cNvPr id="55" name="Rectangle 54"/>
            <p:cNvSpPr/>
            <p:nvPr/>
          </p:nvSpPr>
          <p:spPr>
            <a:xfrm>
              <a:off x="1343606" y="3971489"/>
              <a:ext cx="272736" cy="307777"/>
            </a:xfrm>
            <a:prstGeom prst="rect">
              <a:avLst/>
            </a:prstGeom>
          </p:spPr>
          <p:txBody>
            <a:bodyPr wrap="square">
              <a:spAutoFit/>
            </a:bodyPr>
            <a:lstStyle/>
            <a:p>
              <a:r>
                <a:rPr lang="en-US" sz="1400" dirty="0"/>
                <a:t>*</a:t>
              </a:r>
            </a:p>
          </p:txBody>
        </p:sp>
        <p:sp>
          <p:nvSpPr>
            <p:cNvPr id="56" name="Rectangle 55"/>
            <p:cNvSpPr/>
            <p:nvPr/>
          </p:nvSpPr>
          <p:spPr>
            <a:xfrm>
              <a:off x="2209914" y="4610125"/>
              <a:ext cx="274434" cy="307777"/>
            </a:xfrm>
            <a:prstGeom prst="rect">
              <a:avLst/>
            </a:prstGeom>
          </p:spPr>
          <p:txBody>
            <a:bodyPr wrap="none">
              <a:spAutoFit/>
            </a:bodyPr>
            <a:lstStyle/>
            <a:p>
              <a:r>
                <a:rPr lang="en-US" sz="1400" dirty="0"/>
                <a:t>*</a:t>
              </a:r>
            </a:p>
          </p:txBody>
        </p:sp>
        <p:sp>
          <p:nvSpPr>
            <p:cNvPr id="57" name="Rectangle 56"/>
            <p:cNvSpPr/>
            <p:nvPr/>
          </p:nvSpPr>
          <p:spPr>
            <a:xfrm>
              <a:off x="1329933" y="4425459"/>
              <a:ext cx="274434" cy="307777"/>
            </a:xfrm>
            <a:prstGeom prst="rect">
              <a:avLst/>
            </a:prstGeom>
          </p:spPr>
          <p:txBody>
            <a:bodyPr wrap="none">
              <a:spAutoFit/>
            </a:bodyPr>
            <a:lstStyle/>
            <a:p>
              <a:r>
                <a:rPr lang="en-US" sz="1400" dirty="0"/>
                <a:t>*</a:t>
              </a:r>
            </a:p>
          </p:txBody>
        </p:sp>
        <p:sp>
          <p:nvSpPr>
            <p:cNvPr id="58" name="Rectangle 57"/>
            <p:cNvSpPr/>
            <p:nvPr/>
          </p:nvSpPr>
          <p:spPr>
            <a:xfrm>
              <a:off x="5244944" y="4482396"/>
              <a:ext cx="274434" cy="307777"/>
            </a:xfrm>
            <a:prstGeom prst="rect">
              <a:avLst/>
            </a:prstGeom>
          </p:spPr>
          <p:txBody>
            <a:bodyPr wrap="none">
              <a:spAutoFit/>
            </a:bodyPr>
            <a:lstStyle/>
            <a:p>
              <a:r>
                <a:rPr lang="en-US" sz="1400" dirty="0"/>
                <a:t>*</a:t>
              </a:r>
            </a:p>
          </p:txBody>
        </p:sp>
        <p:sp>
          <p:nvSpPr>
            <p:cNvPr id="59" name="Rectangle 58"/>
            <p:cNvSpPr/>
            <p:nvPr/>
          </p:nvSpPr>
          <p:spPr>
            <a:xfrm>
              <a:off x="5192025" y="4840957"/>
              <a:ext cx="274434" cy="307777"/>
            </a:xfrm>
            <a:prstGeom prst="rect">
              <a:avLst/>
            </a:prstGeom>
          </p:spPr>
          <p:txBody>
            <a:bodyPr wrap="none">
              <a:spAutoFit/>
            </a:bodyPr>
            <a:lstStyle/>
            <a:p>
              <a:r>
                <a:rPr lang="en-US" sz="1400" dirty="0"/>
                <a:t>*</a:t>
              </a:r>
            </a:p>
          </p:txBody>
        </p:sp>
      </p:grpSp>
      <p:sp>
        <p:nvSpPr>
          <p:cNvPr id="60" name="Rectangle 59"/>
          <p:cNvSpPr/>
          <p:nvPr/>
        </p:nvSpPr>
        <p:spPr>
          <a:xfrm>
            <a:off x="452572" y="2063463"/>
            <a:ext cx="3784209" cy="2246769"/>
          </a:xfrm>
          <a:prstGeom prst="rect">
            <a:avLst/>
          </a:prstGeom>
        </p:spPr>
        <p:txBody>
          <a:bodyPr wrap="square">
            <a:spAutoFit/>
          </a:bodyPr>
          <a:lstStyle/>
          <a:p>
            <a:pPr algn="just"/>
            <a:r>
              <a:rPr lang="en-US" sz="2000" dirty="0" smtClean="0">
                <a:cs typeface="Calibri" panose="020F0502020204030204" pitchFamily="34" charset="0"/>
              </a:rPr>
              <a:t>Residential </a:t>
            </a:r>
            <a:r>
              <a:rPr lang="en-US" sz="2000" dirty="0">
                <a:cs typeface="Calibri" panose="020F0502020204030204" pitchFamily="34" charset="0"/>
              </a:rPr>
              <a:t>buildings </a:t>
            </a:r>
            <a:endParaRPr lang="en-US" sz="2000" dirty="0" smtClean="0">
              <a:cs typeface="Calibri" panose="020F0502020204030204" pitchFamily="34" charset="0"/>
            </a:endParaRPr>
          </a:p>
          <a:p>
            <a:pPr algn="just"/>
            <a:r>
              <a:rPr lang="en-US" sz="2000" dirty="0" smtClean="0">
                <a:cs typeface="Calibri" panose="020F0502020204030204" pitchFamily="34" charset="0"/>
              </a:rPr>
              <a:t>47 single-family houses with 4 occupants each, </a:t>
            </a:r>
          </a:p>
          <a:p>
            <a:pPr algn="just"/>
            <a:r>
              <a:rPr lang="en-US" sz="2000" dirty="0" smtClean="0">
                <a:cs typeface="Calibri" panose="020F0502020204030204" pitchFamily="34" charset="0"/>
              </a:rPr>
              <a:t>13 buildings with 8 occupants (marked with “*” </a:t>
            </a:r>
            <a:r>
              <a:rPr lang="en-US" sz="2000" dirty="0">
                <a:cs typeface="Calibri" panose="020F0502020204030204" pitchFamily="34" charset="0"/>
              </a:rPr>
              <a:t>on the </a:t>
            </a:r>
            <a:r>
              <a:rPr lang="en-US" sz="2000" dirty="0" smtClean="0">
                <a:cs typeface="Calibri" panose="020F0502020204030204" pitchFamily="34" charset="0"/>
              </a:rPr>
              <a:t>map) and </a:t>
            </a:r>
          </a:p>
          <a:p>
            <a:pPr algn="just"/>
            <a:r>
              <a:rPr lang="en-US" sz="2000" dirty="0" smtClean="0">
                <a:cs typeface="Calibri" panose="020F0502020204030204" pitchFamily="34" charset="0"/>
              </a:rPr>
              <a:t>7 </a:t>
            </a:r>
            <a:r>
              <a:rPr lang="en-US" sz="2000" dirty="0">
                <a:cs typeface="Calibri" panose="020F0502020204030204" pitchFamily="34" charset="0"/>
              </a:rPr>
              <a:t>buildings </a:t>
            </a:r>
            <a:r>
              <a:rPr lang="en-US" sz="2000" dirty="0" smtClean="0">
                <a:cs typeface="Calibri" panose="020F0502020204030204" pitchFamily="34" charset="0"/>
              </a:rPr>
              <a:t>with 12 </a:t>
            </a:r>
            <a:r>
              <a:rPr lang="en-US" sz="2000" dirty="0">
                <a:cs typeface="Calibri" panose="020F0502020204030204" pitchFamily="34" charset="0"/>
              </a:rPr>
              <a:t>occupants (marked with </a:t>
            </a:r>
            <a:r>
              <a:rPr lang="en-US" sz="2000" dirty="0" smtClean="0">
                <a:cs typeface="Calibri" panose="020F0502020204030204" pitchFamily="34" charset="0"/>
              </a:rPr>
              <a:t>“**” </a:t>
            </a:r>
            <a:r>
              <a:rPr lang="en-US" sz="2000" dirty="0">
                <a:cs typeface="Calibri" panose="020F0502020204030204" pitchFamily="34" charset="0"/>
              </a:rPr>
              <a:t>on the map)</a:t>
            </a:r>
            <a:r>
              <a:rPr lang="en-US" sz="2000" dirty="0" smtClean="0">
                <a:cs typeface="Calibri" panose="020F0502020204030204" pitchFamily="34" charset="0"/>
              </a:rPr>
              <a:t>  </a:t>
            </a:r>
            <a:endParaRPr lang="en-US" sz="2000" dirty="0"/>
          </a:p>
        </p:txBody>
      </p:sp>
    </p:spTree>
    <p:extLst>
      <p:ext uri="{BB962C8B-B14F-4D97-AF65-F5344CB8AC3E}">
        <p14:creationId xmlns:p14="http://schemas.microsoft.com/office/powerpoint/2010/main" val="2487042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825"/>
            <a:ext cx="2133600" cy="253288"/>
          </a:xfrm>
        </p:spPr>
        <p:txBody>
          <a:bodyPr/>
          <a:lstStyle/>
          <a:p>
            <a:fld id="{243FB592-B9A9-49AA-A86F-4031F7B97808}" type="slidenum">
              <a:rPr lang="en-US" smtClean="0"/>
              <a:t>15</a:t>
            </a:fld>
            <a:endParaRPr lang="en-US"/>
          </a:p>
        </p:txBody>
      </p:sp>
      <p:sp>
        <p:nvSpPr>
          <p:cNvPr id="16" name="Title 3"/>
          <p:cNvSpPr txBox="1">
            <a:spLocks/>
          </p:cNvSpPr>
          <p:nvPr/>
        </p:nvSpPr>
        <p:spPr>
          <a:xfrm>
            <a:off x="0" y="0"/>
            <a:ext cx="9144000" cy="7318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l-GR" sz="2800" dirty="0"/>
          </a:p>
        </p:txBody>
      </p:sp>
      <p:sp>
        <p:nvSpPr>
          <p:cNvPr id="13" name="Rectangle 12"/>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6" name="Rectangle 5"/>
          <p:cNvSpPr/>
          <p:nvPr/>
        </p:nvSpPr>
        <p:spPr>
          <a:xfrm>
            <a:off x="635000" y="1370870"/>
            <a:ext cx="8322733" cy="1169551"/>
          </a:xfrm>
          <a:prstGeom prst="rect">
            <a:avLst/>
          </a:prstGeom>
        </p:spPr>
        <p:txBody>
          <a:bodyPr wrap="square">
            <a:spAutoFit/>
          </a:bodyPr>
          <a:lstStyle/>
          <a:p>
            <a:pPr>
              <a:spcAft>
                <a:spcPts val="600"/>
              </a:spcAft>
            </a:pPr>
            <a:r>
              <a:rPr lang="en-US" sz="2000" b="1" dirty="0" smtClean="0"/>
              <a:t>Not taken into account  </a:t>
            </a:r>
          </a:p>
          <a:p>
            <a:pPr>
              <a:spcAft>
                <a:spcPts val="600"/>
              </a:spcAft>
            </a:pPr>
            <a:r>
              <a:rPr lang="en-US" sz="2000" b="1" dirty="0" smtClean="0"/>
              <a:t>Yellow buildings, since they are not residential</a:t>
            </a:r>
          </a:p>
          <a:p>
            <a:pPr>
              <a:spcAft>
                <a:spcPts val="600"/>
              </a:spcAft>
            </a:pPr>
            <a:r>
              <a:rPr lang="en-US" sz="2000" b="1" dirty="0" smtClean="0"/>
              <a:t>Recycle point P1, since there is only one recycle bin for all recycled materials</a:t>
            </a:r>
          </a:p>
        </p:txBody>
      </p:sp>
      <p:pic>
        <p:nvPicPr>
          <p:cNvPr id="10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52" y="1370870"/>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8" name="Rectangle 47"/>
          <p:cNvSpPr/>
          <p:nvPr/>
        </p:nvSpPr>
        <p:spPr>
          <a:xfrm>
            <a:off x="327367" y="2838883"/>
            <a:ext cx="2583336" cy="2585323"/>
          </a:xfrm>
          <a:prstGeom prst="rect">
            <a:avLst/>
          </a:prstGeom>
        </p:spPr>
        <p:txBody>
          <a:bodyPr wrap="square">
            <a:spAutoFit/>
          </a:bodyPr>
          <a:lstStyle/>
          <a:p>
            <a:pPr>
              <a:spcAft>
                <a:spcPts val="600"/>
              </a:spcAft>
            </a:pPr>
            <a:r>
              <a:rPr lang="en-US" dirty="0"/>
              <a:t>Calculate the </a:t>
            </a:r>
            <a:r>
              <a:rPr lang="en-US" dirty="0" smtClean="0"/>
              <a:t>walking distance </a:t>
            </a:r>
            <a:r>
              <a:rPr lang="en-US" dirty="0"/>
              <a:t>of </a:t>
            </a:r>
            <a:r>
              <a:rPr lang="en-US" dirty="0" smtClean="0"/>
              <a:t>the entrance of each residential building from recycle point P1.  Buildings with walking distance higher than 400m are marked with the blue shaded area </a:t>
            </a:r>
            <a:endParaRPr lang="en-US" dirty="0"/>
          </a:p>
        </p:txBody>
      </p:sp>
      <p:grpSp>
        <p:nvGrpSpPr>
          <p:cNvPr id="110" name="Group 109"/>
          <p:cNvGrpSpPr/>
          <p:nvPr/>
        </p:nvGrpSpPr>
        <p:grpSpPr>
          <a:xfrm>
            <a:off x="2944185" y="2794949"/>
            <a:ext cx="6013547" cy="3352771"/>
            <a:chOff x="583747" y="1353993"/>
            <a:chExt cx="7346950" cy="4679950"/>
          </a:xfrm>
        </p:grpSpPr>
        <p:pic>
          <p:nvPicPr>
            <p:cNvPr id="111" name="Picture 1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747" y="1353993"/>
              <a:ext cx="7346950" cy="4679950"/>
            </a:xfrm>
            <a:prstGeom prst="rect">
              <a:avLst/>
            </a:prstGeom>
          </p:spPr>
        </p:pic>
        <p:sp>
          <p:nvSpPr>
            <p:cNvPr id="112" name="Freeform 111"/>
            <p:cNvSpPr/>
            <p:nvPr/>
          </p:nvSpPr>
          <p:spPr>
            <a:xfrm>
              <a:off x="1264257" y="3415085"/>
              <a:ext cx="1610140" cy="1701579"/>
            </a:xfrm>
            <a:custGeom>
              <a:avLst/>
              <a:gdLst>
                <a:gd name="connsiteX0" fmla="*/ 39757 w 1610140"/>
                <a:gd name="connsiteY0" fmla="*/ 0 h 1701579"/>
                <a:gd name="connsiteX1" fmla="*/ 405517 w 1610140"/>
                <a:gd name="connsiteY1" fmla="*/ 35781 h 1701579"/>
                <a:gd name="connsiteX2" fmla="*/ 353833 w 1610140"/>
                <a:gd name="connsiteY2" fmla="*/ 532738 h 1701579"/>
                <a:gd name="connsiteX3" fmla="*/ 679837 w 1610140"/>
                <a:gd name="connsiteY3" fmla="*/ 596348 h 1701579"/>
                <a:gd name="connsiteX4" fmla="*/ 628153 w 1610140"/>
                <a:gd name="connsiteY4" fmla="*/ 890546 h 1701579"/>
                <a:gd name="connsiteX5" fmla="*/ 1610140 w 1610140"/>
                <a:gd name="connsiteY5" fmla="*/ 1061499 h 1701579"/>
                <a:gd name="connsiteX6" fmla="*/ 1478943 w 1610140"/>
                <a:gd name="connsiteY6" fmla="*/ 1701579 h 1701579"/>
                <a:gd name="connsiteX7" fmla="*/ 0 w 1610140"/>
                <a:gd name="connsiteY7" fmla="*/ 1415332 h 1701579"/>
                <a:gd name="connsiteX8" fmla="*/ 39757 w 1610140"/>
                <a:gd name="connsiteY8" fmla="*/ 0 h 17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40" h="1701579">
                  <a:moveTo>
                    <a:pt x="39757" y="0"/>
                  </a:moveTo>
                  <a:lnTo>
                    <a:pt x="405517" y="35781"/>
                  </a:lnTo>
                  <a:lnTo>
                    <a:pt x="353833" y="532738"/>
                  </a:lnTo>
                  <a:lnTo>
                    <a:pt x="679837" y="596348"/>
                  </a:lnTo>
                  <a:lnTo>
                    <a:pt x="628153" y="890546"/>
                  </a:lnTo>
                  <a:lnTo>
                    <a:pt x="1610140" y="1061499"/>
                  </a:lnTo>
                  <a:lnTo>
                    <a:pt x="1478943" y="1701579"/>
                  </a:lnTo>
                  <a:lnTo>
                    <a:pt x="0" y="1415332"/>
                  </a:lnTo>
                  <a:lnTo>
                    <a:pt x="39757" y="0"/>
                  </a:lnTo>
                  <a:close/>
                </a:path>
              </a:pathLst>
            </a:custGeom>
            <a:solidFill>
              <a:schemeClr val="accent1">
                <a:lumMod val="40000"/>
                <a:lumOff val="60000"/>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3" name="Picture 112"/>
            <p:cNvPicPr>
              <a:picLocks noChangeAspect="1"/>
            </p:cNvPicPr>
            <p:nvPr/>
          </p:nvPicPr>
          <p:blipFill>
            <a:blip r:embed="rId5"/>
            <a:stretch>
              <a:fillRect/>
            </a:stretch>
          </p:blipFill>
          <p:spPr>
            <a:xfrm>
              <a:off x="7132244" y="2557314"/>
              <a:ext cx="216000" cy="283368"/>
            </a:xfrm>
            <a:prstGeom prst="rect">
              <a:avLst/>
            </a:prstGeom>
          </p:spPr>
        </p:pic>
        <p:pic>
          <p:nvPicPr>
            <p:cNvPr id="114" name="Picture 113"/>
            <p:cNvPicPr>
              <a:picLocks noChangeAspect="1"/>
            </p:cNvPicPr>
            <p:nvPr/>
          </p:nvPicPr>
          <p:blipFill>
            <a:blip r:embed="rId6"/>
            <a:stretch>
              <a:fillRect/>
            </a:stretch>
          </p:blipFill>
          <p:spPr>
            <a:xfrm>
              <a:off x="6916244" y="2519786"/>
              <a:ext cx="216000" cy="283367"/>
            </a:xfrm>
            <a:prstGeom prst="rect">
              <a:avLst/>
            </a:prstGeom>
          </p:spPr>
        </p:pic>
        <p:pic>
          <p:nvPicPr>
            <p:cNvPr id="115" name="Picture 114"/>
            <p:cNvPicPr>
              <a:picLocks noChangeAspect="1"/>
            </p:cNvPicPr>
            <p:nvPr/>
          </p:nvPicPr>
          <p:blipFill>
            <a:blip r:embed="rId7"/>
            <a:stretch>
              <a:fillRect/>
            </a:stretch>
          </p:blipFill>
          <p:spPr>
            <a:xfrm>
              <a:off x="7348244" y="2602344"/>
              <a:ext cx="216000" cy="270293"/>
            </a:xfrm>
            <a:prstGeom prst="rect">
              <a:avLst/>
            </a:prstGeom>
          </p:spPr>
        </p:pic>
        <p:pic>
          <p:nvPicPr>
            <p:cNvPr id="116" name="Picture 115"/>
            <p:cNvPicPr>
              <a:picLocks noChangeAspect="1"/>
            </p:cNvPicPr>
            <p:nvPr/>
          </p:nvPicPr>
          <p:blipFill>
            <a:blip r:embed="rId7"/>
            <a:stretch>
              <a:fillRect/>
            </a:stretch>
          </p:blipFill>
          <p:spPr>
            <a:xfrm>
              <a:off x="1048257" y="3208131"/>
              <a:ext cx="216000" cy="270293"/>
            </a:xfrm>
            <a:prstGeom prst="rect">
              <a:avLst/>
            </a:prstGeom>
          </p:spPr>
        </p:pic>
        <p:sp>
          <p:nvSpPr>
            <p:cNvPr id="117" name="Rectangle 116"/>
            <p:cNvSpPr/>
            <p:nvPr/>
          </p:nvSpPr>
          <p:spPr>
            <a:xfrm>
              <a:off x="7160449" y="2215774"/>
              <a:ext cx="420308" cy="369332"/>
            </a:xfrm>
            <a:prstGeom prst="rect">
              <a:avLst/>
            </a:prstGeom>
          </p:spPr>
          <p:txBody>
            <a:bodyPr wrap="none">
              <a:spAutoFit/>
            </a:bodyPr>
            <a:lstStyle/>
            <a:p>
              <a:r>
                <a:rPr lang="en-US" dirty="0">
                  <a:cs typeface="Calibri" panose="020F0502020204030204" pitchFamily="34" charset="0"/>
                </a:rPr>
                <a:t>P1</a:t>
              </a:r>
              <a:endParaRPr lang="en-US" dirty="0"/>
            </a:p>
          </p:txBody>
        </p:sp>
        <p:sp>
          <p:nvSpPr>
            <p:cNvPr id="118" name="Rectangle 117"/>
            <p:cNvSpPr/>
            <p:nvPr/>
          </p:nvSpPr>
          <p:spPr>
            <a:xfrm>
              <a:off x="583747" y="3101333"/>
              <a:ext cx="420308" cy="369332"/>
            </a:xfrm>
            <a:prstGeom prst="rect">
              <a:avLst/>
            </a:prstGeom>
          </p:spPr>
          <p:txBody>
            <a:bodyPr wrap="none">
              <a:spAutoFit/>
            </a:bodyPr>
            <a:lstStyle/>
            <a:p>
              <a:r>
                <a:rPr lang="en-US" dirty="0" smtClean="0">
                  <a:cs typeface="Calibri" panose="020F0502020204030204" pitchFamily="34" charset="0"/>
                </a:rPr>
                <a:t>P2</a:t>
              </a:r>
              <a:endParaRPr lang="en-US" dirty="0"/>
            </a:p>
          </p:txBody>
        </p:sp>
        <p:sp>
          <p:nvSpPr>
            <p:cNvPr id="119" name="Rectangle 118"/>
            <p:cNvSpPr/>
            <p:nvPr/>
          </p:nvSpPr>
          <p:spPr>
            <a:xfrm>
              <a:off x="6982203" y="3650919"/>
              <a:ext cx="300082" cy="369332"/>
            </a:xfrm>
            <a:prstGeom prst="rect">
              <a:avLst/>
            </a:prstGeom>
          </p:spPr>
          <p:txBody>
            <a:bodyPr wrap="none">
              <a:spAutoFit/>
            </a:bodyPr>
            <a:lstStyle/>
            <a:p>
              <a:r>
                <a:rPr lang="en-US" dirty="0"/>
                <a:t>*</a:t>
              </a:r>
            </a:p>
          </p:txBody>
        </p:sp>
        <p:sp>
          <p:nvSpPr>
            <p:cNvPr id="120" name="Rectangle 119"/>
            <p:cNvSpPr/>
            <p:nvPr/>
          </p:nvSpPr>
          <p:spPr>
            <a:xfrm>
              <a:off x="6274245" y="3618309"/>
              <a:ext cx="300082" cy="369332"/>
            </a:xfrm>
            <a:prstGeom prst="rect">
              <a:avLst/>
            </a:prstGeom>
          </p:spPr>
          <p:txBody>
            <a:bodyPr wrap="none">
              <a:spAutoFit/>
            </a:bodyPr>
            <a:lstStyle/>
            <a:p>
              <a:r>
                <a:rPr lang="en-US" dirty="0"/>
                <a:t>*</a:t>
              </a:r>
            </a:p>
          </p:txBody>
        </p:sp>
        <p:sp>
          <p:nvSpPr>
            <p:cNvPr id="121" name="Rectangle 120"/>
            <p:cNvSpPr/>
            <p:nvPr/>
          </p:nvSpPr>
          <p:spPr>
            <a:xfrm>
              <a:off x="5938412" y="3618309"/>
              <a:ext cx="300082" cy="369332"/>
            </a:xfrm>
            <a:prstGeom prst="rect">
              <a:avLst/>
            </a:prstGeom>
          </p:spPr>
          <p:txBody>
            <a:bodyPr wrap="none">
              <a:spAutoFit/>
            </a:bodyPr>
            <a:lstStyle/>
            <a:p>
              <a:r>
                <a:rPr lang="en-US" dirty="0"/>
                <a:t>*</a:t>
              </a:r>
            </a:p>
          </p:txBody>
        </p:sp>
        <p:sp>
          <p:nvSpPr>
            <p:cNvPr id="122" name="Rectangle 121"/>
            <p:cNvSpPr/>
            <p:nvPr/>
          </p:nvSpPr>
          <p:spPr>
            <a:xfrm>
              <a:off x="4105353" y="5038209"/>
              <a:ext cx="415498" cy="369332"/>
            </a:xfrm>
            <a:prstGeom prst="rect">
              <a:avLst/>
            </a:prstGeom>
          </p:spPr>
          <p:txBody>
            <a:bodyPr wrap="none">
              <a:spAutoFit/>
            </a:bodyPr>
            <a:lstStyle/>
            <a:p>
              <a:r>
                <a:rPr lang="en-US" dirty="0" smtClean="0"/>
                <a:t>**</a:t>
              </a:r>
              <a:endParaRPr lang="en-US" dirty="0"/>
            </a:p>
          </p:txBody>
        </p:sp>
        <p:sp>
          <p:nvSpPr>
            <p:cNvPr id="123" name="Rectangle 122"/>
            <p:cNvSpPr/>
            <p:nvPr/>
          </p:nvSpPr>
          <p:spPr>
            <a:xfrm>
              <a:off x="6635642" y="4968112"/>
              <a:ext cx="415498" cy="369332"/>
            </a:xfrm>
            <a:prstGeom prst="rect">
              <a:avLst/>
            </a:prstGeom>
          </p:spPr>
          <p:txBody>
            <a:bodyPr wrap="none">
              <a:spAutoFit/>
            </a:bodyPr>
            <a:lstStyle/>
            <a:p>
              <a:r>
                <a:rPr lang="en-US" dirty="0" smtClean="0"/>
                <a:t>**</a:t>
              </a:r>
              <a:endParaRPr lang="en-US" dirty="0"/>
            </a:p>
          </p:txBody>
        </p:sp>
        <p:sp>
          <p:nvSpPr>
            <p:cNvPr id="124" name="Rectangle 123"/>
            <p:cNvSpPr/>
            <p:nvPr/>
          </p:nvSpPr>
          <p:spPr>
            <a:xfrm rot="16649640">
              <a:off x="3418252" y="4788894"/>
              <a:ext cx="415498" cy="369332"/>
            </a:xfrm>
            <a:prstGeom prst="rect">
              <a:avLst/>
            </a:prstGeom>
          </p:spPr>
          <p:txBody>
            <a:bodyPr wrap="none">
              <a:spAutoFit/>
            </a:bodyPr>
            <a:lstStyle/>
            <a:p>
              <a:r>
                <a:rPr lang="en-US" dirty="0" smtClean="0"/>
                <a:t>**</a:t>
              </a:r>
              <a:endParaRPr lang="en-US" dirty="0"/>
            </a:p>
          </p:txBody>
        </p:sp>
        <p:sp>
          <p:nvSpPr>
            <p:cNvPr id="125" name="Rectangle 124"/>
            <p:cNvSpPr/>
            <p:nvPr/>
          </p:nvSpPr>
          <p:spPr>
            <a:xfrm>
              <a:off x="4364251" y="4374168"/>
              <a:ext cx="415498" cy="369332"/>
            </a:xfrm>
            <a:prstGeom prst="rect">
              <a:avLst/>
            </a:prstGeom>
          </p:spPr>
          <p:txBody>
            <a:bodyPr wrap="none">
              <a:spAutoFit/>
            </a:bodyPr>
            <a:lstStyle/>
            <a:p>
              <a:r>
                <a:rPr lang="en-US" dirty="0" smtClean="0"/>
                <a:t>**</a:t>
              </a:r>
              <a:endParaRPr lang="en-US" dirty="0"/>
            </a:p>
          </p:txBody>
        </p:sp>
        <p:sp>
          <p:nvSpPr>
            <p:cNvPr id="126" name="Rectangle 125"/>
            <p:cNvSpPr/>
            <p:nvPr/>
          </p:nvSpPr>
          <p:spPr>
            <a:xfrm>
              <a:off x="4374293" y="3987641"/>
              <a:ext cx="415498" cy="369332"/>
            </a:xfrm>
            <a:prstGeom prst="rect">
              <a:avLst/>
            </a:prstGeom>
          </p:spPr>
          <p:txBody>
            <a:bodyPr wrap="none">
              <a:spAutoFit/>
            </a:bodyPr>
            <a:lstStyle/>
            <a:p>
              <a:r>
                <a:rPr lang="en-US" dirty="0" smtClean="0"/>
                <a:t>**</a:t>
              </a:r>
              <a:endParaRPr lang="en-US" dirty="0"/>
            </a:p>
          </p:txBody>
        </p:sp>
        <p:sp>
          <p:nvSpPr>
            <p:cNvPr id="127" name="Rectangle 126"/>
            <p:cNvSpPr/>
            <p:nvPr/>
          </p:nvSpPr>
          <p:spPr>
            <a:xfrm>
              <a:off x="3808754" y="3913177"/>
              <a:ext cx="415498" cy="369332"/>
            </a:xfrm>
            <a:prstGeom prst="rect">
              <a:avLst/>
            </a:prstGeom>
          </p:spPr>
          <p:txBody>
            <a:bodyPr wrap="none">
              <a:spAutoFit/>
            </a:bodyPr>
            <a:lstStyle/>
            <a:p>
              <a:r>
                <a:rPr lang="en-US" dirty="0" smtClean="0"/>
                <a:t>**</a:t>
              </a:r>
              <a:endParaRPr lang="en-US" dirty="0"/>
            </a:p>
          </p:txBody>
        </p:sp>
        <p:sp>
          <p:nvSpPr>
            <p:cNvPr id="128" name="Rectangle 127"/>
            <p:cNvSpPr/>
            <p:nvPr/>
          </p:nvSpPr>
          <p:spPr>
            <a:xfrm>
              <a:off x="4548689" y="3425200"/>
              <a:ext cx="415498" cy="369332"/>
            </a:xfrm>
            <a:prstGeom prst="rect">
              <a:avLst/>
            </a:prstGeom>
          </p:spPr>
          <p:txBody>
            <a:bodyPr wrap="none">
              <a:spAutoFit/>
            </a:bodyPr>
            <a:lstStyle/>
            <a:p>
              <a:r>
                <a:rPr lang="en-US" dirty="0" smtClean="0"/>
                <a:t>**</a:t>
              </a:r>
              <a:endParaRPr lang="en-US" dirty="0"/>
            </a:p>
          </p:txBody>
        </p:sp>
        <p:sp>
          <p:nvSpPr>
            <p:cNvPr id="129" name="Rectangle 128"/>
            <p:cNvSpPr/>
            <p:nvPr/>
          </p:nvSpPr>
          <p:spPr>
            <a:xfrm>
              <a:off x="6037328" y="2661469"/>
              <a:ext cx="300082" cy="369332"/>
            </a:xfrm>
            <a:prstGeom prst="rect">
              <a:avLst/>
            </a:prstGeom>
          </p:spPr>
          <p:txBody>
            <a:bodyPr wrap="none">
              <a:spAutoFit/>
            </a:bodyPr>
            <a:lstStyle/>
            <a:p>
              <a:r>
                <a:rPr lang="en-US" dirty="0"/>
                <a:t>*</a:t>
              </a:r>
            </a:p>
          </p:txBody>
        </p:sp>
        <p:sp>
          <p:nvSpPr>
            <p:cNvPr id="130" name="Rectangle 129"/>
            <p:cNvSpPr/>
            <p:nvPr/>
          </p:nvSpPr>
          <p:spPr>
            <a:xfrm>
              <a:off x="6766203" y="2916667"/>
              <a:ext cx="300082" cy="369332"/>
            </a:xfrm>
            <a:prstGeom prst="rect">
              <a:avLst/>
            </a:prstGeom>
          </p:spPr>
          <p:txBody>
            <a:bodyPr wrap="none">
              <a:spAutoFit/>
            </a:bodyPr>
            <a:lstStyle/>
            <a:p>
              <a:r>
                <a:rPr lang="en-US" dirty="0"/>
                <a:t>*</a:t>
              </a:r>
            </a:p>
          </p:txBody>
        </p:sp>
        <p:sp>
          <p:nvSpPr>
            <p:cNvPr id="131" name="Rectangle 130"/>
            <p:cNvSpPr/>
            <p:nvPr/>
          </p:nvSpPr>
          <p:spPr>
            <a:xfrm>
              <a:off x="1984380" y="1997365"/>
              <a:ext cx="300082" cy="369332"/>
            </a:xfrm>
            <a:prstGeom prst="rect">
              <a:avLst/>
            </a:prstGeom>
          </p:spPr>
          <p:txBody>
            <a:bodyPr wrap="none">
              <a:spAutoFit/>
            </a:bodyPr>
            <a:lstStyle/>
            <a:p>
              <a:r>
                <a:rPr lang="en-US" dirty="0"/>
                <a:t>*</a:t>
              </a:r>
            </a:p>
          </p:txBody>
        </p:sp>
        <p:sp>
          <p:nvSpPr>
            <p:cNvPr id="132" name="Rectangle 131"/>
            <p:cNvSpPr/>
            <p:nvPr/>
          </p:nvSpPr>
          <p:spPr>
            <a:xfrm>
              <a:off x="3744561" y="2319938"/>
              <a:ext cx="300082" cy="369332"/>
            </a:xfrm>
            <a:prstGeom prst="rect">
              <a:avLst/>
            </a:prstGeom>
          </p:spPr>
          <p:txBody>
            <a:bodyPr wrap="none">
              <a:spAutoFit/>
            </a:bodyPr>
            <a:lstStyle/>
            <a:p>
              <a:r>
                <a:rPr lang="en-US" dirty="0"/>
                <a:t>*</a:t>
              </a:r>
            </a:p>
          </p:txBody>
        </p:sp>
        <p:sp>
          <p:nvSpPr>
            <p:cNvPr id="133" name="Rectangle 132"/>
            <p:cNvSpPr/>
            <p:nvPr/>
          </p:nvSpPr>
          <p:spPr>
            <a:xfrm>
              <a:off x="1743613" y="3544859"/>
              <a:ext cx="300082" cy="369332"/>
            </a:xfrm>
            <a:prstGeom prst="rect">
              <a:avLst/>
            </a:prstGeom>
          </p:spPr>
          <p:txBody>
            <a:bodyPr wrap="none">
              <a:spAutoFit/>
            </a:bodyPr>
            <a:lstStyle/>
            <a:p>
              <a:r>
                <a:rPr lang="en-US" dirty="0"/>
                <a:t>*</a:t>
              </a:r>
            </a:p>
          </p:txBody>
        </p:sp>
        <p:sp>
          <p:nvSpPr>
            <p:cNvPr id="134" name="Rectangle 133"/>
            <p:cNvSpPr/>
            <p:nvPr/>
          </p:nvSpPr>
          <p:spPr>
            <a:xfrm>
              <a:off x="1343606" y="3971489"/>
              <a:ext cx="272736" cy="369332"/>
            </a:xfrm>
            <a:prstGeom prst="rect">
              <a:avLst/>
            </a:prstGeom>
          </p:spPr>
          <p:txBody>
            <a:bodyPr wrap="square">
              <a:spAutoFit/>
            </a:bodyPr>
            <a:lstStyle/>
            <a:p>
              <a:r>
                <a:rPr lang="en-US" dirty="0"/>
                <a:t>*</a:t>
              </a:r>
            </a:p>
          </p:txBody>
        </p:sp>
        <p:sp>
          <p:nvSpPr>
            <p:cNvPr id="135" name="Rectangle 134"/>
            <p:cNvSpPr/>
            <p:nvPr/>
          </p:nvSpPr>
          <p:spPr>
            <a:xfrm>
              <a:off x="2209914" y="4610125"/>
              <a:ext cx="300082" cy="369332"/>
            </a:xfrm>
            <a:prstGeom prst="rect">
              <a:avLst/>
            </a:prstGeom>
          </p:spPr>
          <p:txBody>
            <a:bodyPr wrap="none">
              <a:spAutoFit/>
            </a:bodyPr>
            <a:lstStyle/>
            <a:p>
              <a:r>
                <a:rPr lang="en-US" dirty="0"/>
                <a:t>*</a:t>
              </a:r>
            </a:p>
          </p:txBody>
        </p:sp>
        <p:sp>
          <p:nvSpPr>
            <p:cNvPr id="136" name="Rectangle 135"/>
            <p:cNvSpPr/>
            <p:nvPr/>
          </p:nvSpPr>
          <p:spPr>
            <a:xfrm>
              <a:off x="1329933" y="4425459"/>
              <a:ext cx="300082" cy="369332"/>
            </a:xfrm>
            <a:prstGeom prst="rect">
              <a:avLst/>
            </a:prstGeom>
          </p:spPr>
          <p:txBody>
            <a:bodyPr wrap="none">
              <a:spAutoFit/>
            </a:bodyPr>
            <a:lstStyle/>
            <a:p>
              <a:r>
                <a:rPr lang="en-US" dirty="0"/>
                <a:t>*</a:t>
              </a:r>
            </a:p>
          </p:txBody>
        </p:sp>
        <p:sp>
          <p:nvSpPr>
            <p:cNvPr id="137" name="Rectangle 136"/>
            <p:cNvSpPr/>
            <p:nvPr/>
          </p:nvSpPr>
          <p:spPr>
            <a:xfrm>
              <a:off x="5244944" y="4482396"/>
              <a:ext cx="300082" cy="369332"/>
            </a:xfrm>
            <a:prstGeom prst="rect">
              <a:avLst/>
            </a:prstGeom>
          </p:spPr>
          <p:txBody>
            <a:bodyPr wrap="none">
              <a:spAutoFit/>
            </a:bodyPr>
            <a:lstStyle/>
            <a:p>
              <a:r>
                <a:rPr lang="en-US" dirty="0"/>
                <a:t>*</a:t>
              </a:r>
            </a:p>
          </p:txBody>
        </p:sp>
        <p:sp>
          <p:nvSpPr>
            <p:cNvPr id="138" name="Rectangle 137"/>
            <p:cNvSpPr/>
            <p:nvPr/>
          </p:nvSpPr>
          <p:spPr>
            <a:xfrm>
              <a:off x="5192025" y="4840957"/>
              <a:ext cx="300082" cy="369332"/>
            </a:xfrm>
            <a:prstGeom prst="rect">
              <a:avLst/>
            </a:prstGeom>
          </p:spPr>
          <p:txBody>
            <a:bodyPr wrap="none">
              <a:spAutoFit/>
            </a:bodyPr>
            <a:lstStyle/>
            <a:p>
              <a:r>
                <a:rPr lang="en-US" dirty="0"/>
                <a:t>*</a:t>
              </a:r>
            </a:p>
          </p:txBody>
        </p:sp>
      </p:grpSp>
    </p:spTree>
    <p:extLst>
      <p:ext uri="{BB962C8B-B14F-4D97-AF65-F5344CB8AC3E}">
        <p14:creationId xmlns:p14="http://schemas.microsoft.com/office/powerpoint/2010/main" val="3459178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16</a:t>
            </a:fld>
            <a:endParaRPr lang="en-US"/>
          </a:p>
        </p:txBody>
      </p:sp>
      <p:sp>
        <p:nvSpPr>
          <p:cNvPr id="17" name="Title 3"/>
          <p:cNvSpPr txBox="1">
            <a:spLocks/>
          </p:cNvSpPr>
          <p:nvPr/>
        </p:nvSpPr>
        <p:spPr>
          <a:xfrm>
            <a:off x="0" y="0"/>
            <a:ext cx="9144000" cy="7318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l-GR" sz="2800" dirty="0"/>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147918" y="1016056"/>
            <a:ext cx="7939501" cy="435705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US" sz="2400" dirty="0"/>
              <a:t>Calculate the </a:t>
            </a:r>
            <a:r>
              <a:rPr lang="en-US" sz="2400" b="1" dirty="0"/>
              <a:t>inhabitants living within 400m </a:t>
            </a:r>
            <a:r>
              <a:rPr lang="en-US" sz="2400" b="1" dirty="0" smtClean="0"/>
              <a:t>from P1</a:t>
            </a:r>
            <a:r>
              <a:rPr lang="en-US" sz="2400" dirty="0" smtClean="0"/>
              <a:t> </a:t>
            </a:r>
            <a:endParaRPr lang="en-US" sz="2400" dirty="0"/>
          </a:p>
          <a:p>
            <a:pPr marL="0" indent="0">
              <a:spcBef>
                <a:spcPts val="0"/>
              </a:spcBef>
              <a:spcAft>
                <a:spcPts val="600"/>
              </a:spcAft>
              <a:buNone/>
            </a:pPr>
            <a:endParaRPr lang="en-US" sz="1200" dirty="0" smtClean="0">
              <a:cs typeface="Calibri" panose="020F0502020204030204" pitchFamily="34" charset="0"/>
            </a:endParaRPr>
          </a:p>
          <a:p>
            <a:pPr marL="0" indent="0">
              <a:spcBef>
                <a:spcPts val="0"/>
              </a:spcBef>
              <a:spcAft>
                <a:spcPts val="600"/>
              </a:spcAft>
              <a:buNone/>
            </a:pPr>
            <a:r>
              <a:rPr lang="el-GR" sz="2400" dirty="0" smtClean="0">
                <a:cs typeface="Calibri" panose="020F0502020204030204" pitchFamily="34" charset="0"/>
              </a:rPr>
              <a:t>	</a:t>
            </a:r>
            <a:r>
              <a:rPr lang="en-US" sz="2400" dirty="0" smtClean="0">
                <a:cs typeface="Calibri" panose="020F0502020204030204" pitchFamily="34" charset="0"/>
              </a:rPr>
              <a:t>(43 * 4) + (10 * 8) + (7 * 12) </a:t>
            </a:r>
            <a:r>
              <a:rPr lang="el-GR" sz="2400" dirty="0" smtClean="0">
                <a:cs typeface="Calibri" panose="020F0502020204030204" pitchFamily="34" charset="0"/>
              </a:rPr>
              <a:t>= </a:t>
            </a:r>
            <a:r>
              <a:rPr lang="en-US" sz="2400" dirty="0" smtClean="0">
                <a:cs typeface="Calibri" panose="020F0502020204030204" pitchFamily="34" charset="0"/>
              </a:rPr>
              <a:t>336</a:t>
            </a:r>
            <a:r>
              <a:rPr lang="el-GR" sz="2400" dirty="0" smtClean="0">
                <a:cs typeface="Calibri" panose="020F0502020204030204" pitchFamily="34" charset="0"/>
              </a:rPr>
              <a:t> </a:t>
            </a:r>
            <a:r>
              <a:rPr lang="el-GR" sz="2400" dirty="0">
                <a:solidFill>
                  <a:prstClr val="black"/>
                </a:solidFill>
                <a:cs typeface="Calibri" panose="020F0502020204030204" pitchFamily="34" charset="0"/>
              </a:rPr>
              <a:t>occupants</a:t>
            </a:r>
            <a:endParaRPr lang="el-GR" sz="2400" b="1" dirty="0" smtClean="0">
              <a:cs typeface="Calibri" panose="020F0502020204030204" pitchFamily="34" charset="0"/>
            </a:endParaRPr>
          </a:p>
          <a:p>
            <a:pPr marL="0" indent="0">
              <a:spcBef>
                <a:spcPts val="0"/>
              </a:spcBef>
              <a:spcAft>
                <a:spcPts val="600"/>
              </a:spcAft>
              <a:buNone/>
            </a:pPr>
            <a:endParaRPr lang="en-US" sz="2400" b="1" dirty="0" smtClean="0">
              <a:cs typeface="Calibri" panose="020F0502020204030204" pitchFamily="34" charset="0"/>
            </a:endParaRPr>
          </a:p>
          <a:p>
            <a:pPr marL="0" indent="0">
              <a:spcBef>
                <a:spcPts val="0"/>
              </a:spcBef>
              <a:spcAft>
                <a:spcPts val="600"/>
              </a:spcAft>
              <a:buNone/>
            </a:pPr>
            <a:r>
              <a:rPr lang="en-GB" sz="2400" dirty="0"/>
              <a:t>Calculate the </a:t>
            </a:r>
            <a:r>
              <a:rPr lang="en-GB" sz="2400" b="1" dirty="0" err="1"/>
              <a:t>neighborhood’s</a:t>
            </a:r>
            <a:r>
              <a:rPr lang="en-GB" sz="2400" b="1" dirty="0"/>
              <a:t> population</a:t>
            </a:r>
            <a:r>
              <a:rPr lang="en-US" sz="2400" dirty="0">
                <a:cs typeface="Calibri" panose="020F0502020204030204" pitchFamily="34" charset="0"/>
              </a:rPr>
              <a:t> </a:t>
            </a:r>
            <a:endParaRPr lang="en-US" sz="2400" dirty="0" smtClean="0">
              <a:cs typeface="Calibri" panose="020F0502020204030204" pitchFamily="34" charset="0"/>
            </a:endParaRPr>
          </a:p>
          <a:p>
            <a:pPr marL="0" indent="0">
              <a:spcBef>
                <a:spcPts val="0"/>
              </a:spcBef>
              <a:spcAft>
                <a:spcPts val="600"/>
              </a:spcAft>
              <a:buNone/>
            </a:pPr>
            <a:endParaRPr lang="en-US" sz="1400" dirty="0">
              <a:cs typeface="Calibri" panose="020F0502020204030204" pitchFamily="34" charset="0"/>
            </a:endParaRPr>
          </a:p>
          <a:p>
            <a:pPr marL="0" indent="0">
              <a:spcBef>
                <a:spcPts val="0"/>
              </a:spcBef>
              <a:spcAft>
                <a:spcPts val="600"/>
              </a:spcAft>
              <a:buNone/>
            </a:pPr>
            <a:r>
              <a:rPr lang="el-GR" sz="2400" dirty="0">
                <a:cs typeface="Calibri" panose="020F0502020204030204" pitchFamily="34" charset="0"/>
              </a:rPr>
              <a:t>	</a:t>
            </a:r>
            <a:r>
              <a:rPr lang="en-US" sz="2400" dirty="0">
                <a:cs typeface="Calibri" panose="020F0502020204030204" pitchFamily="34" charset="0"/>
              </a:rPr>
              <a:t>(</a:t>
            </a:r>
            <a:r>
              <a:rPr lang="en-US" sz="2400" dirty="0" smtClean="0">
                <a:cs typeface="Calibri" panose="020F0502020204030204" pitchFamily="34" charset="0"/>
              </a:rPr>
              <a:t>47 </a:t>
            </a:r>
            <a:r>
              <a:rPr lang="en-US" sz="2400" dirty="0">
                <a:cs typeface="Calibri" panose="020F0502020204030204" pitchFamily="34" charset="0"/>
              </a:rPr>
              <a:t>* 4) + (</a:t>
            </a:r>
            <a:r>
              <a:rPr lang="en-US" sz="2400" dirty="0" smtClean="0">
                <a:cs typeface="Calibri" panose="020F0502020204030204" pitchFamily="34" charset="0"/>
              </a:rPr>
              <a:t>13 </a:t>
            </a:r>
            <a:r>
              <a:rPr lang="en-US" sz="2400" dirty="0">
                <a:cs typeface="Calibri" panose="020F0502020204030204" pitchFamily="34" charset="0"/>
              </a:rPr>
              <a:t>* 8) + (7 * 12) </a:t>
            </a:r>
            <a:r>
              <a:rPr lang="el-GR" sz="2400" dirty="0">
                <a:cs typeface="Calibri" panose="020F0502020204030204" pitchFamily="34" charset="0"/>
              </a:rPr>
              <a:t>= </a:t>
            </a:r>
            <a:r>
              <a:rPr lang="en-US" sz="2400" dirty="0" smtClean="0">
                <a:cs typeface="Calibri" panose="020F0502020204030204" pitchFamily="34" charset="0"/>
              </a:rPr>
              <a:t>376</a:t>
            </a:r>
            <a:r>
              <a:rPr lang="el-GR" sz="2400" dirty="0" smtClean="0">
                <a:cs typeface="Calibri" panose="020F0502020204030204" pitchFamily="34" charset="0"/>
              </a:rPr>
              <a:t> </a:t>
            </a:r>
            <a:r>
              <a:rPr lang="el-GR" sz="2400" dirty="0" err="1">
                <a:solidFill>
                  <a:prstClr val="black"/>
                </a:solidFill>
                <a:cs typeface="Calibri" panose="020F0502020204030204" pitchFamily="34" charset="0"/>
              </a:rPr>
              <a:t>occupants</a:t>
            </a:r>
            <a:endParaRPr lang="el-GR" sz="2400" b="1" dirty="0">
              <a:cs typeface="Calibri" panose="020F0502020204030204" pitchFamily="34" charset="0"/>
            </a:endParaRPr>
          </a:p>
          <a:p>
            <a:pPr marL="0" indent="0">
              <a:spcBef>
                <a:spcPts val="0"/>
              </a:spcBef>
              <a:spcAft>
                <a:spcPts val="600"/>
              </a:spcAft>
              <a:buNone/>
            </a:pPr>
            <a:endParaRPr lang="en-US" sz="2400" b="1" dirty="0" smtClean="0">
              <a:cs typeface="Calibri" panose="020F0502020204030204" pitchFamily="34" charset="0"/>
            </a:endParaRPr>
          </a:p>
          <a:p>
            <a:pPr marL="0" indent="0">
              <a:spcBef>
                <a:spcPts val="0"/>
              </a:spcBef>
              <a:spcAft>
                <a:spcPts val="600"/>
              </a:spcAft>
              <a:buNone/>
            </a:pPr>
            <a:r>
              <a:rPr lang="en-US" sz="2400" dirty="0" smtClean="0">
                <a:cs typeface="Calibri" panose="020F0502020204030204" pitchFamily="34" charset="0"/>
              </a:rPr>
              <a:t>Calculate </a:t>
            </a:r>
            <a:r>
              <a:rPr lang="en-US" sz="2400" dirty="0">
                <a:cs typeface="Calibri" panose="020F0502020204030204" pitchFamily="34" charset="0"/>
              </a:rPr>
              <a:t>the </a:t>
            </a:r>
            <a:r>
              <a:rPr lang="en-GB" sz="2400" b="1" dirty="0" smtClean="0"/>
              <a:t>percentage </a:t>
            </a:r>
            <a:r>
              <a:rPr lang="en-GB" sz="2400" b="1" dirty="0"/>
              <a:t>ratio</a:t>
            </a:r>
            <a:r>
              <a:rPr lang="en-GB" sz="2400" dirty="0"/>
              <a:t> of </a:t>
            </a:r>
            <a:r>
              <a:rPr lang="en-GB" sz="2400" b="1" dirty="0"/>
              <a:t>inhabitants living </a:t>
            </a:r>
            <a:r>
              <a:rPr lang="en-GB" sz="2400" b="1" dirty="0" smtClean="0"/>
              <a:t>within </a:t>
            </a:r>
            <a:r>
              <a:rPr lang="en-GB" sz="2400" b="1" dirty="0"/>
              <a:t>400m</a:t>
            </a:r>
            <a:r>
              <a:rPr lang="en-GB" sz="2400" dirty="0"/>
              <a:t> </a:t>
            </a:r>
            <a:r>
              <a:rPr lang="en-GB" sz="2400" dirty="0" smtClean="0"/>
              <a:t>from the recycle bin to </a:t>
            </a:r>
            <a:r>
              <a:rPr lang="en-GB" sz="2400" dirty="0"/>
              <a:t>the </a:t>
            </a:r>
            <a:r>
              <a:rPr lang="en-GB" sz="2400" b="1" dirty="0" err="1"/>
              <a:t>neighborhood’s</a:t>
            </a:r>
            <a:r>
              <a:rPr lang="en-GB" sz="2400" b="1" dirty="0"/>
              <a:t> population</a:t>
            </a:r>
            <a:endParaRPr lang="el-GR" sz="2400" b="1" dirty="0" smtClean="0">
              <a:cs typeface="Calibri" panose="020F0502020204030204" pitchFamily="34" charset="0"/>
            </a:endParaRPr>
          </a:p>
        </p:txBody>
      </p:sp>
      <p:sp>
        <p:nvSpPr>
          <p:cNvPr id="13" name="Rectangle 12"/>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
        <p:nvSpPr>
          <p:cNvPr id="15" name="Rectangle 14"/>
          <p:cNvSpPr/>
          <p:nvPr/>
        </p:nvSpPr>
        <p:spPr>
          <a:xfrm>
            <a:off x="8087419" y="413402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grpSp>
        <p:nvGrpSpPr>
          <p:cNvPr id="2" name="Group 1"/>
          <p:cNvGrpSpPr/>
          <p:nvPr/>
        </p:nvGrpSpPr>
        <p:grpSpPr>
          <a:xfrm>
            <a:off x="707950" y="4649928"/>
            <a:ext cx="7728100" cy="1165779"/>
            <a:chOff x="603666" y="4384604"/>
            <a:chExt cx="7728100" cy="1165779"/>
          </a:xfrm>
        </p:grpSpPr>
        <p:pic>
          <p:nvPicPr>
            <p:cNvPr id="14" name="Picture 1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23857" y="4384604"/>
              <a:ext cx="1763562" cy="116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603666" y="4977430"/>
              <a:ext cx="1842749" cy="430887"/>
            </a:xfrm>
            <a:prstGeom prst="rect">
              <a:avLst/>
            </a:prstGeom>
            <a:noFill/>
          </p:spPr>
          <p:txBody>
            <a:bodyPr wrap="none" rtlCol="0">
              <a:spAutoFit/>
            </a:bodyPr>
            <a:lstStyle/>
            <a:p>
              <a:r>
                <a:rPr lang="en-US" sz="2200" b="1" dirty="0" smtClean="0">
                  <a:cs typeface="Calibri" panose="020F0502020204030204" pitchFamily="34" charset="0"/>
                </a:rPr>
                <a:t>336</a:t>
              </a:r>
              <a:r>
                <a:rPr lang="el-GR" sz="2200" dirty="0" smtClean="0">
                  <a:cs typeface="Calibri" panose="020F0502020204030204" pitchFamily="34" charset="0"/>
                </a:rPr>
                <a:t> </a:t>
              </a:r>
              <a:r>
                <a:rPr lang="el-GR" sz="2200" dirty="0">
                  <a:solidFill>
                    <a:prstClr val="black"/>
                  </a:solidFill>
                  <a:cs typeface="Calibri" panose="020F0502020204030204" pitchFamily="34" charset="0"/>
                </a:rPr>
                <a:t>occupants</a:t>
              </a:r>
              <a:endParaRPr lang="en-US" sz="2200" u="sng" baseline="-25000" dirty="0"/>
            </a:p>
          </p:txBody>
        </p:sp>
        <p:sp>
          <p:nvSpPr>
            <p:cNvPr id="21" name="TextBox 20"/>
            <p:cNvSpPr txBox="1"/>
            <p:nvPr/>
          </p:nvSpPr>
          <p:spPr>
            <a:xfrm>
              <a:off x="3093545" y="4977430"/>
              <a:ext cx="1842749" cy="430887"/>
            </a:xfrm>
            <a:prstGeom prst="rect">
              <a:avLst/>
            </a:prstGeom>
            <a:noFill/>
          </p:spPr>
          <p:txBody>
            <a:bodyPr wrap="none" rtlCol="0">
              <a:spAutoFit/>
            </a:bodyPr>
            <a:lstStyle/>
            <a:p>
              <a:r>
                <a:rPr lang="en-US" sz="2200" b="1" dirty="0" smtClean="0">
                  <a:cs typeface="Calibri" panose="020F0502020204030204" pitchFamily="34" charset="0"/>
                </a:rPr>
                <a:t>376</a:t>
              </a:r>
              <a:r>
                <a:rPr lang="el-GR" sz="2200" dirty="0" smtClean="0">
                  <a:cs typeface="Calibri" panose="020F0502020204030204" pitchFamily="34" charset="0"/>
                </a:rPr>
                <a:t> </a:t>
              </a:r>
              <a:r>
                <a:rPr lang="el-GR" sz="2200" dirty="0">
                  <a:solidFill>
                    <a:prstClr val="black"/>
                  </a:solidFill>
                  <a:cs typeface="Calibri" panose="020F0502020204030204" pitchFamily="34" charset="0"/>
                </a:rPr>
                <a:t>occupants</a:t>
              </a:r>
              <a:endParaRPr lang="en-US" sz="2200" u="sng" baseline="30000" dirty="0"/>
            </a:p>
          </p:txBody>
        </p:sp>
        <p:sp>
          <p:nvSpPr>
            <p:cNvPr id="22" name="Rectangle 21"/>
            <p:cNvSpPr/>
            <p:nvPr/>
          </p:nvSpPr>
          <p:spPr>
            <a:xfrm>
              <a:off x="6501500" y="4901820"/>
              <a:ext cx="1830266"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89 %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3" name="Double Bracket 22"/>
            <p:cNvSpPr/>
            <p:nvPr/>
          </p:nvSpPr>
          <p:spPr>
            <a:xfrm>
              <a:off x="603666" y="4920564"/>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4" name="Multiply 23"/>
            <p:cNvSpPr/>
            <p:nvPr/>
          </p:nvSpPr>
          <p:spPr>
            <a:xfrm>
              <a:off x="5001351" y="4968860"/>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25" name="Rectangle 24"/>
            <p:cNvSpPr/>
            <p:nvPr/>
          </p:nvSpPr>
          <p:spPr>
            <a:xfrm>
              <a:off x="5284865" y="4977430"/>
              <a:ext cx="612668" cy="430887"/>
            </a:xfrm>
            <a:prstGeom prst="rect">
              <a:avLst/>
            </a:prstGeom>
          </p:spPr>
          <p:txBody>
            <a:bodyPr wrap="none">
              <a:spAutoFit/>
            </a:bodyPr>
            <a:lstStyle/>
            <a:p>
              <a:r>
                <a:rPr lang="en-US" sz="2200" dirty="0" smtClean="0"/>
                <a:t>100</a:t>
              </a:r>
              <a:endParaRPr lang="el-GR" sz="2200" dirty="0"/>
            </a:p>
          </p:txBody>
        </p:sp>
        <p:sp>
          <p:nvSpPr>
            <p:cNvPr id="26" name="Equal 25"/>
            <p:cNvSpPr/>
            <p:nvPr/>
          </p:nvSpPr>
          <p:spPr>
            <a:xfrm>
              <a:off x="5940067" y="5017453"/>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27" name="Division 26"/>
            <p:cNvSpPr/>
            <p:nvPr/>
          </p:nvSpPr>
          <p:spPr>
            <a:xfrm>
              <a:off x="2369086" y="4988872"/>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6" name="Rectangle 15"/>
          <p:cNvSpPr/>
          <p:nvPr/>
        </p:nvSpPr>
        <p:spPr>
          <a:xfrm>
            <a:off x="8056747" y="2452333"/>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Tree>
    <p:extLst>
      <p:ext uri="{BB962C8B-B14F-4D97-AF65-F5344CB8AC3E}">
        <p14:creationId xmlns:p14="http://schemas.microsoft.com/office/powerpoint/2010/main" val="3585534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solidFill>
                  <a:srgbClr val="002060"/>
                </a:solidFill>
                <a:latin typeface="Calibri" panose="020F0502020204030204" pitchFamily="34" charset="0"/>
                <a:cs typeface="Calibri" panose="020F0502020204030204" pitchFamily="34" charset="0"/>
              </a:rPr>
              <a:t>EXERCISE</a:t>
            </a:r>
            <a:r>
              <a:rPr lang="it-IT" b="1" dirty="0">
                <a:solidFill>
                  <a:srgbClr val="FF0000"/>
                </a:solidFill>
                <a:latin typeface="Calibri" panose="020F0502020204030204" pitchFamily="34" charset="0"/>
                <a:cs typeface="Calibri" panose="020F0502020204030204" pitchFamily="34" charset="0"/>
              </a:rPr>
              <a:t> </a:t>
            </a:r>
            <a:endParaRPr lang="it-IT" dirty="0">
              <a:solidFill>
                <a:srgbClr val="FF0000"/>
              </a:solidFill>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17</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n-US" sz="2800" dirty="0">
              <a:solidFill>
                <a:schemeClr val="tx1">
                  <a:lumMod val="50000"/>
                  <a:lumOff val="50000"/>
                </a:schemeClr>
              </a:solidFill>
            </a:endParaRPr>
          </a:p>
        </p:txBody>
      </p:sp>
    </p:spTree>
    <p:extLst>
      <p:ext uri="{BB962C8B-B14F-4D97-AF65-F5344CB8AC3E}">
        <p14:creationId xmlns:p14="http://schemas.microsoft.com/office/powerpoint/2010/main" val="3617879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t>18</a:t>
            </a:fld>
            <a:endParaRPr lang="en-US"/>
          </a:p>
        </p:txBody>
      </p:sp>
      <p:grpSp>
        <p:nvGrpSpPr>
          <p:cNvPr id="5" name="Group 4"/>
          <p:cNvGrpSpPr/>
          <p:nvPr/>
        </p:nvGrpSpPr>
        <p:grpSpPr>
          <a:xfrm>
            <a:off x="314960" y="4711383"/>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a:t>
              </a:r>
              <a:r>
                <a:rPr lang="en-US" sz="2000" b="1" dirty="0" smtClean="0"/>
                <a:t>percentage of solid waste that is collected separately        	and recycled</a:t>
              </a:r>
              <a:r>
                <a:rPr lang="en-US" sz="2000" dirty="0" smtClean="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55133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200" dirty="0" smtClean="0">
                <a:cs typeface="Calibri" panose="020F0502020204030204" pitchFamily="34" charset="0"/>
              </a:rPr>
              <a:t>In an existing neighborhood with residential buildings, there is only one point with recycle bins </a:t>
            </a:r>
            <a:r>
              <a:rPr lang="en-US" sz="2200" dirty="0">
                <a:cs typeface="Calibri" panose="020F0502020204030204" pitchFamily="34" charset="0"/>
              </a:rPr>
              <a:t>(P1 on the </a:t>
            </a:r>
            <a:r>
              <a:rPr lang="en-US" sz="2200" dirty="0" smtClean="0">
                <a:cs typeface="Calibri" panose="020F0502020204030204" pitchFamily="34" charset="0"/>
              </a:rPr>
              <a:t>map).</a:t>
            </a:r>
          </a:p>
          <a:p>
            <a:pPr marL="0" indent="0">
              <a:spcBef>
                <a:spcPts val="600"/>
              </a:spcBef>
              <a:spcAft>
                <a:spcPts val="1200"/>
              </a:spcAft>
              <a:buFont typeface="Arial" panose="020B0604020202020204" pitchFamily="34" charset="0"/>
              <a:buNone/>
            </a:pPr>
            <a:endParaRPr lang="en-US" sz="2200" dirty="0" smtClean="0">
              <a:cs typeface="Calibri" panose="020F0502020204030204" pitchFamily="34" charset="0"/>
            </a:endParaRPr>
          </a:p>
        </p:txBody>
      </p:sp>
      <p:sp>
        <p:nvSpPr>
          <p:cNvPr id="13" name="Rectangle 12"/>
          <p:cNvSpPr/>
          <p:nvPr/>
        </p:nvSpPr>
        <p:spPr>
          <a:xfrm>
            <a:off x="457200" y="2329786"/>
            <a:ext cx="8488228" cy="1446550"/>
          </a:xfrm>
          <a:prstGeom prst="rect">
            <a:avLst/>
          </a:prstGeom>
        </p:spPr>
        <p:txBody>
          <a:bodyPr wrap="square">
            <a:spAutoFit/>
          </a:bodyPr>
          <a:lstStyle/>
          <a:p>
            <a:pPr algn="just"/>
            <a:r>
              <a:rPr lang="en-US" sz="2200" dirty="0" smtClean="0">
                <a:cs typeface="Calibri" panose="020F0502020204030204" pitchFamily="34" charset="0"/>
              </a:rPr>
              <a:t>Most of the residential </a:t>
            </a:r>
            <a:r>
              <a:rPr lang="en-US" sz="2200" dirty="0">
                <a:cs typeface="Calibri" panose="020F0502020204030204" pitchFamily="34" charset="0"/>
              </a:rPr>
              <a:t>buildings </a:t>
            </a:r>
            <a:r>
              <a:rPr lang="en-US" sz="2200" dirty="0" smtClean="0">
                <a:cs typeface="Calibri" panose="020F0502020204030204" pitchFamily="34" charset="0"/>
              </a:rPr>
              <a:t>are single-family houses with 4 occupants each, but there are also 22 buildings with 12 occupants (marked with “*” </a:t>
            </a:r>
            <a:r>
              <a:rPr lang="en-US" sz="2200" dirty="0">
                <a:cs typeface="Calibri" panose="020F0502020204030204" pitchFamily="34" charset="0"/>
              </a:rPr>
              <a:t>on the </a:t>
            </a:r>
            <a:r>
              <a:rPr lang="en-US" sz="2200" dirty="0" smtClean="0">
                <a:cs typeface="Calibri" panose="020F0502020204030204" pitchFamily="34" charset="0"/>
              </a:rPr>
              <a:t>map) and 4 </a:t>
            </a:r>
            <a:r>
              <a:rPr lang="en-US" sz="2200" dirty="0">
                <a:cs typeface="Calibri" panose="020F0502020204030204" pitchFamily="34" charset="0"/>
              </a:rPr>
              <a:t>buildings </a:t>
            </a:r>
            <a:r>
              <a:rPr lang="en-US" sz="2200" dirty="0" smtClean="0">
                <a:cs typeface="Calibri" panose="020F0502020204030204" pitchFamily="34" charset="0"/>
              </a:rPr>
              <a:t>with 20 </a:t>
            </a:r>
            <a:r>
              <a:rPr lang="en-US" sz="2200" dirty="0">
                <a:cs typeface="Calibri" panose="020F0502020204030204" pitchFamily="34" charset="0"/>
              </a:rPr>
              <a:t>occupants (marked with </a:t>
            </a:r>
            <a:r>
              <a:rPr lang="en-US" sz="2200" dirty="0" smtClean="0">
                <a:cs typeface="Calibri" panose="020F0502020204030204" pitchFamily="34" charset="0"/>
              </a:rPr>
              <a:t>“**” </a:t>
            </a:r>
            <a:r>
              <a:rPr lang="en-US" sz="2200" dirty="0">
                <a:cs typeface="Calibri" panose="020F0502020204030204" pitchFamily="34" charset="0"/>
              </a:rPr>
              <a:t>on the map)</a:t>
            </a:r>
            <a:r>
              <a:rPr lang="en-US" sz="2200" dirty="0" smtClean="0">
                <a:cs typeface="Calibri" panose="020F0502020204030204" pitchFamily="34" charset="0"/>
              </a:rPr>
              <a:t>  </a:t>
            </a:r>
            <a:endParaRPr lang="en-US" sz="2200" dirty="0"/>
          </a:p>
        </p:txBody>
      </p:sp>
    </p:spTree>
    <p:extLst>
      <p:ext uri="{BB962C8B-B14F-4D97-AF65-F5344CB8AC3E}">
        <p14:creationId xmlns:p14="http://schemas.microsoft.com/office/powerpoint/2010/main" val="3343452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a:solidFill>
                  <a:prstClr val="black">
                    <a:lumMod val="50000"/>
                    <a:lumOff val="50000"/>
                  </a:prstClr>
                </a:solidFill>
              </a:rPr>
              <a:t>D.2.2– </a:t>
            </a:r>
            <a:r>
              <a:rPr lang="en-GB" sz="2800">
                <a:solidFill>
                  <a:prstClr val="black">
                    <a:lumMod val="50000"/>
                    <a:lumOff val="50000"/>
                  </a:prstClr>
                </a:solidFill>
              </a:rPr>
              <a:t>ACCESS TO SOLID WASTE AND RECYCLING COLLECTION POINTS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t>19</a:t>
            </a:fld>
            <a:endParaRPr lang="en-US"/>
          </a:p>
        </p:txBody>
      </p:sp>
      <p:pic>
        <p:nvPicPr>
          <p:cNvPr id="8" name="Picture 7"/>
          <p:cNvPicPr>
            <a:picLocks noChangeAspect="1"/>
          </p:cNvPicPr>
          <p:nvPr/>
        </p:nvPicPr>
        <p:blipFill rotWithShape="1">
          <a:blip r:embed="rId2"/>
          <a:srcRect l="14375" t="13472" r="16563" b="15000"/>
          <a:stretch/>
        </p:blipFill>
        <p:spPr>
          <a:xfrm>
            <a:off x="149087" y="791471"/>
            <a:ext cx="8845826" cy="5153395"/>
          </a:xfrm>
          <a:prstGeom prst="rect">
            <a:avLst/>
          </a:prstGeom>
        </p:spPr>
      </p:pic>
      <p:sp>
        <p:nvSpPr>
          <p:cNvPr id="9" name="Rectangle 8"/>
          <p:cNvSpPr/>
          <p:nvPr/>
        </p:nvSpPr>
        <p:spPr>
          <a:xfrm>
            <a:off x="1028968" y="1367928"/>
            <a:ext cx="245620" cy="264594"/>
          </a:xfrm>
          <a:prstGeom prst="rect">
            <a:avLst/>
          </a:prstGeom>
        </p:spPr>
        <p:txBody>
          <a:bodyPr wrap="none">
            <a:spAutoFit/>
          </a:bodyPr>
          <a:lstStyle/>
          <a:p>
            <a:r>
              <a:rPr lang="en-US" dirty="0"/>
              <a:t>*</a:t>
            </a:r>
          </a:p>
        </p:txBody>
      </p:sp>
      <p:sp>
        <p:nvSpPr>
          <p:cNvPr id="10" name="Rectangle 9"/>
          <p:cNvSpPr/>
          <p:nvPr/>
        </p:nvSpPr>
        <p:spPr>
          <a:xfrm>
            <a:off x="3819935" y="1820579"/>
            <a:ext cx="245620" cy="264594"/>
          </a:xfrm>
          <a:prstGeom prst="rect">
            <a:avLst/>
          </a:prstGeom>
        </p:spPr>
        <p:txBody>
          <a:bodyPr wrap="none">
            <a:spAutoFit/>
          </a:bodyPr>
          <a:lstStyle/>
          <a:p>
            <a:r>
              <a:rPr lang="en-US" dirty="0"/>
              <a:t>*</a:t>
            </a:r>
          </a:p>
        </p:txBody>
      </p:sp>
      <p:sp>
        <p:nvSpPr>
          <p:cNvPr id="11" name="Rectangle 10"/>
          <p:cNvSpPr/>
          <p:nvPr/>
        </p:nvSpPr>
        <p:spPr>
          <a:xfrm>
            <a:off x="3788090" y="2207265"/>
            <a:ext cx="245620" cy="264594"/>
          </a:xfrm>
          <a:prstGeom prst="rect">
            <a:avLst/>
          </a:prstGeom>
        </p:spPr>
        <p:txBody>
          <a:bodyPr wrap="none">
            <a:spAutoFit/>
          </a:bodyPr>
          <a:lstStyle/>
          <a:p>
            <a:r>
              <a:rPr lang="en-US" dirty="0"/>
              <a:t>*</a:t>
            </a:r>
          </a:p>
        </p:txBody>
      </p:sp>
      <p:sp>
        <p:nvSpPr>
          <p:cNvPr id="12" name="Rectangle 11"/>
          <p:cNvSpPr/>
          <p:nvPr/>
        </p:nvSpPr>
        <p:spPr>
          <a:xfrm>
            <a:off x="2796353" y="2689486"/>
            <a:ext cx="245620" cy="264594"/>
          </a:xfrm>
          <a:prstGeom prst="rect">
            <a:avLst/>
          </a:prstGeom>
        </p:spPr>
        <p:txBody>
          <a:bodyPr wrap="none">
            <a:spAutoFit/>
          </a:bodyPr>
          <a:lstStyle/>
          <a:p>
            <a:r>
              <a:rPr lang="en-US" dirty="0"/>
              <a:t>*</a:t>
            </a:r>
          </a:p>
        </p:txBody>
      </p:sp>
      <p:sp>
        <p:nvSpPr>
          <p:cNvPr id="13" name="Rectangle 12"/>
          <p:cNvSpPr/>
          <p:nvPr/>
        </p:nvSpPr>
        <p:spPr>
          <a:xfrm>
            <a:off x="3615219" y="2898752"/>
            <a:ext cx="415498" cy="369332"/>
          </a:xfrm>
          <a:prstGeom prst="rect">
            <a:avLst/>
          </a:prstGeom>
        </p:spPr>
        <p:txBody>
          <a:bodyPr wrap="none">
            <a:spAutoFit/>
          </a:bodyPr>
          <a:lstStyle/>
          <a:p>
            <a:r>
              <a:rPr lang="en-US" dirty="0" smtClean="0"/>
              <a:t>**</a:t>
            </a:r>
            <a:endParaRPr lang="en-US" dirty="0"/>
          </a:p>
        </p:txBody>
      </p:sp>
      <p:sp>
        <p:nvSpPr>
          <p:cNvPr id="14" name="Rectangle 13"/>
          <p:cNvSpPr/>
          <p:nvPr/>
        </p:nvSpPr>
        <p:spPr>
          <a:xfrm>
            <a:off x="2796353" y="3644830"/>
            <a:ext cx="415498" cy="369332"/>
          </a:xfrm>
          <a:prstGeom prst="rect">
            <a:avLst/>
          </a:prstGeom>
        </p:spPr>
        <p:txBody>
          <a:bodyPr wrap="none">
            <a:spAutoFit/>
          </a:bodyPr>
          <a:lstStyle/>
          <a:p>
            <a:r>
              <a:rPr lang="en-US" dirty="0" smtClean="0"/>
              <a:t>**</a:t>
            </a:r>
            <a:endParaRPr lang="en-US" dirty="0"/>
          </a:p>
        </p:txBody>
      </p:sp>
      <p:sp>
        <p:nvSpPr>
          <p:cNvPr id="15" name="Rectangle 14"/>
          <p:cNvSpPr/>
          <p:nvPr/>
        </p:nvSpPr>
        <p:spPr>
          <a:xfrm>
            <a:off x="3542470" y="3507987"/>
            <a:ext cx="245620" cy="264594"/>
          </a:xfrm>
          <a:prstGeom prst="rect">
            <a:avLst/>
          </a:prstGeom>
        </p:spPr>
        <p:txBody>
          <a:bodyPr wrap="none">
            <a:spAutoFit/>
          </a:bodyPr>
          <a:lstStyle/>
          <a:p>
            <a:r>
              <a:rPr lang="en-US" dirty="0"/>
              <a:t>*</a:t>
            </a:r>
          </a:p>
        </p:txBody>
      </p:sp>
      <p:sp>
        <p:nvSpPr>
          <p:cNvPr id="16" name="Rectangle 15"/>
          <p:cNvSpPr/>
          <p:nvPr/>
        </p:nvSpPr>
        <p:spPr>
          <a:xfrm>
            <a:off x="3492409" y="3857800"/>
            <a:ext cx="245620" cy="264594"/>
          </a:xfrm>
          <a:prstGeom prst="rect">
            <a:avLst/>
          </a:prstGeom>
        </p:spPr>
        <p:txBody>
          <a:bodyPr wrap="none">
            <a:spAutoFit/>
          </a:bodyPr>
          <a:lstStyle/>
          <a:p>
            <a:r>
              <a:rPr lang="en-US" dirty="0"/>
              <a:t>*</a:t>
            </a:r>
          </a:p>
        </p:txBody>
      </p:sp>
      <p:sp>
        <p:nvSpPr>
          <p:cNvPr id="17" name="Rectangle 16"/>
          <p:cNvSpPr/>
          <p:nvPr/>
        </p:nvSpPr>
        <p:spPr>
          <a:xfrm>
            <a:off x="3461381" y="4207613"/>
            <a:ext cx="245620" cy="264594"/>
          </a:xfrm>
          <a:prstGeom prst="rect">
            <a:avLst/>
          </a:prstGeom>
        </p:spPr>
        <p:txBody>
          <a:bodyPr wrap="none">
            <a:spAutoFit/>
          </a:bodyPr>
          <a:lstStyle/>
          <a:p>
            <a:r>
              <a:rPr lang="en-US" dirty="0"/>
              <a:t>*</a:t>
            </a:r>
          </a:p>
        </p:txBody>
      </p:sp>
      <p:sp>
        <p:nvSpPr>
          <p:cNvPr id="18" name="Rectangle 17"/>
          <p:cNvSpPr/>
          <p:nvPr/>
        </p:nvSpPr>
        <p:spPr>
          <a:xfrm>
            <a:off x="3381828" y="4594129"/>
            <a:ext cx="245620" cy="264594"/>
          </a:xfrm>
          <a:prstGeom prst="rect">
            <a:avLst/>
          </a:prstGeom>
        </p:spPr>
        <p:txBody>
          <a:bodyPr wrap="none">
            <a:spAutoFit/>
          </a:bodyPr>
          <a:lstStyle/>
          <a:p>
            <a:r>
              <a:rPr lang="en-US" dirty="0"/>
              <a:t>*</a:t>
            </a:r>
          </a:p>
        </p:txBody>
      </p:sp>
      <p:sp>
        <p:nvSpPr>
          <p:cNvPr id="19" name="Rectangle 18"/>
          <p:cNvSpPr/>
          <p:nvPr/>
        </p:nvSpPr>
        <p:spPr>
          <a:xfrm>
            <a:off x="741176" y="3873052"/>
            <a:ext cx="245620" cy="264594"/>
          </a:xfrm>
          <a:prstGeom prst="rect">
            <a:avLst/>
          </a:prstGeom>
        </p:spPr>
        <p:txBody>
          <a:bodyPr wrap="none">
            <a:spAutoFit/>
          </a:bodyPr>
          <a:lstStyle/>
          <a:p>
            <a:r>
              <a:rPr lang="en-US" dirty="0"/>
              <a:t>*</a:t>
            </a:r>
          </a:p>
        </p:txBody>
      </p:sp>
      <p:sp>
        <p:nvSpPr>
          <p:cNvPr id="20" name="Rectangle 19"/>
          <p:cNvSpPr/>
          <p:nvPr/>
        </p:nvSpPr>
        <p:spPr>
          <a:xfrm>
            <a:off x="1389196" y="4081469"/>
            <a:ext cx="245620" cy="264594"/>
          </a:xfrm>
          <a:prstGeom prst="rect">
            <a:avLst/>
          </a:prstGeom>
        </p:spPr>
        <p:txBody>
          <a:bodyPr wrap="none">
            <a:spAutoFit/>
          </a:bodyPr>
          <a:lstStyle/>
          <a:p>
            <a:r>
              <a:rPr lang="en-US" dirty="0"/>
              <a:t>*</a:t>
            </a:r>
          </a:p>
        </p:txBody>
      </p:sp>
      <p:sp>
        <p:nvSpPr>
          <p:cNvPr id="21" name="Rectangle 20"/>
          <p:cNvSpPr/>
          <p:nvPr/>
        </p:nvSpPr>
        <p:spPr>
          <a:xfrm>
            <a:off x="1676436" y="4157447"/>
            <a:ext cx="245620" cy="264594"/>
          </a:xfrm>
          <a:prstGeom prst="rect">
            <a:avLst/>
          </a:prstGeom>
        </p:spPr>
        <p:txBody>
          <a:bodyPr wrap="none">
            <a:spAutoFit/>
          </a:bodyPr>
          <a:lstStyle/>
          <a:p>
            <a:r>
              <a:rPr lang="en-US" dirty="0"/>
              <a:t>*</a:t>
            </a:r>
          </a:p>
        </p:txBody>
      </p:sp>
      <p:sp>
        <p:nvSpPr>
          <p:cNvPr id="22" name="Rectangle 21"/>
          <p:cNvSpPr/>
          <p:nvPr/>
        </p:nvSpPr>
        <p:spPr>
          <a:xfrm>
            <a:off x="1975886" y="4157447"/>
            <a:ext cx="245620" cy="264594"/>
          </a:xfrm>
          <a:prstGeom prst="rect">
            <a:avLst/>
          </a:prstGeom>
        </p:spPr>
        <p:txBody>
          <a:bodyPr wrap="none">
            <a:spAutoFit/>
          </a:bodyPr>
          <a:lstStyle/>
          <a:p>
            <a:r>
              <a:rPr lang="en-US" dirty="0"/>
              <a:t>*</a:t>
            </a:r>
          </a:p>
        </p:txBody>
      </p:sp>
      <p:sp>
        <p:nvSpPr>
          <p:cNvPr id="23" name="Rectangle 22"/>
          <p:cNvSpPr/>
          <p:nvPr/>
        </p:nvSpPr>
        <p:spPr>
          <a:xfrm>
            <a:off x="4259775" y="4764896"/>
            <a:ext cx="415498" cy="369332"/>
          </a:xfrm>
          <a:prstGeom prst="rect">
            <a:avLst/>
          </a:prstGeom>
        </p:spPr>
        <p:txBody>
          <a:bodyPr wrap="none">
            <a:spAutoFit/>
          </a:bodyPr>
          <a:lstStyle/>
          <a:p>
            <a:r>
              <a:rPr lang="en-US" dirty="0" smtClean="0"/>
              <a:t>**</a:t>
            </a:r>
            <a:endParaRPr lang="en-US" dirty="0"/>
          </a:p>
        </p:txBody>
      </p:sp>
      <p:sp>
        <p:nvSpPr>
          <p:cNvPr id="24" name="Rectangle 23"/>
          <p:cNvSpPr/>
          <p:nvPr/>
        </p:nvSpPr>
        <p:spPr>
          <a:xfrm>
            <a:off x="4523591" y="3678278"/>
            <a:ext cx="245620" cy="264594"/>
          </a:xfrm>
          <a:prstGeom prst="rect">
            <a:avLst/>
          </a:prstGeom>
        </p:spPr>
        <p:txBody>
          <a:bodyPr wrap="none">
            <a:spAutoFit/>
          </a:bodyPr>
          <a:lstStyle/>
          <a:p>
            <a:r>
              <a:rPr lang="en-US" dirty="0"/>
              <a:t>*</a:t>
            </a:r>
          </a:p>
        </p:txBody>
      </p:sp>
      <p:sp>
        <p:nvSpPr>
          <p:cNvPr id="25" name="Rectangle 24"/>
          <p:cNvSpPr/>
          <p:nvPr/>
        </p:nvSpPr>
        <p:spPr>
          <a:xfrm>
            <a:off x="4285631" y="4339910"/>
            <a:ext cx="245620" cy="264594"/>
          </a:xfrm>
          <a:prstGeom prst="rect">
            <a:avLst/>
          </a:prstGeom>
        </p:spPr>
        <p:txBody>
          <a:bodyPr wrap="none">
            <a:spAutoFit/>
          </a:bodyPr>
          <a:lstStyle/>
          <a:p>
            <a:r>
              <a:rPr lang="en-US" dirty="0"/>
              <a:t>*</a:t>
            </a:r>
          </a:p>
        </p:txBody>
      </p:sp>
      <p:sp>
        <p:nvSpPr>
          <p:cNvPr id="26" name="Rectangle 25"/>
          <p:cNvSpPr/>
          <p:nvPr/>
        </p:nvSpPr>
        <p:spPr>
          <a:xfrm>
            <a:off x="5998022" y="3990097"/>
            <a:ext cx="245620" cy="264594"/>
          </a:xfrm>
          <a:prstGeom prst="rect">
            <a:avLst/>
          </a:prstGeom>
        </p:spPr>
        <p:txBody>
          <a:bodyPr wrap="none">
            <a:spAutoFit/>
          </a:bodyPr>
          <a:lstStyle/>
          <a:p>
            <a:r>
              <a:rPr lang="en-US" dirty="0"/>
              <a:t>*</a:t>
            </a:r>
          </a:p>
        </p:txBody>
      </p:sp>
      <p:sp>
        <p:nvSpPr>
          <p:cNvPr id="27" name="Rectangle 26"/>
          <p:cNvSpPr/>
          <p:nvPr/>
        </p:nvSpPr>
        <p:spPr>
          <a:xfrm>
            <a:off x="5820169" y="4967481"/>
            <a:ext cx="245620" cy="264594"/>
          </a:xfrm>
          <a:prstGeom prst="rect">
            <a:avLst/>
          </a:prstGeom>
        </p:spPr>
        <p:txBody>
          <a:bodyPr wrap="none">
            <a:spAutoFit/>
          </a:bodyPr>
          <a:lstStyle/>
          <a:p>
            <a:r>
              <a:rPr lang="en-US" dirty="0"/>
              <a:t>*</a:t>
            </a:r>
          </a:p>
        </p:txBody>
      </p:sp>
      <p:sp>
        <p:nvSpPr>
          <p:cNvPr id="28" name="Rectangle 27"/>
          <p:cNvSpPr/>
          <p:nvPr/>
        </p:nvSpPr>
        <p:spPr>
          <a:xfrm>
            <a:off x="6772256" y="4190075"/>
            <a:ext cx="245620" cy="264594"/>
          </a:xfrm>
          <a:prstGeom prst="rect">
            <a:avLst/>
          </a:prstGeom>
        </p:spPr>
        <p:txBody>
          <a:bodyPr wrap="none">
            <a:spAutoFit/>
          </a:bodyPr>
          <a:lstStyle/>
          <a:p>
            <a:r>
              <a:rPr lang="en-US" dirty="0"/>
              <a:t>*</a:t>
            </a:r>
          </a:p>
        </p:txBody>
      </p:sp>
      <p:sp>
        <p:nvSpPr>
          <p:cNvPr id="29" name="Rectangle 28"/>
          <p:cNvSpPr/>
          <p:nvPr/>
        </p:nvSpPr>
        <p:spPr>
          <a:xfrm>
            <a:off x="7671715" y="5288061"/>
            <a:ext cx="245620" cy="264594"/>
          </a:xfrm>
          <a:prstGeom prst="rect">
            <a:avLst/>
          </a:prstGeom>
        </p:spPr>
        <p:txBody>
          <a:bodyPr wrap="none">
            <a:spAutoFit/>
          </a:bodyPr>
          <a:lstStyle/>
          <a:p>
            <a:r>
              <a:rPr lang="en-US" dirty="0"/>
              <a:t>*</a:t>
            </a:r>
          </a:p>
        </p:txBody>
      </p:sp>
      <p:sp>
        <p:nvSpPr>
          <p:cNvPr id="30" name="Rectangle 29"/>
          <p:cNvSpPr/>
          <p:nvPr/>
        </p:nvSpPr>
        <p:spPr>
          <a:xfrm>
            <a:off x="8181231" y="3593206"/>
            <a:ext cx="245620" cy="264594"/>
          </a:xfrm>
          <a:prstGeom prst="rect">
            <a:avLst/>
          </a:prstGeom>
        </p:spPr>
        <p:txBody>
          <a:bodyPr wrap="none">
            <a:spAutoFit/>
          </a:bodyPr>
          <a:lstStyle/>
          <a:p>
            <a:r>
              <a:rPr lang="en-US" dirty="0"/>
              <a:t>*</a:t>
            </a:r>
          </a:p>
        </p:txBody>
      </p:sp>
      <p:sp>
        <p:nvSpPr>
          <p:cNvPr id="31" name="Rectangle 30"/>
          <p:cNvSpPr/>
          <p:nvPr/>
        </p:nvSpPr>
        <p:spPr>
          <a:xfrm>
            <a:off x="8311721" y="2813344"/>
            <a:ext cx="245620" cy="264594"/>
          </a:xfrm>
          <a:prstGeom prst="rect">
            <a:avLst/>
          </a:prstGeom>
        </p:spPr>
        <p:txBody>
          <a:bodyPr wrap="none">
            <a:spAutoFit/>
          </a:bodyPr>
          <a:lstStyle/>
          <a:p>
            <a:r>
              <a:rPr lang="en-US" dirty="0"/>
              <a:t>*</a:t>
            </a:r>
          </a:p>
        </p:txBody>
      </p:sp>
      <p:sp>
        <p:nvSpPr>
          <p:cNvPr id="32" name="Rectangle 31"/>
          <p:cNvSpPr/>
          <p:nvPr/>
        </p:nvSpPr>
        <p:spPr>
          <a:xfrm>
            <a:off x="6895066" y="2898752"/>
            <a:ext cx="245620" cy="264594"/>
          </a:xfrm>
          <a:prstGeom prst="rect">
            <a:avLst/>
          </a:prstGeom>
        </p:spPr>
        <p:txBody>
          <a:bodyPr wrap="none">
            <a:spAutoFit/>
          </a:bodyPr>
          <a:lstStyle/>
          <a:p>
            <a:r>
              <a:rPr lang="en-US" dirty="0"/>
              <a:t>*</a:t>
            </a:r>
          </a:p>
        </p:txBody>
      </p:sp>
      <p:sp>
        <p:nvSpPr>
          <p:cNvPr id="33" name="Rectangle 32"/>
          <p:cNvSpPr/>
          <p:nvPr/>
        </p:nvSpPr>
        <p:spPr>
          <a:xfrm>
            <a:off x="4665142" y="2689486"/>
            <a:ext cx="245620" cy="264594"/>
          </a:xfrm>
          <a:prstGeom prst="rect">
            <a:avLst/>
          </a:prstGeom>
        </p:spPr>
        <p:txBody>
          <a:bodyPr wrap="none">
            <a:spAutoFit/>
          </a:bodyPr>
          <a:lstStyle/>
          <a:p>
            <a:r>
              <a:rPr lang="en-US" dirty="0"/>
              <a:t>*</a:t>
            </a:r>
          </a:p>
        </p:txBody>
      </p:sp>
      <p:sp>
        <p:nvSpPr>
          <p:cNvPr id="34" name="Rectangle 33"/>
          <p:cNvSpPr/>
          <p:nvPr/>
        </p:nvSpPr>
        <p:spPr>
          <a:xfrm>
            <a:off x="6195743" y="2844244"/>
            <a:ext cx="415498" cy="369332"/>
          </a:xfrm>
          <a:prstGeom prst="rect">
            <a:avLst/>
          </a:prstGeom>
        </p:spPr>
        <p:txBody>
          <a:bodyPr wrap="none">
            <a:spAutoFit/>
          </a:bodyPr>
          <a:lstStyle/>
          <a:p>
            <a:r>
              <a:rPr lang="en-US" dirty="0" smtClean="0"/>
              <a:t>**</a:t>
            </a:r>
            <a:endParaRPr lang="en-US" dirty="0"/>
          </a:p>
        </p:txBody>
      </p:sp>
      <p:sp>
        <p:nvSpPr>
          <p:cNvPr id="35" name="Rectangle 34"/>
          <p:cNvSpPr/>
          <p:nvPr/>
        </p:nvSpPr>
        <p:spPr>
          <a:xfrm>
            <a:off x="6078018" y="3243393"/>
            <a:ext cx="245620" cy="264594"/>
          </a:xfrm>
          <a:prstGeom prst="rect">
            <a:avLst/>
          </a:prstGeom>
        </p:spPr>
        <p:txBody>
          <a:bodyPr wrap="none">
            <a:spAutoFit/>
          </a:bodyPr>
          <a:lstStyle/>
          <a:p>
            <a:r>
              <a:rPr lang="en-US" dirty="0"/>
              <a:t>*</a:t>
            </a:r>
          </a:p>
        </p:txBody>
      </p:sp>
      <p:pic>
        <p:nvPicPr>
          <p:cNvPr id="36" name="Picture 35"/>
          <p:cNvPicPr>
            <a:picLocks noChangeAspect="1"/>
          </p:cNvPicPr>
          <p:nvPr/>
        </p:nvPicPr>
        <p:blipFill>
          <a:blip r:embed="rId3"/>
          <a:stretch>
            <a:fillRect/>
          </a:stretch>
        </p:blipFill>
        <p:spPr>
          <a:xfrm>
            <a:off x="7140686" y="2220267"/>
            <a:ext cx="176798" cy="203008"/>
          </a:xfrm>
          <a:prstGeom prst="rect">
            <a:avLst/>
          </a:prstGeom>
        </p:spPr>
      </p:pic>
      <p:pic>
        <p:nvPicPr>
          <p:cNvPr id="37" name="Picture 36"/>
          <p:cNvPicPr>
            <a:picLocks noChangeAspect="1"/>
          </p:cNvPicPr>
          <p:nvPr/>
        </p:nvPicPr>
        <p:blipFill>
          <a:blip r:embed="rId4"/>
          <a:stretch>
            <a:fillRect/>
          </a:stretch>
        </p:blipFill>
        <p:spPr>
          <a:xfrm>
            <a:off x="6963888" y="2193382"/>
            <a:ext cx="176798" cy="203007"/>
          </a:xfrm>
          <a:prstGeom prst="rect">
            <a:avLst/>
          </a:prstGeom>
        </p:spPr>
      </p:pic>
      <p:pic>
        <p:nvPicPr>
          <p:cNvPr id="38" name="Picture 37"/>
          <p:cNvPicPr>
            <a:picLocks noChangeAspect="1"/>
          </p:cNvPicPr>
          <p:nvPr/>
        </p:nvPicPr>
        <p:blipFill>
          <a:blip r:embed="rId5"/>
          <a:stretch>
            <a:fillRect/>
          </a:stretch>
        </p:blipFill>
        <p:spPr>
          <a:xfrm>
            <a:off x="7317484" y="2252527"/>
            <a:ext cx="176798" cy="193641"/>
          </a:xfrm>
          <a:prstGeom prst="rect">
            <a:avLst/>
          </a:prstGeom>
        </p:spPr>
      </p:pic>
      <p:sp>
        <p:nvSpPr>
          <p:cNvPr id="39" name="Rectangle 38"/>
          <p:cNvSpPr/>
          <p:nvPr/>
        </p:nvSpPr>
        <p:spPr>
          <a:xfrm>
            <a:off x="7032099" y="1865858"/>
            <a:ext cx="344026" cy="264594"/>
          </a:xfrm>
          <a:prstGeom prst="rect">
            <a:avLst/>
          </a:prstGeom>
        </p:spPr>
        <p:txBody>
          <a:bodyPr wrap="none">
            <a:spAutoFit/>
          </a:bodyPr>
          <a:lstStyle/>
          <a:p>
            <a:r>
              <a:rPr lang="en-US" dirty="0">
                <a:cs typeface="Calibri" panose="020F0502020204030204" pitchFamily="34" charset="0"/>
              </a:rPr>
              <a:t>P1</a:t>
            </a:r>
            <a:endParaRPr lang="en-US" dirty="0"/>
          </a:p>
        </p:txBody>
      </p:sp>
    </p:spTree>
    <p:extLst>
      <p:ext uri="{BB962C8B-B14F-4D97-AF65-F5344CB8AC3E}">
        <p14:creationId xmlns:p14="http://schemas.microsoft.com/office/powerpoint/2010/main" val="112298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586907493"/>
              </p:ext>
            </p:extLst>
          </p:nvPr>
        </p:nvGraphicFramePr>
        <p:xfrm>
          <a:off x="487326" y="1504863"/>
          <a:ext cx="8169348" cy="176784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GB" sz="2800" dirty="0" smtClean="0"/>
                        <a:t>D.2.2– ACCESS TO SOLID WASTE AND RECYCLING COLLECTION POINTS</a:t>
                      </a:r>
                      <a:endParaRPr lang="en-US" sz="2800" dirty="0" smtClean="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D. Solid Waste</a:t>
                      </a:r>
                      <a:endParaRPr lang="en-US" sz="2000" dirty="0"/>
                    </a:p>
                  </a:txBody>
                  <a:tcPr/>
                </a:tc>
                <a:tc>
                  <a:txBody>
                    <a:bodyPr/>
                    <a:lstStyle/>
                    <a:p>
                      <a:pPr algn="ctr"/>
                      <a:r>
                        <a:rPr lang="en-US" sz="2000" dirty="0" smtClean="0"/>
                        <a:t>D.2 Solid Waste Management</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en-US" sz="2800" dirty="0" smtClean="0">
                <a:solidFill>
                  <a:prstClr val="black">
                    <a:lumMod val="50000"/>
                    <a:lumOff val="50000"/>
                  </a:prstClr>
                </a:solidFill>
              </a:rPr>
              <a:t>D.2.2– </a:t>
            </a:r>
            <a:r>
              <a:rPr lang="en-GB" sz="2800" dirty="0" smtClean="0">
                <a:solidFill>
                  <a:prstClr val="black">
                    <a:lumMod val="50000"/>
                    <a:lumOff val="50000"/>
                  </a:prstClr>
                </a:solidFill>
              </a:rPr>
              <a:t>ACCESS TO SOLID WASTE AND RECYCLING COLLECTION POINTS</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1" name="Picture 10"/>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847927" y="3344556"/>
            <a:ext cx="1482570" cy="1384917"/>
          </a:xfrm>
          <a:prstGeom prst="rect">
            <a:avLst/>
          </a:prstGeom>
        </p:spPr>
      </p:pic>
      <p:pic>
        <p:nvPicPr>
          <p:cNvPr id="12" name="Picture 11"/>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5662917" y="3665072"/>
            <a:ext cx="1482570" cy="1384917"/>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921632" y="3985588"/>
            <a:ext cx="1482570" cy="1384917"/>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2703" y="3456766"/>
            <a:ext cx="3314800" cy="1657400"/>
          </a:xfrm>
          <a:prstGeom prst="rect">
            <a:avLst/>
          </a:prstGeom>
        </p:spPr>
      </p:pic>
      <p:pic>
        <p:nvPicPr>
          <p:cNvPr id="2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896" y="4203647"/>
            <a:ext cx="1841500"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smtClean="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640443"/>
            <a:ext cx="8647938" cy="3477875"/>
          </a:xfrm>
          <a:prstGeom prst="rect">
            <a:avLst/>
          </a:prstGeom>
        </p:spPr>
        <p:txBody>
          <a:bodyPr wrap="square">
            <a:spAutoFit/>
          </a:bodyPr>
          <a:lstStyle/>
          <a:p>
            <a:r>
              <a:rPr lang="en-US" sz="2000" dirty="0"/>
              <a:t>Waste represents an enormous loss of resources in the form of both materials and </a:t>
            </a:r>
            <a:r>
              <a:rPr lang="en-US" sz="2000" dirty="0" smtClean="0"/>
              <a:t>energy. Municipal </a:t>
            </a:r>
            <a:r>
              <a:rPr lang="en-US" sz="2000" dirty="0"/>
              <a:t>solid waste management, i.e. its collection, treatment and disposal, is of the first priorities for countries.</a:t>
            </a:r>
            <a:endParaRPr lang="en-US" sz="2000" dirty="0" smtClean="0"/>
          </a:p>
          <a:p>
            <a:endParaRPr lang="en-US" sz="2000" dirty="0" smtClean="0"/>
          </a:p>
          <a:p>
            <a:r>
              <a:rPr lang="en-US" sz="2000" dirty="0"/>
              <a:t>Municipal waste </a:t>
            </a:r>
            <a:r>
              <a:rPr lang="en-US" sz="2000" dirty="0" smtClean="0"/>
              <a:t>includes </a:t>
            </a:r>
            <a:r>
              <a:rPr lang="en-US" sz="2000" dirty="0"/>
              <a:t>waste originating from </a:t>
            </a:r>
            <a:r>
              <a:rPr lang="en-US" sz="2000" dirty="0" smtClean="0"/>
              <a:t>households, commerce </a:t>
            </a:r>
            <a:r>
              <a:rPr lang="en-US" sz="2000" dirty="0"/>
              <a:t>and trade, </a:t>
            </a:r>
            <a:r>
              <a:rPr lang="en-US" sz="2000" dirty="0" smtClean="0"/>
              <a:t>private </a:t>
            </a:r>
            <a:r>
              <a:rPr lang="en-US" sz="2000" dirty="0"/>
              <a:t>and public services, </a:t>
            </a:r>
            <a:r>
              <a:rPr lang="en-US" sz="2000" dirty="0" smtClean="0"/>
              <a:t>institutions </a:t>
            </a:r>
            <a:r>
              <a:rPr lang="en-US" sz="2000" dirty="0"/>
              <a:t>including schools and hospitals, and often from small craft or small industrial enterprises. </a:t>
            </a:r>
            <a:r>
              <a:rPr lang="en-US" sz="2000" dirty="0" smtClean="0"/>
              <a:t>This definition excludes </a:t>
            </a:r>
            <a:r>
              <a:rPr lang="en-US" sz="2000" dirty="0"/>
              <a:t>waste from municipal sewage networks and </a:t>
            </a:r>
            <a:r>
              <a:rPr lang="en-US" sz="2000" dirty="0" smtClean="0"/>
              <a:t>treatment </a:t>
            </a:r>
            <a:r>
              <a:rPr lang="en-US" sz="2000" dirty="0"/>
              <a:t>or municipal construction and demolition waste.</a:t>
            </a:r>
          </a:p>
          <a:p>
            <a:r>
              <a:rPr lang="en-US" sz="2000" dirty="0" smtClean="0"/>
              <a:t> </a:t>
            </a:r>
            <a:endParaRPr lang="en-US" sz="2000" b="0" i="0" dirty="0">
              <a:solidFill>
                <a:srgbClr val="000000"/>
              </a:solidFill>
              <a:effectLst/>
            </a:endParaRPr>
          </a:p>
          <a:p>
            <a:r>
              <a:rPr lang="en-US" sz="1000" dirty="0" smtClean="0">
                <a:solidFill>
                  <a:srgbClr val="000000"/>
                </a:solidFill>
              </a:rPr>
              <a:t>Source: https</a:t>
            </a:r>
            <a:r>
              <a:rPr lang="en-US" sz="1000" dirty="0">
                <a:solidFill>
                  <a:srgbClr val="000000"/>
                </a:solidFill>
              </a:rPr>
              <a:t>://</a:t>
            </a:r>
            <a:r>
              <a:rPr lang="en-US" sz="1000" dirty="0" smtClean="0">
                <a:solidFill>
                  <a:srgbClr val="000000"/>
                </a:solidFill>
              </a:rPr>
              <a:t>www.enicbcmed.eu/sites/default/files/2021-03/MEDINA_designed_guidebook_EN_0.pdf</a:t>
            </a:r>
          </a:p>
          <a:p>
            <a:endParaRPr lang="en-US" sz="1000" b="0" i="0" dirty="0">
              <a:solidFill>
                <a:srgbClr val="000000"/>
              </a:solidFill>
              <a:effectLst/>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673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BACKGROUND </a:t>
            </a:r>
            <a:r>
              <a:rPr lang="en-US" sz="2400" b="1" u="sng" dirty="0" smtClean="0">
                <a:cs typeface="Calibri" panose="020F0502020204030204" pitchFamily="34" charset="0"/>
              </a:rPr>
              <a:t>- </a:t>
            </a:r>
            <a:r>
              <a:rPr lang="en-US" sz="2400" b="1" u="sng" dirty="0"/>
              <a:t>EUROPEAN LIST OF MUNICIPAL WASTE</a:t>
            </a:r>
            <a:endParaRPr lang="en-US" sz="2400" b="1" u="sng" dirty="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4</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683449" y="1623371"/>
            <a:ext cx="5327983" cy="246221"/>
          </a:xfrm>
          <a:prstGeom prst="rect">
            <a:avLst/>
          </a:prstGeom>
        </p:spPr>
        <p:txBody>
          <a:bodyPr wrap="square">
            <a:spAutoFit/>
          </a:bodyPr>
          <a:lstStyle/>
          <a:p>
            <a:pPr algn="ctr"/>
            <a:r>
              <a:rPr lang="en-US" sz="1000" dirty="0" smtClean="0"/>
              <a:t>Source: http</a:t>
            </a:r>
            <a:r>
              <a:rPr lang="en-US" sz="1000" dirty="0"/>
              <a:t>://</a:t>
            </a:r>
            <a:r>
              <a:rPr lang="en-US" sz="1000" dirty="0" smtClean="0"/>
              <a:t>data.europa.eu/eli/dec/2014/955/oj</a:t>
            </a:r>
            <a:r>
              <a:rPr lang="el-GR" sz="1000" dirty="0" smtClean="0"/>
              <a:t> </a:t>
            </a:r>
            <a:r>
              <a:rPr lang="en-US" sz="1000" dirty="0" smtClean="0"/>
              <a:t> </a:t>
            </a:r>
            <a:r>
              <a:rPr lang="el-GR" sz="1000" dirty="0" smtClean="0"/>
              <a:t>  </a:t>
            </a:r>
            <a:endParaRPr lang="en-US" sz="1000" dirty="0"/>
          </a:p>
        </p:txBody>
      </p:sp>
      <p:pic>
        <p:nvPicPr>
          <p:cNvPr id="11" name="Picture 10"/>
          <p:cNvPicPr>
            <a:picLocks noChangeAspect="1"/>
          </p:cNvPicPr>
          <p:nvPr/>
        </p:nvPicPr>
        <p:blipFill>
          <a:blip r:embed="rId4"/>
          <a:stretch>
            <a:fillRect/>
          </a:stretch>
        </p:blipFill>
        <p:spPr>
          <a:xfrm>
            <a:off x="132568" y="1703805"/>
            <a:ext cx="3550881" cy="3592472"/>
          </a:xfrm>
          <a:prstGeom prst="rect">
            <a:avLst/>
          </a:prstGeom>
        </p:spPr>
      </p:pic>
      <p:pic>
        <p:nvPicPr>
          <p:cNvPr id="13" name="Picture 12"/>
          <p:cNvPicPr>
            <a:picLocks noChangeAspect="1"/>
          </p:cNvPicPr>
          <p:nvPr/>
        </p:nvPicPr>
        <p:blipFill>
          <a:blip r:embed="rId5"/>
          <a:stretch>
            <a:fillRect/>
          </a:stretch>
        </p:blipFill>
        <p:spPr>
          <a:xfrm>
            <a:off x="3087535" y="2124853"/>
            <a:ext cx="3445053" cy="3753640"/>
          </a:xfrm>
          <a:prstGeom prst="rect">
            <a:avLst/>
          </a:prstGeom>
        </p:spPr>
      </p:pic>
      <p:pic>
        <p:nvPicPr>
          <p:cNvPr id="16" name="Picture 15"/>
          <p:cNvPicPr>
            <a:picLocks noChangeAspect="1"/>
          </p:cNvPicPr>
          <p:nvPr/>
        </p:nvPicPr>
        <p:blipFill>
          <a:blip r:embed="rId6"/>
          <a:stretch>
            <a:fillRect/>
          </a:stretch>
        </p:blipFill>
        <p:spPr>
          <a:xfrm>
            <a:off x="5410783" y="5000456"/>
            <a:ext cx="3468250" cy="1105155"/>
          </a:xfrm>
          <a:prstGeom prst="rect">
            <a:avLst/>
          </a:prstGeom>
        </p:spPr>
      </p:pic>
    </p:spTree>
    <p:extLst>
      <p:ext uri="{BB962C8B-B14F-4D97-AF65-F5344CB8AC3E}">
        <p14:creationId xmlns:p14="http://schemas.microsoft.com/office/powerpoint/2010/main" val="48574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5"/>
            <a:ext cx="8418576" cy="487572"/>
          </a:xfrm>
          <a:prstGeom prst="rect">
            <a:avLst/>
          </a:prstGeom>
        </p:spPr>
        <p:txBody>
          <a:bodyPr>
            <a:normAutofit/>
          </a:bodyPr>
          <a:lstStyle/>
          <a:p>
            <a:pPr marL="0" indent="0">
              <a:buNone/>
            </a:pPr>
            <a:r>
              <a:rPr lang="en-US" sz="2400" b="1" u="sng" dirty="0" smtClean="0">
                <a:cs typeface="Calibri" panose="020F0502020204030204" pitchFamily="34" charset="0"/>
              </a:rPr>
              <a:t>BACKGROUND - </a:t>
            </a:r>
            <a:r>
              <a:rPr lang="en-US" sz="2400" b="1" u="sng" dirty="0" smtClean="0"/>
              <a:t>RECYCLING SIGNS</a:t>
            </a:r>
            <a:endParaRPr lang="en-US" sz="2400" u="sng" dirty="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5</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The Green Dot symb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147" y="1609236"/>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08052" y="1609236"/>
            <a:ext cx="8073235" cy="461665"/>
          </a:xfrm>
          <a:prstGeom prst="rect">
            <a:avLst/>
          </a:prstGeom>
        </p:spPr>
        <p:txBody>
          <a:bodyPr wrap="square">
            <a:spAutoFit/>
          </a:bodyPr>
          <a:lstStyle/>
          <a:p>
            <a:r>
              <a:rPr lang="en-US" sz="1200" dirty="0">
                <a:solidFill>
                  <a:srgbClr val="000000"/>
                </a:solidFill>
              </a:rPr>
              <a:t>The </a:t>
            </a:r>
            <a:r>
              <a:rPr lang="en-US" sz="1200" b="1" dirty="0">
                <a:solidFill>
                  <a:srgbClr val="000000"/>
                </a:solidFill>
              </a:rPr>
              <a:t>Green Dot </a:t>
            </a:r>
            <a:r>
              <a:rPr lang="en-US" sz="1200" dirty="0">
                <a:solidFill>
                  <a:srgbClr val="000000"/>
                </a:solidFill>
              </a:rPr>
              <a:t>does not necessarily mean that the packaging is recyclable, will be recycled or has been recycled. It </a:t>
            </a:r>
            <a:r>
              <a:rPr lang="en-US" sz="1200" dirty="0" smtClean="0">
                <a:solidFill>
                  <a:srgbClr val="000000"/>
                </a:solidFill>
              </a:rPr>
              <a:t>signifies </a:t>
            </a:r>
            <a:r>
              <a:rPr lang="en-US" sz="1200" dirty="0">
                <a:solidFill>
                  <a:srgbClr val="000000"/>
                </a:solidFill>
              </a:rPr>
              <a:t>that the producer has made a financial contribution towards the recovery and recycling of packaging in Europe.</a:t>
            </a:r>
            <a:endParaRPr lang="el-GR" sz="1200" dirty="0"/>
          </a:p>
        </p:txBody>
      </p:sp>
      <p:pic>
        <p:nvPicPr>
          <p:cNvPr id="6" name="Picture 5"/>
          <p:cNvPicPr>
            <a:picLocks noChangeAspect="1"/>
          </p:cNvPicPr>
          <p:nvPr/>
        </p:nvPicPr>
        <p:blipFill>
          <a:blip r:embed="rId5"/>
          <a:stretch>
            <a:fillRect/>
          </a:stretch>
        </p:blipFill>
        <p:spPr>
          <a:xfrm>
            <a:off x="225147" y="2861594"/>
            <a:ext cx="396000" cy="396000"/>
          </a:xfrm>
          <a:prstGeom prst="rect">
            <a:avLst/>
          </a:prstGeom>
        </p:spPr>
      </p:pic>
      <p:sp>
        <p:nvSpPr>
          <p:cNvPr id="15" name="Rectangle 14"/>
          <p:cNvSpPr/>
          <p:nvPr/>
        </p:nvSpPr>
        <p:spPr>
          <a:xfrm>
            <a:off x="677585" y="2801092"/>
            <a:ext cx="8414728" cy="1569660"/>
          </a:xfrm>
          <a:prstGeom prst="rect">
            <a:avLst/>
          </a:prstGeom>
        </p:spPr>
        <p:txBody>
          <a:bodyPr wrap="square">
            <a:spAutoFit/>
          </a:bodyPr>
          <a:lstStyle/>
          <a:p>
            <a:r>
              <a:rPr lang="en-US" sz="1200" b="1" dirty="0"/>
              <a:t>Plastic resin </a:t>
            </a:r>
            <a:r>
              <a:rPr lang="en-US" sz="1200" b="1" dirty="0" smtClean="0"/>
              <a:t>codes </a:t>
            </a:r>
            <a:r>
              <a:rPr lang="en-US" sz="1200" dirty="0" smtClean="0"/>
              <a:t>identify </a:t>
            </a:r>
            <a:r>
              <a:rPr lang="en-US" sz="1200" dirty="0"/>
              <a:t>the type of plastic resin used to make the item by providing a 'Resin Identification Code'. </a:t>
            </a:r>
          </a:p>
          <a:p>
            <a:r>
              <a:rPr lang="en-US" sz="1200" dirty="0" smtClean="0"/>
              <a:t>1 </a:t>
            </a:r>
            <a:r>
              <a:rPr lang="en-US" sz="1200" dirty="0"/>
              <a:t>- PET, used for drinks bottles and some food packaging: Widely recycled</a:t>
            </a:r>
          </a:p>
          <a:p>
            <a:r>
              <a:rPr lang="en-US" sz="1200" dirty="0" smtClean="0"/>
              <a:t>2 </a:t>
            </a:r>
            <a:r>
              <a:rPr lang="en-US" sz="1200" dirty="0"/>
              <a:t>- HDPE, used for cleaning product bottles, milk cartons, </a:t>
            </a:r>
            <a:r>
              <a:rPr lang="en-US" sz="1200" dirty="0" err="1"/>
              <a:t>etc</a:t>
            </a:r>
            <a:r>
              <a:rPr lang="en-US" sz="1200" dirty="0"/>
              <a:t>: Widely recycled</a:t>
            </a:r>
          </a:p>
          <a:p>
            <a:r>
              <a:rPr lang="en-US" sz="1200" dirty="0" smtClean="0"/>
              <a:t>3 </a:t>
            </a:r>
            <a:r>
              <a:rPr lang="en-US" sz="1200" dirty="0"/>
              <a:t>- PVC, used for car parts, window fittings, </a:t>
            </a:r>
            <a:r>
              <a:rPr lang="en-US" sz="1200" dirty="0" err="1"/>
              <a:t>etc</a:t>
            </a:r>
            <a:r>
              <a:rPr lang="en-US" sz="1200" dirty="0"/>
              <a:t>: Not easily recyclable</a:t>
            </a:r>
          </a:p>
          <a:p>
            <a:r>
              <a:rPr lang="en-US" sz="1200" dirty="0" smtClean="0"/>
              <a:t>4 </a:t>
            </a:r>
            <a:r>
              <a:rPr lang="en-US" sz="1200" dirty="0"/>
              <a:t>- LDPE, used for plastic bags and wrapping, </a:t>
            </a:r>
            <a:r>
              <a:rPr lang="en-US" sz="1200" dirty="0" err="1"/>
              <a:t>etc</a:t>
            </a:r>
            <a:r>
              <a:rPr lang="en-US" sz="1200" dirty="0"/>
              <a:t>: Recycle at specialist points</a:t>
            </a:r>
          </a:p>
          <a:p>
            <a:r>
              <a:rPr lang="en-US" sz="1200" dirty="0" smtClean="0"/>
              <a:t>5 </a:t>
            </a:r>
            <a:r>
              <a:rPr lang="en-US" sz="1200" dirty="0"/>
              <a:t>- PP, used for some tubs and trays </a:t>
            </a:r>
            <a:r>
              <a:rPr lang="en-US" sz="1200" dirty="0" err="1"/>
              <a:t>etc</a:t>
            </a:r>
            <a:r>
              <a:rPr lang="en-US" sz="1200" dirty="0"/>
              <a:t>: Widely recycled</a:t>
            </a:r>
          </a:p>
          <a:p>
            <a:r>
              <a:rPr lang="en-US" sz="1200" dirty="0" smtClean="0"/>
              <a:t>6 </a:t>
            </a:r>
            <a:r>
              <a:rPr lang="en-US" sz="1200" dirty="0"/>
              <a:t>- PS, used for takeaway boxes, disposable cutlery, </a:t>
            </a:r>
            <a:r>
              <a:rPr lang="en-US" sz="1200" dirty="0" err="1"/>
              <a:t>etc</a:t>
            </a:r>
            <a:r>
              <a:rPr lang="en-US" sz="1200" dirty="0"/>
              <a:t>: Not easily recyclable</a:t>
            </a:r>
          </a:p>
          <a:p>
            <a:r>
              <a:rPr lang="en-US" sz="1200" dirty="0" smtClean="0"/>
              <a:t>7 </a:t>
            </a:r>
            <a:r>
              <a:rPr lang="en-US" sz="1200" dirty="0"/>
              <a:t>- Other, used for crisp packets, rice packets </a:t>
            </a:r>
            <a:r>
              <a:rPr lang="en-US" sz="1200" dirty="0" err="1"/>
              <a:t>etc</a:t>
            </a:r>
            <a:r>
              <a:rPr lang="en-US" sz="1200" dirty="0"/>
              <a:t>: Recycle at specialist points</a:t>
            </a:r>
            <a:endParaRPr lang="el-GR" sz="1200" dirty="0"/>
          </a:p>
        </p:txBody>
      </p:sp>
      <p:pic>
        <p:nvPicPr>
          <p:cNvPr id="19" name="Picture 18"/>
          <p:cNvPicPr>
            <a:picLocks noChangeAspect="1"/>
          </p:cNvPicPr>
          <p:nvPr/>
        </p:nvPicPr>
        <p:blipFill>
          <a:blip r:embed="rId6"/>
          <a:stretch>
            <a:fillRect/>
          </a:stretch>
        </p:blipFill>
        <p:spPr>
          <a:xfrm>
            <a:off x="225147" y="2140315"/>
            <a:ext cx="396000" cy="396000"/>
          </a:xfrm>
          <a:prstGeom prst="rect">
            <a:avLst/>
          </a:prstGeom>
        </p:spPr>
      </p:pic>
      <p:sp>
        <p:nvSpPr>
          <p:cNvPr id="20" name="Rectangle 19"/>
          <p:cNvSpPr/>
          <p:nvPr/>
        </p:nvSpPr>
        <p:spPr>
          <a:xfrm>
            <a:off x="708051" y="2140315"/>
            <a:ext cx="8073235" cy="646331"/>
          </a:xfrm>
          <a:prstGeom prst="rect">
            <a:avLst/>
          </a:prstGeom>
        </p:spPr>
        <p:txBody>
          <a:bodyPr wrap="square">
            <a:spAutoFit/>
          </a:bodyPr>
          <a:lstStyle/>
          <a:p>
            <a:r>
              <a:rPr lang="en-US" sz="1200" dirty="0" smtClean="0"/>
              <a:t>The </a:t>
            </a:r>
            <a:r>
              <a:rPr lang="en-US" sz="1200" b="1" dirty="0" smtClean="0"/>
              <a:t>Mobius Loop </a:t>
            </a:r>
            <a:r>
              <a:rPr lang="en-US" sz="1200" dirty="0" smtClean="0"/>
              <a:t>indicates </a:t>
            </a:r>
            <a:r>
              <a:rPr lang="en-US" sz="1200" dirty="0"/>
              <a:t>that an object is capable of being recycled but not that it will necessarily be accepted in all recycling collection systems or that it has been recycled. Sometimes this symbol is used with a percentage figure in the middle to explain that the packaging contains x% of recycled material.</a:t>
            </a:r>
            <a:endParaRPr lang="el-GR" sz="1200" dirty="0"/>
          </a:p>
        </p:txBody>
      </p:sp>
      <p:sp>
        <p:nvSpPr>
          <p:cNvPr id="21" name="Rectangle 20"/>
          <p:cNvSpPr/>
          <p:nvPr/>
        </p:nvSpPr>
        <p:spPr>
          <a:xfrm>
            <a:off x="621146" y="4552251"/>
            <a:ext cx="3659541" cy="461665"/>
          </a:xfrm>
          <a:prstGeom prst="rect">
            <a:avLst/>
          </a:prstGeom>
        </p:spPr>
        <p:txBody>
          <a:bodyPr wrap="square">
            <a:spAutoFit/>
          </a:bodyPr>
          <a:lstStyle/>
          <a:p>
            <a:r>
              <a:rPr lang="en-US" sz="1200" b="1" dirty="0" smtClean="0">
                <a:solidFill>
                  <a:srgbClr val="000000"/>
                </a:solidFill>
              </a:rPr>
              <a:t>Glass.</a:t>
            </a:r>
            <a:r>
              <a:rPr lang="en-US" sz="1200" dirty="0">
                <a:solidFill>
                  <a:srgbClr val="000000"/>
                </a:solidFill>
              </a:rPr>
              <a:t> </a:t>
            </a:r>
            <a:r>
              <a:rPr lang="en-US" sz="1200" dirty="0" smtClean="0">
                <a:solidFill>
                  <a:srgbClr val="000000"/>
                </a:solidFill>
              </a:rPr>
              <a:t>Recycle </a:t>
            </a:r>
            <a:r>
              <a:rPr lang="en-US" sz="1200" dirty="0">
                <a:solidFill>
                  <a:srgbClr val="000000"/>
                </a:solidFill>
              </a:rPr>
              <a:t>the glass </a:t>
            </a:r>
            <a:r>
              <a:rPr lang="en-US" sz="1200" dirty="0" smtClean="0">
                <a:solidFill>
                  <a:srgbClr val="000000"/>
                </a:solidFill>
              </a:rPr>
              <a:t>container (bottles, jars</a:t>
            </a:r>
            <a:r>
              <a:rPr lang="en-US" sz="1200" dirty="0">
                <a:solidFill>
                  <a:srgbClr val="000000"/>
                </a:solidFill>
              </a:rPr>
              <a:t>, </a:t>
            </a:r>
            <a:r>
              <a:rPr lang="en-US" sz="1200" dirty="0" smtClean="0">
                <a:solidFill>
                  <a:srgbClr val="000000"/>
                </a:solidFill>
              </a:rPr>
              <a:t>non-food bottles)</a:t>
            </a:r>
            <a:endParaRPr lang="en-US" sz="1200" dirty="0">
              <a:solidFill>
                <a:srgbClr val="000000"/>
              </a:solidFill>
            </a:endParaRPr>
          </a:p>
        </p:txBody>
      </p:sp>
      <p:pic>
        <p:nvPicPr>
          <p:cNvPr id="22" name="Picture 21"/>
          <p:cNvPicPr>
            <a:picLocks noChangeAspect="1"/>
          </p:cNvPicPr>
          <p:nvPr/>
        </p:nvPicPr>
        <p:blipFill>
          <a:blip r:embed="rId7"/>
          <a:stretch>
            <a:fillRect/>
          </a:stretch>
        </p:blipFill>
        <p:spPr>
          <a:xfrm>
            <a:off x="225147" y="4552251"/>
            <a:ext cx="396000" cy="396000"/>
          </a:xfrm>
          <a:prstGeom prst="rect">
            <a:avLst/>
          </a:prstGeom>
        </p:spPr>
      </p:pic>
      <p:pic>
        <p:nvPicPr>
          <p:cNvPr id="23" name="Picture 22"/>
          <p:cNvPicPr>
            <a:picLocks noChangeAspect="1"/>
          </p:cNvPicPr>
          <p:nvPr/>
        </p:nvPicPr>
        <p:blipFill>
          <a:blip r:embed="rId8"/>
          <a:stretch>
            <a:fillRect/>
          </a:stretch>
        </p:blipFill>
        <p:spPr>
          <a:xfrm>
            <a:off x="4746740" y="4552251"/>
            <a:ext cx="396000" cy="396000"/>
          </a:xfrm>
          <a:prstGeom prst="rect">
            <a:avLst/>
          </a:prstGeom>
        </p:spPr>
      </p:pic>
      <p:sp>
        <p:nvSpPr>
          <p:cNvPr id="24" name="Rectangle 23"/>
          <p:cNvSpPr/>
          <p:nvPr/>
        </p:nvSpPr>
        <p:spPr>
          <a:xfrm>
            <a:off x="5213381" y="4552251"/>
            <a:ext cx="3750658" cy="461665"/>
          </a:xfrm>
          <a:prstGeom prst="rect">
            <a:avLst/>
          </a:prstGeom>
        </p:spPr>
        <p:txBody>
          <a:bodyPr wrap="square">
            <a:spAutoFit/>
          </a:bodyPr>
          <a:lstStyle/>
          <a:p>
            <a:r>
              <a:rPr lang="en-US" sz="1200" b="1" dirty="0"/>
              <a:t>Recyclable </a:t>
            </a:r>
            <a:r>
              <a:rPr lang="en-US" sz="1200" b="1" dirty="0" err="1" smtClean="0"/>
              <a:t>aluminium</a:t>
            </a:r>
            <a:r>
              <a:rPr lang="en-US" sz="1200" b="1" dirty="0" smtClean="0"/>
              <a:t>. </a:t>
            </a:r>
            <a:r>
              <a:rPr lang="en-US" sz="1200" dirty="0" smtClean="0"/>
              <a:t>Indicates </a:t>
            </a:r>
            <a:r>
              <a:rPr lang="en-US" sz="1200" dirty="0"/>
              <a:t>that the item is made from recyclable </a:t>
            </a:r>
            <a:r>
              <a:rPr lang="en-US" sz="1200" dirty="0" err="1"/>
              <a:t>aluminium</a:t>
            </a:r>
            <a:r>
              <a:rPr lang="en-US" sz="1200" dirty="0"/>
              <a:t>.</a:t>
            </a:r>
            <a:endParaRPr lang="el-GR" sz="1200" dirty="0"/>
          </a:p>
        </p:txBody>
      </p:sp>
      <p:pic>
        <p:nvPicPr>
          <p:cNvPr id="25" name="Picture 2" descr="The Forest Stewardship Council (FSC) symbo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5147" y="5136294"/>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621147" y="5136294"/>
            <a:ext cx="4013653" cy="646331"/>
          </a:xfrm>
          <a:prstGeom prst="rect">
            <a:avLst/>
          </a:prstGeom>
        </p:spPr>
        <p:txBody>
          <a:bodyPr wrap="square">
            <a:spAutoFit/>
          </a:bodyPr>
          <a:lstStyle/>
          <a:p>
            <a:r>
              <a:rPr lang="en-US" sz="1200" b="1" dirty="0"/>
              <a:t>Paper, card and </a:t>
            </a:r>
            <a:r>
              <a:rPr lang="en-US" sz="1200" b="1" dirty="0" smtClean="0"/>
              <a:t>wood. </a:t>
            </a:r>
            <a:r>
              <a:rPr lang="en-US" sz="1200" dirty="0" smtClean="0"/>
              <a:t>Identifies </a:t>
            </a:r>
            <a:r>
              <a:rPr lang="en-US" sz="1200" dirty="0"/>
              <a:t>wood-based products from well managed forests independently certified in accordance with the rules of the FSC.</a:t>
            </a:r>
            <a:endParaRPr lang="el-GR" sz="1200" dirty="0"/>
          </a:p>
        </p:txBody>
      </p:sp>
      <p:pic>
        <p:nvPicPr>
          <p:cNvPr id="27" name="Picture 26"/>
          <p:cNvPicPr>
            <a:picLocks noChangeAspect="1"/>
          </p:cNvPicPr>
          <p:nvPr/>
        </p:nvPicPr>
        <p:blipFill>
          <a:blip r:embed="rId10"/>
          <a:stretch>
            <a:fillRect/>
          </a:stretch>
        </p:blipFill>
        <p:spPr>
          <a:xfrm>
            <a:off x="4634800" y="5136294"/>
            <a:ext cx="468000" cy="480001"/>
          </a:xfrm>
          <a:prstGeom prst="rect">
            <a:avLst/>
          </a:prstGeom>
        </p:spPr>
      </p:pic>
      <p:sp>
        <p:nvSpPr>
          <p:cNvPr id="28" name="Rectangle 27"/>
          <p:cNvSpPr/>
          <p:nvPr/>
        </p:nvSpPr>
        <p:spPr>
          <a:xfrm>
            <a:off x="5142740" y="5136294"/>
            <a:ext cx="3821299" cy="461665"/>
          </a:xfrm>
          <a:prstGeom prst="rect">
            <a:avLst/>
          </a:prstGeom>
        </p:spPr>
        <p:txBody>
          <a:bodyPr wrap="square">
            <a:spAutoFit/>
          </a:bodyPr>
          <a:lstStyle/>
          <a:p>
            <a:r>
              <a:rPr lang="en-US" sz="1200" b="1" dirty="0"/>
              <a:t>Waste </a:t>
            </a:r>
            <a:r>
              <a:rPr lang="en-US" sz="1200" b="1" dirty="0" smtClean="0"/>
              <a:t>electricals</a:t>
            </a:r>
            <a:r>
              <a:rPr lang="en-US" sz="1200" dirty="0" smtClean="0"/>
              <a:t>. Explains </a:t>
            </a:r>
            <a:r>
              <a:rPr lang="en-US" sz="1200" dirty="0"/>
              <a:t>that you should not place electrical items in your waste bin</a:t>
            </a:r>
            <a:r>
              <a:rPr lang="en-US" sz="1200" dirty="0" smtClean="0"/>
              <a:t>.</a:t>
            </a:r>
            <a:endParaRPr lang="el-GR" sz="1200" dirty="0"/>
          </a:p>
        </p:txBody>
      </p:sp>
      <p:pic>
        <p:nvPicPr>
          <p:cNvPr id="29" name="Picture 28"/>
          <p:cNvPicPr>
            <a:picLocks noChangeAspect="1"/>
          </p:cNvPicPr>
          <p:nvPr/>
        </p:nvPicPr>
        <p:blipFill>
          <a:blip r:embed="rId11"/>
          <a:stretch>
            <a:fillRect/>
          </a:stretch>
        </p:blipFill>
        <p:spPr>
          <a:xfrm>
            <a:off x="4634800" y="5713793"/>
            <a:ext cx="396000" cy="396000"/>
          </a:xfrm>
          <a:prstGeom prst="rect">
            <a:avLst/>
          </a:prstGeom>
        </p:spPr>
      </p:pic>
      <p:sp>
        <p:nvSpPr>
          <p:cNvPr id="30" name="Rectangle 29"/>
          <p:cNvSpPr/>
          <p:nvPr/>
        </p:nvSpPr>
        <p:spPr>
          <a:xfrm>
            <a:off x="5030800" y="5713793"/>
            <a:ext cx="4068175" cy="646331"/>
          </a:xfrm>
          <a:prstGeom prst="rect">
            <a:avLst/>
          </a:prstGeom>
        </p:spPr>
        <p:txBody>
          <a:bodyPr wrap="square">
            <a:spAutoFit/>
          </a:bodyPr>
          <a:lstStyle/>
          <a:p>
            <a:r>
              <a:rPr lang="en-US" sz="1200" b="1" dirty="0" err="1" smtClean="0"/>
              <a:t>Tidyman</a:t>
            </a:r>
            <a:r>
              <a:rPr lang="en-US" sz="1200" dirty="0" smtClean="0"/>
              <a:t>. It </a:t>
            </a:r>
            <a:r>
              <a:rPr lang="en-US" sz="1200" dirty="0"/>
              <a:t>doesn't relate to recycling but is a reminder to be a good citizen, disposing of the item in the most appropriate manner</a:t>
            </a:r>
            <a:endParaRPr lang="el-GR" sz="1200" dirty="0"/>
          </a:p>
        </p:txBody>
      </p:sp>
    </p:spTree>
    <p:extLst>
      <p:ext uri="{BB962C8B-B14F-4D97-AF65-F5344CB8AC3E}">
        <p14:creationId xmlns:p14="http://schemas.microsoft.com/office/powerpoint/2010/main" val="294673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6</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2030759375"/>
              </p:ext>
            </p:extLst>
          </p:nvPr>
        </p:nvGraphicFramePr>
        <p:xfrm>
          <a:off x="1743074" y="1121664"/>
          <a:ext cx="6365755" cy="5331523"/>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9579" y="4972449"/>
            <a:ext cx="2062071" cy="861774"/>
          </a:xfrm>
          <a:prstGeom prst="rect">
            <a:avLst/>
          </a:prstGeom>
        </p:spPr>
        <p:txBody>
          <a:bodyPr wrap="square">
            <a:spAutoFit/>
          </a:bodyPr>
          <a:lstStyle/>
          <a:p>
            <a:r>
              <a:rPr lang="en-GB" sz="1000" dirty="0" smtClean="0"/>
              <a:t>Source: Horizon </a:t>
            </a:r>
            <a:r>
              <a:rPr lang="en-GB" sz="1000" dirty="0"/>
              <a:t>2020 Mediterranean report</a:t>
            </a:r>
          </a:p>
          <a:p>
            <a:r>
              <a:rPr lang="en-GB" sz="1000" dirty="0"/>
              <a:t>Toward shared environmental information systems</a:t>
            </a:r>
          </a:p>
          <a:p>
            <a:r>
              <a:rPr lang="en-GB" sz="1000" dirty="0"/>
              <a:t>EEA-UNEP/MAP joint report</a:t>
            </a:r>
          </a:p>
        </p:txBody>
      </p:sp>
    </p:spTree>
    <p:extLst>
      <p:ext uri="{BB962C8B-B14F-4D97-AF65-F5344CB8AC3E}">
        <p14:creationId xmlns:p14="http://schemas.microsoft.com/office/powerpoint/2010/main" val="284270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7</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854747249"/>
              </p:ext>
            </p:extLst>
          </p:nvPr>
        </p:nvGraphicFramePr>
        <p:xfrm>
          <a:off x="1694520" y="1049821"/>
          <a:ext cx="6156000" cy="53280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025" y="4922754"/>
            <a:ext cx="2062071" cy="861774"/>
          </a:xfrm>
          <a:prstGeom prst="rect">
            <a:avLst/>
          </a:prstGeom>
        </p:spPr>
        <p:txBody>
          <a:bodyPr wrap="square">
            <a:spAutoFit/>
          </a:bodyPr>
          <a:lstStyle/>
          <a:p>
            <a:r>
              <a:rPr lang="en-GB" sz="1000" dirty="0" smtClean="0"/>
              <a:t>Source: Horizon </a:t>
            </a:r>
            <a:r>
              <a:rPr lang="en-GB" sz="1000" dirty="0"/>
              <a:t>2020 Mediterranean report</a:t>
            </a:r>
          </a:p>
          <a:p>
            <a:r>
              <a:rPr lang="en-GB" sz="1000" dirty="0"/>
              <a:t>Toward shared environmental information systems</a:t>
            </a:r>
          </a:p>
          <a:p>
            <a:r>
              <a:rPr lang="en-GB" sz="1000" dirty="0"/>
              <a:t>EEA-UNEP/MAP joint report</a:t>
            </a:r>
          </a:p>
        </p:txBody>
      </p:sp>
    </p:spTree>
    <p:extLst>
      <p:ext uri="{BB962C8B-B14F-4D97-AF65-F5344CB8AC3E}">
        <p14:creationId xmlns:p14="http://schemas.microsoft.com/office/powerpoint/2010/main" val="1867755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83151"/>
            <a:ext cx="8229600" cy="508984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INDICATOR</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8</a:t>
            </a:fld>
            <a:endParaRPr lang="en-US"/>
          </a:p>
        </p:txBody>
      </p:sp>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solidFill>
                  <a:prstClr val="black">
                    <a:lumMod val="50000"/>
                    <a:lumOff val="50000"/>
                  </a:prstClr>
                </a:solidFill>
              </a:rPr>
              <a:t>D.2.2– </a:t>
            </a:r>
            <a:r>
              <a:rPr lang="en-GB" sz="2800" b="1">
                <a:solidFill>
                  <a:prstClr val="black">
                    <a:lumMod val="50000"/>
                    <a:lumOff val="50000"/>
                  </a:prstClr>
                </a:solidFill>
              </a:rPr>
              <a:t>ACCESS TO SOLID WASTE AND RECYCLING COLLECTION POINTS</a:t>
            </a:r>
            <a:endParaRPr lang="en-US" sz="2800" b="1" dirty="0">
              <a:solidFill>
                <a:schemeClr val="tx1">
                  <a:lumMod val="50000"/>
                  <a:lumOff val="50000"/>
                </a:schemeClr>
              </a:solidFill>
            </a:endParaRPr>
          </a:p>
        </p:txBody>
      </p:sp>
      <p:graphicFrame>
        <p:nvGraphicFramePr>
          <p:cNvPr id="6"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23571311"/>
              </p:ext>
            </p:extLst>
          </p:nvPr>
        </p:nvGraphicFramePr>
        <p:xfrm>
          <a:off x="457200" y="1968513"/>
          <a:ext cx="8229600" cy="1559560"/>
        </p:xfrm>
        <a:graphic>
          <a:graphicData uri="http://schemas.openxmlformats.org/drawingml/2006/table">
            <a:tbl>
              <a:tblPr firstRow="1" bandRow="1">
                <a:tableStyleId>{F5AB1C69-6EDB-4FF4-983F-18BD219EF322}</a:tableStyleId>
              </a:tblPr>
              <a:tblGrid>
                <a:gridCol w="3448878">
                  <a:extLst>
                    <a:ext uri="{9D8B030D-6E8A-4147-A177-3AD203B41FA5}">
                      <a16:colId xmlns:a16="http://schemas.microsoft.com/office/drawing/2014/main" val="338152859"/>
                    </a:ext>
                  </a:extLst>
                </a:gridCol>
                <a:gridCol w="1848546">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r>
                        <a:rPr lang="it-IT" dirty="0" err="1"/>
                        <a:t>Indicator</a:t>
                      </a:r>
                      <a:endParaRPr lang="it-IT" dirty="0"/>
                    </a:p>
                  </a:txBody>
                  <a:tcPr/>
                </a:tc>
                <a:tc>
                  <a:txBody>
                    <a:bodyPr/>
                    <a:lstStyle/>
                    <a:p>
                      <a:r>
                        <a:rPr lang="it-IT" dirty="0"/>
                        <a:t>Unit</a:t>
                      </a:r>
                    </a:p>
                  </a:txBody>
                  <a:tcPr/>
                </a:tc>
                <a:tc>
                  <a:txBody>
                    <a:bodyPr/>
                    <a:lstStyle/>
                    <a:p>
                      <a:r>
                        <a:rPr lang="it-IT" dirty="0"/>
                        <a:t>Data source</a:t>
                      </a:r>
                    </a:p>
                  </a:txBody>
                  <a:tcPr/>
                </a:tc>
                <a:extLst>
                  <a:ext uri="{0D108BD9-81ED-4DB2-BD59-A6C34878D82A}">
                    <a16:rowId xmlns:a16="http://schemas.microsoft.com/office/drawing/2014/main" val="3467756336"/>
                  </a:ext>
                </a:extLst>
              </a:tr>
              <a:tr h="370840">
                <a:tc>
                  <a:txBody>
                    <a:bodyPr/>
                    <a:lstStyle/>
                    <a:p>
                      <a:r>
                        <a:rPr lang="en-GB" sz="1800" kern="1200" dirty="0" smtClean="0">
                          <a:solidFill>
                            <a:schemeClr val="tx1"/>
                          </a:solidFill>
                          <a:effectLst/>
                          <a:latin typeface="Calibri" panose="020F0502020204030204" pitchFamily="34" charset="0"/>
                          <a:ea typeface="+mn-ea"/>
                          <a:cs typeface="Calibri" panose="020F0502020204030204" pitchFamily="34" charset="0"/>
                        </a:rPr>
                        <a:t>Percentage of inhabitants with access to solid waste and recycling collection points within 400 meters walking distance</a:t>
                      </a:r>
                      <a:endParaRPr lang="it-IT" sz="1800" dirty="0">
                        <a:solidFill>
                          <a:schemeClr val="tx1"/>
                        </a:solidFill>
                        <a:latin typeface="Calibri" panose="020F0502020204030204" pitchFamily="34" charset="0"/>
                        <a:cs typeface="Calibri" panose="020F0502020204030204" pitchFamily="34" charset="0"/>
                      </a:endParaRPr>
                    </a:p>
                  </a:txBody>
                  <a:tcPr/>
                </a:tc>
                <a:tc>
                  <a:txBody>
                    <a:bodyPr/>
                    <a:lstStyle/>
                    <a:p>
                      <a:pPr algn="ctr"/>
                      <a:r>
                        <a:rPr lang="en-US" sz="1800" kern="1200" dirty="0" smtClean="0">
                          <a:effectLst/>
                        </a:rPr>
                        <a:t>%</a:t>
                      </a:r>
                      <a:endParaRPr lang="en-US" sz="1800" kern="1200" dirty="0">
                        <a:effectLst/>
                      </a:endParaRPr>
                    </a:p>
                  </a:txBody>
                  <a:tcPr anchor="ctr"/>
                </a:tc>
                <a:tc>
                  <a:txBody>
                    <a:bodyPr/>
                    <a:lstStyle/>
                    <a:p>
                      <a:pPr algn="ctr"/>
                      <a:r>
                        <a:rPr lang="it-IT" dirty="0" smtClean="0"/>
                        <a:t>Metered data</a:t>
                      </a:r>
                      <a:endParaRPr lang="it-IT" dirty="0"/>
                    </a:p>
                  </a:txBody>
                  <a:tcPr anchor="ctr"/>
                </a:tc>
                <a:extLst>
                  <a:ext uri="{0D108BD9-81ED-4DB2-BD59-A6C34878D82A}">
                    <a16:rowId xmlns:a16="http://schemas.microsoft.com/office/drawing/2014/main" val="2222151201"/>
                  </a:ext>
                </a:extLst>
              </a:tr>
            </a:tbl>
          </a:graphicData>
        </a:graphic>
      </p:graphicFrame>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47BAD058-3D97-4709-B5C4-1F0DE0E7A40F}"/>
              </a:ext>
            </a:extLst>
          </p:cNvPr>
          <p:cNvSpPr/>
          <p:nvPr/>
        </p:nvSpPr>
        <p:spPr>
          <a:xfrm>
            <a:off x="831343" y="3894750"/>
            <a:ext cx="7855458" cy="1477328"/>
          </a:xfrm>
          <a:prstGeom prst="rect">
            <a:avLst/>
          </a:prstGeom>
        </p:spPr>
        <p:txBody>
          <a:bodyPr wrap="square">
            <a:spAutoFit/>
          </a:bodyPr>
          <a:lstStyle/>
          <a:p>
            <a:pPr marL="285750" indent="-285750">
              <a:buFont typeface="Courier New" panose="02070309020205020404" pitchFamily="49" charset="0"/>
              <a:buChar char="o"/>
            </a:pPr>
            <a:r>
              <a:rPr lang="en-GB" b="1" dirty="0" smtClean="0"/>
              <a:t>This indicator applies for separate collection of municipal waste so that the recycled materials are separated at the collection points with different recycle bins</a:t>
            </a:r>
          </a:p>
          <a:p>
            <a:pPr marL="285750" indent="-285750">
              <a:buFont typeface="Courier New" panose="02070309020205020404" pitchFamily="49" charset="0"/>
              <a:buChar char="o"/>
            </a:pPr>
            <a:r>
              <a:rPr lang="en-GB" b="1" dirty="0" smtClean="0"/>
              <a:t>At least three separate collection bins </a:t>
            </a:r>
            <a:r>
              <a:rPr lang="el-GR" b="1" dirty="0" smtClean="0"/>
              <a:t>(</a:t>
            </a:r>
            <a:r>
              <a:rPr lang="en-US" b="1" dirty="0" smtClean="0"/>
              <a:t>e.g. </a:t>
            </a:r>
            <a:r>
              <a:rPr lang="en-GB" b="1" dirty="0" smtClean="0"/>
              <a:t>glass, paper, </a:t>
            </a:r>
            <a:r>
              <a:rPr lang="en-US" b="1" dirty="0" smtClean="0"/>
              <a:t>plastic</a:t>
            </a:r>
            <a:r>
              <a:rPr lang="en-US" b="1" dirty="0"/>
              <a:t>, </a:t>
            </a:r>
            <a:r>
              <a:rPr lang="en-US" b="1" dirty="0" smtClean="0"/>
              <a:t>metal, </a:t>
            </a:r>
            <a:r>
              <a:rPr lang="en-US" b="1" dirty="0" err="1" smtClean="0"/>
              <a:t>biowaste</a:t>
            </a:r>
            <a:r>
              <a:rPr lang="en-GB" b="1" dirty="0" smtClean="0"/>
              <a:t>) should exist at each collection point</a:t>
            </a:r>
          </a:p>
        </p:txBody>
      </p:sp>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950191"/>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105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Autofit/>
          </a:bodyPr>
          <a:lstStyle/>
          <a:p>
            <a:r>
              <a:rPr lang="en-US" sz="2800" dirty="0">
                <a:solidFill>
                  <a:prstClr val="black">
                    <a:lumMod val="50000"/>
                    <a:lumOff val="50000"/>
                  </a:prstClr>
                </a:solidFill>
              </a:rPr>
              <a:t>D.2.2– </a:t>
            </a:r>
            <a:r>
              <a:rPr lang="en-GB" sz="2800" dirty="0">
                <a:solidFill>
                  <a:prstClr val="black">
                    <a:lumMod val="50000"/>
                    <a:lumOff val="50000"/>
                  </a:prstClr>
                </a:solidFill>
              </a:rPr>
              <a:t>ACCESS TO SOLID WASTE AND RECYCLING COLLECTION POINTS</a:t>
            </a:r>
            <a:endParaRPr lang="en-US" sz="2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4959"/>
            <a:ext cx="2133600" cy="365125"/>
          </a:xfrm>
        </p:spPr>
        <p:txBody>
          <a:bodyPr/>
          <a:lstStyle/>
          <a:p>
            <a:fld id="{243FB592-B9A9-49AA-A86F-4031F7B97808}" type="slidenum">
              <a:rPr lang="en-US" smtClean="0"/>
              <a:t>9</a:t>
            </a:fld>
            <a:endParaRPr lang="en-US"/>
          </a:p>
        </p:txBody>
      </p:sp>
      <p:pic>
        <p:nvPicPr>
          <p:cNvPr id="12"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1251629"/>
            <a:ext cx="8418576" cy="450068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INTENT</a:t>
            </a:r>
            <a:r>
              <a:rPr lang="en-US" b="1" dirty="0" smtClean="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p>
          <a:p>
            <a:pPr marL="0" indent="0">
              <a:buFont typeface="Arial" panose="020B0604020202020204" pitchFamily="34" charset="0"/>
              <a:buNone/>
            </a:pPr>
            <a:endParaRPr lang="en-US" sz="1400" dirty="0" smtClean="0">
              <a:latin typeface="Calibri" panose="020F0502020204030204" pitchFamily="34" charset="0"/>
              <a:cs typeface="Calibri" panose="020F0502020204030204" pitchFamily="34" charset="0"/>
            </a:endParaRPr>
          </a:p>
          <a:p>
            <a:pPr marL="0" indent="0">
              <a:buNone/>
            </a:pPr>
            <a:r>
              <a:rPr lang="en-GB" sz="2400" dirty="0"/>
              <a:t>Improve separate collection disposal, avoiding to burn </a:t>
            </a:r>
            <a:r>
              <a:rPr lang="en-GB" sz="2400" dirty="0" smtClean="0"/>
              <a:t>waste</a:t>
            </a:r>
            <a:endParaRPr lang="en-US" sz="2400" dirty="0" smtClean="0"/>
          </a:p>
          <a:p>
            <a:pPr marL="0" indent="0">
              <a:buFont typeface="Arial" panose="020B0604020202020204" pitchFamily="34" charset="0"/>
              <a:buNone/>
            </a:pPr>
            <a:endParaRPr lang="it-IT" dirty="0"/>
          </a:p>
        </p:txBody>
      </p:sp>
      <p:pic>
        <p:nvPicPr>
          <p:cNvPr id="14" name="Immagine 9">
            <a:extLst>
              <a:ext uri="{FF2B5EF4-FFF2-40B4-BE49-F238E27FC236}">
                <a16:creationId xmlns:a16="http://schemas.microsoft.com/office/drawing/2014/main" id="{2B2C1680-7C52-41F8-9B18-68F698CCF0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3429000"/>
            <a:ext cx="3875202" cy="2177371"/>
          </a:xfrm>
          <a:prstGeom prst="rect">
            <a:avLst/>
          </a:prstGeom>
        </p:spPr>
      </p:pic>
      <p:pic>
        <p:nvPicPr>
          <p:cNvPr id="15" name="Immagine 8">
            <a:extLst>
              <a:ext uri="{FF2B5EF4-FFF2-40B4-BE49-F238E27FC236}">
                <a16:creationId xmlns:a16="http://schemas.microsoft.com/office/drawing/2014/main" id="{4FC9766C-B64E-4D31-9F51-497393C678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7787" y="3429000"/>
            <a:ext cx="3875201" cy="2177371"/>
          </a:xfrm>
          <a:prstGeom prst="rect">
            <a:avLst/>
          </a:prstGeom>
        </p:spPr>
      </p:pic>
    </p:spTree>
    <p:extLst>
      <p:ext uri="{BB962C8B-B14F-4D97-AF65-F5344CB8AC3E}">
        <p14:creationId xmlns:p14="http://schemas.microsoft.com/office/powerpoint/2010/main" val="24173910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5489F7A-3706-4714-B7F3-71728CC38715}"/>
</file>

<file path=customXml/itemProps2.xml><?xml version="1.0" encoding="utf-8"?>
<ds:datastoreItem xmlns:ds="http://schemas.openxmlformats.org/officeDocument/2006/customXml" ds:itemID="{3C030100-985E-44B0-8809-7803EDF76D03}"/>
</file>

<file path=customXml/itemProps3.xml><?xml version="1.0" encoding="utf-8"?>
<ds:datastoreItem xmlns:ds="http://schemas.openxmlformats.org/officeDocument/2006/customXml" ds:itemID="{1620BE2B-1A94-4E10-B5F0-6E73907D0144}"/>
</file>

<file path=docProps/app.xml><?xml version="1.0" encoding="utf-8"?>
<Properties xmlns="http://schemas.openxmlformats.org/officeDocument/2006/extended-properties" xmlns:vt="http://schemas.openxmlformats.org/officeDocument/2006/docPropsVTypes">
  <TotalTime>20752</TotalTime>
  <Words>1204</Words>
  <Application>Microsoft Office PowerPoint</Application>
  <PresentationFormat>On-screen Show (4:3)</PresentationFormat>
  <Paragraphs>235</Paragraphs>
  <Slides>19</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Arial Narrow</vt:lpstr>
      <vt:lpstr>Calibri</vt:lpstr>
      <vt:lpstr>Courier New</vt:lpstr>
      <vt:lpstr>Times New Roman</vt:lpstr>
      <vt:lpstr>Larissa</vt:lpstr>
      <vt:lpstr>PowerPoint Presentation</vt:lpstr>
      <vt:lpstr>D.2.2– ACCESS TO SOLID WASTE AND RECYCLING COLLECTION POINTS</vt:lpstr>
      <vt:lpstr>D.2.2– ACCESS TO SOLID WASTE AND RECYCLING COLLECTION POINTS</vt:lpstr>
      <vt:lpstr>D.2.2– ACCESS TO SOLID WASTE AND RECYCLING COLLECTION POINTS</vt:lpstr>
      <vt:lpstr>D.2.2– ACCESS TO SOLID WASTE AND RECYCLING COLLECTION POINTS</vt:lpstr>
      <vt:lpstr>D.2.2– ACCESS TO SOLID WASTE AND RECYCLING COLLECTION POINTS</vt:lpstr>
      <vt:lpstr>D.2.2– ACCESS TO SOLID WASTE AND RECYCLING COLLECTION POINTS</vt:lpstr>
      <vt:lpstr>PowerPoint Presentation</vt:lpstr>
      <vt:lpstr>D.2.2– ACCESS TO SOLID WASTE AND RECYCLING COLLECTION POINTS</vt:lpstr>
      <vt:lpstr>PowerPoint Presentation</vt:lpstr>
      <vt:lpstr>PowerPoint Presentation</vt:lpstr>
      <vt:lpstr>PowerPoint Presentation</vt:lpstr>
      <vt:lpstr>D.2.2– ACCESS TO SOLID WASTE AND RECYCLING COLLECTION POINTS</vt:lpstr>
      <vt:lpstr>D.2.2– ACCESS TO SOLID WASTE AND RECYCLING COLLECTION POINTS</vt:lpstr>
      <vt:lpstr>PowerPoint Presentation</vt:lpstr>
      <vt:lpstr>PowerPoint Presentation</vt:lpstr>
      <vt:lpstr>D.2.2– ACCESS TO SOLID WASTE AND RECYCLING COLLECTION POINTS</vt:lpstr>
      <vt:lpstr>D.2.2– ACCESS TO SOLID WASTE AND RECYCLING COLLECTION POINTS</vt:lpstr>
      <vt:lpstr>D.2.2– ACCESS TO SOLID WASTE AND RECYCLING COLLECTION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395</cp:revision>
  <dcterms:created xsi:type="dcterms:W3CDTF">2017-01-09T10:20:00Z</dcterms:created>
  <dcterms:modified xsi:type="dcterms:W3CDTF">2022-12-22T08:35:32Z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