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16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8" r:id="rId3"/>
    <p:sldId id="260" r:id="rId4"/>
    <p:sldId id="286" r:id="rId5"/>
    <p:sldId id="288" r:id="rId6"/>
    <p:sldId id="289" r:id="rId7"/>
    <p:sldId id="262" r:id="rId8"/>
    <p:sldId id="270" r:id="rId9"/>
    <p:sldId id="261" r:id="rId10"/>
    <p:sldId id="263" r:id="rId11"/>
    <p:sldId id="264" r:id="rId12"/>
    <p:sldId id="271" r:id="rId13"/>
    <p:sldId id="273" r:id="rId14"/>
    <p:sldId id="274" r:id="rId15"/>
    <p:sldId id="272" r:id="rId16"/>
    <p:sldId id="275" r:id="rId17"/>
    <p:sldId id="276" r:id="rId18"/>
    <p:sldId id="265" r:id="rId19"/>
    <p:sldId id="278" r:id="rId20"/>
    <p:sldId id="279" r:id="rId21"/>
    <p:sldId id="280" r:id="rId22"/>
    <p:sldId id="277" r:id="rId23"/>
    <p:sldId id="282" r:id="rId24"/>
    <p:sldId id="28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33" autoAdjust="0"/>
  </p:normalViewPr>
  <p:slideViewPr>
    <p:cSldViewPr snapToGrid="0" showGuides="1">
      <p:cViewPr varScale="1">
        <p:scale>
          <a:sx n="64" d="100"/>
          <a:sy n="64" d="100"/>
        </p:scale>
        <p:origin x="1268" y="6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28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516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68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391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61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607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1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16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1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83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1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09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1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5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83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2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53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1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16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31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 smtClean="0"/>
              <a:t>C.2.3– POTABLE WATER CONSUMPTION IN RESIDENTIAL BUILDINGS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</a:t>
            </a:r>
            <a:r>
              <a:rPr lang="en-US" sz="1200" baseline="0" dirty="0" smtClean="0"/>
              <a:t> </a:t>
            </a:r>
            <a:r>
              <a:rPr lang="en-US" sz="1200" dirty="0" smtClean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7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hyperlink" Target="http://ec.europa.eu/environment/eussd/buildings.htm" TargetMode="Externa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2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Training Module </a:t>
            </a:r>
            <a:r>
              <a:rPr lang="en-US" sz="3600" dirty="0" smtClean="0">
                <a:solidFill>
                  <a:srgbClr val="0070C0"/>
                </a:solidFill>
              </a:rPr>
              <a:t>4</a:t>
            </a:r>
            <a:endParaRPr lang="en-US" sz="3600" dirty="0" smtClean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Calculating the assessment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criteria of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SNTool – Neighbourhood Scale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2250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C.2.3– POTABLE WATER CONSUMPTION </a:t>
            </a:r>
            <a:endParaRPr lang="en-US" sz="2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RESIDENTIAL BUILDINGS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8573936" cy="53078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SCOPE</a:t>
            </a:r>
            <a:endParaRPr lang="en-US" sz="2400" dirty="0"/>
          </a:p>
          <a:p>
            <a:pPr marL="0" indent="0">
              <a:buNone/>
            </a:pPr>
            <a:endParaRPr lang="en-US" sz="900" b="1" u="sng" dirty="0"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2200" dirty="0" smtClean="0"/>
              <a:t>The assessment boundary includes </a:t>
            </a:r>
            <a:r>
              <a:rPr lang="en-GB" sz="2200" u="sng" dirty="0" smtClean="0"/>
              <a:t>all residential </a:t>
            </a:r>
            <a:r>
              <a:rPr lang="en-GB" sz="2200" dirty="0" smtClean="0"/>
              <a:t>buildings in the neighbourhood.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sz="2200" dirty="0" smtClean="0"/>
              <a:t>The potable water </a:t>
            </a:r>
            <a:r>
              <a:rPr lang="en-US" sz="2200" dirty="0"/>
              <a:t>consumption is calculated based on </a:t>
            </a:r>
            <a:r>
              <a:rPr lang="en-US" sz="2200" b="1" dirty="0"/>
              <a:t>metered data </a:t>
            </a:r>
            <a:r>
              <a:rPr lang="en-US" sz="2200" b="1" dirty="0" smtClean="0"/>
              <a:t>from water  </a:t>
            </a:r>
            <a:r>
              <a:rPr lang="en-US" sz="2200" b="1" dirty="0"/>
              <a:t>consuming  appliances  </a:t>
            </a:r>
            <a:r>
              <a:rPr lang="en-US" sz="2200" dirty="0"/>
              <a:t>and  sanitary  fittings  in  the  buildings.  </a:t>
            </a:r>
            <a:endParaRPr lang="en-US" sz="22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8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sz="2200" dirty="0" smtClean="0"/>
              <a:t>The  </a:t>
            </a:r>
            <a:r>
              <a:rPr lang="en-US" sz="2200" dirty="0"/>
              <a:t>scope  of  the  </a:t>
            </a:r>
            <a:r>
              <a:rPr lang="en-US" sz="2200" dirty="0" smtClean="0"/>
              <a:t>indicator includes </a:t>
            </a:r>
            <a:r>
              <a:rPr lang="en-US" sz="2200" dirty="0"/>
              <a:t>the use of </a:t>
            </a:r>
            <a:r>
              <a:rPr lang="en-US" sz="2200" dirty="0" smtClean="0"/>
              <a:t>potable </a:t>
            </a:r>
            <a:r>
              <a:rPr lang="en-US" sz="2200" dirty="0"/>
              <a:t>water </a:t>
            </a:r>
            <a:r>
              <a:rPr lang="en-US" sz="2200" dirty="0" smtClean="0"/>
              <a:t>for</a:t>
            </a:r>
            <a:r>
              <a:rPr lang="en-US" sz="2200" dirty="0"/>
              <a:t>: 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drinking </a:t>
            </a:r>
            <a:r>
              <a:rPr lang="en-US" sz="2200" dirty="0"/>
              <a:t>water; 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water </a:t>
            </a:r>
            <a:r>
              <a:rPr lang="en-US" sz="2200" dirty="0"/>
              <a:t>for sanitation; 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domestic hot </a:t>
            </a:r>
            <a:r>
              <a:rPr lang="en-US" sz="2200" dirty="0"/>
              <a:t>water; </a:t>
            </a:r>
            <a:endParaRPr lang="en-US" sz="2200" dirty="0" smtClean="0"/>
          </a:p>
          <a:p>
            <a:pPr>
              <a:lnSpc>
                <a:spcPct val="80000"/>
              </a:lnSpc>
            </a:pPr>
            <a:r>
              <a:rPr lang="en-US" sz="2200" dirty="0" smtClean="0"/>
              <a:t>water for washing machine;</a:t>
            </a:r>
            <a:endParaRPr lang="en-US" sz="2200" dirty="0"/>
          </a:p>
          <a:p>
            <a:pPr>
              <a:lnSpc>
                <a:spcPct val="80000"/>
              </a:lnSpc>
            </a:pPr>
            <a:r>
              <a:rPr lang="en-US" sz="2200" dirty="0" smtClean="0"/>
              <a:t>water </a:t>
            </a:r>
            <a:r>
              <a:rPr lang="en-US" sz="2200" dirty="0"/>
              <a:t>for </a:t>
            </a:r>
            <a:r>
              <a:rPr lang="en-US" sz="2200" dirty="0" smtClean="0"/>
              <a:t>cleaning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505" y="472974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59017" y="4735528"/>
            <a:ext cx="4084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taken into account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Water </a:t>
            </a:r>
            <a:r>
              <a:rPr lang="en-US" dirty="0"/>
              <a:t>consumption in the common use spaces </a:t>
            </a:r>
            <a:r>
              <a:rPr lang="en-US" dirty="0" smtClean="0"/>
              <a:t>of residential buildings</a:t>
            </a:r>
            <a:endParaRPr lang="el-GR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Water </a:t>
            </a:r>
            <a:r>
              <a:rPr lang="en-US" dirty="0" smtClean="0"/>
              <a:t>consumption for watering</a:t>
            </a:r>
            <a:endParaRPr lang="en-US" dirty="0"/>
          </a:p>
        </p:txBody>
      </p:sp>
      <p:pic>
        <p:nvPicPr>
          <p:cNvPr id="1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8929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418576" cy="47548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METHOD – METERED DATA 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are the following:</a:t>
            </a:r>
            <a:r>
              <a:rPr lang="en-US" sz="2400" dirty="0"/>
              <a:t> </a:t>
            </a:r>
            <a:endParaRPr lang="it-IT" sz="2400" dirty="0"/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 smtClean="0"/>
              <a:t>For </a:t>
            </a:r>
            <a:r>
              <a:rPr lang="en-US" sz="2400" dirty="0"/>
              <a:t>each </a:t>
            </a:r>
            <a:r>
              <a:rPr lang="en-US" sz="2400" b="1" u="sng" dirty="0"/>
              <a:t>residential </a:t>
            </a:r>
            <a:r>
              <a:rPr lang="en-US" sz="2400" dirty="0" smtClean="0"/>
              <a:t>building </a:t>
            </a:r>
            <a:r>
              <a:rPr lang="en-US" sz="2400" dirty="0"/>
              <a:t>in the neighborhood collect </a:t>
            </a:r>
            <a:r>
              <a:rPr lang="en-US" sz="2400" b="1" dirty="0"/>
              <a:t>actual data of </a:t>
            </a:r>
            <a:r>
              <a:rPr lang="en-US" sz="2400" b="1" dirty="0" smtClean="0"/>
              <a:t>annual potable water consumption, </a:t>
            </a:r>
            <a:r>
              <a:rPr lang="en-US" sz="2400" dirty="0" smtClean="0"/>
              <a:t>[l]. </a:t>
            </a:r>
            <a:r>
              <a:rPr lang="en-US" sz="2400" dirty="0"/>
              <a:t>It is preferable to consider </a:t>
            </a:r>
            <a:r>
              <a:rPr lang="en-US" sz="2400" dirty="0" smtClean="0"/>
              <a:t>actual data from longer </a:t>
            </a:r>
            <a:r>
              <a:rPr lang="en-US" sz="2400" dirty="0"/>
              <a:t>records (e.g. three year data</a:t>
            </a:r>
            <a:r>
              <a:rPr lang="en-US" sz="2400" dirty="0" smtClean="0"/>
              <a:t>) or at </a:t>
            </a:r>
            <a:r>
              <a:rPr lang="en-US" sz="2400" dirty="0"/>
              <a:t>least 12 consecutive </a:t>
            </a:r>
            <a:r>
              <a:rPr lang="en-US" sz="2400" dirty="0" smtClean="0"/>
              <a:t>months.</a:t>
            </a:r>
            <a:endParaRPr lang="en-US" sz="2400" dirty="0"/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 smtClean="0"/>
              <a:t>For </a:t>
            </a:r>
            <a:r>
              <a:rPr lang="en-US" sz="2400" dirty="0"/>
              <a:t>each </a:t>
            </a:r>
            <a:r>
              <a:rPr lang="en-US" sz="2400" b="1" u="sng" dirty="0"/>
              <a:t>residential </a:t>
            </a:r>
            <a:r>
              <a:rPr lang="en-US" sz="2400" dirty="0"/>
              <a:t>building in the neighborhood </a:t>
            </a:r>
            <a:r>
              <a:rPr lang="en-US" sz="2400" dirty="0" smtClean="0"/>
              <a:t>calculate the </a:t>
            </a:r>
            <a:r>
              <a:rPr lang="en-US" sz="2400" b="1" dirty="0" smtClean="0"/>
              <a:t>average annual potable water consumption</a:t>
            </a:r>
            <a:r>
              <a:rPr lang="en-US" sz="2400" b="1" dirty="0"/>
              <a:t>, </a:t>
            </a:r>
            <a:r>
              <a:rPr lang="en-US" sz="2400" dirty="0" smtClean="0"/>
              <a:t>[l]</a:t>
            </a:r>
            <a:endParaRPr lang="en-US" sz="2400" b="1" dirty="0" smtClean="0"/>
          </a:p>
          <a:p>
            <a:pPr marL="228600" indent="-228600">
              <a:buFont typeface="+mj-lt"/>
              <a:buAutoNum type="arabicPeriod"/>
            </a:pPr>
            <a:endParaRPr lang="en-US" sz="10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Sum </a:t>
            </a:r>
            <a:r>
              <a:rPr lang="en-US" sz="2400" dirty="0"/>
              <a:t>the annual </a:t>
            </a:r>
            <a:r>
              <a:rPr lang="en-US" sz="2400" dirty="0" smtClean="0"/>
              <a:t>potable water </a:t>
            </a:r>
            <a:r>
              <a:rPr lang="en-US" sz="2400" dirty="0"/>
              <a:t>consumption of each building up to an aggregated</a:t>
            </a:r>
            <a:r>
              <a:rPr lang="en-US" sz="2400" b="1" dirty="0"/>
              <a:t> annual total </a:t>
            </a:r>
            <a:r>
              <a:rPr lang="en-US" sz="2400" b="1" dirty="0" smtClean="0"/>
              <a:t>potable water consumption, </a:t>
            </a:r>
            <a:r>
              <a:rPr lang="en-US" sz="2400" dirty="0"/>
              <a:t>[m</a:t>
            </a:r>
            <a:r>
              <a:rPr lang="en-US" sz="2400" baseline="30000" dirty="0"/>
              <a:t>3</a:t>
            </a:r>
            <a:r>
              <a:rPr lang="en-US" sz="2400" dirty="0"/>
              <a:t>]. 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sz="10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Estimate </a:t>
            </a:r>
            <a:r>
              <a:rPr lang="en-US" sz="2400" dirty="0"/>
              <a:t>the </a:t>
            </a:r>
            <a:r>
              <a:rPr lang="en-US" sz="2400" b="1" dirty="0" smtClean="0"/>
              <a:t>total number </a:t>
            </a:r>
            <a:r>
              <a:rPr lang="en-US" sz="2400" b="1" dirty="0"/>
              <a:t>of </a:t>
            </a:r>
            <a:r>
              <a:rPr lang="en-US" sz="2400" b="1" dirty="0" smtClean="0"/>
              <a:t>residential </a:t>
            </a:r>
            <a:r>
              <a:rPr lang="en-US" sz="2400" b="1" dirty="0"/>
              <a:t>buildings’ occupants</a:t>
            </a:r>
            <a:r>
              <a:rPr lang="en-US" sz="2400" dirty="0"/>
              <a:t>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sz="10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Calculate </a:t>
            </a:r>
            <a:r>
              <a:rPr lang="en-US" sz="2400" dirty="0"/>
              <a:t>the indicator’s value as: </a:t>
            </a:r>
            <a:r>
              <a:rPr lang="en-US" sz="2400" dirty="0" smtClean="0"/>
              <a:t>annual </a:t>
            </a:r>
            <a:r>
              <a:rPr lang="en-US" sz="2400" b="1" dirty="0"/>
              <a:t>total </a:t>
            </a:r>
            <a:r>
              <a:rPr lang="en-US" sz="2400" b="1" dirty="0" smtClean="0"/>
              <a:t>potable water </a:t>
            </a:r>
            <a:r>
              <a:rPr lang="en-US" sz="2400" b="1" dirty="0"/>
              <a:t>consumption</a:t>
            </a:r>
            <a:r>
              <a:rPr lang="en-US" sz="2400" dirty="0"/>
              <a:t> 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</a:rPr>
              <a:t>(step 3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sz="2400" dirty="0" smtClean="0"/>
              <a:t>/ </a:t>
            </a:r>
            <a:r>
              <a:rPr lang="en-US" sz="2400" b="1" dirty="0"/>
              <a:t>number of </a:t>
            </a:r>
            <a:r>
              <a:rPr lang="en-US" sz="2400" b="1" dirty="0" smtClean="0"/>
              <a:t>occupants 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4)</a:t>
            </a:r>
            <a:r>
              <a:rPr lang="en-US" sz="2400" dirty="0" smtClean="0"/>
              <a:t>, [l</a:t>
            </a:r>
            <a:r>
              <a:rPr lang="en-US" sz="2400" baseline="30000" dirty="0" smtClean="0"/>
              <a:t> </a:t>
            </a:r>
            <a:r>
              <a:rPr lang="en-US" sz="2400" dirty="0" smtClean="0"/>
              <a:t>/occupant]. 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C.2.3– POTABLE WATER CONSUMPTION </a:t>
            </a:r>
            <a:endParaRPr lang="en-US" sz="2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RESIDENTIAL BUILDINGS</a:t>
            </a: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6902148" y="5240931"/>
            <a:ext cx="1705581" cy="1124922"/>
            <a:chOff x="6902148" y="5240931"/>
            <a:chExt cx="1705581" cy="1124922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2148" y="5240931"/>
              <a:ext cx="1701754" cy="1124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7010400" y="5782776"/>
              <a:ext cx="159732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</a:t>
              </a:r>
              <a:r>
                <a:rPr lang="en-US" sz="2000" b="1" u="sng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0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/occupant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3823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418576" cy="4754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METHOD – ESTIMATED DATA 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are the following:</a:t>
            </a:r>
            <a:r>
              <a:rPr lang="en-US" sz="2400" dirty="0"/>
              <a:t> </a:t>
            </a:r>
            <a:endParaRPr lang="it-IT" sz="2400" dirty="0"/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/>
              <a:t>For </a:t>
            </a:r>
            <a:r>
              <a:rPr lang="en-US" sz="2000" dirty="0"/>
              <a:t>each </a:t>
            </a:r>
            <a:r>
              <a:rPr lang="en-US" sz="2000" b="1" u="sng" dirty="0"/>
              <a:t>residential </a:t>
            </a:r>
            <a:r>
              <a:rPr lang="en-US" sz="2000" dirty="0" smtClean="0"/>
              <a:t>building </a:t>
            </a:r>
            <a:r>
              <a:rPr lang="en-US" sz="2000" dirty="0"/>
              <a:t>in the neighborhood </a:t>
            </a:r>
            <a:r>
              <a:rPr lang="en-US" sz="2000" dirty="0" smtClean="0"/>
              <a:t>estimate the </a:t>
            </a:r>
            <a:r>
              <a:rPr lang="en-US" sz="2000" b="1" dirty="0" smtClean="0"/>
              <a:t>annual potable water consumption, </a:t>
            </a:r>
            <a:r>
              <a:rPr lang="en-US" sz="2000" dirty="0" smtClean="0"/>
              <a:t>[l] for the various sanitary </a:t>
            </a:r>
            <a:r>
              <a:rPr lang="en-US" sz="2000" dirty="0"/>
              <a:t>devices/fittings (i.e. toilets, taps and showers) and water using appliances (i.e. dishwashers and washing machines). Consumption rates </a:t>
            </a:r>
            <a:r>
              <a:rPr lang="en-US" sz="2000" dirty="0" smtClean="0"/>
              <a:t>are </a:t>
            </a:r>
            <a:r>
              <a:rPr lang="en-US" sz="2000" dirty="0"/>
              <a:t>determined through specific data from </a:t>
            </a:r>
            <a:r>
              <a:rPr lang="en-GB" sz="2000" dirty="0"/>
              <a:t>manufacturer specifications on labels or from </a:t>
            </a:r>
            <a:r>
              <a:rPr lang="en-GB" sz="2000" dirty="0" smtClean="0"/>
              <a:t>data </a:t>
            </a:r>
            <a:r>
              <a:rPr lang="en-US" sz="2000" dirty="0" smtClean="0"/>
              <a:t>libraries. </a:t>
            </a:r>
            <a:r>
              <a:rPr lang="en-US" sz="2000" dirty="0"/>
              <a:t>The specific usage factors </a:t>
            </a:r>
            <a:r>
              <a:rPr lang="en-US" sz="2000" dirty="0" smtClean="0"/>
              <a:t>as well as the annual operation of the building have </a:t>
            </a:r>
            <a:r>
              <a:rPr lang="en-US" sz="2000" dirty="0"/>
              <a:t>to be </a:t>
            </a:r>
            <a:r>
              <a:rPr lang="en-US" sz="2000" dirty="0" smtClean="0"/>
              <a:t>defined </a:t>
            </a:r>
            <a:r>
              <a:rPr lang="en-US" sz="2000" dirty="0"/>
              <a:t>by the user.</a:t>
            </a:r>
          </a:p>
          <a:p>
            <a:pPr marL="0" indent="0" algn="just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1000" dirty="0" smtClean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C.2.3– POTABLE WATER CONSUMPTION </a:t>
            </a:r>
            <a:endParaRPr lang="en-US" sz="2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RESIDENTIAL BUILDINGS</a:t>
            </a: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53548" y="4172423"/>
            <a:ext cx="7823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each sanitary device/fitting or water </a:t>
            </a:r>
            <a:r>
              <a:rPr lang="en-US" dirty="0"/>
              <a:t>using </a:t>
            </a:r>
            <a:r>
              <a:rPr lang="en-US" dirty="0" smtClean="0"/>
              <a:t>appliance:</a:t>
            </a:r>
          </a:p>
          <a:p>
            <a:r>
              <a:rPr lang="en-US" dirty="0" smtClean="0"/>
              <a:t>Daily consumption </a:t>
            </a:r>
            <a:r>
              <a:rPr lang="el-GR" dirty="0" smtClean="0"/>
              <a:t>(</a:t>
            </a:r>
            <a:r>
              <a:rPr lang="en-US" dirty="0" smtClean="0">
                <a:sym typeface="Wingdings"/>
              </a:rPr>
              <a:t>l</a:t>
            </a:r>
            <a:r>
              <a:rPr lang="en-US" dirty="0" smtClean="0"/>
              <a:t>/occupant</a:t>
            </a:r>
            <a:r>
              <a:rPr lang="el-GR" dirty="0" smtClean="0"/>
              <a:t>.</a:t>
            </a:r>
            <a:r>
              <a:rPr lang="en-US" dirty="0" smtClean="0"/>
              <a:t>day</a:t>
            </a:r>
            <a:r>
              <a:rPr lang="el-GR" dirty="0" smtClean="0"/>
              <a:t>) </a:t>
            </a:r>
            <a:r>
              <a:rPr lang="el-GR" dirty="0"/>
              <a:t>= </a:t>
            </a:r>
            <a:r>
              <a:rPr lang="en-US" dirty="0" smtClean="0"/>
              <a:t>Consumption rate (l/min</a:t>
            </a:r>
            <a:r>
              <a:rPr lang="en-US" dirty="0"/>
              <a:t>) </a:t>
            </a:r>
            <a:r>
              <a:rPr lang="en-US" dirty="0" smtClean="0">
                <a:sym typeface="Wingdings"/>
              </a:rPr>
              <a:t>  Usage factor </a:t>
            </a:r>
            <a:r>
              <a:rPr lang="el-GR" dirty="0" smtClean="0">
                <a:sym typeface="Wingdings"/>
              </a:rPr>
              <a:t>(</a:t>
            </a:r>
            <a:r>
              <a:rPr lang="en-US" dirty="0" smtClean="0">
                <a:sym typeface="Wingdings"/>
              </a:rPr>
              <a:t>min/</a:t>
            </a:r>
            <a:r>
              <a:rPr lang="en-US" dirty="0"/>
              <a:t>occupant</a:t>
            </a:r>
            <a:r>
              <a:rPr lang="el-GR" dirty="0"/>
              <a:t>.</a:t>
            </a:r>
            <a:r>
              <a:rPr lang="en-US" dirty="0" smtClean="0"/>
              <a:t>day</a:t>
            </a:r>
            <a:r>
              <a:rPr lang="el-GR" dirty="0" smtClean="0">
                <a:sym typeface="Wingdings"/>
              </a:rPr>
              <a:t>)</a:t>
            </a:r>
            <a:endParaRPr lang="el-GR" dirty="0">
              <a:sym typeface="Wingdings"/>
            </a:endParaRPr>
          </a:p>
          <a:p>
            <a:endParaRPr lang="el-GR" dirty="0">
              <a:sym typeface="Wingdings"/>
            </a:endParaRPr>
          </a:p>
          <a:p>
            <a:r>
              <a:rPr lang="en-US" dirty="0"/>
              <a:t>Daily </a:t>
            </a:r>
            <a:r>
              <a:rPr lang="en-US" dirty="0" smtClean="0"/>
              <a:t>consumption </a:t>
            </a:r>
            <a:r>
              <a:rPr lang="en-US" dirty="0" smtClean="0">
                <a:sym typeface="Wingdings"/>
              </a:rPr>
              <a:t>(l/</a:t>
            </a:r>
            <a:r>
              <a:rPr lang="en-US" dirty="0" smtClean="0"/>
              <a:t>occupant</a:t>
            </a:r>
            <a:r>
              <a:rPr lang="el-GR" dirty="0" smtClean="0"/>
              <a:t>.</a:t>
            </a:r>
            <a:r>
              <a:rPr lang="en-US" dirty="0" smtClean="0"/>
              <a:t>year</a:t>
            </a:r>
            <a:r>
              <a:rPr lang="el-GR" dirty="0" smtClean="0">
                <a:sym typeface="Wingdings"/>
              </a:rPr>
              <a:t>)</a:t>
            </a:r>
            <a:r>
              <a:rPr lang="el-GR" dirty="0" smtClean="0"/>
              <a:t> </a:t>
            </a:r>
            <a:r>
              <a:rPr lang="el-GR" dirty="0"/>
              <a:t>= </a:t>
            </a:r>
            <a:r>
              <a:rPr lang="en-US" dirty="0">
                <a:solidFill>
                  <a:prstClr val="black"/>
                </a:solidFill>
              </a:rPr>
              <a:t>Daily consumption </a:t>
            </a:r>
            <a:r>
              <a:rPr lang="en-US" dirty="0" smtClean="0">
                <a:solidFill>
                  <a:prstClr val="black"/>
                </a:solidFill>
              </a:rPr>
              <a:t>(l/</a:t>
            </a:r>
            <a:r>
              <a:rPr lang="en-US" dirty="0" err="1" smtClean="0">
                <a:solidFill>
                  <a:prstClr val="black"/>
                </a:solidFill>
              </a:rPr>
              <a:t>occupant.day</a:t>
            </a:r>
            <a:r>
              <a:rPr lang="en-US" dirty="0">
                <a:solidFill>
                  <a:prstClr val="black"/>
                </a:solidFill>
              </a:rPr>
              <a:t>) </a:t>
            </a:r>
            <a:r>
              <a:rPr lang="en-US" dirty="0" smtClean="0">
                <a:sym typeface="Wingdings"/>
              </a:rPr>
              <a:t> Building operation </a:t>
            </a:r>
            <a:r>
              <a:rPr lang="el-GR" dirty="0" smtClean="0">
                <a:sym typeface="Wingdings"/>
              </a:rPr>
              <a:t>(</a:t>
            </a:r>
            <a:r>
              <a:rPr lang="en-US" dirty="0" smtClean="0">
                <a:sym typeface="Wingdings"/>
              </a:rPr>
              <a:t>days</a:t>
            </a:r>
            <a:r>
              <a:rPr lang="el-GR" dirty="0" smtClean="0">
                <a:sym typeface="Wingdings"/>
              </a:rPr>
              <a:t>/</a:t>
            </a:r>
            <a:r>
              <a:rPr lang="en-US" dirty="0" smtClean="0">
                <a:sym typeface="Wingdings"/>
              </a:rPr>
              <a:t>year</a:t>
            </a:r>
            <a:r>
              <a:rPr lang="el-GR" dirty="0" smtClean="0">
                <a:sym typeface="Wingdings"/>
              </a:rPr>
              <a:t>)</a:t>
            </a:r>
            <a:endParaRPr lang="el-GR" dirty="0">
              <a:sym typeface="Wingding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30" y="417242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13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03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902208"/>
            <a:ext cx="7840607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 – ESTIMATED DATA 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C.2.3– POTABLE WATER CONSUMPTION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30" y="1349549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941761" y="1405702"/>
            <a:ext cx="78486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Typical water consumption rates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365830" y="1954927"/>
            <a:ext cx="8400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Toilet flushing : </a:t>
            </a:r>
            <a:r>
              <a:rPr lang="el-GR" dirty="0" smtClean="0"/>
              <a:t>9 </a:t>
            </a:r>
            <a:r>
              <a:rPr lang="en-US" dirty="0" smtClean="0"/>
              <a:t>l</a:t>
            </a:r>
            <a:r>
              <a:rPr lang="el-GR" dirty="0" smtClean="0"/>
              <a:t> 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Bath : </a:t>
            </a:r>
            <a:r>
              <a:rPr lang="el-GR" dirty="0" smtClean="0"/>
              <a:t>150 </a:t>
            </a:r>
            <a:r>
              <a:rPr lang="en-US" dirty="0" smtClean="0"/>
              <a:t>l</a:t>
            </a:r>
            <a:r>
              <a:rPr lang="el-GR" dirty="0" smtClean="0"/>
              <a:t> 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Shower: </a:t>
            </a:r>
            <a:r>
              <a:rPr lang="el-GR" dirty="0" smtClean="0"/>
              <a:t>15 </a:t>
            </a:r>
            <a:r>
              <a:rPr lang="en-US" dirty="0" smtClean="0"/>
              <a:t>l/min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Washing hands, face, teeth : 10-</a:t>
            </a:r>
            <a:r>
              <a:rPr lang="el-GR" dirty="0" smtClean="0"/>
              <a:t>15 </a:t>
            </a:r>
            <a:r>
              <a:rPr lang="en-US" dirty="0" smtClean="0"/>
              <a:t>l/min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Washing machine : </a:t>
            </a:r>
            <a:r>
              <a:rPr lang="el-GR" dirty="0" smtClean="0"/>
              <a:t>150 </a:t>
            </a:r>
            <a:r>
              <a:rPr lang="en-US" dirty="0" smtClean="0"/>
              <a:t>l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Dishwasher: </a:t>
            </a:r>
            <a:r>
              <a:rPr lang="el-GR" dirty="0" smtClean="0"/>
              <a:t>50 </a:t>
            </a:r>
            <a:r>
              <a:rPr lang="en-US" dirty="0" smtClean="0"/>
              <a:t>l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Washing fruits/vegetables : </a:t>
            </a:r>
            <a:r>
              <a:rPr lang="el-GR" dirty="0" smtClean="0"/>
              <a:t>15 </a:t>
            </a:r>
            <a:r>
              <a:rPr lang="en-US" dirty="0" smtClean="0"/>
              <a:t>l/min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Washing dishes </a:t>
            </a:r>
            <a:r>
              <a:rPr lang="el-GR" dirty="0" smtClean="0"/>
              <a:t>150 </a:t>
            </a:r>
            <a:r>
              <a:rPr lang="en-US" dirty="0" smtClean="0"/>
              <a:t>l/day </a:t>
            </a:r>
            <a:endParaRPr lang="el-GR" dirty="0"/>
          </a:p>
        </p:txBody>
      </p:sp>
      <p:pic>
        <p:nvPicPr>
          <p:cNvPr id="21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23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03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902208"/>
            <a:ext cx="7840607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 – ESTIMATED DATA 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C.2.3– POTABLE WATER CONSUMPTION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91" y="2022627"/>
            <a:ext cx="6638778" cy="335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30" y="1349549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32398" y="5377654"/>
            <a:ext cx="6556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ANSI/ASHRAE/ICC/USGBC/IES </a:t>
            </a:r>
            <a:r>
              <a:rPr lang="en-US" sz="1000" dirty="0"/>
              <a:t>Standard </a:t>
            </a:r>
            <a:r>
              <a:rPr lang="en-US" sz="1000" dirty="0" smtClean="0"/>
              <a:t>189.1-2017</a:t>
            </a:r>
          </a:p>
          <a:p>
            <a:r>
              <a:rPr lang="en-US" sz="1000" dirty="0"/>
              <a:t>https://</a:t>
            </a:r>
            <a:r>
              <a:rPr lang="en-US" sz="1000" dirty="0" smtClean="0"/>
              <a:t>www.ashrae.org/technical-resources/bookstore/standard-189-1 </a:t>
            </a: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941761" y="1405702"/>
            <a:ext cx="78486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Minimum requirements of water consumption </a:t>
            </a:r>
            <a:r>
              <a:rPr lang="en-US" sz="2000" dirty="0" smtClean="0"/>
              <a:t>in</a:t>
            </a:r>
            <a:r>
              <a:rPr lang="el-GR" sz="2000" dirty="0" smtClean="0"/>
              <a:t> «</a:t>
            </a:r>
            <a:r>
              <a:rPr lang="en-US" sz="2000" dirty="0" smtClean="0"/>
              <a:t>Green Buildings</a:t>
            </a:r>
            <a:r>
              <a:rPr lang="el-GR" sz="2000" dirty="0" smtClean="0"/>
              <a:t>»</a:t>
            </a:r>
            <a:endParaRPr lang="en-US" sz="2000" dirty="0"/>
          </a:p>
        </p:txBody>
      </p:sp>
      <p:pic>
        <p:nvPicPr>
          <p:cNvPr id="11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17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627298" cy="4754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METHOD – ESTIMATED DATA 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b="1" u="sng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2"/>
            </a:pPr>
            <a:r>
              <a:rPr lang="en-US" sz="2400" dirty="0" smtClean="0"/>
              <a:t>Sum </a:t>
            </a:r>
            <a:r>
              <a:rPr lang="en-US" sz="2400" dirty="0"/>
              <a:t>the annual </a:t>
            </a:r>
            <a:r>
              <a:rPr lang="en-US" sz="2400" dirty="0" smtClean="0"/>
              <a:t>potable water </a:t>
            </a:r>
            <a:r>
              <a:rPr lang="en-US" sz="2400" dirty="0"/>
              <a:t>consumption of each building up to an aggregated</a:t>
            </a:r>
            <a:r>
              <a:rPr lang="en-US" sz="2400" b="1" dirty="0"/>
              <a:t> annual total </a:t>
            </a:r>
            <a:r>
              <a:rPr lang="en-US" sz="2400" b="1" dirty="0" smtClean="0"/>
              <a:t>potable water consumption, </a:t>
            </a:r>
            <a:r>
              <a:rPr lang="en-US" sz="2400" dirty="0" smtClean="0"/>
              <a:t>[l]. </a:t>
            </a:r>
            <a:endParaRPr lang="en-US" sz="2400" dirty="0"/>
          </a:p>
          <a:p>
            <a:pPr marL="228600" indent="-228600">
              <a:lnSpc>
                <a:spcPct val="80000"/>
              </a:lnSpc>
              <a:buFont typeface="+mj-lt"/>
              <a:buAutoNum type="arabicPeriod" startAt="2"/>
            </a:pPr>
            <a:endParaRPr lang="en-US" sz="10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2"/>
            </a:pPr>
            <a:r>
              <a:rPr lang="en-US" sz="2400" dirty="0" smtClean="0"/>
              <a:t>Estimate </a:t>
            </a:r>
            <a:r>
              <a:rPr lang="en-US" sz="2400" dirty="0"/>
              <a:t>the </a:t>
            </a:r>
            <a:r>
              <a:rPr lang="en-US" sz="2400" b="1" dirty="0" smtClean="0"/>
              <a:t>total number </a:t>
            </a:r>
            <a:r>
              <a:rPr lang="en-US" sz="2400" b="1" dirty="0"/>
              <a:t>of </a:t>
            </a:r>
            <a:r>
              <a:rPr lang="en-US" sz="2400" b="1" dirty="0" smtClean="0"/>
              <a:t>residential </a:t>
            </a:r>
            <a:r>
              <a:rPr lang="en-US" sz="2400" b="1" dirty="0"/>
              <a:t>buildings’ </a:t>
            </a:r>
            <a:r>
              <a:rPr lang="en-US" sz="2400" b="1" dirty="0" smtClean="0"/>
              <a:t>occupants</a:t>
            </a:r>
            <a:r>
              <a:rPr lang="en-US" sz="2400" dirty="0" smtClean="0"/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2"/>
            </a:pPr>
            <a:endParaRPr lang="en-US" sz="24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2"/>
            </a:pPr>
            <a:r>
              <a:rPr lang="en-US" sz="2400" dirty="0" smtClean="0"/>
              <a:t>Calculate </a:t>
            </a:r>
            <a:r>
              <a:rPr lang="en-US" sz="2400" dirty="0"/>
              <a:t>the indicator’s value as: </a:t>
            </a:r>
            <a:r>
              <a:rPr lang="en-US" sz="2400" dirty="0" smtClean="0"/>
              <a:t>annual </a:t>
            </a:r>
            <a:r>
              <a:rPr lang="en-US" sz="2400" b="1" dirty="0"/>
              <a:t>total </a:t>
            </a:r>
            <a:r>
              <a:rPr lang="en-US" sz="2400" b="1" dirty="0" smtClean="0"/>
              <a:t>potable water </a:t>
            </a:r>
            <a:r>
              <a:rPr lang="en-US" sz="2400" b="1" dirty="0"/>
              <a:t>consumption</a:t>
            </a:r>
            <a:r>
              <a:rPr lang="en-US" sz="2400" dirty="0"/>
              <a:t> 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2) </a:t>
            </a:r>
            <a:r>
              <a:rPr lang="en-US" sz="2400" dirty="0" smtClean="0"/>
              <a:t>/ </a:t>
            </a:r>
            <a:r>
              <a:rPr lang="en-US" sz="2400" b="1" dirty="0"/>
              <a:t>number of </a:t>
            </a:r>
            <a:r>
              <a:rPr lang="en-US" sz="2400" b="1" dirty="0" smtClean="0"/>
              <a:t>occupants 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3)</a:t>
            </a:r>
            <a:r>
              <a:rPr lang="en-US" sz="2400" dirty="0" smtClean="0"/>
              <a:t>, [l</a:t>
            </a:r>
            <a:r>
              <a:rPr lang="en-US" sz="2400" baseline="30000" dirty="0" smtClean="0"/>
              <a:t> </a:t>
            </a:r>
            <a:r>
              <a:rPr lang="en-US" sz="2400" dirty="0" smtClean="0"/>
              <a:t>/occupant]. 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0469" y="6625647"/>
            <a:ext cx="2133600" cy="232353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C.2.3– POTABLE WATER CONSUMPTION </a:t>
            </a:r>
            <a:endParaRPr lang="en-US" sz="2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RESIDENTIAL BUILDINGS</a:t>
            </a: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6902148" y="5240931"/>
            <a:ext cx="1705581" cy="1124922"/>
            <a:chOff x="6902148" y="5240931"/>
            <a:chExt cx="1705581" cy="1124922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2148" y="5240931"/>
              <a:ext cx="1701754" cy="1124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7010400" y="5782776"/>
              <a:ext cx="159732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</a:t>
              </a:r>
              <a:r>
                <a:rPr lang="en-US" sz="2000" b="1" u="sng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0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/occupant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1374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35652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C.2.3– POTABLE WATER CONSUMPTION </a:t>
            </a:r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  <a:endParaRPr lang="el-GR" sz="2800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811776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248528"/>
            <a:ext cx="8900850" cy="491111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indent="-395288">
              <a:spcBef>
                <a:spcPts val="0"/>
              </a:spcBef>
              <a:buNone/>
            </a:pPr>
            <a:r>
              <a:rPr lang="en-US" sz="2000" b="1" dirty="0" smtClean="0"/>
              <a:t>Council </a:t>
            </a:r>
            <a:r>
              <a:rPr lang="en-US" sz="2000" b="1" dirty="0"/>
              <a:t>Directive 98/83/EC </a:t>
            </a:r>
            <a:r>
              <a:rPr lang="en-US" sz="2000" dirty="0" smtClean="0"/>
              <a:t>on </a:t>
            </a:r>
            <a:r>
              <a:rPr lang="en-US" sz="2000" dirty="0"/>
              <a:t>the quality of water intended for </a:t>
            </a:r>
            <a:r>
              <a:rPr lang="en-US" sz="2000" dirty="0" smtClean="0"/>
              <a:t>human consumption </a:t>
            </a:r>
            <a:r>
              <a:rPr lang="en-GB" sz="2000" dirty="0"/>
              <a:t>Brussels: European Council. </a:t>
            </a:r>
            <a:r>
              <a:rPr lang="en-GB" sz="2000" dirty="0" smtClean="0"/>
              <a:t>                                                      </a:t>
            </a:r>
            <a:r>
              <a:rPr lang="en-GB" sz="1000" dirty="0" smtClean="0"/>
              <a:t>http</a:t>
            </a:r>
            <a:r>
              <a:rPr lang="en-GB" sz="1000" dirty="0"/>
              <a:t>://</a:t>
            </a:r>
            <a:r>
              <a:rPr lang="en-GB" sz="1000" dirty="0" smtClean="0"/>
              <a:t>data.europa.eu/eli/dir/1998/83/oj</a:t>
            </a:r>
          </a:p>
          <a:p>
            <a:pPr marL="447675" indent="-447675">
              <a:buNone/>
            </a:pPr>
            <a:r>
              <a:rPr lang="pt-BR" sz="2000" b="1" dirty="0" smtClean="0"/>
              <a:t>COM(2017</a:t>
            </a:r>
            <a:r>
              <a:rPr lang="pt-BR" sz="2000" b="1" dirty="0"/>
              <a:t>) 753 final</a:t>
            </a:r>
            <a:r>
              <a:rPr lang="el-GR" sz="2000" b="1" dirty="0"/>
              <a:t> </a:t>
            </a:r>
            <a:r>
              <a:rPr lang="pt-BR" sz="2000" b="1" dirty="0"/>
              <a:t>2017/0332 (COD).</a:t>
            </a:r>
            <a:r>
              <a:rPr lang="el-GR" sz="2000" b="1" dirty="0"/>
              <a:t> </a:t>
            </a:r>
            <a:r>
              <a:rPr lang="en-GB" sz="2000" dirty="0"/>
              <a:t>Proposal for a Directive of the European parliament on the quality of water intended for human consumption (recast). Brussels: European Commission. </a:t>
            </a:r>
            <a:r>
              <a:rPr lang="en-GB" sz="2000" dirty="0" smtClean="0"/>
              <a:t>                                                                             </a:t>
            </a:r>
            <a:r>
              <a:rPr lang="en-GB" sz="1000" dirty="0" smtClean="0"/>
              <a:t>https</a:t>
            </a:r>
            <a:r>
              <a:rPr lang="en-GB" sz="1000" dirty="0"/>
              <a:t>://eur-lex.europa.eu/legal-content/EN/TXT/?</a:t>
            </a:r>
            <a:r>
              <a:rPr lang="en-GB" sz="1000" dirty="0" smtClean="0"/>
              <a:t>uri=CELEX%3A52017PC0753</a:t>
            </a:r>
          </a:p>
          <a:p>
            <a:pPr marL="447675" indent="-447675">
              <a:buNone/>
            </a:pPr>
            <a:r>
              <a:rPr lang="en-US" sz="2000" b="1" dirty="0" smtClean="0"/>
              <a:t>Directive (EU) 2020/2184 </a:t>
            </a:r>
            <a:r>
              <a:rPr lang="en-US" sz="2000" dirty="0" smtClean="0"/>
              <a:t>of the European parliament on the quality of water intended for </a:t>
            </a:r>
            <a:r>
              <a:rPr lang="en-US" sz="2000" dirty="0"/>
              <a:t>human consumption (Recast). </a:t>
            </a:r>
            <a:r>
              <a:rPr lang="fr-FR" sz="2000" b="1" dirty="0"/>
              <a:t>). </a:t>
            </a:r>
            <a:r>
              <a:rPr lang="fr-FR" sz="2000" dirty="0"/>
              <a:t>Brussels: </a:t>
            </a:r>
            <a:r>
              <a:rPr lang="fr-FR" sz="2000" dirty="0" err="1"/>
              <a:t>European</a:t>
            </a:r>
            <a:r>
              <a:rPr lang="fr-FR" sz="2000" dirty="0"/>
              <a:t> Commission. </a:t>
            </a:r>
            <a:r>
              <a:rPr lang="fr-FR" sz="1000" dirty="0"/>
              <a:t>http://</a:t>
            </a:r>
            <a:r>
              <a:rPr lang="fr-FR" sz="1000" dirty="0" smtClean="0"/>
              <a:t>data.europa.eu/eli/dir/2020/2184/oj</a:t>
            </a:r>
          </a:p>
          <a:p>
            <a:pPr marL="447675" indent="-447675">
              <a:buNone/>
            </a:pPr>
            <a:r>
              <a:rPr lang="fr-FR" sz="2000" b="1" dirty="0"/>
              <a:t>EU </a:t>
            </a:r>
            <a:r>
              <a:rPr lang="fr-FR" sz="2000" b="1" dirty="0" err="1"/>
              <a:t>Environment</a:t>
            </a:r>
            <a:r>
              <a:rPr lang="fr-FR" sz="2000" b="1" dirty="0"/>
              <a:t> -  Water, </a:t>
            </a:r>
            <a:r>
              <a:rPr lang="fr-FR" sz="2000" dirty="0" err="1"/>
              <a:t>European</a:t>
            </a:r>
            <a:r>
              <a:rPr lang="fr-FR" sz="2000" dirty="0"/>
              <a:t> Commission. </a:t>
            </a:r>
            <a:r>
              <a:rPr lang="fr-FR" sz="2000" dirty="0" smtClean="0"/>
              <a:t>                              </a:t>
            </a:r>
            <a:r>
              <a:rPr lang="fr-FR" sz="1000" dirty="0" smtClean="0"/>
              <a:t>https</a:t>
            </a:r>
            <a:r>
              <a:rPr lang="fr-FR" sz="1000" dirty="0"/>
              <a:t>://</a:t>
            </a:r>
            <a:r>
              <a:rPr lang="fr-FR" sz="1000" dirty="0" smtClean="0"/>
              <a:t>ec.europa.eu/environment/water/index_en.htm</a:t>
            </a:r>
          </a:p>
          <a:p>
            <a:pPr marL="447675" indent="-447675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88330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589"/>
            <a:ext cx="2133600" cy="266412"/>
          </a:xfrm>
        </p:spPr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C.2.3– POTABLE WATER CONSUMPTION </a:t>
            </a:r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  <a:endParaRPr lang="el-GR" sz="2800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811776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09297"/>
            <a:ext cx="7253025" cy="876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spcBef>
                <a:spcPts val="600"/>
              </a:spcBef>
              <a:buNone/>
            </a:pPr>
            <a:r>
              <a:rPr lang="en-US" sz="1800" b="1" dirty="0" smtClean="0"/>
              <a:t>ASHRAE Standard 189.1</a:t>
            </a:r>
            <a:r>
              <a:rPr lang="en-US" sz="1800" dirty="0" smtClean="0"/>
              <a:t> - Design </a:t>
            </a:r>
            <a:r>
              <a:rPr lang="en-US" sz="1800" dirty="0"/>
              <a:t>of High-Performance Green </a:t>
            </a:r>
            <a:r>
              <a:rPr lang="en-US" sz="1800" dirty="0" smtClean="0"/>
              <a:t>Buildings. </a:t>
            </a:r>
            <a:r>
              <a:rPr lang="en-US" sz="1000" dirty="0" smtClean="0"/>
              <a:t>https</a:t>
            </a:r>
            <a:r>
              <a:rPr lang="en-US" sz="1000" dirty="0"/>
              <a:t>://</a:t>
            </a:r>
            <a:r>
              <a:rPr lang="en-US" sz="1000" dirty="0" smtClean="0"/>
              <a:t>www.ashrae.org/technical-resources/standards-and-guidelines/read-only-versions-of-ashrae-standards   </a:t>
            </a:r>
            <a:endParaRPr lang="en-US" sz="1000" dirty="0"/>
          </a:p>
          <a:p>
            <a:pPr marL="346075" indent="-346075">
              <a:spcBef>
                <a:spcPts val="600"/>
              </a:spcBef>
              <a:buNone/>
            </a:pPr>
            <a:endParaRPr lang="en-US" sz="22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5" y="826302"/>
            <a:ext cx="141803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449" y="2019012"/>
            <a:ext cx="4575310" cy="388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02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6493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C.2.3– POTABLE WATER CONSUMPTION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RESIDENTIAL BUILDINGS</a:t>
            </a:r>
          </a:p>
        </p:txBody>
      </p:sp>
    </p:spTree>
    <p:extLst>
      <p:ext uri="{BB962C8B-B14F-4D97-AF65-F5344CB8AC3E}">
        <p14:creationId xmlns:p14="http://schemas.microsoft.com/office/powerpoint/2010/main" val="4038456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C.2.3– POTABLE WATER CONSUMPTION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are 5 small residential buildings, 15 single houses, one office building and one junior school.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 smtClean="0">
                <a:cs typeface="Calibri" panose="020F0502020204030204" pitchFamily="34" charset="0"/>
              </a:rPr>
              <a:t>: </a:t>
            </a:r>
            <a:r>
              <a:rPr lang="en-US" sz="2000" dirty="0" smtClean="0">
                <a:cs typeface="Calibri" panose="020F0502020204030204" pitchFamily="34" charset="0"/>
              </a:rPr>
              <a:t>The </a:t>
            </a:r>
            <a:r>
              <a:rPr lang="en-US" sz="2000" b="1" dirty="0" smtClean="0">
                <a:cs typeface="Calibri" panose="020F0502020204030204" pitchFamily="34" charset="0"/>
              </a:rPr>
              <a:t>floor areas</a:t>
            </a:r>
            <a:r>
              <a:rPr lang="el-GR" sz="2000" b="1" dirty="0" smtClean="0">
                <a:cs typeface="Calibri" panose="020F0502020204030204" pitchFamily="34" charset="0"/>
              </a:rPr>
              <a:t>, </a:t>
            </a:r>
            <a:r>
              <a:rPr lang="en-US" sz="2000" b="1" dirty="0" smtClean="0">
                <a:cs typeface="Calibri" panose="020F0502020204030204" pitchFamily="34" charset="0"/>
              </a:rPr>
              <a:t>the number of occupants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n-US" sz="2000" b="1" dirty="0" smtClean="0">
                <a:cs typeface="Calibri" panose="020F0502020204030204" pitchFamily="34" charset="0"/>
              </a:rPr>
              <a:t>average annual water consumption</a:t>
            </a:r>
            <a:r>
              <a:rPr lang="en-US" sz="2000" dirty="0" smtClean="0">
                <a:cs typeface="Calibri" panose="020F0502020204030204" pitchFamily="34" charset="0"/>
              </a:rPr>
              <a:t> of all buildings in the 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6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potable water consumption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7042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924976"/>
              </p:ext>
            </p:extLst>
          </p:nvPr>
        </p:nvGraphicFramePr>
        <p:xfrm>
          <a:off x="487326" y="1504863"/>
          <a:ext cx="8169348" cy="1767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C.2.3– </a:t>
                      </a:r>
                      <a:r>
                        <a:rPr lang="en-GB" sz="2800" dirty="0" smtClean="0"/>
                        <a:t>CONSUMPTION OF POTABLE WATER IN RESIDENTIAL BUILDINGS</a:t>
                      </a:r>
                      <a:endParaRPr lang="en-US" sz="28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C. Water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C.2 Water Consumption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C.2.3– </a:t>
            </a:r>
            <a:r>
              <a:rPr lang="en-GB" sz="2800" dirty="0" smtClean="0"/>
              <a:t>CONSUMPTION OF POTABLE WATER</a:t>
            </a:r>
            <a:br>
              <a:rPr lang="en-GB" sz="2800" dirty="0" smtClean="0"/>
            </a:br>
            <a:r>
              <a:rPr lang="en-GB" sz="2800" dirty="0" smtClean="0"/>
              <a:t>IN RESIDENTIAL BUILDINGS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678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triped Right Arrow 7"/>
          <p:cNvSpPr/>
          <p:nvPr/>
        </p:nvSpPr>
        <p:spPr>
          <a:xfrm>
            <a:off x="3962242" y="4157472"/>
            <a:ext cx="794904" cy="621792"/>
          </a:xfrm>
          <a:prstGeom prst="stripedRightArrow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693" y="3958795"/>
            <a:ext cx="8810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4847927" y="3344556"/>
            <a:ext cx="1482570" cy="1384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5662917" y="3665072"/>
            <a:ext cx="1482570" cy="13849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4921632" y="3985588"/>
            <a:ext cx="1482570" cy="13849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24930" y="4541358"/>
            <a:ext cx="223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Residential Buildings)</a:t>
            </a:r>
            <a:endParaRPr lang="el-GR" b="1" dirty="0"/>
          </a:p>
        </p:txBody>
      </p:sp>
      <p:sp>
        <p:nvSpPr>
          <p:cNvPr id="14" name="TextBox 7"/>
          <p:cNvSpPr txBox="1"/>
          <p:nvPr/>
        </p:nvSpPr>
        <p:spPr>
          <a:xfrm>
            <a:off x="5420046" y="5690669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/>
              <a:t>See also </a:t>
            </a:r>
            <a:r>
              <a:rPr lang="el-GR" i="1" dirty="0" smtClean="0"/>
              <a:t>Β.</a:t>
            </a:r>
            <a:r>
              <a:rPr lang="en-US" i="1" dirty="0" smtClean="0"/>
              <a:t>4</a:t>
            </a:r>
            <a:r>
              <a:rPr lang="el-GR" i="1" dirty="0" smtClean="0"/>
              <a:t>.</a:t>
            </a:r>
            <a:r>
              <a:rPr lang="en-US" i="1" dirty="0" smtClean="0"/>
              <a:t>3</a:t>
            </a:r>
            <a:r>
              <a:rPr lang="el-GR" i="1" dirty="0" smtClean="0"/>
              <a:t> </a:t>
            </a:r>
            <a:r>
              <a:rPr lang="en-US" i="1" dirty="0" smtClean="0"/>
              <a:t>of Building Scale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8825"/>
            <a:ext cx="2133600" cy="253288"/>
          </a:xfrm>
        </p:spPr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C.2.3– POTABLE WATER CONSUMPTION </a:t>
            </a:r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  <a:endParaRPr lang="el-GR" sz="28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200010"/>
              </p:ext>
            </p:extLst>
          </p:nvPr>
        </p:nvGraphicFramePr>
        <p:xfrm>
          <a:off x="292986" y="1762663"/>
          <a:ext cx="8295437" cy="2214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50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5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9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09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691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Useful internal floor area</a:t>
                      </a:r>
                      <a:r>
                        <a:rPr lang="el-GR" sz="140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Garden area</a:t>
                      </a:r>
                      <a:r>
                        <a:rPr lang="el-GR" sz="1400" baseline="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="1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Occupants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*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Total annual water consumption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/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common spaces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</a:t>
                      </a:r>
                      <a:r>
                        <a:rPr kumimoji="0" lang="en-US" sz="1400" u="none" strike="noStrike" kern="1200" cap="none" spc="0" normalizeH="0" baseline="30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Office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1045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183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102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1058</a:t>
                      </a:r>
                      <a:r>
                        <a:rPr lang="en-US" sz="1800" dirty="0" smtClean="0"/>
                        <a:t>.</a:t>
                      </a:r>
                      <a:r>
                        <a:rPr lang="el-GR" sz="1800" dirty="0" smtClean="0"/>
                        <a:t>8</a:t>
                      </a:r>
                      <a:r>
                        <a:rPr lang="el-GR" sz="1800" baseline="0" dirty="0" smtClean="0"/>
                        <a:t> / 164</a:t>
                      </a:r>
                      <a:r>
                        <a:rPr lang="en-US" sz="1800" baseline="0" dirty="0" smtClean="0"/>
                        <a:t>.</a:t>
                      </a:r>
                      <a:r>
                        <a:rPr lang="el-GR" sz="1800" baseline="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1847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 </a:t>
                      </a:r>
                      <a:r>
                        <a:rPr lang="el-GR" sz="1800" dirty="0" smtClean="0"/>
                        <a:t>---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220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346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r>
                        <a:rPr kumimoji="0" lang="el-G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6 / ---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(15)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1805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 </a:t>
                      </a:r>
                      <a:r>
                        <a:rPr lang="el-GR" sz="1800" dirty="0" smtClean="0"/>
                        <a:t>420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smtClean="0"/>
                        <a:t>42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/>
                        <a:t>2023</a:t>
                      </a:r>
                      <a:r>
                        <a:rPr lang="en-US" sz="1800" dirty="0" smtClean="0"/>
                        <a:t>.</a:t>
                      </a:r>
                      <a:r>
                        <a:rPr lang="el-GR" sz="1800" dirty="0" smtClean="0"/>
                        <a:t>8** / </a:t>
                      </a:r>
                      <a:r>
                        <a:rPr kumimoji="0" lang="el-G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---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Residential buildings (5)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3322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 </a:t>
                      </a:r>
                      <a:r>
                        <a:rPr lang="el-GR" sz="1800" dirty="0" smtClean="0"/>
                        <a:t>875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96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3936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r>
                        <a:rPr kumimoji="0" lang="el-G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 / 682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r>
                        <a:rPr kumimoji="0" lang="el-G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5</a:t>
                      </a:r>
                      <a:endParaRPr kumimoji="0" lang="el-GR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05119" y="4389291"/>
            <a:ext cx="7175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i="1" dirty="0" smtClean="0"/>
              <a:t>* </a:t>
            </a:r>
            <a:r>
              <a:rPr lang="en-US" sz="1400" i="1" dirty="0" smtClean="0"/>
              <a:t>Employees</a:t>
            </a:r>
            <a:r>
              <a:rPr lang="el-GR" sz="1400" i="1" dirty="0" smtClean="0"/>
              <a:t>, </a:t>
            </a:r>
            <a:r>
              <a:rPr lang="en-US" sz="1400" i="1" dirty="0" smtClean="0"/>
              <a:t>students </a:t>
            </a:r>
            <a:r>
              <a:rPr lang="el-GR" sz="1400" i="1" dirty="0" smtClean="0"/>
              <a:t>ή </a:t>
            </a:r>
            <a:r>
              <a:rPr lang="en-US" sz="1400" i="1" dirty="0" smtClean="0"/>
              <a:t>residents</a:t>
            </a:r>
            <a:r>
              <a:rPr lang="el-GR" sz="1400" i="1" dirty="0" smtClean="0"/>
              <a:t> </a:t>
            </a:r>
          </a:p>
          <a:p>
            <a:r>
              <a:rPr lang="el-GR" sz="1400" i="1" dirty="0" smtClean="0"/>
              <a:t>** </a:t>
            </a:r>
            <a:r>
              <a:rPr lang="en-US" sz="1400" i="1" dirty="0" smtClean="0"/>
              <a:t>Default water consumption </a:t>
            </a:r>
            <a:r>
              <a:rPr lang="el-GR" sz="1400" i="1" dirty="0" smtClean="0"/>
              <a:t>for garden watering</a:t>
            </a:r>
            <a:r>
              <a:rPr lang="en-US" sz="1400" i="1" dirty="0" smtClean="0"/>
              <a:t>: </a:t>
            </a:r>
            <a:r>
              <a:rPr lang="el-GR" sz="1400" i="1" dirty="0" smtClean="0"/>
              <a:t>0</a:t>
            </a:r>
            <a:r>
              <a:rPr lang="en-US" sz="1400" i="1" dirty="0" smtClean="0"/>
              <a:t>.</a:t>
            </a:r>
            <a:r>
              <a:rPr lang="el-GR" sz="1400" i="1" dirty="0" smtClean="0"/>
              <a:t>6 </a:t>
            </a:r>
            <a:r>
              <a:rPr lang="en-US" sz="1400" i="1" dirty="0" smtClean="0"/>
              <a:t>m</a:t>
            </a:r>
            <a:r>
              <a:rPr lang="en-US" sz="1400" i="1" baseline="30000" dirty="0" smtClean="0"/>
              <a:t>3</a:t>
            </a:r>
            <a:r>
              <a:rPr lang="en-US" sz="1400" i="1" dirty="0" smtClean="0"/>
              <a:t>/m</a:t>
            </a:r>
            <a:r>
              <a:rPr lang="en-US" sz="1400" i="1" baseline="30000" dirty="0" smtClean="0"/>
              <a:t>2</a:t>
            </a:r>
            <a:r>
              <a:rPr lang="en-US" sz="1400" i="1" dirty="0" smtClean="0"/>
              <a:t> garden area </a:t>
            </a:r>
            <a:endParaRPr lang="en-US" sz="1400" i="1" dirty="0"/>
          </a:p>
        </p:txBody>
      </p:sp>
      <p:sp>
        <p:nvSpPr>
          <p:cNvPr id="13" name="Rectangle 12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5" name="Rectangle 14"/>
          <p:cNvSpPr/>
          <p:nvPr/>
        </p:nvSpPr>
        <p:spPr>
          <a:xfrm>
            <a:off x="686559" y="4912511"/>
            <a:ext cx="8018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and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residential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buildings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the internal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floor area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and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the annual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water consumption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508205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45917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666" y="4884303"/>
            <a:ext cx="2035415" cy="1345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C.2.3– POTABLE WATER CONSUMPTION </a:t>
            </a:r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  <a:endParaRPr lang="el-GR" sz="2800" dirty="0"/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47918" y="1016056"/>
            <a:ext cx="8024686" cy="43570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Single Houses: </a:t>
            </a:r>
            <a:r>
              <a:rPr lang="el-GR" sz="2000" dirty="0" smtClean="0">
                <a:cs typeface="Calibri" panose="020F0502020204030204" pitchFamily="34" charset="0"/>
              </a:rPr>
              <a:t>S</a:t>
            </a:r>
            <a:r>
              <a:rPr lang="en-US" sz="2000" dirty="0" err="1" smtClean="0">
                <a:cs typeface="Calibri" panose="020F0502020204030204" pitchFamily="34" charset="0"/>
              </a:rPr>
              <a:t>ubtract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l-GR" sz="2000" dirty="0" smtClean="0">
                <a:cs typeface="Calibri" panose="020F0502020204030204" pitchFamily="34" charset="0"/>
              </a:rPr>
              <a:t>annual water consumption for garden watering from the annual total water </a:t>
            </a:r>
            <a:r>
              <a:rPr lang="en-US" sz="2000" dirty="0">
                <a:cs typeface="Calibri" panose="020F0502020204030204" pitchFamily="34" charset="0"/>
              </a:rPr>
              <a:t>consumption </a:t>
            </a:r>
            <a:endParaRPr lang="en-US" sz="2000" dirty="0" smtClean="0">
              <a:cs typeface="Calibri" panose="020F0502020204030204" pitchFamily="34" charset="0"/>
            </a:endParaRPr>
          </a:p>
          <a:p>
            <a:pPr marL="0" indent="0" defTabSz="715963"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1800" dirty="0" smtClean="0">
                <a:cs typeface="Calibri" panose="020F0502020204030204" pitchFamily="34" charset="0"/>
              </a:rPr>
              <a:t>		</a:t>
            </a:r>
            <a:r>
              <a:rPr lang="en-US" sz="2000" dirty="0" smtClean="0">
                <a:cs typeface="Calibri" panose="020F0502020204030204" pitchFamily="34" charset="0"/>
              </a:rPr>
              <a:t>2023.8m</a:t>
            </a:r>
            <a:r>
              <a:rPr lang="en-US" sz="2000" baseline="30000" dirty="0" smtClean="0">
                <a:cs typeface="Calibri" panose="020F0502020204030204" pitchFamily="34" charset="0"/>
              </a:rPr>
              <a:t>3</a:t>
            </a:r>
            <a:r>
              <a:rPr lang="en-US" sz="2000" dirty="0" smtClean="0">
                <a:cs typeface="Calibri" panose="020F0502020204030204" pitchFamily="34" charset="0"/>
              </a:rPr>
              <a:t> – (420m</a:t>
            </a:r>
            <a:r>
              <a:rPr lang="en-US" sz="2000" baseline="30000" dirty="0" smtClean="0">
                <a:cs typeface="Calibri" panose="020F0502020204030204" pitchFamily="34" charset="0"/>
              </a:rPr>
              <a:t>2</a:t>
            </a:r>
            <a:r>
              <a:rPr lang="el-GR" sz="2000" dirty="0" smtClean="0"/>
              <a:t> </a:t>
            </a:r>
            <a:r>
              <a:rPr lang="en-US" sz="2000" dirty="0" smtClean="0"/>
              <a:t>* </a:t>
            </a:r>
            <a:r>
              <a:rPr lang="el-GR" sz="2000" dirty="0" smtClean="0"/>
              <a:t>0</a:t>
            </a:r>
            <a:r>
              <a:rPr lang="en-US" sz="2000" dirty="0" smtClean="0"/>
              <a:t>.</a:t>
            </a:r>
            <a:r>
              <a:rPr lang="el-GR" sz="2000" dirty="0" smtClean="0"/>
              <a:t>6 </a:t>
            </a:r>
            <a:r>
              <a:rPr lang="en-US" sz="2000" dirty="0"/>
              <a:t>m</a:t>
            </a:r>
            <a:r>
              <a:rPr lang="en-US" sz="2000" baseline="30000" dirty="0"/>
              <a:t>3</a:t>
            </a:r>
            <a:r>
              <a:rPr lang="en-US" sz="2000" dirty="0"/>
              <a:t>/m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  <a:r>
              <a:rPr lang="el-GR" sz="2000" dirty="0" smtClean="0">
                <a:cs typeface="Calibri" panose="020F0502020204030204" pitchFamily="34" charset="0"/>
              </a:rPr>
              <a:t>) = 1771</a:t>
            </a:r>
            <a:r>
              <a:rPr lang="en-US" sz="2000" dirty="0" smtClean="0">
                <a:cs typeface="Calibri" panose="020F0502020204030204" pitchFamily="34" charset="0"/>
              </a:rPr>
              <a:t>.</a:t>
            </a:r>
            <a:r>
              <a:rPr lang="el-GR" sz="2000" dirty="0" smtClean="0">
                <a:cs typeface="Calibri" panose="020F0502020204030204" pitchFamily="34" charset="0"/>
              </a:rPr>
              <a:t>8 </a:t>
            </a:r>
            <a:r>
              <a:rPr lang="en-US" sz="2000" dirty="0" smtClean="0"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cs typeface="Calibri" panose="020F0502020204030204" pitchFamily="34" charset="0"/>
              </a:rPr>
              <a:t>3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l-GR" sz="2000" dirty="0" smtClean="0">
                <a:cs typeface="Calibri" panose="020F0502020204030204" pitchFamily="34" charset="0"/>
              </a:rPr>
              <a:t>17718</a:t>
            </a:r>
            <a:r>
              <a:rPr lang="en-US" sz="2000" dirty="0" smtClean="0">
                <a:cs typeface="Calibri" panose="020F0502020204030204" pitchFamily="34" charset="0"/>
              </a:rPr>
              <a:t>00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l</a:t>
            </a:r>
          </a:p>
          <a:p>
            <a:pPr marL="0" indent="0" defTabSz="715963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/>
              <a:t>Residential buildings </a:t>
            </a:r>
            <a:r>
              <a:rPr lang="en-US" sz="2000" b="1" dirty="0" smtClean="0">
                <a:cs typeface="Calibri" panose="020F0502020204030204" pitchFamily="34" charset="0"/>
              </a:rPr>
              <a:t>: </a:t>
            </a:r>
            <a:r>
              <a:rPr lang="el-GR" sz="2000" dirty="0">
                <a:cs typeface="Calibri" panose="020F0502020204030204" pitchFamily="34" charset="0"/>
              </a:rPr>
              <a:t>S</a:t>
            </a:r>
            <a:r>
              <a:rPr lang="en-US" sz="2000" dirty="0" err="1">
                <a:cs typeface="Calibri" panose="020F0502020204030204" pitchFamily="34" charset="0"/>
              </a:rPr>
              <a:t>ubtract</a:t>
            </a:r>
            <a:r>
              <a:rPr lang="en-US" sz="2000" dirty="0">
                <a:cs typeface="Calibri" panose="020F0502020204030204" pitchFamily="34" charset="0"/>
              </a:rPr>
              <a:t> </a:t>
            </a:r>
            <a:r>
              <a:rPr lang="el-GR" sz="2000" dirty="0" err="1">
                <a:cs typeface="Calibri" panose="020F0502020204030204" pitchFamily="34" charset="0"/>
              </a:rPr>
              <a:t>annual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l-GR" sz="2000" dirty="0" err="1">
                <a:cs typeface="Calibri" panose="020F0502020204030204" pitchFamily="34" charset="0"/>
              </a:rPr>
              <a:t>water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l-GR" sz="2000" dirty="0" err="1">
                <a:cs typeface="Calibri" panose="020F0502020204030204" pitchFamily="34" charset="0"/>
              </a:rPr>
              <a:t>consumption</a:t>
            </a:r>
            <a:r>
              <a:rPr lang="el-GR" sz="2000" dirty="0">
                <a:cs typeface="Calibri" panose="020F0502020204030204" pitchFamily="34" charset="0"/>
              </a:rPr>
              <a:t> for </a:t>
            </a:r>
            <a:r>
              <a:rPr lang="en-GB" sz="2000" dirty="0">
                <a:cs typeface="Calibri" panose="020F0502020204030204" pitchFamily="34" charset="0"/>
              </a:rPr>
              <a:t>common spaces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l-GR" sz="2000" dirty="0" err="1">
                <a:cs typeface="Calibri" panose="020F0502020204030204" pitchFamily="34" charset="0"/>
              </a:rPr>
              <a:t>from</a:t>
            </a:r>
            <a:r>
              <a:rPr lang="el-GR" sz="2000" dirty="0">
                <a:cs typeface="Calibri" panose="020F0502020204030204" pitchFamily="34" charset="0"/>
              </a:rPr>
              <a:t> the </a:t>
            </a:r>
            <a:r>
              <a:rPr lang="el-GR" sz="2000" dirty="0" err="1">
                <a:cs typeface="Calibri" panose="020F0502020204030204" pitchFamily="34" charset="0"/>
              </a:rPr>
              <a:t>annual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l-GR" sz="2000" dirty="0" err="1">
                <a:cs typeface="Calibri" panose="020F0502020204030204" pitchFamily="34" charset="0"/>
              </a:rPr>
              <a:t>total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l-GR" sz="2000" dirty="0" err="1">
                <a:cs typeface="Calibri" panose="020F0502020204030204" pitchFamily="34" charset="0"/>
              </a:rPr>
              <a:t>water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consumption </a:t>
            </a:r>
          </a:p>
          <a:p>
            <a:pPr marL="0" lvl="0" indent="0" defTabSz="715963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>
                <a:cs typeface="Calibri" panose="020F0502020204030204" pitchFamily="34" charset="0"/>
              </a:rPr>
              <a:t>		</a:t>
            </a:r>
            <a:r>
              <a:rPr lang="el-GR" sz="2000" dirty="0" smtClean="0"/>
              <a:t>3936</a:t>
            </a:r>
            <a:r>
              <a:rPr lang="en-US" sz="2000" dirty="0"/>
              <a:t>.</a:t>
            </a:r>
            <a:r>
              <a:rPr lang="el-GR" sz="2000" dirty="0"/>
              <a:t>3 </a:t>
            </a:r>
            <a:r>
              <a:rPr lang="en-US" sz="2000" dirty="0">
                <a:cs typeface="Calibri" panose="020F0502020204030204" pitchFamily="34" charset="0"/>
              </a:rPr>
              <a:t>m</a:t>
            </a:r>
            <a:r>
              <a:rPr lang="en-US" sz="2000" baseline="30000" dirty="0">
                <a:cs typeface="Calibri" panose="020F0502020204030204" pitchFamily="34" charset="0"/>
              </a:rPr>
              <a:t>3</a:t>
            </a:r>
            <a:r>
              <a:rPr lang="en-US" sz="2000" dirty="0">
                <a:cs typeface="Calibri" panose="020F0502020204030204" pitchFamily="34" charset="0"/>
              </a:rPr>
              <a:t> –</a:t>
            </a:r>
            <a:r>
              <a:rPr lang="el-GR" sz="2000" dirty="0" smtClean="0"/>
              <a:t> </a:t>
            </a:r>
            <a:r>
              <a:rPr lang="el-GR" sz="2000" dirty="0"/>
              <a:t>682</a:t>
            </a:r>
            <a:r>
              <a:rPr lang="en-US" sz="2000" dirty="0"/>
              <a:t>.</a:t>
            </a:r>
            <a:r>
              <a:rPr lang="el-GR" sz="2000" dirty="0" smtClean="0"/>
              <a:t>5</a:t>
            </a:r>
            <a:r>
              <a:rPr lang="en-US" sz="2000" dirty="0" smtClean="0"/>
              <a:t> </a:t>
            </a:r>
            <a:r>
              <a:rPr lang="en-US" sz="2000" dirty="0">
                <a:cs typeface="Calibri" panose="020F0502020204030204" pitchFamily="34" charset="0"/>
              </a:rPr>
              <a:t>m</a:t>
            </a:r>
            <a:r>
              <a:rPr lang="en-US" sz="2000" baseline="30000" dirty="0">
                <a:cs typeface="Calibri" panose="020F0502020204030204" pitchFamily="34" charset="0"/>
              </a:rPr>
              <a:t>3</a:t>
            </a:r>
            <a:r>
              <a:rPr lang="en-US" sz="2000" dirty="0">
                <a:cs typeface="Calibri" panose="020F0502020204030204" pitchFamily="34" charset="0"/>
              </a:rPr>
              <a:t> </a:t>
            </a:r>
            <a:r>
              <a:rPr lang="el-GR" sz="2000" dirty="0" smtClean="0">
                <a:cs typeface="Calibri" panose="020F0502020204030204" pitchFamily="34" charset="0"/>
              </a:rPr>
              <a:t>= </a:t>
            </a:r>
            <a:r>
              <a:rPr lang="en-US" sz="2000" dirty="0" smtClean="0">
                <a:cs typeface="Calibri" panose="020F0502020204030204" pitchFamily="34" charset="0"/>
              </a:rPr>
              <a:t>3253.</a:t>
            </a:r>
            <a:r>
              <a:rPr lang="el-GR" sz="2000" dirty="0">
                <a:cs typeface="Calibri" panose="020F0502020204030204" pitchFamily="34" charset="0"/>
              </a:rPr>
              <a:t>8 </a:t>
            </a:r>
            <a:r>
              <a:rPr lang="en-US" sz="2000" dirty="0">
                <a:cs typeface="Calibri" panose="020F0502020204030204" pitchFamily="34" charset="0"/>
              </a:rPr>
              <a:t>m</a:t>
            </a:r>
            <a:r>
              <a:rPr lang="en-US" sz="2000" baseline="30000" dirty="0">
                <a:cs typeface="Calibri" panose="020F0502020204030204" pitchFamily="34" charset="0"/>
              </a:rPr>
              <a:t>3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US" sz="2000" dirty="0">
                <a:cs typeface="Calibri" panose="020F0502020204030204" pitchFamily="34" charset="0"/>
              </a:rPr>
              <a:t>3253</a:t>
            </a:r>
            <a:r>
              <a:rPr lang="el-GR" sz="2000" dirty="0" smtClean="0">
                <a:cs typeface="Calibri" panose="020F0502020204030204" pitchFamily="34" charset="0"/>
              </a:rPr>
              <a:t>8</a:t>
            </a:r>
            <a:r>
              <a:rPr lang="en-US" sz="2000" dirty="0">
                <a:cs typeface="Calibri" panose="020F0502020204030204" pitchFamily="34" charset="0"/>
              </a:rPr>
              <a:t>00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l</a:t>
            </a:r>
            <a:r>
              <a:rPr lang="en-US" sz="2000" baseline="30000" dirty="0" smtClean="0">
                <a:cs typeface="Calibri" panose="020F0502020204030204" pitchFamily="34" charset="0"/>
              </a:rPr>
              <a:t> </a:t>
            </a:r>
            <a:endParaRPr lang="el-GR" sz="2000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2000" b="1" dirty="0" err="1" smtClean="0">
                <a:cs typeface="Calibri" panose="020F0502020204030204" pitchFamily="34" charset="0"/>
              </a:rPr>
              <a:t>Calculate</a:t>
            </a:r>
            <a:r>
              <a:rPr lang="el-GR" sz="2000" b="1" dirty="0" smtClean="0">
                <a:cs typeface="Calibri" panose="020F0502020204030204" pitchFamily="34" charset="0"/>
              </a:rPr>
              <a:t> the t</a:t>
            </a:r>
            <a:r>
              <a:rPr lang="en-US" sz="2000" b="1" dirty="0" err="1" smtClean="0">
                <a:cs typeface="Calibri" panose="020F0502020204030204" pitchFamily="34" charset="0"/>
              </a:rPr>
              <a:t>otal</a:t>
            </a:r>
            <a:r>
              <a:rPr lang="en-US" sz="2000" b="1" dirty="0" smtClean="0">
                <a:cs typeface="Calibri" panose="020F0502020204030204" pitchFamily="34" charset="0"/>
              </a:rPr>
              <a:t> </a:t>
            </a:r>
            <a:r>
              <a:rPr lang="en-US" sz="2000" b="1" dirty="0">
                <a:cs typeface="Calibri" panose="020F0502020204030204" pitchFamily="34" charset="0"/>
              </a:rPr>
              <a:t>potable water </a:t>
            </a:r>
            <a:r>
              <a:rPr lang="en-US" sz="2000" b="1" dirty="0" smtClean="0">
                <a:cs typeface="Calibri" panose="020F0502020204030204" pitchFamily="34" charset="0"/>
              </a:rPr>
              <a:t>consumption</a:t>
            </a:r>
            <a:r>
              <a:rPr lang="el-GR" sz="2000" b="1" dirty="0" smtClean="0">
                <a:cs typeface="Calibri" panose="020F0502020204030204" pitchFamily="34" charset="0"/>
              </a:rPr>
              <a:t> for residential buildings (single houses &amp; residential buildings)</a:t>
            </a:r>
          </a:p>
          <a:p>
            <a:pPr marL="0" indent="0" defTabSz="715963"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1800" dirty="0" smtClean="0">
                <a:cs typeface="Calibri" panose="020F0502020204030204" pitchFamily="34" charset="0"/>
              </a:rPr>
              <a:t>		</a:t>
            </a:r>
            <a:r>
              <a:rPr lang="el-GR" sz="2000" dirty="0">
                <a:cs typeface="Calibri" panose="020F0502020204030204" pitchFamily="34" charset="0"/>
              </a:rPr>
              <a:t>17718</a:t>
            </a:r>
            <a:r>
              <a:rPr lang="en-US" sz="2000" dirty="0">
                <a:cs typeface="Calibri" panose="020F0502020204030204" pitchFamily="34" charset="0"/>
              </a:rPr>
              <a:t>00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l </a:t>
            </a:r>
            <a:r>
              <a:rPr lang="el-GR" sz="2000" dirty="0" smtClean="0">
                <a:cs typeface="Calibri" panose="020F0502020204030204" pitchFamily="34" charset="0"/>
              </a:rPr>
              <a:t>+ </a:t>
            </a:r>
            <a:r>
              <a:rPr lang="en-US" sz="2000" dirty="0">
                <a:cs typeface="Calibri" panose="020F0502020204030204" pitchFamily="34" charset="0"/>
              </a:rPr>
              <a:t>3253</a:t>
            </a:r>
            <a:r>
              <a:rPr lang="el-GR" sz="2000" dirty="0">
                <a:cs typeface="Calibri" panose="020F0502020204030204" pitchFamily="34" charset="0"/>
              </a:rPr>
              <a:t>8</a:t>
            </a:r>
            <a:r>
              <a:rPr lang="en-US" sz="2000" dirty="0">
                <a:cs typeface="Calibri" panose="020F0502020204030204" pitchFamily="34" charset="0"/>
              </a:rPr>
              <a:t>00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l</a:t>
            </a:r>
            <a:r>
              <a:rPr lang="el-GR" sz="2000" dirty="0" smtClean="0">
                <a:cs typeface="Calibri" panose="020F0502020204030204" pitchFamily="34" charset="0"/>
              </a:rPr>
              <a:t> =  5708.1</a:t>
            </a:r>
            <a:r>
              <a:rPr lang="en-US" sz="2000" dirty="0" smtClean="0">
                <a:cs typeface="Calibri" panose="020F0502020204030204" pitchFamily="34" charset="0"/>
              </a:rPr>
              <a:t> l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l-GR" sz="2000" dirty="0">
                <a:cs typeface="Calibri" panose="020F0502020204030204" pitchFamily="34" charset="0"/>
              </a:rPr>
              <a:t>=  </a:t>
            </a:r>
            <a:r>
              <a:rPr lang="el-GR" sz="2000" dirty="0" smtClean="0">
                <a:cs typeface="Calibri" panose="020F0502020204030204" pitchFamily="34" charset="0"/>
              </a:rPr>
              <a:t>5</a:t>
            </a:r>
            <a:r>
              <a:rPr lang="en-US" sz="2000" dirty="0" smtClean="0">
                <a:cs typeface="Calibri" panose="020F0502020204030204" pitchFamily="34" charset="0"/>
              </a:rPr>
              <a:t>025600 l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</a:t>
            </a:r>
            <a:r>
              <a:rPr lang="en-US" sz="2000" b="1" dirty="0">
                <a:cs typeface="Calibri" panose="020F0502020204030204" pitchFamily="34" charset="0"/>
              </a:rPr>
              <a:t>the total </a:t>
            </a:r>
            <a:r>
              <a:rPr lang="el-GR" sz="2000" b="1" dirty="0" smtClean="0">
                <a:cs typeface="Calibri" panose="020F0502020204030204" pitchFamily="34" charset="0"/>
              </a:rPr>
              <a:t>number of residential buildings’occupants </a:t>
            </a:r>
          </a:p>
          <a:p>
            <a:pPr marL="0" indent="0" defTabSz="715963"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2000" b="1" dirty="0">
                <a:solidFill>
                  <a:prstClr val="black"/>
                </a:solidFill>
                <a:cs typeface="Calibri" panose="020F0502020204030204" pitchFamily="34" charset="0"/>
              </a:rPr>
              <a:t>	</a:t>
            </a:r>
            <a:r>
              <a:rPr lang="el-GR" sz="2000" b="1" dirty="0" smtClean="0">
                <a:solidFill>
                  <a:prstClr val="black"/>
                </a:solidFill>
                <a:cs typeface="Calibri" panose="020F0502020204030204" pitchFamily="34" charset="0"/>
              </a:rPr>
              <a:t>	</a:t>
            </a:r>
            <a:r>
              <a:rPr lang="el-GR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(42+96) </a:t>
            </a:r>
            <a:r>
              <a:rPr lang="el-GR" sz="2000" dirty="0">
                <a:solidFill>
                  <a:prstClr val="black"/>
                </a:solidFill>
                <a:cs typeface="Calibri" panose="020F0502020204030204" pitchFamily="34" charset="0"/>
              </a:rPr>
              <a:t>= </a:t>
            </a:r>
            <a:r>
              <a:rPr lang="el-GR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138 occupants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Calculate </a:t>
            </a:r>
            <a:r>
              <a:rPr lang="en-US" sz="2000" b="1" dirty="0">
                <a:cs typeface="Calibri" panose="020F0502020204030204" pitchFamily="34" charset="0"/>
              </a:rPr>
              <a:t>the annual potable water </a:t>
            </a:r>
            <a:r>
              <a:rPr lang="en-US" sz="2000" b="1" dirty="0" smtClean="0">
                <a:cs typeface="Calibri" panose="020F0502020204030204" pitchFamily="34" charset="0"/>
              </a:rPr>
              <a:t>consumption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it-IT" sz="2000" b="1" dirty="0"/>
              <a:t>per occupant</a:t>
            </a:r>
            <a:endParaRPr lang="el-GR" sz="2000" b="1" dirty="0" smtClean="0"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43948" y="5439111"/>
            <a:ext cx="1247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u="sng" dirty="0">
                <a:cs typeface="Calibri" panose="020F0502020204030204" pitchFamily="34" charset="0"/>
              </a:rPr>
              <a:t>5</a:t>
            </a:r>
            <a:r>
              <a:rPr lang="en-US" sz="2000" u="sng" dirty="0">
                <a:cs typeface="Calibri" panose="020F0502020204030204" pitchFamily="34" charset="0"/>
              </a:rPr>
              <a:t>025600 l</a:t>
            </a:r>
            <a:endParaRPr lang="en-US" sz="2000" u="sng" baseline="30000" dirty="0"/>
          </a:p>
        </p:txBody>
      </p:sp>
      <p:sp>
        <p:nvSpPr>
          <p:cNvPr id="37" name="Rectangle 36"/>
          <p:cNvSpPr/>
          <p:nvPr/>
        </p:nvSpPr>
        <p:spPr>
          <a:xfrm>
            <a:off x="2770748" y="5177501"/>
            <a:ext cx="564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Symbol"/>
              </a:rPr>
              <a:t>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89465" y="5177501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32103" y="5439111"/>
            <a:ext cx="1697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/>
              <a:t>138 </a:t>
            </a:r>
            <a:r>
              <a:rPr lang="en-US" sz="2000" u="sng" dirty="0"/>
              <a:t>occupants</a:t>
            </a:r>
            <a:endParaRPr lang="en-US" sz="2000" u="sng" baseline="30000" dirty="0"/>
          </a:p>
        </p:txBody>
      </p:sp>
      <p:sp>
        <p:nvSpPr>
          <p:cNvPr id="13" name="Rectangle 12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15" name="Rectangle 14"/>
          <p:cNvSpPr/>
          <p:nvPr/>
        </p:nvSpPr>
        <p:spPr>
          <a:xfrm>
            <a:off x="8087419" y="4071805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</a:t>
            </a:r>
            <a:r>
              <a:rPr lang="el-GR" sz="2400" b="1" i="1" dirty="0" smtClean="0">
                <a:cs typeface="Calibri" panose="020F0502020204030204" pitchFamily="34" charset="0"/>
              </a:rPr>
              <a:t>4</a:t>
            </a:r>
            <a:endParaRPr lang="el-GR" sz="2400" dirty="0"/>
          </a:p>
        </p:txBody>
      </p:sp>
      <p:sp>
        <p:nvSpPr>
          <p:cNvPr id="16" name="Rectangle 15"/>
          <p:cNvSpPr/>
          <p:nvPr/>
        </p:nvSpPr>
        <p:spPr>
          <a:xfrm>
            <a:off x="8079329" y="488430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</a:t>
            </a:r>
            <a:r>
              <a:rPr lang="el-GR" sz="2400" b="1" i="1" dirty="0" smtClean="0">
                <a:cs typeface="Calibri" panose="020F0502020204030204" pitchFamily="34" charset="0"/>
              </a:rPr>
              <a:t>5</a:t>
            </a:r>
            <a:endParaRPr lang="el-GR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518776" y="5439111"/>
            <a:ext cx="3037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36417</a:t>
            </a:r>
            <a:r>
              <a:rPr lang="el-GR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.4 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l-GR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occupant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87419" y="3008758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585534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EXERCISE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C.2.3– POTABLE WATER CONSUMPTION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RESIDENTIAL BUILDINGS</a:t>
            </a:r>
          </a:p>
        </p:txBody>
      </p:sp>
    </p:spTree>
    <p:extLst>
      <p:ext uri="{BB962C8B-B14F-4D97-AF65-F5344CB8AC3E}">
        <p14:creationId xmlns:p14="http://schemas.microsoft.com/office/powerpoint/2010/main" val="3617879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cs typeface="Calibri" panose="020F0502020204030204" pitchFamily="34" charset="0"/>
              </a:rPr>
              <a:t>In an existing neighborhood, there are 22 single </a:t>
            </a:r>
            <a:r>
              <a:rPr lang="en-US" sz="2000" dirty="0" smtClean="0">
                <a:cs typeface="Calibri" panose="020F0502020204030204" pitchFamily="34" charset="0"/>
              </a:rPr>
              <a:t>houses, one kindergarten and one junior school. 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C.2.3– POTABLE WATER CONSUMPTION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4661" y="2265042"/>
            <a:ext cx="8234039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 smtClean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b="1" dirty="0">
                <a:cs typeface="Calibri" panose="020F0502020204030204" pitchFamily="34" charset="0"/>
              </a:rPr>
              <a:t>floor areas</a:t>
            </a:r>
            <a:r>
              <a:rPr lang="el-GR" sz="2000" b="1" dirty="0">
                <a:cs typeface="Calibri" panose="020F0502020204030204" pitchFamily="34" charset="0"/>
              </a:rPr>
              <a:t>, </a:t>
            </a:r>
            <a:r>
              <a:rPr lang="en-US" sz="2000" b="1" dirty="0">
                <a:cs typeface="Calibri" panose="020F0502020204030204" pitchFamily="34" charset="0"/>
              </a:rPr>
              <a:t>the number of occupants </a:t>
            </a:r>
            <a:r>
              <a:rPr lang="en-US" sz="2000" dirty="0">
                <a:cs typeface="Calibri" panose="020F0502020204030204" pitchFamily="34" charset="0"/>
              </a:rPr>
              <a:t>and the </a:t>
            </a:r>
            <a:r>
              <a:rPr lang="en-US" sz="2000" b="1" dirty="0">
                <a:cs typeface="Calibri" panose="020F0502020204030204" pitchFamily="34" charset="0"/>
              </a:rPr>
              <a:t>average annual water consumption</a:t>
            </a:r>
            <a:r>
              <a:rPr lang="en-US" sz="2000" dirty="0">
                <a:cs typeface="Calibri" panose="020F0502020204030204" pitchFamily="34" charset="0"/>
              </a:rPr>
              <a:t> of all buildings in the neighborhood   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4661" y="3731489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 Calculate the annual potable water consumption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6712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C.2.3– POTABLE WATER CONSUMPTION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  <a:endParaRPr lang="el-GR" sz="2800" dirty="0"/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636934"/>
              </p:ext>
            </p:extLst>
          </p:nvPr>
        </p:nvGraphicFramePr>
        <p:xfrm>
          <a:off x="224962" y="1763933"/>
          <a:ext cx="8490160" cy="184404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35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5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0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64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Useful internal floor area</a:t>
                      </a:r>
                      <a:r>
                        <a:rPr lang="el-GR" sz="140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Garden area</a:t>
                      </a:r>
                      <a:r>
                        <a:rPr lang="el-GR" sz="1400" baseline="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="1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Occupants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*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Total annual water consumption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/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common spaces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</a:t>
                      </a:r>
                      <a:r>
                        <a:rPr kumimoji="0" lang="en-US" sz="1400" u="none" strike="noStrike" kern="1200" cap="none" spc="0" normalizeH="0" baseline="30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Kindergarten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245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86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/>
                        <a:t>445</a:t>
                      </a:r>
                      <a:r>
                        <a:rPr lang="en-US" sz="1800" dirty="0" smtClean="0"/>
                        <a:t>.</a:t>
                      </a:r>
                      <a:r>
                        <a:rPr lang="el-GR" sz="1800" dirty="0" smtClean="0"/>
                        <a:t>1</a:t>
                      </a:r>
                      <a:r>
                        <a:rPr lang="el-GR" sz="1800" baseline="0" dirty="0" smtClean="0"/>
                        <a:t> / </a:t>
                      </a:r>
                      <a:r>
                        <a:rPr lang="en-US" sz="1800" dirty="0" smtClean="0"/>
                        <a:t>176.4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2151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 </a:t>
                      </a:r>
                      <a:r>
                        <a:rPr lang="el-GR" sz="1800" dirty="0" smtClean="0"/>
                        <a:t>---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315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355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r>
                        <a:rPr kumimoji="0" lang="el-G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6 / ---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(22)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 </a:t>
                      </a:r>
                      <a:r>
                        <a:rPr lang="el-GR" sz="1800" dirty="0" smtClean="0"/>
                        <a:t>748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67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/>
                        <a:t>3149</a:t>
                      </a:r>
                      <a:r>
                        <a:rPr lang="en-US" sz="1800" dirty="0" smtClean="0"/>
                        <a:t>.</a:t>
                      </a:r>
                      <a:r>
                        <a:rPr lang="el-GR" sz="1800" dirty="0" smtClean="0"/>
                        <a:t>7** /</a:t>
                      </a:r>
                      <a:r>
                        <a:rPr kumimoji="0" lang="el-G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---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97729" y="4837805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the floor areas, the occupants and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the annual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water consumption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39227" y="4301447"/>
            <a:ext cx="7175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i="1" dirty="0" smtClean="0"/>
              <a:t>* </a:t>
            </a:r>
            <a:r>
              <a:rPr lang="en-US" sz="1400" i="1" dirty="0" smtClean="0"/>
              <a:t>Employees</a:t>
            </a:r>
            <a:r>
              <a:rPr lang="el-GR" sz="1400" i="1" dirty="0" smtClean="0"/>
              <a:t>, </a:t>
            </a:r>
            <a:r>
              <a:rPr lang="en-US" sz="1400" i="1" dirty="0" smtClean="0"/>
              <a:t>students </a:t>
            </a:r>
            <a:r>
              <a:rPr lang="el-GR" sz="1400" i="1" dirty="0" smtClean="0"/>
              <a:t>ή </a:t>
            </a:r>
            <a:r>
              <a:rPr lang="en-US" sz="1400" i="1" dirty="0" smtClean="0"/>
              <a:t>residents</a:t>
            </a:r>
            <a:r>
              <a:rPr lang="el-GR" sz="1400" i="1" dirty="0" smtClean="0"/>
              <a:t> </a:t>
            </a:r>
          </a:p>
          <a:p>
            <a:r>
              <a:rPr lang="el-GR" sz="1400" i="1" dirty="0" smtClean="0"/>
              <a:t>** </a:t>
            </a:r>
            <a:r>
              <a:rPr lang="en-US" sz="1400" i="1" dirty="0" smtClean="0"/>
              <a:t>Default water consumption </a:t>
            </a:r>
            <a:r>
              <a:rPr lang="el-GR" sz="1400" i="1" dirty="0" smtClean="0"/>
              <a:t>for garden watering</a:t>
            </a:r>
            <a:r>
              <a:rPr lang="en-US" sz="1400" i="1" dirty="0" smtClean="0"/>
              <a:t>: </a:t>
            </a:r>
            <a:r>
              <a:rPr lang="el-GR" sz="1400" i="1" dirty="0" smtClean="0"/>
              <a:t>0</a:t>
            </a:r>
            <a:r>
              <a:rPr lang="en-US" sz="1400" i="1" dirty="0" smtClean="0"/>
              <a:t>.</a:t>
            </a:r>
            <a:r>
              <a:rPr lang="el-GR" sz="1400" i="1" dirty="0" smtClean="0"/>
              <a:t>6 </a:t>
            </a:r>
            <a:r>
              <a:rPr lang="en-US" sz="1400" i="1" dirty="0" smtClean="0"/>
              <a:t>m</a:t>
            </a:r>
            <a:r>
              <a:rPr lang="en-US" sz="1400" i="1" baseline="30000" dirty="0" smtClean="0"/>
              <a:t>3</a:t>
            </a:r>
            <a:r>
              <a:rPr lang="en-US" sz="1400" i="1" dirty="0" smtClean="0"/>
              <a:t>/m</a:t>
            </a:r>
            <a:r>
              <a:rPr lang="en-US" sz="1400" i="1" baseline="30000" dirty="0" smtClean="0"/>
              <a:t>2</a:t>
            </a:r>
            <a:r>
              <a:rPr lang="en-US" sz="1400" i="1" dirty="0" smtClean="0"/>
              <a:t> garden area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196544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C.2.3– </a:t>
            </a:r>
            <a:r>
              <a:rPr lang="en-GB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CONSUMPTION OF POTABLE WATER </a:t>
            </a:r>
            <a: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/>
            </a:r>
            <a:b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</a:br>
            <a: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GB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RESIDENTIAL BUILDINGS</a:t>
            </a:r>
            <a:endParaRPr lang="en-US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704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2712" y="1597306"/>
            <a:ext cx="86479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The </a:t>
            </a:r>
            <a:r>
              <a:rPr lang="en-US" sz="2000" dirty="0" smtClean="0">
                <a:solidFill>
                  <a:srgbClr val="000000"/>
                </a:solidFill>
              </a:rPr>
              <a:t>Mediterranean region </a:t>
            </a:r>
            <a:r>
              <a:rPr lang="en-US" sz="2000" dirty="0">
                <a:solidFill>
                  <a:srgbClr val="000000"/>
                </a:solidFill>
              </a:rPr>
              <a:t>holds only 3% </a:t>
            </a:r>
            <a:r>
              <a:rPr lang="en-US" sz="2000" dirty="0" smtClean="0">
                <a:solidFill>
                  <a:srgbClr val="000000"/>
                </a:solidFill>
              </a:rPr>
              <a:t>of global </a:t>
            </a:r>
            <a:r>
              <a:rPr lang="en-US" sz="2000" dirty="0">
                <a:solidFill>
                  <a:srgbClr val="000000"/>
                </a:solidFill>
              </a:rPr>
              <a:t>water </a:t>
            </a:r>
            <a:r>
              <a:rPr lang="en-US" sz="2000" dirty="0" smtClean="0">
                <a:solidFill>
                  <a:srgbClr val="000000"/>
                </a:solidFill>
              </a:rPr>
              <a:t>resources but </a:t>
            </a:r>
            <a:r>
              <a:rPr lang="en-US" sz="2000" dirty="0">
                <a:solidFill>
                  <a:srgbClr val="000000"/>
                </a:solidFill>
              </a:rPr>
              <a:t>hosts over 50% </a:t>
            </a:r>
            <a:r>
              <a:rPr lang="en-US" sz="2000" dirty="0" smtClean="0">
                <a:solidFill>
                  <a:srgbClr val="000000"/>
                </a:solidFill>
              </a:rPr>
              <a:t>of the </a:t>
            </a:r>
            <a:r>
              <a:rPr lang="en-US" sz="2000" dirty="0">
                <a:solidFill>
                  <a:srgbClr val="000000"/>
                </a:solidFill>
              </a:rPr>
              <a:t>world's water </a:t>
            </a:r>
            <a:r>
              <a:rPr lang="en-US" sz="2000" dirty="0" smtClean="0">
                <a:solidFill>
                  <a:srgbClr val="000000"/>
                </a:solidFill>
              </a:rPr>
              <a:t>poor populations</a:t>
            </a:r>
            <a:r>
              <a:rPr lang="en-US" sz="2000" dirty="0">
                <a:solidFill>
                  <a:srgbClr val="000000"/>
                </a:solidFill>
              </a:rPr>
              <a:t>, around </a:t>
            </a:r>
            <a:r>
              <a:rPr lang="en-US" sz="2000" dirty="0" smtClean="0">
                <a:solidFill>
                  <a:srgbClr val="000000"/>
                </a:solidFill>
              </a:rPr>
              <a:t>180 million people</a:t>
            </a:r>
          </a:p>
          <a:p>
            <a:endParaRPr lang="en-US" sz="1000" b="0" i="0" dirty="0">
              <a:solidFill>
                <a:srgbClr val="000000"/>
              </a:solidFill>
              <a:effectLst/>
            </a:endParaRPr>
          </a:p>
          <a:p>
            <a:r>
              <a:rPr lang="en-US" sz="2000" dirty="0" smtClean="0"/>
              <a:t>In </a:t>
            </a:r>
            <a:r>
              <a:rPr lang="en-US" sz="2000" dirty="0"/>
              <a:t>the Middle East and North Africa region, 60% of the population live in areas of high or very high water-stress, compared to the global average of 35%.</a:t>
            </a:r>
            <a:endParaRPr lang="en-US" sz="2000" b="0" i="0" dirty="0">
              <a:solidFill>
                <a:srgbClr val="000000"/>
              </a:solidFill>
              <a:effectLst/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Source: https</a:t>
            </a:r>
            <a:r>
              <a:rPr lang="en-US" sz="1000" dirty="0">
                <a:solidFill>
                  <a:srgbClr val="000000"/>
                </a:solidFill>
              </a:rPr>
              <a:t>://</a:t>
            </a:r>
            <a:r>
              <a:rPr lang="en-US" sz="1000" dirty="0" smtClean="0">
                <a:solidFill>
                  <a:srgbClr val="000000"/>
                </a:solidFill>
              </a:rPr>
              <a:t>ufmsecretariat.org/wp-content/uploads/2018/01/water-report-2017.pdf</a:t>
            </a:r>
          </a:p>
          <a:p>
            <a:endParaRPr lang="en-US" sz="20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1026" name="Picture 2" descr="https://www.medecc.org/wp-content/uploads/2018/03/Water-ressourc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113" y="3309586"/>
            <a:ext cx="5044175" cy="284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62712" y="4734383"/>
            <a:ext cx="32849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Annual natural renewable water resources per capita in the Main Mediterranean </a:t>
            </a:r>
            <a:r>
              <a:rPr lang="en-US" i="1" dirty="0" smtClean="0"/>
              <a:t> </a:t>
            </a:r>
          </a:p>
          <a:p>
            <a:r>
              <a:rPr lang="en-US" sz="1000" i="1" dirty="0" smtClean="0"/>
              <a:t>Source: </a:t>
            </a:r>
            <a:r>
              <a:rPr lang="el-GR" sz="1000" dirty="0" smtClean="0"/>
              <a:t>https</a:t>
            </a:r>
            <a:r>
              <a:rPr lang="el-GR" sz="1000" dirty="0"/>
              <a:t>://www.medecc.org/scientific-basis-of-water-food-energy-part-of-the-medecc-report</a:t>
            </a:r>
            <a:r>
              <a:rPr lang="el-GR" sz="1000" dirty="0" smtClean="0"/>
              <a:t>/</a:t>
            </a:r>
            <a:endParaRPr lang="en-US" sz="1000" dirty="0" smtClean="0"/>
          </a:p>
          <a:p>
            <a:endParaRPr lang="el-GR" sz="1600" dirty="0"/>
          </a:p>
        </p:txBody>
      </p:sp>
      <p:pic>
        <p:nvPicPr>
          <p:cNvPr id="1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733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C.2.3– </a:t>
            </a:r>
            <a:r>
              <a:rPr lang="en-GB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CONSUMPTION OF POTABLE WATER </a:t>
            </a:r>
            <a: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/>
            </a:r>
            <a:b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</a:br>
            <a: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GB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RESIDENTIAL BUILDINGS</a:t>
            </a:r>
            <a:endParaRPr lang="en-US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704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477" y="2904925"/>
            <a:ext cx="4811978" cy="282277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10355" y="5679701"/>
            <a:ext cx="87886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Source: </a:t>
            </a:r>
            <a:r>
              <a:rPr lang="el-GR" sz="1000" dirty="0" smtClean="0"/>
              <a:t>https</a:t>
            </a:r>
            <a:r>
              <a:rPr lang="el-GR" sz="1000" dirty="0"/>
              <a:t>://www.eea.europa.eu/publications/horizon-2020-mediterranean-report/file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074760" y="1320800"/>
            <a:ext cx="4893209" cy="2886663"/>
            <a:chOff x="3710693" y="1188879"/>
            <a:chExt cx="4893209" cy="2886663"/>
          </a:xfrm>
        </p:grpSpPr>
        <p:sp>
          <p:nvSpPr>
            <p:cNvPr id="13" name="Rectangle 12"/>
            <p:cNvSpPr/>
            <p:nvPr/>
          </p:nvSpPr>
          <p:spPr>
            <a:xfrm>
              <a:off x="4205765" y="1188879"/>
              <a:ext cx="439813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/>
                <a:t>Water </a:t>
              </a:r>
              <a:r>
                <a:rPr lang="en-US" sz="1600" dirty="0"/>
                <a:t>Exploitation Index (WEI) for natural renewable freshwater resources in Mediterranean countries (2005–2010)</a:t>
              </a:r>
              <a:endParaRPr lang="el-GR" sz="1600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10693" y="1429649"/>
              <a:ext cx="4596782" cy="26458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3892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C.2.3– </a:t>
            </a:r>
            <a:r>
              <a:rPr lang="en-GB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CONSUMPTION OF POTABLE WATER </a:t>
            </a:r>
            <a: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/>
            </a:r>
            <a:b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</a:br>
            <a: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GB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RESIDENTIAL BUILDINGS</a:t>
            </a:r>
            <a:endParaRPr lang="en-US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704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61650" y="5662295"/>
            <a:ext cx="42103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000" dirty="0"/>
              <a:t>https://</a:t>
            </a:r>
            <a:r>
              <a:rPr lang="el-GR" sz="1000" dirty="0" smtClean="0"/>
              <a:t>knoema.com/jgnqhdf/water-consumption-by-country</a:t>
            </a:r>
            <a:endParaRPr lang="el-GR" sz="1000" dirty="0"/>
          </a:p>
        </p:txBody>
      </p:sp>
      <p:sp>
        <p:nvSpPr>
          <p:cNvPr id="7" name="Rectangle 6"/>
          <p:cNvSpPr/>
          <p:nvPr/>
        </p:nvSpPr>
        <p:spPr>
          <a:xfrm>
            <a:off x="2583986" y="1467875"/>
            <a:ext cx="3298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Renewable </a:t>
            </a:r>
            <a:r>
              <a:rPr lang="en-US" dirty="0"/>
              <a:t>freshwater resources 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47132" y="1984281"/>
            <a:ext cx="4094125" cy="3515344"/>
            <a:chOff x="347132" y="1984281"/>
            <a:chExt cx="4094125" cy="351534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1945"/>
            <a:stretch/>
          </p:blipFill>
          <p:spPr>
            <a:xfrm>
              <a:off x="347132" y="1984281"/>
              <a:ext cx="4059481" cy="351534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439636" y="1986606"/>
              <a:ext cx="30016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71999" y="1984281"/>
            <a:ext cx="4205104" cy="3561102"/>
            <a:chOff x="4571999" y="1984281"/>
            <a:chExt cx="4205104" cy="356110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/>
            <a:srcRect l="49824" t="16706" r="8772" b="19980"/>
            <a:stretch/>
          </p:blipFill>
          <p:spPr>
            <a:xfrm>
              <a:off x="4571999" y="1984281"/>
              <a:ext cx="4140000" cy="356110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401103" y="2001093"/>
              <a:ext cx="2376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689803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C.2.3– </a:t>
            </a:r>
            <a:r>
              <a:rPr lang="en-GB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CONSUMPTION OF POTABLE WATER </a:t>
            </a:r>
            <a: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/>
            </a:r>
            <a:b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</a:br>
            <a:r>
              <a:rPr lang="en-GB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GB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RESIDENTIAL BUILDINGS</a:t>
            </a:r>
            <a:endParaRPr lang="en-US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704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018314" y="1346720"/>
            <a:ext cx="42103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000" dirty="0"/>
              <a:t>https://</a:t>
            </a:r>
            <a:r>
              <a:rPr lang="el-GR" sz="1000" dirty="0" smtClean="0"/>
              <a:t>knoema.com/jgnqhdf/water-consumption-by-country</a:t>
            </a:r>
            <a:endParaRPr lang="el-GR" sz="1000" dirty="0"/>
          </a:p>
        </p:txBody>
      </p:sp>
      <p:grpSp>
        <p:nvGrpSpPr>
          <p:cNvPr id="4" name="Group 3"/>
          <p:cNvGrpSpPr/>
          <p:nvPr/>
        </p:nvGrpSpPr>
        <p:grpSpPr>
          <a:xfrm>
            <a:off x="287405" y="1704214"/>
            <a:ext cx="8496912" cy="4448979"/>
            <a:chOff x="287405" y="1704214"/>
            <a:chExt cx="8496912" cy="4448979"/>
          </a:xfrm>
        </p:grpSpPr>
        <p:grpSp>
          <p:nvGrpSpPr>
            <p:cNvPr id="7" name="Group 6"/>
            <p:cNvGrpSpPr/>
            <p:nvPr/>
          </p:nvGrpSpPr>
          <p:grpSpPr>
            <a:xfrm>
              <a:off x="287405" y="1704214"/>
              <a:ext cx="8496912" cy="4448979"/>
              <a:chOff x="287405" y="1704214"/>
              <a:chExt cx="8496912" cy="4448979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7405" y="3950279"/>
                <a:ext cx="2520000" cy="2202914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75861" y="3950279"/>
                <a:ext cx="2520000" cy="2151819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64317" y="3950279"/>
                <a:ext cx="2520000" cy="2147122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7405" y="1704214"/>
                <a:ext cx="2520000" cy="2124231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75861" y="1704214"/>
                <a:ext cx="2520000" cy="2165243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9"/>
              <a:srcRect l="511"/>
              <a:stretch/>
            </p:blipFill>
            <p:spPr>
              <a:xfrm>
                <a:off x="6277204" y="1734964"/>
                <a:ext cx="2507113" cy="2134493"/>
              </a:xfrm>
              <a:prstGeom prst="rect">
                <a:avLst/>
              </a:prstGeom>
            </p:spPr>
          </p:pic>
        </p:grp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156249" y="1919810"/>
              <a:ext cx="540000" cy="540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255861" y="1919810"/>
              <a:ext cx="540000" cy="54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177787" y="1919810"/>
              <a:ext cx="540000" cy="54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156249" y="4193941"/>
              <a:ext cx="540000" cy="54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255861" y="4193941"/>
              <a:ext cx="540000" cy="54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8177787" y="4193941"/>
              <a:ext cx="54000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9398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83151"/>
            <a:ext cx="8229600" cy="5089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030" y="6538144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C0A6F3B4-620D-4336-8F9A-E75A889981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C.2.3– POTABLE WATER CONSUMPTION </a:t>
            </a:r>
            <a:br>
              <a:rPr lang="en-US" sz="2800" b="1" dirty="0">
                <a:solidFill>
                  <a:prstClr val="black">
                    <a:lumMod val="50000"/>
                    <a:lumOff val="50000"/>
                  </a:prstClr>
                </a:solidFill>
              </a:rPr>
            </a:br>
            <a:r>
              <a:rPr lang="en-US" sz="28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IN RESIDENTIAL BUILDINGS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006279"/>
              </p:ext>
            </p:extLst>
          </p:nvPr>
        </p:nvGraphicFramePr>
        <p:xfrm>
          <a:off x="457200" y="1968513"/>
          <a:ext cx="8229600" cy="1342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42620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Indicator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972000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Annual potable water consumption per occupant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en-US" sz="1800" kern="1200" dirty="0" smtClean="0">
                          <a:effectLst/>
                        </a:rPr>
                        <a:t>/occupant/year</a:t>
                      </a:r>
                      <a:endParaRPr lang="en-US" sz="1800" kern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Metered data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625255" y="3811428"/>
            <a:ext cx="806154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metered data aren’t available, estimated data shall be used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US" dirty="0"/>
              <a:t>Estimated data are used for evaluating retrofit scenarios in planning and decision-making processes</a:t>
            </a:r>
            <a:endParaRPr lang="en-GB" dirty="0"/>
          </a:p>
          <a:p>
            <a:endParaRPr lang="en-GB" sz="800" b="1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source of data must always be clearly declared</a:t>
            </a:r>
            <a:r>
              <a:rPr lang="en-GB" dirty="0"/>
              <a:t>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4" y="395019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1054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Autofit/>
          </a:bodyPr>
          <a:lstStyle/>
          <a:p>
            <a:r>
              <a:rPr lang="en-US" sz="2800" dirty="0"/>
              <a:t>C.2.3– POTABLE WATER CONSUMPTION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</a:t>
            </a:r>
            <a:r>
              <a:rPr lang="en-US" sz="2800" dirty="0"/>
              <a:t>RESIDENTIAL BUILDINGS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400" dirty="0"/>
              <a:t>Make efficient use of water resources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24959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12" y="3225521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057" y="2880837"/>
            <a:ext cx="14668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224337" y="4464679"/>
            <a:ext cx="190629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https://www.right2water.eu</a:t>
            </a:r>
            <a:r>
              <a:rPr lang="en-US" sz="1100" dirty="0" smtClean="0"/>
              <a:t>/</a:t>
            </a:r>
            <a:r>
              <a:rPr lang="el-GR" sz="1100" dirty="0" smtClean="0"/>
              <a:t> </a:t>
            </a:r>
            <a:endParaRPr lang="en-US" sz="1100" dirty="0"/>
          </a:p>
        </p:txBody>
      </p:sp>
      <p:sp>
        <p:nvSpPr>
          <p:cNvPr id="11" name="Rectangle 10"/>
          <p:cNvSpPr/>
          <p:nvPr/>
        </p:nvSpPr>
        <p:spPr>
          <a:xfrm>
            <a:off x="1347537" y="3238777"/>
            <a:ext cx="487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Right to water is an European citizens initiative launched to ensure that water remains a public service and a public good.</a:t>
            </a:r>
            <a:endParaRPr lang="en-US" i="0" dirty="0">
              <a:effectLst/>
            </a:endParaRPr>
          </a:p>
        </p:txBody>
      </p:sp>
      <p:pic>
        <p:nvPicPr>
          <p:cNvPr id="12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391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4"/>
            <a:ext cx="8583168" cy="46306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400" dirty="0"/>
              <a:t>The </a:t>
            </a:r>
            <a:r>
              <a:rPr lang="en-US" sz="2400" dirty="0" smtClean="0"/>
              <a:t>indicator </a:t>
            </a:r>
            <a:r>
              <a:rPr lang="en-US" sz="2400" b="1" dirty="0" smtClean="0"/>
              <a:t>measures </a:t>
            </a:r>
            <a:r>
              <a:rPr lang="en-US" sz="2400" dirty="0"/>
              <a:t>the </a:t>
            </a:r>
            <a:r>
              <a:rPr lang="en-US" sz="2400" dirty="0" smtClean="0"/>
              <a:t>potable water </a:t>
            </a:r>
            <a:r>
              <a:rPr lang="en-US" sz="2400" dirty="0"/>
              <a:t>consumption of sanitary fittings/devices and water </a:t>
            </a:r>
            <a:r>
              <a:rPr lang="en-US" sz="2400" dirty="0" smtClean="0"/>
              <a:t>consuming </a:t>
            </a:r>
            <a:r>
              <a:rPr lang="en-US" sz="2400" dirty="0"/>
              <a:t>appliances by residential population.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030" y="6530009"/>
            <a:ext cx="2133600" cy="327991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C.2.3– POTABLE WATER CONSUMPTION </a:t>
            </a:r>
            <a:endParaRPr lang="en-US" sz="2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RESIDENTIAL BUILDINGS</a:t>
            </a: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763" y="3350094"/>
            <a:ext cx="1705003" cy="1732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07632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23E73D4-5CF0-4B7B-8AFB-D4A2117AB464}"/>
</file>

<file path=customXml/itemProps2.xml><?xml version="1.0" encoding="utf-8"?>
<ds:datastoreItem xmlns:ds="http://schemas.openxmlformats.org/officeDocument/2006/customXml" ds:itemID="{91EC68DC-DAF3-4571-B6CA-24890F7E332C}"/>
</file>

<file path=customXml/itemProps3.xml><?xml version="1.0" encoding="utf-8"?>
<ds:datastoreItem xmlns:ds="http://schemas.openxmlformats.org/officeDocument/2006/customXml" ds:itemID="{BF9A74EA-F0FC-444A-B1E8-3D9F52E72295}"/>
</file>

<file path=docProps/app.xml><?xml version="1.0" encoding="utf-8"?>
<Properties xmlns="http://schemas.openxmlformats.org/officeDocument/2006/extended-properties" xmlns:vt="http://schemas.openxmlformats.org/officeDocument/2006/docPropsVTypes">
  <TotalTime>20884</TotalTime>
  <Words>1220</Words>
  <Application>Microsoft Office PowerPoint</Application>
  <PresentationFormat>On-screen Show (4:3)</PresentationFormat>
  <Paragraphs>260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Narrow</vt:lpstr>
      <vt:lpstr>Calibri</vt:lpstr>
      <vt:lpstr>Courier New</vt:lpstr>
      <vt:lpstr>Symbol</vt:lpstr>
      <vt:lpstr>Times New Roman</vt:lpstr>
      <vt:lpstr>Wingdings</vt:lpstr>
      <vt:lpstr>Larissa</vt:lpstr>
      <vt:lpstr>PowerPoint Presentation</vt:lpstr>
      <vt:lpstr>C.2.3– CONSUMPTION OF POTABLE WATER IN RESIDENTIAL BUILDINGS</vt:lpstr>
      <vt:lpstr>C.2.3– CONSUMPTION OF POTABLE WATER  IN RESIDENTIAL BUILDINGS</vt:lpstr>
      <vt:lpstr>C.2.3– CONSUMPTION OF POTABLE WATER  IN RESIDENTIAL BUILDINGS</vt:lpstr>
      <vt:lpstr>C.2.3– CONSUMPTION OF POTABLE WATER  IN RESIDENTIAL BUILDINGS</vt:lpstr>
      <vt:lpstr>C.2.3– CONSUMPTION OF POTABLE WATER  IN RESIDENTIAL BUILDINGS</vt:lpstr>
      <vt:lpstr>PowerPoint Presentation</vt:lpstr>
      <vt:lpstr>C.2.3– POTABLE WATER CONSUMPTION  IN RESIDENTIAL BUILDINGS</vt:lpstr>
      <vt:lpstr>PowerPoint Presentation</vt:lpstr>
      <vt:lpstr>PowerPoint Presentation</vt:lpstr>
      <vt:lpstr>PowerPoint Presentation</vt:lpstr>
      <vt:lpstr>PowerPoint Presentation</vt:lpstr>
      <vt:lpstr>C.2.3– POTABLE WATER CONSUMPTION  IN RESIDENTIAL BUILDINGS</vt:lpstr>
      <vt:lpstr>C.2.3– POTABLE WATER CONSUMPTION  IN RESIDENTIAL BUILDINGS</vt:lpstr>
      <vt:lpstr>PowerPoint Presentation</vt:lpstr>
      <vt:lpstr>PowerPoint Presentation</vt:lpstr>
      <vt:lpstr>PowerPoint Presentation</vt:lpstr>
      <vt:lpstr>C.2.3– POTABLE WATER CONSUMPTION  IN RESIDENTIAL BUILDINGS</vt:lpstr>
      <vt:lpstr>C.2.3– POTABLE WATER CONSUMPTION  IN RESIDENTIAL BUILDINGS</vt:lpstr>
      <vt:lpstr>PowerPoint Presentation</vt:lpstr>
      <vt:lpstr>PowerPoint Presentation</vt:lpstr>
      <vt:lpstr>C.2.3– POTABLE WATER CONSUMPTION  IN RESIDENTIAL BUILDINGS</vt:lpstr>
      <vt:lpstr>C.2.3– POTABLE WATER CONSUMPTION  IN RESIDENTIAL BUILDINGS</vt:lpstr>
      <vt:lpstr>C.2.3– POTABLE WATER CONSUMPTION  IN RESIDENTIAL BUILDINGS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344</cp:revision>
  <dcterms:created xsi:type="dcterms:W3CDTF">2017-01-09T10:20:00Z</dcterms:created>
  <dcterms:modified xsi:type="dcterms:W3CDTF">2022-12-22T08:34:35Z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