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s/slide25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6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5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4.xml" ContentType="application/vnd.openxmlformats-officedocument.presentationml.slide+xml"/>
  <Override PartName="/ppt/slides/slide19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8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8" r:id="rId3"/>
    <p:sldId id="342" r:id="rId4"/>
    <p:sldId id="368" r:id="rId5"/>
    <p:sldId id="364" r:id="rId6"/>
    <p:sldId id="301" r:id="rId7"/>
    <p:sldId id="299" r:id="rId8"/>
    <p:sldId id="300" r:id="rId9"/>
    <p:sldId id="305" r:id="rId10"/>
    <p:sldId id="331" r:id="rId11"/>
    <p:sldId id="373" r:id="rId12"/>
    <p:sldId id="369" r:id="rId13"/>
    <p:sldId id="370" r:id="rId14"/>
    <p:sldId id="347" r:id="rId15"/>
    <p:sldId id="360" r:id="rId16"/>
    <p:sldId id="372" r:id="rId17"/>
    <p:sldId id="314" r:id="rId18"/>
    <p:sldId id="367" r:id="rId19"/>
    <p:sldId id="319" r:id="rId20"/>
    <p:sldId id="320" r:id="rId21"/>
    <p:sldId id="321" r:id="rId22"/>
    <p:sldId id="353" r:id="rId23"/>
    <p:sldId id="371" r:id="rId24"/>
    <p:sldId id="329" r:id="rId25"/>
    <p:sldId id="354" r:id="rId26"/>
    <p:sldId id="330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Πόπη Δρούτσα" initials="ΠΔ" lastIdx="1" clrIdx="0">
    <p:extLst>
      <p:ext uri="{19B8F6BF-5375-455C-9EA6-DF929625EA0E}">
        <p15:presenceInfo xmlns:p15="http://schemas.microsoft.com/office/powerpoint/2012/main" userId="3733f162fa8092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965E"/>
    <a:srgbClr val="EAEFF7"/>
    <a:srgbClr val="D0E3EA"/>
    <a:srgbClr val="4BACC6"/>
    <a:srgbClr val="419BAD"/>
    <a:srgbClr val="159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68" autoAdjust="0"/>
    <p:restoredTop sz="96187" autoAdjust="0"/>
  </p:normalViewPr>
  <p:slideViewPr>
    <p:cSldViewPr snapToGrid="0" showGuides="1">
      <p:cViewPr varScale="1">
        <p:scale>
          <a:sx n="60" d="100"/>
          <a:sy n="60" d="100"/>
        </p:scale>
        <p:origin x="1564" y="6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-373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37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Relationship Id="rId35" Type="http://schemas.openxmlformats.org/officeDocument/2006/relationships/customXml" Target="../customXml/item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122B7-F128-4E7A-90EF-B937752231F2}" type="datetimeFigureOut">
              <a:rPr lang="de-AT" smtClean="0"/>
              <a:t>27.03.2023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49D8-82E8-4DA1-B942-901C63439EB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5619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9A03-CC8B-4F0C-9ED9-B737F11F654C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8F923-A320-42BD-84A6-601815CE8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2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81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362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1560" y="6283225"/>
            <a:ext cx="475476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</a:t>
            </a: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ACTIVITY </a:t>
            </a: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5.1: SUSTAINABLE MED CITIES TRAINING SYSTEM</a:t>
            </a:r>
            <a:r>
              <a:rPr kumimoji="0" lang="it-IT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2382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35" y="518552"/>
            <a:ext cx="4833620" cy="177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4970140" y="2488839"/>
            <a:ext cx="3379798" cy="3582878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76291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10937" y="2218931"/>
            <a:ext cx="771322" cy="28417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623662" y="2774600"/>
            <a:ext cx="358597" cy="4127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6598" y="3453359"/>
            <a:ext cx="385661" cy="39242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549236" y="4111820"/>
            <a:ext cx="433023" cy="41949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15406" y="4797345"/>
            <a:ext cx="466853" cy="36536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007957" y="1702556"/>
            <a:ext cx="974302" cy="25034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 flipV="1">
            <a:off x="8006659" y="5395766"/>
            <a:ext cx="975600" cy="23481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006659" y="5914467"/>
            <a:ext cx="975600" cy="23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11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B.3.4 – SHARE OF RENEWABLE ENERGY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ON-SITE IN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TOTAL ELECTRICAL ENERGY CONSUMPTION FOR BUILDINGS OPERATION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150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B.3.4 – SHARE OF RENEWABLE ENERGY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ON-SITE IN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TOTAL ELECTRICAL ENERGY CONSUMPTION FOR BUILDINGS OPERATION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7278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B.3.4 – SHARE OF RENEWABLE ENERGY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ON-SITE IN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TOTAL ELECTRICAL ENERGY CONSUMPTION FOR BUILDINGS OPERATION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6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B.3.4 – SHARE OF RENEWABLE ENERGY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ON-SITE IN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TOTAL ELECTRICAL ENERGY CONSUMPTION FOR BUILDINGS OPERATION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635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B.3.4 – SHARE OF RENEWABLE ENERGY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ON-SITE IN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TOTAL ELECTRICAL ENERGY CONSUMPTION FOR BUILDINGS OPERATION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8612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B.3.4 – SHARE OF RENEWABLE ENERGY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ON-SITE IN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TOTAL ELECTRICAL ENERGY CONSUMPTION FOR BUILDINGS OPERATION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673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B.3.4 – SHARE OF RENEWABLE </a:t>
            </a:r>
            <a:r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ENERGY </a:t>
            </a:r>
            <a:r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ON-SITE IN </a:t>
            </a:r>
            <a:r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TOTAL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ELECTRICAL ENERGY CONSUMPTION FOR BUILDINGS OPERATION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389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Autofit/>
          </a:bodyPr>
          <a:lstStyle>
            <a:lvl1pPr>
              <a:defRPr lang="en-US" sz="22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B.3.4 – SHARE OF RENEWABLE ENERGY ON-SITE IN TOTAL ELECTRICAL ENERGY CONSUMPTION FOR BUILDINGS OPERATION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923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Autofit/>
          </a:bodyPr>
          <a:lstStyle>
            <a:lvl1pPr>
              <a:def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B.3.4 – SHARE OF RENEWABLE ENERGY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ON-SITE IN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TOTAL ELECTRICAL ENERGY CONSUMPTION FOR BUILDINGS OPERATION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792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B.3.4 – SHARE OF RENEWABLE ENERGY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ON-SITE IN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TOTAL ELECTRICAL ENERGY CONSUMPTION FOR BUILDINGS OPERATION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715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</a:defRPr>
            </a:lvl1pPr>
          </a:lstStyle>
          <a:p>
            <a:r>
              <a:rPr lang="en-US" sz="24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B.3.4 – SHARE OF RENEWABLE ENERGY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ON-SITE IN</a:t>
            </a:r>
            <a:r>
              <a:rPr lang="en-US" sz="24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TOTAL ELECTRICAL ENERGY CONSUMPTION FOR BUILDINGS OPERATION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99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B.3.4 – SHARE OF RENEWABLE ENERGY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ON-SITE IN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TOTAL ELECTRICAL ENERGY CONSUMPTION FOR BUILDINGS OPERATION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300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B.3.4 – SHARE OF RENEWABLE ENERGY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ON-SITE IN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TOTAL ELECTRICAL ENERGY CONSUMPTION FOR BUILDINGS OPERATION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364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B.3.4 – SHARE OF RENEWABLE ENERGY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ON-SITE IN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TOTAL ELECTRICAL ENERGY CONSUMPTION FOR BUILDINGS OPERATION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81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0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B.3.4 – SHARE OF RENEWABLE ENERGY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ON-SITE IN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TOTAL ELECTRICAL ENERGY CONSUMPTION FOR BUILDINGS OPERATION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249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71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B.3.4 – SHARE OF RENEWABLE ENERGY ON-SITE IN TOTAL ELECTRICAL ENERGY CONSUMPTION FOR BUILDINGS OPERATION</a:t>
            </a:r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718181"/>
            <a:ext cx="9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169331" y="6087067"/>
            <a:ext cx="65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TRAINING  MODULE </a:t>
            </a:r>
            <a:r>
              <a:rPr lang="el-GR" sz="1200" dirty="0" smtClean="0"/>
              <a:t> </a:t>
            </a:r>
            <a:r>
              <a:rPr lang="en-US" sz="1200" dirty="0" smtClean="0"/>
              <a:t>4</a:t>
            </a:r>
            <a:r>
              <a:rPr lang="it-IT" sz="1200" dirty="0"/>
              <a:t/>
            </a:r>
            <a:br>
              <a:rPr lang="it-IT" sz="1200" dirty="0"/>
            </a:br>
            <a:r>
              <a:rPr lang="en-US" sz="1200" dirty="0"/>
              <a:t>THE ASSESSMENT CRITERIA OF </a:t>
            </a:r>
            <a:r>
              <a:rPr lang="en-US" sz="1200" dirty="0" smtClean="0"/>
              <a:t>SNTOOL </a:t>
            </a:r>
            <a:r>
              <a:rPr lang="en-US" sz="1200" dirty="0"/>
              <a:t>– </a:t>
            </a:r>
            <a:r>
              <a:rPr lang="en-US" sz="1200" dirty="0" smtClean="0"/>
              <a:t>NEIGHBOURHOOD </a:t>
            </a:r>
            <a:r>
              <a:rPr lang="en-US" sz="1200" dirty="0"/>
              <a:t>SCALE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1" y="5967063"/>
            <a:ext cx="1789430" cy="70167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87887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28538" y="6548732"/>
            <a:ext cx="615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# </a:t>
            </a:r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9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86" r:id="rId4"/>
    <p:sldLayoutId id="2147483687" r:id="rId5"/>
    <p:sldLayoutId id="2147483688" r:id="rId6"/>
    <p:sldLayoutId id="2147483692" r:id="rId7"/>
    <p:sldLayoutId id="2147483694" r:id="rId8"/>
    <p:sldLayoutId id="2147483701" r:id="rId9"/>
    <p:sldLayoutId id="2147483706" r:id="rId10"/>
    <p:sldLayoutId id="2147483707" r:id="rId11"/>
    <p:sldLayoutId id="2147483708" r:id="rId12"/>
    <p:sldLayoutId id="2147483716" r:id="rId13"/>
    <p:sldLayoutId id="2147483717" r:id="rId14"/>
    <p:sldLayoutId id="2147483730" r:id="rId15"/>
    <p:sldLayoutId id="2147483731" r:id="rId16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2400" b="1" kern="1200">
          <a:solidFill>
            <a:schemeClr val="tx1">
              <a:lumMod val="50000"/>
              <a:lumOff val="50000"/>
            </a:schemeClr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2.t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5.png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230517" y="3275195"/>
            <a:ext cx="6516598" cy="252028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3600" dirty="0">
                <a:solidFill>
                  <a:srgbClr val="0070C0"/>
                </a:solidFill>
              </a:rPr>
              <a:t>Training M</a:t>
            </a:r>
            <a:r>
              <a:rPr lang="en-US" sz="3600" dirty="0" smtClean="0">
                <a:solidFill>
                  <a:srgbClr val="0070C0"/>
                </a:solidFill>
              </a:rPr>
              <a:t>odule 4</a:t>
            </a:r>
            <a:endParaRPr lang="en-US" sz="36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it-IT" dirty="0"/>
              <a:t>Calculating the assessment </a:t>
            </a: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criteria </a:t>
            </a:r>
            <a:r>
              <a:rPr lang="it-IT" sz="3200" dirty="0" smtClean="0"/>
              <a:t>of</a:t>
            </a:r>
          </a:p>
          <a:p>
            <a:pPr marL="0" indent="0">
              <a:buNone/>
            </a:pPr>
            <a:r>
              <a:rPr lang="it-IT" sz="3200" dirty="0" smtClean="0"/>
              <a:t>SNTool </a:t>
            </a:r>
            <a:r>
              <a:rPr lang="it-IT" sz="3200" dirty="0"/>
              <a:t>– </a:t>
            </a:r>
            <a:r>
              <a:rPr lang="it-IT" sz="3200" dirty="0" smtClean="0"/>
              <a:t>Neighbourhood </a:t>
            </a:r>
            <a:r>
              <a:rPr lang="it-IT" sz="3200" dirty="0"/>
              <a:t>Scale</a:t>
            </a:r>
          </a:p>
        </p:txBody>
      </p:sp>
    </p:spTree>
    <p:extLst>
      <p:ext uri="{BB962C8B-B14F-4D97-AF65-F5344CB8AC3E}">
        <p14:creationId xmlns:p14="http://schemas.microsoft.com/office/powerpoint/2010/main" val="590815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10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B.3.4 – SHARE OF RENEWABLE ENERGY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ON-SITE IN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TOTAL ELECTRICAL ENERGY CONSUMPTION FOR BUILDING OPERATIONS</a:t>
            </a:r>
            <a:endParaRPr lang="it-IT" sz="2400" b="1" u="sng" dirty="0">
              <a:solidFill>
                <a:srgbClr val="1A965E"/>
              </a:solidFill>
            </a:endParaRPr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32609" y="2414310"/>
            <a:ext cx="8678781" cy="25127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300"/>
              </a:spcBef>
              <a:buNone/>
            </a:pPr>
            <a:r>
              <a:rPr lang="en-US" dirty="0"/>
              <a:t>In the calculation of the final thermal energy consumption, the following </a:t>
            </a:r>
            <a:r>
              <a:rPr lang="en-US" dirty="0" smtClean="0"/>
              <a:t>energy </a:t>
            </a:r>
            <a:r>
              <a:rPr lang="en-US" dirty="0"/>
              <a:t>uses </a:t>
            </a:r>
            <a:r>
              <a:rPr lang="en-US" dirty="0" smtClean="0"/>
              <a:t>should be </a:t>
            </a:r>
            <a:r>
              <a:rPr lang="en-US" dirty="0"/>
              <a:t>considered: </a:t>
            </a:r>
            <a:endParaRPr lang="en-US" dirty="0" smtClean="0"/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heating,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cooling,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ventilation,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domestic hot water,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lighting,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auxiliaries</a:t>
            </a:r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926592"/>
            <a:ext cx="8418576" cy="60883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BOUNDARY </a:t>
            </a: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&amp; SCOPE</a:t>
            </a:r>
            <a:endParaRPr lang="en-US" sz="24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32610" y="1519246"/>
            <a:ext cx="81745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The assessment boundary </a:t>
            </a:r>
            <a:r>
              <a:rPr lang="en-US" sz="2400" dirty="0" smtClean="0"/>
              <a:t>includes all buildings in the neighborhood.</a:t>
            </a:r>
            <a:endParaRPr lang="el-GR" sz="2400" dirty="0"/>
          </a:p>
        </p:txBody>
      </p:sp>
      <p:sp>
        <p:nvSpPr>
          <p:cNvPr id="13" name="Rectangle 12"/>
          <p:cNvSpPr/>
          <p:nvPr/>
        </p:nvSpPr>
        <p:spPr>
          <a:xfrm>
            <a:off x="6340872" y="4935809"/>
            <a:ext cx="22630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Energy </a:t>
            </a:r>
            <a:r>
              <a:rPr lang="en-US" dirty="0"/>
              <a:t>use is referred to as </a:t>
            </a:r>
            <a:r>
              <a:rPr lang="en-US" b="1" dirty="0"/>
              <a:t>operational energy consumption</a:t>
            </a:r>
            <a:endParaRPr lang="el-GR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3602" y="4814727"/>
            <a:ext cx="575931" cy="582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6278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11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>
                <a:solidFill>
                  <a:prstClr val="black"/>
                </a:solidFill>
                <a:cs typeface="Calibri" panose="020F0502020204030204" pitchFamily="34" charset="0"/>
              </a:rPr>
              <a:t>BOUNDARY </a:t>
            </a:r>
            <a:r>
              <a:rPr lang="en-US" b="1" u="sng" dirty="0" smtClean="0">
                <a:solidFill>
                  <a:prstClr val="black"/>
                </a:solidFill>
                <a:cs typeface="Calibri" panose="020F0502020204030204" pitchFamily="34" charset="0"/>
              </a:rPr>
              <a:t>&amp; </a:t>
            </a:r>
            <a:r>
              <a:rPr lang="en-US" b="1" u="sng" dirty="0">
                <a:solidFill>
                  <a:prstClr val="black"/>
                </a:solidFill>
                <a:cs typeface="Calibri" panose="020F0502020204030204" pitchFamily="34" charset="0"/>
              </a:rPr>
              <a:t>SCOPE</a:t>
            </a:r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1513394"/>
            <a:ext cx="8330934" cy="44571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According to the Renewables Energy Directive (RED 2018), energy from renewable sources means energy from renewable non-fossil sources, namely wind, solar, aerothermal, geothermal, hydrothermal and ocean energy, hydropower, biomass, landfill gas, sewage treatment plant gas and biogases.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Heat </a:t>
            </a:r>
            <a:r>
              <a:rPr lang="en-GB" dirty="0"/>
              <a:t>pumps enabling the use of aerothermal, geothermal or hydrothermal heat at a useful temperature level need electricity or other auxiliary energy to function. The energy used to drive heat pumps should therefore be deducted from the total usable heat. </a:t>
            </a:r>
            <a:r>
              <a:rPr lang="en-GB" b="1" dirty="0"/>
              <a:t>Only heat pumps for which SPF &gt; 1,15 * 1/η shall be taken into account.</a:t>
            </a:r>
            <a:endParaRPr lang="en-US" b="1" dirty="0" smtClean="0"/>
          </a:p>
        </p:txBody>
      </p:sp>
      <p:pic>
        <p:nvPicPr>
          <p:cNvPr id="9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B.3.4 – SHARE OF RENEWABLE ENERGY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ON-SITE IN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TOTAL ELECTRICAL ENERGY CONSUMPTION FOR BUILDING OPERATIONS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8746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1092" y="2963964"/>
            <a:ext cx="1169626" cy="9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600825"/>
            <a:ext cx="2133600" cy="25717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pPr/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ASSESSMENT METHOD</a:t>
            </a:r>
            <a:endParaRPr lang="it-IT" dirty="0"/>
          </a:p>
        </p:txBody>
      </p:sp>
      <p:pic>
        <p:nvPicPr>
          <p:cNvPr id="9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B.3.4 – SHARE OF RENEWABLE ENERGY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ON-SITE IN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TOTAL ELECTRICAL ENERGY CONSUMPTION FOR BUILDING OPERATIONS</a:t>
            </a:r>
            <a:endParaRPr lang="it-IT" sz="2400" dirty="0"/>
          </a:p>
        </p:txBody>
      </p:sp>
      <p:sp>
        <p:nvSpPr>
          <p:cNvPr id="1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6744" y="1530630"/>
            <a:ext cx="5812496" cy="1294943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The actual electricity </a:t>
            </a:r>
            <a:r>
              <a:rPr lang="en-US" sz="2400" b="1" dirty="0"/>
              <a:t>produced &amp; used on-site from renewable sources</a:t>
            </a:r>
            <a:r>
              <a:rPr lang="en-US" sz="2400" dirty="0"/>
              <a:t> (e.g. solar using PV, wind using turbines) is usually </a:t>
            </a:r>
            <a:r>
              <a:rPr lang="en-US" sz="2400" b="1" dirty="0"/>
              <a:t>monitored </a:t>
            </a:r>
            <a:r>
              <a:rPr lang="en-US" sz="2400" dirty="0"/>
              <a:t>(measured) by</a:t>
            </a:r>
            <a:r>
              <a:rPr lang="en-US" sz="2400" b="1" dirty="0"/>
              <a:t> dedicated power or smart meters</a:t>
            </a:r>
            <a:r>
              <a:rPr lang="en-US" sz="2400" dirty="0"/>
              <a:t>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40229" y="4424664"/>
            <a:ext cx="8403771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200" dirty="0"/>
              <a:t>Actual</a:t>
            </a:r>
            <a:r>
              <a:rPr lang="en-US" sz="2000" dirty="0"/>
              <a:t> energy use data from at least 12 consecutive months is necessary.</a:t>
            </a:r>
          </a:p>
          <a:p>
            <a:pPr>
              <a:spcBef>
                <a:spcPts val="1200"/>
              </a:spcBef>
            </a:pPr>
            <a:r>
              <a:rPr lang="en-US" sz="2000" dirty="0"/>
              <a:t>It is preferable to </a:t>
            </a:r>
            <a:r>
              <a:rPr lang="en-US" sz="2000" b="1" dirty="0"/>
              <a:t>average</a:t>
            </a:r>
            <a:r>
              <a:rPr lang="en-US" sz="2000" dirty="0"/>
              <a:t> over longer records (e.g. </a:t>
            </a:r>
            <a:r>
              <a:rPr lang="en-US" sz="2000" b="1" dirty="0"/>
              <a:t>three year data</a:t>
            </a:r>
            <a:r>
              <a:rPr lang="en-US" sz="2000" dirty="0"/>
              <a:t>) in order to remove the effects of varying weather conditions and average out other inherent fluctuations in the building occupancy.</a:t>
            </a:r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743" y="4452212"/>
            <a:ext cx="378512" cy="368806"/>
          </a:xfrm>
          <a:prstGeom prst="rect">
            <a:avLst/>
          </a:prstGeom>
          <a:solidFill>
            <a:srgbClr val="FFFF00"/>
          </a:solidFill>
          <a:ln>
            <a:noFill/>
          </a:ln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743" y="4936989"/>
            <a:ext cx="378512" cy="368806"/>
          </a:xfrm>
          <a:prstGeom prst="rect">
            <a:avLst/>
          </a:prstGeom>
          <a:solidFill>
            <a:srgbClr val="FFFF00"/>
          </a:solidFill>
          <a:ln>
            <a:noFill/>
          </a:ln>
        </p:spPr>
      </p:pic>
      <p:grpSp>
        <p:nvGrpSpPr>
          <p:cNvPr id="4" name="Group 3"/>
          <p:cNvGrpSpPr/>
          <p:nvPr/>
        </p:nvGrpSpPr>
        <p:grpSpPr>
          <a:xfrm>
            <a:off x="6062518" y="1035538"/>
            <a:ext cx="1906369" cy="2378025"/>
            <a:chOff x="6202461" y="1304995"/>
            <a:chExt cx="1906369" cy="2378025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2461" y="1304995"/>
              <a:ext cx="1906369" cy="192842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Chevron 22"/>
            <p:cNvSpPr/>
            <p:nvPr/>
          </p:nvSpPr>
          <p:spPr>
            <a:xfrm rot="5400000">
              <a:off x="6258178" y="3019424"/>
              <a:ext cx="725714" cy="601477"/>
            </a:xfrm>
            <a:prstGeom prst="chevron">
              <a:avLst/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6221143" y="2133600"/>
              <a:ext cx="83106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FFFF00"/>
                  </a:solidFill>
                </a:rPr>
                <a:t>From Main Grid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249205" y="2133600"/>
              <a:ext cx="8310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00CC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From PV</a:t>
              </a:r>
            </a:p>
          </p:txBody>
        </p:sp>
        <p:sp>
          <p:nvSpPr>
            <p:cNvPr id="27" name="Chevron 26"/>
            <p:cNvSpPr/>
            <p:nvPr/>
          </p:nvSpPr>
          <p:spPr>
            <a:xfrm rot="5400000">
              <a:off x="7296754" y="2975356"/>
              <a:ext cx="725714" cy="601477"/>
            </a:xfrm>
            <a:prstGeom prst="chevron">
              <a:avLst/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02132759"/>
      </p:ext>
    </p:extLst>
  </p:cSld>
  <p:clrMapOvr>
    <a:masterClrMapping/>
  </p:clrMapOvr>
  <p:transition advTm="2889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pPr/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ASSESSMENT METHOD</a:t>
            </a:r>
            <a:endParaRPr lang="it-IT" dirty="0"/>
          </a:p>
        </p:txBody>
      </p:sp>
      <p:pic>
        <p:nvPicPr>
          <p:cNvPr id="9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B.3.4 – SHARE OF RENEWABLE ENERGY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ON-SITE IN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TOTAL ELECTRICAL ENERGY CONSUMPTION FOR BUILDING OPERATIONS</a:t>
            </a:r>
            <a:endParaRPr lang="it-IT" sz="2400" dirty="0"/>
          </a:p>
        </p:txBody>
      </p:sp>
      <p:sp>
        <p:nvSpPr>
          <p:cNvPr id="1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6743" y="1354358"/>
            <a:ext cx="8752439" cy="2830452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The actual electricity use </a:t>
            </a:r>
            <a:r>
              <a:rPr lang="en-US" sz="2000" b="1" dirty="0"/>
              <a:t>from the main power grid </a:t>
            </a:r>
            <a:r>
              <a:rPr lang="en-US" sz="2000" dirty="0"/>
              <a:t>can also be </a:t>
            </a:r>
            <a:r>
              <a:rPr lang="en-US" sz="2000" b="1" dirty="0"/>
              <a:t>monitored</a:t>
            </a:r>
            <a:r>
              <a:rPr lang="en-US" sz="2000" dirty="0"/>
              <a:t>. If available, BEMS or BMS can provide valuable data with a breakdown of the actual electricity use of the different technical installations.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1600" dirty="0"/>
              <a:t>Building energy management system (</a:t>
            </a:r>
            <a:r>
              <a:rPr lang="en-US" sz="1600" b="1" dirty="0"/>
              <a:t>BEMS</a:t>
            </a:r>
            <a:r>
              <a:rPr lang="en-US" sz="1600" dirty="0"/>
              <a:t>) control &amp; monitor energy use of the various technical installations and indoor environmental conditions. 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1600" dirty="0"/>
              <a:t>Building management system (</a:t>
            </a:r>
            <a:r>
              <a:rPr lang="en-US" sz="1600" b="1" dirty="0"/>
              <a:t>BMS</a:t>
            </a:r>
            <a:r>
              <a:rPr lang="en-US" sz="1600" dirty="0"/>
              <a:t>) may additionally include other functions (e.g. safety, access, lifts, fire security).</a:t>
            </a:r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6743" y="3359452"/>
            <a:ext cx="8752439" cy="6610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The </a:t>
            </a:r>
            <a:r>
              <a:rPr lang="en-US" sz="2000" b="1" dirty="0"/>
              <a:t>actual annual electricity use </a:t>
            </a:r>
            <a:r>
              <a:rPr lang="en-US" sz="2000" dirty="0"/>
              <a:t>of a building is also available from electricity </a:t>
            </a:r>
            <a:r>
              <a:rPr lang="en-US" sz="2000" b="1" dirty="0"/>
              <a:t>bills</a:t>
            </a:r>
            <a:r>
              <a:rPr lang="en-US" sz="2000" dirty="0"/>
              <a:t> or </a:t>
            </a:r>
            <a:r>
              <a:rPr lang="en-US" sz="2000" b="1" dirty="0"/>
              <a:t>utilities</a:t>
            </a:r>
            <a:r>
              <a:rPr lang="en-US" sz="2000" dirty="0"/>
              <a:t>. Average over longer periods (e.g. </a:t>
            </a:r>
            <a:r>
              <a:rPr lang="en-US" sz="2000" b="1" dirty="0"/>
              <a:t>3year records</a:t>
            </a:r>
            <a:r>
              <a:rPr lang="en-US" sz="2000" dirty="0"/>
              <a:t>).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endParaRPr lang="en-US" sz="2200" dirty="0"/>
          </a:p>
        </p:txBody>
      </p:sp>
      <p:sp>
        <p:nvSpPr>
          <p:cNvPr id="12" name="Rectangle 11"/>
          <p:cNvSpPr/>
          <p:nvPr/>
        </p:nvSpPr>
        <p:spPr>
          <a:xfrm>
            <a:off x="740230" y="3972859"/>
            <a:ext cx="840377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600" dirty="0"/>
              <a:t>Utility bills include the </a:t>
            </a:r>
            <a:r>
              <a:rPr lang="en-US" sz="1600" b="1" dirty="0"/>
              <a:t>total electricity </a:t>
            </a:r>
            <a:r>
              <a:rPr lang="en-US" sz="1600" dirty="0"/>
              <a:t>demand for the building’s technical services (</a:t>
            </a:r>
            <a:r>
              <a:rPr lang="en-US" sz="1600" i="1" dirty="0"/>
              <a:t>in scope here</a:t>
            </a:r>
            <a:r>
              <a:rPr lang="en-US" sz="1600" dirty="0"/>
              <a:t>) and plug loads, cooking </a:t>
            </a:r>
            <a:r>
              <a:rPr lang="en-US" sz="1600" dirty="0" err="1"/>
              <a:t>etc</a:t>
            </a:r>
            <a:r>
              <a:rPr lang="en-US" sz="1600" dirty="0"/>
              <a:t> (</a:t>
            </a:r>
            <a:r>
              <a:rPr lang="en-US" sz="1600" i="1" dirty="0"/>
              <a:t>not in scope here</a:t>
            </a:r>
            <a:r>
              <a:rPr lang="en-US" sz="1600" dirty="0"/>
              <a:t>). </a:t>
            </a:r>
          </a:p>
          <a:p>
            <a:pPr>
              <a:spcAft>
                <a:spcPts val="1200"/>
              </a:spcAft>
            </a:pPr>
            <a:r>
              <a:rPr lang="en-US" sz="1600" b="1" dirty="0"/>
              <a:t>Desegregate electricity demand </a:t>
            </a:r>
            <a:r>
              <a:rPr lang="en-US" sz="1600" dirty="0"/>
              <a:t>for different end-uses with calibrated building simulations or use </a:t>
            </a:r>
            <a:r>
              <a:rPr lang="en-US" sz="1600" b="1" dirty="0"/>
              <a:t>survey</a:t>
            </a:r>
            <a:r>
              <a:rPr lang="en-US" sz="1600" dirty="0"/>
              <a:t> results from an energy audit.</a:t>
            </a:r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743" y="4000407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084" y="4648950"/>
            <a:ext cx="474469" cy="4786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943779" y="5370590"/>
            <a:ext cx="39966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For more information see indicator </a:t>
            </a:r>
            <a:r>
              <a:rPr lang="en-US" b="1" dirty="0" smtClean="0"/>
              <a:t>B.1.5</a:t>
            </a:r>
            <a:endParaRPr lang="en-US" dirty="0"/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5267" y="5371116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3928282"/>
      </p:ext>
    </p:extLst>
  </p:cSld>
  <p:clrMapOvr>
    <a:masterClrMapping/>
  </p:clrMapOvr>
  <p:transition advTm="2855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7376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1" y="1473640"/>
            <a:ext cx="8528710" cy="16700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calculation steps </a:t>
            </a:r>
            <a:r>
              <a:rPr lang="en-US" sz="2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are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</a:t>
            </a:r>
            <a:r>
              <a:rPr lang="en-US" sz="2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following:</a:t>
            </a:r>
            <a:r>
              <a:rPr lang="en-US" sz="2200" dirty="0"/>
              <a:t> </a:t>
            </a:r>
            <a:endParaRPr lang="it-IT" sz="2200" dirty="0"/>
          </a:p>
          <a:p>
            <a:pPr marL="457200" indent="-457200">
              <a:buFont typeface="+mj-lt"/>
              <a:buAutoNum type="arabicPeriod"/>
            </a:pPr>
            <a:r>
              <a:rPr lang="en-US" sz="2200" dirty="0"/>
              <a:t>For each building in the </a:t>
            </a:r>
            <a:r>
              <a:rPr lang="en-US" sz="2200" dirty="0" smtClean="0"/>
              <a:t>neighborhood calculate </a:t>
            </a:r>
            <a:r>
              <a:rPr lang="en-US" sz="2200" dirty="0"/>
              <a:t>the </a:t>
            </a:r>
            <a:r>
              <a:rPr lang="en-US" sz="2200" dirty="0" smtClean="0"/>
              <a:t>average annual </a:t>
            </a:r>
            <a:r>
              <a:rPr lang="en-US" sz="2200" b="1" dirty="0" smtClean="0"/>
              <a:t>electricity </a:t>
            </a:r>
            <a:r>
              <a:rPr lang="en-US" sz="2200" b="1" dirty="0"/>
              <a:t>produced &amp; used on-site from renewable sources</a:t>
            </a:r>
            <a:r>
              <a:rPr lang="en-US" sz="2200" dirty="0"/>
              <a:t> (e.g. solar using PV, wind using turbines) to cover the demand</a:t>
            </a:r>
            <a:r>
              <a:rPr lang="en-US" sz="2200" dirty="0" smtClean="0"/>
              <a:t> for the </a:t>
            </a:r>
            <a:r>
              <a:rPr lang="en-US" sz="2200" dirty="0"/>
              <a:t>energy uses taken into </a:t>
            </a:r>
            <a:r>
              <a:rPr lang="en-US" sz="2200" dirty="0" smtClean="0"/>
              <a:t>account, </a:t>
            </a:r>
            <a:r>
              <a:rPr lang="en-GB" sz="2200" dirty="0"/>
              <a:t>using a 3year average value (if </a:t>
            </a:r>
            <a:r>
              <a:rPr lang="en-GB" sz="2200" dirty="0" smtClean="0"/>
              <a:t>available), </a:t>
            </a:r>
            <a:r>
              <a:rPr lang="en-GB" sz="2200" dirty="0"/>
              <a:t>from monitored data or calculations </a:t>
            </a:r>
            <a:r>
              <a:rPr lang="en-US" sz="2200" dirty="0"/>
              <a:t>(as described in</a:t>
            </a:r>
            <a:r>
              <a:rPr lang="el-GR" sz="2200" dirty="0"/>
              <a:t> </a:t>
            </a:r>
            <a:r>
              <a:rPr lang="en-GB" sz="2200" dirty="0"/>
              <a:t>B.1.5 – Energy from renewable sources in total electrical energy consumption</a:t>
            </a:r>
            <a:r>
              <a:rPr lang="en-US" sz="2200" dirty="0" smtClean="0"/>
              <a:t>)</a:t>
            </a:r>
          </a:p>
          <a:p>
            <a:pPr marL="457200" indent="-457200">
              <a:buFont typeface="+mj-lt"/>
              <a:buAutoNum type="arabicPeriod"/>
            </a:pPr>
            <a:endParaRPr lang="en-US" sz="2200" dirty="0"/>
          </a:p>
          <a:p>
            <a:pPr marL="457200" indent="-457200">
              <a:buFont typeface="+mj-lt"/>
              <a:buAutoNum type="arabicPeriod"/>
            </a:pPr>
            <a:endParaRPr lang="en-US" sz="2200" dirty="0"/>
          </a:p>
          <a:p>
            <a:pPr marL="457200" indent="-457200">
              <a:buFont typeface="+mj-lt"/>
              <a:buAutoNum type="arabicPeriod"/>
            </a:pPr>
            <a:endParaRPr lang="en-US" sz="2200" dirty="0"/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ASSESSMENT METHOD</a:t>
            </a:r>
            <a:endParaRPr lang="it-IT" u="sng" dirty="0"/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B.3.4 – SHARE OF RENEWABLE ENERGY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ON-SITE IN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TOTAL ELECTRICAL ENERGY CONSUMPTION FOR BUILDING OPERATIONS</a:t>
            </a:r>
            <a:endParaRPr lang="it-IT" sz="2400" b="1" u="sng" dirty="0">
              <a:solidFill>
                <a:srgbClr val="1A965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43151" y="4184213"/>
            <a:ext cx="833732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US" sz="2200" dirty="0"/>
              <a:t>For each building in the </a:t>
            </a:r>
            <a:r>
              <a:rPr lang="en-US" sz="2200" dirty="0" smtClean="0"/>
              <a:t>neighborhood </a:t>
            </a:r>
            <a:r>
              <a:rPr lang="en-US" sz="2200" dirty="0"/>
              <a:t>calculate </a:t>
            </a:r>
            <a:r>
              <a:rPr lang="en-US" sz="2200" dirty="0" smtClean="0"/>
              <a:t>the average annual </a:t>
            </a:r>
            <a:r>
              <a:rPr lang="en-US" sz="2200" b="1" dirty="0" smtClean="0"/>
              <a:t>electricity </a:t>
            </a:r>
            <a:r>
              <a:rPr lang="en-US" sz="2200" b="1" dirty="0"/>
              <a:t>delivered to the building</a:t>
            </a:r>
            <a:r>
              <a:rPr lang="en-US" sz="2200" dirty="0"/>
              <a:t> </a:t>
            </a:r>
            <a:r>
              <a:rPr lang="en-US" sz="2200" b="1" dirty="0"/>
              <a:t>from the main power </a:t>
            </a:r>
            <a:r>
              <a:rPr lang="en-US" sz="2200" b="1" dirty="0" smtClean="0"/>
              <a:t>grid</a:t>
            </a:r>
            <a:r>
              <a:rPr lang="en-US" sz="2200" dirty="0" smtClean="0"/>
              <a:t>, to </a:t>
            </a:r>
            <a:r>
              <a:rPr lang="en-US" sz="2200" dirty="0"/>
              <a:t>cover the </a:t>
            </a:r>
            <a:r>
              <a:rPr lang="en-US" sz="2200" dirty="0" smtClean="0"/>
              <a:t>energy </a:t>
            </a:r>
            <a:r>
              <a:rPr lang="en-US" sz="2200" dirty="0"/>
              <a:t>uses taken into account, </a:t>
            </a:r>
            <a:r>
              <a:rPr lang="en-US" sz="2200" dirty="0" smtClean="0"/>
              <a:t>from </a:t>
            </a:r>
            <a:r>
              <a:rPr lang="en-US" sz="2200" b="1" dirty="0" smtClean="0"/>
              <a:t>monitored / metered </a:t>
            </a:r>
            <a:r>
              <a:rPr lang="en-US" sz="2200" dirty="0"/>
              <a:t>data or </a:t>
            </a:r>
            <a:r>
              <a:rPr lang="en-US" sz="2200" b="1" dirty="0" smtClean="0"/>
              <a:t>calculations </a:t>
            </a:r>
            <a:r>
              <a:rPr lang="en-US" sz="2200" dirty="0"/>
              <a:t>(as described in </a:t>
            </a:r>
            <a:r>
              <a:rPr lang="el-GR" sz="2200" dirty="0"/>
              <a:t>B</a:t>
            </a:r>
            <a:r>
              <a:rPr lang="en-US" sz="2200" dirty="0"/>
              <a:t>.1.3 - </a:t>
            </a:r>
            <a:r>
              <a:rPr lang="en-US" sz="2200" dirty="0" smtClean="0"/>
              <a:t>Electrical </a:t>
            </a:r>
            <a:r>
              <a:rPr lang="en-US" sz="2200" dirty="0"/>
              <a:t>energy </a:t>
            </a:r>
            <a:r>
              <a:rPr lang="en-US" sz="2200" dirty="0" smtClean="0"/>
              <a:t>consumption)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0279033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7376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ASSESSMENT METHOD</a:t>
            </a:r>
            <a:endParaRPr lang="it-IT" u="sng" dirty="0"/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B.3.4 – SHARE OF RENEWABLE ENERGY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ON-SITE IN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TOTAL ELECTRICAL ENERGY CONSUMPTION FOR BUILDING OPERATIONS</a:t>
            </a:r>
            <a:endParaRPr lang="it-IT" sz="2400" b="1" u="sng" dirty="0">
              <a:solidFill>
                <a:srgbClr val="1A965E"/>
              </a:solidFill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6061" y="4337258"/>
            <a:ext cx="2612914" cy="1520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1" y="1500804"/>
            <a:ext cx="8518078" cy="11050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0" indent="-457200">
              <a:buFont typeface="+mj-lt"/>
              <a:buAutoNum type="arabicPeriod" startAt="3"/>
            </a:pPr>
            <a:r>
              <a:rPr lang="en-US" sz="2200" dirty="0" smtClean="0"/>
              <a:t>Sum </a:t>
            </a:r>
            <a:r>
              <a:rPr lang="en-US" sz="2200" dirty="0"/>
              <a:t>the annual </a:t>
            </a:r>
            <a:r>
              <a:rPr lang="en-US" sz="2200" b="1" dirty="0"/>
              <a:t>electricity produced &amp; used on-site from renewable sources</a:t>
            </a:r>
            <a:r>
              <a:rPr lang="en-US" sz="2200" b="1" dirty="0" smtClean="0"/>
              <a:t> </a:t>
            </a:r>
            <a:r>
              <a:rPr lang="en-US" sz="2200" dirty="0" smtClean="0"/>
              <a:t>of </a:t>
            </a:r>
            <a:r>
              <a:rPr lang="en-US" sz="2200" dirty="0"/>
              <a:t>each building up to </a:t>
            </a:r>
            <a:r>
              <a:rPr lang="en-US" sz="2200" dirty="0" smtClean="0"/>
              <a:t>an </a:t>
            </a:r>
            <a:r>
              <a:rPr lang="en-US" sz="2200" b="1" dirty="0"/>
              <a:t>aggregated total </a:t>
            </a:r>
            <a:r>
              <a:rPr lang="en-US" sz="2200" b="1" dirty="0" smtClean="0"/>
              <a:t>electrical </a:t>
            </a:r>
            <a:r>
              <a:rPr lang="en-US" sz="2200" b="1" dirty="0"/>
              <a:t>energy </a:t>
            </a:r>
            <a:r>
              <a:rPr lang="en-US" sz="2200" b="1" dirty="0" smtClean="0"/>
              <a:t>from RES </a:t>
            </a:r>
            <a:r>
              <a:rPr lang="en-US" sz="2200" dirty="0" smtClean="0"/>
              <a:t>[</a:t>
            </a:r>
            <a:r>
              <a:rPr lang="en-US" sz="2200" dirty="0" err="1" smtClean="0"/>
              <a:t>kWh</a:t>
            </a:r>
            <a:r>
              <a:rPr lang="en-US" sz="2200" baseline="-25000" dirty="0" err="1" smtClean="0"/>
              <a:t>e,RES</a:t>
            </a:r>
            <a:r>
              <a:rPr lang="en-US" sz="2200" dirty="0" smtClean="0"/>
              <a:t>/</a:t>
            </a:r>
            <a:r>
              <a:rPr lang="en-US" sz="2200" dirty="0" err="1" smtClean="0"/>
              <a:t>yr</a:t>
            </a:r>
            <a:r>
              <a:rPr lang="en-US" sz="2200" dirty="0" smtClean="0"/>
              <a:t>]</a:t>
            </a:r>
            <a:endParaRPr lang="en-US" sz="2200" dirty="0"/>
          </a:p>
          <a:p>
            <a:pPr marL="457200" lvl="0" indent="-457200">
              <a:buFont typeface="+mj-lt"/>
              <a:buAutoNum type="arabicPeriod" startAt="3"/>
            </a:pPr>
            <a:r>
              <a:rPr lang="en-US" sz="2200" dirty="0" smtClean="0"/>
              <a:t>Sum the annual </a:t>
            </a:r>
            <a:r>
              <a:rPr lang="en-US" sz="2200" b="1" dirty="0" smtClean="0"/>
              <a:t>electrical energy consumption </a:t>
            </a:r>
            <a:r>
              <a:rPr lang="en-US" sz="2200" dirty="0" smtClean="0"/>
              <a:t>of each building up to an </a:t>
            </a:r>
            <a:r>
              <a:rPr lang="en-US" sz="2200" b="1" dirty="0" smtClean="0"/>
              <a:t>aggregated total electrical </a:t>
            </a:r>
            <a:r>
              <a:rPr lang="en-US" sz="2200" b="1" dirty="0"/>
              <a:t>energy </a:t>
            </a:r>
            <a:r>
              <a:rPr lang="en-US" sz="2200" b="1" dirty="0" smtClean="0"/>
              <a:t>consumption </a:t>
            </a:r>
            <a:r>
              <a:rPr lang="en-GB" sz="2200" dirty="0"/>
              <a:t>(RES &amp; </a:t>
            </a:r>
            <a:r>
              <a:rPr lang="en-GB" sz="2200" dirty="0" smtClean="0"/>
              <a:t>grid)</a:t>
            </a:r>
            <a:r>
              <a:rPr lang="en-US" sz="2200" b="1" dirty="0" smtClean="0"/>
              <a:t>, </a:t>
            </a:r>
            <a:r>
              <a:rPr lang="en-US" sz="2200" dirty="0"/>
              <a:t>[</a:t>
            </a:r>
            <a:r>
              <a:rPr lang="en-US" sz="2200" dirty="0" err="1" smtClean="0"/>
              <a:t>kWh</a:t>
            </a:r>
            <a:r>
              <a:rPr lang="en-US" sz="2200" baseline="-25000" dirty="0" err="1" smtClean="0"/>
              <a:t>e</a:t>
            </a:r>
            <a:r>
              <a:rPr lang="en-US" sz="2200" dirty="0" smtClean="0"/>
              <a:t>/</a:t>
            </a:r>
            <a:r>
              <a:rPr lang="en-US" sz="2200" dirty="0" err="1" smtClean="0"/>
              <a:t>yr</a:t>
            </a:r>
            <a:r>
              <a:rPr lang="en-US" sz="2200" dirty="0" smtClean="0"/>
              <a:t>]</a:t>
            </a:r>
          </a:p>
          <a:p>
            <a:pPr marL="457200" indent="-457200">
              <a:buFont typeface="+mj-lt"/>
              <a:buAutoNum type="arabicPeriod" startAt="3"/>
            </a:pPr>
            <a:r>
              <a:rPr lang="en-US" sz="2200" dirty="0" smtClean="0"/>
              <a:t>Calculate </a:t>
            </a:r>
            <a:r>
              <a:rPr lang="en-US" sz="2200" dirty="0"/>
              <a:t>the indicator’s value </a:t>
            </a:r>
            <a:r>
              <a:rPr lang="en-US" sz="2200" dirty="0" smtClean="0"/>
              <a:t>as </a:t>
            </a:r>
            <a:r>
              <a:rPr lang="en-US" sz="2200" dirty="0"/>
              <a:t>the </a:t>
            </a:r>
            <a:r>
              <a:rPr lang="en-US" sz="2200" b="1" dirty="0"/>
              <a:t>percentage ratio </a:t>
            </a:r>
            <a:r>
              <a:rPr lang="en-US" sz="2200" dirty="0"/>
              <a:t>of the amount of </a:t>
            </a:r>
            <a:r>
              <a:rPr lang="en-US" sz="2200" b="1" dirty="0"/>
              <a:t>total electrical energy from RES </a:t>
            </a:r>
            <a:r>
              <a:rPr lang="en-US" sz="2200" b="1" dirty="0" smtClean="0">
                <a:solidFill>
                  <a:srgbClr val="1A965E"/>
                </a:solidFill>
              </a:rPr>
              <a:t>(step 3) </a:t>
            </a:r>
            <a:r>
              <a:rPr lang="en-US" sz="2200" dirty="0" smtClean="0"/>
              <a:t>to </a:t>
            </a:r>
            <a:r>
              <a:rPr lang="en-US" sz="2200" dirty="0"/>
              <a:t>the </a:t>
            </a:r>
            <a:r>
              <a:rPr lang="en-US" sz="2200" b="1" dirty="0"/>
              <a:t>total</a:t>
            </a:r>
            <a:r>
              <a:rPr lang="en-US" sz="2200" dirty="0"/>
              <a:t> </a:t>
            </a:r>
            <a:r>
              <a:rPr lang="en-US" sz="2200" b="1" dirty="0"/>
              <a:t>electrical energy </a:t>
            </a:r>
            <a:r>
              <a:rPr lang="en-US" sz="2200" b="1" dirty="0" smtClean="0"/>
              <a:t>consumption </a:t>
            </a:r>
            <a:r>
              <a:rPr lang="en-GB" sz="2200" dirty="0"/>
              <a:t>(RES &amp; </a:t>
            </a:r>
            <a:r>
              <a:rPr lang="en-GB" sz="2200" dirty="0" smtClean="0"/>
              <a:t>grid) </a:t>
            </a:r>
            <a:r>
              <a:rPr lang="en-US" sz="2200" b="1" dirty="0" smtClean="0">
                <a:solidFill>
                  <a:srgbClr val="1A965E"/>
                </a:solidFill>
              </a:rPr>
              <a:t>(step 4)</a:t>
            </a:r>
            <a:r>
              <a:rPr lang="en-US" sz="2200" dirty="0" smtClean="0"/>
              <a:t>, [%]</a:t>
            </a:r>
            <a:endParaRPr lang="en-US" sz="2200" dirty="0"/>
          </a:p>
          <a:p>
            <a:pPr marL="457200" lvl="0" indent="-457200">
              <a:buFont typeface="+mj-lt"/>
              <a:buAutoNum type="arabicPeriod" startAt="3"/>
            </a:pPr>
            <a:endParaRPr lang="en-US" sz="2200" dirty="0"/>
          </a:p>
          <a:p>
            <a:pPr marL="457200" lvl="0" indent="-457200">
              <a:buFont typeface="+mj-lt"/>
              <a:buAutoNum type="arabicPeriod" startAt="3"/>
            </a:pPr>
            <a:endParaRPr lang="en-US" sz="2200" dirty="0" smtClean="0"/>
          </a:p>
          <a:p>
            <a:pPr marL="457200" lvl="0" indent="-457200">
              <a:buFont typeface="+mj-lt"/>
              <a:buAutoNum type="arabicPeriod" startAt="3"/>
            </a:pPr>
            <a:endParaRPr lang="en-US" sz="2200" dirty="0"/>
          </a:p>
          <a:p>
            <a:pPr marL="457200" lvl="0" indent="-457200">
              <a:buFont typeface="+mj-lt"/>
              <a:buAutoNum type="arabicPeriod" startAt="3"/>
            </a:pP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16628701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16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REFERENCES and STANDARDS</a:t>
            </a:r>
            <a:endParaRPr lang="it-IT" dirty="0"/>
          </a:p>
        </p:txBody>
      </p:sp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1320800"/>
            <a:ext cx="8855825" cy="45193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61950">
              <a:spcBef>
                <a:spcPts val="0"/>
              </a:spcBef>
              <a:buNone/>
            </a:pPr>
            <a:r>
              <a:rPr lang="en-GB" sz="2200" b="1" dirty="0" smtClean="0"/>
              <a:t>RED </a:t>
            </a:r>
            <a:r>
              <a:rPr lang="en-GB" sz="2200" b="1" dirty="0"/>
              <a:t>2018. </a:t>
            </a:r>
            <a:r>
              <a:rPr lang="en-GB" sz="2200" dirty="0"/>
              <a:t>Directive (EU) 2018/2001 of the European Parliament and of the Council of 11 December 2018 on the promotion of the use of energy from renewable sources (recast). Brussels: European Commission</a:t>
            </a:r>
            <a:r>
              <a:rPr lang="en-US" sz="2200" dirty="0" smtClean="0"/>
              <a:t>. </a:t>
            </a:r>
            <a:r>
              <a:rPr lang="en-US" sz="2200" dirty="0"/>
              <a:t>http://data.europa.eu/eli/dir/2018/2001/oj </a:t>
            </a:r>
            <a:endParaRPr lang="en-US" sz="22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200" b="1" dirty="0" smtClean="0"/>
              <a:t>2013/114/EU</a:t>
            </a:r>
            <a:r>
              <a:rPr lang="en-US" sz="2200" dirty="0"/>
              <a:t>: Commission Decision of 1 March </a:t>
            </a:r>
            <a:r>
              <a:rPr lang="en-US" sz="2200" dirty="0" smtClean="0"/>
              <a:t>2013</a:t>
            </a:r>
          </a:p>
          <a:p>
            <a:pPr marL="395288" lvl="0" indent="-395288">
              <a:spcBef>
                <a:spcPts val="0"/>
              </a:spcBef>
              <a:buNone/>
            </a:pPr>
            <a:r>
              <a:rPr lang="en-US" sz="2200" b="1" dirty="0" smtClean="0"/>
              <a:t>EN 15603</a:t>
            </a:r>
            <a:r>
              <a:rPr lang="en-US" sz="2200" dirty="0" smtClean="0"/>
              <a:t>:2008 - Energy </a:t>
            </a:r>
            <a:r>
              <a:rPr lang="en-US" sz="2200" dirty="0"/>
              <a:t>performance of buildings. Overall energy use and definition of energy </a:t>
            </a:r>
            <a:r>
              <a:rPr lang="en-US" sz="2200" dirty="0" smtClean="0"/>
              <a:t>ratings. </a:t>
            </a:r>
            <a:r>
              <a:rPr lang="en-US" sz="2200" dirty="0"/>
              <a:t>Brussels: European Committee for Standardization</a:t>
            </a:r>
            <a:r>
              <a:rPr lang="en-US" sz="2200" dirty="0" smtClean="0"/>
              <a:t>.</a:t>
            </a:r>
          </a:p>
          <a:p>
            <a:pPr marL="395288" lvl="0" indent="-395288">
              <a:spcBef>
                <a:spcPts val="0"/>
              </a:spcBef>
              <a:buNone/>
            </a:pPr>
            <a:r>
              <a:rPr lang="en-US" sz="2200" b="1" dirty="0" smtClean="0"/>
              <a:t>EN 13790</a:t>
            </a:r>
            <a:r>
              <a:rPr lang="en-US" sz="2200" dirty="0" smtClean="0"/>
              <a:t>:2008 - Energy </a:t>
            </a:r>
            <a:r>
              <a:rPr lang="en-US" sz="2200" dirty="0"/>
              <a:t>performance of buildings. Calculation of energy use for space heating and </a:t>
            </a:r>
            <a:r>
              <a:rPr lang="en-US" sz="2200" dirty="0" smtClean="0"/>
              <a:t>cooling. Brussels: European Committee for Standardization.</a:t>
            </a:r>
          </a:p>
          <a:p>
            <a:pPr marL="395288" indent="-395288">
              <a:spcBef>
                <a:spcPts val="0"/>
              </a:spcBef>
              <a:buNone/>
            </a:pPr>
            <a:r>
              <a:rPr lang="en-US" sz="2200" b="1" dirty="0" smtClean="0"/>
              <a:t>Level(s</a:t>
            </a:r>
            <a:r>
              <a:rPr lang="en-US" sz="2200" b="1" dirty="0"/>
              <a:t>)</a:t>
            </a:r>
            <a:r>
              <a:rPr lang="en-US" sz="2200" dirty="0"/>
              <a:t> Part 1-2 – Beta version. Brussels: European Commission. https://</a:t>
            </a:r>
            <a:r>
              <a:rPr lang="en-US" sz="2200" dirty="0" smtClean="0"/>
              <a:t>environment.ec.europa.eu/topics/circular-economy/levels_en</a:t>
            </a:r>
          </a:p>
          <a:p>
            <a:pPr marL="395288" indent="-395288">
              <a:spcBef>
                <a:spcPts val="0"/>
              </a:spcBef>
              <a:buNone/>
            </a:pPr>
            <a:endParaRPr lang="it-IT" sz="2200" dirty="0"/>
          </a:p>
          <a:p>
            <a:pPr marL="395288" lvl="0" indent="-395288">
              <a:spcBef>
                <a:spcPts val="0"/>
              </a:spcBef>
              <a:buNone/>
            </a:pPr>
            <a:endParaRPr lang="it-IT" sz="2200" dirty="0"/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B.3.4 – SHARE OF RENEWABLE ENERGY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ON-SITE IN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TOTAL ELECTRICAL ENERGY CONSUMPTION FOR BUILDING OPERATIONS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18781048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17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REFERENCES and STANDARDS</a:t>
            </a:r>
            <a:endParaRPr lang="it-IT" dirty="0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B.3.4 – SHARE OF RENEWABLE ENERGY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ON-SITE IN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TOTAL ELECTRICAL ENERGY CONSUMPTION FOR BUILDING OPERATIONS</a:t>
            </a:r>
            <a:endParaRPr lang="it-IT" sz="2400" b="1" u="sng" dirty="0">
              <a:solidFill>
                <a:srgbClr val="1A965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52982" y="1431985"/>
            <a:ext cx="879101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https://</a:t>
            </a:r>
            <a:r>
              <a:rPr lang="en-US" sz="2000" dirty="0" smtClean="0"/>
              <a:t>ec.europa.eu/energy/en/topics/energy-strategy-and-energy-union/clean-energy-all-europeans</a:t>
            </a:r>
          </a:p>
          <a:p>
            <a:endParaRPr lang="en-US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876" y="1939816"/>
            <a:ext cx="4505324" cy="4163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5473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18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REFERENCES and STANDARDS</a:t>
            </a:r>
            <a:endParaRPr lang="it-IT" dirty="0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B.3.4 – SHARE OF RENEWABLE ENERGY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ON-SITE IN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TOTAL ELECTRICAL ENERGY CONSUMPTION FOR BUILDING OPERATIONS</a:t>
            </a:r>
            <a:endParaRPr lang="it-IT" sz="2400" b="1" u="sng" dirty="0">
              <a:solidFill>
                <a:srgbClr val="1A965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68224" y="1445563"/>
            <a:ext cx="8774410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Solar </a:t>
            </a:r>
            <a:r>
              <a:rPr lang="en-US" sz="2000" b="1" dirty="0"/>
              <a:t>Cooling </a:t>
            </a:r>
            <a:r>
              <a:rPr lang="en-US" sz="2000" b="1" dirty="0" smtClean="0"/>
              <a:t>Handbook</a:t>
            </a:r>
            <a:r>
              <a:rPr lang="el-GR" sz="2000" dirty="0" smtClean="0"/>
              <a:t>, </a:t>
            </a:r>
            <a:r>
              <a:rPr lang="en-US" sz="2000" dirty="0" smtClean="0"/>
              <a:t>A </a:t>
            </a:r>
            <a:r>
              <a:rPr lang="en-US" sz="2000" dirty="0" err="1" smtClean="0"/>
              <a:t>Gudie</a:t>
            </a:r>
            <a:r>
              <a:rPr lang="en-US" sz="2000" dirty="0" smtClean="0"/>
              <a:t> to Solar Assisted Cooling and Dehumidification Processes, Hans-Martin Henning</a:t>
            </a:r>
            <a:r>
              <a:rPr lang="el-GR" sz="2000" dirty="0" smtClean="0"/>
              <a:t>, </a:t>
            </a:r>
            <a:r>
              <a:rPr lang="en-US" sz="2000" dirty="0" smtClean="0"/>
              <a:t> Mario Motta, Daniel </a:t>
            </a:r>
            <a:r>
              <a:rPr lang="en-US" sz="2000" dirty="0" err="1" smtClean="0"/>
              <a:t>Mugnier</a:t>
            </a:r>
            <a:r>
              <a:rPr lang="en-US" sz="2000" dirty="0"/>
              <a:t> </a:t>
            </a:r>
            <a:r>
              <a:rPr lang="en-US" sz="2000" dirty="0" smtClean="0"/>
              <a:t>(Editors</a:t>
            </a:r>
            <a:r>
              <a:rPr lang="en-US" sz="2000" dirty="0"/>
              <a:t>), 368 p., ISBN </a:t>
            </a:r>
            <a:r>
              <a:rPr lang="en-US" sz="2000" dirty="0" smtClean="0"/>
              <a:t>978-3990434383, </a:t>
            </a:r>
            <a:r>
              <a:rPr lang="en-US" sz="2000" dirty="0" err="1" smtClean="0"/>
              <a:t>Ambra</a:t>
            </a:r>
            <a:r>
              <a:rPr lang="en-US" sz="2000" dirty="0" smtClean="0"/>
              <a:t> </a:t>
            </a:r>
            <a:r>
              <a:rPr lang="en-US" sz="2000" dirty="0" err="1" smtClean="0"/>
              <a:t>Verlag</a:t>
            </a:r>
            <a:r>
              <a:rPr lang="en-US" sz="2000" dirty="0" smtClean="0"/>
              <a:t>, 2013</a:t>
            </a:r>
            <a:r>
              <a:rPr lang="en-US" sz="2000" dirty="0"/>
              <a:t>. </a:t>
            </a:r>
            <a:endParaRPr lang="en-US" sz="2000" dirty="0" smtClean="0"/>
          </a:p>
          <a:p>
            <a:endParaRPr lang="el-GR" dirty="0"/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kern="0" dirty="0">
                <a:solidFill>
                  <a:prstClr val="black"/>
                </a:solidFill>
              </a:rPr>
              <a:t>ASHRAE </a:t>
            </a:r>
            <a:r>
              <a:rPr lang="en-US" b="1" kern="0" dirty="0" err="1">
                <a:solidFill>
                  <a:prstClr val="black"/>
                </a:solidFill>
              </a:rPr>
              <a:t>GreenGuide</a:t>
            </a:r>
            <a:r>
              <a:rPr lang="en-US" b="1" kern="0" dirty="0">
                <a:solidFill>
                  <a:prstClr val="black"/>
                </a:solidFill>
              </a:rPr>
              <a:t> </a:t>
            </a:r>
            <a:r>
              <a:rPr lang="en-US" kern="0" dirty="0">
                <a:solidFill>
                  <a:prstClr val="black"/>
                </a:solidFill>
              </a:rPr>
              <a:t>(5th ed.), Design, Construction and Operation of Sustainable Buildings, T. Lawrence, A.K. </a:t>
            </a:r>
            <a:r>
              <a:rPr lang="en-US" kern="0" dirty="0" err="1">
                <a:solidFill>
                  <a:prstClr val="black"/>
                </a:solidFill>
              </a:rPr>
              <a:t>Darwich</a:t>
            </a:r>
            <a:r>
              <a:rPr lang="en-US" kern="0" dirty="0">
                <a:solidFill>
                  <a:prstClr val="black"/>
                </a:solidFill>
              </a:rPr>
              <a:t>, J.K. Means, D. </a:t>
            </a:r>
            <a:r>
              <a:rPr lang="en-US" kern="0" dirty="0" err="1">
                <a:solidFill>
                  <a:prstClr val="black"/>
                </a:solidFill>
              </a:rPr>
              <a:t>Macauley</a:t>
            </a:r>
            <a:r>
              <a:rPr lang="en-US" kern="0" dirty="0">
                <a:solidFill>
                  <a:prstClr val="black"/>
                </a:solidFill>
              </a:rPr>
              <a:t> (Editors), 504 p., Atlanta: ASHRAE, 2018. </a:t>
            </a:r>
            <a:r>
              <a:rPr lang="en-US" sz="1050" kern="0" dirty="0">
                <a:solidFill>
                  <a:prstClr val="black"/>
                </a:solidFill>
              </a:rPr>
              <a:t>https://www.ashrae.org/technical-resources/bookstore/ashrae-greenguide-the-design-construction-and-operation-of-sustainable-buildings</a:t>
            </a:r>
            <a:endParaRPr lang="el-GR" sz="1050" kern="0" dirty="0">
              <a:solidFill>
                <a:prstClr val="black"/>
              </a:solidFill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endParaRPr lang="el-GR" kern="0" dirty="0">
              <a:solidFill>
                <a:prstClr val="black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prstClr val="black"/>
                </a:solidFill>
                <a:ea typeface="SimSun"/>
                <a:cs typeface="Times New Roman"/>
              </a:rPr>
              <a:t>Handbook of Energy Efficiency in Buildings </a:t>
            </a:r>
            <a:r>
              <a:rPr lang="en-US" dirty="0">
                <a:solidFill>
                  <a:prstClr val="black"/>
                </a:solidFill>
                <a:ea typeface="SimSun"/>
                <a:cs typeface="Times New Roman"/>
              </a:rPr>
              <a:t>(1st ed.), Umberto </a:t>
            </a:r>
            <a:r>
              <a:rPr lang="en-US" dirty="0" err="1">
                <a:solidFill>
                  <a:prstClr val="black"/>
                </a:solidFill>
                <a:ea typeface="SimSun"/>
                <a:cs typeface="Times New Roman"/>
              </a:rPr>
              <a:t>Desideri</a:t>
            </a:r>
            <a:r>
              <a:rPr lang="en-US" dirty="0">
                <a:solidFill>
                  <a:prstClr val="black"/>
                </a:solidFill>
                <a:ea typeface="SimSun"/>
                <a:cs typeface="Times New Roman"/>
              </a:rPr>
              <a:t> and Francesco </a:t>
            </a:r>
            <a:r>
              <a:rPr lang="en-US" dirty="0" err="1">
                <a:solidFill>
                  <a:prstClr val="black"/>
                </a:solidFill>
                <a:ea typeface="SimSun"/>
                <a:cs typeface="Times New Roman"/>
              </a:rPr>
              <a:t>Asdrubali</a:t>
            </a:r>
            <a:r>
              <a:rPr lang="en-US" dirty="0">
                <a:solidFill>
                  <a:prstClr val="black"/>
                </a:solidFill>
                <a:ea typeface="SimSun"/>
                <a:cs typeface="Times New Roman"/>
              </a:rPr>
              <a:t> (Editors), 8</a:t>
            </a:r>
            <a:r>
              <a:rPr lang="el-GR" dirty="0">
                <a:solidFill>
                  <a:prstClr val="black"/>
                </a:solidFill>
                <a:ea typeface="SimSun"/>
                <a:cs typeface="Times New Roman"/>
              </a:rPr>
              <a:t>3</a:t>
            </a:r>
            <a:r>
              <a:rPr lang="en-US" dirty="0">
                <a:solidFill>
                  <a:prstClr val="black"/>
                </a:solidFill>
                <a:ea typeface="SimSun"/>
                <a:cs typeface="Times New Roman"/>
              </a:rPr>
              <a:t>6 p., ISBN 978-0128128176, Butterworth-Heinemann, 2018. </a:t>
            </a:r>
            <a:r>
              <a:rPr lang="en-US" sz="1050" dirty="0">
                <a:solidFill>
                  <a:prstClr val="black"/>
                </a:solidFill>
                <a:ea typeface="SimSun"/>
                <a:cs typeface="Times New Roman"/>
              </a:rPr>
              <a:t>https://www.elsevier.com/books/handbook-of-energy-efficiency-in-buildings/desideri/978-0-12-812817-6</a:t>
            </a:r>
            <a:r>
              <a:rPr lang="el-GR" sz="1050" dirty="0">
                <a:solidFill>
                  <a:prstClr val="black"/>
                </a:solidFill>
                <a:ea typeface="SimSun"/>
                <a:cs typeface="Times New Roman"/>
              </a:rPr>
              <a:t> </a:t>
            </a:r>
            <a:r>
              <a:rPr lang="en-US" sz="1050" dirty="0">
                <a:solidFill>
                  <a:prstClr val="black"/>
                </a:solidFill>
                <a:ea typeface="SimSun"/>
                <a:cs typeface="Times New Roman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5887605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19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it-IT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EXAMPLE</a:t>
            </a:r>
            <a:endParaRPr lang="it-IT" sz="2400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B.3.4 – SHARE OF RENEWABLE ENERGY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ON-SITE IN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TOTAL ELECTRICAL ENERGY CONSUMPTION FOR BUILDING OPERATIONS</a:t>
            </a:r>
            <a:endParaRPr lang="it-IT" sz="2400" b="1" u="sng" dirty="0">
              <a:solidFill>
                <a:srgbClr val="1A96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878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 smtClean="0"/>
              <a:t>B.</a:t>
            </a:r>
            <a:r>
              <a:rPr lang="el-GR" sz="2600" dirty="0" smtClean="0"/>
              <a:t>3</a:t>
            </a:r>
            <a:r>
              <a:rPr lang="en-US" sz="2600" dirty="0" smtClean="0"/>
              <a:t>.4 </a:t>
            </a:r>
            <a:r>
              <a:rPr lang="en-US" sz="2600" dirty="0"/>
              <a:t>– SHARE OF RENEWABLE ENERGY </a:t>
            </a:r>
            <a:r>
              <a:rPr lang="en-US" sz="2600" dirty="0" smtClean="0"/>
              <a:t>ON-SITE IN </a:t>
            </a:r>
            <a:r>
              <a:rPr lang="en-US" sz="2600" dirty="0"/>
              <a:t>TOTAL </a:t>
            </a:r>
            <a:r>
              <a:rPr lang="en-US" sz="2600" dirty="0" smtClean="0"/>
              <a:t>ELECTRICAL ENERGY CONSUMPTION </a:t>
            </a:r>
            <a:r>
              <a:rPr lang="en-US" sz="2600" dirty="0"/>
              <a:t>FOR </a:t>
            </a:r>
            <a:r>
              <a:rPr lang="en-US" sz="2600" dirty="0" smtClean="0"/>
              <a:t>BUILDING OPERATIONS</a:t>
            </a:r>
            <a:endParaRPr lang="it-IT" sz="2600" b="1" dirty="0">
              <a:solidFill>
                <a:srgbClr val="00B050"/>
              </a:solidFill>
            </a:endParaRPr>
          </a:p>
        </p:txBody>
      </p:sp>
      <p:sp>
        <p:nvSpPr>
          <p:cNvPr id="77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5375" y="6564580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7"/>
          <p:cNvSpPr txBox="1"/>
          <p:nvPr/>
        </p:nvSpPr>
        <p:spPr>
          <a:xfrm>
            <a:off x="5418340" y="5860628"/>
            <a:ext cx="3357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i="1" dirty="0" smtClean="0"/>
              <a:t>See also </a:t>
            </a:r>
            <a:r>
              <a:rPr lang="el-GR" i="1" dirty="0" smtClean="0"/>
              <a:t>Β.1.</a:t>
            </a:r>
            <a:r>
              <a:rPr lang="en-US" i="1" dirty="0" smtClean="0"/>
              <a:t>5</a:t>
            </a:r>
            <a:r>
              <a:rPr lang="el-GR" i="1" dirty="0" smtClean="0"/>
              <a:t> </a:t>
            </a:r>
            <a:r>
              <a:rPr lang="en-US" i="1" dirty="0" smtClean="0"/>
              <a:t>of Building Scale</a:t>
            </a:r>
            <a:endParaRPr lang="en-GB" i="1" dirty="0"/>
          </a:p>
        </p:txBody>
      </p:sp>
      <p:graphicFrame>
        <p:nvGraphicFramePr>
          <p:cNvPr id="13" name="Tabella 8">
            <a:extLst>
              <a:ext uri="{FF2B5EF4-FFF2-40B4-BE49-F238E27FC236}">
                <a16:creationId xmlns:a16="http://schemas.microsoft.com/office/drawing/2014/main" id="{23FE81EE-0185-4235-8C9C-35FFD5C7D4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8283290"/>
              </p:ext>
            </p:extLst>
          </p:nvPr>
        </p:nvGraphicFramePr>
        <p:xfrm>
          <a:off x="513775" y="1776377"/>
          <a:ext cx="8128000" cy="18389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52277">
                  <a:extLst>
                    <a:ext uri="{9D8B030D-6E8A-4147-A177-3AD203B41FA5}">
                      <a16:colId xmlns:a16="http://schemas.microsoft.com/office/drawing/2014/main" val="2485450507"/>
                    </a:ext>
                  </a:extLst>
                </a:gridCol>
                <a:gridCol w="4075723">
                  <a:extLst>
                    <a:ext uri="{9D8B030D-6E8A-4147-A177-3AD203B41FA5}">
                      <a16:colId xmlns:a16="http://schemas.microsoft.com/office/drawing/2014/main" val="4179020819"/>
                    </a:ext>
                  </a:extLst>
                </a:gridCol>
              </a:tblGrid>
              <a:tr h="555117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2400" dirty="0" smtClean="0">
                          <a:effectLst/>
                        </a:rPr>
                        <a:t>B</a:t>
                      </a:r>
                      <a:r>
                        <a:rPr lang="en-GB" sz="2400" dirty="0" smtClean="0">
                          <a:effectLst/>
                        </a:rPr>
                        <a:t>.</a:t>
                      </a:r>
                      <a:r>
                        <a:rPr lang="el-GR" sz="2400" dirty="0" smtClean="0">
                          <a:effectLst/>
                        </a:rPr>
                        <a:t>3</a:t>
                      </a:r>
                      <a:r>
                        <a:rPr lang="en-GB" sz="2400" dirty="0" smtClean="0">
                          <a:effectLst/>
                        </a:rPr>
                        <a:t>.4 </a:t>
                      </a:r>
                      <a:r>
                        <a:rPr lang="en-GB" sz="2400" dirty="0">
                          <a:effectLst/>
                        </a:rPr>
                        <a:t>- SHARE OF RENEWABLE ENERGY </a:t>
                      </a:r>
                      <a:r>
                        <a:rPr lang="en-GB" sz="2400" dirty="0" smtClean="0">
                          <a:effectLst/>
                        </a:rPr>
                        <a:t>ON-SITE IN </a:t>
                      </a:r>
                      <a:r>
                        <a:rPr lang="en-GB" sz="2400" dirty="0">
                          <a:effectLst/>
                        </a:rPr>
                        <a:t>TOTAL </a:t>
                      </a:r>
                      <a:r>
                        <a:rPr lang="en-GB" sz="2400" dirty="0" smtClean="0">
                          <a:effectLst/>
                        </a:rPr>
                        <a:t>ELECTRICAL ENERGY CONSUMPTION </a:t>
                      </a:r>
                      <a:r>
                        <a:rPr lang="en-GB" sz="2400" dirty="0">
                          <a:effectLst/>
                        </a:rPr>
                        <a:t>FOR BUILDINGS OPERATION </a:t>
                      </a:r>
                      <a:endParaRPr lang="it-IT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72058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ISSUE</a:t>
                      </a:r>
                      <a:endParaRPr lang="it-IT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CATEGORY</a:t>
                      </a:r>
                      <a:endParaRPr lang="it-IT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928521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2000" dirty="0" smtClean="0">
                          <a:effectLst/>
                        </a:rPr>
                        <a:t>B</a:t>
                      </a:r>
                      <a:r>
                        <a:rPr lang="it-IT" sz="2000" dirty="0" smtClean="0">
                          <a:effectLst/>
                        </a:rPr>
                        <a:t>. </a:t>
                      </a:r>
                      <a:r>
                        <a:rPr lang="it-IT" sz="2000" dirty="0">
                          <a:effectLst/>
                        </a:rPr>
                        <a:t>Energy</a:t>
                      </a:r>
                      <a:endParaRPr lang="it-IT" sz="20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kern="1200" dirty="0" smtClean="0">
                          <a:effectLst/>
                        </a:rPr>
                        <a:t>B</a:t>
                      </a:r>
                      <a:r>
                        <a:rPr lang="it-IT" sz="2000" kern="1200" dirty="0" smtClean="0">
                          <a:effectLst/>
                        </a:rPr>
                        <a:t>.</a:t>
                      </a:r>
                      <a:r>
                        <a:rPr lang="el-GR" sz="2000" kern="1200" dirty="0" smtClean="0">
                          <a:effectLst/>
                        </a:rPr>
                        <a:t>3</a:t>
                      </a:r>
                      <a:r>
                        <a:rPr lang="it-IT" sz="2000" kern="1200" dirty="0" smtClean="0">
                          <a:effectLst/>
                        </a:rPr>
                        <a:t> </a:t>
                      </a:r>
                      <a:r>
                        <a:rPr lang="en-US" sz="2000" kern="1200" dirty="0">
                          <a:effectLst/>
                        </a:rPr>
                        <a:t>Renewable </a:t>
                      </a:r>
                      <a:r>
                        <a:rPr lang="en-US" sz="2000" kern="1200" dirty="0" smtClean="0">
                          <a:effectLst/>
                        </a:rPr>
                        <a:t>energy</a:t>
                      </a:r>
                      <a:endParaRPr lang="it-IT" sz="2000" i="1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88392747"/>
                  </a:ext>
                </a:extLst>
              </a:tr>
            </a:tbl>
          </a:graphicData>
        </a:graphic>
      </p:graphicFrame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599" y="4020619"/>
            <a:ext cx="4133850" cy="167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3469" t="12738" r="1502" b="8966"/>
          <a:stretch/>
        </p:blipFill>
        <p:spPr>
          <a:xfrm>
            <a:off x="2125572" y="4879318"/>
            <a:ext cx="791090" cy="738983"/>
          </a:xfrm>
          <a:prstGeom prst="rect">
            <a:avLst/>
          </a:prstGeom>
        </p:spPr>
      </p:pic>
      <p:sp>
        <p:nvSpPr>
          <p:cNvPr id="37" name="Rounded Rectangle 36"/>
          <p:cNvSpPr/>
          <p:nvPr/>
        </p:nvSpPr>
        <p:spPr>
          <a:xfrm>
            <a:off x="3121585" y="3991037"/>
            <a:ext cx="1625246" cy="1704856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3469" t="12738" r="1502" b="8966"/>
          <a:stretch/>
        </p:blipFill>
        <p:spPr>
          <a:xfrm>
            <a:off x="2418628" y="5064062"/>
            <a:ext cx="868477" cy="811273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4746831" y="3706415"/>
            <a:ext cx="4442496" cy="2168920"/>
            <a:chOff x="4814047" y="3582947"/>
            <a:chExt cx="4442496" cy="2168920"/>
          </a:xfrm>
        </p:grpSpPr>
        <p:sp>
          <p:nvSpPr>
            <p:cNvPr id="22" name="Text Box 2"/>
            <p:cNvSpPr txBox="1">
              <a:spLocks noChangeArrowheads="1"/>
            </p:cNvSpPr>
            <p:nvPr/>
          </p:nvSpPr>
          <p:spPr bwMode="auto">
            <a:xfrm>
              <a:off x="6778968" y="3582947"/>
              <a:ext cx="2377157" cy="923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r" eaLnBrk="1" hangingPunct="1"/>
              <a:r>
                <a:rPr lang="en-US" sz="1800" b="1" dirty="0">
                  <a:solidFill>
                    <a:srgbClr val="000066"/>
                  </a:solidFill>
                  <a:latin typeface="+mn-lt"/>
                </a:rPr>
                <a:t>RED: Renewable Energy Directive 2018/2001</a:t>
              </a:r>
            </a:p>
          </p:txBody>
        </p:sp>
        <p:pic>
          <p:nvPicPr>
            <p:cNvPr id="23" name="Picture 10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6143" y="3991037"/>
              <a:ext cx="411480" cy="27432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7402" y="4465879"/>
              <a:ext cx="331427" cy="3500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2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13773" y="4477943"/>
              <a:ext cx="780257" cy="3746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6" name="Picture 3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05546" y="3904039"/>
              <a:ext cx="917031" cy="912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7" name="Rectangle 26"/>
            <p:cNvSpPr/>
            <p:nvPr/>
          </p:nvSpPr>
          <p:spPr>
            <a:xfrm>
              <a:off x="4814047" y="4972522"/>
              <a:ext cx="4442496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sz="1400" b="1" kern="0" dirty="0">
                  <a:ln w="900" cmpd="sng">
                    <a:solidFill>
                      <a:srgbClr val="4F81BD">
                        <a:satMod val="190000"/>
                        <a:alpha val="55000"/>
                      </a:srgbClr>
                    </a:solidFill>
                    <a:prstDash val="solid"/>
                  </a:ln>
                  <a:solidFill>
                    <a:srgbClr val="4F81BD">
                      <a:satMod val="200000"/>
                      <a:tint val="3000"/>
                    </a:srgbClr>
                  </a:solidFill>
                  <a:effectLst>
                    <a:innerShdw blurRad="101600" dist="76200" dir="5400000">
                      <a:srgbClr val="4F81BD">
                        <a:satMod val="190000"/>
                        <a:tint val="100000"/>
                        <a:alpha val="74000"/>
                      </a:srgbClr>
                    </a:innerShdw>
                  </a:effectLst>
                </a:rPr>
                <a:t>N</a:t>
              </a:r>
              <a:r>
                <a:rPr lang="en-US" sz="1400" b="1" kern="0" dirty="0" smtClean="0">
                  <a:ln w="900" cmpd="sng">
                    <a:solidFill>
                      <a:srgbClr val="4F81BD">
                        <a:satMod val="190000"/>
                        <a:alpha val="55000"/>
                      </a:srgbClr>
                    </a:solidFill>
                    <a:prstDash val="solid"/>
                  </a:ln>
                  <a:solidFill>
                    <a:srgbClr val="4F81BD">
                      <a:satMod val="200000"/>
                      <a:tint val="3000"/>
                    </a:srgbClr>
                  </a:solidFill>
                  <a:effectLst>
                    <a:innerShdw blurRad="101600" dist="76200" dir="5400000">
                      <a:srgbClr val="4F81BD">
                        <a:satMod val="190000"/>
                        <a:tint val="100000"/>
                        <a:alpha val="74000"/>
                      </a:srgbClr>
                    </a:innerShdw>
                  </a:effectLst>
                </a:rPr>
                <a:t>ew package of 8 </a:t>
              </a:r>
              <a:r>
                <a:rPr lang="en-US" sz="1400" b="1" kern="0" dirty="0">
                  <a:ln w="900" cmpd="sng">
                    <a:solidFill>
                      <a:srgbClr val="4F81BD">
                        <a:satMod val="190000"/>
                        <a:alpha val="55000"/>
                      </a:srgbClr>
                    </a:solidFill>
                    <a:prstDash val="solid"/>
                  </a:ln>
                  <a:solidFill>
                    <a:srgbClr val="4F81BD">
                      <a:satMod val="200000"/>
                      <a:tint val="3000"/>
                    </a:srgbClr>
                  </a:solidFill>
                  <a:effectLst>
                    <a:innerShdw blurRad="101600" dist="76200" dir="5400000">
                      <a:srgbClr val="4F81BD">
                        <a:satMod val="190000"/>
                        <a:tint val="100000"/>
                        <a:alpha val="74000"/>
                      </a:srgbClr>
                    </a:innerShdw>
                  </a:effectLst>
                </a:rPr>
                <a:t>different legislative </a:t>
              </a:r>
              <a:r>
                <a:rPr lang="en-US" sz="1400" b="1" kern="0" dirty="0" smtClean="0">
                  <a:ln w="900" cmpd="sng">
                    <a:solidFill>
                      <a:srgbClr val="4F81BD">
                        <a:satMod val="190000"/>
                        <a:alpha val="55000"/>
                      </a:srgbClr>
                    </a:solidFill>
                    <a:prstDash val="solid"/>
                  </a:ln>
                  <a:solidFill>
                    <a:srgbClr val="4F81BD">
                      <a:satMod val="200000"/>
                      <a:tint val="3000"/>
                    </a:srgbClr>
                  </a:solidFill>
                  <a:effectLst>
                    <a:innerShdw blurRad="101600" dist="76200" dir="5400000">
                      <a:srgbClr val="4F81BD">
                        <a:satMod val="190000"/>
                        <a:tint val="100000"/>
                        <a:alpha val="74000"/>
                      </a:srgbClr>
                    </a:innerShdw>
                  </a:effectLst>
                </a:rPr>
                <a:t>proposals  for</a:t>
              </a:r>
              <a:endParaRPr kumimoji="0" lang="el-GR" sz="1400" b="1" i="0" u="none" strike="noStrike" kern="0" cap="none" spc="0" normalizeH="0" baseline="0" noProof="0" dirty="0" smtClean="0">
                <a:ln w="900" cmpd="sng">
                  <a:solidFill>
                    <a:srgbClr val="4F81BD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4F81BD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uLnTx/>
                <a:uFillTx/>
              </a:endParaRPr>
            </a:p>
            <a:p>
              <a:pPr lvl="0" algn="ctr">
                <a:defRPr/>
              </a:pPr>
              <a:r>
                <a:rPr kumimoji="0" lang="el-GR" sz="1600" b="1" i="0" u="none" strike="noStrike" kern="0" cap="none" spc="0" normalizeH="0" baseline="0" noProof="0" dirty="0" smtClean="0">
                  <a:ln w="900" cmpd="sng">
                    <a:solidFill>
                      <a:srgbClr val="4F81BD">
                        <a:satMod val="190000"/>
                        <a:alpha val="55000"/>
                      </a:srgbClr>
                    </a:solidFill>
                    <a:prstDash val="solid"/>
                  </a:ln>
                  <a:solidFill>
                    <a:srgbClr val="006600"/>
                  </a:solidFill>
                  <a:effectLst>
                    <a:innerShdw blurRad="101600" dist="76200" dir="5400000">
                      <a:srgbClr val="4F81BD">
                        <a:satMod val="190000"/>
                        <a:tint val="100000"/>
                        <a:alpha val="74000"/>
                      </a:srgbClr>
                    </a:innerShdw>
                  </a:effectLst>
                  <a:uLnTx/>
                  <a:uFillTx/>
                  <a:latin typeface="Arimo"/>
                </a:rPr>
                <a:t>«</a:t>
              </a:r>
              <a:r>
                <a:rPr lang="en-US" sz="1600" b="1" i="1" kern="0" dirty="0">
                  <a:ln w="900" cmpd="sng">
                    <a:solidFill>
                      <a:srgbClr val="4F81BD">
                        <a:satMod val="190000"/>
                        <a:alpha val="55000"/>
                      </a:srgbClr>
                    </a:solidFill>
                    <a:prstDash val="solid"/>
                  </a:ln>
                  <a:solidFill>
                    <a:srgbClr val="006600"/>
                  </a:solidFill>
                  <a:effectLst>
                    <a:innerShdw blurRad="101600" dist="76200" dir="5400000">
                      <a:srgbClr val="4F81BD">
                        <a:satMod val="190000"/>
                        <a:tint val="100000"/>
                        <a:alpha val="74000"/>
                      </a:srgbClr>
                    </a:innerShdw>
                  </a:effectLst>
                  <a:latin typeface="Arimo"/>
                </a:rPr>
                <a:t>Clean Energy for All Europeans package</a:t>
              </a:r>
              <a:r>
                <a:rPr kumimoji="0" lang="el-GR" sz="1600" b="1" i="0" u="none" strike="noStrike" kern="0" cap="none" spc="0" normalizeH="0" baseline="0" noProof="0" dirty="0" smtClean="0">
                  <a:ln w="900" cmpd="sng">
                    <a:solidFill>
                      <a:srgbClr val="4F81BD">
                        <a:satMod val="190000"/>
                        <a:alpha val="55000"/>
                      </a:srgbClr>
                    </a:solidFill>
                    <a:prstDash val="solid"/>
                  </a:ln>
                  <a:solidFill>
                    <a:srgbClr val="006600"/>
                  </a:solidFill>
                  <a:effectLst>
                    <a:innerShdw blurRad="101600" dist="76200" dir="5400000">
                      <a:srgbClr val="4F81BD">
                        <a:satMod val="190000"/>
                        <a:tint val="100000"/>
                        <a:alpha val="74000"/>
                      </a:srgbClr>
                    </a:innerShdw>
                  </a:effectLst>
                  <a:uLnTx/>
                  <a:uFillTx/>
                  <a:latin typeface="Arimo"/>
                </a:rPr>
                <a:t>»</a:t>
              </a:r>
              <a:endParaRPr kumimoji="0" lang="en-US" sz="1600" b="1" i="0" u="none" strike="noStrike" kern="0" cap="none" spc="0" normalizeH="0" baseline="0" noProof="0" dirty="0" smtClean="0">
                <a:ln w="900" cmpd="sng">
                  <a:solidFill>
                    <a:srgbClr val="4F81BD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006600"/>
                </a:solidFill>
                <a:effectLst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uLnTx/>
                <a:uFillTx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4968270" y="5536423"/>
              <a:ext cx="4192173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lang="en-US" sz="800" b="1" dirty="0">
                  <a:solidFill>
                    <a:srgbClr val="006600"/>
                  </a:solidFill>
                  <a:latin typeface="Arial Narrow" panose="020B0606020202030204" pitchFamily="34" charset="0"/>
                </a:rPr>
                <a:t>https://ec.europa.eu/energy/en/topics/energy-strategy-and-energy-union/clean-energy-all-europeans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376382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20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58293"/>
            <a:ext cx="8234039" cy="2273794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2200" dirty="0" smtClean="0">
                <a:cs typeface="Calibri" panose="020F0502020204030204" pitchFamily="34" charset="0"/>
              </a:rPr>
              <a:t>In an existing neighborhood, there </a:t>
            </a:r>
            <a:r>
              <a:rPr lang="en-US" sz="2200" dirty="0">
                <a:cs typeface="Calibri" panose="020F0502020204030204" pitchFamily="34" charset="0"/>
              </a:rPr>
              <a:t>are </a:t>
            </a:r>
            <a:r>
              <a:rPr lang="en-US" sz="2200" dirty="0" smtClean="0">
                <a:cs typeface="Calibri" panose="020F0502020204030204" pitchFamily="34" charset="0"/>
              </a:rPr>
              <a:t>20 single houses, one sports hall </a:t>
            </a:r>
            <a:r>
              <a:rPr lang="en-US" sz="2200" dirty="0">
                <a:cs typeface="Calibri" panose="020F0502020204030204" pitchFamily="34" charset="0"/>
              </a:rPr>
              <a:t>and </a:t>
            </a:r>
            <a:r>
              <a:rPr lang="en-US" sz="2200" dirty="0" smtClean="0">
                <a:cs typeface="Calibri" panose="020F0502020204030204" pitchFamily="34" charset="0"/>
              </a:rPr>
              <a:t>one junior school. All buildings are connected to the </a:t>
            </a:r>
            <a:r>
              <a:rPr lang="en-US" sz="2200" dirty="0">
                <a:cs typeface="Calibri" panose="020F0502020204030204" pitchFamily="34" charset="0"/>
              </a:rPr>
              <a:t>main electricity </a:t>
            </a:r>
            <a:r>
              <a:rPr lang="en-US" sz="2200" dirty="0" smtClean="0">
                <a:cs typeface="Calibri" panose="020F0502020204030204" pitchFamily="34" charset="0"/>
              </a:rPr>
              <a:t>grid. The sports hall has PV panels integrated on its envelope to cover partially cooling and lighting demands.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b="1" i="1" dirty="0" smtClean="0">
                <a:cs typeface="Calibri" panose="020F0502020204030204" pitchFamily="34" charset="0"/>
              </a:rPr>
              <a:t>Available data</a:t>
            </a:r>
            <a:r>
              <a:rPr lang="en-US" sz="2000" i="1" dirty="0">
                <a:cs typeface="Calibri" panose="020F0502020204030204" pitchFamily="34" charset="0"/>
              </a:rPr>
              <a:t>: </a:t>
            </a:r>
            <a:r>
              <a:rPr lang="en-US" sz="2000" dirty="0">
                <a:cs typeface="Calibri" panose="020F0502020204030204" pitchFamily="34" charset="0"/>
              </a:rPr>
              <a:t>The </a:t>
            </a:r>
            <a:r>
              <a:rPr lang="en-US" sz="2000" dirty="0" smtClean="0">
                <a:cs typeface="Calibri" panose="020F0502020204030204" pitchFamily="34" charset="0"/>
              </a:rPr>
              <a:t>total </a:t>
            </a:r>
            <a:r>
              <a:rPr lang="en-US" sz="2000" b="1" dirty="0" smtClean="0"/>
              <a:t>renewable </a:t>
            </a:r>
            <a:r>
              <a:rPr lang="en-US" sz="2000" b="1" dirty="0"/>
              <a:t>energy on-site </a:t>
            </a:r>
            <a:r>
              <a:rPr lang="en-US" sz="2000" dirty="0" smtClean="0">
                <a:cs typeface="Calibri" panose="020F0502020204030204" pitchFamily="34" charset="0"/>
              </a:rPr>
              <a:t>and the </a:t>
            </a:r>
            <a:r>
              <a:rPr lang="en-US" sz="2000" b="1" dirty="0" smtClean="0">
                <a:cs typeface="Calibri" panose="020F0502020204030204" pitchFamily="34" charset="0"/>
              </a:rPr>
              <a:t>total electrical energy consumption</a:t>
            </a:r>
            <a:r>
              <a:rPr lang="en-US" sz="2000" dirty="0" smtClean="0">
                <a:cs typeface="Calibri" panose="020F0502020204030204" pitchFamily="34" charset="0"/>
              </a:rPr>
              <a:t> </a:t>
            </a:r>
            <a:r>
              <a:rPr lang="en-US" sz="2000" dirty="0">
                <a:cs typeface="Calibri" panose="020F0502020204030204" pitchFamily="34" charset="0"/>
              </a:rPr>
              <a:t>of all buildings in the </a:t>
            </a:r>
            <a:r>
              <a:rPr lang="en-US" sz="2000" dirty="0" smtClean="0">
                <a:cs typeface="Calibri" panose="020F0502020204030204" pitchFamily="34" charset="0"/>
              </a:rPr>
              <a:t>neighborhood    </a:t>
            </a:r>
            <a:endParaRPr lang="en-US" sz="2000" dirty="0">
              <a:cs typeface="Calibri" panose="020F0502020204030204" pitchFamily="34" charset="0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B.3.4 – SHARE OF RENEWABLE ENERGY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ON-SITE IN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TOTAL ELECTRICAL ENERGY CONSUMPTION FOR BUILDING OPERATIONS</a:t>
            </a:r>
            <a:endParaRPr lang="it-IT" sz="2400" b="1" u="sng" dirty="0">
              <a:solidFill>
                <a:srgbClr val="1A965E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40512" y="3803527"/>
            <a:ext cx="8514080" cy="1145373"/>
            <a:chOff x="340512" y="3584452"/>
            <a:chExt cx="8514080" cy="1145373"/>
          </a:xfrm>
        </p:grpSpPr>
        <p:sp>
          <p:nvSpPr>
            <p:cNvPr id="10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584452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/>
                <a:t>	Calculate the percentage ratio of </a:t>
              </a:r>
              <a:r>
                <a:rPr lang="en-US" sz="2000" b="1" dirty="0" smtClean="0"/>
                <a:t>renewable </a:t>
              </a:r>
              <a:r>
                <a:rPr lang="en-US" sz="2000" b="1" dirty="0"/>
                <a:t>energy </a:t>
              </a:r>
              <a:r>
                <a:rPr lang="en-US" sz="2000" b="1" dirty="0" smtClean="0"/>
                <a:t>on-site in total</a:t>
              </a:r>
            </a:p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/>
                <a:t> </a:t>
              </a:r>
              <a:r>
                <a:rPr lang="en-US" sz="2000" b="1" dirty="0" smtClean="0"/>
                <a:t>               electrical energy consumption for </a:t>
              </a:r>
              <a:r>
                <a:rPr lang="en-US" sz="2000" b="1" dirty="0"/>
                <a:t>buildings </a:t>
              </a:r>
              <a:r>
                <a:rPr lang="en-US" sz="2000" b="1" dirty="0" smtClean="0"/>
                <a:t>operation</a:t>
              </a:r>
              <a:r>
                <a:rPr lang="en-US" sz="2000" dirty="0" smtClean="0"/>
                <a:t>.</a:t>
              </a:r>
              <a:endParaRPr lang="en-US" sz="2000" b="1" dirty="0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856850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024442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21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97729" y="4837805"/>
            <a:ext cx="801854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  <a:spcAft>
                <a:spcPts val="1200"/>
              </a:spcAft>
            </a:pPr>
            <a:r>
              <a:rPr lang="en-US" dirty="0" smtClean="0">
                <a:solidFill>
                  <a:prstClr val="black"/>
                </a:solidFill>
                <a:cs typeface="Calibri" panose="020F0502020204030204" pitchFamily="34" charset="0"/>
              </a:rPr>
              <a:t>For single houses the </a:t>
            </a:r>
            <a:r>
              <a:rPr lang="en-US" dirty="0">
                <a:solidFill>
                  <a:prstClr val="black"/>
                </a:solidFill>
                <a:cs typeface="Calibri" panose="020F0502020204030204" pitchFamily="34" charset="0"/>
              </a:rPr>
              <a:t>annual </a:t>
            </a:r>
            <a:r>
              <a:rPr lang="en-US" dirty="0">
                <a:cs typeface="Calibri" panose="020F0502020204030204" pitchFamily="34" charset="0"/>
              </a:rPr>
              <a:t>electrical</a:t>
            </a:r>
            <a:r>
              <a:rPr lang="en-US" dirty="0" smtClean="0">
                <a:solidFill>
                  <a:prstClr val="black"/>
                </a:solidFill>
                <a:cs typeface="Calibri" panose="020F0502020204030204" pitchFamily="34" charset="0"/>
              </a:rPr>
              <a:t> </a:t>
            </a:r>
            <a:r>
              <a:rPr lang="en-US" dirty="0">
                <a:solidFill>
                  <a:prstClr val="black"/>
                </a:solidFill>
                <a:cs typeface="Calibri" panose="020F0502020204030204" pitchFamily="34" charset="0"/>
              </a:rPr>
              <a:t>energy </a:t>
            </a:r>
            <a:r>
              <a:rPr lang="en-US" dirty="0" smtClean="0">
                <a:solidFill>
                  <a:prstClr val="black"/>
                </a:solidFill>
                <a:cs typeface="Calibri" panose="020F0502020204030204" pitchFamily="34" charset="0"/>
              </a:rPr>
              <a:t>consumption and the </a:t>
            </a:r>
            <a:r>
              <a:rPr lang="en-US" dirty="0">
                <a:cs typeface="Calibri" panose="020F0502020204030204" pitchFamily="34" charset="0"/>
              </a:rPr>
              <a:t>electrical</a:t>
            </a:r>
            <a:r>
              <a:rPr lang="en-US" b="1" dirty="0">
                <a:cs typeface="Calibri" panose="020F0502020204030204" pitchFamily="34" charset="0"/>
              </a:rPr>
              <a:t> </a:t>
            </a:r>
            <a:r>
              <a:rPr lang="en-US" dirty="0" smtClean="0">
                <a:solidFill>
                  <a:prstClr val="black"/>
                </a:solidFill>
                <a:cs typeface="Calibri" panose="020F0502020204030204" pitchFamily="34" charset="0"/>
              </a:rPr>
              <a:t>energy from RES are given </a:t>
            </a:r>
            <a:r>
              <a:rPr lang="el-GR" dirty="0">
                <a:solidFill>
                  <a:prstClr val="black"/>
                </a:solidFill>
                <a:cs typeface="Calibri" panose="020F0502020204030204" pitchFamily="34" charset="0"/>
              </a:rPr>
              <a:t>as a total aggreggated value </a:t>
            </a:r>
            <a:r>
              <a:rPr lang="en-US" dirty="0" smtClean="0">
                <a:solidFill>
                  <a:prstClr val="black"/>
                </a:solidFill>
                <a:cs typeface="Calibri" panose="020F0502020204030204" pitchFamily="34" charset="0"/>
              </a:rPr>
              <a:t>for all the buildings within the category</a:t>
            </a:r>
            <a:endParaRPr lang="en-US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23" y="5007345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B.3.4 – SHARE OF RENEWABLE ENERGY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ON-SITE IN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TOTAL ELECTRICAL ENERGY CONSUMPTION FOR BUILDING OPERATIONS</a:t>
            </a:r>
            <a:endParaRPr lang="it-IT" sz="2400" b="1" u="sng" dirty="0">
              <a:solidFill>
                <a:srgbClr val="1A965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84053" y="820521"/>
            <a:ext cx="202510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>
                <a:cs typeface="Calibri" panose="020F0502020204030204" pitchFamily="34" charset="0"/>
              </a:rPr>
              <a:t>Available data</a:t>
            </a:r>
            <a:endParaRPr lang="el-GR" sz="2400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3703253"/>
              </p:ext>
            </p:extLst>
          </p:nvPr>
        </p:nvGraphicFramePr>
        <p:xfrm>
          <a:off x="184053" y="1574002"/>
          <a:ext cx="8532222" cy="286512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5027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85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925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483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cs typeface="Calibri" panose="020F0502020204030204" pitchFamily="34" charset="0"/>
                        </a:rPr>
                        <a:t>Calculated annual electrical energy consumption from grid </a:t>
                      </a:r>
                      <a:r>
                        <a:rPr lang="en-US" sz="1400" dirty="0" smtClean="0">
                          <a:cs typeface="Calibri" panose="020F0502020204030204" pitchFamily="34" charset="0"/>
                        </a:rPr>
                        <a:t> (</a:t>
                      </a:r>
                      <a:r>
                        <a:rPr kumimoji="0" lang="en-US" sz="1400" u="none" strike="noStrike" kern="1200" cap="none" spc="0" normalizeH="0" baseline="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kWh</a:t>
                      </a:r>
                      <a:r>
                        <a:rPr kumimoji="0" lang="en-US" sz="1400" u="none" strike="noStrike" kern="1200" cap="none" spc="0" normalizeH="0" baseline="-2500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e</a:t>
                      </a: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)</a:t>
                      </a:r>
                      <a:endParaRPr lang="en-US" sz="1400" baseline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cs typeface="Calibri" panose="020F0502020204030204" pitchFamily="34" charset="0"/>
                        </a:rPr>
                        <a:t>Calculated annual electrical energy consumption from RES</a:t>
                      </a:r>
                      <a:r>
                        <a:rPr lang="en-US" sz="1400" dirty="0" smtClean="0">
                          <a:cs typeface="Calibri" panose="020F0502020204030204" pitchFamily="34" charset="0"/>
                        </a:rPr>
                        <a:t> (</a:t>
                      </a:r>
                      <a:r>
                        <a:rPr kumimoji="0" lang="en-US" sz="1400" u="none" strike="noStrike" kern="1200" cap="none" spc="0" normalizeH="0" baseline="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kWh</a:t>
                      </a:r>
                      <a:r>
                        <a:rPr kumimoji="0" lang="en-US" sz="1400" u="none" strike="noStrike" kern="1200" cap="none" spc="0" normalizeH="0" baseline="-2500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th,RES</a:t>
                      </a: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)</a:t>
                      </a:r>
                      <a:endParaRPr lang="en-US" sz="1400" baseline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HVAC systems</a:t>
                      </a:r>
                      <a:r>
                        <a:rPr lang="el-GR" sz="1400" baseline="0" dirty="0" smtClean="0"/>
                        <a:t> </a:t>
                      </a:r>
                      <a:endParaRPr lang="en-US" sz="1400" baseline="0" dirty="0" smtClean="0"/>
                    </a:p>
                    <a:p>
                      <a:pPr algn="ctr"/>
                      <a:r>
                        <a:rPr lang="en-US" sz="1400" baseline="0" dirty="0" smtClean="0"/>
                        <a:t>(heating, cooling, </a:t>
                      </a:r>
                      <a:r>
                        <a:rPr lang="en-US" sz="1400" dirty="0" smtClean="0"/>
                        <a:t>domestic hot water)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Sports hall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45564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>
                          <a:solidFill>
                            <a:schemeClr val="tx1"/>
                          </a:solidFill>
                        </a:rPr>
                        <a:t>12605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Central natural gas boiler for heating.</a:t>
                      </a:r>
                      <a:r>
                        <a:rPr lang="en-US" sz="1200" baseline="0" dirty="0" smtClean="0"/>
                        <a:t> Central HP for </a:t>
                      </a:r>
                      <a:r>
                        <a:rPr lang="en-US" sz="1200" dirty="0" smtClean="0"/>
                        <a:t>cooling. Solar collectors for domestic hot water.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School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51347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Central biomass boiler for space heating. Local HP for space cooling</a:t>
                      </a:r>
                      <a:r>
                        <a:rPr kumimoji="0" lang="el-GR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</a:t>
                      </a: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Electric heaters for </a:t>
                      </a:r>
                      <a:r>
                        <a:rPr lang="en-US" sz="1200" dirty="0" smtClean="0"/>
                        <a:t>domestic hot water.</a:t>
                      </a:r>
                      <a:endParaRPr kumimoji="0" lang="en-US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Single houses (20)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128466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 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Central natural gas boiler for space heating and domestic hot water</a:t>
                      </a:r>
                      <a:r>
                        <a:rPr kumimoji="0" lang="el-GR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</a:t>
                      </a: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Local HP for space cooling</a:t>
                      </a:r>
                      <a:r>
                        <a:rPr kumimoji="0" lang="el-GR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</a:t>
                      </a: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Solar collectors for domestic hot water.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2" name="Rectangle 21"/>
          <p:cNvSpPr/>
          <p:nvPr/>
        </p:nvSpPr>
        <p:spPr>
          <a:xfrm>
            <a:off x="7643536" y="822861"/>
            <a:ext cx="1408399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Steps 1 -2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369210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22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B.3.4 – SHARE OF RENEWABLE ENERGY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ON-SITE IN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TOTAL ELECTRICAL ENERGY CONSUMPTION FOR BUILDING OPERATIONS</a:t>
            </a:r>
            <a:endParaRPr lang="it-IT" sz="2400" b="1" dirty="0">
              <a:solidFill>
                <a:srgbClr val="00B05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087419" y="900000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3</a:t>
            </a:r>
            <a:endParaRPr lang="el-GR" sz="2400" dirty="0"/>
          </a:p>
        </p:txBody>
      </p:sp>
      <p:sp>
        <p:nvSpPr>
          <p:cNvPr id="2" name="Rectangle 1"/>
          <p:cNvSpPr/>
          <p:nvPr/>
        </p:nvSpPr>
        <p:spPr>
          <a:xfrm>
            <a:off x="327621" y="1104014"/>
            <a:ext cx="783095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cs typeface="Calibri" panose="020F0502020204030204" pitchFamily="34" charset="0"/>
              </a:rPr>
              <a:t>Calculate total </a:t>
            </a:r>
            <a:r>
              <a:rPr lang="en-US" sz="2000" b="1" dirty="0" smtClean="0">
                <a:cs typeface="Calibri" panose="020F0502020204030204" pitchFamily="34" charset="0"/>
              </a:rPr>
              <a:t>electrical </a:t>
            </a:r>
            <a:r>
              <a:rPr lang="en-US" sz="2000" b="1" dirty="0">
                <a:cs typeface="Calibri" panose="020F0502020204030204" pitchFamily="34" charset="0"/>
              </a:rPr>
              <a:t>energy produced &amp; used on-site from renewable </a:t>
            </a:r>
            <a:r>
              <a:rPr lang="en-US" sz="2000" b="1" dirty="0" smtClean="0">
                <a:cs typeface="Calibri" panose="020F0502020204030204" pitchFamily="34" charset="0"/>
              </a:rPr>
              <a:t>sources </a:t>
            </a:r>
            <a:r>
              <a:rPr lang="en-US" sz="2000" dirty="0" smtClean="0">
                <a:cs typeface="Calibri" panose="020F0502020204030204" pitchFamily="34" charset="0"/>
              </a:rPr>
              <a:t>for all the buildings in the neighborhood </a:t>
            </a:r>
            <a:endParaRPr lang="en-US" sz="2000" dirty="0">
              <a:cs typeface="Calibri" panose="020F0502020204030204" pitchFamily="34" charset="0"/>
            </a:endParaRPr>
          </a:p>
          <a:p>
            <a:pPr marL="457200" lvl="0" indent="-457200">
              <a:buFont typeface="+mj-lt"/>
              <a:buAutoNum type="arabicPeriod" startAt="2"/>
            </a:pPr>
            <a:endParaRPr lang="en-US" sz="2000" dirty="0"/>
          </a:p>
          <a:p>
            <a:endParaRPr lang="en-US" sz="2000" b="1" dirty="0">
              <a:cs typeface="Calibri" panose="020F05020202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54157" y="1962521"/>
            <a:ext cx="33184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l-GR" sz="2000" dirty="0">
                <a:cs typeface="Calibri" panose="020F0502020204030204" pitchFamily="34" charset="0"/>
              </a:rPr>
              <a:t>(</a:t>
            </a:r>
            <a:r>
              <a:rPr lang="el-GR" sz="2000" dirty="0" smtClean="0">
                <a:cs typeface="Calibri" panose="020F0502020204030204" pitchFamily="34" charset="0"/>
              </a:rPr>
              <a:t>12605+0+0</a:t>
            </a:r>
            <a:r>
              <a:rPr lang="el-GR" sz="2000" dirty="0">
                <a:cs typeface="Calibri" panose="020F0502020204030204" pitchFamily="34" charset="0"/>
              </a:rPr>
              <a:t>) = </a:t>
            </a:r>
            <a:r>
              <a:rPr lang="el-GR" sz="2000" b="1" dirty="0" smtClean="0">
                <a:cs typeface="Calibri" panose="020F0502020204030204" pitchFamily="34" charset="0"/>
              </a:rPr>
              <a:t>12605</a:t>
            </a:r>
            <a:r>
              <a:rPr lang="el-GR" sz="2000" dirty="0" smtClean="0"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cs typeface="Calibri" panose="020F0502020204030204" pitchFamily="34" charset="0"/>
              </a:rPr>
              <a:t>kWh</a:t>
            </a:r>
            <a:r>
              <a:rPr lang="en-US" sz="2000" baseline="-25000" dirty="0" err="1" smtClean="0">
                <a:cs typeface="Calibri" panose="020F0502020204030204" pitchFamily="34" charset="0"/>
              </a:rPr>
              <a:t>e,RES</a:t>
            </a:r>
            <a:endParaRPr lang="el-GR" sz="2000" baseline="-25000" dirty="0">
              <a:cs typeface="Calibri" panose="020F050202020403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087419" y="2522993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4</a:t>
            </a:r>
            <a:endParaRPr lang="el-GR" sz="2400" dirty="0"/>
          </a:p>
        </p:txBody>
      </p:sp>
      <p:sp>
        <p:nvSpPr>
          <p:cNvPr id="30" name="Rectangle 29"/>
          <p:cNvSpPr/>
          <p:nvPr/>
        </p:nvSpPr>
        <p:spPr>
          <a:xfrm>
            <a:off x="347044" y="2721427"/>
            <a:ext cx="77403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cs typeface="Calibri" panose="020F0502020204030204" pitchFamily="34" charset="0"/>
              </a:rPr>
              <a:t>Calculate the </a:t>
            </a:r>
            <a:r>
              <a:rPr lang="en-US" sz="2000" b="1" dirty="0"/>
              <a:t>total annual </a:t>
            </a:r>
            <a:r>
              <a:rPr lang="en-US" sz="2000" b="1" dirty="0">
                <a:cs typeface="Calibri" panose="020F0502020204030204" pitchFamily="34" charset="0"/>
              </a:rPr>
              <a:t>electrical </a:t>
            </a:r>
            <a:r>
              <a:rPr lang="en-US" sz="2000" b="1" dirty="0" smtClean="0"/>
              <a:t>energy </a:t>
            </a:r>
            <a:r>
              <a:rPr lang="en-US" sz="2000" b="1" dirty="0"/>
              <a:t>consumption </a:t>
            </a:r>
            <a:r>
              <a:rPr lang="en-US" sz="2000" b="1" dirty="0" smtClean="0"/>
              <a:t>from the grid </a:t>
            </a:r>
            <a:r>
              <a:rPr lang="en-US" sz="2000" dirty="0" smtClean="0">
                <a:cs typeface="Calibri" panose="020F0502020204030204" pitchFamily="34" charset="0"/>
              </a:rPr>
              <a:t>for </a:t>
            </a:r>
            <a:r>
              <a:rPr lang="en-US" sz="2000" dirty="0">
                <a:cs typeface="Calibri" panose="020F0502020204030204" pitchFamily="34" charset="0"/>
              </a:rPr>
              <a:t>all the buildings in the neighborhood</a:t>
            </a:r>
          </a:p>
          <a:p>
            <a:pPr marL="457200" lvl="0" indent="-457200">
              <a:buFont typeface="+mj-lt"/>
              <a:buAutoNum type="arabicPeriod" startAt="2"/>
            </a:pPr>
            <a:endParaRPr lang="en-US" sz="2000" dirty="0"/>
          </a:p>
          <a:p>
            <a:endParaRPr lang="en-US" sz="2000" b="1" dirty="0"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54157" y="3470613"/>
            <a:ext cx="44446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Aft>
                <a:spcPts val="600"/>
              </a:spcAft>
            </a:pPr>
            <a:r>
              <a:rPr lang="el-GR" sz="2000" dirty="0">
                <a:cs typeface="Calibri" panose="020F0502020204030204" pitchFamily="34" charset="0"/>
              </a:rPr>
              <a:t>(</a:t>
            </a:r>
            <a:r>
              <a:rPr lang="el-GR" sz="2000" dirty="0" smtClean="0">
                <a:cs typeface="Calibri" panose="020F0502020204030204" pitchFamily="34" charset="0"/>
              </a:rPr>
              <a:t>45564+51347+128466</a:t>
            </a:r>
            <a:r>
              <a:rPr lang="el-GR" sz="2000" dirty="0">
                <a:cs typeface="Calibri" panose="020F0502020204030204" pitchFamily="34" charset="0"/>
              </a:rPr>
              <a:t>) = </a:t>
            </a:r>
            <a:r>
              <a:rPr lang="el-GR" sz="2000" b="1" dirty="0" smtClean="0">
                <a:cs typeface="Calibri" panose="020F0502020204030204" pitchFamily="34" charset="0"/>
              </a:rPr>
              <a:t>225377</a:t>
            </a:r>
            <a:r>
              <a:rPr lang="el-GR" sz="2000" dirty="0" smtClean="0"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cs typeface="Calibri" panose="020F0502020204030204" pitchFamily="34" charset="0"/>
              </a:rPr>
              <a:t>kWh</a:t>
            </a:r>
            <a:r>
              <a:rPr lang="en-US" sz="2000" baseline="-25000" dirty="0" err="1" smtClean="0">
                <a:cs typeface="Calibri" panose="020F0502020204030204" pitchFamily="34" charset="0"/>
              </a:rPr>
              <a:t>e</a:t>
            </a:r>
            <a:endParaRPr lang="el-GR" sz="2000" baseline="30000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066623" y="3978848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solidFill>
                  <a:schemeClr val="bg1"/>
                </a:solidFill>
                <a:cs typeface="Calibri" panose="020F0502020204030204" pitchFamily="34" charset="0"/>
              </a:rPr>
              <a:t>Step 5</a:t>
            </a:r>
            <a:endParaRPr lang="el-GR" sz="24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47044" y="4069629"/>
            <a:ext cx="79082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/>
              <a:t>Calculate the annual total electrical energy consumption </a:t>
            </a:r>
            <a:r>
              <a:rPr lang="en-US" sz="2000" b="1" dirty="0" smtClean="0"/>
              <a:t>(RES &amp; Grid)</a:t>
            </a:r>
            <a:endParaRPr lang="el-GR" sz="2000" dirty="0"/>
          </a:p>
        </p:txBody>
      </p:sp>
      <p:sp>
        <p:nvSpPr>
          <p:cNvPr id="16" name="Rectangle 15"/>
          <p:cNvSpPr/>
          <p:nvPr/>
        </p:nvSpPr>
        <p:spPr>
          <a:xfrm>
            <a:off x="1654157" y="4868296"/>
            <a:ext cx="36231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cs typeface="Calibri" panose="020F0502020204030204" pitchFamily="34" charset="0"/>
              </a:rPr>
              <a:t>(</a:t>
            </a:r>
            <a:r>
              <a:rPr lang="el-GR" sz="2000" dirty="0" smtClean="0">
                <a:cs typeface="Calibri" panose="020F0502020204030204" pitchFamily="34" charset="0"/>
              </a:rPr>
              <a:t>225377 </a:t>
            </a:r>
            <a:r>
              <a:rPr lang="el-GR" sz="2000" dirty="0">
                <a:cs typeface="Calibri" panose="020F0502020204030204" pitchFamily="34" charset="0"/>
              </a:rPr>
              <a:t>+ </a:t>
            </a:r>
            <a:r>
              <a:rPr lang="el-GR" sz="2000" dirty="0" smtClean="0">
                <a:cs typeface="Calibri" panose="020F0502020204030204" pitchFamily="34" charset="0"/>
              </a:rPr>
              <a:t>12605</a:t>
            </a:r>
            <a:r>
              <a:rPr lang="en-US" sz="2000" dirty="0" smtClean="0">
                <a:cs typeface="Calibri" panose="020F0502020204030204" pitchFamily="34" charset="0"/>
              </a:rPr>
              <a:t>)</a:t>
            </a:r>
            <a:r>
              <a:rPr lang="el-GR" sz="2000" dirty="0" smtClean="0">
                <a:cs typeface="Calibri" panose="020F0502020204030204" pitchFamily="34" charset="0"/>
              </a:rPr>
              <a:t> </a:t>
            </a:r>
            <a:r>
              <a:rPr lang="el-GR" sz="2000" dirty="0">
                <a:cs typeface="Calibri" panose="020F0502020204030204" pitchFamily="34" charset="0"/>
              </a:rPr>
              <a:t>= </a:t>
            </a:r>
            <a:r>
              <a:rPr lang="el-GR" sz="2000" b="1" dirty="0" smtClean="0">
                <a:cs typeface="Calibri" panose="020F0502020204030204" pitchFamily="34" charset="0"/>
              </a:rPr>
              <a:t>237982</a:t>
            </a:r>
            <a:r>
              <a:rPr lang="el-GR" sz="2000" dirty="0" smtClean="0">
                <a:cs typeface="Calibri" panose="020F0502020204030204" pitchFamily="34" charset="0"/>
              </a:rPr>
              <a:t> </a:t>
            </a:r>
            <a:r>
              <a:rPr lang="en-US" sz="2000" dirty="0">
                <a:cs typeface="Calibri" panose="020F0502020204030204" pitchFamily="34" charset="0"/>
              </a:rPr>
              <a:t>kWh</a:t>
            </a: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39967723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23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B.3.4 – SHARE OF RENEWABLE ENERGY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ON-SITE IN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TOTAL ELECTRICAL ENERGY CONSUMPTION FOR BUILDING OPERATIONS</a:t>
            </a:r>
            <a:endParaRPr lang="it-IT" sz="2400" b="1" dirty="0">
              <a:solidFill>
                <a:srgbClr val="00B05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087419" y="900000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solidFill>
                  <a:schemeClr val="bg1"/>
                </a:solidFill>
                <a:cs typeface="Calibri" panose="020F0502020204030204" pitchFamily="34" charset="0"/>
              </a:rPr>
              <a:t>Step 6</a:t>
            </a:r>
            <a:endParaRPr lang="el-GR" sz="24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4386" y="1198109"/>
            <a:ext cx="751303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/>
              <a:t>Calculate the </a:t>
            </a:r>
            <a:r>
              <a:rPr lang="en-US" sz="2000" b="1" dirty="0" smtClean="0"/>
              <a:t>percentage ratio of electrical energy </a:t>
            </a:r>
            <a:r>
              <a:rPr lang="en-US" sz="2000" b="1" dirty="0"/>
              <a:t>consumption </a:t>
            </a:r>
            <a:r>
              <a:rPr lang="en-US" sz="2000" b="1" dirty="0" smtClean="0"/>
              <a:t>from RES to the total electrical energy from RES and grid </a:t>
            </a:r>
            <a:endParaRPr lang="el-GR" sz="2000" dirty="0"/>
          </a:p>
        </p:txBody>
      </p:sp>
      <p:sp>
        <p:nvSpPr>
          <p:cNvPr id="20" name="TextBox 19"/>
          <p:cNvSpPr txBox="1"/>
          <p:nvPr/>
        </p:nvSpPr>
        <p:spPr>
          <a:xfrm>
            <a:off x="1744027" y="2961770"/>
            <a:ext cx="17523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 smtClean="0"/>
              <a:t>12605 </a:t>
            </a:r>
            <a:r>
              <a:rPr lang="en-US" sz="2000" u="sng" dirty="0" err="1" smtClean="0"/>
              <a:t>kWh</a:t>
            </a:r>
            <a:r>
              <a:rPr lang="en-US" sz="2000" u="sng" baseline="-25000" dirty="0" err="1"/>
              <a:t>e</a:t>
            </a:r>
            <a:r>
              <a:rPr lang="en-US" sz="2000" u="sng" baseline="-25000" dirty="0" err="1" smtClean="0"/>
              <a:t>,RES</a:t>
            </a:r>
            <a:endParaRPr lang="en-US" sz="2000" u="sng" baseline="-25000" dirty="0"/>
          </a:p>
        </p:txBody>
      </p:sp>
      <p:sp>
        <p:nvSpPr>
          <p:cNvPr id="23" name="Rounded Rectangle 22"/>
          <p:cNvSpPr/>
          <p:nvPr/>
        </p:nvSpPr>
        <p:spPr>
          <a:xfrm>
            <a:off x="1523882" y="2204104"/>
            <a:ext cx="2043245" cy="666351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Total</a:t>
            </a:r>
            <a:r>
              <a:rPr lang="en-US" b="1" dirty="0" smtClean="0"/>
              <a:t>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Electrical  Energy from RES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446561" y="2961770"/>
            <a:ext cx="15007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/>
              <a:t>237982 </a:t>
            </a:r>
            <a:r>
              <a:rPr lang="en-US" sz="2000" u="sng" dirty="0" smtClean="0"/>
              <a:t>kWh</a:t>
            </a:r>
            <a:endParaRPr lang="en-US" sz="2000" u="sng" baseline="30000" dirty="0"/>
          </a:p>
        </p:txBody>
      </p:sp>
      <p:sp>
        <p:nvSpPr>
          <p:cNvPr id="7" name="Rectangle 6"/>
          <p:cNvSpPr/>
          <p:nvPr/>
        </p:nvSpPr>
        <p:spPr>
          <a:xfrm>
            <a:off x="7618634" y="2961770"/>
            <a:ext cx="758541" cy="4001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>
            <a:spAutoFit/>
          </a:bodyPr>
          <a:lstStyle/>
          <a:p>
            <a:r>
              <a:rPr lang="en-US" sz="2000" b="1" dirty="0" smtClean="0"/>
              <a:t>5.6 %</a:t>
            </a:r>
            <a:endParaRPr lang="en-US" sz="2000" b="1" baseline="30000" dirty="0"/>
          </a:p>
        </p:txBody>
      </p:sp>
      <p:sp>
        <p:nvSpPr>
          <p:cNvPr id="32" name="Rounded Rectangle 31"/>
          <p:cNvSpPr/>
          <p:nvPr/>
        </p:nvSpPr>
        <p:spPr>
          <a:xfrm>
            <a:off x="3839942" y="2204104"/>
            <a:ext cx="2252454" cy="666351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Total</a:t>
            </a:r>
            <a:r>
              <a:rPr lang="en-US" b="1" dirty="0" smtClean="0"/>
              <a:t>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Electrical  Energy (RES &amp; Grid)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Double Bracket 8"/>
          <p:cNvSpPr/>
          <p:nvPr/>
        </p:nvSpPr>
        <p:spPr>
          <a:xfrm>
            <a:off x="1744027" y="2904904"/>
            <a:ext cx="4348369" cy="485732"/>
          </a:xfrm>
          <a:prstGeom prst="bracketPair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Multiply 9"/>
          <p:cNvSpPr/>
          <p:nvPr/>
        </p:nvSpPr>
        <p:spPr>
          <a:xfrm>
            <a:off x="6141712" y="2953200"/>
            <a:ext cx="301841" cy="417250"/>
          </a:xfrm>
          <a:prstGeom prst="mathMultiply">
            <a:avLst/>
          </a:prstGeom>
          <a:solidFill>
            <a:srgbClr val="C00000"/>
          </a:solidFill>
          <a:ln w="63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425226" y="2961770"/>
            <a:ext cx="5741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100</a:t>
            </a:r>
            <a:endParaRPr lang="el-GR" sz="2000" dirty="0"/>
          </a:p>
        </p:txBody>
      </p:sp>
      <p:sp>
        <p:nvSpPr>
          <p:cNvPr id="14" name="Equal 13"/>
          <p:cNvSpPr/>
          <p:nvPr/>
        </p:nvSpPr>
        <p:spPr>
          <a:xfrm>
            <a:off x="7080428" y="3001793"/>
            <a:ext cx="457200" cy="320064"/>
          </a:xfrm>
          <a:prstGeom prst="mathEqual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tx1"/>
              </a:solidFill>
            </a:endParaRPr>
          </a:p>
        </p:txBody>
      </p:sp>
      <p:sp>
        <p:nvSpPr>
          <p:cNvPr id="15" name="Division 14"/>
          <p:cNvSpPr/>
          <p:nvPr/>
        </p:nvSpPr>
        <p:spPr>
          <a:xfrm>
            <a:off x="3637040" y="2973212"/>
            <a:ext cx="608120" cy="377226"/>
          </a:xfrm>
          <a:prstGeom prst="mathDivide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0985" y="2868963"/>
            <a:ext cx="2612914" cy="1520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91024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en-US" b="1" dirty="0">
                <a:cs typeface="Calibri" panose="020F0502020204030204" pitchFamily="34" charset="0"/>
              </a:rPr>
              <a:t>EXERCISE</a:t>
            </a:r>
            <a:endParaRPr lang="it-IT" sz="2400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B.3.4 – SHARE OF RENEWABLE ENERGY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ON-SITE IN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TOTAL ELECTRICAL ENERGY CONSUMPTION FOR BUILDING OPERATIONS</a:t>
            </a:r>
            <a:endParaRPr lang="it-IT" sz="2400" b="1" dirty="0">
              <a:solidFill>
                <a:srgbClr val="00B050"/>
              </a:solidFill>
            </a:endParaRPr>
          </a:p>
        </p:txBody>
      </p:sp>
      <p:sp>
        <p:nvSpPr>
          <p:cNvPr id="4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4580"/>
            <a:ext cx="2133600" cy="29342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5237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25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74661" y="1009204"/>
            <a:ext cx="8894911" cy="1050415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>
                <a:cs typeface="Calibri" panose="020F0502020204030204" pitchFamily="34" charset="0"/>
              </a:rPr>
              <a:t>In an existing neighborhood, there are 22 single </a:t>
            </a:r>
            <a:r>
              <a:rPr lang="en-US" sz="2000" dirty="0" smtClean="0">
                <a:cs typeface="Calibri" panose="020F0502020204030204" pitchFamily="34" charset="0"/>
              </a:rPr>
              <a:t>houses, one kindergarten and one junior school. </a:t>
            </a:r>
            <a:r>
              <a:rPr lang="en-US" sz="2000" dirty="0">
                <a:cs typeface="Calibri" panose="020F0502020204030204" pitchFamily="34" charset="0"/>
              </a:rPr>
              <a:t>All buildings are connected to the main electricity </a:t>
            </a:r>
            <a:r>
              <a:rPr lang="en-US" sz="2000" dirty="0" smtClean="0">
                <a:cs typeface="Calibri" panose="020F0502020204030204" pitchFamily="34" charset="0"/>
              </a:rPr>
              <a:t>grid. </a:t>
            </a:r>
            <a:r>
              <a:rPr lang="en-US" sz="2000" dirty="0">
                <a:cs typeface="Calibri" panose="020F0502020204030204" pitchFamily="34" charset="0"/>
              </a:rPr>
              <a:t>The kindergarten </a:t>
            </a:r>
            <a:r>
              <a:rPr lang="en-US" sz="2000" dirty="0" smtClean="0">
                <a:cs typeface="Calibri" panose="020F0502020204030204" pitchFamily="34" charset="0"/>
              </a:rPr>
              <a:t>and some of the houses have PV </a:t>
            </a:r>
            <a:r>
              <a:rPr lang="en-US" sz="2000" dirty="0">
                <a:cs typeface="Calibri" panose="020F0502020204030204" pitchFamily="34" charset="0"/>
              </a:rPr>
              <a:t>panels integrated on </a:t>
            </a:r>
            <a:r>
              <a:rPr lang="en-US" sz="2000" dirty="0" smtClean="0">
                <a:cs typeface="Calibri" panose="020F0502020204030204" pitchFamily="34" charset="0"/>
              </a:rPr>
              <a:t>their </a:t>
            </a:r>
            <a:r>
              <a:rPr lang="en-US" sz="2000" dirty="0">
                <a:cs typeface="Calibri" panose="020F0502020204030204" pitchFamily="34" charset="0"/>
              </a:rPr>
              <a:t>envelope to cover partially cooling and lighting </a:t>
            </a:r>
            <a:r>
              <a:rPr lang="en-US" sz="2000" dirty="0" smtClean="0">
                <a:cs typeface="Calibri" panose="020F0502020204030204" pitchFamily="34" charset="0"/>
              </a:rPr>
              <a:t>demands.</a:t>
            </a:r>
            <a:endParaRPr lang="en-US" sz="2000" dirty="0"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000" dirty="0"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000" i="1" dirty="0"/>
          </a:p>
          <a:p>
            <a:pPr marL="0" indent="0">
              <a:buNone/>
            </a:pPr>
            <a:endParaRPr lang="en-US" sz="2000" i="1" dirty="0" smtClean="0"/>
          </a:p>
          <a:p>
            <a:pPr marL="0" indent="0">
              <a:buNone/>
            </a:pPr>
            <a:endParaRPr lang="en-US" sz="2000" i="1" dirty="0" smtClean="0"/>
          </a:p>
          <a:p>
            <a:pPr marL="0" indent="0" algn="ctr">
              <a:buNone/>
            </a:pPr>
            <a:endParaRPr lang="en-US" sz="2000" i="1" dirty="0"/>
          </a:p>
          <a:p>
            <a:pPr marL="0" indent="0" algn="ctr">
              <a:buNone/>
            </a:pPr>
            <a:endParaRPr lang="en-US" sz="2000" i="1" dirty="0" smtClean="0"/>
          </a:p>
          <a:p>
            <a:pPr marL="0" indent="0" algn="ctr">
              <a:buNone/>
            </a:pPr>
            <a:endParaRPr lang="en-US" sz="2000" i="1" dirty="0"/>
          </a:p>
        </p:txBody>
      </p:sp>
      <p:sp>
        <p:nvSpPr>
          <p:cNvPr id="1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B.3.4 – SHARE OF RENEWABLE ENERGY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ON-SITE IN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TOTAL ELECTRICAL ENERGY CONSUMPTION FOR BUILDING OPERATIONS</a:t>
            </a:r>
            <a:endParaRPr lang="it-IT" sz="2400" b="1" dirty="0">
              <a:solidFill>
                <a:srgbClr val="00B050"/>
              </a:solidFill>
            </a:endParaRP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174661" y="2822437"/>
            <a:ext cx="8234039" cy="77285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b="1" i="1" dirty="0" smtClean="0">
                <a:cs typeface="Calibri" panose="020F0502020204030204" pitchFamily="34" charset="0"/>
              </a:rPr>
              <a:t>Available data</a:t>
            </a:r>
            <a:r>
              <a:rPr lang="en-US" sz="2000" i="1" dirty="0" smtClean="0">
                <a:cs typeface="Calibri" panose="020F0502020204030204" pitchFamily="34" charset="0"/>
              </a:rPr>
              <a:t>: </a:t>
            </a:r>
            <a:r>
              <a:rPr lang="en-US" sz="2000" dirty="0">
                <a:cs typeface="Calibri" panose="020F0502020204030204" pitchFamily="34" charset="0"/>
              </a:rPr>
              <a:t>The total </a:t>
            </a:r>
            <a:r>
              <a:rPr lang="en-US" sz="2000" b="1" dirty="0"/>
              <a:t>renewable energy on-site </a:t>
            </a:r>
            <a:r>
              <a:rPr lang="en-US" sz="2000" dirty="0">
                <a:cs typeface="Calibri" panose="020F0502020204030204" pitchFamily="34" charset="0"/>
              </a:rPr>
              <a:t>and the </a:t>
            </a:r>
            <a:r>
              <a:rPr lang="en-US" sz="2000" b="1" dirty="0">
                <a:cs typeface="Calibri" panose="020F0502020204030204" pitchFamily="34" charset="0"/>
              </a:rPr>
              <a:t>total electrical energy consumption</a:t>
            </a:r>
            <a:r>
              <a:rPr lang="en-US" sz="2000" dirty="0">
                <a:cs typeface="Calibri" panose="020F0502020204030204" pitchFamily="34" charset="0"/>
              </a:rPr>
              <a:t> of all buildings in the neighborhood   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000" dirty="0">
              <a:cs typeface="Calibri" panose="020F050202020403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74661" y="3731489"/>
            <a:ext cx="8514080" cy="1145373"/>
            <a:chOff x="340512" y="3584452"/>
            <a:chExt cx="8514080" cy="1145373"/>
          </a:xfrm>
        </p:grpSpPr>
        <p:sp>
          <p:nvSpPr>
            <p:cNvPr id="10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584452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/>
                <a:t>	</a:t>
              </a:r>
              <a:r>
                <a:rPr lang="en-US" sz="2000" b="1" dirty="0" smtClean="0"/>
                <a:t>Calculate </a:t>
              </a:r>
              <a:r>
                <a:rPr lang="en-US" sz="2000" b="1" dirty="0"/>
                <a:t>the percentage ratio of renewable energy </a:t>
              </a:r>
              <a:r>
                <a:rPr lang="en-US" sz="2000" b="1" dirty="0" smtClean="0"/>
                <a:t>on-site in total</a:t>
              </a:r>
            </a:p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 smtClean="0"/>
                <a:t>                </a:t>
              </a:r>
              <a:r>
                <a:rPr lang="en-US" sz="2000" b="1" dirty="0"/>
                <a:t>electrical energy </a:t>
              </a:r>
              <a:r>
                <a:rPr lang="en-US" sz="2000" b="1" dirty="0" smtClean="0"/>
                <a:t>consumption for building operations</a:t>
              </a:r>
              <a:r>
                <a:rPr lang="en-US" sz="2000" dirty="0" smtClean="0"/>
                <a:t>.</a:t>
              </a:r>
              <a:endParaRPr lang="en-US" sz="2000" b="1" dirty="0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856850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2938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B.3.4 – SHARE OF RENEWABLE ENERGY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ON-SITE IN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TOTAL ELECTRICAL ENERGY CONSUMPTION FOR BUILDING OPERATIONS</a:t>
            </a:r>
            <a:endParaRPr lang="it-IT" sz="2400" b="1" dirty="0">
              <a:solidFill>
                <a:srgbClr val="00B05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84053" y="820521"/>
            <a:ext cx="202510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>
                <a:cs typeface="Calibri" panose="020F0502020204030204" pitchFamily="34" charset="0"/>
              </a:rPr>
              <a:t>Available data</a:t>
            </a:r>
            <a:endParaRPr lang="el-GR" sz="2400" dirty="0"/>
          </a:p>
        </p:txBody>
      </p:sp>
      <p:sp>
        <p:nvSpPr>
          <p:cNvPr id="16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4580"/>
            <a:ext cx="2133600" cy="29342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26</a:t>
            </a:fld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8744442"/>
              </p:ext>
            </p:extLst>
          </p:nvPr>
        </p:nvGraphicFramePr>
        <p:xfrm>
          <a:off x="224962" y="1763933"/>
          <a:ext cx="8694075" cy="304800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532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530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998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083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cs typeface="Calibri" panose="020F0502020204030204" pitchFamily="34" charset="0"/>
                        </a:rPr>
                        <a:t>Calculated annual electrical energy consumption</a:t>
                      </a:r>
                      <a:r>
                        <a:rPr lang="en-US" sz="1400" dirty="0" smtClean="0">
                          <a:cs typeface="Calibri" panose="020F0502020204030204" pitchFamily="34" charset="0"/>
                        </a:rPr>
                        <a:t> from grid (</a:t>
                      </a:r>
                      <a:r>
                        <a:rPr kumimoji="0" lang="en-US" sz="1400" u="none" strike="noStrike" kern="1200" cap="none" spc="0" normalizeH="0" baseline="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kWh</a:t>
                      </a:r>
                      <a:r>
                        <a:rPr kumimoji="0" lang="en-US" sz="1400" u="none" strike="noStrike" kern="1200" cap="none" spc="0" normalizeH="0" baseline="-2500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e</a:t>
                      </a: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)</a:t>
                      </a:r>
                      <a:endParaRPr lang="en-US" sz="1400" baseline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cs typeface="Calibri" panose="020F0502020204030204" pitchFamily="34" charset="0"/>
                        </a:rPr>
                        <a:t>Calculated annual electrical energy consumption from RES</a:t>
                      </a:r>
                      <a:r>
                        <a:rPr lang="en-US" sz="1400" dirty="0" smtClean="0">
                          <a:cs typeface="Calibri" panose="020F0502020204030204" pitchFamily="34" charset="0"/>
                        </a:rPr>
                        <a:t> (</a:t>
                      </a:r>
                      <a:r>
                        <a:rPr kumimoji="0" lang="en-US" sz="1400" u="none" strike="noStrike" kern="1200" cap="none" spc="0" normalizeH="0" baseline="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kWh</a:t>
                      </a:r>
                      <a:r>
                        <a:rPr kumimoji="0" lang="en-US" sz="1400" u="none" strike="noStrike" kern="1200" cap="none" spc="0" normalizeH="0" baseline="-2500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e,RES</a:t>
                      </a: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)</a:t>
                      </a:r>
                      <a:endParaRPr lang="en-US" sz="1400" baseline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HVAC systems</a:t>
                      </a:r>
                      <a:r>
                        <a:rPr lang="el-GR" sz="1400" baseline="0" dirty="0" smtClean="0"/>
                        <a:t> </a:t>
                      </a:r>
                      <a:endParaRPr lang="en-US" sz="1400" baseline="0" dirty="0" smtClean="0"/>
                    </a:p>
                    <a:p>
                      <a:pPr algn="ctr"/>
                      <a:r>
                        <a:rPr lang="en-US" sz="1400" baseline="0" dirty="0" smtClean="0"/>
                        <a:t>(heating, cooling, </a:t>
                      </a:r>
                      <a:r>
                        <a:rPr lang="en-US" sz="1400" dirty="0" smtClean="0"/>
                        <a:t>domestic hot water)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Kindergarten 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45564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>
                          <a:solidFill>
                            <a:schemeClr val="tx1"/>
                          </a:solidFill>
                        </a:rPr>
                        <a:t>12600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Central fuel oil boiler for space heating. Local HP for space cooling</a:t>
                      </a:r>
                      <a:r>
                        <a:rPr kumimoji="0" lang="el-GR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</a:t>
                      </a: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Solar collectors for </a:t>
                      </a:r>
                      <a:r>
                        <a:rPr lang="en-US" sz="1200" dirty="0" smtClean="0"/>
                        <a:t>domestic hot water</a:t>
                      </a:r>
                      <a:r>
                        <a:rPr kumimoji="0" lang="el-GR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</a:t>
                      </a: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PV panels (cooling and lighting)</a:t>
                      </a:r>
                      <a:endParaRPr kumimoji="0" lang="en-US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School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51347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Central natural gas boiler for space heating. Local HP for space cooling</a:t>
                      </a:r>
                      <a:r>
                        <a:rPr kumimoji="0" lang="el-GR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</a:t>
                      </a: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Solar collectors for </a:t>
                      </a:r>
                      <a:r>
                        <a:rPr lang="en-US" sz="1200" dirty="0" smtClean="0"/>
                        <a:t>domestic hot water</a:t>
                      </a:r>
                      <a:endParaRPr kumimoji="0" lang="en-US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Single houses (22)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128466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66230</a:t>
                      </a:r>
                      <a:r>
                        <a:rPr lang="el-GR" dirty="0" smtClean="0"/>
                        <a:t> 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Central boiler (natural gas  &amp; fuel oil) for space heating and </a:t>
                      </a:r>
                      <a:r>
                        <a:rPr lang="en-US" sz="1200" dirty="0" smtClean="0"/>
                        <a:t>domestic hot water</a:t>
                      </a: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Local HP for space cooling</a:t>
                      </a:r>
                      <a:r>
                        <a:rPr kumimoji="0" lang="el-GR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</a:t>
                      </a: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Solar collectors for </a:t>
                      </a:r>
                      <a:r>
                        <a:rPr lang="en-US" sz="1200" dirty="0" smtClean="0"/>
                        <a:t>domestic hot water. </a:t>
                      </a: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PV panels</a:t>
                      </a:r>
                      <a:endParaRPr kumimoji="0" lang="en-US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8" name="Rectangle 17"/>
          <p:cNvSpPr/>
          <p:nvPr/>
        </p:nvSpPr>
        <p:spPr>
          <a:xfrm>
            <a:off x="697729" y="4942923"/>
            <a:ext cx="80185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  <a:spcAft>
                <a:spcPts val="1200"/>
              </a:spcAft>
            </a:pPr>
            <a:r>
              <a:rPr lang="en-US" dirty="0">
                <a:solidFill>
                  <a:prstClr val="black"/>
                </a:solidFill>
                <a:cs typeface="Calibri" panose="020F0502020204030204" pitchFamily="34" charset="0"/>
              </a:rPr>
              <a:t>For single houses the annual </a:t>
            </a:r>
            <a:r>
              <a:rPr lang="en-US" dirty="0">
                <a:cs typeface="Calibri" panose="020F0502020204030204" pitchFamily="34" charset="0"/>
              </a:rPr>
              <a:t>electrical</a:t>
            </a:r>
            <a:r>
              <a:rPr lang="en-US" dirty="0">
                <a:solidFill>
                  <a:prstClr val="black"/>
                </a:solidFill>
                <a:cs typeface="Calibri" panose="020F0502020204030204" pitchFamily="34" charset="0"/>
              </a:rPr>
              <a:t> energy consumption and the </a:t>
            </a:r>
            <a:r>
              <a:rPr lang="en-US" dirty="0">
                <a:cs typeface="Calibri" panose="020F0502020204030204" pitchFamily="34" charset="0"/>
              </a:rPr>
              <a:t>electrical</a:t>
            </a:r>
            <a:r>
              <a:rPr lang="en-US" b="1" dirty="0">
                <a:cs typeface="Calibri" panose="020F0502020204030204" pitchFamily="34" charset="0"/>
              </a:rPr>
              <a:t> </a:t>
            </a:r>
            <a:r>
              <a:rPr lang="en-US" dirty="0">
                <a:solidFill>
                  <a:prstClr val="black"/>
                </a:solidFill>
                <a:cs typeface="Calibri" panose="020F0502020204030204" pitchFamily="34" charset="0"/>
              </a:rPr>
              <a:t>energy from RES are given </a:t>
            </a:r>
            <a:r>
              <a:rPr lang="el-GR" dirty="0">
                <a:solidFill>
                  <a:prstClr val="black"/>
                </a:solidFill>
                <a:cs typeface="Calibri" panose="020F0502020204030204" pitchFamily="34" charset="0"/>
              </a:rPr>
              <a:t>as a total aggreggated value </a:t>
            </a:r>
            <a:r>
              <a:rPr lang="en-US" dirty="0">
                <a:solidFill>
                  <a:prstClr val="black"/>
                </a:solidFill>
                <a:cs typeface="Calibri" panose="020F0502020204030204" pitchFamily="34" charset="0"/>
              </a:rPr>
              <a:t>for all the buildings within the category</a:t>
            </a:r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53" y="5220185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5552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B.3.4 </a:t>
            </a:r>
            <a:r>
              <a:rPr lang="en-US" sz="2600" dirty="0"/>
              <a:t>– SHARE OF RENEWABLE ENERGY </a:t>
            </a:r>
            <a:r>
              <a:rPr lang="en-US" sz="2600" dirty="0" smtClean="0"/>
              <a:t>ON-SITE IN </a:t>
            </a:r>
            <a:r>
              <a:rPr lang="en-US" sz="2600" dirty="0"/>
              <a:t>TOTAL ELECTRICAL ENERGY CONSUMPTION FOR </a:t>
            </a:r>
            <a:r>
              <a:rPr lang="en-US" sz="2600" dirty="0" smtClean="0"/>
              <a:t>BUILDING OPERATIONS</a:t>
            </a:r>
            <a:endParaRPr lang="el-GR" sz="2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3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21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1036320"/>
            <a:ext cx="8229600" cy="60712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u="sng" smtClean="0">
                <a:latin typeface="Calibri" panose="020F0502020204030204" pitchFamily="34" charset="0"/>
                <a:cs typeface="Calibri" panose="020F0502020204030204" pitchFamily="34" charset="0"/>
              </a:rPr>
              <a:t>BACKGROUND</a:t>
            </a:r>
            <a:r>
              <a:rPr lang="en-US" sz="2400" b="1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i="1" smtClean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2400" i="1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 RES for all uses</a:t>
            </a:r>
            <a:r>
              <a:rPr lang="en-US" sz="2400" i="1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US" sz="2400" b="1" i="1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it-IT" sz="1000" dirty="0"/>
          </a:p>
        </p:txBody>
      </p:sp>
      <p:sp>
        <p:nvSpPr>
          <p:cNvPr id="23" name="TextBox 22"/>
          <p:cNvSpPr txBox="1"/>
          <p:nvPr/>
        </p:nvSpPr>
        <p:spPr>
          <a:xfrm>
            <a:off x="1354033" y="1511470"/>
            <a:ext cx="1933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EU Services Sector</a:t>
            </a:r>
            <a:endParaRPr 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6495157" y="1511470"/>
            <a:ext cx="2212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EU Residential Sector</a:t>
            </a:r>
            <a:endParaRPr lang="en-US" b="1" dirty="0"/>
          </a:p>
        </p:txBody>
      </p:sp>
      <p:grpSp>
        <p:nvGrpSpPr>
          <p:cNvPr id="25" name="Group 24"/>
          <p:cNvGrpSpPr/>
          <p:nvPr/>
        </p:nvGrpSpPr>
        <p:grpSpPr>
          <a:xfrm>
            <a:off x="4658129" y="1931838"/>
            <a:ext cx="4476750" cy="3324225"/>
            <a:chOff x="4658129" y="1931838"/>
            <a:chExt cx="4476750" cy="3324225"/>
          </a:xfrm>
        </p:grpSpPr>
        <p:pic>
          <p:nvPicPr>
            <p:cNvPr id="26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8129" y="1931838"/>
              <a:ext cx="4476750" cy="3324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TextBox 26"/>
            <p:cNvSpPr txBox="1"/>
            <p:nvPr/>
          </p:nvSpPr>
          <p:spPr>
            <a:xfrm>
              <a:off x="8157305" y="4907105"/>
              <a:ext cx="89319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Source: Eurostat </a:t>
              </a:r>
              <a:endParaRPr lang="en-US" sz="800" dirty="0"/>
            </a:p>
          </p:txBody>
        </p:sp>
        <p:pic>
          <p:nvPicPr>
            <p:cNvPr id="28" name="Picture 3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0085" y="3507105"/>
              <a:ext cx="457200" cy="30480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TextBox 28"/>
            <p:cNvSpPr txBox="1"/>
            <p:nvPr/>
          </p:nvSpPr>
          <p:spPr>
            <a:xfrm>
              <a:off x="6142494" y="4260188"/>
              <a:ext cx="49885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</a:rPr>
                <a:t>RES</a:t>
              </a: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16%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8712" y="1931838"/>
            <a:ext cx="4800600" cy="3924300"/>
            <a:chOff x="68712" y="1931838"/>
            <a:chExt cx="4800600" cy="3924300"/>
          </a:xfrm>
        </p:grpSpPr>
        <p:pic>
          <p:nvPicPr>
            <p:cNvPr id="31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12" y="1931838"/>
              <a:ext cx="4800600" cy="3924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TextBox 31"/>
            <p:cNvSpPr txBox="1"/>
            <p:nvPr/>
          </p:nvSpPr>
          <p:spPr>
            <a:xfrm>
              <a:off x="724484" y="4907105"/>
              <a:ext cx="89319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Source: Eurostat </a:t>
              </a:r>
              <a:endParaRPr lang="en-US" sz="800" dirty="0"/>
            </a:p>
          </p:txBody>
        </p:sp>
        <p:pic>
          <p:nvPicPr>
            <p:cNvPr id="33" name="Picture 3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7695" y="3502539"/>
              <a:ext cx="457200" cy="30480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" name="TextBox 33"/>
            <p:cNvSpPr txBox="1"/>
            <p:nvPr/>
          </p:nvSpPr>
          <p:spPr>
            <a:xfrm>
              <a:off x="2829361" y="4392809"/>
              <a:ext cx="45704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</a:rPr>
                <a:t>RES</a:t>
              </a: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3%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3095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73508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pPr/>
              <a:t>4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8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B.3.4 – SHARE OF RENEWABLE ENERGY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ON-SITE IN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TOTAL ELECTRICAL ENERGY CONSUMPTION FOR BUILDING OPERATIONS</a:t>
            </a:r>
            <a:endParaRPr lang="it-IT" sz="2400" dirty="0"/>
          </a:p>
        </p:txBody>
      </p:sp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036320"/>
            <a:ext cx="8229600" cy="60712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BACKGROUND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4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1000" dirty="0"/>
          </a:p>
        </p:txBody>
      </p:sp>
      <p:pic>
        <p:nvPicPr>
          <p:cNvPr id="24" name="Picture 3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658" y="2060120"/>
            <a:ext cx="457200" cy="304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3323575" y="941696"/>
            <a:ext cx="4833730" cy="5313448"/>
            <a:chOff x="3323575" y="941696"/>
            <a:chExt cx="4833730" cy="5313448"/>
          </a:xfrm>
        </p:grpSpPr>
        <p:grpSp>
          <p:nvGrpSpPr>
            <p:cNvPr id="3" name="Group 2"/>
            <p:cNvGrpSpPr/>
            <p:nvPr/>
          </p:nvGrpSpPr>
          <p:grpSpPr>
            <a:xfrm>
              <a:off x="3323575" y="941696"/>
              <a:ext cx="4833730" cy="5227093"/>
              <a:chOff x="3323575" y="941696"/>
              <a:chExt cx="4833730" cy="5227093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23575" y="941696"/>
                <a:ext cx="4687301" cy="52270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5" name="TextBox 24"/>
              <p:cNvSpPr txBox="1"/>
              <p:nvPr/>
            </p:nvSpPr>
            <p:spPr>
              <a:xfrm>
                <a:off x="7264112" y="5836756"/>
                <a:ext cx="89319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/>
                  <a:t>Source: Eurostat </a:t>
                </a:r>
              </a:p>
            </p:txBody>
          </p:sp>
        </p:grpSp>
        <p:sp>
          <p:nvSpPr>
            <p:cNvPr id="26" name="Rounded Rectangle 25"/>
            <p:cNvSpPr/>
            <p:nvPr/>
          </p:nvSpPr>
          <p:spPr>
            <a:xfrm>
              <a:off x="4722280" y="5796296"/>
              <a:ext cx="1710888" cy="458848"/>
            </a:xfrm>
            <a:prstGeom prst="roundRect">
              <a:avLst/>
            </a:prstGeom>
            <a:noFill/>
            <a:ln w="381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164176" y="1629815"/>
            <a:ext cx="17254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92D050"/>
                </a:solidFill>
              </a:rPr>
              <a:t>Renewables</a:t>
            </a:r>
          </a:p>
          <a:p>
            <a:pPr algn="ctr"/>
            <a:r>
              <a:rPr lang="el-GR" sz="2400" b="1">
                <a:solidFill>
                  <a:srgbClr val="92D050"/>
                </a:solidFill>
              </a:rPr>
              <a:t>30</a:t>
            </a:r>
            <a:r>
              <a:rPr lang="en-US" sz="2400" b="1">
                <a:solidFill>
                  <a:srgbClr val="92D050"/>
                </a:solidFill>
              </a:rPr>
              <a:t>%</a:t>
            </a:r>
            <a:endParaRPr lang="en-US" sz="2400" b="1" dirty="0">
              <a:solidFill>
                <a:srgbClr val="92D050"/>
              </a:solidFill>
            </a:endParaRPr>
          </a:p>
        </p:txBody>
      </p:sp>
      <p:sp>
        <p:nvSpPr>
          <p:cNvPr id="10" name="Left Brace 9"/>
          <p:cNvSpPr/>
          <p:nvPr/>
        </p:nvSpPr>
        <p:spPr>
          <a:xfrm>
            <a:off x="2803519" y="1506071"/>
            <a:ext cx="333624" cy="1075764"/>
          </a:xfrm>
          <a:prstGeom prst="leftBrac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44075"/>
      </p:ext>
    </p:extLst>
  </p:cSld>
  <p:clrMapOvr>
    <a:masterClrMapping/>
  </p:clrMapOvr>
  <p:transition advTm="1543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pPr/>
              <a:t>5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B.3.4 – SHARE OF RENEWABLE ENERGY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ON-SITE IN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TOTAL ELECTRICAL ENERGY CONSUMPTION FOR BUILDING OPERATIONS</a:t>
            </a:r>
            <a:endParaRPr lang="it-IT" sz="2400" dirty="0"/>
          </a:p>
        </p:txBody>
      </p:sp>
      <p:sp>
        <p:nvSpPr>
          <p:cNvPr id="2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BACKGROUND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5245" y="2839036"/>
            <a:ext cx="3782295" cy="2470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29"/>
          <p:cNvSpPr/>
          <p:nvPr/>
        </p:nvSpPr>
        <p:spPr>
          <a:xfrm>
            <a:off x="272426" y="1624580"/>
            <a:ext cx="6256222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200" dirty="0"/>
              <a:t>Performance of RES depends on type of system, efficiency, location (e.g. solar availability ) </a:t>
            </a:r>
            <a:r>
              <a:rPr lang="en-US" sz="2200" dirty="0" err="1"/>
              <a:t>etc</a:t>
            </a:r>
            <a:r>
              <a:rPr lang="en-US" sz="2200" dirty="0"/>
              <a:t>              </a:t>
            </a:r>
          </a:p>
          <a:p>
            <a:pPr>
              <a:spcBef>
                <a:spcPts val="1200"/>
              </a:spcBef>
            </a:pPr>
            <a:r>
              <a:rPr lang="en-US" sz="2200" dirty="0"/>
              <a:t>             For example, electricity production from PVs</a:t>
            </a:r>
          </a:p>
        </p:txBody>
      </p:sp>
      <p:sp>
        <p:nvSpPr>
          <p:cNvPr id="31" name="Text Box 36"/>
          <p:cNvSpPr txBox="1">
            <a:spLocks noChangeArrowheads="1"/>
          </p:cNvSpPr>
          <p:nvPr/>
        </p:nvSpPr>
        <p:spPr bwMode="auto">
          <a:xfrm>
            <a:off x="268224" y="3708479"/>
            <a:ext cx="5931702" cy="186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63525" indent="-263525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855663" marR="0" lvl="0" indent="0" defTabSz="914400" eaLnBrk="1" fontAlgn="base" latinLnBrk="0" hangingPunct="1">
              <a:lnSpc>
                <a:spcPct val="100000"/>
              </a:lnSpc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Annual average output </a:t>
            </a:r>
          </a:p>
          <a:p>
            <a:pPr marL="263525" marR="0" lvl="0" indent="-263525" defTabSz="914400" eaLnBrk="1" fontAlgn="base" latinLnBrk="0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          </a:t>
            </a:r>
            <a:r>
              <a:rPr kumimoji="0" lang="en-US" sz="2000" b="1" i="1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Greece</a:t>
            </a:r>
            <a:r>
              <a:rPr kumimoji="0" lang="en-US" sz="2000" b="0" i="1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:</a:t>
            </a:r>
            <a:r>
              <a:rPr kumimoji="0" lang="en-US" sz="2000" b="0" i="1" u="none" strike="noStrike" kern="0" cap="none" spc="0" normalizeH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  </a:t>
            </a:r>
            <a:r>
              <a:rPr kumimoji="0" lang="el-GR" sz="2000" b="1" i="1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1100</a:t>
            </a:r>
            <a:r>
              <a:rPr kumimoji="0" lang="en-US" sz="2000" b="1" i="1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sym typeface="Symbol" pitchFamily="18" charset="2"/>
              </a:rPr>
              <a:t> to </a:t>
            </a:r>
            <a:r>
              <a:rPr kumimoji="0" lang="el-GR" sz="2000" b="1" i="1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1500</a:t>
            </a:r>
            <a:r>
              <a:rPr kumimoji="0" lang="en-US" sz="2000" b="1" i="1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 kWh/</a:t>
            </a:r>
            <a:r>
              <a:rPr kumimoji="0" lang="en-US" sz="2000" b="1" i="1" u="none" strike="noStrike" kern="0" cap="none" spc="0" normalizeH="0" baseline="0" noProof="0" dirty="0" err="1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kW</a:t>
            </a:r>
            <a:r>
              <a:rPr kumimoji="0" lang="en-US" sz="2000" b="1" i="1" u="none" strike="noStrike" kern="0" cap="none" spc="0" normalizeH="0" baseline="-25000" noProof="0" dirty="0" err="1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p</a:t>
            </a:r>
            <a:r>
              <a:rPr lang="en-US" sz="2000" b="1" i="1" kern="0" dirty="0" err="1">
                <a:solidFill>
                  <a:srgbClr val="000099"/>
                </a:solidFill>
                <a:latin typeface="+mn-lt"/>
              </a:rPr>
              <a:t>/</a:t>
            </a:r>
            <a:r>
              <a:rPr kumimoji="0" lang="en-US" sz="2000" b="1" i="1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year</a:t>
            </a:r>
            <a:endParaRPr kumimoji="0" lang="el-GR" altLang="zh-CN" sz="2000" b="1" i="1" u="none" strike="noStrike" kern="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+mn-lt"/>
            </a:endParaRPr>
          </a:p>
          <a:p>
            <a:pPr marL="285750" marR="0" lvl="0" indent="-285750" defTabSz="914400" eaLnBrk="1" fontAlgn="base" latinLnBrk="0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600" b="0" i="1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Thessaloniki</a:t>
            </a:r>
            <a:r>
              <a:rPr kumimoji="0" lang="el-GR" sz="1600" b="0" i="1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: 1150 </a:t>
            </a:r>
            <a:r>
              <a:rPr kumimoji="0" lang="en-US" sz="1600" b="0" i="1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sym typeface="Symbol" pitchFamily="18" charset="2"/>
              </a:rPr>
              <a:t>to</a:t>
            </a:r>
            <a:r>
              <a:rPr kumimoji="0" lang="el-GR" sz="1600" b="0" i="1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 1250 </a:t>
            </a:r>
            <a:r>
              <a:rPr kumimoji="0" lang="en-US" sz="1600" b="0" i="1" u="none" strike="noStrike" kern="0" cap="none" spc="0" normalizeH="0" baseline="0" noProof="0" dirty="0" err="1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kWh</a:t>
            </a:r>
            <a:r>
              <a:rPr kumimoji="0" lang="en-US" sz="1600" b="0" i="1" u="none" strike="noStrike" kern="0" cap="none" spc="0" normalizeH="0" baseline="-25000" noProof="0" dirty="0" err="1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e</a:t>
            </a:r>
            <a:r>
              <a:rPr kumimoji="0" lang="en-US" sz="1600" b="0" i="1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/</a:t>
            </a:r>
            <a:r>
              <a:rPr kumimoji="0" lang="en-US" sz="1600" b="0" i="1" u="none" strike="noStrike" kern="0" cap="none" spc="0" normalizeH="0" baseline="0" noProof="0" dirty="0" err="1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kW</a:t>
            </a:r>
            <a:r>
              <a:rPr kumimoji="0" lang="en-US" sz="1600" b="0" i="1" u="none" strike="noStrike" kern="0" cap="none" spc="0" normalizeH="0" baseline="-25000" noProof="0" dirty="0" err="1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p</a:t>
            </a:r>
            <a:r>
              <a:rPr kumimoji="0" lang="en-US" sz="1600" b="0" i="1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/year</a:t>
            </a:r>
            <a:endParaRPr kumimoji="0" lang="el-GR" sz="1600" b="0" i="1" u="none" strike="noStrike" kern="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+mn-lt"/>
            </a:endParaRPr>
          </a:p>
          <a:p>
            <a:pPr marL="285750" lvl="0" indent="-285750" eaLnBrk="1" fontAlgn="base" hangingPunct="1">
              <a:spcBef>
                <a:spcPct val="25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kumimoji="0" lang="en-US" sz="1600" b="0" i="1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Athens</a:t>
            </a:r>
            <a:r>
              <a:rPr kumimoji="0" lang="el-GR" sz="1600" b="0" i="1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: 1300 </a:t>
            </a:r>
            <a:r>
              <a:rPr kumimoji="0" lang="en-US" sz="1600" b="0" i="1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sym typeface="Symbol" pitchFamily="18" charset="2"/>
              </a:rPr>
              <a:t>to</a:t>
            </a:r>
            <a:r>
              <a:rPr kumimoji="0" lang="el-GR" sz="1600" b="0" i="1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 1400 </a:t>
            </a:r>
            <a:r>
              <a:rPr lang="en-US" sz="1600" i="1" kern="0" dirty="0" err="1">
                <a:solidFill>
                  <a:srgbClr val="000099"/>
                </a:solidFill>
              </a:rPr>
              <a:t>kWh</a:t>
            </a:r>
            <a:r>
              <a:rPr lang="en-US" sz="1600" i="1" kern="0" baseline="-25000" dirty="0" err="1">
                <a:solidFill>
                  <a:srgbClr val="000099"/>
                </a:solidFill>
              </a:rPr>
              <a:t>e</a:t>
            </a:r>
            <a:r>
              <a:rPr kumimoji="0" lang="en-US" sz="1600" b="0" i="1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/</a:t>
            </a:r>
            <a:r>
              <a:rPr kumimoji="0" lang="en-US" sz="1600" b="0" i="1" u="none" strike="noStrike" kern="0" cap="none" spc="0" normalizeH="0" baseline="0" noProof="0" dirty="0" err="1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kW</a:t>
            </a:r>
            <a:r>
              <a:rPr kumimoji="0" lang="en-US" sz="1600" b="0" i="1" u="none" strike="noStrike" kern="0" cap="none" spc="0" normalizeH="0" baseline="-25000" noProof="0" dirty="0" err="1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p</a:t>
            </a:r>
            <a:r>
              <a:rPr kumimoji="0" lang="en-US" sz="1600" b="0" i="1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/year</a:t>
            </a:r>
            <a:endParaRPr kumimoji="0" lang="el-GR" sz="1600" b="0" i="1" u="none" strike="noStrike" kern="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+mn-lt"/>
            </a:endParaRPr>
          </a:p>
          <a:p>
            <a:pPr marL="285750" lvl="0" indent="-285750" eaLnBrk="1" fontAlgn="base" hangingPunct="1">
              <a:spcBef>
                <a:spcPct val="25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kumimoji="0" lang="en-US" sz="1600" b="0" i="1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Crete</a:t>
            </a:r>
            <a:r>
              <a:rPr kumimoji="0" lang="el-GR" sz="1600" b="0" i="1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: 1350 </a:t>
            </a:r>
            <a:r>
              <a:rPr kumimoji="0" lang="en-US" sz="1600" b="0" i="1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sym typeface="Symbol" pitchFamily="18" charset="2"/>
              </a:rPr>
              <a:t>to</a:t>
            </a:r>
            <a:r>
              <a:rPr kumimoji="0" lang="el-GR" sz="1600" b="0" i="1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 1500 </a:t>
            </a:r>
            <a:r>
              <a:rPr lang="en-US" sz="1600" i="1" kern="0" dirty="0" err="1">
                <a:solidFill>
                  <a:srgbClr val="000099"/>
                </a:solidFill>
              </a:rPr>
              <a:t>kWh</a:t>
            </a:r>
            <a:r>
              <a:rPr lang="en-US" sz="1600" i="1" kern="0" baseline="-25000" dirty="0" err="1">
                <a:solidFill>
                  <a:srgbClr val="000099"/>
                </a:solidFill>
              </a:rPr>
              <a:t>e</a:t>
            </a:r>
            <a:r>
              <a:rPr kumimoji="0" lang="en-US" sz="1600" b="0" i="1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/</a:t>
            </a:r>
            <a:r>
              <a:rPr kumimoji="0" lang="en-US" sz="1600" b="0" i="1" u="none" strike="noStrike" kern="0" cap="none" spc="0" normalizeH="0" baseline="0" noProof="0" dirty="0" err="1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kW</a:t>
            </a:r>
            <a:r>
              <a:rPr kumimoji="0" lang="en-US" sz="1600" b="0" i="1" u="none" strike="noStrike" kern="0" cap="none" spc="0" normalizeH="0" baseline="-25000" noProof="0" dirty="0" err="1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p</a:t>
            </a:r>
            <a:r>
              <a:rPr kumimoji="0" lang="en-US" sz="1600" b="0" i="1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/year</a:t>
            </a:r>
            <a:endParaRPr kumimoji="0" lang="el-GR" sz="1600" b="0" i="1" u="none" strike="noStrike" kern="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+mn-lt"/>
            </a:endParaRPr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224" y="4211572"/>
            <a:ext cx="621768" cy="4195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292" y="2328620"/>
            <a:ext cx="720909" cy="6943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102" y="3532083"/>
            <a:ext cx="643099" cy="650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810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036320"/>
            <a:ext cx="8229600" cy="60712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INDICATOR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1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6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B.3.4 – SHARE OF RENEWABLE ENERGY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ON-SITE IN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TOTAL ELECTRICAL ENERGY CONSUMPTION FOR BUILDING OPERATIONS</a:t>
            </a:r>
            <a:endParaRPr lang="it-IT" sz="2400" b="1" u="sng" dirty="0">
              <a:solidFill>
                <a:srgbClr val="1A965E"/>
              </a:solidFill>
            </a:endParaRPr>
          </a:p>
        </p:txBody>
      </p:sp>
      <p:graphicFrame>
        <p:nvGraphicFramePr>
          <p:cNvPr id="7" name="Tabella 9">
            <a:extLst>
              <a:ext uri="{FF2B5EF4-FFF2-40B4-BE49-F238E27FC236}">
                <a16:creationId xmlns:a16="http://schemas.microsoft.com/office/drawing/2014/main" id="{AF139C50-C0A6-40A8-878C-C5AEA4EA0C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7290234"/>
              </p:ext>
            </p:extLst>
          </p:nvPr>
        </p:nvGraphicFramePr>
        <p:xfrm>
          <a:off x="457200" y="1970156"/>
          <a:ext cx="8229600" cy="18338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076113">
                  <a:extLst>
                    <a:ext uri="{9D8B030D-6E8A-4147-A177-3AD203B41FA5}">
                      <a16:colId xmlns:a16="http://schemas.microsoft.com/office/drawing/2014/main" val="338152859"/>
                    </a:ext>
                  </a:extLst>
                </a:gridCol>
                <a:gridCol w="2221311">
                  <a:extLst>
                    <a:ext uri="{9D8B030D-6E8A-4147-A177-3AD203B41FA5}">
                      <a16:colId xmlns:a16="http://schemas.microsoft.com/office/drawing/2014/main" val="125890587"/>
                    </a:ext>
                  </a:extLst>
                </a:gridCol>
                <a:gridCol w="2932176">
                  <a:extLst>
                    <a:ext uri="{9D8B030D-6E8A-4147-A177-3AD203B41FA5}">
                      <a16:colId xmlns:a16="http://schemas.microsoft.com/office/drawing/2014/main" val="13061764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Indicator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Data source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7563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consumption of final electrical energy generated from renewable sources on-site divided by total final electrical energy consumption</a:t>
                      </a:r>
                      <a:endParaRPr lang="it-IT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hr-HR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r-HR" noProof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GB" noProof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stimated</a:t>
                      </a:r>
                      <a:r>
                        <a:rPr lang="en-GB" noProof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hr-HR" noProof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or metered </a:t>
                      </a:r>
                      <a:r>
                        <a:rPr lang="en-GB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data</a:t>
                      </a:r>
                      <a:endParaRPr lang="it-IT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2151201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47BAD058-3D97-4709-B5C4-1F0DE0E7A40F}"/>
              </a:ext>
            </a:extLst>
          </p:cNvPr>
          <p:cNvSpPr/>
          <p:nvPr/>
        </p:nvSpPr>
        <p:spPr>
          <a:xfrm>
            <a:off x="625254" y="4087014"/>
            <a:ext cx="806154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For the evaluation of the actual performance of the urban area </a:t>
            </a:r>
            <a:r>
              <a:rPr lang="en-GB" u="dash" dirty="0"/>
              <a:t>it is preferable to use metered data</a:t>
            </a:r>
            <a:r>
              <a:rPr lang="en-GB" dirty="0"/>
              <a:t>. </a:t>
            </a:r>
            <a:endParaRPr lang="en-GB" dirty="0" smtClean="0"/>
          </a:p>
          <a:p>
            <a:r>
              <a:rPr lang="en-GB" dirty="0" smtClean="0"/>
              <a:t>If </a:t>
            </a:r>
            <a:r>
              <a:rPr lang="en-GB" dirty="0"/>
              <a:t>metered data aren’t available, estimated data shall be used</a:t>
            </a:r>
            <a:r>
              <a:rPr lang="en-GB" dirty="0" smtClean="0"/>
              <a:t>.</a:t>
            </a:r>
            <a:endParaRPr lang="en-GB" dirty="0"/>
          </a:p>
          <a:p>
            <a:r>
              <a:rPr lang="en-US" dirty="0"/>
              <a:t>Estimated data are used for evaluating retrofit scenarios in planning and decision-making processes</a:t>
            </a:r>
            <a:endParaRPr lang="en-GB" dirty="0"/>
          </a:p>
          <a:p>
            <a:endParaRPr lang="en-GB" sz="800" b="1" dirty="0" smtClean="0"/>
          </a:p>
          <a:p>
            <a:r>
              <a:rPr lang="en-GB" b="1" dirty="0" smtClean="0"/>
              <a:t>The </a:t>
            </a:r>
            <a:r>
              <a:rPr lang="en-GB" b="1" dirty="0"/>
              <a:t>source of data must always be clearly declared</a:t>
            </a:r>
            <a:r>
              <a:rPr lang="en-GB" dirty="0"/>
              <a:t>.</a:t>
            </a: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43" y="4225777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885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7932" y="6585592"/>
            <a:ext cx="2133600" cy="272408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B.3.4 – SHARE OF RENEWABLE ENERGY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ON-SITE IN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TOTAL ELECTRICAL ENERGY CONSUMPTION FOR BUILDING OPERATIONS</a:t>
            </a:r>
            <a:endParaRPr lang="it-IT" sz="2400" b="1" u="sng" dirty="0">
              <a:solidFill>
                <a:srgbClr val="1A965E"/>
              </a:solidFill>
            </a:endParaRPr>
          </a:p>
        </p:txBody>
      </p:sp>
      <p:sp>
        <p:nvSpPr>
          <p:cNvPr id="31" name="Segnaposto contenuto 2">
            <a:extLst>
              <a:ext uri="{FF2B5EF4-FFF2-40B4-BE49-F238E27FC236}">
                <a16:creationId xmlns:a16="http://schemas.microsoft.com/office/drawing/2014/main" id="{D5895802-6A43-49C0-8782-40B7CDA1B57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48322" y="982912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INTENT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400" dirty="0" smtClean="0"/>
              <a:t>Maximize </a:t>
            </a:r>
            <a:r>
              <a:rPr lang="en-US" sz="2400" dirty="0"/>
              <a:t>the use of renewable energy sources.</a:t>
            </a:r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34" name="Picture 33" descr="Image result for renewable urban area">
            <a:extLst>
              <a:ext uri="{FF2B5EF4-FFF2-40B4-BE49-F238E27FC236}">
                <a16:creationId xmlns:a16="http://schemas.microsoft.com/office/drawing/2014/main" id="{079EDDB8-9917-46D7-8430-0173A2E28C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322" y="2682876"/>
            <a:ext cx="2095378" cy="1396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8" descr="Image result for energetska obnova obnovljivi">
            <a:extLst>
              <a:ext uri="{FF2B5EF4-FFF2-40B4-BE49-F238E27FC236}">
                <a16:creationId xmlns:a16="http://schemas.microsoft.com/office/drawing/2014/main" id="{51A803B4-DC7F-49A7-B7E1-AC413EE6F2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467" y="2682876"/>
            <a:ext cx="5939152" cy="254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Image result for wind urban turbine">
            <a:extLst>
              <a:ext uri="{FF2B5EF4-FFF2-40B4-BE49-F238E27FC236}">
                <a16:creationId xmlns:a16="http://schemas.microsoft.com/office/drawing/2014/main" id="{069A082E-A11F-46AA-B27A-929E410FDB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029"/>
          <a:stretch/>
        </p:blipFill>
        <p:spPr bwMode="auto">
          <a:xfrm>
            <a:off x="448322" y="4121549"/>
            <a:ext cx="2088000" cy="1101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35403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B.3.4 – SHARE OF RENEWABLE ENERGY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ON-SITE IN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TOTAL ELECTRICAL ENERGY CONSUMPTION FOR BUILDING OPERATIONS</a:t>
            </a:r>
            <a:endParaRPr lang="it-IT" sz="2400" b="1" u="sng" dirty="0">
              <a:solidFill>
                <a:srgbClr val="1A965E"/>
              </a:solidFill>
            </a:endParaRPr>
          </a:p>
        </p:txBody>
      </p:sp>
      <p:sp>
        <p:nvSpPr>
          <p:cNvPr id="10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 txBox="1">
            <a:spLocks/>
          </p:cNvSpPr>
          <p:nvPr/>
        </p:nvSpPr>
        <p:spPr>
          <a:xfrm>
            <a:off x="8063633" y="6090020"/>
            <a:ext cx="615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43FB592-B9A9-49AA-A86F-4031F7B97808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4" name="Segnaposto contenuto 2">
            <a:extLst>
              <a:ext uri="{FF2B5EF4-FFF2-40B4-BE49-F238E27FC236}">
                <a16:creationId xmlns:a16="http://schemas.microsoft.com/office/drawing/2014/main" id="{74DDDF68-CAD3-48F3-BE5C-0D3F441A400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49495" y="972443"/>
            <a:ext cx="5143437" cy="4525963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DESCRIPTION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en-US" sz="2400" dirty="0"/>
              <a:t>The indicator </a:t>
            </a:r>
            <a:r>
              <a:rPr lang="en-US" sz="2400" dirty="0" smtClean="0"/>
              <a:t>assesses </a:t>
            </a:r>
            <a:r>
              <a:rPr lang="en-US" sz="2400" dirty="0"/>
              <a:t>the share of renewable </a:t>
            </a:r>
            <a:r>
              <a:rPr lang="en-US" sz="2400" dirty="0" smtClean="0"/>
              <a:t>electrical </a:t>
            </a:r>
            <a:r>
              <a:rPr lang="en-US" sz="2400" dirty="0"/>
              <a:t>energy in final </a:t>
            </a:r>
            <a:r>
              <a:rPr lang="en-US" sz="2400" dirty="0" smtClean="0"/>
              <a:t>electrical </a:t>
            </a:r>
            <a:r>
              <a:rPr lang="en-US" sz="2400" dirty="0"/>
              <a:t>energy consumptions and, by implication, the degree to which renewable fuels have substituted fossil and/or nuclear fuels and therefore contributed to the </a:t>
            </a:r>
            <a:r>
              <a:rPr lang="en-US" sz="2400" dirty="0" err="1"/>
              <a:t>decarbonisation</a:t>
            </a:r>
            <a:r>
              <a:rPr lang="en-US" sz="2400" dirty="0"/>
              <a:t> of the Mediterranean area economy </a:t>
            </a:r>
          </a:p>
          <a:p>
            <a:pPr marL="0" indent="0" algn="just">
              <a:buNone/>
            </a:pPr>
            <a:endParaRPr lang="en-US" sz="2400" dirty="0"/>
          </a:p>
          <a:p>
            <a:pPr marL="0" indent="0" algn="just">
              <a:buNone/>
            </a:pPr>
            <a:r>
              <a:rPr lang="en-US" sz="2400" dirty="0"/>
              <a:t>It also shows what is the progress </a:t>
            </a:r>
            <a:r>
              <a:rPr lang="en-US" sz="2400" dirty="0" smtClean="0"/>
              <a:t>towards </a:t>
            </a:r>
            <a:r>
              <a:rPr lang="en-US" sz="2400" dirty="0"/>
              <a:t>Europe 2020 </a:t>
            </a:r>
            <a:r>
              <a:rPr lang="en-US" sz="2400" dirty="0" smtClean="0"/>
              <a:t>and 2030 target </a:t>
            </a:r>
            <a:r>
              <a:rPr lang="en-US" sz="2400" dirty="0"/>
              <a:t>for </a:t>
            </a:r>
            <a:r>
              <a:rPr lang="en-US" sz="2400" dirty="0" smtClean="0"/>
              <a:t>renewable </a:t>
            </a:r>
            <a:r>
              <a:rPr lang="en-US" sz="2400" dirty="0"/>
              <a:t>energies. </a:t>
            </a:r>
            <a:endParaRPr lang="en-US" sz="2400" dirty="0" smtClean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4152" y="1607536"/>
            <a:ext cx="2926165" cy="20742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5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1818" y="3765308"/>
            <a:ext cx="570833" cy="466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10469" y="4540197"/>
            <a:ext cx="3633531" cy="1329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3871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620" y="1769443"/>
            <a:ext cx="1931995" cy="1560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2" y="1048512"/>
            <a:ext cx="6742177" cy="248526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ASSESSMENT METHOD</a:t>
            </a:r>
          </a:p>
          <a:p>
            <a:pPr marL="0" indent="0">
              <a:buNone/>
            </a:pPr>
            <a:endParaRPr lang="en-US" sz="1500" b="1" u="sng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400" dirty="0"/>
              <a:t>The </a:t>
            </a:r>
            <a:r>
              <a:rPr lang="en-US" sz="2400" dirty="0" smtClean="0"/>
              <a:t>calculation </a:t>
            </a:r>
            <a:r>
              <a:rPr lang="en-US" sz="2400" dirty="0"/>
              <a:t>method </a:t>
            </a:r>
            <a:r>
              <a:rPr lang="en-US" sz="2400" dirty="0" smtClean="0"/>
              <a:t>is </a:t>
            </a:r>
            <a:r>
              <a:rPr lang="en-US" sz="2400" dirty="0"/>
              <a:t>provided by the CEN standards </a:t>
            </a:r>
            <a:r>
              <a:rPr lang="en-US" sz="2400" dirty="0" smtClean="0"/>
              <a:t>series that </a:t>
            </a:r>
            <a:r>
              <a:rPr lang="en-US" sz="2400" dirty="0"/>
              <a:t>support </a:t>
            </a:r>
            <a:r>
              <a:rPr lang="en-US" sz="2400" dirty="0" smtClean="0"/>
              <a:t>implementation </a:t>
            </a:r>
            <a:r>
              <a:rPr lang="en-US" sz="2400" dirty="0"/>
              <a:t>of </a:t>
            </a:r>
            <a:r>
              <a:rPr lang="en-US" sz="2400" b="1" dirty="0" smtClean="0"/>
              <a:t>EPBD</a:t>
            </a:r>
            <a:r>
              <a:rPr lang="en-US" sz="2400" dirty="0" smtClean="0"/>
              <a:t> </a:t>
            </a:r>
            <a:r>
              <a:rPr lang="en-US" sz="2400" dirty="0"/>
              <a:t>across </a:t>
            </a:r>
            <a:r>
              <a:rPr lang="en-US" sz="2400" dirty="0" smtClean="0"/>
              <a:t>the EU</a:t>
            </a:r>
            <a:endParaRPr lang="en-US" sz="2400" dirty="0"/>
          </a:p>
          <a:p>
            <a:pPr marL="0" lvl="0" indent="0">
              <a:spcBef>
                <a:spcPts val="1200"/>
              </a:spcBef>
              <a:buNone/>
            </a:pPr>
            <a:r>
              <a:rPr lang="en-US" sz="2400" dirty="0"/>
              <a:t>The CEN standards series that currently forms the basis for most of national calculation </a:t>
            </a:r>
            <a:r>
              <a:rPr lang="en-US" sz="2400" dirty="0" smtClean="0"/>
              <a:t>methods includes </a:t>
            </a:r>
            <a:r>
              <a:rPr lang="en-US" sz="2400" b="1" dirty="0"/>
              <a:t>EN </a:t>
            </a:r>
            <a:r>
              <a:rPr lang="en-US" sz="2400" b="1" dirty="0" smtClean="0"/>
              <a:t>15603</a:t>
            </a:r>
            <a:r>
              <a:rPr lang="en-US" sz="2400" dirty="0" smtClean="0"/>
              <a:t> that </a:t>
            </a:r>
            <a:r>
              <a:rPr lang="en-US" sz="2400" dirty="0"/>
              <a:t>collates the results from </a:t>
            </a:r>
            <a:r>
              <a:rPr lang="en-US" sz="2400" b="1" dirty="0" smtClean="0"/>
              <a:t>EN </a:t>
            </a:r>
            <a:r>
              <a:rPr lang="en-US" sz="2400" b="1" dirty="0"/>
              <a:t>ISO </a:t>
            </a:r>
            <a:r>
              <a:rPr lang="en-US" sz="2400" b="1" dirty="0" smtClean="0"/>
              <a:t>13790</a:t>
            </a:r>
            <a:endParaRPr lang="en-US" sz="2400" strike="sngStrike" dirty="0" smtClean="0"/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B.3.4 – SHARE OF RENEWABLE ENERGY </a:t>
            </a:r>
            <a:r>
              <a:rPr lang="en-US" sz="26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ON-SITE IN </a:t>
            </a:r>
            <a:r>
              <a:rPr lang="en-US" sz="2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TOTAL ELECTRICAL ENERGY CONSUMPTION FOR BUILDING OPERATIONS</a:t>
            </a:r>
            <a:endParaRPr lang="it-IT" sz="2400" b="1" u="sng" dirty="0">
              <a:solidFill>
                <a:srgbClr val="1A965E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16962" y="4250939"/>
            <a:ext cx="5310076" cy="1585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08482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9" ma:contentTypeDescription="Crea un document nou" ma:contentTypeScope="" ma:versionID="06da44c9fdc2f137721723683469ed5c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50f93151299274fdc3ed206dc3202385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Etiquetes de la imatge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E96AAD0-9991-471B-A0E3-404982DB0EE9}"/>
</file>

<file path=customXml/itemProps2.xml><?xml version="1.0" encoding="utf-8"?>
<ds:datastoreItem xmlns:ds="http://schemas.openxmlformats.org/officeDocument/2006/customXml" ds:itemID="{00C4F13A-F5F9-4C94-AD30-E64DD0958AAF}"/>
</file>

<file path=customXml/itemProps3.xml><?xml version="1.0" encoding="utf-8"?>
<ds:datastoreItem xmlns:ds="http://schemas.openxmlformats.org/officeDocument/2006/customXml" ds:itemID="{5A089823-E472-45DD-85B0-AFAF8CEB918D}"/>
</file>

<file path=docProps/app.xml><?xml version="1.0" encoding="utf-8"?>
<Properties xmlns="http://schemas.openxmlformats.org/officeDocument/2006/extended-properties" xmlns:vt="http://schemas.openxmlformats.org/officeDocument/2006/docPropsVTypes">
  <TotalTime>23307</TotalTime>
  <Words>2121</Words>
  <Application>Microsoft Office PowerPoint</Application>
  <PresentationFormat>On-screen Show (4:3)</PresentationFormat>
  <Paragraphs>236</Paragraphs>
  <Slides>26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7" baseType="lpstr">
      <vt:lpstr>宋体</vt:lpstr>
      <vt:lpstr>宋体</vt:lpstr>
      <vt:lpstr>Arial</vt:lpstr>
      <vt:lpstr>Arial Narrow</vt:lpstr>
      <vt:lpstr>Arimo</vt:lpstr>
      <vt:lpstr>Calibri</vt:lpstr>
      <vt:lpstr>Courier New</vt:lpstr>
      <vt:lpstr>Symbol</vt:lpstr>
      <vt:lpstr>Times New Roman</vt:lpstr>
      <vt:lpstr>Wingdings</vt:lpstr>
      <vt:lpstr>Larissa</vt:lpstr>
      <vt:lpstr>PowerPoint Presentation</vt:lpstr>
      <vt:lpstr>B.3.4 – SHARE OF RENEWABLE ENERGY ON-SITE IN TOTAL ELECTRICAL ENERGY CONSUMPTION FOR BUILDING OPERATIONS</vt:lpstr>
      <vt:lpstr>B.3.4 – SHARE OF RENEWABLE ENERGY ON-SITE IN TOTAL ELECTRICAL ENERGY CONSUMPTION FOR BUILDING OPERATIONS</vt:lpstr>
      <vt:lpstr>B.3.4 – SHARE OF RENEWABLE ENERGY ON-SITE IN TOTAL ELECTRICAL ENERGY CONSUMPTION FOR BUILDING OPERATIONS</vt:lpstr>
      <vt:lpstr>B.3.4 – SHARE OF RENEWABLE ENERGY ON-SITE IN TOTAL ELECTRICAL ENERGY CONSUMPTION FOR BUILDING OPERATIONS</vt:lpstr>
      <vt:lpstr>B.3.4 – SHARE OF RENEWABLE ENERGY ON-SITE IN TOTAL ELECTRICAL ENERGY CONSUMPTION FOR BUILDING OPERATIONS</vt:lpstr>
      <vt:lpstr>B.3.4 – SHARE OF RENEWABLE ENERGY ON-SITE IN TOTAL ELECTRICAL ENERGY CONSUMPTION FOR BUILDING OPERATIONS</vt:lpstr>
      <vt:lpstr>B.3.4 – SHARE OF RENEWABLE ENERGY ON-SITE IN TOTAL ELECTRICAL ENERGY CONSUMPTION FOR BUILDING OPERATIONS</vt:lpstr>
      <vt:lpstr>B.3.4 – SHARE OF RENEWABLE ENERGY ON-SITE IN TOTAL ELECTRICAL ENERGY CONSUMPTION FOR BUILDING OPERATIONS</vt:lpstr>
      <vt:lpstr>B.3.4 – SHARE OF RENEWABLE ENERGY ON-SITE IN TOTAL ELECTRICAL ENERGY CONSUMPTION FOR BUILDING OPERATIONS</vt:lpstr>
      <vt:lpstr>B.3.4 – SHARE OF RENEWABLE ENERGY ON-SITE IN TOTAL ELECTRICAL ENERGY CONSUMPTION FOR BUILDING OPERATIONS</vt:lpstr>
      <vt:lpstr>B.3.4 – SHARE OF RENEWABLE ENERGY ON-SITE IN TOTAL ELECTRICAL ENERGY CONSUMPTION FOR BUILDING OPERATIONS</vt:lpstr>
      <vt:lpstr>B.3.4 – SHARE OF RENEWABLE ENERGY ON-SITE IN TOTAL ELECTRICAL ENERGY CONSUMPTION FOR BUILDING OPERATIONS</vt:lpstr>
      <vt:lpstr>B.3.4 – SHARE OF RENEWABLE ENERGY ON-SITE IN TOTAL ELECTRICAL ENERGY CONSUMPTION FOR BUILDING OPERATIONS</vt:lpstr>
      <vt:lpstr>B.3.4 – SHARE OF RENEWABLE ENERGY ON-SITE IN TOTAL ELECTRICAL ENERGY CONSUMPTION FOR BUILDING OPERATIONS</vt:lpstr>
      <vt:lpstr>B.3.4 – SHARE OF RENEWABLE ENERGY ON-SITE IN TOTAL ELECTRICAL ENERGY CONSUMPTION FOR BUILDING OPERATIONS</vt:lpstr>
      <vt:lpstr>B.3.4 – SHARE OF RENEWABLE ENERGY ON-SITE IN TOTAL ELECTRICAL ENERGY CONSUMPTION FOR BUILDING OPERATIONS</vt:lpstr>
      <vt:lpstr>B.3.4 – SHARE OF RENEWABLE ENERGY ON-SITE IN TOTAL ELECTRICAL ENERGY CONSUMPTION FOR BUILDING OPERATIONS</vt:lpstr>
      <vt:lpstr>B.3.4 – SHARE OF RENEWABLE ENERGY ON-SITE IN TOTAL ELECTRICAL ENERGY CONSUMPTION FOR BUILDING OPERATIONS</vt:lpstr>
      <vt:lpstr>B.3.4 – SHARE OF RENEWABLE ENERGY ON-SITE IN TOTAL ELECTRICAL ENERGY CONSUMPTION FOR BUILDING OPERATIONS</vt:lpstr>
      <vt:lpstr>B.3.4 – SHARE OF RENEWABLE ENERGY ON-SITE IN TOTAL ELECTRICAL ENERGY CONSUMPTION FOR BUILDING OPERATIONS</vt:lpstr>
      <vt:lpstr>B.3.4 – SHARE OF RENEWABLE ENERGY ON-SITE IN TOTAL ELECTRICAL ENERGY CONSUMPTION FOR BUILDING OPERATIONS</vt:lpstr>
      <vt:lpstr>B.3.4 – SHARE OF RENEWABLE ENERGY ON-SITE IN TOTAL ELECTRICAL ENERGY CONSUMPTION FOR BUILDING OPERATIONS</vt:lpstr>
      <vt:lpstr>B.3.4 – SHARE OF RENEWABLE ENERGY ON-SITE IN TOTAL ELECTRICAL ENERGY CONSUMPTION FOR BUILDING OPERATIONS</vt:lpstr>
      <vt:lpstr>B.3.4 – SHARE OF RENEWABLE ENERGY ON-SITE IN TOTAL ELECTRICAL ENERGY CONSUMPTION FOR BUILDING OPERATIONS</vt:lpstr>
      <vt:lpstr>B.3.4 – SHARE OF RENEWABLE ENERGY ON-SITE IN TOTAL ELECTRICAL ENERGY CONSUMPTION FOR BUILDING OPERATIONS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NOA</dc:creator>
  <cp:lastModifiedBy>POPI DROUTSA</cp:lastModifiedBy>
  <cp:revision>436</cp:revision>
  <dcterms:created xsi:type="dcterms:W3CDTF">2017-01-09T10:20:00Z</dcterms:created>
  <dcterms:modified xsi:type="dcterms:W3CDTF">2023-03-27T06:12:39Z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