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1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8" r:id="rId3"/>
    <p:sldId id="342" r:id="rId4"/>
    <p:sldId id="365" r:id="rId5"/>
    <p:sldId id="363" r:id="rId6"/>
    <p:sldId id="366" r:id="rId7"/>
    <p:sldId id="364" r:id="rId8"/>
    <p:sldId id="362" r:id="rId9"/>
    <p:sldId id="301" r:id="rId10"/>
    <p:sldId id="299" r:id="rId11"/>
    <p:sldId id="300" r:id="rId12"/>
    <p:sldId id="305" r:id="rId13"/>
    <p:sldId id="331" r:id="rId14"/>
    <p:sldId id="369" r:id="rId15"/>
    <p:sldId id="347" r:id="rId16"/>
    <p:sldId id="360" r:id="rId17"/>
    <p:sldId id="370" r:id="rId18"/>
    <p:sldId id="314" r:id="rId19"/>
    <p:sldId id="367" r:id="rId20"/>
    <p:sldId id="319" r:id="rId21"/>
    <p:sldId id="320" r:id="rId22"/>
    <p:sldId id="321" r:id="rId23"/>
    <p:sldId id="353" r:id="rId24"/>
    <p:sldId id="368" r:id="rId25"/>
    <p:sldId id="329" r:id="rId26"/>
    <p:sldId id="354" r:id="rId27"/>
    <p:sldId id="33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8" autoAdjust="0"/>
    <p:restoredTop sz="96187" autoAdjust="0"/>
  </p:normalViewPr>
  <p:slideViewPr>
    <p:cSldViewPr snapToGrid="0" showGuides="1">
      <p:cViewPr varScale="1">
        <p:scale>
          <a:sx n="60" d="100"/>
          <a:sy n="60" d="100"/>
        </p:scale>
        <p:origin x="1556" y="5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23.03.2023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62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SHARE OF RENEWABLE ENERGY ON-SITE IN TOTAL FINAL THERMAL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SHARE OF RENEWABLE ENERGY ON-SITE IN TOTAL FINAL THERMAL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SHARE OF RENEWABLE ENERGY ON-SITE IN TOTAL FINAL THERMAL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SHARE OF RENEWABLE ENERGY ON-SITE IN TOTAL FINAL THERMAL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SHARE OF RENEWABLE ENERGY ON-SITE IN TOTAL FINAL THERMAL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61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SHARE OF RENEWABLE ENERGY ON-SITE IN TOTAL FINAL THERMAL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7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SHARE OF RENEWABLE ENERGY ON-SITE IN TOTAL FINAL THERMAL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9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SHARE OF RENEWABLE ENERGY ON-SITE IN TOTAL FINAL THERMAL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16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B.3.1 – SHARE OF RENEWABLE ENERGY ON-SITE IN TOTAL FINAL THERMAL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SHARE OF RENEWABLE ENERGY ON-SITE IN TOTAL FINAL THERMAL ENERGY CONSUMPTION FOR BUILDINGS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B.3.1 – SHARE OF RENEWABLE ENERGY ON-SITE IN TOTAL FINAL THERMAL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SHARE OF RENEWABLE ENERGY ON-SITE IN TOTAL FINAL THERMAL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SHARE OF RENEWABLE ENERGY ON-SITE IN TOTAL FINAL THERMAL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SHARE OF RENEWABLE ENERGY ON-SITE IN TOTAL FINAL THERMAL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64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SHARE OF RENEWABLE ENERGY ON-SITE IN TOTAL FINAL THERMAL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SHARE OF RENEWABLE ENERGY ON-SITE IN TOTAL FINAL THERMAL ENERGY CONSUMPTION FOR BUILDINGS OPERATION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49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B.3.1 – SHARE OF RENEWABLE ENERGY ON-SITE IN TOTAL FINAL THERMAL ENERGY CONSUMPTION FOR BUILDINGS OPERATIONS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4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SNTOOL </a:t>
            </a:r>
            <a:r>
              <a:rPr lang="en-US" sz="1200" dirty="0"/>
              <a:t>– </a:t>
            </a:r>
            <a:r>
              <a:rPr lang="en-US" sz="1200" dirty="0" smtClean="0"/>
              <a:t>NEIGHBOURHOOD </a:t>
            </a:r>
            <a:r>
              <a:rPr lang="en-US" sz="1200" dirty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6" r:id="rId4"/>
    <p:sldLayoutId id="2147483687" r:id="rId5"/>
    <p:sldLayoutId id="2147483688" r:id="rId6"/>
    <p:sldLayoutId id="2147483692" r:id="rId7"/>
    <p:sldLayoutId id="2147483694" r:id="rId8"/>
    <p:sldLayoutId id="2147483701" r:id="rId9"/>
    <p:sldLayoutId id="2147483706" r:id="rId10"/>
    <p:sldLayoutId id="2147483707" r:id="rId11"/>
    <p:sldLayoutId id="2147483708" r:id="rId12"/>
    <p:sldLayoutId id="2147483716" r:id="rId13"/>
    <p:sldLayoutId id="2147483717" r:id="rId14"/>
    <p:sldLayoutId id="2147483730" r:id="rId15"/>
    <p:sldLayoutId id="2147483731" r:id="rId16"/>
    <p:sldLayoutId id="2147483735" r:id="rId17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50000"/>
              <a:lumOff val="50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39.png"/><Relationship Id="rId3" Type="http://schemas.openxmlformats.org/officeDocument/2006/relationships/image" Target="../media/image12.png"/><Relationship Id="rId7" Type="http://schemas.openxmlformats.org/officeDocument/2006/relationships/image" Target="../media/image34.png"/><Relationship Id="rId12" Type="http://schemas.openxmlformats.org/officeDocument/2006/relationships/image" Target="../media/image38.jpe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11" Type="http://schemas.openxmlformats.org/officeDocument/2006/relationships/image" Target="../media/image21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jpeg"/><Relationship Id="rId9" Type="http://schemas.openxmlformats.org/officeDocument/2006/relationships/image" Target="../media/image36.png"/><Relationship Id="rId1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jpeg"/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46.wmf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11" Type="http://schemas.openxmlformats.org/officeDocument/2006/relationships/image" Target="../media/image50.jpe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4" Type="http://schemas.openxmlformats.org/officeDocument/2006/relationships/image" Target="../media/image12.png"/><Relationship Id="rId9" Type="http://schemas.openxmlformats.org/officeDocument/2006/relationships/image" Target="../media/image48.png"/><Relationship Id="rId14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8.t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4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SNTool </a:t>
            </a:r>
            <a:r>
              <a:rPr lang="it-IT" sz="3200" dirty="0"/>
              <a:t>– </a:t>
            </a:r>
            <a:r>
              <a:rPr lang="it-IT" sz="3200" dirty="0" smtClean="0"/>
              <a:t>Neighbourhood </a:t>
            </a:r>
            <a:r>
              <a:rPr lang="it-IT" sz="3200" dirty="0"/>
              <a:t>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u="sng" dirty="0">
              <a:solidFill>
                <a:srgbClr val="1A965E"/>
              </a:solidFill>
            </a:endParaRPr>
          </a:p>
        </p:txBody>
      </p:sp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D5895802-6A43-49C0-8782-40B7CDA1B5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8322" y="98291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 smtClean="0"/>
              <a:t>Maximize </a:t>
            </a:r>
            <a:r>
              <a:rPr lang="en-US" sz="2400" dirty="0"/>
              <a:t>the use of renewable energy sources.</a:t>
            </a:r>
          </a:p>
          <a:p>
            <a:pPr marL="0" indent="0">
              <a:buNone/>
            </a:pPr>
            <a:endParaRPr lang="it-IT" dirty="0"/>
          </a:p>
        </p:txBody>
      </p:sp>
      <p:grpSp>
        <p:nvGrpSpPr>
          <p:cNvPr id="16" name="Group 15"/>
          <p:cNvGrpSpPr/>
          <p:nvPr/>
        </p:nvGrpSpPr>
        <p:grpSpPr>
          <a:xfrm>
            <a:off x="322739" y="2140270"/>
            <a:ext cx="4008787" cy="1389128"/>
            <a:chOff x="2216753" y="2253565"/>
            <a:chExt cx="4008787" cy="1389128"/>
          </a:xfrm>
        </p:grpSpPr>
        <p:pic>
          <p:nvPicPr>
            <p:cNvPr id="17" name="Picture 16" descr="DCP0162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0725" y="2545413"/>
              <a:ext cx="1462338" cy="10972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6753" y="2253565"/>
              <a:ext cx="1462336" cy="10972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0289" y="2253565"/>
              <a:ext cx="1345251" cy="100584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236912" y="4648078"/>
            <a:ext cx="1473095" cy="1113832"/>
            <a:chOff x="3589688" y="3821942"/>
            <a:chExt cx="1473095" cy="1113832"/>
          </a:xfrm>
        </p:grpSpPr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9688" y="3821942"/>
              <a:ext cx="1473095" cy="10972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3844787" y="4178959"/>
              <a:ext cx="9669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Ground source</a:t>
              </a:r>
              <a:endPara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871735" y="4689553"/>
              <a:ext cx="8980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Water source</a:t>
              </a:r>
              <a:endPara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018938" y="3673653"/>
            <a:ext cx="3216488" cy="1236715"/>
            <a:chOff x="1715591" y="5116658"/>
            <a:chExt cx="3216488" cy="1236715"/>
          </a:xfrm>
        </p:grpSpPr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9744" y="5256093"/>
              <a:ext cx="1462335" cy="10972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7" name="Group 26"/>
            <p:cNvGrpSpPr/>
            <p:nvPr/>
          </p:nvGrpSpPr>
          <p:grpSpPr>
            <a:xfrm>
              <a:off x="1715591" y="5116658"/>
              <a:ext cx="902728" cy="822960"/>
              <a:chOff x="1715591" y="5116658"/>
              <a:chExt cx="902728" cy="822960"/>
            </a:xfrm>
          </p:grpSpPr>
          <p:pic>
            <p:nvPicPr>
              <p:cNvPr id="32" name="Picture 6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5591" y="5116658"/>
                <a:ext cx="902728" cy="82296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TextBox 32"/>
              <p:cNvSpPr txBox="1"/>
              <p:nvPr/>
            </p:nvSpPr>
            <p:spPr>
              <a:xfrm>
                <a:off x="1720316" y="5681623"/>
                <a:ext cx="89800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</a:rPr>
                  <a:t>Wood chips</a:t>
                </a:r>
                <a:endPara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2544126" y="5340121"/>
              <a:ext cx="954563" cy="822960"/>
              <a:chOff x="2544126" y="5393254"/>
              <a:chExt cx="954563" cy="822960"/>
            </a:xfrm>
          </p:grpSpPr>
          <p:pic>
            <p:nvPicPr>
              <p:cNvPr id="29" name="Picture 7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4126" y="5393254"/>
                <a:ext cx="954563" cy="82296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TextBox 29"/>
              <p:cNvSpPr txBox="1"/>
              <p:nvPr/>
            </p:nvSpPr>
            <p:spPr>
              <a:xfrm>
                <a:off x="2574947" y="5969993"/>
                <a:ext cx="89479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</a:rPr>
                  <a:t>Wood pellets</a:t>
                </a:r>
                <a:endPara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4569496" y="3582947"/>
            <a:ext cx="4442496" cy="2168920"/>
            <a:chOff x="4814047" y="3582947"/>
            <a:chExt cx="4442496" cy="2168920"/>
          </a:xfrm>
        </p:grpSpPr>
        <p:sp>
          <p:nvSpPr>
            <p:cNvPr id="35" name="Text Box 2"/>
            <p:cNvSpPr txBox="1">
              <a:spLocks noChangeArrowheads="1"/>
            </p:cNvSpPr>
            <p:nvPr/>
          </p:nvSpPr>
          <p:spPr bwMode="auto">
            <a:xfrm>
              <a:off x="6778968" y="3582947"/>
              <a:ext cx="2377157" cy="923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 eaLnBrk="1" hangingPunct="1"/>
              <a:r>
                <a:rPr lang="en-US" sz="1800" b="1" dirty="0">
                  <a:solidFill>
                    <a:srgbClr val="000066"/>
                  </a:solidFill>
                  <a:latin typeface="+mn-lt"/>
                </a:rPr>
                <a:t>RED: Renewable Energy Directive 2018/2001</a:t>
              </a:r>
            </a:p>
          </p:txBody>
        </p:sp>
        <p:pic>
          <p:nvPicPr>
            <p:cNvPr id="36" name="Picture 1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6143" y="3991037"/>
              <a:ext cx="411480" cy="27432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7402" y="4465879"/>
              <a:ext cx="331427" cy="350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3773" y="4477943"/>
              <a:ext cx="780257" cy="374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Picture 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5546" y="3904039"/>
              <a:ext cx="917031" cy="912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Rectangle 39"/>
            <p:cNvSpPr/>
            <p:nvPr/>
          </p:nvSpPr>
          <p:spPr>
            <a:xfrm>
              <a:off x="4814047" y="4972522"/>
              <a:ext cx="444249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sz="1400" b="1" kern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4F81BD">
                      <a:satMod val="200000"/>
                      <a:tint val="3000"/>
                    </a:srgbClr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</a:rPr>
                <a:t>N</a:t>
              </a:r>
              <a:r>
                <a:rPr lang="en-US" sz="1400" b="1" kern="0" dirty="0" smtClean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4F81BD">
                      <a:satMod val="200000"/>
                      <a:tint val="3000"/>
                    </a:srgbClr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</a:rPr>
                <a:t>ew package of 8 </a:t>
              </a:r>
              <a:r>
                <a:rPr lang="en-US" sz="1400" b="1" kern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4F81BD">
                      <a:satMod val="200000"/>
                      <a:tint val="3000"/>
                    </a:srgbClr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</a:rPr>
                <a:t>different legislative </a:t>
              </a:r>
              <a:r>
                <a:rPr lang="en-US" sz="1400" b="1" kern="0" dirty="0" smtClean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4F81BD">
                      <a:satMod val="200000"/>
                      <a:tint val="3000"/>
                    </a:srgbClr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</a:rPr>
                <a:t>proposals  for</a:t>
              </a:r>
              <a:endParaRPr kumimoji="0" lang="el-GR" sz="1400" b="1" i="0" u="none" strike="noStrike" kern="0" cap="none" spc="0" normalizeH="0" baseline="0" noProof="0" dirty="0" smtClean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4F81BD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uLnTx/>
                <a:uFillTx/>
              </a:endParaRPr>
            </a:p>
            <a:p>
              <a:pPr lvl="0" algn="ctr">
                <a:defRPr/>
              </a:pPr>
              <a:r>
                <a:rPr kumimoji="0" lang="el-GR" sz="1600" b="1" i="0" u="none" strike="noStrike" kern="0" cap="none" spc="0" normalizeH="0" baseline="0" noProof="0" dirty="0" smtClean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uLnTx/>
                  <a:uFillTx/>
                  <a:latin typeface="Arimo"/>
                </a:rPr>
                <a:t>«</a:t>
              </a:r>
              <a:r>
                <a:rPr lang="en-US" sz="1600" b="1" i="1" kern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latin typeface="Arimo"/>
                </a:rPr>
                <a:t>Clean Energy for All Europeans package</a:t>
              </a:r>
              <a:r>
                <a:rPr kumimoji="0" lang="el-GR" sz="1600" b="1" i="0" u="none" strike="noStrike" kern="0" cap="none" spc="0" normalizeH="0" baseline="0" noProof="0" dirty="0" smtClean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uLnTx/>
                  <a:uFillTx/>
                  <a:latin typeface="Arimo"/>
                </a:rPr>
                <a:t>»</a:t>
              </a:r>
              <a:endParaRPr kumimoji="0" lang="en-US" sz="1600" b="1" i="0" u="none" strike="noStrike" kern="0" cap="none" spc="0" normalizeH="0" baseline="0" noProof="0" dirty="0" smtClean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660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uLnTx/>
                <a:uFillTx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968270" y="5536423"/>
              <a:ext cx="4192173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en-US" sz="800" b="1" dirty="0">
                  <a:solidFill>
                    <a:srgbClr val="006600"/>
                  </a:solidFill>
                  <a:latin typeface="Arial Narrow" panose="020B0606020202030204" pitchFamily="34" charset="0"/>
                </a:rPr>
                <a:t>https://ec.europa.eu/energy/en/topics/energy-strategy-and-energy-union/clean-energy-all-europeans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TOTAL FINAL THERMAL ENERGY CONSUMPTION FOR BUILDING OPERATIONS</a:t>
            </a:r>
            <a:endParaRPr lang="it-IT" sz="26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 txBox="1">
            <a:spLocks/>
          </p:cNvSpPr>
          <p:nvPr/>
        </p:nvSpPr>
        <p:spPr>
          <a:xfrm>
            <a:off x="8063633" y="6090020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3FB592-B9A9-49AA-A86F-4031F7B9780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74DDDF68-CAD3-48F3-BE5C-0D3F441A400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9496" y="972443"/>
            <a:ext cx="5060974" cy="45259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2200" dirty="0"/>
              <a:t>The </a:t>
            </a:r>
            <a:r>
              <a:rPr lang="en-US" sz="2200" dirty="0" smtClean="0"/>
              <a:t>indicator assesses </a:t>
            </a:r>
            <a:r>
              <a:rPr lang="en-US" sz="2200" dirty="0"/>
              <a:t>the share of renewable thermal energy in final thermal energy consumptions and, by implication, the degree to which renewable fuels have substituted fossil and/or nuclear fuels and therefore contributed to the </a:t>
            </a:r>
            <a:r>
              <a:rPr lang="en-US" sz="2200" dirty="0" err="1"/>
              <a:t>decarbonisation</a:t>
            </a:r>
            <a:r>
              <a:rPr lang="en-US" sz="2200" dirty="0"/>
              <a:t> of the Mediterranean area economy. </a:t>
            </a:r>
          </a:p>
          <a:p>
            <a:pPr marL="0" indent="0" algn="just">
              <a:buNone/>
            </a:pPr>
            <a:endParaRPr lang="en-US" sz="2200" dirty="0"/>
          </a:p>
          <a:p>
            <a:pPr marL="0" indent="0" algn="just">
              <a:buNone/>
            </a:pPr>
            <a:r>
              <a:rPr lang="en-US" sz="2200" dirty="0"/>
              <a:t>It also shows what is the progress </a:t>
            </a:r>
            <a:r>
              <a:rPr lang="en-US" sz="2200" dirty="0" smtClean="0"/>
              <a:t>towards </a:t>
            </a:r>
            <a:r>
              <a:rPr lang="en-US" sz="2200" dirty="0"/>
              <a:t>Europe 2020 </a:t>
            </a:r>
            <a:r>
              <a:rPr lang="en-US" sz="2200" dirty="0" smtClean="0"/>
              <a:t>and 2030 target </a:t>
            </a:r>
            <a:r>
              <a:rPr lang="en-US" sz="2200" dirty="0"/>
              <a:t>for </a:t>
            </a:r>
            <a:r>
              <a:rPr lang="en-US" sz="2200" dirty="0" smtClean="0"/>
              <a:t>renewable </a:t>
            </a:r>
            <a:r>
              <a:rPr lang="en-US" sz="2200" dirty="0"/>
              <a:t>energies. </a:t>
            </a:r>
            <a:endParaRPr lang="en-US" sz="2200" dirty="0" smtClean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152" y="1607536"/>
            <a:ext cx="2926165" cy="20742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818" y="3765308"/>
            <a:ext cx="570833" cy="46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0469" y="4540197"/>
            <a:ext cx="3633531" cy="132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387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20" y="1769443"/>
            <a:ext cx="1931995" cy="156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2"/>
            <a:ext cx="6472442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None/>
            </a:pPr>
            <a:endParaRPr lang="en-US" sz="15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dirty="0"/>
              <a:t>The </a:t>
            </a:r>
            <a:r>
              <a:rPr lang="en-US" sz="2000" dirty="0" smtClean="0"/>
              <a:t>calculation </a:t>
            </a:r>
            <a:r>
              <a:rPr lang="en-US" sz="2000" dirty="0"/>
              <a:t>method </a:t>
            </a:r>
            <a:r>
              <a:rPr lang="en-US" sz="2000" dirty="0" smtClean="0"/>
              <a:t>is </a:t>
            </a:r>
            <a:r>
              <a:rPr lang="en-US" sz="2000" dirty="0"/>
              <a:t>provided by the CEN standards </a:t>
            </a:r>
            <a:r>
              <a:rPr lang="en-US" sz="2000" dirty="0" smtClean="0"/>
              <a:t>series that </a:t>
            </a:r>
            <a:r>
              <a:rPr lang="en-US" sz="2000" dirty="0"/>
              <a:t>support </a:t>
            </a:r>
            <a:r>
              <a:rPr lang="en-US" sz="2000" dirty="0" smtClean="0"/>
              <a:t>implementation </a:t>
            </a:r>
            <a:r>
              <a:rPr lang="en-US" sz="2000" dirty="0"/>
              <a:t>of </a:t>
            </a:r>
            <a:r>
              <a:rPr lang="en-US" sz="2000" b="1" dirty="0" smtClean="0"/>
              <a:t>EPBD</a:t>
            </a:r>
            <a:r>
              <a:rPr lang="en-US" sz="2000" dirty="0" smtClean="0"/>
              <a:t> </a:t>
            </a:r>
            <a:r>
              <a:rPr lang="en-US" sz="2000" dirty="0"/>
              <a:t>across </a:t>
            </a:r>
            <a:r>
              <a:rPr lang="en-US" sz="2000" dirty="0" smtClean="0"/>
              <a:t>the EU</a:t>
            </a:r>
            <a:endParaRPr lang="en-US" sz="2000" dirty="0"/>
          </a:p>
          <a:p>
            <a:pPr marL="0" lvl="0" indent="0">
              <a:spcBef>
                <a:spcPts val="1200"/>
              </a:spcBef>
              <a:buNone/>
            </a:pPr>
            <a:r>
              <a:rPr lang="en-US" sz="2000" dirty="0"/>
              <a:t>The CEN standards series that currently forms the basis for most of national calculation </a:t>
            </a:r>
            <a:r>
              <a:rPr lang="en-US" sz="2000" dirty="0" smtClean="0"/>
              <a:t>methods includes </a:t>
            </a:r>
            <a:r>
              <a:rPr lang="en-US" sz="2000" b="1" dirty="0"/>
              <a:t>EN </a:t>
            </a:r>
            <a:r>
              <a:rPr lang="en-US" sz="2000" b="1" dirty="0" smtClean="0"/>
              <a:t>15603</a:t>
            </a:r>
            <a:r>
              <a:rPr lang="en-US" sz="2000" dirty="0" smtClean="0"/>
              <a:t> that </a:t>
            </a:r>
            <a:r>
              <a:rPr lang="en-US" sz="2000" dirty="0"/>
              <a:t>collates the results from </a:t>
            </a:r>
            <a:r>
              <a:rPr lang="en-US" sz="2000" b="1" dirty="0" smtClean="0"/>
              <a:t>EN </a:t>
            </a:r>
            <a:r>
              <a:rPr lang="en-US" sz="2000" b="1" dirty="0"/>
              <a:t>ISO </a:t>
            </a:r>
            <a:r>
              <a:rPr lang="en-US" sz="2000" b="1" dirty="0" smtClean="0"/>
              <a:t>13790</a:t>
            </a:r>
            <a:endParaRPr lang="en-US" sz="2000" strike="sngStrike" dirty="0" smtClean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u="sng" dirty="0">
              <a:solidFill>
                <a:srgbClr val="1A965E"/>
              </a:solidFill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227" y="4593605"/>
            <a:ext cx="823057" cy="66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109421" y="4674392"/>
            <a:ext cx="1532598" cy="1097280"/>
            <a:chOff x="3270251" y="1871956"/>
            <a:chExt cx="1532598" cy="1097280"/>
          </a:xfrm>
        </p:grpSpPr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0251" y="1871956"/>
              <a:ext cx="1532598" cy="10972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3564337" y="2561612"/>
              <a:ext cx="10550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Glazed flat plate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(60-90°C)</a:t>
              </a:r>
              <a:endPara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030194" y="3733322"/>
            <a:ext cx="1163902" cy="1114283"/>
            <a:chOff x="6453188" y="1803693"/>
            <a:chExt cx="1163902" cy="1114283"/>
          </a:xfrm>
        </p:grpSpPr>
        <p:pic>
          <p:nvPicPr>
            <p:cNvPr id="15" name="Picture 12" descr="Collector vacum tube 2d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3188" y="1803693"/>
              <a:ext cx="1163902" cy="10972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6530834" y="2517866"/>
              <a:ext cx="10086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Evacuated tube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(80-120°C)</a:t>
              </a:r>
              <a:endPara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01521" y="3514038"/>
            <a:ext cx="1532598" cy="1105722"/>
            <a:chOff x="222476" y="1831633"/>
            <a:chExt cx="1532598" cy="1105722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476" y="1831633"/>
              <a:ext cx="1532598" cy="10972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604695" y="2537245"/>
              <a:ext cx="7681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itchFamily="34" charset="0"/>
                </a:rPr>
                <a:t>Unglazed</a:t>
              </a: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rPr>
                <a:t>(25-50</a:t>
              </a:r>
              <a:r>
                <a:rPr lang="en-US" sz="1000" b="1" kern="0" baseline="300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rPr>
                <a:t>o</a:t>
              </a:r>
              <a:r>
                <a:rPr lang="en-US" sz="1000" b="1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rPr>
                <a:t>C)</a:t>
              </a:r>
              <a:endPara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866904" y="5061183"/>
            <a:ext cx="1490479" cy="1005840"/>
            <a:chOff x="1929048" y="5213412"/>
            <a:chExt cx="1490479" cy="1005840"/>
          </a:xfrm>
        </p:grpSpPr>
        <p:pic>
          <p:nvPicPr>
            <p:cNvPr id="21" name="Picture 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9048" y="5213412"/>
              <a:ext cx="1490479" cy="100584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2123496" y="5819142"/>
              <a:ext cx="11327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Concentrating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(95-160°C)</a:t>
              </a:r>
              <a:endPara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620073" y="3580067"/>
            <a:ext cx="3680963" cy="1996531"/>
            <a:chOff x="3682217" y="3732296"/>
            <a:chExt cx="3680963" cy="1996531"/>
          </a:xfrm>
        </p:grpSpPr>
        <p:grpSp>
          <p:nvGrpSpPr>
            <p:cNvPr id="24" name="Group 23"/>
            <p:cNvGrpSpPr/>
            <p:nvPr/>
          </p:nvGrpSpPr>
          <p:grpSpPr>
            <a:xfrm>
              <a:off x="4798127" y="3732296"/>
              <a:ext cx="1481052" cy="1140687"/>
              <a:chOff x="4798127" y="3732296"/>
              <a:chExt cx="1481052" cy="1140687"/>
            </a:xfrm>
          </p:grpSpPr>
          <p:pic>
            <p:nvPicPr>
              <p:cNvPr id="32" name="Picture 2" descr="C:\NEW_G\My Documents\books\TEI MSc\Presentations\Class_7_8_9_Ch3 E conservation measures\Water source HP.jpg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98127" y="3732296"/>
                <a:ext cx="1463040" cy="109728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" name="TextBox 32"/>
              <p:cNvSpPr txBox="1"/>
              <p:nvPr/>
            </p:nvSpPr>
            <p:spPr>
              <a:xfrm>
                <a:off x="4798127" y="4318985"/>
                <a:ext cx="1481052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</a:rPr>
                  <a:t>PV driven</a:t>
                </a: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</a:rPr>
                  <a:t>Water source HP</a:t>
                </a:r>
              </a:p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b="1" kern="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(Closed loop)</a:t>
                </a:r>
                <a:endPara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8742" y="4920372"/>
              <a:ext cx="521810" cy="309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6" name="Group 25"/>
            <p:cNvGrpSpPr/>
            <p:nvPr/>
          </p:nvGrpSpPr>
          <p:grpSpPr>
            <a:xfrm>
              <a:off x="5891569" y="4576086"/>
              <a:ext cx="1471611" cy="1149567"/>
              <a:chOff x="5891569" y="4576086"/>
              <a:chExt cx="1471611" cy="1149567"/>
            </a:xfrm>
          </p:grpSpPr>
          <p:pic>
            <p:nvPicPr>
              <p:cNvPr id="30" name="Picture 8" descr="000_0266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91570" y="4576086"/>
                <a:ext cx="1471610" cy="109728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5891569" y="5171655"/>
                <a:ext cx="147161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</a:rPr>
                  <a:t>PV driven</a:t>
                </a: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</a:rPr>
                  <a:t>Ground source HP</a:t>
                </a:r>
              </a:p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b="1" kern="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(horizontal loop)</a:t>
                </a:r>
                <a:endPara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3682217" y="4587375"/>
              <a:ext cx="1508760" cy="1141452"/>
              <a:chOff x="3682217" y="4587375"/>
              <a:chExt cx="1508760" cy="1141452"/>
            </a:xfrm>
          </p:grpSpPr>
          <p:pic>
            <p:nvPicPr>
              <p:cNvPr id="28" name="Picture 5"/>
              <p:cNvPicPr preferRelativeResize="0">
                <a:picLocks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82217" y="4587375"/>
                <a:ext cx="1508760" cy="109728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3682217" y="5174829"/>
                <a:ext cx="147161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</a:rPr>
                  <a:t>PV driven </a:t>
                </a: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</a:rPr>
                  <a:t>Air </a:t>
                </a:r>
                <a:r>
                  <a:rPr lang="en-US" sz="1000" b="1" kern="0" noProof="0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</a:t>
                </a:r>
                <a:r>
                  <a:rPr lang="en-US" sz="1000" b="1" kern="0" dirty="0" err="1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ource</a:t>
                </a:r>
                <a:r>
                  <a:rPr lang="en-US" sz="1000" b="1" kern="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</a:rPr>
                  <a:t>HP</a:t>
                </a:r>
              </a:p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b="1" kern="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(High SSER)</a:t>
                </a:r>
                <a:endPara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7448484" y="3568293"/>
            <a:ext cx="1558611" cy="1692766"/>
            <a:chOff x="7510628" y="3720522"/>
            <a:chExt cx="1558611" cy="1692766"/>
          </a:xfrm>
        </p:grpSpPr>
        <p:grpSp>
          <p:nvGrpSpPr>
            <p:cNvPr id="35" name="Group 34"/>
            <p:cNvGrpSpPr/>
            <p:nvPr/>
          </p:nvGrpSpPr>
          <p:grpSpPr>
            <a:xfrm>
              <a:off x="7510628" y="4297969"/>
              <a:ext cx="1554480" cy="1115319"/>
              <a:chOff x="7544495" y="4610883"/>
              <a:chExt cx="1554480" cy="1115319"/>
            </a:xfrm>
          </p:grpSpPr>
          <p:pic>
            <p:nvPicPr>
              <p:cNvPr id="39" name="Picture 3"/>
              <p:cNvPicPr preferRelativeResize="0">
                <a:picLocks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44495" y="4610883"/>
                <a:ext cx="1554480" cy="109728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0" name="TextBox 39"/>
              <p:cNvSpPr txBox="1"/>
              <p:nvPr/>
            </p:nvSpPr>
            <p:spPr>
              <a:xfrm>
                <a:off x="7874336" y="5479981"/>
                <a:ext cx="89479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</a:rPr>
                  <a:t>Wood pellets</a:t>
                </a:r>
                <a:endPara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8166511" y="3720522"/>
              <a:ext cx="902728" cy="822960"/>
              <a:chOff x="1715591" y="5116658"/>
              <a:chExt cx="902728" cy="822960"/>
            </a:xfrm>
          </p:grpSpPr>
          <p:pic>
            <p:nvPicPr>
              <p:cNvPr id="37" name="Picture 6"/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5591" y="5116658"/>
                <a:ext cx="902728" cy="82296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" name="TextBox 37"/>
              <p:cNvSpPr txBox="1"/>
              <p:nvPr/>
            </p:nvSpPr>
            <p:spPr>
              <a:xfrm>
                <a:off x="1720316" y="5681623"/>
                <a:ext cx="89800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</a:rPr>
                  <a:t>Wood chips</a:t>
                </a:r>
                <a:endPara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62084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09" y="2529724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US" dirty="0"/>
              <a:t>In the calculation of the final thermal energy consumption, the following </a:t>
            </a:r>
            <a:r>
              <a:rPr lang="en-US" dirty="0" smtClean="0"/>
              <a:t>energy </a:t>
            </a:r>
            <a:r>
              <a:rPr lang="en-US" dirty="0"/>
              <a:t>uses </a:t>
            </a:r>
            <a:r>
              <a:rPr lang="en-US" dirty="0" smtClean="0"/>
              <a:t>should be </a:t>
            </a:r>
            <a:r>
              <a:rPr lang="en-US" dirty="0"/>
              <a:t>considered: </a:t>
            </a:r>
            <a:endParaRPr lang="en-US" dirty="0" smtClean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heating 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cooling 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mechanical ventilation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domestic </a:t>
            </a:r>
            <a:r>
              <a:rPr lang="en-US" dirty="0"/>
              <a:t>hot </a:t>
            </a:r>
            <a:r>
              <a:rPr lang="en-US" dirty="0" smtClean="0"/>
              <a:t>water 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18576" cy="6088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BOUNDARY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&amp; SCOPE</a:t>
            </a:r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32610" y="1519246"/>
            <a:ext cx="8174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assessment boundary </a:t>
            </a:r>
            <a:r>
              <a:rPr lang="en-US" sz="2400" dirty="0" smtClean="0"/>
              <a:t>includes all buildings in the neighborhood.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927717" y="5212808"/>
            <a:ext cx="6316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Energy </a:t>
            </a:r>
            <a:r>
              <a:rPr lang="en-US" dirty="0"/>
              <a:t>use is referred to as </a:t>
            </a:r>
            <a:r>
              <a:rPr lang="en-US" b="1" dirty="0"/>
              <a:t>operational energy consumption</a:t>
            </a:r>
            <a:endParaRPr lang="el-GR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4" y="5106101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27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solidFill>
                  <a:prstClr val="black"/>
                </a:solidFill>
                <a:cs typeface="Calibri" panose="020F0502020204030204" pitchFamily="34" charset="0"/>
              </a:rPr>
              <a:t>BOUNDARY </a:t>
            </a:r>
            <a:r>
              <a:rPr lang="en-US" b="1" u="sng" dirty="0" smtClean="0">
                <a:solidFill>
                  <a:prstClr val="black"/>
                </a:solidFill>
                <a:cs typeface="Calibri" panose="020F0502020204030204" pitchFamily="34" charset="0"/>
              </a:rPr>
              <a:t>&amp; </a:t>
            </a:r>
            <a:r>
              <a:rPr lang="en-US" b="1" u="sng" dirty="0">
                <a:solidFill>
                  <a:prstClr val="black"/>
                </a:solidFill>
                <a:cs typeface="Calibri" panose="020F0502020204030204" pitchFamily="34" charset="0"/>
              </a:rPr>
              <a:t>SCOPE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513394"/>
            <a:ext cx="8330934" cy="44571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According to the Renewables Energy Directive (RED 2018), energy from renewable sources means energy from renewable non-fossil sources, namely wind, solar, aerothermal, geothermal, hydrothermal and ocean energy, hydropower, biomass, landfill gas, sewage treatment plant gas and biogases.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Heat </a:t>
            </a:r>
            <a:r>
              <a:rPr lang="en-GB" dirty="0"/>
              <a:t>pumps enabling the use of aerothermal, geothermal or hydrothermal heat at a useful temperature level need electricity or other auxiliary energy to function. The energy used to drive heat pumps should therefore be deducted from the total usable heat. </a:t>
            </a:r>
            <a:r>
              <a:rPr lang="en-GB" b="1" dirty="0"/>
              <a:t>Only heat pumps for which SPF &gt; 1,15 * 1/η shall be taken into account.</a:t>
            </a:r>
            <a:endParaRPr lang="en-US" b="1" dirty="0" smtClean="0"/>
          </a:p>
        </p:txBody>
      </p:sp>
      <p:pic>
        <p:nvPicPr>
          <p:cNvPr id="9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CONSUMPTION FOR </a:t>
            </a:r>
            <a:r>
              <a:rPr lang="en-US" sz="2600" dirty="0" smtClean="0"/>
              <a:t>BUILDING OPERATIONS</a:t>
            </a:r>
            <a:endParaRPr lang="it-IT" sz="2600" dirty="0"/>
          </a:p>
        </p:txBody>
      </p:sp>
    </p:spTree>
    <p:extLst>
      <p:ext uri="{BB962C8B-B14F-4D97-AF65-F5344CB8AC3E}">
        <p14:creationId xmlns:p14="http://schemas.microsoft.com/office/powerpoint/2010/main" val="203325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07" y="5247974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0"/>
            <a:ext cx="8777025" cy="1670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200" dirty="0"/>
              <a:t> </a:t>
            </a:r>
            <a:endParaRPr lang="it-IT" sz="2200" dirty="0"/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For each building in the </a:t>
            </a:r>
            <a:r>
              <a:rPr lang="en-US" sz="2200" dirty="0" smtClean="0"/>
              <a:t>neighborhood calculate </a:t>
            </a:r>
            <a:r>
              <a:rPr lang="en-US" sz="2200" b="1" dirty="0"/>
              <a:t>the </a:t>
            </a:r>
            <a:r>
              <a:rPr lang="en-US" sz="2200" b="1" dirty="0" smtClean="0"/>
              <a:t>average annual </a:t>
            </a:r>
            <a:r>
              <a:rPr lang="en-US" sz="2200" b="1" dirty="0"/>
              <a:t>thermal energy produced &amp; used on-site from renewable sources </a:t>
            </a:r>
            <a:r>
              <a:rPr lang="en-US" sz="2200" dirty="0"/>
              <a:t>(e.g. solar collectors, PV driven HPs, biomass) to cover the demand for </a:t>
            </a:r>
            <a:r>
              <a:rPr lang="en-US" sz="2200" dirty="0" smtClean="0"/>
              <a:t>the </a:t>
            </a:r>
            <a:r>
              <a:rPr lang="en-US" sz="2200" dirty="0"/>
              <a:t>energy uses taken into </a:t>
            </a:r>
            <a:r>
              <a:rPr lang="en-US" sz="2200" dirty="0" smtClean="0"/>
              <a:t>account, </a:t>
            </a:r>
            <a:r>
              <a:rPr lang="en-GB" sz="2200" dirty="0"/>
              <a:t>using a 3year average </a:t>
            </a:r>
            <a:r>
              <a:rPr lang="en-GB" sz="2200" dirty="0" smtClean="0"/>
              <a:t>value from </a:t>
            </a:r>
            <a:r>
              <a:rPr lang="en-GB" sz="2200" dirty="0"/>
              <a:t>monitored data(if available),  or </a:t>
            </a:r>
            <a:r>
              <a:rPr lang="en-GB" sz="2200" dirty="0" smtClean="0"/>
              <a:t>calculations </a:t>
            </a:r>
            <a:r>
              <a:rPr lang="en-US" sz="2200" dirty="0"/>
              <a:t>(as described in </a:t>
            </a:r>
            <a:r>
              <a:rPr lang="en-GB" sz="2200" dirty="0"/>
              <a:t>B.1.4 – Energy from renewable sources in total thermal energy consumption</a:t>
            </a:r>
            <a:r>
              <a:rPr lang="en-US" sz="2200" dirty="0" smtClean="0"/>
              <a:t>)</a:t>
            </a:r>
            <a:endParaRPr lang="en-US" sz="2200" dirty="0"/>
          </a:p>
          <a:p>
            <a:pPr marL="0" indent="0">
              <a:buNone/>
            </a:pPr>
            <a:endParaRPr lang="en-GB" sz="1200" dirty="0"/>
          </a:p>
          <a:p>
            <a:pPr marL="457200" indent="-457200">
              <a:buFont typeface="+mj-lt"/>
              <a:buAutoNum type="arabicPeriod" startAt="2"/>
            </a:pPr>
            <a:r>
              <a:rPr lang="en-US" sz="2200" dirty="0" smtClean="0"/>
              <a:t>For </a:t>
            </a:r>
            <a:r>
              <a:rPr lang="en-US" sz="2200" dirty="0"/>
              <a:t>each building in the neighborhood calculate the </a:t>
            </a:r>
            <a:r>
              <a:rPr lang="en-US" sz="2200" b="1" dirty="0"/>
              <a:t>average annual thermal energy delivered</a:t>
            </a:r>
            <a:r>
              <a:rPr lang="en-US" sz="2200" dirty="0"/>
              <a:t> (e.g. oil, natural gas, district heating) to the building to cover the energy uses taken into account, from </a:t>
            </a:r>
            <a:r>
              <a:rPr lang="en-US" sz="2200" b="1" dirty="0"/>
              <a:t>monitored / metered </a:t>
            </a:r>
            <a:r>
              <a:rPr lang="en-US" sz="2200" dirty="0"/>
              <a:t>data or </a:t>
            </a:r>
            <a:r>
              <a:rPr lang="en-US" sz="2200" b="1" dirty="0"/>
              <a:t>calculations </a:t>
            </a:r>
            <a:r>
              <a:rPr lang="en-US" sz="2200" dirty="0" smtClean="0"/>
              <a:t>(</a:t>
            </a:r>
            <a:r>
              <a:rPr lang="en-US" sz="2200" dirty="0"/>
              <a:t>as described in </a:t>
            </a:r>
            <a:r>
              <a:rPr lang="en-GB" sz="2200" dirty="0"/>
              <a:t>B.1.2 - </a:t>
            </a:r>
            <a:r>
              <a:rPr lang="en-GB" sz="2200" dirty="0" smtClean="0"/>
              <a:t>Thermal </a:t>
            </a:r>
            <a:r>
              <a:rPr lang="en-GB" sz="2200" dirty="0"/>
              <a:t>energy </a:t>
            </a:r>
            <a:r>
              <a:rPr lang="en-GB" sz="2200" dirty="0" smtClean="0"/>
              <a:t>consumption</a:t>
            </a:r>
            <a:r>
              <a:rPr lang="en-US" sz="2200" dirty="0" smtClean="0"/>
              <a:t>)</a:t>
            </a:r>
            <a:endParaRPr lang="en-US" sz="2200" dirty="0"/>
          </a:p>
          <a:p>
            <a:pPr marL="457200" indent="-457200">
              <a:buFont typeface="+mj-lt"/>
              <a:buAutoNum type="arabicPeriod" startAt="2"/>
            </a:pPr>
            <a:endParaRPr lang="en-US" sz="22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903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u="sng" dirty="0">
              <a:solidFill>
                <a:srgbClr val="1A965E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451" y="5148140"/>
            <a:ext cx="2046708" cy="118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558548"/>
            <a:ext cx="8855825" cy="34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buFont typeface="+mj-lt"/>
              <a:buAutoNum type="arabicPeriod" startAt="3"/>
            </a:pPr>
            <a:r>
              <a:rPr lang="en-US" sz="2200" dirty="0" smtClean="0"/>
              <a:t>Sum </a:t>
            </a:r>
            <a:r>
              <a:rPr lang="en-US" sz="2200" dirty="0"/>
              <a:t>the annual </a:t>
            </a:r>
            <a:r>
              <a:rPr lang="en-US" sz="2200" b="1" dirty="0"/>
              <a:t>thermal energy produced &amp; used on-site from renewable sources </a:t>
            </a:r>
            <a:r>
              <a:rPr lang="en-US" sz="2200" dirty="0" smtClean="0"/>
              <a:t>of </a:t>
            </a:r>
            <a:r>
              <a:rPr lang="en-US" sz="2200" dirty="0"/>
              <a:t>each building up to </a:t>
            </a:r>
            <a:r>
              <a:rPr lang="en-US" sz="2200" dirty="0" smtClean="0"/>
              <a:t>an </a:t>
            </a:r>
            <a:r>
              <a:rPr lang="en-US" sz="2200" b="1" dirty="0"/>
              <a:t>aggregated total thermal energy </a:t>
            </a:r>
            <a:r>
              <a:rPr lang="en-US" sz="2200" b="1" dirty="0" smtClean="0"/>
              <a:t>from RES, </a:t>
            </a:r>
            <a:r>
              <a:rPr lang="en-US" sz="2200" dirty="0" smtClean="0"/>
              <a:t>[</a:t>
            </a:r>
            <a:r>
              <a:rPr lang="en-US" sz="2200" dirty="0" err="1" smtClean="0"/>
              <a:t>kWh</a:t>
            </a:r>
            <a:r>
              <a:rPr lang="en-US" sz="2200" baseline="-25000" dirty="0" err="1" smtClean="0"/>
              <a:t>th,RES</a:t>
            </a:r>
            <a:r>
              <a:rPr lang="en-US" sz="2200" dirty="0" smtClean="0"/>
              <a:t>/</a:t>
            </a:r>
            <a:r>
              <a:rPr lang="en-US" sz="2200" dirty="0" err="1" smtClean="0"/>
              <a:t>yr</a:t>
            </a:r>
            <a:r>
              <a:rPr lang="en-US" sz="2200" dirty="0" smtClean="0"/>
              <a:t>]</a:t>
            </a:r>
            <a:endParaRPr lang="en-US" sz="2200" dirty="0"/>
          </a:p>
          <a:p>
            <a:pPr marL="457200" lvl="0" indent="-457200">
              <a:buFont typeface="+mj-lt"/>
              <a:buAutoNum type="arabicPeriod" startAt="3"/>
            </a:pPr>
            <a:r>
              <a:rPr lang="en-US" sz="2200" dirty="0" smtClean="0"/>
              <a:t>Sum the annual </a:t>
            </a:r>
            <a:r>
              <a:rPr lang="en-US" sz="2200" b="1" dirty="0" smtClean="0"/>
              <a:t>thermal energy </a:t>
            </a:r>
            <a:r>
              <a:rPr lang="en-US" sz="2200" dirty="0" smtClean="0"/>
              <a:t>of each building up to an </a:t>
            </a:r>
            <a:r>
              <a:rPr lang="en-US" sz="2200" b="1" dirty="0" smtClean="0"/>
              <a:t>aggregated total thermal energy </a:t>
            </a:r>
            <a:r>
              <a:rPr lang="en-GB" sz="2200" dirty="0"/>
              <a:t>(RES &amp; conventional)</a:t>
            </a:r>
            <a:r>
              <a:rPr lang="en-US" sz="2200" b="1" dirty="0" smtClean="0"/>
              <a:t>, </a:t>
            </a:r>
            <a:r>
              <a:rPr lang="en-US" sz="2200" dirty="0"/>
              <a:t>[</a:t>
            </a:r>
            <a:r>
              <a:rPr lang="en-US" sz="2200" dirty="0" err="1" smtClean="0"/>
              <a:t>kWh</a:t>
            </a:r>
            <a:r>
              <a:rPr lang="en-US" sz="2200" baseline="-25000" dirty="0" err="1" smtClean="0"/>
              <a:t>th</a:t>
            </a:r>
            <a:r>
              <a:rPr lang="en-US" sz="2200" dirty="0" smtClean="0"/>
              <a:t>/</a:t>
            </a:r>
            <a:r>
              <a:rPr lang="en-US" sz="2200" dirty="0" err="1" smtClean="0"/>
              <a:t>yr</a:t>
            </a:r>
            <a:r>
              <a:rPr lang="en-US" sz="2200" dirty="0" smtClean="0"/>
              <a:t>]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sz="2200" dirty="0" smtClean="0"/>
              <a:t>Calculate </a:t>
            </a:r>
            <a:r>
              <a:rPr lang="en-US" sz="2200" dirty="0"/>
              <a:t>the indicator’s value </a:t>
            </a:r>
            <a:r>
              <a:rPr lang="en-US" sz="2200" dirty="0" smtClean="0"/>
              <a:t>as </a:t>
            </a:r>
            <a:r>
              <a:rPr lang="en-US" sz="2200" dirty="0"/>
              <a:t>the </a:t>
            </a:r>
            <a:r>
              <a:rPr lang="en-US" sz="2200" b="1" dirty="0"/>
              <a:t>percentage ratio </a:t>
            </a:r>
            <a:r>
              <a:rPr lang="en-US" sz="2200" dirty="0"/>
              <a:t>of the amount of </a:t>
            </a:r>
            <a:r>
              <a:rPr lang="en-US" sz="2200" b="1" dirty="0" smtClean="0"/>
              <a:t>total thermal </a:t>
            </a:r>
            <a:r>
              <a:rPr lang="en-US" sz="2200" b="1" dirty="0"/>
              <a:t>energy </a:t>
            </a:r>
            <a:r>
              <a:rPr lang="en-US" sz="2200" b="1" dirty="0" smtClean="0"/>
              <a:t>from RES</a:t>
            </a:r>
            <a:r>
              <a:rPr lang="en-US" sz="2200" dirty="0" smtClean="0"/>
              <a:t> </a:t>
            </a:r>
            <a:r>
              <a:rPr lang="en-US" sz="2200" b="1" dirty="0" smtClean="0">
                <a:solidFill>
                  <a:schemeClr val="accent3">
                    <a:lumMod val="75000"/>
                  </a:schemeClr>
                </a:solidFill>
              </a:rPr>
              <a:t>(step </a:t>
            </a:r>
            <a:r>
              <a:rPr lang="en-US" sz="2200" b="1" dirty="0">
                <a:solidFill>
                  <a:schemeClr val="accent3">
                    <a:lumMod val="75000"/>
                  </a:schemeClr>
                </a:solidFill>
              </a:rPr>
              <a:t>3) </a:t>
            </a:r>
            <a:r>
              <a:rPr lang="en-US" sz="2200" dirty="0" smtClean="0"/>
              <a:t>to </a:t>
            </a:r>
            <a:r>
              <a:rPr lang="en-US" sz="2200" dirty="0"/>
              <a:t>the </a:t>
            </a:r>
            <a:r>
              <a:rPr lang="en-US" sz="2200" b="1" dirty="0"/>
              <a:t>total final thermal </a:t>
            </a:r>
            <a:r>
              <a:rPr lang="en-US" sz="2200" b="1" dirty="0" smtClean="0"/>
              <a:t>energy </a:t>
            </a:r>
            <a:r>
              <a:rPr lang="en-GB" sz="2200" dirty="0"/>
              <a:t>(RES &amp; conventional) </a:t>
            </a:r>
            <a:r>
              <a:rPr lang="en-US" sz="2200" b="1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US" sz="2200" b="1" dirty="0">
                <a:solidFill>
                  <a:schemeClr val="accent3">
                    <a:lumMod val="75000"/>
                  </a:schemeClr>
                </a:solidFill>
              </a:rPr>
              <a:t>step </a:t>
            </a:r>
            <a:r>
              <a:rPr lang="en-US" sz="2200" b="1" dirty="0" smtClean="0">
                <a:solidFill>
                  <a:schemeClr val="accent3">
                    <a:lumMod val="75000"/>
                  </a:schemeClr>
                </a:solidFill>
              </a:rPr>
              <a:t>4)</a:t>
            </a:r>
            <a:r>
              <a:rPr lang="en-US" sz="2200" dirty="0" smtClean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sz="2200" dirty="0" smtClean="0"/>
              <a:t>[%]</a:t>
            </a:r>
            <a:endParaRPr lang="en-US" sz="2200" dirty="0"/>
          </a:p>
          <a:p>
            <a:pPr marL="0" lvl="0" indent="0">
              <a:buNone/>
            </a:pPr>
            <a:endParaRPr lang="en-US" sz="2200" dirty="0"/>
          </a:p>
          <a:p>
            <a:pPr marL="457200" lvl="0" indent="-457200">
              <a:buFont typeface="+mj-lt"/>
              <a:buAutoNum type="arabicPeriod" startAt="3"/>
            </a:pPr>
            <a:endParaRPr lang="en-US" sz="2200" dirty="0" smtClean="0"/>
          </a:p>
          <a:p>
            <a:pPr marL="457200" lvl="0" indent="-457200">
              <a:buFont typeface="+mj-lt"/>
              <a:buAutoNum type="arabicPeriod" startAt="3"/>
            </a:pPr>
            <a:endParaRPr lang="en-US" sz="2200" dirty="0"/>
          </a:p>
          <a:p>
            <a:pPr marL="457200" lvl="0" indent="-457200">
              <a:buFont typeface="+mj-lt"/>
              <a:buAutoNum type="arabicPeriod" startAt="3"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662870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320800"/>
            <a:ext cx="8855825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spcBef>
                <a:spcPts val="0"/>
              </a:spcBef>
              <a:buNone/>
            </a:pPr>
            <a:r>
              <a:rPr lang="en-GB" sz="2200" b="1" dirty="0" smtClean="0"/>
              <a:t>RED </a:t>
            </a:r>
            <a:r>
              <a:rPr lang="en-GB" sz="2200" b="1" dirty="0"/>
              <a:t>2018. </a:t>
            </a:r>
            <a:r>
              <a:rPr lang="en-GB" sz="2200" dirty="0"/>
              <a:t>Directive (EU) 2018/2001 of the European Parliament and of the Council of 11 December 2018 on the promotion of the use of energy from renewable sources (recast). Brussels: European Commission</a:t>
            </a:r>
            <a:r>
              <a:rPr lang="en-US" sz="2200" dirty="0" smtClean="0"/>
              <a:t>. </a:t>
            </a:r>
            <a:r>
              <a:rPr lang="en-US" sz="2200" dirty="0"/>
              <a:t>http://data.europa.eu/eli/dir/2018/2001/oj </a:t>
            </a:r>
            <a:endParaRPr lang="en-US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 smtClean="0"/>
              <a:t>2013/114/EU</a:t>
            </a:r>
            <a:r>
              <a:rPr lang="en-US" sz="2200" dirty="0"/>
              <a:t>: Commission Decision of 1 March </a:t>
            </a:r>
            <a:r>
              <a:rPr lang="en-US" sz="2200" dirty="0" smtClean="0"/>
              <a:t>2013</a:t>
            </a:r>
          </a:p>
          <a:p>
            <a:pPr marL="395288" lvl="0" indent="-395288">
              <a:spcBef>
                <a:spcPts val="0"/>
              </a:spcBef>
              <a:buNone/>
            </a:pPr>
            <a:r>
              <a:rPr lang="en-US" sz="2200" b="1" dirty="0" smtClean="0"/>
              <a:t>EN 15603</a:t>
            </a:r>
            <a:r>
              <a:rPr lang="en-US" sz="2200" dirty="0" smtClean="0"/>
              <a:t>:2008 - Energy </a:t>
            </a:r>
            <a:r>
              <a:rPr lang="en-US" sz="2200" dirty="0"/>
              <a:t>performance of buildings. Overall energy use and definition of energy </a:t>
            </a:r>
            <a:r>
              <a:rPr lang="en-US" sz="2200" dirty="0" smtClean="0"/>
              <a:t>ratings. </a:t>
            </a:r>
            <a:r>
              <a:rPr lang="en-US" sz="2200" dirty="0"/>
              <a:t>Brussels: European Committee for Standardization</a:t>
            </a:r>
            <a:r>
              <a:rPr lang="en-US" sz="2200" dirty="0" smtClean="0"/>
              <a:t>.</a:t>
            </a:r>
          </a:p>
          <a:p>
            <a:pPr marL="395288" lvl="0" indent="-395288">
              <a:spcBef>
                <a:spcPts val="0"/>
              </a:spcBef>
              <a:buNone/>
            </a:pPr>
            <a:r>
              <a:rPr lang="en-US" sz="2200" b="1" dirty="0" smtClean="0"/>
              <a:t>EN 13790</a:t>
            </a:r>
            <a:r>
              <a:rPr lang="en-US" sz="2200" dirty="0" smtClean="0"/>
              <a:t>:2008 - Energy </a:t>
            </a:r>
            <a:r>
              <a:rPr lang="en-US" sz="2200" dirty="0"/>
              <a:t>performance of buildings. Calculation of energy use for space heating and </a:t>
            </a:r>
            <a:r>
              <a:rPr lang="en-US" sz="2200" dirty="0" smtClean="0"/>
              <a:t>cooling. Brussels: European Committee for Standardization.</a:t>
            </a:r>
          </a:p>
          <a:p>
            <a:pPr marL="395288" indent="-395288">
              <a:spcBef>
                <a:spcPts val="0"/>
              </a:spcBef>
              <a:buNone/>
            </a:pPr>
            <a:r>
              <a:rPr lang="en-US" sz="2200" b="1" dirty="0" smtClean="0"/>
              <a:t>Level(s</a:t>
            </a:r>
            <a:r>
              <a:rPr lang="en-US" sz="2200" b="1" dirty="0"/>
              <a:t>)</a:t>
            </a:r>
            <a:r>
              <a:rPr lang="en-US" sz="2200" dirty="0"/>
              <a:t> Part 1-2 – Beta version. Brussels: European Commission. https://</a:t>
            </a:r>
            <a:r>
              <a:rPr lang="en-US" sz="2200" dirty="0" smtClean="0"/>
              <a:t>environment.ec.europa.eu/topics/circular-economy/levels_en</a:t>
            </a:r>
          </a:p>
          <a:p>
            <a:pPr marL="395288" indent="-395288">
              <a:spcBef>
                <a:spcPts val="0"/>
              </a:spcBef>
              <a:buNone/>
            </a:pPr>
            <a:endParaRPr lang="it-IT" sz="2200" dirty="0"/>
          </a:p>
          <a:p>
            <a:pPr marL="395288" lvl="0" indent="-395288">
              <a:spcBef>
                <a:spcPts val="0"/>
              </a:spcBef>
              <a:buNone/>
            </a:pPr>
            <a:endParaRPr lang="it-IT" sz="2200" dirty="0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GB" sz="2600" dirty="0"/>
              <a:t>B.3.1 – SHARE OF RENEWABLE ENERGY </a:t>
            </a:r>
            <a:r>
              <a:rPr lang="en-GB" sz="2600" dirty="0" smtClean="0"/>
              <a:t>ON-SITE IN </a:t>
            </a:r>
            <a:r>
              <a:rPr lang="en-GB" sz="2600" dirty="0"/>
              <a:t>TOTAL FINAL THERMAL ENERGY CONSUMPTION FOR </a:t>
            </a:r>
            <a:r>
              <a:rPr lang="en-GB" sz="2600" dirty="0" smtClean="0"/>
              <a:t>BUILDING OPERATIONS</a:t>
            </a:r>
            <a:endParaRPr lang="it-IT" sz="2600" dirty="0"/>
          </a:p>
        </p:txBody>
      </p:sp>
    </p:spTree>
    <p:extLst>
      <p:ext uri="{BB962C8B-B14F-4D97-AF65-F5344CB8AC3E}">
        <p14:creationId xmlns:p14="http://schemas.microsoft.com/office/powerpoint/2010/main" val="3874177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u="sng" dirty="0">
              <a:solidFill>
                <a:srgbClr val="1A965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2982" y="1431985"/>
            <a:ext cx="8791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https://</a:t>
            </a:r>
            <a:r>
              <a:rPr lang="en-US" sz="2000" dirty="0" smtClean="0"/>
              <a:t>ec.europa.eu/energy/en/topics/energy-strategy-and-energy-union/clean-energy-all-europeans</a:t>
            </a:r>
          </a:p>
          <a:p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042" y="1822447"/>
            <a:ext cx="4505324" cy="416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547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u="sng" dirty="0">
              <a:solidFill>
                <a:srgbClr val="1A965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8224" y="1431985"/>
            <a:ext cx="8774410" cy="472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00" b="1" dirty="0"/>
              <a:t>Solar Engineering of Thermal </a:t>
            </a:r>
            <a:r>
              <a:rPr lang="en-US" sz="1900" b="1" dirty="0" smtClean="0"/>
              <a:t>Processes </a:t>
            </a:r>
            <a:r>
              <a:rPr lang="en-US" sz="1900" dirty="0" smtClean="0">
                <a:solidFill>
                  <a:prstClr val="black"/>
                </a:solidFill>
                <a:ea typeface="SimSun"/>
                <a:cs typeface="Times New Roman"/>
              </a:rPr>
              <a:t>(4th </a:t>
            </a:r>
            <a:r>
              <a:rPr lang="en-US" sz="1900" dirty="0">
                <a:solidFill>
                  <a:prstClr val="black"/>
                </a:solidFill>
                <a:ea typeface="SimSun"/>
                <a:cs typeface="Times New Roman"/>
              </a:rPr>
              <a:t>ed.)</a:t>
            </a:r>
            <a:r>
              <a:rPr lang="en-US" sz="1900" dirty="0" smtClean="0"/>
              <a:t>, </a:t>
            </a:r>
            <a:r>
              <a:rPr lang="en-US" sz="1900" dirty="0"/>
              <a:t>John A. </a:t>
            </a:r>
            <a:r>
              <a:rPr lang="en-US" sz="1900" dirty="0" err="1"/>
              <a:t>Duffie</a:t>
            </a:r>
            <a:r>
              <a:rPr lang="en-US" sz="1900" dirty="0"/>
              <a:t>, William A. Beckman, </a:t>
            </a:r>
            <a:r>
              <a:rPr lang="en-US" sz="1900" dirty="0" smtClean="0"/>
              <a:t>944 p., ISBN</a:t>
            </a:r>
            <a:r>
              <a:rPr lang="en-US" sz="1900" dirty="0"/>
              <a:t>: </a:t>
            </a:r>
            <a:r>
              <a:rPr lang="en-US" sz="1900" dirty="0" smtClean="0"/>
              <a:t>978-0-470-87366-3</a:t>
            </a:r>
            <a:r>
              <a:rPr lang="en-US" sz="1900" dirty="0"/>
              <a:t>, </a:t>
            </a:r>
            <a:r>
              <a:rPr lang="en-US" sz="1900" dirty="0" smtClean="0"/>
              <a:t>Wiley, 2013</a:t>
            </a:r>
            <a:r>
              <a:rPr lang="en-US" sz="1900" dirty="0"/>
              <a:t>. https://</a:t>
            </a:r>
            <a:r>
              <a:rPr lang="en-US" sz="1900" dirty="0" smtClean="0"/>
              <a:t>www.wiley.com/en-us/Solar+Engineering+of+Thermal+Processes%2C+4th+Edition-p-9780470873663 </a:t>
            </a:r>
            <a:endParaRPr lang="en-US" sz="1900" dirty="0"/>
          </a:p>
          <a:p>
            <a:endParaRPr lang="en-US" sz="800" b="1" dirty="0" smtClean="0"/>
          </a:p>
          <a:p>
            <a:r>
              <a:rPr lang="en-US" sz="1900" b="1" dirty="0" smtClean="0"/>
              <a:t>Solar </a:t>
            </a:r>
            <a:r>
              <a:rPr lang="en-US" sz="1900" b="1" dirty="0"/>
              <a:t>Cooling </a:t>
            </a:r>
            <a:r>
              <a:rPr lang="en-US" sz="1900" b="1" dirty="0" smtClean="0"/>
              <a:t>Handbook</a:t>
            </a:r>
            <a:r>
              <a:rPr lang="el-GR" sz="1900" dirty="0" smtClean="0"/>
              <a:t>, </a:t>
            </a:r>
            <a:r>
              <a:rPr lang="en-US" sz="1900" dirty="0" smtClean="0"/>
              <a:t>A </a:t>
            </a:r>
            <a:r>
              <a:rPr lang="en-US" sz="1900" dirty="0" err="1" smtClean="0"/>
              <a:t>Gudie</a:t>
            </a:r>
            <a:r>
              <a:rPr lang="en-US" sz="1900" dirty="0" smtClean="0"/>
              <a:t> to Solar Assisted Cooling and Dehumidification Processes, Hans-Martin Henning</a:t>
            </a:r>
            <a:r>
              <a:rPr lang="el-GR" sz="1900" dirty="0" smtClean="0"/>
              <a:t>, </a:t>
            </a:r>
            <a:r>
              <a:rPr lang="en-US" sz="1900" dirty="0" smtClean="0"/>
              <a:t> Mario Motta, Daniel </a:t>
            </a:r>
            <a:r>
              <a:rPr lang="en-US" sz="1900" dirty="0" err="1" smtClean="0"/>
              <a:t>Mugnier</a:t>
            </a:r>
            <a:r>
              <a:rPr lang="en-US" sz="1900" dirty="0"/>
              <a:t> </a:t>
            </a:r>
            <a:r>
              <a:rPr lang="en-US" sz="1900" dirty="0" smtClean="0"/>
              <a:t>(Editors</a:t>
            </a:r>
            <a:r>
              <a:rPr lang="en-US" sz="1900" dirty="0"/>
              <a:t>), 368 p., ISBN </a:t>
            </a:r>
            <a:r>
              <a:rPr lang="en-US" sz="1900" dirty="0" smtClean="0"/>
              <a:t>978-3990434383, </a:t>
            </a:r>
            <a:r>
              <a:rPr lang="en-US" sz="1900" dirty="0" err="1" smtClean="0"/>
              <a:t>Ambra</a:t>
            </a:r>
            <a:r>
              <a:rPr lang="en-US" sz="1900" dirty="0" smtClean="0"/>
              <a:t> </a:t>
            </a:r>
            <a:r>
              <a:rPr lang="en-US" sz="1900" dirty="0" err="1" smtClean="0"/>
              <a:t>Verlag</a:t>
            </a:r>
            <a:r>
              <a:rPr lang="en-US" sz="1900" dirty="0" smtClean="0"/>
              <a:t>, 2013</a:t>
            </a:r>
            <a:r>
              <a:rPr lang="en-US" sz="1900" dirty="0"/>
              <a:t>. </a:t>
            </a:r>
            <a:endParaRPr lang="el-GR" sz="1900" dirty="0" smtClean="0"/>
          </a:p>
          <a:p>
            <a:endParaRPr lang="el-GR" sz="800" dirty="0"/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900" b="1" kern="0" dirty="0">
                <a:solidFill>
                  <a:prstClr val="black"/>
                </a:solidFill>
              </a:rPr>
              <a:t>ASHRAE </a:t>
            </a:r>
            <a:r>
              <a:rPr lang="en-US" sz="1900" b="1" kern="0" dirty="0" err="1">
                <a:solidFill>
                  <a:prstClr val="black"/>
                </a:solidFill>
              </a:rPr>
              <a:t>GreenGuide</a:t>
            </a:r>
            <a:r>
              <a:rPr lang="en-US" sz="1900" b="1" kern="0" dirty="0">
                <a:solidFill>
                  <a:prstClr val="black"/>
                </a:solidFill>
              </a:rPr>
              <a:t> </a:t>
            </a:r>
            <a:r>
              <a:rPr lang="en-US" sz="1900" kern="0" dirty="0">
                <a:solidFill>
                  <a:prstClr val="black"/>
                </a:solidFill>
              </a:rPr>
              <a:t>(5th ed.), Design, Construction and Operation of Sustainable Buildings, T. Lawrence, A.K. </a:t>
            </a:r>
            <a:r>
              <a:rPr lang="en-US" sz="1900" kern="0" dirty="0" err="1">
                <a:solidFill>
                  <a:prstClr val="black"/>
                </a:solidFill>
              </a:rPr>
              <a:t>Darwich</a:t>
            </a:r>
            <a:r>
              <a:rPr lang="en-US" sz="1900" kern="0" dirty="0">
                <a:solidFill>
                  <a:prstClr val="black"/>
                </a:solidFill>
              </a:rPr>
              <a:t>, J.K. Means, D. </a:t>
            </a:r>
            <a:r>
              <a:rPr lang="en-US" sz="1900" kern="0" dirty="0" err="1">
                <a:solidFill>
                  <a:prstClr val="black"/>
                </a:solidFill>
              </a:rPr>
              <a:t>Macauley</a:t>
            </a:r>
            <a:r>
              <a:rPr lang="en-US" sz="1900" kern="0" dirty="0">
                <a:solidFill>
                  <a:prstClr val="black"/>
                </a:solidFill>
              </a:rPr>
              <a:t> (Editors), 504 p., Atlanta: ASHRAE, 2018. https://www.ashrae.org/technical-resources/bookstore/ashrae-greenguide-the-design-construction-and-operation-of-sustainable-buildings</a:t>
            </a:r>
            <a:endParaRPr lang="el-GR" sz="1900" kern="0" dirty="0">
              <a:solidFill>
                <a:prstClr val="black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el-GR" sz="800" kern="0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900" b="1" dirty="0">
                <a:solidFill>
                  <a:prstClr val="black"/>
                </a:solidFill>
                <a:ea typeface="SimSun"/>
                <a:cs typeface="Times New Roman"/>
              </a:rPr>
              <a:t>Handbook of Energy Efficiency in Buildings </a:t>
            </a:r>
            <a:r>
              <a:rPr lang="en-US" sz="1900" dirty="0">
                <a:solidFill>
                  <a:prstClr val="black"/>
                </a:solidFill>
                <a:ea typeface="SimSun"/>
                <a:cs typeface="Times New Roman"/>
              </a:rPr>
              <a:t>(1st ed.), Umberto </a:t>
            </a:r>
            <a:r>
              <a:rPr lang="en-US" sz="1900" dirty="0" err="1">
                <a:solidFill>
                  <a:prstClr val="black"/>
                </a:solidFill>
                <a:ea typeface="SimSun"/>
                <a:cs typeface="Times New Roman"/>
              </a:rPr>
              <a:t>Desideri</a:t>
            </a:r>
            <a:r>
              <a:rPr lang="en-US" sz="1900" dirty="0">
                <a:solidFill>
                  <a:prstClr val="black"/>
                </a:solidFill>
                <a:ea typeface="SimSun"/>
                <a:cs typeface="Times New Roman"/>
              </a:rPr>
              <a:t> and Francesco </a:t>
            </a:r>
            <a:r>
              <a:rPr lang="en-US" sz="1900" dirty="0" err="1">
                <a:solidFill>
                  <a:prstClr val="black"/>
                </a:solidFill>
                <a:ea typeface="SimSun"/>
                <a:cs typeface="Times New Roman"/>
              </a:rPr>
              <a:t>Asdrubali</a:t>
            </a:r>
            <a:r>
              <a:rPr lang="en-US" sz="1900" dirty="0">
                <a:solidFill>
                  <a:prstClr val="black"/>
                </a:solidFill>
                <a:ea typeface="SimSun"/>
                <a:cs typeface="Times New Roman"/>
              </a:rPr>
              <a:t> (Editors), 8</a:t>
            </a:r>
            <a:r>
              <a:rPr lang="el-GR" sz="1900" dirty="0">
                <a:solidFill>
                  <a:prstClr val="black"/>
                </a:solidFill>
                <a:ea typeface="SimSun"/>
                <a:cs typeface="Times New Roman"/>
              </a:rPr>
              <a:t>3</a:t>
            </a:r>
            <a:r>
              <a:rPr lang="en-US" sz="1900" dirty="0">
                <a:solidFill>
                  <a:prstClr val="black"/>
                </a:solidFill>
                <a:ea typeface="SimSun"/>
                <a:cs typeface="Times New Roman"/>
              </a:rPr>
              <a:t>6 p., ISBN 978-0128128176, Butterworth-Heinemann, 2018. https://www.elsevier.com/books/handbook-of-energy-efficiency-in-buildings/desideri/978-0-12-812817-6</a:t>
            </a:r>
            <a:r>
              <a:rPr lang="el-GR" sz="1900" dirty="0">
                <a:solidFill>
                  <a:prstClr val="black"/>
                </a:solidFill>
                <a:ea typeface="SimSun"/>
                <a:cs typeface="Times New Roman"/>
              </a:rPr>
              <a:t> </a:t>
            </a:r>
            <a:r>
              <a:rPr lang="en-US" sz="1900" dirty="0">
                <a:solidFill>
                  <a:prstClr val="black"/>
                </a:solidFill>
                <a:ea typeface="SimSun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88760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 smtClean="0"/>
              <a:t>B.</a:t>
            </a:r>
            <a:r>
              <a:rPr lang="el-GR" sz="2600" dirty="0" smtClean="0"/>
              <a:t>3</a:t>
            </a:r>
            <a:r>
              <a:rPr lang="en-US" sz="2600" dirty="0" smtClean="0"/>
              <a:t>.1 </a:t>
            </a:r>
            <a:r>
              <a:rPr lang="en-US" sz="2600" dirty="0"/>
              <a:t>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5420046" y="5690669"/>
            <a:ext cx="3357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i="1" dirty="0" smtClean="0"/>
              <a:t>See also </a:t>
            </a:r>
            <a:r>
              <a:rPr lang="el-GR" i="1" dirty="0" smtClean="0"/>
              <a:t>Β.1.4 </a:t>
            </a:r>
            <a:r>
              <a:rPr lang="en-US" i="1" dirty="0" smtClean="0"/>
              <a:t>of Building Scale</a:t>
            </a:r>
            <a:endParaRPr lang="en-GB" i="1" dirty="0"/>
          </a:p>
        </p:txBody>
      </p:sp>
      <p:graphicFrame>
        <p:nvGraphicFramePr>
          <p:cNvPr id="13" name="Tabella 8">
            <a:extLst>
              <a:ext uri="{FF2B5EF4-FFF2-40B4-BE49-F238E27FC236}">
                <a16:creationId xmlns:a16="http://schemas.microsoft.com/office/drawing/2014/main" id="{23FE81EE-0185-4235-8C9C-35FFD5C7D4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419351"/>
              </p:ext>
            </p:extLst>
          </p:nvPr>
        </p:nvGraphicFramePr>
        <p:xfrm>
          <a:off x="513775" y="1776377"/>
          <a:ext cx="8128000" cy="1473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52277">
                  <a:extLst>
                    <a:ext uri="{9D8B030D-6E8A-4147-A177-3AD203B41FA5}">
                      <a16:colId xmlns:a16="http://schemas.microsoft.com/office/drawing/2014/main" val="2485450507"/>
                    </a:ext>
                  </a:extLst>
                </a:gridCol>
                <a:gridCol w="4075723">
                  <a:extLst>
                    <a:ext uri="{9D8B030D-6E8A-4147-A177-3AD203B41FA5}">
                      <a16:colId xmlns:a16="http://schemas.microsoft.com/office/drawing/2014/main" val="4179020819"/>
                    </a:ext>
                  </a:extLst>
                </a:gridCol>
              </a:tblGrid>
              <a:tr h="555117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2400" dirty="0" smtClean="0">
                          <a:effectLst/>
                        </a:rPr>
                        <a:t>B</a:t>
                      </a:r>
                      <a:r>
                        <a:rPr lang="en-GB" sz="2400" dirty="0" smtClean="0">
                          <a:effectLst/>
                        </a:rPr>
                        <a:t>.</a:t>
                      </a:r>
                      <a:r>
                        <a:rPr lang="el-GR" sz="2400" dirty="0" smtClean="0">
                          <a:effectLst/>
                        </a:rPr>
                        <a:t>3</a:t>
                      </a:r>
                      <a:r>
                        <a:rPr lang="en-GB" sz="2400" dirty="0" smtClean="0">
                          <a:effectLst/>
                        </a:rPr>
                        <a:t>.1 </a:t>
                      </a:r>
                      <a:r>
                        <a:rPr lang="en-GB" sz="2400" dirty="0">
                          <a:effectLst/>
                        </a:rPr>
                        <a:t>- SHARE OF RENEWABLE ENERGY </a:t>
                      </a:r>
                      <a:r>
                        <a:rPr lang="en-GB" sz="2400" dirty="0" smtClean="0">
                          <a:effectLst/>
                        </a:rPr>
                        <a:t>ON-SITE IN </a:t>
                      </a:r>
                      <a:r>
                        <a:rPr lang="en-GB" sz="2400" dirty="0">
                          <a:effectLst/>
                        </a:rPr>
                        <a:t>TOTAL FINAL THERMAL ENERGY </a:t>
                      </a:r>
                      <a:r>
                        <a:rPr lang="en-GB" sz="2400" dirty="0" smtClean="0">
                          <a:effectLst/>
                        </a:rPr>
                        <a:t>CONSUMPTION </a:t>
                      </a:r>
                      <a:r>
                        <a:rPr lang="en-GB" sz="2400" dirty="0">
                          <a:effectLst/>
                        </a:rPr>
                        <a:t>FOR BUILDINGS OPERATION </a:t>
                      </a:r>
                      <a:endParaRPr lang="it-IT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205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ISSUE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CATEGORY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2852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>
                          <a:effectLst/>
                        </a:rPr>
                        <a:t>B</a:t>
                      </a:r>
                      <a:r>
                        <a:rPr lang="it-IT" sz="2000" dirty="0" smtClean="0">
                          <a:effectLst/>
                        </a:rPr>
                        <a:t>. </a:t>
                      </a:r>
                      <a:r>
                        <a:rPr lang="it-IT" sz="2000" dirty="0">
                          <a:effectLst/>
                        </a:rPr>
                        <a:t>Energy</a:t>
                      </a:r>
                      <a:endParaRPr lang="it-IT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kern="1200" dirty="0" smtClean="0">
                          <a:effectLst/>
                        </a:rPr>
                        <a:t>B</a:t>
                      </a:r>
                      <a:r>
                        <a:rPr lang="it-IT" sz="2000" kern="1200" dirty="0" smtClean="0">
                          <a:effectLst/>
                        </a:rPr>
                        <a:t>.</a:t>
                      </a:r>
                      <a:r>
                        <a:rPr lang="el-GR" sz="2000" kern="1200" dirty="0" smtClean="0">
                          <a:effectLst/>
                        </a:rPr>
                        <a:t>3</a:t>
                      </a:r>
                      <a:r>
                        <a:rPr lang="it-IT" sz="2000" kern="1200" dirty="0" smtClean="0">
                          <a:effectLst/>
                        </a:rPr>
                        <a:t> </a:t>
                      </a:r>
                      <a:r>
                        <a:rPr lang="en-US" sz="2000" kern="1200" dirty="0">
                          <a:effectLst/>
                        </a:rPr>
                        <a:t>Renewable </a:t>
                      </a:r>
                      <a:r>
                        <a:rPr lang="en-US" sz="2000" kern="1200" dirty="0" smtClean="0">
                          <a:effectLst/>
                        </a:rPr>
                        <a:t>energy</a:t>
                      </a:r>
                      <a:endParaRPr lang="it-IT" sz="2000" i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8392747"/>
                  </a:ext>
                </a:extLst>
              </a:tr>
            </a:tbl>
          </a:graphicData>
        </a:graphic>
      </p:graphicFrame>
      <p:pic>
        <p:nvPicPr>
          <p:cNvPr id="14" name="Picture 22" descr="drvni peleti-mm">
            <a:extLst>
              <a:ext uri="{FF2B5EF4-FFF2-40B4-BE49-F238E27FC236}">
                <a16:creationId xmlns:a16="http://schemas.microsoft.com/office/drawing/2014/main" id="{3D6D03AB-E4C9-4B5F-9917-CA24C776D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4638" y="3893706"/>
            <a:ext cx="793786" cy="864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B149FE1-072A-4A93-AD70-B19B82FEBE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711" y="3893706"/>
            <a:ext cx="1298361" cy="864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5D9293C-6678-48E4-8C7A-84A3CBBEA27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68" y="3893699"/>
            <a:ext cx="1536000" cy="864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4B0729-6F5B-46D5-8400-C82EB6D4E90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689" y="3893699"/>
            <a:ext cx="1032258" cy="864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33946C9-1A27-46E1-A9FD-7C8CF3E71A91}"/>
              </a:ext>
            </a:extLst>
          </p:cNvPr>
          <p:cNvSpPr/>
          <p:nvPr/>
        </p:nvSpPr>
        <p:spPr>
          <a:xfrm>
            <a:off x="231918" y="4776131"/>
            <a:ext cx="88670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4D4D4D"/>
                </a:solidFill>
              </a:rPr>
              <a:t>Solar energy          Biomass energy      </a:t>
            </a:r>
            <a:r>
              <a:rPr lang="hr-HR" i="1" dirty="0">
                <a:solidFill>
                  <a:srgbClr val="4D4D4D"/>
                </a:solidFill>
              </a:rPr>
              <a:t>    </a:t>
            </a:r>
            <a:r>
              <a:rPr lang="en-GB" i="1" dirty="0">
                <a:solidFill>
                  <a:srgbClr val="4D4D4D"/>
                </a:solidFill>
              </a:rPr>
              <a:t>Thermal heat from the air-ground-water  Geothermal 							                        energy</a:t>
            </a:r>
            <a:endParaRPr lang="en-GB" sz="1600" i="1" dirty="0">
              <a:solidFill>
                <a:srgbClr val="4D4D4D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E187C2F-F505-4D74-830E-201B2E5ED20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3" r="12340"/>
          <a:stretch/>
        </p:blipFill>
        <p:spPr>
          <a:xfrm>
            <a:off x="5346239" y="3893469"/>
            <a:ext cx="825949" cy="864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24" name="Picture 19" descr="Makarska-more.jpg">
            <a:extLst>
              <a:ext uri="{FF2B5EF4-FFF2-40B4-BE49-F238E27FC236}">
                <a16:creationId xmlns:a16="http://schemas.microsoft.com/office/drawing/2014/main" id="{FBBD2C63-A0F4-4D09-B569-6779D3535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 r="7500"/>
          <a:stretch>
            <a:fillRect/>
          </a:stretch>
        </p:blipFill>
        <p:spPr bwMode="auto">
          <a:xfrm>
            <a:off x="6179001" y="3893469"/>
            <a:ext cx="1512715" cy="8640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33714C3-65E1-4D0E-A1B9-4017B7FC5A8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83" r="15918"/>
          <a:stretch/>
        </p:blipFill>
        <p:spPr>
          <a:xfrm>
            <a:off x="4047878" y="3893469"/>
            <a:ext cx="1298361" cy="8640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In an existing neighborhood, there </a:t>
            </a:r>
            <a:r>
              <a:rPr lang="en-US" sz="2200" dirty="0">
                <a:cs typeface="Calibri" panose="020F0502020204030204" pitchFamily="34" charset="0"/>
              </a:rPr>
              <a:t>are </a:t>
            </a:r>
            <a:r>
              <a:rPr lang="en-US" sz="2200" dirty="0" smtClean="0">
                <a:cs typeface="Calibri" panose="020F0502020204030204" pitchFamily="34" charset="0"/>
              </a:rPr>
              <a:t>20 single houses, one sports hall </a:t>
            </a:r>
            <a:r>
              <a:rPr lang="en-US" sz="2200" dirty="0">
                <a:cs typeface="Calibri" panose="020F0502020204030204" pitchFamily="34" charset="0"/>
              </a:rPr>
              <a:t>and </a:t>
            </a:r>
            <a:r>
              <a:rPr lang="en-US" sz="2200" dirty="0" smtClean="0">
                <a:cs typeface="Calibri" panose="020F0502020204030204" pitchFamily="34" charset="0"/>
              </a:rPr>
              <a:t>one junior school. All buildings are connected to the central natural gas network. The sports hall and some of the houses have solar collectors for DHW, while the school has a central biomass boiler for space heating.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>
                <a:cs typeface="Calibri" panose="020F0502020204030204" pitchFamily="34" charset="0"/>
              </a:rPr>
              <a:t>: </a:t>
            </a:r>
            <a:r>
              <a:rPr lang="en-US" sz="2000" dirty="0">
                <a:cs typeface="Calibri" panose="020F0502020204030204" pitchFamily="34" charset="0"/>
              </a:rPr>
              <a:t>The </a:t>
            </a:r>
            <a:r>
              <a:rPr lang="en-US" sz="2000" dirty="0" smtClean="0">
                <a:cs typeface="Calibri" panose="020F0502020204030204" pitchFamily="34" charset="0"/>
              </a:rPr>
              <a:t>total </a:t>
            </a:r>
            <a:r>
              <a:rPr lang="en-US" sz="2000" b="1" dirty="0" smtClean="0"/>
              <a:t>renewable </a:t>
            </a:r>
            <a:r>
              <a:rPr lang="en-US" sz="2000" b="1" dirty="0"/>
              <a:t>energy on-site </a:t>
            </a:r>
            <a:r>
              <a:rPr lang="en-US" sz="2000" dirty="0" smtClean="0">
                <a:cs typeface="Calibri" panose="020F0502020204030204" pitchFamily="34" charset="0"/>
              </a:rPr>
              <a:t>and the </a:t>
            </a:r>
            <a:r>
              <a:rPr lang="en-US" sz="2000" b="1" dirty="0" smtClean="0">
                <a:cs typeface="Calibri" panose="020F0502020204030204" pitchFamily="34" charset="0"/>
              </a:rPr>
              <a:t>total thermal energy consumption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of all buildings in the </a:t>
            </a:r>
            <a:r>
              <a:rPr lang="en-US" sz="2000" dirty="0" smtClean="0">
                <a:cs typeface="Calibri" panose="020F0502020204030204" pitchFamily="34" charset="0"/>
              </a:rPr>
              <a:t>neighborhood    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percentage ratio of </a:t>
              </a:r>
              <a:r>
                <a:rPr lang="en-US" sz="2000" b="1" dirty="0" smtClean="0"/>
                <a:t>renewable </a:t>
              </a:r>
              <a:r>
                <a:rPr lang="en-US" sz="2000" b="1" dirty="0"/>
                <a:t>energy </a:t>
              </a:r>
              <a:r>
                <a:rPr lang="en-US" sz="2000" b="1" dirty="0" smtClean="0"/>
                <a:t>on-site in total</a:t>
              </a:r>
            </a:p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 </a:t>
              </a:r>
              <a:r>
                <a:rPr lang="en-US" sz="2000" b="1" dirty="0" smtClean="0"/>
                <a:t>               final </a:t>
              </a:r>
              <a:r>
                <a:rPr lang="en-US" sz="2000" b="1" dirty="0"/>
                <a:t>thermal energy </a:t>
              </a:r>
              <a:r>
                <a:rPr lang="en-US" sz="2000" b="1" dirty="0" smtClean="0"/>
                <a:t>consumption </a:t>
              </a:r>
              <a:r>
                <a:rPr lang="en-US" sz="2000" b="1" dirty="0"/>
                <a:t>for </a:t>
              </a:r>
              <a:r>
                <a:rPr lang="en-US" sz="2000" b="1" dirty="0" smtClean="0"/>
                <a:t>building operations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7729" y="4837805"/>
            <a:ext cx="80185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single houses the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annual thermal energy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consumption and the thermal energy from RES are given </a:t>
            </a:r>
            <a:r>
              <a:rPr lang="el-GR" dirty="0">
                <a:solidFill>
                  <a:prstClr val="black"/>
                </a:solidFill>
                <a:cs typeface="Calibri" panose="020F0502020204030204" pitchFamily="34" charset="0"/>
              </a:rPr>
              <a:t>as a total aggreggated value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all the buildings within the category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3" y="500734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594537"/>
              </p:ext>
            </p:extLst>
          </p:nvPr>
        </p:nvGraphicFramePr>
        <p:xfrm>
          <a:off x="184053" y="1574002"/>
          <a:ext cx="8532222" cy="286512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92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80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483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Calculated annual thermal energy consumption</a:t>
                      </a:r>
                      <a:r>
                        <a:rPr lang="en-US" sz="1400" dirty="0" smtClean="0">
                          <a:cs typeface="Calibri" panose="020F0502020204030204" pitchFamily="34" charset="0"/>
                        </a:rPr>
                        <a:t> (</a:t>
                      </a:r>
                      <a:r>
                        <a:rPr kumimoji="0" lang="en-US" sz="14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400" u="none" strike="noStrike" kern="1200" cap="none" spc="0" normalizeH="0" baseline="-2500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Calculated annual thermal energy consumption from RES</a:t>
                      </a:r>
                      <a:r>
                        <a:rPr lang="en-US" sz="1400" dirty="0" smtClean="0">
                          <a:cs typeface="Calibri" panose="020F0502020204030204" pitchFamily="34" charset="0"/>
                        </a:rPr>
                        <a:t> (</a:t>
                      </a:r>
                      <a:r>
                        <a:rPr kumimoji="0" lang="en-US" sz="14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400" u="none" strike="noStrike" kern="1200" cap="none" spc="0" normalizeH="0" baseline="-2500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th,RES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HVAC systems</a:t>
                      </a:r>
                      <a:r>
                        <a:rPr lang="el-GR" sz="1400" baseline="0" dirty="0" smtClean="0"/>
                        <a:t> </a:t>
                      </a:r>
                      <a:endParaRPr lang="en-US" sz="1400" baseline="0" dirty="0" smtClean="0"/>
                    </a:p>
                    <a:p>
                      <a:pPr algn="ctr"/>
                      <a:r>
                        <a:rPr lang="en-US" sz="1400" baseline="0" dirty="0" smtClean="0"/>
                        <a:t>(heating, cooling, </a:t>
                      </a:r>
                      <a:r>
                        <a:rPr lang="en-US" sz="1400" dirty="0" smtClean="0"/>
                        <a:t>domestic hot water)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Sports hall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108100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30900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Central natural gas boiler for heating.</a:t>
                      </a:r>
                      <a:r>
                        <a:rPr lang="en-US" sz="1200" baseline="0" dirty="0" smtClean="0"/>
                        <a:t> Central HP for </a:t>
                      </a:r>
                      <a:r>
                        <a:rPr lang="en-US" sz="1200" dirty="0" smtClean="0"/>
                        <a:t>cooling. Solar collectors for domestic hot water.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46432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biomass boiler for space heating.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Electric heaters for </a:t>
                      </a:r>
                      <a:r>
                        <a:rPr lang="en-US" sz="1200" dirty="0" smtClean="0"/>
                        <a:t>domestic hot water.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Single houses (20)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295324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21411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 and domestic hot water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Solar collectors for domestic hot water.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7643536" y="822861"/>
            <a:ext cx="140839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Steps 1 -2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27621" y="1104014"/>
            <a:ext cx="79996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total thermal energy produced &amp; used on-site from renewable </a:t>
            </a:r>
            <a:r>
              <a:rPr lang="en-US" sz="2000" b="1" dirty="0" smtClean="0">
                <a:cs typeface="Calibri" panose="020F0502020204030204" pitchFamily="34" charset="0"/>
              </a:rPr>
              <a:t>sources </a:t>
            </a:r>
            <a:r>
              <a:rPr lang="en-US" sz="2000" dirty="0" smtClean="0">
                <a:cs typeface="Calibri" panose="020F0502020204030204" pitchFamily="34" charset="0"/>
              </a:rPr>
              <a:t>for all the buildings in the neighborhood 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54157" y="1962521"/>
            <a:ext cx="44173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l-GR" sz="2000" dirty="0">
                <a:cs typeface="Calibri" panose="020F0502020204030204" pitchFamily="34" charset="0"/>
              </a:rPr>
              <a:t>(</a:t>
            </a:r>
            <a:r>
              <a:rPr lang="el-GR" sz="2000" dirty="0" smtClean="0">
                <a:cs typeface="Calibri" panose="020F0502020204030204" pitchFamily="34" charset="0"/>
              </a:rPr>
              <a:t>30900+46432+21411</a:t>
            </a:r>
            <a:r>
              <a:rPr lang="el-GR" sz="2000" dirty="0">
                <a:cs typeface="Calibri" panose="020F0502020204030204" pitchFamily="34" charset="0"/>
              </a:rPr>
              <a:t>) = </a:t>
            </a:r>
            <a:r>
              <a:rPr lang="el-GR" sz="2000" b="1" dirty="0" smtClean="0">
                <a:cs typeface="Calibri" panose="020F0502020204030204" pitchFamily="34" charset="0"/>
              </a:rPr>
              <a:t>98743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kWh</a:t>
            </a:r>
            <a:r>
              <a:rPr lang="en-US" sz="2000" baseline="-25000" dirty="0" err="1" smtClean="0">
                <a:cs typeface="Calibri" panose="020F0502020204030204" pitchFamily="34" charset="0"/>
              </a:rPr>
              <a:t>th,RES</a:t>
            </a:r>
            <a:endParaRPr lang="el-GR" sz="2000" baseline="-25000" dirty="0"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087419" y="2522993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4</a:t>
            </a:r>
            <a:endParaRPr lang="el-GR" sz="2400" dirty="0"/>
          </a:p>
        </p:txBody>
      </p:sp>
      <p:sp>
        <p:nvSpPr>
          <p:cNvPr id="30" name="Rectangle 29"/>
          <p:cNvSpPr/>
          <p:nvPr/>
        </p:nvSpPr>
        <p:spPr>
          <a:xfrm>
            <a:off x="347044" y="2721427"/>
            <a:ext cx="77403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/>
              <a:t>total annual final thermal energy consumption </a:t>
            </a:r>
            <a:r>
              <a:rPr lang="en-US" sz="2000" dirty="0">
                <a:cs typeface="Calibri" panose="020F0502020204030204" pitchFamily="34" charset="0"/>
              </a:rPr>
              <a:t>for all the buildings in the neighborhood</a:t>
            </a: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54157" y="3470613"/>
            <a:ext cx="3991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600"/>
              </a:spcAft>
            </a:pPr>
            <a:r>
              <a:rPr lang="el-GR" sz="2000" dirty="0">
                <a:cs typeface="Calibri" panose="020F0502020204030204" pitchFamily="34" charset="0"/>
              </a:rPr>
              <a:t>(</a:t>
            </a:r>
            <a:r>
              <a:rPr lang="el-GR" sz="2000" dirty="0" smtClean="0">
                <a:cs typeface="Calibri" panose="020F0502020204030204" pitchFamily="34" charset="0"/>
              </a:rPr>
              <a:t>108100+0+295324</a:t>
            </a:r>
            <a:r>
              <a:rPr lang="el-GR" sz="2000" dirty="0">
                <a:cs typeface="Calibri" panose="020F0502020204030204" pitchFamily="34" charset="0"/>
              </a:rPr>
              <a:t>) = </a:t>
            </a:r>
            <a:r>
              <a:rPr lang="el-GR" sz="2000" b="1" dirty="0" smtClean="0">
                <a:cs typeface="Calibri" panose="020F0502020204030204" pitchFamily="34" charset="0"/>
              </a:rPr>
              <a:t>403324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>
                <a:cs typeface="Calibri" panose="020F0502020204030204" pitchFamily="34" charset="0"/>
              </a:rPr>
              <a:t>kWh</a:t>
            </a:r>
            <a:r>
              <a:rPr lang="en-US" sz="2000" baseline="-25000" dirty="0" err="1">
                <a:cs typeface="Calibri" panose="020F0502020204030204" pitchFamily="34" charset="0"/>
              </a:rPr>
              <a:t>th</a:t>
            </a:r>
            <a:endParaRPr lang="el-GR" sz="2000" baseline="30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66623" y="3978848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  <a:cs typeface="Calibri" panose="020F0502020204030204" pitchFamily="34" charset="0"/>
              </a:rPr>
              <a:t>Step 5</a:t>
            </a:r>
            <a:endParaRPr lang="el-GR" sz="2400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57250" y="4203193"/>
            <a:ext cx="77403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/>
              <a:t>total annual total final thermal energy (RES &amp; conventional</a:t>
            </a:r>
            <a:r>
              <a:rPr lang="en-US" sz="2000" b="1" dirty="0" smtClean="0"/>
              <a:t>) </a:t>
            </a:r>
            <a:r>
              <a:rPr lang="en-US" sz="2000" dirty="0" smtClean="0">
                <a:cs typeface="Calibri" panose="020F0502020204030204" pitchFamily="34" charset="0"/>
              </a:rPr>
              <a:t>for </a:t>
            </a:r>
            <a:r>
              <a:rPr lang="en-US" sz="2000" dirty="0">
                <a:cs typeface="Calibri" panose="020F0502020204030204" pitchFamily="34" charset="0"/>
              </a:rPr>
              <a:t>all the buildings in the neighborhood</a:t>
            </a:r>
          </a:p>
          <a:p>
            <a:pPr marL="457200" lvl="0" indent="-457200">
              <a:buFont typeface="+mj-lt"/>
              <a:buAutoNum type="arabicPeriod" startAt="2"/>
            </a:pPr>
            <a:endParaRPr lang="en-US" sz="2000" dirty="0">
              <a:solidFill>
                <a:srgbClr val="FF0000"/>
              </a:solidFill>
            </a:endParaRPr>
          </a:p>
          <a:p>
            <a:endParaRPr lang="en-US" sz="2000" b="1" dirty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54157" y="5016807"/>
            <a:ext cx="47022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l-GR" sz="2000" dirty="0" smtClean="0">
                <a:cs typeface="Calibri" panose="020F0502020204030204" pitchFamily="34" charset="0"/>
              </a:rPr>
              <a:t>(</a:t>
            </a:r>
            <a:r>
              <a:rPr lang="el-GR" sz="2000" dirty="0">
                <a:cs typeface="Calibri" panose="020F0502020204030204" pitchFamily="34" charset="0"/>
              </a:rPr>
              <a:t>98743 </a:t>
            </a:r>
            <a:r>
              <a:rPr lang="el-GR" sz="2000" dirty="0" smtClean="0">
                <a:cs typeface="Calibri" panose="020F0502020204030204" pitchFamily="34" charset="0"/>
              </a:rPr>
              <a:t>+</a:t>
            </a:r>
            <a:r>
              <a:rPr lang="el-GR" sz="2000" dirty="0">
                <a:cs typeface="Calibri" panose="020F0502020204030204" pitchFamily="34" charset="0"/>
              </a:rPr>
              <a:t> 403324</a:t>
            </a:r>
            <a:r>
              <a:rPr lang="el-GR" sz="2000" dirty="0" smtClean="0">
                <a:cs typeface="Calibri" panose="020F0502020204030204" pitchFamily="34" charset="0"/>
              </a:rPr>
              <a:t>) </a:t>
            </a:r>
            <a:r>
              <a:rPr lang="el-GR" sz="2000" dirty="0">
                <a:cs typeface="Calibri" panose="020F0502020204030204" pitchFamily="34" charset="0"/>
              </a:rPr>
              <a:t>= </a:t>
            </a:r>
            <a:r>
              <a:rPr lang="el-GR" sz="2000" b="1" dirty="0" smtClean="0">
                <a:cs typeface="Calibri" panose="020F0502020204030204" pitchFamily="34" charset="0"/>
              </a:rPr>
              <a:t>502067</a:t>
            </a:r>
            <a:r>
              <a:rPr lang="en-US" sz="2000" b="1" dirty="0" smtClean="0">
                <a:cs typeface="Calibri" panose="020F0502020204030204" pitchFamily="34" charset="0"/>
              </a:rPr>
              <a:t> </a:t>
            </a:r>
            <a:r>
              <a:rPr lang="en-US" sz="2000" dirty="0" smtClean="0">
                <a:cs typeface="Calibri" panose="020F0502020204030204" pitchFamily="34" charset="0"/>
              </a:rPr>
              <a:t>kWh</a:t>
            </a:r>
            <a:endParaRPr lang="el-GR" sz="2000" baseline="30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7723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  <a:cs typeface="Calibri" panose="020F0502020204030204" pitchFamily="34" charset="0"/>
              </a:rPr>
              <a:t>Step 6</a:t>
            </a:r>
            <a:endParaRPr lang="el-GR" sz="24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4386" y="1131120"/>
            <a:ext cx="75130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/>
              <a:t>Calculate the percentage ratio of </a:t>
            </a:r>
            <a:r>
              <a:rPr lang="en-US" sz="2000" b="1" dirty="0" smtClean="0"/>
              <a:t>the total renewable </a:t>
            </a:r>
            <a:r>
              <a:rPr lang="en-US" sz="2000" b="1" dirty="0"/>
              <a:t>energy </a:t>
            </a:r>
            <a:r>
              <a:rPr lang="en-US" sz="2000" b="1" dirty="0" smtClean="0"/>
              <a:t>on-site to the total final thermal energy consumption from RES and conventional</a:t>
            </a:r>
            <a:endParaRPr lang="el-GR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1479705" y="3377827"/>
            <a:ext cx="1812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/>
              <a:t>98743 </a:t>
            </a:r>
            <a:r>
              <a:rPr lang="en-US" sz="2000" u="sng" dirty="0" err="1" smtClean="0"/>
              <a:t>kWh</a:t>
            </a:r>
            <a:r>
              <a:rPr lang="en-US" sz="2000" u="sng" baseline="-25000" dirty="0" err="1" smtClean="0"/>
              <a:t>th,RES</a:t>
            </a:r>
            <a:endParaRPr lang="en-US" sz="2000" u="sng" baseline="-25000" dirty="0"/>
          </a:p>
        </p:txBody>
      </p:sp>
      <p:sp>
        <p:nvSpPr>
          <p:cNvPr id="23" name="Rounded Rectangle 22"/>
          <p:cNvSpPr/>
          <p:nvPr/>
        </p:nvSpPr>
        <p:spPr>
          <a:xfrm>
            <a:off x="1270193" y="2377903"/>
            <a:ext cx="2043245" cy="84401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</a:t>
            </a:r>
            <a:r>
              <a:rPr lang="en-US" b="1" dirty="0" smtClean="0"/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 Energy (RES)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82239" y="3377827"/>
            <a:ext cx="1500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u="sng" dirty="0">
                <a:cs typeface="Calibri" panose="020F0502020204030204" pitchFamily="34" charset="0"/>
              </a:rPr>
              <a:t>502067</a:t>
            </a:r>
            <a:r>
              <a:rPr lang="en-US" sz="2000" u="sng" dirty="0" smtClean="0"/>
              <a:t> kWh</a:t>
            </a:r>
            <a:endParaRPr lang="en-US" sz="2000" u="sng" baseline="30000" dirty="0"/>
          </a:p>
        </p:txBody>
      </p:sp>
      <p:sp>
        <p:nvSpPr>
          <p:cNvPr id="7" name="Rectangle 6"/>
          <p:cNvSpPr/>
          <p:nvPr/>
        </p:nvSpPr>
        <p:spPr>
          <a:xfrm>
            <a:off x="7354312" y="3377827"/>
            <a:ext cx="888385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19.7 %</a:t>
            </a:r>
            <a:endParaRPr lang="en-US" sz="2000" b="1" baseline="30000" dirty="0">
              <a:solidFill>
                <a:srgbClr val="FF0000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3586253" y="2377903"/>
            <a:ext cx="2051067" cy="844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</a:t>
            </a:r>
            <a:r>
              <a:rPr lang="en-US" b="1" dirty="0" smtClean="0"/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 Energy (RES &amp; Conventional)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Double Bracket 8"/>
          <p:cNvSpPr/>
          <p:nvPr/>
        </p:nvSpPr>
        <p:spPr>
          <a:xfrm>
            <a:off x="1479705" y="3320961"/>
            <a:ext cx="4348369" cy="485732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Multiply 9"/>
          <p:cNvSpPr/>
          <p:nvPr/>
        </p:nvSpPr>
        <p:spPr>
          <a:xfrm>
            <a:off x="5877390" y="3369257"/>
            <a:ext cx="301841" cy="417250"/>
          </a:xfrm>
          <a:prstGeom prst="mathMultiply">
            <a:avLst/>
          </a:prstGeom>
          <a:solidFill>
            <a:srgbClr val="C00000"/>
          </a:solidFill>
          <a:ln w="63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60904" y="3377827"/>
            <a:ext cx="5741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100</a:t>
            </a:r>
            <a:endParaRPr lang="el-GR" sz="2000" dirty="0"/>
          </a:p>
        </p:txBody>
      </p:sp>
      <p:sp>
        <p:nvSpPr>
          <p:cNvPr id="14" name="Equal 13"/>
          <p:cNvSpPr/>
          <p:nvPr/>
        </p:nvSpPr>
        <p:spPr>
          <a:xfrm>
            <a:off x="6816106" y="3417850"/>
            <a:ext cx="457200" cy="320064"/>
          </a:xfrm>
          <a:prstGeom prst="mathEqual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005" y="3389269"/>
            <a:ext cx="2046708" cy="118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Division 14"/>
          <p:cNvSpPr/>
          <p:nvPr/>
        </p:nvSpPr>
        <p:spPr>
          <a:xfrm>
            <a:off x="3372718" y="3389269"/>
            <a:ext cx="608120" cy="377226"/>
          </a:xfrm>
          <a:prstGeom prst="mathDivid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482181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b="1" dirty="0">
                <a:cs typeface="Calibri" panose="020F0502020204030204" pitchFamily="34" charset="0"/>
              </a:rPr>
              <a:t>EXERCISE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4661" y="1009204"/>
            <a:ext cx="8894911" cy="1050415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cs typeface="Calibri" panose="020F0502020204030204" pitchFamily="34" charset="0"/>
              </a:rPr>
              <a:t>In an existing neighborhood, there are 22 single </a:t>
            </a:r>
            <a:r>
              <a:rPr lang="en-US" sz="2000" dirty="0" smtClean="0">
                <a:cs typeface="Calibri" panose="020F0502020204030204" pitchFamily="34" charset="0"/>
              </a:rPr>
              <a:t>houses, one kindergarten and one junior school. </a:t>
            </a:r>
            <a:r>
              <a:rPr lang="en-US" sz="2000" dirty="0">
                <a:cs typeface="Calibri" panose="020F0502020204030204" pitchFamily="34" charset="0"/>
              </a:rPr>
              <a:t>All buildings are </a:t>
            </a:r>
            <a:r>
              <a:rPr lang="en-US" sz="2000" dirty="0" smtClean="0">
                <a:cs typeface="Calibri" panose="020F0502020204030204" pitchFamily="34" charset="0"/>
              </a:rPr>
              <a:t>equipped with central boilers (natural gas or fuel oil). Domestic hot water is covered by s</a:t>
            </a:r>
            <a:r>
              <a:rPr lang="en-US" sz="2000" dirty="0" smtClean="0"/>
              <a:t>olar </a:t>
            </a:r>
            <a:r>
              <a:rPr lang="en-US" sz="2000" dirty="0"/>
              <a:t>collectors </a:t>
            </a:r>
            <a:r>
              <a:rPr lang="en-US" sz="2000" dirty="0" smtClean="0"/>
              <a:t>in </a:t>
            </a:r>
            <a:r>
              <a:rPr lang="en-US" sz="2000" dirty="0" smtClean="0">
                <a:cs typeface="Calibri" panose="020F0502020204030204" pitchFamily="34" charset="0"/>
              </a:rPr>
              <a:t>some houses, in the </a:t>
            </a:r>
            <a:r>
              <a:rPr lang="en-US" sz="2000" dirty="0">
                <a:cs typeface="Calibri" panose="020F0502020204030204" pitchFamily="34" charset="0"/>
              </a:rPr>
              <a:t>kindergarten and </a:t>
            </a:r>
            <a:r>
              <a:rPr lang="en-US" sz="2000" dirty="0" smtClean="0">
                <a:cs typeface="Calibri" panose="020F0502020204030204" pitchFamily="34" charset="0"/>
              </a:rPr>
              <a:t>in the school</a:t>
            </a:r>
            <a:r>
              <a:rPr lang="el-GR" sz="2000" dirty="0" smtClean="0"/>
              <a:t>.</a:t>
            </a:r>
            <a:endParaRPr lang="en-US" sz="2000" dirty="0" smtClean="0"/>
          </a:p>
          <a:p>
            <a:pPr marL="0" indent="0"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i="1" dirty="0"/>
          </a:p>
          <a:p>
            <a:pPr marL="0" indent="0">
              <a:buNone/>
            </a:pPr>
            <a:endParaRPr lang="en-US" sz="2000" i="1" dirty="0" smtClean="0"/>
          </a:p>
          <a:p>
            <a:pPr marL="0" indent="0">
              <a:buNone/>
            </a:pP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  <a:p>
            <a:pPr marL="0" indent="0" algn="ctr">
              <a:buNone/>
            </a:pP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dirty="0">
              <a:solidFill>
                <a:srgbClr val="00B050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74661" y="2265042"/>
            <a:ext cx="8234039" cy="77285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 smtClean="0">
                <a:cs typeface="Calibri" panose="020F0502020204030204" pitchFamily="34" charset="0"/>
              </a:rPr>
              <a:t>: </a:t>
            </a:r>
            <a:r>
              <a:rPr lang="en-US" sz="2000" dirty="0">
                <a:cs typeface="Calibri" panose="020F0502020204030204" pitchFamily="34" charset="0"/>
              </a:rPr>
              <a:t>The total </a:t>
            </a:r>
            <a:r>
              <a:rPr lang="en-US" sz="2000" b="1" dirty="0"/>
              <a:t>renewable energy on-site </a:t>
            </a:r>
            <a:r>
              <a:rPr lang="en-US" sz="2000" dirty="0">
                <a:cs typeface="Calibri" panose="020F0502020204030204" pitchFamily="34" charset="0"/>
              </a:rPr>
              <a:t>and the </a:t>
            </a:r>
            <a:r>
              <a:rPr lang="en-US" sz="2000" b="1" dirty="0">
                <a:cs typeface="Calibri" panose="020F0502020204030204" pitchFamily="34" charset="0"/>
              </a:rPr>
              <a:t>total thermal energy consumption</a:t>
            </a:r>
            <a:r>
              <a:rPr lang="en-US" sz="2000" dirty="0">
                <a:cs typeface="Calibri" panose="020F0502020204030204" pitchFamily="34" charset="0"/>
              </a:rPr>
              <a:t> of </a:t>
            </a:r>
            <a:r>
              <a:rPr lang="en-US" sz="2000" dirty="0" smtClean="0">
                <a:cs typeface="Calibri" panose="020F0502020204030204" pitchFamily="34" charset="0"/>
              </a:rPr>
              <a:t>all buildings in the neighborhood    </a:t>
            </a: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4661" y="3731489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en-US" sz="2000" b="1" dirty="0" smtClean="0"/>
                <a:t>Calculate </a:t>
              </a:r>
              <a:r>
                <a:rPr lang="en-US" sz="2000" b="1" dirty="0"/>
                <a:t>the percentage ratio of renewable energy </a:t>
              </a:r>
              <a:r>
                <a:rPr lang="en-US" sz="2000" b="1" dirty="0" smtClean="0"/>
                <a:t>on-site in </a:t>
              </a:r>
              <a:r>
                <a:rPr lang="en-US" sz="2000" b="1" dirty="0"/>
                <a:t>total</a:t>
              </a:r>
            </a:p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                final thermal energy </a:t>
              </a:r>
              <a:r>
                <a:rPr lang="en-US" sz="2000" b="1" dirty="0" smtClean="0"/>
                <a:t>consumption </a:t>
              </a:r>
              <a:r>
                <a:rPr lang="en-US" sz="2000" b="1" dirty="0"/>
                <a:t>for buildings operation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2938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dirty="0">
              <a:solidFill>
                <a:srgbClr val="00B05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sp>
        <p:nvSpPr>
          <p:cNvPr id="16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983603"/>
              </p:ext>
            </p:extLst>
          </p:nvPr>
        </p:nvGraphicFramePr>
        <p:xfrm>
          <a:off x="224962" y="1763933"/>
          <a:ext cx="8694075" cy="304800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816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9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98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8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Calculated annual thermal energy consumption</a:t>
                      </a:r>
                      <a:r>
                        <a:rPr lang="en-US" sz="1400" dirty="0" smtClean="0">
                          <a:cs typeface="Calibri" panose="020F0502020204030204" pitchFamily="34" charset="0"/>
                        </a:rPr>
                        <a:t> (</a:t>
                      </a:r>
                      <a:r>
                        <a:rPr kumimoji="0" lang="en-US" sz="14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400" u="none" strike="noStrike" kern="1200" cap="none" spc="0" normalizeH="0" baseline="-2500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Calculated annual thermal energy </a:t>
                      </a:r>
                      <a:r>
                        <a:rPr lang="en-US" sz="1400" b="1" smtClean="0">
                          <a:cs typeface="Calibri" panose="020F0502020204030204" pitchFamily="34" charset="0"/>
                        </a:rPr>
                        <a:t>consumption from </a:t>
                      </a:r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RES</a:t>
                      </a:r>
                      <a:r>
                        <a:rPr lang="en-US" sz="1400" dirty="0" smtClean="0">
                          <a:cs typeface="Calibri" panose="020F0502020204030204" pitchFamily="34" charset="0"/>
                        </a:rPr>
                        <a:t> (</a:t>
                      </a:r>
                      <a:r>
                        <a:rPr kumimoji="0" lang="en-US" sz="14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400" u="none" strike="noStrike" kern="1200" cap="none" spc="0" normalizeH="0" baseline="-2500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th,RES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HVAC systems</a:t>
                      </a:r>
                      <a:r>
                        <a:rPr lang="el-GR" sz="1400" baseline="0" dirty="0" smtClean="0"/>
                        <a:t> </a:t>
                      </a:r>
                      <a:endParaRPr lang="en-US" sz="1400" baseline="0" dirty="0" smtClean="0"/>
                    </a:p>
                    <a:p>
                      <a:pPr algn="ctr"/>
                      <a:r>
                        <a:rPr lang="en-US" sz="1400" baseline="0" dirty="0" smtClean="0"/>
                        <a:t>(heating, cooling, </a:t>
                      </a:r>
                      <a:r>
                        <a:rPr lang="en-US" sz="1400" dirty="0" smtClean="0"/>
                        <a:t>domestic hot water)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Kindergarten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52470</a:t>
                      </a:r>
                    </a:p>
                    <a:p>
                      <a:pPr algn="ctr"/>
                      <a:r>
                        <a:rPr lang="en-US" sz="800" dirty="0" smtClean="0"/>
                        <a:t>(</a:t>
                      </a:r>
                      <a:r>
                        <a:rPr lang="en-US" sz="800" b="1" dirty="0" smtClean="0"/>
                        <a:t>fuel oil</a:t>
                      </a:r>
                      <a:r>
                        <a:rPr lang="el-GR" sz="800" dirty="0" smtClean="0"/>
                        <a:t>)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6297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fuel oil boiler for space heating.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Solar collectors for </a:t>
                      </a:r>
                      <a:r>
                        <a:rPr lang="en-US" sz="1200" dirty="0" smtClean="0"/>
                        <a:t>domestic hot water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112929</a:t>
                      </a:r>
                      <a:endParaRPr lang="el-G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(</a:t>
                      </a:r>
                      <a:r>
                        <a:rPr lang="en-US" sz="800" b="1" dirty="0" smtClean="0"/>
                        <a:t>natural gas</a:t>
                      </a:r>
                      <a:r>
                        <a:rPr lang="el-GR" sz="800" dirty="0" smtClean="0"/>
                        <a:t>)</a:t>
                      </a:r>
                      <a:endParaRPr lang="en-US" sz="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4616</a:t>
                      </a:r>
                      <a:endParaRPr lang="en-US" sz="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Solar collectors for </a:t>
                      </a:r>
                      <a:r>
                        <a:rPr lang="en-US" sz="1200" dirty="0" smtClean="0"/>
                        <a:t>domestic hot water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Single houses (22)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r>
                        <a:rPr lang="el-GR" dirty="0" smtClean="0"/>
                        <a:t>82765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(</a:t>
                      </a:r>
                      <a:r>
                        <a:rPr lang="en-US" sz="800" b="1" dirty="0" smtClean="0"/>
                        <a:t>fuel oil </a:t>
                      </a:r>
                      <a:r>
                        <a:rPr lang="el-GR" sz="800" b="1" dirty="0" smtClean="0"/>
                        <a:t>&amp; </a:t>
                      </a:r>
                      <a:r>
                        <a:rPr lang="en-US" sz="800" b="1" dirty="0" smtClean="0"/>
                        <a:t>natural gas</a:t>
                      </a:r>
                      <a:r>
                        <a:rPr lang="el-GR" sz="800" dirty="0" smtClean="0"/>
                        <a:t>)</a:t>
                      </a:r>
                      <a:endParaRPr lang="en-US" sz="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32621</a:t>
                      </a:r>
                      <a:endParaRPr lang="en-US" sz="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boiler (natural gas  &amp; fuel oil) for space heating and </a:t>
                      </a:r>
                      <a:r>
                        <a:rPr lang="en-US" sz="1200" dirty="0" smtClean="0"/>
                        <a:t>domestic hot water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Solar collectors for </a:t>
                      </a:r>
                      <a:r>
                        <a:rPr lang="en-US" sz="1200" dirty="0" smtClean="0"/>
                        <a:t>domestic hot water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697729" y="4942923"/>
            <a:ext cx="80185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For single houses the annual thermal energy consumption and the thermal energy from RES are given </a:t>
            </a:r>
            <a:r>
              <a:rPr lang="el-GR" dirty="0">
                <a:solidFill>
                  <a:prstClr val="black"/>
                </a:solidFill>
                <a:cs typeface="Calibri" panose="020F0502020204030204" pitchFamily="34" charset="0"/>
              </a:rPr>
              <a:t>as a total aggreggated value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for all the buildings within the category</a:t>
            </a: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3" y="522018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55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sz="2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400" i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RES for all uses</a:t>
            </a:r>
            <a:r>
              <a:rPr lang="en-US" sz="2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1354033" y="1511470"/>
            <a:ext cx="1933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EU Services Sector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495157" y="1511470"/>
            <a:ext cx="2212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EU Residential Sector</a:t>
            </a:r>
            <a:endParaRPr lang="en-US" b="1" dirty="0"/>
          </a:p>
        </p:txBody>
      </p:sp>
      <p:grpSp>
        <p:nvGrpSpPr>
          <p:cNvPr id="25" name="Group 24"/>
          <p:cNvGrpSpPr/>
          <p:nvPr/>
        </p:nvGrpSpPr>
        <p:grpSpPr>
          <a:xfrm>
            <a:off x="4658129" y="1931838"/>
            <a:ext cx="4476750" cy="3324225"/>
            <a:chOff x="4658129" y="1931838"/>
            <a:chExt cx="4476750" cy="3324225"/>
          </a:xfrm>
        </p:grpSpPr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8129" y="1931838"/>
              <a:ext cx="4476750" cy="3324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8157305" y="4907105"/>
              <a:ext cx="8931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Source: Eurostat </a:t>
              </a:r>
              <a:endParaRPr lang="en-US" sz="800" dirty="0"/>
            </a:p>
          </p:txBody>
        </p:sp>
        <p:pic>
          <p:nvPicPr>
            <p:cNvPr id="28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0085" y="3507105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6142494" y="4260188"/>
              <a:ext cx="4988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RES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16%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8712" y="1931838"/>
            <a:ext cx="4800600" cy="3924300"/>
            <a:chOff x="68712" y="1931838"/>
            <a:chExt cx="4800600" cy="3924300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12" y="1931838"/>
              <a:ext cx="4800600" cy="392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724484" y="4907105"/>
              <a:ext cx="8931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Source: Eurostat </a:t>
              </a:r>
              <a:endParaRPr lang="en-US" sz="800" dirty="0"/>
            </a:p>
          </p:txBody>
        </p:sp>
        <p:pic>
          <p:nvPicPr>
            <p:cNvPr id="33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695" y="3502539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2829361" y="4392809"/>
              <a:ext cx="4570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RES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3%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309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535425"/>
            <a:ext cx="8900850" cy="3103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>
                <a:solidFill>
                  <a:prstClr val="black"/>
                </a:solidFill>
              </a:rPr>
              <a:t>annual thermal energy produced &amp; used on-site from renewable sources </a:t>
            </a:r>
            <a:r>
              <a:rPr lang="en-US" dirty="0" smtClean="0">
                <a:solidFill>
                  <a:prstClr val="black"/>
                </a:solidFill>
              </a:rPr>
              <a:t>is determined in relation to </a:t>
            </a:r>
            <a:r>
              <a:rPr lang="en-US" b="1" dirty="0" smtClean="0">
                <a:solidFill>
                  <a:prstClr val="black"/>
                </a:solidFill>
              </a:rPr>
              <a:t>each energy carrier (fuel) </a:t>
            </a:r>
            <a:r>
              <a:rPr lang="en-US" dirty="0" smtClean="0">
                <a:solidFill>
                  <a:prstClr val="black"/>
                </a:solidFill>
              </a:rPr>
              <a:t>that may replace.</a:t>
            </a:r>
          </a:p>
          <a:p>
            <a:pPr marL="0" indent="0">
              <a:buNone/>
            </a:pPr>
            <a:endParaRPr lang="en-US" i="1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en-US" i="1" dirty="0" smtClean="0">
                <a:solidFill>
                  <a:prstClr val="black"/>
                </a:solidFill>
              </a:rPr>
              <a:t>For example,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i="1" dirty="0" smtClean="0">
                <a:solidFill>
                  <a:prstClr val="black"/>
                </a:solidFill>
              </a:rPr>
              <a:t>Use solar thermal collectors to produce hot water that is then used for space heating instead of an oil-fired boiler.  </a:t>
            </a:r>
            <a:endParaRPr lang="en-US" i="1" dirty="0" smtClean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713" y="4309980"/>
            <a:ext cx="4548187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020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dirty="0"/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 –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Thermal solar systems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dirty="0"/>
          </a:p>
        </p:txBody>
      </p:sp>
      <p:sp>
        <p:nvSpPr>
          <p:cNvPr id="9" name="TextBox 8"/>
          <p:cNvSpPr txBox="1"/>
          <p:nvPr/>
        </p:nvSpPr>
        <p:spPr>
          <a:xfrm>
            <a:off x="668039" y="4259073"/>
            <a:ext cx="81297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8188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i="1" dirty="0" smtClean="0">
                <a:cs typeface="Arial" pitchFamily="34" charset="0"/>
              </a:rPr>
              <a:t>Common practice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lang="en-US" sz="2000" i="1" dirty="0" smtClean="0">
                <a:cs typeface="Arial" pitchFamily="34" charset="0"/>
              </a:rPr>
              <a:t>DHW: </a:t>
            </a:r>
            <a:r>
              <a:rPr lang="el-GR" sz="2000" i="1" dirty="0">
                <a:cs typeface="Arial" pitchFamily="34" charset="0"/>
              </a:rPr>
              <a:t>1 m</a:t>
            </a:r>
            <a:r>
              <a:rPr lang="el-GR" sz="2000" i="1" baseline="30000" dirty="0">
                <a:cs typeface="Arial" pitchFamily="34" charset="0"/>
              </a:rPr>
              <a:t>2</a:t>
            </a:r>
            <a:r>
              <a:rPr lang="el-GR" sz="2000" i="1" dirty="0">
                <a:cs typeface="Arial" pitchFamily="34" charset="0"/>
              </a:rPr>
              <a:t> </a:t>
            </a:r>
            <a:r>
              <a:rPr lang="en-US" sz="2000" i="1" dirty="0" smtClean="0">
                <a:cs typeface="Arial" pitchFamily="34" charset="0"/>
              </a:rPr>
              <a:t>of flat plate collector per person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lang="en-US" sz="2000" i="1" dirty="0" smtClean="0">
                <a:cs typeface="Arial" pitchFamily="34" charset="0"/>
              </a:rPr>
              <a:t>Space heating:</a:t>
            </a:r>
            <a:r>
              <a:rPr lang="el-GR" sz="2000" i="1" dirty="0" smtClean="0">
                <a:cs typeface="Arial" pitchFamily="34" charset="0"/>
              </a:rPr>
              <a:t> </a:t>
            </a:r>
            <a:r>
              <a:rPr lang="el-GR" sz="2000" i="1" dirty="0">
                <a:cs typeface="Arial" pitchFamily="34" charset="0"/>
              </a:rPr>
              <a:t>1 m</a:t>
            </a:r>
            <a:r>
              <a:rPr lang="el-GR" sz="2000" i="1" baseline="30000" dirty="0">
                <a:cs typeface="Arial" pitchFamily="34" charset="0"/>
              </a:rPr>
              <a:t>2</a:t>
            </a:r>
            <a:r>
              <a:rPr lang="el-GR" sz="2000" i="1" dirty="0">
                <a:cs typeface="Arial" pitchFamily="34" charset="0"/>
              </a:rPr>
              <a:t> </a:t>
            </a:r>
            <a:r>
              <a:rPr lang="en-US" sz="2000" i="1" dirty="0" smtClean="0">
                <a:cs typeface="Arial" pitchFamily="34" charset="0"/>
              </a:rPr>
              <a:t>of flat plate collector for a thermal load of </a:t>
            </a:r>
            <a:r>
              <a:rPr lang="el-GR" sz="2000" i="1" dirty="0" smtClean="0">
                <a:cs typeface="Arial" pitchFamily="34" charset="0"/>
              </a:rPr>
              <a:t>700 W</a:t>
            </a:r>
            <a:endParaRPr lang="el-GR" sz="2000" i="1" dirty="0">
              <a:cs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33400" y="1410262"/>
            <a:ext cx="403661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34963" indent="-3349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1688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4588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b="1" dirty="0" smtClean="0">
                <a:latin typeface="+mn-lt"/>
                <a:cs typeface="Arial" pitchFamily="34" charset="0"/>
              </a:rPr>
              <a:t>Domestic Hot Water </a:t>
            </a:r>
            <a:r>
              <a:rPr lang="el-GR" b="1" dirty="0" smtClean="0">
                <a:latin typeface="+mn-lt"/>
                <a:cs typeface="Arial" pitchFamily="34" charset="0"/>
              </a:rPr>
              <a:t>(</a:t>
            </a:r>
            <a:r>
              <a:rPr lang="en-US" b="1" dirty="0" smtClean="0">
                <a:latin typeface="+mn-lt"/>
                <a:cs typeface="Arial" pitchFamily="34" charset="0"/>
              </a:rPr>
              <a:t>DHW</a:t>
            </a:r>
            <a:r>
              <a:rPr lang="el-GR" b="1" dirty="0" smtClean="0">
                <a:latin typeface="+mn-lt"/>
                <a:cs typeface="Arial" pitchFamily="34" charset="0"/>
              </a:rPr>
              <a:t>)</a:t>
            </a:r>
            <a:endParaRPr lang="el-GR" b="1" dirty="0">
              <a:latin typeface="+mn-lt"/>
              <a:cs typeface="Arial" pitchFamily="34" charset="0"/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b="1" dirty="0" smtClean="0">
                <a:latin typeface="+mn-lt"/>
                <a:cs typeface="Arial" pitchFamily="34" charset="0"/>
              </a:rPr>
              <a:t>Space Heating</a:t>
            </a:r>
            <a:endParaRPr lang="el-GR" b="1" dirty="0">
              <a:latin typeface="+mn-lt"/>
              <a:cs typeface="Arial" pitchFamily="34" charset="0"/>
            </a:endParaRPr>
          </a:p>
        </p:txBody>
      </p:sp>
      <p:sp>
        <p:nvSpPr>
          <p:cNvPr id="12" name="AutoShape 4"/>
          <p:cNvSpPr>
            <a:spLocks/>
          </p:cNvSpPr>
          <p:nvPr/>
        </p:nvSpPr>
        <p:spPr bwMode="auto">
          <a:xfrm>
            <a:off x="4817720" y="1378512"/>
            <a:ext cx="244475" cy="1000125"/>
          </a:xfrm>
          <a:prstGeom prst="rightBrace">
            <a:avLst>
              <a:gd name="adj1" fmla="val 34091"/>
              <a:gd name="adj2" fmla="val 50000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l-GR" sz="24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100638" y="1595999"/>
            <a:ext cx="3417923" cy="46166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Solar COMBI Systems</a:t>
            </a:r>
            <a:endParaRPr lang="el-GR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38" y="1448994"/>
            <a:ext cx="540000" cy="569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38" y="1799809"/>
            <a:ext cx="540000" cy="569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533399" y="2319797"/>
            <a:ext cx="3399173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65113" indent="-265113">
              <a:defRPr>
                <a:solidFill>
                  <a:schemeClr val="tx1"/>
                </a:solidFill>
                <a:latin typeface="Arial" charset="0"/>
              </a:defRPr>
            </a:lvl1pPr>
            <a:lvl2pPr marL="884238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406525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928813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4511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908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5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27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79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5113" marR="0" lvl="0" indent="-2651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Solar Collectors</a:t>
            </a:r>
          </a:p>
          <a:p>
            <a:pPr marL="265113" marR="0" lvl="0" indent="-2651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Heat Storage</a:t>
            </a:r>
          </a:p>
          <a:p>
            <a:pPr marL="265113" marR="0" lvl="0" indent="-2651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Heat Distribution</a:t>
            </a:r>
          </a:p>
          <a:p>
            <a:pPr marL="265113" marR="0" lvl="0" indent="-2651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Heat Dissipation </a:t>
            </a:r>
          </a:p>
          <a:p>
            <a:pPr marL="265113" marR="0" lvl="0" indent="-2651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Auxiliary (backup)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38" y="4038735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336" y="2241259"/>
            <a:ext cx="3858203" cy="20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611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dirty="0">
              <a:solidFill>
                <a:srgbClr val="00B050"/>
              </a:solidFill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217245" y="2304723"/>
            <a:ext cx="892675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550863" indent="-9525"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2400" b="1" kern="0" dirty="0" smtClean="0"/>
              <a:t>Europe: 5% of total thermal solar systems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2000" kern="0" dirty="0" smtClean="0">
                <a:latin typeface="Arial Narrow" pitchFamily="34" charset="0"/>
              </a:rPr>
              <a:t>Austria (40%), Switzerland</a:t>
            </a:r>
            <a:r>
              <a:rPr lang="el-GR" sz="2000" kern="0" dirty="0" smtClean="0">
                <a:latin typeface="Arial Narrow" pitchFamily="34" charset="0"/>
              </a:rPr>
              <a:t> </a:t>
            </a:r>
            <a:r>
              <a:rPr lang="en-US" sz="2000" kern="0" dirty="0" smtClean="0">
                <a:latin typeface="Arial Narrow" pitchFamily="34" charset="0"/>
              </a:rPr>
              <a:t>(35%), Netherlands</a:t>
            </a:r>
            <a:r>
              <a:rPr lang="el-GR" sz="2000" kern="0" dirty="0" smtClean="0">
                <a:latin typeface="Arial Narrow" pitchFamily="34" charset="0"/>
              </a:rPr>
              <a:t> </a:t>
            </a:r>
            <a:r>
              <a:rPr lang="en-US" sz="2000" kern="0" dirty="0" smtClean="0">
                <a:latin typeface="Arial Narrow" pitchFamily="34" charset="0"/>
              </a:rPr>
              <a:t>(20%), Denmark (15%), France</a:t>
            </a:r>
            <a:r>
              <a:rPr lang="el-GR" sz="2000" kern="0" dirty="0" smtClean="0">
                <a:latin typeface="Arial Narrow" pitchFamily="34" charset="0"/>
              </a:rPr>
              <a:t> </a:t>
            </a:r>
            <a:r>
              <a:rPr lang="en-US" sz="2000" kern="0" dirty="0" smtClean="0">
                <a:latin typeface="Arial Narrow" pitchFamily="34" charset="0"/>
              </a:rPr>
              <a:t>(5%)</a:t>
            </a:r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12" y="3548319"/>
            <a:ext cx="514350" cy="3825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687638" y="3489760"/>
            <a:ext cx="845636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550863" indent="-9525"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ts val="2400"/>
              </a:spcBef>
              <a:spcAft>
                <a:spcPct val="0"/>
              </a:spcAft>
              <a:defRPr/>
            </a:pPr>
            <a:r>
              <a:rPr lang="en-US" sz="2400" b="1" kern="0" dirty="0" smtClean="0">
                <a:latin typeface="Arial Narrow" pitchFamily="34" charset="0"/>
              </a:rPr>
              <a:t>National Regulations </a:t>
            </a:r>
            <a:r>
              <a:rPr lang="en-US" sz="1600" b="1" kern="0" dirty="0" smtClean="0">
                <a:latin typeface="Arial Narrow" pitchFamily="34" charset="0"/>
              </a:rPr>
              <a:t>in many European countries there are </a:t>
            </a:r>
            <a:r>
              <a:rPr lang="en-US" sz="1600" b="1" kern="0" dirty="0">
                <a:latin typeface="Arial Narrow" pitchFamily="34" charset="0"/>
              </a:rPr>
              <a:t>minimum </a:t>
            </a:r>
            <a:r>
              <a:rPr lang="en-US" sz="1600" b="1" kern="0" dirty="0" smtClean="0">
                <a:latin typeface="Arial Narrow" pitchFamily="34" charset="0"/>
              </a:rPr>
              <a:t>requirements </a:t>
            </a:r>
            <a:r>
              <a:rPr lang="en-US" sz="1600" b="1" kern="0" dirty="0">
                <a:latin typeface="Arial Narrow" pitchFamily="34" charset="0"/>
              </a:rPr>
              <a:t>in new </a:t>
            </a:r>
            <a:r>
              <a:rPr lang="en-US" sz="1600" b="1" kern="0" dirty="0" smtClean="0">
                <a:latin typeface="Arial Narrow" pitchFamily="34" charset="0"/>
              </a:rPr>
              <a:t>buildings, for the use of solar collectors for domestic hot water (</a:t>
            </a:r>
            <a:r>
              <a:rPr lang="en-US" sz="1600" b="1" dirty="0" smtClean="0"/>
              <a:t>DWH) </a:t>
            </a:r>
            <a:r>
              <a:rPr lang="en-US" sz="1600" b="1" kern="0" dirty="0" smtClean="0">
                <a:latin typeface="Arial Narrow" pitchFamily="34" charset="0"/>
              </a:rPr>
              <a:t>and space heating (SH)</a:t>
            </a:r>
          </a:p>
        </p:txBody>
      </p:sp>
      <p:sp>
        <p:nvSpPr>
          <p:cNvPr id="3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8446568" cy="724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 –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Thermal solar systems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17638" y="1378512"/>
            <a:ext cx="8100923" cy="1000125"/>
            <a:chOff x="417638" y="1378512"/>
            <a:chExt cx="8100923" cy="1000125"/>
          </a:xfrm>
        </p:grpSpPr>
        <p:sp>
          <p:nvSpPr>
            <p:cNvPr id="23" name="Text Box 5"/>
            <p:cNvSpPr txBox="1">
              <a:spLocks noChangeArrowheads="1"/>
            </p:cNvSpPr>
            <p:nvPr/>
          </p:nvSpPr>
          <p:spPr bwMode="auto">
            <a:xfrm>
              <a:off x="533400" y="1410262"/>
              <a:ext cx="4036618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34963" indent="-334963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801688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4588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Char char="•"/>
              </a:pPr>
              <a:r>
                <a:rPr lang="en-US" b="1" dirty="0" smtClean="0">
                  <a:latin typeface="+mn-lt"/>
                  <a:cs typeface="Arial" pitchFamily="34" charset="0"/>
                </a:rPr>
                <a:t>Domestic Hot Water </a:t>
              </a:r>
              <a:r>
                <a:rPr lang="el-GR" b="1" dirty="0" smtClean="0">
                  <a:latin typeface="+mn-lt"/>
                  <a:cs typeface="Arial" pitchFamily="34" charset="0"/>
                </a:rPr>
                <a:t>(</a:t>
              </a:r>
              <a:r>
                <a:rPr lang="en-US" b="1" dirty="0" smtClean="0">
                  <a:latin typeface="+mn-lt"/>
                  <a:cs typeface="Arial" pitchFamily="34" charset="0"/>
                </a:rPr>
                <a:t>DHW</a:t>
              </a:r>
              <a:r>
                <a:rPr lang="el-GR" b="1" dirty="0" smtClean="0">
                  <a:latin typeface="+mn-lt"/>
                  <a:cs typeface="Arial" pitchFamily="34" charset="0"/>
                </a:rPr>
                <a:t>)</a:t>
              </a:r>
              <a:endParaRPr lang="el-GR" b="1" dirty="0">
                <a:latin typeface="+mn-lt"/>
                <a:cs typeface="Arial" pitchFamily="34" charset="0"/>
              </a:endParaRPr>
            </a:p>
            <a:p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Char char="•"/>
              </a:pPr>
              <a:r>
                <a:rPr lang="en-US" b="1" dirty="0" smtClean="0">
                  <a:latin typeface="+mn-lt"/>
                  <a:cs typeface="Arial" pitchFamily="34" charset="0"/>
                </a:rPr>
                <a:t>Space Heating</a:t>
              </a:r>
              <a:endParaRPr lang="el-GR" b="1" dirty="0">
                <a:latin typeface="+mn-lt"/>
                <a:cs typeface="Arial" pitchFamily="34" charset="0"/>
              </a:endParaRPr>
            </a:p>
          </p:txBody>
        </p:sp>
        <p:sp>
          <p:nvSpPr>
            <p:cNvPr id="24" name="AutoShape 4"/>
            <p:cNvSpPr>
              <a:spLocks/>
            </p:cNvSpPr>
            <p:nvPr/>
          </p:nvSpPr>
          <p:spPr bwMode="auto">
            <a:xfrm>
              <a:off x="4817720" y="1378512"/>
              <a:ext cx="244475" cy="1000125"/>
            </a:xfrm>
            <a:prstGeom prst="rightBrace">
              <a:avLst>
                <a:gd name="adj1" fmla="val 34091"/>
                <a:gd name="adj2" fmla="val 50000"/>
              </a:avLst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l-GR" sz="24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 Box 5"/>
            <p:cNvSpPr txBox="1">
              <a:spLocks noChangeArrowheads="1"/>
            </p:cNvSpPr>
            <p:nvPr/>
          </p:nvSpPr>
          <p:spPr bwMode="auto">
            <a:xfrm>
              <a:off x="5100638" y="1595999"/>
              <a:ext cx="3417923" cy="46166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Solar COMBI Systems</a:t>
              </a:r>
              <a:endParaRPr lang="el-G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38" y="1448994"/>
              <a:ext cx="540000" cy="5693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38" y="1799809"/>
              <a:ext cx="540000" cy="5693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1091953" y="4197646"/>
            <a:ext cx="4128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Greece: 60% of </a:t>
            </a:r>
            <a:r>
              <a:rPr lang="en-US" sz="1600" b="1" dirty="0"/>
              <a:t>DWH</a:t>
            </a:r>
            <a:endParaRPr lang="en-US" sz="1600" b="1" dirty="0" smtClean="0"/>
          </a:p>
          <a:p>
            <a:r>
              <a:rPr lang="en-US" sz="1600" b="1" dirty="0" smtClean="0"/>
              <a:t>Ireland: 10kWh/m</a:t>
            </a:r>
            <a:r>
              <a:rPr lang="en-US" sz="1600" b="1" baseline="30000" dirty="0" smtClean="0"/>
              <a:t>2</a:t>
            </a:r>
            <a:r>
              <a:rPr lang="en-US" sz="1600" b="1" dirty="0" smtClean="0"/>
              <a:t> floor area from RES</a:t>
            </a:r>
          </a:p>
          <a:p>
            <a:r>
              <a:rPr lang="en-US" sz="1600" b="1" dirty="0" smtClean="0"/>
              <a:t>Portugal: 1m</a:t>
            </a:r>
            <a:r>
              <a:rPr lang="en-US" sz="1600" b="1" baseline="30000" dirty="0" smtClean="0"/>
              <a:t>2</a:t>
            </a:r>
            <a:r>
              <a:rPr lang="en-US" sz="1600" b="1" dirty="0" smtClean="0"/>
              <a:t> of solar collector/user for DWH</a:t>
            </a:r>
          </a:p>
          <a:p>
            <a:r>
              <a:rPr lang="en-US" sz="1600" b="1" dirty="0" smtClean="0"/>
              <a:t>Spain: 30-70%</a:t>
            </a:r>
            <a:r>
              <a:rPr lang="en-US" sz="1600" b="1" dirty="0"/>
              <a:t> </a:t>
            </a:r>
            <a:r>
              <a:rPr lang="en-US" sz="1600" b="1" dirty="0" smtClean="0"/>
              <a:t>of DWH </a:t>
            </a:r>
          </a:p>
          <a:p>
            <a:r>
              <a:rPr lang="en-US" sz="1600" b="1" dirty="0" smtClean="0"/>
              <a:t>Switzerland: 20% of SH </a:t>
            </a:r>
            <a:endParaRPr lang="el-GR" sz="1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452" y="4176930"/>
            <a:ext cx="402371" cy="140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196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dirty="0"/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8039" y="4988129"/>
            <a:ext cx="4432771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8188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i="1" dirty="0" smtClean="0">
                <a:cs typeface="Arial" pitchFamily="34" charset="0"/>
              </a:rPr>
              <a:t>Common practice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lang="en-US" sz="2000" i="1" dirty="0">
                <a:cs typeface="Arial" pitchFamily="34" charset="0"/>
              </a:rPr>
              <a:t>S</a:t>
            </a:r>
            <a:r>
              <a:rPr lang="en-US" sz="2000" i="1" dirty="0" smtClean="0">
                <a:cs typeface="Arial" pitchFamily="34" charset="0"/>
              </a:rPr>
              <a:t>olar </a:t>
            </a:r>
            <a:r>
              <a:rPr lang="en-US" sz="2000" i="1" dirty="0">
                <a:cs typeface="Arial" pitchFamily="34" charset="0"/>
              </a:rPr>
              <a:t>collector area: 3.6 </a:t>
            </a:r>
            <a:r>
              <a:rPr lang="en-US" sz="2000" i="1" dirty="0" smtClean="0">
                <a:cs typeface="Arial" pitchFamily="34" charset="0"/>
              </a:rPr>
              <a:t>m</a:t>
            </a:r>
            <a:r>
              <a:rPr lang="en-US" sz="2000" i="1" baseline="30000" dirty="0" smtClean="0">
                <a:cs typeface="Arial" pitchFamily="34" charset="0"/>
              </a:rPr>
              <a:t>2</a:t>
            </a:r>
            <a:r>
              <a:rPr lang="en-US" sz="2000" i="1" dirty="0" smtClean="0">
                <a:cs typeface="Arial" pitchFamily="34" charset="0"/>
              </a:rPr>
              <a:t>/</a:t>
            </a:r>
            <a:r>
              <a:rPr lang="en-US" sz="2000" i="1" dirty="0" err="1" smtClean="0">
                <a:cs typeface="Arial" pitchFamily="34" charset="0"/>
              </a:rPr>
              <a:t>kW</a:t>
            </a:r>
            <a:r>
              <a:rPr lang="en-US" sz="2000" i="1" baseline="-25000" dirty="0" err="1" smtClean="0">
                <a:cs typeface="Arial" pitchFamily="34" charset="0"/>
              </a:rPr>
              <a:t>c</a:t>
            </a:r>
            <a:r>
              <a:rPr lang="en-US" sz="2000" i="1" dirty="0">
                <a:cs typeface="Arial" pitchFamily="34" charset="0"/>
              </a:rPr>
              <a:t>    </a:t>
            </a:r>
            <a:endParaRPr lang="en-US" sz="2000" i="1" dirty="0" smtClean="0">
              <a:cs typeface="Arial" pitchFamily="34" charset="0"/>
            </a:endParaRPr>
          </a:p>
          <a:p>
            <a:pPr fontAlgn="base">
              <a:spcAft>
                <a:spcPct val="0"/>
              </a:spcAft>
            </a:pPr>
            <a:r>
              <a:rPr lang="en-US" sz="2000" i="1" dirty="0" smtClean="0">
                <a:cs typeface="Arial" pitchFamily="34" charset="0"/>
              </a:rPr>
              <a:t>Auxiliary </a:t>
            </a:r>
            <a:r>
              <a:rPr lang="en-US" sz="2000" i="1" dirty="0">
                <a:cs typeface="Arial" pitchFamily="34" charset="0"/>
              </a:rPr>
              <a:t>energy use: 0.255 </a:t>
            </a:r>
            <a:r>
              <a:rPr lang="en-US" sz="2000" i="1" dirty="0" err="1" smtClean="0">
                <a:cs typeface="Arial" pitchFamily="34" charset="0"/>
              </a:rPr>
              <a:t>kWh</a:t>
            </a:r>
            <a:r>
              <a:rPr lang="en-US" sz="2000" i="1" baseline="-25000" dirty="0" err="1" smtClean="0">
                <a:cs typeface="Arial" pitchFamily="34" charset="0"/>
              </a:rPr>
              <a:t>e</a:t>
            </a:r>
            <a:r>
              <a:rPr lang="en-US" sz="2000" i="1" dirty="0" smtClean="0">
                <a:cs typeface="Arial" pitchFamily="34" charset="0"/>
              </a:rPr>
              <a:t>/</a:t>
            </a:r>
            <a:r>
              <a:rPr lang="en-US" sz="2000" i="1" dirty="0" err="1" smtClean="0">
                <a:cs typeface="Arial" pitchFamily="34" charset="0"/>
              </a:rPr>
              <a:t>kWh</a:t>
            </a:r>
            <a:r>
              <a:rPr lang="en-US" sz="2000" i="1" baseline="-25000" dirty="0" err="1" smtClean="0">
                <a:cs typeface="Arial" pitchFamily="34" charset="0"/>
              </a:rPr>
              <a:t>c</a:t>
            </a:r>
            <a:endParaRPr lang="en-US" sz="2000" i="1" baseline="-25000" dirty="0" smtClean="0">
              <a:cs typeface="Arial" pitchFamily="34" charset="0"/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533399" y="2319797"/>
            <a:ext cx="3399173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65113" indent="-265113">
              <a:defRPr>
                <a:solidFill>
                  <a:schemeClr val="tx1"/>
                </a:solidFill>
                <a:latin typeface="Arial" charset="0"/>
              </a:defRPr>
            </a:lvl1pPr>
            <a:lvl2pPr marL="884238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406525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928813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4511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908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5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27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79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>
              <a:buFontTx/>
              <a:buChar char="•"/>
              <a:defRPr/>
            </a:pPr>
            <a:r>
              <a:rPr lang="en-US" sz="2000" b="1" kern="0" dirty="0">
                <a:latin typeface="+mn-lt"/>
              </a:rPr>
              <a:t>Solar Collectors</a:t>
            </a:r>
          </a:p>
          <a:p>
            <a:pPr lvl="0">
              <a:buFontTx/>
              <a:buChar char="•"/>
              <a:defRPr/>
            </a:pPr>
            <a:r>
              <a:rPr lang="en-US" sz="2000" b="1" kern="0" dirty="0">
                <a:latin typeface="+mn-lt"/>
              </a:rPr>
              <a:t>Heat Storage</a:t>
            </a:r>
          </a:p>
          <a:p>
            <a:pPr lvl="0">
              <a:buFontTx/>
              <a:buChar char="•"/>
              <a:defRPr/>
            </a:pPr>
            <a:r>
              <a:rPr lang="en-US" sz="2000" b="1" kern="0" dirty="0">
                <a:latin typeface="+mn-lt"/>
              </a:rPr>
              <a:t>Heat Distribution</a:t>
            </a:r>
          </a:p>
          <a:p>
            <a:pPr lvl="0">
              <a:buFontTx/>
              <a:buChar char="•"/>
              <a:defRPr/>
            </a:pPr>
            <a:r>
              <a:rPr lang="en-US" sz="2000" b="1" kern="0" dirty="0">
                <a:latin typeface="+mn-lt"/>
              </a:rPr>
              <a:t>Heat-driven Cooling Unit</a:t>
            </a:r>
          </a:p>
          <a:p>
            <a:pPr lvl="0">
              <a:buFontTx/>
              <a:buChar char="•"/>
              <a:defRPr/>
            </a:pPr>
            <a:r>
              <a:rPr lang="en-US" sz="2000" b="1" kern="0" dirty="0">
                <a:latin typeface="+mn-lt"/>
              </a:rPr>
              <a:t>Cold Storage (optional)</a:t>
            </a:r>
          </a:p>
          <a:p>
            <a:pPr lvl="0">
              <a:buFontTx/>
              <a:buChar char="•"/>
              <a:defRPr/>
            </a:pPr>
            <a:r>
              <a:rPr lang="en-US" sz="2000" b="1" kern="0" dirty="0">
                <a:latin typeface="+mn-lt"/>
              </a:rPr>
              <a:t>Air Conditioning System </a:t>
            </a:r>
          </a:p>
          <a:p>
            <a:pPr lvl="0">
              <a:buFontTx/>
              <a:buChar char="•"/>
              <a:defRPr/>
            </a:pPr>
            <a:r>
              <a:rPr lang="en-US" sz="2000" b="1" kern="0" dirty="0">
                <a:latin typeface="+mn-lt"/>
              </a:rPr>
              <a:t>Cold Distribution</a:t>
            </a:r>
          </a:p>
          <a:p>
            <a:pPr lvl="0">
              <a:buFontTx/>
              <a:buChar char="•"/>
              <a:defRPr/>
            </a:pPr>
            <a:r>
              <a:rPr lang="en-US" sz="2000" b="1" kern="0" dirty="0">
                <a:latin typeface="+mn-lt"/>
              </a:rPr>
              <a:t>Auxiliary (backup) 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38" y="4811859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003800" y="1969383"/>
            <a:ext cx="385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457200" eaLnBrk="1" hangingPunct="1"/>
            <a:r>
              <a:rPr lang="en-US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+</a:t>
            </a:r>
          </a:p>
        </p:txBody>
      </p:sp>
      <p:sp>
        <p:nvSpPr>
          <p:cNvPr id="15" name="AutoShape 8"/>
          <p:cNvSpPr>
            <a:spLocks/>
          </p:cNvSpPr>
          <p:nvPr/>
        </p:nvSpPr>
        <p:spPr bwMode="auto">
          <a:xfrm>
            <a:off x="6537324" y="1255008"/>
            <a:ext cx="333375" cy="1446212"/>
          </a:xfrm>
          <a:prstGeom prst="rightBrace">
            <a:avLst>
              <a:gd name="adj1" fmla="val 36151"/>
              <a:gd name="adj2" fmla="val 50000"/>
            </a:avLst>
          </a:prstGeom>
          <a:noFill/>
          <a:ln w="254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/>
            <a:endParaRPr lang="el-GR" sz="180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6884987" y="1751895"/>
            <a:ext cx="2133918" cy="461665"/>
          </a:xfrm>
          <a:prstGeom prst="rect">
            <a:avLst/>
          </a:prstGeom>
          <a:solidFill>
            <a:srgbClr val="66FF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457200" eaLnBrk="1" hangingPunct="1"/>
            <a:r>
              <a:rPr lang="en-US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COMBI</a:t>
            </a:r>
            <a:r>
              <a:rPr lang="en-US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PLUS</a:t>
            </a:r>
            <a:endParaRPr lang="en-US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029075" y="2363083"/>
            <a:ext cx="25205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34963" indent="-3349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1688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4588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457200" eaLnBrk="1" hangingPunct="1">
              <a:buFontTx/>
              <a:buChar char="•"/>
            </a:pPr>
            <a:r>
              <a:rPr lang="en-US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Solar Cooling</a:t>
            </a:r>
            <a:endParaRPr lang="el-GR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533400" y="1286758"/>
            <a:ext cx="264399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34963" indent="-3349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1688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4588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457200" eaLnBrk="1" hangingPunct="1">
              <a:buFontTx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DHW</a:t>
            </a:r>
            <a:endParaRPr lang="el-GR" b="1" dirty="0">
              <a:latin typeface="Arial" pitchFamily="34" charset="0"/>
              <a:cs typeface="Arial" pitchFamily="34" charset="0"/>
            </a:endParaRPr>
          </a:p>
          <a:p>
            <a:pPr defTabSz="457200" eaLnBrk="1" hangingPunct="1">
              <a:buFontTx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Space Heating</a:t>
            </a:r>
            <a:endParaRPr lang="el-G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AutoShape 4"/>
          <p:cNvSpPr>
            <a:spLocks/>
          </p:cNvSpPr>
          <p:nvPr/>
        </p:nvSpPr>
        <p:spPr bwMode="auto">
          <a:xfrm>
            <a:off x="2971800" y="1255008"/>
            <a:ext cx="244475" cy="1000125"/>
          </a:xfrm>
          <a:prstGeom prst="rightBrace">
            <a:avLst>
              <a:gd name="adj1" fmla="val 34091"/>
              <a:gd name="adj2" fmla="val 50000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/>
            <a:endParaRPr lang="el-GR" sz="18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11477" y="1472495"/>
            <a:ext cx="3417923" cy="46166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457200" eaLnBrk="1" hangingPunct="1"/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Solar COMBI Systems</a:t>
            </a:r>
            <a:endParaRPr lang="el-GR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38" y="1325490"/>
            <a:ext cx="540000" cy="569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38" y="1676305"/>
            <a:ext cx="540000" cy="569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390682"/>
            <a:ext cx="540000" cy="569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356" y="2959985"/>
            <a:ext cx="3694009" cy="2232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810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dirty="0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530630"/>
            <a:ext cx="8752439" cy="247421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The </a:t>
            </a:r>
            <a:r>
              <a:rPr lang="en-US" sz="2000" b="1" dirty="0" smtClean="0"/>
              <a:t>actual thermal energy </a:t>
            </a:r>
            <a:r>
              <a:rPr lang="en-US" sz="2000" dirty="0"/>
              <a:t>produced &amp; used on-site</a:t>
            </a:r>
            <a:r>
              <a:rPr lang="en-US" sz="2000" b="1" dirty="0"/>
              <a:t> from renewable sources </a:t>
            </a:r>
            <a:r>
              <a:rPr lang="en-US" sz="2000" b="1" dirty="0" smtClean="0"/>
              <a:t>or delivered </a:t>
            </a:r>
            <a:r>
              <a:rPr lang="en-US" sz="2000" dirty="0" smtClean="0"/>
              <a:t>to a building can be </a:t>
            </a:r>
            <a:r>
              <a:rPr lang="en-US" sz="2000" b="1" dirty="0" smtClean="0"/>
              <a:t>monitored</a:t>
            </a:r>
            <a:r>
              <a:rPr lang="en-US" sz="2000" dirty="0" smtClean="0"/>
              <a:t>. If </a:t>
            </a:r>
            <a:r>
              <a:rPr lang="en-US" sz="2000" dirty="0"/>
              <a:t>available, BEMS </a:t>
            </a:r>
            <a:r>
              <a:rPr lang="en-US" sz="2000" dirty="0" smtClean="0"/>
              <a:t>or BMS can </a:t>
            </a:r>
            <a:r>
              <a:rPr lang="en-US" sz="2000" dirty="0"/>
              <a:t>provide valuable </a:t>
            </a:r>
            <a:r>
              <a:rPr lang="en-US" sz="2000" dirty="0" smtClean="0"/>
              <a:t>data with a breakdown of the actual thermal energy use of the different technical installations.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dirty="0" smtClean="0"/>
              <a:t>Building energy </a:t>
            </a:r>
            <a:r>
              <a:rPr lang="en-US" sz="1600" dirty="0"/>
              <a:t>management system (</a:t>
            </a:r>
            <a:r>
              <a:rPr lang="en-US" sz="1600" b="1" dirty="0"/>
              <a:t>BEMS</a:t>
            </a:r>
            <a:r>
              <a:rPr lang="en-US" sz="1600" dirty="0"/>
              <a:t>) </a:t>
            </a:r>
            <a:r>
              <a:rPr lang="en-US" sz="1600" dirty="0" smtClean="0"/>
              <a:t>control &amp; monitor energy use of </a:t>
            </a:r>
            <a:r>
              <a:rPr lang="en-US" sz="1600" dirty="0"/>
              <a:t>the </a:t>
            </a:r>
            <a:r>
              <a:rPr lang="en-US" sz="1600" dirty="0" smtClean="0"/>
              <a:t>various technical installations for heating</a:t>
            </a:r>
            <a:r>
              <a:rPr lang="en-US" sz="1600" dirty="0"/>
              <a:t>, cooling, ventilation, lighting, </a:t>
            </a:r>
            <a:r>
              <a:rPr lang="en-US" sz="1600" dirty="0" smtClean="0"/>
              <a:t>plug loads </a:t>
            </a:r>
            <a:r>
              <a:rPr lang="en-US" sz="1600" dirty="0" err="1" smtClean="0"/>
              <a:t>etc</a:t>
            </a:r>
            <a:r>
              <a:rPr lang="en-US" sz="1600" dirty="0" smtClean="0"/>
              <a:t>, </a:t>
            </a:r>
            <a:r>
              <a:rPr lang="en-US" sz="1600" dirty="0"/>
              <a:t>and indoor environmental </a:t>
            </a:r>
            <a:r>
              <a:rPr lang="en-US" sz="1600" dirty="0" smtClean="0"/>
              <a:t>conditions. 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dirty="0" smtClean="0"/>
              <a:t>Building management system (</a:t>
            </a:r>
            <a:r>
              <a:rPr lang="en-US" sz="1600" b="1" dirty="0" smtClean="0"/>
              <a:t>BMS</a:t>
            </a:r>
            <a:r>
              <a:rPr lang="en-US" sz="1600" dirty="0"/>
              <a:t>) </a:t>
            </a:r>
            <a:r>
              <a:rPr lang="en-US" sz="1600" dirty="0" smtClean="0"/>
              <a:t>may additionally include </a:t>
            </a:r>
            <a:r>
              <a:rPr lang="en-US" sz="1600" dirty="0"/>
              <a:t>other functions </a:t>
            </a:r>
            <a:r>
              <a:rPr lang="en-US" sz="1600" dirty="0" smtClean="0"/>
              <a:t>(e.g. safety</a:t>
            </a:r>
            <a:r>
              <a:rPr lang="en-US" sz="1600" dirty="0"/>
              <a:t>, access, lifts</a:t>
            </a:r>
            <a:r>
              <a:rPr lang="en-US" sz="1600" dirty="0" smtClean="0"/>
              <a:t>, </a:t>
            </a:r>
            <a:r>
              <a:rPr lang="en-US" sz="1600" dirty="0"/>
              <a:t>fire security</a:t>
            </a:r>
            <a:r>
              <a:rPr lang="en-US" sz="1600" dirty="0" smtClean="0"/>
              <a:t>).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40229" y="4127205"/>
            <a:ext cx="840377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/>
              <a:t>Actual </a:t>
            </a:r>
            <a:r>
              <a:rPr lang="en-US" sz="2000" dirty="0"/>
              <a:t>energy use data </a:t>
            </a:r>
            <a:r>
              <a:rPr lang="en-US" sz="2000" dirty="0" smtClean="0"/>
              <a:t>from at </a:t>
            </a:r>
            <a:r>
              <a:rPr lang="en-US" sz="2000" dirty="0"/>
              <a:t>least 12 consecutive </a:t>
            </a:r>
            <a:r>
              <a:rPr lang="en-US" sz="2000" dirty="0" smtClean="0"/>
              <a:t>months is necessary.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It is </a:t>
            </a:r>
            <a:r>
              <a:rPr lang="en-US" sz="2000" dirty="0"/>
              <a:t>preferable to </a:t>
            </a:r>
            <a:r>
              <a:rPr lang="en-US" sz="2000" b="1" dirty="0" smtClean="0"/>
              <a:t>consider </a:t>
            </a:r>
            <a:r>
              <a:rPr lang="en-US" sz="2000" dirty="0" smtClean="0"/>
              <a:t>longer </a:t>
            </a:r>
            <a:r>
              <a:rPr lang="en-US" sz="2000" dirty="0"/>
              <a:t>records (e.g. </a:t>
            </a:r>
            <a:r>
              <a:rPr lang="en-US" sz="2000" b="1" dirty="0"/>
              <a:t>three year data</a:t>
            </a:r>
            <a:r>
              <a:rPr lang="en-US" sz="2000" dirty="0"/>
              <a:t>) in order to remove the effects of varying weather conditions and average out other inherent fluctuations in the building </a:t>
            </a:r>
            <a:r>
              <a:rPr lang="en-US" sz="2000" dirty="0" smtClean="0"/>
              <a:t>occupancy.</a:t>
            </a:r>
            <a:endParaRPr lang="en-US" sz="2000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154753"/>
            <a:ext cx="378512" cy="368806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760717"/>
            <a:ext cx="378512" cy="368806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8875776" cy="5297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 </a:t>
            </a: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– BEMS/BMS</a:t>
            </a:r>
            <a:endParaRPr lang="it-IT" u="sng" dirty="0"/>
          </a:p>
        </p:txBody>
      </p:sp>
    </p:spTree>
    <p:extLst>
      <p:ext uri="{BB962C8B-B14F-4D97-AF65-F5344CB8AC3E}">
        <p14:creationId xmlns:p14="http://schemas.microsoft.com/office/powerpoint/2010/main" val="411870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600" dirty="0"/>
              <a:t>B.3.1 – SHARE OF RENEWABLE ENERGY </a:t>
            </a:r>
            <a:r>
              <a:rPr lang="en-US" sz="2600" dirty="0" smtClean="0"/>
              <a:t>ON-SITE IN </a:t>
            </a:r>
            <a:r>
              <a:rPr lang="en-US" sz="2600" dirty="0"/>
              <a:t>TOTAL FINAL THERMAL ENERGY </a:t>
            </a:r>
            <a:r>
              <a:rPr lang="en-US" sz="2600" dirty="0" smtClean="0"/>
              <a:t>CONSUMPTION </a:t>
            </a:r>
            <a:r>
              <a:rPr lang="en-US" sz="2600" dirty="0"/>
              <a:t>FOR </a:t>
            </a:r>
            <a:r>
              <a:rPr lang="en-US" sz="2600" dirty="0" smtClean="0"/>
              <a:t>BUILDING OPERATIONS</a:t>
            </a:r>
            <a:endParaRPr lang="it-IT" sz="2600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AF139C50-C0A6-40A8-878C-C5AEA4EA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903005"/>
              </p:ext>
            </p:extLst>
          </p:nvPr>
        </p:nvGraphicFramePr>
        <p:xfrm>
          <a:off x="457200" y="1755067"/>
          <a:ext cx="8229600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6113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21311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consumption of final thermal energy generated from renewable sources on-site divided by total final thermal energy consumption </a:t>
                      </a:r>
                      <a:endParaRPr lang="it-IT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hr-HR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noProof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stimated</a:t>
                      </a:r>
                      <a:r>
                        <a:rPr lang="en-GB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hr-HR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 metered </a:t>
                      </a: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data</a:t>
                      </a:r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47BAD058-3D97-4709-B5C4-1F0DE0E7A40F}"/>
              </a:ext>
            </a:extLst>
          </p:cNvPr>
          <p:cNvSpPr/>
          <p:nvPr/>
        </p:nvSpPr>
        <p:spPr>
          <a:xfrm>
            <a:off x="625254" y="4113648"/>
            <a:ext cx="8061545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For the evaluation of the actual performance of the urban area </a:t>
            </a:r>
            <a:r>
              <a:rPr lang="en-GB" u="dash" dirty="0"/>
              <a:t>it is preferable to use metered data</a:t>
            </a:r>
            <a:r>
              <a:rPr lang="en-GB" dirty="0"/>
              <a:t>. </a:t>
            </a:r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/>
              <a:t>metered data aren’t available, estimated data shall be used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US" dirty="0"/>
              <a:t>Estimated data are used for evaluating retrofit scenarios in planning and decision-making processes</a:t>
            </a:r>
            <a:endParaRPr lang="en-GB" dirty="0"/>
          </a:p>
          <a:p>
            <a:endParaRPr lang="en-GB" sz="800" b="1" dirty="0" smtClean="0"/>
          </a:p>
          <a:p>
            <a:r>
              <a:rPr lang="en-GB" b="1" dirty="0" smtClean="0"/>
              <a:t>The </a:t>
            </a:r>
            <a:r>
              <a:rPr lang="en-GB" b="1" dirty="0"/>
              <a:t>source of data must always be clearly declared</a:t>
            </a:r>
            <a:r>
              <a:rPr lang="en-GB" dirty="0"/>
              <a:t>.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25241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C5F84F8-3B10-414A-909C-1BA5DEDB31EA}"/>
</file>

<file path=customXml/itemProps2.xml><?xml version="1.0" encoding="utf-8"?>
<ds:datastoreItem xmlns:ds="http://schemas.openxmlformats.org/officeDocument/2006/customXml" ds:itemID="{6FC32560-4DA7-4C00-A63F-1BECCD33EB9C}"/>
</file>

<file path=customXml/itemProps3.xml><?xml version="1.0" encoding="utf-8"?>
<ds:datastoreItem xmlns:ds="http://schemas.openxmlformats.org/officeDocument/2006/customXml" ds:itemID="{7CECA9BF-4FEE-4C5E-A29E-E7A46864F8C0}"/>
</file>

<file path=docProps/app.xml><?xml version="1.0" encoding="utf-8"?>
<Properties xmlns="http://schemas.openxmlformats.org/officeDocument/2006/extended-properties" xmlns:vt="http://schemas.openxmlformats.org/officeDocument/2006/docPropsVTypes">
  <TotalTime>23359</TotalTime>
  <Words>2319</Words>
  <Application>Microsoft Office PowerPoint</Application>
  <PresentationFormat>On-screen Show (4:3)</PresentationFormat>
  <Paragraphs>292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SimSun</vt:lpstr>
      <vt:lpstr>Arial</vt:lpstr>
      <vt:lpstr>Arial Black</vt:lpstr>
      <vt:lpstr>Arial Narrow</vt:lpstr>
      <vt:lpstr>Arimo</vt:lpstr>
      <vt:lpstr>Calibri</vt:lpstr>
      <vt:lpstr>Courier New</vt:lpstr>
      <vt:lpstr>Times New Roman</vt:lpstr>
      <vt:lpstr>Wingdings</vt:lpstr>
      <vt:lpstr>Larissa</vt:lpstr>
      <vt:lpstr>PowerPoint Presentation</vt:lpstr>
      <vt:lpstr>B.3.1 – SHARE OF RENEWABLE ENERGY ON-SITE IN TOTAL FINAL THERMAL ENERGY CONSUMPTION FOR BUILDING OPERATIONS</vt:lpstr>
      <vt:lpstr>PowerPoint Presentation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  <vt:lpstr>B.3.1 – SHARE OF RENEWABLE ENERGY ON-SITE IN TOTAL FINAL THERMAL ENERGY CONSUMPTION FOR BUILDING OPERATIONS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421</cp:revision>
  <dcterms:created xsi:type="dcterms:W3CDTF">2017-01-09T10:20:00Z</dcterms:created>
  <dcterms:modified xsi:type="dcterms:W3CDTF">2023-03-23T11:08:39Z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