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8" r:id="rId3"/>
    <p:sldId id="342" r:id="rId4"/>
    <p:sldId id="344" r:id="rId5"/>
    <p:sldId id="362" r:id="rId6"/>
    <p:sldId id="301" r:id="rId7"/>
    <p:sldId id="299" r:id="rId8"/>
    <p:sldId id="305" r:id="rId9"/>
    <p:sldId id="331" r:id="rId10"/>
    <p:sldId id="363" r:id="rId11"/>
    <p:sldId id="355" r:id="rId12"/>
    <p:sldId id="364" r:id="rId13"/>
    <p:sldId id="365" r:id="rId14"/>
    <p:sldId id="356" r:id="rId15"/>
    <p:sldId id="351" r:id="rId16"/>
    <p:sldId id="368" r:id="rId17"/>
    <p:sldId id="314" r:id="rId18"/>
    <p:sldId id="319" r:id="rId19"/>
    <p:sldId id="320" r:id="rId20"/>
    <p:sldId id="321" r:id="rId21"/>
    <p:sldId id="353" r:id="rId22"/>
    <p:sldId id="367" r:id="rId23"/>
    <p:sldId id="366" r:id="rId24"/>
    <p:sldId id="329" r:id="rId25"/>
    <p:sldId id="354" r:id="rId26"/>
    <p:sldId id="33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Πόπη Δρούτσα" initials="ΠΔ" lastIdx="1" clrIdx="0">
    <p:extLst>
      <p:ext uri="{19B8F6BF-5375-455C-9EA6-DF929625EA0E}">
        <p15:presenceInfo xmlns:p15="http://schemas.microsoft.com/office/powerpoint/2012/main" userId="3733f162fa809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68" autoAdjust="0"/>
    <p:restoredTop sz="96187" autoAdjust="0"/>
  </p:normalViewPr>
  <p:slideViewPr>
    <p:cSldViewPr snapToGrid="0" showGuides="1">
      <p:cViewPr varScale="1">
        <p:scale>
          <a:sx n="60" d="100"/>
          <a:sy n="60" d="100"/>
        </p:scale>
        <p:origin x="1564" y="6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37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35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27.03.2023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62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702">
              <a:defRPr/>
            </a:pPr>
            <a:r>
              <a:rPr lang="hr-HR" dirty="0">
                <a:solidFill>
                  <a:srgbClr val="C00000"/>
                </a:solidFill>
              </a:rPr>
              <a:t>MARINA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43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702">
              <a:defRPr/>
            </a:pPr>
            <a:r>
              <a:rPr lang="hr-HR" dirty="0">
                <a:solidFill>
                  <a:srgbClr val="C00000"/>
                </a:solidFill>
              </a:rPr>
              <a:t>MARINA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51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50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27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63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61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69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73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897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648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B.2.7 – TOTAL PRIMARY ENERGY </a:t>
            </a:r>
            <a:r>
              <a:rPr lang="en-US" sz="2400" dirty="0" smtClean="0"/>
              <a:t>CONSUMPTION</a:t>
            </a:r>
            <a:r>
              <a:rPr lang="en-US" dirty="0" smtClean="0"/>
              <a:t>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8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15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B.2.7 – TOTAL PRIMARY ENERGY </a:t>
            </a:r>
            <a:r>
              <a:rPr lang="en-US" sz="2400" dirty="0" smtClean="0"/>
              <a:t>CONSUMPTION</a:t>
            </a:r>
            <a:r>
              <a:rPr lang="en-US" dirty="0" smtClean="0"/>
              <a:t>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00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64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1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B.2.7 – TOTAL PRIMARY ENERGY CONSUMPTION                                       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249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B.2.7 – TOTAL PRIMARY ENERGY </a:t>
            </a:r>
            <a:r>
              <a:rPr lang="en-US" sz="2400" dirty="0" smtClean="0"/>
              <a:t>CONSUMPTION</a:t>
            </a:r>
            <a:r>
              <a:rPr lang="en-US" dirty="0" smtClean="0"/>
              <a:t>                                        FOR BUILDING OPERATIONS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4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SNTOOL </a:t>
            </a:r>
            <a:r>
              <a:rPr lang="en-US" sz="1200" dirty="0"/>
              <a:t>– </a:t>
            </a:r>
            <a:r>
              <a:rPr lang="en-US" sz="1200" dirty="0" smtClean="0"/>
              <a:t>NEIGHBOURHOOD </a:t>
            </a:r>
            <a:r>
              <a:rPr lang="en-US" sz="1200" dirty="0"/>
              <a:t>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8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86" r:id="rId4"/>
    <p:sldLayoutId id="2147483687" r:id="rId5"/>
    <p:sldLayoutId id="2147483688" r:id="rId6"/>
    <p:sldLayoutId id="2147483692" r:id="rId7"/>
    <p:sldLayoutId id="2147483694" r:id="rId8"/>
    <p:sldLayoutId id="2147483701" r:id="rId9"/>
    <p:sldLayoutId id="2147483706" r:id="rId10"/>
    <p:sldLayoutId id="2147483707" r:id="rId11"/>
    <p:sldLayoutId id="2147483708" r:id="rId12"/>
    <p:sldLayoutId id="2147483716" r:id="rId13"/>
    <p:sldLayoutId id="2147483717" r:id="rId14"/>
    <p:sldLayoutId id="2147483729" r:id="rId15"/>
    <p:sldLayoutId id="2147483730" r:id="rId16"/>
    <p:sldLayoutId id="2147483731" r:id="rId17"/>
    <p:sldLayoutId id="2147483735" r:id="rId18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50000"/>
              <a:lumOff val="50000"/>
            </a:schemeClr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t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230517" y="3275195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70C0"/>
                </a:solidFill>
              </a:rPr>
              <a:t>Training M</a:t>
            </a:r>
            <a:r>
              <a:rPr lang="en-US" sz="3600" dirty="0" smtClean="0">
                <a:solidFill>
                  <a:srgbClr val="0070C0"/>
                </a:solidFill>
              </a:rPr>
              <a:t>odule 4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it-IT" dirty="0"/>
              <a:t>Calculating the assessment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criteria </a:t>
            </a:r>
            <a:r>
              <a:rPr lang="it-IT" sz="3200" dirty="0" smtClean="0"/>
              <a:t>of</a:t>
            </a:r>
          </a:p>
          <a:p>
            <a:pPr marL="0" indent="0">
              <a:buNone/>
            </a:pPr>
            <a:r>
              <a:rPr lang="it-IT" sz="3200" dirty="0" smtClean="0"/>
              <a:t>SNTool </a:t>
            </a:r>
            <a:r>
              <a:rPr lang="it-IT" sz="3200" dirty="0"/>
              <a:t>– </a:t>
            </a:r>
            <a:r>
              <a:rPr lang="it-IT" sz="3200" dirty="0" smtClean="0"/>
              <a:t>Neighbourhood </a:t>
            </a:r>
            <a:r>
              <a:rPr lang="it-IT" sz="3200" dirty="0"/>
              <a:t>Scale</a:t>
            </a:r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531" y="2499734"/>
            <a:ext cx="4096117" cy="2812521"/>
          </a:xfrm>
          <a:prstGeom prst="rect">
            <a:avLst/>
          </a:prstGeom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2" y="1048512"/>
            <a:ext cx="8830753" cy="111232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 - Primary Energy Conversion 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Factors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Primary energy consumed 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by a building as </a:t>
            </a:r>
            <a:r>
              <a:rPr 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measured at 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building, 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converted using </a:t>
            </a:r>
            <a:r>
              <a:rPr lang="en-US" sz="2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primary energy conversion factors</a:t>
            </a: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35407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512627" y="4013922"/>
            <a:ext cx="3586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Can use official national/local emission factors, if appropriate</a:t>
            </a:r>
            <a:endParaRPr lang="en-US" sz="1600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115" y="4109549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B.2.7 – TOTAL PRIMARY ENERGY </a:t>
            </a:r>
            <a:r>
              <a:rPr lang="en-US" sz="2800" dirty="0"/>
              <a:t>CONSUMPTION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                                  FOR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BUILDING OPERATIONS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416" y="3007610"/>
            <a:ext cx="441424" cy="2929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1475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39"/>
            <a:ext cx="8777025" cy="14668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are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following:</a:t>
            </a:r>
            <a:r>
              <a:rPr lang="en-US" sz="2000" dirty="0"/>
              <a:t> </a:t>
            </a:r>
            <a:endParaRPr lang="it-IT" sz="2000" dirty="0"/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For each building in the </a:t>
            </a:r>
            <a:r>
              <a:rPr lang="en-US" sz="2000" dirty="0" smtClean="0"/>
              <a:t>neighborhood </a:t>
            </a:r>
            <a:r>
              <a:rPr lang="en-US" sz="2000" dirty="0"/>
              <a:t>calculate </a:t>
            </a:r>
            <a:r>
              <a:rPr lang="en-US" sz="2000" dirty="0" smtClean="0"/>
              <a:t>the </a:t>
            </a:r>
            <a:r>
              <a:rPr lang="en-US" sz="2000" b="1" dirty="0" smtClean="0"/>
              <a:t>average annual </a:t>
            </a:r>
            <a:r>
              <a:rPr lang="en-US" sz="2000" b="1" dirty="0"/>
              <a:t>thermal energy </a:t>
            </a:r>
            <a:r>
              <a:rPr lang="en-US" sz="2000" b="1" dirty="0" smtClean="0"/>
              <a:t>consumption </a:t>
            </a:r>
            <a:r>
              <a:rPr lang="en-US" sz="2000" b="1" dirty="0"/>
              <a:t>per fuel or district heat/cold</a:t>
            </a:r>
            <a:r>
              <a:rPr lang="en-US" sz="2000" dirty="0"/>
              <a:t>, for the energy uses taken into </a:t>
            </a:r>
            <a:r>
              <a:rPr lang="en-US" sz="2000" dirty="0" smtClean="0"/>
              <a:t>account (</a:t>
            </a:r>
            <a:r>
              <a:rPr lang="en-US" sz="2000" dirty="0"/>
              <a:t>see </a:t>
            </a:r>
            <a:r>
              <a:rPr lang="en-US" sz="2000" dirty="0" smtClean="0"/>
              <a:t>B.2.1) </a:t>
            </a:r>
            <a:r>
              <a:rPr lang="en-US" sz="2000" dirty="0"/>
              <a:t>over a typical year according to CEN standards that support EPBD, in kilowatt hours </a:t>
            </a:r>
            <a:r>
              <a:rPr lang="en-US" sz="2000" dirty="0" smtClean="0"/>
              <a:t>(</a:t>
            </a:r>
            <a:r>
              <a:rPr lang="en-US" sz="2000" dirty="0" err="1" smtClean="0"/>
              <a:t>kWh</a:t>
            </a:r>
            <a:r>
              <a:rPr lang="en-US" sz="2000" baseline="-25000" dirty="0" err="1" smtClean="0"/>
              <a:t>th</a:t>
            </a:r>
            <a:r>
              <a:rPr lang="en-US" sz="2000" dirty="0" smtClean="0"/>
              <a:t>/y</a:t>
            </a:r>
            <a:r>
              <a:rPr lang="en-US" sz="2000" dirty="0"/>
              <a:t>)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For each building in the neighborhood calculate </a:t>
            </a:r>
            <a:r>
              <a:rPr lang="en-US" sz="2000" dirty="0" smtClean="0"/>
              <a:t>the </a:t>
            </a:r>
            <a:r>
              <a:rPr lang="el-GR" sz="2000" b="1" dirty="0" smtClean="0"/>
              <a:t>average</a:t>
            </a:r>
            <a:r>
              <a:rPr lang="el-GR" sz="2000" dirty="0" smtClean="0"/>
              <a:t> </a:t>
            </a:r>
            <a:r>
              <a:rPr lang="en-US" sz="2000" b="1" dirty="0" smtClean="0"/>
              <a:t>annual </a:t>
            </a:r>
            <a:r>
              <a:rPr lang="en-US" sz="2000" b="1" dirty="0"/>
              <a:t>electrical energy consumption</a:t>
            </a:r>
            <a:r>
              <a:rPr lang="en-US" sz="2000" dirty="0" smtClean="0"/>
              <a:t> </a:t>
            </a:r>
            <a:r>
              <a:rPr lang="en-US" sz="2000" dirty="0"/>
              <a:t>(see B.1.3) over a typical year according to CEN standards that support EPBD, in kilowatt hours </a:t>
            </a:r>
            <a:r>
              <a:rPr lang="en-US" sz="2000" dirty="0" smtClean="0"/>
              <a:t>(</a:t>
            </a:r>
            <a:r>
              <a:rPr lang="en-US" sz="2000" dirty="0" err="1" smtClean="0"/>
              <a:t>kWh</a:t>
            </a:r>
            <a:r>
              <a:rPr lang="en-US" sz="2000" baseline="-25000" dirty="0" err="1" smtClean="0"/>
              <a:t>e</a:t>
            </a:r>
            <a:r>
              <a:rPr lang="en-US" sz="2000" dirty="0" smtClean="0"/>
              <a:t>/y)</a:t>
            </a:r>
            <a:endParaRPr lang="el-GR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Sum the </a:t>
            </a:r>
            <a:r>
              <a:rPr lang="en-US" sz="2000" b="1" dirty="0"/>
              <a:t>average annual thermal energy consumption per fuel or district </a:t>
            </a:r>
            <a:r>
              <a:rPr lang="en-US" sz="2000" b="1" dirty="0" smtClean="0"/>
              <a:t>heat/cold</a:t>
            </a:r>
            <a:r>
              <a:rPr lang="el-GR" sz="2000" b="1" dirty="0" smtClean="0"/>
              <a:t> for all the buildings </a:t>
            </a:r>
            <a:r>
              <a:rPr lang="el-GR" sz="2000" dirty="0" smtClean="0"/>
              <a:t>in the </a:t>
            </a:r>
            <a:r>
              <a:rPr lang="en-US" sz="2000" dirty="0"/>
              <a:t>neighborhood </a:t>
            </a:r>
            <a:endParaRPr lang="el-GR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Sum the </a:t>
            </a:r>
            <a:r>
              <a:rPr lang="en-US" sz="2000" b="1" dirty="0"/>
              <a:t>average annual </a:t>
            </a:r>
            <a:r>
              <a:rPr lang="el-GR" sz="2000" b="1" dirty="0" smtClean="0"/>
              <a:t>electrical </a:t>
            </a:r>
            <a:r>
              <a:rPr lang="en-US" sz="2000" b="1" dirty="0" smtClean="0"/>
              <a:t>energy </a:t>
            </a:r>
            <a:r>
              <a:rPr lang="en-US" sz="2000" b="1" dirty="0"/>
              <a:t>consumption </a:t>
            </a:r>
            <a:r>
              <a:rPr lang="el-GR" sz="2000" b="1" dirty="0" smtClean="0"/>
              <a:t>for </a:t>
            </a:r>
            <a:r>
              <a:rPr lang="el-GR" sz="2000" b="1" dirty="0"/>
              <a:t>all the buildings </a:t>
            </a:r>
            <a:r>
              <a:rPr lang="el-GR" sz="2000" dirty="0"/>
              <a:t>in the </a:t>
            </a:r>
            <a:r>
              <a:rPr lang="en-US" sz="2000" dirty="0"/>
              <a:t>neighborhood</a:t>
            </a:r>
            <a:endParaRPr lang="en-US" sz="2000" dirty="0" smtClean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  <a:endParaRPr lang="it-IT" u="sng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B.2.7 – TOTAL PRIMARY ENERGY </a:t>
            </a:r>
            <a:r>
              <a:rPr lang="en-US" sz="2800" dirty="0"/>
              <a:t>CONSUMPTION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                                   FOR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523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  <a:endParaRPr lang="it-IT" u="sng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B.2.7 – TOTAL PRIMARY ENERGY </a:t>
            </a:r>
            <a:r>
              <a:rPr lang="en-US" sz="2800" dirty="0"/>
              <a:t>CONSUMPTION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                                 FOR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49" y="1473640"/>
            <a:ext cx="8430333" cy="3495810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>
              <a:buFont typeface="+mj-lt"/>
              <a:buAutoNum type="arabicPeriod" startAt="5"/>
            </a:pPr>
            <a:r>
              <a:rPr lang="en-US" sz="2200" dirty="0" smtClean="0"/>
              <a:t>Use national conversion factors </a:t>
            </a:r>
            <a:r>
              <a:rPr lang="en-US" sz="2200" dirty="0"/>
              <a:t>per fuel</a:t>
            </a:r>
            <a:r>
              <a:rPr lang="el-GR" sz="2200" dirty="0"/>
              <a:t>, </a:t>
            </a:r>
            <a:r>
              <a:rPr lang="en-US" sz="2200" dirty="0"/>
              <a:t>district heat/cold</a:t>
            </a:r>
            <a:r>
              <a:rPr lang="el-GR" sz="2200" dirty="0"/>
              <a:t> and electricity </a:t>
            </a:r>
            <a:r>
              <a:rPr lang="en-US" sz="2200" dirty="0" smtClean="0"/>
              <a:t>to estimate the </a:t>
            </a:r>
            <a:r>
              <a:rPr lang="en-US" sz="2200" b="1" dirty="0" smtClean="0"/>
              <a:t>total primary </a:t>
            </a:r>
            <a:r>
              <a:rPr lang="en-US" sz="2200" b="1" dirty="0"/>
              <a:t>energy </a:t>
            </a:r>
            <a:r>
              <a:rPr lang="el-GR" sz="2200" b="1" dirty="0" smtClean="0"/>
              <a:t>consumption </a:t>
            </a:r>
            <a:r>
              <a:rPr lang="en-US" sz="2200" dirty="0" smtClean="0"/>
              <a:t>(</a:t>
            </a:r>
            <a:r>
              <a:rPr lang="en-US" sz="2200" dirty="0"/>
              <a:t>PEU) </a:t>
            </a:r>
            <a:r>
              <a:rPr lang="el-GR" sz="2200" dirty="0" smtClean="0"/>
              <a:t>for </a:t>
            </a:r>
            <a:r>
              <a:rPr lang="en-US" sz="2200" dirty="0" smtClean="0"/>
              <a:t>all </a:t>
            </a:r>
            <a:r>
              <a:rPr lang="en-US" sz="2200" dirty="0"/>
              <a:t>buildings of the neighborhood</a:t>
            </a:r>
          </a:p>
          <a:p>
            <a:pPr marL="457200" lvl="0" indent="-457200">
              <a:buFont typeface="+mj-lt"/>
              <a:buAutoNum type="arabicPeriod" startAt="5"/>
            </a:pPr>
            <a:endParaRPr lang="en-US" sz="2200" dirty="0" smtClean="0"/>
          </a:p>
          <a:p>
            <a:pPr marL="457200" lvl="0" indent="-457200">
              <a:buFont typeface="+mj-lt"/>
              <a:buAutoNum type="arabicPeriod" startAt="3"/>
            </a:pPr>
            <a:endParaRPr lang="en-US" sz="2200" dirty="0" smtClean="0"/>
          </a:p>
          <a:p>
            <a:pPr marL="457200" lvl="0" indent="-457200">
              <a:buFont typeface="+mj-lt"/>
              <a:buAutoNum type="arabicPeriod" startAt="3"/>
            </a:pPr>
            <a:endParaRPr lang="en-US" sz="2200" dirty="0"/>
          </a:p>
          <a:p>
            <a:pPr marL="457200" lvl="0" indent="-457200">
              <a:buFont typeface="+mj-lt"/>
              <a:buAutoNum type="arabicPeriod" startAt="3"/>
            </a:pPr>
            <a:endParaRPr lang="en-US" sz="22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1163" y="2496583"/>
            <a:ext cx="6161673" cy="289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189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  <a:endParaRPr lang="it-IT" u="sng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265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B.2.7 – TOTAL PRIMARY ENERGY </a:t>
            </a:r>
            <a:r>
              <a:rPr lang="en-US" sz="2800" dirty="0"/>
              <a:t>CONSUMPTION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                               FOR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" y="1279931"/>
                <a:ext cx="9098974" cy="879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𝑃𝐸𝑈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𝐸𝑈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𝑡h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 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  <a:sym typeface="Wingdings"/>
                                    </a:rPr>
                                    <m:t> </m:t>
                                  </m:r>
                                  <m:r>
                                    <a:rPr lang="en-US" i="1">
                                      <a:latin typeface="Cambria Math"/>
                                      <a:sym typeface="Wingdings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+(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𝐸𝑈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sym typeface="Wingdings"/>
                                </a:rPr>
                                <m:t> 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)+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𝐸𝑈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  <a:sym typeface="Wingdings"/>
                                    </a:rPr>
                                    <m:t> </m:t>
                                  </m:r>
                                  <m:r>
                                    <a:rPr lang="en-US" i="1">
                                      <a:latin typeface="Cambria Math"/>
                                      <a:sym typeface="Wingdings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1279931"/>
                <a:ext cx="9098974" cy="8793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177228" y="2250015"/>
            <a:ext cx="89667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</a:t>
            </a:r>
            <a:r>
              <a:rPr lang="en-US" dirty="0" smtClean="0"/>
              <a:t>here</a:t>
            </a:r>
          </a:p>
          <a:p>
            <a:r>
              <a:rPr lang="en-US" dirty="0" err="1" smtClean="0"/>
              <a:t>EU</a:t>
            </a:r>
            <a:r>
              <a:rPr lang="en-US" baseline="-25000" dirty="0" err="1" smtClean="0"/>
              <a:t>th,i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annual </a:t>
            </a:r>
            <a:r>
              <a:rPr lang="en-US" dirty="0"/>
              <a:t>thermal </a:t>
            </a:r>
            <a:r>
              <a:rPr lang="en-US" dirty="0" smtClean="0"/>
              <a:t>energy </a:t>
            </a:r>
            <a:r>
              <a:rPr lang="el-GR" dirty="0" smtClean="0"/>
              <a:t>consumption </a:t>
            </a:r>
            <a:r>
              <a:rPr lang="en-US" dirty="0" smtClean="0"/>
              <a:t>of </a:t>
            </a:r>
            <a:r>
              <a:rPr lang="en-US" dirty="0" err="1"/>
              <a:t>i-th</a:t>
            </a:r>
            <a:r>
              <a:rPr lang="en-US" dirty="0"/>
              <a:t> fuel </a:t>
            </a:r>
            <a:r>
              <a:rPr lang="en-US" dirty="0" smtClean="0"/>
              <a:t>(</a:t>
            </a:r>
            <a:r>
              <a:rPr lang="en-US" dirty="0" err="1" smtClean="0"/>
              <a:t>kWh</a:t>
            </a:r>
            <a:r>
              <a:rPr lang="en-US" baseline="-25000" dirty="0" err="1" smtClean="0"/>
              <a:t>th</a:t>
            </a:r>
            <a:r>
              <a:rPr lang="en-US" dirty="0" smtClean="0"/>
              <a:t>/y) delivered to </a:t>
            </a:r>
            <a:r>
              <a:rPr lang="el-GR" dirty="0" smtClean="0"/>
              <a:t>all </a:t>
            </a:r>
            <a:r>
              <a:rPr lang="en-US" dirty="0" smtClean="0"/>
              <a:t>building</a:t>
            </a:r>
            <a:r>
              <a:rPr lang="el-GR" dirty="0" smtClean="0"/>
              <a:t>s</a:t>
            </a:r>
            <a:r>
              <a:rPr lang="en-US" dirty="0" smtClean="0"/>
              <a:t> </a:t>
            </a:r>
            <a:r>
              <a:rPr lang="el-GR" dirty="0" smtClean="0"/>
              <a:t>of the neighborhood</a:t>
            </a:r>
            <a:endParaRPr lang="en-US" dirty="0"/>
          </a:p>
          <a:p>
            <a:r>
              <a:rPr lang="en-US" dirty="0" smtClean="0"/>
              <a:t>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national conversion factor of </a:t>
            </a:r>
            <a:r>
              <a:rPr lang="en-US" dirty="0"/>
              <a:t>the </a:t>
            </a:r>
            <a:r>
              <a:rPr lang="en-US" dirty="0" err="1"/>
              <a:t>i-th</a:t>
            </a:r>
            <a:r>
              <a:rPr lang="en-US" dirty="0"/>
              <a:t> </a:t>
            </a:r>
            <a:r>
              <a:rPr lang="en-US" dirty="0" smtClean="0"/>
              <a:t>fuel</a:t>
            </a:r>
            <a:endParaRPr lang="en-US" dirty="0"/>
          </a:p>
          <a:p>
            <a:r>
              <a:rPr lang="en-US" dirty="0" err="1" smtClean="0"/>
              <a:t>EU</a:t>
            </a:r>
            <a:r>
              <a:rPr lang="en-US" baseline="-25000" dirty="0" err="1" smtClean="0"/>
              <a:t>d</a:t>
            </a:r>
            <a:r>
              <a:rPr lang="en-US" dirty="0" smtClean="0"/>
              <a:t> </a:t>
            </a:r>
            <a:r>
              <a:rPr lang="en-US" dirty="0"/>
              <a:t>= annual thermal energy </a:t>
            </a:r>
            <a:r>
              <a:rPr lang="el-GR" dirty="0"/>
              <a:t>consumption </a:t>
            </a:r>
            <a:r>
              <a:rPr lang="en-US" dirty="0" smtClean="0"/>
              <a:t>(</a:t>
            </a:r>
            <a:r>
              <a:rPr lang="en-US" dirty="0" err="1" smtClean="0"/>
              <a:t>kWh</a:t>
            </a:r>
            <a:r>
              <a:rPr lang="en-US" baseline="-25000" dirty="0" err="1" smtClean="0"/>
              <a:t>th</a:t>
            </a:r>
            <a:r>
              <a:rPr lang="en-US" dirty="0" smtClean="0"/>
              <a:t>/y</a:t>
            </a:r>
            <a:r>
              <a:rPr lang="en-US" dirty="0"/>
              <a:t>) used by a district heating/cooling network to generate the heat/cold delivered to </a:t>
            </a:r>
            <a:r>
              <a:rPr lang="el-GR" dirty="0"/>
              <a:t>all </a:t>
            </a:r>
            <a:r>
              <a:rPr lang="en-US" dirty="0"/>
              <a:t>building</a:t>
            </a:r>
            <a:r>
              <a:rPr lang="el-GR" dirty="0"/>
              <a:t>s</a:t>
            </a:r>
            <a:r>
              <a:rPr lang="en-US" dirty="0"/>
              <a:t> </a:t>
            </a:r>
            <a:r>
              <a:rPr lang="el-GR" dirty="0"/>
              <a:t>of the neighborhood</a:t>
            </a:r>
            <a:endParaRPr lang="en-US" dirty="0"/>
          </a:p>
          <a:p>
            <a:r>
              <a:rPr lang="en-US" dirty="0" err="1" smtClean="0"/>
              <a:t>F</a:t>
            </a:r>
            <a:r>
              <a:rPr lang="en-US" baseline="-25000" dirty="0" err="1" smtClean="0"/>
              <a:t>d</a:t>
            </a:r>
            <a:r>
              <a:rPr lang="en-US" dirty="0" smtClean="0"/>
              <a:t> </a:t>
            </a:r>
            <a:r>
              <a:rPr lang="en-US" dirty="0"/>
              <a:t>= national conversion factor for the fuel used by a district heating/cooling network</a:t>
            </a:r>
          </a:p>
          <a:p>
            <a:r>
              <a:rPr lang="en-US" dirty="0" err="1" smtClean="0"/>
              <a:t>EU</a:t>
            </a:r>
            <a:r>
              <a:rPr lang="en-US" baseline="-25000" dirty="0" err="1" smtClean="0"/>
              <a:t>e</a:t>
            </a:r>
            <a:r>
              <a:rPr lang="en-US" dirty="0" smtClean="0"/>
              <a:t> </a:t>
            </a:r>
            <a:r>
              <a:rPr lang="en-US" dirty="0"/>
              <a:t>= annual </a:t>
            </a:r>
            <a:r>
              <a:rPr lang="en-US" dirty="0" smtClean="0"/>
              <a:t>electrical energy </a:t>
            </a:r>
            <a:r>
              <a:rPr lang="en-US" dirty="0"/>
              <a:t>consumption (</a:t>
            </a:r>
            <a:r>
              <a:rPr lang="en-US" dirty="0" err="1" smtClean="0"/>
              <a:t>kWh</a:t>
            </a:r>
            <a:r>
              <a:rPr lang="en-US" baseline="-25000" dirty="0" err="1" smtClean="0"/>
              <a:t>e</a:t>
            </a:r>
            <a:r>
              <a:rPr lang="en-US" dirty="0" smtClean="0"/>
              <a:t>/y</a:t>
            </a:r>
            <a:r>
              <a:rPr lang="en-US" dirty="0"/>
              <a:t>) for </a:t>
            </a:r>
            <a:r>
              <a:rPr lang="en-US" dirty="0" smtClean="0"/>
              <a:t>the electricity delivered </a:t>
            </a:r>
            <a:r>
              <a:rPr lang="en-US" dirty="0"/>
              <a:t>to </a:t>
            </a:r>
            <a:r>
              <a:rPr lang="el-GR" dirty="0"/>
              <a:t>all </a:t>
            </a:r>
            <a:r>
              <a:rPr lang="en-US" dirty="0"/>
              <a:t>building</a:t>
            </a:r>
            <a:r>
              <a:rPr lang="el-GR" dirty="0"/>
              <a:t>s</a:t>
            </a:r>
            <a:r>
              <a:rPr lang="en-US" dirty="0"/>
              <a:t> </a:t>
            </a:r>
            <a:r>
              <a:rPr lang="el-GR" dirty="0"/>
              <a:t>of the neighborhood</a:t>
            </a:r>
            <a:endParaRPr lang="en-US" dirty="0"/>
          </a:p>
          <a:p>
            <a:r>
              <a:rPr lang="en-US" dirty="0" smtClean="0"/>
              <a:t>F</a:t>
            </a:r>
            <a:r>
              <a:rPr lang="en-US" baseline="-25000" dirty="0" smtClean="0"/>
              <a:t>e</a:t>
            </a:r>
            <a:r>
              <a:rPr lang="en-US" dirty="0" smtClean="0"/>
              <a:t> </a:t>
            </a:r>
            <a:r>
              <a:rPr lang="en-US" dirty="0"/>
              <a:t>= national conversion factor of </a:t>
            </a:r>
            <a:r>
              <a:rPr lang="en-US" dirty="0" smtClean="0"/>
              <a:t>electricity from the main </a:t>
            </a:r>
            <a:r>
              <a:rPr lang="en-US" dirty="0"/>
              <a:t>grid </a:t>
            </a:r>
            <a:r>
              <a:rPr lang="en-US" dirty="0" smtClean="0"/>
              <a:t>(depends on energy mix of </a:t>
            </a:r>
            <a:r>
              <a:rPr lang="en-US" dirty="0"/>
              <a:t>main </a:t>
            </a:r>
            <a:r>
              <a:rPr lang="en-US" dirty="0" smtClean="0"/>
              <a:t>grid)</a:t>
            </a:r>
          </a:p>
        </p:txBody>
      </p:sp>
    </p:spTree>
    <p:extLst>
      <p:ext uri="{BB962C8B-B14F-4D97-AF65-F5344CB8AC3E}">
        <p14:creationId xmlns:p14="http://schemas.microsoft.com/office/powerpoint/2010/main" val="2039304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220585"/>
            <a:ext cx="8777025" cy="3495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 </a:t>
            </a:r>
            <a:endParaRPr lang="en-US" sz="500" dirty="0" smtClean="0"/>
          </a:p>
          <a:p>
            <a:pPr marL="457200" indent="-457200">
              <a:buFont typeface="+mj-lt"/>
              <a:buAutoNum type="arabicPeriod" startAt="6"/>
            </a:pPr>
            <a:r>
              <a:rPr lang="en-US" sz="2200" dirty="0"/>
              <a:t>For each building in the </a:t>
            </a:r>
            <a:r>
              <a:rPr lang="en-US" sz="2200" dirty="0" smtClean="0"/>
              <a:t>neighborhood calculate the </a:t>
            </a:r>
            <a:r>
              <a:rPr lang="en-US" sz="2200" b="1" dirty="0" smtClean="0"/>
              <a:t>indoor useful area</a:t>
            </a:r>
            <a:r>
              <a:rPr lang="en-US" sz="2200" dirty="0" smtClean="0"/>
              <a:t>, in square meters [m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]</a:t>
            </a:r>
            <a:endParaRPr lang="el-GR" sz="2200" dirty="0" smtClean="0"/>
          </a:p>
          <a:p>
            <a:pPr marL="457200" indent="-457200">
              <a:buFont typeface="+mj-lt"/>
              <a:buAutoNum type="arabicPeriod" startAt="6"/>
            </a:pPr>
            <a:endParaRPr lang="el-GR" sz="2000" dirty="0"/>
          </a:p>
          <a:p>
            <a:pPr marL="457200" indent="-457200">
              <a:buFont typeface="+mj-lt"/>
              <a:buAutoNum type="arabicPeriod" startAt="6"/>
            </a:pPr>
            <a:endParaRPr lang="el-GR" sz="2000" dirty="0" smtClean="0"/>
          </a:p>
          <a:p>
            <a:pPr marL="457200" indent="-457200">
              <a:buFont typeface="+mj-lt"/>
              <a:buAutoNum type="arabicPeriod" startAt="6"/>
            </a:pPr>
            <a:endParaRPr lang="en-US" sz="1200" dirty="0" smtClean="0"/>
          </a:p>
          <a:p>
            <a:pPr marL="457200" lvl="0" indent="-457200">
              <a:buFont typeface="+mj-lt"/>
              <a:buAutoNum type="arabicPeriod" startAt="6"/>
            </a:pPr>
            <a:r>
              <a:rPr lang="en-US" sz="2200" dirty="0" smtClean="0"/>
              <a:t>Sum </a:t>
            </a:r>
            <a:r>
              <a:rPr lang="en-US" sz="2200" dirty="0"/>
              <a:t>the indoor useful area of each building in the area up to </a:t>
            </a:r>
            <a:r>
              <a:rPr lang="en-US" sz="2200" dirty="0" smtClean="0"/>
              <a:t>an </a:t>
            </a:r>
            <a:r>
              <a:rPr lang="en-US" sz="2200" b="1" dirty="0" smtClean="0"/>
              <a:t>aggregated </a:t>
            </a:r>
            <a:r>
              <a:rPr lang="en-US" sz="2200" b="1" dirty="0"/>
              <a:t>total </a:t>
            </a:r>
            <a:r>
              <a:rPr lang="en-US" sz="2200" b="1" dirty="0" smtClean="0"/>
              <a:t>indoor </a:t>
            </a:r>
            <a:r>
              <a:rPr lang="en-US" sz="2200" b="1" dirty="0"/>
              <a:t>useful </a:t>
            </a:r>
            <a:r>
              <a:rPr lang="en-US" sz="2200" b="1" dirty="0" smtClean="0"/>
              <a:t>area</a:t>
            </a:r>
            <a:r>
              <a:rPr lang="en-US" sz="2200" dirty="0" smtClean="0"/>
              <a:t>, in square meters </a:t>
            </a:r>
            <a:r>
              <a:rPr lang="en-US" sz="2200" dirty="0"/>
              <a:t>[m</a:t>
            </a:r>
            <a:r>
              <a:rPr lang="en-US" sz="2200" baseline="30000" dirty="0"/>
              <a:t>2</a:t>
            </a:r>
            <a:r>
              <a:rPr lang="en-US" sz="2200" dirty="0"/>
              <a:t>]</a:t>
            </a:r>
          </a:p>
          <a:p>
            <a:pPr marL="457200" lvl="0" indent="-457200">
              <a:buFont typeface="+mj-lt"/>
              <a:buAutoNum type="arabicPeriod" startAt="6"/>
            </a:pPr>
            <a:endParaRPr lang="en-US" sz="500" dirty="0" smtClean="0"/>
          </a:p>
          <a:p>
            <a:pPr marL="457200" lvl="0" indent="-457200">
              <a:buFont typeface="+mj-lt"/>
              <a:buAutoNum type="arabicPeriod" startAt="6"/>
            </a:pPr>
            <a:r>
              <a:rPr lang="en-US" sz="2200" dirty="0" smtClean="0"/>
              <a:t>Calculate </a:t>
            </a:r>
            <a:r>
              <a:rPr lang="en-US" sz="2200" dirty="0"/>
              <a:t>the indicator’s value as: </a:t>
            </a:r>
            <a:r>
              <a:rPr lang="en-US" sz="2200" b="1" dirty="0"/>
              <a:t>total primary energy consumption (PEU)  </a:t>
            </a:r>
            <a:r>
              <a:rPr lang="en-US" sz="2200" dirty="0" smtClean="0">
                <a:solidFill>
                  <a:schemeClr val="accent3">
                    <a:lumMod val="75000"/>
                  </a:schemeClr>
                </a:solidFill>
              </a:rPr>
              <a:t>(step </a:t>
            </a:r>
            <a:r>
              <a:rPr lang="el-GR" sz="2200" dirty="0" smtClean="0">
                <a:solidFill>
                  <a:schemeClr val="accent3">
                    <a:lumMod val="75000"/>
                  </a:schemeClr>
                </a:solidFill>
              </a:rPr>
              <a:t>5</a:t>
            </a:r>
            <a:r>
              <a:rPr lang="en-US" sz="2200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r>
              <a:rPr lang="en-US" sz="2200" dirty="0" smtClean="0"/>
              <a:t> / </a:t>
            </a:r>
            <a:r>
              <a:rPr lang="en-US" sz="2200" b="1" dirty="0"/>
              <a:t>aggregated indoor useful </a:t>
            </a:r>
            <a:r>
              <a:rPr lang="en-US" sz="2200" b="1" dirty="0" smtClean="0"/>
              <a:t>area</a:t>
            </a:r>
            <a:r>
              <a:rPr lang="en-US" sz="2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200" dirty="0">
                <a:solidFill>
                  <a:schemeClr val="accent3">
                    <a:lumMod val="75000"/>
                  </a:schemeClr>
                </a:solidFill>
              </a:rPr>
              <a:t>(step </a:t>
            </a:r>
            <a:r>
              <a:rPr lang="el-GR" sz="2200" dirty="0" smtClean="0">
                <a:solidFill>
                  <a:schemeClr val="accent3">
                    <a:lumMod val="75000"/>
                  </a:schemeClr>
                </a:solidFill>
              </a:rPr>
              <a:t>7</a:t>
            </a:r>
            <a:r>
              <a:rPr lang="en-US" sz="2200" dirty="0" smtClean="0">
                <a:solidFill>
                  <a:schemeClr val="accent3">
                    <a:lumMod val="75000"/>
                  </a:schemeClr>
                </a:solidFill>
              </a:rPr>
              <a:t>),</a:t>
            </a:r>
            <a:r>
              <a:rPr lang="en-US" sz="2200" dirty="0" smtClean="0"/>
              <a:t> [kWh/m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/year]</a:t>
            </a:r>
            <a:endParaRPr lang="en-US" sz="2200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 – USE OF ESTIMATED DATA 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B.2.7 – TOTAL PRIMARY ENERGY </a:t>
            </a:r>
            <a:r>
              <a:rPr lang="en-US" sz="2800" dirty="0"/>
              <a:t>CONSUMPTION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                               FOR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781" y="2402396"/>
            <a:ext cx="8791194" cy="774259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375" y="4969450"/>
            <a:ext cx="2026143" cy="1102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1564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>
            <a:extLst>
              <a:ext uri="{FF2B5EF4-FFF2-40B4-BE49-F238E27FC236}">
                <a16:creationId xmlns:a16="http://schemas.microsoft.com/office/drawing/2014/main" id="{9FAF4040-6295-4A28-95A2-962B1623FD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B.2.7 – TOTAL PRIMARY ENERGY CONSUMPTION                                  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FOR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BUILDING OPERATIONS</a:t>
            </a:r>
            <a:endParaRPr lang="it-IT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87220" y="735875"/>
            <a:ext cx="8229600" cy="5144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52DB37-5AEC-4199-88AA-CC299810B026}"/>
              </a:ext>
            </a:extLst>
          </p:cNvPr>
          <p:cNvSpPr/>
          <p:nvPr/>
        </p:nvSpPr>
        <p:spPr>
          <a:xfrm>
            <a:off x="387220" y="1250296"/>
            <a:ext cx="8685613" cy="48397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1950" lvl="0" indent="-361950" algn="just" defTabSz="355600">
              <a:spcAft>
                <a:spcPts val="300"/>
              </a:spcAft>
            </a:pPr>
            <a:r>
              <a:rPr lang="en-US" sz="2200" b="1" dirty="0"/>
              <a:t>EPBD</a:t>
            </a:r>
            <a:r>
              <a:rPr lang="en-US" sz="2200" dirty="0"/>
              <a:t>:2018 - Energy Performance of Buildings Directive, 2018/844/EU. Brussels: European </a:t>
            </a:r>
            <a:r>
              <a:rPr lang="en-US" sz="2200" dirty="0" smtClean="0"/>
              <a:t> Parliament </a:t>
            </a:r>
            <a:r>
              <a:rPr lang="en-US" sz="2200" dirty="0"/>
              <a:t>and the </a:t>
            </a:r>
            <a:r>
              <a:rPr lang="en-US" sz="2200" dirty="0" smtClean="0"/>
              <a:t>Council </a:t>
            </a:r>
            <a:r>
              <a:rPr lang="en-US" sz="2200" dirty="0"/>
              <a:t>of the European Union</a:t>
            </a:r>
            <a:endParaRPr lang="en-GB" sz="2200" b="1" dirty="0" smtClean="0"/>
          </a:p>
          <a:p>
            <a:pPr marL="361950" lvl="0" indent="-361950" algn="just">
              <a:spcAft>
                <a:spcPts val="300"/>
              </a:spcAft>
            </a:pPr>
            <a:r>
              <a:rPr lang="en-GB" sz="2200" b="1" dirty="0" smtClean="0"/>
              <a:t>EN </a:t>
            </a:r>
            <a:r>
              <a:rPr lang="en-GB" sz="2200" b="1" dirty="0"/>
              <a:t>ISO 13790 </a:t>
            </a:r>
            <a:r>
              <a:rPr lang="en-GB" sz="2200" dirty="0"/>
              <a:t>Energy performance of buildings – Calculation of energy use for space heating and cooling</a:t>
            </a:r>
          </a:p>
          <a:p>
            <a:pPr marL="361950" lvl="0" indent="-361950" algn="just">
              <a:spcAft>
                <a:spcPts val="300"/>
              </a:spcAft>
            </a:pPr>
            <a:r>
              <a:rPr lang="en-GB" sz="2200" b="1" dirty="0">
                <a:solidFill>
                  <a:prstClr val="black"/>
                </a:solidFill>
              </a:rPr>
              <a:t>EN 15316-2-1 </a:t>
            </a:r>
            <a:r>
              <a:rPr lang="en-GB" sz="2200" dirty="0">
                <a:solidFill>
                  <a:prstClr val="black"/>
                </a:solidFill>
              </a:rPr>
              <a:t>Space heating emission systems</a:t>
            </a:r>
          </a:p>
          <a:p>
            <a:pPr marL="361950" lvl="0" indent="-361950" algn="just">
              <a:spcAft>
                <a:spcPts val="300"/>
              </a:spcAft>
            </a:pPr>
            <a:r>
              <a:rPr lang="en-GB" sz="2200" b="1" dirty="0">
                <a:solidFill>
                  <a:prstClr val="black"/>
                </a:solidFill>
              </a:rPr>
              <a:t>EN 15316-2-3 </a:t>
            </a:r>
            <a:r>
              <a:rPr lang="en-GB" sz="2200" dirty="0">
                <a:solidFill>
                  <a:prstClr val="black"/>
                </a:solidFill>
              </a:rPr>
              <a:t>Space heating distribution systems</a:t>
            </a:r>
          </a:p>
          <a:p>
            <a:pPr marL="361950" lvl="0" indent="-361950" algn="just">
              <a:spcAft>
                <a:spcPts val="300"/>
              </a:spcAft>
            </a:pPr>
            <a:r>
              <a:rPr lang="en-GB" sz="2200" b="1" dirty="0">
                <a:solidFill>
                  <a:prstClr val="black"/>
                </a:solidFill>
              </a:rPr>
              <a:t>EN 15316-3-1 </a:t>
            </a:r>
            <a:r>
              <a:rPr lang="en-GB" sz="2200" dirty="0">
                <a:solidFill>
                  <a:prstClr val="black"/>
                </a:solidFill>
              </a:rPr>
              <a:t>Domestic hot water systems, characterisation of needs </a:t>
            </a:r>
          </a:p>
          <a:p>
            <a:pPr marL="361950" lvl="0" indent="-361950" algn="just">
              <a:spcAft>
                <a:spcPts val="300"/>
              </a:spcAft>
            </a:pPr>
            <a:r>
              <a:rPr lang="en-GB" sz="2200" b="1" dirty="0">
                <a:solidFill>
                  <a:prstClr val="black"/>
                </a:solidFill>
              </a:rPr>
              <a:t>EN 15316-3-2 </a:t>
            </a:r>
            <a:r>
              <a:rPr lang="en-GB" sz="2200" dirty="0">
                <a:solidFill>
                  <a:prstClr val="black"/>
                </a:solidFill>
              </a:rPr>
              <a:t>Domestic hot water systems, distribution</a:t>
            </a:r>
          </a:p>
          <a:p>
            <a:pPr marL="361950" lvl="0" indent="-361950" algn="just">
              <a:spcAft>
                <a:spcPts val="300"/>
              </a:spcAft>
            </a:pPr>
            <a:r>
              <a:rPr lang="en-GB" sz="2200" b="1" dirty="0">
                <a:solidFill>
                  <a:prstClr val="black"/>
                </a:solidFill>
              </a:rPr>
              <a:t>EN 15316-3-3 </a:t>
            </a:r>
            <a:r>
              <a:rPr lang="en-GB" sz="2200" dirty="0">
                <a:solidFill>
                  <a:prstClr val="black"/>
                </a:solidFill>
              </a:rPr>
              <a:t>Domestic hot water systems, generation</a:t>
            </a:r>
          </a:p>
          <a:p>
            <a:pPr marL="361950" lvl="0" indent="-361950" algn="just">
              <a:spcAft>
                <a:spcPts val="300"/>
              </a:spcAft>
            </a:pPr>
            <a:r>
              <a:rPr lang="en-GB" sz="2200" b="1" dirty="0">
                <a:solidFill>
                  <a:prstClr val="black"/>
                </a:solidFill>
              </a:rPr>
              <a:t>EN 15316-4-1 </a:t>
            </a:r>
            <a:r>
              <a:rPr lang="en-GB" sz="2200" dirty="0">
                <a:solidFill>
                  <a:prstClr val="black"/>
                </a:solidFill>
              </a:rPr>
              <a:t>Space heating generation systems, combustion systems (</a:t>
            </a:r>
            <a:r>
              <a:rPr lang="en-GB" sz="2200" b="1" dirty="0">
                <a:solidFill>
                  <a:prstClr val="black"/>
                </a:solidFill>
              </a:rPr>
              <a:t>boilers</a:t>
            </a:r>
            <a:r>
              <a:rPr lang="en-GB" sz="2200" dirty="0">
                <a:solidFill>
                  <a:prstClr val="black"/>
                </a:solidFill>
              </a:rPr>
              <a:t>)</a:t>
            </a:r>
          </a:p>
          <a:p>
            <a:pPr marL="361950" lvl="0" indent="-361950" algn="just">
              <a:spcAft>
                <a:spcPts val="300"/>
              </a:spcAft>
            </a:pPr>
            <a:r>
              <a:rPr lang="en-GB" sz="2200" b="1" dirty="0">
                <a:solidFill>
                  <a:prstClr val="black"/>
                </a:solidFill>
              </a:rPr>
              <a:t>EN 15316-4-2 </a:t>
            </a:r>
            <a:r>
              <a:rPr lang="en-GB" sz="2200" dirty="0">
                <a:solidFill>
                  <a:prstClr val="black"/>
                </a:solidFill>
              </a:rPr>
              <a:t>Space heating generation systems, </a:t>
            </a:r>
            <a:r>
              <a:rPr lang="en-GB" sz="2200" b="1" dirty="0">
                <a:solidFill>
                  <a:prstClr val="black"/>
                </a:solidFill>
              </a:rPr>
              <a:t>heat pump systems </a:t>
            </a:r>
          </a:p>
          <a:p>
            <a:pPr marL="361950" lvl="0" indent="-361950" algn="just">
              <a:spcAft>
                <a:spcPts val="300"/>
              </a:spcAft>
            </a:pPr>
            <a:r>
              <a:rPr lang="en-GB" sz="2200" b="1" dirty="0">
                <a:solidFill>
                  <a:prstClr val="black"/>
                </a:solidFill>
              </a:rPr>
              <a:t>EN 15316-4-3 </a:t>
            </a:r>
            <a:r>
              <a:rPr lang="en-GB" sz="2200" dirty="0">
                <a:solidFill>
                  <a:prstClr val="black"/>
                </a:solidFill>
              </a:rPr>
              <a:t>Space heating generation systems, </a:t>
            </a:r>
            <a:r>
              <a:rPr lang="en-GB" sz="2200" b="1" dirty="0">
                <a:solidFill>
                  <a:prstClr val="black"/>
                </a:solidFill>
              </a:rPr>
              <a:t>thermal solar </a:t>
            </a:r>
            <a:r>
              <a:rPr lang="en-GB" sz="2200" b="1" dirty="0" smtClean="0">
                <a:solidFill>
                  <a:prstClr val="black"/>
                </a:solidFill>
              </a:rPr>
              <a:t>systems</a:t>
            </a:r>
            <a:endParaRPr lang="en-GB" sz="2200" b="1" dirty="0">
              <a:solidFill>
                <a:prstClr val="black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96011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>
            <a:extLst>
              <a:ext uri="{FF2B5EF4-FFF2-40B4-BE49-F238E27FC236}">
                <a16:creationId xmlns:a16="http://schemas.microsoft.com/office/drawing/2014/main" id="{9FAF4040-6295-4A28-95A2-962B1623FD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B.2.7 – TOTAL PRIMARY ENERGY CONSUMPTION                                  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FOR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BUILDING OPERATIONS</a:t>
            </a:r>
            <a:endParaRPr lang="it-IT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87220" y="735875"/>
            <a:ext cx="8229600" cy="5144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52DB37-5AEC-4199-88AA-CC299810B026}"/>
              </a:ext>
            </a:extLst>
          </p:cNvPr>
          <p:cNvSpPr/>
          <p:nvPr/>
        </p:nvSpPr>
        <p:spPr>
          <a:xfrm>
            <a:off x="387220" y="1157440"/>
            <a:ext cx="8685613" cy="36702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1950" lvl="0" indent="-361950" algn="just">
              <a:spcAft>
                <a:spcPts val="300"/>
              </a:spcAft>
            </a:pPr>
            <a:r>
              <a:rPr lang="en-GB" sz="2200" b="1" dirty="0" smtClean="0">
                <a:solidFill>
                  <a:prstClr val="black"/>
                </a:solidFill>
              </a:rPr>
              <a:t>EN </a:t>
            </a:r>
            <a:r>
              <a:rPr lang="en-GB" sz="2200" b="1" dirty="0">
                <a:solidFill>
                  <a:prstClr val="black"/>
                </a:solidFill>
              </a:rPr>
              <a:t>15316-4-4 </a:t>
            </a:r>
            <a:r>
              <a:rPr lang="en-GB" sz="2200" dirty="0">
                <a:solidFill>
                  <a:prstClr val="black"/>
                </a:solidFill>
              </a:rPr>
              <a:t>Space heating generation systems, building-integrated </a:t>
            </a:r>
            <a:r>
              <a:rPr lang="en-GB" sz="2200" b="1" dirty="0">
                <a:solidFill>
                  <a:prstClr val="black"/>
                </a:solidFill>
              </a:rPr>
              <a:t>cogeneration systems</a:t>
            </a:r>
          </a:p>
          <a:p>
            <a:pPr marL="361950" lvl="0" indent="-361950" algn="just">
              <a:spcAft>
                <a:spcPts val="300"/>
              </a:spcAft>
              <a:tabLst>
                <a:tab pos="355600" algn="l"/>
              </a:tabLst>
            </a:pPr>
            <a:r>
              <a:rPr lang="en-GB" sz="2200" b="1" dirty="0">
                <a:solidFill>
                  <a:prstClr val="black"/>
                </a:solidFill>
              </a:rPr>
              <a:t>EN 15316-4-5 </a:t>
            </a:r>
            <a:r>
              <a:rPr lang="en-GB" sz="2200" dirty="0">
                <a:solidFill>
                  <a:prstClr val="black"/>
                </a:solidFill>
              </a:rPr>
              <a:t>Space heating generation systems, the performance and quality of </a:t>
            </a:r>
            <a:r>
              <a:rPr lang="en-GB" sz="2200" b="1" dirty="0">
                <a:solidFill>
                  <a:prstClr val="black"/>
                </a:solidFill>
              </a:rPr>
              <a:t>district heating</a:t>
            </a:r>
            <a:r>
              <a:rPr lang="en-GB" sz="2200" dirty="0">
                <a:solidFill>
                  <a:prstClr val="black"/>
                </a:solidFill>
              </a:rPr>
              <a:t> and large </a:t>
            </a:r>
            <a:r>
              <a:rPr lang="en-GB" sz="2200" dirty="0" smtClean="0">
                <a:solidFill>
                  <a:prstClr val="black"/>
                </a:solidFill>
              </a:rPr>
              <a:t>	volume </a:t>
            </a:r>
            <a:r>
              <a:rPr lang="en-GB" sz="2200" dirty="0">
                <a:solidFill>
                  <a:prstClr val="black"/>
                </a:solidFill>
              </a:rPr>
              <a:t>systems</a:t>
            </a:r>
          </a:p>
          <a:p>
            <a:pPr marL="361950" lvl="0" indent="-361950" algn="just">
              <a:spcAft>
                <a:spcPts val="300"/>
              </a:spcAft>
            </a:pPr>
            <a:r>
              <a:rPr lang="en-GB" sz="2200" b="1" dirty="0">
                <a:solidFill>
                  <a:prstClr val="black"/>
                </a:solidFill>
              </a:rPr>
              <a:t>EN 15316-4-7 </a:t>
            </a:r>
            <a:r>
              <a:rPr lang="en-GB" sz="2200" dirty="0">
                <a:solidFill>
                  <a:prstClr val="black"/>
                </a:solidFill>
              </a:rPr>
              <a:t>Space heating generation systems, </a:t>
            </a:r>
            <a:r>
              <a:rPr lang="en-GB" sz="2200" b="1" dirty="0">
                <a:solidFill>
                  <a:prstClr val="black"/>
                </a:solidFill>
              </a:rPr>
              <a:t>biomass combustion systems</a:t>
            </a:r>
          </a:p>
          <a:p>
            <a:pPr marL="361950" lvl="0" indent="-361950" algn="just">
              <a:spcAft>
                <a:spcPts val="300"/>
              </a:spcAft>
            </a:pPr>
            <a:r>
              <a:rPr lang="en-GB" sz="2200" b="1" dirty="0">
                <a:solidFill>
                  <a:prstClr val="black"/>
                </a:solidFill>
              </a:rPr>
              <a:t>EN 15603 </a:t>
            </a:r>
            <a:r>
              <a:rPr lang="en-GB" sz="2200" dirty="0">
                <a:solidFill>
                  <a:prstClr val="black"/>
                </a:solidFill>
              </a:rPr>
              <a:t>Energy performance of buildings – Overall energy use and definition of energy </a:t>
            </a:r>
            <a:r>
              <a:rPr lang="en-GB" sz="2200" dirty="0" smtClean="0">
                <a:solidFill>
                  <a:prstClr val="black"/>
                </a:solidFill>
              </a:rPr>
              <a:t>ratings</a:t>
            </a:r>
          </a:p>
          <a:p>
            <a:pPr lvl="0" algn="just">
              <a:spcAft>
                <a:spcPts val="300"/>
              </a:spcAft>
            </a:pPr>
            <a:r>
              <a:rPr lang="en-US" sz="2200" b="1" dirty="0">
                <a:solidFill>
                  <a:prstClr val="black"/>
                </a:solidFill>
              </a:rPr>
              <a:t>Level(s)</a:t>
            </a:r>
            <a:r>
              <a:rPr lang="en-US" sz="2200" dirty="0">
                <a:solidFill>
                  <a:prstClr val="black"/>
                </a:solidFill>
              </a:rPr>
              <a:t> Part 1-2 – Beta version. Brussels: European Commission</a:t>
            </a:r>
            <a:endParaRPr lang="en-GB" sz="2200" b="1" dirty="0">
              <a:solidFill>
                <a:prstClr val="black"/>
              </a:solidFill>
            </a:endParaRPr>
          </a:p>
          <a:p>
            <a:pPr algn="just">
              <a:spcAft>
                <a:spcPts val="300"/>
              </a:spcAft>
            </a:pPr>
            <a:r>
              <a:rPr lang="fr-FR" sz="2200" dirty="0">
                <a:solidFill>
                  <a:prstClr val="black"/>
                </a:solidFill>
              </a:rPr>
              <a:t>https://</a:t>
            </a:r>
            <a:r>
              <a:rPr lang="fr-FR" sz="2200" dirty="0" smtClean="0">
                <a:solidFill>
                  <a:prstClr val="black"/>
                </a:solidFill>
              </a:rPr>
              <a:t>environment.ec.europa.eu/topics/circular-economy/levels_en</a:t>
            </a:r>
            <a:endParaRPr lang="en-GB" sz="2200" dirty="0"/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99252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  <a:endParaRPr lang="it-IT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B.2.7 – TOTAL PRIMARY ENERGY </a:t>
            </a:r>
            <a:r>
              <a:rPr lang="en-US" sz="2800" dirty="0"/>
              <a:t>CONSUMPTION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                         FOR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2982" y="1431985"/>
            <a:ext cx="87910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https://</a:t>
            </a:r>
            <a:r>
              <a:rPr lang="en-US" sz="2000" dirty="0" smtClean="0"/>
              <a:t>ec.europa.eu/energy/en/topics/energy-strategy-and-energy-union/clean-energy-all-europeans</a:t>
            </a:r>
          </a:p>
          <a:p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717" y="1769285"/>
            <a:ext cx="4505324" cy="416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5473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18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B.2.7 – TOTAL PRIMARY ENERGY </a:t>
            </a:r>
            <a:r>
              <a:rPr lang="en-US" sz="2800" dirty="0"/>
              <a:t>CONSUMPTION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                           FOR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8784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1" y="958293"/>
            <a:ext cx="8208682" cy="2273794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 smtClean="0">
                <a:cs typeface="Calibri" panose="020F0502020204030204" pitchFamily="34" charset="0"/>
              </a:rPr>
              <a:t>In an existing neighborhood, there </a:t>
            </a:r>
            <a:r>
              <a:rPr lang="en-US" sz="2200" dirty="0">
                <a:cs typeface="Calibri" panose="020F0502020204030204" pitchFamily="34" charset="0"/>
              </a:rPr>
              <a:t>are 5 small residential </a:t>
            </a:r>
            <a:r>
              <a:rPr lang="en-US" sz="2200" dirty="0" smtClean="0">
                <a:cs typeface="Calibri" panose="020F0502020204030204" pitchFamily="34" charset="0"/>
              </a:rPr>
              <a:t>buildings, 15 </a:t>
            </a:r>
            <a:r>
              <a:rPr lang="en-US" sz="2200" dirty="0">
                <a:cs typeface="Calibri" panose="020F0502020204030204" pitchFamily="34" charset="0"/>
              </a:rPr>
              <a:t>single </a:t>
            </a:r>
            <a:r>
              <a:rPr lang="en-US" sz="2200" dirty="0" smtClean="0">
                <a:cs typeface="Calibri" panose="020F0502020204030204" pitchFamily="34" charset="0"/>
              </a:rPr>
              <a:t>houses, one office building </a:t>
            </a:r>
            <a:r>
              <a:rPr lang="en-US" sz="2200" dirty="0">
                <a:cs typeface="Calibri" panose="020F0502020204030204" pitchFamily="34" charset="0"/>
              </a:rPr>
              <a:t>and </a:t>
            </a:r>
            <a:r>
              <a:rPr lang="en-US" sz="2200" dirty="0" smtClean="0">
                <a:cs typeface="Calibri" panose="020F0502020204030204" pitchFamily="34" charset="0"/>
              </a:rPr>
              <a:t>one junior school. All buildings are connected to the main electricity grid and most of them to the central natural gas network.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i="1" dirty="0" smtClean="0">
                <a:cs typeface="Calibri" panose="020F0502020204030204" pitchFamily="34" charset="0"/>
              </a:rPr>
              <a:t>Available data</a:t>
            </a:r>
            <a:r>
              <a:rPr lang="en-US" sz="2000" i="1" dirty="0">
                <a:cs typeface="Calibri" panose="020F0502020204030204" pitchFamily="34" charset="0"/>
              </a:rPr>
              <a:t>: </a:t>
            </a:r>
            <a:r>
              <a:rPr lang="en-US" sz="2000" dirty="0">
                <a:cs typeface="Calibri" panose="020F0502020204030204" pitchFamily="34" charset="0"/>
              </a:rPr>
              <a:t>The </a:t>
            </a:r>
            <a:r>
              <a:rPr lang="en-US" sz="2000" b="1" dirty="0">
                <a:cs typeface="Calibri" panose="020F0502020204030204" pitchFamily="34" charset="0"/>
              </a:rPr>
              <a:t>useful internal floor </a:t>
            </a:r>
            <a:r>
              <a:rPr lang="en-US" sz="2000" b="1" dirty="0" smtClean="0">
                <a:cs typeface="Calibri" panose="020F0502020204030204" pitchFamily="34" charset="0"/>
              </a:rPr>
              <a:t>area </a:t>
            </a:r>
            <a:r>
              <a:rPr lang="en-US" sz="2000" dirty="0" smtClean="0">
                <a:cs typeface="Calibri" panose="020F0502020204030204" pitchFamily="34" charset="0"/>
              </a:rPr>
              <a:t>and the </a:t>
            </a:r>
            <a:r>
              <a:rPr lang="en-US" sz="2000" b="1" dirty="0" smtClean="0">
                <a:cs typeface="Calibri" panose="020F0502020204030204" pitchFamily="34" charset="0"/>
              </a:rPr>
              <a:t>calculated </a:t>
            </a:r>
            <a:r>
              <a:rPr lang="en-US" sz="2000" b="1" dirty="0">
                <a:cs typeface="Calibri" panose="020F0502020204030204" pitchFamily="34" charset="0"/>
              </a:rPr>
              <a:t>annual </a:t>
            </a:r>
            <a:r>
              <a:rPr lang="en-US" sz="2000" b="1" dirty="0" smtClean="0">
                <a:cs typeface="Calibri" panose="020F0502020204030204" pitchFamily="34" charset="0"/>
              </a:rPr>
              <a:t>thermal </a:t>
            </a:r>
            <a:r>
              <a:rPr lang="el-GR" sz="2000" b="1" dirty="0" smtClean="0">
                <a:cs typeface="Calibri" panose="020F0502020204030204" pitchFamily="34" charset="0"/>
              </a:rPr>
              <a:t>and electrical </a:t>
            </a:r>
            <a:r>
              <a:rPr lang="en-US" sz="2000" b="1" dirty="0" smtClean="0">
                <a:cs typeface="Calibri" panose="020F0502020204030204" pitchFamily="34" charset="0"/>
              </a:rPr>
              <a:t>energy consumption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>
                <a:cs typeface="Calibri" panose="020F0502020204030204" pitchFamily="34" charset="0"/>
              </a:rPr>
              <a:t>of all buildings in the </a:t>
            </a:r>
            <a:r>
              <a:rPr lang="en-US" sz="2000" dirty="0" smtClean="0">
                <a:cs typeface="Calibri" panose="020F0502020204030204" pitchFamily="34" charset="0"/>
              </a:rPr>
              <a:t>neighborhood    </a:t>
            </a:r>
            <a:endParaRPr lang="en-US" sz="2000" dirty="0">
              <a:cs typeface="Calibri" panose="020F050202020403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265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B.2.7 – TOTAL PRIMARY ENERGY </a:t>
            </a:r>
            <a:r>
              <a:rPr lang="en-US" sz="2800" dirty="0"/>
              <a:t>CONSUMPTION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                          FOR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Calculate the </a:t>
              </a:r>
              <a:r>
                <a:rPr lang="en-US" sz="2000" b="1" dirty="0" smtClean="0"/>
                <a:t>annual total </a:t>
              </a:r>
              <a:r>
                <a:rPr lang="en-US" sz="2000" b="1" dirty="0" smtClean="0"/>
                <a:t>primary energy </a:t>
              </a:r>
              <a:r>
                <a:rPr lang="en-US" sz="2000" b="1" dirty="0" smtClean="0"/>
                <a:t>consumption per total  </a:t>
              </a:r>
            </a:p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 smtClean="0"/>
                <a:t>                useful </a:t>
              </a:r>
              <a:r>
                <a:rPr lang="en-US" sz="2000" b="1" dirty="0"/>
                <a:t>internal floor area </a:t>
              </a:r>
              <a:r>
                <a:rPr lang="en-US" sz="2000" dirty="0" smtClean="0"/>
                <a:t>(</a:t>
              </a:r>
              <a:r>
                <a:rPr lang="en-US" sz="2000" dirty="0"/>
                <a:t>i.e. </a:t>
              </a:r>
              <a:r>
                <a:rPr lang="en-US" sz="2000" dirty="0" smtClean="0"/>
                <a:t>primary energy </a:t>
              </a:r>
              <a:r>
                <a:rPr lang="en-US" sz="2000" dirty="0" smtClean="0"/>
                <a:t>use intensity).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02444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211904"/>
              </p:ext>
            </p:extLst>
          </p:nvPr>
        </p:nvGraphicFramePr>
        <p:xfrm>
          <a:off x="487326" y="1504863"/>
          <a:ext cx="8169348" cy="1742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i="0" dirty="0" smtClean="0"/>
                        <a:t>B.2.7 – </a:t>
                      </a:r>
                      <a:r>
                        <a:rPr lang="en-US" sz="2800" b="1" i="0" dirty="0" smtClean="0">
                          <a:solidFill>
                            <a:schemeClr val="bg1"/>
                          </a:solidFill>
                        </a:rPr>
                        <a:t>TOTAL PRIMARY ENERGY CONSUMPTION FOR BUILDING OPERATIONS</a:t>
                      </a:r>
                      <a:endParaRPr lang="el-GR" sz="2800" b="1" i="0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ISSUE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CATEGORY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B. Energy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B.2. Energy Consumption</a:t>
                      </a:r>
                      <a:endParaRPr lang="el-G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 smtClean="0"/>
              <a:t>B.2.7 </a:t>
            </a:r>
            <a:r>
              <a:rPr lang="en-US" sz="2800" dirty="0"/>
              <a:t>– TOTAL </a:t>
            </a:r>
            <a:r>
              <a:rPr lang="en-US" sz="2800" dirty="0" smtClean="0"/>
              <a:t>PRIMARY ENERGY CONSUMPTION                                  FOR </a:t>
            </a:r>
            <a:r>
              <a:rPr lang="en-US" sz="2800" dirty="0"/>
              <a:t>BUILDING </a:t>
            </a:r>
            <a:r>
              <a:rPr lang="en-US" sz="2800" dirty="0" smtClean="0"/>
              <a:t>OPERATIONS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21033" y="6531505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8661" y="3584573"/>
            <a:ext cx="4232407" cy="1768826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2445121" y="3501206"/>
            <a:ext cx="1409700" cy="1839128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7"/>
          <p:cNvSpPr txBox="1"/>
          <p:nvPr/>
        </p:nvSpPr>
        <p:spPr>
          <a:xfrm>
            <a:off x="5420046" y="5690669"/>
            <a:ext cx="3357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i="1" dirty="0" smtClean="0"/>
              <a:t>See also </a:t>
            </a:r>
            <a:r>
              <a:rPr lang="el-GR" i="1" dirty="0" smtClean="0"/>
              <a:t>Β.1.</a:t>
            </a:r>
            <a:r>
              <a:rPr lang="en-US" i="1" dirty="0" smtClean="0"/>
              <a:t>1</a:t>
            </a:r>
            <a:r>
              <a:rPr lang="el-GR" i="1" dirty="0" smtClean="0"/>
              <a:t> </a:t>
            </a:r>
            <a:r>
              <a:rPr lang="en-US" i="1" dirty="0" smtClean="0"/>
              <a:t>of Building Scale</a:t>
            </a:r>
            <a:endParaRPr lang="en-GB" i="1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469" t="12738" r="1502" b="8966"/>
          <a:stretch/>
        </p:blipFill>
        <p:spPr>
          <a:xfrm>
            <a:off x="6326257" y="3641052"/>
            <a:ext cx="1482570" cy="138491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469" t="12738" r="1502" b="8966"/>
          <a:stretch/>
        </p:blipFill>
        <p:spPr>
          <a:xfrm>
            <a:off x="5921406" y="4078172"/>
            <a:ext cx="1482570" cy="138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20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97728" y="4865842"/>
            <a:ext cx="80185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single houses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and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residential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buildings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the internal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floor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area</a:t>
            </a:r>
            <a:r>
              <a:rPr lang="el-GR" dirty="0" smtClean="0">
                <a:solidFill>
                  <a:prstClr val="black"/>
                </a:solidFill>
                <a:cs typeface="Calibri" panose="020F0502020204030204" pitchFamily="34" charset="0"/>
              </a:rPr>
              <a:t>,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the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annual thermal </a:t>
            </a:r>
            <a:r>
              <a:rPr lang="el-GR" dirty="0" smtClean="0">
                <a:solidFill>
                  <a:prstClr val="black"/>
                </a:solidFill>
                <a:cs typeface="Calibri" panose="020F0502020204030204" pitchFamily="34" charset="0"/>
              </a:rPr>
              <a:t>and electrical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energy consumption are given </a:t>
            </a:r>
            <a:r>
              <a:rPr lang="el-GR" dirty="0">
                <a:solidFill>
                  <a:prstClr val="black"/>
                </a:solidFill>
                <a:cs typeface="Calibri" panose="020F0502020204030204" pitchFamily="34" charset="0"/>
              </a:rPr>
              <a:t>as a total aggreggated value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all the buildings within the category</a:t>
            </a:r>
            <a:endParaRPr lang="en-US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23" y="500734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B.2.7 – TOTAL PRIMARY ENERGY </a:t>
            </a:r>
            <a:r>
              <a:rPr lang="en-US" sz="2800" dirty="0"/>
              <a:t>CONSUMPTION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                               FOR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868781"/>
              </p:ext>
            </p:extLst>
          </p:nvPr>
        </p:nvGraphicFramePr>
        <p:xfrm>
          <a:off x="184053" y="1574002"/>
          <a:ext cx="8532221" cy="329184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442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85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50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68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393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Useful internal floor area</a:t>
                      </a:r>
                      <a:r>
                        <a:rPr lang="el-GR" sz="1400" dirty="0" smtClean="0"/>
                        <a:t> (</a:t>
                      </a:r>
                      <a:r>
                        <a:rPr lang="en-US" sz="1400" dirty="0" smtClean="0"/>
                        <a:t>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cs typeface="Calibri" panose="020F0502020204030204" pitchFamily="34" charset="0"/>
                        </a:rPr>
                        <a:t>Calculated annual thermal energy consumption</a:t>
                      </a:r>
                      <a:r>
                        <a:rPr lang="en-US" sz="1400" dirty="0" smtClean="0">
                          <a:cs typeface="Calibri" panose="020F0502020204030204" pitchFamily="34" charset="0"/>
                        </a:rPr>
                        <a:t> (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n-US" sz="1400" u="none" strike="noStrike" kern="1200" cap="none" spc="0" normalizeH="0" baseline="-2500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th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cs typeface="Calibri" panose="020F0502020204030204" pitchFamily="34" charset="0"/>
                        </a:rPr>
                        <a:t>Calculated annual </a:t>
                      </a:r>
                      <a:r>
                        <a:rPr lang="el-GR" sz="1400" b="1" dirty="0" smtClean="0">
                          <a:cs typeface="Calibri" panose="020F0502020204030204" pitchFamily="34" charset="0"/>
                        </a:rPr>
                        <a:t>electrical </a:t>
                      </a:r>
                      <a:r>
                        <a:rPr lang="en-US" sz="1400" b="1" dirty="0" smtClean="0">
                          <a:cs typeface="Calibri" panose="020F0502020204030204" pitchFamily="34" charset="0"/>
                        </a:rPr>
                        <a:t>energy consumption</a:t>
                      </a:r>
                      <a:r>
                        <a:rPr lang="en-US" sz="1400" dirty="0" smtClean="0">
                          <a:cs typeface="Calibri" panose="020F0502020204030204" pitchFamily="34" charset="0"/>
                        </a:rPr>
                        <a:t> (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n-US" sz="1400" u="none" strike="noStrike" kern="1200" cap="none" spc="0" normalizeH="0" baseline="-2500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th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HVAC systems</a:t>
                      </a:r>
                      <a:r>
                        <a:rPr lang="el-GR" sz="1400" baseline="0" dirty="0" smtClean="0"/>
                        <a:t> </a:t>
                      </a:r>
                      <a:endParaRPr lang="en-US" sz="1400" baseline="0" dirty="0" smtClean="0"/>
                    </a:p>
                    <a:p>
                      <a:pPr algn="ctr"/>
                      <a:r>
                        <a:rPr lang="en-US" sz="1400" baseline="0" dirty="0" smtClean="0"/>
                        <a:t>(heating, cooling, </a:t>
                      </a:r>
                      <a:r>
                        <a:rPr lang="en-US" sz="1400" dirty="0" smtClean="0"/>
                        <a:t>domestic hot water)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Office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125086</a:t>
                      </a:r>
                      <a:endParaRPr lang="en-US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Central HP for heating, cooling and domestic hot water.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School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1847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5</a:t>
                      </a:r>
                      <a:r>
                        <a:rPr lang="en-US" dirty="0" smtClean="0"/>
                        <a:t>9</a:t>
                      </a:r>
                      <a:r>
                        <a:rPr lang="el-GR" dirty="0" smtClean="0"/>
                        <a:t>4</a:t>
                      </a:r>
                      <a:r>
                        <a:rPr lang="en-US" dirty="0" smtClean="0"/>
                        <a:t>52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51347</a:t>
                      </a:r>
                      <a:endParaRPr lang="en-US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natural gas boiler for space heating. 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Electric heaters for </a:t>
                      </a:r>
                      <a:r>
                        <a:rPr lang="en-US" sz="1200" dirty="0" smtClean="0"/>
                        <a:t>domestic hot water.</a:t>
                      </a:r>
                      <a:endParaRPr kumimoji="0" 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Single houses (15)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1805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202521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92596</a:t>
                      </a:r>
                      <a:endParaRPr lang="en-US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natural gas boiler for space heating and </a:t>
                      </a:r>
                      <a:r>
                        <a:rPr lang="en-US" sz="1200" dirty="0" smtClean="0"/>
                        <a:t>domestic hot water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Residential buildings (5)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3322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291007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148161</a:t>
                      </a:r>
                      <a:endParaRPr lang="en-US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natural gas boiler for space heating and </a:t>
                      </a:r>
                      <a:r>
                        <a:rPr lang="en-US" sz="1200" dirty="0" smtClean="0"/>
                        <a:t>domestic hot water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Local HP for space cooling</a:t>
                      </a:r>
                      <a:endParaRPr kumimoji="0" lang="el-G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7285727" y="905050"/>
            <a:ext cx="1698542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Steps 1, 2, 6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69210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B.2.7 – TOTAL PRIMARY ENERGY </a:t>
            </a:r>
            <a:r>
              <a:rPr lang="en-US" sz="2800" dirty="0"/>
              <a:t>CONSUMPTION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                         FOR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BUILDING OPERATIONS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3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327621" y="1104014"/>
            <a:ext cx="799963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the </a:t>
            </a:r>
            <a:r>
              <a:rPr lang="en-US" sz="2000" b="1" dirty="0"/>
              <a:t>average annual thermal energy consumption per fuel or district heat/cold </a:t>
            </a:r>
            <a:r>
              <a:rPr lang="en-US" sz="2000" dirty="0"/>
              <a:t>for all the buildings in the neighborhood 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endParaRPr lang="en-US" sz="2000" dirty="0"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r>
              <a:rPr lang="el-GR" sz="2000" dirty="0" smtClean="0">
                <a:cs typeface="Calibri" panose="020F0502020204030204" pitchFamily="34" charset="0"/>
              </a:rPr>
              <a:t>Natural Gas</a:t>
            </a:r>
            <a:endParaRPr lang="en-US" sz="2000" dirty="0">
              <a:cs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25850" y="2019161"/>
            <a:ext cx="47684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l-GR" sz="2000" dirty="0">
                <a:cs typeface="Calibri" panose="020F0502020204030204" pitchFamily="34" charset="0"/>
              </a:rPr>
              <a:t>(</a:t>
            </a:r>
            <a:r>
              <a:rPr lang="el-GR" sz="2000" dirty="0" smtClean="0">
                <a:cs typeface="Calibri" panose="020F0502020204030204" pitchFamily="34" charset="0"/>
              </a:rPr>
              <a:t>0+59452+202521+291007</a:t>
            </a:r>
            <a:r>
              <a:rPr lang="el-GR" sz="2000" dirty="0">
                <a:cs typeface="Calibri" panose="020F0502020204030204" pitchFamily="34" charset="0"/>
              </a:rPr>
              <a:t>) = </a:t>
            </a:r>
            <a:r>
              <a:rPr lang="el-GR" sz="2000" b="1" dirty="0" smtClean="0">
                <a:cs typeface="Calibri" panose="020F0502020204030204" pitchFamily="34" charset="0"/>
              </a:rPr>
              <a:t>552980</a:t>
            </a:r>
            <a:r>
              <a:rPr lang="el-GR" sz="2000" dirty="0" smtClean="0">
                <a:cs typeface="Calibri" panose="020F0502020204030204" pitchFamily="34" charset="0"/>
              </a:rPr>
              <a:t> </a:t>
            </a:r>
            <a:r>
              <a:rPr lang="en-US" sz="2000" dirty="0">
                <a:cs typeface="Calibri" panose="020F0502020204030204" pitchFamily="34" charset="0"/>
              </a:rPr>
              <a:t>kWh</a:t>
            </a:r>
            <a:r>
              <a:rPr lang="en-US" sz="2000" baseline="-25000" dirty="0">
                <a:cs typeface="Calibri" panose="020F0502020204030204" pitchFamily="34" charset="0"/>
              </a:rPr>
              <a:t>th</a:t>
            </a:r>
            <a:endParaRPr lang="el-GR" sz="2000" baseline="-25000" dirty="0">
              <a:cs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087419" y="2522993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4</a:t>
            </a:r>
            <a:endParaRPr lang="el-GR" sz="2400" dirty="0"/>
          </a:p>
        </p:txBody>
      </p:sp>
      <p:sp>
        <p:nvSpPr>
          <p:cNvPr id="30" name="Rectangle 29"/>
          <p:cNvSpPr/>
          <p:nvPr/>
        </p:nvSpPr>
        <p:spPr>
          <a:xfrm>
            <a:off x="347044" y="2721427"/>
            <a:ext cx="77403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the </a:t>
            </a:r>
            <a:r>
              <a:rPr lang="en-US" sz="2000" b="1" dirty="0">
                <a:solidFill>
                  <a:prstClr val="black"/>
                </a:solidFill>
              </a:rPr>
              <a:t>average annual </a:t>
            </a:r>
            <a:r>
              <a:rPr lang="el-GR" sz="2000" b="1" dirty="0" smtClean="0">
                <a:solidFill>
                  <a:prstClr val="black"/>
                </a:solidFill>
              </a:rPr>
              <a:t>electrical </a:t>
            </a:r>
            <a:r>
              <a:rPr lang="en-US" sz="2000" b="1" dirty="0" smtClean="0">
                <a:solidFill>
                  <a:prstClr val="black"/>
                </a:solidFill>
              </a:rPr>
              <a:t>consumption </a:t>
            </a:r>
            <a:r>
              <a:rPr lang="en-US" sz="2000" dirty="0" smtClean="0">
                <a:cs typeface="Calibri" panose="020F0502020204030204" pitchFamily="34" charset="0"/>
              </a:rPr>
              <a:t>for all the buildings in the neighborhood </a:t>
            </a:r>
            <a:endParaRPr lang="en-US" sz="2000" dirty="0"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1200" dirty="0"/>
          </a:p>
          <a:p>
            <a:r>
              <a:rPr lang="el-GR" sz="2000" dirty="0" smtClean="0">
                <a:cs typeface="Calibri" panose="020F0502020204030204" pitchFamily="34" charset="0"/>
              </a:rPr>
              <a:t>Electricity</a:t>
            </a:r>
            <a:endParaRPr lang="en-US" sz="2000" dirty="0"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84009" y="3513464"/>
            <a:ext cx="55739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l-GR" sz="2000" dirty="0">
                <a:cs typeface="Calibri" panose="020F0502020204030204" pitchFamily="34" charset="0"/>
              </a:rPr>
              <a:t>(125086 + 51347 + 92596 + 148161) = </a:t>
            </a:r>
            <a:r>
              <a:rPr lang="el-GR" sz="2000" b="1" dirty="0" smtClean="0">
                <a:cs typeface="Calibri" panose="020F0502020204030204" pitchFamily="34" charset="0"/>
              </a:rPr>
              <a:t>41719</a:t>
            </a:r>
            <a:r>
              <a:rPr lang="en-US" sz="2000" b="1" dirty="0" smtClean="0">
                <a:cs typeface="Calibri" panose="020F0502020204030204" pitchFamily="34" charset="0"/>
              </a:rPr>
              <a:t>0</a:t>
            </a:r>
            <a:r>
              <a:rPr lang="el-GR" sz="2000" b="1" dirty="0" smtClean="0">
                <a:cs typeface="Calibri" panose="020F0502020204030204" pitchFamily="34" charset="0"/>
              </a:rPr>
              <a:t> </a:t>
            </a:r>
            <a:r>
              <a:rPr lang="en-US" sz="2000" dirty="0">
                <a:cs typeface="Calibri" panose="020F0502020204030204" pitchFamily="34" charset="0"/>
              </a:rPr>
              <a:t>kWh</a:t>
            </a:r>
            <a:r>
              <a:rPr lang="el-GR" sz="2000" baseline="-25000" dirty="0">
                <a:cs typeface="Calibri" panose="020F0502020204030204" pitchFamily="34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9967723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096" y="1533488"/>
            <a:ext cx="3078618" cy="2113875"/>
          </a:xfrm>
          <a:prstGeom prst="rect">
            <a:avLst/>
          </a:prstGeom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22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633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B.2.7 – TOTAL PRIMARY ENERGY </a:t>
            </a:r>
            <a:r>
              <a:rPr lang="en-US" sz="2800" dirty="0"/>
              <a:t>CONSUMPTION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                                  FOR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BUILDING OPERATIONS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</a:t>
            </a:r>
            <a:r>
              <a:rPr lang="el-GR" sz="2400" b="1" i="1" dirty="0" smtClean="0">
                <a:cs typeface="Calibri" panose="020F0502020204030204" pitchFamily="34" charset="0"/>
              </a:rPr>
              <a:t>5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326466" y="927509"/>
            <a:ext cx="79996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the </a:t>
            </a:r>
            <a:r>
              <a:rPr lang="en-US" sz="2000" b="1" dirty="0"/>
              <a:t>average annual thermal energy consumption per fuel or district heat/cold </a:t>
            </a:r>
            <a:r>
              <a:rPr lang="en-US" sz="2000" dirty="0"/>
              <a:t>for all the buildings in the neighborhood 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endParaRPr lang="en-US" sz="2000" dirty="0"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409" y="1924569"/>
            <a:ext cx="275593" cy="182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ounded Rectangle 34"/>
          <p:cNvSpPr/>
          <p:nvPr/>
        </p:nvSpPr>
        <p:spPr>
          <a:xfrm>
            <a:off x="6210277" y="1897783"/>
            <a:ext cx="2784642" cy="274348"/>
          </a:xfrm>
          <a:prstGeom prst="roundRect">
            <a:avLst/>
          </a:prstGeom>
          <a:noFill/>
          <a:ln>
            <a:solidFill>
              <a:srgbClr val="1A96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6210277" y="2558443"/>
            <a:ext cx="2784642" cy="274348"/>
          </a:xfrm>
          <a:prstGeom prst="roundRect">
            <a:avLst/>
          </a:prstGeom>
          <a:noFill/>
          <a:ln>
            <a:solidFill>
              <a:srgbClr val="1A96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-75903" y="3666316"/>
            <a:ext cx="8912172" cy="2230364"/>
            <a:chOff x="64256" y="1423141"/>
            <a:chExt cx="8912172" cy="2230364"/>
          </a:xfrm>
        </p:grpSpPr>
        <p:sp>
          <p:nvSpPr>
            <p:cNvPr id="53" name="Rounded Rectangle 52"/>
            <p:cNvSpPr/>
            <p:nvPr/>
          </p:nvSpPr>
          <p:spPr>
            <a:xfrm>
              <a:off x="2277634" y="1459649"/>
              <a:ext cx="1548000" cy="9000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dirty="0" smtClean="0"/>
                <a:t>National conversion factor</a:t>
              </a:r>
              <a:endParaRPr lang="en-US" sz="2000" b="1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677006" y="1461010"/>
              <a:ext cx="5661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X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775894" y="2011120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4256" y="1528296"/>
              <a:ext cx="1486304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20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Fuels</a:t>
              </a:r>
              <a:r>
                <a:rPr lang="el-GR" sz="20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 –</a:t>
              </a:r>
              <a:endParaRPr lang="en-U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  <a:p>
              <a:pPr algn="ctr"/>
              <a:r>
                <a:rPr lang="el-GR" sz="20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 </a:t>
              </a:r>
              <a:r>
                <a:rPr lang="en-US" sz="20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Natural Gas</a:t>
              </a:r>
              <a:endParaRPr lang="en-US" sz="2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691770" y="2011120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+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2243187" y="2680285"/>
              <a:ext cx="1548000" cy="900000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National conversion factor</a:t>
              </a:r>
              <a:endPara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642559" y="2681646"/>
              <a:ext cx="5661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X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304309" y="2933598"/>
              <a:ext cx="1231427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20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Electricity</a:t>
              </a:r>
              <a:endParaRPr lang="en-US" sz="2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61" name="Right Brace 60"/>
            <p:cNvSpPr/>
            <p:nvPr/>
          </p:nvSpPr>
          <p:spPr>
            <a:xfrm>
              <a:off x="6045255" y="1423141"/>
              <a:ext cx="667265" cy="2181835"/>
            </a:xfrm>
            <a:prstGeom prst="rightBrac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6712520" y="3007174"/>
              <a:ext cx="226390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/>
                <a:t>Total </a:t>
              </a:r>
              <a:r>
                <a:rPr lang="en-US" b="1" dirty="0"/>
                <a:t>p</a:t>
              </a:r>
              <a:r>
                <a:rPr lang="en-US" b="1" dirty="0" smtClean="0"/>
                <a:t>rimary </a:t>
              </a:r>
              <a:r>
                <a:rPr lang="en-US" b="1" dirty="0"/>
                <a:t>energy </a:t>
              </a:r>
              <a:r>
                <a:rPr lang="en-US" b="1" dirty="0" smtClean="0"/>
                <a:t>consumption</a:t>
              </a:r>
              <a:endParaRPr lang="en-US" b="1" dirty="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3923816" y="2930230"/>
              <a:ext cx="237597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2000" b="1" dirty="0" smtClean="0">
                  <a:solidFill>
                    <a:prstClr val="black"/>
                  </a:solidFill>
                </a:rPr>
                <a:t>41719</a:t>
              </a:r>
              <a:r>
                <a:rPr lang="en-US" sz="2000" b="1" dirty="0" smtClean="0">
                  <a:solidFill>
                    <a:prstClr val="black"/>
                  </a:solidFill>
                </a:rPr>
                <a:t>0 </a:t>
              </a:r>
              <a:r>
                <a:rPr lang="en-US" sz="2000" dirty="0" err="1" smtClean="0">
                  <a:solidFill>
                    <a:prstClr val="black"/>
                  </a:solidFill>
                </a:rPr>
                <a:t>kWh</a:t>
              </a:r>
              <a:r>
                <a:rPr lang="en-US" sz="2000" baseline="-25000" dirty="0" err="1" smtClean="0">
                  <a:solidFill>
                    <a:prstClr val="black"/>
                  </a:solidFill>
                </a:rPr>
                <a:t>e</a:t>
              </a:r>
              <a:r>
                <a:rPr lang="en-US" sz="2000" b="1" dirty="0" smtClean="0">
                  <a:solidFill>
                    <a:prstClr val="black"/>
                  </a:solidFill>
                </a:rPr>
                <a:t>  </a:t>
              </a:r>
              <a:r>
                <a:rPr lang="en-US" sz="2000" b="1" dirty="0" smtClean="0">
                  <a:solidFill>
                    <a:prstClr val="black"/>
                  </a:solidFill>
                  <a:sym typeface="Wingdings"/>
                </a:rPr>
                <a:t>      2.9</a:t>
              </a:r>
              <a:endParaRPr lang="el-GR" sz="2000" dirty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391495" y="2944658"/>
              <a:ext cx="325730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20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X</a:t>
              </a:r>
              <a:endParaRPr lang="en-US" sz="2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3860081" y="1722620"/>
              <a:ext cx="248901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2000" b="1" dirty="0">
                  <a:solidFill>
                    <a:prstClr val="black"/>
                  </a:solidFill>
                </a:rPr>
                <a:t>552980</a:t>
              </a:r>
              <a:r>
                <a:rPr lang="en-US" sz="2000" b="1" dirty="0">
                  <a:solidFill>
                    <a:prstClr val="black"/>
                  </a:solidFill>
                </a:rPr>
                <a:t> </a:t>
              </a:r>
              <a:r>
                <a:rPr lang="en-US" sz="2000" dirty="0" err="1" smtClean="0">
                  <a:solidFill>
                    <a:prstClr val="black"/>
                  </a:solidFill>
                </a:rPr>
                <a:t>kWh</a:t>
              </a:r>
              <a:r>
                <a:rPr lang="en-US" sz="2000" baseline="-25000" dirty="0" err="1" smtClean="0">
                  <a:solidFill>
                    <a:prstClr val="black"/>
                  </a:solidFill>
                </a:rPr>
                <a:t>th</a:t>
              </a:r>
              <a:r>
                <a:rPr lang="en-US" sz="2000" baseline="-25000" dirty="0" smtClean="0">
                  <a:solidFill>
                    <a:prstClr val="black"/>
                  </a:solidFill>
                </a:rPr>
                <a:t>    </a:t>
              </a:r>
              <a:r>
                <a:rPr lang="en-US" sz="2000" b="1" dirty="0" smtClean="0">
                  <a:solidFill>
                    <a:prstClr val="black"/>
                  </a:solidFill>
                  <a:sym typeface="Wingdings"/>
                </a:rPr>
                <a:t>    1.</a:t>
              </a:r>
              <a:r>
                <a:rPr lang="el-GR" sz="2000" b="1" dirty="0" smtClean="0">
                  <a:solidFill>
                    <a:prstClr val="black"/>
                  </a:solidFill>
                  <a:sym typeface="Wingdings"/>
                </a:rPr>
                <a:t>05</a:t>
              </a:r>
              <a:endParaRPr lang="el-GR" sz="2000" dirty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5391495" y="1722620"/>
              <a:ext cx="325730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20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X</a:t>
              </a:r>
              <a:endParaRPr lang="en-US" sz="2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05205" y="2280175"/>
              <a:ext cx="12089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2000" b="1" dirty="0"/>
                <a:t>1790480 </a:t>
              </a:r>
              <a:r>
                <a:rPr lang="en-US" sz="2000" b="1" dirty="0" smtClean="0"/>
                <a:t> </a:t>
              </a:r>
              <a:endParaRPr lang="el-GR" sz="2000" b="1" dirty="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8255140" y="2272730"/>
              <a:ext cx="67839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>
                  <a:solidFill>
                    <a:prstClr val="black"/>
                  </a:solidFill>
                </a:rPr>
                <a:t>kWh</a:t>
              </a:r>
              <a:endParaRPr lang="el-GR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8716682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632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B.2.7 – TOTAL PRIMARY ENERGY </a:t>
            </a:r>
            <a:r>
              <a:rPr lang="en-US" sz="2800" dirty="0"/>
              <a:t>CONSUMPTION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                                 FOR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BUILDING OPERATIONS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7</a:t>
            </a:r>
            <a:endParaRPr lang="el-GR" sz="2400" dirty="0"/>
          </a:p>
        </p:txBody>
      </p:sp>
      <p:sp>
        <p:nvSpPr>
          <p:cNvPr id="29" name="Rectangle 28"/>
          <p:cNvSpPr/>
          <p:nvPr/>
        </p:nvSpPr>
        <p:spPr>
          <a:xfrm>
            <a:off x="8087419" y="2522993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8</a:t>
            </a:r>
            <a:endParaRPr lang="el-GR" sz="2400" dirty="0"/>
          </a:p>
        </p:txBody>
      </p:sp>
      <p:sp>
        <p:nvSpPr>
          <p:cNvPr id="30" name="Rectangle 29"/>
          <p:cNvSpPr/>
          <p:nvPr/>
        </p:nvSpPr>
        <p:spPr>
          <a:xfrm>
            <a:off x="347044" y="986252"/>
            <a:ext cx="77403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the </a:t>
            </a:r>
            <a:r>
              <a:rPr lang="en-US" sz="2000" b="1" dirty="0" smtClean="0"/>
              <a:t>total </a:t>
            </a:r>
            <a:r>
              <a:rPr lang="en-US" sz="2000" b="1" dirty="0"/>
              <a:t>indoor useful </a:t>
            </a:r>
            <a:r>
              <a:rPr lang="en-US" sz="2000" b="1" dirty="0" smtClean="0"/>
              <a:t>floor area </a:t>
            </a:r>
            <a:r>
              <a:rPr lang="en-US" sz="2000" dirty="0" smtClean="0">
                <a:cs typeface="Calibri" panose="020F0502020204030204" pitchFamily="34" charset="0"/>
              </a:rPr>
              <a:t>for all the buildings in the neighborhood </a:t>
            </a:r>
            <a:endParaRPr lang="en-US" sz="2000" dirty="0"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38204" y="1746323"/>
            <a:ext cx="39164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600"/>
              </a:spcAft>
            </a:pPr>
            <a:r>
              <a:rPr lang="el-GR" sz="2000" dirty="0">
                <a:solidFill>
                  <a:prstClr val="black"/>
                </a:solidFill>
                <a:cs typeface="Calibri" panose="020F0502020204030204" pitchFamily="34" charset="0"/>
              </a:rPr>
              <a:t>(</a:t>
            </a:r>
            <a:r>
              <a:rPr lang="el-GR" sz="2000" dirty="0">
                <a:cs typeface="Calibri" panose="020F0502020204030204" pitchFamily="34" charset="0"/>
              </a:rPr>
              <a:t>1045</a:t>
            </a:r>
            <a:r>
              <a:rPr lang="el-GR" sz="2000" dirty="0">
                <a:solidFill>
                  <a:prstClr val="black"/>
                </a:solidFill>
                <a:cs typeface="Calibri" panose="020F0502020204030204" pitchFamily="34" charset="0"/>
              </a:rPr>
              <a:t>+1847+1805+3322) = </a:t>
            </a:r>
            <a:r>
              <a:rPr lang="el-GR" sz="2000" b="1" dirty="0">
                <a:solidFill>
                  <a:prstClr val="black"/>
                </a:solidFill>
                <a:cs typeface="Calibri" panose="020F0502020204030204" pitchFamily="34" charset="0"/>
              </a:rPr>
              <a:t>8109</a:t>
            </a:r>
            <a:r>
              <a:rPr lang="el-GR" sz="2000" dirty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cs typeface="Calibri" panose="020F0502020204030204" pitchFamily="34" charset="0"/>
              </a:rPr>
              <a:t>m</a:t>
            </a:r>
            <a:r>
              <a:rPr lang="en-US" sz="2000" baseline="30000" dirty="0">
                <a:solidFill>
                  <a:prstClr val="black"/>
                </a:solidFill>
                <a:cs typeface="Calibri" panose="020F0502020204030204" pitchFamily="34" charset="0"/>
              </a:rPr>
              <a:t>2</a:t>
            </a:r>
            <a:endParaRPr lang="el-GR" sz="2000" baseline="3000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7044" y="2689540"/>
            <a:ext cx="79082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/>
              <a:t>Calculate the annual </a:t>
            </a:r>
            <a:r>
              <a:rPr lang="en-US" sz="2000" b="1" dirty="0" smtClean="0"/>
              <a:t>primary energy demand per </a:t>
            </a:r>
            <a:r>
              <a:rPr lang="en-US" sz="2000" b="1" dirty="0"/>
              <a:t>total </a:t>
            </a:r>
            <a:r>
              <a:rPr lang="en-US" sz="2000" b="1" dirty="0" smtClean="0"/>
              <a:t>useful </a:t>
            </a:r>
            <a:r>
              <a:rPr lang="en-US" sz="2000" b="1" dirty="0"/>
              <a:t>internal floor area</a:t>
            </a:r>
            <a:endParaRPr lang="el-GR" sz="2000" dirty="0"/>
          </a:p>
        </p:txBody>
      </p:sp>
      <p:pic>
        <p:nvPicPr>
          <p:cNvPr id="31" name="Picture 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032" y="3197960"/>
            <a:ext cx="2643338" cy="174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318059" y="3471019"/>
            <a:ext cx="6845514" cy="1392770"/>
            <a:chOff x="1057193" y="4837003"/>
            <a:chExt cx="6845514" cy="1392770"/>
          </a:xfrm>
        </p:grpSpPr>
        <p:grpSp>
          <p:nvGrpSpPr>
            <p:cNvPr id="19" name="Group 18"/>
            <p:cNvGrpSpPr/>
            <p:nvPr/>
          </p:nvGrpSpPr>
          <p:grpSpPr>
            <a:xfrm>
              <a:off x="3546509" y="4837003"/>
              <a:ext cx="2133755" cy="747415"/>
              <a:chOff x="-5641761" y="1178783"/>
              <a:chExt cx="2133755" cy="747415"/>
            </a:xfrm>
          </p:grpSpPr>
          <p:pic>
            <p:nvPicPr>
              <p:cNvPr id="25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068442" y="1178783"/>
                <a:ext cx="987119" cy="7474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6" name="Rectangle 25"/>
              <p:cNvSpPr/>
              <p:nvPr/>
            </p:nvSpPr>
            <p:spPr>
              <a:xfrm>
                <a:off x="-5641761" y="1316506"/>
                <a:ext cx="2133755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b="1" dirty="0" smtClean="0"/>
                  <a:t>Total Indoor Useful Floor Area</a:t>
                </a:r>
                <a:endParaRPr lang="en-US" sz="1600" b="1" i="1" dirty="0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1277337" y="5568053"/>
              <a:ext cx="19618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000" b="1" u="sng" dirty="0"/>
                <a:t>1790480</a:t>
              </a:r>
              <a:r>
                <a:rPr lang="en-US" sz="2000" b="1" u="sng" dirty="0" smtClean="0"/>
                <a:t> </a:t>
              </a:r>
              <a:r>
                <a:rPr lang="en-US" sz="2000" u="sng" dirty="0" smtClean="0"/>
                <a:t> kWh</a:t>
              </a:r>
              <a:endParaRPr lang="en-US" sz="2000" u="sng" baseline="-250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239227" y="5306443"/>
              <a:ext cx="56457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230889" y="5306443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1057193" y="4877535"/>
              <a:ext cx="2043245" cy="666351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Primary energy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979872" y="5568053"/>
              <a:ext cx="10534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u="sng" dirty="0" smtClean="0"/>
                <a:t>8109 m</a:t>
              </a:r>
              <a:r>
                <a:rPr lang="en-US" sz="2000" u="sng" baseline="30000" dirty="0"/>
                <a:t>2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5824894" y="5568053"/>
              <a:ext cx="2077813" cy="461665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>
              <a:spAutoFit/>
            </a:bodyPr>
            <a:lstStyle/>
            <a:p>
              <a:r>
                <a:rPr lang="en-US" sz="24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221 kWh/m</a:t>
              </a:r>
              <a:r>
                <a:rPr lang="en-US" sz="2400" b="1" u="sng" baseline="300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en-US" sz="24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/y</a:t>
              </a:r>
              <a:endParaRPr lang="en-US" sz="2400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31040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b="1" dirty="0">
                <a:cs typeface="Calibri" panose="020F0502020204030204" pitchFamily="34" charset="0"/>
              </a:rPr>
              <a:t>EXERCISE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B.2.7 – TOTAL PRIMARY ENERGY </a:t>
            </a:r>
            <a:r>
              <a:rPr lang="en-US" sz="2800" dirty="0"/>
              <a:t>CONSUMPTION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                                 FOR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BUILDING OPERATIONS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4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5237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74661" y="1009204"/>
            <a:ext cx="8894911" cy="1050415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cs typeface="Calibri" panose="020F0502020204030204" pitchFamily="34" charset="0"/>
              </a:rPr>
              <a:t>In an existing neighborhood, there are 22 single </a:t>
            </a:r>
            <a:r>
              <a:rPr lang="en-US" sz="2000" dirty="0" smtClean="0">
                <a:cs typeface="Calibri" panose="020F0502020204030204" pitchFamily="34" charset="0"/>
              </a:rPr>
              <a:t>houses, one kindergarten and one junior school. </a:t>
            </a:r>
            <a:r>
              <a:rPr lang="en-US" sz="2000" dirty="0">
                <a:cs typeface="Calibri" panose="020F0502020204030204" pitchFamily="34" charset="0"/>
              </a:rPr>
              <a:t>All buildings are connected to the main electricity grid and </a:t>
            </a:r>
            <a:r>
              <a:rPr lang="en-US" sz="2000" dirty="0" smtClean="0">
                <a:cs typeface="Calibri" panose="020F0502020204030204" pitchFamily="34" charset="0"/>
              </a:rPr>
              <a:t>all of them are equipped with central boilers (natural gas or fuel oil). </a:t>
            </a: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i="1" dirty="0"/>
          </a:p>
          <a:p>
            <a:pPr marL="0" indent="0">
              <a:buNone/>
            </a:pPr>
            <a:endParaRPr lang="en-US" sz="2000" i="1" dirty="0" smtClean="0"/>
          </a:p>
          <a:p>
            <a:pPr marL="0" indent="0">
              <a:buNone/>
            </a:pPr>
            <a:endParaRPr lang="en-US" sz="2000" i="1" dirty="0" smtClean="0"/>
          </a:p>
          <a:p>
            <a:pPr marL="0" indent="0" algn="ctr">
              <a:buNone/>
            </a:pPr>
            <a:endParaRPr lang="en-US" sz="2000" i="1" dirty="0"/>
          </a:p>
          <a:p>
            <a:pPr marL="0" indent="0" algn="ctr">
              <a:buNone/>
            </a:pPr>
            <a:endParaRPr lang="en-US" sz="2000" i="1" dirty="0" smtClean="0"/>
          </a:p>
          <a:p>
            <a:pPr marL="0" indent="0" algn="ctr">
              <a:buNone/>
            </a:pPr>
            <a:endParaRPr lang="en-US" sz="2000" i="1" dirty="0"/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B.2.7 – TOTAL PRIMARY ENERGY </a:t>
            </a:r>
            <a:r>
              <a:rPr lang="en-US" sz="2800" dirty="0"/>
              <a:t>CONSUMPTION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                                FOR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BUILDING OPERATIONS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74661" y="2265042"/>
            <a:ext cx="8234039" cy="77285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b="1" i="1" dirty="0" smtClean="0">
                <a:cs typeface="Calibri" panose="020F0502020204030204" pitchFamily="34" charset="0"/>
              </a:rPr>
              <a:t>Available data</a:t>
            </a:r>
            <a:r>
              <a:rPr lang="en-US" sz="2000" i="1" dirty="0" smtClean="0">
                <a:cs typeface="Calibri" panose="020F0502020204030204" pitchFamily="34" charset="0"/>
              </a:rPr>
              <a:t>: </a:t>
            </a:r>
            <a:r>
              <a:rPr lang="en-US" sz="2000" dirty="0" smtClean="0">
                <a:cs typeface="Calibri" panose="020F0502020204030204" pitchFamily="34" charset="0"/>
              </a:rPr>
              <a:t>The </a:t>
            </a:r>
            <a:r>
              <a:rPr lang="en-US" sz="2000" b="1" dirty="0" smtClean="0">
                <a:cs typeface="Calibri" panose="020F0502020204030204" pitchFamily="34" charset="0"/>
              </a:rPr>
              <a:t>useful internal floor area </a:t>
            </a:r>
            <a:r>
              <a:rPr lang="en-US" sz="2000" dirty="0" smtClean="0">
                <a:cs typeface="Calibri" panose="020F0502020204030204" pitchFamily="34" charset="0"/>
              </a:rPr>
              <a:t>and the </a:t>
            </a:r>
            <a:r>
              <a:rPr lang="en-US" sz="2000" b="1" dirty="0" smtClean="0">
                <a:cs typeface="Calibri" panose="020F0502020204030204" pitchFamily="34" charset="0"/>
              </a:rPr>
              <a:t>calculated annual thermal energy consumption</a:t>
            </a:r>
            <a:r>
              <a:rPr lang="en-US" sz="2000" dirty="0" smtClean="0">
                <a:cs typeface="Calibri" panose="020F0502020204030204" pitchFamily="34" charset="0"/>
              </a:rPr>
              <a:t> of all buildings in the neighborhood    </a:t>
            </a:r>
            <a:endParaRPr lang="en-US" sz="2000" dirty="0">
              <a:cs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4661" y="3731489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Calculate the </a:t>
              </a:r>
              <a:r>
                <a:rPr lang="en-US" sz="2000" b="1" dirty="0" smtClean="0"/>
                <a:t>annual total </a:t>
              </a:r>
              <a:r>
                <a:rPr lang="en-US" sz="2000" b="1" dirty="0" smtClean="0"/>
                <a:t>primary </a:t>
              </a:r>
              <a:r>
                <a:rPr lang="en-US" sz="2000" b="1" dirty="0"/>
                <a:t>energy </a:t>
              </a:r>
              <a:r>
                <a:rPr lang="en-US" sz="2000" b="1" dirty="0" smtClean="0"/>
                <a:t>consumption per total  </a:t>
              </a:r>
            </a:p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 smtClean="0"/>
                <a:t>                useful </a:t>
              </a:r>
              <a:r>
                <a:rPr lang="en-US" sz="2000" b="1" dirty="0"/>
                <a:t>internal floor area </a:t>
              </a:r>
              <a:r>
                <a:rPr lang="en-US" sz="2000" dirty="0" smtClean="0"/>
                <a:t>(</a:t>
              </a:r>
              <a:r>
                <a:rPr lang="en-US" sz="2000" dirty="0"/>
                <a:t>i.e. </a:t>
              </a:r>
              <a:r>
                <a:rPr lang="en-US" sz="2000" dirty="0" smtClean="0"/>
                <a:t>primary energy </a:t>
              </a:r>
              <a:r>
                <a:rPr lang="en-US" sz="2000" dirty="0" smtClean="0"/>
                <a:t>use intensity).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2938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265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B.2.7 – TOTAL PRIMARY ENERGY </a:t>
            </a:r>
            <a:r>
              <a:rPr lang="en-US" sz="2800" dirty="0"/>
              <a:t>CONSUMPTION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                             FOR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BUILDING OPERATIONS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sp>
        <p:nvSpPr>
          <p:cNvPr id="16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017553"/>
              </p:ext>
            </p:extLst>
          </p:nvPr>
        </p:nvGraphicFramePr>
        <p:xfrm>
          <a:off x="224962" y="1763933"/>
          <a:ext cx="8694074" cy="301752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5481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65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9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31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671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Useful internal floor area</a:t>
                      </a:r>
                      <a:r>
                        <a:rPr lang="el-GR" sz="1400" dirty="0" smtClean="0"/>
                        <a:t> (</a:t>
                      </a:r>
                      <a:r>
                        <a:rPr lang="en-US" sz="1400" dirty="0" smtClean="0"/>
                        <a:t>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Calculated annual </a:t>
                      </a:r>
                      <a:r>
                        <a:rPr lang="el-GR" sz="1400" baseline="0" dirty="0" smtClean="0">
                          <a:solidFill>
                            <a:schemeClr val="bg1"/>
                          </a:solidFill>
                        </a:rPr>
                        <a:t>electricity </a:t>
                      </a:r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consumption (kWh</a:t>
                      </a:r>
                      <a:r>
                        <a:rPr lang="el-GR" sz="1400" baseline="-25000" dirty="0" smtClean="0">
                          <a:solidFill>
                            <a:schemeClr val="bg1"/>
                          </a:solidFill>
                        </a:rPr>
                        <a:t>e</a:t>
                      </a:r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cs typeface="Calibri" panose="020F0502020204030204" pitchFamily="34" charset="0"/>
                        </a:rPr>
                        <a:t>Calculated annual thermal energy consumption</a:t>
                      </a:r>
                      <a:r>
                        <a:rPr lang="en-US" sz="1400" dirty="0" smtClean="0">
                          <a:cs typeface="Calibri" panose="020F0502020204030204" pitchFamily="34" charset="0"/>
                        </a:rPr>
                        <a:t> (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</a:t>
                      </a:r>
                      <a:r>
                        <a:rPr kumimoji="0" lang="en-US" sz="1400" u="none" strike="noStrike" kern="1200" cap="none" spc="0" normalizeH="0" baseline="-2500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th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HVAC systems</a:t>
                      </a:r>
                      <a:r>
                        <a:rPr lang="el-GR" sz="1400" baseline="0" dirty="0" smtClean="0"/>
                        <a:t> </a:t>
                      </a:r>
                      <a:endParaRPr lang="en-US" sz="1400" baseline="0" dirty="0" smtClean="0"/>
                    </a:p>
                    <a:p>
                      <a:pPr algn="ctr"/>
                      <a:r>
                        <a:rPr lang="en-US" sz="1400" baseline="0" dirty="0" smtClean="0"/>
                        <a:t>(heating, cooling, </a:t>
                      </a:r>
                      <a:r>
                        <a:rPr lang="en-US" sz="1400" dirty="0" smtClean="0"/>
                        <a:t>domestic hot water)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Kindergarten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6.567</a:t>
                      </a:r>
                      <a:endParaRPr lang="en-US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52.470</a:t>
                      </a:r>
                    </a:p>
                    <a:p>
                      <a:pPr algn="ctr"/>
                      <a:r>
                        <a:rPr lang="en-US" sz="800" dirty="0" smtClean="0"/>
                        <a:t>(</a:t>
                      </a:r>
                      <a:r>
                        <a:rPr kumimoji="0" lang="en-US" sz="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fuel oil </a:t>
                      </a:r>
                      <a:r>
                        <a:rPr lang="el-GR" sz="800" dirty="0" smtClean="0"/>
                        <a:t>)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fuel oil boiler for space heating. 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Electric heaters for </a:t>
                      </a:r>
                      <a:r>
                        <a:rPr lang="en-US" sz="1200" dirty="0" smtClean="0"/>
                        <a:t>domestic hot water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  <a:endParaRPr kumimoji="0" 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School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2</a:t>
                      </a:r>
                      <a:r>
                        <a:rPr lang="en-US" dirty="0" smtClean="0"/>
                        <a:t>.</a:t>
                      </a:r>
                      <a:r>
                        <a:rPr lang="el-GR" dirty="0" smtClean="0"/>
                        <a:t>151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86.255</a:t>
                      </a:r>
                      <a:endParaRPr lang="en-US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112.929</a:t>
                      </a:r>
                      <a:endParaRPr lang="el-G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(</a:t>
                      </a:r>
                      <a:r>
                        <a:rPr kumimoji="0" lang="en-US" sz="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natural gas</a:t>
                      </a:r>
                      <a:r>
                        <a:rPr lang="el-GR" sz="800" dirty="0" smtClean="0"/>
                        <a:t>)</a:t>
                      </a:r>
                      <a:endParaRPr lang="en-US" sz="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natural gas boiler for space heating. 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Electric heaters for </a:t>
                      </a:r>
                      <a:r>
                        <a:rPr lang="en-US" sz="1200" dirty="0" smtClean="0"/>
                        <a:t>domestic hot water</a:t>
                      </a:r>
                      <a:endParaRPr kumimoji="0" 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Single houses (22)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122.199</a:t>
                      </a:r>
                      <a:endParaRPr lang="en-US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311.443</a:t>
                      </a:r>
                      <a:endParaRPr lang="el-G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(</a:t>
                      </a:r>
                      <a:r>
                        <a:rPr kumimoji="0" lang="en-US" sz="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natural gas</a:t>
                      </a:r>
                      <a:r>
                        <a:rPr lang="el-GR" sz="800" dirty="0" smtClean="0"/>
                        <a:t>)</a:t>
                      </a:r>
                      <a:endParaRPr lang="en-US" sz="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natural gas boiler for space heating and </a:t>
                      </a:r>
                      <a:r>
                        <a:rPr lang="en-US" sz="1200" dirty="0" smtClean="0"/>
                        <a:t>domestic hot water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Local HP for space cooling</a:t>
                      </a:r>
                      <a:r>
                        <a:rPr kumimoji="0" lang="el-GR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</a:t>
                      </a:r>
                      <a:endParaRPr kumimoji="0" lang="el-G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697729" y="5036584"/>
            <a:ext cx="8018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single houses the internal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floor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area</a:t>
            </a:r>
            <a:r>
              <a:rPr lang="el-GR" dirty="0" smtClean="0">
                <a:solidFill>
                  <a:prstClr val="black"/>
                </a:solidFill>
                <a:cs typeface="Calibri" panose="020F0502020204030204" pitchFamily="34" charset="0"/>
              </a:rPr>
              <a:t>, the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annual </a:t>
            </a:r>
            <a:r>
              <a:rPr lang="el-GR" dirty="0" smtClean="0">
                <a:solidFill>
                  <a:prstClr val="black"/>
                </a:solidFill>
                <a:cs typeface="Calibri" panose="020F0502020204030204" pitchFamily="34" charset="0"/>
              </a:rPr>
              <a:t>electricity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and thermal 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>energy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consumption are given </a:t>
            </a:r>
            <a:r>
              <a:rPr lang="el-GR" dirty="0">
                <a:solidFill>
                  <a:prstClr val="black"/>
                </a:solidFill>
                <a:cs typeface="Calibri" panose="020F0502020204030204" pitchFamily="34" charset="0"/>
              </a:rPr>
              <a:t>as a total aggreggated value </a:t>
            </a:r>
            <a:r>
              <a:rPr lang="en-US" dirty="0" smtClean="0">
                <a:solidFill>
                  <a:prstClr val="black"/>
                </a:solidFill>
                <a:cs typeface="Calibri" panose="020F0502020204030204" pitchFamily="34" charset="0"/>
              </a:rPr>
              <a:t>for all the buildings</a:t>
            </a:r>
            <a:endParaRPr lang="en-US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23" y="5206124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5552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B.2.7 – TOTAL PRIMARY </a:t>
            </a:r>
            <a:r>
              <a:rPr lang="en-US" sz="2800" dirty="0" smtClean="0"/>
              <a:t>ENERGY </a:t>
            </a:r>
            <a:r>
              <a:rPr lang="en-US" sz="2800" dirty="0"/>
              <a:t>CONSUMPTION                           </a:t>
            </a:r>
            <a:r>
              <a:rPr lang="en-US" sz="2800" dirty="0" smtClean="0"/>
              <a:t>FOR </a:t>
            </a:r>
            <a:r>
              <a:rPr lang="en-US" sz="2800" dirty="0"/>
              <a:t>BUILDING OPERATIONS</a:t>
            </a:r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pic>
        <p:nvPicPr>
          <p:cNvPr id="2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0498" y="2483616"/>
            <a:ext cx="4024019" cy="293059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613025"/>
            <a:ext cx="4629717" cy="304646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80145" y="1511470"/>
            <a:ext cx="3503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EU Primary Products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495157" y="151147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EU Imports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8157305" y="5275032"/>
            <a:ext cx="8931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Source: Eurostat </a:t>
            </a:r>
            <a:endParaRPr lang="en-US" sz="800" dirty="0"/>
          </a:p>
        </p:txBody>
      </p:sp>
      <p:sp>
        <p:nvSpPr>
          <p:cNvPr id="27" name="Rectangle 26"/>
          <p:cNvSpPr/>
          <p:nvPr/>
        </p:nvSpPr>
        <p:spPr>
          <a:xfrm>
            <a:off x="304324" y="1816026"/>
            <a:ext cx="38258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The </a:t>
            </a:r>
            <a:r>
              <a:rPr lang="en-US" sz="1100" dirty="0"/>
              <a:t>extraction of energy products from natural sources to a usable form. It occurs within the territory under </a:t>
            </a:r>
            <a:r>
              <a:rPr lang="en-US" sz="1100" dirty="0" smtClean="0"/>
              <a:t>consideration</a:t>
            </a:r>
            <a:endParaRPr lang="en-US" sz="1100" dirty="0"/>
          </a:p>
        </p:txBody>
      </p:sp>
      <p:sp>
        <p:nvSpPr>
          <p:cNvPr id="28" name="TextBox 27"/>
          <p:cNvSpPr txBox="1"/>
          <p:nvPr/>
        </p:nvSpPr>
        <p:spPr>
          <a:xfrm>
            <a:off x="114582" y="5275032"/>
            <a:ext cx="8931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Source: Eurostat </a:t>
            </a:r>
            <a:endParaRPr lang="en-US" sz="800" dirty="0"/>
          </a:p>
        </p:txBody>
      </p:sp>
      <p:sp>
        <p:nvSpPr>
          <p:cNvPr id="29" name="Rectangle 28"/>
          <p:cNvSpPr/>
          <p:nvPr/>
        </p:nvSpPr>
        <p:spPr>
          <a:xfrm>
            <a:off x="5272660" y="1816026"/>
            <a:ext cx="359052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Imports cover the amount of energy produced outside and brought into the considered territory for consumption</a:t>
            </a:r>
          </a:p>
        </p:txBody>
      </p:sp>
    </p:spTree>
    <p:extLst>
      <p:ext uri="{BB962C8B-B14F-4D97-AF65-F5344CB8AC3E}">
        <p14:creationId xmlns:p14="http://schemas.microsoft.com/office/powerpoint/2010/main" val="1813095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B.2.7 – TOTAL PRIMARY </a:t>
            </a:r>
            <a:r>
              <a:rPr lang="en-US" sz="2800" dirty="0" smtClean="0"/>
              <a:t>ENERGY </a:t>
            </a:r>
            <a:r>
              <a:rPr lang="en-US" sz="2800" dirty="0"/>
              <a:t>CONSUMPTION                                  </a:t>
            </a:r>
            <a:r>
              <a:rPr lang="en-US" sz="2800" dirty="0" smtClean="0"/>
              <a:t>FOR </a:t>
            </a:r>
            <a:r>
              <a:rPr lang="en-US" sz="2800" dirty="0"/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74DDDF68-CAD3-48F3-BE5C-0D3F441A400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9495" y="972444"/>
            <a:ext cx="8229600" cy="207451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</a:p>
          <a:p>
            <a:pPr marL="0" indent="0">
              <a:buNone/>
            </a:pPr>
            <a:endParaRPr lang="en-US" sz="800" dirty="0"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sz="2400" dirty="0"/>
              <a:t>Primary energy is defined by Article 2(5) of the Energy Performance of Buildings Directive (</a:t>
            </a:r>
            <a:r>
              <a:rPr lang="en-US" sz="2400" b="1" dirty="0"/>
              <a:t>EPBD</a:t>
            </a:r>
            <a:r>
              <a:rPr lang="en-US" sz="2400" dirty="0"/>
              <a:t>) </a:t>
            </a:r>
            <a:r>
              <a:rPr lang="en-US" sz="2400" dirty="0" smtClean="0"/>
              <a:t>as </a:t>
            </a:r>
            <a:r>
              <a:rPr lang="en-US" sz="2400" dirty="0"/>
              <a:t>'the energy that has not undergone any conversion in the transformation process, calculated by energy carrier using a primary energy </a:t>
            </a:r>
            <a:r>
              <a:rPr lang="en-US" sz="2400" dirty="0" smtClean="0"/>
              <a:t>factor. </a:t>
            </a:r>
          </a:p>
          <a:p>
            <a:pPr marL="0" indent="0" algn="just">
              <a:buNone/>
            </a:pPr>
            <a:r>
              <a:rPr lang="en-US" sz="2400" dirty="0" smtClean="0"/>
              <a:t>It </a:t>
            </a:r>
            <a:r>
              <a:rPr lang="en-US" sz="2400" dirty="0"/>
              <a:t>is the energy that is required to generate the electricity, heating and cooling used by a building.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746583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B.2.7 – TOTAL PRIMARY </a:t>
            </a:r>
            <a:r>
              <a:rPr lang="en-US" sz="2800" dirty="0" smtClean="0"/>
              <a:t>ENERGY </a:t>
            </a:r>
            <a:r>
              <a:rPr lang="en-US" sz="2800" dirty="0"/>
              <a:t>CONSUMPTION                           </a:t>
            </a:r>
            <a:r>
              <a:rPr lang="en-US" sz="2800" dirty="0" smtClean="0"/>
              <a:t>FOR </a:t>
            </a:r>
            <a:r>
              <a:rPr lang="en-US" sz="2800" dirty="0"/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 txBox="1">
            <a:spLocks/>
          </p:cNvSpPr>
          <p:nvPr/>
        </p:nvSpPr>
        <p:spPr>
          <a:xfrm>
            <a:off x="8063633" y="6090020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43FB592-B9A9-49AA-A86F-4031F7B9780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74DDDF68-CAD3-48F3-BE5C-0D3F441A400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9495" y="972444"/>
            <a:ext cx="8229600" cy="207451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BACKGROUND </a:t>
            </a:r>
            <a:endParaRPr lang="en-US" sz="2400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800" dirty="0"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3B17AD5-0393-46B3-B43E-88EF50D53AF8}"/>
              </a:ext>
            </a:extLst>
          </p:cNvPr>
          <p:cNvSpPr/>
          <p:nvPr/>
        </p:nvSpPr>
        <p:spPr>
          <a:xfrm>
            <a:off x="5423338" y="1906086"/>
            <a:ext cx="1490697" cy="434863"/>
          </a:xfrm>
          <a:prstGeom prst="rect">
            <a:avLst/>
          </a:prstGeom>
          <a:ln>
            <a:solidFill>
              <a:srgbClr val="C00000"/>
            </a:solidFill>
            <a:prstDash val="dash"/>
          </a:ln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GB" sz="1500" i="1" dirty="0">
                <a:solidFill>
                  <a:srgbClr val="C00000"/>
                </a:solidFill>
                <a:sym typeface="Symbol" panose="05050102010706020507" pitchFamily="18" charset="2"/>
              </a:rPr>
              <a:t>Thermal and </a:t>
            </a:r>
            <a:endParaRPr lang="hr-HR" sz="1500" i="1" dirty="0">
              <a:solidFill>
                <a:srgbClr val="C00000"/>
              </a:solidFill>
              <a:sym typeface="Symbol" panose="05050102010706020507" pitchFamily="18" charset="2"/>
            </a:endParaRPr>
          </a:p>
          <a:p>
            <a:pPr algn="ctr">
              <a:lnSpc>
                <a:spcPts val="1300"/>
              </a:lnSpc>
            </a:pPr>
            <a:r>
              <a:rPr lang="en-GB" sz="1500" i="1" dirty="0">
                <a:solidFill>
                  <a:srgbClr val="C00000"/>
                </a:solidFill>
                <a:sym typeface="Symbol" panose="05050102010706020507" pitchFamily="18" charset="2"/>
              </a:rPr>
              <a:t>electrical energy</a:t>
            </a:r>
            <a:endParaRPr lang="en-GB" sz="1500" i="1" dirty="0">
              <a:solidFill>
                <a:srgbClr val="C00000"/>
              </a:solidFill>
            </a:endParaRPr>
          </a:p>
        </p:txBody>
      </p:sp>
      <p:sp>
        <p:nvSpPr>
          <p:cNvPr id="16" name="Arrow: Down 50">
            <a:extLst>
              <a:ext uri="{FF2B5EF4-FFF2-40B4-BE49-F238E27FC236}">
                <a16:creationId xmlns:a16="http://schemas.microsoft.com/office/drawing/2014/main" id="{CB31E9D7-1E7E-40D5-8695-8757FF8EEF5F}"/>
              </a:ext>
            </a:extLst>
          </p:cNvPr>
          <p:cNvSpPr/>
          <p:nvPr/>
        </p:nvSpPr>
        <p:spPr>
          <a:xfrm>
            <a:off x="6972853" y="3918995"/>
            <a:ext cx="233535" cy="1112499"/>
          </a:xfrm>
          <a:prstGeom prst="downArrow">
            <a:avLst/>
          </a:prstGeom>
          <a:solidFill>
            <a:srgbClr val="FFFF00"/>
          </a:solidFill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Down 49">
            <a:extLst>
              <a:ext uri="{FF2B5EF4-FFF2-40B4-BE49-F238E27FC236}">
                <a16:creationId xmlns:a16="http://schemas.microsoft.com/office/drawing/2014/main" id="{EFF3630A-5CE6-4AAB-8479-9E161A01A6CE}"/>
              </a:ext>
            </a:extLst>
          </p:cNvPr>
          <p:cNvSpPr/>
          <p:nvPr/>
        </p:nvSpPr>
        <p:spPr>
          <a:xfrm>
            <a:off x="4875332" y="4119021"/>
            <a:ext cx="233535" cy="889341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Down 34">
            <a:extLst>
              <a:ext uri="{FF2B5EF4-FFF2-40B4-BE49-F238E27FC236}">
                <a16:creationId xmlns:a16="http://schemas.microsoft.com/office/drawing/2014/main" id="{4E8D6098-4885-40AF-8527-F21868A8552C}"/>
              </a:ext>
            </a:extLst>
          </p:cNvPr>
          <p:cNvSpPr/>
          <p:nvPr/>
        </p:nvSpPr>
        <p:spPr>
          <a:xfrm>
            <a:off x="2199756" y="3680593"/>
            <a:ext cx="233535" cy="1329665"/>
          </a:xfrm>
          <a:prstGeom prst="downArrow">
            <a:avLst/>
          </a:prstGeom>
          <a:solidFill>
            <a:srgbClr val="FFFF00"/>
          </a:solidFill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Right 46">
            <a:extLst>
              <a:ext uri="{FF2B5EF4-FFF2-40B4-BE49-F238E27FC236}">
                <a16:creationId xmlns:a16="http://schemas.microsoft.com/office/drawing/2014/main" id="{CDC8EA79-DE70-459F-A49F-4A965E83A1C2}"/>
              </a:ext>
            </a:extLst>
          </p:cNvPr>
          <p:cNvSpPr/>
          <p:nvPr/>
        </p:nvSpPr>
        <p:spPr>
          <a:xfrm>
            <a:off x="6685902" y="3596937"/>
            <a:ext cx="885350" cy="522084"/>
          </a:xfrm>
          <a:prstGeom prst="rightArrow">
            <a:avLst/>
          </a:prstGeom>
          <a:solidFill>
            <a:srgbClr val="FF9B9B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Right 45">
            <a:extLst>
              <a:ext uri="{FF2B5EF4-FFF2-40B4-BE49-F238E27FC236}">
                <a16:creationId xmlns:a16="http://schemas.microsoft.com/office/drawing/2014/main" id="{167ADB20-02E9-4903-B6FC-F12AAE66C382}"/>
              </a:ext>
            </a:extLst>
          </p:cNvPr>
          <p:cNvSpPr/>
          <p:nvPr/>
        </p:nvSpPr>
        <p:spPr>
          <a:xfrm>
            <a:off x="4761852" y="3920787"/>
            <a:ext cx="674510" cy="522084"/>
          </a:xfrm>
          <a:prstGeom prst="rightArrow">
            <a:avLst/>
          </a:prstGeom>
          <a:solidFill>
            <a:srgbClr val="BDDEFF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Right 9">
            <a:extLst>
              <a:ext uri="{FF2B5EF4-FFF2-40B4-BE49-F238E27FC236}">
                <a16:creationId xmlns:a16="http://schemas.microsoft.com/office/drawing/2014/main" id="{DCA9ED6F-04DE-4E21-9537-B743A53CCB69}"/>
              </a:ext>
            </a:extLst>
          </p:cNvPr>
          <p:cNvSpPr/>
          <p:nvPr/>
        </p:nvSpPr>
        <p:spPr>
          <a:xfrm>
            <a:off x="1656702" y="3396912"/>
            <a:ext cx="1319644" cy="522084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8664DA3-D120-4EFC-B823-BE08A2A7085F}"/>
              </a:ext>
            </a:extLst>
          </p:cNvPr>
          <p:cNvSpPr/>
          <p:nvPr/>
        </p:nvSpPr>
        <p:spPr>
          <a:xfrm>
            <a:off x="191872" y="2708457"/>
            <a:ext cx="1889000" cy="2169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500" dirty="0">
                <a:sym typeface="Symbol" panose="05050102010706020507" pitchFamily="18" charset="2"/>
              </a:rPr>
              <a:t>Coal, Peat coal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500" dirty="0">
                <a:sym typeface="Symbol" panose="05050102010706020507" pitchFamily="18" charset="2"/>
              </a:rPr>
              <a:t>Oil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500" dirty="0">
                <a:sym typeface="Symbol" panose="05050102010706020507" pitchFamily="18" charset="2"/>
              </a:rPr>
              <a:t>Gas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500" dirty="0">
                <a:sym typeface="Symbol" panose="05050102010706020507" pitchFamily="18" charset="2"/>
              </a:rPr>
              <a:t>Nuclear en.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9900"/>
                </a:solidFill>
                <a:sym typeface="Symbol" panose="05050102010706020507" pitchFamily="18" charset="2"/>
              </a:rPr>
              <a:t>Sun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9900"/>
                </a:solidFill>
                <a:sym typeface="Symbol" panose="05050102010706020507" pitchFamily="18" charset="2"/>
              </a:rPr>
              <a:t>Wind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9900"/>
                </a:solidFill>
                <a:sym typeface="Symbol" panose="05050102010706020507" pitchFamily="18" charset="2"/>
              </a:rPr>
              <a:t>Water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9900"/>
                </a:solidFill>
                <a:sym typeface="Symbol" panose="05050102010706020507" pitchFamily="18" charset="2"/>
              </a:rPr>
              <a:t>Geothermal en</a:t>
            </a:r>
            <a:r>
              <a:rPr lang="en-GB" sz="1500" dirty="0">
                <a:solidFill>
                  <a:srgbClr val="4D4D4D"/>
                </a:solidFill>
                <a:sym typeface="Symbol" panose="05050102010706020507" pitchFamily="18" charset="2"/>
              </a:rPr>
              <a:t>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9900"/>
                </a:solidFill>
                <a:sym typeface="Symbol" panose="05050102010706020507" pitchFamily="18" charset="2"/>
              </a:rPr>
              <a:t>Wood</a:t>
            </a:r>
            <a:r>
              <a:rPr lang="en-GB" sz="1500" dirty="0">
                <a:solidFill>
                  <a:srgbClr val="4D4D4D"/>
                </a:solidFill>
                <a:sym typeface="Symbol" panose="05050102010706020507" pitchFamily="18" charset="2"/>
              </a:rPr>
              <a:t> …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188500F-C3D5-4DC6-A1B5-A2E48A58CAF0}"/>
              </a:ext>
            </a:extLst>
          </p:cNvPr>
          <p:cNvSpPr/>
          <p:nvPr/>
        </p:nvSpPr>
        <p:spPr>
          <a:xfrm>
            <a:off x="2976916" y="2665277"/>
            <a:ext cx="1849616" cy="1938992"/>
          </a:xfrm>
          <a:prstGeom prst="rect">
            <a:avLst/>
          </a:prstGeom>
          <a:solidFill>
            <a:srgbClr val="BDDEFF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4D4D4D"/>
                </a:solidFill>
                <a:sym typeface="Symbol" panose="05050102010706020507" pitchFamily="18" charset="2"/>
              </a:rPr>
              <a:t>Electrical energy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4D4D4D"/>
                </a:solidFill>
                <a:sym typeface="Symbol" panose="05050102010706020507" pitchFamily="18" charset="2"/>
              </a:rPr>
              <a:t>District heat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4D4D4D"/>
                </a:solidFill>
                <a:sym typeface="Symbol" panose="05050102010706020507" pitchFamily="18" charset="2"/>
              </a:rPr>
              <a:t>Petroleum products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4D4D4D"/>
                </a:solidFill>
                <a:sym typeface="Symbol" panose="05050102010706020507" pitchFamily="18" charset="2"/>
              </a:rPr>
              <a:t>Gas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4D4D4D"/>
                </a:solidFill>
                <a:sym typeface="Symbol" panose="05050102010706020507" pitchFamily="18" charset="2"/>
              </a:rPr>
              <a:t>Wood pellets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500" dirty="0" err="1">
                <a:solidFill>
                  <a:srgbClr val="4D4D4D"/>
                </a:solidFill>
                <a:sym typeface="Symbol" panose="05050102010706020507" pitchFamily="18" charset="2"/>
              </a:rPr>
              <a:t>Briquetts</a:t>
            </a:r>
            <a:endParaRPr lang="en-GB" sz="1500" dirty="0">
              <a:solidFill>
                <a:srgbClr val="4D4D4D"/>
              </a:solidFill>
              <a:sym typeface="Symbol" panose="05050102010706020507" pitchFamily="18" charset="2"/>
            </a:endParaRP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4D4D4D"/>
                </a:solidFill>
                <a:sym typeface="Symbol" panose="05050102010706020507" pitchFamily="18" charset="2"/>
              </a:rPr>
              <a:t>Coke …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181A974-D71B-4812-80C5-0B519FDF878C}"/>
              </a:ext>
            </a:extLst>
          </p:cNvPr>
          <p:cNvSpPr txBox="1"/>
          <p:nvPr/>
        </p:nvSpPr>
        <p:spPr>
          <a:xfrm>
            <a:off x="190610" y="2333439"/>
            <a:ext cx="1890261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Primary Energy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332DD6-C897-4D8C-8CE9-911421883FD1}"/>
              </a:ext>
            </a:extLst>
          </p:cNvPr>
          <p:cNvSpPr txBox="1"/>
          <p:nvPr/>
        </p:nvSpPr>
        <p:spPr>
          <a:xfrm>
            <a:off x="2976346" y="2314634"/>
            <a:ext cx="1850186" cy="369332"/>
          </a:xfrm>
          <a:prstGeom prst="rect">
            <a:avLst/>
          </a:prstGeom>
          <a:solidFill>
            <a:srgbClr val="99CCFF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 Narrow" panose="020B0606020202030204" pitchFamily="34" charset="0"/>
                <a:cs typeface="Arial" panose="020B0604020202020204" pitchFamily="34" charset="0"/>
              </a:rPr>
              <a:t>Secondary Energy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CC304E-F04D-4551-8994-41D16B385528}"/>
              </a:ext>
            </a:extLst>
          </p:cNvPr>
          <p:cNvSpPr txBox="1"/>
          <p:nvPr/>
        </p:nvSpPr>
        <p:spPr>
          <a:xfrm>
            <a:off x="5449205" y="3199453"/>
            <a:ext cx="1440000" cy="64633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dirty="0">
                <a:latin typeface="Arial Narrow" panose="020B0606020202030204" pitchFamily="34" charset="0"/>
                <a:cs typeface="Arial" panose="020B0604020202020204" pitchFamily="34" charset="0"/>
              </a:rPr>
              <a:t>Primary Energy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4FC3097-F0AE-4CE2-BACD-F254E1F3D9AA}"/>
              </a:ext>
            </a:extLst>
          </p:cNvPr>
          <p:cNvSpPr txBox="1"/>
          <p:nvPr/>
        </p:nvSpPr>
        <p:spPr>
          <a:xfrm>
            <a:off x="5445423" y="2313420"/>
            <a:ext cx="1440000" cy="877163"/>
          </a:xfrm>
          <a:prstGeom prst="rect">
            <a:avLst/>
          </a:prstGeom>
          <a:solidFill>
            <a:srgbClr val="F66666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>
                <a:latin typeface="Arial" panose="020B0604020202020204" pitchFamily="34" charset="0"/>
                <a:cs typeface="Arial" panose="020B0604020202020204" pitchFamily="34" charset="0"/>
              </a:rPr>
              <a:t>Energy DELIVERED to Building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1E6F6AC-F269-4663-BF27-6054B30AEB65}"/>
              </a:ext>
            </a:extLst>
          </p:cNvPr>
          <p:cNvSpPr txBox="1"/>
          <p:nvPr/>
        </p:nvSpPr>
        <p:spPr>
          <a:xfrm>
            <a:off x="4681689" y="5036937"/>
            <a:ext cx="1188193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 Narrow" panose="020B0606020202030204" pitchFamily="34" charset="0"/>
                <a:cs typeface="Arial" panose="020B0604020202020204" pitchFamily="34" charset="0"/>
              </a:rPr>
              <a:t>Energy Losses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7473B7C-877E-4B90-AAB1-2ABDD0E2DA73}"/>
              </a:ext>
            </a:extLst>
          </p:cNvPr>
          <p:cNvSpPr/>
          <p:nvPr/>
        </p:nvSpPr>
        <p:spPr>
          <a:xfrm>
            <a:off x="4681689" y="5350157"/>
            <a:ext cx="1188193" cy="646331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shade val="50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4D4D4D"/>
                </a:solidFill>
                <a:sym typeface="Symbol" panose="05050102010706020507" pitchFamily="18" charset="2"/>
              </a:rPr>
              <a:t>Conversion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4D4D4D"/>
                </a:solidFill>
                <a:sym typeface="Symbol" panose="05050102010706020507" pitchFamily="18" charset="2"/>
              </a:rPr>
              <a:t>Storage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4D4D4D"/>
                </a:solidFill>
                <a:sym typeface="Symbol" panose="05050102010706020507" pitchFamily="18" charset="2"/>
              </a:rPr>
              <a:t>Distribution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4CB419D-9A73-4D6D-B161-C6552C9550B0}"/>
              </a:ext>
            </a:extLst>
          </p:cNvPr>
          <p:cNvSpPr txBox="1"/>
          <p:nvPr/>
        </p:nvSpPr>
        <p:spPr>
          <a:xfrm>
            <a:off x="7580328" y="2314634"/>
            <a:ext cx="1327196" cy="877163"/>
          </a:xfrm>
          <a:prstGeom prst="rect">
            <a:avLst/>
          </a:prstGeom>
          <a:solidFill>
            <a:srgbClr val="FFCC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>
                <a:latin typeface="Arial" panose="020B0604020202020204" pitchFamily="34" charset="0"/>
                <a:cs typeface="Arial" panose="020B0604020202020204" pitchFamily="34" charset="0"/>
              </a:rPr>
              <a:t>Building Energy Needs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6D5563-D9CB-4234-9564-E708931A0805}"/>
              </a:ext>
            </a:extLst>
          </p:cNvPr>
          <p:cNvSpPr/>
          <p:nvPr/>
        </p:nvSpPr>
        <p:spPr>
          <a:xfrm>
            <a:off x="7578333" y="3186940"/>
            <a:ext cx="1329191" cy="1708160"/>
          </a:xfrm>
          <a:prstGeom prst="rect">
            <a:avLst/>
          </a:prstGeom>
          <a:solidFill>
            <a:srgbClr val="FFE989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4D4D4D"/>
                </a:solidFill>
                <a:sym typeface="Symbol" panose="05050102010706020507" pitchFamily="18" charset="2"/>
              </a:rPr>
              <a:t>Heating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4D4D4D"/>
                </a:solidFill>
                <a:sym typeface="Symbol" panose="05050102010706020507" pitchFamily="18" charset="2"/>
              </a:rPr>
              <a:t>Cooling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4D4D4D"/>
                </a:solidFill>
                <a:sym typeface="Symbol" panose="05050102010706020507" pitchFamily="18" charset="2"/>
              </a:rPr>
              <a:t>Domestic hot water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4D4D4D"/>
                </a:solidFill>
                <a:sym typeface="Symbol" panose="05050102010706020507" pitchFamily="18" charset="2"/>
              </a:rPr>
              <a:t>Ventilation</a:t>
            </a:r>
            <a:endParaRPr lang="hr-HR" sz="1500" dirty="0">
              <a:solidFill>
                <a:srgbClr val="4D4D4D"/>
              </a:solidFill>
              <a:sym typeface="Symbol" panose="05050102010706020507" pitchFamily="18" charset="2"/>
            </a:endParaRP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4D4D4D"/>
                </a:solidFill>
                <a:sym typeface="Symbol" panose="05050102010706020507" pitchFamily="18" charset="2"/>
              </a:rPr>
              <a:t>Auxiliaries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4D4D4D"/>
                </a:solidFill>
                <a:sym typeface="Symbol" panose="05050102010706020507" pitchFamily="18" charset="2"/>
              </a:rPr>
              <a:t>Lighting</a:t>
            </a:r>
          </a:p>
        </p:txBody>
      </p:sp>
      <p:cxnSp>
        <p:nvCxnSpPr>
          <p:cNvPr id="32" name="Connector: Elbow 54">
            <a:extLst>
              <a:ext uri="{FF2B5EF4-FFF2-40B4-BE49-F238E27FC236}">
                <a16:creationId xmlns:a16="http://schemas.microsoft.com/office/drawing/2014/main" id="{FEA01A1C-2C02-4244-B2EC-03B450F1CFAC}"/>
              </a:ext>
            </a:extLst>
          </p:cNvPr>
          <p:cNvCxnSpPr>
            <a:cxnSpLocks/>
            <a:stCxn id="24" idx="0"/>
            <a:endCxn id="26" idx="1"/>
          </p:cNvCxnSpPr>
          <p:nvPr/>
        </p:nvCxnSpPr>
        <p:spPr>
          <a:xfrm rot="16200000" flipH="1">
            <a:off x="2697883" y="771297"/>
            <a:ext cx="1189180" cy="4313464"/>
          </a:xfrm>
          <a:prstGeom prst="bentConnector4">
            <a:avLst>
              <a:gd name="adj1" fmla="val -19223"/>
              <a:gd name="adj2" fmla="val 89019"/>
            </a:avLst>
          </a:prstGeom>
          <a:ln w="1111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F254B4B-CCD7-4155-871F-181CD06E7897}"/>
              </a:ext>
            </a:extLst>
          </p:cNvPr>
          <p:cNvSpPr txBox="1"/>
          <p:nvPr/>
        </p:nvSpPr>
        <p:spPr>
          <a:xfrm>
            <a:off x="5443443" y="3845784"/>
            <a:ext cx="1440000" cy="646331"/>
          </a:xfrm>
          <a:prstGeom prst="rect">
            <a:avLst/>
          </a:prstGeom>
          <a:solidFill>
            <a:srgbClr val="99CCFF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dirty="0">
                <a:latin typeface="Arial Narrow" panose="020B0606020202030204" pitchFamily="34" charset="0"/>
                <a:cs typeface="Arial" panose="020B0604020202020204" pitchFamily="34" charset="0"/>
              </a:rPr>
              <a:t>Secondary Energy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9E67054-979F-403B-A709-19FBC69F5C9F}"/>
              </a:ext>
            </a:extLst>
          </p:cNvPr>
          <p:cNvSpPr/>
          <p:nvPr/>
        </p:nvSpPr>
        <p:spPr>
          <a:xfrm>
            <a:off x="5436362" y="2313420"/>
            <a:ext cx="1477673" cy="2178695"/>
          </a:xfrm>
          <a:prstGeom prst="rect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A08F818-C04A-46D4-BDD4-F56F28823A50}"/>
              </a:ext>
            </a:extLst>
          </p:cNvPr>
          <p:cNvSpPr txBox="1"/>
          <p:nvPr/>
        </p:nvSpPr>
        <p:spPr>
          <a:xfrm>
            <a:off x="6612291" y="5036937"/>
            <a:ext cx="1188193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 Narrow" panose="020B0606020202030204" pitchFamily="34" charset="0"/>
                <a:cs typeface="Arial" panose="020B0604020202020204" pitchFamily="34" charset="0"/>
              </a:rPr>
              <a:t>Energy Losses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073D190-BEF7-41EB-B5D2-503D978F4424}"/>
              </a:ext>
            </a:extLst>
          </p:cNvPr>
          <p:cNvSpPr/>
          <p:nvPr/>
        </p:nvSpPr>
        <p:spPr>
          <a:xfrm>
            <a:off x="6612291" y="5350157"/>
            <a:ext cx="1188193" cy="646331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shade val="50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4D4D4D"/>
                </a:solidFill>
                <a:sym typeface="Symbol" panose="05050102010706020507" pitchFamily="18" charset="2"/>
              </a:rPr>
              <a:t>Conversion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4D4D4D"/>
                </a:solidFill>
                <a:sym typeface="Symbol" panose="05050102010706020507" pitchFamily="18" charset="2"/>
              </a:rPr>
              <a:t>Storage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4D4D4D"/>
                </a:solidFill>
                <a:sym typeface="Symbol" panose="05050102010706020507" pitchFamily="18" charset="2"/>
              </a:rPr>
              <a:t>Distribution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DD6F235-E57B-45F4-8046-51E7797774EB}"/>
              </a:ext>
            </a:extLst>
          </p:cNvPr>
          <p:cNvSpPr txBox="1"/>
          <p:nvPr/>
        </p:nvSpPr>
        <p:spPr>
          <a:xfrm>
            <a:off x="2080871" y="5036937"/>
            <a:ext cx="1188193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 Narrow" panose="020B0606020202030204" pitchFamily="34" charset="0"/>
                <a:cs typeface="Arial" panose="020B0604020202020204" pitchFamily="34" charset="0"/>
              </a:rPr>
              <a:t>Energy Losses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03CDCF2-A7C2-4585-B331-859681B53A03}"/>
              </a:ext>
            </a:extLst>
          </p:cNvPr>
          <p:cNvSpPr/>
          <p:nvPr/>
        </p:nvSpPr>
        <p:spPr>
          <a:xfrm>
            <a:off x="2080871" y="5350157"/>
            <a:ext cx="1188193" cy="646331"/>
          </a:xfrm>
          <a:prstGeom prst="rect">
            <a:avLst/>
          </a:prstGeom>
          <a:solidFill>
            <a:srgbClr val="FFFFCC"/>
          </a:solidFill>
          <a:ln>
            <a:solidFill>
              <a:schemeClr val="accent1">
                <a:shade val="50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4D4D4D"/>
                </a:solidFill>
                <a:sym typeface="Symbol" panose="05050102010706020507" pitchFamily="18" charset="2"/>
              </a:rPr>
              <a:t>Conversion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4D4D4D"/>
                </a:solidFill>
                <a:sym typeface="Symbol" panose="05050102010706020507" pitchFamily="18" charset="2"/>
              </a:rPr>
              <a:t>Storage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4D4D4D"/>
                </a:solidFill>
                <a:sym typeface="Symbol" panose="05050102010706020507" pitchFamily="18" charset="2"/>
              </a:rPr>
              <a:t>Distribution</a:t>
            </a:r>
          </a:p>
        </p:txBody>
      </p:sp>
    </p:spTree>
    <p:extLst>
      <p:ext uri="{BB962C8B-B14F-4D97-AF65-F5344CB8AC3E}">
        <p14:creationId xmlns:p14="http://schemas.microsoft.com/office/powerpoint/2010/main" val="2886794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INDICATOR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B.2.7 – TOTAL PRIMARY </a:t>
            </a:r>
            <a:r>
              <a:rPr lang="en-US" sz="2800" dirty="0" smtClean="0"/>
              <a:t>ENERGY </a:t>
            </a:r>
            <a:r>
              <a:rPr lang="en-US" sz="2800" dirty="0"/>
              <a:t>CONSUMPTION                             </a:t>
            </a:r>
            <a:r>
              <a:rPr lang="en-US" sz="2800" dirty="0" smtClean="0"/>
              <a:t>FOR </a:t>
            </a:r>
            <a:r>
              <a:rPr lang="en-US" sz="2800" dirty="0"/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graphicFrame>
        <p:nvGraphicFramePr>
          <p:cNvPr id="7" name="Tabella 9">
            <a:extLst>
              <a:ext uri="{FF2B5EF4-FFF2-40B4-BE49-F238E27FC236}">
                <a16:creationId xmlns:a16="http://schemas.microsoft.com/office/drawing/2014/main" id="{AF139C50-C0A6-40A8-878C-C5AEA4EA0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49424"/>
              </p:ext>
            </p:extLst>
          </p:nvPr>
        </p:nvGraphicFramePr>
        <p:xfrm>
          <a:off x="457200" y="1970156"/>
          <a:ext cx="8229600" cy="1559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76113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21311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Indicator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Data 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Aggregated annual total primary energy consumption per aggregated indoor useful floor area</a:t>
                      </a:r>
                      <a:endParaRPr lang="it-IT" sz="1800" u="none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>
                          <a:effectLst/>
                        </a:rPr>
                        <a:t>kWh</a:t>
                      </a:r>
                      <a:r>
                        <a:rPr lang="hr-HR" sz="1800" kern="1200" dirty="0">
                          <a:effectLst/>
                        </a:rPr>
                        <a:t>/m</a:t>
                      </a:r>
                      <a:r>
                        <a:rPr lang="hr-HR" sz="1800" kern="1200" baseline="30000" dirty="0">
                          <a:effectLst/>
                        </a:rPr>
                        <a:t>2</a:t>
                      </a:r>
                      <a:r>
                        <a:rPr lang="hr-HR" sz="1800" kern="1200" dirty="0">
                          <a:effectLst/>
                        </a:rPr>
                        <a:t>/year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Calculations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885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7932" y="6585592"/>
            <a:ext cx="2133600" cy="272408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/>
              <a:t>B.2.7 – TOTAL PRIMARY </a:t>
            </a:r>
            <a:r>
              <a:rPr lang="en-US" sz="2800" dirty="0" smtClean="0"/>
              <a:t>ENERGY </a:t>
            </a:r>
            <a:r>
              <a:rPr lang="en-US" sz="2800" dirty="0"/>
              <a:t>CONSUMPTION                           </a:t>
            </a:r>
            <a:r>
              <a:rPr lang="en-US" sz="2800" dirty="0" smtClean="0"/>
              <a:t>FOR </a:t>
            </a:r>
            <a:r>
              <a:rPr lang="en-US" sz="2800" dirty="0"/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31" name="Segnaposto contenuto 2">
            <a:extLst>
              <a:ext uri="{FF2B5EF4-FFF2-40B4-BE49-F238E27FC236}">
                <a16:creationId xmlns:a16="http://schemas.microsoft.com/office/drawing/2014/main" id="{D5895802-6A43-49C0-8782-40B7CDA1B5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8322" y="982912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</a:t>
            </a:r>
          </a:p>
          <a:p>
            <a:pPr marL="0" indent="0">
              <a:buNone/>
            </a:pPr>
            <a:r>
              <a:rPr lang="en-US" sz="2400" dirty="0" smtClean="0"/>
              <a:t>Estimate and minimize primary energy </a:t>
            </a:r>
            <a:r>
              <a:rPr lang="en-US" sz="2400" dirty="0"/>
              <a:t>consumption for </a:t>
            </a:r>
            <a:r>
              <a:rPr lang="en-US" sz="2400" dirty="0" smtClean="0"/>
              <a:t>all buildings in the </a:t>
            </a:r>
            <a:r>
              <a:rPr lang="en-US" sz="2400" dirty="0" err="1" smtClean="0"/>
              <a:t>neighbourhood</a:t>
            </a:r>
            <a:r>
              <a:rPr lang="en-US" sz="2400" dirty="0" smtClean="0"/>
              <a:t>. </a:t>
            </a:r>
            <a:endParaRPr lang="en-US" sz="2400" i="1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596" y="1905573"/>
            <a:ext cx="3600156" cy="2745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75646" y="4353937"/>
            <a:ext cx="3729519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NZEB (EPBD </a:t>
            </a:r>
            <a:r>
              <a:rPr lang="el-GR" b="1" dirty="0" smtClean="0">
                <a:solidFill>
                  <a:srgbClr val="006600"/>
                </a:solidFill>
              </a:rPr>
              <a:t>2010/31/ΕΕ</a:t>
            </a:r>
            <a:r>
              <a:rPr lang="en-US" b="1" dirty="0">
                <a:solidFill>
                  <a:srgbClr val="006600"/>
                </a:solidFill>
              </a:rPr>
              <a:t>, </a:t>
            </a:r>
            <a:r>
              <a:rPr lang="en-US" b="1" dirty="0" smtClean="0">
                <a:solidFill>
                  <a:srgbClr val="006600"/>
                </a:solidFill>
              </a:rPr>
              <a:t>2018/844)</a:t>
            </a:r>
            <a:endParaRPr lang="el-GR" b="1" dirty="0" smtClean="0">
              <a:solidFill>
                <a:srgbClr val="0066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006600"/>
                </a:solidFill>
              </a:rPr>
              <a:t>Nearly Zero Energy Buildings</a:t>
            </a: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en-US" sz="1600" b="1" i="1" kern="0" dirty="0" smtClean="0">
                <a:solidFill>
                  <a:srgbClr val="006600"/>
                </a:solidFill>
              </a:rPr>
              <a:t>All new buildings from </a:t>
            </a:r>
            <a:r>
              <a:rPr lang="el-GR" sz="1600" b="1" i="1" kern="0" dirty="0">
                <a:solidFill>
                  <a:srgbClr val="006600"/>
                </a:solidFill>
              </a:rPr>
              <a:t>2021</a:t>
            </a:r>
            <a:endParaRPr lang="en-US" sz="1600" b="1" i="1" kern="0" dirty="0">
              <a:solidFill>
                <a:srgbClr val="006600"/>
              </a:solidFill>
            </a:endParaRP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en-US" sz="1600" b="1" i="1" kern="0" dirty="0" smtClean="0">
                <a:solidFill>
                  <a:srgbClr val="006600"/>
                </a:solidFill>
              </a:rPr>
              <a:t>Public new buildings from </a:t>
            </a:r>
            <a:r>
              <a:rPr lang="el-GR" sz="1600" b="1" i="1" kern="0" dirty="0" smtClean="0">
                <a:solidFill>
                  <a:srgbClr val="006600"/>
                </a:solidFill>
              </a:rPr>
              <a:t>2019</a:t>
            </a:r>
            <a:endParaRPr lang="en-US" sz="1600" b="1" dirty="0" smtClean="0">
              <a:solidFill>
                <a:srgbClr val="006600"/>
              </a:solidFill>
            </a:endParaRPr>
          </a:p>
          <a:p>
            <a:endParaRPr lang="en-GB" sz="1600" b="1" dirty="0">
              <a:solidFill>
                <a:srgbClr val="006600"/>
              </a:solidFill>
            </a:endParaRPr>
          </a:p>
        </p:txBody>
      </p:sp>
      <p:pic>
        <p:nvPicPr>
          <p:cNvPr id="9" name="Picture 3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83" y="4062764"/>
            <a:ext cx="457200" cy="30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636016" y="4353937"/>
            <a:ext cx="340461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6600"/>
                </a:solidFill>
              </a:rPr>
              <a:t>Clean Energy for All </a:t>
            </a:r>
            <a:r>
              <a:rPr lang="en-US" b="1" dirty="0" smtClean="0">
                <a:solidFill>
                  <a:srgbClr val="006600"/>
                </a:solidFill>
              </a:rPr>
              <a:t>Europeans</a:t>
            </a:r>
          </a:p>
          <a:p>
            <a:r>
              <a:rPr lang="en-US" sz="1600" b="1" dirty="0" smtClean="0">
                <a:solidFill>
                  <a:srgbClr val="006600"/>
                </a:solidFill>
              </a:rPr>
              <a:t>New </a:t>
            </a:r>
            <a:r>
              <a:rPr lang="en-US" sz="1600" b="1" dirty="0">
                <a:solidFill>
                  <a:srgbClr val="006600"/>
                </a:solidFill>
              </a:rPr>
              <a:t>package of measures </a:t>
            </a:r>
            <a:r>
              <a:rPr lang="en-US" sz="1600" b="1" dirty="0" smtClean="0">
                <a:solidFill>
                  <a:srgbClr val="006600"/>
                </a:solidFill>
              </a:rPr>
              <a:t>for providing </a:t>
            </a:r>
            <a:r>
              <a:rPr lang="en-US" sz="1600" b="1" dirty="0">
                <a:solidFill>
                  <a:srgbClr val="006600"/>
                </a:solidFill>
              </a:rPr>
              <a:t>the stable legislative framework needed to facilitate the clean energy transition </a:t>
            </a:r>
            <a:r>
              <a:rPr lang="en-US" sz="1600" b="1" dirty="0" smtClean="0">
                <a:solidFill>
                  <a:srgbClr val="006600"/>
                </a:solidFill>
              </a:rPr>
              <a:t>towards </a:t>
            </a:r>
            <a:r>
              <a:rPr lang="en-US" sz="1600" b="1" dirty="0">
                <a:solidFill>
                  <a:srgbClr val="006600"/>
                </a:solidFill>
              </a:rPr>
              <a:t>the creation of the Energy </a:t>
            </a:r>
            <a:r>
              <a:rPr lang="en-US" sz="1600" b="1" dirty="0" smtClean="0">
                <a:solidFill>
                  <a:srgbClr val="006600"/>
                </a:solidFill>
              </a:rPr>
              <a:t>Union</a:t>
            </a:r>
          </a:p>
        </p:txBody>
      </p:sp>
      <p:pic>
        <p:nvPicPr>
          <p:cNvPr id="11" name="Picture 3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3552" y="4062764"/>
            <a:ext cx="457200" cy="30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035082" y="5846653"/>
            <a:ext cx="41921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800" b="1" dirty="0">
                <a:solidFill>
                  <a:srgbClr val="006600"/>
                </a:solidFill>
                <a:latin typeface="Arial Narrow" panose="020B0606020202030204" pitchFamily="34" charset="0"/>
              </a:rPr>
              <a:t>https://ec.europa.eu/energy/en/topics/energy-strategy-and-energy-union/clean-energy-all-europeans </a:t>
            </a:r>
          </a:p>
        </p:txBody>
      </p:sp>
    </p:spTree>
    <p:extLst>
      <p:ext uri="{BB962C8B-B14F-4D97-AF65-F5344CB8AC3E}">
        <p14:creationId xmlns:p14="http://schemas.microsoft.com/office/powerpoint/2010/main" val="3523540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620" y="1769443"/>
            <a:ext cx="1931995" cy="1560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1048512"/>
            <a:ext cx="6472442" cy="24852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</a:p>
          <a:p>
            <a:pPr marL="0" indent="0">
              <a:buNone/>
            </a:pPr>
            <a:endParaRPr lang="en-US" sz="1500" b="1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400" dirty="0"/>
              <a:t>The </a:t>
            </a:r>
            <a:r>
              <a:rPr lang="en-US" sz="2400" dirty="0" smtClean="0"/>
              <a:t>calculation </a:t>
            </a:r>
            <a:r>
              <a:rPr lang="en-US" sz="2400" dirty="0"/>
              <a:t>method </a:t>
            </a:r>
            <a:r>
              <a:rPr lang="en-US" sz="2400" dirty="0" smtClean="0"/>
              <a:t>is </a:t>
            </a:r>
            <a:r>
              <a:rPr lang="en-US" sz="2400" dirty="0"/>
              <a:t>provided by the CEN standards </a:t>
            </a:r>
            <a:r>
              <a:rPr lang="en-US" sz="2400" dirty="0" smtClean="0"/>
              <a:t>series that </a:t>
            </a:r>
            <a:r>
              <a:rPr lang="en-US" sz="2400" dirty="0"/>
              <a:t>support </a:t>
            </a:r>
            <a:r>
              <a:rPr lang="en-US" sz="2400" dirty="0" smtClean="0"/>
              <a:t>implementation </a:t>
            </a:r>
            <a:r>
              <a:rPr lang="en-US" sz="2400" dirty="0"/>
              <a:t>of </a:t>
            </a:r>
            <a:r>
              <a:rPr lang="en-US" sz="2400" b="1" dirty="0" smtClean="0"/>
              <a:t>EPBD</a:t>
            </a:r>
            <a:r>
              <a:rPr lang="en-US" sz="2400" dirty="0" smtClean="0"/>
              <a:t> </a:t>
            </a:r>
            <a:r>
              <a:rPr lang="en-US" sz="2400" dirty="0"/>
              <a:t>across </a:t>
            </a:r>
            <a:r>
              <a:rPr lang="en-US" sz="2400" dirty="0" smtClean="0"/>
              <a:t>the EU</a:t>
            </a:r>
            <a:endParaRPr lang="en-US" sz="2400" dirty="0"/>
          </a:p>
          <a:p>
            <a:pPr marL="0" lvl="0" indent="0">
              <a:spcBef>
                <a:spcPts val="1200"/>
              </a:spcBef>
              <a:buNone/>
            </a:pPr>
            <a:r>
              <a:rPr lang="en-US" sz="2400" dirty="0"/>
              <a:t>The CEN standards series that currently forms the basis for most of national calculation </a:t>
            </a:r>
            <a:r>
              <a:rPr lang="en-US" sz="2400" dirty="0" smtClean="0"/>
              <a:t>methods includes </a:t>
            </a:r>
            <a:r>
              <a:rPr lang="en-US" sz="2400" b="1" dirty="0"/>
              <a:t>EN </a:t>
            </a:r>
            <a:r>
              <a:rPr lang="en-US" sz="2400" b="1" dirty="0" smtClean="0"/>
              <a:t>15603</a:t>
            </a:r>
            <a:r>
              <a:rPr lang="en-US" sz="2400" dirty="0" smtClean="0"/>
              <a:t> that </a:t>
            </a:r>
            <a:r>
              <a:rPr lang="en-US" sz="2400" dirty="0"/>
              <a:t>collates the results from </a:t>
            </a:r>
            <a:r>
              <a:rPr lang="en-US" sz="2400" b="1" dirty="0" smtClean="0"/>
              <a:t>EN </a:t>
            </a:r>
            <a:r>
              <a:rPr lang="en-US" sz="2400" b="1" dirty="0"/>
              <a:t>ISO </a:t>
            </a:r>
            <a:r>
              <a:rPr lang="en-US" sz="2400" b="1" dirty="0" smtClean="0"/>
              <a:t>13790</a:t>
            </a:r>
            <a:endParaRPr lang="en-US" sz="2400" strike="sngStrike" dirty="0" smtClean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B.2.7 – TOTAL PRIMARY ENERGY </a:t>
            </a:r>
            <a:r>
              <a:rPr lang="en-US" sz="2800" dirty="0"/>
              <a:t>CONSUMPTION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                         FOR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084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266"/>
            <a:ext cx="9144000" cy="70961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B.2.7 – TOTAL PRIMARY ENERGY </a:t>
            </a:r>
            <a:r>
              <a:rPr lang="en-US" sz="2800" dirty="0"/>
              <a:t>CONSUMPTION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                              FOR </a:t>
            </a:r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BUILDING OPERATIONS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18576" cy="60883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BOUNDARY 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&amp; SCOPE</a:t>
            </a:r>
            <a:endParaRPr lang="en-US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32610" y="1519246"/>
            <a:ext cx="8174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assessment boundary </a:t>
            </a:r>
            <a:r>
              <a:rPr lang="en-US" sz="2400" dirty="0" smtClean="0"/>
              <a:t>includes all buildings in the neighborhood.</a:t>
            </a:r>
            <a:endParaRPr lang="el-GR" sz="2400" dirty="0"/>
          </a:p>
        </p:txBody>
      </p: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32610" y="2418827"/>
            <a:ext cx="8678781" cy="2512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en-US" dirty="0"/>
              <a:t>In the calculation of the </a:t>
            </a:r>
            <a:r>
              <a:rPr lang="en-US" dirty="0" smtClean="0"/>
              <a:t>primary energy </a:t>
            </a:r>
            <a:r>
              <a:rPr lang="en-US" dirty="0"/>
              <a:t>consumption, the following </a:t>
            </a:r>
            <a:r>
              <a:rPr lang="en-US" dirty="0" smtClean="0"/>
              <a:t>energy </a:t>
            </a:r>
            <a:r>
              <a:rPr lang="en-US" dirty="0"/>
              <a:t>uses </a:t>
            </a:r>
            <a:r>
              <a:rPr lang="en-US" dirty="0" smtClean="0"/>
              <a:t>should be </a:t>
            </a:r>
            <a:r>
              <a:rPr lang="en-US" dirty="0"/>
              <a:t>considered: </a:t>
            </a:r>
            <a:endParaRPr lang="en-US" dirty="0" smtClean="0"/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heating</a:t>
            </a:r>
            <a:r>
              <a:rPr lang="en-US" dirty="0"/>
              <a:t>, </a:t>
            </a:r>
            <a:endParaRPr lang="en-US" dirty="0" smtClean="0"/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cooling</a:t>
            </a:r>
            <a:r>
              <a:rPr lang="en-US" dirty="0"/>
              <a:t>, </a:t>
            </a:r>
            <a:endParaRPr lang="en-US" dirty="0" smtClean="0"/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mechanical ventilation,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domestic </a:t>
            </a:r>
            <a:r>
              <a:rPr lang="en-US" dirty="0"/>
              <a:t>hot </a:t>
            </a:r>
            <a:r>
              <a:rPr lang="en-US" dirty="0" smtClean="0"/>
              <a:t>water,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lighting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auxiliaries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183298" y="5002589"/>
            <a:ext cx="27280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Energy </a:t>
            </a:r>
            <a:r>
              <a:rPr lang="en-US" dirty="0"/>
              <a:t>use is referred to as </a:t>
            </a:r>
            <a:r>
              <a:rPr lang="en-US" b="1" dirty="0"/>
              <a:t>operational energy consumption</a:t>
            </a:r>
            <a:endParaRPr lang="el-GR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367" y="4819727"/>
            <a:ext cx="575931" cy="58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627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4D28573-E6D8-42B1-BEB7-A5747B201191}"/>
</file>

<file path=customXml/itemProps2.xml><?xml version="1.0" encoding="utf-8"?>
<ds:datastoreItem xmlns:ds="http://schemas.openxmlformats.org/officeDocument/2006/customXml" ds:itemID="{6211994A-FD11-4576-ACB8-FA3B52EB560A}"/>
</file>

<file path=customXml/itemProps3.xml><?xml version="1.0" encoding="utf-8"?>
<ds:datastoreItem xmlns:ds="http://schemas.openxmlformats.org/officeDocument/2006/customXml" ds:itemID="{2974D14D-26AE-480B-AB12-186459A2F416}"/>
</file>

<file path=docProps/app.xml><?xml version="1.0" encoding="utf-8"?>
<Properties xmlns="http://schemas.openxmlformats.org/officeDocument/2006/extended-properties" xmlns:vt="http://schemas.openxmlformats.org/officeDocument/2006/docPropsVTypes">
  <TotalTime>25889</TotalTime>
  <Words>1618</Words>
  <Application>Microsoft Office PowerPoint</Application>
  <PresentationFormat>On-screen Show (4:3)</PresentationFormat>
  <Paragraphs>314</Paragraphs>
  <Slides>26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Arial</vt:lpstr>
      <vt:lpstr>Arial Narrow</vt:lpstr>
      <vt:lpstr>Calibri</vt:lpstr>
      <vt:lpstr>Cambria Math</vt:lpstr>
      <vt:lpstr>Courier New</vt:lpstr>
      <vt:lpstr>Symbol</vt:lpstr>
      <vt:lpstr>Times New Roman</vt:lpstr>
      <vt:lpstr>Wingdings</vt:lpstr>
      <vt:lpstr>Larissa</vt:lpstr>
      <vt:lpstr>PowerPoint Presentation</vt:lpstr>
      <vt:lpstr>B.2.7 – TOTAL PRIMARY ENERGY CONSUMPTION                                  FOR BUILDING OPERATIONS</vt:lpstr>
      <vt:lpstr>B.2.7 – TOTAL PRIMARY ENERGY CONSUMPTION                           FOR BUILDING OPERATIONS</vt:lpstr>
      <vt:lpstr>B.2.7 – TOTAL PRIMARY ENERGY CONSUMPTION                                  FOR BUILDING OPERATIONS</vt:lpstr>
      <vt:lpstr>B.2.7 – TOTAL PRIMARY ENERGY CONSUMPTION                           FOR BUILDING OPERATIONS</vt:lpstr>
      <vt:lpstr>B.2.7 – TOTAL PRIMARY ENERGY CONSUMPTION                             FOR BUILDING OPERATIONS</vt:lpstr>
      <vt:lpstr>B.2.7 – TOTAL PRIMARY ENERGY CONSUMPTION                           FOR BUILDING OPERATIONS</vt:lpstr>
      <vt:lpstr>B.2.7 – TOTAL PRIMARY ENERGY CONSUMPTION                           FOR BUILDING OPERATIONS</vt:lpstr>
      <vt:lpstr>B.2.7 – TOTAL PRIMARY ENERGY CONSUMPTION                                FOR BUILDING OPERATIONS</vt:lpstr>
      <vt:lpstr>B.2.7 – TOTAL PRIMARY ENERGY CONSUMPTION                                    FOR BUILDING OPERATIONS</vt:lpstr>
      <vt:lpstr>B.2.7 – TOTAL PRIMARY ENERGY CONSUMPTION                                     FOR BUILDING OPERATIONS</vt:lpstr>
      <vt:lpstr>B.2.7 – TOTAL PRIMARY ENERGY CONSUMPTION                                   FOR BUILDING OPERATIONS</vt:lpstr>
      <vt:lpstr>B.2.7 – TOTAL PRIMARY ENERGY CONSUMPTION                                 FOR BUILDING OPERATIONS</vt:lpstr>
      <vt:lpstr>B.2.7 – TOTAL PRIMARY ENERGY CONSUMPTION                                 FOR BUILDING OPERATIONS</vt:lpstr>
      <vt:lpstr>B.2.7 – TOTAL PRIMARY ENERGY CONSUMPTION                                   FOR BUILDING OPERATIONS</vt:lpstr>
      <vt:lpstr>B.2.7 – TOTAL PRIMARY ENERGY CONSUMPTION                                   FOR BUILDING OPERATIONS</vt:lpstr>
      <vt:lpstr>B.2.7 – TOTAL PRIMARY ENERGY CONSUMPTION                           FOR BUILDING OPERATIONS</vt:lpstr>
      <vt:lpstr>B.2.7 – TOTAL PRIMARY ENERGY CONSUMPTION                             FOR BUILDING OPERATIONS</vt:lpstr>
      <vt:lpstr>B.2.7 – TOTAL PRIMARY ENERGY CONSUMPTION                            FOR BUILDING OPERATIONS</vt:lpstr>
      <vt:lpstr>B.2.7 – TOTAL PRIMARY ENERGY CONSUMPTION                                 FOR BUILDING OPERATIONS</vt:lpstr>
      <vt:lpstr>B.2.7 – TOTAL PRIMARY ENERGY CONSUMPTION                           FOR BUILDING OPERATIONS</vt:lpstr>
      <vt:lpstr>B.2.7 – TOTAL PRIMARY ENERGY CONSUMPTION                                    FOR BUILDING OPERATIONS</vt:lpstr>
      <vt:lpstr>B.2.7 – TOTAL PRIMARY ENERGY CONSUMPTION                                   FOR BUILDING OPERATIONS</vt:lpstr>
      <vt:lpstr>B.2.7 – TOTAL PRIMARY ENERGY CONSUMPTION                                   FOR BUILDING OPERATIONS</vt:lpstr>
      <vt:lpstr>B.2.7 – TOTAL PRIMARY ENERGY CONSUMPTION                                  FOR BUILDING OPERATIONS</vt:lpstr>
      <vt:lpstr>B.2.7 – TOTAL PRIMARY ENERGY CONSUMPTION                               FOR BUILDING OPERATIONS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393</cp:revision>
  <dcterms:created xsi:type="dcterms:W3CDTF">2017-01-09T10:20:00Z</dcterms:created>
  <dcterms:modified xsi:type="dcterms:W3CDTF">2023-03-27T06:09:08Z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