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8" r:id="rId3"/>
    <p:sldId id="342" r:id="rId4"/>
    <p:sldId id="344" r:id="rId5"/>
    <p:sldId id="301" r:id="rId6"/>
    <p:sldId id="299" r:id="rId7"/>
    <p:sldId id="300" r:id="rId8"/>
    <p:sldId id="331" r:id="rId9"/>
    <p:sldId id="305" r:id="rId10"/>
    <p:sldId id="355" r:id="rId11"/>
    <p:sldId id="356" r:id="rId12"/>
    <p:sldId id="347" r:id="rId13"/>
    <p:sldId id="358" r:id="rId14"/>
    <p:sldId id="307" r:id="rId15"/>
    <p:sldId id="359" r:id="rId16"/>
    <p:sldId id="360" r:id="rId17"/>
    <p:sldId id="362" r:id="rId18"/>
    <p:sldId id="319" r:id="rId19"/>
    <p:sldId id="320" r:id="rId20"/>
    <p:sldId id="321" r:id="rId21"/>
    <p:sldId id="353" r:id="rId22"/>
    <p:sldId id="329" r:id="rId23"/>
    <p:sldId id="354" r:id="rId24"/>
    <p:sldId id="33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187" autoAdjust="0"/>
  </p:normalViewPr>
  <p:slideViewPr>
    <p:cSldViewPr snapToGrid="0" showGuides="1">
      <p:cViewPr varScale="1">
        <p:scale>
          <a:sx n="60" d="100"/>
          <a:sy n="60" d="100"/>
        </p:scale>
        <p:origin x="1564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49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30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Γ</a:t>
            </a:r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.1.1</a:t>
            </a:r>
            <a:r>
              <a:rPr lang="el-GR" sz="12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  <a:r>
              <a:rPr lang="el-GR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- ΗΛΕΚΤΡΙΚΗ ΕΝΕΡΓΕΙΑ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75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Γ</a:t>
            </a:r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.1.1</a:t>
            </a:r>
            <a:r>
              <a:rPr lang="el-GR" sz="12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  <a:r>
              <a:rPr lang="el-GR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- ΗΛΕΚΤΡΙΚΗ ΕΝΕΡΓΕΙΑ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11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Γ</a:t>
            </a:r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.1.1</a:t>
            </a:r>
            <a:r>
              <a:rPr lang="el-GR" sz="12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  <a:r>
              <a:rPr lang="el-GR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- ΗΛΕΚΤΡΙΚΗ ΕΝΕΡΓΕΙΑ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7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B.2.4</a:t>
            </a:r>
            <a:r>
              <a:rPr lang="en-US" sz="1400" dirty="0" smtClean="0"/>
              <a:t> </a:t>
            </a:r>
            <a:r>
              <a:rPr lang="en-US" sz="2200" dirty="0" smtClean="0"/>
              <a:t>- </a:t>
            </a:r>
            <a:r>
              <a:rPr lang="en-US" dirty="0" smtClean="0"/>
              <a:t>TOTAL FINAL ELECTRIC</a:t>
            </a:r>
            <a:r>
              <a:rPr lang="el-GR" dirty="0" smtClean="0"/>
              <a:t>AL</a:t>
            </a:r>
            <a:r>
              <a:rPr lang="en-US" dirty="0" smtClean="0"/>
              <a:t>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B.2.4</a:t>
            </a:r>
            <a:r>
              <a:rPr lang="en-US" sz="1400" dirty="0" smtClean="0"/>
              <a:t> </a:t>
            </a:r>
            <a:r>
              <a:rPr lang="en-US" sz="2200" dirty="0" smtClean="0"/>
              <a:t>- </a:t>
            </a:r>
            <a:r>
              <a:rPr lang="en-US" dirty="0" smtClean="0"/>
              <a:t>TOTAL FINAL ELECTRIC</a:t>
            </a:r>
            <a:r>
              <a:rPr lang="el-GR" dirty="0" smtClean="0"/>
              <a:t>AL</a:t>
            </a:r>
            <a:r>
              <a:rPr lang="en-US" dirty="0" smtClean="0"/>
              <a:t>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B.2.4</a:t>
            </a:r>
            <a:r>
              <a:rPr lang="en-US" sz="1400" dirty="0" smtClean="0"/>
              <a:t> </a:t>
            </a:r>
            <a:r>
              <a:rPr lang="en-US" sz="2200" dirty="0" smtClean="0"/>
              <a:t>- </a:t>
            </a:r>
            <a:r>
              <a:rPr lang="en-US" dirty="0" smtClean="0"/>
              <a:t>TOTAL FINAL ELECTRIC</a:t>
            </a:r>
            <a:r>
              <a:rPr lang="el-GR" dirty="0" smtClean="0"/>
              <a:t>AL </a:t>
            </a:r>
            <a:r>
              <a:rPr lang="en-US" dirty="0" smtClean="0"/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B.2.4</a:t>
            </a:r>
            <a:r>
              <a:rPr lang="en-US" sz="1400" dirty="0" smtClean="0"/>
              <a:t> </a:t>
            </a:r>
            <a:r>
              <a:rPr lang="en-US" sz="2200" dirty="0" smtClean="0"/>
              <a:t>- </a:t>
            </a:r>
            <a:r>
              <a:rPr lang="en-US" dirty="0" smtClean="0"/>
              <a:t>TOTAL FINAL ELECTRIC</a:t>
            </a:r>
            <a:r>
              <a:rPr lang="el-GR" dirty="0" smtClean="0"/>
              <a:t>AL </a:t>
            </a:r>
            <a:r>
              <a:rPr lang="en-US" dirty="0" smtClean="0"/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B.2.4</a:t>
            </a:r>
            <a:r>
              <a:rPr lang="en-US" sz="1400" dirty="0" smtClean="0"/>
              <a:t> </a:t>
            </a:r>
            <a:r>
              <a:rPr lang="en-US" sz="2200" dirty="0" smtClean="0"/>
              <a:t>- </a:t>
            </a:r>
            <a:r>
              <a:rPr lang="en-US" dirty="0" smtClean="0"/>
              <a:t>TOTAL FINAL ELECTRIC ENERGY CONSUMPTION FOR BUILDING OPERATIONS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7" r:id="rId5"/>
    <p:sldLayoutId id="2147483688" r:id="rId6"/>
    <p:sldLayoutId id="2147483692" r:id="rId7"/>
    <p:sldLayoutId id="2147483694" r:id="rId8"/>
    <p:sldLayoutId id="2147483706" r:id="rId9"/>
    <p:sldLayoutId id="2147483707" r:id="rId10"/>
    <p:sldLayoutId id="2147483708" r:id="rId11"/>
    <p:sldLayoutId id="2147483716" r:id="rId12"/>
    <p:sldLayoutId id="2147483717" r:id="rId13"/>
    <p:sldLayoutId id="2147483730" r:id="rId14"/>
    <p:sldLayoutId id="2147483731" r:id="rId15"/>
    <p:sldLayoutId id="2147483732" r:id="rId16"/>
    <p:sldLayoutId id="2147483733" r:id="rId17"/>
    <p:sldLayoutId id="2147483735" r:id="rId18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32.jpeg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12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SNTool </a:t>
            </a:r>
            <a:r>
              <a:rPr lang="it-IT" sz="3200" dirty="0"/>
              <a:t>– </a:t>
            </a:r>
            <a:r>
              <a:rPr lang="it-IT" sz="3200" dirty="0" smtClean="0"/>
              <a:t>Neighbourhood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3"/>
            <a:ext cx="6472442" cy="505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METHOD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553593"/>
            <a:ext cx="8752439" cy="2474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 smtClean="0"/>
              <a:t>Actual </a:t>
            </a:r>
            <a:r>
              <a:rPr lang="en-US" sz="2200" b="1" dirty="0"/>
              <a:t>annual electricity </a:t>
            </a:r>
            <a:r>
              <a:rPr lang="en-US" sz="2200" b="1" dirty="0" smtClean="0"/>
              <a:t>use </a:t>
            </a:r>
            <a:r>
              <a:rPr lang="en-US" sz="2200" dirty="0" smtClean="0"/>
              <a:t>of a building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can be </a:t>
            </a:r>
            <a:r>
              <a:rPr lang="en-US" sz="2400" b="1" dirty="0"/>
              <a:t>monitored</a:t>
            </a:r>
            <a:r>
              <a:rPr lang="en-US" sz="2400" dirty="0"/>
              <a:t>. Actual energy use data from at least 12 consecutive months is </a:t>
            </a:r>
            <a:r>
              <a:rPr lang="en-US" sz="2400" dirty="0" smtClean="0"/>
              <a:t>necessary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US" sz="2400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400" dirty="0" smtClean="0"/>
              <a:t>can </a:t>
            </a:r>
            <a:r>
              <a:rPr lang="en-US" sz="2400" dirty="0"/>
              <a:t>be available from electricity </a:t>
            </a:r>
            <a:r>
              <a:rPr lang="en-US" sz="2400" b="1" dirty="0"/>
              <a:t>bills</a:t>
            </a:r>
            <a:r>
              <a:rPr lang="en-US" sz="2400" dirty="0"/>
              <a:t> or </a:t>
            </a:r>
            <a:r>
              <a:rPr lang="en-US" sz="2400" b="1" dirty="0"/>
              <a:t>utilities</a:t>
            </a:r>
            <a:r>
              <a:rPr lang="en-US" sz="2400" dirty="0"/>
              <a:t>. Average over longer periods (e.g. 3year records)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16353" y="4732439"/>
            <a:ext cx="82449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Utility bills include the total electricity </a:t>
            </a:r>
            <a:r>
              <a:rPr lang="en-US" dirty="0" smtClean="0"/>
              <a:t>use for </a:t>
            </a:r>
            <a:r>
              <a:rPr lang="en-US" dirty="0"/>
              <a:t>the building’s </a:t>
            </a:r>
            <a:r>
              <a:rPr lang="en-US" dirty="0" smtClean="0"/>
              <a:t>end uses. The main </a:t>
            </a:r>
            <a:r>
              <a:rPr lang="en-US" dirty="0"/>
              <a:t>challenge is that the </a:t>
            </a:r>
            <a:r>
              <a:rPr lang="en-US" b="1" dirty="0"/>
              <a:t>breakdown</a:t>
            </a:r>
            <a:r>
              <a:rPr lang="en-US" dirty="0"/>
              <a:t> for the different end-uses (e.g. plug </a:t>
            </a:r>
            <a:r>
              <a:rPr lang="en-US" dirty="0" smtClean="0"/>
              <a:t>loads</a:t>
            </a:r>
            <a:r>
              <a:rPr lang="en-US" dirty="0"/>
              <a:t>, </a:t>
            </a:r>
            <a:r>
              <a:rPr lang="en-US" dirty="0" smtClean="0"/>
              <a:t>cooking, </a:t>
            </a:r>
            <a:r>
              <a:rPr lang="en-US" dirty="0" err="1" smtClean="0"/>
              <a:t>etc</a:t>
            </a:r>
            <a:r>
              <a:rPr lang="en-US" dirty="0" smtClean="0"/>
              <a:t>, which are not </a:t>
            </a:r>
            <a:r>
              <a:rPr lang="en-US" dirty="0"/>
              <a:t>in scope here</a:t>
            </a:r>
            <a:r>
              <a:rPr lang="en-US" dirty="0" smtClean="0"/>
              <a:t>) </a:t>
            </a:r>
            <a:r>
              <a:rPr lang="en-US" dirty="0"/>
              <a:t>is not </a:t>
            </a:r>
            <a:r>
              <a:rPr lang="en-US" dirty="0" smtClean="0"/>
              <a:t>evident. 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09" y="468679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16353" y="2842934"/>
            <a:ext cx="77112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US" dirty="0"/>
              <a:t>Building energy management system (BEMS) or Building management system (BMS), if available, provide valuable data with a breakdown of the actual electricity use of the different technical installations. 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3" y="290647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804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3"/>
            <a:ext cx="6472442" cy="505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METHOD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74468" y="3017166"/>
            <a:ext cx="3608997" cy="2298006"/>
            <a:chOff x="672552" y="3666758"/>
            <a:chExt cx="3608997" cy="2298006"/>
          </a:xfrm>
        </p:grpSpPr>
        <p:sp>
          <p:nvSpPr>
            <p:cNvPr id="16" name="TextBox 15"/>
            <p:cNvSpPr txBox="1"/>
            <p:nvPr/>
          </p:nvSpPr>
          <p:spPr>
            <a:xfrm>
              <a:off x="1720745" y="3666758"/>
              <a:ext cx="1240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Residential</a:t>
              </a:r>
              <a:endParaRPr lang="en-US" b="1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72552" y="4036090"/>
              <a:ext cx="3608997" cy="1928674"/>
              <a:chOff x="672552" y="4036090"/>
              <a:chExt cx="3608997" cy="1928674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552" y="4036090"/>
                <a:ext cx="3608997" cy="19286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39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8450" y="4745306"/>
                <a:ext cx="457200" cy="3048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0" name="Rectangle 19"/>
          <p:cNvSpPr/>
          <p:nvPr/>
        </p:nvSpPr>
        <p:spPr>
          <a:xfrm>
            <a:off x="740230" y="1620688"/>
            <a:ext cx="84037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 smtClean="0"/>
              <a:t>Desegregate electricity </a:t>
            </a:r>
            <a:r>
              <a:rPr lang="en-US" sz="2000" b="1" dirty="0"/>
              <a:t>use </a:t>
            </a:r>
            <a:r>
              <a:rPr lang="en-US" sz="2000" dirty="0" smtClean="0"/>
              <a:t>for different </a:t>
            </a:r>
            <a:r>
              <a:rPr lang="en-US" sz="2000" dirty="0"/>
              <a:t>end-uses </a:t>
            </a:r>
            <a:r>
              <a:rPr lang="en-US" sz="2000" dirty="0" smtClean="0"/>
              <a:t>with calibrated building simulations or use </a:t>
            </a:r>
            <a:r>
              <a:rPr lang="en-US" sz="2000" b="1" dirty="0" smtClean="0"/>
              <a:t>survey</a:t>
            </a:r>
            <a:r>
              <a:rPr lang="en-US" sz="2000" dirty="0" smtClean="0"/>
              <a:t> results from an energy audit.</a:t>
            </a:r>
            <a:endParaRPr lang="en-US" sz="2000" dirty="0"/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33" y="1683609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4523308" y="3017166"/>
            <a:ext cx="4283515" cy="2513450"/>
            <a:chOff x="4721392" y="3666758"/>
            <a:chExt cx="4283515" cy="2513450"/>
          </a:xfrm>
        </p:grpSpPr>
        <p:grpSp>
          <p:nvGrpSpPr>
            <p:cNvPr id="23" name="Group 22"/>
            <p:cNvGrpSpPr/>
            <p:nvPr/>
          </p:nvGrpSpPr>
          <p:grpSpPr>
            <a:xfrm>
              <a:off x="4721392" y="3981573"/>
              <a:ext cx="4283515" cy="2198635"/>
              <a:chOff x="4721392" y="3912298"/>
              <a:chExt cx="4283515" cy="2198635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4721392" y="3912298"/>
                <a:ext cx="4283515" cy="2197326"/>
                <a:chOff x="4721392" y="3912298"/>
                <a:chExt cx="4283515" cy="2197326"/>
              </a:xfrm>
            </p:grpSpPr>
            <p:pic>
              <p:nvPicPr>
                <p:cNvPr id="27" name="Picture 3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1392" y="3912298"/>
                  <a:ext cx="2374724" cy="21973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39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80154" y="4931152"/>
                  <a:ext cx="457200" cy="304800"/>
                </a:xfrm>
                <a:prstGeom prst="roundRect">
                  <a:avLst>
                    <a:gd name="adj" fmla="val 16667"/>
                  </a:avLst>
                </a:prstGeom>
                <a:ln>
                  <a:noFill/>
                </a:ln>
                <a:effectLst>
                  <a:outerShdw blurRad="76200" dist="38100" dir="78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4200000"/>
                  </a:lightRig>
                </a:scene3d>
                <a:sp3d prstMaterial="plastic">
                  <a:bevelT w="381000" h="114300" prst="relaxedInset"/>
                  <a:contourClr>
                    <a:srgbClr val="969696"/>
                  </a:contourClr>
                </a:sp3d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29" name="Group 28"/>
                <p:cNvGrpSpPr/>
                <p:nvPr/>
              </p:nvGrpSpPr>
              <p:grpSpPr>
                <a:xfrm>
                  <a:off x="7212752" y="4016966"/>
                  <a:ext cx="1792155" cy="1958248"/>
                  <a:chOff x="7212752" y="4016966"/>
                  <a:chExt cx="1792155" cy="1958248"/>
                </a:xfrm>
              </p:grpSpPr>
              <p:pic>
                <p:nvPicPr>
                  <p:cNvPr id="30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212752" y="4016966"/>
                    <a:ext cx="1792155" cy="10665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1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237377" y="5087766"/>
                    <a:ext cx="1600200" cy="8874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sp>
            <p:nvSpPr>
              <p:cNvPr id="26" name="TextBox 25"/>
              <p:cNvSpPr txBox="1"/>
              <p:nvPr/>
            </p:nvSpPr>
            <p:spPr>
              <a:xfrm>
                <a:off x="6259359" y="5895489"/>
                <a:ext cx="8931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Source: Eurostat </a:t>
                </a:r>
                <a:endParaRPr lang="en-US" sz="800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995709" y="3666758"/>
              <a:ext cx="1321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Commercial</a:t>
              </a:r>
              <a:endParaRPr lang="en-US" b="1" dirty="0"/>
            </a:p>
          </p:txBody>
        </p:sp>
      </p:grp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328" y="3061143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793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21950" y="1327474"/>
            <a:ext cx="8777025" cy="10742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/>
              <a:t> </a:t>
            </a:r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collect data for the </a:t>
            </a:r>
            <a:r>
              <a:rPr lang="en-US" sz="2000" b="1" dirty="0" smtClean="0"/>
              <a:t>electricity consumption</a:t>
            </a:r>
            <a:r>
              <a:rPr lang="en-US" sz="2000" dirty="0" smtClean="0"/>
              <a:t>, </a:t>
            </a:r>
            <a:r>
              <a:rPr lang="en-US" sz="2000" dirty="0"/>
              <a:t>in </a:t>
            </a:r>
            <a:r>
              <a:rPr lang="en-US" sz="2000" dirty="0" smtClean="0"/>
              <a:t>kilowatt </a:t>
            </a:r>
            <a:r>
              <a:rPr lang="en-US" sz="2000" dirty="0"/>
              <a:t>hours </a:t>
            </a:r>
            <a:r>
              <a:rPr lang="en-US" sz="2000" dirty="0" smtClean="0"/>
              <a:t>[</a:t>
            </a:r>
            <a:r>
              <a:rPr lang="en-US" sz="2000" dirty="0" err="1" smtClean="0"/>
              <a:t>kWh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]. </a:t>
            </a:r>
            <a:endParaRPr lang="el-GR" sz="2000" dirty="0" smtClean="0"/>
          </a:p>
          <a:p>
            <a:pPr marL="457200" indent="-457200">
              <a:buFont typeface="+mj-lt"/>
              <a:buAutoNum type="arabicPeriod"/>
            </a:pPr>
            <a:endParaRPr lang="el-GR" sz="2000" dirty="0"/>
          </a:p>
          <a:p>
            <a:pPr marL="457200" indent="-457200">
              <a:buFont typeface="+mj-lt"/>
              <a:buAutoNum type="arabicPeriod"/>
            </a:pPr>
            <a:endParaRPr lang="el-GR" sz="2000" dirty="0" smtClean="0"/>
          </a:p>
          <a:p>
            <a:pPr marL="457200" indent="-457200">
              <a:buFont typeface="+mj-lt"/>
              <a:buAutoNum type="arabicPeriod"/>
            </a:pPr>
            <a:endParaRPr lang="en-US" sz="4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/>
              <a:t>For each building in the neighborhood calculate the </a:t>
            </a:r>
            <a:r>
              <a:rPr lang="en-US" sz="2000" b="1" dirty="0"/>
              <a:t>average annual electricity </a:t>
            </a:r>
            <a:r>
              <a:rPr lang="en-US" sz="2000" b="1" dirty="0" smtClean="0"/>
              <a:t>consumption</a:t>
            </a:r>
            <a:r>
              <a:rPr lang="en-US" sz="2000" dirty="0" smtClean="0"/>
              <a:t>, </a:t>
            </a:r>
            <a:r>
              <a:rPr lang="en-US" sz="2000" dirty="0"/>
              <a:t>for the energy uses taken into </a:t>
            </a:r>
            <a:r>
              <a:rPr lang="en-US" sz="2000" dirty="0" smtClean="0"/>
              <a:t>account</a:t>
            </a:r>
            <a:r>
              <a:rPr lang="el-GR" sz="2000" dirty="0" smtClean="0"/>
              <a:t> </a:t>
            </a:r>
            <a:r>
              <a:rPr lang="en-US" sz="2000" dirty="0"/>
              <a:t>[</a:t>
            </a:r>
            <a:r>
              <a:rPr lang="en-US" sz="2000" dirty="0" err="1"/>
              <a:t>kWhe</a:t>
            </a:r>
            <a:r>
              <a:rPr lang="en-US" sz="2000" dirty="0"/>
              <a:t>/</a:t>
            </a:r>
            <a:r>
              <a:rPr lang="en-US" sz="2000" dirty="0" err="1"/>
              <a:t>yr</a:t>
            </a:r>
            <a:r>
              <a:rPr lang="en-US" sz="2000" dirty="0"/>
              <a:t>]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For </a:t>
            </a:r>
            <a:r>
              <a:rPr lang="en-US" sz="2000" dirty="0"/>
              <a:t>each building in the neighborhood calculate the </a:t>
            </a:r>
            <a:r>
              <a:rPr lang="en-US" sz="2000" b="1" dirty="0"/>
              <a:t>indoor useful area</a:t>
            </a:r>
            <a:r>
              <a:rPr lang="en-US" sz="2000" dirty="0"/>
              <a:t>, in square meters [m</a:t>
            </a:r>
            <a:r>
              <a:rPr lang="en-US" sz="2000" baseline="30000" dirty="0"/>
              <a:t>2</a:t>
            </a:r>
            <a:r>
              <a:rPr lang="en-US" sz="2000" dirty="0"/>
              <a:t>]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USE OF METERED DATA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50" y="244837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93129" y="2448375"/>
            <a:ext cx="8108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dirty="0"/>
              <a:t>Can use data from monitoring or from electricity bills or </a:t>
            </a:r>
            <a:r>
              <a:rPr lang="en-US" dirty="0" smtClean="0"/>
              <a:t>utilities</a:t>
            </a:r>
            <a:r>
              <a:rPr lang="el-GR" dirty="0" smtClean="0"/>
              <a:t>, for </a:t>
            </a:r>
            <a:r>
              <a:rPr lang="en-US" dirty="0" smtClean="0"/>
              <a:t>a </a:t>
            </a:r>
            <a:r>
              <a:rPr lang="el-GR" dirty="0" smtClean="0"/>
              <a:t>3years-period. </a:t>
            </a:r>
            <a:r>
              <a:rPr lang="en-GB" dirty="0" smtClean="0"/>
              <a:t>If needed, </a:t>
            </a:r>
            <a:r>
              <a:rPr lang="en-US" dirty="0" smtClean="0"/>
              <a:t>desegregate collected data </a:t>
            </a:r>
            <a:r>
              <a:rPr lang="en-US" dirty="0"/>
              <a:t>for different end-uses with survey </a:t>
            </a:r>
            <a:r>
              <a:rPr lang="en-US" dirty="0" smtClean="0"/>
              <a:t>results</a:t>
            </a:r>
            <a:r>
              <a:rPr lang="en-GB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D5CDA5-7596-422D-8FB1-B2F7D5E51035}"/>
              </a:ext>
            </a:extLst>
          </p:cNvPr>
          <p:cNvSpPr txBox="1"/>
          <p:nvPr/>
        </p:nvSpPr>
        <p:spPr>
          <a:xfrm rot="993503">
            <a:off x="6255593" y="1078042"/>
            <a:ext cx="2800581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66FF33"/>
                </a:solidFill>
              </a:rPr>
              <a:t>Highly recommended assessment method</a:t>
            </a:r>
            <a:r>
              <a:rPr lang="hr-HR" sz="2000" dirty="0">
                <a:solidFill>
                  <a:srgbClr val="66FF33"/>
                </a:solidFill>
              </a:rPr>
              <a:t>!</a:t>
            </a:r>
            <a:endParaRPr lang="en-GB" sz="2000" dirty="0">
              <a:solidFill>
                <a:srgbClr val="66FF33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909" y="5237924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700462" y="4522181"/>
            <a:ext cx="8327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ata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available from energy performance certificate, energy audit report, building/usage permit or other documentation of a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building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50" y="464656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7903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USE OF METERED DATA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D5CDA5-7596-422D-8FB1-B2F7D5E51035}"/>
              </a:ext>
            </a:extLst>
          </p:cNvPr>
          <p:cNvSpPr txBox="1"/>
          <p:nvPr/>
        </p:nvSpPr>
        <p:spPr>
          <a:xfrm rot="993503">
            <a:off x="6255593" y="1078042"/>
            <a:ext cx="2800581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66FF33"/>
                </a:solidFill>
              </a:rPr>
              <a:t>Highly recommended assessment method</a:t>
            </a:r>
            <a:r>
              <a:rPr lang="hr-HR" sz="2000" dirty="0">
                <a:solidFill>
                  <a:srgbClr val="66FF33"/>
                </a:solidFill>
              </a:rPr>
              <a:t>!</a:t>
            </a:r>
            <a:endParaRPr lang="en-GB" sz="2000" dirty="0">
              <a:solidFill>
                <a:srgbClr val="66FF33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909" y="5237924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8224" y="1732563"/>
            <a:ext cx="8066349" cy="30931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 startAt="4"/>
            </a:pPr>
            <a:r>
              <a:rPr lang="en-US" sz="2000" dirty="0" smtClean="0"/>
              <a:t>Sum </a:t>
            </a:r>
            <a:r>
              <a:rPr lang="en-US" sz="2000" dirty="0"/>
              <a:t>the </a:t>
            </a:r>
            <a:r>
              <a:rPr lang="el-GR" sz="2000" dirty="0" smtClean="0"/>
              <a:t>average </a:t>
            </a:r>
            <a:r>
              <a:rPr lang="en-US" sz="2000" dirty="0" smtClean="0"/>
              <a:t>annual </a:t>
            </a:r>
            <a:r>
              <a:rPr lang="el-GR" sz="2000" dirty="0" smtClean="0"/>
              <a:t>electricity </a:t>
            </a:r>
            <a:r>
              <a:rPr lang="en-US" sz="2000" dirty="0" smtClean="0"/>
              <a:t>consumption </a:t>
            </a:r>
            <a:r>
              <a:rPr lang="en-US" sz="2000" dirty="0"/>
              <a:t>of each building up to an </a:t>
            </a:r>
            <a:r>
              <a:rPr lang="en-US" sz="2000" b="1" dirty="0" smtClean="0"/>
              <a:t>aggregated </a:t>
            </a:r>
            <a:r>
              <a:rPr lang="en-US" sz="2000" b="1" dirty="0"/>
              <a:t>total annual final </a:t>
            </a:r>
            <a:r>
              <a:rPr lang="en-US" sz="2000" b="1" dirty="0" smtClean="0"/>
              <a:t>electric</a:t>
            </a:r>
            <a:r>
              <a:rPr lang="el-GR" sz="2000" b="1" dirty="0" smtClean="0"/>
              <a:t>al</a:t>
            </a:r>
            <a:r>
              <a:rPr lang="en-US" sz="2000" b="1" dirty="0" smtClean="0"/>
              <a:t> </a:t>
            </a:r>
            <a:r>
              <a:rPr lang="en-US" sz="2000" b="1" dirty="0"/>
              <a:t>energy consumption </a:t>
            </a:r>
            <a:r>
              <a:rPr lang="en-US" sz="2000" dirty="0" smtClean="0"/>
              <a:t>[</a:t>
            </a:r>
            <a:r>
              <a:rPr lang="en-US" sz="2000" dirty="0" err="1" smtClean="0"/>
              <a:t>kWh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/</a:t>
            </a:r>
            <a:r>
              <a:rPr lang="en-US" sz="2000" dirty="0" err="1" smtClean="0"/>
              <a:t>yr</a:t>
            </a:r>
            <a:r>
              <a:rPr lang="en-US" sz="2000" dirty="0" smtClean="0"/>
              <a:t>]</a:t>
            </a:r>
            <a:endParaRPr lang="en-US" sz="2000" dirty="0"/>
          </a:p>
          <a:p>
            <a:pPr marL="457200" indent="-457200">
              <a:spcAft>
                <a:spcPts val="600"/>
              </a:spcAft>
              <a:buFont typeface="+mj-lt"/>
              <a:buAutoNum type="arabicPeriod" startAt="4"/>
            </a:pPr>
            <a:r>
              <a:rPr lang="en-US" sz="2000" dirty="0"/>
              <a:t>Sum the indoor useful area of each building in the area up to an </a:t>
            </a:r>
            <a:r>
              <a:rPr lang="en-US" sz="2000" b="1" dirty="0"/>
              <a:t>aggregated total indoor useful </a:t>
            </a:r>
            <a:r>
              <a:rPr lang="en-US" sz="2000" b="1" dirty="0" smtClean="0"/>
              <a:t>area</a:t>
            </a:r>
            <a:r>
              <a:rPr lang="en-US" sz="2000" dirty="0" smtClean="0"/>
              <a:t> [m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]</a:t>
            </a:r>
            <a:endParaRPr lang="en-US" sz="2000" dirty="0"/>
          </a:p>
          <a:p>
            <a:pPr marL="457200" lvl="0" indent="-457200">
              <a:spcAft>
                <a:spcPts val="600"/>
              </a:spcAft>
              <a:buFont typeface="+mj-lt"/>
              <a:buAutoNum type="arabicPeriod" startAt="4"/>
            </a:pPr>
            <a:r>
              <a:rPr lang="en-US" sz="2000" dirty="0"/>
              <a:t>Calculate the indicator’s value as: </a:t>
            </a:r>
            <a:r>
              <a:rPr lang="en-US" sz="2000" b="1" dirty="0" smtClean="0"/>
              <a:t>aggregated </a:t>
            </a:r>
            <a:r>
              <a:rPr lang="en-US" sz="2000" b="1" dirty="0"/>
              <a:t>total annual final </a:t>
            </a:r>
            <a:r>
              <a:rPr lang="en-US" sz="2000" b="1" dirty="0" smtClean="0"/>
              <a:t>electric</a:t>
            </a:r>
            <a:r>
              <a:rPr lang="el-GR" sz="2000" b="1" dirty="0" smtClean="0"/>
              <a:t>al</a:t>
            </a:r>
            <a:r>
              <a:rPr lang="en-US" sz="2000" b="1" dirty="0" smtClean="0"/>
              <a:t> </a:t>
            </a:r>
            <a:r>
              <a:rPr lang="en-US" sz="2000" b="1" dirty="0"/>
              <a:t>energy consumption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step </a:t>
            </a:r>
            <a:r>
              <a:rPr lang="el-GR" sz="2000" dirty="0" smtClean="0">
                <a:solidFill>
                  <a:schemeClr val="accent3">
                    <a:lumMod val="75000"/>
                  </a:schemeClr>
                </a:solidFill>
              </a:rPr>
              <a:t>4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sz="2000" dirty="0"/>
              <a:t>/ </a:t>
            </a:r>
            <a:r>
              <a:rPr lang="en-US" sz="2000" b="1" dirty="0"/>
              <a:t>aggregated indoor useful area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l-GR" sz="2000" dirty="0" smtClean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), </a:t>
            </a:r>
            <a:r>
              <a:rPr lang="en-US" sz="2000" dirty="0"/>
              <a:t>[</a:t>
            </a:r>
            <a:r>
              <a:rPr lang="en-US" sz="2000" dirty="0" err="1" smtClean="0"/>
              <a:t>kWh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/</a:t>
            </a:r>
            <a:r>
              <a:rPr lang="en-US" sz="2000" dirty="0" err="1" smtClean="0"/>
              <a:t>yr</a:t>
            </a:r>
            <a:r>
              <a:rPr lang="en-US" sz="2000" dirty="0"/>
              <a:t>]</a:t>
            </a:r>
          </a:p>
          <a:p>
            <a:pPr marL="457200" indent="-457200">
              <a:buFont typeface="+mj-lt"/>
              <a:buAutoNum type="arabicPeriod" startAt="4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98779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39"/>
            <a:ext cx="8855825" cy="10859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/>
              <a:t> </a:t>
            </a:r>
            <a:endParaRPr lang="it-IT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</a:t>
            </a:r>
            <a:r>
              <a:rPr lang="en-US" sz="2000" dirty="0"/>
              <a:t>calculate the </a:t>
            </a:r>
            <a:r>
              <a:rPr lang="en-US" sz="2000" b="1" dirty="0"/>
              <a:t>annual electricity </a:t>
            </a:r>
            <a:r>
              <a:rPr lang="en-US" sz="2000" b="1" dirty="0" smtClean="0"/>
              <a:t>use </a:t>
            </a:r>
            <a:r>
              <a:rPr lang="en-US" sz="2000" dirty="0" smtClean="0"/>
              <a:t>for the </a:t>
            </a:r>
            <a:r>
              <a:rPr lang="en-US" sz="2000" dirty="0"/>
              <a:t>energy uses </a:t>
            </a:r>
            <a:r>
              <a:rPr lang="en-US" sz="2000" dirty="0" smtClean="0"/>
              <a:t>taken into account, in </a:t>
            </a:r>
            <a:r>
              <a:rPr lang="en-US" sz="2000" dirty="0"/>
              <a:t>kilowatt hours </a:t>
            </a:r>
            <a:r>
              <a:rPr lang="en-US" sz="2000" dirty="0" smtClean="0"/>
              <a:t>[</a:t>
            </a:r>
            <a:r>
              <a:rPr lang="en-US" sz="2000" dirty="0" err="1" smtClean="0"/>
              <a:t>kWh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/year</a:t>
            </a:r>
            <a:r>
              <a:rPr lang="en-US" sz="2000" dirty="0"/>
              <a:t>]. </a:t>
            </a:r>
          </a:p>
          <a:p>
            <a:pPr marL="457200" lvl="0" indent="-457200">
              <a:buFont typeface="+mj-lt"/>
              <a:buAutoNum type="arabicPeriod"/>
            </a:pPr>
            <a:endParaRPr lang="en-US" sz="2000" dirty="0" smtClean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USE OF ESTIMATED DATA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251873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88360" y="2561854"/>
            <a:ext cx="84106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Calculations should be over </a:t>
            </a:r>
            <a:r>
              <a:rPr lang="en-US" dirty="0"/>
              <a:t>a typical year, according to CEN standards that support EPBD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909" y="5237924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43150" y="3059474"/>
            <a:ext cx="8607887" cy="31700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</a:t>
            </a:r>
            <a:r>
              <a:rPr lang="en-US" sz="2000" dirty="0"/>
              <a:t>calculate the </a:t>
            </a:r>
            <a:r>
              <a:rPr lang="en-US" sz="2000" b="1" dirty="0"/>
              <a:t>indoor useful area</a:t>
            </a:r>
            <a:r>
              <a:rPr lang="en-US" sz="2000" dirty="0"/>
              <a:t>, in square meters [m</a:t>
            </a:r>
            <a:r>
              <a:rPr lang="en-US" sz="2000" baseline="30000" dirty="0"/>
              <a:t>2</a:t>
            </a:r>
            <a:r>
              <a:rPr lang="en-US" sz="2000" dirty="0" smtClean="0"/>
              <a:t>]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000" dirty="0"/>
              <a:t>Sum the annual final electric energy consumption of each building up to an </a:t>
            </a:r>
            <a:r>
              <a:rPr lang="en-US" sz="2000" b="1" dirty="0" smtClean="0"/>
              <a:t>aggregated </a:t>
            </a:r>
            <a:r>
              <a:rPr lang="en-US" sz="2000" b="1" dirty="0"/>
              <a:t>total annual final </a:t>
            </a:r>
            <a:r>
              <a:rPr lang="en-US" sz="2000" b="1" dirty="0" smtClean="0"/>
              <a:t>electric</a:t>
            </a:r>
            <a:r>
              <a:rPr lang="el-GR" sz="2000" b="1" dirty="0" smtClean="0"/>
              <a:t>al</a:t>
            </a:r>
            <a:r>
              <a:rPr lang="en-US" sz="2000" b="1" dirty="0" smtClean="0"/>
              <a:t> </a:t>
            </a:r>
            <a:r>
              <a:rPr lang="en-US" sz="2000" b="1" dirty="0"/>
              <a:t>energy consumption </a:t>
            </a:r>
            <a:r>
              <a:rPr lang="en-US" sz="2000" dirty="0" smtClean="0"/>
              <a:t>[</a:t>
            </a:r>
            <a:r>
              <a:rPr lang="en-US" sz="2000" dirty="0" err="1" smtClean="0"/>
              <a:t>kWh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/</a:t>
            </a:r>
            <a:r>
              <a:rPr lang="en-US" sz="2000" dirty="0" err="1" smtClean="0"/>
              <a:t>yr</a:t>
            </a:r>
            <a:r>
              <a:rPr lang="en-US" sz="2000" dirty="0" smtClean="0"/>
              <a:t>]</a:t>
            </a:r>
            <a:endParaRPr lang="en-US" sz="2000" dirty="0"/>
          </a:p>
          <a:p>
            <a:pPr marL="457200" indent="-457200">
              <a:buFont typeface="+mj-lt"/>
              <a:buAutoNum type="arabicPeriod" startAt="3"/>
            </a:pPr>
            <a:r>
              <a:rPr lang="en-US" sz="2000" dirty="0"/>
              <a:t>Sum the indoor useful area of each building in the area up to an </a:t>
            </a:r>
            <a:r>
              <a:rPr lang="en-US" sz="2000" b="1" dirty="0"/>
              <a:t>aggregated total indoor useful </a:t>
            </a:r>
            <a:r>
              <a:rPr lang="en-US" sz="2000" b="1" dirty="0" smtClean="0"/>
              <a:t>area</a:t>
            </a:r>
            <a:r>
              <a:rPr lang="en-US" sz="2000" dirty="0" smtClean="0"/>
              <a:t> [m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]</a:t>
            </a:r>
            <a:endParaRPr lang="en-US" sz="2000" dirty="0"/>
          </a:p>
          <a:p>
            <a:pPr marL="457200" lvl="0" indent="-457200">
              <a:buFont typeface="+mj-lt"/>
              <a:buAutoNum type="arabicPeriod" startAt="3"/>
            </a:pPr>
            <a:r>
              <a:rPr lang="en-US" sz="2000" dirty="0"/>
              <a:t>Calculate the indicator’s value as: </a:t>
            </a:r>
            <a:r>
              <a:rPr lang="en-US" sz="2000" b="1" dirty="0" smtClean="0"/>
              <a:t>aggregated </a:t>
            </a:r>
            <a:r>
              <a:rPr lang="en-US" sz="2000" b="1" dirty="0"/>
              <a:t>total annual final </a:t>
            </a:r>
            <a:r>
              <a:rPr lang="en-US" sz="2000" b="1" dirty="0" smtClean="0"/>
              <a:t>electric</a:t>
            </a:r>
            <a:r>
              <a:rPr lang="el-GR" sz="2000" b="1" dirty="0" smtClean="0"/>
              <a:t>al</a:t>
            </a:r>
            <a:r>
              <a:rPr lang="en-US" sz="2000" b="1" dirty="0" smtClean="0"/>
              <a:t> </a:t>
            </a:r>
            <a:r>
              <a:rPr lang="en-US" sz="2000" b="1" dirty="0"/>
              <a:t>energy consumption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step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3) </a:t>
            </a:r>
            <a:r>
              <a:rPr lang="en-US" sz="2000" dirty="0"/>
              <a:t>/ </a:t>
            </a:r>
            <a:r>
              <a:rPr lang="en-US" sz="2000" b="1" dirty="0"/>
              <a:t>aggregated indoor useful area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4), </a:t>
            </a:r>
            <a:r>
              <a:rPr lang="en-US" sz="2000" dirty="0"/>
              <a:t>[</a:t>
            </a:r>
            <a:r>
              <a:rPr lang="en-US" sz="2000" dirty="0" err="1" smtClean="0"/>
              <a:t>kWh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/</a:t>
            </a:r>
            <a:r>
              <a:rPr lang="en-US" sz="2000" dirty="0" err="1" smtClean="0"/>
              <a:t>yr</a:t>
            </a:r>
            <a:r>
              <a:rPr lang="en-US" sz="2000" dirty="0"/>
              <a:t>]</a:t>
            </a:r>
          </a:p>
          <a:p>
            <a:pPr marL="457200" indent="-457200">
              <a:buFont typeface="+mj-lt"/>
              <a:buAutoNum type="arabicPeriod" startAt="3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18298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31985"/>
            <a:ext cx="8900850" cy="3898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 smtClean="0"/>
              <a:t>EPBD</a:t>
            </a:r>
            <a:r>
              <a:rPr lang="en-US" sz="1800" dirty="0" smtClean="0"/>
              <a:t>:2018 </a:t>
            </a:r>
            <a:r>
              <a:rPr lang="en-US" sz="1800" dirty="0"/>
              <a:t>- Energy Performance of Buildings Directive, 2018/844/EU. Brussels: European Parliament and the Council of the European Union</a:t>
            </a:r>
            <a:r>
              <a:rPr lang="en-US" sz="1800" dirty="0" smtClean="0"/>
              <a:t>.</a:t>
            </a:r>
            <a:r>
              <a:rPr lang="el-GR" sz="1800" dirty="0" smtClean="0"/>
              <a:t> </a:t>
            </a:r>
            <a:r>
              <a:rPr lang="en-US" sz="1800" dirty="0"/>
              <a:t>https://</a:t>
            </a:r>
            <a:r>
              <a:rPr lang="en-US" sz="1800" dirty="0" smtClean="0"/>
              <a:t>eur-lex.europa.eu/legal-content/EN/TXT/PDF</a:t>
            </a:r>
            <a:r>
              <a:rPr lang="en-US" sz="1800" dirty="0"/>
              <a:t>/?</a:t>
            </a:r>
            <a:r>
              <a:rPr lang="en-US" sz="1800" dirty="0" smtClean="0"/>
              <a:t>uri=CELEX:32018L0844&amp;from=EL</a:t>
            </a:r>
            <a:r>
              <a:rPr lang="el-GR" sz="1800" dirty="0" smtClean="0"/>
              <a:t> 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 smtClean="0"/>
              <a:t>EN </a:t>
            </a:r>
            <a:r>
              <a:rPr lang="en-US" sz="1800" b="1" dirty="0"/>
              <a:t>15603</a:t>
            </a:r>
            <a:r>
              <a:rPr lang="en-US" sz="1800" dirty="0"/>
              <a:t>:2008 - Energy performance of buildings. Overall energy use and definition of energy ratings. Brussels: European Committee for Standardization.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 smtClean="0"/>
              <a:t>EN </a:t>
            </a:r>
            <a:r>
              <a:rPr lang="en-US" sz="1800" b="1" dirty="0"/>
              <a:t>13790</a:t>
            </a:r>
            <a:r>
              <a:rPr lang="en-US" sz="1800" dirty="0"/>
              <a:t>:2008 - Energy performance of buildings. Calculation of energy use for space heating and cooling. Brussels: European Committee for Standardization.</a:t>
            </a:r>
          </a:p>
          <a:p>
            <a:pPr marL="395288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 smtClean="0"/>
              <a:t>ASHRAE </a:t>
            </a:r>
            <a:r>
              <a:rPr lang="en-US" sz="1800" b="1" dirty="0"/>
              <a:t>Standard 100</a:t>
            </a:r>
            <a:r>
              <a:rPr lang="en-US" sz="1800" dirty="0"/>
              <a:t>: 2018. Energy Efficiency in Existing Buildings. Atlanta: ASHRAE</a:t>
            </a:r>
            <a:r>
              <a:rPr lang="en-US" sz="1800" dirty="0" smtClean="0"/>
              <a:t>.</a:t>
            </a:r>
            <a:endParaRPr lang="el-GR" sz="1800" dirty="0" smtClean="0"/>
          </a:p>
          <a:p>
            <a:pPr marL="0" lvl="0" indent="0" fontAlgn="base">
              <a:spcBef>
                <a:spcPct val="0"/>
              </a:spcBef>
              <a:spcAft>
                <a:spcPts val="1200"/>
              </a:spcAft>
              <a:buNone/>
              <a:defRPr/>
            </a:pPr>
            <a:r>
              <a:rPr lang="en-US" sz="1800" b="1" kern="0" dirty="0">
                <a:solidFill>
                  <a:prstClr val="black"/>
                </a:solidFill>
              </a:rPr>
              <a:t>ASHRAE </a:t>
            </a:r>
            <a:r>
              <a:rPr lang="en-US" sz="1800" b="1" kern="0" dirty="0" err="1">
                <a:solidFill>
                  <a:prstClr val="black"/>
                </a:solidFill>
              </a:rPr>
              <a:t>GreenGuide</a:t>
            </a:r>
            <a:r>
              <a:rPr lang="en-US" sz="1800" b="1" kern="0" dirty="0">
                <a:solidFill>
                  <a:prstClr val="black"/>
                </a:solidFill>
              </a:rPr>
              <a:t> </a:t>
            </a:r>
            <a:r>
              <a:rPr lang="en-US" sz="1800" kern="0" dirty="0">
                <a:solidFill>
                  <a:prstClr val="black"/>
                </a:solidFill>
              </a:rPr>
              <a:t>(5th ed.), Design, Construction and Operation of Sustainable Buildings, T. Lawrence, A.K. </a:t>
            </a:r>
            <a:r>
              <a:rPr lang="en-US" sz="1800" kern="0" dirty="0" err="1">
                <a:solidFill>
                  <a:prstClr val="black"/>
                </a:solidFill>
              </a:rPr>
              <a:t>Darwich</a:t>
            </a:r>
            <a:r>
              <a:rPr lang="en-US" sz="1800" kern="0" dirty="0">
                <a:solidFill>
                  <a:prstClr val="black"/>
                </a:solidFill>
              </a:rPr>
              <a:t>, J.K. Means, D. </a:t>
            </a:r>
            <a:r>
              <a:rPr lang="en-US" sz="1800" kern="0" dirty="0" err="1">
                <a:solidFill>
                  <a:prstClr val="black"/>
                </a:solidFill>
              </a:rPr>
              <a:t>Macauley</a:t>
            </a:r>
            <a:r>
              <a:rPr lang="en-US" sz="1800" kern="0" dirty="0">
                <a:solidFill>
                  <a:prstClr val="black"/>
                </a:solidFill>
              </a:rPr>
              <a:t> (Editors), 504 p., Atlanta: ASHRAE, 2018. </a:t>
            </a:r>
            <a:r>
              <a:rPr lang="en-US" sz="1050" kern="0" dirty="0">
                <a:solidFill>
                  <a:prstClr val="black"/>
                </a:solidFill>
              </a:rPr>
              <a:t>https://www.ashrae.org/technical-resources/bookstore/ashrae-greenguide-the-design-construction-and-operation-of-sustainable-buildings</a:t>
            </a:r>
            <a:endParaRPr lang="el-GR" sz="1050" kern="0" dirty="0">
              <a:solidFill>
                <a:prstClr val="black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1800" b="1" dirty="0" smtClean="0">
                <a:solidFill>
                  <a:prstClr val="black"/>
                </a:solidFill>
                <a:ea typeface="SimSun"/>
                <a:cs typeface="Times New Roman"/>
              </a:rPr>
              <a:t>Handbook </a:t>
            </a:r>
            <a:r>
              <a:rPr lang="en-US" sz="1800" b="1" dirty="0">
                <a:solidFill>
                  <a:prstClr val="black"/>
                </a:solidFill>
                <a:ea typeface="SimSun"/>
                <a:cs typeface="Times New Roman"/>
              </a:rPr>
              <a:t>of Energy Efficiency in Buildings </a:t>
            </a:r>
            <a:r>
              <a:rPr lang="en-US" sz="1800" dirty="0">
                <a:solidFill>
                  <a:prstClr val="black"/>
                </a:solidFill>
                <a:ea typeface="SimSun"/>
                <a:cs typeface="Times New Roman"/>
              </a:rPr>
              <a:t>(1st ed.), Umberto </a:t>
            </a:r>
            <a:r>
              <a:rPr lang="en-US" sz="1800" dirty="0" err="1">
                <a:solidFill>
                  <a:prstClr val="black"/>
                </a:solidFill>
                <a:ea typeface="SimSun"/>
                <a:cs typeface="Times New Roman"/>
              </a:rPr>
              <a:t>Desideri</a:t>
            </a:r>
            <a:r>
              <a:rPr lang="en-US" sz="1800" dirty="0">
                <a:solidFill>
                  <a:prstClr val="black"/>
                </a:solidFill>
                <a:ea typeface="SimSun"/>
                <a:cs typeface="Times New Roman"/>
              </a:rPr>
              <a:t> and Francesco </a:t>
            </a:r>
            <a:r>
              <a:rPr lang="en-US" sz="1800" dirty="0" err="1">
                <a:solidFill>
                  <a:prstClr val="black"/>
                </a:solidFill>
                <a:ea typeface="SimSun"/>
                <a:cs typeface="Times New Roman"/>
              </a:rPr>
              <a:t>Asdrubali</a:t>
            </a:r>
            <a:r>
              <a:rPr lang="en-US" sz="1800" dirty="0">
                <a:solidFill>
                  <a:prstClr val="black"/>
                </a:solidFill>
                <a:ea typeface="SimSun"/>
                <a:cs typeface="Times New Roman"/>
              </a:rPr>
              <a:t> (Editors), 8</a:t>
            </a:r>
            <a:r>
              <a:rPr lang="el-GR" sz="1800" dirty="0">
                <a:solidFill>
                  <a:prstClr val="black"/>
                </a:solidFill>
                <a:ea typeface="SimSun"/>
                <a:cs typeface="Times New Roman"/>
              </a:rPr>
              <a:t>3</a:t>
            </a:r>
            <a:r>
              <a:rPr lang="en-US" sz="1800" dirty="0">
                <a:solidFill>
                  <a:prstClr val="black"/>
                </a:solidFill>
                <a:ea typeface="SimSun"/>
                <a:cs typeface="Times New Roman"/>
              </a:rPr>
              <a:t>6 p., ISBN 978-0128128176, Butterworth-Heinemann, 2018. </a:t>
            </a:r>
            <a:r>
              <a:rPr lang="en-US" sz="1050" dirty="0">
                <a:solidFill>
                  <a:prstClr val="black"/>
                </a:solidFill>
                <a:ea typeface="SimSun"/>
                <a:cs typeface="Times New Roman"/>
              </a:rPr>
              <a:t>https://www.elsevier.com/books/handbook-of-energy-efficiency-in-buildings/desideri/978-0-12-812817-6</a:t>
            </a:r>
            <a:r>
              <a:rPr lang="el-GR" sz="1050" dirty="0">
                <a:solidFill>
                  <a:prstClr val="black"/>
                </a:solidFill>
                <a:ea typeface="SimSun"/>
                <a:cs typeface="Times New Roman"/>
              </a:rPr>
              <a:t> </a:t>
            </a:r>
            <a:r>
              <a:rPr lang="en-US" sz="1050" dirty="0">
                <a:solidFill>
                  <a:prstClr val="black"/>
                </a:solidFill>
                <a:ea typeface="SimSun"/>
                <a:cs typeface="Times New Roman"/>
              </a:rPr>
              <a:t> 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sz="1050" kern="0" dirty="0">
              <a:solidFill>
                <a:prstClr val="black"/>
              </a:solidFill>
            </a:endParaRPr>
          </a:p>
          <a:p>
            <a:pPr marL="395288" indent="-395288">
              <a:spcBef>
                <a:spcPts val="0"/>
              </a:spcBef>
              <a:spcAft>
                <a:spcPts val="1200"/>
              </a:spcAft>
              <a:buNone/>
            </a:pPr>
            <a:endParaRPr lang="en-US" sz="1800" dirty="0"/>
          </a:p>
        </p:txBody>
      </p:sp>
      <p:sp>
        <p:nvSpPr>
          <p:cNvPr id="2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STANDARDS</a:t>
            </a:r>
            <a:endParaRPr lang="it-IT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14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321" y="1752171"/>
            <a:ext cx="4505324" cy="41636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https://</a:t>
            </a:r>
            <a:r>
              <a:rPr lang="en-US" sz="2000" dirty="0" smtClean="0"/>
              <a:t>ec.europa.eu/energy/en/topics/energy-strategy-and-energy-union/clean-energy-all-europeans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69194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  <a:p>
            <a:pPr marL="0" indent="0">
              <a:buNone/>
            </a:pPr>
            <a:endParaRPr lang="el-GR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09297"/>
            <a:ext cx="7253025" cy="876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800" b="1" dirty="0" smtClean="0"/>
              <a:t>ASHRAE Standard 189.1</a:t>
            </a:r>
            <a:r>
              <a:rPr lang="en-US" sz="1800" dirty="0" smtClean="0"/>
              <a:t> - Design </a:t>
            </a:r>
            <a:r>
              <a:rPr lang="en-US" sz="1800" dirty="0"/>
              <a:t>of High-Performance Green </a:t>
            </a:r>
            <a:r>
              <a:rPr lang="en-US" sz="1800" dirty="0" smtClean="0"/>
              <a:t>Buildings. </a:t>
            </a:r>
            <a:r>
              <a:rPr lang="en-US" sz="1200" dirty="0" smtClean="0"/>
              <a:t>https</a:t>
            </a:r>
            <a:r>
              <a:rPr lang="en-US" sz="1200" dirty="0"/>
              <a:t>://</a:t>
            </a:r>
            <a:r>
              <a:rPr lang="en-US" sz="1200" dirty="0" smtClean="0"/>
              <a:t>www.ashrae.org/technical-resources/standards-and-guidelines/read-only-versions-of-ashrae-standards</a:t>
            </a:r>
            <a:r>
              <a:rPr lang="en-US" sz="1800" dirty="0" smtClean="0"/>
              <a:t>   </a:t>
            </a:r>
            <a:endParaRPr lang="en-US" sz="1800" dirty="0"/>
          </a:p>
          <a:p>
            <a:pPr marL="346075" indent="-346075">
              <a:spcBef>
                <a:spcPts val="600"/>
              </a:spcBef>
              <a:buNone/>
            </a:pPr>
            <a:endParaRPr lang="en-US" sz="2200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5" y="826302"/>
            <a:ext cx="141803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51" y="2153522"/>
            <a:ext cx="5092607" cy="3432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105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</a:t>
            </a:r>
            <a:r>
              <a:rPr lang="en-US" sz="2200" dirty="0">
                <a:cs typeface="Calibri" panose="020F0502020204030204" pitchFamily="34" charset="0"/>
              </a:rPr>
              <a:t>are 5 small residential </a:t>
            </a:r>
            <a:r>
              <a:rPr lang="en-US" sz="2200" dirty="0" smtClean="0">
                <a:cs typeface="Calibri" panose="020F0502020204030204" pitchFamily="34" charset="0"/>
              </a:rPr>
              <a:t>buildings, 15 </a:t>
            </a:r>
            <a:r>
              <a:rPr lang="en-US" sz="2200" dirty="0">
                <a:cs typeface="Calibri" panose="020F0502020204030204" pitchFamily="34" charset="0"/>
              </a:rPr>
              <a:t>single </a:t>
            </a:r>
            <a:r>
              <a:rPr lang="en-US" sz="2200" dirty="0" smtClean="0">
                <a:cs typeface="Calibri" panose="020F0502020204030204" pitchFamily="34" charset="0"/>
              </a:rPr>
              <a:t>houses, one office building </a:t>
            </a:r>
            <a:r>
              <a:rPr lang="en-US" sz="2200" dirty="0">
                <a:cs typeface="Calibri" panose="020F0502020204030204" pitchFamily="34" charset="0"/>
              </a:rPr>
              <a:t>and </a:t>
            </a:r>
            <a:r>
              <a:rPr lang="en-US" sz="2200" dirty="0" smtClean="0">
                <a:cs typeface="Calibri" panose="020F0502020204030204" pitchFamily="34" charset="0"/>
              </a:rPr>
              <a:t>one junior school. All buildings are connected to the main electricity grid and most of them to the central natural gas network.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b="1" dirty="0">
                <a:cs typeface="Calibri" panose="020F0502020204030204" pitchFamily="34" charset="0"/>
              </a:rPr>
              <a:t>useful internal floor </a:t>
            </a:r>
            <a:r>
              <a:rPr lang="en-US" sz="2000" b="1" dirty="0" smtClean="0">
                <a:cs typeface="Calibri" panose="020F0502020204030204" pitchFamily="34" charset="0"/>
              </a:rPr>
              <a:t>area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n-US" sz="2000" b="1" dirty="0" smtClean="0">
                <a:cs typeface="Calibri" panose="020F0502020204030204" pitchFamily="34" charset="0"/>
              </a:rPr>
              <a:t>calculated </a:t>
            </a:r>
            <a:r>
              <a:rPr lang="el-GR" sz="2000" b="1" dirty="0" smtClean="0">
                <a:cs typeface="Calibri" panose="020F0502020204030204" pitchFamily="34" charset="0"/>
              </a:rPr>
              <a:t>average </a:t>
            </a:r>
            <a:r>
              <a:rPr lang="en-US" sz="2000" b="1" dirty="0" smtClean="0">
                <a:cs typeface="Calibri" panose="020F0502020204030204" pitchFamily="34" charset="0"/>
              </a:rPr>
              <a:t>annual </a:t>
            </a:r>
            <a:r>
              <a:rPr lang="el-GR" sz="2000" b="1" dirty="0" smtClean="0">
                <a:cs typeface="Calibri" panose="020F0502020204030204" pitchFamily="34" charset="0"/>
              </a:rPr>
              <a:t>electrical </a:t>
            </a:r>
            <a:r>
              <a:rPr lang="en-US" sz="2000" b="1" dirty="0" smtClean="0">
                <a:cs typeface="Calibri" panose="020F0502020204030204" pitchFamily="34" charset="0"/>
              </a:rPr>
              <a:t>energy consumption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of all buildings in the </a:t>
            </a:r>
            <a:r>
              <a:rPr lang="en-US" sz="2000" dirty="0" smtClean="0">
                <a:cs typeface="Calibri" panose="020F0502020204030204" pitchFamily="34" charset="0"/>
              </a:rPr>
              <a:t>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total final </a:t>
              </a:r>
              <a:r>
                <a:rPr lang="el-GR" sz="2000" b="1" dirty="0" smtClean="0"/>
                <a:t>electrical </a:t>
              </a:r>
              <a:r>
                <a:rPr lang="en-US" sz="2000" b="1" dirty="0" smtClean="0"/>
                <a:t>energy consumption per total  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                useful </a:t>
              </a:r>
              <a:r>
                <a:rPr lang="en-US" sz="2000" b="1" dirty="0"/>
                <a:t>internal floor area </a:t>
              </a:r>
              <a:r>
                <a:rPr lang="en-US" sz="2000" dirty="0" smtClean="0"/>
                <a:t>(</a:t>
              </a:r>
              <a:r>
                <a:rPr lang="en-US" sz="2000" dirty="0"/>
                <a:t>i.e. final </a:t>
              </a:r>
              <a:r>
                <a:rPr lang="el-GR" sz="2000" dirty="0" smtClean="0"/>
                <a:t>electrical </a:t>
              </a:r>
              <a:r>
                <a:rPr lang="en-US" sz="2000" dirty="0" smtClean="0"/>
                <a:t>energy use intensity).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994494"/>
              </p:ext>
            </p:extLst>
          </p:nvPr>
        </p:nvGraphicFramePr>
        <p:xfrm>
          <a:off x="487326" y="1504863"/>
          <a:ext cx="8169348" cy="1742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i="0" dirty="0" smtClean="0"/>
                        <a:t>B.2.4 - TOTAL FINAL ELECTRIC ENERGY CONSUMPTION FOR BUILDING OPERATIONS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 Energy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B.2. Energy Consumption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5420046" y="5690669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/>
              <a:t>See also </a:t>
            </a:r>
            <a:r>
              <a:rPr lang="el-GR" i="1" dirty="0" smtClean="0"/>
              <a:t>Β.1.</a:t>
            </a:r>
            <a:r>
              <a:rPr lang="en-US" i="1" dirty="0" smtClean="0"/>
              <a:t>3</a:t>
            </a:r>
            <a:r>
              <a:rPr lang="el-GR" i="1" dirty="0" smtClean="0"/>
              <a:t> </a:t>
            </a:r>
            <a:r>
              <a:rPr lang="en-US" i="1" dirty="0" smtClean="0"/>
              <a:t>of Building Scale</a:t>
            </a:r>
            <a:endParaRPr lang="en-GB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2512306" y="3582471"/>
            <a:ext cx="4453069" cy="2223525"/>
            <a:chOff x="3355758" y="3573593"/>
            <a:chExt cx="4453069" cy="2223525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469" t="12738" r="1502" b="8966"/>
            <a:stretch/>
          </p:blipFill>
          <p:spPr>
            <a:xfrm>
              <a:off x="5420045" y="3573593"/>
              <a:ext cx="1482570" cy="1384917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469" t="12738" r="1502" b="8966"/>
            <a:stretch/>
          </p:blipFill>
          <p:spPr>
            <a:xfrm>
              <a:off x="6326257" y="3641052"/>
              <a:ext cx="1482570" cy="1384917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469" t="12738" r="1502" b="8966"/>
            <a:stretch/>
          </p:blipFill>
          <p:spPr>
            <a:xfrm>
              <a:off x="5921406" y="4078172"/>
              <a:ext cx="1482570" cy="1384917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3355758" y="3641052"/>
              <a:ext cx="1988599" cy="2156066"/>
              <a:chOff x="3355758" y="3641052"/>
              <a:chExt cx="1988599" cy="2156066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3355758" y="3641052"/>
                <a:ext cx="1988599" cy="2156066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3540351" y="3720192"/>
                <a:ext cx="1629014" cy="1953929"/>
                <a:chOff x="3625913" y="3736740"/>
                <a:chExt cx="1629014" cy="1953929"/>
              </a:xfrm>
            </p:grpSpPr>
            <p:pic>
              <p:nvPicPr>
                <p:cNvPr id="24" name="Picture 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25913" y="3736740"/>
                  <a:ext cx="1629014" cy="11599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88342" y="4846345"/>
                  <a:ext cx="1058647" cy="8443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7729" y="4837805"/>
            <a:ext cx="8018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and residential buildings the internal floor area and the annual </a:t>
            </a:r>
            <a:r>
              <a:rPr lang="el-GR" dirty="0" smtClean="0">
                <a:solidFill>
                  <a:prstClr val="black"/>
                </a:solidFill>
                <a:cs typeface="Calibri" panose="020F0502020204030204" pitchFamily="34" charset="0"/>
              </a:rPr>
              <a:t>electrical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energy consumption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805884"/>
              </p:ext>
            </p:extLst>
          </p:nvPr>
        </p:nvGraphicFramePr>
        <p:xfrm>
          <a:off x="184053" y="1574002"/>
          <a:ext cx="8532222" cy="29260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2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483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Useful internal floor area</a:t>
                      </a:r>
                      <a:r>
                        <a:rPr lang="el-GR" sz="140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</a:t>
                      </a:r>
                      <a:r>
                        <a:rPr lang="el-GR" sz="1400" b="1" dirty="0" smtClean="0">
                          <a:cs typeface="Calibri" panose="020F0502020204030204" pitchFamily="34" charset="0"/>
                        </a:rPr>
                        <a:t>electrical </a:t>
                      </a:r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l-GR" sz="14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Office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125086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Central HP for heating, cooling and domestic hot water.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1847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51347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(15)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92596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Residential buildings (5)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148161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Local HP for space cooling</a:t>
                      </a:r>
                      <a:endParaRPr kumimoji="0" lang="el-G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643536" y="822861"/>
            <a:ext cx="140839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1 -2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79996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/>
              <a:t>total </a:t>
            </a:r>
            <a:r>
              <a:rPr lang="en-US" sz="2000" b="1" dirty="0"/>
              <a:t>annual </a:t>
            </a:r>
            <a:r>
              <a:rPr lang="el-GR" sz="2000" b="1" dirty="0" smtClean="0"/>
              <a:t>elecgrical </a:t>
            </a:r>
            <a:r>
              <a:rPr lang="en-US" sz="2000" b="1" dirty="0" smtClean="0"/>
              <a:t>energy </a:t>
            </a:r>
            <a:r>
              <a:rPr lang="en-US" sz="2000" b="1" dirty="0"/>
              <a:t>consumption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32467" y="1937572"/>
            <a:ext cx="55130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l-GR" sz="2000" dirty="0"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125086 + 51347 + 92596 + 148161</a:t>
            </a:r>
            <a:r>
              <a:rPr lang="el-GR" sz="2000" dirty="0">
                <a:cs typeface="Calibri" panose="020F0502020204030204" pitchFamily="34" charset="0"/>
              </a:rPr>
              <a:t>) = </a:t>
            </a:r>
            <a:r>
              <a:rPr lang="el-GR" sz="2000" b="1" dirty="0" smtClean="0">
                <a:cs typeface="Calibri" panose="020F0502020204030204" pitchFamily="34" charset="0"/>
              </a:rPr>
              <a:t>41719 </a:t>
            </a:r>
            <a:r>
              <a:rPr lang="en-US" sz="2000" dirty="0" smtClean="0">
                <a:cs typeface="Calibri" panose="020F0502020204030204" pitchFamily="34" charset="0"/>
              </a:rPr>
              <a:t>kWh</a:t>
            </a:r>
            <a:r>
              <a:rPr lang="el-GR" sz="2000" baseline="-25000" dirty="0" smtClean="0">
                <a:cs typeface="Calibri" panose="020F0502020204030204" pitchFamily="34" charset="0"/>
              </a:rPr>
              <a:t>e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87419" y="252299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47044" y="2721427"/>
            <a:ext cx="7740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/>
              <a:t>total </a:t>
            </a:r>
            <a:r>
              <a:rPr lang="en-US" sz="2000" b="1" dirty="0"/>
              <a:t>indoor useful </a:t>
            </a:r>
            <a:r>
              <a:rPr lang="en-US" sz="2000" b="1" dirty="0" smtClean="0"/>
              <a:t>floor area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35334" y="3508751"/>
            <a:ext cx="4395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600"/>
              </a:spcAft>
            </a:pPr>
            <a:r>
              <a:rPr lang="el-GR" sz="2000" dirty="0">
                <a:solidFill>
                  <a:prstClr val="black"/>
                </a:solidFill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1045 </a:t>
            </a:r>
            <a:r>
              <a:rPr lang="el-GR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+ 1847 + 1805 + 3322</a:t>
            </a:r>
            <a:r>
              <a:rPr lang="el-GR" sz="2000" dirty="0">
                <a:solidFill>
                  <a:prstClr val="black"/>
                </a:solidFill>
                <a:cs typeface="Calibri" panose="020F0502020204030204" pitchFamily="34" charset="0"/>
              </a:rPr>
              <a:t>) = </a:t>
            </a:r>
            <a:r>
              <a:rPr lang="el-GR" sz="2000" b="1" dirty="0" smtClean="0">
                <a:solidFill>
                  <a:prstClr val="black"/>
                </a:solidFill>
                <a:cs typeface="Calibri" panose="020F0502020204030204" pitchFamily="34" charset="0"/>
              </a:rPr>
              <a:t>8109</a:t>
            </a:r>
            <a:r>
              <a:rPr lang="el-GR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m</a:t>
            </a:r>
            <a:r>
              <a:rPr lang="en-US" sz="20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2</a:t>
            </a:r>
            <a:endParaRPr lang="el-GR" sz="2000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66623" y="3978848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5</a:t>
            </a:r>
            <a:endParaRPr lang="el-GR" sz="2400" dirty="0"/>
          </a:p>
        </p:txBody>
      </p:sp>
      <p:sp>
        <p:nvSpPr>
          <p:cNvPr id="6" name="Rectangle 5"/>
          <p:cNvSpPr/>
          <p:nvPr/>
        </p:nvSpPr>
        <p:spPr>
          <a:xfrm>
            <a:off x="439336" y="4037146"/>
            <a:ext cx="79082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annual total final </a:t>
            </a:r>
            <a:r>
              <a:rPr lang="el-GR" sz="2000" b="1" dirty="0" smtClean="0"/>
              <a:t>electrical </a:t>
            </a:r>
            <a:r>
              <a:rPr lang="en-US" sz="2000" b="1" dirty="0" smtClean="0"/>
              <a:t>energy </a:t>
            </a:r>
            <a:r>
              <a:rPr lang="en-US" sz="2000" b="1" dirty="0"/>
              <a:t>consumption per total  </a:t>
            </a:r>
            <a:r>
              <a:rPr lang="en-US" sz="2000" b="1" dirty="0" smtClean="0"/>
              <a:t>useful </a:t>
            </a:r>
            <a:r>
              <a:rPr lang="en-US" sz="2000" b="1" dirty="0"/>
              <a:t>internal floor area</a:t>
            </a:r>
            <a:endParaRPr lang="el-GR" sz="2000" dirty="0"/>
          </a:p>
        </p:txBody>
      </p:sp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072" y="4644807"/>
            <a:ext cx="2422478" cy="160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318059" y="4802278"/>
            <a:ext cx="7029859" cy="1392770"/>
            <a:chOff x="1057193" y="4837003"/>
            <a:chExt cx="7029859" cy="1392770"/>
          </a:xfrm>
        </p:grpSpPr>
        <p:grpSp>
          <p:nvGrpSpPr>
            <p:cNvPr id="19" name="Group 18"/>
            <p:cNvGrpSpPr/>
            <p:nvPr/>
          </p:nvGrpSpPr>
          <p:grpSpPr>
            <a:xfrm>
              <a:off x="3546509" y="4837003"/>
              <a:ext cx="2133755" cy="747415"/>
              <a:chOff x="-5641761" y="1178783"/>
              <a:chExt cx="2133755" cy="747415"/>
            </a:xfrm>
          </p:grpSpPr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-5641761" y="1316506"/>
                <a:ext cx="213375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b="1" dirty="0" smtClean="0"/>
                  <a:t>Total Indoor Useful Floor Area</a:t>
                </a:r>
                <a:endParaRPr lang="en-US" sz="1600" b="1" i="1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277338" y="5568053"/>
              <a:ext cx="15263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000" u="sng" dirty="0"/>
                <a:t>417.19</a:t>
              </a:r>
              <a:r>
                <a:rPr lang="en-US" sz="2000" u="sng" dirty="0" smtClean="0"/>
                <a:t> kWh</a:t>
              </a:r>
              <a:r>
                <a:rPr lang="el-GR" sz="2000" u="sng" baseline="-25000" dirty="0" smtClean="0"/>
                <a:t>e</a:t>
              </a:r>
              <a:endParaRPr lang="en-US" sz="2000" u="sng" baseline="-250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39227" y="5306443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30889" y="530644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057193" y="4877535"/>
              <a:ext cx="2043245" cy="666351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Total</a:t>
              </a:r>
              <a:r>
                <a:rPr lang="en-US" b="1" dirty="0"/>
                <a:t> </a:t>
              </a:r>
              <a:r>
                <a:rPr lang="el-G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Electrical 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energy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9872" y="5568053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8109 m</a:t>
              </a:r>
              <a:r>
                <a:rPr lang="en-US" sz="2000" u="sng" baseline="30000" dirty="0"/>
                <a:t>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24894" y="5568053"/>
              <a:ext cx="2262158" cy="46166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>
              <a:spAutoFit/>
            </a:bodyPr>
            <a:lstStyle/>
            <a:p>
              <a:r>
                <a:rPr lang="el-GR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</a:t>
              </a:r>
              <a:r>
                <a:rPr lang="en-US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el-GR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en-US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kWh</a:t>
              </a:r>
              <a:r>
                <a:rPr lang="el-GR" sz="2400" b="1" u="sng" baseline="-25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/m</a:t>
              </a:r>
              <a:r>
                <a:rPr lang="en-US" sz="2400" b="1" u="sng" baseline="30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US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/y</a:t>
              </a:r>
              <a:endParaRPr lang="en-US" sz="24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cs typeface="Calibri" panose="020F0502020204030204" pitchFamily="34" charset="0"/>
              </a:rPr>
              <a:t>In an existing neighborhood, there are 22 single </a:t>
            </a:r>
            <a:r>
              <a:rPr lang="en-US" sz="2000" dirty="0" smtClean="0">
                <a:cs typeface="Calibri" panose="020F0502020204030204" pitchFamily="34" charset="0"/>
              </a:rPr>
              <a:t>houses, one kindergarten and one junior school. </a:t>
            </a:r>
            <a:r>
              <a:rPr lang="en-US" sz="2000" dirty="0">
                <a:cs typeface="Calibri" panose="020F0502020204030204" pitchFamily="34" charset="0"/>
              </a:rPr>
              <a:t>All buildings are connected to the main electricity grid and </a:t>
            </a:r>
            <a:r>
              <a:rPr lang="en-US" sz="2000" dirty="0" smtClean="0">
                <a:cs typeface="Calibri" panose="020F0502020204030204" pitchFamily="34" charset="0"/>
              </a:rPr>
              <a:t>all of them are equipped with central boilers (natural gas or fuel oil). 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4661" y="2265042"/>
            <a:ext cx="8234039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 smtClean="0">
                <a:cs typeface="Calibri" panose="020F0502020204030204" pitchFamily="34" charset="0"/>
              </a:rPr>
              <a:t>: </a:t>
            </a:r>
            <a:r>
              <a:rPr lang="en-US" sz="2000" dirty="0" smtClean="0">
                <a:cs typeface="Calibri" panose="020F0502020204030204" pitchFamily="34" charset="0"/>
              </a:rPr>
              <a:t>The </a:t>
            </a:r>
            <a:r>
              <a:rPr lang="en-US" sz="2000" b="1" dirty="0" smtClean="0">
                <a:cs typeface="Calibri" panose="020F0502020204030204" pitchFamily="34" charset="0"/>
              </a:rPr>
              <a:t>useful internal floor area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n-US" sz="2000" b="1" dirty="0" smtClean="0">
                <a:cs typeface="Calibri" panose="020F0502020204030204" pitchFamily="34" charset="0"/>
              </a:rPr>
              <a:t>calculated annual </a:t>
            </a:r>
            <a:r>
              <a:rPr lang="el-GR" sz="2000" b="1" dirty="0" smtClean="0">
                <a:cs typeface="Calibri" panose="020F0502020204030204" pitchFamily="34" charset="0"/>
              </a:rPr>
              <a:t>electrical</a:t>
            </a:r>
            <a:r>
              <a:rPr lang="en-US" sz="2000" b="1" dirty="0" smtClean="0">
                <a:cs typeface="Calibri" panose="020F0502020204030204" pitchFamily="34" charset="0"/>
              </a:rPr>
              <a:t> energy consumption</a:t>
            </a:r>
            <a:r>
              <a:rPr lang="en-US" sz="2000" dirty="0" smtClean="0">
                <a:cs typeface="Calibri" panose="020F0502020204030204" pitchFamily="34" charset="0"/>
              </a:rPr>
              <a:t> of all buildings in the 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4661" y="3731489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total final </a:t>
              </a:r>
              <a:r>
                <a:rPr lang="el-GR" sz="2000" b="1" dirty="0" smtClean="0"/>
                <a:t>electrical </a:t>
              </a:r>
              <a:r>
                <a:rPr lang="en-US" sz="2000" b="1" dirty="0" smtClean="0"/>
                <a:t>energy consumption per</a:t>
              </a:r>
              <a:r>
                <a:rPr lang="el-GR" sz="2000" b="1" dirty="0" smtClean="0"/>
                <a:t>                  	t</a:t>
              </a:r>
              <a:r>
                <a:rPr lang="en-US" sz="2000" b="1" dirty="0" err="1" smtClean="0"/>
                <a:t>otal</a:t>
              </a:r>
              <a:r>
                <a:rPr lang="el-GR" sz="2000" b="1" dirty="0" smtClean="0"/>
                <a:t> u</a:t>
              </a:r>
              <a:r>
                <a:rPr lang="en-US" sz="2000" b="1" dirty="0" err="1" smtClean="0"/>
                <a:t>seful</a:t>
              </a:r>
              <a:r>
                <a:rPr lang="en-US" sz="2000" b="1" dirty="0" smtClean="0"/>
                <a:t> </a:t>
              </a:r>
              <a:r>
                <a:rPr lang="en-US" sz="2000" b="1" dirty="0"/>
                <a:t>internal floor area </a:t>
              </a:r>
              <a:r>
                <a:rPr lang="en-US" sz="2000" dirty="0" smtClean="0"/>
                <a:t>(</a:t>
              </a:r>
              <a:r>
                <a:rPr lang="en-US" sz="2000" dirty="0"/>
                <a:t>i.e. final </a:t>
              </a:r>
              <a:r>
                <a:rPr lang="el-GR" sz="2000" dirty="0" smtClean="0"/>
                <a:t>electrical </a:t>
              </a:r>
              <a:r>
                <a:rPr lang="en-US" sz="2000" dirty="0" smtClean="0"/>
                <a:t>energy use intensity).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/>
              <a:t>ENERGY CONSUMPTION FOR 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627511"/>
              </p:ext>
            </p:extLst>
          </p:nvPr>
        </p:nvGraphicFramePr>
        <p:xfrm>
          <a:off x="224962" y="1763933"/>
          <a:ext cx="8694075" cy="24688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141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2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2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8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Useful internal floor area</a:t>
                      </a:r>
                      <a:r>
                        <a:rPr lang="el-GR" sz="140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</a:t>
                      </a:r>
                      <a:r>
                        <a:rPr lang="el-GR" sz="1400" b="1" dirty="0" smtClean="0">
                          <a:cs typeface="Calibri" panose="020F0502020204030204" pitchFamily="34" charset="0"/>
                        </a:rPr>
                        <a:t>electrical </a:t>
                      </a:r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l-GR" sz="14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Kindergarten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6567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fuel oil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2151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86255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(22)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122199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endParaRPr kumimoji="0" lang="el-G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97729" y="4837805"/>
            <a:ext cx="82213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the internal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floor area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and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the annual </a:t>
            </a:r>
            <a:r>
              <a:rPr lang="el-GR" dirty="0" smtClean="0">
                <a:solidFill>
                  <a:prstClr val="black"/>
                </a:solidFill>
                <a:cs typeface="Calibri" panose="020F0502020204030204" pitchFamily="34" charset="0"/>
              </a:rPr>
              <a:t>electrical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energy consumption are given </a:t>
            </a:r>
            <a:r>
              <a:rPr lang="el-GR" dirty="0" smtClean="0">
                <a:solidFill>
                  <a:prstClr val="black"/>
                </a:solidFill>
                <a:cs typeface="Calibri" panose="020F0502020204030204" pitchFamily="34" charset="0"/>
              </a:rPr>
              <a:t>as a total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aggreggated</a:t>
            </a:r>
            <a:r>
              <a:rPr lang="el-GR" dirty="0" smtClean="0">
                <a:solidFill>
                  <a:prstClr val="black"/>
                </a:solidFill>
                <a:cs typeface="Calibri" panose="020F0502020204030204" pitchFamily="34" charset="0"/>
              </a:rPr>
              <a:t>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Services Sector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95157" y="151147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Residential Sector</a:t>
            </a:r>
            <a:endParaRPr lang="en-US" b="1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87762" y="1934028"/>
            <a:ext cx="4470060" cy="3726543"/>
            <a:chOff x="87762" y="1934028"/>
            <a:chExt cx="4470060" cy="3726543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62" y="1934028"/>
              <a:ext cx="4470060" cy="3726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724484" y="4907105"/>
              <a:ext cx="893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Source: Eurostat </a:t>
              </a:r>
              <a:endParaRPr lang="en-US" sz="800" dirty="0"/>
            </a:p>
          </p:txBody>
        </p:sp>
        <p:pic>
          <p:nvPicPr>
            <p:cNvPr id="25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6783" y="3432203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1050615" y="3374986"/>
              <a:ext cx="1090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ELECTRICITY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48%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838683" y="1990343"/>
            <a:ext cx="4260292" cy="3188520"/>
            <a:chOff x="4838683" y="1990343"/>
            <a:chExt cx="4260292" cy="3188520"/>
          </a:xfrm>
        </p:grpSpPr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683" y="1990343"/>
              <a:ext cx="4260292" cy="3188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8157305" y="4907105"/>
              <a:ext cx="893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Source: Eurostat </a:t>
              </a:r>
              <a:endParaRPr lang="en-US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67700" y="2851766"/>
              <a:ext cx="1090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ELECTRICITY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24%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0229" y="3456865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</a:t>
            </a:r>
            <a:r>
              <a:rPr lang="en-US" sz="2800" dirty="0" smtClean="0"/>
              <a:t>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4"/>
            <a:ext cx="8229600" cy="20745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800" dirty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200" b="1" dirty="0"/>
              <a:t>Electricity </a:t>
            </a:r>
            <a:r>
              <a:rPr lang="en-US" sz="2200" dirty="0"/>
              <a:t>is delivered </a:t>
            </a:r>
            <a:r>
              <a:rPr lang="en-US" sz="2200" dirty="0">
                <a:solidFill>
                  <a:prstClr val="black"/>
                </a:solidFill>
              </a:rPr>
              <a:t>from the main grid to the building to satisfy uses within the building (heating, cooling, ventilation, domestic hot water, built-in </a:t>
            </a:r>
            <a:r>
              <a:rPr lang="en-US" sz="2200" dirty="0"/>
              <a:t>lighting, auxiliaries). The ‘delivered energy’ is generally the one metered by the utilities.</a:t>
            </a:r>
            <a:endParaRPr lang="it-IT" sz="2200" dirty="0"/>
          </a:p>
          <a:p>
            <a:pPr algn="just"/>
            <a:endParaRPr lang="it-IT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7B9145-6336-468C-80C8-8AD34F4E9F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854" y="3173590"/>
            <a:ext cx="3876923" cy="2520000"/>
          </a:xfrm>
          <a:prstGeom prst="rect">
            <a:avLst/>
          </a:prstGeom>
        </p:spPr>
      </p:pic>
      <p:pic>
        <p:nvPicPr>
          <p:cNvPr id="16" name="Picture 6" descr="Related image">
            <a:extLst>
              <a:ext uri="{FF2B5EF4-FFF2-40B4-BE49-F238E27FC236}">
                <a16:creationId xmlns:a16="http://schemas.microsoft.com/office/drawing/2014/main" id="{81EAF9B9-B944-43F2-8BF5-D133B8CBF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315" y="3173590"/>
            <a:ext cx="37296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58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819428"/>
              </p:ext>
            </p:extLst>
          </p:nvPr>
        </p:nvGraphicFramePr>
        <p:xfrm>
          <a:off x="457200" y="1970156"/>
          <a:ext cx="8229600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Aggregated annual total final electric energy consumption per aggregated indoor useful floor area</a:t>
                      </a:r>
                      <a:endParaRPr lang="it-IT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effectLst/>
                        </a:rPr>
                        <a:t>kWh</a:t>
                      </a:r>
                      <a:r>
                        <a:rPr lang="hr-HR" sz="1800" kern="1200" dirty="0">
                          <a:effectLst/>
                        </a:rPr>
                        <a:t>/m</a:t>
                      </a:r>
                      <a:r>
                        <a:rPr lang="hr-HR" sz="1800" kern="1200" baseline="30000" dirty="0">
                          <a:effectLst/>
                        </a:rPr>
                        <a:t>2</a:t>
                      </a:r>
                      <a:r>
                        <a:rPr lang="hr-HR" sz="1800" kern="1200" dirty="0">
                          <a:effectLst/>
                        </a:rPr>
                        <a:t>/year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Metered or </a:t>
                      </a:r>
                      <a:r>
                        <a:rPr lang="hr-HR" dirty="0"/>
                        <a:t>e</a:t>
                      </a:r>
                      <a:r>
                        <a:rPr lang="en-GB" dirty="0" err="1"/>
                        <a:t>stimated</a:t>
                      </a:r>
                      <a:r>
                        <a:rPr lang="en-GB" dirty="0"/>
                        <a:t> </a:t>
                      </a:r>
                      <a:r>
                        <a:rPr lang="en-GB" dirty="0" smtClean="0"/>
                        <a:t>data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625254" y="3909456"/>
            <a:ext cx="80615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For the evaluation of the actual performance of the urban area </a:t>
            </a:r>
            <a:r>
              <a:rPr lang="en-GB" u="dash" dirty="0"/>
              <a:t>it is preferable to use metered data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metered data aren’t available, estimated data shall be used</a:t>
            </a:r>
            <a:r>
              <a:rPr lang="en-GB" dirty="0" smtClean="0"/>
              <a:t>.</a:t>
            </a:r>
          </a:p>
          <a:p>
            <a:r>
              <a:rPr lang="en-US" dirty="0"/>
              <a:t>Estimated data are used for evaluating retrofit scenarios in planning and decision-making processes</a:t>
            </a:r>
            <a:endParaRPr lang="en-GB" dirty="0"/>
          </a:p>
          <a:p>
            <a:endParaRPr lang="en-GB" b="1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source of data must always be clearly declared</a:t>
            </a:r>
            <a:r>
              <a:rPr lang="en-GB" dirty="0"/>
              <a:t>.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2" y="398607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r>
              <a:rPr lang="en-US" sz="2400" smtClean="0"/>
              <a:t>Estimate </a:t>
            </a:r>
            <a:r>
              <a:rPr lang="en-US" sz="2400" dirty="0" smtClean="0"/>
              <a:t>and minimize electrical energy </a:t>
            </a:r>
            <a:r>
              <a:rPr lang="en-US" sz="2400" dirty="0"/>
              <a:t>consumption for </a:t>
            </a:r>
            <a:r>
              <a:rPr lang="en-US" sz="2400" dirty="0" smtClean="0"/>
              <a:t>all buildings in the neighborhood. </a:t>
            </a:r>
            <a:endParaRPr lang="en-US" sz="2400" i="1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3" name="Rectangle 42"/>
          <p:cNvSpPr/>
          <p:nvPr/>
        </p:nvSpPr>
        <p:spPr>
          <a:xfrm>
            <a:off x="96134" y="4668262"/>
            <a:ext cx="37295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NZEB (EPBD </a:t>
            </a:r>
            <a:r>
              <a:rPr lang="el-GR" b="1" dirty="0" smtClean="0">
                <a:solidFill>
                  <a:srgbClr val="006600"/>
                </a:solidFill>
              </a:rPr>
              <a:t>2010/31/ΕΕ</a:t>
            </a:r>
            <a:r>
              <a:rPr lang="en-US" b="1" dirty="0">
                <a:solidFill>
                  <a:srgbClr val="006600"/>
                </a:solidFill>
              </a:rPr>
              <a:t>, </a:t>
            </a:r>
            <a:r>
              <a:rPr lang="en-US" b="1" dirty="0" smtClean="0">
                <a:solidFill>
                  <a:srgbClr val="006600"/>
                </a:solidFill>
              </a:rPr>
              <a:t>2018/844)</a:t>
            </a:r>
            <a:endParaRPr lang="el-GR" b="1" dirty="0" smtClean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006600"/>
                </a:solidFill>
              </a:rPr>
              <a:t>Nearly Zero Energy Buildings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sz="1600" b="1" i="1" kern="0" dirty="0" smtClean="0">
                <a:solidFill>
                  <a:srgbClr val="006600"/>
                </a:solidFill>
              </a:rPr>
              <a:t>All new buildings from </a:t>
            </a:r>
            <a:r>
              <a:rPr lang="el-GR" sz="1600" b="1" i="1" kern="0" dirty="0">
                <a:solidFill>
                  <a:srgbClr val="006600"/>
                </a:solidFill>
              </a:rPr>
              <a:t>2021</a:t>
            </a:r>
            <a:endParaRPr lang="en-US" sz="16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sz="1600" b="1" i="1" kern="0" dirty="0" smtClean="0">
                <a:solidFill>
                  <a:srgbClr val="006600"/>
                </a:solidFill>
              </a:rPr>
              <a:t>Public new buildings from </a:t>
            </a:r>
            <a:r>
              <a:rPr lang="el-GR" sz="1600" b="1" i="1" kern="0" dirty="0" smtClean="0">
                <a:solidFill>
                  <a:srgbClr val="006600"/>
                </a:solidFill>
              </a:rPr>
              <a:t>2019</a:t>
            </a:r>
            <a:endParaRPr lang="en-US" sz="1600" b="1" dirty="0" smtClean="0">
              <a:solidFill>
                <a:srgbClr val="006600"/>
              </a:solidFill>
            </a:endParaRPr>
          </a:p>
          <a:p>
            <a:endParaRPr lang="en-GB" sz="1600" b="1" dirty="0">
              <a:solidFill>
                <a:srgbClr val="006600"/>
              </a:solidFill>
            </a:endParaRPr>
          </a:p>
        </p:txBody>
      </p:sp>
      <p:pic>
        <p:nvPicPr>
          <p:cNvPr id="44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71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5556504" y="4668262"/>
            <a:ext cx="34046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6600"/>
                </a:solidFill>
              </a:rPr>
              <a:t>Clean Energy for All </a:t>
            </a:r>
            <a:r>
              <a:rPr lang="en-US" b="1" dirty="0" smtClean="0">
                <a:solidFill>
                  <a:srgbClr val="006600"/>
                </a:solidFill>
              </a:rPr>
              <a:t>Europeans</a:t>
            </a:r>
          </a:p>
          <a:p>
            <a:r>
              <a:rPr lang="en-US" sz="1600" b="1" dirty="0" smtClean="0">
                <a:solidFill>
                  <a:srgbClr val="006600"/>
                </a:solidFill>
              </a:rPr>
              <a:t>New </a:t>
            </a:r>
            <a:r>
              <a:rPr lang="en-US" sz="1600" b="1" dirty="0">
                <a:solidFill>
                  <a:srgbClr val="006600"/>
                </a:solidFill>
              </a:rPr>
              <a:t>package of measures </a:t>
            </a:r>
            <a:r>
              <a:rPr lang="en-US" sz="1600" b="1" dirty="0" smtClean="0">
                <a:solidFill>
                  <a:srgbClr val="006600"/>
                </a:solidFill>
              </a:rPr>
              <a:t>for providing </a:t>
            </a:r>
            <a:r>
              <a:rPr lang="en-US" sz="1600" b="1" dirty="0">
                <a:solidFill>
                  <a:srgbClr val="006600"/>
                </a:solidFill>
              </a:rPr>
              <a:t>the stable legislative framework needed to facilitate the clean energy transition </a:t>
            </a:r>
            <a:r>
              <a:rPr lang="en-US" sz="1600" b="1" dirty="0" smtClean="0">
                <a:solidFill>
                  <a:srgbClr val="006600"/>
                </a:solidFill>
              </a:rPr>
              <a:t>towards </a:t>
            </a:r>
            <a:r>
              <a:rPr lang="en-US" sz="1600" b="1" dirty="0">
                <a:solidFill>
                  <a:srgbClr val="006600"/>
                </a:solidFill>
              </a:rPr>
              <a:t>the creation of the Energy </a:t>
            </a:r>
            <a:r>
              <a:rPr lang="en-US" sz="1600" b="1" dirty="0" smtClean="0">
                <a:solidFill>
                  <a:srgbClr val="006600"/>
                </a:solidFill>
              </a:rPr>
              <a:t>Union</a:t>
            </a:r>
          </a:p>
        </p:txBody>
      </p:sp>
      <p:pic>
        <p:nvPicPr>
          <p:cNvPr id="46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040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4955570" y="6160978"/>
            <a:ext cx="41921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8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 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708834" y="1973669"/>
            <a:ext cx="5739531" cy="2485423"/>
            <a:chOff x="1290246" y="2893067"/>
            <a:chExt cx="5964489" cy="2694593"/>
          </a:xfrm>
        </p:grpSpPr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07652" y="2893067"/>
              <a:ext cx="2247083" cy="1600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3081" y="2910080"/>
              <a:ext cx="3511580" cy="26775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90246" y="4063498"/>
              <a:ext cx="1137422" cy="76103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3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49495" y="146526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dirty="0"/>
              <a:t>The indicator provides an understanding of the final </a:t>
            </a:r>
            <a:r>
              <a:rPr lang="en-US" sz="2400" dirty="0" smtClean="0"/>
              <a:t>electricity consumption </a:t>
            </a:r>
            <a:r>
              <a:rPr lang="en-US" sz="2400" dirty="0"/>
              <a:t>for all the existing buildings in the neighborhood  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Use stage energy consumptions are in general responsible for the majority of life cycle energy use in the case of buildings constructed before the turn of the millennium. </a:t>
            </a:r>
            <a:endParaRPr lang="it-IT" sz="2400" dirty="0"/>
          </a:p>
        </p:txBody>
      </p:sp>
      <p:pic>
        <p:nvPicPr>
          <p:cNvPr id="24" name="Picture 2" descr="Related image">
            <a:extLst>
              <a:ext uri="{FF2B5EF4-FFF2-40B4-BE49-F238E27FC236}">
                <a16:creationId xmlns:a16="http://schemas.microsoft.com/office/drawing/2014/main" id="{04687961-625A-46F8-AF5B-FE12BFD30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480" y="3728243"/>
            <a:ext cx="384461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387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52972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/>
              <a:t>In the calculation of the final thermal energy consumption, the following </a:t>
            </a:r>
            <a:r>
              <a:rPr lang="en-US" dirty="0" smtClean="0"/>
              <a:t>energy </a:t>
            </a:r>
            <a:r>
              <a:rPr lang="en-US" dirty="0"/>
              <a:t>uses </a:t>
            </a:r>
            <a:r>
              <a:rPr lang="en-US" dirty="0" smtClean="0"/>
              <a:t>should be </a:t>
            </a:r>
            <a:r>
              <a:rPr lang="en-US" dirty="0"/>
              <a:t>considered: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heating</a:t>
            </a:r>
            <a:r>
              <a:rPr lang="en-US" dirty="0"/>
              <a:t>,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cooling</a:t>
            </a:r>
            <a:r>
              <a:rPr lang="en-US" dirty="0"/>
              <a:t>,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mechanical ventilation,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domestic </a:t>
            </a:r>
            <a:r>
              <a:rPr lang="en-US" dirty="0"/>
              <a:t>hot </a:t>
            </a:r>
            <a:r>
              <a:rPr lang="en-US" dirty="0" smtClean="0"/>
              <a:t>water,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lighting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auxiliaries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SCOPE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all buildings in the neighborhood.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6183297" y="5113486"/>
            <a:ext cx="27280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/>
              <a:t>use is referred to as </a:t>
            </a:r>
            <a:r>
              <a:rPr lang="en-US" b="1" dirty="0"/>
              <a:t>operational energy consumption</a:t>
            </a:r>
            <a:endParaRPr lang="el-GR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366" y="4930624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2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dirty="0"/>
              <a:t>The </a:t>
            </a:r>
            <a:r>
              <a:rPr lang="en-US" sz="2400" dirty="0" smtClean="0"/>
              <a:t>calculation </a:t>
            </a:r>
            <a:r>
              <a:rPr lang="en-US" sz="2400" dirty="0"/>
              <a:t>method </a:t>
            </a:r>
            <a:r>
              <a:rPr lang="en-US" sz="2400" dirty="0" smtClean="0"/>
              <a:t>is </a:t>
            </a:r>
            <a:r>
              <a:rPr lang="en-US" sz="2400" dirty="0"/>
              <a:t>provided by the CEN standards </a:t>
            </a:r>
            <a:r>
              <a:rPr lang="en-US" sz="2400" dirty="0" smtClean="0"/>
              <a:t>series that </a:t>
            </a:r>
            <a:r>
              <a:rPr lang="en-US" sz="2400" dirty="0"/>
              <a:t>support </a:t>
            </a:r>
            <a:r>
              <a:rPr lang="en-US" sz="2400" dirty="0" smtClean="0"/>
              <a:t>implementation </a:t>
            </a:r>
            <a:r>
              <a:rPr lang="en-US" sz="2400" dirty="0"/>
              <a:t>of </a:t>
            </a:r>
            <a:r>
              <a:rPr lang="en-US" sz="2400" b="1" dirty="0" smtClean="0"/>
              <a:t>EPBD</a:t>
            </a:r>
            <a:r>
              <a:rPr lang="en-US" sz="2400" dirty="0" smtClean="0"/>
              <a:t> </a:t>
            </a:r>
            <a:r>
              <a:rPr lang="en-US" sz="2400" dirty="0"/>
              <a:t>across </a:t>
            </a:r>
            <a:r>
              <a:rPr lang="en-US" sz="2400" dirty="0" smtClean="0"/>
              <a:t>the EU</a:t>
            </a:r>
            <a:endParaRPr lang="en-US" sz="2400" dirty="0"/>
          </a:p>
          <a:p>
            <a:pPr marL="0" lvl="0" indent="0">
              <a:spcBef>
                <a:spcPts val="1200"/>
              </a:spcBef>
              <a:buNone/>
            </a:pPr>
            <a:r>
              <a:rPr lang="en-US" sz="2400" dirty="0"/>
              <a:t>The CEN standards series that currently forms the basis for most of national calculation </a:t>
            </a:r>
            <a:r>
              <a:rPr lang="en-US" sz="2400" dirty="0" smtClean="0"/>
              <a:t>methods includes </a:t>
            </a:r>
            <a:r>
              <a:rPr lang="en-US" sz="2400" b="1" dirty="0"/>
              <a:t>EN </a:t>
            </a:r>
            <a:r>
              <a:rPr lang="en-US" sz="2400" b="1" dirty="0" smtClean="0"/>
              <a:t>15603</a:t>
            </a:r>
            <a:r>
              <a:rPr lang="en-US" sz="2400" dirty="0" smtClean="0"/>
              <a:t> that </a:t>
            </a:r>
            <a:r>
              <a:rPr lang="en-US" sz="2400" dirty="0"/>
              <a:t>collates the results from </a:t>
            </a:r>
            <a:r>
              <a:rPr lang="en-US" sz="2400" b="1" dirty="0" smtClean="0"/>
              <a:t>EN </a:t>
            </a:r>
            <a:r>
              <a:rPr lang="en-US" sz="2400" b="1" dirty="0"/>
              <a:t>ISO </a:t>
            </a:r>
            <a:r>
              <a:rPr lang="en-US" sz="2400" b="1" dirty="0" smtClean="0"/>
              <a:t>13790</a:t>
            </a:r>
            <a:endParaRPr lang="en-US" sz="2400" strike="sngStrike" dirty="0" smtClean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B.2.4 - TOTAL FINAL ELECTRIC</a:t>
            </a:r>
            <a:r>
              <a:rPr lang="el-GR" sz="2800" dirty="0"/>
              <a:t>AL </a:t>
            </a:r>
            <a:r>
              <a:rPr lang="en-US" sz="2800" dirty="0" smtClean="0"/>
              <a:t>ENERGY </a:t>
            </a:r>
            <a:r>
              <a:rPr lang="en-US" sz="2800" dirty="0"/>
              <a:t>CONSUMPTION FOR 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084BA47-4C35-4322-8511-B8FD5FFFAE48}"/>
</file>

<file path=customXml/itemProps2.xml><?xml version="1.0" encoding="utf-8"?>
<ds:datastoreItem xmlns:ds="http://schemas.openxmlformats.org/officeDocument/2006/customXml" ds:itemID="{B8B87B86-D1A6-4326-AA32-B3E91B16C8E4}"/>
</file>

<file path=customXml/itemProps3.xml><?xml version="1.0" encoding="utf-8"?>
<ds:datastoreItem xmlns:ds="http://schemas.openxmlformats.org/officeDocument/2006/customXml" ds:itemID="{457857BE-D462-4AC0-ACA5-1B9D9D7C98E4}"/>
</file>

<file path=docProps/app.xml><?xml version="1.0" encoding="utf-8"?>
<Properties xmlns="http://schemas.openxmlformats.org/officeDocument/2006/extended-properties" xmlns:vt="http://schemas.openxmlformats.org/officeDocument/2006/docPropsVTypes">
  <TotalTime>21914</TotalTime>
  <Words>1789</Words>
  <Application>Microsoft Office PowerPoint</Application>
  <PresentationFormat>On-screen Show (4:3)</PresentationFormat>
  <Paragraphs>234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SimSun</vt:lpstr>
      <vt:lpstr>Arial</vt:lpstr>
      <vt:lpstr>Arial Narrow</vt:lpstr>
      <vt:lpstr>Calibri</vt:lpstr>
      <vt:lpstr>Courier New</vt:lpstr>
      <vt:lpstr>Symbol</vt:lpstr>
      <vt:lpstr>Times New Roman</vt:lpstr>
      <vt:lpstr>Wingdings</vt:lpstr>
      <vt:lpstr>Larissa</vt:lpstr>
      <vt:lpstr>PowerPoint Presentation</vt:lpstr>
      <vt:lpstr>B.2.4 - TOTAL FINAL ELECTRICAL ENERGY CONSUMPTION FOR BUILDING OPERATIONS</vt:lpstr>
      <vt:lpstr>PowerPoint Presentation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  <vt:lpstr>B.2.4 - TOTAL FINAL ELECTRICAL ENERGY CONSUMPTION FOR BUILDING OPERATIONS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374</cp:revision>
  <dcterms:created xsi:type="dcterms:W3CDTF">2017-01-09T10:20:00Z</dcterms:created>
  <dcterms:modified xsi:type="dcterms:W3CDTF">2022-12-22T08:28:44Z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