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19.xml" ContentType="application/vnd.openxmlformats-officedocument.presentationml.slide+xml"/>
  <Override PartName="/ppt/slides/slide14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notesSlides/notesSlide4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8" r:id="rId3"/>
    <p:sldId id="342" r:id="rId4"/>
    <p:sldId id="344" r:id="rId5"/>
    <p:sldId id="301" r:id="rId6"/>
    <p:sldId id="299" r:id="rId7"/>
    <p:sldId id="300" r:id="rId8"/>
    <p:sldId id="305" r:id="rId9"/>
    <p:sldId id="331" r:id="rId10"/>
    <p:sldId id="347" r:id="rId11"/>
    <p:sldId id="360" r:id="rId12"/>
    <p:sldId id="352" r:id="rId13"/>
    <p:sldId id="361" r:id="rId14"/>
    <p:sldId id="356" r:id="rId15"/>
    <p:sldId id="357" r:id="rId16"/>
    <p:sldId id="358" r:id="rId17"/>
    <p:sldId id="359" r:id="rId18"/>
    <p:sldId id="351" r:id="rId19"/>
    <p:sldId id="362" r:id="rId20"/>
    <p:sldId id="314" r:id="rId21"/>
    <p:sldId id="319" r:id="rId22"/>
    <p:sldId id="320" r:id="rId23"/>
    <p:sldId id="321" r:id="rId24"/>
    <p:sldId id="353" r:id="rId25"/>
    <p:sldId id="329" r:id="rId26"/>
    <p:sldId id="354" r:id="rId27"/>
    <p:sldId id="33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6187" autoAdjust="0"/>
  </p:normalViewPr>
  <p:slideViewPr>
    <p:cSldViewPr snapToGrid="0" showGuides="1">
      <p:cViewPr varScale="1">
        <p:scale>
          <a:sx n="60" d="100"/>
          <a:sy n="60" d="100"/>
        </p:scale>
        <p:origin x="1564" y="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6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hr-HR" dirty="0">
                <a:solidFill>
                  <a:srgbClr val="C00000"/>
                </a:solidFill>
              </a:rPr>
              <a:t>MARINA</a:t>
            </a:r>
          </a:p>
          <a:p>
            <a:pPr defTabSz="950702">
              <a:defRPr/>
            </a:pPr>
            <a:r>
              <a:rPr lang="en-US" dirty="0">
                <a:solidFill>
                  <a:srgbClr val="C00000"/>
                </a:solidFill>
              </a:rPr>
              <a:t>which norm will be used depends on the configuration of building-integrated heating/domestic hot water/cooling system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5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hr-HR" dirty="0">
                <a:solidFill>
                  <a:srgbClr val="C00000"/>
                </a:solidFill>
              </a:rPr>
              <a:t>MARINA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49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hr-HR" dirty="0">
                <a:solidFill>
                  <a:srgbClr val="C00000"/>
                </a:solidFill>
              </a:rPr>
              <a:t>MARINA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50702">
              <a:defRPr/>
            </a:pPr>
            <a:fld id="{1408F923-A320-42BD-84A6-601815CE83FD}" type="slidenum">
              <a:rPr lang="en-US">
                <a:solidFill>
                  <a:prstClr val="black"/>
                </a:solidFill>
                <a:latin typeface="Calibri"/>
              </a:rPr>
              <a:pPr defTabSz="950702">
                <a:defRPr/>
              </a:pPr>
              <a:t>17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572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hr-HR" dirty="0">
                <a:solidFill>
                  <a:srgbClr val="C00000"/>
                </a:solidFill>
              </a:rPr>
              <a:t>MARINA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3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hr-HR" dirty="0">
                <a:solidFill>
                  <a:srgbClr val="C00000"/>
                </a:solidFill>
              </a:rPr>
              <a:t>MARINA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56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61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9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7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304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32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     FOR BUILDING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76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     FOR BUILDING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4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B.2.1 – TOTAL FINAL THERMAL ENERGY CONSUMPTION FOR BUILDING OPERATIONS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4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SNTOOL </a:t>
            </a:r>
            <a:r>
              <a:rPr lang="en-US" sz="1200" dirty="0"/>
              <a:t>– </a:t>
            </a:r>
            <a:r>
              <a:rPr lang="en-US" sz="1200" dirty="0" smtClean="0"/>
              <a:t>NEIGHBOURHOOD </a:t>
            </a:r>
            <a:r>
              <a:rPr lang="en-US" sz="1200" dirty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7" r:id="rId5"/>
    <p:sldLayoutId id="2147483688" r:id="rId6"/>
    <p:sldLayoutId id="2147483692" r:id="rId7"/>
    <p:sldLayoutId id="2147483694" r:id="rId8"/>
    <p:sldLayoutId id="2147483701" r:id="rId9"/>
    <p:sldLayoutId id="2147483706" r:id="rId10"/>
    <p:sldLayoutId id="2147483707" r:id="rId11"/>
    <p:sldLayoutId id="2147483708" r:id="rId12"/>
    <p:sldLayoutId id="2147483716" r:id="rId13"/>
    <p:sldLayoutId id="2147483717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png"/><Relationship Id="rId5" Type="http://schemas.openxmlformats.org/officeDocument/2006/relationships/hyperlink" Target="http://ec.europa.eu/environment/eussd/buildings.htm" TargetMode="External"/><Relationship Id="rId4" Type="http://schemas.openxmlformats.org/officeDocument/2006/relationships/image" Target="../media/image1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t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hyperlink" Target="http://ec.europa.eu/environment/eussd/buildings.htm" TargetMode="Externa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</a:t>
            </a:r>
            <a:r>
              <a:rPr lang="en-US" sz="3600" dirty="0" smtClean="0">
                <a:solidFill>
                  <a:srgbClr val="0070C0"/>
                </a:solidFill>
              </a:rPr>
              <a:t>4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SNTool </a:t>
            </a:r>
            <a:r>
              <a:rPr lang="it-IT" sz="3200" dirty="0"/>
              <a:t>– </a:t>
            </a:r>
            <a:r>
              <a:rPr lang="it-IT" sz="3200" dirty="0" smtClean="0"/>
              <a:t>Neighbourhood </a:t>
            </a:r>
            <a:r>
              <a:rPr lang="it-IT" sz="3200" dirty="0"/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07" y="5247974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777025" cy="1670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000" dirty="0"/>
              <a:t> </a:t>
            </a:r>
            <a:endParaRPr lang="it-IT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For each building in the </a:t>
            </a:r>
            <a:r>
              <a:rPr lang="en-US" sz="2000" dirty="0" smtClean="0"/>
              <a:t>neighborhood collect actual data </a:t>
            </a:r>
            <a:r>
              <a:rPr lang="en-US" sz="2000" dirty="0"/>
              <a:t>of each </a:t>
            </a:r>
            <a:r>
              <a:rPr lang="en-US" sz="2000" b="1" dirty="0"/>
              <a:t>fuel</a:t>
            </a:r>
            <a:r>
              <a:rPr lang="en-US" sz="2000" dirty="0"/>
              <a:t> (e.g. liters of oil, cubic meters of natural gas) </a:t>
            </a:r>
            <a:r>
              <a:rPr lang="en-US" sz="2000" dirty="0" smtClean="0"/>
              <a:t>or </a:t>
            </a:r>
            <a:r>
              <a:rPr lang="en-US" sz="2000" b="1" dirty="0"/>
              <a:t>the heat/cold from district networks</a:t>
            </a:r>
            <a:r>
              <a:rPr lang="en-US" sz="2000" dirty="0"/>
              <a:t>, for the energy uses taken into account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USE OF METERED DATA 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  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23" y="29554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19302" y="2955445"/>
            <a:ext cx="8108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dirty="0" smtClean="0"/>
              <a:t>Collected </a:t>
            </a:r>
            <a:r>
              <a:rPr lang="en-GB" dirty="0"/>
              <a:t>data </a:t>
            </a:r>
            <a:r>
              <a:rPr lang="en-GB" dirty="0" smtClean="0"/>
              <a:t>for final </a:t>
            </a:r>
            <a:r>
              <a:rPr lang="en-GB" dirty="0"/>
              <a:t>non-renewable thermal energy </a:t>
            </a:r>
            <a:r>
              <a:rPr lang="en-GB" dirty="0" smtClean="0"/>
              <a:t>consumption, from: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726635" y="3297929"/>
            <a:ext cx="8124824" cy="98000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963" lvl="0" indent="-461963">
              <a:buFont typeface="Courier New" panose="02070309020205020404" pitchFamily="49" charset="0"/>
              <a:buChar char="o"/>
            </a:pPr>
            <a:r>
              <a:rPr lang="en-US" sz="1800" b="1" dirty="0" smtClean="0"/>
              <a:t>Monitoring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66FF33"/>
                </a:solidFill>
              </a:rPr>
              <a:t>(Provides the best quality data)</a:t>
            </a:r>
          </a:p>
          <a:p>
            <a:pPr marL="463550" lvl="0" indent="0">
              <a:buNone/>
            </a:pPr>
            <a:r>
              <a:rPr lang="en-US" sz="1800" dirty="0" smtClean="0"/>
              <a:t>Measure all quantities of fuel delivered to the building and provide measured energy consumption data from </a:t>
            </a:r>
            <a:r>
              <a:rPr lang="en-US" sz="1800" u="sng" dirty="0" smtClean="0"/>
              <a:t>at least 12 consecutive months</a:t>
            </a: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726635" y="4280197"/>
            <a:ext cx="8124824" cy="80097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963" lvl="0" indent="-461963">
              <a:buFont typeface="Courier New" panose="02070309020205020404" pitchFamily="49" charset="0"/>
              <a:buChar char="o"/>
            </a:pPr>
            <a:r>
              <a:rPr lang="en-US" sz="1800" b="1" dirty="0" smtClean="0"/>
              <a:t>Bills</a:t>
            </a:r>
            <a:r>
              <a:rPr lang="en-US" sz="1800" dirty="0" smtClean="0"/>
              <a:t> </a:t>
            </a:r>
            <a:r>
              <a:rPr lang="en-US" sz="1800" dirty="0"/>
              <a:t>or </a:t>
            </a:r>
            <a:r>
              <a:rPr lang="en-US" sz="1800" b="1" dirty="0" smtClean="0"/>
              <a:t>Utilities</a:t>
            </a:r>
            <a:endParaRPr lang="en-US" sz="1800" dirty="0" smtClean="0"/>
          </a:p>
          <a:p>
            <a:pPr marL="463550" lvl="0" indent="0">
              <a:buNone/>
            </a:pPr>
            <a:r>
              <a:rPr lang="en-US" sz="1800" dirty="0"/>
              <a:t>Average over </a:t>
            </a:r>
            <a:r>
              <a:rPr lang="en-US" sz="1800" u="sng" dirty="0"/>
              <a:t>longer periods </a:t>
            </a:r>
            <a:r>
              <a:rPr lang="en-US" sz="1800" dirty="0"/>
              <a:t>(e.g. </a:t>
            </a:r>
            <a:r>
              <a:rPr lang="en-US" sz="1800" b="1" dirty="0"/>
              <a:t>3year records</a:t>
            </a:r>
            <a:r>
              <a:rPr lang="en-US" sz="1800" dirty="0"/>
              <a:t>)</a:t>
            </a:r>
            <a:endParaRPr lang="en-US" sz="1800" b="1" dirty="0" smtClean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D5CDA5-7596-422D-8FB1-B2F7D5E51035}"/>
              </a:ext>
            </a:extLst>
          </p:cNvPr>
          <p:cNvSpPr txBox="1"/>
          <p:nvPr/>
        </p:nvSpPr>
        <p:spPr>
          <a:xfrm rot="993503">
            <a:off x="6255593" y="1078042"/>
            <a:ext cx="2800581" cy="707886"/>
          </a:xfrm>
          <a:prstGeom prst="rect">
            <a:avLst/>
          </a:prstGeom>
          <a:noFill/>
          <a:ln>
            <a:solidFill>
              <a:srgbClr val="66FF3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66FF33"/>
                </a:solidFill>
              </a:rPr>
              <a:t>Highly recommended assessment method</a:t>
            </a:r>
            <a:r>
              <a:rPr lang="hr-HR" sz="2000" dirty="0">
                <a:solidFill>
                  <a:srgbClr val="66FF33"/>
                </a:solidFill>
              </a:rPr>
              <a:t>!</a:t>
            </a:r>
            <a:endParaRPr lang="en-GB" sz="2000" dirty="0">
              <a:solidFill>
                <a:srgbClr val="66FF33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8224" y="5032911"/>
            <a:ext cx="77660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/>
              <a:t>For each building in the </a:t>
            </a:r>
            <a:r>
              <a:rPr lang="en-US" sz="2000" dirty="0" smtClean="0"/>
              <a:t>neighborhood </a:t>
            </a:r>
            <a:r>
              <a:rPr lang="en-US" sz="2000" dirty="0"/>
              <a:t>calculate </a:t>
            </a:r>
            <a:r>
              <a:rPr lang="en-US" sz="2000" dirty="0" smtClean="0"/>
              <a:t>the </a:t>
            </a:r>
            <a:r>
              <a:rPr lang="el-GR" sz="2000" b="1" dirty="0" smtClean="0"/>
              <a:t>average</a:t>
            </a:r>
            <a:r>
              <a:rPr lang="el-GR" sz="2000" dirty="0" smtClean="0"/>
              <a:t> </a:t>
            </a:r>
            <a:r>
              <a:rPr lang="en-US" sz="2000" b="1" dirty="0" smtClean="0"/>
              <a:t>annual </a:t>
            </a:r>
            <a:r>
              <a:rPr lang="en-US" sz="2000" b="1" dirty="0"/>
              <a:t>consumption per fuel or district heat/cold</a:t>
            </a:r>
            <a:r>
              <a:rPr lang="en-US" sz="2000" dirty="0"/>
              <a:t>, for the energy uses taken into account</a:t>
            </a:r>
          </a:p>
          <a:p>
            <a:pPr marL="457200" indent="-457200">
              <a:buFont typeface="+mj-lt"/>
              <a:buAutoNum type="arabicPeriod" startAt="2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7903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07" y="5247974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USE OF METERED DATA 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   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D5CDA5-7596-422D-8FB1-B2F7D5E51035}"/>
              </a:ext>
            </a:extLst>
          </p:cNvPr>
          <p:cNvSpPr txBox="1"/>
          <p:nvPr/>
        </p:nvSpPr>
        <p:spPr>
          <a:xfrm rot="993503">
            <a:off x="6255593" y="1078042"/>
            <a:ext cx="2800581" cy="707886"/>
          </a:xfrm>
          <a:prstGeom prst="rect">
            <a:avLst/>
          </a:prstGeom>
          <a:noFill/>
          <a:ln>
            <a:solidFill>
              <a:srgbClr val="66FF3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66FF33"/>
                </a:solidFill>
              </a:rPr>
              <a:t>Highly recommended assessment method</a:t>
            </a:r>
            <a:r>
              <a:rPr lang="hr-HR" sz="2000" dirty="0">
                <a:solidFill>
                  <a:srgbClr val="66FF33"/>
                </a:solidFill>
              </a:rPr>
              <a:t>!</a:t>
            </a:r>
            <a:endParaRPr lang="en-GB" sz="2000" dirty="0">
              <a:solidFill>
                <a:srgbClr val="66FF33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8225" y="1553556"/>
            <a:ext cx="75885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000" dirty="0"/>
              <a:t>For each building in the </a:t>
            </a:r>
            <a:r>
              <a:rPr lang="en-US" sz="2000" dirty="0" smtClean="0"/>
              <a:t>neighborhood </a:t>
            </a:r>
            <a:r>
              <a:rPr lang="en-US" sz="2000" dirty="0"/>
              <a:t>calculate the </a:t>
            </a:r>
            <a:r>
              <a:rPr lang="en-US" sz="2000" b="1" dirty="0"/>
              <a:t>indoor useful area</a:t>
            </a:r>
            <a:r>
              <a:rPr lang="en-US" sz="2000" dirty="0"/>
              <a:t>, in square meters [m</a:t>
            </a:r>
            <a:r>
              <a:rPr lang="en-US" sz="2000" baseline="30000" dirty="0"/>
              <a:t>2</a:t>
            </a:r>
            <a:r>
              <a:rPr lang="en-US" sz="2000" dirty="0"/>
              <a:t>]</a:t>
            </a:r>
          </a:p>
        </p:txBody>
      </p:sp>
      <p:sp>
        <p:nvSpPr>
          <p:cNvPr id="9" name="Rectangle 8"/>
          <p:cNvSpPr/>
          <p:nvPr/>
        </p:nvSpPr>
        <p:spPr>
          <a:xfrm>
            <a:off x="866784" y="2400679"/>
            <a:ext cx="83272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ata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available from energy performance certificate, energy audit report, building/usage permit or other documentation of a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building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72" y="252506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88175" y="3250570"/>
            <a:ext cx="8855825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4"/>
            </a:pPr>
            <a:r>
              <a:rPr lang="en-US" sz="2000" dirty="0" smtClean="0"/>
              <a:t>Sum </a:t>
            </a:r>
            <a:r>
              <a:rPr lang="en-US" sz="2000" dirty="0"/>
              <a:t>the annual fuel </a:t>
            </a:r>
            <a:r>
              <a:rPr lang="en-US" sz="2000" dirty="0" smtClean="0"/>
              <a:t>(or heat/cold </a:t>
            </a:r>
            <a:r>
              <a:rPr lang="en-US" sz="2000" dirty="0"/>
              <a:t>from district </a:t>
            </a:r>
            <a:r>
              <a:rPr lang="en-US" sz="2000" dirty="0" smtClean="0"/>
              <a:t>networks) of </a:t>
            </a:r>
            <a:r>
              <a:rPr lang="en-US" sz="2000" dirty="0"/>
              <a:t>each building up to </a:t>
            </a:r>
            <a:r>
              <a:rPr lang="en-US" sz="2000" dirty="0" smtClean="0"/>
              <a:t>an </a:t>
            </a:r>
            <a:r>
              <a:rPr lang="en-US" sz="2000" b="1" dirty="0"/>
              <a:t>aggregated total annual </a:t>
            </a:r>
            <a:r>
              <a:rPr lang="en-US" sz="2000" b="1" dirty="0" smtClean="0"/>
              <a:t>consumption per fuel or </a:t>
            </a:r>
            <a:r>
              <a:rPr lang="en-US" sz="2000" b="1" dirty="0"/>
              <a:t>district </a:t>
            </a:r>
            <a:r>
              <a:rPr lang="en-US" sz="2000" b="1" dirty="0" smtClean="0"/>
              <a:t>heat/cold</a:t>
            </a:r>
            <a:endParaRPr lang="en-US" sz="2000" dirty="0" smtClean="0"/>
          </a:p>
          <a:p>
            <a:pPr marL="457200" lvl="0" indent="-457200">
              <a:buFont typeface="+mj-lt"/>
              <a:buAutoNum type="arabicPeriod" startAt="4"/>
            </a:pPr>
            <a:endParaRPr lang="en-US" sz="500" dirty="0"/>
          </a:p>
          <a:p>
            <a:pPr marL="457200" indent="-457200">
              <a:buFont typeface="+mj-lt"/>
              <a:buAutoNum type="arabicPeriod" startAt="4"/>
            </a:pPr>
            <a:r>
              <a:rPr lang="en-US" sz="2000" dirty="0"/>
              <a:t>Convert the amount of fuels to </a:t>
            </a:r>
            <a:r>
              <a:rPr lang="en-US" sz="2000" b="1" dirty="0"/>
              <a:t>thermal</a:t>
            </a:r>
            <a:r>
              <a:rPr lang="en-US" sz="2000" dirty="0"/>
              <a:t> </a:t>
            </a:r>
            <a:r>
              <a:rPr lang="en-US" sz="2000" b="1" dirty="0"/>
              <a:t>energy </a:t>
            </a:r>
            <a:r>
              <a:rPr lang="en-US" sz="2000" b="1" dirty="0" smtClean="0"/>
              <a:t>consumption</a:t>
            </a:r>
            <a:r>
              <a:rPr lang="en-US" sz="2000" dirty="0" smtClean="0"/>
              <a:t> using </a:t>
            </a:r>
            <a:r>
              <a:rPr lang="en-US" sz="2000" dirty="0"/>
              <a:t>their lower heating values</a:t>
            </a:r>
          </a:p>
          <a:p>
            <a:pPr marL="457200" lvl="0" indent="-457200">
              <a:buFont typeface="+mj-lt"/>
              <a:buAutoNum type="arabicPeriod" startAt="4"/>
            </a:pPr>
            <a:endParaRPr lang="en-US" sz="2000" dirty="0" smtClean="0"/>
          </a:p>
          <a:p>
            <a:pPr marL="457200" lvl="0" indent="-457200">
              <a:buFont typeface="+mj-lt"/>
              <a:buAutoNum type="arabicPeriod" startAt="4"/>
            </a:pPr>
            <a:endParaRPr lang="en-US" sz="2000" dirty="0"/>
          </a:p>
          <a:p>
            <a:pPr marL="457200" lvl="0" indent="-457200">
              <a:buFont typeface="+mj-lt"/>
              <a:buAutoNum type="arabicPeriod" startAt="4"/>
            </a:pPr>
            <a:endParaRPr lang="en-US" sz="2000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1942524" y="4536657"/>
            <a:ext cx="5067876" cy="1366993"/>
            <a:chOff x="2844969" y="3463257"/>
            <a:chExt cx="4820343" cy="1048544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5686" y="3481029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4027" y="3588511"/>
              <a:ext cx="897887" cy="5318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4969" y="3463257"/>
              <a:ext cx="3243263" cy="1048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62870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566" y="5467137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40470"/>
            <a:ext cx="8332679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3"/>
            </a:pPr>
            <a:endParaRPr lang="en-US" sz="2000" dirty="0" smtClean="0"/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 smtClean="0"/>
              <a:t>Sum the </a:t>
            </a:r>
            <a:r>
              <a:rPr lang="el-GR" sz="2000" dirty="0" smtClean="0"/>
              <a:t>average </a:t>
            </a:r>
            <a:r>
              <a:rPr lang="en-US" sz="2000" dirty="0" smtClean="0"/>
              <a:t>annual thermal energy of all fuels </a:t>
            </a:r>
            <a:r>
              <a:rPr lang="en-GB" sz="2000" dirty="0" smtClean="0"/>
              <a:t>up </a:t>
            </a:r>
            <a:r>
              <a:rPr lang="en-GB" sz="2000" dirty="0"/>
              <a:t>to an </a:t>
            </a:r>
            <a:r>
              <a:rPr lang="en-US" sz="2000" b="1" dirty="0"/>
              <a:t>aggregated total annual final thermal energy consumption </a:t>
            </a:r>
            <a:r>
              <a:rPr lang="en-US" sz="2000" dirty="0"/>
              <a:t>[</a:t>
            </a:r>
            <a:r>
              <a:rPr lang="en-US" sz="2000" dirty="0" err="1"/>
              <a:t>kWh</a:t>
            </a:r>
            <a:r>
              <a:rPr lang="en-US" sz="2000" baseline="-25000" dirty="0" err="1"/>
              <a:t>th</a:t>
            </a:r>
            <a:r>
              <a:rPr lang="en-US" sz="2000" dirty="0"/>
              <a:t>/year]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en-US" sz="2000" dirty="0" smtClean="0"/>
              <a:t>Sum </a:t>
            </a:r>
            <a:r>
              <a:rPr lang="en-US" sz="2000" dirty="0"/>
              <a:t>the indoor useful area of each building in the area up to </a:t>
            </a:r>
            <a:r>
              <a:rPr lang="en-US" sz="2000" dirty="0" smtClean="0"/>
              <a:t>an </a:t>
            </a:r>
            <a:r>
              <a:rPr lang="en-US" sz="2000" b="1" dirty="0" smtClean="0"/>
              <a:t>aggregated </a:t>
            </a:r>
            <a:r>
              <a:rPr lang="en-US" sz="2000" b="1" dirty="0"/>
              <a:t>total </a:t>
            </a:r>
            <a:r>
              <a:rPr lang="en-US" sz="2000" b="1" dirty="0" smtClean="0"/>
              <a:t>indoor </a:t>
            </a:r>
            <a:r>
              <a:rPr lang="en-US" sz="2000" b="1" dirty="0"/>
              <a:t>useful </a:t>
            </a:r>
            <a:r>
              <a:rPr lang="en-US" sz="2000" b="1" dirty="0" smtClean="0"/>
              <a:t>area</a:t>
            </a:r>
            <a:r>
              <a:rPr lang="en-US" sz="2000" dirty="0" smtClean="0"/>
              <a:t>, in square meters </a:t>
            </a:r>
            <a:r>
              <a:rPr lang="en-US" sz="2000" dirty="0"/>
              <a:t>[m</a:t>
            </a:r>
            <a:r>
              <a:rPr lang="en-US" sz="2000" baseline="30000" dirty="0"/>
              <a:t>2</a:t>
            </a:r>
            <a:r>
              <a:rPr lang="en-US" sz="2000" dirty="0" smtClean="0"/>
              <a:t>]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en-US" sz="2000" dirty="0" smtClean="0"/>
              <a:t>Calculate </a:t>
            </a:r>
            <a:r>
              <a:rPr lang="en-US" sz="2000" dirty="0"/>
              <a:t>the indicator’s value as: </a:t>
            </a:r>
            <a:r>
              <a:rPr lang="en-US" sz="2000" b="1" dirty="0"/>
              <a:t>aggregated annual total final </a:t>
            </a:r>
            <a:r>
              <a:rPr lang="en-US" sz="2000" b="1" dirty="0" smtClean="0"/>
              <a:t>thermal energy consumption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(step </a:t>
            </a:r>
            <a:r>
              <a:rPr lang="el-GR" sz="2000" dirty="0" smtClean="0">
                <a:solidFill>
                  <a:schemeClr val="accent3">
                    <a:lumMod val="75000"/>
                  </a:schemeClr>
                </a:solidFill>
              </a:rPr>
              <a:t>6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sz="2000" dirty="0" smtClean="0"/>
              <a:t>/ </a:t>
            </a:r>
            <a:r>
              <a:rPr lang="en-US" sz="2000" b="1" dirty="0"/>
              <a:t>aggregated indoor useful area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(step </a:t>
            </a:r>
            <a:r>
              <a:rPr lang="el-GR" sz="2000" dirty="0" smtClean="0">
                <a:solidFill>
                  <a:schemeClr val="accent3">
                    <a:lumMod val="75000"/>
                  </a:schemeClr>
                </a:solidFill>
              </a:rPr>
              <a:t>7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), </a:t>
            </a:r>
            <a:r>
              <a:rPr lang="en-US" sz="2000" dirty="0" smtClean="0"/>
              <a:t>[</a:t>
            </a:r>
            <a:r>
              <a:rPr lang="en-US" sz="2000" dirty="0"/>
              <a:t>kWh</a:t>
            </a:r>
            <a:r>
              <a:rPr lang="en-US" sz="2000" baseline="-25000" dirty="0"/>
              <a:t>th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r>
              <a:rPr lang="en-US" sz="2000" dirty="0" smtClean="0"/>
              <a:t>/year]</a:t>
            </a: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USE OF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METERED DATA 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512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07" y="5247974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39"/>
            <a:ext cx="8777025" cy="14668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000" dirty="0"/>
              <a:t> </a:t>
            </a:r>
            <a:endParaRPr lang="it-IT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For each building in the </a:t>
            </a:r>
            <a:r>
              <a:rPr lang="en-US" sz="2000" dirty="0" smtClean="0"/>
              <a:t>neighborhood </a:t>
            </a:r>
            <a:r>
              <a:rPr lang="en-US" sz="2000" dirty="0"/>
              <a:t>calculate the </a:t>
            </a:r>
            <a:r>
              <a:rPr lang="en-US" sz="2000" b="1" dirty="0"/>
              <a:t>annual </a:t>
            </a:r>
            <a:r>
              <a:rPr lang="en-US" sz="2000" b="1" dirty="0" smtClean="0"/>
              <a:t>thermal energy </a:t>
            </a:r>
            <a:r>
              <a:rPr lang="en-US" sz="2000" b="1" dirty="0"/>
              <a:t>consumption</a:t>
            </a:r>
            <a:r>
              <a:rPr lang="en-US" sz="2000" dirty="0"/>
              <a:t> </a:t>
            </a:r>
            <a:r>
              <a:rPr lang="en-US" sz="2000" dirty="0" smtClean="0"/>
              <a:t>for the </a:t>
            </a:r>
            <a:r>
              <a:rPr lang="en-US" sz="2000" dirty="0"/>
              <a:t>energy uses </a:t>
            </a:r>
            <a:r>
              <a:rPr lang="en-US" sz="2000" dirty="0" smtClean="0"/>
              <a:t>taken into account, in </a:t>
            </a:r>
            <a:r>
              <a:rPr lang="en-US" sz="2000" dirty="0"/>
              <a:t>kilowatt </a:t>
            </a:r>
            <a:r>
              <a:rPr lang="en-US" sz="2000" dirty="0" smtClean="0"/>
              <a:t>hours, [</a:t>
            </a:r>
            <a:r>
              <a:rPr lang="en-US" sz="2000" dirty="0" err="1"/>
              <a:t>kWh</a:t>
            </a:r>
            <a:r>
              <a:rPr lang="en-US" sz="2000" baseline="-25000" dirty="0" err="1"/>
              <a:t>th</a:t>
            </a:r>
            <a:r>
              <a:rPr lang="en-US" sz="2000" dirty="0" smtClean="0"/>
              <a:t>/year]. 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USE OF ESTIMATED DATA 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 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50" y="313895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88360" y="3830927"/>
            <a:ext cx="788660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 smtClean="0">
                <a:solidFill>
                  <a:prstClr val="black"/>
                </a:solidFill>
              </a:rPr>
              <a:t>Annual </a:t>
            </a:r>
            <a:r>
              <a:rPr lang="en-GB" dirty="0">
                <a:solidFill>
                  <a:prstClr val="black"/>
                </a:solidFill>
              </a:rPr>
              <a:t>energy </a:t>
            </a:r>
            <a:r>
              <a:rPr lang="en-GB" dirty="0" smtClean="0">
                <a:solidFill>
                  <a:prstClr val="black"/>
                </a:solidFill>
              </a:rPr>
              <a:t>for </a:t>
            </a:r>
            <a:r>
              <a:rPr lang="en-GB" b="1" dirty="0">
                <a:solidFill>
                  <a:prstClr val="black"/>
                </a:solidFill>
              </a:rPr>
              <a:t>space heating </a:t>
            </a:r>
            <a:r>
              <a:rPr lang="en-GB" b="1" dirty="0" smtClean="0">
                <a:solidFill>
                  <a:prstClr val="black"/>
                </a:solidFill>
              </a:rPr>
              <a:t>and </a:t>
            </a:r>
            <a:r>
              <a:rPr lang="en-GB" b="1" dirty="0">
                <a:solidFill>
                  <a:prstClr val="black"/>
                </a:solidFill>
              </a:rPr>
              <a:t>cooling </a:t>
            </a:r>
            <a:r>
              <a:rPr lang="en-US" dirty="0" smtClean="0"/>
              <a:t>should </a:t>
            </a:r>
            <a:r>
              <a:rPr lang="en-US" dirty="0"/>
              <a:t>be </a:t>
            </a:r>
            <a:r>
              <a:rPr lang="en-US" dirty="0" smtClean="0"/>
              <a:t>assessed for </a:t>
            </a:r>
            <a:r>
              <a:rPr lang="en-GB" dirty="0">
                <a:solidFill>
                  <a:prstClr val="black"/>
                </a:solidFill>
              </a:rPr>
              <a:t>actual climatic data and actual building </a:t>
            </a:r>
            <a:r>
              <a:rPr lang="en-GB" dirty="0" smtClean="0">
                <a:solidFill>
                  <a:prstClr val="black"/>
                </a:solidFill>
              </a:rPr>
              <a:t>use, </a:t>
            </a:r>
            <a:r>
              <a:rPr lang="en-GB" dirty="0"/>
              <a:t>using the quasi-steady state monthly </a:t>
            </a:r>
            <a:r>
              <a:rPr lang="en-GB" dirty="0" smtClean="0"/>
              <a:t>method, </a:t>
            </a:r>
            <a:r>
              <a:rPr lang="en-GB" dirty="0" smtClean="0">
                <a:solidFill>
                  <a:prstClr val="black"/>
                </a:solidFill>
              </a:rPr>
              <a:t>according </a:t>
            </a:r>
            <a:r>
              <a:rPr lang="en-GB" dirty="0">
                <a:solidFill>
                  <a:prstClr val="black"/>
                </a:solidFill>
              </a:rPr>
              <a:t>to the EN 13790 (</a:t>
            </a:r>
            <a:r>
              <a:rPr lang="en-GB" i="1" dirty="0">
                <a:solidFill>
                  <a:prstClr val="black"/>
                </a:solidFill>
              </a:rPr>
              <a:t>Energy performance of buildings – Calculation of </a:t>
            </a:r>
            <a:r>
              <a:rPr lang="hr-HR" i="1" dirty="0">
                <a:solidFill>
                  <a:prstClr val="black"/>
                </a:solidFill>
              </a:rPr>
              <a:t>energy </a:t>
            </a:r>
            <a:r>
              <a:rPr lang="en-GB" i="1" dirty="0">
                <a:solidFill>
                  <a:prstClr val="black"/>
                </a:solidFill>
              </a:rPr>
              <a:t>use for space heating and cooling</a:t>
            </a:r>
            <a:r>
              <a:rPr lang="en-GB" dirty="0" smtClean="0">
                <a:solidFill>
                  <a:prstClr val="black"/>
                </a:solidFill>
              </a:rPr>
              <a:t>)</a:t>
            </a:r>
            <a:r>
              <a:rPr lang="en-GB" dirty="0" smtClean="0"/>
              <a:t>.</a:t>
            </a:r>
            <a:endParaRPr lang="en-GB" dirty="0">
              <a:solidFill>
                <a:prstClr val="black"/>
              </a:solidFill>
            </a:endParaRPr>
          </a:p>
          <a:p>
            <a:pPr lvl="0">
              <a:spcAft>
                <a:spcPts val="600"/>
              </a:spcAft>
            </a:pPr>
            <a:r>
              <a:rPr lang="en-GB" dirty="0" smtClean="0">
                <a:solidFill>
                  <a:prstClr val="black"/>
                </a:solidFill>
              </a:rPr>
              <a:t>Annual </a:t>
            </a:r>
            <a:r>
              <a:rPr lang="en-GB" dirty="0">
                <a:solidFill>
                  <a:prstClr val="black"/>
                </a:solidFill>
              </a:rPr>
              <a:t>energy </a:t>
            </a:r>
            <a:r>
              <a:rPr lang="en-GB" dirty="0" smtClean="0">
                <a:solidFill>
                  <a:prstClr val="black"/>
                </a:solidFill>
              </a:rPr>
              <a:t>for </a:t>
            </a:r>
            <a:r>
              <a:rPr lang="en-GB" b="1" dirty="0">
                <a:solidFill>
                  <a:prstClr val="black"/>
                </a:solidFill>
              </a:rPr>
              <a:t>domestic hot water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US" dirty="0"/>
              <a:t>should be assessed </a:t>
            </a:r>
            <a:r>
              <a:rPr lang="en-GB" dirty="0" smtClean="0">
                <a:solidFill>
                  <a:prstClr val="black"/>
                </a:solidFill>
              </a:rPr>
              <a:t>according </a:t>
            </a:r>
            <a:r>
              <a:rPr lang="en-GB" dirty="0">
                <a:solidFill>
                  <a:prstClr val="black"/>
                </a:solidFill>
              </a:rPr>
              <a:t>to the EN 15316-3-1 </a:t>
            </a:r>
            <a:r>
              <a:rPr lang="en-GB" dirty="0" smtClean="0">
                <a:solidFill>
                  <a:prstClr val="black"/>
                </a:solidFill>
              </a:rPr>
              <a:t>(</a:t>
            </a:r>
            <a:r>
              <a:rPr lang="en-GB" i="1" dirty="0">
                <a:solidFill>
                  <a:prstClr val="black"/>
                </a:solidFill>
              </a:rPr>
              <a:t>Domestic hot water systems, characterisation of needs </a:t>
            </a:r>
            <a:r>
              <a:rPr lang="en-GB" i="1" dirty="0" smtClean="0">
                <a:solidFill>
                  <a:prstClr val="black"/>
                </a:solidFill>
              </a:rPr>
              <a:t>                                          (</a:t>
            </a:r>
            <a:r>
              <a:rPr lang="en-GB" i="1" dirty="0">
                <a:solidFill>
                  <a:prstClr val="black"/>
                </a:solidFill>
              </a:rPr>
              <a:t>tapping requirements</a:t>
            </a:r>
            <a:r>
              <a:rPr lang="en-GB" i="1" dirty="0" smtClean="0">
                <a:solidFill>
                  <a:prstClr val="black"/>
                </a:solidFill>
              </a:rPr>
              <a:t>)</a:t>
            </a:r>
            <a:r>
              <a:rPr lang="en-GB" dirty="0" smtClean="0">
                <a:solidFill>
                  <a:prstClr val="black"/>
                </a:solidFill>
              </a:rPr>
              <a:t>)</a:t>
            </a:r>
            <a:endParaRPr lang="en-GB" i="1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0082" y="3184596"/>
            <a:ext cx="7913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fuels may be used for combustion (e.g. use oil or natural gas for space heating) or CHP to generate useful heat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09566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916" y="5158137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220585"/>
            <a:ext cx="8777025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 </a:t>
            </a:r>
            <a:endParaRPr lang="en-US" sz="5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sz="2000" dirty="0"/>
              <a:t>For each building in the </a:t>
            </a:r>
            <a:r>
              <a:rPr lang="en-US" sz="2000" dirty="0" smtClean="0"/>
              <a:t>neighborhood calculate the </a:t>
            </a:r>
            <a:r>
              <a:rPr lang="en-US" sz="2000" b="1" dirty="0" smtClean="0"/>
              <a:t>indoor useful area</a:t>
            </a:r>
            <a:r>
              <a:rPr lang="en-US" sz="2000" dirty="0" smtClean="0"/>
              <a:t>, in square meters, [m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]</a:t>
            </a:r>
            <a:endParaRPr lang="el-GR" sz="2000" dirty="0" smtClean="0"/>
          </a:p>
          <a:p>
            <a:pPr marL="457200" indent="-457200">
              <a:buFont typeface="+mj-lt"/>
              <a:buAutoNum type="arabicPeriod" startAt="2"/>
            </a:pPr>
            <a:endParaRPr lang="el-GR" sz="2000" dirty="0"/>
          </a:p>
          <a:p>
            <a:pPr marL="457200" indent="-457200">
              <a:buFont typeface="+mj-lt"/>
              <a:buAutoNum type="arabicPeriod" startAt="2"/>
            </a:pPr>
            <a:endParaRPr lang="el-GR" sz="2000" dirty="0" smtClean="0"/>
          </a:p>
          <a:p>
            <a:pPr marL="457200" indent="-457200">
              <a:buFont typeface="+mj-lt"/>
              <a:buAutoNum type="arabicPeriod" startAt="2"/>
            </a:pPr>
            <a:endParaRPr lang="en-US" sz="1200" dirty="0" smtClean="0"/>
          </a:p>
          <a:p>
            <a:pPr marL="457200" lvl="0" indent="-457200">
              <a:buFont typeface="+mj-lt"/>
              <a:buAutoNum type="arabicPeriod" startAt="2"/>
            </a:pPr>
            <a:r>
              <a:rPr lang="en-US" sz="2000" dirty="0" smtClean="0"/>
              <a:t>Sum </a:t>
            </a:r>
            <a:r>
              <a:rPr lang="en-US" sz="2000" dirty="0"/>
              <a:t>the annual final thermal energy consumption of each building up to </a:t>
            </a:r>
            <a:r>
              <a:rPr lang="en-US" sz="2000" dirty="0" smtClean="0"/>
              <a:t>an </a:t>
            </a:r>
            <a:r>
              <a:rPr lang="en-US" sz="2000" b="1" dirty="0"/>
              <a:t>aggregated total annual final thermal energy </a:t>
            </a:r>
            <a:r>
              <a:rPr lang="en-US" sz="2000" b="1" dirty="0" smtClean="0"/>
              <a:t>consumption, </a:t>
            </a:r>
            <a:r>
              <a:rPr lang="en-US" sz="2000" dirty="0" smtClean="0"/>
              <a:t>[</a:t>
            </a:r>
            <a:r>
              <a:rPr lang="en-US" sz="2000" dirty="0" err="1"/>
              <a:t>kWh</a:t>
            </a:r>
            <a:r>
              <a:rPr lang="en-US" sz="2000" baseline="-25000" dirty="0" err="1"/>
              <a:t>th</a:t>
            </a:r>
            <a:r>
              <a:rPr lang="en-US" sz="2000" dirty="0" smtClean="0"/>
              <a:t>/year]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500" dirty="0"/>
          </a:p>
          <a:p>
            <a:pPr marL="457200" lvl="0" indent="-457200">
              <a:buFont typeface="+mj-lt"/>
              <a:buAutoNum type="arabicPeriod" startAt="2"/>
            </a:pPr>
            <a:r>
              <a:rPr lang="en-US" sz="2000" dirty="0" smtClean="0"/>
              <a:t>Sum </a:t>
            </a:r>
            <a:r>
              <a:rPr lang="en-US" sz="2000" dirty="0"/>
              <a:t>the indoor useful area of each building in the area up to </a:t>
            </a:r>
            <a:r>
              <a:rPr lang="en-US" sz="2000" dirty="0" smtClean="0"/>
              <a:t>an </a:t>
            </a:r>
            <a:r>
              <a:rPr lang="en-US" sz="2000" b="1" dirty="0" smtClean="0"/>
              <a:t>aggregated </a:t>
            </a:r>
            <a:r>
              <a:rPr lang="en-US" sz="2000" b="1" dirty="0"/>
              <a:t>total </a:t>
            </a:r>
            <a:r>
              <a:rPr lang="en-US" sz="2000" b="1" dirty="0" smtClean="0"/>
              <a:t>indoor </a:t>
            </a:r>
            <a:r>
              <a:rPr lang="en-US" sz="2000" b="1" dirty="0"/>
              <a:t>useful </a:t>
            </a:r>
            <a:r>
              <a:rPr lang="en-US" sz="2000" b="1" dirty="0" smtClean="0"/>
              <a:t>area</a:t>
            </a:r>
            <a:r>
              <a:rPr lang="en-US" sz="2000" dirty="0" smtClean="0"/>
              <a:t>, in square meters, </a:t>
            </a:r>
            <a:r>
              <a:rPr lang="en-US" sz="2000" dirty="0"/>
              <a:t>[m</a:t>
            </a:r>
            <a:r>
              <a:rPr lang="en-US" sz="2000" baseline="30000" dirty="0"/>
              <a:t>2</a:t>
            </a:r>
            <a:r>
              <a:rPr lang="en-US" sz="2000" dirty="0"/>
              <a:t>]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500" dirty="0" smtClean="0"/>
          </a:p>
          <a:p>
            <a:pPr marL="457200" lvl="0" indent="-457200">
              <a:buFont typeface="+mj-lt"/>
              <a:buAutoNum type="arabicPeriod" startAt="2"/>
            </a:pPr>
            <a:r>
              <a:rPr lang="en-US" sz="2000" dirty="0" smtClean="0"/>
              <a:t>Calculate </a:t>
            </a:r>
            <a:r>
              <a:rPr lang="en-US" sz="2000" dirty="0"/>
              <a:t>the indicator’s value as: </a:t>
            </a:r>
            <a:r>
              <a:rPr lang="en-US" sz="2000" b="1" dirty="0"/>
              <a:t>aggregated annual total final </a:t>
            </a:r>
            <a:r>
              <a:rPr lang="en-US" sz="2000" b="1" dirty="0" smtClean="0"/>
              <a:t>thermal energy consumption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(step 3)</a:t>
            </a:r>
            <a:r>
              <a:rPr lang="en-US" sz="2000" dirty="0" smtClean="0"/>
              <a:t> / </a:t>
            </a:r>
            <a:r>
              <a:rPr lang="en-US" sz="2000" b="1" dirty="0"/>
              <a:t>aggregated indoor useful </a:t>
            </a:r>
            <a:r>
              <a:rPr lang="en-US" sz="2000" b="1" dirty="0" smtClean="0"/>
              <a:t>area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(step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4),</a:t>
            </a:r>
            <a:r>
              <a:rPr lang="en-US" sz="2000" dirty="0" smtClean="0"/>
              <a:t> [</a:t>
            </a:r>
            <a:r>
              <a:rPr lang="en-US" sz="2000" dirty="0" err="1"/>
              <a:t>kWh</a:t>
            </a:r>
            <a:r>
              <a:rPr lang="en-US" sz="2000" baseline="-25000" dirty="0" err="1"/>
              <a:t>th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r>
              <a:rPr lang="en-US" sz="2000" dirty="0" smtClean="0"/>
              <a:t>/year]</a:t>
            </a: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USE OF ESTIMATED DATA 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   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781" y="2299930"/>
            <a:ext cx="8791194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564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F0AF6-01F7-449F-B9F1-4F1179069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   FOR </a:t>
            </a:r>
            <a:r>
              <a:rPr lang="en-US" sz="2800" dirty="0"/>
              <a:t>BUILDING OPERATIONS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36B72D-0093-4D8E-912E-1C347BEC2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75E28E-BC5F-44EE-A22F-2C0A4E8DEF5A}"/>
              </a:ext>
            </a:extLst>
          </p:cNvPr>
          <p:cNvSpPr txBox="1"/>
          <p:nvPr/>
        </p:nvSpPr>
        <p:spPr>
          <a:xfrm>
            <a:off x="265112" y="2080035"/>
            <a:ext cx="8326800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/>
              <a:t>COMPLEX METHOD </a:t>
            </a:r>
            <a:r>
              <a:rPr lang="en-GB" dirty="0"/>
              <a:t>– calculations of annual final thermal energy are based on the set of norms </a:t>
            </a:r>
            <a:r>
              <a:rPr lang="en-GB" b="1" dirty="0"/>
              <a:t>EN 151316 </a:t>
            </a:r>
            <a:r>
              <a:rPr lang="en-GB" dirty="0"/>
              <a:t>(</a:t>
            </a:r>
            <a:r>
              <a:rPr lang="en-GB" i="1" dirty="0"/>
              <a:t>Heating systems in buildings – Method for calculation of system energy requirements and system efficiencies</a:t>
            </a:r>
            <a:r>
              <a:rPr lang="en-GB" dirty="0"/>
              <a:t>) </a:t>
            </a:r>
            <a:r>
              <a:rPr lang="en-GB" dirty="0">
                <a:sym typeface="Symbol" panose="05050102010706020507" pitchFamily="18" charset="2"/>
              </a:rPr>
              <a:t></a:t>
            </a:r>
            <a:r>
              <a:rPr lang="en-GB" dirty="0"/>
              <a:t> </a:t>
            </a:r>
            <a:r>
              <a:rPr lang="en-GB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recommended to use appropriate calculation software tool!</a:t>
            </a:r>
          </a:p>
          <a:p>
            <a:pPr algn="just"/>
            <a:endParaRPr lang="en-US" dirty="0"/>
          </a:p>
          <a:p>
            <a:pPr algn="just">
              <a:spcBef>
                <a:spcPts val="600"/>
              </a:spcBef>
            </a:pPr>
            <a:r>
              <a:rPr lang="en-US" b="1" dirty="0"/>
              <a:t>SIMPL</a:t>
            </a:r>
            <a:r>
              <a:rPr lang="hr-HR" b="1" dirty="0"/>
              <a:t>IFIED</a:t>
            </a:r>
            <a:r>
              <a:rPr lang="en-US" b="1" dirty="0"/>
              <a:t> METHOD </a:t>
            </a:r>
            <a:r>
              <a:rPr lang="en-US" dirty="0"/>
              <a:t>– calculations</a:t>
            </a:r>
            <a:r>
              <a:rPr lang="hr-HR" dirty="0"/>
              <a:t> </a:t>
            </a:r>
            <a:r>
              <a:rPr lang="en-US" dirty="0"/>
              <a:t>of annual final thermal energy</a:t>
            </a:r>
            <a:r>
              <a:rPr lang="hr-HR" dirty="0"/>
              <a:t> </a:t>
            </a:r>
            <a:r>
              <a:rPr lang="en-US" dirty="0"/>
              <a:t>are based on assumed efficiency values for main subsystems of heating/domestic hot water/cooling systems (distribution subsystem, generation subsystem)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C0F37D-37AE-4667-A914-5C72153F4B30}"/>
              </a:ext>
            </a:extLst>
          </p:cNvPr>
          <p:cNvSpPr txBox="1"/>
          <p:nvPr/>
        </p:nvSpPr>
        <p:spPr>
          <a:xfrm rot="993503">
            <a:off x="5668754" y="1103328"/>
            <a:ext cx="1989516" cy="707886"/>
          </a:xfrm>
          <a:prstGeom prst="rect">
            <a:avLst/>
          </a:prstGeom>
          <a:noFill/>
          <a:ln>
            <a:solidFill>
              <a:srgbClr val="66FF3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66FF33"/>
                </a:solidFill>
              </a:rPr>
              <a:t>Suitable software tool required!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2" y="145727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94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A2EA8-BE0A-4174-A215-57FA3D794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FOR </a:t>
            </a:r>
            <a:r>
              <a:rPr lang="en-US" sz="2800" dirty="0"/>
              <a:t>BUILDING OPERATIONS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448E3-1692-40E2-93F7-A321D9508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525E61-5EA2-4657-9EAD-3BBA127D7142}"/>
              </a:ext>
            </a:extLst>
          </p:cNvPr>
          <p:cNvSpPr txBox="1"/>
          <p:nvPr/>
        </p:nvSpPr>
        <p:spPr>
          <a:xfrm>
            <a:off x="101937" y="724788"/>
            <a:ext cx="850131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Aft>
                <a:spcPts val="600"/>
              </a:spcAft>
            </a:pPr>
            <a:r>
              <a:rPr lang="hr-HR" sz="2000" b="1" dirty="0">
                <a:solidFill>
                  <a:prstClr val="black"/>
                </a:solidFill>
              </a:rPr>
              <a:t>COMPLEX METHOD - s</a:t>
            </a:r>
            <a:r>
              <a:rPr lang="en-GB" sz="2000" b="1" dirty="0">
                <a:solidFill>
                  <a:prstClr val="black"/>
                </a:solidFill>
              </a:rPr>
              <a:t>et of norms EN 15316</a:t>
            </a:r>
            <a:r>
              <a:rPr lang="en-GB" sz="2000" dirty="0">
                <a:solidFill>
                  <a:prstClr val="black"/>
                </a:solidFill>
              </a:rPr>
              <a:t>: </a:t>
            </a:r>
          </a:p>
          <a:p>
            <a:pPr marL="900000" lvl="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EN 15316-</a:t>
            </a:r>
            <a:r>
              <a:rPr lang="en-GB" sz="2000" b="1" dirty="0">
                <a:solidFill>
                  <a:prstClr val="black"/>
                </a:solidFill>
              </a:rPr>
              <a:t>2-1</a:t>
            </a:r>
            <a:r>
              <a:rPr lang="en-GB" sz="2000" dirty="0">
                <a:solidFill>
                  <a:prstClr val="black"/>
                </a:solidFill>
              </a:rPr>
              <a:t> Space heating emission systems</a:t>
            </a:r>
          </a:p>
          <a:p>
            <a:pPr marL="900000" lvl="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EN 15316-</a:t>
            </a:r>
            <a:r>
              <a:rPr lang="en-GB" sz="2000" b="1" dirty="0">
                <a:solidFill>
                  <a:prstClr val="black"/>
                </a:solidFill>
              </a:rPr>
              <a:t>2-3</a:t>
            </a:r>
            <a:r>
              <a:rPr lang="en-GB" sz="2000" dirty="0">
                <a:solidFill>
                  <a:prstClr val="black"/>
                </a:solidFill>
              </a:rPr>
              <a:t> Space heating distribution systems</a:t>
            </a:r>
          </a:p>
          <a:p>
            <a:pPr marL="900000" lvl="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EN</a:t>
            </a:r>
            <a:r>
              <a:rPr lang="hr-HR" sz="2000" dirty="0">
                <a:solidFill>
                  <a:prstClr val="black"/>
                </a:solidFill>
              </a:rPr>
              <a:t> </a:t>
            </a:r>
            <a:r>
              <a:rPr lang="en-GB" sz="2000" dirty="0">
                <a:solidFill>
                  <a:prstClr val="black"/>
                </a:solidFill>
              </a:rPr>
              <a:t>15316-</a:t>
            </a:r>
            <a:r>
              <a:rPr lang="en-GB" sz="2000" b="1" dirty="0">
                <a:solidFill>
                  <a:prstClr val="black"/>
                </a:solidFill>
              </a:rPr>
              <a:t>3-1</a:t>
            </a:r>
            <a:r>
              <a:rPr lang="en-GB" sz="2000" dirty="0">
                <a:solidFill>
                  <a:prstClr val="black"/>
                </a:solidFill>
              </a:rPr>
              <a:t> Domestic hot water systems, characterisation of needs EN 15316-</a:t>
            </a:r>
            <a:r>
              <a:rPr lang="en-GB" sz="2000" b="1" dirty="0">
                <a:solidFill>
                  <a:prstClr val="black"/>
                </a:solidFill>
              </a:rPr>
              <a:t>3-2</a:t>
            </a:r>
            <a:r>
              <a:rPr lang="en-GB" sz="2000" dirty="0">
                <a:solidFill>
                  <a:prstClr val="black"/>
                </a:solidFill>
              </a:rPr>
              <a:t> Domestic hot water systems, distribution</a:t>
            </a:r>
          </a:p>
          <a:p>
            <a:pPr marL="900000" lvl="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EN 15316-</a:t>
            </a:r>
            <a:r>
              <a:rPr lang="en-GB" sz="2000" b="1" dirty="0">
                <a:solidFill>
                  <a:prstClr val="black"/>
                </a:solidFill>
              </a:rPr>
              <a:t>3-3</a:t>
            </a:r>
            <a:r>
              <a:rPr lang="en-GB" sz="2000" dirty="0">
                <a:solidFill>
                  <a:prstClr val="black"/>
                </a:solidFill>
              </a:rPr>
              <a:t> Domestic hot water systems, generation</a:t>
            </a:r>
            <a:endParaRPr lang="hr-HR" sz="2000" dirty="0"/>
          </a:p>
          <a:p>
            <a:pPr marL="9000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EN 15316-</a:t>
            </a:r>
            <a:r>
              <a:rPr lang="en-GB" sz="2000" b="1" dirty="0"/>
              <a:t>4-1</a:t>
            </a:r>
            <a:r>
              <a:rPr lang="en-GB" sz="2000" dirty="0"/>
              <a:t> Space heating generation systems, combustion systems (boilers)</a:t>
            </a:r>
          </a:p>
          <a:p>
            <a:pPr marL="9000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EN 15316-</a:t>
            </a:r>
            <a:r>
              <a:rPr lang="en-GB" sz="2000" b="1" dirty="0"/>
              <a:t>4-2</a:t>
            </a:r>
            <a:r>
              <a:rPr lang="en-GB" sz="2000" dirty="0"/>
              <a:t> Space heating generation systems, heat pump systems </a:t>
            </a:r>
          </a:p>
          <a:p>
            <a:pPr marL="9000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EN 15316-</a:t>
            </a:r>
            <a:r>
              <a:rPr lang="en-GB" sz="2000" b="1" dirty="0"/>
              <a:t>4-3</a:t>
            </a:r>
            <a:r>
              <a:rPr lang="en-GB" sz="2000" dirty="0"/>
              <a:t> Space heating generation systems, thermal solar systems</a:t>
            </a:r>
          </a:p>
          <a:p>
            <a:pPr marL="9000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EN 15316-</a:t>
            </a:r>
            <a:r>
              <a:rPr lang="en-GB" sz="2000" b="1" dirty="0"/>
              <a:t>4-4</a:t>
            </a:r>
            <a:r>
              <a:rPr lang="en-GB" sz="2000" dirty="0"/>
              <a:t> Space heating generation systems, building-integrated cogeneration systems</a:t>
            </a:r>
          </a:p>
          <a:p>
            <a:pPr marL="9000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EN 15316-</a:t>
            </a:r>
            <a:r>
              <a:rPr lang="en-GB" sz="2000" b="1" dirty="0"/>
              <a:t>4-5</a:t>
            </a:r>
            <a:r>
              <a:rPr lang="en-GB" sz="2000" dirty="0"/>
              <a:t> Space heating generation systems, the performance and quality of district heating and large volume systems</a:t>
            </a:r>
          </a:p>
          <a:p>
            <a:pPr marL="9000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EN 15316-</a:t>
            </a:r>
            <a:r>
              <a:rPr lang="en-GB" sz="2000" b="1" dirty="0"/>
              <a:t>4-7</a:t>
            </a:r>
            <a:r>
              <a:rPr lang="en-GB" sz="2000" dirty="0"/>
              <a:t> Space heating generation systems, biomass combustion systems</a:t>
            </a:r>
          </a:p>
          <a:p>
            <a:r>
              <a:rPr lang="en-GB" sz="20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C8DAD0-7DB4-4D9B-A7E6-2C7CCFB22CA1}"/>
              </a:ext>
            </a:extLst>
          </p:cNvPr>
          <p:cNvSpPr txBox="1"/>
          <p:nvPr/>
        </p:nvSpPr>
        <p:spPr>
          <a:xfrm rot="993503">
            <a:off x="6008727" y="1047663"/>
            <a:ext cx="1989516" cy="707886"/>
          </a:xfrm>
          <a:prstGeom prst="rect">
            <a:avLst/>
          </a:prstGeom>
          <a:noFill/>
          <a:ln>
            <a:solidFill>
              <a:srgbClr val="66FF3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66FF33"/>
                </a:solidFill>
              </a:rPr>
              <a:t>Suitable software tool required!</a:t>
            </a:r>
          </a:p>
        </p:txBody>
      </p:sp>
      <p:pic>
        <p:nvPicPr>
          <p:cNvPr id="7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3797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A2EA8-BE0A-4174-A215-57FA3D794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   FOR </a:t>
            </a:r>
            <a:r>
              <a:rPr lang="en-US" sz="2800" dirty="0"/>
              <a:t>BUILDING OPERATIONS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448E3-1692-40E2-93F7-A321D9508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3FB592-B9A9-49AA-A86F-4031F7B978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525E61-5EA2-4657-9EAD-3BBA127D7142}"/>
              </a:ext>
            </a:extLst>
          </p:cNvPr>
          <p:cNvSpPr txBox="1"/>
          <p:nvPr/>
        </p:nvSpPr>
        <p:spPr>
          <a:xfrm>
            <a:off x="372526" y="724788"/>
            <a:ext cx="8501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SIMPLIFIED METHOD - s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et of norms EN 15316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 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170A56B3-2E62-47D5-9013-A66493C8343E}"/>
              </a:ext>
            </a:extLst>
          </p:cNvPr>
          <p:cNvGrpSpPr>
            <a:grpSpLocks/>
          </p:cNvGrpSpPr>
          <p:nvPr/>
        </p:nvGrpSpPr>
        <p:grpSpPr bwMode="auto">
          <a:xfrm>
            <a:off x="535368" y="1262329"/>
            <a:ext cx="4087813" cy="2809875"/>
            <a:chOff x="260" y="1207"/>
            <a:chExt cx="2575" cy="1770"/>
          </a:xfrm>
        </p:grpSpPr>
        <p:pic>
          <p:nvPicPr>
            <p:cNvPr id="7" name="Picture 5" descr="EN 15316-4-1-Podsustavi termotehnickog sustava grijanja-1-v01">
              <a:extLst>
                <a:ext uri="{FF2B5EF4-FFF2-40B4-BE49-F238E27FC236}">
                  <a16:creationId xmlns:a16="http://schemas.microsoft.com/office/drawing/2014/main" id="{1E955575-2457-411C-8D16-028569666F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" y="1207"/>
              <a:ext cx="2575" cy="1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36C1903A-2071-4A8A-B0ED-331DD2FE4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1842"/>
              <a:ext cx="317" cy="272"/>
            </a:xfrm>
            <a:prstGeom prst="star16">
              <a:avLst>
                <a:gd name="adj" fmla="val 37500"/>
              </a:avLst>
            </a:prstGeom>
            <a:solidFill>
              <a:srgbClr val="FFFFCC"/>
            </a:solidFill>
            <a:ln w="9525" algn="ctr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■"/>
                <a:defRPr sz="3200">
                  <a:solidFill>
                    <a:srgbClr val="4D4D4D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□"/>
                <a:defRPr sz="2800">
                  <a:solidFill>
                    <a:srgbClr val="4D4D4D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4D4D4D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4D4D4D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buFontTx/>
                <a:buNone/>
              </a:pPr>
              <a:r>
                <a:rPr lang="hr-HR" altLang="sr-Latn-RS" sz="1800" b="1">
                  <a:solidFill>
                    <a:prstClr val="black"/>
                  </a:solidFill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9" name="AutoShape 7">
              <a:extLst>
                <a:ext uri="{FF2B5EF4-FFF2-40B4-BE49-F238E27FC236}">
                  <a16:creationId xmlns:a16="http://schemas.microsoft.com/office/drawing/2014/main" id="{F96CE1F1-22B9-4564-A040-9943454CD9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069"/>
              <a:ext cx="317" cy="272"/>
            </a:xfrm>
            <a:prstGeom prst="star16">
              <a:avLst>
                <a:gd name="adj" fmla="val 37500"/>
              </a:avLst>
            </a:prstGeom>
            <a:solidFill>
              <a:srgbClr val="FFFFCC"/>
            </a:solidFill>
            <a:ln w="9525" algn="ctr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■"/>
                <a:defRPr sz="3200">
                  <a:solidFill>
                    <a:srgbClr val="4D4D4D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□"/>
                <a:defRPr sz="2800">
                  <a:solidFill>
                    <a:srgbClr val="4D4D4D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4D4D4D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4D4D4D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buFontTx/>
                <a:buNone/>
              </a:pPr>
              <a:r>
                <a:rPr lang="hr-HR" altLang="sr-Latn-RS" sz="1800" b="1">
                  <a:solidFill>
                    <a:prstClr val="black"/>
                  </a:solidFill>
                  <a:latin typeface="Arial Narrow" panose="020B0606020202030204" pitchFamily="34" charset="0"/>
                </a:rPr>
                <a:t>2</a:t>
              </a:r>
            </a:p>
          </p:txBody>
        </p:sp>
        <p:sp>
          <p:nvSpPr>
            <p:cNvPr id="10" name="AutoShape 8">
              <a:extLst>
                <a:ext uri="{FF2B5EF4-FFF2-40B4-BE49-F238E27FC236}">
                  <a16:creationId xmlns:a16="http://schemas.microsoft.com/office/drawing/2014/main" id="{D0C392AC-A2C3-4C6A-B1C1-C5D83F4BA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2069"/>
              <a:ext cx="317" cy="272"/>
            </a:xfrm>
            <a:prstGeom prst="star16">
              <a:avLst>
                <a:gd name="adj" fmla="val 37500"/>
              </a:avLst>
            </a:prstGeom>
            <a:solidFill>
              <a:srgbClr val="FFFFCC"/>
            </a:solidFill>
            <a:ln w="9525" algn="ctr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■"/>
                <a:defRPr sz="3200">
                  <a:solidFill>
                    <a:srgbClr val="4D4D4D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□"/>
                <a:defRPr sz="2800">
                  <a:solidFill>
                    <a:srgbClr val="4D4D4D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4D4D4D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4D4D4D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buFontTx/>
                <a:buNone/>
              </a:pPr>
              <a:r>
                <a:rPr lang="hr-HR" altLang="sr-Latn-RS" sz="1800" b="1">
                  <a:solidFill>
                    <a:prstClr val="black"/>
                  </a:solidFill>
                  <a:latin typeface="Arial Narrow" panose="020B0606020202030204" pitchFamily="34" charset="0"/>
                </a:rPr>
                <a:t>3</a:t>
              </a:r>
            </a:p>
          </p:txBody>
        </p:sp>
      </p:grpSp>
      <p:sp>
        <p:nvSpPr>
          <p:cNvPr id="11" name="Text Box 3">
            <a:extLst>
              <a:ext uri="{FF2B5EF4-FFF2-40B4-BE49-F238E27FC236}">
                <a16:creationId xmlns:a16="http://schemas.microsoft.com/office/drawing/2014/main" id="{35A08658-F569-4AB7-A8D2-635E7C022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9082" y="2684925"/>
            <a:ext cx="36661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■"/>
              <a:defRPr sz="32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□"/>
              <a:defRPr sz="2800">
                <a:solidFill>
                  <a:srgbClr val="4D4D4D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25000"/>
              </a:spcBef>
              <a:spcAft>
                <a:spcPct val="25000"/>
              </a:spcAft>
              <a:buFontTx/>
              <a:buAutoNum type="arabicPlain"/>
            </a:pPr>
            <a:r>
              <a:rPr lang="hr-HR" altLang="sr-Latn-RS" sz="1600" dirty="0">
                <a:latin typeface="Arial Narrow" panose="020B0606020202030204" pitchFamily="34" charset="0"/>
                <a:sym typeface="Symbol" panose="05050102010706020507" pitchFamily="18" charset="2"/>
              </a:rPr>
              <a:t>   </a:t>
            </a:r>
            <a:r>
              <a:rPr lang="hr-HR" altLang="sr-Latn-RS" sz="1600" dirty="0">
                <a:latin typeface="Arial Narrow" panose="020B0606020202030204" pitchFamily="34" charset="0"/>
              </a:rPr>
              <a:t>GENERATION SUBSYSTEM</a:t>
            </a:r>
            <a:endParaRPr lang="hr-HR" altLang="sr-Latn-RS" sz="1400" dirty="0">
              <a:latin typeface="Arial Narrow" panose="020B0606020202030204" pitchFamily="34" charset="0"/>
            </a:endParaRPr>
          </a:p>
          <a:p>
            <a:pPr>
              <a:spcBef>
                <a:spcPct val="25000"/>
              </a:spcBef>
              <a:spcAft>
                <a:spcPct val="25000"/>
              </a:spcAft>
              <a:buFontTx/>
              <a:buAutoNum type="arabicPlain"/>
            </a:pPr>
            <a:r>
              <a:rPr lang="hr-HR" altLang="sr-Latn-RS" sz="1600" dirty="0">
                <a:latin typeface="Arial Narrow" panose="020B0606020202030204" pitchFamily="34" charset="0"/>
                <a:sym typeface="Symbol" panose="05050102010706020507" pitchFamily="18" charset="2"/>
              </a:rPr>
              <a:t>   DISTRIBUTION SUBSYSTEM</a:t>
            </a:r>
          </a:p>
          <a:p>
            <a:pPr>
              <a:spcBef>
                <a:spcPct val="25000"/>
              </a:spcBef>
              <a:spcAft>
                <a:spcPct val="25000"/>
              </a:spcAft>
              <a:buFontTx/>
              <a:buAutoNum type="arabicPlain"/>
            </a:pPr>
            <a:r>
              <a:rPr lang="hr-HR" altLang="sr-Latn-RS" sz="1600" dirty="0">
                <a:latin typeface="Arial Narrow" panose="020B0606020202030204" pitchFamily="34" charset="0"/>
                <a:sym typeface="Symbol" panose="05050102010706020507" pitchFamily="18" charset="2"/>
              </a:rPr>
              <a:t>   EMISSION SUBSYSTEM	</a:t>
            </a:r>
            <a:endParaRPr lang="hr-HR" altLang="sr-Latn-RS" sz="1400" dirty="0">
              <a:latin typeface="Arial Narrow" panose="020B0606020202030204" pitchFamily="34" charset="0"/>
              <a:sym typeface="Symbol" panose="05050102010706020507" pitchFamily="18" charset="2"/>
            </a:endParaRPr>
          </a:p>
        </p:txBody>
      </p:sp>
      <p:sp>
        <p:nvSpPr>
          <p:cNvPr id="12" name="AutoShape 14">
            <a:extLst>
              <a:ext uri="{FF2B5EF4-FFF2-40B4-BE49-F238E27FC236}">
                <a16:creationId xmlns:a16="http://schemas.microsoft.com/office/drawing/2014/main" id="{10BEC759-072E-4AF2-9F50-BC7948BB2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6636" y="2656237"/>
            <a:ext cx="503238" cy="431800"/>
          </a:xfrm>
          <a:prstGeom prst="star16">
            <a:avLst>
              <a:gd name="adj" fmla="val 37500"/>
            </a:avLst>
          </a:prstGeom>
          <a:solidFill>
            <a:srgbClr val="FFFFCC"/>
          </a:solidFill>
          <a:ln w="9525" algn="ctr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■"/>
              <a:defRPr sz="32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□"/>
              <a:defRPr sz="2800">
                <a:solidFill>
                  <a:srgbClr val="4D4D4D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</a:pPr>
            <a:r>
              <a:rPr lang="hr-HR" altLang="sr-Latn-RS" sz="1800" b="1" dirty="0">
                <a:solidFill>
                  <a:prstClr val="black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3" name="AutoShape 15">
            <a:extLst>
              <a:ext uri="{FF2B5EF4-FFF2-40B4-BE49-F238E27FC236}">
                <a16:creationId xmlns:a16="http://schemas.microsoft.com/office/drawing/2014/main" id="{EBD4681B-0FF3-463B-82E7-E63D503BC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6636" y="3016600"/>
            <a:ext cx="503238" cy="431800"/>
          </a:xfrm>
          <a:prstGeom prst="star16">
            <a:avLst>
              <a:gd name="adj" fmla="val 37500"/>
            </a:avLst>
          </a:prstGeom>
          <a:solidFill>
            <a:srgbClr val="FFFFCC"/>
          </a:solidFill>
          <a:ln w="9525" algn="ctr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■"/>
              <a:defRPr sz="32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□"/>
              <a:defRPr sz="2800">
                <a:solidFill>
                  <a:srgbClr val="4D4D4D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</a:pPr>
            <a:r>
              <a:rPr lang="hr-HR" altLang="sr-Latn-RS" sz="1800" b="1">
                <a:solidFill>
                  <a:prstClr val="black"/>
                </a:solidFill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14" name="AutoShape 16">
            <a:extLst>
              <a:ext uri="{FF2B5EF4-FFF2-40B4-BE49-F238E27FC236}">
                <a16:creationId xmlns:a16="http://schemas.microsoft.com/office/drawing/2014/main" id="{166B9482-81F1-4AFE-BB3C-0AB42C710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6636" y="3376962"/>
            <a:ext cx="503238" cy="431800"/>
          </a:xfrm>
          <a:prstGeom prst="star16">
            <a:avLst>
              <a:gd name="adj" fmla="val 37500"/>
            </a:avLst>
          </a:prstGeom>
          <a:solidFill>
            <a:srgbClr val="FFFFCC"/>
          </a:solidFill>
          <a:ln w="9525" algn="ctr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■"/>
              <a:defRPr sz="32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□"/>
              <a:defRPr sz="2800">
                <a:solidFill>
                  <a:srgbClr val="4D4D4D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</a:pPr>
            <a:r>
              <a:rPr lang="hr-HR" altLang="sr-Latn-RS" sz="1800" b="1">
                <a:solidFill>
                  <a:prstClr val="black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CD35F8-1775-4E68-9BAD-74F80A0DEE55}"/>
              </a:ext>
            </a:extLst>
          </p:cNvPr>
          <p:cNvSpPr/>
          <p:nvPr/>
        </p:nvSpPr>
        <p:spPr>
          <a:xfrm>
            <a:off x="708170" y="4092753"/>
            <a:ext cx="7363168" cy="52322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txBody>
          <a:bodyPr wrap="square">
            <a:spAutoFit/>
          </a:bodyPr>
          <a:lstStyle/>
          <a:p>
            <a:r>
              <a:rPr lang="hr-HR" altLang="sr-Latn-RS" sz="2800" b="1" i="1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</a:t>
            </a:r>
            <a:r>
              <a:rPr lang="hr-HR" altLang="sr-Latn-RS" sz="2800" b="1" baseline="-25000" dirty="0" err="1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boiler</a:t>
            </a:r>
            <a:r>
              <a:rPr lang="hr-HR" altLang="sr-Latn-RS" sz="2800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          </a:t>
            </a:r>
            <a:r>
              <a:rPr lang="hr-HR" altLang="sr-Latn-RS" sz="2800" b="1" i="1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           </a:t>
            </a:r>
            <a:r>
              <a:rPr lang="hr-HR" altLang="sr-Latn-RS" sz="2800" b="1" i="1" baseline="-25000" dirty="0" err="1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dis</a:t>
            </a:r>
            <a:r>
              <a:rPr lang="hr-HR" altLang="sr-Latn-RS" sz="2800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       </a:t>
            </a:r>
            <a:r>
              <a:rPr lang="hr-HR" altLang="sr-Latn-RS" sz="2800" b="1" i="1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        </a:t>
            </a:r>
            <a:r>
              <a:rPr lang="hr-HR" altLang="sr-Latn-RS" sz="2800" b="1" baseline="-25000" dirty="0" err="1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reg</a:t>
            </a:r>
            <a:r>
              <a:rPr lang="hr-HR" altLang="sr-Latn-RS" sz="2800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         =  </a:t>
            </a:r>
            <a:r>
              <a:rPr lang="hr-HR" altLang="sr-Latn-RS" sz="2800" b="1" i="1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</a:t>
            </a:r>
            <a:r>
              <a:rPr lang="hr-HR" altLang="sr-Latn-RS" sz="2800" b="1" baseline="-25000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total</a:t>
            </a:r>
            <a:r>
              <a:rPr lang="hr-HR" altLang="sr-Latn-RS" sz="2800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 </a:t>
            </a:r>
            <a:endParaRPr lang="hr-HR" sz="2800" baseline="-250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CB7D13F3-14EA-4DB4-A3EE-801DB013A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931" y="4715586"/>
            <a:ext cx="5141597" cy="1192634"/>
          </a:xfrm>
          <a:prstGeom prst="rect">
            <a:avLst/>
          </a:prstGeom>
          <a:noFill/>
          <a:ln w="9525">
            <a:solidFill>
              <a:srgbClr val="008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9pPr>
          </a:lstStyle>
          <a:p>
            <a:pPr lvl="0" algn="just" eaLnBrk="1" hangingPunct="1">
              <a:spcBef>
                <a:spcPts val="300"/>
              </a:spcBef>
            </a:pPr>
            <a:r>
              <a:rPr lang="en-GB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</a:t>
            </a:r>
            <a:r>
              <a:rPr lang="en-GB" altLang="sr-Latn-RS" sz="1600" kern="0" baseline="-3000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boiler</a:t>
            </a:r>
            <a:r>
              <a:rPr lang="en-GB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 </a:t>
            </a:r>
            <a:r>
              <a:rPr lang="en-GB" altLang="sr-Latn-RS" sz="1600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kumimoji="0" lang="en-GB" altLang="sr-Latn-RS" sz="1600" b="0" i="0" u="none" strike="noStrike" kern="0" cap="none" spc="0" normalizeH="0" baseline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oiler efficiency</a:t>
            </a:r>
            <a:endParaRPr kumimoji="0" lang="en-GB" altLang="sr-Latn-RS" sz="1600" b="0" i="0" u="none" strike="noStrike" kern="0" cap="none" spc="0" normalizeH="0" baseline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lvl="0" algn="just" eaLnBrk="1" hangingPunct="1">
              <a:spcBef>
                <a:spcPts val="300"/>
              </a:spcBef>
            </a:pPr>
            <a:r>
              <a:rPr lang="en-GB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</a:t>
            </a:r>
            <a:r>
              <a:rPr lang="en-GB" altLang="sr-Latn-RS" sz="1600" kern="0" baseline="-30000" dirty="0">
                <a:solidFill>
                  <a:srgbClr val="5F5F5F"/>
                </a:solidFill>
                <a:cs typeface="Times New Roman" panose="02020603050405020304" pitchFamily="18" charset="0"/>
              </a:rPr>
              <a:t>dis</a:t>
            </a:r>
            <a:r>
              <a:rPr lang="en-GB" altLang="sr-Latn-RS" sz="1600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GB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n-GB" altLang="sr-Latn-RS" sz="1600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 e</a:t>
            </a:r>
            <a:r>
              <a:rPr kumimoji="0" lang="en-GB" altLang="sr-Latn-RS" sz="1600" b="0" i="0" u="none" strike="noStrike" kern="0" cap="none" spc="0" normalizeH="0" baseline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fficiency of distribution subsystem</a:t>
            </a:r>
          </a:p>
          <a:p>
            <a:pPr lvl="0" algn="just" eaLnBrk="1" hangingPunct="1">
              <a:spcBef>
                <a:spcPts val="300"/>
              </a:spcBef>
            </a:pPr>
            <a:r>
              <a:rPr lang="en-GB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</a:t>
            </a:r>
            <a:r>
              <a:rPr lang="en-GB" altLang="sr-Latn-RS" sz="1600" kern="0" baseline="-30000" dirty="0" err="1">
                <a:solidFill>
                  <a:srgbClr val="5F5F5F"/>
                </a:solidFill>
                <a:cs typeface="Times New Roman" panose="02020603050405020304" pitchFamily="18" charset="0"/>
              </a:rPr>
              <a:t>reg</a:t>
            </a:r>
            <a:r>
              <a:rPr lang="en-GB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</a:t>
            </a:r>
            <a:r>
              <a:rPr lang="en-GB" altLang="sr-Latn-RS" sz="1600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 e</a:t>
            </a:r>
            <a:r>
              <a:rPr kumimoji="0" lang="en-GB" altLang="sr-Latn-RS" sz="1600" b="0" i="0" u="none" strike="noStrike" kern="0" cap="none" spc="0" normalizeH="0" baseline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fficiency of control system</a:t>
            </a:r>
            <a:endParaRPr lang="en-GB" altLang="sr-Latn-RS" sz="1600" kern="0" dirty="0">
              <a:solidFill>
                <a:srgbClr val="5F5F5F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0" algn="just" eaLnBrk="1" hangingPunct="1">
              <a:spcBef>
                <a:spcPts val="300"/>
              </a:spcBef>
            </a:pPr>
            <a:r>
              <a:rPr lang="en-GB" altLang="sr-Latn-RS" sz="1600" b="1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</a:t>
            </a:r>
            <a:r>
              <a:rPr lang="en-GB" altLang="sr-Latn-RS" sz="1600" b="1" kern="0" baseline="-3000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total</a:t>
            </a:r>
            <a:r>
              <a:rPr lang="en-GB" altLang="sr-Latn-RS" sz="1600" b="1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GB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n-GB" altLang="sr-Latn-RS" sz="1600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GB" altLang="sr-Latn-RS" sz="1600" b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kumimoji="0" lang="en-GB" altLang="sr-Latn-RS" sz="1600" b="1" i="0" u="none" strike="noStrike" kern="0" cap="none" spc="0" normalizeH="0" baseline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otal heating system efficiency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3AEF44-0B50-48CB-AF9D-29239BA7828D}"/>
              </a:ext>
            </a:extLst>
          </p:cNvPr>
          <p:cNvSpPr/>
          <p:nvPr/>
        </p:nvSpPr>
        <p:spPr>
          <a:xfrm>
            <a:off x="4668207" y="1977607"/>
            <a:ext cx="4475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4D4D4D"/>
              </a:solidFill>
            </a:endParaRPr>
          </a:p>
          <a:p>
            <a:r>
              <a:rPr lang="en-GB" dirty="0">
                <a:solidFill>
                  <a:srgbClr val="4D4D4D"/>
                </a:solidFill>
              </a:rPr>
              <a:t>HEATING SYSTEM with boiler as a heat source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0C7CA19-80F2-4FD6-8E96-15C76D67A7A8}"/>
                  </a:ext>
                </a:extLst>
              </p:cNvPr>
              <p:cNvSpPr/>
              <p:nvPr/>
            </p:nvSpPr>
            <p:spPr>
              <a:xfrm>
                <a:off x="6607257" y="5473608"/>
                <a:ext cx="1388136" cy="659604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A5002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hr-HR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r>
                        <a:rPr lang="hr-HR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r-H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hr-H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hr-HR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hr-HR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hr-HR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hr-H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hr-H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𝑡𝑜𝑡𝑎𝑙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hr-HR" dirty="0">
                  <a:solidFill>
                    <a:prstClr val="black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0C7CA19-80F2-4FD6-8E96-15C76D67A7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7257" y="5473608"/>
                <a:ext cx="1388136" cy="6596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A5002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43691BA8-9378-4EAA-A527-217DE5CC8439}"/>
              </a:ext>
            </a:extLst>
          </p:cNvPr>
          <p:cNvSpPr/>
          <p:nvPr/>
        </p:nvSpPr>
        <p:spPr>
          <a:xfrm>
            <a:off x="6262825" y="4766859"/>
            <a:ext cx="22466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sr-Latn-RS" sz="1600" kern="0" dirty="0">
                <a:solidFill>
                  <a:srgbClr val="5F5F5F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Total final thermal energy for space heating:</a:t>
            </a:r>
            <a:endParaRPr lang="en-GB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49A8D2DC-B9CB-4EB1-B06A-EF330DF36E3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512900" y="1190746"/>
          <a:ext cx="3499849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0830">
                  <a:extLst>
                    <a:ext uri="{9D8B030D-6E8A-4147-A177-3AD203B41FA5}">
                      <a16:colId xmlns:a16="http://schemas.microsoft.com/office/drawing/2014/main" val="3987231035"/>
                    </a:ext>
                  </a:extLst>
                </a:gridCol>
                <a:gridCol w="699019">
                  <a:extLst>
                    <a:ext uri="{9D8B030D-6E8A-4147-A177-3AD203B41FA5}">
                      <a16:colId xmlns:a16="http://schemas.microsoft.com/office/drawing/2014/main" val="975547272"/>
                    </a:ext>
                  </a:extLst>
                </a:gridCol>
              </a:tblGrid>
              <a:tr h="220328">
                <a:tc>
                  <a:txBody>
                    <a:bodyPr/>
                    <a:lstStyle/>
                    <a:p>
                      <a:r>
                        <a:rPr lang="en-GB" sz="1200" dirty="0"/>
                        <a:t>Regulation system</a:t>
                      </a:r>
                      <a:endParaRPr lang="hr-HR" sz="12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200" dirty="0"/>
                        <a:t>η</a:t>
                      </a:r>
                      <a:r>
                        <a:rPr lang="en-GB" sz="1200" baseline="-25000" dirty="0"/>
                        <a:t>reg</a:t>
                      </a:r>
                      <a:r>
                        <a:rPr lang="en-GB" sz="1200" baseline="0" dirty="0"/>
                        <a:t> [%]</a:t>
                      </a:r>
                      <a:endParaRPr lang="hr-HR" sz="120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05243"/>
                  </a:ext>
                </a:extLst>
              </a:tr>
              <a:tr h="220328">
                <a:tc>
                  <a:txBody>
                    <a:bodyPr/>
                    <a:lstStyle/>
                    <a:p>
                      <a:r>
                        <a:rPr lang="en-GB" sz="1200" dirty="0"/>
                        <a:t>Central automatic</a:t>
                      </a:r>
                      <a:endParaRPr lang="hr-HR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95</a:t>
                      </a:r>
                      <a:endParaRPr lang="hr-H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094326"/>
                  </a:ext>
                </a:extLst>
              </a:tr>
              <a:tr h="220328">
                <a:tc>
                  <a:txBody>
                    <a:bodyPr/>
                    <a:lstStyle/>
                    <a:p>
                      <a:r>
                        <a:rPr lang="en-GB" sz="1200" dirty="0"/>
                        <a:t>Manual regulation – constant control</a:t>
                      </a:r>
                      <a:endParaRPr lang="hr-HR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92</a:t>
                      </a:r>
                      <a:endParaRPr lang="hr-H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97468"/>
                  </a:ext>
                </a:extLst>
              </a:tr>
              <a:tr h="2203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Manual regulation – periodical control</a:t>
                      </a:r>
                      <a:endParaRPr lang="hr-HR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90</a:t>
                      </a:r>
                      <a:endParaRPr lang="hr-H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69354"/>
                  </a:ext>
                </a:extLst>
              </a:tr>
            </a:tbl>
          </a:graphicData>
        </a:graphic>
      </p:graphicFrame>
      <p:pic>
        <p:nvPicPr>
          <p:cNvPr id="20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367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B.2.1 – TOTAL FINAL THERMAL ENERGY CONSUMPTION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FOR </a:t>
            </a: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BUILDING OPERATIONS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7220" y="735875"/>
            <a:ext cx="8229600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52DB37-5AEC-4199-88AA-CC299810B026}"/>
              </a:ext>
            </a:extLst>
          </p:cNvPr>
          <p:cNvSpPr/>
          <p:nvPr/>
        </p:nvSpPr>
        <p:spPr>
          <a:xfrm>
            <a:off x="298588" y="1051114"/>
            <a:ext cx="8685613" cy="48397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0" indent="-361950" algn="just" defTabSz="355600">
              <a:spcAft>
                <a:spcPts val="300"/>
              </a:spcAft>
            </a:pPr>
            <a:r>
              <a:rPr lang="en-US" sz="2200" b="1" dirty="0"/>
              <a:t>EPBD</a:t>
            </a:r>
            <a:r>
              <a:rPr lang="en-US" sz="2200" dirty="0"/>
              <a:t>:2018 - Energy Performance of Buildings Directive, 2018/844/EU. Brussels: European </a:t>
            </a:r>
            <a:r>
              <a:rPr lang="en-US" sz="2200" dirty="0" smtClean="0"/>
              <a:t>Parliament </a:t>
            </a:r>
            <a:r>
              <a:rPr lang="en-US" sz="2200" dirty="0"/>
              <a:t>and the </a:t>
            </a:r>
            <a:r>
              <a:rPr lang="en-US" sz="2200" dirty="0" smtClean="0"/>
              <a:t>Council </a:t>
            </a:r>
            <a:r>
              <a:rPr lang="en-US" sz="2200" dirty="0"/>
              <a:t>of the European Union</a:t>
            </a:r>
            <a:endParaRPr lang="en-GB" sz="2200" b="1" dirty="0" smtClean="0"/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 smtClean="0"/>
              <a:t>EN </a:t>
            </a:r>
            <a:r>
              <a:rPr lang="en-GB" sz="2200" b="1" dirty="0"/>
              <a:t>ISO 13790 </a:t>
            </a:r>
            <a:r>
              <a:rPr lang="en-GB" sz="2200" dirty="0"/>
              <a:t>Energy performance of buildings – Calculation of energy use for space heating and cooling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15316-2-1 </a:t>
            </a:r>
            <a:r>
              <a:rPr lang="en-GB" sz="2200" dirty="0">
                <a:solidFill>
                  <a:prstClr val="black"/>
                </a:solidFill>
              </a:rPr>
              <a:t>Space heating emission systems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15316-2-3 </a:t>
            </a:r>
            <a:r>
              <a:rPr lang="en-GB" sz="2200" dirty="0">
                <a:solidFill>
                  <a:prstClr val="black"/>
                </a:solidFill>
              </a:rPr>
              <a:t>Space heating distribution systems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15316-3-1 </a:t>
            </a:r>
            <a:r>
              <a:rPr lang="en-GB" sz="2200" dirty="0">
                <a:solidFill>
                  <a:prstClr val="black"/>
                </a:solidFill>
              </a:rPr>
              <a:t>Domestic hot water systems, characterisation of needs 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15316-3-2 </a:t>
            </a:r>
            <a:r>
              <a:rPr lang="en-GB" sz="2200" dirty="0">
                <a:solidFill>
                  <a:prstClr val="black"/>
                </a:solidFill>
              </a:rPr>
              <a:t>Domestic hot water systems, distribution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15316-3-3 </a:t>
            </a:r>
            <a:r>
              <a:rPr lang="en-GB" sz="2200" dirty="0">
                <a:solidFill>
                  <a:prstClr val="black"/>
                </a:solidFill>
              </a:rPr>
              <a:t>Domestic hot water systems, generation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15316-4-1 </a:t>
            </a:r>
            <a:r>
              <a:rPr lang="en-GB" sz="2200" dirty="0">
                <a:solidFill>
                  <a:prstClr val="black"/>
                </a:solidFill>
              </a:rPr>
              <a:t>Space heating generation systems, combustion systems (</a:t>
            </a:r>
            <a:r>
              <a:rPr lang="en-GB" sz="2200" b="1" dirty="0">
                <a:solidFill>
                  <a:prstClr val="black"/>
                </a:solidFill>
              </a:rPr>
              <a:t>boilers</a:t>
            </a:r>
            <a:r>
              <a:rPr lang="en-GB" sz="2200" dirty="0">
                <a:solidFill>
                  <a:prstClr val="black"/>
                </a:solidFill>
              </a:rPr>
              <a:t>)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15316-4-2 </a:t>
            </a:r>
            <a:r>
              <a:rPr lang="en-GB" sz="2200" dirty="0">
                <a:solidFill>
                  <a:prstClr val="black"/>
                </a:solidFill>
              </a:rPr>
              <a:t>Space heating generation systems, </a:t>
            </a:r>
            <a:r>
              <a:rPr lang="en-GB" sz="2200" b="1" dirty="0">
                <a:solidFill>
                  <a:prstClr val="black"/>
                </a:solidFill>
              </a:rPr>
              <a:t>heat pump systems 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15316-4-3 </a:t>
            </a:r>
            <a:r>
              <a:rPr lang="en-GB" sz="2200" dirty="0">
                <a:solidFill>
                  <a:prstClr val="black"/>
                </a:solidFill>
              </a:rPr>
              <a:t>Space heating generation systems, </a:t>
            </a:r>
            <a:r>
              <a:rPr lang="en-GB" sz="2200" b="1" dirty="0">
                <a:solidFill>
                  <a:prstClr val="black"/>
                </a:solidFill>
              </a:rPr>
              <a:t>thermal solar </a:t>
            </a:r>
            <a:r>
              <a:rPr lang="en-GB" sz="2200" b="1" dirty="0" smtClean="0">
                <a:solidFill>
                  <a:prstClr val="black"/>
                </a:solidFill>
              </a:rPr>
              <a:t>systems</a:t>
            </a:r>
            <a:endParaRPr lang="en-GB" sz="2200" b="1" dirty="0">
              <a:solidFill>
                <a:prstClr val="black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9601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B.2.1 – TOTAL FINAL THERMAL ENERGY CONSUMPTION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FOR </a:t>
            </a: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BUILDING OPERATIONS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7220" y="735875"/>
            <a:ext cx="8229600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52DB37-5AEC-4199-88AA-CC299810B026}"/>
              </a:ext>
            </a:extLst>
          </p:cNvPr>
          <p:cNvSpPr/>
          <p:nvPr/>
        </p:nvSpPr>
        <p:spPr>
          <a:xfrm>
            <a:off x="298588" y="1051114"/>
            <a:ext cx="8685613" cy="3670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0" indent="-361950" algn="just">
              <a:spcAft>
                <a:spcPts val="300"/>
              </a:spcAft>
            </a:pPr>
            <a:r>
              <a:rPr lang="en-GB" sz="2200" b="1" dirty="0" smtClean="0">
                <a:solidFill>
                  <a:prstClr val="black"/>
                </a:solidFill>
              </a:rPr>
              <a:t>EN </a:t>
            </a:r>
            <a:r>
              <a:rPr lang="en-GB" sz="2200" b="1" dirty="0">
                <a:solidFill>
                  <a:prstClr val="black"/>
                </a:solidFill>
              </a:rPr>
              <a:t>15316-4-4 </a:t>
            </a:r>
            <a:r>
              <a:rPr lang="en-GB" sz="2200" dirty="0">
                <a:solidFill>
                  <a:prstClr val="black"/>
                </a:solidFill>
              </a:rPr>
              <a:t>Space heating generation systems, building-integrated </a:t>
            </a:r>
            <a:r>
              <a:rPr lang="en-GB" sz="2200" b="1" dirty="0">
                <a:solidFill>
                  <a:prstClr val="black"/>
                </a:solidFill>
              </a:rPr>
              <a:t>cogeneration systems</a:t>
            </a:r>
          </a:p>
          <a:p>
            <a:pPr marL="361950" lvl="0" indent="-361950" algn="just">
              <a:spcAft>
                <a:spcPts val="300"/>
              </a:spcAft>
              <a:tabLst>
                <a:tab pos="355600" algn="l"/>
              </a:tabLst>
            </a:pPr>
            <a:r>
              <a:rPr lang="en-GB" sz="2200" b="1" dirty="0">
                <a:solidFill>
                  <a:prstClr val="black"/>
                </a:solidFill>
              </a:rPr>
              <a:t>EN 15316-4-5 </a:t>
            </a:r>
            <a:r>
              <a:rPr lang="en-GB" sz="2200" dirty="0">
                <a:solidFill>
                  <a:prstClr val="black"/>
                </a:solidFill>
              </a:rPr>
              <a:t>Space heating generation systems, the performance and quality of </a:t>
            </a:r>
            <a:r>
              <a:rPr lang="en-GB" sz="2200" b="1" dirty="0">
                <a:solidFill>
                  <a:prstClr val="black"/>
                </a:solidFill>
              </a:rPr>
              <a:t>district heating</a:t>
            </a:r>
            <a:r>
              <a:rPr lang="en-GB" sz="2200" dirty="0">
                <a:solidFill>
                  <a:prstClr val="black"/>
                </a:solidFill>
              </a:rPr>
              <a:t> and large </a:t>
            </a:r>
            <a:r>
              <a:rPr lang="en-GB" sz="2200" dirty="0" smtClean="0">
                <a:solidFill>
                  <a:prstClr val="black"/>
                </a:solidFill>
              </a:rPr>
              <a:t>	volume </a:t>
            </a:r>
            <a:r>
              <a:rPr lang="en-GB" sz="2200" dirty="0">
                <a:solidFill>
                  <a:prstClr val="black"/>
                </a:solidFill>
              </a:rPr>
              <a:t>systems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15316-4-7 </a:t>
            </a:r>
            <a:r>
              <a:rPr lang="en-GB" sz="2200" dirty="0">
                <a:solidFill>
                  <a:prstClr val="black"/>
                </a:solidFill>
              </a:rPr>
              <a:t>Space heating generation systems, </a:t>
            </a:r>
            <a:r>
              <a:rPr lang="en-GB" sz="2200" b="1" dirty="0">
                <a:solidFill>
                  <a:prstClr val="black"/>
                </a:solidFill>
              </a:rPr>
              <a:t>biomass combustion systems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15603 </a:t>
            </a:r>
            <a:r>
              <a:rPr lang="en-GB" sz="2200" dirty="0">
                <a:solidFill>
                  <a:prstClr val="black"/>
                </a:solidFill>
              </a:rPr>
              <a:t>Energy performance of buildings – Overall energy use and definition of energy </a:t>
            </a:r>
            <a:r>
              <a:rPr lang="en-GB" sz="2200" dirty="0" smtClean="0">
                <a:solidFill>
                  <a:prstClr val="black"/>
                </a:solidFill>
              </a:rPr>
              <a:t>ratings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US" sz="2200" b="1" dirty="0">
                <a:solidFill>
                  <a:prstClr val="black"/>
                </a:solidFill>
              </a:rPr>
              <a:t>Level(s)</a:t>
            </a:r>
            <a:r>
              <a:rPr lang="en-US" sz="2200" dirty="0">
                <a:solidFill>
                  <a:prstClr val="black"/>
                </a:solidFill>
              </a:rPr>
              <a:t> Part 1-2 – Beta version. Brussels: European Commission</a:t>
            </a:r>
            <a:endParaRPr lang="en-GB" sz="2200" b="1" dirty="0">
              <a:solidFill>
                <a:prstClr val="black"/>
              </a:solidFill>
            </a:endParaRPr>
          </a:p>
          <a:p>
            <a:pPr marL="361950" indent="-361950" algn="just">
              <a:spcAft>
                <a:spcPts val="300"/>
              </a:spcAft>
            </a:pPr>
            <a:r>
              <a:rPr lang="fr-FR" sz="2200" dirty="0">
                <a:solidFill>
                  <a:prstClr val="black"/>
                </a:solidFill>
              </a:rPr>
              <a:t>https://</a:t>
            </a:r>
            <a:r>
              <a:rPr lang="fr-FR" sz="2200" dirty="0" smtClean="0">
                <a:solidFill>
                  <a:prstClr val="black"/>
                </a:solidFill>
              </a:rPr>
              <a:t>environment.ec.europa.eu/topics/circular-economy/levels_en</a:t>
            </a:r>
            <a:endParaRPr lang="en-GB" sz="2200" dirty="0">
              <a:solidFill>
                <a:prstClr val="black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818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935533"/>
              </p:ext>
            </p:extLst>
          </p:nvPr>
        </p:nvGraphicFramePr>
        <p:xfrm>
          <a:off x="487326" y="1504863"/>
          <a:ext cx="8169348" cy="1742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i="0" dirty="0" smtClean="0"/>
                        <a:t>B.2.1 – </a:t>
                      </a:r>
                      <a:r>
                        <a:rPr lang="en-US" sz="2800" b="1" i="0" dirty="0" smtClean="0">
                          <a:solidFill>
                            <a:schemeClr val="bg1"/>
                          </a:solidFill>
                        </a:rPr>
                        <a:t>TOTAL FINAL THERMAL ENERGY CONSUMPTION FOR BUILDING OPERATIONS</a:t>
                      </a:r>
                      <a:endParaRPr lang="el-GR" sz="2800" b="1" i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 Energy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B.2. Energy Consumption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 smtClean="0"/>
              <a:t>B.2.1 </a:t>
            </a:r>
            <a:r>
              <a:rPr lang="en-US" sz="2800" dirty="0"/>
              <a:t>– TOTAL FINAL THERMAL ENERGY CONSUMPTION </a:t>
            </a:r>
            <a:r>
              <a:rPr lang="en-US" sz="2800" dirty="0" smtClean="0"/>
              <a:t>          FOR </a:t>
            </a:r>
            <a:r>
              <a:rPr lang="en-US" sz="2800" dirty="0"/>
              <a:t>BUILDING </a:t>
            </a:r>
            <a:r>
              <a:rPr lang="en-US" sz="2800" dirty="0" smtClean="0"/>
              <a:t>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5420046" y="5690669"/>
            <a:ext cx="3357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1" dirty="0" smtClean="0"/>
              <a:t>See also </a:t>
            </a:r>
            <a:r>
              <a:rPr lang="el-GR" i="1" dirty="0" smtClean="0"/>
              <a:t>Β.1.2 </a:t>
            </a:r>
            <a:r>
              <a:rPr lang="en-US" i="1" dirty="0" smtClean="0"/>
              <a:t>of Building Scale</a:t>
            </a:r>
            <a:endParaRPr lang="en-GB" i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4954856" y="3431366"/>
            <a:ext cx="1482570" cy="138491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5769846" y="3751882"/>
            <a:ext cx="1482570" cy="13849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9119" y="3716078"/>
            <a:ext cx="1938696" cy="1609483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 rot="16200000" flipV="1">
            <a:off x="2912407" y="3413485"/>
            <a:ext cx="1698415" cy="212573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5028561" y="4072398"/>
            <a:ext cx="1482570" cy="138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dirty="0"/>
              <a:t>B.2.1 – TOTAL FINAL THERMAL ENERGY CONSUMPTION FOR BUILDING OPERATIONS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2982" y="1431985"/>
            <a:ext cx="879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https://</a:t>
            </a:r>
            <a:r>
              <a:rPr lang="en-US" sz="2000" dirty="0" smtClean="0"/>
              <a:t>ec.europa.eu/energy/en/topics/energy-strategy-and-energy-union/clean-energy-all-europeans</a:t>
            </a:r>
          </a:p>
          <a:p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614" y="1822447"/>
            <a:ext cx="4505324" cy="416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47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dirty="0"/>
              <a:t>B.2.1 – TOTAL FINAL THERMAL ENERGY CONSUMPTION FOR BUILDING OPERATIONS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an existing neighborhood, there </a:t>
            </a:r>
            <a:r>
              <a:rPr lang="en-US" sz="2200" dirty="0">
                <a:cs typeface="Calibri" panose="020F0502020204030204" pitchFamily="34" charset="0"/>
              </a:rPr>
              <a:t>are 5 small residential </a:t>
            </a:r>
            <a:r>
              <a:rPr lang="en-US" sz="2200" dirty="0" smtClean="0">
                <a:cs typeface="Calibri" panose="020F0502020204030204" pitchFamily="34" charset="0"/>
              </a:rPr>
              <a:t>buildings, 15 </a:t>
            </a:r>
            <a:r>
              <a:rPr lang="en-US" sz="2200" dirty="0">
                <a:cs typeface="Calibri" panose="020F0502020204030204" pitchFamily="34" charset="0"/>
              </a:rPr>
              <a:t>single </a:t>
            </a:r>
            <a:r>
              <a:rPr lang="en-US" sz="2200" dirty="0" smtClean="0">
                <a:cs typeface="Calibri" panose="020F0502020204030204" pitchFamily="34" charset="0"/>
              </a:rPr>
              <a:t>houses, one office building </a:t>
            </a:r>
            <a:r>
              <a:rPr lang="en-US" sz="2200" dirty="0">
                <a:cs typeface="Calibri" panose="020F0502020204030204" pitchFamily="34" charset="0"/>
              </a:rPr>
              <a:t>and </a:t>
            </a:r>
            <a:r>
              <a:rPr lang="en-US" sz="2200" dirty="0" smtClean="0">
                <a:cs typeface="Calibri" panose="020F0502020204030204" pitchFamily="34" charset="0"/>
              </a:rPr>
              <a:t>one junior school. All buildings are connected to the main electricity grid and most of them to the central natural gas network.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</a:t>
            </a:r>
            <a:r>
              <a:rPr lang="en-US" sz="2000" b="1" dirty="0">
                <a:cs typeface="Calibri" panose="020F0502020204030204" pitchFamily="34" charset="0"/>
              </a:rPr>
              <a:t>useful internal floor </a:t>
            </a:r>
            <a:r>
              <a:rPr lang="en-US" sz="2000" b="1" dirty="0" smtClean="0">
                <a:cs typeface="Calibri" panose="020F0502020204030204" pitchFamily="34" charset="0"/>
              </a:rPr>
              <a:t>area </a:t>
            </a:r>
            <a:r>
              <a:rPr lang="en-US" sz="2000" dirty="0" smtClean="0">
                <a:cs typeface="Calibri" panose="020F0502020204030204" pitchFamily="34" charset="0"/>
              </a:rPr>
              <a:t>and the </a:t>
            </a:r>
            <a:r>
              <a:rPr lang="en-US" sz="2000" b="1" dirty="0" smtClean="0">
                <a:cs typeface="Calibri" panose="020F0502020204030204" pitchFamily="34" charset="0"/>
              </a:rPr>
              <a:t>calculated </a:t>
            </a:r>
            <a:r>
              <a:rPr lang="en-US" sz="2000" b="1" dirty="0">
                <a:cs typeface="Calibri" panose="020F0502020204030204" pitchFamily="34" charset="0"/>
              </a:rPr>
              <a:t>annual </a:t>
            </a:r>
            <a:r>
              <a:rPr lang="en-US" sz="2000" b="1" dirty="0" smtClean="0">
                <a:cs typeface="Calibri" panose="020F0502020204030204" pitchFamily="34" charset="0"/>
              </a:rPr>
              <a:t>thermal energy consumption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of all buildings in the </a:t>
            </a:r>
            <a:r>
              <a:rPr lang="en-US" sz="2000" dirty="0" smtClean="0">
                <a:cs typeface="Calibri" panose="020F0502020204030204" pitchFamily="34" charset="0"/>
              </a:rPr>
              <a:t>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dirty="0"/>
              <a:t>B.2.1 – TOTAL FINAL THERMAL ENERGY CONSUMPTION FOR BUILDING OPERATIONS</a:t>
            </a:r>
            <a:endParaRPr lang="it-IT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n-US" sz="2000" b="1" dirty="0" smtClean="0"/>
                <a:t>annual total final thermal </a:t>
              </a:r>
              <a:r>
                <a:rPr lang="en-US" sz="2000" b="1" dirty="0"/>
                <a:t>energy </a:t>
              </a:r>
              <a:r>
                <a:rPr lang="en-US" sz="2000" b="1" dirty="0" smtClean="0"/>
                <a:t>consumption per total  </a:t>
              </a:r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 smtClean="0"/>
                <a:t>                useful </a:t>
              </a:r>
              <a:r>
                <a:rPr lang="en-US" sz="2000" b="1" dirty="0"/>
                <a:t>internal floor area </a:t>
              </a:r>
              <a:r>
                <a:rPr lang="en-US" sz="2000" dirty="0" smtClean="0"/>
                <a:t>(</a:t>
              </a:r>
              <a:r>
                <a:rPr lang="en-US" sz="2000" dirty="0"/>
                <a:t>i.e. final thermal energy </a:t>
              </a:r>
              <a:r>
                <a:rPr lang="en-US" sz="2000" dirty="0" smtClean="0"/>
                <a:t>use intensity).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7729" y="4837805"/>
            <a:ext cx="8018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single houses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and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residential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buildings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the internal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floor area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and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the annual thermal energy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consumption are given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 within the category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dirty="0"/>
              <a:t>B.2.1 – TOTAL FINAL THERMAL ENERGY CONSUMPTION FOR BUILDING OPERATIONS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960656"/>
              </p:ext>
            </p:extLst>
          </p:nvPr>
        </p:nvGraphicFramePr>
        <p:xfrm>
          <a:off x="184053" y="1574002"/>
          <a:ext cx="8532222" cy="29260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92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5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483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Useful internal floor area</a:t>
                      </a:r>
                      <a:r>
                        <a:rPr lang="el-GR" sz="1400" dirty="0" smtClean="0"/>
                        <a:t> (</a:t>
                      </a:r>
                      <a:r>
                        <a:rPr lang="en-US" sz="1400" dirty="0" smtClean="0"/>
                        <a:t>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thermal energy consumption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HVAC systems</a:t>
                      </a:r>
                      <a:r>
                        <a:rPr lang="el-GR" sz="1400" baseline="0" dirty="0" smtClean="0"/>
                        <a:t> 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(heating, cooling, </a:t>
                      </a:r>
                      <a:r>
                        <a:rPr lang="en-US" sz="1400" dirty="0" smtClean="0"/>
                        <a:t>domestic hot water)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Office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Central HP for heating, cooling and domestic hot water.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1847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5</a:t>
                      </a:r>
                      <a:r>
                        <a:rPr lang="en-US" dirty="0" smtClean="0"/>
                        <a:t>9</a:t>
                      </a:r>
                      <a:r>
                        <a:rPr lang="el-GR" dirty="0" smtClean="0"/>
                        <a:t>4</a:t>
                      </a:r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Electric heaters for </a:t>
                      </a:r>
                      <a:r>
                        <a:rPr lang="en-US" sz="1200" dirty="0" smtClean="0"/>
                        <a:t>domestic hot water.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houses (15)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202521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 and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Residential buildings (5)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291007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 and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Local HP for space cooling</a:t>
                      </a:r>
                      <a:endParaRPr kumimoji="0" lang="el-G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7643536" y="822861"/>
            <a:ext cx="140839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1 -2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dirty="0"/>
              <a:t>B.2.1 – TOTAL FINAL THERMAL ENERGY CONSUMPTION FOR BUILDING OPERATIONS</a:t>
            </a:r>
            <a:endParaRPr lang="it-IT" sz="14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7621" y="1104014"/>
            <a:ext cx="79996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 smtClean="0"/>
              <a:t>total </a:t>
            </a:r>
            <a:r>
              <a:rPr lang="en-US" sz="2000" b="1" dirty="0"/>
              <a:t>annual final thermal energy consumption </a:t>
            </a:r>
            <a:r>
              <a:rPr lang="en-US" sz="2000" dirty="0" smtClean="0">
                <a:cs typeface="Calibri" panose="020F0502020204030204" pitchFamily="34" charset="0"/>
              </a:rPr>
              <a:t>for all the buildings in the neighborhood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54157" y="1962521"/>
            <a:ext cx="47684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l-GR" sz="2000" dirty="0">
                <a:cs typeface="Calibri" panose="020F0502020204030204" pitchFamily="34" charset="0"/>
              </a:rPr>
              <a:t>(</a:t>
            </a:r>
            <a:r>
              <a:rPr lang="el-GR" sz="2000" dirty="0" smtClean="0">
                <a:cs typeface="Calibri" panose="020F0502020204030204" pitchFamily="34" charset="0"/>
              </a:rPr>
              <a:t>0+59452+202521+291007</a:t>
            </a:r>
            <a:r>
              <a:rPr lang="el-GR" sz="2000" dirty="0">
                <a:cs typeface="Calibri" panose="020F0502020204030204" pitchFamily="34" charset="0"/>
              </a:rPr>
              <a:t>) = </a:t>
            </a:r>
            <a:r>
              <a:rPr lang="el-GR" sz="2000" b="1" dirty="0" smtClean="0">
                <a:cs typeface="Calibri" panose="020F0502020204030204" pitchFamily="34" charset="0"/>
              </a:rPr>
              <a:t>552980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kWh</a:t>
            </a:r>
            <a:r>
              <a:rPr lang="en-US" sz="2000" baseline="-25000" dirty="0">
                <a:cs typeface="Calibri" panose="020F0502020204030204" pitchFamily="34" charset="0"/>
              </a:rPr>
              <a:t>th</a:t>
            </a:r>
            <a:endParaRPr lang="el-GR" sz="2000" baseline="-25000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087419" y="252299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347044" y="2721427"/>
            <a:ext cx="77403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 smtClean="0"/>
              <a:t>total </a:t>
            </a:r>
            <a:r>
              <a:rPr lang="en-US" sz="2000" b="1" dirty="0"/>
              <a:t>indoor useful </a:t>
            </a:r>
            <a:r>
              <a:rPr lang="en-US" sz="2000" b="1" dirty="0" smtClean="0"/>
              <a:t>floor area </a:t>
            </a:r>
            <a:r>
              <a:rPr lang="en-US" sz="2000" dirty="0" smtClean="0">
                <a:cs typeface="Calibri" panose="020F0502020204030204" pitchFamily="34" charset="0"/>
              </a:rPr>
              <a:t>for all the buildings in the neighborhood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54157" y="3470613"/>
            <a:ext cx="4044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600"/>
              </a:spcAft>
            </a:pPr>
            <a:r>
              <a:rPr lang="el-GR" sz="2000" dirty="0">
                <a:solidFill>
                  <a:prstClr val="black"/>
                </a:solidFill>
                <a:cs typeface="Calibri" panose="020F0502020204030204" pitchFamily="34" charset="0"/>
              </a:rPr>
              <a:t>(</a:t>
            </a:r>
            <a:r>
              <a:rPr lang="el-GR" sz="2000" dirty="0" smtClean="0">
                <a:cs typeface="Calibri" panose="020F0502020204030204" pitchFamily="34" charset="0"/>
              </a:rPr>
              <a:t>1045</a:t>
            </a:r>
            <a:r>
              <a:rPr lang="el-GR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+1847+1805+3322</a:t>
            </a:r>
            <a:r>
              <a:rPr lang="el-GR" sz="2000" dirty="0">
                <a:solidFill>
                  <a:prstClr val="black"/>
                </a:solidFill>
                <a:cs typeface="Calibri" panose="020F0502020204030204" pitchFamily="34" charset="0"/>
              </a:rPr>
              <a:t>) = </a:t>
            </a:r>
            <a:r>
              <a:rPr lang="el-GR" sz="2000" b="1" dirty="0" smtClean="0">
                <a:solidFill>
                  <a:prstClr val="black"/>
                </a:solidFill>
                <a:cs typeface="Calibri" panose="020F0502020204030204" pitchFamily="34" charset="0"/>
              </a:rPr>
              <a:t>8109</a:t>
            </a:r>
            <a:r>
              <a:rPr lang="el-GR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m</a:t>
            </a:r>
            <a:r>
              <a:rPr lang="en-US" sz="20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2</a:t>
            </a:r>
            <a:endParaRPr lang="el-GR" sz="2000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66623" y="3978848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5</a:t>
            </a:r>
            <a:endParaRPr lang="el-GR" sz="2400" dirty="0"/>
          </a:p>
        </p:txBody>
      </p:sp>
      <p:sp>
        <p:nvSpPr>
          <p:cNvPr id="6" name="Rectangle 5"/>
          <p:cNvSpPr/>
          <p:nvPr/>
        </p:nvSpPr>
        <p:spPr>
          <a:xfrm>
            <a:off x="347044" y="4069629"/>
            <a:ext cx="79082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annual total final thermal energy consumption per total  </a:t>
            </a:r>
            <a:r>
              <a:rPr lang="en-US" sz="2000" b="1" dirty="0" smtClean="0"/>
              <a:t>useful </a:t>
            </a:r>
            <a:r>
              <a:rPr lang="en-US" sz="2000" b="1" dirty="0"/>
              <a:t>internal floor area</a:t>
            </a:r>
            <a:endParaRPr lang="el-GR" sz="2000" dirty="0"/>
          </a:p>
        </p:txBody>
      </p:sp>
      <p:pic>
        <p:nvPicPr>
          <p:cNvPr id="32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130" y="4648051"/>
            <a:ext cx="2511695" cy="166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318059" y="4802278"/>
            <a:ext cx="7042366" cy="1392770"/>
            <a:chOff x="1057193" y="4837003"/>
            <a:chExt cx="7042366" cy="1392770"/>
          </a:xfrm>
        </p:grpSpPr>
        <p:grpSp>
          <p:nvGrpSpPr>
            <p:cNvPr id="19" name="Group 18"/>
            <p:cNvGrpSpPr/>
            <p:nvPr/>
          </p:nvGrpSpPr>
          <p:grpSpPr>
            <a:xfrm>
              <a:off x="3546509" y="4837003"/>
              <a:ext cx="2133755" cy="747415"/>
              <a:chOff x="-5641761" y="1178783"/>
              <a:chExt cx="2133755" cy="747415"/>
            </a:xfrm>
          </p:grpSpPr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-5641761" y="1316506"/>
                <a:ext cx="213375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b="1" dirty="0" smtClean="0"/>
                  <a:t>Total Indoor Useful Floor Area</a:t>
                </a:r>
                <a:endParaRPr lang="en-US" sz="1600" b="1" i="1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277338" y="5568053"/>
              <a:ext cx="15921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000" u="sng" dirty="0" smtClean="0"/>
                <a:t>552980</a:t>
              </a:r>
              <a:r>
                <a:rPr lang="en-US" sz="2000" u="sng" dirty="0" smtClean="0"/>
                <a:t> kWh</a:t>
              </a:r>
              <a:r>
                <a:rPr lang="el-GR" sz="2000" u="sng" baseline="-25000" dirty="0"/>
                <a:t>θ</a:t>
              </a:r>
              <a:endParaRPr lang="en-US" sz="2000" u="sng" baseline="-250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39227" y="5306443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230889" y="530644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057193" y="4877535"/>
              <a:ext cx="2043245" cy="666351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Total</a:t>
              </a:r>
              <a:r>
                <a:rPr lang="en-US" b="1" dirty="0" smtClean="0"/>
                <a:t> </a:t>
              </a: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Thermal energy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79872" y="5568053"/>
              <a:ext cx="1053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8109 m</a:t>
              </a:r>
              <a:r>
                <a:rPr lang="en-US" sz="2000" u="sng" baseline="30000" dirty="0"/>
                <a:t>2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761740" y="5537275"/>
              <a:ext cx="2337819" cy="46166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>
              <a:spAutoFit/>
            </a:bodyPr>
            <a:lstStyle/>
            <a:p>
              <a:r>
                <a:rPr lang="en-US" sz="24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68.2 </a:t>
              </a:r>
              <a:r>
                <a:rPr lang="en-US" sz="24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kWh</a:t>
              </a:r>
              <a:r>
                <a:rPr lang="en-US" sz="2400" b="1" u="sng" baseline="-25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</a:t>
              </a:r>
              <a:r>
                <a:rPr lang="en-US" sz="24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/m</a:t>
              </a:r>
              <a:r>
                <a:rPr lang="en-US" sz="2400" b="1" u="sng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US" sz="24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/y</a:t>
              </a:r>
              <a:endParaRPr lang="en-US" sz="24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6772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dirty="0"/>
              <a:t>B.2.1 – TOTAL FINAL THERMAL ENERGY CONSUMPTION FOR BUILDING OPERATIONS</a:t>
            </a:r>
            <a:endParaRPr lang="it-IT" sz="14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8538" y="6548730"/>
            <a:ext cx="615462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4661" y="1009204"/>
            <a:ext cx="8894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cs typeface="Calibri" panose="020F0502020204030204" pitchFamily="34" charset="0"/>
              </a:rPr>
              <a:t>In an existing neighborhood, there are 22 single </a:t>
            </a:r>
            <a:r>
              <a:rPr lang="en-US" sz="2000" dirty="0" smtClean="0">
                <a:cs typeface="Calibri" panose="020F0502020204030204" pitchFamily="34" charset="0"/>
              </a:rPr>
              <a:t>houses, one kindergarten and one junior school. </a:t>
            </a:r>
            <a:r>
              <a:rPr lang="en-US" sz="2000" dirty="0">
                <a:cs typeface="Calibri" panose="020F0502020204030204" pitchFamily="34" charset="0"/>
              </a:rPr>
              <a:t>All buildings are connected to the main electricity grid and </a:t>
            </a:r>
            <a:r>
              <a:rPr lang="en-US" sz="2000" dirty="0" smtClean="0">
                <a:cs typeface="Calibri" panose="020F0502020204030204" pitchFamily="34" charset="0"/>
              </a:rPr>
              <a:t>all of them are equipped with central boilers (natural gas or fuel oil). 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endParaRPr lang="en-US" sz="2000" i="1" dirty="0" smtClean="0"/>
          </a:p>
          <a:p>
            <a:pPr marL="0" indent="0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  <a:p>
            <a:pPr marL="0" indent="0" algn="ctr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dirty="0"/>
              <a:t>B.2.1 – TOTAL FINAL THERMAL ENERGY CONSUMPTION FOR BUILDING OPERATIONS</a:t>
            </a:r>
            <a:endParaRPr lang="it-IT" sz="1400" b="1" dirty="0">
              <a:solidFill>
                <a:srgbClr val="00B05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74661" y="2265042"/>
            <a:ext cx="8234039" cy="77285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 smtClean="0">
                <a:cs typeface="Calibri" panose="020F0502020204030204" pitchFamily="34" charset="0"/>
              </a:rPr>
              <a:t>: </a:t>
            </a:r>
            <a:r>
              <a:rPr lang="en-US" sz="2000" dirty="0" smtClean="0">
                <a:cs typeface="Calibri" panose="020F0502020204030204" pitchFamily="34" charset="0"/>
              </a:rPr>
              <a:t>The </a:t>
            </a:r>
            <a:r>
              <a:rPr lang="en-US" sz="2000" b="1" dirty="0" smtClean="0">
                <a:cs typeface="Calibri" panose="020F0502020204030204" pitchFamily="34" charset="0"/>
              </a:rPr>
              <a:t>useful internal floor area </a:t>
            </a:r>
            <a:r>
              <a:rPr lang="en-US" sz="2000" dirty="0" smtClean="0">
                <a:cs typeface="Calibri" panose="020F0502020204030204" pitchFamily="34" charset="0"/>
              </a:rPr>
              <a:t>and the </a:t>
            </a:r>
            <a:r>
              <a:rPr lang="en-US" sz="2000" b="1" dirty="0" smtClean="0">
                <a:cs typeface="Calibri" panose="020F0502020204030204" pitchFamily="34" charset="0"/>
              </a:rPr>
              <a:t>calculated annual thermal energy consumption</a:t>
            </a:r>
            <a:r>
              <a:rPr lang="en-US" sz="2000" dirty="0" smtClean="0">
                <a:cs typeface="Calibri" panose="020F0502020204030204" pitchFamily="34" charset="0"/>
              </a:rPr>
              <a:t> of all buildings in the 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4661" y="3731489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n-US" sz="2000" b="1" dirty="0" smtClean="0"/>
                <a:t>annual total final thermal </a:t>
              </a:r>
              <a:r>
                <a:rPr lang="en-US" sz="2000" b="1" dirty="0"/>
                <a:t>energy </a:t>
              </a:r>
              <a:r>
                <a:rPr lang="en-US" sz="2000" b="1" dirty="0" smtClean="0"/>
                <a:t>consumption per total  </a:t>
              </a:r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 smtClean="0"/>
                <a:t>                useful </a:t>
              </a:r>
              <a:r>
                <a:rPr lang="en-US" sz="2000" b="1" dirty="0"/>
                <a:t>internal floor area </a:t>
              </a:r>
              <a:r>
                <a:rPr lang="en-US" sz="2000" dirty="0" smtClean="0"/>
                <a:t>(</a:t>
              </a:r>
              <a:r>
                <a:rPr lang="en-US" sz="2000" dirty="0"/>
                <a:t>i.e. final thermal energy </a:t>
              </a:r>
              <a:r>
                <a:rPr lang="en-US" sz="2000" dirty="0" smtClean="0"/>
                <a:t>use intensity).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dirty="0"/>
              <a:t>B.2.1 – TOTAL FINAL THERMAL ENERGY CONSUMPTION FOR BUILDING OPERATIONS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975542"/>
              </p:ext>
            </p:extLst>
          </p:nvPr>
        </p:nvGraphicFramePr>
        <p:xfrm>
          <a:off x="224962" y="1763933"/>
          <a:ext cx="8694075" cy="24993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141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21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2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8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Useful internal floor area</a:t>
                      </a:r>
                      <a:r>
                        <a:rPr lang="el-GR" sz="1400" dirty="0" smtClean="0"/>
                        <a:t> (</a:t>
                      </a:r>
                      <a:r>
                        <a:rPr lang="en-US" sz="1400" dirty="0" smtClean="0"/>
                        <a:t>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thermal energy consumption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HVAC systems</a:t>
                      </a:r>
                      <a:r>
                        <a:rPr lang="el-GR" sz="1400" baseline="0" dirty="0" smtClean="0"/>
                        <a:t> 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(heating, cooling, </a:t>
                      </a:r>
                      <a:r>
                        <a:rPr lang="en-US" sz="1400" dirty="0" smtClean="0"/>
                        <a:t>domestic hot water)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Kindergarten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52470</a:t>
                      </a:r>
                    </a:p>
                    <a:p>
                      <a:pPr algn="ctr"/>
                      <a:r>
                        <a:rPr lang="en-US" sz="800" dirty="0" smtClean="0"/>
                        <a:t>(</a:t>
                      </a:r>
                      <a:r>
                        <a:rPr kumimoji="0" lang="en-US" sz="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fuel oil </a:t>
                      </a:r>
                      <a:r>
                        <a:rPr lang="el-GR" sz="800" dirty="0" smtClean="0"/>
                        <a:t>)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fuel oil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Electric heaters for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2151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112929</a:t>
                      </a:r>
                      <a:endParaRPr lang="el-G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(</a:t>
                      </a:r>
                      <a:r>
                        <a:rPr kumimoji="0" lang="en-US" sz="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natural gas</a:t>
                      </a:r>
                      <a:r>
                        <a:rPr lang="el-GR" sz="800" dirty="0" smtClean="0"/>
                        <a:t>)</a:t>
                      </a:r>
                      <a:endParaRPr lang="en-US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Electric heaters for </a:t>
                      </a:r>
                      <a:r>
                        <a:rPr lang="en-US" sz="1200" dirty="0" smtClean="0"/>
                        <a:t>domestic hot water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houses (22)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311443</a:t>
                      </a:r>
                      <a:endParaRPr lang="el-G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(</a:t>
                      </a:r>
                      <a:r>
                        <a:rPr kumimoji="0" lang="en-US" sz="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natural gas</a:t>
                      </a:r>
                      <a:r>
                        <a:rPr lang="el-GR" sz="800" dirty="0" smtClean="0"/>
                        <a:t>)</a:t>
                      </a:r>
                      <a:endParaRPr lang="en-US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 and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endParaRPr kumimoji="0" lang="el-G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697729" y="4837805"/>
            <a:ext cx="8018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single houses the internal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floor area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and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the annual thermal energy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consumption are given </a:t>
            </a:r>
            <a:r>
              <a:rPr lang="el-GR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smtClean="0">
                <a:solidFill>
                  <a:prstClr val="black"/>
                </a:solidFill>
                <a:cs typeface="Calibri" panose="020F0502020204030204" pitchFamily="34" charset="0"/>
              </a:rPr>
              <a:t>for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all the buildings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55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/>
          <a:lstStyle/>
          <a:p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1354033" y="1511470"/>
            <a:ext cx="193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Services Sector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95157" y="1511470"/>
            <a:ext cx="221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Residential Sector</a:t>
            </a:r>
            <a:endParaRPr lang="en-US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4631750" y="1950436"/>
            <a:ext cx="4467225" cy="3314700"/>
            <a:chOff x="4631750" y="1950436"/>
            <a:chExt cx="4467225" cy="3314700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1750" y="1950436"/>
              <a:ext cx="4467225" cy="331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8157305" y="4907105"/>
              <a:ext cx="8931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Source: Eurostat </a:t>
              </a:r>
              <a:endParaRPr lang="en-US" sz="8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492697" y="3950897"/>
              <a:ext cx="4957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GAS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37%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3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0085" y="3507105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179837" y="2706582"/>
              <a:ext cx="4988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OIL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12%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54822" y="3669553"/>
              <a:ext cx="5675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HEAT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8%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7762" y="1963145"/>
            <a:ext cx="4762500" cy="3886200"/>
            <a:chOff x="87762" y="1963145"/>
            <a:chExt cx="4762500" cy="3886200"/>
          </a:xfrm>
        </p:grpSpPr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62" y="1963145"/>
              <a:ext cx="4762500" cy="388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724484" y="4907105"/>
              <a:ext cx="8931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Source: Eurostat </a:t>
              </a:r>
              <a:endParaRPr lang="en-US" sz="800" dirty="0"/>
            </a:p>
          </p:txBody>
        </p:sp>
        <p:pic>
          <p:nvPicPr>
            <p:cNvPr id="17" name="Picture 3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695" y="3502539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3257239" y="3622895"/>
              <a:ext cx="4957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GAS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31%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73083" y="2479060"/>
              <a:ext cx="4988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OIL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10%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434246" y="4426676"/>
              <a:ext cx="5675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HEAT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6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1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    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 txBox="1">
            <a:spLocks/>
          </p:cNvSpPr>
          <p:nvPr/>
        </p:nvSpPr>
        <p:spPr>
          <a:xfrm>
            <a:off x="8063633" y="6090020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FB592-B9A9-49AA-A86F-4031F7B9780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29C4606-77B3-4A67-A343-DCFE66418D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" y="4096183"/>
            <a:ext cx="1792633" cy="14131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16908AD-D7C6-4149-AE35-158D6AD0BE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78" t="12436" r="3856" b="3597"/>
          <a:stretch/>
        </p:blipFill>
        <p:spPr>
          <a:xfrm>
            <a:off x="4564294" y="3465916"/>
            <a:ext cx="4534681" cy="2696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E02B5C-CB4F-405F-A904-6F5DF45AEE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243" y="3716497"/>
            <a:ext cx="1340974" cy="2126545"/>
          </a:xfrm>
          <a:prstGeom prst="rect">
            <a:avLst/>
          </a:prstGeom>
        </p:spPr>
      </p:pic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4"/>
            <a:ext cx="8229600" cy="20745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  <a:p>
            <a:pPr marL="0" indent="0">
              <a:buNone/>
            </a:pPr>
            <a:endParaRPr lang="en-US" sz="800" dirty="0"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2000" b="1" dirty="0" smtClean="0"/>
              <a:t>Thermal </a:t>
            </a:r>
            <a:r>
              <a:rPr lang="en-US" sz="2000" b="1" dirty="0"/>
              <a:t>energy</a:t>
            </a:r>
            <a:r>
              <a:rPr lang="en-US" sz="2000" dirty="0"/>
              <a:t> is delivered to the building in the form of </a:t>
            </a:r>
            <a:r>
              <a:rPr lang="en-US" sz="2000" b="1" dirty="0" smtClean="0"/>
              <a:t>fuel </a:t>
            </a:r>
            <a:r>
              <a:rPr lang="en-GB" sz="2000" dirty="0">
                <a:solidFill>
                  <a:prstClr val="black"/>
                </a:solidFill>
              </a:rPr>
              <a:t>(e.g. natural gas, fuel oil, LPG, logs, pellets, chipped wood or other fuels) </a:t>
            </a:r>
            <a:r>
              <a:rPr lang="en-US" sz="2000" dirty="0" smtClean="0"/>
              <a:t>and </a:t>
            </a:r>
            <a:r>
              <a:rPr lang="en-US" sz="2000" dirty="0"/>
              <a:t>district </a:t>
            </a:r>
            <a:r>
              <a:rPr lang="en-US" sz="2000" b="1" dirty="0" smtClean="0"/>
              <a:t>heat/cold</a:t>
            </a:r>
            <a:r>
              <a:rPr lang="en-US" sz="2000" dirty="0" smtClean="0"/>
              <a:t>. </a:t>
            </a:r>
            <a:r>
              <a:rPr lang="en-US" sz="2000" dirty="0"/>
              <a:t>It is the energy per 'carrier' supplied to the building, to satisfy uses within the building (heating, cooling, ventilation, domestic hot water). The ‘delivered energy’ is the one metered by the utilities.</a:t>
            </a:r>
            <a:endParaRPr lang="it-IT" sz="2000" dirty="0"/>
          </a:p>
          <a:p>
            <a:pPr algn="just"/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746583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   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531941"/>
              </p:ext>
            </p:extLst>
          </p:nvPr>
        </p:nvGraphicFramePr>
        <p:xfrm>
          <a:off x="457200" y="1970156"/>
          <a:ext cx="8229600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Aggregated annual total final thermal energy </a:t>
                      </a:r>
                    </a:p>
                    <a:p>
                      <a:r>
                        <a:rPr lang="en-US" sz="1800" dirty="0"/>
                        <a:t>consumption </a:t>
                      </a:r>
                      <a:r>
                        <a:rPr lang="en-US" sz="1800" u="none" kern="1200" baseline="0" dirty="0">
                          <a:effectLst/>
                        </a:rPr>
                        <a:t>per aggregated indoor useful floor area</a:t>
                      </a:r>
                      <a:endParaRPr lang="it-IT" sz="1800" u="none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effectLst/>
                        </a:rPr>
                        <a:t>kWh</a:t>
                      </a:r>
                      <a:r>
                        <a:rPr lang="hr-HR" sz="1800" kern="1200" dirty="0">
                          <a:effectLst/>
                        </a:rPr>
                        <a:t>/m</a:t>
                      </a:r>
                      <a:r>
                        <a:rPr lang="hr-HR" sz="1800" kern="1200" baseline="30000" dirty="0">
                          <a:effectLst/>
                        </a:rPr>
                        <a:t>2</a:t>
                      </a:r>
                      <a:r>
                        <a:rPr lang="hr-HR" sz="1800" kern="1200" dirty="0">
                          <a:effectLst/>
                        </a:rPr>
                        <a:t>/year </a:t>
                      </a:r>
                      <a:endParaRPr lang="en-US" sz="1800" kern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Metered or </a:t>
                      </a:r>
                      <a:r>
                        <a:rPr lang="en-GB" dirty="0" smtClean="0"/>
                        <a:t>estimated </a:t>
                      </a:r>
                      <a:r>
                        <a:rPr lang="en-GB" dirty="0"/>
                        <a:t>data</a:t>
                      </a:r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7BAD058-3D97-4709-B5C4-1F0DE0E7A40F}"/>
              </a:ext>
            </a:extLst>
          </p:cNvPr>
          <p:cNvSpPr/>
          <p:nvPr/>
        </p:nvSpPr>
        <p:spPr>
          <a:xfrm>
            <a:off x="625254" y="3899027"/>
            <a:ext cx="80615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For the evaluation of the actual performance of the urban area </a:t>
            </a:r>
            <a:r>
              <a:rPr lang="en-GB" u="dash" dirty="0"/>
              <a:t>it is preferable to use metered data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/>
              <a:t>metered data aren’t available, estimated data shall be used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US" dirty="0"/>
              <a:t>Estimated data are used for evaluating retrofit scenarios in planning and decision-making processes</a:t>
            </a:r>
            <a:endParaRPr lang="en-GB" dirty="0"/>
          </a:p>
          <a:p>
            <a:endParaRPr lang="en-GB" b="1" dirty="0" smtClean="0"/>
          </a:p>
          <a:p>
            <a:r>
              <a:rPr lang="en-GB" b="1" dirty="0" smtClean="0"/>
              <a:t>The </a:t>
            </a:r>
            <a:r>
              <a:rPr lang="en-GB" b="1" dirty="0"/>
              <a:t>source of data must always be clearly declared</a:t>
            </a:r>
            <a:r>
              <a:rPr lang="en-GB" dirty="0"/>
              <a:t>.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03779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3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   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2" y="98291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buNone/>
            </a:pPr>
            <a:r>
              <a:rPr lang="en-US" sz="2400" dirty="0" smtClean="0"/>
              <a:t>Estimate and minimize thermal </a:t>
            </a:r>
            <a:r>
              <a:rPr lang="en-US" sz="2400" dirty="0"/>
              <a:t>energy consumption for </a:t>
            </a:r>
            <a:r>
              <a:rPr lang="en-US" sz="2400" dirty="0" smtClean="0"/>
              <a:t>all buildings in the </a:t>
            </a:r>
            <a:r>
              <a:rPr lang="en-US" sz="2400" dirty="0" err="1" smtClean="0"/>
              <a:t>neighbourhood</a:t>
            </a:r>
            <a:r>
              <a:rPr lang="en-US" sz="2400" dirty="0" smtClean="0"/>
              <a:t>. </a:t>
            </a:r>
            <a:endParaRPr lang="en-US" sz="2400" i="1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249" y="2218006"/>
            <a:ext cx="5021938" cy="3829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 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 txBox="1">
            <a:spLocks/>
          </p:cNvSpPr>
          <p:nvPr/>
        </p:nvSpPr>
        <p:spPr>
          <a:xfrm>
            <a:off x="8063633" y="6090020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FB592-B9A9-49AA-A86F-4031F7B9780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3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2000" dirty="0"/>
              <a:t>The indicator provides an understanding </a:t>
            </a:r>
            <a:r>
              <a:rPr lang="en-US" sz="2000" dirty="0" smtClean="0"/>
              <a:t>of the final </a:t>
            </a:r>
            <a:r>
              <a:rPr lang="en-US" sz="2000" dirty="0"/>
              <a:t>thermal energy consumption </a:t>
            </a:r>
            <a:r>
              <a:rPr lang="en-US" sz="2000" dirty="0" smtClean="0"/>
              <a:t>for all the existing buildings </a:t>
            </a:r>
            <a:r>
              <a:rPr lang="en-US" sz="2000" dirty="0"/>
              <a:t>in the </a:t>
            </a:r>
            <a:r>
              <a:rPr lang="en-US" sz="2000" dirty="0" smtClean="0"/>
              <a:t>neighborhood  </a:t>
            </a:r>
            <a:endParaRPr lang="en-US" sz="2000" dirty="0"/>
          </a:p>
          <a:p>
            <a:pPr marL="0" indent="0" algn="just">
              <a:buNone/>
            </a:pPr>
            <a:r>
              <a:rPr lang="en-US" sz="2000" dirty="0"/>
              <a:t>Use stage energy consumptions are in general responsible for the majority of life cycle energy use in the case of buildings constructed before the turn of the millennium. </a:t>
            </a:r>
            <a:endParaRPr lang="en-US" sz="2000" dirty="0" smtClean="0"/>
          </a:p>
        </p:txBody>
      </p:sp>
      <p:pic>
        <p:nvPicPr>
          <p:cNvPr id="15" name="Picture 9" descr="2 konden kotla VIESSMANN.jpg">
            <a:extLst>
              <a:ext uri="{FF2B5EF4-FFF2-40B4-BE49-F238E27FC236}">
                <a16:creationId xmlns:a16="http://schemas.microsoft.com/office/drawing/2014/main" id="{2C2B4592-5193-4A28-B8D3-9CE7965067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1"/>
          <a:stretch/>
        </p:blipFill>
        <p:spPr bwMode="auto">
          <a:xfrm>
            <a:off x="3602195" y="3241129"/>
            <a:ext cx="3240000" cy="2569877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2734379-7C65-409C-B1FF-534F6DEB1171}"/>
              </a:ext>
            </a:extLst>
          </p:cNvPr>
          <p:cNvSpPr txBox="1"/>
          <p:nvPr/>
        </p:nvSpPr>
        <p:spPr>
          <a:xfrm>
            <a:off x="4971217" y="4958661"/>
            <a:ext cx="2170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FF00"/>
                </a:solidFill>
                <a:latin typeface="+mj-lt"/>
              </a:rPr>
              <a:t>NATURAL GAS</a:t>
            </a:r>
          </a:p>
          <a:p>
            <a:pPr algn="ctr"/>
            <a:r>
              <a:rPr lang="en-GB" sz="1600" dirty="0">
                <a:solidFill>
                  <a:srgbClr val="FFFF00"/>
                </a:solidFill>
                <a:latin typeface="+mj-lt"/>
              </a:rPr>
              <a:t>for </a:t>
            </a:r>
            <a:r>
              <a:rPr lang="en-GB" sz="1600" dirty="0">
                <a:solidFill>
                  <a:srgbClr val="FF0000"/>
                </a:solidFill>
                <a:latin typeface="+mj-lt"/>
              </a:rPr>
              <a:t>space heating </a:t>
            </a:r>
            <a:r>
              <a:rPr lang="en-GB" sz="1600" dirty="0">
                <a:solidFill>
                  <a:srgbClr val="FFFF00"/>
                </a:solidFill>
                <a:latin typeface="+mj-lt"/>
              </a:rPr>
              <a:t>and </a:t>
            </a:r>
            <a:r>
              <a:rPr lang="en-GB" sz="1600" dirty="0">
                <a:solidFill>
                  <a:srgbClr val="FFC000"/>
                </a:solidFill>
                <a:latin typeface="+mj-lt"/>
              </a:rPr>
              <a:t>domestic hot water</a:t>
            </a:r>
          </a:p>
        </p:txBody>
      </p:sp>
      <p:pic>
        <p:nvPicPr>
          <p:cNvPr id="18" name="Picture 17" descr="APS-plinska apsorpcijska DT-prikljuci.jpg">
            <a:extLst>
              <a:ext uri="{FF2B5EF4-FFF2-40B4-BE49-F238E27FC236}">
                <a16:creationId xmlns:a16="http://schemas.microsoft.com/office/drawing/2014/main" id="{A2973459-EE2B-4E86-9559-B1F87207C00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t="4880"/>
          <a:stretch/>
        </p:blipFill>
        <p:spPr>
          <a:xfrm>
            <a:off x="7128732" y="3219258"/>
            <a:ext cx="1820575" cy="25704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8F445FF-DC06-4ACF-AA9C-3FB9376CB52C}"/>
              </a:ext>
            </a:extLst>
          </p:cNvPr>
          <p:cNvSpPr txBox="1"/>
          <p:nvPr/>
        </p:nvSpPr>
        <p:spPr>
          <a:xfrm>
            <a:off x="7682207" y="4885733"/>
            <a:ext cx="1491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FF00"/>
                </a:solidFill>
              </a:rPr>
              <a:t>NATURAL GAS </a:t>
            </a:r>
            <a:r>
              <a:rPr lang="en-GB" sz="1600" dirty="0">
                <a:solidFill>
                  <a:srgbClr val="FFFF00"/>
                </a:solidFill>
              </a:rPr>
              <a:t>for </a:t>
            </a:r>
            <a:r>
              <a:rPr lang="en-GB" sz="1600" dirty="0">
                <a:solidFill>
                  <a:srgbClr val="0000CC"/>
                </a:solidFill>
              </a:rPr>
              <a:t>cooling</a:t>
            </a:r>
          </a:p>
        </p:txBody>
      </p:sp>
      <p:pic>
        <p:nvPicPr>
          <p:cNvPr id="20" name="Picture 8" descr="KOTAO 1-2-3.jpg">
            <a:extLst>
              <a:ext uri="{FF2B5EF4-FFF2-40B4-BE49-F238E27FC236}">
                <a16:creationId xmlns:a16="http://schemas.microsoft.com/office/drawing/2014/main" id="{928BFCDD-A70D-4D28-9F04-88BF7377FD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6" r="4937"/>
          <a:stretch/>
        </p:blipFill>
        <p:spPr bwMode="auto">
          <a:xfrm>
            <a:off x="216966" y="3224828"/>
            <a:ext cx="3060000" cy="256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41B0AF1-DD11-4846-9CCC-FCCF0D301534}"/>
              </a:ext>
            </a:extLst>
          </p:cNvPr>
          <p:cNvSpPr txBox="1"/>
          <p:nvPr/>
        </p:nvSpPr>
        <p:spPr>
          <a:xfrm>
            <a:off x="128190" y="4875531"/>
            <a:ext cx="2170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b="1" dirty="0">
                <a:solidFill>
                  <a:srgbClr val="FFFF00"/>
                </a:solidFill>
                <a:latin typeface="+mj-lt"/>
              </a:rPr>
              <a:t>FUEL OIL</a:t>
            </a:r>
          </a:p>
          <a:p>
            <a:pPr algn="ctr"/>
            <a:r>
              <a:rPr lang="en-GB" sz="1600" dirty="0">
                <a:solidFill>
                  <a:srgbClr val="FFFF00"/>
                </a:solidFill>
                <a:latin typeface="+mj-lt"/>
              </a:rPr>
              <a:t>for </a:t>
            </a:r>
            <a:r>
              <a:rPr lang="en-GB" sz="1600" dirty="0">
                <a:solidFill>
                  <a:srgbClr val="FF0000"/>
                </a:solidFill>
                <a:latin typeface="+mj-lt"/>
              </a:rPr>
              <a:t>space heating </a:t>
            </a:r>
            <a:r>
              <a:rPr lang="en-GB" sz="1600" dirty="0">
                <a:solidFill>
                  <a:srgbClr val="FFFF00"/>
                </a:solidFill>
                <a:latin typeface="+mj-lt"/>
              </a:rPr>
              <a:t>and </a:t>
            </a:r>
            <a:r>
              <a:rPr lang="en-GB" sz="1600" dirty="0">
                <a:solidFill>
                  <a:srgbClr val="FFC000"/>
                </a:solidFill>
                <a:latin typeface="+mj-lt"/>
              </a:rPr>
              <a:t>domestic hot water</a:t>
            </a:r>
          </a:p>
        </p:txBody>
      </p:sp>
      <p:sp>
        <p:nvSpPr>
          <p:cNvPr id="22" name="Text Box 23">
            <a:extLst>
              <a:ext uri="{FF2B5EF4-FFF2-40B4-BE49-F238E27FC236}">
                <a16:creationId xmlns:a16="http://schemas.microsoft.com/office/drawing/2014/main" id="{82265225-B333-4FBE-A581-BFC5C04D5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190" y="5751466"/>
            <a:ext cx="93492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■"/>
              <a:defRPr sz="32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□"/>
              <a:defRPr sz="2800">
                <a:solidFill>
                  <a:srgbClr val="4D4D4D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sr-Latn-RS" sz="1600" i="1" dirty="0">
                <a:solidFill>
                  <a:srgbClr val="5F5F5F"/>
                </a:solidFill>
                <a:latin typeface="Arial Narrow" panose="020B0606020202030204" pitchFamily="34" charset="0"/>
              </a:rPr>
              <a:t>	Fuel oil boilers                                         Natural gas condensing boilers             Natural gas absorption chiller</a:t>
            </a:r>
            <a:endParaRPr lang="en-GB" altLang="sr-Latn-RS" sz="1600" i="1" dirty="0">
              <a:solidFill>
                <a:srgbClr val="5F5F5F"/>
              </a:solidFill>
              <a:latin typeface="Arial Narrow" panose="020B060602020203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26387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/>
              <a:t>The </a:t>
            </a:r>
            <a:r>
              <a:rPr lang="en-US" sz="2000" dirty="0" smtClean="0"/>
              <a:t>calculation </a:t>
            </a:r>
            <a:r>
              <a:rPr lang="en-US" sz="2000" dirty="0"/>
              <a:t>method </a:t>
            </a:r>
            <a:r>
              <a:rPr lang="en-US" sz="2000" dirty="0" smtClean="0"/>
              <a:t>is </a:t>
            </a:r>
            <a:r>
              <a:rPr lang="en-US" sz="2000" dirty="0"/>
              <a:t>provided by the CEN standards </a:t>
            </a:r>
            <a:r>
              <a:rPr lang="en-US" sz="2000" dirty="0" smtClean="0"/>
              <a:t>series that </a:t>
            </a:r>
            <a:r>
              <a:rPr lang="en-US" sz="2000" dirty="0"/>
              <a:t>support </a:t>
            </a:r>
            <a:r>
              <a:rPr lang="en-US" sz="2000" dirty="0" smtClean="0"/>
              <a:t>implementation </a:t>
            </a:r>
            <a:r>
              <a:rPr lang="en-US" sz="2000" dirty="0"/>
              <a:t>of </a:t>
            </a:r>
            <a:r>
              <a:rPr lang="en-US" sz="2000" b="1" dirty="0" smtClean="0"/>
              <a:t>EPBD</a:t>
            </a:r>
            <a:r>
              <a:rPr lang="en-US" sz="2000" dirty="0" smtClean="0"/>
              <a:t> </a:t>
            </a:r>
            <a:r>
              <a:rPr lang="en-US" sz="2000" dirty="0"/>
              <a:t>across </a:t>
            </a:r>
            <a:r>
              <a:rPr lang="en-US" sz="2000" dirty="0" smtClean="0"/>
              <a:t>the EU</a:t>
            </a:r>
            <a:endParaRPr lang="en-US" sz="2000" dirty="0"/>
          </a:p>
          <a:p>
            <a:pPr marL="0" lvl="0" indent="0">
              <a:spcBef>
                <a:spcPts val="1200"/>
              </a:spcBef>
              <a:buNone/>
            </a:pPr>
            <a:r>
              <a:rPr lang="en-US" sz="2000" dirty="0"/>
              <a:t>The CEN standards series that currently forms the basis for most of national calculation </a:t>
            </a:r>
            <a:r>
              <a:rPr lang="en-US" sz="2000" dirty="0" smtClean="0"/>
              <a:t>methods includes </a:t>
            </a:r>
            <a:r>
              <a:rPr lang="en-US" sz="2000" b="1" dirty="0"/>
              <a:t>EN </a:t>
            </a:r>
            <a:r>
              <a:rPr lang="en-US" sz="2000" b="1" dirty="0" smtClean="0"/>
              <a:t>15603</a:t>
            </a:r>
            <a:r>
              <a:rPr lang="en-US" sz="2000" dirty="0" smtClean="0"/>
              <a:t> that </a:t>
            </a:r>
            <a:r>
              <a:rPr lang="en-US" sz="2000" dirty="0"/>
              <a:t>collates the results from </a:t>
            </a:r>
            <a:r>
              <a:rPr lang="en-US" sz="2000" b="1" dirty="0" smtClean="0"/>
              <a:t>EN </a:t>
            </a:r>
            <a:r>
              <a:rPr lang="en-US" sz="2000" b="1" dirty="0"/>
              <a:t>ISO </a:t>
            </a:r>
            <a:r>
              <a:rPr lang="en-US" sz="2000" b="1" dirty="0" smtClean="0"/>
              <a:t>13790</a:t>
            </a:r>
            <a:endParaRPr lang="en-US" sz="2000" strike="sngStrike" dirty="0" smtClean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   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084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B.2.1 – TOTAL FINAL THERMAL ENERGY CONSUMPTION </a:t>
            </a:r>
            <a:r>
              <a:rPr lang="en-US" sz="2800" dirty="0" smtClean="0"/>
              <a:t>          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52972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dirty="0"/>
              <a:t>In the calculation of the final thermal energy consumption, the following </a:t>
            </a:r>
            <a:r>
              <a:rPr lang="en-US" dirty="0" smtClean="0"/>
              <a:t>energy </a:t>
            </a:r>
            <a:r>
              <a:rPr lang="en-US" dirty="0"/>
              <a:t>uses </a:t>
            </a:r>
            <a:r>
              <a:rPr lang="en-US" dirty="0" smtClean="0"/>
              <a:t>should be </a:t>
            </a:r>
            <a:r>
              <a:rPr lang="en-US" dirty="0"/>
              <a:t>considered: </a:t>
            </a:r>
            <a:endParaRPr lang="en-US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heating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cooling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mechanical ventilation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domestic </a:t>
            </a:r>
            <a:r>
              <a:rPr lang="en-US" dirty="0"/>
              <a:t>hot </a:t>
            </a:r>
            <a:r>
              <a:rPr lang="en-US" dirty="0" smtClean="0"/>
              <a:t>water 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BOUNDARY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SCOPE</a:t>
            </a: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32610" y="1519246"/>
            <a:ext cx="8174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assessment boundary </a:t>
            </a:r>
            <a:r>
              <a:rPr lang="en-US" sz="2400" dirty="0" smtClean="0"/>
              <a:t>includes all buildings in the </a:t>
            </a:r>
            <a:r>
              <a:rPr lang="en-US" sz="2400" dirty="0" err="1" smtClean="0"/>
              <a:t>neighbourhood</a:t>
            </a:r>
            <a:r>
              <a:rPr lang="en-US" sz="2400" dirty="0" smtClean="0"/>
              <a:t>.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927717" y="5212808"/>
            <a:ext cx="6316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Energy </a:t>
            </a:r>
            <a:r>
              <a:rPr lang="en-US" dirty="0"/>
              <a:t>use is referred to as </a:t>
            </a:r>
            <a:r>
              <a:rPr lang="en-US" b="1" dirty="0"/>
              <a:t>operational energy consumption</a:t>
            </a:r>
            <a:endParaRPr lang="el-GR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" y="5106101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27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C58CB0E-C861-498E-B1A4-7DD9A8753E43}"/>
</file>

<file path=customXml/itemProps2.xml><?xml version="1.0" encoding="utf-8"?>
<ds:datastoreItem xmlns:ds="http://schemas.openxmlformats.org/officeDocument/2006/customXml" ds:itemID="{71CABC1B-3CFE-4DB5-9AAB-F9C0E003F3A1}"/>
</file>

<file path=customXml/itemProps3.xml><?xml version="1.0" encoding="utf-8"?>
<ds:datastoreItem xmlns:ds="http://schemas.openxmlformats.org/officeDocument/2006/customXml" ds:itemID="{928F0A3F-6C30-4D0A-BC77-89D6C59D430D}"/>
</file>

<file path=docProps/app.xml><?xml version="1.0" encoding="utf-8"?>
<Properties xmlns="http://schemas.openxmlformats.org/officeDocument/2006/extended-properties" xmlns:vt="http://schemas.openxmlformats.org/officeDocument/2006/docPropsVTypes">
  <TotalTime>21716</TotalTime>
  <Words>2045</Words>
  <Application>Microsoft Office PowerPoint</Application>
  <PresentationFormat>On-screen Show (4:3)</PresentationFormat>
  <Paragraphs>316</Paragraphs>
  <Slides>27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Arial Narrow</vt:lpstr>
      <vt:lpstr>Calibri</vt:lpstr>
      <vt:lpstr>Cambria Math</vt:lpstr>
      <vt:lpstr>Courier New</vt:lpstr>
      <vt:lpstr>Symbol</vt:lpstr>
      <vt:lpstr>Times New Roman</vt:lpstr>
      <vt:lpstr>Wingdings</vt:lpstr>
      <vt:lpstr>Larissa</vt:lpstr>
      <vt:lpstr>PowerPoint Presentation</vt:lpstr>
      <vt:lpstr>B.2.1 – TOTAL FINAL THERMAL ENERGY CONSUMPTION           FOR BUILDING OPERATIONS</vt:lpstr>
      <vt:lpstr>PowerPoint Presentation</vt:lpstr>
      <vt:lpstr>B.2.1 – TOTAL FINAL THERMAL ENERGY CONSUMPTION          FOR BUILDING OPERATIONS</vt:lpstr>
      <vt:lpstr>B.2.1 – TOTAL FINAL THERMAL ENERGY CONSUMPTION         FOR BUILDING OPERATIONS</vt:lpstr>
      <vt:lpstr>B.2.1 – TOTAL FINAL THERMAL ENERGY CONSUMPTION         FOR BUILDING OPERATIONS</vt:lpstr>
      <vt:lpstr>B.2.1 – TOTAL FINAL THERMAL ENERGY CONSUMPTION       FOR BUILDING OPERATIONS</vt:lpstr>
      <vt:lpstr>B.2.1 – TOTAL FINAL THERMAL ENERGY CONSUMPTION         FOR BUILDING OPERATIONS</vt:lpstr>
      <vt:lpstr>B.2.1 – TOTAL FINAL THERMAL ENERGY CONSUMPTION           FOR BUILDING OPERATIONS</vt:lpstr>
      <vt:lpstr>B.2.1 – TOTAL FINAL THERMAL ENERGY CONSUMPTION        FOR BUILDING OPERATIONS</vt:lpstr>
      <vt:lpstr>B.2.1 – TOTAL FINAL THERMAL ENERGY CONSUMPTION         FOR BUILDING OPERATIONS</vt:lpstr>
      <vt:lpstr>B.2.1 – TOTAL FINAL THERMAL ENERGY CONSUMPTION     FOR BUILDING OPERATIONS</vt:lpstr>
      <vt:lpstr>B.2.1 – TOTAL FINAL THERMAL ENERGY CONSUMPTION       FOR BUILDING OPERATIONS</vt:lpstr>
      <vt:lpstr>B.2.1 – TOTAL FINAL THERMAL ENERGY CONSUMPTION         FOR BUILDING OPERATIONS</vt:lpstr>
      <vt:lpstr>B.2.1 – TOTAL FINAL THERMAL ENERGY CONSUMPTION         FOR BUILDING OPERATIONS</vt:lpstr>
      <vt:lpstr>B.2.1 – TOTAL FINAL THERMAL ENERGY CONSUMPTION      FOR BUILDING OPERATIONS</vt:lpstr>
      <vt:lpstr>B.2.1 – TOTAL FINAL THERMAL ENERGY CONSUMPTION         FOR BUILDING OPERATIONS</vt:lpstr>
      <vt:lpstr>B.2.1 – TOTAL FINAL THERMAL ENERGY CONSUMPTION       FOR BUILDING OPERATIONS</vt:lpstr>
      <vt:lpstr>B.2.1 – TOTAL FINAL THERMAL ENERGY CONSUMPTION       FOR BUILDING OPERATIONS</vt:lpstr>
      <vt:lpstr>B.2.1 – TOTAL FINAL THERMAL ENERGY CONSUMPTION FOR BUILDING OPERATIONS</vt:lpstr>
      <vt:lpstr>B.2.1 – TOTAL FINAL THERMAL ENERGY CONSUMPTION FOR BUILDING OPERATIONS</vt:lpstr>
      <vt:lpstr>B.2.1 – TOTAL FINAL THERMAL ENERGY CONSUMPTION FOR BUILDING OPERATIONS</vt:lpstr>
      <vt:lpstr>B.2.1 – TOTAL FINAL THERMAL ENERGY CONSUMPTION FOR BUILDING OPERATIONS</vt:lpstr>
      <vt:lpstr>B.2.1 – TOTAL FINAL THERMAL ENERGY CONSUMPTION FOR BUILDING OPERATIONS</vt:lpstr>
      <vt:lpstr>B.2.1 – TOTAL FINAL THERMAL ENERGY CONSUMPTION FOR BUILDING OPERATIONS</vt:lpstr>
      <vt:lpstr>B.2.1 – TOTAL FINAL THERMAL ENERGY CONSUMPTION FOR BUILDING OPERATIONS</vt:lpstr>
      <vt:lpstr>B.2.1 – TOTAL FINAL THERMAL ENERGY CONSUMPTION FOR BUILDING OPERATIONS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366</cp:revision>
  <dcterms:created xsi:type="dcterms:W3CDTF">2017-01-09T10:20:00Z</dcterms:created>
  <dcterms:modified xsi:type="dcterms:W3CDTF">2022-12-22T08:27:53Z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