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slideMasters/slideMaster1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22.xml" ContentType="application/vnd.openxmlformats-officedocument.presentationml.notesSlide+xml"/>
  <Override PartName="/ppt/media/image82.jpg" ContentType="image/jpeg"/>
  <Override PartName="/ppt/media/image83.jpg" ContentType="image/jpeg"/>
  <Override PartName="/ppt/media/image84.jpg" ContentType="image/jpeg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7"/>
  </p:notesMasterIdLst>
  <p:handoutMasterIdLst>
    <p:handoutMasterId r:id="rId10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243" r:id="rId24"/>
    <p:sldId id="2270" r:id="rId25"/>
    <p:sldId id="2244" r:id="rId26"/>
    <p:sldId id="279" r:id="rId27"/>
    <p:sldId id="280" r:id="rId28"/>
    <p:sldId id="281" r:id="rId29"/>
    <p:sldId id="2178" r:id="rId30"/>
    <p:sldId id="2239" r:id="rId31"/>
    <p:sldId id="2209" r:id="rId32"/>
    <p:sldId id="286" r:id="rId33"/>
    <p:sldId id="287" r:id="rId34"/>
    <p:sldId id="2190" r:id="rId35"/>
    <p:sldId id="289" r:id="rId36"/>
    <p:sldId id="290" r:id="rId37"/>
    <p:sldId id="291" r:id="rId38"/>
    <p:sldId id="292" r:id="rId39"/>
    <p:sldId id="293" r:id="rId40"/>
    <p:sldId id="294" r:id="rId41"/>
    <p:sldId id="297" r:id="rId42"/>
    <p:sldId id="298" r:id="rId43"/>
    <p:sldId id="299" r:id="rId44"/>
    <p:sldId id="300" r:id="rId45"/>
    <p:sldId id="301" r:id="rId46"/>
    <p:sldId id="302" r:id="rId47"/>
    <p:sldId id="2241" r:id="rId48"/>
    <p:sldId id="304" r:id="rId49"/>
    <p:sldId id="833" r:id="rId50"/>
    <p:sldId id="306" r:id="rId51"/>
    <p:sldId id="1507" r:id="rId52"/>
    <p:sldId id="2187" r:id="rId53"/>
    <p:sldId id="2188" r:id="rId54"/>
    <p:sldId id="2265" r:id="rId55"/>
    <p:sldId id="2266" r:id="rId56"/>
    <p:sldId id="2219" r:id="rId57"/>
    <p:sldId id="2267" r:id="rId58"/>
    <p:sldId id="2058" r:id="rId59"/>
    <p:sldId id="2268" r:id="rId60"/>
    <p:sldId id="2215" r:id="rId61"/>
    <p:sldId id="2216" r:id="rId62"/>
    <p:sldId id="2269" r:id="rId63"/>
    <p:sldId id="2250" r:id="rId64"/>
    <p:sldId id="1469" r:id="rId65"/>
    <p:sldId id="2217" r:id="rId66"/>
    <p:sldId id="630" r:id="rId67"/>
    <p:sldId id="2252" r:id="rId68"/>
    <p:sldId id="2062" r:id="rId69"/>
    <p:sldId id="2248" r:id="rId70"/>
    <p:sldId id="2257" r:id="rId71"/>
    <p:sldId id="2214" r:id="rId72"/>
    <p:sldId id="2253" r:id="rId73"/>
    <p:sldId id="2254" r:id="rId74"/>
    <p:sldId id="2258" r:id="rId75"/>
    <p:sldId id="2255" r:id="rId76"/>
    <p:sldId id="2256" r:id="rId77"/>
    <p:sldId id="2259" r:id="rId78"/>
    <p:sldId id="2260" r:id="rId79"/>
    <p:sldId id="2211" r:id="rId80"/>
    <p:sldId id="2212" r:id="rId81"/>
    <p:sldId id="2213" r:id="rId82"/>
    <p:sldId id="2247" r:id="rId83"/>
    <p:sldId id="322" r:id="rId84"/>
    <p:sldId id="323" r:id="rId85"/>
    <p:sldId id="324" r:id="rId86"/>
    <p:sldId id="325" r:id="rId87"/>
    <p:sldId id="326" r:id="rId88"/>
    <p:sldId id="327" r:id="rId89"/>
    <p:sldId id="328" r:id="rId90"/>
    <p:sldId id="329" r:id="rId91"/>
    <p:sldId id="330" r:id="rId92"/>
    <p:sldId id="331" r:id="rId93"/>
    <p:sldId id="332" r:id="rId94"/>
    <p:sldId id="333" r:id="rId95"/>
    <p:sldId id="2165" r:id="rId96"/>
    <p:sldId id="335" r:id="rId97"/>
    <p:sldId id="2166" r:id="rId98"/>
    <p:sldId id="337" r:id="rId99"/>
    <p:sldId id="338" r:id="rId100"/>
    <p:sldId id="339" r:id="rId101"/>
    <p:sldId id="340" r:id="rId102"/>
    <p:sldId id="341" r:id="rId103"/>
    <p:sldId id="342" r:id="rId104"/>
    <p:sldId id="343" r:id="rId105"/>
    <p:sldId id="344" r:id="rId10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8" autoAdjust="0"/>
    <p:restoredTop sz="96187" autoAdjust="0"/>
  </p:normalViewPr>
  <p:slideViewPr>
    <p:cSldViewPr snapToGrid="0" showGuides="1">
      <p:cViewPr varScale="1">
        <p:scale>
          <a:sx n="63" d="100"/>
          <a:sy n="63" d="100"/>
        </p:scale>
        <p:origin x="155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0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customXml" Target="../customXml/item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handoutMaster" Target="handoutMasters/handoutMaster1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viewProps" Target="viewProps.xml"/><Relationship Id="rId115" Type="http://schemas.openxmlformats.org/officeDocument/2006/relationships/customXml" Target="../customXml/item3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A76D74-F6BE-4510-B802-7C5548CB2DEC}" type="doc">
      <dgm:prSet loTypeId="urn:microsoft.com/office/officeart/2005/8/layout/hList3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ca-ES"/>
        </a:p>
      </dgm:t>
    </dgm:pt>
    <dgm:pt modelId="{638F53A9-CF78-42AE-8B51-2C701EB31760}">
      <dgm:prSet custT="1"/>
      <dgm:spPr/>
      <dgm:t>
        <a:bodyPr/>
        <a:lstStyle/>
        <a:p>
          <a:pPr rtl="0"/>
          <a:r>
            <a:rPr lang="en-US" sz="1400" dirty="0"/>
            <a:t>Good performance of the public transport service</a:t>
          </a:r>
          <a:endParaRPr lang="ca-ES" sz="1400" dirty="0"/>
        </a:p>
      </dgm:t>
    </dgm:pt>
    <dgm:pt modelId="{EF352AC5-1299-4B0D-8489-85B662B56F4F}" type="parTrans" cxnId="{4EE7CEFA-3912-412C-8AF2-55F2B581094B}">
      <dgm:prSet/>
      <dgm:spPr/>
      <dgm:t>
        <a:bodyPr/>
        <a:lstStyle/>
        <a:p>
          <a:endParaRPr lang="ca-ES"/>
        </a:p>
      </dgm:t>
    </dgm:pt>
    <dgm:pt modelId="{F1CAE7B3-06CC-4B8B-AEC6-705FD21104DD}" type="sibTrans" cxnId="{4EE7CEFA-3912-412C-8AF2-55F2B581094B}">
      <dgm:prSet/>
      <dgm:spPr/>
      <dgm:t>
        <a:bodyPr/>
        <a:lstStyle/>
        <a:p>
          <a:endParaRPr lang="ca-ES"/>
        </a:p>
      </dgm:t>
    </dgm:pt>
    <dgm:pt modelId="{18B5FC11-FA53-44B2-990A-1152F32F86FF}">
      <dgm:prSet custT="1"/>
      <dgm:spPr/>
      <dgm:t>
        <a:bodyPr/>
        <a:lstStyle/>
        <a:p>
          <a:pPr rtl="0"/>
          <a:r>
            <a:rPr lang="en-US" sz="1400" dirty="0"/>
            <a:t>Good performance of recycling process</a:t>
          </a:r>
          <a:endParaRPr lang="ca-ES" sz="1400" dirty="0"/>
        </a:p>
      </dgm:t>
    </dgm:pt>
    <dgm:pt modelId="{D84FA41C-52DB-4479-A797-413D249817F8}" type="parTrans" cxnId="{EF9E7176-8309-430C-A684-313FB0D1F59C}">
      <dgm:prSet/>
      <dgm:spPr/>
      <dgm:t>
        <a:bodyPr/>
        <a:lstStyle/>
        <a:p>
          <a:endParaRPr lang="ca-ES"/>
        </a:p>
      </dgm:t>
    </dgm:pt>
    <dgm:pt modelId="{50457639-38E3-4479-87A3-DEE43DD44EA1}" type="sibTrans" cxnId="{EF9E7176-8309-430C-A684-313FB0D1F59C}">
      <dgm:prSet/>
      <dgm:spPr/>
      <dgm:t>
        <a:bodyPr/>
        <a:lstStyle/>
        <a:p>
          <a:endParaRPr lang="ca-ES"/>
        </a:p>
      </dgm:t>
    </dgm:pt>
    <dgm:pt modelId="{B4E8DE4A-3B59-4047-9655-8E87201BE74E}">
      <dgm:prSet custT="1"/>
      <dgm:spPr/>
      <dgm:t>
        <a:bodyPr/>
        <a:lstStyle/>
        <a:p>
          <a:pPr rtl="0"/>
          <a:r>
            <a:rPr lang="en-US" sz="1400" dirty="0"/>
            <a:t>Good performance of solid waste and recycling collection points</a:t>
          </a:r>
          <a:endParaRPr lang="ca-ES" sz="1400" dirty="0"/>
        </a:p>
      </dgm:t>
    </dgm:pt>
    <dgm:pt modelId="{F91ACC25-6E82-4245-9BE2-07982FA7E332}" type="parTrans" cxnId="{91543C03-D4CA-472E-9132-E3BF1061D02F}">
      <dgm:prSet/>
      <dgm:spPr/>
      <dgm:t>
        <a:bodyPr/>
        <a:lstStyle/>
        <a:p>
          <a:endParaRPr lang="ca-ES"/>
        </a:p>
      </dgm:t>
    </dgm:pt>
    <dgm:pt modelId="{608CA5D6-FF69-408D-ACB5-642940BF51A1}" type="sibTrans" cxnId="{91543C03-D4CA-472E-9132-E3BF1061D02F}">
      <dgm:prSet/>
      <dgm:spPr/>
      <dgm:t>
        <a:bodyPr/>
        <a:lstStyle/>
        <a:p>
          <a:endParaRPr lang="ca-ES"/>
        </a:p>
      </dgm:t>
    </dgm:pt>
    <dgm:pt modelId="{8395C67B-E094-48B7-ABB5-A570B62A728B}">
      <dgm:prSet/>
      <dgm:spPr/>
      <dgm:t>
        <a:bodyPr/>
        <a:lstStyle/>
        <a:p>
          <a:pPr rtl="0"/>
          <a:r>
            <a:rPr lang="ca-ES" dirty="0"/>
            <a:t>STRENGHTS</a:t>
          </a:r>
        </a:p>
      </dgm:t>
    </dgm:pt>
    <dgm:pt modelId="{98AC3015-4D2D-4D9E-8D04-A78BAC499287}" type="parTrans" cxnId="{9BC9AA24-860B-4FAB-AB97-7F24C7BF2AE5}">
      <dgm:prSet/>
      <dgm:spPr/>
      <dgm:t>
        <a:bodyPr/>
        <a:lstStyle/>
        <a:p>
          <a:endParaRPr lang="ca-ES"/>
        </a:p>
      </dgm:t>
    </dgm:pt>
    <dgm:pt modelId="{884CC566-CC74-4178-86CF-BE73B94BF7FB}" type="sibTrans" cxnId="{9BC9AA24-860B-4FAB-AB97-7F24C7BF2AE5}">
      <dgm:prSet/>
      <dgm:spPr/>
      <dgm:t>
        <a:bodyPr/>
        <a:lstStyle/>
        <a:p>
          <a:endParaRPr lang="ca-ES"/>
        </a:p>
      </dgm:t>
    </dgm:pt>
    <dgm:pt modelId="{6F77D1BD-E902-4090-B08F-16A6D1078C4A}" type="pres">
      <dgm:prSet presAssocID="{0EA76D74-F6BE-4510-B802-7C5548CB2DEC}" presName="composite" presStyleCnt="0">
        <dgm:presLayoutVars>
          <dgm:chMax val="1"/>
          <dgm:dir/>
          <dgm:resizeHandles val="exact"/>
        </dgm:presLayoutVars>
      </dgm:prSet>
      <dgm:spPr/>
    </dgm:pt>
    <dgm:pt modelId="{99CD7401-2E71-4347-B472-1D87B7D9FCCA}" type="pres">
      <dgm:prSet presAssocID="{8395C67B-E094-48B7-ABB5-A570B62A728B}" presName="roof" presStyleLbl="dkBgShp" presStyleIdx="0" presStyleCnt="2" custLinFactNeighborY="-12821"/>
      <dgm:spPr/>
    </dgm:pt>
    <dgm:pt modelId="{F9387D9A-75C3-4A6C-8AC4-F5B383BD7DC8}" type="pres">
      <dgm:prSet presAssocID="{8395C67B-E094-48B7-ABB5-A570B62A728B}" presName="pillars" presStyleCnt="0"/>
      <dgm:spPr/>
    </dgm:pt>
    <dgm:pt modelId="{8646B483-BFBD-4AD3-B4F3-5CFE9C1728B1}" type="pres">
      <dgm:prSet presAssocID="{8395C67B-E094-48B7-ABB5-A570B62A728B}" presName="pillar1" presStyleLbl="node1" presStyleIdx="0" presStyleCnt="3">
        <dgm:presLayoutVars>
          <dgm:bulletEnabled val="1"/>
        </dgm:presLayoutVars>
      </dgm:prSet>
      <dgm:spPr/>
    </dgm:pt>
    <dgm:pt modelId="{9E296B4C-D577-4978-8A77-221ADC16E827}" type="pres">
      <dgm:prSet presAssocID="{18B5FC11-FA53-44B2-990A-1152F32F86FF}" presName="pillarX" presStyleLbl="node1" presStyleIdx="1" presStyleCnt="3">
        <dgm:presLayoutVars>
          <dgm:bulletEnabled val="1"/>
        </dgm:presLayoutVars>
      </dgm:prSet>
      <dgm:spPr/>
    </dgm:pt>
    <dgm:pt modelId="{48D76AE2-4C64-4787-9293-851054621905}" type="pres">
      <dgm:prSet presAssocID="{B4E8DE4A-3B59-4047-9655-8E87201BE74E}" presName="pillarX" presStyleLbl="node1" presStyleIdx="2" presStyleCnt="3">
        <dgm:presLayoutVars>
          <dgm:bulletEnabled val="1"/>
        </dgm:presLayoutVars>
      </dgm:prSet>
      <dgm:spPr/>
    </dgm:pt>
    <dgm:pt modelId="{4DF77A34-5275-44B0-A136-4845F2FE8641}" type="pres">
      <dgm:prSet presAssocID="{8395C67B-E094-48B7-ABB5-A570B62A728B}" presName="base" presStyleLbl="dkBgShp" presStyleIdx="1" presStyleCnt="2"/>
      <dgm:spPr/>
    </dgm:pt>
  </dgm:ptLst>
  <dgm:cxnLst>
    <dgm:cxn modelId="{91543C03-D4CA-472E-9132-E3BF1061D02F}" srcId="{8395C67B-E094-48B7-ABB5-A570B62A728B}" destId="{B4E8DE4A-3B59-4047-9655-8E87201BE74E}" srcOrd="2" destOrd="0" parTransId="{F91ACC25-6E82-4245-9BE2-07982FA7E332}" sibTransId="{608CA5D6-FF69-408D-ACB5-642940BF51A1}"/>
    <dgm:cxn modelId="{9BC9AA24-860B-4FAB-AB97-7F24C7BF2AE5}" srcId="{0EA76D74-F6BE-4510-B802-7C5548CB2DEC}" destId="{8395C67B-E094-48B7-ABB5-A570B62A728B}" srcOrd="0" destOrd="0" parTransId="{98AC3015-4D2D-4D9E-8D04-A78BAC499287}" sibTransId="{884CC566-CC74-4178-86CF-BE73B94BF7FB}"/>
    <dgm:cxn modelId="{E86DB05E-E58E-4ECF-95B6-2CBA173F5AA4}" type="presOf" srcId="{8395C67B-E094-48B7-ABB5-A570B62A728B}" destId="{99CD7401-2E71-4347-B472-1D87B7D9FCCA}" srcOrd="0" destOrd="0" presId="urn:microsoft.com/office/officeart/2005/8/layout/hList3"/>
    <dgm:cxn modelId="{EF9E7176-8309-430C-A684-313FB0D1F59C}" srcId="{8395C67B-E094-48B7-ABB5-A570B62A728B}" destId="{18B5FC11-FA53-44B2-990A-1152F32F86FF}" srcOrd="1" destOrd="0" parTransId="{D84FA41C-52DB-4479-A797-413D249817F8}" sibTransId="{50457639-38E3-4479-87A3-DEE43DD44EA1}"/>
    <dgm:cxn modelId="{FDCC6FB0-0A66-44C1-94D2-CF996644D5C6}" type="presOf" srcId="{0EA76D74-F6BE-4510-B802-7C5548CB2DEC}" destId="{6F77D1BD-E902-4090-B08F-16A6D1078C4A}" srcOrd="0" destOrd="0" presId="urn:microsoft.com/office/officeart/2005/8/layout/hList3"/>
    <dgm:cxn modelId="{8C6108B6-8F6F-437D-82E4-49F804FF732A}" type="presOf" srcId="{B4E8DE4A-3B59-4047-9655-8E87201BE74E}" destId="{48D76AE2-4C64-4787-9293-851054621905}" srcOrd="0" destOrd="0" presId="urn:microsoft.com/office/officeart/2005/8/layout/hList3"/>
    <dgm:cxn modelId="{744696F6-590E-4C2A-891C-A1394F0CAB47}" type="presOf" srcId="{18B5FC11-FA53-44B2-990A-1152F32F86FF}" destId="{9E296B4C-D577-4978-8A77-221ADC16E827}" srcOrd="0" destOrd="0" presId="urn:microsoft.com/office/officeart/2005/8/layout/hList3"/>
    <dgm:cxn modelId="{BF55E5F8-C41D-4ABB-A71A-013B6904E9D6}" type="presOf" srcId="{638F53A9-CF78-42AE-8B51-2C701EB31760}" destId="{8646B483-BFBD-4AD3-B4F3-5CFE9C1728B1}" srcOrd="0" destOrd="0" presId="urn:microsoft.com/office/officeart/2005/8/layout/hList3"/>
    <dgm:cxn modelId="{4EE7CEFA-3912-412C-8AF2-55F2B581094B}" srcId="{8395C67B-E094-48B7-ABB5-A570B62A728B}" destId="{638F53A9-CF78-42AE-8B51-2C701EB31760}" srcOrd="0" destOrd="0" parTransId="{EF352AC5-1299-4B0D-8489-85B662B56F4F}" sibTransId="{F1CAE7B3-06CC-4B8B-AEC6-705FD21104DD}"/>
    <dgm:cxn modelId="{6B265078-9A9D-4EED-9F32-45579CE23E4A}" type="presParOf" srcId="{6F77D1BD-E902-4090-B08F-16A6D1078C4A}" destId="{99CD7401-2E71-4347-B472-1D87B7D9FCCA}" srcOrd="0" destOrd="0" presId="urn:microsoft.com/office/officeart/2005/8/layout/hList3"/>
    <dgm:cxn modelId="{5F581614-3250-4805-9A0B-B57DDF4CF22D}" type="presParOf" srcId="{6F77D1BD-E902-4090-B08F-16A6D1078C4A}" destId="{F9387D9A-75C3-4A6C-8AC4-F5B383BD7DC8}" srcOrd="1" destOrd="0" presId="urn:microsoft.com/office/officeart/2005/8/layout/hList3"/>
    <dgm:cxn modelId="{AB1D61A2-6CE2-4824-AB5D-EAE1A9027732}" type="presParOf" srcId="{F9387D9A-75C3-4A6C-8AC4-F5B383BD7DC8}" destId="{8646B483-BFBD-4AD3-B4F3-5CFE9C1728B1}" srcOrd="0" destOrd="0" presId="urn:microsoft.com/office/officeart/2005/8/layout/hList3"/>
    <dgm:cxn modelId="{A33794CD-D9C7-4E8F-9440-40A6C85D6E5D}" type="presParOf" srcId="{F9387D9A-75C3-4A6C-8AC4-F5B383BD7DC8}" destId="{9E296B4C-D577-4978-8A77-221ADC16E827}" srcOrd="1" destOrd="0" presId="urn:microsoft.com/office/officeart/2005/8/layout/hList3"/>
    <dgm:cxn modelId="{81988B70-B620-4831-9304-8233513C082D}" type="presParOf" srcId="{F9387D9A-75C3-4A6C-8AC4-F5B383BD7DC8}" destId="{48D76AE2-4C64-4787-9293-851054621905}" srcOrd="2" destOrd="0" presId="urn:microsoft.com/office/officeart/2005/8/layout/hList3"/>
    <dgm:cxn modelId="{EF4F50E9-CC8F-47A0-80DA-D26D5A57CCF1}" type="presParOf" srcId="{6F77D1BD-E902-4090-B08F-16A6D1078C4A}" destId="{4DF77A34-5275-44B0-A136-4845F2FE864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6107CA-A6CA-40DB-9439-8BDBA65ABB47}" type="doc">
      <dgm:prSet loTypeId="urn:microsoft.com/office/officeart/2005/8/layout/h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ca-ES"/>
        </a:p>
      </dgm:t>
    </dgm:pt>
    <dgm:pt modelId="{71C7CC67-327B-4D42-BFDC-0C4915F79C6D}">
      <dgm:prSet custT="1"/>
      <dgm:spPr/>
      <dgm:t>
        <a:bodyPr/>
        <a:lstStyle/>
        <a:p>
          <a:pPr rtl="0"/>
          <a:r>
            <a:rPr lang="en-US" sz="2600" dirty="0"/>
            <a:t>WEAKNESSES</a:t>
          </a:r>
          <a:endParaRPr lang="ca-ES" sz="2600" dirty="0"/>
        </a:p>
      </dgm:t>
    </dgm:pt>
    <dgm:pt modelId="{24814CF9-2664-486D-BE6B-25B4F7BE07E0}" type="parTrans" cxnId="{604E0B55-3730-484F-93B5-AEAEABFCF2A2}">
      <dgm:prSet/>
      <dgm:spPr/>
      <dgm:t>
        <a:bodyPr/>
        <a:lstStyle/>
        <a:p>
          <a:endParaRPr lang="ca-ES"/>
        </a:p>
      </dgm:t>
    </dgm:pt>
    <dgm:pt modelId="{363795D2-53CF-462B-AFF3-47498A7EAF83}" type="sibTrans" cxnId="{604E0B55-3730-484F-93B5-AEAEABFCF2A2}">
      <dgm:prSet/>
      <dgm:spPr/>
      <dgm:t>
        <a:bodyPr/>
        <a:lstStyle/>
        <a:p>
          <a:endParaRPr lang="ca-ES"/>
        </a:p>
      </dgm:t>
    </dgm:pt>
    <dgm:pt modelId="{E692FFE7-203E-45F6-9625-A06F1D5F04FE}">
      <dgm:prSet custT="1"/>
      <dgm:spPr/>
      <dgm:t>
        <a:bodyPr/>
        <a:lstStyle/>
        <a:p>
          <a:pPr rtl="0"/>
          <a:r>
            <a:rPr lang="en-US" sz="1400" dirty="0"/>
            <a:t>Non land to development</a:t>
          </a:r>
          <a:endParaRPr lang="ca-ES" sz="1400" dirty="0"/>
        </a:p>
      </dgm:t>
    </dgm:pt>
    <dgm:pt modelId="{CEE9C1E0-3E27-4141-85DD-D44AFF000C9D}" type="parTrans" cxnId="{09A7B28B-2CEA-4D86-9768-EDAE8EF77A68}">
      <dgm:prSet/>
      <dgm:spPr/>
      <dgm:t>
        <a:bodyPr/>
        <a:lstStyle/>
        <a:p>
          <a:endParaRPr lang="ca-ES"/>
        </a:p>
      </dgm:t>
    </dgm:pt>
    <dgm:pt modelId="{1003E84E-507C-4E0D-828F-0846B8F99213}" type="sibTrans" cxnId="{09A7B28B-2CEA-4D86-9768-EDAE8EF77A68}">
      <dgm:prSet/>
      <dgm:spPr/>
      <dgm:t>
        <a:bodyPr/>
        <a:lstStyle/>
        <a:p>
          <a:endParaRPr lang="ca-ES"/>
        </a:p>
      </dgm:t>
    </dgm:pt>
    <dgm:pt modelId="{5D5B7CD6-B58A-456C-91A9-5AE989DE6A94}">
      <dgm:prSet custT="1"/>
      <dgm:spPr/>
      <dgm:t>
        <a:bodyPr/>
        <a:lstStyle/>
        <a:p>
          <a:pPr rtl="0"/>
          <a:r>
            <a:rPr lang="en-US" sz="1400" dirty="0"/>
            <a:t>High residential density</a:t>
          </a:r>
          <a:endParaRPr lang="ca-ES" sz="1400" dirty="0"/>
        </a:p>
      </dgm:t>
    </dgm:pt>
    <dgm:pt modelId="{B72D38D7-BCC4-459B-81D1-CAC385039E79}" type="parTrans" cxnId="{C5A42AFC-B357-4177-A77C-958C3F398644}">
      <dgm:prSet/>
      <dgm:spPr/>
      <dgm:t>
        <a:bodyPr/>
        <a:lstStyle/>
        <a:p>
          <a:endParaRPr lang="ca-ES"/>
        </a:p>
      </dgm:t>
    </dgm:pt>
    <dgm:pt modelId="{458E3D97-3754-4EA9-A068-FFDA848EE865}" type="sibTrans" cxnId="{C5A42AFC-B357-4177-A77C-958C3F398644}">
      <dgm:prSet/>
      <dgm:spPr/>
      <dgm:t>
        <a:bodyPr/>
        <a:lstStyle/>
        <a:p>
          <a:endParaRPr lang="ca-ES"/>
        </a:p>
      </dgm:t>
    </dgm:pt>
    <dgm:pt modelId="{854B341A-3AFD-48DA-8542-7CA066CD0BF5}">
      <dgm:prSet custT="1"/>
      <dgm:spPr/>
      <dgm:t>
        <a:bodyPr/>
        <a:lstStyle/>
        <a:p>
          <a:pPr rtl="0"/>
          <a:r>
            <a:rPr lang="en-US" sz="1400" dirty="0"/>
            <a:t>High density of traffic </a:t>
          </a:r>
          <a:endParaRPr lang="ca-ES" sz="1400" dirty="0"/>
        </a:p>
      </dgm:t>
    </dgm:pt>
    <dgm:pt modelId="{30BD0638-F92C-4705-9355-70A45DC06755}" type="parTrans" cxnId="{98FF7DD4-0FCA-4EF5-BD60-22DE45020E82}">
      <dgm:prSet/>
      <dgm:spPr/>
      <dgm:t>
        <a:bodyPr/>
        <a:lstStyle/>
        <a:p>
          <a:endParaRPr lang="ca-ES"/>
        </a:p>
      </dgm:t>
    </dgm:pt>
    <dgm:pt modelId="{F24F4150-77B9-4C07-9C6D-367EA5B26623}" type="sibTrans" cxnId="{98FF7DD4-0FCA-4EF5-BD60-22DE45020E82}">
      <dgm:prSet/>
      <dgm:spPr/>
      <dgm:t>
        <a:bodyPr/>
        <a:lstStyle/>
        <a:p>
          <a:endParaRPr lang="ca-ES"/>
        </a:p>
      </dgm:t>
    </dgm:pt>
    <dgm:pt modelId="{C0957F69-C0E0-4080-8948-F9EB7FDBB871}">
      <dgm:prSet custT="1"/>
      <dgm:spPr/>
      <dgm:t>
        <a:bodyPr/>
        <a:lstStyle/>
        <a:p>
          <a:pPr rtl="0"/>
          <a:r>
            <a:rPr lang="en-US" sz="1400" dirty="0"/>
            <a:t>High noise level</a:t>
          </a:r>
          <a:endParaRPr lang="ca-ES" sz="1400" dirty="0"/>
        </a:p>
      </dgm:t>
    </dgm:pt>
    <dgm:pt modelId="{1FD66CF6-E3B6-4DE7-B0B0-0C30330546E1}" type="parTrans" cxnId="{6000C24E-7B5C-4D73-BCE3-F84A83758C63}">
      <dgm:prSet/>
      <dgm:spPr/>
      <dgm:t>
        <a:bodyPr/>
        <a:lstStyle/>
        <a:p>
          <a:endParaRPr lang="ca-ES"/>
        </a:p>
      </dgm:t>
    </dgm:pt>
    <dgm:pt modelId="{C6A75493-D04D-49B7-A8E4-4BE3300C0054}" type="sibTrans" cxnId="{6000C24E-7B5C-4D73-BCE3-F84A83758C63}">
      <dgm:prSet/>
      <dgm:spPr/>
      <dgm:t>
        <a:bodyPr/>
        <a:lstStyle/>
        <a:p>
          <a:endParaRPr lang="ca-ES"/>
        </a:p>
      </dgm:t>
    </dgm:pt>
    <dgm:pt modelId="{39E0B412-94D2-43A1-8B77-07D9A5D2522F}" type="pres">
      <dgm:prSet presAssocID="{036107CA-A6CA-40DB-9439-8BDBA65ABB47}" presName="composite" presStyleCnt="0">
        <dgm:presLayoutVars>
          <dgm:chMax val="1"/>
          <dgm:dir/>
          <dgm:resizeHandles val="exact"/>
        </dgm:presLayoutVars>
      </dgm:prSet>
      <dgm:spPr/>
    </dgm:pt>
    <dgm:pt modelId="{F7D5D508-BCA3-46C9-AE54-252D5A522473}" type="pres">
      <dgm:prSet presAssocID="{71C7CC67-327B-4D42-BFDC-0C4915F79C6D}" presName="roof" presStyleLbl="dkBgShp" presStyleIdx="0" presStyleCnt="2"/>
      <dgm:spPr/>
    </dgm:pt>
    <dgm:pt modelId="{12E90EDB-C4C8-4202-84CE-F853A2C1A45B}" type="pres">
      <dgm:prSet presAssocID="{71C7CC67-327B-4D42-BFDC-0C4915F79C6D}" presName="pillars" presStyleCnt="0"/>
      <dgm:spPr/>
    </dgm:pt>
    <dgm:pt modelId="{D8075461-8773-4BD8-AE81-94544E75C97B}" type="pres">
      <dgm:prSet presAssocID="{71C7CC67-327B-4D42-BFDC-0C4915F79C6D}" presName="pillar1" presStyleLbl="node1" presStyleIdx="0" presStyleCnt="4">
        <dgm:presLayoutVars>
          <dgm:bulletEnabled val="1"/>
        </dgm:presLayoutVars>
      </dgm:prSet>
      <dgm:spPr/>
    </dgm:pt>
    <dgm:pt modelId="{A001672E-455B-4AA5-99E1-7D99D0393032}" type="pres">
      <dgm:prSet presAssocID="{5D5B7CD6-B58A-456C-91A9-5AE989DE6A94}" presName="pillarX" presStyleLbl="node1" presStyleIdx="1" presStyleCnt="4">
        <dgm:presLayoutVars>
          <dgm:bulletEnabled val="1"/>
        </dgm:presLayoutVars>
      </dgm:prSet>
      <dgm:spPr/>
    </dgm:pt>
    <dgm:pt modelId="{05526FE9-3498-4122-8CD0-20B7FDC7E6D8}" type="pres">
      <dgm:prSet presAssocID="{854B341A-3AFD-48DA-8542-7CA066CD0BF5}" presName="pillarX" presStyleLbl="node1" presStyleIdx="2" presStyleCnt="4">
        <dgm:presLayoutVars>
          <dgm:bulletEnabled val="1"/>
        </dgm:presLayoutVars>
      </dgm:prSet>
      <dgm:spPr/>
    </dgm:pt>
    <dgm:pt modelId="{9D848FE9-5F58-4E1E-BB0B-51C3712D73A5}" type="pres">
      <dgm:prSet presAssocID="{C0957F69-C0E0-4080-8948-F9EB7FDBB871}" presName="pillarX" presStyleLbl="node1" presStyleIdx="3" presStyleCnt="4">
        <dgm:presLayoutVars>
          <dgm:bulletEnabled val="1"/>
        </dgm:presLayoutVars>
      </dgm:prSet>
      <dgm:spPr/>
    </dgm:pt>
    <dgm:pt modelId="{3A7FFCAC-7380-40D1-A15C-7C767F5CBF6D}" type="pres">
      <dgm:prSet presAssocID="{71C7CC67-327B-4D42-BFDC-0C4915F79C6D}" presName="base" presStyleLbl="dkBgShp" presStyleIdx="1" presStyleCnt="2"/>
      <dgm:spPr/>
    </dgm:pt>
  </dgm:ptLst>
  <dgm:cxnLst>
    <dgm:cxn modelId="{6000C24E-7B5C-4D73-BCE3-F84A83758C63}" srcId="{71C7CC67-327B-4D42-BFDC-0C4915F79C6D}" destId="{C0957F69-C0E0-4080-8948-F9EB7FDBB871}" srcOrd="3" destOrd="0" parTransId="{1FD66CF6-E3B6-4DE7-B0B0-0C30330546E1}" sibTransId="{C6A75493-D04D-49B7-A8E4-4BE3300C0054}"/>
    <dgm:cxn modelId="{604E0B55-3730-484F-93B5-AEAEABFCF2A2}" srcId="{036107CA-A6CA-40DB-9439-8BDBA65ABB47}" destId="{71C7CC67-327B-4D42-BFDC-0C4915F79C6D}" srcOrd="0" destOrd="0" parTransId="{24814CF9-2664-486D-BE6B-25B4F7BE07E0}" sibTransId="{363795D2-53CF-462B-AFF3-47498A7EAF83}"/>
    <dgm:cxn modelId="{09A7B28B-2CEA-4D86-9768-EDAE8EF77A68}" srcId="{71C7CC67-327B-4D42-BFDC-0C4915F79C6D}" destId="{E692FFE7-203E-45F6-9625-A06F1D5F04FE}" srcOrd="0" destOrd="0" parTransId="{CEE9C1E0-3E27-4141-85DD-D44AFF000C9D}" sibTransId="{1003E84E-507C-4E0D-828F-0846B8F99213}"/>
    <dgm:cxn modelId="{5A87D48C-FE2D-4BAD-896B-5C5C27F550A6}" type="presOf" srcId="{C0957F69-C0E0-4080-8948-F9EB7FDBB871}" destId="{9D848FE9-5F58-4E1E-BB0B-51C3712D73A5}" srcOrd="0" destOrd="0" presId="urn:microsoft.com/office/officeart/2005/8/layout/hList3"/>
    <dgm:cxn modelId="{F4F04392-D302-4F8D-9B2C-71C159CAF80B}" type="presOf" srcId="{E692FFE7-203E-45F6-9625-A06F1D5F04FE}" destId="{D8075461-8773-4BD8-AE81-94544E75C97B}" srcOrd="0" destOrd="0" presId="urn:microsoft.com/office/officeart/2005/8/layout/hList3"/>
    <dgm:cxn modelId="{19CE489A-18A9-44F1-8078-8EADEE460A28}" type="presOf" srcId="{036107CA-A6CA-40DB-9439-8BDBA65ABB47}" destId="{39E0B412-94D2-43A1-8B77-07D9A5D2522F}" srcOrd="0" destOrd="0" presId="urn:microsoft.com/office/officeart/2005/8/layout/hList3"/>
    <dgm:cxn modelId="{BBA884A8-460C-463F-82AC-B32B4AAC76FE}" type="presOf" srcId="{854B341A-3AFD-48DA-8542-7CA066CD0BF5}" destId="{05526FE9-3498-4122-8CD0-20B7FDC7E6D8}" srcOrd="0" destOrd="0" presId="urn:microsoft.com/office/officeart/2005/8/layout/hList3"/>
    <dgm:cxn modelId="{B91400B0-D6E7-482C-96BA-CC8D3CFE84B0}" type="presOf" srcId="{71C7CC67-327B-4D42-BFDC-0C4915F79C6D}" destId="{F7D5D508-BCA3-46C9-AE54-252D5A522473}" srcOrd="0" destOrd="0" presId="urn:microsoft.com/office/officeart/2005/8/layout/hList3"/>
    <dgm:cxn modelId="{98FF7DD4-0FCA-4EF5-BD60-22DE45020E82}" srcId="{71C7CC67-327B-4D42-BFDC-0C4915F79C6D}" destId="{854B341A-3AFD-48DA-8542-7CA066CD0BF5}" srcOrd="2" destOrd="0" parTransId="{30BD0638-F92C-4705-9355-70A45DC06755}" sibTransId="{F24F4150-77B9-4C07-9C6D-367EA5B26623}"/>
    <dgm:cxn modelId="{9895A2F6-405A-4A05-9452-556967A3FFB9}" type="presOf" srcId="{5D5B7CD6-B58A-456C-91A9-5AE989DE6A94}" destId="{A001672E-455B-4AA5-99E1-7D99D0393032}" srcOrd="0" destOrd="0" presId="urn:microsoft.com/office/officeart/2005/8/layout/hList3"/>
    <dgm:cxn modelId="{C5A42AFC-B357-4177-A77C-958C3F398644}" srcId="{71C7CC67-327B-4D42-BFDC-0C4915F79C6D}" destId="{5D5B7CD6-B58A-456C-91A9-5AE989DE6A94}" srcOrd="1" destOrd="0" parTransId="{B72D38D7-BCC4-459B-81D1-CAC385039E79}" sibTransId="{458E3D97-3754-4EA9-A068-FFDA848EE865}"/>
    <dgm:cxn modelId="{ABB228CC-89F5-4209-8750-E00700F5FDA3}" type="presParOf" srcId="{39E0B412-94D2-43A1-8B77-07D9A5D2522F}" destId="{F7D5D508-BCA3-46C9-AE54-252D5A522473}" srcOrd="0" destOrd="0" presId="urn:microsoft.com/office/officeart/2005/8/layout/hList3"/>
    <dgm:cxn modelId="{1C9D51D0-563D-4196-BE3B-6D9F8AD9E292}" type="presParOf" srcId="{39E0B412-94D2-43A1-8B77-07D9A5D2522F}" destId="{12E90EDB-C4C8-4202-84CE-F853A2C1A45B}" srcOrd="1" destOrd="0" presId="urn:microsoft.com/office/officeart/2005/8/layout/hList3"/>
    <dgm:cxn modelId="{CF43B0BF-8B61-4EC2-9EFE-200A1FD756D0}" type="presParOf" srcId="{12E90EDB-C4C8-4202-84CE-F853A2C1A45B}" destId="{D8075461-8773-4BD8-AE81-94544E75C97B}" srcOrd="0" destOrd="0" presId="urn:microsoft.com/office/officeart/2005/8/layout/hList3"/>
    <dgm:cxn modelId="{CFD295C1-3CDA-4EE4-A161-C34A8DF88DAD}" type="presParOf" srcId="{12E90EDB-C4C8-4202-84CE-F853A2C1A45B}" destId="{A001672E-455B-4AA5-99E1-7D99D0393032}" srcOrd="1" destOrd="0" presId="urn:microsoft.com/office/officeart/2005/8/layout/hList3"/>
    <dgm:cxn modelId="{2E06B983-6619-4CE9-9BEC-7CB85A1305D4}" type="presParOf" srcId="{12E90EDB-C4C8-4202-84CE-F853A2C1A45B}" destId="{05526FE9-3498-4122-8CD0-20B7FDC7E6D8}" srcOrd="2" destOrd="0" presId="urn:microsoft.com/office/officeart/2005/8/layout/hList3"/>
    <dgm:cxn modelId="{AC7C5A6F-2325-483F-9818-6531CBB56180}" type="presParOf" srcId="{12E90EDB-C4C8-4202-84CE-F853A2C1A45B}" destId="{9D848FE9-5F58-4E1E-BB0B-51C3712D73A5}" srcOrd="3" destOrd="0" presId="urn:microsoft.com/office/officeart/2005/8/layout/hList3"/>
    <dgm:cxn modelId="{C30DA620-10B2-4795-AF72-6B6883A2C7C2}" type="presParOf" srcId="{39E0B412-94D2-43A1-8B77-07D9A5D2522F}" destId="{3A7FFCAC-7380-40D1-A15C-7C767F5CBF6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D7401-2E71-4347-B472-1D87B7D9FCCA}">
      <dsp:nvSpPr>
        <dsp:cNvPr id="0" name=""/>
        <dsp:cNvSpPr/>
      </dsp:nvSpPr>
      <dsp:spPr>
        <a:xfrm>
          <a:off x="0" y="0"/>
          <a:ext cx="5022558" cy="421246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a-ES" sz="1900" kern="1200" dirty="0"/>
            <a:t>STRENGHTS</a:t>
          </a:r>
        </a:p>
      </dsp:txBody>
      <dsp:txXfrm>
        <a:off x="0" y="0"/>
        <a:ext cx="5022558" cy="421246"/>
      </dsp:txXfrm>
    </dsp:sp>
    <dsp:sp modelId="{8646B483-BFBD-4AD3-B4F3-5CFE9C1728B1}">
      <dsp:nvSpPr>
        <dsp:cNvPr id="0" name=""/>
        <dsp:cNvSpPr/>
      </dsp:nvSpPr>
      <dsp:spPr>
        <a:xfrm>
          <a:off x="2452" y="421246"/>
          <a:ext cx="1672551" cy="884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Good performance of the public transport service</a:t>
          </a:r>
          <a:endParaRPr lang="ca-ES" sz="1400" kern="1200" dirty="0"/>
        </a:p>
      </dsp:txBody>
      <dsp:txXfrm>
        <a:off x="2452" y="421246"/>
        <a:ext cx="1672551" cy="884618"/>
      </dsp:txXfrm>
    </dsp:sp>
    <dsp:sp modelId="{9E296B4C-D577-4978-8A77-221ADC16E827}">
      <dsp:nvSpPr>
        <dsp:cNvPr id="0" name=""/>
        <dsp:cNvSpPr/>
      </dsp:nvSpPr>
      <dsp:spPr>
        <a:xfrm>
          <a:off x="1675003" y="421246"/>
          <a:ext cx="1672551" cy="884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Good performance of recycling process</a:t>
          </a:r>
          <a:endParaRPr lang="ca-ES" sz="1400" kern="1200" dirty="0"/>
        </a:p>
      </dsp:txBody>
      <dsp:txXfrm>
        <a:off x="1675003" y="421246"/>
        <a:ext cx="1672551" cy="884618"/>
      </dsp:txXfrm>
    </dsp:sp>
    <dsp:sp modelId="{48D76AE2-4C64-4787-9293-851054621905}">
      <dsp:nvSpPr>
        <dsp:cNvPr id="0" name=""/>
        <dsp:cNvSpPr/>
      </dsp:nvSpPr>
      <dsp:spPr>
        <a:xfrm>
          <a:off x="3347554" y="421246"/>
          <a:ext cx="1672551" cy="884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Good performance of solid waste and recycling collection points</a:t>
          </a:r>
          <a:endParaRPr lang="ca-ES" sz="1400" kern="1200" dirty="0"/>
        </a:p>
      </dsp:txBody>
      <dsp:txXfrm>
        <a:off x="3347554" y="421246"/>
        <a:ext cx="1672551" cy="884618"/>
      </dsp:txXfrm>
    </dsp:sp>
    <dsp:sp modelId="{4DF77A34-5275-44B0-A136-4845F2FE8641}">
      <dsp:nvSpPr>
        <dsp:cNvPr id="0" name=""/>
        <dsp:cNvSpPr/>
      </dsp:nvSpPr>
      <dsp:spPr>
        <a:xfrm>
          <a:off x="0" y="1305865"/>
          <a:ext cx="5022558" cy="9829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5D508-BCA3-46C9-AE54-252D5A522473}">
      <dsp:nvSpPr>
        <dsp:cNvPr id="0" name=""/>
        <dsp:cNvSpPr/>
      </dsp:nvSpPr>
      <dsp:spPr>
        <a:xfrm>
          <a:off x="0" y="0"/>
          <a:ext cx="5022558" cy="413145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WEAKNESSES</a:t>
          </a:r>
          <a:endParaRPr lang="ca-ES" sz="2600" kern="1200" dirty="0"/>
        </a:p>
      </dsp:txBody>
      <dsp:txXfrm>
        <a:off x="0" y="0"/>
        <a:ext cx="5022558" cy="413145"/>
      </dsp:txXfrm>
    </dsp:sp>
    <dsp:sp modelId="{D8075461-8773-4BD8-AE81-94544E75C97B}">
      <dsp:nvSpPr>
        <dsp:cNvPr id="0" name=""/>
        <dsp:cNvSpPr/>
      </dsp:nvSpPr>
      <dsp:spPr>
        <a:xfrm>
          <a:off x="0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Non land to development</a:t>
          </a:r>
          <a:endParaRPr lang="ca-ES" sz="1400" kern="1200" dirty="0"/>
        </a:p>
      </dsp:txBody>
      <dsp:txXfrm>
        <a:off x="0" y="413145"/>
        <a:ext cx="1255639" cy="867605"/>
      </dsp:txXfrm>
    </dsp:sp>
    <dsp:sp modelId="{A001672E-455B-4AA5-99E1-7D99D0393032}">
      <dsp:nvSpPr>
        <dsp:cNvPr id="0" name=""/>
        <dsp:cNvSpPr/>
      </dsp:nvSpPr>
      <dsp:spPr>
        <a:xfrm>
          <a:off x="1255639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High residential density</a:t>
          </a:r>
          <a:endParaRPr lang="ca-ES" sz="1400" kern="1200" dirty="0"/>
        </a:p>
      </dsp:txBody>
      <dsp:txXfrm>
        <a:off x="1255639" y="413145"/>
        <a:ext cx="1255639" cy="867605"/>
      </dsp:txXfrm>
    </dsp:sp>
    <dsp:sp modelId="{05526FE9-3498-4122-8CD0-20B7FDC7E6D8}">
      <dsp:nvSpPr>
        <dsp:cNvPr id="0" name=""/>
        <dsp:cNvSpPr/>
      </dsp:nvSpPr>
      <dsp:spPr>
        <a:xfrm>
          <a:off x="2511279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High density of traffic </a:t>
          </a:r>
          <a:endParaRPr lang="ca-ES" sz="1400" kern="1200" dirty="0"/>
        </a:p>
      </dsp:txBody>
      <dsp:txXfrm>
        <a:off x="2511279" y="413145"/>
        <a:ext cx="1255639" cy="867605"/>
      </dsp:txXfrm>
    </dsp:sp>
    <dsp:sp modelId="{9D848FE9-5F58-4E1E-BB0B-51C3712D73A5}">
      <dsp:nvSpPr>
        <dsp:cNvPr id="0" name=""/>
        <dsp:cNvSpPr/>
      </dsp:nvSpPr>
      <dsp:spPr>
        <a:xfrm>
          <a:off x="3766919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High noise level</a:t>
          </a:r>
          <a:endParaRPr lang="ca-ES" sz="1400" kern="1200" dirty="0"/>
        </a:p>
      </dsp:txBody>
      <dsp:txXfrm>
        <a:off x="3766919" y="413145"/>
        <a:ext cx="1255639" cy="867605"/>
      </dsp:txXfrm>
    </dsp:sp>
    <dsp:sp modelId="{3A7FFCAC-7380-40D1-A15C-7C767F5CBF6D}">
      <dsp:nvSpPr>
        <dsp:cNvPr id="0" name=""/>
        <dsp:cNvSpPr/>
      </dsp:nvSpPr>
      <dsp:spPr>
        <a:xfrm>
          <a:off x="0" y="1280751"/>
          <a:ext cx="5022558" cy="9640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30.05.2023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5/30/2023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29849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3576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replace</a:t>
            </a:r>
            <a:r>
              <a:rPr lang="it-IT" dirty="0"/>
              <a:t> the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example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0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E303196B-5650-4CB1-896C-A7989FDE9D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CB349421-2916-4EB6-80F3-1A9EDCB420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it-IT" altLang="it-IT" dirty="0" err="1">
                <a:latin typeface="Times" panose="02020603050405020304" pitchFamily="18" charset="0"/>
                <a:ea typeface="ＭＳ Ｐゴシック" panose="020B0600070205080204" pitchFamily="34" charset="-128"/>
              </a:rPr>
              <a:t>This</a:t>
            </a:r>
            <a:r>
              <a:rPr lang="it-IT" altLang="it-IT" dirty="0">
                <a:latin typeface="Times" panose="02020603050405020304" pitchFamily="18" charset="0"/>
                <a:ea typeface="ＭＳ Ｐゴシック" panose="020B0600070205080204" pitchFamily="34" charset="-128"/>
              </a:rPr>
              <a:t> </a:t>
            </a:r>
            <a:r>
              <a:rPr lang="it-IT" altLang="it-IT" dirty="0" err="1">
                <a:latin typeface="Times" panose="02020603050405020304" pitchFamily="18" charset="0"/>
                <a:ea typeface="ＭＳ Ｐゴシック" panose="020B0600070205080204" pitchFamily="34" charset="-128"/>
              </a:rPr>
              <a:t>example</a:t>
            </a:r>
            <a:r>
              <a:rPr lang="it-IT" altLang="it-IT" dirty="0">
                <a:latin typeface="Times" panose="02020603050405020304" pitchFamily="18" charset="0"/>
                <a:ea typeface="ＭＳ Ｐゴシック" panose="020B0600070205080204" pitchFamily="34" charset="-128"/>
              </a:rPr>
              <a:t> </a:t>
            </a:r>
            <a:r>
              <a:rPr lang="it-IT" altLang="it-IT" dirty="0" err="1">
                <a:latin typeface="Times" panose="02020603050405020304" pitchFamily="18" charset="0"/>
                <a:ea typeface="ＭＳ Ｐゴシック" panose="020B0600070205080204" pitchFamily="34" charset="-128"/>
              </a:rPr>
              <a:t>replace</a:t>
            </a:r>
            <a:r>
              <a:rPr lang="it-IT" altLang="it-IT" dirty="0">
                <a:latin typeface="Times" panose="02020603050405020304" pitchFamily="18" charset="0"/>
                <a:ea typeface="ＭＳ Ｐゴシック" panose="020B0600070205080204" pitchFamily="34" charset="-128"/>
              </a:rPr>
              <a:t> the </a:t>
            </a:r>
            <a:r>
              <a:rPr lang="it-IT" altLang="it-IT" dirty="0" err="1">
                <a:latin typeface="Times" panose="02020603050405020304" pitchFamily="18" charset="0"/>
                <a:ea typeface="ＭＳ Ｐゴシック" panose="020B0600070205080204" pitchFamily="34" charset="-128"/>
              </a:rPr>
              <a:t>old</a:t>
            </a:r>
            <a:r>
              <a:rPr lang="it-IT" altLang="it-IT" dirty="0">
                <a:latin typeface="Times" panose="02020603050405020304" pitchFamily="18" charset="0"/>
                <a:ea typeface="ＭＳ Ｐゴシック" panose="020B0600070205080204" pitchFamily="34" charset="-128"/>
              </a:rPr>
              <a:t> one</a:t>
            </a:r>
          </a:p>
        </p:txBody>
      </p:sp>
    </p:spTree>
    <p:extLst>
      <p:ext uri="{BB962C8B-B14F-4D97-AF65-F5344CB8AC3E}">
        <p14:creationId xmlns:p14="http://schemas.microsoft.com/office/powerpoint/2010/main" val="1374177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New </a:t>
            </a:r>
            <a:r>
              <a:rPr lang="it-IT" dirty="0" err="1"/>
              <a:t>added</a:t>
            </a:r>
            <a:r>
              <a:rPr lang="it-IT" dirty="0"/>
              <a:t> slide</a:t>
            </a:r>
            <a:endParaRPr dirty="0"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07398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38094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replace</a:t>
            </a:r>
            <a:r>
              <a:rPr lang="it-IT" dirty="0"/>
              <a:t> the </a:t>
            </a:r>
            <a:r>
              <a:rPr lang="it-IT" dirty="0" err="1"/>
              <a:t>old</a:t>
            </a:r>
            <a:r>
              <a:rPr lang="it-IT" dirty="0"/>
              <a:t> one</a:t>
            </a:r>
            <a:endParaRPr dirty="0"/>
          </a:p>
        </p:txBody>
      </p:sp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1401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replace</a:t>
            </a:r>
            <a:r>
              <a:rPr lang="it-IT" dirty="0"/>
              <a:t> the </a:t>
            </a:r>
            <a:r>
              <a:rPr lang="it-IT" dirty="0" err="1"/>
              <a:t>old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81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replace</a:t>
            </a:r>
            <a:r>
              <a:rPr lang="it-IT" dirty="0"/>
              <a:t> the </a:t>
            </a:r>
            <a:r>
              <a:rPr lang="it-IT" dirty="0" err="1"/>
              <a:t>old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522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it-IT" altLang="it-IT" dirty="0">
                <a:latin typeface="Times" pitchFamily="18" charset="0"/>
                <a:ea typeface="MS PGothic" pitchFamily="34" charset="-128"/>
              </a:rPr>
              <a:t>New slide</a:t>
            </a:r>
          </a:p>
        </p:txBody>
      </p:sp>
    </p:spTree>
    <p:extLst>
      <p:ext uri="{BB962C8B-B14F-4D97-AF65-F5344CB8AC3E}">
        <p14:creationId xmlns:p14="http://schemas.microsoft.com/office/powerpoint/2010/main" val="803274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New slide</a:t>
            </a:r>
            <a:endParaRPr dirty="0"/>
          </a:p>
        </p:txBody>
      </p:sp>
      <p:sp>
        <p:nvSpPr>
          <p:cNvPr id="325" name="Google Shape;32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42301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9698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84879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197994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16009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60517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82841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0527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90788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440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8546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>
            <a:extLst>
              <a:ext uri="{FF2B5EF4-FFF2-40B4-BE49-F238E27FC236}">
                <a16:creationId xmlns:a16="http://schemas.microsoft.com/office/drawing/2014/main" id="{072DCFBF-AEE5-4B4D-9925-21DF4C091FA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36499B3-5002-4518-BCFA-C8DFA80CA391}" type="slidenum">
              <a:rPr lang="it-IT" altLang="it-IT"/>
              <a:pPr/>
              <a:t>24</a:t>
            </a:fld>
            <a:endParaRPr lang="it-IT" altLang="it-IT"/>
          </a:p>
        </p:txBody>
      </p:sp>
      <p:sp>
        <p:nvSpPr>
          <p:cNvPr id="21505" name="Rectangle 1">
            <a:extLst>
              <a:ext uri="{FF2B5EF4-FFF2-40B4-BE49-F238E27FC236}">
                <a16:creationId xmlns:a16="http://schemas.microsoft.com/office/drawing/2014/main" id="{6BDD4AF9-B3B1-47DC-B548-9D90661888D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62230B5A-D259-42A3-9DE6-3647D9BE2C0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2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531668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85466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25310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74460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425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>
            <a:extLst>
              <a:ext uri="{FF2B5EF4-FFF2-40B4-BE49-F238E27FC236}">
                <a16:creationId xmlns:a16="http://schemas.microsoft.com/office/drawing/2014/main" id="{072DCFBF-AEE5-4B4D-9925-21DF4C091FA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36499B3-5002-4518-BCFA-C8DFA80CA391}" type="slidenum">
              <a:rPr lang="it-IT" altLang="it-IT"/>
              <a:pPr/>
              <a:t>25</a:t>
            </a:fld>
            <a:endParaRPr lang="it-IT" altLang="it-IT"/>
          </a:p>
        </p:txBody>
      </p:sp>
      <p:sp>
        <p:nvSpPr>
          <p:cNvPr id="21505" name="Rectangle 1">
            <a:extLst>
              <a:ext uri="{FF2B5EF4-FFF2-40B4-BE49-F238E27FC236}">
                <a16:creationId xmlns:a16="http://schemas.microsoft.com/office/drawing/2014/main" id="{6BDD4AF9-B3B1-47DC-B548-9D90661888D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62230B5A-D259-42A3-9DE6-3647D9BE2C0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2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it-IT" altLang="it-IT" dirty="0" err="1"/>
              <a:t>Slightly</a:t>
            </a:r>
            <a:r>
              <a:rPr lang="it-IT" altLang="it-IT" dirty="0"/>
              <a:t> </a:t>
            </a:r>
            <a:r>
              <a:rPr lang="it-IT" altLang="it-IT" dirty="0" err="1"/>
              <a:t>modified</a:t>
            </a:r>
            <a:r>
              <a:rPr lang="it-IT" altLang="it-IT" dirty="0"/>
              <a:t>: </a:t>
            </a:r>
            <a:r>
              <a:rPr lang="it-IT" altLang="it-IT" dirty="0" err="1"/>
              <a:t>title</a:t>
            </a:r>
            <a:r>
              <a:rPr lang="it-IT" altLang="it-IT" dirty="0"/>
              <a:t> </a:t>
            </a:r>
            <a:r>
              <a:rPr lang="it-IT" altLang="it-IT" dirty="0" err="1"/>
              <a:t>row</a:t>
            </a:r>
            <a:r>
              <a:rPr lang="it-IT" altLang="it-IT" dirty="0"/>
              <a:t> </a:t>
            </a:r>
            <a:r>
              <a:rPr lang="it-IT" altLang="it-IT" dirty="0" err="1"/>
              <a:t>added</a:t>
            </a: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4158171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Title </a:t>
            </a:r>
            <a:r>
              <a:rPr lang="it-IT" dirty="0" err="1"/>
              <a:t>modified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946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Title </a:t>
            </a:r>
            <a:r>
              <a:rPr lang="it-IT" dirty="0" err="1"/>
              <a:t>modified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855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New slide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57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New slide </a:t>
            </a:r>
            <a:r>
              <a:rPr lang="it-IT" dirty="0" err="1"/>
              <a:t>replacing</a:t>
            </a:r>
            <a:r>
              <a:rPr lang="it-IT" dirty="0"/>
              <a:t> «</a:t>
            </a:r>
            <a:r>
              <a:rPr lang="it-IT" sz="1200" dirty="0" err="1">
                <a:latin typeface="Arial"/>
                <a:cs typeface="Arial"/>
              </a:rPr>
              <a:t>SNTool</a:t>
            </a:r>
            <a:r>
              <a:rPr lang="it-IT" sz="1200" spc="-19" dirty="0">
                <a:latin typeface="Arial"/>
                <a:cs typeface="Arial"/>
              </a:rPr>
              <a:t> </a:t>
            </a:r>
            <a:r>
              <a:rPr lang="it-IT" sz="1200" dirty="0">
                <a:latin typeface="Arial"/>
                <a:cs typeface="Arial"/>
              </a:rPr>
              <a:t>–</a:t>
            </a:r>
            <a:r>
              <a:rPr lang="it-IT" sz="1200" spc="-4" dirty="0">
                <a:latin typeface="Arial"/>
                <a:cs typeface="Arial"/>
              </a:rPr>
              <a:t> </a:t>
            </a:r>
            <a:r>
              <a:rPr lang="it-IT" sz="1200" spc="-4" dirty="0" err="1">
                <a:latin typeface="Arial"/>
                <a:cs typeface="Arial"/>
              </a:rPr>
              <a:t>Indicators</a:t>
            </a:r>
            <a:r>
              <a:rPr lang="it-IT" sz="1200" spc="-4" dirty="0">
                <a:latin typeface="Arial"/>
                <a:cs typeface="Arial"/>
              </a:rPr>
              <a:t>’</a:t>
            </a:r>
            <a:r>
              <a:rPr lang="it-IT" sz="1200" spc="-26" dirty="0">
                <a:latin typeface="Arial"/>
                <a:cs typeface="Arial"/>
              </a:rPr>
              <a:t> </a:t>
            </a:r>
            <a:r>
              <a:rPr lang="it-IT" sz="1200" spc="-4" dirty="0" err="1">
                <a:latin typeface="Arial"/>
                <a:cs typeface="Arial"/>
              </a:rPr>
              <a:t>description</a:t>
            </a:r>
            <a:r>
              <a:rPr lang="it-IT" sz="1200" spc="-26" dirty="0">
                <a:latin typeface="Arial"/>
                <a:cs typeface="Arial"/>
              </a:rPr>
              <a:t> </a:t>
            </a:r>
            <a:r>
              <a:rPr lang="it-IT" sz="1200" spc="-4" dirty="0">
                <a:latin typeface="Arial"/>
                <a:cs typeface="Arial"/>
              </a:rPr>
              <a:t>(D3.1.1)»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60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Slide </a:t>
            </a:r>
            <a:r>
              <a:rPr lang="it-IT" dirty="0" err="1"/>
              <a:t>modified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368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WP5 - ACTIVITY 5.1: SUSTAINABLE MED CITIES TRAINING SYSTEM</a:t>
            </a:r>
            <a:r>
              <a:rPr kumimoji="0" lang="it-IT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91386" y="2355610"/>
            <a:ext cx="771322" cy="2841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04111" y="2923410"/>
            <a:ext cx="358597" cy="412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7047" y="3672185"/>
            <a:ext cx="385661" cy="3924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429684" y="4392385"/>
            <a:ext cx="433023" cy="4194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395855" y="5150686"/>
            <a:ext cx="466853" cy="365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888406" y="1835435"/>
            <a:ext cx="974302" cy="25034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06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 marL="0" indent="0">
              <a:buNone/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7506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800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89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11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03692" y="4024961"/>
            <a:ext cx="493661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7101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 und Inhalt" type="obj">
  <p:cSld name="1_Titel und Inhal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175848" y="14947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57200" y="1019910"/>
            <a:ext cx="8229600" cy="493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342900" marR="0" lvl="0" indent="-1714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3048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028700" marR="0" lvl="2" indent="-2857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14500" marR="0" lvl="4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57400" marR="0" lvl="5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00300" marR="0" lvl="6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743200" marR="0" lvl="7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86100" marR="0" lvl="8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071338" y="635635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887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717A4E0-AFAA-400D-91C0-8B7A2410A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CDCC-C3C8-49E5-8040-B8E50FD8E911}" type="datetimeFigureOut">
              <a:rPr lang="it-IT" smtClean="0"/>
              <a:t>30/05/2023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072EA91-51A6-4E4E-83E6-D60BFDA58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E23968-6ED6-49D2-AAE4-078F20CDB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181CF-B742-42EE-BBAA-7DAA6747C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811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>
  <p:cSld name="Titel und Inhal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457200" y="133643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342900" marR="0" lvl="0" indent="-1714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3048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028700" marR="0" lvl="2" indent="-2857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14500" marR="0" lvl="4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57400" marR="0" lvl="5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00300" marR="0" lvl="6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743200" marR="0" lvl="7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86100" marR="0" lvl="8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071338" y="635635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793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/>
              <a:t>TRAINING  MODULE </a:t>
            </a:r>
            <a:r>
              <a:rPr lang="el-GR" sz="1200" dirty="0"/>
              <a:t> </a:t>
            </a:r>
            <a:r>
              <a:rPr lang="en-US" sz="1200" dirty="0"/>
              <a:t>1</a:t>
            </a:r>
            <a:br>
              <a:rPr lang="it-IT" sz="1200" dirty="0"/>
            </a:br>
            <a:r>
              <a:rPr lang="en-US" sz="1200" dirty="0"/>
              <a:t>The Generic Framework concept and the multicriteria assessment methodology</a:t>
            </a:r>
            <a:endParaRPr lang="it-IT" sz="1200" dirty="0"/>
          </a:p>
        </p:txBody>
      </p:sp>
      <p:pic>
        <p:nvPicPr>
          <p:cNvPr id="10" name="Imatge 14"/>
          <p:cNvPicPr/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jp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10" Type="http://schemas.openxmlformats.org/officeDocument/2006/relationships/image" Target="../media/image179.jpg"/><Relationship Id="rId4" Type="http://schemas.openxmlformats.org/officeDocument/2006/relationships/image" Target="../media/image173.jpg"/><Relationship Id="rId9" Type="http://schemas.openxmlformats.org/officeDocument/2006/relationships/image" Target="../media/image178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g"/><Relationship Id="rId7" Type="http://schemas.openxmlformats.org/officeDocument/2006/relationships/image" Target="../media/image184.jp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jpg"/><Relationship Id="rId5" Type="http://schemas.openxmlformats.org/officeDocument/2006/relationships/image" Target="../media/image182.jpg"/><Relationship Id="rId4" Type="http://schemas.openxmlformats.org/officeDocument/2006/relationships/image" Target="../media/image18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g"/><Relationship Id="rId7" Type="http://schemas.openxmlformats.org/officeDocument/2006/relationships/image" Target="../media/image190.jp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jpg"/><Relationship Id="rId5" Type="http://schemas.openxmlformats.org/officeDocument/2006/relationships/image" Target="../media/image188.jpg"/><Relationship Id="rId4" Type="http://schemas.openxmlformats.org/officeDocument/2006/relationships/image" Target="../media/image187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jpg"/><Relationship Id="rId4" Type="http://schemas.openxmlformats.org/officeDocument/2006/relationships/image" Target="../media/image19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8.jpg"/><Relationship Id="rId4" Type="http://schemas.openxmlformats.org/officeDocument/2006/relationships/image" Target="../media/image197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hyperlink" Target="mailto:andrea.moro@iisbeitalia.or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emf"/><Relationship Id="rId4" Type="http://schemas.openxmlformats.org/officeDocument/2006/relationships/image" Target="../media/image86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25.png"/><Relationship Id="rId5" Type="http://schemas.openxmlformats.org/officeDocument/2006/relationships/image" Target="../media/image19.jp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8.jpg"/><Relationship Id="rId7" Type="http://schemas.openxmlformats.org/officeDocument/2006/relationships/image" Target="../media/image52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Relationship Id="rId9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jpg"/><Relationship Id="rId4" Type="http://schemas.openxmlformats.org/officeDocument/2006/relationships/image" Target="../media/image13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8.jp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g"/><Relationship Id="rId3" Type="http://schemas.openxmlformats.org/officeDocument/2006/relationships/image" Target="../media/image140.png"/><Relationship Id="rId7" Type="http://schemas.openxmlformats.org/officeDocument/2006/relationships/image" Target="../media/image144.jp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g"/><Relationship Id="rId5" Type="http://schemas.openxmlformats.org/officeDocument/2006/relationships/image" Target="../media/image142.jpg"/><Relationship Id="rId4" Type="http://schemas.openxmlformats.org/officeDocument/2006/relationships/image" Target="../media/image14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2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g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g"/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jpg"/><Relationship Id="rId4" Type="http://schemas.openxmlformats.org/officeDocument/2006/relationships/image" Target="../media/image161.jp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emf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g"/><Relationship Id="rId2" Type="http://schemas.openxmlformats.org/officeDocument/2006/relationships/image" Target="../media/image16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335280" y="2357438"/>
            <a:ext cx="6181408" cy="36068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</a:rPr>
              <a:t>Training Module 1</a:t>
            </a:r>
          </a:p>
          <a:p>
            <a:pPr marL="0" indent="0"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Generic Framework </a:t>
            </a:r>
          </a:p>
          <a:p>
            <a:pPr marL="0" indent="0"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concept and the</a:t>
            </a:r>
          </a:p>
          <a:p>
            <a:pPr marL="0" indent="0">
              <a:buNone/>
            </a:pP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multicriteria assessment 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</a:rPr>
              <a:t>m</a:t>
            </a:r>
            <a:r>
              <a:rPr lang="en-US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ethodology – SBE 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</a:rPr>
              <a:t>Method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50698" y="914706"/>
            <a:ext cx="6747089" cy="48742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1"/>
            <a:ext cx="2215133" cy="116471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4586" y="4001405"/>
            <a:ext cx="1964817" cy="70024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2562" y="3028568"/>
            <a:ext cx="1695450" cy="8406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dirty="0">
                <a:latin typeface="Calibri"/>
                <a:cs typeface="Calibri"/>
              </a:rPr>
              <a:t>US </a:t>
            </a:r>
            <a:r>
              <a:rPr spc="-45" dirty="0">
                <a:latin typeface="Calibri"/>
                <a:cs typeface="Calibri"/>
              </a:rPr>
              <a:t>Team </a:t>
            </a:r>
            <a:r>
              <a:rPr spc="-41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contributed</a:t>
            </a:r>
            <a:r>
              <a:rPr spc="-3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</a:t>
            </a:r>
            <a:r>
              <a:rPr spc="-26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development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of</a:t>
            </a:r>
            <a:endParaRPr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57027" y="810240"/>
            <a:ext cx="3128486" cy="34480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2175" b="1" dirty="0">
                <a:solidFill>
                  <a:srgbClr val="235564"/>
                </a:solidFill>
                <a:latin typeface="Calibri"/>
                <a:cs typeface="Calibri"/>
              </a:rPr>
              <a:t>HELLENIC</a:t>
            </a:r>
            <a:r>
              <a:rPr sz="2175" b="1" spc="-30" dirty="0">
                <a:solidFill>
                  <a:srgbClr val="235564"/>
                </a:solidFill>
                <a:latin typeface="Calibri"/>
                <a:cs typeface="Calibri"/>
              </a:rPr>
              <a:t> </a:t>
            </a:r>
            <a:r>
              <a:rPr sz="2175" b="1" spc="-19" dirty="0">
                <a:solidFill>
                  <a:srgbClr val="235564"/>
                </a:solidFill>
                <a:latin typeface="Calibri"/>
                <a:cs typeface="Calibri"/>
              </a:rPr>
              <a:t>PILOT</a:t>
            </a:r>
            <a:r>
              <a:rPr sz="2175" b="1" spc="-41" dirty="0">
                <a:solidFill>
                  <a:srgbClr val="235564"/>
                </a:solidFill>
                <a:latin typeface="Calibri"/>
                <a:cs typeface="Calibri"/>
              </a:rPr>
              <a:t> </a:t>
            </a:r>
            <a:r>
              <a:rPr sz="2175" b="1" spc="-11" dirty="0">
                <a:solidFill>
                  <a:srgbClr val="235564"/>
                </a:solidFill>
                <a:latin typeface="Calibri"/>
                <a:cs typeface="Calibri"/>
              </a:rPr>
              <a:t>OVERVIEW</a:t>
            </a:r>
            <a:endParaRPr sz="2175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08994" y="833842"/>
            <a:ext cx="519788" cy="38244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6172" y="819042"/>
            <a:ext cx="369188" cy="369188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998666" y="1621428"/>
            <a:ext cx="2361248" cy="2019776"/>
            <a:chOff x="7405116" y="1584960"/>
            <a:chExt cx="3148330" cy="269303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05116" y="1827276"/>
              <a:ext cx="2667000" cy="24505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90304" y="3125724"/>
              <a:ext cx="1259586" cy="79171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91828" y="1584960"/>
              <a:ext cx="1261109" cy="90906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6397508" y="2200737"/>
            <a:ext cx="967740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Town</a:t>
            </a:r>
            <a:r>
              <a:rPr b="1" spc="-7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Hall</a:t>
            </a:r>
            <a:endParaRPr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22704" y="1785448"/>
            <a:ext cx="5511641" cy="1835944"/>
            <a:chOff x="1703832" y="1803654"/>
            <a:chExt cx="7348855" cy="2447925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68867" y="2013204"/>
              <a:ext cx="440435" cy="41452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12124" y="3489960"/>
              <a:ext cx="440435" cy="4130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86290" y="1925915"/>
              <a:ext cx="3170193" cy="227782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44924" y="2084832"/>
              <a:ext cx="2673096" cy="178003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688329" y="2337054"/>
              <a:ext cx="253365" cy="518159"/>
            </a:xfrm>
            <a:custGeom>
              <a:avLst/>
              <a:gdLst/>
              <a:ahLst/>
              <a:cxnLst/>
              <a:rect l="l" t="t" r="r" b="b"/>
              <a:pathLst>
                <a:path w="253364" h="518160">
                  <a:moveTo>
                    <a:pt x="0" y="42163"/>
                  </a:moveTo>
                  <a:lnTo>
                    <a:pt x="3319" y="25771"/>
                  </a:lnTo>
                  <a:lnTo>
                    <a:pt x="12366" y="12366"/>
                  </a:lnTo>
                  <a:lnTo>
                    <a:pt x="25771" y="3319"/>
                  </a:lnTo>
                  <a:lnTo>
                    <a:pt x="42164" y="0"/>
                  </a:lnTo>
                  <a:lnTo>
                    <a:pt x="210820" y="0"/>
                  </a:lnTo>
                  <a:lnTo>
                    <a:pt x="227212" y="3319"/>
                  </a:lnTo>
                  <a:lnTo>
                    <a:pt x="240617" y="12366"/>
                  </a:lnTo>
                  <a:lnTo>
                    <a:pt x="249664" y="25771"/>
                  </a:lnTo>
                  <a:lnTo>
                    <a:pt x="252984" y="42163"/>
                  </a:lnTo>
                  <a:lnTo>
                    <a:pt x="252984" y="475996"/>
                  </a:lnTo>
                  <a:lnTo>
                    <a:pt x="249664" y="492388"/>
                  </a:lnTo>
                  <a:lnTo>
                    <a:pt x="240617" y="505793"/>
                  </a:lnTo>
                  <a:lnTo>
                    <a:pt x="227212" y="514840"/>
                  </a:lnTo>
                  <a:lnTo>
                    <a:pt x="210820" y="518160"/>
                  </a:lnTo>
                  <a:lnTo>
                    <a:pt x="42164" y="518160"/>
                  </a:lnTo>
                  <a:lnTo>
                    <a:pt x="25771" y="514840"/>
                  </a:lnTo>
                  <a:lnTo>
                    <a:pt x="12366" y="505793"/>
                  </a:lnTo>
                  <a:lnTo>
                    <a:pt x="3319" y="492388"/>
                  </a:lnTo>
                  <a:lnTo>
                    <a:pt x="0" y="475996"/>
                  </a:lnTo>
                  <a:lnTo>
                    <a:pt x="0" y="42163"/>
                  </a:lnTo>
                  <a:close/>
                </a:path>
              </a:pathLst>
            </a:custGeom>
            <a:ln w="25400">
              <a:solidFill>
                <a:srgbClr val="375F92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5935217" y="1989582"/>
              <a:ext cx="2428875" cy="2247265"/>
            </a:xfrm>
            <a:custGeom>
              <a:avLst/>
              <a:gdLst/>
              <a:ahLst/>
              <a:cxnLst/>
              <a:rect l="l" t="t" r="r" b="b"/>
              <a:pathLst>
                <a:path w="2428875" h="2247265">
                  <a:moveTo>
                    <a:pt x="0" y="347471"/>
                  </a:moveTo>
                  <a:lnTo>
                    <a:pt x="2428366" y="0"/>
                  </a:lnTo>
                </a:path>
                <a:path w="2428875" h="2247265">
                  <a:moveTo>
                    <a:pt x="6096" y="865631"/>
                  </a:moveTo>
                  <a:lnTo>
                    <a:pt x="1730121" y="2247265"/>
                  </a:lnTo>
                </a:path>
              </a:pathLst>
            </a:custGeom>
            <a:ln w="28575">
              <a:solidFill>
                <a:srgbClr val="375F92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4173982" y="1803654"/>
              <a:ext cx="0" cy="2344420"/>
            </a:xfrm>
            <a:custGeom>
              <a:avLst/>
              <a:gdLst/>
              <a:ahLst/>
              <a:cxnLst/>
              <a:rect l="l" t="t" r="r" b="b"/>
              <a:pathLst>
                <a:path h="2344420">
                  <a:moveTo>
                    <a:pt x="0" y="0"/>
                  </a:moveTo>
                  <a:lnTo>
                    <a:pt x="0" y="2343912"/>
                  </a:lnTo>
                </a:path>
              </a:pathLst>
            </a:custGeom>
            <a:ln w="25400">
              <a:solidFill>
                <a:srgbClr val="375F92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03832" y="1920240"/>
              <a:ext cx="2257044" cy="205130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766695" y="2243201"/>
              <a:ext cx="1407795" cy="793115"/>
            </a:xfrm>
            <a:custGeom>
              <a:avLst/>
              <a:gdLst/>
              <a:ahLst/>
              <a:cxnLst/>
              <a:rect l="l" t="t" r="r" b="b"/>
              <a:pathLst>
                <a:path w="1407795" h="793114">
                  <a:moveTo>
                    <a:pt x="1407287" y="0"/>
                  </a:moveTo>
                  <a:lnTo>
                    <a:pt x="944499" y="0"/>
                  </a:lnTo>
                  <a:lnTo>
                    <a:pt x="0" y="792988"/>
                  </a:lnTo>
                </a:path>
              </a:pathLst>
            </a:custGeom>
            <a:ln w="25400">
              <a:solidFill>
                <a:srgbClr val="375F92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81090" y="3148101"/>
            <a:ext cx="6603683" cy="2006960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R="3810" algn="r">
              <a:spcBef>
                <a:spcPts val="870"/>
              </a:spcBef>
            </a:pPr>
            <a:r>
              <a:rPr b="1" dirty="0">
                <a:solidFill>
                  <a:srgbClr val="001F5F"/>
                </a:solidFill>
                <a:latin typeface="Calibri"/>
                <a:cs typeface="Calibri"/>
              </a:rPr>
              <a:t>School</a:t>
            </a:r>
            <a:r>
              <a:rPr b="1" spc="-4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b="1" spc="-4" dirty="0">
                <a:solidFill>
                  <a:srgbClr val="001F5F"/>
                </a:solidFill>
                <a:latin typeface="Calibri"/>
                <a:cs typeface="Calibri"/>
              </a:rPr>
              <a:t>Complex</a:t>
            </a:r>
            <a:endParaRPr>
              <a:latin typeface="Calibri"/>
              <a:cs typeface="Calibri"/>
            </a:endParaRPr>
          </a:p>
          <a:p>
            <a:pPr marL="9525">
              <a:spcBef>
                <a:spcPts val="1069"/>
              </a:spcBef>
            </a:pPr>
            <a:r>
              <a:rPr sz="2400" spc="-8" dirty="0">
                <a:latin typeface="Calibri"/>
                <a:cs typeface="Calibri"/>
              </a:rPr>
              <a:t>Assessment</a:t>
            </a:r>
            <a:r>
              <a:rPr sz="2400" spc="-19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of</a:t>
            </a:r>
            <a:endParaRPr sz="2400">
              <a:latin typeface="Calibri"/>
              <a:cs typeface="Calibri"/>
            </a:endParaRPr>
          </a:p>
          <a:p>
            <a:pPr marL="266700" marR="447675" indent="-257175">
              <a:buFont typeface="Courier New"/>
              <a:buChar char="o"/>
              <a:tabLst>
                <a:tab pos="266700" algn="l"/>
              </a:tabLst>
            </a:pPr>
            <a:r>
              <a:rPr sz="2400" spc="-8" dirty="0">
                <a:latin typeface="Calibri"/>
                <a:cs typeface="Calibri"/>
              </a:rPr>
              <a:t>Existing</a:t>
            </a:r>
            <a:r>
              <a:rPr sz="2400" spc="11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neighborhood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&amp;</a:t>
            </a:r>
            <a:r>
              <a:rPr sz="2400" spc="-4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two</a:t>
            </a:r>
            <a:r>
              <a:rPr sz="2400" spc="-8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existing</a:t>
            </a:r>
            <a:r>
              <a:rPr sz="2400" spc="4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municipal </a:t>
            </a:r>
            <a:r>
              <a:rPr sz="2400" spc="-533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buildings</a:t>
            </a:r>
            <a:endParaRPr sz="2400">
              <a:latin typeface="Calibri"/>
              <a:cs typeface="Calibri"/>
            </a:endParaRPr>
          </a:p>
          <a:p>
            <a:pPr marL="266700" indent="-257175">
              <a:buFont typeface="Courier New"/>
              <a:buChar char="o"/>
              <a:tabLst>
                <a:tab pos="266700" algn="l"/>
              </a:tabLst>
            </a:pPr>
            <a:r>
              <a:rPr sz="2400" spc="-41" dirty="0">
                <a:latin typeface="Calibri"/>
                <a:cs typeface="Calibri"/>
              </a:rPr>
              <a:t>Two</a:t>
            </a:r>
            <a:r>
              <a:rPr sz="2400" spc="-23" dirty="0">
                <a:latin typeface="Calibri"/>
                <a:cs typeface="Calibri"/>
              </a:rPr>
              <a:t> </a:t>
            </a:r>
            <a:r>
              <a:rPr sz="2400" spc="-11" dirty="0">
                <a:latin typeface="Calibri"/>
                <a:cs typeface="Calibri"/>
              </a:rPr>
              <a:t>retrofit</a:t>
            </a:r>
            <a:r>
              <a:rPr sz="2400" spc="-23" dirty="0">
                <a:latin typeface="Calibri"/>
                <a:cs typeface="Calibri"/>
              </a:rPr>
              <a:t> </a:t>
            </a:r>
            <a:r>
              <a:rPr sz="2400" spc="-4" dirty="0">
                <a:latin typeface="Calibri"/>
                <a:cs typeface="Calibri"/>
              </a:rPr>
              <a:t>scenarios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101166" y="656601"/>
            <a:ext cx="4239101" cy="679513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772954" marR="3810" indent="-763905">
              <a:spcBef>
                <a:spcPts val="79"/>
              </a:spcBef>
            </a:pPr>
            <a:r>
              <a:rPr spc="-8" dirty="0"/>
              <a:t>HISTORICAL</a:t>
            </a:r>
            <a:r>
              <a:rPr spc="-41" dirty="0"/>
              <a:t> </a:t>
            </a:r>
            <a:r>
              <a:rPr spc="-4" dirty="0"/>
              <a:t>CENTER</a:t>
            </a:r>
            <a:r>
              <a:rPr spc="-23" dirty="0"/>
              <a:t> </a:t>
            </a:r>
            <a:r>
              <a:rPr dirty="0"/>
              <a:t>OF</a:t>
            </a:r>
            <a:r>
              <a:rPr spc="-30" dirty="0"/>
              <a:t> </a:t>
            </a:r>
            <a:r>
              <a:rPr dirty="0"/>
              <a:t>ANO</a:t>
            </a:r>
            <a:r>
              <a:rPr spc="-19" dirty="0"/>
              <a:t> </a:t>
            </a:r>
            <a:r>
              <a:rPr dirty="0"/>
              <a:t>LIOSSIA </a:t>
            </a:r>
            <a:r>
              <a:rPr spc="-480" dirty="0"/>
              <a:t> </a:t>
            </a:r>
            <a:r>
              <a:rPr spc="-15" dirty="0"/>
              <a:t>MUNICIPALITY</a:t>
            </a:r>
            <a:r>
              <a:rPr spc="-30" dirty="0"/>
              <a:t> </a:t>
            </a:r>
            <a:r>
              <a:rPr spc="-4" dirty="0"/>
              <a:t>OF</a:t>
            </a:r>
            <a:r>
              <a:rPr spc="-15" dirty="0"/>
              <a:t> </a:t>
            </a:r>
            <a:r>
              <a:rPr dirty="0"/>
              <a:t>FYLIS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3165" y="1182294"/>
            <a:ext cx="519788" cy="38244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0343" y="1167494"/>
            <a:ext cx="369188" cy="36918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27531" y="2587670"/>
            <a:ext cx="5233988" cy="237436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7625">
              <a:spcBef>
                <a:spcPts val="75"/>
              </a:spcBef>
              <a:tabLst>
                <a:tab pos="2105025" algn="l"/>
              </a:tabLst>
            </a:pPr>
            <a:r>
              <a:rPr sz="1350" b="1" spc="-4" dirty="0">
                <a:latin typeface="Calibri"/>
                <a:cs typeface="Calibri"/>
              </a:rPr>
              <a:t>Neighborhood</a:t>
            </a:r>
            <a:r>
              <a:rPr sz="1350" spc="-4" dirty="0">
                <a:latin typeface="Calibri"/>
                <a:cs typeface="Calibri"/>
              </a:rPr>
              <a:t>:</a:t>
            </a:r>
            <a:r>
              <a:rPr sz="1350" spc="296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0.271</a:t>
            </a:r>
            <a:r>
              <a:rPr sz="1350" b="1" spc="8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km</a:t>
            </a:r>
            <a:r>
              <a:rPr sz="1350" b="1" spc="-5" baseline="25462" dirty="0">
                <a:latin typeface="Calibri"/>
                <a:cs typeface="Calibri"/>
              </a:rPr>
              <a:t>2	</a:t>
            </a:r>
            <a:r>
              <a:rPr sz="1350" b="1" dirty="0">
                <a:latin typeface="Calibri"/>
                <a:cs typeface="Calibri"/>
              </a:rPr>
              <a:t>1320</a:t>
            </a:r>
            <a:r>
              <a:rPr sz="1350" b="1" spc="-30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inhabitants</a:t>
            </a:r>
            <a:endParaRPr sz="1350">
              <a:latin typeface="Calibri"/>
              <a:cs typeface="Calibri"/>
            </a:endParaRPr>
          </a:p>
          <a:p>
            <a:pPr marL="47625"/>
            <a:r>
              <a:rPr sz="1350" b="1" spc="-8" dirty="0">
                <a:latin typeface="Calibri"/>
                <a:cs typeface="Calibri"/>
              </a:rPr>
              <a:t>Area</a:t>
            </a:r>
            <a:r>
              <a:rPr sz="1350" spc="-8" dirty="0">
                <a:latin typeface="Calibri"/>
                <a:cs typeface="Calibri"/>
              </a:rPr>
              <a:t>:</a:t>
            </a:r>
            <a:r>
              <a:rPr sz="1350" dirty="0">
                <a:latin typeface="Calibri"/>
                <a:cs typeface="Calibri"/>
              </a:rPr>
              <a:t> 360</a:t>
            </a:r>
            <a:r>
              <a:rPr sz="1350" spc="8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buildings;</a:t>
            </a:r>
            <a:r>
              <a:rPr sz="1350" spc="23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55%</a:t>
            </a:r>
            <a:r>
              <a:rPr sz="1350" b="1" spc="-4" dirty="0">
                <a:latin typeface="Calibri"/>
                <a:cs typeface="Calibri"/>
              </a:rPr>
              <a:t> residential</a:t>
            </a:r>
            <a:r>
              <a:rPr sz="1350" spc="-4" dirty="0">
                <a:latin typeface="Calibri"/>
                <a:cs typeface="Calibri"/>
              </a:rPr>
              <a:t>,</a:t>
            </a:r>
            <a:r>
              <a:rPr sz="1350" spc="-19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23%</a:t>
            </a:r>
            <a:r>
              <a:rPr sz="1350" b="1" spc="-8" dirty="0">
                <a:latin typeface="Calibri"/>
                <a:cs typeface="Calibri"/>
              </a:rPr>
              <a:t> </a:t>
            </a:r>
            <a:r>
              <a:rPr sz="1350" b="1" spc="-11" dirty="0">
                <a:latin typeface="Calibri"/>
                <a:cs typeface="Calibri"/>
              </a:rPr>
              <a:t>mixed </a:t>
            </a:r>
            <a:r>
              <a:rPr sz="1350" b="1" dirty="0">
                <a:latin typeface="Calibri"/>
                <a:cs typeface="Calibri"/>
              </a:rPr>
              <a:t>use</a:t>
            </a:r>
            <a:r>
              <a:rPr sz="1350" dirty="0">
                <a:latin typeface="Calibri"/>
                <a:cs typeface="Calibri"/>
              </a:rPr>
              <a:t>,</a:t>
            </a:r>
            <a:r>
              <a:rPr sz="1350" spc="-15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22%</a:t>
            </a:r>
            <a:r>
              <a:rPr sz="1350" b="1" spc="8" dirty="0">
                <a:latin typeface="Calibri"/>
                <a:cs typeface="Calibri"/>
              </a:rPr>
              <a:t> </a:t>
            </a:r>
            <a:r>
              <a:rPr sz="1350" b="1" spc="-8" dirty="0">
                <a:latin typeface="Calibri"/>
                <a:cs typeface="Calibri"/>
              </a:rPr>
              <a:t>non-residential</a:t>
            </a:r>
            <a:endParaRPr sz="1350">
              <a:latin typeface="Calibri"/>
              <a:cs typeface="Calibri"/>
            </a:endParaRPr>
          </a:p>
          <a:p>
            <a:pPr marL="29528">
              <a:spcBef>
                <a:spcPts val="814"/>
              </a:spcBef>
            </a:pPr>
            <a:r>
              <a:rPr sz="1500" b="1" spc="-4" dirty="0">
                <a:solidFill>
                  <a:srgbClr val="C00000"/>
                </a:solidFill>
                <a:latin typeface="Calibri"/>
                <a:cs typeface="Calibri"/>
              </a:rPr>
              <a:t>Challenges</a:t>
            </a:r>
            <a:r>
              <a:rPr sz="1500" spc="-4" dirty="0">
                <a:solidFill>
                  <a:srgbClr val="C00000"/>
                </a:solidFill>
                <a:latin typeface="Calibri"/>
                <a:cs typeface="Calibri"/>
              </a:rPr>
              <a:t>:</a:t>
            </a:r>
            <a:r>
              <a:rPr sz="1500" spc="49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-</a:t>
            </a:r>
            <a:r>
              <a:rPr sz="1500" spc="244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Limited</a:t>
            </a:r>
            <a:r>
              <a:rPr sz="1500" spc="11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economic</a:t>
            </a:r>
            <a:r>
              <a:rPr sz="1500" spc="4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resources</a:t>
            </a:r>
            <a:endParaRPr sz="1500">
              <a:latin typeface="Calibri"/>
              <a:cs typeface="Calibri"/>
            </a:endParaRPr>
          </a:p>
          <a:p>
            <a:pPr marL="1154906" indent="-132874">
              <a:buChar char="-"/>
              <a:tabLst>
                <a:tab pos="1155383" algn="l"/>
              </a:tabLst>
            </a:pPr>
            <a:r>
              <a:rPr sz="1500" spc="-4" dirty="0">
                <a:latin typeface="Calibri"/>
                <a:cs typeface="Calibri"/>
              </a:rPr>
              <a:t>Under-privileged,</a:t>
            </a:r>
            <a:r>
              <a:rPr sz="1500" spc="4" dirty="0">
                <a:latin typeface="Calibri"/>
                <a:cs typeface="Calibri"/>
              </a:rPr>
              <a:t> </a:t>
            </a:r>
            <a:r>
              <a:rPr sz="1500" spc="-11" dirty="0">
                <a:latin typeface="Calibri"/>
                <a:cs typeface="Calibri"/>
              </a:rPr>
              <a:t>Safety</a:t>
            </a:r>
            <a:r>
              <a:rPr sz="1500" spc="4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issues,</a:t>
            </a:r>
            <a:r>
              <a:rPr sz="1500" spc="23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Low</a:t>
            </a:r>
            <a:r>
              <a:rPr sz="1500" spc="-8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income</a:t>
            </a:r>
            <a:r>
              <a:rPr sz="1500" spc="-11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area</a:t>
            </a:r>
            <a:endParaRPr sz="1500">
              <a:latin typeface="Calibri"/>
              <a:cs typeface="Calibri"/>
            </a:endParaRPr>
          </a:p>
          <a:p>
            <a:pPr marL="1154906" indent="-132874">
              <a:buChar char="-"/>
              <a:tabLst>
                <a:tab pos="1155383" algn="l"/>
              </a:tabLst>
            </a:pPr>
            <a:r>
              <a:rPr sz="1500" spc="-8" dirty="0">
                <a:latin typeface="Calibri"/>
                <a:cs typeface="Calibri"/>
              </a:rPr>
              <a:t>Most</a:t>
            </a:r>
            <a:r>
              <a:rPr sz="1500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buildings</a:t>
            </a:r>
            <a:r>
              <a:rPr sz="1500" spc="-11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are</a:t>
            </a:r>
            <a:r>
              <a:rPr sz="1500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old</a:t>
            </a:r>
            <a:r>
              <a:rPr sz="1500" spc="-8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/</a:t>
            </a:r>
            <a:r>
              <a:rPr sz="1500" spc="-4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inefficient</a:t>
            </a:r>
            <a:endParaRPr sz="1500">
              <a:latin typeface="Calibri"/>
              <a:cs typeface="Calibri"/>
            </a:endParaRPr>
          </a:p>
          <a:p>
            <a:pPr marL="1154906" indent="-132874">
              <a:buChar char="-"/>
              <a:tabLst>
                <a:tab pos="1155383" algn="l"/>
              </a:tabLst>
            </a:pPr>
            <a:r>
              <a:rPr sz="1500" spc="-8" dirty="0">
                <a:latin typeface="Calibri"/>
                <a:cs typeface="Calibri"/>
              </a:rPr>
              <a:t>Limited</a:t>
            </a:r>
            <a:r>
              <a:rPr sz="1500" spc="8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infrastructure</a:t>
            </a:r>
            <a:r>
              <a:rPr sz="1500" spc="8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networks</a:t>
            </a:r>
            <a:endParaRPr sz="1500">
              <a:latin typeface="Calibri"/>
              <a:cs typeface="Calibri"/>
            </a:endParaRPr>
          </a:p>
          <a:p>
            <a:pPr marL="1154906" indent="-132874">
              <a:spcBef>
                <a:spcPts val="4"/>
              </a:spcBef>
              <a:buChar char="-"/>
              <a:tabLst>
                <a:tab pos="1155383" algn="l"/>
              </a:tabLst>
            </a:pPr>
            <a:r>
              <a:rPr sz="1500" dirty="0">
                <a:latin typeface="Calibri"/>
                <a:cs typeface="Calibri"/>
              </a:rPr>
              <a:t>Major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spc="-11" dirty="0">
                <a:latin typeface="Calibri"/>
                <a:cs typeface="Calibri"/>
              </a:rPr>
              <a:t>motorway</a:t>
            </a:r>
            <a:r>
              <a:rPr sz="1500" spc="-4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crossing</a:t>
            </a:r>
            <a:endParaRPr sz="1500">
              <a:latin typeface="Calibri"/>
              <a:cs typeface="Calibri"/>
            </a:endParaRPr>
          </a:p>
          <a:p>
            <a:pPr marL="1154906" indent="-132874">
              <a:buChar char="-"/>
              <a:tabLst>
                <a:tab pos="1155383" algn="l"/>
              </a:tabLst>
            </a:pPr>
            <a:r>
              <a:rPr sz="1500" dirty="0">
                <a:latin typeface="Calibri"/>
                <a:cs typeface="Calibri"/>
              </a:rPr>
              <a:t>Air</a:t>
            </a:r>
            <a:r>
              <a:rPr sz="1500" spc="-15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pollution</a:t>
            </a:r>
            <a:r>
              <a:rPr sz="1500" spc="-19" dirty="0">
                <a:latin typeface="Calibri"/>
                <a:cs typeface="Calibri"/>
              </a:rPr>
              <a:t> </a:t>
            </a:r>
            <a:r>
              <a:rPr sz="1500" spc="-8" dirty="0">
                <a:latin typeface="Calibri"/>
                <a:cs typeface="Calibri"/>
              </a:rPr>
              <a:t>problems</a:t>
            </a:r>
            <a:endParaRPr sz="1500">
              <a:latin typeface="Calibri"/>
              <a:cs typeface="Calibri"/>
            </a:endParaRPr>
          </a:p>
          <a:p>
            <a:pPr marL="1154906" indent="-132874">
              <a:buChar char="-"/>
              <a:tabLst>
                <a:tab pos="1155383" algn="l"/>
              </a:tabLst>
            </a:pPr>
            <a:r>
              <a:rPr sz="1500" spc="-8" dirty="0">
                <a:latin typeface="Calibri"/>
                <a:cs typeface="Calibri"/>
              </a:rPr>
              <a:t>Inefficient</a:t>
            </a:r>
            <a:r>
              <a:rPr sz="1500" spc="-11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public</a:t>
            </a:r>
            <a:r>
              <a:rPr sz="1500" spc="-8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lighting</a:t>
            </a:r>
            <a:endParaRPr sz="1500">
              <a:latin typeface="Calibri"/>
              <a:cs typeface="Calibri"/>
            </a:endParaRPr>
          </a:p>
          <a:p>
            <a:pPr marL="1154906" indent="-132874">
              <a:buChar char="-"/>
              <a:tabLst>
                <a:tab pos="1155383" algn="l"/>
              </a:tabLst>
            </a:pPr>
            <a:r>
              <a:rPr sz="1500" spc="-11" dirty="0">
                <a:latin typeface="Calibri"/>
                <a:cs typeface="Calibri"/>
              </a:rPr>
              <a:t>Few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green</a:t>
            </a:r>
            <a:r>
              <a:rPr sz="1500" spc="-26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areas</a:t>
            </a:r>
            <a:endParaRPr sz="15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6577" y="1786999"/>
            <a:ext cx="1625346" cy="70180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13075" y="1786999"/>
            <a:ext cx="1625346" cy="70180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20717" y="1789284"/>
            <a:ext cx="1657350" cy="70180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60364" y="1786999"/>
            <a:ext cx="1625346" cy="701802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425599" y="663189"/>
            <a:ext cx="2217420" cy="344806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spc="-4" dirty="0"/>
              <a:t>VISION</a:t>
            </a:r>
            <a:r>
              <a:rPr spc="-26" dirty="0"/>
              <a:t> </a:t>
            </a:r>
            <a:r>
              <a:rPr dirty="0"/>
              <a:t>-</a:t>
            </a:r>
            <a:r>
              <a:rPr spc="-34" dirty="0"/>
              <a:t> </a:t>
            </a:r>
            <a:r>
              <a:rPr dirty="0"/>
              <a:t>SCENARIO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28169" y="1576007"/>
            <a:ext cx="5214461" cy="93342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266700" indent="-257175">
              <a:spcBef>
                <a:spcPts val="79"/>
              </a:spcBef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sz="1500" b="1" spc="-4" dirty="0">
                <a:latin typeface="Calibri"/>
                <a:cs typeface="Calibri"/>
              </a:rPr>
              <a:t>Improve </a:t>
            </a:r>
            <a:r>
              <a:rPr sz="1500" b="1" dirty="0">
                <a:latin typeface="Calibri"/>
                <a:cs typeface="Calibri"/>
              </a:rPr>
              <a:t>the</a:t>
            </a:r>
            <a:r>
              <a:rPr sz="1500" b="1" spc="-4" dirty="0">
                <a:latin typeface="Calibri"/>
                <a:cs typeface="Calibri"/>
              </a:rPr>
              <a:t> municipality's</a:t>
            </a:r>
            <a:r>
              <a:rPr sz="1500" b="1" spc="-26" dirty="0">
                <a:latin typeface="Calibri"/>
                <a:cs typeface="Calibri"/>
              </a:rPr>
              <a:t> </a:t>
            </a:r>
            <a:r>
              <a:rPr sz="1500" b="1" spc="-8" dirty="0">
                <a:latin typeface="Calibri"/>
                <a:cs typeface="Calibri"/>
              </a:rPr>
              <a:t>energy</a:t>
            </a:r>
            <a:r>
              <a:rPr sz="1500" b="1" spc="15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&amp;</a:t>
            </a:r>
            <a:r>
              <a:rPr sz="1500" b="1" spc="4" dirty="0">
                <a:latin typeface="Calibri"/>
                <a:cs typeface="Calibri"/>
              </a:rPr>
              <a:t> </a:t>
            </a:r>
            <a:r>
              <a:rPr sz="1500" b="1" spc="-4" dirty="0">
                <a:latin typeface="Calibri"/>
                <a:cs typeface="Calibri"/>
              </a:rPr>
              <a:t>carbon</a:t>
            </a:r>
            <a:r>
              <a:rPr sz="1500" b="1" spc="8" dirty="0">
                <a:latin typeface="Calibri"/>
                <a:cs typeface="Calibri"/>
              </a:rPr>
              <a:t> </a:t>
            </a:r>
            <a:r>
              <a:rPr sz="1500" b="1" spc="-8" dirty="0">
                <a:latin typeface="Calibri"/>
                <a:cs typeface="Calibri"/>
              </a:rPr>
              <a:t>footprint</a:t>
            </a:r>
            <a:endParaRPr sz="1500">
              <a:latin typeface="Calibri"/>
              <a:cs typeface="Calibri"/>
            </a:endParaRPr>
          </a:p>
          <a:p>
            <a:pPr marL="266700" indent="-257175"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sz="1500" b="1" spc="-4" dirty="0">
                <a:latin typeface="Calibri"/>
                <a:cs typeface="Calibri"/>
              </a:rPr>
              <a:t>Acquire</a:t>
            </a:r>
            <a:r>
              <a:rPr sz="1500" b="1" spc="-15" dirty="0">
                <a:latin typeface="Calibri"/>
                <a:cs typeface="Calibri"/>
              </a:rPr>
              <a:t> </a:t>
            </a:r>
            <a:r>
              <a:rPr sz="1500" b="1" spc="-4" dirty="0">
                <a:latin typeface="Calibri"/>
                <a:cs typeface="Calibri"/>
              </a:rPr>
              <a:t>electrical</a:t>
            </a:r>
            <a:r>
              <a:rPr sz="1500" b="1" spc="-8" dirty="0">
                <a:latin typeface="Calibri"/>
                <a:cs typeface="Calibri"/>
              </a:rPr>
              <a:t> energy</a:t>
            </a:r>
            <a:r>
              <a:rPr sz="1500" b="1" spc="-4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&amp;</a:t>
            </a:r>
            <a:r>
              <a:rPr sz="1500" b="1" spc="4" dirty="0">
                <a:latin typeface="Calibri"/>
                <a:cs typeface="Calibri"/>
              </a:rPr>
              <a:t> </a:t>
            </a:r>
            <a:r>
              <a:rPr sz="1500" b="1" spc="-15" dirty="0">
                <a:latin typeface="Calibri"/>
                <a:cs typeface="Calibri"/>
              </a:rPr>
              <a:t>water</a:t>
            </a:r>
            <a:r>
              <a:rPr sz="1500" b="1" spc="-4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self-sufficiency</a:t>
            </a:r>
            <a:endParaRPr sz="1500">
              <a:latin typeface="Calibri"/>
              <a:cs typeface="Calibri"/>
            </a:endParaRPr>
          </a:p>
          <a:p>
            <a:pPr marL="266700" indent="-257175"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sz="1500" b="1" spc="-8" dirty="0">
                <a:latin typeface="Calibri"/>
                <a:cs typeface="Calibri"/>
              </a:rPr>
              <a:t>Upgrade</a:t>
            </a:r>
            <a:r>
              <a:rPr sz="1500" b="1" spc="4" dirty="0">
                <a:latin typeface="Calibri"/>
                <a:cs typeface="Calibri"/>
              </a:rPr>
              <a:t> </a:t>
            </a:r>
            <a:r>
              <a:rPr sz="1500" b="1" spc="-4" dirty="0">
                <a:latin typeface="Calibri"/>
                <a:cs typeface="Calibri"/>
              </a:rPr>
              <a:t>historical</a:t>
            </a:r>
            <a:r>
              <a:rPr sz="1500" b="1" spc="-26" dirty="0">
                <a:latin typeface="Calibri"/>
                <a:cs typeface="Calibri"/>
              </a:rPr>
              <a:t> </a:t>
            </a:r>
            <a:r>
              <a:rPr sz="1500" b="1" spc="-8" dirty="0">
                <a:latin typeface="Calibri"/>
                <a:cs typeface="Calibri"/>
              </a:rPr>
              <a:t>center;</a:t>
            </a:r>
            <a:r>
              <a:rPr sz="1500" b="1" dirty="0">
                <a:latin typeface="Calibri"/>
                <a:cs typeface="Calibri"/>
              </a:rPr>
              <a:t> </a:t>
            </a:r>
            <a:r>
              <a:rPr sz="1500" b="1" spc="-8" dirty="0">
                <a:latin typeface="Calibri"/>
                <a:cs typeface="Calibri"/>
              </a:rPr>
              <a:t>Improve</a:t>
            </a:r>
            <a:r>
              <a:rPr sz="1500" b="1" spc="-15" dirty="0">
                <a:latin typeface="Calibri"/>
                <a:cs typeface="Calibri"/>
              </a:rPr>
              <a:t> </a:t>
            </a:r>
            <a:r>
              <a:rPr sz="1500" b="1" spc="-8" dirty="0">
                <a:latin typeface="Calibri"/>
                <a:cs typeface="Calibri"/>
              </a:rPr>
              <a:t>citizens’</a:t>
            </a:r>
            <a:r>
              <a:rPr sz="1500" b="1" spc="-15" dirty="0">
                <a:latin typeface="Calibri"/>
                <a:cs typeface="Calibri"/>
              </a:rPr>
              <a:t> </a:t>
            </a:r>
            <a:r>
              <a:rPr sz="1500" b="1" spc="-8" dirty="0">
                <a:latin typeface="Calibri"/>
                <a:cs typeface="Calibri"/>
              </a:rPr>
              <a:t>life</a:t>
            </a:r>
            <a:endParaRPr sz="1500">
              <a:latin typeface="Calibri"/>
              <a:cs typeface="Calibri"/>
            </a:endParaRPr>
          </a:p>
          <a:p>
            <a:pPr marL="266700" indent="-257175"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sz="1500" b="1" spc="-4" dirty="0">
                <a:latin typeface="Calibri"/>
                <a:cs typeface="Calibri"/>
              </a:rPr>
              <a:t>Reduce</a:t>
            </a:r>
            <a:r>
              <a:rPr sz="1500" b="1" spc="-15" dirty="0">
                <a:latin typeface="Calibri"/>
                <a:cs typeface="Calibri"/>
              </a:rPr>
              <a:t> </a:t>
            </a:r>
            <a:r>
              <a:rPr sz="1500" b="1" spc="-4" dirty="0">
                <a:latin typeface="Calibri"/>
                <a:cs typeface="Calibri"/>
              </a:rPr>
              <a:t>unemployment</a:t>
            </a:r>
            <a:r>
              <a:rPr sz="1500" b="1" spc="-19" dirty="0">
                <a:latin typeface="Calibri"/>
                <a:cs typeface="Calibri"/>
              </a:rPr>
              <a:t> </a:t>
            </a:r>
            <a:r>
              <a:rPr sz="1500" b="1" spc="-23" dirty="0">
                <a:latin typeface="Calibri"/>
                <a:cs typeface="Calibri"/>
              </a:rPr>
              <a:t>rate</a:t>
            </a:r>
            <a:r>
              <a:rPr sz="1500" b="1" spc="11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and</a:t>
            </a:r>
            <a:r>
              <a:rPr sz="1500" b="1" spc="-8" dirty="0">
                <a:latin typeface="Calibri"/>
                <a:cs typeface="Calibri"/>
              </a:rPr>
              <a:t> energy</a:t>
            </a:r>
            <a:r>
              <a:rPr sz="1500" b="1" spc="4" dirty="0">
                <a:latin typeface="Calibri"/>
                <a:cs typeface="Calibri"/>
              </a:rPr>
              <a:t> </a:t>
            </a:r>
            <a:r>
              <a:rPr sz="1500" b="1" spc="-4" dirty="0">
                <a:latin typeface="Calibri"/>
                <a:cs typeface="Calibri"/>
              </a:rPr>
              <a:t>poverty</a:t>
            </a:r>
            <a:r>
              <a:rPr sz="1500" b="1" spc="-8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of</a:t>
            </a:r>
            <a:r>
              <a:rPr sz="1500" b="1" spc="4" dirty="0">
                <a:latin typeface="Calibri"/>
                <a:cs typeface="Calibri"/>
              </a:rPr>
              <a:t> </a:t>
            </a:r>
            <a:r>
              <a:rPr sz="1500" b="1" dirty="0">
                <a:latin typeface="Calibri"/>
                <a:cs typeface="Calibri"/>
              </a:rPr>
              <a:t>households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68650" y="3568257"/>
            <a:ext cx="2534603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b="1" spc="-8" dirty="0">
                <a:solidFill>
                  <a:srgbClr val="001F5F"/>
                </a:solidFill>
                <a:latin typeface="Calibri"/>
                <a:cs typeface="Calibri"/>
              </a:rPr>
              <a:t>Stakeholders:</a:t>
            </a:r>
            <a:r>
              <a:rPr sz="1350" b="1" spc="27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50" b="1" spc="-4" dirty="0">
                <a:solidFill>
                  <a:srgbClr val="001F5F"/>
                </a:solidFill>
                <a:latin typeface="Calibri"/>
                <a:cs typeface="Calibri"/>
              </a:rPr>
              <a:t>Municipality</a:t>
            </a:r>
            <a:r>
              <a:rPr sz="1350" b="1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of</a:t>
            </a:r>
            <a:r>
              <a:rPr sz="1350" b="1" spc="-19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Fylis;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99933" y="3568257"/>
            <a:ext cx="1268254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b="1" spc="-15" dirty="0">
                <a:solidFill>
                  <a:srgbClr val="001F5F"/>
                </a:solidFill>
                <a:latin typeface="Calibri"/>
                <a:cs typeface="Calibri"/>
              </a:rPr>
              <a:t>Attika</a:t>
            </a:r>
            <a:r>
              <a:rPr sz="135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50" b="1" spc="-11" dirty="0">
                <a:solidFill>
                  <a:srgbClr val="001F5F"/>
                </a:solidFill>
                <a:latin typeface="Calibri"/>
                <a:cs typeface="Calibri"/>
              </a:rPr>
              <a:t>Prefecture;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64902" y="3568257"/>
            <a:ext cx="169021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b="1" spc="-120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e</a:t>
            </a:r>
            <a:r>
              <a:rPr sz="1350" b="1" spc="-4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1350" b="1" spc="4" dirty="0">
                <a:solidFill>
                  <a:srgbClr val="001F5F"/>
                </a:solidFill>
                <a:latin typeface="Calibri"/>
                <a:cs typeface="Calibri"/>
              </a:rPr>
              <a:t>h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ni</a:t>
            </a:r>
            <a:r>
              <a:rPr sz="1350" b="1" spc="-15" dirty="0">
                <a:solidFill>
                  <a:srgbClr val="001F5F"/>
                </a:solidFill>
                <a:latin typeface="Calibri"/>
                <a:cs typeface="Calibri"/>
              </a:rPr>
              <a:t>c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al</a:t>
            </a:r>
            <a:r>
              <a:rPr sz="1350" b="1" spc="-26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Departme</a:t>
            </a:r>
            <a:r>
              <a:rPr sz="1350" b="1" spc="-15" dirty="0">
                <a:solidFill>
                  <a:srgbClr val="001F5F"/>
                </a:solidFill>
                <a:latin typeface="Calibri"/>
                <a:cs typeface="Calibri"/>
              </a:rPr>
              <a:t>n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t</a:t>
            </a:r>
            <a:r>
              <a:rPr sz="1350" b="1" spc="-11" dirty="0">
                <a:solidFill>
                  <a:srgbClr val="001F5F"/>
                </a:solidFill>
                <a:latin typeface="Calibri"/>
                <a:cs typeface="Calibri"/>
              </a:rPr>
              <a:t>s</a:t>
            </a:r>
            <a:r>
              <a:rPr sz="1350" b="1" dirty="0">
                <a:solidFill>
                  <a:srgbClr val="001F5F"/>
                </a:solidFill>
                <a:latin typeface="Calibri"/>
                <a:cs typeface="Calibri"/>
              </a:rPr>
              <a:t>;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50800" y="3568257"/>
            <a:ext cx="70723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b="1" spc="-8" dirty="0">
                <a:solidFill>
                  <a:srgbClr val="001F5F"/>
                </a:solidFill>
                <a:latin typeface="Calibri"/>
                <a:cs typeface="Calibri"/>
              </a:rPr>
              <a:t>Residents</a:t>
            </a:r>
            <a:endParaRPr sz="135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1804" y="3861109"/>
            <a:ext cx="6589343" cy="83769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3791" y="2593469"/>
            <a:ext cx="1080135" cy="81038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69983" y="2618614"/>
            <a:ext cx="1080134" cy="81038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32522" y="2599183"/>
            <a:ext cx="1080134" cy="82981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701252" y="2618614"/>
            <a:ext cx="1080135" cy="81038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39855" y="2599182"/>
            <a:ext cx="1349883" cy="819531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588" y="1477654"/>
            <a:ext cx="1716405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100" b="1" spc="-11" dirty="0">
                <a:latin typeface="Calibri"/>
                <a:cs typeface="Calibri"/>
              </a:rPr>
              <a:t>Data</a:t>
            </a:r>
            <a:r>
              <a:rPr sz="2100" b="1" spc="-45" dirty="0">
                <a:latin typeface="Calibri"/>
                <a:cs typeface="Calibri"/>
              </a:rPr>
              <a:t> </a:t>
            </a:r>
            <a:r>
              <a:rPr sz="2100" b="1" spc="-11" dirty="0">
                <a:latin typeface="Calibri"/>
                <a:cs typeface="Calibri"/>
              </a:rPr>
              <a:t>Resources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0588" y="2032199"/>
            <a:ext cx="2997518" cy="250004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66700" indent="-25765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dirty="0">
                <a:latin typeface="Calibri"/>
                <a:cs typeface="Calibri"/>
              </a:rPr>
              <a:t>Audit</a:t>
            </a:r>
            <a:endParaRPr sz="1350">
              <a:latin typeface="Calibri"/>
              <a:cs typeface="Calibri"/>
            </a:endParaRPr>
          </a:p>
          <a:p>
            <a:pPr marL="266700" marR="652939" indent="-257651"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spc="-8" dirty="0">
                <a:latin typeface="Calibri"/>
                <a:cs typeface="Calibri"/>
              </a:rPr>
              <a:t>Different</a:t>
            </a:r>
            <a:r>
              <a:rPr sz="1350" b="1" spc="-23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Departments</a:t>
            </a:r>
            <a:r>
              <a:rPr sz="1350" b="1" spc="-41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of</a:t>
            </a:r>
            <a:r>
              <a:rPr sz="1350" b="1" spc="-15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the </a:t>
            </a:r>
            <a:r>
              <a:rPr sz="1350" b="1" spc="-293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Municipality</a:t>
            </a:r>
            <a:r>
              <a:rPr sz="1350" b="1" spc="-34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(e.g.</a:t>
            </a:r>
            <a:r>
              <a:rPr sz="1350" b="1" spc="-15" dirty="0">
                <a:latin typeface="Calibri"/>
                <a:cs typeface="Calibri"/>
              </a:rPr>
              <a:t> Technical)</a:t>
            </a:r>
            <a:endParaRPr sz="1350">
              <a:latin typeface="Calibri"/>
              <a:cs typeface="Calibri"/>
            </a:endParaRPr>
          </a:p>
          <a:p>
            <a:pPr marL="352425" marR="802958">
              <a:spcBef>
                <a:spcPts val="34"/>
              </a:spcBef>
            </a:pPr>
            <a:r>
              <a:rPr sz="900" i="1" spc="-11" dirty="0">
                <a:latin typeface="Calibri"/>
                <a:cs typeface="Calibri"/>
              </a:rPr>
              <a:t>Various</a:t>
            </a:r>
            <a:r>
              <a:rPr sz="900" i="1" spc="-8" dirty="0">
                <a:latin typeface="Calibri"/>
                <a:cs typeface="Calibri"/>
              </a:rPr>
              <a:t> </a:t>
            </a:r>
            <a:r>
              <a:rPr sz="900" i="1" spc="-4" dirty="0">
                <a:latin typeface="Calibri"/>
                <a:cs typeface="Calibri"/>
              </a:rPr>
              <a:t>Studies, Public </a:t>
            </a:r>
            <a:r>
              <a:rPr sz="900" i="1" spc="-8" dirty="0">
                <a:latin typeface="Calibri"/>
                <a:cs typeface="Calibri"/>
              </a:rPr>
              <a:t>Lighting </a:t>
            </a:r>
            <a:r>
              <a:rPr sz="900" i="1" spc="-4" dirty="0">
                <a:latin typeface="Calibri"/>
                <a:cs typeface="Calibri"/>
              </a:rPr>
              <a:t>plan, </a:t>
            </a:r>
            <a:r>
              <a:rPr sz="900" i="1" dirty="0">
                <a:latin typeface="Calibri"/>
                <a:cs typeface="Calibri"/>
              </a:rPr>
              <a:t> </a:t>
            </a:r>
            <a:r>
              <a:rPr sz="900" i="1" spc="-4" dirty="0">
                <a:latin typeface="Calibri"/>
                <a:cs typeface="Calibri"/>
              </a:rPr>
              <a:t>Public </a:t>
            </a:r>
            <a:r>
              <a:rPr sz="900" i="1" spc="-8" dirty="0">
                <a:latin typeface="Calibri"/>
                <a:cs typeface="Calibri"/>
              </a:rPr>
              <a:t>Transport </a:t>
            </a:r>
            <a:r>
              <a:rPr sz="900" i="1" spc="-4" dirty="0">
                <a:latin typeface="Calibri"/>
                <a:cs typeface="Calibri"/>
              </a:rPr>
              <a:t>plan, Maps, Blueprints, </a:t>
            </a:r>
            <a:r>
              <a:rPr sz="900" i="1" spc="-195" dirty="0">
                <a:latin typeface="Calibri"/>
                <a:cs typeface="Calibri"/>
              </a:rPr>
              <a:t> </a:t>
            </a:r>
            <a:r>
              <a:rPr sz="900" i="1" spc="-4" dirty="0">
                <a:latin typeface="Calibri"/>
                <a:cs typeface="Calibri"/>
              </a:rPr>
              <a:t>Energy</a:t>
            </a:r>
            <a:r>
              <a:rPr sz="900" i="1" dirty="0">
                <a:latin typeface="Calibri"/>
                <a:cs typeface="Calibri"/>
              </a:rPr>
              <a:t> &amp;</a:t>
            </a:r>
            <a:r>
              <a:rPr sz="900" i="1" spc="-4" dirty="0">
                <a:latin typeface="Calibri"/>
                <a:cs typeface="Calibri"/>
              </a:rPr>
              <a:t> water bills</a:t>
            </a:r>
            <a:endParaRPr sz="900">
              <a:latin typeface="Calibri"/>
              <a:cs typeface="Calibri"/>
            </a:endParaRPr>
          </a:p>
          <a:p>
            <a:pPr marL="266700" indent="-257651">
              <a:lnSpc>
                <a:spcPts val="1586"/>
              </a:lnSpc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spc="-8" dirty="0">
                <a:latin typeface="Calibri"/>
                <a:cs typeface="Calibri"/>
              </a:rPr>
              <a:t>Weather</a:t>
            </a:r>
            <a:r>
              <a:rPr sz="1350" b="1" spc="-34" dirty="0">
                <a:latin typeface="Calibri"/>
                <a:cs typeface="Calibri"/>
              </a:rPr>
              <a:t> </a:t>
            </a:r>
            <a:r>
              <a:rPr sz="1350" b="1" spc="-8" dirty="0">
                <a:latin typeface="Calibri"/>
                <a:cs typeface="Calibri"/>
              </a:rPr>
              <a:t>station,</a:t>
            </a:r>
            <a:r>
              <a:rPr sz="1350" b="1" spc="-30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Air</a:t>
            </a:r>
            <a:r>
              <a:rPr sz="1350" b="1" spc="-4" dirty="0">
                <a:latin typeface="Calibri"/>
                <a:cs typeface="Calibri"/>
              </a:rPr>
              <a:t> pollution</a:t>
            </a:r>
            <a:r>
              <a:rPr sz="1350" b="1" spc="-8" dirty="0">
                <a:latin typeface="Calibri"/>
                <a:cs typeface="Calibri"/>
              </a:rPr>
              <a:t> </a:t>
            </a:r>
            <a:r>
              <a:rPr sz="1350" b="1" spc="-11" dirty="0">
                <a:latin typeface="Calibri"/>
                <a:cs typeface="Calibri"/>
              </a:rPr>
              <a:t>station</a:t>
            </a:r>
            <a:endParaRPr sz="1350">
              <a:latin typeface="Calibri"/>
              <a:cs typeface="Calibri"/>
            </a:endParaRPr>
          </a:p>
          <a:p>
            <a:pPr marL="266700" marR="272891" indent="-257651"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spc="-8" dirty="0">
                <a:latin typeface="Calibri"/>
                <a:cs typeface="Calibri"/>
              </a:rPr>
              <a:t>Statistical Data </a:t>
            </a:r>
            <a:r>
              <a:rPr sz="1350" b="1" spc="-4" dirty="0">
                <a:latin typeface="Calibri"/>
                <a:cs typeface="Calibri"/>
              </a:rPr>
              <a:t>(Hellenic </a:t>
            </a:r>
            <a:r>
              <a:rPr sz="1350" b="1" spc="-8" dirty="0">
                <a:latin typeface="Calibri"/>
                <a:cs typeface="Calibri"/>
              </a:rPr>
              <a:t>Statistical </a:t>
            </a:r>
            <a:r>
              <a:rPr sz="1350" b="1" spc="-296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Authority)</a:t>
            </a:r>
            <a:endParaRPr sz="1350">
              <a:latin typeface="Calibri"/>
              <a:cs typeface="Calibri"/>
            </a:endParaRPr>
          </a:p>
          <a:p>
            <a:pPr marL="266700" indent="-257651"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spc="-4" dirty="0">
                <a:latin typeface="Calibri"/>
                <a:cs typeface="Calibri"/>
              </a:rPr>
              <a:t>Hellenic</a:t>
            </a:r>
            <a:r>
              <a:rPr sz="1350" b="1" spc="-41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Energy</a:t>
            </a:r>
            <a:r>
              <a:rPr sz="1350" b="1" spc="-26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Performance</a:t>
            </a:r>
            <a:endParaRPr sz="1350">
              <a:latin typeface="Calibri"/>
              <a:cs typeface="Calibri"/>
            </a:endParaRPr>
          </a:p>
          <a:p>
            <a:pPr marL="266700">
              <a:spcBef>
                <a:spcPts val="4"/>
              </a:spcBef>
            </a:pPr>
            <a:r>
              <a:rPr sz="1350" b="1" spc="-8" dirty="0">
                <a:latin typeface="Calibri"/>
                <a:cs typeface="Calibri"/>
              </a:rPr>
              <a:t>Certificates</a:t>
            </a:r>
            <a:r>
              <a:rPr sz="1350" b="1" spc="-26" dirty="0">
                <a:latin typeface="Calibri"/>
                <a:cs typeface="Calibri"/>
              </a:rPr>
              <a:t> </a:t>
            </a:r>
            <a:r>
              <a:rPr sz="1350" b="1" dirty="0">
                <a:latin typeface="Calibri"/>
                <a:cs typeface="Calibri"/>
              </a:rPr>
              <a:t>(EPC)</a:t>
            </a:r>
            <a:r>
              <a:rPr sz="1350" b="1" spc="11" dirty="0">
                <a:latin typeface="Calibri"/>
                <a:cs typeface="Calibri"/>
              </a:rPr>
              <a:t> </a:t>
            </a:r>
            <a:r>
              <a:rPr sz="1350" b="1" spc="-8" dirty="0">
                <a:latin typeface="Calibri"/>
                <a:cs typeface="Calibri"/>
              </a:rPr>
              <a:t>electronic</a:t>
            </a:r>
            <a:r>
              <a:rPr sz="1350" b="1" spc="-23" dirty="0">
                <a:latin typeface="Calibri"/>
                <a:cs typeface="Calibri"/>
              </a:rPr>
              <a:t> </a:t>
            </a:r>
            <a:r>
              <a:rPr sz="1350" b="1" spc="-8" dirty="0">
                <a:latin typeface="Calibri"/>
                <a:cs typeface="Calibri"/>
              </a:rPr>
              <a:t>repository</a:t>
            </a:r>
            <a:endParaRPr sz="1350">
              <a:latin typeface="Calibri"/>
              <a:cs typeface="Calibri"/>
            </a:endParaRPr>
          </a:p>
          <a:p>
            <a:pPr marL="266700" indent="-257651"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dirty="0">
                <a:latin typeface="Calibri"/>
                <a:cs typeface="Calibri"/>
              </a:rPr>
              <a:t>Dialogue</a:t>
            </a:r>
            <a:r>
              <a:rPr sz="1350" b="1" spc="-49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with</a:t>
            </a:r>
            <a:r>
              <a:rPr sz="1350" b="1" spc="-19" dirty="0">
                <a:latin typeface="Calibri"/>
                <a:cs typeface="Calibri"/>
              </a:rPr>
              <a:t> </a:t>
            </a:r>
            <a:r>
              <a:rPr sz="1350" b="1" spc="-8" dirty="0">
                <a:latin typeface="Calibri"/>
                <a:cs typeface="Calibri"/>
              </a:rPr>
              <a:t>citizens</a:t>
            </a:r>
            <a:endParaRPr sz="1350">
              <a:latin typeface="Calibri"/>
              <a:cs typeface="Calibri"/>
            </a:endParaRPr>
          </a:p>
          <a:p>
            <a:pPr marL="266700" indent="-257651"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sz="1350" b="1" spc="-4" dirty="0">
                <a:latin typeface="Calibri"/>
                <a:cs typeface="Calibri"/>
              </a:rPr>
              <a:t>Consult</a:t>
            </a:r>
            <a:r>
              <a:rPr sz="1350" b="1" spc="-30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with</a:t>
            </a:r>
            <a:r>
              <a:rPr sz="1350" b="1" spc="-8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Local</a:t>
            </a:r>
            <a:r>
              <a:rPr sz="1350" b="1" spc="-11" dirty="0">
                <a:latin typeface="Calibri"/>
                <a:cs typeface="Calibri"/>
              </a:rPr>
              <a:t> </a:t>
            </a:r>
            <a:r>
              <a:rPr sz="1350" b="1" spc="-8" dirty="0">
                <a:latin typeface="Calibri"/>
                <a:cs typeface="Calibri"/>
              </a:rPr>
              <a:t>Committee</a:t>
            </a:r>
            <a:r>
              <a:rPr sz="1350" b="1" spc="-26" dirty="0">
                <a:latin typeface="Calibri"/>
                <a:cs typeface="Calibri"/>
              </a:rPr>
              <a:t> </a:t>
            </a:r>
            <a:r>
              <a:rPr sz="1350" b="1" spc="-4" dirty="0">
                <a:latin typeface="Calibri"/>
                <a:cs typeface="Calibri"/>
              </a:rPr>
              <a:t>Experts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3362406" y="682945"/>
            <a:ext cx="2082165" cy="344806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dirty="0"/>
              <a:t>MAIN</a:t>
            </a:r>
            <a:r>
              <a:rPr spc="-68" dirty="0"/>
              <a:t> </a:t>
            </a:r>
            <a:r>
              <a:rPr spc="-11" dirty="0"/>
              <a:t>OUTCOMES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2674510" y="1133038"/>
            <a:ext cx="4919663" cy="3457575"/>
            <a:chOff x="3928871" y="1107947"/>
            <a:chExt cx="6559550" cy="461010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28871" y="1107947"/>
              <a:ext cx="1898777" cy="204990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23689" y="1303312"/>
              <a:ext cx="1329423" cy="14790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48143" y="2959608"/>
              <a:ext cx="3240024" cy="275844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36335" y="1429511"/>
              <a:ext cx="3233927" cy="27553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503714" y="661243"/>
            <a:ext cx="4299503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spc="-34" dirty="0"/>
              <a:t>SNTool</a:t>
            </a:r>
            <a:r>
              <a:rPr sz="2400" spc="-38" dirty="0"/>
              <a:t> </a:t>
            </a:r>
            <a:r>
              <a:rPr sz="2400" spc="-23" dirty="0"/>
              <a:t>PASSPORT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98714" y="1321832"/>
            <a:ext cx="8360229" cy="4578225"/>
            <a:chOff x="2625518" y="1243558"/>
            <a:chExt cx="7116445" cy="4889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5518" y="1280043"/>
              <a:ext cx="3551715" cy="481602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348" y="1438655"/>
              <a:ext cx="3054096" cy="43190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17335" y="1243558"/>
              <a:ext cx="3624198" cy="48889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12408" y="1438655"/>
              <a:ext cx="3054095" cy="43190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 idx="4294967295"/>
          </p:nvPr>
        </p:nvSpPr>
        <p:spPr>
          <a:xfrm>
            <a:off x="1877948" y="1451625"/>
            <a:ext cx="3102102" cy="208711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1429">
              <a:spcBef>
                <a:spcPts val="75"/>
              </a:spcBef>
            </a:pPr>
            <a:r>
              <a:rPr spc="-4" dirty="0"/>
              <a:t>THANK</a:t>
            </a:r>
            <a:r>
              <a:rPr spc="-30" dirty="0"/>
              <a:t> </a:t>
            </a:r>
            <a:r>
              <a:rPr spc="-49" dirty="0"/>
              <a:t>YOU</a:t>
            </a:r>
          </a:p>
          <a:p>
            <a:pPr marL="1429">
              <a:spcBef>
                <a:spcPts val="4"/>
              </a:spcBef>
            </a:pPr>
            <a:r>
              <a:rPr spc="-34" dirty="0"/>
              <a:t>for </a:t>
            </a:r>
            <a:r>
              <a:rPr spc="-19" dirty="0"/>
              <a:t>your</a:t>
            </a:r>
            <a:r>
              <a:rPr spc="-30" dirty="0"/>
              <a:t> </a:t>
            </a:r>
            <a:r>
              <a:rPr spc="-23" dirty="0"/>
              <a:t>attention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103692" y="3875970"/>
            <a:ext cx="4890135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8" dirty="0">
                <a:latin typeface="Calibri"/>
                <a:cs typeface="Calibri"/>
                <a:hlinkClick r:id="rId2"/>
              </a:rPr>
              <a:t>andrea.moro@iisbeitalia.org</a:t>
            </a:r>
            <a:endParaRPr sz="3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858393"/>
            <a:ext cx="6858000" cy="514235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1"/>
            <a:ext cx="1964816" cy="13075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3480" y="3890773"/>
            <a:ext cx="1205864" cy="120700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232562" y="3030606"/>
            <a:ext cx="1183958" cy="5636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1800" b="0" spc="-41" dirty="0">
                <a:solidFill>
                  <a:srgbClr val="000000"/>
                </a:solidFill>
              </a:rPr>
              <a:t>SBTool </a:t>
            </a:r>
            <a:r>
              <a:rPr sz="1800" b="0" spc="-4" dirty="0">
                <a:solidFill>
                  <a:srgbClr val="000000"/>
                </a:solidFill>
              </a:rPr>
              <a:t>Spain </a:t>
            </a:r>
            <a:r>
              <a:rPr sz="1800" b="0" spc="-398" dirty="0">
                <a:solidFill>
                  <a:srgbClr val="000000"/>
                </a:solidFill>
              </a:rPr>
              <a:t> </a:t>
            </a:r>
            <a:r>
              <a:rPr sz="1800" b="0" spc="-4" dirty="0">
                <a:solidFill>
                  <a:srgbClr val="000000"/>
                </a:solidFill>
              </a:rPr>
              <a:t>renamed</a:t>
            </a:r>
            <a:r>
              <a:rPr sz="1800" b="0" spc="-30" dirty="0">
                <a:solidFill>
                  <a:srgbClr val="000000"/>
                </a:solidFill>
              </a:rPr>
              <a:t> </a:t>
            </a:r>
            <a:r>
              <a:rPr sz="1800" b="0" dirty="0">
                <a:solidFill>
                  <a:srgbClr val="000000"/>
                </a:solidFill>
              </a:rPr>
              <a:t>as</a:t>
            </a:r>
            <a:endParaRPr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5857" y="1029044"/>
            <a:ext cx="6465204" cy="497056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0"/>
            <a:ext cx="1914524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957899"/>
            <a:ext cx="6858000" cy="50428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1"/>
            <a:ext cx="1964816" cy="130759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32562" y="3028569"/>
            <a:ext cx="1695450" cy="8406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pc="-8" dirty="0">
                <a:latin typeface="Calibri"/>
                <a:cs typeface="Calibri"/>
              </a:rPr>
              <a:t>French </a:t>
            </a:r>
            <a:r>
              <a:rPr spc="-41" dirty="0">
                <a:latin typeface="Calibri"/>
                <a:cs typeface="Calibri"/>
              </a:rPr>
              <a:t>Team </a:t>
            </a:r>
            <a:r>
              <a:rPr spc="-38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contributed</a:t>
            </a:r>
            <a:r>
              <a:rPr spc="-3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</a:t>
            </a:r>
            <a:r>
              <a:rPr spc="-26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development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of</a:t>
            </a:r>
            <a:endParaRPr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9303" y="4165477"/>
            <a:ext cx="1354920" cy="9269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14748" y="967804"/>
            <a:ext cx="6660585" cy="495088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-3000" y="857250"/>
            <a:ext cx="1975009" cy="1317784"/>
            <a:chOff x="-4000" y="0"/>
            <a:chExt cx="2633345" cy="17570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619755" cy="174345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62" y="758"/>
              <a:ext cx="2623820" cy="1747520"/>
            </a:xfrm>
            <a:custGeom>
              <a:avLst/>
              <a:gdLst/>
              <a:ahLst/>
              <a:cxnLst/>
              <a:rect l="l" t="t" r="r" b="b"/>
              <a:pathLst>
                <a:path w="2623820" h="1747520">
                  <a:moveTo>
                    <a:pt x="0" y="1747396"/>
                  </a:moveTo>
                  <a:lnTo>
                    <a:pt x="2623756" y="1747396"/>
                  </a:lnTo>
                  <a:lnTo>
                    <a:pt x="262375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716" y="857250"/>
            <a:ext cx="9130665" cy="5142548"/>
            <a:chOff x="18288" y="0"/>
            <a:chExt cx="12174220" cy="68567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7999" y="0"/>
              <a:ext cx="9144000" cy="68564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" y="0"/>
              <a:ext cx="3029712" cy="15148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13280" y="609601"/>
            <a:ext cx="7034292" cy="5397342"/>
            <a:chOff x="3043237" y="0"/>
            <a:chExt cx="9153525" cy="6866255"/>
          </a:xfrm>
        </p:grpSpPr>
        <p:sp>
          <p:nvSpPr>
            <p:cNvPr id="3" name="object 3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>
                  <a:moveTo>
                    <a:pt x="9144000" y="0"/>
                  </a:moveTo>
                  <a:lnTo>
                    <a:pt x="0" y="0"/>
                  </a:lnTo>
                  <a:lnTo>
                    <a:pt x="0" y="6856476"/>
                  </a:lnTo>
                  <a:lnTo>
                    <a:pt x="9144000" y="685647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" name="object 4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>
                  <a:moveTo>
                    <a:pt x="0" y="6856476"/>
                  </a:moveTo>
                  <a:lnTo>
                    <a:pt x="9144000" y="685647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6476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19927" y="0"/>
              <a:ext cx="4914900" cy="6856474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0"/>
            <a:ext cx="1971674" cy="125501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59" y="2248280"/>
            <a:ext cx="1964816" cy="13075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1920" y="111760"/>
            <a:ext cx="7752080" cy="56692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615440" cy="1117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20932" y="283466"/>
            <a:ext cx="6858000" cy="514235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32563" y="863600"/>
            <a:ext cx="1739446" cy="1311434"/>
            <a:chOff x="-4000" y="0"/>
            <a:chExt cx="2633345" cy="17570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1163" y="342974"/>
              <a:ext cx="1057428" cy="105750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62" y="758"/>
              <a:ext cx="2623820" cy="1747520"/>
            </a:xfrm>
            <a:custGeom>
              <a:avLst/>
              <a:gdLst/>
              <a:ahLst/>
              <a:cxnLst/>
              <a:rect l="l" t="t" r="r" b="b"/>
              <a:pathLst>
                <a:path w="2623820" h="1747520">
                  <a:moveTo>
                    <a:pt x="0" y="1747396"/>
                  </a:moveTo>
                  <a:lnTo>
                    <a:pt x="2623756" y="1747396"/>
                  </a:lnTo>
                  <a:lnTo>
                    <a:pt x="262375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9091" y="3610229"/>
            <a:ext cx="1307592" cy="130759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93897" y="2588385"/>
            <a:ext cx="1813084" cy="8406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pc="-4" dirty="0">
                <a:latin typeface="Calibri"/>
                <a:cs typeface="Calibri"/>
              </a:rPr>
              <a:t>The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Japanese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spc="-41" dirty="0">
                <a:latin typeface="Calibri"/>
                <a:cs typeface="Calibri"/>
              </a:rPr>
              <a:t>Team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contributed </a:t>
            </a:r>
            <a:r>
              <a:rPr dirty="0">
                <a:latin typeface="Calibri"/>
                <a:cs typeface="Calibri"/>
              </a:rPr>
              <a:t>in the 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8" dirty="0">
                <a:latin typeface="Calibri"/>
                <a:cs typeface="Calibri"/>
              </a:rPr>
              <a:t>development </a:t>
            </a:r>
            <a:r>
              <a:rPr spc="-4" dirty="0">
                <a:latin typeface="Calibri"/>
                <a:cs typeface="Calibri"/>
              </a:rPr>
              <a:t>of</a:t>
            </a:r>
            <a:endParaRPr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08480" y="279273"/>
            <a:ext cx="7160643" cy="5339207"/>
            <a:chOff x="3043237" y="0"/>
            <a:chExt cx="9153525" cy="6866255"/>
          </a:xfrm>
        </p:grpSpPr>
        <p:sp>
          <p:nvSpPr>
            <p:cNvPr id="3" name="object 3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>
                  <a:moveTo>
                    <a:pt x="0" y="6856476"/>
                  </a:moveTo>
                  <a:lnTo>
                    <a:pt x="9144000" y="685647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6476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35716" y="139334"/>
              <a:ext cx="7230360" cy="502382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00444" y="2886455"/>
              <a:ext cx="5591556" cy="3971541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8602" y="280457"/>
            <a:ext cx="1528278" cy="10301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04698" y="599814"/>
            <a:ext cx="7108984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b="0" dirty="0">
                <a:latin typeface="Arial MT"/>
                <a:cs typeface="Arial MT"/>
              </a:rPr>
              <a:t>Origin</a:t>
            </a:r>
            <a:r>
              <a:rPr sz="2400" b="0" spc="-23" dirty="0">
                <a:latin typeface="Arial MT"/>
                <a:cs typeface="Arial MT"/>
              </a:rPr>
              <a:t> </a:t>
            </a:r>
            <a:r>
              <a:rPr sz="2400" b="0" dirty="0">
                <a:latin typeface="Arial MT"/>
                <a:cs typeface="Arial MT"/>
              </a:rPr>
              <a:t>of</a:t>
            </a:r>
            <a:r>
              <a:rPr sz="2400" b="0" spc="-8" dirty="0">
                <a:latin typeface="Arial MT"/>
                <a:cs typeface="Arial MT"/>
              </a:rPr>
              <a:t> </a:t>
            </a:r>
            <a:r>
              <a:rPr sz="2400" b="0" dirty="0">
                <a:latin typeface="Arial MT"/>
                <a:cs typeface="Arial MT"/>
              </a:rPr>
              <a:t>SBE</a:t>
            </a:r>
            <a:r>
              <a:rPr sz="2400" b="0" spc="4" dirty="0">
                <a:latin typeface="Arial MT"/>
                <a:cs typeface="Arial MT"/>
              </a:rPr>
              <a:t> </a:t>
            </a:r>
            <a:r>
              <a:rPr sz="2400" b="0" spc="-4" dirty="0">
                <a:latin typeface="Arial MT"/>
                <a:cs typeface="Arial MT"/>
              </a:rPr>
              <a:t>Method:</a:t>
            </a:r>
            <a:r>
              <a:rPr sz="2400" b="0" spc="-11" dirty="0">
                <a:latin typeface="Arial MT"/>
                <a:cs typeface="Arial MT"/>
              </a:rPr>
              <a:t> </a:t>
            </a:r>
            <a:r>
              <a:rPr sz="2400" b="0" dirty="0">
                <a:latin typeface="Arial MT"/>
                <a:cs typeface="Arial MT"/>
              </a:rPr>
              <a:t>the</a:t>
            </a:r>
            <a:r>
              <a:rPr sz="2400" b="0" spc="-11" dirty="0">
                <a:latin typeface="Arial MT"/>
                <a:cs typeface="Arial MT"/>
              </a:rPr>
              <a:t> </a:t>
            </a:r>
            <a:r>
              <a:rPr sz="2400" b="0" dirty="0">
                <a:latin typeface="Arial MT"/>
                <a:cs typeface="Arial MT"/>
              </a:rPr>
              <a:t>Green</a:t>
            </a:r>
            <a:r>
              <a:rPr sz="2400" b="0" spc="-26" dirty="0">
                <a:latin typeface="Arial MT"/>
                <a:cs typeface="Arial MT"/>
              </a:rPr>
              <a:t> </a:t>
            </a:r>
            <a:r>
              <a:rPr sz="2400" b="0" spc="-4" dirty="0">
                <a:latin typeface="Arial MT"/>
                <a:cs typeface="Arial MT"/>
              </a:rPr>
              <a:t>Building</a:t>
            </a:r>
            <a:r>
              <a:rPr sz="2400" b="0" spc="-8" dirty="0">
                <a:latin typeface="Arial MT"/>
                <a:cs typeface="Arial MT"/>
              </a:rPr>
              <a:t> </a:t>
            </a:r>
            <a:r>
              <a:rPr sz="2400" b="0" spc="-4" dirty="0">
                <a:latin typeface="Arial MT"/>
                <a:cs typeface="Arial MT"/>
              </a:rPr>
              <a:t>Challenge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24223" y="1575244"/>
            <a:ext cx="3938111" cy="366831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13836" marR="209550" indent="-1429" algn="ctr">
              <a:spcBef>
                <a:spcPts val="75"/>
              </a:spcBef>
            </a:pPr>
            <a:r>
              <a:rPr spc="-4" dirty="0">
                <a:latin typeface="Arial MT"/>
                <a:cs typeface="Arial MT"/>
              </a:rPr>
              <a:t>Research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process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started</a:t>
            </a:r>
            <a:r>
              <a:rPr spc="-19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in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1998 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coordinated</a:t>
            </a:r>
            <a:r>
              <a:rPr spc="19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by</a:t>
            </a:r>
            <a:r>
              <a:rPr spc="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iiSBE</a:t>
            </a:r>
            <a:r>
              <a:rPr spc="19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(international </a:t>
            </a:r>
            <a:r>
              <a:rPr spc="-48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initiative</a:t>
            </a:r>
            <a:r>
              <a:rPr spc="11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for a</a:t>
            </a:r>
            <a:r>
              <a:rPr spc="-1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Sustainable</a:t>
            </a:r>
            <a:r>
              <a:rPr spc="15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Built 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Environment)</a:t>
            </a:r>
            <a:endParaRPr>
              <a:latin typeface="Arial MT"/>
              <a:cs typeface="Arial MT"/>
            </a:endParaRPr>
          </a:p>
          <a:p>
            <a:pPr>
              <a:spcBef>
                <a:spcPts val="26"/>
              </a:spcBef>
            </a:pPr>
            <a:endParaRPr sz="1950">
              <a:latin typeface="Arial MT"/>
              <a:cs typeface="Arial MT"/>
            </a:endParaRPr>
          </a:p>
          <a:p>
            <a:pPr marR="132874" algn="ctr">
              <a:spcBef>
                <a:spcPts val="4"/>
              </a:spcBef>
            </a:pPr>
            <a:r>
              <a:rPr b="1" spc="-4" dirty="0">
                <a:solidFill>
                  <a:srgbClr val="387A80"/>
                </a:solidFill>
                <a:latin typeface="Arial"/>
                <a:cs typeface="Arial"/>
              </a:rPr>
              <a:t>OBJECTIVE</a:t>
            </a:r>
            <a:endParaRPr>
              <a:latin typeface="Arial"/>
              <a:cs typeface="Arial"/>
            </a:endParaRPr>
          </a:p>
          <a:p>
            <a:pPr>
              <a:spcBef>
                <a:spcPts val="30"/>
              </a:spcBef>
            </a:pPr>
            <a:endParaRPr sz="1950">
              <a:latin typeface="Arial"/>
              <a:cs typeface="Arial"/>
            </a:endParaRPr>
          </a:p>
          <a:p>
            <a:pPr marL="9525" marR="3810" indent="-476" algn="ctr"/>
            <a:r>
              <a:rPr spc="-4" dirty="0">
                <a:latin typeface="Arial MT"/>
                <a:cs typeface="Arial MT"/>
              </a:rPr>
              <a:t>Develop</a:t>
            </a:r>
            <a:r>
              <a:rPr spc="19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an</a:t>
            </a:r>
            <a:r>
              <a:rPr spc="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open-source</a:t>
            </a:r>
            <a:r>
              <a:rPr spc="23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transnational </a:t>
            </a:r>
            <a:r>
              <a:rPr spc="-48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methodology</a:t>
            </a:r>
            <a:r>
              <a:rPr spc="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for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assessing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the 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sustainability</a:t>
            </a:r>
            <a:r>
              <a:rPr spc="23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of</a:t>
            </a:r>
            <a:r>
              <a:rPr spc="-1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buildings</a:t>
            </a:r>
            <a:r>
              <a:rPr spc="3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based</a:t>
            </a:r>
            <a:r>
              <a:rPr dirty="0">
                <a:latin typeface="Arial MT"/>
                <a:cs typeface="Arial MT"/>
              </a:rPr>
              <a:t> on</a:t>
            </a:r>
            <a:r>
              <a:rPr spc="-11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the </a:t>
            </a:r>
            <a:r>
              <a:rPr spc="-488" dirty="0">
                <a:latin typeface="Arial MT"/>
                <a:cs typeface="Arial MT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principle</a:t>
            </a:r>
            <a:r>
              <a:rPr b="1" spc="-3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b="1" dirty="0">
                <a:solidFill>
                  <a:srgbClr val="FF0000"/>
                </a:solidFill>
                <a:latin typeface="Arial"/>
                <a:cs typeface="Arial"/>
              </a:rPr>
              <a:t>of </a:t>
            </a:r>
            <a:r>
              <a:rPr b="1" spc="-4" dirty="0">
                <a:solidFill>
                  <a:srgbClr val="FF0000"/>
                </a:solidFill>
                <a:latin typeface="Arial"/>
                <a:cs typeface="Arial"/>
              </a:rPr>
              <a:t>contextualization</a:t>
            </a:r>
            <a:endParaRPr>
              <a:latin typeface="Arial"/>
              <a:cs typeface="Arial"/>
            </a:endParaRPr>
          </a:p>
          <a:p>
            <a:pPr>
              <a:spcBef>
                <a:spcPts val="4"/>
              </a:spcBef>
            </a:pPr>
            <a:endParaRPr sz="1875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pc="-53" dirty="0">
                <a:latin typeface="Arial MT"/>
                <a:cs typeface="Arial MT"/>
              </a:rPr>
              <a:t>RESULT:</a:t>
            </a:r>
            <a:r>
              <a:rPr spc="-8" dirty="0">
                <a:latin typeface="Arial MT"/>
                <a:cs typeface="Arial MT"/>
              </a:rPr>
              <a:t> </a:t>
            </a:r>
            <a:r>
              <a:rPr b="1" spc="-26" dirty="0">
                <a:solidFill>
                  <a:srgbClr val="FF0000"/>
                </a:solidFill>
                <a:latin typeface="Arial"/>
                <a:cs typeface="Arial"/>
              </a:rPr>
              <a:t>SBTool</a:t>
            </a:r>
            <a:endParaRPr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91055" y="1958340"/>
            <a:ext cx="1349883" cy="143675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82781" y="3828031"/>
            <a:ext cx="1566431" cy="6511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09625" y="1119989"/>
            <a:ext cx="2933700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spc="-4" dirty="0">
                <a:latin typeface="Arial"/>
                <a:cs typeface="Arial"/>
              </a:rPr>
              <a:t>Modular</a:t>
            </a:r>
            <a:r>
              <a:rPr sz="2700" spc="-19" dirty="0">
                <a:latin typeface="Arial"/>
                <a:cs typeface="Arial"/>
              </a:rPr>
              <a:t> </a:t>
            </a:r>
            <a:r>
              <a:rPr sz="2700" spc="-4" dirty="0">
                <a:latin typeface="Arial"/>
                <a:cs typeface="Arial"/>
              </a:rPr>
              <a:t>structure</a:t>
            </a:r>
            <a:endParaRPr sz="27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61784" y="2515171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11455">
              <a:spcBef>
                <a:spcPts val="1684"/>
              </a:spcBef>
            </a:pPr>
            <a:r>
              <a:rPr b="1" spc="-4" dirty="0">
                <a:latin typeface="Arial"/>
                <a:cs typeface="Arial"/>
              </a:rPr>
              <a:t>ISSUE</a:t>
            </a:r>
            <a:r>
              <a:rPr b="1" spc="-90" dirty="0">
                <a:latin typeface="Arial"/>
                <a:cs typeface="Arial"/>
              </a:rPr>
              <a:t> </a:t>
            </a:r>
            <a:r>
              <a:rPr b="1" spc="-4" dirty="0">
                <a:latin typeface="Arial"/>
                <a:cs typeface="Arial"/>
              </a:rPr>
              <a:t>A</a:t>
            </a:r>
            <a:endParaRPr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48853" y="2522029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07645">
              <a:spcBef>
                <a:spcPts val="1684"/>
              </a:spcBef>
            </a:pPr>
            <a:r>
              <a:rPr b="1" spc="-4" dirty="0">
                <a:latin typeface="Arial"/>
                <a:cs typeface="Arial"/>
              </a:rPr>
              <a:t>ISSUE</a:t>
            </a:r>
            <a:r>
              <a:rPr b="1" spc="-38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B</a:t>
            </a:r>
            <a:endParaRPr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35921" y="2528887"/>
            <a:ext cx="1329690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07645">
              <a:spcBef>
                <a:spcPts val="1684"/>
              </a:spcBef>
            </a:pPr>
            <a:r>
              <a:rPr b="1" spc="-4" dirty="0">
                <a:latin typeface="Arial"/>
                <a:cs typeface="Arial"/>
              </a:rPr>
              <a:t>ISSUE</a:t>
            </a:r>
            <a:r>
              <a:rPr b="1" spc="-30" dirty="0">
                <a:latin typeface="Arial"/>
                <a:cs typeface="Arial"/>
              </a:rPr>
              <a:t> </a:t>
            </a:r>
            <a:r>
              <a:rPr b="1" spc="-4" dirty="0">
                <a:latin typeface="Arial"/>
                <a:cs typeface="Arial"/>
              </a:rPr>
              <a:t>C</a:t>
            </a:r>
            <a:endParaRPr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21845" y="2535745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09074">
              <a:spcBef>
                <a:spcPts val="1684"/>
              </a:spcBef>
            </a:pPr>
            <a:r>
              <a:rPr b="1" spc="-4" dirty="0">
                <a:latin typeface="Arial"/>
                <a:cs typeface="Arial"/>
              </a:rPr>
              <a:t>ISSUE</a:t>
            </a:r>
            <a:r>
              <a:rPr b="1" spc="-30" dirty="0">
                <a:latin typeface="Arial"/>
                <a:cs typeface="Arial"/>
              </a:rPr>
              <a:t> </a:t>
            </a:r>
            <a:r>
              <a:rPr b="1" spc="-4" dirty="0">
                <a:latin typeface="Arial"/>
                <a:cs typeface="Arial"/>
              </a:rPr>
              <a:t>D</a:t>
            </a:r>
            <a:endParaRPr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08914" y="2542603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132398">
              <a:spcBef>
                <a:spcPts val="1684"/>
              </a:spcBef>
            </a:pPr>
            <a:r>
              <a:rPr b="1" spc="-4" dirty="0">
                <a:latin typeface="Arial"/>
                <a:cs typeface="Arial"/>
              </a:rPr>
              <a:t>ISSUE</a:t>
            </a:r>
            <a:r>
              <a:rPr b="1" spc="-26" dirty="0">
                <a:latin typeface="Arial"/>
                <a:cs typeface="Arial"/>
              </a:rPr>
              <a:t> </a:t>
            </a:r>
            <a:r>
              <a:rPr b="1" spc="-4" dirty="0">
                <a:latin typeface="Arial"/>
                <a:cs typeface="Arial"/>
              </a:rPr>
              <a:t>(N)</a:t>
            </a:r>
            <a:endParaRPr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5561" y="4205858"/>
            <a:ext cx="7185660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35869" marR="3810" indent="-1226820">
              <a:spcBef>
                <a:spcPts val="75"/>
              </a:spcBef>
            </a:pPr>
            <a:r>
              <a:rPr spc="-4" dirty="0">
                <a:latin typeface="Arial MT"/>
                <a:cs typeface="Arial MT"/>
              </a:rPr>
              <a:t>Issues</a:t>
            </a:r>
            <a:r>
              <a:rPr spc="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represent</a:t>
            </a:r>
            <a:r>
              <a:rPr spc="1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general</a:t>
            </a:r>
            <a:r>
              <a:rPr spc="23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themes,</a:t>
            </a:r>
            <a:r>
              <a:rPr spc="1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recognized</a:t>
            </a:r>
            <a:r>
              <a:rPr spc="23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as</a:t>
            </a:r>
            <a:r>
              <a:rPr spc="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relevant</a:t>
            </a:r>
            <a:r>
              <a:rPr spc="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for</a:t>
            </a:r>
            <a:r>
              <a:rPr spc="-4" dirty="0">
                <a:latin typeface="Arial MT"/>
                <a:cs typeface="Arial MT"/>
              </a:rPr>
              <a:t> assessing </a:t>
            </a:r>
            <a:r>
              <a:rPr spc="-48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the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sustainability</a:t>
            </a:r>
            <a:r>
              <a:rPr spc="26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of </a:t>
            </a:r>
            <a:r>
              <a:rPr spc="-4" dirty="0">
                <a:latin typeface="Arial MT"/>
                <a:cs typeface="Arial MT"/>
              </a:rPr>
              <a:t>a</a:t>
            </a:r>
            <a:r>
              <a:rPr spc="-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building</a:t>
            </a:r>
            <a:r>
              <a:rPr spc="34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or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neighborhood</a:t>
            </a:r>
            <a:endParaRPr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8825" y="1591744"/>
            <a:ext cx="7827645" cy="3303116"/>
          </a:xfrm>
          <a:prstGeom prst="rect">
            <a:avLst/>
          </a:prstGeom>
        </p:spPr>
        <p:txBody>
          <a:bodyPr vert="horz" wrap="square" lIns="0" tIns="28099" rIns="0" bIns="0" rtlCol="0">
            <a:spAutoFit/>
          </a:bodyPr>
          <a:lstStyle/>
          <a:p>
            <a:pPr marL="9525">
              <a:spcBef>
                <a:spcPts val="221"/>
              </a:spcBef>
            </a:pPr>
            <a:r>
              <a:rPr b="1" dirty="0">
                <a:latin typeface="Verdana"/>
                <a:cs typeface="Verdana"/>
              </a:rPr>
              <a:t>Issues:</a:t>
            </a:r>
            <a:r>
              <a:rPr b="1" spc="225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general</a:t>
            </a:r>
            <a:r>
              <a:rPr spc="199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themes,</a:t>
            </a:r>
            <a:r>
              <a:rPr spc="199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recognized</a:t>
            </a:r>
            <a:r>
              <a:rPr spc="217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as</a:t>
            </a:r>
            <a:r>
              <a:rPr spc="203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relevant</a:t>
            </a:r>
            <a:r>
              <a:rPr spc="203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for</a:t>
            </a:r>
            <a:r>
              <a:rPr spc="199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assessing</a:t>
            </a:r>
            <a:r>
              <a:rPr spc="214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the</a:t>
            </a:r>
          </a:p>
          <a:p>
            <a:pPr marL="9525">
              <a:spcBef>
                <a:spcPts val="146"/>
              </a:spcBef>
            </a:pPr>
            <a:r>
              <a:rPr spc="-4" dirty="0">
                <a:latin typeface="Verdana"/>
                <a:cs typeface="Verdana"/>
              </a:rPr>
              <a:t>sustainability</a:t>
            </a:r>
            <a:r>
              <a:rPr spc="34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of</a:t>
            </a:r>
            <a:r>
              <a:rPr spc="11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a</a:t>
            </a:r>
            <a:r>
              <a:rPr spc="4" dirty="0">
                <a:latin typeface="Verdana"/>
                <a:cs typeface="Verdana"/>
              </a:rPr>
              <a:t> </a:t>
            </a:r>
            <a:r>
              <a:rPr spc="-8" dirty="0">
                <a:latin typeface="Verdana"/>
                <a:cs typeface="Verdana"/>
              </a:rPr>
              <a:t>building</a:t>
            </a:r>
            <a:endParaRPr dirty="0">
              <a:latin typeface="Verdana"/>
              <a:cs typeface="Verdana"/>
            </a:endParaRPr>
          </a:p>
          <a:p>
            <a:pPr>
              <a:spcBef>
                <a:spcPts val="4"/>
              </a:spcBef>
            </a:pPr>
            <a:endParaRPr sz="2025" dirty="0">
              <a:latin typeface="Verdana"/>
              <a:cs typeface="Verdana"/>
            </a:endParaRPr>
          </a:p>
          <a:p>
            <a:pPr marL="9525"/>
            <a:r>
              <a:rPr b="1" dirty="0">
                <a:latin typeface="Verdana"/>
                <a:cs typeface="Verdana"/>
              </a:rPr>
              <a:t>Categories:</a:t>
            </a:r>
            <a:r>
              <a:rPr b="1" spc="-8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particular</a:t>
            </a:r>
            <a:r>
              <a:rPr spc="15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aspects of</a:t>
            </a:r>
            <a:r>
              <a:rPr spc="11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areas</a:t>
            </a:r>
            <a:endParaRPr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913" dirty="0">
              <a:latin typeface="Verdana"/>
              <a:cs typeface="Verdana"/>
            </a:endParaRPr>
          </a:p>
          <a:p>
            <a:pPr marL="9525" marR="5239" algn="just">
              <a:lnSpc>
                <a:spcPct val="106700"/>
              </a:lnSpc>
            </a:pPr>
            <a:r>
              <a:rPr b="1" spc="-4" dirty="0">
                <a:latin typeface="Verdana"/>
                <a:cs typeface="Verdana"/>
              </a:rPr>
              <a:t>Criterion</a:t>
            </a:r>
            <a:r>
              <a:rPr spc="-4" dirty="0">
                <a:latin typeface="Verdana"/>
                <a:cs typeface="Verdana"/>
              </a:rPr>
              <a:t>:</a:t>
            </a:r>
            <a:r>
              <a:rPr spc="338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each</a:t>
            </a:r>
            <a:r>
              <a:rPr spc="341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assessment</a:t>
            </a:r>
            <a:r>
              <a:rPr spc="344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entry</a:t>
            </a:r>
            <a:r>
              <a:rPr spc="338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related</a:t>
            </a:r>
            <a:r>
              <a:rPr spc="338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to</a:t>
            </a:r>
            <a:r>
              <a:rPr spc="344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a</a:t>
            </a:r>
            <a:r>
              <a:rPr spc="338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specific</a:t>
            </a:r>
            <a:r>
              <a:rPr spc="353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aspect</a:t>
            </a:r>
            <a:r>
              <a:rPr spc="334" dirty="0">
                <a:latin typeface="Verdana"/>
                <a:cs typeface="Verdana"/>
              </a:rPr>
              <a:t> </a:t>
            </a:r>
            <a:r>
              <a:rPr spc="11" dirty="0">
                <a:latin typeface="Verdana"/>
                <a:cs typeface="Verdana"/>
              </a:rPr>
              <a:t>of </a:t>
            </a:r>
            <a:r>
              <a:rPr spc="-623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the</a:t>
            </a:r>
            <a:r>
              <a:rPr spc="4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category</a:t>
            </a:r>
            <a:r>
              <a:rPr spc="23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whom</a:t>
            </a:r>
            <a:r>
              <a:rPr spc="11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the</a:t>
            </a:r>
            <a:r>
              <a:rPr spc="8" dirty="0">
                <a:latin typeface="Verdana"/>
                <a:cs typeface="Verdana"/>
              </a:rPr>
              <a:t> </a:t>
            </a:r>
            <a:r>
              <a:rPr spc="-8" dirty="0">
                <a:latin typeface="Verdana"/>
                <a:cs typeface="Verdana"/>
              </a:rPr>
              <a:t>criterion</a:t>
            </a:r>
            <a:r>
              <a:rPr spc="45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belongs</a:t>
            </a:r>
            <a:r>
              <a:rPr spc="23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to</a:t>
            </a:r>
          </a:p>
          <a:p>
            <a:pPr>
              <a:spcBef>
                <a:spcPts val="4"/>
              </a:spcBef>
            </a:pPr>
            <a:endParaRPr sz="2400" dirty="0">
              <a:latin typeface="Verdana"/>
              <a:cs typeface="Verdana"/>
            </a:endParaRPr>
          </a:p>
          <a:p>
            <a:pPr marL="9525" marR="3810" algn="just">
              <a:lnSpc>
                <a:spcPct val="106900"/>
              </a:lnSpc>
            </a:pPr>
            <a:r>
              <a:rPr b="1" spc="-4" dirty="0">
                <a:latin typeface="Verdana"/>
                <a:cs typeface="Verdana"/>
              </a:rPr>
              <a:t>Indicator</a:t>
            </a:r>
            <a:r>
              <a:rPr spc="-4" dirty="0">
                <a:latin typeface="Verdana"/>
                <a:cs typeface="Verdana"/>
              </a:rPr>
              <a:t>: physical </a:t>
            </a:r>
            <a:r>
              <a:rPr dirty="0">
                <a:latin typeface="Verdana"/>
                <a:cs typeface="Verdana"/>
              </a:rPr>
              <a:t>quantity </a:t>
            </a:r>
            <a:r>
              <a:rPr spc="-4" dirty="0">
                <a:latin typeface="Verdana"/>
                <a:cs typeface="Verdana"/>
              </a:rPr>
              <a:t>or qualitative scenario that </a:t>
            </a:r>
            <a:r>
              <a:rPr dirty="0">
                <a:latin typeface="Verdana"/>
                <a:cs typeface="Verdana"/>
              </a:rPr>
              <a:t>allows </a:t>
            </a:r>
            <a:r>
              <a:rPr spc="8" dirty="0">
                <a:latin typeface="Verdana"/>
                <a:cs typeface="Verdana"/>
              </a:rPr>
              <a:t>to </a:t>
            </a:r>
            <a:r>
              <a:rPr spc="11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quantify </a:t>
            </a:r>
            <a:r>
              <a:rPr dirty="0">
                <a:latin typeface="Verdana"/>
                <a:cs typeface="Verdana"/>
              </a:rPr>
              <a:t>the performance with </a:t>
            </a:r>
            <a:r>
              <a:rPr spc="-4" dirty="0">
                <a:latin typeface="Verdana"/>
                <a:cs typeface="Verdana"/>
              </a:rPr>
              <a:t>respect </a:t>
            </a:r>
            <a:r>
              <a:rPr spc="4" dirty="0">
                <a:latin typeface="Verdana"/>
                <a:cs typeface="Verdana"/>
              </a:rPr>
              <a:t>to </a:t>
            </a:r>
            <a:r>
              <a:rPr spc="-4" dirty="0">
                <a:latin typeface="Verdana"/>
                <a:cs typeface="Verdana"/>
              </a:rPr>
              <a:t>the </a:t>
            </a:r>
            <a:r>
              <a:rPr dirty="0">
                <a:latin typeface="Verdana"/>
                <a:cs typeface="Verdana"/>
              </a:rPr>
              <a:t>assessment criterion. </a:t>
            </a:r>
            <a:r>
              <a:rPr spc="4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Quantitative</a:t>
            </a:r>
            <a:r>
              <a:rPr spc="23" dirty="0">
                <a:latin typeface="Verdana"/>
                <a:cs typeface="Verdana"/>
              </a:rPr>
              <a:t> </a:t>
            </a:r>
            <a:r>
              <a:rPr spc="-8" dirty="0">
                <a:latin typeface="Verdana"/>
                <a:cs typeface="Verdana"/>
              </a:rPr>
              <a:t>indicators</a:t>
            </a:r>
            <a:r>
              <a:rPr spc="64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have a</a:t>
            </a:r>
            <a:r>
              <a:rPr spc="4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unit</a:t>
            </a:r>
            <a:r>
              <a:rPr spc="11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of</a:t>
            </a:r>
            <a:r>
              <a:rPr spc="19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measure.</a:t>
            </a:r>
            <a:endParaRPr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458826" y="683109"/>
            <a:ext cx="2743676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latin typeface="Arial"/>
                <a:cs typeface="Arial"/>
              </a:rPr>
              <a:t>Hierarchic</a:t>
            </a:r>
            <a:r>
              <a:rPr sz="2700" spc="-68" dirty="0">
                <a:latin typeface="Arial"/>
                <a:cs typeface="Arial"/>
              </a:rPr>
              <a:t> </a:t>
            </a:r>
            <a:r>
              <a:rPr sz="2700" spc="-4" dirty="0">
                <a:latin typeface="Arial"/>
                <a:cs typeface="Arial"/>
              </a:rPr>
              <a:t>levels</a:t>
            </a:r>
            <a:endParaRPr sz="27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47066" y="642469"/>
            <a:ext cx="2743676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latin typeface="Arial"/>
                <a:cs typeface="Arial"/>
              </a:rPr>
              <a:t>Hierarchic</a:t>
            </a:r>
            <a:r>
              <a:rPr sz="2700" spc="-68" dirty="0">
                <a:latin typeface="Arial"/>
                <a:cs typeface="Arial"/>
              </a:rPr>
              <a:t> </a:t>
            </a:r>
            <a:r>
              <a:rPr sz="2700" spc="-4" dirty="0">
                <a:latin typeface="Arial"/>
                <a:cs typeface="Arial"/>
              </a:rPr>
              <a:t>levels</a:t>
            </a:r>
            <a:endParaRPr sz="27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291336" y="1408430"/>
            <a:ext cx="6237446" cy="3579019"/>
            <a:chOff x="1938527" y="1371600"/>
            <a:chExt cx="8316595" cy="47720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38527" y="1371600"/>
              <a:ext cx="8316062" cy="477202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067300" y="1493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1167384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7384" y="271272"/>
                  </a:lnTo>
                  <a:lnTo>
                    <a:pt x="1167384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5067300" y="1493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0" y="271272"/>
                  </a:moveTo>
                  <a:lnTo>
                    <a:pt x="1167384" y="271272"/>
                  </a:lnTo>
                  <a:lnTo>
                    <a:pt x="1167384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637915" y="1499869"/>
            <a:ext cx="875824" cy="19236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205740">
              <a:spcBef>
                <a:spcPts val="240"/>
              </a:spcBef>
            </a:pPr>
            <a:r>
              <a:rPr sz="1050" b="1" dirty="0">
                <a:solidFill>
                  <a:srgbClr val="FFFFFF"/>
                </a:solidFill>
                <a:latin typeface="Arial"/>
                <a:cs typeface="Arial"/>
              </a:rPr>
              <a:t>Iss</a:t>
            </a:r>
            <a:r>
              <a:rPr sz="1050" b="1" spc="-11" dirty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1050" b="1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05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b="1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105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50095" y="2067798"/>
            <a:ext cx="881539" cy="210979"/>
            <a:chOff x="2416873" y="2250757"/>
            <a:chExt cx="1175385" cy="281305"/>
          </a:xfrm>
        </p:grpSpPr>
        <p:sp>
          <p:nvSpPr>
            <p:cNvPr id="9" name="object 9"/>
            <p:cNvSpPr/>
            <p:nvPr/>
          </p:nvSpPr>
          <p:spPr>
            <a:xfrm>
              <a:off x="2421635" y="2255520"/>
              <a:ext cx="1165860" cy="271780"/>
            </a:xfrm>
            <a:custGeom>
              <a:avLst/>
              <a:gdLst/>
              <a:ahLst/>
              <a:cxnLst/>
              <a:rect l="l" t="t" r="r" b="b"/>
              <a:pathLst>
                <a:path w="1165860" h="271780">
                  <a:moveTo>
                    <a:pt x="1165860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5860" y="271272"/>
                  </a:lnTo>
                  <a:lnTo>
                    <a:pt x="1165860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2421635" y="2255520"/>
              <a:ext cx="1165860" cy="271780"/>
            </a:xfrm>
            <a:custGeom>
              <a:avLst/>
              <a:gdLst/>
              <a:ahLst/>
              <a:cxnLst/>
              <a:rect l="l" t="t" r="r" b="b"/>
              <a:pathLst>
                <a:path w="1165860" h="271780">
                  <a:moveTo>
                    <a:pt x="0" y="271272"/>
                  </a:moveTo>
                  <a:lnTo>
                    <a:pt x="1165860" y="271272"/>
                  </a:lnTo>
                  <a:lnTo>
                    <a:pt x="1165860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653666" y="2071371"/>
            <a:ext cx="874395" cy="170239"/>
          </a:xfrm>
          <a:prstGeom prst="rect">
            <a:avLst/>
          </a:prstGeom>
        </p:spPr>
        <p:txBody>
          <a:bodyPr vert="horz" wrap="square" lIns="0" tIns="31433" rIns="0" bIns="0" rtlCol="0">
            <a:spAutoFit/>
          </a:bodyPr>
          <a:lstStyle/>
          <a:p>
            <a:pPr marL="106680">
              <a:spcBef>
                <a:spcPts val="248"/>
              </a:spcBef>
            </a:pPr>
            <a:r>
              <a:rPr sz="900" spc="-4" dirty="0">
                <a:solidFill>
                  <a:srgbClr val="FFFFFF"/>
                </a:solidFill>
                <a:latin typeface="Arial MT"/>
                <a:cs typeface="Arial MT"/>
              </a:rPr>
              <a:t>Cate</a:t>
            </a:r>
            <a:r>
              <a:rPr sz="900" spc="-11" dirty="0">
                <a:solidFill>
                  <a:srgbClr val="FFFFFF"/>
                </a:solidFill>
                <a:latin typeface="Arial MT"/>
                <a:cs typeface="Arial MT"/>
              </a:rPr>
              <a:t>g</a:t>
            </a:r>
            <a:r>
              <a:rPr sz="900" spc="-4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ry</a:t>
            </a:r>
            <a:r>
              <a:rPr sz="900" spc="-6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A.1</a:t>
            </a:r>
            <a:endParaRPr sz="900">
              <a:latin typeface="Arial MT"/>
              <a:cs typeface="Arial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980547" y="2067798"/>
            <a:ext cx="882968" cy="210979"/>
            <a:chOff x="4190809" y="2250757"/>
            <a:chExt cx="1177290" cy="281305"/>
          </a:xfrm>
        </p:grpSpPr>
        <p:sp>
          <p:nvSpPr>
            <p:cNvPr id="13" name="object 13"/>
            <p:cNvSpPr/>
            <p:nvPr/>
          </p:nvSpPr>
          <p:spPr>
            <a:xfrm>
              <a:off x="4195571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1167384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7384" y="271272"/>
                  </a:lnTo>
                  <a:lnTo>
                    <a:pt x="1167384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4195571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0" y="271272"/>
                  </a:moveTo>
                  <a:lnTo>
                    <a:pt x="1167384" y="271272"/>
                  </a:lnTo>
                  <a:lnTo>
                    <a:pt x="1167384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984119" y="2071371"/>
            <a:ext cx="875824" cy="170239"/>
          </a:xfrm>
          <a:prstGeom prst="rect">
            <a:avLst/>
          </a:prstGeom>
        </p:spPr>
        <p:txBody>
          <a:bodyPr vert="horz" wrap="square" lIns="0" tIns="31433" rIns="0" bIns="0" rtlCol="0">
            <a:spAutoFit/>
          </a:bodyPr>
          <a:lstStyle/>
          <a:p>
            <a:pPr marL="107633">
              <a:spcBef>
                <a:spcPts val="248"/>
              </a:spcBef>
            </a:pPr>
            <a:r>
              <a:rPr sz="900" spc="-4" dirty="0">
                <a:solidFill>
                  <a:srgbClr val="FFFFFF"/>
                </a:solidFill>
                <a:latin typeface="Arial MT"/>
                <a:cs typeface="Arial MT"/>
              </a:rPr>
              <a:t>Cate</a:t>
            </a:r>
            <a:r>
              <a:rPr sz="900" spc="-11" dirty="0">
                <a:solidFill>
                  <a:srgbClr val="FFFFFF"/>
                </a:solidFill>
                <a:latin typeface="Arial MT"/>
                <a:cs typeface="Arial MT"/>
              </a:rPr>
              <a:t>g</a:t>
            </a:r>
            <a:r>
              <a:rPr sz="900" spc="-4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ry</a:t>
            </a:r>
            <a:r>
              <a:rPr sz="900" spc="-6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A.2</a:t>
            </a:r>
            <a:endParaRPr sz="900">
              <a:latin typeface="Arial MT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631164" y="2067798"/>
            <a:ext cx="882968" cy="210979"/>
            <a:chOff x="7724965" y="2250757"/>
            <a:chExt cx="1177290" cy="281305"/>
          </a:xfrm>
        </p:grpSpPr>
        <p:sp>
          <p:nvSpPr>
            <p:cNvPr id="17" name="object 17"/>
            <p:cNvSpPr/>
            <p:nvPr/>
          </p:nvSpPr>
          <p:spPr>
            <a:xfrm>
              <a:off x="7729728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5" h="271780">
                  <a:moveTo>
                    <a:pt x="1167383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7383" y="271272"/>
                  </a:lnTo>
                  <a:lnTo>
                    <a:pt x="1167383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7729728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5" h="271780">
                  <a:moveTo>
                    <a:pt x="0" y="271272"/>
                  </a:moveTo>
                  <a:lnTo>
                    <a:pt x="1167383" y="271272"/>
                  </a:lnTo>
                  <a:lnTo>
                    <a:pt x="1167383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634736" y="2071371"/>
            <a:ext cx="875824" cy="170239"/>
          </a:xfrm>
          <a:prstGeom prst="rect">
            <a:avLst/>
          </a:prstGeom>
        </p:spPr>
        <p:txBody>
          <a:bodyPr vert="horz" wrap="square" lIns="0" tIns="31433" rIns="0" bIns="0" rtlCol="0">
            <a:spAutoFit/>
          </a:bodyPr>
          <a:lstStyle/>
          <a:p>
            <a:pPr marL="98108">
              <a:spcBef>
                <a:spcPts val="248"/>
              </a:spcBef>
            </a:pPr>
            <a:r>
              <a:rPr sz="900" spc="-4" dirty="0">
                <a:solidFill>
                  <a:srgbClr val="FFFFFF"/>
                </a:solidFill>
                <a:latin typeface="Arial MT"/>
                <a:cs typeface="Arial MT"/>
              </a:rPr>
              <a:t>Cate</a:t>
            </a:r>
            <a:r>
              <a:rPr sz="900" spc="-11" dirty="0">
                <a:solidFill>
                  <a:srgbClr val="FFFFFF"/>
                </a:solidFill>
                <a:latin typeface="Arial MT"/>
                <a:cs typeface="Arial MT"/>
              </a:rPr>
              <a:t>g</a:t>
            </a:r>
            <a:r>
              <a:rPr sz="900" spc="-4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ry</a:t>
            </a:r>
            <a:r>
              <a:rPr sz="900" spc="-6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900" dirty="0">
                <a:solidFill>
                  <a:srgbClr val="FFFFFF"/>
                </a:solidFill>
                <a:latin typeface="Arial MT"/>
                <a:cs typeface="Arial MT"/>
              </a:rPr>
              <a:t>A.N</a:t>
            </a:r>
            <a:endParaRPr sz="900">
              <a:latin typeface="Arial MT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496933" y="2701020"/>
            <a:ext cx="477203" cy="905828"/>
            <a:chOff x="2212657" y="3095053"/>
            <a:chExt cx="636270" cy="1207770"/>
          </a:xfrm>
        </p:grpSpPr>
        <p:sp>
          <p:nvSpPr>
            <p:cNvPr id="21" name="object 21"/>
            <p:cNvSpPr/>
            <p:nvPr/>
          </p:nvSpPr>
          <p:spPr>
            <a:xfrm>
              <a:off x="2217420" y="3099816"/>
              <a:ext cx="273050" cy="1198245"/>
            </a:xfrm>
            <a:custGeom>
              <a:avLst/>
              <a:gdLst/>
              <a:ahLst/>
              <a:cxnLst/>
              <a:rect l="l" t="t" r="r" b="b"/>
              <a:pathLst>
                <a:path w="273050" h="1198245">
                  <a:moveTo>
                    <a:pt x="272795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2795" y="1197863"/>
                  </a:lnTo>
                  <a:lnTo>
                    <a:pt x="27279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217420" y="3099816"/>
              <a:ext cx="273050" cy="1198245"/>
            </a:xfrm>
            <a:custGeom>
              <a:avLst/>
              <a:gdLst/>
              <a:ahLst/>
              <a:cxnLst/>
              <a:rect l="l" t="t" r="r" b="b"/>
              <a:pathLst>
                <a:path w="273050" h="1198245">
                  <a:moveTo>
                    <a:pt x="0" y="1197863"/>
                  </a:moveTo>
                  <a:lnTo>
                    <a:pt x="272795" y="1197863"/>
                  </a:lnTo>
                  <a:lnTo>
                    <a:pt x="272795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" name="object 23"/>
            <p:cNvSpPr/>
            <p:nvPr/>
          </p:nvSpPr>
          <p:spPr>
            <a:xfrm>
              <a:off x="2574036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269748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69748" y="1197863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" name="object 24"/>
            <p:cNvSpPr/>
            <p:nvPr/>
          </p:nvSpPr>
          <p:spPr>
            <a:xfrm>
              <a:off x="2574036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0" y="1197863"/>
                  </a:moveTo>
                  <a:lnTo>
                    <a:pt x="269748" y="1197863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389568" y="2906998"/>
            <a:ext cx="548868" cy="495776"/>
          </a:xfrm>
          <a:prstGeom prst="rect">
            <a:avLst/>
          </a:prstGeom>
        </p:spPr>
        <p:txBody>
          <a:bodyPr vert="vert" wrap="square" lIns="0" tIns="3334" rIns="0" bIns="0" rtlCol="0">
            <a:spAutoFit/>
          </a:bodyPr>
          <a:lstStyle/>
          <a:p>
            <a:pPr marL="9525" marR="3810" algn="ctr">
              <a:lnSpc>
                <a:spcPts val="1080"/>
              </a:lnSpc>
              <a:spcBef>
                <a:spcPts val="26"/>
              </a:spcBef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  </a:t>
            </a:r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A.1.2</a:t>
            </a:r>
            <a:endParaRPr sz="900">
              <a:latin typeface="Arial"/>
              <a:cs typeface="Arial"/>
            </a:endParaRPr>
          </a:p>
          <a:p>
            <a:pPr algn="ctr">
              <a:lnSpc>
                <a:spcPts val="975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</a:t>
            </a:r>
            <a:endParaRPr sz="9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A.1.1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468483" y="2701020"/>
            <a:ext cx="1550194" cy="905828"/>
            <a:chOff x="3508057" y="3095053"/>
            <a:chExt cx="2066925" cy="1207770"/>
          </a:xfrm>
        </p:grpSpPr>
        <p:sp>
          <p:nvSpPr>
            <p:cNvPr id="27" name="object 27"/>
            <p:cNvSpPr/>
            <p:nvPr/>
          </p:nvSpPr>
          <p:spPr>
            <a:xfrm>
              <a:off x="3512820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" name="object 28"/>
            <p:cNvSpPr/>
            <p:nvPr/>
          </p:nvSpPr>
          <p:spPr>
            <a:xfrm>
              <a:off x="3512820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5298948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" name="object 30"/>
            <p:cNvSpPr/>
            <p:nvPr/>
          </p:nvSpPr>
          <p:spPr>
            <a:xfrm>
              <a:off x="5298948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711413" y="2906998"/>
            <a:ext cx="273088" cy="495776"/>
          </a:xfrm>
          <a:prstGeom prst="rect">
            <a:avLst/>
          </a:prstGeom>
        </p:spPr>
        <p:txBody>
          <a:bodyPr vert="vert" wrap="square" lIns="0" tIns="3334" rIns="0" bIns="0" rtlCol="0">
            <a:spAutoFit/>
          </a:bodyPr>
          <a:lstStyle/>
          <a:p>
            <a:pPr marL="108585" marR="3810" indent="-99536">
              <a:lnSpc>
                <a:spcPts val="1080"/>
              </a:lnSpc>
              <a:spcBef>
                <a:spcPts val="26"/>
              </a:spcBef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  </a:t>
            </a:r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A.2.n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836529" y="2701020"/>
            <a:ext cx="471488" cy="909161"/>
            <a:chOff x="3998785" y="3095053"/>
            <a:chExt cx="628650" cy="1212215"/>
          </a:xfrm>
        </p:grpSpPr>
        <p:sp>
          <p:nvSpPr>
            <p:cNvPr id="33" name="object 33"/>
            <p:cNvSpPr/>
            <p:nvPr/>
          </p:nvSpPr>
          <p:spPr>
            <a:xfrm>
              <a:off x="4003547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271272" y="0"/>
                  </a:moveTo>
                  <a:lnTo>
                    <a:pt x="0" y="0"/>
                  </a:lnTo>
                  <a:lnTo>
                    <a:pt x="0" y="1196339"/>
                  </a:lnTo>
                  <a:lnTo>
                    <a:pt x="271272" y="1196339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" name="object 34"/>
            <p:cNvSpPr/>
            <p:nvPr/>
          </p:nvSpPr>
          <p:spPr>
            <a:xfrm>
              <a:off x="4003547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0" y="1196339"/>
                  </a:moveTo>
                  <a:lnTo>
                    <a:pt x="271272" y="1196339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633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5" name="object 35"/>
            <p:cNvSpPr/>
            <p:nvPr/>
          </p:nvSpPr>
          <p:spPr>
            <a:xfrm>
              <a:off x="4351019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6" name="object 36"/>
            <p:cNvSpPr/>
            <p:nvPr/>
          </p:nvSpPr>
          <p:spPr>
            <a:xfrm>
              <a:off x="4351019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2369411" y="2906998"/>
            <a:ext cx="902811" cy="499110"/>
          </a:xfrm>
          <a:prstGeom prst="rect">
            <a:avLst/>
          </a:prstGeom>
        </p:spPr>
        <p:txBody>
          <a:bodyPr vert="vert" wrap="square" lIns="0" tIns="3334" rIns="0" bIns="0" rtlCol="0">
            <a:spAutoFit/>
          </a:bodyPr>
          <a:lstStyle/>
          <a:p>
            <a:pPr marL="9525" marR="7144" algn="ctr">
              <a:lnSpc>
                <a:spcPts val="1080"/>
              </a:lnSpc>
              <a:spcBef>
                <a:spcPts val="26"/>
              </a:spcBef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  </a:t>
            </a:r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A.2.2</a:t>
            </a:r>
            <a:endParaRPr sz="900">
              <a:latin typeface="Arial"/>
              <a:cs typeface="Arial"/>
            </a:endParaRPr>
          </a:p>
          <a:p>
            <a:pPr marL="3334" algn="ctr">
              <a:lnSpc>
                <a:spcPts val="930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</a:t>
            </a:r>
            <a:endParaRPr sz="900">
              <a:latin typeface="Arial"/>
              <a:cs typeface="Arial"/>
            </a:endParaRPr>
          </a:p>
          <a:p>
            <a:pPr marL="2858" algn="ctr"/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A.2.1</a:t>
            </a:r>
            <a:endParaRPr sz="900">
              <a:latin typeface="Arial"/>
              <a:cs typeface="Arial"/>
            </a:endParaRPr>
          </a:p>
          <a:p>
            <a:pPr algn="ctr">
              <a:spcBef>
                <a:spcPts val="743"/>
              </a:spcBef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</a:t>
            </a:r>
            <a:endParaRPr sz="900">
              <a:latin typeface="Arial"/>
              <a:cs typeface="Arial"/>
            </a:endParaRPr>
          </a:p>
          <a:p>
            <a:pPr algn="ctr">
              <a:spcBef>
                <a:spcPts val="4"/>
              </a:spcBef>
            </a:pPr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A.1.n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6449552" y="2701020"/>
            <a:ext cx="210979" cy="905828"/>
            <a:chOff x="8816149" y="3095053"/>
            <a:chExt cx="281305" cy="1207770"/>
          </a:xfrm>
        </p:grpSpPr>
        <p:sp>
          <p:nvSpPr>
            <p:cNvPr id="39" name="object 39"/>
            <p:cNvSpPr/>
            <p:nvPr/>
          </p:nvSpPr>
          <p:spPr>
            <a:xfrm>
              <a:off x="8820911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0" name="object 40"/>
            <p:cNvSpPr/>
            <p:nvPr/>
          </p:nvSpPr>
          <p:spPr>
            <a:xfrm>
              <a:off x="8820911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6346410" y="2906997"/>
            <a:ext cx="279564" cy="496253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algn="ctr">
              <a:lnSpc>
                <a:spcPts val="1073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</a:t>
            </a:r>
            <a:endParaRPr sz="9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900" b="1" spc="-8" dirty="0">
                <a:solidFill>
                  <a:srgbClr val="FFFFFF"/>
                </a:solidFill>
                <a:latin typeface="Arial"/>
                <a:cs typeface="Arial"/>
              </a:rPr>
              <a:t>A.Nn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478002" y="2701020"/>
            <a:ext cx="470059" cy="909161"/>
            <a:chOff x="7520749" y="3095053"/>
            <a:chExt cx="626745" cy="1212215"/>
          </a:xfrm>
        </p:grpSpPr>
        <p:sp>
          <p:nvSpPr>
            <p:cNvPr id="43" name="object 43"/>
            <p:cNvSpPr/>
            <p:nvPr/>
          </p:nvSpPr>
          <p:spPr>
            <a:xfrm>
              <a:off x="7525511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271272" y="0"/>
                  </a:moveTo>
                  <a:lnTo>
                    <a:pt x="0" y="0"/>
                  </a:lnTo>
                  <a:lnTo>
                    <a:pt x="0" y="1196339"/>
                  </a:lnTo>
                  <a:lnTo>
                    <a:pt x="271272" y="1196339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4" name="object 44"/>
            <p:cNvSpPr/>
            <p:nvPr/>
          </p:nvSpPr>
          <p:spPr>
            <a:xfrm>
              <a:off x="7525511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0" y="1196339"/>
                  </a:moveTo>
                  <a:lnTo>
                    <a:pt x="271272" y="1196339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633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5" name="object 45"/>
            <p:cNvSpPr/>
            <p:nvPr/>
          </p:nvSpPr>
          <p:spPr>
            <a:xfrm>
              <a:off x="7872983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269748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69748" y="1197863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6" name="object 46"/>
            <p:cNvSpPr/>
            <p:nvPr/>
          </p:nvSpPr>
          <p:spPr>
            <a:xfrm>
              <a:off x="7872983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0" y="1197863"/>
                  </a:moveTo>
                  <a:lnTo>
                    <a:pt x="269748" y="1197863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5377460" y="2906998"/>
            <a:ext cx="536044" cy="49911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algn="ctr">
              <a:lnSpc>
                <a:spcPts val="1073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</a:t>
            </a:r>
            <a:endParaRPr sz="900">
              <a:latin typeface="Arial"/>
              <a:cs typeface="Arial"/>
            </a:endParaRPr>
          </a:p>
          <a:p>
            <a:pPr algn="ctr">
              <a:lnSpc>
                <a:spcPts val="1020"/>
              </a:lnSpc>
            </a:pPr>
            <a:r>
              <a:rPr sz="900" b="1" spc="-11" dirty="0">
                <a:solidFill>
                  <a:srgbClr val="FFFFFF"/>
                </a:solidFill>
                <a:latin typeface="Arial"/>
                <a:cs typeface="Arial"/>
              </a:rPr>
              <a:t>A.N2</a:t>
            </a:r>
            <a:endParaRPr sz="900">
              <a:latin typeface="Arial"/>
              <a:cs typeface="Arial"/>
            </a:endParaRPr>
          </a:p>
          <a:p>
            <a:pPr marL="3334" algn="ctr">
              <a:lnSpc>
                <a:spcPts val="1020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Criterion</a:t>
            </a:r>
            <a:endParaRPr sz="900">
              <a:latin typeface="Arial"/>
              <a:cs typeface="Arial"/>
            </a:endParaRPr>
          </a:p>
          <a:p>
            <a:pPr marL="2858" algn="ctr"/>
            <a:r>
              <a:rPr sz="900" b="1" spc="-11" dirty="0">
                <a:solidFill>
                  <a:srgbClr val="FFFFFF"/>
                </a:solidFill>
                <a:latin typeface="Arial"/>
                <a:cs typeface="Arial"/>
              </a:rPr>
              <a:t>A.N1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496933" y="3775440"/>
            <a:ext cx="211931" cy="1102519"/>
            <a:chOff x="2212657" y="4527613"/>
            <a:chExt cx="282575" cy="1470025"/>
          </a:xfrm>
        </p:grpSpPr>
        <p:sp>
          <p:nvSpPr>
            <p:cNvPr id="49" name="object 49"/>
            <p:cNvSpPr/>
            <p:nvPr/>
          </p:nvSpPr>
          <p:spPr>
            <a:xfrm>
              <a:off x="2217420" y="4532376"/>
              <a:ext cx="273050" cy="1460500"/>
            </a:xfrm>
            <a:custGeom>
              <a:avLst/>
              <a:gdLst/>
              <a:ahLst/>
              <a:cxnLst/>
              <a:rect l="l" t="t" r="r" b="b"/>
              <a:pathLst>
                <a:path w="273050" h="1460500">
                  <a:moveTo>
                    <a:pt x="272795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2795" y="1459992"/>
                  </a:lnTo>
                  <a:lnTo>
                    <a:pt x="27279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0" name="object 50"/>
            <p:cNvSpPr/>
            <p:nvPr/>
          </p:nvSpPr>
          <p:spPr>
            <a:xfrm>
              <a:off x="2217420" y="4532376"/>
              <a:ext cx="273050" cy="1460500"/>
            </a:xfrm>
            <a:custGeom>
              <a:avLst/>
              <a:gdLst/>
              <a:ahLst/>
              <a:cxnLst/>
              <a:rect l="l" t="t" r="r" b="b"/>
              <a:pathLst>
                <a:path w="273050" h="1460500">
                  <a:moveTo>
                    <a:pt x="0" y="1459992"/>
                  </a:moveTo>
                  <a:lnTo>
                    <a:pt x="272795" y="1459992"/>
                  </a:lnTo>
                  <a:lnTo>
                    <a:pt x="272795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1541141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1764395" y="3775440"/>
            <a:ext cx="209550" cy="1102519"/>
            <a:chOff x="2569273" y="4527613"/>
            <a:chExt cx="279400" cy="1470025"/>
          </a:xfrm>
        </p:grpSpPr>
        <p:sp>
          <p:nvSpPr>
            <p:cNvPr id="53" name="object 53"/>
            <p:cNvSpPr/>
            <p:nvPr/>
          </p:nvSpPr>
          <p:spPr>
            <a:xfrm>
              <a:off x="2574035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269748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69748" y="1459992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4" name="object 54"/>
            <p:cNvSpPr/>
            <p:nvPr/>
          </p:nvSpPr>
          <p:spPr>
            <a:xfrm>
              <a:off x="2574035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0" y="1459992"/>
                  </a:moveTo>
                  <a:lnTo>
                    <a:pt x="269748" y="1459992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806698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468483" y="3775440"/>
            <a:ext cx="210979" cy="1102519"/>
            <a:chOff x="3508057" y="4527613"/>
            <a:chExt cx="281305" cy="1470025"/>
          </a:xfrm>
        </p:grpSpPr>
        <p:sp>
          <p:nvSpPr>
            <p:cNvPr id="57" name="object 57"/>
            <p:cNvSpPr/>
            <p:nvPr/>
          </p:nvSpPr>
          <p:spPr>
            <a:xfrm>
              <a:off x="35128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8" name="object 58"/>
            <p:cNvSpPr/>
            <p:nvPr/>
          </p:nvSpPr>
          <p:spPr>
            <a:xfrm>
              <a:off x="35128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511690" y="4076001"/>
            <a:ext cx="132024" cy="50292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73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Indica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842244" y="3775440"/>
            <a:ext cx="210979" cy="1102519"/>
            <a:chOff x="4006405" y="4527613"/>
            <a:chExt cx="281305" cy="1470025"/>
          </a:xfrm>
        </p:grpSpPr>
        <p:sp>
          <p:nvSpPr>
            <p:cNvPr id="61" name="object 61"/>
            <p:cNvSpPr/>
            <p:nvPr/>
          </p:nvSpPr>
          <p:spPr>
            <a:xfrm>
              <a:off x="4011167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2" name="object 62"/>
            <p:cNvSpPr/>
            <p:nvPr/>
          </p:nvSpPr>
          <p:spPr>
            <a:xfrm>
              <a:off x="4011167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885499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3097133" y="3775440"/>
            <a:ext cx="210979" cy="1102519"/>
            <a:chOff x="4346257" y="4527613"/>
            <a:chExt cx="281305" cy="1470025"/>
          </a:xfrm>
        </p:grpSpPr>
        <p:sp>
          <p:nvSpPr>
            <p:cNvPr id="65" name="object 65"/>
            <p:cNvSpPr/>
            <p:nvPr/>
          </p:nvSpPr>
          <p:spPr>
            <a:xfrm>
              <a:off x="43510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6" name="object 66"/>
            <p:cNvSpPr/>
            <p:nvPr/>
          </p:nvSpPr>
          <p:spPr>
            <a:xfrm>
              <a:off x="43510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3140388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3814937" y="3775440"/>
            <a:ext cx="210979" cy="1102519"/>
            <a:chOff x="5303329" y="4527613"/>
            <a:chExt cx="281305" cy="1470025"/>
          </a:xfrm>
        </p:grpSpPr>
        <p:sp>
          <p:nvSpPr>
            <p:cNvPr id="69" name="object 69"/>
            <p:cNvSpPr/>
            <p:nvPr/>
          </p:nvSpPr>
          <p:spPr>
            <a:xfrm>
              <a:off x="530809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0" name="object 70"/>
            <p:cNvSpPr/>
            <p:nvPr/>
          </p:nvSpPr>
          <p:spPr>
            <a:xfrm>
              <a:off x="530809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3858383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5478002" y="3775440"/>
            <a:ext cx="210979" cy="1102519"/>
            <a:chOff x="7520749" y="4527613"/>
            <a:chExt cx="281305" cy="1470025"/>
          </a:xfrm>
        </p:grpSpPr>
        <p:sp>
          <p:nvSpPr>
            <p:cNvPr id="73" name="object 73"/>
            <p:cNvSpPr/>
            <p:nvPr/>
          </p:nvSpPr>
          <p:spPr>
            <a:xfrm>
              <a:off x="752551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4" name="object 74"/>
            <p:cNvSpPr/>
            <p:nvPr/>
          </p:nvSpPr>
          <p:spPr>
            <a:xfrm>
              <a:off x="752551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5521924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5734034" y="3775440"/>
            <a:ext cx="209550" cy="1102519"/>
            <a:chOff x="7862125" y="4527613"/>
            <a:chExt cx="279400" cy="1470025"/>
          </a:xfrm>
        </p:grpSpPr>
        <p:sp>
          <p:nvSpPr>
            <p:cNvPr id="77" name="object 77"/>
            <p:cNvSpPr/>
            <p:nvPr/>
          </p:nvSpPr>
          <p:spPr>
            <a:xfrm>
              <a:off x="7866888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269748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69748" y="1459992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8" name="object 78"/>
            <p:cNvSpPr/>
            <p:nvPr/>
          </p:nvSpPr>
          <p:spPr>
            <a:xfrm>
              <a:off x="7866888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0" y="1459992"/>
                  </a:moveTo>
                  <a:lnTo>
                    <a:pt x="269748" y="1459992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5776813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6450695" y="3775440"/>
            <a:ext cx="210979" cy="1102519"/>
            <a:chOff x="8817673" y="4527613"/>
            <a:chExt cx="281305" cy="1470025"/>
          </a:xfrm>
        </p:grpSpPr>
        <p:sp>
          <p:nvSpPr>
            <p:cNvPr id="81" name="object 81"/>
            <p:cNvSpPr/>
            <p:nvPr/>
          </p:nvSpPr>
          <p:spPr>
            <a:xfrm>
              <a:off x="8822435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2" name="object 82"/>
            <p:cNvSpPr/>
            <p:nvPr/>
          </p:nvSpPr>
          <p:spPr>
            <a:xfrm>
              <a:off x="8822435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6494903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Indi</a:t>
            </a:r>
            <a:r>
              <a:rPr sz="900" b="1" spc="4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900" b="1" spc="-4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D0014DD-67CD-08DE-4B76-8F0A04CE9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122" y="312828"/>
            <a:ext cx="4707583" cy="486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95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10">
            <a:extLst>
              <a:ext uri="{FF2B5EF4-FFF2-40B4-BE49-F238E27FC236}">
                <a16:creationId xmlns:a16="http://schemas.microsoft.com/office/drawing/2014/main" id="{E4759904-D94D-435A-A24D-8041A2209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058" y="1402918"/>
            <a:ext cx="6021232" cy="32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6155" name="Rectangle 11">
            <a:extLst>
              <a:ext uri="{FF2B5EF4-FFF2-40B4-BE49-F238E27FC236}">
                <a16:creationId xmlns:a16="http://schemas.microsoft.com/office/drawing/2014/main" id="{72DC4E68-E81B-4D13-B770-C7F7AB2F4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100" y="1391398"/>
            <a:ext cx="4833669" cy="31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28" name="CasellaDiTesto 2">
            <a:extLst>
              <a:ext uri="{FF2B5EF4-FFF2-40B4-BE49-F238E27FC236}">
                <a16:creationId xmlns:a16="http://schemas.microsoft.com/office/drawing/2014/main" id="{2972ABC0-1FE2-21B2-78A5-8E699792CB11}"/>
              </a:ext>
            </a:extLst>
          </p:cNvPr>
          <p:cNvSpPr txBox="1"/>
          <p:nvPr/>
        </p:nvSpPr>
        <p:spPr>
          <a:xfrm>
            <a:off x="531361" y="1123825"/>
            <a:ext cx="5558057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/>
              <a:t>Key Performance Indicators (KPIs): </a:t>
            </a:r>
          </a:p>
          <a:p>
            <a:endParaRPr lang="en-GB" sz="2000" b="1" dirty="0"/>
          </a:p>
          <a:p>
            <a:r>
              <a:rPr lang="en-GB" sz="2000" b="1" dirty="0"/>
              <a:t>A core set of indicators, </a:t>
            </a:r>
            <a:r>
              <a:rPr lang="en-GB" sz="2000" b="1" u="sng" dirty="0"/>
              <a:t>mandatory</a:t>
            </a:r>
            <a:r>
              <a:rPr lang="en-GB" sz="2000" b="1" dirty="0"/>
              <a:t> in all cases</a:t>
            </a:r>
          </a:p>
          <a:p>
            <a:r>
              <a:rPr lang="en-GB" sz="2000" b="1" dirty="0"/>
              <a:t> </a:t>
            </a:r>
            <a:endParaRPr lang="en-US" sz="2000" b="1" dirty="0"/>
          </a:p>
          <a:p>
            <a:pPr marL="259204" indent="-259204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000" dirty="0"/>
              <a:t>Considered as </a:t>
            </a:r>
            <a:r>
              <a:rPr lang="en-GB" sz="2000" b="1" dirty="0"/>
              <a:t>minimum requirements </a:t>
            </a:r>
            <a:r>
              <a:rPr lang="en-GB" sz="2000" dirty="0"/>
              <a:t>for addressing sustainability </a:t>
            </a:r>
            <a:r>
              <a:rPr lang="en-US" sz="2000" i="1" dirty="0"/>
              <a:t> </a:t>
            </a:r>
          </a:p>
          <a:p>
            <a:pPr marL="259204" indent="-259204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000" dirty="0"/>
              <a:t>Defined and calculated following </a:t>
            </a:r>
            <a:r>
              <a:rPr lang="en-GB" sz="2000" b="1" dirty="0"/>
              <a:t>common standardized procedures</a:t>
            </a:r>
            <a:endParaRPr lang="en-US" sz="2000" dirty="0"/>
          </a:p>
          <a:p>
            <a:pPr marL="259204" indent="-259204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2000" dirty="0"/>
              <a:t>Allow to </a:t>
            </a:r>
            <a:r>
              <a:rPr lang="en-GB" sz="2000" b="1" dirty="0"/>
              <a:t>compare</a:t>
            </a:r>
            <a:r>
              <a:rPr lang="en-GB" sz="2000" dirty="0"/>
              <a:t> - on a common basis - different buildings, neighbourhoods, or cities among the Mediterranean countries</a:t>
            </a:r>
            <a:r>
              <a:rPr lang="en-US" sz="2000" dirty="0"/>
              <a:t> 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80145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200" b="1" dirty="0"/>
              <a:t>SMC Key Performance Indicators</a:t>
            </a:r>
            <a:endParaRPr lang="en-GB" sz="3200" dirty="0"/>
          </a:p>
        </p:txBody>
      </p:sp>
      <p:grpSp>
        <p:nvGrpSpPr>
          <p:cNvPr id="3" name="Group 2"/>
          <p:cNvGrpSpPr/>
          <p:nvPr/>
        </p:nvGrpSpPr>
        <p:grpSpPr>
          <a:xfrm>
            <a:off x="5761886" y="1828089"/>
            <a:ext cx="3131526" cy="3146564"/>
            <a:chOff x="4879413" y="1896352"/>
            <a:chExt cx="4172316" cy="4172316"/>
          </a:xfrm>
        </p:grpSpPr>
        <p:sp>
          <p:nvSpPr>
            <p:cNvPr id="7" name="Google Shape;570;p69"/>
            <p:cNvSpPr/>
            <p:nvPr/>
          </p:nvSpPr>
          <p:spPr>
            <a:xfrm>
              <a:off x="4879413" y="1896352"/>
              <a:ext cx="4172316" cy="4172316"/>
            </a:xfrm>
            <a:prstGeom prst="heptagon">
              <a:avLst>
                <a:gd name="hf" fmla="val 102572"/>
                <a:gd name="vf" fmla="val 105210"/>
              </a:avLst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" name="Google Shape;571;p69"/>
            <p:cNvGrpSpPr/>
            <p:nvPr/>
          </p:nvGrpSpPr>
          <p:grpSpPr>
            <a:xfrm>
              <a:off x="5153244" y="2295579"/>
              <a:ext cx="3671545" cy="3691052"/>
              <a:chOff x="3005138" y="1101725"/>
              <a:chExt cx="5167312" cy="4976813"/>
            </a:xfrm>
          </p:grpSpPr>
          <p:sp>
            <p:nvSpPr>
              <p:cNvPr id="11" name="Google Shape;572;p69"/>
              <p:cNvSpPr/>
              <p:nvPr/>
            </p:nvSpPr>
            <p:spPr>
              <a:xfrm>
                <a:off x="4914901" y="307340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573;p69"/>
              <p:cNvSpPr/>
              <p:nvPr/>
            </p:nvSpPr>
            <p:spPr>
              <a:xfrm>
                <a:off x="5268914" y="2949575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574;p69"/>
              <p:cNvSpPr/>
              <p:nvPr/>
            </p:nvSpPr>
            <p:spPr>
              <a:xfrm>
                <a:off x="4914901" y="343535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575;p69"/>
              <p:cNvSpPr/>
              <p:nvPr/>
            </p:nvSpPr>
            <p:spPr>
              <a:xfrm>
                <a:off x="5635625" y="3154363"/>
                <a:ext cx="261938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576;p69"/>
              <p:cNvSpPr/>
              <p:nvPr/>
            </p:nvSpPr>
            <p:spPr>
              <a:xfrm>
                <a:off x="5605464" y="3765550"/>
                <a:ext cx="261937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577;p69"/>
              <p:cNvSpPr/>
              <p:nvPr/>
            </p:nvSpPr>
            <p:spPr>
              <a:xfrm>
                <a:off x="5268914" y="332105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578;p69"/>
              <p:cNvSpPr/>
              <p:nvPr/>
            </p:nvSpPr>
            <p:spPr>
              <a:xfrm>
                <a:off x="5268914" y="368300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579;p69"/>
              <p:cNvSpPr/>
              <p:nvPr/>
            </p:nvSpPr>
            <p:spPr>
              <a:xfrm>
                <a:off x="5632450" y="2825750"/>
                <a:ext cx="261938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580;p69"/>
              <p:cNvSpPr/>
              <p:nvPr/>
            </p:nvSpPr>
            <p:spPr>
              <a:xfrm>
                <a:off x="5735639" y="3482975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581;p69"/>
              <p:cNvSpPr/>
              <p:nvPr/>
            </p:nvSpPr>
            <p:spPr>
              <a:xfrm>
                <a:off x="5999164" y="3246438"/>
                <a:ext cx="261937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582;p69"/>
              <p:cNvSpPr/>
              <p:nvPr/>
            </p:nvSpPr>
            <p:spPr>
              <a:xfrm>
                <a:off x="4146551" y="24209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583;p69"/>
              <p:cNvSpPr/>
              <p:nvPr/>
            </p:nvSpPr>
            <p:spPr>
              <a:xfrm>
                <a:off x="4298951" y="25733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584;p69"/>
              <p:cNvSpPr/>
              <p:nvPr/>
            </p:nvSpPr>
            <p:spPr>
              <a:xfrm>
                <a:off x="4451351" y="27257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585;p69"/>
              <p:cNvSpPr/>
              <p:nvPr/>
            </p:nvSpPr>
            <p:spPr>
              <a:xfrm>
                <a:off x="4957763" y="26685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586;p69"/>
              <p:cNvSpPr/>
              <p:nvPr/>
            </p:nvSpPr>
            <p:spPr>
              <a:xfrm>
                <a:off x="3751263" y="15763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587;p69"/>
              <p:cNvSpPr/>
              <p:nvPr/>
            </p:nvSpPr>
            <p:spPr>
              <a:xfrm>
                <a:off x="3903663" y="17287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588;p69"/>
              <p:cNvSpPr/>
              <p:nvPr/>
            </p:nvSpPr>
            <p:spPr>
              <a:xfrm>
                <a:off x="4056063" y="18811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589;p69"/>
              <p:cNvSpPr/>
              <p:nvPr/>
            </p:nvSpPr>
            <p:spPr>
              <a:xfrm>
                <a:off x="4241801" y="162401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590;p69"/>
              <p:cNvSpPr/>
              <p:nvPr/>
            </p:nvSpPr>
            <p:spPr>
              <a:xfrm>
                <a:off x="4637089" y="11493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591;p69"/>
              <p:cNvSpPr/>
              <p:nvPr/>
            </p:nvSpPr>
            <p:spPr>
              <a:xfrm>
                <a:off x="4789489" y="13017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592;p69"/>
              <p:cNvSpPr/>
              <p:nvPr/>
            </p:nvSpPr>
            <p:spPr>
              <a:xfrm>
                <a:off x="4941889" y="14541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593;p69"/>
              <p:cNvSpPr/>
              <p:nvPr/>
            </p:nvSpPr>
            <p:spPr>
              <a:xfrm>
                <a:off x="5126038" y="11953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594;p69"/>
              <p:cNvSpPr/>
              <p:nvPr/>
            </p:nvSpPr>
            <p:spPr>
              <a:xfrm>
                <a:off x="5491164" y="16811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595;p69"/>
              <p:cNvSpPr/>
              <p:nvPr/>
            </p:nvSpPr>
            <p:spPr>
              <a:xfrm>
                <a:off x="5643564" y="18335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596;p69"/>
              <p:cNvSpPr/>
              <p:nvPr/>
            </p:nvSpPr>
            <p:spPr>
              <a:xfrm>
                <a:off x="5795964" y="19859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597;p69"/>
              <p:cNvSpPr/>
              <p:nvPr/>
            </p:nvSpPr>
            <p:spPr>
              <a:xfrm>
                <a:off x="5980113" y="17287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598;p69"/>
              <p:cNvSpPr/>
              <p:nvPr/>
            </p:nvSpPr>
            <p:spPr>
              <a:xfrm>
                <a:off x="6480176" y="18653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599;p69"/>
              <p:cNvSpPr/>
              <p:nvPr/>
            </p:nvSpPr>
            <p:spPr>
              <a:xfrm>
                <a:off x="6632576" y="20177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600;p69"/>
              <p:cNvSpPr/>
              <p:nvPr/>
            </p:nvSpPr>
            <p:spPr>
              <a:xfrm>
                <a:off x="6784976" y="21701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601;p69"/>
              <p:cNvSpPr/>
              <p:nvPr/>
            </p:nvSpPr>
            <p:spPr>
              <a:xfrm>
                <a:off x="6970713" y="191293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602;p69"/>
              <p:cNvSpPr/>
              <p:nvPr/>
            </p:nvSpPr>
            <p:spPr>
              <a:xfrm>
                <a:off x="6700838" y="27828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603;p69"/>
              <p:cNvSpPr/>
              <p:nvPr/>
            </p:nvSpPr>
            <p:spPr>
              <a:xfrm>
                <a:off x="6853238" y="29352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604;p69"/>
              <p:cNvSpPr/>
              <p:nvPr/>
            </p:nvSpPr>
            <p:spPr>
              <a:xfrm>
                <a:off x="7005638" y="30876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605;p69"/>
              <p:cNvSpPr/>
              <p:nvPr/>
            </p:nvSpPr>
            <p:spPr>
              <a:xfrm>
                <a:off x="7191376" y="283051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606;p69"/>
              <p:cNvSpPr/>
              <p:nvPr/>
            </p:nvSpPr>
            <p:spPr>
              <a:xfrm>
                <a:off x="6824663" y="35496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607;p69"/>
              <p:cNvSpPr/>
              <p:nvPr/>
            </p:nvSpPr>
            <p:spPr>
              <a:xfrm>
                <a:off x="6977063" y="36385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608;p69"/>
              <p:cNvSpPr/>
              <p:nvPr/>
            </p:nvSpPr>
            <p:spPr>
              <a:xfrm>
                <a:off x="7129463" y="38544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609;p69"/>
              <p:cNvSpPr/>
              <p:nvPr/>
            </p:nvSpPr>
            <p:spPr>
              <a:xfrm>
                <a:off x="7331076" y="3505200"/>
                <a:ext cx="220663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610;p69"/>
              <p:cNvSpPr/>
              <p:nvPr/>
            </p:nvSpPr>
            <p:spPr>
              <a:xfrm>
                <a:off x="5299076" y="2573338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611;p69"/>
              <p:cNvSpPr/>
              <p:nvPr/>
            </p:nvSpPr>
            <p:spPr>
              <a:xfrm>
                <a:off x="4830763" y="38068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612;p69"/>
              <p:cNvSpPr/>
              <p:nvPr/>
            </p:nvSpPr>
            <p:spPr>
              <a:xfrm>
                <a:off x="6562726" y="4238625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613;p69"/>
              <p:cNvSpPr/>
              <p:nvPr/>
            </p:nvSpPr>
            <p:spPr>
              <a:xfrm>
                <a:off x="6715126" y="4452939"/>
                <a:ext cx="219075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614;p69"/>
              <p:cNvSpPr/>
              <p:nvPr/>
            </p:nvSpPr>
            <p:spPr>
              <a:xfrm>
                <a:off x="6915151" y="410527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615;p69"/>
              <p:cNvSpPr/>
              <p:nvPr/>
            </p:nvSpPr>
            <p:spPr>
              <a:xfrm>
                <a:off x="6240464" y="5000625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616;p69"/>
              <p:cNvSpPr/>
              <p:nvPr/>
            </p:nvSpPr>
            <p:spPr>
              <a:xfrm>
                <a:off x="6392864" y="5214938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617;p69"/>
              <p:cNvSpPr/>
              <p:nvPr/>
            </p:nvSpPr>
            <p:spPr>
              <a:xfrm>
                <a:off x="6592888" y="486727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618;p69"/>
              <p:cNvSpPr/>
              <p:nvPr/>
            </p:nvSpPr>
            <p:spPr>
              <a:xfrm>
                <a:off x="6215063" y="55594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619;p69"/>
              <p:cNvSpPr/>
              <p:nvPr/>
            </p:nvSpPr>
            <p:spPr>
              <a:xfrm>
                <a:off x="6367463" y="57753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620;p69"/>
              <p:cNvSpPr/>
              <p:nvPr/>
            </p:nvSpPr>
            <p:spPr>
              <a:xfrm>
                <a:off x="6569076" y="5426075"/>
                <a:ext cx="220663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621;p69"/>
              <p:cNvSpPr/>
              <p:nvPr/>
            </p:nvSpPr>
            <p:spPr>
              <a:xfrm>
                <a:off x="5381626" y="531177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622;p69"/>
              <p:cNvSpPr/>
              <p:nvPr/>
            </p:nvSpPr>
            <p:spPr>
              <a:xfrm>
                <a:off x="5534026" y="552608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623;p69"/>
              <p:cNvSpPr/>
              <p:nvPr/>
            </p:nvSpPr>
            <p:spPr>
              <a:xfrm>
                <a:off x="5735638" y="51784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624;p69"/>
              <p:cNvSpPr/>
              <p:nvPr/>
            </p:nvSpPr>
            <p:spPr>
              <a:xfrm>
                <a:off x="3005138" y="28797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25;p69"/>
              <p:cNvSpPr/>
              <p:nvPr/>
            </p:nvSpPr>
            <p:spPr>
              <a:xfrm>
                <a:off x="3157538" y="30321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26;p69"/>
              <p:cNvSpPr/>
              <p:nvPr/>
            </p:nvSpPr>
            <p:spPr>
              <a:xfrm>
                <a:off x="3309938" y="31845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627;p69"/>
              <p:cNvSpPr/>
              <p:nvPr/>
            </p:nvSpPr>
            <p:spPr>
              <a:xfrm>
                <a:off x="3495676" y="292735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28;p69"/>
              <p:cNvSpPr/>
              <p:nvPr/>
            </p:nvSpPr>
            <p:spPr>
              <a:xfrm>
                <a:off x="3414713" y="35496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29;p69"/>
              <p:cNvSpPr/>
              <p:nvPr/>
            </p:nvSpPr>
            <p:spPr>
              <a:xfrm>
                <a:off x="3567113" y="37020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630;p69"/>
              <p:cNvSpPr/>
              <p:nvPr/>
            </p:nvSpPr>
            <p:spPr>
              <a:xfrm>
                <a:off x="3719513" y="38544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631;p69"/>
              <p:cNvSpPr/>
              <p:nvPr/>
            </p:nvSpPr>
            <p:spPr>
              <a:xfrm>
                <a:off x="3903663" y="35956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632;p69"/>
              <p:cNvSpPr/>
              <p:nvPr/>
            </p:nvSpPr>
            <p:spPr>
              <a:xfrm>
                <a:off x="4449763" y="449580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633;p69"/>
              <p:cNvSpPr/>
              <p:nvPr/>
            </p:nvSpPr>
            <p:spPr>
              <a:xfrm>
                <a:off x="4271963" y="48402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634;p69"/>
              <p:cNvSpPr/>
              <p:nvPr/>
            </p:nvSpPr>
            <p:spPr>
              <a:xfrm>
                <a:off x="4424363" y="505460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635;p69"/>
              <p:cNvSpPr/>
              <p:nvPr/>
            </p:nvSpPr>
            <p:spPr>
              <a:xfrm>
                <a:off x="3440113" y="459105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636;p69"/>
              <p:cNvSpPr/>
              <p:nvPr/>
            </p:nvSpPr>
            <p:spPr>
              <a:xfrm>
                <a:off x="3592513" y="48069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637;p69"/>
              <p:cNvSpPr/>
              <p:nvPr/>
            </p:nvSpPr>
            <p:spPr>
              <a:xfrm>
                <a:off x="3794126" y="445928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638;p69"/>
              <p:cNvSpPr/>
              <p:nvPr/>
            </p:nvSpPr>
            <p:spPr>
              <a:xfrm>
                <a:off x="5859463" y="11017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639;p69"/>
              <p:cNvSpPr/>
              <p:nvPr/>
            </p:nvSpPr>
            <p:spPr>
              <a:xfrm>
                <a:off x="6011863" y="12541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640;p69"/>
              <p:cNvSpPr/>
              <p:nvPr/>
            </p:nvSpPr>
            <p:spPr>
              <a:xfrm>
                <a:off x="6164263" y="14065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641;p69"/>
              <p:cNvSpPr/>
              <p:nvPr/>
            </p:nvSpPr>
            <p:spPr>
              <a:xfrm>
                <a:off x="6348413" y="11493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642;p69"/>
              <p:cNvSpPr/>
              <p:nvPr/>
            </p:nvSpPr>
            <p:spPr>
              <a:xfrm>
                <a:off x="7297738" y="21224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643;p69"/>
              <p:cNvSpPr/>
              <p:nvPr/>
            </p:nvSpPr>
            <p:spPr>
              <a:xfrm>
                <a:off x="7450138" y="22748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644;p69"/>
              <p:cNvSpPr/>
              <p:nvPr/>
            </p:nvSpPr>
            <p:spPr>
              <a:xfrm>
                <a:off x="7602538" y="24272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645;p69"/>
              <p:cNvSpPr/>
              <p:nvPr/>
            </p:nvSpPr>
            <p:spPr>
              <a:xfrm>
                <a:off x="7602538" y="288290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646;p69"/>
              <p:cNvSpPr/>
              <p:nvPr/>
            </p:nvSpPr>
            <p:spPr>
              <a:xfrm>
                <a:off x="7593014" y="33194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647;p69"/>
              <p:cNvSpPr/>
              <p:nvPr/>
            </p:nvSpPr>
            <p:spPr>
              <a:xfrm>
                <a:off x="7531101" y="43418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648;p69"/>
              <p:cNvSpPr/>
              <p:nvPr/>
            </p:nvSpPr>
            <p:spPr>
              <a:xfrm>
                <a:off x="7732713" y="39941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649;p69"/>
              <p:cNvSpPr/>
              <p:nvPr/>
            </p:nvSpPr>
            <p:spPr>
              <a:xfrm>
                <a:off x="7951788" y="3452814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650;p69"/>
              <p:cNvSpPr/>
              <p:nvPr/>
            </p:nvSpPr>
            <p:spPr>
              <a:xfrm>
                <a:off x="4640263" y="565467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651;p69"/>
              <p:cNvSpPr/>
              <p:nvPr/>
            </p:nvSpPr>
            <p:spPr>
              <a:xfrm>
                <a:off x="4792663" y="58689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652;p69"/>
              <p:cNvSpPr/>
              <p:nvPr/>
            </p:nvSpPr>
            <p:spPr>
              <a:xfrm>
                <a:off x="4994276" y="552132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653;p69"/>
              <p:cNvSpPr/>
              <p:nvPr/>
            </p:nvSpPr>
            <p:spPr>
              <a:xfrm>
                <a:off x="5260976" y="435610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654;p69"/>
              <p:cNvSpPr/>
              <p:nvPr/>
            </p:nvSpPr>
            <p:spPr>
              <a:xfrm>
                <a:off x="5413376" y="457200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655;p69"/>
              <p:cNvSpPr/>
              <p:nvPr/>
            </p:nvSpPr>
            <p:spPr>
              <a:xfrm>
                <a:off x="5614988" y="422275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656;p69"/>
              <p:cNvSpPr/>
              <p:nvPr/>
            </p:nvSpPr>
            <p:spPr>
              <a:xfrm>
                <a:off x="5237163" y="49164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657;p69"/>
              <p:cNvSpPr/>
              <p:nvPr/>
            </p:nvSpPr>
            <p:spPr>
              <a:xfrm>
                <a:off x="5591176" y="47831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658;p69"/>
              <p:cNvSpPr/>
              <p:nvPr/>
            </p:nvSpPr>
            <p:spPr>
              <a:xfrm>
                <a:off x="4367213" y="34559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325969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8">
            <a:extLst>
              <a:ext uri="{FF2B5EF4-FFF2-40B4-BE49-F238E27FC236}">
                <a16:creationId xmlns:a16="http://schemas.microsoft.com/office/drawing/2014/main" id="{2DF73503-7A9A-4006-8B1C-FDC0CF659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3172" y="2163285"/>
            <a:ext cx="1877694" cy="321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5" tIns="40817" rIns="81635" bIns="40817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endParaRPr lang="it-IT" altLang="it-IT" sz="1270" b="1">
              <a:solidFill>
                <a:srgbClr val="FFFFFF"/>
              </a:solidFill>
              <a:latin typeface="DIN-Regular" charset="0"/>
              <a:cs typeface="DIN-Regular" charset="0"/>
            </a:endParaRPr>
          </a:p>
          <a:p>
            <a:pPr marL="195832" indent="-164153"/>
            <a:endParaRPr lang="it-IT" altLang="it-IT" sz="1270">
              <a:cs typeface="DejaVu Sans" charset="0"/>
            </a:endParaRPr>
          </a:p>
          <a:p>
            <a:pPr marL="195832" indent="-164153"/>
            <a:endParaRPr lang="it-IT" altLang="it-IT" sz="1270">
              <a:cs typeface="DejaVu Sans" charset="0"/>
            </a:endParaRPr>
          </a:p>
          <a:p>
            <a:pPr marL="195832" indent="-164153"/>
            <a:r>
              <a:rPr lang="it-IT" altLang="it-IT" sz="1088">
                <a:solidFill>
                  <a:srgbClr val="FFFFFF"/>
                </a:solidFill>
                <a:latin typeface="DIN-Regular" charset="0"/>
                <a:cs typeface="DIN-Regular" charset="0"/>
              </a:rPr>
              <a:t> </a:t>
            </a:r>
          </a:p>
        </p:txBody>
      </p:sp>
      <p:sp>
        <p:nvSpPr>
          <p:cNvPr id="6154" name="Rectangle 10">
            <a:extLst>
              <a:ext uri="{FF2B5EF4-FFF2-40B4-BE49-F238E27FC236}">
                <a16:creationId xmlns:a16="http://schemas.microsoft.com/office/drawing/2014/main" id="{E4759904-D94D-435A-A24D-8041A2209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180" y="1402989"/>
            <a:ext cx="6021021" cy="32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6155" name="Rectangle 11">
            <a:extLst>
              <a:ext uri="{FF2B5EF4-FFF2-40B4-BE49-F238E27FC236}">
                <a16:creationId xmlns:a16="http://schemas.microsoft.com/office/drawing/2014/main" id="{72DC4E68-E81B-4D13-B770-C7F7AB2F4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222" y="1391469"/>
            <a:ext cx="4833500" cy="31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2E2DA7CA-14E6-4332-9477-08984BA14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7438" y="5654557"/>
            <a:ext cx="514063" cy="19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5" tIns="40817" rIns="81635" bIns="40817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fld id="{A491B69D-095B-45A8-903F-33AB5F241E37}" type="slidenum">
              <a:rPr lang="it-IT" altLang="it-IT" sz="816">
                <a:solidFill>
                  <a:schemeClr val="bg1"/>
                </a:solidFill>
                <a:latin typeface="din"/>
              </a:rPr>
              <a:pPr algn="ctr" hangingPunct="1">
                <a:lnSpc>
                  <a:spcPct val="100000"/>
                </a:lnSpc>
                <a:buClrTx/>
                <a:buFontTx/>
                <a:buNone/>
              </a:pPr>
              <a:t>25</a:t>
            </a:fld>
            <a:endParaRPr lang="it-IT" altLang="it-IT" sz="816" dirty="0">
              <a:solidFill>
                <a:schemeClr val="bg1"/>
              </a:solidFill>
              <a:latin typeface="din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72ABC0-1FE2-21B2-78A5-8E699792CB11}"/>
              </a:ext>
            </a:extLst>
          </p:cNvPr>
          <p:cNvSpPr txBox="1"/>
          <p:nvPr/>
        </p:nvSpPr>
        <p:spPr>
          <a:xfrm>
            <a:off x="1869899" y="1635993"/>
            <a:ext cx="589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C9900"/>
                </a:solidFill>
              </a:rPr>
              <a:t>SBTool: 8 issues – 25 categories – 80 criteria – 17 KPIs</a:t>
            </a:r>
            <a:endParaRPr lang="it-IT" sz="2000" b="1" i="1" dirty="0">
              <a:solidFill>
                <a:srgbClr val="CC9900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37D80D9B-76FD-5BA9-552E-8D4483972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1" y="2455908"/>
            <a:ext cx="9075937" cy="1946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2D96F3-4983-2C0B-4B08-D173DDF85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42" y="402256"/>
            <a:ext cx="777190" cy="7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Google Shape;329;p48">
            <a:extLst>
              <a:ext uri="{FF2B5EF4-FFF2-40B4-BE49-F238E27FC236}">
                <a16:creationId xmlns:a16="http://schemas.microsoft.com/office/drawing/2014/main" id="{AA8D573B-5266-08D3-08C8-9887E931160C}"/>
              </a:ext>
            </a:extLst>
          </p:cNvPr>
          <p:cNvSpPr txBox="1"/>
          <p:nvPr/>
        </p:nvSpPr>
        <p:spPr>
          <a:xfrm>
            <a:off x="374341" y="40477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>
              <a:buClr>
                <a:srgbClr val="000000"/>
              </a:buClr>
              <a:buSzPts val="3200"/>
            </a:pPr>
            <a:r>
              <a:rPr lang="en-GB" sz="28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SB</a:t>
            </a:r>
            <a:r>
              <a:rPr lang="en-GB" sz="2800" b="1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Tool – Building scale</a:t>
            </a:r>
          </a:p>
        </p:txBody>
      </p:sp>
    </p:spTree>
    <p:extLst>
      <p:ext uri="{BB962C8B-B14F-4D97-AF65-F5344CB8AC3E}">
        <p14:creationId xmlns:p14="http://schemas.microsoft.com/office/powerpoint/2010/main" val="390179736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86931" y="1745074"/>
            <a:ext cx="7240237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2000" b="1" spc="-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SNTool:</a:t>
            </a:r>
            <a:r>
              <a:rPr sz="2000" b="1" spc="-26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10 issues</a:t>
            </a:r>
            <a:r>
              <a:rPr sz="2000" b="1" spc="15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–</a:t>
            </a:r>
            <a:r>
              <a:rPr sz="2000" b="1" spc="4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43</a:t>
            </a:r>
            <a:r>
              <a:rPr sz="2000" b="1" spc="4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categories</a:t>
            </a:r>
            <a:r>
              <a:rPr sz="2000" b="1" spc="1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–</a:t>
            </a:r>
            <a:r>
              <a:rPr sz="2000" b="1" spc="4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133</a:t>
            </a:r>
            <a:r>
              <a:rPr sz="2000" b="1" spc="11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4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criteria</a:t>
            </a:r>
            <a:r>
              <a:rPr sz="2000" b="1" spc="19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–</a:t>
            </a:r>
            <a:r>
              <a:rPr sz="2000" b="1" spc="4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14 KPIs</a:t>
            </a:r>
            <a:endParaRPr sz="2000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9349466"/>
              </p:ext>
            </p:extLst>
          </p:nvPr>
        </p:nvGraphicFramePr>
        <p:xfrm>
          <a:off x="73151" y="2471190"/>
          <a:ext cx="9067798" cy="21597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6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6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67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6298">
                <a:tc>
                  <a:txBody>
                    <a:bodyPr/>
                    <a:lstStyle/>
                    <a:p>
                      <a:pPr marL="365125" marR="214629" indent="-150495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</a:t>
                      </a: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Use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of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land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 </a:t>
                      </a:r>
                      <a:r>
                        <a:rPr sz="600" b="1" spc="-17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biodiversity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403860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er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Water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92735">
                        <a:lnSpc>
                          <a:spcPct val="100000"/>
                        </a:lnSpc>
                      </a:pP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Solid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Waste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Environmental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quality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437515" marR="147320" indent="-290830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Transportation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 </a:t>
                      </a:r>
                      <a:r>
                        <a:rPr sz="600" b="1" spc="-16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mobility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48920">
                        <a:lnSpc>
                          <a:spcPct val="100000"/>
                        </a:lnSpc>
                      </a:pP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Social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Aspects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50520">
                        <a:lnSpc>
                          <a:spcPct val="100000"/>
                        </a:lnSpc>
                      </a:pP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Economy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69850" marR="65405" indent="154940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-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Climate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Change: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mitigation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adaptation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02260">
                        <a:lnSpc>
                          <a:spcPct val="100000"/>
                        </a:lnSpc>
                      </a:pP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Governance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98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A1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Use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land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B1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Energy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infrastructure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D1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Solid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waste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collection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infrastructure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qu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F1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Performance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mobility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service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cc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(d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persons)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onom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p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fo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I1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change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mitigation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L1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Urban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Planning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7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A2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Green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urban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areas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B2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Energy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consumptions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ump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D2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Solid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waste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management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E2</a:t>
                      </a:r>
                      <a:r>
                        <a:rPr sz="5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Noise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Gr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mob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ou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g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mp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I2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 marR="43815">
                        <a:lnSpc>
                          <a:spcPct val="117200"/>
                        </a:lnSpc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action: heatwaves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and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increase </a:t>
                      </a:r>
                      <a:r>
                        <a:rPr sz="500" b="1" spc="-1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temperature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284480">
                        <a:lnSpc>
                          <a:spcPct val="117300"/>
                        </a:lnSpc>
                        <a:spcBef>
                          <a:spcPts val="405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L2 - Management and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ommun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385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598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A3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Biodiversity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and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ecosystems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B3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Renewable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energy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C3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Effluents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management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EM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x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po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F3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Safety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mobility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G3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Availability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public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and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1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ri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nno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I3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: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L3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Public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buildings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operation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4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E4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Environmental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impacts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an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pho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transportation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du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I4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action: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fluvial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coastal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flood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5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I5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action: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drought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I6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25"/>
                        </a:lnSpc>
                        <a:spcBef>
                          <a:spcPts val="14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hazard: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wildfire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7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h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I7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Climatic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hazard: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wind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8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9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ri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32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 P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67320" y="546300"/>
            <a:ext cx="876680" cy="54792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 idx="4294967295"/>
          </p:nvPr>
        </p:nvSpPr>
        <p:spPr>
          <a:xfrm>
            <a:off x="73151" y="600010"/>
            <a:ext cx="5270317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>
              <a:buClr>
                <a:srgbClr val="000000"/>
              </a:buClr>
              <a:buSzPts val="3200"/>
            </a:pPr>
            <a:r>
              <a:rPr lang="en-GB" sz="2800" b="1" dirty="0" err="1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SN</a:t>
            </a:r>
            <a:r>
              <a:rPr lang="en-GB" sz="2800" b="1" dirty="0" err="1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Tool</a:t>
            </a:r>
            <a:r>
              <a:rPr lang="en-GB" sz="2800" b="1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– Neighbourhood scale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37465" y="5679872"/>
            <a:ext cx="124301" cy="136095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825" spc="-8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825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11200" y="2078698"/>
            <a:ext cx="7416800" cy="319799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sz="2000" b="1" spc="-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SCTool:</a:t>
            </a:r>
            <a:r>
              <a:rPr sz="2000" b="1" spc="-23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10</a:t>
            </a:r>
            <a:r>
              <a:rPr sz="2000" b="1" spc="4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issues</a:t>
            </a:r>
            <a:r>
              <a:rPr sz="2000" b="1" spc="1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–</a:t>
            </a:r>
            <a:r>
              <a:rPr sz="2000" b="1" spc="4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39 categories</a:t>
            </a:r>
            <a:r>
              <a:rPr sz="2000" b="1" spc="4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– 99</a:t>
            </a:r>
            <a:r>
              <a:rPr sz="2000" b="1" spc="11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4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criteria</a:t>
            </a:r>
            <a:r>
              <a:rPr sz="2000" b="1" spc="23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–</a:t>
            </a:r>
            <a:r>
              <a:rPr sz="2000" b="1" spc="4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sz="2000" b="1" spc="8" dirty="0">
                <a:solidFill>
                  <a:schemeClr val="accent3">
                    <a:lumMod val="75000"/>
                  </a:schemeClr>
                </a:solidFill>
                <a:latin typeface="Arial"/>
                <a:cs typeface="Arial"/>
              </a:rPr>
              <a:t>10 KPIs</a:t>
            </a:r>
            <a:endParaRPr sz="2000" dirty="0">
              <a:solidFill>
                <a:schemeClr val="accent3">
                  <a:lumMod val="75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055685"/>
              </p:ext>
            </p:extLst>
          </p:nvPr>
        </p:nvGraphicFramePr>
        <p:xfrm>
          <a:off x="114301" y="2729962"/>
          <a:ext cx="8977310" cy="194410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7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9660">
                <a:tc>
                  <a:txBody>
                    <a:bodyPr/>
                    <a:lstStyle/>
                    <a:p>
                      <a:pPr marL="361315" marR="212725" indent="-149225">
                        <a:lnSpc>
                          <a:spcPct val="111800"/>
                        </a:lnSpc>
                        <a:spcBef>
                          <a:spcPts val="555"/>
                        </a:spcBef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 - Use of</a:t>
                      </a: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land</a:t>
                      </a:r>
                      <a:r>
                        <a:rPr sz="60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 </a:t>
                      </a:r>
                      <a:r>
                        <a:rPr sz="600" b="1" spc="-1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biodiversity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52864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99415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</a:t>
                      </a:r>
                      <a:r>
                        <a:rPr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Energy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 -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Water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</a:t>
                      </a:r>
                      <a:r>
                        <a:rPr sz="600" b="1" spc="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Solid</a:t>
                      </a:r>
                      <a:r>
                        <a:rPr sz="600" b="1" spc="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Waste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88265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</a:t>
                      </a:r>
                      <a:r>
                        <a:rPr sz="600" b="1" spc="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Environmental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quality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433070" marR="145415" indent="-287655">
                        <a:lnSpc>
                          <a:spcPct val="111800"/>
                        </a:lnSpc>
                        <a:spcBef>
                          <a:spcPts val="555"/>
                        </a:spcBef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F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Transportation</a:t>
                      </a:r>
                      <a:r>
                        <a:rPr sz="600" b="1" spc="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 </a:t>
                      </a:r>
                      <a:r>
                        <a:rPr sz="600" b="1" spc="-15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mobility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52864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46379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</a:t>
                      </a:r>
                      <a:r>
                        <a:rPr sz="600" b="1" spc="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 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Social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Aspects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346710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H -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Economy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69215" marR="64135" indent="153035">
                        <a:lnSpc>
                          <a:spcPct val="111800"/>
                        </a:lnSpc>
                        <a:spcBef>
                          <a:spcPts val="555"/>
                        </a:spcBef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</a:t>
                      </a:r>
                      <a:r>
                        <a:rPr sz="6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Climate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Change: </a:t>
                      </a:r>
                      <a:r>
                        <a:rPr sz="600" b="1" spc="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mitigation</a:t>
                      </a:r>
                      <a:r>
                        <a:rPr sz="600" b="1" spc="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and</a:t>
                      </a:r>
                      <a:r>
                        <a:rPr sz="600" b="1" spc="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adaptation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52864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299085">
                        <a:lnSpc>
                          <a:spcPct val="100000"/>
                        </a:lnSpc>
                      </a:pP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</a:t>
                      </a:r>
                      <a:r>
                        <a:rPr sz="600" b="1" spc="-3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-</a:t>
                      </a:r>
                      <a:r>
                        <a:rPr sz="6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6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Governance</a:t>
                      </a:r>
                      <a:endParaRPr sz="6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849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U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f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D1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Solid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waste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collection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infrastructure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qu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f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mob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service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cc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(d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persons)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E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onom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I1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change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mitigation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L1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Urban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Planning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Gr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an 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B2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Energy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consumptions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ump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R="83185" algn="ctr">
                        <a:lnSpc>
                          <a:spcPct val="100000"/>
                        </a:lnSpc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Gr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mob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ou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g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  <a:p>
                      <a:pPr marL="16510">
                        <a:lnSpc>
                          <a:spcPct val="100000"/>
                        </a:lnSpc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mp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2381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I2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 marR="43180">
                        <a:lnSpc>
                          <a:spcPct val="110600"/>
                        </a:lnSpc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action: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heatwaves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and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increase </a:t>
                      </a:r>
                      <a:r>
                        <a:rPr sz="500" b="1" spc="-1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temperature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281940">
                        <a:lnSpc>
                          <a:spcPct val="110600"/>
                        </a:lnSpc>
                        <a:spcBef>
                          <a:spcPts val="39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L2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 Management and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community</a:t>
                      </a:r>
                      <a:r>
                        <a:rPr sz="5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involvement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3714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960"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od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ecosystems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C3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Effluents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management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EM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x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po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mob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ili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f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pub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private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facilities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and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services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nno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I3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: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p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5" dirty="0">
                          <a:latin typeface="Calibri"/>
                          <a:cs typeface="Calibri"/>
                        </a:rPr>
                        <a:t>L3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Public buildings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operation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9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du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I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I4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: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v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1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qu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al</a:t>
                      </a:r>
                      <a:r>
                        <a:rPr sz="5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n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n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I5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on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: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ou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t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6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500" b="1" spc="-10" dirty="0">
                          <a:latin typeface="Calibri"/>
                          <a:cs typeface="Calibri"/>
                        </a:rPr>
                        <a:t>I6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Adaptation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climatic</a:t>
                      </a:r>
                      <a:endParaRPr sz="500">
                        <a:latin typeface="Calibri"/>
                        <a:cs typeface="Calibri"/>
                      </a:endParaRPr>
                    </a:p>
                    <a:p>
                      <a:pPr marL="16510">
                        <a:lnSpc>
                          <a:spcPts val="810"/>
                        </a:lnSpc>
                        <a:spcBef>
                          <a:spcPts val="90"/>
                        </a:spcBef>
                      </a:pPr>
                      <a:r>
                        <a:rPr sz="500" b="1" spc="10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z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: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wil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d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ir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e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42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7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H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l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h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161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2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500" b="1" spc="-20" dirty="0">
                          <a:latin typeface="Calibri"/>
                          <a:cs typeface="Calibri"/>
                        </a:rPr>
                        <a:t>G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8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-</a:t>
                      </a:r>
                      <a:r>
                        <a:rPr sz="5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500" b="1" spc="-15" dirty="0">
                          <a:latin typeface="Calibri"/>
                          <a:cs typeface="Calibri"/>
                        </a:rPr>
                        <a:t>F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oo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d 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s</a:t>
                      </a:r>
                      <a:r>
                        <a:rPr sz="500" b="1" spc="-5" dirty="0">
                          <a:latin typeface="Calibri"/>
                          <a:cs typeface="Calibri"/>
                        </a:rPr>
                        <a:t>e</a:t>
                      </a:r>
                      <a:r>
                        <a:rPr sz="500" b="1" spc="15" dirty="0">
                          <a:latin typeface="Calibri"/>
                          <a:cs typeface="Calibri"/>
                        </a:rPr>
                        <a:t>c</a:t>
                      </a:r>
                      <a:r>
                        <a:rPr sz="500" b="1" spc="10" dirty="0">
                          <a:latin typeface="Calibri"/>
                          <a:cs typeface="Calibri"/>
                        </a:rPr>
                        <a:t>u</a:t>
                      </a:r>
                      <a:r>
                        <a:rPr sz="500" b="1" spc="-20" dirty="0">
                          <a:latin typeface="Calibri"/>
                          <a:cs typeface="Calibri"/>
                        </a:rPr>
                        <a:t>ri</a:t>
                      </a:r>
                      <a:r>
                        <a:rPr sz="500" b="1" spc="-10" dirty="0">
                          <a:latin typeface="Calibri"/>
                          <a:cs typeface="Calibri"/>
                        </a:rPr>
                        <a:t>t</a:t>
                      </a:r>
                      <a:r>
                        <a:rPr sz="500" b="1" dirty="0">
                          <a:latin typeface="Calibri"/>
                          <a:cs typeface="Calibri"/>
                        </a:rPr>
                        <a:t>y</a:t>
                      </a:r>
                      <a:endParaRPr sz="5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1600" y="284480"/>
            <a:ext cx="1422400" cy="84518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 idx="4294967295"/>
          </p:nvPr>
        </p:nvSpPr>
        <p:spPr>
          <a:xfrm>
            <a:off x="177801" y="408246"/>
            <a:ext cx="3774439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>
              <a:buClr>
                <a:srgbClr val="000000"/>
              </a:buClr>
              <a:buSzPts val="3200"/>
            </a:pPr>
            <a:r>
              <a:rPr lang="en-GB" sz="2800" b="1" dirty="0" err="1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SC</a:t>
            </a:r>
            <a:r>
              <a:rPr lang="en-GB" sz="2800" b="1" dirty="0" err="1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Tool</a:t>
            </a:r>
            <a:r>
              <a:rPr lang="en-GB" sz="2800" b="1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– City scale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-94628" y="410402"/>
            <a:ext cx="4620540" cy="502061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3200" dirty="0">
                <a:latin typeface="Arial"/>
                <a:cs typeface="Arial"/>
              </a:rPr>
              <a:t>Structure</a:t>
            </a:r>
            <a:r>
              <a:rPr lang="it-IT" sz="3200" dirty="0">
                <a:latin typeface="Arial"/>
                <a:cs typeface="Arial"/>
              </a:rPr>
              <a:t> </a:t>
            </a:r>
            <a:r>
              <a:rPr lang="en-US" sz="3200" kern="1200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of the tools</a:t>
            </a:r>
            <a:endParaRPr sz="3200" dirty="0">
              <a:latin typeface="Arial"/>
              <a:cs typeface="Aria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764034"/>
              </p:ext>
            </p:extLst>
          </p:nvPr>
        </p:nvGraphicFramePr>
        <p:xfrm>
          <a:off x="2674271" y="1515335"/>
          <a:ext cx="6099809" cy="35128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14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53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43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467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sz="1400" b="1" dirty="0">
                          <a:latin typeface="Calibri"/>
                          <a:cs typeface="Calibri"/>
                        </a:rPr>
                        <a:t>E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36671" marB="0">
                    <a:solidFill>
                      <a:srgbClr val="9BC2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Social</a:t>
                      </a:r>
                      <a:r>
                        <a:rPr sz="1400" b="1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spc="-5" dirty="0">
                          <a:latin typeface="Calibri"/>
                          <a:cs typeface="Calibri"/>
                        </a:rPr>
                        <a:t>Aspects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31908" marB="0"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05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E1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7624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Accessibility</a:t>
                      </a:r>
                      <a:r>
                        <a:rPr sz="1200" b="1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1200" b="1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safety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2861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7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E1.1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8106" marB="0"/>
                </a:tc>
                <a:tc>
                  <a:txBody>
                    <a:bodyPr/>
                    <a:lstStyle/>
                    <a:p>
                      <a:pPr marL="321310" marR="55372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Sidewalks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and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access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buildings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designed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for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access by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physically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disabled </a:t>
                      </a:r>
                      <a:r>
                        <a:rPr sz="1100" spc="-3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persons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2381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1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67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E1.2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67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Barrier-Free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Accessibility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of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District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7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E1.3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Ease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access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use of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public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transport</a:t>
                      </a:r>
                      <a:r>
                        <a:rPr sz="11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for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physically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disabled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persons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07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E1.4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76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Objective/subjective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safety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measure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205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E2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1200" b="1" spc="-10" dirty="0">
                          <a:latin typeface="Calibri"/>
                          <a:cs typeface="Calibri"/>
                        </a:rPr>
                        <a:t>Traffic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1200" b="1" spc="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mobility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services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2861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9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E2.1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096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Performance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public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transport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8096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8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E2.2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Availability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car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sharing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services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8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E2.3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7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Measures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limit traffic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cars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trucks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passing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through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the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local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area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8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E2.4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70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Quality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pedestrian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11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bicycle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network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7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E2.5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700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Availability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sheltered</a:t>
                      </a:r>
                      <a:r>
                        <a:rPr sz="1100" spc="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bicycle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parking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facilities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205">
                <a:tc>
                  <a:txBody>
                    <a:bodyPr/>
                    <a:lstStyle/>
                    <a:p>
                      <a:pPr marL="13335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E3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8576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200" b="1" spc="-5" dirty="0">
                          <a:latin typeface="Calibri"/>
                          <a:cs typeface="Calibri"/>
                        </a:rPr>
                        <a:t>Communication</a:t>
                      </a:r>
                      <a:r>
                        <a:rPr sz="1200" b="1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200" b="1" spc="-5" dirty="0">
                          <a:latin typeface="Calibri"/>
                          <a:cs typeface="Calibri"/>
                        </a:rPr>
                        <a:t>services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33338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30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E3.1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573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Availability</a:t>
                      </a:r>
                      <a:r>
                        <a:rPr sz="11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1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broadband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communication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network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8573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8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ts val="1675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E3.2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675"/>
                        </a:lnSpc>
                      </a:pPr>
                      <a:r>
                        <a:rPr sz="1100" spc="-5" dirty="0">
                          <a:latin typeface="Calibri"/>
                          <a:cs typeface="Calibri"/>
                        </a:rPr>
                        <a:t>Access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to</a:t>
                      </a:r>
                      <a:r>
                        <a:rPr sz="11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broadband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communication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network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4" name="object 4"/>
          <p:cNvGrpSpPr/>
          <p:nvPr/>
        </p:nvGrpSpPr>
        <p:grpSpPr>
          <a:xfrm>
            <a:off x="1963230" y="1471359"/>
            <a:ext cx="504825" cy="266224"/>
            <a:chOff x="2915666" y="1685798"/>
            <a:chExt cx="673100" cy="354965"/>
          </a:xfrm>
        </p:grpSpPr>
        <p:sp>
          <p:nvSpPr>
            <p:cNvPr id="5" name="object 5"/>
            <p:cNvSpPr/>
            <p:nvPr/>
          </p:nvSpPr>
          <p:spPr>
            <a:xfrm>
              <a:off x="2928366" y="1698498"/>
              <a:ext cx="647700" cy="329565"/>
            </a:xfrm>
            <a:custGeom>
              <a:avLst/>
              <a:gdLst/>
              <a:ahLst/>
              <a:cxnLst/>
              <a:rect l="l" t="t" r="r" b="b"/>
              <a:pathLst>
                <a:path w="647700" h="329564">
                  <a:moveTo>
                    <a:pt x="483107" y="0"/>
                  </a:moveTo>
                  <a:lnTo>
                    <a:pt x="483107" y="82296"/>
                  </a:lnTo>
                  <a:lnTo>
                    <a:pt x="0" y="82296"/>
                  </a:lnTo>
                  <a:lnTo>
                    <a:pt x="0" y="246887"/>
                  </a:lnTo>
                  <a:lnTo>
                    <a:pt x="483107" y="246887"/>
                  </a:lnTo>
                  <a:lnTo>
                    <a:pt x="483107" y="329184"/>
                  </a:lnTo>
                  <a:lnTo>
                    <a:pt x="647699" y="164591"/>
                  </a:lnTo>
                  <a:lnTo>
                    <a:pt x="483107" y="0"/>
                  </a:lnTo>
                  <a:close/>
                </a:path>
              </a:pathLst>
            </a:custGeom>
            <a:solidFill>
              <a:srgbClr val="943735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2928366" y="1698498"/>
              <a:ext cx="647700" cy="329565"/>
            </a:xfrm>
            <a:custGeom>
              <a:avLst/>
              <a:gdLst/>
              <a:ahLst/>
              <a:cxnLst/>
              <a:rect l="l" t="t" r="r" b="b"/>
              <a:pathLst>
                <a:path w="647700" h="329564">
                  <a:moveTo>
                    <a:pt x="0" y="82296"/>
                  </a:moveTo>
                  <a:lnTo>
                    <a:pt x="483107" y="82296"/>
                  </a:lnTo>
                  <a:lnTo>
                    <a:pt x="483107" y="0"/>
                  </a:lnTo>
                  <a:lnTo>
                    <a:pt x="647699" y="164591"/>
                  </a:lnTo>
                  <a:lnTo>
                    <a:pt x="483107" y="329184"/>
                  </a:lnTo>
                  <a:lnTo>
                    <a:pt x="483107" y="246887"/>
                  </a:lnTo>
                  <a:lnTo>
                    <a:pt x="0" y="246887"/>
                  </a:lnTo>
                  <a:lnTo>
                    <a:pt x="0" y="82296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1963230" y="2985833"/>
            <a:ext cx="504825" cy="267176"/>
            <a:chOff x="2915666" y="3705097"/>
            <a:chExt cx="673100" cy="356235"/>
          </a:xfrm>
        </p:grpSpPr>
        <p:sp>
          <p:nvSpPr>
            <p:cNvPr id="8" name="object 8"/>
            <p:cNvSpPr/>
            <p:nvPr/>
          </p:nvSpPr>
          <p:spPr>
            <a:xfrm>
              <a:off x="2928366" y="3717797"/>
              <a:ext cx="647700" cy="330835"/>
            </a:xfrm>
            <a:custGeom>
              <a:avLst/>
              <a:gdLst/>
              <a:ahLst/>
              <a:cxnLst/>
              <a:rect l="l" t="t" r="r" b="b"/>
              <a:pathLst>
                <a:path w="647700" h="330835">
                  <a:moveTo>
                    <a:pt x="482345" y="0"/>
                  </a:moveTo>
                  <a:lnTo>
                    <a:pt x="482345" y="82676"/>
                  </a:lnTo>
                  <a:lnTo>
                    <a:pt x="0" y="82676"/>
                  </a:lnTo>
                  <a:lnTo>
                    <a:pt x="0" y="248031"/>
                  </a:lnTo>
                  <a:lnTo>
                    <a:pt x="482345" y="248031"/>
                  </a:lnTo>
                  <a:lnTo>
                    <a:pt x="482345" y="330707"/>
                  </a:lnTo>
                  <a:lnTo>
                    <a:pt x="647699" y="165353"/>
                  </a:lnTo>
                  <a:lnTo>
                    <a:pt x="482345" y="0"/>
                  </a:lnTo>
                  <a:close/>
                </a:path>
              </a:pathLst>
            </a:custGeom>
            <a:solidFill>
              <a:srgbClr val="E6B8B8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2928366" y="3717797"/>
              <a:ext cx="647700" cy="330835"/>
            </a:xfrm>
            <a:custGeom>
              <a:avLst/>
              <a:gdLst/>
              <a:ahLst/>
              <a:cxnLst/>
              <a:rect l="l" t="t" r="r" b="b"/>
              <a:pathLst>
                <a:path w="647700" h="330835">
                  <a:moveTo>
                    <a:pt x="0" y="82676"/>
                  </a:moveTo>
                  <a:lnTo>
                    <a:pt x="482345" y="82676"/>
                  </a:lnTo>
                  <a:lnTo>
                    <a:pt x="482345" y="0"/>
                  </a:lnTo>
                  <a:lnTo>
                    <a:pt x="647699" y="165353"/>
                  </a:lnTo>
                  <a:lnTo>
                    <a:pt x="482345" y="330707"/>
                  </a:lnTo>
                  <a:lnTo>
                    <a:pt x="482345" y="248031"/>
                  </a:lnTo>
                  <a:lnTo>
                    <a:pt x="0" y="248031"/>
                  </a:lnTo>
                  <a:lnTo>
                    <a:pt x="0" y="82676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/>
          <p:nvPr/>
        </p:nvSpPr>
        <p:spPr>
          <a:xfrm>
            <a:off x="1981898" y="3717734"/>
            <a:ext cx="485775" cy="248126"/>
          </a:xfrm>
          <a:custGeom>
            <a:avLst/>
            <a:gdLst/>
            <a:ahLst/>
            <a:cxnLst/>
            <a:rect l="l" t="t" r="r" b="b"/>
            <a:pathLst>
              <a:path w="647700" h="330835">
                <a:moveTo>
                  <a:pt x="0" y="82676"/>
                </a:moveTo>
                <a:lnTo>
                  <a:pt x="482345" y="82676"/>
                </a:lnTo>
                <a:lnTo>
                  <a:pt x="482345" y="0"/>
                </a:lnTo>
                <a:lnTo>
                  <a:pt x="647700" y="165353"/>
                </a:lnTo>
                <a:lnTo>
                  <a:pt x="482345" y="330707"/>
                </a:lnTo>
                <a:lnTo>
                  <a:pt x="482345" y="248030"/>
                </a:lnTo>
                <a:lnTo>
                  <a:pt x="0" y="248030"/>
                </a:lnTo>
                <a:lnTo>
                  <a:pt x="0" y="8267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 txBox="1"/>
          <p:nvPr/>
        </p:nvSpPr>
        <p:spPr>
          <a:xfrm>
            <a:off x="1237805" y="1477835"/>
            <a:ext cx="459105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Calibri"/>
                <a:cs typeface="Calibri"/>
              </a:rPr>
              <a:t>IS</a:t>
            </a:r>
            <a:r>
              <a:rPr sz="1500" spc="4" dirty="0">
                <a:latin typeface="Calibri"/>
                <a:cs typeface="Calibri"/>
              </a:rPr>
              <a:t>S</a:t>
            </a:r>
            <a:r>
              <a:rPr sz="1500" dirty="0">
                <a:latin typeface="Calibri"/>
                <a:cs typeface="Calibri"/>
              </a:rPr>
              <a:t>UE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44830" y="2954840"/>
            <a:ext cx="842486" cy="973889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spc="-4" dirty="0">
                <a:latin typeface="Calibri"/>
                <a:cs typeface="Calibri"/>
              </a:rPr>
              <a:t>C</a:t>
            </a:r>
            <a:r>
              <a:rPr sz="1500" spc="-116" dirty="0">
                <a:latin typeface="Calibri"/>
                <a:cs typeface="Calibri"/>
              </a:rPr>
              <a:t>A</a:t>
            </a:r>
            <a:r>
              <a:rPr sz="1500" spc="-4" dirty="0">
                <a:latin typeface="Calibri"/>
                <a:cs typeface="Calibri"/>
              </a:rPr>
              <a:t>T</a:t>
            </a:r>
            <a:r>
              <a:rPr sz="1500" spc="-19" dirty="0">
                <a:latin typeface="Calibri"/>
                <a:cs typeface="Calibri"/>
              </a:rPr>
              <a:t>E</a:t>
            </a:r>
            <a:r>
              <a:rPr sz="1500" spc="-8" dirty="0">
                <a:latin typeface="Calibri"/>
                <a:cs typeface="Calibri"/>
              </a:rPr>
              <a:t>G</a:t>
            </a:r>
            <a:r>
              <a:rPr sz="1500" spc="-4" dirty="0">
                <a:latin typeface="Calibri"/>
                <a:cs typeface="Calibri"/>
              </a:rPr>
              <a:t>O</a:t>
            </a:r>
            <a:r>
              <a:rPr sz="1500" spc="-15" dirty="0">
                <a:latin typeface="Calibri"/>
                <a:cs typeface="Calibri"/>
              </a:rPr>
              <a:t>R</a:t>
            </a:r>
            <a:r>
              <a:rPr sz="1500" dirty="0">
                <a:latin typeface="Calibri"/>
                <a:cs typeface="Calibri"/>
              </a:rPr>
              <a:t>Y</a:t>
            </a: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spcBef>
                <a:spcPts val="26"/>
              </a:spcBef>
            </a:pPr>
            <a:endParaRPr sz="1763">
              <a:latin typeface="Calibri"/>
              <a:cs typeface="Calibri"/>
            </a:endParaRPr>
          </a:p>
          <a:p>
            <a:pPr marL="80010"/>
            <a:r>
              <a:rPr sz="1500" spc="-4" dirty="0">
                <a:latin typeface="Calibri"/>
                <a:cs typeface="Calibri"/>
              </a:rPr>
              <a:t>CRITERIA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43F43C33-EE36-4830-88D5-F80B0E5CC9C8}"/>
              </a:ext>
            </a:extLst>
          </p:cNvPr>
          <p:cNvSpPr/>
          <p:nvPr/>
        </p:nvSpPr>
        <p:spPr>
          <a:xfrm>
            <a:off x="3545886" y="4995174"/>
            <a:ext cx="2376264" cy="1005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3C6B64A5-5433-452C-AC22-8953497B7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33400"/>
              </p:ext>
            </p:extLst>
          </p:nvPr>
        </p:nvGraphicFramePr>
        <p:xfrm>
          <a:off x="487680" y="1473200"/>
          <a:ext cx="831087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8420">
                  <a:extLst>
                    <a:ext uri="{9D8B030D-6E8A-4147-A177-3AD203B41FA5}">
                      <a16:colId xmlns:a16="http://schemas.microsoft.com/office/drawing/2014/main" val="1751574834"/>
                    </a:ext>
                  </a:extLst>
                </a:gridCol>
                <a:gridCol w="2258742">
                  <a:extLst>
                    <a:ext uri="{9D8B030D-6E8A-4147-A177-3AD203B41FA5}">
                      <a16:colId xmlns:a16="http://schemas.microsoft.com/office/drawing/2014/main" val="2753824563"/>
                    </a:ext>
                  </a:extLst>
                </a:gridCol>
                <a:gridCol w="3011775">
                  <a:extLst>
                    <a:ext uri="{9D8B030D-6E8A-4147-A177-3AD203B41FA5}">
                      <a16:colId xmlns:a16="http://schemas.microsoft.com/office/drawing/2014/main" val="3204825851"/>
                    </a:ext>
                  </a:extLst>
                </a:gridCol>
                <a:gridCol w="1711942">
                  <a:extLst>
                    <a:ext uri="{9D8B030D-6E8A-4147-A177-3AD203B41FA5}">
                      <a16:colId xmlns:a16="http://schemas.microsoft.com/office/drawing/2014/main" val="2895764454"/>
                    </a:ext>
                  </a:extLst>
                </a:gridCol>
              </a:tblGrid>
              <a:tr h="599573">
                <a:tc>
                  <a:txBody>
                    <a:bodyPr/>
                    <a:lstStyle/>
                    <a:p>
                      <a:r>
                        <a:rPr lang="en-GB" sz="1500" noProof="0"/>
                        <a:t>CRITERION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noProof="0" dirty="0"/>
                        <a:t>NAME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noProof="0"/>
                        <a:t>INDICATOR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noProof="0"/>
                        <a:t>UNIT OF MEASURE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63077741"/>
                  </a:ext>
                </a:extLst>
              </a:tr>
              <a:tr h="1120943">
                <a:tc>
                  <a:txBody>
                    <a:bodyPr/>
                    <a:lstStyle/>
                    <a:p>
                      <a:r>
                        <a:rPr lang="en-GB" sz="1500" noProof="0" dirty="0"/>
                        <a:t>C2.2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indent="0"/>
                      <a:r>
                        <a:rPr lang="en-GB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Efficiency in water use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Volume of water supplied minus the volume of utilized water divided by the total volume of water supplied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noProof="0" dirty="0"/>
                        <a:t>%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80808023"/>
                  </a:ext>
                </a:extLst>
              </a:tr>
              <a:tr h="860257">
                <a:tc>
                  <a:txBody>
                    <a:bodyPr/>
                    <a:lstStyle/>
                    <a:p>
                      <a:r>
                        <a:rPr lang="en-GB" sz="1500" noProof="0"/>
                        <a:t>E1.2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Particulate matter (PM10)</a:t>
                      </a:r>
                    </a:p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concentration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500" noProof="0"/>
                        <a:t>Number of days within a year that PM10 concentration exceeds the daily limit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noProof="0" dirty="0"/>
                        <a:t>days/</a:t>
                      </a:r>
                      <a:r>
                        <a:rPr lang="en-GB" sz="1500" noProof="0" dirty="0" err="1"/>
                        <a:t>yr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09568659"/>
                  </a:ext>
                </a:extLst>
              </a:tr>
              <a:tr h="1381627">
                <a:tc>
                  <a:txBody>
                    <a:bodyPr/>
                    <a:lstStyle/>
                    <a:p>
                      <a:r>
                        <a:rPr lang="en-GB" sz="1500" noProof="0"/>
                        <a:t>B2.1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Total final thermal energy</a:t>
                      </a:r>
                    </a:p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consumption for building</a:t>
                      </a:r>
                    </a:p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operations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Aggregated annual total final</a:t>
                      </a:r>
                    </a:p>
                    <a:p>
                      <a:r>
                        <a:rPr lang="en-GB" sz="1500" b="0" i="0" u="none" strike="noStrike" cap="none" noProof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thermal energy consumption per aggregated indoor useful floor area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kWh/m2/</a:t>
                      </a:r>
                      <a:r>
                        <a:rPr lang="en-GB" sz="1500" b="0" i="0" u="none" strike="noStrike" cap="none" noProof="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yr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264334218"/>
                  </a:ext>
                </a:extLst>
              </a:tr>
            </a:tbl>
          </a:graphicData>
        </a:graphic>
      </p:graphicFrame>
      <p:sp>
        <p:nvSpPr>
          <p:cNvPr id="6" name="Titolo 1">
            <a:extLst>
              <a:ext uri="{FF2B5EF4-FFF2-40B4-BE49-F238E27FC236}">
                <a16:creationId xmlns:a16="http://schemas.microsoft.com/office/drawing/2014/main" id="{BD17909E-00E8-43D0-960A-2749A18F5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623" y="164446"/>
            <a:ext cx="8065127" cy="69280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tabLst>
                <a:tab pos="3428915" algn="l"/>
              </a:tabLst>
            </a:pPr>
            <a:r>
              <a:rPr lang="en-GB" sz="32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Criteria and indicators</a:t>
            </a:r>
          </a:p>
        </p:txBody>
      </p:sp>
    </p:spTree>
    <p:extLst>
      <p:ext uri="{BB962C8B-B14F-4D97-AF65-F5344CB8AC3E}">
        <p14:creationId xmlns:p14="http://schemas.microsoft.com/office/powerpoint/2010/main" val="2241874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946814" y="615774"/>
            <a:ext cx="5250180" cy="93246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>
              <a:spcBef>
                <a:spcPts val="71"/>
              </a:spcBef>
            </a:pPr>
            <a:r>
              <a:rPr sz="3000" b="0" spc="-8" dirty="0"/>
              <a:t>SBE</a:t>
            </a:r>
            <a:r>
              <a:rPr sz="3000" b="0" spc="-30" dirty="0"/>
              <a:t> </a:t>
            </a:r>
            <a:r>
              <a:rPr sz="3000" b="0" spc="-4" dirty="0"/>
              <a:t>Method</a:t>
            </a:r>
            <a:endParaRPr sz="3000"/>
          </a:p>
          <a:p>
            <a:pPr algn="ctr">
              <a:lnSpc>
                <a:spcPct val="100000"/>
              </a:lnSpc>
            </a:pPr>
            <a:r>
              <a:rPr sz="3000" b="0" spc="-4" dirty="0"/>
              <a:t>GENERIC</a:t>
            </a:r>
            <a:r>
              <a:rPr sz="3000" b="0" dirty="0"/>
              <a:t> </a:t>
            </a:r>
            <a:r>
              <a:rPr sz="3000" b="0" spc="-8" dirty="0"/>
              <a:t>FRAMEWORK</a:t>
            </a:r>
            <a:r>
              <a:rPr sz="3000" b="0" spc="-15" dirty="0"/>
              <a:t> </a:t>
            </a:r>
            <a:r>
              <a:rPr sz="3000" b="0" spc="-4" dirty="0"/>
              <a:t>PRINCIPLE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976694" y="1724726"/>
            <a:ext cx="7501890" cy="3481883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2381" algn="ctr">
              <a:spcBef>
                <a:spcPts val="581"/>
              </a:spcBef>
            </a:pPr>
            <a:r>
              <a:rPr sz="2100" b="1" spc="-4" dirty="0">
                <a:latin typeface="Calibri"/>
                <a:cs typeface="Calibri"/>
              </a:rPr>
              <a:t>Generic</a:t>
            </a:r>
            <a:r>
              <a:rPr sz="2100" b="1" spc="8" dirty="0">
                <a:latin typeface="Calibri"/>
                <a:cs typeface="Calibri"/>
              </a:rPr>
              <a:t> </a:t>
            </a:r>
            <a:r>
              <a:rPr sz="2100" b="1" spc="-11" dirty="0">
                <a:latin typeface="Calibri"/>
                <a:cs typeface="Calibri"/>
              </a:rPr>
              <a:t>Framework</a:t>
            </a:r>
            <a:endParaRPr sz="2100">
              <a:latin typeface="Calibri"/>
              <a:cs typeface="Calibri"/>
            </a:endParaRPr>
          </a:p>
          <a:p>
            <a:pPr marL="9049" marR="3810" algn="ctr">
              <a:spcBef>
                <a:spcPts val="506"/>
              </a:spcBef>
            </a:pPr>
            <a:r>
              <a:rPr sz="2100" spc="-4" dirty="0">
                <a:latin typeface="Calibri"/>
                <a:cs typeface="Calibri"/>
              </a:rPr>
              <a:t>A</a:t>
            </a:r>
            <a:r>
              <a:rPr sz="2100" spc="19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generic</a:t>
            </a:r>
            <a:r>
              <a:rPr sz="2100" spc="11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multicriteria</a:t>
            </a:r>
            <a:r>
              <a:rPr sz="2100" spc="23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assessment</a:t>
            </a:r>
            <a:r>
              <a:rPr sz="2100" spc="38" dirty="0">
                <a:latin typeface="Calibri"/>
                <a:cs typeface="Calibri"/>
              </a:rPr>
              <a:t> </a:t>
            </a:r>
            <a:r>
              <a:rPr sz="2100" spc="-23" dirty="0">
                <a:latin typeface="Calibri"/>
                <a:cs typeface="Calibri"/>
              </a:rPr>
              <a:t>system</a:t>
            </a:r>
            <a:r>
              <a:rPr sz="2100" spc="19" dirty="0">
                <a:latin typeface="Calibri"/>
                <a:cs typeface="Calibri"/>
              </a:rPr>
              <a:t> </a:t>
            </a:r>
            <a:r>
              <a:rPr sz="2100" spc="-19" dirty="0">
                <a:latin typeface="Calibri"/>
                <a:cs typeface="Calibri"/>
              </a:rPr>
              <a:t>for</a:t>
            </a:r>
            <a:r>
              <a:rPr sz="2100" spc="4" dirty="0">
                <a:latin typeface="Calibri"/>
                <a:cs typeface="Calibri"/>
              </a:rPr>
              <a:t> </a:t>
            </a:r>
            <a:r>
              <a:rPr sz="2100" spc="-15" dirty="0">
                <a:latin typeface="Calibri"/>
                <a:cs typeface="Calibri"/>
              </a:rPr>
              <a:t>rating</a:t>
            </a:r>
            <a:r>
              <a:rPr sz="2100" spc="23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the</a:t>
            </a:r>
            <a:r>
              <a:rPr sz="2100" spc="15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sustainability </a:t>
            </a:r>
            <a:r>
              <a:rPr sz="2100" spc="-465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performance</a:t>
            </a:r>
            <a:r>
              <a:rPr sz="2100" spc="4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of the</a:t>
            </a:r>
            <a:r>
              <a:rPr sz="2100" spc="8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built</a:t>
            </a:r>
            <a:r>
              <a:rPr sz="2100" spc="11" dirty="0">
                <a:latin typeface="Calibri"/>
                <a:cs typeface="Calibri"/>
              </a:rPr>
              <a:t> </a:t>
            </a:r>
            <a:r>
              <a:rPr sz="2100" spc="-15" dirty="0">
                <a:latin typeface="Calibri"/>
                <a:cs typeface="Calibri"/>
              </a:rPr>
              <a:t>environment.</a:t>
            </a:r>
            <a:endParaRPr sz="2100">
              <a:latin typeface="Calibri"/>
              <a:cs typeface="Calibri"/>
            </a:endParaRPr>
          </a:p>
          <a:p>
            <a:pPr marL="953" algn="ctr">
              <a:spcBef>
                <a:spcPts val="506"/>
              </a:spcBef>
            </a:pPr>
            <a:r>
              <a:rPr sz="2100" u="heavy" spc="-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Not</a:t>
            </a:r>
            <a:r>
              <a:rPr sz="2100" u="heavy" spc="1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1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operational,</a:t>
            </a:r>
            <a:r>
              <a:rPr sz="2100" u="heavy" spc="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to</a:t>
            </a:r>
            <a:r>
              <a:rPr sz="2100" u="heavy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8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be</a:t>
            </a:r>
            <a:r>
              <a:rPr sz="2100" u="heavy" spc="19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8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used</a:t>
            </a:r>
            <a:r>
              <a:rPr sz="2100" u="heavy" spc="1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a</a:t>
            </a:r>
            <a:r>
              <a:rPr sz="2100" u="heavy" spc="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u="heavy" spc="-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GF</a:t>
            </a:r>
            <a:r>
              <a:rPr sz="2100" u="heavy" spc="19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b="1" u="heavy" spc="-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needs</a:t>
            </a:r>
            <a:r>
              <a:rPr sz="2100" b="1" u="heavy" spc="8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b="1" u="heavy" spc="-1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to</a:t>
            </a:r>
            <a:r>
              <a:rPr sz="2100" b="1" u="heavy" spc="8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b="1" u="heavy" spc="-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be</a:t>
            </a:r>
            <a:r>
              <a:rPr sz="2100" b="1" u="heavy" spc="8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 </a:t>
            </a:r>
            <a:r>
              <a:rPr sz="2100" b="1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contextualized</a:t>
            </a:r>
            <a:r>
              <a:rPr sz="2100" u="heavy" spc="-1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Calibri"/>
                <a:cs typeface="Calibri"/>
              </a:rPr>
              <a:t>.</a:t>
            </a:r>
            <a:endParaRPr sz="2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100">
              <a:latin typeface="Calibri"/>
              <a:cs typeface="Calibri"/>
            </a:endParaRPr>
          </a:p>
          <a:p>
            <a:pPr>
              <a:spcBef>
                <a:spcPts val="15"/>
              </a:spcBef>
            </a:pPr>
            <a:endParaRPr sz="1575">
              <a:latin typeface="Calibri"/>
              <a:cs typeface="Calibri"/>
            </a:endParaRPr>
          </a:p>
          <a:p>
            <a:pPr marL="1905" algn="ctr"/>
            <a:r>
              <a:rPr sz="2100" b="1" spc="-8" dirty="0">
                <a:latin typeface="Calibri"/>
                <a:cs typeface="Calibri"/>
              </a:rPr>
              <a:t>National</a:t>
            </a:r>
            <a:r>
              <a:rPr sz="2100" b="1" spc="11" dirty="0">
                <a:latin typeface="Calibri"/>
                <a:cs typeface="Calibri"/>
              </a:rPr>
              <a:t> </a:t>
            </a:r>
            <a:r>
              <a:rPr sz="2100" b="1" spc="-4" dirty="0">
                <a:latin typeface="Calibri"/>
                <a:cs typeface="Calibri"/>
              </a:rPr>
              <a:t>/</a:t>
            </a:r>
            <a:r>
              <a:rPr sz="2100" b="1" spc="-11" dirty="0">
                <a:latin typeface="Calibri"/>
                <a:cs typeface="Calibri"/>
              </a:rPr>
              <a:t> </a:t>
            </a:r>
            <a:r>
              <a:rPr sz="2100" b="1" spc="-8" dirty="0">
                <a:latin typeface="Calibri"/>
                <a:cs typeface="Calibri"/>
              </a:rPr>
              <a:t>Regional</a:t>
            </a:r>
            <a:r>
              <a:rPr sz="2100" b="1" spc="8" dirty="0">
                <a:latin typeface="Calibri"/>
                <a:cs typeface="Calibri"/>
              </a:rPr>
              <a:t> </a:t>
            </a:r>
            <a:r>
              <a:rPr sz="2100" b="1" spc="-41" dirty="0">
                <a:latin typeface="Calibri"/>
                <a:cs typeface="Calibri"/>
              </a:rPr>
              <a:t>Tools</a:t>
            </a:r>
            <a:endParaRPr sz="2100">
              <a:latin typeface="Calibri"/>
              <a:cs typeface="Calibri"/>
            </a:endParaRPr>
          </a:p>
          <a:p>
            <a:pPr marL="953" algn="ctr">
              <a:spcBef>
                <a:spcPts val="503"/>
              </a:spcBef>
            </a:pPr>
            <a:r>
              <a:rPr sz="2100" spc="-11" dirty="0">
                <a:latin typeface="Calibri"/>
                <a:cs typeface="Calibri"/>
              </a:rPr>
              <a:t>Operational</a:t>
            </a:r>
            <a:r>
              <a:rPr sz="2100" spc="11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multicriteria</a:t>
            </a:r>
            <a:r>
              <a:rPr sz="2100" spc="26" dirty="0">
                <a:latin typeface="Calibri"/>
                <a:cs typeface="Calibri"/>
              </a:rPr>
              <a:t> </a:t>
            </a:r>
            <a:r>
              <a:rPr sz="2100" spc="-8" dirty="0">
                <a:latin typeface="Calibri"/>
                <a:cs typeface="Calibri"/>
              </a:rPr>
              <a:t>assessment</a:t>
            </a:r>
            <a:r>
              <a:rPr sz="2100" spc="23" dirty="0">
                <a:latin typeface="Calibri"/>
                <a:cs typeface="Calibri"/>
              </a:rPr>
              <a:t> </a:t>
            </a:r>
            <a:r>
              <a:rPr sz="2100" spc="-19" dirty="0">
                <a:latin typeface="Calibri"/>
                <a:cs typeface="Calibri"/>
              </a:rPr>
              <a:t>systems.</a:t>
            </a:r>
            <a:endParaRPr sz="2100">
              <a:latin typeface="Calibri"/>
              <a:cs typeface="Calibri"/>
            </a:endParaRPr>
          </a:p>
          <a:p>
            <a:pPr marL="668655" marR="664369" algn="ctr">
              <a:spcBef>
                <a:spcPts val="506"/>
              </a:spcBef>
            </a:pPr>
            <a:r>
              <a:rPr sz="2100" spc="-8" dirty="0">
                <a:latin typeface="Calibri"/>
                <a:cs typeface="Calibri"/>
              </a:rPr>
              <a:t>Derived</a:t>
            </a:r>
            <a:r>
              <a:rPr sz="2100" spc="4" dirty="0">
                <a:latin typeface="Calibri"/>
                <a:cs typeface="Calibri"/>
              </a:rPr>
              <a:t> </a:t>
            </a:r>
            <a:r>
              <a:rPr sz="2100" spc="-15" dirty="0">
                <a:latin typeface="Calibri"/>
                <a:cs typeface="Calibri"/>
              </a:rPr>
              <a:t>from</a:t>
            </a:r>
            <a:r>
              <a:rPr sz="2100" spc="4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the </a:t>
            </a:r>
            <a:r>
              <a:rPr sz="2100" spc="-8" dirty="0">
                <a:latin typeface="Calibri"/>
                <a:cs typeface="Calibri"/>
              </a:rPr>
              <a:t>common</a:t>
            </a:r>
            <a:r>
              <a:rPr sz="2100" spc="8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Generic</a:t>
            </a:r>
            <a:r>
              <a:rPr sz="2100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Framework</a:t>
            </a:r>
            <a:r>
              <a:rPr sz="2100" spc="4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through</a:t>
            </a:r>
            <a:r>
              <a:rPr sz="2100" spc="8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a </a:t>
            </a:r>
            <a:r>
              <a:rPr sz="2100" spc="-465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contextualization</a:t>
            </a:r>
            <a:r>
              <a:rPr sz="2100" spc="-4" dirty="0">
                <a:latin typeface="Calibri"/>
                <a:cs typeface="Calibri"/>
              </a:rPr>
              <a:t> </a:t>
            </a:r>
            <a:r>
              <a:rPr sz="2100" spc="-11" dirty="0">
                <a:latin typeface="Calibri"/>
                <a:cs typeface="Calibri"/>
              </a:rPr>
              <a:t>process.</a:t>
            </a:r>
            <a:endParaRPr sz="2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mappa&#10;&#10;Descrizione generata automaticamente">
            <a:extLst>
              <a:ext uri="{FF2B5EF4-FFF2-40B4-BE49-F238E27FC236}">
                <a16:creationId xmlns:a16="http://schemas.microsoft.com/office/drawing/2014/main" id="{1D01C7EB-196B-921C-78A2-C87B3160D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576" y="1316114"/>
            <a:ext cx="2861936" cy="405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2206F44-5E96-0608-497B-1EC7766827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9" y="1316114"/>
            <a:ext cx="2861936" cy="405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magine 8" descr="Immagine che contiene mappa&#10;&#10;Descrizione generata automaticamente">
            <a:extLst>
              <a:ext uri="{FF2B5EF4-FFF2-40B4-BE49-F238E27FC236}">
                <a16:creationId xmlns:a16="http://schemas.microsoft.com/office/drawing/2014/main" id="{682A5983-1617-0664-8082-8A6F5B931B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032" y="1316114"/>
            <a:ext cx="2861936" cy="405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EF6E300D-9699-489F-A042-6621B1B4874C}"/>
              </a:ext>
            </a:extLst>
          </p:cNvPr>
          <p:cNvSpPr/>
          <p:nvPr/>
        </p:nvSpPr>
        <p:spPr>
          <a:xfrm>
            <a:off x="1905001" y="3254087"/>
            <a:ext cx="893618" cy="28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E67DF2BF-52B7-AD2C-B9D3-445EA8D97094}"/>
              </a:ext>
            </a:extLst>
          </p:cNvPr>
          <p:cNvSpPr/>
          <p:nvPr/>
        </p:nvSpPr>
        <p:spPr>
          <a:xfrm>
            <a:off x="4949537" y="3254086"/>
            <a:ext cx="893618" cy="28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8B81527-6637-6B50-365F-6972D1C40670}"/>
              </a:ext>
            </a:extLst>
          </p:cNvPr>
          <p:cNvSpPr/>
          <p:nvPr/>
        </p:nvSpPr>
        <p:spPr>
          <a:xfrm>
            <a:off x="7965199" y="3254086"/>
            <a:ext cx="893618" cy="28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1083890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43F43C33-EE36-4830-88D5-F80B0E5CC9C8}"/>
              </a:ext>
            </a:extLst>
          </p:cNvPr>
          <p:cNvSpPr/>
          <p:nvPr/>
        </p:nvSpPr>
        <p:spPr>
          <a:xfrm>
            <a:off x="3545886" y="4995174"/>
            <a:ext cx="2376264" cy="1005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BD17909E-00E8-43D0-960A-2749A18F5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47" y="531990"/>
            <a:ext cx="7886700" cy="613448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tabLst>
                <a:tab pos="3428915" algn="l"/>
              </a:tabLst>
            </a:pPr>
            <a:r>
              <a:rPr lang="en-GB" sz="32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Criteria description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42F7C48-48B4-9C22-39D2-F9521FFCD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7" y="1723652"/>
            <a:ext cx="2556502" cy="37091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1BBC8E7-A157-BBD1-357C-9AAC289D1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774" y="1883023"/>
            <a:ext cx="2471377" cy="353951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6B8E4BD-F5A1-E1D4-75C0-F68F65197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075" y="1977499"/>
            <a:ext cx="2398671" cy="352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22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33120" y="1263983"/>
            <a:ext cx="7447280" cy="3610604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0" indent="0" algn="ctr">
              <a:buNone/>
            </a:pPr>
            <a:br>
              <a:rPr lang="it-IT" sz="4500" b="0" spc="-4" dirty="0">
                <a:latin typeface="Arial MT"/>
                <a:cs typeface="Arial MT"/>
              </a:rPr>
            </a:br>
            <a:r>
              <a:rPr lang="it-IT" sz="4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SBE</a:t>
            </a:r>
            <a: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  <a:t> Method</a:t>
            </a:r>
            <a:b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</a:br>
            <a:br>
              <a:rPr lang="it-IT" sz="4800" dirty="0">
                <a:solidFill>
                  <a:srgbClr val="245665"/>
                </a:solidFill>
              </a:rPr>
            </a:br>
            <a:r>
              <a:rPr lang="it-IT" sz="4800" kern="1200" dirty="0" err="1">
                <a:solidFill>
                  <a:srgbClr val="245665"/>
                </a:solidFill>
                <a:latin typeface="+mn-lt"/>
                <a:ea typeface="+mn-ea"/>
                <a:cs typeface="+mn-cs"/>
              </a:rPr>
              <a:t>Assessment</a:t>
            </a:r>
            <a: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4800" kern="1200" dirty="0" err="1">
                <a:solidFill>
                  <a:srgbClr val="245665"/>
                </a:solidFill>
                <a:latin typeface="+mn-lt"/>
                <a:ea typeface="+mn-ea"/>
                <a:cs typeface="+mn-cs"/>
              </a:rPr>
              <a:t>Process</a:t>
            </a:r>
            <a:b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</a:br>
            <a:endParaRPr sz="45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45618" y="487661"/>
            <a:ext cx="4753102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800" spc="-4" dirty="0"/>
              <a:t>Assessment</a:t>
            </a:r>
            <a:r>
              <a:rPr sz="2800" spc="-19" dirty="0"/>
              <a:t> </a:t>
            </a:r>
            <a:r>
              <a:rPr sz="2800" dirty="0"/>
              <a:t>process:</a:t>
            </a:r>
            <a:r>
              <a:rPr sz="2800" spc="-23" dirty="0"/>
              <a:t> </a:t>
            </a:r>
            <a:r>
              <a:rPr sz="2800" dirty="0"/>
              <a:t>3</a:t>
            </a:r>
            <a:r>
              <a:rPr sz="2800" spc="-4" dirty="0"/>
              <a:t> steps</a:t>
            </a:r>
            <a:endParaRPr sz="28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2561" y="1148080"/>
            <a:ext cx="4084320" cy="458215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2"/>
          <p:cNvSpPr txBox="1">
            <a:spLocks noGrp="1"/>
          </p:cNvSpPr>
          <p:nvPr>
            <p:ph type="title"/>
          </p:nvPr>
        </p:nvSpPr>
        <p:spPr>
          <a:xfrm>
            <a:off x="222082" y="43451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it-IT" sz="2700" b="1" dirty="0">
                <a:solidFill>
                  <a:srgbClr val="245665"/>
                </a:solidFill>
              </a:rPr>
              <a:t>1 – </a:t>
            </a:r>
            <a:r>
              <a:rPr lang="it-IT" sz="2700" b="1" dirty="0" err="1">
                <a:solidFill>
                  <a:srgbClr val="245665"/>
                </a:solidFill>
              </a:rPr>
              <a:t>Characterization</a:t>
            </a:r>
            <a:r>
              <a:rPr lang="it-IT" sz="2700" b="1" dirty="0">
                <a:solidFill>
                  <a:srgbClr val="245665"/>
                </a:solidFill>
              </a:rPr>
              <a:t> of </a:t>
            </a:r>
            <a:r>
              <a:rPr lang="it-IT" sz="2700" b="1" dirty="0" err="1">
                <a:solidFill>
                  <a:srgbClr val="245665"/>
                </a:solidFill>
              </a:rPr>
              <a:t>criteria</a:t>
            </a:r>
            <a:endParaRPr sz="2700" b="1" dirty="0">
              <a:solidFill>
                <a:srgbClr val="245665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6997359-2DA0-4049-AE7F-DB3920A8A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159" y="1708616"/>
            <a:ext cx="6537593" cy="39824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328F73C6-D250-40B9-B88C-54F2823E6A13}"/>
              </a:ext>
            </a:extLst>
          </p:cNvPr>
          <p:cNvSpPr/>
          <p:nvPr/>
        </p:nvSpPr>
        <p:spPr>
          <a:xfrm>
            <a:off x="1156855" y="1792432"/>
            <a:ext cx="1911927" cy="595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CRITERIA</a:t>
            </a: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1262FF9-49A4-4165-B49D-57CAB6CBF86B}"/>
              </a:ext>
            </a:extLst>
          </p:cNvPr>
          <p:cNvSpPr/>
          <p:nvPr/>
        </p:nvSpPr>
        <p:spPr>
          <a:xfrm>
            <a:off x="3442018" y="2963141"/>
            <a:ext cx="1821873" cy="46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>
                <a:solidFill>
                  <a:schemeClr val="tx1"/>
                </a:solidFill>
              </a:rPr>
              <a:t>Assessment of </a:t>
            </a:r>
            <a:r>
              <a:rPr lang="en-GB" sz="1400" b="1" dirty="0">
                <a:solidFill>
                  <a:schemeClr val="tx1"/>
                </a:solidFill>
              </a:rPr>
              <a:t>indicators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7598FF4-DE92-4845-948F-E7C2E05AB8C3}"/>
              </a:ext>
            </a:extLst>
          </p:cNvPr>
          <p:cNvSpPr/>
          <p:nvPr/>
        </p:nvSpPr>
        <p:spPr>
          <a:xfrm>
            <a:off x="1156855" y="5396614"/>
            <a:ext cx="3806497" cy="633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6AE85583-621D-41AF-A5A1-D825EE0BD92B}"/>
              </a:ext>
            </a:extLst>
          </p:cNvPr>
          <p:cNvSpPr/>
          <p:nvPr/>
        </p:nvSpPr>
        <p:spPr>
          <a:xfrm>
            <a:off x="2964874" y="3690505"/>
            <a:ext cx="2784764" cy="914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EBB8AB9B-7262-415C-B128-965BC524E802}"/>
              </a:ext>
            </a:extLst>
          </p:cNvPr>
          <p:cNvSpPr/>
          <p:nvPr/>
        </p:nvSpPr>
        <p:spPr>
          <a:xfrm>
            <a:off x="5237019" y="4604573"/>
            <a:ext cx="2457430" cy="100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CA2FC82-46B3-4519-A427-5741162E90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636" t="75143" r="44697" b="10029"/>
          <a:stretch/>
        </p:blipFill>
        <p:spPr>
          <a:xfrm>
            <a:off x="5399855" y="3774985"/>
            <a:ext cx="2671356" cy="124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938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05824" y="1922431"/>
            <a:ext cx="7532370" cy="3265646"/>
            <a:chOff x="1074432" y="1420241"/>
            <a:chExt cx="10043160" cy="4354195"/>
          </a:xfrm>
        </p:grpSpPr>
        <p:sp>
          <p:nvSpPr>
            <p:cNvPr id="3" name="object 3"/>
            <p:cNvSpPr/>
            <p:nvPr/>
          </p:nvSpPr>
          <p:spPr>
            <a:xfrm>
              <a:off x="1099832" y="1432940"/>
              <a:ext cx="9992360" cy="396240"/>
            </a:xfrm>
            <a:custGeom>
              <a:avLst/>
              <a:gdLst/>
              <a:ahLst/>
              <a:cxnLst/>
              <a:rect l="l" t="t" r="r" b="b"/>
              <a:pathLst>
                <a:path w="9992360" h="396239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396240"/>
                  </a:lnTo>
                  <a:lnTo>
                    <a:pt x="1597139" y="396240"/>
                  </a:lnTo>
                  <a:lnTo>
                    <a:pt x="4312907" y="396240"/>
                  </a:lnTo>
                  <a:lnTo>
                    <a:pt x="7934045" y="396240"/>
                  </a:lnTo>
                  <a:lnTo>
                    <a:pt x="7934045" y="0"/>
                  </a:lnTo>
                  <a:close/>
                </a:path>
                <a:path w="9992360" h="396239">
                  <a:moveTo>
                    <a:pt x="9992347" y="0"/>
                  </a:moveTo>
                  <a:lnTo>
                    <a:pt x="7934058" y="0"/>
                  </a:lnTo>
                  <a:lnTo>
                    <a:pt x="7934058" y="396240"/>
                  </a:lnTo>
                  <a:lnTo>
                    <a:pt x="9992347" y="396240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" name="object 4"/>
            <p:cNvSpPr/>
            <p:nvPr/>
          </p:nvSpPr>
          <p:spPr>
            <a:xfrm>
              <a:off x="1099832" y="1829193"/>
              <a:ext cx="9992360" cy="1310640"/>
            </a:xfrm>
            <a:custGeom>
              <a:avLst/>
              <a:gdLst/>
              <a:ahLst/>
              <a:cxnLst/>
              <a:rect l="l" t="t" r="r" b="b"/>
              <a:pathLst>
                <a:path w="9992360" h="1310639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1310627"/>
                  </a:lnTo>
                  <a:lnTo>
                    <a:pt x="1597139" y="1310627"/>
                  </a:lnTo>
                  <a:lnTo>
                    <a:pt x="4312907" y="1310627"/>
                  </a:lnTo>
                  <a:lnTo>
                    <a:pt x="7934045" y="1310627"/>
                  </a:lnTo>
                  <a:lnTo>
                    <a:pt x="7934045" y="0"/>
                  </a:lnTo>
                  <a:close/>
                </a:path>
                <a:path w="9992360" h="1310639">
                  <a:moveTo>
                    <a:pt x="9992347" y="0"/>
                  </a:moveTo>
                  <a:lnTo>
                    <a:pt x="7934058" y="0"/>
                  </a:lnTo>
                  <a:lnTo>
                    <a:pt x="7934058" y="1310627"/>
                  </a:lnTo>
                  <a:lnTo>
                    <a:pt x="9992347" y="1310627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D0D7E8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1099832" y="3139820"/>
              <a:ext cx="9992360" cy="1005840"/>
            </a:xfrm>
            <a:custGeom>
              <a:avLst/>
              <a:gdLst/>
              <a:ahLst/>
              <a:cxnLst/>
              <a:rect l="l" t="t" r="r" b="b"/>
              <a:pathLst>
                <a:path w="9992360" h="1005839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1005840"/>
                  </a:lnTo>
                  <a:lnTo>
                    <a:pt x="1597139" y="1005840"/>
                  </a:lnTo>
                  <a:lnTo>
                    <a:pt x="4312907" y="1005840"/>
                  </a:lnTo>
                  <a:lnTo>
                    <a:pt x="7934045" y="1005840"/>
                  </a:lnTo>
                  <a:lnTo>
                    <a:pt x="7934045" y="0"/>
                  </a:lnTo>
                  <a:close/>
                </a:path>
                <a:path w="9992360" h="1005839">
                  <a:moveTo>
                    <a:pt x="9992347" y="0"/>
                  </a:moveTo>
                  <a:lnTo>
                    <a:pt x="7934058" y="0"/>
                  </a:lnTo>
                  <a:lnTo>
                    <a:pt x="7934058" y="1005840"/>
                  </a:lnTo>
                  <a:lnTo>
                    <a:pt x="9992347" y="1005840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E9ECF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1099832" y="4145673"/>
              <a:ext cx="9992360" cy="1615440"/>
            </a:xfrm>
            <a:custGeom>
              <a:avLst/>
              <a:gdLst/>
              <a:ahLst/>
              <a:cxnLst/>
              <a:rect l="l" t="t" r="r" b="b"/>
              <a:pathLst>
                <a:path w="9992360" h="1615439">
                  <a:moveTo>
                    <a:pt x="7934045" y="0"/>
                  </a:moveTo>
                  <a:lnTo>
                    <a:pt x="4312907" y="0"/>
                  </a:lnTo>
                  <a:lnTo>
                    <a:pt x="1597152" y="0"/>
                  </a:lnTo>
                  <a:lnTo>
                    <a:pt x="0" y="0"/>
                  </a:lnTo>
                  <a:lnTo>
                    <a:pt x="0" y="1615440"/>
                  </a:lnTo>
                  <a:lnTo>
                    <a:pt x="1597139" y="1615440"/>
                  </a:lnTo>
                  <a:lnTo>
                    <a:pt x="4312907" y="1615440"/>
                  </a:lnTo>
                  <a:lnTo>
                    <a:pt x="7934045" y="1615440"/>
                  </a:lnTo>
                  <a:lnTo>
                    <a:pt x="7934045" y="0"/>
                  </a:lnTo>
                  <a:close/>
                </a:path>
                <a:path w="9992360" h="1615439">
                  <a:moveTo>
                    <a:pt x="9992347" y="0"/>
                  </a:moveTo>
                  <a:lnTo>
                    <a:pt x="7934058" y="0"/>
                  </a:lnTo>
                  <a:lnTo>
                    <a:pt x="7934058" y="1615440"/>
                  </a:lnTo>
                  <a:lnTo>
                    <a:pt x="9992347" y="1615440"/>
                  </a:lnTo>
                  <a:lnTo>
                    <a:pt x="9992347" y="0"/>
                  </a:lnTo>
                  <a:close/>
                </a:path>
              </a:pathLst>
            </a:custGeom>
            <a:solidFill>
              <a:srgbClr val="D0D7E8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2696972" y="1426591"/>
              <a:ext cx="6337300" cy="4341495"/>
            </a:xfrm>
            <a:custGeom>
              <a:avLst/>
              <a:gdLst/>
              <a:ahLst/>
              <a:cxnLst/>
              <a:rect l="l" t="t" r="r" b="b"/>
              <a:pathLst>
                <a:path w="6337300" h="4341495">
                  <a:moveTo>
                    <a:pt x="0" y="0"/>
                  </a:moveTo>
                  <a:lnTo>
                    <a:pt x="0" y="4340872"/>
                  </a:lnTo>
                </a:path>
                <a:path w="6337300" h="4341495">
                  <a:moveTo>
                    <a:pt x="2715767" y="0"/>
                  </a:moveTo>
                  <a:lnTo>
                    <a:pt x="2715767" y="4340872"/>
                  </a:lnTo>
                </a:path>
                <a:path w="6337300" h="4341495">
                  <a:moveTo>
                    <a:pt x="6336919" y="0"/>
                  </a:moveTo>
                  <a:lnTo>
                    <a:pt x="6336919" y="4340872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1093482" y="1829181"/>
              <a:ext cx="10005060" cy="0"/>
            </a:xfrm>
            <a:custGeom>
              <a:avLst/>
              <a:gdLst/>
              <a:ahLst/>
              <a:cxnLst/>
              <a:rect l="l" t="t" r="r" b="b"/>
              <a:pathLst>
                <a:path w="10005060">
                  <a:moveTo>
                    <a:pt x="0" y="0"/>
                  </a:moveTo>
                  <a:lnTo>
                    <a:pt x="10005047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1093482" y="1426591"/>
              <a:ext cx="10005060" cy="4341495"/>
            </a:xfrm>
            <a:custGeom>
              <a:avLst/>
              <a:gdLst/>
              <a:ahLst/>
              <a:cxnLst/>
              <a:rect l="l" t="t" r="r" b="b"/>
              <a:pathLst>
                <a:path w="10005060" h="4341495">
                  <a:moveTo>
                    <a:pt x="0" y="1713230"/>
                  </a:moveTo>
                  <a:lnTo>
                    <a:pt x="10005047" y="1713230"/>
                  </a:lnTo>
                </a:path>
                <a:path w="10005060" h="4341495">
                  <a:moveTo>
                    <a:pt x="0" y="2719070"/>
                  </a:moveTo>
                  <a:lnTo>
                    <a:pt x="10005047" y="2719070"/>
                  </a:lnTo>
                </a:path>
                <a:path w="10005060" h="4341495">
                  <a:moveTo>
                    <a:pt x="6350" y="0"/>
                  </a:moveTo>
                  <a:lnTo>
                    <a:pt x="6350" y="4340872"/>
                  </a:lnTo>
                </a:path>
                <a:path w="10005060" h="4341495">
                  <a:moveTo>
                    <a:pt x="9998697" y="0"/>
                  </a:moveTo>
                  <a:lnTo>
                    <a:pt x="9998697" y="4340872"/>
                  </a:lnTo>
                </a:path>
                <a:path w="10005060" h="4341495">
                  <a:moveTo>
                    <a:pt x="0" y="6350"/>
                  </a:moveTo>
                  <a:lnTo>
                    <a:pt x="10005047" y="6350"/>
                  </a:lnTo>
                </a:path>
                <a:path w="10005060" h="4341495">
                  <a:moveTo>
                    <a:pt x="0" y="4334522"/>
                  </a:moveTo>
                  <a:lnTo>
                    <a:pt x="10005047" y="4334522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884072" y="1951387"/>
            <a:ext cx="1780223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  <a:tabLst>
                <a:tab pos="1207294" algn="l"/>
              </a:tabLst>
            </a:pP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1500" b="1" spc="4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IT</a:t>
            </a:r>
            <a:r>
              <a:rPr sz="1500" b="1" spc="-8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RION	N</a:t>
            </a:r>
            <a:r>
              <a:rPr sz="1500" b="1" spc="4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ME</a:t>
            </a:r>
            <a:endParaRPr sz="15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19181" y="1951387"/>
            <a:ext cx="1080611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INDIC</a:t>
            </a:r>
            <a:r>
              <a:rPr sz="1500" b="1" spc="4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TOR</a:t>
            </a:r>
            <a:endParaRPr sz="15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35426" y="1951387"/>
            <a:ext cx="666274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b="1" dirty="0">
                <a:solidFill>
                  <a:srgbClr val="FFFFFF"/>
                </a:solidFill>
                <a:latin typeface="Arial"/>
                <a:cs typeface="Arial"/>
              </a:rPr>
              <a:t>VALUE</a:t>
            </a:r>
            <a:endParaRPr sz="15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84072" y="2591238"/>
            <a:ext cx="422910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C2.2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082165" y="2591238"/>
            <a:ext cx="1914525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Efficiency</a:t>
            </a:r>
            <a:r>
              <a:rPr sz="1500" spc="-3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in</a:t>
            </a:r>
            <a:r>
              <a:rPr sz="1500" spc="-19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water</a:t>
            </a:r>
            <a:r>
              <a:rPr sz="1500" spc="-26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use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19181" y="2248566"/>
            <a:ext cx="2367915" cy="933428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Volume of water supplied </a:t>
            </a:r>
            <a:r>
              <a:rPr sz="1500" spc="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minus</a:t>
            </a:r>
            <a:r>
              <a:rPr sz="1500" spc="-23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the</a:t>
            </a:r>
            <a:r>
              <a:rPr sz="1500" spc="-26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volume</a:t>
            </a:r>
            <a:r>
              <a:rPr sz="1500" spc="-26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of</a:t>
            </a:r>
            <a:r>
              <a:rPr sz="1500" spc="-26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utilized </a:t>
            </a:r>
            <a:r>
              <a:rPr sz="1500" spc="-40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water divided by </a:t>
            </a:r>
            <a:r>
              <a:rPr sz="1500" spc="-4" dirty="0">
                <a:latin typeface="Arial MT"/>
                <a:cs typeface="Arial MT"/>
              </a:rPr>
              <a:t>the total </a:t>
            </a:r>
            <a:r>
              <a:rPr sz="1500" dirty="0">
                <a:latin typeface="Arial MT"/>
                <a:cs typeface="Arial MT"/>
              </a:rPr>
              <a:t> volume</a:t>
            </a:r>
            <a:r>
              <a:rPr sz="1500" spc="-23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of</a:t>
            </a:r>
            <a:r>
              <a:rPr sz="1500" spc="-1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water</a:t>
            </a:r>
            <a:r>
              <a:rPr sz="1500" spc="-26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supplied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47775" y="2591238"/>
            <a:ext cx="453390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75</a:t>
            </a:r>
            <a:r>
              <a:rPr sz="1500" spc="-71" dirty="0">
                <a:latin typeface="Arial MT"/>
                <a:cs typeface="Arial MT"/>
              </a:rPr>
              <a:t> </a:t>
            </a:r>
            <a:r>
              <a:rPr sz="1500" spc="4" dirty="0">
                <a:latin typeface="Arial MT"/>
                <a:cs typeface="Arial MT"/>
              </a:rPr>
              <a:t>%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84073" y="3460204"/>
            <a:ext cx="411956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spc="-8" dirty="0">
                <a:latin typeface="Arial MT"/>
                <a:cs typeface="Arial MT"/>
              </a:rPr>
              <a:t>E</a:t>
            </a:r>
            <a:r>
              <a:rPr sz="1500" dirty="0">
                <a:latin typeface="Arial MT"/>
                <a:cs typeface="Arial MT"/>
              </a:rPr>
              <a:t>1.2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82165" y="3231832"/>
            <a:ext cx="1511617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Particulate</a:t>
            </a:r>
            <a:r>
              <a:rPr sz="1500" spc="-7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matter</a:t>
            </a:r>
            <a:endParaRPr sz="1500">
              <a:latin typeface="Arial MT"/>
              <a:cs typeface="Arial MT"/>
            </a:endParaRPr>
          </a:p>
          <a:p>
            <a:pPr marL="9525"/>
            <a:r>
              <a:rPr sz="1500" dirty="0">
                <a:latin typeface="Arial MT"/>
                <a:cs typeface="Arial MT"/>
              </a:rPr>
              <a:t>(PM10)</a:t>
            </a:r>
            <a:endParaRPr sz="1500">
              <a:latin typeface="Arial MT"/>
              <a:cs typeface="Arial MT"/>
            </a:endParaRPr>
          </a:p>
          <a:p>
            <a:pPr marL="9525"/>
            <a:r>
              <a:rPr sz="1500" dirty="0">
                <a:latin typeface="Arial MT"/>
                <a:cs typeface="Arial MT"/>
              </a:rPr>
              <a:t>concentration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19181" y="3231832"/>
            <a:ext cx="2484120" cy="70259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Number</a:t>
            </a:r>
            <a:r>
              <a:rPr sz="1500" spc="-30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of</a:t>
            </a:r>
            <a:r>
              <a:rPr sz="1500" spc="-23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days</a:t>
            </a:r>
            <a:r>
              <a:rPr sz="1500" spc="-19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within</a:t>
            </a:r>
            <a:r>
              <a:rPr sz="1500" spc="-11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a</a:t>
            </a:r>
            <a:r>
              <a:rPr sz="1500" spc="-23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year </a:t>
            </a:r>
            <a:r>
              <a:rPr sz="1500" spc="-40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that PM10 concentration </a:t>
            </a:r>
            <a:r>
              <a:rPr sz="1500" spc="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exceeds</a:t>
            </a:r>
            <a:r>
              <a:rPr sz="1500" spc="-23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the</a:t>
            </a:r>
            <a:r>
              <a:rPr sz="1500" spc="-19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daily</a:t>
            </a:r>
            <a:r>
              <a:rPr sz="1500" spc="-11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limit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098602" y="3460204"/>
            <a:ext cx="897255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60</a:t>
            </a:r>
            <a:r>
              <a:rPr sz="1500" spc="-60" dirty="0">
                <a:latin typeface="Arial MT"/>
                <a:cs typeface="Arial MT"/>
              </a:rPr>
              <a:t> </a:t>
            </a:r>
            <a:r>
              <a:rPr sz="1500" spc="-4" dirty="0">
                <a:latin typeface="Arial MT"/>
                <a:cs typeface="Arial MT"/>
              </a:rPr>
              <a:t>days/yr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84073" y="4443374"/>
            <a:ext cx="411956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spc="-8" dirty="0">
                <a:latin typeface="Arial MT"/>
                <a:cs typeface="Arial MT"/>
              </a:rPr>
              <a:t>B</a:t>
            </a:r>
            <a:r>
              <a:rPr sz="1500" dirty="0">
                <a:latin typeface="Arial MT"/>
                <a:cs typeface="Arial MT"/>
              </a:rPr>
              <a:t>2.1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82165" y="3986403"/>
            <a:ext cx="1534478" cy="116378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1500" dirty="0">
                <a:latin typeface="Arial MT"/>
                <a:cs typeface="Arial MT"/>
              </a:rPr>
              <a:t>Total</a:t>
            </a:r>
            <a:r>
              <a:rPr sz="1500" spc="-38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final</a:t>
            </a:r>
            <a:r>
              <a:rPr sz="1500" spc="-3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thermal </a:t>
            </a:r>
            <a:r>
              <a:rPr sz="1500" spc="-40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energy </a:t>
            </a:r>
            <a:r>
              <a:rPr sz="1500" spc="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consumption for </a:t>
            </a:r>
            <a:r>
              <a:rPr sz="1500" spc="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building </a:t>
            </a:r>
            <a:r>
              <a:rPr sz="1500" spc="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operations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19181" y="4100703"/>
            <a:ext cx="2453164" cy="93294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just">
              <a:spcBef>
                <a:spcPts val="75"/>
              </a:spcBef>
            </a:pPr>
            <a:r>
              <a:rPr sz="1500" dirty="0">
                <a:latin typeface="Arial MT"/>
                <a:cs typeface="Arial MT"/>
              </a:rPr>
              <a:t>Aggregated annual </a:t>
            </a:r>
            <a:r>
              <a:rPr sz="1500" spc="-4" dirty="0">
                <a:latin typeface="Arial MT"/>
                <a:cs typeface="Arial MT"/>
              </a:rPr>
              <a:t>total final </a:t>
            </a:r>
            <a:r>
              <a:rPr sz="1500" spc="-409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thermal energy consumption </a:t>
            </a:r>
            <a:r>
              <a:rPr sz="1500" spc="-409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per</a:t>
            </a:r>
            <a:r>
              <a:rPr sz="1500" spc="-34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aggregated</a:t>
            </a:r>
            <a:r>
              <a:rPr sz="1500" spc="-41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indoor</a:t>
            </a:r>
            <a:r>
              <a:rPr sz="1500" spc="-30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useful </a:t>
            </a:r>
            <a:r>
              <a:rPr sz="1500" spc="-409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floor</a:t>
            </a:r>
            <a:r>
              <a:rPr sz="1500" spc="-15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area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49250" y="4443374"/>
            <a:ext cx="1196816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28575">
              <a:spcBef>
                <a:spcPts val="79"/>
              </a:spcBef>
            </a:pPr>
            <a:r>
              <a:rPr sz="1500" dirty="0">
                <a:latin typeface="Arial MT"/>
                <a:cs typeface="Arial MT"/>
              </a:rPr>
              <a:t>90</a:t>
            </a:r>
            <a:r>
              <a:rPr sz="1500" spc="-56" dirty="0">
                <a:latin typeface="Arial MT"/>
                <a:cs typeface="Arial MT"/>
              </a:rPr>
              <a:t> </a:t>
            </a:r>
            <a:r>
              <a:rPr sz="1500" dirty="0">
                <a:latin typeface="Arial MT"/>
                <a:cs typeface="Arial MT"/>
              </a:rPr>
              <a:t>kWh/m</a:t>
            </a:r>
            <a:r>
              <a:rPr sz="1463" baseline="25641" dirty="0">
                <a:latin typeface="Arial MT"/>
                <a:cs typeface="Arial MT"/>
              </a:rPr>
              <a:t>2</a:t>
            </a:r>
            <a:r>
              <a:rPr sz="1500" dirty="0">
                <a:latin typeface="Arial MT"/>
                <a:cs typeface="Arial MT"/>
              </a:rPr>
              <a:t>/yr</a:t>
            </a:r>
            <a:endParaRPr sz="1500">
              <a:latin typeface="Arial MT"/>
              <a:cs typeface="Arial MT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title" idx="4294967295"/>
          </p:nvPr>
        </p:nvSpPr>
        <p:spPr>
          <a:xfrm>
            <a:off x="701038" y="558201"/>
            <a:ext cx="4318001" cy="440986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lang="en-GB" sz="2800" dirty="0" err="1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SNTool</a:t>
            </a:r>
            <a:r>
              <a:rPr lang="en-GB" sz="28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Indicators’ values</a:t>
            </a:r>
            <a:endParaRPr sz="2800" dirty="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683311" y="1236917"/>
            <a:ext cx="1730216" cy="4008120"/>
            <a:chOff x="8911081" y="506222"/>
            <a:chExt cx="2306955" cy="5344160"/>
          </a:xfrm>
        </p:grpSpPr>
        <p:sp>
          <p:nvSpPr>
            <p:cNvPr id="27" name="object 27"/>
            <p:cNvSpPr/>
            <p:nvPr/>
          </p:nvSpPr>
          <p:spPr>
            <a:xfrm>
              <a:off x="9708641" y="518922"/>
              <a:ext cx="471170" cy="751840"/>
            </a:xfrm>
            <a:custGeom>
              <a:avLst/>
              <a:gdLst/>
              <a:ahLst/>
              <a:cxnLst/>
              <a:rect l="l" t="t" r="r" b="b"/>
              <a:pathLst>
                <a:path w="471170" h="751840">
                  <a:moveTo>
                    <a:pt x="353186" y="0"/>
                  </a:moveTo>
                  <a:lnTo>
                    <a:pt x="117728" y="0"/>
                  </a:lnTo>
                  <a:lnTo>
                    <a:pt x="117728" y="515874"/>
                  </a:lnTo>
                  <a:lnTo>
                    <a:pt x="0" y="515874"/>
                  </a:lnTo>
                  <a:lnTo>
                    <a:pt x="235457" y="751331"/>
                  </a:lnTo>
                  <a:lnTo>
                    <a:pt x="470915" y="515874"/>
                  </a:lnTo>
                  <a:lnTo>
                    <a:pt x="353186" y="515874"/>
                  </a:lnTo>
                  <a:lnTo>
                    <a:pt x="35318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" name="object 28"/>
            <p:cNvSpPr/>
            <p:nvPr/>
          </p:nvSpPr>
          <p:spPr>
            <a:xfrm>
              <a:off x="9708641" y="518922"/>
              <a:ext cx="471170" cy="751840"/>
            </a:xfrm>
            <a:custGeom>
              <a:avLst/>
              <a:gdLst/>
              <a:ahLst/>
              <a:cxnLst/>
              <a:rect l="l" t="t" r="r" b="b"/>
              <a:pathLst>
                <a:path w="471170" h="751840">
                  <a:moveTo>
                    <a:pt x="0" y="515874"/>
                  </a:moveTo>
                  <a:lnTo>
                    <a:pt x="117728" y="515874"/>
                  </a:lnTo>
                  <a:lnTo>
                    <a:pt x="117728" y="0"/>
                  </a:lnTo>
                  <a:lnTo>
                    <a:pt x="353186" y="0"/>
                  </a:lnTo>
                  <a:lnTo>
                    <a:pt x="353186" y="515874"/>
                  </a:lnTo>
                  <a:lnTo>
                    <a:pt x="470915" y="515874"/>
                  </a:lnTo>
                  <a:lnTo>
                    <a:pt x="235457" y="751331"/>
                  </a:lnTo>
                  <a:lnTo>
                    <a:pt x="0" y="515874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8923781" y="1337310"/>
              <a:ext cx="2281555" cy="4500880"/>
            </a:xfrm>
            <a:custGeom>
              <a:avLst/>
              <a:gdLst/>
              <a:ahLst/>
              <a:cxnLst/>
              <a:rect l="l" t="t" r="r" b="b"/>
              <a:pathLst>
                <a:path w="2281554" h="4500880">
                  <a:moveTo>
                    <a:pt x="0" y="4500372"/>
                  </a:moveTo>
                  <a:lnTo>
                    <a:pt x="2281428" y="4500372"/>
                  </a:lnTo>
                  <a:lnTo>
                    <a:pt x="2281428" y="0"/>
                  </a:lnTo>
                  <a:lnTo>
                    <a:pt x="0" y="0"/>
                  </a:lnTo>
                  <a:lnTo>
                    <a:pt x="0" y="4500372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1" y="631371"/>
            <a:ext cx="7480934" cy="520483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914" y="413657"/>
            <a:ext cx="8320877" cy="551136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6943" y="522514"/>
            <a:ext cx="7846967" cy="536514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8086" y="576943"/>
            <a:ext cx="7943250" cy="52409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82326" y="625919"/>
            <a:ext cx="5849303" cy="2412206"/>
            <a:chOff x="2403528" y="558545"/>
            <a:chExt cx="7799070" cy="32162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3528" y="558712"/>
              <a:ext cx="7798540" cy="321593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>
                  <a:moveTo>
                    <a:pt x="1668779" y="0"/>
                  </a:moveTo>
                  <a:lnTo>
                    <a:pt x="0" y="0"/>
                  </a:lnTo>
                  <a:lnTo>
                    <a:pt x="0" y="815339"/>
                  </a:lnTo>
                  <a:lnTo>
                    <a:pt x="1668779" y="815339"/>
                  </a:lnTo>
                  <a:lnTo>
                    <a:pt x="16687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4074477" y="687582"/>
            <a:ext cx="1251585" cy="488179"/>
          </a:xfrm>
          <a:prstGeom prst="rect">
            <a:avLst/>
          </a:prstGeom>
          <a:ln w="25400">
            <a:solidFill>
              <a:srgbClr val="88A3A7"/>
            </a:solidFill>
          </a:ln>
        </p:spPr>
        <p:txBody>
          <a:bodyPr vert="horz" wrap="square" lIns="0" tIns="111919" rIns="0" bIns="0" rtlCol="0" anchor="ctr">
            <a:spAutoFit/>
          </a:bodyPr>
          <a:lstStyle/>
          <a:p>
            <a:pPr marL="93821">
              <a:spcBef>
                <a:spcPts val="881"/>
              </a:spcBef>
            </a:pPr>
            <a:r>
              <a:rPr sz="2438" spc="-26" dirty="0">
                <a:solidFill>
                  <a:srgbClr val="FF0000"/>
                </a:solidFill>
                <a:latin typeface="Arial"/>
                <a:cs typeface="Arial"/>
              </a:rPr>
              <a:t>SB</a:t>
            </a:r>
            <a:r>
              <a:rPr sz="2438" spc="-26" dirty="0">
                <a:solidFill>
                  <a:srgbClr val="000000"/>
                </a:solidFill>
                <a:latin typeface="Arial"/>
                <a:cs typeface="Arial"/>
              </a:rPr>
              <a:t>Tool</a:t>
            </a:r>
            <a:endParaRPr sz="2438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81619" y="2407856"/>
            <a:ext cx="1223010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235744" marR="230981" indent="18098">
              <a:lnSpc>
                <a:spcPct val="100899"/>
              </a:lnSpc>
              <a:spcBef>
                <a:spcPts val="413"/>
              </a:spcBef>
            </a:pPr>
            <a:r>
              <a:rPr sz="1613" b="1" spc="-8" dirty="0">
                <a:latin typeface="Arial"/>
                <a:cs typeface="Arial"/>
              </a:rPr>
              <a:t>SBTool </a:t>
            </a:r>
            <a:r>
              <a:rPr sz="1613" b="1" spc="-439" dirty="0">
                <a:latin typeface="Arial"/>
                <a:cs typeface="Arial"/>
              </a:rPr>
              <a:t> </a:t>
            </a:r>
            <a:r>
              <a:rPr sz="1613" b="1" spc="15" dirty="0">
                <a:latin typeface="Arial"/>
                <a:cs typeface="Arial"/>
              </a:rPr>
              <a:t>C</a:t>
            </a:r>
            <a:r>
              <a:rPr sz="1613" b="1" spc="4" dirty="0">
                <a:latin typeface="Arial"/>
                <a:cs typeface="Arial"/>
              </a:rPr>
              <a:t>a</a:t>
            </a:r>
            <a:r>
              <a:rPr sz="1613" b="1" spc="15" dirty="0">
                <a:latin typeface="Arial"/>
                <a:cs typeface="Arial"/>
              </a:rPr>
              <a:t>na</a:t>
            </a:r>
            <a:r>
              <a:rPr sz="1613" b="1" spc="8" dirty="0">
                <a:latin typeface="Arial"/>
                <a:cs typeface="Arial"/>
              </a:rPr>
              <a:t>d</a:t>
            </a:r>
            <a:r>
              <a:rPr sz="1613" b="1" spc="11" dirty="0">
                <a:latin typeface="Arial"/>
                <a:cs typeface="Arial"/>
              </a:rPr>
              <a:t>a</a:t>
            </a:r>
            <a:endParaRPr sz="1613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98381" y="2407856"/>
            <a:ext cx="1253014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325755" marR="264795" indent="-56198">
              <a:lnSpc>
                <a:spcPct val="100899"/>
              </a:lnSpc>
              <a:spcBef>
                <a:spcPts val="413"/>
              </a:spcBef>
            </a:pPr>
            <a:r>
              <a:rPr sz="1613" b="1" spc="15" dirty="0">
                <a:latin typeface="Arial"/>
                <a:cs typeface="Arial"/>
              </a:rPr>
              <a:t>S</a:t>
            </a:r>
            <a:r>
              <a:rPr sz="1613" b="1" spc="8" dirty="0">
                <a:latin typeface="Arial"/>
                <a:cs typeface="Arial"/>
              </a:rPr>
              <a:t>B</a:t>
            </a:r>
            <a:r>
              <a:rPr sz="1613" b="1" spc="-105" dirty="0">
                <a:latin typeface="Arial"/>
                <a:cs typeface="Arial"/>
              </a:rPr>
              <a:t>T</a:t>
            </a:r>
            <a:r>
              <a:rPr sz="1613" b="1" spc="8" dirty="0">
                <a:latin typeface="Arial"/>
                <a:cs typeface="Arial"/>
              </a:rPr>
              <a:t>ool  </a:t>
            </a:r>
            <a:r>
              <a:rPr sz="1613" b="1" spc="11" dirty="0">
                <a:latin typeface="Arial"/>
                <a:cs typeface="Arial"/>
              </a:rPr>
              <a:t>Japan</a:t>
            </a:r>
            <a:endParaRPr sz="1613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23143" y="2400998"/>
            <a:ext cx="1253014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285750" marR="264795" indent="-16193">
              <a:lnSpc>
                <a:spcPct val="100899"/>
              </a:lnSpc>
              <a:spcBef>
                <a:spcPts val="413"/>
              </a:spcBef>
            </a:pPr>
            <a:r>
              <a:rPr sz="1613" b="1" spc="15" dirty="0">
                <a:latin typeface="Arial"/>
                <a:cs typeface="Arial"/>
              </a:rPr>
              <a:t>S</a:t>
            </a:r>
            <a:r>
              <a:rPr sz="1613" b="1" spc="8" dirty="0">
                <a:latin typeface="Arial"/>
                <a:cs typeface="Arial"/>
              </a:rPr>
              <a:t>B</a:t>
            </a:r>
            <a:r>
              <a:rPr sz="1613" b="1" spc="-105" dirty="0">
                <a:latin typeface="Arial"/>
                <a:cs typeface="Arial"/>
              </a:rPr>
              <a:t>T</a:t>
            </a:r>
            <a:r>
              <a:rPr sz="1613" b="1" spc="8" dirty="0">
                <a:latin typeface="Arial"/>
                <a:cs typeface="Arial"/>
              </a:rPr>
              <a:t>ool  </a:t>
            </a:r>
            <a:r>
              <a:rPr sz="1613" b="1" spc="11" dirty="0">
                <a:latin typeface="Arial"/>
                <a:cs typeface="Arial"/>
              </a:rPr>
              <a:t>France</a:t>
            </a:r>
            <a:endParaRPr sz="1613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70764" y="2407856"/>
            <a:ext cx="1251585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341948" marR="263366" indent="-72390">
              <a:lnSpc>
                <a:spcPct val="100899"/>
              </a:lnSpc>
              <a:spcBef>
                <a:spcPts val="413"/>
              </a:spcBef>
            </a:pPr>
            <a:r>
              <a:rPr sz="1613" b="1" spc="15" dirty="0">
                <a:latin typeface="Arial"/>
                <a:cs typeface="Arial"/>
              </a:rPr>
              <a:t>S</a:t>
            </a:r>
            <a:r>
              <a:rPr sz="1613" b="1" spc="8" dirty="0">
                <a:latin typeface="Arial"/>
                <a:cs typeface="Arial"/>
              </a:rPr>
              <a:t>B</a:t>
            </a:r>
            <a:r>
              <a:rPr sz="1613" b="1" spc="-105" dirty="0">
                <a:latin typeface="Arial"/>
                <a:cs typeface="Arial"/>
              </a:rPr>
              <a:t>T</a:t>
            </a:r>
            <a:r>
              <a:rPr sz="1613" b="1" spc="8" dirty="0">
                <a:latin typeface="Arial"/>
                <a:cs typeface="Arial"/>
              </a:rPr>
              <a:t>ool  </a:t>
            </a:r>
            <a:r>
              <a:rPr sz="1613" b="1" spc="11" dirty="0">
                <a:latin typeface="Arial"/>
                <a:cs typeface="Arial"/>
              </a:rPr>
              <a:t>Brazil</a:t>
            </a:r>
            <a:endParaRPr sz="1613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61634" y="3440558"/>
            <a:ext cx="1160144" cy="810386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358054" y="3433365"/>
            <a:ext cx="1233011" cy="824865"/>
            <a:chOff x="4504499" y="4301807"/>
            <a:chExt cx="1644014" cy="109982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98509" y="4523956"/>
              <a:ext cx="655741" cy="65539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509261" y="4306570"/>
              <a:ext cx="1634489" cy="1090295"/>
            </a:xfrm>
            <a:custGeom>
              <a:avLst/>
              <a:gdLst/>
              <a:ahLst/>
              <a:cxnLst/>
              <a:rect l="l" t="t" r="r" b="b"/>
              <a:pathLst>
                <a:path w="1634489" h="1090295">
                  <a:moveTo>
                    <a:pt x="0" y="1090040"/>
                  </a:moveTo>
                  <a:lnTo>
                    <a:pt x="1634109" y="1090040"/>
                  </a:lnTo>
                  <a:lnTo>
                    <a:pt x="1634109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22571" y="3401694"/>
            <a:ext cx="1276731" cy="84924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379600" y="4789373"/>
            <a:ext cx="4846796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23" dirty="0">
                <a:latin typeface="Arial MT"/>
                <a:cs typeface="Arial MT"/>
              </a:rPr>
              <a:t>SBTool:</a:t>
            </a:r>
            <a:r>
              <a:rPr sz="1350" spc="-8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Generic</a:t>
            </a:r>
            <a:r>
              <a:rPr sz="1350" spc="8" dirty="0">
                <a:latin typeface="Arial MT"/>
                <a:cs typeface="Arial MT"/>
              </a:rPr>
              <a:t> </a:t>
            </a:r>
            <a:r>
              <a:rPr sz="1350" spc="-8" dirty="0">
                <a:latin typeface="Arial MT"/>
                <a:cs typeface="Arial MT"/>
              </a:rPr>
              <a:t>Framewok</a:t>
            </a:r>
            <a:r>
              <a:rPr sz="1350" spc="34" dirty="0">
                <a:latin typeface="Arial MT"/>
                <a:cs typeface="Arial MT"/>
              </a:rPr>
              <a:t> </a:t>
            </a:r>
            <a:r>
              <a:rPr sz="1350" dirty="0">
                <a:latin typeface="Arial MT"/>
                <a:cs typeface="Arial MT"/>
              </a:rPr>
              <a:t>at</a:t>
            </a:r>
            <a:r>
              <a:rPr sz="1350" spc="-8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building</a:t>
            </a:r>
            <a:r>
              <a:rPr sz="1350" spc="19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scale</a:t>
            </a:r>
            <a:r>
              <a:rPr sz="1350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(1998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dirty="0">
                <a:latin typeface="Arial MT"/>
                <a:cs typeface="Arial MT"/>
              </a:rPr>
              <a:t>first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version)</a:t>
            </a:r>
            <a:endParaRPr sz="1350">
              <a:latin typeface="Arial MT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766998" y="3433365"/>
            <a:ext cx="1361123" cy="863918"/>
            <a:chOff x="2383091" y="4301807"/>
            <a:chExt cx="1814830" cy="115189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16617" y="4321328"/>
              <a:ext cx="1747398" cy="108266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387854" y="4306570"/>
              <a:ext cx="1805305" cy="1142365"/>
            </a:xfrm>
            <a:custGeom>
              <a:avLst/>
              <a:gdLst/>
              <a:ahLst/>
              <a:cxnLst/>
              <a:rect l="l" t="t" r="r" b="b"/>
              <a:pathLst>
                <a:path w="1805304" h="1142364">
                  <a:moveTo>
                    <a:pt x="0" y="1141856"/>
                  </a:moveTo>
                  <a:lnTo>
                    <a:pt x="1804796" y="1141856"/>
                  </a:lnTo>
                  <a:lnTo>
                    <a:pt x="1804796" y="0"/>
                  </a:lnTo>
                  <a:lnTo>
                    <a:pt x="0" y="0"/>
                  </a:lnTo>
                  <a:lnTo>
                    <a:pt x="0" y="1141856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543" y="522514"/>
            <a:ext cx="7742192" cy="52260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23920" y="493536"/>
            <a:ext cx="6146400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800" dirty="0"/>
              <a:t>2</a:t>
            </a:r>
            <a:r>
              <a:rPr sz="2800" spc="-15" dirty="0"/>
              <a:t> </a:t>
            </a:r>
            <a:r>
              <a:rPr sz="2800" dirty="0"/>
              <a:t>–</a:t>
            </a:r>
            <a:r>
              <a:rPr sz="2800" spc="-26" dirty="0"/>
              <a:t> </a:t>
            </a:r>
            <a:r>
              <a:rPr sz="2800" dirty="0"/>
              <a:t>Normalization</a:t>
            </a:r>
            <a:r>
              <a:rPr sz="2800" spc="-15" dirty="0"/>
              <a:t> </a:t>
            </a:r>
            <a:r>
              <a:rPr sz="2800" dirty="0"/>
              <a:t>(score</a:t>
            </a:r>
            <a:r>
              <a:rPr sz="2800" spc="-15" dirty="0"/>
              <a:t> </a:t>
            </a:r>
            <a:r>
              <a:rPr sz="2800" dirty="0"/>
              <a:t>assignement</a:t>
            </a:r>
            <a:r>
              <a:rPr sz="2700" dirty="0"/>
              <a:t>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744256" y="1274921"/>
            <a:ext cx="6869906" cy="4308158"/>
            <a:chOff x="1210055" y="1015034"/>
            <a:chExt cx="9159875" cy="57442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63076" y="1015034"/>
              <a:ext cx="9006692" cy="54893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210055" y="6041136"/>
              <a:ext cx="5097780" cy="718185"/>
            </a:xfrm>
            <a:custGeom>
              <a:avLst/>
              <a:gdLst/>
              <a:ahLst/>
              <a:cxnLst/>
              <a:rect l="l" t="t" r="r" b="b"/>
              <a:pathLst>
                <a:path w="5097780" h="718184">
                  <a:moveTo>
                    <a:pt x="5097780" y="0"/>
                  </a:moveTo>
                  <a:lnTo>
                    <a:pt x="0" y="0"/>
                  </a:lnTo>
                  <a:lnTo>
                    <a:pt x="0" y="717804"/>
                  </a:lnTo>
                  <a:lnTo>
                    <a:pt x="5097780" y="717804"/>
                  </a:lnTo>
                  <a:lnTo>
                    <a:pt x="5097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98092" y="503568"/>
            <a:ext cx="4641056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/>
              <a:t>2</a:t>
            </a:r>
            <a:r>
              <a:rPr sz="2700" spc="-15" dirty="0"/>
              <a:t> </a:t>
            </a:r>
            <a:r>
              <a:rPr sz="2700" dirty="0"/>
              <a:t>–</a:t>
            </a:r>
            <a:r>
              <a:rPr sz="2700" spc="-26" dirty="0"/>
              <a:t> </a:t>
            </a:r>
            <a:r>
              <a:rPr sz="2700" dirty="0"/>
              <a:t>Normalization</a:t>
            </a:r>
            <a:r>
              <a:rPr sz="2700" spc="-15" dirty="0"/>
              <a:t> </a:t>
            </a:r>
            <a:r>
              <a:rPr sz="2700" dirty="0"/>
              <a:t>(scoring</a:t>
            </a:r>
            <a:r>
              <a:rPr sz="2700" spc="-15" dirty="0"/>
              <a:t> </a:t>
            </a:r>
            <a:r>
              <a:rPr sz="2700" spc="-4" dirty="0"/>
              <a:t>scale)</a:t>
            </a:r>
            <a:endParaRPr sz="27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9897" y="1278658"/>
            <a:ext cx="5521393" cy="400148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95849" y="464507"/>
            <a:ext cx="5872871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800" dirty="0"/>
              <a:t>Scoring</a:t>
            </a:r>
            <a:r>
              <a:rPr sz="2800" spc="-26" dirty="0"/>
              <a:t> </a:t>
            </a:r>
            <a:r>
              <a:rPr sz="2800" dirty="0"/>
              <a:t>scale</a:t>
            </a:r>
            <a:r>
              <a:rPr sz="2800" spc="-23" dirty="0"/>
              <a:t> </a:t>
            </a:r>
            <a:r>
              <a:rPr sz="2800" dirty="0"/>
              <a:t>(scaling</a:t>
            </a:r>
            <a:r>
              <a:rPr sz="2800" spc="-41" dirty="0"/>
              <a:t> </a:t>
            </a:r>
            <a:r>
              <a:rPr sz="2800" dirty="0"/>
              <a:t>interval</a:t>
            </a:r>
            <a:r>
              <a:rPr sz="2800" spc="-26" dirty="0"/>
              <a:t> </a:t>
            </a:r>
            <a:r>
              <a:rPr sz="2800" dirty="0"/>
              <a:t>-1,+5)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463409" y="5677357"/>
            <a:ext cx="135731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dirty="0">
                <a:solidFill>
                  <a:srgbClr val="878787"/>
                </a:solidFill>
                <a:latin typeface="Calibri"/>
                <a:cs typeface="Calibri"/>
              </a:rPr>
              <a:t>44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014749" y="1535447"/>
            <a:ext cx="2919413" cy="297812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84798">
              <a:spcBef>
                <a:spcPts val="75"/>
              </a:spcBef>
            </a:pPr>
            <a:r>
              <a:rPr spc="-4" dirty="0">
                <a:latin typeface="Verdana"/>
                <a:cs typeface="Verdana"/>
              </a:rPr>
              <a:t>Laws/regulations</a:t>
            </a:r>
            <a:endParaRPr>
              <a:latin typeface="Verdana"/>
              <a:cs typeface="Verdana"/>
            </a:endParaRPr>
          </a:p>
          <a:p>
            <a:pPr marL="284798" marR="350044">
              <a:lnSpc>
                <a:spcPct val="170000"/>
              </a:lnSpc>
              <a:spcBef>
                <a:spcPts val="4"/>
              </a:spcBef>
            </a:pPr>
            <a:r>
              <a:rPr spc="-4" dirty="0">
                <a:latin typeface="Verdana"/>
                <a:cs typeface="Verdana"/>
              </a:rPr>
              <a:t>Technical</a:t>
            </a:r>
            <a:r>
              <a:rPr spc="-56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standards </a:t>
            </a:r>
            <a:r>
              <a:rPr spc="-619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Scientific</a:t>
            </a:r>
            <a:r>
              <a:rPr spc="8"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literature </a:t>
            </a:r>
            <a:r>
              <a:rPr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Statistics</a:t>
            </a:r>
            <a:r>
              <a:rPr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data </a:t>
            </a:r>
            <a:r>
              <a:rPr dirty="0">
                <a:latin typeface="Verdana"/>
                <a:cs typeface="Verdana"/>
              </a:rPr>
              <a:t> </a:t>
            </a:r>
            <a:r>
              <a:rPr spc="-4" dirty="0">
                <a:latin typeface="Verdana"/>
                <a:cs typeface="Verdana"/>
              </a:rPr>
              <a:t>Simulations</a:t>
            </a:r>
            <a:endParaRPr>
              <a:latin typeface="Verdana"/>
              <a:cs typeface="Verdana"/>
            </a:endParaRPr>
          </a:p>
          <a:p>
            <a:pPr>
              <a:spcBef>
                <a:spcPts val="41"/>
              </a:spcBef>
            </a:pPr>
            <a:endParaRPr sz="255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sz="1350" b="1" spc="-4" dirty="0">
                <a:solidFill>
                  <a:srgbClr val="FF0000"/>
                </a:solidFill>
                <a:latin typeface="Verdana"/>
                <a:cs typeface="Verdana"/>
              </a:rPr>
              <a:t>ASSOCIATION</a:t>
            </a:r>
            <a:r>
              <a:rPr sz="1350" b="1" spc="-34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0000"/>
                </a:solidFill>
                <a:latin typeface="Verdana"/>
                <a:cs typeface="Verdana"/>
              </a:rPr>
              <a:t>OF</a:t>
            </a:r>
            <a:r>
              <a:rPr sz="1350" b="1" spc="-23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0000"/>
                </a:solidFill>
                <a:latin typeface="Verdana"/>
                <a:cs typeface="Verdana"/>
              </a:rPr>
              <a:t>A</a:t>
            </a:r>
            <a:r>
              <a:rPr sz="1350" b="1" spc="-15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0000"/>
                </a:solidFill>
                <a:latin typeface="Verdana"/>
                <a:cs typeface="Verdana"/>
              </a:rPr>
              <a:t>SCORE</a:t>
            </a:r>
            <a:r>
              <a:rPr sz="1350" b="1" spc="-38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0000"/>
                </a:solidFill>
                <a:latin typeface="Verdana"/>
                <a:cs typeface="Verdana"/>
              </a:rPr>
              <a:t>TO</a:t>
            </a:r>
            <a:endParaRPr sz="1350">
              <a:latin typeface="Verdana"/>
              <a:cs typeface="Verdana"/>
            </a:endParaRPr>
          </a:p>
          <a:p>
            <a:pPr marL="362426"/>
            <a:r>
              <a:rPr sz="1350" b="1" dirty="0">
                <a:solidFill>
                  <a:srgbClr val="FF0000"/>
                </a:solidFill>
                <a:latin typeface="Verdana"/>
                <a:cs typeface="Verdana"/>
              </a:rPr>
              <a:t>THE</a:t>
            </a:r>
            <a:r>
              <a:rPr sz="1350" b="1" spc="-23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350" b="1" spc="-4" dirty="0">
                <a:solidFill>
                  <a:srgbClr val="FF0000"/>
                </a:solidFill>
                <a:latin typeface="Verdana"/>
                <a:cs typeface="Verdana"/>
              </a:rPr>
              <a:t>INDICATOR</a:t>
            </a:r>
            <a:r>
              <a:rPr sz="1350" b="1" spc="-11" dirty="0">
                <a:solidFill>
                  <a:srgbClr val="FF0000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0000"/>
                </a:solidFill>
                <a:latin typeface="Verdana"/>
                <a:cs typeface="Verdana"/>
              </a:rPr>
              <a:t>VALUE</a:t>
            </a:r>
            <a:endParaRPr sz="1350">
              <a:latin typeface="Verdana"/>
              <a:cs typeface="Verdan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82742" y="1577014"/>
            <a:ext cx="4697730" cy="2864644"/>
            <a:chOff x="597408" y="1743455"/>
            <a:chExt cx="6263640" cy="3819525"/>
          </a:xfrm>
        </p:grpSpPr>
        <p:sp>
          <p:nvSpPr>
            <p:cNvPr id="6" name="object 6"/>
            <p:cNvSpPr/>
            <p:nvPr/>
          </p:nvSpPr>
          <p:spPr>
            <a:xfrm>
              <a:off x="5815584" y="2470022"/>
              <a:ext cx="1045210" cy="171450"/>
            </a:xfrm>
            <a:custGeom>
              <a:avLst/>
              <a:gdLst/>
              <a:ahLst/>
              <a:cxnLst/>
              <a:rect l="l" t="t" r="r" b="b"/>
              <a:pathLst>
                <a:path w="1045209" h="171450">
                  <a:moveTo>
                    <a:pt x="873633" y="0"/>
                  </a:moveTo>
                  <a:lnTo>
                    <a:pt x="873633" y="171450"/>
                  </a:lnTo>
                  <a:lnTo>
                    <a:pt x="987933" y="114300"/>
                  </a:lnTo>
                  <a:lnTo>
                    <a:pt x="902208" y="114300"/>
                  </a:lnTo>
                  <a:lnTo>
                    <a:pt x="902208" y="57150"/>
                  </a:lnTo>
                  <a:lnTo>
                    <a:pt x="987933" y="57150"/>
                  </a:lnTo>
                  <a:lnTo>
                    <a:pt x="873633" y="0"/>
                  </a:lnTo>
                  <a:close/>
                </a:path>
                <a:path w="1045209" h="171450">
                  <a:moveTo>
                    <a:pt x="873633" y="57150"/>
                  </a:moveTo>
                  <a:lnTo>
                    <a:pt x="0" y="57150"/>
                  </a:lnTo>
                  <a:lnTo>
                    <a:pt x="0" y="114300"/>
                  </a:lnTo>
                  <a:lnTo>
                    <a:pt x="873633" y="114300"/>
                  </a:lnTo>
                  <a:lnTo>
                    <a:pt x="873633" y="57150"/>
                  </a:lnTo>
                  <a:close/>
                </a:path>
                <a:path w="1045209" h="171450">
                  <a:moveTo>
                    <a:pt x="987933" y="57150"/>
                  </a:moveTo>
                  <a:lnTo>
                    <a:pt x="902208" y="57150"/>
                  </a:lnTo>
                  <a:lnTo>
                    <a:pt x="902208" y="114300"/>
                  </a:lnTo>
                  <a:lnTo>
                    <a:pt x="987933" y="114300"/>
                  </a:lnTo>
                  <a:lnTo>
                    <a:pt x="1045083" y="85725"/>
                  </a:lnTo>
                  <a:lnTo>
                    <a:pt x="987933" y="5715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5508" y="1743455"/>
              <a:ext cx="5255703" cy="38191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35508" y="2220468"/>
              <a:ext cx="5180330" cy="670560"/>
            </a:xfrm>
            <a:custGeom>
              <a:avLst/>
              <a:gdLst/>
              <a:ahLst/>
              <a:cxnLst/>
              <a:rect l="l" t="t" r="r" b="b"/>
              <a:pathLst>
                <a:path w="5180330" h="670560">
                  <a:moveTo>
                    <a:pt x="0" y="670560"/>
                  </a:moveTo>
                  <a:lnTo>
                    <a:pt x="5180076" y="670560"/>
                  </a:lnTo>
                  <a:lnTo>
                    <a:pt x="5180076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76200">
              <a:solidFill>
                <a:srgbClr val="F79546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01888" y="466139"/>
            <a:ext cx="2595311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lang="it-IT" sz="2800" dirty="0"/>
              <a:t>2 - </a:t>
            </a:r>
            <a:r>
              <a:rPr sz="2800" dirty="0"/>
              <a:t>Normalization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1122" y="1346659"/>
            <a:ext cx="7326339" cy="3889417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54480" y="1112982"/>
            <a:ext cx="4793456" cy="3607594"/>
            <a:chOff x="2072639" y="950575"/>
            <a:chExt cx="6391275" cy="48101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4444" y="950575"/>
              <a:ext cx="6179145" cy="480976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8721" y="4443793"/>
              <a:ext cx="203073" cy="2030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2901" y="1173289"/>
              <a:ext cx="203072" cy="20307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072639" y="2421635"/>
              <a:ext cx="368935" cy="1454150"/>
            </a:xfrm>
            <a:custGeom>
              <a:avLst/>
              <a:gdLst/>
              <a:ahLst/>
              <a:cxnLst/>
              <a:rect l="l" t="t" r="r" b="b"/>
              <a:pathLst>
                <a:path w="368935" h="1454150">
                  <a:moveTo>
                    <a:pt x="368807" y="0"/>
                  </a:moveTo>
                  <a:lnTo>
                    <a:pt x="0" y="0"/>
                  </a:lnTo>
                  <a:lnTo>
                    <a:pt x="0" y="1453895"/>
                  </a:lnTo>
                  <a:lnTo>
                    <a:pt x="368807" y="1453895"/>
                  </a:lnTo>
                  <a:lnTo>
                    <a:pt x="3688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 idx="4294967295"/>
          </p:nvPr>
        </p:nvSpPr>
        <p:spPr>
          <a:xfrm>
            <a:off x="278283" y="526091"/>
            <a:ext cx="228838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>
                <a:latin typeface="Arial"/>
                <a:cs typeface="Arial"/>
              </a:rPr>
              <a:t>Higher</a:t>
            </a:r>
            <a:r>
              <a:rPr sz="2400" spc="-41" dirty="0">
                <a:latin typeface="Arial"/>
                <a:cs typeface="Arial"/>
              </a:rPr>
              <a:t> </a:t>
            </a:r>
            <a:r>
              <a:rPr sz="2400" spc="-4" dirty="0">
                <a:latin typeface="Arial"/>
                <a:cs typeface="Arial"/>
              </a:rPr>
              <a:t>is</a:t>
            </a:r>
            <a:r>
              <a:rPr sz="2400" spc="-34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Better</a:t>
            </a: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55505" y="5174218"/>
            <a:ext cx="152304" cy="15230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591104" y="2619871"/>
            <a:ext cx="205184" cy="62912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>
              <a:lnSpc>
                <a:spcPts val="1568"/>
              </a:lnSpc>
            </a:pPr>
            <a:r>
              <a:rPr sz="1350" dirty="0">
                <a:latin typeface="Arial MT"/>
                <a:cs typeface="Arial MT"/>
              </a:rPr>
              <a:t>SCORE</a:t>
            </a:r>
            <a:endParaRPr sz="1350">
              <a:latin typeface="Arial MT"/>
              <a:cs typeface="Arial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63266" y="4613149"/>
            <a:ext cx="1831181" cy="276701"/>
          </a:xfrm>
          <a:custGeom>
            <a:avLst/>
            <a:gdLst/>
            <a:ahLst/>
            <a:cxnLst/>
            <a:rect l="l" t="t" r="r" b="b"/>
            <a:pathLst>
              <a:path w="2441575" h="368935">
                <a:moveTo>
                  <a:pt x="2441448" y="0"/>
                </a:moveTo>
                <a:lnTo>
                  <a:pt x="0" y="0"/>
                </a:lnTo>
                <a:lnTo>
                  <a:pt x="0" y="368808"/>
                </a:lnTo>
                <a:lnTo>
                  <a:pt x="2441448" y="368808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 txBox="1"/>
          <p:nvPr/>
        </p:nvSpPr>
        <p:spPr>
          <a:xfrm>
            <a:off x="2057971" y="4634256"/>
            <a:ext cx="5194935" cy="7021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3969">
              <a:spcBef>
                <a:spcPts val="75"/>
              </a:spcBef>
            </a:pPr>
            <a:r>
              <a:rPr sz="1350" spc="-11" dirty="0">
                <a:latin typeface="Arial MT"/>
                <a:cs typeface="Arial MT"/>
              </a:rPr>
              <a:t>INDICATOR’S</a:t>
            </a:r>
            <a:r>
              <a:rPr sz="1350" spc="-38" dirty="0">
                <a:latin typeface="Arial MT"/>
                <a:cs typeface="Arial MT"/>
              </a:rPr>
              <a:t> </a:t>
            </a:r>
            <a:r>
              <a:rPr sz="1350" spc="-26" dirty="0">
                <a:latin typeface="Arial MT"/>
                <a:cs typeface="Arial MT"/>
              </a:rPr>
              <a:t>VALUE</a:t>
            </a:r>
            <a:endParaRPr sz="1350">
              <a:latin typeface="Arial MT"/>
              <a:cs typeface="Arial MT"/>
            </a:endParaRPr>
          </a:p>
          <a:p>
            <a:pPr>
              <a:spcBef>
                <a:spcPts val="23"/>
              </a:spcBef>
            </a:pPr>
            <a:endParaRPr>
              <a:latin typeface="Arial MT"/>
              <a:cs typeface="Arial MT"/>
            </a:endParaRPr>
          </a:p>
          <a:p>
            <a:pPr marL="9525"/>
            <a:r>
              <a:rPr sz="1350" dirty="0">
                <a:latin typeface="Arial MT"/>
                <a:cs typeface="Arial MT"/>
              </a:rPr>
              <a:t>=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benchmarks</a:t>
            </a:r>
            <a:r>
              <a:rPr sz="1350" spc="11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(minimum</a:t>
            </a:r>
            <a:r>
              <a:rPr sz="1350" spc="23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acceptable</a:t>
            </a:r>
            <a:r>
              <a:rPr sz="1350" spc="8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performance</a:t>
            </a:r>
            <a:r>
              <a:rPr sz="1350" spc="19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and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best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practice)</a:t>
            </a:r>
            <a:endParaRPr sz="13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5104" y="1036782"/>
            <a:ext cx="4634389" cy="3607594"/>
            <a:chOff x="2284444" y="950575"/>
            <a:chExt cx="6179185" cy="481012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4444" y="950575"/>
              <a:ext cx="6179145" cy="480976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243702" y="3566413"/>
              <a:ext cx="29209" cy="1978660"/>
            </a:xfrm>
            <a:custGeom>
              <a:avLst/>
              <a:gdLst/>
              <a:ahLst/>
              <a:cxnLst/>
              <a:rect l="l" t="t" r="r" b="b"/>
              <a:pathLst>
                <a:path w="29210" h="1978660">
                  <a:moveTo>
                    <a:pt x="28701" y="0"/>
                  </a:moveTo>
                  <a:lnTo>
                    <a:pt x="126" y="0"/>
                  </a:lnTo>
                  <a:lnTo>
                    <a:pt x="0" y="1978152"/>
                  </a:lnTo>
                  <a:lnTo>
                    <a:pt x="28575" y="1978152"/>
                  </a:lnTo>
                  <a:lnTo>
                    <a:pt x="28701" y="0"/>
                  </a:lnTo>
                  <a:close/>
                </a:path>
              </a:pathLst>
            </a:custGeom>
            <a:solidFill>
              <a:srgbClr val="FF666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5269230" y="3591813"/>
              <a:ext cx="28575" cy="1978660"/>
            </a:xfrm>
            <a:custGeom>
              <a:avLst/>
              <a:gdLst/>
              <a:ahLst/>
              <a:cxnLst/>
              <a:rect l="l" t="t" r="r" b="b"/>
              <a:pathLst>
                <a:path w="28575" h="1978660">
                  <a:moveTo>
                    <a:pt x="28575" y="0"/>
                  </a:moveTo>
                  <a:lnTo>
                    <a:pt x="0" y="0"/>
                  </a:lnTo>
                  <a:lnTo>
                    <a:pt x="0" y="1978152"/>
                  </a:lnTo>
                  <a:lnTo>
                    <a:pt x="28575" y="1978152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5270754" y="3579113"/>
              <a:ext cx="0" cy="1978660"/>
            </a:xfrm>
            <a:custGeom>
              <a:avLst/>
              <a:gdLst/>
              <a:ahLst/>
              <a:cxnLst/>
              <a:rect l="l" t="t" r="r" b="b"/>
              <a:pathLst>
                <a:path h="1978660">
                  <a:moveTo>
                    <a:pt x="0" y="1978152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2606294" y="3567302"/>
              <a:ext cx="2612390" cy="29209"/>
            </a:xfrm>
            <a:custGeom>
              <a:avLst/>
              <a:gdLst/>
              <a:ahLst/>
              <a:cxnLst/>
              <a:rect l="l" t="t" r="r" b="b"/>
              <a:pathLst>
                <a:path w="2612390" h="29210">
                  <a:moveTo>
                    <a:pt x="2612135" y="0"/>
                  </a:moveTo>
                  <a:lnTo>
                    <a:pt x="0" y="126"/>
                  </a:lnTo>
                  <a:lnTo>
                    <a:pt x="0" y="28701"/>
                  </a:lnTo>
                  <a:lnTo>
                    <a:pt x="2612135" y="28575"/>
                  </a:lnTo>
                  <a:lnTo>
                    <a:pt x="2612135" y="0"/>
                  </a:lnTo>
                  <a:close/>
                </a:path>
              </a:pathLst>
            </a:custGeom>
            <a:solidFill>
              <a:srgbClr val="FF666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2631694" y="3592830"/>
              <a:ext cx="2612390" cy="28575"/>
            </a:xfrm>
            <a:custGeom>
              <a:avLst/>
              <a:gdLst/>
              <a:ahLst/>
              <a:cxnLst/>
              <a:rect l="l" t="t" r="r" b="b"/>
              <a:pathLst>
                <a:path w="2612390" h="28575">
                  <a:moveTo>
                    <a:pt x="2612135" y="0"/>
                  </a:moveTo>
                  <a:lnTo>
                    <a:pt x="0" y="0"/>
                  </a:lnTo>
                  <a:lnTo>
                    <a:pt x="0" y="28575"/>
                  </a:lnTo>
                  <a:lnTo>
                    <a:pt x="2612135" y="28575"/>
                  </a:lnTo>
                  <a:lnTo>
                    <a:pt x="2612135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2618994" y="3594353"/>
              <a:ext cx="2612390" cy="0"/>
            </a:xfrm>
            <a:custGeom>
              <a:avLst/>
              <a:gdLst/>
              <a:ahLst/>
              <a:cxnLst/>
              <a:rect l="l" t="t" r="r" b="b"/>
              <a:pathLst>
                <a:path w="2612390">
                  <a:moveTo>
                    <a:pt x="2612135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21" y="4443793"/>
              <a:ext cx="203073" cy="2030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12901" y="1173289"/>
              <a:ext cx="203072" cy="203073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81873" y="5021437"/>
            <a:ext cx="152305" cy="15230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83825" y="2929747"/>
            <a:ext cx="152305" cy="152305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300054" y="449891"/>
            <a:ext cx="228838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>
                <a:latin typeface="Arial"/>
                <a:cs typeface="Arial"/>
              </a:rPr>
              <a:t>Higher</a:t>
            </a:r>
            <a:r>
              <a:rPr sz="2400" spc="-41" dirty="0">
                <a:latin typeface="Arial"/>
                <a:cs typeface="Arial"/>
              </a:rPr>
              <a:t> </a:t>
            </a:r>
            <a:r>
              <a:rPr sz="2400" spc="-4" dirty="0">
                <a:latin typeface="Arial"/>
                <a:cs typeface="Arial"/>
              </a:rPr>
              <a:t>is</a:t>
            </a:r>
            <a:r>
              <a:rPr sz="2400" spc="-34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Better</a:t>
            </a:r>
          </a:p>
        </p:txBody>
      </p:sp>
      <p:sp>
        <p:nvSpPr>
          <p:cNvPr id="15" name="object 15"/>
          <p:cNvSpPr/>
          <p:nvPr/>
        </p:nvSpPr>
        <p:spPr>
          <a:xfrm>
            <a:off x="1576251" y="2140076"/>
            <a:ext cx="276701" cy="1090613"/>
          </a:xfrm>
          <a:custGeom>
            <a:avLst/>
            <a:gdLst/>
            <a:ahLst/>
            <a:cxnLst/>
            <a:rect l="l" t="t" r="r" b="b"/>
            <a:pathLst>
              <a:path w="368935" h="1454150">
                <a:moveTo>
                  <a:pt x="368807" y="0"/>
                </a:moveTo>
                <a:lnTo>
                  <a:pt x="0" y="0"/>
                </a:lnTo>
                <a:lnTo>
                  <a:pt x="0" y="1453895"/>
                </a:lnTo>
                <a:lnTo>
                  <a:pt x="368807" y="1453895"/>
                </a:lnTo>
                <a:lnTo>
                  <a:pt x="3688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 txBox="1"/>
          <p:nvPr/>
        </p:nvSpPr>
        <p:spPr>
          <a:xfrm>
            <a:off x="1612875" y="2543671"/>
            <a:ext cx="205184" cy="62912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>
              <a:lnSpc>
                <a:spcPts val="1568"/>
              </a:lnSpc>
            </a:pPr>
            <a:r>
              <a:rPr sz="1350" dirty="0">
                <a:latin typeface="Arial MT"/>
                <a:cs typeface="Arial MT"/>
              </a:rPr>
              <a:t>SCORE</a:t>
            </a:r>
            <a:endParaRPr sz="1350">
              <a:latin typeface="Arial MT"/>
              <a:cs typeface="Arial M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85037" y="4536949"/>
            <a:ext cx="1831181" cy="276701"/>
          </a:xfrm>
          <a:custGeom>
            <a:avLst/>
            <a:gdLst/>
            <a:ahLst/>
            <a:cxnLst/>
            <a:rect l="l" t="t" r="r" b="b"/>
            <a:pathLst>
              <a:path w="2441575" h="368935">
                <a:moveTo>
                  <a:pt x="2441448" y="0"/>
                </a:moveTo>
                <a:lnTo>
                  <a:pt x="0" y="0"/>
                </a:lnTo>
                <a:lnTo>
                  <a:pt x="0" y="368808"/>
                </a:lnTo>
                <a:lnTo>
                  <a:pt x="2441448" y="368808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 txBox="1"/>
          <p:nvPr/>
        </p:nvSpPr>
        <p:spPr>
          <a:xfrm>
            <a:off x="2253002" y="4558056"/>
            <a:ext cx="5109210" cy="65024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100614">
              <a:spcBef>
                <a:spcPts val="75"/>
              </a:spcBef>
            </a:pPr>
            <a:r>
              <a:rPr sz="1350" spc="-11" dirty="0">
                <a:latin typeface="Arial MT"/>
                <a:cs typeface="Arial MT"/>
              </a:rPr>
              <a:t>INDICATOR’S</a:t>
            </a:r>
            <a:r>
              <a:rPr sz="1350" spc="-38" dirty="0">
                <a:latin typeface="Arial MT"/>
                <a:cs typeface="Arial MT"/>
              </a:rPr>
              <a:t> </a:t>
            </a:r>
            <a:r>
              <a:rPr sz="1350" spc="-26" dirty="0">
                <a:latin typeface="Arial MT"/>
                <a:cs typeface="Arial MT"/>
              </a:rPr>
              <a:t>VALUE</a:t>
            </a:r>
            <a:endParaRPr sz="1350">
              <a:latin typeface="Arial MT"/>
              <a:cs typeface="Arial MT"/>
            </a:endParaRPr>
          </a:p>
          <a:p>
            <a:pPr>
              <a:spcBef>
                <a:spcPts val="23"/>
              </a:spcBef>
            </a:pPr>
            <a:endParaRPr sz="1463">
              <a:latin typeface="Arial MT"/>
              <a:cs typeface="Arial MT"/>
            </a:endParaRPr>
          </a:p>
          <a:p>
            <a:pPr marL="9525"/>
            <a:r>
              <a:rPr sz="1350" dirty="0">
                <a:latin typeface="Arial MT"/>
                <a:cs typeface="Arial MT"/>
              </a:rPr>
              <a:t>= </a:t>
            </a:r>
            <a:r>
              <a:rPr sz="1350" spc="-4" dirty="0">
                <a:latin typeface="Arial MT"/>
                <a:cs typeface="Arial MT"/>
              </a:rPr>
              <a:t>benchmark</a:t>
            </a:r>
            <a:r>
              <a:rPr sz="1350" spc="11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(minimum</a:t>
            </a:r>
            <a:r>
              <a:rPr sz="1350" spc="23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acceptable</a:t>
            </a:r>
            <a:r>
              <a:rPr sz="1350" spc="8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performance</a:t>
            </a:r>
            <a:r>
              <a:rPr sz="1350" spc="19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and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best</a:t>
            </a:r>
            <a:r>
              <a:rPr sz="1350" spc="4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practice)</a:t>
            </a:r>
            <a:endParaRPr sz="13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03960678-368E-0DA7-4B52-8C70035DC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19" y="1863916"/>
            <a:ext cx="8322409" cy="3378298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EE819F11-1072-06ED-A9D3-41D2C889D5EF}"/>
              </a:ext>
            </a:extLst>
          </p:cNvPr>
          <p:cNvSpPr/>
          <p:nvPr/>
        </p:nvSpPr>
        <p:spPr bwMode="auto">
          <a:xfrm>
            <a:off x="5552592" y="4263064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9BBCEC4B-0399-6099-B39B-0FA06AC44A83}"/>
              </a:ext>
            </a:extLst>
          </p:cNvPr>
          <p:cNvSpPr/>
          <p:nvPr/>
        </p:nvSpPr>
        <p:spPr bwMode="auto">
          <a:xfrm>
            <a:off x="7865545" y="2066686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AF8BB49-7AE1-D829-92C2-C14DAC4D5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53" y="639497"/>
            <a:ext cx="623173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5" tIns="33338" rIns="67865" bIns="33338" anchor="ctr"/>
          <a:lstStyle>
            <a:lvl1pPr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err="1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Higher</a:t>
            </a:r>
            <a:r>
              <a:rPr lang="it-IT" altLang="it-IT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it-IT" altLang="it-IT" dirty="0" err="1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is</a:t>
            </a:r>
            <a:r>
              <a:rPr lang="it-IT" altLang="it-IT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Better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8DD6E14-99EC-32F0-3E35-71DDB25A6B23}"/>
              </a:ext>
            </a:extLst>
          </p:cNvPr>
          <p:cNvSpPr txBox="1"/>
          <p:nvPr/>
        </p:nvSpPr>
        <p:spPr>
          <a:xfrm>
            <a:off x="5888456" y="4980425"/>
            <a:ext cx="484428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rgbClr val="FF0000"/>
                </a:solidFill>
              </a:rPr>
              <a:t>45%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7FE141E-D5C9-0DE2-F925-2E8407FDC27D}"/>
              </a:ext>
            </a:extLst>
          </p:cNvPr>
          <p:cNvSpPr txBox="1"/>
          <p:nvPr/>
        </p:nvSpPr>
        <p:spPr>
          <a:xfrm>
            <a:off x="4506268" y="3534014"/>
            <a:ext cx="404278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rgbClr val="FF0000"/>
                </a:solidFill>
              </a:rPr>
              <a:t>1,5</a:t>
            </a:r>
          </a:p>
        </p:txBody>
      </p:sp>
    </p:spTree>
    <p:extLst>
      <p:ext uri="{BB962C8B-B14F-4D97-AF65-F5344CB8AC3E}">
        <p14:creationId xmlns:p14="http://schemas.microsoft.com/office/powerpoint/2010/main" val="25417356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27338" y="1298255"/>
            <a:ext cx="4634389" cy="3600926"/>
            <a:chOff x="3010622" y="1154063"/>
            <a:chExt cx="6179185" cy="48012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0622" y="1154063"/>
              <a:ext cx="6179145" cy="48009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96721" y="4678489"/>
              <a:ext cx="203073" cy="2030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7405" y="1407985"/>
              <a:ext cx="203073" cy="203073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42296" y="5259453"/>
            <a:ext cx="152305" cy="15230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 idx="4294967295"/>
          </p:nvPr>
        </p:nvSpPr>
        <p:spPr>
          <a:xfrm>
            <a:off x="147654" y="558748"/>
            <a:ext cx="221980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>
                <a:latin typeface="Arial"/>
                <a:cs typeface="Arial"/>
              </a:rPr>
              <a:t>Lower</a:t>
            </a:r>
            <a:r>
              <a:rPr sz="2400" spc="-49" dirty="0">
                <a:latin typeface="Arial"/>
                <a:cs typeface="Arial"/>
              </a:rPr>
              <a:t> </a:t>
            </a:r>
            <a:r>
              <a:rPr sz="2400" spc="-4" dirty="0">
                <a:latin typeface="Arial"/>
                <a:cs typeface="Arial"/>
              </a:rPr>
              <a:t>is</a:t>
            </a:r>
            <a:r>
              <a:rPr sz="2400" spc="-34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Better</a:t>
            </a:r>
          </a:p>
        </p:txBody>
      </p:sp>
      <p:sp>
        <p:nvSpPr>
          <p:cNvPr id="8" name="object 8"/>
          <p:cNvSpPr/>
          <p:nvPr/>
        </p:nvSpPr>
        <p:spPr>
          <a:xfrm>
            <a:off x="1978206" y="2339231"/>
            <a:ext cx="276701" cy="1090613"/>
          </a:xfrm>
          <a:custGeom>
            <a:avLst/>
            <a:gdLst/>
            <a:ahLst/>
            <a:cxnLst/>
            <a:rect l="l" t="t" r="r" b="b"/>
            <a:pathLst>
              <a:path w="368935" h="1454150">
                <a:moveTo>
                  <a:pt x="368807" y="0"/>
                </a:moveTo>
                <a:lnTo>
                  <a:pt x="0" y="0"/>
                </a:lnTo>
                <a:lnTo>
                  <a:pt x="0" y="1453896"/>
                </a:lnTo>
                <a:lnTo>
                  <a:pt x="368807" y="1453896"/>
                </a:lnTo>
                <a:lnTo>
                  <a:pt x="3688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 txBox="1"/>
          <p:nvPr/>
        </p:nvSpPr>
        <p:spPr>
          <a:xfrm>
            <a:off x="2014640" y="2742539"/>
            <a:ext cx="205184" cy="62912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>
              <a:lnSpc>
                <a:spcPts val="1568"/>
              </a:lnSpc>
            </a:pPr>
            <a:r>
              <a:rPr sz="1350" dirty="0">
                <a:latin typeface="Arial MT"/>
                <a:cs typeface="Arial MT"/>
              </a:rPr>
              <a:t>SCORE</a:t>
            </a:r>
            <a:endParaRPr sz="1350">
              <a:latin typeface="Arial MT"/>
              <a:cs typeface="Arial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36115" y="4774964"/>
            <a:ext cx="1831181" cy="278130"/>
          </a:xfrm>
          <a:custGeom>
            <a:avLst/>
            <a:gdLst/>
            <a:ahLst/>
            <a:cxnLst/>
            <a:rect l="l" t="t" r="r" b="b"/>
            <a:pathLst>
              <a:path w="2441575" h="370839">
                <a:moveTo>
                  <a:pt x="2441448" y="0"/>
                </a:moveTo>
                <a:lnTo>
                  <a:pt x="0" y="0"/>
                </a:lnTo>
                <a:lnTo>
                  <a:pt x="0" y="370332"/>
                </a:lnTo>
                <a:lnTo>
                  <a:pt x="2441448" y="370332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 txBox="1"/>
          <p:nvPr/>
        </p:nvSpPr>
        <p:spPr>
          <a:xfrm>
            <a:off x="3595360" y="4796757"/>
            <a:ext cx="1695450" cy="62132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11" dirty="0">
                <a:latin typeface="Arial MT"/>
                <a:cs typeface="Arial MT"/>
              </a:rPr>
              <a:t>INDICATOR’S</a:t>
            </a:r>
            <a:r>
              <a:rPr sz="1350" spc="-56" dirty="0">
                <a:latin typeface="Arial MT"/>
                <a:cs typeface="Arial MT"/>
              </a:rPr>
              <a:t> </a:t>
            </a:r>
            <a:r>
              <a:rPr sz="1350" spc="-26" dirty="0">
                <a:latin typeface="Arial MT"/>
                <a:cs typeface="Arial MT"/>
              </a:rPr>
              <a:t>VALUE</a:t>
            </a:r>
            <a:endParaRPr sz="1350">
              <a:latin typeface="Arial MT"/>
              <a:cs typeface="Arial MT"/>
            </a:endParaRPr>
          </a:p>
          <a:p>
            <a:pPr>
              <a:spcBef>
                <a:spcPts val="23"/>
              </a:spcBef>
            </a:pPr>
            <a:endParaRPr sz="1275">
              <a:latin typeface="Arial MT"/>
              <a:cs typeface="Arial MT"/>
            </a:endParaRPr>
          </a:p>
          <a:p>
            <a:pPr marL="558165"/>
            <a:r>
              <a:rPr sz="1350" dirty="0">
                <a:latin typeface="Arial MT"/>
                <a:cs typeface="Arial MT"/>
              </a:rPr>
              <a:t>=</a:t>
            </a:r>
            <a:r>
              <a:rPr sz="1350" spc="-30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benchmark</a:t>
            </a:r>
            <a:endParaRPr sz="13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8">
            <a:extLst>
              <a:ext uri="{FF2B5EF4-FFF2-40B4-BE49-F238E27FC236}">
                <a16:creationId xmlns:a16="http://schemas.microsoft.com/office/drawing/2014/main" id="{3A5663B8-0C60-49E1-AAC3-F06DDD281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1" y="885825"/>
            <a:ext cx="623173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5" tIns="33338" rIns="67865" bIns="3333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B1.2 Energia primaria per riscaldamento</a:t>
            </a:r>
            <a:endParaRPr lang="it-IT" altLang="it-IT" sz="2400" b="1">
              <a:solidFill>
                <a:srgbClr val="FFFFFF"/>
              </a:solidFill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5D3061A-EDD1-0F45-DD10-E211839F8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30" y="1732194"/>
            <a:ext cx="8478539" cy="3393612"/>
          </a:xfrm>
          <a:prstGeom prst="rect">
            <a:avLst/>
          </a:prstGeom>
        </p:spPr>
      </p:pic>
      <p:sp>
        <p:nvSpPr>
          <p:cNvPr id="4" name="Rectangle 8">
            <a:extLst>
              <a:ext uri="{FF2B5EF4-FFF2-40B4-BE49-F238E27FC236}">
                <a16:creationId xmlns:a16="http://schemas.microsoft.com/office/drawing/2014/main" id="{F4CD3FB5-8266-A295-FD05-51C8042CE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943" y="617767"/>
            <a:ext cx="623173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5" tIns="33338" rIns="67865" bIns="33338" anchor="ctr"/>
          <a:lstStyle>
            <a:lvl1pPr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Lower </a:t>
            </a:r>
            <a:r>
              <a:rPr lang="it-IT" altLang="it-IT" dirty="0" err="1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is</a:t>
            </a:r>
            <a:r>
              <a:rPr lang="it-IT" altLang="it-IT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Better</a:t>
            </a: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A6566674-2865-C75E-2E5D-59B00E135065}"/>
              </a:ext>
            </a:extLst>
          </p:cNvPr>
          <p:cNvSpPr/>
          <p:nvPr/>
        </p:nvSpPr>
        <p:spPr bwMode="auto">
          <a:xfrm>
            <a:off x="7850139" y="4118515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7C004D39-F4DE-350E-CBE1-70705B20F0B2}"/>
              </a:ext>
            </a:extLst>
          </p:cNvPr>
          <p:cNvSpPr/>
          <p:nvPr/>
        </p:nvSpPr>
        <p:spPr bwMode="auto">
          <a:xfrm>
            <a:off x="5604100" y="1944843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DF2DA0C-D40C-4653-1988-4E46F023FE93}"/>
              </a:ext>
            </a:extLst>
          </p:cNvPr>
          <p:cNvSpPr txBox="1"/>
          <p:nvPr/>
        </p:nvSpPr>
        <p:spPr>
          <a:xfrm>
            <a:off x="6210530" y="5125806"/>
            <a:ext cx="1281185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rgbClr val="FF0000"/>
                </a:solidFill>
              </a:rPr>
              <a:t>27 Kg CO</a:t>
            </a:r>
            <a:r>
              <a:rPr lang="it-IT" sz="1350" baseline="-25000" dirty="0">
                <a:solidFill>
                  <a:srgbClr val="FF0000"/>
                </a:solidFill>
              </a:rPr>
              <a:t>2 </a:t>
            </a:r>
            <a:r>
              <a:rPr lang="it-IT" sz="1350" baseline="-25000" dirty="0" err="1">
                <a:solidFill>
                  <a:srgbClr val="FF0000"/>
                </a:solidFill>
              </a:rPr>
              <a:t>eq</a:t>
            </a:r>
            <a:r>
              <a:rPr lang="it-IT" sz="1350" dirty="0">
                <a:solidFill>
                  <a:srgbClr val="FF0000"/>
                </a:solidFill>
              </a:rPr>
              <a:t>/m</a:t>
            </a:r>
            <a:r>
              <a:rPr lang="it-IT" sz="1350" baseline="30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F80E9D3-30E7-4843-5F01-6B81B293D37A}"/>
              </a:ext>
            </a:extLst>
          </p:cNvPr>
          <p:cNvSpPr txBox="1"/>
          <p:nvPr/>
        </p:nvSpPr>
        <p:spPr>
          <a:xfrm>
            <a:off x="4285327" y="2819377"/>
            <a:ext cx="404278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rgbClr val="FF0000"/>
                </a:solidFill>
              </a:rPr>
              <a:t>2,7</a:t>
            </a:r>
            <a:endParaRPr lang="it-IT" sz="135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74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5366" y="1007269"/>
            <a:ext cx="5849303" cy="2421731"/>
            <a:chOff x="2403528" y="545845"/>
            <a:chExt cx="7799070" cy="32289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3528" y="558712"/>
              <a:ext cx="7798540" cy="321593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>
                  <a:moveTo>
                    <a:pt x="1668779" y="0"/>
                  </a:moveTo>
                  <a:lnTo>
                    <a:pt x="0" y="0"/>
                  </a:lnTo>
                  <a:lnTo>
                    <a:pt x="0" y="815339"/>
                  </a:lnTo>
                  <a:lnTo>
                    <a:pt x="1668779" y="815339"/>
                  </a:lnTo>
                  <a:lnTo>
                    <a:pt x="16687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>
                  <a:moveTo>
                    <a:pt x="0" y="815339"/>
                  </a:moveTo>
                  <a:lnTo>
                    <a:pt x="1668779" y="815339"/>
                  </a:lnTo>
                  <a:lnTo>
                    <a:pt x="1668779" y="0"/>
                  </a:lnTo>
                  <a:lnTo>
                    <a:pt x="0" y="0"/>
                  </a:lnTo>
                  <a:lnTo>
                    <a:pt x="0" y="815339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1974659" y="2835796"/>
            <a:ext cx="1223010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 anchor="ctr">
            <a:spAutoFit/>
          </a:bodyPr>
          <a:lstStyle/>
          <a:p>
            <a:pPr marL="300990" marR="92392" indent="-203835">
              <a:lnSpc>
                <a:spcPct val="100899"/>
              </a:lnSpc>
              <a:spcBef>
                <a:spcPts val="413"/>
              </a:spcBef>
            </a:pPr>
            <a:r>
              <a:rPr sz="1613" spc="11" dirty="0">
                <a:solidFill>
                  <a:srgbClr val="000000"/>
                </a:solidFill>
                <a:latin typeface="Arial"/>
                <a:cs typeface="Arial"/>
              </a:rPr>
              <a:t>Protoc</a:t>
            </a:r>
            <a:r>
              <a:rPr sz="1613" spc="8" dirty="0">
                <a:solidFill>
                  <a:srgbClr val="000000"/>
                </a:solidFill>
                <a:latin typeface="Arial"/>
                <a:cs typeface="Arial"/>
              </a:rPr>
              <a:t>o</a:t>
            </a:r>
            <a:r>
              <a:rPr sz="1613" spc="-4" dirty="0">
                <a:solidFill>
                  <a:srgbClr val="000000"/>
                </a:solidFill>
                <a:latin typeface="Arial"/>
                <a:cs typeface="Arial"/>
              </a:rPr>
              <a:t>ll</a:t>
            </a:r>
            <a:r>
              <a:rPr sz="1613" spc="8" dirty="0">
                <a:solidFill>
                  <a:srgbClr val="000000"/>
                </a:solidFill>
                <a:latin typeface="Arial"/>
                <a:cs typeface="Arial"/>
              </a:rPr>
              <a:t>o  </a:t>
            </a:r>
            <a:r>
              <a:rPr sz="1613" spc="-11" dirty="0">
                <a:solidFill>
                  <a:srgbClr val="000000"/>
                </a:solidFill>
                <a:latin typeface="Arial"/>
                <a:cs typeface="Arial"/>
              </a:rPr>
              <a:t>ITACA</a:t>
            </a:r>
            <a:endParaRPr sz="1613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62349" y="3585353"/>
            <a:ext cx="846773" cy="568643"/>
            <a:chOff x="2652839" y="3983291"/>
            <a:chExt cx="1129030" cy="75819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62427" y="3992879"/>
              <a:ext cx="1109472" cy="73914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657601" y="3988053"/>
              <a:ext cx="1119505" cy="748665"/>
            </a:xfrm>
            <a:custGeom>
              <a:avLst/>
              <a:gdLst/>
              <a:ahLst/>
              <a:cxnLst/>
              <a:rect l="l" t="t" r="r" b="b"/>
              <a:pathLst>
                <a:path w="1119504" h="748664">
                  <a:moveTo>
                    <a:pt x="0" y="748665"/>
                  </a:moveTo>
                  <a:lnTo>
                    <a:pt x="1118997" y="748665"/>
                  </a:lnTo>
                  <a:lnTo>
                    <a:pt x="1118997" y="0"/>
                  </a:lnTo>
                  <a:lnTo>
                    <a:pt x="0" y="0"/>
                  </a:lnTo>
                  <a:lnTo>
                    <a:pt x="0" y="74866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491421" y="2798731"/>
            <a:ext cx="1253014" cy="429028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103823">
              <a:spcBef>
                <a:spcPts val="1410"/>
              </a:spcBef>
            </a:pPr>
            <a:r>
              <a:rPr sz="1613" b="1" spc="-8" dirty="0">
                <a:latin typeface="Arial"/>
                <a:cs typeface="Arial"/>
              </a:rPr>
              <a:t>SBTool</a:t>
            </a:r>
            <a:r>
              <a:rPr sz="1613" b="1" spc="-53" dirty="0">
                <a:latin typeface="Arial"/>
                <a:cs typeface="Arial"/>
              </a:rPr>
              <a:t> </a:t>
            </a:r>
            <a:r>
              <a:rPr sz="1613" b="1" spc="11" dirty="0">
                <a:latin typeface="Arial"/>
                <a:cs typeface="Arial"/>
              </a:rPr>
              <a:t>CZ</a:t>
            </a:r>
            <a:endParaRPr sz="1613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16183" y="2791873"/>
            <a:ext cx="1253014" cy="429028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110966">
              <a:spcBef>
                <a:spcPts val="1410"/>
              </a:spcBef>
            </a:pPr>
            <a:r>
              <a:rPr sz="1613" b="1" spc="-8" dirty="0">
                <a:latin typeface="Arial"/>
                <a:cs typeface="Arial"/>
              </a:rPr>
              <a:t>SBTool</a:t>
            </a:r>
            <a:r>
              <a:rPr sz="1613" b="1" spc="-56" dirty="0">
                <a:latin typeface="Arial"/>
                <a:cs typeface="Arial"/>
              </a:rPr>
              <a:t> </a:t>
            </a:r>
            <a:r>
              <a:rPr sz="1613" b="1" spc="15" dirty="0">
                <a:latin typeface="Arial"/>
                <a:cs typeface="Arial"/>
              </a:rPr>
              <a:t>PT</a:t>
            </a:r>
            <a:endParaRPr sz="1613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63804" y="2798731"/>
            <a:ext cx="1251585" cy="429028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268605">
              <a:spcBef>
                <a:spcPts val="1410"/>
              </a:spcBef>
            </a:pPr>
            <a:r>
              <a:rPr sz="1613" b="1" spc="8" dirty="0">
                <a:latin typeface="Arial"/>
                <a:cs typeface="Arial"/>
              </a:rPr>
              <a:t>VERDE</a:t>
            </a:r>
            <a:endParaRPr sz="1613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32089" y="4537393"/>
            <a:ext cx="1337009" cy="45181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31638" y="3563970"/>
            <a:ext cx="910970" cy="6057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725163" y="4455510"/>
            <a:ext cx="739007" cy="587502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3713400" y="3578496"/>
            <a:ext cx="882968" cy="593884"/>
            <a:chOff x="4720907" y="3974147"/>
            <a:chExt cx="1177290" cy="79184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30496" y="3983735"/>
              <a:ext cx="1158239" cy="77266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725670" y="3978909"/>
              <a:ext cx="1167765" cy="782320"/>
            </a:xfrm>
            <a:custGeom>
              <a:avLst/>
              <a:gdLst/>
              <a:ahLst/>
              <a:cxnLst/>
              <a:rect l="l" t="t" r="r" b="b"/>
              <a:pathLst>
                <a:path w="1167764" h="782320">
                  <a:moveTo>
                    <a:pt x="0" y="782193"/>
                  </a:moveTo>
                  <a:lnTo>
                    <a:pt x="1167764" y="782193"/>
                  </a:lnTo>
                  <a:lnTo>
                    <a:pt x="1167764" y="0"/>
                  </a:lnTo>
                  <a:lnTo>
                    <a:pt x="0" y="0"/>
                  </a:lnTo>
                  <a:lnTo>
                    <a:pt x="0" y="78219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736969" y="3499962"/>
            <a:ext cx="968120" cy="646937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901561" y="4302349"/>
            <a:ext cx="756666" cy="757808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35225" y="4465796"/>
            <a:ext cx="1345283" cy="673227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294379" y="1146525"/>
            <a:ext cx="1225295" cy="29603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85294" y="597885"/>
            <a:ext cx="1347596" cy="84467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317166"/>
            <a:ext cx="373483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spc="-4" dirty="0">
                <a:latin typeface="Arial" panose="020B0604020202020204" pitchFamily="34" charset="0"/>
                <a:cs typeface="Arial" panose="020B0604020202020204" pitchFamily="34" charset="0"/>
              </a:rPr>
              <a:t>Qualitative</a:t>
            </a:r>
            <a:r>
              <a:rPr sz="2400" spc="-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400" dirty="0">
                <a:latin typeface="Arial" panose="020B0604020202020204" pitchFamily="34" charset="0"/>
                <a:cs typeface="Arial" panose="020B0604020202020204" pitchFamily="34" charset="0"/>
              </a:rPr>
              <a:t>criterion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2560" y="1127760"/>
            <a:ext cx="583184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189614" y="60636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it-IT" sz="24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</a:t>
            </a:r>
            <a:r>
              <a:rPr lang="it-IT" sz="2400" dirty="0" err="1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criterion</a:t>
            </a:r>
            <a:endParaRPr dirty="0">
              <a:solidFill>
                <a:srgbClr val="2456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A03142C-B6B6-4038-E8EB-7825F277C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48" y="1747520"/>
            <a:ext cx="8628772" cy="36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753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3"/>
          <p:cNvSpPr txBox="1">
            <a:spLocks noGrp="1"/>
          </p:cNvSpPr>
          <p:nvPr>
            <p:ph type="title"/>
          </p:nvPr>
        </p:nvSpPr>
        <p:spPr>
          <a:xfrm>
            <a:off x="366411" y="695511"/>
            <a:ext cx="7165805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it-IT" sz="2700" b="1" dirty="0">
                <a:solidFill>
                  <a:srgbClr val="245665"/>
                </a:solidFill>
              </a:rPr>
              <a:t>3 - </a:t>
            </a:r>
            <a:r>
              <a:rPr lang="it-IT" sz="2700" b="1" dirty="0" err="1">
                <a:solidFill>
                  <a:srgbClr val="245665"/>
                </a:solidFill>
              </a:rPr>
              <a:t>Aggregation</a:t>
            </a:r>
            <a:r>
              <a:rPr lang="it-IT" sz="2700" b="1" dirty="0">
                <a:solidFill>
                  <a:srgbClr val="245665"/>
                </a:solidFill>
              </a:rPr>
              <a:t> </a:t>
            </a:r>
            <a:endParaRPr sz="2700" b="1" dirty="0">
              <a:solidFill>
                <a:srgbClr val="245665"/>
              </a:solidFill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E5486FD-85A1-47FB-8361-F94B5F865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849" y="1436093"/>
            <a:ext cx="7326100" cy="440590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2E6A0AD4-F727-484B-A66F-4B2C2A57472C}"/>
              </a:ext>
            </a:extLst>
          </p:cNvPr>
          <p:cNvSpPr/>
          <p:nvPr/>
        </p:nvSpPr>
        <p:spPr>
          <a:xfrm>
            <a:off x="920409" y="5415396"/>
            <a:ext cx="3651591" cy="58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718380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3"/>
          <p:cNvSpPr txBox="1">
            <a:spLocks noGrp="1"/>
          </p:cNvSpPr>
          <p:nvPr>
            <p:ph type="title"/>
          </p:nvPr>
        </p:nvSpPr>
        <p:spPr>
          <a:xfrm>
            <a:off x="254807" y="449333"/>
            <a:ext cx="7165805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it-IT" sz="2700" b="1" dirty="0" err="1">
                <a:solidFill>
                  <a:srgbClr val="245665"/>
                </a:solidFill>
              </a:rPr>
              <a:t>Aggregation</a:t>
            </a:r>
            <a:r>
              <a:rPr lang="it-IT" sz="2700" b="1" dirty="0">
                <a:solidFill>
                  <a:srgbClr val="245665"/>
                </a:solidFill>
              </a:rPr>
              <a:t> </a:t>
            </a:r>
            <a:endParaRPr sz="2700" b="1" dirty="0">
              <a:solidFill>
                <a:srgbClr val="245665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3B06D53-AA2D-42B8-A9F4-0FE43273B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07" y="1836763"/>
            <a:ext cx="7165805" cy="3951008"/>
          </a:xfrm>
          <a:prstGeom prst="rect">
            <a:avLst/>
          </a:prstGeom>
        </p:spPr>
      </p:pic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3FCDC458-0E4D-1E75-4805-F58FFBEDD253}"/>
              </a:ext>
            </a:extLst>
          </p:cNvPr>
          <p:cNvSpPr/>
          <p:nvPr/>
        </p:nvSpPr>
        <p:spPr>
          <a:xfrm>
            <a:off x="3124200" y="2672197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9689CF2-876A-BB50-BD4C-590041974583}"/>
              </a:ext>
            </a:extLst>
          </p:cNvPr>
          <p:cNvSpPr txBox="1"/>
          <p:nvPr/>
        </p:nvSpPr>
        <p:spPr>
          <a:xfrm>
            <a:off x="3653481" y="2692979"/>
            <a:ext cx="200221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/>
              <a:t>SCORE OF CATEGORIES</a:t>
            </a:r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A4C75080-6182-DBEE-672D-320014529002}"/>
              </a:ext>
            </a:extLst>
          </p:cNvPr>
          <p:cNvSpPr/>
          <p:nvPr/>
        </p:nvSpPr>
        <p:spPr>
          <a:xfrm rot="5400000">
            <a:off x="4213833" y="3087834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41AF7B24-DCF6-6F68-14ED-8047280471A1}"/>
              </a:ext>
            </a:extLst>
          </p:cNvPr>
          <p:cNvSpPr/>
          <p:nvPr/>
        </p:nvSpPr>
        <p:spPr>
          <a:xfrm>
            <a:off x="5198919" y="3864940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9C44F7-20D7-5B04-5EDF-8248E0109813}"/>
              </a:ext>
            </a:extLst>
          </p:cNvPr>
          <p:cNvSpPr txBox="1"/>
          <p:nvPr/>
        </p:nvSpPr>
        <p:spPr>
          <a:xfrm>
            <a:off x="7939503" y="4972198"/>
            <a:ext cx="90916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1500" b="1" dirty="0"/>
              <a:t>OVERALL</a:t>
            </a:r>
          </a:p>
          <a:p>
            <a:pPr algn="ctr"/>
            <a:r>
              <a:rPr lang="it-IT" sz="1500" b="1" dirty="0"/>
              <a:t>SCORE</a:t>
            </a:r>
          </a:p>
        </p:txBody>
      </p:sp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C5A97B4E-039D-C891-64A4-380C8B23A6B2}"/>
              </a:ext>
            </a:extLst>
          </p:cNvPr>
          <p:cNvSpPr/>
          <p:nvPr/>
        </p:nvSpPr>
        <p:spPr>
          <a:xfrm rot="5400000">
            <a:off x="6191569" y="4219964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962D3D00-75D0-5F70-469C-0350D638B4E2}"/>
              </a:ext>
            </a:extLst>
          </p:cNvPr>
          <p:cNvSpPr/>
          <p:nvPr/>
        </p:nvSpPr>
        <p:spPr>
          <a:xfrm>
            <a:off x="7420612" y="4942132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39BC97F-32E6-57B4-540D-AC1D95BC2EB5}"/>
              </a:ext>
            </a:extLst>
          </p:cNvPr>
          <p:cNvSpPr txBox="1"/>
          <p:nvPr/>
        </p:nvSpPr>
        <p:spPr>
          <a:xfrm>
            <a:off x="5731616" y="3864463"/>
            <a:ext cx="155837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500" b="1" dirty="0"/>
              <a:t>SCORE OF ISSUES</a:t>
            </a:r>
          </a:p>
        </p:txBody>
      </p:sp>
    </p:spTree>
    <p:extLst>
      <p:ext uri="{BB962C8B-B14F-4D97-AF65-F5344CB8AC3E}">
        <p14:creationId xmlns:p14="http://schemas.microsoft.com/office/powerpoint/2010/main" val="30262871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2800" dirty="0">
                    <a:solidFill>
                      <a:schemeClr val="tx1"/>
                    </a:solidFill>
                  </a:rPr>
                  <a:t>2,1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C3</a:t>
                </a:r>
                <a:r>
                  <a:rPr lang="it-IT" sz="1050" dirty="0"/>
                  <a:t> – </a:t>
                </a:r>
                <a:r>
                  <a:rPr lang="it-IT" sz="1050" dirty="0" err="1"/>
                  <a:t>Effluents</a:t>
                </a:r>
                <a:r>
                  <a:rPr lang="it-IT" sz="1050" dirty="0"/>
                  <a:t> </a:t>
                </a:r>
                <a:r>
                  <a:rPr lang="it-IT" sz="1050" dirty="0" err="1"/>
                  <a:t>Manag</a:t>
                </a:r>
                <a:r>
                  <a:rPr lang="it-IT" sz="1050" dirty="0"/>
                  <a:t>.</a:t>
                </a:r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C2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Consumption</a:t>
                </a:r>
                <a:endParaRPr lang="it-IT" sz="1050" dirty="0"/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C1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Infrastructure</a:t>
                </a:r>
                <a:endParaRPr lang="it-IT" sz="1050" dirty="0"/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D - Waste</a:t>
                </a:r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A – Use of Land</a:t>
                </a:r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E – </a:t>
                </a:r>
                <a:r>
                  <a:rPr lang="it-IT" sz="1350" dirty="0" err="1"/>
                  <a:t>Env</a:t>
                </a:r>
                <a:r>
                  <a:rPr lang="it-IT" sz="1350" dirty="0"/>
                  <a:t>. Quality</a:t>
                </a:r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F – </a:t>
                </a:r>
                <a:r>
                  <a:rPr lang="it-IT" sz="1350" dirty="0" err="1"/>
                  <a:t>Mobility</a:t>
                </a:r>
                <a:endParaRPr lang="it-IT" sz="1350" dirty="0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C - Water</a:t>
                </a:r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C1.1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C1.2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C2.1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C2.2</a:t>
              </a:r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C3.1</a:t>
              </a:r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C3.2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C3.3</a:t>
              </a:r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17598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2800" dirty="0">
                    <a:solidFill>
                      <a:schemeClr val="tx1"/>
                    </a:solidFill>
                  </a:rPr>
                  <a:t>2,1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C3</a:t>
                </a:r>
                <a:r>
                  <a:rPr lang="it-IT" sz="1050" dirty="0"/>
                  <a:t> – </a:t>
                </a:r>
                <a:r>
                  <a:rPr lang="it-IT" sz="1050" dirty="0" err="1"/>
                  <a:t>Effluents</a:t>
                </a:r>
                <a:r>
                  <a:rPr lang="it-IT" sz="1050" dirty="0"/>
                  <a:t> </a:t>
                </a:r>
                <a:r>
                  <a:rPr lang="it-IT" sz="1050" dirty="0" err="1"/>
                  <a:t>Manag</a:t>
                </a:r>
                <a:r>
                  <a:rPr lang="it-IT" sz="1050" dirty="0"/>
                  <a:t>.</a:t>
                </a:r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C2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Consumption</a:t>
                </a:r>
                <a:endParaRPr lang="it-IT" sz="1050" dirty="0"/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C1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Infrastructure</a:t>
                </a:r>
                <a:endParaRPr lang="it-IT" sz="1050" dirty="0"/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D - Waste</a:t>
                </a:r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A – Use of Land</a:t>
                </a:r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E – </a:t>
                </a:r>
                <a:r>
                  <a:rPr lang="it-IT" sz="1350" dirty="0" err="1"/>
                  <a:t>Env</a:t>
                </a:r>
                <a:r>
                  <a:rPr lang="it-IT" sz="1350" dirty="0"/>
                  <a:t>. Quality</a:t>
                </a:r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F – </a:t>
                </a:r>
                <a:r>
                  <a:rPr lang="it-IT" sz="1350" dirty="0" err="1"/>
                  <a:t>Mobility</a:t>
                </a:r>
                <a:endParaRPr lang="it-IT" sz="1350" dirty="0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C - Water</a:t>
                </a:r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C1.1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C1.2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C2.1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C2.2</a:t>
              </a:r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C3.1</a:t>
              </a:r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C3.2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C3.3</a:t>
              </a:r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0771487E-C470-1F6A-7049-11E3CE8F36F9}"/>
              </a:ext>
            </a:extLst>
          </p:cNvPr>
          <p:cNvSpPr/>
          <p:nvPr/>
        </p:nvSpPr>
        <p:spPr>
          <a:xfrm>
            <a:off x="2567339" y="3601573"/>
            <a:ext cx="406608" cy="3176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B166EA63-5410-D37A-D288-1C54B1082CC7}"/>
              </a:ext>
            </a:extLst>
          </p:cNvPr>
          <p:cNvSpPr/>
          <p:nvPr/>
        </p:nvSpPr>
        <p:spPr>
          <a:xfrm>
            <a:off x="2942196" y="3569587"/>
            <a:ext cx="1870284" cy="28190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B7A4DF0-7546-327A-BA57-1B8B65B2C334}"/>
              </a:ext>
            </a:extLst>
          </p:cNvPr>
          <p:cNvSpPr/>
          <p:nvPr/>
        </p:nvSpPr>
        <p:spPr>
          <a:xfrm>
            <a:off x="668459" y="3569588"/>
            <a:ext cx="1898879" cy="7780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0868662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86762" y="558564"/>
            <a:ext cx="5169159" cy="71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2100" b="1" dirty="0">
                <a:latin typeface="Calibri" pitchFamily="34" charset="0"/>
              </a:rPr>
              <a:t>Score of </a:t>
            </a:r>
            <a:r>
              <a:rPr lang="en-GB" sz="21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Category C3 </a:t>
            </a:r>
            <a:r>
              <a:rPr lang="en-GB" sz="2100" b="1" dirty="0">
                <a:latin typeface="Calibri" pitchFamily="34" charset="0"/>
              </a:rPr>
              <a:t>- Effluents management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76665"/>
              </p:ext>
            </p:extLst>
          </p:nvPr>
        </p:nvGraphicFramePr>
        <p:xfrm>
          <a:off x="486762" y="2340611"/>
          <a:ext cx="6821512" cy="1888584"/>
        </p:xfrm>
        <a:graphic>
          <a:graphicData uri="http://schemas.openxmlformats.org/drawingml/2006/table">
            <a:tbl>
              <a:tblPr/>
              <a:tblGrid>
                <a:gridCol w="27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86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614055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287068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Criterion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Score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Weighted</a:t>
                      </a: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score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C3.1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treatment</a:t>
                      </a:r>
                      <a:endParaRPr kumimoji="0" lang="en-GB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0,30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0,4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C3.2 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Public wastewater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0,20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0,1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C3.3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Household sanitation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0,50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0,7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3288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  <p:sp>
        <p:nvSpPr>
          <p:cNvPr id="4" name="Freccia in su 3">
            <a:extLst>
              <a:ext uri="{FF2B5EF4-FFF2-40B4-BE49-F238E27FC236}">
                <a16:creationId xmlns:a16="http://schemas.microsoft.com/office/drawing/2014/main" id="{6B083BBC-1C3D-E9CA-9771-A92C16EAD555}"/>
              </a:ext>
            </a:extLst>
          </p:cNvPr>
          <p:cNvSpPr/>
          <p:nvPr/>
        </p:nvSpPr>
        <p:spPr>
          <a:xfrm>
            <a:off x="6311007" y="4238961"/>
            <a:ext cx="415637" cy="5818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B5E000AB-701F-7F3B-BCEB-4EF9C0C15528}"/>
              </a:ext>
            </a:extLst>
          </p:cNvPr>
          <p:cNvSpPr txBox="1"/>
          <p:nvPr/>
        </p:nvSpPr>
        <p:spPr>
          <a:xfrm>
            <a:off x="6108305" y="4860694"/>
            <a:ext cx="87081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350" dirty="0"/>
              <a:t>C3 SCORE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AE0B2E2B-E4BA-7428-F6C9-AE59C281044A}"/>
              </a:ext>
            </a:extLst>
          </p:cNvPr>
          <p:cNvSpPr/>
          <p:nvPr/>
        </p:nvSpPr>
        <p:spPr>
          <a:xfrm>
            <a:off x="5737294" y="3873537"/>
            <a:ext cx="1570979" cy="325582"/>
          </a:xfrm>
          <a:prstGeom prst="rect">
            <a:avLst/>
          </a:prstGeom>
          <a:solidFill>
            <a:srgbClr val="77933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1,2</a:t>
            </a:r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82FAC38F-A65B-A3D3-EE9F-CA15135973EB}"/>
              </a:ext>
            </a:extLst>
          </p:cNvPr>
          <p:cNvSpPr/>
          <p:nvPr/>
        </p:nvSpPr>
        <p:spPr>
          <a:xfrm>
            <a:off x="5676604" y="3581400"/>
            <a:ext cx="1683047" cy="2716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37388741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10803"/>
            <a:chOff x="865879" y="1030637"/>
            <a:chExt cx="10801455" cy="4947737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47737"/>
              <a:chOff x="865879" y="1081437"/>
              <a:chExt cx="10801455" cy="4947737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2800" dirty="0">
                    <a:solidFill>
                      <a:schemeClr val="tx1"/>
                    </a:solidFill>
                  </a:rPr>
                  <a:t>2,1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926475" y="4991754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C3</a:t>
                </a:r>
                <a:r>
                  <a:rPr lang="it-IT" sz="1050" dirty="0"/>
                  <a:t> – </a:t>
                </a:r>
                <a:r>
                  <a:rPr lang="it-IT" sz="1050" dirty="0" err="1"/>
                  <a:t>Effluents</a:t>
                </a:r>
                <a:r>
                  <a:rPr lang="it-IT" sz="1050" dirty="0"/>
                  <a:t> </a:t>
                </a:r>
                <a:r>
                  <a:rPr lang="it-IT" sz="1050" dirty="0" err="1"/>
                  <a:t>Manag</a:t>
                </a:r>
                <a:r>
                  <a:rPr lang="it-IT" sz="1050" dirty="0"/>
                  <a:t>.</a:t>
                </a:r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C2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Consumption</a:t>
                </a:r>
                <a:endParaRPr lang="it-IT" sz="1050" dirty="0"/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C1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Infrastructure</a:t>
                </a:r>
                <a:endParaRPr lang="it-IT" sz="1050" dirty="0"/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D - Waste</a:t>
                </a:r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A – Use of Land</a:t>
                </a:r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E – </a:t>
                </a:r>
                <a:r>
                  <a:rPr lang="it-IT" sz="1350" dirty="0" err="1"/>
                  <a:t>Env</a:t>
                </a:r>
                <a:r>
                  <a:rPr lang="it-IT" sz="1350" dirty="0"/>
                  <a:t>. Quality</a:t>
                </a:r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F – </a:t>
                </a:r>
                <a:r>
                  <a:rPr lang="it-IT" sz="1350" dirty="0" err="1"/>
                  <a:t>Mobility</a:t>
                </a:r>
                <a:endParaRPr lang="it-IT" sz="1350" dirty="0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C - Water</a:t>
                </a:r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C1.1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C1.2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C2.1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C2.2</a:t>
              </a:r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C3.1</a:t>
              </a:r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C3.2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C3.3</a:t>
              </a:r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8C8A1083-928E-A73C-C70D-BDF256434771}"/>
              </a:ext>
            </a:extLst>
          </p:cNvPr>
          <p:cNvSpPr/>
          <p:nvPr/>
        </p:nvSpPr>
        <p:spPr>
          <a:xfrm>
            <a:off x="4761649" y="3781528"/>
            <a:ext cx="406608" cy="3176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3175AC3-63E8-AFDF-C5BC-EB2C5C8E0B9D}"/>
              </a:ext>
            </a:extLst>
          </p:cNvPr>
          <p:cNvSpPr/>
          <p:nvPr/>
        </p:nvSpPr>
        <p:spPr>
          <a:xfrm>
            <a:off x="5133969" y="3816211"/>
            <a:ext cx="1811969" cy="22818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E72EFC8-D50D-A4CD-3F74-62A8F3B68E0A}"/>
              </a:ext>
            </a:extLst>
          </p:cNvPr>
          <p:cNvSpPr/>
          <p:nvPr/>
        </p:nvSpPr>
        <p:spPr>
          <a:xfrm>
            <a:off x="2923116" y="2159673"/>
            <a:ext cx="1844326" cy="169658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7590653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396706" y="1361906"/>
            <a:ext cx="2971891" cy="67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it-IT" sz="2100" b="1" dirty="0">
                <a:latin typeface="Calibri" pitchFamily="34" charset="0"/>
              </a:rPr>
              <a:t>Score the </a:t>
            </a:r>
            <a:r>
              <a:rPr lang="it-IT" sz="2100" b="1" dirty="0">
                <a:solidFill>
                  <a:srgbClr val="FD9D24"/>
                </a:solidFill>
                <a:latin typeface="Calibri" pitchFamily="34" charset="0"/>
              </a:rPr>
              <a:t>Issue C</a:t>
            </a:r>
            <a:r>
              <a:rPr lang="it-IT" sz="2100" b="1" dirty="0">
                <a:latin typeface="Calibri" pitchFamily="34" charset="0"/>
              </a:rPr>
              <a:t>  - Water</a:t>
            </a:r>
            <a:r>
              <a:rPr lang="it-IT" sz="1838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7" name="Group 41">
            <a:extLst>
              <a:ext uri="{FF2B5EF4-FFF2-40B4-BE49-F238E27FC236}">
                <a16:creationId xmlns:a16="http://schemas.microsoft.com/office/drawing/2014/main" id="{ED76DCC4-D025-4739-A34C-F196B3D5D386}"/>
              </a:ext>
            </a:extLst>
          </p:cNvPr>
          <p:cNvGraphicFramePr>
            <a:graphicFrameLocks noGrp="1"/>
          </p:cNvGraphicFramePr>
          <p:nvPr/>
        </p:nvGraphicFramePr>
        <p:xfrm>
          <a:off x="396707" y="2592476"/>
          <a:ext cx="8171214" cy="2001233"/>
        </p:xfrm>
        <a:graphic>
          <a:graphicData uri="http://schemas.openxmlformats.org/drawingml/2006/table">
            <a:tbl>
              <a:tblPr/>
              <a:tblGrid>
                <a:gridCol w="3286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512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2575932">
                  <a:extLst>
                    <a:ext uri="{9D8B030D-6E8A-4147-A177-3AD203B41FA5}">
                      <a16:colId xmlns:a16="http://schemas.microsoft.com/office/drawing/2014/main" val="3711689764"/>
                    </a:ext>
                  </a:extLst>
                </a:gridCol>
              </a:tblGrid>
              <a:tr h="39693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Category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Score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Weighted score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C1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Infrastructure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0,8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Consumption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0,7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0,2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C3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Effluents management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0,3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  <a:tr h="34524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111641"/>
                  </a:ext>
                </a:extLst>
              </a:tr>
            </a:tbl>
          </a:graphicData>
        </a:graphic>
      </p:graphicFrame>
      <p:sp>
        <p:nvSpPr>
          <p:cNvPr id="2" name="Freccia in su 1">
            <a:extLst>
              <a:ext uri="{FF2B5EF4-FFF2-40B4-BE49-F238E27FC236}">
                <a16:creationId xmlns:a16="http://schemas.microsoft.com/office/drawing/2014/main" id="{FB84740F-159E-BDAB-B8BB-F53FC0E71462}"/>
              </a:ext>
            </a:extLst>
          </p:cNvPr>
          <p:cNvSpPr/>
          <p:nvPr/>
        </p:nvSpPr>
        <p:spPr>
          <a:xfrm>
            <a:off x="7058889" y="4768558"/>
            <a:ext cx="415637" cy="5818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1AADA8A-226B-1936-A6C8-B74DF870769B}"/>
              </a:ext>
            </a:extLst>
          </p:cNvPr>
          <p:cNvSpPr txBox="1"/>
          <p:nvPr/>
        </p:nvSpPr>
        <p:spPr>
          <a:xfrm>
            <a:off x="6969085" y="5402042"/>
            <a:ext cx="78265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350" dirty="0"/>
              <a:t>SCORE C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2275B8C-E4F3-7737-0D35-D416A1EF861E}"/>
              </a:ext>
            </a:extLst>
          </p:cNvPr>
          <p:cNvSpPr/>
          <p:nvPr/>
        </p:nvSpPr>
        <p:spPr>
          <a:xfrm>
            <a:off x="5972244" y="4222750"/>
            <a:ext cx="2595676" cy="355715"/>
          </a:xfrm>
          <a:prstGeom prst="rect">
            <a:avLst/>
          </a:prstGeom>
          <a:solidFill>
            <a:srgbClr val="E46C0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1,3</a:t>
            </a:r>
          </a:p>
        </p:txBody>
      </p:sp>
    </p:spTree>
    <p:extLst>
      <p:ext uri="{BB962C8B-B14F-4D97-AF65-F5344CB8AC3E}">
        <p14:creationId xmlns:p14="http://schemas.microsoft.com/office/powerpoint/2010/main" val="27600259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4"/>
                <a:ext cx="1200726" cy="120072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2800" dirty="0">
                    <a:solidFill>
                      <a:schemeClr val="tx1"/>
                    </a:solidFill>
                  </a:rPr>
                  <a:t>2,1</a:t>
                </a: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C3</a:t>
                </a:r>
                <a:r>
                  <a:rPr lang="it-IT" sz="1050" dirty="0"/>
                  <a:t> – </a:t>
                </a:r>
                <a:r>
                  <a:rPr lang="it-IT" sz="1050" dirty="0" err="1"/>
                  <a:t>Effluents</a:t>
                </a:r>
                <a:r>
                  <a:rPr lang="it-IT" sz="1050" dirty="0"/>
                  <a:t> </a:t>
                </a:r>
                <a:r>
                  <a:rPr lang="it-IT" sz="1050" dirty="0" err="1"/>
                  <a:t>Manag</a:t>
                </a:r>
                <a:r>
                  <a:rPr lang="it-IT" sz="1050" dirty="0"/>
                  <a:t>.</a:t>
                </a:r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C2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Consumption</a:t>
                </a:r>
                <a:endParaRPr lang="it-IT" sz="1050" dirty="0"/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sz="1200" dirty="0"/>
                  <a:t>C1</a:t>
                </a:r>
                <a:r>
                  <a:rPr lang="it-IT" sz="1050" dirty="0"/>
                  <a:t> – </a:t>
                </a:r>
                <a:r>
                  <a:rPr lang="it-IT" sz="900" dirty="0"/>
                  <a:t>Water </a:t>
                </a:r>
                <a:r>
                  <a:rPr lang="it-IT" sz="900" dirty="0" err="1"/>
                  <a:t>Infrastructure</a:t>
                </a:r>
                <a:endParaRPr lang="it-IT" sz="1050" dirty="0"/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D - Waste</a:t>
                </a:r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A – Use of Land</a:t>
                </a:r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E – </a:t>
                </a:r>
                <a:r>
                  <a:rPr lang="it-IT" sz="1350" dirty="0" err="1"/>
                  <a:t>Env</a:t>
                </a:r>
                <a:r>
                  <a:rPr lang="it-IT" sz="1350" dirty="0"/>
                  <a:t>. Quality</a:t>
                </a:r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F – </a:t>
                </a:r>
                <a:r>
                  <a:rPr lang="it-IT" sz="1350" dirty="0" err="1"/>
                  <a:t>Mobility</a:t>
                </a:r>
                <a:endParaRPr lang="it-IT" sz="1350" dirty="0"/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it-IT" sz="1350" dirty="0"/>
                  <a:t>C - Water</a:t>
                </a:r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C1.1</a:t>
              </a:r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C1.2</a:t>
              </a:r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C2.1</a:t>
              </a:r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C2.2</a:t>
              </a:r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C3.1</a:t>
              </a:r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C3.2</a:t>
              </a:r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350" dirty="0"/>
                <a:t>C3.3</a:t>
              </a:r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748E636D-9713-B17F-C716-D1AD40111E18}"/>
              </a:ext>
            </a:extLst>
          </p:cNvPr>
          <p:cNvSpPr/>
          <p:nvPr/>
        </p:nvSpPr>
        <p:spPr>
          <a:xfrm>
            <a:off x="6965811" y="4015584"/>
            <a:ext cx="406608" cy="3176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3F06FEA-58B8-B3CA-2C31-ACC95271447C}"/>
              </a:ext>
            </a:extLst>
          </p:cNvPr>
          <p:cNvSpPr/>
          <p:nvPr/>
        </p:nvSpPr>
        <p:spPr>
          <a:xfrm>
            <a:off x="7152222" y="3460910"/>
            <a:ext cx="1342369" cy="13374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4A70D0A-98EA-EF7F-7ACE-9FA4EB4E0EC3}"/>
              </a:ext>
            </a:extLst>
          </p:cNvPr>
          <p:cNvSpPr/>
          <p:nvPr/>
        </p:nvSpPr>
        <p:spPr>
          <a:xfrm>
            <a:off x="5121925" y="3560063"/>
            <a:ext cx="1844326" cy="12382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4028908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094547" y="1032440"/>
            <a:ext cx="4846796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b="0" dirty="0">
                <a:latin typeface="Arial MT"/>
                <a:cs typeface="Arial MT"/>
              </a:rPr>
              <a:t>CONTEXTUALIZATION</a:t>
            </a:r>
            <a:r>
              <a:rPr sz="2400" b="0" spc="-68" dirty="0">
                <a:latin typeface="Arial MT"/>
                <a:cs typeface="Arial MT"/>
              </a:rPr>
              <a:t> </a:t>
            </a:r>
            <a:r>
              <a:rPr sz="2400" b="0" dirty="0">
                <a:latin typeface="Arial MT"/>
                <a:cs typeface="Arial MT"/>
              </a:rPr>
              <a:t>PROCESS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76410" y="2157413"/>
            <a:ext cx="3024664" cy="497732"/>
          </a:xfrm>
          <a:prstGeom prst="rect">
            <a:avLst/>
          </a:prstGeom>
          <a:solidFill>
            <a:srgbClr val="EBF0DE"/>
          </a:solidFill>
          <a:ln w="25400">
            <a:solidFill>
              <a:srgbClr val="385D89"/>
            </a:solidFill>
          </a:ln>
        </p:spPr>
        <p:txBody>
          <a:bodyPr vert="horz" wrap="square" lIns="0" tIns="172878" rIns="0" bIns="0" rtlCol="0">
            <a:spAutoFit/>
          </a:bodyPr>
          <a:lstStyle/>
          <a:p>
            <a:pPr algn="ctr">
              <a:spcBef>
                <a:spcPts val="1361"/>
              </a:spcBef>
            </a:pPr>
            <a:r>
              <a:rPr sz="2100" b="1" spc="-45" dirty="0">
                <a:solidFill>
                  <a:srgbClr val="FF0000"/>
                </a:solidFill>
                <a:latin typeface="Calibri"/>
                <a:cs typeface="Calibri"/>
              </a:rPr>
              <a:t>SB</a:t>
            </a:r>
            <a:r>
              <a:rPr sz="2100" b="1" spc="-45" dirty="0">
                <a:latin typeface="Calibri"/>
                <a:cs typeface="Calibri"/>
              </a:rPr>
              <a:t>Tool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01914" y="2157413"/>
            <a:ext cx="1188720" cy="550151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133350" rIns="0" bIns="0" rtlCol="0">
            <a:spAutoFit/>
          </a:bodyPr>
          <a:lstStyle/>
          <a:p>
            <a:pPr marL="121444" marR="116205" indent="165734">
              <a:spcBef>
                <a:spcPts val="1050"/>
              </a:spcBef>
            </a:pP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GENERIC </a:t>
            </a:r>
            <a:r>
              <a:rPr sz="1350" spc="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350" spc="-4" dirty="0">
                <a:solidFill>
                  <a:srgbClr val="FFFFFF"/>
                </a:solidFill>
                <a:latin typeface="Calibri"/>
                <a:cs typeface="Calibri"/>
              </a:rPr>
              <a:t>FRAM</a:t>
            </a:r>
            <a:r>
              <a:rPr sz="1350" spc="-8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1350" spc="-23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sz="1350" spc="-4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350" spc="-8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350" dirty="0">
                <a:solidFill>
                  <a:srgbClr val="FFFFFF"/>
                </a:solidFill>
                <a:latin typeface="Calibri"/>
                <a:cs typeface="Calibri"/>
              </a:rPr>
              <a:t>K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888552" y="2363914"/>
            <a:ext cx="290036" cy="289084"/>
            <a:chOff x="3851402" y="2008885"/>
            <a:chExt cx="386715" cy="385445"/>
          </a:xfrm>
        </p:grpSpPr>
        <p:sp>
          <p:nvSpPr>
            <p:cNvPr id="6" name="object 6"/>
            <p:cNvSpPr/>
            <p:nvPr/>
          </p:nvSpPr>
          <p:spPr>
            <a:xfrm>
              <a:off x="3864102" y="2021585"/>
              <a:ext cx="361315" cy="360045"/>
            </a:xfrm>
            <a:custGeom>
              <a:avLst/>
              <a:gdLst/>
              <a:ahLst/>
              <a:cxnLst/>
              <a:rect l="l" t="t" r="r" b="b"/>
              <a:pathLst>
                <a:path w="361314" h="360044">
                  <a:moveTo>
                    <a:pt x="181356" y="0"/>
                  </a:moveTo>
                  <a:lnTo>
                    <a:pt x="181356" y="89915"/>
                  </a:lnTo>
                  <a:lnTo>
                    <a:pt x="0" y="89915"/>
                  </a:lnTo>
                  <a:lnTo>
                    <a:pt x="0" y="269748"/>
                  </a:lnTo>
                  <a:lnTo>
                    <a:pt x="181356" y="269748"/>
                  </a:lnTo>
                  <a:lnTo>
                    <a:pt x="181356" y="359663"/>
                  </a:lnTo>
                  <a:lnTo>
                    <a:pt x="361188" y="179831"/>
                  </a:lnTo>
                  <a:lnTo>
                    <a:pt x="18135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3864102" y="2021585"/>
              <a:ext cx="361315" cy="360045"/>
            </a:xfrm>
            <a:custGeom>
              <a:avLst/>
              <a:gdLst/>
              <a:ahLst/>
              <a:cxnLst/>
              <a:rect l="l" t="t" r="r" b="b"/>
              <a:pathLst>
                <a:path w="361314" h="360044">
                  <a:moveTo>
                    <a:pt x="0" y="89915"/>
                  </a:moveTo>
                  <a:lnTo>
                    <a:pt x="181356" y="89915"/>
                  </a:lnTo>
                  <a:lnTo>
                    <a:pt x="181356" y="0"/>
                  </a:lnTo>
                  <a:lnTo>
                    <a:pt x="361188" y="179831"/>
                  </a:lnTo>
                  <a:lnTo>
                    <a:pt x="181356" y="359663"/>
                  </a:lnTo>
                  <a:lnTo>
                    <a:pt x="181356" y="269748"/>
                  </a:lnTo>
                  <a:lnTo>
                    <a:pt x="0" y="269748"/>
                  </a:lnTo>
                  <a:lnTo>
                    <a:pt x="0" y="89915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4509326" y="2960560"/>
            <a:ext cx="451485" cy="315278"/>
            <a:chOff x="6012434" y="2804414"/>
            <a:chExt cx="601980" cy="420370"/>
          </a:xfrm>
        </p:grpSpPr>
        <p:sp>
          <p:nvSpPr>
            <p:cNvPr id="9" name="object 9"/>
            <p:cNvSpPr/>
            <p:nvPr/>
          </p:nvSpPr>
          <p:spPr>
            <a:xfrm>
              <a:off x="6025134" y="2817114"/>
              <a:ext cx="576580" cy="394970"/>
            </a:xfrm>
            <a:custGeom>
              <a:avLst/>
              <a:gdLst/>
              <a:ahLst/>
              <a:cxnLst/>
              <a:rect l="l" t="t" r="r" b="b"/>
              <a:pathLst>
                <a:path w="576579" h="394969">
                  <a:moveTo>
                    <a:pt x="432053" y="0"/>
                  </a:moveTo>
                  <a:lnTo>
                    <a:pt x="144017" y="0"/>
                  </a:lnTo>
                  <a:lnTo>
                    <a:pt x="144017" y="197358"/>
                  </a:lnTo>
                  <a:lnTo>
                    <a:pt x="0" y="197358"/>
                  </a:lnTo>
                  <a:lnTo>
                    <a:pt x="288036" y="394715"/>
                  </a:lnTo>
                  <a:lnTo>
                    <a:pt x="576071" y="197358"/>
                  </a:lnTo>
                  <a:lnTo>
                    <a:pt x="432053" y="197358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6025134" y="2817114"/>
              <a:ext cx="576580" cy="394970"/>
            </a:xfrm>
            <a:custGeom>
              <a:avLst/>
              <a:gdLst/>
              <a:ahLst/>
              <a:cxnLst/>
              <a:rect l="l" t="t" r="r" b="b"/>
              <a:pathLst>
                <a:path w="576579" h="394969">
                  <a:moveTo>
                    <a:pt x="0" y="197358"/>
                  </a:moveTo>
                  <a:lnTo>
                    <a:pt x="144017" y="197358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197358"/>
                  </a:lnTo>
                  <a:lnTo>
                    <a:pt x="576071" y="197358"/>
                  </a:lnTo>
                  <a:lnTo>
                    <a:pt x="288036" y="394715"/>
                  </a:lnTo>
                  <a:lnTo>
                    <a:pt x="0" y="197358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276410" y="3367849"/>
            <a:ext cx="3024664" cy="726641"/>
          </a:xfrm>
          <a:prstGeom prst="rect">
            <a:avLst/>
          </a:prstGeom>
          <a:solidFill>
            <a:srgbClr val="EBF0DE"/>
          </a:solidFill>
          <a:ln w="25400">
            <a:solidFill>
              <a:srgbClr val="385D89"/>
            </a:solidFill>
          </a:ln>
        </p:spPr>
        <p:txBody>
          <a:bodyPr vert="horz" wrap="square" lIns="0" tIns="102394" rIns="0" bIns="0" rtlCol="0">
            <a:spAutoFit/>
          </a:bodyPr>
          <a:lstStyle/>
          <a:p>
            <a:pPr marL="882968" indent="-169545">
              <a:spcBef>
                <a:spcPts val="806"/>
              </a:spcBef>
              <a:buAutoNum type="arabicPeriod"/>
              <a:tabLst>
                <a:tab pos="883444" algn="l"/>
              </a:tabLst>
            </a:pPr>
            <a:r>
              <a:rPr sz="1350" spc="-4" dirty="0">
                <a:latin typeface="Calibri"/>
                <a:cs typeface="Calibri"/>
              </a:rPr>
              <a:t>CRITERIA</a:t>
            </a:r>
            <a:r>
              <a:rPr sz="1350" spc="-26" dirty="0">
                <a:latin typeface="Calibri"/>
                <a:cs typeface="Calibri"/>
              </a:rPr>
              <a:t> </a:t>
            </a:r>
            <a:r>
              <a:rPr sz="1350" spc="-8" dirty="0">
                <a:latin typeface="Calibri"/>
                <a:cs typeface="Calibri"/>
              </a:rPr>
              <a:t>SELECTION</a:t>
            </a:r>
            <a:endParaRPr sz="1350">
              <a:latin typeface="Calibri"/>
              <a:cs typeface="Calibri"/>
            </a:endParaRPr>
          </a:p>
          <a:p>
            <a:pPr marL="824389" indent="-169545">
              <a:spcBef>
                <a:spcPts val="4"/>
              </a:spcBef>
              <a:buAutoNum type="arabicPeriod"/>
              <a:tabLst>
                <a:tab pos="824865" algn="l"/>
              </a:tabLst>
            </a:pPr>
            <a:r>
              <a:rPr sz="1350" spc="-4" dirty="0">
                <a:latin typeface="Calibri"/>
                <a:cs typeface="Calibri"/>
              </a:rPr>
              <a:t>PERFORMANCE</a:t>
            </a:r>
            <a:r>
              <a:rPr sz="1350" spc="-30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SCALE</a:t>
            </a:r>
            <a:endParaRPr sz="1350">
              <a:latin typeface="Calibri"/>
              <a:cs typeface="Calibri"/>
            </a:endParaRPr>
          </a:p>
          <a:p>
            <a:pPr marL="1269206" indent="-169545">
              <a:buAutoNum type="arabicPeriod"/>
              <a:tabLst>
                <a:tab pos="1269683" algn="l"/>
              </a:tabLst>
            </a:pPr>
            <a:r>
              <a:rPr sz="1350" spc="-4" dirty="0">
                <a:latin typeface="Calibri"/>
                <a:cs typeface="Calibri"/>
              </a:rPr>
              <a:t>WEIGHTS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97367" y="3517582"/>
            <a:ext cx="831056" cy="271228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62865" rIns="0" bIns="0" rtlCol="0">
            <a:spAutoFit/>
          </a:bodyPr>
          <a:lstStyle/>
          <a:p>
            <a:pPr marL="71914">
              <a:spcBef>
                <a:spcPts val="495"/>
              </a:spcBef>
            </a:pPr>
            <a:r>
              <a:rPr sz="1350" spc="-8" dirty="0">
                <a:solidFill>
                  <a:srgbClr val="FFFFFF"/>
                </a:solidFill>
                <a:latin typeface="Calibri"/>
                <a:cs typeface="Calibri"/>
              </a:rPr>
              <a:t>CONTEXT</a:t>
            </a:r>
            <a:endParaRPr sz="135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808541" y="3655504"/>
            <a:ext cx="289084" cy="289084"/>
            <a:chOff x="3744721" y="3731005"/>
            <a:chExt cx="385445" cy="385445"/>
          </a:xfrm>
        </p:grpSpPr>
        <p:sp>
          <p:nvSpPr>
            <p:cNvPr id="14" name="object 14"/>
            <p:cNvSpPr/>
            <p:nvPr/>
          </p:nvSpPr>
          <p:spPr>
            <a:xfrm>
              <a:off x="3757421" y="3743705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179831" y="0"/>
                  </a:moveTo>
                  <a:lnTo>
                    <a:pt x="179831" y="89916"/>
                  </a:lnTo>
                  <a:lnTo>
                    <a:pt x="0" y="89916"/>
                  </a:lnTo>
                  <a:lnTo>
                    <a:pt x="0" y="269748"/>
                  </a:lnTo>
                  <a:lnTo>
                    <a:pt x="179831" y="269748"/>
                  </a:lnTo>
                  <a:lnTo>
                    <a:pt x="179831" y="359664"/>
                  </a:lnTo>
                  <a:lnTo>
                    <a:pt x="359663" y="179832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" name="object 15"/>
            <p:cNvSpPr/>
            <p:nvPr/>
          </p:nvSpPr>
          <p:spPr>
            <a:xfrm>
              <a:off x="3757421" y="3743705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0" y="89916"/>
                  </a:moveTo>
                  <a:lnTo>
                    <a:pt x="179831" y="89916"/>
                  </a:lnTo>
                  <a:lnTo>
                    <a:pt x="179831" y="0"/>
                  </a:lnTo>
                  <a:lnTo>
                    <a:pt x="359663" y="179832"/>
                  </a:lnTo>
                  <a:lnTo>
                    <a:pt x="179831" y="359664"/>
                  </a:lnTo>
                  <a:lnTo>
                    <a:pt x="179831" y="269748"/>
                  </a:lnTo>
                  <a:lnTo>
                    <a:pt x="0" y="269748"/>
                  </a:lnTo>
                  <a:lnTo>
                    <a:pt x="0" y="89916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509326" y="4387024"/>
            <a:ext cx="451485" cy="316230"/>
            <a:chOff x="6012434" y="4706365"/>
            <a:chExt cx="601980" cy="421640"/>
          </a:xfrm>
        </p:grpSpPr>
        <p:sp>
          <p:nvSpPr>
            <p:cNvPr id="17" name="object 17"/>
            <p:cNvSpPr/>
            <p:nvPr/>
          </p:nvSpPr>
          <p:spPr>
            <a:xfrm>
              <a:off x="6025134" y="4719065"/>
              <a:ext cx="576580" cy="396240"/>
            </a:xfrm>
            <a:custGeom>
              <a:avLst/>
              <a:gdLst/>
              <a:ahLst/>
              <a:cxnLst/>
              <a:rect l="l" t="t" r="r" b="b"/>
              <a:pathLst>
                <a:path w="576579" h="396239">
                  <a:moveTo>
                    <a:pt x="432053" y="0"/>
                  </a:moveTo>
                  <a:lnTo>
                    <a:pt x="144017" y="0"/>
                  </a:lnTo>
                  <a:lnTo>
                    <a:pt x="144017" y="198119"/>
                  </a:lnTo>
                  <a:lnTo>
                    <a:pt x="0" y="198119"/>
                  </a:lnTo>
                  <a:lnTo>
                    <a:pt x="288036" y="396239"/>
                  </a:lnTo>
                  <a:lnTo>
                    <a:pt x="576071" y="198119"/>
                  </a:lnTo>
                  <a:lnTo>
                    <a:pt x="432053" y="198119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6025134" y="4719065"/>
              <a:ext cx="576580" cy="396240"/>
            </a:xfrm>
            <a:custGeom>
              <a:avLst/>
              <a:gdLst/>
              <a:ahLst/>
              <a:cxnLst/>
              <a:rect l="l" t="t" r="r" b="b"/>
              <a:pathLst>
                <a:path w="576579" h="396239">
                  <a:moveTo>
                    <a:pt x="0" y="198119"/>
                  </a:moveTo>
                  <a:lnTo>
                    <a:pt x="144017" y="198119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198119"/>
                  </a:lnTo>
                  <a:lnTo>
                    <a:pt x="576071" y="198119"/>
                  </a:lnTo>
                  <a:lnTo>
                    <a:pt x="288036" y="396239"/>
                  </a:lnTo>
                  <a:lnTo>
                    <a:pt x="0" y="198119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276410" y="4837747"/>
            <a:ext cx="3024664" cy="498213"/>
          </a:xfrm>
          <a:prstGeom prst="rect">
            <a:avLst/>
          </a:prstGeom>
          <a:solidFill>
            <a:srgbClr val="EBF0DE"/>
          </a:solidFill>
          <a:ln w="25400">
            <a:solidFill>
              <a:srgbClr val="385D89"/>
            </a:solidFill>
          </a:ln>
        </p:spPr>
        <p:txBody>
          <a:bodyPr vert="horz" wrap="square" lIns="0" tIns="173355" rIns="0" bIns="0" rtlCol="0">
            <a:spAutoFit/>
          </a:bodyPr>
          <a:lstStyle/>
          <a:p>
            <a:pPr marL="830104">
              <a:spcBef>
                <a:spcPts val="1365"/>
              </a:spcBef>
            </a:pPr>
            <a:r>
              <a:rPr sz="2100" b="1" spc="-45" dirty="0">
                <a:solidFill>
                  <a:srgbClr val="FF0000"/>
                </a:solidFill>
                <a:latin typeface="Calibri"/>
                <a:cs typeface="Calibri"/>
              </a:rPr>
              <a:t>SB</a:t>
            </a:r>
            <a:r>
              <a:rPr sz="2100" b="1" spc="-45" dirty="0">
                <a:latin typeface="Calibri"/>
                <a:cs typeface="Calibri"/>
              </a:rPr>
              <a:t>Tool</a:t>
            </a:r>
            <a:r>
              <a:rPr sz="2100" b="1" spc="-19" dirty="0">
                <a:latin typeface="Calibri"/>
                <a:cs typeface="Calibri"/>
              </a:rPr>
              <a:t> </a:t>
            </a:r>
            <a:r>
              <a:rPr sz="2100" b="1" spc="-71" dirty="0">
                <a:latin typeface="Calibri"/>
                <a:cs typeface="Calibri"/>
              </a:rPr>
              <a:t>ITALY</a:t>
            </a:r>
            <a:endParaRPr sz="21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482143" y="4976813"/>
            <a:ext cx="497205" cy="461486"/>
            <a:chOff x="8642857" y="5492750"/>
            <a:chExt cx="662940" cy="615315"/>
          </a:xfrm>
        </p:grpSpPr>
        <p:sp>
          <p:nvSpPr>
            <p:cNvPr id="21" name="object 21"/>
            <p:cNvSpPr/>
            <p:nvPr/>
          </p:nvSpPr>
          <p:spPr>
            <a:xfrm>
              <a:off x="8655557" y="5505450"/>
              <a:ext cx="637540" cy="589915"/>
            </a:xfrm>
            <a:custGeom>
              <a:avLst/>
              <a:gdLst/>
              <a:ahLst/>
              <a:cxnLst/>
              <a:rect l="l" t="t" r="r" b="b"/>
              <a:pathLst>
                <a:path w="637540" h="589914">
                  <a:moveTo>
                    <a:pt x="342138" y="0"/>
                  </a:moveTo>
                  <a:lnTo>
                    <a:pt x="342138" y="147447"/>
                  </a:lnTo>
                  <a:lnTo>
                    <a:pt x="0" y="147447"/>
                  </a:lnTo>
                  <a:lnTo>
                    <a:pt x="0" y="442341"/>
                  </a:lnTo>
                  <a:lnTo>
                    <a:pt x="342138" y="442341"/>
                  </a:lnTo>
                  <a:lnTo>
                    <a:pt x="342138" y="589788"/>
                  </a:lnTo>
                  <a:lnTo>
                    <a:pt x="637032" y="294894"/>
                  </a:lnTo>
                  <a:lnTo>
                    <a:pt x="34213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" name="object 22"/>
            <p:cNvSpPr/>
            <p:nvPr/>
          </p:nvSpPr>
          <p:spPr>
            <a:xfrm>
              <a:off x="8655557" y="5505450"/>
              <a:ext cx="637540" cy="589915"/>
            </a:xfrm>
            <a:custGeom>
              <a:avLst/>
              <a:gdLst/>
              <a:ahLst/>
              <a:cxnLst/>
              <a:rect l="l" t="t" r="r" b="b"/>
              <a:pathLst>
                <a:path w="637540" h="589914">
                  <a:moveTo>
                    <a:pt x="0" y="147447"/>
                  </a:moveTo>
                  <a:lnTo>
                    <a:pt x="342138" y="147447"/>
                  </a:lnTo>
                  <a:lnTo>
                    <a:pt x="342138" y="0"/>
                  </a:lnTo>
                  <a:lnTo>
                    <a:pt x="637032" y="294894"/>
                  </a:lnTo>
                  <a:lnTo>
                    <a:pt x="342138" y="589788"/>
                  </a:lnTo>
                  <a:lnTo>
                    <a:pt x="342138" y="442341"/>
                  </a:lnTo>
                  <a:lnTo>
                    <a:pt x="0" y="442341"/>
                  </a:lnTo>
                  <a:lnTo>
                    <a:pt x="0" y="147447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59752" y="4837175"/>
            <a:ext cx="1344082" cy="672084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348216" y="1079120"/>
            <a:ext cx="1328299" cy="39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it-IT" sz="2100" b="1" dirty="0">
                <a:latin typeface="Calibri" pitchFamily="34" charset="0"/>
              </a:rPr>
              <a:t>Final score</a:t>
            </a:r>
            <a:endParaRPr lang="it-IT" sz="1838" dirty="0">
              <a:latin typeface="Calibri" pitchFamily="34" charset="0"/>
            </a:endParaRPr>
          </a:p>
        </p:txBody>
      </p:sp>
      <p:graphicFrame>
        <p:nvGraphicFramePr>
          <p:cNvPr id="7" name="Group 41">
            <a:extLst>
              <a:ext uri="{FF2B5EF4-FFF2-40B4-BE49-F238E27FC236}">
                <a16:creationId xmlns:a16="http://schemas.microsoft.com/office/drawing/2014/main" id="{ED76DCC4-D025-4739-A34C-F196B3D5D386}"/>
              </a:ext>
            </a:extLst>
          </p:cNvPr>
          <p:cNvGraphicFramePr>
            <a:graphicFrameLocks noGrp="1"/>
          </p:cNvGraphicFramePr>
          <p:nvPr/>
        </p:nvGraphicFramePr>
        <p:xfrm>
          <a:off x="396707" y="1616222"/>
          <a:ext cx="8171214" cy="2630761"/>
        </p:xfrm>
        <a:graphic>
          <a:graphicData uri="http://schemas.openxmlformats.org/drawingml/2006/table">
            <a:tbl>
              <a:tblPr/>
              <a:tblGrid>
                <a:gridCol w="3286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512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2575932">
                  <a:extLst>
                    <a:ext uri="{9D8B030D-6E8A-4147-A177-3AD203B41FA5}">
                      <a16:colId xmlns:a16="http://schemas.microsoft.com/office/drawing/2014/main" val="3711689764"/>
                    </a:ext>
                  </a:extLst>
                </a:gridCol>
              </a:tblGrid>
              <a:tr h="39693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Category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Score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Weighted score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 USE OF LAND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0,4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 WATER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1,3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0,4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 SOLID WASTE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0,4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9068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 ENVIRONMENTAL QUALITY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0,3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50666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 MOBILITY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0,6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42736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  <a:tr h="34524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5111641"/>
                  </a:ext>
                </a:extLst>
              </a:tr>
            </a:tbl>
          </a:graphicData>
        </a:graphic>
      </p:graphicFrame>
      <p:sp>
        <p:nvSpPr>
          <p:cNvPr id="2" name="Freccia in su 1">
            <a:extLst>
              <a:ext uri="{FF2B5EF4-FFF2-40B4-BE49-F238E27FC236}">
                <a16:creationId xmlns:a16="http://schemas.microsoft.com/office/drawing/2014/main" id="{FB84740F-159E-BDAB-B8BB-F53FC0E71462}"/>
              </a:ext>
            </a:extLst>
          </p:cNvPr>
          <p:cNvSpPr/>
          <p:nvPr/>
        </p:nvSpPr>
        <p:spPr>
          <a:xfrm>
            <a:off x="7173736" y="4283309"/>
            <a:ext cx="415637" cy="5818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1AADA8A-226B-1936-A6C8-B74DF870769B}"/>
              </a:ext>
            </a:extLst>
          </p:cNvPr>
          <p:cNvSpPr txBox="1"/>
          <p:nvPr/>
        </p:nvSpPr>
        <p:spPr>
          <a:xfrm>
            <a:off x="6857421" y="4964779"/>
            <a:ext cx="10968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350" dirty="0"/>
              <a:t>FINAL SCORE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B1294D1-2869-44F7-3607-4A81BA389C08}"/>
              </a:ext>
            </a:extLst>
          </p:cNvPr>
          <p:cNvSpPr/>
          <p:nvPr/>
        </p:nvSpPr>
        <p:spPr>
          <a:xfrm>
            <a:off x="5972244" y="3877805"/>
            <a:ext cx="2595676" cy="35571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2,1</a:t>
            </a:r>
          </a:p>
        </p:txBody>
      </p:sp>
    </p:spTree>
    <p:extLst>
      <p:ext uri="{BB962C8B-B14F-4D97-AF65-F5344CB8AC3E}">
        <p14:creationId xmlns:p14="http://schemas.microsoft.com/office/powerpoint/2010/main" val="42476621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3E09466-A716-B877-8CFF-4DB46F29E421}"/>
              </a:ext>
            </a:extLst>
          </p:cNvPr>
          <p:cNvSpPr/>
          <p:nvPr/>
        </p:nvSpPr>
        <p:spPr bwMode="auto">
          <a:xfrm>
            <a:off x="1710822" y="1026204"/>
            <a:ext cx="756454" cy="4319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1" tIns="41471" rIns="82941" bIns="41471" numCol="1" rtlCol="0" anchor="t" anchorCtr="0" compatLnSpc="1">
            <a:prstTxWarp prst="textNoShape">
              <a:avLst/>
            </a:prstTxWarp>
          </a:bodyPr>
          <a:lstStyle/>
          <a:p>
            <a:pPr defTabSz="40750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1633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44ECE6E-3BA3-91E0-584E-E7E59E84E1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37"/>
          <a:stretch/>
        </p:blipFill>
        <p:spPr>
          <a:xfrm>
            <a:off x="2445113" y="948371"/>
            <a:ext cx="3697082" cy="496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105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3E09466-A716-B877-8CFF-4DB46F29E421}"/>
              </a:ext>
            </a:extLst>
          </p:cNvPr>
          <p:cNvSpPr/>
          <p:nvPr/>
        </p:nvSpPr>
        <p:spPr bwMode="auto">
          <a:xfrm>
            <a:off x="1710822" y="1026204"/>
            <a:ext cx="756454" cy="4319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1" tIns="41471" rIns="82941" bIns="41471" numCol="1" rtlCol="0" anchor="t" anchorCtr="0" compatLnSpc="1">
            <a:prstTxWarp prst="textNoShape">
              <a:avLst/>
            </a:prstTxWarp>
          </a:bodyPr>
          <a:lstStyle/>
          <a:p>
            <a:pPr defTabSz="40750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1633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B3E666C-B0E2-D429-5A4B-799B52F8E908}"/>
              </a:ext>
            </a:extLst>
          </p:cNvPr>
          <p:cNvSpPr txBox="1"/>
          <p:nvPr/>
        </p:nvSpPr>
        <p:spPr>
          <a:xfrm>
            <a:off x="2286000" y="2113895"/>
            <a:ext cx="4572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it-IT" sz="4400" dirty="0">
                <a:solidFill>
                  <a:srgbClr val="FF0000"/>
                </a:solidFill>
              </a:rPr>
              <a:t>SBE</a:t>
            </a:r>
            <a:r>
              <a:rPr lang="it-IT" sz="4400" dirty="0">
                <a:solidFill>
                  <a:srgbClr val="245665"/>
                </a:solidFill>
              </a:rPr>
              <a:t> Method</a:t>
            </a:r>
          </a:p>
          <a:p>
            <a:pPr marL="0" indent="0" algn="ctr">
              <a:buNone/>
            </a:pPr>
            <a:endParaRPr lang="it-IT" sz="4400" dirty="0">
              <a:solidFill>
                <a:srgbClr val="245665"/>
              </a:solidFill>
            </a:endParaRPr>
          </a:p>
          <a:p>
            <a:pPr marL="0" indent="0" algn="ctr">
              <a:buNone/>
            </a:pPr>
            <a:r>
              <a:rPr lang="it-IT" sz="4400" dirty="0" err="1">
                <a:solidFill>
                  <a:srgbClr val="245665"/>
                </a:solidFill>
              </a:rPr>
              <a:t>Contextualisation</a:t>
            </a:r>
            <a:endParaRPr lang="it-IT" sz="4400" dirty="0">
              <a:solidFill>
                <a:srgbClr val="245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373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9AE235-E52C-9417-9C90-464CA96CC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3300" b="1" dirty="0" err="1">
                <a:solidFill>
                  <a:srgbClr val="245665"/>
                </a:solidFill>
              </a:rPr>
              <a:t>Contextualisation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64A7505-A31A-CF79-D493-D204DA933F70}"/>
              </a:ext>
            </a:extLst>
          </p:cNvPr>
          <p:cNvSpPr txBox="1"/>
          <p:nvPr/>
        </p:nvSpPr>
        <p:spPr>
          <a:xfrm>
            <a:off x="568960" y="1097281"/>
            <a:ext cx="804672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The process takes place in 3 steps:</a:t>
            </a:r>
          </a:p>
          <a:p>
            <a:endParaRPr lang="en-GB" sz="2100" dirty="0"/>
          </a:p>
          <a:p>
            <a:pPr marL="385763" indent="-385763">
              <a:buFont typeface="+mj-lt"/>
              <a:buAutoNum type="arabicPeriod"/>
            </a:pPr>
            <a:r>
              <a:rPr lang="en-GB" sz="2100" dirty="0"/>
              <a:t>Selection of criteria</a:t>
            </a:r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  <a:p>
            <a:pPr marL="385763" indent="-385763">
              <a:buFont typeface="+mj-lt"/>
              <a:buAutoNum type="arabicPeriod"/>
            </a:pPr>
            <a:r>
              <a:rPr lang="en-GB" sz="2100" dirty="0"/>
              <a:t>Benchmarking</a:t>
            </a:r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  <a:p>
            <a:pPr marL="385763" indent="-385763">
              <a:buFont typeface="+mj-lt"/>
              <a:buAutoNum type="arabicPeriod"/>
            </a:pPr>
            <a:r>
              <a:rPr lang="en-GB" sz="2100" dirty="0"/>
              <a:t>Weighting</a:t>
            </a:r>
          </a:p>
        </p:txBody>
      </p:sp>
    </p:spTree>
    <p:extLst>
      <p:ext uri="{BB962C8B-B14F-4D97-AF65-F5344CB8AC3E}">
        <p14:creationId xmlns:p14="http://schemas.microsoft.com/office/powerpoint/2010/main" val="4595114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en-GB" sz="2700" b="1" dirty="0">
                <a:solidFill>
                  <a:srgbClr val="245665"/>
                </a:solidFill>
              </a:rPr>
              <a:t>Selection of criteria</a:t>
            </a:r>
            <a:endParaRPr lang="en-GB" sz="3600" dirty="0">
              <a:solidFill>
                <a:srgbClr val="245665"/>
              </a:solidFill>
            </a:endParaRPr>
          </a:p>
        </p:txBody>
      </p:sp>
      <p:sp>
        <p:nvSpPr>
          <p:cNvPr id="299" name="Google Shape;299;p4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000000"/>
              </a:buClr>
            </a:pPr>
            <a:fld id="{00000000-1234-1234-1234-123412341234}" type="slidenum">
              <a:rPr lang="it-IT" kern="0"/>
              <a:pPr>
                <a:buClr>
                  <a:srgbClr val="000000"/>
                </a:buClr>
              </a:pPr>
              <a:t>64</a:t>
            </a:fld>
            <a:endParaRPr kern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E18F911-8DD3-44C8-A689-7AE59BE52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852" y="2127251"/>
            <a:ext cx="3349336" cy="223289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06DA154-8311-4237-9C81-AEF880FA6A18}"/>
              </a:ext>
            </a:extLst>
          </p:cNvPr>
          <p:cNvSpPr txBox="1"/>
          <p:nvPr/>
        </p:nvSpPr>
        <p:spPr>
          <a:xfrm>
            <a:off x="519814" y="2251225"/>
            <a:ext cx="41145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</a:pPr>
            <a:r>
              <a:rPr lang="en-GB" sz="21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Selection of issues, categories and criteria to be included in the tool.</a:t>
            </a:r>
          </a:p>
          <a:p>
            <a:pPr>
              <a:buClr>
                <a:srgbClr val="000000"/>
              </a:buClr>
            </a:pPr>
            <a:endParaRPr lang="en-GB" sz="21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Arial"/>
            </a:endParaRPr>
          </a:p>
          <a:p>
            <a:pPr>
              <a:buClr>
                <a:srgbClr val="000000"/>
              </a:buClr>
            </a:pPr>
            <a:r>
              <a:rPr lang="en-GB" sz="21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KPIs are mandatory.</a:t>
            </a:r>
          </a:p>
          <a:p>
            <a:pPr>
              <a:buClr>
                <a:srgbClr val="000000"/>
              </a:buClr>
            </a:pPr>
            <a:endParaRPr lang="en-GB" sz="21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Arial"/>
            </a:endParaRPr>
          </a:p>
          <a:p>
            <a:pPr>
              <a:buClr>
                <a:srgbClr val="000000"/>
              </a:buClr>
            </a:pPr>
            <a:r>
              <a:rPr lang="en-GB" sz="21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Recommended number of criteria is 40-50.</a:t>
            </a:r>
          </a:p>
        </p:txBody>
      </p:sp>
    </p:spTree>
    <p:extLst>
      <p:ext uri="{BB962C8B-B14F-4D97-AF65-F5344CB8AC3E}">
        <p14:creationId xmlns:p14="http://schemas.microsoft.com/office/powerpoint/2010/main" val="5066049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76BB3636-8C94-4F1C-B3C3-C7C4125B1BF4}"/>
              </a:ext>
            </a:extLst>
          </p:cNvPr>
          <p:cNvSpPr/>
          <p:nvPr/>
        </p:nvSpPr>
        <p:spPr>
          <a:xfrm>
            <a:off x="26354" y="852578"/>
            <a:ext cx="9067483" cy="5143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33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D91C7238-5D7B-48B8-9174-B01DB22A0DBA}"/>
              </a:ext>
            </a:extLst>
          </p:cNvPr>
          <p:cNvSpPr/>
          <p:nvPr/>
        </p:nvSpPr>
        <p:spPr>
          <a:xfrm>
            <a:off x="1170492" y="825196"/>
            <a:ext cx="6857760" cy="5143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877">
              <a:defRPr/>
            </a:pPr>
            <a:r>
              <a:rPr lang="it-IT" sz="1633" dirty="0" err="1">
                <a:solidFill>
                  <a:prstClr val="white"/>
                </a:solidFill>
                <a:latin typeface="Calibri"/>
              </a:rPr>
              <a:t>torino</a:t>
            </a:r>
            <a:endParaRPr lang="it-IT" sz="1633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A37A9B79-93CD-4B2C-BF28-5C001DD402D3}"/>
              </a:ext>
            </a:extLst>
          </p:cNvPr>
          <p:cNvSpPr/>
          <p:nvPr/>
        </p:nvSpPr>
        <p:spPr>
          <a:xfrm>
            <a:off x="2592061" y="3734981"/>
            <a:ext cx="1637052" cy="16370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71D63E05-EE9B-4A2E-B6F1-ED70EAFDB94D}"/>
              </a:ext>
            </a:extLst>
          </p:cNvPr>
          <p:cNvSpPr/>
          <p:nvPr/>
        </p:nvSpPr>
        <p:spPr>
          <a:xfrm>
            <a:off x="4926793" y="3613543"/>
            <a:ext cx="1875710" cy="17584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6EE93014-8984-47F8-9327-E9886FF67077}"/>
              </a:ext>
            </a:extLst>
          </p:cNvPr>
          <p:cNvSpPr/>
          <p:nvPr/>
        </p:nvSpPr>
        <p:spPr>
          <a:xfrm>
            <a:off x="5600665" y="1371673"/>
            <a:ext cx="2171624" cy="21716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F99B8A81-8B75-406A-87BA-8C64E78599C3}"/>
              </a:ext>
            </a:extLst>
          </p:cNvPr>
          <p:cNvSpPr/>
          <p:nvPr/>
        </p:nvSpPr>
        <p:spPr>
          <a:xfrm>
            <a:off x="1771748" y="1269285"/>
            <a:ext cx="2114477" cy="2127572"/>
          </a:xfrm>
          <a:prstGeom prst="ellipse">
            <a:avLst/>
          </a:prstGeom>
          <a:solidFill>
            <a:schemeClr val="accent4">
              <a:lumMod val="20000"/>
              <a:lumOff val="80000"/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6BEA2F41-EA30-4FB5-855D-9D3F479F8644}"/>
              </a:ext>
            </a:extLst>
          </p:cNvPr>
          <p:cNvSpPr/>
          <p:nvPr/>
        </p:nvSpPr>
        <p:spPr>
          <a:xfrm>
            <a:off x="6400737" y="2171745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FAA04203-E827-44AB-8A52-2FC97BD5E095}"/>
              </a:ext>
            </a:extLst>
          </p:cNvPr>
          <p:cNvSpPr/>
          <p:nvPr/>
        </p:nvSpPr>
        <p:spPr>
          <a:xfrm>
            <a:off x="2499197" y="2008636"/>
            <a:ext cx="644105" cy="64886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12780767-200C-4E9E-9B79-12876D683217}"/>
              </a:ext>
            </a:extLst>
          </p:cNvPr>
          <p:cNvSpPr/>
          <p:nvPr/>
        </p:nvSpPr>
        <p:spPr>
          <a:xfrm>
            <a:off x="3131396" y="4240979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4EDDFD73-05B3-454B-B265-D6E818A9B245}"/>
              </a:ext>
            </a:extLst>
          </p:cNvPr>
          <p:cNvSpPr/>
          <p:nvPr/>
        </p:nvSpPr>
        <p:spPr>
          <a:xfrm>
            <a:off x="5597873" y="4229073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48D970FB-55E0-43DA-96D7-1E1D54615D79}"/>
              </a:ext>
            </a:extLst>
          </p:cNvPr>
          <p:cNvCxnSpPr>
            <a:cxnSpLocks/>
          </p:cNvCxnSpPr>
          <p:nvPr/>
        </p:nvCxnSpPr>
        <p:spPr>
          <a:xfrm>
            <a:off x="2743265" y="2265801"/>
            <a:ext cx="1828736" cy="116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diritto 25">
            <a:extLst>
              <a:ext uri="{FF2B5EF4-FFF2-40B4-BE49-F238E27FC236}">
                <a16:creationId xmlns:a16="http://schemas.microsoft.com/office/drawing/2014/main" id="{E78C6CFA-A9A4-41C0-A183-82E486B6E688}"/>
              </a:ext>
            </a:extLst>
          </p:cNvPr>
          <p:cNvCxnSpPr/>
          <p:nvPr/>
        </p:nvCxnSpPr>
        <p:spPr>
          <a:xfrm flipH="1">
            <a:off x="4583906" y="2457484"/>
            <a:ext cx="2125192" cy="971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CAF82E61-F82C-49CF-A0FE-39B839A865EF}"/>
              </a:ext>
            </a:extLst>
          </p:cNvPr>
          <p:cNvCxnSpPr/>
          <p:nvPr/>
        </p:nvCxnSpPr>
        <p:spPr>
          <a:xfrm flipV="1">
            <a:off x="3486189" y="3429001"/>
            <a:ext cx="1085812" cy="1077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F15121D9-0CE7-4897-9600-277313541080}"/>
              </a:ext>
            </a:extLst>
          </p:cNvPr>
          <p:cNvCxnSpPr>
            <a:cxnSpLocks/>
          </p:cNvCxnSpPr>
          <p:nvPr/>
        </p:nvCxnSpPr>
        <p:spPr>
          <a:xfrm flipH="1" flipV="1">
            <a:off x="4560095" y="3424238"/>
            <a:ext cx="1254464" cy="1028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>
            <a:extLst>
              <a:ext uri="{FF2B5EF4-FFF2-40B4-BE49-F238E27FC236}">
                <a16:creationId xmlns:a16="http://schemas.microsoft.com/office/drawing/2014/main" id="{236534BE-659A-4461-B414-3B08A516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401" y="1038517"/>
            <a:ext cx="1050095" cy="70109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FE9C64A-8669-440D-AA03-BDACD85FB56D}"/>
              </a:ext>
            </a:extLst>
          </p:cNvPr>
          <p:cNvSpPr txBox="1"/>
          <p:nvPr/>
        </p:nvSpPr>
        <p:spPr>
          <a:xfrm>
            <a:off x="7459233" y="5248131"/>
            <a:ext cx="1069757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77">
              <a:defRPr/>
            </a:pPr>
            <a:r>
              <a:rPr lang="it-IT" sz="1633" dirty="0">
                <a:solidFill>
                  <a:prstClr val="black"/>
                </a:solidFill>
                <a:latin typeface="Calibri"/>
              </a:rPr>
              <a:t>IRBID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685B1EB-11F3-4E48-A334-778C48B6F6AB}"/>
              </a:ext>
            </a:extLst>
          </p:cNvPr>
          <p:cNvSpPr txBox="1"/>
          <p:nvPr/>
        </p:nvSpPr>
        <p:spPr>
          <a:xfrm>
            <a:off x="7826491" y="1828823"/>
            <a:ext cx="1203236" cy="594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77">
              <a:defRPr/>
            </a:pPr>
            <a:r>
              <a:rPr lang="it-IT" sz="1633" dirty="0">
                <a:solidFill>
                  <a:prstClr val="black"/>
                </a:solidFill>
                <a:latin typeface="Calibri"/>
              </a:rPr>
              <a:t>BARCELONA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71FD86AC-A5E7-49D1-94D2-20394CB89602}"/>
              </a:ext>
            </a:extLst>
          </p:cNvPr>
          <p:cNvSpPr txBox="1"/>
          <p:nvPr/>
        </p:nvSpPr>
        <p:spPr>
          <a:xfrm>
            <a:off x="1237976" y="5406851"/>
            <a:ext cx="923360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77">
              <a:defRPr/>
            </a:pPr>
            <a:r>
              <a:rPr lang="it-IT" sz="1633" dirty="0">
                <a:solidFill>
                  <a:prstClr val="black"/>
                </a:solidFill>
                <a:latin typeface="Calibri"/>
              </a:rPr>
              <a:t>GENOVA</a:t>
            </a: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411D9492-5894-4C80-B353-4B4C6575B617}"/>
              </a:ext>
            </a:extLst>
          </p:cNvPr>
          <p:cNvSpPr txBox="1"/>
          <p:nvPr/>
        </p:nvSpPr>
        <p:spPr>
          <a:xfrm>
            <a:off x="756714" y="2339576"/>
            <a:ext cx="923360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77">
              <a:defRPr/>
            </a:pPr>
            <a:r>
              <a:rPr lang="it-IT" sz="1633" dirty="0">
                <a:solidFill>
                  <a:prstClr val="black"/>
                </a:solidFill>
                <a:latin typeface="Calibri"/>
              </a:rPr>
              <a:t>SOUSSE</a:t>
            </a: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9C795CB5-D79C-4147-8AAD-F820F107BA9A}"/>
              </a:ext>
            </a:extLst>
          </p:cNvPr>
          <p:cNvSpPr/>
          <p:nvPr/>
        </p:nvSpPr>
        <p:spPr>
          <a:xfrm>
            <a:off x="4286262" y="3143262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683D1764-2F43-5DF1-E6D2-1AC2147D7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89" y="1088296"/>
            <a:ext cx="1147109" cy="1147109"/>
          </a:xfrm>
          <a:prstGeom prst="rect">
            <a:avLst/>
          </a:prstGeom>
        </p:spPr>
      </p:pic>
      <p:pic>
        <p:nvPicPr>
          <p:cNvPr id="29" name="Immagine 5">
            <a:extLst>
              <a:ext uri="{FF2B5EF4-FFF2-40B4-BE49-F238E27FC236}">
                <a16:creationId xmlns:a16="http://schemas.microsoft.com/office/drawing/2014/main" id="{61D9B96B-2BCF-9B43-213D-FD29BBC14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88" y="3038808"/>
            <a:ext cx="834169" cy="83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D124416-0290-C82C-C934-90322AB0DA18}"/>
              </a:ext>
            </a:extLst>
          </p:cNvPr>
          <p:cNvSpPr txBox="1"/>
          <p:nvPr/>
        </p:nvSpPr>
        <p:spPr>
          <a:xfrm>
            <a:off x="4366502" y="2685105"/>
            <a:ext cx="54694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100" b="1" dirty="0">
                <a:solidFill>
                  <a:srgbClr val="FF0000"/>
                </a:solidFill>
              </a:rPr>
              <a:t>KPI</a:t>
            </a:r>
            <a:endParaRPr lang="it-IT" sz="1633" b="1" dirty="0">
              <a:solidFill>
                <a:srgbClr val="FF0000"/>
              </a:solidFill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F4FC874D-7BF5-D107-970F-D6F6B6B26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778" y="4553507"/>
            <a:ext cx="1100522" cy="6723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4137AB11-BB62-E1D5-2FC2-BA2912D08C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7732" y="3967542"/>
            <a:ext cx="1362831" cy="12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414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91E6181-6523-4DC1-B6B2-4EBF1C13B950}"/>
              </a:ext>
            </a:extLst>
          </p:cNvPr>
          <p:cNvSpPr txBox="1">
            <a:spLocks/>
          </p:cNvSpPr>
          <p:nvPr/>
        </p:nvSpPr>
        <p:spPr>
          <a:xfrm rot="16200000">
            <a:off x="-2464633" y="2867750"/>
            <a:ext cx="6273526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175" b="1" dirty="0">
                <a:solidFill>
                  <a:srgbClr val="245665"/>
                </a:solidFill>
                <a:latin typeface="Calibri"/>
              </a:rPr>
              <a:t>SNTool PASSPORT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98" y="999826"/>
            <a:ext cx="3454094" cy="4885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527" y="1063083"/>
            <a:ext cx="3332106" cy="4712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F9CDD381-0AE1-6924-EB80-C6F41BC66059}"/>
              </a:ext>
            </a:extLst>
          </p:cNvPr>
          <p:cNvSpPr/>
          <p:nvPr/>
        </p:nvSpPr>
        <p:spPr>
          <a:xfrm>
            <a:off x="1447800" y="1127414"/>
            <a:ext cx="858982" cy="429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1C169399-5729-6417-A44E-B9BFBE36F547}"/>
              </a:ext>
            </a:extLst>
          </p:cNvPr>
          <p:cNvSpPr/>
          <p:nvPr/>
        </p:nvSpPr>
        <p:spPr>
          <a:xfrm>
            <a:off x="5143335" y="1144732"/>
            <a:ext cx="858982" cy="429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E39F8C18-F30B-9027-6FA1-D81D0E5B0BC0}"/>
              </a:ext>
            </a:extLst>
          </p:cNvPr>
          <p:cNvSpPr/>
          <p:nvPr/>
        </p:nvSpPr>
        <p:spPr>
          <a:xfrm>
            <a:off x="5373402" y="1158580"/>
            <a:ext cx="398846" cy="4017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23251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86C39A6-5879-C2FC-22CB-353D086561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2457450" y="1924356"/>
            <a:ext cx="4120708" cy="3571281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EE819F11-1072-06ED-A9D3-41D2C889D5EF}"/>
              </a:ext>
            </a:extLst>
          </p:cNvPr>
          <p:cNvSpPr/>
          <p:nvPr/>
        </p:nvSpPr>
        <p:spPr bwMode="auto">
          <a:xfrm>
            <a:off x="3342216" y="4330029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9BBCEC4B-0399-6099-B39B-0FA06AC44A83}"/>
              </a:ext>
            </a:extLst>
          </p:cNvPr>
          <p:cNvSpPr/>
          <p:nvPr/>
        </p:nvSpPr>
        <p:spPr bwMode="auto">
          <a:xfrm>
            <a:off x="5613027" y="2218510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2" name="Google Shape;297;p44">
            <a:extLst>
              <a:ext uri="{FF2B5EF4-FFF2-40B4-BE49-F238E27FC236}">
                <a16:creationId xmlns:a16="http://schemas.microsoft.com/office/drawing/2014/main" id="{31C8FA23-DAF6-F8FB-2A1D-896EB5DF158D}"/>
              </a:ext>
            </a:extLst>
          </p:cNvPr>
          <p:cNvSpPr txBox="1">
            <a:spLocks/>
          </p:cNvSpPr>
          <p:nvPr/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3200"/>
            </a:pPr>
            <a:r>
              <a:rPr lang="it-IT" sz="2400" b="1" dirty="0">
                <a:solidFill>
                  <a:srgbClr val="245665"/>
                </a:solidFill>
              </a:rPr>
              <a:t>Benchmarking</a:t>
            </a:r>
            <a:endParaRPr lang="it-IT" sz="3300" dirty="0">
              <a:solidFill>
                <a:srgbClr val="245665"/>
              </a:solidFill>
            </a:endParaRPr>
          </a:p>
        </p:txBody>
      </p:sp>
      <p:sp>
        <p:nvSpPr>
          <p:cNvPr id="7" name="Freccia in giù 6">
            <a:extLst>
              <a:ext uri="{FF2B5EF4-FFF2-40B4-BE49-F238E27FC236}">
                <a16:creationId xmlns:a16="http://schemas.microsoft.com/office/drawing/2014/main" id="{1C8ADB83-31C7-3585-37BB-1A3A9A73E694}"/>
              </a:ext>
            </a:extLst>
          </p:cNvPr>
          <p:cNvSpPr/>
          <p:nvPr/>
        </p:nvSpPr>
        <p:spPr>
          <a:xfrm>
            <a:off x="5427022" y="1565622"/>
            <a:ext cx="494132" cy="5386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8" name="Freccia in giù 7">
            <a:extLst>
              <a:ext uri="{FF2B5EF4-FFF2-40B4-BE49-F238E27FC236}">
                <a16:creationId xmlns:a16="http://schemas.microsoft.com/office/drawing/2014/main" id="{21BBCEA4-A8A1-B82F-BDD3-E53394943B49}"/>
              </a:ext>
            </a:extLst>
          </p:cNvPr>
          <p:cNvSpPr/>
          <p:nvPr/>
        </p:nvSpPr>
        <p:spPr>
          <a:xfrm>
            <a:off x="3167777" y="3695111"/>
            <a:ext cx="494132" cy="5386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7EA4EA7-FA37-1E04-954E-9D1893922516}"/>
              </a:ext>
            </a:extLst>
          </p:cNvPr>
          <p:cNvSpPr txBox="1"/>
          <p:nvPr/>
        </p:nvSpPr>
        <p:spPr>
          <a:xfrm>
            <a:off x="4036489" y="1199206"/>
            <a:ext cx="3305777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/>
              <a:t>BENCHMARK 5 – EXCELLENT PERFORMANCE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4FCB142-49D3-1CD7-BAD8-83FCA58185AE}"/>
              </a:ext>
            </a:extLst>
          </p:cNvPr>
          <p:cNvSpPr txBox="1"/>
          <p:nvPr/>
        </p:nvSpPr>
        <p:spPr>
          <a:xfrm>
            <a:off x="1858439" y="3290500"/>
            <a:ext cx="4202304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/>
              <a:t>BENCHMARK 0 – MINIMUM ACCEPTABLE PERFORMANCE</a:t>
            </a:r>
          </a:p>
        </p:txBody>
      </p:sp>
    </p:spTree>
    <p:extLst>
      <p:ext uri="{BB962C8B-B14F-4D97-AF65-F5344CB8AC3E}">
        <p14:creationId xmlns:p14="http://schemas.microsoft.com/office/powerpoint/2010/main" val="18850863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000000"/>
              </a:buClr>
            </a:pPr>
            <a:fld id="{00000000-1234-1234-1234-123412341234}" type="slidenum">
              <a:rPr lang="it-IT" kern="0"/>
              <a:pPr>
                <a:buClr>
                  <a:srgbClr val="000000"/>
                </a:buClr>
              </a:pPr>
              <a:t>68</a:t>
            </a:fld>
            <a:endParaRPr kern="0"/>
          </a:p>
        </p:txBody>
      </p:sp>
      <p:sp>
        <p:nvSpPr>
          <p:cNvPr id="5" name="Google Shape;299;p44">
            <a:extLst>
              <a:ext uri="{FF2B5EF4-FFF2-40B4-BE49-F238E27FC236}">
                <a16:creationId xmlns:a16="http://schemas.microsoft.com/office/drawing/2014/main" id="{64654046-2D75-49C6-9470-ADECABE1AD30}"/>
              </a:ext>
            </a:extLst>
          </p:cNvPr>
          <p:cNvSpPr txBox="1">
            <a:spLocks/>
          </p:cNvSpPr>
          <p:nvPr/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defPPr>
              <a:defRPr lang="it-IT"/>
            </a:defPPr>
            <a:lvl1pPr marL="0" marR="0" lvl="0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</a:pPr>
            <a:fld id="{00000000-1234-1234-1234-123412341234}" type="slidenum">
              <a:rPr lang="it-IT" sz="900" kern="0"/>
              <a:pPr>
                <a:buClr>
                  <a:srgbClr val="000000"/>
                </a:buClr>
              </a:pPr>
              <a:t>68</a:t>
            </a:fld>
            <a:endParaRPr lang="it-IT" sz="900" kern="0"/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90A8865F-4A5D-4DDD-8AB9-1E97F3EB6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5907" y="1977338"/>
            <a:ext cx="2545766" cy="23807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it-IT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Laws/</a:t>
            </a:r>
            <a:r>
              <a:rPr lang="it-IT" kern="0" dirty="0" err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regulations</a:t>
            </a:r>
            <a:endParaRPr lang="it-IT" kern="0" dirty="0">
              <a:solidFill>
                <a:srgbClr val="00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it-IT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Technical standards</a:t>
            </a:r>
          </a:p>
          <a:p>
            <a:pPr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it-IT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Scientific literature</a:t>
            </a:r>
          </a:p>
          <a:p>
            <a:pPr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it-IT" kern="0" dirty="0" err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Statistics</a:t>
            </a:r>
            <a:r>
              <a:rPr lang="it-IT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 data </a:t>
            </a:r>
          </a:p>
          <a:p>
            <a:pPr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it-IT" kern="0" dirty="0" err="1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Simulations</a:t>
            </a:r>
            <a:endParaRPr lang="it-IT" kern="0" dirty="0">
              <a:solidFill>
                <a:srgbClr val="000000"/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8CB04E6-BF04-4515-AE7B-3BC85FC25449}"/>
              </a:ext>
            </a:extLst>
          </p:cNvPr>
          <p:cNvSpPr txBox="1"/>
          <p:nvPr/>
        </p:nvSpPr>
        <p:spPr>
          <a:xfrm>
            <a:off x="4978450" y="4638057"/>
            <a:ext cx="318067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it-IT" sz="1350" b="1" kern="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ASSOCIATION OF A SCORE TO </a:t>
            </a:r>
          </a:p>
          <a:p>
            <a:pPr algn="ctr">
              <a:buClr>
                <a:srgbClr val="000000"/>
              </a:buClr>
            </a:pPr>
            <a:r>
              <a:rPr lang="it-IT" sz="1350" b="1" kern="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THE INDICATOR VALUE</a:t>
            </a: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831EA9B1-4FC1-42FA-B489-EC7B6A4ECF8A}"/>
              </a:ext>
            </a:extLst>
          </p:cNvPr>
          <p:cNvCxnSpPr/>
          <p:nvPr/>
        </p:nvCxnSpPr>
        <p:spPr>
          <a:xfrm>
            <a:off x="4361214" y="2774126"/>
            <a:ext cx="783771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>
            <a:extLst>
              <a:ext uri="{FF2B5EF4-FFF2-40B4-BE49-F238E27FC236}">
                <a16:creationId xmlns:a16="http://schemas.microsoft.com/office/drawing/2014/main" id="{7F56BC83-5620-4147-A8DF-EF01A928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00" y="2164525"/>
            <a:ext cx="3956702" cy="286439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8D550BBA-7B9D-4F9F-A544-087033FC0D59}"/>
              </a:ext>
            </a:extLst>
          </p:cNvPr>
          <p:cNvSpPr/>
          <p:nvPr/>
        </p:nvSpPr>
        <p:spPr>
          <a:xfrm>
            <a:off x="476301" y="2522573"/>
            <a:ext cx="3884914" cy="503106"/>
          </a:xfrm>
          <a:prstGeom prst="rect">
            <a:avLst/>
          </a:prstGeom>
          <a:noFill/>
          <a:ln w="7620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</a:pPr>
            <a:endParaRPr lang="it-IT" sz="10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" name="Google Shape;297;p44">
            <a:extLst>
              <a:ext uri="{FF2B5EF4-FFF2-40B4-BE49-F238E27FC236}">
                <a16:creationId xmlns:a16="http://schemas.microsoft.com/office/drawing/2014/main" id="{203FB75E-7602-97E3-DAEC-B4E4D951086A}"/>
              </a:ext>
            </a:extLst>
          </p:cNvPr>
          <p:cNvSpPr txBox="1">
            <a:spLocks/>
          </p:cNvSpPr>
          <p:nvPr/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3200"/>
            </a:pPr>
            <a:r>
              <a:rPr lang="it-IT" sz="2400" b="1" dirty="0">
                <a:solidFill>
                  <a:srgbClr val="245665"/>
                </a:solidFill>
              </a:rPr>
              <a:t>Benchmarking</a:t>
            </a:r>
            <a:endParaRPr lang="it-IT" sz="3300" dirty="0">
              <a:solidFill>
                <a:srgbClr val="245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78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en-GB" sz="3000" b="1" dirty="0">
                <a:solidFill>
                  <a:srgbClr val="245665"/>
                </a:solidFill>
              </a:rPr>
              <a:t>Weighting</a:t>
            </a:r>
            <a:endParaRPr lang="en-GB" sz="4050" dirty="0">
              <a:solidFill>
                <a:srgbClr val="245665"/>
              </a:solidFill>
            </a:endParaRPr>
          </a:p>
        </p:txBody>
      </p:sp>
      <p:sp>
        <p:nvSpPr>
          <p:cNvPr id="299" name="Google Shape;299;p4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000000"/>
              </a:buClr>
            </a:pPr>
            <a:fld id="{00000000-1234-1234-1234-123412341234}" type="slidenum">
              <a:rPr lang="it-IT" kern="0"/>
              <a:pPr>
                <a:buClr>
                  <a:srgbClr val="000000"/>
                </a:buClr>
              </a:pPr>
              <a:t>69</a:t>
            </a:fld>
            <a:endParaRPr kern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9143905-2895-9FFE-F353-E2866EBB4C56}"/>
              </a:ext>
            </a:extLst>
          </p:cNvPr>
          <p:cNvSpPr txBox="1"/>
          <p:nvPr/>
        </p:nvSpPr>
        <p:spPr>
          <a:xfrm>
            <a:off x="596900" y="2311400"/>
            <a:ext cx="485775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dirty="0"/>
              <a:t>The process takes place in 3 steps:</a:t>
            </a:r>
          </a:p>
          <a:p>
            <a:endParaRPr lang="en-GB" sz="2100" dirty="0"/>
          </a:p>
          <a:p>
            <a:pPr marL="385763" indent="-385763">
              <a:buFont typeface="+mj-lt"/>
              <a:buAutoNum type="arabicPeriod"/>
            </a:pPr>
            <a:r>
              <a:rPr lang="en-GB" sz="2100" dirty="0"/>
              <a:t>Weight of issues</a:t>
            </a:r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  <a:p>
            <a:pPr marL="385763" indent="-385763">
              <a:buFont typeface="+mj-lt"/>
              <a:buAutoNum type="arabicPeriod"/>
            </a:pPr>
            <a:r>
              <a:rPr lang="en-GB" sz="2100" dirty="0"/>
              <a:t>Weights of categories</a:t>
            </a:r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  <a:p>
            <a:pPr marL="385763" indent="-385763">
              <a:buFont typeface="+mj-lt"/>
              <a:buAutoNum type="arabicPeriod"/>
            </a:pPr>
            <a:r>
              <a:rPr lang="en-GB" sz="2100" dirty="0"/>
              <a:t>Weights of criteria</a:t>
            </a:r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  <a:p>
            <a:pPr marL="385763" indent="-385763">
              <a:buFont typeface="+mj-lt"/>
              <a:buAutoNum type="arabicPeriod"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3660122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03602" y="1577425"/>
            <a:ext cx="2775109" cy="350996"/>
          </a:xfrm>
          <a:custGeom>
            <a:avLst/>
            <a:gdLst/>
            <a:ahLst/>
            <a:cxnLst/>
            <a:rect l="l" t="t" r="r" b="b"/>
            <a:pathLst>
              <a:path w="3700145" h="467994">
                <a:moveTo>
                  <a:pt x="3699858" y="0"/>
                </a:moveTo>
                <a:lnTo>
                  <a:pt x="0" y="0"/>
                </a:lnTo>
                <a:lnTo>
                  <a:pt x="0" y="467617"/>
                </a:lnTo>
                <a:lnTo>
                  <a:pt x="3699858" y="467617"/>
                </a:lnTo>
                <a:lnTo>
                  <a:pt x="3699858" y="0"/>
                </a:lnTo>
                <a:close/>
              </a:path>
            </a:pathLst>
          </a:custGeom>
          <a:solidFill>
            <a:srgbClr val="ECF5F5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grpSp>
        <p:nvGrpSpPr>
          <p:cNvPr id="3" name="object 3"/>
          <p:cNvGrpSpPr/>
          <p:nvPr/>
        </p:nvGrpSpPr>
        <p:grpSpPr>
          <a:xfrm>
            <a:off x="4003602" y="1925035"/>
            <a:ext cx="5140643" cy="4075748"/>
            <a:chOff x="5338136" y="1423713"/>
            <a:chExt cx="6854190" cy="5434330"/>
          </a:xfrm>
        </p:grpSpPr>
        <p:sp>
          <p:nvSpPr>
            <p:cNvPr id="4" name="object 4"/>
            <p:cNvSpPr/>
            <p:nvPr/>
          </p:nvSpPr>
          <p:spPr>
            <a:xfrm>
              <a:off x="5338127" y="1423720"/>
              <a:ext cx="6854190" cy="5434330"/>
            </a:xfrm>
            <a:custGeom>
              <a:avLst/>
              <a:gdLst/>
              <a:ahLst/>
              <a:cxnLst/>
              <a:rect l="l" t="t" r="r" b="b"/>
              <a:pathLst>
                <a:path w="6854190" h="5434330">
                  <a:moveTo>
                    <a:pt x="6853568" y="736650"/>
                  </a:moveTo>
                  <a:lnTo>
                    <a:pt x="3699865" y="736650"/>
                  </a:lnTo>
                  <a:lnTo>
                    <a:pt x="3699865" y="416941"/>
                  </a:lnTo>
                  <a:lnTo>
                    <a:pt x="3699865" y="0"/>
                  </a:lnTo>
                  <a:lnTo>
                    <a:pt x="3586111" y="0"/>
                  </a:lnTo>
                  <a:lnTo>
                    <a:pt x="3586111" y="740829"/>
                  </a:lnTo>
                  <a:lnTo>
                    <a:pt x="3586111" y="1063663"/>
                  </a:lnTo>
                  <a:lnTo>
                    <a:pt x="3586111" y="2541384"/>
                  </a:lnTo>
                  <a:lnTo>
                    <a:pt x="235762" y="2541384"/>
                  </a:lnTo>
                  <a:lnTo>
                    <a:pt x="235762" y="740829"/>
                  </a:lnTo>
                  <a:lnTo>
                    <a:pt x="3586111" y="740829"/>
                  </a:lnTo>
                  <a:lnTo>
                    <a:pt x="3586111" y="0"/>
                  </a:lnTo>
                  <a:lnTo>
                    <a:pt x="0" y="0"/>
                  </a:lnTo>
                  <a:lnTo>
                    <a:pt x="0" y="416941"/>
                  </a:lnTo>
                  <a:lnTo>
                    <a:pt x="0" y="736650"/>
                  </a:lnTo>
                  <a:lnTo>
                    <a:pt x="0" y="5434279"/>
                  </a:lnTo>
                  <a:lnTo>
                    <a:pt x="264922" y="5434279"/>
                  </a:lnTo>
                  <a:lnTo>
                    <a:pt x="269062" y="5434279"/>
                  </a:lnTo>
                  <a:lnTo>
                    <a:pt x="6270117" y="5434279"/>
                  </a:lnTo>
                  <a:lnTo>
                    <a:pt x="6853529" y="5434279"/>
                  </a:lnTo>
                  <a:lnTo>
                    <a:pt x="6853529" y="5430228"/>
                  </a:lnTo>
                  <a:lnTo>
                    <a:pt x="6270117" y="5430228"/>
                  </a:lnTo>
                  <a:lnTo>
                    <a:pt x="6270117" y="5074285"/>
                  </a:lnTo>
                  <a:lnTo>
                    <a:pt x="3699865" y="5074285"/>
                  </a:lnTo>
                  <a:lnTo>
                    <a:pt x="3699865" y="4366526"/>
                  </a:lnTo>
                  <a:lnTo>
                    <a:pt x="3699865" y="4362412"/>
                  </a:lnTo>
                  <a:lnTo>
                    <a:pt x="3699865" y="4267911"/>
                  </a:lnTo>
                  <a:lnTo>
                    <a:pt x="3699865" y="2545524"/>
                  </a:lnTo>
                  <a:lnTo>
                    <a:pt x="6853568" y="2545524"/>
                  </a:lnTo>
                  <a:lnTo>
                    <a:pt x="6853568" y="2164765"/>
                  </a:lnTo>
                  <a:lnTo>
                    <a:pt x="6270117" y="2164765"/>
                  </a:lnTo>
                  <a:lnTo>
                    <a:pt x="6270117" y="1427835"/>
                  </a:lnTo>
                  <a:lnTo>
                    <a:pt x="5682361" y="1427835"/>
                  </a:lnTo>
                  <a:lnTo>
                    <a:pt x="5682361" y="2164765"/>
                  </a:lnTo>
                  <a:lnTo>
                    <a:pt x="5102872" y="2164765"/>
                  </a:lnTo>
                  <a:lnTo>
                    <a:pt x="5102872" y="1427835"/>
                  </a:lnTo>
                  <a:lnTo>
                    <a:pt x="3699865" y="1427835"/>
                  </a:lnTo>
                  <a:lnTo>
                    <a:pt x="3699865" y="1067765"/>
                  </a:lnTo>
                  <a:lnTo>
                    <a:pt x="6853568" y="1067765"/>
                  </a:lnTo>
                  <a:lnTo>
                    <a:pt x="6853568" y="736650"/>
                  </a:lnTo>
                  <a:close/>
                </a:path>
              </a:pathLst>
            </a:custGeom>
            <a:solidFill>
              <a:srgbClr val="ECF5F5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12187569" y="6853937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4136" y="0"/>
                  </a:moveTo>
                  <a:lnTo>
                    <a:pt x="0" y="0"/>
                  </a:lnTo>
                  <a:lnTo>
                    <a:pt x="0" y="4060"/>
                  </a:lnTo>
                  <a:lnTo>
                    <a:pt x="4136" y="4060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099071" y="1682839"/>
            <a:ext cx="629602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sz="788" spc="-15" dirty="0">
                <a:latin typeface="Arial MT"/>
                <a:cs typeface="Arial MT"/>
              </a:rPr>
              <a:t>Design</a:t>
            </a:r>
            <a:r>
              <a:rPr sz="788" spc="-30" dirty="0">
                <a:latin typeface="Arial MT"/>
                <a:cs typeface="Arial MT"/>
              </a:rPr>
              <a:t> </a:t>
            </a:r>
            <a:r>
              <a:rPr sz="788" spc="-11" dirty="0">
                <a:latin typeface="Arial MT"/>
                <a:cs typeface="Arial MT"/>
              </a:rPr>
              <a:t>Phase</a:t>
            </a:r>
            <a:endParaRPr sz="788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46399" y="1620607"/>
            <a:ext cx="747713" cy="248113"/>
          </a:xfrm>
          <a:prstGeom prst="rect">
            <a:avLst/>
          </a:prstGeom>
        </p:spPr>
        <p:txBody>
          <a:bodyPr vert="horz" wrap="square" lIns="0" tIns="4286" rIns="0" bIns="0" rtlCol="0">
            <a:spAutoFit/>
          </a:bodyPr>
          <a:lstStyle/>
          <a:p>
            <a:pPr marL="229553" marR="3810" indent="-220504">
              <a:lnSpc>
                <a:spcPct val="103600"/>
              </a:lnSpc>
              <a:spcBef>
                <a:spcPts val="34"/>
              </a:spcBef>
            </a:pPr>
            <a:r>
              <a:rPr sz="788" spc="-19" dirty="0">
                <a:latin typeface="Arial MT"/>
                <a:cs typeface="Arial MT"/>
              </a:rPr>
              <a:t>S</a:t>
            </a:r>
            <a:r>
              <a:rPr sz="788" spc="-26" dirty="0">
                <a:latin typeface="Arial MT"/>
                <a:cs typeface="Arial MT"/>
              </a:rPr>
              <a:t>e</a:t>
            </a:r>
            <a:r>
              <a:rPr sz="788" spc="-8" dirty="0">
                <a:latin typeface="Arial MT"/>
                <a:cs typeface="Arial MT"/>
              </a:rPr>
              <a:t>l</a:t>
            </a:r>
            <a:r>
              <a:rPr sz="788" spc="23" dirty="0">
                <a:latin typeface="Arial MT"/>
                <a:cs typeface="Arial MT"/>
              </a:rPr>
              <a:t>f</a:t>
            </a:r>
            <a:r>
              <a:rPr sz="788" spc="4" dirty="0">
                <a:latin typeface="Arial MT"/>
                <a:cs typeface="Arial MT"/>
              </a:rPr>
              <a:t>-</a:t>
            </a:r>
            <a:r>
              <a:rPr sz="788" spc="-26" dirty="0">
                <a:latin typeface="Arial MT"/>
                <a:cs typeface="Arial MT"/>
              </a:rPr>
              <a:t>a</a:t>
            </a:r>
            <a:r>
              <a:rPr sz="788" spc="-4" dirty="0">
                <a:latin typeface="Arial MT"/>
                <a:cs typeface="Arial MT"/>
              </a:rPr>
              <a:t>ss</a:t>
            </a:r>
            <a:r>
              <a:rPr sz="788" spc="-26" dirty="0">
                <a:latin typeface="Arial MT"/>
                <a:cs typeface="Arial MT"/>
              </a:rPr>
              <a:t>e</a:t>
            </a:r>
            <a:r>
              <a:rPr sz="788" spc="-4" dirty="0">
                <a:latin typeface="Arial MT"/>
                <a:cs typeface="Arial MT"/>
              </a:rPr>
              <a:t>ss</a:t>
            </a:r>
            <a:r>
              <a:rPr sz="788" dirty="0">
                <a:latin typeface="Arial MT"/>
                <a:cs typeface="Arial MT"/>
              </a:rPr>
              <a:t>m</a:t>
            </a:r>
            <a:r>
              <a:rPr sz="788" spc="-26" dirty="0">
                <a:latin typeface="Arial MT"/>
                <a:cs typeface="Arial MT"/>
              </a:rPr>
              <a:t>e</a:t>
            </a:r>
            <a:r>
              <a:rPr sz="788" dirty="0">
                <a:latin typeface="Arial MT"/>
                <a:cs typeface="Arial MT"/>
              </a:rPr>
              <a:t>n</a:t>
            </a:r>
            <a:r>
              <a:rPr sz="788" spc="-4" dirty="0">
                <a:latin typeface="Arial MT"/>
                <a:cs typeface="Arial MT"/>
              </a:rPr>
              <a:t>t  </a:t>
            </a:r>
            <a:r>
              <a:rPr sz="788" spc="-11" dirty="0">
                <a:latin typeface="Arial MT"/>
                <a:cs typeface="Arial MT"/>
              </a:rPr>
              <a:t>scores</a:t>
            </a:r>
            <a:endParaRPr sz="788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988932" y="3073405"/>
            <a:ext cx="118586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b="1" spc="11" dirty="0">
                <a:latin typeface="Arial"/>
                <a:cs typeface="Arial"/>
              </a:rPr>
              <a:t>95</a:t>
            </a:r>
            <a:endParaRPr sz="675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339602" y="3016324"/>
            <a:ext cx="363855" cy="2197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3810" algn="r">
              <a:spcBef>
                <a:spcPts val="135"/>
              </a:spcBef>
            </a:pPr>
            <a:r>
              <a:rPr sz="413" spc="19" dirty="0">
                <a:latin typeface="Arial MT"/>
                <a:cs typeface="Arial MT"/>
              </a:rPr>
              <a:t>Ma</a:t>
            </a:r>
            <a:r>
              <a:rPr sz="413" spc="-15" dirty="0">
                <a:latin typeface="Arial MT"/>
                <a:cs typeface="Arial MT"/>
              </a:rPr>
              <a:t>x</a:t>
            </a:r>
            <a:r>
              <a:rPr sz="413" spc="8" dirty="0">
                <a:latin typeface="Arial MT"/>
                <a:cs typeface="Arial MT"/>
              </a:rPr>
              <a:t>. </a:t>
            </a:r>
            <a:r>
              <a:rPr sz="413" spc="11" dirty="0">
                <a:latin typeface="Arial MT"/>
                <a:cs typeface="Arial MT"/>
              </a:rPr>
              <a:t>potential</a:t>
            </a:r>
            <a:endParaRPr sz="413">
              <a:latin typeface="Arial MT"/>
              <a:cs typeface="Arial MT"/>
            </a:endParaRPr>
          </a:p>
          <a:p>
            <a:pPr marL="59055" marR="3810" indent="77153" algn="r">
              <a:lnSpc>
                <a:spcPct val="113500"/>
              </a:lnSpc>
            </a:pPr>
            <a:r>
              <a:rPr sz="413" spc="8" dirty="0">
                <a:latin typeface="Arial MT"/>
                <a:cs typeface="Arial MT"/>
              </a:rPr>
              <a:t>low-level  </a:t>
            </a:r>
            <a:r>
              <a:rPr sz="413" spc="11" dirty="0">
                <a:latin typeface="Arial MT"/>
                <a:cs typeface="Arial MT"/>
              </a:rPr>
              <a:t>para</a:t>
            </a:r>
            <a:r>
              <a:rPr sz="413" spc="-4" dirty="0">
                <a:latin typeface="Arial MT"/>
                <a:cs typeface="Arial MT"/>
              </a:rPr>
              <a:t>m</a:t>
            </a:r>
            <a:r>
              <a:rPr sz="413" spc="11" dirty="0">
                <a:latin typeface="Arial MT"/>
                <a:cs typeface="Arial MT"/>
              </a:rPr>
              <a:t>eters:</a:t>
            </a:r>
            <a:endParaRPr sz="413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39362" y="3073405"/>
            <a:ext cx="168116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b="1" spc="11" dirty="0">
                <a:latin typeface="Arial"/>
                <a:cs typeface="Arial"/>
              </a:rPr>
              <a:t>129</a:t>
            </a:r>
            <a:endParaRPr sz="675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13749" y="3349695"/>
            <a:ext cx="67628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b="1" spc="4" dirty="0">
                <a:solidFill>
                  <a:srgbClr val="DD0805"/>
                </a:solidFill>
                <a:latin typeface="Arial"/>
                <a:cs typeface="Arial"/>
              </a:rPr>
              <a:t>2</a:t>
            </a:r>
            <a:endParaRPr sz="675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302375" y="3292612"/>
            <a:ext cx="401003" cy="2197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9525">
              <a:spcBef>
                <a:spcPts val="135"/>
              </a:spcBef>
            </a:pPr>
            <a:r>
              <a:rPr sz="413" spc="-11" dirty="0">
                <a:latin typeface="Arial MT"/>
                <a:cs typeface="Arial MT"/>
              </a:rPr>
              <a:t>A</a:t>
            </a:r>
            <a:r>
              <a:rPr sz="413" spc="8" dirty="0">
                <a:latin typeface="Arial MT"/>
                <a:cs typeface="Arial MT"/>
              </a:rPr>
              <a:t>ctive </a:t>
            </a:r>
            <a:r>
              <a:rPr sz="413" spc="11" dirty="0">
                <a:latin typeface="Arial MT"/>
                <a:cs typeface="Arial MT"/>
              </a:rPr>
              <a:t>low-level</a:t>
            </a:r>
            <a:endParaRPr sz="413">
              <a:latin typeface="Arial MT"/>
              <a:cs typeface="Arial MT"/>
            </a:endParaRPr>
          </a:p>
          <a:p>
            <a:pPr marL="96203" marR="3810" indent="33814">
              <a:lnSpc>
                <a:spcPct val="113500"/>
              </a:lnSpc>
            </a:pPr>
            <a:r>
              <a:rPr sz="413" spc="-4" dirty="0">
                <a:latin typeface="Arial MT"/>
                <a:cs typeface="Arial MT"/>
              </a:rPr>
              <a:t>m</a:t>
            </a:r>
            <a:r>
              <a:rPr sz="413" spc="11" dirty="0">
                <a:latin typeface="Arial MT"/>
                <a:cs typeface="Arial MT"/>
              </a:rPr>
              <a:t>andatory  para</a:t>
            </a:r>
            <a:r>
              <a:rPr sz="413" spc="-4" dirty="0">
                <a:latin typeface="Arial MT"/>
                <a:cs typeface="Arial MT"/>
              </a:rPr>
              <a:t>m</a:t>
            </a:r>
            <a:r>
              <a:rPr sz="413" spc="11" dirty="0">
                <a:latin typeface="Arial MT"/>
                <a:cs typeface="Arial MT"/>
              </a:rPr>
              <a:t>eters:</a:t>
            </a:r>
            <a:endParaRPr sz="413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864179" y="3349695"/>
            <a:ext cx="118586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b="1" spc="11" dirty="0">
                <a:latin typeface="Arial"/>
                <a:cs typeface="Arial"/>
              </a:rPr>
              <a:t>10</a:t>
            </a:r>
            <a:endParaRPr sz="675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55113" y="3589935"/>
            <a:ext cx="260985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27623">
              <a:lnSpc>
                <a:spcPct val="108600"/>
              </a:lnSpc>
              <a:spcBef>
                <a:spcPts val="71"/>
              </a:spcBef>
            </a:pPr>
            <a:r>
              <a:rPr sz="525" spc="4" dirty="0">
                <a:latin typeface="Arial MT"/>
                <a:cs typeface="Arial MT"/>
              </a:rPr>
              <a:t>Active </a:t>
            </a:r>
            <a:r>
              <a:rPr sz="525" spc="8" dirty="0">
                <a:latin typeface="Arial MT"/>
                <a:cs typeface="Arial MT"/>
              </a:rPr>
              <a:t> </a:t>
            </a:r>
            <a:r>
              <a:rPr sz="525" spc="15" dirty="0">
                <a:latin typeface="Arial MT"/>
                <a:cs typeface="Arial MT"/>
              </a:rPr>
              <a:t>W</a:t>
            </a:r>
            <a:r>
              <a:rPr sz="525" spc="-4" dirty="0">
                <a:latin typeface="Arial MT"/>
                <a:cs typeface="Arial MT"/>
              </a:rPr>
              <a:t>e</a:t>
            </a:r>
            <a:r>
              <a:rPr sz="525" dirty="0">
                <a:latin typeface="Arial MT"/>
                <a:cs typeface="Arial MT"/>
              </a:rPr>
              <a:t>i</a:t>
            </a:r>
            <a:r>
              <a:rPr sz="525" spc="-4" dirty="0">
                <a:latin typeface="Arial MT"/>
                <a:cs typeface="Arial MT"/>
              </a:rPr>
              <a:t>g</a:t>
            </a:r>
            <a:r>
              <a:rPr sz="525" spc="-30" dirty="0">
                <a:latin typeface="Arial MT"/>
                <a:cs typeface="Arial MT"/>
              </a:rPr>
              <a:t>h</a:t>
            </a:r>
            <a:r>
              <a:rPr sz="525" spc="-4" dirty="0">
                <a:latin typeface="Arial MT"/>
                <a:cs typeface="Arial MT"/>
              </a:rPr>
              <a:t>t</a:t>
            </a:r>
            <a:r>
              <a:rPr sz="525" spc="4" dirty="0">
                <a:latin typeface="Arial MT"/>
                <a:cs typeface="Arial MT"/>
              </a:rPr>
              <a:t>s</a:t>
            </a:r>
            <a:endParaRPr sz="525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71113" y="3589935"/>
            <a:ext cx="301943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49530" marR="3810" indent="-40481">
              <a:lnSpc>
                <a:spcPct val="108600"/>
              </a:lnSpc>
              <a:spcBef>
                <a:spcPts val="71"/>
              </a:spcBef>
            </a:pPr>
            <a:r>
              <a:rPr sz="525" spc="15" dirty="0">
                <a:latin typeface="Arial MT"/>
                <a:cs typeface="Arial MT"/>
              </a:rPr>
              <a:t>W</a:t>
            </a:r>
            <a:r>
              <a:rPr sz="525" spc="-4" dirty="0">
                <a:latin typeface="Arial MT"/>
                <a:cs typeface="Arial MT"/>
              </a:rPr>
              <a:t>e</a:t>
            </a:r>
            <a:r>
              <a:rPr sz="525" dirty="0">
                <a:latin typeface="Arial MT"/>
                <a:cs typeface="Arial MT"/>
              </a:rPr>
              <a:t>i</a:t>
            </a:r>
            <a:r>
              <a:rPr sz="525" spc="-4" dirty="0">
                <a:latin typeface="Arial MT"/>
                <a:cs typeface="Arial MT"/>
              </a:rPr>
              <a:t>g</a:t>
            </a:r>
            <a:r>
              <a:rPr sz="525" spc="-30" dirty="0">
                <a:latin typeface="Arial MT"/>
                <a:cs typeface="Arial MT"/>
              </a:rPr>
              <a:t>h</a:t>
            </a:r>
            <a:r>
              <a:rPr sz="525" spc="-4" dirty="0">
                <a:latin typeface="Arial MT"/>
                <a:cs typeface="Arial MT"/>
              </a:rPr>
              <a:t>te</a:t>
            </a:r>
            <a:r>
              <a:rPr sz="525" spc="4" dirty="0">
                <a:latin typeface="Arial MT"/>
                <a:cs typeface="Arial MT"/>
              </a:rPr>
              <a:t>d  scores</a:t>
            </a:r>
            <a:endParaRPr sz="525">
              <a:latin typeface="Arial MT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37343" y="3923926"/>
            <a:ext cx="72866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A</a:t>
            </a:r>
            <a:endParaRPr sz="563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373726" y="3917722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8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1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851770" y="3917722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</a:t>
            </a:r>
            <a:r>
              <a:rPr sz="675" spc="4" dirty="0">
                <a:latin typeface="Arial MT"/>
                <a:cs typeface="Arial MT"/>
              </a:rPr>
              <a:t>,7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348908" y="4200340"/>
            <a:ext cx="269558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37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5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51770" y="4200340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2</a:t>
            </a:r>
            <a:r>
              <a:rPr sz="675" spc="4" dirty="0">
                <a:latin typeface="Arial MT"/>
                <a:cs typeface="Arial MT"/>
              </a:rPr>
              <a:t>,7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348908" y="4467260"/>
            <a:ext cx="269558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39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4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851770" y="4467260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2</a:t>
            </a:r>
            <a:r>
              <a:rPr sz="675" spc="4" dirty="0">
                <a:latin typeface="Arial MT"/>
                <a:cs typeface="Arial MT"/>
              </a:rPr>
              <a:t>,6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373726" y="4734243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4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2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851770" y="4734243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</a:t>
            </a:r>
            <a:r>
              <a:rPr sz="675" spc="4" dirty="0">
                <a:latin typeface="Arial MT"/>
                <a:cs typeface="Arial MT"/>
              </a:rPr>
              <a:t>,5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73726" y="5001163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5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6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851770" y="5001163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</a:t>
            </a:r>
            <a:r>
              <a:rPr sz="675" spc="4" dirty="0">
                <a:latin typeface="Arial MT"/>
                <a:cs typeface="Arial MT"/>
              </a:rPr>
              <a:t>,4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40445" y="5274349"/>
            <a:ext cx="64770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1" dirty="0">
                <a:solidFill>
                  <a:srgbClr val="808080"/>
                </a:solidFill>
                <a:latin typeface="Arial"/>
                <a:cs typeface="Arial"/>
              </a:rPr>
              <a:t>F</a:t>
            </a:r>
            <a:endParaRPr sz="563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73726" y="5268145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4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851770" y="5268145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2</a:t>
            </a:r>
            <a:r>
              <a:rPr sz="675" spc="4" dirty="0">
                <a:latin typeface="Arial MT"/>
                <a:cs typeface="Arial MT"/>
              </a:rPr>
              <a:t>,8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373726" y="5535090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1</a:t>
            </a:r>
            <a:r>
              <a:rPr sz="675" spc="4" dirty="0">
                <a:latin typeface="Arial MT"/>
                <a:cs typeface="Arial MT"/>
              </a:rPr>
              <a:t>,</a:t>
            </a:r>
            <a:r>
              <a:rPr sz="675" spc="11" dirty="0">
                <a:latin typeface="Arial MT"/>
                <a:cs typeface="Arial MT"/>
              </a:rPr>
              <a:t>8</a:t>
            </a:r>
            <a:r>
              <a:rPr sz="675" spc="8" dirty="0">
                <a:latin typeface="Arial MT"/>
                <a:cs typeface="Arial MT"/>
              </a:rPr>
              <a:t>%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51770" y="5535090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11" dirty="0">
                <a:latin typeface="Arial MT"/>
                <a:cs typeface="Arial MT"/>
              </a:rPr>
              <a:t>3</a:t>
            </a:r>
            <a:r>
              <a:rPr sz="675" spc="4" dirty="0">
                <a:latin typeface="Arial MT"/>
                <a:cs typeface="Arial MT"/>
              </a:rPr>
              <a:t>,3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805238" y="5786530"/>
            <a:ext cx="236220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sz="863" b="1" spc="4" dirty="0">
                <a:latin typeface="Arial"/>
                <a:cs typeface="Arial"/>
              </a:rPr>
              <a:t>2,83</a:t>
            </a:r>
            <a:endParaRPr sz="863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468540" y="5802041"/>
            <a:ext cx="43339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dirty="0">
                <a:latin typeface="Arial MT"/>
                <a:cs typeface="Arial MT"/>
              </a:rPr>
              <a:t>.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043451" y="975622"/>
            <a:ext cx="1642586" cy="487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85"/>
              </a:lnSpc>
            </a:pP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Self-assessment</a:t>
            </a:r>
            <a:r>
              <a:rPr sz="1050" spc="4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scores</a:t>
            </a:r>
            <a:r>
              <a:rPr sz="1050" spc="11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for</a:t>
            </a:r>
            <a:endParaRPr sz="1050">
              <a:latin typeface="Arial MT"/>
              <a:cs typeface="Arial MT"/>
            </a:endParaRPr>
          </a:p>
          <a:p>
            <a:pPr marL="244793" marR="237173" algn="ctr">
              <a:lnSpc>
                <a:spcPct val="106600"/>
              </a:lnSpc>
            </a:pPr>
            <a:r>
              <a:rPr sz="1050" spc="4" dirty="0">
                <a:solidFill>
                  <a:srgbClr val="20717A"/>
                </a:solidFill>
                <a:latin typeface="Arial MT"/>
                <a:cs typeface="Arial MT"/>
              </a:rPr>
              <a:t>ProjectX,</a:t>
            </a:r>
            <a:r>
              <a:rPr sz="1050" spc="-38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BigTown, </a:t>
            </a:r>
            <a:r>
              <a:rPr sz="1050" spc="-278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SomePlace</a:t>
            </a:r>
            <a:endParaRPr sz="105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524859" y="2042828"/>
            <a:ext cx="1724025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sz="788" dirty="0">
                <a:latin typeface="Arial MT"/>
                <a:cs typeface="Arial MT"/>
              </a:rPr>
              <a:t>Whole</a:t>
            </a:r>
            <a:r>
              <a:rPr sz="788" spc="-26" dirty="0">
                <a:latin typeface="Arial MT"/>
                <a:cs typeface="Arial MT"/>
              </a:rPr>
              <a:t> </a:t>
            </a:r>
            <a:r>
              <a:rPr sz="788" spc="-11" dirty="0">
                <a:latin typeface="Arial MT"/>
                <a:cs typeface="Arial MT"/>
              </a:rPr>
              <a:t>building</a:t>
            </a:r>
            <a:r>
              <a:rPr sz="788" spc="-26" dirty="0">
                <a:latin typeface="Arial MT"/>
                <a:cs typeface="Arial MT"/>
              </a:rPr>
              <a:t> </a:t>
            </a:r>
            <a:r>
              <a:rPr sz="788" spc="-11" dirty="0">
                <a:latin typeface="Arial MT"/>
                <a:cs typeface="Arial MT"/>
              </a:rPr>
              <a:t>basis,</a:t>
            </a:r>
            <a:r>
              <a:rPr sz="788" spc="-4" dirty="0">
                <a:latin typeface="Arial MT"/>
                <a:cs typeface="Arial MT"/>
              </a:rPr>
              <a:t> </a:t>
            </a:r>
            <a:r>
              <a:rPr sz="788" spc="-8" dirty="0">
                <a:latin typeface="Arial MT"/>
                <a:cs typeface="Arial MT"/>
              </a:rPr>
              <a:t>All Criteria</a:t>
            </a:r>
            <a:r>
              <a:rPr sz="788" spc="-26" dirty="0">
                <a:latin typeface="Arial MT"/>
                <a:cs typeface="Arial MT"/>
              </a:rPr>
              <a:t> </a:t>
            </a:r>
            <a:r>
              <a:rPr sz="788" spc="-8" dirty="0">
                <a:latin typeface="Arial MT"/>
                <a:cs typeface="Arial MT"/>
              </a:rPr>
              <a:t>Focus</a:t>
            </a:r>
            <a:endParaRPr sz="788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87142" y="1679737"/>
            <a:ext cx="784383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sz="788" spc="-15" dirty="0">
                <a:latin typeface="Arial MT"/>
                <a:cs typeface="Arial MT"/>
              </a:rPr>
              <a:t>Maximum</a:t>
            </a:r>
            <a:r>
              <a:rPr sz="788" spc="-23" dirty="0">
                <a:latin typeface="Arial MT"/>
                <a:cs typeface="Arial MT"/>
              </a:rPr>
              <a:t> </a:t>
            </a:r>
            <a:r>
              <a:rPr sz="788" spc="-15" dirty="0">
                <a:latin typeface="Arial MT"/>
                <a:cs typeface="Arial MT"/>
              </a:rPr>
              <a:t>version</a:t>
            </a:r>
            <a:endParaRPr sz="788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970736" y="5217894"/>
            <a:ext cx="1055370" cy="194926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 marR="3810">
              <a:lnSpc>
                <a:spcPct val="112200"/>
              </a:lnSpc>
              <a:spcBef>
                <a:spcPts val="68"/>
              </a:spcBef>
            </a:pPr>
            <a:r>
              <a:rPr sz="563" spc="8" dirty="0">
                <a:latin typeface="Arial MT"/>
                <a:cs typeface="Arial MT"/>
              </a:rPr>
              <a:t>Social,</a:t>
            </a:r>
            <a:r>
              <a:rPr sz="563" spc="4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Cultural</a:t>
            </a:r>
            <a:r>
              <a:rPr sz="563" spc="19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and</a:t>
            </a:r>
            <a:r>
              <a:rPr sz="563" spc="15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Perceptual </a:t>
            </a:r>
            <a:r>
              <a:rPr sz="563" spc="-146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Aspects</a:t>
            </a:r>
            <a:endParaRPr sz="563">
              <a:latin typeface="Arial MT"/>
              <a:cs typeface="Arial MT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174159" y="1331971"/>
            <a:ext cx="613886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sz="788" b="1" spc="-15" dirty="0">
                <a:solidFill>
                  <a:srgbClr val="808080"/>
                </a:solidFill>
                <a:latin typeface="Arial"/>
                <a:cs typeface="Arial"/>
              </a:rPr>
              <a:t>SBTool </a:t>
            </a:r>
            <a:r>
              <a:rPr sz="788" b="1" spc="-4" dirty="0">
                <a:solidFill>
                  <a:srgbClr val="808080"/>
                </a:solidFill>
                <a:latin typeface="Arial"/>
                <a:cs typeface="Arial"/>
              </a:rPr>
              <a:t>2019</a:t>
            </a:r>
            <a:endParaRPr sz="788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837343" y="5007367"/>
            <a:ext cx="651986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E  </a:t>
            </a:r>
            <a:r>
              <a:rPr sz="563" b="1" spc="120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563" spc="4" dirty="0">
                <a:latin typeface="Arial MT"/>
                <a:cs typeface="Arial MT"/>
              </a:rPr>
              <a:t>Service</a:t>
            </a:r>
            <a:r>
              <a:rPr sz="563" spc="-4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Quality</a:t>
            </a:r>
            <a:endParaRPr sz="563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535705" y="2530196"/>
            <a:ext cx="845820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sz="788" spc="-11" dirty="0">
                <a:latin typeface="Arial MT"/>
                <a:cs typeface="Arial MT"/>
              </a:rPr>
              <a:t>Project</a:t>
            </a:r>
            <a:r>
              <a:rPr sz="788" spc="-30" dirty="0">
                <a:latin typeface="Arial MT"/>
                <a:cs typeface="Arial MT"/>
              </a:rPr>
              <a:t> </a:t>
            </a:r>
            <a:r>
              <a:rPr sz="788" spc="-8" dirty="0">
                <a:latin typeface="Arial MT"/>
                <a:cs typeface="Arial MT"/>
              </a:rPr>
              <a:t>Information</a:t>
            </a:r>
            <a:endParaRPr sz="788">
              <a:latin typeface="Arial MT"/>
              <a:cs typeface="Arial MT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224010" y="5376719"/>
            <a:ext cx="1634966" cy="15965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75" spc="-11" dirty="0">
                <a:latin typeface="Arial MT"/>
                <a:cs typeface="Arial MT"/>
              </a:rPr>
              <a:t>Relative</a:t>
            </a:r>
            <a:r>
              <a:rPr sz="975" spc="-23" dirty="0">
                <a:latin typeface="Arial MT"/>
                <a:cs typeface="Arial MT"/>
              </a:rPr>
              <a:t> </a:t>
            </a:r>
            <a:r>
              <a:rPr sz="975" spc="-4" dirty="0">
                <a:latin typeface="Arial MT"/>
                <a:cs typeface="Arial MT"/>
              </a:rPr>
              <a:t>Performance</a:t>
            </a:r>
            <a:r>
              <a:rPr sz="975" spc="-23" dirty="0">
                <a:latin typeface="Arial MT"/>
                <a:cs typeface="Arial MT"/>
              </a:rPr>
              <a:t> </a:t>
            </a:r>
            <a:r>
              <a:rPr sz="975" spc="-15" dirty="0">
                <a:latin typeface="Arial MT"/>
                <a:cs typeface="Arial MT"/>
              </a:rPr>
              <a:t>Results</a:t>
            </a:r>
            <a:endParaRPr sz="975">
              <a:latin typeface="Arial MT"/>
              <a:cs typeface="Arial MT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933989" y="5137688"/>
            <a:ext cx="698183" cy="64110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sz="4088" b="1" dirty="0">
                <a:solidFill>
                  <a:srgbClr val="4AABB5"/>
                </a:solidFill>
                <a:latin typeface="Arial"/>
                <a:cs typeface="Arial"/>
              </a:rPr>
              <a:t>C+</a:t>
            </a:r>
            <a:endParaRPr sz="4088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778279" y="2758090"/>
            <a:ext cx="928211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lnSpc>
                <a:spcPct val="108600"/>
              </a:lnSpc>
              <a:spcBef>
                <a:spcPts val="71"/>
              </a:spcBef>
            </a:pPr>
            <a:r>
              <a:rPr sz="525" dirty="0">
                <a:latin typeface="Arial MT"/>
                <a:cs typeface="Arial MT"/>
              </a:rPr>
              <a:t>Assumed</a:t>
            </a:r>
            <a:r>
              <a:rPr sz="525" spc="-15" dirty="0">
                <a:latin typeface="Arial MT"/>
                <a:cs typeface="Arial MT"/>
              </a:rPr>
              <a:t> </a:t>
            </a:r>
            <a:r>
              <a:rPr sz="525" dirty="0">
                <a:latin typeface="Arial MT"/>
                <a:cs typeface="Arial MT"/>
              </a:rPr>
              <a:t>life</a:t>
            </a:r>
            <a:r>
              <a:rPr sz="525" spc="-15" dirty="0">
                <a:latin typeface="Arial MT"/>
                <a:cs typeface="Arial MT"/>
              </a:rPr>
              <a:t> </a:t>
            </a:r>
            <a:r>
              <a:rPr sz="525" dirty="0">
                <a:latin typeface="Arial MT"/>
                <a:cs typeface="Arial MT"/>
              </a:rPr>
              <a:t>span</a:t>
            </a:r>
            <a:r>
              <a:rPr sz="525" spc="-34" dirty="0">
                <a:latin typeface="Arial MT"/>
                <a:cs typeface="Arial MT"/>
              </a:rPr>
              <a:t> </a:t>
            </a:r>
            <a:r>
              <a:rPr sz="525" spc="4" dirty="0">
                <a:latin typeface="Arial MT"/>
                <a:cs typeface="Arial MT"/>
              </a:rPr>
              <a:t>is</a:t>
            </a:r>
            <a:r>
              <a:rPr sz="525" spc="-8" dirty="0">
                <a:latin typeface="Arial MT"/>
                <a:cs typeface="Arial MT"/>
              </a:rPr>
              <a:t> </a:t>
            </a:r>
            <a:r>
              <a:rPr sz="525" dirty="0">
                <a:latin typeface="Arial MT"/>
                <a:cs typeface="Arial MT"/>
              </a:rPr>
              <a:t>75</a:t>
            </a:r>
            <a:r>
              <a:rPr sz="525" spc="-11" dirty="0">
                <a:latin typeface="Arial MT"/>
                <a:cs typeface="Arial MT"/>
              </a:rPr>
              <a:t> </a:t>
            </a:r>
            <a:r>
              <a:rPr sz="525" dirty="0">
                <a:latin typeface="Arial MT"/>
                <a:cs typeface="Arial MT"/>
              </a:rPr>
              <a:t>years, </a:t>
            </a:r>
            <a:r>
              <a:rPr sz="525" spc="-135" dirty="0">
                <a:latin typeface="Arial MT"/>
                <a:cs typeface="Arial MT"/>
              </a:rPr>
              <a:t> </a:t>
            </a:r>
            <a:r>
              <a:rPr sz="525" spc="-8" dirty="0">
                <a:latin typeface="Arial MT"/>
                <a:cs typeface="Arial MT"/>
              </a:rPr>
              <a:t>and</a:t>
            </a:r>
            <a:r>
              <a:rPr sz="525" spc="-11" dirty="0">
                <a:latin typeface="Arial MT"/>
                <a:cs typeface="Arial MT"/>
              </a:rPr>
              <a:t> </a:t>
            </a:r>
            <a:r>
              <a:rPr sz="525" spc="-4" dirty="0">
                <a:latin typeface="Arial MT"/>
                <a:cs typeface="Arial MT"/>
              </a:rPr>
              <a:t>monetary </a:t>
            </a:r>
            <a:r>
              <a:rPr sz="525" spc="-11" dirty="0">
                <a:latin typeface="Arial MT"/>
                <a:cs typeface="Arial MT"/>
              </a:rPr>
              <a:t>units</a:t>
            </a:r>
            <a:r>
              <a:rPr sz="525" spc="-4" dirty="0">
                <a:latin typeface="Arial MT"/>
                <a:cs typeface="Arial MT"/>
              </a:rPr>
              <a:t> are</a:t>
            </a:r>
            <a:r>
              <a:rPr sz="525" spc="-11" dirty="0">
                <a:latin typeface="Arial MT"/>
                <a:cs typeface="Arial MT"/>
              </a:rPr>
              <a:t> </a:t>
            </a:r>
            <a:r>
              <a:rPr sz="525" spc="4" dirty="0">
                <a:latin typeface="Arial MT"/>
                <a:cs typeface="Arial MT"/>
              </a:rPr>
              <a:t>in</a:t>
            </a:r>
            <a:r>
              <a:rPr sz="525" spc="-34" dirty="0">
                <a:latin typeface="Arial MT"/>
                <a:cs typeface="Arial MT"/>
              </a:rPr>
              <a:t> </a:t>
            </a:r>
            <a:r>
              <a:rPr sz="525" spc="8" dirty="0">
                <a:latin typeface="Arial MT"/>
                <a:cs typeface="Arial MT"/>
              </a:rPr>
              <a:t>EUR</a:t>
            </a:r>
            <a:endParaRPr sz="525">
              <a:latin typeface="Arial MT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7830535" y="2758090"/>
            <a:ext cx="1247298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lnSpc>
                <a:spcPct val="108600"/>
              </a:lnSpc>
              <a:spcBef>
                <a:spcPts val="71"/>
              </a:spcBef>
            </a:pPr>
            <a:r>
              <a:rPr sz="525" spc="4" dirty="0">
                <a:latin typeface="Arial MT"/>
                <a:cs typeface="Arial MT"/>
              </a:rPr>
              <a:t>Amortization </a:t>
            </a:r>
            <a:r>
              <a:rPr sz="525" spc="-4" dirty="0">
                <a:latin typeface="Arial MT"/>
                <a:cs typeface="Arial MT"/>
              </a:rPr>
              <a:t>rate </a:t>
            </a:r>
            <a:r>
              <a:rPr sz="525" spc="15" dirty="0">
                <a:latin typeface="Arial MT"/>
                <a:cs typeface="Arial MT"/>
              </a:rPr>
              <a:t>for </a:t>
            </a:r>
            <a:r>
              <a:rPr sz="525" dirty="0">
                <a:latin typeface="Arial MT"/>
                <a:cs typeface="Arial MT"/>
              </a:rPr>
              <a:t>embodied </a:t>
            </a:r>
            <a:r>
              <a:rPr sz="525" spc="-8" dirty="0">
                <a:latin typeface="Arial MT"/>
                <a:cs typeface="Arial MT"/>
              </a:rPr>
              <a:t>energy </a:t>
            </a:r>
            <a:r>
              <a:rPr sz="525" spc="11" dirty="0">
                <a:latin typeface="Arial MT"/>
                <a:cs typeface="Arial MT"/>
              </a:rPr>
              <a:t>of </a:t>
            </a:r>
            <a:r>
              <a:rPr sz="525" spc="-135" dirty="0">
                <a:latin typeface="Arial MT"/>
                <a:cs typeface="Arial MT"/>
              </a:rPr>
              <a:t> </a:t>
            </a:r>
            <a:r>
              <a:rPr sz="525" spc="-4" dirty="0">
                <a:latin typeface="Arial MT"/>
                <a:cs typeface="Arial MT"/>
              </a:rPr>
              <a:t>existing</a:t>
            </a:r>
            <a:r>
              <a:rPr sz="525" spc="-11" dirty="0">
                <a:latin typeface="Arial MT"/>
                <a:cs typeface="Arial MT"/>
              </a:rPr>
              <a:t> </a:t>
            </a:r>
            <a:r>
              <a:rPr sz="525" spc="-4" dirty="0">
                <a:latin typeface="Arial MT"/>
                <a:cs typeface="Arial MT"/>
              </a:rPr>
              <a:t>materials</a:t>
            </a:r>
            <a:r>
              <a:rPr sz="525" dirty="0">
                <a:latin typeface="Arial MT"/>
                <a:cs typeface="Arial MT"/>
              </a:rPr>
              <a:t> </a:t>
            </a:r>
            <a:r>
              <a:rPr sz="525" spc="4" dirty="0">
                <a:latin typeface="Arial MT"/>
                <a:cs typeface="Arial MT"/>
              </a:rPr>
              <a:t>is</a:t>
            </a:r>
            <a:r>
              <a:rPr sz="525" spc="-4" dirty="0">
                <a:latin typeface="Arial MT"/>
                <a:cs typeface="Arial MT"/>
              </a:rPr>
              <a:t> </a:t>
            </a:r>
            <a:r>
              <a:rPr sz="525" dirty="0">
                <a:latin typeface="Arial MT"/>
                <a:cs typeface="Arial MT"/>
              </a:rPr>
              <a:t>set</a:t>
            </a:r>
            <a:r>
              <a:rPr sz="525" spc="-4" dirty="0">
                <a:latin typeface="Arial MT"/>
                <a:cs typeface="Arial MT"/>
              </a:rPr>
              <a:t> </a:t>
            </a:r>
            <a:r>
              <a:rPr sz="525" dirty="0">
                <a:latin typeface="Arial MT"/>
                <a:cs typeface="Arial MT"/>
              </a:rPr>
              <a:t>at</a:t>
            </a:r>
            <a:r>
              <a:rPr sz="525" spc="-8" dirty="0">
                <a:latin typeface="Arial MT"/>
                <a:cs typeface="Arial MT"/>
              </a:rPr>
              <a:t> </a:t>
            </a:r>
            <a:r>
              <a:rPr sz="525" spc="4" dirty="0">
                <a:latin typeface="Arial MT"/>
                <a:cs typeface="Arial MT"/>
              </a:rPr>
              <a:t>0</a:t>
            </a:r>
            <a:r>
              <a:rPr sz="525" spc="-8" dirty="0">
                <a:latin typeface="Arial MT"/>
                <a:cs typeface="Arial MT"/>
              </a:rPr>
              <a:t> </a:t>
            </a:r>
            <a:r>
              <a:rPr sz="525" spc="8" dirty="0">
                <a:latin typeface="Arial MT"/>
                <a:cs typeface="Arial MT"/>
              </a:rPr>
              <a:t>%</a:t>
            </a:r>
            <a:endParaRPr sz="525">
              <a:latin typeface="Arial MT"/>
              <a:cs typeface="Arial MT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843609" y="3011360"/>
            <a:ext cx="984409" cy="237533"/>
          </a:xfrm>
          <a:prstGeom prst="rect">
            <a:avLst/>
          </a:prstGeom>
        </p:spPr>
        <p:txBody>
          <a:bodyPr vert="horz" wrap="square" lIns="0" tIns="6191" rIns="0" bIns="0" rtlCol="0">
            <a:spAutoFit/>
          </a:bodyPr>
          <a:lstStyle/>
          <a:p>
            <a:pPr marL="9525" marR="3810" indent="83344" algn="r">
              <a:lnSpc>
                <a:spcPct val="104400"/>
              </a:lnSpc>
              <a:spcBef>
                <a:spcPts val="49"/>
              </a:spcBef>
            </a:pPr>
            <a:r>
              <a:rPr sz="488" spc="-4" dirty="0">
                <a:latin typeface="Arial MT"/>
                <a:cs typeface="Arial MT"/>
              </a:rPr>
              <a:t>With</a:t>
            </a:r>
            <a:r>
              <a:rPr sz="488" spc="-23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current</a:t>
            </a:r>
            <a:r>
              <a:rPr sz="488" spc="19" dirty="0">
                <a:latin typeface="Arial MT"/>
                <a:cs typeface="Arial MT"/>
              </a:rPr>
              <a:t> </a:t>
            </a:r>
            <a:r>
              <a:rPr sz="488" spc="-11" dirty="0">
                <a:latin typeface="Arial MT"/>
                <a:cs typeface="Arial MT"/>
              </a:rPr>
              <a:t>context</a:t>
            </a:r>
            <a:r>
              <a:rPr sz="488" spc="15" dirty="0">
                <a:latin typeface="Arial MT"/>
                <a:cs typeface="Arial MT"/>
              </a:rPr>
              <a:t> </a:t>
            </a:r>
            <a:r>
              <a:rPr sz="488" spc="-11" dirty="0">
                <a:latin typeface="Arial MT"/>
                <a:cs typeface="Arial MT"/>
              </a:rPr>
              <a:t>and</a:t>
            </a:r>
            <a:r>
              <a:rPr sz="488" spc="8" dirty="0">
                <a:latin typeface="Arial MT"/>
                <a:cs typeface="Arial MT"/>
              </a:rPr>
              <a:t> </a:t>
            </a:r>
            <a:r>
              <a:rPr sz="488" spc="-15" dirty="0">
                <a:latin typeface="Arial MT"/>
                <a:cs typeface="Arial MT"/>
              </a:rPr>
              <a:t>building </a:t>
            </a:r>
            <a:r>
              <a:rPr sz="488" spc="-124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data,</a:t>
            </a:r>
            <a:r>
              <a:rPr sz="488" spc="15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the</a:t>
            </a:r>
            <a:r>
              <a:rPr sz="488" spc="8" dirty="0">
                <a:latin typeface="Arial MT"/>
                <a:cs typeface="Arial MT"/>
              </a:rPr>
              <a:t> </a:t>
            </a:r>
            <a:r>
              <a:rPr sz="488" spc="-15" dirty="0">
                <a:latin typeface="Arial MT"/>
                <a:cs typeface="Arial MT"/>
              </a:rPr>
              <a:t>number</a:t>
            </a:r>
            <a:r>
              <a:rPr sz="488" spc="15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of</a:t>
            </a:r>
            <a:r>
              <a:rPr sz="488" spc="19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active</a:t>
            </a:r>
            <a:r>
              <a:rPr sz="488" spc="8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low-level</a:t>
            </a:r>
            <a:endParaRPr sz="488">
              <a:latin typeface="Arial MT"/>
              <a:cs typeface="Arial MT"/>
            </a:endParaRPr>
          </a:p>
          <a:p>
            <a:pPr marR="5239" algn="r">
              <a:spcBef>
                <a:spcPts val="26"/>
              </a:spcBef>
            </a:pPr>
            <a:r>
              <a:rPr sz="488" spc="-4" dirty="0">
                <a:latin typeface="Arial MT"/>
                <a:cs typeface="Arial MT"/>
              </a:rPr>
              <a:t>pa</a:t>
            </a:r>
            <a:r>
              <a:rPr sz="488" spc="8" dirty="0">
                <a:latin typeface="Arial MT"/>
                <a:cs typeface="Arial MT"/>
              </a:rPr>
              <a:t>r</a:t>
            </a:r>
            <a:r>
              <a:rPr sz="488" spc="-4" dirty="0">
                <a:latin typeface="Arial MT"/>
                <a:cs typeface="Arial MT"/>
              </a:rPr>
              <a:t>a</a:t>
            </a:r>
            <a:r>
              <a:rPr sz="488" spc="-19" dirty="0">
                <a:latin typeface="Arial MT"/>
                <a:cs typeface="Arial MT"/>
              </a:rPr>
              <a:t>m</a:t>
            </a:r>
            <a:r>
              <a:rPr sz="488" spc="-4" dirty="0">
                <a:latin typeface="Arial MT"/>
                <a:cs typeface="Arial MT"/>
              </a:rPr>
              <a:t>e</a:t>
            </a:r>
            <a:r>
              <a:rPr sz="488" spc="8" dirty="0">
                <a:latin typeface="Arial MT"/>
                <a:cs typeface="Arial MT"/>
              </a:rPr>
              <a:t>t</a:t>
            </a:r>
            <a:r>
              <a:rPr sz="488" spc="-4" dirty="0">
                <a:latin typeface="Arial MT"/>
                <a:cs typeface="Arial MT"/>
              </a:rPr>
              <a:t>e</a:t>
            </a:r>
            <a:r>
              <a:rPr sz="488" spc="8" dirty="0">
                <a:latin typeface="Arial MT"/>
                <a:cs typeface="Arial MT"/>
              </a:rPr>
              <a:t>r</a:t>
            </a:r>
            <a:r>
              <a:rPr sz="488" dirty="0">
                <a:latin typeface="Arial MT"/>
                <a:cs typeface="Arial MT"/>
              </a:rPr>
              <a:t>s</a:t>
            </a:r>
            <a:r>
              <a:rPr sz="488" spc="8" dirty="0">
                <a:latin typeface="Arial MT"/>
                <a:cs typeface="Arial MT"/>
              </a:rPr>
              <a:t> </a:t>
            </a:r>
            <a:r>
              <a:rPr sz="488" spc="-11" dirty="0">
                <a:latin typeface="Arial MT"/>
                <a:cs typeface="Arial MT"/>
              </a:rPr>
              <a:t>i</a:t>
            </a:r>
            <a:r>
              <a:rPr sz="488" dirty="0">
                <a:latin typeface="Arial MT"/>
                <a:cs typeface="Arial MT"/>
              </a:rPr>
              <a:t>s:</a:t>
            </a:r>
            <a:endParaRPr sz="488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834241" y="5541294"/>
            <a:ext cx="1089184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G  </a:t>
            </a:r>
            <a:r>
              <a:rPr sz="563" b="1" spc="113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563" spc="4" dirty="0">
                <a:latin typeface="Arial MT"/>
                <a:cs typeface="Arial MT"/>
              </a:rPr>
              <a:t>Cost</a:t>
            </a:r>
            <a:r>
              <a:rPr sz="563" spc="19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and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Economic</a:t>
            </a:r>
            <a:r>
              <a:rPr sz="563" spc="11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Aspects</a:t>
            </a:r>
            <a:endParaRPr sz="563">
              <a:latin typeface="Arial MT"/>
              <a:cs typeface="Arial MT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7023535" y="5802041"/>
            <a:ext cx="143351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spc="8" dirty="0">
                <a:latin typeface="Arial MT"/>
                <a:cs typeface="Arial MT"/>
              </a:rPr>
              <a:t>W</a:t>
            </a:r>
            <a:r>
              <a:rPr sz="675" spc="41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e</a:t>
            </a:r>
            <a:r>
              <a:rPr sz="675" spc="-11" dirty="0">
                <a:latin typeface="Arial MT"/>
                <a:cs typeface="Arial MT"/>
              </a:rPr>
              <a:t> </a:t>
            </a:r>
            <a:r>
              <a:rPr sz="675" dirty="0">
                <a:latin typeface="Arial MT"/>
                <a:cs typeface="Arial MT"/>
              </a:rPr>
              <a:t>I</a:t>
            </a:r>
            <a:r>
              <a:rPr sz="675" spc="11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g</a:t>
            </a:r>
            <a:r>
              <a:rPr sz="675" spc="11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h</a:t>
            </a:r>
            <a:r>
              <a:rPr sz="675" spc="15" dirty="0">
                <a:latin typeface="Arial MT"/>
                <a:cs typeface="Arial MT"/>
              </a:rPr>
              <a:t> </a:t>
            </a:r>
            <a:r>
              <a:rPr sz="675" dirty="0">
                <a:latin typeface="Arial MT"/>
                <a:cs typeface="Arial MT"/>
              </a:rPr>
              <a:t>t</a:t>
            </a:r>
            <a:r>
              <a:rPr sz="675" spc="8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e</a:t>
            </a:r>
            <a:r>
              <a:rPr sz="675" spc="-8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d  </a:t>
            </a:r>
            <a:r>
              <a:rPr sz="675" spc="15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p</a:t>
            </a:r>
            <a:r>
              <a:rPr sz="675" spc="15" dirty="0">
                <a:latin typeface="Arial MT"/>
                <a:cs typeface="Arial MT"/>
              </a:rPr>
              <a:t> </a:t>
            </a:r>
            <a:r>
              <a:rPr sz="675" dirty="0">
                <a:latin typeface="Arial MT"/>
                <a:cs typeface="Arial MT"/>
              </a:rPr>
              <a:t>r</a:t>
            </a:r>
            <a:r>
              <a:rPr sz="675" spc="-8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o</a:t>
            </a:r>
            <a:r>
              <a:rPr sz="675" spc="-8" dirty="0">
                <a:latin typeface="Arial MT"/>
                <a:cs typeface="Arial MT"/>
              </a:rPr>
              <a:t> </a:t>
            </a:r>
            <a:r>
              <a:rPr sz="675" dirty="0">
                <a:latin typeface="Arial MT"/>
                <a:cs typeface="Arial MT"/>
              </a:rPr>
              <a:t>j</a:t>
            </a:r>
            <a:r>
              <a:rPr sz="675" spc="-4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e</a:t>
            </a:r>
            <a:r>
              <a:rPr sz="675" spc="-8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c</a:t>
            </a:r>
            <a:r>
              <a:rPr sz="675" dirty="0">
                <a:latin typeface="Arial MT"/>
                <a:cs typeface="Arial MT"/>
              </a:rPr>
              <a:t> t  </a:t>
            </a:r>
            <a:r>
              <a:rPr sz="675" spc="23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s</a:t>
            </a:r>
            <a:r>
              <a:rPr sz="675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c o</a:t>
            </a:r>
            <a:r>
              <a:rPr sz="675" spc="-11" dirty="0">
                <a:latin typeface="Arial MT"/>
                <a:cs typeface="Arial MT"/>
              </a:rPr>
              <a:t> </a:t>
            </a:r>
            <a:r>
              <a:rPr sz="675" dirty="0">
                <a:latin typeface="Arial MT"/>
                <a:cs typeface="Arial MT"/>
              </a:rPr>
              <a:t>r</a:t>
            </a:r>
            <a:r>
              <a:rPr sz="675" spc="-4" dirty="0">
                <a:latin typeface="Arial MT"/>
                <a:cs typeface="Arial MT"/>
              </a:rPr>
              <a:t> </a:t>
            </a:r>
            <a:r>
              <a:rPr sz="675" spc="4" dirty="0">
                <a:latin typeface="Arial MT"/>
                <a:cs typeface="Arial MT"/>
              </a:rPr>
              <a:t>e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806322" y="3324876"/>
            <a:ext cx="1020604" cy="157190"/>
          </a:xfrm>
          <a:prstGeom prst="rect">
            <a:avLst/>
          </a:prstGeom>
        </p:spPr>
        <p:txBody>
          <a:bodyPr vert="horz" wrap="square" lIns="0" tIns="6191" rIns="0" bIns="0" rtlCol="0">
            <a:spAutoFit/>
          </a:bodyPr>
          <a:lstStyle/>
          <a:p>
            <a:pPr marL="9525" marR="3810" indent="123825">
              <a:lnSpc>
                <a:spcPct val="104400"/>
              </a:lnSpc>
              <a:spcBef>
                <a:spcPts val="49"/>
              </a:spcBef>
            </a:pPr>
            <a:r>
              <a:rPr sz="488" spc="-15" dirty="0">
                <a:latin typeface="Arial MT"/>
                <a:cs typeface="Arial MT"/>
              </a:rPr>
              <a:t>The</a:t>
            </a:r>
            <a:r>
              <a:rPr sz="488" dirty="0">
                <a:latin typeface="Arial MT"/>
                <a:cs typeface="Arial MT"/>
              </a:rPr>
              <a:t> </a:t>
            </a:r>
            <a:r>
              <a:rPr sz="488" spc="-15" dirty="0">
                <a:latin typeface="Arial MT"/>
                <a:cs typeface="Arial MT"/>
              </a:rPr>
              <a:t>number</a:t>
            </a:r>
            <a:r>
              <a:rPr sz="488" spc="11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of</a:t>
            </a:r>
            <a:r>
              <a:rPr sz="488" spc="15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active</a:t>
            </a:r>
            <a:r>
              <a:rPr sz="488" spc="4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mandatory </a:t>
            </a:r>
            <a:r>
              <a:rPr sz="488" spc="-124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criteria</a:t>
            </a:r>
            <a:r>
              <a:rPr sz="488" spc="4" dirty="0">
                <a:latin typeface="Arial MT"/>
                <a:cs typeface="Arial MT"/>
              </a:rPr>
              <a:t> </a:t>
            </a:r>
            <a:r>
              <a:rPr sz="488" dirty="0">
                <a:latin typeface="Arial MT"/>
                <a:cs typeface="Arial MT"/>
              </a:rPr>
              <a:t>with</a:t>
            </a:r>
            <a:r>
              <a:rPr sz="488" spc="-19" dirty="0">
                <a:latin typeface="Arial MT"/>
                <a:cs typeface="Arial MT"/>
              </a:rPr>
              <a:t> </a:t>
            </a:r>
            <a:r>
              <a:rPr sz="488" dirty="0">
                <a:latin typeface="Arial MT"/>
                <a:cs typeface="Arial MT"/>
              </a:rPr>
              <a:t>a</a:t>
            </a:r>
            <a:r>
              <a:rPr sz="488" spc="4" dirty="0">
                <a:latin typeface="Arial MT"/>
                <a:cs typeface="Arial MT"/>
              </a:rPr>
              <a:t> </a:t>
            </a:r>
            <a:r>
              <a:rPr sz="488" dirty="0">
                <a:latin typeface="Arial MT"/>
                <a:cs typeface="Arial MT"/>
              </a:rPr>
              <a:t>score</a:t>
            </a:r>
            <a:r>
              <a:rPr sz="488" spc="4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of</a:t>
            </a:r>
            <a:r>
              <a:rPr sz="488" spc="19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less</a:t>
            </a:r>
            <a:r>
              <a:rPr sz="488" spc="4" dirty="0">
                <a:latin typeface="Arial MT"/>
                <a:cs typeface="Arial MT"/>
              </a:rPr>
              <a:t> </a:t>
            </a:r>
            <a:r>
              <a:rPr sz="488" spc="-8" dirty="0">
                <a:latin typeface="Arial MT"/>
                <a:cs typeface="Arial MT"/>
              </a:rPr>
              <a:t>than</a:t>
            </a:r>
            <a:r>
              <a:rPr sz="488" spc="-19" dirty="0">
                <a:latin typeface="Arial MT"/>
                <a:cs typeface="Arial MT"/>
              </a:rPr>
              <a:t> </a:t>
            </a:r>
            <a:r>
              <a:rPr sz="488" dirty="0">
                <a:latin typeface="Arial MT"/>
                <a:cs typeface="Arial MT"/>
              </a:rPr>
              <a:t>3</a:t>
            </a:r>
            <a:r>
              <a:rPr sz="488" spc="4" dirty="0">
                <a:latin typeface="Arial MT"/>
                <a:cs typeface="Arial MT"/>
              </a:rPr>
              <a:t> </a:t>
            </a:r>
            <a:r>
              <a:rPr sz="488" spc="-4" dirty="0">
                <a:latin typeface="Arial MT"/>
                <a:cs typeface="Arial MT"/>
              </a:rPr>
              <a:t>is:</a:t>
            </a:r>
            <a:endParaRPr sz="488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834241" y="3594899"/>
            <a:ext cx="1419701" cy="166039"/>
          </a:xfrm>
          <a:prstGeom prst="rect">
            <a:avLst/>
          </a:prstGeom>
        </p:spPr>
        <p:txBody>
          <a:bodyPr vert="horz" wrap="square" lIns="0" tIns="15716" rIns="0" bIns="0" rtlCol="0">
            <a:spAutoFit/>
          </a:bodyPr>
          <a:lstStyle/>
          <a:p>
            <a:pPr marR="4763" algn="r">
              <a:spcBef>
                <a:spcPts val="124"/>
              </a:spcBef>
            </a:pPr>
            <a:r>
              <a:rPr sz="488" i="1" spc="-4" dirty="0">
                <a:latin typeface="Arial"/>
                <a:cs typeface="Arial"/>
              </a:rPr>
              <a:t>To</a:t>
            </a:r>
            <a:r>
              <a:rPr sz="488" i="1" spc="4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see</a:t>
            </a:r>
            <a:r>
              <a:rPr sz="488" i="1" spc="8" dirty="0">
                <a:latin typeface="Arial"/>
                <a:cs typeface="Arial"/>
              </a:rPr>
              <a:t> </a:t>
            </a:r>
            <a:r>
              <a:rPr sz="488" i="1" dirty="0">
                <a:latin typeface="Arial"/>
                <a:cs typeface="Arial"/>
              </a:rPr>
              <a:t>a</a:t>
            </a:r>
            <a:r>
              <a:rPr sz="488" i="1" spc="4" dirty="0">
                <a:latin typeface="Arial"/>
                <a:cs typeface="Arial"/>
              </a:rPr>
              <a:t> full</a:t>
            </a:r>
            <a:r>
              <a:rPr sz="488" i="1" spc="23" dirty="0">
                <a:latin typeface="Arial"/>
                <a:cs typeface="Arial"/>
              </a:rPr>
              <a:t> </a:t>
            </a:r>
            <a:r>
              <a:rPr sz="488" i="1" spc="4" dirty="0">
                <a:latin typeface="Arial"/>
                <a:cs typeface="Arial"/>
              </a:rPr>
              <a:t>list</a:t>
            </a:r>
            <a:r>
              <a:rPr sz="488" i="1" spc="-8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of</a:t>
            </a:r>
            <a:r>
              <a:rPr sz="488" i="1" spc="19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Issues,</a:t>
            </a:r>
            <a:r>
              <a:rPr sz="488" i="1" spc="15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Categories</a:t>
            </a:r>
            <a:r>
              <a:rPr sz="488" i="1" spc="8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and</a:t>
            </a:r>
            <a:r>
              <a:rPr sz="488" i="1" spc="8" dirty="0">
                <a:latin typeface="Arial"/>
                <a:cs typeface="Arial"/>
              </a:rPr>
              <a:t> </a:t>
            </a:r>
            <a:r>
              <a:rPr sz="488" i="1" dirty="0">
                <a:latin typeface="Arial"/>
                <a:cs typeface="Arial"/>
              </a:rPr>
              <a:t>Criteria,</a:t>
            </a:r>
            <a:endParaRPr sz="488">
              <a:latin typeface="Arial"/>
              <a:cs typeface="Arial"/>
            </a:endParaRPr>
          </a:p>
          <a:p>
            <a:pPr marR="3810" algn="r">
              <a:spcBef>
                <a:spcPts val="49"/>
              </a:spcBef>
            </a:pPr>
            <a:r>
              <a:rPr sz="488" i="1" spc="-4" dirty="0">
                <a:latin typeface="Arial"/>
                <a:cs typeface="Arial"/>
              </a:rPr>
              <a:t>go</a:t>
            </a:r>
            <a:r>
              <a:rPr sz="488" i="1" dirty="0">
                <a:latin typeface="Arial"/>
                <a:cs typeface="Arial"/>
              </a:rPr>
              <a:t> </a:t>
            </a:r>
            <a:r>
              <a:rPr sz="488" i="1" spc="-8" dirty="0">
                <a:latin typeface="Arial"/>
                <a:cs typeface="Arial"/>
              </a:rPr>
              <a:t>to</a:t>
            </a:r>
            <a:r>
              <a:rPr sz="488" i="1" dirty="0">
                <a:latin typeface="Arial"/>
                <a:cs typeface="Arial"/>
              </a:rPr>
              <a:t> </a:t>
            </a:r>
            <a:r>
              <a:rPr sz="488" i="1" spc="-8" dirty="0">
                <a:latin typeface="Arial"/>
                <a:cs typeface="Arial"/>
              </a:rPr>
              <a:t>the</a:t>
            </a:r>
            <a:r>
              <a:rPr sz="488" i="1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ParametersB</a:t>
            </a:r>
            <a:r>
              <a:rPr sz="488" i="1" spc="-8" dirty="0">
                <a:latin typeface="Arial"/>
                <a:cs typeface="Arial"/>
              </a:rPr>
              <a:t> </a:t>
            </a:r>
            <a:r>
              <a:rPr sz="488" i="1" spc="-4" dirty="0">
                <a:latin typeface="Arial"/>
                <a:cs typeface="Arial"/>
              </a:rPr>
              <a:t>worksheet.</a:t>
            </a:r>
            <a:endParaRPr sz="488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970736" y="3867342"/>
            <a:ext cx="1242536" cy="194926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 marR="3810">
              <a:lnSpc>
                <a:spcPct val="112300"/>
              </a:lnSpc>
              <a:spcBef>
                <a:spcPts val="68"/>
              </a:spcBef>
            </a:pPr>
            <a:r>
              <a:rPr sz="563" spc="8" dirty="0">
                <a:latin typeface="Arial MT"/>
                <a:cs typeface="Arial MT"/>
              </a:rPr>
              <a:t>Site</a:t>
            </a:r>
            <a:r>
              <a:rPr sz="563" spc="-4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Regeneration</a:t>
            </a:r>
            <a:r>
              <a:rPr sz="563" spc="19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and</a:t>
            </a:r>
            <a:r>
              <a:rPr sz="563" spc="19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Development, </a:t>
            </a:r>
            <a:r>
              <a:rPr sz="563" spc="-143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Urban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Design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and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Infrastructure</a:t>
            </a:r>
            <a:endParaRPr sz="563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837343" y="4206544"/>
            <a:ext cx="1341120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B  </a:t>
            </a:r>
            <a:r>
              <a:rPr sz="563" b="1" spc="116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563" spc="15" dirty="0">
                <a:latin typeface="Arial MT"/>
                <a:cs typeface="Arial MT"/>
              </a:rPr>
              <a:t>Energy</a:t>
            </a:r>
            <a:r>
              <a:rPr sz="563" spc="11" dirty="0">
                <a:latin typeface="Arial MT"/>
                <a:cs typeface="Arial MT"/>
              </a:rPr>
              <a:t> and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Resource</a:t>
            </a:r>
            <a:r>
              <a:rPr sz="563" spc="4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Consumption</a:t>
            </a:r>
            <a:endParaRPr sz="563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837343" y="4473464"/>
            <a:ext cx="955358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C  </a:t>
            </a:r>
            <a:r>
              <a:rPr sz="563" b="1" spc="101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563" spc="8" dirty="0">
                <a:latin typeface="Arial MT"/>
                <a:cs typeface="Arial MT"/>
              </a:rPr>
              <a:t>Environmental</a:t>
            </a:r>
            <a:r>
              <a:rPr sz="563" spc="26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Loadings</a:t>
            </a:r>
            <a:endParaRPr sz="563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837343" y="4740446"/>
            <a:ext cx="1119664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D  </a:t>
            </a:r>
            <a:r>
              <a:rPr sz="563" b="1" spc="120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563" spc="8" dirty="0">
                <a:latin typeface="Arial MT"/>
                <a:cs typeface="Arial MT"/>
              </a:rPr>
              <a:t>Indoor Environmental</a:t>
            </a:r>
            <a:r>
              <a:rPr sz="563" spc="30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Quality</a:t>
            </a:r>
            <a:endParaRPr sz="563">
              <a:latin typeface="Arial MT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4000384" y="857250"/>
            <a:ext cx="5143976" cy="5143976"/>
            <a:chOff x="5333845" y="0"/>
            <a:chExt cx="6858634" cy="6858634"/>
          </a:xfrm>
        </p:grpSpPr>
        <p:sp>
          <p:nvSpPr>
            <p:cNvPr id="55" name="object 55"/>
            <p:cNvSpPr/>
            <p:nvPr/>
          </p:nvSpPr>
          <p:spPr>
            <a:xfrm>
              <a:off x="9288402" y="3971306"/>
              <a:ext cx="0" cy="389255"/>
            </a:xfrm>
            <a:custGeom>
              <a:avLst/>
              <a:gdLst/>
              <a:ahLst/>
              <a:cxnLst/>
              <a:rect l="l" t="t" r="r" b="b"/>
              <a:pathLst>
                <a:path h="389254">
                  <a:moveTo>
                    <a:pt x="0" y="0"/>
                  </a:moveTo>
                  <a:lnTo>
                    <a:pt x="0" y="388984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6" name="object 56"/>
            <p:cNvSpPr/>
            <p:nvPr/>
          </p:nvSpPr>
          <p:spPr>
            <a:xfrm>
              <a:off x="9286334" y="3969197"/>
              <a:ext cx="4445" cy="393700"/>
            </a:xfrm>
            <a:custGeom>
              <a:avLst/>
              <a:gdLst/>
              <a:ahLst/>
              <a:cxnLst/>
              <a:rect l="l" t="t" r="r" b="b"/>
              <a:pathLst>
                <a:path w="4445" h="393700">
                  <a:moveTo>
                    <a:pt x="4136" y="0"/>
                  </a:moveTo>
                  <a:lnTo>
                    <a:pt x="0" y="0"/>
                  </a:lnTo>
                  <a:lnTo>
                    <a:pt x="0" y="393162"/>
                  </a:lnTo>
                  <a:lnTo>
                    <a:pt x="4136" y="393162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7" name="object 57"/>
            <p:cNvSpPr/>
            <p:nvPr/>
          </p:nvSpPr>
          <p:spPr>
            <a:xfrm>
              <a:off x="9040063" y="4364427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58" name="object 5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995" y="4362359"/>
              <a:ext cx="1982495" cy="4136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1026695" y="4364427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60" name="object 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24627" y="4362359"/>
              <a:ext cx="579485" cy="4136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9288402" y="4368563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703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2" name="object 62"/>
            <p:cNvSpPr/>
            <p:nvPr/>
          </p:nvSpPr>
          <p:spPr>
            <a:xfrm>
              <a:off x="9286334" y="4366537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3" name="object 63"/>
            <p:cNvSpPr/>
            <p:nvPr/>
          </p:nvSpPr>
          <p:spPr>
            <a:xfrm>
              <a:off x="9040063" y="4720404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64" name="object 6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995" y="4718335"/>
              <a:ext cx="1982495" cy="41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1026695" y="4720404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66" name="object 6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24627" y="4718335"/>
              <a:ext cx="579485" cy="413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9288402" y="4724540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2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8" name="object 68"/>
            <p:cNvSpPr/>
            <p:nvPr/>
          </p:nvSpPr>
          <p:spPr>
            <a:xfrm>
              <a:off x="9286334" y="4722430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9" name="object 69"/>
            <p:cNvSpPr/>
            <p:nvPr/>
          </p:nvSpPr>
          <p:spPr>
            <a:xfrm>
              <a:off x="9040063" y="5076297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0" name="object 7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995" y="5074229"/>
              <a:ext cx="1982495" cy="4136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11026695" y="5076297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2" name="object 7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24627" y="5074229"/>
              <a:ext cx="579485" cy="4136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9288402" y="5080433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703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4" name="object 74"/>
            <p:cNvSpPr/>
            <p:nvPr/>
          </p:nvSpPr>
          <p:spPr>
            <a:xfrm>
              <a:off x="9286334" y="5078406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5" name="object 75"/>
            <p:cNvSpPr/>
            <p:nvPr/>
          </p:nvSpPr>
          <p:spPr>
            <a:xfrm>
              <a:off x="9040063" y="5432273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6" name="object 7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995" y="5430205"/>
              <a:ext cx="1982495" cy="4136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11026695" y="5432273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8" name="object 7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24627" y="5430205"/>
              <a:ext cx="579485" cy="4136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7823432" y="966396"/>
              <a:ext cx="0" cy="459740"/>
            </a:xfrm>
            <a:custGeom>
              <a:avLst/>
              <a:gdLst/>
              <a:ahLst/>
              <a:cxnLst/>
              <a:rect l="l" t="t" r="r" b="b"/>
              <a:pathLst>
                <a:path h="459740">
                  <a:moveTo>
                    <a:pt x="0" y="0"/>
                  </a:moveTo>
                  <a:lnTo>
                    <a:pt x="0" y="459385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0" name="object 80"/>
            <p:cNvSpPr/>
            <p:nvPr/>
          </p:nvSpPr>
          <p:spPr>
            <a:xfrm>
              <a:off x="7821364" y="964369"/>
              <a:ext cx="4445" cy="463550"/>
            </a:xfrm>
            <a:custGeom>
              <a:avLst/>
              <a:gdLst/>
              <a:ahLst/>
              <a:cxnLst/>
              <a:rect l="l" t="t" r="r" b="b"/>
              <a:pathLst>
                <a:path w="4445" h="463550">
                  <a:moveTo>
                    <a:pt x="4136" y="0"/>
                  </a:moveTo>
                  <a:lnTo>
                    <a:pt x="0" y="0"/>
                  </a:lnTo>
                  <a:lnTo>
                    <a:pt x="0" y="463480"/>
                  </a:lnTo>
                  <a:lnTo>
                    <a:pt x="4136" y="463480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1" name="object 81"/>
            <p:cNvSpPr/>
            <p:nvPr/>
          </p:nvSpPr>
          <p:spPr>
            <a:xfrm>
              <a:off x="9288402" y="5436410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2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2" name="object 82"/>
            <p:cNvSpPr/>
            <p:nvPr/>
          </p:nvSpPr>
          <p:spPr>
            <a:xfrm>
              <a:off x="9286334" y="5434300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3" name="object 83"/>
            <p:cNvSpPr/>
            <p:nvPr/>
          </p:nvSpPr>
          <p:spPr>
            <a:xfrm>
              <a:off x="9040063" y="5788167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84" name="object 8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995" y="5786099"/>
              <a:ext cx="1982495" cy="4136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11026695" y="5788167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86" name="object 8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24627" y="5786099"/>
              <a:ext cx="579485" cy="4136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9288402" y="5792303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95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8" name="object 88"/>
            <p:cNvSpPr/>
            <p:nvPr/>
          </p:nvSpPr>
          <p:spPr>
            <a:xfrm>
              <a:off x="9286334" y="5790268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9" name="object 89"/>
            <p:cNvSpPr/>
            <p:nvPr/>
          </p:nvSpPr>
          <p:spPr>
            <a:xfrm>
              <a:off x="9040063" y="6144135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90" name="object 9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037995" y="6142067"/>
              <a:ext cx="1982495" cy="4136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11026695" y="6144135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92" name="object 9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024627" y="6142067"/>
              <a:ext cx="579485" cy="4136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5336068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4" name="object 94"/>
            <p:cNvSpPr/>
            <p:nvPr/>
          </p:nvSpPr>
          <p:spPr>
            <a:xfrm>
              <a:off x="5334000" y="0"/>
              <a:ext cx="8890" cy="6858000"/>
            </a:xfrm>
            <a:custGeom>
              <a:avLst/>
              <a:gdLst/>
              <a:ahLst/>
              <a:cxnLst/>
              <a:rect l="l" t="t" r="r" b="b"/>
              <a:pathLst>
                <a:path w="8889" h="6858000">
                  <a:moveTo>
                    <a:pt x="0" y="6857997"/>
                  </a:moveTo>
                  <a:lnTo>
                    <a:pt x="8272" y="6857997"/>
                  </a:lnTo>
                  <a:lnTo>
                    <a:pt x="8272" y="0"/>
                  </a:lnTo>
                  <a:lnTo>
                    <a:pt x="0" y="0"/>
                  </a:lnTo>
                  <a:lnTo>
                    <a:pt x="0" y="68579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5" name="object 95"/>
            <p:cNvSpPr/>
            <p:nvPr/>
          </p:nvSpPr>
          <p:spPr>
            <a:xfrm>
              <a:off x="6610854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6" name="object 96"/>
            <p:cNvSpPr/>
            <p:nvPr/>
          </p:nvSpPr>
          <p:spPr>
            <a:xfrm>
              <a:off x="6610854" y="10314"/>
              <a:ext cx="0" cy="1416050"/>
            </a:xfrm>
            <a:custGeom>
              <a:avLst/>
              <a:gdLst/>
              <a:ahLst/>
              <a:cxnLst/>
              <a:rect l="l" t="t" r="r" b="b"/>
              <a:pathLst>
                <a:path h="1416050">
                  <a:moveTo>
                    <a:pt x="0" y="0"/>
                  </a:moveTo>
                  <a:lnTo>
                    <a:pt x="0" y="1415467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7" name="object 97"/>
            <p:cNvSpPr/>
            <p:nvPr/>
          </p:nvSpPr>
          <p:spPr>
            <a:xfrm>
              <a:off x="6608786" y="8246"/>
              <a:ext cx="4445" cy="1419860"/>
            </a:xfrm>
            <a:custGeom>
              <a:avLst/>
              <a:gdLst/>
              <a:ahLst/>
              <a:cxnLst/>
              <a:rect l="l" t="t" r="r" b="b"/>
              <a:pathLst>
                <a:path w="4445" h="1419860">
                  <a:moveTo>
                    <a:pt x="4136" y="0"/>
                  </a:moveTo>
                  <a:lnTo>
                    <a:pt x="0" y="0"/>
                  </a:lnTo>
                  <a:lnTo>
                    <a:pt x="0" y="1419603"/>
                  </a:lnTo>
                  <a:lnTo>
                    <a:pt x="4136" y="1419603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8" name="object 98"/>
            <p:cNvSpPr/>
            <p:nvPr/>
          </p:nvSpPr>
          <p:spPr>
            <a:xfrm>
              <a:off x="9035927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9" name="object 99"/>
            <p:cNvSpPr/>
            <p:nvPr/>
          </p:nvSpPr>
          <p:spPr>
            <a:xfrm>
              <a:off x="9029722" y="8240"/>
              <a:ext cx="8890" cy="6842125"/>
            </a:xfrm>
            <a:custGeom>
              <a:avLst/>
              <a:gdLst/>
              <a:ahLst/>
              <a:cxnLst/>
              <a:rect l="l" t="t" r="r" b="b"/>
              <a:pathLst>
                <a:path w="8890" h="6842125">
                  <a:moveTo>
                    <a:pt x="8272" y="0"/>
                  </a:moveTo>
                  <a:lnTo>
                    <a:pt x="0" y="0"/>
                  </a:lnTo>
                  <a:lnTo>
                    <a:pt x="0" y="6841562"/>
                  </a:lnTo>
                  <a:lnTo>
                    <a:pt x="8272" y="6841562"/>
                  </a:lnTo>
                  <a:lnTo>
                    <a:pt x="82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0" name="object 100"/>
            <p:cNvSpPr/>
            <p:nvPr/>
          </p:nvSpPr>
          <p:spPr>
            <a:xfrm>
              <a:off x="9288402" y="6148271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62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1" name="object 101"/>
            <p:cNvSpPr/>
            <p:nvPr/>
          </p:nvSpPr>
          <p:spPr>
            <a:xfrm>
              <a:off x="9286334" y="6146203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2" name="object 102"/>
            <p:cNvSpPr/>
            <p:nvPr/>
          </p:nvSpPr>
          <p:spPr>
            <a:xfrm>
              <a:off x="9818336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0438936" y="2493545"/>
              <a:ext cx="0" cy="1097280"/>
            </a:xfrm>
            <a:custGeom>
              <a:avLst/>
              <a:gdLst/>
              <a:ahLst/>
              <a:cxnLst/>
              <a:rect l="l" t="t" r="r" b="b"/>
              <a:pathLst>
                <a:path h="1097279">
                  <a:moveTo>
                    <a:pt x="0" y="0"/>
                  </a:moveTo>
                  <a:lnTo>
                    <a:pt x="0" y="1096966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0436868" y="2491477"/>
              <a:ext cx="4445" cy="1101725"/>
            </a:xfrm>
            <a:custGeom>
              <a:avLst/>
              <a:gdLst/>
              <a:ahLst/>
              <a:cxnLst/>
              <a:rect l="l" t="t" r="r" b="b"/>
              <a:pathLst>
                <a:path w="4445" h="1101725">
                  <a:moveTo>
                    <a:pt x="4136" y="0"/>
                  </a:moveTo>
                  <a:lnTo>
                    <a:pt x="0" y="0"/>
                  </a:lnTo>
                  <a:lnTo>
                    <a:pt x="0" y="1101102"/>
                  </a:lnTo>
                  <a:lnTo>
                    <a:pt x="4136" y="1101102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5" name="object 105"/>
            <p:cNvSpPr/>
            <p:nvPr/>
          </p:nvSpPr>
          <p:spPr>
            <a:xfrm>
              <a:off x="11022558" y="2857794"/>
              <a:ext cx="0" cy="3642360"/>
            </a:xfrm>
            <a:custGeom>
              <a:avLst/>
              <a:gdLst/>
              <a:ahLst/>
              <a:cxnLst/>
              <a:rect l="l" t="t" r="r" b="b"/>
              <a:pathLst>
                <a:path h="3642360">
                  <a:moveTo>
                    <a:pt x="0" y="0"/>
                  </a:moveTo>
                  <a:lnTo>
                    <a:pt x="0" y="3642275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6" name="object 106"/>
            <p:cNvSpPr/>
            <p:nvPr/>
          </p:nvSpPr>
          <p:spPr>
            <a:xfrm>
              <a:off x="11020490" y="2855676"/>
              <a:ext cx="4445" cy="3646804"/>
            </a:xfrm>
            <a:custGeom>
              <a:avLst/>
              <a:gdLst/>
              <a:ahLst/>
              <a:cxnLst/>
              <a:rect l="l" t="t" r="r" b="b"/>
              <a:pathLst>
                <a:path w="4445" h="3646804">
                  <a:moveTo>
                    <a:pt x="4136" y="0"/>
                  </a:moveTo>
                  <a:lnTo>
                    <a:pt x="0" y="0"/>
                  </a:lnTo>
                  <a:lnTo>
                    <a:pt x="0" y="3646461"/>
                  </a:lnTo>
                  <a:lnTo>
                    <a:pt x="4136" y="3646461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1606181" y="2857794"/>
              <a:ext cx="0" cy="3990340"/>
            </a:xfrm>
            <a:custGeom>
              <a:avLst/>
              <a:gdLst/>
              <a:ahLst/>
              <a:cxnLst/>
              <a:rect l="l" t="t" r="r" b="b"/>
              <a:pathLst>
                <a:path h="3990340">
                  <a:moveTo>
                    <a:pt x="0" y="0"/>
                  </a:moveTo>
                  <a:lnTo>
                    <a:pt x="0" y="3989939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1604113" y="2855720"/>
              <a:ext cx="4445" cy="3994150"/>
            </a:xfrm>
            <a:custGeom>
              <a:avLst/>
              <a:gdLst/>
              <a:ahLst/>
              <a:cxnLst/>
              <a:rect l="l" t="t" r="r" b="b"/>
              <a:pathLst>
                <a:path w="4445" h="3994150">
                  <a:moveTo>
                    <a:pt x="4136" y="0"/>
                  </a:moveTo>
                  <a:lnTo>
                    <a:pt x="0" y="0"/>
                  </a:lnTo>
                  <a:lnTo>
                    <a:pt x="0" y="3994082"/>
                  </a:lnTo>
                  <a:lnTo>
                    <a:pt x="4136" y="3994082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2189638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2183433" y="8240"/>
              <a:ext cx="8890" cy="6850380"/>
            </a:xfrm>
            <a:custGeom>
              <a:avLst/>
              <a:gdLst/>
              <a:ahLst/>
              <a:cxnLst/>
              <a:rect l="l" t="t" r="r" b="b"/>
              <a:pathLst>
                <a:path w="8890" h="6850380">
                  <a:moveTo>
                    <a:pt x="8272" y="0"/>
                  </a:moveTo>
                  <a:lnTo>
                    <a:pt x="0" y="0"/>
                  </a:lnTo>
                  <a:lnTo>
                    <a:pt x="0" y="6849757"/>
                  </a:lnTo>
                  <a:lnTo>
                    <a:pt x="8272" y="6849757"/>
                  </a:lnTo>
                  <a:lnTo>
                    <a:pt x="82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1" name="object 111"/>
            <p:cNvSpPr/>
            <p:nvPr/>
          </p:nvSpPr>
          <p:spPr>
            <a:xfrm>
              <a:off x="5543086" y="2042"/>
              <a:ext cx="6063615" cy="0"/>
            </a:xfrm>
            <a:custGeom>
              <a:avLst/>
              <a:gdLst/>
              <a:ahLst/>
              <a:cxnLst/>
              <a:rect l="l" t="t" r="r" b="b"/>
              <a:pathLst>
                <a:path w="6063615">
                  <a:moveTo>
                    <a:pt x="2280345" y="0"/>
                  </a:moveTo>
                  <a:lnTo>
                    <a:pt x="2280345" y="0"/>
                  </a:lnTo>
                </a:path>
                <a:path w="6063615">
                  <a:moveTo>
                    <a:pt x="4895850" y="0"/>
                  </a:moveTo>
                  <a:lnTo>
                    <a:pt x="4895850" y="0"/>
                  </a:lnTo>
                </a:path>
                <a:path w="6063615">
                  <a:moveTo>
                    <a:pt x="5479472" y="0"/>
                  </a:moveTo>
                  <a:lnTo>
                    <a:pt x="5479472" y="0"/>
                  </a:lnTo>
                </a:path>
                <a:path w="6063615">
                  <a:moveTo>
                    <a:pt x="6063094" y="0"/>
                  </a:moveTo>
                  <a:lnTo>
                    <a:pt x="6063094" y="0"/>
                  </a:lnTo>
                </a:path>
                <a:path w="6063615">
                  <a:moveTo>
                    <a:pt x="3745316" y="0"/>
                  </a:moveTo>
                  <a:lnTo>
                    <a:pt x="3745316" y="0"/>
                  </a:lnTo>
                </a:path>
                <a:path w="6063615">
                  <a:moveTo>
                    <a:pt x="0" y="0"/>
                  </a:moveTo>
                  <a:lnTo>
                    <a:pt x="0" y="0"/>
                  </a:lnTo>
                </a:path>
                <a:path w="6063615">
                  <a:moveTo>
                    <a:pt x="62043" y="0"/>
                  </a:moveTo>
                  <a:lnTo>
                    <a:pt x="62043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2" name="object 112"/>
            <p:cNvSpPr/>
            <p:nvPr/>
          </p:nvSpPr>
          <p:spPr>
            <a:xfrm>
              <a:off x="5342272" y="0"/>
              <a:ext cx="6849745" cy="8255"/>
            </a:xfrm>
            <a:custGeom>
              <a:avLst/>
              <a:gdLst/>
              <a:ahLst/>
              <a:cxnLst/>
              <a:rect l="l" t="t" r="r" b="b"/>
              <a:pathLst>
                <a:path w="6849745" h="8255">
                  <a:moveTo>
                    <a:pt x="0" y="8246"/>
                  </a:moveTo>
                  <a:lnTo>
                    <a:pt x="6849433" y="8246"/>
                  </a:lnTo>
                  <a:lnTo>
                    <a:pt x="6849433" y="0"/>
                  </a:lnTo>
                  <a:lnTo>
                    <a:pt x="0" y="0"/>
                  </a:lnTo>
                  <a:lnTo>
                    <a:pt x="0" y="82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3" name="object 113"/>
            <p:cNvSpPr/>
            <p:nvPr/>
          </p:nvSpPr>
          <p:spPr>
            <a:xfrm>
              <a:off x="5344340" y="498572"/>
              <a:ext cx="1266825" cy="0"/>
            </a:xfrm>
            <a:custGeom>
              <a:avLst/>
              <a:gdLst/>
              <a:ahLst/>
              <a:cxnLst/>
              <a:rect l="l" t="t" r="r" b="b"/>
              <a:pathLst>
                <a:path w="1266825">
                  <a:moveTo>
                    <a:pt x="0" y="0"/>
                  </a:moveTo>
                  <a:lnTo>
                    <a:pt x="1266514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342272" y="496504"/>
              <a:ext cx="1271270" cy="4445"/>
            </a:xfrm>
            <a:custGeom>
              <a:avLst/>
              <a:gdLst/>
              <a:ahLst/>
              <a:cxnLst/>
              <a:rect l="l" t="t" r="r" b="b"/>
              <a:pathLst>
                <a:path w="1271270" h="4445">
                  <a:moveTo>
                    <a:pt x="1270650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1270650" y="4136"/>
                  </a:lnTo>
                  <a:lnTo>
                    <a:pt x="12706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5" name="object 115"/>
            <p:cNvSpPr/>
            <p:nvPr/>
          </p:nvSpPr>
          <p:spPr>
            <a:xfrm>
              <a:off x="5344340" y="962260"/>
              <a:ext cx="3683635" cy="0"/>
            </a:xfrm>
            <a:custGeom>
              <a:avLst/>
              <a:gdLst/>
              <a:ahLst/>
              <a:cxnLst/>
              <a:rect l="l" t="t" r="r" b="b"/>
              <a:pathLst>
                <a:path w="3683634">
                  <a:moveTo>
                    <a:pt x="0" y="0"/>
                  </a:moveTo>
                  <a:lnTo>
                    <a:pt x="3683313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6" name="object 116"/>
            <p:cNvSpPr/>
            <p:nvPr/>
          </p:nvSpPr>
          <p:spPr>
            <a:xfrm>
              <a:off x="5342272" y="960191"/>
              <a:ext cx="3687445" cy="4445"/>
            </a:xfrm>
            <a:custGeom>
              <a:avLst/>
              <a:gdLst/>
              <a:ahLst/>
              <a:cxnLst/>
              <a:rect l="l" t="t" r="r" b="b"/>
              <a:pathLst>
                <a:path w="3687445" h="4444">
                  <a:moveTo>
                    <a:pt x="3687450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687450" y="4136"/>
                  </a:lnTo>
                  <a:lnTo>
                    <a:pt x="36874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344340" y="1425782"/>
              <a:ext cx="3683635" cy="0"/>
            </a:xfrm>
            <a:custGeom>
              <a:avLst/>
              <a:gdLst/>
              <a:ahLst/>
              <a:cxnLst/>
              <a:rect l="l" t="t" r="r" b="b"/>
              <a:pathLst>
                <a:path w="3683634">
                  <a:moveTo>
                    <a:pt x="0" y="0"/>
                  </a:moveTo>
                  <a:lnTo>
                    <a:pt x="3683313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8" name="object 118"/>
            <p:cNvSpPr/>
            <p:nvPr/>
          </p:nvSpPr>
          <p:spPr>
            <a:xfrm>
              <a:off x="5342268" y="1423720"/>
              <a:ext cx="6841490" cy="741045"/>
            </a:xfrm>
            <a:custGeom>
              <a:avLst/>
              <a:gdLst/>
              <a:ahLst/>
              <a:cxnLst/>
              <a:rect l="l" t="t" r="r" b="b"/>
              <a:pathLst>
                <a:path w="6841490" h="741044">
                  <a:moveTo>
                    <a:pt x="3687445" y="0"/>
                  </a:moveTo>
                  <a:lnTo>
                    <a:pt x="0" y="0"/>
                  </a:lnTo>
                  <a:lnTo>
                    <a:pt x="0" y="4140"/>
                  </a:lnTo>
                  <a:lnTo>
                    <a:pt x="3687445" y="4140"/>
                  </a:lnTo>
                  <a:lnTo>
                    <a:pt x="3687445" y="0"/>
                  </a:lnTo>
                  <a:close/>
                </a:path>
                <a:path w="6841490" h="741044">
                  <a:moveTo>
                    <a:pt x="6841160" y="732548"/>
                  </a:moveTo>
                  <a:lnTo>
                    <a:pt x="3695725" y="732548"/>
                  </a:lnTo>
                  <a:lnTo>
                    <a:pt x="3695725" y="740829"/>
                  </a:lnTo>
                  <a:lnTo>
                    <a:pt x="6841160" y="740829"/>
                  </a:lnTo>
                  <a:lnTo>
                    <a:pt x="6841160" y="73254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9" name="object 119"/>
            <p:cNvSpPr/>
            <p:nvPr/>
          </p:nvSpPr>
          <p:spPr>
            <a:xfrm>
              <a:off x="9040063" y="2489409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0" name="object 120"/>
            <p:cNvSpPr/>
            <p:nvPr/>
          </p:nvSpPr>
          <p:spPr>
            <a:xfrm>
              <a:off x="9037995" y="2487341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4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1" name="object 121"/>
            <p:cNvSpPr/>
            <p:nvPr/>
          </p:nvSpPr>
          <p:spPr>
            <a:xfrm>
              <a:off x="9040063" y="2853658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2" name="object 122"/>
            <p:cNvSpPr/>
            <p:nvPr/>
          </p:nvSpPr>
          <p:spPr>
            <a:xfrm>
              <a:off x="9037995" y="2851590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4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3" name="object 123"/>
            <p:cNvSpPr/>
            <p:nvPr/>
          </p:nvSpPr>
          <p:spPr>
            <a:xfrm>
              <a:off x="9040063" y="3226345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4" name="object 124"/>
            <p:cNvSpPr/>
            <p:nvPr/>
          </p:nvSpPr>
          <p:spPr>
            <a:xfrm>
              <a:off x="9037995" y="3224277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4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5" name="object 125"/>
            <p:cNvSpPr/>
            <p:nvPr/>
          </p:nvSpPr>
          <p:spPr>
            <a:xfrm>
              <a:off x="9040063" y="3590512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6" name="object 126"/>
            <p:cNvSpPr/>
            <p:nvPr/>
          </p:nvSpPr>
          <p:spPr>
            <a:xfrm>
              <a:off x="9037995" y="3588443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5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7" name="object 127"/>
            <p:cNvSpPr/>
            <p:nvPr/>
          </p:nvSpPr>
          <p:spPr>
            <a:xfrm>
              <a:off x="9040063" y="3967170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8" name="object 128"/>
            <p:cNvSpPr/>
            <p:nvPr/>
          </p:nvSpPr>
          <p:spPr>
            <a:xfrm>
              <a:off x="9037995" y="3965102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5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9" name="object 129"/>
            <p:cNvSpPr/>
            <p:nvPr/>
          </p:nvSpPr>
          <p:spPr>
            <a:xfrm>
              <a:off x="11610317" y="4364427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0" name="object 130"/>
            <p:cNvSpPr/>
            <p:nvPr/>
          </p:nvSpPr>
          <p:spPr>
            <a:xfrm>
              <a:off x="11608249" y="4362359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1" name="object 131"/>
            <p:cNvSpPr/>
            <p:nvPr/>
          </p:nvSpPr>
          <p:spPr>
            <a:xfrm>
              <a:off x="11610317" y="4720404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2" name="object 132"/>
            <p:cNvSpPr/>
            <p:nvPr/>
          </p:nvSpPr>
          <p:spPr>
            <a:xfrm>
              <a:off x="11608249" y="4718335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3" name="object 133"/>
            <p:cNvSpPr/>
            <p:nvPr/>
          </p:nvSpPr>
          <p:spPr>
            <a:xfrm>
              <a:off x="11610317" y="5076297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4" name="object 134"/>
            <p:cNvSpPr/>
            <p:nvPr/>
          </p:nvSpPr>
          <p:spPr>
            <a:xfrm>
              <a:off x="11608249" y="5074229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5" name="object 135"/>
            <p:cNvSpPr/>
            <p:nvPr/>
          </p:nvSpPr>
          <p:spPr>
            <a:xfrm>
              <a:off x="11610317" y="5432273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6" name="object 136"/>
            <p:cNvSpPr/>
            <p:nvPr/>
          </p:nvSpPr>
          <p:spPr>
            <a:xfrm>
              <a:off x="11608249" y="5430205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7" name="object 137"/>
            <p:cNvSpPr/>
            <p:nvPr/>
          </p:nvSpPr>
          <p:spPr>
            <a:xfrm>
              <a:off x="11610317" y="5788167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8" name="object 138"/>
            <p:cNvSpPr/>
            <p:nvPr/>
          </p:nvSpPr>
          <p:spPr>
            <a:xfrm>
              <a:off x="11608249" y="5786099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9" name="object 139"/>
            <p:cNvSpPr/>
            <p:nvPr/>
          </p:nvSpPr>
          <p:spPr>
            <a:xfrm>
              <a:off x="11610317" y="6144135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0" name="object 140"/>
            <p:cNvSpPr/>
            <p:nvPr/>
          </p:nvSpPr>
          <p:spPr>
            <a:xfrm>
              <a:off x="11608249" y="6142067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1" name="object 141"/>
            <p:cNvSpPr/>
            <p:nvPr/>
          </p:nvSpPr>
          <p:spPr>
            <a:xfrm>
              <a:off x="9040063" y="6500070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2" name="object 142"/>
            <p:cNvSpPr/>
            <p:nvPr/>
          </p:nvSpPr>
          <p:spPr>
            <a:xfrm>
              <a:off x="5342268" y="6498005"/>
              <a:ext cx="6849745" cy="360045"/>
            </a:xfrm>
            <a:custGeom>
              <a:avLst/>
              <a:gdLst/>
              <a:ahLst/>
              <a:cxnLst/>
              <a:rect l="l" t="t" r="r" b="b"/>
              <a:pathLst>
                <a:path w="6849745" h="360045">
                  <a:moveTo>
                    <a:pt x="6841160" y="0"/>
                  </a:moveTo>
                  <a:lnTo>
                    <a:pt x="3695725" y="0"/>
                  </a:lnTo>
                  <a:lnTo>
                    <a:pt x="3695725" y="4140"/>
                  </a:lnTo>
                  <a:lnTo>
                    <a:pt x="6841160" y="4140"/>
                  </a:lnTo>
                  <a:lnTo>
                    <a:pt x="6841160" y="0"/>
                  </a:lnTo>
                  <a:close/>
                </a:path>
                <a:path w="6849745" h="360045">
                  <a:moveTo>
                    <a:pt x="6849427" y="351802"/>
                  </a:moveTo>
                  <a:lnTo>
                    <a:pt x="0" y="351802"/>
                  </a:lnTo>
                  <a:lnTo>
                    <a:pt x="0" y="359994"/>
                  </a:lnTo>
                  <a:lnTo>
                    <a:pt x="6849427" y="359994"/>
                  </a:lnTo>
                  <a:lnTo>
                    <a:pt x="6849427" y="3518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3" name="object 143"/>
            <p:cNvSpPr/>
            <p:nvPr/>
          </p:nvSpPr>
          <p:spPr>
            <a:xfrm>
              <a:off x="5573901" y="1840660"/>
              <a:ext cx="3350895" cy="3851275"/>
            </a:xfrm>
            <a:custGeom>
              <a:avLst/>
              <a:gdLst/>
              <a:ahLst/>
              <a:cxnLst/>
              <a:rect l="l" t="t" r="r" b="b"/>
              <a:pathLst>
                <a:path w="3350895" h="3851275">
                  <a:moveTo>
                    <a:pt x="3350347" y="0"/>
                  </a:moveTo>
                  <a:lnTo>
                    <a:pt x="0" y="0"/>
                  </a:lnTo>
                  <a:lnTo>
                    <a:pt x="0" y="3850964"/>
                  </a:lnTo>
                  <a:lnTo>
                    <a:pt x="3350347" y="3850964"/>
                  </a:lnTo>
                  <a:lnTo>
                    <a:pt x="33503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4" name="object 144"/>
            <p:cNvSpPr/>
            <p:nvPr/>
          </p:nvSpPr>
          <p:spPr>
            <a:xfrm>
              <a:off x="5817939" y="2299797"/>
              <a:ext cx="2862580" cy="2792095"/>
            </a:xfrm>
            <a:custGeom>
              <a:avLst/>
              <a:gdLst/>
              <a:ahLst/>
              <a:cxnLst/>
              <a:rect l="l" t="t" r="r" b="b"/>
              <a:pathLst>
                <a:path w="2862579" h="2792095">
                  <a:moveTo>
                    <a:pt x="1431136" y="1174730"/>
                  </a:moveTo>
                  <a:lnTo>
                    <a:pt x="1658628" y="1282275"/>
                  </a:lnTo>
                </a:path>
                <a:path w="2862579" h="2792095">
                  <a:moveTo>
                    <a:pt x="1658628" y="1282275"/>
                  </a:moveTo>
                  <a:lnTo>
                    <a:pt x="1716535" y="1530458"/>
                  </a:lnTo>
                </a:path>
                <a:path w="2862579" h="2792095">
                  <a:moveTo>
                    <a:pt x="1716535" y="1530458"/>
                  </a:moveTo>
                  <a:lnTo>
                    <a:pt x="1559359" y="1733140"/>
                  </a:lnTo>
                </a:path>
                <a:path w="2862579" h="2792095">
                  <a:moveTo>
                    <a:pt x="1559359" y="1733140"/>
                  </a:moveTo>
                  <a:lnTo>
                    <a:pt x="1302912" y="1733140"/>
                  </a:lnTo>
                </a:path>
                <a:path w="2862579" h="2792095">
                  <a:moveTo>
                    <a:pt x="1302912" y="1733140"/>
                  </a:moveTo>
                  <a:lnTo>
                    <a:pt x="1145736" y="1530458"/>
                  </a:lnTo>
                </a:path>
                <a:path w="2862579" h="2792095">
                  <a:moveTo>
                    <a:pt x="1145736" y="1530458"/>
                  </a:moveTo>
                  <a:lnTo>
                    <a:pt x="1199507" y="1282275"/>
                  </a:lnTo>
                </a:path>
                <a:path w="2862579" h="2792095">
                  <a:moveTo>
                    <a:pt x="1199507" y="1282275"/>
                  </a:moveTo>
                  <a:lnTo>
                    <a:pt x="1431136" y="1174730"/>
                  </a:lnTo>
                </a:path>
                <a:path w="2862579" h="2792095">
                  <a:moveTo>
                    <a:pt x="1431136" y="881047"/>
                  </a:moveTo>
                  <a:lnTo>
                    <a:pt x="1890257" y="1100275"/>
                  </a:lnTo>
                </a:path>
                <a:path w="2862579" h="2792095">
                  <a:moveTo>
                    <a:pt x="1890257" y="1100275"/>
                  </a:moveTo>
                  <a:lnTo>
                    <a:pt x="2001935" y="1596640"/>
                  </a:lnTo>
                </a:path>
                <a:path w="2862579" h="2792095">
                  <a:moveTo>
                    <a:pt x="2001935" y="1596640"/>
                  </a:moveTo>
                  <a:lnTo>
                    <a:pt x="1683446" y="1997868"/>
                  </a:lnTo>
                </a:path>
                <a:path w="2862579" h="2792095">
                  <a:moveTo>
                    <a:pt x="1683446" y="1997868"/>
                  </a:moveTo>
                  <a:lnTo>
                    <a:pt x="1174689" y="1997868"/>
                  </a:lnTo>
                </a:path>
                <a:path w="2862579" h="2792095">
                  <a:moveTo>
                    <a:pt x="1174689" y="1997868"/>
                  </a:moveTo>
                  <a:lnTo>
                    <a:pt x="856199" y="1596640"/>
                  </a:lnTo>
                </a:path>
                <a:path w="2862579" h="2792095">
                  <a:moveTo>
                    <a:pt x="856199" y="1596640"/>
                  </a:moveTo>
                  <a:lnTo>
                    <a:pt x="972014" y="1100275"/>
                  </a:lnTo>
                </a:path>
                <a:path w="2862579" h="2792095">
                  <a:moveTo>
                    <a:pt x="972014" y="1100275"/>
                  </a:moveTo>
                  <a:lnTo>
                    <a:pt x="1431136" y="881047"/>
                  </a:lnTo>
                </a:path>
                <a:path w="2862579" h="2792095">
                  <a:moveTo>
                    <a:pt x="1431136" y="587365"/>
                  </a:moveTo>
                  <a:lnTo>
                    <a:pt x="2117750" y="918275"/>
                  </a:lnTo>
                </a:path>
                <a:path w="2862579" h="2792095">
                  <a:moveTo>
                    <a:pt x="2117750" y="918275"/>
                  </a:moveTo>
                  <a:lnTo>
                    <a:pt x="2291472" y="1662822"/>
                  </a:lnTo>
                </a:path>
                <a:path w="2862579" h="2792095">
                  <a:moveTo>
                    <a:pt x="2291472" y="1662822"/>
                  </a:moveTo>
                  <a:lnTo>
                    <a:pt x="1811669" y="2262596"/>
                  </a:lnTo>
                </a:path>
                <a:path w="2862579" h="2792095">
                  <a:moveTo>
                    <a:pt x="1811669" y="2262596"/>
                  </a:moveTo>
                  <a:lnTo>
                    <a:pt x="1046466" y="2262596"/>
                  </a:lnTo>
                </a:path>
                <a:path w="2862579" h="2792095">
                  <a:moveTo>
                    <a:pt x="1046466" y="2262596"/>
                  </a:moveTo>
                  <a:lnTo>
                    <a:pt x="570799" y="1662822"/>
                  </a:lnTo>
                </a:path>
                <a:path w="2862579" h="2792095">
                  <a:moveTo>
                    <a:pt x="570799" y="1662822"/>
                  </a:moveTo>
                  <a:lnTo>
                    <a:pt x="740385" y="918275"/>
                  </a:lnTo>
                </a:path>
                <a:path w="2862579" h="2792095">
                  <a:moveTo>
                    <a:pt x="740385" y="918275"/>
                  </a:moveTo>
                  <a:lnTo>
                    <a:pt x="1431136" y="587365"/>
                  </a:lnTo>
                </a:path>
                <a:path w="2862579" h="2792095">
                  <a:moveTo>
                    <a:pt x="1431136" y="293682"/>
                  </a:moveTo>
                  <a:lnTo>
                    <a:pt x="2349379" y="736274"/>
                  </a:lnTo>
                </a:path>
                <a:path w="2862579" h="2792095">
                  <a:moveTo>
                    <a:pt x="2349379" y="736274"/>
                  </a:moveTo>
                  <a:lnTo>
                    <a:pt x="2576872" y="1729004"/>
                  </a:lnTo>
                </a:path>
                <a:path w="2862579" h="2792095">
                  <a:moveTo>
                    <a:pt x="2576872" y="1729004"/>
                  </a:moveTo>
                  <a:lnTo>
                    <a:pt x="1939892" y="2527324"/>
                  </a:lnTo>
                </a:path>
                <a:path w="2862579" h="2792095">
                  <a:moveTo>
                    <a:pt x="1939892" y="2527324"/>
                  </a:moveTo>
                  <a:lnTo>
                    <a:pt x="922379" y="2527324"/>
                  </a:lnTo>
                </a:path>
                <a:path w="2862579" h="2792095">
                  <a:moveTo>
                    <a:pt x="922379" y="2527324"/>
                  </a:moveTo>
                  <a:lnTo>
                    <a:pt x="285399" y="1729004"/>
                  </a:lnTo>
                </a:path>
                <a:path w="2862579" h="2792095">
                  <a:moveTo>
                    <a:pt x="285399" y="1729004"/>
                  </a:moveTo>
                  <a:lnTo>
                    <a:pt x="512892" y="736274"/>
                  </a:lnTo>
                </a:path>
                <a:path w="2862579" h="2792095">
                  <a:moveTo>
                    <a:pt x="512892" y="736274"/>
                  </a:moveTo>
                  <a:lnTo>
                    <a:pt x="1431136" y="293682"/>
                  </a:lnTo>
                </a:path>
                <a:path w="2862579" h="2792095">
                  <a:moveTo>
                    <a:pt x="1431136" y="0"/>
                  </a:moveTo>
                  <a:lnTo>
                    <a:pt x="2576872" y="550137"/>
                  </a:lnTo>
                </a:path>
                <a:path w="2862579" h="2792095">
                  <a:moveTo>
                    <a:pt x="2576872" y="550137"/>
                  </a:moveTo>
                  <a:lnTo>
                    <a:pt x="2862272" y="1795186"/>
                  </a:lnTo>
                </a:path>
                <a:path w="2862579" h="2792095">
                  <a:moveTo>
                    <a:pt x="2862272" y="1795186"/>
                  </a:moveTo>
                  <a:lnTo>
                    <a:pt x="2068115" y="2792052"/>
                  </a:lnTo>
                </a:path>
                <a:path w="2862579" h="2792095">
                  <a:moveTo>
                    <a:pt x="2068115" y="2792052"/>
                  </a:moveTo>
                  <a:lnTo>
                    <a:pt x="794156" y="2792052"/>
                  </a:lnTo>
                </a:path>
                <a:path w="2862579" h="2792095">
                  <a:moveTo>
                    <a:pt x="794156" y="2792052"/>
                  </a:moveTo>
                  <a:lnTo>
                    <a:pt x="0" y="1795186"/>
                  </a:lnTo>
                </a:path>
                <a:path w="2862579" h="2792095">
                  <a:moveTo>
                    <a:pt x="0" y="1795186"/>
                  </a:moveTo>
                  <a:lnTo>
                    <a:pt x="281263" y="550137"/>
                  </a:lnTo>
                </a:path>
                <a:path w="2862579" h="2792095">
                  <a:moveTo>
                    <a:pt x="281263" y="550137"/>
                  </a:moveTo>
                  <a:lnTo>
                    <a:pt x="1431136" y="0"/>
                  </a:lnTo>
                </a:path>
              </a:pathLst>
            </a:custGeom>
            <a:ln w="1654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45" name="object 14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92875" y="2643116"/>
              <a:ext cx="1646220" cy="2109550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6434237" y="2667935"/>
              <a:ext cx="1564005" cy="2026920"/>
            </a:xfrm>
            <a:custGeom>
              <a:avLst/>
              <a:gdLst/>
              <a:ahLst/>
              <a:cxnLst/>
              <a:rect l="l" t="t" r="r" b="b"/>
              <a:pathLst>
                <a:path w="1564004" h="2026920">
                  <a:moveTo>
                    <a:pt x="814837" y="0"/>
                  </a:moveTo>
                  <a:lnTo>
                    <a:pt x="45498" y="488092"/>
                  </a:lnTo>
                  <a:lnTo>
                    <a:pt x="0" y="1286412"/>
                  </a:lnTo>
                  <a:lnTo>
                    <a:pt x="384669" y="1993732"/>
                  </a:lnTo>
                  <a:lnTo>
                    <a:pt x="1261550" y="2026823"/>
                  </a:lnTo>
                  <a:lnTo>
                    <a:pt x="1563495" y="1269866"/>
                  </a:lnTo>
                  <a:lnTo>
                    <a:pt x="1431136" y="608046"/>
                  </a:lnTo>
                  <a:lnTo>
                    <a:pt x="814837" y="0"/>
                  </a:lnTo>
                  <a:close/>
                </a:path>
              </a:pathLst>
            </a:custGeom>
            <a:solidFill>
              <a:srgbClr val="8EB4E2">
                <a:alpha val="58038"/>
              </a:srgbClr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7" name="object 147"/>
            <p:cNvSpPr/>
            <p:nvPr/>
          </p:nvSpPr>
          <p:spPr>
            <a:xfrm>
              <a:off x="6434237" y="2667935"/>
              <a:ext cx="1564005" cy="2026920"/>
            </a:xfrm>
            <a:custGeom>
              <a:avLst/>
              <a:gdLst/>
              <a:ahLst/>
              <a:cxnLst/>
              <a:rect l="l" t="t" r="r" b="b"/>
              <a:pathLst>
                <a:path w="1564004" h="2026920">
                  <a:moveTo>
                    <a:pt x="814837" y="0"/>
                  </a:moveTo>
                  <a:lnTo>
                    <a:pt x="1431136" y="608046"/>
                  </a:lnTo>
                  <a:lnTo>
                    <a:pt x="1563495" y="1269866"/>
                  </a:lnTo>
                  <a:lnTo>
                    <a:pt x="1261550" y="2026823"/>
                  </a:lnTo>
                  <a:lnTo>
                    <a:pt x="384669" y="1993732"/>
                  </a:lnTo>
                  <a:lnTo>
                    <a:pt x="0" y="1286412"/>
                  </a:lnTo>
                  <a:lnTo>
                    <a:pt x="45498" y="488092"/>
                  </a:lnTo>
                  <a:lnTo>
                    <a:pt x="814837" y="0"/>
                  </a:lnTo>
                  <a:close/>
                </a:path>
              </a:pathLst>
            </a:custGeom>
            <a:ln w="16545">
              <a:solidFill>
                <a:srgbClr val="548ED4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8" name="object 148"/>
            <p:cNvSpPr/>
            <p:nvPr/>
          </p:nvSpPr>
          <p:spPr>
            <a:xfrm>
              <a:off x="5817939" y="2299797"/>
              <a:ext cx="2862580" cy="2792095"/>
            </a:xfrm>
            <a:custGeom>
              <a:avLst/>
              <a:gdLst/>
              <a:ahLst/>
              <a:cxnLst/>
              <a:rect l="l" t="t" r="r" b="b"/>
              <a:pathLst>
                <a:path w="2862579" h="2792095">
                  <a:moveTo>
                    <a:pt x="1431136" y="1468412"/>
                  </a:moveTo>
                  <a:lnTo>
                    <a:pt x="1431136" y="0"/>
                  </a:lnTo>
                </a:path>
                <a:path w="2862579" h="2792095">
                  <a:moveTo>
                    <a:pt x="1431136" y="1468412"/>
                  </a:moveTo>
                  <a:lnTo>
                    <a:pt x="2576872" y="550137"/>
                  </a:lnTo>
                </a:path>
                <a:path w="2862579" h="2792095">
                  <a:moveTo>
                    <a:pt x="1431136" y="1468412"/>
                  </a:moveTo>
                  <a:lnTo>
                    <a:pt x="2862272" y="1795186"/>
                  </a:lnTo>
                </a:path>
                <a:path w="2862579" h="2792095">
                  <a:moveTo>
                    <a:pt x="1431136" y="1468412"/>
                  </a:moveTo>
                  <a:lnTo>
                    <a:pt x="2068115" y="2792052"/>
                  </a:lnTo>
                </a:path>
                <a:path w="2862579" h="2792095">
                  <a:moveTo>
                    <a:pt x="1431136" y="1468412"/>
                  </a:moveTo>
                  <a:lnTo>
                    <a:pt x="794156" y="2792052"/>
                  </a:lnTo>
                </a:path>
                <a:path w="2862579" h="2792095">
                  <a:moveTo>
                    <a:pt x="1431136" y="1468412"/>
                  </a:moveTo>
                  <a:lnTo>
                    <a:pt x="0" y="1795186"/>
                  </a:lnTo>
                </a:path>
                <a:path w="2862579" h="2792095">
                  <a:moveTo>
                    <a:pt x="1431136" y="1468412"/>
                  </a:moveTo>
                  <a:lnTo>
                    <a:pt x="281263" y="550137"/>
                  </a:lnTo>
                </a:path>
                <a:path w="2862579" h="2792095">
                  <a:moveTo>
                    <a:pt x="1431136" y="1468412"/>
                  </a:moveTo>
                  <a:lnTo>
                    <a:pt x="1431136" y="0"/>
                  </a:lnTo>
                </a:path>
              </a:pathLst>
            </a:custGeom>
            <a:ln w="1654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49" name="object 149"/>
          <p:cNvSpPr txBox="1"/>
          <p:nvPr/>
        </p:nvSpPr>
        <p:spPr>
          <a:xfrm>
            <a:off x="5154509" y="2418300"/>
            <a:ext cx="165734" cy="1367201"/>
          </a:xfrm>
          <a:prstGeom prst="rect">
            <a:avLst/>
          </a:prstGeom>
        </p:spPr>
        <p:txBody>
          <a:bodyPr vert="horz" wrap="square" lIns="0" tIns="81439" rIns="0" bIns="0" rtlCol="0">
            <a:spAutoFit/>
          </a:bodyPr>
          <a:lstStyle/>
          <a:p>
            <a:pPr>
              <a:spcBef>
                <a:spcPts val="641"/>
              </a:spcBef>
            </a:pPr>
            <a:r>
              <a:rPr sz="975" spc="-11" dirty="0">
                <a:solidFill>
                  <a:srgbClr val="7E7E7E"/>
                </a:solidFill>
                <a:latin typeface="Calibri"/>
                <a:cs typeface="Calibri"/>
              </a:rPr>
              <a:t>5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,0</a:t>
            </a:r>
            <a:endParaRPr sz="975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sz="975" spc="-8" dirty="0">
                <a:solidFill>
                  <a:srgbClr val="7E7E7E"/>
                </a:solidFill>
                <a:latin typeface="Calibri"/>
                <a:cs typeface="Calibri"/>
              </a:rPr>
              <a:t>4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,0</a:t>
            </a:r>
            <a:endParaRPr sz="975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sz="975" spc="-11" dirty="0">
                <a:solidFill>
                  <a:srgbClr val="7E7E7E"/>
                </a:solidFill>
                <a:latin typeface="Calibri"/>
                <a:cs typeface="Calibri"/>
              </a:rPr>
              <a:t>3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,0</a:t>
            </a:r>
            <a:endParaRPr sz="975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sz="975" spc="-8" dirty="0">
                <a:solidFill>
                  <a:srgbClr val="7E7E7E"/>
                </a:solidFill>
                <a:latin typeface="Calibri"/>
                <a:cs typeface="Calibri"/>
              </a:rPr>
              <a:t>2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,0</a:t>
            </a:r>
            <a:endParaRPr sz="975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sz="975" spc="-8" dirty="0">
                <a:solidFill>
                  <a:srgbClr val="7E7E7E"/>
                </a:solidFill>
                <a:latin typeface="Calibri"/>
                <a:cs typeface="Calibri"/>
              </a:rPr>
              <a:t>1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,0</a:t>
            </a:r>
            <a:endParaRPr sz="975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sz="975" spc="-11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,0</a:t>
            </a:r>
            <a:endParaRPr sz="975">
              <a:latin typeface="Calibri"/>
              <a:cs typeface="Calibri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5404853" y="2373220"/>
            <a:ext cx="74295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sz="863" spc="8" dirty="0">
                <a:latin typeface="Calibri"/>
                <a:cs typeface="Calibri"/>
              </a:rPr>
              <a:t>A</a:t>
            </a:r>
            <a:endParaRPr sz="863">
              <a:latin typeface="Calibri"/>
              <a:cs typeface="Calibri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6333458" y="2879048"/>
            <a:ext cx="70485" cy="14481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>
              <a:spcBef>
                <a:spcPts val="94"/>
              </a:spcBef>
            </a:pPr>
            <a:r>
              <a:rPr sz="863" spc="8" dirty="0">
                <a:latin typeface="Calibri"/>
                <a:cs typeface="Calibri"/>
              </a:rPr>
              <a:t>B</a:t>
            </a:r>
            <a:endParaRPr sz="863">
              <a:latin typeface="Calibri"/>
              <a:cs typeface="Calibri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6554829" y="3849286"/>
            <a:ext cx="69533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sz="863" spc="8" dirty="0">
                <a:latin typeface="Calibri"/>
                <a:cs typeface="Calibri"/>
              </a:rPr>
              <a:t>C</a:t>
            </a:r>
            <a:endParaRPr sz="863">
              <a:latin typeface="Calibri"/>
              <a:cs typeface="Calibri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4268062" y="3849286"/>
            <a:ext cx="60960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sz="863" spc="8" dirty="0">
                <a:latin typeface="Calibri"/>
                <a:cs typeface="Calibri"/>
              </a:rPr>
              <a:t>F</a:t>
            </a:r>
            <a:endParaRPr sz="863">
              <a:latin typeface="Calibri"/>
              <a:cs typeface="Calibri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4470324" y="2879048"/>
            <a:ext cx="80486" cy="14481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>
              <a:spcBef>
                <a:spcPts val="94"/>
              </a:spcBef>
            </a:pPr>
            <a:r>
              <a:rPr sz="863" spc="11" dirty="0">
                <a:latin typeface="Calibri"/>
                <a:cs typeface="Calibri"/>
              </a:rPr>
              <a:t>G</a:t>
            </a:r>
            <a:endParaRPr sz="863">
              <a:latin typeface="Calibri"/>
              <a:cs typeface="Calibri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4181977" y="2239296"/>
            <a:ext cx="2509838" cy="2885122"/>
          </a:xfrm>
          <a:custGeom>
            <a:avLst/>
            <a:gdLst/>
            <a:ahLst/>
            <a:cxnLst/>
            <a:rect l="l" t="t" r="r" b="b"/>
            <a:pathLst>
              <a:path w="3346450" h="3846829">
                <a:moveTo>
                  <a:pt x="0" y="3846827"/>
                </a:moveTo>
                <a:lnTo>
                  <a:pt x="3346211" y="3846827"/>
                </a:lnTo>
                <a:lnTo>
                  <a:pt x="3346211" y="0"/>
                </a:lnTo>
                <a:lnTo>
                  <a:pt x="0" y="0"/>
                </a:lnTo>
                <a:lnTo>
                  <a:pt x="0" y="3846827"/>
                </a:lnTo>
                <a:close/>
              </a:path>
            </a:pathLst>
          </a:custGeom>
          <a:ln w="317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6" name="object 156"/>
          <p:cNvSpPr txBox="1"/>
          <p:nvPr/>
        </p:nvSpPr>
        <p:spPr>
          <a:xfrm>
            <a:off x="4530507" y="4627027"/>
            <a:ext cx="1748314" cy="45640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4330">
              <a:spcBef>
                <a:spcPts val="90"/>
              </a:spcBef>
              <a:tabLst>
                <a:tab pos="1403985" algn="l"/>
              </a:tabLst>
            </a:pPr>
            <a:r>
              <a:rPr sz="863" spc="8" dirty="0">
                <a:latin typeface="Calibri"/>
                <a:cs typeface="Calibri"/>
              </a:rPr>
              <a:t>E	D</a:t>
            </a:r>
            <a:endParaRPr sz="863">
              <a:latin typeface="Calibri"/>
              <a:cs typeface="Calibri"/>
            </a:endParaRPr>
          </a:p>
          <a:p>
            <a:pPr>
              <a:spcBef>
                <a:spcPts val="34"/>
              </a:spcBef>
            </a:pPr>
            <a:endParaRPr sz="900">
              <a:latin typeface="Calibri"/>
              <a:cs typeface="Calibri"/>
            </a:endParaRPr>
          </a:p>
          <a:p>
            <a:pPr marR="3810" algn="ctr">
              <a:lnSpc>
                <a:spcPts val="668"/>
              </a:lnSpc>
              <a:spcBef>
                <a:spcPts val="4"/>
              </a:spcBef>
            </a:pPr>
            <a:r>
              <a:rPr sz="563" spc="11" dirty="0">
                <a:latin typeface="Arial MT"/>
                <a:cs typeface="Arial MT"/>
              </a:rPr>
              <a:t>0</a:t>
            </a:r>
            <a:r>
              <a:rPr sz="563" spc="4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=</a:t>
            </a:r>
            <a:r>
              <a:rPr sz="563" spc="15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Acceptable</a:t>
            </a:r>
            <a:r>
              <a:rPr sz="563" spc="-15" dirty="0">
                <a:latin typeface="Arial MT"/>
                <a:cs typeface="Arial MT"/>
              </a:rPr>
              <a:t> </a:t>
            </a:r>
            <a:r>
              <a:rPr sz="563" spc="4" dirty="0">
                <a:latin typeface="Arial MT"/>
                <a:cs typeface="Arial MT"/>
              </a:rPr>
              <a:t>Practice;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3</a:t>
            </a:r>
            <a:r>
              <a:rPr sz="563" spc="8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=</a:t>
            </a:r>
            <a:r>
              <a:rPr sz="563" spc="15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Good </a:t>
            </a:r>
            <a:r>
              <a:rPr sz="563" spc="4" dirty="0">
                <a:latin typeface="Arial MT"/>
                <a:cs typeface="Arial MT"/>
              </a:rPr>
              <a:t>Practice;</a:t>
            </a:r>
            <a:r>
              <a:rPr sz="563" spc="23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5</a:t>
            </a:r>
            <a:r>
              <a:rPr sz="563" spc="8" dirty="0">
                <a:latin typeface="Arial MT"/>
                <a:cs typeface="Arial MT"/>
              </a:rPr>
              <a:t> </a:t>
            </a:r>
            <a:r>
              <a:rPr sz="563" spc="11" dirty="0">
                <a:latin typeface="Arial MT"/>
                <a:cs typeface="Arial MT"/>
              </a:rPr>
              <a:t>=</a:t>
            </a:r>
            <a:r>
              <a:rPr sz="563" spc="15" dirty="0">
                <a:latin typeface="Arial MT"/>
                <a:cs typeface="Arial MT"/>
              </a:rPr>
              <a:t> </a:t>
            </a:r>
            <a:r>
              <a:rPr sz="563" spc="8" dirty="0">
                <a:latin typeface="Arial MT"/>
                <a:cs typeface="Arial MT"/>
              </a:rPr>
              <a:t>Best</a:t>
            </a:r>
            <a:endParaRPr sz="563">
              <a:latin typeface="Arial MT"/>
              <a:cs typeface="Arial MT"/>
            </a:endParaRPr>
          </a:p>
          <a:p>
            <a:pPr algn="ctr">
              <a:lnSpc>
                <a:spcPts val="668"/>
              </a:lnSpc>
            </a:pPr>
            <a:r>
              <a:rPr sz="563" spc="8" dirty="0">
                <a:latin typeface="Arial MT"/>
                <a:cs typeface="Arial MT"/>
              </a:rPr>
              <a:t>Practice</a:t>
            </a:r>
            <a:endParaRPr sz="563">
              <a:latin typeface="Arial MT"/>
              <a:cs typeface="Arial MT"/>
            </a:endParaRPr>
          </a:p>
        </p:txBody>
      </p:sp>
      <p:grpSp>
        <p:nvGrpSpPr>
          <p:cNvPr id="157" name="object 157"/>
          <p:cNvGrpSpPr/>
          <p:nvPr/>
        </p:nvGrpSpPr>
        <p:grpSpPr>
          <a:xfrm>
            <a:off x="7198841" y="1133334"/>
            <a:ext cx="1287779" cy="1287779"/>
            <a:chOff x="9598454" y="368111"/>
            <a:chExt cx="1717039" cy="1717039"/>
          </a:xfrm>
        </p:grpSpPr>
        <p:pic>
          <p:nvPicPr>
            <p:cNvPr id="158" name="object 15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33973" y="380520"/>
              <a:ext cx="442576" cy="860365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25700" y="471520"/>
              <a:ext cx="889289" cy="1580094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598454" y="711430"/>
              <a:ext cx="1120918" cy="1373276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55631" y="554247"/>
              <a:ext cx="736249" cy="707319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900399" y="413611"/>
              <a:ext cx="591481" cy="847956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56845" y="372247"/>
              <a:ext cx="335034" cy="889320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330567" y="368111"/>
              <a:ext cx="161313" cy="893456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456970" y="385814"/>
              <a:ext cx="826110" cy="1619638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9631222" y="728058"/>
              <a:ext cx="1055370" cy="1310005"/>
            </a:xfrm>
            <a:custGeom>
              <a:avLst/>
              <a:gdLst/>
              <a:ahLst/>
              <a:cxnLst/>
              <a:rect l="l" t="t" r="r" b="b"/>
              <a:pathLst>
                <a:path w="1055370" h="1310005">
                  <a:moveTo>
                    <a:pt x="156257" y="0"/>
                  </a:moveTo>
                  <a:lnTo>
                    <a:pt x="127886" y="41919"/>
                  </a:lnTo>
                  <a:lnTo>
                    <a:pt x="102286" y="85223"/>
                  </a:lnTo>
                  <a:lnTo>
                    <a:pt x="79478" y="129778"/>
                  </a:lnTo>
                  <a:lnTo>
                    <a:pt x="59487" y="175448"/>
                  </a:lnTo>
                  <a:lnTo>
                    <a:pt x="42336" y="222098"/>
                  </a:lnTo>
                  <a:lnTo>
                    <a:pt x="28049" y="269594"/>
                  </a:lnTo>
                  <a:lnTo>
                    <a:pt x="16648" y="317801"/>
                  </a:lnTo>
                  <a:lnTo>
                    <a:pt x="8157" y="366584"/>
                  </a:lnTo>
                  <a:lnTo>
                    <a:pt x="2600" y="415808"/>
                  </a:lnTo>
                  <a:lnTo>
                    <a:pt x="0" y="465339"/>
                  </a:lnTo>
                  <a:lnTo>
                    <a:pt x="380" y="515040"/>
                  </a:lnTo>
                  <a:lnTo>
                    <a:pt x="3763" y="564778"/>
                  </a:lnTo>
                  <a:lnTo>
                    <a:pt x="10174" y="614418"/>
                  </a:lnTo>
                  <a:lnTo>
                    <a:pt x="19635" y="663824"/>
                  </a:lnTo>
                  <a:lnTo>
                    <a:pt x="32170" y="712862"/>
                  </a:lnTo>
                  <a:lnTo>
                    <a:pt x="46974" y="759103"/>
                  </a:lnTo>
                  <a:lnTo>
                    <a:pt x="64219" y="803871"/>
                  </a:lnTo>
                  <a:lnTo>
                    <a:pt x="83808" y="847113"/>
                  </a:lnTo>
                  <a:lnTo>
                    <a:pt x="105645" y="888776"/>
                  </a:lnTo>
                  <a:lnTo>
                    <a:pt x="129634" y="928807"/>
                  </a:lnTo>
                  <a:lnTo>
                    <a:pt x="155680" y="967153"/>
                  </a:lnTo>
                  <a:lnTo>
                    <a:pt x="183687" y="1003762"/>
                  </a:lnTo>
                  <a:lnTo>
                    <a:pt x="213558" y="1038580"/>
                  </a:lnTo>
                  <a:lnTo>
                    <a:pt x="245198" y="1071554"/>
                  </a:lnTo>
                  <a:lnTo>
                    <a:pt x="278511" y="1102632"/>
                  </a:lnTo>
                  <a:lnTo>
                    <a:pt x="313400" y="1131761"/>
                  </a:lnTo>
                  <a:lnTo>
                    <a:pt x="349771" y="1158887"/>
                  </a:lnTo>
                  <a:lnTo>
                    <a:pt x="387526" y="1183958"/>
                  </a:lnTo>
                  <a:lnTo>
                    <a:pt x="426570" y="1206921"/>
                  </a:lnTo>
                  <a:lnTo>
                    <a:pt x="466808" y="1227723"/>
                  </a:lnTo>
                  <a:lnTo>
                    <a:pt x="508142" y="1246310"/>
                  </a:lnTo>
                  <a:lnTo>
                    <a:pt x="550478" y="1262631"/>
                  </a:lnTo>
                  <a:lnTo>
                    <a:pt x="593719" y="1276631"/>
                  </a:lnTo>
                  <a:lnTo>
                    <a:pt x="637769" y="1288259"/>
                  </a:lnTo>
                  <a:lnTo>
                    <a:pt x="682533" y="1297461"/>
                  </a:lnTo>
                  <a:lnTo>
                    <a:pt x="727914" y="1304184"/>
                  </a:lnTo>
                  <a:lnTo>
                    <a:pt x="773817" y="1308375"/>
                  </a:lnTo>
                  <a:lnTo>
                    <a:pt x="820145" y="1309982"/>
                  </a:lnTo>
                  <a:lnTo>
                    <a:pt x="866803" y="1308952"/>
                  </a:lnTo>
                  <a:lnTo>
                    <a:pt x="913694" y="1305230"/>
                  </a:lnTo>
                  <a:lnTo>
                    <a:pt x="960724" y="1298766"/>
                  </a:lnTo>
                  <a:lnTo>
                    <a:pt x="1007795" y="1289505"/>
                  </a:lnTo>
                  <a:lnTo>
                    <a:pt x="1054812" y="1277394"/>
                  </a:lnTo>
                  <a:lnTo>
                    <a:pt x="825748" y="483790"/>
                  </a:lnTo>
                  <a:lnTo>
                    <a:pt x="156257" y="0"/>
                  </a:lnTo>
                  <a:close/>
                </a:path>
              </a:pathLst>
            </a:custGeom>
            <a:solidFill>
              <a:srgbClr val="7ABBAA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67" name="object 16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787480" y="571289"/>
              <a:ext cx="669490" cy="640558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9935474" y="430156"/>
              <a:ext cx="521970" cy="782320"/>
            </a:xfrm>
            <a:custGeom>
              <a:avLst/>
              <a:gdLst/>
              <a:ahLst/>
              <a:cxnLst/>
              <a:rect l="l" t="t" r="r" b="b"/>
              <a:pathLst>
                <a:path w="521970" h="782319">
                  <a:moveTo>
                    <a:pt x="254626" y="0"/>
                  </a:moveTo>
                  <a:lnTo>
                    <a:pt x="208891" y="17135"/>
                  </a:lnTo>
                  <a:lnTo>
                    <a:pt x="164327" y="36902"/>
                  </a:lnTo>
                  <a:lnTo>
                    <a:pt x="121046" y="59243"/>
                  </a:lnTo>
                  <a:lnTo>
                    <a:pt x="79158" y="84100"/>
                  </a:lnTo>
                  <a:lnTo>
                    <a:pt x="38772" y="111415"/>
                  </a:lnTo>
                  <a:lnTo>
                    <a:pt x="0" y="141133"/>
                  </a:lnTo>
                  <a:lnTo>
                    <a:pt x="521496" y="781691"/>
                  </a:lnTo>
                  <a:lnTo>
                    <a:pt x="254626" y="0"/>
                  </a:lnTo>
                  <a:close/>
                </a:path>
              </a:pathLst>
            </a:custGeom>
            <a:solidFill>
              <a:srgbClr val="BDF7D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69" name="object 16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190100" y="385814"/>
              <a:ext cx="266869" cy="826033"/>
            </a:xfrm>
            <a:prstGeom prst="rect">
              <a:avLst/>
            </a:prstGeom>
          </p:spPr>
        </p:pic>
      </p:grpSp>
      <p:sp>
        <p:nvSpPr>
          <p:cNvPr id="170" name="object 170"/>
          <p:cNvSpPr txBox="1"/>
          <p:nvPr/>
        </p:nvSpPr>
        <p:spPr>
          <a:xfrm>
            <a:off x="7141045" y="935656"/>
            <a:ext cx="1452563" cy="14481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sz="863" dirty="0">
                <a:latin typeface="Calibri"/>
                <a:cs typeface="Calibri"/>
              </a:rPr>
              <a:t>Percent</a:t>
            </a:r>
            <a:r>
              <a:rPr sz="863" spc="-11" dirty="0">
                <a:latin typeface="Calibri"/>
                <a:cs typeface="Calibri"/>
              </a:rPr>
              <a:t> </a:t>
            </a:r>
            <a:r>
              <a:rPr sz="863" spc="8" dirty="0">
                <a:latin typeface="Calibri"/>
                <a:cs typeface="Calibri"/>
              </a:rPr>
              <a:t>weights</a:t>
            </a:r>
            <a:r>
              <a:rPr sz="863" spc="-30" dirty="0">
                <a:latin typeface="Calibri"/>
                <a:cs typeface="Calibri"/>
              </a:rPr>
              <a:t> </a:t>
            </a:r>
            <a:r>
              <a:rPr sz="863" spc="4" dirty="0">
                <a:latin typeface="Calibri"/>
                <a:cs typeface="Calibri"/>
              </a:rPr>
              <a:t>of</a:t>
            </a:r>
            <a:r>
              <a:rPr sz="863" spc="-8" dirty="0">
                <a:latin typeface="Calibri"/>
                <a:cs typeface="Calibri"/>
              </a:rPr>
              <a:t> </a:t>
            </a:r>
            <a:r>
              <a:rPr sz="863" dirty="0">
                <a:latin typeface="Calibri"/>
                <a:cs typeface="Calibri"/>
              </a:rPr>
              <a:t>active</a:t>
            </a:r>
            <a:r>
              <a:rPr sz="863" spc="15" dirty="0">
                <a:latin typeface="Calibri"/>
                <a:cs typeface="Calibri"/>
              </a:rPr>
              <a:t> </a:t>
            </a:r>
            <a:r>
              <a:rPr sz="863" dirty="0">
                <a:latin typeface="Calibri"/>
                <a:cs typeface="Calibri"/>
              </a:rPr>
              <a:t>Issues</a:t>
            </a:r>
            <a:endParaRPr sz="863">
              <a:latin typeface="Calibri"/>
              <a:cs typeface="Calibri"/>
            </a:endParaRPr>
          </a:p>
        </p:txBody>
      </p:sp>
      <p:grpSp>
        <p:nvGrpSpPr>
          <p:cNvPr id="171" name="object 171"/>
          <p:cNvGrpSpPr/>
          <p:nvPr/>
        </p:nvGrpSpPr>
        <p:grpSpPr>
          <a:xfrm>
            <a:off x="8771643" y="1139538"/>
            <a:ext cx="52864" cy="394335"/>
            <a:chOff x="11695523" y="376384"/>
            <a:chExt cx="70485" cy="525780"/>
          </a:xfrm>
        </p:grpSpPr>
        <p:pic>
          <p:nvPicPr>
            <p:cNvPr id="172" name="object 17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1695523" y="376384"/>
              <a:ext cx="70315" cy="74454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695523" y="603884"/>
              <a:ext cx="70315" cy="70318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11695523" y="831385"/>
              <a:ext cx="70485" cy="70485"/>
            </a:xfrm>
            <a:custGeom>
              <a:avLst/>
              <a:gdLst/>
              <a:ahLst/>
              <a:cxnLst/>
              <a:rect l="l" t="t" r="r" b="b"/>
              <a:pathLst>
                <a:path w="70484" h="70484">
                  <a:moveTo>
                    <a:pt x="70315" y="0"/>
                  </a:moveTo>
                  <a:lnTo>
                    <a:pt x="0" y="0"/>
                  </a:lnTo>
                  <a:lnTo>
                    <a:pt x="0" y="70318"/>
                  </a:lnTo>
                  <a:lnTo>
                    <a:pt x="70315" y="70318"/>
                  </a:lnTo>
                  <a:lnTo>
                    <a:pt x="70315" y="0"/>
                  </a:lnTo>
                  <a:close/>
                </a:path>
              </a:pathLst>
            </a:custGeom>
            <a:solidFill>
              <a:srgbClr val="7ABBAA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75" name="object 175"/>
          <p:cNvSpPr txBox="1"/>
          <p:nvPr/>
        </p:nvSpPr>
        <p:spPr>
          <a:xfrm>
            <a:off x="8843085" y="1035394"/>
            <a:ext cx="79534" cy="50642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sz="788" b="1" spc="-4" dirty="0">
                <a:latin typeface="Calibri"/>
                <a:cs typeface="Calibri"/>
              </a:rPr>
              <a:t>A  B  C</a:t>
            </a:r>
            <a:endParaRPr sz="788">
              <a:latin typeface="Calibri"/>
              <a:cs typeface="Calibri"/>
            </a:endParaRPr>
          </a:p>
        </p:txBody>
      </p:sp>
      <p:grpSp>
        <p:nvGrpSpPr>
          <p:cNvPr id="176" name="object 176"/>
          <p:cNvGrpSpPr/>
          <p:nvPr/>
        </p:nvGrpSpPr>
        <p:grpSpPr>
          <a:xfrm>
            <a:off x="8771643" y="1648312"/>
            <a:ext cx="52864" cy="564833"/>
            <a:chOff x="11695523" y="1054749"/>
            <a:chExt cx="70485" cy="753110"/>
          </a:xfrm>
        </p:grpSpPr>
        <p:pic>
          <p:nvPicPr>
            <p:cNvPr id="177" name="object 17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695523" y="1054749"/>
              <a:ext cx="70315" cy="74454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11695523" y="1282249"/>
              <a:ext cx="70485" cy="70485"/>
            </a:xfrm>
            <a:custGeom>
              <a:avLst/>
              <a:gdLst/>
              <a:ahLst/>
              <a:cxnLst/>
              <a:rect l="l" t="t" r="r" b="b"/>
              <a:pathLst>
                <a:path w="70484" h="70484">
                  <a:moveTo>
                    <a:pt x="70315" y="0"/>
                  </a:moveTo>
                  <a:lnTo>
                    <a:pt x="0" y="0"/>
                  </a:lnTo>
                  <a:lnTo>
                    <a:pt x="0" y="70318"/>
                  </a:lnTo>
                  <a:lnTo>
                    <a:pt x="70315" y="70318"/>
                  </a:lnTo>
                  <a:lnTo>
                    <a:pt x="70315" y="0"/>
                  </a:lnTo>
                  <a:close/>
                </a:path>
              </a:pathLst>
            </a:custGeom>
            <a:solidFill>
              <a:srgbClr val="BDF7D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79" name="object 17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5523" y="1509750"/>
              <a:ext cx="70315" cy="70318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5523" y="1733114"/>
              <a:ext cx="70315" cy="74454"/>
            </a:xfrm>
            <a:prstGeom prst="rect">
              <a:avLst/>
            </a:prstGeom>
          </p:spPr>
        </p:pic>
      </p:grpSp>
      <p:sp>
        <p:nvSpPr>
          <p:cNvPr id="181" name="object 181"/>
          <p:cNvSpPr txBox="1"/>
          <p:nvPr/>
        </p:nvSpPr>
        <p:spPr>
          <a:xfrm>
            <a:off x="8843085" y="1544323"/>
            <a:ext cx="82391" cy="67736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sz="788" b="1" spc="-4" dirty="0">
                <a:latin typeface="Calibri"/>
                <a:cs typeface="Calibri"/>
              </a:rPr>
              <a:t>D  E </a:t>
            </a:r>
            <a:r>
              <a:rPr sz="788" b="1" spc="-172" dirty="0">
                <a:latin typeface="Calibri"/>
                <a:cs typeface="Calibri"/>
              </a:rPr>
              <a:t> </a:t>
            </a:r>
            <a:r>
              <a:rPr sz="788" b="1" spc="-4" dirty="0">
                <a:latin typeface="Calibri"/>
                <a:cs typeface="Calibri"/>
              </a:rPr>
              <a:t>F </a:t>
            </a:r>
            <a:r>
              <a:rPr sz="788" b="1" spc="-172" dirty="0">
                <a:latin typeface="Calibri"/>
                <a:cs typeface="Calibri"/>
              </a:rPr>
              <a:t> </a:t>
            </a:r>
            <a:r>
              <a:rPr sz="788" b="1" spc="-4" dirty="0">
                <a:latin typeface="Calibri"/>
                <a:cs typeface="Calibri"/>
              </a:rPr>
              <a:t>G</a:t>
            </a:r>
            <a:endParaRPr sz="788">
              <a:latin typeface="Calibri"/>
              <a:cs typeface="Calibri"/>
            </a:endParaRPr>
          </a:p>
        </p:txBody>
      </p:sp>
      <p:grpSp>
        <p:nvGrpSpPr>
          <p:cNvPr id="182" name="object 182"/>
          <p:cNvGrpSpPr/>
          <p:nvPr/>
        </p:nvGrpSpPr>
        <p:grpSpPr>
          <a:xfrm>
            <a:off x="4180426" y="882824"/>
            <a:ext cx="4959668" cy="1574483"/>
            <a:chOff x="5573901" y="34099"/>
            <a:chExt cx="6612890" cy="2099310"/>
          </a:xfrm>
        </p:grpSpPr>
        <p:sp>
          <p:nvSpPr>
            <p:cNvPr id="183" name="object 183"/>
            <p:cNvSpPr/>
            <p:nvPr/>
          </p:nvSpPr>
          <p:spPr>
            <a:xfrm>
              <a:off x="9060744" y="37201"/>
              <a:ext cx="3122930" cy="2093595"/>
            </a:xfrm>
            <a:custGeom>
              <a:avLst/>
              <a:gdLst/>
              <a:ahLst/>
              <a:cxnLst/>
              <a:rect l="l" t="t" r="r" b="b"/>
              <a:pathLst>
                <a:path w="3122929" h="2093595">
                  <a:moveTo>
                    <a:pt x="0" y="2093005"/>
                  </a:moveTo>
                  <a:lnTo>
                    <a:pt x="3122854" y="2093005"/>
                  </a:lnTo>
                  <a:lnTo>
                    <a:pt x="3122854" y="0"/>
                  </a:lnTo>
                  <a:lnTo>
                    <a:pt x="0" y="0"/>
                  </a:lnTo>
                  <a:lnTo>
                    <a:pt x="0" y="2093005"/>
                  </a:lnTo>
                  <a:close/>
                </a:path>
              </a:pathLst>
            </a:custGeom>
            <a:ln w="620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84" name="object 18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5573901" y="45474"/>
              <a:ext cx="835518" cy="421909"/>
            </a:xfrm>
            <a:prstGeom prst="rect">
              <a:avLst/>
            </a:prstGeom>
          </p:spPr>
        </p:pic>
        <p:sp>
          <p:nvSpPr>
            <p:cNvPr id="185" name="object 185"/>
            <p:cNvSpPr/>
            <p:nvPr/>
          </p:nvSpPr>
          <p:spPr>
            <a:xfrm>
              <a:off x="6690359" y="111251"/>
              <a:ext cx="2252980" cy="725805"/>
            </a:xfrm>
            <a:custGeom>
              <a:avLst/>
              <a:gdLst/>
              <a:ahLst/>
              <a:cxnLst/>
              <a:rect l="l" t="t" r="r" b="b"/>
              <a:pathLst>
                <a:path w="2252979" h="725805">
                  <a:moveTo>
                    <a:pt x="2252472" y="0"/>
                  </a:moveTo>
                  <a:lnTo>
                    <a:pt x="0" y="0"/>
                  </a:lnTo>
                  <a:lnTo>
                    <a:pt x="0" y="725424"/>
                  </a:lnTo>
                  <a:lnTo>
                    <a:pt x="2252472" y="725424"/>
                  </a:lnTo>
                  <a:lnTo>
                    <a:pt x="22524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86" name="object 186"/>
          <p:cNvSpPr txBox="1"/>
          <p:nvPr/>
        </p:nvSpPr>
        <p:spPr>
          <a:xfrm>
            <a:off x="468934" y="1562290"/>
            <a:ext cx="3012758" cy="84061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  <a:tabLst>
                <a:tab pos="1445895" algn="l"/>
              </a:tabLst>
            </a:pPr>
            <a:r>
              <a:rPr spc="-38" dirty="0">
                <a:latin typeface="Arial MT"/>
                <a:cs typeface="Arial MT"/>
              </a:rPr>
              <a:t>SBTool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assigns</a:t>
            </a:r>
            <a:r>
              <a:rPr spc="15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a 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sustainability	</a:t>
            </a:r>
            <a:r>
              <a:rPr dirty="0">
                <a:latin typeface="Arial MT"/>
                <a:cs typeface="Arial MT"/>
              </a:rPr>
              <a:t>score</a:t>
            </a:r>
            <a:r>
              <a:rPr spc="-23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(-1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to</a:t>
            </a:r>
            <a:r>
              <a:rPr spc="-30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+5) </a:t>
            </a:r>
            <a:r>
              <a:rPr spc="-488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to</a:t>
            </a:r>
            <a:r>
              <a:rPr spc="-4" dirty="0">
                <a:latin typeface="Arial MT"/>
                <a:cs typeface="Arial MT"/>
              </a:rPr>
              <a:t> a</a:t>
            </a:r>
            <a:r>
              <a:rPr spc="-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building.</a:t>
            </a:r>
            <a:endParaRPr>
              <a:latin typeface="Arial MT"/>
              <a:cs typeface="Arial MT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5017769" y="940689"/>
            <a:ext cx="1689735" cy="445315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29528" rIns="0" bIns="0" rtlCol="0">
            <a:spAutoFit/>
          </a:bodyPr>
          <a:lstStyle/>
          <a:p>
            <a:pPr marL="953" algn="ctr">
              <a:spcBef>
                <a:spcPts val="233"/>
              </a:spcBef>
            </a:pPr>
            <a:r>
              <a:rPr sz="1350" spc="-4" dirty="0">
                <a:solidFill>
                  <a:srgbClr val="006FC0"/>
                </a:solidFill>
                <a:latin typeface="Arial MT"/>
                <a:cs typeface="Arial MT"/>
              </a:rPr>
              <a:t>Municipal</a:t>
            </a:r>
            <a:r>
              <a:rPr sz="1350" spc="-15" dirty="0">
                <a:solidFill>
                  <a:srgbClr val="006FC0"/>
                </a:solidFill>
                <a:latin typeface="Arial MT"/>
                <a:cs typeface="Arial MT"/>
              </a:rPr>
              <a:t> </a:t>
            </a:r>
            <a:r>
              <a:rPr sz="1350" spc="-4" dirty="0">
                <a:solidFill>
                  <a:srgbClr val="006FC0"/>
                </a:solidFill>
                <a:latin typeface="Arial MT"/>
                <a:cs typeface="Arial MT"/>
              </a:rPr>
              <a:t>Building</a:t>
            </a:r>
            <a:endParaRPr sz="1350">
              <a:latin typeface="Arial MT"/>
              <a:cs typeface="Arial MT"/>
            </a:endParaRPr>
          </a:p>
          <a:p>
            <a:pPr marL="1905" algn="ctr"/>
            <a:r>
              <a:rPr sz="1350" spc="-4" dirty="0">
                <a:solidFill>
                  <a:srgbClr val="006FC0"/>
                </a:solidFill>
                <a:latin typeface="Arial MT"/>
                <a:cs typeface="Arial MT"/>
              </a:rPr>
              <a:t>Marseille</a:t>
            </a:r>
            <a:endParaRPr sz="13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905B3DA-469E-4474-81EE-1174E59F42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it-IT" smtClean="0"/>
              <a:pPr/>
              <a:t>70</a:t>
            </a:fld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94A7F6B-F555-47CF-9EA8-E00763A67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69" y="1307380"/>
            <a:ext cx="8101091" cy="4383924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1C486DDD-F25E-E4AF-3119-C5A6DECC0BD0}"/>
              </a:ext>
            </a:extLst>
          </p:cNvPr>
          <p:cNvSpPr/>
          <p:nvPr/>
        </p:nvSpPr>
        <p:spPr>
          <a:xfrm>
            <a:off x="4849092" y="1156280"/>
            <a:ext cx="2064328" cy="44682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1C6BADF3-F76F-4727-1CEB-F7CD05AE1ADF}"/>
              </a:ext>
            </a:extLst>
          </p:cNvPr>
          <p:cNvSpPr/>
          <p:nvPr/>
        </p:nvSpPr>
        <p:spPr>
          <a:xfrm>
            <a:off x="7225145" y="3429000"/>
            <a:ext cx="900545" cy="9005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000" dirty="0">
                <a:solidFill>
                  <a:schemeClr val="tx1"/>
                </a:solidFill>
              </a:rPr>
              <a:t>1,8</a:t>
            </a:r>
            <a:endParaRPr lang="it-IT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623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86761" y="1080928"/>
            <a:ext cx="3275564" cy="104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6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 of Issues</a:t>
            </a:r>
            <a:r>
              <a:rPr lang="en-GB" sz="2700" b="1" dirty="0">
                <a:latin typeface="Calibri" pitchFamily="34" charset="0"/>
              </a:rPr>
              <a:t>
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760B3C0-14D7-F773-3EF8-9D64F3F03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61" y="2020501"/>
            <a:ext cx="8231069" cy="2972331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5B9A77C8-8032-019C-2EF4-C1F67159677B}"/>
              </a:ext>
            </a:extLst>
          </p:cNvPr>
          <p:cNvSpPr/>
          <p:nvPr/>
        </p:nvSpPr>
        <p:spPr>
          <a:xfrm>
            <a:off x="360219" y="1937374"/>
            <a:ext cx="2620063" cy="5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33857974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86760" y="1080928"/>
            <a:ext cx="5482898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 of Issues : priority factors 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/>
        </p:nvGraphicFramePr>
        <p:xfrm>
          <a:off x="639938" y="1937374"/>
          <a:ext cx="3649671" cy="3777168"/>
        </p:xfrm>
        <a:graphic>
          <a:graphicData uri="http://schemas.openxmlformats.org/drawingml/2006/table">
            <a:tbl>
              <a:tblPr/>
              <a:tblGrid>
                <a:gridCol w="27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Issue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Priority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 USE OF LAND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B ENERGY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 WATER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 SOLID WASTE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166224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 ENVIRONMENTAL QUALITY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456957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 MOBILITY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56847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 SOCIAL ASPECTS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844829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 ECONOMY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59951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 CLIMATE CHANGE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2843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J GOVERNANCE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5013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5E783D1F-9A20-7ED2-64C3-EC3CEE899F85}"/>
              </a:ext>
            </a:extLst>
          </p:cNvPr>
          <p:cNvSpPr txBox="1"/>
          <p:nvPr/>
        </p:nvSpPr>
        <p:spPr>
          <a:xfrm>
            <a:off x="4939145" y="3025044"/>
            <a:ext cx="2191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1 = Low </a:t>
            </a:r>
            <a:r>
              <a:rPr lang="it-IT" sz="2400" dirty="0" err="1"/>
              <a:t>priority</a:t>
            </a:r>
            <a:endParaRPr lang="it-IT" sz="2400" dirty="0"/>
          </a:p>
          <a:p>
            <a:r>
              <a:rPr lang="it-IT" sz="2400" dirty="0"/>
              <a:t>5 = High </a:t>
            </a:r>
            <a:r>
              <a:rPr lang="it-IT" sz="2400" dirty="0" err="1"/>
              <a:t>priority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525135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86761" y="1080928"/>
            <a:ext cx="2753241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 of Issues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/>
        </p:nvGraphicFramePr>
        <p:xfrm>
          <a:off x="604524" y="1811838"/>
          <a:ext cx="6821512" cy="4091932"/>
        </p:xfrm>
        <a:graphic>
          <a:graphicData uri="http://schemas.openxmlformats.org/drawingml/2006/table">
            <a:tbl>
              <a:tblPr/>
              <a:tblGrid>
                <a:gridCol w="27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86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614055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Issue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Priority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 in 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 USE OF LAND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 : 33 = 0,06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B ENERGY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: 33 = 0,09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 WATER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: 33 = 0,15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 SOLID WASTE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 : 33 = 0,06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166224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 ENVIRONMENTAL QUALITY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: 33 = 0,09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456957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 MOBILITY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 : 33 = 0,06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56847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 SOCIAL ASPECTS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 : 33 = 0,12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844829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 ECONOMY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4: 33 = 0,12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59951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 CLIMATE CHANGE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: 33 = 0,15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2843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J GOVERNANCE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: 33 = 0,09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5013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0793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6634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905B3DA-469E-4474-81EE-1174E59F42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it-IT" smtClean="0"/>
              <a:pPr/>
              <a:t>74</a:t>
            </a:fld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94A7F6B-F555-47CF-9EA8-E00763A67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69" y="1307380"/>
            <a:ext cx="8101091" cy="4383924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1C6BADF3-F76F-4727-1CEB-F7CD05AE1ADF}"/>
              </a:ext>
            </a:extLst>
          </p:cNvPr>
          <p:cNvSpPr/>
          <p:nvPr/>
        </p:nvSpPr>
        <p:spPr>
          <a:xfrm>
            <a:off x="7225145" y="3429000"/>
            <a:ext cx="900545" cy="9005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000" dirty="0">
                <a:solidFill>
                  <a:schemeClr val="tx1"/>
                </a:solidFill>
              </a:rPr>
              <a:t>1,8</a:t>
            </a:r>
            <a:endParaRPr lang="it-IT" sz="1350" dirty="0">
              <a:solidFill>
                <a:schemeClr val="tx1"/>
              </a:solidFill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7EF54C-5844-5A4C-19C9-DDCBD1CFC5F2}"/>
              </a:ext>
            </a:extLst>
          </p:cNvPr>
          <p:cNvSpPr/>
          <p:nvPr/>
        </p:nvSpPr>
        <p:spPr>
          <a:xfrm>
            <a:off x="2628900" y="1156279"/>
            <a:ext cx="2064328" cy="44682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16726032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86761" y="1080928"/>
            <a:ext cx="4129964" cy="104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6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 of Categories</a:t>
            </a:r>
            <a:r>
              <a:rPr lang="en-GB" sz="2700" b="1" dirty="0">
                <a:latin typeface="Calibri" pitchFamily="34" charset="0"/>
              </a:rPr>
              <a:t>
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B9A77C8-8032-019C-2EF4-C1F67159677B}"/>
              </a:ext>
            </a:extLst>
          </p:cNvPr>
          <p:cNvSpPr/>
          <p:nvPr/>
        </p:nvSpPr>
        <p:spPr>
          <a:xfrm>
            <a:off x="360219" y="1937374"/>
            <a:ext cx="2620063" cy="5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5B0ECA4-1F7D-E74C-1208-147514C193B4}"/>
              </a:ext>
            </a:extLst>
          </p:cNvPr>
          <p:cNvSpPr/>
          <p:nvPr/>
        </p:nvSpPr>
        <p:spPr>
          <a:xfrm>
            <a:off x="486761" y="2122040"/>
            <a:ext cx="2852185" cy="5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DBD8DD7-EB59-E580-0500-3D53C2EFC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77" y="1937374"/>
            <a:ext cx="8167463" cy="3028326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63DBA6C5-A859-E566-D375-5DA7B258F76F}"/>
              </a:ext>
            </a:extLst>
          </p:cNvPr>
          <p:cNvSpPr/>
          <p:nvPr/>
        </p:nvSpPr>
        <p:spPr>
          <a:xfrm>
            <a:off x="533400" y="2122040"/>
            <a:ext cx="2620063" cy="28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5073124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17982" y="1276510"/>
            <a:ext cx="5871466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 of Categories: priority factor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/>
        </p:nvGraphicFramePr>
        <p:xfrm>
          <a:off x="694580" y="2773232"/>
          <a:ext cx="3649671" cy="1888584"/>
        </p:xfrm>
        <a:graphic>
          <a:graphicData uri="http://schemas.openxmlformats.org/drawingml/2006/table">
            <a:tbl>
              <a:tblPr/>
              <a:tblGrid>
                <a:gridCol w="27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Category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Priority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C1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Infrastructure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Consumption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C3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Effluents management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3288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6EE870BA-9C40-96A4-A1EE-B691C4ED8F36}"/>
              </a:ext>
            </a:extLst>
          </p:cNvPr>
          <p:cNvSpPr txBox="1"/>
          <p:nvPr/>
        </p:nvSpPr>
        <p:spPr>
          <a:xfrm>
            <a:off x="4939145" y="3025044"/>
            <a:ext cx="2191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1 = Low </a:t>
            </a:r>
            <a:r>
              <a:rPr lang="it-IT" sz="2400" dirty="0" err="1"/>
              <a:t>priority</a:t>
            </a:r>
            <a:endParaRPr lang="it-IT" sz="2400" dirty="0"/>
          </a:p>
          <a:p>
            <a:r>
              <a:rPr lang="it-IT" sz="2400" dirty="0"/>
              <a:t>5 = High </a:t>
            </a:r>
            <a:r>
              <a:rPr lang="it-IT" sz="2400" dirty="0" err="1"/>
              <a:t>priority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34531315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383346" y="1258058"/>
            <a:ext cx="7486075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 of Categories (C1,C2,C3) in an Issue (C)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/>
        </p:nvGraphicFramePr>
        <p:xfrm>
          <a:off x="493689" y="2487218"/>
          <a:ext cx="6821512" cy="1888584"/>
        </p:xfrm>
        <a:graphic>
          <a:graphicData uri="http://schemas.openxmlformats.org/drawingml/2006/table">
            <a:tbl>
              <a:tblPr/>
              <a:tblGrid>
                <a:gridCol w="27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86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614055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Category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Priority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 in 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C1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Infrastructure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: 9 = 0,33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Water Consumption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 : 9 = 0,44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44%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C3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Effluents management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 : 9 = 0,22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3288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374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905B3DA-469E-4474-81EE-1174E59F42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it-IT" smtClean="0"/>
              <a:pPr/>
              <a:t>78</a:t>
            </a:fld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94A7F6B-F555-47CF-9EA8-E00763A67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69" y="1307380"/>
            <a:ext cx="8101091" cy="4383924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1C6BADF3-F76F-4727-1CEB-F7CD05AE1ADF}"/>
              </a:ext>
            </a:extLst>
          </p:cNvPr>
          <p:cNvSpPr/>
          <p:nvPr/>
        </p:nvSpPr>
        <p:spPr>
          <a:xfrm>
            <a:off x="7225145" y="3429000"/>
            <a:ext cx="900545" cy="9005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000" dirty="0">
                <a:solidFill>
                  <a:schemeClr val="tx1"/>
                </a:solidFill>
              </a:rPr>
              <a:t>1,8</a:t>
            </a:r>
            <a:endParaRPr lang="it-IT" sz="1350" dirty="0">
              <a:solidFill>
                <a:schemeClr val="tx1"/>
              </a:solidFill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7EF54C-5844-5A4C-19C9-DDCBD1CFC5F2}"/>
              </a:ext>
            </a:extLst>
          </p:cNvPr>
          <p:cNvSpPr/>
          <p:nvPr/>
        </p:nvSpPr>
        <p:spPr>
          <a:xfrm>
            <a:off x="502151" y="1194883"/>
            <a:ext cx="2064328" cy="44682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355660116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3"/>
          <p:cNvSpPr txBox="1">
            <a:spLocks noGrp="1"/>
          </p:cNvSpPr>
          <p:nvPr>
            <p:ph type="title"/>
          </p:nvPr>
        </p:nvSpPr>
        <p:spPr>
          <a:xfrm>
            <a:off x="429706" y="1303696"/>
            <a:ext cx="7165805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buSzPts val="3200"/>
            </a:pPr>
            <a:r>
              <a:rPr lang="en-GB" sz="3000" b="1" dirty="0">
                <a:solidFill>
                  <a:srgbClr val="245665"/>
                </a:solidFill>
              </a:rPr>
              <a:t>Weight of criteria: impact factor</a:t>
            </a:r>
          </a:p>
        </p:txBody>
      </p:sp>
      <p:sp>
        <p:nvSpPr>
          <p:cNvPr id="514" name="Google Shape;514;p63"/>
          <p:cNvSpPr txBox="1">
            <a:spLocks noGrp="1"/>
          </p:cNvSpPr>
          <p:nvPr>
            <p:ph type="body" idx="1"/>
          </p:nvPr>
        </p:nvSpPr>
        <p:spPr>
          <a:xfrm>
            <a:off x="429707" y="1931143"/>
            <a:ext cx="8284586" cy="369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To each criterion it must be assigned an impact factor </a:t>
            </a:r>
            <a:r>
              <a:rPr lang="it-IT" dirty="0" err="1"/>
              <a:t>P</a:t>
            </a:r>
            <a:r>
              <a:rPr lang="it-IT" baseline="-25000" dirty="0" err="1"/>
              <a:t>k</a:t>
            </a:r>
            <a:r>
              <a:rPr lang="it-IT" sz="1500" dirty="0"/>
              <a:t> </a:t>
            </a: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it-IT" sz="1500" dirty="0"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it-IT" sz="1500" baseline="-25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1500" b="1" dirty="0">
                <a:latin typeface="Verdana"/>
                <a:ea typeface="Verdana"/>
                <a:cs typeface="Verdana"/>
                <a:sym typeface="Verdana"/>
              </a:rPr>
              <a:t>INTENSITY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 OF POTENTIAL EFFECT (1-3 POINTS)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(Minor, Moderate, Major)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nl-NL" sz="1500" dirty="0"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  <a:r>
              <a:rPr lang="nl-NL" sz="1500" baseline="-25000" dirty="0"/>
              <a:t> 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1500" b="1" dirty="0">
                <a:latin typeface="Verdana"/>
                <a:ea typeface="Verdana"/>
                <a:cs typeface="Verdana"/>
                <a:sym typeface="Verdana"/>
              </a:rPr>
              <a:t>EXTENT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 OF THE POTENTIAL EFFECT (1-5 POINTS)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(Block, </a:t>
            </a:r>
            <a:r>
              <a:rPr lang="en-GB" sz="1500" dirty="0" err="1">
                <a:latin typeface="Verdana"/>
                <a:ea typeface="Verdana"/>
                <a:cs typeface="Verdana"/>
                <a:sym typeface="Verdana"/>
              </a:rPr>
              <a:t>Neighborhood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GB" sz="1500" dirty="0" err="1">
                <a:latin typeface="Verdana"/>
                <a:ea typeface="Verdana"/>
                <a:cs typeface="Verdana"/>
                <a:sym typeface="Verdana"/>
              </a:rPr>
              <a:t>Disrict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, Urban/Region, Global)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it-IT" sz="1500" dirty="0"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r>
              <a:rPr lang="it-IT" sz="1500" baseline="-25000" dirty="0"/>
              <a:t> 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1500" b="1" dirty="0">
                <a:latin typeface="Verdana"/>
                <a:ea typeface="Verdana"/>
                <a:cs typeface="Verdana"/>
                <a:sym typeface="Verdana"/>
              </a:rPr>
              <a:t>DURATION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 OF THE POTENTIAL EFFECTS (1-5 POINTS)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(1-10 years, 3-10 years, 10-30 years, 30-75 years, &gt;75 years)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sym typeface="Verdana"/>
              </a:rPr>
              <a:t>A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en-GB" sz="1500" b="1" dirty="0">
                <a:latin typeface="Verdana"/>
                <a:ea typeface="Verdana"/>
                <a:cs typeface="Verdana"/>
                <a:sym typeface="Verdana"/>
              </a:rPr>
              <a:t>ADJUSTEMENT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 IN RELATION TO LOCAL PRIORITIES</a:t>
            </a:r>
          </a:p>
          <a:p>
            <a:pPr marL="0" indent="0" defTabSz="781050"/>
            <a:endParaRPr lang="en-GB" sz="1500" dirty="0">
              <a:latin typeface="Verdana"/>
              <a:ea typeface="Verdana"/>
              <a:sym typeface="Verdana"/>
            </a:endParaRPr>
          </a:p>
          <a:p>
            <a:pPr marL="0" indent="0" defTabSz="781050"/>
            <a:r>
              <a:rPr lang="it-IT" sz="1800" dirty="0" err="1"/>
              <a:t>P</a:t>
            </a:r>
            <a:r>
              <a:rPr lang="it-IT" sz="1800" baseline="-25000" dirty="0" err="1"/>
              <a:t>k</a:t>
            </a:r>
            <a:r>
              <a:rPr lang="it-IT" sz="1800" dirty="0"/>
              <a:t> = I x E x D x A</a:t>
            </a:r>
            <a:endParaRPr lang="it-IT" sz="1800" b="1" dirty="0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ctr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just">
              <a:lnSpc>
                <a:spcPct val="90000"/>
              </a:lnSpc>
              <a:spcBef>
                <a:spcPts val="25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26787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54932" y="1521572"/>
            <a:ext cx="2929414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8"/>
              </a:lnSpc>
            </a:pPr>
            <a:r>
              <a:rPr sz="3375" spc="19" dirty="0">
                <a:latin typeface="Arial MT"/>
                <a:cs typeface="Arial MT"/>
              </a:rPr>
              <a:t>GREEN</a:t>
            </a:r>
            <a:r>
              <a:rPr sz="3375" spc="-41" dirty="0">
                <a:latin typeface="Arial MT"/>
                <a:cs typeface="Arial MT"/>
              </a:rPr>
              <a:t> </a:t>
            </a:r>
            <a:r>
              <a:rPr sz="3375" spc="11" dirty="0">
                <a:latin typeface="Arial MT"/>
                <a:cs typeface="Arial MT"/>
              </a:rPr>
              <a:t>BUILD</a:t>
            </a:r>
            <a:endParaRPr sz="3375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84078" y="1521572"/>
            <a:ext cx="3506153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8"/>
              </a:lnSpc>
            </a:pPr>
            <a:r>
              <a:rPr sz="3375" spc="15" dirty="0">
                <a:latin typeface="Arial MT"/>
                <a:cs typeface="Arial MT"/>
              </a:rPr>
              <a:t>ING</a:t>
            </a:r>
            <a:r>
              <a:rPr sz="3375" spc="-30" dirty="0">
                <a:latin typeface="Arial MT"/>
                <a:cs typeface="Arial MT"/>
              </a:rPr>
              <a:t> </a:t>
            </a:r>
            <a:r>
              <a:rPr sz="3375" spc="15" dirty="0">
                <a:latin typeface="Arial MT"/>
                <a:cs typeface="Arial MT"/>
              </a:rPr>
              <a:t>CHALLENGE</a:t>
            </a:r>
            <a:endParaRPr sz="3375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57700" y="857250"/>
            <a:ext cx="3543300" cy="251917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4220" y="3797748"/>
            <a:ext cx="3091445" cy="22030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43000" y="857251"/>
            <a:ext cx="3643884" cy="263690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143000" y="1543050"/>
            <a:ext cx="6858000" cy="4457700"/>
            <a:chOff x="1524000" y="914400"/>
            <a:chExt cx="9144000" cy="594360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38800" y="4114799"/>
              <a:ext cx="4186428" cy="274319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10200" y="914400"/>
              <a:ext cx="4181855" cy="328726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82128" y="2971799"/>
              <a:ext cx="2785872" cy="388619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24000" y="3352800"/>
              <a:ext cx="4114800" cy="296875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24000" y="4942331"/>
              <a:ext cx="1799844" cy="191566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323844" y="6321552"/>
              <a:ext cx="4594860" cy="523240"/>
            </a:xfrm>
            <a:custGeom>
              <a:avLst/>
              <a:gdLst/>
              <a:ahLst/>
              <a:cxnLst/>
              <a:rect l="l" t="t" r="r" b="b"/>
              <a:pathLst>
                <a:path w="4594859" h="523240">
                  <a:moveTo>
                    <a:pt x="4594859" y="0"/>
                  </a:moveTo>
                  <a:lnTo>
                    <a:pt x="0" y="0"/>
                  </a:lnTo>
                  <a:lnTo>
                    <a:pt x="0" y="522732"/>
                  </a:lnTo>
                  <a:lnTo>
                    <a:pt x="4594859" y="522732"/>
                  </a:lnTo>
                  <a:lnTo>
                    <a:pt x="45948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552604" y="5607176"/>
            <a:ext cx="3291364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100" b="1" spc="-8" dirty="0">
                <a:solidFill>
                  <a:srgbClr val="006600"/>
                </a:solidFill>
                <a:latin typeface="Calibri"/>
                <a:cs typeface="Calibri"/>
              </a:rPr>
              <a:t>GREEN</a:t>
            </a:r>
            <a:r>
              <a:rPr sz="2100" b="1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2100" b="1" spc="-4" dirty="0">
                <a:solidFill>
                  <a:srgbClr val="006600"/>
                </a:solidFill>
                <a:latin typeface="Calibri"/>
                <a:cs typeface="Calibri"/>
              </a:rPr>
              <a:t>BUILDING</a:t>
            </a:r>
            <a:r>
              <a:rPr sz="2100" b="1" spc="15" dirty="0">
                <a:solidFill>
                  <a:srgbClr val="006600"/>
                </a:solidFill>
                <a:latin typeface="Calibri"/>
                <a:cs typeface="Calibri"/>
              </a:rPr>
              <a:t> </a:t>
            </a:r>
            <a:r>
              <a:rPr sz="2100" b="1" spc="-8" dirty="0">
                <a:solidFill>
                  <a:srgbClr val="006600"/>
                </a:solidFill>
                <a:latin typeface="Calibri"/>
                <a:cs typeface="Calibri"/>
              </a:rPr>
              <a:t>CHALLENGE</a:t>
            </a:r>
            <a:endParaRPr sz="2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17982" y="1276510"/>
            <a:ext cx="2271634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Impact factor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/>
        </p:nvGraphicFramePr>
        <p:xfrm>
          <a:off x="486761" y="2312915"/>
          <a:ext cx="8026857" cy="2061500"/>
        </p:xfrm>
        <a:graphic>
          <a:graphicData uri="http://schemas.openxmlformats.org/drawingml/2006/table">
            <a:tbl>
              <a:tblPr/>
              <a:tblGrid>
                <a:gridCol w="2950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51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178">
                  <a:extLst>
                    <a:ext uri="{9D8B030D-6E8A-4147-A177-3AD203B41FA5}">
                      <a16:colId xmlns:a16="http://schemas.microsoft.com/office/drawing/2014/main" val="3219505561"/>
                    </a:ext>
                  </a:extLst>
                </a:gridCol>
                <a:gridCol w="1015178">
                  <a:extLst>
                    <a:ext uri="{9D8B030D-6E8A-4147-A177-3AD203B41FA5}">
                      <a16:colId xmlns:a16="http://schemas.microsoft.com/office/drawing/2014/main" val="1522306107"/>
                    </a:ext>
                  </a:extLst>
                </a:gridCol>
                <a:gridCol w="1206011">
                  <a:extLst>
                    <a:ext uri="{9D8B030D-6E8A-4147-A177-3AD203B41FA5}">
                      <a16:colId xmlns:a16="http://schemas.microsoft.com/office/drawing/2014/main" val="2035032859"/>
                    </a:ext>
                  </a:extLst>
                </a:gridCol>
                <a:gridCol w="824344">
                  <a:extLst>
                    <a:ext uri="{9D8B030D-6E8A-4147-A177-3AD203B41FA5}">
                      <a16:colId xmlns:a16="http://schemas.microsoft.com/office/drawing/2014/main" val="238612869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Criterion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Intensity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Extent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Duration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Adjustment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Pk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I1.1 Greenhouse gas emissions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98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E1.2 Particulate matter concentration (PM10)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98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E2.1 Ambient daytime noise conditions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7,2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184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17982" y="1276511"/>
            <a:ext cx="8848435" cy="81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en-GB" sz="27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Weights of the criteria in a Category (C2 Water consumption</a:t>
            </a:r>
            <a:r>
              <a:rPr lang="en-GB" sz="2100" b="1" dirty="0">
                <a:latin typeface="Calibri" pitchFamily="34" charset="0"/>
              </a:rPr>
              <a:t>)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706898"/>
              </p:ext>
            </p:extLst>
          </p:nvPr>
        </p:nvGraphicFramePr>
        <p:xfrm>
          <a:off x="486762" y="1950720"/>
          <a:ext cx="8139078" cy="3297062"/>
        </p:xfrm>
        <a:graphic>
          <a:graphicData uri="http://schemas.openxmlformats.org/drawingml/2006/table">
            <a:tbl>
              <a:tblPr/>
              <a:tblGrid>
                <a:gridCol w="32399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670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925808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627542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Criterion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Impact </a:t>
                      </a:r>
                      <a:r>
                        <a:rPr kumimoji="0" lang="it-IT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factor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Weight in 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C2.1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Total Water Consumption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 : 105 = 0,30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30%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C2.2 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Efficiency in water use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 : 105 = 0,23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542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C2.3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Consumption of potable water in residential buildings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 : 105 = 0,22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542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C2.6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Re-use of rainwater in residential buildings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 : 105 = 0,26</a:t>
                      </a:r>
                    </a:p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449687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100%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32880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03762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0940DA5-EBC4-3474-E2DB-639FF4B9D355}"/>
              </a:ext>
            </a:extLst>
          </p:cNvPr>
          <p:cNvSpPr txBox="1"/>
          <p:nvPr/>
        </p:nvSpPr>
        <p:spPr>
          <a:xfrm>
            <a:off x="2545948" y="2838451"/>
            <a:ext cx="3785652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4950" dirty="0">
                <a:solidFill>
                  <a:srgbClr val="245665"/>
                </a:solidFill>
              </a:rPr>
              <a:t>CASE STUDIES</a:t>
            </a:r>
          </a:p>
        </p:txBody>
      </p:sp>
    </p:spTree>
    <p:extLst>
      <p:ext uri="{BB962C8B-B14F-4D97-AF65-F5344CB8AC3E}">
        <p14:creationId xmlns:p14="http://schemas.microsoft.com/office/powerpoint/2010/main" val="19510140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9430" y="2029968"/>
            <a:ext cx="3185540" cy="185508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076950" y="2228908"/>
            <a:ext cx="2336483" cy="1456649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Calibri"/>
                <a:cs typeface="Calibri"/>
              </a:rPr>
              <a:t>land</a:t>
            </a:r>
            <a:r>
              <a:rPr sz="1500" spc="-23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area:</a:t>
            </a:r>
            <a:r>
              <a:rPr sz="1500" spc="-8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1</a:t>
            </a:r>
            <a:r>
              <a:rPr sz="1500" spc="-3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km2</a:t>
            </a:r>
            <a:endParaRPr sz="1500">
              <a:latin typeface="Calibri"/>
              <a:cs typeface="Calibri"/>
            </a:endParaRPr>
          </a:p>
          <a:p>
            <a:pPr marL="9525" marR="776288">
              <a:lnSpc>
                <a:spcPct val="105000"/>
              </a:lnSpc>
              <a:spcBef>
                <a:spcPts val="4"/>
              </a:spcBef>
            </a:pPr>
            <a:r>
              <a:rPr sz="1500" spc="-4" dirty="0">
                <a:latin typeface="Calibri"/>
                <a:cs typeface="Calibri"/>
              </a:rPr>
              <a:t>Residents:</a:t>
            </a:r>
            <a:r>
              <a:rPr sz="1500" dirty="0">
                <a:latin typeface="Calibri"/>
                <a:cs typeface="Calibri"/>
              </a:rPr>
              <a:t> 4.455 </a:t>
            </a:r>
            <a:r>
              <a:rPr sz="1500" spc="4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origin:</a:t>
            </a:r>
            <a:r>
              <a:rPr sz="1500" spc="-19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military </a:t>
            </a:r>
            <a:r>
              <a:rPr sz="1500" dirty="0">
                <a:latin typeface="Calibri"/>
                <a:cs typeface="Calibri"/>
              </a:rPr>
              <a:t>zone</a:t>
            </a:r>
            <a:endParaRPr sz="1500">
              <a:latin typeface="Calibri"/>
              <a:cs typeface="Calibri"/>
            </a:endParaRPr>
          </a:p>
          <a:p>
            <a:pPr marL="9525">
              <a:spcBef>
                <a:spcPts val="90"/>
              </a:spcBef>
            </a:pPr>
            <a:r>
              <a:rPr sz="1500" spc="-4" dirty="0">
                <a:latin typeface="Calibri"/>
                <a:cs typeface="Calibri"/>
              </a:rPr>
              <a:t>development</a:t>
            </a:r>
            <a:r>
              <a:rPr sz="1500" spc="-19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period:</a:t>
            </a:r>
            <a:r>
              <a:rPr sz="1500" spc="-19" dirty="0">
                <a:latin typeface="Calibri"/>
                <a:cs typeface="Calibri"/>
              </a:rPr>
              <a:t> </a:t>
            </a:r>
            <a:r>
              <a:rPr sz="1500" spc="4" dirty="0">
                <a:latin typeface="Calibri"/>
                <a:cs typeface="Calibri"/>
              </a:rPr>
              <a:t>1950-80</a:t>
            </a:r>
            <a:endParaRPr sz="1500">
              <a:latin typeface="Calibri"/>
              <a:cs typeface="Calibri"/>
            </a:endParaRPr>
          </a:p>
          <a:p>
            <a:pPr marL="9525">
              <a:spcBef>
                <a:spcPts val="90"/>
              </a:spcBef>
            </a:pPr>
            <a:r>
              <a:rPr sz="1500" spc="-4" dirty="0">
                <a:latin typeface="Calibri"/>
                <a:cs typeface="Calibri"/>
              </a:rPr>
              <a:t>social</a:t>
            </a:r>
            <a:r>
              <a:rPr sz="1500" spc="-11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housing</a:t>
            </a:r>
            <a:r>
              <a:rPr sz="1500" spc="-26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area</a:t>
            </a:r>
            <a:endParaRPr sz="1500">
              <a:latin typeface="Calibri"/>
              <a:cs typeface="Calibri"/>
            </a:endParaRPr>
          </a:p>
          <a:p>
            <a:pPr marL="9525">
              <a:spcBef>
                <a:spcPts val="90"/>
              </a:spcBef>
            </a:pPr>
            <a:r>
              <a:rPr sz="1500" dirty="0">
                <a:latin typeface="Calibri"/>
                <a:cs typeface="Calibri"/>
              </a:rPr>
              <a:t>333</a:t>
            </a:r>
            <a:r>
              <a:rPr sz="1500" spc="-34" dirty="0">
                <a:latin typeface="Calibri"/>
                <a:cs typeface="Calibri"/>
              </a:rPr>
              <a:t> </a:t>
            </a:r>
            <a:r>
              <a:rPr sz="1500" spc="-4" dirty="0">
                <a:latin typeface="Calibri"/>
                <a:cs typeface="Calibri"/>
              </a:rPr>
              <a:t>building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473506" y="1082652"/>
            <a:ext cx="5624513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/>
              <a:t>Neighborhood</a:t>
            </a:r>
            <a:r>
              <a:rPr sz="2700" spc="8" dirty="0"/>
              <a:t> </a:t>
            </a:r>
            <a:r>
              <a:rPr sz="2700" spc="-53" dirty="0"/>
              <a:t>“AURORA”</a:t>
            </a:r>
            <a:r>
              <a:rPr sz="2700" spc="-41" dirty="0"/>
              <a:t> </a:t>
            </a:r>
            <a:r>
              <a:rPr sz="2700" dirty="0"/>
              <a:t>–</a:t>
            </a:r>
            <a:r>
              <a:rPr sz="2700" spc="-19" dirty="0"/>
              <a:t> </a:t>
            </a:r>
            <a:r>
              <a:rPr sz="2700" dirty="0"/>
              <a:t>Udine,</a:t>
            </a:r>
            <a:r>
              <a:rPr sz="2700" spc="-15" dirty="0"/>
              <a:t> </a:t>
            </a:r>
            <a:r>
              <a:rPr sz="2700" spc="-8" dirty="0"/>
              <a:t>Italy</a:t>
            </a:r>
            <a:endParaRPr sz="2700"/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9430" y="4227958"/>
            <a:ext cx="1794509" cy="146875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87976" y="4227957"/>
            <a:ext cx="1797939" cy="1457325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378750" y="4209383"/>
            <a:ext cx="1884521" cy="1483042"/>
            <a:chOff x="8504999" y="4469510"/>
            <a:chExt cx="2512695" cy="1977389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14587" y="4479035"/>
              <a:ext cx="2493263" cy="195833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509761" y="4474273"/>
              <a:ext cx="2503170" cy="1967864"/>
            </a:xfrm>
            <a:custGeom>
              <a:avLst/>
              <a:gdLst/>
              <a:ahLst/>
              <a:cxnLst/>
              <a:rect l="l" t="t" r="r" b="b"/>
              <a:pathLst>
                <a:path w="2503170" h="1967864">
                  <a:moveTo>
                    <a:pt x="0" y="1967864"/>
                  </a:moveTo>
                  <a:lnTo>
                    <a:pt x="2502788" y="1967864"/>
                  </a:lnTo>
                  <a:lnTo>
                    <a:pt x="2502788" y="0"/>
                  </a:lnTo>
                  <a:lnTo>
                    <a:pt x="0" y="0"/>
                  </a:lnTo>
                  <a:lnTo>
                    <a:pt x="0" y="196786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16916" y="4249483"/>
            <a:ext cx="1623536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1350" spc="-8" dirty="0">
                <a:latin typeface="Arial MT"/>
                <a:cs typeface="Arial MT"/>
              </a:rPr>
              <a:t>Visual</a:t>
            </a:r>
            <a:r>
              <a:rPr sz="1350" spc="-38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representation </a:t>
            </a:r>
            <a:r>
              <a:rPr sz="1350" spc="-363" dirty="0">
                <a:latin typeface="Arial MT"/>
                <a:cs typeface="Arial MT"/>
              </a:rPr>
              <a:t> </a:t>
            </a:r>
            <a:r>
              <a:rPr sz="1350" dirty="0">
                <a:latin typeface="Arial MT"/>
                <a:cs typeface="Arial MT"/>
              </a:rPr>
              <a:t>of</a:t>
            </a:r>
            <a:r>
              <a:rPr sz="1350" spc="-8" dirty="0">
                <a:latin typeface="Arial MT"/>
                <a:cs typeface="Arial MT"/>
              </a:rPr>
              <a:t> </a:t>
            </a:r>
            <a:r>
              <a:rPr sz="1350" spc="-4" dirty="0">
                <a:latin typeface="Arial MT"/>
                <a:cs typeface="Arial MT"/>
              </a:rPr>
              <a:t>indicators</a:t>
            </a:r>
            <a:endParaRPr sz="13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7508" y="1550726"/>
            <a:ext cx="1920240" cy="300951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977701" y="676650"/>
            <a:ext cx="4184809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/>
              <a:t>SCENARIO</a:t>
            </a:r>
            <a:r>
              <a:rPr sz="2700" spc="-19" dirty="0"/>
              <a:t> </a:t>
            </a:r>
            <a:r>
              <a:rPr sz="2700" spc="-4" dirty="0"/>
              <a:t>OF</a:t>
            </a:r>
            <a:r>
              <a:rPr sz="2700" spc="-11" dirty="0"/>
              <a:t> </a:t>
            </a:r>
            <a:r>
              <a:rPr sz="2700" spc="-8" dirty="0"/>
              <a:t>INTERVENTION</a:t>
            </a:r>
            <a:endParaRPr sz="27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70330" y="1610162"/>
            <a:ext cx="4311396" cy="288950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177727" y="1688837"/>
            <a:ext cx="1678781" cy="268156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51473">
              <a:spcBef>
                <a:spcPts val="75"/>
              </a:spcBef>
            </a:pPr>
            <a:r>
              <a:rPr sz="1350" dirty="0">
                <a:latin typeface="Arial MT"/>
                <a:cs typeface="Arial MT"/>
              </a:rPr>
              <a:t>E</a:t>
            </a:r>
            <a:r>
              <a:rPr sz="1350" spc="-11" dirty="0">
                <a:latin typeface="Arial MT"/>
                <a:cs typeface="Arial MT"/>
              </a:rPr>
              <a:t>X</a:t>
            </a:r>
            <a:r>
              <a:rPr sz="1350" dirty="0">
                <a:latin typeface="Arial MT"/>
                <a:cs typeface="Arial MT"/>
              </a:rPr>
              <a:t>PERIMEN</a:t>
            </a:r>
            <a:r>
              <a:rPr sz="1350" spc="-94" dirty="0">
                <a:latin typeface="Arial MT"/>
                <a:cs typeface="Arial MT"/>
              </a:rPr>
              <a:t>T</a:t>
            </a:r>
            <a:r>
              <a:rPr sz="1350" spc="-4" dirty="0">
                <a:latin typeface="Arial MT"/>
                <a:cs typeface="Arial MT"/>
              </a:rPr>
              <a:t>AL  </a:t>
            </a:r>
            <a:r>
              <a:rPr sz="1350" dirty="0">
                <a:latin typeface="Arial MT"/>
                <a:cs typeface="Arial MT"/>
              </a:rPr>
              <a:t>CITY</a:t>
            </a:r>
            <a:r>
              <a:rPr sz="1350" spc="-60" dirty="0">
                <a:latin typeface="Arial MT"/>
                <a:cs typeface="Arial MT"/>
              </a:rPr>
              <a:t> </a:t>
            </a:r>
            <a:r>
              <a:rPr sz="1350" dirty="0">
                <a:latin typeface="Arial MT"/>
                <a:cs typeface="Arial MT"/>
              </a:rPr>
              <a:t>PROJECT</a:t>
            </a:r>
          </a:p>
          <a:p>
            <a:pPr>
              <a:lnSpc>
                <a:spcPct val="100000"/>
              </a:lnSpc>
            </a:pPr>
            <a:endParaRPr sz="1500" dirty="0">
              <a:latin typeface="Arial MT"/>
              <a:cs typeface="Arial MT"/>
            </a:endParaRPr>
          </a:p>
          <a:p>
            <a:pPr>
              <a:spcBef>
                <a:spcPts val="11"/>
              </a:spcBef>
            </a:pPr>
            <a:endParaRPr sz="1313" dirty="0">
              <a:latin typeface="Arial MT"/>
              <a:cs typeface="Arial MT"/>
            </a:endParaRPr>
          </a:p>
          <a:p>
            <a:pPr marL="9525" marR="3810"/>
            <a:r>
              <a:rPr sz="1200" spc="-4" dirty="0">
                <a:latin typeface="Arial MT"/>
                <a:cs typeface="Arial MT"/>
              </a:rPr>
              <a:t>Major</a:t>
            </a:r>
            <a:r>
              <a:rPr sz="1200" spc="-8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urban</a:t>
            </a:r>
            <a:r>
              <a:rPr sz="1200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rigeneration </a:t>
            </a:r>
            <a:r>
              <a:rPr sz="1200" spc="-323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interventions</a:t>
            </a:r>
            <a:r>
              <a:rPr sz="1200" spc="4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to</a:t>
            </a:r>
            <a:r>
              <a:rPr sz="1200" spc="4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be </a:t>
            </a:r>
            <a:r>
              <a:rPr sz="1200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implemented:</a:t>
            </a:r>
            <a:endParaRPr sz="1200" dirty="0">
              <a:latin typeface="Arial MT"/>
              <a:cs typeface="Arial MT"/>
            </a:endParaRPr>
          </a:p>
          <a:p>
            <a:pPr marL="224314" marR="75248" indent="-215265">
              <a:spcBef>
                <a:spcPts val="904"/>
              </a:spcBef>
              <a:buChar char="•"/>
              <a:tabLst>
                <a:tab pos="224314" algn="l"/>
                <a:tab pos="224790" algn="l"/>
              </a:tabLst>
            </a:pPr>
            <a:r>
              <a:rPr sz="1200" spc="-4" dirty="0">
                <a:latin typeface="Arial MT"/>
                <a:cs typeface="Arial MT"/>
              </a:rPr>
              <a:t>energy</a:t>
            </a:r>
            <a:r>
              <a:rPr sz="1200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efficency </a:t>
            </a:r>
            <a:r>
              <a:rPr sz="1200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upgrade</a:t>
            </a:r>
            <a:r>
              <a:rPr sz="1200" spc="-11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of</a:t>
            </a:r>
            <a:r>
              <a:rPr sz="1200" spc="-11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buildings</a:t>
            </a:r>
            <a:endParaRPr sz="1200" dirty="0">
              <a:latin typeface="Arial MT"/>
              <a:cs typeface="Arial MT"/>
            </a:endParaRPr>
          </a:p>
          <a:p>
            <a:pPr marL="224314" marR="128111" indent="-215265">
              <a:spcBef>
                <a:spcPts val="900"/>
              </a:spcBef>
              <a:buChar char="•"/>
              <a:tabLst>
                <a:tab pos="224314" algn="l"/>
                <a:tab pos="224790" algn="l"/>
              </a:tabLst>
            </a:pPr>
            <a:r>
              <a:rPr sz="1200" spc="-4" dirty="0">
                <a:latin typeface="Arial MT"/>
                <a:cs typeface="Arial MT"/>
              </a:rPr>
              <a:t>cycle-route</a:t>
            </a:r>
            <a:r>
              <a:rPr sz="1200" spc="-34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network </a:t>
            </a:r>
            <a:r>
              <a:rPr sz="1200" spc="-323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completion</a:t>
            </a:r>
            <a:endParaRPr sz="1200" dirty="0">
              <a:latin typeface="Arial MT"/>
              <a:cs typeface="Arial MT"/>
            </a:endParaRPr>
          </a:p>
          <a:p>
            <a:pPr marL="224314" indent="-215265">
              <a:spcBef>
                <a:spcPts val="900"/>
              </a:spcBef>
              <a:buChar char="•"/>
              <a:tabLst>
                <a:tab pos="224314" algn="l"/>
                <a:tab pos="224790" algn="l"/>
              </a:tabLst>
            </a:pPr>
            <a:r>
              <a:rPr sz="1200" spc="-4" dirty="0">
                <a:latin typeface="Arial MT"/>
                <a:cs typeface="Arial MT"/>
              </a:rPr>
              <a:t>urban</a:t>
            </a:r>
            <a:r>
              <a:rPr sz="1200" spc="-19" dirty="0">
                <a:latin typeface="Arial MT"/>
                <a:cs typeface="Arial MT"/>
              </a:rPr>
              <a:t> </a:t>
            </a:r>
            <a:r>
              <a:rPr sz="1200" spc="-4" dirty="0">
                <a:latin typeface="Arial MT"/>
                <a:cs typeface="Arial MT"/>
              </a:rPr>
              <a:t>farming</a:t>
            </a:r>
            <a:endParaRPr sz="12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24362" y="726209"/>
            <a:ext cx="2577465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spc="-4" dirty="0"/>
              <a:t>MAIN</a:t>
            </a:r>
            <a:r>
              <a:rPr sz="2700" spc="-53" dirty="0"/>
              <a:t> </a:t>
            </a:r>
            <a:r>
              <a:rPr sz="2700" spc="-15" dirty="0"/>
              <a:t>OUTCOMES</a:t>
            </a:r>
            <a:endParaRPr sz="27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967" y="1748831"/>
            <a:ext cx="2941743" cy="297504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6409" y="1827060"/>
            <a:ext cx="2891789" cy="269976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19180" y="2159958"/>
            <a:ext cx="2564606" cy="197169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24314" indent="-215265">
              <a:spcBef>
                <a:spcPts val="75"/>
              </a:spcBef>
              <a:buChar char="•"/>
              <a:tabLst>
                <a:tab pos="224314" algn="l"/>
                <a:tab pos="224790" algn="l"/>
              </a:tabLst>
            </a:pPr>
            <a:r>
              <a:rPr spc="-34" dirty="0">
                <a:latin typeface="Arial MT"/>
                <a:cs typeface="Arial MT"/>
              </a:rPr>
              <a:t>Yellow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line</a:t>
            </a:r>
            <a:r>
              <a:rPr spc="8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–</a:t>
            </a:r>
            <a:r>
              <a:rPr spc="-1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Diagnosis</a:t>
            </a:r>
            <a:endParaRPr>
              <a:latin typeface="Arial MT"/>
              <a:cs typeface="Arial MT"/>
            </a:endParaRPr>
          </a:p>
          <a:p>
            <a:pPr>
              <a:spcBef>
                <a:spcPts val="4"/>
              </a:spcBef>
              <a:buFont typeface="Arial MT"/>
              <a:buChar char="•"/>
            </a:pPr>
            <a:endParaRPr sz="1875">
              <a:latin typeface="Arial MT"/>
              <a:cs typeface="Arial MT"/>
            </a:endParaRPr>
          </a:p>
          <a:p>
            <a:pPr marL="224314" indent="-215265">
              <a:buChar char="•"/>
              <a:tabLst>
                <a:tab pos="224314" algn="l"/>
                <a:tab pos="224790" algn="l"/>
              </a:tabLst>
            </a:pPr>
            <a:r>
              <a:rPr spc="-4" dirty="0">
                <a:latin typeface="Arial MT"/>
                <a:cs typeface="Arial MT"/>
              </a:rPr>
              <a:t>Blue</a:t>
            </a:r>
            <a:r>
              <a:rPr spc="-8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line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–</a:t>
            </a:r>
            <a:r>
              <a:rPr spc="-49" dirty="0">
                <a:latin typeface="Arial MT"/>
                <a:cs typeface="Arial MT"/>
              </a:rPr>
              <a:t> </a:t>
            </a:r>
            <a:r>
              <a:rPr spc="-30" dirty="0">
                <a:latin typeface="Arial MT"/>
                <a:cs typeface="Arial MT"/>
              </a:rPr>
              <a:t>Targets</a:t>
            </a:r>
            <a:endParaRPr>
              <a:latin typeface="Arial MT"/>
              <a:cs typeface="Arial MT"/>
            </a:endParaRPr>
          </a:p>
          <a:p>
            <a:pPr>
              <a:spcBef>
                <a:spcPts val="4"/>
              </a:spcBef>
              <a:buFont typeface="Arial MT"/>
              <a:buChar char="•"/>
            </a:pPr>
            <a:endParaRPr sz="1875">
              <a:latin typeface="Arial MT"/>
              <a:cs typeface="Arial MT"/>
            </a:endParaRPr>
          </a:p>
          <a:p>
            <a:pPr marL="224314" marR="381476" indent="-215265">
              <a:buChar char="•"/>
              <a:tabLst>
                <a:tab pos="224314" algn="l"/>
                <a:tab pos="224790" algn="l"/>
              </a:tabLst>
            </a:pPr>
            <a:r>
              <a:rPr dirty="0">
                <a:latin typeface="Arial MT"/>
                <a:cs typeface="Arial MT"/>
              </a:rPr>
              <a:t>Green</a:t>
            </a:r>
            <a:r>
              <a:rPr spc="-15" dirty="0">
                <a:latin typeface="Arial MT"/>
                <a:cs typeface="Arial MT"/>
              </a:rPr>
              <a:t> </a:t>
            </a:r>
            <a:r>
              <a:rPr spc="-8" dirty="0">
                <a:latin typeface="Arial MT"/>
                <a:cs typeface="Arial MT"/>
              </a:rPr>
              <a:t>line</a:t>
            </a:r>
            <a:r>
              <a:rPr spc="15" dirty="0">
                <a:latin typeface="Arial MT"/>
                <a:cs typeface="Arial MT"/>
              </a:rPr>
              <a:t> </a:t>
            </a:r>
            <a:r>
              <a:rPr dirty="0">
                <a:latin typeface="Arial MT"/>
                <a:cs typeface="Arial MT"/>
              </a:rPr>
              <a:t>– </a:t>
            </a:r>
            <a:r>
              <a:rPr spc="4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Experimental </a:t>
            </a:r>
            <a:r>
              <a:rPr spc="-11" dirty="0">
                <a:latin typeface="Arial MT"/>
                <a:cs typeface="Arial MT"/>
              </a:rPr>
              <a:t>City’s </a:t>
            </a:r>
            <a:r>
              <a:rPr spc="-49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scenario</a:t>
            </a:r>
            <a:endParaRPr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74412" y="563181"/>
            <a:ext cx="5487353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spc="-4" dirty="0"/>
              <a:t>Assessment</a:t>
            </a:r>
            <a:r>
              <a:rPr sz="2700" spc="-8" dirty="0"/>
              <a:t> </a:t>
            </a:r>
            <a:r>
              <a:rPr sz="2700" dirty="0"/>
              <a:t>of</a:t>
            </a:r>
            <a:r>
              <a:rPr sz="2700" spc="-4" dirty="0"/>
              <a:t> </a:t>
            </a:r>
            <a:r>
              <a:rPr sz="2700" spc="-41" dirty="0"/>
              <a:t>“Aurora”</a:t>
            </a:r>
            <a:r>
              <a:rPr sz="2700" spc="-19" dirty="0"/>
              <a:t> </a:t>
            </a:r>
            <a:r>
              <a:rPr sz="2700" spc="-4" dirty="0"/>
              <a:t>neighborhood</a:t>
            </a:r>
            <a:endParaRPr sz="27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73682" y="1497433"/>
            <a:ext cx="2308343" cy="31804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22016" y="1538588"/>
            <a:ext cx="1920240" cy="144017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4592" y="3218797"/>
            <a:ext cx="1920240" cy="144017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848095" y="2533188"/>
            <a:ext cx="577215" cy="565785"/>
            <a:chOff x="3552697" y="3090926"/>
            <a:chExt cx="769620" cy="754380"/>
          </a:xfrm>
        </p:grpSpPr>
        <p:sp>
          <p:nvSpPr>
            <p:cNvPr id="7" name="object 7"/>
            <p:cNvSpPr/>
            <p:nvPr/>
          </p:nvSpPr>
          <p:spPr>
            <a:xfrm>
              <a:off x="3565397" y="3103626"/>
              <a:ext cx="744220" cy="728980"/>
            </a:xfrm>
            <a:custGeom>
              <a:avLst/>
              <a:gdLst/>
              <a:ahLst/>
              <a:cxnLst/>
              <a:rect l="l" t="t" r="r" b="b"/>
              <a:pathLst>
                <a:path w="744220" h="728979">
                  <a:moveTo>
                    <a:pt x="561593" y="0"/>
                  </a:moveTo>
                  <a:lnTo>
                    <a:pt x="561593" y="91059"/>
                  </a:lnTo>
                  <a:lnTo>
                    <a:pt x="318642" y="91059"/>
                  </a:lnTo>
                  <a:lnTo>
                    <a:pt x="271575" y="94515"/>
                  </a:lnTo>
                  <a:lnTo>
                    <a:pt x="226646" y="104557"/>
                  </a:lnTo>
                  <a:lnTo>
                    <a:pt x="184348" y="120688"/>
                  </a:lnTo>
                  <a:lnTo>
                    <a:pt x="145176" y="142416"/>
                  </a:lnTo>
                  <a:lnTo>
                    <a:pt x="109624" y="169246"/>
                  </a:lnTo>
                  <a:lnTo>
                    <a:pt x="78187" y="200683"/>
                  </a:lnTo>
                  <a:lnTo>
                    <a:pt x="51357" y="236235"/>
                  </a:lnTo>
                  <a:lnTo>
                    <a:pt x="29629" y="275407"/>
                  </a:lnTo>
                  <a:lnTo>
                    <a:pt x="13498" y="317705"/>
                  </a:lnTo>
                  <a:lnTo>
                    <a:pt x="3456" y="362634"/>
                  </a:lnTo>
                  <a:lnTo>
                    <a:pt x="0" y="409701"/>
                  </a:lnTo>
                  <a:lnTo>
                    <a:pt x="0" y="728472"/>
                  </a:lnTo>
                  <a:lnTo>
                    <a:pt x="182117" y="728472"/>
                  </a:lnTo>
                  <a:lnTo>
                    <a:pt x="182117" y="409701"/>
                  </a:lnTo>
                  <a:lnTo>
                    <a:pt x="189086" y="366583"/>
                  </a:lnTo>
                  <a:lnTo>
                    <a:pt x="208485" y="329110"/>
                  </a:lnTo>
                  <a:lnTo>
                    <a:pt x="238051" y="299544"/>
                  </a:lnTo>
                  <a:lnTo>
                    <a:pt x="275524" y="280145"/>
                  </a:lnTo>
                  <a:lnTo>
                    <a:pt x="318642" y="273176"/>
                  </a:lnTo>
                  <a:lnTo>
                    <a:pt x="561593" y="273176"/>
                  </a:lnTo>
                  <a:lnTo>
                    <a:pt x="561593" y="364236"/>
                  </a:lnTo>
                  <a:lnTo>
                    <a:pt x="743712" y="182118"/>
                  </a:lnTo>
                  <a:lnTo>
                    <a:pt x="561593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3565397" y="3103626"/>
              <a:ext cx="744220" cy="728980"/>
            </a:xfrm>
            <a:custGeom>
              <a:avLst/>
              <a:gdLst/>
              <a:ahLst/>
              <a:cxnLst/>
              <a:rect l="l" t="t" r="r" b="b"/>
              <a:pathLst>
                <a:path w="744220" h="728979">
                  <a:moveTo>
                    <a:pt x="0" y="728472"/>
                  </a:moveTo>
                  <a:lnTo>
                    <a:pt x="0" y="409701"/>
                  </a:lnTo>
                  <a:lnTo>
                    <a:pt x="3456" y="362634"/>
                  </a:lnTo>
                  <a:lnTo>
                    <a:pt x="13498" y="317705"/>
                  </a:lnTo>
                  <a:lnTo>
                    <a:pt x="29629" y="275407"/>
                  </a:lnTo>
                  <a:lnTo>
                    <a:pt x="51357" y="236235"/>
                  </a:lnTo>
                  <a:lnTo>
                    <a:pt x="78187" y="200683"/>
                  </a:lnTo>
                  <a:lnTo>
                    <a:pt x="109624" y="169246"/>
                  </a:lnTo>
                  <a:lnTo>
                    <a:pt x="145176" y="142416"/>
                  </a:lnTo>
                  <a:lnTo>
                    <a:pt x="184348" y="120688"/>
                  </a:lnTo>
                  <a:lnTo>
                    <a:pt x="226646" y="104557"/>
                  </a:lnTo>
                  <a:lnTo>
                    <a:pt x="271575" y="94515"/>
                  </a:lnTo>
                  <a:lnTo>
                    <a:pt x="318642" y="91059"/>
                  </a:lnTo>
                  <a:lnTo>
                    <a:pt x="561593" y="91059"/>
                  </a:lnTo>
                  <a:lnTo>
                    <a:pt x="561593" y="0"/>
                  </a:lnTo>
                  <a:lnTo>
                    <a:pt x="743712" y="182118"/>
                  </a:lnTo>
                  <a:lnTo>
                    <a:pt x="561593" y="364236"/>
                  </a:lnTo>
                  <a:lnTo>
                    <a:pt x="561593" y="273176"/>
                  </a:lnTo>
                  <a:lnTo>
                    <a:pt x="318642" y="273176"/>
                  </a:lnTo>
                  <a:lnTo>
                    <a:pt x="275524" y="280145"/>
                  </a:lnTo>
                  <a:lnTo>
                    <a:pt x="238051" y="299544"/>
                  </a:lnTo>
                  <a:lnTo>
                    <a:pt x="208485" y="329110"/>
                  </a:lnTo>
                  <a:lnTo>
                    <a:pt x="189086" y="366583"/>
                  </a:lnTo>
                  <a:lnTo>
                    <a:pt x="182117" y="409701"/>
                  </a:lnTo>
                  <a:lnTo>
                    <a:pt x="182117" y="728472"/>
                  </a:lnTo>
                  <a:lnTo>
                    <a:pt x="0" y="72847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032493" y="3079541"/>
            <a:ext cx="578168" cy="564356"/>
            <a:chOff x="7798561" y="3819397"/>
            <a:chExt cx="770890" cy="752475"/>
          </a:xfrm>
        </p:grpSpPr>
        <p:sp>
          <p:nvSpPr>
            <p:cNvPr id="10" name="object 10"/>
            <p:cNvSpPr/>
            <p:nvPr/>
          </p:nvSpPr>
          <p:spPr>
            <a:xfrm>
              <a:off x="7811261" y="3832097"/>
              <a:ext cx="745490" cy="727075"/>
            </a:xfrm>
            <a:custGeom>
              <a:avLst/>
              <a:gdLst/>
              <a:ahLst/>
              <a:cxnLst/>
              <a:rect l="l" t="t" r="r" b="b"/>
              <a:pathLst>
                <a:path w="745490" h="727075">
                  <a:moveTo>
                    <a:pt x="745236" y="0"/>
                  </a:moveTo>
                  <a:lnTo>
                    <a:pt x="563499" y="0"/>
                  </a:lnTo>
                  <a:lnTo>
                    <a:pt x="563499" y="318007"/>
                  </a:lnTo>
                  <a:lnTo>
                    <a:pt x="556544" y="361099"/>
                  </a:lnTo>
                  <a:lnTo>
                    <a:pt x="537184" y="398509"/>
                  </a:lnTo>
                  <a:lnTo>
                    <a:pt x="507674" y="428001"/>
                  </a:lnTo>
                  <a:lnTo>
                    <a:pt x="470270" y="447336"/>
                  </a:lnTo>
                  <a:lnTo>
                    <a:pt x="427228" y="454278"/>
                  </a:lnTo>
                  <a:lnTo>
                    <a:pt x="181737" y="454278"/>
                  </a:lnTo>
                  <a:lnTo>
                    <a:pt x="181737" y="363474"/>
                  </a:lnTo>
                  <a:lnTo>
                    <a:pt x="0" y="545210"/>
                  </a:lnTo>
                  <a:lnTo>
                    <a:pt x="181737" y="726947"/>
                  </a:lnTo>
                  <a:lnTo>
                    <a:pt x="181737" y="636015"/>
                  </a:lnTo>
                  <a:lnTo>
                    <a:pt x="427228" y="636015"/>
                  </a:lnTo>
                  <a:lnTo>
                    <a:pt x="474223" y="632568"/>
                  </a:lnTo>
                  <a:lnTo>
                    <a:pt x="519076" y="622552"/>
                  </a:lnTo>
                  <a:lnTo>
                    <a:pt x="561296" y="606461"/>
                  </a:lnTo>
                  <a:lnTo>
                    <a:pt x="600391" y="584785"/>
                  </a:lnTo>
                  <a:lnTo>
                    <a:pt x="635868" y="558017"/>
                  </a:lnTo>
                  <a:lnTo>
                    <a:pt x="667237" y="526648"/>
                  </a:lnTo>
                  <a:lnTo>
                    <a:pt x="694005" y="491171"/>
                  </a:lnTo>
                  <a:lnTo>
                    <a:pt x="715681" y="452076"/>
                  </a:lnTo>
                  <a:lnTo>
                    <a:pt x="731772" y="409856"/>
                  </a:lnTo>
                  <a:lnTo>
                    <a:pt x="741788" y="365003"/>
                  </a:lnTo>
                  <a:lnTo>
                    <a:pt x="745236" y="318007"/>
                  </a:lnTo>
                  <a:lnTo>
                    <a:pt x="745236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811261" y="3832097"/>
              <a:ext cx="745490" cy="727075"/>
            </a:xfrm>
            <a:custGeom>
              <a:avLst/>
              <a:gdLst/>
              <a:ahLst/>
              <a:cxnLst/>
              <a:rect l="l" t="t" r="r" b="b"/>
              <a:pathLst>
                <a:path w="745490" h="727075">
                  <a:moveTo>
                    <a:pt x="745236" y="0"/>
                  </a:moveTo>
                  <a:lnTo>
                    <a:pt x="745236" y="318007"/>
                  </a:lnTo>
                  <a:lnTo>
                    <a:pt x="741788" y="365003"/>
                  </a:lnTo>
                  <a:lnTo>
                    <a:pt x="731772" y="409856"/>
                  </a:lnTo>
                  <a:lnTo>
                    <a:pt x="715681" y="452076"/>
                  </a:lnTo>
                  <a:lnTo>
                    <a:pt x="694005" y="491171"/>
                  </a:lnTo>
                  <a:lnTo>
                    <a:pt x="667237" y="526648"/>
                  </a:lnTo>
                  <a:lnTo>
                    <a:pt x="635868" y="558017"/>
                  </a:lnTo>
                  <a:lnTo>
                    <a:pt x="600391" y="584785"/>
                  </a:lnTo>
                  <a:lnTo>
                    <a:pt x="561296" y="606461"/>
                  </a:lnTo>
                  <a:lnTo>
                    <a:pt x="519076" y="622552"/>
                  </a:lnTo>
                  <a:lnTo>
                    <a:pt x="474223" y="632568"/>
                  </a:lnTo>
                  <a:lnTo>
                    <a:pt x="427228" y="636015"/>
                  </a:lnTo>
                  <a:lnTo>
                    <a:pt x="181737" y="636015"/>
                  </a:lnTo>
                  <a:lnTo>
                    <a:pt x="181737" y="726947"/>
                  </a:lnTo>
                  <a:lnTo>
                    <a:pt x="0" y="545210"/>
                  </a:lnTo>
                  <a:lnTo>
                    <a:pt x="181737" y="363474"/>
                  </a:lnTo>
                  <a:lnTo>
                    <a:pt x="181737" y="454278"/>
                  </a:lnTo>
                  <a:lnTo>
                    <a:pt x="427228" y="454278"/>
                  </a:lnTo>
                  <a:lnTo>
                    <a:pt x="470270" y="447336"/>
                  </a:lnTo>
                  <a:lnTo>
                    <a:pt x="507674" y="428001"/>
                  </a:lnTo>
                  <a:lnTo>
                    <a:pt x="537184" y="398509"/>
                  </a:lnTo>
                  <a:lnTo>
                    <a:pt x="556544" y="361099"/>
                  </a:lnTo>
                  <a:lnTo>
                    <a:pt x="563499" y="318007"/>
                  </a:lnTo>
                  <a:lnTo>
                    <a:pt x="563499" y="0"/>
                  </a:lnTo>
                  <a:lnTo>
                    <a:pt x="745236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36186" y="473907"/>
            <a:ext cx="6005988" cy="63286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algn="l">
              <a:spcBef>
                <a:spcPts val="75"/>
              </a:spcBef>
            </a:pPr>
            <a:r>
              <a:rPr sz="2025" spc="-4" dirty="0">
                <a:latin typeface="Arial"/>
                <a:cs typeface="Arial"/>
              </a:rPr>
              <a:t>CHECKING</a:t>
            </a:r>
            <a:r>
              <a:rPr sz="2025" spc="11" dirty="0">
                <a:latin typeface="Arial"/>
                <a:cs typeface="Arial"/>
              </a:rPr>
              <a:t> </a:t>
            </a:r>
            <a:r>
              <a:rPr sz="2025" spc="-4" dirty="0">
                <a:latin typeface="Arial"/>
                <a:cs typeface="Arial"/>
              </a:rPr>
              <a:t>THE</a:t>
            </a:r>
            <a:r>
              <a:rPr sz="2025" spc="-8" dirty="0">
                <a:latin typeface="Arial"/>
                <a:cs typeface="Arial"/>
              </a:rPr>
              <a:t> </a:t>
            </a:r>
            <a:r>
              <a:rPr sz="2025" spc="-15" dirty="0">
                <a:latin typeface="Arial"/>
                <a:cs typeface="Arial"/>
              </a:rPr>
              <a:t>SUSTAINABILITY</a:t>
            </a:r>
            <a:r>
              <a:rPr sz="2025" spc="-30" dirty="0">
                <a:latin typeface="Arial"/>
                <a:cs typeface="Arial"/>
              </a:rPr>
              <a:t> VALUE:</a:t>
            </a:r>
            <a:endParaRPr sz="2025" dirty="0">
              <a:latin typeface="Arial"/>
              <a:cs typeface="Arial"/>
            </a:endParaRPr>
          </a:p>
          <a:p>
            <a:pPr marL="9525">
              <a:spcBef>
                <a:spcPts val="4"/>
              </a:spcBef>
              <a:tabLst>
                <a:tab pos="2638425" algn="l"/>
                <a:tab pos="3067050" algn="l"/>
              </a:tabLst>
            </a:pPr>
            <a:r>
              <a:rPr sz="2025" dirty="0">
                <a:latin typeface="Arial"/>
                <a:cs typeface="Arial"/>
              </a:rPr>
              <a:t>calculation</a:t>
            </a:r>
            <a:r>
              <a:rPr sz="2025" spc="4" dirty="0">
                <a:latin typeface="Arial"/>
                <a:cs typeface="Arial"/>
              </a:rPr>
              <a:t> </a:t>
            </a:r>
            <a:r>
              <a:rPr sz="2025" spc="-4" dirty="0">
                <a:latin typeface="Arial"/>
                <a:cs typeface="Arial"/>
              </a:rPr>
              <a:t>(SN</a:t>
            </a:r>
            <a:r>
              <a:rPr sz="2025" spc="8" dirty="0">
                <a:latin typeface="Arial"/>
                <a:cs typeface="Arial"/>
              </a:rPr>
              <a:t> </a:t>
            </a:r>
            <a:r>
              <a:rPr sz="2025" spc="-4" dirty="0">
                <a:latin typeface="Arial"/>
                <a:cs typeface="Arial"/>
              </a:rPr>
              <a:t>tool)	vs	perception</a:t>
            </a:r>
            <a:r>
              <a:rPr sz="2025" dirty="0">
                <a:latin typeface="Arial"/>
                <a:cs typeface="Arial"/>
              </a:rPr>
              <a:t> </a:t>
            </a:r>
            <a:r>
              <a:rPr sz="2025" spc="-4" dirty="0">
                <a:latin typeface="Arial"/>
                <a:cs typeface="Arial"/>
              </a:rPr>
              <a:t>(inhabitants)</a:t>
            </a:r>
            <a:endParaRPr sz="202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6805" y="4204472"/>
            <a:ext cx="1076325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125" spc="-4" dirty="0">
                <a:latin typeface="Calibri"/>
                <a:cs typeface="Calibri"/>
              </a:rPr>
              <a:t>greening</a:t>
            </a:r>
            <a:r>
              <a:rPr sz="1125" spc="-49" dirty="0">
                <a:latin typeface="Calibri"/>
                <a:cs typeface="Calibri"/>
              </a:rPr>
              <a:t> </a:t>
            </a:r>
            <a:r>
              <a:rPr sz="1125" dirty="0">
                <a:latin typeface="Calibri"/>
                <a:cs typeface="Calibri"/>
              </a:rPr>
              <a:t>activities</a:t>
            </a:r>
            <a:endParaRPr sz="1125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1133" y="3824043"/>
            <a:ext cx="2021967" cy="289179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407300" y="3211395"/>
            <a:ext cx="2688431" cy="1530667"/>
            <a:chOff x="6544056" y="3980688"/>
            <a:chExt cx="3584575" cy="2040889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44056" y="4122420"/>
              <a:ext cx="387096" cy="189890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07124" y="3980688"/>
              <a:ext cx="3421379" cy="30175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2996504" y="1377738"/>
            <a:ext cx="1358741" cy="3404711"/>
            <a:chOff x="4662995" y="1535811"/>
            <a:chExt cx="1811655" cy="453961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72584" y="1545336"/>
              <a:ext cx="1792224" cy="452018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67758" y="1540573"/>
              <a:ext cx="1802130" cy="4530090"/>
            </a:xfrm>
            <a:custGeom>
              <a:avLst/>
              <a:gdLst/>
              <a:ahLst/>
              <a:cxnLst/>
              <a:rect l="l" t="t" r="r" b="b"/>
              <a:pathLst>
                <a:path w="1802129" h="4530090">
                  <a:moveTo>
                    <a:pt x="0" y="4529709"/>
                  </a:moveTo>
                  <a:lnTo>
                    <a:pt x="1801749" y="4529709"/>
                  </a:lnTo>
                  <a:lnTo>
                    <a:pt x="1801749" y="0"/>
                  </a:lnTo>
                  <a:lnTo>
                    <a:pt x="0" y="0"/>
                  </a:lnTo>
                  <a:lnTo>
                    <a:pt x="0" y="4529709"/>
                  </a:lnTo>
                  <a:close/>
                </a:path>
              </a:pathLst>
            </a:custGeom>
            <a:ln w="9525">
              <a:solidFill>
                <a:srgbClr val="1C427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57032" y="1388310"/>
            <a:ext cx="2754630" cy="178193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865737" y="4004446"/>
            <a:ext cx="772001" cy="331084"/>
          </a:xfrm>
          <a:prstGeom prst="rect">
            <a:avLst/>
          </a:prstGeom>
        </p:spPr>
        <p:txBody>
          <a:bodyPr vert="horz" wrap="square" lIns="0" tIns="59531" rIns="0" bIns="0" rtlCol="0">
            <a:spAutoFit/>
          </a:bodyPr>
          <a:lstStyle/>
          <a:p>
            <a:pPr marL="9525" marR="3810">
              <a:lnSpc>
                <a:spcPct val="72500"/>
              </a:lnSpc>
              <a:spcBef>
                <a:spcPts val="469"/>
              </a:spcBef>
            </a:pPr>
            <a:r>
              <a:rPr sz="1200" spc="-4" dirty="0">
                <a:latin typeface="Arial MT"/>
                <a:cs typeface="Arial MT"/>
              </a:rPr>
              <a:t>informat</a:t>
            </a:r>
            <a:r>
              <a:rPr sz="1200" dirty="0">
                <a:latin typeface="Arial MT"/>
                <a:cs typeface="Arial MT"/>
              </a:rPr>
              <a:t>i</a:t>
            </a:r>
            <a:r>
              <a:rPr sz="1200" spc="-4" dirty="0">
                <a:latin typeface="Arial MT"/>
                <a:cs typeface="Arial MT"/>
              </a:rPr>
              <a:t>on  campaigns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03196" y="3486001"/>
            <a:ext cx="1417320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dirty="0">
                <a:latin typeface="Arial MT"/>
                <a:cs typeface="Arial MT"/>
              </a:rPr>
              <a:t>meetings</a:t>
            </a:r>
            <a:r>
              <a:rPr sz="1050" spc="-49" dirty="0">
                <a:latin typeface="Arial MT"/>
                <a:cs typeface="Arial MT"/>
              </a:rPr>
              <a:t> </a:t>
            </a:r>
            <a:r>
              <a:rPr sz="1050" dirty="0">
                <a:latin typeface="Arial MT"/>
                <a:cs typeface="Arial MT"/>
              </a:rPr>
              <a:t>on</a:t>
            </a:r>
            <a:r>
              <a:rPr sz="1050" spc="-23" dirty="0">
                <a:latin typeface="Arial MT"/>
                <a:cs typeface="Arial MT"/>
              </a:rPr>
              <a:t> </a:t>
            </a:r>
            <a:r>
              <a:rPr sz="1050" dirty="0">
                <a:latin typeface="Arial MT"/>
                <a:cs typeface="Arial MT"/>
              </a:rPr>
              <a:t>the</a:t>
            </a:r>
            <a:r>
              <a:rPr sz="1050" spc="-41" dirty="0">
                <a:latin typeface="Arial MT"/>
                <a:cs typeface="Arial MT"/>
              </a:rPr>
              <a:t> </a:t>
            </a:r>
            <a:r>
              <a:rPr sz="1050" dirty="0">
                <a:latin typeface="Arial MT"/>
                <a:cs typeface="Arial MT"/>
              </a:rPr>
              <a:t>ground</a:t>
            </a:r>
            <a:endParaRPr sz="1050">
              <a:latin typeface="Arial MT"/>
              <a:cs typeface="Arial MT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23995" y="1394024"/>
            <a:ext cx="2016251" cy="1133856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23995" y="2635323"/>
            <a:ext cx="2016251" cy="1133856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947002" y="731325"/>
            <a:ext cx="5957888" cy="43617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sz="2775" spc="-8" dirty="0"/>
              <a:t>EcoQuartier</a:t>
            </a:r>
            <a:r>
              <a:rPr sz="2775" spc="8" dirty="0"/>
              <a:t> </a:t>
            </a:r>
            <a:r>
              <a:rPr sz="2775" spc="-26" dirty="0"/>
              <a:t>Parc</a:t>
            </a:r>
            <a:r>
              <a:rPr sz="2775" spc="-8" dirty="0"/>
              <a:t> </a:t>
            </a:r>
            <a:r>
              <a:rPr sz="2775" spc="-4" dirty="0"/>
              <a:t>des</a:t>
            </a:r>
            <a:r>
              <a:rPr sz="2775" spc="4" dirty="0"/>
              <a:t> </a:t>
            </a:r>
            <a:r>
              <a:rPr sz="2775" spc="-8" dirty="0"/>
              <a:t>Calanques</a:t>
            </a:r>
            <a:r>
              <a:rPr sz="2775" spc="15" dirty="0"/>
              <a:t> </a:t>
            </a:r>
            <a:r>
              <a:rPr sz="2775" spc="-4" dirty="0"/>
              <a:t>-</a:t>
            </a:r>
            <a:r>
              <a:rPr sz="2775" spc="4" dirty="0"/>
              <a:t> </a:t>
            </a:r>
            <a:r>
              <a:rPr sz="2775" spc="-11" dirty="0"/>
              <a:t>Francia</a:t>
            </a:r>
            <a:endParaRPr sz="2775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481" y="1621917"/>
            <a:ext cx="2306574" cy="284237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80780" y="3227832"/>
            <a:ext cx="3546729" cy="205753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124418" y="1704785"/>
            <a:ext cx="2817019" cy="82522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pc="-38" dirty="0">
                <a:latin typeface="Arial MT"/>
                <a:cs typeface="Arial MT"/>
              </a:rPr>
              <a:t>-118</a:t>
            </a:r>
            <a:r>
              <a:rPr spc="-26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ha</a:t>
            </a:r>
            <a:endParaRPr>
              <a:latin typeface="Arial MT"/>
              <a:cs typeface="Arial MT"/>
            </a:endParaRPr>
          </a:p>
          <a:p>
            <a:pPr marL="9525">
              <a:lnSpc>
                <a:spcPts val="2134"/>
              </a:lnSpc>
            </a:pPr>
            <a:r>
              <a:rPr spc="-4" dirty="0">
                <a:latin typeface="Arial MT"/>
                <a:cs typeface="Arial MT"/>
              </a:rPr>
              <a:t>-Urban</a:t>
            </a:r>
            <a:r>
              <a:rPr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redevelopment</a:t>
            </a:r>
            <a:r>
              <a:rPr spc="19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area</a:t>
            </a:r>
            <a:endParaRPr>
              <a:latin typeface="Arial MT"/>
              <a:cs typeface="Arial MT"/>
            </a:endParaRPr>
          </a:p>
          <a:p>
            <a:pPr marL="9525">
              <a:lnSpc>
                <a:spcPts val="2134"/>
              </a:lnSpc>
            </a:pPr>
            <a:r>
              <a:rPr spc="-23" dirty="0">
                <a:latin typeface="Arial MT"/>
                <a:cs typeface="Arial MT"/>
              </a:rPr>
              <a:t>-11,000</a:t>
            </a:r>
            <a:r>
              <a:rPr spc="-11" dirty="0">
                <a:latin typeface="Arial MT"/>
                <a:cs typeface="Arial MT"/>
              </a:rPr>
              <a:t> </a:t>
            </a:r>
            <a:r>
              <a:rPr spc="-4" dirty="0">
                <a:latin typeface="Arial MT"/>
                <a:cs typeface="Arial MT"/>
              </a:rPr>
              <a:t>inhabitants</a:t>
            </a:r>
            <a:endParaRPr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-664028" y="551393"/>
            <a:ext cx="6857999" cy="344806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215265">
              <a:spcBef>
                <a:spcPts val="79"/>
              </a:spcBef>
            </a:pPr>
            <a:r>
              <a:rPr spc="-11" dirty="0"/>
              <a:t>OVERVIEW</a:t>
            </a:r>
            <a:r>
              <a:rPr spc="-38" dirty="0"/>
              <a:t> </a:t>
            </a:r>
            <a:r>
              <a:rPr dirty="0"/>
              <a:t>OF</a:t>
            </a:r>
            <a:r>
              <a:rPr spc="-23" dirty="0"/>
              <a:t> </a:t>
            </a:r>
            <a:r>
              <a:rPr dirty="0"/>
              <a:t>THE</a:t>
            </a:r>
            <a:r>
              <a:rPr spc="-19" dirty="0"/>
              <a:t> </a:t>
            </a:r>
            <a:r>
              <a:rPr spc="-8" dirty="0"/>
              <a:t>TESTING</a:t>
            </a:r>
            <a:r>
              <a:rPr spc="-15" dirty="0"/>
              <a:t> </a:t>
            </a:r>
            <a:r>
              <a:rPr spc="-8" dirty="0"/>
              <a:t>AREA</a:t>
            </a:r>
            <a:r>
              <a:rPr spc="-4" dirty="0"/>
              <a:t> </a:t>
            </a:r>
            <a:r>
              <a:rPr spc="-30" dirty="0"/>
              <a:t>FEATURES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05186" y="1571897"/>
            <a:ext cx="3589496" cy="2490265"/>
          </a:xfrm>
          <a:prstGeom prst="rect">
            <a:avLst/>
          </a:prstGeom>
        </p:spPr>
        <p:txBody>
          <a:bodyPr vert="horz" wrap="square" lIns="0" tIns="40481" rIns="0" bIns="0" rtlCol="0">
            <a:spAutoFit/>
          </a:bodyPr>
          <a:lstStyle/>
          <a:p>
            <a:pPr marL="180975" marR="330994" indent="-171450">
              <a:lnSpc>
                <a:spcPts val="1943"/>
              </a:lnSpc>
              <a:spcBef>
                <a:spcPts val="319"/>
              </a:spcBef>
            </a:pPr>
            <a:r>
              <a:rPr spc="-4" dirty="0">
                <a:latin typeface="Calibri"/>
                <a:cs typeface="Calibri"/>
              </a:rPr>
              <a:t>From urban renewal </a:t>
            </a:r>
            <a:r>
              <a:rPr dirty="0">
                <a:latin typeface="Calibri"/>
                <a:cs typeface="Calibri"/>
              </a:rPr>
              <a:t>area to 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econeighbourhood</a:t>
            </a:r>
            <a:r>
              <a:rPr spc="-3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(EcoQuartier)</a:t>
            </a:r>
            <a:endParaRPr>
              <a:latin typeface="Calibri"/>
              <a:cs typeface="Calibri"/>
            </a:endParaRPr>
          </a:p>
          <a:p>
            <a:pPr marL="9525" marR="580549">
              <a:lnSpc>
                <a:spcPts val="2393"/>
              </a:lnSpc>
              <a:spcBef>
                <a:spcPts val="94"/>
              </a:spcBef>
            </a:pPr>
            <a:r>
              <a:rPr spc="-4" dirty="0">
                <a:latin typeface="Calibri"/>
                <a:cs typeface="Calibri"/>
              </a:rPr>
              <a:t>Connexion</a:t>
            </a:r>
            <a:r>
              <a:rPr spc="-26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to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rest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of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city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1372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social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housing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renovated</a:t>
            </a:r>
            <a:endParaRPr>
              <a:latin typeface="Calibri"/>
              <a:cs typeface="Calibri"/>
            </a:endParaRPr>
          </a:p>
          <a:p>
            <a:pPr marL="180975" marR="28099" indent="-171450">
              <a:lnSpc>
                <a:spcPts val="1943"/>
              </a:lnSpc>
              <a:spcBef>
                <a:spcPts val="363"/>
              </a:spcBef>
            </a:pPr>
            <a:r>
              <a:rPr dirty="0">
                <a:latin typeface="Calibri"/>
                <a:cs typeface="Calibri"/>
              </a:rPr>
              <a:t>Creation</a:t>
            </a:r>
            <a:r>
              <a:rPr spc="-30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of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public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equipement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: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urban </a:t>
            </a:r>
            <a:r>
              <a:rPr spc="-39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parc, </a:t>
            </a:r>
            <a:r>
              <a:rPr dirty="0">
                <a:latin typeface="Calibri"/>
                <a:cs typeface="Calibri"/>
              </a:rPr>
              <a:t>theater, </a:t>
            </a:r>
            <a:r>
              <a:rPr spc="-8" dirty="0">
                <a:latin typeface="Calibri"/>
                <a:cs typeface="Calibri"/>
              </a:rPr>
              <a:t>neighbourghood </a:t>
            </a:r>
            <a:r>
              <a:rPr spc="-4" dirty="0">
                <a:latin typeface="Calibri"/>
                <a:cs typeface="Calibri"/>
              </a:rPr>
              <a:t> house, </a:t>
            </a:r>
            <a:r>
              <a:rPr dirty="0">
                <a:latin typeface="Calibri"/>
                <a:cs typeface="Calibri"/>
              </a:rPr>
              <a:t>2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sport</a:t>
            </a:r>
            <a:r>
              <a:rPr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facilities</a:t>
            </a:r>
            <a:endParaRPr>
              <a:latin typeface="Calibri"/>
              <a:cs typeface="Calibri"/>
            </a:endParaRPr>
          </a:p>
          <a:p>
            <a:pPr marL="180975" marR="3810" indent="-171450">
              <a:lnSpc>
                <a:spcPts val="1943"/>
              </a:lnSpc>
              <a:spcBef>
                <a:spcPts val="458"/>
              </a:spcBef>
            </a:pPr>
            <a:r>
              <a:rPr spc="-4" dirty="0">
                <a:latin typeface="Calibri"/>
                <a:cs typeface="Calibri"/>
              </a:rPr>
              <a:t>Keeping up </a:t>
            </a:r>
            <a:r>
              <a:rPr dirty="0">
                <a:latin typeface="Calibri"/>
                <a:cs typeface="Calibri"/>
              </a:rPr>
              <a:t>the </a:t>
            </a:r>
            <a:r>
              <a:rPr spc="-4" dirty="0">
                <a:latin typeface="Calibri"/>
                <a:cs typeface="Calibri"/>
              </a:rPr>
              <a:t>connection </a:t>
            </a:r>
            <a:r>
              <a:rPr dirty="0">
                <a:latin typeface="Calibri"/>
                <a:cs typeface="Calibri"/>
              </a:rPr>
              <a:t>with 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inhabitants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(1st</a:t>
            </a:r>
            <a:r>
              <a:rPr spc="-26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renovation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2011!)</a:t>
            </a:r>
            <a:endParaRPr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6067" y="1545988"/>
            <a:ext cx="2474595" cy="350072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489481" y="4462925"/>
            <a:ext cx="867536" cy="90632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610376"/>
              </p:ext>
            </p:extLst>
          </p:nvPr>
        </p:nvGraphicFramePr>
        <p:xfrm>
          <a:off x="1129664" y="129935"/>
          <a:ext cx="6884671" cy="64152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1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1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1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818">
                <a:tc>
                  <a:txBody>
                    <a:bodyPr/>
                    <a:lstStyle/>
                    <a:p>
                      <a:pPr marL="91440">
                        <a:lnSpc>
                          <a:spcPts val="2125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Argentina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280670">
                        <a:lnSpc>
                          <a:spcPts val="2160"/>
                        </a:lnSpc>
                        <a:spcBef>
                          <a:spcPts val="3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University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 Buenos </a:t>
                      </a:r>
                      <a:r>
                        <a:rPr sz="14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Aires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33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ts val="2125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Italy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ts val="2125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Environment</a:t>
                      </a:r>
                      <a:r>
                        <a:rPr sz="14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Park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1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Austria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Ökologie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Institut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Japan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Utsunomiya</a:t>
                      </a:r>
                      <a:endParaRPr sz="14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University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0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Australia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54483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University</a:t>
                      </a:r>
                      <a:r>
                        <a:rPr sz="14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4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New </a:t>
                      </a:r>
                      <a:r>
                        <a:rPr sz="14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South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Wales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Korea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464820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Korean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Institute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of </a:t>
                      </a:r>
                      <a:r>
                        <a:rPr sz="14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Energy Research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Brazil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Unicamp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Netherlands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Novem,</a:t>
                      </a:r>
                      <a:r>
                        <a:rPr sz="14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DHV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059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Canada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BCBC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Norway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7846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Norwegian</a:t>
                      </a:r>
                      <a:r>
                        <a:rPr sz="14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Building </a:t>
                      </a:r>
                      <a:r>
                        <a:rPr sz="14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Research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Institute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15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Chile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3581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Chilean Chamber of </a:t>
                      </a:r>
                      <a:r>
                        <a:rPr sz="14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Construction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Poland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NAPE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China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20" dirty="0">
                          <a:latin typeface="Calibri"/>
                          <a:cs typeface="Calibri"/>
                        </a:rPr>
                        <a:t>Tsinghua</a:t>
                      </a:r>
                      <a:r>
                        <a:rPr sz="14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University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South</a:t>
                      </a:r>
                      <a:r>
                        <a:rPr sz="14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Africa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CSIR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Finland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Motiva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Spain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48450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Ministry</a:t>
                      </a:r>
                      <a:r>
                        <a:rPr sz="1400" spc="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Public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Works</a:t>
                      </a:r>
                      <a:r>
                        <a:rPr sz="14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and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Transp.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France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CSTB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Sweden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400" dirty="0">
                          <a:latin typeface="Calibri"/>
                          <a:cs typeface="Calibri"/>
                        </a:rPr>
                        <a:t>KTH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01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Germany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USA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Department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Energy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098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Greece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021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University</a:t>
                      </a:r>
                      <a:r>
                        <a:rPr sz="14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 </a:t>
                      </a:r>
                      <a:r>
                        <a:rPr sz="1400" spc="-3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Thessaloniki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15" dirty="0">
                          <a:latin typeface="Calibri"/>
                          <a:cs typeface="Calibri"/>
                        </a:rPr>
                        <a:t>Wales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University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4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0" dirty="0">
                          <a:latin typeface="Calibri"/>
                          <a:cs typeface="Calibri"/>
                        </a:rPr>
                        <a:t>Cardiff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Hong</a:t>
                      </a:r>
                      <a:r>
                        <a:rPr sz="14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Kong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479425">
                        <a:lnSpc>
                          <a:spcPct val="100000"/>
                        </a:lnSpc>
                      </a:pPr>
                      <a:r>
                        <a:rPr sz="1400" spc="-10" dirty="0">
                          <a:latin typeface="Calibri"/>
                          <a:cs typeface="Calibri"/>
                        </a:rPr>
                        <a:t>University</a:t>
                      </a:r>
                      <a:r>
                        <a:rPr sz="14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of</a:t>
                      </a:r>
                      <a:r>
                        <a:rPr sz="14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5" dirty="0">
                          <a:latin typeface="Calibri"/>
                          <a:cs typeface="Calibri"/>
                        </a:rPr>
                        <a:t>Hong </a:t>
                      </a:r>
                      <a:r>
                        <a:rPr sz="1400" spc="-3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spc="-15" dirty="0">
                          <a:latin typeface="Calibri"/>
                          <a:cs typeface="Calibri"/>
                        </a:rPr>
                        <a:t>Kong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7F3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500" b="1" spc="-10" dirty="0">
                          <a:latin typeface="Calibri"/>
                          <a:cs typeface="Calibri"/>
                        </a:rPr>
                        <a:t>International</a:t>
                      </a:r>
                      <a:r>
                        <a:rPr sz="1500" b="1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spc="-10" dirty="0">
                          <a:latin typeface="Calibri"/>
                          <a:cs typeface="Calibri"/>
                        </a:rPr>
                        <a:t>Framework</a:t>
                      </a:r>
                      <a:r>
                        <a:rPr sz="1500" b="1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500" b="1" spc="-10" dirty="0">
                          <a:latin typeface="Calibri"/>
                          <a:cs typeface="Calibri"/>
                        </a:rPr>
                        <a:t>Committee</a:t>
                      </a:r>
                      <a:endParaRPr sz="15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7F3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72771" y="681169"/>
            <a:ext cx="7666971" cy="313387"/>
          </a:xfrm>
          <a:prstGeom prst="rect">
            <a:avLst/>
          </a:prstGeom>
        </p:spPr>
        <p:txBody>
          <a:bodyPr vert="horz" wrap="square" lIns="0" tIns="69056" rIns="0" bIns="0" rtlCol="0" anchor="ctr">
            <a:spAutoFit/>
          </a:bodyPr>
          <a:lstStyle/>
          <a:p>
            <a:pPr marL="2245043" marR="3810" indent="-2235994">
              <a:lnSpc>
                <a:spcPts val="1943"/>
              </a:lnSpc>
              <a:spcBef>
                <a:spcPts val="544"/>
              </a:spcBef>
            </a:pPr>
            <a:r>
              <a:rPr sz="2025" spc="-4" dirty="0">
                <a:latin typeface="Arial"/>
                <a:cs typeface="Arial"/>
              </a:rPr>
              <a:t>Sustainability assessment </a:t>
            </a:r>
            <a:r>
              <a:rPr sz="2025" dirty="0">
                <a:latin typeface="Arial"/>
                <a:cs typeface="Arial"/>
              </a:rPr>
              <a:t>of the intervention </a:t>
            </a:r>
            <a:r>
              <a:rPr sz="2025" spc="-555" dirty="0">
                <a:latin typeface="Arial"/>
                <a:cs typeface="Arial"/>
              </a:rPr>
              <a:t> </a:t>
            </a:r>
            <a:r>
              <a:rPr sz="2025" dirty="0">
                <a:latin typeface="Arial"/>
                <a:cs typeface="Arial"/>
              </a:rPr>
              <a:t>scenario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55328" y="1697355"/>
            <a:ext cx="2484882" cy="346329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867428" y="1706499"/>
            <a:ext cx="3722846" cy="3516154"/>
            <a:chOff x="1981200" y="1716023"/>
            <a:chExt cx="4963795" cy="468820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1200" y="1716023"/>
              <a:ext cx="3313176" cy="46878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37788" y="1716023"/>
              <a:ext cx="3307079" cy="46222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403169" y="570891"/>
            <a:ext cx="5589269" cy="470802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sz="3000" spc="-4" dirty="0">
                <a:latin typeface="Arial"/>
                <a:cs typeface="Arial"/>
              </a:rPr>
              <a:t>ZAC</a:t>
            </a:r>
            <a:r>
              <a:rPr sz="3000" spc="-11" dirty="0">
                <a:latin typeface="Arial"/>
                <a:cs typeface="Arial"/>
              </a:rPr>
              <a:t> </a:t>
            </a:r>
            <a:r>
              <a:rPr sz="3000" spc="-4" dirty="0">
                <a:latin typeface="Arial"/>
                <a:cs typeface="Arial"/>
              </a:rPr>
              <a:t>du</a:t>
            </a:r>
            <a:r>
              <a:rPr sz="3000" spc="-8" dirty="0">
                <a:latin typeface="Arial"/>
                <a:cs typeface="Arial"/>
              </a:rPr>
              <a:t> Bon </a:t>
            </a:r>
            <a:r>
              <a:rPr sz="3000" spc="-15" dirty="0">
                <a:latin typeface="Arial"/>
                <a:cs typeface="Arial"/>
              </a:rPr>
              <a:t>Lait-Lyon,</a:t>
            </a:r>
            <a:r>
              <a:rPr sz="3000" spc="4" dirty="0">
                <a:latin typeface="Arial"/>
                <a:cs typeface="Arial"/>
              </a:rPr>
              <a:t> </a:t>
            </a:r>
            <a:r>
              <a:rPr sz="3000" spc="-4" dirty="0">
                <a:latin typeface="Arial"/>
                <a:cs typeface="Arial"/>
              </a:rPr>
              <a:t>Francia</a:t>
            </a:r>
            <a:endParaRPr sz="3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9885" y="1606449"/>
            <a:ext cx="1043464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100" spc="-4" dirty="0">
                <a:latin typeface="Calibri"/>
                <a:cs typeface="Calibri"/>
              </a:rPr>
              <a:t>Text</a:t>
            </a:r>
            <a:r>
              <a:rPr sz="2100" spc="-68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here</a:t>
            </a:r>
            <a:endParaRPr sz="2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0598" y="1490472"/>
            <a:ext cx="2830068" cy="14036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9455" y="3036951"/>
            <a:ext cx="2436876" cy="182765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666499" y="1625156"/>
            <a:ext cx="3731419" cy="2199801"/>
          </a:xfrm>
          <a:prstGeom prst="rect">
            <a:avLst/>
          </a:prstGeom>
        </p:spPr>
        <p:txBody>
          <a:bodyPr vert="horz" wrap="square" lIns="0" tIns="57626" rIns="0" bIns="0" rtlCol="0">
            <a:spAutoFit/>
          </a:bodyPr>
          <a:lstStyle/>
          <a:p>
            <a:pPr marL="266700" marR="581025" indent="-257175">
              <a:lnSpc>
                <a:spcPts val="1583"/>
              </a:lnSpc>
              <a:spcBef>
                <a:spcPts val="454"/>
              </a:spcBef>
              <a:buChar char="•"/>
              <a:tabLst>
                <a:tab pos="266224" algn="l"/>
                <a:tab pos="266700" algn="l"/>
              </a:tabLst>
            </a:pPr>
            <a:r>
              <a:rPr sz="1650" spc="-4" dirty="0">
                <a:latin typeface="Arial MT"/>
                <a:cs typeface="Arial MT"/>
              </a:rPr>
              <a:t>The</a:t>
            </a:r>
            <a:r>
              <a:rPr sz="1650" spc="8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two</a:t>
            </a:r>
            <a:r>
              <a:rPr sz="1650" spc="-8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main</a:t>
            </a:r>
            <a:r>
              <a:rPr sz="1650" spc="4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goals</a:t>
            </a:r>
            <a:r>
              <a:rPr sz="1650" spc="4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of this</a:t>
            </a:r>
            <a:r>
              <a:rPr sz="1650" spc="-8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new </a:t>
            </a:r>
            <a:r>
              <a:rPr sz="1650" spc="-446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neighborhood:</a:t>
            </a:r>
            <a:endParaRPr sz="1650">
              <a:latin typeface="Arial MT"/>
              <a:cs typeface="Arial MT"/>
            </a:endParaRPr>
          </a:p>
          <a:p>
            <a:pPr marL="567214" marR="143351" lvl="1" indent="-215265">
              <a:lnSpc>
                <a:spcPct val="80000"/>
              </a:lnSpc>
              <a:spcBef>
                <a:spcPts val="368"/>
              </a:spcBef>
              <a:buChar char="–"/>
              <a:tabLst>
                <a:tab pos="567214" algn="l"/>
                <a:tab pos="567690" algn="l"/>
              </a:tabLst>
            </a:pPr>
            <a:r>
              <a:rPr sz="1425" spc="-4" dirty="0">
                <a:latin typeface="Arial MT"/>
                <a:cs typeface="Arial MT"/>
              </a:rPr>
              <a:t>Conversion</a:t>
            </a:r>
            <a:r>
              <a:rPr sz="1425" spc="34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of an</a:t>
            </a:r>
            <a:r>
              <a:rPr sz="1425" spc="11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industrial</a:t>
            </a:r>
            <a:r>
              <a:rPr sz="1425" spc="23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and</a:t>
            </a:r>
            <a:r>
              <a:rPr sz="1425" spc="11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urban </a:t>
            </a:r>
            <a:r>
              <a:rPr sz="1425" spc="-382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brownfield</a:t>
            </a:r>
            <a:endParaRPr sz="1425">
              <a:latin typeface="Arial MT"/>
              <a:cs typeface="Arial MT"/>
            </a:endParaRPr>
          </a:p>
          <a:p>
            <a:pPr marL="567214" marR="3810" lvl="1" indent="-215265">
              <a:lnSpc>
                <a:spcPct val="80100"/>
              </a:lnSpc>
              <a:spcBef>
                <a:spcPts val="341"/>
              </a:spcBef>
              <a:buChar char="–"/>
              <a:tabLst>
                <a:tab pos="567214" algn="l"/>
                <a:tab pos="567690" algn="l"/>
              </a:tabLst>
            </a:pPr>
            <a:r>
              <a:rPr sz="1425" spc="-4" dirty="0">
                <a:latin typeface="Arial MT"/>
                <a:cs typeface="Arial MT"/>
              </a:rPr>
              <a:t>Creation</a:t>
            </a:r>
            <a:r>
              <a:rPr sz="1425" spc="75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of</a:t>
            </a:r>
            <a:r>
              <a:rPr sz="1425" spc="49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a</a:t>
            </a:r>
            <a:r>
              <a:rPr sz="1425" spc="45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new</a:t>
            </a:r>
            <a:r>
              <a:rPr sz="1425" spc="68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neighborhood,</a:t>
            </a:r>
            <a:r>
              <a:rPr sz="1425" spc="86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to </a:t>
            </a:r>
            <a:r>
              <a:rPr sz="1425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add</a:t>
            </a:r>
            <a:r>
              <a:rPr sz="1425" spc="11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a</a:t>
            </a:r>
            <a:r>
              <a:rPr sz="1425" spc="8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new</a:t>
            </a:r>
            <a:r>
              <a:rPr sz="1425" spc="8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district</a:t>
            </a:r>
            <a:r>
              <a:rPr sz="1425" spc="8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center</a:t>
            </a:r>
            <a:r>
              <a:rPr sz="1425" spc="19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in the</a:t>
            </a:r>
            <a:r>
              <a:rPr sz="1425" spc="23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Gerland </a:t>
            </a:r>
            <a:r>
              <a:rPr sz="1425" spc="-382" dirty="0">
                <a:latin typeface="Arial MT"/>
                <a:cs typeface="Arial MT"/>
              </a:rPr>
              <a:t> </a:t>
            </a:r>
            <a:r>
              <a:rPr sz="1425" spc="-4" dirty="0">
                <a:latin typeface="Arial MT"/>
                <a:cs typeface="Arial MT"/>
              </a:rPr>
              <a:t>district</a:t>
            </a:r>
            <a:endParaRPr sz="1425">
              <a:latin typeface="Arial MT"/>
              <a:cs typeface="Arial MT"/>
            </a:endParaRPr>
          </a:p>
          <a:p>
            <a:pPr marL="266700" indent="-257175">
              <a:lnSpc>
                <a:spcPts val="1973"/>
              </a:lnSpc>
              <a:buChar char="•"/>
              <a:tabLst>
                <a:tab pos="266224" algn="l"/>
                <a:tab pos="266700" algn="l"/>
              </a:tabLst>
            </a:pPr>
            <a:r>
              <a:rPr sz="1650" spc="-4" dirty="0">
                <a:latin typeface="Arial MT"/>
                <a:cs typeface="Arial MT"/>
              </a:rPr>
              <a:t>8</a:t>
            </a:r>
            <a:r>
              <a:rPr sz="1650" spc="-38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ha</a:t>
            </a:r>
            <a:endParaRPr sz="1650">
              <a:latin typeface="Arial MT"/>
              <a:cs typeface="Arial MT"/>
            </a:endParaRPr>
          </a:p>
          <a:p>
            <a:pPr marL="266700" indent="-257175">
              <a:buChar char="•"/>
              <a:tabLst>
                <a:tab pos="266224" algn="l"/>
                <a:tab pos="266700" algn="l"/>
              </a:tabLst>
            </a:pPr>
            <a:r>
              <a:rPr sz="1650" spc="-4" dirty="0">
                <a:latin typeface="Arial MT"/>
                <a:cs typeface="Arial MT"/>
              </a:rPr>
              <a:t>1565</a:t>
            </a:r>
            <a:r>
              <a:rPr sz="1650" spc="-23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dwellings</a:t>
            </a:r>
            <a:endParaRPr sz="1650">
              <a:latin typeface="Arial MT"/>
              <a:cs typeface="Arial MT"/>
            </a:endParaRPr>
          </a:p>
          <a:p>
            <a:pPr marL="266700" indent="-257175">
              <a:buChar char="•"/>
              <a:tabLst>
                <a:tab pos="266224" algn="l"/>
                <a:tab pos="266700" algn="l"/>
              </a:tabLst>
            </a:pPr>
            <a:r>
              <a:rPr sz="1650" spc="-4" dirty="0">
                <a:latin typeface="Arial MT"/>
                <a:cs typeface="Arial MT"/>
              </a:rPr>
              <a:t>1</a:t>
            </a:r>
            <a:r>
              <a:rPr sz="1650" spc="-11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ha</a:t>
            </a:r>
            <a:r>
              <a:rPr sz="1650" spc="-11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of</a:t>
            </a:r>
            <a:r>
              <a:rPr sz="1650" spc="-11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green</a:t>
            </a:r>
            <a:r>
              <a:rPr sz="1650" spc="4" dirty="0">
                <a:latin typeface="Arial MT"/>
                <a:cs typeface="Arial MT"/>
              </a:rPr>
              <a:t> </a:t>
            </a:r>
            <a:r>
              <a:rPr sz="1650" spc="-4" dirty="0">
                <a:latin typeface="Arial MT"/>
                <a:cs typeface="Arial MT"/>
              </a:rPr>
              <a:t>space</a:t>
            </a:r>
            <a:endParaRPr sz="165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86227" y="3566067"/>
            <a:ext cx="2354104" cy="1829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23"/>
              </a:lnSpc>
            </a:pPr>
            <a:r>
              <a:rPr sz="1650" spc="-4" dirty="0">
                <a:latin typeface="Arial MT"/>
                <a:cs typeface="Arial MT"/>
              </a:rPr>
              <a:t>s</a:t>
            </a:r>
            <a:endParaRPr sz="165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>
              <a:latin typeface="Arial MT"/>
              <a:cs typeface="Arial MT"/>
            </a:endParaRPr>
          </a:p>
          <a:p>
            <a:pPr>
              <a:spcBef>
                <a:spcPts val="34"/>
              </a:spcBef>
            </a:pPr>
            <a:endParaRPr sz="2288">
              <a:latin typeface="Arial MT"/>
              <a:cs typeface="Arial MT"/>
            </a:endParaRPr>
          </a:p>
          <a:p>
            <a:pPr algn="r">
              <a:spcBef>
                <a:spcPts val="4"/>
              </a:spcBef>
            </a:pPr>
            <a:r>
              <a:rPr sz="900" dirty="0">
                <a:solidFill>
                  <a:srgbClr val="878787"/>
                </a:solidFill>
                <a:latin typeface="Calibri"/>
                <a:cs typeface="Calibri"/>
              </a:rPr>
              <a:t>75</a:t>
            </a:r>
            <a:endParaRPr sz="9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05930" y="3821049"/>
            <a:ext cx="2652903" cy="2032254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763075" y="544862"/>
            <a:ext cx="6157013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dirty="0"/>
              <a:t>Urban</a:t>
            </a:r>
            <a:r>
              <a:rPr sz="2400" spc="-34" dirty="0"/>
              <a:t> </a:t>
            </a:r>
            <a:r>
              <a:rPr sz="2400" dirty="0"/>
              <a:t>and</a:t>
            </a:r>
            <a:r>
              <a:rPr sz="2400" spc="-26" dirty="0"/>
              <a:t> </a:t>
            </a:r>
            <a:r>
              <a:rPr sz="2400" dirty="0"/>
              <a:t>Building</a:t>
            </a:r>
            <a:r>
              <a:rPr sz="2400" spc="-34" dirty="0"/>
              <a:t> </a:t>
            </a:r>
            <a:r>
              <a:rPr sz="2400" spc="-4" dirty="0"/>
              <a:t>Scale</a:t>
            </a:r>
            <a:r>
              <a:rPr sz="2400" spc="4" dirty="0"/>
              <a:t> </a:t>
            </a:r>
            <a:r>
              <a:rPr sz="2400" spc="-4" dirty="0"/>
              <a:t>Pilots</a:t>
            </a:r>
            <a:r>
              <a:rPr sz="2400" spc="-23" dirty="0"/>
              <a:t> </a:t>
            </a:r>
            <a:r>
              <a:rPr sz="2400" dirty="0"/>
              <a:t>in</a:t>
            </a:r>
            <a:r>
              <a:rPr sz="2400" spc="-15" dirty="0"/>
              <a:t> </a:t>
            </a:r>
            <a:r>
              <a:rPr sz="2400" spc="-4" dirty="0"/>
              <a:t>Barcelona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52237" y="1470223"/>
            <a:ext cx="7184192" cy="4048834"/>
            <a:chOff x="1930907" y="1536382"/>
            <a:chExt cx="8126095" cy="418655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5639" y="1988819"/>
              <a:ext cx="5550408" cy="295198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0907" y="1557527"/>
              <a:ext cx="8125968" cy="416509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56581" y="1550669"/>
              <a:ext cx="3096895" cy="2959735"/>
            </a:xfrm>
            <a:custGeom>
              <a:avLst/>
              <a:gdLst/>
              <a:ahLst/>
              <a:cxnLst/>
              <a:rect l="l" t="t" r="r" b="b"/>
              <a:pathLst>
                <a:path w="3096895" h="2959735">
                  <a:moveTo>
                    <a:pt x="77596" y="1311528"/>
                  </a:moveTo>
                  <a:lnTo>
                    <a:pt x="1181734" y="931926"/>
                  </a:lnTo>
                  <a:lnTo>
                    <a:pt x="1569973" y="517778"/>
                  </a:lnTo>
                  <a:lnTo>
                    <a:pt x="1371600" y="276097"/>
                  </a:lnTo>
                  <a:lnTo>
                    <a:pt x="1638934" y="8635"/>
                  </a:lnTo>
                  <a:lnTo>
                    <a:pt x="3079495" y="0"/>
                  </a:lnTo>
                  <a:lnTo>
                    <a:pt x="3096767" y="802513"/>
                  </a:lnTo>
                  <a:lnTo>
                    <a:pt x="2622295" y="1440941"/>
                  </a:lnTo>
                  <a:lnTo>
                    <a:pt x="1518157" y="1915540"/>
                  </a:lnTo>
                  <a:lnTo>
                    <a:pt x="1431925" y="2605785"/>
                  </a:lnTo>
                  <a:lnTo>
                    <a:pt x="1811527" y="2959607"/>
                  </a:lnTo>
                  <a:lnTo>
                    <a:pt x="508888" y="2933699"/>
                  </a:lnTo>
                  <a:lnTo>
                    <a:pt x="0" y="2407411"/>
                  </a:lnTo>
                  <a:lnTo>
                    <a:pt x="120776" y="1251203"/>
                  </a:lnTo>
                  <a:lnTo>
                    <a:pt x="224281" y="1251203"/>
                  </a:lnTo>
                </a:path>
              </a:pathLst>
            </a:custGeom>
            <a:ln w="28575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244236" y="1470223"/>
            <a:ext cx="2051685" cy="833401"/>
          </a:xfrm>
          <a:prstGeom prst="rect">
            <a:avLst/>
          </a:prstGeom>
          <a:solidFill>
            <a:srgbClr val="FCEADA"/>
          </a:solidFill>
        </p:spPr>
        <p:txBody>
          <a:bodyPr vert="horz" wrap="square" lIns="0" tIns="25241" rIns="0" bIns="0" rtlCol="0">
            <a:spAutoFit/>
          </a:bodyPr>
          <a:lstStyle/>
          <a:p>
            <a:pPr marL="130016" marR="125254" indent="-476" algn="ctr">
              <a:spcBef>
                <a:spcPts val="199"/>
              </a:spcBef>
            </a:pP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The EIXAMPLE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is a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district of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Barcelona between the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old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city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and what </a:t>
            </a:r>
            <a:r>
              <a:rPr sz="1050" spc="-8" dirty="0">
                <a:solidFill>
                  <a:srgbClr val="7E7E7E"/>
                </a:solidFill>
                <a:latin typeface="Calibri"/>
                <a:cs typeface="Calibri"/>
              </a:rPr>
              <a:t>were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once surrounding </a:t>
            </a:r>
            <a:r>
              <a:rPr sz="1050" spc="-229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small towns, </a:t>
            </a:r>
            <a:r>
              <a:rPr sz="1050" spc="-8" dirty="0">
                <a:solidFill>
                  <a:srgbClr val="7E7E7E"/>
                </a:solidFill>
                <a:latin typeface="Calibri"/>
                <a:cs typeface="Calibri"/>
              </a:rPr>
              <a:t>constructed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in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the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19th</a:t>
            </a:r>
            <a:r>
              <a:rPr sz="1050" spc="4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and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 early</a:t>
            </a:r>
            <a:r>
              <a:rPr sz="1050" spc="-8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20th</a:t>
            </a:r>
            <a:r>
              <a:rPr sz="1050" spc="8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centuries.</a:t>
            </a:r>
            <a:endParaRPr sz="10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52237" y="2388053"/>
            <a:ext cx="2051685" cy="349135"/>
          </a:xfrm>
          <a:prstGeom prst="rect">
            <a:avLst/>
          </a:prstGeom>
          <a:solidFill>
            <a:srgbClr val="FCEADA"/>
          </a:solidFill>
        </p:spPr>
        <p:txBody>
          <a:bodyPr vert="horz" wrap="square" lIns="0" tIns="25718" rIns="0" bIns="0" rtlCol="0">
            <a:spAutoFit/>
          </a:bodyPr>
          <a:lstStyle/>
          <a:p>
            <a:pPr algn="ctr">
              <a:spcBef>
                <a:spcPts val="203"/>
              </a:spcBef>
            </a:pP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The EIXAMPLE</a:t>
            </a:r>
            <a:r>
              <a:rPr sz="1050" spc="-8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is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an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 urbanistic</a:t>
            </a:r>
            <a:r>
              <a:rPr sz="1050" spc="8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plan</a:t>
            </a:r>
            <a:endParaRPr sz="105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designed </a:t>
            </a:r>
            <a:r>
              <a:rPr sz="1050" spc="-8" dirty="0">
                <a:solidFill>
                  <a:srgbClr val="7E7E7E"/>
                </a:solidFill>
                <a:latin typeface="Calibri"/>
                <a:cs typeface="Calibri"/>
              </a:rPr>
              <a:t>by</a:t>
            </a:r>
            <a:r>
              <a:rPr sz="1050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4" dirty="0">
                <a:solidFill>
                  <a:srgbClr val="7E7E7E"/>
                </a:solidFill>
                <a:latin typeface="Calibri"/>
                <a:cs typeface="Calibri"/>
              </a:rPr>
              <a:t>Ildelfons</a:t>
            </a:r>
            <a:r>
              <a:rPr sz="1050" spc="-15" dirty="0">
                <a:solidFill>
                  <a:srgbClr val="7E7E7E"/>
                </a:solidFill>
                <a:latin typeface="Calibri"/>
                <a:cs typeface="Calibri"/>
              </a:rPr>
              <a:t> </a:t>
            </a:r>
            <a:r>
              <a:rPr sz="1050" spc="-8" dirty="0">
                <a:solidFill>
                  <a:srgbClr val="7E7E7E"/>
                </a:solidFill>
                <a:latin typeface="Calibri"/>
                <a:cs typeface="Calibri"/>
              </a:rPr>
              <a:t>Cerdà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6986" y="5410714"/>
            <a:ext cx="116681" cy="11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5"/>
              </a:lnSpc>
            </a:pPr>
            <a:r>
              <a:rPr sz="900" dirty="0">
                <a:solidFill>
                  <a:srgbClr val="888888"/>
                </a:solidFill>
                <a:latin typeface="Calibri"/>
                <a:cs typeface="Calibri"/>
              </a:rPr>
              <a:t>77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513250" y="721213"/>
            <a:ext cx="6117500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/>
              <a:t>Urban</a:t>
            </a:r>
            <a:r>
              <a:rPr sz="2400" spc="-30" dirty="0"/>
              <a:t> </a:t>
            </a:r>
            <a:r>
              <a:rPr sz="2400" dirty="0"/>
              <a:t>and</a:t>
            </a:r>
            <a:r>
              <a:rPr sz="2400" spc="-19" dirty="0"/>
              <a:t> </a:t>
            </a:r>
            <a:r>
              <a:rPr sz="2400" dirty="0"/>
              <a:t>Building</a:t>
            </a:r>
            <a:r>
              <a:rPr sz="2400" spc="-26" dirty="0"/>
              <a:t> </a:t>
            </a:r>
            <a:r>
              <a:rPr sz="2400" spc="-8" dirty="0"/>
              <a:t>Scale</a:t>
            </a:r>
            <a:r>
              <a:rPr sz="2400" spc="11" dirty="0"/>
              <a:t> </a:t>
            </a:r>
            <a:r>
              <a:rPr sz="2400" spc="-4" dirty="0"/>
              <a:t>Pilots</a:t>
            </a:r>
            <a:r>
              <a:rPr sz="2400" spc="-11" dirty="0"/>
              <a:t> </a:t>
            </a:r>
            <a:r>
              <a:rPr sz="2400" dirty="0"/>
              <a:t>in</a:t>
            </a:r>
            <a:r>
              <a:rPr sz="2400" spc="-11" dirty="0"/>
              <a:t> </a:t>
            </a:r>
            <a:r>
              <a:rPr sz="2400" spc="-8" dirty="0"/>
              <a:t>Barcelona</a:t>
            </a:r>
          </a:p>
        </p:txBody>
      </p:sp>
      <p:sp>
        <p:nvSpPr>
          <p:cNvPr id="4" name="object 4"/>
          <p:cNvSpPr/>
          <p:nvPr/>
        </p:nvSpPr>
        <p:spPr>
          <a:xfrm>
            <a:off x="391886" y="1447419"/>
            <a:ext cx="8231981" cy="4145756"/>
          </a:xfrm>
          <a:custGeom>
            <a:avLst/>
            <a:gdLst/>
            <a:ahLst/>
            <a:cxnLst/>
            <a:rect l="l" t="t" r="r" b="b"/>
            <a:pathLst>
              <a:path w="10975975" h="5527675">
                <a:moveTo>
                  <a:pt x="10975848" y="0"/>
                </a:moveTo>
                <a:lnTo>
                  <a:pt x="0" y="0"/>
                </a:lnTo>
                <a:lnTo>
                  <a:pt x="0" y="5527548"/>
                </a:lnTo>
                <a:lnTo>
                  <a:pt x="10975848" y="5527548"/>
                </a:lnTo>
                <a:lnTo>
                  <a:pt x="10975848" y="0"/>
                </a:lnTo>
                <a:close/>
              </a:path>
            </a:pathLst>
          </a:custGeom>
          <a:solidFill>
            <a:srgbClr val="EBF0DE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 txBox="1"/>
          <p:nvPr/>
        </p:nvSpPr>
        <p:spPr>
          <a:xfrm>
            <a:off x="1662710" y="1533240"/>
            <a:ext cx="1882140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spc="-4" dirty="0">
                <a:latin typeface="Calibri"/>
                <a:cs typeface="Calibri"/>
              </a:rPr>
              <a:t>Urban</a:t>
            </a:r>
            <a:r>
              <a:rPr sz="1350" spc="-11" dirty="0">
                <a:latin typeface="Calibri"/>
                <a:cs typeface="Calibri"/>
              </a:rPr>
              <a:t> </a:t>
            </a:r>
            <a:r>
              <a:rPr sz="1350" spc="-4" dirty="0">
                <a:latin typeface="Calibri"/>
                <a:cs typeface="Calibri"/>
              </a:rPr>
              <a:t>scale:</a:t>
            </a:r>
            <a:r>
              <a:rPr sz="1350" spc="15" dirty="0">
                <a:latin typeface="Calibri"/>
                <a:cs typeface="Calibri"/>
              </a:rPr>
              <a:t> </a:t>
            </a:r>
            <a:r>
              <a:rPr sz="1350" b="1" spc="-4" dirty="0">
                <a:solidFill>
                  <a:srgbClr val="339933"/>
                </a:solidFill>
                <a:latin typeface="Calibri"/>
                <a:cs typeface="Calibri"/>
              </a:rPr>
              <a:t>ILLA</a:t>
            </a:r>
            <a:r>
              <a:rPr sz="1350" b="1" spc="-8" dirty="0">
                <a:solidFill>
                  <a:srgbClr val="339933"/>
                </a:solidFill>
                <a:latin typeface="Calibri"/>
                <a:cs typeface="Calibri"/>
              </a:rPr>
              <a:t> </a:t>
            </a:r>
            <a:r>
              <a:rPr sz="1350" b="1" spc="-4" dirty="0">
                <a:solidFill>
                  <a:srgbClr val="339933"/>
                </a:solidFill>
                <a:latin typeface="Calibri"/>
                <a:cs typeface="Calibri"/>
              </a:rPr>
              <a:t>EFICIENT</a:t>
            </a:r>
            <a:endParaRPr sz="13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99253" y="3644360"/>
            <a:ext cx="1598295" cy="49436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spc="-4" dirty="0">
                <a:latin typeface="Calibri"/>
                <a:cs typeface="Calibri"/>
              </a:rPr>
              <a:t>Building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spc="-4" dirty="0">
                <a:latin typeface="Calibri"/>
                <a:cs typeface="Calibri"/>
              </a:rPr>
              <a:t>scale:</a:t>
            </a:r>
            <a:endParaRPr sz="1050">
              <a:latin typeface="Calibri"/>
              <a:cs typeface="Calibri"/>
            </a:endParaRPr>
          </a:p>
          <a:p>
            <a:pPr marL="9525">
              <a:spcBef>
                <a:spcPts val="4"/>
              </a:spcBef>
            </a:pPr>
            <a:r>
              <a:rPr sz="1050" b="1" spc="-4" dirty="0">
                <a:solidFill>
                  <a:srgbClr val="00AF50"/>
                </a:solidFill>
                <a:latin typeface="Calibri"/>
                <a:cs typeface="Calibri"/>
              </a:rPr>
              <a:t>Agency</a:t>
            </a:r>
            <a:r>
              <a:rPr sz="1050" b="1" spc="-26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00AF50"/>
                </a:solidFill>
                <a:latin typeface="Calibri"/>
                <a:cs typeface="Calibri"/>
              </a:rPr>
              <a:t>Housing</a:t>
            </a:r>
            <a:r>
              <a:rPr sz="1050" b="1" spc="-19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00AF50"/>
                </a:solidFill>
                <a:latin typeface="Calibri"/>
                <a:cs typeface="Calibri"/>
              </a:rPr>
              <a:t>of</a:t>
            </a:r>
            <a:r>
              <a:rPr sz="1050" b="1" spc="-23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1050" b="1" dirty="0">
                <a:solidFill>
                  <a:srgbClr val="00AF50"/>
                </a:solidFill>
                <a:latin typeface="Calibri"/>
                <a:cs typeface="Calibri"/>
              </a:rPr>
              <a:t>Catalonia</a:t>
            </a:r>
            <a:endParaRPr sz="1050">
              <a:latin typeface="Calibri"/>
              <a:cs typeface="Calibri"/>
            </a:endParaRPr>
          </a:p>
          <a:p>
            <a:pPr marL="9525"/>
            <a:r>
              <a:rPr sz="1050" i="1" spc="-4" dirty="0">
                <a:latin typeface="Calibri"/>
                <a:cs typeface="Calibri"/>
              </a:rPr>
              <a:t>Public</a:t>
            </a:r>
            <a:r>
              <a:rPr sz="1050" i="1" dirty="0">
                <a:latin typeface="Calibri"/>
                <a:cs typeface="Calibri"/>
              </a:rPr>
              <a:t> </a:t>
            </a:r>
            <a:r>
              <a:rPr sz="1050" i="1" spc="-4" dirty="0">
                <a:latin typeface="Calibri"/>
                <a:cs typeface="Calibri"/>
              </a:rPr>
              <a:t>administration</a:t>
            </a:r>
            <a:r>
              <a:rPr sz="1050" i="1" spc="11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-</a:t>
            </a:r>
            <a:r>
              <a:rPr sz="1050" i="1" spc="-8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office</a:t>
            </a:r>
            <a:endParaRPr sz="105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46215" y="2023491"/>
            <a:ext cx="5193982" cy="3304699"/>
            <a:chOff x="1082039" y="1961388"/>
            <a:chExt cx="6925309" cy="440626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2039" y="1961388"/>
              <a:ext cx="6597395" cy="440588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638550" y="3150235"/>
              <a:ext cx="4368800" cy="1205865"/>
            </a:xfrm>
            <a:custGeom>
              <a:avLst/>
              <a:gdLst/>
              <a:ahLst/>
              <a:cxnLst/>
              <a:rect l="l" t="t" r="r" b="b"/>
              <a:pathLst>
                <a:path w="4368800" h="1205864">
                  <a:moveTo>
                    <a:pt x="4312026" y="1138999"/>
                  </a:moveTo>
                  <a:lnTo>
                    <a:pt x="4240657" y="1180591"/>
                  </a:lnTo>
                  <a:lnTo>
                    <a:pt x="4238371" y="1189354"/>
                  </a:lnTo>
                  <a:lnTo>
                    <a:pt x="4242434" y="1196213"/>
                  </a:lnTo>
                  <a:lnTo>
                    <a:pt x="4246372" y="1203070"/>
                  </a:lnTo>
                  <a:lnTo>
                    <a:pt x="4255134" y="1205357"/>
                  </a:lnTo>
                  <a:lnTo>
                    <a:pt x="4344436" y="1153287"/>
                  </a:lnTo>
                  <a:lnTo>
                    <a:pt x="4340479" y="1153287"/>
                  </a:lnTo>
                  <a:lnTo>
                    <a:pt x="4340479" y="1151382"/>
                  </a:lnTo>
                  <a:lnTo>
                    <a:pt x="4333240" y="1151382"/>
                  </a:lnTo>
                  <a:lnTo>
                    <a:pt x="4312026" y="1138999"/>
                  </a:lnTo>
                  <a:close/>
                </a:path>
                <a:path w="4368800" h="1205864">
                  <a:moveTo>
                    <a:pt x="3525520" y="14350"/>
                  </a:moveTo>
                  <a:lnTo>
                    <a:pt x="3525520" y="1146937"/>
                  </a:lnTo>
                  <a:lnTo>
                    <a:pt x="3531870" y="1153287"/>
                  </a:lnTo>
                  <a:lnTo>
                    <a:pt x="4287549" y="1153287"/>
                  </a:lnTo>
                  <a:lnTo>
                    <a:pt x="4311917" y="1139063"/>
                  </a:lnTo>
                  <a:lnTo>
                    <a:pt x="3554095" y="1139063"/>
                  </a:lnTo>
                  <a:lnTo>
                    <a:pt x="3539744" y="1124712"/>
                  </a:lnTo>
                  <a:lnTo>
                    <a:pt x="3554095" y="1124712"/>
                  </a:lnTo>
                  <a:lnTo>
                    <a:pt x="3554095" y="28575"/>
                  </a:lnTo>
                  <a:lnTo>
                    <a:pt x="3539744" y="28575"/>
                  </a:lnTo>
                  <a:lnTo>
                    <a:pt x="3525520" y="14350"/>
                  </a:lnTo>
                  <a:close/>
                </a:path>
                <a:path w="4368800" h="1205864">
                  <a:moveTo>
                    <a:pt x="4344219" y="1124712"/>
                  </a:moveTo>
                  <a:lnTo>
                    <a:pt x="4340479" y="1124712"/>
                  </a:lnTo>
                  <a:lnTo>
                    <a:pt x="4340479" y="1153287"/>
                  </a:lnTo>
                  <a:lnTo>
                    <a:pt x="4344436" y="1153287"/>
                  </a:lnTo>
                  <a:lnTo>
                    <a:pt x="4368800" y="1139063"/>
                  </a:lnTo>
                  <a:lnTo>
                    <a:pt x="4344219" y="1124712"/>
                  </a:lnTo>
                  <a:close/>
                </a:path>
                <a:path w="4368800" h="1205864">
                  <a:moveTo>
                    <a:pt x="4333240" y="1126616"/>
                  </a:moveTo>
                  <a:lnTo>
                    <a:pt x="4312026" y="1138999"/>
                  </a:lnTo>
                  <a:lnTo>
                    <a:pt x="4333240" y="1151382"/>
                  </a:lnTo>
                  <a:lnTo>
                    <a:pt x="4333240" y="1126616"/>
                  </a:lnTo>
                  <a:close/>
                </a:path>
                <a:path w="4368800" h="1205864">
                  <a:moveTo>
                    <a:pt x="4340479" y="1126616"/>
                  </a:moveTo>
                  <a:lnTo>
                    <a:pt x="4333240" y="1126616"/>
                  </a:lnTo>
                  <a:lnTo>
                    <a:pt x="4333240" y="1151382"/>
                  </a:lnTo>
                  <a:lnTo>
                    <a:pt x="4340479" y="1151382"/>
                  </a:lnTo>
                  <a:lnTo>
                    <a:pt x="4340479" y="1126616"/>
                  </a:lnTo>
                  <a:close/>
                </a:path>
                <a:path w="4368800" h="1205864">
                  <a:moveTo>
                    <a:pt x="3554095" y="1124712"/>
                  </a:moveTo>
                  <a:lnTo>
                    <a:pt x="3539744" y="1124712"/>
                  </a:lnTo>
                  <a:lnTo>
                    <a:pt x="3554095" y="1139063"/>
                  </a:lnTo>
                  <a:lnTo>
                    <a:pt x="3554095" y="1124712"/>
                  </a:lnTo>
                  <a:close/>
                </a:path>
                <a:path w="4368800" h="1205864">
                  <a:moveTo>
                    <a:pt x="4287549" y="1124712"/>
                  </a:moveTo>
                  <a:lnTo>
                    <a:pt x="3554095" y="1124712"/>
                  </a:lnTo>
                  <a:lnTo>
                    <a:pt x="3554095" y="1139063"/>
                  </a:lnTo>
                  <a:lnTo>
                    <a:pt x="4311917" y="1139063"/>
                  </a:lnTo>
                  <a:lnTo>
                    <a:pt x="4287549" y="1124712"/>
                  </a:lnTo>
                  <a:close/>
                </a:path>
                <a:path w="4368800" h="1205864">
                  <a:moveTo>
                    <a:pt x="4255134" y="1072641"/>
                  </a:moveTo>
                  <a:lnTo>
                    <a:pt x="4246372" y="1074927"/>
                  </a:lnTo>
                  <a:lnTo>
                    <a:pt x="4242434" y="1081785"/>
                  </a:lnTo>
                  <a:lnTo>
                    <a:pt x="4238371" y="1088644"/>
                  </a:lnTo>
                  <a:lnTo>
                    <a:pt x="4240657" y="1097407"/>
                  </a:lnTo>
                  <a:lnTo>
                    <a:pt x="4312026" y="1138999"/>
                  </a:lnTo>
                  <a:lnTo>
                    <a:pt x="4333240" y="1126616"/>
                  </a:lnTo>
                  <a:lnTo>
                    <a:pt x="4340479" y="1126616"/>
                  </a:lnTo>
                  <a:lnTo>
                    <a:pt x="4340479" y="1124712"/>
                  </a:lnTo>
                  <a:lnTo>
                    <a:pt x="4344219" y="1124712"/>
                  </a:lnTo>
                  <a:lnTo>
                    <a:pt x="4255134" y="1072641"/>
                  </a:lnTo>
                  <a:close/>
                </a:path>
                <a:path w="4368800" h="1205864">
                  <a:moveTo>
                    <a:pt x="3547618" y="0"/>
                  </a:moveTo>
                  <a:lnTo>
                    <a:pt x="0" y="0"/>
                  </a:lnTo>
                  <a:lnTo>
                    <a:pt x="0" y="28575"/>
                  </a:lnTo>
                  <a:lnTo>
                    <a:pt x="3525520" y="28575"/>
                  </a:lnTo>
                  <a:lnTo>
                    <a:pt x="3525520" y="14350"/>
                  </a:lnTo>
                  <a:lnTo>
                    <a:pt x="3554095" y="14350"/>
                  </a:lnTo>
                  <a:lnTo>
                    <a:pt x="3554095" y="6476"/>
                  </a:lnTo>
                  <a:lnTo>
                    <a:pt x="3547618" y="0"/>
                  </a:lnTo>
                  <a:close/>
                </a:path>
                <a:path w="4368800" h="1205864">
                  <a:moveTo>
                    <a:pt x="3554095" y="14350"/>
                  </a:moveTo>
                  <a:lnTo>
                    <a:pt x="3525520" y="14350"/>
                  </a:lnTo>
                  <a:lnTo>
                    <a:pt x="3539744" y="28575"/>
                  </a:lnTo>
                  <a:lnTo>
                    <a:pt x="3554095" y="28575"/>
                  </a:lnTo>
                  <a:lnTo>
                    <a:pt x="3554095" y="14350"/>
                  </a:lnTo>
                  <a:close/>
                </a:path>
              </a:pathLst>
            </a:custGeom>
            <a:solidFill>
              <a:srgbClr val="1A955E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928387" y="2308384"/>
            <a:ext cx="2354104" cy="494847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algn="just">
              <a:spcBef>
                <a:spcPts val="79"/>
              </a:spcBef>
            </a:pPr>
            <a:r>
              <a:rPr sz="1050" b="1" spc="-4" dirty="0">
                <a:solidFill>
                  <a:srgbClr val="00AF50"/>
                </a:solidFill>
                <a:latin typeface="Calibri"/>
                <a:cs typeface="Calibri"/>
              </a:rPr>
              <a:t>ILLA </a:t>
            </a:r>
            <a:r>
              <a:rPr sz="1050" b="1" dirty="0">
                <a:solidFill>
                  <a:srgbClr val="00AF50"/>
                </a:solidFill>
                <a:latin typeface="Calibri"/>
                <a:cs typeface="Calibri"/>
              </a:rPr>
              <a:t>EFICIENT </a:t>
            </a:r>
            <a:r>
              <a:rPr sz="1050" i="1" dirty="0">
                <a:latin typeface="Calibri"/>
                <a:cs typeface="Calibri"/>
              </a:rPr>
              <a:t>is </a:t>
            </a:r>
            <a:r>
              <a:rPr sz="1050" i="1" spc="-4" dirty="0">
                <a:latin typeface="Calibri"/>
                <a:cs typeface="Calibri"/>
              </a:rPr>
              <a:t>the block pilot to </a:t>
            </a:r>
            <a:r>
              <a:rPr sz="1050" i="1" dirty="0">
                <a:latin typeface="Calibri"/>
                <a:cs typeface="Calibri"/>
              </a:rPr>
              <a:t>design </a:t>
            </a:r>
            <a:r>
              <a:rPr sz="1050" i="1" spc="4" dirty="0">
                <a:latin typeface="Calibri"/>
                <a:cs typeface="Calibri"/>
              </a:rPr>
              <a:t> </a:t>
            </a:r>
            <a:r>
              <a:rPr sz="1050" i="1" spc="-4" dirty="0">
                <a:latin typeface="Calibri"/>
                <a:cs typeface="Calibri"/>
              </a:rPr>
              <a:t>energy </a:t>
            </a:r>
            <a:r>
              <a:rPr sz="1050" i="1" dirty="0">
                <a:latin typeface="Calibri"/>
                <a:cs typeface="Calibri"/>
              </a:rPr>
              <a:t>refurbishment plan </a:t>
            </a:r>
            <a:r>
              <a:rPr sz="1050" i="1" spc="-4" dirty="0">
                <a:latin typeface="Calibri"/>
                <a:cs typeface="Calibri"/>
              </a:rPr>
              <a:t>of the </a:t>
            </a:r>
            <a:r>
              <a:rPr sz="1050" i="1" dirty="0">
                <a:latin typeface="Calibri"/>
                <a:cs typeface="Calibri"/>
              </a:rPr>
              <a:t>Eixample </a:t>
            </a:r>
            <a:r>
              <a:rPr sz="1050" i="1" spc="4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district.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936171" y="492934"/>
            <a:ext cx="6511018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dirty="0"/>
              <a:t>ILLA</a:t>
            </a:r>
            <a:r>
              <a:rPr sz="2400" spc="-11" dirty="0"/>
              <a:t> </a:t>
            </a:r>
            <a:r>
              <a:rPr sz="2400" dirty="0"/>
              <a:t>EFICIENT</a:t>
            </a:r>
            <a:r>
              <a:rPr sz="2400" spc="-41" dirty="0"/>
              <a:t> </a:t>
            </a:r>
            <a:r>
              <a:rPr sz="2400" dirty="0"/>
              <a:t>–</a:t>
            </a:r>
            <a:r>
              <a:rPr sz="2400" spc="-8" dirty="0"/>
              <a:t> </a:t>
            </a:r>
            <a:r>
              <a:rPr sz="2400" dirty="0"/>
              <a:t>Urban</a:t>
            </a:r>
            <a:r>
              <a:rPr sz="2400" spc="-30" dirty="0"/>
              <a:t> </a:t>
            </a:r>
            <a:r>
              <a:rPr sz="2400" spc="-4" dirty="0"/>
              <a:t>Scale</a:t>
            </a:r>
            <a:r>
              <a:rPr sz="2400" spc="4" dirty="0"/>
              <a:t> </a:t>
            </a:r>
            <a:r>
              <a:rPr sz="2400" spc="-4" dirty="0"/>
              <a:t>Pilot</a:t>
            </a:r>
            <a:r>
              <a:rPr sz="2400" spc="-23" dirty="0"/>
              <a:t> </a:t>
            </a:r>
            <a:r>
              <a:rPr sz="2400" dirty="0"/>
              <a:t>in</a:t>
            </a:r>
            <a:r>
              <a:rPr sz="2400" spc="-15" dirty="0"/>
              <a:t> </a:t>
            </a:r>
            <a:r>
              <a:rPr sz="2400" spc="-4" dirty="0"/>
              <a:t>Barcelona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99279" y="1600416"/>
            <a:ext cx="5204936" cy="3177540"/>
            <a:chOff x="2063495" y="1484375"/>
            <a:chExt cx="6939915" cy="42367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39567" y="3955994"/>
              <a:ext cx="4777739" cy="176472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63495" y="1484375"/>
              <a:ext cx="3657600" cy="24384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07963" y="1484375"/>
              <a:ext cx="3063240" cy="243840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736077" y="4378324"/>
              <a:ext cx="1267460" cy="1267460"/>
            </a:xfrm>
            <a:custGeom>
              <a:avLst/>
              <a:gdLst/>
              <a:ahLst/>
              <a:cxnLst/>
              <a:rect l="l" t="t" r="r" b="b"/>
              <a:pathLst>
                <a:path w="1267459" h="1267460">
                  <a:moveTo>
                    <a:pt x="633602" y="0"/>
                  </a:moveTo>
                  <a:lnTo>
                    <a:pt x="633602" y="633602"/>
                  </a:lnTo>
                  <a:lnTo>
                    <a:pt x="154813" y="218694"/>
                  </a:lnTo>
                  <a:lnTo>
                    <a:pt x="123213" y="258243"/>
                  </a:lnTo>
                  <a:lnTo>
                    <a:pt x="95018" y="299949"/>
                  </a:lnTo>
                  <a:lnTo>
                    <a:pt x="70310" y="343591"/>
                  </a:lnTo>
                  <a:lnTo>
                    <a:pt x="49175" y="388945"/>
                  </a:lnTo>
                  <a:lnTo>
                    <a:pt x="31695" y="435788"/>
                  </a:lnTo>
                  <a:lnTo>
                    <a:pt x="17954" y="483898"/>
                  </a:lnTo>
                  <a:lnTo>
                    <a:pt x="8035" y="533052"/>
                  </a:lnTo>
                  <a:lnTo>
                    <a:pt x="2022" y="583028"/>
                  </a:lnTo>
                  <a:lnTo>
                    <a:pt x="0" y="633602"/>
                  </a:lnTo>
                  <a:lnTo>
                    <a:pt x="1738" y="680900"/>
                  </a:lnTo>
                  <a:lnTo>
                    <a:pt x="6870" y="727252"/>
                  </a:lnTo>
                  <a:lnTo>
                    <a:pt x="15275" y="772537"/>
                  </a:lnTo>
                  <a:lnTo>
                    <a:pt x="26829" y="816632"/>
                  </a:lnTo>
                  <a:lnTo>
                    <a:pt x="41410" y="859415"/>
                  </a:lnTo>
                  <a:lnTo>
                    <a:pt x="58895" y="900763"/>
                  </a:lnTo>
                  <a:lnTo>
                    <a:pt x="79162" y="940554"/>
                  </a:lnTo>
                  <a:lnTo>
                    <a:pt x="102088" y="978665"/>
                  </a:lnTo>
                  <a:lnTo>
                    <a:pt x="127550" y="1014975"/>
                  </a:lnTo>
                  <a:lnTo>
                    <a:pt x="155427" y="1049359"/>
                  </a:lnTo>
                  <a:lnTo>
                    <a:pt x="185594" y="1081697"/>
                  </a:lnTo>
                  <a:lnTo>
                    <a:pt x="217930" y="1111865"/>
                  </a:lnTo>
                  <a:lnTo>
                    <a:pt x="252313" y="1139741"/>
                  </a:lnTo>
                  <a:lnTo>
                    <a:pt x="288619" y="1165202"/>
                  </a:lnTo>
                  <a:lnTo>
                    <a:pt x="326725" y="1188127"/>
                  </a:lnTo>
                  <a:lnTo>
                    <a:pt x="366511" y="1208393"/>
                  </a:lnTo>
                  <a:lnTo>
                    <a:pt x="407852" y="1225876"/>
                  </a:lnTo>
                  <a:lnTo>
                    <a:pt x="450626" y="1240456"/>
                  </a:lnTo>
                  <a:lnTo>
                    <a:pt x="494711" y="1252008"/>
                  </a:lnTo>
                  <a:lnTo>
                    <a:pt x="539983" y="1260412"/>
                  </a:lnTo>
                  <a:lnTo>
                    <a:pt x="586321" y="1265544"/>
                  </a:lnTo>
                  <a:lnTo>
                    <a:pt x="633602" y="1267282"/>
                  </a:lnTo>
                  <a:lnTo>
                    <a:pt x="680900" y="1265544"/>
                  </a:lnTo>
                  <a:lnTo>
                    <a:pt x="727253" y="1260412"/>
                  </a:lnTo>
                  <a:lnTo>
                    <a:pt x="772540" y="1252008"/>
                  </a:lnTo>
                  <a:lnTo>
                    <a:pt x="816637" y="1240456"/>
                  </a:lnTo>
                  <a:lnTo>
                    <a:pt x="859422" y="1225876"/>
                  </a:lnTo>
                  <a:lnTo>
                    <a:pt x="900773" y="1208393"/>
                  </a:lnTo>
                  <a:lnTo>
                    <a:pt x="940566" y="1188127"/>
                  </a:lnTo>
                  <a:lnTo>
                    <a:pt x="978681" y="1165202"/>
                  </a:lnTo>
                  <a:lnTo>
                    <a:pt x="1014993" y="1139741"/>
                  </a:lnTo>
                  <a:lnTo>
                    <a:pt x="1049381" y="1111865"/>
                  </a:lnTo>
                  <a:lnTo>
                    <a:pt x="1081722" y="1081697"/>
                  </a:lnTo>
                  <a:lnTo>
                    <a:pt x="1111893" y="1049359"/>
                  </a:lnTo>
                  <a:lnTo>
                    <a:pt x="1139773" y="1014975"/>
                  </a:lnTo>
                  <a:lnTo>
                    <a:pt x="1165238" y="978665"/>
                  </a:lnTo>
                  <a:lnTo>
                    <a:pt x="1188166" y="940554"/>
                  </a:lnTo>
                  <a:lnTo>
                    <a:pt x="1208434" y="900763"/>
                  </a:lnTo>
                  <a:lnTo>
                    <a:pt x="1225920" y="859415"/>
                  </a:lnTo>
                  <a:lnTo>
                    <a:pt x="1240502" y="816632"/>
                  </a:lnTo>
                  <a:lnTo>
                    <a:pt x="1252057" y="772537"/>
                  </a:lnTo>
                  <a:lnTo>
                    <a:pt x="1260462" y="727252"/>
                  </a:lnTo>
                  <a:lnTo>
                    <a:pt x="1265594" y="680900"/>
                  </a:lnTo>
                  <a:lnTo>
                    <a:pt x="1267332" y="633602"/>
                  </a:lnTo>
                  <a:lnTo>
                    <a:pt x="1265594" y="586321"/>
                  </a:lnTo>
                  <a:lnTo>
                    <a:pt x="1260462" y="539983"/>
                  </a:lnTo>
                  <a:lnTo>
                    <a:pt x="1252057" y="494711"/>
                  </a:lnTo>
                  <a:lnTo>
                    <a:pt x="1240502" y="450626"/>
                  </a:lnTo>
                  <a:lnTo>
                    <a:pt x="1225920" y="407852"/>
                  </a:lnTo>
                  <a:lnTo>
                    <a:pt x="1208434" y="366511"/>
                  </a:lnTo>
                  <a:lnTo>
                    <a:pt x="1188166" y="326725"/>
                  </a:lnTo>
                  <a:lnTo>
                    <a:pt x="1165238" y="288619"/>
                  </a:lnTo>
                  <a:lnTo>
                    <a:pt x="1139773" y="252313"/>
                  </a:lnTo>
                  <a:lnTo>
                    <a:pt x="1111893" y="217930"/>
                  </a:lnTo>
                  <a:lnTo>
                    <a:pt x="1081722" y="185594"/>
                  </a:lnTo>
                  <a:lnTo>
                    <a:pt x="1049381" y="155427"/>
                  </a:lnTo>
                  <a:lnTo>
                    <a:pt x="1014993" y="127550"/>
                  </a:lnTo>
                  <a:lnTo>
                    <a:pt x="978681" y="102088"/>
                  </a:lnTo>
                  <a:lnTo>
                    <a:pt x="940566" y="79162"/>
                  </a:lnTo>
                  <a:lnTo>
                    <a:pt x="900773" y="58895"/>
                  </a:lnTo>
                  <a:lnTo>
                    <a:pt x="859422" y="41410"/>
                  </a:lnTo>
                  <a:lnTo>
                    <a:pt x="816637" y="26829"/>
                  </a:lnTo>
                  <a:lnTo>
                    <a:pt x="772540" y="15275"/>
                  </a:lnTo>
                  <a:lnTo>
                    <a:pt x="727253" y="6870"/>
                  </a:lnTo>
                  <a:lnTo>
                    <a:pt x="680900" y="1738"/>
                  </a:lnTo>
                  <a:lnTo>
                    <a:pt x="63360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7883017" y="4386706"/>
              <a:ext cx="478790" cy="608330"/>
            </a:xfrm>
            <a:custGeom>
              <a:avLst/>
              <a:gdLst/>
              <a:ahLst/>
              <a:cxnLst/>
              <a:rect l="l" t="t" r="r" b="b"/>
              <a:pathLst>
                <a:path w="478790" h="608329">
                  <a:moveTo>
                    <a:pt x="300354" y="0"/>
                  </a:moveTo>
                  <a:lnTo>
                    <a:pt x="251180" y="16631"/>
                  </a:lnTo>
                  <a:lnTo>
                    <a:pt x="203731" y="37148"/>
                  </a:lnTo>
                  <a:lnTo>
                    <a:pt x="158226" y="61408"/>
                  </a:lnTo>
                  <a:lnTo>
                    <a:pt x="114883" y="89270"/>
                  </a:lnTo>
                  <a:lnTo>
                    <a:pt x="73919" y="120590"/>
                  </a:lnTo>
                  <a:lnTo>
                    <a:pt x="35552" y="155228"/>
                  </a:lnTo>
                  <a:lnTo>
                    <a:pt x="0" y="193040"/>
                  </a:lnTo>
                  <a:lnTo>
                    <a:pt x="478789" y="607949"/>
                  </a:lnTo>
                  <a:lnTo>
                    <a:pt x="30035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8183372" y="4361052"/>
              <a:ext cx="178435" cy="633730"/>
            </a:xfrm>
            <a:custGeom>
              <a:avLst/>
              <a:gdLst/>
              <a:ahLst/>
              <a:cxnLst/>
              <a:rect l="l" t="t" r="r" b="b"/>
              <a:pathLst>
                <a:path w="178434" h="633729">
                  <a:moveTo>
                    <a:pt x="178434" y="0"/>
                  </a:moveTo>
                  <a:lnTo>
                    <a:pt x="133248" y="1615"/>
                  </a:lnTo>
                  <a:lnTo>
                    <a:pt x="88312" y="6445"/>
                  </a:lnTo>
                  <a:lnTo>
                    <a:pt x="43828" y="14466"/>
                  </a:lnTo>
                  <a:lnTo>
                    <a:pt x="0" y="25654"/>
                  </a:lnTo>
                  <a:lnTo>
                    <a:pt x="178434" y="633603"/>
                  </a:lnTo>
                  <a:lnTo>
                    <a:pt x="178434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83926" y="1600416"/>
            <a:ext cx="810387" cy="18288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475814" y="3679153"/>
            <a:ext cx="156209" cy="12455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750" spc="-8" dirty="0">
                <a:latin typeface="Arial MT"/>
                <a:cs typeface="Arial MT"/>
              </a:rPr>
              <a:t>9%</a:t>
            </a:r>
            <a:endParaRPr sz="750">
              <a:latin typeface="Arial MT"/>
              <a:cs typeface="Arial MT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731369" y="3605811"/>
            <a:ext cx="156209" cy="12455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750" spc="-8" dirty="0">
                <a:latin typeface="Arial MT"/>
                <a:cs typeface="Arial MT"/>
              </a:rPr>
              <a:t>5%</a:t>
            </a:r>
            <a:endParaRPr sz="750">
              <a:latin typeface="Arial MT"/>
              <a:cs typeface="Arial M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321633" y="3483033"/>
            <a:ext cx="905828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050" b="1" spc="-8" dirty="0">
                <a:latin typeface="Arial"/>
                <a:cs typeface="Arial"/>
              </a:rPr>
              <a:t>Bu</a:t>
            </a:r>
            <a:r>
              <a:rPr sz="1050" b="1" dirty="0">
                <a:latin typeface="Arial"/>
                <a:cs typeface="Arial"/>
              </a:rPr>
              <a:t>il</a:t>
            </a:r>
            <a:r>
              <a:rPr sz="1050" b="1" spc="-8" dirty="0">
                <a:latin typeface="Arial"/>
                <a:cs typeface="Arial"/>
              </a:rPr>
              <a:t>d</a:t>
            </a:r>
            <a:r>
              <a:rPr sz="1050" b="1" dirty="0">
                <a:latin typeface="Arial"/>
                <a:cs typeface="Arial"/>
              </a:rPr>
              <a:t>i</a:t>
            </a:r>
            <a:r>
              <a:rPr sz="1050" b="1" spc="-8" dirty="0">
                <a:latin typeface="Arial"/>
                <a:cs typeface="Arial"/>
              </a:rPr>
              <a:t>ng</a:t>
            </a:r>
            <a:r>
              <a:rPr sz="1050" b="1" dirty="0">
                <a:latin typeface="Arial"/>
                <a:cs typeface="Arial"/>
              </a:rPr>
              <a:t>s</a:t>
            </a:r>
            <a:r>
              <a:rPr sz="1050" b="1" spc="-53" dirty="0">
                <a:latin typeface="Arial"/>
                <a:cs typeface="Arial"/>
              </a:rPr>
              <a:t> </a:t>
            </a:r>
            <a:r>
              <a:rPr sz="1050" b="1" spc="-34" dirty="0">
                <a:latin typeface="Arial"/>
                <a:cs typeface="Arial"/>
              </a:rPr>
              <a:t>A</a:t>
            </a:r>
            <a:r>
              <a:rPr sz="1050" b="1" spc="-8" dirty="0">
                <a:latin typeface="Arial"/>
                <a:cs typeface="Arial"/>
              </a:rPr>
              <a:t>g</a:t>
            </a:r>
            <a:r>
              <a:rPr sz="1050" b="1" dirty="0">
                <a:latin typeface="Arial"/>
                <a:cs typeface="Arial"/>
              </a:rPr>
              <a:t>e</a:t>
            </a:r>
            <a:endParaRPr sz="10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564522" y="4049867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/>
          <p:nvPr/>
        </p:nvSpPr>
        <p:spPr>
          <a:xfrm>
            <a:off x="6564522" y="4212172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/>
          <p:nvPr/>
        </p:nvSpPr>
        <p:spPr>
          <a:xfrm>
            <a:off x="6564522" y="4374478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 txBox="1"/>
          <p:nvPr/>
        </p:nvSpPr>
        <p:spPr>
          <a:xfrm>
            <a:off x="6158566" y="3951110"/>
            <a:ext cx="1003459" cy="859114"/>
          </a:xfrm>
          <a:prstGeom prst="rect">
            <a:avLst/>
          </a:prstGeom>
        </p:spPr>
        <p:txBody>
          <a:bodyPr vert="horz" wrap="square" lIns="0" tIns="57626" rIns="0" bIns="0" rtlCol="0">
            <a:spAutoFit/>
          </a:bodyPr>
          <a:lstStyle/>
          <a:p>
            <a:pPr marL="474821">
              <a:spcBef>
                <a:spcPts val="454"/>
              </a:spcBef>
            </a:pPr>
            <a:r>
              <a:rPr sz="750" dirty="0">
                <a:latin typeface="Arial MT"/>
                <a:cs typeface="Arial MT"/>
              </a:rPr>
              <a:t>B</a:t>
            </a:r>
            <a:r>
              <a:rPr sz="750" spc="-4" dirty="0">
                <a:latin typeface="Arial MT"/>
                <a:cs typeface="Arial MT"/>
              </a:rPr>
              <a:t>ef</a:t>
            </a:r>
            <a:r>
              <a:rPr sz="750" spc="-8" dirty="0">
                <a:latin typeface="Arial MT"/>
                <a:cs typeface="Arial MT"/>
              </a:rPr>
              <a:t>o</a:t>
            </a:r>
            <a:r>
              <a:rPr sz="750" spc="-4" dirty="0">
                <a:latin typeface="Arial MT"/>
                <a:cs typeface="Arial MT"/>
              </a:rPr>
              <a:t>re</a:t>
            </a:r>
            <a:r>
              <a:rPr sz="750" spc="4" dirty="0">
                <a:latin typeface="Arial MT"/>
                <a:cs typeface="Arial MT"/>
              </a:rPr>
              <a:t> </a:t>
            </a:r>
            <a:r>
              <a:rPr sz="750" spc="-4" dirty="0">
                <a:latin typeface="Arial MT"/>
                <a:cs typeface="Arial MT"/>
              </a:rPr>
              <a:t>1</a:t>
            </a:r>
            <a:r>
              <a:rPr sz="750" spc="-8" dirty="0">
                <a:latin typeface="Arial MT"/>
                <a:cs typeface="Arial MT"/>
              </a:rPr>
              <a:t>9</a:t>
            </a:r>
            <a:r>
              <a:rPr sz="750" dirty="0">
                <a:latin typeface="Arial MT"/>
                <a:cs typeface="Arial MT"/>
              </a:rPr>
              <a:t>7</a:t>
            </a:r>
            <a:r>
              <a:rPr sz="750" spc="-4" dirty="0">
                <a:latin typeface="Arial MT"/>
                <a:cs typeface="Arial MT"/>
              </a:rPr>
              <a:t>5</a:t>
            </a:r>
            <a:endParaRPr sz="750" dirty="0">
              <a:latin typeface="Arial MT"/>
              <a:cs typeface="Arial MT"/>
            </a:endParaRPr>
          </a:p>
          <a:p>
            <a:pPr marL="474821">
              <a:spcBef>
                <a:spcPts val="382"/>
              </a:spcBef>
            </a:pPr>
            <a:r>
              <a:rPr sz="750" spc="-4" dirty="0">
                <a:latin typeface="Arial MT"/>
                <a:cs typeface="Arial MT"/>
              </a:rPr>
              <a:t>1975</a:t>
            </a:r>
            <a:r>
              <a:rPr sz="750" spc="-26" dirty="0">
                <a:latin typeface="Arial MT"/>
                <a:cs typeface="Arial MT"/>
              </a:rPr>
              <a:t> </a:t>
            </a:r>
            <a:r>
              <a:rPr sz="750" spc="-4" dirty="0">
                <a:latin typeface="Arial MT"/>
                <a:cs typeface="Arial MT"/>
              </a:rPr>
              <a:t>-</a:t>
            </a:r>
            <a:r>
              <a:rPr sz="750" spc="-34" dirty="0">
                <a:latin typeface="Arial MT"/>
                <a:cs typeface="Arial MT"/>
              </a:rPr>
              <a:t> </a:t>
            </a:r>
            <a:r>
              <a:rPr sz="750" spc="-4" dirty="0">
                <a:latin typeface="Arial MT"/>
                <a:cs typeface="Arial MT"/>
              </a:rPr>
              <a:t>2000</a:t>
            </a:r>
            <a:endParaRPr sz="750" dirty="0">
              <a:latin typeface="Arial MT"/>
              <a:cs typeface="Arial MT"/>
            </a:endParaRPr>
          </a:p>
          <a:p>
            <a:pPr marL="474821">
              <a:spcBef>
                <a:spcPts val="379"/>
              </a:spcBef>
            </a:pPr>
            <a:r>
              <a:rPr sz="750" spc="-4" dirty="0">
                <a:latin typeface="Arial MT"/>
                <a:cs typeface="Arial MT"/>
              </a:rPr>
              <a:t>2000</a:t>
            </a:r>
            <a:r>
              <a:rPr sz="750" spc="-26" dirty="0">
                <a:latin typeface="Arial MT"/>
                <a:cs typeface="Arial MT"/>
              </a:rPr>
              <a:t> </a:t>
            </a:r>
            <a:r>
              <a:rPr sz="750" spc="-4" dirty="0">
                <a:latin typeface="Arial MT"/>
                <a:cs typeface="Arial MT"/>
              </a:rPr>
              <a:t>-2015</a:t>
            </a:r>
            <a:endParaRPr sz="75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825" dirty="0">
              <a:latin typeface="Arial MT"/>
              <a:cs typeface="Arial MT"/>
            </a:endParaRPr>
          </a:p>
          <a:p>
            <a:pPr>
              <a:spcBef>
                <a:spcPts val="11"/>
              </a:spcBef>
            </a:pPr>
            <a:endParaRPr sz="713" dirty="0">
              <a:latin typeface="Arial MT"/>
              <a:cs typeface="Arial MT"/>
            </a:endParaRPr>
          </a:p>
          <a:p>
            <a:pPr marL="9525">
              <a:spcBef>
                <a:spcPts val="4"/>
              </a:spcBef>
            </a:pPr>
            <a:r>
              <a:rPr sz="750" spc="-8" dirty="0">
                <a:latin typeface="Arial MT"/>
                <a:cs typeface="Arial MT"/>
              </a:rPr>
              <a:t>86%</a:t>
            </a:r>
            <a:endParaRPr sz="75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91E6181-6523-4DC1-B6B2-4EBF1C13B950}"/>
              </a:ext>
            </a:extLst>
          </p:cNvPr>
          <p:cNvSpPr txBox="1">
            <a:spLocks/>
          </p:cNvSpPr>
          <p:nvPr/>
        </p:nvSpPr>
        <p:spPr>
          <a:xfrm>
            <a:off x="1435237" y="519521"/>
            <a:ext cx="6273526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245665"/>
                </a:solidFill>
                <a:latin typeface="Calibri"/>
              </a:rPr>
              <a:t>MAIN OUTCOMES – ILLA EFICIENT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57" y="1197548"/>
            <a:ext cx="4937365" cy="47090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aphicFrame>
        <p:nvGraphicFramePr>
          <p:cNvPr id="16" name="Diagrama 15"/>
          <p:cNvGraphicFramePr/>
          <p:nvPr>
            <p:extLst>
              <p:ext uri="{D42A27DB-BD31-4B8C-83A1-F6EECF244321}">
                <p14:modId xmlns:p14="http://schemas.microsoft.com/office/powerpoint/2010/main" val="2289759380"/>
              </p:ext>
            </p:extLst>
          </p:nvPr>
        </p:nvGraphicFramePr>
        <p:xfrm>
          <a:off x="3149030" y="1376771"/>
          <a:ext cx="5022558" cy="1404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8" name="Diagrama 17"/>
          <p:cNvGraphicFramePr/>
          <p:nvPr>
            <p:extLst>
              <p:ext uri="{D42A27DB-BD31-4B8C-83A1-F6EECF244321}">
                <p14:modId xmlns:p14="http://schemas.microsoft.com/office/powerpoint/2010/main" val="2039154410"/>
              </p:ext>
            </p:extLst>
          </p:nvPr>
        </p:nvGraphicFramePr>
        <p:xfrm>
          <a:off x="3149031" y="2845855"/>
          <a:ext cx="5022559" cy="137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8845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18" grpId="0">
        <p:bldAsOne/>
      </p:bldGraphic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48143" y="2764793"/>
            <a:ext cx="3558540" cy="344806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dirty="0"/>
              <a:t>ILLA</a:t>
            </a:r>
            <a:r>
              <a:rPr spc="-11" dirty="0"/>
              <a:t> </a:t>
            </a:r>
            <a:r>
              <a:rPr dirty="0"/>
              <a:t>EFICIENT</a:t>
            </a:r>
            <a:r>
              <a:rPr spc="-30" dirty="0"/>
              <a:t> </a:t>
            </a:r>
            <a:r>
              <a:rPr dirty="0"/>
              <a:t>Urban</a:t>
            </a:r>
            <a:r>
              <a:rPr spc="-34" dirty="0"/>
              <a:t> </a:t>
            </a:r>
            <a:r>
              <a:rPr spc="-4" dirty="0"/>
              <a:t>scale</a:t>
            </a:r>
            <a:r>
              <a:rPr spc="-11" dirty="0"/>
              <a:t> </a:t>
            </a:r>
            <a:r>
              <a:rPr spc="-4" dirty="0"/>
              <a:t>pilot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322369" y="413657"/>
            <a:ext cx="3983288" cy="5392307"/>
            <a:chOff x="6493319" y="127635"/>
            <a:chExt cx="4580890" cy="64706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02908" y="137160"/>
              <a:ext cx="4561332" cy="645109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498082" y="132397"/>
              <a:ext cx="4571365" cy="6461125"/>
            </a:xfrm>
            <a:custGeom>
              <a:avLst/>
              <a:gdLst/>
              <a:ahLst/>
              <a:cxnLst/>
              <a:rect l="l" t="t" r="r" b="b"/>
              <a:pathLst>
                <a:path w="4571365" h="6461125">
                  <a:moveTo>
                    <a:pt x="0" y="6460616"/>
                  </a:moveTo>
                  <a:lnTo>
                    <a:pt x="4570857" y="6460616"/>
                  </a:lnTo>
                  <a:lnTo>
                    <a:pt x="4570857" y="0"/>
                  </a:lnTo>
                  <a:lnTo>
                    <a:pt x="0" y="0"/>
                  </a:lnTo>
                  <a:lnTo>
                    <a:pt x="0" y="6460616"/>
                  </a:lnTo>
                  <a:close/>
                </a:path>
              </a:pathLst>
            </a:custGeom>
            <a:ln w="9525">
              <a:solidFill>
                <a:srgbClr val="C4BC96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91E6181-6523-4DC1-B6B2-4EBF1C13B950}"/>
              </a:ext>
            </a:extLst>
          </p:cNvPr>
          <p:cNvSpPr txBox="1">
            <a:spLocks/>
          </p:cNvSpPr>
          <p:nvPr/>
        </p:nvSpPr>
        <p:spPr>
          <a:xfrm>
            <a:off x="302777" y="417794"/>
            <a:ext cx="7861509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245665"/>
                </a:solidFill>
                <a:latin typeface="Calibri"/>
              </a:rPr>
              <a:t>CESBA MED case study in Sant Cugat del Vallès,</a:t>
            </a:r>
          </a:p>
          <a:p>
            <a:r>
              <a:rPr lang="en-US" sz="2400" b="1" dirty="0">
                <a:solidFill>
                  <a:srgbClr val="245665"/>
                </a:solidFill>
                <a:latin typeface="Calibri"/>
              </a:rPr>
              <a:t> Monestir-Sant Francesc Neighborhood Strategic Plan</a:t>
            </a:r>
          </a:p>
        </p:txBody>
      </p:sp>
      <p:sp>
        <p:nvSpPr>
          <p:cNvPr id="8" name="Segnaposto contenuto 2"/>
          <p:cNvSpPr>
            <a:spLocks noGrp="1"/>
          </p:cNvSpPr>
          <p:nvPr>
            <p:ph idx="1"/>
          </p:nvPr>
        </p:nvSpPr>
        <p:spPr>
          <a:xfrm>
            <a:off x="185057" y="1428450"/>
            <a:ext cx="6574386" cy="4297436"/>
          </a:xfrm>
        </p:spPr>
        <p:txBody>
          <a:bodyPr>
            <a:normAutofit/>
          </a:bodyPr>
          <a:lstStyle/>
          <a:p>
            <a:pPr marL="0" indent="0">
              <a:lnSpc>
                <a:spcPct val="125000"/>
              </a:lnSpc>
              <a:spcAft>
                <a:spcPts val="750"/>
              </a:spcAft>
            </a:pPr>
            <a:r>
              <a:rPr lang="en-GB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 figures of the case study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Surface of the project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44 ha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inhabitants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11.060 inhabitants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Cost of the project: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11 M€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Duration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7 years from 2017 to 2023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Number of housing: 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4.270 housing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Size of residential  area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457.929 m²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Size of offices and commerce area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99.553 m²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Green spaces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4,7 ha of green space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25000"/>
              </a:lnSpc>
              <a:buClr>
                <a:srgbClr val="808080"/>
              </a:buClr>
              <a:buFont typeface="Symbol" panose="05050102010706020507" pitchFamily="18" charset="2"/>
              <a:buChar char=""/>
            </a:pPr>
            <a:r>
              <a:rPr lang="en-GB" sz="135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Water consumption in the area</a:t>
            </a:r>
            <a:r>
              <a:rPr lang="en-GB" sz="135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4.397.320 m</a:t>
            </a:r>
            <a:r>
              <a:rPr lang="en-GB" sz="1350" baseline="30000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endParaRPr lang="ca-ES" sz="788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/>
            <a:endParaRPr lang="sv-SE" sz="1350" dirty="0"/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004" y="1540402"/>
            <a:ext cx="1165961" cy="1563760"/>
          </a:xfrm>
          <a:prstGeom prst="rect">
            <a:avLst/>
          </a:prstGeom>
        </p:spPr>
      </p:pic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6414" y="1540402"/>
            <a:ext cx="1589123" cy="1544071"/>
          </a:xfrm>
          <a:prstGeom prst="rect">
            <a:avLst/>
          </a:prstGeom>
        </p:spPr>
      </p:pic>
      <p:pic>
        <p:nvPicPr>
          <p:cNvPr id="9" name="Imat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504" y="3268541"/>
            <a:ext cx="3055782" cy="208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657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-391884" y="947738"/>
            <a:ext cx="6857999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215265">
              <a:spcBef>
                <a:spcPts val="79"/>
              </a:spcBef>
            </a:pPr>
            <a:r>
              <a:rPr sz="2400" spc="-11" dirty="0"/>
              <a:t>OVERVIEW</a:t>
            </a:r>
            <a:r>
              <a:rPr sz="2400" spc="-38" dirty="0"/>
              <a:t> </a:t>
            </a:r>
            <a:r>
              <a:rPr sz="2400" dirty="0"/>
              <a:t>OF</a:t>
            </a:r>
            <a:r>
              <a:rPr sz="2400" spc="-23" dirty="0"/>
              <a:t> </a:t>
            </a:r>
            <a:r>
              <a:rPr sz="2400" dirty="0"/>
              <a:t>THE</a:t>
            </a:r>
            <a:r>
              <a:rPr sz="2400" spc="-19" dirty="0"/>
              <a:t> </a:t>
            </a:r>
            <a:r>
              <a:rPr sz="2400" spc="-8" dirty="0"/>
              <a:t>TESTING</a:t>
            </a:r>
            <a:r>
              <a:rPr sz="2400" spc="-15" dirty="0"/>
              <a:t> </a:t>
            </a:r>
            <a:r>
              <a:rPr sz="2400" spc="-8" dirty="0"/>
              <a:t>AREA</a:t>
            </a:r>
            <a:r>
              <a:rPr sz="2400" spc="-4" dirty="0"/>
              <a:t> </a:t>
            </a:r>
            <a:r>
              <a:rPr sz="2400" spc="-30" dirty="0"/>
              <a:t>FEATURES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6251" y="1949740"/>
            <a:ext cx="8171498" cy="252562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just">
              <a:spcBef>
                <a:spcPts val="75"/>
              </a:spcBef>
            </a:pPr>
            <a:r>
              <a:rPr sz="2250" dirty="0">
                <a:latin typeface="Calibri"/>
                <a:cs typeface="Calibri"/>
              </a:rPr>
              <a:t>Two</a:t>
            </a:r>
            <a:r>
              <a:rPr sz="2250" spc="-8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scenarios have</a:t>
            </a:r>
            <a:r>
              <a:rPr sz="2250" spc="-19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been</a:t>
            </a:r>
            <a:r>
              <a:rPr sz="2250" spc="-23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considered.</a:t>
            </a:r>
            <a:endParaRPr sz="2250">
              <a:latin typeface="Calibri"/>
              <a:cs typeface="Calibri"/>
            </a:endParaRPr>
          </a:p>
          <a:p>
            <a:pPr>
              <a:spcBef>
                <a:spcPts val="19"/>
              </a:spcBef>
            </a:pPr>
            <a:endParaRPr sz="2475">
              <a:latin typeface="Calibri"/>
              <a:cs typeface="Calibri"/>
            </a:endParaRPr>
          </a:p>
          <a:p>
            <a:pPr marL="9525" marR="3810" algn="just">
              <a:lnSpc>
                <a:spcPts val="2160"/>
              </a:lnSpc>
              <a:spcBef>
                <a:spcPts val="4"/>
              </a:spcBef>
            </a:pPr>
            <a:r>
              <a:rPr sz="2250" spc="-4" dirty="0">
                <a:latin typeface="Calibri"/>
                <a:cs typeface="Calibri"/>
              </a:rPr>
              <a:t>The first scenario </a:t>
            </a:r>
            <a:r>
              <a:rPr sz="2250" dirty="0">
                <a:latin typeface="Calibri"/>
                <a:cs typeface="Calibri"/>
              </a:rPr>
              <a:t>aimed to </a:t>
            </a:r>
            <a:r>
              <a:rPr sz="2250" spc="-4" dirty="0">
                <a:latin typeface="Calibri"/>
                <a:cs typeface="Calibri"/>
              </a:rPr>
              <a:t>reduce the mobility impact in </a:t>
            </a:r>
            <a:r>
              <a:rPr sz="2250" dirty="0">
                <a:latin typeface="Calibri"/>
                <a:cs typeface="Calibri"/>
              </a:rPr>
              <a:t>the </a:t>
            </a:r>
            <a:r>
              <a:rPr sz="2250" spc="-4" dirty="0">
                <a:latin typeface="Calibri"/>
                <a:cs typeface="Calibri"/>
              </a:rPr>
              <a:t>area 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according</a:t>
            </a:r>
            <a:r>
              <a:rPr sz="2250" spc="-8" dirty="0">
                <a:latin typeface="Calibri"/>
                <a:cs typeface="Calibri"/>
              </a:rPr>
              <a:t> </a:t>
            </a:r>
            <a:r>
              <a:rPr sz="2250" dirty="0">
                <a:latin typeface="Calibri"/>
                <a:cs typeface="Calibri"/>
              </a:rPr>
              <a:t>to</a:t>
            </a:r>
            <a:r>
              <a:rPr sz="2250" spc="-4" dirty="0">
                <a:latin typeface="Calibri"/>
                <a:cs typeface="Calibri"/>
              </a:rPr>
              <a:t> </a:t>
            </a:r>
            <a:r>
              <a:rPr sz="2250" dirty="0">
                <a:latin typeface="Calibri"/>
                <a:cs typeface="Calibri"/>
              </a:rPr>
              <a:t>the</a:t>
            </a:r>
            <a:r>
              <a:rPr sz="2250" spc="-19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Urban</a:t>
            </a:r>
            <a:r>
              <a:rPr sz="2250" spc="11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Pedestrian</a:t>
            </a:r>
            <a:r>
              <a:rPr sz="2250" spc="-11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Plan.</a:t>
            </a:r>
            <a:endParaRPr sz="2250">
              <a:latin typeface="Calibri"/>
              <a:cs typeface="Calibri"/>
            </a:endParaRPr>
          </a:p>
          <a:p>
            <a:pPr>
              <a:spcBef>
                <a:spcPts val="11"/>
              </a:spcBef>
            </a:pPr>
            <a:endParaRPr sz="2513">
              <a:latin typeface="Calibri"/>
              <a:cs typeface="Calibri"/>
            </a:endParaRPr>
          </a:p>
          <a:p>
            <a:pPr marL="9525" marR="4286" algn="just">
              <a:lnSpc>
                <a:spcPct val="80000"/>
              </a:lnSpc>
            </a:pPr>
            <a:r>
              <a:rPr sz="2250" spc="-4" dirty="0">
                <a:latin typeface="Calibri"/>
                <a:cs typeface="Calibri"/>
              </a:rPr>
              <a:t>The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second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8" dirty="0">
                <a:latin typeface="Calibri"/>
                <a:cs typeface="Calibri"/>
              </a:rPr>
              <a:t>scenario</a:t>
            </a:r>
            <a:r>
              <a:rPr sz="2250" spc="-4" dirty="0">
                <a:latin typeface="Calibri"/>
                <a:cs typeface="Calibri"/>
              </a:rPr>
              <a:t> </a:t>
            </a:r>
            <a:r>
              <a:rPr sz="2250" dirty="0">
                <a:latin typeface="Calibri"/>
                <a:cs typeface="Calibri"/>
              </a:rPr>
              <a:t>was</a:t>
            </a:r>
            <a:r>
              <a:rPr sz="2250" spc="4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focused</a:t>
            </a:r>
            <a:r>
              <a:rPr sz="2250" dirty="0">
                <a:latin typeface="Calibri"/>
                <a:cs typeface="Calibri"/>
              </a:rPr>
              <a:t> to</a:t>
            </a:r>
            <a:r>
              <a:rPr sz="2250" spc="4" dirty="0">
                <a:latin typeface="Calibri"/>
                <a:cs typeface="Calibri"/>
              </a:rPr>
              <a:t> </a:t>
            </a:r>
            <a:r>
              <a:rPr sz="2250" spc="-8" dirty="0">
                <a:latin typeface="Calibri"/>
                <a:cs typeface="Calibri"/>
              </a:rPr>
              <a:t>reduce</a:t>
            </a:r>
            <a:r>
              <a:rPr sz="2250" spc="-4" dirty="0">
                <a:latin typeface="Calibri"/>
                <a:cs typeface="Calibri"/>
              </a:rPr>
              <a:t> </a:t>
            </a:r>
            <a:r>
              <a:rPr sz="2250" dirty="0">
                <a:latin typeface="Calibri"/>
                <a:cs typeface="Calibri"/>
              </a:rPr>
              <a:t>the</a:t>
            </a:r>
            <a:r>
              <a:rPr sz="2250" spc="4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private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energy 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consumption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for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building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operations</a:t>
            </a:r>
            <a:r>
              <a:rPr sz="2250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promoted</a:t>
            </a:r>
            <a:r>
              <a:rPr sz="2250" dirty="0">
                <a:latin typeface="Calibri"/>
                <a:cs typeface="Calibri"/>
              </a:rPr>
              <a:t> with</a:t>
            </a:r>
            <a:r>
              <a:rPr sz="2250" spc="4" dirty="0">
                <a:latin typeface="Calibri"/>
                <a:cs typeface="Calibri"/>
              </a:rPr>
              <a:t> </a:t>
            </a:r>
            <a:r>
              <a:rPr sz="2250" spc="-8" dirty="0">
                <a:latin typeface="Calibri"/>
                <a:cs typeface="Calibri"/>
              </a:rPr>
              <a:t>subsidies</a:t>
            </a:r>
            <a:r>
              <a:rPr sz="2250" spc="-4" dirty="0">
                <a:latin typeface="Calibri"/>
                <a:cs typeface="Calibri"/>
              </a:rPr>
              <a:t> </a:t>
            </a:r>
            <a:r>
              <a:rPr sz="2250" dirty="0">
                <a:latin typeface="Calibri"/>
                <a:cs typeface="Calibri"/>
              </a:rPr>
              <a:t>and </a:t>
            </a:r>
            <a:r>
              <a:rPr sz="2250" spc="-499" dirty="0">
                <a:latin typeface="Calibri"/>
                <a:cs typeface="Calibri"/>
              </a:rPr>
              <a:t> </a:t>
            </a:r>
            <a:r>
              <a:rPr sz="2250" spc="-8" dirty="0">
                <a:latin typeface="Calibri"/>
                <a:cs typeface="Calibri"/>
              </a:rPr>
              <a:t>discounts</a:t>
            </a:r>
            <a:r>
              <a:rPr sz="2250" dirty="0">
                <a:latin typeface="Calibri"/>
                <a:cs typeface="Calibri"/>
              </a:rPr>
              <a:t> of </a:t>
            </a:r>
            <a:r>
              <a:rPr sz="2250" spc="-4" dirty="0">
                <a:latin typeface="Calibri"/>
                <a:cs typeface="Calibri"/>
              </a:rPr>
              <a:t>municipal</a:t>
            </a:r>
            <a:r>
              <a:rPr sz="2250" spc="-15" dirty="0">
                <a:latin typeface="Calibri"/>
                <a:cs typeface="Calibri"/>
              </a:rPr>
              <a:t> </a:t>
            </a:r>
            <a:r>
              <a:rPr sz="2250" dirty="0">
                <a:latin typeface="Calibri"/>
                <a:cs typeface="Calibri"/>
              </a:rPr>
              <a:t>taxes</a:t>
            </a:r>
            <a:r>
              <a:rPr sz="2250" spc="-8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for</a:t>
            </a:r>
            <a:r>
              <a:rPr sz="2250" dirty="0">
                <a:latin typeface="Calibri"/>
                <a:cs typeface="Calibri"/>
              </a:rPr>
              <a:t> the</a:t>
            </a:r>
            <a:r>
              <a:rPr sz="2250" spc="-8" dirty="0">
                <a:latin typeface="Calibri"/>
                <a:cs typeface="Calibri"/>
              </a:rPr>
              <a:t> </a:t>
            </a:r>
            <a:r>
              <a:rPr sz="2250" spc="-4" dirty="0">
                <a:latin typeface="Calibri"/>
                <a:cs typeface="Calibri"/>
              </a:rPr>
              <a:t>energy.</a:t>
            </a:r>
            <a:endParaRPr sz="2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426194" y="605960"/>
            <a:ext cx="4291612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sz="2400" spc="-4" dirty="0"/>
              <a:t>URBAN</a:t>
            </a:r>
            <a:r>
              <a:rPr sz="2400" spc="-34" dirty="0"/>
              <a:t> </a:t>
            </a:r>
            <a:r>
              <a:rPr sz="2400" dirty="0"/>
              <a:t>SCALE</a:t>
            </a:r>
            <a:r>
              <a:rPr sz="2400" spc="-15" dirty="0"/>
              <a:t> </a:t>
            </a:r>
            <a:r>
              <a:rPr sz="2400" dirty="0"/>
              <a:t>MAIN</a:t>
            </a:r>
            <a:r>
              <a:rPr sz="2400" spc="-34" dirty="0"/>
              <a:t> </a:t>
            </a:r>
            <a:r>
              <a:rPr sz="2400" spc="-11" dirty="0"/>
              <a:t>OUTCOMES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7050" y="3310796"/>
            <a:ext cx="7869079" cy="1921680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9525">
              <a:spcBef>
                <a:spcPts val="525"/>
              </a:spcBef>
            </a:pPr>
            <a:r>
              <a:rPr spc="-4" dirty="0">
                <a:latin typeface="Calibri"/>
                <a:cs typeface="Calibri"/>
              </a:rPr>
              <a:t>The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tool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allows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to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graph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-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current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situation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and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what’s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 target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 </a:t>
            </a:r>
            <a:r>
              <a:rPr spc="-4" dirty="0">
                <a:latin typeface="Calibri"/>
                <a:cs typeface="Calibri"/>
              </a:rPr>
              <a:t>future.</a:t>
            </a:r>
            <a:endParaRPr>
              <a:latin typeface="Calibri"/>
              <a:cs typeface="Calibri"/>
            </a:endParaRPr>
          </a:p>
          <a:p>
            <a:pPr marL="39052" marR="3810" indent="-30004">
              <a:spcBef>
                <a:spcPts val="450"/>
              </a:spcBef>
            </a:pPr>
            <a:r>
              <a:rPr spc="-4" dirty="0">
                <a:latin typeface="Calibri"/>
                <a:cs typeface="Calibri"/>
              </a:rPr>
              <a:t>Different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scenarios</a:t>
            </a:r>
            <a:r>
              <a:rPr dirty="0">
                <a:latin typeface="Calibri"/>
                <a:cs typeface="Calibri"/>
              </a:rPr>
              <a:t> are</a:t>
            </a:r>
            <a:r>
              <a:rPr spc="-4" dirty="0">
                <a:latin typeface="Calibri"/>
                <a:cs typeface="Calibri"/>
              </a:rPr>
              <a:t> easily</a:t>
            </a:r>
            <a:r>
              <a:rPr spc="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visualized,</a:t>
            </a:r>
            <a:r>
              <a:rPr spc="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and it is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</a:t>
            </a:r>
            <a:r>
              <a:rPr spc="-4" dirty="0">
                <a:latin typeface="Calibri"/>
                <a:cs typeface="Calibri"/>
              </a:rPr>
              <a:t> strong </a:t>
            </a:r>
            <a:r>
              <a:rPr spc="-8" dirty="0">
                <a:latin typeface="Calibri"/>
                <a:cs typeface="Calibri"/>
              </a:rPr>
              <a:t>tool</a:t>
            </a:r>
            <a:r>
              <a:rPr spc="-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</a:t>
            </a:r>
            <a:r>
              <a:rPr spc="-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decision-making </a:t>
            </a:r>
            <a:r>
              <a:rPr spc="-39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process.</a:t>
            </a:r>
            <a:endParaRPr>
              <a:latin typeface="Calibri"/>
              <a:cs typeface="Calibri"/>
            </a:endParaRPr>
          </a:p>
          <a:p>
            <a:pPr marL="9525">
              <a:spcBef>
                <a:spcPts val="454"/>
              </a:spcBef>
            </a:pPr>
            <a:r>
              <a:rPr spc="-4" dirty="0">
                <a:latin typeface="Calibri"/>
                <a:cs typeface="Calibri"/>
              </a:rPr>
              <a:t>The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municipality</a:t>
            </a:r>
            <a:r>
              <a:rPr spc="-19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has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started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to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implement</a:t>
            </a:r>
            <a:r>
              <a:rPr spc="-23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scenario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1</a:t>
            </a:r>
            <a:endParaRPr>
              <a:latin typeface="Calibri"/>
              <a:cs typeface="Calibri"/>
            </a:endParaRPr>
          </a:p>
          <a:p>
            <a:pPr marL="39052" marR="5239" indent="-30004">
              <a:spcBef>
                <a:spcPts val="450"/>
              </a:spcBef>
              <a:tabLst>
                <a:tab pos="904399" algn="l"/>
                <a:tab pos="1799273" algn="l"/>
                <a:tab pos="2092166" algn="l"/>
                <a:tab pos="2421255" algn="l"/>
                <a:tab pos="3228499" algn="l"/>
                <a:tab pos="3519964" algn="l"/>
                <a:tab pos="3850005" algn="l"/>
                <a:tab pos="4961573" algn="l"/>
                <a:tab pos="5820728" algn="l"/>
                <a:tab pos="6573203" algn="l"/>
                <a:tab pos="7717631" algn="l"/>
              </a:tabLst>
            </a:pPr>
            <a:r>
              <a:rPr spc="-4" dirty="0">
                <a:latin typeface="Calibri"/>
                <a:cs typeface="Calibri"/>
              </a:rPr>
              <a:t>S</a:t>
            </a:r>
            <a:r>
              <a:rPr dirty="0">
                <a:latin typeface="Calibri"/>
                <a:cs typeface="Calibri"/>
              </a:rPr>
              <a:t>cen</a:t>
            </a:r>
            <a:r>
              <a:rPr spc="4" dirty="0">
                <a:latin typeface="Calibri"/>
                <a:cs typeface="Calibri"/>
              </a:rPr>
              <a:t>a</a:t>
            </a:r>
            <a:r>
              <a:rPr dirty="0">
                <a:latin typeface="Calibri"/>
                <a:cs typeface="Calibri"/>
              </a:rPr>
              <a:t>rio	2 </a:t>
            </a:r>
            <a:r>
              <a:rPr spc="-83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se</a:t>
            </a:r>
            <a:r>
              <a:rPr dirty="0">
                <a:latin typeface="Calibri"/>
                <a:cs typeface="Calibri"/>
              </a:rPr>
              <a:t>ems	to	</a:t>
            </a:r>
            <a:r>
              <a:rPr spc="-11" dirty="0">
                <a:latin typeface="Calibri"/>
                <a:cs typeface="Calibri"/>
              </a:rPr>
              <a:t>b</a:t>
            </a:r>
            <a:r>
              <a:rPr dirty="0">
                <a:latin typeface="Calibri"/>
                <a:cs typeface="Calibri"/>
              </a:rPr>
              <a:t>e	</a:t>
            </a:r>
            <a:r>
              <a:rPr spc="-4" dirty="0">
                <a:latin typeface="Calibri"/>
                <a:cs typeface="Calibri"/>
              </a:rPr>
              <a:t>difficul</a:t>
            </a:r>
            <a:r>
              <a:rPr dirty="0">
                <a:latin typeface="Calibri"/>
                <a:cs typeface="Calibri"/>
              </a:rPr>
              <a:t>t	</a:t>
            </a:r>
            <a:r>
              <a:rPr spc="-11" dirty="0">
                <a:latin typeface="Calibri"/>
                <a:cs typeface="Calibri"/>
              </a:rPr>
              <a:t>t</a:t>
            </a:r>
            <a:r>
              <a:rPr dirty="0">
                <a:latin typeface="Calibri"/>
                <a:cs typeface="Calibri"/>
              </a:rPr>
              <a:t>o	</a:t>
            </a:r>
            <a:r>
              <a:rPr spc="-4" dirty="0">
                <a:latin typeface="Calibri"/>
                <a:cs typeface="Calibri"/>
              </a:rPr>
              <a:t>b</a:t>
            </a:r>
            <a:r>
              <a:rPr dirty="0">
                <a:latin typeface="Calibri"/>
                <a:cs typeface="Calibri"/>
              </a:rPr>
              <a:t>e	implement	</a:t>
            </a:r>
            <a:r>
              <a:rPr spc="-4" dirty="0">
                <a:latin typeface="Calibri"/>
                <a:cs typeface="Calibri"/>
              </a:rPr>
              <a:t>becaus</a:t>
            </a:r>
            <a:r>
              <a:rPr dirty="0">
                <a:latin typeface="Calibri"/>
                <a:cs typeface="Calibri"/>
              </a:rPr>
              <a:t>e	</a:t>
            </a:r>
            <a:r>
              <a:rPr spc="-4" dirty="0">
                <a:latin typeface="Calibri"/>
                <a:cs typeface="Calibri"/>
              </a:rPr>
              <a:t>privat</a:t>
            </a:r>
            <a:r>
              <a:rPr dirty="0">
                <a:latin typeface="Calibri"/>
                <a:cs typeface="Calibri"/>
              </a:rPr>
              <a:t>e	</a:t>
            </a:r>
            <a:r>
              <a:rPr spc="-11" dirty="0">
                <a:latin typeface="Calibri"/>
                <a:cs typeface="Calibri"/>
              </a:rPr>
              <a:t>i</a:t>
            </a:r>
            <a:r>
              <a:rPr spc="-4" dirty="0">
                <a:latin typeface="Calibri"/>
                <a:cs typeface="Calibri"/>
              </a:rPr>
              <a:t>nvestmen</a:t>
            </a:r>
            <a:r>
              <a:rPr dirty="0">
                <a:latin typeface="Calibri"/>
                <a:cs typeface="Calibri"/>
              </a:rPr>
              <a:t>t	</a:t>
            </a:r>
            <a:r>
              <a:rPr spc="-11" dirty="0">
                <a:latin typeface="Calibri"/>
                <a:cs typeface="Calibri"/>
              </a:rPr>
              <a:t>is  </a:t>
            </a:r>
            <a:r>
              <a:rPr spc="-4" dirty="0">
                <a:latin typeface="Calibri"/>
                <a:cs typeface="Calibri"/>
              </a:rPr>
              <a:t>needed</a:t>
            </a:r>
            <a:r>
              <a:rPr dirty="0">
                <a:latin typeface="Calibri"/>
                <a:cs typeface="Calibri"/>
              </a:rPr>
              <a:t> and</a:t>
            </a:r>
            <a:r>
              <a:rPr spc="-4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result </a:t>
            </a:r>
            <a:r>
              <a:rPr dirty="0">
                <a:latin typeface="Calibri"/>
                <a:cs typeface="Calibri"/>
              </a:rPr>
              <a:t>is</a:t>
            </a:r>
            <a:r>
              <a:rPr spc="-15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not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far</a:t>
            </a:r>
            <a:r>
              <a:rPr spc="4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from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-8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current</a:t>
            </a:r>
            <a:r>
              <a:rPr spc="-11" dirty="0">
                <a:latin typeface="Calibri"/>
                <a:cs typeface="Calibri"/>
              </a:rPr>
              <a:t> </a:t>
            </a:r>
            <a:r>
              <a:rPr spc="-4" dirty="0">
                <a:latin typeface="Calibri"/>
                <a:cs typeface="Calibri"/>
              </a:rPr>
              <a:t>state.</a:t>
            </a:r>
            <a:endParaRPr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8387" y="1478736"/>
            <a:ext cx="1377802" cy="165705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44524" y="1453612"/>
            <a:ext cx="1431658" cy="167457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89393" y="1484624"/>
            <a:ext cx="1339642" cy="157929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440643" y="1431608"/>
            <a:ext cx="545306" cy="26305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650" spc="-131" dirty="0">
                <a:latin typeface="Calibri"/>
                <a:cs typeface="Calibri"/>
              </a:rPr>
              <a:t>T</a:t>
            </a:r>
            <a:r>
              <a:rPr sz="1650" spc="-4" dirty="0">
                <a:latin typeface="Calibri"/>
                <a:cs typeface="Calibri"/>
              </a:rPr>
              <a:t>a</a:t>
            </a:r>
            <a:r>
              <a:rPr sz="1650" spc="-19" dirty="0">
                <a:latin typeface="Calibri"/>
                <a:cs typeface="Calibri"/>
              </a:rPr>
              <a:t>r</a:t>
            </a:r>
            <a:r>
              <a:rPr sz="1650" spc="-26" dirty="0">
                <a:latin typeface="Calibri"/>
                <a:cs typeface="Calibri"/>
              </a:rPr>
              <a:t>g</a:t>
            </a:r>
            <a:r>
              <a:rPr sz="1650" spc="-15" dirty="0">
                <a:latin typeface="Calibri"/>
                <a:cs typeface="Calibri"/>
              </a:rPr>
              <a:t>e</a:t>
            </a:r>
            <a:r>
              <a:rPr sz="1650" spc="-4" dirty="0">
                <a:latin typeface="Calibri"/>
                <a:cs typeface="Calibri"/>
              </a:rPr>
              <a:t>t</a:t>
            </a:r>
            <a:endParaRPr sz="16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39903" y="1445609"/>
            <a:ext cx="825341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Calibri"/>
                <a:cs typeface="Calibri"/>
              </a:rPr>
              <a:t>Scenario</a:t>
            </a:r>
            <a:r>
              <a:rPr sz="1500" spc="-6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1</a:t>
            </a:r>
            <a:endParaRPr sz="15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0855" y="1390460"/>
            <a:ext cx="825341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1500" dirty="0">
                <a:latin typeface="Calibri"/>
                <a:cs typeface="Calibri"/>
              </a:rPr>
              <a:t>Scenario</a:t>
            </a:r>
            <a:r>
              <a:rPr sz="1500" spc="-60" dirty="0">
                <a:latin typeface="Calibri"/>
                <a:cs typeface="Calibri"/>
              </a:rPr>
              <a:t> </a:t>
            </a:r>
            <a:r>
              <a:rPr sz="1500" dirty="0">
                <a:latin typeface="Calibri"/>
                <a:cs typeface="Calibri"/>
              </a:rPr>
              <a:t>2</a:t>
            </a:r>
            <a:endParaRPr sz="1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8" ma:contentTypeDescription="Crea un document nou" ma:contentTypeScope="" ma:versionID="7dabb1895bef38adc2e59cd3140a9414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f1b208bf6debd80a4552157fd1b22229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C8DEDC3-2F4D-4FA8-8C5F-1BBE176F204F}"/>
</file>

<file path=customXml/itemProps2.xml><?xml version="1.0" encoding="utf-8"?>
<ds:datastoreItem xmlns:ds="http://schemas.openxmlformats.org/officeDocument/2006/customXml" ds:itemID="{DD2E09AC-869B-4B1C-99B5-94E6EEFA05AE}"/>
</file>

<file path=customXml/itemProps3.xml><?xml version="1.0" encoding="utf-8"?>
<ds:datastoreItem xmlns:ds="http://schemas.openxmlformats.org/officeDocument/2006/customXml" ds:itemID="{D0648841-86BF-4683-B111-6C0DE0D5C0C8}"/>
</file>

<file path=docProps/app.xml><?xml version="1.0" encoding="utf-8"?>
<Properties xmlns="http://schemas.openxmlformats.org/officeDocument/2006/extended-properties" xmlns:vt="http://schemas.openxmlformats.org/officeDocument/2006/docPropsVTypes">
  <TotalTime>22307</TotalTime>
  <Words>3684</Words>
  <Application>Microsoft Office PowerPoint</Application>
  <PresentationFormat>Presentazione su schermo (4:3)</PresentationFormat>
  <Paragraphs>1084</Paragraphs>
  <Slides>105</Slides>
  <Notes>33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105</vt:i4>
      </vt:variant>
    </vt:vector>
  </HeadingPairs>
  <TitlesOfParts>
    <vt:vector size="119" baseType="lpstr">
      <vt:lpstr>Arial</vt:lpstr>
      <vt:lpstr>Arial MT</vt:lpstr>
      <vt:lpstr>Arial Narrow</vt:lpstr>
      <vt:lpstr>Calibri</vt:lpstr>
      <vt:lpstr>Courier New</vt:lpstr>
      <vt:lpstr>din</vt:lpstr>
      <vt:lpstr>DIN-Regular</vt:lpstr>
      <vt:lpstr>Helvetica</vt:lpstr>
      <vt:lpstr>Symbol</vt:lpstr>
      <vt:lpstr>Times</vt:lpstr>
      <vt:lpstr>Times New Roman</vt:lpstr>
      <vt:lpstr>Verdana</vt:lpstr>
      <vt:lpstr>Wingdings</vt:lpstr>
      <vt:lpstr>Larissa</vt:lpstr>
      <vt:lpstr>Presentazione standard di PowerPoint</vt:lpstr>
      <vt:lpstr>Origin of SBE Method: the Green Building Challenge</vt:lpstr>
      <vt:lpstr>SBE Method GENERIC FRAMEWORK PRINCIPLE</vt:lpstr>
      <vt:lpstr>SBTool</vt:lpstr>
      <vt:lpstr>Protocollo  ITACA</vt:lpstr>
      <vt:lpstr>CONTEXTUALIZATION PROCESS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SBTool Spain  renamed as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Modular structure</vt:lpstr>
      <vt:lpstr>Hierarchic levels</vt:lpstr>
      <vt:lpstr>Hierarchic levels</vt:lpstr>
      <vt:lpstr>Presentazione standard di PowerPoint</vt:lpstr>
      <vt:lpstr>Presentazione standard di PowerPoint</vt:lpstr>
      <vt:lpstr>Presentazione standard di PowerPoint</vt:lpstr>
      <vt:lpstr>SNTool – Neighbourhood scale</vt:lpstr>
      <vt:lpstr>SCTool – City scale</vt:lpstr>
      <vt:lpstr>Structure of the tools</vt:lpstr>
      <vt:lpstr>Criteria and indicators</vt:lpstr>
      <vt:lpstr>Presentazione standard di PowerPoint</vt:lpstr>
      <vt:lpstr>Criteria description</vt:lpstr>
      <vt:lpstr> SBE Method  Assessment Process </vt:lpstr>
      <vt:lpstr>Assessment process: 3 steps</vt:lpstr>
      <vt:lpstr>1 – Characterization of criteria</vt:lpstr>
      <vt:lpstr>SNTool – Indicators’ values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2 – Normalization (score assignement)</vt:lpstr>
      <vt:lpstr>2 – Normalization (scoring scale)</vt:lpstr>
      <vt:lpstr>Scoring scale (scaling interval -1,+5)</vt:lpstr>
      <vt:lpstr>2 - Normalization</vt:lpstr>
      <vt:lpstr>Higher is Better</vt:lpstr>
      <vt:lpstr>Higher is Better</vt:lpstr>
      <vt:lpstr>Presentazione standard di PowerPoint</vt:lpstr>
      <vt:lpstr>Lower is Better</vt:lpstr>
      <vt:lpstr>Presentazione standard di PowerPoint</vt:lpstr>
      <vt:lpstr>Qualitative criterion</vt:lpstr>
      <vt:lpstr>Qualitative criterion</vt:lpstr>
      <vt:lpstr>3 - Aggregation </vt:lpstr>
      <vt:lpstr>Aggregation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Contextualisation</vt:lpstr>
      <vt:lpstr>Selection of criteria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Weighting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Weight of criteria: impact factor</vt:lpstr>
      <vt:lpstr>Presentazione standard di PowerPoint</vt:lpstr>
      <vt:lpstr>Presentazione standard di PowerPoint</vt:lpstr>
      <vt:lpstr>Presentazione standard di PowerPoint</vt:lpstr>
      <vt:lpstr>Neighborhood “AURORA” – Udine, Italy</vt:lpstr>
      <vt:lpstr>SCENARIO OF INTERVENTION</vt:lpstr>
      <vt:lpstr>MAIN OUTCOMES</vt:lpstr>
      <vt:lpstr>Assessment of “Aurora” neighborhood</vt:lpstr>
      <vt:lpstr>CHECKING THE SUSTAINABILITY VALUE: calculation (SN tool) vs perception (inhabitants)</vt:lpstr>
      <vt:lpstr>EcoQuartier Parc des Calanques - Francia</vt:lpstr>
      <vt:lpstr>OVERVIEW OF THE TESTING AREA FEATURES</vt:lpstr>
      <vt:lpstr>Sustainability assessment of the intervention  scenario</vt:lpstr>
      <vt:lpstr>ZAC du Bon Lait-Lyon, Francia</vt:lpstr>
      <vt:lpstr>Urban and Building Scale Pilots in Barcelona</vt:lpstr>
      <vt:lpstr>Urban and Building Scale Pilots in Barcelona</vt:lpstr>
      <vt:lpstr>ILLA EFICIENT – Urban Scale Pilot in Barcelona</vt:lpstr>
      <vt:lpstr>Presentazione standard di PowerPoint</vt:lpstr>
      <vt:lpstr>ILLA EFICIENT Urban scale pilot</vt:lpstr>
      <vt:lpstr>Presentazione standard di PowerPoint</vt:lpstr>
      <vt:lpstr>OVERVIEW OF THE TESTING AREA FEATURES</vt:lpstr>
      <vt:lpstr>URBAN SCALE MAIN OUTCOMES</vt:lpstr>
      <vt:lpstr>Presentazione standard di PowerPoint</vt:lpstr>
      <vt:lpstr>HISTORICAL CENTER OF ANO LIOSSIA  MUNICIPALITY OF FYLIS</vt:lpstr>
      <vt:lpstr>VISION - SCENARIO</vt:lpstr>
      <vt:lpstr>MAIN OUTCOMES</vt:lpstr>
      <vt:lpstr>SNTool PASSPORT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Paola Borgaro</cp:lastModifiedBy>
  <cp:revision>278</cp:revision>
  <dcterms:created xsi:type="dcterms:W3CDTF">2017-01-09T10:20:00Z</dcterms:created>
  <dcterms:modified xsi:type="dcterms:W3CDTF">2023-05-30T13:47:47Z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