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tif" ContentType="image/tiff"/>
  <Override PartName="/ppt/presentation.xml" ContentType="application/vnd.openxmlformats-officedocument.presentationml.presentation.main+xml"/>
  <Override PartName="/ppt/slides/slide2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9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10.xml" ContentType="application/vnd.openxmlformats-officedocument.presentationml.slide+xml"/>
  <Override PartName="/ppt/slides/slide31.xml" ContentType="application/vnd.openxmlformats-officedocument.presentationml.slide+xml"/>
  <Override PartName="/ppt/slides/slide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6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59" r:id="rId3"/>
    <p:sldId id="260" r:id="rId4"/>
    <p:sldId id="297" r:id="rId5"/>
    <p:sldId id="298" r:id="rId6"/>
    <p:sldId id="263" r:id="rId7"/>
    <p:sldId id="261" r:id="rId8"/>
    <p:sldId id="262" r:id="rId9"/>
    <p:sldId id="264" r:id="rId10"/>
    <p:sldId id="296" r:id="rId11"/>
    <p:sldId id="265" r:id="rId12"/>
    <p:sldId id="266" r:id="rId13"/>
    <p:sldId id="267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94" r:id="rId22"/>
    <p:sldId id="277" r:id="rId23"/>
    <p:sldId id="295" r:id="rId24"/>
    <p:sldId id="278" r:id="rId25"/>
    <p:sldId id="279" r:id="rId26"/>
    <p:sldId id="280" r:id="rId27"/>
    <p:sldId id="281" r:id="rId28"/>
    <p:sldId id="282" r:id="rId29"/>
    <p:sldId id="283" r:id="rId30"/>
    <p:sldId id="291" r:id="rId31"/>
    <p:sldId id="287" r:id="rId32"/>
    <p:sldId id="285" r:id="rId33"/>
    <p:sldId id="286" r:id="rId34"/>
    <p:sldId id="288" r:id="rId35"/>
    <p:sldId id="292" r:id="rId36"/>
    <p:sldId id="289" r:id="rId37"/>
    <p:sldId id="290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8" autoAdjust="0"/>
    <p:restoredTop sz="96187" autoAdjust="0"/>
  </p:normalViewPr>
  <p:slideViewPr>
    <p:cSldViewPr snapToGrid="0" showGuides="1">
      <p:cViewPr varScale="1">
        <p:scale>
          <a:sx n="60" d="100"/>
          <a:sy n="60" d="100"/>
        </p:scale>
        <p:origin x="1564" y="6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47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customXml" Target="../customXml/item2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21.12.2022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12/21/2022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</a:t>
            </a: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ACTIVITY </a:t>
            </a: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5.1: SUSTAINABLE MED CITIES TRAINING SYSTEM</a:t>
            </a:r>
            <a:r>
              <a:rPr kumimoji="0" lang="it-IT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B.1.4 - ENERGY FROM RENEWABLE SOURCES IN TOTAL           THERMAL ENERGY CONSUMPTION</a:t>
            </a:r>
            <a:endParaRPr lang="it-IT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107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B.1.4 - ENERGY FROM RENEWABLE SOURCES IN TOTAL           THERMAL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6212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B.1.4 - ENERGY FROM RENEWABLE SOURCES IN TOTAL           THERMAL ENERGY CONSUMPTION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TRAINING  MODULE </a:t>
            </a:r>
            <a:r>
              <a:rPr lang="el-GR" sz="1200" dirty="0" smtClean="0"/>
              <a:t> </a:t>
            </a:r>
            <a:r>
              <a:rPr lang="en-US" sz="1200" dirty="0" smtClean="0"/>
              <a:t>3</a:t>
            </a:r>
            <a:r>
              <a:rPr lang="it-IT" sz="1200" dirty="0"/>
              <a:t/>
            </a:r>
            <a:br>
              <a:rPr lang="it-IT" sz="1200" dirty="0"/>
            </a:br>
            <a:r>
              <a:rPr lang="en-US" sz="1200" dirty="0"/>
              <a:t>THE ASSESSMENT CRITERIA OF </a:t>
            </a:r>
            <a:r>
              <a:rPr lang="en-US" sz="1200" dirty="0" smtClean="0"/>
              <a:t>SBTOOL </a:t>
            </a:r>
            <a:r>
              <a:rPr lang="en-US" sz="1200" dirty="0"/>
              <a:t>– BUILDING SCALE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086600" y="6552000"/>
            <a:ext cx="2057400" cy="30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fld id="{5D41A87E-14F5-4A54-8DA9-7774D8D5E7E0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nvironment/eussd/buildings.htm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t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://ec.europa.eu/environment/eussd/buildings.htm" TargetMode="External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6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png"/><Relationship Id="rId4" Type="http://schemas.openxmlformats.org/officeDocument/2006/relationships/image" Target="../media/image2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hyperlink" Target="http://ec.europa.eu/environment/eussd/buildings.htm" TargetMode="External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jpeg"/><Relationship Id="rId5" Type="http://schemas.openxmlformats.org/officeDocument/2006/relationships/image" Target="../media/image25.wmf"/><Relationship Id="rId10" Type="http://schemas.openxmlformats.org/officeDocument/2006/relationships/image" Target="../media/image30.png"/><Relationship Id="rId4" Type="http://schemas.openxmlformats.org/officeDocument/2006/relationships/image" Target="../media/image12.png"/><Relationship Id="rId9" Type="http://schemas.openxmlformats.org/officeDocument/2006/relationships/image" Target="../media/image29.jpeg"/><Relationship Id="rId14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13" Type="http://schemas.openxmlformats.org/officeDocument/2006/relationships/image" Target="../media/image43.png"/><Relationship Id="rId3" Type="http://schemas.openxmlformats.org/officeDocument/2006/relationships/image" Target="../media/image36.png"/><Relationship Id="rId7" Type="http://schemas.openxmlformats.org/officeDocument/2006/relationships/image" Target="../media/image38.jpeg"/><Relationship Id="rId12" Type="http://schemas.openxmlformats.org/officeDocument/2006/relationships/image" Target="../media/image4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41.png"/><Relationship Id="rId5" Type="http://schemas.openxmlformats.org/officeDocument/2006/relationships/hyperlink" Target="http://ec.europa.eu/environment/eussd/buildings.htm" TargetMode="External"/><Relationship Id="rId15" Type="http://schemas.openxmlformats.org/officeDocument/2006/relationships/image" Target="../media/image44.png"/><Relationship Id="rId10" Type="http://schemas.openxmlformats.org/officeDocument/2006/relationships/image" Target="../media/image24.png"/><Relationship Id="rId4" Type="http://schemas.openxmlformats.org/officeDocument/2006/relationships/image" Target="../media/image37.png"/><Relationship Id="rId9" Type="http://schemas.openxmlformats.org/officeDocument/2006/relationships/image" Target="../media/image40.jpeg"/><Relationship Id="rId14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hyperlink" Target="http://ec.europa.eu/environment/eussd/buildings.htm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363682" y="3062131"/>
            <a:ext cx="6516598" cy="25202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70C0"/>
                </a:solidFill>
              </a:rPr>
              <a:t>Training M</a:t>
            </a:r>
            <a:r>
              <a:rPr lang="en-US" sz="3600" dirty="0" smtClean="0">
                <a:solidFill>
                  <a:srgbClr val="0070C0"/>
                </a:solidFill>
              </a:rPr>
              <a:t>odule </a:t>
            </a:r>
            <a:r>
              <a:rPr lang="en-US" sz="3600" dirty="0" smtClean="0">
                <a:solidFill>
                  <a:srgbClr val="0070C0"/>
                </a:solidFill>
              </a:rPr>
              <a:t>3</a:t>
            </a:r>
            <a:endParaRPr lang="en-US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it-IT" dirty="0"/>
              <a:t>Calculating the assessment 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criteria </a:t>
            </a:r>
            <a:r>
              <a:rPr lang="it-IT" sz="3200" dirty="0" smtClean="0"/>
              <a:t>of</a:t>
            </a:r>
          </a:p>
          <a:p>
            <a:pPr marL="0" indent="0">
              <a:buNone/>
            </a:pPr>
            <a:r>
              <a:rPr lang="it-IT" sz="3200" dirty="0" smtClean="0"/>
              <a:t>SBTool </a:t>
            </a:r>
            <a:r>
              <a:rPr lang="it-IT" sz="3200" dirty="0"/>
              <a:t>– Building Scale</a:t>
            </a:r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10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solidFill>
                  <a:prstClr val="black"/>
                </a:solidFill>
                <a:cs typeface="Calibri" panose="020F0502020204030204" pitchFamily="34" charset="0"/>
              </a:rPr>
              <a:t>BOUNDARY </a:t>
            </a:r>
            <a:r>
              <a:rPr lang="en-US" b="1" u="sng" dirty="0" smtClean="0">
                <a:solidFill>
                  <a:prstClr val="black"/>
                </a:solidFill>
                <a:cs typeface="Calibri" panose="020F0502020204030204" pitchFamily="34" charset="0"/>
              </a:rPr>
              <a:t>&amp; </a:t>
            </a:r>
            <a:r>
              <a:rPr lang="en-US" b="1" u="sng" dirty="0">
                <a:solidFill>
                  <a:prstClr val="black"/>
                </a:solidFill>
                <a:cs typeface="Calibri" panose="020F0502020204030204" pitchFamily="34" charset="0"/>
              </a:rPr>
              <a:t>SCOPE</a:t>
            </a:r>
            <a:endParaRPr lang="it-IT" dirty="0">
              <a:solidFill>
                <a:prstClr val="black"/>
              </a:solidFill>
            </a:endParaRP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1513394"/>
            <a:ext cx="8330934" cy="44571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According to the Renewables Energy Directive (RED 2018), energy from renewable sources means energy from renewable non-fossil sources, namely wind, solar, aerothermal, geothermal, hydrothermal and ocean energy, hydropower, biomass, landfill gas, sewage treatment plant gas and biogases</a:t>
            </a:r>
            <a:r>
              <a:rPr lang="en-GB"/>
              <a:t>. </a:t>
            </a:r>
            <a:endParaRPr lang="en-GB" smtClean="0"/>
          </a:p>
          <a:p>
            <a:pPr marL="0" indent="0">
              <a:buNone/>
            </a:pPr>
            <a:r>
              <a:rPr lang="en-GB" smtClean="0"/>
              <a:t>Heat </a:t>
            </a:r>
            <a:r>
              <a:rPr lang="en-GB" dirty="0"/>
              <a:t>pumps enabling the use of aerothermal, geothermal or hydrothermal heat at a useful temperature level need electricity or other auxiliary energy to function. The energy used to drive heat pumps should therefore be deducted from the total usable heat. </a:t>
            </a:r>
            <a:r>
              <a:rPr lang="en-GB" b="1" dirty="0"/>
              <a:t>Only heat pumps for which SPF &gt; 1,15 * 1/η shall be taken into account.</a:t>
            </a:r>
            <a:endParaRPr lang="en-US" b="1" dirty="0" smtClean="0"/>
          </a:p>
        </p:txBody>
      </p:sp>
      <p:pic>
        <p:nvPicPr>
          <p:cNvPr id="9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THERMAL ENERGY CONSUMPTION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454220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11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</a:t>
            </a:r>
            <a:endParaRPr lang="it-IT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49" y="1535425"/>
            <a:ext cx="7391028" cy="31038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dirty="0"/>
              <a:t>calculation method is provided by the CEN standards series that support implementation </a:t>
            </a:r>
            <a:r>
              <a:rPr lang="en-US" sz="2000" dirty="0" smtClean="0"/>
              <a:t>of the </a:t>
            </a:r>
            <a:r>
              <a:rPr lang="en-US" sz="2000" dirty="0"/>
              <a:t>Energy Performance of Buildings Directive (</a:t>
            </a:r>
            <a:r>
              <a:rPr lang="en-US" sz="2000" b="1" dirty="0"/>
              <a:t>EPBD</a:t>
            </a:r>
            <a:r>
              <a:rPr lang="en-US" sz="2000" dirty="0"/>
              <a:t>) across the </a:t>
            </a:r>
            <a:r>
              <a:rPr lang="en-US" sz="2000" dirty="0" smtClean="0"/>
              <a:t>EU</a:t>
            </a:r>
          </a:p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dirty="0"/>
              <a:t>CEN standards </a:t>
            </a:r>
            <a:r>
              <a:rPr lang="en-US" sz="2000" dirty="0" smtClean="0"/>
              <a:t>series that </a:t>
            </a:r>
            <a:r>
              <a:rPr lang="en-US" sz="2000" dirty="0"/>
              <a:t>currently forms the basis for most </a:t>
            </a:r>
            <a:r>
              <a:rPr lang="en-US" sz="2000" dirty="0" smtClean="0"/>
              <a:t>national </a:t>
            </a:r>
            <a:r>
              <a:rPr lang="en-US" sz="2000" dirty="0"/>
              <a:t>calculation methods includes </a:t>
            </a:r>
            <a:r>
              <a:rPr lang="en-US" sz="2000" b="1" dirty="0"/>
              <a:t>EN 15603 </a:t>
            </a:r>
            <a:r>
              <a:rPr lang="en-US" sz="2000" dirty="0" smtClean="0"/>
              <a:t>that collates </a:t>
            </a:r>
            <a:r>
              <a:rPr lang="en-US" sz="2000" dirty="0"/>
              <a:t>the results </a:t>
            </a:r>
            <a:r>
              <a:rPr lang="en-US" sz="2000" dirty="0" smtClean="0"/>
              <a:t>from </a:t>
            </a:r>
            <a:r>
              <a:rPr lang="en-US" sz="2000" b="1" dirty="0" smtClean="0"/>
              <a:t>EN 13790</a:t>
            </a:r>
            <a:endParaRPr lang="en-US" sz="2000" dirty="0" smtClean="0"/>
          </a:p>
        </p:txBody>
      </p:sp>
      <p:pic>
        <p:nvPicPr>
          <p:cNvPr id="9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 THERMAL ENERGY CONSUMPTION</a:t>
            </a:r>
            <a:endParaRPr lang="it-IT" sz="2800" dirty="0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807" y="1769443"/>
            <a:ext cx="1414808" cy="11430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015" y="4254106"/>
            <a:ext cx="378512" cy="368806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19" y="3436557"/>
            <a:ext cx="662504" cy="638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1162307" y="3570757"/>
            <a:ext cx="482173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b="1" dirty="0" smtClean="0"/>
              <a:t>Simulations</a:t>
            </a:r>
            <a:r>
              <a:rPr lang="en-US" sz="2000" dirty="0" smtClean="0"/>
              <a:t> may provide accurate data</a:t>
            </a:r>
          </a:p>
        </p:txBody>
      </p:sp>
      <p:sp>
        <p:nvSpPr>
          <p:cNvPr id="19" name="Rectangle 18"/>
          <p:cNvSpPr/>
          <p:nvPr/>
        </p:nvSpPr>
        <p:spPr>
          <a:xfrm>
            <a:off x="943523" y="4209566"/>
            <a:ext cx="800909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In case of </a:t>
            </a:r>
            <a:r>
              <a:rPr lang="en-US" sz="2000" b="1" dirty="0"/>
              <a:t>existing buildings</a:t>
            </a:r>
            <a:r>
              <a:rPr lang="en-US" sz="2000" dirty="0"/>
              <a:t>, the share of renewable energy in total final electric energy consumption should be evaluated by energy </a:t>
            </a:r>
            <a:r>
              <a:rPr lang="en-US" sz="2000" b="1" dirty="0"/>
              <a:t>metering</a:t>
            </a:r>
            <a:endParaRPr lang="en-GB" sz="2000" b="1" dirty="0">
              <a:solidFill>
                <a:srgbClr val="FF0000"/>
              </a:solidFill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 smtClean="0"/>
              <a:t>Possible </a:t>
            </a:r>
            <a:r>
              <a:rPr lang="en-US" sz="2000" dirty="0"/>
              <a:t>to use </a:t>
            </a:r>
            <a:r>
              <a:rPr lang="en-US" sz="2000" b="1" dirty="0"/>
              <a:t>metered or estimated </a:t>
            </a:r>
            <a:r>
              <a:rPr lang="en-US" sz="2000" b="1" dirty="0" smtClean="0"/>
              <a:t>data </a:t>
            </a:r>
            <a:r>
              <a:rPr lang="en-US" sz="2000" dirty="0" smtClean="0"/>
              <a:t>for the energy use</a:t>
            </a:r>
            <a:r>
              <a:rPr lang="el-GR" sz="2000" dirty="0" smtClean="0"/>
              <a:t>, </a:t>
            </a:r>
            <a:r>
              <a:rPr lang="en-US" sz="2000" dirty="0" smtClean="0"/>
              <a:t>so that it is feasible to populate this indicator</a:t>
            </a:r>
            <a:endParaRPr lang="en-US" sz="2000" dirty="0"/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000" dirty="0"/>
              <a:t>The </a:t>
            </a:r>
            <a:r>
              <a:rPr lang="en-US" sz="2000" b="1" dirty="0"/>
              <a:t>source of data </a:t>
            </a:r>
            <a:r>
              <a:rPr lang="en-US" sz="2000" dirty="0"/>
              <a:t>must always be </a:t>
            </a:r>
            <a:r>
              <a:rPr lang="en-US" sz="2000" b="1" dirty="0"/>
              <a:t>clearly </a:t>
            </a:r>
            <a:r>
              <a:rPr lang="en-US" sz="2000" b="1" dirty="0" smtClean="0"/>
              <a:t>declared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8109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THERMAL ENERGY CONSUMPTION</a:t>
            </a:r>
            <a:endParaRPr lang="it-IT" sz="2800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6743" y="1530630"/>
            <a:ext cx="6621889" cy="247421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/>
              <a:t>The </a:t>
            </a:r>
            <a:r>
              <a:rPr lang="en-US" sz="2200" b="1" dirty="0" smtClean="0"/>
              <a:t>actual thermal energy </a:t>
            </a:r>
            <a:r>
              <a:rPr lang="en-US" sz="2200" b="1" dirty="0"/>
              <a:t>produced &amp; used on-site from renewable sources</a:t>
            </a:r>
            <a:r>
              <a:rPr lang="en-US" sz="2200" dirty="0"/>
              <a:t> (e.g. solar </a:t>
            </a:r>
            <a:r>
              <a:rPr lang="en-US" sz="2200" dirty="0" smtClean="0"/>
              <a:t>thermal collectors) can be </a:t>
            </a:r>
            <a:r>
              <a:rPr lang="en-US" sz="2200" b="1" dirty="0" smtClean="0"/>
              <a:t>monitored.</a:t>
            </a:r>
          </a:p>
          <a:p>
            <a:pPr marL="0" indent="0">
              <a:buNone/>
            </a:pPr>
            <a:r>
              <a:rPr lang="en-US" sz="2200" dirty="0" smtClean="0"/>
              <a:t>Use </a:t>
            </a:r>
            <a:r>
              <a:rPr lang="en-US" sz="2200" b="1" dirty="0" smtClean="0"/>
              <a:t>heat meters </a:t>
            </a:r>
            <a:r>
              <a:rPr lang="en-US" sz="2200" b="1" dirty="0"/>
              <a:t>to measure </a:t>
            </a:r>
            <a:r>
              <a:rPr lang="en-US" sz="2200" dirty="0" smtClean="0"/>
              <a:t>delivered heat                        (e.g. from solar thermal collector array)</a:t>
            </a:r>
            <a:endParaRPr lang="en-US" sz="22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200" dirty="0"/>
              <a:t>Measure the supply &amp; return water flow temperature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200" dirty="0"/>
              <a:t>Measure the supply &amp; return water flow rate</a:t>
            </a:r>
          </a:p>
          <a:p>
            <a:pPr marL="0" indent="0">
              <a:buNone/>
            </a:pPr>
            <a:endParaRPr lang="en-US" sz="22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625255" y="4311784"/>
            <a:ext cx="851874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200" dirty="0" smtClean="0"/>
              <a:t>Actual </a:t>
            </a:r>
            <a:r>
              <a:rPr lang="en-US" sz="2200" dirty="0"/>
              <a:t>energy use data </a:t>
            </a:r>
            <a:r>
              <a:rPr lang="en-US" sz="2200" dirty="0" smtClean="0"/>
              <a:t>from at </a:t>
            </a:r>
            <a:r>
              <a:rPr lang="en-US" sz="2200" dirty="0"/>
              <a:t>least 12 consecutive </a:t>
            </a:r>
            <a:r>
              <a:rPr lang="en-US" sz="2200" dirty="0" smtClean="0"/>
              <a:t>months is necessary.</a:t>
            </a:r>
          </a:p>
          <a:p>
            <a:pPr>
              <a:spcBef>
                <a:spcPts val="1200"/>
              </a:spcBef>
            </a:pPr>
            <a:r>
              <a:rPr lang="en-US" sz="2200" dirty="0" smtClean="0"/>
              <a:t>It is </a:t>
            </a:r>
            <a:r>
              <a:rPr lang="en-US" sz="2200" dirty="0"/>
              <a:t>preferable to </a:t>
            </a:r>
            <a:r>
              <a:rPr lang="en-US" sz="2200" b="1" dirty="0"/>
              <a:t>average</a:t>
            </a:r>
            <a:r>
              <a:rPr lang="en-US" sz="2200" dirty="0"/>
              <a:t> over longer records (e.g. </a:t>
            </a:r>
            <a:r>
              <a:rPr lang="en-US" sz="2200" b="1" dirty="0"/>
              <a:t>three year data</a:t>
            </a:r>
            <a:r>
              <a:rPr lang="en-US" sz="2200" dirty="0"/>
              <a:t>) in order to remove the effects of varying weather conditions and average out other inherent fluctuations in the building </a:t>
            </a:r>
            <a:r>
              <a:rPr lang="en-US" sz="2200" dirty="0" smtClean="0"/>
              <a:t>occupancy.</a:t>
            </a:r>
            <a:endParaRPr lang="en-US" sz="2200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43" y="4322412"/>
            <a:ext cx="378512" cy="368806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43" y="4928376"/>
            <a:ext cx="378512" cy="368806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475" y="1883715"/>
            <a:ext cx="3336551" cy="1768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8875776" cy="5297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GENERAL INFORMATION (Heat Meters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70260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THERMAL ENERGY CONSUMPTION</a:t>
            </a:r>
            <a:endParaRPr lang="it-IT" sz="2800" dirty="0"/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6744" y="1530629"/>
            <a:ext cx="8665762" cy="76115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b="1" dirty="0" smtClean="0"/>
              <a:t>actual thermal energy used </a:t>
            </a:r>
            <a:r>
              <a:rPr lang="en-US" sz="2000" b="1" dirty="0"/>
              <a:t>on-site from </a:t>
            </a:r>
            <a:r>
              <a:rPr lang="en-US" sz="2000" b="1" dirty="0" smtClean="0"/>
              <a:t>biomass </a:t>
            </a:r>
            <a:r>
              <a:rPr lang="en-US" sz="2000" dirty="0" smtClean="0"/>
              <a:t>can also be calculated from the </a:t>
            </a:r>
            <a:r>
              <a:rPr lang="en-US" sz="2000" b="1" dirty="0" smtClean="0"/>
              <a:t>quantity of wood pellets or chips </a:t>
            </a:r>
            <a:r>
              <a:rPr lang="en-US" sz="2000" dirty="0" smtClean="0"/>
              <a:t>delivered to a building</a:t>
            </a:r>
            <a:endParaRPr lang="en-US" sz="2000" b="1" dirty="0" smtClean="0"/>
          </a:p>
          <a:p>
            <a:pPr marL="0" indent="0">
              <a:buNone/>
            </a:pPr>
            <a:endParaRPr lang="en-US" sz="2000" dirty="0" smtClean="0"/>
          </a:p>
        </p:txBody>
      </p:sp>
      <p:sp>
        <p:nvSpPr>
          <p:cNvPr id="11" name="Rectangle 10"/>
          <p:cNvSpPr/>
          <p:nvPr/>
        </p:nvSpPr>
        <p:spPr>
          <a:xfrm>
            <a:off x="625255" y="4144125"/>
            <a:ext cx="840377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 smtClean="0"/>
              <a:t>Actual </a:t>
            </a:r>
            <a:r>
              <a:rPr lang="en-US" sz="2000" dirty="0"/>
              <a:t>energy use data </a:t>
            </a:r>
            <a:r>
              <a:rPr lang="en-US" sz="2000" dirty="0" smtClean="0"/>
              <a:t>from at </a:t>
            </a:r>
            <a:r>
              <a:rPr lang="en-US" sz="2000" dirty="0"/>
              <a:t>least 12 consecutive </a:t>
            </a:r>
            <a:r>
              <a:rPr lang="en-US" sz="2000" dirty="0" smtClean="0"/>
              <a:t>months is necessary.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It is </a:t>
            </a:r>
            <a:r>
              <a:rPr lang="en-US" sz="2000" dirty="0"/>
              <a:t>preferable to </a:t>
            </a:r>
            <a:r>
              <a:rPr lang="en-US" sz="2000" b="1" dirty="0"/>
              <a:t>average</a:t>
            </a:r>
            <a:r>
              <a:rPr lang="en-US" sz="2000" dirty="0"/>
              <a:t> over longer records (e.g. </a:t>
            </a:r>
            <a:r>
              <a:rPr lang="en-US" sz="2000" b="1" dirty="0"/>
              <a:t>three year data</a:t>
            </a:r>
            <a:r>
              <a:rPr lang="en-US" sz="2000" dirty="0"/>
              <a:t>) in order to remove the effects of varying weather conditions and average out other inherent fluctuations in the building </a:t>
            </a:r>
            <a:r>
              <a:rPr lang="en-US" sz="2000" dirty="0" smtClean="0"/>
              <a:t>occupancy.</a:t>
            </a:r>
            <a:endParaRPr lang="en-US" sz="2000" dirty="0"/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43" y="4154753"/>
            <a:ext cx="378512" cy="368806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43" y="4760717"/>
            <a:ext cx="378512" cy="368806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587" y="2359712"/>
            <a:ext cx="4861106" cy="1661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183159" y="902208"/>
            <a:ext cx="9152223" cy="5297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GENERAL INFORMATION 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(Biomass Quantity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08511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THERMAL ENERGY CONSUMPTION</a:t>
            </a:r>
            <a:endParaRPr lang="it-IT" sz="2800" dirty="0"/>
          </a:p>
        </p:txBody>
      </p:sp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6743" y="1530630"/>
            <a:ext cx="8752439" cy="247421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 smtClean="0"/>
              <a:t>The </a:t>
            </a:r>
            <a:r>
              <a:rPr lang="en-US" sz="2000" b="1" dirty="0" smtClean="0"/>
              <a:t>actual thermal energy </a:t>
            </a:r>
            <a:r>
              <a:rPr lang="en-US" sz="2000" dirty="0"/>
              <a:t>produced &amp; used on-site</a:t>
            </a:r>
            <a:r>
              <a:rPr lang="en-US" sz="2000" b="1" dirty="0"/>
              <a:t> from renewable sources </a:t>
            </a:r>
            <a:r>
              <a:rPr lang="en-US" sz="2000" b="1" dirty="0" smtClean="0"/>
              <a:t>or delivered </a:t>
            </a:r>
            <a:r>
              <a:rPr lang="en-US" sz="2000" dirty="0" smtClean="0"/>
              <a:t>to a building can be </a:t>
            </a:r>
            <a:r>
              <a:rPr lang="en-US" sz="2000" b="1" dirty="0" smtClean="0"/>
              <a:t>monitored</a:t>
            </a:r>
            <a:r>
              <a:rPr lang="en-US" sz="2000" dirty="0" smtClean="0"/>
              <a:t>. If </a:t>
            </a:r>
            <a:r>
              <a:rPr lang="en-US" sz="2000" dirty="0"/>
              <a:t>available, BEMS </a:t>
            </a:r>
            <a:r>
              <a:rPr lang="en-US" sz="2000" dirty="0" smtClean="0"/>
              <a:t>or BMS can </a:t>
            </a:r>
            <a:r>
              <a:rPr lang="en-US" sz="2000" dirty="0"/>
              <a:t>provide valuable </a:t>
            </a:r>
            <a:r>
              <a:rPr lang="en-US" sz="2000" dirty="0" smtClean="0"/>
              <a:t>data with a breakdown of the actual thermal energy use of the different technical installations.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Building energy </a:t>
            </a:r>
            <a:r>
              <a:rPr lang="en-US" sz="1600" dirty="0"/>
              <a:t>management system (</a:t>
            </a:r>
            <a:r>
              <a:rPr lang="en-US" sz="1600" b="1" dirty="0"/>
              <a:t>BEMS</a:t>
            </a:r>
            <a:r>
              <a:rPr lang="en-US" sz="1600" dirty="0"/>
              <a:t>) </a:t>
            </a:r>
            <a:r>
              <a:rPr lang="en-US" sz="1600" dirty="0" smtClean="0"/>
              <a:t>control &amp; monitor energy use of </a:t>
            </a:r>
            <a:r>
              <a:rPr lang="en-US" sz="1600" dirty="0"/>
              <a:t>the </a:t>
            </a:r>
            <a:r>
              <a:rPr lang="en-US" sz="1600" dirty="0" smtClean="0"/>
              <a:t>various technical installations for heating</a:t>
            </a:r>
            <a:r>
              <a:rPr lang="en-US" sz="1600" dirty="0"/>
              <a:t>, cooling, ventilation, lighting, </a:t>
            </a:r>
            <a:r>
              <a:rPr lang="en-US" sz="1600" dirty="0" smtClean="0"/>
              <a:t>plug loads </a:t>
            </a:r>
            <a:r>
              <a:rPr lang="en-US" sz="1600" dirty="0" err="1" smtClean="0"/>
              <a:t>etc</a:t>
            </a:r>
            <a:r>
              <a:rPr lang="en-US" sz="1600" dirty="0" smtClean="0"/>
              <a:t>, </a:t>
            </a:r>
            <a:r>
              <a:rPr lang="en-US" sz="1600" dirty="0"/>
              <a:t>and indoor environmental </a:t>
            </a:r>
            <a:r>
              <a:rPr lang="en-US" sz="1600" dirty="0" smtClean="0"/>
              <a:t>conditions.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 smtClean="0"/>
              <a:t>Building management system (</a:t>
            </a:r>
            <a:r>
              <a:rPr lang="en-US" sz="1600" b="1" dirty="0" smtClean="0"/>
              <a:t>BMS</a:t>
            </a:r>
            <a:r>
              <a:rPr lang="en-US" sz="1600" dirty="0"/>
              <a:t>) </a:t>
            </a:r>
            <a:r>
              <a:rPr lang="en-US" sz="1600" dirty="0" smtClean="0"/>
              <a:t>may additionally include </a:t>
            </a:r>
            <a:r>
              <a:rPr lang="en-US" sz="1600" dirty="0"/>
              <a:t>other functions </a:t>
            </a:r>
            <a:r>
              <a:rPr lang="en-US" sz="1600" dirty="0" smtClean="0"/>
              <a:t>(e.g. safety</a:t>
            </a:r>
            <a:r>
              <a:rPr lang="en-US" sz="1600" dirty="0"/>
              <a:t>, access, lifts</a:t>
            </a:r>
            <a:r>
              <a:rPr lang="en-US" sz="1600" dirty="0" smtClean="0"/>
              <a:t>, </a:t>
            </a:r>
            <a:r>
              <a:rPr lang="en-US" sz="1600" dirty="0"/>
              <a:t>fire security</a:t>
            </a:r>
            <a:r>
              <a:rPr lang="en-US" sz="1600" dirty="0" smtClean="0"/>
              <a:t>).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40229" y="4127205"/>
            <a:ext cx="840377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000" dirty="0" smtClean="0"/>
              <a:t>Actual </a:t>
            </a:r>
            <a:r>
              <a:rPr lang="en-US" sz="2000" dirty="0"/>
              <a:t>energy use data </a:t>
            </a:r>
            <a:r>
              <a:rPr lang="en-US" sz="2000" dirty="0" smtClean="0"/>
              <a:t>from at </a:t>
            </a:r>
            <a:r>
              <a:rPr lang="en-US" sz="2000" dirty="0"/>
              <a:t>least 12 consecutive </a:t>
            </a:r>
            <a:r>
              <a:rPr lang="en-US" sz="2000" dirty="0" smtClean="0"/>
              <a:t>months is necessary.</a:t>
            </a:r>
          </a:p>
          <a:p>
            <a:pPr>
              <a:spcBef>
                <a:spcPts val="1200"/>
              </a:spcBef>
            </a:pPr>
            <a:r>
              <a:rPr lang="en-US" sz="2000" dirty="0" smtClean="0"/>
              <a:t>It is </a:t>
            </a:r>
            <a:r>
              <a:rPr lang="en-US" sz="2000" dirty="0"/>
              <a:t>preferable to </a:t>
            </a:r>
            <a:r>
              <a:rPr lang="en-US" sz="2000" b="1" dirty="0"/>
              <a:t>average</a:t>
            </a:r>
            <a:r>
              <a:rPr lang="en-US" sz="2000" dirty="0"/>
              <a:t> over longer records (e.g. </a:t>
            </a:r>
            <a:r>
              <a:rPr lang="en-US" sz="2000" b="1" dirty="0"/>
              <a:t>three year data</a:t>
            </a:r>
            <a:r>
              <a:rPr lang="en-US" sz="2000" dirty="0"/>
              <a:t>) in order to remove the effects of varying weather conditions and average out other inherent fluctuations in the building </a:t>
            </a:r>
            <a:r>
              <a:rPr lang="en-US" sz="2000" dirty="0" smtClean="0"/>
              <a:t>occupancy.</a:t>
            </a:r>
            <a:endParaRPr lang="en-US" sz="2000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43" y="4154753"/>
            <a:ext cx="378512" cy="368806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43" y="4760717"/>
            <a:ext cx="378512" cy="368806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8875776" cy="5297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GENERAL INFORMATION 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(BEMS/BMS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16916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15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- 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GENERAL INFORMATION </a:t>
            </a:r>
            <a:endParaRPr lang="it-IT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5"/>
            <a:ext cx="8900850" cy="31038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>
                <a:solidFill>
                  <a:prstClr val="black"/>
                </a:solidFill>
              </a:rPr>
              <a:t>annual thermal energy produced &amp; used on-site from renewable sources </a:t>
            </a:r>
            <a:r>
              <a:rPr lang="en-US" dirty="0" smtClean="0">
                <a:solidFill>
                  <a:prstClr val="black"/>
                </a:solidFill>
              </a:rPr>
              <a:t>is determined in relation to </a:t>
            </a:r>
            <a:r>
              <a:rPr lang="en-US" b="1" dirty="0" smtClean="0">
                <a:solidFill>
                  <a:prstClr val="black"/>
                </a:solidFill>
              </a:rPr>
              <a:t>each energy carrier (fuel) </a:t>
            </a:r>
            <a:r>
              <a:rPr lang="en-US" dirty="0" smtClean="0">
                <a:solidFill>
                  <a:prstClr val="black"/>
                </a:solidFill>
              </a:rPr>
              <a:t>that may replace.</a:t>
            </a:r>
          </a:p>
          <a:p>
            <a:pPr marL="0" indent="0">
              <a:buNone/>
            </a:pPr>
            <a:endParaRPr lang="en-US" i="1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i="1" dirty="0" smtClean="0">
                <a:solidFill>
                  <a:prstClr val="black"/>
                </a:solidFill>
              </a:rPr>
              <a:t>For example,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i="1" dirty="0" smtClean="0">
                <a:solidFill>
                  <a:prstClr val="black"/>
                </a:solidFill>
              </a:rPr>
              <a:t>Use solar thermal collectors to produce hot water that is then used for space heating instead of an oil-fired boiler.  </a:t>
            </a:r>
            <a:endParaRPr lang="en-US" i="1" dirty="0" smtClean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THERMAL ENERGY CONSUMPTION</a:t>
            </a:r>
            <a:endParaRPr lang="it-IT" sz="28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8713" y="4309980"/>
            <a:ext cx="4548187" cy="195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113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16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DESIGN STAGE</a:t>
            </a:r>
            <a:endParaRPr lang="it-IT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5"/>
            <a:ext cx="8900850" cy="4519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he </a:t>
            </a:r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calculation steps </a:t>
            </a:r>
            <a:r>
              <a:rPr lang="en-US" sz="2200" b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new (design) buildings</a:t>
            </a:r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are the </a:t>
            </a:r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following:</a:t>
            </a:r>
            <a:r>
              <a:rPr lang="en-US" sz="2200" dirty="0"/>
              <a:t> </a:t>
            </a:r>
            <a:endParaRPr lang="it-IT" sz="2200" dirty="0"/>
          </a:p>
          <a:p>
            <a:pPr marL="457200" lvl="0" indent="-457200">
              <a:buFont typeface="+mj-lt"/>
              <a:buAutoNum type="arabicPeriod"/>
            </a:pPr>
            <a:r>
              <a:rPr lang="en-US" sz="2200" dirty="0" smtClean="0"/>
              <a:t>Calculate the annual </a:t>
            </a:r>
            <a:r>
              <a:rPr lang="en-US" sz="2200" b="1" dirty="0" smtClean="0"/>
              <a:t>thermal energy produced &amp; used on-site from renewable sources </a:t>
            </a:r>
            <a:r>
              <a:rPr lang="en-US" sz="2200" dirty="0" smtClean="0"/>
              <a:t>(e.g. solar collectors, PV driven HPs) </a:t>
            </a:r>
            <a:r>
              <a:rPr lang="en-US" sz="2200" dirty="0"/>
              <a:t>to cover the demand for its technical services over a typical year, according to CEN standards that support </a:t>
            </a:r>
            <a:r>
              <a:rPr lang="en-US" sz="2200" dirty="0" smtClean="0"/>
              <a:t>EPBD, [kWh]</a:t>
            </a:r>
          </a:p>
        </p:txBody>
      </p:sp>
      <p:pic>
        <p:nvPicPr>
          <p:cNvPr id="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THERMAL ENERGY CONSUMPTION</a:t>
            </a:r>
            <a:endParaRPr lang="it-IT" sz="2800" dirty="0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134" y="3454414"/>
            <a:ext cx="3607020" cy="1667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Rounded Rectangle 38"/>
          <p:cNvSpPr/>
          <p:nvPr/>
        </p:nvSpPr>
        <p:spPr>
          <a:xfrm>
            <a:off x="2964998" y="3380512"/>
            <a:ext cx="2002114" cy="1741485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417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744" y="5323112"/>
            <a:ext cx="2046708" cy="118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17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DESIGN STAGE</a:t>
            </a:r>
            <a:endParaRPr lang="it-IT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302291"/>
            <a:ext cx="8900850" cy="140481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2"/>
            </a:pPr>
            <a:r>
              <a:rPr lang="en-US" sz="2200" dirty="0" smtClean="0"/>
              <a:t>Calculate the annual </a:t>
            </a:r>
            <a:r>
              <a:rPr lang="en-US" sz="2200" b="1" dirty="0" smtClean="0"/>
              <a:t>thermal energy delivered</a:t>
            </a:r>
            <a:r>
              <a:rPr lang="en-US" sz="2200" dirty="0" smtClean="0"/>
              <a:t> </a:t>
            </a:r>
            <a:r>
              <a:rPr lang="en-US" sz="2200" dirty="0"/>
              <a:t>(e.g. oil, natural gas, district heating) to the building to cover the demand of its technical </a:t>
            </a:r>
            <a:r>
              <a:rPr lang="en-US" sz="2200" dirty="0" smtClean="0"/>
              <a:t>services over </a:t>
            </a:r>
            <a:r>
              <a:rPr lang="en-US" sz="2200" dirty="0"/>
              <a:t>a typical </a:t>
            </a:r>
            <a:r>
              <a:rPr lang="en-US" sz="2200" dirty="0" smtClean="0"/>
              <a:t>year, </a:t>
            </a:r>
            <a:r>
              <a:rPr lang="en-US" sz="2200" dirty="0"/>
              <a:t>according to CEN standards that support </a:t>
            </a:r>
            <a:r>
              <a:rPr lang="en-US" sz="2200" dirty="0" smtClean="0"/>
              <a:t>EPBD, [kWh]. </a:t>
            </a:r>
            <a:endParaRPr lang="en-US" sz="2200" dirty="0" smtClean="0">
              <a:solidFill>
                <a:srgbClr val="FF0000"/>
              </a:solidFill>
            </a:endParaRPr>
          </a:p>
        </p:txBody>
      </p:sp>
      <p:pic>
        <p:nvPicPr>
          <p:cNvPr id="8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265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THERMAL ENERGY CONSUMPTION</a:t>
            </a:r>
            <a:endParaRPr lang="it-IT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2775820" y="2450307"/>
            <a:ext cx="3835510" cy="1741485"/>
            <a:chOff x="3028134" y="2833911"/>
            <a:chExt cx="3835510" cy="1741485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134" y="2907813"/>
              <a:ext cx="3607020" cy="16675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Rounded Rectangle 20"/>
            <p:cNvSpPr/>
            <p:nvPr/>
          </p:nvSpPr>
          <p:spPr>
            <a:xfrm>
              <a:off x="5228420" y="2833911"/>
              <a:ext cx="1635224" cy="1741485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4267708"/>
            <a:ext cx="8900850" cy="9854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spcBef>
                <a:spcPts val="0"/>
              </a:spcBef>
              <a:buFont typeface="+mj-lt"/>
              <a:buAutoNum type="arabicPeriod" startAt="3"/>
            </a:pPr>
            <a:r>
              <a:rPr lang="en-GB" sz="2200" dirty="0"/>
              <a:t>Sum the </a:t>
            </a:r>
            <a:r>
              <a:rPr lang="en-GB" sz="2200" dirty="0" smtClean="0"/>
              <a:t>thermal </a:t>
            </a:r>
            <a:r>
              <a:rPr lang="en-GB" sz="2200" dirty="0"/>
              <a:t>energy from RES and the delivered thermal energy, </a:t>
            </a:r>
            <a:r>
              <a:rPr lang="en-GB" sz="2200" dirty="0" smtClean="0"/>
              <a:t>to calculate the </a:t>
            </a:r>
            <a:r>
              <a:rPr lang="en-GB" sz="2200" b="1" dirty="0" smtClean="0"/>
              <a:t>total </a:t>
            </a:r>
            <a:r>
              <a:rPr lang="en-GB" sz="2200" b="1" dirty="0"/>
              <a:t>final thermal energy </a:t>
            </a:r>
            <a:r>
              <a:rPr lang="en-GB" sz="2200" dirty="0"/>
              <a:t>(RES &amp; conventional</a:t>
            </a:r>
            <a:r>
              <a:rPr lang="en-GB" sz="2200" dirty="0" smtClean="0"/>
              <a:t>), </a:t>
            </a:r>
            <a:r>
              <a:rPr lang="en-GB" sz="2200" dirty="0"/>
              <a:t>[</a:t>
            </a:r>
            <a:r>
              <a:rPr lang="en-GB" sz="2200" dirty="0" smtClean="0"/>
              <a:t>kWh]</a:t>
            </a:r>
            <a:endParaRPr lang="en-GB" sz="2200" dirty="0"/>
          </a:p>
          <a:p>
            <a:pPr marL="457200" lvl="0" indent="-457200">
              <a:spcBef>
                <a:spcPts val="0"/>
              </a:spcBef>
              <a:buFont typeface="+mj-lt"/>
              <a:buAutoNum type="arabicPeriod" startAt="3"/>
            </a:pPr>
            <a:r>
              <a:rPr lang="en-US" sz="2200" dirty="0" smtClean="0"/>
              <a:t>Calculate the </a:t>
            </a:r>
            <a:r>
              <a:rPr lang="en-US" sz="2200" b="1" dirty="0" smtClean="0"/>
              <a:t>percentage ratio </a:t>
            </a:r>
            <a:r>
              <a:rPr lang="en-US" sz="2200" dirty="0" smtClean="0"/>
              <a:t>of the </a:t>
            </a:r>
            <a:r>
              <a:rPr lang="en-US" sz="2200" b="1" dirty="0" smtClean="0"/>
              <a:t>thermal energy produced from renewable sources to the total final thermal energy </a:t>
            </a:r>
            <a:r>
              <a:rPr lang="en-GB" sz="2200" dirty="0"/>
              <a:t>(RES &amp; conventional)</a:t>
            </a:r>
            <a:r>
              <a:rPr lang="en-US" sz="2200" b="1" dirty="0" smtClean="0"/>
              <a:t>, [%]</a:t>
            </a:r>
          </a:p>
        </p:txBody>
      </p:sp>
      <p:sp>
        <p:nvSpPr>
          <p:cNvPr id="3" name="Rectangle 2"/>
          <p:cNvSpPr/>
          <p:nvPr/>
        </p:nvSpPr>
        <p:spPr>
          <a:xfrm>
            <a:off x="6759222" y="3545461"/>
            <a:ext cx="2339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See also </a:t>
            </a:r>
            <a:r>
              <a:rPr lang="en-US" b="1" dirty="0" smtClean="0"/>
              <a:t>B.1.2 </a:t>
            </a:r>
            <a:r>
              <a:rPr lang="en-US" b="1" dirty="0"/>
              <a:t>for design stage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179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18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OCCUPANCY STAGE</a:t>
            </a:r>
            <a:endParaRPr lang="it-IT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5"/>
            <a:ext cx="8900850" cy="20294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calculation steps 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 </a:t>
            </a:r>
            <a:r>
              <a:rPr lang="en-US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existing buildings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are 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following:</a:t>
            </a:r>
            <a:r>
              <a:rPr lang="en-US" dirty="0"/>
              <a:t> </a:t>
            </a:r>
            <a:endParaRPr lang="it-IT" dirty="0"/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Calculate the </a:t>
            </a:r>
            <a:r>
              <a:rPr lang="en-US" sz="2200" dirty="0" smtClean="0"/>
              <a:t>annual thermal energy </a:t>
            </a:r>
            <a:r>
              <a:rPr lang="en-US" sz="2200" b="1" dirty="0"/>
              <a:t>produced &amp; used on-site from renewable sources </a:t>
            </a:r>
            <a:r>
              <a:rPr lang="en-US" sz="2200" dirty="0"/>
              <a:t>(e.g. solar collectors, PV driven </a:t>
            </a:r>
            <a:r>
              <a:rPr lang="en-US" sz="2200" dirty="0" smtClean="0"/>
              <a:t>HPs, biomass) </a:t>
            </a:r>
            <a:r>
              <a:rPr lang="en-US" sz="2200" dirty="0"/>
              <a:t>to cover the demand for its technical </a:t>
            </a:r>
            <a:r>
              <a:rPr lang="en-US" sz="2200" dirty="0" smtClean="0"/>
              <a:t>services, </a:t>
            </a:r>
            <a:r>
              <a:rPr lang="en-US" sz="2200" dirty="0"/>
              <a:t>using a </a:t>
            </a:r>
            <a:r>
              <a:rPr lang="en-US" sz="2200" b="1" dirty="0"/>
              <a:t>3year average </a:t>
            </a:r>
            <a:r>
              <a:rPr lang="en-US" sz="2200" dirty="0"/>
              <a:t>value, from </a:t>
            </a:r>
            <a:r>
              <a:rPr lang="en-US" sz="2200" b="1" dirty="0" smtClean="0"/>
              <a:t>monitored </a:t>
            </a:r>
            <a:r>
              <a:rPr lang="en-US" sz="2200" dirty="0" smtClean="0"/>
              <a:t>data or </a:t>
            </a:r>
            <a:r>
              <a:rPr lang="en-US" sz="2200" b="1" dirty="0" smtClean="0"/>
              <a:t>calculations</a:t>
            </a:r>
            <a:r>
              <a:rPr lang="en-US" sz="2200" dirty="0"/>
              <a:t>, [kWh]</a:t>
            </a:r>
          </a:p>
          <a:p>
            <a:pPr marL="457200" lvl="0" indent="-457200">
              <a:buFont typeface="+mj-lt"/>
              <a:buAutoNum type="arabicPeriod"/>
            </a:pPr>
            <a:endParaRPr lang="en-US" sz="2200" dirty="0" smtClean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THERMAL ENERGY CONSUMPTION</a:t>
            </a:r>
            <a:endParaRPr lang="it-IT" sz="2800" dirty="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134" y="3616464"/>
            <a:ext cx="3607020" cy="1667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Rounded Rectangle 34"/>
          <p:cNvSpPr/>
          <p:nvPr/>
        </p:nvSpPr>
        <p:spPr>
          <a:xfrm>
            <a:off x="2964998" y="3542562"/>
            <a:ext cx="2002114" cy="1741485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1746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19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OCCUPANCY STAGE</a:t>
            </a:r>
            <a:endParaRPr lang="it-IT" dirty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B.1.4 - ENERGY FROM RENEWABLE SOURCES IN TOTAL          THERMAL ENERGY CONSUMPTION</a:t>
            </a:r>
            <a:endParaRPr lang="it-IT" sz="2800" dirty="0"/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523" y="5430106"/>
            <a:ext cx="2046708" cy="118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429095"/>
            <a:ext cx="8900850" cy="140481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buFont typeface="+mj-lt"/>
              <a:buAutoNum type="arabicPeriod" startAt="2"/>
            </a:pPr>
            <a:r>
              <a:rPr lang="en-US" sz="2200" dirty="0" smtClean="0"/>
              <a:t>Calculate the annual </a:t>
            </a:r>
            <a:r>
              <a:rPr lang="en-US" sz="2200" b="1" dirty="0" smtClean="0"/>
              <a:t>thermal energy delivered</a:t>
            </a:r>
            <a:r>
              <a:rPr lang="en-US" sz="2200" dirty="0" smtClean="0"/>
              <a:t> </a:t>
            </a:r>
            <a:r>
              <a:rPr lang="en-US" sz="2200" dirty="0"/>
              <a:t>(e.g. oil, natural gas, district heating) to the building to cover the demand of its technical </a:t>
            </a:r>
            <a:r>
              <a:rPr lang="en-US" sz="2200" dirty="0" smtClean="0"/>
              <a:t>services over </a:t>
            </a:r>
            <a:r>
              <a:rPr lang="en-US" sz="2200" dirty="0"/>
              <a:t>a typical year according to CEN standards that support EPBD, [kWh</a:t>
            </a:r>
            <a:r>
              <a:rPr lang="en-US" sz="2200" dirty="0" smtClean="0"/>
              <a:t>]</a:t>
            </a:r>
            <a:endParaRPr lang="en-US" sz="2200" dirty="0" smtClean="0">
              <a:solidFill>
                <a:srgbClr val="FF000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654245" y="2532094"/>
            <a:ext cx="3835510" cy="1741485"/>
            <a:chOff x="3028134" y="2940241"/>
            <a:chExt cx="3835510" cy="1741485"/>
          </a:xfrm>
        </p:grpSpPr>
        <p:pic>
          <p:nvPicPr>
            <p:cNvPr id="39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8134" y="3014143"/>
              <a:ext cx="3607020" cy="16675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Rounded Rectangle 41"/>
            <p:cNvSpPr/>
            <p:nvPr/>
          </p:nvSpPr>
          <p:spPr>
            <a:xfrm>
              <a:off x="5228420" y="2940241"/>
              <a:ext cx="1635224" cy="1741485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4384890"/>
            <a:ext cx="8900850" cy="9854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spcBef>
                <a:spcPts val="0"/>
              </a:spcBef>
              <a:buFont typeface="+mj-lt"/>
              <a:buAutoNum type="arabicPeriod" startAt="3"/>
            </a:pPr>
            <a:r>
              <a:rPr lang="en-GB" sz="2200" dirty="0"/>
              <a:t>Sum the thermal energy from RES and the delivered thermal energy, to calculate the </a:t>
            </a:r>
            <a:r>
              <a:rPr lang="en-GB" sz="2200" b="1" dirty="0"/>
              <a:t>total final thermal energy </a:t>
            </a:r>
            <a:r>
              <a:rPr lang="en-GB" sz="2200" dirty="0"/>
              <a:t>(RES &amp; conventional), [kWh]</a:t>
            </a:r>
          </a:p>
          <a:p>
            <a:pPr marL="457200" lvl="0" indent="-457200">
              <a:spcBef>
                <a:spcPts val="0"/>
              </a:spcBef>
              <a:buFont typeface="+mj-lt"/>
              <a:buAutoNum type="arabicPeriod" startAt="3"/>
            </a:pPr>
            <a:r>
              <a:rPr lang="en-US" sz="2200" dirty="0"/>
              <a:t>Calculate the </a:t>
            </a:r>
            <a:r>
              <a:rPr lang="en-US" sz="2200" b="1" dirty="0"/>
              <a:t>percentage ratio </a:t>
            </a:r>
            <a:r>
              <a:rPr lang="en-US" sz="2200" dirty="0"/>
              <a:t>of the </a:t>
            </a:r>
            <a:r>
              <a:rPr lang="en-US" sz="2200" b="1" dirty="0"/>
              <a:t>thermal energy produced from renewable sources to the total final thermal </a:t>
            </a:r>
            <a:r>
              <a:rPr lang="en-US" sz="2200" b="1" dirty="0" smtClean="0"/>
              <a:t>energy </a:t>
            </a:r>
            <a:r>
              <a:rPr lang="en-GB" sz="2200" dirty="0"/>
              <a:t>(RES &amp; conventional)</a:t>
            </a:r>
            <a:r>
              <a:rPr lang="en-US" sz="2200" b="1" dirty="0" smtClean="0"/>
              <a:t>, [%]</a:t>
            </a:r>
            <a:endParaRPr lang="en-US" sz="2200" b="1" dirty="0"/>
          </a:p>
        </p:txBody>
      </p:sp>
      <p:sp>
        <p:nvSpPr>
          <p:cNvPr id="12" name="Rectangle 11"/>
          <p:cNvSpPr/>
          <p:nvPr/>
        </p:nvSpPr>
        <p:spPr>
          <a:xfrm>
            <a:off x="6647001" y="3659723"/>
            <a:ext cx="2339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/>
              <a:t>See also </a:t>
            </a:r>
            <a:r>
              <a:rPr lang="en-US" b="1" dirty="0" smtClean="0"/>
              <a:t>B.1.2 </a:t>
            </a:r>
            <a:r>
              <a:rPr lang="en-US" b="1" dirty="0"/>
              <a:t>for occupancy stage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7828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7295594"/>
              </p:ext>
            </p:extLst>
          </p:nvPr>
        </p:nvGraphicFramePr>
        <p:xfrm>
          <a:off x="487326" y="1504863"/>
          <a:ext cx="8169348" cy="1767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B.1.4 - ENERGY FROM RENEWABLE SOURCES IN TOTAL THERMAL ENERGY CONSUMPTION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ISSUE</a:t>
                      </a:r>
                      <a:endParaRPr lang="en-US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CATEGORY</a:t>
                      </a:r>
                      <a:endParaRPr lang="en-US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B. Energy &amp; Resource Consumption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B.1 Energy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072896"/>
            <a:ext cx="8418576" cy="467941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 algn="ctr">
              <a:buNone/>
            </a:pPr>
            <a:endParaRPr lang="en-US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22525" y="6562725"/>
            <a:ext cx="2133600" cy="295275"/>
          </a:xfrm>
        </p:spPr>
        <p:txBody>
          <a:bodyPr/>
          <a:lstStyle/>
          <a:p>
            <a:fld id="{243FB592-B9A9-49AA-A86F-4031F7B97808}" type="slidenum">
              <a:rPr lang="en-US" smtClean="0"/>
              <a:t>2</a:t>
            </a:fld>
            <a:endParaRPr lang="en-US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THERMAL ENERGY CONSUMPTION</a:t>
            </a:r>
            <a:endParaRPr lang="it-IT" sz="2800" dirty="0"/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87" y="3958538"/>
            <a:ext cx="3854757" cy="1473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508000" y="4018251"/>
            <a:ext cx="2381956" cy="1464893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4814047" y="3582947"/>
            <a:ext cx="4442496" cy="2168920"/>
            <a:chOff x="4814047" y="3582947"/>
            <a:chExt cx="4442496" cy="2168920"/>
          </a:xfrm>
        </p:grpSpPr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6778968" y="3582947"/>
              <a:ext cx="2377157" cy="923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r" eaLnBrk="1" hangingPunct="1"/>
              <a:r>
                <a:rPr lang="en-US" sz="1800" b="1" dirty="0">
                  <a:solidFill>
                    <a:srgbClr val="000066"/>
                  </a:solidFill>
                  <a:latin typeface="+mn-lt"/>
                </a:rPr>
                <a:t>RED: Renewable Energy Directive 2018/2001</a:t>
              </a:r>
            </a:p>
          </p:txBody>
        </p:sp>
        <p:pic>
          <p:nvPicPr>
            <p:cNvPr id="14" name="Picture 10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96143" y="3991037"/>
              <a:ext cx="411480" cy="27432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77402" y="4465879"/>
              <a:ext cx="331427" cy="350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13773" y="4477943"/>
              <a:ext cx="780257" cy="374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05546" y="3904039"/>
              <a:ext cx="917031" cy="9128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Rectangle 17"/>
            <p:cNvSpPr/>
            <p:nvPr/>
          </p:nvSpPr>
          <p:spPr>
            <a:xfrm>
              <a:off x="4814047" y="4972522"/>
              <a:ext cx="44424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en-US" sz="1400" b="1" kern="0" dirty="0">
                  <a:ln w="900" cmpd="sng">
                    <a:solidFill>
                      <a:srgbClr val="4F81BD">
                        <a:satMod val="190000"/>
                        <a:alpha val="55000"/>
                      </a:srgbClr>
                    </a:solidFill>
                    <a:prstDash val="solid"/>
                  </a:ln>
                  <a:solidFill>
                    <a:srgbClr val="4F81BD">
                      <a:satMod val="200000"/>
                      <a:tint val="3000"/>
                    </a:srgbClr>
                  </a:solidFill>
                  <a:effectLst>
                    <a:innerShdw blurRad="101600" dist="76200" dir="5400000">
                      <a:srgbClr val="4F81BD">
                        <a:satMod val="190000"/>
                        <a:tint val="100000"/>
                        <a:alpha val="74000"/>
                      </a:srgbClr>
                    </a:innerShdw>
                  </a:effectLst>
                </a:rPr>
                <a:t>N</a:t>
              </a:r>
              <a:r>
                <a:rPr lang="en-US" sz="1400" b="1" kern="0" dirty="0" smtClean="0">
                  <a:ln w="900" cmpd="sng">
                    <a:solidFill>
                      <a:srgbClr val="4F81BD">
                        <a:satMod val="190000"/>
                        <a:alpha val="55000"/>
                      </a:srgbClr>
                    </a:solidFill>
                    <a:prstDash val="solid"/>
                  </a:ln>
                  <a:solidFill>
                    <a:srgbClr val="4F81BD">
                      <a:satMod val="200000"/>
                      <a:tint val="3000"/>
                    </a:srgbClr>
                  </a:solidFill>
                  <a:effectLst>
                    <a:innerShdw blurRad="101600" dist="76200" dir="5400000">
                      <a:srgbClr val="4F81BD">
                        <a:satMod val="190000"/>
                        <a:tint val="100000"/>
                        <a:alpha val="74000"/>
                      </a:srgbClr>
                    </a:innerShdw>
                  </a:effectLst>
                </a:rPr>
                <a:t>ew package of 8 </a:t>
              </a:r>
              <a:r>
                <a:rPr lang="en-US" sz="1400" b="1" kern="0" dirty="0">
                  <a:ln w="900" cmpd="sng">
                    <a:solidFill>
                      <a:srgbClr val="4F81BD">
                        <a:satMod val="190000"/>
                        <a:alpha val="55000"/>
                      </a:srgbClr>
                    </a:solidFill>
                    <a:prstDash val="solid"/>
                  </a:ln>
                  <a:solidFill>
                    <a:srgbClr val="4F81BD">
                      <a:satMod val="200000"/>
                      <a:tint val="3000"/>
                    </a:srgbClr>
                  </a:solidFill>
                  <a:effectLst>
                    <a:innerShdw blurRad="101600" dist="76200" dir="5400000">
                      <a:srgbClr val="4F81BD">
                        <a:satMod val="190000"/>
                        <a:tint val="100000"/>
                        <a:alpha val="74000"/>
                      </a:srgbClr>
                    </a:innerShdw>
                  </a:effectLst>
                </a:rPr>
                <a:t>different legislative </a:t>
              </a:r>
              <a:r>
                <a:rPr lang="en-US" sz="1400" b="1" kern="0" dirty="0" smtClean="0">
                  <a:ln w="900" cmpd="sng">
                    <a:solidFill>
                      <a:srgbClr val="4F81BD">
                        <a:satMod val="190000"/>
                        <a:alpha val="55000"/>
                      </a:srgbClr>
                    </a:solidFill>
                    <a:prstDash val="solid"/>
                  </a:ln>
                  <a:solidFill>
                    <a:srgbClr val="4F81BD">
                      <a:satMod val="200000"/>
                      <a:tint val="3000"/>
                    </a:srgbClr>
                  </a:solidFill>
                  <a:effectLst>
                    <a:innerShdw blurRad="101600" dist="76200" dir="5400000">
                      <a:srgbClr val="4F81BD">
                        <a:satMod val="190000"/>
                        <a:tint val="100000"/>
                        <a:alpha val="74000"/>
                      </a:srgbClr>
                    </a:innerShdw>
                  </a:effectLst>
                </a:rPr>
                <a:t>proposals  for</a:t>
              </a:r>
              <a:endParaRPr kumimoji="0" lang="el-GR" sz="1400" b="1" i="0" u="none" strike="noStrike" kern="0" cap="none" spc="0" normalizeH="0" baseline="0" noProof="0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4F81BD">
                    <a:satMod val="200000"/>
                    <a:tint val="3000"/>
                  </a:srgbClr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uLnTx/>
                <a:uFillTx/>
              </a:endParaRPr>
            </a:p>
            <a:p>
              <a:pPr lvl="0" algn="ctr">
                <a:defRPr/>
              </a:pPr>
              <a:r>
                <a:rPr kumimoji="0" lang="el-GR" sz="1600" b="1" i="0" u="none" strike="noStrike" kern="0" cap="none" spc="0" normalizeH="0" baseline="0" noProof="0" dirty="0" smtClean="0">
                  <a:ln w="900" cmpd="sng">
                    <a:solidFill>
                      <a:srgbClr val="4F81BD">
                        <a:satMod val="190000"/>
                        <a:alpha val="55000"/>
                      </a:srgbClr>
                    </a:solidFill>
                    <a:prstDash val="solid"/>
                  </a:ln>
                  <a:solidFill>
                    <a:srgbClr val="006600"/>
                  </a:solidFill>
                  <a:effectLst>
                    <a:innerShdw blurRad="101600" dist="76200" dir="5400000">
                      <a:srgbClr val="4F81BD">
                        <a:satMod val="190000"/>
                        <a:tint val="100000"/>
                        <a:alpha val="74000"/>
                      </a:srgbClr>
                    </a:innerShdw>
                  </a:effectLst>
                  <a:uLnTx/>
                  <a:uFillTx/>
                  <a:latin typeface="Arimo"/>
                </a:rPr>
                <a:t>«</a:t>
              </a:r>
              <a:r>
                <a:rPr lang="en-US" sz="1600" b="1" i="1" kern="0" dirty="0">
                  <a:ln w="900" cmpd="sng">
                    <a:solidFill>
                      <a:srgbClr val="4F81BD">
                        <a:satMod val="190000"/>
                        <a:alpha val="55000"/>
                      </a:srgbClr>
                    </a:solidFill>
                    <a:prstDash val="solid"/>
                  </a:ln>
                  <a:solidFill>
                    <a:srgbClr val="006600"/>
                  </a:solidFill>
                  <a:effectLst>
                    <a:innerShdw blurRad="101600" dist="76200" dir="5400000">
                      <a:srgbClr val="4F81BD">
                        <a:satMod val="190000"/>
                        <a:tint val="100000"/>
                        <a:alpha val="74000"/>
                      </a:srgbClr>
                    </a:innerShdw>
                  </a:effectLst>
                  <a:latin typeface="Arimo"/>
                </a:rPr>
                <a:t>Clean Energy for All Europeans package</a:t>
              </a:r>
              <a:r>
                <a:rPr kumimoji="0" lang="el-GR" sz="1600" b="1" i="0" u="none" strike="noStrike" kern="0" cap="none" spc="0" normalizeH="0" baseline="0" noProof="0" dirty="0" smtClean="0">
                  <a:ln w="900" cmpd="sng">
                    <a:solidFill>
                      <a:srgbClr val="4F81BD">
                        <a:satMod val="190000"/>
                        <a:alpha val="55000"/>
                      </a:srgbClr>
                    </a:solidFill>
                    <a:prstDash val="solid"/>
                  </a:ln>
                  <a:solidFill>
                    <a:srgbClr val="006600"/>
                  </a:solidFill>
                  <a:effectLst>
                    <a:innerShdw blurRad="101600" dist="76200" dir="5400000">
                      <a:srgbClr val="4F81BD">
                        <a:satMod val="190000"/>
                        <a:tint val="100000"/>
                        <a:alpha val="74000"/>
                      </a:srgbClr>
                    </a:innerShdw>
                  </a:effectLst>
                  <a:uLnTx/>
                  <a:uFillTx/>
                  <a:latin typeface="Arimo"/>
                </a:rPr>
                <a:t>»</a:t>
              </a:r>
              <a:endParaRPr kumimoji="0" lang="en-US" sz="1600" b="1" i="0" u="none" strike="noStrike" kern="0" cap="none" spc="0" normalizeH="0" baseline="0" noProof="0" dirty="0" smtClean="0">
                <a:ln w="900" cmpd="sng">
                  <a:solidFill>
                    <a:srgbClr val="4F81BD">
                      <a:satMod val="190000"/>
                      <a:alpha val="55000"/>
                    </a:srgbClr>
                  </a:solidFill>
                  <a:prstDash val="solid"/>
                </a:ln>
                <a:solidFill>
                  <a:srgbClr val="006600"/>
                </a:solidFill>
                <a:effectLst>
                  <a:innerShdw blurRad="101600" dist="76200" dir="5400000">
                    <a:srgbClr val="4F81BD">
                      <a:satMod val="190000"/>
                      <a:tint val="100000"/>
                      <a:alpha val="74000"/>
                    </a:srgbClr>
                  </a:innerShdw>
                </a:effectLst>
                <a:uLnTx/>
                <a:uFillTx/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968270" y="5536423"/>
              <a:ext cx="4192173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en-US" sz="800" b="1" dirty="0">
                  <a:solidFill>
                    <a:srgbClr val="006600"/>
                  </a:solidFill>
                  <a:latin typeface="Arial Narrow" panose="020B0606020202030204" pitchFamily="34" charset="0"/>
                </a:rPr>
                <a:t>https://ec.europa.eu/energy/en/topics/energy-strategy-and-energy-union/clean-energy-all-europeans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4187747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20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REFERENCES and STANDARDS</a:t>
            </a:r>
            <a:endParaRPr lang="it-IT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1320800"/>
            <a:ext cx="8855825" cy="4519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1950" indent="-361950">
              <a:spcBef>
                <a:spcPts val="0"/>
              </a:spcBef>
              <a:buNone/>
            </a:pPr>
            <a:r>
              <a:rPr lang="en-GB" sz="2200" b="1" dirty="0" smtClean="0"/>
              <a:t>RED </a:t>
            </a:r>
            <a:r>
              <a:rPr lang="en-GB" sz="2200" b="1" dirty="0"/>
              <a:t>2018. </a:t>
            </a:r>
            <a:r>
              <a:rPr lang="en-GB" sz="2200" dirty="0"/>
              <a:t>Directive (EU) 2018/2001 of the European Parliament and of the Council of 11 December 2018 on the promotion of the use of energy from renewable sources (recast). Brussels: European Commission</a:t>
            </a:r>
            <a:r>
              <a:rPr lang="en-US" sz="2200" dirty="0" smtClean="0"/>
              <a:t>. </a:t>
            </a:r>
            <a:r>
              <a:rPr lang="en-US" sz="2200" dirty="0"/>
              <a:t>http://</a:t>
            </a:r>
            <a:r>
              <a:rPr lang="en-US" sz="2200" dirty="0" smtClean="0"/>
              <a:t>data.europa.eu/eli/dir/2018/2001/oj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2200" b="1" dirty="0" smtClean="0"/>
              <a:t>2013/114/EU</a:t>
            </a:r>
            <a:r>
              <a:rPr lang="en-US" sz="2200" dirty="0"/>
              <a:t>: Commission Decision of 1 March </a:t>
            </a:r>
            <a:r>
              <a:rPr lang="en-US" sz="2200" dirty="0" smtClean="0"/>
              <a:t>2013</a:t>
            </a:r>
          </a:p>
          <a:p>
            <a:pPr marL="395288" lvl="0" indent="-395288">
              <a:spcBef>
                <a:spcPts val="0"/>
              </a:spcBef>
              <a:buNone/>
            </a:pPr>
            <a:r>
              <a:rPr lang="en-US" sz="2200" b="1" dirty="0" smtClean="0"/>
              <a:t>EN 15603</a:t>
            </a:r>
            <a:r>
              <a:rPr lang="en-US" sz="2200" dirty="0" smtClean="0"/>
              <a:t>:2008 - Energy </a:t>
            </a:r>
            <a:r>
              <a:rPr lang="en-US" sz="2200" dirty="0"/>
              <a:t>performance of buildings. Overall energy use and definition of energy </a:t>
            </a:r>
            <a:r>
              <a:rPr lang="en-US" sz="2200" dirty="0" smtClean="0"/>
              <a:t>ratings. </a:t>
            </a:r>
            <a:r>
              <a:rPr lang="en-US" sz="2200" dirty="0"/>
              <a:t>Brussels: European Committee for Standardization</a:t>
            </a:r>
            <a:r>
              <a:rPr lang="en-US" sz="2200" dirty="0" smtClean="0"/>
              <a:t>.</a:t>
            </a:r>
          </a:p>
          <a:p>
            <a:pPr marL="395288" lvl="0" indent="-395288">
              <a:spcBef>
                <a:spcPts val="0"/>
              </a:spcBef>
              <a:buNone/>
            </a:pPr>
            <a:r>
              <a:rPr lang="en-US" sz="2200" b="1" dirty="0" smtClean="0"/>
              <a:t>EN 13790</a:t>
            </a:r>
            <a:r>
              <a:rPr lang="en-US" sz="2200" dirty="0" smtClean="0"/>
              <a:t>:2008 - Energy </a:t>
            </a:r>
            <a:r>
              <a:rPr lang="en-US" sz="2200" dirty="0"/>
              <a:t>performance of buildings. Calculation of energy use for space heating and </a:t>
            </a:r>
            <a:r>
              <a:rPr lang="en-US" sz="2200" dirty="0" smtClean="0"/>
              <a:t>cooling. Brussels: European Committee for Standardization.</a:t>
            </a:r>
          </a:p>
          <a:p>
            <a:pPr marL="395288" indent="-395288">
              <a:spcBef>
                <a:spcPts val="0"/>
              </a:spcBef>
              <a:buNone/>
            </a:pPr>
            <a:r>
              <a:rPr lang="en-US" sz="2200" b="1" dirty="0" smtClean="0"/>
              <a:t>Level(s</a:t>
            </a:r>
            <a:r>
              <a:rPr lang="en-US" sz="2200" b="1" dirty="0"/>
              <a:t>)</a:t>
            </a:r>
            <a:r>
              <a:rPr lang="en-US" sz="2200" dirty="0"/>
              <a:t> Part 1-2 – Beta version. Brussels: European Commission. https://</a:t>
            </a:r>
            <a:r>
              <a:rPr lang="en-US" sz="2200" dirty="0" smtClean="0"/>
              <a:t>environment.ec.europa.eu/topics/circular-economy/levels_en</a:t>
            </a:r>
          </a:p>
          <a:p>
            <a:pPr marL="395288" indent="-395288">
              <a:spcBef>
                <a:spcPts val="0"/>
              </a:spcBef>
              <a:buNone/>
            </a:pPr>
            <a:endParaRPr lang="it-IT" sz="2200" dirty="0"/>
          </a:p>
          <a:p>
            <a:pPr marL="395288" lvl="0" indent="-395288">
              <a:spcBef>
                <a:spcPts val="0"/>
              </a:spcBef>
              <a:buNone/>
            </a:pPr>
            <a:endParaRPr lang="it-IT" sz="2200" dirty="0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THERMAL ENERGY CONSUMPTION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7476838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399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21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REFERENCES and STANDARDS</a:t>
            </a:r>
            <a:endParaRPr lang="it-IT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THERMAL ENERGY CONSUMPTION</a:t>
            </a:r>
            <a:endParaRPr lang="it-IT" sz="2800" dirty="0"/>
          </a:p>
        </p:txBody>
      </p:sp>
      <p:sp>
        <p:nvSpPr>
          <p:cNvPr id="9" name="Rectangle 8"/>
          <p:cNvSpPr/>
          <p:nvPr/>
        </p:nvSpPr>
        <p:spPr>
          <a:xfrm>
            <a:off x="184795" y="3374387"/>
            <a:ext cx="8752946" cy="261610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ASHRAE </a:t>
            </a:r>
            <a:r>
              <a:rPr kumimoji="0" lang="en-US" sz="2000" b="1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GreenGuide</a:t>
            </a: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(5th ed.), Design, Construction and Operation of Sustainable Buildings, T. Lawrence, A.K.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Darwich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, J.K. Means, D. </a:t>
            </a:r>
            <a:r>
              <a:rPr kumimoji="0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Macauley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(Editors), 504 p., Atlanta: ASHRAE, 2018. </a:t>
            </a:r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https://www.ashrae.org/technical-resources/bookstore/ashrae-greenguide-the-design-construction-and-operation-of-sustainable-buildings</a:t>
            </a:r>
            <a:endParaRPr kumimoji="0" lang="el-GR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l-GR" sz="800" kern="0" dirty="0">
              <a:solidFill>
                <a:prstClr val="black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>
                <a:solidFill>
                  <a:prstClr val="black"/>
                </a:solidFill>
                <a:ea typeface="SimSun"/>
                <a:cs typeface="Times New Roman"/>
              </a:rPr>
              <a:t>Handbook of Energy Efficiency in Buildings </a:t>
            </a:r>
            <a:r>
              <a:rPr lang="en-US" sz="2000" dirty="0">
                <a:solidFill>
                  <a:prstClr val="black"/>
                </a:solidFill>
                <a:ea typeface="SimSun"/>
                <a:cs typeface="Times New Roman"/>
              </a:rPr>
              <a:t>(1st ed.), Umberto </a:t>
            </a:r>
            <a:r>
              <a:rPr lang="en-US" sz="2000" dirty="0" err="1">
                <a:solidFill>
                  <a:prstClr val="black"/>
                </a:solidFill>
                <a:ea typeface="SimSun"/>
                <a:cs typeface="Times New Roman"/>
              </a:rPr>
              <a:t>Desideri</a:t>
            </a:r>
            <a:r>
              <a:rPr lang="en-US" sz="2000" dirty="0">
                <a:solidFill>
                  <a:prstClr val="black"/>
                </a:solidFill>
                <a:ea typeface="SimSun"/>
                <a:cs typeface="Times New Roman"/>
              </a:rPr>
              <a:t> and Francesco </a:t>
            </a:r>
            <a:r>
              <a:rPr lang="en-US" sz="2000" dirty="0" err="1">
                <a:solidFill>
                  <a:prstClr val="black"/>
                </a:solidFill>
                <a:ea typeface="SimSun"/>
                <a:cs typeface="Times New Roman"/>
              </a:rPr>
              <a:t>Asdrubali</a:t>
            </a:r>
            <a:r>
              <a:rPr lang="en-US" sz="2000" dirty="0">
                <a:solidFill>
                  <a:prstClr val="black"/>
                </a:solidFill>
                <a:ea typeface="SimSun"/>
                <a:cs typeface="Times New Roman"/>
              </a:rPr>
              <a:t> (Editors), </a:t>
            </a:r>
            <a:r>
              <a:rPr lang="en-US" sz="2000" dirty="0" smtClean="0">
                <a:solidFill>
                  <a:prstClr val="black"/>
                </a:solidFill>
                <a:ea typeface="SimSun"/>
                <a:cs typeface="Times New Roman"/>
              </a:rPr>
              <a:t>8</a:t>
            </a:r>
            <a:r>
              <a:rPr lang="el-GR" sz="2000" dirty="0" smtClean="0">
                <a:solidFill>
                  <a:prstClr val="black"/>
                </a:solidFill>
                <a:ea typeface="SimSun"/>
                <a:cs typeface="Times New Roman"/>
              </a:rPr>
              <a:t>3</a:t>
            </a:r>
            <a:r>
              <a:rPr lang="en-US" sz="2000" dirty="0" smtClean="0">
                <a:solidFill>
                  <a:prstClr val="black"/>
                </a:solidFill>
                <a:ea typeface="SimSun"/>
                <a:cs typeface="Times New Roman"/>
              </a:rPr>
              <a:t>6 </a:t>
            </a:r>
            <a:r>
              <a:rPr lang="en-US" sz="2000" dirty="0">
                <a:solidFill>
                  <a:prstClr val="black"/>
                </a:solidFill>
                <a:ea typeface="SimSun"/>
                <a:cs typeface="Times New Roman"/>
              </a:rPr>
              <a:t>p., ISBN 978-0128128176, Butterworth-Heinemann, 2018. </a:t>
            </a:r>
            <a:r>
              <a:rPr lang="en-US" dirty="0">
                <a:solidFill>
                  <a:prstClr val="black"/>
                </a:solidFill>
                <a:ea typeface="SimSun"/>
                <a:cs typeface="Times New Roman"/>
              </a:rPr>
              <a:t>https://</a:t>
            </a:r>
            <a:r>
              <a:rPr lang="en-US" dirty="0" smtClean="0">
                <a:solidFill>
                  <a:prstClr val="black"/>
                </a:solidFill>
                <a:ea typeface="SimSun"/>
                <a:cs typeface="Times New Roman"/>
              </a:rPr>
              <a:t>www.elsevier.com/books/handbook-of-energy-efficiency-in-buildings/desideri/978-0-12-812817-6</a:t>
            </a:r>
            <a:r>
              <a:rPr lang="el-GR" dirty="0" smtClean="0">
                <a:solidFill>
                  <a:prstClr val="black"/>
                </a:solidFill>
                <a:ea typeface="SimSun"/>
                <a:cs typeface="Times New Roman"/>
              </a:rPr>
              <a:t> </a:t>
            </a:r>
            <a:r>
              <a:rPr lang="en-US" dirty="0">
                <a:solidFill>
                  <a:prstClr val="black"/>
                </a:solidFill>
                <a:ea typeface="SimSun"/>
                <a:cs typeface="Times New Roman"/>
              </a:rPr>
              <a:t> 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84795" y="1350447"/>
            <a:ext cx="8774410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/>
              <a:t>Solar Engineering of Thermal </a:t>
            </a:r>
            <a:r>
              <a:rPr lang="en-US" sz="2000" b="1" dirty="0" smtClean="0"/>
              <a:t>Processes </a:t>
            </a:r>
            <a:r>
              <a:rPr lang="en-US" sz="2000" dirty="0" smtClean="0">
                <a:solidFill>
                  <a:prstClr val="black"/>
                </a:solidFill>
                <a:ea typeface="SimSun"/>
                <a:cs typeface="Times New Roman"/>
              </a:rPr>
              <a:t>(4th </a:t>
            </a:r>
            <a:r>
              <a:rPr lang="en-US" sz="2000" dirty="0">
                <a:solidFill>
                  <a:prstClr val="black"/>
                </a:solidFill>
                <a:ea typeface="SimSun"/>
                <a:cs typeface="Times New Roman"/>
              </a:rPr>
              <a:t>ed.)</a:t>
            </a:r>
            <a:r>
              <a:rPr lang="en-US" sz="2000" dirty="0" smtClean="0"/>
              <a:t>, </a:t>
            </a:r>
            <a:r>
              <a:rPr lang="en-US" sz="2000" dirty="0"/>
              <a:t>John A. </a:t>
            </a:r>
            <a:r>
              <a:rPr lang="en-US" sz="2000" dirty="0" err="1"/>
              <a:t>Duffie</a:t>
            </a:r>
            <a:r>
              <a:rPr lang="en-US" sz="2000" dirty="0"/>
              <a:t>, William A. Beckman, </a:t>
            </a:r>
            <a:r>
              <a:rPr lang="en-US" sz="2000" dirty="0" smtClean="0"/>
              <a:t>944 p., ISBN</a:t>
            </a:r>
            <a:r>
              <a:rPr lang="en-US" sz="2000" dirty="0"/>
              <a:t>: </a:t>
            </a:r>
            <a:r>
              <a:rPr lang="en-US" sz="2000" dirty="0" smtClean="0"/>
              <a:t>978-0-470-87366-3</a:t>
            </a:r>
            <a:r>
              <a:rPr lang="en-US" sz="2000" dirty="0"/>
              <a:t>, </a:t>
            </a:r>
            <a:r>
              <a:rPr lang="en-US" sz="2000" dirty="0" smtClean="0"/>
              <a:t>Wiley, 2013</a:t>
            </a:r>
            <a:r>
              <a:rPr lang="en-US" sz="2000" dirty="0"/>
              <a:t>. </a:t>
            </a:r>
            <a:r>
              <a:rPr lang="en-US" dirty="0" smtClean="0"/>
              <a:t>https</a:t>
            </a:r>
            <a:r>
              <a:rPr lang="en-US" dirty="0"/>
              <a:t>://</a:t>
            </a:r>
            <a:r>
              <a:rPr lang="en-US" dirty="0" smtClean="0"/>
              <a:t>www.wiley.com/en-us/Solar+Engineering+of+Thermal+Processes%2C+4th+Edition-p-9780470873663 </a:t>
            </a:r>
            <a:endParaRPr lang="en-US" dirty="0"/>
          </a:p>
          <a:p>
            <a:endParaRPr lang="en-US" sz="800" b="1" dirty="0" smtClean="0"/>
          </a:p>
          <a:p>
            <a:r>
              <a:rPr lang="en-US" sz="2000" b="1" dirty="0" smtClean="0"/>
              <a:t>Solar </a:t>
            </a:r>
            <a:r>
              <a:rPr lang="en-US" sz="2000" b="1" dirty="0"/>
              <a:t>Cooling </a:t>
            </a:r>
            <a:r>
              <a:rPr lang="en-US" sz="2000" b="1" dirty="0" smtClean="0"/>
              <a:t>Handbook</a:t>
            </a:r>
            <a:r>
              <a:rPr lang="el-GR" sz="2000" dirty="0" smtClean="0"/>
              <a:t>, </a:t>
            </a:r>
            <a:r>
              <a:rPr lang="en-US" sz="2000" dirty="0" smtClean="0"/>
              <a:t>A Guide to Solar Assisted Cooling and Dehumidification Processes, Hans-Martin Henning</a:t>
            </a:r>
            <a:r>
              <a:rPr lang="el-GR" sz="2000" dirty="0" smtClean="0"/>
              <a:t>, </a:t>
            </a:r>
            <a:r>
              <a:rPr lang="en-US" sz="2000" dirty="0" smtClean="0"/>
              <a:t> Mario Motta, Daniel </a:t>
            </a:r>
            <a:r>
              <a:rPr lang="en-US" sz="2000" dirty="0" err="1" smtClean="0"/>
              <a:t>Mugnier</a:t>
            </a:r>
            <a:r>
              <a:rPr lang="en-US" sz="2000" dirty="0"/>
              <a:t> </a:t>
            </a:r>
            <a:r>
              <a:rPr lang="en-US" sz="2000" dirty="0" smtClean="0"/>
              <a:t>(Editors</a:t>
            </a:r>
            <a:r>
              <a:rPr lang="en-US" sz="2000" dirty="0"/>
              <a:t>), 368 p., ISBN </a:t>
            </a:r>
            <a:r>
              <a:rPr lang="en-US" sz="2000" dirty="0" smtClean="0"/>
              <a:t>978-3990434383, </a:t>
            </a:r>
            <a:r>
              <a:rPr lang="en-US" sz="2000" dirty="0" err="1" smtClean="0"/>
              <a:t>Ambra</a:t>
            </a:r>
            <a:r>
              <a:rPr lang="en-US" sz="2000" dirty="0" smtClean="0"/>
              <a:t> </a:t>
            </a:r>
            <a:r>
              <a:rPr lang="en-US" sz="2000" dirty="0" err="1" smtClean="0"/>
              <a:t>Verlag</a:t>
            </a:r>
            <a:r>
              <a:rPr lang="en-US" sz="2000" dirty="0" smtClean="0"/>
              <a:t>, 2013</a:t>
            </a:r>
            <a:r>
              <a:rPr lang="en-US" sz="2000" dirty="0"/>
              <a:t>. 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84811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399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22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REFERENCES and STANDARDS</a:t>
            </a:r>
            <a:endParaRPr lang="it-IT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THERMAL ENERGY CONSUMPTION</a:t>
            </a:r>
            <a:endParaRPr lang="it-IT" sz="2800" dirty="0"/>
          </a:p>
        </p:txBody>
      </p:sp>
      <p:sp>
        <p:nvSpPr>
          <p:cNvPr id="8" name="Rectangle 7"/>
          <p:cNvSpPr/>
          <p:nvPr/>
        </p:nvSpPr>
        <p:spPr>
          <a:xfrm>
            <a:off x="352982" y="1431985"/>
            <a:ext cx="87910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https://</a:t>
            </a:r>
            <a:r>
              <a:rPr lang="en-US" sz="2000" dirty="0" smtClean="0"/>
              <a:t>ec.europa.eu/energy/en/topics/energy-strategy-and-energy-union/clean-energy-all-europeans</a:t>
            </a:r>
          </a:p>
          <a:p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875" y="1769284"/>
            <a:ext cx="4505324" cy="416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751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399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23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REFERENCES and STANDARDS</a:t>
            </a:r>
            <a:endParaRPr lang="it-IT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THERMAL ENERGY CONSUMPTION</a:t>
            </a:r>
            <a:endParaRPr lang="it-IT" sz="2800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168248" y="1632370"/>
            <a:ext cx="7253025" cy="87670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None/>
            </a:pPr>
            <a:r>
              <a:rPr lang="en-US" sz="1800" b="1" dirty="0" smtClean="0"/>
              <a:t>ASHRAE Standard 189.1</a:t>
            </a:r>
            <a:r>
              <a:rPr lang="en-US" sz="1800" dirty="0" smtClean="0"/>
              <a:t> - Design </a:t>
            </a:r>
            <a:r>
              <a:rPr lang="en-US" sz="1800" dirty="0"/>
              <a:t>of High-Performance Green </a:t>
            </a:r>
            <a:r>
              <a:rPr lang="en-US" sz="1800" dirty="0" smtClean="0"/>
              <a:t>Buildings. </a:t>
            </a:r>
            <a:r>
              <a:rPr lang="en-US" sz="1200" dirty="0" smtClean="0"/>
              <a:t>Source: https</a:t>
            </a:r>
            <a:r>
              <a:rPr lang="en-US" sz="1200" dirty="0"/>
              <a:t>://</a:t>
            </a:r>
            <a:r>
              <a:rPr lang="en-US" sz="1200" dirty="0" smtClean="0"/>
              <a:t>www.ashrae.org/technical-resources/standards-and-guidelines/read-only-versions-of-ashrae-standards</a:t>
            </a:r>
            <a:r>
              <a:rPr lang="en-US" sz="1800" dirty="0" smtClean="0"/>
              <a:t>   </a:t>
            </a:r>
            <a:endParaRPr lang="en-US" sz="1800" dirty="0"/>
          </a:p>
          <a:p>
            <a:pPr marL="346075" indent="-346075">
              <a:spcBef>
                <a:spcPts val="600"/>
              </a:spcBef>
              <a:buNone/>
            </a:pPr>
            <a:endParaRPr lang="en-US" sz="2200" dirty="0"/>
          </a:p>
        </p:txBody>
      </p:sp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1273" y="1049375"/>
            <a:ext cx="1418030" cy="18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56" y="2354742"/>
            <a:ext cx="5092607" cy="343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2084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24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 THERMAL ENERGY CONSUMPTION</a:t>
            </a:r>
            <a:endParaRPr lang="it-IT" sz="2800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- 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DESIGN STAGE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41469099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25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THERMAL ENERGY CONSUMPTION</a:t>
            </a:r>
            <a:endParaRPr lang="it-IT" sz="2800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2"/>
            <a:ext cx="8163017" cy="4966258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 smtClean="0">
                <a:cs typeface="Calibri" panose="020F0502020204030204" pitchFamily="34" charset="0"/>
              </a:rPr>
              <a:t>A new office building is designed in Greece, served by a gas-fired central heating system</a:t>
            </a:r>
            <a:r>
              <a:rPr lang="en-US" sz="2000" dirty="0">
                <a:cs typeface="Calibri" panose="020F0502020204030204" pitchFamily="34" charset="0"/>
              </a:rPr>
              <a:t>. The small domestic hot water consumption of the building is served with </a:t>
            </a:r>
            <a:r>
              <a:rPr lang="en-US" sz="2000" dirty="0" smtClean="0">
                <a:cs typeface="Calibri" panose="020F0502020204030204" pitchFamily="34" charset="0"/>
              </a:rPr>
              <a:t>solar </a:t>
            </a:r>
            <a:r>
              <a:rPr lang="en-US" sz="2000" dirty="0">
                <a:cs typeface="Calibri" panose="020F0502020204030204" pitchFamily="34" charset="0"/>
              </a:rPr>
              <a:t>thermal collectors. </a:t>
            </a: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b="1" i="1" dirty="0" smtClean="0">
              <a:cs typeface="Calibri" panose="020F0502020204030204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i="1" dirty="0" smtClean="0">
                <a:cs typeface="Calibri" panose="020F0502020204030204" pitchFamily="34" charset="0"/>
              </a:rPr>
              <a:t>Available </a:t>
            </a:r>
            <a:r>
              <a:rPr lang="en-US" sz="2000" b="1" i="1" dirty="0">
                <a:cs typeface="Calibri" panose="020F0502020204030204" pitchFamily="34" charset="0"/>
              </a:rPr>
              <a:t>data</a:t>
            </a:r>
            <a:r>
              <a:rPr lang="en-US" sz="2000" i="1" dirty="0">
                <a:cs typeface="Calibri" panose="020F0502020204030204" pitchFamily="34" charset="0"/>
              </a:rPr>
              <a:t>: </a:t>
            </a:r>
            <a:r>
              <a:rPr lang="en-US" sz="2000" dirty="0">
                <a:cs typeface="Calibri" panose="020F0502020204030204" pitchFamily="34" charset="0"/>
              </a:rPr>
              <a:t>The </a:t>
            </a:r>
            <a:r>
              <a:rPr lang="en-US" sz="2000" b="1" dirty="0">
                <a:cs typeface="Calibri" panose="020F0502020204030204" pitchFamily="34" charset="0"/>
              </a:rPr>
              <a:t>useful internal floor area</a:t>
            </a:r>
            <a:r>
              <a:rPr lang="en-US" sz="2000" dirty="0">
                <a:cs typeface="Calibri" panose="020F0502020204030204" pitchFamily="34" charset="0"/>
              </a:rPr>
              <a:t> is 2,995.8 m</a:t>
            </a:r>
            <a:r>
              <a:rPr lang="en-US" sz="2000" baseline="30000" dirty="0">
                <a:cs typeface="Calibri" panose="020F0502020204030204" pitchFamily="34" charset="0"/>
              </a:rPr>
              <a:t>2</a:t>
            </a:r>
            <a:r>
              <a:rPr lang="en-US" sz="2000" dirty="0">
                <a:cs typeface="Calibri" panose="020F0502020204030204" pitchFamily="34" charset="0"/>
              </a:rPr>
              <a:t>. The calculated annual </a:t>
            </a:r>
            <a:r>
              <a:rPr lang="en-US" sz="2000" b="1" dirty="0">
                <a:cs typeface="Calibri" panose="020F0502020204030204" pitchFamily="34" charset="0"/>
              </a:rPr>
              <a:t>natural gas </a:t>
            </a:r>
            <a:r>
              <a:rPr lang="en-US" sz="2000" dirty="0">
                <a:cs typeface="Calibri" panose="020F0502020204030204" pitchFamily="34" charset="0"/>
              </a:rPr>
              <a:t>consumption for space heating is 13,278.1 </a:t>
            </a:r>
            <a:r>
              <a:rPr lang="en-US" sz="2000" dirty="0" smtClean="0">
                <a:cs typeface="Calibri" panose="020F0502020204030204" pitchFamily="34" charset="0"/>
              </a:rPr>
              <a:t>m</a:t>
            </a:r>
            <a:r>
              <a:rPr lang="en-US" sz="2000" baseline="30000" dirty="0" smtClean="0">
                <a:cs typeface="Calibri" panose="020F0502020204030204" pitchFamily="34" charset="0"/>
              </a:rPr>
              <a:t>3</a:t>
            </a:r>
            <a:r>
              <a:rPr lang="en-US" sz="2000" dirty="0" smtClean="0">
                <a:cs typeface="Calibri" panose="020F0502020204030204" pitchFamily="34" charset="0"/>
              </a:rPr>
              <a:t>. Solar </a:t>
            </a:r>
            <a:r>
              <a:rPr lang="en-US" sz="2000" dirty="0">
                <a:cs typeface="Calibri" panose="020F0502020204030204" pitchFamily="34" charset="0"/>
              </a:rPr>
              <a:t>thermal </a:t>
            </a:r>
            <a:r>
              <a:rPr lang="en-US" sz="2000" dirty="0" smtClean="0">
                <a:cs typeface="Calibri" panose="020F0502020204030204" pitchFamily="34" charset="0"/>
              </a:rPr>
              <a:t>collectors </a:t>
            </a:r>
            <a:r>
              <a:rPr lang="en-US" sz="2000" b="1" dirty="0" smtClean="0">
                <a:cs typeface="Calibri" panose="020F0502020204030204" pitchFamily="34" charset="0"/>
              </a:rPr>
              <a:t>cover </a:t>
            </a:r>
            <a:r>
              <a:rPr lang="en-US" sz="2000" b="1" dirty="0">
                <a:cs typeface="Calibri" panose="020F0502020204030204" pitchFamily="34" charset="0"/>
              </a:rPr>
              <a:t>100% </a:t>
            </a:r>
            <a:r>
              <a:rPr lang="en-US" sz="2000" dirty="0">
                <a:cs typeface="Calibri" panose="020F0502020204030204" pitchFamily="34" charset="0"/>
              </a:rPr>
              <a:t>of the DHW </a:t>
            </a:r>
            <a:r>
              <a:rPr lang="en-US" sz="2000" dirty="0" smtClean="0">
                <a:cs typeface="Calibri" panose="020F0502020204030204" pitchFamily="34" charset="0"/>
              </a:rPr>
              <a:t>demand. </a:t>
            </a:r>
            <a:r>
              <a:rPr lang="en-US" sz="2000" dirty="0">
                <a:cs typeface="Calibri" panose="020F0502020204030204" pitchFamily="34" charset="0"/>
              </a:rPr>
              <a:t>Simulations for the specific type of </a:t>
            </a:r>
            <a:r>
              <a:rPr lang="en-US" sz="2000" dirty="0" smtClean="0">
                <a:cs typeface="Calibri" panose="020F0502020204030204" pitchFamily="34" charset="0"/>
              </a:rPr>
              <a:t>solar collectors, </a:t>
            </a:r>
            <a:r>
              <a:rPr lang="en-US" sz="2000" dirty="0">
                <a:cs typeface="Calibri" panose="020F0502020204030204" pitchFamily="34" charset="0"/>
              </a:rPr>
              <a:t>location, orientation </a:t>
            </a:r>
            <a:r>
              <a:rPr lang="en-US" sz="2000" dirty="0" err="1">
                <a:cs typeface="Calibri" panose="020F0502020204030204" pitchFamily="34" charset="0"/>
              </a:rPr>
              <a:t>etc</a:t>
            </a:r>
            <a:r>
              <a:rPr lang="en-US" sz="2000" dirty="0">
                <a:cs typeface="Calibri" panose="020F0502020204030204" pitchFamily="34" charset="0"/>
              </a:rPr>
              <a:t>, have provided an estimate of the annual </a:t>
            </a:r>
            <a:r>
              <a:rPr lang="en-US" sz="2000" b="1" dirty="0" smtClean="0">
                <a:cs typeface="Calibri" panose="020F0502020204030204" pitchFamily="34" charset="0"/>
              </a:rPr>
              <a:t>thermal energy </a:t>
            </a:r>
            <a:r>
              <a:rPr lang="en-US" sz="2000" dirty="0" smtClean="0">
                <a:cs typeface="Calibri" panose="020F0502020204030204" pitchFamily="34" charset="0"/>
              </a:rPr>
              <a:t>delivered to the building from </a:t>
            </a:r>
            <a:r>
              <a:rPr lang="en-US" sz="2000" dirty="0">
                <a:cs typeface="Calibri" panose="020F0502020204030204" pitchFamily="34" charset="0"/>
              </a:rPr>
              <a:t>renewables of </a:t>
            </a:r>
            <a:r>
              <a:rPr lang="en-US" sz="2000" dirty="0" smtClean="0">
                <a:cs typeface="Calibri" panose="020F0502020204030204" pitchFamily="34" charset="0"/>
              </a:rPr>
              <a:t>17,974.8 </a:t>
            </a:r>
            <a:r>
              <a:rPr lang="en-US" sz="2000" dirty="0" err="1" smtClean="0">
                <a:cs typeface="Calibri" panose="020F0502020204030204" pitchFamily="34" charset="0"/>
              </a:rPr>
              <a:t>kWh</a:t>
            </a:r>
            <a:r>
              <a:rPr lang="en-US" sz="2000" baseline="-25000" dirty="0" err="1" smtClean="0">
                <a:cs typeface="Calibri" panose="020F0502020204030204" pitchFamily="34" charset="0"/>
              </a:rPr>
              <a:t>th,RES</a:t>
            </a:r>
            <a:endParaRPr lang="en-US" sz="2000" baseline="-25000" dirty="0">
              <a:cs typeface="Calibri" panose="020F0502020204030204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 smtClean="0"/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 smtClean="0"/>
          </a:p>
        </p:txBody>
      </p:sp>
      <p:grpSp>
        <p:nvGrpSpPr>
          <p:cNvPr id="8" name="Group 7"/>
          <p:cNvGrpSpPr/>
          <p:nvPr/>
        </p:nvGrpSpPr>
        <p:grpSpPr>
          <a:xfrm>
            <a:off x="296545" y="4491949"/>
            <a:ext cx="8514080" cy="1056597"/>
            <a:chOff x="314960" y="4530324"/>
            <a:chExt cx="8514080" cy="879851"/>
          </a:xfrm>
        </p:grpSpPr>
        <p:sp>
          <p:nvSpPr>
            <p:cNvPr id="9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14960" y="4530324"/>
              <a:ext cx="8514080" cy="879851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	</a:t>
              </a:r>
              <a:r>
                <a:rPr lang="en-US" sz="2000" b="1" dirty="0"/>
                <a:t>Calculate the percentage ratio of the amount of thermal energy </a:t>
              </a:r>
              <a:r>
                <a:rPr lang="en-US" sz="2000" b="1" dirty="0" smtClean="0"/>
                <a:t>	produced </a:t>
              </a:r>
              <a:r>
                <a:rPr lang="en-US" sz="2000" b="1" dirty="0"/>
                <a:t>from renewable sources to the </a:t>
              </a:r>
              <a:r>
                <a:rPr lang="en-US" sz="2000" b="1" dirty="0" smtClean="0"/>
                <a:t>total thermal energy</a:t>
              </a:r>
              <a:r>
                <a:rPr lang="en-US" sz="2000" dirty="0" smtClean="0"/>
                <a:t>.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648" y="4643235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647636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020"/>
          </a:xfrm>
        </p:spPr>
        <p:txBody>
          <a:bodyPr/>
          <a:lstStyle/>
          <a:p>
            <a:fld id="{243FB592-B9A9-49AA-A86F-4031F7B97808}" type="slidenum">
              <a:rPr lang="en-US" smtClean="0"/>
              <a:t>26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  THERMAL ENERGY CONSUMPTION</a:t>
            </a:r>
            <a:endParaRPr lang="it-IT" sz="2800" dirty="0"/>
          </a:p>
        </p:txBody>
      </p:sp>
      <p:grpSp>
        <p:nvGrpSpPr>
          <p:cNvPr id="6" name="Group 5"/>
          <p:cNvGrpSpPr/>
          <p:nvPr/>
        </p:nvGrpSpPr>
        <p:grpSpPr>
          <a:xfrm>
            <a:off x="7406285" y="2371691"/>
            <a:ext cx="1771390" cy="953916"/>
            <a:chOff x="7370142" y="1387307"/>
            <a:chExt cx="1771390" cy="953916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1906" y="1387307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" name="Group 1"/>
            <p:cNvGrpSpPr/>
            <p:nvPr/>
          </p:nvGrpSpPr>
          <p:grpSpPr>
            <a:xfrm>
              <a:off x="7370142" y="1419581"/>
              <a:ext cx="666974" cy="685184"/>
              <a:chOff x="6863360" y="1419581"/>
              <a:chExt cx="666974" cy="685184"/>
            </a:xfrm>
          </p:grpSpPr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71837" y="1490228"/>
                <a:ext cx="450020" cy="5141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4" name="Rounded Rectangle 13"/>
              <p:cNvSpPr/>
              <p:nvPr/>
            </p:nvSpPr>
            <p:spPr>
              <a:xfrm>
                <a:off x="6863360" y="1419581"/>
                <a:ext cx="666974" cy="685184"/>
              </a:xfrm>
              <a:prstGeom prst="round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15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43361" y="2092720"/>
            <a:ext cx="8541382" cy="5319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Calculate the energy content of the fuel (natural gas)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 smtClean="0"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 smtClean="0">
              <a:cs typeface="Calibri" panose="020F050202020403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7418693" y="3234756"/>
            <a:ext cx="1721285" cy="953916"/>
            <a:chOff x="5475562" y="2390609"/>
            <a:chExt cx="1721285" cy="953916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7221" y="2390609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562" y="2498091"/>
              <a:ext cx="897887" cy="5318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9" name="Group 18"/>
          <p:cNvGrpSpPr/>
          <p:nvPr/>
        </p:nvGrpSpPr>
        <p:grpSpPr>
          <a:xfrm>
            <a:off x="443362" y="4105352"/>
            <a:ext cx="8084125" cy="1550994"/>
            <a:chOff x="-7745006" y="839615"/>
            <a:chExt cx="8084125" cy="1550994"/>
          </a:xfrm>
        </p:grpSpPr>
        <p:sp>
          <p:nvSpPr>
            <p:cNvPr id="20" name="TextBox 19"/>
            <p:cNvSpPr txBox="1"/>
            <p:nvPr/>
          </p:nvSpPr>
          <p:spPr>
            <a:xfrm>
              <a:off x="-7745006" y="1745254"/>
              <a:ext cx="32488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Quantity of Fuel</a:t>
              </a:r>
              <a:r>
                <a:rPr lang="en-US" sz="2000" dirty="0"/>
                <a:t>: </a:t>
              </a:r>
              <a:r>
                <a:rPr lang="en-US" sz="2000" u="sng" dirty="0" smtClean="0"/>
                <a:t>13,278.1 m</a:t>
              </a:r>
              <a:r>
                <a:rPr lang="en-US" sz="2000" u="sng" baseline="30000" dirty="0" smtClean="0"/>
                <a:t>3</a:t>
              </a:r>
              <a:endParaRPr lang="en-US" sz="2000" u="sng" baseline="30000" dirty="0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-4506996" y="1467279"/>
              <a:ext cx="5661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X</a:t>
              </a:r>
              <a:endPara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-3971333" y="858009"/>
              <a:ext cx="1737360" cy="69473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>
                <a:lnSpc>
                  <a:spcPts val="2500"/>
                </a:lnSpc>
              </a:pPr>
              <a:r>
                <a:rPr lang="en-US" b="1" dirty="0" smtClean="0"/>
                <a:t>LHV </a:t>
              </a:r>
              <a:r>
                <a:rPr lang="en-US" b="1" dirty="0" err="1"/>
                <a:t>N</a:t>
              </a:r>
              <a:r>
                <a:rPr lang="en-US" b="1" dirty="0" err="1" smtClean="0"/>
                <a:t>at.gas</a:t>
              </a:r>
              <a:r>
                <a:rPr lang="en-US" b="1" dirty="0" smtClean="0"/>
                <a:t> </a:t>
              </a:r>
              <a:r>
                <a:rPr lang="en-US" b="1" dirty="0"/>
                <a:t>(10.3 kWh/m</a:t>
              </a:r>
              <a:r>
                <a:rPr lang="en-US" b="1" baseline="30000" dirty="0"/>
                <a:t>3</a:t>
              </a:r>
              <a:r>
                <a:rPr lang="en-US" b="1" dirty="0"/>
                <a:t>)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-2237638" y="1467279"/>
              <a:ext cx="5293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=</a:t>
              </a:r>
              <a:endPara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-1688231" y="839615"/>
              <a:ext cx="1816443" cy="73152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Delivered Thermal Energy</a:t>
              </a:r>
              <a:endParaRPr lang="en-US" b="1" dirty="0"/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361563" y="904936"/>
              <a:ext cx="525905" cy="6008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25"/>
            <p:cNvSpPr txBox="1"/>
            <p:nvPr/>
          </p:nvSpPr>
          <p:spPr>
            <a:xfrm>
              <a:off x="-3870479" y="1698111"/>
              <a:ext cx="156645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u="sng" dirty="0" smtClean="0"/>
                <a:t>10.3 kWh/m</a:t>
              </a:r>
              <a:r>
                <a:rPr lang="en-US" sz="2000" u="sng" baseline="30000" dirty="0" smtClean="0"/>
                <a:t>3</a:t>
              </a:r>
              <a:endParaRPr lang="en-US" sz="2000" u="sng" baseline="30000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-1688231" y="1698111"/>
              <a:ext cx="20273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136,764.4 </a:t>
              </a:r>
              <a:r>
                <a:rPr lang="en-US" sz="2000" b="1" dirty="0" err="1" smtClean="0"/>
                <a:t>kWh</a:t>
              </a:r>
              <a:r>
                <a:rPr lang="en-US" sz="2000" b="1" baseline="-25000" dirty="0" err="1" smtClean="0"/>
                <a:t>th,f</a:t>
              </a:r>
              <a:endParaRPr lang="en-US" sz="2000" b="1" baseline="-25000" dirty="0"/>
            </a:p>
          </p:txBody>
        </p:sp>
      </p:grpSp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181" y="5834930"/>
            <a:ext cx="378512" cy="368806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</p:pic>
      <p:sp>
        <p:nvSpPr>
          <p:cNvPr id="8" name="TextBox 7"/>
          <p:cNvSpPr txBox="1"/>
          <p:nvPr/>
        </p:nvSpPr>
        <p:spPr>
          <a:xfrm>
            <a:off x="7418693" y="5788501"/>
            <a:ext cx="1350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See </a:t>
            </a:r>
            <a:r>
              <a:rPr lang="en-US" sz="2400" b="1" dirty="0" smtClean="0"/>
              <a:t>B.1.2</a:t>
            </a:r>
            <a:endParaRPr lang="en-US" sz="2400" dirty="0"/>
          </a:p>
        </p:txBody>
      </p:sp>
      <p:sp>
        <p:nvSpPr>
          <p:cNvPr id="29" name="Rectangle 28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1</a:t>
            </a:r>
            <a:endParaRPr lang="el-GR" sz="2400" dirty="0"/>
          </a:p>
        </p:txBody>
      </p:sp>
      <p:sp>
        <p:nvSpPr>
          <p:cNvPr id="4" name="Rectangle 3"/>
          <p:cNvSpPr/>
          <p:nvPr/>
        </p:nvSpPr>
        <p:spPr>
          <a:xfrm>
            <a:off x="443361" y="1093108"/>
            <a:ext cx="70377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000" b="1" dirty="0" smtClean="0">
                <a:cs typeface="Calibri" panose="020F0502020204030204" pitchFamily="34" charset="0"/>
              </a:rPr>
              <a:t>The calculated annual </a:t>
            </a:r>
            <a:r>
              <a:rPr lang="en-US" sz="2000" b="1" dirty="0">
                <a:cs typeface="Calibri" panose="020F0502020204030204" pitchFamily="34" charset="0"/>
              </a:rPr>
              <a:t>thermal energy delivered to the building from renewables </a:t>
            </a:r>
            <a:r>
              <a:rPr lang="en-US" sz="2000" dirty="0" smtClean="0">
                <a:cs typeface="Calibri" panose="020F0502020204030204" pitchFamily="34" charset="0"/>
              </a:rPr>
              <a:t>is</a:t>
            </a:r>
            <a:r>
              <a:rPr lang="en-US" sz="2000" b="1" dirty="0" smtClean="0">
                <a:cs typeface="Calibri" panose="020F0502020204030204" pitchFamily="34" charset="0"/>
              </a:rPr>
              <a:t> </a:t>
            </a:r>
            <a:r>
              <a:rPr lang="en-US" sz="2000" dirty="0">
                <a:cs typeface="Calibri" panose="020F0502020204030204" pitchFamily="34" charset="0"/>
              </a:rPr>
              <a:t>17,974.8 </a:t>
            </a:r>
            <a:r>
              <a:rPr lang="en-US" sz="2000" dirty="0" err="1">
                <a:cs typeface="Calibri" panose="020F0502020204030204" pitchFamily="34" charset="0"/>
              </a:rPr>
              <a:t>kWh</a:t>
            </a:r>
            <a:r>
              <a:rPr lang="en-US" sz="2000" baseline="-25000" dirty="0" err="1">
                <a:cs typeface="Calibri" panose="020F0502020204030204" pitchFamily="34" charset="0"/>
              </a:rPr>
              <a:t>th,RES</a:t>
            </a:r>
            <a:endParaRPr lang="en-US" sz="2000" baseline="-25000" dirty="0">
              <a:cs typeface="Calibri" panose="020F0502020204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087419" y="189871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2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15842587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2069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27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THERMAL ENERGY CONSUMPTION</a:t>
            </a:r>
            <a:endParaRPr lang="it-IT" sz="2800" dirty="0"/>
          </a:p>
        </p:txBody>
      </p:sp>
      <p:sp>
        <p:nvSpPr>
          <p:cNvPr id="4" name="Rounded Rectangle 3"/>
          <p:cNvSpPr/>
          <p:nvPr/>
        </p:nvSpPr>
        <p:spPr>
          <a:xfrm>
            <a:off x="2090528" y="4982764"/>
            <a:ext cx="2651760" cy="96829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500"/>
              </a:lnSpc>
            </a:pPr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154,739.2</a:t>
            </a:r>
          </a:p>
          <a:p>
            <a:pPr algn="ctr">
              <a:lnSpc>
                <a:spcPts val="2500"/>
              </a:lnSpc>
            </a:pP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Total thermal energy (fuels &amp; RES ) (</a:t>
            </a:r>
            <a:r>
              <a:rPr lang="en-US" sz="1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kWh</a:t>
            </a:r>
            <a:r>
              <a:rPr lang="en-US" sz="1200" b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th,t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090528" y="3172573"/>
            <a:ext cx="2651760" cy="968291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2500"/>
              </a:lnSpc>
            </a:pPr>
            <a:r>
              <a:rPr lang="en-US" sz="2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17,974.8</a:t>
            </a:r>
            <a:endParaRPr lang="en-US" sz="2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ts val="2500"/>
              </a:lnSpc>
            </a:pP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Thermal energy from RES (</a:t>
            </a:r>
            <a:r>
              <a:rPr lang="en-US" sz="1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kWh</a:t>
            </a:r>
            <a:r>
              <a:rPr lang="en-US" sz="1200" b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th,RES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90713" y="4069610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50472" y="3795176"/>
            <a:ext cx="2252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______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Right Brace 8"/>
          <p:cNvSpPr/>
          <p:nvPr/>
        </p:nvSpPr>
        <p:spPr>
          <a:xfrm>
            <a:off x="5723448" y="3021907"/>
            <a:ext cx="667265" cy="3018736"/>
          </a:xfrm>
          <a:prstGeom prst="righ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092463" y="3513166"/>
            <a:ext cx="3388311" cy="1747344"/>
            <a:chOff x="-4135367" y="3632928"/>
            <a:chExt cx="3388311" cy="1747344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22990" y="3632928"/>
              <a:ext cx="2643338" cy="1747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-4135367" y="4412006"/>
              <a:ext cx="3388311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4572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800" b="1" u="sng" kern="0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  <a:cs typeface="Arial" charset="0"/>
                </a:rPr>
                <a:t>11.6%</a:t>
              </a:r>
            </a:p>
            <a:p>
              <a:pPr algn="ctr" defTabSz="457200" eaLnBrk="1" fontAlgn="base" hangingPunct="1">
                <a:spcBef>
                  <a:spcPts val="600"/>
                </a:spcBef>
                <a:spcAft>
                  <a:spcPct val="0"/>
                </a:spcAft>
                <a:defRPr/>
              </a:pPr>
              <a:r>
                <a:rPr lang="en-US" sz="1200" b="1" kern="0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  <a:cs typeface="Arial" charset="0"/>
                </a:rPr>
                <a:t>% RES Thermal</a:t>
              </a:r>
              <a:endParaRPr lang="el-GR" sz="1200" b="1" kern="0" spc="50" baseline="3000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73856" y="3144534"/>
            <a:ext cx="1785326" cy="953916"/>
            <a:chOff x="350975" y="1815465"/>
            <a:chExt cx="1785326" cy="953916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675" y="1815465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975" y="1892485"/>
              <a:ext cx="823057" cy="66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ounded Rectangle 16"/>
            <p:cNvSpPr/>
            <p:nvPr/>
          </p:nvSpPr>
          <p:spPr>
            <a:xfrm>
              <a:off x="464064" y="1847739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640" y="4997144"/>
            <a:ext cx="1683254" cy="953916"/>
            <a:chOff x="581676" y="3668075"/>
            <a:chExt cx="1683254" cy="953916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304" y="3668075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ounded Rectangle 20"/>
            <p:cNvSpPr/>
            <p:nvPr/>
          </p:nvSpPr>
          <p:spPr>
            <a:xfrm>
              <a:off x="581676" y="3700349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572" y="3785853"/>
              <a:ext cx="450020" cy="514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Rectangle 25"/>
          <p:cNvSpPr/>
          <p:nvPr/>
        </p:nvSpPr>
        <p:spPr>
          <a:xfrm>
            <a:off x="8087419" y="2229069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4</a:t>
            </a:r>
            <a:endParaRPr lang="el-GR" sz="2400" dirty="0"/>
          </a:p>
        </p:txBody>
      </p:sp>
      <p:sp>
        <p:nvSpPr>
          <p:cNvPr id="2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386945" y="2354476"/>
            <a:ext cx="8541382" cy="5319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cs typeface="Calibri" panose="020F0502020204030204" pitchFamily="34" charset="0"/>
              </a:rPr>
              <a:t>Calculate the percentage </a:t>
            </a:r>
            <a:r>
              <a:rPr lang="en-US" sz="2000" b="1" dirty="0" smtClean="0">
                <a:cs typeface="Calibri" panose="020F0502020204030204" pitchFamily="34" charset="0"/>
              </a:rPr>
              <a:t>ratio</a:t>
            </a:r>
            <a:endParaRPr lang="en-US" sz="2000" dirty="0"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 smtClean="0">
              <a:cs typeface="Calibri" panose="020F050202020403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087419" y="944972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3</a:t>
            </a:r>
            <a:endParaRPr lang="el-GR" sz="2400" dirty="0"/>
          </a:p>
        </p:txBody>
      </p:sp>
      <p:sp>
        <p:nvSpPr>
          <p:cNvPr id="3" name="Rectangle 2"/>
          <p:cNvSpPr/>
          <p:nvPr/>
        </p:nvSpPr>
        <p:spPr>
          <a:xfrm>
            <a:off x="439535" y="1047812"/>
            <a:ext cx="68969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/>
              <a:t>Calculate </a:t>
            </a:r>
            <a:r>
              <a:rPr lang="en-GB" sz="2000" b="1" dirty="0"/>
              <a:t>the total final thermal energy (RES &amp; conventional)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20431" y="1511225"/>
            <a:ext cx="71795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cs typeface="Calibri" panose="020F0502020204030204" pitchFamily="34" charset="0"/>
              </a:rPr>
              <a:t>17,974.8 </a:t>
            </a:r>
            <a:r>
              <a:rPr lang="en-US" sz="2000" dirty="0" err="1" smtClean="0">
                <a:cs typeface="Calibri" panose="020F0502020204030204" pitchFamily="34" charset="0"/>
              </a:rPr>
              <a:t>kWh</a:t>
            </a:r>
            <a:r>
              <a:rPr lang="en-US" sz="2000" baseline="-25000" dirty="0" err="1" smtClean="0">
                <a:cs typeface="Calibri" panose="020F0502020204030204" pitchFamily="34" charset="0"/>
              </a:rPr>
              <a:t>th,RES</a:t>
            </a:r>
            <a:r>
              <a:rPr lang="en-US" sz="2000" dirty="0" smtClean="0">
                <a:cs typeface="Calibri" panose="020F0502020204030204" pitchFamily="34" charset="0"/>
              </a:rPr>
              <a:t> + </a:t>
            </a:r>
            <a:r>
              <a:rPr lang="en-US" sz="2000" dirty="0"/>
              <a:t>136,764.4 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th,f</a:t>
            </a:r>
            <a:r>
              <a:rPr lang="en-US" sz="2000" b="1" baseline="-25000" dirty="0" smtClean="0"/>
              <a:t> </a:t>
            </a:r>
            <a:r>
              <a:rPr lang="en-US" sz="2000" b="1" dirty="0" smtClean="0"/>
              <a:t>= 154,739.2 </a:t>
            </a:r>
            <a:r>
              <a:rPr lang="en-US" sz="2000" b="1" dirty="0" err="1" smtClean="0"/>
              <a:t>kWh</a:t>
            </a:r>
            <a:r>
              <a:rPr lang="en-US" sz="2000" b="1" baseline="-25000" dirty="0" err="1" smtClean="0"/>
              <a:t>th,t</a:t>
            </a:r>
            <a:r>
              <a:rPr lang="en-US" sz="2000" b="1" baseline="-25000" dirty="0" smtClean="0"/>
              <a:t> </a:t>
            </a:r>
            <a:endParaRPr lang="en-US" sz="2000" b="1" baseline="-25000" dirty="0"/>
          </a:p>
          <a:p>
            <a:r>
              <a:rPr lang="en-US" sz="2000" dirty="0" smtClean="0">
                <a:cs typeface="Calibri" panose="020F0502020204030204" pitchFamily="34" charset="0"/>
              </a:rPr>
              <a:t>  </a:t>
            </a:r>
            <a:endParaRPr lang="en-GB" sz="2000" dirty="0"/>
          </a:p>
        </p:txBody>
      </p:sp>
      <p:sp>
        <p:nvSpPr>
          <p:cNvPr id="28" name="Rectangle 27"/>
          <p:cNvSpPr/>
          <p:nvPr/>
        </p:nvSpPr>
        <p:spPr>
          <a:xfrm>
            <a:off x="4784559" y="4069610"/>
            <a:ext cx="502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286620" y="4300442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5772876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28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THERMAL ENERGY CONSUMPTION</a:t>
            </a:r>
            <a:endParaRPr lang="it-IT" sz="2800" dirty="0"/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- 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OCCUPANCY 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STAGE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4636967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29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THERMAL ENERGY CONSUMPTION</a:t>
            </a:r>
            <a:endParaRPr lang="it-IT" sz="2800" dirty="0"/>
          </a:p>
        </p:txBody>
      </p:sp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2"/>
            <a:ext cx="8242917" cy="4525963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smtClean="0">
                <a:cs typeface="Calibri" panose="020F0502020204030204" pitchFamily="34" charset="0"/>
              </a:rPr>
              <a:t>An existing office building in Athens is served by an oil-fired central heating system</a:t>
            </a:r>
            <a:r>
              <a:rPr lang="en-US" sz="2200" dirty="0">
                <a:cs typeface="Calibri" panose="020F0502020204030204" pitchFamily="34" charset="0"/>
              </a:rPr>
              <a:t>. </a:t>
            </a:r>
            <a:r>
              <a:rPr lang="en-US" sz="2200" dirty="0" smtClean="0">
                <a:cs typeface="Calibri" panose="020F0502020204030204" pitchFamily="34" charset="0"/>
              </a:rPr>
              <a:t>In addition, a </a:t>
            </a:r>
            <a:r>
              <a:rPr lang="en-US" sz="2200" b="1" dirty="0">
                <a:cs typeface="Calibri" panose="020F0502020204030204" pitchFamily="34" charset="0"/>
              </a:rPr>
              <a:t>large solar thermal collector field</a:t>
            </a:r>
            <a:r>
              <a:rPr lang="en-US" sz="2200" dirty="0">
                <a:cs typeface="Calibri" panose="020F0502020204030204" pitchFamily="34" charset="0"/>
              </a:rPr>
              <a:t> is used to preheat the hot water for the hydronic central heating system used for space heating and cover the  domestic hot water consumption of the building (</a:t>
            </a:r>
            <a:r>
              <a:rPr lang="en-US" sz="2200" b="1" dirty="0">
                <a:cs typeface="Calibri" panose="020F0502020204030204" pitchFamily="34" charset="0"/>
              </a:rPr>
              <a:t>solar </a:t>
            </a:r>
            <a:r>
              <a:rPr lang="en-US" sz="2200" b="1" dirty="0" err="1">
                <a:cs typeface="Calibri" panose="020F0502020204030204" pitchFamily="34" charset="0"/>
              </a:rPr>
              <a:t>combi</a:t>
            </a:r>
            <a:r>
              <a:rPr lang="en-US" sz="2200" b="1" dirty="0">
                <a:cs typeface="Calibri" panose="020F0502020204030204" pitchFamily="34" charset="0"/>
              </a:rPr>
              <a:t> system</a:t>
            </a:r>
            <a:r>
              <a:rPr lang="en-US" sz="2200" dirty="0">
                <a:cs typeface="Calibri" panose="020F0502020204030204" pitchFamily="34" charset="0"/>
              </a:rPr>
              <a:t>).</a:t>
            </a:r>
            <a:endParaRPr lang="en-US" sz="2200" dirty="0" smtClean="0">
              <a:cs typeface="Calibri" panose="020F0502020204030204" pitchFamily="34" charset="0"/>
            </a:endParaRPr>
          </a:p>
          <a:p>
            <a:pPr marL="0" lvl="0" indent="0" algn="just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000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Available </a:t>
            </a:r>
            <a:r>
              <a:rPr lang="en-US" sz="2000" b="1" i="1" dirty="0">
                <a:solidFill>
                  <a:prstClr val="black"/>
                </a:solidFill>
                <a:cs typeface="Calibri" panose="020F0502020204030204" pitchFamily="34" charset="0"/>
              </a:rPr>
              <a:t>data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: The building manager provided the annual </a:t>
            </a:r>
            <a:r>
              <a:rPr lang="en-US" sz="2000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fuel </a:t>
            </a:r>
            <a:r>
              <a:rPr lang="en-US" sz="2000" b="1" i="1" dirty="0">
                <a:solidFill>
                  <a:prstClr val="black"/>
                </a:solidFill>
                <a:cs typeface="Calibri" panose="020F0502020204030204" pitchFamily="34" charset="0"/>
              </a:rPr>
              <a:t>consumption 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from energy bills over several 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years (i.e. oil 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quantities 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that 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were delivered to the 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building) 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and 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the measured </a:t>
            </a:r>
            <a:r>
              <a:rPr lang="en-US" sz="2000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thermal energy produced </a:t>
            </a:r>
            <a:r>
              <a:rPr lang="en-US" sz="2000" b="1" i="1" dirty="0">
                <a:solidFill>
                  <a:prstClr val="black"/>
                </a:solidFill>
                <a:cs typeface="Calibri" panose="020F0502020204030204" pitchFamily="34" charset="0"/>
              </a:rPr>
              <a:t>from the </a:t>
            </a:r>
            <a:r>
              <a:rPr lang="en-US" sz="2000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solar collectors 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for the corresponding year. </a:t>
            </a:r>
            <a:endParaRPr lang="en-US" sz="2200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296545" y="4491949"/>
            <a:ext cx="8514080" cy="1056597"/>
            <a:chOff x="314960" y="4530324"/>
            <a:chExt cx="8514080" cy="879851"/>
          </a:xfrm>
        </p:grpSpPr>
        <p:sp>
          <p:nvSpPr>
            <p:cNvPr id="8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14960" y="4530324"/>
              <a:ext cx="8514080" cy="879851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	</a:t>
              </a:r>
              <a:r>
                <a:rPr lang="en-US" sz="2000" b="1" dirty="0"/>
                <a:t>Calculate the percentage ratio of the amount of thermal energy </a:t>
              </a:r>
              <a:r>
                <a:rPr lang="en-US" sz="2000" b="1" dirty="0" smtClean="0"/>
                <a:t>	produced </a:t>
              </a:r>
              <a:r>
                <a:rPr lang="en-US" sz="2000" b="1" dirty="0"/>
                <a:t>from renewable sources to the </a:t>
              </a:r>
              <a:r>
                <a:rPr lang="en-US" sz="2000" b="1" dirty="0" smtClean="0"/>
                <a:t>total thermal energy</a:t>
              </a:r>
              <a:r>
                <a:rPr lang="en-US" sz="2000" dirty="0" smtClean="0"/>
                <a:t>.</a:t>
              </a:r>
              <a:endParaRPr lang="en-US" sz="2000" b="1" dirty="0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648" y="4643235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29675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1279" y="6581775"/>
            <a:ext cx="2133600" cy="261638"/>
          </a:xfrm>
        </p:spPr>
        <p:txBody>
          <a:bodyPr/>
          <a:lstStyle/>
          <a:p>
            <a:fld id="{243FB592-B9A9-49AA-A86F-4031F7B97808}" type="slidenum">
              <a:rPr lang="en-US" smtClean="0"/>
              <a:t>3</a:t>
            </a:fld>
            <a:endParaRPr lang="en-US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THERMAL ENERGY CONSUMPTION</a:t>
            </a:r>
            <a:endParaRPr lang="it-IT" sz="2800" dirty="0"/>
          </a:p>
        </p:txBody>
      </p:sp>
      <p:sp>
        <p:nvSpPr>
          <p:cNvPr id="3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r>
              <a:rPr lang="en-US" sz="24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sz="2400" i="1" dirty="0" smtClean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RES for all uses</a:t>
            </a:r>
            <a:r>
              <a:rPr lang="en-US" sz="2400" i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1354033" y="1511470"/>
            <a:ext cx="1933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EU Services Sector</a:t>
            </a:r>
            <a:endParaRPr lang="en-US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6495157" y="1511470"/>
            <a:ext cx="2212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EU Residential Sector</a:t>
            </a:r>
            <a:endParaRPr lang="en-US" b="1" dirty="0"/>
          </a:p>
        </p:txBody>
      </p:sp>
      <p:grpSp>
        <p:nvGrpSpPr>
          <p:cNvPr id="4" name="Group 3"/>
          <p:cNvGrpSpPr/>
          <p:nvPr/>
        </p:nvGrpSpPr>
        <p:grpSpPr>
          <a:xfrm>
            <a:off x="4658129" y="1931838"/>
            <a:ext cx="4476750" cy="3324225"/>
            <a:chOff x="4658129" y="1931838"/>
            <a:chExt cx="4476750" cy="3324225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58129" y="1931838"/>
              <a:ext cx="4476750" cy="3324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TextBox 47"/>
            <p:cNvSpPr txBox="1"/>
            <p:nvPr/>
          </p:nvSpPr>
          <p:spPr>
            <a:xfrm>
              <a:off x="7965915" y="4907105"/>
              <a:ext cx="107273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Source: Eurostat </a:t>
              </a:r>
              <a:endParaRPr lang="en-US" sz="1000" dirty="0"/>
            </a:p>
          </p:txBody>
        </p:sp>
        <p:pic>
          <p:nvPicPr>
            <p:cNvPr id="51" name="Picture 3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0085" y="3507105"/>
              <a:ext cx="457200" cy="3048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TextBox 52"/>
            <p:cNvSpPr txBox="1"/>
            <p:nvPr/>
          </p:nvSpPr>
          <p:spPr>
            <a:xfrm>
              <a:off x="6142494" y="4260188"/>
              <a:ext cx="49885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/>
                  </a:solidFill>
                </a:rPr>
                <a:t>RES</a:t>
              </a:r>
            </a:p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16%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8712" y="1931838"/>
            <a:ext cx="4800600" cy="3924300"/>
            <a:chOff x="68712" y="1931838"/>
            <a:chExt cx="4800600" cy="39243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12" y="1931838"/>
              <a:ext cx="4800600" cy="392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6" name="TextBox 55"/>
            <p:cNvSpPr txBox="1"/>
            <p:nvPr/>
          </p:nvSpPr>
          <p:spPr>
            <a:xfrm>
              <a:off x="724484" y="4907105"/>
              <a:ext cx="107273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 smtClean="0"/>
                <a:t>Source: Eurostat </a:t>
              </a:r>
              <a:endParaRPr lang="en-US" sz="1000" dirty="0"/>
            </a:p>
          </p:txBody>
        </p:sp>
        <p:pic>
          <p:nvPicPr>
            <p:cNvPr id="57" name="Picture 3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87695" y="3502539"/>
              <a:ext cx="457200" cy="3048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TextBox 60"/>
            <p:cNvSpPr txBox="1"/>
            <p:nvPr/>
          </p:nvSpPr>
          <p:spPr>
            <a:xfrm>
              <a:off x="2829361" y="4392809"/>
              <a:ext cx="4570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chemeClr val="bg1"/>
                  </a:solidFill>
                </a:rPr>
                <a:t>RES</a:t>
              </a:r>
            </a:p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3%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62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44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2011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30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265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THERMAL ENERGY CONSUMPTION</a:t>
            </a:r>
            <a:endParaRPr lang="it-IT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239699"/>
              </p:ext>
            </p:extLst>
          </p:nvPr>
        </p:nvGraphicFramePr>
        <p:xfrm>
          <a:off x="587143" y="2567395"/>
          <a:ext cx="7471668" cy="111252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4015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7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38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Oil (</a:t>
                      </a:r>
                      <a:r>
                        <a:rPr lang="en-US" dirty="0" err="1" smtClean="0"/>
                        <a:t>lt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43,450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34,700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40,150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Thermal energy from RES (</a:t>
                      </a:r>
                      <a:r>
                        <a:rPr lang="en-US" dirty="0" err="1" smtClean="0"/>
                        <a:t>kWh</a:t>
                      </a:r>
                      <a:r>
                        <a:rPr lang="en-US" baseline="-25000" dirty="0" err="1" smtClean="0"/>
                        <a:t>th,RES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99,483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120,758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108,066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3361" y="1682193"/>
            <a:ext cx="8541382" cy="4294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>
                <a:cs typeface="Calibri" panose="020F0502020204030204" pitchFamily="34" charset="0"/>
              </a:rPr>
              <a:t>Annual quantity of </a:t>
            </a:r>
            <a:r>
              <a:rPr lang="en-US" sz="2000" b="1" dirty="0" smtClean="0">
                <a:cs typeface="Calibri" panose="020F0502020204030204" pitchFamily="34" charset="0"/>
              </a:rPr>
              <a:t>fuel (oil) delivered </a:t>
            </a:r>
            <a:r>
              <a:rPr lang="en-US" sz="2000" b="1" dirty="0">
                <a:cs typeface="Calibri" panose="020F0502020204030204" pitchFamily="34" charset="0"/>
              </a:rPr>
              <a:t>to the </a:t>
            </a:r>
            <a:r>
              <a:rPr lang="en-US" sz="2000" b="1" dirty="0" smtClean="0">
                <a:cs typeface="Calibri" panose="020F0502020204030204" pitchFamily="34" charset="0"/>
              </a:rPr>
              <a:t>building (</a:t>
            </a:r>
            <a:r>
              <a:rPr lang="en-US" sz="2000" b="1" dirty="0" err="1" smtClean="0">
                <a:cs typeface="Calibri" panose="020F0502020204030204" pitchFamily="34" charset="0"/>
              </a:rPr>
              <a:t>lt</a:t>
            </a:r>
            <a:r>
              <a:rPr lang="en-US" sz="2000" b="1" dirty="0" smtClean="0">
                <a:cs typeface="Calibri" panose="020F0502020204030204" pitchFamily="34" charset="0"/>
              </a:rPr>
              <a:t>) </a:t>
            </a:r>
            <a:r>
              <a:rPr lang="en-US" sz="2000" b="1" dirty="0">
                <a:cs typeface="Calibri" panose="020F0502020204030204" pitchFamily="34" charset="0"/>
              </a:rPr>
              <a:t>and </a:t>
            </a:r>
            <a:r>
              <a:rPr lang="en-US" sz="2000" b="1" dirty="0" smtClean="0">
                <a:cs typeface="Calibri" panose="020F0502020204030204" pitchFamily="34" charset="0"/>
              </a:rPr>
              <a:t>thermal energy produced </a:t>
            </a:r>
            <a:r>
              <a:rPr lang="en-US" sz="2000" b="1" dirty="0">
                <a:cs typeface="Calibri" panose="020F0502020204030204" pitchFamily="34" charset="0"/>
              </a:rPr>
              <a:t>from </a:t>
            </a:r>
            <a:r>
              <a:rPr lang="en-US" sz="2000" b="1" dirty="0" smtClean="0">
                <a:cs typeface="Calibri" panose="020F0502020204030204" pitchFamily="34" charset="0"/>
              </a:rPr>
              <a:t>solar collectors (</a:t>
            </a:r>
            <a:r>
              <a:rPr lang="en-US" sz="2000" b="1" dirty="0" err="1" smtClean="0">
                <a:cs typeface="Calibri" panose="020F0502020204030204" pitchFamily="34" charset="0"/>
              </a:rPr>
              <a:t>kWh</a:t>
            </a:r>
            <a:r>
              <a:rPr lang="en-US" sz="2000" b="1" baseline="-25000" dirty="0" err="1" smtClean="0">
                <a:cs typeface="Calibri" panose="020F0502020204030204" pitchFamily="34" charset="0"/>
              </a:rPr>
              <a:t>th,RES</a:t>
            </a:r>
            <a:r>
              <a:rPr lang="en-US" sz="2000" b="1" dirty="0" smtClean="0">
                <a:cs typeface="Calibri" panose="020F0502020204030204" pitchFamily="34" charset="0"/>
              </a:rPr>
              <a:t>)</a:t>
            </a:r>
            <a:endParaRPr lang="en-US" sz="2000" b="1" dirty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b="1" dirty="0">
              <a:cs typeface="Calibri" panose="020F0502020204030204" pitchFamily="34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505" y="2862882"/>
            <a:ext cx="327633" cy="415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61" y="3278696"/>
            <a:ext cx="602714" cy="488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25537720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Segnaposto contenuto 2">
                <a:extLst>
                  <a:ext uri="{FF2B5EF4-FFF2-40B4-BE49-F238E27FC236}">
                    <a16:creationId xmlns:a16="http://schemas.microsoft.com/office/drawing/2014/main" id="{86F2EB93-A63A-4210-B86A-E5FCAD7D8D7F}"/>
                  </a:ext>
                </a:extLst>
              </p:cNvPr>
              <p:cNvSpPr>
                <a:spLocks noGrp="1"/>
              </p:cNvSpPr>
              <p:nvPr>
                <p:ph idx="4294967295"/>
              </p:nvPr>
            </p:nvSpPr>
            <p:spPr>
              <a:xfrm>
                <a:off x="372135" y="1177367"/>
                <a:ext cx="8541382" cy="4412682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2000" b="1" dirty="0" smtClean="0">
                    <a:cs typeface="Calibri" panose="020F0502020204030204" pitchFamily="34" charset="0"/>
                  </a:rPr>
                  <a:t>Calculate the average annual thermal energy delivered </a:t>
                </a:r>
              </a:p>
              <a:p>
                <a:pPr marL="0" indent="0">
                  <a:buNone/>
                </a:pPr>
                <a:r>
                  <a:rPr lang="en-US" sz="2000" b="1" u="sng" dirty="0" smtClean="0">
                    <a:cs typeface="Calibri" panose="020F0502020204030204" pitchFamily="34" charset="0"/>
                  </a:rPr>
                  <a:t>from </a:t>
                </a:r>
                <a:r>
                  <a:rPr lang="en-US" sz="2000" b="1" u="sng" dirty="0">
                    <a:cs typeface="Calibri" panose="020F0502020204030204" pitchFamily="34" charset="0"/>
                  </a:rPr>
                  <a:t>the </a:t>
                </a:r>
                <a:r>
                  <a:rPr lang="en-US" sz="2000" b="1" u="sng" dirty="0" smtClean="0">
                    <a:cs typeface="Calibri" panose="020F0502020204030204" pitchFamily="34" charset="0"/>
                  </a:rPr>
                  <a:t>solar collectors </a:t>
                </a:r>
                <a:r>
                  <a:rPr lang="en-US" sz="2000" b="1" dirty="0">
                    <a:cs typeface="Calibri" panose="020F0502020204030204" pitchFamily="34" charset="0"/>
                  </a:rPr>
                  <a:t>for the technical building services</a:t>
                </a:r>
              </a:p>
              <a:p>
                <a:pPr marL="0" lvl="0" indent="0">
                  <a:buNone/>
                </a:pPr>
                <a:endParaRPr lang="en-US" sz="2000" dirty="0" smtClean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  <a:p>
                <a:pPr marL="0" lvl="0" indent="0">
                  <a:buNone/>
                </a:pPr>
                <a:endParaRPr lang="en-US" sz="2000" dirty="0" smtClean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  <a:p>
                <a:pPr marL="0" lvl="0" indent="0">
                  <a:buNone/>
                </a:pPr>
                <a:endParaRPr lang="en-US" sz="2000" dirty="0" smtClean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  <a:p>
                <a:pPr marL="0" lvl="0" indent="0">
                  <a:buNone/>
                </a:pPr>
                <a:endParaRPr lang="en-US" sz="2000" dirty="0" smtClean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  <a:p>
                <a:pPr marL="0" lvl="0" indent="0">
                  <a:buNone/>
                </a:pPr>
                <a:endParaRPr lang="en-US" sz="2000" dirty="0" smtClean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  <a:p>
                <a:pPr marL="0" lvl="0" indent="0">
                  <a:buNone/>
                </a:pPr>
                <a:r>
                  <a:rPr lang="en-US" sz="2000" dirty="0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Calculate </a:t>
                </a:r>
                <a:r>
                  <a:rPr lang="en-US" sz="2000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the three year average: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99,483+120,758+108,066</m:t>
                        </m:r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dirty="0">
                    <a:solidFill>
                      <a:prstClr val="black"/>
                    </a:solidFill>
                  </a:rPr>
                  <a:t> </a:t>
                </a:r>
                <a:r>
                  <a:rPr lang="en-US" sz="2000" dirty="0" smtClean="0">
                    <a:solidFill>
                      <a:prstClr val="black"/>
                    </a:solidFill>
                  </a:rPr>
                  <a:t>kWh</a:t>
                </a:r>
                <a:r>
                  <a:rPr lang="en-US" sz="2000" baseline="-25000" dirty="0" smtClean="0">
                    <a:solidFill>
                      <a:prstClr val="black"/>
                    </a:solidFill>
                  </a:rPr>
                  <a:t>th,RES</a:t>
                </a:r>
                <a:endParaRPr lang="en-US" sz="2000" baseline="-25000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Average annual </a:t>
                </a:r>
                <a:r>
                  <a:rPr lang="en-US" sz="2000" b="1" u="sng" dirty="0" smtClean="0"/>
                  <a:t>thermal energy</a:t>
                </a:r>
                <a:r>
                  <a:rPr lang="en-US" sz="2000" dirty="0" smtClean="0">
                    <a:cs typeface="Calibri" panose="020F0502020204030204" pitchFamily="34" charset="0"/>
                  </a:rPr>
                  <a:t> from RES: </a:t>
                </a:r>
                <a:r>
                  <a:rPr lang="en-US" sz="2000" b="1" dirty="0" smtClean="0">
                    <a:cs typeface="Calibri" panose="020F0502020204030204" pitchFamily="34" charset="0"/>
                  </a:rPr>
                  <a:t>109,436 </a:t>
                </a:r>
                <a:r>
                  <a:rPr lang="en-US" sz="2000" b="1" dirty="0" err="1" smtClean="0">
                    <a:cs typeface="Calibri" panose="020F0502020204030204" pitchFamily="34" charset="0"/>
                  </a:rPr>
                  <a:t>kWh</a:t>
                </a:r>
                <a:r>
                  <a:rPr lang="en-US" sz="2000" b="1" baseline="-25000" dirty="0" err="1" smtClean="0">
                    <a:cs typeface="Calibri" panose="020F0502020204030204" pitchFamily="34" charset="0"/>
                  </a:rPr>
                  <a:t>th,RES</a:t>
                </a:r>
                <a:endParaRPr lang="en-US" sz="2000" b="1" baseline="-25000" dirty="0" smtClean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sz="2000" dirty="0" smtClean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4" name="Segnaposto contenuto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86F2EB93-A63A-4210-B86A-E5FCAD7D8D7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72135" y="1177367"/>
                <a:ext cx="8541382" cy="4412682"/>
              </a:xfrm>
              <a:blipFill rotWithShape="0">
                <a:blip r:embed="rId2"/>
                <a:stretch>
                  <a:fillRect l="-714" t="-691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20619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31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THERMAL ENERGY CONSUMPTION</a:t>
            </a:r>
            <a:endParaRPr lang="it-IT" sz="2800" dirty="0"/>
          </a:p>
        </p:txBody>
      </p:sp>
      <p:grpSp>
        <p:nvGrpSpPr>
          <p:cNvPr id="2" name="Group 1"/>
          <p:cNvGrpSpPr/>
          <p:nvPr/>
        </p:nvGrpSpPr>
        <p:grpSpPr>
          <a:xfrm>
            <a:off x="7380743" y="1568282"/>
            <a:ext cx="1675724" cy="953916"/>
            <a:chOff x="7465808" y="1387307"/>
            <a:chExt cx="1675724" cy="953916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1906" y="1387307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5808" y="1492804"/>
              <a:ext cx="666973" cy="540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ounded Rectangle 8"/>
            <p:cNvSpPr/>
            <p:nvPr/>
          </p:nvSpPr>
          <p:spPr>
            <a:xfrm>
              <a:off x="7465808" y="1419581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2" name="Rectangle 11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1</a:t>
            </a:r>
            <a:endParaRPr lang="el-GR" sz="2400" dirty="0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363923"/>
              </p:ext>
            </p:extLst>
          </p:nvPr>
        </p:nvGraphicFramePr>
        <p:xfrm>
          <a:off x="272223" y="2459390"/>
          <a:ext cx="7471668" cy="74168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4015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7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7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438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Thermal energy from RES (</a:t>
                      </a:r>
                      <a:r>
                        <a:rPr lang="en-US" dirty="0" err="1" smtClean="0"/>
                        <a:t>kWh</a:t>
                      </a:r>
                      <a:r>
                        <a:rPr lang="en-US" baseline="-25000" dirty="0" err="1" smtClean="0"/>
                        <a:t>th,RES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99,483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120,758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108,066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133" y="2723526"/>
            <a:ext cx="602714" cy="488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006606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20619" y="6590507"/>
            <a:ext cx="2133600" cy="236458"/>
          </a:xfrm>
        </p:spPr>
        <p:txBody>
          <a:bodyPr/>
          <a:lstStyle/>
          <a:p>
            <a:fld id="{243FB592-B9A9-49AA-A86F-4031F7B97808}" type="slidenum">
              <a:rPr lang="en-US" smtClean="0"/>
              <a:t>32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THERMAL ENERGY CONSUMPTION</a:t>
            </a:r>
            <a:endParaRPr lang="it-IT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egnaposto contenuto 2">
                <a:extLst>
                  <a:ext uri="{FF2B5EF4-FFF2-40B4-BE49-F238E27FC236}">
                    <a16:creationId xmlns:a16="http://schemas.microsoft.com/office/drawing/2014/main" id="{86F2EB93-A63A-4210-B86A-E5FCAD7D8D7F}"/>
                  </a:ext>
                </a:extLst>
              </p:cNvPr>
              <p:cNvSpPr>
                <a:spLocks noGrp="1"/>
              </p:cNvSpPr>
              <p:nvPr>
                <p:ph idx="4294967295"/>
              </p:nvPr>
            </p:nvSpPr>
            <p:spPr>
              <a:xfrm>
                <a:off x="457200" y="958292"/>
                <a:ext cx="8541382" cy="4849655"/>
              </a:xfrm>
              <a:prstGeom prst="rect">
                <a:avLst/>
              </a:prstGeom>
            </p:spPr>
            <p:txBody>
              <a:bodyPr>
                <a:noAutofit/>
              </a:bodyPr>
              <a:lstStyle/>
              <a:p>
                <a:pPr marL="0" indent="0">
                  <a:buNone/>
                </a:pPr>
                <a:r>
                  <a:rPr lang="en-US" sz="2000" b="1" dirty="0" smtClean="0">
                    <a:cs typeface="Calibri" panose="020F0502020204030204" pitchFamily="34" charset="0"/>
                  </a:rPr>
                  <a:t>Annual quantity of fuel (oil) delivered </a:t>
                </a:r>
                <a:r>
                  <a:rPr lang="en-US" sz="2000" b="1" dirty="0">
                    <a:cs typeface="Calibri" panose="020F0502020204030204" pitchFamily="34" charset="0"/>
                  </a:rPr>
                  <a:t>to the </a:t>
                </a:r>
                <a:r>
                  <a:rPr lang="en-US" sz="2000" b="1" dirty="0" smtClean="0">
                    <a:cs typeface="Calibri" panose="020F0502020204030204" pitchFamily="34" charset="0"/>
                  </a:rPr>
                  <a:t>building</a:t>
                </a:r>
              </a:p>
              <a:p>
                <a:pPr marL="0" indent="0">
                  <a:buNone/>
                </a:pPr>
                <a:endParaRPr lang="en-US" sz="2000" dirty="0" smtClean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sz="2000" dirty="0" smtClean="0">
                    <a:cs typeface="Calibri" panose="020F0502020204030204" pitchFamily="34" charset="0"/>
                  </a:rPr>
                  <a:t>Used </a:t>
                </a:r>
                <a:r>
                  <a:rPr lang="en-US" sz="2000" dirty="0">
                    <a:cs typeface="Calibri" panose="020F0502020204030204" pitchFamily="34" charset="0"/>
                  </a:rPr>
                  <a:t>for space heating</a:t>
                </a:r>
              </a:p>
              <a:p>
                <a:pPr marL="0" indent="0">
                  <a:buNone/>
                </a:pPr>
                <a:endParaRPr lang="en-US" sz="2000" dirty="0" smtClean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sz="2000" dirty="0" smtClean="0">
                    <a:cs typeface="Calibri" panose="020F0502020204030204" pitchFamily="34" charset="0"/>
                  </a:rPr>
                  <a:t>Assume </a:t>
                </a:r>
                <a:r>
                  <a:rPr lang="en-US" sz="2000" dirty="0">
                    <a:cs typeface="Calibri" panose="020F0502020204030204" pitchFamily="34" charset="0"/>
                  </a:rPr>
                  <a:t>that the quantity of oil delivered to the building is actually used during the calendar </a:t>
                </a:r>
                <a:r>
                  <a:rPr lang="en-US" sz="2000" dirty="0" smtClean="0">
                    <a:cs typeface="Calibri" panose="020F0502020204030204" pitchFamily="34" charset="0"/>
                  </a:rPr>
                  <a:t>year</a:t>
                </a:r>
                <a:endParaRPr lang="en-US" sz="2000" dirty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sz="2000" dirty="0" smtClean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sz="2000" dirty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sz="2000" dirty="0" smtClean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sz="2000" dirty="0" smtClean="0">
                    <a:cs typeface="Calibri" panose="020F0502020204030204" pitchFamily="34" charset="0"/>
                  </a:rPr>
                  <a:t>Calculate </a:t>
                </a:r>
                <a:r>
                  <a:rPr lang="en-US" sz="2000" dirty="0">
                    <a:cs typeface="Calibri" panose="020F0502020204030204" pitchFamily="34" charset="0"/>
                  </a:rPr>
                  <a:t>the three year average: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i="1">
                            <a:latin typeface="Cambria Math"/>
                          </a:rPr>
                          <m:t>(</m:t>
                        </m:r>
                        <m:r>
                          <a:rPr lang="en-US" sz="2000" b="0" i="1" smtClean="0">
                            <a:latin typeface="Cambria Math"/>
                          </a:rPr>
                          <m:t>43,450+34,700+40,150</m:t>
                        </m:r>
                        <m:r>
                          <a:rPr lang="en-US" sz="20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sz="2000" i="1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000" dirty="0"/>
                  <a:t> lt</a:t>
                </a:r>
              </a:p>
              <a:p>
                <a:pPr marL="0" indent="0">
                  <a:buNone/>
                </a:pPr>
                <a:endParaRPr lang="en-US" sz="20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Average </a:t>
                </a:r>
                <a:r>
                  <a:rPr lang="en-US" sz="2000" dirty="0"/>
                  <a:t>annual quantity of fuel:  </a:t>
                </a:r>
                <a:r>
                  <a:rPr lang="en-US" sz="2000" b="1" u="sng" dirty="0" smtClean="0"/>
                  <a:t>39,433 </a:t>
                </a:r>
                <a:r>
                  <a:rPr lang="en-US" sz="2000" b="1" u="sng" dirty="0" err="1"/>
                  <a:t>lt</a:t>
                </a:r>
                <a:r>
                  <a:rPr lang="en-US" sz="2000" b="1" u="sng" dirty="0"/>
                  <a:t> oil</a:t>
                </a:r>
                <a:r>
                  <a:rPr lang="en-US" sz="2000" dirty="0"/>
                  <a:t> </a:t>
                </a:r>
              </a:p>
              <a:p>
                <a:pPr marL="0" indent="0">
                  <a:buNone/>
                </a:pPr>
                <a:r>
                  <a:rPr lang="en-US" sz="2000" b="1" dirty="0" smtClean="0">
                    <a:cs typeface="Calibri" panose="020F0502020204030204" pitchFamily="34" charset="0"/>
                  </a:rPr>
                  <a:t> </a:t>
                </a:r>
                <a:endParaRPr lang="en-US" sz="2000" b="1" dirty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Segnaposto contenuto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86F2EB93-A63A-4210-B86A-E5FCAD7D8D7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58292"/>
                <a:ext cx="8541382" cy="4849655"/>
              </a:xfrm>
              <a:blipFill rotWithShape="0">
                <a:blip r:embed="rId2"/>
                <a:stretch>
                  <a:fillRect l="-714" t="-628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590934" y="3161883"/>
          <a:ext cx="7471668" cy="74168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1867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79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Oil (</a:t>
                      </a:r>
                      <a:r>
                        <a:rPr lang="en-US" dirty="0" err="1" smtClean="0"/>
                        <a:t>lt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43,450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34,700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40,150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566" y="3512667"/>
            <a:ext cx="327633" cy="415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7370142" y="1387307"/>
            <a:ext cx="1771390" cy="953916"/>
            <a:chOff x="7370142" y="1387307"/>
            <a:chExt cx="1771390" cy="953916"/>
          </a:xfrm>
        </p:grpSpPr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8619" y="1473142"/>
              <a:ext cx="441041" cy="559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1906" y="1387307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ounded Rectangle 16"/>
            <p:cNvSpPr/>
            <p:nvPr/>
          </p:nvSpPr>
          <p:spPr>
            <a:xfrm>
              <a:off x="7370142" y="1419581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3" name="Rectangle 12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2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420206131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7932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33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THERMAL ENERGY CONSUMPTION</a:t>
            </a:r>
            <a:endParaRPr lang="it-IT" sz="2800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958293"/>
            <a:ext cx="8541382" cy="4612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Calculate the energy content of the fuel (oil)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 smtClean="0"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 smtClean="0">
              <a:cs typeface="Calibri" panose="020F050202020403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7420247" y="2368393"/>
            <a:ext cx="1721285" cy="953916"/>
            <a:chOff x="5475562" y="2390609"/>
            <a:chExt cx="1721285" cy="953916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7221" y="2390609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75562" y="2498091"/>
              <a:ext cx="897887" cy="5318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444916" y="3077064"/>
            <a:ext cx="8164509" cy="1550994"/>
            <a:chOff x="440894" y="3465040"/>
            <a:chExt cx="8164509" cy="1550994"/>
          </a:xfrm>
        </p:grpSpPr>
        <p:pic>
          <p:nvPicPr>
            <p:cNvPr id="29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4338" y="3553172"/>
              <a:ext cx="483472" cy="613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440894" y="4370679"/>
              <a:ext cx="29090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Quantity of Fuel</a:t>
              </a:r>
              <a:r>
                <a:rPr lang="en-US" sz="2000" dirty="0"/>
                <a:t>: </a:t>
              </a:r>
              <a:r>
                <a:rPr lang="en-US" sz="2000" u="sng" dirty="0"/>
                <a:t>39,433 </a:t>
              </a:r>
              <a:r>
                <a:rPr lang="en-US" sz="2000" u="sng" dirty="0" err="1" smtClean="0"/>
                <a:t>lt</a:t>
              </a:r>
              <a:endParaRPr lang="en-US" sz="2000" u="sng" baseline="30000" dirty="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3678904" y="4092704"/>
              <a:ext cx="56618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X</a:t>
              </a:r>
              <a:endPara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4214567" y="3483434"/>
              <a:ext cx="1737360" cy="69473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0" bIns="0" rtlCol="0" anchor="ctr"/>
            <a:lstStyle/>
            <a:p>
              <a:pPr algn="ctr">
                <a:lnSpc>
                  <a:spcPts val="2500"/>
                </a:lnSpc>
              </a:pPr>
              <a:r>
                <a:rPr lang="en-US" b="1" dirty="0" smtClean="0"/>
                <a:t>LHV Oil</a:t>
              </a:r>
            </a:p>
            <a:p>
              <a:pPr algn="ctr">
                <a:lnSpc>
                  <a:spcPts val="2500"/>
                </a:lnSpc>
              </a:pPr>
              <a:r>
                <a:rPr lang="en-US" b="1" dirty="0" smtClean="0"/>
                <a:t>(9.9 kWh/</a:t>
              </a:r>
              <a:r>
                <a:rPr lang="en-US" b="1" dirty="0" err="1" smtClean="0"/>
                <a:t>lt</a:t>
              </a:r>
              <a:r>
                <a:rPr lang="en-US" b="1" dirty="0" smtClean="0"/>
                <a:t>)</a:t>
              </a:r>
              <a:endParaRPr lang="en-US" b="1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948262" y="4092704"/>
              <a:ext cx="52931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54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=</a:t>
              </a:r>
              <a:endParaRPr lang="en-US" sz="54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6497669" y="3465040"/>
              <a:ext cx="1816443" cy="73152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Delivered Thermal Energy</a:t>
              </a:r>
              <a:endParaRPr lang="en-US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476189" y="4323536"/>
              <a:ext cx="12907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u="sng" dirty="0" smtClean="0"/>
                <a:t>9.9 kWh/</a:t>
              </a:r>
              <a:r>
                <a:rPr lang="en-US" sz="2000" u="sng" dirty="0" err="1" smtClean="0"/>
                <a:t>lt</a:t>
              </a:r>
              <a:endParaRPr lang="en-US" sz="2000" u="sng" baseline="30000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578053" y="4323536"/>
              <a:ext cx="202735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390,3</a:t>
              </a:r>
              <a:r>
                <a:rPr lang="el-GR" sz="2000" b="1" dirty="0" smtClean="0"/>
                <a:t>8</a:t>
              </a:r>
              <a:r>
                <a:rPr lang="en-US" sz="2000" b="1" dirty="0" smtClean="0"/>
                <a:t>6.7 </a:t>
              </a:r>
              <a:r>
                <a:rPr lang="en-US" sz="2000" b="1" dirty="0" err="1" smtClean="0"/>
                <a:t>kWh</a:t>
              </a:r>
              <a:r>
                <a:rPr lang="en-US" sz="2000" b="1" baseline="-25000" dirty="0" err="1" smtClean="0"/>
                <a:t>th,f</a:t>
              </a:r>
              <a:endParaRPr lang="en-US" sz="2000" b="1" baseline="-25000" dirty="0"/>
            </a:p>
          </p:txBody>
        </p:sp>
      </p:grp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30" y="5639242"/>
            <a:ext cx="378512" cy="368806"/>
          </a:xfrm>
          <a:prstGeom prst="rect">
            <a:avLst/>
          </a:prstGeom>
          <a:solidFill>
            <a:srgbClr val="FFFF00"/>
          </a:solidFill>
          <a:ln>
            <a:noFill/>
          </a:ln>
          <a:extLst/>
        </p:spPr>
      </p:pic>
      <p:sp>
        <p:nvSpPr>
          <p:cNvPr id="24" name="TextBox 23"/>
          <p:cNvSpPr txBox="1"/>
          <p:nvPr/>
        </p:nvSpPr>
        <p:spPr>
          <a:xfrm>
            <a:off x="7290242" y="5639242"/>
            <a:ext cx="1350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See </a:t>
            </a:r>
            <a:r>
              <a:rPr lang="en-US" sz="2400" b="1" dirty="0" smtClean="0"/>
              <a:t>B.1.2</a:t>
            </a:r>
            <a:endParaRPr lang="en-US" sz="2400" dirty="0"/>
          </a:p>
        </p:txBody>
      </p:sp>
      <p:grpSp>
        <p:nvGrpSpPr>
          <p:cNvPr id="25" name="Group 24"/>
          <p:cNvGrpSpPr/>
          <p:nvPr/>
        </p:nvGrpSpPr>
        <p:grpSpPr>
          <a:xfrm>
            <a:off x="7370142" y="1387307"/>
            <a:ext cx="1771390" cy="953916"/>
            <a:chOff x="7370142" y="1387307"/>
            <a:chExt cx="1771390" cy="953916"/>
          </a:xfrm>
        </p:grpSpPr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8619" y="1473142"/>
              <a:ext cx="441041" cy="559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1906" y="1387307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Rounded Rectangle 27"/>
            <p:cNvSpPr/>
            <p:nvPr/>
          </p:nvSpPr>
          <p:spPr>
            <a:xfrm>
              <a:off x="7370142" y="1419581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8235514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2069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34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THERMAL ENERGY CONSUMPTION</a:t>
            </a:r>
            <a:endParaRPr lang="it-IT" sz="2800" dirty="0"/>
          </a:p>
        </p:txBody>
      </p:sp>
      <p:sp>
        <p:nvSpPr>
          <p:cNvPr id="4" name="Rounded Rectangle 3"/>
          <p:cNvSpPr/>
          <p:nvPr/>
        </p:nvSpPr>
        <p:spPr>
          <a:xfrm>
            <a:off x="2090528" y="4972135"/>
            <a:ext cx="2651760" cy="968291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ts val="2500"/>
              </a:lnSpc>
            </a:pPr>
            <a:r>
              <a:rPr lang="en-US" sz="2400" b="1" dirty="0"/>
              <a:t>499,822.7 </a:t>
            </a:r>
            <a:endParaRPr lang="en-US" sz="2400" b="1" dirty="0" smtClean="0"/>
          </a:p>
          <a:p>
            <a:pPr algn="ctr">
              <a:lnSpc>
                <a:spcPts val="2500"/>
              </a:lnSpc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Total t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hermal energy (fuels &amp; RES) (</a:t>
            </a:r>
            <a:r>
              <a:rPr lang="en-US" sz="1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kWh</a:t>
            </a:r>
            <a:r>
              <a:rPr lang="en-US" sz="1200" b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th,f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2090528" y="3161944"/>
            <a:ext cx="2651760" cy="968291"/>
          </a:xfrm>
          <a:prstGeom prst="round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/>
          <a:lstStyle/>
          <a:p>
            <a:pPr algn="ctr">
              <a:lnSpc>
                <a:spcPts val="2500"/>
              </a:lnSpc>
            </a:pPr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109,436</a:t>
            </a:r>
          </a:p>
          <a:p>
            <a:pPr algn="ctr">
              <a:lnSpc>
                <a:spcPts val="2500"/>
              </a:lnSpc>
            </a:pP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Thermal energy from RES (</a:t>
            </a:r>
            <a:r>
              <a:rPr lang="en-US" sz="1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kWh</a:t>
            </a:r>
            <a:r>
              <a:rPr lang="en-US" sz="1200" b="1" baseline="-25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th,RES</a:t>
            </a:r>
            <a:r>
              <a:rPr lang="en-US" sz="1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n-US" sz="1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350472" y="3784547"/>
            <a:ext cx="22525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______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6140521" y="3440667"/>
            <a:ext cx="3388311" cy="1747344"/>
            <a:chOff x="-4135367" y="3632928"/>
            <a:chExt cx="3388311" cy="1747344"/>
          </a:xfrm>
        </p:grpSpPr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22990" y="3632928"/>
              <a:ext cx="2643338" cy="17473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 Box 2"/>
            <p:cNvSpPr txBox="1">
              <a:spLocks noChangeArrowheads="1"/>
            </p:cNvSpPr>
            <p:nvPr/>
          </p:nvSpPr>
          <p:spPr bwMode="auto">
            <a:xfrm>
              <a:off x="-4135367" y="4412006"/>
              <a:ext cx="3388311" cy="784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defTabSz="4572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800" b="1" u="sng" kern="0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  <a:cs typeface="Arial" charset="0"/>
                </a:rPr>
                <a:t>21.9%</a:t>
              </a:r>
            </a:p>
            <a:p>
              <a:pPr algn="ctr" defTabSz="457200" eaLnBrk="1" fontAlgn="base" hangingPunct="1">
                <a:spcBef>
                  <a:spcPts val="600"/>
                </a:spcBef>
                <a:spcAft>
                  <a:spcPct val="0"/>
                </a:spcAft>
                <a:defRPr/>
              </a:pPr>
              <a:r>
                <a:rPr lang="en-US" sz="1200" b="1" kern="0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Arial Black" pitchFamily="34" charset="0"/>
                  <a:cs typeface="Arial" charset="0"/>
                </a:rPr>
                <a:t>% RES Thermal</a:t>
              </a:r>
              <a:endParaRPr lang="el-GR" sz="1200" b="1" kern="0" spc="50" baseline="3000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73856" y="3133905"/>
            <a:ext cx="1785326" cy="953916"/>
            <a:chOff x="350975" y="1815465"/>
            <a:chExt cx="1785326" cy="953916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675" y="1815465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975" y="1892485"/>
              <a:ext cx="823057" cy="667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Rounded Rectangle 16"/>
            <p:cNvSpPr/>
            <p:nvPr/>
          </p:nvSpPr>
          <p:spPr>
            <a:xfrm>
              <a:off x="464064" y="1847739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354640" y="4986515"/>
            <a:ext cx="1683254" cy="953916"/>
            <a:chOff x="354640" y="3668075"/>
            <a:chExt cx="1683254" cy="953916"/>
          </a:xfrm>
        </p:grpSpPr>
        <p:pic>
          <p:nvPicPr>
            <p:cNvPr id="22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227" y="3801444"/>
              <a:ext cx="441041" cy="5597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8268" y="3668075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ounded Rectangle 19"/>
            <p:cNvSpPr/>
            <p:nvPr/>
          </p:nvSpPr>
          <p:spPr>
            <a:xfrm>
              <a:off x="354640" y="3700349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1" name="Rectangle 20"/>
          <p:cNvSpPr/>
          <p:nvPr/>
        </p:nvSpPr>
        <p:spPr>
          <a:xfrm>
            <a:off x="8087419" y="221844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4</a:t>
            </a:r>
            <a:endParaRPr lang="el-GR" sz="2400" dirty="0"/>
          </a:p>
        </p:txBody>
      </p:sp>
      <p:sp>
        <p:nvSpPr>
          <p:cNvPr id="2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386945" y="2343847"/>
            <a:ext cx="8541382" cy="5319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cs typeface="Calibri" panose="020F0502020204030204" pitchFamily="34" charset="0"/>
              </a:rPr>
              <a:t>Calculate the percentage </a:t>
            </a:r>
            <a:r>
              <a:rPr lang="en-US" sz="2000" b="1" dirty="0" smtClean="0">
                <a:cs typeface="Calibri" panose="020F0502020204030204" pitchFamily="34" charset="0"/>
              </a:rPr>
              <a:t>ratio</a:t>
            </a:r>
            <a:endParaRPr lang="en-US" sz="2000" dirty="0"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2000" dirty="0" smtClean="0">
              <a:cs typeface="Calibri" panose="020F0502020204030204" pitchFamily="34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087419" y="944972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3</a:t>
            </a:r>
            <a:endParaRPr lang="el-GR" sz="2400" dirty="0"/>
          </a:p>
        </p:txBody>
      </p:sp>
      <p:sp>
        <p:nvSpPr>
          <p:cNvPr id="25" name="Rectangle 24"/>
          <p:cNvSpPr/>
          <p:nvPr/>
        </p:nvSpPr>
        <p:spPr>
          <a:xfrm>
            <a:off x="439535" y="1047812"/>
            <a:ext cx="68969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 smtClean="0"/>
              <a:t>Calculate </a:t>
            </a:r>
            <a:r>
              <a:rPr lang="en-GB" sz="2000" b="1" dirty="0"/>
              <a:t>the total final thermal energy (RES &amp; conventional)</a:t>
            </a:r>
          </a:p>
        </p:txBody>
      </p:sp>
      <p:sp>
        <p:nvSpPr>
          <p:cNvPr id="26" name="Rectangle 25"/>
          <p:cNvSpPr/>
          <p:nvPr/>
        </p:nvSpPr>
        <p:spPr>
          <a:xfrm>
            <a:off x="720431" y="1511225"/>
            <a:ext cx="759330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cs typeface="Calibri" panose="020F0502020204030204" pitchFamily="34" charset="0"/>
              </a:rPr>
              <a:t>109,436 </a:t>
            </a:r>
            <a:r>
              <a:rPr lang="en-US" sz="2000" dirty="0" err="1" smtClean="0">
                <a:cs typeface="Calibri" panose="020F0502020204030204" pitchFamily="34" charset="0"/>
              </a:rPr>
              <a:t>kWh</a:t>
            </a:r>
            <a:r>
              <a:rPr lang="en-US" sz="2000" baseline="-25000" dirty="0" err="1" smtClean="0">
                <a:cs typeface="Calibri" panose="020F0502020204030204" pitchFamily="34" charset="0"/>
              </a:rPr>
              <a:t>th,RES</a:t>
            </a:r>
            <a:r>
              <a:rPr lang="en-US" sz="2000" dirty="0" smtClean="0">
                <a:cs typeface="Calibri" panose="020F0502020204030204" pitchFamily="34" charset="0"/>
              </a:rPr>
              <a:t> + </a:t>
            </a:r>
            <a:r>
              <a:rPr lang="en-US" sz="2000" dirty="0"/>
              <a:t>390,386.7 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th,f</a:t>
            </a:r>
            <a:r>
              <a:rPr lang="en-US" sz="2000" b="1" baseline="-25000" dirty="0" smtClean="0"/>
              <a:t> </a:t>
            </a:r>
            <a:r>
              <a:rPr lang="en-US" sz="2000" b="1" dirty="0"/>
              <a:t>= </a:t>
            </a:r>
            <a:r>
              <a:rPr lang="en-US" sz="2000" b="1" dirty="0" smtClean="0"/>
              <a:t>499,822.7 </a:t>
            </a:r>
            <a:r>
              <a:rPr lang="en-US" sz="2000" b="1" dirty="0" err="1" smtClean="0"/>
              <a:t>kWh</a:t>
            </a:r>
            <a:r>
              <a:rPr lang="en-US" sz="2000" b="1" baseline="-25000" dirty="0" err="1" smtClean="0"/>
              <a:t>th,t</a:t>
            </a:r>
            <a:r>
              <a:rPr lang="en-US" sz="2000" b="1" baseline="-25000" dirty="0" smtClean="0"/>
              <a:t> </a:t>
            </a:r>
            <a:endParaRPr lang="en-US" sz="2000" b="1" baseline="-25000" dirty="0"/>
          </a:p>
          <a:p>
            <a:r>
              <a:rPr lang="en-US" sz="2000" dirty="0" smtClean="0">
                <a:cs typeface="Calibri" panose="020F0502020204030204" pitchFamily="34" charset="0"/>
              </a:rPr>
              <a:t>  </a:t>
            </a:r>
            <a:endParaRPr lang="en-GB" sz="2000" dirty="0"/>
          </a:p>
        </p:txBody>
      </p:sp>
      <p:sp>
        <p:nvSpPr>
          <p:cNvPr id="7" name="Rectangle 6"/>
          <p:cNvSpPr/>
          <p:nvPr/>
        </p:nvSpPr>
        <p:spPr>
          <a:xfrm>
            <a:off x="6367601" y="4002769"/>
            <a:ext cx="5293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=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Right Brace 26"/>
          <p:cNvSpPr/>
          <p:nvPr/>
        </p:nvSpPr>
        <p:spPr>
          <a:xfrm>
            <a:off x="5723448" y="3021907"/>
            <a:ext cx="667265" cy="3018736"/>
          </a:xfrm>
          <a:prstGeom prst="rightBrac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4784559" y="4069610"/>
            <a:ext cx="5020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5286620" y="4300442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686832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b="1" dirty="0">
                <a:cs typeface="Calibri" panose="020F0502020204030204" pitchFamily="34" charset="0"/>
              </a:rPr>
              <a:t>EXERCISE</a:t>
            </a:r>
            <a:endParaRPr lang="it-IT" sz="24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</a:t>
            </a:r>
            <a:r>
              <a:rPr lang="en-US" sz="2800" dirty="0"/>
              <a:t>- ENERGY FROM RENEWABLE SOURCES IN TOTAL </a:t>
            </a:r>
            <a:r>
              <a:rPr lang="en-US" sz="2800" dirty="0" smtClean="0"/>
              <a:t>       THERMAL </a:t>
            </a:r>
            <a:r>
              <a:rPr lang="en-US" sz="2800" dirty="0"/>
              <a:t>ENERGY CONSUMPTION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64580"/>
            <a:ext cx="2133600" cy="29342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35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1694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36</a:t>
            </a:fld>
            <a:endParaRPr lang="en-US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THERMAL ENERGY CONSUMPTION</a:t>
            </a:r>
            <a:endParaRPr lang="it-IT" sz="2800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199" y="958292"/>
            <a:ext cx="8278427" cy="4985308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lvl="0" indent="0" algn="just">
              <a:spcBef>
                <a:spcPts val="600"/>
              </a:spcBef>
              <a:buNone/>
            </a:pPr>
            <a:r>
              <a:rPr lang="en-US" sz="2000" dirty="0" smtClean="0">
                <a:cs typeface="Calibri" panose="020F0502020204030204" pitchFamily="34" charset="0"/>
              </a:rPr>
              <a:t>A </a:t>
            </a:r>
            <a:r>
              <a:rPr lang="en-US" sz="2000" dirty="0">
                <a:cs typeface="Calibri" panose="020F0502020204030204" pitchFamily="34" charset="0"/>
              </a:rPr>
              <a:t>new hospital building is designed that is served by a central HVAC system. It 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will 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be connected to 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central 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natural gas city network. 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The central HVAC system will be served by gas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-fired boilers for space heating and domestic hot 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water. </a:t>
            </a:r>
          </a:p>
          <a:p>
            <a:pPr marL="0" lvl="0" indent="0" algn="just">
              <a:spcBef>
                <a:spcPts val="600"/>
              </a:spcBef>
              <a:buNone/>
            </a:pPr>
            <a:r>
              <a:rPr lang="en-US" sz="2000" dirty="0" smtClean="0">
                <a:solidFill>
                  <a:prstClr val="black"/>
                </a:solidFill>
              </a:rPr>
              <a:t>The design team considers the installation of:</a:t>
            </a:r>
          </a:p>
          <a:p>
            <a:pPr lvl="0" algn="just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prstClr val="black"/>
                </a:solidFill>
              </a:rPr>
              <a:t>Central solar thermal collectors with hot water storage tanks to cover the domestic hot water demand and </a:t>
            </a:r>
            <a:r>
              <a:rPr lang="en-US" sz="2000" dirty="0">
                <a:solidFill>
                  <a:prstClr val="black"/>
                </a:solidFill>
              </a:rPr>
              <a:t>complement space </a:t>
            </a:r>
            <a:r>
              <a:rPr lang="en-US" sz="2000" dirty="0" smtClean="0">
                <a:solidFill>
                  <a:prstClr val="black"/>
                </a:solidFill>
              </a:rPr>
              <a:t>heating</a:t>
            </a:r>
          </a:p>
          <a:p>
            <a:pPr marL="0" lvl="0" indent="0" algn="just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000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Available data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: For the initial design, the calculated annual final </a:t>
            </a:r>
            <a:r>
              <a:rPr lang="en-US" sz="2000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thermal </a:t>
            </a:r>
            <a:r>
              <a:rPr lang="en-US" sz="2000" b="1" i="1" dirty="0">
                <a:solidFill>
                  <a:prstClr val="black"/>
                </a:solidFill>
                <a:cs typeface="Calibri" panose="020F0502020204030204" pitchFamily="34" charset="0"/>
              </a:rPr>
              <a:t>energy 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used 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by the technical building services in scope  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is 8,011MWh</a:t>
            </a:r>
            <a:r>
              <a:rPr lang="en-US" sz="2000" i="1" baseline="-25000" dirty="0" smtClean="0">
                <a:solidFill>
                  <a:prstClr val="black"/>
                </a:solidFill>
                <a:cs typeface="Calibri" panose="020F0502020204030204" pitchFamily="34" charset="0"/>
              </a:rPr>
              <a:t>th,f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  </a:t>
            </a:r>
            <a:r>
              <a:rPr lang="en-US" sz="2000" i="1" dirty="0" smtClean="0">
                <a:cs typeface="Calibri" panose="020F0502020204030204" pitchFamily="34" charset="0"/>
              </a:rPr>
              <a:t>over a typical year. For the alternative design, the calculated annual </a:t>
            </a:r>
            <a:r>
              <a:rPr lang="en-US" sz="2000" b="1" i="1" dirty="0" smtClean="0">
                <a:cs typeface="Calibri" panose="020F0502020204030204" pitchFamily="34" charset="0"/>
              </a:rPr>
              <a:t>thermal energy </a:t>
            </a:r>
            <a:r>
              <a:rPr lang="en-US" sz="2000" b="1" i="1" dirty="0" smtClean="0"/>
              <a:t>produced from the solar </a:t>
            </a:r>
            <a:r>
              <a:rPr lang="en-US" sz="2000" b="1" i="1" dirty="0" err="1" smtClean="0"/>
              <a:t>combi</a:t>
            </a:r>
            <a:r>
              <a:rPr lang="en-US" sz="2000" b="1" i="1" dirty="0" smtClean="0"/>
              <a:t> system </a:t>
            </a:r>
            <a:r>
              <a:rPr lang="en-US" sz="2000" i="1" dirty="0" smtClean="0"/>
              <a:t>is 1,057MWh</a:t>
            </a:r>
            <a:r>
              <a:rPr lang="en-US" sz="2000" i="1" baseline="-25000" dirty="0" smtClean="0"/>
              <a:t>th,RES</a:t>
            </a:r>
            <a:endParaRPr lang="en-US" sz="2000" i="1" dirty="0" smtClean="0"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en-US" sz="2000" dirty="0" smtClean="0"/>
          </a:p>
          <a:p>
            <a:pPr marL="0" indent="0" algn="just">
              <a:buNone/>
            </a:pPr>
            <a:endParaRPr lang="en-US" sz="2000" dirty="0" smtClean="0"/>
          </a:p>
          <a:p>
            <a:pPr marL="0" indent="0" algn="just">
              <a:buNone/>
            </a:pPr>
            <a:endParaRPr lang="en-US" sz="2000" dirty="0" smtClean="0"/>
          </a:p>
          <a:p>
            <a:pPr marL="0" indent="0" algn="ctr">
              <a:buNone/>
            </a:pPr>
            <a:r>
              <a:rPr lang="en-US" sz="2000" i="1" dirty="0" smtClean="0"/>
              <a:t>Use the following data to solve the exercise</a:t>
            </a:r>
          </a:p>
          <a:p>
            <a:pPr marL="0" indent="0" algn="just">
              <a:buNone/>
            </a:pPr>
            <a:endParaRPr lang="en-US" sz="2000" i="1" dirty="0"/>
          </a:p>
        </p:txBody>
      </p:sp>
      <p:grpSp>
        <p:nvGrpSpPr>
          <p:cNvPr id="8" name="Group 7"/>
          <p:cNvGrpSpPr/>
          <p:nvPr/>
        </p:nvGrpSpPr>
        <p:grpSpPr>
          <a:xfrm>
            <a:off x="314960" y="4376539"/>
            <a:ext cx="8514080" cy="1056597"/>
            <a:chOff x="314960" y="4530324"/>
            <a:chExt cx="8514080" cy="879851"/>
          </a:xfrm>
        </p:grpSpPr>
        <p:sp>
          <p:nvSpPr>
            <p:cNvPr id="9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14960" y="4530324"/>
              <a:ext cx="8514080" cy="879851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	</a:t>
              </a:r>
              <a:r>
                <a:rPr lang="en-US" sz="2000" b="1" dirty="0"/>
                <a:t>Calculate the percentage ratio of the amount of thermal energy </a:t>
              </a:r>
              <a:r>
                <a:rPr lang="en-US" sz="2000" b="1" dirty="0" smtClean="0"/>
                <a:t>	produced </a:t>
              </a:r>
              <a:r>
                <a:rPr lang="en-US" sz="2000" b="1" dirty="0"/>
                <a:t>from renewable sources to the delivered total thermal </a:t>
              </a:r>
              <a:r>
                <a:rPr lang="en-US" sz="2000" b="1" dirty="0" smtClean="0"/>
                <a:t>	energy </a:t>
              </a:r>
              <a:r>
                <a:rPr lang="en-US" sz="2000" b="1" dirty="0"/>
                <a:t>use</a:t>
              </a:r>
              <a:r>
                <a:rPr lang="en-US" sz="2000" dirty="0" smtClean="0"/>
                <a:t>.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648" y="4643235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051610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4448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37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THERMAL ENERGY CONSUMPTION</a:t>
            </a:r>
            <a:endParaRPr lang="it-IT" sz="2800" dirty="0"/>
          </a:p>
        </p:txBody>
      </p:sp>
      <p:sp>
        <p:nvSpPr>
          <p:cNvPr id="7" name="Rectangle 6"/>
          <p:cNvSpPr/>
          <p:nvPr/>
        </p:nvSpPr>
        <p:spPr>
          <a:xfrm>
            <a:off x="5987523" y="5198767"/>
            <a:ext cx="21212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dirty="0" smtClean="0">
                <a:cs typeface="Calibri" panose="020F0502020204030204" pitchFamily="34" charset="0"/>
              </a:rPr>
              <a:t>Total = 8,011MWh</a:t>
            </a:r>
            <a:r>
              <a:rPr lang="en-US" baseline="-25000" dirty="0" smtClean="0">
                <a:cs typeface="Calibri" panose="020F0502020204030204" pitchFamily="34" charset="0"/>
              </a:rPr>
              <a:t>th,f</a:t>
            </a:r>
            <a:endParaRPr lang="en-US" dirty="0"/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95536" y="3837297"/>
            <a:ext cx="8291264" cy="44847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Thermal energy consumption</a:t>
            </a:r>
            <a:endParaRPr lang="en-US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en-US" sz="2000" i="1" dirty="0"/>
          </a:p>
        </p:txBody>
      </p:sp>
      <p:sp>
        <p:nvSpPr>
          <p:cNvPr id="16" name="Rectangle 15"/>
          <p:cNvSpPr/>
          <p:nvPr/>
        </p:nvSpPr>
        <p:spPr>
          <a:xfrm>
            <a:off x="5631772" y="3038937"/>
            <a:ext cx="2302553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dirty="0" smtClean="0">
                <a:cs typeface="Calibri" panose="020F0502020204030204" pitchFamily="34" charset="0"/>
              </a:rPr>
              <a:t>Total = 1,057MWh</a:t>
            </a:r>
            <a:r>
              <a:rPr lang="en-US" baseline="-25000" dirty="0" smtClean="0">
                <a:cs typeface="Calibri" panose="020F0502020204030204" pitchFamily="34" charset="0"/>
              </a:rPr>
              <a:t>th,RES</a:t>
            </a:r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6381193" y="2046799"/>
            <a:ext cx="1675724" cy="953916"/>
            <a:chOff x="7465808" y="1387307"/>
            <a:chExt cx="1675724" cy="953916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1906" y="1387307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65808" y="1492804"/>
              <a:ext cx="666973" cy="5408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ounded Rectangle 21"/>
            <p:cNvSpPr/>
            <p:nvPr/>
          </p:nvSpPr>
          <p:spPr>
            <a:xfrm>
              <a:off x="7465808" y="1419581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271283" y="4206629"/>
            <a:ext cx="1771390" cy="953916"/>
            <a:chOff x="605326" y="1387307"/>
            <a:chExt cx="1771390" cy="953916"/>
          </a:xfrm>
        </p:grpSpPr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3803" y="1490210"/>
              <a:ext cx="450020" cy="5141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7090" y="1387307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Rounded Rectangle 25"/>
            <p:cNvSpPr/>
            <p:nvPr/>
          </p:nvSpPr>
          <p:spPr>
            <a:xfrm>
              <a:off x="605326" y="1419581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395536" y="1598322"/>
            <a:ext cx="8291264" cy="44847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en-US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Thermal </a:t>
            </a:r>
            <a:r>
              <a:rPr lang="en-US" sz="2200" b="1" dirty="0">
                <a:latin typeface="Calibri" panose="020F0502020204030204" pitchFamily="34" charset="0"/>
                <a:cs typeface="Calibri" panose="020F0502020204030204" pitchFamily="34" charset="0"/>
              </a:rPr>
              <a:t>energy produced from the solar </a:t>
            </a:r>
            <a:r>
              <a:rPr lang="en-US" sz="2200" b="1" dirty="0" err="1">
                <a:latin typeface="Calibri" panose="020F0502020204030204" pitchFamily="34" charset="0"/>
                <a:cs typeface="Calibri" panose="020F0502020204030204" pitchFamily="34" charset="0"/>
              </a:rPr>
              <a:t>combi</a:t>
            </a:r>
            <a:r>
              <a:rPr lang="en-US" sz="2200" b="1" dirty="0">
                <a:latin typeface="Calibri" panose="020F0502020204030204" pitchFamily="34" charset="0"/>
                <a:cs typeface="Calibri" panose="020F0502020204030204" pitchFamily="34" charset="0"/>
              </a:rPr>
              <a:t> system</a:t>
            </a:r>
            <a:endParaRPr lang="en-US" sz="2000" i="1" dirty="0"/>
          </a:p>
        </p:txBody>
      </p:sp>
    </p:spTree>
    <p:extLst>
      <p:ext uri="{BB962C8B-B14F-4D97-AF65-F5344CB8AC3E}">
        <p14:creationId xmlns:p14="http://schemas.microsoft.com/office/powerpoint/2010/main" val="29643145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THERMAL ENERGY CONSUMPTION</a:t>
            </a:r>
            <a:endParaRPr lang="it-IT" sz="2800" dirty="0"/>
          </a:p>
        </p:txBody>
      </p: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it-IT" dirty="0"/>
          </a:p>
        </p:txBody>
      </p:sp>
      <p:sp>
        <p:nvSpPr>
          <p:cNvPr id="9" name="TextBox 8"/>
          <p:cNvSpPr txBox="1"/>
          <p:nvPr/>
        </p:nvSpPr>
        <p:spPr>
          <a:xfrm>
            <a:off x="668039" y="4259073"/>
            <a:ext cx="48844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38188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 smtClean="0">
                <a:cs typeface="Arial" pitchFamily="34" charset="0"/>
              </a:rPr>
              <a:t>Common practice</a:t>
            </a:r>
          </a:p>
          <a:p>
            <a:pPr fontAlgn="base">
              <a:spcBef>
                <a:spcPts val="600"/>
              </a:spcBef>
              <a:spcAft>
                <a:spcPct val="0"/>
              </a:spcAft>
            </a:pPr>
            <a:r>
              <a:rPr lang="en-US" sz="2000" i="1" dirty="0" smtClean="0">
                <a:cs typeface="Arial" pitchFamily="34" charset="0"/>
              </a:rPr>
              <a:t>DHW: </a:t>
            </a:r>
            <a:r>
              <a:rPr lang="el-GR" sz="2000" i="1" dirty="0">
                <a:cs typeface="Arial" pitchFamily="34" charset="0"/>
              </a:rPr>
              <a:t>1 m</a:t>
            </a:r>
            <a:r>
              <a:rPr lang="el-GR" sz="2000" i="1" baseline="30000" dirty="0">
                <a:cs typeface="Arial" pitchFamily="34" charset="0"/>
              </a:rPr>
              <a:t>2</a:t>
            </a:r>
            <a:r>
              <a:rPr lang="el-GR" sz="2000" i="1" dirty="0">
                <a:cs typeface="Arial" pitchFamily="34" charset="0"/>
              </a:rPr>
              <a:t> </a:t>
            </a:r>
            <a:r>
              <a:rPr lang="en-US" sz="2000" i="1" dirty="0" smtClean="0">
                <a:cs typeface="Arial" pitchFamily="34" charset="0"/>
              </a:rPr>
              <a:t>of flat plate collector per person</a:t>
            </a:r>
          </a:p>
          <a:p>
            <a:pPr fontAlgn="base">
              <a:spcBef>
                <a:spcPts val="600"/>
              </a:spcBef>
              <a:spcAft>
                <a:spcPct val="0"/>
              </a:spcAft>
            </a:pPr>
            <a:r>
              <a:rPr lang="en-US" sz="2000" i="1" dirty="0" smtClean="0">
                <a:cs typeface="Arial" pitchFamily="34" charset="0"/>
              </a:rPr>
              <a:t>Space heating:</a:t>
            </a:r>
            <a:r>
              <a:rPr lang="el-GR" sz="2000" i="1" dirty="0" smtClean="0">
                <a:cs typeface="Arial" pitchFamily="34" charset="0"/>
              </a:rPr>
              <a:t> </a:t>
            </a:r>
            <a:r>
              <a:rPr lang="el-GR" sz="2000" i="1" dirty="0">
                <a:cs typeface="Arial" pitchFamily="34" charset="0"/>
              </a:rPr>
              <a:t>1 m</a:t>
            </a:r>
            <a:r>
              <a:rPr lang="el-GR" sz="2000" i="1" baseline="30000" dirty="0">
                <a:cs typeface="Arial" pitchFamily="34" charset="0"/>
              </a:rPr>
              <a:t>2</a:t>
            </a:r>
            <a:r>
              <a:rPr lang="el-GR" sz="2000" i="1" dirty="0">
                <a:cs typeface="Arial" pitchFamily="34" charset="0"/>
              </a:rPr>
              <a:t> </a:t>
            </a:r>
            <a:r>
              <a:rPr lang="en-US" sz="2000" i="1" dirty="0" smtClean="0">
                <a:cs typeface="Arial" pitchFamily="34" charset="0"/>
              </a:rPr>
              <a:t>of flat plate collector for a thermal load of </a:t>
            </a:r>
            <a:r>
              <a:rPr lang="el-GR" sz="2000" i="1" dirty="0" smtClean="0">
                <a:cs typeface="Arial" pitchFamily="34" charset="0"/>
              </a:rPr>
              <a:t>700 W</a:t>
            </a:r>
            <a:endParaRPr lang="el-GR" sz="2000" i="1" dirty="0">
              <a:cs typeface="Arial" pitchFamily="34" charset="0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533400" y="1410262"/>
            <a:ext cx="40366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34963" indent="-3349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801688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4588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latin typeface="+mn-lt"/>
                <a:cs typeface="Arial" pitchFamily="34" charset="0"/>
              </a:rPr>
              <a:t>Domestic Hot Water </a:t>
            </a:r>
            <a:r>
              <a:rPr lang="el-GR" b="1" dirty="0" smtClean="0">
                <a:latin typeface="+mn-lt"/>
                <a:cs typeface="Arial" pitchFamily="34" charset="0"/>
              </a:rPr>
              <a:t>(</a:t>
            </a:r>
            <a:r>
              <a:rPr lang="en-US" b="1" dirty="0" smtClean="0">
                <a:latin typeface="+mn-lt"/>
                <a:cs typeface="Arial" pitchFamily="34" charset="0"/>
              </a:rPr>
              <a:t>DHW</a:t>
            </a:r>
            <a:r>
              <a:rPr lang="el-GR" b="1" dirty="0" smtClean="0">
                <a:latin typeface="+mn-lt"/>
                <a:cs typeface="Arial" pitchFamily="34" charset="0"/>
              </a:rPr>
              <a:t>)</a:t>
            </a:r>
            <a:endParaRPr lang="el-GR" b="1" dirty="0">
              <a:latin typeface="+mn-lt"/>
              <a:cs typeface="Arial" pitchFamily="34" charset="0"/>
            </a:endParaRPr>
          </a:p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latin typeface="+mn-lt"/>
                <a:cs typeface="Arial" pitchFamily="34" charset="0"/>
              </a:rPr>
              <a:t>Space Heating</a:t>
            </a:r>
            <a:endParaRPr lang="el-GR" b="1" dirty="0">
              <a:latin typeface="+mn-lt"/>
              <a:cs typeface="Arial" pitchFamily="34" charset="0"/>
            </a:endParaRPr>
          </a:p>
        </p:txBody>
      </p:sp>
      <p:sp>
        <p:nvSpPr>
          <p:cNvPr id="12" name="AutoShape 4"/>
          <p:cNvSpPr>
            <a:spLocks/>
          </p:cNvSpPr>
          <p:nvPr/>
        </p:nvSpPr>
        <p:spPr bwMode="auto">
          <a:xfrm>
            <a:off x="4817720" y="1378512"/>
            <a:ext cx="244475" cy="1000125"/>
          </a:xfrm>
          <a:prstGeom prst="rightBrace">
            <a:avLst>
              <a:gd name="adj1" fmla="val 34091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endParaRPr lang="el-GR" sz="24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5100638" y="1595999"/>
            <a:ext cx="3417923" cy="46166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4572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Solar COMBI Systems</a:t>
            </a:r>
            <a:endParaRPr lang="el-G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8" y="1448994"/>
            <a:ext cx="540000" cy="5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8" y="1799809"/>
            <a:ext cx="540000" cy="5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533399" y="2319797"/>
            <a:ext cx="3399173" cy="163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5113" indent="-265113">
              <a:defRPr>
                <a:solidFill>
                  <a:schemeClr val="tx1"/>
                </a:solidFill>
                <a:latin typeface="Arial" charset="0"/>
              </a:defRPr>
            </a:lvl1pPr>
            <a:lvl2pPr marL="884238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406525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928813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4511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908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365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8227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79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265113" marR="0" lvl="0" indent="-2651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Solar Collectors</a:t>
            </a:r>
          </a:p>
          <a:p>
            <a:pPr marL="265113" marR="0" lvl="0" indent="-2651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Heat Storage</a:t>
            </a:r>
          </a:p>
          <a:p>
            <a:pPr marL="265113" marR="0" lvl="0" indent="-2651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Heat Distribution</a:t>
            </a:r>
          </a:p>
          <a:p>
            <a:pPr marL="265113" marR="0" lvl="0" indent="-2651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Heat Dissipation </a:t>
            </a:r>
          </a:p>
          <a:p>
            <a:pPr marL="265113" marR="0" lvl="0" indent="-265113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Auxiliary (backup)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</a:rPr>
              <a:t> </a:t>
            </a:r>
            <a:endParaRPr kumimoji="0" lang="en-US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38" y="4038735"/>
            <a:ext cx="643099" cy="650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1336" y="2241259"/>
            <a:ext cx="3858203" cy="205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940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   THERMAL ENERGY CONSUMPTION</a:t>
            </a:r>
            <a:endParaRPr lang="it-IT" sz="2800" dirty="0"/>
          </a:p>
        </p:txBody>
      </p: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it-IT" dirty="0"/>
          </a:p>
        </p:txBody>
      </p:sp>
      <p:sp>
        <p:nvSpPr>
          <p:cNvPr id="9" name="TextBox 8"/>
          <p:cNvSpPr txBox="1"/>
          <p:nvPr/>
        </p:nvSpPr>
        <p:spPr>
          <a:xfrm>
            <a:off x="668039" y="4988129"/>
            <a:ext cx="4432771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38188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i="1" dirty="0" smtClean="0">
                <a:cs typeface="Arial" pitchFamily="34" charset="0"/>
              </a:rPr>
              <a:t>Common practice</a:t>
            </a:r>
          </a:p>
          <a:p>
            <a:pPr fontAlgn="base">
              <a:spcBef>
                <a:spcPts val="600"/>
              </a:spcBef>
              <a:spcAft>
                <a:spcPct val="0"/>
              </a:spcAft>
            </a:pPr>
            <a:r>
              <a:rPr lang="en-US" sz="2000" i="1" dirty="0">
                <a:cs typeface="Arial" pitchFamily="34" charset="0"/>
              </a:rPr>
              <a:t>S</a:t>
            </a:r>
            <a:r>
              <a:rPr lang="en-US" sz="2000" i="1" dirty="0" smtClean="0">
                <a:cs typeface="Arial" pitchFamily="34" charset="0"/>
              </a:rPr>
              <a:t>olar </a:t>
            </a:r>
            <a:r>
              <a:rPr lang="en-US" sz="2000" i="1" dirty="0">
                <a:cs typeface="Arial" pitchFamily="34" charset="0"/>
              </a:rPr>
              <a:t>collector area: 3.6 </a:t>
            </a:r>
            <a:r>
              <a:rPr lang="en-US" sz="2000" i="1" dirty="0" smtClean="0">
                <a:cs typeface="Arial" pitchFamily="34" charset="0"/>
              </a:rPr>
              <a:t>m</a:t>
            </a:r>
            <a:r>
              <a:rPr lang="en-US" sz="2000" i="1" baseline="30000" dirty="0" smtClean="0">
                <a:cs typeface="Arial" pitchFamily="34" charset="0"/>
              </a:rPr>
              <a:t>2</a:t>
            </a:r>
            <a:r>
              <a:rPr lang="en-US" sz="2000" i="1" dirty="0" smtClean="0">
                <a:cs typeface="Arial" pitchFamily="34" charset="0"/>
              </a:rPr>
              <a:t>/</a:t>
            </a:r>
            <a:r>
              <a:rPr lang="en-US" sz="2000" i="1" dirty="0" err="1" smtClean="0">
                <a:cs typeface="Arial" pitchFamily="34" charset="0"/>
              </a:rPr>
              <a:t>kW</a:t>
            </a:r>
            <a:r>
              <a:rPr lang="en-US" sz="2000" i="1" baseline="-25000" dirty="0" err="1" smtClean="0">
                <a:cs typeface="Arial" pitchFamily="34" charset="0"/>
              </a:rPr>
              <a:t>c</a:t>
            </a:r>
            <a:r>
              <a:rPr lang="en-US" sz="2000" i="1" dirty="0">
                <a:cs typeface="Arial" pitchFamily="34" charset="0"/>
              </a:rPr>
              <a:t>    </a:t>
            </a:r>
            <a:endParaRPr lang="en-US" sz="2000" i="1" dirty="0" smtClean="0">
              <a:cs typeface="Arial" pitchFamily="34" charset="0"/>
            </a:endParaRPr>
          </a:p>
          <a:p>
            <a:pPr fontAlgn="base">
              <a:spcAft>
                <a:spcPct val="0"/>
              </a:spcAft>
            </a:pPr>
            <a:r>
              <a:rPr lang="en-US" sz="2000" i="1" dirty="0" smtClean="0">
                <a:cs typeface="Arial" pitchFamily="34" charset="0"/>
              </a:rPr>
              <a:t>Auxiliary </a:t>
            </a:r>
            <a:r>
              <a:rPr lang="en-US" sz="2000" i="1" dirty="0">
                <a:cs typeface="Arial" pitchFamily="34" charset="0"/>
              </a:rPr>
              <a:t>energy use: 0.255 </a:t>
            </a:r>
            <a:r>
              <a:rPr lang="en-US" sz="2000" i="1" dirty="0" err="1" smtClean="0">
                <a:cs typeface="Arial" pitchFamily="34" charset="0"/>
              </a:rPr>
              <a:t>kWh</a:t>
            </a:r>
            <a:r>
              <a:rPr lang="en-US" sz="2000" i="1" baseline="-25000" dirty="0" err="1" smtClean="0">
                <a:cs typeface="Arial" pitchFamily="34" charset="0"/>
              </a:rPr>
              <a:t>e</a:t>
            </a:r>
            <a:r>
              <a:rPr lang="en-US" sz="2000" i="1" dirty="0" smtClean="0">
                <a:cs typeface="Arial" pitchFamily="34" charset="0"/>
              </a:rPr>
              <a:t>/</a:t>
            </a:r>
            <a:r>
              <a:rPr lang="en-US" sz="2000" i="1" dirty="0" err="1" smtClean="0">
                <a:cs typeface="Arial" pitchFamily="34" charset="0"/>
              </a:rPr>
              <a:t>kWh</a:t>
            </a:r>
            <a:r>
              <a:rPr lang="en-US" sz="2000" i="1" baseline="-25000" dirty="0" err="1" smtClean="0">
                <a:cs typeface="Arial" pitchFamily="34" charset="0"/>
              </a:rPr>
              <a:t>c</a:t>
            </a:r>
            <a:endParaRPr lang="en-US" sz="2000" i="1" baseline="-25000" dirty="0" smtClean="0">
              <a:cs typeface="Arial" pitchFamily="34" charset="0"/>
            </a:endParaRPr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533399" y="2319797"/>
            <a:ext cx="3399173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265113" indent="-265113">
              <a:defRPr>
                <a:solidFill>
                  <a:schemeClr val="tx1"/>
                </a:solidFill>
                <a:latin typeface="Arial" charset="0"/>
              </a:defRPr>
            </a:lvl1pPr>
            <a:lvl2pPr marL="884238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406525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928813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4511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908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365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8227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279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Solar Collectors</a:t>
            </a:r>
          </a:p>
          <a:p>
            <a:pPr lvl="0"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Heat Storage</a:t>
            </a:r>
          </a:p>
          <a:p>
            <a:pPr lvl="0"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Heat Distribution</a:t>
            </a:r>
          </a:p>
          <a:p>
            <a:pPr lvl="0"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Heat-driven Cooling Unit</a:t>
            </a:r>
          </a:p>
          <a:p>
            <a:pPr lvl="0"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Cold Storage (optional)</a:t>
            </a:r>
          </a:p>
          <a:p>
            <a:pPr lvl="0"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Air Conditioning System </a:t>
            </a:r>
          </a:p>
          <a:p>
            <a:pPr lvl="0"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Cold Distribution</a:t>
            </a:r>
          </a:p>
          <a:p>
            <a:pPr lvl="0">
              <a:buFontTx/>
              <a:buChar char="•"/>
              <a:defRPr/>
            </a:pPr>
            <a:r>
              <a:rPr lang="en-US" sz="2000" b="1" kern="0" dirty="0">
                <a:latin typeface="+mn-lt"/>
              </a:rPr>
              <a:t>Auxiliary (backup) 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38" y="4811859"/>
            <a:ext cx="643099" cy="650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5003800" y="1969383"/>
            <a:ext cx="3857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457200" eaLnBrk="1" hangingPunct="1"/>
            <a:r>
              <a:rPr lang="en-US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+</a:t>
            </a:r>
          </a:p>
        </p:txBody>
      </p:sp>
      <p:sp>
        <p:nvSpPr>
          <p:cNvPr id="15" name="AutoShape 8"/>
          <p:cNvSpPr>
            <a:spLocks/>
          </p:cNvSpPr>
          <p:nvPr/>
        </p:nvSpPr>
        <p:spPr bwMode="auto">
          <a:xfrm>
            <a:off x="6537324" y="1255008"/>
            <a:ext cx="333375" cy="1446212"/>
          </a:xfrm>
          <a:prstGeom prst="rightBrace">
            <a:avLst>
              <a:gd name="adj1" fmla="val 36151"/>
              <a:gd name="adj2" fmla="val 50000"/>
            </a:avLst>
          </a:prstGeom>
          <a:noFill/>
          <a:ln w="25400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200"/>
            <a:endParaRPr lang="el-GR" sz="180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6884987" y="1751895"/>
            <a:ext cx="2133918" cy="461665"/>
          </a:xfrm>
          <a:prstGeom prst="rect">
            <a:avLst/>
          </a:prstGeom>
          <a:solidFill>
            <a:srgbClr val="66FF3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457200" eaLnBrk="1" hangingPunct="1"/>
            <a:r>
              <a:rPr lang="en-US" b="1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COMBI</a:t>
            </a:r>
            <a:r>
              <a:rPr lang="en-US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en-US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PLUS</a:t>
            </a:r>
            <a:endParaRPr lang="en-US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4029075" y="2363083"/>
            <a:ext cx="25205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34963" indent="-3349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801688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4588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457200" eaLnBrk="1" hangingPunct="1">
              <a:buFontTx/>
              <a:buChar char="•"/>
            </a:pPr>
            <a:r>
              <a:rPr lang="en-US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Solar Cooling</a:t>
            </a:r>
            <a:endParaRPr lang="el-GR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33400" y="1286758"/>
            <a:ext cx="264399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34963" indent="-334963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801688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4588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457200" eaLnBrk="1" hangingPunct="1">
              <a:buFontTx/>
              <a:buChar char="•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DHW</a:t>
            </a:r>
            <a:endParaRPr lang="el-GR" b="1" dirty="0">
              <a:latin typeface="Arial" pitchFamily="34" charset="0"/>
              <a:cs typeface="Arial" pitchFamily="34" charset="0"/>
            </a:endParaRPr>
          </a:p>
          <a:p>
            <a:pPr defTabSz="457200" eaLnBrk="1" hangingPunct="1">
              <a:buFontTx/>
              <a:buChar char="•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Space Heating</a:t>
            </a:r>
            <a:endParaRPr lang="el-GR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AutoShape 4"/>
          <p:cNvSpPr>
            <a:spLocks/>
          </p:cNvSpPr>
          <p:nvPr/>
        </p:nvSpPr>
        <p:spPr bwMode="auto">
          <a:xfrm>
            <a:off x="2971800" y="1255008"/>
            <a:ext cx="244475" cy="1000125"/>
          </a:xfrm>
          <a:prstGeom prst="rightBrace">
            <a:avLst>
              <a:gd name="adj1" fmla="val 34091"/>
              <a:gd name="adj2" fmla="val 5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defTabSz="457200"/>
            <a:endParaRPr lang="el-GR" sz="180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211477" y="1472495"/>
            <a:ext cx="3417923" cy="46166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defTabSz="457200" eaLnBrk="1" hangingPunct="1"/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Solar COMBI Systems</a:t>
            </a:r>
            <a:endParaRPr lang="el-GR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8" y="1325490"/>
            <a:ext cx="540000" cy="5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38" y="1676305"/>
            <a:ext cx="540000" cy="5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390682"/>
            <a:ext cx="540000" cy="569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356" y="2959985"/>
            <a:ext cx="3694009" cy="2232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29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371" y="4648176"/>
            <a:ext cx="823057" cy="66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1039"/>
            <a:ext cx="2133600" cy="288000"/>
          </a:xfrm>
        </p:spPr>
        <p:txBody>
          <a:bodyPr/>
          <a:lstStyle/>
          <a:p>
            <a:fld id="{243FB592-B9A9-49AA-A86F-4031F7B97808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BA4E60F0-E0CB-4A0A-A9CF-6E5B38912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573968"/>
              </p:ext>
            </p:extLst>
          </p:nvPr>
        </p:nvGraphicFramePr>
        <p:xfrm>
          <a:off x="379435" y="1706723"/>
          <a:ext cx="8182272" cy="18132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338152859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12589058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93439941"/>
                    </a:ext>
                  </a:extLst>
                </a:gridCol>
                <a:gridCol w="1629544">
                  <a:extLst>
                    <a:ext uri="{9D8B030D-6E8A-4147-A177-3AD203B41FA5}">
                      <a16:colId xmlns:a16="http://schemas.microsoft.com/office/drawing/2014/main" val="1306176470"/>
                    </a:ext>
                  </a:extLst>
                </a:gridCol>
              </a:tblGrid>
              <a:tr h="324454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Description</a:t>
                      </a:r>
                      <a:endParaRPr lang="en-US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Unit</a:t>
                      </a:r>
                      <a:endParaRPr lang="en-US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Project stage</a:t>
                      </a:r>
                      <a:endParaRPr lang="en-US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Data source</a:t>
                      </a:r>
                      <a:endParaRPr lang="en-US" noProof="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756336"/>
                  </a:ext>
                </a:extLst>
              </a:tr>
              <a:tr h="1447505">
                <a:tc>
                  <a:txBody>
                    <a:bodyPr/>
                    <a:lstStyle/>
                    <a:p>
                      <a:r>
                        <a:rPr lang="en-US" sz="1800" kern="1200" noProof="0" dirty="0" smtClean="0">
                          <a:effectLst/>
                        </a:rPr>
                        <a:t>Share of renewable energy in final thermal energy consumption</a:t>
                      </a:r>
                      <a:endParaRPr lang="en-US" sz="1800" u="sng" strike="noStrike" noProof="0" dirty="0">
                        <a:solidFill>
                          <a:schemeClr val="tx1"/>
                        </a:solidFill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noProof="0" dirty="0" smtClean="0">
                          <a:effectLst/>
                        </a:rPr>
                        <a:t>%</a:t>
                      </a:r>
                      <a:endParaRPr lang="en-US" sz="1800" kern="1200" noProof="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Design</a:t>
                      </a:r>
                    </a:p>
                    <a:p>
                      <a:r>
                        <a:rPr lang="en-US" noProof="0" dirty="0" smtClean="0"/>
                        <a:t>____________</a:t>
                      </a:r>
                    </a:p>
                    <a:p>
                      <a:endParaRPr lang="en-US" noProof="0" dirty="0" smtClean="0"/>
                    </a:p>
                    <a:p>
                      <a:r>
                        <a:rPr lang="en-US" u="none" noProof="0" dirty="0" smtClean="0"/>
                        <a:t>Occupa</a:t>
                      </a:r>
                      <a:r>
                        <a:rPr lang="en-US" u="none" strike="noStrike" noProof="0" dirty="0" smtClean="0"/>
                        <a:t>ncy</a:t>
                      </a:r>
                      <a:endParaRPr lang="en-US" u="none" noProof="0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Estimation</a:t>
                      </a:r>
                    </a:p>
                    <a:p>
                      <a:r>
                        <a:rPr lang="en-US" noProof="0" dirty="0" smtClean="0"/>
                        <a:t>____________</a:t>
                      </a:r>
                    </a:p>
                    <a:p>
                      <a:endParaRPr lang="en-US" noProof="0" dirty="0" smtClean="0"/>
                    </a:p>
                    <a:p>
                      <a:r>
                        <a:rPr lang="en-US" noProof="0" dirty="0" smtClean="0"/>
                        <a:t>Metering</a:t>
                      </a:r>
                      <a:endParaRPr lang="en-US" noProof="0" dirty="0">
                        <a:latin typeface="+mn-lt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51201"/>
                  </a:ext>
                </a:extLst>
              </a:tr>
            </a:tbl>
          </a:graphicData>
        </a:graphic>
      </p:graphicFrame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INDICATOR</a:t>
            </a:r>
            <a:endParaRPr lang="it-IT" dirty="0"/>
          </a:p>
        </p:txBody>
      </p:sp>
      <p:pic>
        <p:nvPicPr>
          <p:cNvPr id="8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600" dirty="0" smtClean="0"/>
              <a:t>B.1.4 - ENERGY FROM RENEWABLE SOURCES IN TOTAL         </a:t>
            </a:r>
            <a:r>
              <a:rPr lang="en-US" sz="2800" dirty="0" smtClean="0"/>
              <a:t>THERMAL</a:t>
            </a:r>
            <a:r>
              <a:rPr lang="en-US" sz="2600" dirty="0" smtClean="0"/>
              <a:t> ENERGY CONSUMPTION</a:t>
            </a:r>
            <a:endParaRPr lang="it-IT" sz="2600" dirty="0"/>
          </a:p>
        </p:txBody>
      </p:sp>
      <p:grpSp>
        <p:nvGrpSpPr>
          <p:cNvPr id="9" name="Group 8"/>
          <p:cNvGrpSpPr/>
          <p:nvPr/>
        </p:nvGrpSpPr>
        <p:grpSpPr>
          <a:xfrm>
            <a:off x="171565" y="4728963"/>
            <a:ext cx="1532598" cy="1097280"/>
            <a:chOff x="3270251" y="1871956"/>
            <a:chExt cx="1532598" cy="1097280"/>
          </a:xfrm>
        </p:grpSpPr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0251" y="1871956"/>
              <a:ext cx="1532598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2"/>
            <p:cNvSpPr txBox="1"/>
            <p:nvPr/>
          </p:nvSpPr>
          <p:spPr>
            <a:xfrm>
              <a:off x="3564337" y="2561612"/>
              <a:ext cx="10550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Glazed flat plate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(60-90°C)</a:t>
              </a:r>
              <a:endParaRPr kumimoji="0" lang="en-GB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092338" y="3787893"/>
            <a:ext cx="1163902" cy="1114283"/>
            <a:chOff x="6453188" y="1803693"/>
            <a:chExt cx="1163902" cy="1114283"/>
          </a:xfrm>
        </p:grpSpPr>
        <p:pic>
          <p:nvPicPr>
            <p:cNvPr id="15" name="Picture 12" descr="Collector vacum tube 2d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3188" y="1803693"/>
              <a:ext cx="1163902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530834" y="2517866"/>
              <a:ext cx="100860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Evacuated tube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(80-120°C)</a:t>
              </a:r>
              <a:endParaRPr kumimoji="0" lang="en-GB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63665" y="3568609"/>
            <a:ext cx="1532598" cy="1105722"/>
            <a:chOff x="222476" y="1831633"/>
            <a:chExt cx="1532598" cy="1105722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2476" y="1831633"/>
              <a:ext cx="1532598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604695" y="2537245"/>
              <a:ext cx="76815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rial" pitchFamily="34" charset="0"/>
                </a:rPr>
                <a:t>Unglazed</a:t>
              </a:r>
            </a:p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0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(25-50</a:t>
              </a:r>
              <a:r>
                <a:rPr lang="en-US" sz="1000" b="1" kern="0" baseline="300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o</a:t>
              </a:r>
              <a:r>
                <a:rPr lang="en-US" sz="10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</a:rPr>
                <a:t>C)</a:t>
              </a:r>
              <a:endParaRPr kumimoji="0" lang="en-GB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929048" y="5115754"/>
            <a:ext cx="1490479" cy="1005840"/>
            <a:chOff x="1929048" y="5213412"/>
            <a:chExt cx="1490479" cy="1005840"/>
          </a:xfrm>
        </p:grpSpPr>
        <p:pic>
          <p:nvPicPr>
            <p:cNvPr id="21" name="Picture 4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9048" y="5213412"/>
              <a:ext cx="1490479" cy="100584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2123496" y="5819142"/>
              <a:ext cx="11327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Concentrating</a:t>
              </a:r>
            </a:p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GB" sz="1000" b="1" kern="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(95-160°C)</a:t>
              </a:r>
              <a:endParaRPr kumimoji="0" lang="en-GB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2051" name="Group 2050"/>
          <p:cNvGrpSpPr/>
          <p:nvPr/>
        </p:nvGrpSpPr>
        <p:grpSpPr>
          <a:xfrm>
            <a:off x="3682217" y="3634638"/>
            <a:ext cx="3680963" cy="1996531"/>
            <a:chOff x="3682217" y="3732296"/>
            <a:chExt cx="3680963" cy="1996531"/>
          </a:xfrm>
        </p:grpSpPr>
        <p:grpSp>
          <p:nvGrpSpPr>
            <p:cNvPr id="2048" name="Group 2047"/>
            <p:cNvGrpSpPr/>
            <p:nvPr/>
          </p:nvGrpSpPr>
          <p:grpSpPr>
            <a:xfrm>
              <a:off x="4798127" y="3732296"/>
              <a:ext cx="1481052" cy="1140687"/>
              <a:chOff x="4798127" y="3732296"/>
              <a:chExt cx="1481052" cy="1140687"/>
            </a:xfrm>
          </p:grpSpPr>
          <p:pic>
            <p:nvPicPr>
              <p:cNvPr id="23" name="Picture 2" descr="C:\NEW_G\My Documents\books\TEI MSc\Presentations\Class_7_8_9_Ch3 E conservation measures\Water source HP.jpg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8127" y="3732296"/>
                <a:ext cx="1463040" cy="10972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4798127" y="4318985"/>
                <a:ext cx="148105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PV driven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Water source HP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000" b="1" kern="0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(Closed loop)</a:t>
                </a:r>
                <a:endPara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68742" y="4920372"/>
              <a:ext cx="521810" cy="309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" name="Group 25"/>
            <p:cNvGrpSpPr/>
            <p:nvPr/>
          </p:nvGrpSpPr>
          <p:grpSpPr>
            <a:xfrm>
              <a:off x="5891569" y="4576086"/>
              <a:ext cx="1471611" cy="1149567"/>
              <a:chOff x="5891569" y="4576086"/>
              <a:chExt cx="1471611" cy="1149567"/>
            </a:xfrm>
          </p:grpSpPr>
          <p:pic>
            <p:nvPicPr>
              <p:cNvPr id="24" name="Picture 8" descr="000_0266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891570" y="4576086"/>
                <a:ext cx="1471610" cy="10972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6"/>
              <p:cNvSpPr txBox="1"/>
              <p:nvPr/>
            </p:nvSpPr>
            <p:spPr>
              <a:xfrm>
                <a:off x="5891569" y="5171655"/>
                <a:ext cx="147161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PV driven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Ground source HP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000" b="1" kern="0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(horizontal loop)</a:t>
                </a:r>
                <a:endPara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049" name="Group 2048"/>
            <p:cNvGrpSpPr/>
            <p:nvPr/>
          </p:nvGrpSpPr>
          <p:grpSpPr>
            <a:xfrm>
              <a:off x="3682217" y="4587375"/>
              <a:ext cx="1508760" cy="1141452"/>
              <a:chOff x="3682217" y="4587375"/>
              <a:chExt cx="1508760" cy="1141452"/>
            </a:xfrm>
          </p:grpSpPr>
          <p:pic>
            <p:nvPicPr>
              <p:cNvPr id="25" name="Picture 5"/>
              <p:cNvPicPr preferRelativeResize="0"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82217" y="4587375"/>
                <a:ext cx="1508760" cy="10972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3682217" y="5174829"/>
                <a:ext cx="147161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PV driven </a:t>
                </a:r>
              </a:p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Air </a:t>
                </a:r>
                <a:r>
                  <a:rPr lang="en-US" sz="1000" b="1" kern="0" noProof="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</a:t>
                </a:r>
                <a:r>
                  <a:rPr lang="en-US" sz="1000" b="1" kern="0" dirty="0" err="1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ource</a:t>
                </a:r>
                <a:r>
                  <a:rPr lang="en-US" sz="1000" b="1" kern="0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HP</a:t>
                </a:r>
              </a:p>
              <a:p>
                <a:pPr lvl="0"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GB" sz="1000" b="1" kern="0" dirty="0" smtClean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(High SSER)</a:t>
                </a:r>
                <a:endPara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2054" name="Group 2053"/>
          <p:cNvGrpSpPr/>
          <p:nvPr/>
        </p:nvGrpSpPr>
        <p:grpSpPr>
          <a:xfrm>
            <a:off x="7510628" y="3622864"/>
            <a:ext cx="1558611" cy="1692766"/>
            <a:chOff x="7510628" y="3720522"/>
            <a:chExt cx="1558611" cy="1692766"/>
          </a:xfrm>
        </p:grpSpPr>
        <p:grpSp>
          <p:nvGrpSpPr>
            <p:cNvPr id="2053" name="Group 2052"/>
            <p:cNvGrpSpPr/>
            <p:nvPr/>
          </p:nvGrpSpPr>
          <p:grpSpPr>
            <a:xfrm>
              <a:off x="7510628" y="4297969"/>
              <a:ext cx="1554480" cy="1115319"/>
              <a:chOff x="7544495" y="4610883"/>
              <a:chExt cx="1554480" cy="1115319"/>
            </a:xfrm>
          </p:grpSpPr>
          <p:pic>
            <p:nvPicPr>
              <p:cNvPr id="2052" name="Picture 3"/>
              <p:cNvPicPr preferRelativeResize="0">
                <a:picLocks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44495" y="4610883"/>
                <a:ext cx="1554480" cy="109728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7874336" y="5479981"/>
                <a:ext cx="89479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Wood pellets</a:t>
                </a:r>
                <a:endPara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8166511" y="3720522"/>
              <a:ext cx="902728" cy="822960"/>
              <a:chOff x="1715591" y="5116658"/>
              <a:chExt cx="902728" cy="822960"/>
            </a:xfrm>
          </p:grpSpPr>
          <p:pic>
            <p:nvPicPr>
              <p:cNvPr id="43" name="Picture 6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5591" y="5116658"/>
                <a:ext cx="902728" cy="82296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4" name="TextBox 43"/>
              <p:cNvSpPr txBox="1"/>
              <p:nvPr/>
            </p:nvSpPr>
            <p:spPr>
              <a:xfrm>
                <a:off x="1720316" y="5681623"/>
                <a:ext cx="8980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Wood chips</a:t>
                </a:r>
                <a:endPara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001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902208"/>
            <a:ext cx="8418576" cy="964692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800" b="1" u="sng" dirty="0">
                <a:latin typeface="Calibri" panose="020F0502020204030204" pitchFamily="34" charset="0"/>
                <a:cs typeface="Calibri" panose="020F0502020204030204" pitchFamily="34" charset="0"/>
              </a:rPr>
              <a:t>INTENT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600" dirty="0" smtClean="0"/>
              <a:t>Maximize </a:t>
            </a:r>
            <a:r>
              <a:rPr lang="en-US" sz="2600" dirty="0"/>
              <a:t>the use of renewable energy sources</a:t>
            </a:r>
            <a:r>
              <a:rPr lang="en-US" sz="2600" dirty="0" smtClean="0"/>
              <a:t>.</a:t>
            </a:r>
            <a:endParaRPr lang="en-US" sz="2600" dirty="0"/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7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4595115" y="1882167"/>
            <a:ext cx="4008787" cy="1389128"/>
            <a:chOff x="2216753" y="2253565"/>
            <a:chExt cx="4008787" cy="1389128"/>
          </a:xfrm>
        </p:grpSpPr>
        <p:pic>
          <p:nvPicPr>
            <p:cNvPr id="7" name="Picture 6" descr="DCP0162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0725" y="2545413"/>
              <a:ext cx="1462338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6753" y="2253565"/>
              <a:ext cx="1462336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0289" y="2253565"/>
              <a:ext cx="1345251" cy="100584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THERMAL ENERGY CONSUMPTION</a:t>
            </a:r>
            <a:endParaRPr lang="it-IT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384112" y="1930400"/>
            <a:ext cx="42110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/>
              <a:t>Solar </a:t>
            </a:r>
            <a:r>
              <a:rPr lang="en-US" b="1" dirty="0" err="1" smtClean="0"/>
              <a:t>Combi</a:t>
            </a:r>
            <a:r>
              <a:rPr lang="en-US" b="1" dirty="0" smtClean="0"/>
              <a:t> Systems</a:t>
            </a:r>
          </a:p>
          <a:p>
            <a:pPr indent="292100"/>
            <a:r>
              <a:rPr lang="en-US" dirty="0" smtClean="0"/>
              <a:t>Solar thermal for hot water production</a:t>
            </a:r>
            <a:endParaRPr lang="el-GR" dirty="0" smtClean="0"/>
          </a:p>
          <a:p>
            <a:pPr indent="292100"/>
            <a:r>
              <a:rPr lang="el-GR" dirty="0" smtClean="0"/>
              <a:t>(</a:t>
            </a:r>
            <a:r>
              <a:rPr lang="en-US" dirty="0" smtClean="0"/>
              <a:t>DHW + space heating)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84111" y="2844800"/>
            <a:ext cx="52869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/>
              <a:t>Solar </a:t>
            </a:r>
            <a:r>
              <a:rPr lang="en-US" b="1" dirty="0" err="1" smtClean="0"/>
              <a:t>Combi</a:t>
            </a:r>
            <a:r>
              <a:rPr lang="en-US" b="1" dirty="0" smtClean="0"/>
              <a:t> Plus Systems</a:t>
            </a:r>
          </a:p>
          <a:p>
            <a:pPr indent="292100"/>
            <a:r>
              <a:rPr lang="en-US" dirty="0" smtClean="0"/>
              <a:t>Solar thermal for chilled water production (cooling)</a:t>
            </a:r>
          </a:p>
          <a:p>
            <a:pPr indent="292100"/>
            <a:r>
              <a:rPr lang="en-US" dirty="0" smtClean="0"/>
              <a:t>+ (DHW + space heating)</a:t>
            </a:r>
            <a:endParaRPr lang="en-US" dirty="0"/>
          </a:p>
        </p:txBody>
      </p:sp>
      <p:pic>
        <p:nvPicPr>
          <p:cNvPr id="19" name="Picture 8" descr="DCP0118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457" y="3096911"/>
            <a:ext cx="1462518" cy="10972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DCP0120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6193" y="3587286"/>
            <a:ext cx="1219540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0" descr="DCP01199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071" y="3426694"/>
            <a:ext cx="1219199" cy="914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384111" y="3884545"/>
            <a:ext cx="32055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/>
              <a:t>PV driven High efficiency heat pumps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84111" y="5023922"/>
            <a:ext cx="1266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/>
              <a:t>Biomass</a:t>
            </a:r>
          </a:p>
        </p:txBody>
      </p: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5691" y="2511073"/>
            <a:ext cx="823057" cy="66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16"/>
          <p:cNvGrpSpPr/>
          <p:nvPr/>
        </p:nvGrpSpPr>
        <p:grpSpPr>
          <a:xfrm>
            <a:off x="3498689" y="3712774"/>
            <a:ext cx="1473095" cy="1113832"/>
            <a:chOff x="3589688" y="3821942"/>
            <a:chExt cx="1473095" cy="111383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9688" y="3821942"/>
              <a:ext cx="1473095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3844787" y="4178959"/>
              <a:ext cx="96693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Ground source</a:t>
              </a:r>
              <a:endParaRPr kumimoji="0" lang="en-GB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871735" y="4689553"/>
              <a:ext cx="89800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Water source</a:t>
              </a:r>
              <a:endParaRPr kumimoji="0" lang="en-GB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546324" y="4173284"/>
            <a:ext cx="726011" cy="758641"/>
            <a:chOff x="2494448" y="4253877"/>
            <a:chExt cx="726011" cy="758641"/>
          </a:xfrm>
        </p:grpSpPr>
        <p:pic>
          <p:nvPicPr>
            <p:cNvPr id="26" name="Picture 25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4448" y="4253877"/>
              <a:ext cx="726011" cy="758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2544126" y="4766297"/>
              <a:ext cx="633518" cy="246221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Air source</a:t>
              </a:r>
              <a:endParaRPr kumimoji="0" lang="en-GB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715591" y="4907108"/>
            <a:ext cx="3216488" cy="1236715"/>
            <a:chOff x="1715591" y="5116658"/>
            <a:chExt cx="3216488" cy="1236715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9744" y="5256093"/>
              <a:ext cx="1462335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Group 28"/>
            <p:cNvGrpSpPr/>
            <p:nvPr/>
          </p:nvGrpSpPr>
          <p:grpSpPr>
            <a:xfrm>
              <a:off x="1715591" y="5116658"/>
              <a:ext cx="902728" cy="822960"/>
              <a:chOff x="1715591" y="5116658"/>
              <a:chExt cx="902728" cy="822960"/>
            </a:xfrm>
          </p:grpSpPr>
          <p:pic>
            <p:nvPicPr>
              <p:cNvPr id="32" name="Picture 6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5591" y="5116658"/>
                <a:ext cx="902728" cy="82296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" name="TextBox 33"/>
              <p:cNvSpPr txBox="1"/>
              <p:nvPr/>
            </p:nvSpPr>
            <p:spPr>
              <a:xfrm>
                <a:off x="1720316" y="5681623"/>
                <a:ext cx="8980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Wood chips</a:t>
                </a:r>
                <a:endPara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23" name="Group 22"/>
            <p:cNvGrpSpPr/>
            <p:nvPr/>
          </p:nvGrpSpPr>
          <p:grpSpPr>
            <a:xfrm>
              <a:off x="2544126" y="5340121"/>
              <a:ext cx="954563" cy="822960"/>
              <a:chOff x="2544126" y="5393254"/>
              <a:chExt cx="954563" cy="822960"/>
            </a:xfrm>
          </p:grpSpPr>
          <p:pic>
            <p:nvPicPr>
              <p:cNvPr id="33" name="Picture 7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126" y="5393254"/>
                <a:ext cx="954563" cy="82296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TextBox 34"/>
              <p:cNvSpPr txBox="1"/>
              <p:nvPr/>
            </p:nvSpPr>
            <p:spPr>
              <a:xfrm>
                <a:off x="2574947" y="5969993"/>
                <a:ext cx="89479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Wood pellets</a:t>
                </a:r>
                <a:endPara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  <p:grpSp>
        <p:nvGrpSpPr>
          <p:cNvPr id="36" name="Group 35"/>
          <p:cNvGrpSpPr/>
          <p:nvPr/>
        </p:nvGrpSpPr>
        <p:grpSpPr>
          <a:xfrm>
            <a:off x="4595116" y="1866900"/>
            <a:ext cx="4008787" cy="1389128"/>
            <a:chOff x="2216753" y="2253565"/>
            <a:chExt cx="4008787" cy="1389128"/>
          </a:xfrm>
        </p:grpSpPr>
        <p:pic>
          <p:nvPicPr>
            <p:cNvPr id="37" name="Picture 36" descr="DCP01625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0725" y="2545413"/>
              <a:ext cx="1462338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6753" y="2253565"/>
              <a:ext cx="1462336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" name="Picture 6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0289" y="2253565"/>
              <a:ext cx="1345251" cy="100584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" name="Group 39"/>
          <p:cNvGrpSpPr/>
          <p:nvPr/>
        </p:nvGrpSpPr>
        <p:grpSpPr>
          <a:xfrm>
            <a:off x="3498690" y="3697507"/>
            <a:ext cx="1473095" cy="1113832"/>
            <a:chOff x="3589688" y="3821942"/>
            <a:chExt cx="1473095" cy="1113832"/>
          </a:xfrm>
        </p:grpSpPr>
        <p:pic>
          <p:nvPicPr>
            <p:cNvPr id="41" name="Picture 3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9688" y="3821942"/>
              <a:ext cx="1473095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TextBox 41"/>
            <p:cNvSpPr txBox="1"/>
            <p:nvPr/>
          </p:nvSpPr>
          <p:spPr>
            <a:xfrm>
              <a:off x="3844787" y="4178959"/>
              <a:ext cx="96693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Ground source</a:t>
              </a:r>
              <a:endParaRPr kumimoji="0" lang="en-GB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871735" y="4689553"/>
              <a:ext cx="89800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rPr>
                <a:t>Water source</a:t>
              </a:r>
              <a:endParaRPr kumimoji="0" lang="en-GB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715592" y="4891841"/>
            <a:ext cx="3216488" cy="1236715"/>
            <a:chOff x="1715591" y="5116658"/>
            <a:chExt cx="3216488" cy="1236715"/>
          </a:xfrm>
        </p:grpSpPr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9744" y="5256093"/>
              <a:ext cx="1462335" cy="109728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6" name="Group 45"/>
            <p:cNvGrpSpPr/>
            <p:nvPr/>
          </p:nvGrpSpPr>
          <p:grpSpPr>
            <a:xfrm>
              <a:off x="1715591" y="5116658"/>
              <a:ext cx="902728" cy="822960"/>
              <a:chOff x="1715591" y="5116658"/>
              <a:chExt cx="902728" cy="822960"/>
            </a:xfrm>
          </p:grpSpPr>
          <p:pic>
            <p:nvPicPr>
              <p:cNvPr id="50" name="Picture 6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715591" y="5116658"/>
                <a:ext cx="902728" cy="82296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TextBox 50"/>
              <p:cNvSpPr txBox="1"/>
              <p:nvPr/>
            </p:nvSpPr>
            <p:spPr>
              <a:xfrm>
                <a:off x="1720316" y="5681623"/>
                <a:ext cx="898003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Wood chips</a:t>
                </a:r>
                <a:endPara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2544126" y="5340121"/>
              <a:ext cx="954563" cy="822960"/>
              <a:chOff x="2544126" y="5393254"/>
              <a:chExt cx="954563" cy="822960"/>
            </a:xfrm>
          </p:grpSpPr>
          <p:pic>
            <p:nvPicPr>
              <p:cNvPr id="48" name="Picture 7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44126" y="5393254"/>
                <a:ext cx="954563" cy="822960"/>
              </a:xfrm>
              <a:prstGeom prst="roundRect">
                <a:avLst>
                  <a:gd name="adj" fmla="val 16667"/>
                </a:avLst>
              </a:prstGeom>
              <a:ln>
                <a:noFill/>
              </a:ln>
              <a:effectLst>
                <a:outerShdw blurRad="76200" dist="38100" dir="7800000" algn="tl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contrasting" dir="t">
                  <a:rot lat="0" lon="0" rev="4200000"/>
                </a:lightRig>
              </a:scene3d>
              <a:sp3d prstMaterial="plastic">
                <a:bevelT w="381000" h="114300" prst="relaxedInset"/>
                <a:contourClr>
                  <a:srgbClr val="969696"/>
                </a:contourClr>
              </a:sp3d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" name="TextBox 48"/>
              <p:cNvSpPr txBox="1"/>
              <p:nvPr/>
            </p:nvSpPr>
            <p:spPr>
              <a:xfrm>
                <a:off x="2574947" y="5969993"/>
                <a:ext cx="894797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uLnTx/>
                    <a:uFillTx/>
                  </a:rPr>
                  <a:t>Wood pellets</a:t>
                </a:r>
                <a:endParaRPr kumimoji="0" lang="en-GB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5488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0714" y="4428075"/>
            <a:ext cx="4351939" cy="1475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43150" y="1609567"/>
            <a:ext cx="5325137" cy="428626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This indicator assesses the share of renewable energy in final thermal energy </a:t>
            </a:r>
            <a:r>
              <a:rPr lang="en-US" sz="2400" dirty="0" smtClean="0"/>
              <a:t>consumption and thus, the </a:t>
            </a:r>
            <a:r>
              <a:rPr lang="en-US" sz="2400" dirty="0"/>
              <a:t>degree to which </a:t>
            </a:r>
            <a:r>
              <a:rPr lang="en-US" sz="2400" dirty="0" smtClean="0"/>
              <a:t>renewable </a:t>
            </a:r>
            <a:r>
              <a:rPr lang="en-US" sz="2400" dirty="0"/>
              <a:t>fuels have substituted fossil </a:t>
            </a:r>
            <a:r>
              <a:rPr lang="en-US" sz="2400" dirty="0" smtClean="0"/>
              <a:t>fuels and therefore </a:t>
            </a:r>
            <a:r>
              <a:rPr lang="en-US" sz="2400" dirty="0"/>
              <a:t>contributed to </a:t>
            </a:r>
            <a:r>
              <a:rPr lang="en-US" sz="2400" dirty="0" smtClean="0"/>
              <a:t>the </a:t>
            </a:r>
            <a:r>
              <a:rPr lang="en-US" sz="2400" dirty="0" err="1" smtClean="0"/>
              <a:t>decarbonisation</a:t>
            </a:r>
            <a:r>
              <a:rPr lang="en-US" sz="2400" dirty="0" smtClean="0"/>
              <a:t> </a:t>
            </a:r>
            <a:r>
              <a:rPr lang="en-US" sz="2400" dirty="0"/>
              <a:t>of the Mediterranean space </a:t>
            </a:r>
            <a:r>
              <a:rPr lang="en-US" sz="2400" dirty="0" smtClean="0"/>
              <a:t>economy.</a:t>
            </a:r>
          </a:p>
          <a:p>
            <a:pPr marL="0" lvl="0" indent="0">
              <a:spcBef>
                <a:spcPts val="1800"/>
              </a:spcBef>
              <a:buNone/>
            </a:pPr>
            <a:r>
              <a:rPr lang="en-US" sz="2400" dirty="0">
                <a:solidFill>
                  <a:prstClr val="black"/>
                </a:solidFill>
              </a:rPr>
              <a:t>It also </a:t>
            </a:r>
            <a:r>
              <a:rPr lang="en-US" sz="2400" dirty="0" smtClean="0">
                <a:solidFill>
                  <a:prstClr val="black"/>
                </a:solidFill>
              </a:rPr>
              <a:t>quantifies </a:t>
            </a:r>
            <a:r>
              <a:rPr lang="en-US" sz="2400" dirty="0">
                <a:solidFill>
                  <a:prstClr val="black"/>
                </a:solidFill>
              </a:rPr>
              <a:t>the progress towards the Europe 2020 &amp; 2030 targets for renewable </a:t>
            </a:r>
            <a:r>
              <a:rPr lang="en-US" sz="2400" dirty="0" smtClean="0">
                <a:solidFill>
                  <a:prstClr val="black"/>
                </a:solidFill>
              </a:rPr>
              <a:t>energies.</a:t>
            </a: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4836"/>
            <a:ext cx="2133600" cy="283164"/>
          </a:xfrm>
        </p:spPr>
        <p:txBody>
          <a:bodyPr/>
          <a:lstStyle/>
          <a:p>
            <a:fld id="{243FB592-B9A9-49AA-A86F-4031F7B97808}" type="slidenum">
              <a:rPr lang="en-US" smtClean="0"/>
              <a:t>8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DESCRIPTION</a:t>
            </a:r>
            <a:endParaRPr lang="it-IT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5015" y="1682085"/>
            <a:ext cx="2926165" cy="20742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 THERMAL ENERGY CONSUMPTION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242939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solidFill>
                  <a:prstClr val="black"/>
                </a:solidFill>
                <a:cs typeface="Calibri" panose="020F0502020204030204" pitchFamily="34" charset="0"/>
              </a:rPr>
              <a:t>BOUNDARY &amp; SCOPE</a:t>
            </a:r>
            <a:endParaRPr lang="it-IT" dirty="0">
              <a:solidFill>
                <a:prstClr val="black"/>
              </a:solidFill>
            </a:endParaRP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5"/>
            <a:ext cx="8666072" cy="4519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The assessment boundary is the building. </a:t>
            </a:r>
            <a:endParaRPr lang="en-US" dirty="0" smtClean="0"/>
          </a:p>
          <a:p>
            <a:pPr marL="0" indent="0">
              <a:buNone/>
            </a:pPr>
            <a:endParaRPr lang="en-US" sz="1200" dirty="0"/>
          </a:p>
          <a:p>
            <a:pPr marL="0" indent="0">
              <a:buNone/>
            </a:pPr>
            <a:r>
              <a:rPr lang="en-US" dirty="0" smtClean="0"/>
              <a:t>The </a:t>
            </a:r>
            <a:r>
              <a:rPr lang="en-US" dirty="0"/>
              <a:t>scope of the indicator includes the following energy uses, which are also referred to </a:t>
            </a:r>
            <a:r>
              <a:rPr lang="en-US" dirty="0" smtClean="0"/>
              <a:t>as </a:t>
            </a:r>
            <a:r>
              <a:rPr lang="en-US" b="1" dirty="0" smtClean="0"/>
              <a:t>technical </a:t>
            </a:r>
            <a:r>
              <a:rPr lang="en-US" b="1" dirty="0"/>
              <a:t>building </a:t>
            </a:r>
            <a:r>
              <a:rPr lang="en-US" b="1" dirty="0" smtClean="0"/>
              <a:t>services</a:t>
            </a:r>
            <a:r>
              <a:rPr lang="en-US" dirty="0" smtClean="0"/>
              <a:t>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heating</a:t>
            </a:r>
            <a:r>
              <a:rPr lang="en-US" dirty="0">
                <a:solidFill>
                  <a:prstClr val="black"/>
                </a:solidFill>
              </a:rPr>
              <a:t>, </a:t>
            </a:r>
            <a:endParaRPr lang="en-US" dirty="0" smtClean="0">
              <a:solidFill>
                <a:prstClr val="black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cooling</a:t>
            </a:r>
            <a:r>
              <a:rPr lang="en-US" dirty="0">
                <a:solidFill>
                  <a:prstClr val="black"/>
                </a:solidFill>
              </a:rPr>
              <a:t>, </a:t>
            </a:r>
            <a:endParaRPr lang="en-US" dirty="0" smtClean="0">
              <a:solidFill>
                <a:prstClr val="black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/>
              <a:t>ventilation,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domestic hot water</a:t>
            </a:r>
            <a:endParaRPr lang="en-US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prstClr val="black"/>
                </a:solidFill>
              </a:rPr>
              <a:t>The energy </a:t>
            </a:r>
            <a:r>
              <a:rPr lang="en-US" dirty="0">
                <a:solidFill>
                  <a:prstClr val="black"/>
                </a:solidFill>
              </a:rPr>
              <a:t>use is </a:t>
            </a:r>
            <a:r>
              <a:rPr lang="en-US" dirty="0" smtClean="0">
                <a:solidFill>
                  <a:prstClr val="black"/>
                </a:solidFill>
              </a:rPr>
              <a:t>referred </a:t>
            </a:r>
            <a:r>
              <a:rPr lang="en-US" dirty="0">
                <a:solidFill>
                  <a:prstClr val="black"/>
                </a:solidFill>
              </a:rPr>
              <a:t>to </a:t>
            </a:r>
            <a:r>
              <a:rPr lang="en-US" dirty="0" smtClean="0">
                <a:solidFill>
                  <a:prstClr val="black"/>
                </a:solidFill>
              </a:rPr>
              <a:t>as </a:t>
            </a:r>
            <a:r>
              <a:rPr lang="en-US" b="1" dirty="0">
                <a:solidFill>
                  <a:prstClr val="black"/>
                </a:solidFill>
              </a:rPr>
              <a:t>operational energy consumption</a:t>
            </a:r>
            <a:r>
              <a:rPr lang="en-US" dirty="0">
                <a:solidFill>
                  <a:prstClr val="black"/>
                </a:solidFill>
              </a:rPr>
              <a:t>. </a:t>
            </a:r>
            <a:endParaRPr lang="en-US" dirty="0" smtClean="0">
              <a:solidFill>
                <a:prstClr val="black"/>
              </a:solidFill>
            </a:endParaRPr>
          </a:p>
        </p:txBody>
      </p:sp>
      <p:pic>
        <p:nvPicPr>
          <p:cNvPr id="9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Autofit/>
          </a:bodyPr>
          <a:lstStyle/>
          <a:p>
            <a:r>
              <a:rPr lang="en-US" sz="2800" dirty="0" smtClean="0"/>
              <a:t>B.1.4 - ENERGY FROM RENEWABLE SOURCES IN TOTAL       THERMAL ENERGY CONSUMPTION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366403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9" ma:contentTypeDescription="Crea un document nou" ma:contentTypeScope="" ma:versionID="06da44c9fdc2f137721723683469ed5c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50f93151299274fdc3ed206dc3202385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E7A160E-3483-46C3-B1D0-8B200BE7CC16}"/>
</file>

<file path=customXml/itemProps2.xml><?xml version="1.0" encoding="utf-8"?>
<ds:datastoreItem xmlns:ds="http://schemas.openxmlformats.org/officeDocument/2006/customXml" ds:itemID="{50439FE5-5A20-4F3A-8E4E-11CC335842B4}"/>
</file>

<file path=customXml/itemProps3.xml><?xml version="1.0" encoding="utf-8"?>
<ds:datastoreItem xmlns:ds="http://schemas.openxmlformats.org/officeDocument/2006/customXml" ds:itemID="{96A212C7-0856-4C62-B205-315AD3855BB6}"/>
</file>

<file path=docProps/app.xml><?xml version="1.0" encoding="utf-8"?>
<Properties xmlns="http://schemas.openxmlformats.org/officeDocument/2006/extended-properties" xmlns:vt="http://schemas.openxmlformats.org/officeDocument/2006/docPropsVTypes">
  <TotalTime>20221</TotalTime>
  <Words>2722</Words>
  <Application>Microsoft Office PowerPoint</Application>
  <PresentationFormat>On-screen Show (4:3)</PresentationFormat>
  <Paragraphs>397</Paragraphs>
  <Slides>37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8" baseType="lpstr">
      <vt:lpstr>SimSun</vt:lpstr>
      <vt:lpstr>Arial</vt:lpstr>
      <vt:lpstr>Arial Black</vt:lpstr>
      <vt:lpstr>Arial Narrow</vt:lpstr>
      <vt:lpstr>Arimo</vt:lpstr>
      <vt:lpstr>Calibri</vt:lpstr>
      <vt:lpstr>Cambria Math</vt:lpstr>
      <vt:lpstr>Courier New</vt:lpstr>
      <vt:lpstr>Times New Roman</vt:lpstr>
      <vt:lpstr>Wingdings</vt:lpstr>
      <vt:lpstr>Larissa</vt:lpstr>
      <vt:lpstr>PowerPoint Presentation</vt:lpstr>
      <vt:lpstr>B.1.4 - ENERGY FROM RENEWABLE SOURCES IN TOTAL        THERMAL ENERGY CONSUMPTION</vt:lpstr>
      <vt:lpstr>B.1.4 - ENERGY FROM RENEWABLE SOURCES IN TOTAL          THERMAL ENERGY CONSUMPTION</vt:lpstr>
      <vt:lpstr>B.1.4 - ENERGY FROM RENEWABLE SOURCES IN TOTAL         THERMAL ENERGY CONSUMPTION</vt:lpstr>
      <vt:lpstr>B.1.4 - ENERGY FROM RENEWABLE SOURCES IN TOTAL           THERMAL ENERGY CONSUMPTION</vt:lpstr>
      <vt:lpstr>B.1.4 - ENERGY FROM RENEWABLE SOURCES IN TOTAL         THERMAL ENERGY CONSUMPTION</vt:lpstr>
      <vt:lpstr>B.1.4 - ENERGY FROM RENEWABLE SOURCES IN TOTAL    THERMAL ENERGY CONSUMPTION</vt:lpstr>
      <vt:lpstr>B.1.4 - ENERGY FROM RENEWABLE SOURCES IN TOTAL        THERMAL ENERGY CONSUMPTION</vt:lpstr>
      <vt:lpstr>B.1.4 - ENERGY FROM RENEWABLE SOURCES IN TOTAL       THERMAL ENERGY CONSUMPTION</vt:lpstr>
      <vt:lpstr>B.1.4 - ENERGY FROM RENEWABLE SOURCES IN TOTAL          THERMAL ENERGY CONSUMPTION</vt:lpstr>
      <vt:lpstr>B.1.4 - ENERGY FROM RENEWABLE SOURCES IN TOTAL           THERMAL ENERGY CONSUMPTION</vt:lpstr>
      <vt:lpstr>B.1.4 - ENERGY FROM RENEWABLE SOURCES IN TOTAL          THERMAL ENERGY CONSUMPTION</vt:lpstr>
      <vt:lpstr>B.1.4 - ENERGY FROM RENEWABLE SOURCES IN TOTAL      THERMAL ENERGY CONSUMPTION</vt:lpstr>
      <vt:lpstr>B.1.4 - ENERGY FROM RENEWABLE SOURCES IN TOTAL    THERMAL ENERGY CONSUMPTION</vt:lpstr>
      <vt:lpstr>B.1.4 - ENERGY FROM RENEWABLE SOURCES IN TOTAL          THERMAL ENERGY CONSUMPTION</vt:lpstr>
      <vt:lpstr>B.1.4 - ENERGY FROM RENEWABLE SOURCES IN TOTAL        THERMAL ENERGY CONSUMPTION</vt:lpstr>
      <vt:lpstr>B.1.4 - ENERGY FROM RENEWABLE SOURCES IN TOTAL         THERMAL ENERGY CONSUMPTION</vt:lpstr>
      <vt:lpstr>B.1.4 - ENERGY FROM RENEWABLE SOURCES IN TOTAL          THERMAL ENERGY CONSUMPTION</vt:lpstr>
      <vt:lpstr>B.1.4 - ENERGY FROM RENEWABLE SOURCES IN TOTAL          THERMAL ENERGY CONSUMPTION</vt:lpstr>
      <vt:lpstr>B.1.4 - ENERGY FROM RENEWABLE SOURCES IN TOTAL       THERMAL ENERGY CONSUMPTION</vt:lpstr>
      <vt:lpstr>B.1.4 - ENERGY FROM RENEWABLE SOURCES IN TOTAL        THERMAL ENERGY CONSUMPTION</vt:lpstr>
      <vt:lpstr>B.1.4 - ENERGY FROM RENEWABLE SOURCES IN TOTAL       THERMAL ENERGY CONSUMPTION</vt:lpstr>
      <vt:lpstr>B.1.4 - ENERGY FROM RENEWABLE SOURCES IN TOTAL         THERMAL ENERGY CONSUMPTION</vt:lpstr>
      <vt:lpstr>B.1.4 - ENERGY FROM RENEWABLE SOURCES IN TOTAL           THERMAL ENERGY CONSUMPTION</vt:lpstr>
      <vt:lpstr>B.1.4 - ENERGY FROM RENEWABLE SOURCES IN TOTAL         THERMAL ENERGY CONSUMPTION</vt:lpstr>
      <vt:lpstr>B.1.4 - ENERGY FROM RENEWABLE SOURCES IN TOTAL            THERMAL ENERGY CONSUMPTION</vt:lpstr>
      <vt:lpstr>B.1.4 - ENERGY FROM RENEWABLE SOURCES IN TOTAL        THERMAL ENERGY CONSUMPTION</vt:lpstr>
      <vt:lpstr>B.1.4 - ENERGY FROM RENEWABLE SOURCES IN TOTAL         THERMAL ENERGY CONSUMPTION</vt:lpstr>
      <vt:lpstr>B.1.4 - ENERGY FROM RENEWABLE SOURCES IN TOTAL          THERMAL ENERGY CONSUMPTION</vt:lpstr>
      <vt:lpstr>B.1.4 - ENERGY FROM RENEWABLE SOURCES IN TOTAL         THERMAL ENERGY CONSUMPTION</vt:lpstr>
      <vt:lpstr>B.1.4 - ENERGY FROM RENEWABLE SOURCES IN TOTAL      THERMAL ENERGY CONSUMPTION</vt:lpstr>
      <vt:lpstr>B.1.4 - ENERGY FROM RENEWABLE SOURCES IN TOTAL     THERMAL ENERGY CONSUMPTION</vt:lpstr>
      <vt:lpstr>B.1.4 - ENERGY FROM RENEWABLE SOURCES IN TOTAL        THERMAL ENERGY CONSUMPTION</vt:lpstr>
      <vt:lpstr>B.1.4 - ENERGY FROM RENEWABLE SOURCES IN TOTAL       THERMAL ENERGY CONSUMPTION</vt:lpstr>
      <vt:lpstr>B.1.4 - ENERGY FROM RENEWABLE SOURCES IN TOTAL        THERMAL ENERGY CONSUMPTION</vt:lpstr>
      <vt:lpstr>B.1.4 - ENERGY FROM RENEWABLE SOURCES IN TOTAL       THERMAL ENERGY CONSUMPTION</vt:lpstr>
      <vt:lpstr>B.1.4 - ENERGY FROM RENEWABLE SOURCES IN TOTAL          THERMAL ENERGY CONSUMPTION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POPI DROUTSA</cp:lastModifiedBy>
  <cp:revision>333</cp:revision>
  <dcterms:created xsi:type="dcterms:W3CDTF">2017-01-09T10:20:00Z</dcterms:created>
  <dcterms:modified xsi:type="dcterms:W3CDTF">2022-12-21T13:07:11Z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