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2" r:id="rId4"/>
    <p:sldId id="260" r:id="rId5"/>
    <p:sldId id="276" r:id="rId6"/>
    <p:sldId id="274" r:id="rId7"/>
    <p:sldId id="263" r:id="rId8"/>
    <p:sldId id="265" r:id="rId9"/>
    <p:sldId id="266" r:id="rId10"/>
    <p:sldId id="267" r:id="rId11"/>
    <p:sldId id="272" r:id="rId12"/>
    <p:sldId id="273" r:id="rId13"/>
    <p:sldId id="277" r:id="rId14"/>
    <p:sldId id="271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04" autoAdjust="0"/>
  </p:normalViewPr>
  <p:slideViewPr>
    <p:cSldViewPr snapToGrid="0" showGuides="1">
      <p:cViewPr varScale="1">
        <p:scale>
          <a:sx n="57" d="100"/>
          <a:sy n="57" d="100"/>
        </p:scale>
        <p:origin x="1468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24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4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H.1.2 – HEAT ISLAND EFFECT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H.1.2 – HEAT ISLAND EFFECT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2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7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9390"/>
            <a:ext cx="2133600" cy="30861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4170" y="4654113"/>
            <a:ext cx="8514080" cy="1056597"/>
            <a:chOff x="314960" y="4530324"/>
            <a:chExt cx="8514080" cy="879851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the m</a:t>
              </a:r>
              <a:r>
                <a:rPr lang="en-GB" sz="2000" b="1" dirty="0" err="1" smtClean="0"/>
                <a:t>ean</a:t>
              </a:r>
              <a:r>
                <a:rPr lang="en-GB" sz="2000" b="1" dirty="0" smtClean="0"/>
                <a:t> </a:t>
              </a:r>
              <a:r>
                <a:rPr lang="en-GB" sz="2000" b="1" dirty="0"/>
                <a:t>Solar Reflectance Index of horizontal and </a:t>
              </a:r>
              <a:r>
                <a:rPr lang="en-GB" sz="2000" b="1" dirty="0" smtClean="0"/>
                <a:t>roof</a:t>
              </a:r>
              <a:endParaRPr lang="el-GR" sz="2000" b="1" dirty="0" smtClean="0"/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l-GR" sz="2000" b="1" dirty="0"/>
                <a:t> </a:t>
              </a:r>
              <a:r>
                <a:rPr lang="el-GR" sz="2000" b="1" dirty="0" smtClean="0"/>
                <a:t>              </a:t>
              </a:r>
              <a:r>
                <a:rPr lang="en-GB" sz="2000" b="1" dirty="0" smtClean="0"/>
                <a:t> surfaces</a:t>
              </a:r>
              <a:endParaRPr lang="en-GB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60858" y="1169744"/>
            <a:ext cx="8291264" cy="19860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An existing small one-</a:t>
            </a:r>
            <a:r>
              <a:rPr lang="en-US" sz="2200" dirty="0" err="1" smtClean="0">
                <a:cs typeface="Calibri" panose="020F0502020204030204" pitchFamily="34" charset="0"/>
              </a:rPr>
              <a:t>storey</a:t>
            </a:r>
            <a:r>
              <a:rPr lang="en-US" sz="2200" dirty="0" smtClean="0">
                <a:cs typeface="Calibri" panose="020F0502020204030204" pitchFamily="34" charset="0"/>
              </a:rPr>
              <a:t> building, with floor area of 120m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 is located within a lot of surface area of 600m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. </a:t>
            </a:r>
            <a:r>
              <a:rPr lang="el-GR" sz="2200" dirty="0" smtClean="0">
                <a:cs typeface="Calibri" panose="020F0502020204030204" pitchFamily="34" charset="0"/>
              </a:rPr>
              <a:t>Τ</a:t>
            </a:r>
            <a:r>
              <a:rPr lang="en-US" sz="2200" dirty="0" smtClean="0">
                <a:cs typeface="Calibri" panose="020F0502020204030204" pitchFamily="34" charset="0"/>
              </a:rPr>
              <a:t>he building has a flat roof covered </a:t>
            </a:r>
            <a:r>
              <a:rPr lang="en-US" sz="2200" dirty="0">
                <a:cs typeface="Calibri" panose="020F0502020204030204" pitchFamily="34" charset="0"/>
              </a:rPr>
              <a:t>with </a:t>
            </a:r>
            <a:r>
              <a:rPr lang="en-US" sz="2200" dirty="0" smtClean="0">
                <a:cs typeface="Calibri" panose="020F0502020204030204" pitchFamily="34" charset="0"/>
              </a:rPr>
              <a:t>gray</a:t>
            </a:r>
            <a:r>
              <a:rPr lang="el-GR" sz="2200" dirty="0" smtClean="0">
                <a:cs typeface="Calibri" panose="020F0502020204030204" pitchFamily="34" charset="0"/>
              </a:rPr>
              <a:t> </a:t>
            </a:r>
            <a:r>
              <a:rPr lang="en-US" sz="2200" dirty="0" smtClean="0">
                <a:cs typeface="Calibri" panose="020F0502020204030204" pitchFamily="34" charset="0"/>
              </a:rPr>
              <a:t>asphaltic membrane</a:t>
            </a:r>
            <a:r>
              <a:rPr lang="el-GR" sz="2200" dirty="0" smtClean="0">
                <a:cs typeface="Calibri" panose="020F0502020204030204" pitchFamily="34" charset="0"/>
              </a:rPr>
              <a:t>.</a:t>
            </a:r>
            <a:r>
              <a:rPr lang="en-US" sz="2200" dirty="0">
                <a:cs typeface="Calibri" panose="020F0502020204030204" pitchFamily="34" charset="0"/>
              </a:rPr>
              <a:t> </a:t>
            </a:r>
            <a:r>
              <a:rPr lang="en-US" sz="2200" dirty="0" smtClean="0">
                <a:cs typeface="Calibri" panose="020F0502020204030204" pitchFamily="34" charset="0"/>
              </a:rPr>
              <a:t>The outdoor space is partly covered by natural stone tiles (40%) and vegetation (60%).   </a:t>
            </a:r>
          </a:p>
        </p:txBody>
      </p:sp>
    </p:spTree>
    <p:extLst>
      <p:ext uri="{BB962C8B-B14F-4D97-AF65-F5344CB8AC3E}">
        <p14:creationId xmlns:p14="http://schemas.microsoft.com/office/powerpoint/2010/main" val="2680932981"/>
      </p:ext>
    </p:extLst>
  </p:cSld>
  <p:clrMapOvr>
    <a:masterClrMapping/>
  </p:clrMapOvr>
  <p:transition advTm="2909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/>
          </a:p>
        </p:txBody>
      </p:sp>
      <p:sp>
        <p:nvSpPr>
          <p:cNvPr id="29" name="Rectangle 28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1" name="Rectangle 30"/>
          <p:cNvSpPr/>
          <p:nvPr/>
        </p:nvSpPr>
        <p:spPr>
          <a:xfrm>
            <a:off x="8087419" y="1782457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5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90290" y="992333"/>
            <a:ext cx="74936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</a:t>
            </a:r>
            <a:r>
              <a:rPr lang="en-US" sz="2200" b="1" dirty="0" smtClean="0"/>
              <a:t>otal </a:t>
            </a:r>
            <a:r>
              <a:rPr lang="en-US" sz="2200" b="1" dirty="0"/>
              <a:t>area of all </a:t>
            </a:r>
            <a:r>
              <a:rPr lang="en-GB" sz="2200" b="1" dirty="0"/>
              <a:t>horizontal surfaces and </a:t>
            </a:r>
            <a:r>
              <a:rPr lang="en-GB" sz="2200" b="1" dirty="0" smtClean="0"/>
              <a:t>roofs : 600m</a:t>
            </a:r>
            <a:r>
              <a:rPr lang="en-GB" sz="2200" b="1" baseline="30000" dirty="0" smtClean="0"/>
              <a:t>2</a:t>
            </a:r>
            <a:endParaRPr lang="en-GB" sz="2200" baseline="30000" dirty="0"/>
          </a:p>
        </p:txBody>
      </p:sp>
      <p:sp>
        <p:nvSpPr>
          <p:cNvPr id="3" name="Rectangle 2"/>
          <p:cNvSpPr/>
          <p:nvPr/>
        </p:nvSpPr>
        <p:spPr>
          <a:xfrm>
            <a:off x="390290" y="1761773"/>
            <a:ext cx="7259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Weighed </a:t>
            </a:r>
            <a:r>
              <a:rPr lang="en-US" sz="2200" b="1" dirty="0"/>
              <a:t>area per </a:t>
            </a:r>
            <a:r>
              <a:rPr lang="en-GB" sz="2200" b="1" dirty="0"/>
              <a:t>cover </a:t>
            </a:r>
            <a:r>
              <a:rPr lang="en-GB" sz="2200" b="1" dirty="0" smtClean="0"/>
              <a:t>material of </a:t>
            </a:r>
            <a:r>
              <a:rPr lang="en-GB" sz="2400" dirty="0" smtClean="0"/>
              <a:t>horizontal </a:t>
            </a:r>
            <a:r>
              <a:rPr lang="en-GB" sz="2400" dirty="0"/>
              <a:t>paved surfaces and roofs </a:t>
            </a:r>
            <a:endParaRPr lang="en-GB" sz="2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18043"/>
              </p:ext>
            </p:extLst>
          </p:nvPr>
        </p:nvGraphicFramePr>
        <p:xfrm>
          <a:off x="553844" y="2727068"/>
          <a:ext cx="6095999" cy="1112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593392">
                  <a:extLst>
                    <a:ext uri="{9D8B030D-6E8A-4147-A177-3AD203B41FA5}">
                      <a16:colId xmlns:a16="http://schemas.microsoft.com/office/drawing/2014/main" val="1063654064"/>
                    </a:ext>
                  </a:extLst>
                </a:gridCol>
                <a:gridCol w="1201479">
                  <a:extLst>
                    <a:ext uri="{9D8B030D-6E8A-4147-A177-3AD203B41FA5}">
                      <a16:colId xmlns:a16="http://schemas.microsoft.com/office/drawing/2014/main" val="1339214594"/>
                    </a:ext>
                  </a:extLst>
                </a:gridCol>
                <a:gridCol w="882503">
                  <a:extLst>
                    <a:ext uri="{9D8B030D-6E8A-4147-A177-3AD203B41FA5}">
                      <a16:colId xmlns:a16="http://schemas.microsoft.com/office/drawing/2014/main" val="3275633837"/>
                    </a:ext>
                  </a:extLst>
                </a:gridCol>
                <a:gridCol w="1418625">
                  <a:extLst>
                    <a:ext uri="{9D8B030D-6E8A-4147-A177-3AD203B41FA5}">
                      <a16:colId xmlns:a16="http://schemas.microsoft.com/office/drawing/2014/main" val="2114284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Area</a:t>
                      </a:r>
                      <a:endParaRPr lang="en-GB" sz="1400" b="1" i="0" cap="all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SRi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cap="all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Area x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SRi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89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Asphaltic Membrane, Grey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 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7 </a:t>
                      </a:r>
                      <a:r>
                        <a:rPr lang="en-US" sz="1600" baseline="30000" dirty="0" smtClean="0">
                          <a:latin typeface="+mn-lt"/>
                        </a:rPr>
                        <a:t>1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840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8475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Limestone, Grey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192 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54 </a:t>
                      </a:r>
                      <a:r>
                        <a:rPr lang="en-US" sz="1600" baseline="30000" dirty="0" smtClean="0">
                          <a:latin typeface="+mn-lt"/>
                        </a:rPr>
                        <a:t>2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10368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sz="1600" b="0" i="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baseline="30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599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9287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0290" y="3876030"/>
            <a:ext cx="71144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aseline="30000" dirty="0" smtClean="0"/>
              <a:t>1</a:t>
            </a:r>
            <a:r>
              <a:rPr lang="en-GB" sz="1000" dirty="0" smtClean="0"/>
              <a:t> </a:t>
            </a:r>
            <a:r>
              <a:rPr lang="en-GB" sz="1000" dirty="0"/>
              <a:t>Source : https://coolroofs.org/directory/roof?product_type_id=11&amp;orderBy=product_type&amp;page=1&amp;product_color_id=</a:t>
            </a:r>
            <a:endParaRPr lang="en-GB" sz="1000" dirty="0" smtClean="0"/>
          </a:p>
          <a:p>
            <a:r>
              <a:rPr lang="en-GB" sz="1000" baseline="30000" dirty="0" smtClean="0"/>
              <a:t>2</a:t>
            </a:r>
            <a:r>
              <a:rPr lang="en-GB" sz="1000" dirty="0" smtClean="0"/>
              <a:t> Source : https</a:t>
            </a:r>
            <a:r>
              <a:rPr lang="en-GB" sz="1000" dirty="0"/>
              <a:t>://hdgbuildingmaterials.com/products/solar-reflectance-index-hdg-primer</a:t>
            </a:r>
            <a:r>
              <a:rPr lang="en-GB" sz="1000" dirty="0" smtClean="0"/>
              <a:t>/</a:t>
            </a:r>
          </a:p>
          <a:p>
            <a:endParaRPr lang="en-GB" sz="1000" dirty="0"/>
          </a:p>
        </p:txBody>
      </p:sp>
      <p:sp>
        <p:nvSpPr>
          <p:cNvPr id="24" name="Rectangle 23"/>
          <p:cNvSpPr/>
          <p:nvPr/>
        </p:nvSpPr>
        <p:spPr>
          <a:xfrm>
            <a:off x="8087419" y="435063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6</a:t>
            </a:r>
            <a:endParaRPr lang="el-GR" sz="2400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90290" y="4484750"/>
            <a:ext cx="7537478" cy="6550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a-ES" sz="2200" dirty="0"/>
              <a:t>Sum </a:t>
            </a:r>
            <a:r>
              <a:rPr lang="en-GB" sz="2200" dirty="0"/>
              <a:t>the</a:t>
            </a:r>
            <a:r>
              <a:rPr lang="ca-ES" sz="2200" dirty="0"/>
              <a:t> products of the </a:t>
            </a:r>
            <a:r>
              <a:rPr lang="en-GB" sz="2200" b="1" dirty="0" smtClean="0"/>
              <a:t>Sri  </a:t>
            </a:r>
            <a:r>
              <a:rPr lang="ca-ES" sz="2200" b="1" dirty="0" smtClean="0"/>
              <a:t>multiplied </a:t>
            </a:r>
            <a:r>
              <a:rPr lang="ca-ES" sz="2200" b="1" dirty="0"/>
              <a:t>by the corresponding floor </a:t>
            </a:r>
            <a:r>
              <a:rPr lang="ca-ES" sz="2200" b="1" dirty="0" smtClean="0"/>
              <a:t>area             </a:t>
            </a:r>
          </a:p>
          <a:p>
            <a:pPr marL="0" lvl="0" indent="0">
              <a:buNone/>
            </a:pPr>
            <a:r>
              <a:rPr lang="ca-ES" sz="2200" b="1" dirty="0"/>
              <a:t>	</a:t>
            </a:r>
            <a:r>
              <a:rPr lang="ca-ES" sz="2200" b="1" dirty="0" smtClean="0"/>
              <a:t>	</a:t>
            </a:r>
            <a:r>
              <a:rPr lang="en-US" sz="2200" dirty="0" smtClean="0"/>
              <a:t>(840+ </a:t>
            </a:r>
            <a:r>
              <a:rPr lang="en-GB" sz="2200" dirty="0" smtClean="0">
                <a:solidFill>
                  <a:srgbClr val="000000"/>
                </a:solidFill>
              </a:rPr>
              <a:t>10368 </a:t>
            </a:r>
            <a:r>
              <a:rPr lang="en-GB" sz="2200" dirty="0" smtClean="0"/>
              <a:t>) </a:t>
            </a:r>
            <a:r>
              <a:rPr lang="en-GB" sz="2200" dirty="0"/>
              <a:t>= </a:t>
            </a:r>
            <a:r>
              <a:rPr lang="en-GB" sz="2200" b="1" dirty="0"/>
              <a:t>11208 </a:t>
            </a:r>
            <a:r>
              <a:rPr lang="en-GB" sz="2200" b="1" dirty="0" smtClean="0"/>
              <a:t>m</a:t>
            </a:r>
            <a:r>
              <a:rPr lang="en-GB" sz="2200" b="1" baseline="30000" dirty="0" smtClean="0"/>
              <a:t>2</a:t>
            </a:r>
            <a:endParaRPr lang="en-US" sz="2200" b="1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761535"/>
      </p:ext>
    </p:extLst>
  </p:cSld>
  <p:clrMapOvr>
    <a:masterClrMapping/>
  </p:clrMapOvr>
  <p:transition advTm="2316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/>
          </a:p>
        </p:txBody>
      </p:sp>
      <p:sp>
        <p:nvSpPr>
          <p:cNvPr id="12" name="Rectangle 11"/>
          <p:cNvSpPr/>
          <p:nvPr/>
        </p:nvSpPr>
        <p:spPr>
          <a:xfrm>
            <a:off x="8053965" y="1115327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7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223310" y="1258372"/>
            <a:ext cx="77471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b="1" dirty="0"/>
              <a:t>Calculate the </a:t>
            </a:r>
            <a:r>
              <a:rPr lang="en-US" sz="2200" b="1" dirty="0" smtClean="0"/>
              <a:t>mean </a:t>
            </a:r>
            <a:r>
              <a:rPr lang="en-US" sz="2400" b="1" dirty="0" smtClean="0"/>
              <a:t>SRi</a:t>
            </a:r>
            <a:endParaRPr lang="en-GB" sz="2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9386" y="1519413"/>
            <a:ext cx="6071103" cy="1820237"/>
            <a:chOff x="1965680" y="4332594"/>
            <a:chExt cx="6071103" cy="1820237"/>
          </a:xfrm>
        </p:grpSpPr>
        <p:grpSp>
          <p:nvGrpSpPr>
            <p:cNvPr id="15" name="Group 14"/>
            <p:cNvGrpSpPr/>
            <p:nvPr/>
          </p:nvGrpSpPr>
          <p:grpSpPr>
            <a:xfrm>
              <a:off x="5232579" y="4332594"/>
              <a:ext cx="2804204" cy="1747344"/>
              <a:chOff x="6483565" y="4091670"/>
              <a:chExt cx="2804204" cy="1747344"/>
            </a:xfrm>
          </p:grpSpPr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3565" y="4091670"/>
                <a:ext cx="2643338" cy="174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6519607" y="4783612"/>
                    <a:ext cx="2768162" cy="60016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𝟏𝟖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𝟕</m:t>
                          </m:r>
                        </m:oMath>
                      </m:oMathPara>
                    </a14:m>
                    <a:endParaRPr lang="en-GB" sz="28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9607" y="4783612"/>
                    <a:ext cx="2768162" cy="6001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6" name="Rectangle 15"/>
            <p:cNvSpPr/>
            <p:nvPr/>
          </p:nvSpPr>
          <p:spPr>
            <a:xfrm>
              <a:off x="5222537" y="486295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965680" y="4550679"/>
              <a:ext cx="2384926" cy="1547878"/>
              <a:chOff x="1965680" y="4401248"/>
              <a:chExt cx="2384926" cy="1547878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052994" y="5409126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en-US" sz="2800" b="1" dirty="0" smtClean="0">
                    <a:solidFill>
                      <a:schemeClr val="tx1"/>
                    </a:solidFill>
                  </a:rPr>
                  <a:t>600 </a:t>
                </a:r>
                <a:r>
                  <a:rPr lang="en-US" sz="2800" b="1" dirty="0" smtClean="0">
                    <a:solidFill>
                      <a:schemeClr val="tx1"/>
                    </a:solidFill>
                    <a:cs typeface="Calibri" panose="020F0502020204030204" pitchFamily="34" charset="0"/>
                  </a:rPr>
                  <a:t>m</a:t>
                </a:r>
                <a:r>
                  <a:rPr lang="en-US" sz="2800" b="1" baseline="30000" dirty="0" smtClean="0">
                    <a:solidFill>
                      <a:schemeClr val="tx1"/>
                    </a:solidFill>
                    <a:cs typeface="Calibri" panose="020F0502020204030204" pitchFamily="34" charset="0"/>
                  </a:rPr>
                  <a:t>2</a:t>
                </a:r>
                <a:endParaRPr lang="en-US" sz="28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2052994" y="4463692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lvl="0" algn="ctr"/>
                <a:r>
                  <a:rPr lang="en-GB" sz="2800" b="1" dirty="0">
                    <a:solidFill>
                      <a:schemeClr val="tx1"/>
                    </a:solidFill>
                  </a:rPr>
                  <a:t>11208 m</a:t>
                </a:r>
                <a:r>
                  <a:rPr lang="en-GB" sz="2800" b="1" baseline="30000" dirty="0">
                    <a:solidFill>
                      <a:schemeClr val="tx1"/>
                    </a:solidFill>
                  </a:rPr>
                  <a:t>2</a:t>
                </a:r>
                <a:endParaRPr lang="en-US" sz="2800" b="1" baseline="30000" dirty="0">
                  <a:solidFill>
                    <a:schemeClr val="tx1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965680" y="4401248"/>
                <a:ext cx="2384926" cy="92333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______</a:t>
                </a:r>
                <a:endParaRPr lang="en-US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Right Brace 17"/>
            <p:cNvSpPr/>
            <p:nvPr/>
          </p:nvSpPr>
          <p:spPr>
            <a:xfrm>
              <a:off x="4404449" y="4496405"/>
              <a:ext cx="667265" cy="1656426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0821034"/>
      </p:ext>
    </p:extLst>
  </p:cSld>
  <p:clrMapOvr>
    <a:masterClrMapping/>
  </p:clrMapOvr>
  <p:transition advTm="2316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960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9390"/>
            <a:ext cx="2133600" cy="30861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9450" y="3795995"/>
            <a:ext cx="8514080" cy="1056597"/>
            <a:chOff x="314960" y="4530324"/>
            <a:chExt cx="8514080" cy="879851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the m</a:t>
              </a:r>
              <a:r>
                <a:rPr lang="en-GB" sz="2000" b="1" dirty="0" err="1" smtClean="0"/>
                <a:t>ean</a:t>
              </a:r>
              <a:r>
                <a:rPr lang="en-GB" sz="2000" b="1" dirty="0" smtClean="0"/>
                <a:t> </a:t>
              </a:r>
              <a:r>
                <a:rPr lang="en-GB" sz="2000" b="1" dirty="0"/>
                <a:t>Solar Reflectance Index of horizontal and </a:t>
              </a:r>
              <a:r>
                <a:rPr lang="en-GB" sz="2000" b="1" dirty="0" smtClean="0"/>
                <a:t>roof</a:t>
              </a:r>
              <a:endParaRPr lang="el-GR" sz="2000" b="1" dirty="0" smtClean="0"/>
            </a:p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l-GR" sz="2000" b="1" dirty="0"/>
                <a:t> </a:t>
              </a:r>
              <a:r>
                <a:rPr lang="el-GR" sz="2000" b="1" dirty="0" smtClean="0"/>
                <a:t>              </a:t>
              </a:r>
              <a:r>
                <a:rPr lang="en-GB" sz="2000" b="1" dirty="0" smtClean="0"/>
                <a:t> </a:t>
              </a:r>
              <a:r>
                <a:rPr lang="en-GB" sz="2000" b="1" dirty="0"/>
                <a:t>surfaces over the total plot </a:t>
              </a:r>
              <a:r>
                <a:rPr lang="en-GB" sz="2000" b="1" dirty="0" smtClean="0"/>
                <a:t>area</a:t>
              </a:r>
              <a:endParaRPr lang="en-GB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60858" y="1169744"/>
            <a:ext cx="8291264" cy="19860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An existing </a:t>
            </a:r>
            <a:r>
              <a:rPr lang="en-GB" sz="2200" dirty="0" smtClean="0">
                <a:cs typeface="Calibri" panose="020F0502020204030204" pitchFamily="34" charset="0"/>
              </a:rPr>
              <a:t>residential </a:t>
            </a:r>
            <a:r>
              <a:rPr lang="en-US" sz="2200" dirty="0" smtClean="0">
                <a:cs typeface="Calibri" panose="020F0502020204030204" pitchFamily="34" charset="0"/>
              </a:rPr>
              <a:t>building is located within a lot of surface area of 500m</a:t>
            </a:r>
            <a:r>
              <a:rPr lang="en-US" sz="2200" baseline="30000" dirty="0" smtClean="0">
                <a:cs typeface="Calibri" panose="020F0502020204030204" pitchFamily="34" charset="0"/>
              </a:rPr>
              <a:t>2</a:t>
            </a:r>
            <a:r>
              <a:rPr lang="en-US" sz="2200" dirty="0" smtClean="0">
                <a:cs typeface="Calibri" panose="020F0502020204030204" pitchFamily="34" charset="0"/>
              </a:rPr>
              <a:t>. </a:t>
            </a:r>
            <a:r>
              <a:rPr lang="el-GR" sz="2200" dirty="0" smtClean="0">
                <a:cs typeface="Calibri" panose="020F0502020204030204" pitchFamily="34" charset="0"/>
              </a:rPr>
              <a:t>Τ</a:t>
            </a:r>
            <a:r>
              <a:rPr lang="en-US" sz="2200" dirty="0" smtClean="0">
                <a:cs typeface="Calibri" panose="020F0502020204030204" pitchFamily="34" charset="0"/>
              </a:rPr>
              <a:t>he building has a tilted roof, with </a:t>
            </a:r>
            <a:r>
              <a:rPr lang="en-GB" sz="2200" dirty="0" smtClean="0">
                <a:cs typeface="Calibri" panose="020F0502020204030204" pitchFamily="34" charset="0"/>
              </a:rPr>
              <a:t>a </a:t>
            </a:r>
            <a:r>
              <a:rPr lang="en-GB" sz="2200" dirty="0">
                <a:cs typeface="Calibri" panose="020F0502020204030204" pitchFamily="34" charset="0"/>
              </a:rPr>
              <a:t>total surface of </a:t>
            </a:r>
            <a:r>
              <a:rPr lang="en-GB" sz="2200" dirty="0" smtClean="0">
                <a:cs typeface="Calibri" panose="020F0502020204030204" pitchFamily="34" charset="0"/>
              </a:rPr>
              <a:t>175m</a:t>
            </a:r>
            <a:r>
              <a:rPr lang="en-GB" sz="2200" baseline="30000" dirty="0" smtClean="0">
                <a:cs typeface="Calibri" panose="020F0502020204030204" pitchFamily="34" charset="0"/>
              </a:rPr>
              <a:t>2</a:t>
            </a:r>
            <a:r>
              <a:rPr lang="en-GB" sz="2200" dirty="0" smtClean="0">
                <a:cs typeface="Calibri" panose="020F0502020204030204" pitchFamily="34" charset="0"/>
              </a:rPr>
              <a:t>, </a:t>
            </a:r>
            <a:r>
              <a:rPr lang="en-US" sz="2200" dirty="0" smtClean="0">
                <a:cs typeface="Calibri" panose="020F0502020204030204" pitchFamily="34" charset="0"/>
              </a:rPr>
              <a:t>covered </a:t>
            </a:r>
            <a:r>
              <a:rPr lang="en-US" sz="2200" dirty="0">
                <a:cs typeface="Calibri" panose="020F0502020204030204" pitchFamily="34" charset="0"/>
              </a:rPr>
              <a:t>with </a:t>
            </a:r>
            <a:r>
              <a:rPr lang="en-GB" sz="2200" dirty="0" smtClean="0">
                <a:cs typeface="Calibri" panose="020F0502020204030204" pitchFamily="34" charset="0"/>
              </a:rPr>
              <a:t>tiles and a flat roof, </a:t>
            </a:r>
            <a:r>
              <a:rPr lang="en-US" sz="2200" dirty="0">
                <a:cs typeface="Calibri" panose="020F0502020204030204" pitchFamily="34" charset="0"/>
              </a:rPr>
              <a:t>with </a:t>
            </a:r>
            <a:r>
              <a:rPr lang="en-GB" sz="2200" dirty="0">
                <a:cs typeface="Calibri" panose="020F0502020204030204" pitchFamily="34" charset="0"/>
              </a:rPr>
              <a:t>a total surface of </a:t>
            </a:r>
            <a:r>
              <a:rPr lang="en-GB" sz="2200" dirty="0" smtClean="0">
                <a:cs typeface="Calibri" panose="020F0502020204030204" pitchFamily="34" charset="0"/>
              </a:rPr>
              <a:t>50m</a:t>
            </a:r>
            <a:r>
              <a:rPr lang="en-GB" sz="2200" baseline="30000" dirty="0" smtClean="0">
                <a:cs typeface="Calibri" panose="020F0502020204030204" pitchFamily="34" charset="0"/>
              </a:rPr>
              <a:t>2 </a:t>
            </a:r>
            <a:r>
              <a:rPr lang="en-US" sz="2200" dirty="0" smtClean="0">
                <a:cs typeface="Calibri" panose="020F0502020204030204" pitchFamily="34" charset="0"/>
              </a:rPr>
              <a:t>covered with pavement tiles. The outdoor space is partly covered by natural </a:t>
            </a:r>
            <a:r>
              <a:rPr lang="en-US" sz="2200" dirty="0">
                <a:cs typeface="Calibri" panose="020F0502020204030204" pitchFamily="34" charset="0"/>
              </a:rPr>
              <a:t>pavement </a:t>
            </a:r>
            <a:r>
              <a:rPr lang="en-US" sz="2200" dirty="0" smtClean="0">
                <a:cs typeface="Calibri" panose="020F0502020204030204" pitchFamily="34" charset="0"/>
              </a:rPr>
              <a:t>tiles (75%) and vegetation (25%).   </a:t>
            </a:r>
          </a:p>
        </p:txBody>
      </p:sp>
    </p:spTree>
    <p:extLst>
      <p:ext uri="{BB962C8B-B14F-4D97-AF65-F5344CB8AC3E}">
        <p14:creationId xmlns:p14="http://schemas.microsoft.com/office/powerpoint/2010/main" val="2045716301"/>
      </p:ext>
    </p:extLst>
  </p:cSld>
  <p:clrMapOvr>
    <a:masterClrMapping/>
  </p:clrMapOvr>
  <p:transition advTm="2909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27856"/>
              </p:ext>
            </p:extLst>
          </p:nvPr>
        </p:nvGraphicFramePr>
        <p:xfrm>
          <a:off x="487326" y="1504863"/>
          <a:ext cx="8169348" cy="1645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H.1.2 – HEAT ISLAND EFFECT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H. Adaptation to Climate Change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H.1 Climatic action: increase of temperature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.1.2 – </a:t>
            </a:r>
            <a:r>
              <a:rPr lang="en-US" sz="2800" dirty="0" smtClean="0"/>
              <a:t>HEAT ISLAND EFFECT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350883"/>
              </p:ext>
            </p:extLst>
          </p:nvPr>
        </p:nvGraphicFramePr>
        <p:xfrm>
          <a:off x="2589026" y="3506438"/>
          <a:ext cx="3965947" cy="1957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Bitmap Image" r:id="rId3" imgW="2984400" imgH="1473120" progId="PBrush">
                  <p:embed/>
                </p:oleObj>
              </mc:Choice>
              <mc:Fallback>
                <p:oleObj name="Bitmap Image" r:id="rId3" imgW="2984400" imgH="147312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9026" y="3506438"/>
                        <a:ext cx="3965947" cy="19576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486721" y="5464097"/>
            <a:ext cx="59212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Source: https</a:t>
            </a:r>
            <a:r>
              <a:rPr lang="en-GB" sz="1000" dirty="0"/>
              <a:t>://hdgbuildingmaterials.com/products/solar-reflectance-index-hdg-primer/</a:t>
            </a:r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15245"/>
              </p:ext>
            </p:extLst>
          </p:nvPr>
        </p:nvGraphicFramePr>
        <p:xfrm>
          <a:off x="504528" y="1813774"/>
          <a:ext cx="8182272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Description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Project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</a:rPr>
                        <a:t>Mean Solar Reflectance Index of paved surfaces and roofs in the area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 smtClean="0">
                          <a:effectLst/>
                        </a:rPr>
                        <a:t>-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Design</a:t>
                      </a:r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smtClean="0"/>
                        <a:t>Occupation</a:t>
                      </a:r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Estimation</a:t>
                      </a:r>
                      <a:endParaRPr lang="it-IT" dirty="0"/>
                    </a:p>
                    <a:p>
                      <a:r>
                        <a:rPr lang="it-IT" dirty="0"/>
                        <a:t>____________</a:t>
                      </a:r>
                    </a:p>
                    <a:p>
                      <a:r>
                        <a:rPr lang="it-IT" dirty="0" smtClean="0"/>
                        <a:t>Estimation</a:t>
                      </a:r>
                    </a:p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1668" y="3908237"/>
            <a:ext cx="760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area for the calculation of the indicator is the gross area of the </a:t>
            </a:r>
            <a:r>
              <a:rPr lang="en-GB" dirty="0" smtClean="0"/>
              <a:t>building lot.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78" y="3908237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93474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400" dirty="0"/>
              <a:t>Reduce the heat island effect in order to reduce the discomfort at ground level during </a:t>
            </a:r>
            <a:r>
              <a:rPr lang="en-GB" sz="2400" dirty="0" smtClean="0"/>
              <a:t>summer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383" y="3267307"/>
            <a:ext cx="2214070" cy="2214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945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0416" y="699796"/>
            <a:ext cx="3657600" cy="5145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</a:p>
          <a:p>
            <a:pPr marL="0" indent="0" algn="just">
              <a:spcBef>
                <a:spcPts val="800"/>
              </a:spcBef>
              <a:buNone/>
            </a:pPr>
            <a:endParaRPr lang="en-GB" sz="500" dirty="0" smtClean="0"/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000" dirty="0" smtClean="0"/>
              <a:t>The Solar Reflectance Index (SR</a:t>
            </a:r>
            <a:r>
              <a:rPr lang="en-GB" sz="2000" dirty="0"/>
              <a:t>i</a:t>
            </a:r>
            <a:r>
              <a:rPr lang="en-GB" sz="2000" dirty="0" smtClean="0"/>
              <a:t>) is a </a:t>
            </a:r>
            <a:r>
              <a:rPr lang="en-GB" sz="2000" dirty="0"/>
              <a:t>measure of the constructed surface's ability to reflect solar </a:t>
            </a:r>
            <a:r>
              <a:rPr lang="en-GB" sz="2000" dirty="0" smtClean="0"/>
              <a:t>heat.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68407" y="5551124"/>
            <a:ext cx="49378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Source: Cool Roof Rating Council. https</a:t>
            </a:r>
            <a:r>
              <a:rPr lang="en-GB" sz="1000" dirty="0"/>
              <a:t>://coolroofs.org/documents/CRRC-SRI-Document_2022-07-12.pdf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949685"/>
              </p:ext>
            </p:extLst>
          </p:nvPr>
        </p:nvGraphicFramePr>
        <p:xfrm>
          <a:off x="3966771" y="979505"/>
          <a:ext cx="5065776" cy="223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Bitmap Image" r:id="rId3" imgW="7207200" imgH="3174840" progId="PBrush">
                  <p:embed/>
                </p:oleObj>
              </mc:Choice>
              <mc:Fallback>
                <p:oleObj name="Bitmap Image" r:id="rId3" imgW="7207200" imgH="317484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6771" y="979505"/>
                        <a:ext cx="5065776" cy="223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51661" y="3051466"/>
            <a:ext cx="3657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n-GB" dirty="0"/>
              <a:t>SRi values vary from 0 (i.e. for </a:t>
            </a:r>
            <a:r>
              <a:rPr lang="en-GB" dirty="0" smtClean="0"/>
              <a:t>materials </a:t>
            </a:r>
            <a:r>
              <a:rPr lang="en-GB" dirty="0"/>
              <a:t>that </a:t>
            </a:r>
            <a:r>
              <a:rPr lang="en-GB" dirty="0" smtClean="0"/>
              <a:t>absorb </a:t>
            </a:r>
            <a:r>
              <a:rPr lang="en-GB" dirty="0"/>
              <a:t>all incident solar radiation like a black body) to 100 (i.e. for </a:t>
            </a:r>
            <a:r>
              <a:rPr lang="en-GB" dirty="0" smtClean="0"/>
              <a:t>materials </a:t>
            </a:r>
            <a:r>
              <a:rPr lang="en-GB" dirty="0"/>
              <a:t>that </a:t>
            </a:r>
            <a:r>
              <a:rPr lang="en-GB" dirty="0" smtClean="0"/>
              <a:t>reflect </a:t>
            </a:r>
            <a:r>
              <a:rPr lang="en-GB" dirty="0"/>
              <a:t>all the incident solar radiation). Because of the way SRi is defined, very hot materials can have slightly negative SRi values, </a:t>
            </a:r>
            <a:r>
              <a:rPr lang="en-GB" dirty="0" smtClean="0"/>
              <a:t>while </a:t>
            </a:r>
            <a:r>
              <a:rPr lang="en-GB" dirty="0"/>
              <a:t>very cool materials can have </a:t>
            </a:r>
            <a:r>
              <a:rPr lang="en-GB" dirty="0" smtClean="0"/>
              <a:t>values </a:t>
            </a:r>
            <a:r>
              <a:rPr lang="en-GB" dirty="0"/>
              <a:t>exceeding 100.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464417"/>
              </p:ext>
            </p:extLst>
          </p:nvPr>
        </p:nvGraphicFramePr>
        <p:xfrm>
          <a:off x="4093071" y="3211124"/>
          <a:ext cx="4813175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Bitmap Image" r:id="rId5" imgW="3213000" imgH="1562040" progId="PBrush">
                  <p:embed/>
                </p:oleObj>
              </mc:Choice>
              <mc:Fallback>
                <p:oleObj name="Bitmap Image" r:id="rId5" imgW="3213000" imgH="156204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93071" y="3211124"/>
                        <a:ext cx="4813175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713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0416" y="860698"/>
            <a:ext cx="8583168" cy="51453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6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400" dirty="0"/>
              <a:t>SRi </a:t>
            </a:r>
            <a:r>
              <a:rPr lang="en-GB" sz="2400" dirty="0" smtClean="0"/>
              <a:t>can </a:t>
            </a:r>
            <a:r>
              <a:rPr lang="en-GB" sz="2400" dirty="0"/>
              <a:t>be used as an indicator of how hot </a:t>
            </a:r>
            <a:r>
              <a:rPr lang="en-GB" sz="2400" dirty="0" smtClean="0"/>
              <a:t>materials </a:t>
            </a:r>
            <a:r>
              <a:rPr lang="en-GB" sz="2400" dirty="0"/>
              <a:t>are likely to become when solar radiation is incident on their surface. </a:t>
            </a:r>
            <a:r>
              <a:rPr lang="en-GB" sz="2400" dirty="0" smtClean="0"/>
              <a:t>The </a:t>
            </a:r>
            <a:r>
              <a:rPr lang="en-GB" sz="2400" dirty="0"/>
              <a:t>lower the SRi, the hotter a material is likely to become in the sunshine</a:t>
            </a:r>
            <a:r>
              <a:rPr lang="en-GB" sz="2400" dirty="0" smtClean="0"/>
              <a:t>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en-GB" sz="2400" u="sng" dirty="0" smtClean="0"/>
              <a:t>Typical </a:t>
            </a:r>
            <a:r>
              <a:rPr lang="en-GB" sz="2400" u="sng" dirty="0"/>
              <a:t>SRi </a:t>
            </a:r>
            <a:r>
              <a:rPr lang="en-GB" sz="2400" u="sng" dirty="0" smtClean="0"/>
              <a:t>values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Grey </a:t>
            </a:r>
            <a:r>
              <a:rPr lang="en-GB" sz="2400" dirty="0"/>
              <a:t>concrete: 35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White </a:t>
            </a:r>
            <a:r>
              <a:rPr lang="en-GB" sz="2400" dirty="0"/>
              <a:t>concrete: 86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Standard </a:t>
            </a:r>
            <a:r>
              <a:rPr lang="en-GB" sz="2400" dirty="0"/>
              <a:t>white paint: 100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Standard </a:t>
            </a:r>
            <a:r>
              <a:rPr lang="en-GB" sz="2400" dirty="0"/>
              <a:t>black paint: 5 </a:t>
            </a:r>
            <a:endParaRPr lang="en-GB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GB" sz="2400" dirty="0" smtClean="0"/>
              <a:t>New </a:t>
            </a:r>
            <a:r>
              <a:rPr lang="en-GB" sz="2400" dirty="0"/>
              <a:t>asphalt: 0 </a:t>
            </a:r>
            <a:endParaRPr lang="it-IT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BC1E9DC-1E04-483C-8788-77DF9C76AD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3526" y="4235384"/>
            <a:ext cx="32450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Source: Green </a:t>
            </a:r>
            <a:r>
              <a:rPr lang="en-GB" sz="1000" dirty="0"/>
              <a:t>Building Council of Australia Green Star – Design and As Built April 2014 - DRAFT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13526" y="2716691"/>
            <a:ext cx="4650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Asphalt, concrete, and other building materials fade or darken with age, </a:t>
            </a:r>
            <a:r>
              <a:rPr lang="en-GB" sz="1600" dirty="0" smtClean="0"/>
              <a:t>increasing or </a:t>
            </a:r>
            <a:r>
              <a:rPr lang="en-GB" sz="1600" dirty="0"/>
              <a:t>decreasing SRi. SRi of lighter materials (like concrete) decreases with age as the surface darkens and </a:t>
            </a:r>
            <a:r>
              <a:rPr lang="en-GB" sz="1600" dirty="0" smtClean="0"/>
              <a:t>the </a:t>
            </a:r>
            <a:r>
              <a:rPr lang="en-GB" sz="1600" dirty="0"/>
              <a:t>SRi of </a:t>
            </a:r>
            <a:r>
              <a:rPr lang="en-GB" sz="1600" dirty="0" smtClean="0"/>
              <a:t>darker materials </a:t>
            </a:r>
            <a:r>
              <a:rPr lang="en-GB" sz="1600" dirty="0"/>
              <a:t>(like asphalt or black concrete) will increase with age as the color of the </a:t>
            </a:r>
            <a:r>
              <a:rPr lang="en-GB" sz="1600" dirty="0" smtClean="0"/>
              <a:t>surface lightens</a:t>
            </a:r>
            <a:endParaRPr lang="en-GB" sz="16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876" y="271669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064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526"/>
          </a:xfrm>
        </p:spPr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66622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en-GB" sz="2400" dirty="0"/>
              <a:t>The assessment boundary is the building lot</a:t>
            </a:r>
            <a:r>
              <a:rPr lang="en-GB" sz="2400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n-US" sz="2400" dirty="0" smtClean="0"/>
              <a:t>The </a:t>
            </a:r>
            <a:r>
              <a:rPr lang="en-US" sz="2400" dirty="0"/>
              <a:t>minimum scope of the indicator </a:t>
            </a:r>
            <a:r>
              <a:rPr lang="en-US" sz="2400" dirty="0" smtClean="0"/>
              <a:t>includes all </a:t>
            </a:r>
            <a:r>
              <a:rPr lang="en-US" sz="2400" dirty="0"/>
              <a:t>horizontal surfaces (roofs included) of the building envelope and the building lot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0094"/>
            <a:ext cx="2133600" cy="277906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34281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251363"/>
            <a:ext cx="8875777" cy="470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following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l-G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Identify all the horizontal surfaces and roofs in </a:t>
            </a:r>
            <a:r>
              <a:rPr lang="en-US" dirty="0"/>
              <a:t>the building and the lot area</a:t>
            </a:r>
            <a:endParaRPr lang="en-US" dirty="0" smtClean="0"/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Calculate the </a:t>
            </a:r>
            <a:r>
              <a:rPr lang="en-US" b="1" dirty="0" smtClean="0"/>
              <a:t>area of each surface </a:t>
            </a:r>
            <a:r>
              <a:rPr lang="en-US" dirty="0" smtClean="0"/>
              <a:t>per </a:t>
            </a:r>
            <a:r>
              <a:rPr lang="en-GB" dirty="0" smtClean="0"/>
              <a:t>cover material</a:t>
            </a:r>
            <a:r>
              <a:rPr lang="el-GR" dirty="0" smtClean="0"/>
              <a:t>, </a:t>
            </a:r>
            <a:r>
              <a:rPr lang="en-US" dirty="0" smtClean="0"/>
              <a:t>[</a:t>
            </a:r>
            <a:r>
              <a:rPr lang="el-GR" dirty="0" smtClean="0"/>
              <a:t>m</a:t>
            </a:r>
            <a:r>
              <a:rPr lang="el-GR" baseline="30000" dirty="0" smtClean="0"/>
              <a:t>2</a:t>
            </a:r>
            <a:r>
              <a:rPr lang="en-US" dirty="0" smtClean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Calculate the </a:t>
            </a:r>
            <a:r>
              <a:rPr lang="en-US" b="1" dirty="0"/>
              <a:t>total area </a:t>
            </a:r>
            <a:r>
              <a:rPr lang="en-US" b="1" dirty="0" smtClean="0"/>
              <a:t>per </a:t>
            </a:r>
            <a:r>
              <a:rPr lang="en-GB" b="1" dirty="0"/>
              <a:t>cover </a:t>
            </a:r>
            <a:r>
              <a:rPr lang="en-GB" b="1" dirty="0" smtClean="0"/>
              <a:t>material </a:t>
            </a:r>
            <a:r>
              <a:rPr lang="en-GB" dirty="0" smtClean="0"/>
              <a:t>of horizontal paved surfaces </a:t>
            </a:r>
            <a:r>
              <a:rPr lang="en-GB" dirty="0"/>
              <a:t>and </a:t>
            </a:r>
            <a:r>
              <a:rPr lang="en-GB" dirty="0" smtClean="0"/>
              <a:t>roofs,</a:t>
            </a:r>
            <a:r>
              <a:rPr lang="el-GR" dirty="0" smtClean="0"/>
              <a:t> </a:t>
            </a:r>
            <a:r>
              <a:rPr lang="en-US" dirty="0"/>
              <a:t>[</a:t>
            </a:r>
            <a:r>
              <a:rPr lang="el-GR" dirty="0"/>
              <a:t>m</a:t>
            </a:r>
            <a:r>
              <a:rPr lang="el-GR" baseline="30000" dirty="0"/>
              <a:t>2</a:t>
            </a:r>
            <a:r>
              <a:rPr lang="en-US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Calculate </a:t>
            </a:r>
            <a:r>
              <a:rPr lang="en-US" dirty="0"/>
              <a:t>the </a:t>
            </a:r>
            <a:r>
              <a:rPr lang="en-US" b="1" dirty="0" smtClean="0"/>
              <a:t>total area </a:t>
            </a:r>
            <a:r>
              <a:rPr lang="en-US" b="1" dirty="0"/>
              <a:t>of </a:t>
            </a:r>
            <a:r>
              <a:rPr lang="en-US" b="1" dirty="0" smtClean="0"/>
              <a:t>all </a:t>
            </a:r>
            <a:r>
              <a:rPr lang="en-GB" b="1" dirty="0" smtClean="0"/>
              <a:t>horizontal </a:t>
            </a:r>
            <a:r>
              <a:rPr lang="en-GB" b="1" dirty="0"/>
              <a:t>surfaces and </a:t>
            </a:r>
            <a:r>
              <a:rPr lang="en-GB" b="1" dirty="0" smtClean="0"/>
              <a:t>roofs,</a:t>
            </a:r>
            <a:r>
              <a:rPr lang="el-GR" b="1" dirty="0" smtClean="0"/>
              <a:t> </a:t>
            </a:r>
            <a:r>
              <a:rPr lang="en-US" dirty="0"/>
              <a:t>[</a:t>
            </a:r>
            <a:r>
              <a:rPr lang="el-GR" dirty="0"/>
              <a:t>m</a:t>
            </a:r>
            <a:r>
              <a:rPr lang="el-GR" baseline="30000" dirty="0"/>
              <a:t>2</a:t>
            </a:r>
            <a:r>
              <a:rPr lang="en-US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Multiply</a:t>
            </a:r>
            <a:r>
              <a:rPr lang="en-US" dirty="0" smtClean="0"/>
              <a:t> the </a:t>
            </a:r>
            <a:r>
              <a:rPr lang="en-GB" b="1" dirty="0" smtClean="0"/>
              <a:t>total area </a:t>
            </a:r>
            <a:r>
              <a:rPr lang="en-GB" dirty="0" smtClean="0"/>
              <a:t>per cover material </a:t>
            </a:r>
            <a:r>
              <a:rPr lang="en-US" dirty="0" smtClean="0"/>
              <a:t>with the </a:t>
            </a:r>
            <a:r>
              <a:rPr lang="en-US" b="1" dirty="0" smtClean="0"/>
              <a:t>corresponding </a:t>
            </a:r>
            <a:r>
              <a:rPr lang="en-GB" b="1" dirty="0"/>
              <a:t>SRi</a:t>
            </a:r>
            <a:r>
              <a:rPr lang="en-GB" b="1" dirty="0" smtClean="0"/>
              <a:t>,</a:t>
            </a:r>
            <a:r>
              <a:rPr lang="el-GR" b="1" dirty="0" smtClean="0"/>
              <a:t> </a:t>
            </a:r>
            <a:r>
              <a:rPr lang="en-US" dirty="0"/>
              <a:t>[</a:t>
            </a:r>
            <a:r>
              <a:rPr lang="el-GR" dirty="0"/>
              <a:t>m</a:t>
            </a:r>
            <a:r>
              <a:rPr lang="el-GR" baseline="30000" dirty="0"/>
              <a:t>2</a:t>
            </a:r>
            <a:r>
              <a:rPr lang="en-US" dirty="0"/>
              <a:t>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Sum </a:t>
            </a:r>
            <a:r>
              <a:rPr lang="en-US" b="1" dirty="0"/>
              <a:t>the </a:t>
            </a:r>
            <a:r>
              <a:rPr lang="ca-ES" b="1" dirty="0" smtClean="0"/>
              <a:t>products of </a:t>
            </a:r>
            <a:r>
              <a:rPr lang="en-GB" b="1" dirty="0"/>
              <a:t>SRi</a:t>
            </a:r>
            <a:r>
              <a:rPr lang="ca-ES" b="1" dirty="0" smtClean="0"/>
              <a:t> multiplied </a:t>
            </a:r>
            <a:r>
              <a:rPr lang="ca-ES" b="1" dirty="0"/>
              <a:t>by </a:t>
            </a:r>
            <a:r>
              <a:rPr lang="ca-ES" b="1" dirty="0" smtClean="0"/>
              <a:t>area</a:t>
            </a:r>
            <a:r>
              <a:rPr lang="en-GB" b="1" dirty="0"/>
              <a:t>,</a:t>
            </a:r>
            <a:r>
              <a:rPr lang="el-GR" b="1" dirty="0"/>
              <a:t> </a:t>
            </a:r>
            <a:r>
              <a:rPr lang="en-US" dirty="0"/>
              <a:t>[</a:t>
            </a:r>
            <a:r>
              <a:rPr lang="el-GR" dirty="0"/>
              <a:t>m</a:t>
            </a:r>
            <a:r>
              <a:rPr lang="el-GR" baseline="30000" dirty="0"/>
              <a:t>2</a:t>
            </a:r>
            <a:r>
              <a:rPr lang="en-US" dirty="0" smtClean="0"/>
              <a:t>]</a:t>
            </a:r>
            <a:endParaRPr lang="en-US" b="1" dirty="0" smtClean="0"/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Calculate </a:t>
            </a:r>
            <a:r>
              <a:rPr lang="en-US" dirty="0"/>
              <a:t>the indicator’s value as: </a:t>
            </a:r>
            <a:r>
              <a:rPr lang="en-US" b="1" dirty="0" smtClean="0"/>
              <a:t>sum of </a:t>
            </a:r>
            <a:r>
              <a:rPr lang="ca-ES" b="1" dirty="0"/>
              <a:t>products of </a:t>
            </a:r>
            <a:r>
              <a:rPr lang="en-GB" b="1" dirty="0"/>
              <a:t>SRi</a:t>
            </a:r>
            <a:r>
              <a:rPr lang="ca-ES" b="1" dirty="0" smtClean="0"/>
              <a:t> </a:t>
            </a:r>
            <a:r>
              <a:rPr lang="ca-ES" b="1" dirty="0"/>
              <a:t>multiplied by </a:t>
            </a:r>
            <a:r>
              <a:rPr lang="ca-ES" b="1" dirty="0" smtClean="0"/>
              <a:t>area </a:t>
            </a:r>
            <a:r>
              <a:rPr lang="en-US" dirty="0" smtClean="0">
                <a:solidFill>
                  <a:srgbClr val="00B050"/>
                </a:solidFill>
              </a:rPr>
              <a:t>(step 6) </a:t>
            </a:r>
            <a:r>
              <a:rPr lang="en-US" dirty="0"/>
              <a:t>/ </a:t>
            </a:r>
            <a:r>
              <a:rPr lang="en-US" b="1" dirty="0"/>
              <a:t>total area of all </a:t>
            </a:r>
            <a:r>
              <a:rPr lang="en-GB" b="1" dirty="0"/>
              <a:t>horizontal </a:t>
            </a:r>
            <a:r>
              <a:rPr lang="en-GB" b="1" dirty="0" smtClean="0"/>
              <a:t>               surfaces </a:t>
            </a:r>
            <a:r>
              <a:rPr lang="en-GB" b="1" dirty="0"/>
              <a:t>and </a:t>
            </a:r>
            <a:r>
              <a:rPr lang="en-GB" b="1" dirty="0" smtClean="0"/>
              <a:t>roofs </a:t>
            </a:r>
            <a:r>
              <a:rPr lang="en-US" dirty="0" smtClean="0">
                <a:solidFill>
                  <a:srgbClr val="00B050"/>
                </a:solidFill>
              </a:rPr>
              <a:t>(step 4)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dirty="0" smtClean="0"/>
          </a:p>
        </p:txBody>
      </p:sp>
      <p:sp>
        <p:nvSpPr>
          <p:cNvPr id="6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H.1.2 – HEAT ISLAND EFFECT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119" y="5390666"/>
            <a:ext cx="1656162" cy="109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3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99744"/>
            <a:ext cx="8418576" cy="4752569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</a:t>
            </a:r>
            <a:r>
              <a:rPr lang="en-US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STANDARDS</a:t>
            </a:r>
          </a:p>
          <a:p>
            <a:pPr marL="357188" indent="-357188">
              <a:buNone/>
            </a:pPr>
            <a:endParaRPr lang="en-GB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357188">
              <a:buNone/>
            </a:pPr>
            <a:r>
              <a:rPr lang="en-GB" sz="2800" dirty="0" smtClean="0">
                <a:cs typeface="Calibri" panose="020F0502020204030204" pitchFamily="34" charset="0"/>
              </a:rPr>
              <a:t>ASTM </a:t>
            </a:r>
            <a:r>
              <a:rPr lang="en-GB" sz="2800" dirty="0">
                <a:cs typeface="Calibri" panose="020F0502020204030204" pitchFamily="34" charset="0"/>
              </a:rPr>
              <a:t>E 1980 – Standard Practice for Calculating Solar Reflectance Index of Horizontal and Low-Sloped Opaque </a:t>
            </a:r>
            <a:r>
              <a:rPr lang="en-GB" sz="2800" dirty="0" smtClean="0">
                <a:cs typeface="Calibri" panose="020F0502020204030204" pitchFamily="34" charset="0"/>
              </a:rPr>
              <a:t>Surfaces</a:t>
            </a:r>
          </a:p>
          <a:p>
            <a:pPr marL="357188" indent="-357188">
              <a:buNone/>
            </a:pPr>
            <a:r>
              <a:rPr lang="en-GB" sz="2800" dirty="0"/>
              <a:t>Lawrence Berkeley National Laboratory, Heat Island </a:t>
            </a:r>
            <a:r>
              <a:rPr lang="en-GB" sz="2800" dirty="0" smtClean="0"/>
              <a:t>Group. Cool Roofing Materials Database https://heatisland.lbl.gov/resources/cool-roofing-materials-database</a:t>
            </a:r>
          </a:p>
          <a:p>
            <a:pPr marL="357188" indent="-357188">
              <a:buNone/>
            </a:pPr>
            <a:r>
              <a:rPr lang="en-GB" sz="2800" dirty="0" smtClean="0"/>
              <a:t>Urban </a:t>
            </a:r>
            <a:r>
              <a:rPr lang="en-GB" sz="2800" dirty="0"/>
              <a:t>Heat Island Gold Standard and Urban Heat Island </a:t>
            </a:r>
            <a:r>
              <a:rPr lang="en-GB" sz="2800" dirty="0" smtClean="0"/>
              <a:t>Atlas https</a:t>
            </a:r>
            <a:r>
              <a:rPr lang="en-GB" sz="2800" dirty="0"/>
              <a:t>://</a:t>
            </a:r>
            <a:r>
              <a:rPr lang="en-GB" sz="2800" dirty="0" smtClean="0"/>
              <a:t>link.springer.com/chapter/10.1007/978-3-319-10425-6_2</a:t>
            </a:r>
          </a:p>
          <a:p>
            <a:pPr marL="357188" indent="-357188">
              <a:buNone/>
            </a:pPr>
            <a:r>
              <a:rPr lang="en-US" sz="2800" dirty="0"/>
              <a:t>Fonte V.C. Sharma, Solar Properties of Some Buildings Elements in Energy 1989 vol. 14 p.80 5-10. http://</a:t>
            </a:r>
            <a:r>
              <a:rPr lang="en-US" sz="2800" dirty="0" smtClean="0"/>
              <a:t>coolroofs.org/products/results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H.1.2 – HEAT ISLAND EFFECT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344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2C363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37317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9D629A-492D-436B-9891-3882A4053BE7}"/>
</file>

<file path=customXml/itemProps2.xml><?xml version="1.0" encoding="utf-8"?>
<ds:datastoreItem xmlns:ds="http://schemas.openxmlformats.org/officeDocument/2006/customXml" ds:itemID="{78F71B96-6708-422E-90D0-7D755C196D97}"/>
</file>

<file path=customXml/itemProps3.xml><?xml version="1.0" encoding="utf-8"?>
<ds:datastoreItem xmlns:ds="http://schemas.openxmlformats.org/officeDocument/2006/customXml" ds:itemID="{E79632C6-71A8-4D38-BCDA-1FEAA4BA1A1F}"/>
</file>

<file path=docProps/app.xml><?xml version="1.0" encoding="utf-8"?>
<Properties xmlns="http://schemas.openxmlformats.org/officeDocument/2006/extended-properties" xmlns:vt="http://schemas.openxmlformats.org/officeDocument/2006/docPropsVTypes">
  <TotalTime>30131</TotalTime>
  <Words>868</Words>
  <Application>Microsoft Office PowerPoint</Application>
  <PresentationFormat>On-screen Show (4:3)</PresentationFormat>
  <Paragraphs>136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Cambria Math</vt:lpstr>
      <vt:lpstr>Courier New</vt:lpstr>
      <vt:lpstr>Times New Roman</vt:lpstr>
      <vt:lpstr>Larissa</vt:lpstr>
      <vt:lpstr>Bitmap Image</vt:lpstr>
      <vt:lpstr>PowerPoint Presentation</vt:lpstr>
      <vt:lpstr>H.1.2 – HEAT ISLAND EFFECT</vt:lpstr>
      <vt:lpstr>PowerPoint Presentation</vt:lpstr>
      <vt:lpstr>H.1.2 – HEAT ISLAND EFFECT</vt:lpstr>
      <vt:lpstr>PowerPoint Presentation</vt:lpstr>
      <vt:lpstr>PowerPoint Presentation</vt:lpstr>
      <vt:lpstr>H.1.2 – HEAT ISLAND EFFECT</vt:lpstr>
      <vt:lpstr>H.1.2 – HEAT ISLAND EFFECT</vt:lpstr>
      <vt:lpstr>H.1.2 – HEAT ISLAND EFFECT</vt:lpstr>
      <vt:lpstr>H.1.2 – HEAT ISLAND EFFECT</vt:lpstr>
      <vt:lpstr>H.1.2 – HEAT ISLAND EFFECT</vt:lpstr>
      <vt:lpstr>H.1.2 – HEAT ISLAND EFFECT</vt:lpstr>
      <vt:lpstr>H.1.2 – HEAT ISLAND EFFECT</vt:lpstr>
      <vt:lpstr>H.1.2 – HEAT ISLAND EFFECT</vt:lpstr>
      <vt:lpstr>H.1.2 – HEAT ISLAND EFFECT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334</cp:revision>
  <dcterms:created xsi:type="dcterms:W3CDTF">2017-01-09T10:20:00Z</dcterms:created>
  <dcterms:modified xsi:type="dcterms:W3CDTF">2022-12-22T08:10:07Z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