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4.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56" r:id="rId2"/>
    <p:sldId id="260" r:id="rId3"/>
    <p:sldId id="263" r:id="rId4"/>
    <p:sldId id="261" r:id="rId5"/>
    <p:sldId id="262" r:id="rId6"/>
    <p:sldId id="270" r:id="rId7"/>
    <p:sldId id="264" r:id="rId8"/>
    <p:sldId id="273" r:id="rId9"/>
    <p:sldId id="290" r:id="rId10"/>
    <p:sldId id="275" r:id="rId11"/>
    <p:sldId id="276" r:id="rId12"/>
    <p:sldId id="279" r:id="rId13"/>
    <p:sldId id="291" r:id="rId14"/>
    <p:sldId id="281" r:id="rId15"/>
    <p:sldId id="282" r:id="rId16"/>
    <p:sldId id="267" r:id="rId17"/>
    <p:sldId id="283" r:id="rId18"/>
    <p:sldId id="292" r:id="rId19"/>
    <p:sldId id="293" r:id="rId20"/>
    <p:sldId id="29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883" autoAdjust="0"/>
  </p:normalViewPr>
  <p:slideViewPr>
    <p:cSldViewPr snapToGrid="0" showGuides="1">
      <p:cViewPr varScale="1">
        <p:scale>
          <a:sx n="64" d="100"/>
          <a:sy n="64" d="100"/>
        </p:scale>
        <p:origin x="1268" y="4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22.12.2022</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12/22/2022</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dirty="0"/>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8</a:t>
            </a:fld>
            <a:endParaRPr lang="en-US"/>
          </a:p>
        </p:txBody>
      </p:sp>
    </p:spTree>
    <p:extLst>
      <p:ext uri="{BB962C8B-B14F-4D97-AF65-F5344CB8AC3E}">
        <p14:creationId xmlns:p14="http://schemas.microsoft.com/office/powerpoint/2010/main" val="1416794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9</a:t>
            </a:fld>
            <a:endParaRPr lang="en-US" dirty="0"/>
          </a:p>
        </p:txBody>
      </p:sp>
    </p:spTree>
    <p:extLst>
      <p:ext uri="{BB962C8B-B14F-4D97-AF65-F5344CB8AC3E}">
        <p14:creationId xmlns:p14="http://schemas.microsoft.com/office/powerpoint/2010/main" val="26642872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346900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2970839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943689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5232216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251368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946079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229246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a:prstGeom prst="rect">
            <a:avLst/>
          </a:prstGeo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89484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0403164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66049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6253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35606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759754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98458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755144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8600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263282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631196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Textplatzhalter 2"/>
          <p:cNvSpPr>
            <a:spLocks noGrp="1"/>
          </p:cNvSpPr>
          <p:nvPr>
            <p:ph type="body" idx="1"/>
          </p:nvPr>
        </p:nvSpPr>
        <p:spPr>
          <a:xfrm>
            <a:off x="457200" y="1019910"/>
            <a:ext cx="8229600" cy="4932483"/>
          </a:xfrm>
          <a:prstGeom prst="rect">
            <a:avLst/>
          </a:prstGeom>
        </p:spPr>
        <p:txBody>
          <a:bodyPr vert="horz" lIns="91440" tIns="45720" rIns="91440" bIns="45720" rtlCol="0">
            <a:normAutofit/>
          </a:bodyPr>
          <a:lstStyle/>
          <a:p>
            <a:pPr lvl="0"/>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3</a:t>
            </a:r>
            <a:r>
              <a:rPr lang="it-IT" sz="1200" dirty="0"/>
              <a:t/>
            </a:r>
            <a:br>
              <a:rPr lang="it-IT" sz="1200" dirty="0"/>
            </a:br>
            <a:r>
              <a:rPr lang="en-US" sz="1200" dirty="0"/>
              <a:t>THE ASSESSMENT CRITERIA OF </a:t>
            </a:r>
            <a:r>
              <a:rPr lang="en-US" sz="1200" dirty="0" smtClean="0"/>
              <a:t>SBTOOL </a:t>
            </a:r>
            <a:r>
              <a:rPr lang="en-US" sz="1200" dirty="0"/>
              <a:t>– BUILDING SCALE</a:t>
            </a:r>
            <a:endParaRPr lang="it-IT" dirty="0"/>
          </a:p>
        </p:txBody>
      </p:sp>
      <p:pic>
        <p:nvPicPr>
          <p:cNvPr id="10" name="Imatge 14"/>
          <p:cNvPicPr/>
          <p:nvPr userDrawn="1"/>
        </p:nvPicPr>
        <p:blipFill>
          <a:blip r:embed="rId22"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 </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9" r:id="rId8"/>
    <p:sldLayoutId id="2147483662" r:id="rId9"/>
    <p:sldLayoutId id="2147483665" r:id="rId10"/>
    <p:sldLayoutId id="2147483667" r:id="rId11"/>
    <p:sldLayoutId id="2147483668" r:id="rId12"/>
    <p:sldLayoutId id="2147483671" r:id="rId13"/>
    <p:sldLayoutId id="2147483673" r:id="rId14"/>
    <p:sldLayoutId id="2147483674" r:id="rId15"/>
    <p:sldLayoutId id="2147483675" r:id="rId16"/>
    <p:sldLayoutId id="2147483682" r:id="rId17"/>
    <p:sldLayoutId id="2147483683" r:id="rId18"/>
    <p:sldLayoutId id="2147483684" r:id="rId19"/>
    <p:sldLayoutId id="2147483685" r:id="rId20"/>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5.jpeg"/><Relationship Id="rId1" Type="http://schemas.openxmlformats.org/officeDocument/2006/relationships/slideLayout" Target="../slideLayouts/slideLayout17.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31.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18.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hyperlink" Target="http://ec.europa.eu/environment/eussd/buildings.htm" TargetMode="External"/><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5.gif"/><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8.png"/></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9.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2.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p:spPr>
        <p:txBody>
          <a:bodyPr/>
          <a:lstStyle/>
          <a:p>
            <a:pPr marL="0" indent="0">
              <a:buNone/>
            </a:pPr>
            <a:r>
              <a:rPr lang="en-US" sz="3600" dirty="0">
                <a:solidFill>
                  <a:srgbClr val="0070C0"/>
                </a:solidFill>
              </a:rPr>
              <a:t>Training M</a:t>
            </a:r>
            <a:r>
              <a:rPr lang="en-US" sz="3600" dirty="0" smtClean="0">
                <a:solidFill>
                  <a:srgbClr val="0070C0"/>
                </a:solidFill>
              </a:rPr>
              <a:t>odule </a:t>
            </a:r>
            <a:r>
              <a:rPr lang="en-US" sz="3600" dirty="0" smtClean="0">
                <a:solidFill>
                  <a:srgbClr val="0070C0"/>
                </a:solidFill>
              </a:rPr>
              <a:t>3</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SBTool </a:t>
            </a:r>
            <a:r>
              <a:rPr lang="it-IT" sz="3200" dirty="0"/>
              <a:t>– Building 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10</a:t>
            </a:fld>
            <a:endParaRPr lang="en-US"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spcBef>
                <a:spcPts val="0"/>
              </a:spcBef>
              <a:buNone/>
            </a:pPr>
            <a:r>
              <a:rPr lang="en-US" sz="2200" b="1" dirty="0" smtClean="0">
                <a:solidFill>
                  <a:prstClr val="black"/>
                </a:solidFill>
              </a:rPr>
              <a:t>Level(s</a:t>
            </a:r>
            <a:r>
              <a:rPr lang="en-US" sz="2200" b="1" dirty="0">
                <a:solidFill>
                  <a:prstClr val="black"/>
                </a:solidFill>
              </a:rPr>
              <a:t>)</a:t>
            </a:r>
            <a:r>
              <a:rPr lang="en-US" sz="2200" dirty="0">
                <a:solidFill>
                  <a:prstClr val="black"/>
                </a:solidFill>
              </a:rPr>
              <a:t> Part 1-2 – Beta version. Brussels: European Commission</a:t>
            </a:r>
            <a:r>
              <a:rPr lang="en-US" sz="2200" dirty="0" smtClean="0">
                <a:solidFill>
                  <a:prstClr val="black"/>
                </a:solidFill>
              </a:rPr>
              <a:t>.</a:t>
            </a:r>
            <a:endParaRPr lang="el-GR" sz="2200" dirty="0" smtClean="0">
              <a:solidFill>
                <a:prstClr val="black"/>
              </a:solidFill>
            </a:endParaRPr>
          </a:p>
          <a:p>
            <a:pPr marL="395288" lvl="0" indent="-3175">
              <a:spcBef>
                <a:spcPts val="0"/>
              </a:spcBef>
              <a:buNone/>
            </a:pPr>
            <a:r>
              <a:rPr lang="en-US" sz="2200" dirty="0">
                <a:solidFill>
                  <a:prstClr val="black"/>
                </a:solidFill>
              </a:rPr>
              <a:t>http://</a:t>
            </a:r>
            <a:r>
              <a:rPr lang="en-US" sz="2200" dirty="0" smtClean="0">
                <a:solidFill>
                  <a:prstClr val="black"/>
                </a:solidFill>
              </a:rPr>
              <a:t>ec.europa.eu/environment/eussd/buildings.htm</a:t>
            </a:r>
            <a:r>
              <a:rPr lang="el-GR" sz="2200" dirty="0" smtClean="0">
                <a:solidFill>
                  <a:prstClr val="black"/>
                </a:solidFill>
              </a:rPr>
              <a:t> </a:t>
            </a:r>
            <a:endParaRPr lang="en-US" sz="2200" dirty="0">
              <a:solidFill>
                <a:prstClr val="black"/>
              </a:solidFill>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l-GR" b="1" u="sng" dirty="0" smtClean="0">
                <a:latin typeface="Calibri" panose="020F0502020204030204" pitchFamily="34" charset="0"/>
                <a:cs typeface="Calibri" panose="020F0502020204030204" pitchFamily="34" charset="0"/>
              </a:rPr>
              <a:t>REFERENCES</a:t>
            </a:r>
          </a:p>
          <a:p>
            <a:pPr marL="0" indent="0">
              <a:buNone/>
            </a:pPr>
            <a:endParaRPr lang="it-IT" dirty="0"/>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dirty="0">
              <a:solidFill>
                <a:srgbClr val="FF0000"/>
              </a:solidFill>
            </a:endParaRPr>
          </a:p>
        </p:txBody>
      </p:sp>
    </p:spTree>
    <p:extLst>
      <p:ext uri="{BB962C8B-B14F-4D97-AF65-F5344CB8AC3E}">
        <p14:creationId xmlns:p14="http://schemas.microsoft.com/office/powerpoint/2010/main" val="3381948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53213"/>
          </a:xfrm>
        </p:spPr>
        <p:txBody>
          <a:bodyPr/>
          <a:lstStyle/>
          <a:p>
            <a:fld id="{243FB592-B9A9-49AA-A86F-4031F7B97808}" type="slidenum">
              <a:rPr lang="en-US" smtClean="0"/>
              <a:t>11</a:t>
            </a:fld>
            <a:endParaRPr lang="en-US" dirty="0"/>
          </a:p>
        </p:txBody>
      </p:sp>
      <p:sp>
        <p:nvSpPr>
          <p:cNvPr id="15" name="Segnaposto contenuto 2">
            <a:extLst>
              <a:ext uri="{FF2B5EF4-FFF2-40B4-BE49-F238E27FC236}">
                <a16:creationId xmlns:a16="http://schemas.microsoft.com/office/drawing/2014/main" id="{86F2EB93-A63A-4210-B86A-E5FCAD7D8D7F}"/>
              </a:ext>
            </a:extLst>
          </p:cNvPr>
          <p:cNvSpPr txBox="1">
            <a:spLocks/>
          </p:cNvSpPr>
          <p:nvPr/>
        </p:nvSpPr>
        <p:spPr>
          <a:xfrm>
            <a:off x="268224" y="1600201"/>
            <a:ext cx="8418576" cy="4152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it-IT" sz="26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r>
              <a:rPr lang="el-GR" b="1" dirty="0" smtClean="0">
                <a:latin typeface="Calibri" panose="020F0502020204030204" pitchFamily="34" charset="0"/>
                <a:cs typeface="Calibri" panose="020F0502020204030204" pitchFamily="34" charset="0"/>
              </a:rPr>
              <a:t>EXAMPLE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dirty="0">
              <a:solidFill>
                <a:srgbClr val="FF0000"/>
              </a:solidFill>
            </a:endParaRPr>
          </a:p>
        </p:txBody>
      </p:sp>
    </p:spTree>
    <p:extLst>
      <p:ext uri="{BB962C8B-B14F-4D97-AF65-F5344CB8AC3E}">
        <p14:creationId xmlns:p14="http://schemas.microsoft.com/office/powerpoint/2010/main" val="1778852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57200" y="796928"/>
            <a:ext cx="8291264" cy="4270133"/>
          </a:xfrm>
        </p:spPr>
        <p:txBody>
          <a:bodyPr>
            <a:normAutofit/>
          </a:bodyPr>
          <a:lstStyle/>
          <a:p>
            <a:pPr marL="0" indent="0" algn="just">
              <a:spcBef>
                <a:spcPts val="600"/>
              </a:spcBef>
              <a:spcAft>
                <a:spcPts val="1200"/>
              </a:spcAft>
              <a:buNone/>
            </a:pPr>
            <a:r>
              <a:rPr lang="en-US" sz="2000" dirty="0" smtClean="0">
                <a:cs typeface="Calibri" panose="020F0502020204030204" pitchFamily="34" charset="0"/>
              </a:rPr>
              <a:t>An </a:t>
            </a:r>
            <a:r>
              <a:rPr lang="en-US" sz="2000" dirty="0">
                <a:cs typeface="Calibri" panose="020F0502020204030204" pitchFamily="34" charset="0"/>
              </a:rPr>
              <a:t>existing office building located in Athens is connected to the main power grid and it is served by an oil-fired boiler for central space heating, exhaust mechanical ventilation and local split unit heat pumps for cooling. Domestic hot water is served with local electric continuous-flow (</a:t>
            </a:r>
            <a:r>
              <a:rPr lang="en-US" sz="2000" dirty="0" err="1">
                <a:cs typeface="Calibri" panose="020F0502020204030204" pitchFamily="34" charset="0"/>
              </a:rPr>
              <a:t>tankless</a:t>
            </a:r>
            <a:r>
              <a:rPr lang="en-US" sz="2000" dirty="0">
                <a:cs typeface="Calibri" panose="020F0502020204030204" pitchFamily="34" charset="0"/>
              </a:rPr>
              <a:t>) water heaters. </a:t>
            </a:r>
          </a:p>
          <a:p>
            <a:pPr marL="0" indent="0" algn="just">
              <a:spcBef>
                <a:spcPts val="600"/>
              </a:spcBef>
              <a:spcAft>
                <a:spcPts val="1200"/>
              </a:spcAft>
              <a:buNone/>
            </a:pPr>
            <a:r>
              <a:rPr lang="en-US" sz="2000" b="1" i="1" dirty="0">
                <a:cs typeface="Calibri" panose="020F0502020204030204" pitchFamily="34" charset="0"/>
              </a:rPr>
              <a:t>Available data</a:t>
            </a:r>
            <a:r>
              <a:rPr lang="en-US" sz="2000" i="1" dirty="0">
                <a:cs typeface="Calibri" panose="020F0502020204030204" pitchFamily="34" charset="0"/>
              </a:rPr>
              <a:t>: The building manager provided the </a:t>
            </a:r>
            <a:r>
              <a:rPr lang="en-US" sz="2000" b="1" i="1" dirty="0">
                <a:cs typeface="Calibri" panose="020F0502020204030204" pitchFamily="34" charset="0"/>
              </a:rPr>
              <a:t>floor </a:t>
            </a:r>
            <a:r>
              <a:rPr lang="en-US" sz="2000" b="1" i="1" dirty="0" smtClean="0">
                <a:cs typeface="Calibri" panose="020F0502020204030204" pitchFamily="34" charset="0"/>
              </a:rPr>
              <a:t>plans, </a:t>
            </a:r>
            <a:r>
              <a:rPr lang="en-US" sz="2000" i="1" dirty="0" smtClean="0">
                <a:cs typeface="Calibri" panose="020F0502020204030204" pitchFamily="34" charset="0"/>
              </a:rPr>
              <a:t>the</a:t>
            </a:r>
            <a:r>
              <a:rPr lang="en-US" sz="2000" b="1" i="1" dirty="0" smtClean="0">
                <a:cs typeface="Calibri" panose="020F0502020204030204" pitchFamily="34" charset="0"/>
              </a:rPr>
              <a:t> </a:t>
            </a:r>
            <a:r>
              <a:rPr lang="en-US" sz="2000" i="1" dirty="0" smtClean="0">
                <a:cs typeface="Calibri" panose="020F0502020204030204" pitchFamily="34" charset="0"/>
              </a:rPr>
              <a:t>annual </a:t>
            </a:r>
            <a:r>
              <a:rPr lang="en-US" sz="2000" b="1" i="1" dirty="0" smtClean="0">
                <a:cs typeface="Calibri" panose="020F0502020204030204" pitchFamily="34" charset="0"/>
              </a:rPr>
              <a:t>fuel oil </a:t>
            </a:r>
            <a:r>
              <a:rPr lang="en-US" sz="2000" i="1" dirty="0" smtClean="0">
                <a:cs typeface="Calibri" panose="020F0502020204030204" pitchFamily="34" charset="0"/>
              </a:rPr>
              <a:t>and </a:t>
            </a:r>
            <a:r>
              <a:rPr lang="en-US" sz="2000" b="1" i="1" dirty="0" smtClean="0">
                <a:cs typeface="Calibri" panose="020F0502020204030204" pitchFamily="34" charset="0"/>
              </a:rPr>
              <a:t>electricity </a:t>
            </a:r>
            <a:r>
              <a:rPr lang="en-US" sz="2000" b="1" i="1" dirty="0">
                <a:cs typeface="Calibri" panose="020F0502020204030204" pitchFamily="34" charset="0"/>
              </a:rPr>
              <a:t>bills </a:t>
            </a:r>
            <a:r>
              <a:rPr lang="en-US" sz="2000" i="1" dirty="0">
                <a:cs typeface="Calibri" panose="020F0502020204030204" pitchFamily="34" charset="0"/>
              </a:rPr>
              <a:t>over several </a:t>
            </a:r>
            <a:r>
              <a:rPr lang="en-US" sz="2000" i="1" dirty="0" smtClean="0">
                <a:cs typeface="Calibri" panose="020F0502020204030204" pitchFamily="34" charset="0"/>
              </a:rPr>
              <a:t>years, the </a:t>
            </a:r>
            <a:r>
              <a:rPr lang="en-US" sz="2000" b="1" i="1" dirty="0" smtClean="0">
                <a:cs typeface="Calibri" panose="020F0502020204030204" pitchFamily="34" charset="0"/>
              </a:rPr>
              <a:t>operation hours</a:t>
            </a:r>
            <a:r>
              <a:rPr lang="en-US" sz="2000" i="1" dirty="0" smtClean="0">
                <a:cs typeface="Calibri" panose="020F0502020204030204" pitchFamily="34" charset="0"/>
              </a:rPr>
              <a:t>, the number of </a:t>
            </a:r>
            <a:r>
              <a:rPr lang="en-US" sz="2000" b="1" i="1" dirty="0" smtClean="0">
                <a:cs typeface="Calibri" panose="020F0502020204030204" pitchFamily="34" charset="0"/>
              </a:rPr>
              <a:t>employees</a:t>
            </a:r>
            <a:r>
              <a:rPr lang="en-US" sz="2000" i="1" dirty="0" smtClean="0">
                <a:cs typeface="Calibri" panose="020F0502020204030204" pitchFamily="34" charset="0"/>
              </a:rPr>
              <a:t> and the number of </a:t>
            </a:r>
            <a:r>
              <a:rPr lang="en-US" sz="2000" b="1" i="1" dirty="0" smtClean="0">
                <a:cs typeface="Calibri" panose="020F0502020204030204" pitchFamily="34" charset="0"/>
              </a:rPr>
              <a:t>visitors</a:t>
            </a:r>
            <a:r>
              <a:rPr lang="en-US" sz="2000" i="1" dirty="0" smtClean="0">
                <a:cs typeface="Calibri" panose="020F0502020204030204" pitchFamily="34" charset="0"/>
              </a:rPr>
              <a:t>. </a:t>
            </a:r>
            <a:r>
              <a:rPr lang="en-US" sz="2000" i="1" dirty="0">
                <a:cs typeface="Calibri" panose="020F0502020204030204" pitchFamily="34" charset="0"/>
              </a:rPr>
              <a:t>The oil quantities correspond to the total fuel orders that were delivered to the building during the corresponding year. The electricity data corresponds to the total building demand for all end-uses of the building during the corresponding year.</a:t>
            </a:r>
            <a:r>
              <a:rPr lang="en-US" sz="1800" i="1" dirty="0">
                <a:cs typeface="Calibri" panose="020F0502020204030204" pitchFamily="34" charset="0"/>
              </a:rPr>
              <a:t> </a:t>
            </a:r>
            <a:endParaRPr lang="it-IT" sz="1800" dirty="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12</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dirty="0">
              <a:solidFill>
                <a:srgbClr val="FF0000"/>
              </a:solidFill>
            </a:endParaRPr>
          </a:p>
        </p:txBody>
      </p:sp>
      <p:grpSp>
        <p:nvGrpSpPr>
          <p:cNvPr id="2" name="Group 1"/>
          <p:cNvGrpSpPr/>
          <p:nvPr/>
        </p:nvGrpSpPr>
        <p:grpSpPr>
          <a:xfrm>
            <a:off x="314960" y="4749400"/>
            <a:ext cx="8514080" cy="871948"/>
            <a:chOff x="314960" y="4530325"/>
            <a:chExt cx="8514080" cy="871948"/>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smtClean="0"/>
                <a:t>	Calculate </a:t>
              </a:r>
              <a:r>
                <a:rPr lang="en-US" sz="2000" b="1" dirty="0"/>
                <a:t>the </a:t>
              </a:r>
              <a:r>
                <a:rPr lang="en-US" sz="2000" b="1" dirty="0" smtClean="0"/>
                <a:t>annual total </a:t>
              </a:r>
              <a:r>
                <a:rPr lang="en-US" sz="2000" b="1" dirty="0"/>
                <a:t>energy </a:t>
              </a:r>
              <a:r>
                <a:rPr lang="en-US" sz="2000" b="1" dirty="0" smtClean="0"/>
                <a:t>cost </a:t>
              </a:r>
              <a:r>
                <a:rPr lang="en-US" sz="2000" dirty="0" smtClean="0"/>
                <a:t>per </a:t>
              </a:r>
              <a:r>
                <a:rPr lang="en-US" sz="2000" dirty="0"/>
                <a:t>building’s useful internal </a:t>
              </a:r>
              <a:r>
                <a:rPr lang="en-US" sz="2000" dirty="0" smtClean="0"/>
                <a:t>	floor area. Which data </a:t>
              </a:r>
              <a:r>
                <a:rPr lang="en-US" sz="2000" b="1" dirty="0" smtClean="0"/>
                <a:t>are not necessary </a:t>
              </a:r>
              <a:r>
                <a:rPr lang="en-US" sz="2000" dirty="0" smtClean="0"/>
                <a:t>for the calculations?</a:t>
              </a:r>
              <a:endParaRPr lang="en-US" sz="2000" b="1" dirty="0"/>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89796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t>13</a:t>
            </a:fld>
            <a:endParaRPr lang="en-US">
              <a:solidFill>
                <a:schemeClr val="bg1"/>
              </a:solidFill>
            </a:endParaRPr>
          </a:p>
        </p:txBody>
      </p:sp>
      <p:graphicFrame>
        <p:nvGraphicFramePr>
          <p:cNvPr id="15" name="Table 14"/>
          <p:cNvGraphicFramePr>
            <a:graphicFrameLocks noGrp="1"/>
          </p:cNvGraphicFramePr>
          <p:nvPr>
            <p:extLst>
              <p:ext uri="{D42A27DB-BD31-4B8C-83A1-F6EECF244321}">
                <p14:modId xmlns:p14="http://schemas.microsoft.com/office/powerpoint/2010/main" val="3360177700"/>
              </p:ext>
            </p:extLst>
          </p:nvPr>
        </p:nvGraphicFramePr>
        <p:xfrm>
          <a:off x="600982" y="1866902"/>
          <a:ext cx="7471668" cy="1112520"/>
        </p:xfrm>
        <a:graphic>
          <a:graphicData uri="http://schemas.openxmlformats.org/drawingml/2006/table">
            <a:tbl>
              <a:tblPr firstRow="1" bandRow="1">
                <a:tableStyleId>{5202B0CA-FC54-4496-8BCA-5EF66A818D29}</a:tableStyleId>
              </a:tblPr>
              <a:tblGrid>
                <a:gridCol w="1867917">
                  <a:extLst>
                    <a:ext uri="{9D8B030D-6E8A-4147-A177-3AD203B41FA5}">
                      <a16:colId xmlns:a16="http://schemas.microsoft.com/office/drawing/2014/main" val="20000"/>
                    </a:ext>
                  </a:extLst>
                </a:gridCol>
                <a:gridCol w="1867917">
                  <a:extLst>
                    <a:ext uri="{9D8B030D-6E8A-4147-A177-3AD203B41FA5}">
                      <a16:colId xmlns:a16="http://schemas.microsoft.com/office/drawing/2014/main" val="20001"/>
                    </a:ext>
                  </a:extLst>
                </a:gridCol>
                <a:gridCol w="1867917">
                  <a:extLst>
                    <a:ext uri="{9D8B030D-6E8A-4147-A177-3AD203B41FA5}">
                      <a16:colId xmlns:a16="http://schemas.microsoft.com/office/drawing/2014/main" val="20002"/>
                    </a:ext>
                  </a:extLst>
                </a:gridCol>
                <a:gridCol w="1867917">
                  <a:extLst>
                    <a:ext uri="{9D8B030D-6E8A-4147-A177-3AD203B41FA5}">
                      <a16:colId xmlns:a16="http://schemas.microsoft.com/office/drawing/2014/main" val="20003"/>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r>
                        <a:rPr lang="en-US" dirty="0" smtClean="0"/>
                        <a:t>Oil (€)</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l-GR" dirty="0" smtClean="0"/>
                        <a:t>18123</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l-GR" dirty="0" smtClean="0"/>
                        <a:t>22204</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l-GR" dirty="0" smtClean="0"/>
                        <a:t>21138</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r>
                        <a:rPr lang="en-US" dirty="0" smtClean="0"/>
                        <a:t>Electricity (€) </a:t>
                      </a: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l-GR" dirty="0" smtClean="0"/>
                        <a:t>8214</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 </a:t>
                      </a:r>
                      <a:r>
                        <a:rPr lang="el-GR" dirty="0" smtClean="0"/>
                        <a:t>11548</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 </a:t>
                      </a:r>
                      <a:r>
                        <a:rPr lang="el-GR" dirty="0" smtClean="0"/>
                        <a:t>10256</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3384605"/>
            <a:ext cx="3129127" cy="2458568"/>
          </a:xfrm>
          <a:prstGeom prst="rect">
            <a:avLst/>
          </a:prstGeom>
        </p:spPr>
      </p:pic>
      <p:sp>
        <p:nvSpPr>
          <p:cNvPr id="17"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57200" y="1358343"/>
            <a:ext cx="8541382" cy="429444"/>
          </a:xfrm>
        </p:spPr>
        <p:txBody>
          <a:bodyPr>
            <a:noAutofit/>
          </a:bodyPr>
          <a:lstStyle/>
          <a:p>
            <a:pPr marL="0" indent="0">
              <a:buNone/>
            </a:pPr>
            <a:r>
              <a:rPr lang="en-US" sz="2000" b="1" dirty="0">
                <a:cs typeface="Calibri" panose="020F0502020204030204" pitchFamily="34" charset="0"/>
              </a:rPr>
              <a:t>Annual </a:t>
            </a:r>
            <a:r>
              <a:rPr lang="en-US" sz="2000" b="1" dirty="0" smtClean="0">
                <a:cs typeface="Calibri" panose="020F0502020204030204" pitchFamily="34" charset="0"/>
              </a:rPr>
              <a:t>cost of fuel (oil) and electricity delivered </a:t>
            </a:r>
            <a:r>
              <a:rPr lang="en-US" sz="2000" b="1" dirty="0">
                <a:cs typeface="Calibri" panose="020F0502020204030204" pitchFamily="34" charset="0"/>
              </a:rPr>
              <a:t>to the building </a:t>
            </a:r>
          </a:p>
        </p:txBody>
      </p:sp>
      <p:sp>
        <p:nvSpPr>
          <p:cNvPr id="18" name="Segnaposto contenuto 2">
            <a:extLst>
              <a:ext uri="{FF2B5EF4-FFF2-40B4-BE49-F238E27FC236}">
                <a16:creationId xmlns:a16="http://schemas.microsoft.com/office/drawing/2014/main" id="{86F2EB93-A63A-4210-B86A-E5FCAD7D8D7F}"/>
              </a:ext>
            </a:extLst>
          </p:cNvPr>
          <p:cNvSpPr txBox="1">
            <a:spLocks/>
          </p:cNvSpPr>
          <p:nvPr/>
        </p:nvSpPr>
        <p:spPr>
          <a:xfrm>
            <a:off x="457200" y="2961125"/>
            <a:ext cx="8541382" cy="4294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dirty="0" smtClean="0">
                <a:cs typeface="Calibri" panose="020F0502020204030204" pitchFamily="34" charset="0"/>
              </a:rPr>
              <a:t>Typical floor plan</a:t>
            </a:r>
          </a:p>
        </p:txBody>
      </p:sp>
      <p:sp>
        <p:nvSpPr>
          <p:cNvPr id="19" name="Rectangle 18"/>
          <p:cNvSpPr/>
          <p:nvPr/>
        </p:nvSpPr>
        <p:spPr>
          <a:xfrm>
            <a:off x="4426582" y="5124119"/>
            <a:ext cx="4572000" cy="830997"/>
          </a:xfrm>
          <a:prstGeom prst="rect">
            <a:avLst/>
          </a:prstGeom>
        </p:spPr>
        <p:txBody>
          <a:bodyPr>
            <a:spAutoFit/>
          </a:bodyPr>
          <a:lstStyle/>
          <a:p>
            <a:pPr lvl="0">
              <a:spcBef>
                <a:spcPts val="600"/>
              </a:spcBef>
              <a:spcAft>
                <a:spcPts val="1200"/>
              </a:spcAft>
            </a:pPr>
            <a:r>
              <a:rPr lang="en-US" sz="1600" i="1" dirty="0">
                <a:solidFill>
                  <a:prstClr val="black"/>
                </a:solidFill>
                <a:cs typeface="Calibri" panose="020F0502020204030204" pitchFamily="34" charset="0"/>
              </a:rPr>
              <a:t>Floor plans </a:t>
            </a:r>
            <a:r>
              <a:rPr lang="en-US" sz="1600" i="1" dirty="0" smtClean="0">
                <a:solidFill>
                  <a:prstClr val="black"/>
                </a:solidFill>
                <a:cs typeface="Calibri" panose="020F0502020204030204" pitchFamily="34" charset="0"/>
              </a:rPr>
              <a:t>have been verified </a:t>
            </a:r>
            <a:r>
              <a:rPr lang="en-US" sz="1600" i="1" dirty="0">
                <a:solidFill>
                  <a:prstClr val="black"/>
                </a:solidFill>
                <a:cs typeface="Calibri" panose="020F0502020204030204" pitchFamily="34" charset="0"/>
              </a:rPr>
              <a:t>during a short energy audit of the building and can be used to estimate the building’s useful floor area</a:t>
            </a:r>
          </a:p>
        </p:txBody>
      </p:sp>
      <p:pic>
        <p:nvPicPr>
          <p:cNvPr id="2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71538" y="512411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8900" y="2143324"/>
            <a:ext cx="327633" cy="415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b="1" u="sng" dirty="0">
              <a:solidFill>
                <a:srgbClr val="1A965E"/>
              </a:solidFill>
            </a:endParaRPr>
          </a:p>
        </p:txBody>
      </p:sp>
      <p:sp>
        <p:nvSpPr>
          <p:cNvPr id="14" name="Rectangle 13"/>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pic>
        <p:nvPicPr>
          <p:cNvPr id="13"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8607" y="2565133"/>
            <a:ext cx="277926" cy="448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p:nvSpPr>
        <p:spPr>
          <a:xfrm>
            <a:off x="4075485" y="3375414"/>
            <a:ext cx="4572000" cy="984885"/>
          </a:xfrm>
          <a:prstGeom prst="rect">
            <a:avLst/>
          </a:prstGeom>
        </p:spPr>
        <p:txBody>
          <a:bodyPr>
            <a:spAutoFit/>
          </a:bodyPr>
          <a:lstStyle/>
          <a:p>
            <a:pPr marL="342900" lvl="0" indent="-342900">
              <a:lnSpc>
                <a:spcPct val="80000"/>
              </a:lnSpc>
              <a:spcAft>
                <a:spcPts val="600"/>
              </a:spcAft>
              <a:buFont typeface="Arial" panose="020B0604020202020204" pitchFamily="34" charset="0"/>
              <a:buChar char="•"/>
            </a:pPr>
            <a:r>
              <a:rPr lang="en-US" sz="2000" b="1" dirty="0" smtClean="0">
                <a:solidFill>
                  <a:prstClr val="black"/>
                </a:solidFill>
                <a:latin typeface="Calibri" panose="020F0502020204030204" pitchFamily="34" charset="0"/>
                <a:cs typeface="Calibri" panose="020F0502020204030204" pitchFamily="34" charset="0"/>
              </a:rPr>
              <a:t>Annual Operation days</a:t>
            </a:r>
            <a:r>
              <a:rPr lang="en-US" sz="2000" dirty="0" smtClean="0">
                <a:solidFill>
                  <a:prstClr val="black"/>
                </a:solidFill>
                <a:latin typeface="Calibri" panose="020F0502020204030204" pitchFamily="34" charset="0"/>
                <a:cs typeface="Calibri" panose="020F0502020204030204" pitchFamily="34" charset="0"/>
              </a:rPr>
              <a:t>: </a:t>
            </a:r>
            <a:r>
              <a:rPr lang="en-US" sz="2000" dirty="0">
                <a:solidFill>
                  <a:prstClr val="black"/>
                </a:solidFill>
                <a:latin typeface="Calibri" panose="020F0502020204030204" pitchFamily="34" charset="0"/>
                <a:cs typeface="Calibri" panose="020F0502020204030204" pitchFamily="34" charset="0"/>
              </a:rPr>
              <a:t>201</a:t>
            </a:r>
          </a:p>
          <a:p>
            <a:pPr marL="342900" lvl="0" indent="-342900">
              <a:lnSpc>
                <a:spcPct val="80000"/>
              </a:lnSpc>
              <a:spcAft>
                <a:spcPts val="600"/>
              </a:spcAft>
              <a:buFont typeface="Arial" panose="020B0604020202020204" pitchFamily="34" charset="0"/>
              <a:buChar char="•"/>
            </a:pPr>
            <a:r>
              <a:rPr lang="en-US" sz="2000" b="1" dirty="0">
                <a:latin typeface="Calibri" panose="020F0502020204030204" pitchFamily="34" charset="0"/>
                <a:cs typeface="Calibri" panose="020F0502020204030204" pitchFamily="34" charset="0"/>
              </a:rPr>
              <a:t>Number of employees </a:t>
            </a:r>
            <a:r>
              <a:rPr lang="en-US" sz="2000" dirty="0" smtClean="0">
                <a:solidFill>
                  <a:prstClr val="black"/>
                </a:solidFill>
                <a:latin typeface="Calibri" panose="020F0502020204030204" pitchFamily="34" charset="0"/>
                <a:cs typeface="Calibri" panose="020F0502020204030204" pitchFamily="34" charset="0"/>
              </a:rPr>
              <a:t>: </a:t>
            </a:r>
            <a:r>
              <a:rPr lang="en-US" sz="2000" dirty="0">
                <a:solidFill>
                  <a:prstClr val="black"/>
                </a:solidFill>
                <a:latin typeface="Calibri" panose="020F0502020204030204" pitchFamily="34" charset="0"/>
                <a:cs typeface="Calibri" panose="020F0502020204030204" pitchFamily="34" charset="0"/>
              </a:rPr>
              <a:t>8</a:t>
            </a:r>
          </a:p>
          <a:p>
            <a:pPr marL="342900" lvl="0" indent="-342900">
              <a:lnSpc>
                <a:spcPct val="80000"/>
              </a:lnSpc>
              <a:spcAft>
                <a:spcPts val="600"/>
              </a:spcAft>
              <a:buFont typeface="Arial" panose="020B0604020202020204" pitchFamily="34" charset="0"/>
              <a:buChar char="•"/>
            </a:pPr>
            <a:r>
              <a:rPr lang="en-US" sz="2000" b="1" dirty="0">
                <a:solidFill>
                  <a:prstClr val="black"/>
                </a:solidFill>
                <a:latin typeface="Calibri" panose="020F0502020204030204" pitchFamily="34" charset="0"/>
                <a:cs typeface="Calibri" panose="020F0502020204030204" pitchFamily="34" charset="0"/>
              </a:rPr>
              <a:t>Annual </a:t>
            </a:r>
            <a:r>
              <a:rPr lang="en-US" sz="2000" b="1" dirty="0" smtClean="0">
                <a:latin typeface="Calibri" panose="020F0502020204030204" pitchFamily="34" charset="0"/>
                <a:cs typeface="Calibri" panose="020F0502020204030204" pitchFamily="34" charset="0"/>
              </a:rPr>
              <a:t>number </a:t>
            </a:r>
            <a:r>
              <a:rPr lang="en-US" sz="2000" b="1" dirty="0">
                <a:latin typeface="Calibri" panose="020F0502020204030204" pitchFamily="34" charset="0"/>
                <a:cs typeface="Calibri" panose="020F0502020204030204" pitchFamily="34" charset="0"/>
              </a:rPr>
              <a:t>of </a:t>
            </a:r>
            <a:r>
              <a:rPr lang="en-US" sz="2000" b="1" dirty="0" smtClean="0">
                <a:latin typeface="Calibri" panose="020F0502020204030204" pitchFamily="34" charset="0"/>
                <a:cs typeface="Calibri" panose="020F0502020204030204" pitchFamily="34" charset="0"/>
              </a:rPr>
              <a:t>visitors</a:t>
            </a:r>
            <a:r>
              <a:rPr lang="en-US" sz="2000" dirty="0" smtClean="0">
                <a:solidFill>
                  <a:prstClr val="black"/>
                </a:solidFill>
                <a:latin typeface="Calibri" panose="020F0502020204030204" pitchFamily="34" charset="0"/>
                <a:cs typeface="Calibri" panose="020F0502020204030204" pitchFamily="34" charset="0"/>
              </a:rPr>
              <a:t>: ~ 2</a:t>
            </a:r>
            <a:r>
              <a:rPr lang="el-GR" sz="2000" dirty="0" smtClean="0">
                <a:solidFill>
                  <a:prstClr val="black"/>
                </a:solidFill>
                <a:latin typeface="Calibri" panose="020F0502020204030204" pitchFamily="34" charset="0"/>
                <a:cs typeface="Calibri" panose="020F0502020204030204" pitchFamily="34" charset="0"/>
              </a:rPr>
              <a:t>.</a:t>
            </a:r>
            <a:r>
              <a:rPr lang="en-US" sz="2000" dirty="0" smtClean="0">
                <a:solidFill>
                  <a:prstClr val="black"/>
                </a:solidFill>
                <a:latin typeface="Calibri" panose="020F0502020204030204" pitchFamily="34" charset="0"/>
                <a:cs typeface="Calibri" panose="020F0502020204030204" pitchFamily="34" charset="0"/>
              </a:rPr>
              <a:t>000 </a:t>
            </a:r>
            <a:endParaRPr lang="en-US" sz="2000" dirty="0">
              <a:solidFill>
                <a:prstClr val="black"/>
              </a:solidFill>
              <a:latin typeface="Calibri" panose="020F0502020204030204" pitchFamily="34" charset="0"/>
              <a:cs typeface="Calibri" panose="020F0502020204030204" pitchFamily="34" charset="0"/>
            </a:endParaRPr>
          </a:p>
        </p:txBody>
      </p:sp>
      <p:sp>
        <p:nvSpPr>
          <p:cNvPr id="23" name="TextBox 22"/>
          <p:cNvSpPr txBox="1"/>
          <p:nvPr/>
        </p:nvSpPr>
        <p:spPr>
          <a:xfrm>
            <a:off x="584755" y="4041605"/>
            <a:ext cx="2818849" cy="707886"/>
          </a:xfrm>
          <a:prstGeom prst="rect">
            <a:avLst/>
          </a:prstGeom>
          <a:noFill/>
        </p:spPr>
        <p:txBody>
          <a:bodyPr wrap="none" rtlCol="0">
            <a:spAutoFit/>
          </a:bodyPr>
          <a:lstStyle/>
          <a:p>
            <a:pPr algn="ctr"/>
            <a:r>
              <a:rPr lang="en-US" sz="2000" dirty="0"/>
              <a:t>useful internal </a:t>
            </a:r>
            <a:r>
              <a:rPr lang="en-US" sz="2000" dirty="0" smtClean="0"/>
              <a:t>floor </a:t>
            </a:r>
            <a:r>
              <a:rPr lang="en-US" sz="2000" dirty="0"/>
              <a:t>area </a:t>
            </a:r>
            <a:endParaRPr lang="en-US" sz="2000" dirty="0" smtClean="0"/>
          </a:p>
          <a:p>
            <a:pPr algn="ctr"/>
            <a:r>
              <a:rPr lang="el-GR" sz="2000" b="1" dirty="0" smtClean="0"/>
              <a:t>1242 </a:t>
            </a:r>
            <a:r>
              <a:rPr lang="en-US" sz="2000" b="1" dirty="0" smtClean="0"/>
              <a:t>m</a:t>
            </a:r>
            <a:r>
              <a:rPr lang="en-US" sz="2000" b="1" baseline="30000" dirty="0" smtClean="0"/>
              <a:t>2</a:t>
            </a:r>
            <a:endParaRPr lang="en-US" sz="2000" b="1" baseline="30000" dirty="0"/>
          </a:p>
        </p:txBody>
      </p:sp>
    </p:spTree>
    <p:extLst>
      <p:ext uri="{BB962C8B-B14F-4D97-AF65-F5344CB8AC3E}">
        <p14:creationId xmlns:p14="http://schemas.microsoft.com/office/powerpoint/2010/main" val="3973769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77564" y="4529876"/>
            <a:ext cx="2331904" cy="154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41909" y="1080378"/>
            <a:ext cx="8541382" cy="506375"/>
          </a:xfrm>
        </p:spPr>
        <p:txBody>
          <a:bodyPr>
            <a:noAutofit/>
          </a:bodyPr>
          <a:lstStyle/>
          <a:p>
            <a:pPr marL="0" indent="0">
              <a:buNone/>
            </a:pPr>
            <a:r>
              <a:rPr lang="en-US" sz="2000" b="1" dirty="0" smtClean="0">
                <a:cs typeface="Calibri" panose="020F0502020204030204" pitchFamily="34" charset="0"/>
              </a:rPr>
              <a:t>Annual energy cost </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20619" y="6543675"/>
            <a:ext cx="2133600" cy="314325"/>
          </a:xfrm>
        </p:spPr>
        <p:txBody>
          <a:bodyPr/>
          <a:lstStyle/>
          <a:p>
            <a:fld id="{243FB592-B9A9-49AA-A86F-4031F7B97808}" type="slidenum">
              <a:rPr lang="en-US" smtClean="0"/>
              <a:t>14</a:t>
            </a:fld>
            <a:endParaRPr lang="en-US" dirty="0"/>
          </a:p>
        </p:txBody>
      </p:sp>
      <mc:AlternateContent xmlns:mc="http://schemas.openxmlformats.org/markup-compatibility/2006" xmlns:a14="http://schemas.microsoft.com/office/drawing/2010/main">
        <mc:Choice Requires="a14">
          <p:sp>
            <p:nvSpPr>
              <p:cNvPr id="33" name="Segnaposto contenuto 2">
                <a:extLst>
                  <a:ext uri="{FF2B5EF4-FFF2-40B4-BE49-F238E27FC236}">
                    <a16:creationId xmlns:a16="http://schemas.microsoft.com/office/drawing/2014/main" id="{86F2EB93-A63A-4210-B86A-E5FCAD7D8D7F}"/>
                  </a:ext>
                </a:extLst>
              </p:cNvPr>
              <p:cNvSpPr txBox="1">
                <a:spLocks/>
              </p:cNvSpPr>
              <p:nvPr/>
            </p:nvSpPr>
            <p:spPr>
              <a:xfrm>
                <a:off x="914399" y="1573308"/>
                <a:ext cx="8068891" cy="148421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dirty="0" smtClean="0">
                    <a:cs typeface="Calibri" panose="020F0502020204030204" pitchFamily="34" charset="0"/>
                  </a:rPr>
                  <a:t>Average annual energy cost for fuel oil : </a:t>
                </a:r>
                <a14:m>
                  <m:oMath xmlns:m="http://schemas.openxmlformats.org/officeDocument/2006/math">
                    <m:f>
                      <m:fPr>
                        <m:ctrlPr>
                          <a:rPr lang="en-US" sz="2000" i="1">
                            <a:latin typeface="Cambria Math" panose="02040503050406030204" pitchFamily="18" charset="0"/>
                          </a:rPr>
                        </m:ctrlPr>
                      </m:fPr>
                      <m:num>
                        <m:r>
                          <a:rPr lang="en-US" sz="2000" i="1">
                            <a:latin typeface="Cambria Math"/>
                          </a:rPr>
                          <m:t>(</m:t>
                        </m:r>
                        <m:r>
                          <a:rPr lang="el-GR" sz="2000" b="0" i="1" smtClean="0">
                            <a:latin typeface="Cambria Math"/>
                          </a:rPr>
                          <m:t>18.123</m:t>
                        </m:r>
                        <m:r>
                          <a:rPr lang="en-US" sz="2000" i="1">
                            <a:latin typeface="Cambria Math"/>
                          </a:rPr>
                          <m:t>+</m:t>
                        </m:r>
                        <m:r>
                          <a:rPr lang="el-GR" sz="2000" b="0" i="1" smtClean="0">
                            <a:latin typeface="Cambria Math"/>
                          </a:rPr>
                          <m:t>22.204</m:t>
                        </m:r>
                        <m:r>
                          <a:rPr lang="en-US" sz="2000" i="1">
                            <a:latin typeface="Cambria Math"/>
                          </a:rPr>
                          <m:t>+</m:t>
                        </m:r>
                        <m:r>
                          <a:rPr lang="el-GR" sz="2000" b="0" i="1" smtClean="0">
                            <a:latin typeface="Cambria Math"/>
                          </a:rPr>
                          <m:t>21.138</m:t>
                        </m:r>
                        <m:r>
                          <a:rPr lang="en-US" sz="2000" i="1">
                            <a:latin typeface="Cambria Math"/>
                          </a:rPr>
                          <m:t>)</m:t>
                        </m:r>
                      </m:num>
                      <m:den>
                        <m:r>
                          <a:rPr lang="en-US" sz="2000" i="1">
                            <a:latin typeface="Cambria Math"/>
                          </a:rPr>
                          <m:t>3</m:t>
                        </m:r>
                      </m:den>
                    </m:f>
                  </m:oMath>
                </a14:m>
                <a:r>
                  <a:rPr lang="en-US" sz="2000" dirty="0"/>
                  <a:t> </a:t>
                </a:r>
                <a:r>
                  <a:rPr lang="en-US" sz="2000" dirty="0" smtClean="0"/>
                  <a:t> = </a:t>
                </a:r>
                <a:r>
                  <a:rPr lang="el-GR" sz="2000" b="1" u="sng" dirty="0"/>
                  <a:t>20.488 </a:t>
                </a:r>
                <a:r>
                  <a:rPr lang="el-GR" sz="2000" b="1" u="sng" dirty="0" smtClean="0"/>
                  <a:t>€</a:t>
                </a:r>
                <a:endParaRPr lang="en-US" sz="2000" dirty="0"/>
              </a:p>
              <a:p>
                <a:pPr marL="0" indent="0">
                  <a:buFont typeface="Arial" panose="020B0604020202020204" pitchFamily="34" charset="0"/>
                  <a:buNone/>
                </a:pPr>
                <a:endParaRPr lang="el-GR" sz="2000" b="1" dirty="0" smtClean="0">
                  <a:cs typeface="Calibri" panose="020F0502020204030204" pitchFamily="34" charset="0"/>
                </a:endParaRPr>
              </a:p>
              <a:p>
                <a:pPr marL="0" indent="0">
                  <a:buNone/>
                </a:pPr>
                <a:r>
                  <a:rPr lang="en-US" sz="2000" dirty="0">
                    <a:cs typeface="Calibri" panose="020F0502020204030204" pitchFamily="34" charset="0"/>
                  </a:rPr>
                  <a:t>Average annual energy cost for </a:t>
                </a:r>
                <a:r>
                  <a:rPr lang="en-US" sz="2000" dirty="0" smtClean="0">
                    <a:cs typeface="Calibri" panose="020F0502020204030204" pitchFamily="34" charset="0"/>
                  </a:rPr>
                  <a:t>electricity: </a:t>
                </a:r>
                <a14:m>
                  <m:oMath xmlns:m="http://schemas.openxmlformats.org/officeDocument/2006/math">
                    <m:f>
                      <m:fPr>
                        <m:ctrlPr>
                          <a:rPr lang="en-US" sz="2000" i="1">
                            <a:latin typeface="Cambria Math" panose="02040503050406030204" pitchFamily="18" charset="0"/>
                          </a:rPr>
                        </m:ctrlPr>
                      </m:fPr>
                      <m:num>
                        <m:r>
                          <a:rPr lang="en-US" sz="2000" i="1">
                            <a:latin typeface="Cambria Math"/>
                          </a:rPr>
                          <m:t>(</m:t>
                        </m:r>
                        <m:r>
                          <a:rPr lang="el-GR" sz="2000" i="1">
                            <a:latin typeface="Cambria Math"/>
                          </a:rPr>
                          <m:t>8.</m:t>
                        </m:r>
                        <m:r>
                          <a:rPr lang="el-GR" sz="2000" b="0" i="1" smtClean="0">
                            <a:latin typeface="Cambria Math"/>
                          </a:rPr>
                          <m:t>214+11.548</m:t>
                        </m:r>
                        <m:r>
                          <a:rPr lang="en-US" sz="2000" i="1">
                            <a:latin typeface="Cambria Math"/>
                          </a:rPr>
                          <m:t>+</m:t>
                        </m:r>
                        <m:r>
                          <a:rPr lang="el-GR" sz="2000" b="0" i="1" smtClean="0">
                            <a:latin typeface="Cambria Math"/>
                          </a:rPr>
                          <m:t>10.256</m:t>
                        </m:r>
                        <m:r>
                          <a:rPr lang="en-US" sz="2000" i="1">
                            <a:latin typeface="Cambria Math"/>
                          </a:rPr>
                          <m:t>)</m:t>
                        </m:r>
                      </m:num>
                      <m:den>
                        <m:r>
                          <a:rPr lang="en-US" sz="2000" i="1">
                            <a:latin typeface="Cambria Math"/>
                          </a:rPr>
                          <m:t>3</m:t>
                        </m:r>
                      </m:den>
                    </m:f>
                  </m:oMath>
                </a14:m>
                <a:r>
                  <a:rPr lang="en-US" sz="2000" dirty="0"/>
                  <a:t> </a:t>
                </a:r>
                <a:r>
                  <a:rPr lang="en-US" sz="2000" dirty="0" smtClean="0"/>
                  <a:t>= </a:t>
                </a:r>
                <a:r>
                  <a:rPr lang="el-GR" sz="2000" b="1" u="sng" dirty="0"/>
                  <a:t>10.006 € </a:t>
                </a:r>
                <a:endParaRPr lang="en-US" sz="2000" dirty="0"/>
              </a:p>
            </p:txBody>
          </p:sp>
        </mc:Choice>
        <mc:Fallback xmlns="">
          <p:sp>
            <p:nvSpPr>
              <p:cNvPr id="33" name="Segnaposto contenuto 2">
                <a:extLst>
                  <a:ext uri="{FF2B5EF4-FFF2-40B4-BE49-F238E27FC236}">
                    <a16:creationId xmlns="" xmlns:a16="http://schemas.microsoft.com/office/drawing/2014/main" xmlns:a14="http://schemas.microsoft.com/office/drawing/2010/main" id="{86F2EB93-A63A-4210-B86A-E5FCAD7D8D7F}"/>
                  </a:ext>
                </a:extLst>
              </p:cNvPr>
              <p:cNvSpPr txBox="1">
                <a:spLocks noRot="1" noChangeAspect="1" noMove="1" noResize="1" noEditPoints="1" noAdjustHandles="1" noChangeArrowheads="1" noChangeShapeType="1" noTextEdit="1"/>
              </p:cNvSpPr>
              <p:nvPr/>
            </p:nvSpPr>
            <p:spPr>
              <a:xfrm>
                <a:off x="914399" y="1573308"/>
                <a:ext cx="8068891" cy="1484218"/>
              </a:xfrm>
              <a:prstGeom prst="rect">
                <a:avLst/>
              </a:prstGeom>
              <a:blipFill rotWithShape="0">
                <a:blip r:embed="rId3"/>
                <a:stretch>
                  <a:fillRect l="-755"/>
                </a:stretch>
              </a:blipFill>
            </p:spPr>
            <p:txBody>
              <a:bodyPr/>
              <a:lstStyle/>
              <a:p>
                <a:r>
                  <a:rPr lang="el-GR">
                    <a:noFill/>
                  </a:rPr>
                  <a:t> </a:t>
                </a:r>
              </a:p>
            </p:txBody>
          </p:sp>
        </mc:Fallback>
      </mc:AlternateContent>
      <p:pic>
        <p:nvPicPr>
          <p:cNvPr id="35"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191" y="2514798"/>
            <a:ext cx="277926" cy="448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Segnaposto contenuto 2">
            <a:extLst>
              <a:ext uri="{FF2B5EF4-FFF2-40B4-BE49-F238E27FC236}">
                <a16:creationId xmlns:a16="http://schemas.microsoft.com/office/drawing/2014/main" id="{86F2EB93-A63A-4210-B86A-E5FCAD7D8D7F}"/>
              </a:ext>
            </a:extLst>
          </p:cNvPr>
          <p:cNvSpPr txBox="1">
            <a:spLocks/>
          </p:cNvSpPr>
          <p:nvPr/>
        </p:nvSpPr>
        <p:spPr>
          <a:xfrm>
            <a:off x="441908" y="4289168"/>
            <a:ext cx="8541382" cy="5063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smtClean="0">
                <a:cs typeface="Calibri" panose="020F0502020204030204" pitchFamily="34" charset="0"/>
              </a:rPr>
              <a:t>Annual </a:t>
            </a:r>
            <a:r>
              <a:rPr lang="en-US" sz="2000" b="1" dirty="0">
                <a:cs typeface="Calibri" panose="020F0502020204030204" pitchFamily="34" charset="0"/>
              </a:rPr>
              <a:t>total energy cost per building’s useful internal </a:t>
            </a:r>
            <a:r>
              <a:rPr lang="en-US" sz="2000" b="1" dirty="0" smtClean="0">
                <a:cs typeface="Calibri" panose="020F0502020204030204" pitchFamily="34" charset="0"/>
              </a:rPr>
              <a:t>floor </a:t>
            </a:r>
            <a:r>
              <a:rPr lang="en-US" sz="2000" b="1" dirty="0">
                <a:cs typeface="Calibri" panose="020F0502020204030204" pitchFamily="34" charset="0"/>
              </a:rPr>
              <a:t>area</a:t>
            </a:r>
            <a:endParaRPr lang="en-US" sz="2000" b="1" dirty="0" smtClean="0">
              <a:cs typeface="Calibri" panose="020F0502020204030204" pitchFamily="34" charset="0"/>
            </a:endParaRPr>
          </a:p>
        </p:txBody>
      </p:sp>
      <mc:AlternateContent xmlns:mc="http://schemas.openxmlformats.org/markup-compatibility/2006" xmlns:a14="http://schemas.microsoft.com/office/drawing/2010/main">
        <mc:Choice Requires="a14">
          <p:sp>
            <p:nvSpPr>
              <p:cNvPr id="38" name="Segnaposto contenuto 2">
                <a:extLst>
                  <a:ext uri="{FF2B5EF4-FFF2-40B4-BE49-F238E27FC236}">
                    <a16:creationId xmlns:a16="http://schemas.microsoft.com/office/drawing/2014/main" id="{86F2EB93-A63A-4210-B86A-E5FCAD7D8D7F}"/>
                  </a:ext>
                </a:extLst>
              </p:cNvPr>
              <p:cNvSpPr txBox="1">
                <a:spLocks/>
              </p:cNvSpPr>
              <p:nvPr/>
            </p:nvSpPr>
            <p:spPr>
              <a:xfrm>
                <a:off x="1872362" y="5021853"/>
                <a:ext cx="5537106" cy="580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dirty="0" smtClean="0">
                    <a:cs typeface="Calibri" panose="020F0502020204030204" pitchFamily="34" charset="0"/>
                  </a:rPr>
                  <a:t> </a:t>
                </a:r>
                <a14:m>
                  <m:oMath xmlns:m="http://schemas.openxmlformats.org/officeDocument/2006/math">
                    <m:f>
                      <m:fPr>
                        <m:ctrlPr>
                          <a:rPr lang="en-US" sz="2800" i="1">
                            <a:latin typeface="Cambria Math" panose="02040503050406030204" pitchFamily="18" charset="0"/>
                          </a:rPr>
                        </m:ctrlPr>
                      </m:fPr>
                      <m:num>
                        <m:d>
                          <m:dPr>
                            <m:ctrlPr>
                              <a:rPr lang="en-US" sz="2800" b="0" i="1" smtClean="0">
                                <a:latin typeface="Cambria Math" panose="02040503050406030204" pitchFamily="18" charset="0"/>
                              </a:rPr>
                            </m:ctrlPr>
                          </m:dPr>
                          <m:e>
                            <m:r>
                              <a:rPr lang="el-GR" sz="2800" b="0" i="0" smtClean="0">
                                <a:latin typeface="Cambria Math"/>
                              </a:rPr>
                              <m:t>20.488</m:t>
                            </m:r>
                            <m:r>
                              <a:rPr lang="en-US" sz="2800" i="0">
                                <a:latin typeface="Cambria Math"/>
                              </a:rPr>
                              <m:t>+</m:t>
                            </m:r>
                            <m:r>
                              <a:rPr lang="el-GR" sz="2800" b="0" i="0" smtClean="0">
                                <a:latin typeface="Cambria Math"/>
                              </a:rPr>
                              <m:t>10.006</m:t>
                            </m:r>
                          </m:e>
                        </m:d>
                        <m:r>
                          <a:rPr lang="en-US" sz="2800" b="0" i="0" smtClean="0">
                            <a:latin typeface="Cambria Math"/>
                          </a:rPr>
                          <m:t>€</m:t>
                        </m:r>
                      </m:num>
                      <m:den>
                        <m:r>
                          <a:rPr lang="el-GR" sz="2800" b="0" i="0" smtClean="0">
                            <a:latin typeface="Cambria Math"/>
                          </a:rPr>
                          <m:t>1.242 </m:t>
                        </m:r>
                        <m:r>
                          <m:rPr>
                            <m:sty m:val="p"/>
                          </m:rPr>
                          <a:rPr lang="en-US" sz="2800" b="0" i="0" smtClean="0">
                            <a:latin typeface="Cambria Math"/>
                          </a:rPr>
                          <m:t>m</m:t>
                        </m:r>
                        <m:r>
                          <a:rPr lang="en-US" sz="2800" b="0" i="0" baseline="30000" smtClean="0">
                            <a:latin typeface="Cambria Math"/>
                          </a:rPr>
                          <m:t>2</m:t>
                        </m:r>
                      </m:den>
                    </m:f>
                  </m:oMath>
                </a14:m>
                <a:r>
                  <a:rPr lang="en-US" dirty="0"/>
                  <a:t> </a:t>
                </a:r>
                <a:r>
                  <a:rPr lang="en-US" dirty="0" smtClean="0"/>
                  <a:t> =  </a:t>
                </a:r>
                <a:r>
                  <a:rPr lang="en-US" sz="2800" b="1" u="sng" dirty="0" smtClean="0">
                    <a:solidFill>
                      <a:srgbClr val="FF0000"/>
                    </a:solidFill>
                    <a:effectLst>
                      <a:outerShdw blurRad="38100" dist="38100" dir="2700000" algn="tl">
                        <a:srgbClr val="000000">
                          <a:alpha val="43137"/>
                        </a:srgbClr>
                      </a:outerShdw>
                    </a:effectLst>
                  </a:rPr>
                  <a:t>24.55 </a:t>
                </a:r>
                <a:r>
                  <a:rPr lang="el-GR" sz="2800" b="1" u="sng" dirty="0">
                    <a:solidFill>
                      <a:srgbClr val="FF0000"/>
                    </a:solidFill>
                    <a:effectLst>
                      <a:outerShdw blurRad="38100" dist="38100" dir="2700000" algn="tl">
                        <a:srgbClr val="000000">
                          <a:alpha val="43137"/>
                        </a:srgbClr>
                      </a:outerShdw>
                    </a:effectLst>
                  </a:rPr>
                  <a:t>€</a:t>
                </a:r>
                <a:r>
                  <a:rPr lang="en-US" sz="2800" b="1" u="sng" dirty="0">
                    <a:solidFill>
                      <a:srgbClr val="FF0000"/>
                    </a:solidFill>
                    <a:effectLst>
                      <a:outerShdw blurRad="38100" dist="38100" dir="2700000" algn="tl">
                        <a:srgbClr val="000000">
                          <a:alpha val="43137"/>
                        </a:srgbClr>
                      </a:outerShdw>
                    </a:effectLst>
                  </a:rPr>
                  <a:t>/m</a:t>
                </a:r>
                <a:r>
                  <a:rPr lang="en-US" sz="2800" b="1" u="sng" baseline="30000" dirty="0">
                    <a:solidFill>
                      <a:srgbClr val="FF0000"/>
                    </a:solidFill>
                    <a:effectLst>
                      <a:outerShdw blurRad="38100" dist="38100" dir="2700000" algn="tl">
                        <a:srgbClr val="000000">
                          <a:alpha val="43137"/>
                        </a:srgbClr>
                      </a:outerShdw>
                    </a:effectLst>
                  </a:rPr>
                  <a:t>2</a:t>
                </a:r>
                <a:r>
                  <a:rPr lang="en-US" sz="2800" b="1" u="sng" dirty="0">
                    <a:solidFill>
                      <a:srgbClr val="FF0000"/>
                    </a:solidFill>
                    <a:effectLst>
                      <a:outerShdw blurRad="38100" dist="38100" dir="2700000" algn="tl">
                        <a:srgbClr val="000000">
                          <a:alpha val="43137"/>
                        </a:srgbClr>
                      </a:outerShdw>
                    </a:effectLst>
                  </a:rPr>
                  <a:t>/</a:t>
                </a:r>
                <a:r>
                  <a:rPr lang="en-US" sz="2800" b="1" u="sng" dirty="0" err="1">
                    <a:solidFill>
                      <a:srgbClr val="FF0000"/>
                    </a:solidFill>
                    <a:effectLst>
                      <a:outerShdw blurRad="38100" dist="38100" dir="2700000" algn="tl">
                        <a:srgbClr val="000000">
                          <a:alpha val="43137"/>
                        </a:srgbClr>
                      </a:outerShdw>
                    </a:effectLst>
                  </a:rPr>
                  <a:t>yr</a:t>
                </a:r>
                <a:endParaRPr lang="en-US" sz="2800" u="sng" dirty="0">
                  <a:solidFill>
                    <a:srgbClr val="FF0000"/>
                  </a:solidFill>
                  <a:effectLst>
                    <a:outerShdw blurRad="38100" dist="38100" dir="2700000" algn="tl">
                      <a:srgbClr val="000000">
                        <a:alpha val="43137"/>
                      </a:srgbClr>
                    </a:outerShdw>
                  </a:effectLst>
                </a:endParaRPr>
              </a:p>
            </p:txBody>
          </p:sp>
        </mc:Choice>
        <mc:Fallback xmlns="">
          <p:sp>
            <p:nvSpPr>
              <p:cNvPr id="38" name="Segnaposto contenuto 2">
                <a:extLst>
                  <a:ext uri="{FF2B5EF4-FFF2-40B4-BE49-F238E27FC236}">
                    <a16:creationId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1872362" y="5021853"/>
                <a:ext cx="5537106" cy="580359"/>
              </a:xfrm>
              <a:prstGeom prst="rect">
                <a:avLst/>
              </a:prstGeom>
              <a:blipFill>
                <a:blip r:embed="rId5"/>
                <a:stretch>
                  <a:fillRect r="-2974" b="-48421"/>
                </a:stretch>
              </a:blipFill>
            </p:spPr>
            <p:txBody>
              <a:bodyPr/>
              <a:lstStyle/>
              <a:p>
                <a:r>
                  <a:rPr lang="en-US">
                    <a:noFill/>
                  </a:rPr>
                  <a:t> </a:t>
                </a:r>
              </a:p>
            </p:txBody>
          </p:sp>
        </mc:Fallback>
      </mc:AlternateContent>
      <p:sp>
        <p:nvSpPr>
          <p:cNvPr id="4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dirty="0">
              <a:solidFill>
                <a:srgbClr val="FF0000"/>
              </a:solidFill>
            </a:endParaRPr>
          </a:p>
        </p:txBody>
      </p:sp>
      <p:sp>
        <p:nvSpPr>
          <p:cNvPr id="11" name="Rectangle 10"/>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1</a:t>
            </a:r>
            <a:endParaRPr lang="el-GR" sz="2400" dirty="0"/>
          </a:p>
        </p:txBody>
      </p:sp>
      <p:pic>
        <p:nvPicPr>
          <p:cNvPr id="12"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4338" y="1629190"/>
            <a:ext cx="327633" cy="415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8014242" y="319227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2</a:t>
            </a:r>
            <a:endParaRPr lang="el-GR" sz="2400" dirty="0"/>
          </a:p>
        </p:txBody>
      </p:sp>
      <p:sp>
        <p:nvSpPr>
          <p:cNvPr id="2" name="Rectangle 1"/>
          <p:cNvSpPr/>
          <p:nvPr/>
        </p:nvSpPr>
        <p:spPr>
          <a:xfrm>
            <a:off x="914399" y="3350401"/>
            <a:ext cx="6318809" cy="400110"/>
          </a:xfrm>
          <a:prstGeom prst="rect">
            <a:avLst/>
          </a:prstGeom>
        </p:spPr>
        <p:txBody>
          <a:bodyPr wrap="square">
            <a:spAutoFit/>
          </a:bodyPr>
          <a:lstStyle/>
          <a:p>
            <a:r>
              <a:rPr lang="en-US" sz="2000" dirty="0" smtClean="0"/>
              <a:t>Useful </a:t>
            </a:r>
            <a:r>
              <a:rPr lang="en-US" sz="2000" dirty="0"/>
              <a:t>internal floor </a:t>
            </a:r>
            <a:r>
              <a:rPr lang="en-US" sz="2000" dirty="0" smtClean="0"/>
              <a:t>area : </a:t>
            </a:r>
            <a:r>
              <a:rPr lang="el-GR" sz="2000" b="1" dirty="0" smtClean="0"/>
              <a:t>1242 </a:t>
            </a:r>
            <a:r>
              <a:rPr lang="en-US" sz="2000" b="1" dirty="0"/>
              <a:t>m</a:t>
            </a:r>
            <a:r>
              <a:rPr lang="en-US" sz="2000" b="1" baseline="30000" dirty="0"/>
              <a:t>2</a:t>
            </a:r>
          </a:p>
        </p:txBody>
      </p:sp>
      <p:sp>
        <p:nvSpPr>
          <p:cNvPr id="15" name="Rectangle 14"/>
          <p:cNvSpPr/>
          <p:nvPr/>
        </p:nvSpPr>
        <p:spPr>
          <a:xfrm>
            <a:off x="8014242" y="4068211"/>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3</a:t>
            </a:r>
            <a:endParaRPr lang="el-GR" sz="2400" dirty="0"/>
          </a:p>
        </p:txBody>
      </p:sp>
    </p:spTree>
    <p:extLst>
      <p:ext uri="{BB962C8B-B14F-4D97-AF65-F5344CB8AC3E}">
        <p14:creationId xmlns:p14="http://schemas.microsoft.com/office/powerpoint/2010/main" val="3105638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441909" y="1091783"/>
            <a:ext cx="8029737" cy="4018099"/>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US" sz="2200" b="1" dirty="0" smtClean="0"/>
              <a:t>Not necessary information for the energy cost calculations</a:t>
            </a:r>
            <a:r>
              <a:rPr lang="en-US" sz="2200" dirty="0" smtClean="0"/>
              <a:t>:</a:t>
            </a:r>
            <a:endParaRPr lang="en-US" sz="2200" dirty="0"/>
          </a:p>
          <a:p>
            <a:pPr lvl="0">
              <a:lnSpc>
                <a:spcPct val="80000"/>
              </a:lnSpc>
              <a:spcAft>
                <a:spcPts val="600"/>
              </a:spcAft>
            </a:pPr>
            <a:r>
              <a:rPr lang="en-US" sz="2400" b="1" dirty="0">
                <a:solidFill>
                  <a:prstClr val="black"/>
                </a:solidFill>
                <a:latin typeface="Calibri" panose="020F0502020204030204" pitchFamily="34" charset="0"/>
                <a:cs typeface="Calibri" panose="020F0502020204030204" pitchFamily="34" charset="0"/>
              </a:rPr>
              <a:t>Annual Operation </a:t>
            </a:r>
            <a:r>
              <a:rPr lang="en-US" sz="2400" b="1" dirty="0" smtClean="0">
                <a:solidFill>
                  <a:prstClr val="black"/>
                </a:solidFill>
                <a:latin typeface="Calibri" panose="020F0502020204030204" pitchFamily="34" charset="0"/>
                <a:cs typeface="Calibri" panose="020F0502020204030204" pitchFamily="34" charset="0"/>
              </a:rPr>
              <a:t>days</a:t>
            </a:r>
            <a:endParaRPr lang="en-US" sz="2400" dirty="0">
              <a:solidFill>
                <a:prstClr val="black"/>
              </a:solidFill>
              <a:latin typeface="Calibri" panose="020F0502020204030204" pitchFamily="34" charset="0"/>
              <a:cs typeface="Calibri" panose="020F0502020204030204" pitchFamily="34" charset="0"/>
            </a:endParaRPr>
          </a:p>
          <a:p>
            <a:pPr lvl="0">
              <a:lnSpc>
                <a:spcPct val="80000"/>
              </a:lnSpc>
              <a:spcAft>
                <a:spcPts val="600"/>
              </a:spcAft>
            </a:pPr>
            <a:r>
              <a:rPr lang="en-US" sz="2400" b="1" dirty="0">
                <a:latin typeface="Calibri" panose="020F0502020204030204" pitchFamily="34" charset="0"/>
                <a:cs typeface="Calibri" panose="020F0502020204030204" pitchFamily="34" charset="0"/>
              </a:rPr>
              <a:t>Number of employees </a:t>
            </a:r>
            <a:endParaRPr lang="en-US" sz="2400" b="1" dirty="0" smtClean="0">
              <a:latin typeface="Calibri" panose="020F0502020204030204" pitchFamily="34" charset="0"/>
              <a:cs typeface="Calibri" panose="020F0502020204030204" pitchFamily="34" charset="0"/>
            </a:endParaRPr>
          </a:p>
          <a:p>
            <a:pPr lvl="0">
              <a:lnSpc>
                <a:spcPct val="80000"/>
              </a:lnSpc>
              <a:spcAft>
                <a:spcPts val="600"/>
              </a:spcAft>
            </a:pPr>
            <a:r>
              <a:rPr lang="en-US" sz="2400" b="1" dirty="0" smtClean="0">
                <a:solidFill>
                  <a:prstClr val="black"/>
                </a:solidFill>
                <a:latin typeface="Calibri" panose="020F0502020204030204" pitchFamily="34" charset="0"/>
                <a:cs typeface="Calibri" panose="020F0502020204030204" pitchFamily="34" charset="0"/>
              </a:rPr>
              <a:t>Annual </a:t>
            </a:r>
            <a:r>
              <a:rPr lang="en-US" sz="2400" b="1" dirty="0">
                <a:latin typeface="Calibri" panose="020F0502020204030204" pitchFamily="34" charset="0"/>
                <a:cs typeface="Calibri" panose="020F0502020204030204" pitchFamily="34" charset="0"/>
              </a:rPr>
              <a:t>number of visitors</a:t>
            </a: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15</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dirty="0">
              <a:solidFill>
                <a:srgbClr val="FF0000"/>
              </a:solidFill>
            </a:endParaRPr>
          </a:p>
        </p:txBody>
      </p:sp>
    </p:spTree>
    <p:extLst>
      <p:ext uri="{BB962C8B-B14F-4D97-AF65-F5344CB8AC3E}">
        <p14:creationId xmlns:p14="http://schemas.microsoft.com/office/powerpoint/2010/main" val="2259125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EXERCISE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3040"/>
            <a:ext cx="2133600" cy="314960"/>
          </a:xfrm>
        </p:spPr>
        <p:txBody>
          <a:bodyPr/>
          <a:lstStyle/>
          <a:p>
            <a:fld id="{243FB592-B9A9-49AA-A86F-4031F7B97808}" type="slidenum">
              <a:rPr lang="en-US" smtClean="0"/>
              <a:t>16</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a:t>G.1.4 </a:t>
            </a:r>
            <a:r>
              <a:rPr lang="en-US" sz="2800" dirty="0" smtClean="0"/>
              <a:t>ENERGY </a:t>
            </a:r>
            <a:r>
              <a:rPr lang="en-US" sz="2800" dirty="0"/>
              <a:t>COST</a:t>
            </a:r>
            <a:endParaRPr lang="it-IT" sz="2800" b="1" dirty="0">
              <a:solidFill>
                <a:schemeClr val="tx1">
                  <a:lumMod val="50000"/>
                  <a:lumOff val="50000"/>
                </a:schemeClr>
              </a:solidFill>
            </a:endParaRPr>
          </a:p>
        </p:txBody>
      </p:sp>
    </p:spTree>
    <p:extLst>
      <p:ext uri="{BB962C8B-B14F-4D97-AF65-F5344CB8AC3E}">
        <p14:creationId xmlns:p14="http://schemas.microsoft.com/office/powerpoint/2010/main" val="2200601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17</a:t>
            </a:fld>
            <a:endParaRPr lang="en-US" dirty="0"/>
          </a:p>
        </p:txBody>
      </p:sp>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31648" y="958292"/>
            <a:ext cx="8249898" cy="452596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None/>
            </a:pPr>
            <a:r>
              <a:rPr lang="en-US" sz="2000" dirty="0">
                <a:cs typeface="Calibri" panose="020F0502020204030204" pitchFamily="34" charset="0"/>
              </a:rPr>
              <a:t>An existing office building located in Athens is connected to the main power grid and it is served by </a:t>
            </a:r>
            <a:r>
              <a:rPr lang="en-US" sz="2000" dirty="0" smtClean="0">
                <a:cs typeface="Calibri" panose="020F0502020204030204" pitchFamily="34" charset="0"/>
              </a:rPr>
              <a:t>a natural gas-fired </a:t>
            </a:r>
            <a:r>
              <a:rPr lang="en-US" sz="2000" dirty="0">
                <a:cs typeface="Calibri" panose="020F0502020204030204" pitchFamily="34" charset="0"/>
              </a:rPr>
              <a:t>boiler for central space </a:t>
            </a:r>
            <a:r>
              <a:rPr lang="en-US" sz="2000" dirty="0" smtClean="0">
                <a:cs typeface="Calibri" panose="020F0502020204030204" pitchFamily="34" charset="0"/>
              </a:rPr>
              <a:t>heating and </a:t>
            </a:r>
            <a:r>
              <a:rPr lang="en-US" sz="2000" dirty="0">
                <a:cs typeface="Calibri" panose="020F0502020204030204" pitchFamily="34" charset="0"/>
              </a:rPr>
              <a:t>local split unit heat pumps for </a:t>
            </a:r>
            <a:r>
              <a:rPr lang="en-US" sz="2000" dirty="0" smtClean="0">
                <a:cs typeface="Calibri" panose="020F0502020204030204" pitchFamily="34" charset="0"/>
              </a:rPr>
              <a:t>cooling. The building does not have mechanical ventilation. </a:t>
            </a:r>
            <a:r>
              <a:rPr lang="en-US" sz="2000" dirty="0">
                <a:cs typeface="Calibri" panose="020F0502020204030204" pitchFamily="34" charset="0"/>
              </a:rPr>
              <a:t>Domestic hot water is served with local electric continuous-flow (</a:t>
            </a:r>
            <a:r>
              <a:rPr lang="en-US" sz="2000" dirty="0" err="1">
                <a:cs typeface="Calibri" panose="020F0502020204030204" pitchFamily="34" charset="0"/>
              </a:rPr>
              <a:t>tankless</a:t>
            </a:r>
            <a:r>
              <a:rPr lang="en-US" sz="2000" dirty="0">
                <a:cs typeface="Calibri" panose="020F0502020204030204" pitchFamily="34" charset="0"/>
              </a:rPr>
              <a:t>) water heaters.</a:t>
            </a:r>
            <a:endParaRPr lang="en-US" sz="2000" dirty="0" smtClean="0">
              <a:solidFill>
                <a:prstClr val="black"/>
              </a:solidFill>
              <a:cs typeface="Calibri" panose="020F0502020204030204" pitchFamily="34" charset="0"/>
            </a:endParaRPr>
          </a:p>
          <a:p>
            <a:pPr marL="0" indent="0">
              <a:spcBef>
                <a:spcPts val="600"/>
              </a:spcBef>
              <a:spcAft>
                <a:spcPts val="1200"/>
              </a:spcAft>
              <a:buNone/>
            </a:pPr>
            <a:r>
              <a:rPr lang="el-GR" sz="2000" b="1" i="1" dirty="0" smtClean="0">
                <a:cs typeface="Calibri" panose="020F0502020204030204" pitchFamily="34" charset="0"/>
              </a:rPr>
              <a:t>Διαθέσιμα δεδομένα</a:t>
            </a:r>
            <a:r>
              <a:rPr lang="en-US" sz="2000" i="1" dirty="0" smtClean="0">
                <a:cs typeface="Calibri" panose="020F0502020204030204" pitchFamily="34" charset="0"/>
              </a:rPr>
              <a:t>: </a:t>
            </a:r>
            <a:r>
              <a:rPr lang="en-US" sz="2000" i="1" dirty="0">
                <a:cs typeface="Calibri" panose="020F0502020204030204" pitchFamily="34" charset="0"/>
              </a:rPr>
              <a:t>The building manager provided the floor plans, monthly fuel and electrical energy consumption </a:t>
            </a:r>
            <a:r>
              <a:rPr lang="en-US" sz="2000" i="1" dirty="0" smtClean="0">
                <a:cs typeface="Calibri" panose="020F0502020204030204" pitchFamily="34" charset="0"/>
              </a:rPr>
              <a:t>over three consecutive years.</a:t>
            </a:r>
            <a:r>
              <a:rPr lang="el-GR" sz="2000" i="1" dirty="0" smtClean="0">
                <a:cs typeface="Calibri" panose="020F0502020204030204" pitchFamily="34" charset="0"/>
              </a:rPr>
              <a:t> </a:t>
            </a:r>
            <a:r>
              <a:rPr lang="en-US" sz="2000" i="1" dirty="0">
                <a:cs typeface="Calibri" panose="020F0502020204030204" pitchFamily="34" charset="0"/>
              </a:rPr>
              <a:t>The electricity data corresponds to the total building electrical energy demand for all its end-uses</a:t>
            </a:r>
            <a:r>
              <a:rPr lang="el-GR" sz="2000" i="1" dirty="0" smtClean="0">
                <a:cs typeface="Calibri" panose="020F0502020204030204" pitchFamily="34" charset="0"/>
              </a:rPr>
              <a:t>. </a:t>
            </a:r>
            <a:endParaRPr lang="en-US" sz="2000" i="1" dirty="0" smtClean="0">
              <a:cs typeface="Calibri" panose="020F0502020204030204" pitchFamily="34" charset="0"/>
            </a:endParaRPr>
          </a:p>
          <a:p>
            <a:pPr marL="0" indent="0" algn="ctr">
              <a:buFont typeface="Arial" panose="020B0604020202020204" pitchFamily="34" charset="0"/>
              <a:buNone/>
            </a:pPr>
            <a:endParaRPr lang="en-US" sz="2000" i="1" dirty="0" smtClean="0"/>
          </a:p>
          <a:p>
            <a:pPr marL="0" indent="0" algn="ctr">
              <a:buFont typeface="Arial" panose="020B0604020202020204" pitchFamily="34" charset="0"/>
              <a:buNone/>
            </a:pPr>
            <a:endParaRPr lang="en-US" sz="2000" i="1" dirty="0"/>
          </a:p>
          <a:p>
            <a:pPr marL="0" indent="0" algn="ctr">
              <a:buFont typeface="Arial" panose="020B0604020202020204" pitchFamily="34" charset="0"/>
              <a:buNone/>
            </a:pPr>
            <a:endParaRPr lang="el-GR" sz="2000" i="1" dirty="0" smtClean="0"/>
          </a:p>
          <a:p>
            <a:pPr marL="0" indent="0" algn="ctr">
              <a:buNone/>
            </a:pPr>
            <a:r>
              <a:rPr lang="en-US" sz="2000" i="1" dirty="0"/>
              <a:t>Use the following data to solve the exercise</a:t>
            </a:r>
          </a:p>
        </p:txBody>
      </p:sp>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dirty="0">
              <a:solidFill>
                <a:srgbClr val="FF0000"/>
              </a:solidFill>
            </a:endParaRPr>
          </a:p>
        </p:txBody>
      </p:sp>
      <p:grpSp>
        <p:nvGrpSpPr>
          <p:cNvPr id="7" name="Group 6"/>
          <p:cNvGrpSpPr/>
          <p:nvPr/>
        </p:nvGrpSpPr>
        <p:grpSpPr>
          <a:xfrm>
            <a:off x="314960" y="4181842"/>
            <a:ext cx="8514080" cy="871948"/>
            <a:chOff x="314960" y="4530325"/>
            <a:chExt cx="8514080" cy="871948"/>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smtClean="0"/>
                <a:t>	Calculate </a:t>
              </a:r>
              <a:r>
                <a:rPr lang="en-US" sz="2000" b="1" dirty="0"/>
                <a:t>the </a:t>
              </a:r>
              <a:r>
                <a:rPr lang="en-US" sz="2000" b="1" dirty="0" smtClean="0"/>
                <a:t>annual total </a:t>
              </a:r>
              <a:r>
                <a:rPr lang="en-US" sz="2000" b="1" dirty="0"/>
                <a:t>energy </a:t>
              </a:r>
              <a:r>
                <a:rPr lang="en-US" sz="2000" b="1" dirty="0" smtClean="0"/>
                <a:t>cost </a:t>
              </a:r>
              <a:r>
                <a:rPr lang="en-US" sz="2000" dirty="0" smtClean="0"/>
                <a:t>per </a:t>
              </a:r>
              <a:r>
                <a:rPr lang="en-US" sz="2000" dirty="0"/>
                <a:t>building’s useful internal </a:t>
              </a:r>
              <a:r>
                <a:rPr lang="en-US" sz="2000" dirty="0" smtClean="0"/>
                <a:t>	floor area. Which data </a:t>
              </a:r>
              <a:r>
                <a:rPr lang="en-US" sz="2000" b="1" dirty="0" smtClean="0"/>
                <a:t>are not necessary </a:t>
              </a:r>
              <a:r>
                <a:rPr lang="en-US" sz="2000" dirty="0" smtClean="0"/>
                <a:t>for the calculations?</a:t>
              </a:r>
              <a:endParaRPr lang="en-US" sz="2000" b="1"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737577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b="1" dirty="0">
              <a:solidFill>
                <a:srgbClr val="00B050"/>
              </a:solidFill>
            </a:endParaRPr>
          </a:p>
        </p:txBody>
      </p:sp>
      <p:pic>
        <p:nvPicPr>
          <p:cNvPr id="4"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53" y="2386661"/>
            <a:ext cx="3102739" cy="239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377" y="3831172"/>
            <a:ext cx="2573812" cy="231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184053" y="1483287"/>
            <a:ext cx="8291264" cy="448477"/>
          </a:xfrm>
        </p:spPr>
        <p:txBody>
          <a:bodyPr>
            <a:normAutofit/>
          </a:bodyPr>
          <a:lstStyle/>
          <a:p>
            <a:pPr marL="0" indent="0">
              <a:lnSpc>
                <a:spcPct val="80000"/>
              </a:lnSpc>
              <a:buNone/>
            </a:pPr>
            <a:r>
              <a:rPr lang="en-US" sz="2200" b="1" dirty="0" smtClean="0">
                <a:latin typeface="Calibri" panose="020F0502020204030204" pitchFamily="34" charset="0"/>
                <a:cs typeface="Calibri" panose="020F0502020204030204" pitchFamily="34" charset="0"/>
              </a:rPr>
              <a:t>Floor Plans</a:t>
            </a:r>
            <a:endParaRPr lang="it-IT" sz="2200" b="1" dirty="0">
              <a:latin typeface="Calibri" panose="020F0502020204030204" pitchFamily="34" charset="0"/>
              <a:cs typeface="Calibri" panose="020F0502020204030204" pitchFamily="34" charset="0"/>
            </a:endParaRPr>
          </a:p>
          <a:p>
            <a:pPr marL="0" indent="0">
              <a:buNone/>
            </a:pP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8892" y="1000410"/>
            <a:ext cx="1208087"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1429" y="2263410"/>
            <a:ext cx="12255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4129" y="3583242"/>
            <a:ext cx="12128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42026" y="1121393"/>
            <a:ext cx="3214514" cy="237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56540" y="5388238"/>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7383036" y="5421350"/>
            <a:ext cx="1682496" cy="523220"/>
          </a:xfrm>
          <a:prstGeom prst="rect">
            <a:avLst/>
          </a:prstGeom>
        </p:spPr>
        <p:txBody>
          <a:bodyPr wrap="square">
            <a:spAutoFit/>
          </a:bodyPr>
          <a:lstStyle/>
          <a:p>
            <a:r>
              <a:rPr lang="en-US" sz="1400" i="1" dirty="0"/>
              <a:t>U</a:t>
            </a:r>
            <a:r>
              <a:rPr lang="en-US" sz="1400" i="1" dirty="0" smtClean="0"/>
              <a:t>seful </a:t>
            </a:r>
            <a:r>
              <a:rPr lang="en-US" sz="1400" i="1" dirty="0"/>
              <a:t>internal floor area </a:t>
            </a:r>
            <a:r>
              <a:rPr lang="en-US" sz="1400" i="1" dirty="0" smtClean="0"/>
              <a:t>= 416 m</a:t>
            </a:r>
            <a:r>
              <a:rPr lang="en-US" sz="1400" i="1" baseline="30000" dirty="0" smtClean="0"/>
              <a:t>2</a:t>
            </a:r>
            <a:endParaRPr lang="en-US" sz="1400" i="1" baseline="30000" dirty="0"/>
          </a:p>
        </p:txBody>
      </p:sp>
      <p:sp>
        <p:nvSpPr>
          <p:cNvPr id="15" name="Rectangle 14"/>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16"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18</a:t>
            </a:fld>
            <a:endParaRPr lang="en-US" dirty="0">
              <a:solidFill>
                <a:schemeClr val="bg1"/>
              </a:solidFill>
            </a:endParaRPr>
          </a:p>
        </p:txBody>
      </p:sp>
    </p:spTree>
    <p:extLst>
      <p:ext uri="{BB962C8B-B14F-4D97-AF65-F5344CB8AC3E}">
        <p14:creationId xmlns:p14="http://schemas.microsoft.com/office/powerpoint/2010/main" val="2149971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b="1" dirty="0">
              <a:solidFill>
                <a:srgbClr val="00B050"/>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933700" y="855462"/>
            <a:ext cx="5143500" cy="372934"/>
          </a:xfrm>
        </p:spPr>
        <p:txBody>
          <a:bodyPr>
            <a:normAutofit/>
          </a:bodyPr>
          <a:lstStyle/>
          <a:p>
            <a:pPr marL="0" indent="0">
              <a:lnSpc>
                <a:spcPct val="80000"/>
              </a:lnSpc>
              <a:spcBef>
                <a:spcPts val="0"/>
              </a:spcBef>
              <a:buNone/>
            </a:pPr>
            <a:r>
              <a:rPr lang="en-US" sz="2200" b="1" dirty="0" smtClean="0">
                <a:latin typeface="Calibri" panose="020F0502020204030204" pitchFamily="34" charset="0"/>
                <a:cs typeface="Calibri" panose="020F0502020204030204" pitchFamily="34" charset="0"/>
              </a:rPr>
              <a:t>Natural Gas Consumption (m</a:t>
            </a:r>
            <a:r>
              <a:rPr lang="en-US" sz="2200" b="1" baseline="30000" dirty="0" smtClean="0">
                <a:latin typeface="Calibri" panose="020F0502020204030204" pitchFamily="34" charset="0"/>
                <a:cs typeface="Calibri" panose="020F0502020204030204" pitchFamily="34" charset="0"/>
              </a:rPr>
              <a:t>3</a:t>
            </a:r>
            <a:r>
              <a:rPr lang="en-US" sz="2200" b="1" dirty="0" smtClean="0">
                <a:latin typeface="Calibri" panose="020F0502020204030204" pitchFamily="34" charset="0"/>
                <a:cs typeface="Calibri" panose="020F0502020204030204" pitchFamily="34" charset="0"/>
              </a:rPr>
              <a:t>)</a:t>
            </a:r>
            <a:endParaRPr lang="en-US" sz="2000" i="1" dirty="0"/>
          </a:p>
        </p:txBody>
      </p:sp>
      <p:graphicFrame>
        <p:nvGraphicFramePr>
          <p:cNvPr id="9" name="Table 8"/>
          <p:cNvGraphicFramePr>
            <a:graphicFrameLocks noGrp="1"/>
          </p:cNvGraphicFramePr>
          <p:nvPr>
            <p:extLst/>
          </p:nvPr>
        </p:nvGraphicFramePr>
        <p:xfrm>
          <a:off x="600980" y="1323042"/>
          <a:ext cx="8231520" cy="4820920"/>
        </p:xfrm>
        <a:graphic>
          <a:graphicData uri="http://schemas.openxmlformats.org/drawingml/2006/table">
            <a:tbl>
              <a:tblPr firstRow="1" bandRow="1">
                <a:tableStyleId>{5202B0CA-FC54-4496-8BCA-5EF66A818D29}</a:tableStyleId>
              </a:tblPr>
              <a:tblGrid>
                <a:gridCol w="1830721">
                  <a:extLst>
                    <a:ext uri="{9D8B030D-6E8A-4147-A177-3AD203B41FA5}">
                      <a16:colId xmlns:a16="http://schemas.microsoft.com/office/drawing/2014/main" val="20000"/>
                    </a:ext>
                  </a:extLst>
                </a:gridCol>
                <a:gridCol w="1461887">
                  <a:extLst>
                    <a:ext uri="{9D8B030D-6E8A-4147-A177-3AD203B41FA5}">
                      <a16:colId xmlns:a16="http://schemas.microsoft.com/office/drawing/2014/main" val="20001"/>
                    </a:ext>
                  </a:extLst>
                </a:gridCol>
                <a:gridCol w="1646304">
                  <a:extLst>
                    <a:ext uri="{9D8B030D-6E8A-4147-A177-3AD203B41FA5}">
                      <a16:colId xmlns:a16="http://schemas.microsoft.com/office/drawing/2014/main" val="20002"/>
                    </a:ext>
                  </a:extLst>
                </a:gridCol>
                <a:gridCol w="1646304">
                  <a:extLst>
                    <a:ext uri="{9D8B030D-6E8A-4147-A177-3AD203B41FA5}">
                      <a16:colId xmlns:a16="http://schemas.microsoft.com/office/drawing/2014/main" val="20003"/>
                    </a:ext>
                  </a:extLst>
                </a:gridCol>
                <a:gridCol w="1646304">
                  <a:extLst>
                    <a:ext uri="{9D8B030D-6E8A-4147-A177-3AD203B41FA5}">
                      <a16:colId xmlns:a16="http://schemas.microsoft.com/office/drawing/2014/main" val="20004"/>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solidFill>
                            <a:schemeClr val="tx1"/>
                          </a:solidFill>
                        </a:rPr>
                        <a:t>Month</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January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686.9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809.5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959.9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February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713.0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1019.0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March</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545.1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750.0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April</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211.1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217.7</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June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July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August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September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October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463.4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86.4</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November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311.4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551.8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201.9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December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718.2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930.7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566.1</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7384" y="781244"/>
            <a:ext cx="456316" cy="521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11"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19</a:t>
            </a:fld>
            <a:endParaRPr lang="en-US" dirty="0">
              <a:solidFill>
                <a:schemeClr val="bg1"/>
              </a:solidFill>
            </a:endParaRP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053" y="2053897"/>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184053" y="2653306"/>
            <a:ext cx="2208992" cy="523220"/>
          </a:xfrm>
          <a:prstGeom prst="rect">
            <a:avLst/>
          </a:prstGeom>
        </p:spPr>
        <p:txBody>
          <a:bodyPr wrap="square">
            <a:spAutoFit/>
          </a:bodyPr>
          <a:lstStyle/>
          <a:p>
            <a:r>
              <a:rPr lang="en-US" sz="1400" i="1" dirty="0" smtClean="0"/>
              <a:t>Average  cost for natural gas : 0.055 €/kWh</a:t>
            </a:r>
            <a:endParaRPr lang="en-US" sz="1400" i="1" baseline="30000" dirty="0"/>
          </a:p>
        </p:txBody>
      </p:sp>
    </p:spTree>
    <p:extLst>
      <p:ext uri="{BB962C8B-B14F-4D97-AF65-F5344CB8AC3E}">
        <p14:creationId xmlns:p14="http://schemas.microsoft.com/office/powerpoint/2010/main" val="3095402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531261" y="1707267"/>
            <a:ext cx="8418576" cy="4152112"/>
          </a:xfr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0406"/>
            <a:ext cx="2133600" cy="287594"/>
          </a:xfrm>
        </p:spPr>
        <p:txBody>
          <a:bodyPr/>
          <a:lstStyle/>
          <a:p>
            <a:fld id="{243FB592-B9A9-49AA-A86F-4031F7B97808}" type="slidenum">
              <a:rPr lang="en-US" smtClean="0"/>
              <a:t>2</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smtClean="0"/>
              <a:t>G.1.4 ENERGY COST</a:t>
            </a:r>
            <a:endParaRPr lang="it-IT" sz="2800" b="1" dirty="0">
              <a:solidFill>
                <a:schemeClr val="tx1">
                  <a:lumMod val="50000"/>
                  <a:lumOff val="50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263778766"/>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en-US" sz="2800" dirty="0" smtClean="0"/>
                        <a:t>G.1.4 USE STAGE ENERGY COST</a:t>
                      </a:r>
                      <a:endParaRPr lang="en-US" sz="28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smtClean="0"/>
                        <a:t>ISSUE</a:t>
                      </a:r>
                      <a:endParaRPr lang="en-US" sz="2200" b="1" dirty="0"/>
                    </a:p>
                  </a:txBody>
                  <a:tcPr/>
                </a:tc>
                <a:tc>
                  <a:txBody>
                    <a:bodyPr/>
                    <a:lstStyle/>
                    <a:p>
                      <a:pPr algn="ctr"/>
                      <a:r>
                        <a:rPr lang="en-US" sz="2200" dirty="0" smtClean="0"/>
                        <a:t>CATEGORY</a:t>
                      </a:r>
                      <a:endParaRPr lang="en-US" sz="2200" b="1" dirty="0"/>
                    </a:p>
                  </a:txBody>
                  <a:tcPr/>
                </a:tc>
                <a:extLst>
                  <a:ext uri="{0D108BD9-81ED-4DB2-BD59-A6C34878D82A}">
                    <a16:rowId xmlns:a16="http://schemas.microsoft.com/office/drawing/2014/main" val="10001"/>
                  </a:ext>
                </a:extLst>
              </a:tr>
              <a:tr h="370840">
                <a:tc>
                  <a:txBody>
                    <a:bodyPr/>
                    <a:lstStyle/>
                    <a:p>
                      <a:pPr algn="ctr"/>
                      <a:r>
                        <a:rPr lang="en-US" sz="2000" dirty="0" smtClean="0"/>
                        <a:t>G. Cost and Economic Aspects</a:t>
                      </a:r>
                      <a:endParaRPr lang="en-US" sz="2000" dirty="0"/>
                    </a:p>
                  </a:txBody>
                  <a:tcPr/>
                </a:tc>
                <a:tc>
                  <a:txBody>
                    <a:bodyPr/>
                    <a:lstStyle/>
                    <a:p>
                      <a:pPr algn="ctr"/>
                      <a:r>
                        <a:rPr lang="en-US" sz="2000" dirty="0" smtClean="0"/>
                        <a:t>G.1 Cost and Economics</a:t>
                      </a:r>
                      <a:endParaRPr lang="en-US" sz="2000" dirty="0"/>
                    </a:p>
                  </a:txBody>
                  <a:tcPr/>
                </a:tc>
                <a:extLst>
                  <a:ext uri="{0D108BD9-81ED-4DB2-BD59-A6C34878D82A}">
                    <a16:rowId xmlns:a16="http://schemas.microsoft.com/office/drawing/2014/main" val="10002"/>
                  </a:ext>
                </a:extLst>
              </a:tr>
            </a:tbl>
          </a:graphicData>
        </a:graphic>
      </p:graphicFrame>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5621" y="3981852"/>
            <a:ext cx="732458" cy="646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3" name="Group 22"/>
          <p:cNvGrpSpPr/>
          <p:nvPr/>
        </p:nvGrpSpPr>
        <p:grpSpPr>
          <a:xfrm>
            <a:off x="2718132" y="3058750"/>
            <a:ext cx="3208902" cy="2587862"/>
            <a:chOff x="239626" y="3271517"/>
            <a:chExt cx="3208902" cy="2587862"/>
          </a:xfrm>
        </p:grpSpPr>
        <p:grpSp>
          <p:nvGrpSpPr>
            <p:cNvPr id="22" name="Group 21"/>
            <p:cNvGrpSpPr/>
            <p:nvPr/>
          </p:nvGrpSpPr>
          <p:grpSpPr>
            <a:xfrm>
              <a:off x="628795" y="3359518"/>
              <a:ext cx="2439259" cy="2386909"/>
              <a:chOff x="628795" y="3359518"/>
              <a:chExt cx="2439259" cy="2386909"/>
            </a:xfrm>
          </p:grpSpPr>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628796" y="3359518"/>
                <a:ext cx="2439258" cy="37293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spcBef>
                    <a:spcPts val="0"/>
                  </a:spcBef>
                  <a:buFont typeface="Arial" panose="020B0604020202020204" pitchFamily="34" charset="0"/>
                  <a:buNone/>
                </a:pPr>
                <a:r>
                  <a:rPr lang="el-GR" sz="2200" b="1" dirty="0" smtClean="0">
                    <a:latin typeface="Calibri" panose="020F0502020204030204" pitchFamily="34" charset="0"/>
                    <a:cs typeface="Calibri" panose="020F0502020204030204" pitchFamily="34" charset="0"/>
                  </a:rPr>
                  <a:t>Fuels</a:t>
                </a:r>
                <a:endParaRPr lang="en-US" sz="2000" i="1" dirty="0"/>
              </a:p>
            </p:txBody>
          </p:sp>
          <p:pic>
            <p:nvPicPr>
              <p:cNvPr id="14"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27666" y="5196918"/>
                <a:ext cx="23685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Segnaposto contenuto 2">
                <a:extLst>
                  <a:ext uri="{FF2B5EF4-FFF2-40B4-BE49-F238E27FC236}">
                    <a16:creationId xmlns:a16="http://schemas.microsoft.com/office/drawing/2014/main" id="{86F2EB93-A63A-4210-B86A-E5FCAD7D8D7F}"/>
                  </a:ext>
                </a:extLst>
              </p:cNvPr>
              <p:cNvSpPr txBox="1">
                <a:spLocks/>
              </p:cNvSpPr>
              <p:nvPr/>
            </p:nvSpPr>
            <p:spPr>
              <a:xfrm>
                <a:off x="628795" y="5294015"/>
                <a:ext cx="1496539" cy="3647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buFont typeface="Arial" panose="020B0604020202020204" pitchFamily="34" charset="0"/>
                  <a:buNone/>
                </a:pPr>
                <a:r>
                  <a:rPr lang="en-US" sz="2200" b="1" dirty="0" smtClean="0">
                    <a:latin typeface="Calibri" panose="020F0502020204030204" pitchFamily="34" charset="0"/>
                    <a:cs typeface="Calibri" panose="020F0502020204030204" pitchFamily="34" charset="0"/>
                  </a:rPr>
                  <a:t>Electricity</a:t>
                </a:r>
                <a:endParaRPr lang="en-US" sz="2000" i="1" dirty="0"/>
              </a:p>
            </p:txBody>
          </p:sp>
          <p:grpSp>
            <p:nvGrpSpPr>
              <p:cNvPr id="21" name="Group 20"/>
              <p:cNvGrpSpPr/>
              <p:nvPr/>
            </p:nvGrpSpPr>
            <p:grpSpPr>
              <a:xfrm>
                <a:off x="661088" y="3770671"/>
                <a:ext cx="2253229" cy="747278"/>
                <a:chOff x="457077" y="3733901"/>
                <a:chExt cx="2253229" cy="747278"/>
              </a:xfrm>
            </p:grpSpPr>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7077" y="3733901"/>
                  <a:ext cx="493203" cy="747278"/>
                </a:xfrm>
                <a:prstGeom prst="rect">
                  <a:avLst/>
                </a:prstGeom>
              </p:spPr>
            </p:pic>
            <p:pic>
              <p:nvPicPr>
                <p:cNvPr id="1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55119" y="3846855"/>
                  <a:ext cx="456316" cy="521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36070" y="3899475"/>
                  <a:ext cx="674236" cy="416130"/>
                </a:xfrm>
                <a:prstGeom prst="rect">
                  <a:avLst/>
                </a:prstGeom>
              </p:spPr>
            </p:pic>
            <p:pic>
              <p:nvPicPr>
                <p:cNvPr id="18" name="Picture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38730" y="3818970"/>
                  <a:ext cx="369370" cy="577141"/>
                </a:xfrm>
                <a:prstGeom prst="rect">
                  <a:avLst/>
                </a:prstGeom>
              </p:spPr>
            </p:pic>
          </p:grpSp>
          <p:pic>
            <p:nvPicPr>
              <p:cNvPr id="19" name="Picture 1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56077" y="4601454"/>
                <a:ext cx="1463250" cy="462492"/>
              </a:xfrm>
              <a:prstGeom prst="rect">
                <a:avLst/>
              </a:prstGeom>
            </p:spPr>
          </p:pic>
        </p:grpSp>
        <p:sp>
          <p:nvSpPr>
            <p:cNvPr id="20" name="Double Brace 19"/>
            <p:cNvSpPr/>
            <p:nvPr/>
          </p:nvSpPr>
          <p:spPr>
            <a:xfrm>
              <a:off x="239626" y="3271517"/>
              <a:ext cx="3208902" cy="2587862"/>
            </a:xfrm>
            <a:prstGeom prst="bracePair">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l-GR"/>
            </a:p>
          </p:txBody>
        </p:sp>
      </p:grpSp>
      <p:pic>
        <p:nvPicPr>
          <p:cNvPr id="24" name="Picture 23"/>
          <p:cNvPicPr>
            <a:picLocks noChangeAspect="1"/>
          </p:cNvPicPr>
          <p:nvPr/>
        </p:nvPicPr>
        <p:blipFill>
          <a:blip r:embed="rId11">
            <a:clrChange>
              <a:clrFrom>
                <a:srgbClr val="FFFFFF"/>
              </a:clrFrom>
              <a:clrTo>
                <a:srgbClr val="FFFFFF">
                  <a:alpha val="0"/>
                </a:srgbClr>
              </a:clrTo>
            </a:clrChange>
          </a:blip>
          <a:stretch>
            <a:fillRect/>
          </a:stretch>
        </p:blipFill>
        <p:spPr>
          <a:xfrm>
            <a:off x="6267902" y="4404640"/>
            <a:ext cx="1170533" cy="951058"/>
          </a:xfrm>
          <a:prstGeom prst="rect">
            <a:avLst/>
          </a:prstGeom>
        </p:spPr>
      </p:pic>
    </p:spTree>
    <p:extLst>
      <p:ext uri="{BB962C8B-B14F-4D97-AF65-F5344CB8AC3E}">
        <p14:creationId xmlns:p14="http://schemas.microsoft.com/office/powerpoint/2010/main" val="2792496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b="1" dirty="0">
              <a:solidFill>
                <a:srgbClr val="00B050"/>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3790" y="77353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nvPr>
        </p:nvGraphicFramePr>
        <p:xfrm>
          <a:off x="600980" y="1323042"/>
          <a:ext cx="8231520" cy="4820920"/>
        </p:xfrm>
        <a:graphic>
          <a:graphicData uri="http://schemas.openxmlformats.org/drawingml/2006/table">
            <a:tbl>
              <a:tblPr firstRow="1" bandRow="1">
                <a:tableStyleId>{5202B0CA-FC54-4496-8BCA-5EF66A818D29}</a:tableStyleId>
              </a:tblPr>
              <a:tblGrid>
                <a:gridCol w="1830721">
                  <a:extLst>
                    <a:ext uri="{9D8B030D-6E8A-4147-A177-3AD203B41FA5}">
                      <a16:colId xmlns:a16="http://schemas.microsoft.com/office/drawing/2014/main" val="20000"/>
                    </a:ext>
                  </a:extLst>
                </a:gridCol>
                <a:gridCol w="1461887">
                  <a:extLst>
                    <a:ext uri="{9D8B030D-6E8A-4147-A177-3AD203B41FA5}">
                      <a16:colId xmlns:a16="http://schemas.microsoft.com/office/drawing/2014/main" val="20001"/>
                    </a:ext>
                  </a:extLst>
                </a:gridCol>
                <a:gridCol w="1646304">
                  <a:extLst>
                    <a:ext uri="{9D8B030D-6E8A-4147-A177-3AD203B41FA5}">
                      <a16:colId xmlns:a16="http://schemas.microsoft.com/office/drawing/2014/main" val="20002"/>
                    </a:ext>
                  </a:extLst>
                </a:gridCol>
                <a:gridCol w="1646304">
                  <a:extLst>
                    <a:ext uri="{9D8B030D-6E8A-4147-A177-3AD203B41FA5}">
                      <a16:colId xmlns:a16="http://schemas.microsoft.com/office/drawing/2014/main" val="20003"/>
                    </a:ext>
                  </a:extLst>
                </a:gridCol>
                <a:gridCol w="1646304">
                  <a:extLst>
                    <a:ext uri="{9D8B030D-6E8A-4147-A177-3AD203B41FA5}">
                      <a16:colId xmlns:a16="http://schemas.microsoft.com/office/drawing/2014/main" val="20004"/>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solidFill>
                            <a:schemeClr val="tx1"/>
                          </a:solidFill>
                        </a:rPr>
                        <a:t>Month</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en-US" dirty="0" smtClean="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January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3041.1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1992.6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2811.4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February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2696.0</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1861.8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2494.3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March</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2884.7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1869.7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2582.8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April</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2633.4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2014.5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2317.1</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May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2502.5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2407.7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2475.9</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June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3703.5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2146.4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2438.4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July</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4258.1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2448.4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3164.8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August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4388.8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2487.7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3299.3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September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2980.2</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2419.6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3138.6</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October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2409.9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1898.4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1916.7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November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2239.1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1530.1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a:rPr>
                        <a:t>1960.7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en-US" dirty="0" smtClean="0"/>
                        <a:t>December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2543.1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a:rPr>
                        <a:t>1676.9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Calibri"/>
                        </a:rPr>
                        <a:t>1749.5</a:t>
                      </a:r>
                      <a:endParaRPr lang="en-US" sz="1800" b="0" i="0" u="none" strike="noStrike" dirty="0">
                        <a:solidFill>
                          <a:srgbClr val="000000"/>
                        </a:solidFill>
                        <a:effectLst/>
                        <a:latin typeface="Calibri"/>
                      </a:endParaRP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048000" y="865913"/>
            <a:ext cx="5700463" cy="364750"/>
          </a:xfrm>
        </p:spPr>
        <p:txBody>
          <a:bodyPr>
            <a:normAutofit/>
          </a:bodyPr>
          <a:lstStyle/>
          <a:p>
            <a:pPr marL="0" indent="0">
              <a:lnSpc>
                <a:spcPct val="80000"/>
              </a:lnSpc>
              <a:buNone/>
            </a:pPr>
            <a:r>
              <a:rPr lang="en-US" sz="2200" b="1" dirty="0" smtClean="0">
                <a:latin typeface="Calibri" panose="020F0502020204030204" pitchFamily="34" charset="0"/>
                <a:cs typeface="Calibri" panose="020F0502020204030204" pitchFamily="34" charset="0"/>
              </a:rPr>
              <a:t>Electricity Consumption </a:t>
            </a:r>
            <a:r>
              <a:rPr lang="en-US" sz="2200" b="1" dirty="0"/>
              <a:t>(</a:t>
            </a:r>
            <a:r>
              <a:rPr lang="en-US" sz="2200" b="1" dirty="0" err="1"/>
              <a:t>kWh</a:t>
            </a:r>
            <a:r>
              <a:rPr lang="en-US" sz="2200" b="1" baseline="-25000" dirty="0" err="1"/>
              <a:t>e</a:t>
            </a:r>
            <a:r>
              <a:rPr lang="en-US" sz="2200" b="1" dirty="0" smtClean="0"/>
              <a:t>)</a:t>
            </a: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sp>
        <p:nvSpPr>
          <p:cNvPr id="9" name="Rectangle 8"/>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Available data</a:t>
            </a:r>
            <a:endParaRPr lang="el-GR" sz="2400"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20</a:t>
            </a:fld>
            <a:endParaRPr lang="en-US" dirty="0">
              <a:solidFill>
                <a:schemeClr val="bg1"/>
              </a:solidFill>
            </a:endParaRP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053" y="2053897"/>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184053" y="2653306"/>
            <a:ext cx="2208992" cy="523220"/>
          </a:xfrm>
          <a:prstGeom prst="rect">
            <a:avLst/>
          </a:prstGeom>
        </p:spPr>
        <p:txBody>
          <a:bodyPr wrap="square">
            <a:spAutoFit/>
          </a:bodyPr>
          <a:lstStyle/>
          <a:p>
            <a:r>
              <a:rPr lang="en-US" sz="1400" i="1" dirty="0" smtClean="0"/>
              <a:t>Average  cost for electricity : 0.10153 €/kWh</a:t>
            </a:r>
            <a:endParaRPr lang="en-US" sz="1400" i="1" baseline="30000" dirty="0"/>
          </a:p>
        </p:txBody>
      </p:sp>
    </p:spTree>
    <p:extLst>
      <p:ext uri="{BB962C8B-B14F-4D97-AF65-F5344CB8AC3E}">
        <p14:creationId xmlns:p14="http://schemas.microsoft.com/office/powerpoint/2010/main" val="346158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57200" y="1036320"/>
            <a:ext cx="8229600" cy="5089843"/>
          </a:xfr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INDICATOR</a:t>
            </a:r>
            <a:r>
              <a:rPr lang="en-US" sz="2400" b="1" dirty="0" smtClean="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5155"/>
            <a:ext cx="2133600" cy="273296"/>
          </a:xfrm>
        </p:spPr>
        <p:txBody>
          <a:bodyPr/>
          <a:lstStyle/>
          <a:p>
            <a:fld id="{243FB592-B9A9-49AA-A86F-4031F7B97808}" type="slidenum">
              <a:rPr lang="en-US" smtClean="0"/>
              <a:t>3</a:t>
            </a:fld>
            <a:endParaRPr lang="en-US" dirty="0"/>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1392776971"/>
              </p:ext>
            </p:extLst>
          </p:nvPr>
        </p:nvGraphicFramePr>
        <p:xfrm>
          <a:off x="539552" y="2134159"/>
          <a:ext cx="8182272" cy="1981621"/>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297873">
                <a:tc>
                  <a:txBody>
                    <a:bodyPr/>
                    <a:lstStyle/>
                    <a:p>
                      <a:r>
                        <a:rPr lang="it-IT" dirty="0" err="1"/>
                        <a:t>Description</a:t>
                      </a:r>
                      <a:endParaRPr lang="it-IT" dirty="0"/>
                    </a:p>
                  </a:txBody>
                  <a:tcPr/>
                </a:tc>
                <a:tc>
                  <a:txBody>
                    <a:bodyPr/>
                    <a:lstStyle/>
                    <a:p>
                      <a:r>
                        <a:rPr lang="it-IT" dirty="0"/>
                        <a:t>Unit</a:t>
                      </a:r>
                    </a:p>
                  </a:txBody>
                  <a:tcPr/>
                </a:tc>
                <a:tc>
                  <a:txBody>
                    <a:bodyPr/>
                    <a:lstStyle/>
                    <a:p>
                      <a:r>
                        <a:rPr lang="it-IT" dirty="0"/>
                        <a:t>Project stage</a:t>
                      </a:r>
                    </a:p>
                  </a:txBody>
                  <a:tcPr/>
                </a:tc>
                <a:tc>
                  <a:txBody>
                    <a:bodyPr/>
                    <a:lstStyle/>
                    <a:p>
                      <a:r>
                        <a:rPr lang="it-IT" dirty="0"/>
                        <a:t>Data source</a:t>
                      </a:r>
                    </a:p>
                  </a:txBody>
                  <a:tcPr/>
                </a:tc>
                <a:extLst>
                  <a:ext uri="{0D108BD9-81ED-4DB2-BD59-A6C34878D82A}">
                    <a16:rowId xmlns:a16="http://schemas.microsoft.com/office/drawing/2014/main" val="3467756336"/>
                  </a:ext>
                </a:extLst>
              </a:tr>
              <a:tr h="1615861">
                <a:tc>
                  <a:txBody>
                    <a:bodyPr/>
                    <a:lstStyle/>
                    <a:p>
                      <a:r>
                        <a:rPr lang="en-GB" sz="1800" dirty="0" smtClean="0"/>
                        <a:t>Annual energy cost per useful internal floor area</a:t>
                      </a:r>
                      <a:endParaRPr lang="it-IT" sz="1800" dirty="0">
                        <a:latin typeface="Calibri" panose="020F0502020204030204" pitchFamily="34" charset="0"/>
                        <a:cs typeface="Calibri" panose="020F0502020204030204" pitchFamily="34" charset="0"/>
                      </a:endParaRPr>
                    </a:p>
                  </a:txBody>
                  <a:tcPr anchor="ctr"/>
                </a:tc>
                <a:tc>
                  <a:txBody>
                    <a:bodyPr/>
                    <a:lstStyle/>
                    <a:p>
                      <a:pPr algn="ctr"/>
                      <a:r>
                        <a:rPr lang="en-US" sz="1800" kern="1200" dirty="0" smtClean="0">
                          <a:effectLst/>
                        </a:rPr>
                        <a:t>€/m2/</a:t>
                      </a:r>
                      <a:r>
                        <a:rPr lang="en-US" sz="1800" kern="1200" dirty="0" err="1" smtClean="0">
                          <a:effectLst/>
                        </a:rPr>
                        <a:t>yr</a:t>
                      </a:r>
                      <a:endParaRPr lang="en-US" sz="1800" kern="1200" dirty="0">
                        <a:effectLst/>
                      </a:endParaRPr>
                    </a:p>
                  </a:txBody>
                  <a:tcPr anchor="ctr"/>
                </a:tc>
                <a:tc>
                  <a:txBody>
                    <a:bodyPr/>
                    <a:lstStyle/>
                    <a:p>
                      <a:r>
                        <a:rPr lang="it-IT" dirty="0"/>
                        <a:t>Design</a:t>
                      </a:r>
                    </a:p>
                    <a:p>
                      <a:endParaRPr lang="it-IT" dirty="0"/>
                    </a:p>
                    <a:p>
                      <a:r>
                        <a:rPr lang="it-IT" dirty="0"/>
                        <a:t>____________</a:t>
                      </a:r>
                    </a:p>
                    <a:p>
                      <a:r>
                        <a:rPr lang="it-IT" dirty="0" smtClean="0"/>
                        <a:t>Occupation</a:t>
                      </a:r>
                      <a:endParaRPr lang="it-IT" dirty="0"/>
                    </a:p>
                  </a:txBody>
                  <a:tcPr/>
                </a:tc>
                <a:tc>
                  <a:txBody>
                    <a:bodyPr/>
                    <a:lstStyle/>
                    <a:p>
                      <a:r>
                        <a:rPr lang="it-IT" dirty="0" smtClean="0"/>
                        <a:t>Estimation</a:t>
                      </a:r>
                      <a:endParaRPr lang="it-IT" dirty="0"/>
                    </a:p>
                    <a:p>
                      <a:endParaRPr lang="it-IT" dirty="0"/>
                    </a:p>
                    <a:p>
                      <a:r>
                        <a:rPr lang="it-IT" dirty="0"/>
                        <a:t>____________</a:t>
                      </a:r>
                    </a:p>
                    <a:p>
                      <a:r>
                        <a:rPr lang="it-IT" dirty="0" smtClean="0"/>
                        <a:t>Energy bills</a:t>
                      </a:r>
                      <a:endParaRPr lang="it-IT" dirty="0"/>
                    </a:p>
                  </a:txBody>
                  <a:tcPr/>
                </a:tc>
                <a:extLst>
                  <a:ext uri="{0D108BD9-81ED-4DB2-BD59-A6C34878D82A}">
                    <a16:rowId xmlns:a16="http://schemas.microsoft.com/office/drawing/2014/main" val="2222151201"/>
                  </a:ext>
                </a:extLst>
              </a:tr>
            </a:tbl>
          </a:graphicData>
        </a:graphic>
      </p:graphicFrame>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a:t>
            </a:r>
            <a:r>
              <a:rPr lang="en-US" sz="2800" dirty="0" smtClean="0"/>
              <a:t>ENERGY </a:t>
            </a:r>
            <a:r>
              <a:rPr lang="en-US" sz="2800" dirty="0"/>
              <a:t>COST</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9093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62712" y="1121664"/>
            <a:ext cx="8418576" cy="4482465"/>
          </a:xfr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a:t>
            </a:r>
          </a:p>
          <a:p>
            <a:pPr marL="0" indent="0">
              <a:buNone/>
            </a:pPr>
            <a:r>
              <a:rPr lang="en-US" b="1"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a:t>
            </a:r>
          </a:p>
          <a:p>
            <a:pPr marL="0" indent="0">
              <a:buNone/>
            </a:pPr>
            <a:r>
              <a:rPr lang="en-US" sz="2800" dirty="0" smtClean="0"/>
              <a:t>Optimize </a:t>
            </a:r>
            <a:r>
              <a:rPr lang="en-US" sz="2800" dirty="0"/>
              <a:t>the operating cost of buildings to reflect the potential for long term performance</a:t>
            </a:r>
            <a:r>
              <a:rPr lang="en-US" dirty="0"/>
              <a:t>.</a:t>
            </a: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7781"/>
            <a:ext cx="2133600" cy="280219"/>
          </a:xfrm>
        </p:spPr>
        <p:txBody>
          <a:bodyPr/>
          <a:lstStyle/>
          <a:p>
            <a:fld id="{243FB592-B9A9-49AA-A86F-4031F7B97808}" type="slidenum">
              <a:rPr lang="en-US" smtClean="0"/>
              <a:t>4</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a:t>G.1.4 </a:t>
            </a:r>
            <a:r>
              <a:rPr lang="en-US" sz="2800" dirty="0" smtClean="0"/>
              <a:t>ENERGY </a:t>
            </a:r>
            <a:r>
              <a:rPr lang="en-US" sz="2800" dirty="0"/>
              <a:t>COST</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stretch>
            <a:fillRect/>
          </a:stretch>
        </p:blipFill>
        <p:spPr>
          <a:xfrm>
            <a:off x="3619500" y="3563618"/>
            <a:ext cx="1905000" cy="1905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79624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121664"/>
            <a:ext cx="8583168" cy="4630649"/>
          </a:xfr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DESCRIPTION</a:t>
            </a:r>
            <a:endParaRPr lang="en-US" sz="2400" b="1" u="sng" dirty="0">
              <a:latin typeface="Calibri" panose="020F0502020204030204" pitchFamily="34" charset="0"/>
              <a:cs typeface="Calibri" panose="020F0502020204030204" pitchFamily="34" charset="0"/>
            </a:endParaRPr>
          </a:p>
          <a:p>
            <a:pPr marL="0" indent="0">
              <a:buNone/>
            </a:pPr>
            <a:endParaRPr lang="it-IT" sz="2400" dirty="0"/>
          </a:p>
          <a:p>
            <a:pPr marL="0" indent="0">
              <a:buNone/>
            </a:pPr>
            <a:r>
              <a:rPr lang="en-US" sz="2400" dirty="0">
                <a:latin typeface="Calibri" panose="020F0502020204030204" pitchFamily="34" charset="0"/>
              </a:rPr>
              <a:t>The focus of the </a:t>
            </a:r>
            <a:r>
              <a:rPr lang="en-US" sz="2400" dirty="0" smtClean="0">
                <a:latin typeface="Calibri" panose="020F0502020204030204" pitchFamily="34" charset="0"/>
              </a:rPr>
              <a:t>indicator </a:t>
            </a:r>
            <a:r>
              <a:rPr lang="en-US" sz="2400" dirty="0">
                <a:latin typeface="Calibri" panose="020F0502020204030204" pitchFamily="34" charset="0"/>
              </a:rPr>
              <a:t>is on the costs of </a:t>
            </a:r>
            <a:r>
              <a:rPr lang="en-US" sz="2400" b="1" dirty="0">
                <a:latin typeface="Calibri" panose="020F0502020204030204" pitchFamily="34" charset="0"/>
              </a:rPr>
              <a:t>thermal</a:t>
            </a:r>
            <a:r>
              <a:rPr lang="en-US" sz="2400" dirty="0">
                <a:latin typeface="Calibri" panose="020F0502020204030204" pitchFamily="34" charset="0"/>
              </a:rPr>
              <a:t> and </a:t>
            </a:r>
            <a:r>
              <a:rPr lang="en-US" sz="2400" b="1" dirty="0">
                <a:latin typeface="Calibri" panose="020F0502020204030204" pitchFamily="34" charset="0"/>
              </a:rPr>
              <a:t>electric</a:t>
            </a:r>
            <a:r>
              <a:rPr lang="en-US" sz="2400" dirty="0">
                <a:latin typeface="Calibri" panose="020F0502020204030204" pitchFamily="34" charset="0"/>
              </a:rPr>
              <a:t> </a:t>
            </a:r>
            <a:r>
              <a:rPr lang="en-US" sz="2400" dirty="0" smtClean="0">
                <a:latin typeface="Calibri" panose="020F0502020204030204" pitchFamily="34" charset="0"/>
              </a:rPr>
              <a:t>energy </a:t>
            </a:r>
            <a:r>
              <a:rPr lang="en-US" sz="2400" dirty="0">
                <a:latin typeface="Calibri" panose="020F0502020204030204" pitchFamily="34" charset="0"/>
              </a:rPr>
              <a:t>during operation for all uses.</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3032"/>
            <a:ext cx="2133600" cy="294968"/>
          </a:xfrm>
        </p:spPr>
        <p:txBody>
          <a:bodyPr/>
          <a:lstStyle/>
          <a:p>
            <a:fld id="{243FB592-B9A9-49AA-A86F-4031F7B97808}" type="slidenum">
              <a:rPr lang="en-US" smtClean="0"/>
              <a:t>5</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a:t>
            </a:r>
            <a:r>
              <a:rPr lang="en-US" sz="2800" dirty="0" smtClean="0"/>
              <a:t>ENERGY </a:t>
            </a:r>
            <a:r>
              <a:rPr lang="en-US" sz="2800" dirty="0"/>
              <a:t>COST</a:t>
            </a:r>
            <a:endParaRPr lang="it-IT" sz="2800" b="1" dirty="0">
              <a:solidFill>
                <a:schemeClr val="tx1">
                  <a:lumMod val="50000"/>
                  <a:lumOff val="50000"/>
                </a:schemeClr>
              </a:solidFill>
            </a:endParaRP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745889" y="4563067"/>
            <a:ext cx="7561770" cy="11179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1200"/>
              </a:spcBef>
              <a:buNone/>
            </a:pPr>
            <a:r>
              <a:rPr lang="en-US" sz="2000" dirty="0" smtClean="0"/>
              <a:t>Internal thermal conditions and environmental quality is a priority</a:t>
            </a:r>
            <a:endParaRPr lang="el-GR" sz="2000" dirty="0"/>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377" y="455977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4758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6</a:t>
            </a:fld>
            <a:endParaRPr lang="en-US" dirty="0"/>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372006"/>
            <a:ext cx="8678781"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r>
              <a:rPr lang="en-GB" dirty="0"/>
              <a:t>The assessment boundary is the </a:t>
            </a:r>
            <a:r>
              <a:rPr lang="en-GB" dirty="0" smtClean="0"/>
              <a:t>building</a:t>
            </a:r>
          </a:p>
          <a:p>
            <a:pPr marL="0" indent="0">
              <a:spcBef>
                <a:spcPts val="300"/>
              </a:spcBef>
              <a:buNone/>
            </a:pPr>
            <a:endParaRPr lang="en-US" sz="800" dirty="0" smtClean="0"/>
          </a:p>
          <a:p>
            <a:pPr marL="0" indent="0">
              <a:spcBef>
                <a:spcPts val="300"/>
              </a:spcBef>
              <a:buNone/>
            </a:pPr>
            <a:r>
              <a:rPr lang="en-US" sz="2200" dirty="0" smtClean="0"/>
              <a:t>The </a:t>
            </a:r>
            <a:r>
              <a:rPr lang="en-US" sz="2200" dirty="0"/>
              <a:t>scope of the indicator includes the following energy uses, </a:t>
            </a:r>
            <a:r>
              <a:rPr lang="en-US" sz="2200" dirty="0" smtClean="0"/>
              <a:t>also </a:t>
            </a:r>
            <a:r>
              <a:rPr lang="en-US" sz="2200" dirty="0"/>
              <a:t>referred to </a:t>
            </a:r>
            <a:r>
              <a:rPr lang="en-US" sz="2200" b="1" dirty="0"/>
              <a:t>as </a:t>
            </a:r>
            <a:r>
              <a:rPr lang="en-US" sz="2200" b="1" dirty="0" smtClean="0"/>
              <a:t>end-uses </a:t>
            </a:r>
            <a:r>
              <a:rPr lang="en-US" sz="2200" dirty="0" smtClean="0"/>
              <a:t>and </a:t>
            </a:r>
            <a:r>
              <a:rPr lang="en-US" sz="2200" b="1" dirty="0" smtClean="0"/>
              <a:t>technical </a:t>
            </a:r>
            <a:r>
              <a:rPr lang="en-US" sz="2200" b="1" dirty="0"/>
              <a:t>building </a:t>
            </a:r>
            <a:r>
              <a:rPr lang="en-US" sz="2200" b="1" dirty="0" smtClean="0"/>
              <a:t>services of the building </a:t>
            </a:r>
            <a:r>
              <a:rPr lang="el-GR" sz="2200" dirty="0" smtClean="0"/>
              <a:t>:</a:t>
            </a:r>
            <a:endParaRPr lang="en-US" sz="2200" dirty="0" smtClean="0"/>
          </a:p>
          <a:p>
            <a:pPr>
              <a:spcBef>
                <a:spcPts val="300"/>
              </a:spcBef>
              <a:buFont typeface="Courier New" panose="02070309020205020404" pitchFamily="49" charset="0"/>
              <a:buChar char="o"/>
            </a:pPr>
            <a:r>
              <a:rPr lang="en-US" sz="2200" dirty="0"/>
              <a:t>heating, </a:t>
            </a:r>
          </a:p>
          <a:p>
            <a:pPr>
              <a:spcBef>
                <a:spcPts val="300"/>
              </a:spcBef>
              <a:buFont typeface="Courier New" panose="02070309020205020404" pitchFamily="49" charset="0"/>
              <a:buChar char="o"/>
            </a:pPr>
            <a:r>
              <a:rPr lang="en-US" sz="2200" dirty="0"/>
              <a:t>cooling, </a:t>
            </a:r>
          </a:p>
          <a:p>
            <a:pPr>
              <a:spcBef>
                <a:spcPts val="300"/>
              </a:spcBef>
              <a:buFont typeface="Courier New" panose="02070309020205020404" pitchFamily="49" charset="0"/>
              <a:buChar char="o"/>
            </a:pPr>
            <a:r>
              <a:rPr lang="en-US" sz="2200" dirty="0"/>
              <a:t>ventilation, </a:t>
            </a:r>
          </a:p>
          <a:p>
            <a:pPr>
              <a:spcBef>
                <a:spcPts val="300"/>
              </a:spcBef>
              <a:buFont typeface="Courier New" panose="02070309020205020404" pitchFamily="49" charset="0"/>
              <a:buChar char="o"/>
            </a:pPr>
            <a:r>
              <a:rPr lang="en-US" sz="2200" dirty="0"/>
              <a:t>domestic hot water, </a:t>
            </a:r>
          </a:p>
          <a:p>
            <a:pPr>
              <a:spcBef>
                <a:spcPts val="300"/>
              </a:spcBef>
              <a:buFont typeface="Courier New" panose="02070309020205020404" pitchFamily="49" charset="0"/>
              <a:buChar char="o"/>
            </a:pPr>
            <a:r>
              <a:rPr lang="en-US" sz="2200" dirty="0"/>
              <a:t>lighting, </a:t>
            </a:r>
          </a:p>
          <a:p>
            <a:pPr>
              <a:spcBef>
                <a:spcPts val="300"/>
              </a:spcBef>
              <a:buFont typeface="Courier New" panose="02070309020205020404" pitchFamily="49" charset="0"/>
              <a:buChar char="o"/>
            </a:pPr>
            <a:r>
              <a:rPr lang="en-US" sz="2200" dirty="0" smtClean="0"/>
              <a:t>auxiliaries,</a:t>
            </a:r>
            <a:endParaRPr lang="en-US" sz="2200" dirty="0"/>
          </a:p>
          <a:p>
            <a:pPr>
              <a:spcBef>
                <a:spcPts val="300"/>
              </a:spcBef>
              <a:buFont typeface="Courier New" panose="02070309020205020404" pitchFamily="49" charset="0"/>
              <a:buChar char="o"/>
            </a:pPr>
            <a:r>
              <a:rPr lang="en-US" sz="2200" dirty="0" smtClean="0"/>
              <a:t>appliances</a:t>
            </a:r>
            <a:r>
              <a:rPr lang="el-GR" sz="2200" dirty="0" smtClean="0"/>
              <a:t>,</a:t>
            </a:r>
          </a:p>
          <a:p>
            <a:pPr>
              <a:spcBef>
                <a:spcPts val="300"/>
              </a:spcBef>
              <a:buFont typeface="Courier New" panose="02070309020205020404" pitchFamily="49" charset="0"/>
              <a:buChar char="o"/>
            </a:pPr>
            <a:r>
              <a:rPr lang="en-US" sz="2200" dirty="0" smtClean="0"/>
              <a:t>elevators</a:t>
            </a:r>
            <a:endParaRPr lang="el-GR" sz="2200" dirty="0" smtClean="0"/>
          </a:p>
          <a:p>
            <a:pPr>
              <a:spcBef>
                <a:spcPts val="300"/>
              </a:spcBef>
              <a:buFont typeface="Courier New" panose="02070309020205020404" pitchFamily="49" charset="0"/>
              <a:buChar char="o"/>
            </a:pPr>
            <a:r>
              <a:rPr lang="en-US" sz="2200" dirty="0" smtClean="0"/>
              <a:t>cooking appliances</a:t>
            </a:r>
            <a:endParaRPr lang="en-US" sz="2200" dirty="0"/>
          </a:p>
        </p:txBody>
      </p:sp>
      <p:grpSp>
        <p:nvGrpSpPr>
          <p:cNvPr id="4" name="Group 3"/>
          <p:cNvGrpSpPr/>
          <p:nvPr/>
        </p:nvGrpSpPr>
        <p:grpSpPr>
          <a:xfrm>
            <a:off x="4425734" y="5238462"/>
            <a:ext cx="3834346" cy="649828"/>
            <a:chOff x="4425733" y="5238462"/>
            <a:chExt cx="4023726" cy="649828"/>
          </a:xfrm>
        </p:grpSpPr>
        <p:sp>
          <p:nvSpPr>
            <p:cNvPr id="60" name="Rectangle 59"/>
            <p:cNvSpPr/>
            <p:nvPr/>
          </p:nvSpPr>
          <p:spPr>
            <a:xfrm>
              <a:off x="4804245" y="5241959"/>
              <a:ext cx="3645214" cy="646331"/>
            </a:xfrm>
            <a:prstGeom prst="rect">
              <a:avLst/>
            </a:prstGeom>
          </p:spPr>
          <p:txBody>
            <a:bodyPr wrap="square">
              <a:spAutoFit/>
            </a:bodyPr>
            <a:lstStyle/>
            <a:p>
              <a:r>
                <a:rPr lang="en-US" i="1" dirty="0" smtClean="0"/>
                <a:t>Data from </a:t>
              </a:r>
              <a:r>
                <a:rPr lang="el-GR" i="1" dirty="0"/>
                <a:t>Β.1.2 &amp; </a:t>
              </a:r>
              <a:r>
                <a:rPr lang="el-GR" i="1" dirty="0" smtClean="0"/>
                <a:t>Β.1.3</a:t>
              </a:r>
              <a:r>
                <a:rPr lang="en-US" i="1" dirty="0" smtClean="0"/>
                <a:t> should be used with caution</a:t>
              </a:r>
              <a:endParaRPr lang="en-GB" b="1" i="1" dirty="0">
                <a:solidFill>
                  <a:srgbClr val="FF0000"/>
                </a:solidFill>
              </a:endParaRPr>
            </a:p>
          </p:txBody>
        </p:sp>
        <p:pic>
          <p:nvPicPr>
            <p:cNvPr id="6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5733" y="5238462"/>
              <a:ext cx="378512" cy="368806"/>
            </a:xfrm>
            <a:prstGeom prst="rect">
              <a:avLst/>
            </a:prstGeom>
            <a:solidFill>
              <a:srgbClr val="FFFF00"/>
            </a:solidFill>
            <a:ln>
              <a:noFill/>
            </a:ln>
            <a:extLst/>
          </p:spPr>
        </p:pic>
      </p:grpSp>
      <p:sp>
        <p:nvSpPr>
          <p:cNvPr id="6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dirty="0">
              <a:solidFill>
                <a:srgbClr val="FF0000"/>
              </a:solidFill>
            </a:endParaRPr>
          </a:p>
        </p:txBody>
      </p:sp>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171746" y="910833"/>
            <a:ext cx="8432156" cy="48574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BOUNDARY &amp; SCOPE</a:t>
            </a:r>
          </a:p>
        </p:txBody>
      </p:sp>
      <p:pic>
        <p:nvPicPr>
          <p:cNvPr id="15"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69070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048512"/>
            <a:ext cx="8418576" cy="4754880"/>
          </a:xfrm>
        </p:spPr>
        <p:txBody>
          <a:bodyPr>
            <a:normAutofit lnSpcReduction="10000"/>
          </a:bodyPr>
          <a:lstStyle/>
          <a:p>
            <a:pPr marL="0" indent="0">
              <a:buNone/>
            </a:pPr>
            <a:r>
              <a:rPr lang="en-US" sz="2400" b="1" u="sng" dirty="0">
                <a:latin typeface="Calibri" panose="020F0502020204030204" pitchFamily="34" charset="0"/>
                <a:cs typeface="Calibri" panose="020F0502020204030204" pitchFamily="34" charset="0"/>
              </a:rPr>
              <a:t>ASSESSMENT METHOD</a:t>
            </a:r>
          </a:p>
          <a:p>
            <a:pPr marL="0" indent="0">
              <a:buNone/>
            </a:pPr>
            <a:endParaRPr lang="en-US" sz="2400" b="1" u="sng" dirty="0">
              <a:latin typeface="Calibri" panose="020F0502020204030204" pitchFamily="34" charset="0"/>
            </a:endParaRPr>
          </a:p>
          <a:p>
            <a:pPr marL="0" indent="0">
              <a:buNone/>
            </a:pPr>
            <a:r>
              <a:rPr lang="en-US" sz="2400" dirty="0"/>
              <a:t>Reporting can be based on estimated performance at the design stage and after monitoring of performance during normal building occupancy. This means they can be used by a range of project actors, including during the design stage, to estimate future performance and performance following occupation so as to check how the building is actually performing against projected short, medium and long-term cost schedules.</a:t>
            </a:r>
          </a:p>
          <a:p>
            <a:pPr marL="0" indent="0">
              <a:buNone/>
            </a:pPr>
            <a:endParaRPr lang="en-US" sz="2400" dirty="0"/>
          </a:p>
          <a:p>
            <a:pPr marL="0" indent="0">
              <a:buNone/>
            </a:pPr>
            <a:r>
              <a:rPr lang="en-US" sz="2400" dirty="0"/>
              <a:t>In case of existing buildings, the total annual cost of actual thermal and electrical energy use from energy bills should be calculated taking the average energy cost over 3 years period.</a:t>
            </a:r>
          </a:p>
          <a:p>
            <a:pPr marL="0" indent="0">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5155"/>
            <a:ext cx="2133600" cy="272845"/>
          </a:xfrm>
        </p:spPr>
        <p:txBody>
          <a:bodyPr/>
          <a:lstStyle/>
          <a:p>
            <a:fld id="{243FB592-B9A9-49AA-A86F-4031F7B97808}" type="slidenum">
              <a:rPr lang="en-US" smtClean="0"/>
              <a:t>7</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a:t>
            </a:r>
            <a:r>
              <a:rPr lang="en-US" sz="2800" dirty="0" smtClean="0"/>
              <a:t>ENERGY </a:t>
            </a:r>
            <a:r>
              <a:rPr lang="en-US" sz="2800" dirty="0"/>
              <a:t>COST</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8415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t>8</a:t>
            </a:fld>
            <a:endParaRPr lang="en-US"/>
          </a:p>
        </p:txBody>
      </p:sp>
      <p:pic>
        <p:nvPicPr>
          <p:cNvPr id="1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342812"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ASSESSMENT METHOD – DESIGN STAGE</a:t>
            </a: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243150" y="1394021"/>
            <a:ext cx="8900850" cy="34958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a:solidFill>
                  <a:schemeClr val="tx1">
                    <a:lumMod val="50000"/>
                    <a:lumOff val="50000"/>
                  </a:schemeClr>
                </a:solidFill>
              </a:rPr>
              <a:t>The calculation steps for new (design) buildings are the following</a:t>
            </a:r>
            <a:r>
              <a:rPr lang="en-US" sz="2000" b="1" dirty="0" smtClean="0">
                <a:solidFill>
                  <a:schemeClr val="tx1">
                    <a:lumMod val="50000"/>
                    <a:lumOff val="50000"/>
                  </a:schemeClr>
                </a:solidFill>
              </a:rPr>
              <a:t>:</a:t>
            </a:r>
            <a:endParaRPr lang="el-GR" sz="2000" b="1" dirty="0">
              <a:solidFill>
                <a:schemeClr val="tx1">
                  <a:lumMod val="50000"/>
                  <a:lumOff val="50000"/>
                </a:schemeClr>
              </a:solidFill>
            </a:endParaRPr>
          </a:p>
          <a:p>
            <a:pPr marL="457200" lvl="0" indent="-457200" algn="just">
              <a:buFont typeface="+mj-lt"/>
              <a:buAutoNum type="arabicPeriod"/>
            </a:pPr>
            <a:r>
              <a:rPr lang="el-GR" sz="2000" dirty="0" smtClean="0"/>
              <a:t>Calculate the annual energy use per energy source </a:t>
            </a:r>
            <a:r>
              <a:rPr lang="el-GR" sz="2000" dirty="0"/>
              <a:t>for all </a:t>
            </a:r>
            <a:r>
              <a:rPr lang="en-US" sz="2000" dirty="0" smtClean="0"/>
              <a:t>technical </a:t>
            </a:r>
            <a:r>
              <a:rPr lang="en-US" sz="2000" dirty="0"/>
              <a:t>building services </a:t>
            </a:r>
            <a:r>
              <a:rPr lang="el-GR" sz="2000" dirty="0" smtClean="0"/>
              <a:t>taken into account, in </a:t>
            </a:r>
            <a:r>
              <a:rPr lang="en-US" sz="2000" dirty="0" smtClean="0"/>
              <a:t>kilowatt </a:t>
            </a:r>
            <a:r>
              <a:rPr lang="en-US" sz="2000" dirty="0"/>
              <a:t>hours </a:t>
            </a:r>
            <a:r>
              <a:rPr lang="en-US" sz="2000" dirty="0" smtClean="0"/>
              <a:t>per </a:t>
            </a:r>
            <a:r>
              <a:rPr lang="en-US" sz="2000" dirty="0"/>
              <a:t>year (</a:t>
            </a:r>
            <a:r>
              <a:rPr lang="en-US" sz="2000" dirty="0" smtClean="0"/>
              <a:t>kWh/y</a:t>
            </a:r>
            <a:r>
              <a:rPr lang="en-US" sz="2000" dirty="0"/>
              <a:t>)</a:t>
            </a:r>
            <a:r>
              <a:rPr lang="en-US" sz="2000" dirty="0" smtClean="0">
                <a:solidFill>
                  <a:prstClr val="black"/>
                </a:solidFill>
              </a:rPr>
              <a:t>. </a:t>
            </a:r>
            <a:endParaRPr lang="en-US" sz="2000" i="1" dirty="0"/>
          </a:p>
          <a:p>
            <a:pPr marL="457200" lvl="0" indent="-457200">
              <a:spcBef>
                <a:spcPts val="0"/>
              </a:spcBef>
              <a:buFont typeface="+mj-lt"/>
              <a:buAutoNum type="arabicPeriod"/>
            </a:pPr>
            <a:r>
              <a:rPr lang="el-GR" sz="2000" dirty="0" smtClean="0"/>
              <a:t>Calculate the </a:t>
            </a:r>
            <a:r>
              <a:rPr lang="en-US" sz="2000" dirty="0"/>
              <a:t>useful internal floor </a:t>
            </a:r>
            <a:r>
              <a:rPr lang="en-US" sz="2000" dirty="0" smtClean="0"/>
              <a:t>area</a:t>
            </a:r>
            <a:r>
              <a:rPr lang="el-GR" sz="2000" dirty="0" smtClean="0"/>
              <a:t> of the building, in </a:t>
            </a:r>
            <a:r>
              <a:rPr lang="en-US" sz="2000" dirty="0" smtClean="0"/>
              <a:t>square meter</a:t>
            </a:r>
            <a:r>
              <a:rPr lang="el-GR" sz="2000" dirty="0" smtClean="0"/>
              <a:t>s (m</a:t>
            </a:r>
            <a:r>
              <a:rPr lang="el-GR" sz="2000" baseline="30000" dirty="0" smtClean="0"/>
              <a:t>2</a:t>
            </a:r>
            <a:r>
              <a:rPr lang="el-GR" sz="2000" dirty="0" smtClean="0"/>
              <a:t>)</a:t>
            </a:r>
            <a:endParaRPr lang="en-US" sz="2000" dirty="0" smtClean="0"/>
          </a:p>
          <a:p>
            <a:pPr marL="457200" lvl="0" indent="-457200">
              <a:spcBef>
                <a:spcPts val="0"/>
              </a:spcBef>
              <a:buFont typeface="+mj-lt"/>
              <a:buAutoNum type="arabicPeriod"/>
            </a:pPr>
            <a:r>
              <a:rPr lang="el-GR" sz="2000" dirty="0" smtClean="0"/>
              <a:t>Calculate the annual operational enegy cost for each energy source, in € per </a:t>
            </a:r>
            <a:r>
              <a:rPr lang="en-US" sz="2000" dirty="0"/>
              <a:t>useful internal floor area of the building </a:t>
            </a:r>
            <a:r>
              <a:rPr lang="el-GR" sz="2000" dirty="0" smtClean="0"/>
              <a:t>(</a:t>
            </a:r>
            <a:r>
              <a:rPr lang="el-GR" sz="2000" dirty="0"/>
              <a:t>€/m</a:t>
            </a:r>
            <a:r>
              <a:rPr lang="el-GR" sz="2000" baseline="30000" dirty="0"/>
              <a:t>2</a:t>
            </a:r>
            <a:r>
              <a:rPr lang="el-GR" sz="2000" dirty="0"/>
              <a:t>/y</a:t>
            </a:r>
            <a:r>
              <a:rPr lang="el-GR" sz="2000" dirty="0" smtClean="0"/>
              <a:t>).</a:t>
            </a:r>
          </a:p>
          <a:p>
            <a:pPr marL="457200" lvl="0" indent="-457200">
              <a:spcBef>
                <a:spcPts val="0"/>
              </a:spcBef>
              <a:buFont typeface="+mj-lt"/>
              <a:buAutoNum type="arabicPeriod"/>
            </a:pPr>
            <a:r>
              <a:rPr lang="el-GR" sz="2000" dirty="0" smtClean="0"/>
              <a:t>Calculate the annual total </a:t>
            </a:r>
            <a:r>
              <a:rPr lang="en-US" sz="2000" dirty="0" smtClean="0"/>
              <a:t>operational </a:t>
            </a:r>
            <a:r>
              <a:rPr lang="en-US" sz="2000" dirty="0" err="1" smtClean="0"/>
              <a:t>ener</a:t>
            </a:r>
            <a:r>
              <a:rPr lang="el-GR" sz="2000" dirty="0" smtClean="0"/>
              <a:t>g</a:t>
            </a:r>
            <a:r>
              <a:rPr lang="en-US" sz="2000" dirty="0" smtClean="0"/>
              <a:t>y </a:t>
            </a:r>
            <a:r>
              <a:rPr lang="en-US" sz="2000" dirty="0"/>
              <a:t>cost for </a:t>
            </a:r>
            <a:r>
              <a:rPr lang="el-GR" sz="2000" dirty="0" smtClean="0"/>
              <a:t>all </a:t>
            </a:r>
            <a:r>
              <a:rPr lang="en-US" sz="2000" dirty="0" smtClean="0"/>
              <a:t>energy source</a:t>
            </a:r>
            <a:r>
              <a:rPr lang="el-GR" sz="2000" dirty="0" smtClean="0"/>
              <a:t>s</a:t>
            </a:r>
            <a:r>
              <a:rPr lang="en-US" sz="2000" dirty="0" smtClean="0"/>
              <a:t>, </a:t>
            </a:r>
            <a:r>
              <a:rPr lang="en-US" sz="2000" dirty="0"/>
              <a:t>in € per useful internal floor area of the building (€/m</a:t>
            </a:r>
            <a:r>
              <a:rPr lang="en-US" sz="2000" baseline="30000" dirty="0"/>
              <a:t>2</a:t>
            </a:r>
            <a:r>
              <a:rPr lang="en-US" sz="2000" dirty="0"/>
              <a:t>/y)</a:t>
            </a:r>
            <a:r>
              <a:rPr lang="el-GR" sz="2000" dirty="0" smtClean="0"/>
              <a:t>  </a:t>
            </a:r>
          </a:p>
        </p:txBody>
      </p:sp>
      <p:grpSp>
        <p:nvGrpSpPr>
          <p:cNvPr id="4" name="Group 3"/>
          <p:cNvGrpSpPr/>
          <p:nvPr/>
        </p:nvGrpSpPr>
        <p:grpSpPr>
          <a:xfrm>
            <a:off x="189004" y="4480545"/>
            <a:ext cx="3948098" cy="646331"/>
            <a:chOff x="189004" y="4480545"/>
            <a:chExt cx="3948098" cy="646331"/>
          </a:xfrm>
        </p:grpSpPr>
        <p:sp>
          <p:nvSpPr>
            <p:cNvPr id="52" name="Rectangle 51"/>
            <p:cNvSpPr/>
            <p:nvPr/>
          </p:nvSpPr>
          <p:spPr>
            <a:xfrm>
              <a:off x="567517" y="4480545"/>
              <a:ext cx="3569585" cy="646331"/>
            </a:xfrm>
            <a:prstGeom prst="rect">
              <a:avLst/>
            </a:prstGeom>
          </p:spPr>
          <p:txBody>
            <a:bodyPr wrap="square">
              <a:spAutoFit/>
            </a:bodyPr>
            <a:lstStyle/>
            <a:p>
              <a:r>
                <a:rPr lang="el-GR" i="1" dirty="0" smtClean="0"/>
                <a:t>Calculations take into account </a:t>
              </a:r>
              <a:r>
                <a:rPr lang="el-GR" b="1" i="1" dirty="0" smtClean="0"/>
                <a:t>all technical servises</a:t>
              </a:r>
              <a:r>
                <a:rPr lang="el-GR" i="1" dirty="0" smtClean="0"/>
                <a:t> of the building</a:t>
              </a:r>
              <a:endParaRPr lang="en-GB" b="1" i="1" dirty="0"/>
            </a:p>
          </p:txBody>
        </p:sp>
        <p:pic>
          <p:nvPicPr>
            <p:cNvPr id="53"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9004" y="4552545"/>
              <a:ext cx="378512" cy="368806"/>
            </a:xfrm>
            <a:prstGeom prst="rect">
              <a:avLst/>
            </a:prstGeom>
            <a:solidFill>
              <a:srgbClr val="FFFF00"/>
            </a:solidFill>
            <a:ln>
              <a:noFill/>
            </a:ln>
            <a:extLst/>
          </p:spPr>
        </p:pic>
      </p:grpSp>
      <p:sp>
        <p:nvSpPr>
          <p:cNvPr id="6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dirty="0">
              <a:solidFill>
                <a:srgbClr val="FF0000"/>
              </a:solidFill>
            </a:endParaRPr>
          </a:p>
        </p:txBody>
      </p:sp>
      <p:pic>
        <p:nvPicPr>
          <p:cNvPr id="8" name="Picture 7"/>
          <p:cNvPicPr>
            <a:picLocks noChangeAspect="1"/>
          </p:cNvPicPr>
          <p:nvPr/>
        </p:nvPicPr>
        <p:blipFill>
          <a:blip r:embed="rId6">
            <a:clrChange>
              <a:clrFrom>
                <a:srgbClr val="FFFFFF"/>
              </a:clrFrom>
              <a:clrTo>
                <a:srgbClr val="FFFFFF">
                  <a:alpha val="0"/>
                </a:srgbClr>
              </a:clrTo>
            </a:clrChange>
          </a:blip>
          <a:stretch>
            <a:fillRect/>
          </a:stretch>
        </p:blipFill>
        <p:spPr>
          <a:xfrm>
            <a:off x="3939630" y="3884876"/>
            <a:ext cx="4850886" cy="2484000"/>
          </a:xfrm>
          <a:prstGeom prst="rect">
            <a:avLst/>
          </a:prstGeom>
        </p:spPr>
      </p:pic>
    </p:spTree>
    <p:extLst>
      <p:ext uri="{BB962C8B-B14F-4D97-AF65-F5344CB8AC3E}">
        <p14:creationId xmlns:p14="http://schemas.microsoft.com/office/powerpoint/2010/main" val="1957336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t>9</a:t>
            </a:fld>
            <a:endParaRPr lang="en-US"/>
          </a:p>
        </p:txBody>
      </p:sp>
      <p:pic>
        <p:nvPicPr>
          <p:cNvPr id="1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342812"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ASSESSMENT METHOD – </a:t>
            </a:r>
            <a:r>
              <a:rPr lang="el-GR" b="1" u="sng" dirty="0" smtClean="0">
                <a:latin typeface="Calibri" panose="020F0502020204030204" pitchFamily="34" charset="0"/>
                <a:cs typeface="Calibri" panose="020F0502020204030204" pitchFamily="34" charset="0"/>
              </a:rPr>
              <a:t>OCCUPANCY </a:t>
            </a:r>
            <a:r>
              <a:rPr lang="en-US" b="1" u="sng" dirty="0" smtClean="0">
                <a:latin typeface="Calibri" panose="020F0502020204030204" pitchFamily="34" charset="0"/>
                <a:cs typeface="Calibri" panose="020F0502020204030204" pitchFamily="34" charset="0"/>
              </a:rPr>
              <a:t>STAGE</a:t>
            </a:r>
            <a:endParaRPr lang="en-US" b="1" u="sng" dirty="0">
              <a:latin typeface="Calibri" panose="020F0502020204030204" pitchFamily="34" charset="0"/>
              <a:cs typeface="Calibri" panose="020F0502020204030204" pitchFamily="34" charset="0"/>
            </a:endParaRP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764663" cy="34958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a:solidFill>
                  <a:schemeClr val="tx1">
                    <a:lumMod val="50000"/>
                    <a:lumOff val="50000"/>
                  </a:schemeClr>
                </a:solidFill>
              </a:rPr>
              <a:t>The calculation steps for </a:t>
            </a:r>
            <a:r>
              <a:rPr lang="el-GR" sz="2000" b="1" dirty="0" smtClean="0">
                <a:solidFill>
                  <a:schemeClr val="tx1">
                    <a:lumMod val="50000"/>
                    <a:lumOff val="50000"/>
                  </a:schemeClr>
                </a:solidFill>
              </a:rPr>
              <a:t>exis</a:t>
            </a:r>
            <a:r>
              <a:rPr lang="en-US" sz="2000" b="1" dirty="0" err="1" smtClean="0">
                <a:solidFill>
                  <a:schemeClr val="tx1">
                    <a:lumMod val="50000"/>
                    <a:lumOff val="50000"/>
                  </a:schemeClr>
                </a:solidFill>
              </a:rPr>
              <a:t>ti</a:t>
            </a:r>
            <a:r>
              <a:rPr lang="el-GR" sz="2000" b="1" dirty="0" smtClean="0">
                <a:solidFill>
                  <a:schemeClr val="tx1">
                    <a:lumMod val="50000"/>
                    <a:lumOff val="50000"/>
                  </a:schemeClr>
                </a:solidFill>
              </a:rPr>
              <a:t>ng</a:t>
            </a:r>
            <a:r>
              <a:rPr lang="en-US" sz="2000" b="1" dirty="0" smtClean="0">
                <a:solidFill>
                  <a:schemeClr val="tx1">
                    <a:lumMod val="50000"/>
                    <a:lumOff val="50000"/>
                  </a:schemeClr>
                </a:solidFill>
              </a:rPr>
              <a:t> </a:t>
            </a:r>
            <a:r>
              <a:rPr lang="en-US" sz="2000" b="1" dirty="0">
                <a:solidFill>
                  <a:schemeClr val="tx1">
                    <a:lumMod val="50000"/>
                    <a:lumOff val="50000"/>
                  </a:schemeClr>
                </a:solidFill>
              </a:rPr>
              <a:t>buildings are the following</a:t>
            </a:r>
            <a:r>
              <a:rPr lang="en-US" sz="2000" b="1" dirty="0" smtClean="0">
                <a:solidFill>
                  <a:schemeClr val="tx1">
                    <a:lumMod val="50000"/>
                    <a:lumOff val="50000"/>
                  </a:schemeClr>
                </a:solidFill>
              </a:rPr>
              <a:t>:</a:t>
            </a:r>
            <a:endParaRPr lang="el-GR" sz="2000" b="1" dirty="0">
              <a:solidFill>
                <a:schemeClr val="tx1">
                  <a:lumMod val="50000"/>
                  <a:lumOff val="50000"/>
                </a:schemeClr>
              </a:solidFill>
            </a:endParaRPr>
          </a:p>
          <a:p>
            <a:pPr marL="457200" lvl="0" indent="-457200" algn="just">
              <a:buFont typeface="+mj-lt"/>
              <a:buAutoNum type="arabicPeriod"/>
            </a:pPr>
            <a:r>
              <a:rPr lang="el-GR" sz="2000" dirty="0" smtClean="0"/>
              <a:t>Calculate the annual energy cost for the </a:t>
            </a:r>
            <a:r>
              <a:rPr lang="el-GR" sz="2000" b="1" dirty="0" smtClean="0"/>
              <a:t>thermal and electrical</a:t>
            </a:r>
            <a:r>
              <a:rPr lang="el-GR" sz="2000" dirty="0" smtClean="0"/>
              <a:t> energy use of the building, based on </a:t>
            </a:r>
            <a:r>
              <a:rPr lang="en-US" sz="2000" b="1" dirty="0" smtClean="0"/>
              <a:t>bills</a:t>
            </a:r>
            <a:r>
              <a:rPr lang="en-US" sz="2000" dirty="0" smtClean="0"/>
              <a:t>, </a:t>
            </a:r>
            <a:r>
              <a:rPr lang="en-US" sz="2000" dirty="0"/>
              <a:t>using a </a:t>
            </a:r>
            <a:r>
              <a:rPr lang="en-US" sz="2000" b="1" dirty="0"/>
              <a:t>3year </a:t>
            </a:r>
            <a:r>
              <a:rPr lang="en-US" sz="2000" b="1" dirty="0" smtClean="0"/>
              <a:t>average</a:t>
            </a:r>
            <a:r>
              <a:rPr lang="el-GR" sz="2000" b="1" dirty="0" smtClean="0"/>
              <a:t> </a:t>
            </a:r>
            <a:r>
              <a:rPr lang="el-GR" sz="2000" dirty="0" smtClean="0"/>
              <a:t>or at least </a:t>
            </a:r>
            <a:r>
              <a:rPr lang="el-GR" sz="2000" b="1" dirty="0" smtClean="0"/>
              <a:t>one whole year</a:t>
            </a:r>
            <a:r>
              <a:rPr lang="en-US" sz="2000" dirty="0" smtClean="0"/>
              <a:t>,</a:t>
            </a:r>
            <a:r>
              <a:rPr lang="el-GR" sz="2000" dirty="0"/>
              <a:t> in €</a:t>
            </a:r>
            <a:r>
              <a:rPr lang="en-US" sz="2000" dirty="0" smtClean="0"/>
              <a:t> </a:t>
            </a:r>
            <a:endParaRPr lang="el-GR" sz="2000" dirty="0" smtClean="0"/>
          </a:p>
          <a:p>
            <a:pPr marL="457200" lvl="0" indent="-457200" algn="just">
              <a:buFont typeface="+mj-lt"/>
              <a:buAutoNum type="arabicPeriod"/>
            </a:pPr>
            <a:r>
              <a:rPr lang="el-GR" sz="2000" dirty="0" smtClean="0"/>
              <a:t>Calculate the </a:t>
            </a:r>
            <a:r>
              <a:rPr lang="en-US" sz="2000" dirty="0"/>
              <a:t>useful internal floor </a:t>
            </a:r>
            <a:r>
              <a:rPr lang="en-US" sz="2000" dirty="0" smtClean="0"/>
              <a:t>area</a:t>
            </a:r>
            <a:r>
              <a:rPr lang="el-GR" sz="2000" dirty="0" smtClean="0"/>
              <a:t> of the building, in </a:t>
            </a:r>
            <a:r>
              <a:rPr lang="en-US" sz="2000" dirty="0" smtClean="0"/>
              <a:t>square meter</a:t>
            </a:r>
            <a:r>
              <a:rPr lang="el-GR" sz="2000" dirty="0" smtClean="0"/>
              <a:t>s (m</a:t>
            </a:r>
            <a:r>
              <a:rPr lang="el-GR" sz="2000" baseline="30000" dirty="0" smtClean="0"/>
              <a:t>2</a:t>
            </a:r>
            <a:r>
              <a:rPr lang="el-GR" sz="2000" dirty="0" smtClean="0"/>
              <a:t>)</a:t>
            </a:r>
            <a:endParaRPr lang="en-US" sz="2000" dirty="0" smtClean="0"/>
          </a:p>
          <a:p>
            <a:pPr marL="457200" lvl="0" indent="-457200">
              <a:spcBef>
                <a:spcPts val="0"/>
              </a:spcBef>
              <a:buFont typeface="+mj-lt"/>
              <a:buAutoNum type="arabicPeriod"/>
            </a:pPr>
            <a:r>
              <a:rPr lang="el-GR" sz="2000" dirty="0" smtClean="0"/>
              <a:t>Calculate the annual operational enery cost, per </a:t>
            </a:r>
            <a:r>
              <a:rPr lang="en-US" sz="2000" dirty="0"/>
              <a:t>useful internal floor area of the building </a:t>
            </a:r>
            <a:r>
              <a:rPr lang="el-GR" sz="2000" dirty="0" smtClean="0"/>
              <a:t>(</a:t>
            </a:r>
            <a:r>
              <a:rPr lang="el-GR" sz="2000" dirty="0"/>
              <a:t>€/m</a:t>
            </a:r>
            <a:r>
              <a:rPr lang="el-GR" sz="2000" baseline="30000" dirty="0"/>
              <a:t>2</a:t>
            </a:r>
            <a:r>
              <a:rPr lang="el-GR" sz="2000" dirty="0"/>
              <a:t>/y</a:t>
            </a:r>
            <a:r>
              <a:rPr lang="el-GR" sz="2000" dirty="0" smtClean="0"/>
              <a:t>).</a:t>
            </a:r>
          </a:p>
        </p:txBody>
      </p:sp>
      <p:grpSp>
        <p:nvGrpSpPr>
          <p:cNvPr id="4" name="Group 3"/>
          <p:cNvGrpSpPr/>
          <p:nvPr/>
        </p:nvGrpSpPr>
        <p:grpSpPr>
          <a:xfrm>
            <a:off x="189004" y="4480545"/>
            <a:ext cx="3141682" cy="830997"/>
            <a:chOff x="189004" y="4480545"/>
            <a:chExt cx="3141682" cy="830997"/>
          </a:xfrm>
        </p:grpSpPr>
        <p:sp>
          <p:nvSpPr>
            <p:cNvPr id="52" name="Rectangle 51"/>
            <p:cNvSpPr/>
            <p:nvPr/>
          </p:nvSpPr>
          <p:spPr>
            <a:xfrm>
              <a:off x="567517" y="4480545"/>
              <a:ext cx="2763169" cy="830997"/>
            </a:xfrm>
            <a:prstGeom prst="rect">
              <a:avLst/>
            </a:prstGeom>
          </p:spPr>
          <p:txBody>
            <a:bodyPr wrap="square">
              <a:spAutoFit/>
            </a:bodyPr>
            <a:lstStyle/>
            <a:p>
              <a:r>
                <a:rPr lang="el-GR" sz="1600" i="1" dirty="0" smtClean="0"/>
                <a:t>Calculations take into account </a:t>
              </a:r>
              <a:r>
                <a:rPr lang="el-GR" sz="1600" b="1" i="1" dirty="0" smtClean="0"/>
                <a:t>all technical servises</a:t>
              </a:r>
              <a:r>
                <a:rPr lang="el-GR" sz="1600" i="1" dirty="0" smtClean="0"/>
                <a:t> of the building</a:t>
              </a:r>
              <a:endParaRPr lang="en-GB" sz="1600" b="1" i="1" dirty="0"/>
            </a:p>
          </p:txBody>
        </p:sp>
        <p:pic>
          <p:nvPicPr>
            <p:cNvPr id="53"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9004" y="4552545"/>
              <a:ext cx="378512" cy="368806"/>
            </a:xfrm>
            <a:prstGeom prst="rect">
              <a:avLst/>
            </a:prstGeom>
            <a:solidFill>
              <a:srgbClr val="FFFF00"/>
            </a:solidFill>
            <a:ln>
              <a:noFill/>
            </a:ln>
            <a:extLst/>
          </p:spPr>
        </p:pic>
      </p:grpSp>
      <p:sp>
        <p:nvSpPr>
          <p:cNvPr id="6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G.1.4 ENERGY COST</a:t>
            </a:r>
            <a:endParaRPr lang="it-IT" sz="2800" dirty="0">
              <a:solidFill>
                <a:srgbClr val="FF0000"/>
              </a:solidFill>
            </a:endParaRPr>
          </a:p>
        </p:txBody>
      </p:sp>
      <p:pic>
        <p:nvPicPr>
          <p:cNvPr id="12" name="Picture 11"/>
          <p:cNvPicPr>
            <a:picLocks noChangeAspect="1"/>
          </p:cNvPicPr>
          <p:nvPr/>
        </p:nvPicPr>
        <p:blipFill>
          <a:blip r:embed="rId6">
            <a:clrChange>
              <a:clrFrom>
                <a:srgbClr val="FFFFFF"/>
              </a:clrFrom>
              <a:clrTo>
                <a:srgbClr val="FFFFFF">
                  <a:alpha val="0"/>
                </a:srgbClr>
              </a:clrTo>
            </a:clrChange>
          </a:blip>
          <a:stretch>
            <a:fillRect/>
          </a:stretch>
        </p:blipFill>
        <p:spPr>
          <a:xfrm>
            <a:off x="3868068" y="3654043"/>
            <a:ext cx="4850886" cy="2484000"/>
          </a:xfrm>
          <a:prstGeom prst="rect">
            <a:avLst/>
          </a:prstGeom>
        </p:spPr>
      </p:pic>
    </p:spTree>
    <p:extLst>
      <p:ext uri="{BB962C8B-B14F-4D97-AF65-F5344CB8AC3E}">
        <p14:creationId xmlns:p14="http://schemas.microsoft.com/office/powerpoint/2010/main" val="386799849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3E056FB-528E-41EE-9F90-C7238DA51BF0}"/>
</file>

<file path=customXml/itemProps2.xml><?xml version="1.0" encoding="utf-8"?>
<ds:datastoreItem xmlns:ds="http://schemas.openxmlformats.org/officeDocument/2006/customXml" ds:itemID="{6AE71031-1B86-4E1E-8B08-DAB7C8B8D797}"/>
</file>

<file path=customXml/itemProps3.xml><?xml version="1.0" encoding="utf-8"?>
<ds:datastoreItem xmlns:ds="http://schemas.openxmlformats.org/officeDocument/2006/customXml" ds:itemID="{7732EAFA-3696-4F1D-BB75-0C4650A1C1FF}"/>
</file>

<file path=docProps/app.xml><?xml version="1.0" encoding="utf-8"?>
<Properties xmlns="http://schemas.openxmlformats.org/officeDocument/2006/extended-properties" xmlns:vt="http://schemas.openxmlformats.org/officeDocument/2006/docPropsVTypes">
  <TotalTime>18514</TotalTime>
  <Words>1113</Words>
  <Application>Microsoft Office PowerPoint</Application>
  <PresentationFormat>On-screen Show (4:3)</PresentationFormat>
  <Paragraphs>274</Paragraphs>
  <Slides>20</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Arial Narrow</vt:lpstr>
      <vt:lpstr>Calibri</vt:lpstr>
      <vt:lpstr>Cambria Math</vt:lpstr>
      <vt:lpstr>Courier New</vt:lpstr>
      <vt:lpstr>Times New Roman</vt:lpstr>
      <vt:lpstr>Larissa</vt:lpstr>
      <vt:lpstr>PowerPoint Presentation</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lpstr>G.1.4 ENERGY COST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296</cp:revision>
  <dcterms:created xsi:type="dcterms:W3CDTF">2017-01-09T10:20:00Z</dcterms:created>
  <dcterms:modified xsi:type="dcterms:W3CDTF">2022-12-22T08:10:46Z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