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6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2.xml" ContentType="application/vnd.openxmlformats-officedocument.presentationml.slide+xml"/>
  <Override PartName="/ppt/slides/slide25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8" r:id="rId3"/>
    <p:sldId id="259" r:id="rId4"/>
    <p:sldId id="291" r:id="rId5"/>
    <p:sldId id="293" r:id="rId6"/>
    <p:sldId id="262" r:id="rId7"/>
    <p:sldId id="260" r:id="rId8"/>
    <p:sldId id="295" r:id="rId9"/>
    <p:sldId id="261" r:id="rId10"/>
    <p:sldId id="264" r:id="rId11"/>
    <p:sldId id="298" r:id="rId12"/>
    <p:sldId id="299" r:id="rId13"/>
    <p:sldId id="300" r:id="rId14"/>
    <p:sldId id="301" r:id="rId15"/>
    <p:sldId id="265" r:id="rId16"/>
    <p:sldId id="266" r:id="rId17"/>
    <p:sldId id="296" r:id="rId18"/>
    <p:sldId id="297" r:id="rId19"/>
    <p:sldId id="310" r:id="rId20"/>
    <p:sldId id="309" r:id="rId21"/>
    <p:sldId id="302" r:id="rId22"/>
    <p:sldId id="303" r:id="rId23"/>
    <p:sldId id="304" r:id="rId24"/>
    <p:sldId id="270" r:id="rId25"/>
    <p:sldId id="274" r:id="rId26"/>
    <p:sldId id="275" r:id="rId27"/>
    <p:sldId id="277" r:id="rId28"/>
    <p:sldId id="278" r:id="rId29"/>
    <p:sldId id="279" r:id="rId30"/>
    <p:sldId id="306" r:id="rId31"/>
    <p:sldId id="311" r:id="rId32"/>
    <p:sldId id="307" r:id="rId33"/>
    <p:sldId id="305" r:id="rId34"/>
    <p:sldId id="308" r:id="rId35"/>
    <p:sldId id="312" r:id="rId36"/>
    <p:sldId id="287" r:id="rId37"/>
    <p:sldId id="288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99CCFF"/>
    <a:srgbClr val="FFFF00"/>
    <a:srgbClr val="1A965E"/>
    <a:srgbClr val="159961"/>
    <a:srgbClr val="EAEFF7"/>
    <a:srgbClr val="D0E3EA"/>
    <a:srgbClr val="4BACC6"/>
    <a:srgbClr val="419B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13" autoAdjust="0"/>
    <p:restoredTop sz="93883" autoAdjust="0"/>
  </p:normalViewPr>
  <p:slideViewPr>
    <p:cSldViewPr snapToGrid="0" showGuides="1">
      <p:cViewPr varScale="1">
        <p:scale>
          <a:sx n="64" d="100"/>
          <a:sy n="64" d="100"/>
        </p:scale>
        <p:origin x="1276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47" Type="http://schemas.openxmlformats.org/officeDocument/2006/relationships/customXml" Target="../customXml/item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ustomXml" Target="../customXml/item2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22.12.2022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33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615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38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8984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4562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0842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1861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597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091386" y="2355610"/>
            <a:ext cx="771322" cy="2841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504111" y="2923410"/>
            <a:ext cx="358597" cy="412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477047" y="3672185"/>
            <a:ext cx="385661" cy="3924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429684" y="4392385"/>
            <a:ext cx="433023" cy="4194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395855" y="5150686"/>
            <a:ext cx="466853" cy="3653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888406" y="1835435"/>
            <a:ext cx="974302" cy="25034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007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5524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956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3430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261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630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4821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5139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439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103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689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092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647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73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04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19910"/>
            <a:ext cx="8229600" cy="4932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3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SBTOOL </a:t>
            </a:r>
            <a:r>
              <a:rPr lang="en-US" sz="1200" dirty="0"/>
              <a:t>– BUILDING 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8" y="6523673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# 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  <p:sldLayoutId id="2147483663" r:id="rId11"/>
    <p:sldLayoutId id="2147483667" r:id="rId12"/>
    <p:sldLayoutId id="2147483668" r:id="rId13"/>
    <p:sldLayoutId id="2147483670" r:id="rId14"/>
    <p:sldLayoutId id="2147483671" r:id="rId15"/>
    <p:sldLayoutId id="2147483672" r:id="rId16"/>
    <p:sldLayoutId id="2147483680" r:id="rId17"/>
    <p:sldLayoutId id="2147483681" r:id="rId18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jpe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479480" y="3062131"/>
            <a:ext cx="6400800" cy="2520280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70C0"/>
                </a:solidFill>
              </a:rPr>
              <a:t>Training M</a:t>
            </a:r>
            <a:r>
              <a:rPr lang="en-US" sz="3600" dirty="0" smtClean="0">
                <a:solidFill>
                  <a:srgbClr val="0070C0"/>
                </a:solidFill>
              </a:rPr>
              <a:t>odule </a:t>
            </a:r>
            <a:r>
              <a:rPr lang="en-US" sz="3600" dirty="0" smtClean="0">
                <a:solidFill>
                  <a:srgbClr val="0070C0"/>
                </a:solidFill>
              </a:rPr>
              <a:t>3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it-IT" sz="3200" dirty="0"/>
              <a:t>The assessment criteria </a:t>
            </a:r>
            <a:r>
              <a:rPr lang="it-IT" sz="3200" dirty="0" smtClean="0"/>
              <a:t>of</a:t>
            </a:r>
          </a:p>
          <a:p>
            <a:pPr marL="0" indent="0">
              <a:buNone/>
            </a:pPr>
            <a:r>
              <a:rPr lang="it-IT" sz="3200" dirty="0" smtClean="0"/>
              <a:t>SBTool </a:t>
            </a:r>
            <a:r>
              <a:rPr lang="it-IT" sz="3200" dirty="0"/>
              <a:t>– Building Scale</a:t>
            </a:r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384950"/>
            <a:ext cx="8678781" cy="4519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en-GB" sz="2200" dirty="0"/>
              <a:t>The assessment boundary is the building</a:t>
            </a:r>
            <a:r>
              <a:rPr lang="en-GB" sz="2200" dirty="0" smtClean="0"/>
              <a:t>.</a:t>
            </a:r>
          </a:p>
          <a:p>
            <a:pPr marL="0" indent="0">
              <a:spcBef>
                <a:spcPts val="300"/>
              </a:spcBef>
              <a:buNone/>
            </a:pPr>
            <a:endParaRPr lang="en-US" sz="800" dirty="0" smtClean="0"/>
          </a:p>
          <a:p>
            <a:pPr marL="0" indent="0">
              <a:spcBef>
                <a:spcPts val="300"/>
              </a:spcBef>
              <a:buNone/>
            </a:pPr>
            <a:r>
              <a:rPr lang="en-US" sz="2200" dirty="0" smtClean="0"/>
              <a:t>The </a:t>
            </a:r>
            <a:r>
              <a:rPr lang="en-US" sz="2200" dirty="0"/>
              <a:t>scope of the indicator includes the following energy uses, which are also referred to </a:t>
            </a:r>
            <a:r>
              <a:rPr lang="en-US" sz="2200" dirty="0" smtClean="0"/>
              <a:t>as </a:t>
            </a:r>
            <a:r>
              <a:rPr lang="en-US" sz="2200" b="1" dirty="0" smtClean="0"/>
              <a:t>technical </a:t>
            </a:r>
            <a:r>
              <a:rPr lang="en-US" sz="2200" b="1" dirty="0"/>
              <a:t>building </a:t>
            </a:r>
            <a:r>
              <a:rPr lang="en-US" sz="2200" b="1" dirty="0" smtClean="0"/>
              <a:t>services (domains)</a:t>
            </a:r>
            <a:r>
              <a:rPr lang="en-US" sz="2200" dirty="0" smtClean="0"/>
              <a:t>: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sz="2200" dirty="0" smtClean="0"/>
              <a:t>heating 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sz="2200" dirty="0" smtClean="0"/>
              <a:t>cooling 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sz="2200" dirty="0" smtClean="0"/>
              <a:t>ventilation</a:t>
            </a:r>
            <a:r>
              <a:rPr lang="en-US" sz="2200" dirty="0"/>
              <a:t>, </a:t>
            </a:r>
            <a:endParaRPr lang="en-US" sz="2200" dirty="0" smtClean="0"/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sz="2200" dirty="0" smtClean="0"/>
              <a:t>domestic </a:t>
            </a:r>
            <a:r>
              <a:rPr lang="en-US" sz="2200" dirty="0"/>
              <a:t>hot </a:t>
            </a:r>
            <a:r>
              <a:rPr lang="en-US" sz="2200" dirty="0" smtClean="0"/>
              <a:t>water 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sz="2200" dirty="0" smtClean="0"/>
              <a:t>lighting 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sz="2200" dirty="0"/>
              <a:t>dynamic building </a:t>
            </a:r>
            <a:r>
              <a:rPr lang="en-US" sz="2200" dirty="0" smtClean="0"/>
              <a:t>envelope</a:t>
            </a:r>
            <a:endParaRPr lang="en-US" sz="2200" dirty="0"/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sz="2200" dirty="0" smtClean="0"/>
              <a:t>electricity</a:t>
            </a:r>
            <a:endParaRPr lang="en-US" sz="2200" dirty="0"/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sz="2200" dirty="0"/>
              <a:t>electric vehicle </a:t>
            </a:r>
            <a:r>
              <a:rPr lang="en-US" sz="2200" dirty="0" smtClean="0"/>
              <a:t>charging</a:t>
            </a:r>
            <a:endParaRPr lang="en-US" sz="2200" dirty="0"/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US" sz="2200" dirty="0"/>
              <a:t>monitoring and </a:t>
            </a:r>
            <a:r>
              <a:rPr lang="en-US" sz="2200" dirty="0" smtClean="0"/>
              <a:t>control</a:t>
            </a:r>
            <a:endParaRPr lang="en-US" sz="22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926592"/>
            <a:ext cx="8418576" cy="60883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BOUNDARY &amp; SCOPE</a:t>
            </a:r>
            <a:endParaRPr lang="en-US" sz="2400" dirty="0" smtClean="0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9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225" y="2986279"/>
            <a:ext cx="3005476" cy="2025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1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3" y="1121665"/>
            <a:ext cx="6532628" cy="7547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cs typeface="Calibri" panose="020F0502020204030204" pitchFamily="34" charset="0"/>
              </a:rPr>
              <a:t>ASSESSMENT </a:t>
            </a:r>
            <a:r>
              <a:rPr lang="en-US" sz="2400" b="1" u="sng" dirty="0" smtClean="0">
                <a:cs typeface="Calibri" panose="020F0502020204030204" pitchFamily="34" charset="0"/>
              </a:rPr>
              <a:t>METHOD</a:t>
            </a:r>
            <a:endParaRPr lang="en-US" sz="2400" b="1" u="sng" dirty="0">
              <a:cs typeface="Calibri" panose="020F0502020204030204" pitchFamily="34" charset="0"/>
            </a:endParaRPr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</a:p>
        </p:txBody>
      </p:sp>
      <p:sp>
        <p:nvSpPr>
          <p:cNvPr id="8" name="Rectangle 7"/>
          <p:cNvSpPr/>
          <p:nvPr/>
        </p:nvSpPr>
        <p:spPr>
          <a:xfrm>
            <a:off x="268222" y="1559733"/>
            <a:ext cx="887577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Assess </a:t>
            </a:r>
            <a:r>
              <a:rPr lang="en-US" sz="2200" dirty="0" smtClean="0"/>
              <a:t>the smart-ready </a:t>
            </a:r>
            <a:r>
              <a:rPr lang="en-US" sz="2200" dirty="0"/>
              <a:t>services that the building </a:t>
            </a:r>
            <a:r>
              <a:rPr lang="en-US" sz="2200" dirty="0" smtClean="0"/>
              <a:t>or building unit has </a:t>
            </a:r>
            <a:r>
              <a:rPr lang="en-US" sz="2200" dirty="0"/>
              <a:t>or could </a:t>
            </a:r>
            <a:r>
              <a:rPr lang="en-US" sz="2200" dirty="0" smtClean="0"/>
              <a:t>use from a </a:t>
            </a:r>
            <a:r>
              <a:rPr lang="en-GB" sz="2200" b="1" dirty="0"/>
              <a:t>service catalogue </a:t>
            </a:r>
            <a:r>
              <a:rPr lang="en-GB" sz="2200" dirty="0"/>
              <a:t>(</a:t>
            </a:r>
            <a:r>
              <a:rPr lang="en-GB" sz="2200" dirty="0" err="1"/>
              <a:t>Verbeke</a:t>
            </a:r>
            <a:r>
              <a:rPr lang="en-GB" sz="2200" dirty="0"/>
              <a:t> et al. 2020) </a:t>
            </a:r>
            <a:r>
              <a:rPr lang="en-GB" sz="2200" dirty="0" smtClean="0"/>
              <a:t>that </a:t>
            </a:r>
            <a:r>
              <a:rPr lang="en-US" sz="2200" dirty="0" smtClean="0"/>
              <a:t>are </a:t>
            </a:r>
            <a:r>
              <a:rPr lang="en-US" sz="2200" dirty="0"/>
              <a:t>grouped into </a:t>
            </a:r>
            <a:r>
              <a:rPr lang="en-US" sz="2200" b="1" dirty="0" smtClean="0"/>
              <a:t>9 major building services (domains)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0262" y="2949133"/>
            <a:ext cx="7181483" cy="303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990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3" y="1121665"/>
            <a:ext cx="6532628" cy="7547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cs typeface="Calibri" panose="020F0502020204030204" pitchFamily="34" charset="0"/>
              </a:rPr>
              <a:t>ASSESSMENT </a:t>
            </a:r>
            <a:r>
              <a:rPr lang="en-US" sz="2400" b="1" u="sng" dirty="0" smtClean="0">
                <a:cs typeface="Calibri" panose="020F0502020204030204" pitchFamily="34" charset="0"/>
              </a:rPr>
              <a:t>METHOD</a:t>
            </a:r>
            <a:endParaRPr lang="en-US" sz="2400" b="1" u="sng" dirty="0">
              <a:cs typeface="Calibri" panose="020F0502020204030204" pitchFamily="34" charset="0"/>
            </a:endParaRPr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</a:p>
        </p:txBody>
      </p:sp>
      <p:sp>
        <p:nvSpPr>
          <p:cNvPr id="8" name="Rectangle 7"/>
          <p:cNvSpPr/>
          <p:nvPr/>
        </p:nvSpPr>
        <p:spPr>
          <a:xfrm>
            <a:off x="268222" y="1559733"/>
            <a:ext cx="8875777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Assess buildings or building units based on their capacity to satisfy </a:t>
            </a:r>
            <a:r>
              <a:rPr lang="en-US" sz="2200" b="1" dirty="0" smtClean="0"/>
              <a:t>3 major building functionalities:</a:t>
            </a:r>
          </a:p>
          <a:p>
            <a:r>
              <a:rPr lang="en-US" sz="2200" b="1" dirty="0" smtClean="0">
                <a:solidFill>
                  <a:srgbClr val="FF0000"/>
                </a:solidFill>
              </a:rPr>
              <a:t>1</a:t>
            </a:r>
            <a:r>
              <a:rPr lang="en-US" sz="2200" b="1" dirty="0" smtClean="0"/>
              <a:t> </a:t>
            </a:r>
            <a:r>
              <a:rPr lang="en-US" sz="2200" dirty="0" smtClean="0"/>
              <a:t>– Optimize energy efficiency and overall in-use performance</a:t>
            </a:r>
          </a:p>
          <a:p>
            <a:r>
              <a:rPr lang="en-US" sz="2200" b="1" dirty="0" smtClean="0">
                <a:solidFill>
                  <a:srgbClr val="00B0F0"/>
                </a:solidFill>
              </a:rPr>
              <a:t>2</a:t>
            </a:r>
            <a:r>
              <a:rPr lang="en-US" sz="2200" b="1" dirty="0" smtClean="0"/>
              <a:t> </a:t>
            </a:r>
            <a:r>
              <a:rPr lang="en-US" sz="2200" dirty="0" smtClean="0"/>
              <a:t>– Adapt their operation to the needs of the occupant</a:t>
            </a:r>
          </a:p>
          <a:p>
            <a:r>
              <a:rPr lang="en-US" sz="2200" b="1" dirty="0" smtClean="0">
                <a:solidFill>
                  <a:srgbClr val="00B050"/>
                </a:solidFill>
              </a:rPr>
              <a:t>3 </a:t>
            </a:r>
            <a:r>
              <a:rPr lang="en-US" sz="2200" dirty="0" smtClean="0"/>
              <a:t>– Adapt to signals from the grid (energy flexibility)</a:t>
            </a:r>
          </a:p>
        </p:txBody>
      </p:sp>
      <p:pic>
        <p:nvPicPr>
          <p:cNvPr id="10" name="Picture 9" descr="D:\Proposal\2022.d_2019_SRI_Smart Readiness Indicator\Papers\assessment_of_sri_scores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04" b="40393"/>
          <a:stretch/>
        </p:blipFill>
        <p:spPr bwMode="auto">
          <a:xfrm>
            <a:off x="1791461" y="4057650"/>
            <a:ext cx="5784275" cy="981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6410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3" y="1121665"/>
            <a:ext cx="6532628" cy="7547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cs typeface="Calibri" panose="020F0502020204030204" pitchFamily="34" charset="0"/>
              </a:rPr>
              <a:t>ASSESSMENT </a:t>
            </a:r>
            <a:r>
              <a:rPr lang="en-US" sz="2400" b="1" u="sng" dirty="0" smtClean="0">
                <a:cs typeface="Calibri" panose="020F0502020204030204" pitchFamily="34" charset="0"/>
              </a:rPr>
              <a:t>METHOD</a:t>
            </a:r>
            <a:endParaRPr lang="en-US" sz="2400" b="1" u="sng" dirty="0">
              <a:cs typeface="Calibri" panose="020F0502020204030204" pitchFamily="34" charset="0"/>
            </a:endParaRPr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</a:p>
        </p:txBody>
      </p:sp>
      <p:sp>
        <p:nvSpPr>
          <p:cNvPr id="8" name="Rectangle 7"/>
          <p:cNvSpPr/>
          <p:nvPr/>
        </p:nvSpPr>
        <p:spPr>
          <a:xfrm>
            <a:off x="268222" y="1559733"/>
            <a:ext cx="887577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Assess the smart-readiness functionalities into 7 </a:t>
            </a:r>
            <a:r>
              <a:rPr lang="en-US" sz="2200" b="1" dirty="0" smtClean="0"/>
              <a:t>impact criteria</a:t>
            </a:r>
            <a:r>
              <a:rPr lang="en-US" sz="2200" dirty="0" smtClean="0"/>
              <a:t>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200" dirty="0"/>
              <a:t>E</a:t>
            </a:r>
            <a:r>
              <a:rPr lang="en-US" sz="2200" dirty="0" smtClean="0"/>
              <a:t>nergy efficiency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200" dirty="0"/>
              <a:t>M</a:t>
            </a:r>
            <a:r>
              <a:rPr lang="en-US" sz="2200" dirty="0" smtClean="0"/>
              <a:t>aintenance </a:t>
            </a:r>
            <a:r>
              <a:rPr lang="en-US" sz="2200" dirty="0"/>
              <a:t>and fault </a:t>
            </a:r>
            <a:r>
              <a:rPr lang="en-US" sz="2200" dirty="0" smtClean="0"/>
              <a:t>prediction</a:t>
            </a:r>
          </a:p>
        </p:txBody>
      </p:sp>
      <p:pic>
        <p:nvPicPr>
          <p:cNvPr id="10" name="Picture 9" descr="D:\Proposal\2022.d_2019_SRI_Smart Readiness Indicator\Papers\assessment_of_sri_scores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52"/>
          <a:stretch/>
        </p:blipFill>
        <p:spPr bwMode="auto">
          <a:xfrm>
            <a:off x="1791461" y="4067174"/>
            <a:ext cx="5784275" cy="207529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2898039" y="2685989"/>
            <a:ext cx="460149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Comfort</a:t>
            </a:r>
            <a:endParaRPr lang="en-US" sz="22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Convenience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Health, Well-being </a:t>
            </a:r>
            <a:r>
              <a:rPr lang="en-US" sz="2200" dirty="0"/>
              <a:t>and </a:t>
            </a:r>
            <a:r>
              <a:rPr lang="en-US" sz="2200" dirty="0" smtClean="0"/>
              <a:t>accessibility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Information </a:t>
            </a:r>
            <a:r>
              <a:rPr lang="en-US" sz="2200" dirty="0"/>
              <a:t>to </a:t>
            </a:r>
            <a:r>
              <a:rPr lang="en-US" sz="2200" dirty="0" smtClean="0"/>
              <a:t>occupants</a:t>
            </a:r>
          </a:p>
        </p:txBody>
      </p:sp>
      <p:sp>
        <p:nvSpPr>
          <p:cNvPr id="9" name="Rectangle 8"/>
          <p:cNvSpPr/>
          <p:nvPr/>
        </p:nvSpPr>
        <p:spPr>
          <a:xfrm>
            <a:off x="5135205" y="1890489"/>
            <a:ext cx="392720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Energy </a:t>
            </a:r>
            <a:r>
              <a:rPr lang="en-US" sz="2200" dirty="0"/>
              <a:t>flexibility and </a:t>
            </a:r>
            <a:r>
              <a:rPr lang="en-US" sz="2200" dirty="0" smtClean="0"/>
              <a:t>storage</a:t>
            </a:r>
            <a:endParaRPr lang="en-US" sz="2200" dirty="0"/>
          </a:p>
        </p:txBody>
      </p:sp>
      <p:sp>
        <p:nvSpPr>
          <p:cNvPr id="4" name="Rounded Rectangle 3"/>
          <p:cNvSpPr/>
          <p:nvPr/>
        </p:nvSpPr>
        <p:spPr>
          <a:xfrm>
            <a:off x="268222" y="1961824"/>
            <a:ext cx="4362772" cy="67660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2821839" y="2765454"/>
            <a:ext cx="4542522" cy="129755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5135204" y="1947640"/>
            <a:ext cx="3851480" cy="690786"/>
          </a:xfrm>
          <a:prstGeom prst="roundRect">
            <a:avLst/>
          </a:prstGeom>
          <a:noFill/>
          <a:ln>
            <a:solidFill>
              <a:srgbClr val="1599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78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3" y="1121665"/>
            <a:ext cx="6532628" cy="7547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cs typeface="Calibri" panose="020F0502020204030204" pitchFamily="34" charset="0"/>
              </a:rPr>
              <a:t>ASSESSMENT </a:t>
            </a:r>
            <a:r>
              <a:rPr lang="en-US" sz="2400" b="1" u="sng" dirty="0" smtClean="0">
                <a:cs typeface="Calibri" panose="020F0502020204030204" pitchFamily="34" charset="0"/>
              </a:rPr>
              <a:t>METHOD</a:t>
            </a:r>
            <a:endParaRPr lang="en-US" sz="2400" b="1" u="sng" dirty="0">
              <a:cs typeface="Calibri" panose="020F0502020204030204" pitchFamily="34" charset="0"/>
            </a:endParaRPr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</a:p>
        </p:txBody>
      </p:sp>
      <p:sp>
        <p:nvSpPr>
          <p:cNvPr id="4" name="Rectangle 3"/>
          <p:cNvSpPr/>
          <p:nvPr/>
        </p:nvSpPr>
        <p:spPr>
          <a:xfrm>
            <a:off x="268223" y="1663542"/>
            <a:ext cx="88307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Aggregate the </a:t>
            </a:r>
            <a:r>
              <a:rPr lang="en-US" sz="2200" dirty="0"/>
              <a:t>outcome of the assessment </a:t>
            </a:r>
            <a:r>
              <a:rPr lang="en-US" sz="2200" dirty="0" smtClean="0"/>
              <a:t>in </a:t>
            </a:r>
            <a:r>
              <a:rPr lang="en-US" sz="2200" dirty="0"/>
              <a:t>an </a:t>
            </a:r>
            <a:r>
              <a:rPr lang="en-US" sz="2200" b="1" dirty="0"/>
              <a:t>SRI score </a:t>
            </a:r>
            <a:r>
              <a:rPr lang="en-US" sz="2200" dirty="0" smtClean="0"/>
              <a:t>that </a:t>
            </a:r>
            <a:r>
              <a:rPr lang="en-US" sz="2200" dirty="0"/>
              <a:t>quantifies the various building </a:t>
            </a:r>
            <a:r>
              <a:rPr lang="en-US" sz="2200" dirty="0" smtClean="0"/>
              <a:t>or building unit characteristics </a:t>
            </a:r>
            <a:r>
              <a:rPr lang="en-US" sz="2200" dirty="0"/>
              <a:t>and functions in relation to a maximum smart </a:t>
            </a:r>
            <a:r>
              <a:rPr lang="en-US" sz="2200" dirty="0" smtClean="0"/>
              <a:t>readiness</a:t>
            </a:r>
          </a:p>
        </p:txBody>
      </p:sp>
      <p:pic>
        <p:nvPicPr>
          <p:cNvPr id="10" name="Picture 9" descr="D:\Proposal\2022.d_2019_SRI_Smart Readiness Indicator\Papers\assessment_of_sri_scores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61" y="3409950"/>
            <a:ext cx="5784275" cy="2732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8848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3" y="1048513"/>
            <a:ext cx="6472442" cy="62353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ASSESSMENT </a:t>
            </a: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METHOD</a:t>
            </a: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  <a:noFill/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10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8222" y="1486267"/>
            <a:ext cx="8875777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D</a:t>
            </a:r>
            <a:r>
              <a:rPr lang="en-US" sz="2200" dirty="0" smtClean="0"/>
              <a:t>efault </a:t>
            </a:r>
            <a:r>
              <a:rPr lang="en-US" sz="2200" dirty="0"/>
              <a:t>weighting factors are all equally allocated for the calculation of the final </a:t>
            </a:r>
            <a:r>
              <a:rPr lang="en-US" sz="2200" dirty="0" smtClean="0"/>
              <a:t>score according </a:t>
            </a:r>
            <a:r>
              <a:rPr lang="en-US" sz="2200" dirty="0"/>
              <a:t>to </a:t>
            </a:r>
            <a:r>
              <a:rPr lang="en-US" sz="2200" dirty="0" smtClean="0"/>
              <a:t>relative </a:t>
            </a:r>
            <a:r>
              <a:rPr lang="en-US" sz="2200" dirty="0"/>
              <a:t>importance of each domain </a:t>
            </a:r>
            <a:r>
              <a:rPr lang="en-US" sz="2200" dirty="0" smtClean="0"/>
              <a:t>and relevance.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700" dirty="0" smtClean="0"/>
              <a:t>Each </a:t>
            </a:r>
            <a:r>
              <a:rPr lang="en-US" sz="1700" dirty="0"/>
              <a:t>functionality is equally weighted by one third in the calculation of the SRI </a:t>
            </a:r>
            <a:r>
              <a:rPr lang="en-US" sz="1700" dirty="0" smtClean="0"/>
              <a:t>score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700" dirty="0" smtClean="0"/>
              <a:t>Each impact criteria is equally </a:t>
            </a:r>
            <a:r>
              <a:rPr lang="en-US" sz="1700" dirty="0"/>
              <a:t>weighted for the calculation of the score for each </a:t>
            </a:r>
            <a:r>
              <a:rPr lang="en-US" sz="1700" dirty="0" smtClean="0"/>
              <a:t>functionality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700" dirty="0" smtClean="0"/>
              <a:t>Each major building service (domain) is equally weighted under an impact criteria</a:t>
            </a:r>
          </a:p>
        </p:txBody>
      </p:sp>
      <p:sp>
        <p:nvSpPr>
          <p:cNvPr id="4" name="Rectangle 3"/>
          <p:cNvSpPr/>
          <p:nvPr/>
        </p:nvSpPr>
        <p:spPr>
          <a:xfrm>
            <a:off x="1097280" y="5150328"/>
            <a:ext cx="800169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i="1" dirty="0">
                <a:solidFill>
                  <a:prstClr val="black"/>
                </a:solidFill>
              </a:rPr>
              <a:t>The optimized energy functionality contributes by 33.3% to the overall SRI score, while each one of the two impacts (energy efficiency and maintenance/fault) will contribute by 16.7% each for the calculation of the SRI score</a:t>
            </a:r>
          </a:p>
        </p:txBody>
      </p:sp>
      <p:pic>
        <p:nvPicPr>
          <p:cNvPr id="12" name="Picture 2" descr="examples banner in yellow and orange, Vector illustration.:: tasmeemME.c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57" y="5145157"/>
            <a:ext cx="853893" cy="743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5981" y="3147605"/>
            <a:ext cx="4634741" cy="1997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46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4360" y="3249378"/>
            <a:ext cx="5296656" cy="2782988"/>
          </a:xfrm>
          <a:prstGeom prst="rect">
            <a:avLst/>
          </a:prstGeom>
        </p:spPr>
      </p:pic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1048513"/>
            <a:ext cx="6472442" cy="514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500" b="1" u="sng" dirty="0" smtClean="0"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68223" y="1481070"/>
            <a:ext cx="870596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</a:pPr>
            <a:r>
              <a:rPr lang="en-US" sz="2200" dirty="0"/>
              <a:t>The </a:t>
            </a:r>
            <a:r>
              <a:rPr lang="en-US" sz="2200" b="1" dirty="0"/>
              <a:t>SRI score  </a:t>
            </a:r>
            <a:r>
              <a:rPr lang="en-US" sz="2200" dirty="0"/>
              <a:t>is the ratio of the impact scores from the assessed smart ready services to the maximum obtainable </a:t>
            </a:r>
            <a:r>
              <a:rPr lang="en-US" sz="2200" dirty="0" smtClean="0"/>
              <a:t>score</a:t>
            </a:r>
            <a:r>
              <a:rPr lang="el-GR" sz="2200" dirty="0" smtClean="0"/>
              <a:t> (</a:t>
            </a:r>
            <a:r>
              <a:rPr lang="en-US" sz="2200" dirty="0"/>
              <a:t>the sum of all impacts in case all smart services are implemented at the highest functionality </a:t>
            </a:r>
            <a:r>
              <a:rPr lang="en-US" sz="2200" dirty="0" smtClean="0"/>
              <a:t>level</a:t>
            </a:r>
            <a:r>
              <a:rPr lang="el-GR" sz="2200" dirty="0" smtClean="0"/>
              <a:t>)</a:t>
            </a: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8223" y="2589066"/>
            <a:ext cx="454190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lvl="0" indent="-685800">
              <a:spcBef>
                <a:spcPts val="1200"/>
              </a:spcBef>
            </a:pPr>
            <a:r>
              <a:rPr lang="en-US" b="1" dirty="0" smtClean="0"/>
              <a:t>100%</a:t>
            </a:r>
            <a:r>
              <a:rPr lang="el-GR" smtClean="0"/>
              <a:t> </a:t>
            </a:r>
            <a:r>
              <a:rPr lang="en-US" smtClean="0"/>
              <a:t>	Building </a:t>
            </a:r>
            <a:r>
              <a:rPr lang="en-US" dirty="0" smtClean="0"/>
              <a:t>that has </a:t>
            </a:r>
            <a:r>
              <a:rPr lang="en-US" dirty="0"/>
              <a:t>the highest currently possible level of </a:t>
            </a:r>
            <a:r>
              <a:rPr lang="en-US" dirty="0" smtClean="0"/>
              <a:t>smartness</a:t>
            </a:r>
            <a:endParaRPr lang="el-GR" dirty="0" smtClean="0"/>
          </a:p>
          <a:p>
            <a:pPr marL="685800" lvl="0" indent="-685800">
              <a:spcBef>
                <a:spcPts val="1200"/>
              </a:spcBef>
            </a:pPr>
            <a:r>
              <a:rPr lang="en-US" b="1" dirty="0" smtClean="0"/>
              <a:t>0</a:t>
            </a:r>
            <a:r>
              <a:rPr lang="en-US" b="1" dirty="0"/>
              <a:t>% </a:t>
            </a:r>
            <a:r>
              <a:rPr lang="en-US" b="1" dirty="0" smtClean="0"/>
              <a:t>	</a:t>
            </a:r>
            <a:r>
              <a:rPr lang="en-US" dirty="0" smtClean="0"/>
              <a:t>Building </a:t>
            </a:r>
            <a:r>
              <a:rPr lang="en-US" dirty="0"/>
              <a:t>that has no </a:t>
            </a:r>
            <a:r>
              <a:rPr lang="en-US" dirty="0" smtClean="0"/>
              <a:t>smartness</a:t>
            </a:r>
          </a:p>
        </p:txBody>
      </p:sp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23" y="3990461"/>
            <a:ext cx="2834642" cy="10375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4572000" y="4566316"/>
            <a:ext cx="36687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Detailed scores by building service (domain) and imp[act criterion</a:t>
            </a:r>
          </a:p>
          <a:p>
            <a:pPr algn="ctr"/>
            <a:r>
              <a:rPr lang="en-US" b="1" dirty="0" smtClean="0">
                <a:solidFill>
                  <a:srgbClr val="00B0F0"/>
                </a:solidFill>
              </a:rPr>
              <a:t>(</a:t>
            </a:r>
            <a:r>
              <a:rPr lang="en-US" b="1" dirty="0" err="1" smtClean="0">
                <a:solidFill>
                  <a:srgbClr val="00B0F0"/>
                </a:solidFill>
              </a:rPr>
              <a:t>upto</a:t>
            </a:r>
            <a:r>
              <a:rPr lang="en-US" b="1" dirty="0" smtClean="0">
                <a:solidFill>
                  <a:srgbClr val="00B0F0"/>
                </a:solidFill>
              </a:rPr>
              <a:t> 57 scores)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7804260" y="4908507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B0F0"/>
                </a:solidFill>
              </a:rPr>
              <a:t>Aggregated scores for each technical building services </a:t>
            </a:r>
          </a:p>
          <a:p>
            <a:pPr algn="ctr"/>
            <a:r>
              <a:rPr lang="en-US" sz="1200" b="1" dirty="0" smtClean="0">
                <a:solidFill>
                  <a:srgbClr val="00B0F0"/>
                </a:solidFill>
              </a:rPr>
              <a:t>(</a:t>
            </a:r>
            <a:r>
              <a:rPr lang="en-US" sz="1200" b="1" dirty="0" err="1" smtClean="0">
                <a:solidFill>
                  <a:srgbClr val="00B0F0"/>
                </a:solidFill>
              </a:rPr>
              <a:t>upto</a:t>
            </a:r>
            <a:r>
              <a:rPr lang="en-US" sz="1200" b="1" dirty="0" smtClean="0">
                <a:solidFill>
                  <a:srgbClr val="00B0F0"/>
                </a:solidFill>
              </a:rPr>
              <a:t> 9 scores)</a:t>
            </a:r>
            <a:endParaRPr lang="en-US" sz="1200" b="1" dirty="0">
              <a:solidFill>
                <a:srgbClr val="00B0F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4097661"/>
            <a:ext cx="36687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B0F0"/>
                </a:solidFill>
              </a:rPr>
              <a:t>Aggregated scores for each of </a:t>
            </a:r>
            <a:r>
              <a:rPr lang="en-US" sz="1200" b="1" dirty="0">
                <a:solidFill>
                  <a:srgbClr val="00B0F0"/>
                </a:solidFill>
              </a:rPr>
              <a:t>t</a:t>
            </a:r>
            <a:r>
              <a:rPr lang="en-US" sz="1200" b="1" dirty="0" smtClean="0">
                <a:solidFill>
                  <a:srgbClr val="00B0F0"/>
                </a:solidFill>
              </a:rPr>
              <a:t>he 7 impact criteria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21203" y="3623613"/>
            <a:ext cx="36687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B0F0"/>
                </a:solidFill>
              </a:rPr>
              <a:t>Aggregated scores for each of </a:t>
            </a:r>
            <a:r>
              <a:rPr lang="en-US" sz="1200" b="1" dirty="0">
                <a:solidFill>
                  <a:srgbClr val="00B0F0"/>
                </a:solidFill>
              </a:rPr>
              <a:t>t</a:t>
            </a:r>
            <a:r>
              <a:rPr lang="en-US" sz="1200" b="1" dirty="0" smtClean="0">
                <a:solidFill>
                  <a:srgbClr val="00B0F0"/>
                </a:solidFill>
              </a:rPr>
              <a:t>he 3 functionalities</a:t>
            </a:r>
          </a:p>
        </p:txBody>
      </p:sp>
      <p:sp>
        <p:nvSpPr>
          <p:cNvPr id="5" name="Rectangle 4"/>
          <p:cNvSpPr/>
          <p:nvPr/>
        </p:nvSpPr>
        <p:spPr>
          <a:xfrm>
            <a:off x="4621203" y="2774221"/>
            <a:ext cx="354172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B0F0"/>
                </a:solidFill>
              </a:rPr>
              <a:t>Overall SRI score &amp; SRI </a:t>
            </a:r>
            <a:r>
              <a:rPr lang="en-US" sz="1400" b="1" dirty="0">
                <a:solidFill>
                  <a:srgbClr val="00B0F0"/>
                </a:solidFill>
              </a:rPr>
              <a:t>class </a:t>
            </a:r>
            <a:endParaRPr lang="en-US" sz="1400" b="1" dirty="0" smtClean="0">
              <a:solidFill>
                <a:srgbClr val="00B0F0"/>
              </a:solidFill>
            </a:endParaRPr>
          </a:p>
          <a:p>
            <a:pPr algn="ctr"/>
            <a:r>
              <a:rPr lang="en-US" sz="1200" dirty="0" smtClean="0">
                <a:solidFill>
                  <a:srgbClr val="00B0F0"/>
                </a:solidFill>
              </a:rPr>
              <a:t>(seven classes</a:t>
            </a:r>
            <a:r>
              <a:rPr lang="en-US" sz="1200" dirty="0">
                <a:solidFill>
                  <a:srgbClr val="00B0F0"/>
                </a:solidFill>
              </a:rPr>
              <a:t>, from </a:t>
            </a:r>
            <a:r>
              <a:rPr lang="en-US" sz="1200" dirty="0" smtClean="0">
                <a:solidFill>
                  <a:srgbClr val="00B0F0"/>
                </a:solidFill>
              </a:rPr>
              <a:t>SRI &lt; </a:t>
            </a:r>
            <a:r>
              <a:rPr lang="en-US" sz="1200" dirty="0">
                <a:solidFill>
                  <a:srgbClr val="00B0F0"/>
                </a:solidFill>
              </a:rPr>
              <a:t>20% to </a:t>
            </a:r>
            <a:r>
              <a:rPr lang="en-US" sz="1200" dirty="0" smtClean="0">
                <a:solidFill>
                  <a:srgbClr val="00B0F0"/>
                </a:solidFill>
              </a:rPr>
              <a:t>SRI &gt; </a:t>
            </a:r>
            <a:r>
              <a:rPr lang="en-US" sz="1200" dirty="0">
                <a:solidFill>
                  <a:srgbClr val="00B0F0"/>
                </a:solidFill>
              </a:rPr>
              <a:t>90%)</a:t>
            </a:r>
          </a:p>
        </p:txBody>
      </p:sp>
    </p:spTree>
    <p:extLst>
      <p:ext uri="{BB962C8B-B14F-4D97-AF65-F5344CB8AC3E}">
        <p14:creationId xmlns:p14="http://schemas.microsoft.com/office/powerpoint/2010/main" val="333865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1286" y="2190864"/>
            <a:ext cx="883075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/>
              <a:t>Method A </a:t>
            </a:r>
            <a:r>
              <a:rPr lang="en-US" sz="2200" b="1" dirty="0" smtClean="0"/>
              <a:t>– </a:t>
            </a:r>
            <a:r>
              <a:rPr lang="en-GB" sz="2200" b="1" dirty="0" smtClean="0"/>
              <a:t>Simplified </a:t>
            </a:r>
            <a:r>
              <a:rPr lang="en-GB" sz="2200" b="1" dirty="0"/>
              <a:t>(low complexity buildings, i.e. existing residential or small non-residential buildings)</a:t>
            </a:r>
            <a:endParaRPr lang="en-GB" sz="2200" b="1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Use a </a:t>
            </a:r>
            <a:r>
              <a:rPr lang="en-GB" b="1" dirty="0"/>
              <a:t>simplified service catalogue </a:t>
            </a:r>
            <a:r>
              <a:rPr lang="en-GB" dirty="0"/>
              <a:t>(Verbeke et al. 2020) </a:t>
            </a:r>
            <a:r>
              <a:rPr lang="en-GB" dirty="0" smtClean="0"/>
              <a:t>with only </a:t>
            </a:r>
            <a:r>
              <a:rPr lang="en-GB" b="1" dirty="0"/>
              <a:t>27 pre-defined services</a:t>
            </a:r>
            <a:r>
              <a:rPr lang="en-GB" dirty="0"/>
              <a:t> </a:t>
            </a:r>
            <a:endParaRPr lang="en-GB" b="1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Use a </a:t>
            </a:r>
            <a:r>
              <a:rPr lang="en-GB" dirty="0"/>
              <a:t>check-list </a:t>
            </a:r>
            <a:endParaRPr lang="en-GB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Complete assessment in less </a:t>
            </a:r>
            <a:r>
              <a:rPr lang="en-GB" dirty="0"/>
              <a:t>than an </a:t>
            </a:r>
            <a:r>
              <a:rPr lang="en-GB" dirty="0" smtClean="0"/>
              <a:t>hour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Suitable </a:t>
            </a:r>
            <a:r>
              <a:rPr lang="en-GB" dirty="0"/>
              <a:t>for a self-assessment of a </a:t>
            </a:r>
            <a:r>
              <a:rPr lang="en-GB" dirty="0" smtClean="0"/>
              <a:t>building</a:t>
            </a:r>
            <a:endParaRPr lang="en-US" dirty="0" smtClean="0"/>
          </a:p>
          <a:p>
            <a:r>
              <a:rPr lang="en-US" sz="1000" dirty="0" smtClean="0"/>
              <a:t>  </a:t>
            </a:r>
            <a:endParaRPr lang="en-US" sz="1000" dirty="0"/>
          </a:p>
          <a:p>
            <a:r>
              <a:rPr lang="en-US" sz="2200" b="1" dirty="0"/>
              <a:t>Method B </a:t>
            </a:r>
            <a:r>
              <a:rPr lang="en-US" sz="2200" b="1" dirty="0" smtClean="0"/>
              <a:t>– Detailed (</a:t>
            </a:r>
            <a:r>
              <a:rPr lang="en-GB" sz="2200" b="1" dirty="0"/>
              <a:t>high complexity buildings, i.e. new buildings and non-residential buildings</a:t>
            </a:r>
            <a:r>
              <a:rPr lang="en-US" sz="2200" b="1" dirty="0" smtClean="0"/>
              <a:t>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Use with a </a:t>
            </a:r>
            <a:r>
              <a:rPr lang="en-US" b="1" dirty="0"/>
              <a:t>detailed service catalogue </a:t>
            </a:r>
            <a:r>
              <a:rPr lang="en-GB" dirty="0"/>
              <a:t>(Verbeke et al. 2020) </a:t>
            </a:r>
            <a:r>
              <a:rPr lang="en-US" dirty="0" smtClean="0"/>
              <a:t>with </a:t>
            </a:r>
            <a:r>
              <a:rPr lang="en-US" b="1" dirty="0" smtClean="0"/>
              <a:t>54 </a:t>
            </a:r>
            <a:r>
              <a:rPr lang="en-US" b="1" dirty="0"/>
              <a:t>pre-defined services </a:t>
            </a:r>
            <a:endParaRPr lang="en-US" b="1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On-site </a:t>
            </a:r>
            <a:r>
              <a:rPr lang="en-US" dirty="0"/>
              <a:t>inspection and walk-through audit </a:t>
            </a:r>
            <a:endParaRPr lang="en-US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Complete in </a:t>
            </a:r>
            <a:r>
              <a:rPr lang="en-US" dirty="0"/>
              <a:t>about a </a:t>
            </a:r>
            <a:r>
              <a:rPr lang="en-US" dirty="0" smtClean="0"/>
              <a:t>day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Need an </a:t>
            </a:r>
            <a:r>
              <a:rPr lang="en-US" dirty="0"/>
              <a:t>expert and </a:t>
            </a:r>
            <a:r>
              <a:rPr lang="en-US" dirty="0" smtClean="0"/>
              <a:t>engage building’s </a:t>
            </a:r>
            <a:r>
              <a:rPr lang="en-US" dirty="0"/>
              <a:t>facility </a:t>
            </a:r>
            <a:r>
              <a:rPr lang="en-US" dirty="0" smtClean="0"/>
              <a:t>manager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1048513"/>
            <a:ext cx="6472442" cy="514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500" b="1" u="sng" dirty="0" smtClean="0"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68223" y="1468006"/>
            <a:ext cx="867983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</a:pPr>
            <a:r>
              <a:rPr lang="en-US" sz="2200" dirty="0" smtClean="0"/>
              <a:t>T</a:t>
            </a:r>
            <a:r>
              <a:rPr lang="en-US" sz="2200" b="1" dirty="0" smtClean="0"/>
              <a:t>wo </a:t>
            </a:r>
            <a:r>
              <a:rPr lang="en-US" sz="2200" b="1" dirty="0"/>
              <a:t>assessment methods </a:t>
            </a:r>
            <a:r>
              <a:rPr lang="en-US" sz="2200" dirty="0"/>
              <a:t>that focus on qualitative approaches of various building services based on an expert </a:t>
            </a:r>
            <a:r>
              <a:rPr lang="en-US" sz="2200" dirty="0" smtClean="0"/>
              <a:t>assessment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3175" y="3196978"/>
            <a:ext cx="962843" cy="9273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37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223" y="1934218"/>
            <a:ext cx="8732138" cy="3614828"/>
          </a:xfrm>
          <a:prstGeom prst="rect">
            <a:avLst/>
          </a:prstGeom>
        </p:spPr>
      </p:pic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1048513"/>
            <a:ext cx="6472442" cy="514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500" b="1" u="sng" dirty="0" smtClean="0">
              <a:latin typeface="Calibri" panose="020F0502020204030204" pitchFamily="34" charset="0"/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8222" y="1455557"/>
            <a:ext cx="88757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329815" algn="l"/>
              </a:tabLst>
            </a:pPr>
            <a:r>
              <a:rPr lang="en-GB" sz="120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Predefined </a:t>
            </a:r>
            <a:r>
              <a:rPr lang="en-GB" sz="1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services at different functionality </a:t>
            </a:r>
            <a:r>
              <a:rPr lang="en-GB" sz="1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levels </a:t>
            </a:r>
            <a:r>
              <a:rPr lang="en-GB" sz="12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GB" sz="1200" b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heating</a:t>
            </a:r>
            <a:r>
              <a:rPr lang="en-GB" sz="120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200" smtClean="0">
                <a:solidFill>
                  <a:srgbClr val="15996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domestic </a:t>
            </a:r>
            <a:r>
              <a:rPr lang="en-GB" sz="1200">
                <a:solidFill>
                  <a:srgbClr val="15996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hot </a:t>
            </a:r>
            <a:r>
              <a:rPr lang="en-GB" sz="1200" smtClean="0">
                <a:solidFill>
                  <a:srgbClr val="15996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water, </a:t>
            </a:r>
            <a:r>
              <a:rPr lang="en-GB" sz="120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cooling</a:t>
            </a:r>
            <a:r>
              <a:rPr lang="en-GB" sz="1200" smtClean="0">
                <a:solidFill>
                  <a:srgbClr val="15996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(SRI </a:t>
            </a:r>
            <a:r>
              <a:rPr lang="en-GB" sz="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2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calculation </a:t>
            </a:r>
            <a:r>
              <a:rPr lang="en-GB" sz="120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sheet-</a:t>
            </a:r>
            <a:r>
              <a:rPr lang="en-GB" sz="1200" b="1" u="sng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 A</a:t>
            </a:r>
            <a:r>
              <a:rPr lang="en-GB" sz="120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mtClean="0"/>
              <a:t> </a:t>
            </a:r>
            <a:r>
              <a:rPr lang="en-GB" sz="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0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2" descr="examples banner in yellow and orange, Vector illustration.:: tasmeemME.co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172" y="786207"/>
            <a:ext cx="853893" cy="743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14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223" y="2047308"/>
            <a:ext cx="8732520" cy="3682990"/>
          </a:xfrm>
          <a:prstGeom prst="rect">
            <a:avLst/>
          </a:prstGeom>
        </p:spPr>
      </p:pic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1048513"/>
            <a:ext cx="6472442" cy="514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500" b="1" u="sng" dirty="0" smtClean="0">
              <a:latin typeface="Calibri" panose="020F0502020204030204" pitchFamily="34" charset="0"/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2" descr="examples banner in yellow and orange, Vector illustration.:: tasmeemME.co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172" y="786207"/>
            <a:ext cx="853893" cy="743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68223" y="1455557"/>
            <a:ext cx="887577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329815" algn="l"/>
              </a:tabLst>
            </a:pPr>
            <a:r>
              <a:rPr lang="en-GB" sz="120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Predefined </a:t>
            </a:r>
            <a:r>
              <a:rPr lang="en-GB" sz="1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services at different functionality </a:t>
            </a:r>
            <a:r>
              <a:rPr lang="en-GB" sz="1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levels </a:t>
            </a:r>
            <a:r>
              <a:rPr lang="en-GB" sz="12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GB" sz="12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lighting</a:t>
            </a:r>
            <a:r>
              <a:rPr lang="en-GB" sz="120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20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dynamic building envelope, </a:t>
            </a:r>
            <a:r>
              <a:rPr lang="en-GB" sz="1200" smtClean="0">
                <a:solidFill>
                  <a:srgbClr val="99CC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electricity, </a:t>
            </a:r>
            <a:r>
              <a:rPr lang="en-GB" sz="1200" smtClean="0">
                <a:solidFill>
                  <a:srgbClr val="0066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EV,  and </a:t>
            </a:r>
            <a:r>
              <a:rPr lang="en-GB" sz="1200" smtClean="0">
                <a:solidFill>
                  <a:srgbClr val="FFC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miscellaneous </a:t>
            </a:r>
            <a:r>
              <a:rPr lang="en-GB" sz="120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(SRI </a:t>
            </a:r>
            <a:r>
              <a:rPr lang="en-GB" sz="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2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calculation </a:t>
            </a:r>
            <a:r>
              <a:rPr lang="en-GB" sz="120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sheet-</a:t>
            </a:r>
            <a:r>
              <a:rPr lang="en-GB" sz="1200" b="1" u="sng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 A</a:t>
            </a:r>
            <a:r>
              <a:rPr lang="en-GB" sz="120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mtClean="0"/>
              <a:t> </a:t>
            </a:r>
            <a:r>
              <a:rPr lang="en-GB" sz="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0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29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4198" y="3256821"/>
            <a:ext cx="4961177" cy="2342778"/>
          </a:xfrm>
          <a:prstGeom prst="rect">
            <a:avLst/>
          </a:prstGeom>
        </p:spPr>
      </p:pic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361888"/>
              </p:ext>
            </p:extLst>
          </p:nvPr>
        </p:nvGraphicFramePr>
        <p:xfrm>
          <a:off x="487326" y="1504863"/>
          <a:ext cx="8169348" cy="1341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E.1.2 – SMART READINESS INDICATOR (SRI)</a:t>
                      </a:r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ISSUE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CATEGORY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E. Service Quality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E.3 Controllability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1048513"/>
            <a:ext cx="6472442" cy="514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500" b="1" u="sng" dirty="0" smtClean="0">
              <a:latin typeface="Calibri" panose="020F0502020204030204" pitchFamily="34" charset="0"/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455557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2329815" algn="l"/>
              </a:tabLst>
            </a:pPr>
            <a:r>
              <a:rPr lang="en-GB" sz="1200" b="1" u="sng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r>
              <a:rPr lang="en-GB" sz="1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GB" sz="1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predefined services at different functionality </a:t>
            </a:r>
            <a:r>
              <a:rPr lang="en-GB" sz="1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levels for </a:t>
            </a: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heating</a:t>
            </a:r>
            <a:r>
              <a:rPr lang="en-GB" sz="1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sz="1200" dirty="0">
                <a:solidFill>
                  <a:srgbClr val="15996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domestic hot water </a:t>
            </a:r>
            <a:r>
              <a:rPr lang="en-GB" sz="1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(SRI </a:t>
            </a:r>
            <a:r>
              <a:rPr lang="en-GB" sz="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2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calculation </a:t>
            </a:r>
            <a:r>
              <a:rPr lang="en-GB" sz="120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sheet-</a:t>
            </a:r>
            <a:r>
              <a:rPr lang="en-GB" sz="1200" b="1" u="sng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 B</a:t>
            </a:r>
            <a:r>
              <a:rPr lang="en-GB" sz="120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mtClean="0"/>
              <a:t> </a:t>
            </a:r>
            <a:r>
              <a:rPr lang="en-GB" sz="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0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223" y="1901482"/>
            <a:ext cx="7023044" cy="25603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0973" y="3435530"/>
            <a:ext cx="6575199" cy="2560320"/>
          </a:xfrm>
          <a:prstGeom prst="rect">
            <a:avLst/>
          </a:prstGeom>
        </p:spPr>
      </p:pic>
      <p:pic>
        <p:nvPicPr>
          <p:cNvPr id="9" name="Picture 2" descr="examples banner in yellow and orange, Vector illustration.:: tasmeemME.co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172" y="786207"/>
            <a:ext cx="853893" cy="743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635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1048513"/>
            <a:ext cx="6472442" cy="514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500" b="1" u="sng" dirty="0" smtClean="0">
              <a:latin typeface="Calibri" panose="020F0502020204030204" pitchFamily="34" charset="0"/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68223" y="1438930"/>
                <a:ext cx="8705960" cy="47979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R="0" algn="just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GB" sz="2000" dirty="0">
                    <a:ea typeface="Calibri" panose="020F0502020204030204" pitchFamily="34" charset="0"/>
                    <a:cs typeface="Times New Roman" panose="02020603050405020304" pitchFamily="18" charset="0"/>
                  </a:rPr>
                  <a:t>E</a:t>
                </a:r>
                <a:r>
                  <a:rPr lang="en-GB" sz="2000" dirty="0" smtClean="0">
                    <a:ea typeface="Calibri" panose="020F0502020204030204" pitchFamily="34" charset="0"/>
                    <a:cs typeface="Times New Roman" panose="02020603050405020304" pitchFamily="18" charset="0"/>
                  </a:rPr>
                  <a:t>ach </a:t>
                </a:r>
                <a:r>
                  <a:rPr lang="en-GB" sz="2000" dirty="0">
                    <a:ea typeface="Calibri" panose="020F0502020204030204" pitchFamily="34" charset="0"/>
                    <a:cs typeface="Times New Roman" panose="02020603050405020304" pitchFamily="18" charset="0"/>
                  </a:rPr>
                  <a:t>smart-ready service that is present in a building is assessed and the functionality level is determined according to the various features included in the predefined </a:t>
                </a:r>
                <a:r>
                  <a:rPr lang="en-GB" sz="2000" dirty="0" smtClean="0">
                    <a:ea typeface="Calibri" panose="020F0502020204030204" pitchFamily="34" charset="0"/>
                    <a:cs typeface="Times New Roman" panose="02020603050405020304" pitchFamily="18" charset="0"/>
                  </a:rPr>
                  <a:t>catalogue. F</a:t>
                </a:r>
                <a:r>
                  <a:rPr lang="en-GB" sz="2000" dirty="0" smtClean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or </a:t>
                </a:r>
                <a:r>
                  <a:rPr lang="en-GB" sz="20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each smart readiness impact criterion, the individual score I(</a:t>
                </a:r>
                <a:r>
                  <a:rPr lang="en-GB" sz="2000" dirty="0" err="1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d,ic</a:t>
                </a:r>
                <a:r>
                  <a:rPr lang="en-GB" sz="20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) of each major building service (domain) is determined, as follows:</a:t>
                </a:r>
                <a:endParaRPr lang="en-US" sz="20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GB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𝐼</m:t>
                    </m:r>
                    <m:d>
                      <m:d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𝑖𝑐</m:t>
                        </m:r>
                      </m:e>
                    </m:d>
                    <m:r>
                      <a:rPr lang="en-GB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</m:t>
                    </m:r>
                    <m:nary>
                      <m:naryPr>
                        <m:chr m:val="∑"/>
                        <m:limLoc m:val="undOvr"/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=1</m:t>
                        </m:r>
                      </m:sub>
                      <m:sup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𝑁𝑑</m:t>
                        </m:r>
                      </m:sup>
                      <m:e>
                        <m:sSub>
                          <m:sSubPr>
                            <m:ctrlP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𝑖𝑐</m:t>
                            </m:r>
                          </m:sub>
                        </m:sSub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𝐹𝐿</m:t>
                        </m:r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  <m:r>
                              <a:rPr lang="en-GB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GB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𝑑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GB" sz="2000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))</a:t>
                </a:r>
                <a:endParaRPr lang="en-US" sz="20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0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where, d is the number of the major building service (domain) under assessment, </a:t>
                </a:r>
                <a:r>
                  <a:rPr lang="en-GB" sz="1000" dirty="0" err="1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ic</a:t>
                </a:r>
                <a:r>
                  <a:rPr lang="en-GB" sz="10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 is the number of the impact criterion under consideration, </a:t>
                </a:r>
                <a:r>
                  <a:rPr lang="en-GB" sz="1000" dirty="0" err="1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Nd</a:t>
                </a:r>
                <a:r>
                  <a:rPr lang="en-GB" sz="10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 is the total number of the different functions in a technical domain d, </a:t>
                </a:r>
                <a:r>
                  <a:rPr lang="en-GB" sz="1000" dirty="0" err="1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S</a:t>
                </a:r>
                <a:r>
                  <a:rPr lang="en-GB" sz="1000" baseline="-25000" dirty="0" err="1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i,d</a:t>
                </a:r>
                <a:r>
                  <a:rPr lang="en-GB" sz="10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 is function </a:t>
                </a:r>
                <a:r>
                  <a:rPr lang="en-GB" sz="1000" dirty="0" err="1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i</a:t>
                </a:r>
                <a:r>
                  <a:rPr lang="en-GB" sz="10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 of technical domain d, FL(</a:t>
                </a:r>
                <a:r>
                  <a:rPr lang="en-GB" sz="1000" dirty="0" err="1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S</a:t>
                </a:r>
                <a:r>
                  <a:rPr lang="en-GB" sz="1000" baseline="-25000" dirty="0" err="1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i,d</a:t>
                </a:r>
                <a:r>
                  <a:rPr lang="en-GB" sz="10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) is the functionality level of function </a:t>
                </a:r>
                <a:r>
                  <a:rPr lang="en-GB" sz="1000" dirty="0" err="1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S</a:t>
                </a:r>
                <a:r>
                  <a:rPr lang="en-GB" sz="1000" baseline="-25000" dirty="0" err="1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i,d</a:t>
                </a:r>
                <a:r>
                  <a:rPr lang="en-GB" sz="10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 as available in the building or building unit, </a:t>
                </a:r>
                <a:r>
                  <a:rPr lang="en-GB" sz="1000" dirty="0" err="1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I</a:t>
                </a:r>
                <a:r>
                  <a:rPr lang="en-GB" sz="1000" baseline="-25000" dirty="0" err="1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ic</a:t>
                </a:r>
                <a:r>
                  <a:rPr lang="en-GB" sz="10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(FL(</a:t>
                </a:r>
                <a:r>
                  <a:rPr lang="en-GB" sz="1000" dirty="0" err="1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S</a:t>
                </a:r>
                <a:r>
                  <a:rPr lang="en-GB" sz="1000" baseline="-25000" dirty="0" err="1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i,d</a:t>
                </a:r>
                <a:r>
                  <a:rPr lang="en-GB" sz="10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)) is the score of function </a:t>
                </a:r>
                <a:r>
                  <a:rPr lang="en-GB" sz="1000" dirty="0" err="1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S</a:t>
                </a:r>
                <a:r>
                  <a:rPr lang="en-GB" sz="1000" baseline="-25000" dirty="0" err="1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i,d</a:t>
                </a:r>
                <a:r>
                  <a:rPr lang="en-GB" sz="10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 for impact criterion number </a:t>
                </a:r>
                <a:r>
                  <a:rPr lang="en-GB" sz="1000" dirty="0" err="1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ic</a:t>
                </a:r>
                <a:r>
                  <a:rPr lang="en-GB" sz="10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, according to the service’s functionality level</a:t>
                </a:r>
                <a:r>
                  <a:rPr lang="en-GB" sz="1000" dirty="0" smtClean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2000" dirty="0">
                    <a:ea typeface="Calibri" panose="020F0502020204030204" pitchFamily="34" charset="0"/>
                    <a:cs typeface="Times New Roman" panose="02020603050405020304" pitchFamily="18" charset="0"/>
                  </a:rPr>
                  <a:t>In accordance with the predefined catalogue of smart-ready functions, the maximum score of each technical domain for </a:t>
                </a:r>
                <a:r>
                  <a:rPr lang="en-GB" sz="2000" dirty="0" smtClean="0">
                    <a:ea typeface="Calibri" panose="020F0502020204030204" pitchFamily="34" charset="0"/>
                    <a:cs typeface="Times New Roman" panose="02020603050405020304" pitchFamily="18" charset="0"/>
                  </a:rPr>
                  <a:t>each </a:t>
                </a:r>
                <a:r>
                  <a:rPr lang="en-GB" sz="2000" dirty="0" smtClean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impact </a:t>
                </a:r>
                <a:r>
                  <a:rPr lang="en-GB" sz="20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criterion I</a:t>
                </a:r>
                <a:r>
                  <a:rPr lang="en-GB" sz="2000" baseline="-250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max</a:t>
                </a:r>
                <a:r>
                  <a:rPr lang="en-GB" sz="20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(</a:t>
                </a:r>
                <a:r>
                  <a:rPr lang="en-GB" sz="2000" dirty="0" err="1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d,ic</a:t>
                </a:r>
                <a:r>
                  <a:rPr lang="en-GB" sz="20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) is determined, as follows:</a:t>
                </a:r>
                <a:endParaRPr lang="en-US" sz="20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𝑚𝑎𝑥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𝑖𝑐</m:t>
                        </m:r>
                      </m:e>
                    </m:d>
                    <m:r>
                      <a:rPr lang="en-GB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</m:t>
                    </m:r>
                    <m:nary>
                      <m:naryPr>
                        <m:chr m:val="∑"/>
                        <m:limLoc m:val="undOvr"/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=1</m:t>
                        </m:r>
                      </m:sub>
                      <m:sup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𝑁𝑑</m:t>
                        </m:r>
                      </m:sup>
                      <m:e>
                        <m:sSub>
                          <m:sSubPr>
                            <m:ctrlP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𝑖𝑐</m:t>
                            </m:r>
                          </m:sub>
                        </m:sSub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𝐹𝐿</m:t>
                            </m:r>
                          </m:e>
                          <m:sub>
                            <m:r>
                              <a:rPr lang="en-GB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en-GB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  <m:r>
                              <a:rPr lang="en-GB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GB" sz="2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𝑑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GB" sz="2000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))</a:t>
                </a:r>
                <a:endParaRPr lang="en-US" sz="20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where, </a:t>
                </a:r>
                <a:r>
                  <a:rPr lang="en-GB" sz="1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FL</a:t>
                </a:r>
                <a:r>
                  <a:rPr lang="en-GB" sz="10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max</a:t>
                </a:r>
                <a:r>
                  <a:rPr lang="en-GB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</a:t>
                </a:r>
                <a:r>
                  <a:rPr lang="en-GB" sz="1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</a:t>
                </a:r>
                <a:r>
                  <a:rPr lang="en-GB" sz="10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i,d</a:t>
                </a:r>
                <a:r>
                  <a:rPr lang="en-GB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is the highest functionality level that function </a:t>
                </a:r>
                <a:r>
                  <a:rPr lang="en-GB" sz="1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</a:t>
                </a:r>
                <a:r>
                  <a:rPr lang="en-GB" sz="10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i,d</a:t>
                </a:r>
                <a:r>
                  <a:rPr lang="en-GB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could have according to the smart-ready service catalogue, </a:t>
                </a:r>
                <a:r>
                  <a:rPr lang="en-GB" sz="1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</a:t>
                </a:r>
                <a:r>
                  <a:rPr lang="en-GB" sz="10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ic</a:t>
                </a:r>
                <a:r>
                  <a:rPr lang="en-GB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</a:t>
                </a:r>
                <a:r>
                  <a:rPr lang="en-GB" sz="1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FL</a:t>
                </a:r>
                <a:r>
                  <a:rPr lang="en-GB" sz="10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max</a:t>
                </a:r>
                <a:r>
                  <a:rPr lang="en-GB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</a:t>
                </a:r>
                <a:r>
                  <a:rPr lang="en-GB" sz="1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</a:t>
                </a:r>
                <a:r>
                  <a:rPr lang="en-GB" sz="10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i,d</a:t>
                </a:r>
                <a:r>
                  <a:rPr lang="en-GB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)) is the score of function </a:t>
                </a:r>
                <a:r>
                  <a:rPr lang="en-GB" sz="1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</a:t>
                </a:r>
                <a:r>
                  <a:rPr lang="en-GB" sz="10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i,d</a:t>
                </a:r>
                <a:r>
                  <a:rPr lang="en-GB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for its highest functionality level, which means the maximum score of function </a:t>
                </a:r>
                <a:r>
                  <a:rPr lang="en-GB" sz="1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</a:t>
                </a:r>
                <a:r>
                  <a:rPr lang="en-GB" sz="10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i,d</a:t>
                </a:r>
                <a:r>
                  <a:rPr lang="en-GB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for impact criterion number </a:t>
                </a:r>
                <a:r>
                  <a:rPr lang="en-GB" sz="1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ic</a:t>
                </a:r>
                <a:r>
                  <a:rPr lang="en-GB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en-US" sz="1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endParaRPr lang="en-US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23" y="1438930"/>
                <a:ext cx="8705960" cy="4797917"/>
              </a:xfrm>
              <a:prstGeom prst="rect">
                <a:avLst/>
              </a:prstGeom>
              <a:blipFill>
                <a:blip r:embed="rId3"/>
                <a:stretch>
                  <a:fillRect l="-700" t="-508" r="-7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074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1048513"/>
            <a:ext cx="6472442" cy="514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500" b="1" u="sng" dirty="0" smtClean="0">
              <a:latin typeface="Calibri" panose="020F0502020204030204" pitchFamily="34" charset="0"/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68223" y="1438930"/>
                <a:ext cx="8705960" cy="42687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200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 smart readiness score is calculated as a percentage for each of the impact criterion SR</a:t>
                </a:r>
                <a:r>
                  <a:rPr lang="en-GB" sz="2000" baseline="-25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ic</a:t>
                </a:r>
                <a:r>
                  <a:rPr lang="en-GB" sz="2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using the weighting factors as follows:</a:t>
                </a:r>
                <a:endParaRPr lang="en-US" sz="20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𝑆𝑅</m:t>
                          </m:r>
                        </m:e>
                        <m:sub>
                          <m:r>
                            <a:rPr lang="en-GB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𝑖𝑐</m:t>
                          </m:r>
                        </m:sub>
                      </m:sSub>
                      <m:r>
                        <a:rPr lang="en-GB" sz="2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ctrlP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naryPr>
                            <m:sub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𝑑</m:t>
                                  </m:r>
                                  <m:r>
                                    <a:rPr lang="en-GB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en-GB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𝑖𝑐</m:t>
                                  </m:r>
                                </m:sub>
                              </m:sSub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𝐼</m:t>
                              </m:r>
                              <m:d>
                                <m:dPr>
                                  <m:ctrlP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𝑑</m:t>
                                  </m:r>
                                  <m:r>
                                    <a:rPr lang="en-GB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en-GB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𝑖𝑐</m:t>
                                  </m:r>
                                </m:e>
                              </m:d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limLoc m:val="undOvr"/>
                              <m:ctrlP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naryPr>
                            <m:sub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𝑑</m:t>
                                  </m:r>
                                  <m:r>
                                    <a:rPr lang="en-GB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en-GB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𝑖𝑐</m:t>
                                  </m:r>
                                </m:sub>
                              </m:sSub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𝑚𝑥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𝑑</m:t>
                                  </m:r>
                                  <m:r>
                                    <a:rPr lang="en-GB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en-GB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𝑖𝑐</m:t>
                                  </m:r>
                                </m:e>
                              </m:d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e>
                          </m:nary>
                        </m:den>
                      </m:f>
                      <m:r>
                        <a:rPr lang="en-GB" sz="2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GB" sz="2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</m:t>
                      </m:r>
                      <m:r>
                        <a:rPr lang="en-GB" sz="2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100</m:t>
                      </m:r>
                    </m:oMath>
                  </m:oMathPara>
                </a14:m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where, d is the number of the major building service (domain) under assessment, N is the total number of technical domains, W</a:t>
                </a:r>
                <a:r>
                  <a:rPr lang="en-GB" sz="1000" baseline="-25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d,ic</a:t>
                </a:r>
                <a:r>
                  <a:rPr lang="en-GB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is the weighting factor expressed as a percentage of the major building service number d for impact criterion number ic</a:t>
                </a:r>
                <a:r>
                  <a:rPr lang="en-GB" sz="1000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en-US" sz="20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2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 smart readiness scores along the three major building functionalities are determined using the corresponding weighting factors, as follows:</a:t>
                </a:r>
                <a:endParaRPr lang="en-US" sz="20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𝑆𝑅</m:t>
                          </m:r>
                        </m:e>
                        <m:sub>
                          <m:r>
                            <a:rPr lang="en-GB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GB" sz="2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n-GB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𝑖𝑐</m:t>
                          </m:r>
                          <m:r>
                            <a:rPr lang="en-GB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𝑀</m:t>
                          </m:r>
                        </m:sup>
                        <m:e>
                          <m:sSub>
                            <m:sSubPr>
                              <m:ctrlP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𝑓</m:t>
                              </m:r>
                            </m:sub>
                          </m:sSub>
                        </m:e>
                      </m:nary>
                      <m:d>
                        <m:dPr>
                          <m:ctrlP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GB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𝑖𝑐</m:t>
                          </m:r>
                        </m:e>
                      </m:d>
                      <m:r>
                        <a:rPr lang="en-GB" sz="2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</m:t>
                      </m:r>
                      <m:r>
                        <a:rPr lang="en-GB" sz="2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𝑆𝑅</m:t>
                          </m:r>
                        </m:e>
                        <m:sub>
                          <m:r>
                            <a:rPr lang="en-GB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𝑖𝑐</m:t>
                          </m:r>
                        </m:sub>
                      </m:sSub>
                    </m:oMath>
                  </m:oMathPara>
                </a14:m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where, M is the total number of impact criteria, W</a:t>
                </a:r>
                <a:r>
                  <a:rPr lang="en-GB" sz="1000" baseline="-25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</a:t>
                </a:r>
                <a:r>
                  <a:rPr lang="en-GB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(ic) is the weighting factor expressed in percentage of impact criterion number ic for key functionality f, SR</a:t>
                </a:r>
                <a:r>
                  <a:rPr lang="en-GB" sz="1000" baseline="-25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ic</a:t>
                </a:r>
                <a:r>
                  <a:rPr lang="en-GB" sz="10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is the smart readiness score for impact criterion number ic</a:t>
                </a:r>
                <a:r>
                  <a:rPr lang="en-GB" sz="1000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en-US" sz="10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23" y="1438930"/>
                <a:ext cx="8705960" cy="4268797"/>
              </a:xfrm>
              <a:prstGeom prst="rect">
                <a:avLst/>
              </a:prstGeom>
              <a:blipFill>
                <a:blip r:embed="rId3"/>
                <a:stretch>
                  <a:fillRect l="-700" t="-571" r="-7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814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1048513"/>
            <a:ext cx="6472442" cy="514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500" b="1" u="sng" dirty="0" smtClean="0">
              <a:latin typeface="Calibri" panose="020F0502020204030204" pitchFamily="34" charset="0"/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68223" y="1438930"/>
                <a:ext cx="8705960" cy="20830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2000" dirty="0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 </a:t>
                </a:r>
                <a:r>
                  <a:rPr lang="en-GB" sz="2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total smart readiness score is calculated as a weighted sum of the key functionalities’ smart readiness scores, as follows:</a:t>
                </a: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𝑆𝑅𝐼</m:t>
                      </m:r>
                      <m:r>
                        <a:rPr lang="en-GB" sz="2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 </m:t>
                      </m:r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𝑓</m:t>
                              </m:r>
                            </m:sub>
                          </m:sSub>
                        </m:e>
                      </m:nary>
                      <m:r>
                        <a:rPr lang="en-GB" sz="2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GB" sz="2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</m:t>
                      </m:r>
                      <m:r>
                        <a:rPr lang="en-GB" sz="2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𝑆𝑅</m:t>
                          </m:r>
                        </m:e>
                        <m:sub>
                          <m:r>
                            <a:rPr lang="en-GB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where, </a:t>
                </a:r>
                <a:r>
                  <a:rPr lang="en-GB" sz="1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SR</a:t>
                </a:r>
                <a:r>
                  <a:rPr lang="en-GB" sz="10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</a:t>
                </a:r>
                <a:r>
                  <a:rPr lang="en-GB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is the smart readiness score for key functionality f, </a:t>
                </a:r>
                <a:r>
                  <a:rPr lang="en-GB" sz="1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</a:t>
                </a:r>
                <a:r>
                  <a:rPr lang="en-GB" sz="10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</a:t>
                </a:r>
                <a:r>
                  <a:rPr lang="en-GB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is the weight of key functionality f in the calculation of the total smart readiness scores, with </a:t>
                </a:r>
                <a:r>
                  <a:rPr lang="en-GB" sz="1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ΣW</a:t>
                </a:r>
                <a:r>
                  <a:rPr lang="en-GB" sz="10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</a:t>
                </a:r>
                <a:r>
                  <a:rPr lang="en-GB" sz="1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 1. </a:t>
                </a:r>
                <a:endParaRPr lang="en-US" sz="1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23" y="1438930"/>
                <a:ext cx="8705960" cy="2083006"/>
              </a:xfrm>
              <a:prstGeom prst="rect">
                <a:avLst/>
              </a:prstGeom>
              <a:blipFill>
                <a:blip r:embed="rId3"/>
                <a:stretch>
                  <a:fillRect l="-700" t="-1170" r="-700" b="-5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6974" y="4437955"/>
            <a:ext cx="2875802" cy="148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89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902208"/>
            <a:ext cx="10009251" cy="5297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 –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Simplified (</a:t>
            </a: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Existing)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&amp; Detailed (</a:t>
            </a: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New)  </a:t>
            </a:r>
            <a:endParaRPr lang="it-IT" dirty="0"/>
          </a:p>
        </p:txBody>
      </p:sp>
      <p:sp>
        <p:nvSpPr>
          <p:cNvPr id="2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18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974" y="4437955"/>
            <a:ext cx="2875802" cy="148445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52524" y="3380759"/>
            <a:ext cx="799147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The calculations are performed using a </a:t>
            </a:r>
            <a:r>
              <a:rPr lang="en-US" sz="2200" b="1" dirty="0" smtClean="0"/>
              <a:t>Calculation Sheet </a:t>
            </a:r>
            <a:r>
              <a:rPr lang="en-US" sz="2200" dirty="0"/>
              <a:t>that is available </a:t>
            </a:r>
            <a:r>
              <a:rPr lang="en-US" sz="2200" dirty="0" smtClean="0"/>
              <a:t>with the </a:t>
            </a:r>
            <a:r>
              <a:rPr lang="en-US" sz="2200" b="1" dirty="0" smtClean="0"/>
              <a:t>Service </a:t>
            </a:r>
            <a:r>
              <a:rPr lang="en-US" sz="2200" b="1" dirty="0"/>
              <a:t>C</a:t>
            </a:r>
            <a:r>
              <a:rPr lang="en-US" sz="2200" b="1" dirty="0" smtClean="0"/>
              <a:t>atalogue</a:t>
            </a:r>
            <a:r>
              <a:rPr lang="en-US" sz="2200" dirty="0" smtClean="0"/>
              <a:t>, a </a:t>
            </a:r>
            <a:r>
              <a:rPr lang="en-US" sz="2200" b="1" dirty="0" smtClean="0"/>
              <a:t>Practical </a:t>
            </a:r>
            <a:r>
              <a:rPr lang="en-US" sz="2200" b="1" dirty="0"/>
              <a:t>G</a:t>
            </a:r>
            <a:r>
              <a:rPr lang="en-US" sz="2200" b="1" dirty="0" smtClean="0"/>
              <a:t>uide </a:t>
            </a:r>
            <a:r>
              <a:rPr lang="en-US" sz="2200" dirty="0" smtClean="0"/>
              <a:t>in the </a:t>
            </a:r>
            <a:r>
              <a:rPr lang="en-US" sz="2200" b="1" dirty="0" smtClean="0"/>
              <a:t>SRI Assessment </a:t>
            </a:r>
            <a:r>
              <a:rPr lang="en-US" sz="2200" b="1" dirty="0"/>
              <a:t>P</a:t>
            </a:r>
            <a:r>
              <a:rPr lang="en-US" sz="2200" b="1" dirty="0" smtClean="0"/>
              <a:t>ackage </a:t>
            </a:r>
            <a:r>
              <a:rPr lang="en-US" sz="2200" dirty="0" smtClean="0"/>
              <a:t>and are available </a:t>
            </a:r>
            <a:r>
              <a:rPr lang="en-US" sz="2200" dirty="0"/>
              <a:t>on request from the dedicated </a:t>
            </a:r>
            <a:r>
              <a:rPr lang="en-US" sz="2200" dirty="0" smtClean="0"/>
              <a:t>SRI website </a:t>
            </a:r>
          </a:p>
          <a:p>
            <a:r>
              <a:rPr lang="en-US" sz="1000" dirty="0" smtClean="0"/>
              <a:t>https</a:t>
            </a:r>
            <a:r>
              <a:rPr lang="en-US" sz="1000" dirty="0"/>
              <a:t>://</a:t>
            </a:r>
            <a:r>
              <a:rPr lang="en-US" sz="1000" dirty="0" smtClean="0"/>
              <a:t>energy.ec.europa.eu/topics/energy-efficiency/energy-efficient-buildings/smart-readiness-indicator/sri-explained_en#sri-methodology</a:t>
            </a:r>
            <a:r>
              <a:rPr lang="en-US" sz="1000" dirty="0"/>
              <a:t>)</a:t>
            </a: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74" y="3329959"/>
            <a:ext cx="962843" cy="9273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68223" y="1463088"/>
            <a:ext cx="88307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200" dirty="0">
                <a:latin typeface="Calibri" panose="020F0502020204030204" pitchFamily="34" charset="0"/>
              </a:rPr>
              <a:t>The assessment process is the same for both </a:t>
            </a:r>
            <a:r>
              <a:rPr lang="en-US" sz="2200" dirty="0" smtClean="0">
                <a:latin typeface="Calibri" panose="020F0502020204030204" pitchFamily="34" charset="0"/>
              </a:rPr>
              <a:t>methods: Simplified (existing buildings) and Detailed (new buildings)</a:t>
            </a:r>
            <a:endParaRPr lang="en-US" sz="2200" dirty="0"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200" dirty="0">
                <a:latin typeface="Calibri" panose="020F0502020204030204" pitchFamily="34" charset="0"/>
              </a:rPr>
              <a:t>The service catalogue is </a:t>
            </a:r>
            <a:r>
              <a:rPr lang="en-US" sz="2200" dirty="0" smtClean="0">
                <a:latin typeface="Calibri" panose="020F0502020204030204" pitchFamily="34" charset="0"/>
              </a:rPr>
              <a:t>different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200" dirty="0" smtClean="0">
                <a:latin typeface="Calibri" panose="020F0502020204030204" pitchFamily="34" charset="0"/>
              </a:rPr>
              <a:t>Expertise </a:t>
            </a:r>
            <a:r>
              <a:rPr lang="en-US" sz="2200" dirty="0">
                <a:latin typeface="Calibri" panose="020F0502020204030204" pitchFamily="34" charset="0"/>
              </a:rPr>
              <a:t>required </a:t>
            </a:r>
            <a:r>
              <a:rPr lang="en-US" sz="2200" dirty="0" smtClean="0">
                <a:latin typeface="Calibri" panose="020F0502020204030204" pitchFamily="34" charset="0"/>
              </a:rPr>
              <a:t>to conduct </a:t>
            </a:r>
            <a:r>
              <a:rPr lang="en-US" sz="2200" dirty="0">
                <a:latin typeface="Calibri" panose="020F0502020204030204" pitchFamily="34" charset="0"/>
              </a:rPr>
              <a:t>the assessment is different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0246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326417"/>
            <a:ext cx="8900850" cy="45157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5288" lvl="0" indent="-395288">
              <a:spcAft>
                <a:spcPts val="1200"/>
              </a:spcAft>
              <a:buNone/>
            </a:pPr>
            <a:r>
              <a:rPr lang="en-US" sz="1800" dirty="0"/>
              <a:t>[1] </a:t>
            </a:r>
            <a:r>
              <a:rPr lang="en-US" sz="1800" dirty="0" smtClean="0"/>
              <a:t> EPBD:2018 </a:t>
            </a:r>
            <a:r>
              <a:rPr lang="en-US" sz="1800" dirty="0"/>
              <a:t>- Energy Performance of Buildings Directive, 2018/844/EU. Brussels: European Parliament and the Council of the European Union. https://</a:t>
            </a:r>
            <a:r>
              <a:rPr lang="en-US" sz="1800" dirty="0" smtClean="0"/>
              <a:t>eur-lex.europa.eu/eli/dir/2018/844/oj </a:t>
            </a:r>
          </a:p>
          <a:p>
            <a:pPr marL="395288" lvl="0" indent="-395288">
              <a:spcAft>
                <a:spcPts val="1200"/>
              </a:spcAft>
              <a:buNone/>
            </a:pPr>
            <a:r>
              <a:rPr lang="en-US" sz="1800" dirty="0" smtClean="0"/>
              <a:t>[2]	Commission </a:t>
            </a:r>
            <a:r>
              <a:rPr lang="en-US" sz="1800" dirty="0"/>
              <a:t>Delegated Regulation (EU) 2020/2155 of 14 October 2020 supplementing Directive (EU) 2010/31/EU of the European Parliament and of the Council by establishing an optional common European Union scheme for rating the smart readiness of buildings, Brussels. http://</a:t>
            </a:r>
            <a:r>
              <a:rPr lang="en-US" sz="1800" dirty="0" smtClean="0"/>
              <a:t>data.europa.eu/eli/reg_del/2020/2155/oj   </a:t>
            </a:r>
            <a:endParaRPr lang="en-US" sz="1800" dirty="0"/>
          </a:p>
          <a:p>
            <a:pPr marL="395288" lvl="0" indent="-395288">
              <a:spcAft>
                <a:spcPts val="1200"/>
              </a:spcAft>
              <a:buNone/>
            </a:pPr>
            <a:r>
              <a:rPr lang="en-US" sz="1800" dirty="0" smtClean="0"/>
              <a:t>[3]	Commission </a:t>
            </a:r>
            <a:r>
              <a:rPr lang="en-US" sz="1800" dirty="0"/>
              <a:t>Implementing Regulation (EU) 2020/2156 of 14 October 2020 detailing the technical modalities for the effective implementation of an optional common Union scheme for rating the smart readiness of buildings, Brussels. http://</a:t>
            </a:r>
            <a:r>
              <a:rPr lang="en-US" sz="1800" dirty="0" smtClean="0"/>
              <a:t>data.europa.eu/eli/reg_impl/2020/2156/oj </a:t>
            </a:r>
            <a:endParaRPr lang="en-US" sz="1800" dirty="0"/>
          </a:p>
          <a:p>
            <a:pPr marL="395288" lvl="0" indent="-395288">
              <a:spcAft>
                <a:spcPts val="1200"/>
              </a:spcAft>
              <a:buNone/>
            </a:pPr>
            <a:r>
              <a:rPr lang="en-US" sz="1800" dirty="0" smtClean="0"/>
              <a:t>[4]	The </a:t>
            </a:r>
            <a:r>
              <a:rPr lang="en-US" sz="1800" dirty="0"/>
              <a:t>Smart Readiness Indicator (SRI) for rating smart readiness of the European building stock, SRI Factsheet, European Commission. https://</a:t>
            </a:r>
            <a:r>
              <a:rPr lang="en-US" sz="1800" dirty="0" smtClean="0"/>
              <a:t>energy.ec.europa.eu/system/files/2022-04/SRI-Factsheet-v6_0.pdf  </a:t>
            </a: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  <a:endParaRPr lang="it-IT" dirty="0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9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3957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  <a:endParaRPr lang="it-IT" dirty="0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9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8224" y="1315970"/>
            <a:ext cx="87500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Smart readiness </a:t>
            </a:r>
            <a:r>
              <a:rPr lang="en-US" dirty="0" smtClean="0"/>
              <a:t>indicator – SRI, </a:t>
            </a:r>
            <a:r>
              <a:rPr lang="en-US" dirty="0"/>
              <a:t>European Commission. https://</a:t>
            </a:r>
            <a:r>
              <a:rPr lang="en-US" dirty="0" smtClean="0"/>
              <a:t>energy.ec.europa.eu/topics/energy-efficiency/energy-efficient-buildings/smart-readiness-indicator_en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SRI Explained, </a:t>
            </a:r>
            <a:r>
              <a:rPr lang="en-US" dirty="0"/>
              <a:t>European Commission.</a:t>
            </a:r>
            <a:r>
              <a:rPr lang="en-US" dirty="0" smtClean="0"/>
              <a:t> </a:t>
            </a:r>
            <a:r>
              <a:rPr lang="en-US" dirty="0"/>
              <a:t>https://</a:t>
            </a:r>
            <a:r>
              <a:rPr lang="en-US" dirty="0" smtClean="0"/>
              <a:t>energy.ec.europa.eu/topics/energy-efficiency/energy-efficient-buildings/smart-readiness-indicator/sri-explained_en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748" y="2994025"/>
            <a:ext cx="1951338" cy="27679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4397" y="2864745"/>
            <a:ext cx="3183622" cy="27318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253486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600201"/>
            <a:ext cx="8418576" cy="41521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EXAMPLE – </a:t>
            </a: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SIMPLIFIED &amp; DEATAILED METHODS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  <a:noFill/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4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240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8292"/>
            <a:ext cx="8437880" cy="353369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dirty="0" smtClean="0">
                <a:cs typeface="Calibri" panose="020F0502020204030204" pitchFamily="34" charset="0"/>
              </a:rPr>
              <a:t>An existing office building in Athens, Greece is designed with a central HVAC system that is served by variable refrigerant flow (VRF) heat pumps. Electricity is the only energy carrier used in the building. The building is not equipped </a:t>
            </a:r>
            <a:r>
              <a:rPr lang="en-US" sz="2000" dirty="0">
                <a:cs typeface="Calibri" panose="020F0502020204030204" pitchFamily="34" charset="0"/>
              </a:rPr>
              <a:t>with </a:t>
            </a:r>
            <a:r>
              <a:rPr lang="en-US" sz="2000" dirty="0" smtClean="0">
                <a:cs typeface="Calibri" panose="020F0502020204030204" pitchFamily="34" charset="0"/>
              </a:rPr>
              <a:t>any </a:t>
            </a:r>
            <a:r>
              <a:rPr lang="en-US" sz="2000" dirty="0">
                <a:cs typeface="Calibri" panose="020F0502020204030204" pitchFamily="34" charset="0"/>
              </a:rPr>
              <a:t>on-site renewables for electricity generation, nor electric vehicle charging, which are not mandated by code.</a:t>
            </a:r>
            <a:endParaRPr lang="en-US" sz="2000" dirty="0" smtClean="0">
              <a:cs typeface="Calibri" panose="020F0502020204030204" pitchFamily="34" charset="0"/>
            </a:endParaRPr>
          </a:p>
          <a:p>
            <a:pPr marL="0" lv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i="1" dirty="0" smtClean="0">
                <a:cs typeface="Calibri" panose="020F0502020204030204" pitchFamily="34" charset="0"/>
              </a:rPr>
              <a:t>Available data</a:t>
            </a:r>
            <a:r>
              <a:rPr lang="en-US" sz="2000" i="1" dirty="0" smtClean="0">
                <a:cs typeface="Calibri" panose="020F0502020204030204" pitchFamily="34" charset="0"/>
              </a:rPr>
              <a:t>: </a:t>
            </a:r>
            <a:r>
              <a:rPr lang="en-US" sz="2000" dirty="0" smtClean="0">
                <a:cs typeface="Calibri" panose="020F0502020204030204" pitchFamily="34" charset="0"/>
              </a:rPr>
              <a:t>The useful internal floor area is 2995.8 m</a:t>
            </a:r>
            <a:r>
              <a:rPr lang="en-US" sz="2000" baseline="30000" dirty="0" smtClean="0">
                <a:cs typeface="Calibri" panose="020F0502020204030204" pitchFamily="34" charset="0"/>
              </a:rPr>
              <a:t>2</a:t>
            </a:r>
            <a:r>
              <a:rPr lang="en-US" sz="2000" dirty="0" smtClean="0">
                <a:cs typeface="Calibri" panose="020F0502020204030204" pitchFamily="34" charset="0"/>
              </a:rPr>
              <a:t>. </a:t>
            </a:r>
            <a:r>
              <a:rPr lang="en-US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The building was constructed in the 50s and renovated in the late 90s. </a:t>
            </a:r>
          </a:p>
          <a:p>
            <a:pPr marL="0" lv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 smtClean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lv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Obtain </a:t>
            </a:r>
            <a:r>
              <a:rPr lang="en-US" sz="2000" dirty="0">
                <a:solidFill>
                  <a:prstClr val="black"/>
                </a:solidFill>
                <a:cs typeface="Calibri" panose="020F0502020204030204" pitchFamily="34" charset="0"/>
              </a:rPr>
              <a:t>the SRI </a:t>
            </a:r>
            <a:r>
              <a:rPr lang="en-US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Assessment Package and </a:t>
            </a:r>
            <a:r>
              <a:rPr lang="en-US" sz="2000" dirty="0">
                <a:solidFill>
                  <a:prstClr val="black"/>
                </a:solidFill>
                <a:cs typeface="Calibri" panose="020F0502020204030204" pitchFamily="34" charset="0"/>
              </a:rPr>
              <a:t>use the SRI </a:t>
            </a:r>
            <a:r>
              <a:rPr lang="en-US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calculation </a:t>
            </a:r>
            <a:r>
              <a:rPr lang="en-US" sz="2000" dirty="0">
                <a:solidFill>
                  <a:prstClr val="black"/>
                </a:solidFill>
                <a:cs typeface="Calibri" panose="020F0502020204030204" pitchFamily="34" charset="0"/>
              </a:rPr>
              <a:t>sheet that is available with the service </a:t>
            </a:r>
            <a:r>
              <a:rPr lang="en-US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catalogue and practical </a:t>
            </a:r>
            <a:r>
              <a:rPr lang="en-US" sz="2000" dirty="0">
                <a:solidFill>
                  <a:prstClr val="black"/>
                </a:solidFill>
                <a:cs typeface="Calibri" panose="020F0502020204030204" pitchFamily="34" charset="0"/>
              </a:rPr>
              <a:t>guide 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14960" y="4749400"/>
            <a:ext cx="8514080" cy="871948"/>
            <a:chOff x="314960" y="4530325"/>
            <a:chExt cx="8514080" cy="871948"/>
          </a:xfrm>
        </p:grpSpPr>
        <p:sp>
          <p:nvSpPr>
            <p:cNvPr id="9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5"/>
              <a:ext cx="8514080" cy="871948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 smtClean="0"/>
                <a:t>	</a:t>
              </a:r>
              <a:r>
                <a:rPr lang="en-US" sz="2000" b="1" dirty="0"/>
                <a:t>Calculate the smart readiness indicator – SRI using both methods (A </a:t>
              </a:r>
              <a:r>
                <a:rPr lang="en-US" sz="2000" b="1" dirty="0" smtClean="0"/>
                <a:t>	and </a:t>
              </a:r>
              <a:r>
                <a:rPr lang="en-US" sz="2000" b="1" dirty="0"/>
                <a:t>B</a:t>
              </a:r>
              <a:r>
                <a:rPr lang="en-US" sz="2000" b="1" dirty="0" smtClean="0"/>
                <a:t>)</a:t>
              </a:r>
              <a:r>
                <a:rPr lang="it-IT" sz="2000" b="1" dirty="0">
                  <a:latin typeface="Calibri" panose="020F0502020204030204" pitchFamily="34" charset="0"/>
                  <a:cs typeface="Calibri" panose="020F0502020204030204" pitchFamily="34" charset="0"/>
                </a:rPr>
                <a:t>	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648" y="4643235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136628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087419" y="803831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1</a:t>
            </a:r>
            <a:endParaRPr lang="el-GR" sz="2400" dirty="0"/>
          </a:p>
        </p:txBody>
      </p:sp>
      <p:sp>
        <p:nvSpPr>
          <p:cNvPr id="4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448" y="891539"/>
            <a:ext cx="4114800" cy="48016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14166" y="1415609"/>
            <a:ext cx="2591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1A965E"/>
                </a:solidFill>
              </a:rPr>
              <a:t>BUILDING INFORMATION</a:t>
            </a:r>
            <a:endParaRPr lang="en-US" b="1" dirty="0">
              <a:solidFill>
                <a:srgbClr val="1A965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7975" y="1901100"/>
            <a:ext cx="4114800" cy="4383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822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6320"/>
            <a:ext cx="8229600" cy="6071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endParaRPr lang="en-US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4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445" y="3041959"/>
            <a:ext cx="8056355" cy="246697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5547333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Smart buildings </a:t>
            </a:r>
            <a:r>
              <a:rPr lang="en-US" dirty="0" smtClean="0"/>
              <a:t>&amp; </a:t>
            </a:r>
            <a:r>
              <a:rPr lang="en-US" dirty="0" err="1" smtClean="0"/>
              <a:t>IoT</a:t>
            </a:r>
            <a:endParaRPr lang="en-US" dirty="0" smtClean="0"/>
          </a:p>
          <a:p>
            <a:pPr algn="ctr"/>
            <a:r>
              <a:rPr lang="en-US" sz="1000" dirty="0" smtClean="0">
                <a:latin typeface="Arial Narrow" panose="020B0606020202030204" pitchFamily="34" charset="0"/>
              </a:rPr>
              <a:t>Adapted </a:t>
            </a:r>
            <a:r>
              <a:rPr lang="en-US" sz="1000" dirty="0">
                <a:latin typeface="Arial Narrow" panose="020B0606020202030204" pitchFamily="34" charset="0"/>
              </a:rPr>
              <a:t>from </a:t>
            </a:r>
            <a:r>
              <a:rPr lang="en-US" sz="1000" dirty="0" err="1">
                <a:latin typeface="Arial Narrow" panose="020B0606020202030204" pitchFamily="34" charset="0"/>
              </a:rPr>
              <a:t>Plageras</a:t>
            </a:r>
            <a:r>
              <a:rPr lang="en-US" sz="1000" dirty="0">
                <a:latin typeface="Arial Narrow" panose="020B0606020202030204" pitchFamily="34" charset="0"/>
              </a:rPr>
              <a:t> et al. </a:t>
            </a:r>
            <a:r>
              <a:rPr lang="en-US" sz="1000" dirty="0" smtClean="0">
                <a:latin typeface="Arial Narrow" panose="020B0606020202030204" pitchFamily="34" charset="0"/>
              </a:rPr>
              <a:t>2018</a:t>
            </a:r>
            <a:r>
              <a:rPr lang="en-US" sz="1000" dirty="0">
                <a:latin typeface="Arial Narrow" panose="020B0606020202030204" pitchFamily="34" charset="0"/>
              </a:rPr>
              <a:t>. https://</a:t>
            </a:r>
            <a:r>
              <a:rPr lang="en-US" sz="1000" dirty="0" smtClean="0">
                <a:latin typeface="Arial Narrow" panose="020B0606020202030204" pitchFamily="34" charset="0"/>
              </a:rPr>
              <a:t>doi.org/10.1016/j.future.2017.09.082    </a:t>
            </a:r>
            <a:endParaRPr lang="en-US" sz="1000" dirty="0">
              <a:latin typeface="Arial Narrow" panose="020B0606020202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199" y="1433899"/>
            <a:ext cx="86417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Use </a:t>
            </a:r>
            <a:r>
              <a:rPr lang="en-US" sz="2400" dirty="0"/>
              <a:t>of </a:t>
            </a:r>
            <a:r>
              <a:rPr lang="en-US" sz="2400" dirty="0" smtClean="0"/>
              <a:t>automation, </a:t>
            </a:r>
            <a:r>
              <a:rPr lang="en-US" sz="2400" dirty="0"/>
              <a:t>controls and electronic monitoring in technical building </a:t>
            </a:r>
            <a:r>
              <a:rPr lang="en-US" sz="2400" dirty="0" smtClean="0"/>
              <a:t>systems and operations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Advances </a:t>
            </a:r>
            <a:r>
              <a:rPr lang="en-US" sz="1600" dirty="0"/>
              <a:t>of internet of things (</a:t>
            </a:r>
            <a:r>
              <a:rPr lang="en-US" sz="1600" dirty="0" err="1"/>
              <a:t>IoT</a:t>
            </a:r>
            <a:r>
              <a:rPr lang="en-US" sz="1600" dirty="0"/>
              <a:t>) </a:t>
            </a:r>
            <a:r>
              <a:rPr lang="en-US" sz="1600" dirty="0" smtClean="0"/>
              <a:t>greatly </a:t>
            </a:r>
            <a:r>
              <a:rPr lang="en-US" sz="1600" dirty="0"/>
              <a:t>enhance the ability to handle big data by monitoring, processing, storing and </a:t>
            </a:r>
            <a:r>
              <a:rPr lang="en-US" sz="1600" dirty="0" err="1"/>
              <a:t>analysing</a:t>
            </a:r>
            <a:r>
              <a:rPr lang="en-US" sz="1600" dirty="0"/>
              <a:t> information from different building functions, equipment and operating conditions </a:t>
            </a:r>
          </a:p>
        </p:txBody>
      </p:sp>
    </p:spTree>
    <p:extLst>
      <p:ext uri="{BB962C8B-B14F-4D97-AF65-F5344CB8AC3E}">
        <p14:creationId xmlns:p14="http://schemas.microsoft.com/office/powerpoint/2010/main" val="30362406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087419" y="803831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1</a:t>
            </a:r>
            <a:endParaRPr lang="el-GR" sz="2400" dirty="0"/>
          </a:p>
        </p:txBody>
      </p:sp>
      <p:sp>
        <p:nvSpPr>
          <p:cNvPr id="4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14166" y="1415609"/>
            <a:ext cx="2591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1A965E"/>
                </a:solidFill>
              </a:rPr>
              <a:t>BUILDING INFORMATION</a:t>
            </a:r>
            <a:endParaRPr lang="en-US" b="1" dirty="0">
              <a:solidFill>
                <a:srgbClr val="1A965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810" y="942030"/>
            <a:ext cx="4297680" cy="499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0133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65" y="995875"/>
            <a:ext cx="6767323" cy="3295467"/>
          </a:xfrm>
          <a:prstGeom prst="rect">
            <a:avLst/>
          </a:prstGeom>
        </p:spPr>
      </p:pic>
      <p:sp>
        <p:nvSpPr>
          <p:cNvPr id="44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087419" y="803831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2</a:t>
            </a:r>
            <a:endParaRPr lang="el-GR" sz="2400" dirty="0"/>
          </a:p>
        </p:txBody>
      </p:sp>
      <p:sp>
        <p:nvSpPr>
          <p:cNvPr id="4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14166" y="1415609"/>
            <a:ext cx="2542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1A965E"/>
                </a:solidFill>
              </a:rPr>
              <a:t>CALCULATION SHEET</a:t>
            </a:r>
            <a:endParaRPr lang="en-US" b="1" dirty="0">
              <a:solidFill>
                <a:srgbClr val="1A965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72404" y="1971492"/>
            <a:ext cx="24265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smtClean="0"/>
              <a:t>Method A</a:t>
            </a:r>
          </a:p>
          <a:p>
            <a:pPr algn="r"/>
            <a:r>
              <a:rPr lang="en-US" b="1" dirty="0" smtClean="0"/>
              <a:t>27 </a:t>
            </a:r>
            <a:r>
              <a:rPr lang="en-US" b="1" dirty="0"/>
              <a:t>pre-defined services</a:t>
            </a:r>
          </a:p>
        </p:txBody>
      </p:sp>
    </p:spTree>
    <p:extLst>
      <p:ext uri="{BB962C8B-B14F-4D97-AF65-F5344CB8AC3E}">
        <p14:creationId xmlns:p14="http://schemas.microsoft.com/office/powerpoint/2010/main" val="25863542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087419" y="803831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2</a:t>
            </a:r>
            <a:endParaRPr lang="el-GR" sz="2400" dirty="0"/>
          </a:p>
        </p:txBody>
      </p:sp>
      <p:sp>
        <p:nvSpPr>
          <p:cNvPr id="4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14166" y="1415609"/>
            <a:ext cx="2542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1A965E"/>
                </a:solidFill>
              </a:rPr>
              <a:t>CALCULATION SHEET</a:t>
            </a:r>
            <a:endParaRPr lang="en-US" b="1" dirty="0">
              <a:solidFill>
                <a:srgbClr val="1A965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75" y="1007093"/>
            <a:ext cx="6858000" cy="316766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672404" y="1971492"/>
            <a:ext cx="24265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smtClean="0"/>
              <a:t>Method B</a:t>
            </a:r>
          </a:p>
          <a:p>
            <a:pPr algn="r"/>
            <a:r>
              <a:rPr lang="en-US" b="1" dirty="0" smtClean="0"/>
              <a:t>54 </a:t>
            </a:r>
            <a:r>
              <a:rPr lang="en-US" b="1" dirty="0"/>
              <a:t>pre-defined services</a:t>
            </a:r>
          </a:p>
        </p:txBody>
      </p:sp>
    </p:spTree>
    <p:extLst>
      <p:ext uri="{BB962C8B-B14F-4D97-AF65-F5344CB8AC3E}">
        <p14:creationId xmlns:p14="http://schemas.microsoft.com/office/powerpoint/2010/main" val="33941081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087419" y="803831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3</a:t>
            </a:r>
            <a:endParaRPr lang="el-GR" sz="2400" dirty="0"/>
          </a:p>
        </p:txBody>
      </p:sp>
      <p:sp>
        <p:nvSpPr>
          <p:cNvPr id="4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14166" y="1415609"/>
            <a:ext cx="2542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1A965E"/>
                </a:solidFill>
              </a:rPr>
              <a:t>WEIGHTING</a:t>
            </a:r>
            <a:endParaRPr lang="en-US" b="1" dirty="0">
              <a:solidFill>
                <a:srgbClr val="1A965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10" y="1047954"/>
            <a:ext cx="6859066" cy="2812398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2159409" y="2879110"/>
            <a:ext cx="6858000" cy="2978944"/>
            <a:chOff x="2159409" y="2879110"/>
            <a:chExt cx="6858000" cy="297894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59409" y="2879110"/>
              <a:ext cx="6858000" cy="2978944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5109210" y="3361040"/>
              <a:ext cx="23171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Use default weightings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23703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4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9368" y="4401625"/>
            <a:ext cx="2875802" cy="1484452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69916" y="803831"/>
            <a:ext cx="3726257" cy="3643289"/>
            <a:chOff x="468680" y="849997"/>
            <a:chExt cx="3726257" cy="3643289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7337" y="1265496"/>
              <a:ext cx="3657600" cy="3227790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468680" y="849997"/>
              <a:ext cx="242657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/>
                <a:t>Results - Method A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800929" y="1830658"/>
            <a:ext cx="4255538" cy="3612877"/>
            <a:chOff x="2335794" y="2346067"/>
            <a:chExt cx="4255538" cy="361287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57081" y="2742892"/>
              <a:ext cx="4134251" cy="3216052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2335794" y="2346067"/>
              <a:ext cx="242657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/>
                <a:t>Results - Method B</a:t>
              </a:r>
            </a:p>
          </p:txBody>
        </p:sp>
      </p:grpSp>
      <p:sp>
        <p:nvSpPr>
          <p:cNvPr id="13" name="Rectangle 12"/>
          <p:cNvSpPr/>
          <p:nvPr/>
        </p:nvSpPr>
        <p:spPr>
          <a:xfrm>
            <a:off x="8087419" y="803831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4</a:t>
            </a:r>
            <a:endParaRPr lang="el-GR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6514166" y="1415609"/>
            <a:ext cx="2542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1A965E"/>
                </a:solidFill>
              </a:rPr>
              <a:t>RESULTS</a:t>
            </a:r>
            <a:endParaRPr lang="en-US" b="1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2508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600201"/>
            <a:ext cx="8418576" cy="41521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EXERCISE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  <a:noFill/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4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5440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8293"/>
            <a:ext cx="8612372" cy="3378318"/>
          </a:xfrm>
          <a:noFill/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endParaRPr lang="it-IT" sz="2000" b="1" dirty="0">
              <a:cs typeface="Calibri" panose="020F0502020204030204" pitchFamily="34" charset="0"/>
            </a:endParaRPr>
          </a:p>
          <a:p>
            <a:pPr marL="0" lvl="0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Consider an existing, standalone, naturally ventilated house </a:t>
            </a:r>
            <a:r>
              <a:rPr lang="en-US" sz="2000" dirty="0">
                <a:solidFill>
                  <a:prstClr val="black"/>
                </a:solidFill>
                <a:cs typeface="Calibri" panose="020F0502020204030204" pitchFamily="34" charset="0"/>
              </a:rPr>
              <a:t>located in </a:t>
            </a:r>
            <a:r>
              <a:rPr lang="en-US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suburban Athens, with a useful </a:t>
            </a:r>
            <a:r>
              <a:rPr lang="en-US" sz="2000" dirty="0">
                <a:solidFill>
                  <a:prstClr val="black"/>
                </a:solidFill>
                <a:cs typeface="Calibri" panose="020F0502020204030204" pitchFamily="34" charset="0"/>
              </a:rPr>
              <a:t>internal floor area </a:t>
            </a:r>
            <a:r>
              <a:rPr lang="en-US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of 325 </a:t>
            </a:r>
            <a:r>
              <a:rPr lang="en-US" sz="2000" dirty="0">
                <a:solidFill>
                  <a:prstClr val="black"/>
                </a:solidFill>
                <a:cs typeface="Calibri" panose="020F0502020204030204" pitchFamily="34" charset="0"/>
              </a:rPr>
              <a:t>m</a:t>
            </a:r>
            <a:r>
              <a:rPr lang="en-US" sz="2000" baseline="30000" dirty="0">
                <a:solidFill>
                  <a:prstClr val="black"/>
                </a:solidFill>
                <a:cs typeface="Calibri" panose="020F0502020204030204" pitchFamily="34" charset="0"/>
              </a:rPr>
              <a:t>2</a:t>
            </a:r>
            <a:r>
              <a:rPr lang="en-US" sz="2000" dirty="0">
                <a:solidFill>
                  <a:prstClr val="black"/>
                </a:solidFill>
                <a:cs typeface="Calibri" panose="020F0502020204030204" pitchFamily="34" charset="0"/>
              </a:rPr>
              <a:t>. The building was constructed in the </a:t>
            </a:r>
            <a:r>
              <a:rPr lang="en-US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90s</a:t>
            </a:r>
            <a:r>
              <a:rPr lang="en-US" sz="2000" dirty="0">
                <a:solidFill>
                  <a:prstClr val="black"/>
                </a:solidFill>
                <a:cs typeface="Calibri" panose="020F0502020204030204" pitchFamily="34" charset="0"/>
              </a:rPr>
              <a:t>. The building is not equipped with </a:t>
            </a:r>
            <a:r>
              <a:rPr lang="en-US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on-site renewables for electricity generation, nor electric </a:t>
            </a:r>
            <a:r>
              <a:rPr lang="en-US" sz="2000" dirty="0">
                <a:solidFill>
                  <a:prstClr val="black"/>
                </a:solidFill>
                <a:cs typeface="Calibri" panose="020F0502020204030204" pitchFamily="34" charset="0"/>
              </a:rPr>
              <a:t>vehicle </a:t>
            </a:r>
            <a:r>
              <a:rPr lang="en-US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charging, which are not mandated by code.</a:t>
            </a:r>
            <a:endParaRPr lang="en-US" sz="2000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lvl="0" indent="0" algn="ctr">
              <a:buNone/>
            </a:pPr>
            <a:r>
              <a:rPr lang="en-US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Obtain </a:t>
            </a:r>
            <a:r>
              <a:rPr lang="en-US" sz="2000" dirty="0">
                <a:solidFill>
                  <a:prstClr val="black"/>
                </a:solidFill>
                <a:cs typeface="Calibri" panose="020F0502020204030204" pitchFamily="34" charset="0"/>
              </a:rPr>
              <a:t>the SRI Assessment Package and use the SRI calculation sheet that is available with the service catalogue and practical guide </a:t>
            </a:r>
          </a:p>
          <a:p>
            <a:pPr marL="0" indent="0" algn="ctr">
              <a:buNone/>
            </a:pPr>
            <a:r>
              <a:rPr lang="en-US" sz="2000" i="1" dirty="0" smtClean="0"/>
              <a:t>Use </a:t>
            </a:r>
            <a:r>
              <a:rPr lang="en-US" sz="2000" i="1" dirty="0"/>
              <a:t>the following data to solve the exercise</a:t>
            </a:r>
            <a:endParaRPr lang="en-US" sz="2000" i="1" dirty="0" smtClean="0"/>
          </a:p>
          <a:p>
            <a:pPr marL="0" indent="0" algn="ctr">
              <a:buNone/>
            </a:pPr>
            <a:endParaRPr lang="en-US" sz="2000" i="1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14960" y="4749400"/>
            <a:ext cx="8514080" cy="8719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/>
              <a:t>	</a:t>
            </a:r>
            <a:r>
              <a:rPr lang="en-US" sz="2000" b="1" dirty="0"/>
              <a:t>Calculate the smart readiness indicator – SRI using both methods (A </a:t>
            </a:r>
            <a:r>
              <a:rPr lang="en-US" sz="2000" b="1" dirty="0" smtClean="0"/>
              <a:t>	and </a:t>
            </a:r>
            <a:r>
              <a:rPr lang="en-US" sz="2000" b="1" dirty="0"/>
              <a:t>B</a:t>
            </a:r>
            <a:r>
              <a:rPr lang="en-US" sz="2000" b="1" dirty="0" smtClean="0"/>
              <a:t>)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63130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sp>
        <p:nvSpPr>
          <p:cNvPr id="16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53" y="1393094"/>
            <a:ext cx="3754204" cy="449972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1322" y="775256"/>
            <a:ext cx="3522362" cy="553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3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6320"/>
            <a:ext cx="8229600" cy="6071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endParaRPr lang="en-US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4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199" y="1462118"/>
            <a:ext cx="8486776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Main features of smart </a:t>
            </a:r>
            <a:r>
              <a:rPr lang="en-US" sz="2400" dirty="0"/>
              <a:t>buildings </a:t>
            </a:r>
            <a:r>
              <a:rPr lang="en-US" sz="2400" dirty="0" smtClean="0"/>
              <a:t>:</a:t>
            </a:r>
            <a:endParaRPr lang="en-US" sz="2400" dirty="0"/>
          </a:p>
          <a:p>
            <a:pPr marL="342900" indent="-3429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sz="2400" dirty="0" smtClean="0"/>
              <a:t>Automation </a:t>
            </a:r>
            <a:r>
              <a:rPr lang="en-US" sz="2400" dirty="0"/>
              <a:t>in order to facilitate the automatic operation of equipment and appliances or perform automatic functions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 smtClean="0"/>
              <a:t>Multi-functionality </a:t>
            </a:r>
            <a:r>
              <a:rPr lang="en-US" sz="2400" dirty="0"/>
              <a:t>in order to allow for multiple functions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 smtClean="0"/>
              <a:t>Adaptability </a:t>
            </a:r>
            <a:r>
              <a:rPr lang="en-US" sz="2400" dirty="0"/>
              <a:t>in order to learn, predict and satisfy the needs of occupants and minimize the loads from the outdoor environment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 smtClean="0"/>
              <a:t>Interactivity </a:t>
            </a:r>
            <a:r>
              <a:rPr lang="en-US" sz="2400" dirty="0"/>
              <a:t>in order to allow the interaction and data exchange among occupants and installations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 smtClean="0"/>
              <a:t>Efficiency </a:t>
            </a:r>
            <a:r>
              <a:rPr lang="en-US" sz="2400" dirty="0"/>
              <a:t>in order to improve performance, reduce operating cost and save </a:t>
            </a:r>
            <a:r>
              <a:rPr lang="en-US" sz="2400" dirty="0" smtClean="0"/>
              <a:t>time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45371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6320"/>
            <a:ext cx="8229600" cy="6071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endParaRPr lang="en-US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4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199" y="1462118"/>
            <a:ext cx="8486776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dirty="0"/>
              <a:t>The SRI concept was adopted by the energy performance of buildings directive [1] and further strengthened by the subsequent legal acts [2-3] that establish the SRI as an official EU instrument. 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SRI has evolved and matured to a common EU rating scheme for evaluating the smartness of buildings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Currently an optional scheme. However, the proposed EPBD revision adopted in 2021 foresees further strengthening the SRI.</a:t>
            </a:r>
          </a:p>
        </p:txBody>
      </p:sp>
    </p:spTree>
    <p:extLst>
      <p:ext uri="{BB962C8B-B14F-4D97-AF65-F5344CB8AC3E}">
        <p14:creationId xmlns:p14="http://schemas.microsoft.com/office/powerpoint/2010/main" val="3405038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a 9">
            <a:extLst>
              <a:ext uri="{FF2B5EF4-FFF2-40B4-BE49-F238E27FC236}">
                <a16:creationId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8105801"/>
              </p:ext>
            </p:extLst>
          </p:nvPr>
        </p:nvGraphicFramePr>
        <p:xfrm>
          <a:off x="421630" y="1624580"/>
          <a:ext cx="8182272" cy="2103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69752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1998800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93439941"/>
                    </a:ext>
                  </a:extLst>
                </a:gridCol>
                <a:gridCol w="1629544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24454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Description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Unit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Project stage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Data source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1447505"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smart readiness of buildings for responding to the needs of occupants, optimizing energy performance, and interacting with energy grids</a:t>
                      </a:r>
                      <a:endParaRPr lang="en-US" sz="1800" u="none" strike="noStrike" noProof="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noProof="0" dirty="0" smtClean="0">
                          <a:effectLst/>
                        </a:rPr>
                        <a:t>%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Design</a:t>
                      </a:r>
                    </a:p>
                    <a:p>
                      <a:r>
                        <a:rPr lang="en-US" noProof="0" dirty="0" smtClean="0"/>
                        <a:t>____________</a:t>
                      </a:r>
                    </a:p>
                    <a:p>
                      <a:endParaRPr lang="en-US" noProof="0" dirty="0" smtClean="0"/>
                    </a:p>
                    <a:p>
                      <a:r>
                        <a:rPr lang="en-US" noProof="0" dirty="0" smtClean="0"/>
                        <a:t>Occupa</a:t>
                      </a:r>
                      <a:r>
                        <a:rPr lang="en-US" u="none" strike="noStrike" noProof="0" dirty="0" smtClean="0"/>
                        <a:t>ncy</a:t>
                      </a:r>
                      <a:endParaRPr lang="en-US" u="none" strike="noStrike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Estimation</a:t>
                      </a:r>
                    </a:p>
                    <a:p>
                      <a:r>
                        <a:rPr lang="en-US" noProof="0" dirty="0" smtClean="0"/>
                        <a:t>____________</a:t>
                      </a:r>
                    </a:p>
                    <a:p>
                      <a:endParaRPr lang="en-US" noProof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Estimation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INDICATOR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it-IT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8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73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712" y="1121664"/>
            <a:ext cx="8418576" cy="44824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INTENT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Reach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more energy efficient, environmentally friendly, healthy and comfortable indoor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environments.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Assesses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how smart a building is in terms of:</a:t>
            </a:r>
          </a:p>
          <a:p>
            <a:pPr marL="457200" indent="-457200" algn="just">
              <a:spcBef>
                <a:spcPts val="1200"/>
              </a:spcBef>
              <a:buFont typeface="+mj-lt"/>
              <a:buAutoNum type="arabicPeriod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Responding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to the needs of the occupant (e.g. health, comfort, well-being, etc.)</a:t>
            </a:r>
          </a:p>
          <a:p>
            <a:pPr marL="457200" indent="-457200" algn="just">
              <a:spcBef>
                <a:spcPts val="1200"/>
              </a:spcBef>
              <a:buFont typeface="+mj-lt"/>
              <a:buAutoNum type="arabicPeriod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Using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energy efficient control strategies</a:t>
            </a:r>
          </a:p>
          <a:p>
            <a:pPr marL="457200" indent="-457200" algn="just">
              <a:spcBef>
                <a:spcPts val="1200"/>
              </a:spcBef>
              <a:buFont typeface="+mj-lt"/>
              <a:buAutoNum type="arabicPeriod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Interacting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with energy grids (energy flexibility / demand response and system integration)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23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231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712" y="1121664"/>
            <a:ext cx="8418576" cy="44824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INTENT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Use smart 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technologies in buildings </a:t>
            </a:r>
            <a:r>
              <a:rPr 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as a cost-effective way to</a:t>
            </a: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Create 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healthier </a:t>
            </a:r>
            <a:r>
              <a:rPr 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&amp; more comfortable buildings</a:t>
            </a: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Lower 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energy use </a:t>
            </a:r>
            <a:r>
              <a:rPr 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&amp; 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carbon </a:t>
            </a:r>
            <a:r>
              <a:rPr 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emissions</a:t>
            </a: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23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examples banner in yellow and orange, Vector illustration.:: tasmeemME.c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848100"/>
            <a:ext cx="1312117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420067" y="3283839"/>
            <a:ext cx="7615983" cy="2795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Digital technologies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, e.g. smart thermostats, lighting controls, can </a:t>
            </a:r>
            <a:r>
              <a:rPr lang="en-US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have a short pay back 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(within 2 years)</a:t>
            </a: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Smart technologies, 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e.g. automated shading controls or ventilation control based on measurements using air-quality sensors, </a:t>
            </a:r>
            <a:r>
              <a:rPr lang="en-US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can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improve health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well-being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comfort</a:t>
            </a: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Intelligent scheduling 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of energy use (e.g. operating white appliances, charging electric vehicles) can result in significant </a:t>
            </a:r>
            <a:r>
              <a:rPr lang="en-US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energy savings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, and also contribute to </a:t>
            </a:r>
            <a:r>
              <a:rPr lang="en-US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grid balancing</a:t>
            </a:r>
            <a:endParaRPr lang="it-IT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569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3" y="1121664"/>
            <a:ext cx="6065902" cy="42123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 smtClean="0">
                <a:cs typeface="Calibri" panose="020F0502020204030204" pitchFamily="34" charset="0"/>
              </a:rPr>
              <a:t>DESCRIPTION</a:t>
            </a:r>
            <a:endParaRPr lang="en-US" sz="2400" b="1" u="sng" dirty="0">
              <a:cs typeface="Calibri" panose="020F0502020204030204" pitchFamily="34" charset="0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US" sz="2200" dirty="0" smtClean="0"/>
              <a:t>A </a:t>
            </a:r>
            <a:r>
              <a:rPr lang="en-US" sz="2200" b="1" dirty="0"/>
              <a:t>common EU scheme </a:t>
            </a:r>
            <a:r>
              <a:rPr lang="en-US" sz="2200" dirty="0"/>
              <a:t>for rating the smart readiness of </a:t>
            </a:r>
            <a:r>
              <a:rPr lang="en-US" sz="2200" dirty="0" smtClean="0"/>
              <a:t>buildings</a:t>
            </a:r>
            <a:endParaRPr lang="en-US" sz="2200" dirty="0"/>
          </a:p>
          <a:p>
            <a:pPr marL="0" indent="0">
              <a:spcBef>
                <a:spcPts val="1200"/>
              </a:spcBef>
              <a:buNone/>
            </a:pPr>
            <a:endParaRPr lang="en-US" sz="2200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en-US" sz="2200" dirty="0" smtClean="0"/>
              <a:t>SRI </a:t>
            </a:r>
            <a:r>
              <a:rPr lang="en-US" sz="2200" b="1" dirty="0"/>
              <a:t>assesses how smart a building is </a:t>
            </a:r>
            <a:r>
              <a:rPr lang="en-US" sz="2200" dirty="0"/>
              <a:t>in terms of:</a:t>
            </a:r>
          </a:p>
          <a:p>
            <a:pPr marL="285750" indent="-285750">
              <a:spcBef>
                <a:spcPts val="1200"/>
              </a:spcBef>
              <a:buNone/>
            </a:pPr>
            <a:r>
              <a:rPr lang="en-US" sz="2200" dirty="0"/>
              <a:t>1. </a:t>
            </a:r>
            <a:r>
              <a:rPr lang="en-US" sz="2200" dirty="0" smtClean="0"/>
              <a:t>Responding </a:t>
            </a:r>
            <a:r>
              <a:rPr lang="en-US" sz="2200" dirty="0"/>
              <a:t>to the needs of the occupant (e.g. health, comfort, well-being, etc.)</a:t>
            </a:r>
          </a:p>
          <a:p>
            <a:pPr marL="285750" indent="-285750">
              <a:spcBef>
                <a:spcPts val="1200"/>
              </a:spcBef>
              <a:buNone/>
            </a:pPr>
            <a:r>
              <a:rPr lang="en-US" sz="2200" dirty="0"/>
              <a:t>2. </a:t>
            </a:r>
            <a:r>
              <a:rPr lang="en-US" sz="2200" dirty="0" smtClean="0"/>
              <a:t>Using </a:t>
            </a:r>
            <a:r>
              <a:rPr lang="en-US" sz="2200" dirty="0"/>
              <a:t>energy efficient control strategies</a:t>
            </a:r>
          </a:p>
          <a:p>
            <a:pPr marL="285750" indent="-285750">
              <a:spcBef>
                <a:spcPts val="1200"/>
              </a:spcBef>
              <a:buNone/>
            </a:pPr>
            <a:r>
              <a:rPr lang="en-US" sz="2200" dirty="0"/>
              <a:t>3. </a:t>
            </a:r>
            <a:r>
              <a:rPr lang="en-US" sz="2200" dirty="0" smtClean="0"/>
              <a:t>Interacting </a:t>
            </a:r>
            <a:r>
              <a:rPr lang="en-US" sz="2200" dirty="0"/>
              <a:t>with energy grids (energy flexibility / demand response and system integration)</a:t>
            </a:r>
            <a:endParaRPr lang="en-US" sz="2200" dirty="0" smtClean="0"/>
          </a:p>
        </p:txBody>
      </p:sp>
      <p:sp>
        <p:nvSpPr>
          <p:cNvPr id="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E.1.2 – SMART READINESS INDICATOR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0275" y="1157479"/>
            <a:ext cx="3005476" cy="202508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7449" y="3730009"/>
            <a:ext cx="2045453" cy="2720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08713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6E32E58-63A8-45A1-BB0B-FCDFABF1196B}"/>
</file>

<file path=customXml/itemProps2.xml><?xml version="1.0" encoding="utf-8"?>
<ds:datastoreItem xmlns:ds="http://schemas.openxmlformats.org/officeDocument/2006/customXml" ds:itemID="{396E3508-F4F1-4D2D-BBA3-0CE961FD295F}"/>
</file>

<file path=customXml/itemProps3.xml><?xml version="1.0" encoding="utf-8"?>
<ds:datastoreItem xmlns:ds="http://schemas.openxmlformats.org/officeDocument/2006/customXml" ds:itemID="{C866A744-B15A-463B-A0F7-682039241935}"/>
</file>

<file path=docProps/app.xml><?xml version="1.0" encoding="utf-8"?>
<Properties xmlns="http://schemas.openxmlformats.org/officeDocument/2006/extended-properties" xmlns:vt="http://schemas.openxmlformats.org/officeDocument/2006/docPropsVTypes">
  <TotalTime>18191</TotalTime>
  <Words>1833</Words>
  <Application>Microsoft Office PowerPoint</Application>
  <PresentationFormat>On-screen Show (4:3)</PresentationFormat>
  <Paragraphs>279</Paragraphs>
  <Slides>37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Arial</vt:lpstr>
      <vt:lpstr>Arial Narrow</vt:lpstr>
      <vt:lpstr>Calibri</vt:lpstr>
      <vt:lpstr>Cambria Math</vt:lpstr>
      <vt:lpstr>Courier New</vt:lpstr>
      <vt:lpstr>Symbol</vt:lpstr>
      <vt:lpstr>Times New Roman</vt:lpstr>
      <vt:lpstr>Wingdings</vt:lpstr>
      <vt:lpstr>Larissa</vt:lpstr>
      <vt:lpstr>PowerPoint Presentation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  <vt:lpstr>E.1.2 – SMART READINESS INDICATOR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308</cp:revision>
  <dcterms:created xsi:type="dcterms:W3CDTF">2017-01-09T10:20:00Z</dcterms:created>
  <dcterms:modified xsi:type="dcterms:W3CDTF">2022-12-22T08:19:38Z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