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1.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256" r:id="rId2"/>
    <p:sldId id="261" r:id="rId3"/>
    <p:sldId id="282" r:id="rId4"/>
    <p:sldId id="281" r:id="rId5"/>
    <p:sldId id="258" r:id="rId6"/>
    <p:sldId id="259" r:id="rId7"/>
    <p:sldId id="262" r:id="rId8"/>
    <p:sldId id="264" r:id="rId9"/>
    <p:sldId id="263" r:id="rId10"/>
    <p:sldId id="279" r:id="rId11"/>
    <p:sldId id="268" r:id="rId12"/>
    <p:sldId id="280" r:id="rId13"/>
    <p:sldId id="269" r:id="rId14"/>
    <p:sldId id="270" r:id="rId15"/>
    <p:sldId id="272" r:id="rId16"/>
    <p:sldId id="274" r:id="rId17"/>
    <p:sldId id="276"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04" autoAdjust="0"/>
  </p:normalViewPr>
  <p:slideViewPr>
    <p:cSldViewPr snapToGrid="0" showGuides="1">
      <p:cViewPr varScale="1">
        <p:scale>
          <a:sx n="57" d="100"/>
          <a:sy n="57" d="100"/>
        </p:scale>
        <p:origin x="1468" y="5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22.12.2022</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12/22/2022</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11</a:t>
            </a:fld>
            <a:endParaRPr lang="en-US"/>
          </a:p>
        </p:txBody>
      </p:sp>
    </p:spTree>
    <p:extLst>
      <p:ext uri="{BB962C8B-B14F-4D97-AF65-F5344CB8AC3E}">
        <p14:creationId xmlns:p14="http://schemas.microsoft.com/office/powerpoint/2010/main" val="4223380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4136708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15</a:t>
            </a:fld>
            <a:endParaRPr lang="en-US"/>
          </a:p>
        </p:txBody>
      </p:sp>
    </p:spTree>
    <p:extLst>
      <p:ext uri="{BB962C8B-B14F-4D97-AF65-F5344CB8AC3E}">
        <p14:creationId xmlns:p14="http://schemas.microsoft.com/office/powerpoint/2010/main" val="307921101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995000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D.3.1 – DAYLIGHT</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D.3.1 – DAYLIGHT</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4232804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002144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481315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67707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smtClean="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273371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smtClean="0"/>
              <a:t>G.1.4 ENERGY COST</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54876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8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D.3.1 – DAYLIGHT</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3</a:t>
            </a:r>
            <a:r>
              <a:rPr lang="it-IT" sz="1200" dirty="0"/>
              <a:t/>
            </a:r>
            <a:br>
              <a:rPr lang="it-IT" sz="1200" dirty="0"/>
            </a:br>
            <a:r>
              <a:rPr lang="en-US" sz="1200" dirty="0"/>
              <a:t>THE ASSESSMENT CRITERIA OF </a:t>
            </a:r>
            <a:r>
              <a:rPr lang="en-US" sz="1200" dirty="0" smtClean="0"/>
              <a:t>SBTOOL </a:t>
            </a:r>
            <a:r>
              <a:rPr lang="en-US" sz="1200" dirty="0"/>
              <a:t>– BUILDING SCALE</a:t>
            </a:r>
            <a:endParaRPr lang="it-IT" dirty="0"/>
          </a:p>
        </p:txBody>
      </p:sp>
      <p:pic>
        <p:nvPicPr>
          <p:cNvPr id="10" name="Imatge 14"/>
          <p:cNvPicPr/>
          <p:nvPr userDrawn="1"/>
        </p:nvPicPr>
        <p:blipFill>
          <a:blip r:embed="rId12"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8" r:id="rId8"/>
    <p:sldLayoutId id="2147483660" r:id="rId9"/>
    <p:sldLayoutId id="2147483661" r:id="rId10"/>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a:t>
            </a:r>
            <a:r>
              <a:rPr lang="en-US" sz="3600" dirty="0" smtClean="0">
                <a:solidFill>
                  <a:srgbClr val="0070C0"/>
                </a:solidFill>
              </a:rPr>
              <a:t>3</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SBTool </a:t>
            </a:r>
            <a:r>
              <a:rPr lang="it-IT" sz="3200" dirty="0"/>
              <a:t>– Building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D.3.1 – DAYLIGHT</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t>10</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048512"/>
            <a:ext cx="8418576" cy="475488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smtClean="0">
                <a:latin typeface="Calibri" panose="020F0502020204030204" pitchFamily="34" charset="0"/>
                <a:cs typeface="Calibri" panose="020F0502020204030204" pitchFamily="34" charset="0"/>
              </a:rPr>
              <a:t>ASSESSMENT METHOD - </a:t>
            </a:r>
            <a:r>
              <a:rPr lang="en-US" sz="2400" b="1" u="sng" dirty="0" smtClean="0"/>
              <a:t>DESIGN PHASE</a:t>
            </a:r>
            <a:endParaRPr lang="en-US" sz="2400" b="1" u="sng" dirty="0" smtClean="0">
              <a:cs typeface="Calibri" panose="020F0502020204030204" pitchFamily="34" charset="0"/>
            </a:endParaRPr>
          </a:p>
          <a:p>
            <a:pPr marL="0" indent="0">
              <a:buFont typeface="Arial" panose="020B0604020202020204" pitchFamily="34" charset="0"/>
              <a:buNone/>
            </a:pPr>
            <a:endParaRPr lang="en-US" sz="2400" b="1" u="sng" dirty="0" smtClean="0">
              <a:latin typeface="Calibri" panose="020F0502020204030204" pitchFamily="34" charset="0"/>
            </a:endParaRPr>
          </a:p>
        </p:txBody>
      </p:sp>
      <p:sp>
        <p:nvSpPr>
          <p:cNvPr id="6" name="Rectangle 5"/>
          <p:cNvSpPr/>
          <p:nvPr/>
        </p:nvSpPr>
        <p:spPr>
          <a:xfrm>
            <a:off x="268224" y="1432699"/>
            <a:ext cx="8663903" cy="3385927"/>
          </a:xfrm>
          <a:prstGeom prst="rect">
            <a:avLst/>
          </a:prstGeom>
        </p:spPr>
        <p:txBody>
          <a:bodyPr wrap="square">
            <a:spAutoFit/>
          </a:bodyPr>
          <a:lstStyle/>
          <a:p>
            <a:pPr algn="just">
              <a:lnSpc>
                <a:spcPct val="150000"/>
              </a:lnSpc>
              <a:spcAft>
                <a:spcPts val="0"/>
              </a:spcAft>
              <a:tabLst>
                <a:tab pos="2329815" algn="l"/>
              </a:tabLst>
            </a:pPr>
            <a:r>
              <a:rPr lang="en-US" sz="2400" b="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Method 2) </a:t>
            </a:r>
            <a:r>
              <a:rPr lang="en-US" sz="2400" i="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Calculation method </a:t>
            </a:r>
            <a:r>
              <a:rPr lang="en-US" sz="2400" i="1" u="sng"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rPr>
              <a:t>using </a:t>
            </a:r>
            <a:r>
              <a:rPr lang="en-US" sz="2400" i="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climatic data for the given site and an adequate time step. </a:t>
            </a:r>
            <a:endParaRPr lang="en-US" sz="2400" i="1" u="sng"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algn="just">
              <a:lnSpc>
                <a:spcPct val="150000"/>
              </a:lnSpc>
              <a:tabLst>
                <a:tab pos="2329815" algn="l"/>
              </a:tabLst>
            </a:pPr>
            <a:r>
              <a:rPr lang="en-US" sz="2400" b="1" dirty="0">
                <a:solidFill>
                  <a:schemeClr val="tx1">
                    <a:lumMod val="50000"/>
                    <a:lumOff val="50000"/>
                  </a:schemeClr>
                </a:solidFill>
              </a:rPr>
              <a:t>The calculation steps </a:t>
            </a:r>
            <a:r>
              <a:rPr lang="en-US" sz="2400" b="1" dirty="0" smtClean="0">
                <a:solidFill>
                  <a:schemeClr val="tx1">
                    <a:lumMod val="50000"/>
                    <a:lumOff val="50000"/>
                  </a:schemeClr>
                </a:solidFill>
              </a:rPr>
              <a:t>are </a:t>
            </a:r>
            <a:r>
              <a:rPr lang="en-US" sz="2400" b="1" dirty="0">
                <a:solidFill>
                  <a:schemeClr val="tx1">
                    <a:lumMod val="50000"/>
                    <a:lumOff val="50000"/>
                  </a:schemeClr>
                </a:solidFill>
              </a:rPr>
              <a:t>:</a:t>
            </a:r>
            <a:endParaRPr lang="el-GR" sz="2400" b="1" dirty="0">
              <a:solidFill>
                <a:schemeClr val="tx1">
                  <a:lumMod val="50000"/>
                  <a:lumOff val="50000"/>
                </a:schemeClr>
              </a:solidFill>
            </a:endParaRPr>
          </a:p>
          <a:p>
            <a:pPr marL="342900" lvl="0" indent="-342900">
              <a:lnSpc>
                <a:spcPct val="107000"/>
              </a:lnSpc>
              <a:spcAft>
                <a:spcPts val="800"/>
              </a:spcAft>
              <a:buFont typeface="+mj-lt"/>
              <a:buAutoNum type="arabicPeriod"/>
              <a:tabLst>
                <a:tab pos="2329815" algn="l"/>
                <a:tab pos="457200" algn="l"/>
              </a:tabLst>
            </a:pPr>
            <a:r>
              <a:rPr lang="en-US" sz="2400"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rPr>
              <a:t>Simulate </a:t>
            </a:r>
            <a:r>
              <a:rPr lang="en-US" sz="2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illuminance values </a:t>
            </a:r>
            <a:r>
              <a:rPr lang="en-US" sz="2400" dirty="0">
                <a:solidFill>
                  <a:srgbClr val="000000"/>
                </a:solidFill>
                <a:latin typeface="Calibri" panose="020F0502020204030204" pitchFamily="34" charset="0"/>
                <a:ea typeface="Times New Roman" panose="02020603050405020304" pitchFamily="18" charset="0"/>
                <a:cs typeface="Calibri" panose="020F0502020204030204" pitchFamily="34" charset="0"/>
              </a:rPr>
              <a:t>on the reference plane based on hourly internal daylight illuminance values </a:t>
            </a:r>
            <a:endParaRPr lang="en-GB"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marL="357188" indent="-357188">
              <a:buFont typeface="+mj-lt"/>
              <a:buAutoNum type="arabicPeriod"/>
            </a:pPr>
            <a:r>
              <a:rPr lang="en-US" sz="2400" dirty="0">
                <a:solidFill>
                  <a:srgbClr val="000000"/>
                </a:solidFill>
                <a:latin typeface="Calibri" panose="020F0502020204030204" pitchFamily="34" charset="0"/>
                <a:ea typeface="Times New Roman" panose="02020603050405020304" pitchFamily="18" charset="0"/>
              </a:rPr>
              <a:t>Ensure that the targeted illuminance levels are achieved or exceeded</a:t>
            </a:r>
            <a:endParaRPr lang="en-GB" sz="2400" dirty="0"/>
          </a:p>
        </p:txBody>
      </p:sp>
      <p:grpSp>
        <p:nvGrpSpPr>
          <p:cNvPr id="7" name="Group 6"/>
          <p:cNvGrpSpPr/>
          <p:nvPr/>
        </p:nvGrpSpPr>
        <p:grpSpPr>
          <a:xfrm>
            <a:off x="228316" y="4824645"/>
            <a:ext cx="8743717" cy="1200329"/>
            <a:chOff x="268224" y="4107855"/>
            <a:chExt cx="8743717" cy="1200329"/>
          </a:xfrm>
        </p:grpSpPr>
        <p:sp>
          <p:nvSpPr>
            <p:cNvPr id="8" name="Rectangle 7"/>
            <p:cNvSpPr/>
            <p:nvPr/>
          </p:nvSpPr>
          <p:spPr>
            <a:xfrm>
              <a:off x="646736" y="4107855"/>
              <a:ext cx="8365205" cy="1200329"/>
            </a:xfrm>
            <a:prstGeom prst="rect">
              <a:avLst/>
            </a:prstGeom>
          </p:spPr>
          <p:txBody>
            <a:bodyPr wrap="square">
              <a:spAutoFit/>
            </a:bodyPr>
            <a:lstStyle/>
            <a:p>
              <a:r>
                <a:rPr lang="en-GB" i="1" dirty="0"/>
                <a:t>The daylight provision is calculated in new </a:t>
              </a:r>
              <a:r>
                <a:rPr lang="en-GB" i="1" dirty="0" smtClean="0"/>
                <a:t>and </a:t>
              </a:r>
              <a:r>
                <a:rPr lang="en-GB" i="1" dirty="0"/>
                <a:t>under major renovation buildings accordingly to EN 17037. Paragraph 5.1.3 fully describes the two possible calculation </a:t>
              </a:r>
              <a:r>
                <a:rPr lang="en-GB" i="1" dirty="0" smtClean="0"/>
                <a:t>methods. </a:t>
              </a:r>
              <a:r>
                <a:rPr lang="en-US" dirty="0"/>
                <a:t>Annex A gives values for target illuminances and minimum target illuminances to be achieved</a:t>
              </a:r>
              <a:r>
                <a:rPr lang="en-US" dirty="0" smtClean="0"/>
                <a:t>. Annex </a:t>
              </a:r>
              <a:r>
                <a:rPr lang="en-US" dirty="0"/>
                <a:t>B describes recommendations for the daylight </a:t>
              </a:r>
              <a:r>
                <a:rPr lang="en-US" dirty="0" smtClean="0"/>
                <a:t>calculations</a:t>
              </a:r>
              <a:endParaRPr lang="en-GB" b="1" i="1" dirty="0"/>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224" y="4200714"/>
              <a:ext cx="378512" cy="368806"/>
            </a:xfrm>
            <a:prstGeom prst="rect">
              <a:avLst/>
            </a:prstGeom>
            <a:solidFill>
              <a:srgbClr val="FFFF00"/>
            </a:solidFill>
            <a:ln>
              <a:noFill/>
            </a:ln>
            <a:extLst/>
          </p:spPr>
        </p:pic>
      </p:grpSp>
    </p:spTree>
    <p:extLst>
      <p:ext uri="{BB962C8B-B14F-4D97-AF65-F5344CB8AC3E}">
        <p14:creationId xmlns:p14="http://schemas.microsoft.com/office/powerpoint/2010/main" val="736079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t>11</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8830751" cy="5297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ASSESSMENT METHOD </a:t>
            </a:r>
            <a:r>
              <a:rPr lang="en-US" b="1" u="sng" dirty="0" smtClean="0">
                <a:latin typeface="Calibri" panose="020F0502020204030204" pitchFamily="34" charset="0"/>
                <a:cs typeface="Calibri" panose="020F0502020204030204" pitchFamily="34" charset="0"/>
              </a:rPr>
              <a:t>– POST COMPLETION &amp; OCCUPANCY PHASE</a:t>
            </a:r>
            <a:endParaRPr lang="en-US" b="1" u="sng" dirty="0">
              <a:latin typeface="Calibri" panose="020F0502020204030204" pitchFamily="34" charset="0"/>
              <a:cs typeface="Calibri" panose="020F0502020204030204" pitchFamily="34" charset="0"/>
            </a:endParaRP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43150" y="1394021"/>
            <a:ext cx="8900850" cy="3495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solidFill>
                  <a:schemeClr val="tx1">
                    <a:lumMod val="50000"/>
                    <a:lumOff val="50000"/>
                  </a:schemeClr>
                </a:solidFill>
              </a:rPr>
              <a:t>The calculation steps for </a:t>
            </a:r>
            <a:r>
              <a:rPr lang="en-US" b="1" dirty="0" smtClean="0">
                <a:solidFill>
                  <a:schemeClr val="tx1">
                    <a:lumMod val="50000"/>
                    <a:lumOff val="50000"/>
                  </a:schemeClr>
                </a:solidFill>
              </a:rPr>
              <a:t>existing buildings </a:t>
            </a:r>
            <a:r>
              <a:rPr lang="en-US" b="1" dirty="0">
                <a:solidFill>
                  <a:schemeClr val="tx1">
                    <a:lumMod val="50000"/>
                    <a:lumOff val="50000"/>
                  </a:schemeClr>
                </a:solidFill>
              </a:rPr>
              <a:t>are </a:t>
            </a:r>
            <a:r>
              <a:rPr lang="en-US" b="1" dirty="0" smtClean="0">
                <a:solidFill>
                  <a:schemeClr val="tx1">
                    <a:lumMod val="50000"/>
                    <a:lumOff val="50000"/>
                  </a:schemeClr>
                </a:solidFill>
              </a:rPr>
              <a:t>:</a:t>
            </a:r>
            <a:endParaRPr lang="el-GR" b="1" dirty="0">
              <a:solidFill>
                <a:schemeClr val="tx1">
                  <a:lumMod val="50000"/>
                  <a:lumOff val="50000"/>
                </a:schemeClr>
              </a:solidFill>
            </a:endParaRPr>
          </a:p>
          <a:p>
            <a:pPr marL="457200" lvl="0" indent="-457200">
              <a:buFont typeface="+mj-lt"/>
              <a:buAutoNum type="arabicPeriod"/>
            </a:pPr>
            <a:r>
              <a:rPr lang="en-US" dirty="0"/>
              <a:t>Identify several </a:t>
            </a:r>
            <a:r>
              <a:rPr lang="en-US" b="1" dirty="0"/>
              <a:t>measuring points </a:t>
            </a:r>
            <a:r>
              <a:rPr lang="en-US" dirty="0"/>
              <a:t>in each selected space of the building</a:t>
            </a:r>
            <a:endParaRPr lang="en-GB" dirty="0"/>
          </a:p>
          <a:p>
            <a:pPr marL="457200" lvl="0" indent="-457200">
              <a:buFont typeface="+mj-lt"/>
              <a:buAutoNum type="arabicPeriod"/>
            </a:pPr>
            <a:r>
              <a:rPr lang="en-US" dirty="0"/>
              <a:t>Conduct the </a:t>
            </a:r>
            <a:r>
              <a:rPr lang="en-US" b="1" dirty="0"/>
              <a:t>measurements with a </a:t>
            </a:r>
            <a:r>
              <a:rPr lang="en-US" b="1" dirty="0" err="1"/>
              <a:t>luxmeter</a:t>
            </a:r>
            <a:endParaRPr lang="en-GB" b="1" dirty="0"/>
          </a:p>
          <a:p>
            <a:pPr marL="457200" lvl="0" indent="-457200">
              <a:buFont typeface="+mj-lt"/>
              <a:buAutoNum type="arabicPeriod"/>
            </a:pPr>
            <a:r>
              <a:rPr lang="en-US" dirty="0"/>
              <a:t>At the same time </a:t>
            </a:r>
            <a:r>
              <a:rPr lang="en-US" b="1" dirty="0"/>
              <a:t>measure the external values </a:t>
            </a:r>
            <a:r>
              <a:rPr lang="en-US" dirty="0"/>
              <a:t>(best in overcast conditions with no direct solar radiation). In addition to the </a:t>
            </a:r>
            <a:r>
              <a:rPr lang="en-US" dirty="0" err="1"/>
              <a:t>luxmeter</a:t>
            </a:r>
            <a:r>
              <a:rPr lang="en-US" dirty="0"/>
              <a:t> and if necessary, a shadow ring could be used.</a:t>
            </a:r>
            <a:endParaRPr lang="en-GB" dirty="0"/>
          </a:p>
          <a:p>
            <a:pPr marL="457200" indent="-457200">
              <a:buFont typeface="+mj-lt"/>
              <a:buAutoNum type="arabicPeriod"/>
            </a:pPr>
            <a:r>
              <a:rPr lang="en-US" dirty="0"/>
              <a:t>Calculate the </a:t>
            </a:r>
            <a:r>
              <a:rPr lang="en-US" b="1" dirty="0"/>
              <a:t>average daylight factor </a:t>
            </a:r>
            <a:r>
              <a:rPr lang="en-US" dirty="0"/>
              <a:t>in each selected space, making a ratio between the average indoor values measured and the average outdoor </a:t>
            </a:r>
            <a:r>
              <a:rPr lang="en-US" dirty="0" smtClean="0"/>
              <a:t>values, [%</a:t>
            </a:r>
            <a:r>
              <a:rPr lang="en-GB" dirty="0"/>
              <a:t>]</a:t>
            </a:r>
            <a:endParaRPr lang="en-US" dirty="0"/>
          </a:p>
        </p:txBody>
      </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D.3.1 – DAYLIGHT</a:t>
            </a:r>
            <a:endParaRPr lang="it-IT" sz="2800" dirty="0">
              <a:solidFill>
                <a:srgbClr val="FF0000"/>
              </a:solidFill>
            </a:endParaRPr>
          </a:p>
        </p:txBody>
      </p:sp>
    </p:spTree>
    <p:extLst>
      <p:ext uri="{BB962C8B-B14F-4D97-AF65-F5344CB8AC3E}">
        <p14:creationId xmlns:p14="http://schemas.microsoft.com/office/powerpoint/2010/main" val="40919982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t>12</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3" y="902208"/>
            <a:ext cx="8830751" cy="5297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ASSESSMENT METHOD </a:t>
            </a:r>
            <a:r>
              <a:rPr lang="en-US" b="1" u="sng" dirty="0" smtClean="0">
                <a:latin typeface="Calibri" panose="020F0502020204030204" pitchFamily="34" charset="0"/>
                <a:cs typeface="Calibri" panose="020F0502020204030204" pitchFamily="34" charset="0"/>
              </a:rPr>
              <a:t>– POST COMPLETION &amp; OCCUPANCY PHASE</a:t>
            </a:r>
            <a:endParaRPr lang="en-US" b="1" u="sng" dirty="0">
              <a:latin typeface="Calibri" panose="020F0502020204030204" pitchFamily="34" charset="0"/>
              <a:cs typeface="Calibri" panose="020F0502020204030204" pitchFamily="34" charset="0"/>
            </a:endParaRP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43150" y="1394021"/>
            <a:ext cx="8900850" cy="3495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5"/>
            </a:pPr>
            <a:r>
              <a:rPr lang="en-GB" dirty="0" smtClean="0"/>
              <a:t>Calculate </a:t>
            </a:r>
            <a:r>
              <a:rPr lang="en-GB" dirty="0"/>
              <a:t>the </a:t>
            </a:r>
            <a:r>
              <a:rPr lang="en-GB" b="1" dirty="0"/>
              <a:t>internal floor area </a:t>
            </a:r>
            <a:r>
              <a:rPr lang="en-GB" dirty="0"/>
              <a:t>of each </a:t>
            </a:r>
            <a:r>
              <a:rPr lang="en-GB" dirty="0" smtClean="0"/>
              <a:t>space, [m</a:t>
            </a:r>
            <a:r>
              <a:rPr lang="en-GB" baseline="30000" dirty="0" smtClean="0"/>
              <a:t>2</a:t>
            </a:r>
            <a:r>
              <a:rPr lang="en-GB" dirty="0" smtClean="0"/>
              <a:t>] </a:t>
            </a:r>
            <a:endParaRPr lang="en-GB" dirty="0"/>
          </a:p>
          <a:p>
            <a:pPr marL="457200" lvl="0" indent="-457200">
              <a:buFont typeface="+mj-lt"/>
              <a:buAutoNum type="arabicPeriod" startAt="5"/>
            </a:pPr>
            <a:r>
              <a:rPr lang="ca-ES" dirty="0"/>
              <a:t>Calculate the </a:t>
            </a:r>
            <a:r>
              <a:rPr lang="ca-ES" b="1" dirty="0"/>
              <a:t>total internal floor area</a:t>
            </a:r>
            <a:r>
              <a:rPr lang="ca-ES" dirty="0"/>
              <a:t> of the selected </a:t>
            </a:r>
            <a:r>
              <a:rPr lang="ca-ES" dirty="0" smtClean="0"/>
              <a:t>spaces</a:t>
            </a:r>
            <a:r>
              <a:rPr lang="en-GB" dirty="0"/>
              <a:t> , [m</a:t>
            </a:r>
            <a:r>
              <a:rPr lang="en-GB" baseline="30000" dirty="0"/>
              <a:t>2</a:t>
            </a:r>
            <a:r>
              <a:rPr lang="en-GB" dirty="0"/>
              <a:t>]</a:t>
            </a:r>
            <a:r>
              <a:rPr lang="ca-ES" dirty="0" smtClean="0"/>
              <a:t> </a:t>
            </a:r>
            <a:endParaRPr lang="en-GB" dirty="0"/>
          </a:p>
          <a:p>
            <a:pPr marL="457200" lvl="0" indent="-457200">
              <a:buFont typeface="+mj-lt"/>
              <a:buAutoNum type="arabicPeriod" startAt="5"/>
            </a:pPr>
            <a:r>
              <a:rPr lang="ca-ES" dirty="0"/>
              <a:t>Sum the </a:t>
            </a:r>
            <a:r>
              <a:rPr lang="en-US" dirty="0"/>
              <a:t>average daylight factor </a:t>
            </a:r>
            <a:r>
              <a:rPr lang="ca-ES" dirty="0"/>
              <a:t>in each space multiplied by the corresponding area to calculate the </a:t>
            </a:r>
            <a:r>
              <a:rPr lang="ca-ES" b="1" dirty="0"/>
              <a:t>weighted daylight factor </a:t>
            </a:r>
            <a:endParaRPr lang="en-GB" b="1" dirty="0"/>
          </a:p>
          <a:p>
            <a:pPr marL="457200" indent="-457200">
              <a:buFont typeface="+mj-lt"/>
              <a:buAutoNum type="arabicPeriod" startAt="5"/>
            </a:pPr>
            <a:r>
              <a:rPr lang="en-US" dirty="0"/>
              <a:t>Calculate the indicator’s value as</a:t>
            </a:r>
            <a:r>
              <a:rPr lang="en-GB" dirty="0"/>
              <a:t> the </a:t>
            </a:r>
            <a:r>
              <a:rPr lang="en-US" b="1" dirty="0"/>
              <a:t>ratio of </a:t>
            </a:r>
            <a:r>
              <a:rPr lang="en-GB" b="1" dirty="0"/>
              <a:t>the weighted daylight factor to the total internal floor </a:t>
            </a:r>
            <a:r>
              <a:rPr lang="en-GB" b="1" dirty="0" smtClean="0"/>
              <a:t>area</a:t>
            </a:r>
            <a:r>
              <a:rPr lang="el-GR" b="1" dirty="0" smtClean="0"/>
              <a:t> </a:t>
            </a:r>
            <a:r>
              <a:rPr lang="ca-ES" dirty="0"/>
              <a:t>of the selected </a:t>
            </a:r>
            <a:r>
              <a:rPr lang="ca-ES" dirty="0" smtClean="0"/>
              <a:t>spaces</a:t>
            </a:r>
            <a:r>
              <a:rPr lang="en-GB" dirty="0" smtClean="0"/>
              <a:t>, [%]</a:t>
            </a:r>
            <a:r>
              <a:rPr lang="ca-ES" dirty="0" smtClean="0"/>
              <a:t> </a:t>
            </a:r>
            <a:endParaRPr lang="el-GR" b="1" dirty="0" smtClean="0"/>
          </a:p>
        </p:txBody>
      </p:sp>
      <p:grpSp>
        <p:nvGrpSpPr>
          <p:cNvPr id="4" name="Group 3"/>
          <p:cNvGrpSpPr/>
          <p:nvPr/>
        </p:nvGrpSpPr>
        <p:grpSpPr>
          <a:xfrm>
            <a:off x="243150" y="4233919"/>
            <a:ext cx="8385123" cy="923330"/>
            <a:chOff x="189004" y="4549243"/>
            <a:chExt cx="8385123" cy="923330"/>
          </a:xfrm>
        </p:grpSpPr>
        <p:sp>
          <p:nvSpPr>
            <p:cNvPr id="52" name="Rectangle 51"/>
            <p:cNvSpPr/>
            <p:nvPr/>
          </p:nvSpPr>
          <p:spPr>
            <a:xfrm>
              <a:off x="592589" y="4549243"/>
              <a:ext cx="7981538" cy="923330"/>
            </a:xfrm>
            <a:prstGeom prst="rect">
              <a:avLst/>
            </a:prstGeom>
          </p:spPr>
          <p:txBody>
            <a:bodyPr wrap="square">
              <a:spAutoFit/>
            </a:bodyPr>
            <a:lstStyle/>
            <a:p>
              <a:r>
                <a:rPr lang="en-US" dirty="0"/>
                <a:t>In case of the in-use building, some adjusting must be adopted to obtain an accurate measurement (curtains drawn, obstruction resulting from the furniture, absence of occupants, etc.).</a:t>
              </a:r>
              <a:endParaRPr lang="en-GB" b="1" i="1" dirty="0"/>
            </a:p>
          </p:txBody>
        </p:sp>
        <p:pic>
          <p:nvPicPr>
            <p:cNvPr id="5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9004" y="4642102"/>
              <a:ext cx="378512" cy="368806"/>
            </a:xfrm>
            <a:prstGeom prst="rect">
              <a:avLst/>
            </a:prstGeom>
            <a:solidFill>
              <a:srgbClr val="FFFF00"/>
            </a:solidFill>
            <a:ln>
              <a:noFill/>
            </a:ln>
            <a:extLst/>
          </p:spPr>
        </p:pic>
      </p:gr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D.3.1 – DAYLIGHT</a:t>
            </a:r>
            <a:endParaRPr lang="it-IT" sz="2800" dirty="0">
              <a:solidFill>
                <a:srgbClr val="FF0000"/>
              </a:solidFill>
            </a:endParaRPr>
          </a:p>
        </p:txBody>
      </p:sp>
      <p:pic>
        <p:nvPicPr>
          <p:cNvPr id="9"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42647" y="5244380"/>
            <a:ext cx="1893849" cy="1251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789571" y="5753359"/>
            <a:ext cx="445956" cy="523220"/>
          </a:xfrm>
          <a:prstGeom prst="rect">
            <a:avLst/>
          </a:prstGeom>
        </p:spPr>
        <p:txBody>
          <a:bodyPr wrap="none">
            <a:spAutoFit/>
          </a:bodyPr>
          <a:lstStyle/>
          <a:p>
            <a:r>
              <a:rPr lang="en-GB" sz="2800" b="1" u="sng" dirty="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190871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13</a:t>
            </a:fld>
            <a:endParaRPr lang="en-US"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spcBef>
                <a:spcPts val="0"/>
              </a:spcBef>
              <a:buNone/>
            </a:pPr>
            <a:r>
              <a:rPr lang="en-US" b="1" dirty="0"/>
              <a:t>EN 17037 </a:t>
            </a:r>
            <a:r>
              <a:rPr lang="en-US" dirty="0"/>
              <a:t>– Daylighting in buildings, paragraph 5.1.2 Criteria for daylight provision and paragraph 5.1.3 Daylight Provision Calculation Methods</a:t>
            </a:r>
            <a:endParaRPr lang="en-US" sz="2200" dirty="0">
              <a:solidFill>
                <a:prstClr val="black"/>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l-GR" b="1" u="sng" dirty="0" smtClean="0">
                <a:latin typeface="Calibri" panose="020F0502020204030204" pitchFamily="34" charset="0"/>
                <a:cs typeface="Calibri" panose="020F0502020204030204" pitchFamily="34" charset="0"/>
              </a:rPr>
              <a:t>REFERENCES</a:t>
            </a:r>
          </a:p>
          <a:p>
            <a:pPr marL="0" indent="0">
              <a:buNone/>
            </a:pPr>
            <a:endParaRPr lang="it-IT" dirty="0"/>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D.3.1 – DAYLIGHT</a:t>
            </a:r>
            <a:endParaRPr lang="it-IT" sz="2800" dirty="0">
              <a:solidFill>
                <a:srgbClr val="FF0000"/>
              </a:solidFill>
            </a:endParaRPr>
          </a:p>
        </p:txBody>
      </p:sp>
    </p:spTree>
    <p:extLst>
      <p:ext uri="{BB962C8B-B14F-4D97-AF65-F5344CB8AC3E}">
        <p14:creationId xmlns:p14="http://schemas.microsoft.com/office/powerpoint/2010/main" val="273721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53213"/>
          </a:xfrm>
        </p:spPr>
        <p:txBody>
          <a:bodyPr/>
          <a:lstStyle/>
          <a:p>
            <a:fld id="{243FB592-B9A9-49AA-A86F-4031F7B97808}" type="slidenum">
              <a:rPr lang="en-US" smtClean="0"/>
              <a:t>14</a:t>
            </a:fld>
            <a:endParaRPr lang="en-US" dirty="0"/>
          </a:p>
        </p:txBody>
      </p:sp>
      <p:sp>
        <p:nvSpPr>
          <p:cNvPr id="15" name="Segnaposto contenuto 2">
            <a:extLst>
              <a:ext uri="{FF2B5EF4-FFF2-40B4-BE49-F238E27FC236}">
                <a16:creationId xmlns:a16="http://schemas.microsoft.com/office/drawing/2014/main" id="{86F2EB93-A63A-4210-B86A-E5FCAD7D8D7F}"/>
              </a:ext>
            </a:extLst>
          </p:cNvPr>
          <p:cNvSpPr txBox="1">
            <a:spLocks/>
          </p:cNvSpPr>
          <p:nvPr/>
        </p:nvSpPr>
        <p:spPr>
          <a:xfrm>
            <a:off x="268224" y="1600201"/>
            <a:ext cx="8418576" cy="4152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r>
              <a:rPr lang="el-GR" b="1" dirty="0" smtClean="0">
                <a:latin typeface="Calibri" panose="020F0502020204030204" pitchFamily="34" charset="0"/>
                <a:cs typeface="Calibri" panose="020F0502020204030204" pitchFamily="34" charset="0"/>
              </a:rPr>
              <a:t>EXAMPLE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D.3.1 – DAYLIGHT</a:t>
            </a:r>
            <a:endParaRPr lang="it-IT" sz="2800" dirty="0">
              <a:solidFill>
                <a:srgbClr val="FF0000"/>
              </a:solidFill>
            </a:endParaRPr>
          </a:p>
        </p:txBody>
      </p:sp>
    </p:spTree>
    <p:extLst>
      <p:ext uri="{BB962C8B-B14F-4D97-AF65-F5344CB8AC3E}">
        <p14:creationId xmlns:p14="http://schemas.microsoft.com/office/powerpoint/2010/main" val="3408274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15</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D.3.1 – DAYLIGHT</a:t>
            </a:r>
            <a:endParaRPr lang="it-IT" sz="2800" dirty="0">
              <a:solidFill>
                <a:srgbClr val="FF0000"/>
              </a:solidFill>
            </a:endParaRPr>
          </a:p>
        </p:txBody>
      </p:sp>
      <p:grpSp>
        <p:nvGrpSpPr>
          <p:cNvPr id="2" name="Group 1"/>
          <p:cNvGrpSpPr/>
          <p:nvPr/>
        </p:nvGrpSpPr>
        <p:grpSpPr>
          <a:xfrm>
            <a:off x="314960" y="4809782"/>
            <a:ext cx="8514080" cy="871948"/>
            <a:chOff x="314960" y="4530325"/>
            <a:chExt cx="8514080" cy="871948"/>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r>
                <a:rPr lang="en-US" sz="2000" b="1" dirty="0" smtClean="0"/>
                <a:t>	Calculate </a:t>
              </a:r>
              <a:r>
                <a:rPr lang="en-US" sz="2000" b="1" dirty="0"/>
                <a:t>the </a:t>
              </a:r>
              <a:r>
                <a:rPr lang="en-GB" sz="2000" b="1" dirty="0"/>
                <a:t>Mean Daylight </a:t>
              </a:r>
              <a:r>
                <a:rPr lang="en-GB" sz="2000" b="1" dirty="0" smtClean="0"/>
                <a:t>Factor of the building</a:t>
              </a:r>
              <a:endParaRPr lang="it-IT" sz="2000" b="1" dirty="0">
                <a:latin typeface="Calibri" panose="020F0502020204030204" pitchFamily="34" charset="0"/>
                <a:cs typeface="Calibri" panose="020F0502020204030204" pitchFamily="34" charset="0"/>
              </a:endParaRPr>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Rectangle 7"/>
          <p:cNvSpPr/>
          <p:nvPr/>
        </p:nvSpPr>
        <p:spPr>
          <a:xfrm>
            <a:off x="508958" y="826320"/>
            <a:ext cx="8186467" cy="646331"/>
          </a:xfrm>
          <a:prstGeom prst="rect">
            <a:avLst/>
          </a:prstGeom>
        </p:spPr>
        <p:txBody>
          <a:bodyPr wrap="square">
            <a:spAutoFit/>
          </a:bodyPr>
          <a:lstStyle/>
          <a:p>
            <a:r>
              <a:rPr lang="en-US" dirty="0" smtClean="0"/>
              <a:t>In an </a:t>
            </a:r>
            <a:r>
              <a:rPr lang="en-GB" dirty="0"/>
              <a:t>office </a:t>
            </a:r>
            <a:r>
              <a:rPr lang="en-GB" dirty="0" smtClean="0"/>
              <a:t>building, a </a:t>
            </a:r>
            <a:r>
              <a:rPr lang="en-GB" dirty="0"/>
              <a:t>series of simulations were carried out, for five (5) typical </a:t>
            </a:r>
            <a:r>
              <a:rPr lang="en-GB" dirty="0" smtClean="0"/>
              <a:t>rooms, for the Daylight Factor</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1875825"/>
              </p:ext>
            </p:extLst>
          </p:nvPr>
        </p:nvGraphicFramePr>
        <p:xfrm>
          <a:off x="1777478" y="3766273"/>
          <a:ext cx="5724216" cy="731520"/>
        </p:xfrm>
        <a:graphic>
          <a:graphicData uri="http://schemas.openxmlformats.org/drawingml/2006/table">
            <a:tbl>
              <a:tblPr firstRow="1" firstCol="1" bandRow="1">
                <a:tableStyleId>{F5AB1C69-6EDB-4FF4-983F-18BD219EF322}</a:tableStyleId>
              </a:tblPr>
              <a:tblGrid>
                <a:gridCol w="1440000">
                  <a:extLst>
                    <a:ext uri="{9D8B030D-6E8A-4147-A177-3AD203B41FA5}">
                      <a16:colId xmlns:a16="http://schemas.microsoft.com/office/drawing/2014/main" val="793246548"/>
                    </a:ext>
                  </a:extLst>
                </a:gridCol>
                <a:gridCol w="862642">
                  <a:extLst>
                    <a:ext uri="{9D8B030D-6E8A-4147-A177-3AD203B41FA5}">
                      <a16:colId xmlns:a16="http://schemas.microsoft.com/office/drawing/2014/main" val="3871974445"/>
                    </a:ext>
                  </a:extLst>
                </a:gridCol>
                <a:gridCol w="862641">
                  <a:extLst>
                    <a:ext uri="{9D8B030D-6E8A-4147-A177-3AD203B41FA5}">
                      <a16:colId xmlns:a16="http://schemas.microsoft.com/office/drawing/2014/main" val="2838315368"/>
                    </a:ext>
                  </a:extLst>
                </a:gridCol>
                <a:gridCol w="854015">
                  <a:extLst>
                    <a:ext uri="{9D8B030D-6E8A-4147-A177-3AD203B41FA5}">
                      <a16:colId xmlns:a16="http://schemas.microsoft.com/office/drawing/2014/main" val="1710269620"/>
                    </a:ext>
                  </a:extLst>
                </a:gridCol>
                <a:gridCol w="871268">
                  <a:extLst>
                    <a:ext uri="{9D8B030D-6E8A-4147-A177-3AD203B41FA5}">
                      <a16:colId xmlns:a16="http://schemas.microsoft.com/office/drawing/2014/main" val="1334355127"/>
                    </a:ext>
                  </a:extLst>
                </a:gridCol>
                <a:gridCol w="833650">
                  <a:extLst>
                    <a:ext uri="{9D8B030D-6E8A-4147-A177-3AD203B41FA5}">
                      <a16:colId xmlns:a16="http://schemas.microsoft.com/office/drawing/2014/main" val="741186328"/>
                    </a:ext>
                  </a:extLst>
                </a:gridCol>
              </a:tblGrid>
              <a:tr h="200025">
                <a:tc>
                  <a:txBody>
                    <a:bodyPr/>
                    <a:lstStyle/>
                    <a:p>
                      <a:endParaRPr lang="en-GB" sz="1600" dirty="0">
                        <a:effectLst/>
                        <a:latin typeface="+mn-lt"/>
                        <a:cs typeface="Times New Roman" panose="02020603050405020304" pitchFamily="18" charset="0"/>
                      </a:endParaRPr>
                    </a:p>
                  </a:txBody>
                  <a:tcPr marL="68580" marR="68580" marT="0" marB="0" anchor="b"/>
                </a:tc>
                <a:tc>
                  <a:txBody>
                    <a:bodyPr/>
                    <a:lstStyle/>
                    <a:p>
                      <a:pPr algn="ctr">
                        <a:spcAft>
                          <a:spcPts val="0"/>
                        </a:spcAft>
                      </a:pPr>
                      <a:r>
                        <a:rPr lang="en-US" sz="1600" dirty="0" smtClean="0">
                          <a:effectLst/>
                          <a:latin typeface="+mn-lt"/>
                        </a:rPr>
                        <a:t>Office</a:t>
                      </a:r>
                      <a:r>
                        <a:rPr lang="el-GR" sz="1600" dirty="0" smtClean="0">
                          <a:effectLst/>
                          <a:latin typeface="+mn-lt"/>
                        </a:rPr>
                        <a:t> </a:t>
                      </a:r>
                      <a:r>
                        <a:rPr lang="el-GR" sz="1600" dirty="0">
                          <a:effectLst/>
                          <a:latin typeface="+mn-lt"/>
                        </a:rPr>
                        <a:t>1</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600" dirty="0" smtClean="0">
                          <a:effectLst/>
                          <a:latin typeface="+mn-lt"/>
                        </a:rPr>
                        <a:t>Office</a:t>
                      </a:r>
                      <a:r>
                        <a:rPr lang="el-GR" sz="1600" dirty="0" smtClean="0">
                          <a:effectLst/>
                          <a:latin typeface="+mn-lt"/>
                        </a:rPr>
                        <a:t> </a:t>
                      </a:r>
                      <a:r>
                        <a:rPr lang="el-GR" sz="1600" dirty="0">
                          <a:effectLst/>
                          <a:latin typeface="+mn-lt"/>
                        </a:rPr>
                        <a:t>2</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600" dirty="0" smtClean="0">
                          <a:effectLst/>
                          <a:latin typeface="+mn-lt"/>
                        </a:rPr>
                        <a:t>Office</a:t>
                      </a:r>
                      <a:r>
                        <a:rPr lang="el-GR" sz="1600" dirty="0" smtClean="0">
                          <a:effectLst/>
                          <a:latin typeface="+mn-lt"/>
                        </a:rPr>
                        <a:t> </a:t>
                      </a:r>
                      <a:r>
                        <a:rPr lang="el-GR" sz="1600" dirty="0">
                          <a:effectLst/>
                          <a:latin typeface="+mn-lt"/>
                        </a:rPr>
                        <a:t>3</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600" dirty="0" smtClean="0">
                          <a:effectLst/>
                          <a:latin typeface="+mn-lt"/>
                        </a:rPr>
                        <a:t>Office</a:t>
                      </a:r>
                      <a:r>
                        <a:rPr lang="el-GR" sz="1600" dirty="0" smtClean="0">
                          <a:effectLst/>
                          <a:latin typeface="+mn-lt"/>
                        </a:rPr>
                        <a:t> </a:t>
                      </a:r>
                      <a:r>
                        <a:rPr lang="el-GR" sz="1600" dirty="0">
                          <a:effectLst/>
                          <a:latin typeface="+mn-lt"/>
                        </a:rPr>
                        <a:t>4</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600" dirty="0" smtClean="0">
                          <a:effectLst/>
                          <a:latin typeface="+mn-lt"/>
                        </a:rPr>
                        <a:t>Office </a:t>
                      </a:r>
                      <a:r>
                        <a:rPr lang="en-US" sz="1600" dirty="0">
                          <a:effectLst/>
                          <a:latin typeface="+mn-lt"/>
                        </a:rPr>
                        <a:t>5</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83372839"/>
                  </a:ext>
                </a:extLst>
              </a:tr>
              <a:tr h="200025">
                <a:tc>
                  <a:txBody>
                    <a:bodyPr/>
                    <a:lstStyle/>
                    <a:p>
                      <a:pPr algn="ctr">
                        <a:spcAft>
                          <a:spcPts val="0"/>
                        </a:spcAft>
                      </a:pPr>
                      <a:r>
                        <a:rPr lang="en-US" sz="1600" dirty="0" smtClean="0">
                          <a:effectLst/>
                          <a:latin typeface="+mn-lt"/>
                          <a:ea typeface="Times New Roman" panose="02020603050405020304" pitchFamily="18" charset="0"/>
                          <a:cs typeface="Times New Roman" panose="02020603050405020304" pitchFamily="18" charset="0"/>
                        </a:rPr>
                        <a:t>Area (m</a:t>
                      </a:r>
                      <a:r>
                        <a:rPr lang="en-US" sz="1600" baseline="30000" dirty="0" smtClean="0">
                          <a:effectLst/>
                          <a:latin typeface="+mn-lt"/>
                          <a:ea typeface="Times New Roman" panose="02020603050405020304" pitchFamily="18" charset="0"/>
                          <a:cs typeface="Times New Roman" panose="02020603050405020304" pitchFamily="18" charset="0"/>
                        </a:rPr>
                        <a:t>2</a:t>
                      </a:r>
                      <a:r>
                        <a:rPr lang="en-US" sz="1600" dirty="0" smtClean="0">
                          <a:effectLst/>
                          <a:latin typeface="+mn-lt"/>
                          <a:ea typeface="Times New Roman" panose="02020603050405020304" pitchFamily="18" charset="0"/>
                          <a:cs typeface="Times New Roman" panose="02020603050405020304" pitchFamily="18" charset="0"/>
                        </a:rPr>
                        <a:t>)</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l-GR" sz="1600" kern="1200" dirty="0" smtClean="0">
                          <a:solidFill>
                            <a:schemeClr val="dk1"/>
                          </a:solidFill>
                          <a:effectLst/>
                          <a:latin typeface="+mn-lt"/>
                          <a:ea typeface="+mn-ea"/>
                          <a:cs typeface="+mn-cs"/>
                        </a:rPr>
                        <a:t>14</a:t>
                      </a:r>
                      <a:r>
                        <a:rPr lang="en-US" sz="1600" kern="1200" dirty="0" smtClean="0">
                          <a:solidFill>
                            <a:schemeClr val="dk1"/>
                          </a:solidFill>
                          <a:effectLst/>
                          <a:latin typeface="+mn-lt"/>
                          <a:ea typeface="+mn-ea"/>
                          <a:cs typeface="+mn-cs"/>
                        </a:rPr>
                        <a:t>.</a:t>
                      </a:r>
                      <a:r>
                        <a:rPr lang="el-GR" sz="1600" kern="1200" dirty="0" smtClean="0">
                          <a:solidFill>
                            <a:schemeClr val="dk1"/>
                          </a:solidFill>
                          <a:effectLst/>
                          <a:latin typeface="+mn-lt"/>
                          <a:ea typeface="+mn-ea"/>
                          <a:cs typeface="+mn-cs"/>
                        </a:rPr>
                        <a:t>3</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l-GR" sz="1600" kern="1200" dirty="0" smtClean="0">
                          <a:solidFill>
                            <a:schemeClr val="dk1"/>
                          </a:solidFill>
                          <a:effectLst/>
                          <a:latin typeface="+mn-lt"/>
                          <a:ea typeface="+mn-ea"/>
                          <a:cs typeface="+mn-cs"/>
                        </a:rPr>
                        <a:t>16</a:t>
                      </a:r>
                      <a:r>
                        <a:rPr lang="en-US" sz="1600" kern="1200" dirty="0" smtClean="0">
                          <a:solidFill>
                            <a:schemeClr val="dk1"/>
                          </a:solidFill>
                          <a:effectLst/>
                          <a:latin typeface="+mn-lt"/>
                          <a:ea typeface="+mn-ea"/>
                          <a:cs typeface="+mn-cs"/>
                        </a:rPr>
                        <a:t>.</a:t>
                      </a:r>
                      <a:r>
                        <a:rPr lang="el-GR" sz="1600" kern="1200" dirty="0" smtClean="0">
                          <a:solidFill>
                            <a:schemeClr val="dk1"/>
                          </a:solidFill>
                          <a:effectLst/>
                          <a:latin typeface="+mn-lt"/>
                          <a:ea typeface="+mn-ea"/>
                          <a:cs typeface="+mn-cs"/>
                        </a:rPr>
                        <a:t>3</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l-GR" sz="1600" kern="1200" dirty="0" smtClean="0">
                          <a:solidFill>
                            <a:schemeClr val="dk1"/>
                          </a:solidFill>
                          <a:effectLst/>
                          <a:latin typeface="+mn-lt"/>
                          <a:ea typeface="+mn-ea"/>
                          <a:cs typeface="+mn-cs"/>
                        </a:rPr>
                        <a:t>25</a:t>
                      </a:r>
                      <a:r>
                        <a:rPr lang="en-US" sz="1600" kern="1200" dirty="0" smtClean="0">
                          <a:solidFill>
                            <a:schemeClr val="dk1"/>
                          </a:solidFill>
                          <a:effectLst/>
                          <a:latin typeface="+mn-lt"/>
                          <a:ea typeface="+mn-ea"/>
                          <a:cs typeface="+mn-cs"/>
                        </a:rPr>
                        <a:t>.</a:t>
                      </a:r>
                      <a:r>
                        <a:rPr lang="el-GR" sz="1600" kern="1200" dirty="0" smtClean="0">
                          <a:solidFill>
                            <a:schemeClr val="dk1"/>
                          </a:solidFill>
                          <a:effectLst/>
                          <a:latin typeface="+mn-lt"/>
                          <a:ea typeface="+mn-ea"/>
                          <a:cs typeface="+mn-cs"/>
                        </a:rPr>
                        <a:t>0</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l-GR" sz="1600" kern="1200" dirty="0" smtClean="0">
                          <a:solidFill>
                            <a:schemeClr val="dk1"/>
                          </a:solidFill>
                          <a:effectLst/>
                          <a:latin typeface="+mn-lt"/>
                          <a:ea typeface="+mn-ea"/>
                          <a:cs typeface="+mn-cs"/>
                        </a:rPr>
                        <a:t>23</a:t>
                      </a:r>
                      <a:r>
                        <a:rPr lang="en-US" sz="1600" kern="1200" dirty="0" smtClean="0">
                          <a:solidFill>
                            <a:schemeClr val="dk1"/>
                          </a:solidFill>
                          <a:effectLst/>
                          <a:latin typeface="+mn-lt"/>
                          <a:ea typeface="+mn-ea"/>
                          <a:cs typeface="+mn-cs"/>
                        </a:rPr>
                        <a:t>.</a:t>
                      </a:r>
                      <a:r>
                        <a:rPr lang="el-GR" sz="1600" kern="1200" dirty="0" smtClean="0">
                          <a:solidFill>
                            <a:schemeClr val="dk1"/>
                          </a:solidFill>
                          <a:effectLst/>
                          <a:latin typeface="+mn-lt"/>
                          <a:ea typeface="+mn-ea"/>
                          <a:cs typeface="+mn-cs"/>
                        </a:rPr>
                        <a:t>7</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l-GR" sz="1600" kern="1200" dirty="0" smtClean="0">
                          <a:solidFill>
                            <a:schemeClr val="dk1"/>
                          </a:solidFill>
                          <a:effectLst/>
                          <a:latin typeface="+mn-lt"/>
                          <a:ea typeface="+mn-ea"/>
                          <a:cs typeface="+mn-cs"/>
                        </a:rPr>
                        <a:t>33</a:t>
                      </a:r>
                      <a:r>
                        <a:rPr lang="en-US" sz="1600" kern="1200" dirty="0" smtClean="0">
                          <a:solidFill>
                            <a:schemeClr val="dk1"/>
                          </a:solidFill>
                          <a:effectLst/>
                          <a:latin typeface="+mn-lt"/>
                          <a:ea typeface="+mn-ea"/>
                          <a:cs typeface="+mn-cs"/>
                        </a:rPr>
                        <a:t>.</a:t>
                      </a:r>
                      <a:r>
                        <a:rPr lang="el-GR" sz="1600" kern="1200" dirty="0" smtClean="0">
                          <a:solidFill>
                            <a:schemeClr val="dk1"/>
                          </a:solidFill>
                          <a:effectLst/>
                          <a:latin typeface="+mn-lt"/>
                          <a:ea typeface="+mn-ea"/>
                          <a:cs typeface="+mn-cs"/>
                        </a:rPr>
                        <a:t>0</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795342898"/>
                  </a:ext>
                </a:extLst>
              </a:tr>
              <a:tr h="200025">
                <a:tc>
                  <a:txBody>
                    <a:bodyPr/>
                    <a:lstStyle/>
                    <a:p>
                      <a:pPr algn="ctr">
                        <a:spcAft>
                          <a:spcPts val="0"/>
                        </a:spcAft>
                      </a:pPr>
                      <a:r>
                        <a:rPr lang="en-US" sz="1600" dirty="0" smtClean="0">
                          <a:effectLst/>
                          <a:latin typeface="+mn-lt"/>
                        </a:rPr>
                        <a:t>Average DF (%)</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1600" dirty="0" smtClean="0">
                          <a:effectLst/>
                          <a:latin typeface="+mn-lt"/>
                        </a:rPr>
                        <a:t>4.1</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1600" dirty="0" smtClean="0">
                          <a:effectLst/>
                          <a:latin typeface="+mn-lt"/>
                        </a:rPr>
                        <a:t>3.6</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1600" dirty="0" smtClean="0">
                          <a:effectLst/>
                          <a:latin typeface="+mn-lt"/>
                        </a:rPr>
                        <a:t>2.6</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1600" dirty="0" smtClean="0">
                          <a:effectLst/>
                          <a:latin typeface="+mn-lt"/>
                        </a:rPr>
                        <a:t>3.1</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1600" dirty="0" smtClean="0">
                          <a:effectLst/>
                          <a:latin typeface="+mn-lt"/>
                        </a:rPr>
                        <a:t>3.9</a:t>
                      </a:r>
                      <a:endParaRPr lang="en-GB" sz="1600" dirty="0">
                        <a:effectLst/>
                        <a:latin typeface="+mn-lt"/>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206127154"/>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077644173"/>
              </p:ext>
            </p:extLst>
          </p:nvPr>
        </p:nvGraphicFramePr>
        <p:xfrm>
          <a:off x="1055214" y="1497335"/>
          <a:ext cx="6855208" cy="200025"/>
        </p:xfrm>
        <a:graphic>
          <a:graphicData uri="http://schemas.openxmlformats.org/drawingml/2006/table">
            <a:tbl>
              <a:tblPr firstRow="1" firstCol="1" bandRow="1">
                <a:tableStyleId>{F5AB1C69-6EDB-4FF4-983F-18BD219EF322}</a:tableStyleId>
              </a:tblPr>
              <a:tblGrid>
                <a:gridCol w="1370842">
                  <a:extLst>
                    <a:ext uri="{9D8B030D-6E8A-4147-A177-3AD203B41FA5}">
                      <a16:colId xmlns:a16="http://schemas.microsoft.com/office/drawing/2014/main" val="39871761"/>
                    </a:ext>
                  </a:extLst>
                </a:gridCol>
                <a:gridCol w="1370842">
                  <a:extLst>
                    <a:ext uri="{9D8B030D-6E8A-4147-A177-3AD203B41FA5}">
                      <a16:colId xmlns:a16="http://schemas.microsoft.com/office/drawing/2014/main" val="384365111"/>
                    </a:ext>
                  </a:extLst>
                </a:gridCol>
                <a:gridCol w="1749887">
                  <a:extLst>
                    <a:ext uri="{9D8B030D-6E8A-4147-A177-3AD203B41FA5}">
                      <a16:colId xmlns:a16="http://schemas.microsoft.com/office/drawing/2014/main" val="1714486784"/>
                    </a:ext>
                  </a:extLst>
                </a:gridCol>
                <a:gridCol w="1095555">
                  <a:extLst>
                    <a:ext uri="{9D8B030D-6E8A-4147-A177-3AD203B41FA5}">
                      <a16:colId xmlns:a16="http://schemas.microsoft.com/office/drawing/2014/main" val="1637949313"/>
                    </a:ext>
                  </a:extLst>
                </a:gridCol>
                <a:gridCol w="1268082">
                  <a:extLst>
                    <a:ext uri="{9D8B030D-6E8A-4147-A177-3AD203B41FA5}">
                      <a16:colId xmlns:a16="http://schemas.microsoft.com/office/drawing/2014/main" val="2770556298"/>
                    </a:ext>
                  </a:extLst>
                </a:gridCol>
              </a:tblGrid>
              <a:tr h="200025">
                <a:tc>
                  <a:txBody>
                    <a:bodyPr/>
                    <a:lstStyle/>
                    <a:p>
                      <a:pPr algn="ctr">
                        <a:spcAft>
                          <a:spcPts val="0"/>
                        </a:spcAft>
                      </a:pPr>
                      <a:r>
                        <a:rPr lang="en-US" sz="1200" dirty="0" smtClean="0">
                          <a:solidFill>
                            <a:schemeClr val="tx1"/>
                          </a:solidFill>
                          <a:effectLst/>
                        </a:rPr>
                        <a:t>Office</a:t>
                      </a:r>
                      <a:r>
                        <a:rPr lang="el-GR" sz="1200" dirty="0" smtClean="0">
                          <a:solidFill>
                            <a:schemeClr val="tx1"/>
                          </a:solidFill>
                          <a:effectLst/>
                        </a:rPr>
                        <a:t> </a:t>
                      </a:r>
                      <a:r>
                        <a:rPr lang="el-GR" sz="1200" dirty="0">
                          <a:solidFill>
                            <a:schemeClr val="tx1"/>
                          </a:solidFill>
                          <a:effectLst/>
                        </a:rPr>
                        <a:t>1</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algn="ctr">
                        <a:spcAft>
                          <a:spcPts val="0"/>
                        </a:spcAft>
                      </a:pPr>
                      <a:r>
                        <a:rPr lang="en-US" sz="1200" dirty="0" smtClean="0">
                          <a:solidFill>
                            <a:schemeClr val="tx1"/>
                          </a:solidFill>
                          <a:effectLst/>
                        </a:rPr>
                        <a:t>Office</a:t>
                      </a:r>
                      <a:r>
                        <a:rPr lang="el-GR" sz="1200" dirty="0" smtClean="0">
                          <a:solidFill>
                            <a:schemeClr val="tx1"/>
                          </a:solidFill>
                          <a:effectLst/>
                        </a:rPr>
                        <a:t> </a:t>
                      </a:r>
                      <a:r>
                        <a:rPr lang="el-GR" sz="1200" dirty="0">
                          <a:solidFill>
                            <a:schemeClr val="tx1"/>
                          </a:solidFill>
                          <a:effectLst/>
                        </a:rPr>
                        <a:t>2</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algn="ctr">
                        <a:spcAft>
                          <a:spcPts val="0"/>
                        </a:spcAft>
                      </a:pPr>
                      <a:r>
                        <a:rPr lang="en-US" sz="1200" dirty="0" smtClean="0">
                          <a:solidFill>
                            <a:schemeClr val="tx1"/>
                          </a:solidFill>
                          <a:effectLst/>
                        </a:rPr>
                        <a:t>Office</a:t>
                      </a:r>
                      <a:r>
                        <a:rPr lang="el-GR" sz="1200" dirty="0" smtClean="0">
                          <a:solidFill>
                            <a:schemeClr val="tx1"/>
                          </a:solidFill>
                          <a:effectLst/>
                        </a:rPr>
                        <a:t> </a:t>
                      </a:r>
                      <a:r>
                        <a:rPr lang="el-GR" sz="1200" dirty="0">
                          <a:solidFill>
                            <a:schemeClr val="tx1"/>
                          </a:solidFill>
                          <a:effectLst/>
                        </a:rPr>
                        <a:t>3</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algn="ctr">
                        <a:spcAft>
                          <a:spcPts val="0"/>
                        </a:spcAft>
                      </a:pPr>
                      <a:r>
                        <a:rPr lang="en-US" sz="1200" dirty="0" smtClean="0">
                          <a:solidFill>
                            <a:schemeClr val="tx1"/>
                          </a:solidFill>
                          <a:effectLst/>
                        </a:rPr>
                        <a:t>Office</a:t>
                      </a:r>
                      <a:r>
                        <a:rPr lang="el-GR" sz="1200" dirty="0" smtClean="0">
                          <a:solidFill>
                            <a:schemeClr val="tx1"/>
                          </a:solidFill>
                          <a:effectLst/>
                        </a:rPr>
                        <a:t> </a:t>
                      </a:r>
                      <a:r>
                        <a:rPr lang="el-GR" sz="1200" dirty="0">
                          <a:solidFill>
                            <a:schemeClr val="tx1"/>
                          </a:solidFill>
                          <a:effectLst/>
                        </a:rPr>
                        <a:t>4</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algn="ctr">
                        <a:spcAft>
                          <a:spcPts val="0"/>
                        </a:spcAft>
                      </a:pPr>
                      <a:r>
                        <a:rPr lang="en-US" sz="1200" dirty="0" smtClean="0">
                          <a:solidFill>
                            <a:schemeClr val="tx1"/>
                          </a:solidFill>
                          <a:effectLst/>
                        </a:rPr>
                        <a:t>Office </a:t>
                      </a:r>
                      <a:r>
                        <a:rPr lang="en-US" sz="1200" dirty="0">
                          <a:solidFill>
                            <a:schemeClr val="tx1"/>
                          </a:solidFill>
                          <a:effectLst/>
                        </a:rPr>
                        <a:t>5</a:t>
                      </a:r>
                      <a:endPar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2575632830"/>
                  </a:ext>
                </a:extLst>
              </a:tr>
            </a:tbl>
          </a:graphicData>
        </a:graphic>
      </p:graphicFrame>
      <p:sp>
        <p:nvSpPr>
          <p:cNvPr id="19" name="Rectangle 18"/>
          <p:cNvSpPr/>
          <p:nvPr/>
        </p:nvSpPr>
        <p:spPr>
          <a:xfrm>
            <a:off x="7581015" y="1136890"/>
            <a:ext cx="1465234"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Steps 1 - 5</a:t>
            </a:r>
            <a:endParaRPr lang="el-GR" sz="2400" dirty="0"/>
          </a:p>
        </p:txBody>
      </p:sp>
      <p:grpSp>
        <p:nvGrpSpPr>
          <p:cNvPr id="23" name="Group 22"/>
          <p:cNvGrpSpPr/>
          <p:nvPr/>
        </p:nvGrpSpPr>
        <p:grpSpPr>
          <a:xfrm>
            <a:off x="877019" y="1673525"/>
            <a:ext cx="7131170" cy="1978295"/>
            <a:chOff x="877019" y="1673525"/>
            <a:chExt cx="7131170" cy="1978295"/>
          </a:xfrm>
        </p:grpSpPr>
        <p:grpSp>
          <p:nvGrpSpPr>
            <p:cNvPr id="12" name="Group 11"/>
            <p:cNvGrpSpPr/>
            <p:nvPr/>
          </p:nvGrpSpPr>
          <p:grpSpPr>
            <a:xfrm>
              <a:off x="877019" y="1673525"/>
              <a:ext cx="7131170" cy="1651205"/>
              <a:chOff x="-120770" y="1869115"/>
              <a:chExt cx="9864286" cy="2421773"/>
            </a:xfrm>
          </p:grpSpPr>
          <p:pic>
            <p:nvPicPr>
              <p:cNvPr id="14" name="Εικόνα 149"/>
              <p:cNvPicPr/>
              <p:nvPr/>
            </p:nvPicPr>
            <p:blipFill rotWithShape="1">
              <a:blip r:embed="rId4" cstate="print">
                <a:extLst>
                  <a:ext uri="{28A0092B-C50C-407E-A947-70E740481C1C}">
                    <a14:useLocalDpi xmlns:a14="http://schemas.microsoft.com/office/drawing/2010/main" val="0"/>
                  </a:ext>
                </a:extLst>
              </a:blip>
              <a:srcRect l="17635" t="15920" r="33315" b="47637"/>
              <a:stretch/>
            </p:blipFill>
            <p:spPr bwMode="auto">
              <a:xfrm>
                <a:off x="-120770" y="1928975"/>
                <a:ext cx="2062246" cy="2293387"/>
              </a:xfrm>
              <a:prstGeom prst="rect">
                <a:avLst/>
              </a:prstGeom>
              <a:ln>
                <a:noFill/>
              </a:ln>
              <a:extLst>
                <a:ext uri="{53640926-AAD7-44D8-BBD7-CCE9431645EC}">
                  <a14:shadowObscured xmlns:a14="http://schemas.microsoft.com/office/drawing/2010/main"/>
                </a:ext>
              </a:extLst>
            </p:spPr>
          </p:pic>
          <p:pic>
            <p:nvPicPr>
              <p:cNvPr id="15" name="Εικόνα 151"/>
              <p:cNvPicPr/>
              <p:nvPr/>
            </p:nvPicPr>
            <p:blipFill rotWithShape="1">
              <a:blip r:embed="rId5" cstate="print">
                <a:extLst>
                  <a:ext uri="{28A0092B-C50C-407E-A947-70E740481C1C}">
                    <a14:useLocalDpi xmlns:a14="http://schemas.microsoft.com/office/drawing/2010/main" val="0"/>
                  </a:ext>
                </a:extLst>
              </a:blip>
              <a:srcRect l="29135" t="15665" r="33412" b="54836"/>
              <a:stretch/>
            </p:blipFill>
            <p:spPr bwMode="auto">
              <a:xfrm>
                <a:off x="1941476" y="1941030"/>
                <a:ext cx="1784985" cy="2303780"/>
              </a:xfrm>
              <a:prstGeom prst="rect">
                <a:avLst/>
              </a:prstGeom>
              <a:ln>
                <a:noFill/>
              </a:ln>
              <a:extLst>
                <a:ext uri="{53640926-AAD7-44D8-BBD7-CCE9431645EC}">
                  <a14:shadowObscured xmlns:a14="http://schemas.microsoft.com/office/drawing/2010/main"/>
                </a:ext>
              </a:extLst>
            </p:spPr>
          </p:pic>
          <p:pic>
            <p:nvPicPr>
              <p:cNvPr id="16" name="Εικόνα 154"/>
              <p:cNvPicPr/>
              <p:nvPr/>
            </p:nvPicPr>
            <p:blipFill rotWithShape="1">
              <a:blip r:embed="rId6" cstate="print">
                <a:extLst>
                  <a:ext uri="{28A0092B-C50C-407E-A947-70E740481C1C}">
                    <a14:useLocalDpi xmlns:a14="http://schemas.microsoft.com/office/drawing/2010/main" val="0"/>
                  </a:ext>
                </a:extLst>
              </a:blip>
              <a:srcRect l="21901" t="15280" r="25512" b="54515"/>
              <a:stretch/>
            </p:blipFill>
            <p:spPr bwMode="auto">
              <a:xfrm>
                <a:off x="3726461" y="1880598"/>
                <a:ext cx="2540635" cy="2390140"/>
              </a:xfrm>
              <a:prstGeom prst="rect">
                <a:avLst/>
              </a:prstGeom>
              <a:ln>
                <a:noFill/>
              </a:ln>
              <a:extLst>
                <a:ext uri="{53640926-AAD7-44D8-BBD7-CCE9431645EC}">
                  <a14:shadowObscured xmlns:a14="http://schemas.microsoft.com/office/drawing/2010/main"/>
                </a:ext>
              </a:extLst>
            </p:spPr>
          </p:pic>
          <p:pic>
            <p:nvPicPr>
              <p:cNvPr id="17" name="Εικόνα 156"/>
              <p:cNvPicPr/>
              <p:nvPr/>
            </p:nvPicPr>
            <p:blipFill rotWithShape="1">
              <a:blip r:embed="rId7" cstate="print">
                <a:extLst>
                  <a:ext uri="{28A0092B-C50C-407E-A947-70E740481C1C}">
                    <a14:useLocalDpi xmlns:a14="http://schemas.microsoft.com/office/drawing/2010/main" val="0"/>
                  </a:ext>
                </a:extLst>
              </a:blip>
              <a:srcRect l="33901" t="15422" r="36462" b="54740"/>
              <a:stretch/>
            </p:blipFill>
            <p:spPr bwMode="auto">
              <a:xfrm>
                <a:off x="6267096" y="1869115"/>
                <a:ext cx="1452880" cy="2395855"/>
              </a:xfrm>
              <a:prstGeom prst="rect">
                <a:avLst/>
              </a:prstGeom>
              <a:ln>
                <a:noFill/>
              </a:ln>
              <a:extLst>
                <a:ext uri="{53640926-AAD7-44D8-BBD7-CCE9431645EC}">
                  <a14:shadowObscured xmlns:a14="http://schemas.microsoft.com/office/drawing/2010/main"/>
                </a:ext>
              </a:extLst>
            </p:spPr>
          </p:pic>
          <p:pic>
            <p:nvPicPr>
              <p:cNvPr id="18" name="Picture 17"/>
              <p:cNvPicPr>
                <a:picLocks noChangeAspect="1"/>
              </p:cNvPicPr>
              <p:nvPr/>
            </p:nvPicPr>
            <p:blipFill>
              <a:blip r:embed="rId8"/>
              <a:stretch>
                <a:fillRect/>
              </a:stretch>
            </p:blipFill>
            <p:spPr>
              <a:xfrm>
                <a:off x="7664600" y="1894952"/>
                <a:ext cx="2078916" cy="2395936"/>
              </a:xfrm>
              <a:prstGeom prst="rect">
                <a:avLst/>
              </a:prstGeom>
            </p:spPr>
          </p:pic>
        </p:grpSp>
        <p:grpSp>
          <p:nvGrpSpPr>
            <p:cNvPr id="22" name="Group 21"/>
            <p:cNvGrpSpPr/>
            <p:nvPr/>
          </p:nvGrpSpPr>
          <p:grpSpPr>
            <a:xfrm>
              <a:off x="1937247" y="3290999"/>
              <a:ext cx="5157884" cy="360821"/>
              <a:chOff x="1937247" y="3290999"/>
              <a:chExt cx="5157884" cy="360821"/>
            </a:xfrm>
          </p:grpSpPr>
          <p:pic>
            <p:nvPicPr>
              <p:cNvPr id="20" name="Εικόνα 158"/>
              <p:cNvPicPr/>
              <p:nvPr/>
            </p:nvPicPr>
            <p:blipFill rotWithShape="1">
              <a:blip r:embed="rId9" cstate="print">
                <a:extLst>
                  <a:ext uri="{28A0092B-C50C-407E-A947-70E740481C1C}">
                    <a14:useLocalDpi xmlns:a14="http://schemas.microsoft.com/office/drawing/2010/main" val="0"/>
                  </a:ext>
                </a:extLst>
              </a:blip>
              <a:srcRect t="45192" b="50780"/>
              <a:stretch/>
            </p:blipFill>
            <p:spPr bwMode="auto">
              <a:xfrm>
                <a:off x="2184041" y="3327970"/>
                <a:ext cx="4911090" cy="323850"/>
              </a:xfrm>
              <a:prstGeom prst="rect">
                <a:avLst/>
              </a:prstGeom>
              <a:ln>
                <a:noFill/>
              </a:ln>
              <a:extLst>
                <a:ext uri="{53640926-AAD7-44D8-BBD7-CCE9431645EC}">
                  <a14:shadowObscured xmlns:a14="http://schemas.microsoft.com/office/drawing/2010/main"/>
                </a:ext>
              </a:extLst>
            </p:spPr>
          </p:pic>
          <p:sp>
            <p:nvSpPr>
              <p:cNvPr id="21" name="Rectangle 20"/>
              <p:cNvSpPr/>
              <p:nvPr/>
            </p:nvSpPr>
            <p:spPr>
              <a:xfrm>
                <a:off x="1937247" y="3290999"/>
                <a:ext cx="405880" cy="338554"/>
              </a:xfrm>
              <a:prstGeom prst="rect">
                <a:avLst/>
              </a:prstGeom>
            </p:spPr>
            <p:txBody>
              <a:bodyPr wrap="none">
                <a:spAutoFit/>
              </a:bodyPr>
              <a:lstStyle/>
              <a:p>
                <a:pPr algn="ctr">
                  <a:spcAft>
                    <a:spcPts val="0"/>
                  </a:spcAft>
                </a:pPr>
                <a:r>
                  <a:rPr lang="en-US" sz="1600" b="1" dirty="0"/>
                  <a:t>DF</a:t>
                </a:r>
                <a:endParaRPr lang="en-GB" sz="1600" b="1" dirty="0">
                  <a:latin typeface="Calibri" panose="020F0502020204030204" pitchFamily="34" charset="0"/>
                  <a:ea typeface="Times New Roman" panose="02020603050405020304" pitchFamily="18" charset="0"/>
                  <a:cs typeface="Times New Roman" panose="02020603050405020304" pitchFamily="18" charset="0"/>
                </a:endParaRPr>
              </a:p>
            </p:txBody>
          </p:sp>
        </p:grpSp>
      </p:grpSp>
      <p:sp>
        <p:nvSpPr>
          <p:cNvPr id="24" name="Rectangle 23"/>
          <p:cNvSpPr/>
          <p:nvPr/>
        </p:nvSpPr>
        <p:spPr>
          <a:xfrm>
            <a:off x="1738583" y="4430159"/>
            <a:ext cx="6767062" cy="246221"/>
          </a:xfrm>
          <a:prstGeom prst="rect">
            <a:avLst/>
          </a:prstGeom>
        </p:spPr>
        <p:txBody>
          <a:bodyPr wrap="square">
            <a:spAutoFit/>
          </a:bodyPr>
          <a:lstStyle/>
          <a:p>
            <a:r>
              <a:rPr lang="en-US" sz="1000" dirty="0" smtClean="0"/>
              <a:t>Source: </a:t>
            </a:r>
            <a:r>
              <a:rPr lang="en-GB" sz="1000" dirty="0" smtClean="0"/>
              <a:t>K</a:t>
            </a:r>
            <a:r>
              <a:rPr lang="en-GB" sz="1000" dirty="0"/>
              <a:t>. </a:t>
            </a:r>
            <a:r>
              <a:rPr lang="en-GB" sz="1000" dirty="0" err="1"/>
              <a:t>Mantzourani</a:t>
            </a:r>
            <a:r>
              <a:rPr lang="en-GB" sz="1000" dirty="0"/>
              <a:t> et al 2020 IOP Conf. Ser.: Earth Environ. Sci. 410 012099</a:t>
            </a:r>
          </a:p>
        </p:txBody>
      </p:sp>
    </p:spTree>
    <p:extLst>
      <p:ext uri="{BB962C8B-B14F-4D97-AF65-F5344CB8AC3E}">
        <p14:creationId xmlns:p14="http://schemas.microsoft.com/office/powerpoint/2010/main" val="2057666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20619" y="6543675"/>
            <a:ext cx="2133600" cy="314325"/>
          </a:xfrm>
        </p:spPr>
        <p:txBody>
          <a:bodyPr/>
          <a:lstStyle/>
          <a:p>
            <a:fld id="{243FB592-B9A9-49AA-A86F-4031F7B97808}" type="slidenum">
              <a:rPr lang="en-US" smtClean="0"/>
              <a:t>16</a:t>
            </a:fld>
            <a:endParaRPr lang="en-US" dirty="0"/>
          </a:p>
        </p:txBody>
      </p:sp>
      <p:sp>
        <p:nvSpPr>
          <p:cNvPr id="4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D.3.1 – DAYLIGHT</a:t>
            </a:r>
            <a:endParaRPr lang="it-IT" sz="2800" dirty="0">
              <a:solidFill>
                <a:srgbClr val="FF0000"/>
              </a:solidFill>
            </a:endParaRPr>
          </a:p>
        </p:txBody>
      </p:sp>
      <p:sp>
        <p:nvSpPr>
          <p:cNvPr id="7" name="Rectangle 6"/>
          <p:cNvSpPr/>
          <p:nvPr/>
        </p:nvSpPr>
        <p:spPr>
          <a:xfrm>
            <a:off x="8097957" y="1934436"/>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a:t>
            </a:r>
            <a:r>
              <a:rPr lang="el-GR" sz="2400" b="1" i="1" dirty="0" smtClean="0">
                <a:cs typeface="Calibri" panose="020F0502020204030204" pitchFamily="34" charset="0"/>
              </a:rPr>
              <a:t>7</a:t>
            </a:r>
            <a:endParaRPr lang="el-GR" sz="24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48307" y="2165268"/>
            <a:ext cx="7458599" cy="655096"/>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ca-ES" sz="2200" dirty="0"/>
              <a:t>Sum </a:t>
            </a:r>
            <a:r>
              <a:rPr lang="en-GB" sz="2200" dirty="0"/>
              <a:t>the</a:t>
            </a:r>
            <a:r>
              <a:rPr lang="ca-ES" sz="2200" dirty="0"/>
              <a:t> products of the </a:t>
            </a:r>
            <a:r>
              <a:rPr lang="en-US" sz="2200" b="1" dirty="0" smtClean="0"/>
              <a:t>Daylight Factor</a:t>
            </a:r>
            <a:r>
              <a:rPr lang="en-GB" sz="2200" b="1" dirty="0" smtClean="0"/>
              <a:t> </a:t>
            </a:r>
            <a:r>
              <a:rPr lang="ca-ES" sz="2200" dirty="0" smtClean="0"/>
              <a:t>in </a:t>
            </a:r>
            <a:r>
              <a:rPr lang="ca-ES" sz="2200" dirty="0"/>
              <a:t>each </a:t>
            </a:r>
            <a:r>
              <a:rPr lang="ca-ES" sz="2200" dirty="0" smtClean="0"/>
              <a:t>space </a:t>
            </a:r>
            <a:r>
              <a:rPr lang="ca-ES" sz="2200" b="1" dirty="0"/>
              <a:t>multiplied by the corresponding floor area</a:t>
            </a:r>
            <a:endParaRPr lang="en-GB" sz="2200" b="1" dirty="0">
              <a:solidFill>
                <a:srgbClr val="FF0000"/>
              </a:solidFill>
            </a:endParaRPr>
          </a:p>
          <a:p>
            <a:pPr marL="0" indent="0" fontAlgn="ctr">
              <a:buNone/>
            </a:pPr>
            <a:r>
              <a:rPr lang="en-US" sz="2200" dirty="0" smtClean="0"/>
              <a:t>((</a:t>
            </a:r>
            <a:r>
              <a:rPr lang="el-GR" sz="2200" dirty="0" smtClean="0">
                <a:solidFill>
                  <a:prstClr val="black"/>
                </a:solidFill>
                <a:cs typeface="Calibri" panose="020F0502020204030204" pitchFamily="34" charset="0"/>
                <a:sym typeface="Wingdings"/>
              </a:rPr>
              <a:t>4.1</a:t>
            </a:r>
            <a:r>
              <a:rPr lang="en-US" sz="2200" dirty="0" smtClean="0">
                <a:solidFill>
                  <a:prstClr val="black"/>
                </a:solidFill>
                <a:cs typeface="Calibri" panose="020F0502020204030204" pitchFamily="34" charset="0"/>
                <a:sym typeface="Wingdings"/>
              </a:rPr>
              <a:t> </a:t>
            </a:r>
            <a:r>
              <a:rPr lang="en-US" sz="2200" dirty="0" smtClean="0"/>
              <a:t>*</a:t>
            </a:r>
            <a:r>
              <a:rPr lang="el-GR" sz="2200" dirty="0" smtClean="0"/>
              <a:t>14.3</a:t>
            </a:r>
            <a:r>
              <a:rPr lang="en-GB" sz="2200" dirty="0" smtClean="0"/>
              <a:t>) </a:t>
            </a:r>
            <a:r>
              <a:rPr lang="en-US" sz="2200" dirty="0" smtClean="0"/>
              <a:t>+ (</a:t>
            </a:r>
            <a:r>
              <a:rPr lang="el-GR" sz="2200" dirty="0" smtClean="0">
                <a:solidFill>
                  <a:prstClr val="black"/>
                </a:solidFill>
                <a:cs typeface="Calibri" panose="020F0502020204030204" pitchFamily="34" charset="0"/>
                <a:sym typeface="Wingdings"/>
              </a:rPr>
              <a:t>3.6</a:t>
            </a:r>
            <a:r>
              <a:rPr lang="en-US" sz="2200" dirty="0" smtClean="0">
                <a:solidFill>
                  <a:prstClr val="black"/>
                </a:solidFill>
                <a:cs typeface="Calibri" panose="020F0502020204030204" pitchFamily="34" charset="0"/>
                <a:sym typeface="Wingdings"/>
              </a:rPr>
              <a:t> </a:t>
            </a:r>
            <a:r>
              <a:rPr lang="en-US" sz="2200" dirty="0" smtClean="0"/>
              <a:t>*</a:t>
            </a:r>
            <a:r>
              <a:rPr lang="en-GB" sz="2200" dirty="0" smtClean="0"/>
              <a:t>1</a:t>
            </a:r>
            <a:r>
              <a:rPr lang="el-GR" sz="2200" dirty="0" smtClean="0"/>
              <a:t>6.3</a:t>
            </a:r>
            <a:r>
              <a:rPr lang="en-GB" sz="2200" dirty="0" smtClean="0"/>
              <a:t>)</a:t>
            </a:r>
            <a:r>
              <a:rPr lang="el-GR" sz="2200" dirty="0" smtClean="0"/>
              <a:t> + </a:t>
            </a:r>
            <a:r>
              <a:rPr lang="en-US" sz="2200" dirty="0" smtClean="0"/>
              <a:t>(</a:t>
            </a:r>
            <a:r>
              <a:rPr lang="el-GR" sz="2200" dirty="0" smtClean="0">
                <a:solidFill>
                  <a:prstClr val="black"/>
                </a:solidFill>
                <a:cs typeface="Calibri" panose="020F0502020204030204" pitchFamily="34" charset="0"/>
                <a:sym typeface="Wingdings"/>
              </a:rPr>
              <a:t>2.6</a:t>
            </a:r>
            <a:r>
              <a:rPr lang="en-US" sz="2200" dirty="0" smtClean="0">
                <a:solidFill>
                  <a:prstClr val="black"/>
                </a:solidFill>
                <a:cs typeface="Calibri" panose="020F0502020204030204" pitchFamily="34" charset="0"/>
                <a:sym typeface="Wingdings"/>
              </a:rPr>
              <a:t> </a:t>
            </a:r>
            <a:r>
              <a:rPr lang="en-US" sz="2200" dirty="0" smtClean="0"/>
              <a:t>*</a:t>
            </a:r>
            <a:r>
              <a:rPr lang="el-GR" sz="2200" dirty="0" smtClean="0"/>
              <a:t>25.0</a:t>
            </a:r>
            <a:r>
              <a:rPr lang="en-GB" sz="2200" dirty="0" smtClean="0"/>
              <a:t>) </a:t>
            </a:r>
            <a:r>
              <a:rPr lang="en-US" sz="2200" dirty="0"/>
              <a:t>+ (</a:t>
            </a:r>
            <a:r>
              <a:rPr lang="el-GR" sz="2200" dirty="0" smtClean="0">
                <a:solidFill>
                  <a:prstClr val="black"/>
                </a:solidFill>
                <a:cs typeface="Calibri" panose="020F0502020204030204" pitchFamily="34" charset="0"/>
                <a:sym typeface="Wingdings"/>
              </a:rPr>
              <a:t>3.1</a:t>
            </a:r>
            <a:r>
              <a:rPr lang="en-US" sz="2200" dirty="0" smtClean="0">
                <a:solidFill>
                  <a:prstClr val="black"/>
                </a:solidFill>
                <a:cs typeface="Calibri" panose="020F0502020204030204" pitchFamily="34" charset="0"/>
                <a:sym typeface="Wingdings"/>
              </a:rPr>
              <a:t> </a:t>
            </a:r>
            <a:r>
              <a:rPr lang="en-US" sz="2200" dirty="0" smtClean="0"/>
              <a:t>*</a:t>
            </a:r>
            <a:r>
              <a:rPr lang="el-GR" sz="2400" dirty="0">
                <a:solidFill>
                  <a:schemeClr val="dk1"/>
                </a:solidFill>
              </a:rPr>
              <a:t>23</a:t>
            </a:r>
            <a:r>
              <a:rPr lang="en-US" sz="2400" dirty="0">
                <a:solidFill>
                  <a:schemeClr val="dk1"/>
                </a:solidFill>
              </a:rPr>
              <a:t>.</a:t>
            </a:r>
            <a:r>
              <a:rPr lang="el-GR" sz="2400" dirty="0" smtClean="0">
                <a:solidFill>
                  <a:schemeClr val="dk1"/>
                </a:solidFill>
              </a:rPr>
              <a:t>7</a:t>
            </a:r>
            <a:r>
              <a:rPr lang="en-GB" sz="2200" dirty="0" smtClean="0"/>
              <a:t>)</a:t>
            </a:r>
            <a:r>
              <a:rPr lang="el-GR" sz="2200" dirty="0" smtClean="0"/>
              <a:t> +</a:t>
            </a:r>
            <a:r>
              <a:rPr lang="en-US" sz="2200" dirty="0" smtClean="0"/>
              <a:t>(</a:t>
            </a:r>
            <a:r>
              <a:rPr lang="el-GR" sz="2200" dirty="0" smtClean="0">
                <a:solidFill>
                  <a:prstClr val="black"/>
                </a:solidFill>
                <a:cs typeface="Calibri" panose="020F0502020204030204" pitchFamily="34" charset="0"/>
                <a:sym typeface="Wingdings"/>
              </a:rPr>
              <a:t>3.9</a:t>
            </a:r>
            <a:r>
              <a:rPr lang="en-US" sz="2200" dirty="0" smtClean="0">
                <a:solidFill>
                  <a:prstClr val="black"/>
                </a:solidFill>
                <a:cs typeface="Calibri" panose="020F0502020204030204" pitchFamily="34" charset="0"/>
                <a:sym typeface="Wingdings"/>
              </a:rPr>
              <a:t> </a:t>
            </a:r>
            <a:r>
              <a:rPr lang="en-US" sz="2200" dirty="0" smtClean="0"/>
              <a:t>*</a:t>
            </a:r>
            <a:r>
              <a:rPr lang="el-GR" sz="2200" dirty="0" smtClean="0"/>
              <a:t>33.0</a:t>
            </a:r>
            <a:r>
              <a:rPr lang="en-GB" sz="2200" dirty="0" smtClean="0"/>
              <a:t>)) </a:t>
            </a:r>
            <a:r>
              <a:rPr lang="en-GB" sz="2200" dirty="0"/>
              <a:t>= </a:t>
            </a:r>
            <a:r>
              <a:rPr lang="en-US" sz="2200" b="1" u="sng" dirty="0" smtClean="0"/>
              <a:t>3</a:t>
            </a:r>
            <a:r>
              <a:rPr lang="el-GR" sz="2200" b="1" u="sng" dirty="0" smtClean="0"/>
              <a:t>84.5</a:t>
            </a:r>
            <a:r>
              <a:rPr lang="en-US" sz="2200" b="1" dirty="0" smtClean="0"/>
              <a:t> % m</a:t>
            </a:r>
            <a:r>
              <a:rPr lang="en-US" sz="2200" b="1" baseline="30000" dirty="0" smtClean="0"/>
              <a:t>2</a:t>
            </a:r>
            <a:endParaRPr lang="en-US" sz="2200" b="1" baseline="30000" dirty="0">
              <a:solidFill>
                <a:prstClr val="black"/>
              </a:solidFill>
              <a:cs typeface="Calibri" panose="020F0502020204030204" pitchFamily="34" charset="0"/>
            </a:endParaRPr>
          </a:p>
        </p:txBody>
      </p:sp>
      <p:sp>
        <p:nvSpPr>
          <p:cNvPr id="9" name="Rectangle 8"/>
          <p:cNvSpPr/>
          <p:nvPr/>
        </p:nvSpPr>
        <p:spPr>
          <a:xfrm>
            <a:off x="8102531" y="934673"/>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a:t>
            </a:r>
            <a:r>
              <a:rPr lang="el-GR" sz="2400" b="1" i="1" dirty="0" smtClean="0">
                <a:cs typeface="Calibri" panose="020F0502020204030204" pitchFamily="34" charset="0"/>
              </a:rPr>
              <a:t>6</a:t>
            </a:r>
            <a:endParaRPr lang="el-GR" sz="2400" dirty="0"/>
          </a:p>
        </p:txBody>
      </p:sp>
      <p:sp>
        <p:nvSpPr>
          <p:cNvPr id="12" name="Rectangle 11"/>
          <p:cNvSpPr/>
          <p:nvPr/>
        </p:nvSpPr>
        <p:spPr>
          <a:xfrm>
            <a:off x="402910" y="1075781"/>
            <a:ext cx="6851905" cy="769441"/>
          </a:xfrm>
          <a:prstGeom prst="rect">
            <a:avLst/>
          </a:prstGeom>
        </p:spPr>
        <p:txBody>
          <a:bodyPr wrap="square">
            <a:spAutoFit/>
          </a:bodyPr>
          <a:lstStyle/>
          <a:p>
            <a:r>
              <a:rPr lang="ca-ES" sz="2200" dirty="0" smtClean="0"/>
              <a:t>Calculate </a:t>
            </a:r>
            <a:r>
              <a:rPr lang="ca-ES" sz="2200" dirty="0"/>
              <a:t>the </a:t>
            </a:r>
            <a:r>
              <a:rPr lang="ca-ES" sz="2200" b="1" dirty="0"/>
              <a:t>total internal floor area</a:t>
            </a:r>
            <a:r>
              <a:rPr lang="ca-ES" sz="2200" b="1" dirty="0">
                <a:solidFill>
                  <a:srgbClr val="FF0000"/>
                </a:solidFill>
              </a:rPr>
              <a:t> </a:t>
            </a:r>
            <a:r>
              <a:rPr lang="ca-ES" sz="2200" dirty="0"/>
              <a:t>of all selected </a:t>
            </a:r>
            <a:r>
              <a:rPr lang="ca-ES" sz="2200" dirty="0" smtClean="0"/>
              <a:t>spaces</a:t>
            </a:r>
            <a:r>
              <a:rPr lang="en-US" sz="2200" b="1" dirty="0" smtClean="0">
                <a:cs typeface="Calibri" panose="020F0502020204030204" pitchFamily="34" charset="0"/>
              </a:rPr>
              <a:t>: </a:t>
            </a:r>
            <a:r>
              <a:rPr lang="el-GR" sz="2200" b="1" dirty="0" smtClean="0">
                <a:cs typeface="Calibri" panose="020F0502020204030204" pitchFamily="34" charset="0"/>
              </a:rPr>
              <a:t>11</a:t>
            </a:r>
            <a:r>
              <a:rPr lang="en-US" sz="2200" b="1" dirty="0" smtClean="0">
                <a:cs typeface="Calibri" panose="020F0502020204030204" pitchFamily="34" charset="0"/>
              </a:rPr>
              <a:t>2</a:t>
            </a:r>
            <a:r>
              <a:rPr lang="el-GR" sz="2200" b="1" dirty="0" smtClean="0">
                <a:cs typeface="Calibri" panose="020F0502020204030204" pitchFamily="34" charset="0"/>
              </a:rPr>
              <a:t>.3</a:t>
            </a:r>
            <a:r>
              <a:rPr lang="en-US" sz="2200" b="1" dirty="0" smtClean="0">
                <a:cs typeface="Calibri" panose="020F0502020204030204" pitchFamily="34" charset="0"/>
              </a:rPr>
              <a:t> </a:t>
            </a:r>
            <a:r>
              <a:rPr lang="en-US" sz="2200" b="1" dirty="0">
                <a:cs typeface="Calibri" panose="020F0502020204030204" pitchFamily="34" charset="0"/>
              </a:rPr>
              <a:t>m</a:t>
            </a:r>
            <a:r>
              <a:rPr lang="en-US" sz="2200" b="1" baseline="30000" dirty="0">
                <a:cs typeface="Calibri" panose="020F0502020204030204" pitchFamily="34" charset="0"/>
              </a:rPr>
              <a:t>2</a:t>
            </a:r>
            <a:r>
              <a:rPr lang="en-US" sz="2200" b="1" dirty="0">
                <a:cs typeface="Calibri" panose="020F0502020204030204" pitchFamily="34" charset="0"/>
              </a:rPr>
              <a:t> </a:t>
            </a:r>
          </a:p>
        </p:txBody>
      </p:sp>
      <p:sp>
        <p:nvSpPr>
          <p:cNvPr id="17" name="Rectangle 16"/>
          <p:cNvSpPr/>
          <p:nvPr/>
        </p:nvSpPr>
        <p:spPr>
          <a:xfrm>
            <a:off x="8097957" y="3878632"/>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a:t>
            </a:r>
            <a:r>
              <a:rPr lang="el-GR" sz="2400" b="1" i="1" dirty="0" smtClean="0">
                <a:cs typeface="Calibri" panose="020F0502020204030204" pitchFamily="34" charset="0"/>
              </a:rPr>
              <a:t>8</a:t>
            </a:r>
            <a:endParaRPr lang="el-GR" sz="2400" dirty="0"/>
          </a:p>
        </p:txBody>
      </p:sp>
      <p:sp>
        <p:nvSpPr>
          <p:cNvPr id="18" name="Rectangle 17"/>
          <p:cNvSpPr/>
          <p:nvPr/>
        </p:nvSpPr>
        <p:spPr>
          <a:xfrm>
            <a:off x="289604" y="4021677"/>
            <a:ext cx="7747179" cy="430887"/>
          </a:xfrm>
          <a:prstGeom prst="rect">
            <a:avLst/>
          </a:prstGeom>
        </p:spPr>
        <p:txBody>
          <a:bodyPr wrap="square">
            <a:spAutoFit/>
          </a:bodyPr>
          <a:lstStyle/>
          <a:p>
            <a:pPr>
              <a:spcAft>
                <a:spcPts val="600"/>
              </a:spcAft>
            </a:pPr>
            <a:r>
              <a:rPr lang="en-US" sz="2200" b="1" dirty="0"/>
              <a:t>Calculate the </a:t>
            </a:r>
            <a:r>
              <a:rPr lang="en-US" sz="2200" b="1" dirty="0" smtClean="0"/>
              <a:t>mean Daylight </a:t>
            </a:r>
            <a:r>
              <a:rPr lang="en-US" sz="2200" b="1" dirty="0"/>
              <a:t>Factor</a:t>
            </a:r>
            <a:r>
              <a:rPr lang="en-GB" sz="2200" b="1" dirty="0"/>
              <a:t> </a:t>
            </a:r>
            <a:endParaRPr lang="en-GB" sz="2200" dirty="0"/>
          </a:p>
        </p:txBody>
      </p:sp>
      <p:grpSp>
        <p:nvGrpSpPr>
          <p:cNvPr id="19" name="Group 18"/>
          <p:cNvGrpSpPr/>
          <p:nvPr/>
        </p:nvGrpSpPr>
        <p:grpSpPr>
          <a:xfrm>
            <a:off x="1965680" y="4150070"/>
            <a:ext cx="5920105" cy="1952885"/>
            <a:chOff x="1965680" y="4199946"/>
            <a:chExt cx="5920105" cy="1952885"/>
          </a:xfrm>
        </p:grpSpPr>
        <p:grpSp>
          <p:nvGrpSpPr>
            <p:cNvPr id="20" name="Group 19"/>
            <p:cNvGrpSpPr/>
            <p:nvPr/>
          </p:nvGrpSpPr>
          <p:grpSpPr>
            <a:xfrm>
              <a:off x="5207447" y="4199946"/>
              <a:ext cx="2678338" cy="1747344"/>
              <a:chOff x="6458433" y="3959022"/>
              <a:chExt cx="2678338" cy="1747344"/>
            </a:xfrm>
          </p:grpSpPr>
          <p:pic>
            <p:nvPicPr>
              <p:cNvPr id="27" name="Picture 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8433" y="3959022"/>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8" name="Rectangle 27"/>
                  <p:cNvSpPr/>
                  <p:nvPr/>
                </p:nvSpPr>
                <p:spPr>
                  <a:xfrm>
                    <a:off x="6519607" y="4783612"/>
                    <a:ext cx="2617164" cy="60016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l-GR"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𝟑</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l-GR"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𝟒</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 </m:t>
                          </m:r>
                          <m:r>
                            <m:rPr>
                              <m:nor/>
                            </m:rPr>
                            <a:rPr lang="en-US" sz="2800" b="1" i="1" u="sng" dirty="0" smtClean="0">
                              <a:solidFill>
                                <a:srgbClr val="FF0000"/>
                              </a:solidFill>
                              <a:effectLst>
                                <a:outerShdw blurRad="38100" dist="38100" dir="2700000" algn="tl">
                                  <a:srgbClr val="000000">
                                    <a:alpha val="43137"/>
                                  </a:srgbClr>
                                </a:outerShdw>
                              </a:effectLst>
                            </a:rPr>
                            <m:t>%</m:t>
                          </m:r>
                        </m:oMath>
                      </m:oMathPara>
                    </a14:m>
                    <a:endParaRPr lang="en-GB" sz="2800" b="1" u="sng" dirty="0">
                      <a:solidFill>
                        <a:srgbClr val="FF0000"/>
                      </a:solidFill>
                      <a:effectLst>
                        <a:outerShdw blurRad="38100" dist="38100" dir="2700000" algn="tl">
                          <a:srgbClr val="000000">
                            <a:alpha val="43137"/>
                          </a:srgbClr>
                        </a:outerShdw>
                      </a:effectLst>
                    </a:endParaRPr>
                  </a:p>
                </p:txBody>
              </p:sp>
            </mc:Choice>
            <mc:Fallback xmlns="">
              <p:sp>
                <p:nvSpPr>
                  <p:cNvPr id="28" name="Rectangle 27"/>
                  <p:cNvSpPr>
                    <a:spLocks noRot="1" noChangeAspect="1" noMove="1" noResize="1" noEditPoints="1" noAdjustHandles="1" noChangeArrowheads="1" noChangeShapeType="1" noTextEdit="1"/>
                  </p:cNvSpPr>
                  <p:nvPr/>
                </p:nvSpPr>
                <p:spPr>
                  <a:xfrm>
                    <a:off x="6519607" y="4783612"/>
                    <a:ext cx="2617164" cy="600164"/>
                  </a:xfrm>
                  <a:prstGeom prst="rect">
                    <a:avLst/>
                  </a:prstGeom>
                  <a:blipFill>
                    <a:blip r:embed="rId3"/>
                    <a:stretch>
                      <a:fillRect/>
                    </a:stretch>
                  </a:blipFill>
                </p:spPr>
                <p:txBody>
                  <a:bodyPr/>
                  <a:lstStyle/>
                  <a:p>
                    <a:r>
                      <a:rPr lang="en-GB">
                        <a:noFill/>
                      </a:rPr>
                      <a:t> </a:t>
                    </a:r>
                  </a:p>
                </p:txBody>
              </p:sp>
            </mc:Fallback>
          </mc:AlternateContent>
        </p:grpSp>
        <p:sp>
          <p:nvSpPr>
            <p:cNvPr id="21" name="Rectangle 20"/>
            <p:cNvSpPr/>
            <p:nvPr/>
          </p:nvSpPr>
          <p:spPr>
            <a:xfrm>
              <a:off x="5222537" y="486295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2" name="Group 21"/>
            <p:cNvGrpSpPr/>
            <p:nvPr/>
          </p:nvGrpSpPr>
          <p:grpSpPr>
            <a:xfrm>
              <a:off x="1965680" y="4550679"/>
              <a:ext cx="2384926" cy="1547878"/>
              <a:chOff x="1965680" y="4401248"/>
              <a:chExt cx="2384926" cy="1547878"/>
            </a:xfrm>
          </p:grpSpPr>
          <p:sp>
            <p:nvSpPr>
              <p:cNvPr id="24" name="Rounded Rectangle 23"/>
              <p:cNvSpPr/>
              <p:nvPr/>
            </p:nvSpPr>
            <p:spPr>
              <a:xfrm>
                <a:off x="2052994" y="5409126"/>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l-GR" sz="2800" u="sng" dirty="0" smtClean="0">
                    <a:solidFill>
                      <a:schemeClr val="tx1"/>
                    </a:solidFill>
                  </a:rPr>
                  <a:t>112.3</a:t>
                </a:r>
                <a:r>
                  <a:rPr lang="en-US" sz="2800" dirty="0" smtClean="0">
                    <a:solidFill>
                      <a:schemeClr val="tx1"/>
                    </a:solidFill>
                  </a:rPr>
                  <a:t> (</a:t>
                </a:r>
                <a:r>
                  <a:rPr lang="en-US" sz="2800" dirty="0">
                    <a:solidFill>
                      <a:schemeClr val="tx1"/>
                    </a:solidFill>
                    <a:cs typeface="Calibri" panose="020F0502020204030204" pitchFamily="34" charset="0"/>
                  </a:rPr>
                  <a:t>m</a:t>
                </a:r>
                <a:r>
                  <a:rPr lang="en-US" sz="2800" baseline="30000" dirty="0">
                    <a:solidFill>
                      <a:schemeClr val="tx1"/>
                    </a:solidFill>
                    <a:cs typeface="Calibri" panose="020F0502020204030204" pitchFamily="34" charset="0"/>
                  </a:rPr>
                  <a:t>2</a:t>
                </a:r>
                <a:r>
                  <a:rPr lang="en-US" sz="2800" dirty="0" smtClean="0">
                    <a:solidFill>
                      <a:schemeClr val="tx1"/>
                    </a:solidFill>
                    <a:effectLst>
                      <a:outerShdw blurRad="38100" dist="38100" dir="2700000" algn="tl">
                        <a:srgbClr val="000000">
                          <a:alpha val="43137"/>
                        </a:srgbClr>
                      </a:outerShdw>
                    </a:effectLst>
                  </a:rPr>
                  <a:t>)</a:t>
                </a:r>
                <a:endParaRPr lang="en-US" sz="2800" dirty="0">
                  <a:solidFill>
                    <a:schemeClr val="tx1"/>
                  </a:solidFill>
                  <a:effectLst>
                    <a:outerShdw blurRad="38100" dist="38100" dir="2700000" algn="tl">
                      <a:srgbClr val="000000">
                        <a:alpha val="43137"/>
                      </a:srgbClr>
                    </a:outerShdw>
                  </a:effectLst>
                </a:endParaRPr>
              </a:p>
            </p:txBody>
          </p:sp>
          <p:sp>
            <p:nvSpPr>
              <p:cNvPr id="25" name="Rounded Rectangle 24"/>
              <p:cNvSpPr/>
              <p:nvPr/>
            </p:nvSpPr>
            <p:spPr>
              <a:xfrm>
                <a:off x="2052994" y="4463692"/>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en-GB" sz="2800" u="sng" dirty="0" smtClean="0">
                    <a:solidFill>
                      <a:schemeClr val="tx1"/>
                    </a:solidFill>
                  </a:rPr>
                  <a:t>3</a:t>
                </a:r>
                <a:r>
                  <a:rPr lang="el-GR" sz="2800" u="sng" dirty="0" smtClean="0">
                    <a:solidFill>
                      <a:schemeClr val="tx1"/>
                    </a:solidFill>
                  </a:rPr>
                  <a:t>84.5</a:t>
                </a:r>
                <a:r>
                  <a:rPr lang="en-US" sz="2800" dirty="0" smtClean="0">
                    <a:solidFill>
                      <a:schemeClr val="tx1"/>
                    </a:solidFill>
                    <a:effectLst>
                      <a:outerShdw blurRad="38100" dist="38100" dir="2700000" algn="tl">
                        <a:srgbClr val="000000">
                          <a:alpha val="43137"/>
                        </a:srgbClr>
                      </a:outerShdw>
                    </a:effectLst>
                  </a:rPr>
                  <a:t> </a:t>
                </a:r>
                <a:r>
                  <a:rPr lang="en-US" sz="2800" dirty="0" smtClean="0">
                    <a:solidFill>
                      <a:schemeClr val="tx1"/>
                    </a:solidFill>
                  </a:rPr>
                  <a:t>(%</a:t>
                </a:r>
                <a:r>
                  <a:rPr lang="en-US" sz="2800" dirty="0" smtClean="0">
                    <a:solidFill>
                      <a:schemeClr val="tx1"/>
                    </a:solidFill>
                    <a:effectLst>
                      <a:outerShdw blurRad="38100" dist="38100" dir="2700000" algn="tl">
                        <a:srgbClr val="000000">
                          <a:alpha val="43137"/>
                        </a:srgbClr>
                      </a:outerShdw>
                    </a:effectLst>
                  </a:rPr>
                  <a:t> </a:t>
                </a:r>
                <a:r>
                  <a:rPr lang="en-US" sz="2800" dirty="0" smtClean="0">
                    <a:solidFill>
                      <a:schemeClr val="tx1"/>
                    </a:solidFill>
                  </a:rPr>
                  <a:t>m</a:t>
                </a:r>
                <a:r>
                  <a:rPr lang="en-US" sz="2800" baseline="30000" dirty="0" smtClean="0">
                    <a:solidFill>
                      <a:schemeClr val="tx1"/>
                    </a:solidFill>
                  </a:rPr>
                  <a:t>2</a:t>
                </a:r>
                <a:r>
                  <a:rPr lang="en-US" sz="2800" dirty="0" smtClean="0">
                    <a:solidFill>
                      <a:schemeClr val="tx1"/>
                    </a:solidFill>
                  </a:rPr>
                  <a:t>)</a:t>
                </a:r>
                <a:endParaRPr lang="en-US" sz="2800" dirty="0">
                  <a:solidFill>
                    <a:schemeClr val="tx1"/>
                  </a:solidFill>
                </a:endParaRPr>
              </a:p>
            </p:txBody>
          </p:sp>
          <p:sp>
            <p:nvSpPr>
              <p:cNvPr id="26" name="Rectangle 25"/>
              <p:cNvSpPr/>
              <p:nvPr/>
            </p:nvSpPr>
            <p:spPr>
              <a:xfrm>
                <a:off x="1965680" y="4401248"/>
                <a:ext cx="2384926"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23" name="Right Brace 22"/>
            <p:cNvSpPr/>
            <p:nvPr/>
          </p:nvSpPr>
          <p:spPr>
            <a:xfrm>
              <a:off x="4404449" y="4496405"/>
              <a:ext cx="667265" cy="165642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023217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EXERCISE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3040"/>
            <a:ext cx="2133600" cy="314960"/>
          </a:xfrm>
        </p:spPr>
        <p:txBody>
          <a:bodyPr/>
          <a:lstStyle/>
          <a:p>
            <a:fld id="{243FB592-B9A9-49AA-A86F-4031F7B97808}" type="slidenum">
              <a:rPr lang="en-US" smtClean="0"/>
              <a:t>17</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en-US" sz="2800" dirty="0"/>
              <a:t>D.3.1 – DAYLIGHT</a:t>
            </a:r>
            <a:endParaRPr lang="it-IT" sz="2800" b="1" dirty="0">
              <a:solidFill>
                <a:schemeClr val="tx1">
                  <a:lumMod val="50000"/>
                  <a:lumOff val="50000"/>
                </a:schemeClr>
              </a:solidFill>
            </a:endParaRPr>
          </a:p>
        </p:txBody>
      </p:sp>
    </p:spTree>
    <p:extLst>
      <p:ext uri="{BB962C8B-B14F-4D97-AF65-F5344CB8AC3E}">
        <p14:creationId xmlns:p14="http://schemas.microsoft.com/office/powerpoint/2010/main" val="215915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18</a:t>
            </a:fld>
            <a:endParaRPr lang="en-US" dirty="0"/>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D.3.1 – DAYLIGHT</a:t>
            </a:r>
            <a:endParaRPr lang="it-IT" sz="2800" dirty="0">
              <a:solidFill>
                <a:srgbClr val="FF0000"/>
              </a:solidFill>
            </a:endParaRPr>
          </a:p>
        </p:txBody>
      </p:sp>
      <p:grpSp>
        <p:nvGrpSpPr>
          <p:cNvPr id="7" name="Group 6"/>
          <p:cNvGrpSpPr/>
          <p:nvPr/>
        </p:nvGrpSpPr>
        <p:grpSpPr>
          <a:xfrm>
            <a:off x="299614" y="4876400"/>
            <a:ext cx="8514080" cy="871948"/>
            <a:chOff x="314960" y="4530325"/>
            <a:chExt cx="8514080" cy="871948"/>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smtClean="0"/>
                <a:t>	</a:t>
              </a:r>
              <a:r>
                <a:rPr lang="en-US" sz="2000" b="1" dirty="0"/>
                <a:t> Calculate the </a:t>
              </a:r>
              <a:r>
                <a:rPr lang="en-GB" sz="2000" b="1" dirty="0"/>
                <a:t>Mean Daylight Factor of the </a:t>
              </a:r>
              <a:r>
                <a:rPr lang="en-GB" sz="2000" b="1" dirty="0" smtClean="0"/>
                <a:t>building</a:t>
              </a:r>
              <a:endParaRPr lang="it-IT" sz="2000" b="1" dirty="0">
                <a:latin typeface="Calibri" panose="020F0502020204030204" pitchFamily="34" charset="0"/>
                <a:cs typeface="Calibri" panose="020F0502020204030204" pitchFamily="34" charset="0"/>
              </a:endParaRPr>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2" name="Group 21"/>
          <p:cNvGrpSpPr/>
          <p:nvPr/>
        </p:nvGrpSpPr>
        <p:grpSpPr>
          <a:xfrm>
            <a:off x="133584" y="1113645"/>
            <a:ext cx="8876832" cy="3741688"/>
            <a:chOff x="133584" y="1003196"/>
            <a:chExt cx="8876832" cy="3741688"/>
          </a:xfrm>
        </p:grpSpPr>
        <p:pic>
          <p:nvPicPr>
            <p:cNvPr id="4" name="Picture 3"/>
            <p:cNvPicPr>
              <a:picLocks noChangeAspect="1"/>
            </p:cNvPicPr>
            <p:nvPr/>
          </p:nvPicPr>
          <p:blipFill>
            <a:blip r:embed="rId3"/>
            <a:stretch>
              <a:fillRect/>
            </a:stretch>
          </p:blipFill>
          <p:spPr>
            <a:xfrm>
              <a:off x="133584" y="1003196"/>
              <a:ext cx="8876832" cy="3741688"/>
            </a:xfrm>
            <a:prstGeom prst="rect">
              <a:avLst/>
            </a:prstGeom>
          </p:spPr>
        </p:pic>
        <p:sp>
          <p:nvSpPr>
            <p:cNvPr id="6" name="TextBox 5"/>
            <p:cNvSpPr txBox="1"/>
            <p:nvPr/>
          </p:nvSpPr>
          <p:spPr>
            <a:xfrm>
              <a:off x="5568950" y="2273300"/>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8.8%</a:t>
              </a:r>
              <a:endParaRPr lang="en-GB" sz="1600" b="1" dirty="0">
                <a:solidFill>
                  <a:srgbClr val="C00000"/>
                </a:solidFill>
                <a:effectLst>
                  <a:outerShdw blurRad="38100" dist="38100" dir="2700000" algn="tl">
                    <a:srgbClr val="000000">
                      <a:alpha val="43137"/>
                    </a:srgbClr>
                  </a:outerShdw>
                </a:effectLst>
              </a:endParaRPr>
            </a:p>
          </p:txBody>
        </p:sp>
        <p:sp>
          <p:nvSpPr>
            <p:cNvPr id="12" name="TextBox 11"/>
            <p:cNvSpPr txBox="1"/>
            <p:nvPr/>
          </p:nvSpPr>
          <p:spPr>
            <a:xfrm>
              <a:off x="7899400" y="2273300"/>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8.9%</a:t>
              </a:r>
              <a:endParaRPr lang="en-GB" sz="1600" b="1" dirty="0">
                <a:solidFill>
                  <a:srgbClr val="C00000"/>
                </a:solidFill>
                <a:effectLst>
                  <a:outerShdw blurRad="38100" dist="38100" dir="2700000" algn="tl">
                    <a:srgbClr val="000000">
                      <a:alpha val="43137"/>
                    </a:srgbClr>
                  </a:outerShdw>
                </a:effectLst>
              </a:endParaRPr>
            </a:p>
          </p:txBody>
        </p:sp>
        <p:sp>
          <p:nvSpPr>
            <p:cNvPr id="13" name="TextBox 12"/>
            <p:cNvSpPr txBox="1"/>
            <p:nvPr/>
          </p:nvSpPr>
          <p:spPr>
            <a:xfrm>
              <a:off x="7090009" y="2535486"/>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8.6%</a:t>
              </a:r>
              <a:endParaRPr lang="en-GB" sz="1600" b="1" dirty="0">
                <a:solidFill>
                  <a:srgbClr val="C00000"/>
                </a:solidFill>
                <a:effectLst>
                  <a:outerShdw blurRad="38100" dist="38100" dir="2700000" algn="tl">
                    <a:srgbClr val="000000">
                      <a:alpha val="43137"/>
                    </a:srgbClr>
                  </a:outerShdw>
                </a:effectLst>
              </a:endParaRPr>
            </a:p>
          </p:txBody>
        </p:sp>
        <p:sp>
          <p:nvSpPr>
            <p:cNvPr id="14" name="TextBox 13"/>
            <p:cNvSpPr txBox="1"/>
            <p:nvPr/>
          </p:nvSpPr>
          <p:spPr>
            <a:xfrm>
              <a:off x="3124200" y="2402136"/>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5.6%</a:t>
              </a:r>
              <a:endParaRPr lang="en-GB" sz="1600" b="1" dirty="0">
                <a:solidFill>
                  <a:srgbClr val="C00000"/>
                </a:solidFill>
                <a:effectLst>
                  <a:outerShdw blurRad="38100" dist="38100" dir="2700000" algn="tl">
                    <a:srgbClr val="000000">
                      <a:alpha val="43137"/>
                    </a:srgbClr>
                  </a:outerShdw>
                </a:effectLst>
              </a:endParaRPr>
            </a:p>
          </p:txBody>
        </p:sp>
        <p:sp>
          <p:nvSpPr>
            <p:cNvPr id="15" name="TextBox 14"/>
            <p:cNvSpPr txBox="1"/>
            <p:nvPr/>
          </p:nvSpPr>
          <p:spPr>
            <a:xfrm>
              <a:off x="3124200" y="3128338"/>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2.7%</a:t>
              </a:r>
              <a:endParaRPr lang="en-GB" sz="1600" b="1" dirty="0">
                <a:solidFill>
                  <a:srgbClr val="C00000"/>
                </a:solidFill>
                <a:effectLst>
                  <a:outerShdw blurRad="38100" dist="38100" dir="2700000" algn="tl">
                    <a:srgbClr val="000000">
                      <a:alpha val="43137"/>
                    </a:srgbClr>
                  </a:outerShdw>
                </a:effectLst>
              </a:endParaRPr>
            </a:p>
          </p:txBody>
        </p:sp>
        <p:sp>
          <p:nvSpPr>
            <p:cNvPr id="16" name="TextBox 15"/>
            <p:cNvSpPr txBox="1"/>
            <p:nvPr/>
          </p:nvSpPr>
          <p:spPr>
            <a:xfrm>
              <a:off x="3124200" y="3876047"/>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4.0%</a:t>
              </a:r>
              <a:endParaRPr lang="en-GB" sz="1600" b="1" dirty="0">
                <a:solidFill>
                  <a:srgbClr val="C00000"/>
                </a:solidFill>
                <a:effectLst>
                  <a:outerShdw blurRad="38100" dist="38100" dir="2700000" algn="tl">
                    <a:srgbClr val="000000">
                      <a:alpha val="43137"/>
                    </a:srgbClr>
                  </a:outerShdw>
                </a:effectLst>
              </a:endParaRPr>
            </a:p>
          </p:txBody>
        </p:sp>
        <p:sp>
          <p:nvSpPr>
            <p:cNvPr id="17" name="TextBox 16"/>
            <p:cNvSpPr txBox="1"/>
            <p:nvPr/>
          </p:nvSpPr>
          <p:spPr>
            <a:xfrm>
              <a:off x="724017" y="2366209"/>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2.8%</a:t>
              </a:r>
              <a:endParaRPr lang="en-GB" sz="1600" b="1" dirty="0">
                <a:solidFill>
                  <a:srgbClr val="C00000"/>
                </a:solidFill>
                <a:effectLst>
                  <a:outerShdw blurRad="38100" dist="38100" dir="2700000" algn="tl">
                    <a:srgbClr val="000000">
                      <a:alpha val="43137"/>
                    </a:srgbClr>
                  </a:outerShdw>
                </a:effectLst>
              </a:endParaRPr>
            </a:p>
          </p:txBody>
        </p:sp>
        <p:sp>
          <p:nvSpPr>
            <p:cNvPr id="18" name="TextBox 17"/>
            <p:cNvSpPr txBox="1"/>
            <p:nvPr/>
          </p:nvSpPr>
          <p:spPr>
            <a:xfrm>
              <a:off x="724017" y="3161804"/>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2.6%</a:t>
              </a:r>
              <a:endParaRPr lang="en-GB" sz="1600" b="1" dirty="0">
                <a:solidFill>
                  <a:srgbClr val="C00000"/>
                </a:solidFill>
                <a:effectLst>
                  <a:outerShdw blurRad="38100" dist="38100" dir="2700000" algn="tl">
                    <a:srgbClr val="000000">
                      <a:alpha val="43137"/>
                    </a:srgbClr>
                  </a:outerShdw>
                </a:effectLst>
              </a:endParaRPr>
            </a:p>
          </p:txBody>
        </p:sp>
        <p:sp>
          <p:nvSpPr>
            <p:cNvPr id="19" name="TextBox 18"/>
            <p:cNvSpPr txBox="1"/>
            <p:nvPr/>
          </p:nvSpPr>
          <p:spPr>
            <a:xfrm>
              <a:off x="724017" y="3946638"/>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4.0%</a:t>
              </a:r>
              <a:endParaRPr lang="en-GB" sz="1600" b="1" dirty="0">
                <a:solidFill>
                  <a:srgbClr val="C00000"/>
                </a:solidFill>
                <a:effectLst>
                  <a:outerShdw blurRad="38100" dist="38100" dir="2700000" algn="tl">
                    <a:srgbClr val="000000">
                      <a:alpha val="43137"/>
                    </a:srgbClr>
                  </a:outerShdw>
                </a:effectLst>
              </a:endParaRPr>
            </a:p>
          </p:txBody>
        </p:sp>
        <p:sp>
          <p:nvSpPr>
            <p:cNvPr id="20" name="TextBox 19"/>
            <p:cNvSpPr txBox="1"/>
            <p:nvPr/>
          </p:nvSpPr>
          <p:spPr>
            <a:xfrm>
              <a:off x="1924108" y="2884230"/>
              <a:ext cx="6032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600" b="1" dirty="0" smtClean="0">
                  <a:solidFill>
                    <a:srgbClr val="C00000"/>
                  </a:solidFill>
                  <a:effectLst>
                    <a:outerShdw blurRad="38100" dist="38100" dir="2700000" algn="tl">
                      <a:srgbClr val="000000">
                        <a:alpha val="43137"/>
                      </a:srgbClr>
                    </a:outerShdw>
                  </a:effectLst>
                </a:rPr>
                <a:t>2.1%</a:t>
              </a:r>
              <a:endParaRPr lang="en-GB" sz="1600" b="1" dirty="0">
                <a:solidFill>
                  <a:srgbClr val="C00000"/>
                </a:solidFill>
                <a:effectLst>
                  <a:outerShdw blurRad="38100" dist="38100" dir="2700000" algn="tl">
                    <a:srgbClr val="000000">
                      <a:alpha val="43137"/>
                    </a:srgbClr>
                  </a:outerShdw>
                </a:effectLst>
              </a:endParaRPr>
            </a:p>
          </p:txBody>
        </p:sp>
      </p:grpSp>
      <p:sp>
        <p:nvSpPr>
          <p:cNvPr id="10" name="Rectangle 9"/>
          <p:cNvSpPr/>
          <p:nvPr/>
        </p:nvSpPr>
        <p:spPr>
          <a:xfrm>
            <a:off x="3727450" y="5790755"/>
            <a:ext cx="5416550" cy="553998"/>
          </a:xfrm>
          <a:prstGeom prst="rect">
            <a:avLst/>
          </a:prstGeom>
        </p:spPr>
        <p:txBody>
          <a:bodyPr wrap="square">
            <a:spAutoFit/>
          </a:bodyPr>
          <a:lstStyle/>
          <a:p>
            <a:r>
              <a:rPr lang="en-GB" sz="1000" dirty="0" smtClean="0"/>
              <a:t>Source: </a:t>
            </a:r>
            <a:r>
              <a:rPr lang="it-IT" sz="1000" dirty="0" smtClean="0"/>
              <a:t>C. </a:t>
            </a:r>
            <a:r>
              <a:rPr lang="it-IT" sz="1000" dirty="0"/>
              <a:t>Carletti, </a:t>
            </a:r>
            <a:r>
              <a:rPr lang="it-IT" sz="1000" dirty="0" smtClean="0"/>
              <a:t>G. </a:t>
            </a:r>
            <a:r>
              <a:rPr lang="it-IT" sz="1000" dirty="0"/>
              <a:t>Cellai, </a:t>
            </a:r>
            <a:r>
              <a:rPr lang="it-IT" sz="1000" dirty="0" smtClean="0"/>
              <a:t>L. </a:t>
            </a:r>
            <a:r>
              <a:rPr lang="it-IT" sz="1000" dirty="0"/>
              <a:t>Pierangioli, </a:t>
            </a:r>
            <a:r>
              <a:rPr lang="it-IT" sz="1000" dirty="0" smtClean="0"/>
              <a:t>F. </a:t>
            </a:r>
            <a:r>
              <a:rPr lang="it-IT" sz="1000" dirty="0"/>
              <a:t>Sciurpi, </a:t>
            </a:r>
            <a:r>
              <a:rPr lang="it-IT" sz="1000" dirty="0" smtClean="0"/>
              <a:t>S. Secchi, </a:t>
            </a:r>
            <a:r>
              <a:rPr lang="en-GB" sz="1000" dirty="0" smtClean="0"/>
              <a:t>The </a:t>
            </a:r>
            <a:r>
              <a:rPr lang="en-GB" sz="1000" dirty="0"/>
              <a:t>influence of daylighting in buildings with parameters </a:t>
            </a:r>
            <a:r>
              <a:rPr lang="en-GB" sz="1000" dirty="0" err="1"/>
              <a:t>nZEB</a:t>
            </a:r>
            <a:r>
              <a:rPr lang="en-GB" sz="1000" dirty="0"/>
              <a:t>: </a:t>
            </a:r>
            <a:r>
              <a:rPr lang="en-GB" sz="1000" dirty="0" smtClean="0"/>
              <a:t>application to </a:t>
            </a:r>
            <a:r>
              <a:rPr lang="en-GB" sz="1000" dirty="0"/>
              <a:t>the case study for an office in Tuscany Mediterranean area. </a:t>
            </a:r>
            <a:r>
              <a:rPr lang="en-GB" sz="1000" dirty="0" err="1"/>
              <a:t>AiCARR</a:t>
            </a:r>
            <a:r>
              <a:rPr lang="en-GB" sz="1000" dirty="0"/>
              <a:t> 50th International Congress; Beyond NZEB Buildings, 10-11 May 2017, Matera, Italy </a:t>
            </a:r>
          </a:p>
        </p:txBody>
      </p:sp>
      <p:sp>
        <p:nvSpPr>
          <p:cNvPr id="21" name="Rectangle 20"/>
          <p:cNvSpPr/>
          <p:nvPr/>
        </p:nvSpPr>
        <p:spPr>
          <a:xfrm>
            <a:off x="314960" y="744313"/>
            <a:ext cx="8695456" cy="369332"/>
          </a:xfrm>
          <a:prstGeom prst="rect">
            <a:avLst/>
          </a:prstGeom>
        </p:spPr>
        <p:txBody>
          <a:bodyPr wrap="square">
            <a:spAutoFit/>
          </a:bodyPr>
          <a:lstStyle/>
          <a:p>
            <a:r>
              <a:rPr lang="en-US" dirty="0"/>
              <a:t>In an </a:t>
            </a:r>
            <a:r>
              <a:rPr lang="en-GB" dirty="0"/>
              <a:t>office building, </a:t>
            </a:r>
            <a:r>
              <a:rPr lang="en-GB" dirty="0" smtClean="0"/>
              <a:t>the average DF was measured in ten rooms</a:t>
            </a:r>
            <a:endParaRPr lang="en-GB" dirty="0"/>
          </a:p>
        </p:txBody>
      </p:sp>
    </p:spTree>
    <p:extLst>
      <p:ext uri="{BB962C8B-B14F-4D97-AF65-F5344CB8AC3E}">
        <p14:creationId xmlns:p14="http://schemas.microsoft.com/office/powerpoint/2010/main" val="429930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D.3.1 – DAYLIGHT</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t>2</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121664"/>
            <a:ext cx="8583168" cy="463064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cs typeface="Calibri" panose="020F0502020204030204" pitchFamily="34" charset="0"/>
              </a:rPr>
              <a:t>BACKGROUND</a:t>
            </a:r>
          </a:p>
          <a:p>
            <a:pPr marL="0" indent="0">
              <a:buFont typeface="Arial" panose="020B0604020202020204" pitchFamily="34" charset="0"/>
              <a:buNone/>
            </a:pPr>
            <a:endParaRPr lang="it-IT" sz="1200" dirty="0" smtClean="0"/>
          </a:p>
          <a:p>
            <a:pPr marL="0" indent="0">
              <a:buNone/>
            </a:pPr>
            <a:r>
              <a:rPr lang="en-GB" sz="2400" dirty="0"/>
              <a:t>Daylight factor (DF) is a daylight availability metric that expresses the amount of </a:t>
            </a:r>
            <a:r>
              <a:rPr lang="en-GB" sz="2400" dirty="0" smtClean="0"/>
              <a:t>daylight </a:t>
            </a:r>
            <a:r>
              <a:rPr lang="en-GB" sz="2400" dirty="0"/>
              <a:t>available inside a room (on a work plane) compared to the amount of unobstructed daylight available outside under overcast sky </a:t>
            </a:r>
            <a:r>
              <a:rPr lang="en-GB" sz="2400" dirty="0" smtClean="0"/>
              <a:t>conditions</a:t>
            </a:r>
            <a:endParaRPr lang="el-GR" sz="2400" dirty="0" smtClean="0"/>
          </a:p>
          <a:p>
            <a:pPr marL="0" indent="0">
              <a:buNone/>
            </a:pPr>
            <a:endParaRPr lang="el-GR" sz="2400" dirty="0" smtClean="0"/>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4559808" y="3269006"/>
            <a:ext cx="4231753" cy="2698068"/>
          </a:xfrm>
          <a:prstGeom prst="rect">
            <a:avLst/>
          </a:prstGeom>
        </p:spPr>
      </p:pic>
      <p:sp>
        <p:nvSpPr>
          <p:cNvPr id="7" name="Rectangle 6"/>
          <p:cNvSpPr/>
          <p:nvPr/>
        </p:nvSpPr>
        <p:spPr>
          <a:xfrm>
            <a:off x="241518" y="3813321"/>
            <a:ext cx="4318290" cy="1938992"/>
          </a:xfrm>
          <a:prstGeom prst="rect">
            <a:avLst/>
          </a:prstGeom>
        </p:spPr>
        <p:txBody>
          <a:bodyPr wrap="square">
            <a:spAutoFit/>
          </a:bodyPr>
          <a:lstStyle/>
          <a:p>
            <a:r>
              <a:rPr lang="en-US" sz="2400" i="1" u="sng" dirty="0"/>
              <a:t>For example</a:t>
            </a:r>
            <a:r>
              <a:rPr lang="en-US" sz="2400" dirty="0"/>
              <a:t>: </a:t>
            </a:r>
            <a:r>
              <a:rPr lang="en-GB" sz="2400" dirty="0"/>
              <a:t>If the available amount of daylight at a point in a room is 180 lux, and outdoor is 20000 lux then, daylight factor at that point is 0.9 %</a:t>
            </a:r>
            <a:endParaRPr lang="el-GR" sz="2400" dirty="0"/>
          </a:p>
        </p:txBody>
      </p:sp>
      <p:sp>
        <p:nvSpPr>
          <p:cNvPr id="8" name="Rectangle 7"/>
          <p:cNvSpPr/>
          <p:nvPr/>
        </p:nvSpPr>
        <p:spPr>
          <a:xfrm>
            <a:off x="4695372" y="5857793"/>
            <a:ext cx="4156020" cy="400110"/>
          </a:xfrm>
          <a:prstGeom prst="rect">
            <a:avLst/>
          </a:prstGeom>
        </p:spPr>
        <p:txBody>
          <a:bodyPr wrap="square">
            <a:spAutoFit/>
          </a:bodyPr>
          <a:lstStyle/>
          <a:p>
            <a:r>
              <a:rPr lang="en-GB" sz="1000" dirty="0" smtClean="0"/>
              <a:t>Source: https</a:t>
            </a:r>
            <a:r>
              <a:rPr lang="en-GB" sz="1000" dirty="0"/>
              <a:t>://www.velux.com/what-we-do/research-and-knowledge/deic-basic-book/daylight/daylight-calculations-and-measurements</a:t>
            </a:r>
          </a:p>
        </p:txBody>
      </p:sp>
    </p:spTree>
    <p:extLst>
      <p:ext uri="{BB962C8B-B14F-4D97-AF65-F5344CB8AC3E}">
        <p14:creationId xmlns:p14="http://schemas.microsoft.com/office/powerpoint/2010/main" val="304117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D.3.1 – DAYLIGHT</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t>3</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121664"/>
            <a:ext cx="8583168" cy="4630649"/>
          </a:xfrm>
          <a:prstGeom prst="rect">
            <a:avLst/>
          </a:prstGeom>
        </p:spPr>
        <p:txBody>
          <a:bodyPr>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4400" b="1" u="sng" dirty="0" smtClean="0">
                <a:cs typeface="Calibri" panose="020F0502020204030204" pitchFamily="34" charset="0"/>
              </a:rPr>
              <a:t>BACKGROUND</a:t>
            </a:r>
            <a:endParaRPr lang="en-US" sz="2400" b="1" u="sng" dirty="0" smtClean="0">
              <a:cs typeface="Calibri" panose="020F0502020204030204" pitchFamily="34" charset="0"/>
            </a:endParaRPr>
          </a:p>
          <a:p>
            <a:pPr marL="0" indent="0">
              <a:buNone/>
            </a:pPr>
            <a:r>
              <a:rPr lang="en-GB" dirty="0"/>
              <a:t>Daylight </a:t>
            </a:r>
            <a:r>
              <a:rPr lang="en-GB" dirty="0" smtClean="0"/>
              <a:t>Factor </a:t>
            </a:r>
            <a:r>
              <a:rPr lang="en-GB" dirty="0"/>
              <a:t>depends on:</a:t>
            </a:r>
          </a:p>
          <a:p>
            <a:pPr>
              <a:buFont typeface="Wingdings" panose="05000000000000000000" pitchFamily="2" charset="2"/>
              <a:buChar char="Ø"/>
            </a:pPr>
            <a:r>
              <a:rPr lang="en-GB" b="1" u="sng" dirty="0"/>
              <a:t>Area of glazing</a:t>
            </a:r>
            <a:r>
              <a:rPr lang="en-GB" dirty="0"/>
              <a:t>: the greater the area of the </a:t>
            </a:r>
            <a:r>
              <a:rPr lang="en-GB" dirty="0" err="1"/>
              <a:t>glazings</a:t>
            </a:r>
            <a:r>
              <a:rPr lang="en-GB" dirty="0"/>
              <a:t> </a:t>
            </a:r>
            <a:r>
              <a:rPr lang="en-GB" dirty="0" smtClean="0"/>
              <a:t>in </a:t>
            </a:r>
            <a:r>
              <a:rPr lang="en-GB" dirty="0"/>
              <a:t>a room, the higher the </a:t>
            </a:r>
            <a:r>
              <a:rPr lang="en-GB" dirty="0" smtClean="0"/>
              <a:t>DF</a:t>
            </a:r>
            <a:r>
              <a:rPr lang="en-GB" dirty="0"/>
              <a:t>.</a:t>
            </a:r>
          </a:p>
          <a:p>
            <a:pPr>
              <a:buFont typeface="Wingdings" panose="05000000000000000000" pitchFamily="2" charset="2"/>
              <a:buChar char="Ø"/>
            </a:pPr>
            <a:r>
              <a:rPr lang="en-GB" b="1" u="sng" dirty="0"/>
              <a:t>Orientation of glazing: </a:t>
            </a:r>
            <a:r>
              <a:rPr lang="en-GB" dirty="0"/>
              <a:t>the more angled the window (e.g. roof lights) the more daylight could be let inside that room. This is simply due to a wider view range of skylight to the sky.</a:t>
            </a:r>
          </a:p>
          <a:p>
            <a:pPr>
              <a:buFont typeface="Wingdings" panose="05000000000000000000" pitchFamily="2" charset="2"/>
              <a:buChar char="Ø"/>
            </a:pPr>
            <a:r>
              <a:rPr lang="en-GB" b="1" u="sng" dirty="0"/>
              <a:t>Sill height</a:t>
            </a:r>
            <a:r>
              <a:rPr lang="en-GB" b="1" dirty="0"/>
              <a:t>:</a:t>
            </a:r>
            <a:r>
              <a:rPr lang="en-GB" dirty="0"/>
              <a:t> higher sill heights, especially in rooms with higher depths guarantee higher levels of daylight.</a:t>
            </a:r>
          </a:p>
          <a:p>
            <a:pPr>
              <a:buFont typeface="Wingdings" panose="05000000000000000000" pitchFamily="2" charset="2"/>
              <a:buChar char="Ø"/>
            </a:pPr>
            <a:r>
              <a:rPr lang="en-GB" b="1" u="sng" dirty="0"/>
              <a:t>Depth of room</a:t>
            </a:r>
            <a:r>
              <a:rPr lang="en-GB" b="1" dirty="0"/>
              <a:t>:</a:t>
            </a:r>
            <a:r>
              <a:rPr lang="en-GB" dirty="0"/>
              <a:t> deeper rooms (where the distance between windows and distant walls is great), are subjects of lesser </a:t>
            </a:r>
            <a:r>
              <a:rPr lang="en-GB" dirty="0" smtClean="0"/>
              <a:t>DF</a:t>
            </a:r>
            <a:r>
              <a:rPr lang="en-GB" dirty="0"/>
              <a:t>.</a:t>
            </a:r>
          </a:p>
          <a:p>
            <a:pPr>
              <a:buFont typeface="Wingdings" panose="05000000000000000000" pitchFamily="2" charset="2"/>
              <a:buChar char="Ø"/>
            </a:pPr>
            <a:r>
              <a:rPr lang="en-GB" b="1" u="sng" dirty="0"/>
              <a:t>Outside obstacles</a:t>
            </a:r>
            <a:r>
              <a:rPr lang="en-GB" b="1" dirty="0"/>
              <a:t>:</a:t>
            </a:r>
            <a:r>
              <a:rPr lang="en-GB" dirty="0"/>
              <a:t> outdoor buildings and other features are considered as obstacles to the clear sky view from the windows. Window location, area and sill height can be set to minimize the obscured view</a:t>
            </a:r>
            <a:r>
              <a:rPr lang="en-GB" dirty="0" smtClean="0"/>
              <a:t>.</a:t>
            </a:r>
          </a:p>
          <a:p>
            <a:pPr>
              <a:buFont typeface="Wingdings" panose="05000000000000000000" pitchFamily="2" charset="2"/>
              <a:buChar char="Ø"/>
            </a:pPr>
            <a:r>
              <a:rPr lang="en-GB" b="1" u="sng" dirty="0"/>
              <a:t>Reflectivity of fabrics</a:t>
            </a:r>
            <a:r>
              <a:rPr lang="en-GB" dirty="0"/>
              <a:t>: brighter floors, ceilings and internal walls reflect more light and increase </a:t>
            </a:r>
            <a:r>
              <a:rPr lang="en-GB" dirty="0" smtClean="0"/>
              <a:t>DF</a:t>
            </a:r>
          </a:p>
          <a:p>
            <a:pPr>
              <a:buFont typeface="Wingdings" panose="05000000000000000000" pitchFamily="2" charset="2"/>
              <a:buChar char="Ø"/>
            </a:pPr>
            <a:r>
              <a:rPr lang="en-GB" b="1" u="sng" dirty="0"/>
              <a:t>Visible Light Transmittance </a:t>
            </a:r>
            <a:r>
              <a:rPr lang="en-GB" b="1" u="sng" dirty="0" smtClean="0"/>
              <a:t>of </a:t>
            </a:r>
            <a:r>
              <a:rPr lang="en-GB" b="1" u="sng" dirty="0"/>
              <a:t>glazing</a:t>
            </a:r>
            <a:r>
              <a:rPr lang="en-GB" u="sng" dirty="0"/>
              <a:t>:</a:t>
            </a:r>
            <a:r>
              <a:rPr lang="en-GB" dirty="0"/>
              <a:t> </a:t>
            </a:r>
            <a:r>
              <a:rPr lang="en-GB" dirty="0" smtClean="0"/>
              <a:t>indoor </a:t>
            </a:r>
            <a:r>
              <a:rPr lang="en-GB" dirty="0"/>
              <a:t>daylight level contribution of a clear window is more than that of the tinted </a:t>
            </a:r>
            <a:r>
              <a:rPr lang="en-GB" dirty="0" smtClean="0"/>
              <a:t>window</a:t>
            </a:r>
            <a:endParaRPr lang="en-GB" dirty="0"/>
          </a:p>
        </p:txBody>
      </p:sp>
      <p:sp>
        <p:nvSpPr>
          <p:cNvPr id="8" name="Rectangle 7"/>
          <p:cNvSpPr/>
          <p:nvPr/>
        </p:nvSpPr>
        <p:spPr>
          <a:xfrm>
            <a:off x="679820" y="5752313"/>
            <a:ext cx="8156448" cy="246221"/>
          </a:xfrm>
          <a:prstGeom prst="rect">
            <a:avLst/>
          </a:prstGeom>
        </p:spPr>
        <p:txBody>
          <a:bodyPr wrap="square">
            <a:spAutoFit/>
          </a:bodyPr>
          <a:lstStyle/>
          <a:p>
            <a:r>
              <a:rPr lang="en-GB" sz="1000" dirty="0" smtClean="0"/>
              <a:t>Source</a:t>
            </a:r>
            <a:r>
              <a:rPr lang="en-GB" sz="1000" dirty="0"/>
              <a:t>: </a:t>
            </a:r>
            <a:r>
              <a:rPr lang="en-GB" sz="1000" dirty="0" err="1"/>
              <a:t>Mardaljevic</a:t>
            </a:r>
            <a:r>
              <a:rPr lang="en-GB" sz="1000" dirty="0"/>
              <a:t>, J., Andersen, M., Roy, N., </a:t>
            </a:r>
            <a:r>
              <a:rPr lang="en-GB" sz="1000" dirty="0" err="1"/>
              <a:t>Christoffersen</a:t>
            </a:r>
            <a:r>
              <a:rPr lang="en-GB" sz="1000" dirty="0"/>
              <a:t>, J. (2012) Daylighting, Artificial Lighting and Non-Visual Effects Study for a Residential Building</a:t>
            </a:r>
          </a:p>
        </p:txBody>
      </p:sp>
    </p:spTree>
    <p:extLst>
      <p:ext uri="{BB962C8B-B14F-4D97-AF65-F5344CB8AC3E}">
        <p14:creationId xmlns:p14="http://schemas.microsoft.com/office/powerpoint/2010/main" val="2001274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D.3.1 – DAYLIGHT</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t>4</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121664"/>
            <a:ext cx="8583168" cy="463064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cs typeface="Calibri" panose="020F0502020204030204" pitchFamily="34" charset="0"/>
              </a:rPr>
              <a:t>BACKGROUND</a:t>
            </a:r>
          </a:p>
          <a:p>
            <a:pPr marL="0" indent="0">
              <a:buFont typeface="Arial" panose="020B0604020202020204" pitchFamily="34" charset="0"/>
              <a:buNone/>
            </a:pPr>
            <a:endParaRPr lang="it-IT" sz="1000" dirty="0" smtClean="0"/>
          </a:p>
          <a:p>
            <a:pPr marL="0" indent="0">
              <a:buNone/>
            </a:pPr>
            <a:r>
              <a:rPr lang="en-GB" sz="2400" dirty="0" smtClean="0"/>
              <a:t>The </a:t>
            </a:r>
            <a:r>
              <a:rPr lang="en-GB" sz="2400" dirty="0"/>
              <a:t>higher the DF, the more daylight is available in the room. </a:t>
            </a:r>
            <a:endParaRPr lang="en-GB" sz="2400" dirty="0" smtClean="0"/>
          </a:p>
          <a:p>
            <a:pPr marL="0" indent="0">
              <a:buNone/>
            </a:pPr>
            <a:r>
              <a:rPr lang="en-GB" sz="2400" dirty="0" smtClean="0"/>
              <a:t>Rooms </a:t>
            </a:r>
            <a:r>
              <a:rPr lang="en-GB" sz="2400" dirty="0"/>
              <a:t>with an average DF of 2% or more can be considered </a:t>
            </a:r>
            <a:r>
              <a:rPr lang="en-GB" sz="2400" dirty="0" err="1"/>
              <a:t>daylit</a:t>
            </a:r>
            <a:r>
              <a:rPr lang="en-GB" sz="2400" dirty="0"/>
              <a:t>, but electric lighting may still be needed to perform visual tasks. </a:t>
            </a:r>
            <a:endParaRPr lang="en-GB" sz="2400" dirty="0" smtClean="0"/>
          </a:p>
          <a:p>
            <a:pPr marL="0" indent="0">
              <a:buNone/>
            </a:pPr>
            <a:r>
              <a:rPr lang="en-GB" sz="2400" dirty="0" smtClean="0"/>
              <a:t>A </a:t>
            </a:r>
            <a:r>
              <a:rPr lang="en-GB" sz="2400" dirty="0"/>
              <a:t>room will appear strongly </a:t>
            </a:r>
            <a:r>
              <a:rPr lang="en-GB" sz="2400" dirty="0" err="1"/>
              <a:t>daylit</a:t>
            </a:r>
            <a:r>
              <a:rPr lang="en-GB" sz="2400" dirty="0"/>
              <a:t> when the average DF is 5% or more, in which case electric lighting will most likely not be used during </a:t>
            </a:r>
            <a:r>
              <a:rPr lang="en-GB" sz="2400" dirty="0" smtClean="0"/>
              <a:t>daytime. </a:t>
            </a:r>
            <a:r>
              <a:rPr lang="en-GB" sz="1000" dirty="0" smtClean="0"/>
              <a:t>(</a:t>
            </a:r>
            <a:r>
              <a:rPr lang="en-GB" sz="1100" dirty="0" smtClean="0"/>
              <a:t>Source: CIBSE </a:t>
            </a:r>
            <a:r>
              <a:rPr lang="en-GB" sz="1100" dirty="0"/>
              <a:t>(2002) Code for Lighting, Oxford: Chartered Institution of Building Services </a:t>
            </a:r>
            <a:r>
              <a:rPr lang="en-GB" sz="1100" dirty="0" smtClean="0"/>
              <a:t>Engineers</a:t>
            </a:r>
            <a:r>
              <a:rPr lang="en-GB" sz="1000" dirty="0" smtClean="0"/>
              <a:t>)</a:t>
            </a:r>
            <a:endParaRPr lang="el-GR" sz="1800" dirty="0" smtClean="0"/>
          </a:p>
        </p:txBody>
      </p:sp>
    </p:spTree>
    <p:extLst>
      <p:ext uri="{BB962C8B-B14F-4D97-AF65-F5344CB8AC3E}">
        <p14:creationId xmlns:p14="http://schemas.microsoft.com/office/powerpoint/2010/main" val="99051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229125123"/>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US" sz="2800" dirty="0" smtClean="0"/>
                        <a:t>D.3.1 – DAYLIGHT</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smtClean="0"/>
                        <a:t>ISSUE</a:t>
                      </a:r>
                      <a:endParaRPr lang="en-US" sz="2200" b="1" dirty="0"/>
                    </a:p>
                  </a:txBody>
                  <a:tcPr/>
                </a:tc>
                <a:tc>
                  <a:txBody>
                    <a:bodyPr/>
                    <a:lstStyle/>
                    <a:p>
                      <a:pPr algn="ctr"/>
                      <a:r>
                        <a:rPr lang="en-US" sz="2200" dirty="0" smtClean="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sz="2000" dirty="0" smtClean="0"/>
                        <a:t>D. Indoor Environmental Quality</a:t>
                      </a:r>
                      <a:endParaRPr lang="en-US" sz="2000" dirty="0"/>
                    </a:p>
                  </a:txBody>
                  <a:tcPr/>
                </a:tc>
                <a:tc>
                  <a:txBody>
                    <a:bodyPr/>
                    <a:lstStyle/>
                    <a:p>
                      <a:pPr algn="ctr"/>
                      <a:r>
                        <a:rPr lang="en-US" sz="2000" dirty="0" smtClean="0"/>
                        <a:t>D.3 Daylighting and Illumination</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smtClean="0"/>
              <a:t>D.3.1</a:t>
            </a:r>
            <a:r>
              <a:rPr lang="en-US" sz="2800" b="1" dirty="0" smtClean="0">
                <a:solidFill>
                  <a:schemeClr val="tx1">
                    <a:lumMod val="50000"/>
                    <a:lumOff val="50000"/>
                  </a:schemeClr>
                </a:solidFill>
              </a:rPr>
              <a:t> – </a:t>
            </a:r>
            <a:r>
              <a:rPr lang="en-US" sz="2800" dirty="0" smtClean="0"/>
              <a:t>DAYLIGHT</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5</a:t>
            </a:fld>
            <a:endParaRPr lang="en-US" dirty="0">
              <a:solidFill>
                <a:schemeClr val="bg1"/>
              </a:solidFill>
            </a:endParaRPr>
          </a:p>
        </p:txBody>
      </p:sp>
    </p:spTree>
    <p:extLst>
      <p:ext uri="{BB962C8B-B14F-4D97-AF65-F5344CB8AC3E}">
        <p14:creationId xmlns:p14="http://schemas.microsoft.com/office/powerpoint/2010/main" val="2237638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D.3.1 – DAYLIGHT</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t>6</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508984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smtClean="0">
                <a:latin typeface="Calibri" panose="020F0502020204030204" pitchFamily="34" charset="0"/>
                <a:cs typeface="Calibri" panose="020F0502020204030204" pitchFamily="34" charset="0"/>
              </a:rPr>
              <a:t>INDICATOR</a:t>
            </a:r>
            <a:r>
              <a:rPr lang="en-US" sz="2400" b="1" smtClean="0">
                <a:latin typeface="Calibri" panose="020F0502020204030204" pitchFamily="34" charset="0"/>
                <a:cs typeface="Calibri" panose="020F0502020204030204" pitchFamily="34" charset="0"/>
              </a:rPr>
              <a:t> </a:t>
            </a:r>
          </a:p>
          <a:p>
            <a:pPr marL="0" indent="0">
              <a:buFont typeface="Arial" panose="020B0604020202020204" pitchFamily="34" charset="0"/>
              <a:buNone/>
            </a:pPr>
            <a:endParaRPr lang="it-IT" sz="2000" b="1" dirty="0">
              <a:latin typeface="Calibri" panose="020F0502020204030204" pitchFamily="34" charset="0"/>
              <a:cs typeface="Calibri" panose="020F0502020204030204" pitchFamily="34" charset="0"/>
            </a:endParaRPr>
          </a:p>
        </p:txBody>
      </p:sp>
      <p:graphicFrame>
        <p:nvGraphicFramePr>
          <p:cNvPr id="5"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528929191"/>
              </p:ext>
            </p:extLst>
          </p:nvPr>
        </p:nvGraphicFramePr>
        <p:xfrm>
          <a:off x="539552" y="2134159"/>
          <a:ext cx="8182272" cy="162576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297873">
                <a:tc>
                  <a:txBody>
                    <a:bodyPr/>
                    <a:lstStyle/>
                    <a:p>
                      <a:r>
                        <a:rPr lang="it-IT" dirty="0" err="1"/>
                        <a:t>Description</a:t>
                      </a:r>
                      <a:endParaRPr lang="it-IT" dirty="0"/>
                    </a:p>
                  </a:txBody>
                  <a:tcPr/>
                </a:tc>
                <a:tc>
                  <a:txBody>
                    <a:bodyPr/>
                    <a:lstStyle/>
                    <a:p>
                      <a:r>
                        <a:rPr lang="it-IT" dirty="0"/>
                        <a:t>Unit</a:t>
                      </a:r>
                    </a:p>
                  </a:txBody>
                  <a:tcPr/>
                </a:tc>
                <a:tc>
                  <a:txBody>
                    <a:bodyPr/>
                    <a:lstStyle/>
                    <a:p>
                      <a:r>
                        <a:rPr lang="it-IT" dirty="0"/>
                        <a:t>Project stage</a:t>
                      </a:r>
                    </a:p>
                  </a:txBody>
                  <a:tcPr/>
                </a:tc>
                <a:tc>
                  <a:txBody>
                    <a:bodyPr/>
                    <a:lstStyle/>
                    <a:p>
                      <a:r>
                        <a:rPr lang="it-IT" dirty="0"/>
                        <a:t>Data source</a:t>
                      </a:r>
                    </a:p>
                  </a:txBody>
                  <a:tcPr/>
                </a:tc>
                <a:extLst>
                  <a:ext uri="{0D108BD9-81ED-4DB2-BD59-A6C34878D82A}">
                    <a16:rowId xmlns:a16="http://schemas.microsoft.com/office/drawing/2014/main" val="3467756336"/>
                  </a:ext>
                </a:extLst>
              </a:tr>
              <a:tr h="1260000">
                <a:tc>
                  <a:txBody>
                    <a:bodyPr/>
                    <a:lstStyle/>
                    <a:p>
                      <a:r>
                        <a:rPr lang="en-GB" sz="1800" dirty="0" smtClean="0"/>
                        <a:t>Mean Daylight Factor</a:t>
                      </a:r>
                      <a:endParaRPr lang="it-IT" sz="1800" dirty="0">
                        <a:latin typeface="Calibri" panose="020F0502020204030204" pitchFamily="34" charset="0"/>
                        <a:cs typeface="Calibri" panose="020F0502020204030204" pitchFamily="34" charset="0"/>
                      </a:endParaRPr>
                    </a:p>
                  </a:txBody>
                  <a:tcPr anchor="ctr"/>
                </a:tc>
                <a:tc>
                  <a:txBody>
                    <a:bodyPr/>
                    <a:lstStyle/>
                    <a:p>
                      <a:pPr algn="ctr"/>
                      <a:r>
                        <a:rPr lang="en-US" sz="1800" kern="1200" dirty="0" smtClean="0">
                          <a:effectLst/>
                        </a:rPr>
                        <a:t>%</a:t>
                      </a:r>
                      <a:endParaRPr lang="en-US" sz="1800" kern="1200" dirty="0">
                        <a:effectLst/>
                      </a:endParaRPr>
                    </a:p>
                  </a:txBody>
                  <a:tcPr anchor="ctr"/>
                </a:tc>
                <a:tc>
                  <a:txBody>
                    <a:bodyPr/>
                    <a:lstStyle/>
                    <a:p>
                      <a:r>
                        <a:rPr lang="it-IT" dirty="0"/>
                        <a:t>Design</a:t>
                      </a:r>
                    </a:p>
                    <a:p>
                      <a:r>
                        <a:rPr lang="it-IT" dirty="0" smtClean="0"/>
                        <a:t>____________</a:t>
                      </a:r>
                      <a:endParaRPr lang="it-IT" dirty="0"/>
                    </a:p>
                    <a:p>
                      <a:r>
                        <a:rPr lang="it-IT" dirty="0" smtClean="0"/>
                        <a:t>Occupation</a:t>
                      </a:r>
                      <a:endParaRPr lang="it-IT" dirty="0"/>
                    </a:p>
                  </a:txBody>
                  <a:tcPr/>
                </a:tc>
                <a:tc>
                  <a:txBody>
                    <a:bodyPr/>
                    <a:lstStyle/>
                    <a:p>
                      <a:r>
                        <a:rPr lang="it-IT" dirty="0" smtClean="0"/>
                        <a:t>Estimation</a:t>
                      </a:r>
                      <a:endParaRPr lang="it-IT" dirty="0"/>
                    </a:p>
                    <a:p>
                      <a:r>
                        <a:rPr lang="it-IT" dirty="0" smtClean="0"/>
                        <a:t>____________</a:t>
                      </a:r>
                      <a:endParaRPr lang="it-IT" dirty="0"/>
                    </a:p>
                    <a:p>
                      <a:r>
                        <a:rPr lang="it-IT" dirty="0" smtClean="0"/>
                        <a:t>Measurement</a:t>
                      </a:r>
                      <a:endParaRPr lang="it-IT" dirty="0"/>
                    </a:p>
                  </a:txBody>
                  <a:tcPr/>
                </a:tc>
                <a:extLst>
                  <a:ext uri="{0D108BD9-81ED-4DB2-BD59-A6C34878D82A}">
                    <a16:rowId xmlns:a16="http://schemas.microsoft.com/office/drawing/2014/main" val="2222151201"/>
                  </a:ext>
                </a:extLst>
              </a:tr>
            </a:tbl>
          </a:graphicData>
        </a:graphic>
      </p:graphicFrame>
      <p:pic>
        <p:nvPicPr>
          <p:cNvPr id="6" name="Picture 5"/>
          <p:cNvPicPr>
            <a:picLocks noChangeAspect="1"/>
          </p:cNvPicPr>
          <p:nvPr/>
        </p:nvPicPr>
        <p:blipFill>
          <a:blip r:embed="rId2"/>
          <a:stretch>
            <a:fillRect/>
          </a:stretch>
        </p:blipFill>
        <p:spPr>
          <a:xfrm>
            <a:off x="3279487" y="4152635"/>
            <a:ext cx="2702402" cy="13512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96101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D.3.1 – DAYLIGHT</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t>7</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362712" y="1121664"/>
            <a:ext cx="8418576" cy="4482465"/>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INTENT</a:t>
            </a:r>
          </a:p>
          <a:p>
            <a:pPr marL="0" indent="0">
              <a:buFont typeface="Arial" panose="020B0604020202020204" pitchFamily="34" charset="0"/>
              <a:buNone/>
            </a:pPr>
            <a:r>
              <a:rPr lang="en-US" b="1" dirty="0" smtClean="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p>
          <a:p>
            <a:pPr marL="0" indent="0">
              <a:buNone/>
            </a:pPr>
            <a:r>
              <a:rPr lang="en-GB" sz="2400" dirty="0"/>
              <a:t>Ensure an adequate level of daylighting in all primary occupied spaces</a:t>
            </a:r>
            <a:r>
              <a:rPr lang="en-US" sz="2400" dirty="0" smtClean="0"/>
              <a:t>.</a:t>
            </a:r>
            <a:endParaRPr lang="it-IT" sz="2400" dirty="0"/>
          </a:p>
        </p:txBody>
      </p:sp>
      <p:pic>
        <p:nvPicPr>
          <p:cNvPr id="1026" name="Picture 2" descr="Maximizing Daylight in Office Spaces and Dealing with Glare - Morphogenesis"/>
          <p:cNvPicPr>
            <a:picLocks noChangeAspect="1" noChangeArrowheads="1"/>
          </p:cNvPicPr>
          <p:nvPr/>
        </p:nvPicPr>
        <p:blipFill rotWithShape="1">
          <a:blip r:embed="rId2">
            <a:clrChange>
              <a:clrFrom>
                <a:srgbClr val="6CFBFF"/>
              </a:clrFrom>
              <a:clrTo>
                <a:srgbClr val="6CFBFF">
                  <a:alpha val="0"/>
                </a:srgbClr>
              </a:clrTo>
            </a:clrChange>
            <a:extLst>
              <a:ext uri="{28A0092B-C50C-407E-A947-70E740481C1C}">
                <a14:useLocalDpi xmlns:a14="http://schemas.microsoft.com/office/drawing/2010/main" val="0"/>
              </a:ext>
            </a:extLst>
          </a:blip>
          <a:srcRect l="2975"/>
          <a:stretch/>
        </p:blipFill>
        <p:spPr bwMode="auto">
          <a:xfrm>
            <a:off x="3501483" y="3098181"/>
            <a:ext cx="2208754" cy="1752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978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D.3.1 – DAYLIGHT</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t>8</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43150" y="1372006"/>
            <a:ext cx="867878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en-GB" dirty="0"/>
              <a:t>The assessment boundary is the </a:t>
            </a:r>
            <a:r>
              <a:rPr lang="en-GB" dirty="0" smtClean="0"/>
              <a:t>building</a:t>
            </a:r>
          </a:p>
          <a:p>
            <a:pPr marL="0" indent="0">
              <a:buNone/>
            </a:pPr>
            <a:endParaRPr lang="en-GB" dirty="0"/>
          </a:p>
          <a:p>
            <a:pPr marL="0" indent="0">
              <a:buNone/>
            </a:pPr>
            <a:r>
              <a:rPr lang="en-GB" dirty="0"/>
              <a:t>The indicator must be calculated in all spaces with characteristic functions of the building (e.g. office spaces, meeting room, cafeteria), different orientations (e.g. on the side of a façade facing the street), and floors (e.g. first, middle and last floor). The indicator value for the building is then calculated as a weighted average of the corresponding measurements</a:t>
            </a:r>
            <a:endParaRPr lang="en-US" sz="2200" dirty="0"/>
          </a:p>
        </p:txBody>
      </p:sp>
      <p:sp>
        <p:nvSpPr>
          <p:cNvPr id="5" name="Segnaposto contenuto 2">
            <a:extLst>
              <a:ext uri="{FF2B5EF4-FFF2-40B4-BE49-F238E27FC236}">
                <a16:creationId xmlns:a16="http://schemas.microsoft.com/office/drawing/2014/main" id="{86F2EB93-A63A-4210-B86A-E5FCAD7D8D7F}"/>
              </a:ext>
            </a:extLst>
          </p:cNvPr>
          <p:cNvSpPr txBox="1">
            <a:spLocks/>
          </p:cNvSpPr>
          <p:nvPr/>
        </p:nvSpPr>
        <p:spPr>
          <a:xfrm>
            <a:off x="171746" y="910833"/>
            <a:ext cx="8432156" cy="4857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u="sng" dirty="0" smtClean="0">
                <a:latin typeface="Calibri" panose="020F0502020204030204" pitchFamily="34" charset="0"/>
                <a:cs typeface="Calibri" panose="020F0502020204030204" pitchFamily="34" charset="0"/>
              </a:rPr>
              <a:t>BOUNDARY &amp; SCOPE</a:t>
            </a:r>
          </a:p>
        </p:txBody>
      </p:sp>
    </p:spTree>
    <p:extLst>
      <p:ext uri="{BB962C8B-B14F-4D97-AF65-F5344CB8AC3E}">
        <p14:creationId xmlns:p14="http://schemas.microsoft.com/office/powerpoint/2010/main" val="3611291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D.3.1 – DAYLIGHT</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t>9</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68224" y="1048512"/>
            <a:ext cx="8418576" cy="475488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smtClean="0">
                <a:latin typeface="Calibri" panose="020F0502020204030204" pitchFamily="34" charset="0"/>
                <a:cs typeface="Calibri" panose="020F0502020204030204" pitchFamily="34" charset="0"/>
              </a:rPr>
              <a:t>ASSESSMENT METHOD - </a:t>
            </a:r>
            <a:r>
              <a:rPr lang="en-US" sz="2400" b="1" u="sng" dirty="0" smtClean="0"/>
              <a:t>DESIGN PHASE</a:t>
            </a:r>
            <a:endParaRPr lang="en-US" sz="2400" b="1" u="sng" dirty="0" smtClean="0">
              <a:cs typeface="Calibri" panose="020F0502020204030204" pitchFamily="34" charset="0"/>
            </a:endParaRPr>
          </a:p>
          <a:p>
            <a:pPr marL="0" indent="0">
              <a:buFont typeface="Arial" panose="020B0604020202020204" pitchFamily="34" charset="0"/>
              <a:buNone/>
            </a:pPr>
            <a:endParaRPr lang="en-US" sz="2400" b="1" u="sng" dirty="0" smtClean="0">
              <a:latin typeface="Calibri" panose="020F0502020204030204" pitchFamily="34" charset="0"/>
            </a:endParaRPr>
          </a:p>
        </p:txBody>
      </p:sp>
      <p:sp>
        <p:nvSpPr>
          <p:cNvPr id="5" name="Rectangle 4"/>
          <p:cNvSpPr/>
          <p:nvPr/>
        </p:nvSpPr>
        <p:spPr>
          <a:xfrm>
            <a:off x="268224" y="1424891"/>
            <a:ext cx="8775415" cy="4205126"/>
          </a:xfrm>
          <a:prstGeom prst="rect">
            <a:avLst/>
          </a:prstGeom>
        </p:spPr>
        <p:txBody>
          <a:bodyPr wrap="square">
            <a:spAutoFit/>
          </a:bodyPr>
          <a:lstStyle/>
          <a:p>
            <a:pPr algn="just">
              <a:lnSpc>
                <a:spcPct val="150000"/>
              </a:lnSpc>
              <a:spcAft>
                <a:spcPts val="0"/>
              </a:spcAft>
              <a:tabLst>
                <a:tab pos="2329815" algn="l"/>
              </a:tabLst>
            </a:pPr>
            <a:r>
              <a:rPr lang="en-US" sz="2400" b="1" u="sng" dirty="0" smtClean="0">
                <a:solidFill>
                  <a:srgbClr val="000000"/>
                </a:solidFill>
                <a:ea typeface="Times New Roman" panose="02020603050405020304" pitchFamily="18" charset="0"/>
                <a:cs typeface="Calibri" panose="020F0502020204030204" pitchFamily="34" charset="0"/>
              </a:rPr>
              <a:t>Method </a:t>
            </a:r>
            <a:r>
              <a:rPr lang="en-US" sz="2400" b="1" u="sng" dirty="0">
                <a:solidFill>
                  <a:srgbClr val="000000"/>
                </a:solidFill>
                <a:ea typeface="Times New Roman" panose="02020603050405020304" pitchFamily="18" charset="0"/>
                <a:cs typeface="Calibri" panose="020F0502020204030204" pitchFamily="34" charset="0"/>
              </a:rPr>
              <a:t>1) </a:t>
            </a:r>
            <a:r>
              <a:rPr lang="en-US" sz="2400" i="1" u="sng" dirty="0">
                <a:solidFill>
                  <a:srgbClr val="000000"/>
                </a:solidFill>
                <a:ea typeface="Times New Roman" panose="02020603050405020304" pitchFamily="18" charset="0"/>
                <a:cs typeface="Calibri" panose="020F0502020204030204" pitchFamily="34" charset="0"/>
              </a:rPr>
              <a:t>Calculation method using daylight factors on the reference plane</a:t>
            </a:r>
            <a:r>
              <a:rPr lang="en-US" sz="2400" dirty="0">
                <a:solidFill>
                  <a:srgbClr val="000000"/>
                </a:solidFill>
                <a:ea typeface="Times New Roman" panose="02020603050405020304" pitchFamily="18" charset="0"/>
                <a:cs typeface="Calibri" panose="020F0502020204030204" pitchFamily="34" charset="0"/>
              </a:rPr>
              <a:t>. </a:t>
            </a:r>
            <a:endParaRPr lang="en-US" sz="2400" dirty="0" smtClean="0">
              <a:solidFill>
                <a:srgbClr val="000000"/>
              </a:solidFill>
              <a:ea typeface="Times New Roman" panose="02020603050405020304" pitchFamily="18" charset="0"/>
              <a:cs typeface="Calibri" panose="020F0502020204030204" pitchFamily="34" charset="0"/>
            </a:endParaRPr>
          </a:p>
          <a:p>
            <a:pPr algn="just">
              <a:lnSpc>
                <a:spcPct val="150000"/>
              </a:lnSpc>
              <a:tabLst>
                <a:tab pos="2329815" algn="l"/>
              </a:tabLst>
            </a:pPr>
            <a:r>
              <a:rPr lang="en-US" sz="2400" b="1" dirty="0">
                <a:solidFill>
                  <a:schemeClr val="tx1">
                    <a:lumMod val="50000"/>
                    <a:lumOff val="50000"/>
                  </a:schemeClr>
                </a:solidFill>
              </a:rPr>
              <a:t>The calculation steps </a:t>
            </a:r>
            <a:r>
              <a:rPr lang="en-US" sz="2400" b="1" dirty="0" smtClean="0">
                <a:solidFill>
                  <a:schemeClr val="tx1">
                    <a:lumMod val="50000"/>
                    <a:lumOff val="50000"/>
                  </a:schemeClr>
                </a:solidFill>
              </a:rPr>
              <a:t>are </a:t>
            </a:r>
            <a:r>
              <a:rPr lang="en-US" sz="2400" b="1" dirty="0">
                <a:solidFill>
                  <a:schemeClr val="tx1">
                    <a:lumMod val="50000"/>
                    <a:lumOff val="50000"/>
                  </a:schemeClr>
                </a:solidFill>
              </a:rPr>
              <a:t>:</a:t>
            </a:r>
            <a:endParaRPr lang="el-GR" sz="2400" b="1" dirty="0">
              <a:solidFill>
                <a:schemeClr val="tx1">
                  <a:lumMod val="50000"/>
                  <a:lumOff val="50000"/>
                </a:schemeClr>
              </a:solidFill>
            </a:endParaRPr>
          </a:p>
          <a:p>
            <a:pPr algn="just">
              <a:lnSpc>
                <a:spcPct val="150000"/>
              </a:lnSpc>
              <a:spcAft>
                <a:spcPts val="0"/>
              </a:spcAft>
              <a:tabLst>
                <a:tab pos="2329815" algn="l"/>
              </a:tabLst>
            </a:pPr>
            <a:endParaRPr lang="en-GB" sz="800" dirty="0">
              <a:solidFill>
                <a:srgbClr val="000000"/>
              </a:solidFill>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mj-lt"/>
              <a:buAutoNum type="arabicPeriod"/>
              <a:tabLst>
                <a:tab pos="2329815" algn="l"/>
                <a:tab pos="457200" algn="l"/>
              </a:tabLst>
            </a:pPr>
            <a:r>
              <a:rPr lang="en-US" sz="2400" dirty="0">
                <a:solidFill>
                  <a:srgbClr val="000000"/>
                </a:solidFill>
                <a:ea typeface="Times New Roman" panose="02020603050405020304" pitchFamily="18" charset="0"/>
                <a:cs typeface="Calibri" panose="020F0502020204030204" pitchFamily="34" charset="0"/>
              </a:rPr>
              <a:t>Identify the </a:t>
            </a:r>
            <a:r>
              <a:rPr lang="en-US" sz="2400" b="1" dirty="0">
                <a:solidFill>
                  <a:srgbClr val="000000"/>
                </a:solidFill>
                <a:ea typeface="Times New Roman" panose="02020603050405020304" pitchFamily="18" charset="0"/>
                <a:cs typeface="Calibri" panose="020F0502020204030204" pitchFamily="34" charset="0"/>
              </a:rPr>
              <a:t>grid of points </a:t>
            </a:r>
            <a:r>
              <a:rPr lang="en-US" sz="2400" dirty="0">
                <a:solidFill>
                  <a:srgbClr val="000000"/>
                </a:solidFill>
                <a:ea typeface="Times New Roman" panose="02020603050405020304" pitchFamily="18" charset="0"/>
                <a:cs typeface="Calibri" panose="020F0502020204030204" pitchFamily="34" charset="0"/>
              </a:rPr>
              <a:t>on the plane</a:t>
            </a:r>
            <a:endParaRPr lang="en-GB" sz="2400" dirty="0">
              <a:solidFill>
                <a:srgbClr val="000000"/>
              </a:solidFill>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mj-lt"/>
              <a:buAutoNum type="arabicPeriod"/>
              <a:tabLst>
                <a:tab pos="2329815" algn="l"/>
                <a:tab pos="457200" algn="l"/>
              </a:tabLst>
            </a:pPr>
            <a:r>
              <a:rPr lang="en-US" sz="2400" dirty="0">
                <a:solidFill>
                  <a:srgbClr val="000000"/>
                </a:solidFill>
                <a:ea typeface="Times New Roman" panose="02020603050405020304" pitchFamily="18" charset="0"/>
                <a:cs typeface="Calibri" panose="020F0502020204030204" pitchFamily="34" charset="0"/>
              </a:rPr>
              <a:t>Predict the </a:t>
            </a:r>
            <a:r>
              <a:rPr lang="en-US" sz="2400" b="1" dirty="0">
                <a:solidFill>
                  <a:srgbClr val="000000"/>
                </a:solidFill>
                <a:ea typeface="Times New Roman" panose="02020603050405020304" pitchFamily="18" charset="0"/>
                <a:cs typeface="Calibri" panose="020F0502020204030204" pitchFamily="34" charset="0"/>
              </a:rPr>
              <a:t>daylight factors </a:t>
            </a:r>
            <a:r>
              <a:rPr lang="en-US" sz="2400" dirty="0">
                <a:solidFill>
                  <a:srgbClr val="000000"/>
                </a:solidFill>
                <a:ea typeface="Times New Roman" panose="02020603050405020304" pitchFamily="18" charset="0"/>
                <a:cs typeface="Calibri" panose="020F0502020204030204" pitchFamily="34" charset="0"/>
              </a:rPr>
              <a:t>across the plane</a:t>
            </a:r>
            <a:endParaRPr lang="en-GB" sz="2400" dirty="0">
              <a:solidFill>
                <a:srgbClr val="000000"/>
              </a:solidFill>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mj-lt"/>
              <a:buAutoNum type="arabicPeriod"/>
              <a:tabLst>
                <a:tab pos="2329815" algn="l"/>
                <a:tab pos="457200" algn="l"/>
              </a:tabLst>
            </a:pPr>
            <a:r>
              <a:rPr lang="en-US" sz="2400" dirty="0">
                <a:solidFill>
                  <a:srgbClr val="000000"/>
                </a:solidFill>
                <a:ea typeface="Times New Roman" panose="02020603050405020304" pitchFamily="18" charset="0"/>
                <a:cs typeface="Calibri" panose="020F0502020204030204" pitchFamily="34" charset="0"/>
              </a:rPr>
              <a:t>Calculate the </a:t>
            </a:r>
            <a:r>
              <a:rPr lang="en-US" sz="2400" b="1" dirty="0">
                <a:solidFill>
                  <a:srgbClr val="000000"/>
                </a:solidFill>
                <a:ea typeface="Times New Roman" panose="02020603050405020304" pitchFamily="18" charset="0"/>
                <a:cs typeface="Calibri" panose="020F0502020204030204" pitchFamily="34" charset="0"/>
              </a:rPr>
              <a:t>target daylight factor D</a:t>
            </a:r>
            <a:r>
              <a:rPr lang="en-US" sz="2400" b="1" baseline="-25000" dirty="0">
                <a:solidFill>
                  <a:srgbClr val="000000"/>
                </a:solidFill>
                <a:ea typeface="Times New Roman" panose="02020603050405020304" pitchFamily="18" charset="0"/>
                <a:cs typeface="Calibri" panose="020F0502020204030204" pitchFamily="34" charset="0"/>
              </a:rPr>
              <a:t>T</a:t>
            </a:r>
            <a:r>
              <a:rPr lang="en-US" sz="2400" b="1" baseline="30000" dirty="0">
                <a:solidFill>
                  <a:srgbClr val="000000"/>
                </a:solidFill>
                <a:ea typeface="Times New Roman" panose="02020603050405020304" pitchFamily="18" charset="0"/>
                <a:cs typeface="Calibri" panose="020F0502020204030204" pitchFamily="34" charset="0"/>
              </a:rPr>
              <a:t> </a:t>
            </a:r>
            <a:r>
              <a:rPr lang="en-US" sz="2400" b="1" dirty="0">
                <a:solidFill>
                  <a:srgbClr val="000000"/>
                </a:solidFill>
                <a:ea typeface="Times New Roman" panose="02020603050405020304" pitchFamily="18" charset="0"/>
                <a:cs typeface="Calibri" panose="020F0502020204030204" pitchFamily="34" charset="0"/>
              </a:rPr>
              <a:t>and D</a:t>
            </a:r>
            <a:r>
              <a:rPr lang="en-US" sz="2400" b="1" baseline="-25000" dirty="0">
                <a:solidFill>
                  <a:srgbClr val="000000"/>
                </a:solidFill>
                <a:ea typeface="Times New Roman" panose="02020603050405020304" pitchFamily="18" charset="0"/>
                <a:cs typeface="Calibri" panose="020F0502020204030204" pitchFamily="34" charset="0"/>
              </a:rPr>
              <a:t>TM</a:t>
            </a:r>
            <a:endParaRPr lang="en-GB" sz="2400" b="1" dirty="0">
              <a:solidFill>
                <a:srgbClr val="000000"/>
              </a:solidFill>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mj-lt"/>
              <a:buAutoNum type="arabicPeriod"/>
              <a:tabLst>
                <a:tab pos="2329815" algn="l"/>
                <a:tab pos="457200" algn="l"/>
              </a:tabLst>
            </a:pPr>
            <a:r>
              <a:rPr lang="en-US" sz="2400" dirty="0">
                <a:solidFill>
                  <a:srgbClr val="000000"/>
                </a:solidFill>
                <a:ea typeface="Times New Roman" panose="02020603050405020304" pitchFamily="18" charset="0"/>
                <a:cs typeface="Calibri" panose="020F0502020204030204" pitchFamily="34" charset="0"/>
              </a:rPr>
              <a:t>Ensure that the daylight factors equal or exceed the target values (D</a:t>
            </a:r>
            <a:r>
              <a:rPr lang="en-US" sz="2400" baseline="-25000" dirty="0">
                <a:solidFill>
                  <a:srgbClr val="000000"/>
                </a:solidFill>
                <a:ea typeface="Times New Roman" panose="02020603050405020304" pitchFamily="18" charset="0"/>
                <a:cs typeface="Calibri" panose="020F0502020204030204" pitchFamily="34" charset="0"/>
              </a:rPr>
              <a:t>TM</a:t>
            </a:r>
            <a:r>
              <a:rPr lang="en-US" sz="2400" dirty="0">
                <a:solidFill>
                  <a:srgbClr val="000000"/>
                </a:solidFill>
                <a:ea typeface="Times New Roman" panose="02020603050405020304" pitchFamily="18" charset="0"/>
                <a:cs typeface="Calibri" panose="020F0502020204030204" pitchFamily="34" charset="0"/>
              </a:rPr>
              <a:t> and D</a:t>
            </a:r>
            <a:r>
              <a:rPr lang="en-US" sz="2400" baseline="-25000" dirty="0">
                <a:solidFill>
                  <a:srgbClr val="000000"/>
                </a:solidFill>
                <a:ea typeface="Times New Roman" panose="02020603050405020304" pitchFamily="18" charset="0"/>
                <a:cs typeface="Calibri" panose="020F0502020204030204" pitchFamily="34" charset="0"/>
              </a:rPr>
              <a:t>T</a:t>
            </a:r>
            <a:r>
              <a:rPr lang="en-US" sz="2400" dirty="0">
                <a:solidFill>
                  <a:srgbClr val="000000"/>
                </a:solidFill>
                <a:ea typeface="Times New Roman" panose="02020603050405020304" pitchFamily="18" charset="0"/>
                <a:cs typeface="Calibri" panose="020F0502020204030204" pitchFamily="34" charset="0"/>
              </a:rPr>
              <a:t>).</a:t>
            </a:r>
            <a:endParaRPr lang="en-GB" sz="2400" dirty="0">
              <a:solidFill>
                <a:srgbClr val="000000"/>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951598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ECDCA0D-E10B-4DA1-BAA3-DAD6FCDD2C43}"/>
</file>

<file path=customXml/itemProps2.xml><?xml version="1.0" encoding="utf-8"?>
<ds:datastoreItem xmlns:ds="http://schemas.openxmlformats.org/officeDocument/2006/customXml" ds:itemID="{A4F0E0F1-3ECA-4BA5-802D-D7124C5C855C}"/>
</file>

<file path=customXml/itemProps3.xml><?xml version="1.0" encoding="utf-8"?>
<ds:datastoreItem xmlns:ds="http://schemas.openxmlformats.org/officeDocument/2006/customXml" ds:itemID="{173C812A-5A9B-4686-B578-4F5843194000}"/>
</file>

<file path=docProps/app.xml><?xml version="1.0" encoding="utf-8"?>
<Properties xmlns="http://schemas.openxmlformats.org/officeDocument/2006/extended-properties" xmlns:vt="http://schemas.openxmlformats.org/officeDocument/2006/docPropsVTypes">
  <TotalTime>18336</TotalTime>
  <Words>1119</Words>
  <Application>Microsoft Office PowerPoint</Application>
  <PresentationFormat>On-screen Show (4:3)</PresentationFormat>
  <Paragraphs>176</Paragraphs>
  <Slides>18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Narrow</vt:lpstr>
      <vt:lpstr>Calibri</vt:lpstr>
      <vt:lpstr>Cambria Math</vt:lpstr>
      <vt:lpstr>Times New Roman</vt:lpstr>
      <vt:lpstr>Wingdings</vt:lpstr>
      <vt:lpstr>Larissa</vt:lpstr>
      <vt:lpstr>PowerPoint Presentation</vt:lpstr>
      <vt:lpstr>D.3.1 – DAYLIGHT</vt:lpstr>
      <vt:lpstr>D.3.1 – DAYLIGHT</vt:lpstr>
      <vt:lpstr>D.3.1 – DAYLIGHT</vt:lpstr>
      <vt:lpstr>D.3.1 – DAYLIGHT</vt:lpstr>
      <vt:lpstr>D.3.1 – DAYLIGHT</vt:lpstr>
      <vt:lpstr>D.3.1 – DAYLIGHT</vt:lpstr>
      <vt:lpstr>D.3.1 – DAYLIGHT</vt:lpstr>
      <vt:lpstr>D.3.1 – DAYLIGHT</vt:lpstr>
      <vt:lpstr>D.3.1 – DAYLIGHT</vt:lpstr>
      <vt:lpstr>D.3.1 – DAYLIGHT</vt:lpstr>
      <vt:lpstr>D.3.1 – DAYLIGHT</vt:lpstr>
      <vt:lpstr>D.3.1 – DAYLIGHT</vt:lpstr>
      <vt:lpstr>D.3.1 – DAYLIGHT</vt:lpstr>
      <vt:lpstr>D.3.1 – DAYLIGHT</vt:lpstr>
      <vt:lpstr>D.3.1 – DAYLIGHT</vt:lpstr>
      <vt:lpstr>D.3.1 – DAYLIGHT</vt:lpstr>
      <vt:lpstr>D.3.1 – DAYLIGHT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300</cp:revision>
  <dcterms:created xsi:type="dcterms:W3CDTF">2017-01-09T10:20:00Z</dcterms:created>
  <dcterms:modified xsi:type="dcterms:W3CDTF">2022-12-22T08:12:38Z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