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xml" ContentType="application/vnd.openxmlformats-officedocument.presentationml.notesSl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2.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56" r:id="rId2"/>
    <p:sldId id="259" r:id="rId3"/>
    <p:sldId id="293" r:id="rId4"/>
    <p:sldId id="261" r:id="rId5"/>
    <p:sldId id="295" r:id="rId6"/>
    <p:sldId id="262" r:id="rId7"/>
    <p:sldId id="260" r:id="rId8"/>
    <p:sldId id="263" r:id="rId9"/>
    <p:sldId id="296" r:id="rId10"/>
    <p:sldId id="264" r:id="rId11"/>
    <p:sldId id="265" r:id="rId12"/>
    <p:sldId id="267" r:id="rId13"/>
    <p:sldId id="268" r:id="rId14"/>
    <p:sldId id="294" r:id="rId15"/>
    <p:sldId id="270" r:id="rId16"/>
    <p:sldId id="271" r:id="rId17"/>
    <p:sldId id="266" r:id="rId18"/>
    <p:sldId id="272" r:id="rId19"/>
    <p:sldId id="273" r:id="rId20"/>
    <p:sldId id="274" r:id="rId21"/>
    <p:sldId id="280" r:id="rId22"/>
    <p:sldId id="281" r:id="rId23"/>
    <p:sldId id="282" r:id="rId24"/>
    <p:sldId id="283" r:id="rId25"/>
    <p:sldId id="284" r:id="rId26"/>
    <p:sldId id="297" r:id="rId27"/>
    <p:sldId id="285" r:id="rId28"/>
    <p:sldId id="286" r:id="rId29"/>
    <p:sldId id="300" r:id="rId30"/>
    <p:sldId id="292" r:id="rId31"/>
    <p:sldId id="29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883" autoAdjust="0"/>
  </p:normalViewPr>
  <p:slideViewPr>
    <p:cSldViewPr snapToGrid="0" showGuides="1">
      <p:cViewPr varScale="1">
        <p:scale>
          <a:sx n="64" d="100"/>
          <a:sy n="64" d="100"/>
        </p:scale>
        <p:origin x="1268" y="5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30769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883597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451717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 - COOLING SEASON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900866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159803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37228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141712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49238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628249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07705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7116623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220860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1018834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742907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081418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0416027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20031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5356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06103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872623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 </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970022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53667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9550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187630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smtClean="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903286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29"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3" r:id="rId13"/>
    <p:sldLayoutId id="2147483664" r:id="rId14"/>
    <p:sldLayoutId id="2147483665" r:id="rId15"/>
    <p:sldLayoutId id="2147483666" r:id="rId16"/>
    <p:sldLayoutId id="2147483667" r:id="rId17"/>
    <p:sldLayoutId id="2147483673" r:id="rId18"/>
    <p:sldLayoutId id="2147483674" r:id="rId19"/>
    <p:sldLayoutId id="2147483675" r:id="rId20"/>
    <p:sldLayoutId id="2147483676" r:id="rId21"/>
    <p:sldLayoutId id="2147483677" r:id="rId22"/>
    <p:sldLayoutId id="2147483678" r:id="rId23"/>
    <p:sldLayoutId id="2147483679" r:id="rId24"/>
    <p:sldLayoutId id="2147483683" r:id="rId25"/>
    <p:sldLayoutId id="2147483684" r:id="rId26"/>
    <p:sldLayoutId id="2147483685" r:id="rId27"/>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hyperlink" Target="http://ec.europa.eu/environment/eussd/buildings.htm" TargetMode="Externa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6.jpeg"/><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2.png"/><Relationship Id="rId2" Type="http://schemas.openxmlformats.org/officeDocument/2006/relationships/image" Target="../media/image31.png"/><Relationship Id="rId1" Type="http://schemas.openxmlformats.org/officeDocument/2006/relationships/slideLayout" Target="../slideLayouts/slideLayout15.xml"/><Relationship Id="rId6" Type="http://schemas.openxmlformats.org/officeDocument/2006/relationships/hyperlink" Target="http://ec.europa.eu/environment/eussd/buildings.htm" TargetMode="Externa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4.png"/><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4.png"/><Relationship Id="rId7" Type="http://schemas.openxmlformats.org/officeDocument/2006/relationships/image" Target="../media/image38.png"/><Relationship Id="rId2" Type="http://schemas.openxmlformats.org/officeDocument/2006/relationships/image" Target="../media/image42.png"/><Relationship Id="rId1" Type="http://schemas.openxmlformats.org/officeDocument/2006/relationships/slideLayout" Target="../slideLayouts/slideLayout24.xml"/><Relationship Id="rId6" Type="http://schemas.openxmlformats.org/officeDocument/2006/relationships/image" Target="../media/image37.png"/><Relationship Id="rId11" Type="http://schemas.openxmlformats.org/officeDocument/2006/relationships/image" Target="../media/image50.png"/><Relationship Id="rId5" Type="http://schemas.openxmlformats.org/officeDocument/2006/relationships/image" Target="../media/image46.png"/><Relationship Id="rId10" Type="http://schemas.openxmlformats.org/officeDocument/2006/relationships/image" Target="../media/image49.png"/><Relationship Id="rId4" Type="http://schemas.openxmlformats.org/officeDocument/2006/relationships/image" Target="../media/image45.png"/><Relationship Id="rId9"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6.jpe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hyperlink" Target="http://ec.europa.eu/environment/eussd/buildings.htm"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10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1535425"/>
            <a:ext cx="6103547" cy="34284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smtClean="0"/>
              <a:t>The PPD </a:t>
            </a:r>
            <a:r>
              <a:rPr lang="en-US" dirty="0"/>
              <a:t>value </a:t>
            </a:r>
            <a:r>
              <a:rPr lang="en-US" dirty="0" smtClean="0"/>
              <a:t>is estimated </a:t>
            </a:r>
            <a:r>
              <a:rPr lang="en-US" dirty="0"/>
              <a:t>or measured in accordance to </a:t>
            </a:r>
            <a:r>
              <a:rPr lang="en-US" b="1" dirty="0"/>
              <a:t>EN </a:t>
            </a:r>
            <a:r>
              <a:rPr lang="en-US" b="1" dirty="0" smtClean="0"/>
              <a:t>16798</a:t>
            </a:r>
            <a:r>
              <a:rPr lang="en-US" dirty="0" smtClean="0"/>
              <a:t> both </a:t>
            </a:r>
            <a:r>
              <a:rPr lang="en-US" dirty="0"/>
              <a:t>in summer and </a:t>
            </a:r>
            <a:r>
              <a:rPr lang="en-US" dirty="0" smtClean="0"/>
              <a:t>winter conditions. The approach is following along the lines of the </a:t>
            </a:r>
            <a:r>
              <a:rPr lang="en-US" b="1" dirty="0" smtClean="0"/>
              <a:t>ASHRAE Standard 55</a:t>
            </a:r>
            <a:r>
              <a:rPr lang="en-US" dirty="0" smtClean="0"/>
              <a:t>.</a:t>
            </a:r>
          </a:p>
        </p:txBody>
      </p:sp>
      <p:pic>
        <p:nvPicPr>
          <p:cNvPr id="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0334" y="2700166"/>
            <a:ext cx="1244931" cy="10058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0661" y="2197246"/>
            <a:ext cx="1075763" cy="10058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765" y="1716233"/>
            <a:ext cx="1333500" cy="9620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4744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303657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1">
                    <a:lumMod val="50000"/>
                    <a:lumOff val="50000"/>
                  </a:schemeClr>
                </a:solidFill>
              </a:rPr>
              <a:t>The calculation steps are the </a:t>
            </a:r>
            <a:r>
              <a:rPr lang="en-US" sz="2200" b="1" dirty="0" smtClean="0">
                <a:solidFill>
                  <a:schemeClr val="tx1">
                    <a:lumMod val="50000"/>
                    <a:lumOff val="50000"/>
                  </a:schemeClr>
                </a:solidFill>
              </a:rPr>
              <a:t>following:</a:t>
            </a:r>
            <a:r>
              <a:rPr lang="en-US" sz="2200" dirty="0"/>
              <a:t> </a:t>
            </a:r>
            <a:endParaRPr lang="it-IT" sz="2200" dirty="0"/>
          </a:p>
          <a:p>
            <a:pPr marL="457200" lvl="0" indent="-457200">
              <a:buFont typeface="+mj-lt"/>
              <a:buAutoNum type="arabicPeriod"/>
            </a:pPr>
            <a:r>
              <a:rPr lang="en-GB" i="1" u="sng" dirty="0"/>
              <a:t>Estimate or Measure </a:t>
            </a:r>
            <a:r>
              <a:rPr lang="en-GB" b="1" i="1" u="sng" dirty="0"/>
              <a:t>PMV</a:t>
            </a:r>
            <a:r>
              <a:rPr lang="en-GB" i="1" u="sng" dirty="0"/>
              <a:t> in each selected </a:t>
            </a:r>
            <a:r>
              <a:rPr lang="en-GB" i="1" u="sng" dirty="0" smtClean="0"/>
              <a:t>space </a:t>
            </a:r>
            <a:r>
              <a:rPr lang="en-GB" dirty="0" smtClean="0"/>
              <a:t>*</a:t>
            </a:r>
            <a:endParaRPr lang="en-GB" dirty="0"/>
          </a:p>
          <a:p>
            <a:pPr marL="457200" lvl="0" indent="-457200">
              <a:buFont typeface="+mj-lt"/>
              <a:buAutoNum type="arabicPeriod"/>
            </a:pPr>
            <a:r>
              <a:rPr lang="en-GB" i="1" u="sng" dirty="0"/>
              <a:t>Calculate </a:t>
            </a:r>
            <a:r>
              <a:rPr lang="en-GB" b="1" i="1" u="sng" dirty="0"/>
              <a:t>PPD</a:t>
            </a:r>
            <a:r>
              <a:rPr lang="en-GB" i="1" u="sng" dirty="0"/>
              <a:t> in each selected </a:t>
            </a:r>
            <a:r>
              <a:rPr lang="en-GB" i="1" u="sng" dirty="0" smtClean="0"/>
              <a:t>space</a:t>
            </a:r>
            <a:r>
              <a:rPr lang="en-GB" dirty="0" smtClean="0"/>
              <a:t>, [%] *</a:t>
            </a:r>
            <a:endParaRPr lang="en-GB" dirty="0"/>
          </a:p>
          <a:p>
            <a:pPr marL="457200" lvl="0" indent="-457200">
              <a:buFont typeface="+mj-lt"/>
              <a:buAutoNum type="arabicPeriod"/>
            </a:pPr>
            <a:r>
              <a:rPr lang="en-GB" dirty="0"/>
              <a:t>Calculate the </a:t>
            </a:r>
            <a:r>
              <a:rPr lang="en-GB" b="1" dirty="0"/>
              <a:t>internal floor area </a:t>
            </a:r>
            <a:r>
              <a:rPr lang="en-GB" dirty="0"/>
              <a:t>of each </a:t>
            </a:r>
            <a:r>
              <a:rPr lang="en-GB" dirty="0" smtClean="0"/>
              <a:t>space, [m</a:t>
            </a:r>
            <a:r>
              <a:rPr lang="en-GB" baseline="30000" dirty="0" smtClean="0"/>
              <a:t>2</a:t>
            </a:r>
            <a:r>
              <a:rPr lang="en-GB" dirty="0" smtClean="0"/>
              <a:t>] </a:t>
            </a:r>
            <a:endParaRPr lang="en-GB" dirty="0"/>
          </a:p>
          <a:p>
            <a:pPr marL="457200" lvl="0" indent="-457200">
              <a:buFont typeface="+mj-lt"/>
              <a:buAutoNum type="arabicPeriod"/>
            </a:pPr>
            <a:r>
              <a:rPr lang="ca-ES" dirty="0"/>
              <a:t>Calculate the </a:t>
            </a:r>
            <a:r>
              <a:rPr lang="ca-ES" b="1" dirty="0"/>
              <a:t>total internal floor area </a:t>
            </a:r>
            <a:r>
              <a:rPr lang="ca-ES" dirty="0"/>
              <a:t>of the selected </a:t>
            </a:r>
            <a:r>
              <a:rPr lang="ca-ES" dirty="0" smtClean="0"/>
              <a:t>spaces</a:t>
            </a:r>
            <a:r>
              <a:rPr lang="en-GB" dirty="0" smtClean="0"/>
              <a:t>, </a:t>
            </a:r>
            <a:r>
              <a:rPr lang="en-GB" dirty="0"/>
              <a:t>[m</a:t>
            </a:r>
            <a:r>
              <a:rPr lang="en-GB" baseline="30000" dirty="0"/>
              <a:t>2</a:t>
            </a:r>
            <a:r>
              <a:rPr lang="en-GB" dirty="0"/>
              <a:t>]</a:t>
            </a:r>
            <a:r>
              <a:rPr lang="ca-ES" dirty="0" smtClean="0"/>
              <a:t> </a:t>
            </a:r>
            <a:endParaRPr lang="en-GB" dirty="0"/>
          </a:p>
          <a:p>
            <a:pPr marL="457200" lvl="0" indent="-457200">
              <a:buFont typeface="+mj-lt"/>
              <a:buAutoNum type="arabicPeriod"/>
            </a:pPr>
            <a:r>
              <a:rPr lang="ca-ES" dirty="0"/>
              <a:t>Sum the PPD in each space multiplied by the c</a:t>
            </a:r>
            <a:r>
              <a:rPr lang="en-US" dirty="0"/>
              <a:t>o</a:t>
            </a:r>
            <a:r>
              <a:rPr lang="ca-ES" dirty="0"/>
              <a:t>rresponding area to calculate the </a:t>
            </a:r>
            <a:r>
              <a:rPr lang="ca-ES" b="1" dirty="0"/>
              <a:t>weighted PPD</a:t>
            </a:r>
            <a:endParaRPr lang="en-GB" b="1" dirty="0"/>
          </a:p>
          <a:p>
            <a:pPr marL="457200" lvl="0" indent="-457200">
              <a:buFont typeface="+mj-lt"/>
              <a:buAutoNum type="arabicPeriod"/>
            </a:pPr>
            <a:r>
              <a:rPr lang="en-US" dirty="0"/>
              <a:t>Calculate the indicator’s value as</a:t>
            </a:r>
            <a:r>
              <a:rPr lang="en-GB" dirty="0"/>
              <a:t> the </a:t>
            </a:r>
            <a:r>
              <a:rPr lang="en-US" b="1" dirty="0"/>
              <a:t>ratio of </a:t>
            </a:r>
            <a:r>
              <a:rPr lang="en-GB" b="1" dirty="0"/>
              <a:t>the weighted PPD </a:t>
            </a:r>
            <a:r>
              <a:rPr lang="en-GB" dirty="0">
                <a:solidFill>
                  <a:srgbClr val="1A965E"/>
                </a:solidFill>
              </a:rPr>
              <a:t>(step </a:t>
            </a:r>
            <a:r>
              <a:rPr lang="en-GB" dirty="0" smtClean="0">
                <a:solidFill>
                  <a:srgbClr val="1A965E"/>
                </a:solidFill>
              </a:rPr>
              <a:t>5) </a:t>
            </a:r>
            <a:r>
              <a:rPr lang="en-GB" dirty="0" smtClean="0"/>
              <a:t>to </a:t>
            </a:r>
            <a:r>
              <a:rPr lang="en-GB" dirty="0"/>
              <a:t>the </a:t>
            </a:r>
            <a:r>
              <a:rPr lang="en-GB" b="1" dirty="0"/>
              <a:t>total internal floor </a:t>
            </a:r>
            <a:r>
              <a:rPr lang="en-GB" b="1" dirty="0" smtClean="0"/>
              <a:t>area </a:t>
            </a:r>
            <a:r>
              <a:rPr lang="en-GB" dirty="0">
                <a:solidFill>
                  <a:srgbClr val="1A965E"/>
                </a:solidFill>
              </a:rPr>
              <a:t>(step 4</a:t>
            </a:r>
            <a:r>
              <a:rPr lang="en-GB" dirty="0" smtClean="0">
                <a:solidFill>
                  <a:srgbClr val="1A965E"/>
                </a:solidFill>
              </a:rPr>
              <a:t>)</a:t>
            </a:r>
            <a:r>
              <a:rPr lang="en-GB" dirty="0" smtClean="0"/>
              <a:t>, [%] </a:t>
            </a:r>
            <a:endParaRPr lang="en-GB" b="1"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1230" y="6578600"/>
            <a:ext cx="2133600" cy="279400"/>
          </a:xfrm>
        </p:spPr>
        <p:txBody>
          <a:bodyPr/>
          <a:lstStyle/>
          <a:p>
            <a:fld id="{243FB592-B9A9-49AA-A86F-4031F7B97808}" type="slidenum">
              <a:rPr lang="en-US" smtClean="0"/>
              <a:t>11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647" y="5244380"/>
            <a:ext cx="1893849" cy="125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789571" y="5798690"/>
            <a:ext cx="445956" cy="523220"/>
          </a:xfrm>
          <a:prstGeom prst="rect">
            <a:avLst/>
          </a:prstGeom>
        </p:spPr>
        <p:txBody>
          <a:bodyPr wrap="none">
            <a:spAutoFit/>
          </a:bodyPr>
          <a:lstStyle/>
          <a:p>
            <a:r>
              <a:rPr lang="en-GB"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5454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49" y="1535426"/>
            <a:ext cx="9012061" cy="272773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smtClean="0">
                <a:solidFill>
                  <a:schemeClr val="tx1">
                    <a:lumMod val="50000"/>
                    <a:lumOff val="50000"/>
                  </a:schemeClr>
                </a:solidFill>
              </a:rPr>
              <a:t>* Calculation </a:t>
            </a:r>
            <a:r>
              <a:rPr lang="en-US" sz="2200" b="1" dirty="0">
                <a:solidFill>
                  <a:schemeClr val="tx1">
                    <a:lumMod val="50000"/>
                    <a:lumOff val="50000"/>
                  </a:schemeClr>
                </a:solidFill>
              </a:rPr>
              <a:t>steps </a:t>
            </a:r>
            <a:r>
              <a:rPr lang="en-US" sz="2200" b="1" dirty="0" smtClean="0">
                <a:solidFill>
                  <a:schemeClr val="tx1">
                    <a:lumMod val="50000"/>
                    <a:lumOff val="50000"/>
                  </a:schemeClr>
                </a:solidFill>
              </a:rPr>
              <a:t>1 and 2 :</a:t>
            </a:r>
            <a:r>
              <a:rPr lang="en-US" sz="2200" dirty="0"/>
              <a:t> </a:t>
            </a:r>
            <a:endParaRPr lang="it-IT" sz="2200" dirty="0"/>
          </a:p>
          <a:p>
            <a:pPr marL="457200" lvl="0" indent="-457200">
              <a:buFont typeface="+mj-lt"/>
              <a:buAutoNum type="arabicPeriod"/>
            </a:pPr>
            <a:r>
              <a:rPr lang="en-US" sz="2200" b="1" dirty="0" smtClean="0"/>
              <a:t>Estimate PMV </a:t>
            </a:r>
            <a:r>
              <a:rPr lang="en-US" sz="2200" dirty="0" smtClean="0"/>
              <a:t>for spaces in buildings </a:t>
            </a:r>
            <a:r>
              <a:rPr lang="en-US" sz="2200" dirty="0"/>
              <a:t>under </a:t>
            </a:r>
            <a:r>
              <a:rPr lang="en-US" sz="2200" dirty="0" smtClean="0"/>
              <a:t>design, using the indoor thermal conditions, occupants</a:t>
            </a:r>
            <a:r>
              <a:rPr lang="en-US" sz="2200" dirty="0"/>
              <a:t>’ </a:t>
            </a:r>
            <a:r>
              <a:rPr lang="en-US" sz="2200" dirty="0" smtClean="0"/>
              <a:t>clothing </a:t>
            </a:r>
            <a:r>
              <a:rPr lang="en-US" sz="2200" dirty="0"/>
              <a:t>and metabolic </a:t>
            </a:r>
            <a:r>
              <a:rPr lang="en-US" sz="2200" dirty="0" smtClean="0"/>
              <a:t>rate </a:t>
            </a:r>
            <a:r>
              <a:rPr lang="en-US" sz="2200" dirty="0"/>
              <a:t>(activity) as expected for the use of the indoor </a:t>
            </a:r>
            <a:r>
              <a:rPr lang="en-US" sz="2200" dirty="0" smtClean="0"/>
              <a:t>spaces</a:t>
            </a:r>
          </a:p>
          <a:p>
            <a:pPr marL="693738" lvl="0" indent="-236538">
              <a:buFont typeface="Courier New" panose="02070309020205020404" pitchFamily="49" charset="0"/>
              <a:buChar char="o"/>
            </a:pPr>
            <a:r>
              <a:rPr lang="en-US" sz="2200" dirty="0"/>
              <a:t>For </a:t>
            </a:r>
            <a:r>
              <a:rPr lang="en-US" sz="2200" b="1" dirty="0" smtClean="0"/>
              <a:t>mechanically conditioned spaces </a:t>
            </a:r>
            <a:r>
              <a:rPr lang="en-US" sz="2200" dirty="0" smtClean="0"/>
              <a:t>the design </a:t>
            </a:r>
            <a:r>
              <a:rPr lang="en-US" sz="2200" dirty="0"/>
              <a:t>conditions (e.g. </a:t>
            </a:r>
            <a:r>
              <a:rPr lang="en-US" sz="2200" dirty="0" smtClean="0"/>
              <a:t>air temperature</a:t>
            </a:r>
            <a:r>
              <a:rPr lang="en-US" sz="2200" dirty="0"/>
              <a:t>, </a:t>
            </a:r>
            <a:r>
              <a:rPr lang="en-US" sz="2200" dirty="0" smtClean="0"/>
              <a:t>humidity, speed) are set for acceptable indoor comfort</a:t>
            </a:r>
          </a:p>
          <a:p>
            <a:pPr marL="693738" lvl="0" indent="-236538">
              <a:buFont typeface="Courier New" panose="02070309020205020404" pitchFamily="49" charset="0"/>
              <a:buChar char="o"/>
            </a:pPr>
            <a:r>
              <a:rPr lang="en-US" sz="2200" dirty="0" smtClean="0"/>
              <a:t>For </a:t>
            </a:r>
            <a:r>
              <a:rPr lang="en-US" sz="2200" b="1" dirty="0" smtClean="0"/>
              <a:t>naturally ventilated spaces </a:t>
            </a:r>
            <a:r>
              <a:rPr lang="en-US" sz="2200" dirty="0" smtClean="0"/>
              <a:t>(no mechanical cooling) need to estimate indoor conditions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9550"/>
            <a:ext cx="2133600" cy="298450"/>
          </a:xfrm>
        </p:spPr>
        <p:txBody>
          <a:bodyPr/>
          <a:lstStyle/>
          <a:p>
            <a:fld id="{243FB592-B9A9-49AA-A86F-4031F7B97808}" type="slidenum">
              <a:rPr lang="en-US" smtClean="0"/>
              <a:t>12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DESIGN STAGE</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6030" y="4096601"/>
            <a:ext cx="2952995" cy="2321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9247" y="498478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440643" y="4984783"/>
            <a:ext cx="2331472" cy="369332"/>
          </a:xfrm>
          <a:prstGeom prst="rect">
            <a:avLst/>
          </a:prstGeom>
          <a:noFill/>
        </p:spPr>
        <p:txBody>
          <a:bodyPr wrap="none" rtlCol="0">
            <a:spAutoFit/>
          </a:bodyPr>
          <a:lstStyle/>
          <a:p>
            <a:r>
              <a:rPr lang="en-US" dirty="0" smtClean="0"/>
              <a:t>Thermal comfort ZONE</a:t>
            </a:r>
            <a:endParaRPr lang="en-US" dirty="0"/>
          </a:p>
        </p:txBody>
      </p:sp>
      <p:pic>
        <p:nvPicPr>
          <p:cNvPr id="1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837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709589"/>
            <a:ext cx="8900850" cy="303657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spcBef>
                <a:spcPts val="0"/>
              </a:spcBef>
              <a:buFont typeface="+mj-lt"/>
              <a:buAutoNum type="arabicPeriod"/>
            </a:pPr>
            <a:r>
              <a:rPr lang="en-US" sz="2200" b="1" dirty="0" smtClean="0"/>
              <a:t>Estimate </a:t>
            </a:r>
            <a:r>
              <a:rPr lang="en-US" sz="2200" b="1" dirty="0"/>
              <a:t>PMV in </a:t>
            </a:r>
            <a:r>
              <a:rPr lang="en-US" sz="2200" b="1" dirty="0" smtClean="0"/>
              <a:t>a </a:t>
            </a:r>
            <a:r>
              <a:rPr lang="en-US" sz="2200" b="1" dirty="0"/>
              <a:t>selected space </a:t>
            </a:r>
            <a:endParaRPr lang="it-IT" sz="2200" dirty="0" smtClean="0"/>
          </a:p>
          <a:p>
            <a:pPr marL="800100">
              <a:spcBef>
                <a:spcPts val="0"/>
              </a:spcBef>
              <a:buFont typeface="Courier New" panose="02070309020205020404" pitchFamily="49" charset="0"/>
              <a:buChar char="o"/>
            </a:pPr>
            <a:r>
              <a:rPr lang="en-US" sz="2200" dirty="0" smtClean="0"/>
              <a:t>Select the design air </a:t>
            </a:r>
            <a:r>
              <a:rPr lang="en-US" sz="2200" dirty="0"/>
              <a:t>temperature </a:t>
            </a:r>
            <a:r>
              <a:rPr lang="en-US" sz="2200" dirty="0" smtClean="0"/>
              <a:t>(</a:t>
            </a:r>
            <a:r>
              <a:rPr lang="en-US" sz="2200" dirty="0"/>
              <a:t>dry </a:t>
            </a:r>
            <a:r>
              <a:rPr lang="en-US" sz="2200" dirty="0" smtClean="0"/>
              <a:t>bulb-</a:t>
            </a:r>
            <a:r>
              <a:rPr lang="en-US" sz="2200" dirty="0" err="1" smtClean="0"/>
              <a:t>db</a:t>
            </a:r>
            <a:r>
              <a:rPr lang="en-US" sz="2200" dirty="0" smtClean="0"/>
              <a:t>) and </a:t>
            </a:r>
            <a:r>
              <a:rPr lang="en-US" sz="2200" dirty="0"/>
              <a:t>relative </a:t>
            </a:r>
            <a:r>
              <a:rPr lang="en-US" sz="2200" dirty="0" smtClean="0"/>
              <a:t>humidity for the main space function</a:t>
            </a:r>
            <a:r>
              <a:rPr lang="en-GB" sz="2200" dirty="0"/>
              <a:t>e.g. for offices 26(20)</a:t>
            </a:r>
            <a:r>
              <a:rPr lang="en-GB" sz="2200" baseline="30000" dirty="0" err="1"/>
              <a:t>o</a:t>
            </a:r>
            <a:r>
              <a:rPr lang="en-GB" sz="2200" dirty="0" err="1"/>
              <a:t>C</a:t>
            </a:r>
            <a:r>
              <a:rPr lang="en-GB" sz="2200" dirty="0"/>
              <a:t> and 45(35)% in summer(winter)</a:t>
            </a:r>
            <a:endParaRPr lang="en-US" sz="2200" dirty="0" smtClean="0"/>
          </a:p>
          <a:p>
            <a:pPr marL="800100">
              <a:spcBef>
                <a:spcPts val="0"/>
              </a:spcBef>
              <a:buFont typeface="Courier New" panose="02070309020205020404" pitchFamily="49" charset="0"/>
              <a:buChar char="o"/>
            </a:pPr>
            <a:r>
              <a:rPr lang="en-US" sz="2200" dirty="0"/>
              <a:t>Select the design indoor air </a:t>
            </a:r>
            <a:r>
              <a:rPr lang="en-US" sz="2200" dirty="0" smtClean="0"/>
              <a:t>speed, e.g. 0.15 m/s</a:t>
            </a:r>
            <a:endParaRPr lang="en-US" sz="2200" dirty="0"/>
          </a:p>
          <a:p>
            <a:pPr marL="800100" lvl="0">
              <a:spcBef>
                <a:spcPts val="0"/>
              </a:spcBef>
              <a:buFont typeface="Courier New" panose="02070309020205020404" pitchFamily="49" charset="0"/>
              <a:buChar char="o"/>
            </a:pPr>
            <a:r>
              <a:rPr lang="en-US" sz="2200" dirty="0" smtClean="0"/>
              <a:t>Calculate the mean </a:t>
            </a:r>
            <a:r>
              <a:rPr lang="en-US" sz="2200" dirty="0"/>
              <a:t>radiant temperature of </a:t>
            </a:r>
            <a:r>
              <a:rPr lang="en-US" sz="2200" dirty="0" smtClean="0"/>
              <a:t>indoor </a:t>
            </a:r>
            <a:r>
              <a:rPr lang="en-US" sz="2200" dirty="0"/>
              <a:t>wall </a:t>
            </a:r>
            <a:r>
              <a:rPr lang="en-US" sz="2200" dirty="0" smtClean="0"/>
              <a:t>surfaces (</a:t>
            </a:r>
            <a:r>
              <a:rPr lang="en-US" sz="2200" baseline="30000" dirty="0" err="1" smtClean="0"/>
              <a:t>o</a:t>
            </a:r>
            <a:r>
              <a:rPr lang="en-US" sz="2200" dirty="0" err="1" smtClean="0"/>
              <a:t>C</a:t>
            </a:r>
            <a:r>
              <a:rPr lang="en-US" sz="2200" dirty="0" smtClean="0"/>
              <a:t>)</a:t>
            </a:r>
          </a:p>
          <a:p>
            <a:pPr marL="457200" lvl="0" indent="0">
              <a:spcBef>
                <a:spcPts val="0"/>
              </a:spcBef>
              <a:buNone/>
            </a:pPr>
            <a:endParaRPr lang="en-US" sz="2200" i="1" dirty="0"/>
          </a:p>
          <a:p>
            <a:pPr marL="0" lvl="0" indent="0">
              <a:spcBef>
                <a:spcPts val="0"/>
              </a:spcBef>
              <a:buNone/>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13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9288371" cy="11583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DESIGN </a:t>
            </a:r>
            <a:r>
              <a:rPr lang="en-US" b="1" u="sng" dirty="0">
                <a:latin typeface="Calibri" panose="020F0502020204030204" pitchFamily="34" charset="0"/>
                <a:cs typeface="Calibri" panose="020F0502020204030204" pitchFamily="34" charset="0"/>
              </a:rPr>
              <a:t>STAGE</a:t>
            </a:r>
            <a:r>
              <a:rPr lang="en-US" b="1" dirty="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marL="0" indent="0">
              <a:buNone/>
            </a:pPr>
            <a:r>
              <a:rPr lang="en-US" u="sng" dirty="0" smtClean="0">
                <a:latin typeface="Calibri" panose="020F0502020204030204" pitchFamily="34" charset="0"/>
                <a:cs typeface="Calibri" panose="020F0502020204030204" pitchFamily="34" charset="0"/>
              </a:rPr>
              <a:t>M</a:t>
            </a:r>
            <a:r>
              <a:rPr lang="en-US" b="1" u="sng" dirty="0" smtClean="0">
                <a:latin typeface="Calibri" panose="020F0502020204030204" pitchFamily="34" charset="0"/>
                <a:cs typeface="Calibri" panose="020F0502020204030204" pitchFamily="34" charset="0"/>
              </a:rPr>
              <a:t>echanically conditioned buildings</a:t>
            </a:r>
            <a:endParaRPr lang="it-IT" u="sng"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041937" y="3737663"/>
            <a:ext cx="8057038" cy="2431435"/>
          </a:xfrm>
          <a:prstGeom prst="rect">
            <a:avLst/>
          </a:prstGeom>
        </p:spPr>
        <p:txBody>
          <a:bodyPr wrap="square">
            <a:spAutoFit/>
          </a:bodyPr>
          <a:lstStyle/>
          <a:p>
            <a:r>
              <a:rPr lang="en-US" sz="1900" b="1" i="1" dirty="0"/>
              <a:t>Mean radiant temperature </a:t>
            </a:r>
            <a:r>
              <a:rPr lang="en-US" sz="1900" i="1" dirty="0"/>
              <a:t>(</a:t>
            </a:r>
            <a:r>
              <a:rPr lang="en-US" sz="1900" i="1" dirty="0" err="1"/>
              <a:t>mrt</a:t>
            </a:r>
            <a:r>
              <a:rPr lang="en-US" sz="1900" i="1" dirty="0"/>
              <a:t>) is a key variable in making thermal calculations for the human body. It is the uniform temperature of an imaginary enclosure in which radiant heat transfer from the human body equals the radiant heat transfer in the actual </a:t>
            </a:r>
            <a:r>
              <a:rPr lang="en-US" sz="1900" i="1" dirty="0" smtClean="0"/>
              <a:t>non-uniform </a:t>
            </a:r>
            <a:r>
              <a:rPr lang="en-US" sz="1900" i="1" dirty="0"/>
              <a:t>enclosure. The radiant temperature is the temperature of an exposed surface in the environment. The temperatures of individual surfaces are usually combined into a mean radiant temperature. The </a:t>
            </a:r>
            <a:r>
              <a:rPr lang="en-US" sz="1900" i="1" dirty="0" err="1"/>
              <a:t>mrt</a:t>
            </a:r>
            <a:r>
              <a:rPr lang="en-US" sz="1900" i="1" dirty="0"/>
              <a:t> can also be calculated from the temperature of the surrounding walls and surfaces and their positions with respect to the person.</a:t>
            </a:r>
          </a:p>
        </p:txBody>
      </p:sp>
      <p:sp>
        <p:nvSpPr>
          <p:cNvPr id="4" name="Double Brace 3"/>
          <p:cNvSpPr/>
          <p:nvPr/>
        </p:nvSpPr>
        <p:spPr>
          <a:xfrm>
            <a:off x="791737" y="3737663"/>
            <a:ext cx="8352263" cy="2317449"/>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137756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401770"/>
            <a:ext cx="8900850" cy="1520011"/>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00100">
              <a:spcBef>
                <a:spcPts val="0"/>
              </a:spcBef>
              <a:buFont typeface="Courier New" panose="02070309020205020404" pitchFamily="49" charset="0"/>
              <a:buChar char="o"/>
            </a:pPr>
            <a:r>
              <a:rPr lang="en-US" sz="2200" dirty="0" smtClean="0"/>
              <a:t>Determine the main physical activity of the occupants (related to the metabolic rate), e.g. seated office work (1 met)</a:t>
            </a:r>
          </a:p>
          <a:p>
            <a:pPr marL="800100">
              <a:spcBef>
                <a:spcPts val="0"/>
              </a:spcBef>
              <a:buFont typeface="Courier New" panose="02070309020205020404" pitchFamily="49" charset="0"/>
              <a:buChar char="o"/>
            </a:pPr>
            <a:r>
              <a:rPr lang="en-US" sz="2200" dirty="0" smtClean="0"/>
              <a:t>Determine the typical type </a:t>
            </a:r>
            <a:r>
              <a:rPr lang="en-US" sz="2200" dirty="0"/>
              <a:t>of clothing </a:t>
            </a:r>
            <a:r>
              <a:rPr lang="en-US" sz="2200" dirty="0" smtClean="0"/>
              <a:t>ensembles</a:t>
            </a:r>
            <a:r>
              <a:rPr lang="en-US" sz="2200" dirty="0"/>
              <a:t>, </a:t>
            </a:r>
            <a:r>
              <a:rPr lang="en-US" sz="2200" dirty="0" smtClean="0"/>
              <a:t>e.g. light indoor summer clothing (0.5 </a:t>
            </a:r>
            <a:r>
              <a:rPr lang="en-US" sz="2200" dirty="0" err="1" smtClean="0"/>
              <a:t>clo</a:t>
            </a:r>
            <a:r>
              <a:rPr lang="en-US" sz="2200" dirty="0" smtClean="0"/>
              <a:t>)</a:t>
            </a:r>
          </a:p>
          <a:p>
            <a:pPr marL="800100">
              <a:spcBef>
                <a:spcPts val="0"/>
              </a:spcBef>
              <a:buFont typeface="Courier New" panose="02070309020205020404" pitchFamily="49" charset="0"/>
              <a:buChar char="o"/>
            </a:pPr>
            <a:endParaRPr lang="en-US" sz="2200" dirty="0"/>
          </a:p>
          <a:p>
            <a:pPr marL="800100">
              <a:spcBef>
                <a:spcPts val="0"/>
              </a:spcBef>
              <a:buFont typeface="Courier New" panose="02070309020205020404" pitchFamily="49" charset="0"/>
              <a:buChar char="o"/>
            </a:pPr>
            <a:endParaRPr lang="en-US" sz="2200" dirty="0" smtClean="0"/>
          </a:p>
          <a:p>
            <a:pPr marL="800100">
              <a:spcBef>
                <a:spcPts val="0"/>
              </a:spcBef>
              <a:buFont typeface="Courier New" panose="02070309020205020404" pitchFamily="49" charset="0"/>
              <a:buChar char="o"/>
            </a:pPr>
            <a:endParaRPr lang="en-US" sz="2200" dirty="0"/>
          </a:p>
          <a:p>
            <a:pPr marL="800100">
              <a:spcBef>
                <a:spcPts val="0"/>
              </a:spcBef>
              <a:buFont typeface="Courier New" panose="02070309020205020404" pitchFamily="49" charset="0"/>
              <a:buChar char="o"/>
            </a:pPr>
            <a:endParaRPr lang="en-US" sz="2200" dirty="0" smtClean="0"/>
          </a:p>
          <a:p>
            <a:pPr marL="800100">
              <a:spcBef>
                <a:spcPts val="0"/>
              </a:spcBef>
              <a:buFont typeface="Courier New" panose="02070309020205020404" pitchFamily="49" charset="0"/>
              <a:buChar char="o"/>
            </a:pPr>
            <a:endParaRPr lang="en-US" sz="2200" dirty="0"/>
          </a:p>
          <a:p>
            <a:pPr marL="800100">
              <a:spcBef>
                <a:spcPts val="0"/>
              </a:spcBef>
              <a:buFont typeface="Courier New" panose="02070309020205020404" pitchFamily="49" charset="0"/>
              <a:buChar char="o"/>
            </a:pPr>
            <a:endParaRPr lang="en-US" sz="2200" dirty="0" smtClean="0"/>
          </a:p>
          <a:p>
            <a:pPr marL="800100">
              <a:spcBef>
                <a:spcPts val="0"/>
              </a:spcBef>
              <a:buFont typeface="Courier New" panose="02070309020205020404" pitchFamily="49" charset="0"/>
              <a:buChar char="o"/>
            </a:pPr>
            <a:endParaRPr lang="en-US" sz="2200" dirty="0"/>
          </a:p>
          <a:p>
            <a:pPr marL="800100">
              <a:spcBef>
                <a:spcPts val="0"/>
              </a:spcBef>
              <a:buFont typeface="Courier New" panose="02070309020205020404" pitchFamily="49" charset="0"/>
              <a:buChar char="o"/>
            </a:pPr>
            <a:endParaRPr lang="en-US" sz="1000" dirty="0" smtClean="0"/>
          </a:p>
          <a:p>
            <a:pPr marL="800100">
              <a:spcBef>
                <a:spcPts val="0"/>
              </a:spcBef>
              <a:buFont typeface="Courier New" panose="02070309020205020404" pitchFamily="49" charset="0"/>
              <a:buChar char="o"/>
            </a:pPr>
            <a:r>
              <a:rPr lang="en-US" dirty="0" smtClean="0"/>
              <a:t>Calculate </a:t>
            </a:r>
            <a:r>
              <a:rPr lang="en-US" dirty="0"/>
              <a:t>the PMV </a:t>
            </a:r>
            <a:r>
              <a:rPr lang="en-US" dirty="0" smtClean="0"/>
              <a:t>using </a:t>
            </a:r>
            <a:r>
              <a:rPr lang="en-US" dirty="0"/>
              <a:t>the equation described in EN ISO </a:t>
            </a:r>
            <a:r>
              <a:rPr lang="en-US" dirty="0" smtClean="0"/>
              <a:t>7730</a:t>
            </a:r>
          </a:p>
          <a:p>
            <a:pPr marL="457200" lvl="0" indent="0">
              <a:spcBef>
                <a:spcPts val="0"/>
              </a:spcBef>
              <a:buNone/>
            </a:pPr>
            <a:endParaRPr lang="en-US" sz="2200" i="1" dirty="0"/>
          </a:p>
          <a:p>
            <a:pPr marL="0" lvl="0" indent="0">
              <a:spcBef>
                <a:spcPts val="0"/>
              </a:spcBef>
              <a:buNone/>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14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9288371" cy="11583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DESIGN STAGE</a:t>
            </a:r>
            <a:r>
              <a:rPr lang="en-US" b="1" dirty="0" smtClean="0">
                <a:latin typeface="Calibri" panose="020F0502020204030204" pitchFamily="34" charset="0"/>
                <a:cs typeface="Calibri" panose="020F0502020204030204" pitchFamily="34" charset="0"/>
              </a:rPr>
              <a:t> </a:t>
            </a:r>
            <a:r>
              <a:rPr lang="en-US" sz="1800" b="1" i="1" dirty="0" smtClean="0">
                <a:cs typeface="Calibri" panose="020F0502020204030204" pitchFamily="34" charset="0"/>
              </a:rPr>
              <a:t>(</a:t>
            </a:r>
            <a:r>
              <a:rPr lang="en-US" sz="1800" b="1" i="1" dirty="0">
                <a:cs typeface="Calibri" panose="020F0502020204030204" pitchFamily="34" charset="0"/>
              </a:rPr>
              <a:t>Mechanically </a:t>
            </a:r>
            <a:r>
              <a:rPr lang="en-US" sz="1800" b="1" i="1" dirty="0" smtClean="0">
                <a:cs typeface="Calibri" panose="020F0502020204030204" pitchFamily="34" charset="0"/>
              </a:rPr>
              <a:t>conditioned)</a:t>
            </a:r>
            <a:r>
              <a:rPr lang="en-US" b="1" dirty="0" smtClean="0">
                <a:latin typeface="Calibri" panose="020F0502020204030204" pitchFamily="34" charset="0"/>
                <a:cs typeface="Calibri" panose="020F0502020204030204" pitchFamily="34" charset="0"/>
              </a:rPr>
              <a:t> </a:t>
            </a: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657973" y="2921780"/>
            <a:ext cx="4584653" cy="2253246"/>
            <a:chOff x="206544" y="3553796"/>
            <a:chExt cx="4584653" cy="2253246"/>
          </a:xfrm>
        </p:grpSpPr>
        <p:sp>
          <p:nvSpPr>
            <p:cNvPr id="12" name="Rectangle 11"/>
            <p:cNvSpPr/>
            <p:nvPr/>
          </p:nvSpPr>
          <p:spPr>
            <a:xfrm>
              <a:off x="206544" y="3553796"/>
              <a:ext cx="4584653" cy="369332"/>
            </a:xfrm>
            <a:prstGeom prst="rect">
              <a:avLst/>
            </a:prstGeom>
          </p:spPr>
          <p:txBody>
            <a:bodyPr wrap="none">
              <a:spAutoFit/>
            </a:bodyPr>
            <a:lstStyle/>
            <a:p>
              <a:r>
                <a:rPr lang="en-US" dirty="0"/>
                <a:t>Metabolic Rates for Typical </a:t>
              </a:r>
              <a:r>
                <a:rPr lang="en-US" dirty="0" smtClean="0"/>
                <a:t>Activities (ASHRAE)</a:t>
              </a:r>
              <a:endParaRPr lang="en-US" dirty="0"/>
            </a:p>
          </p:txBody>
        </p:sp>
        <p:pic>
          <p:nvPicPr>
            <p:cNvPr id="13"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881" y="3867535"/>
              <a:ext cx="3773981" cy="193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Group 2"/>
          <p:cNvGrpSpPr/>
          <p:nvPr/>
        </p:nvGrpSpPr>
        <p:grpSpPr>
          <a:xfrm>
            <a:off x="5152936" y="2921780"/>
            <a:ext cx="3714928" cy="2191507"/>
            <a:chOff x="5135657" y="3498202"/>
            <a:chExt cx="3714928" cy="2191507"/>
          </a:xfrm>
        </p:grpSpPr>
        <p:sp>
          <p:nvSpPr>
            <p:cNvPr id="14" name="Rectangle 13"/>
            <p:cNvSpPr/>
            <p:nvPr/>
          </p:nvSpPr>
          <p:spPr>
            <a:xfrm>
              <a:off x="5135657" y="3498202"/>
              <a:ext cx="3714928" cy="369332"/>
            </a:xfrm>
            <a:prstGeom prst="rect">
              <a:avLst/>
            </a:prstGeom>
          </p:spPr>
          <p:txBody>
            <a:bodyPr wrap="none">
              <a:spAutoFit/>
            </a:bodyPr>
            <a:lstStyle/>
            <a:p>
              <a:r>
                <a:rPr lang="en-US" dirty="0" smtClean="0"/>
                <a:t>Typical Clothing Ensembles (ASHRAE )</a:t>
              </a:r>
              <a:endParaRPr lang="en-US" dirty="0"/>
            </a:p>
          </p:txBody>
        </p:sp>
        <p:pic>
          <p:nvPicPr>
            <p:cNvPr id="1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0180" y="3867535"/>
              <a:ext cx="3585882" cy="1822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19489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42903"/>
            <a:ext cx="8900850" cy="921517"/>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2"/>
            </a:pPr>
            <a:r>
              <a:rPr lang="en-US" sz="2200" b="1" dirty="0" smtClean="0"/>
              <a:t>Estimate PPD</a:t>
            </a:r>
            <a:r>
              <a:rPr lang="en-US" sz="2200" dirty="0" smtClean="0"/>
              <a:t>. </a:t>
            </a:r>
            <a:endParaRPr lang="en-US" sz="2200" dirty="0"/>
          </a:p>
          <a:p>
            <a:pPr marL="0" lvl="0" indent="0" algn="ctr">
              <a:buNone/>
            </a:pPr>
            <a:r>
              <a:rPr lang="en-US" sz="2200" dirty="0"/>
              <a:t>PPD = 100 </a:t>
            </a:r>
            <a:r>
              <a:rPr lang="en-US" sz="2200" dirty="0" smtClean="0"/>
              <a:t>– 95 </a:t>
            </a:r>
            <a:r>
              <a:rPr lang="en-US" sz="2200" dirty="0" smtClean="0">
                <a:sym typeface="Wingdings"/>
              </a:rPr>
              <a:t></a:t>
            </a:r>
            <a:r>
              <a:rPr lang="en-US" sz="2200" dirty="0" smtClean="0"/>
              <a:t> </a:t>
            </a:r>
            <a:r>
              <a:rPr lang="en-US" sz="2200" dirty="0" err="1" smtClean="0"/>
              <a:t>exp</a:t>
            </a:r>
            <a:r>
              <a:rPr lang="en-US" sz="2200" dirty="0"/>
              <a:t>[-(</a:t>
            </a:r>
            <a:r>
              <a:rPr lang="en-US" sz="2200" dirty="0" smtClean="0"/>
              <a:t>0.03353 </a:t>
            </a:r>
            <a:r>
              <a:rPr lang="en-US" sz="2200" dirty="0" smtClean="0">
                <a:sym typeface="Wingdings"/>
              </a:rPr>
              <a:t> </a:t>
            </a:r>
            <a:r>
              <a:rPr lang="en-US" sz="2200" dirty="0" smtClean="0"/>
              <a:t>PMV</a:t>
            </a:r>
            <a:r>
              <a:rPr lang="en-US" sz="2200" baseline="30000" dirty="0" smtClean="0"/>
              <a:t>4</a:t>
            </a:r>
            <a:r>
              <a:rPr lang="en-US" sz="2200" dirty="0" smtClean="0"/>
              <a:t> </a:t>
            </a:r>
            <a:r>
              <a:rPr lang="en-US" sz="2200" dirty="0"/>
              <a:t>+ </a:t>
            </a:r>
            <a:r>
              <a:rPr lang="en-US" sz="2200" dirty="0" smtClean="0"/>
              <a:t>0.2179</a:t>
            </a:r>
            <a:r>
              <a:rPr lang="en-US" sz="2200" dirty="0">
                <a:sym typeface="Wingdings"/>
              </a:rPr>
              <a:t> </a:t>
            </a:r>
            <a:r>
              <a:rPr lang="en-US" sz="2200" dirty="0" smtClean="0">
                <a:sym typeface="Wingdings"/>
              </a:rPr>
              <a:t> </a:t>
            </a:r>
            <a:r>
              <a:rPr lang="en-US" sz="2200" dirty="0" smtClean="0"/>
              <a:t>PMV</a:t>
            </a:r>
            <a:r>
              <a:rPr lang="en-US" sz="2200" baseline="30000" dirty="0" smtClean="0"/>
              <a:t>2</a:t>
            </a:r>
            <a:r>
              <a:rPr lang="en-US" sz="2200" dirty="0"/>
              <a:t>)]</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3468"/>
          </a:xfrm>
        </p:spPr>
        <p:txBody>
          <a:bodyPr/>
          <a:lstStyle/>
          <a:p>
            <a:fld id="{243FB592-B9A9-49AA-A86F-4031F7B97808}" type="slidenum">
              <a:rPr lang="en-US" smtClean="0"/>
              <a:t>15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2" name="Rectangle 1"/>
          <p:cNvSpPr/>
          <p:nvPr/>
        </p:nvSpPr>
        <p:spPr>
          <a:xfrm>
            <a:off x="1468553" y="4416860"/>
            <a:ext cx="7630422" cy="769441"/>
          </a:xfrm>
          <a:prstGeom prst="rect">
            <a:avLst/>
          </a:prstGeom>
        </p:spPr>
        <p:txBody>
          <a:bodyPr wrap="square">
            <a:spAutoFit/>
          </a:bodyPr>
          <a:lstStyle/>
          <a:p>
            <a:pPr marL="285750" indent="-285750">
              <a:buFont typeface="Wingdings" panose="05000000000000000000" pitchFamily="2" charset="2"/>
              <a:buChar char="Ø"/>
            </a:pPr>
            <a:r>
              <a:rPr lang="en-US" sz="2200" b="1" dirty="0"/>
              <a:t>Several computer codes are available that predict </a:t>
            </a:r>
            <a:r>
              <a:rPr lang="en-US" sz="2200" b="1" dirty="0" smtClean="0"/>
              <a:t>PMV &amp; PPD</a:t>
            </a:r>
            <a:endParaRPr lang="en-US" sz="2200" b="1" dirty="0"/>
          </a:p>
          <a:p>
            <a:pPr indent="284163"/>
            <a:r>
              <a:rPr lang="en-US" sz="2200" i="1" dirty="0"/>
              <a:t>e</a:t>
            </a:r>
            <a:r>
              <a:rPr lang="en-US" sz="2200" i="1" dirty="0" smtClean="0"/>
              <a:t>.g. ASHRAE </a:t>
            </a:r>
            <a:r>
              <a:rPr lang="en-US" sz="2200" i="1" dirty="0"/>
              <a:t>Thermal Comfort </a:t>
            </a:r>
            <a:r>
              <a:rPr lang="en-US" sz="2200" i="1" dirty="0" smtClean="0"/>
              <a:t>Tool</a:t>
            </a:r>
            <a:endParaRPr lang="en-US" sz="2200" i="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301" y="4444676"/>
            <a:ext cx="842727" cy="8116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798690" y="5213113"/>
            <a:ext cx="5393847" cy="369332"/>
          </a:xfrm>
          <a:prstGeom prst="rect">
            <a:avLst/>
          </a:prstGeom>
        </p:spPr>
        <p:txBody>
          <a:bodyPr wrap="square">
            <a:spAutoFit/>
          </a:bodyPr>
          <a:lstStyle/>
          <a:p>
            <a:r>
              <a:rPr lang="en-US" b="1" dirty="0" smtClean="0"/>
              <a:t>Online tool http</a:t>
            </a:r>
            <a:r>
              <a:rPr lang="en-US" b="1" dirty="0"/>
              <a:t>://</a:t>
            </a:r>
            <a:r>
              <a:rPr lang="en-US" b="1" dirty="0" smtClean="0"/>
              <a:t>comfort.cbe.berkeley.edu</a:t>
            </a:r>
            <a:r>
              <a:rPr lang="en-US" b="1" dirty="0"/>
              <a:t> </a:t>
            </a:r>
            <a:r>
              <a:rPr lang="en-US" b="1" dirty="0" smtClean="0"/>
              <a:t> </a:t>
            </a:r>
            <a:endParaRPr lang="en-US" b="1" dirty="0"/>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9925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DESIGN STAGE</a:t>
            </a:r>
            <a:r>
              <a:rPr lang="en-US" b="1" dirty="0" smtClean="0">
                <a:latin typeface="Calibri" panose="020F0502020204030204" pitchFamily="34" charset="0"/>
                <a:cs typeface="Calibri" panose="020F0502020204030204" pitchFamily="34" charset="0"/>
              </a:rPr>
              <a:t> </a:t>
            </a:r>
            <a:r>
              <a:rPr lang="en-US" sz="1800" b="1" i="1" dirty="0">
                <a:cs typeface="Calibri" panose="020F0502020204030204" pitchFamily="34" charset="0"/>
              </a:rPr>
              <a:t>(Mechanically conditioned</a:t>
            </a:r>
            <a:r>
              <a:rPr lang="en-US" b="1" i="1" dirty="0">
                <a:cs typeface="Calibri" panose="020F0502020204030204" pitchFamily="34" charset="0"/>
              </a:rPr>
              <a:t>)</a:t>
            </a:r>
            <a:r>
              <a:rPr lang="en-US" b="1" dirty="0" smtClean="0">
                <a:latin typeface="Calibri" panose="020F0502020204030204" pitchFamily="34" charset="0"/>
                <a:cs typeface="Calibri" panose="020F0502020204030204" pitchFamily="34" charset="0"/>
              </a:rPr>
              <a:t> </a:t>
            </a:r>
          </a:p>
        </p:txBody>
      </p:sp>
      <p:pic>
        <p:nvPicPr>
          <p:cNvPr id="12"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70878" y="2767048"/>
            <a:ext cx="7973122" cy="1107996"/>
          </a:xfrm>
          <a:prstGeom prst="rect">
            <a:avLst/>
          </a:prstGeom>
        </p:spPr>
        <p:txBody>
          <a:bodyPr wrap="square">
            <a:spAutoFit/>
          </a:bodyPr>
          <a:lstStyle/>
          <a:p>
            <a:pPr lvl="0"/>
            <a:r>
              <a:rPr lang="en-US" sz="2200" dirty="0"/>
              <a:t>Acceptable thermal environmental conditions for general comfort</a:t>
            </a:r>
            <a:r>
              <a:rPr lang="en-US" sz="2200" dirty="0" smtClean="0"/>
              <a:t>:</a:t>
            </a:r>
          </a:p>
          <a:p>
            <a:pPr lvl="0"/>
            <a:r>
              <a:rPr lang="en-US" sz="2200" dirty="0" smtClean="0"/>
              <a:t> </a:t>
            </a:r>
            <a:r>
              <a:rPr lang="en-US" sz="2200" dirty="0">
                <a:solidFill>
                  <a:prstClr val="black"/>
                </a:solidFill>
              </a:rPr>
              <a:t>0.5 </a:t>
            </a:r>
            <a:r>
              <a:rPr lang="en-US" sz="2200" dirty="0">
                <a:solidFill>
                  <a:prstClr val="black"/>
                </a:solidFill>
                <a:sym typeface="Symbol"/>
              </a:rPr>
              <a:t>  </a:t>
            </a:r>
            <a:r>
              <a:rPr lang="en-US" sz="2200" dirty="0">
                <a:solidFill>
                  <a:prstClr val="black"/>
                </a:solidFill>
              </a:rPr>
              <a:t>PMV </a:t>
            </a:r>
            <a:r>
              <a:rPr lang="en-US" sz="2200" dirty="0">
                <a:solidFill>
                  <a:prstClr val="black"/>
                </a:solidFill>
                <a:sym typeface="Symbol"/>
              </a:rPr>
              <a:t>  </a:t>
            </a:r>
            <a:r>
              <a:rPr lang="en-US" sz="2200" dirty="0">
                <a:solidFill>
                  <a:prstClr val="black"/>
                </a:solidFill>
              </a:rPr>
              <a:t>0.5</a:t>
            </a:r>
            <a:r>
              <a:rPr lang="en-US" sz="2200" dirty="0"/>
              <a:t> and </a:t>
            </a:r>
            <a:endParaRPr lang="en-US" sz="2200" dirty="0" smtClean="0"/>
          </a:p>
          <a:p>
            <a:pPr lvl="0"/>
            <a:r>
              <a:rPr lang="en-US" sz="2200" dirty="0" smtClean="0"/>
              <a:t>PPD </a:t>
            </a:r>
            <a:r>
              <a:rPr lang="en-US" sz="2200" dirty="0">
                <a:solidFill>
                  <a:prstClr val="black"/>
                </a:solidFill>
                <a:sym typeface="Symbol"/>
              </a:rPr>
              <a:t>  </a:t>
            </a:r>
            <a:r>
              <a:rPr lang="en-US" sz="2200" dirty="0"/>
              <a:t>10%</a:t>
            </a:r>
          </a:p>
        </p:txBody>
      </p:sp>
      <p:pic>
        <p:nvPicPr>
          <p:cNvPr id="1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155" y="2782310"/>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8470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761673"/>
                <a:ext cx="8900850" cy="147671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a:pPr>
                <a:r>
                  <a:rPr lang="en-US" sz="2200" b="1" dirty="0"/>
                  <a:t>Calculate the </a:t>
                </a:r>
                <a:r>
                  <a:rPr lang="en-US" sz="2200" b="1" dirty="0" smtClean="0"/>
                  <a:t>running mean of </a:t>
                </a:r>
                <a:r>
                  <a:rPr lang="en-US" sz="2200" b="1" dirty="0"/>
                  <a:t>o</a:t>
                </a:r>
                <a:r>
                  <a:rPr lang="en-US" sz="2200" b="1" dirty="0" smtClean="0"/>
                  <a:t>utdoor </a:t>
                </a:r>
                <a:r>
                  <a:rPr lang="en-US" sz="2200" b="1" dirty="0"/>
                  <a:t>t</a:t>
                </a:r>
                <a:r>
                  <a:rPr lang="en-US" sz="2200" b="1" dirty="0" smtClean="0"/>
                  <a:t>emperature (</a:t>
                </a:r>
                <a:r>
                  <a:rPr lang="en-US" sz="2200" b="1" dirty="0" err="1" smtClean="0"/>
                  <a:t>T</a:t>
                </a:r>
                <a:r>
                  <a:rPr lang="en-US" sz="2200" b="1" baseline="-25000" dirty="0" err="1" smtClean="0"/>
                  <a:t>rm</a:t>
                </a:r>
                <a:r>
                  <a:rPr lang="en-US" sz="2200" b="1" dirty="0" smtClean="0"/>
                  <a:t>)</a:t>
                </a:r>
                <a:endParaRPr lang="en-US" sz="2200" dirty="0"/>
              </a:p>
              <a:p>
                <a:pPr marL="457200" lvl="0" indent="0">
                  <a:buNone/>
                </a:pPr>
                <a:r>
                  <a:rPr lang="en-US" dirty="0" err="1" smtClean="0"/>
                  <a:t>T</a:t>
                </a:r>
                <a:r>
                  <a:rPr lang="en-US" baseline="-25000" dirty="0" err="1" smtClean="0"/>
                  <a:t>rm</a:t>
                </a:r>
                <a:r>
                  <a:rPr lang="en-US" dirty="0" smtClean="0"/>
                  <a:t> = </a:t>
                </a:r>
                <a:r>
                  <a:rPr lang="en-US" sz="2200" dirty="0" smtClean="0"/>
                  <a:t>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−1</m:t>
                            </m:r>
                          </m:sub>
                        </m:sSub>
                        <m:r>
                          <a:rPr lang="en-US" b="0" i="1" smtClean="0">
                            <a:latin typeface="Cambria Math"/>
                          </a:rPr>
                          <m:t>+0.8</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−2</m:t>
                            </m:r>
                          </m:sub>
                        </m:sSub>
                        <m:r>
                          <a:rPr lang="en-US" b="0" i="1" smtClean="0">
                            <a:latin typeface="Cambria Math"/>
                          </a:rPr>
                          <m:t>+0.6</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−3</m:t>
                            </m:r>
                          </m:sub>
                        </m:sSub>
                        <m:r>
                          <a:rPr lang="en-US" b="0" i="1" smtClean="0">
                            <a:latin typeface="Cambria Math"/>
                          </a:rPr>
                          <m:t>+0.5</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−4</m:t>
                            </m:r>
                          </m:sub>
                        </m:sSub>
                        <m:r>
                          <a:rPr lang="en-US" b="0" i="1" smtClean="0">
                            <a:latin typeface="Cambria Math"/>
                          </a:rPr>
                          <m:t>+0.4</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−5</m:t>
                            </m:r>
                          </m:sub>
                        </m:sSub>
                        <m:r>
                          <a:rPr lang="en-US" b="0" i="1" smtClean="0">
                            <a:latin typeface="Cambria Math"/>
                          </a:rPr>
                          <m:t>+0.3</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−6</m:t>
                            </m:r>
                          </m:sub>
                        </m:sSub>
                        <m:r>
                          <a:rPr lang="en-US" b="0" i="1" smtClean="0">
                            <a:latin typeface="Cambria Math"/>
                          </a:rPr>
                          <m:t>+0.2</m:t>
                        </m:r>
                        <m:sSub>
                          <m:sSubPr>
                            <m:ctrlPr>
                              <a:rPr lang="en-US" b="0" i="1" smtClean="0">
                                <a:latin typeface="Cambria Math" panose="02040503050406030204" pitchFamily="18" charset="0"/>
                              </a:rPr>
                            </m:ctrlPr>
                          </m:sSubPr>
                          <m:e>
                            <m:r>
                              <a:rPr lang="en-US" b="0" i="1" smtClean="0">
                                <a:latin typeface="Cambria Math"/>
                              </a:rPr>
                              <m:t>𝑇</m:t>
                            </m:r>
                          </m:e>
                          <m:sub>
                            <m:r>
                              <a:rPr lang="en-US" b="0" i="1" smtClean="0">
                                <a:latin typeface="Cambria Math"/>
                              </a:rPr>
                              <m:t>𝑜𝑑</m:t>
                            </m:r>
                            <m:r>
                              <a:rPr lang="en-US" b="0" i="1" smtClean="0">
                                <a:latin typeface="Cambria Math"/>
                              </a:rPr>
                              <m:t>−7</m:t>
                            </m:r>
                          </m:sub>
                        </m:sSub>
                        <m:r>
                          <a:rPr lang="en-US" b="0" i="1" smtClean="0">
                            <a:latin typeface="Cambria Math"/>
                          </a:rPr>
                          <m:t>)</m:t>
                        </m:r>
                      </m:num>
                      <m:den>
                        <m:r>
                          <a:rPr lang="en-US" b="0" i="1" smtClean="0">
                            <a:latin typeface="Cambria Math"/>
                          </a:rPr>
                          <m:t>3.8</m:t>
                        </m:r>
                      </m:den>
                    </m:f>
                  </m:oMath>
                </a14:m>
                <a:endParaRPr lang="en-US" dirty="0" smtClean="0"/>
              </a:p>
              <a:p>
                <a:pPr marL="457200" lvl="0" indent="0">
                  <a:buNone/>
                </a:pPr>
                <a:r>
                  <a:rPr lang="en-US" sz="1800" dirty="0"/>
                  <a:t>w</a:t>
                </a:r>
                <a:r>
                  <a:rPr lang="en-US" sz="1800" dirty="0" smtClean="0"/>
                  <a:t>here T</a:t>
                </a:r>
                <a:r>
                  <a:rPr lang="en-US" sz="1800" baseline="-25000" dirty="0"/>
                  <a:t>o</a:t>
                </a:r>
                <a:r>
                  <a:rPr lang="en-US" sz="1800" baseline="-25000" dirty="0" smtClean="0"/>
                  <a:t>d</a:t>
                </a:r>
                <a:r>
                  <a:rPr lang="en-US" sz="1800" dirty="0" smtClean="0"/>
                  <a:t> is the daily mean outdoor temperature for the previous day (T</a:t>
                </a:r>
                <a:r>
                  <a:rPr lang="en-US" sz="1800" baseline="-25000" dirty="0" smtClean="0"/>
                  <a:t>od-1</a:t>
                </a:r>
                <a:r>
                  <a:rPr lang="en-US" sz="1800" dirty="0" smtClean="0"/>
                  <a:t>), the day before (T</a:t>
                </a:r>
                <a:r>
                  <a:rPr lang="en-US" sz="1800" baseline="-25000" dirty="0" smtClean="0"/>
                  <a:t>od-2</a:t>
                </a:r>
                <a:r>
                  <a:rPr lang="en-US" sz="1800" dirty="0" smtClean="0"/>
                  <a:t>) and so on</a:t>
                </a:r>
              </a:p>
            </p:txBody>
          </p:sp>
        </mc:Choice>
        <mc:Fallback xmlns="">
          <p:sp>
            <p:nvSpPr>
              <p:cNvPr id="9"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243150" y="1761673"/>
                <a:ext cx="8900850" cy="1476716"/>
              </a:xfrm>
              <a:prstGeom prst="rect">
                <a:avLst/>
              </a:prstGeom>
              <a:blipFill>
                <a:blip r:embed="rId2"/>
                <a:stretch>
                  <a:fillRect l="-959" t="-3306" b="-20248"/>
                </a:stretch>
              </a:blipFill>
            </p:spPr>
            <p:txBody>
              <a:bodyPr/>
              <a:lstStyle/>
              <a:p>
                <a:r>
                  <a:rPr lang="en-GB">
                    <a:noFill/>
                  </a:rPr>
                  <a:t> </a:t>
                </a:r>
              </a:p>
            </p:txBody>
          </p:sp>
        </mc:Fallback>
      </mc:AlternateContent>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16</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9544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DESIGN </a:t>
            </a:r>
            <a:r>
              <a:rPr lang="en-US" b="1" u="sng" dirty="0">
                <a:latin typeface="Calibri" panose="020F0502020204030204" pitchFamily="34" charset="0"/>
                <a:cs typeface="Calibri" panose="020F0502020204030204" pitchFamily="34" charset="0"/>
              </a:rPr>
              <a:t>STAGE</a:t>
            </a:r>
            <a:r>
              <a:rPr lang="en-US" b="1" dirty="0">
                <a:latin typeface="Calibri" panose="020F0502020204030204" pitchFamily="34" charset="0"/>
                <a:cs typeface="Calibri" panose="020F0502020204030204" pitchFamily="34" charset="0"/>
              </a:rPr>
              <a:t> </a:t>
            </a:r>
            <a:endParaRPr lang="en-US" b="1" dirty="0" smtClean="0">
              <a:latin typeface="Calibri" panose="020F0502020204030204" pitchFamily="34" charset="0"/>
              <a:cs typeface="Calibri" panose="020F0502020204030204" pitchFamily="34" charset="0"/>
            </a:endParaRPr>
          </a:p>
          <a:p>
            <a:pPr marL="0" indent="0">
              <a:buNone/>
            </a:pPr>
            <a:r>
              <a:rPr lang="en-US" b="1" u="sng" dirty="0" smtClean="0">
                <a:latin typeface="Calibri" panose="020F0502020204030204" pitchFamily="34" charset="0"/>
                <a:cs typeface="Calibri" panose="020F0502020204030204" pitchFamily="34" charset="0"/>
              </a:rPr>
              <a:t>Naturally ventilated </a:t>
            </a:r>
            <a:r>
              <a:rPr lang="en-US" b="1" u="sng" dirty="0">
                <a:latin typeface="Calibri" panose="020F0502020204030204" pitchFamily="34" charset="0"/>
                <a:cs typeface="Calibri" panose="020F0502020204030204" pitchFamily="34" charset="0"/>
              </a:rPr>
              <a:t>buildings</a:t>
            </a:r>
            <a:endParaRPr lang="it-IT" u="sng" dirty="0"/>
          </a:p>
        </p:txBody>
      </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43150" y="3476091"/>
            <a:ext cx="5447757" cy="147671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2"/>
            </a:pPr>
            <a:r>
              <a:rPr lang="en-US" sz="2200" b="1" dirty="0"/>
              <a:t>Calculate the Operative temperature </a:t>
            </a:r>
            <a:r>
              <a:rPr lang="en-US" sz="2200" dirty="0" smtClean="0"/>
              <a:t>(</a:t>
            </a:r>
            <a:r>
              <a:rPr lang="en-US" sz="2200" b="1" dirty="0" smtClean="0"/>
              <a:t>T</a:t>
            </a:r>
            <a:r>
              <a:rPr lang="en-US" sz="2200" b="1" baseline="-25000" dirty="0" smtClean="0"/>
              <a:t>o</a:t>
            </a:r>
            <a:r>
              <a:rPr lang="en-US" sz="2200" dirty="0" smtClean="0"/>
              <a:t>) </a:t>
            </a:r>
          </a:p>
          <a:p>
            <a:pPr marL="457200" lvl="0" indent="0">
              <a:buNone/>
            </a:pPr>
            <a:r>
              <a:rPr lang="en-US" sz="2000" dirty="0" smtClean="0"/>
              <a:t>Allowable T</a:t>
            </a:r>
            <a:r>
              <a:rPr lang="en-US" sz="2000" baseline="-25000" dirty="0" smtClean="0"/>
              <a:t>o</a:t>
            </a:r>
            <a:r>
              <a:rPr lang="en-US" sz="2000" dirty="0" smtClean="0"/>
              <a:t> room temperature for buildings used for </a:t>
            </a:r>
            <a:r>
              <a:rPr lang="en-US" sz="2000" dirty="0"/>
              <a:t>human occupancy with mainly sedentary </a:t>
            </a:r>
            <a:r>
              <a:rPr lang="en-US" sz="2000" dirty="0" smtClean="0"/>
              <a:t>activities (1 to 1.3met), with easy </a:t>
            </a:r>
            <a:r>
              <a:rPr lang="en-US" sz="2000" dirty="0"/>
              <a:t>access to operable windows and occupants may freely adapt </a:t>
            </a:r>
            <a:r>
              <a:rPr lang="en-US" sz="2000" dirty="0" smtClean="0"/>
              <a:t>their clothing </a:t>
            </a:r>
            <a:r>
              <a:rPr lang="en-US" sz="2000" dirty="0"/>
              <a:t>to the indoor and/or outdoor thermal </a:t>
            </a:r>
            <a:r>
              <a:rPr lang="en-US" sz="2000" dirty="0" smtClean="0"/>
              <a:t>conditions</a:t>
            </a:r>
            <a:endParaRPr lang="en-US" sz="2000" dirty="0"/>
          </a:p>
          <a:p>
            <a:pPr marL="457200" lvl="0" indent="0">
              <a:buNone/>
            </a:pPr>
            <a:endParaRPr lang="en-US" sz="1400" dirty="0" smtClean="0"/>
          </a:p>
          <a:p>
            <a:pPr marL="457200" lvl="0" indent="0">
              <a:buNone/>
            </a:pPr>
            <a:endParaRPr lang="en-US" sz="1400" dirty="0"/>
          </a:p>
        </p:txBody>
      </p:sp>
      <p:grpSp>
        <p:nvGrpSpPr>
          <p:cNvPr id="3" name="Group 2"/>
          <p:cNvGrpSpPr/>
          <p:nvPr/>
        </p:nvGrpSpPr>
        <p:grpSpPr>
          <a:xfrm>
            <a:off x="5351680" y="3212184"/>
            <a:ext cx="3730220" cy="3059966"/>
            <a:chOff x="5351680" y="3212184"/>
            <a:chExt cx="3730220" cy="3059966"/>
          </a:xfrm>
        </p:grpSpPr>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1680" y="3546900"/>
              <a:ext cx="3670620" cy="272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690907" y="3212184"/>
              <a:ext cx="3390993" cy="369332"/>
            </a:xfrm>
            <a:prstGeom prst="rect">
              <a:avLst/>
            </a:prstGeom>
            <a:noFill/>
          </p:spPr>
          <p:txBody>
            <a:bodyPr wrap="none" rtlCol="0">
              <a:spAutoFit/>
            </a:bodyPr>
            <a:lstStyle/>
            <a:p>
              <a:r>
                <a:rPr lang="en-US" b="1" dirty="0" smtClean="0"/>
                <a:t>Acceptable indoor temperatures</a:t>
              </a:r>
              <a:endParaRPr lang="en-US" b="1" dirty="0"/>
            </a:p>
          </p:txBody>
        </p:sp>
      </p:grpSp>
      <p:pic>
        <p:nvPicPr>
          <p:cNvPr id="1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74393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48" y="1407409"/>
            <a:ext cx="6486835" cy="303657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sz="2200" b="1" dirty="0" smtClean="0"/>
              <a:t>Operative temperature </a:t>
            </a:r>
            <a:r>
              <a:rPr lang="en-US" sz="2200" dirty="0" smtClean="0"/>
              <a:t>(To) is the uniform </a:t>
            </a:r>
            <a:r>
              <a:rPr lang="en-US" sz="2200" dirty="0"/>
              <a:t>temperature of </a:t>
            </a:r>
            <a:r>
              <a:rPr lang="en-US" sz="2200" dirty="0" smtClean="0"/>
              <a:t>an imaginary </a:t>
            </a:r>
            <a:r>
              <a:rPr lang="en-US" sz="2200" dirty="0"/>
              <a:t>black enclosure, and the air within it, in which </a:t>
            </a:r>
            <a:r>
              <a:rPr lang="en-US" sz="2200" dirty="0" smtClean="0"/>
              <a:t>an occupant </a:t>
            </a:r>
            <a:r>
              <a:rPr lang="en-US" sz="2200" dirty="0"/>
              <a:t>would exchange the same amount of heat by </a:t>
            </a:r>
            <a:r>
              <a:rPr lang="en-US" sz="2200" dirty="0" smtClean="0"/>
              <a:t>radiation plus </a:t>
            </a:r>
            <a:r>
              <a:rPr lang="en-US" sz="2200" dirty="0"/>
              <a:t>convection as in the actual </a:t>
            </a:r>
            <a:r>
              <a:rPr lang="en-US" sz="2200" dirty="0" smtClean="0"/>
              <a:t>non-uniform environment</a:t>
            </a:r>
          </a:p>
          <a:p>
            <a:pPr lvl="0">
              <a:buFont typeface="Courier New" panose="02070309020205020404" pitchFamily="49" charset="0"/>
              <a:buChar char="o"/>
            </a:pPr>
            <a:r>
              <a:rPr lang="en-US" sz="2200" dirty="0" smtClean="0"/>
              <a:t>The maximum </a:t>
            </a:r>
            <a:r>
              <a:rPr lang="en-US" sz="2200" dirty="0"/>
              <a:t>number of </a:t>
            </a:r>
            <a:r>
              <a:rPr lang="en-US" sz="2200" dirty="0" smtClean="0"/>
              <a:t>occupants feel that the </a:t>
            </a:r>
            <a:r>
              <a:rPr lang="en-US" sz="2200" dirty="0"/>
              <a:t>indoor temperature </a:t>
            </a:r>
            <a:r>
              <a:rPr lang="en-US" sz="2200" dirty="0" smtClean="0"/>
              <a:t>is acceptable (PMV </a:t>
            </a:r>
            <a:r>
              <a:rPr lang="en-US" sz="2200" dirty="0"/>
              <a:t>= </a:t>
            </a:r>
            <a:r>
              <a:rPr lang="en-US" sz="2200" dirty="0" smtClean="0"/>
              <a:t>0)</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800" b="1" u="sng" dirty="0" smtClean="0">
                <a:latin typeface="Calibri" panose="020F0502020204030204" pitchFamily="34" charset="0"/>
                <a:cs typeface="Calibri" panose="020F0502020204030204" pitchFamily="34" charset="0"/>
              </a:rPr>
              <a:t>ASSESSMENT </a:t>
            </a:r>
            <a:r>
              <a:rPr lang="en-US" sz="2800" b="1" u="sng" dirty="0">
                <a:latin typeface="Calibri" panose="020F0502020204030204" pitchFamily="34" charset="0"/>
                <a:cs typeface="Calibri" panose="020F0502020204030204" pitchFamily="34" charset="0"/>
              </a:rPr>
              <a:t>METHOD – DESIGN STAGE</a:t>
            </a:r>
            <a:r>
              <a:rPr lang="en-US" sz="2800" b="1" dirty="0">
                <a:latin typeface="Calibri" panose="020F0502020204030204" pitchFamily="34" charset="0"/>
                <a:cs typeface="Calibri" panose="020F0502020204030204" pitchFamily="34" charset="0"/>
              </a:rPr>
              <a:t> </a:t>
            </a:r>
            <a:r>
              <a:rPr lang="en-US" b="1" i="1" dirty="0" smtClean="0">
                <a:cs typeface="Calibri" panose="020F0502020204030204" pitchFamily="34" charset="0"/>
              </a:rPr>
              <a:t>(</a:t>
            </a:r>
            <a:r>
              <a:rPr lang="en-US" sz="2100" b="1" i="1" dirty="0">
                <a:cs typeface="Calibri" panose="020F0502020204030204" pitchFamily="34" charset="0"/>
              </a:rPr>
              <a:t>Naturally conditioned</a:t>
            </a:r>
            <a:r>
              <a:rPr lang="en-US" b="1" i="1" dirty="0">
                <a:cs typeface="Calibri" panose="020F0502020204030204" pitchFamily="34" charset="0"/>
              </a:rPr>
              <a:t>)</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2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9209" y="1964774"/>
            <a:ext cx="2305295" cy="1163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09821" y="3994186"/>
            <a:ext cx="5375959" cy="369332"/>
          </a:xfrm>
          <a:prstGeom prst="rect">
            <a:avLst/>
          </a:prstGeom>
        </p:spPr>
        <p:txBody>
          <a:bodyPr wrap="none">
            <a:spAutoFit/>
          </a:bodyPr>
          <a:lstStyle/>
          <a:p>
            <a:r>
              <a:rPr lang="en-US" i="1" dirty="0"/>
              <a:t>Examples of recommended design </a:t>
            </a:r>
            <a:r>
              <a:rPr lang="en-US" i="1" dirty="0" smtClean="0"/>
              <a:t>values (EN 16798-1)</a:t>
            </a:r>
            <a:endParaRPr lang="en-US" i="1" dirty="0"/>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8329" y="3663158"/>
            <a:ext cx="3316927" cy="2546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0722" y="4363518"/>
            <a:ext cx="4005490" cy="158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8134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86" y="2439185"/>
            <a:ext cx="794785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821199" y="1918414"/>
            <a:ext cx="7984473" cy="49032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sz="2000" dirty="0"/>
              <a:t>Acceptable </a:t>
            </a:r>
            <a:r>
              <a:rPr lang="en-US" sz="2000" dirty="0" smtClean="0"/>
              <a:t>indoor temperatures (Adaptive method) as Operative Temp (To)</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18</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DESIGN </a:t>
            </a:r>
            <a:r>
              <a:rPr lang="en-US" b="1" u="sng" dirty="0">
                <a:latin typeface="Calibri" panose="020F0502020204030204" pitchFamily="34" charset="0"/>
                <a:cs typeface="Calibri" panose="020F0502020204030204" pitchFamily="34" charset="0"/>
              </a:rPr>
              <a:t>STAGE</a:t>
            </a:r>
            <a:r>
              <a:rPr lang="en-US" b="1"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naturally ventilated</a:t>
            </a:r>
            <a:r>
              <a:rPr lang="en-US" dirty="0" smtClean="0">
                <a:latin typeface="Calibri" panose="020F0502020204030204" pitchFamily="34" charset="0"/>
                <a:cs typeface="Calibri" panose="020F0502020204030204" pitchFamily="34" charset="0"/>
              </a:rPr>
              <a:t>)</a:t>
            </a:r>
            <a:endParaRPr lang="it-IT" dirty="0"/>
          </a:p>
        </p:txBody>
      </p:sp>
      <p:sp>
        <p:nvSpPr>
          <p:cNvPr id="2" name="Rectangle 1"/>
          <p:cNvSpPr/>
          <p:nvPr/>
        </p:nvSpPr>
        <p:spPr>
          <a:xfrm>
            <a:off x="833718" y="3934937"/>
            <a:ext cx="8310282" cy="523220"/>
          </a:xfrm>
          <a:prstGeom prst="rect">
            <a:avLst/>
          </a:prstGeom>
        </p:spPr>
        <p:txBody>
          <a:bodyPr wrap="square">
            <a:spAutoFit/>
          </a:bodyPr>
          <a:lstStyle/>
          <a:p>
            <a:r>
              <a:rPr lang="en-US" sz="1400" i="1" dirty="0"/>
              <a:t>In landscaped (open plan) offices </a:t>
            </a:r>
            <a:r>
              <a:rPr lang="en-US" sz="1400" i="1" dirty="0" smtClean="0"/>
              <a:t>occupants </a:t>
            </a:r>
            <a:r>
              <a:rPr lang="en-US" sz="1400" i="1" dirty="0"/>
              <a:t>have </a:t>
            </a:r>
            <a:r>
              <a:rPr lang="en-US" sz="1400" i="1" dirty="0" smtClean="0"/>
              <a:t>limited </a:t>
            </a:r>
            <a:r>
              <a:rPr lang="en-US" sz="1400" i="1" dirty="0"/>
              <a:t>access to operable windows </a:t>
            </a:r>
            <a:r>
              <a:rPr lang="en-US" sz="1400" i="1" dirty="0" smtClean="0"/>
              <a:t>and therefore </a:t>
            </a:r>
            <a:r>
              <a:rPr lang="en-US" sz="1400" i="1" dirty="0"/>
              <a:t>poor control over natural ventilation. </a:t>
            </a:r>
            <a:r>
              <a:rPr lang="en-US" sz="1400" i="1" dirty="0" smtClean="0"/>
              <a:t>Therefore, the </a:t>
            </a:r>
            <a:r>
              <a:rPr lang="en-US" sz="1400" i="1" dirty="0"/>
              <a:t>temperature limits </a:t>
            </a:r>
            <a:r>
              <a:rPr lang="en-US" sz="1400" i="1" dirty="0" smtClean="0"/>
              <a:t>may </a:t>
            </a:r>
            <a:r>
              <a:rPr lang="en-US" sz="1400" i="1" dirty="0"/>
              <a:t>not always apply in such </a:t>
            </a:r>
            <a:r>
              <a:rPr lang="en-US" sz="1400" i="1" dirty="0" smtClean="0"/>
              <a:t>situations</a:t>
            </a:r>
            <a:endParaRPr lang="en-US" sz="1400" i="1" dirty="0"/>
          </a:p>
        </p:txBody>
      </p:sp>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687" y="399014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3717" y="4609787"/>
            <a:ext cx="5535552" cy="1200329"/>
          </a:xfrm>
          <a:prstGeom prst="rect">
            <a:avLst/>
          </a:prstGeom>
        </p:spPr>
        <p:txBody>
          <a:bodyPr wrap="square">
            <a:spAutoFit/>
          </a:bodyPr>
          <a:lstStyle/>
          <a:p>
            <a:pPr marL="285750" indent="-285750">
              <a:buFont typeface="Courier New" panose="02070309020205020404" pitchFamily="49" charset="0"/>
              <a:buChar char="o"/>
            </a:pPr>
            <a:r>
              <a:rPr lang="en-US" dirty="0" smtClean="0"/>
              <a:t>Increased indoor air speed may be </a:t>
            </a:r>
            <a:r>
              <a:rPr lang="en-US" dirty="0"/>
              <a:t>used </a:t>
            </a:r>
            <a:r>
              <a:rPr lang="en-US" dirty="0" smtClean="0"/>
              <a:t>to compensate </a:t>
            </a:r>
            <a:r>
              <a:rPr lang="en-US" dirty="0"/>
              <a:t>for increased </a:t>
            </a:r>
            <a:r>
              <a:rPr lang="en-US" dirty="0" smtClean="0"/>
              <a:t>operative temperatures (T</a:t>
            </a:r>
            <a:r>
              <a:rPr lang="en-US" baseline="-25000" dirty="0" smtClean="0"/>
              <a:t>o</a:t>
            </a:r>
            <a:r>
              <a:rPr lang="en-US" dirty="0" smtClean="0"/>
              <a:t>)</a:t>
            </a:r>
          </a:p>
          <a:p>
            <a:pPr marL="285750" indent="-285750">
              <a:buFont typeface="Courier New" panose="02070309020205020404" pitchFamily="49" charset="0"/>
              <a:buChar char="o"/>
            </a:pPr>
            <a:r>
              <a:rPr lang="en-US" dirty="0" smtClean="0"/>
              <a:t>Lower clothing, activity, mean radiant temperature, expand comfort zone to higher T</a:t>
            </a:r>
            <a:r>
              <a:rPr lang="en-US" baseline="-25000" dirty="0" smtClean="0"/>
              <a:t>o</a:t>
            </a:r>
            <a:r>
              <a:rPr lang="en-US" dirty="0" smtClean="0"/>
              <a:t> </a:t>
            </a:r>
            <a:endParaRPr lang="en-US" dirty="0"/>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9982" y="4406347"/>
            <a:ext cx="2474913" cy="183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53" y="2368176"/>
            <a:ext cx="1067823" cy="53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68223" y="1447867"/>
            <a:ext cx="8338821" cy="430887"/>
          </a:xfrm>
          <a:prstGeom prst="rect">
            <a:avLst/>
          </a:prstGeom>
        </p:spPr>
        <p:txBody>
          <a:bodyPr wrap="square">
            <a:spAutoFit/>
          </a:bodyPr>
          <a:lstStyle/>
          <a:p>
            <a:pPr marL="457200" lvl="0" indent="-457200">
              <a:buFont typeface="+mj-lt"/>
              <a:buAutoNum type="arabicPeriod" startAt="3"/>
            </a:pPr>
            <a:r>
              <a:rPr lang="en-GB" sz="2200" b="1" dirty="0"/>
              <a:t>Verify the thermal comfort category and the associated </a:t>
            </a:r>
            <a:r>
              <a:rPr lang="en-GB" sz="2200" b="1" dirty="0" smtClean="0"/>
              <a:t>PPD</a:t>
            </a:r>
            <a:endParaRPr lang="en-US" sz="2200" dirty="0"/>
          </a:p>
        </p:txBody>
      </p:sp>
    </p:spTree>
    <p:extLst>
      <p:ext uri="{BB962C8B-B14F-4D97-AF65-F5344CB8AC3E}">
        <p14:creationId xmlns:p14="http://schemas.microsoft.com/office/powerpoint/2010/main" val="59458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OCCUPANCY STAGE</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14741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a:pPr>
            <a:r>
              <a:rPr lang="en-US" sz="2200" b="1" dirty="0" smtClean="0"/>
              <a:t>Measure the </a:t>
            </a:r>
            <a:r>
              <a:rPr lang="en-US" sz="2200" b="1" dirty="0"/>
              <a:t>PPD in a selected </a:t>
            </a:r>
            <a:r>
              <a:rPr lang="en-US" sz="2200" b="1" dirty="0" smtClean="0"/>
              <a:t>space</a:t>
            </a:r>
            <a:r>
              <a:rPr lang="en-US" sz="2200" dirty="0" smtClean="0"/>
              <a:t>. </a:t>
            </a:r>
          </a:p>
          <a:p>
            <a:pPr marL="457200" lvl="0" indent="-457200">
              <a:buFont typeface="+mj-lt"/>
              <a:buAutoNum type="arabicPeriod"/>
            </a:pPr>
            <a:r>
              <a:rPr lang="en-US" sz="2200" dirty="0" smtClean="0"/>
              <a:t>Use a </a:t>
            </a:r>
            <a:r>
              <a:rPr lang="en-US" sz="2200" b="1" dirty="0" smtClean="0"/>
              <a:t>PMV/PPD meter</a:t>
            </a:r>
            <a:r>
              <a:rPr lang="en-US" sz="2200" dirty="0" smtClean="0"/>
              <a:t> to record indoor conditions and predict the prevailing thermal comfort conditions </a:t>
            </a: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1800" dirty="0">
              <a:solidFill>
                <a:srgbClr val="FF0000"/>
              </a:solidFill>
            </a:endParaRPr>
          </a:p>
        </p:txBody>
      </p:sp>
      <p:sp>
        <p:nvSpPr>
          <p:cNvPr id="14" name="Rectangle 13"/>
          <p:cNvSpPr/>
          <p:nvPr/>
        </p:nvSpPr>
        <p:spPr>
          <a:xfrm>
            <a:off x="718845" y="2767432"/>
            <a:ext cx="5052349" cy="2339102"/>
          </a:xfrm>
          <a:prstGeom prst="rect">
            <a:avLst/>
          </a:prstGeom>
        </p:spPr>
        <p:txBody>
          <a:bodyPr wrap="square">
            <a:spAutoFit/>
          </a:bodyPr>
          <a:lstStyle/>
          <a:p>
            <a:pPr lvl="0"/>
            <a:r>
              <a:rPr lang="en-US" sz="2200" i="1" dirty="0" smtClean="0">
                <a:solidFill>
                  <a:prstClr val="black"/>
                </a:solidFill>
              </a:rPr>
              <a:t>or</a:t>
            </a:r>
          </a:p>
          <a:p>
            <a:pPr lvl="0"/>
            <a:endParaRPr lang="en-US" sz="1400" i="1" dirty="0" smtClean="0">
              <a:solidFill>
                <a:prstClr val="black"/>
              </a:solidFill>
            </a:endParaRPr>
          </a:p>
          <a:p>
            <a:pPr lvl="0"/>
            <a:r>
              <a:rPr lang="en-US" sz="2200" b="1" i="1" dirty="0" smtClean="0">
                <a:solidFill>
                  <a:prstClr val="black"/>
                </a:solidFill>
              </a:rPr>
              <a:t>Measure</a:t>
            </a:r>
            <a:r>
              <a:rPr lang="en-US" sz="2200" i="1" dirty="0" smtClean="0">
                <a:solidFill>
                  <a:prstClr val="black"/>
                </a:solidFill>
              </a:rPr>
              <a:t> independently the </a:t>
            </a:r>
            <a:r>
              <a:rPr lang="en-US" sz="2200" b="1" i="1" dirty="0">
                <a:solidFill>
                  <a:prstClr val="black"/>
                </a:solidFill>
              </a:rPr>
              <a:t>indoor environmental conditions </a:t>
            </a:r>
            <a:r>
              <a:rPr lang="en-US" sz="2200" i="1" dirty="0">
                <a:solidFill>
                  <a:prstClr val="black"/>
                </a:solidFill>
              </a:rPr>
              <a:t>(i.e. air temperature and relative humidity, globe </a:t>
            </a:r>
            <a:r>
              <a:rPr lang="en-US" sz="2200" i="1" dirty="0" smtClean="0">
                <a:solidFill>
                  <a:prstClr val="black"/>
                </a:solidFill>
              </a:rPr>
              <a:t>temperature*, </a:t>
            </a:r>
            <a:r>
              <a:rPr lang="en-US" sz="2200" i="1" dirty="0">
                <a:solidFill>
                  <a:prstClr val="black"/>
                </a:solidFill>
              </a:rPr>
              <a:t>air speed) and calculate PMV &amp; </a:t>
            </a:r>
            <a:r>
              <a:rPr lang="en-US" sz="2200" i="1" dirty="0" smtClean="0">
                <a:solidFill>
                  <a:prstClr val="black"/>
                </a:solidFill>
              </a:rPr>
              <a:t>PPD</a:t>
            </a:r>
            <a:endParaRPr lang="en-US" sz="2200" i="1" dirty="0">
              <a:solidFill>
                <a:prstClr val="black"/>
              </a:solidFill>
            </a:endParaRPr>
          </a:p>
        </p:txBody>
      </p:sp>
      <p:sp>
        <p:nvSpPr>
          <p:cNvPr id="31" name="Rectangle 30"/>
          <p:cNvSpPr/>
          <p:nvPr/>
        </p:nvSpPr>
        <p:spPr>
          <a:xfrm>
            <a:off x="637086" y="5324581"/>
            <a:ext cx="8506914" cy="553998"/>
          </a:xfrm>
          <a:prstGeom prst="rect">
            <a:avLst/>
          </a:prstGeom>
        </p:spPr>
        <p:txBody>
          <a:bodyPr wrap="square">
            <a:spAutoFit/>
          </a:bodyPr>
          <a:lstStyle/>
          <a:p>
            <a:pPr marL="166688" indent="-166688"/>
            <a:r>
              <a:rPr lang="en-US" sz="1500" i="1" dirty="0" smtClean="0"/>
              <a:t>* Globe temperature can be </a:t>
            </a:r>
            <a:r>
              <a:rPr lang="en-US" sz="1500" i="1" dirty="0"/>
              <a:t>measured </a:t>
            </a:r>
            <a:r>
              <a:rPr lang="en-US" sz="1500" i="1" dirty="0" smtClean="0"/>
              <a:t>directly; it is </a:t>
            </a:r>
            <a:r>
              <a:rPr lang="en-US" sz="1500" i="1" dirty="0"/>
              <a:t>a good </a:t>
            </a:r>
            <a:r>
              <a:rPr lang="en-US" sz="1500" i="1" dirty="0" smtClean="0"/>
              <a:t>approximation of </a:t>
            </a:r>
            <a:r>
              <a:rPr lang="en-US" sz="1500" i="1" dirty="0"/>
              <a:t>the operative temperature </a:t>
            </a:r>
            <a:r>
              <a:rPr lang="en-US" sz="1500" i="1" dirty="0" smtClean="0"/>
              <a:t>and </a:t>
            </a:r>
            <a:r>
              <a:rPr lang="en-US" sz="1500" i="1" dirty="0"/>
              <a:t>is also used with </a:t>
            </a:r>
            <a:r>
              <a:rPr lang="en-US" sz="1500" i="1" dirty="0" smtClean="0"/>
              <a:t>other measurements </a:t>
            </a:r>
            <a:r>
              <a:rPr lang="en-US" sz="1500" i="1" dirty="0"/>
              <a:t>to calculate the mean radiant </a:t>
            </a:r>
            <a:r>
              <a:rPr lang="en-US" sz="1500" i="1" dirty="0" smtClean="0"/>
              <a:t>temperature (</a:t>
            </a:r>
            <a:r>
              <a:rPr lang="en-US" sz="1500" i="1" dirty="0" err="1" smtClean="0"/>
              <a:t>mrt</a:t>
            </a:r>
            <a:r>
              <a:rPr lang="en-US" sz="1500" i="1" dirty="0" smtClean="0"/>
              <a:t>)</a:t>
            </a:r>
            <a:endParaRPr lang="en-US" sz="1500" i="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8648" y="2566350"/>
            <a:ext cx="3117898" cy="2663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618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3182883"/>
              </p:ext>
            </p:extLst>
          </p:nvPr>
        </p:nvGraphicFramePr>
        <p:xfrm>
          <a:off x="487326" y="2238648"/>
          <a:ext cx="8169348" cy="16459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D.2.3 – THERMAL COMFORT INDEX</a:t>
                      </a:r>
                      <a:endParaRPr lang="en-US" sz="2800" dirty="0">
                        <a:solidFill>
                          <a:srgbClr val="FF0000"/>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D. Indoor Environmental Quality</a:t>
                      </a:r>
                      <a:endParaRPr lang="en-US" sz="2000" dirty="0"/>
                    </a:p>
                  </a:txBody>
                  <a:tcPr/>
                </a:tc>
                <a:tc>
                  <a:txBody>
                    <a:bodyPr/>
                    <a:lstStyle/>
                    <a:p>
                      <a:pPr algn="ctr"/>
                      <a:r>
                        <a:rPr lang="en-US" sz="2000" dirty="0" smtClean="0"/>
                        <a:t>D.2 Air Temperature &amp; Relative Humidity</a:t>
                      </a:r>
                      <a:endParaRPr lang="en-US" sz="2000" dirty="0"/>
                    </a:p>
                  </a:txBody>
                  <a:tcPr/>
                </a:tc>
                <a:extLst>
                  <a:ext uri="{0D108BD9-81ED-4DB2-BD59-A6C34878D82A}">
                    <a16:rowId xmlns:a16="http://schemas.microsoft.com/office/drawing/2014/main" val="10002"/>
                  </a:ext>
                </a:extLst>
              </a:tr>
            </a:tbl>
          </a:graphicData>
        </a:graphic>
      </p:graphicFrame>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650"/>
            <a:ext cx="2133600" cy="260350"/>
          </a:xfrm>
        </p:spPr>
        <p:txBody>
          <a:bodyPr/>
          <a:lstStyle/>
          <a:p>
            <a:fld id="{243FB592-B9A9-49AA-A86F-4031F7B97808}" type="slidenum">
              <a:rPr lang="en-US" smtClean="0"/>
              <a:t>2</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D.2.3  - THERMAL COMFORT INDEX</a:t>
            </a:r>
            <a:endParaRPr lang="it-IT" sz="2800" dirty="0">
              <a:solidFill>
                <a:srgbClr val="FF0000"/>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3312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20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OCCUPANCY STAGE</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14741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sz="2200" b="1" dirty="0" smtClean="0"/>
              <a:t>Thermal </a:t>
            </a:r>
            <a:r>
              <a:rPr lang="en-US" sz="2200" b="1" dirty="0"/>
              <a:t>environment measurements </a:t>
            </a:r>
            <a:r>
              <a:rPr lang="en-US" sz="2200" dirty="0" smtClean="0"/>
              <a:t>are made </a:t>
            </a:r>
            <a:r>
              <a:rPr lang="en-US" sz="2200" dirty="0"/>
              <a:t>in the building at a representative sample of </a:t>
            </a:r>
            <a:r>
              <a:rPr lang="en-US" sz="2200" dirty="0" smtClean="0"/>
              <a:t>locations, i.e.</a:t>
            </a:r>
          </a:p>
          <a:p>
            <a:pPr lvl="0">
              <a:buFont typeface="Courier New" panose="02070309020205020404" pitchFamily="49" charset="0"/>
              <a:buChar char="o"/>
            </a:pPr>
            <a:r>
              <a:rPr lang="en-US" sz="2200" dirty="0" smtClean="0"/>
              <a:t>The </a:t>
            </a:r>
            <a:r>
              <a:rPr lang="en-US" sz="2200" dirty="0"/>
              <a:t>center of the room or </a:t>
            </a:r>
            <a:r>
              <a:rPr lang="en-US" sz="2200" dirty="0" smtClean="0"/>
              <a:t>space</a:t>
            </a:r>
          </a:p>
          <a:p>
            <a:pPr lvl="0">
              <a:buFont typeface="Courier New" panose="02070309020205020404" pitchFamily="49" charset="0"/>
              <a:buChar char="o"/>
            </a:pPr>
            <a:r>
              <a:rPr lang="en-US" sz="2200" dirty="0" smtClean="0"/>
              <a:t>1m inward </a:t>
            </a:r>
            <a:r>
              <a:rPr lang="en-US" sz="2200" dirty="0"/>
              <a:t>from the center of each of </a:t>
            </a:r>
            <a:r>
              <a:rPr lang="en-US" sz="2200" dirty="0" smtClean="0"/>
              <a:t>the room’s walls and if there are windows, the measurements are taken 1m inward </a:t>
            </a:r>
            <a:r>
              <a:rPr lang="en-US" sz="2200" dirty="0"/>
              <a:t>from the center of the largest </a:t>
            </a:r>
            <a:r>
              <a:rPr lang="en-US" sz="2200" dirty="0" smtClean="0"/>
              <a:t>window</a:t>
            </a:r>
          </a:p>
          <a:p>
            <a:pPr marL="0" lvl="0" indent="0">
              <a:spcBef>
                <a:spcPts val="600"/>
              </a:spcBef>
              <a:buNone/>
            </a:pPr>
            <a:r>
              <a:rPr lang="en-US" sz="2200" dirty="0" smtClean="0"/>
              <a:t>Measurements are also taken </a:t>
            </a:r>
            <a:r>
              <a:rPr lang="en-US" sz="2200" dirty="0"/>
              <a:t>in locations </a:t>
            </a:r>
            <a:r>
              <a:rPr lang="en-US" sz="2200" dirty="0" smtClean="0"/>
              <a:t>where the </a:t>
            </a:r>
            <a:r>
              <a:rPr lang="en-US" sz="2200" dirty="0"/>
              <a:t>most extreme values of the thermal parameters </a:t>
            </a:r>
            <a:r>
              <a:rPr lang="en-US" sz="2200" dirty="0" smtClean="0"/>
              <a:t>are observed </a:t>
            </a:r>
            <a:r>
              <a:rPr lang="en-US" sz="2200" dirty="0"/>
              <a:t>or </a:t>
            </a:r>
            <a:r>
              <a:rPr lang="en-US" sz="2200" dirty="0" smtClean="0"/>
              <a:t>anticipated (e.g. occupied areas </a:t>
            </a:r>
            <a:r>
              <a:rPr lang="en-US" sz="2200" dirty="0"/>
              <a:t>near windows, diffuser outlets, corners</a:t>
            </a:r>
            <a:r>
              <a:rPr lang="en-US" sz="2200" dirty="0" smtClean="0"/>
              <a:t>, entries)</a:t>
            </a:r>
          </a:p>
          <a:p>
            <a:pPr marL="0" lvl="0" indent="0">
              <a:spcBef>
                <a:spcPts val="600"/>
              </a:spcBef>
              <a:buNone/>
            </a:pPr>
            <a:r>
              <a:rPr lang="en-US" sz="2200" dirty="0" smtClean="0"/>
              <a:t>Measurement periods cover several hours, representative of total occupancy (e.g. season</a:t>
            </a:r>
            <a:r>
              <a:rPr lang="en-US" sz="2200" dirty="0"/>
              <a:t>, </a:t>
            </a:r>
            <a:r>
              <a:rPr lang="en-US" sz="2200" dirty="0" smtClean="0"/>
              <a:t>typical </a:t>
            </a:r>
            <a:r>
              <a:rPr lang="en-US" sz="2200" dirty="0"/>
              <a:t>day</a:t>
            </a:r>
            <a:r>
              <a:rPr lang="en-US" sz="2200" dirty="0" smtClean="0"/>
              <a:t>)</a:t>
            </a:r>
            <a:endParaRPr lang="en-US" sz="2200"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1805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21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Aft>
                <a:spcPts val="1200"/>
              </a:spcAft>
              <a:buNone/>
            </a:pPr>
            <a:r>
              <a:rPr lang="en-US" sz="2000" b="1" dirty="0"/>
              <a:t>EN ISO 7730 </a:t>
            </a:r>
            <a:r>
              <a:rPr lang="en-US" sz="2000" dirty="0"/>
              <a:t>– Ergonomics of the thermal environment – Analytical determination and interpretation of thermal comfort using calculation of the PMV and PPD indices and local thermal comfort criteria</a:t>
            </a:r>
            <a:endParaRPr lang="en-GB" sz="2000" dirty="0"/>
          </a:p>
          <a:p>
            <a:pPr marL="395288" lvl="0" indent="-395288">
              <a:spcAft>
                <a:spcPts val="1200"/>
              </a:spcAft>
              <a:buNone/>
            </a:pPr>
            <a:r>
              <a:rPr lang="en-US" sz="2000" b="1" dirty="0" smtClean="0"/>
              <a:t>EN </a:t>
            </a:r>
            <a:r>
              <a:rPr lang="en-US" sz="2000" b="1" dirty="0"/>
              <a:t>16798-1</a:t>
            </a:r>
            <a:r>
              <a:rPr lang="en-US" sz="2000" dirty="0"/>
              <a:t>:2017 - </a:t>
            </a:r>
            <a:r>
              <a:rPr lang="en-US" sz="2000" dirty="0" smtClean="0"/>
              <a:t>Energy </a:t>
            </a:r>
            <a:r>
              <a:rPr lang="en-US" sz="2000" dirty="0"/>
              <a:t>performance of buildings - Part 1: Indoor environmental input parameters for design and assessment of energy performance of buildings addressing indoor air quality, thermal environment, lighting and acoustics </a:t>
            </a:r>
            <a:r>
              <a:rPr lang="en-US" sz="2000" dirty="0" smtClean="0"/>
              <a:t>- Module M1-6 (</a:t>
            </a:r>
            <a:r>
              <a:rPr lang="en-US" sz="2000" i="1" dirty="0" smtClean="0"/>
              <a:t>revision of </a:t>
            </a:r>
            <a:r>
              <a:rPr lang="en-US" sz="2000" b="1" i="1" dirty="0" smtClean="0"/>
              <a:t>EN 15251</a:t>
            </a:r>
            <a:r>
              <a:rPr lang="en-US" sz="2000" dirty="0" smtClean="0"/>
              <a:t>). Brussels</a:t>
            </a:r>
            <a:r>
              <a:rPr lang="en-US" sz="2000" dirty="0"/>
              <a:t>: European Committee for Standardization</a:t>
            </a:r>
            <a:r>
              <a:rPr lang="en-US" sz="2000" dirty="0" smtClean="0"/>
              <a:t>.</a:t>
            </a:r>
            <a:endParaRPr lang="en-US" sz="2000" b="1" dirty="0"/>
          </a:p>
          <a:p>
            <a:pPr marL="395288" lvl="0" indent="-395288">
              <a:spcBef>
                <a:spcPts val="0"/>
              </a:spcBef>
              <a:spcAft>
                <a:spcPts val="1200"/>
              </a:spcAft>
              <a:buNone/>
            </a:pPr>
            <a:r>
              <a:rPr lang="en-US" sz="2000" b="1" dirty="0" smtClean="0">
                <a:solidFill>
                  <a:prstClr val="black"/>
                </a:solidFill>
              </a:rPr>
              <a:t>Level(s</a:t>
            </a:r>
            <a:r>
              <a:rPr lang="en-US" sz="2000" b="1" dirty="0">
                <a:solidFill>
                  <a:prstClr val="black"/>
                </a:solidFill>
              </a:rPr>
              <a:t>)</a:t>
            </a:r>
            <a:r>
              <a:rPr lang="en-US" sz="2000" dirty="0">
                <a:solidFill>
                  <a:prstClr val="black"/>
                </a:solidFill>
              </a:rPr>
              <a:t> Part 1-2 – Beta version. Brussels: European Commission. https://</a:t>
            </a:r>
            <a:r>
              <a:rPr lang="en-US" sz="2000" dirty="0" smtClean="0">
                <a:solidFill>
                  <a:prstClr val="black"/>
                </a:solidFill>
              </a:rPr>
              <a:t>environment.ec.europa.eu/topics/circular-economy/levels_en</a:t>
            </a:r>
          </a:p>
          <a:p>
            <a:pPr marL="395288" indent="-395288">
              <a:spcBef>
                <a:spcPts val="0"/>
              </a:spcBef>
              <a:spcAft>
                <a:spcPts val="1200"/>
              </a:spcAft>
              <a:buNone/>
            </a:pPr>
            <a:r>
              <a:rPr lang="en-US" sz="2000" b="1" dirty="0"/>
              <a:t>ASHRAE Standard 55</a:t>
            </a:r>
            <a:r>
              <a:rPr lang="en-US" sz="2000" dirty="0"/>
              <a:t>:2017 - Thermal Environmental Conditions for Human Occupancy. Atlanta: ASHRAE</a:t>
            </a:r>
            <a:r>
              <a:rPr lang="en-US" dirty="0"/>
              <a:t>.</a:t>
            </a:r>
          </a:p>
          <a:p>
            <a:pPr marL="395288" lvl="0" indent="-395288">
              <a:spcBef>
                <a:spcPts val="0"/>
              </a:spcBef>
              <a:spcAft>
                <a:spcPts val="1200"/>
              </a:spcAft>
              <a:buNone/>
            </a:pPr>
            <a:endParaRPr lang="en-US" sz="2200" dirty="0">
              <a:solidFill>
                <a:prstClr val="black"/>
              </a:solidFill>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Tree>
    <p:extLst>
      <p:ext uri="{BB962C8B-B14F-4D97-AF65-F5344CB8AC3E}">
        <p14:creationId xmlns:p14="http://schemas.microsoft.com/office/powerpoint/2010/main" val="3347036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DESIGN STAGE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Tree>
    <p:extLst>
      <p:ext uri="{BB962C8B-B14F-4D97-AF65-F5344CB8AC3E}">
        <p14:creationId xmlns:p14="http://schemas.microsoft.com/office/powerpoint/2010/main" val="2114903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23</a:t>
            </a:fld>
            <a:endParaRPr lang="en-US"/>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4076699" cy="4525963"/>
          </a:xfrm>
          <a:prstGeom prst="rect">
            <a:avLst/>
          </a:prstGeom>
        </p:spPr>
        <p:txBody>
          <a:bodyPr>
            <a:normAutofit/>
          </a:bodyPr>
          <a:lstStyle/>
          <a:p>
            <a:pPr marL="0" indent="0">
              <a:buNone/>
            </a:pPr>
            <a:r>
              <a:rPr lang="en-US" sz="2200" dirty="0">
                <a:cs typeface="Calibri" panose="020F0502020204030204" pitchFamily="34" charset="0"/>
              </a:rPr>
              <a:t>D</a:t>
            </a:r>
            <a:r>
              <a:rPr lang="en-US" sz="2200" dirty="0" smtClean="0">
                <a:cs typeface="Calibri" panose="020F0502020204030204" pitchFamily="34" charset="0"/>
              </a:rPr>
              <a:t>esign indoor conditions in two spaces with different </a:t>
            </a:r>
            <a:r>
              <a:rPr lang="en-US" sz="2200" dirty="0">
                <a:cs typeface="Calibri" panose="020F0502020204030204" pitchFamily="34" charset="0"/>
              </a:rPr>
              <a:t>occupant activities </a:t>
            </a:r>
            <a:r>
              <a:rPr lang="en-US" sz="2200" dirty="0" smtClean="0">
                <a:cs typeface="Calibri" panose="020F0502020204030204" pitchFamily="34" charset="0"/>
              </a:rPr>
              <a:t>are </a:t>
            </a:r>
            <a:r>
              <a:rPr lang="en-US" sz="2200" dirty="0">
                <a:cs typeface="Calibri" panose="020F0502020204030204" pitchFamily="34" charset="0"/>
              </a:rPr>
              <a:t>listed </a:t>
            </a:r>
            <a:r>
              <a:rPr lang="en-US" sz="2200" dirty="0" smtClean="0">
                <a:cs typeface="Calibri" panose="020F0502020204030204" pitchFamily="34" charset="0"/>
              </a:rPr>
              <a:t>on </a:t>
            </a:r>
            <a:r>
              <a:rPr lang="en-US" sz="2200" dirty="0">
                <a:cs typeface="Calibri" panose="020F0502020204030204" pitchFamily="34" charset="0"/>
              </a:rPr>
              <a:t>the floor </a:t>
            </a:r>
            <a:r>
              <a:rPr lang="en-US" sz="2200" dirty="0" smtClean="0">
                <a:cs typeface="Calibri" panose="020F0502020204030204" pitchFamily="34" charset="0"/>
              </a:rPr>
              <a:t>plan of </a:t>
            </a:r>
            <a:r>
              <a:rPr lang="en-US" sz="2200" dirty="0">
                <a:cs typeface="Calibri" panose="020F0502020204030204" pitchFamily="34" charset="0"/>
              </a:rPr>
              <a:t>an office </a:t>
            </a:r>
            <a:r>
              <a:rPr lang="en-US" sz="2200" dirty="0" smtClean="0">
                <a:cs typeface="Calibri" panose="020F0502020204030204" pitchFamily="34" charset="0"/>
              </a:rPr>
              <a:t>building:</a:t>
            </a:r>
          </a:p>
          <a:p>
            <a:pPr>
              <a:buFont typeface="Courier New" panose="02070309020205020404" pitchFamily="49" charset="0"/>
              <a:buChar char="o"/>
            </a:pPr>
            <a:r>
              <a:rPr lang="en-US" sz="2000" dirty="0" smtClean="0"/>
              <a:t>Temperature </a:t>
            </a:r>
            <a:r>
              <a:rPr lang="en-US" sz="2000" dirty="0" err="1" smtClean="0"/>
              <a:t>db</a:t>
            </a:r>
            <a:r>
              <a:rPr lang="en-US" sz="2000" dirty="0" smtClean="0"/>
              <a:t> </a:t>
            </a:r>
            <a:r>
              <a:rPr lang="en-US" sz="2000" dirty="0"/>
              <a:t>(</a:t>
            </a:r>
            <a:r>
              <a:rPr lang="en-US" sz="2000" baseline="30000" dirty="0" err="1"/>
              <a:t>o</a:t>
            </a:r>
            <a:r>
              <a:rPr lang="en-US" sz="2000" dirty="0" err="1"/>
              <a:t>C</a:t>
            </a:r>
            <a:r>
              <a:rPr lang="en-US" sz="2000" dirty="0" smtClean="0"/>
              <a:t>)</a:t>
            </a:r>
          </a:p>
          <a:p>
            <a:pPr>
              <a:buFont typeface="Courier New" panose="02070309020205020404" pitchFamily="49" charset="0"/>
              <a:buChar char="o"/>
            </a:pPr>
            <a:r>
              <a:rPr lang="en-US" sz="2000" dirty="0" smtClean="0"/>
              <a:t>Relative humidity (%)</a:t>
            </a:r>
            <a:endParaRPr lang="en-US" sz="2000" dirty="0"/>
          </a:p>
          <a:p>
            <a:pPr>
              <a:buFont typeface="Courier New" panose="02070309020205020404" pitchFamily="49" charset="0"/>
              <a:buChar char="o"/>
            </a:pPr>
            <a:r>
              <a:rPr lang="en-US" sz="2000" dirty="0" smtClean="0">
                <a:cs typeface="Calibri" panose="020F0502020204030204" pitchFamily="34" charset="0"/>
              </a:rPr>
              <a:t>Air speed (m/s)</a:t>
            </a:r>
            <a:endParaRPr lang="en-US" sz="2000" dirty="0">
              <a:cs typeface="Calibri" panose="020F0502020204030204" pitchFamily="34" charset="0"/>
            </a:endParaRPr>
          </a:p>
          <a:p>
            <a:pPr>
              <a:buFont typeface="Courier New" panose="02070309020205020404" pitchFamily="49" charset="0"/>
              <a:buChar char="o"/>
            </a:pPr>
            <a:r>
              <a:rPr lang="en-US" sz="2000" dirty="0" smtClean="0">
                <a:cs typeface="Calibri" panose="020F0502020204030204" pitchFamily="34" charset="0"/>
              </a:rPr>
              <a:t>Mean </a:t>
            </a:r>
            <a:r>
              <a:rPr lang="en-US" sz="2000" dirty="0">
                <a:cs typeface="Calibri" panose="020F0502020204030204" pitchFamily="34" charset="0"/>
              </a:rPr>
              <a:t>radiant temperature </a:t>
            </a:r>
            <a:r>
              <a:rPr lang="en-US" sz="2000" dirty="0" smtClean="0">
                <a:cs typeface="Calibri" panose="020F0502020204030204" pitchFamily="34" charset="0"/>
              </a:rPr>
              <a:t>(</a:t>
            </a:r>
            <a:r>
              <a:rPr lang="en-US" sz="2000" baseline="30000" dirty="0" err="1">
                <a:cs typeface="Calibri" panose="020F0502020204030204" pitchFamily="34" charset="0"/>
              </a:rPr>
              <a:t>o</a:t>
            </a:r>
            <a:r>
              <a:rPr lang="en-US" sz="2000" dirty="0" err="1">
                <a:cs typeface="Calibri" panose="020F0502020204030204" pitchFamily="34" charset="0"/>
              </a:rPr>
              <a:t>C</a:t>
            </a:r>
            <a:r>
              <a:rPr lang="en-US" sz="2000" dirty="0">
                <a:cs typeface="Calibri" panose="020F0502020204030204" pitchFamily="34" charset="0"/>
              </a:rPr>
              <a:t>)</a:t>
            </a:r>
          </a:p>
          <a:p>
            <a:pPr>
              <a:buFont typeface="Courier New" panose="02070309020205020404" pitchFamily="49" charset="0"/>
              <a:buChar char="o"/>
            </a:pPr>
            <a:r>
              <a:rPr lang="en-US" sz="2000" dirty="0" smtClean="0">
                <a:cs typeface="Calibri" panose="020F0502020204030204" pitchFamily="34" charset="0"/>
              </a:rPr>
              <a:t>Occupant activity (met)</a:t>
            </a:r>
            <a:endParaRPr lang="en-US" sz="2000" dirty="0">
              <a:cs typeface="Calibri" panose="020F0502020204030204" pitchFamily="34" charset="0"/>
            </a:endParaRPr>
          </a:p>
          <a:p>
            <a:pPr>
              <a:buFont typeface="Courier New" panose="02070309020205020404" pitchFamily="49" charset="0"/>
              <a:buChar char="o"/>
            </a:pPr>
            <a:r>
              <a:rPr lang="en-US" sz="2000" dirty="0" smtClean="0">
                <a:cs typeface="Calibri" panose="020F0502020204030204" pitchFamily="34" charset="0"/>
              </a:rPr>
              <a:t>Clothing ensembles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spcBef>
                <a:spcPts val="0"/>
              </a:spcBef>
              <a:buNone/>
            </a:pPr>
            <a:endParaRPr lang="en-US" sz="2200" b="1" dirty="0" smtClean="0"/>
          </a:p>
        </p:txBody>
      </p:sp>
      <p:sp>
        <p:nvSpPr>
          <p:cNvPr id="8" name="Rectangle 7"/>
          <p:cNvSpPr/>
          <p:nvPr/>
        </p:nvSpPr>
        <p:spPr>
          <a:xfrm>
            <a:off x="6946174" y="985443"/>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grpSp>
        <p:nvGrpSpPr>
          <p:cNvPr id="2" name="Group 1"/>
          <p:cNvGrpSpPr/>
          <p:nvPr/>
        </p:nvGrpSpPr>
        <p:grpSpPr>
          <a:xfrm>
            <a:off x="322188" y="5099236"/>
            <a:ext cx="8514080" cy="765834"/>
            <a:chOff x="484500" y="4960702"/>
            <a:chExt cx="8514080" cy="765834"/>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PPD for the building </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 name="Group 8"/>
          <p:cNvGrpSpPr/>
          <p:nvPr/>
        </p:nvGrpSpPr>
        <p:grpSpPr>
          <a:xfrm>
            <a:off x="4371587" y="1529097"/>
            <a:ext cx="4464681" cy="3384352"/>
            <a:chOff x="4371587" y="1529097"/>
            <a:chExt cx="4464681" cy="3384352"/>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587" y="1529097"/>
              <a:ext cx="4464681" cy="338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832415" y="1903731"/>
              <a:ext cx="790601" cy="369332"/>
            </a:xfrm>
            <a:prstGeom prst="rect">
              <a:avLst/>
            </a:prstGeom>
          </p:spPr>
          <p:txBody>
            <a:bodyPr wrap="none">
              <a:spAutoFit/>
            </a:bodyPr>
            <a:lstStyle/>
            <a:p>
              <a:r>
                <a:rPr lang="en-US" b="1" u="sng" dirty="0" smtClean="0">
                  <a:cs typeface="Calibri" panose="020F0502020204030204" pitchFamily="34" charset="0"/>
                </a:rPr>
                <a:t>12</a:t>
              </a:r>
              <a:r>
                <a:rPr lang="en-US" b="1" dirty="0" smtClean="0">
                  <a:cs typeface="Calibri" panose="020F0502020204030204" pitchFamily="34" charset="0"/>
                </a:rPr>
                <a:t> </a:t>
              </a:r>
              <a:r>
                <a:rPr lang="en-US" b="1" dirty="0">
                  <a:cs typeface="Calibri" panose="020F0502020204030204" pitchFamily="34" charset="0"/>
                </a:rPr>
                <a:t>m</a:t>
              </a:r>
              <a:r>
                <a:rPr lang="en-US" b="1" baseline="30000" dirty="0">
                  <a:cs typeface="Calibri" panose="020F0502020204030204" pitchFamily="34" charset="0"/>
                </a:rPr>
                <a:t>2</a:t>
              </a:r>
              <a:r>
                <a:rPr lang="en-US" b="1" dirty="0">
                  <a:cs typeface="Calibri" panose="020F0502020204030204" pitchFamily="34" charset="0"/>
                </a:rPr>
                <a:t> </a:t>
              </a:r>
              <a:endParaRPr lang="en-GB" dirty="0"/>
            </a:p>
          </p:txBody>
        </p:sp>
        <p:sp>
          <p:nvSpPr>
            <p:cNvPr id="6" name="Rectangle 5"/>
            <p:cNvSpPr/>
            <p:nvPr/>
          </p:nvSpPr>
          <p:spPr>
            <a:xfrm>
              <a:off x="7540665" y="3554300"/>
              <a:ext cx="790601" cy="369332"/>
            </a:xfrm>
            <a:prstGeom prst="rect">
              <a:avLst/>
            </a:prstGeom>
          </p:spPr>
          <p:txBody>
            <a:bodyPr wrap="none">
              <a:spAutoFit/>
            </a:bodyPr>
            <a:lstStyle/>
            <a:p>
              <a:r>
                <a:rPr lang="en-US" b="1" u="sng" dirty="0" smtClean="0">
                  <a:cs typeface="Calibri" panose="020F0502020204030204" pitchFamily="34" charset="0"/>
                </a:rPr>
                <a:t>15</a:t>
              </a:r>
              <a:r>
                <a:rPr lang="en-US" b="1" dirty="0" smtClean="0">
                  <a:cs typeface="Calibri" panose="020F0502020204030204" pitchFamily="34" charset="0"/>
                </a:rPr>
                <a:t> </a:t>
              </a:r>
              <a:r>
                <a:rPr lang="en-US" b="1" dirty="0">
                  <a:cs typeface="Calibri" panose="020F0502020204030204" pitchFamily="34" charset="0"/>
                </a:rPr>
                <a:t>m</a:t>
              </a:r>
              <a:r>
                <a:rPr lang="en-US" b="1" baseline="30000" dirty="0">
                  <a:cs typeface="Calibri" panose="020F0502020204030204" pitchFamily="34" charset="0"/>
                </a:rPr>
                <a:t>2</a:t>
              </a:r>
              <a:r>
                <a:rPr lang="en-US" b="1" dirty="0">
                  <a:cs typeface="Calibri" panose="020F0502020204030204" pitchFamily="34" charset="0"/>
                </a:rPr>
                <a:t> </a:t>
              </a:r>
              <a:endParaRPr lang="en-GB" dirty="0"/>
            </a:p>
          </p:txBody>
        </p:sp>
      </p:grpSp>
    </p:spTree>
    <p:extLst>
      <p:ext uri="{BB962C8B-B14F-4D97-AF65-F5344CB8AC3E}">
        <p14:creationId xmlns:p14="http://schemas.microsoft.com/office/powerpoint/2010/main" val="1223011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24</a:t>
            </a:fld>
            <a:endParaRPr lang="en-US" dirty="0"/>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8" name="Rectangle 7"/>
          <p:cNvSpPr/>
          <p:nvPr/>
        </p:nvSpPr>
        <p:spPr>
          <a:xfrm>
            <a:off x="3624674" y="5615703"/>
            <a:ext cx="2232791" cy="276999"/>
          </a:xfrm>
          <a:prstGeom prst="rect">
            <a:avLst/>
          </a:prstGeom>
        </p:spPr>
        <p:txBody>
          <a:bodyPr wrap="none">
            <a:spAutoFit/>
          </a:bodyPr>
          <a:lstStyle/>
          <a:p>
            <a:r>
              <a:rPr lang="en-US" sz="1200" dirty="0"/>
              <a:t>http://</a:t>
            </a:r>
            <a:r>
              <a:rPr lang="en-US" sz="1200" dirty="0" smtClean="0"/>
              <a:t>comfort.cbe.berkeley.edu </a:t>
            </a:r>
            <a:endParaRPr lang="en-US" sz="1200" dirty="0"/>
          </a:p>
        </p:txBody>
      </p:sp>
      <p:pic>
        <p:nvPicPr>
          <p:cNvPr id="410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3169" y="5243973"/>
            <a:ext cx="1267758"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3399" y="5243973"/>
            <a:ext cx="148052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2435" y="5062567"/>
            <a:ext cx="574308" cy="5531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267610" y="1643462"/>
            <a:ext cx="8778639" cy="3447584"/>
            <a:chOff x="267610" y="1643462"/>
            <a:chExt cx="8778639" cy="3447584"/>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611" y="2164966"/>
              <a:ext cx="4271978"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267610" y="1643462"/>
              <a:ext cx="4271979" cy="430887"/>
            </a:xfrm>
            <a:prstGeom prst="rect">
              <a:avLst/>
            </a:prstGeom>
          </p:spPr>
          <p:txBody>
            <a:bodyPr wrap="square">
              <a:spAutoFit/>
            </a:bodyPr>
            <a:lstStyle/>
            <a:p>
              <a:pPr algn="ctr"/>
              <a:r>
                <a:rPr lang="en-US" sz="2200" b="1" dirty="0" smtClean="0"/>
                <a:t>Space 1 </a:t>
              </a:r>
            </a:p>
          </p:txBody>
        </p:sp>
        <p:sp>
          <p:nvSpPr>
            <p:cNvPr id="11" name="Rectangle 10"/>
            <p:cNvSpPr/>
            <p:nvPr/>
          </p:nvSpPr>
          <p:spPr>
            <a:xfrm>
              <a:off x="4741069" y="1643462"/>
              <a:ext cx="4305179" cy="430887"/>
            </a:xfrm>
            <a:prstGeom prst="rect">
              <a:avLst/>
            </a:prstGeom>
          </p:spPr>
          <p:txBody>
            <a:bodyPr wrap="square">
              <a:spAutoFit/>
            </a:bodyPr>
            <a:lstStyle/>
            <a:p>
              <a:pPr algn="ctr"/>
              <a:r>
                <a:rPr lang="en-US" sz="2200" b="1" dirty="0" smtClean="0"/>
                <a:t>Space 2 </a:t>
              </a:r>
            </a:p>
          </p:txBody>
        </p:sp>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1070" y="2164966"/>
              <a:ext cx="4305179"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ounded Rectangle 2"/>
            <p:cNvSpPr/>
            <p:nvPr/>
          </p:nvSpPr>
          <p:spPr>
            <a:xfrm>
              <a:off x="2120630" y="2468627"/>
              <a:ext cx="1316476" cy="131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ounded Rectangle 15"/>
            <p:cNvSpPr/>
            <p:nvPr/>
          </p:nvSpPr>
          <p:spPr>
            <a:xfrm>
              <a:off x="6657193" y="2468627"/>
              <a:ext cx="1316476" cy="131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7581015" y="903978"/>
            <a:ext cx="146523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1 - 2</a:t>
            </a:r>
            <a:endParaRPr lang="el-GR" sz="2400" dirty="0"/>
          </a:p>
        </p:txBody>
      </p:sp>
      <p:sp>
        <p:nvSpPr>
          <p:cNvPr id="7" name="Rectangle 6"/>
          <p:cNvSpPr/>
          <p:nvPr/>
        </p:nvSpPr>
        <p:spPr>
          <a:xfrm>
            <a:off x="267610" y="1118805"/>
            <a:ext cx="7379176" cy="369332"/>
          </a:xfrm>
          <a:prstGeom prst="rect">
            <a:avLst/>
          </a:prstGeom>
        </p:spPr>
        <p:txBody>
          <a:bodyPr wrap="square">
            <a:spAutoFit/>
          </a:bodyPr>
          <a:lstStyle/>
          <a:p>
            <a:r>
              <a:rPr lang="ca-ES" dirty="0"/>
              <a:t>Calculate the </a:t>
            </a:r>
            <a:r>
              <a:rPr lang="en-US" b="1" dirty="0" smtClean="0"/>
              <a:t>PPD </a:t>
            </a:r>
            <a:r>
              <a:rPr lang="en-US" dirty="0" smtClean="0"/>
              <a:t>for each space</a:t>
            </a:r>
            <a:endParaRPr lang="en-GB" dirty="0"/>
          </a:p>
        </p:txBody>
      </p:sp>
    </p:spTree>
    <p:extLst>
      <p:ext uri="{BB962C8B-B14F-4D97-AF65-F5344CB8AC3E}">
        <p14:creationId xmlns:p14="http://schemas.microsoft.com/office/powerpoint/2010/main" val="2922288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9983" y="6572250"/>
            <a:ext cx="2133600" cy="285750"/>
          </a:xfrm>
        </p:spPr>
        <p:txBody>
          <a:bodyPr/>
          <a:lstStyle/>
          <a:p>
            <a:fld id="{243FB592-B9A9-49AA-A86F-4031F7B97808}" type="slidenum">
              <a:rPr lang="en-US" smtClean="0"/>
              <a:t>25</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6" name="Rectangle 5"/>
          <p:cNvSpPr/>
          <p:nvPr/>
        </p:nvSpPr>
        <p:spPr>
          <a:xfrm>
            <a:off x="8097957" y="2503778"/>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5</a:t>
            </a:r>
            <a:endParaRPr lang="el-GR" sz="2400"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8307" y="2734610"/>
            <a:ext cx="8229600"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ca-ES" sz="2200" dirty="0"/>
              <a:t>Sum </a:t>
            </a:r>
            <a:r>
              <a:rPr lang="en-GB" sz="2200" dirty="0"/>
              <a:t>the</a:t>
            </a:r>
            <a:r>
              <a:rPr lang="ca-ES" sz="2200" dirty="0"/>
              <a:t> products of the </a:t>
            </a:r>
            <a:r>
              <a:rPr lang="en-GB" sz="2000" b="1" dirty="0" smtClean="0"/>
              <a:t>PPD </a:t>
            </a:r>
            <a:r>
              <a:rPr lang="ca-ES" sz="2200" dirty="0" smtClean="0"/>
              <a:t>in </a:t>
            </a:r>
            <a:r>
              <a:rPr lang="ca-ES" sz="2200" dirty="0"/>
              <a:t>each </a:t>
            </a:r>
            <a:r>
              <a:rPr lang="ca-ES" sz="2200" dirty="0" smtClean="0"/>
              <a:t>space </a:t>
            </a:r>
            <a:r>
              <a:rPr lang="ca-ES" sz="2200" b="1" dirty="0"/>
              <a:t>multiplied by the corresponding floor area</a:t>
            </a:r>
            <a:endParaRPr lang="en-GB" sz="2200" b="1" dirty="0">
              <a:solidFill>
                <a:srgbClr val="FF0000"/>
              </a:solidFill>
            </a:endParaRPr>
          </a:p>
          <a:p>
            <a:pPr marL="0" indent="0" fontAlgn="ctr">
              <a:buNone/>
            </a:pPr>
            <a:r>
              <a:rPr lang="en-US" sz="2200" dirty="0" smtClean="0"/>
              <a:t>((</a:t>
            </a:r>
            <a:r>
              <a:rPr lang="en-US" sz="2200" dirty="0" smtClean="0">
                <a:solidFill>
                  <a:prstClr val="black"/>
                </a:solidFill>
                <a:cs typeface="Calibri" panose="020F0502020204030204" pitchFamily="34" charset="0"/>
                <a:sym typeface="Wingdings"/>
              </a:rPr>
              <a:t>6 </a:t>
            </a:r>
            <a:r>
              <a:rPr lang="en-US" sz="2200" dirty="0" smtClean="0"/>
              <a:t>*</a:t>
            </a:r>
            <a:r>
              <a:rPr lang="en-GB" sz="2200" dirty="0" smtClean="0"/>
              <a:t>12) </a:t>
            </a:r>
            <a:r>
              <a:rPr lang="en-US" sz="2200" dirty="0" smtClean="0"/>
              <a:t>+ (</a:t>
            </a:r>
            <a:r>
              <a:rPr lang="en-US" sz="2200" dirty="0" smtClean="0">
                <a:solidFill>
                  <a:prstClr val="black"/>
                </a:solidFill>
                <a:cs typeface="Calibri" panose="020F0502020204030204" pitchFamily="34" charset="0"/>
                <a:sym typeface="Wingdings"/>
              </a:rPr>
              <a:t>19 </a:t>
            </a:r>
            <a:r>
              <a:rPr lang="en-US" sz="2200" dirty="0" smtClean="0"/>
              <a:t>*</a:t>
            </a:r>
            <a:r>
              <a:rPr lang="en-GB" sz="2200" dirty="0" smtClean="0"/>
              <a:t>15)) </a:t>
            </a:r>
            <a:r>
              <a:rPr lang="en-GB" sz="2200" dirty="0"/>
              <a:t>= </a:t>
            </a:r>
            <a:r>
              <a:rPr lang="en-US" sz="2200" b="1" dirty="0" smtClean="0"/>
              <a:t>357 % m</a:t>
            </a:r>
            <a:r>
              <a:rPr lang="en-US" sz="2200" b="1" baseline="30000" dirty="0" smtClean="0"/>
              <a:t>2</a:t>
            </a:r>
            <a:endParaRPr lang="en-US" sz="2200" b="1" baseline="30000" dirty="0">
              <a:solidFill>
                <a:prstClr val="black"/>
              </a:solidFill>
              <a:cs typeface="Calibri" panose="020F0502020204030204" pitchFamily="34" charset="0"/>
            </a:endParaRPr>
          </a:p>
        </p:txBody>
      </p:sp>
      <p:sp>
        <p:nvSpPr>
          <p:cNvPr id="9" name="Rectangle 8"/>
          <p:cNvSpPr/>
          <p:nvPr/>
        </p:nvSpPr>
        <p:spPr>
          <a:xfrm>
            <a:off x="8102531" y="934673"/>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11" name="Rectangle 10"/>
          <p:cNvSpPr/>
          <p:nvPr/>
        </p:nvSpPr>
        <p:spPr>
          <a:xfrm>
            <a:off x="8102531" y="1614807"/>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12" name="Rectangle 11"/>
          <p:cNvSpPr/>
          <p:nvPr/>
        </p:nvSpPr>
        <p:spPr>
          <a:xfrm>
            <a:off x="348307" y="1938564"/>
            <a:ext cx="7834837" cy="430887"/>
          </a:xfrm>
          <a:prstGeom prst="rect">
            <a:avLst/>
          </a:prstGeom>
        </p:spPr>
        <p:txBody>
          <a:bodyPr wrap="none">
            <a:spAutoFit/>
          </a:bodyPr>
          <a:lstStyle/>
          <a:p>
            <a:r>
              <a:rPr lang="ca-ES" sz="2200" dirty="0" smtClean="0"/>
              <a:t>Calculate </a:t>
            </a:r>
            <a:r>
              <a:rPr lang="ca-ES" sz="2200" dirty="0"/>
              <a:t>the </a:t>
            </a:r>
            <a:r>
              <a:rPr lang="ca-ES" sz="2200" b="1" dirty="0"/>
              <a:t>total internal floor area</a:t>
            </a:r>
            <a:r>
              <a:rPr lang="ca-ES" sz="2200" b="1" dirty="0">
                <a:solidFill>
                  <a:srgbClr val="FF0000"/>
                </a:solidFill>
              </a:rPr>
              <a:t> </a:t>
            </a:r>
            <a:r>
              <a:rPr lang="ca-ES" sz="2200" dirty="0"/>
              <a:t>of all selected </a:t>
            </a:r>
            <a:r>
              <a:rPr lang="ca-ES" sz="2200" dirty="0" smtClean="0"/>
              <a:t>spaces</a:t>
            </a:r>
            <a:r>
              <a:rPr lang="en-US" sz="2200" b="1" dirty="0" smtClean="0">
                <a:cs typeface="Calibri" panose="020F0502020204030204" pitchFamily="34" charset="0"/>
              </a:rPr>
              <a:t>: 27 </a:t>
            </a:r>
            <a:r>
              <a:rPr lang="en-US" sz="2200" b="1" dirty="0">
                <a:cs typeface="Calibri" panose="020F0502020204030204" pitchFamily="34" charset="0"/>
              </a:rPr>
              <a:t>m</a:t>
            </a:r>
            <a:r>
              <a:rPr lang="en-US" sz="2200" b="1" baseline="30000" dirty="0">
                <a:cs typeface="Calibri" panose="020F0502020204030204" pitchFamily="34" charset="0"/>
              </a:rPr>
              <a:t>2</a:t>
            </a:r>
            <a:r>
              <a:rPr lang="en-US" sz="2200" b="1" dirty="0">
                <a:cs typeface="Calibri" panose="020F0502020204030204" pitchFamily="34" charset="0"/>
              </a:rPr>
              <a:t> </a:t>
            </a:r>
          </a:p>
        </p:txBody>
      </p:sp>
      <p:sp>
        <p:nvSpPr>
          <p:cNvPr id="13" name="Rectangle 12"/>
          <p:cNvSpPr/>
          <p:nvPr/>
        </p:nvSpPr>
        <p:spPr>
          <a:xfrm>
            <a:off x="352881" y="922823"/>
            <a:ext cx="7688476" cy="430887"/>
          </a:xfrm>
          <a:prstGeom prst="rect">
            <a:avLst/>
          </a:prstGeom>
        </p:spPr>
        <p:txBody>
          <a:bodyPr wrap="square">
            <a:spAutoFit/>
          </a:bodyPr>
          <a:lstStyle/>
          <a:p>
            <a:r>
              <a:rPr lang="en-US" sz="2200" dirty="0" smtClean="0"/>
              <a:t>The</a:t>
            </a:r>
            <a:r>
              <a:rPr lang="ca-ES" sz="2200" b="1" dirty="0" smtClean="0"/>
              <a:t> </a:t>
            </a:r>
            <a:r>
              <a:rPr lang="ca-ES" sz="2200" b="1" dirty="0"/>
              <a:t>internal floor area</a:t>
            </a:r>
            <a:r>
              <a:rPr lang="en-GB" sz="2200" b="1" dirty="0"/>
              <a:t> </a:t>
            </a:r>
            <a:r>
              <a:rPr lang="ca-ES" sz="2200" dirty="0" smtClean="0"/>
              <a:t>for each space is :</a:t>
            </a:r>
            <a:endParaRPr lang="en-GB" sz="2200" dirty="0"/>
          </a:p>
        </p:txBody>
      </p:sp>
      <p:sp>
        <p:nvSpPr>
          <p:cNvPr id="14" name="Rectangle 13"/>
          <p:cNvSpPr/>
          <p:nvPr/>
        </p:nvSpPr>
        <p:spPr>
          <a:xfrm>
            <a:off x="1195107" y="1271873"/>
            <a:ext cx="4795024" cy="430887"/>
          </a:xfrm>
          <a:prstGeom prst="rect">
            <a:avLst/>
          </a:prstGeom>
        </p:spPr>
        <p:txBody>
          <a:bodyPr wrap="square">
            <a:spAutoFit/>
          </a:bodyPr>
          <a:lstStyle/>
          <a:p>
            <a:pPr>
              <a:spcAft>
                <a:spcPts val="600"/>
              </a:spcAft>
            </a:pPr>
            <a:r>
              <a:rPr lang="en-US" sz="2200" dirty="0" smtClean="0">
                <a:cs typeface="Calibri" panose="020F0502020204030204" pitchFamily="34" charset="0"/>
              </a:rPr>
              <a:t>Space 1: </a:t>
            </a:r>
            <a:r>
              <a:rPr lang="en-US" sz="2200" b="1" dirty="0" smtClean="0">
                <a:solidFill>
                  <a:prstClr val="black"/>
                </a:solidFill>
                <a:cs typeface="Calibri" panose="020F0502020204030204" pitchFamily="34" charset="0"/>
                <a:sym typeface="Wingdings"/>
              </a:rPr>
              <a:t>12 m</a:t>
            </a:r>
            <a:r>
              <a:rPr lang="en-US" sz="2200" b="1" baseline="30000" dirty="0" smtClean="0">
                <a:solidFill>
                  <a:prstClr val="black"/>
                </a:solidFill>
                <a:cs typeface="Calibri" panose="020F0502020204030204" pitchFamily="34" charset="0"/>
                <a:sym typeface="Wingdings"/>
              </a:rPr>
              <a:t>2</a:t>
            </a:r>
            <a:r>
              <a:rPr lang="en-US" sz="2200" baseline="30000" dirty="0" smtClean="0">
                <a:solidFill>
                  <a:prstClr val="black"/>
                </a:solidFill>
                <a:cs typeface="Calibri" panose="020F0502020204030204" pitchFamily="34" charset="0"/>
                <a:sym typeface="Wingdings"/>
              </a:rPr>
              <a:t>		</a:t>
            </a:r>
            <a:r>
              <a:rPr lang="en-US" sz="2200" dirty="0" smtClean="0">
                <a:cs typeface="Calibri" panose="020F0502020204030204" pitchFamily="34" charset="0"/>
              </a:rPr>
              <a:t>Space </a:t>
            </a:r>
            <a:r>
              <a:rPr lang="en-US" sz="2200" dirty="0" smtClean="0"/>
              <a:t>2</a:t>
            </a:r>
            <a:r>
              <a:rPr lang="en-US" sz="2200" dirty="0" smtClean="0">
                <a:cs typeface="Calibri" panose="020F0502020204030204" pitchFamily="34" charset="0"/>
              </a:rPr>
              <a:t>: </a:t>
            </a:r>
            <a:r>
              <a:rPr lang="en-US" sz="2200" b="1" dirty="0" smtClean="0">
                <a:solidFill>
                  <a:prstClr val="black"/>
                </a:solidFill>
                <a:cs typeface="Calibri" panose="020F0502020204030204" pitchFamily="34" charset="0"/>
                <a:sym typeface="Wingdings"/>
              </a:rPr>
              <a:t>15 m</a:t>
            </a:r>
            <a:r>
              <a:rPr lang="en-US" sz="2200" b="1" baseline="30000" dirty="0" smtClean="0">
                <a:solidFill>
                  <a:prstClr val="black"/>
                </a:solidFill>
                <a:cs typeface="Calibri" panose="020F0502020204030204" pitchFamily="34" charset="0"/>
                <a:sym typeface="Wingdings"/>
              </a:rPr>
              <a:t>2</a:t>
            </a:r>
            <a:r>
              <a:rPr lang="el-GR" sz="2200" baseline="30000" dirty="0" smtClean="0">
                <a:solidFill>
                  <a:prstClr val="black"/>
                </a:solidFill>
                <a:cs typeface="Calibri" panose="020F0502020204030204" pitchFamily="34" charset="0"/>
              </a:rPr>
              <a:t> </a:t>
            </a:r>
            <a:endParaRPr lang="en-US" sz="2200" dirty="0">
              <a:solidFill>
                <a:srgbClr val="FF0000"/>
              </a:solidFill>
              <a:cs typeface="Calibri" panose="020F0502020204030204" pitchFamily="34" charset="0"/>
            </a:endParaRPr>
          </a:p>
        </p:txBody>
      </p:sp>
      <p:sp>
        <p:nvSpPr>
          <p:cNvPr id="18" name="Rectangle 17"/>
          <p:cNvSpPr/>
          <p:nvPr/>
        </p:nvSpPr>
        <p:spPr>
          <a:xfrm>
            <a:off x="8097957" y="3878632"/>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6</a:t>
            </a:r>
            <a:endParaRPr lang="el-GR" sz="2400" dirty="0"/>
          </a:p>
        </p:txBody>
      </p:sp>
      <p:sp>
        <p:nvSpPr>
          <p:cNvPr id="19" name="Rectangle 18"/>
          <p:cNvSpPr/>
          <p:nvPr/>
        </p:nvSpPr>
        <p:spPr>
          <a:xfrm>
            <a:off x="289604" y="4021677"/>
            <a:ext cx="7747179" cy="461665"/>
          </a:xfrm>
          <a:prstGeom prst="rect">
            <a:avLst/>
          </a:prstGeom>
        </p:spPr>
        <p:txBody>
          <a:bodyPr wrap="square">
            <a:spAutoFit/>
          </a:bodyPr>
          <a:lstStyle/>
          <a:p>
            <a:pPr>
              <a:spcAft>
                <a:spcPts val="600"/>
              </a:spcAft>
            </a:pPr>
            <a:r>
              <a:rPr lang="en-US" sz="2200" b="1" dirty="0"/>
              <a:t>Calculate the </a:t>
            </a:r>
            <a:r>
              <a:rPr lang="en-US" sz="2200" b="1" dirty="0" smtClean="0"/>
              <a:t>average </a:t>
            </a:r>
            <a:r>
              <a:rPr lang="en-US" sz="2400" b="1" dirty="0" smtClean="0"/>
              <a:t>PPD</a:t>
            </a:r>
            <a:endParaRPr lang="en-GB" sz="2200" dirty="0"/>
          </a:p>
        </p:txBody>
      </p:sp>
      <p:grpSp>
        <p:nvGrpSpPr>
          <p:cNvPr id="3" name="Group 2"/>
          <p:cNvGrpSpPr/>
          <p:nvPr/>
        </p:nvGrpSpPr>
        <p:grpSpPr>
          <a:xfrm>
            <a:off x="1965680" y="4229575"/>
            <a:ext cx="5946279" cy="1873380"/>
            <a:chOff x="1965680" y="4279451"/>
            <a:chExt cx="5946279" cy="1873380"/>
          </a:xfrm>
        </p:grpSpPr>
        <p:grpSp>
          <p:nvGrpSpPr>
            <p:cNvPr id="15" name="Group 14"/>
            <p:cNvGrpSpPr/>
            <p:nvPr/>
          </p:nvGrpSpPr>
          <p:grpSpPr>
            <a:xfrm>
              <a:off x="5268621" y="4279451"/>
              <a:ext cx="2643338" cy="1747344"/>
              <a:chOff x="6519607" y="4038527"/>
              <a:chExt cx="2643338" cy="1747344"/>
            </a:xfrm>
          </p:grpSpPr>
          <p:pic>
            <p:nvPicPr>
              <p:cNvPr id="16"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9607" y="4038527"/>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7" name="Rectangle 16"/>
                  <p:cNvSpPr/>
                  <p:nvPr/>
                </p:nvSpPr>
                <p:spPr>
                  <a:xfrm>
                    <a:off x="6519607" y="4783612"/>
                    <a:ext cx="2617164" cy="60016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𝟏𝟑</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𝟐</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800" b="1" i="1" u="sng" dirty="0" smtClean="0">
                              <a:solidFill>
                                <a:srgbClr val="FF0000"/>
                              </a:solidFill>
                              <a:effectLst>
                                <a:outerShdw blurRad="38100" dist="38100" dir="2700000" algn="tl">
                                  <a:srgbClr val="000000">
                                    <a:alpha val="43137"/>
                                  </a:srgbClr>
                                </a:outerShdw>
                              </a:effectLst>
                            </a:rPr>
                            <m:t>%</m:t>
                          </m:r>
                        </m:oMath>
                      </m:oMathPara>
                    </a14:m>
                    <a:endParaRPr lang="en-GB" sz="2800" b="1" u="sng" dirty="0">
                      <a:solidFill>
                        <a:srgbClr val="FF0000"/>
                      </a:solidFill>
                      <a:effectLst>
                        <a:outerShdw blurRad="38100" dist="38100" dir="2700000" algn="tl">
                          <a:srgbClr val="000000">
                            <a:alpha val="43137"/>
                          </a:srgbClr>
                        </a:outerShdw>
                      </a:effectLst>
                    </a:endParaRPr>
                  </a:p>
                </p:txBody>
              </p:sp>
            </mc:Choice>
            <mc:Fallback xmlns="">
              <p:sp>
                <p:nvSpPr>
                  <p:cNvPr id="17" name="Rectangle 16"/>
                  <p:cNvSpPr>
                    <a:spLocks noRot="1" noChangeAspect="1" noMove="1" noResize="1" noEditPoints="1" noAdjustHandles="1" noChangeArrowheads="1" noChangeShapeType="1" noTextEdit="1"/>
                  </p:cNvSpPr>
                  <p:nvPr/>
                </p:nvSpPr>
                <p:spPr>
                  <a:xfrm>
                    <a:off x="6519607" y="4783612"/>
                    <a:ext cx="2617164" cy="600164"/>
                  </a:xfrm>
                  <a:prstGeom prst="rect">
                    <a:avLst/>
                  </a:prstGeom>
                  <a:blipFill>
                    <a:blip r:embed="rId3"/>
                    <a:stretch>
                      <a:fillRect/>
                    </a:stretch>
                  </a:blipFill>
                </p:spPr>
                <p:txBody>
                  <a:bodyPr/>
                  <a:lstStyle/>
                  <a:p>
                    <a:r>
                      <a:rPr lang="en-GB">
                        <a:noFill/>
                      </a:rPr>
                      <a:t> </a:t>
                    </a:r>
                  </a:p>
                </p:txBody>
              </p:sp>
            </mc:Fallback>
          </mc:AlternateContent>
        </p:grpSp>
        <p:sp>
          <p:nvSpPr>
            <p:cNvPr id="22" name="Rectangle 21"/>
            <p:cNvSpPr/>
            <p:nvPr/>
          </p:nvSpPr>
          <p:spPr>
            <a:xfrm>
              <a:off x="5222537" y="486295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1965680" y="4550679"/>
              <a:ext cx="2384926" cy="1547878"/>
              <a:chOff x="1965680" y="4401248"/>
              <a:chExt cx="2384926" cy="1547878"/>
            </a:xfrm>
          </p:grpSpPr>
          <p:sp>
            <p:nvSpPr>
              <p:cNvPr id="20" name="Rounded Rectangle 19"/>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800" u="sng" dirty="0" smtClean="0">
                    <a:solidFill>
                      <a:schemeClr val="tx1"/>
                    </a:solidFill>
                  </a:rPr>
                  <a:t>27</a:t>
                </a:r>
                <a:r>
                  <a:rPr lang="en-US" sz="2800" dirty="0" smtClean="0">
                    <a:solidFill>
                      <a:schemeClr val="tx1"/>
                    </a:solidFill>
                  </a:rPr>
                  <a:t> (</a:t>
                </a:r>
                <a:r>
                  <a:rPr lang="en-US" sz="2800" dirty="0">
                    <a:solidFill>
                      <a:schemeClr val="tx1"/>
                    </a:solidFill>
                    <a:cs typeface="Calibri" panose="020F0502020204030204" pitchFamily="34" charset="0"/>
                  </a:rPr>
                  <a:t>m</a:t>
                </a:r>
                <a:r>
                  <a:rPr lang="en-US" sz="2800" baseline="30000" dirty="0">
                    <a:solidFill>
                      <a:schemeClr val="tx1"/>
                    </a:solidFill>
                    <a:cs typeface="Calibri" panose="020F0502020204030204" pitchFamily="34" charset="0"/>
                  </a:rPr>
                  <a:t>2</a:t>
                </a:r>
                <a:r>
                  <a:rPr lang="en-US" sz="2800" dirty="0" smtClean="0">
                    <a:solidFill>
                      <a:schemeClr val="tx1"/>
                    </a:solidFill>
                    <a:effectLst>
                      <a:outerShdw blurRad="38100" dist="38100" dir="2700000" algn="tl">
                        <a:srgbClr val="000000">
                          <a:alpha val="43137"/>
                        </a:srgbClr>
                      </a:outerShdw>
                    </a:effectLst>
                  </a:rPr>
                  <a:t>)</a:t>
                </a:r>
                <a:endParaRPr lang="en-US" sz="2800" dirty="0">
                  <a:solidFill>
                    <a:schemeClr val="tx1"/>
                  </a:solidFill>
                  <a:effectLst>
                    <a:outerShdw blurRad="38100" dist="38100" dir="2700000" algn="tl">
                      <a:srgbClr val="000000">
                        <a:alpha val="43137"/>
                      </a:srgbClr>
                    </a:outerShdw>
                  </a:effectLst>
                </a:endParaRPr>
              </a:p>
            </p:txBody>
          </p:sp>
          <p:sp>
            <p:nvSpPr>
              <p:cNvPr id="21" name="Rounded Rectangle 20"/>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GB" sz="2800" u="sng" dirty="0" smtClean="0">
                    <a:solidFill>
                      <a:schemeClr val="tx1"/>
                    </a:solidFill>
                  </a:rPr>
                  <a:t>357</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m</a:t>
                </a:r>
                <a:r>
                  <a:rPr lang="en-US" sz="2800" baseline="30000" dirty="0" smtClean="0">
                    <a:solidFill>
                      <a:schemeClr val="tx1"/>
                    </a:solidFill>
                  </a:rPr>
                  <a:t>2</a:t>
                </a:r>
                <a:r>
                  <a:rPr lang="en-US" sz="2800" dirty="0" smtClean="0">
                    <a:solidFill>
                      <a:schemeClr val="tx1"/>
                    </a:solidFill>
                  </a:rPr>
                  <a:t>)</a:t>
                </a:r>
                <a:endParaRPr lang="en-US" sz="2800" dirty="0">
                  <a:solidFill>
                    <a:schemeClr val="tx1"/>
                  </a:solidFill>
                </a:endParaRPr>
              </a:p>
            </p:txBody>
          </p:sp>
          <p:sp>
            <p:nvSpPr>
              <p:cNvPr id="23" name="Rectangle 22"/>
              <p:cNvSpPr/>
              <p:nvPr/>
            </p:nvSpPr>
            <p:spPr>
              <a:xfrm>
                <a:off x="1965680" y="4401248"/>
                <a:ext cx="2384926"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4" name="Right Brace 23"/>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548293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26</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OCCUPANCY </a:t>
            </a:r>
            <a:r>
              <a:rPr lang="en-US" b="1" u="sng" dirty="0" smtClean="0">
                <a:latin typeface="Calibri" panose="020F0502020204030204" pitchFamily="34" charset="0"/>
                <a:cs typeface="Calibri" panose="020F0502020204030204" pitchFamily="34" charset="0"/>
              </a:rPr>
              <a:t>STAGE</a:t>
            </a:r>
            <a:endParaRPr lang="it-IT" sz="2400" dirty="0"/>
          </a:p>
        </p:txBody>
      </p:sp>
    </p:spTree>
    <p:extLst>
      <p:ext uri="{BB962C8B-B14F-4D97-AF65-F5344CB8AC3E}">
        <p14:creationId xmlns:p14="http://schemas.microsoft.com/office/powerpoint/2010/main" val="4208408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4525963"/>
          </a:xfrm>
          <a:prstGeom prst="rect">
            <a:avLst/>
          </a:prstGeom>
        </p:spPr>
        <p:txBody>
          <a:bodyPr>
            <a:normAutofit/>
          </a:bodyPr>
          <a:lstStyle/>
          <a:p>
            <a:pPr marL="0" indent="0">
              <a:buNone/>
            </a:pPr>
            <a:r>
              <a:rPr lang="en-US" sz="2200" dirty="0" smtClean="0">
                <a:cs typeface="Calibri" panose="020F0502020204030204" pitchFamily="34" charset="0"/>
              </a:rPr>
              <a:t>Indoor conditions in two spaces with different </a:t>
            </a:r>
            <a:r>
              <a:rPr lang="en-US" sz="2200" dirty="0">
                <a:cs typeface="Calibri" panose="020F0502020204030204" pitchFamily="34" charset="0"/>
              </a:rPr>
              <a:t>occupant activities </a:t>
            </a:r>
            <a:r>
              <a:rPr lang="en-US" sz="2200" dirty="0" smtClean="0">
                <a:cs typeface="Calibri" panose="020F0502020204030204" pitchFamily="34" charset="0"/>
              </a:rPr>
              <a:t>were measured over five-day period, in an </a:t>
            </a:r>
            <a:r>
              <a:rPr lang="en-US" sz="2200" dirty="0">
                <a:cs typeface="Calibri" panose="020F0502020204030204" pitchFamily="34" charset="0"/>
              </a:rPr>
              <a:t>office </a:t>
            </a:r>
            <a:r>
              <a:rPr lang="en-US" sz="2200" dirty="0" smtClean="0">
                <a:cs typeface="Calibri" panose="020F0502020204030204" pitchFamily="34" charset="0"/>
              </a:rPr>
              <a:t>building:</a:t>
            </a:r>
          </a:p>
          <a:p>
            <a:pPr>
              <a:buFont typeface="Courier New" panose="02070309020205020404" pitchFamily="49" charset="0"/>
              <a:buChar char="o"/>
            </a:pPr>
            <a:r>
              <a:rPr lang="en-US" sz="1800" dirty="0" smtClean="0"/>
              <a:t>Temperature </a:t>
            </a:r>
            <a:r>
              <a:rPr lang="en-US" sz="1800" dirty="0" err="1" smtClean="0"/>
              <a:t>db</a:t>
            </a:r>
            <a:r>
              <a:rPr lang="en-US" sz="1800" dirty="0" smtClean="0"/>
              <a:t> </a:t>
            </a:r>
            <a:r>
              <a:rPr lang="en-US" sz="1800" dirty="0"/>
              <a:t>(</a:t>
            </a:r>
            <a:r>
              <a:rPr lang="en-US" sz="1800" baseline="30000" dirty="0" err="1"/>
              <a:t>o</a:t>
            </a:r>
            <a:r>
              <a:rPr lang="en-US" sz="1800" dirty="0" err="1"/>
              <a:t>C</a:t>
            </a:r>
            <a:r>
              <a:rPr lang="en-US" sz="1800" dirty="0" smtClean="0"/>
              <a:t>)</a:t>
            </a:r>
          </a:p>
          <a:p>
            <a:pPr>
              <a:buFont typeface="Courier New" panose="02070309020205020404" pitchFamily="49" charset="0"/>
              <a:buChar char="o"/>
            </a:pPr>
            <a:r>
              <a:rPr lang="en-US" sz="1800" dirty="0" smtClean="0"/>
              <a:t>Relative humidity (%)</a:t>
            </a:r>
            <a:endParaRPr lang="en-US" sz="1800" dirty="0"/>
          </a:p>
          <a:p>
            <a:pPr>
              <a:buFont typeface="Courier New" panose="02070309020205020404" pitchFamily="49" charset="0"/>
              <a:buChar char="o"/>
            </a:pPr>
            <a:r>
              <a:rPr lang="en-US" sz="1800" dirty="0" smtClean="0">
                <a:cs typeface="Calibri" panose="020F0502020204030204" pitchFamily="34" charset="0"/>
              </a:rPr>
              <a:t>Air speed (0.15 m/s)</a:t>
            </a:r>
            <a:endParaRPr lang="en-US" sz="1800" dirty="0">
              <a:cs typeface="Calibri" panose="020F0502020204030204" pitchFamily="34" charset="0"/>
            </a:endParaRPr>
          </a:p>
          <a:p>
            <a:pPr>
              <a:buFont typeface="Courier New" panose="02070309020205020404" pitchFamily="49" charset="0"/>
              <a:buChar char="o"/>
            </a:pPr>
            <a:r>
              <a:rPr lang="en-US" sz="1800" dirty="0">
                <a:cs typeface="Calibri" panose="020F0502020204030204" pitchFamily="34" charset="0"/>
              </a:rPr>
              <a:t>Mean radiant temperature (</a:t>
            </a:r>
            <a:r>
              <a:rPr lang="en-US" sz="1800" baseline="30000" dirty="0" err="1" smtClean="0">
                <a:cs typeface="Calibri" panose="020F0502020204030204" pitchFamily="34" charset="0"/>
              </a:rPr>
              <a:t>o</a:t>
            </a:r>
            <a:r>
              <a:rPr lang="en-US" sz="1800" dirty="0" err="1" smtClean="0">
                <a:cs typeface="Calibri" panose="020F0502020204030204" pitchFamily="34" charset="0"/>
              </a:rPr>
              <a:t>C</a:t>
            </a:r>
            <a:r>
              <a:rPr lang="en-US" sz="1800" dirty="0">
                <a:cs typeface="Calibri" panose="020F0502020204030204" pitchFamily="34" charset="0"/>
              </a:rPr>
              <a:t>)</a:t>
            </a:r>
          </a:p>
          <a:p>
            <a:pPr>
              <a:buFont typeface="Courier New" panose="02070309020205020404" pitchFamily="49" charset="0"/>
              <a:buChar char="o"/>
            </a:pPr>
            <a:r>
              <a:rPr lang="en-US" sz="1800" dirty="0" smtClean="0">
                <a:cs typeface="Calibri" panose="020F0502020204030204" pitchFamily="34" charset="0"/>
              </a:rPr>
              <a:t>Occupant activity (#</a:t>
            </a:r>
            <a:r>
              <a:rPr lang="en-US" sz="1800" dirty="0">
                <a:cs typeface="Calibri" panose="020F0502020204030204" pitchFamily="34" charset="0"/>
              </a:rPr>
              <a:t>1 Seated office </a:t>
            </a:r>
            <a:r>
              <a:rPr lang="en-US" sz="1800" dirty="0" smtClean="0">
                <a:cs typeface="Calibri" panose="020F0502020204030204" pitchFamily="34" charset="0"/>
              </a:rPr>
              <a:t>work-1 </a:t>
            </a:r>
            <a:r>
              <a:rPr lang="en-US" sz="1800" dirty="0">
                <a:cs typeface="Calibri" panose="020F0502020204030204" pitchFamily="34" charset="0"/>
              </a:rPr>
              <a:t>met); </a:t>
            </a:r>
            <a:r>
              <a:rPr lang="en-US" sz="1800" dirty="0" smtClean="0">
                <a:cs typeface="Calibri" panose="020F0502020204030204" pitchFamily="34" charset="0"/>
              </a:rPr>
              <a:t>#2 Filling</a:t>
            </a:r>
            <a:r>
              <a:rPr lang="en-US" sz="1800" dirty="0">
                <a:cs typeface="Calibri" panose="020F0502020204030204" pitchFamily="34" charset="0"/>
              </a:rPr>
              <a:t>, </a:t>
            </a:r>
            <a:r>
              <a:rPr lang="en-US" sz="1800" dirty="0" smtClean="0">
                <a:cs typeface="Calibri" panose="020F0502020204030204" pitchFamily="34" charset="0"/>
              </a:rPr>
              <a:t>standing-1.4 met)</a:t>
            </a:r>
            <a:endParaRPr lang="en-US" sz="1800" dirty="0">
              <a:cs typeface="Calibri" panose="020F0502020204030204" pitchFamily="34" charset="0"/>
            </a:endParaRPr>
          </a:p>
          <a:p>
            <a:pPr>
              <a:buFont typeface="Courier New" panose="02070309020205020404" pitchFamily="49" charset="0"/>
              <a:buChar char="o"/>
            </a:pPr>
            <a:r>
              <a:rPr lang="en-US" sz="1800" dirty="0">
                <a:cs typeface="Calibri" panose="020F0502020204030204" pitchFamily="34" charset="0"/>
              </a:rPr>
              <a:t>Clothing </a:t>
            </a:r>
            <a:r>
              <a:rPr lang="en-US" sz="1800" dirty="0" smtClean="0">
                <a:cs typeface="Calibri" panose="020F0502020204030204" pitchFamily="34" charset="0"/>
              </a:rPr>
              <a:t>ensembles (Light </a:t>
            </a:r>
            <a:r>
              <a:rPr lang="en-US" sz="1800" dirty="0">
                <a:cs typeface="Calibri" panose="020F0502020204030204" pitchFamily="34" charset="0"/>
              </a:rPr>
              <a:t>indoor summer </a:t>
            </a:r>
            <a:r>
              <a:rPr lang="en-US" sz="1800" dirty="0" smtClean="0">
                <a:cs typeface="Calibri" panose="020F0502020204030204" pitchFamily="34" charset="0"/>
              </a:rPr>
              <a:t>clothing-0.5 </a:t>
            </a:r>
            <a:r>
              <a:rPr lang="en-US" sz="1800" dirty="0" err="1" smtClean="0">
                <a:cs typeface="Calibri" panose="020F0502020204030204" pitchFamily="34" charset="0"/>
              </a:rPr>
              <a:t>clo</a:t>
            </a:r>
            <a:r>
              <a:rPr lang="en-US" sz="1800" dirty="0" smtClean="0">
                <a:cs typeface="Calibri" panose="020F0502020204030204" pitchFamily="34" charset="0"/>
              </a:rPr>
              <a:t>)</a:t>
            </a:r>
            <a:endParaRPr lang="en-US" sz="1800" dirty="0">
              <a:cs typeface="Calibri" panose="020F0502020204030204" pitchFamily="34" charset="0"/>
            </a:endParaRPr>
          </a:p>
          <a:p>
            <a:pPr marL="0" indent="0">
              <a:buNone/>
            </a:pPr>
            <a:endParaRPr lang="en-US" sz="1800" dirty="0" smtClean="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27</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grpSp>
        <p:nvGrpSpPr>
          <p:cNvPr id="9" name="Group 8"/>
          <p:cNvGrpSpPr/>
          <p:nvPr/>
        </p:nvGrpSpPr>
        <p:grpSpPr>
          <a:xfrm>
            <a:off x="322188" y="4418751"/>
            <a:ext cx="8514080" cy="765834"/>
            <a:chOff x="484500" y="4960702"/>
            <a:chExt cx="8514080" cy="765834"/>
          </a:xfrm>
        </p:grpSpPr>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PPD for the building </a:t>
              </a:r>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381040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5" name="Picture 13"/>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4293" y="4806101"/>
            <a:ext cx="4211232"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4"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4576" y="2730482"/>
            <a:ext cx="4140949"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522" y="4806101"/>
            <a:ext cx="4103934"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5300" y="2730482"/>
            <a:ext cx="4111156"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28</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15" name="Rectangle 14"/>
          <p:cNvSpPr/>
          <p:nvPr/>
        </p:nvSpPr>
        <p:spPr>
          <a:xfrm>
            <a:off x="237907" y="2773442"/>
            <a:ext cx="4271979" cy="400110"/>
          </a:xfrm>
          <a:prstGeom prst="rect">
            <a:avLst/>
          </a:prstGeom>
        </p:spPr>
        <p:txBody>
          <a:bodyPr wrap="square">
            <a:spAutoFit/>
          </a:bodyPr>
          <a:lstStyle/>
          <a:p>
            <a:pPr algn="ctr"/>
            <a:r>
              <a:rPr lang="en-US" sz="2000" b="1" dirty="0" smtClean="0"/>
              <a:t>Space #1 (20m</a:t>
            </a:r>
            <a:r>
              <a:rPr lang="en-US" sz="2000" b="1" baseline="30000" dirty="0" smtClean="0"/>
              <a:t>2</a:t>
            </a:r>
            <a:r>
              <a:rPr lang="en-US" sz="2000" b="1" dirty="0" smtClean="0"/>
              <a:t>) </a:t>
            </a:r>
          </a:p>
        </p:txBody>
      </p:sp>
      <p:sp>
        <p:nvSpPr>
          <p:cNvPr id="16" name="Rectangle 15"/>
          <p:cNvSpPr/>
          <p:nvPr/>
        </p:nvSpPr>
        <p:spPr>
          <a:xfrm>
            <a:off x="4711366" y="2773442"/>
            <a:ext cx="4305179" cy="400110"/>
          </a:xfrm>
          <a:prstGeom prst="rect">
            <a:avLst/>
          </a:prstGeom>
        </p:spPr>
        <p:txBody>
          <a:bodyPr wrap="square">
            <a:spAutoFit/>
          </a:bodyPr>
          <a:lstStyle/>
          <a:p>
            <a:pPr algn="ctr"/>
            <a:r>
              <a:rPr lang="en-US" sz="2000" b="1" dirty="0" smtClean="0"/>
              <a:t>Space #</a:t>
            </a:r>
            <a:r>
              <a:rPr lang="en-US" sz="2000" b="1" dirty="0"/>
              <a:t>2 </a:t>
            </a:r>
            <a:r>
              <a:rPr lang="en-US" sz="2000" b="1" dirty="0" smtClean="0"/>
              <a:t>(12m</a:t>
            </a:r>
            <a:r>
              <a:rPr lang="en-US" sz="2000" b="1" baseline="30000" dirty="0" smtClean="0"/>
              <a:t>2</a:t>
            </a:r>
            <a:r>
              <a:rPr lang="en-US" sz="2000" b="1" dirty="0"/>
              <a:t>) </a:t>
            </a:r>
            <a:endParaRPr lang="en-US" sz="2000" b="1" dirty="0" smtClean="0"/>
          </a:p>
        </p:txBody>
      </p:sp>
      <p:pic>
        <p:nvPicPr>
          <p:cNvPr id="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577" y="4105014"/>
            <a:ext cx="1267758"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33607" y="3993688"/>
            <a:ext cx="148052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7909" y="1339613"/>
            <a:ext cx="4150754"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11367" y="1339613"/>
            <a:ext cx="4150754"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540355" y="4030078"/>
            <a:ext cx="2784121"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80125" y="4030078"/>
            <a:ext cx="2784122"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ounded Rectangle 18"/>
          <p:cNvSpPr/>
          <p:nvPr/>
        </p:nvSpPr>
        <p:spPr>
          <a:xfrm>
            <a:off x="3362566" y="4376587"/>
            <a:ext cx="9360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ed Rectangle 19"/>
          <p:cNvSpPr/>
          <p:nvPr/>
        </p:nvSpPr>
        <p:spPr>
          <a:xfrm>
            <a:off x="7926121" y="4386213"/>
            <a:ext cx="9360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7581015" y="903978"/>
            <a:ext cx="146523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1 - 2</a:t>
            </a:r>
            <a:endParaRPr lang="el-GR" sz="2400" dirty="0"/>
          </a:p>
        </p:txBody>
      </p:sp>
    </p:spTree>
    <p:extLst>
      <p:ext uri="{BB962C8B-B14F-4D97-AF65-F5344CB8AC3E}">
        <p14:creationId xmlns:p14="http://schemas.microsoft.com/office/powerpoint/2010/main" val="27786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9983" y="6572250"/>
            <a:ext cx="2133600" cy="285750"/>
          </a:xfrm>
        </p:spPr>
        <p:txBody>
          <a:bodyPr/>
          <a:lstStyle/>
          <a:p>
            <a:fld id="{243FB592-B9A9-49AA-A86F-4031F7B97808}" type="slidenum">
              <a:rPr lang="en-US" smtClean="0"/>
              <a:t>29</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6" name="Rectangle 5"/>
          <p:cNvSpPr/>
          <p:nvPr/>
        </p:nvSpPr>
        <p:spPr>
          <a:xfrm>
            <a:off x="8097957" y="2503778"/>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5</a:t>
            </a:r>
            <a:endParaRPr lang="el-GR" sz="2400"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8307" y="2734610"/>
            <a:ext cx="8229600"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ca-ES" sz="2200" dirty="0"/>
              <a:t>Sum </a:t>
            </a:r>
            <a:r>
              <a:rPr lang="en-GB" sz="2200" dirty="0"/>
              <a:t>the</a:t>
            </a:r>
            <a:r>
              <a:rPr lang="ca-ES" sz="2200" dirty="0"/>
              <a:t> products of the </a:t>
            </a:r>
            <a:r>
              <a:rPr lang="en-GB" sz="2200" b="1" dirty="0" smtClean="0"/>
              <a:t>PPD </a:t>
            </a:r>
            <a:r>
              <a:rPr lang="ca-ES" sz="2200" dirty="0" smtClean="0"/>
              <a:t>in </a:t>
            </a:r>
            <a:r>
              <a:rPr lang="ca-ES" sz="2200" dirty="0"/>
              <a:t>each </a:t>
            </a:r>
            <a:r>
              <a:rPr lang="ca-ES" sz="2200" dirty="0" smtClean="0"/>
              <a:t>space </a:t>
            </a:r>
            <a:r>
              <a:rPr lang="ca-ES" sz="2200" b="1" dirty="0"/>
              <a:t>multiplied by the corresponding floor area</a:t>
            </a:r>
            <a:endParaRPr lang="en-GB" sz="2200" b="1" dirty="0">
              <a:solidFill>
                <a:srgbClr val="FF0000"/>
              </a:solidFill>
            </a:endParaRPr>
          </a:p>
          <a:p>
            <a:pPr marL="0" indent="0" fontAlgn="ctr">
              <a:buNone/>
            </a:pPr>
            <a:r>
              <a:rPr lang="en-US" sz="2200" dirty="0" smtClean="0"/>
              <a:t>((</a:t>
            </a:r>
            <a:r>
              <a:rPr lang="en-US" sz="2200" dirty="0" smtClean="0">
                <a:solidFill>
                  <a:prstClr val="black"/>
                </a:solidFill>
                <a:cs typeface="Calibri" panose="020F0502020204030204" pitchFamily="34" charset="0"/>
                <a:sym typeface="Wingdings"/>
              </a:rPr>
              <a:t>6 </a:t>
            </a:r>
            <a:r>
              <a:rPr lang="en-US" sz="2200" dirty="0" smtClean="0"/>
              <a:t>*</a:t>
            </a:r>
            <a:r>
              <a:rPr lang="en-GB" sz="2200" dirty="0" smtClean="0"/>
              <a:t>12) </a:t>
            </a:r>
            <a:r>
              <a:rPr lang="en-US" sz="2200" dirty="0" smtClean="0"/>
              <a:t>+ (</a:t>
            </a:r>
            <a:r>
              <a:rPr lang="en-US" sz="2200" dirty="0" smtClean="0">
                <a:solidFill>
                  <a:prstClr val="black"/>
                </a:solidFill>
                <a:cs typeface="Calibri" panose="020F0502020204030204" pitchFamily="34" charset="0"/>
                <a:sym typeface="Wingdings"/>
              </a:rPr>
              <a:t>19 </a:t>
            </a:r>
            <a:r>
              <a:rPr lang="en-US" sz="2200" dirty="0" smtClean="0"/>
              <a:t>*</a:t>
            </a:r>
            <a:r>
              <a:rPr lang="en-GB" sz="2200" dirty="0" smtClean="0"/>
              <a:t>15)) </a:t>
            </a:r>
            <a:r>
              <a:rPr lang="en-GB" sz="2200" dirty="0"/>
              <a:t>= </a:t>
            </a:r>
            <a:r>
              <a:rPr lang="en-US" sz="2200" b="1" u="sng" dirty="0" smtClean="0"/>
              <a:t>393</a:t>
            </a:r>
            <a:r>
              <a:rPr lang="en-US" sz="2200" b="1" dirty="0" smtClean="0"/>
              <a:t> % m</a:t>
            </a:r>
            <a:r>
              <a:rPr lang="en-US" sz="2200" b="1" baseline="30000" dirty="0" smtClean="0"/>
              <a:t>2</a:t>
            </a:r>
            <a:endParaRPr lang="en-US" sz="2200" b="1" baseline="30000" dirty="0">
              <a:solidFill>
                <a:prstClr val="black"/>
              </a:solidFill>
              <a:cs typeface="Calibri" panose="020F0502020204030204" pitchFamily="34" charset="0"/>
            </a:endParaRPr>
          </a:p>
        </p:txBody>
      </p:sp>
      <p:sp>
        <p:nvSpPr>
          <p:cNvPr id="9" name="Rectangle 8"/>
          <p:cNvSpPr/>
          <p:nvPr/>
        </p:nvSpPr>
        <p:spPr>
          <a:xfrm>
            <a:off x="8102531" y="934673"/>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11" name="Rectangle 10"/>
          <p:cNvSpPr/>
          <p:nvPr/>
        </p:nvSpPr>
        <p:spPr>
          <a:xfrm>
            <a:off x="8102531" y="1614807"/>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12" name="Rectangle 11"/>
          <p:cNvSpPr/>
          <p:nvPr/>
        </p:nvSpPr>
        <p:spPr>
          <a:xfrm>
            <a:off x="348307" y="1938564"/>
            <a:ext cx="7834837" cy="430887"/>
          </a:xfrm>
          <a:prstGeom prst="rect">
            <a:avLst/>
          </a:prstGeom>
        </p:spPr>
        <p:txBody>
          <a:bodyPr wrap="none">
            <a:spAutoFit/>
          </a:bodyPr>
          <a:lstStyle/>
          <a:p>
            <a:r>
              <a:rPr lang="ca-ES" sz="2200" dirty="0" smtClean="0"/>
              <a:t>Calculate </a:t>
            </a:r>
            <a:r>
              <a:rPr lang="ca-ES" sz="2200" dirty="0"/>
              <a:t>the </a:t>
            </a:r>
            <a:r>
              <a:rPr lang="ca-ES" sz="2200" b="1" dirty="0"/>
              <a:t>total internal floor area</a:t>
            </a:r>
            <a:r>
              <a:rPr lang="ca-ES" sz="2200" b="1" dirty="0">
                <a:solidFill>
                  <a:srgbClr val="FF0000"/>
                </a:solidFill>
              </a:rPr>
              <a:t> </a:t>
            </a:r>
            <a:r>
              <a:rPr lang="ca-ES" sz="2200" dirty="0"/>
              <a:t>of all selected </a:t>
            </a:r>
            <a:r>
              <a:rPr lang="ca-ES" sz="2200" dirty="0" smtClean="0"/>
              <a:t>spaces</a:t>
            </a:r>
            <a:r>
              <a:rPr lang="en-US" sz="2200" b="1" dirty="0" smtClean="0">
                <a:cs typeface="Calibri" panose="020F0502020204030204" pitchFamily="34" charset="0"/>
              </a:rPr>
              <a:t>: 32 </a:t>
            </a:r>
            <a:r>
              <a:rPr lang="en-US" sz="2200" b="1" dirty="0">
                <a:cs typeface="Calibri" panose="020F0502020204030204" pitchFamily="34" charset="0"/>
              </a:rPr>
              <a:t>m</a:t>
            </a:r>
            <a:r>
              <a:rPr lang="en-US" sz="2200" b="1" baseline="30000" dirty="0">
                <a:cs typeface="Calibri" panose="020F0502020204030204" pitchFamily="34" charset="0"/>
              </a:rPr>
              <a:t>2</a:t>
            </a:r>
            <a:r>
              <a:rPr lang="en-US" sz="2200" b="1" dirty="0">
                <a:cs typeface="Calibri" panose="020F0502020204030204" pitchFamily="34" charset="0"/>
              </a:rPr>
              <a:t> </a:t>
            </a:r>
          </a:p>
        </p:txBody>
      </p:sp>
      <p:sp>
        <p:nvSpPr>
          <p:cNvPr id="13" name="Rectangle 12"/>
          <p:cNvSpPr/>
          <p:nvPr/>
        </p:nvSpPr>
        <p:spPr>
          <a:xfrm>
            <a:off x="352881" y="922823"/>
            <a:ext cx="7688476" cy="430887"/>
          </a:xfrm>
          <a:prstGeom prst="rect">
            <a:avLst/>
          </a:prstGeom>
        </p:spPr>
        <p:txBody>
          <a:bodyPr wrap="square">
            <a:spAutoFit/>
          </a:bodyPr>
          <a:lstStyle/>
          <a:p>
            <a:r>
              <a:rPr lang="en-US" sz="2200" dirty="0" smtClean="0"/>
              <a:t>The</a:t>
            </a:r>
            <a:r>
              <a:rPr lang="ca-ES" sz="2200" b="1" dirty="0" smtClean="0"/>
              <a:t> </a:t>
            </a:r>
            <a:r>
              <a:rPr lang="ca-ES" sz="2200" b="1" dirty="0"/>
              <a:t>internal floor area</a:t>
            </a:r>
            <a:r>
              <a:rPr lang="en-GB" sz="2200" b="1" dirty="0"/>
              <a:t> </a:t>
            </a:r>
            <a:r>
              <a:rPr lang="ca-ES" sz="2200" dirty="0" smtClean="0"/>
              <a:t>for each space is :</a:t>
            </a:r>
            <a:endParaRPr lang="en-GB" sz="2200" dirty="0"/>
          </a:p>
        </p:txBody>
      </p:sp>
      <p:sp>
        <p:nvSpPr>
          <p:cNvPr id="14" name="Rectangle 13"/>
          <p:cNvSpPr/>
          <p:nvPr/>
        </p:nvSpPr>
        <p:spPr>
          <a:xfrm>
            <a:off x="1195107" y="1271873"/>
            <a:ext cx="4795024" cy="430887"/>
          </a:xfrm>
          <a:prstGeom prst="rect">
            <a:avLst/>
          </a:prstGeom>
        </p:spPr>
        <p:txBody>
          <a:bodyPr wrap="square">
            <a:spAutoFit/>
          </a:bodyPr>
          <a:lstStyle/>
          <a:p>
            <a:pPr>
              <a:spcAft>
                <a:spcPts val="600"/>
              </a:spcAft>
            </a:pPr>
            <a:r>
              <a:rPr lang="en-US" sz="2200" dirty="0" smtClean="0">
                <a:cs typeface="Calibri" panose="020F0502020204030204" pitchFamily="34" charset="0"/>
              </a:rPr>
              <a:t>Space 1: </a:t>
            </a:r>
            <a:r>
              <a:rPr lang="en-US" sz="2200" b="1" dirty="0" smtClean="0">
                <a:solidFill>
                  <a:prstClr val="black"/>
                </a:solidFill>
                <a:cs typeface="Calibri" panose="020F0502020204030204" pitchFamily="34" charset="0"/>
                <a:sym typeface="Wingdings"/>
              </a:rPr>
              <a:t>20 m</a:t>
            </a:r>
            <a:r>
              <a:rPr lang="en-US" sz="2200" b="1" baseline="30000" dirty="0" smtClean="0">
                <a:solidFill>
                  <a:prstClr val="black"/>
                </a:solidFill>
                <a:cs typeface="Calibri" panose="020F0502020204030204" pitchFamily="34" charset="0"/>
                <a:sym typeface="Wingdings"/>
              </a:rPr>
              <a:t>2</a:t>
            </a:r>
            <a:r>
              <a:rPr lang="en-US" sz="2200" baseline="30000" dirty="0" smtClean="0">
                <a:solidFill>
                  <a:prstClr val="black"/>
                </a:solidFill>
                <a:cs typeface="Calibri" panose="020F0502020204030204" pitchFamily="34" charset="0"/>
                <a:sym typeface="Wingdings"/>
              </a:rPr>
              <a:t>		</a:t>
            </a:r>
            <a:r>
              <a:rPr lang="en-US" sz="2200" dirty="0" smtClean="0">
                <a:cs typeface="Calibri" panose="020F0502020204030204" pitchFamily="34" charset="0"/>
              </a:rPr>
              <a:t>Space </a:t>
            </a:r>
            <a:r>
              <a:rPr lang="en-US" sz="2200" dirty="0" smtClean="0"/>
              <a:t>2</a:t>
            </a:r>
            <a:r>
              <a:rPr lang="en-US" sz="2200" dirty="0" smtClean="0">
                <a:cs typeface="Calibri" panose="020F0502020204030204" pitchFamily="34" charset="0"/>
              </a:rPr>
              <a:t>: </a:t>
            </a:r>
            <a:r>
              <a:rPr lang="en-US" sz="2200" b="1" dirty="0" smtClean="0">
                <a:solidFill>
                  <a:prstClr val="black"/>
                </a:solidFill>
                <a:cs typeface="Calibri" panose="020F0502020204030204" pitchFamily="34" charset="0"/>
                <a:sym typeface="Wingdings"/>
              </a:rPr>
              <a:t>12 m</a:t>
            </a:r>
            <a:r>
              <a:rPr lang="en-US" sz="2200" b="1" baseline="30000" dirty="0" smtClean="0">
                <a:solidFill>
                  <a:prstClr val="black"/>
                </a:solidFill>
                <a:cs typeface="Calibri" panose="020F0502020204030204" pitchFamily="34" charset="0"/>
                <a:sym typeface="Wingdings"/>
              </a:rPr>
              <a:t>2</a:t>
            </a:r>
            <a:r>
              <a:rPr lang="el-GR" sz="2200" baseline="30000" dirty="0" smtClean="0">
                <a:solidFill>
                  <a:prstClr val="black"/>
                </a:solidFill>
                <a:cs typeface="Calibri" panose="020F0502020204030204" pitchFamily="34" charset="0"/>
              </a:rPr>
              <a:t> </a:t>
            </a:r>
            <a:endParaRPr lang="en-US" sz="2200" dirty="0">
              <a:solidFill>
                <a:srgbClr val="FF0000"/>
              </a:solidFill>
              <a:cs typeface="Calibri" panose="020F0502020204030204" pitchFamily="34" charset="0"/>
            </a:endParaRPr>
          </a:p>
        </p:txBody>
      </p:sp>
      <p:sp>
        <p:nvSpPr>
          <p:cNvPr id="18" name="Rectangle 17"/>
          <p:cNvSpPr/>
          <p:nvPr/>
        </p:nvSpPr>
        <p:spPr>
          <a:xfrm>
            <a:off x="8097957" y="3878632"/>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6</a:t>
            </a:r>
            <a:endParaRPr lang="el-GR" sz="2400" dirty="0"/>
          </a:p>
        </p:txBody>
      </p:sp>
      <p:sp>
        <p:nvSpPr>
          <p:cNvPr id="19" name="Rectangle 18"/>
          <p:cNvSpPr/>
          <p:nvPr/>
        </p:nvSpPr>
        <p:spPr>
          <a:xfrm>
            <a:off x="289604" y="4021677"/>
            <a:ext cx="7747179" cy="461665"/>
          </a:xfrm>
          <a:prstGeom prst="rect">
            <a:avLst/>
          </a:prstGeom>
        </p:spPr>
        <p:txBody>
          <a:bodyPr wrap="square">
            <a:spAutoFit/>
          </a:bodyPr>
          <a:lstStyle/>
          <a:p>
            <a:pPr>
              <a:spcAft>
                <a:spcPts val="600"/>
              </a:spcAft>
            </a:pPr>
            <a:r>
              <a:rPr lang="en-US" sz="2200" b="1" dirty="0"/>
              <a:t>Calculate the </a:t>
            </a:r>
            <a:r>
              <a:rPr lang="en-US" sz="2200" b="1" dirty="0" smtClean="0"/>
              <a:t>average </a:t>
            </a:r>
            <a:r>
              <a:rPr lang="en-US" sz="2400" b="1" dirty="0" smtClean="0"/>
              <a:t>PPD</a:t>
            </a:r>
            <a:endParaRPr lang="en-GB" sz="2200" dirty="0"/>
          </a:p>
        </p:txBody>
      </p:sp>
      <p:grpSp>
        <p:nvGrpSpPr>
          <p:cNvPr id="3" name="Group 2"/>
          <p:cNvGrpSpPr/>
          <p:nvPr/>
        </p:nvGrpSpPr>
        <p:grpSpPr>
          <a:xfrm>
            <a:off x="1965680" y="4228914"/>
            <a:ext cx="5920105" cy="1874041"/>
            <a:chOff x="1965680" y="4278790"/>
            <a:chExt cx="5920105" cy="1874041"/>
          </a:xfrm>
        </p:grpSpPr>
        <p:grpSp>
          <p:nvGrpSpPr>
            <p:cNvPr id="15" name="Group 14"/>
            <p:cNvGrpSpPr/>
            <p:nvPr/>
          </p:nvGrpSpPr>
          <p:grpSpPr>
            <a:xfrm>
              <a:off x="5132888" y="4278790"/>
              <a:ext cx="2752897" cy="1747344"/>
              <a:chOff x="6383874" y="4037866"/>
              <a:chExt cx="2752897" cy="1747344"/>
            </a:xfrm>
          </p:grpSpPr>
          <p:pic>
            <p:nvPicPr>
              <p:cNvPr id="16"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3874" y="4037866"/>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7" name="Rectangle 16"/>
                  <p:cNvSpPr/>
                  <p:nvPr/>
                </p:nvSpPr>
                <p:spPr>
                  <a:xfrm>
                    <a:off x="6519607" y="4783612"/>
                    <a:ext cx="2617164" cy="60016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𝟏𝟐</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𝟑</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800" b="1" i="1" u="sng" dirty="0" smtClean="0">
                              <a:solidFill>
                                <a:srgbClr val="FF0000"/>
                              </a:solidFill>
                              <a:effectLst>
                                <a:outerShdw blurRad="38100" dist="38100" dir="2700000" algn="tl">
                                  <a:srgbClr val="000000">
                                    <a:alpha val="43137"/>
                                  </a:srgbClr>
                                </a:outerShdw>
                              </a:effectLst>
                            </a:rPr>
                            <m:t>%</m:t>
                          </m:r>
                        </m:oMath>
                      </m:oMathPara>
                    </a14:m>
                    <a:endParaRPr lang="en-GB" sz="2800" b="1" u="sng" dirty="0">
                      <a:solidFill>
                        <a:srgbClr val="FF0000"/>
                      </a:solidFill>
                      <a:effectLst>
                        <a:outerShdw blurRad="38100" dist="38100" dir="2700000" algn="tl">
                          <a:srgbClr val="000000">
                            <a:alpha val="43137"/>
                          </a:srgbClr>
                        </a:outerShdw>
                      </a:effectLst>
                    </a:endParaRPr>
                  </a:p>
                </p:txBody>
              </p:sp>
            </mc:Choice>
            <mc:Fallback xmlns="">
              <p:sp>
                <p:nvSpPr>
                  <p:cNvPr id="17" name="Rectangle 16"/>
                  <p:cNvSpPr>
                    <a:spLocks noRot="1" noChangeAspect="1" noMove="1" noResize="1" noEditPoints="1" noAdjustHandles="1" noChangeArrowheads="1" noChangeShapeType="1" noTextEdit="1"/>
                  </p:cNvSpPr>
                  <p:nvPr/>
                </p:nvSpPr>
                <p:spPr>
                  <a:xfrm>
                    <a:off x="6519607" y="4783612"/>
                    <a:ext cx="2617164" cy="600164"/>
                  </a:xfrm>
                  <a:prstGeom prst="rect">
                    <a:avLst/>
                  </a:prstGeom>
                  <a:blipFill>
                    <a:blip r:embed="rId3"/>
                    <a:stretch>
                      <a:fillRect/>
                    </a:stretch>
                  </a:blipFill>
                </p:spPr>
                <p:txBody>
                  <a:bodyPr/>
                  <a:lstStyle/>
                  <a:p>
                    <a:r>
                      <a:rPr lang="en-GB">
                        <a:noFill/>
                      </a:rPr>
                      <a:t> </a:t>
                    </a:r>
                  </a:p>
                </p:txBody>
              </p:sp>
            </mc:Fallback>
          </mc:AlternateContent>
        </p:grpSp>
        <p:sp>
          <p:nvSpPr>
            <p:cNvPr id="22" name="Rectangle 21"/>
            <p:cNvSpPr/>
            <p:nvPr/>
          </p:nvSpPr>
          <p:spPr>
            <a:xfrm>
              <a:off x="5222537" y="486295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1965680" y="4550679"/>
              <a:ext cx="2384926" cy="1547878"/>
              <a:chOff x="1965680" y="4401248"/>
              <a:chExt cx="2384926" cy="1547878"/>
            </a:xfrm>
          </p:grpSpPr>
          <p:sp>
            <p:nvSpPr>
              <p:cNvPr id="20" name="Rounded Rectangle 19"/>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800" u="sng" dirty="0" smtClean="0">
                    <a:solidFill>
                      <a:schemeClr val="tx1"/>
                    </a:solidFill>
                  </a:rPr>
                  <a:t>32</a:t>
                </a:r>
                <a:r>
                  <a:rPr lang="en-US" sz="2800" dirty="0" smtClean="0">
                    <a:solidFill>
                      <a:schemeClr val="tx1"/>
                    </a:solidFill>
                  </a:rPr>
                  <a:t> (</a:t>
                </a:r>
                <a:r>
                  <a:rPr lang="en-US" sz="2800" dirty="0">
                    <a:solidFill>
                      <a:schemeClr val="tx1"/>
                    </a:solidFill>
                    <a:cs typeface="Calibri" panose="020F0502020204030204" pitchFamily="34" charset="0"/>
                  </a:rPr>
                  <a:t>m</a:t>
                </a:r>
                <a:r>
                  <a:rPr lang="en-US" sz="2800" baseline="30000" dirty="0">
                    <a:solidFill>
                      <a:schemeClr val="tx1"/>
                    </a:solidFill>
                    <a:cs typeface="Calibri" panose="020F0502020204030204" pitchFamily="34" charset="0"/>
                  </a:rPr>
                  <a:t>2</a:t>
                </a:r>
                <a:r>
                  <a:rPr lang="en-US" sz="2800" dirty="0" smtClean="0">
                    <a:solidFill>
                      <a:schemeClr val="tx1"/>
                    </a:solidFill>
                    <a:effectLst>
                      <a:outerShdw blurRad="38100" dist="38100" dir="2700000" algn="tl">
                        <a:srgbClr val="000000">
                          <a:alpha val="43137"/>
                        </a:srgbClr>
                      </a:outerShdw>
                    </a:effectLst>
                  </a:rPr>
                  <a:t>)</a:t>
                </a:r>
                <a:endParaRPr lang="en-US" sz="2800" dirty="0">
                  <a:solidFill>
                    <a:schemeClr val="tx1"/>
                  </a:solidFill>
                  <a:effectLst>
                    <a:outerShdw blurRad="38100" dist="38100" dir="2700000" algn="tl">
                      <a:srgbClr val="000000">
                        <a:alpha val="43137"/>
                      </a:srgbClr>
                    </a:outerShdw>
                  </a:effectLst>
                </a:endParaRPr>
              </a:p>
            </p:txBody>
          </p:sp>
          <p:sp>
            <p:nvSpPr>
              <p:cNvPr id="21" name="Rounded Rectangle 20"/>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GB" sz="2800" u="sng" dirty="0" smtClean="0">
                    <a:solidFill>
                      <a:schemeClr val="tx1"/>
                    </a:solidFill>
                  </a:rPr>
                  <a:t>393</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m</a:t>
                </a:r>
                <a:r>
                  <a:rPr lang="en-US" sz="2800" baseline="30000" dirty="0" smtClean="0">
                    <a:solidFill>
                      <a:schemeClr val="tx1"/>
                    </a:solidFill>
                  </a:rPr>
                  <a:t>2</a:t>
                </a:r>
                <a:r>
                  <a:rPr lang="en-US" sz="2800" dirty="0" smtClean="0">
                    <a:solidFill>
                      <a:schemeClr val="tx1"/>
                    </a:solidFill>
                  </a:rPr>
                  <a:t>)</a:t>
                </a:r>
                <a:endParaRPr lang="en-US" sz="2800" dirty="0">
                  <a:solidFill>
                    <a:schemeClr val="tx1"/>
                  </a:solidFill>
                </a:endParaRPr>
              </a:p>
            </p:txBody>
          </p:sp>
          <p:sp>
            <p:nvSpPr>
              <p:cNvPr id="23" name="Rectangle 22"/>
              <p:cNvSpPr/>
              <p:nvPr/>
            </p:nvSpPr>
            <p:spPr>
              <a:xfrm>
                <a:off x="1965680" y="4401248"/>
                <a:ext cx="2384926"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4" name="Right Brace 23"/>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31764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3</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BACKGROUND</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5"/>
            <a:ext cx="6355359" cy="35982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smtClean="0"/>
              <a:t>A </a:t>
            </a:r>
            <a:r>
              <a:rPr lang="en-US" dirty="0"/>
              <a:t>human being's thermal sensation is mainly related to the thermal balance of </a:t>
            </a:r>
            <a:r>
              <a:rPr lang="en-US" dirty="0" smtClean="0"/>
              <a:t>the body </a:t>
            </a:r>
            <a:r>
              <a:rPr lang="en-US" dirty="0"/>
              <a:t>as a </a:t>
            </a:r>
            <a:r>
              <a:rPr lang="en-US" dirty="0" smtClean="0"/>
              <a:t>whole </a:t>
            </a:r>
          </a:p>
          <a:p>
            <a:pPr marL="0" indent="0">
              <a:buNone/>
            </a:pPr>
            <a:r>
              <a:rPr lang="en-US" dirty="0"/>
              <a:t>Thermal comfort </a:t>
            </a:r>
            <a:r>
              <a:rPr lang="en-US" dirty="0" smtClean="0"/>
              <a:t>responds </a:t>
            </a:r>
            <a:r>
              <a:rPr lang="en-US" dirty="0"/>
              <a:t>to the interaction of </a:t>
            </a:r>
            <a:r>
              <a:rPr lang="en-US" dirty="0" smtClean="0"/>
              <a:t>various parameters</a:t>
            </a:r>
          </a:p>
          <a:p>
            <a:pPr>
              <a:buFont typeface="Courier New" panose="02070309020205020404" pitchFamily="49" charset="0"/>
              <a:buChar char="o"/>
            </a:pPr>
            <a:r>
              <a:rPr lang="en-US" b="1" dirty="0" smtClean="0"/>
              <a:t>Physical </a:t>
            </a:r>
            <a:r>
              <a:rPr lang="en-US" dirty="0" smtClean="0"/>
              <a:t>(e.g. air temperature &amp; humidity, </a:t>
            </a:r>
            <a:r>
              <a:rPr lang="en-US" dirty="0"/>
              <a:t>mean radiant temperature, air </a:t>
            </a:r>
            <a:r>
              <a:rPr lang="en-US" dirty="0" smtClean="0"/>
              <a:t>speed)</a:t>
            </a:r>
            <a:r>
              <a:rPr lang="en-US" b="1" dirty="0" smtClean="0"/>
              <a:t> </a:t>
            </a:r>
          </a:p>
          <a:p>
            <a:pPr>
              <a:buFont typeface="Courier New" panose="02070309020205020404" pitchFamily="49" charset="0"/>
              <a:buChar char="o"/>
            </a:pPr>
            <a:r>
              <a:rPr lang="en-US" b="1" dirty="0"/>
              <a:t>P</a:t>
            </a:r>
            <a:r>
              <a:rPr lang="en-US" b="1" dirty="0" smtClean="0"/>
              <a:t>ersonal </a:t>
            </a:r>
            <a:r>
              <a:rPr lang="en-US" dirty="0" smtClean="0"/>
              <a:t>(e.g. </a:t>
            </a:r>
            <a:r>
              <a:rPr lang="en-US" dirty="0"/>
              <a:t>physical </a:t>
            </a:r>
            <a:r>
              <a:rPr lang="en-US" dirty="0" smtClean="0"/>
              <a:t>activity, </a:t>
            </a:r>
            <a:r>
              <a:rPr lang="en-US" dirty="0"/>
              <a:t>clothing</a:t>
            </a:r>
            <a:r>
              <a:rPr lang="en-US" dirty="0" smtClean="0"/>
              <a:t>)</a:t>
            </a:r>
          </a:p>
          <a:p>
            <a:pPr>
              <a:buFont typeface="Courier New" panose="02070309020205020404" pitchFamily="49" charset="0"/>
              <a:buChar char="o"/>
            </a:pPr>
            <a:r>
              <a:rPr lang="en-US" b="1" dirty="0" smtClean="0"/>
              <a:t>Organic</a:t>
            </a:r>
            <a:r>
              <a:rPr lang="en-US" dirty="0" smtClean="0"/>
              <a:t> (e.g. age, </a:t>
            </a:r>
            <a:r>
              <a:rPr lang="en-US" dirty="0"/>
              <a:t>sex, national characteristics of occupants)</a:t>
            </a:r>
          </a:p>
          <a:p>
            <a:pPr>
              <a:buFont typeface="Courier New" panose="02070309020205020404" pitchFamily="49" charset="0"/>
              <a:buChar char="o"/>
            </a:pPr>
            <a:endParaRPr lang="en-US" dirty="0" smtClean="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6011" y="2185747"/>
            <a:ext cx="2952553" cy="2947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93845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l-GR" sz="2800" dirty="0"/>
          </a:p>
        </p:txBody>
      </p:sp>
      <p:sp>
        <p:nvSpPr>
          <p:cNvPr id="4" name="Slide Number Placeholder 3"/>
          <p:cNvSpPr>
            <a:spLocks noGrp="1"/>
          </p:cNvSpPr>
          <p:nvPr>
            <p:ph type="sldNum" sz="quarter" idx="12"/>
          </p:nvPr>
        </p:nvSpPr>
        <p:spPr/>
        <p:txBody>
          <a:bodyPr/>
          <a:lstStyle/>
          <a:p>
            <a:fld id="{243FB592-B9A9-49AA-A86F-4031F7B97808}" type="slidenum">
              <a:rPr lang="en-US" smtClean="0"/>
              <a:t>30</a:t>
            </a:fld>
            <a:endParaRPr lang="en-US" dirty="0"/>
          </a:p>
        </p:txBody>
      </p:sp>
      <p:sp>
        <p:nvSpPr>
          <p:cNvPr id="5"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EXERCISE</a:t>
            </a:r>
            <a:endParaRPr lang="it-IT" sz="2400" dirty="0"/>
          </a:p>
        </p:txBody>
      </p:sp>
    </p:spTree>
    <p:extLst>
      <p:ext uri="{BB962C8B-B14F-4D97-AF65-F5344CB8AC3E}">
        <p14:creationId xmlns:p14="http://schemas.microsoft.com/office/powerpoint/2010/main" val="2159637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31</a:t>
            </a:fld>
            <a:endParaRPr lang="en-US" dirty="0"/>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958292"/>
            <a:ext cx="8291264" cy="4525963"/>
          </a:xfrm>
        </p:spPr>
        <p:txBody>
          <a:bodyPr>
            <a:normAutofit lnSpcReduction="10000"/>
          </a:bodyPr>
          <a:lstStyle/>
          <a:p>
            <a:pPr marL="0" indent="0">
              <a:buNone/>
            </a:pPr>
            <a:endParaRPr lang="en-US" sz="1000" dirty="0">
              <a:latin typeface="Calibri" panose="020F0502020204030204" pitchFamily="34" charset="0"/>
              <a:cs typeface="Calibri" panose="020F0502020204030204" pitchFamily="34" charset="0"/>
            </a:endParaRPr>
          </a:p>
          <a:p>
            <a:pPr marL="0" indent="0">
              <a:spcBef>
                <a:spcPts val="0"/>
              </a:spcBef>
              <a:spcAft>
                <a:spcPts val="600"/>
              </a:spcAft>
              <a:buNone/>
            </a:pPr>
            <a:r>
              <a:rPr lang="en-US" sz="2200" dirty="0">
                <a:cs typeface="Calibri" panose="020F0502020204030204" pitchFamily="34" charset="0"/>
              </a:rPr>
              <a:t>Indoor conditions in </a:t>
            </a:r>
            <a:r>
              <a:rPr lang="en-US" sz="2200" dirty="0" smtClean="0">
                <a:cs typeface="Calibri" panose="020F0502020204030204" pitchFamily="34" charset="0"/>
              </a:rPr>
              <a:t>one space were </a:t>
            </a:r>
            <a:r>
              <a:rPr lang="en-US" sz="2200" dirty="0">
                <a:cs typeface="Calibri" panose="020F0502020204030204" pitchFamily="34" charset="0"/>
              </a:rPr>
              <a:t>measured in an office building:</a:t>
            </a:r>
          </a:p>
          <a:p>
            <a:pPr lvl="0">
              <a:spcBef>
                <a:spcPts val="0"/>
              </a:spcBef>
              <a:spcAft>
                <a:spcPts val="600"/>
              </a:spcAft>
              <a:buFont typeface="Courier New" panose="02070309020205020404" pitchFamily="49" charset="0"/>
              <a:buChar char="o"/>
            </a:pPr>
            <a:r>
              <a:rPr lang="en-US" sz="1800" dirty="0" smtClean="0">
                <a:solidFill>
                  <a:prstClr val="black"/>
                </a:solidFill>
              </a:rPr>
              <a:t>Temperature </a:t>
            </a:r>
            <a:r>
              <a:rPr lang="en-US" sz="1800" dirty="0" err="1">
                <a:solidFill>
                  <a:prstClr val="black"/>
                </a:solidFill>
              </a:rPr>
              <a:t>db</a:t>
            </a:r>
            <a:r>
              <a:rPr lang="en-US" sz="1800" dirty="0">
                <a:solidFill>
                  <a:prstClr val="black"/>
                </a:solidFill>
              </a:rPr>
              <a:t> (</a:t>
            </a:r>
            <a:r>
              <a:rPr lang="en-US" sz="1800" baseline="30000" dirty="0" err="1" smtClean="0">
                <a:solidFill>
                  <a:prstClr val="black"/>
                </a:solidFill>
              </a:rPr>
              <a:t>o</a:t>
            </a:r>
            <a:r>
              <a:rPr lang="en-US" sz="1800" dirty="0" err="1" smtClean="0">
                <a:solidFill>
                  <a:prstClr val="black"/>
                </a:solidFill>
              </a:rPr>
              <a:t>C</a:t>
            </a:r>
            <a:r>
              <a:rPr lang="en-US" sz="1800" dirty="0" smtClean="0">
                <a:solidFill>
                  <a:prstClr val="black"/>
                </a:solidFill>
              </a:rPr>
              <a:t>)		</a:t>
            </a:r>
            <a:r>
              <a:rPr lang="en-US" sz="1800" dirty="0" smtClean="0"/>
              <a:t>19</a:t>
            </a:r>
          </a:p>
          <a:p>
            <a:pPr lvl="0">
              <a:spcBef>
                <a:spcPts val="0"/>
              </a:spcBef>
              <a:spcAft>
                <a:spcPts val="600"/>
              </a:spcAft>
              <a:buFont typeface="Courier New" panose="02070309020205020404" pitchFamily="49" charset="0"/>
              <a:buChar char="o"/>
            </a:pPr>
            <a:r>
              <a:rPr lang="en-US" sz="1800" dirty="0" smtClean="0"/>
              <a:t>Relative </a:t>
            </a:r>
            <a:r>
              <a:rPr lang="en-US" sz="1800" dirty="0"/>
              <a:t>humidity </a:t>
            </a:r>
            <a:r>
              <a:rPr lang="en-US" sz="1800" dirty="0" smtClean="0"/>
              <a:t>(%)		40</a:t>
            </a:r>
          </a:p>
          <a:p>
            <a:pPr lvl="0">
              <a:spcBef>
                <a:spcPts val="0"/>
              </a:spcBef>
              <a:spcAft>
                <a:spcPts val="600"/>
              </a:spcAft>
              <a:buFont typeface="Courier New" panose="02070309020205020404" pitchFamily="49" charset="0"/>
              <a:buChar char="o"/>
            </a:pPr>
            <a:r>
              <a:rPr lang="en-US" sz="1800" dirty="0" smtClean="0">
                <a:solidFill>
                  <a:prstClr val="black"/>
                </a:solidFill>
                <a:cs typeface="Calibri" panose="020F0502020204030204" pitchFamily="34" charset="0"/>
              </a:rPr>
              <a:t>Air </a:t>
            </a:r>
            <a:r>
              <a:rPr lang="en-US" sz="1800" dirty="0">
                <a:solidFill>
                  <a:prstClr val="black"/>
                </a:solidFill>
                <a:cs typeface="Calibri" panose="020F0502020204030204" pitchFamily="34" charset="0"/>
              </a:rPr>
              <a:t>speed </a:t>
            </a:r>
            <a:r>
              <a:rPr lang="en-US" sz="1800" dirty="0" smtClean="0">
                <a:solidFill>
                  <a:prstClr val="black"/>
                </a:solidFill>
                <a:cs typeface="Calibri" panose="020F0502020204030204" pitchFamily="34" charset="0"/>
              </a:rPr>
              <a:t>(m/s)			0.1</a:t>
            </a:r>
            <a:endParaRPr lang="en-US" sz="1800" dirty="0">
              <a:solidFill>
                <a:prstClr val="black"/>
              </a:solidFill>
              <a:cs typeface="Calibri" panose="020F0502020204030204" pitchFamily="34" charset="0"/>
            </a:endParaRPr>
          </a:p>
          <a:p>
            <a:pPr lvl="0">
              <a:spcBef>
                <a:spcPts val="0"/>
              </a:spcBef>
              <a:spcAft>
                <a:spcPts val="600"/>
              </a:spcAft>
              <a:buFont typeface="Courier New" panose="02070309020205020404" pitchFamily="49" charset="0"/>
              <a:buChar char="o"/>
            </a:pPr>
            <a:r>
              <a:rPr lang="en-US" sz="1800" dirty="0">
                <a:solidFill>
                  <a:prstClr val="black"/>
                </a:solidFill>
                <a:cs typeface="Calibri" panose="020F0502020204030204" pitchFamily="34" charset="0"/>
              </a:rPr>
              <a:t>Mean radiant temperature </a:t>
            </a:r>
            <a:r>
              <a:rPr lang="en-US" sz="1800" dirty="0" smtClean="0">
                <a:solidFill>
                  <a:prstClr val="black"/>
                </a:solidFill>
                <a:cs typeface="Calibri" panose="020F0502020204030204" pitchFamily="34" charset="0"/>
              </a:rPr>
              <a:t>(</a:t>
            </a:r>
            <a:r>
              <a:rPr lang="en-US" sz="1800" baseline="30000" dirty="0" err="1" smtClean="0">
                <a:solidFill>
                  <a:prstClr val="black"/>
                </a:solidFill>
                <a:cs typeface="Calibri" panose="020F0502020204030204" pitchFamily="34" charset="0"/>
              </a:rPr>
              <a:t>o</a:t>
            </a:r>
            <a:r>
              <a:rPr lang="en-US" sz="1800" dirty="0" err="1" smtClean="0">
                <a:solidFill>
                  <a:prstClr val="black"/>
                </a:solidFill>
                <a:cs typeface="Calibri" panose="020F0502020204030204" pitchFamily="34" charset="0"/>
              </a:rPr>
              <a:t>C</a:t>
            </a:r>
            <a:r>
              <a:rPr lang="en-US" sz="1800" dirty="0" smtClean="0">
                <a:solidFill>
                  <a:prstClr val="black"/>
                </a:solidFill>
                <a:cs typeface="Calibri" panose="020F0502020204030204" pitchFamily="34" charset="0"/>
              </a:rPr>
              <a:t>)	assume db+2</a:t>
            </a:r>
            <a:r>
              <a:rPr lang="en-US" sz="1800" baseline="30000" dirty="0" smtClean="0">
                <a:solidFill>
                  <a:prstClr val="black"/>
                </a:solidFill>
                <a:cs typeface="Calibri" panose="020F0502020204030204" pitchFamily="34" charset="0"/>
              </a:rPr>
              <a:t>o</a:t>
            </a:r>
            <a:r>
              <a:rPr lang="en-US" sz="1800" dirty="0" smtClean="0">
                <a:solidFill>
                  <a:prstClr val="black"/>
                </a:solidFill>
                <a:cs typeface="Calibri" panose="020F0502020204030204" pitchFamily="34" charset="0"/>
              </a:rPr>
              <a:t>C</a:t>
            </a:r>
          </a:p>
          <a:p>
            <a:pPr lvl="0">
              <a:spcBef>
                <a:spcPts val="0"/>
              </a:spcBef>
              <a:spcAft>
                <a:spcPts val="600"/>
              </a:spcAft>
              <a:buFont typeface="Courier New" panose="02070309020205020404" pitchFamily="49" charset="0"/>
              <a:buChar char="o"/>
            </a:pPr>
            <a:r>
              <a:rPr lang="en-US" sz="1800" dirty="0" smtClean="0">
                <a:solidFill>
                  <a:prstClr val="black"/>
                </a:solidFill>
                <a:cs typeface="Calibri" panose="020F0502020204030204" pitchFamily="34" charset="0"/>
              </a:rPr>
              <a:t>Occupant </a:t>
            </a:r>
            <a:r>
              <a:rPr lang="en-US" sz="1800" dirty="0">
                <a:solidFill>
                  <a:prstClr val="black"/>
                </a:solidFill>
                <a:cs typeface="Calibri" panose="020F0502020204030204" pitchFamily="34" charset="0"/>
              </a:rPr>
              <a:t>activity </a:t>
            </a:r>
            <a:r>
              <a:rPr lang="en-US" sz="1800" dirty="0" smtClean="0">
                <a:solidFill>
                  <a:prstClr val="black"/>
                </a:solidFill>
                <a:cs typeface="Calibri" panose="020F0502020204030204" pitchFamily="34" charset="0"/>
              </a:rPr>
              <a:t>		Reading, seated</a:t>
            </a:r>
          </a:p>
          <a:p>
            <a:pPr lvl="0">
              <a:spcBef>
                <a:spcPts val="0"/>
              </a:spcBef>
              <a:spcAft>
                <a:spcPts val="600"/>
              </a:spcAft>
              <a:buFont typeface="Courier New" panose="02070309020205020404" pitchFamily="49" charset="0"/>
              <a:buChar char="o"/>
            </a:pPr>
            <a:r>
              <a:rPr lang="en-US" sz="1800" dirty="0" smtClean="0">
                <a:solidFill>
                  <a:prstClr val="black"/>
                </a:solidFill>
                <a:cs typeface="Calibri" panose="020F0502020204030204" pitchFamily="34" charset="0"/>
              </a:rPr>
              <a:t>Clothing ensembles		Typical business suit (</a:t>
            </a:r>
            <a:r>
              <a:rPr lang="en-US" sz="1800" dirty="0" smtClean="0">
                <a:cs typeface="Calibri" panose="020F0502020204030204" pitchFamily="34" charset="0"/>
              </a:rPr>
              <a:t>winter</a:t>
            </a:r>
            <a:r>
              <a:rPr lang="en-US" sz="1800" dirty="0" smtClean="0">
                <a:solidFill>
                  <a:prstClr val="black"/>
                </a:solidFill>
                <a:cs typeface="Calibri" panose="020F0502020204030204" pitchFamily="34" charset="0"/>
              </a:rPr>
              <a:t> indoor clothing)</a:t>
            </a:r>
            <a:endParaRPr lang="en-US" sz="1800" dirty="0">
              <a:solidFill>
                <a:prstClr val="black"/>
              </a:solidFill>
              <a:cs typeface="Calibri" panose="020F0502020204030204" pitchFamily="34" charset="0"/>
            </a:endParaRPr>
          </a:p>
          <a:p>
            <a:pPr marL="0" indent="0">
              <a:buNone/>
            </a:pPr>
            <a:endParaRPr lang="it-IT" sz="2200" dirty="0">
              <a:latin typeface="Calibri" panose="020F0502020204030204" pitchFamily="34" charset="0"/>
              <a:cs typeface="Calibri" panose="020F0502020204030204" pitchFamily="34" charset="0"/>
            </a:endParaRPr>
          </a:p>
          <a:p>
            <a:pPr marL="0" indent="0">
              <a:buNone/>
            </a:pPr>
            <a:endParaRPr lang="en-US" sz="1000" dirty="0"/>
          </a:p>
          <a:p>
            <a:pPr marL="0" indent="0">
              <a:buNone/>
            </a:pPr>
            <a:endParaRPr lang="en-US" sz="1000" dirty="0" smtClean="0"/>
          </a:p>
          <a:p>
            <a:pPr marL="0" indent="0">
              <a:buNone/>
            </a:pPr>
            <a:endParaRPr lang="en-US" sz="1000" dirty="0"/>
          </a:p>
          <a:p>
            <a:pPr marL="0" indent="0">
              <a:buNone/>
            </a:pPr>
            <a:endParaRPr lang="en-US" sz="1000" dirty="0"/>
          </a:p>
          <a:p>
            <a:pPr marL="0" indent="0">
              <a:buNone/>
            </a:pPr>
            <a:endParaRPr lang="en-US" sz="1000" dirty="0" smtClean="0"/>
          </a:p>
          <a:p>
            <a:pPr marL="0" indent="0" algn="ctr">
              <a:buNone/>
            </a:pPr>
            <a:r>
              <a:rPr lang="en-US" sz="2000" i="1" dirty="0" smtClean="0"/>
              <a:t>Input data to solve the exercise</a:t>
            </a:r>
          </a:p>
          <a:p>
            <a:pPr marL="0" indent="0" algn="ctr">
              <a:buNone/>
            </a:pPr>
            <a:r>
              <a:rPr lang="en-US" sz="1200" i="1" dirty="0"/>
              <a:t>http://comfort.cbe.berkeley.edu</a:t>
            </a:r>
            <a:r>
              <a:rPr lang="en-US" sz="1200" i="1" dirty="0" smtClean="0"/>
              <a:t>/</a:t>
            </a:r>
          </a:p>
          <a:p>
            <a:pPr marL="0" indent="0" algn="ctr">
              <a:buNone/>
            </a:pPr>
            <a:endParaRPr lang="en-US" sz="2000" i="1"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2307" y="4821326"/>
            <a:ext cx="842727" cy="8116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345792" y="3756849"/>
            <a:ext cx="8514080" cy="765834"/>
            <a:chOff x="484500" y="4960702"/>
            <a:chExt cx="8514080" cy="765834"/>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PPD for the building </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551124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43149" y="1609567"/>
            <a:ext cx="6137773" cy="4283233"/>
          </a:xfrm>
          <a:prstGeom prst="rect">
            <a:avLst/>
          </a:prstGeom>
          <a:noFill/>
        </p:spPr>
        <p:txBody>
          <a:bodyPr>
            <a:noAutofit/>
          </a:bodyPr>
          <a:lstStyle/>
          <a:p>
            <a:pPr marL="0" indent="0">
              <a:buNone/>
            </a:pPr>
            <a:r>
              <a:rPr lang="en-US" sz="2400" dirty="0"/>
              <a:t>The thermal comfort indices </a:t>
            </a:r>
            <a:r>
              <a:rPr lang="en-US" sz="2400" b="1" dirty="0" smtClean="0">
                <a:effectLst>
                  <a:outerShdw blurRad="38100" dist="38100" dir="2700000" algn="tl">
                    <a:srgbClr val="000000">
                      <a:alpha val="43137"/>
                    </a:srgbClr>
                  </a:outerShdw>
                </a:effectLst>
              </a:rPr>
              <a:t>Predicted Mean Vote</a:t>
            </a:r>
            <a:r>
              <a:rPr lang="en-US" sz="2400" dirty="0" smtClean="0"/>
              <a:t> (</a:t>
            </a:r>
            <a:r>
              <a:rPr lang="en-US" sz="2400" b="1" dirty="0" smtClean="0"/>
              <a:t>PMV)</a:t>
            </a:r>
            <a:r>
              <a:rPr lang="en-US" sz="2400" dirty="0" smtClean="0"/>
              <a:t> and </a:t>
            </a:r>
            <a:r>
              <a:rPr lang="en-US" sz="2400" b="1" dirty="0" smtClean="0">
                <a:effectLst>
                  <a:outerShdw blurRad="38100" dist="38100" dir="2700000" algn="tl">
                    <a:srgbClr val="000000">
                      <a:alpha val="43137"/>
                    </a:srgbClr>
                  </a:outerShdw>
                </a:effectLst>
              </a:rPr>
              <a:t>Predicted </a:t>
            </a:r>
            <a:r>
              <a:rPr lang="en-US" sz="2400" b="1" dirty="0">
                <a:effectLst>
                  <a:outerShdw blurRad="38100" dist="38100" dir="2700000" algn="tl">
                    <a:srgbClr val="000000">
                      <a:alpha val="43137"/>
                    </a:srgbClr>
                  </a:outerShdw>
                </a:effectLst>
              </a:rPr>
              <a:t>Percentage </a:t>
            </a:r>
            <a:r>
              <a:rPr lang="en-US" sz="2400" b="1" dirty="0" smtClean="0">
                <a:effectLst>
                  <a:outerShdw blurRad="38100" dist="38100" dir="2700000" algn="tl">
                    <a:srgbClr val="000000">
                      <a:alpha val="43137"/>
                    </a:srgbClr>
                  </a:outerShdw>
                </a:effectLst>
              </a:rPr>
              <a:t>Dissatisfied</a:t>
            </a:r>
            <a:r>
              <a:rPr lang="en-US" sz="2400" dirty="0" smtClean="0"/>
              <a:t> (</a:t>
            </a:r>
            <a:r>
              <a:rPr lang="en-US" sz="2400" b="1" dirty="0" smtClean="0"/>
              <a:t>PPD)</a:t>
            </a:r>
            <a:r>
              <a:rPr lang="en-US" sz="2400" dirty="0" smtClean="0"/>
              <a:t>, allow </a:t>
            </a:r>
            <a:r>
              <a:rPr lang="en-US" sz="2400" dirty="0"/>
              <a:t>to predict the </a:t>
            </a:r>
            <a:r>
              <a:rPr lang="en-US" sz="2400" dirty="0" smtClean="0"/>
              <a:t>general thermal </a:t>
            </a:r>
            <a:r>
              <a:rPr lang="en-US" sz="2400" dirty="0"/>
              <a:t>sensation and degree of discomfort (thermal dissatisfaction) of people exposed </a:t>
            </a:r>
            <a:r>
              <a:rPr lang="en-US" sz="2400" dirty="0" smtClean="0"/>
              <a:t>to moderate </a:t>
            </a:r>
            <a:r>
              <a:rPr lang="en-US" sz="2400" dirty="0"/>
              <a:t>thermal environments. </a:t>
            </a:r>
            <a:endParaRPr lang="en-US" sz="2400" dirty="0" smtClean="0"/>
          </a:p>
          <a:p>
            <a:pPr marL="0" indent="0">
              <a:buNone/>
            </a:pPr>
            <a:r>
              <a:rPr lang="en-US" sz="2400" dirty="0" smtClean="0"/>
              <a:t>They enable </a:t>
            </a:r>
            <a:r>
              <a:rPr lang="en-US" sz="2400" dirty="0"/>
              <a:t>the analytical determination and interpretation of </a:t>
            </a:r>
            <a:r>
              <a:rPr lang="en-US" sz="2400" dirty="0" smtClean="0"/>
              <a:t>indoor thermal </a:t>
            </a:r>
            <a:r>
              <a:rPr lang="en-US" sz="2400" dirty="0"/>
              <a:t>comfort, giving the </a:t>
            </a:r>
            <a:r>
              <a:rPr lang="en-US" sz="2400" dirty="0" smtClean="0"/>
              <a:t>environmental </a:t>
            </a:r>
            <a:r>
              <a:rPr lang="en-US" sz="2400" dirty="0"/>
              <a:t>conditions </a:t>
            </a:r>
            <a:r>
              <a:rPr lang="en-US" sz="2400" dirty="0" smtClean="0"/>
              <a:t>considered acceptable </a:t>
            </a:r>
            <a:r>
              <a:rPr lang="en-US" sz="2400" dirty="0"/>
              <a:t>for general </a:t>
            </a:r>
            <a:r>
              <a:rPr lang="en-US" sz="2400" dirty="0" smtClean="0"/>
              <a:t>thermal comfort </a:t>
            </a:r>
            <a:r>
              <a:rPr lang="en-US" sz="2400" dirty="0"/>
              <a:t>as well as those representing local discomfort.</a:t>
            </a:r>
            <a:endParaRPr lang="en-US" sz="2400" i="1" u="sng"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94159"/>
          </a:xfrm>
        </p:spPr>
        <p:txBody>
          <a:bodyPr/>
          <a:lstStyle/>
          <a:p>
            <a:fld id="{243FB592-B9A9-49AA-A86F-4031F7B97808}" type="slidenum">
              <a:rPr lang="en-US" smtClean="0"/>
              <a:t>4</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BACKGROUND</a:t>
            </a:r>
            <a:endParaRPr lang="it-IT" dirty="0"/>
          </a:p>
        </p:txBody>
      </p:sp>
      <p:sp>
        <p:nvSpPr>
          <p:cNvPr id="4" name="TextBox 3"/>
          <p:cNvSpPr txBox="1"/>
          <p:nvPr/>
        </p:nvSpPr>
        <p:spPr>
          <a:xfrm>
            <a:off x="6445011" y="3710862"/>
            <a:ext cx="551754" cy="184666"/>
          </a:xfrm>
          <a:prstGeom prst="rect">
            <a:avLst/>
          </a:prstGeom>
          <a:noFill/>
        </p:spPr>
        <p:txBody>
          <a:bodyPr wrap="none" rtlCol="0">
            <a:spAutoFit/>
          </a:bodyPr>
          <a:lstStyle/>
          <a:p>
            <a:r>
              <a:rPr lang="en-US" sz="600" dirty="0" smtClean="0">
                <a:solidFill>
                  <a:schemeClr val="bg1"/>
                </a:solidFill>
                <a:latin typeface="Arial Narrow" panose="020B0606020202030204" pitchFamily="34" charset="0"/>
              </a:rPr>
              <a:t>Source IPCC</a:t>
            </a:r>
            <a:endParaRPr lang="en-GB" sz="600" dirty="0">
              <a:solidFill>
                <a:schemeClr val="bg1"/>
              </a:solidFill>
              <a:latin typeface="Arial Narrow" panose="020B0606020202030204" pitchFamily="34" charset="0"/>
            </a:endParaRPr>
          </a:p>
        </p:txBody>
      </p:sp>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grpSp>
        <p:nvGrpSpPr>
          <p:cNvPr id="7" name="Group 6"/>
          <p:cNvGrpSpPr/>
          <p:nvPr/>
        </p:nvGrpSpPr>
        <p:grpSpPr>
          <a:xfrm>
            <a:off x="6355868" y="4696181"/>
            <a:ext cx="2704591" cy="1124832"/>
            <a:chOff x="6333834" y="3559280"/>
            <a:chExt cx="2704591" cy="1124832"/>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3834" y="3838539"/>
              <a:ext cx="2704591" cy="845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153787" y="3559280"/>
              <a:ext cx="1061894" cy="338554"/>
            </a:xfrm>
            <a:prstGeom prst="rect">
              <a:avLst/>
            </a:prstGeom>
            <a:noFill/>
          </p:spPr>
          <p:txBody>
            <a:bodyPr wrap="none" rtlCol="0">
              <a:spAutoFit/>
            </a:bodyPr>
            <a:lstStyle/>
            <a:p>
              <a:r>
                <a:rPr lang="en-US" sz="1600" b="1" dirty="0" smtClean="0"/>
                <a:t>PMV scale</a:t>
              </a:r>
              <a:endParaRPr lang="en-US" sz="1600" b="1" dirty="0"/>
            </a:p>
          </p:txBody>
        </p:sp>
      </p:gr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6345" y="4013721"/>
            <a:ext cx="2600846" cy="859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66096" y="2497582"/>
            <a:ext cx="2651176" cy="1595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36220" y="1557528"/>
            <a:ext cx="1828800" cy="92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9051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5015"/>
            <a:ext cx="2133600" cy="282985"/>
          </a:xfrm>
        </p:spPr>
        <p:txBody>
          <a:bodyPr/>
          <a:lstStyle/>
          <a:p>
            <a:fld id="{243FB592-B9A9-49AA-A86F-4031F7B97808}" type="slidenum">
              <a:rPr lang="en-US" smtClean="0"/>
              <a:t>5</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BACKGROUND</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393038"/>
            <a:ext cx="8900850" cy="421377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b="1" dirty="0"/>
              <a:t>Factors </a:t>
            </a:r>
            <a:r>
              <a:rPr lang="en-US" b="1" dirty="0" smtClean="0"/>
              <a:t>that </a:t>
            </a:r>
            <a:r>
              <a:rPr lang="en-US" b="1" dirty="0"/>
              <a:t>can cause </a:t>
            </a:r>
            <a:r>
              <a:rPr lang="en-US" b="1" dirty="0" smtClean="0"/>
              <a:t>local </a:t>
            </a:r>
            <a:r>
              <a:rPr lang="en-US" b="1" dirty="0"/>
              <a:t>thermal discomfort</a:t>
            </a:r>
            <a:endParaRPr lang="en-US" dirty="0" smtClean="0"/>
          </a:p>
          <a:p>
            <a:pPr marL="0" lvl="0" indent="0">
              <a:buNone/>
            </a:pPr>
            <a:r>
              <a:rPr lang="en-US" dirty="0" smtClean="0"/>
              <a:t>The </a:t>
            </a:r>
            <a:r>
              <a:rPr lang="en-US" dirty="0"/>
              <a:t>sensation of thermal comfort or discomfort is in practice more complex than defining an upper </a:t>
            </a:r>
            <a:r>
              <a:rPr lang="en-US" dirty="0" smtClean="0"/>
              <a:t>&amp; lower </a:t>
            </a:r>
            <a:r>
              <a:rPr lang="en-US" dirty="0"/>
              <a:t>temperature range, or considering the human body as a </a:t>
            </a:r>
            <a:r>
              <a:rPr lang="en-US" dirty="0" smtClean="0"/>
              <a:t>whole.</a:t>
            </a:r>
          </a:p>
          <a:p>
            <a:pPr marL="0" lvl="0" indent="0">
              <a:buNone/>
            </a:pPr>
            <a:r>
              <a:rPr lang="en-US" dirty="0" smtClean="0"/>
              <a:t>Issues to consider:</a:t>
            </a:r>
            <a:endParaRPr lang="en-US" dirty="0"/>
          </a:p>
          <a:p>
            <a:pPr lvl="0">
              <a:buFont typeface="Courier New" panose="02070309020205020404" pitchFamily="49" charset="0"/>
              <a:buChar char="o"/>
            </a:pPr>
            <a:r>
              <a:rPr lang="en-US" dirty="0" smtClean="0"/>
              <a:t>Draughts</a:t>
            </a:r>
            <a:endParaRPr lang="en-US" dirty="0"/>
          </a:p>
          <a:p>
            <a:pPr lvl="0">
              <a:buFont typeface="Courier New" panose="02070309020205020404" pitchFamily="49" charset="0"/>
              <a:buChar char="o"/>
            </a:pPr>
            <a:r>
              <a:rPr lang="en-US" dirty="0" smtClean="0"/>
              <a:t>Vertical </a:t>
            </a:r>
            <a:r>
              <a:rPr lang="en-US" dirty="0"/>
              <a:t>air temperature </a:t>
            </a:r>
            <a:r>
              <a:rPr lang="en-US" dirty="0" smtClean="0"/>
              <a:t>differences</a:t>
            </a:r>
            <a:endParaRPr lang="en-US" dirty="0"/>
          </a:p>
          <a:p>
            <a:pPr lvl="0">
              <a:buFont typeface="Courier New" panose="02070309020205020404" pitchFamily="49" charset="0"/>
              <a:buChar char="o"/>
            </a:pPr>
            <a:r>
              <a:rPr lang="en-US" dirty="0" smtClean="0"/>
              <a:t>Floor temperature</a:t>
            </a:r>
          </a:p>
          <a:p>
            <a:pPr lvl="0">
              <a:buFont typeface="Courier New" panose="02070309020205020404" pitchFamily="49" charset="0"/>
              <a:buChar char="o"/>
            </a:pPr>
            <a:r>
              <a:rPr lang="en-US" dirty="0" smtClean="0"/>
              <a:t>Radiant </a:t>
            </a:r>
            <a:r>
              <a:rPr lang="en-US" dirty="0"/>
              <a:t>temperature </a:t>
            </a:r>
            <a:r>
              <a:rPr lang="en-US" dirty="0" smtClean="0"/>
              <a:t>asymmetry</a:t>
            </a:r>
            <a:endParaRPr lang="en-US" b="1" u="sng"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8449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6</a:t>
            </a:fld>
            <a:endParaRPr lang="en-US" dirty="0"/>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4039557159"/>
              </p:ext>
            </p:extLst>
          </p:nvPr>
        </p:nvGraphicFramePr>
        <p:xfrm>
          <a:off x="379435" y="1811498"/>
          <a:ext cx="8182272" cy="1813265"/>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r>
                        <a:rPr lang="en-US" noProof="0" dirty="0" smtClean="0"/>
                        <a:t>Description</a:t>
                      </a:r>
                      <a:endParaRPr lang="en-US" noProof="0" dirty="0"/>
                    </a:p>
                  </a:txBody>
                  <a:tcPr/>
                </a:tc>
                <a:tc>
                  <a:txBody>
                    <a:bodyPr/>
                    <a:lstStyle/>
                    <a:p>
                      <a:pPr algn="ctr"/>
                      <a:r>
                        <a:rPr lang="en-US" noProof="0" dirty="0" smtClean="0"/>
                        <a:t>Unit</a:t>
                      </a:r>
                      <a:endParaRPr lang="en-US" noProof="0" dirty="0"/>
                    </a:p>
                  </a:txBody>
                  <a:tcPr/>
                </a:tc>
                <a:tc>
                  <a:txBody>
                    <a:bodyPr/>
                    <a:lstStyle/>
                    <a:p>
                      <a:r>
                        <a:rPr lang="en-US" noProof="0" dirty="0" smtClean="0"/>
                        <a:t>Project stage</a:t>
                      </a:r>
                      <a:endParaRPr lang="en-US" noProof="0" dirty="0"/>
                    </a:p>
                  </a:txBody>
                  <a:tcPr/>
                </a:tc>
                <a:tc>
                  <a:txBody>
                    <a:bodyPr/>
                    <a:lstStyle/>
                    <a:p>
                      <a:r>
                        <a:rPr lang="en-US" noProof="0" dirty="0" smtClean="0"/>
                        <a:t>Data source</a:t>
                      </a:r>
                      <a:endParaRPr lang="en-US" noProof="0" dirty="0"/>
                    </a:p>
                  </a:txBody>
                  <a:tcPr/>
                </a:tc>
                <a:extLst>
                  <a:ext uri="{0D108BD9-81ED-4DB2-BD59-A6C34878D82A}">
                    <a16:rowId xmlns:a16="http://schemas.microsoft.com/office/drawing/2014/main" val="3467756336"/>
                  </a:ext>
                </a:extLst>
              </a:tr>
              <a:tr h="1447505">
                <a:tc>
                  <a:txBody>
                    <a:bodyPr/>
                    <a:lstStyle/>
                    <a:p>
                      <a:r>
                        <a:rPr lang="en-US" sz="1800" u="none" strike="noStrike" kern="1200" noProof="0" dirty="0" smtClean="0">
                          <a:effectLst/>
                        </a:rPr>
                        <a:t>Predicted</a:t>
                      </a:r>
                      <a:r>
                        <a:rPr lang="en-US" sz="1800" u="none" strike="noStrike" kern="1200" baseline="0" noProof="0" dirty="0" smtClean="0">
                          <a:effectLst/>
                        </a:rPr>
                        <a:t> </a:t>
                      </a:r>
                      <a:r>
                        <a:rPr lang="en-US" sz="1800" u="none" strike="noStrike" kern="1200" noProof="0" dirty="0" smtClean="0">
                          <a:effectLst/>
                        </a:rPr>
                        <a:t>Percentage</a:t>
                      </a:r>
                      <a:r>
                        <a:rPr lang="en-US" sz="1800" u="none" kern="1200" noProof="0" dirty="0" smtClean="0">
                          <a:effectLst/>
                        </a:rPr>
                        <a:t> of</a:t>
                      </a:r>
                    </a:p>
                    <a:p>
                      <a:r>
                        <a:rPr lang="en-US" sz="1800" kern="1200" noProof="0" dirty="0" smtClean="0">
                          <a:effectLst/>
                        </a:rPr>
                        <a:t>Dissatisfied (PPD)</a:t>
                      </a:r>
                      <a:endParaRPr lang="en-US" sz="1800" u="sng"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US" sz="1800" kern="1200" noProof="0" dirty="0" smtClean="0">
                        <a:effectLst/>
                      </a:endParaRPr>
                    </a:p>
                    <a:p>
                      <a:pPr algn="ctr"/>
                      <a:r>
                        <a:rPr lang="en-US" sz="1800" kern="1200" noProof="0" dirty="0" smtClean="0">
                          <a:effectLst/>
                        </a:rPr>
                        <a:t>%</a:t>
                      </a:r>
                      <a:endParaRPr lang="en-US" sz="1800" kern="1200" noProof="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en-US" noProof="0" dirty="0" smtClean="0"/>
                        <a:t>Design</a:t>
                      </a:r>
                    </a:p>
                    <a:p>
                      <a:r>
                        <a:rPr lang="en-US" noProof="0" dirty="0" smtClean="0"/>
                        <a:t>____________</a:t>
                      </a:r>
                    </a:p>
                    <a:p>
                      <a:endParaRPr lang="en-US" noProof="0" dirty="0" smtClean="0"/>
                    </a:p>
                    <a:p>
                      <a:r>
                        <a:rPr lang="en-US" u="none" noProof="0" dirty="0" smtClean="0"/>
                        <a:t>Occupa</a:t>
                      </a:r>
                      <a:r>
                        <a:rPr lang="en-US" u="none" strike="noStrike" noProof="0" dirty="0" smtClean="0"/>
                        <a:t>ncy</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en-US" noProof="0" dirty="0" smtClean="0"/>
                        <a:t>Estimation</a:t>
                      </a:r>
                    </a:p>
                    <a:p>
                      <a:r>
                        <a:rPr lang="en-US" noProof="0" dirty="0" smtClean="0"/>
                        <a:t>____________</a:t>
                      </a:r>
                    </a:p>
                    <a:p>
                      <a:endParaRPr lang="en-US" noProof="0" dirty="0" smtClean="0"/>
                    </a:p>
                    <a:p>
                      <a:r>
                        <a:rPr lang="en-US" u="none" strike="noStrike" noProof="0" dirty="0" smtClean="0"/>
                        <a:t>Measurement</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INDICATOR</a:t>
            </a:r>
            <a:endParaRPr lang="it-IT"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6303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02208"/>
            <a:ext cx="8418576" cy="4500684"/>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spcBef>
                <a:spcPts val="1200"/>
              </a:spcBef>
              <a:buNone/>
            </a:pPr>
            <a:endParaRPr lang="en-US" sz="2400" dirty="0" smtClean="0"/>
          </a:p>
          <a:p>
            <a:pPr marL="0" indent="0">
              <a:spcBef>
                <a:spcPts val="1200"/>
              </a:spcBef>
              <a:buNone/>
            </a:pPr>
            <a:r>
              <a:rPr lang="en-US" sz="2400" dirty="0" smtClean="0"/>
              <a:t>Facilitate </a:t>
            </a:r>
            <a:r>
              <a:rPr lang="en-US" sz="2400" dirty="0"/>
              <a:t>the assessment of indoor thermal comfort </a:t>
            </a:r>
            <a:r>
              <a:rPr lang="en-US" sz="2400" dirty="0" smtClean="0"/>
              <a:t>conditions</a:t>
            </a:r>
            <a:endParaRPr lang="en-US" sz="2400" dirty="0"/>
          </a:p>
          <a:p>
            <a:pPr marL="0" indent="0">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7</a:t>
            </a:fld>
            <a:endParaRPr lang="en-US" dirty="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856" y="2616601"/>
            <a:ext cx="3379407" cy="3374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965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8</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BOUNDARY &amp; SCOPE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5"/>
            <a:ext cx="8655524" cy="35982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The assessment boundary is the </a:t>
            </a:r>
            <a:r>
              <a:rPr lang="en-US" dirty="0" smtClean="0"/>
              <a:t>building.</a:t>
            </a:r>
          </a:p>
          <a:p>
            <a:pPr marL="0" indent="0">
              <a:buNone/>
            </a:pPr>
            <a:endParaRPr lang="en-GB" sz="1200" dirty="0" smtClean="0"/>
          </a:p>
          <a:p>
            <a:pPr marL="0" indent="0">
              <a:buNone/>
            </a:pPr>
            <a:r>
              <a:rPr lang="en-GB" dirty="0" smtClean="0"/>
              <a:t>Calculations </a:t>
            </a:r>
            <a:r>
              <a:rPr lang="en-GB" dirty="0"/>
              <a:t>are performed in all spaces with characteristic functions of the building (e.g. office spaces, meeting room, cafeteria), different orientations (e.g. on the side of a façade facing the street), and floors (e.g. first, middle and last floor). </a:t>
            </a:r>
            <a:r>
              <a:rPr lang="en-US" dirty="0"/>
              <a:t>Calculations are also performed in spaces where the most extreme values of the thermal parameters are observed or anticipated (e.g. occupied areas near windows, diffuser outlets, corners, entries). </a:t>
            </a:r>
            <a:r>
              <a:rPr lang="en-GB" dirty="0"/>
              <a:t>The indicator value for the building is then calculated as a weighted average of the corresponding measurements</a:t>
            </a:r>
            <a:endParaRPr lang="en-US" dirty="0" smtClean="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407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9</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BOUNDARY &amp; SCOPE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5"/>
            <a:ext cx="8655524" cy="35982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dirty="0"/>
              <a:t>The indicator is calculated for </a:t>
            </a:r>
            <a:r>
              <a:rPr lang="en-GB" u="sng" dirty="0"/>
              <a:t>summer or winter periods</a:t>
            </a:r>
            <a:r>
              <a:rPr lang="en-GB" dirty="0"/>
              <a:t> considering different prevailing conditions, clothing etc. This is based on the main priorities in terms of thermal discomfort conditions during summer or winter. </a:t>
            </a:r>
            <a:endParaRPr lang="en-GB" dirty="0" smtClean="0"/>
          </a:p>
          <a:p>
            <a:pPr marL="0" indent="0">
              <a:buNone/>
            </a:pPr>
            <a:r>
              <a:rPr lang="en-GB" dirty="0"/>
              <a:t>T</a:t>
            </a:r>
            <a:r>
              <a:rPr lang="en-GB" dirty="0" smtClean="0"/>
              <a:t>he </a:t>
            </a:r>
            <a:r>
              <a:rPr lang="en-GB" dirty="0"/>
              <a:t>time period (summer or winter) considered in the calculations must be clearly stated and considered during the analysis</a:t>
            </a:r>
            <a:r>
              <a:rPr lang="en-GB" dirty="0" smtClean="0"/>
              <a:t>.</a:t>
            </a:r>
            <a:endParaRPr lang="en-US" dirty="0" smtClean="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D.2.3  - THERMAL COMFORT </a:t>
            </a:r>
            <a:r>
              <a:rPr lang="en-US" sz="2800" dirty="0" smtClean="0"/>
              <a:t>INDEX</a:t>
            </a:r>
            <a:endParaRPr lang="it-IT" sz="2800" dirty="0">
              <a:solidFill>
                <a:srgbClr val="FF0000"/>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2817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2C851B4-908A-4C2A-AF58-1FAD1584B315}"/>
</file>

<file path=customXml/itemProps2.xml><?xml version="1.0" encoding="utf-8"?>
<ds:datastoreItem xmlns:ds="http://schemas.openxmlformats.org/officeDocument/2006/customXml" ds:itemID="{085E547E-3341-468E-A08F-4E3575625BF3}"/>
</file>

<file path=customXml/itemProps3.xml><?xml version="1.0" encoding="utf-8"?>
<ds:datastoreItem xmlns:ds="http://schemas.openxmlformats.org/officeDocument/2006/customXml" ds:itemID="{BD36E39B-4D6A-4289-BB15-2C5056DAC9C7}"/>
</file>

<file path=docProps/app.xml><?xml version="1.0" encoding="utf-8"?>
<Properties xmlns="http://schemas.openxmlformats.org/officeDocument/2006/extended-properties" xmlns:vt="http://schemas.openxmlformats.org/officeDocument/2006/docPropsVTypes">
  <TotalTime>18139</TotalTime>
  <Words>1867</Words>
  <Application>Microsoft Office PowerPoint</Application>
  <PresentationFormat>On-screen Show (4:3)</PresentationFormat>
  <Paragraphs>287</Paragraphs>
  <Slides>31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Arial Narrow</vt:lpstr>
      <vt:lpstr>Calibri</vt:lpstr>
      <vt:lpstr>Cambria Math</vt:lpstr>
      <vt:lpstr>Courier New</vt:lpstr>
      <vt:lpstr>Symbol</vt:lpstr>
      <vt:lpstr>Times New Roman</vt:lpstr>
      <vt:lpstr>Wingdings</vt:lpstr>
      <vt:lpstr>Larissa</vt:lpstr>
      <vt:lpstr>PowerPoint Presentation</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D.2.3  - THERMAL COMFORT INDEX</vt:lpstr>
      <vt:lpstr>PowerPoint Presentation</vt:lpstr>
      <vt:lpstr>D.2.3  - THERMAL COMFORT INDEX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316</cp:revision>
  <dcterms:created xsi:type="dcterms:W3CDTF">2017-01-09T10:20:00Z</dcterms:created>
  <dcterms:modified xsi:type="dcterms:W3CDTF">2022-12-22T08:13:23Z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