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3.xml" ContentType="application/vnd.openxmlformats-officedocument.presentationml.slide+xml"/>
  <Override PartName="/ppt/slides/slide18.xml" ContentType="application/vnd.openxmlformats-officedocument.presentationml.slide+xml"/>
  <Override PartName="/ppt/slides/slide12.xml" ContentType="application/vnd.openxmlformats-officedocument.presentationml.slide+xml"/>
  <Override PartName="/ppt/slides/slide17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9" r:id="rId3"/>
    <p:sldId id="260" r:id="rId4"/>
    <p:sldId id="277" r:id="rId5"/>
    <p:sldId id="271" r:id="rId6"/>
    <p:sldId id="262" r:id="rId7"/>
    <p:sldId id="275" r:id="rId8"/>
    <p:sldId id="261" r:id="rId9"/>
    <p:sldId id="263" r:id="rId10"/>
    <p:sldId id="278" r:id="rId11"/>
    <p:sldId id="264" r:id="rId12"/>
    <p:sldId id="267" r:id="rId13"/>
    <p:sldId id="273" r:id="rId14"/>
    <p:sldId id="270" r:id="rId15"/>
    <p:sldId id="280" r:id="rId16"/>
    <p:sldId id="281" r:id="rId17"/>
    <p:sldId id="279" r:id="rId18"/>
    <p:sldId id="28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8" autoAdjust="0"/>
    <p:restoredTop sz="93883" autoAdjust="0"/>
  </p:normalViewPr>
  <p:slideViewPr>
    <p:cSldViewPr snapToGrid="0" showGuides="1">
      <p:cViewPr varScale="1">
        <p:scale>
          <a:sx n="64" d="100"/>
          <a:sy n="64" d="100"/>
        </p:scale>
        <p:origin x="1236" y="6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28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22.12.2022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</a:t>
            </a: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ACTIVITY </a:t>
            </a: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5.1: SUSTAINABLE MED CITIES TRAINING SYSTEM</a:t>
            </a:r>
            <a:r>
              <a:rPr kumimoji="0" lang="it-IT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D.1.2 TVOC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D.1.2 TVOC CONCENTRATION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300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D.1.2 TVOC CONCENTRATION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253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019910"/>
            <a:ext cx="8229600" cy="4932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TRAINING  MODULE </a:t>
            </a:r>
            <a:r>
              <a:rPr lang="el-GR" sz="1200" dirty="0" smtClean="0"/>
              <a:t> </a:t>
            </a:r>
            <a:r>
              <a:rPr lang="en-US" sz="1200" dirty="0" smtClean="0"/>
              <a:t>3</a:t>
            </a:r>
            <a:r>
              <a:rPr lang="it-IT" sz="1200" dirty="0"/>
              <a:t/>
            </a:r>
            <a:br>
              <a:rPr lang="it-IT" sz="1200" dirty="0"/>
            </a:br>
            <a:r>
              <a:rPr lang="en-US" sz="1200" dirty="0"/>
              <a:t>THE ASSESSMENT CRITERIA OF </a:t>
            </a:r>
            <a:r>
              <a:rPr lang="en-US" sz="1200" dirty="0" smtClean="0"/>
              <a:t>SBTOOL </a:t>
            </a:r>
            <a:r>
              <a:rPr lang="en-US" sz="1200" dirty="0"/>
              <a:t>– BUILDING 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7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# 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363682" y="3062131"/>
            <a:ext cx="6516598" cy="2520280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>
                <a:solidFill>
                  <a:srgbClr val="0070C0"/>
                </a:solidFill>
              </a:rPr>
              <a:t>Training M</a:t>
            </a:r>
            <a:r>
              <a:rPr lang="en-US" sz="3600" dirty="0" smtClean="0">
                <a:solidFill>
                  <a:srgbClr val="0070C0"/>
                </a:solidFill>
              </a:rPr>
              <a:t>odule </a:t>
            </a:r>
            <a:r>
              <a:rPr lang="en-US" sz="3600" dirty="0" smtClean="0">
                <a:solidFill>
                  <a:srgbClr val="0070C0"/>
                </a:solidFill>
              </a:rPr>
              <a:t>3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it-IT" dirty="0"/>
              <a:t>Calculating the assessment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criteria </a:t>
            </a:r>
            <a:r>
              <a:rPr lang="it-IT" sz="3200" dirty="0" smtClean="0"/>
              <a:t>of</a:t>
            </a:r>
          </a:p>
          <a:p>
            <a:pPr marL="0" indent="0">
              <a:buNone/>
            </a:pPr>
            <a:r>
              <a:rPr lang="it-IT" sz="3200" dirty="0" smtClean="0"/>
              <a:t>SBTool </a:t>
            </a:r>
            <a:r>
              <a:rPr lang="it-IT" sz="3200" dirty="0"/>
              <a:t>– Building Scale</a:t>
            </a:r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837385"/>
            <a:ext cx="8730810" cy="43925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BOUNDARY &amp; </a:t>
            </a: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SCOPE</a:t>
            </a:r>
          </a:p>
          <a:p>
            <a:pPr marL="0" indent="0">
              <a:buNone/>
            </a:pPr>
            <a:endParaRPr lang="en-US" sz="600" b="1" u="sng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1000" dirty="0" smtClean="0"/>
          </a:p>
          <a:p>
            <a:pPr marL="0" indent="0">
              <a:spcBef>
                <a:spcPts val="0"/>
              </a:spcBef>
              <a:buNone/>
            </a:pPr>
            <a:endParaRPr lang="en-US" sz="1000" dirty="0"/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 smtClean="0"/>
              <a:t>TVOCs </a:t>
            </a:r>
            <a:r>
              <a:rPr lang="en-GB" sz="2400" dirty="0"/>
              <a:t>concentration levels must be </a:t>
            </a:r>
            <a:r>
              <a:rPr lang="en-GB" sz="2400" dirty="0" smtClean="0"/>
              <a:t>measured </a:t>
            </a:r>
            <a:r>
              <a:rPr lang="en-GB" sz="2400" dirty="0"/>
              <a:t>in all spaces with characteristic functions </a:t>
            </a:r>
            <a:r>
              <a:rPr lang="en-GB" sz="2400" dirty="0" smtClean="0"/>
              <a:t>(</a:t>
            </a:r>
            <a:r>
              <a:rPr lang="en-GB" sz="2400" dirty="0"/>
              <a:t>e.g. office spaces, meeting room, cafeteria), different orientations (e.g. on the side of a façade facing the street), and floors (e.g. first, middle and last floor). The indicator value for the building is then calculated as a weighted average of the corresponding measurements</a:t>
            </a:r>
            <a:endParaRPr lang="en-GB" sz="2400" dirty="0" smtClean="0"/>
          </a:p>
          <a:p>
            <a:pPr marL="0" indent="0">
              <a:spcBef>
                <a:spcPts val="0"/>
              </a:spcBef>
              <a:buNone/>
            </a:pPr>
            <a:endParaRPr lang="en-GB" sz="1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 smtClean="0"/>
              <a:t>For </a:t>
            </a:r>
            <a:r>
              <a:rPr lang="en-GB" sz="2400" dirty="0"/>
              <a:t>each pollutant measured, the quantitative increase of the indoor air value in relation to the external air value has to be checked. </a:t>
            </a:r>
            <a:r>
              <a:rPr lang="en-GB" sz="2400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endParaRPr lang="en-GB" sz="2400" dirty="0"/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/>
              <a:t>10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D.1.2 </a:t>
            </a:r>
            <a:r>
              <a:rPr lang="el-GR" sz="2800" dirty="0" smtClean="0"/>
              <a:t>Τ</a:t>
            </a:r>
            <a:r>
              <a:rPr lang="en-US" sz="2800" dirty="0" smtClean="0"/>
              <a:t>VOC </a:t>
            </a:r>
            <a:r>
              <a:rPr lang="en-US" sz="2800" dirty="0"/>
              <a:t>CONCENTRATION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78669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048512"/>
            <a:ext cx="8418576" cy="475488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9600" b="1" u="sng" dirty="0">
                <a:latin typeface="Calibri" panose="020F0502020204030204" pitchFamily="34" charset="0"/>
                <a:cs typeface="Calibri" panose="020F0502020204030204" pitchFamily="34" charset="0"/>
              </a:rPr>
              <a:t>ASSESSMENT METHOD – </a:t>
            </a:r>
            <a:r>
              <a:rPr lang="en-US" sz="96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POST COMPLETION/ IN-USE PHASE</a:t>
            </a:r>
          </a:p>
          <a:p>
            <a:pPr marL="0" indent="0">
              <a:buNone/>
            </a:pPr>
            <a:endParaRPr lang="en-US" sz="1400" b="1" u="sng" dirty="0" smtClean="0">
              <a:latin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US" sz="8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calculation steps are the following</a:t>
            </a:r>
            <a:r>
              <a:rPr lang="en-US" sz="6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</a:t>
            </a:r>
          </a:p>
          <a:p>
            <a:pPr marL="0" indent="0" algn="just">
              <a:buNone/>
            </a:pPr>
            <a:endParaRPr lang="en-US" sz="4000" dirty="0"/>
          </a:p>
          <a:p>
            <a:pPr marL="446088" lvl="0" indent="-446088">
              <a:buFont typeface="+mj-lt"/>
              <a:buAutoNum type="arabicPeriod"/>
            </a:pPr>
            <a:r>
              <a:rPr lang="ca-ES" sz="8800" dirty="0"/>
              <a:t>Calculate the </a:t>
            </a:r>
            <a:r>
              <a:rPr lang="ca-ES" sz="8800" b="1" dirty="0"/>
              <a:t>TVOC concentration </a:t>
            </a:r>
            <a:r>
              <a:rPr lang="ca-ES" sz="8800" dirty="0"/>
              <a:t>in each selected characteristic </a:t>
            </a:r>
            <a:r>
              <a:rPr lang="ca-ES" sz="8800" dirty="0" smtClean="0"/>
              <a:t>space, [</a:t>
            </a:r>
            <a:r>
              <a:rPr lang="el-GR" sz="8800" dirty="0"/>
              <a:t>μ</a:t>
            </a:r>
            <a:r>
              <a:rPr lang="ca-ES" sz="8800" dirty="0"/>
              <a:t>g/ </a:t>
            </a:r>
            <a:r>
              <a:rPr lang="ca-ES" sz="8800" dirty="0" smtClean="0"/>
              <a:t>m</a:t>
            </a:r>
            <a:r>
              <a:rPr lang="ca-ES" sz="8800" baseline="30000" dirty="0" smtClean="0"/>
              <a:t>3</a:t>
            </a:r>
            <a:r>
              <a:rPr lang="ca-ES" sz="8800" dirty="0" smtClean="0"/>
              <a:t>]</a:t>
            </a:r>
            <a:endParaRPr lang="en-GB" sz="8800" dirty="0"/>
          </a:p>
          <a:p>
            <a:pPr marL="446088" lvl="0" indent="-446088">
              <a:buFont typeface="+mj-lt"/>
              <a:buAutoNum type="arabicPeriod"/>
            </a:pPr>
            <a:r>
              <a:rPr lang="ca-ES" sz="8800" dirty="0"/>
              <a:t>Calculate the </a:t>
            </a:r>
            <a:r>
              <a:rPr lang="ca-ES" sz="8800" b="1" dirty="0"/>
              <a:t>internal </a:t>
            </a:r>
            <a:r>
              <a:rPr lang="ca-ES" sz="8800" b="1" dirty="0" smtClean="0"/>
              <a:t>floor area </a:t>
            </a:r>
            <a:r>
              <a:rPr lang="ca-ES" sz="8800" dirty="0" smtClean="0"/>
              <a:t>of </a:t>
            </a:r>
            <a:r>
              <a:rPr lang="ca-ES" sz="8800" dirty="0"/>
              <a:t>each characteristic </a:t>
            </a:r>
            <a:r>
              <a:rPr lang="ca-ES" sz="8800" dirty="0" smtClean="0"/>
              <a:t>space, [m</a:t>
            </a:r>
            <a:r>
              <a:rPr lang="ca-ES" sz="8800" baseline="30000" dirty="0" smtClean="0"/>
              <a:t>2</a:t>
            </a:r>
            <a:r>
              <a:rPr lang="ca-ES" sz="8800" dirty="0" smtClean="0"/>
              <a:t>]  </a:t>
            </a:r>
            <a:endParaRPr lang="en-GB" sz="8800" dirty="0"/>
          </a:p>
          <a:p>
            <a:pPr marL="446088" lvl="0" indent="-446088">
              <a:buFont typeface="+mj-lt"/>
              <a:buAutoNum type="arabicPeriod"/>
            </a:pPr>
            <a:r>
              <a:rPr lang="ca-ES" sz="8800" dirty="0"/>
              <a:t>Calculate the </a:t>
            </a:r>
            <a:r>
              <a:rPr lang="ca-ES" sz="8800" b="1" dirty="0"/>
              <a:t>total internal </a:t>
            </a:r>
            <a:r>
              <a:rPr lang="ca-ES" sz="8800" b="1" dirty="0" smtClean="0"/>
              <a:t>floor area</a:t>
            </a:r>
            <a:r>
              <a:rPr lang="ca-ES" sz="8800" b="1" dirty="0" smtClean="0">
                <a:solidFill>
                  <a:srgbClr val="FF0000"/>
                </a:solidFill>
              </a:rPr>
              <a:t> </a:t>
            </a:r>
            <a:r>
              <a:rPr lang="ca-ES" sz="8800" dirty="0" smtClean="0"/>
              <a:t>of all selected </a:t>
            </a:r>
            <a:r>
              <a:rPr lang="ca-ES" sz="8800" dirty="0"/>
              <a:t>characteristic </a:t>
            </a:r>
            <a:r>
              <a:rPr lang="ca-ES" sz="8800" dirty="0" smtClean="0"/>
              <a:t>spaces, </a:t>
            </a:r>
            <a:r>
              <a:rPr lang="ca-ES" sz="8800" dirty="0"/>
              <a:t>[</a:t>
            </a:r>
            <a:r>
              <a:rPr lang="ca-ES" sz="8800" dirty="0" smtClean="0"/>
              <a:t>m</a:t>
            </a:r>
            <a:r>
              <a:rPr lang="ca-ES" sz="8800" baseline="30000" dirty="0" smtClean="0"/>
              <a:t>2</a:t>
            </a:r>
            <a:r>
              <a:rPr lang="ca-ES" sz="8800" dirty="0" smtClean="0"/>
              <a:t>] </a:t>
            </a:r>
            <a:endParaRPr lang="en-GB" sz="8800" dirty="0"/>
          </a:p>
          <a:p>
            <a:pPr marL="446088" lvl="0" indent="-446088">
              <a:buFont typeface="+mj-lt"/>
              <a:buAutoNum type="arabicPeriod"/>
            </a:pPr>
            <a:r>
              <a:rPr lang="ca-ES" sz="8800" dirty="0"/>
              <a:t>Sum </a:t>
            </a:r>
            <a:r>
              <a:rPr lang="en-GB" sz="8800" dirty="0" smtClean="0"/>
              <a:t>the</a:t>
            </a:r>
            <a:r>
              <a:rPr lang="ca-ES" sz="8800" dirty="0" smtClean="0"/>
              <a:t> </a:t>
            </a:r>
            <a:r>
              <a:rPr lang="ca-ES" sz="8800" dirty="0"/>
              <a:t>products of the </a:t>
            </a:r>
            <a:r>
              <a:rPr lang="ca-ES" sz="8800" b="1" dirty="0" smtClean="0"/>
              <a:t>measured TVOC </a:t>
            </a:r>
            <a:r>
              <a:rPr lang="ca-ES" sz="8800" b="1" dirty="0"/>
              <a:t>concentrations</a:t>
            </a:r>
            <a:r>
              <a:rPr lang="ca-ES" sz="8800" dirty="0"/>
              <a:t> </a:t>
            </a:r>
            <a:r>
              <a:rPr lang="ca-ES" sz="8800" dirty="0" smtClean="0"/>
              <a:t>in </a:t>
            </a:r>
            <a:r>
              <a:rPr lang="ca-ES" sz="8800" dirty="0"/>
              <a:t>each characteristic space </a:t>
            </a:r>
            <a:r>
              <a:rPr lang="ca-ES" sz="8800" b="1" dirty="0"/>
              <a:t>multiplied by the corresponding </a:t>
            </a:r>
            <a:r>
              <a:rPr lang="ca-ES" sz="8800" b="1" dirty="0" smtClean="0"/>
              <a:t>floor area</a:t>
            </a:r>
            <a:endParaRPr lang="en-GB" sz="8800" b="1" dirty="0">
              <a:solidFill>
                <a:srgbClr val="FF0000"/>
              </a:solidFill>
            </a:endParaRPr>
          </a:p>
          <a:p>
            <a:pPr marL="446088" indent="-446088">
              <a:buFont typeface="+mj-lt"/>
              <a:buAutoNum type="arabicPeriod"/>
            </a:pPr>
            <a:r>
              <a:rPr lang="en-US" sz="8800" dirty="0"/>
              <a:t>Calculate the </a:t>
            </a:r>
            <a:r>
              <a:rPr lang="en-GB" sz="8800" dirty="0"/>
              <a:t>weighted value of the TVOC concentration for the building </a:t>
            </a:r>
            <a:r>
              <a:rPr lang="en-US" sz="8800" dirty="0"/>
              <a:t>as</a:t>
            </a:r>
            <a:r>
              <a:rPr lang="en-GB" sz="8800" dirty="0"/>
              <a:t> the </a:t>
            </a:r>
            <a:r>
              <a:rPr lang="en-US" sz="8800" dirty="0"/>
              <a:t>ratio of </a:t>
            </a:r>
            <a:r>
              <a:rPr lang="en-GB" sz="8800" dirty="0"/>
              <a:t>the </a:t>
            </a:r>
            <a:r>
              <a:rPr lang="en-GB" sz="8800" b="1" dirty="0"/>
              <a:t>sum of products of the TVOC concentration</a:t>
            </a:r>
            <a:r>
              <a:rPr lang="en-GB" sz="8800" dirty="0"/>
              <a:t> </a:t>
            </a:r>
            <a:r>
              <a:rPr lang="en-GB" sz="8800" dirty="0">
                <a:solidFill>
                  <a:srgbClr val="1A965E"/>
                </a:solidFill>
              </a:rPr>
              <a:t>(step 4) </a:t>
            </a:r>
            <a:r>
              <a:rPr lang="en-GB" sz="8800" dirty="0" smtClean="0"/>
              <a:t>to </a:t>
            </a:r>
            <a:r>
              <a:rPr lang="en-GB" sz="8800" dirty="0"/>
              <a:t>the </a:t>
            </a:r>
            <a:r>
              <a:rPr lang="en-GB" sz="8800" b="1" dirty="0"/>
              <a:t>total internal </a:t>
            </a:r>
            <a:r>
              <a:rPr lang="en-GB" sz="8800" b="1" dirty="0" smtClean="0"/>
              <a:t>floor </a:t>
            </a:r>
            <a:r>
              <a:rPr lang="ca-ES" sz="8800" b="1" dirty="0" smtClean="0"/>
              <a:t>area</a:t>
            </a:r>
            <a:r>
              <a:rPr lang="en-GB" sz="8800" b="1" dirty="0" smtClean="0"/>
              <a:t> </a:t>
            </a:r>
            <a:r>
              <a:rPr lang="en-GB" sz="8800" dirty="0" smtClean="0"/>
              <a:t>of </a:t>
            </a:r>
            <a:r>
              <a:rPr lang="en-GB" sz="8800" dirty="0"/>
              <a:t>the selected characteristic </a:t>
            </a:r>
            <a:r>
              <a:rPr lang="en-GB" sz="8800" dirty="0" smtClean="0"/>
              <a:t>spaces </a:t>
            </a:r>
            <a:r>
              <a:rPr lang="en-GB" sz="9600" dirty="0" smtClean="0">
                <a:solidFill>
                  <a:srgbClr val="1A965E"/>
                </a:solidFill>
              </a:rPr>
              <a:t>(</a:t>
            </a:r>
            <a:r>
              <a:rPr lang="en-GB" sz="9600" dirty="0">
                <a:solidFill>
                  <a:srgbClr val="1A965E"/>
                </a:solidFill>
              </a:rPr>
              <a:t>step </a:t>
            </a:r>
            <a:r>
              <a:rPr lang="en-GB" sz="9600" dirty="0" smtClean="0">
                <a:solidFill>
                  <a:srgbClr val="1A965E"/>
                </a:solidFill>
              </a:rPr>
              <a:t>3)</a:t>
            </a:r>
            <a:r>
              <a:rPr lang="en-GB" sz="9600" dirty="0" smtClean="0"/>
              <a:t>, [</a:t>
            </a:r>
            <a:r>
              <a:rPr lang="en-GB" sz="8800" dirty="0" err="1"/>
              <a:t>μg</a:t>
            </a:r>
            <a:r>
              <a:rPr lang="en-GB" sz="8800" dirty="0"/>
              <a:t>/ m</a:t>
            </a:r>
            <a:r>
              <a:rPr lang="en-GB" sz="8800" baseline="30000" dirty="0"/>
              <a:t>3</a:t>
            </a:r>
            <a:r>
              <a:rPr lang="en-GB" sz="9600" dirty="0" smtClean="0"/>
              <a:t>]</a:t>
            </a:r>
            <a:r>
              <a:rPr lang="en-US" sz="9600" dirty="0"/>
              <a:t>.</a:t>
            </a:r>
          </a:p>
          <a:p>
            <a:pPr marL="0" indent="0" algn="ctr">
              <a:buNone/>
            </a:pP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.</a:t>
            </a:r>
            <a:endParaRPr lang="en-US" sz="240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11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D.1.2 </a:t>
            </a:r>
            <a:r>
              <a:rPr lang="el-GR" sz="2800" dirty="0" smtClean="0"/>
              <a:t>Τ</a:t>
            </a:r>
            <a:r>
              <a:rPr lang="en-US" sz="2800" dirty="0" smtClean="0"/>
              <a:t>VOC </a:t>
            </a:r>
            <a:r>
              <a:rPr lang="en-US" sz="2800" dirty="0"/>
              <a:t>CONCENTRATION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9718" y="4944713"/>
            <a:ext cx="2280191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0579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56118" y="778843"/>
            <a:ext cx="8942857" cy="475256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>
                <a:cs typeface="Calibri" panose="020F0502020204030204" pitchFamily="34" charset="0"/>
              </a:rPr>
              <a:t>REFERENCES and STANDARDS</a:t>
            </a:r>
          </a:p>
          <a:p>
            <a:pPr marL="357188" indent="-357188">
              <a:spcBef>
                <a:spcPts val="300"/>
              </a:spcBef>
              <a:buNone/>
            </a:pPr>
            <a:endParaRPr lang="en-GB" sz="500" b="1" dirty="0" smtClean="0">
              <a:solidFill>
                <a:prstClr val="black"/>
              </a:solidFill>
            </a:endParaRPr>
          </a:p>
          <a:p>
            <a:pPr marL="357188" indent="-357188">
              <a:spcBef>
                <a:spcPts val="300"/>
              </a:spcBef>
              <a:buNone/>
            </a:pPr>
            <a:r>
              <a:rPr lang="en-GB" sz="1800" b="1" dirty="0" smtClean="0">
                <a:solidFill>
                  <a:prstClr val="black"/>
                </a:solidFill>
              </a:rPr>
              <a:t>Level(s</a:t>
            </a:r>
            <a:r>
              <a:rPr lang="en-GB" sz="1800" b="1" dirty="0">
                <a:solidFill>
                  <a:prstClr val="black"/>
                </a:solidFill>
              </a:rPr>
              <a:t>)</a:t>
            </a:r>
            <a:r>
              <a:rPr lang="en-GB" sz="1800" dirty="0">
                <a:solidFill>
                  <a:prstClr val="black"/>
                </a:solidFill>
              </a:rPr>
              <a:t> (the European framework for sustainable buildings) indicator 4.1: Indoor air quality. Document developed by European Commission - Joint Research Centre, January 2021</a:t>
            </a:r>
            <a:r>
              <a:rPr lang="en-GB" sz="1800" dirty="0" smtClean="0">
                <a:solidFill>
                  <a:prstClr val="black"/>
                </a:solidFill>
              </a:rPr>
              <a:t>.</a:t>
            </a:r>
            <a:endParaRPr lang="en-GB" sz="1800" dirty="0">
              <a:solidFill>
                <a:prstClr val="black"/>
              </a:solidFill>
            </a:endParaRPr>
          </a:p>
          <a:p>
            <a:pPr marL="357188" indent="-357188">
              <a:spcBef>
                <a:spcPts val="300"/>
              </a:spcBef>
              <a:buNone/>
            </a:pPr>
            <a:r>
              <a:rPr lang="en-GB" sz="1800" b="1" dirty="0" smtClean="0">
                <a:solidFill>
                  <a:prstClr val="black"/>
                </a:solidFill>
              </a:rPr>
              <a:t>EN </a:t>
            </a:r>
            <a:r>
              <a:rPr lang="en-GB" sz="1800" b="1" dirty="0">
                <a:solidFill>
                  <a:prstClr val="black"/>
                </a:solidFill>
              </a:rPr>
              <a:t>16516</a:t>
            </a:r>
            <a:r>
              <a:rPr lang="en-GB" sz="1800" dirty="0">
                <a:solidFill>
                  <a:prstClr val="black"/>
                </a:solidFill>
              </a:rPr>
              <a:t>: construction products: Assessment of release of dangerous substances - Determination of emissions into indoor air.</a:t>
            </a:r>
          </a:p>
          <a:p>
            <a:pPr marL="357188" indent="-357188">
              <a:spcBef>
                <a:spcPts val="300"/>
              </a:spcBef>
              <a:buNone/>
            </a:pPr>
            <a:r>
              <a:rPr lang="en-GB" sz="1800" b="1" dirty="0" smtClean="0">
                <a:solidFill>
                  <a:prstClr val="black"/>
                </a:solidFill>
              </a:rPr>
              <a:t>ISO </a:t>
            </a:r>
            <a:r>
              <a:rPr lang="en-GB" sz="1800" b="1" dirty="0">
                <a:solidFill>
                  <a:prstClr val="black"/>
                </a:solidFill>
              </a:rPr>
              <a:t>16000-6:2021 </a:t>
            </a:r>
            <a:r>
              <a:rPr lang="en-GB" sz="1800" dirty="0">
                <a:solidFill>
                  <a:prstClr val="black"/>
                </a:solidFill>
              </a:rPr>
              <a:t>- Indoor air — Part 6: Determination of organic compounds (VVOC, VOC, SVOC) in </a:t>
            </a:r>
            <a:r>
              <a:rPr lang="en-GB" sz="1800" dirty="0" err="1">
                <a:solidFill>
                  <a:prstClr val="black"/>
                </a:solidFill>
              </a:rPr>
              <a:t>indoorand</a:t>
            </a:r>
            <a:r>
              <a:rPr lang="en-GB" sz="1800" dirty="0">
                <a:solidFill>
                  <a:prstClr val="black"/>
                </a:solidFill>
              </a:rPr>
              <a:t> test chamber air by active sampling on sorbent tubes, thermal desorption and gas chromatography using MS or MS FID</a:t>
            </a:r>
            <a:endParaRPr lang="en-GB" sz="1800" dirty="0" smtClean="0">
              <a:solidFill>
                <a:prstClr val="black"/>
              </a:solidFill>
            </a:endParaRPr>
          </a:p>
          <a:p>
            <a:pPr marL="357188" lvl="0" indent="-357188">
              <a:spcBef>
                <a:spcPts val="300"/>
              </a:spcBef>
              <a:buNone/>
            </a:pPr>
            <a:r>
              <a:rPr lang="en-US" sz="1800" b="1" dirty="0" smtClean="0"/>
              <a:t>CEN </a:t>
            </a:r>
            <a:r>
              <a:rPr lang="en-US" sz="1800" b="1" dirty="0"/>
              <a:t>15251</a:t>
            </a:r>
            <a:r>
              <a:rPr lang="en-US" sz="1800" dirty="0"/>
              <a:t> (Indoor environmental input parameters for design and assessment of energy performance of buildings addressing indoor air quality, thermal environment, lighting and acoustics)</a:t>
            </a:r>
          </a:p>
          <a:p>
            <a:pPr marL="357188" indent="-357188">
              <a:spcBef>
                <a:spcPts val="300"/>
              </a:spcBef>
              <a:buNone/>
            </a:pPr>
            <a:r>
              <a:rPr lang="en-US" sz="1800" b="1" dirty="0" smtClean="0">
                <a:solidFill>
                  <a:prstClr val="black"/>
                </a:solidFill>
              </a:rPr>
              <a:t>EN </a:t>
            </a:r>
            <a:r>
              <a:rPr lang="en-US" sz="1800" b="1" dirty="0">
                <a:solidFill>
                  <a:prstClr val="black"/>
                </a:solidFill>
              </a:rPr>
              <a:t>16798-1:2017 </a:t>
            </a:r>
            <a:r>
              <a:rPr lang="en-US" sz="1800" dirty="0">
                <a:solidFill>
                  <a:prstClr val="black"/>
                </a:solidFill>
              </a:rPr>
              <a:t>- Energy performance of buildings - Part 1: Indoor environmental input parameters for design and assessment of energy performance of buildings addressing indoor air quality, thermal environment, lighting and acoustics - Module M1-6 (</a:t>
            </a:r>
            <a:r>
              <a:rPr lang="en-US" sz="1800" i="1" dirty="0">
                <a:solidFill>
                  <a:prstClr val="black"/>
                </a:solidFill>
              </a:rPr>
              <a:t>revision of EN 15251</a:t>
            </a:r>
            <a:r>
              <a:rPr lang="en-US" sz="1800" dirty="0">
                <a:solidFill>
                  <a:prstClr val="black"/>
                </a:solidFill>
              </a:rPr>
              <a:t>). Brussels: European Committee for Standardization</a:t>
            </a:r>
            <a:r>
              <a:rPr lang="en-US" sz="1800" dirty="0" smtClean="0">
                <a:solidFill>
                  <a:prstClr val="black"/>
                </a:solidFill>
              </a:rPr>
              <a:t>.</a:t>
            </a:r>
          </a:p>
          <a:p>
            <a:pPr marL="357188" lvl="0" indent="-357188">
              <a:spcBef>
                <a:spcPts val="300"/>
              </a:spcBef>
              <a:buNone/>
            </a:pPr>
            <a:r>
              <a:rPr lang="en-US" sz="1800" b="1" dirty="0">
                <a:solidFill>
                  <a:prstClr val="black"/>
                </a:solidFill>
              </a:rPr>
              <a:t>C</a:t>
            </a:r>
            <a:r>
              <a:rPr lang="el-GR" sz="1800" b="1" dirty="0">
                <a:solidFill>
                  <a:prstClr val="black"/>
                </a:solidFill>
              </a:rPr>
              <a:t>. </a:t>
            </a:r>
            <a:r>
              <a:rPr lang="en-US" sz="1800" b="1" dirty="0" err="1">
                <a:solidFill>
                  <a:prstClr val="black"/>
                </a:solidFill>
              </a:rPr>
              <a:t>Laffarfue</a:t>
            </a:r>
            <a:r>
              <a:rPr lang="en-US" sz="1800" b="1" dirty="0">
                <a:solidFill>
                  <a:prstClr val="black"/>
                </a:solidFill>
              </a:rPr>
              <a:t>, C. </a:t>
            </a:r>
            <a:r>
              <a:rPr lang="en-US" sz="1800" b="1" dirty="0" err="1">
                <a:solidFill>
                  <a:prstClr val="black"/>
                </a:solidFill>
              </a:rPr>
              <a:t>Reinhard</a:t>
            </a:r>
            <a:r>
              <a:rPr lang="en-US" sz="1800" b="1" dirty="0">
                <a:solidFill>
                  <a:prstClr val="black"/>
                </a:solidFill>
              </a:rPr>
              <a:t>, S. Mason </a:t>
            </a:r>
            <a:r>
              <a:rPr lang="en-US" sz="1800" dirty="0">
                <a:solidFill>
                  <a:prstClr val="black"/>
                </a:solidFill>
              </a:rPr>
              <a:t>, Harmonization of VOC emissions testing in Europe – the new Standard CEN/TS 16516, International Society of Indoor Air Quality and </a:t>
            </a:r>
            <a:r>
              <a:rPr lang="en-US" sz="1800" dirty="0" smtClean="0">
                <a:solidFill>
                  <a:prstClr val="black"/>
                </a:solidFill>
              </a:rPr>
              <a:t>Climate</a:t>
            </a:r>
            <a:endParaRPr lang="en-US" sz="18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GB" sz="1800" dirty="0">
              <a:solidFill>
                <a:prstClr val="black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smtClean="0">
                <a:solidFill>
                  <a:prstClr val="black"/>
                </a:solidFill>
              </a:rPr>
              <a:t>.</a:t>
            </a: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12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D.1.2 </a:t>
            </a:r>
            <a:r>
              <a:rPr lang="el-GR" sz="2800" dirty="0" smtClean="0"/>
              <a:t>Τ</a:t>
            </a:r>
            <a:r>
              <a:rPr lang="en-US" sz="2800" dirty="0" smtClean="0"/>
              <a:t>VOC </a:t>
            </a:r>
            <a:r>
              <a:rPr lang="en-US" sz="2800" dirty="0"/>
              <a:t>CONCENTRATION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87902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/>
              <a:t>13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D.1.2 </a:t>
            </a:r>
            <a:r>
              <a:rPr lang="el-GR" sz="2800" dirty="0"/>
              <a:t>Τ</a:t>
            </a:r>
            <a:r>
              <a:rPr lang="en-US" sz="2800" dirty="0"/>
              <a:t>VOC CONCENTRATION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09297"/>
            <a:ext cx="7253025" cy="8767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800" b="1" dirty="0" smtClean="0"/>
              <a:t>ASHRAE Standard 189.1</a:t>
            </a:r>
            <a:r>
              <a:rPr lang="en-US" sz="1800" dirty="0" smtClean="0"/>
              <a:t> - Design </a:t>
            </a:r>
            <a:r>
              <a:rPr lang="en-US" sz="1800" dirty="0"/>
              <a:t>of High-Performance Green </a:t>
            </a:r>
            <a:r>
              <a:rPr lang="en-US" sz="1800" dirty="0" smtClean="0"/>
              <a:t>Buildings. </a:t>
            </a:r>
            <a:r>
              <a:rPr lang="en-US" sz="1200" dirty="0" smtClean="0"/>
              <a:t>https</a:t>
            </a:r>
            <a:r>
              <a:rPr lang="en-US" sz="1200" dirty="0"/>
              <a:t>://</a:t>
            </a:r>
            <a:r>
              <a:rPr lang="en-US" sz="1200" dirty="0" smtClean="0"/>
              <a:t>www.ashrae.org/technical-resources/standards-and-guidelines/read-only-versions-of-ashrae-standards</a:t>
            </a:r>
            <a:r>
              <a:rPr lang="en-US" sz="1800" dirty="0" smtClean="0"/>
              <a:t>   </a:t>
            </a:r>
            <a:endParaRPr lang="en-US" sz="1800" dirty="0"/>
          </a:p>
          <a:p>
            <a:pPr marL="346075" indent="-346075">
              <a:spcBef>
                <a:spcPts val="600"/>
              </a:spcBef>
              <a:buNone/>
            </a:pPr>
            <a:endParaRPr lang="en-US" sz="2200" dirty="0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175" y="826302"/>
            <a:ext cx="1418030" cy="1828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cs typeface="Calibri" panose="020F0502020204030204" pitchFamily="34" charset="0"/>
              </a:rPr>
              <a:t>REFERENCES and STANDARDS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343" y="2043287"/>
            <a:ext cx="2826032" cy="3849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9718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/>
              <a:t>D.1.2 TVOC CONCENTRATION</a:t>
            </a:r>
            <a:endParaRPr lang="el-GR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14</a:t>
            </a:fld>
            <a:endParaRPr lang="en-US"/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it-IT" sz="26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it-IT" sz="26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it-IT" sz="26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EXAMPLE </a:t>
            </a:r>
            <a:endParaRPr lang="it-IT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4581730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/>
              <a:t>D.1.2 TVOC CONCENTRATION</a:t>
            </a:r>
            <a:endParaRPr lang="el-GR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15</a:t>
            </a:fld>
            <a:endParaRPr lang="en-US" dirty="0"/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40511" y="1145489"/>
            <a:ext cx="8488527" cy="1459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en-GB" sz="2400" dirty="0" smtClean="0">
                <a:cs typeface="Calibri" panose="020F0502020204030204" pitchFamily="34" charset="0"/>
              </a:rPr>
              <a:t>In an existing building </a:t>
            </a:r>
            <a:r>
              <a:rPr lang="en-US" sz="2400" dirty="0">
                <a:cs typeface="Calibri" panose="020F0502020204030204" pitchFamily="34" charset="0"/>
              </a:rPr>
              <a:t>with </a:t>
            </a:r>
            <a:r>
              <a:rPr lang="en-US" sz="2400" dirty="0" smtClean="0">
                <a:cs typeface="Calibri" panose="020F0502020204030204" pitchFamily="34" charset="0"/>
              </a:rPr>
              <a:t>an internal </a:t>
            </a:r>
            <a:r>
              <a:rPr lang="en-US" sz="2400" dirty="0">
                <a:cs typeface="Calibri" panose="020F0502020204030204" pitchFamily="34" charset="0"/>
              </a:rPr>
              <a:t>floor area </a:t>
            </a:r>
            <a:r>
              <a:rPr lang="en-US" sz="2400" dirty="0" smtClean="0">
                <a:cs typeface="Calibri" panose="020F0502020204030204" pitchFamily="34" charset="0"/>
              </a:rPr>
              <a:t>of 500m</a:t>
            </a:r>
            <a:r>
              <a:rPr lang="en-US" sz="2400" baseline="30000" dirty="0" smtClean="0">
                <a:cs typeface="Calibri" panose="020F0502020204030204" pitchFamily="34" charset="0"/>
              </a:rPr>
              <a:t>2</a:t>
            </a:r>
            <a:r>
              <a:rPr lang="en-US" sz="2400" dirty="0" smtClean="0">
                <a:cs typeface="Calibri" panose="020F0502020204030204" pitchFamily="34" charset="0"/>
              </a:rPr>
              <a:t>, measurements of TVOCs concentrations were carried out in six main spaces (S1-6).</a:t>
            </a:r>
          </a:p>
          <a:p>
            <a:pPr marL="0" indent="0">
              <a:lnSpc>
                <a:spcPct val="80000"/>
              </a:lnSpc>
              <a:buNone/>
            </a:pPr>
            <a:endParaRPr lang="en-US" sz="1200" dirty="0" smtClean="0">
              <a:cs typeface="Calibri" panose="020F0502020204030204" pitchFamily="34" charset="0"/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2400" b="1" i="1" dirty="0" smtClean="0">
                <a:cs typeface="Calibri" panose="020F0502020204030204" pitchFamily="34" charset="0"/>
              </a:rPr>
              <a:t>Available data</a:t>
            </a:r>
            <a:r>
              <a:rPr lang="en-US" sz="2400" i="1" dirty="0" smtClean="0">
                <a:cs typeface="Calibri" panose="020F0502020204030204" pitchFamily="34" charset="0"/>
              </a:rPr>
              <a:t>: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14959" y="4260727"/>
            <a:ext cx="8514080" cy="1145373"/>
            <a:chOff x="340512" y="3584452"/>
            <a:chExt cx="8514080" cy="1145373"/>
          </a:xfrm>
        </p:grpSpPr>
        <p:sp>
          <p:nvSpPr>
            <p:cNvPr id="7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</a:t>
              </a:r>
              <a:r>
                <a:rPr lang="en-US" sz="2200" b="1" dirty="0"/>
                <a:t>Calculate the </a:t>
              </a:r>
              <a:r>
                <a:rPr lang="en-GB" sz="2200" b="1" dirty="0"/>
                <a:t>TVOC concentration in indoor </a:t>
              </a:r>
              <a:r>
                <a:rPr lang="en-GB" sz="2200" b="1" dirty="0" smtClean="0"/>
                <a:t>air</a:t>
              </a:r>
              <a:endParaRPr lang="en-GB" sz="2200" b="1" dirty="0"/>
            </a:p>
          </p:txBody>
        </p:sp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733591"/>
              </p:ext>
            </p:extLst>
          </p:nvPr>
        </p:nvGraphicFramePr>
        <p:xfrm>
          <a:off x="1247082" y="2743427"/>
          <a:ext cx="6845142" cy="11125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620000">
                  <a:extLst>
                    <a:ext uri="{9D8B030D-6E8A-4147-A177-3AD203B41FA5}">
                      <a16:colId xmlns:a16="http://schemas.microsoft.com/office/drawing/2014/main" val="296804336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3296112582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3638655067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3799449600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771533292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3556035076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27386454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S1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S2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S3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S4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S5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S6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579229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Floor Area (m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dirty="0" smtClean="0"/>
                        <a:t>)</a:t>
                      </a:r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4096125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TVOC </a:t>
                      </a:r>
                      <a:r>
                        <a:rPr lang="en-US" i="0" dirty="0" smtClean="0"/>
                        <a:t>(</a:t>
                      </a:r>
                      <a:r>
                        <a:rPr lang="el-GR" sz="1800" i="0" dirty="0" err="1" smtClean="0">
                          <a:solidFill>
                            <a:prstClr val="black"/>
                          </a:solidFill>
                        </a:rPr>
                        <a:t>μg</a:t>
                      </a:r>
                      <a:r>
                        <a:rPr lang="el-GR" sz="1800" i="0" dirty="0" smtClean="0">
                          <a:solidFill>
                            <a:prstClr val="black"/>
                          </a:solidFill>
                        </a:rPr>
                        <a:t>/m</a:t>
                      </a:r>
                      <a:r>
                        <a:rPr lang="el-GR" sz="1800" i="0" baseline="30000" dirty="0" smtClean="0">
                          <a:solidFill>
                            <a:prstClr val="black"/>
                          </a:solidFill>
                        </a:rPr>
                        <a:t>3</a:t>
                      </a:r>
                      <a:r>
                        <a:rPr lang="en-US" sz="1800" i="1" baseline="0" dirty="0" smtClean="0">
                          <a:solidFill>
                            <a:prstClr val="black"/>
                          </a:solidFill>
                        </a:rPr>
                        <a:t>)</a:t>
                      </a:r>
                      <a:endParaRPr lang="el-GR" sz="1800" i="1" baseline="0" dirty="0" smtClean="0">
                        <a:solidFill>
                          <a:prstClr val="black"/>
                        </a:solidFill>
                        <a:cs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58.36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72.00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93.40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52.13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67.14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89.11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78622688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7581015" y="2046978"/>
            <a:ext cx="1465234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Steps 1 - 2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16811912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/>
              <a:t>D.1.2 TVOC CONCENTRATION</a:t>
            </a:r>
            <a:endParaRPr lang="el-GR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16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5831810" y="4098079"/>
            <a:ext cx="2643338" cy="1747344"/>
            <a:chOff x="6493433" y="4210022"/>
            <a:chExt cx="2643338" cy="1747344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3433" y="4210022"/>
              <a:ext cx="2643338" cy="1747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6"/>
                <p:cNvSpPr/>
                <p:nvPr/>
              </p:nvSpPr>
              <p:spPr>
                <a:xfrm>
                  <a:off x="6519607" y="4783612"/>
                  <a:ext cx="2617164" cy="60016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spcAft>
                      <a:spcPts val="6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1" i="0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𝟕𝟑</m:t>
                        </m:r>
                        <m:r>
                          <a:rPr lang="en-US" sz="2800" b="1" i="0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800" b="1" i="0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en-US" sz="2800" b="1" i="0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l-GR" sz="2800" b="1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μg</m:t>
                        </m:r>
                        <m:r>
                          <m:rPr>
                            <m:nor/>
                          </m:rPr>
                          <a:rPr lang="el-GR" sz="2800" b="1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el-GR" sz="2800" b="1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m</m:t>
                        </m:r>
                        <m:r>
                          <m:rPr>
                            <m:nor/>
                          </m:rPr>
                          <a:rPr lang="el-GR" sz="2800" b="1" u="sng" baseline="30000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3</m:t>
                        </m:r>
                      </m:oMath>
                    </m:oMathPara>
                  </a14:m>
                  <a:endParaRPr lang="en-GB" sz="2800" b="1" u="sng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7" name="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19607" y="4783612"/>
                  <a:ext cx="2617164" cy="600164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" name="Rectangle 9"/>
          <p:cNvSpPr/>
          <p:nvPr/>
        </p:nvSpPr>
        <p:spPr>
          <a:xfrm>
            <a:off x="8102531" y="347167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5</a:t>
            </a:r>
            <a:endParaRPr lang="el-GR" sz="2400" dirty="0"/>
          </a:p>
        </p:txBody>
      </p:sp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57455" y="1933810"/>
            <a:ext cx="8229600" cy="655096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ca-ES" sz="2200" dirty="0"/>
              <a:t>Sum </a:t>
            </a:r>
            <a:r>
              <a:rPr lang="en-GB" sz="2200" dirty="0"/>
              <a:t>the</a:t>
            </a:r>
            <a:r>
              <a:rPr lang="ca-ES" sz="2200" dirty="0"/>
              <a:t> products of the </a:t>
            </a:r>
            <a:r>
              <a:rPr lang="ca-ES" sz="2200" b="1" dirty="0"/>
              <a:t>measured TVOC concentrations</a:t>
            </a:r>
            <a:r>
              <a:rPr lang="ca-ES" sz="2200" dirty="0"/>
              <a:t> in each characteristic space </a:t>
            </a:r>
            <a:r>
              <a:rPr lang="ca-ES" sz="2200" b="1" dirty="0"/>
              <a:t>multiplied by the corresponding floor area</a:t>
            </a:r>
            <a:endParaRPr lang="en-GB" sz="2200" b="1" dirty="0">
              <a:solidFill>
                <a:srgbClr val="FF0000"/>
              </a:solidFill>
            </a:endParaRPr>
          </a:p>
          <a:p>
            <a:pPr marL="0" indent="0" fontAlgn="ctr">
              <a:buNone/>
            </a:pPr>
            <a:r>
              <a:rPr lang="en-US" sz="2200" dirty="0" smtClean="0"/>
              <a:t>((55*</a:t>
            </a:r>
            <a:r>
              <a:rPr lang="en-GB" sz="2200" dirty="0" smtClean="0"/>
              <a:t>58.36) </a:t>
            </a:r>
            <a:r>
              <a:rPr lang="en-US" sz="2200" dirty="0" smtClean="0"/>
              <a:t>+ (60*</a:t>
            </a:r>
            <a:r>
              <a:rPr lang="en-GB" sz="2200" dirty="0" smtClean="0"/>
              <a:t>72.00) </a:t>
            </a:r>
            <a:r>
              <a:rPr lang="en-US" sz="2200" dirty="0" smtClean="0"/>
              <a:t>+ (70*</a:t>
            </a:r>
            <a:r>
              <a:rPr lang="en-GB" sz="2200" dirty="0" smtClean="0"/>
              <a:t>93.40) </a:t>
            </a:r>
            <a:r>
              <a:rPr lang="en-US" sz="2200" dirty="0" smtClean="0"/>
              <a:t>+ (45*</a:t>
            </a:r>
            <a:r>
              <a:rPr lang="en-GB" sz="2200" dirty="0" smtClean="0"/>
              <a:t>52.13) </a:t>
            </a:r>
            <a:r>
              <a:rPr lang="en-US" sz="2200" dirty="0" smtClean="0"/>
              <a:t>+ (60*</a:t>
            </a:r>
            <a:r>
              <a:rPr lang="en-GB" sz="2200" dirty="0" smtClean="0"/>
              <a:t>67.14) </a:t>
            </a:r>
            <a:r>
              <a:rPr lang="en-US" sz="2200" dirty="0" smtClean="0"/>
              <a:t>+ (55*</a:t>
            </a:r>
            <a:r>
              <a:rPr lang="en-GB" sz="2200" dirty="0"/>
              <a:t>89.11)) = </a:t>
            </a:r>
            <a:r>
              <a:rPr lang="en-GB" sz="2200" b="1" u="sng" dirty="0" smtClean="0"/>
              <a:t>25,343.1</a:t>
            </a:r>
            <a:r>
              <a:rPr lang="en-GB" sz="2200" b="1" dirty="0" smtClean="0"/>
              <a:t> </a:t>
            </a:r>
            <a:r>
              <a:rPr lang="en-US" sz="2400" b="1" dirty="0"/>
              <a:t>(</a:t>
            </a:r>
            <a:r>
              <a:rPr lang="el-GR" sz="2400" b="1" dirty="0" err="1" smtClean="0">
                <a:solidFill>
                  <a:prstClr val="black"/>
                </a:solidFill>
              </a:rPr>
              <a:t>μg</a:t>
            </a:r>
            <a:r>
              <a:rPr lang="el-GR" sz="2400" b="1" dirty="0" smtClean="0">
                <a:solidFill>
                  <a:prstClr val="black"/>
                </a:solidFill>
              </a:rPr>
              <a:t>/m</a:t>
            </a:r>
            <a:r>
              <a:rPr lang="el-GR" sz="2400" b="1" baseline="30000" dirty="0" smtClean="0">
                <a:solidFill>
                  <a:prstClr val="black"/>
                </a:solidFill>
              </a:rPr>
              <a:t>3</a:t>
            </a:r>
            <a:r>
              <a:rPr lang="en-US" sz="2400" b="1" dirty="0" smtClean="0">
                <a:solidFill>
                  <a:prstClr val="black"/>
                </a:solidFill>
              </a:rPr>
              <a:t>) </a:t>
            </a:r>
            <a:r>
              <a:rPr lang="en-US" sz="2200" b="1" dirty="0">
                <a:cs typeface="Calibri" panose="020F0502020204030204" pitchFamily="34" charset="0"/>
              </a:rPr>
              <a:t>m</a:t>
            </a:r>
            <a:r>
              <a:rPr lang="en-US" sz="2200" b="1" baseline="30000" dirty="0">
                <a:cs typeface="Calibri" panose="020F0502020204030204" pitchFamily="34" charset="0"/>
              </a:rPr>
              <a:t>2</a:t>
            </a:r>
            <a:endParaRPr lang="en-GB" sz="2200" b="1" dirty="0"/>
          </a:p>
          <a:p>
            <a:pPr marL="0" indent="0" fontAlgn="ctr">
              <a:buNone/>
            </a:pPr>
            <a:endParaRPr lang="en-GB" dirty="0"/>
          </a:p>
          <a:p>
            <a:pPr marL="0" indent="0">
              <a:buNone/>
            </a:pPr>
            <a:endParaRPr lang="en-US" sz="2200" b="1" u="sng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94178" y="3614715"/>
            <a:ext cx="774717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200" b="1" dirty="0"/>
              <a:t>Calculate the </a:t>
            </a:r>
            <a:r>
              <a:rPr lang="en-US" sz="2200" b="1" dirty="0" smtClean="0"/>
              <a:t>average </a:t>
            </a:r>
            <a:r>
              <a:rPr lang="en-GB" sz="2200" b="1" dirty="0"/>
              <a:t>TVOC concentration </a:t>
            </a:r>
            <a:r>
              <a:rPr lang="en-GB" sz="2200" dirty="0"/>
              <a:t>in indoor air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798990" y="5252677"/>
            <a:ext cx="3445693" cy="684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ts val="2500"/>
              </a:lnSpc>
            </a:pP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345 (</a:t>
            </a:r>
            <a:r>
              <a:rPr lang="en-US" sz="2800" b="1" dirty="0">
                <a:solidFill>
                  <a:schemeClr val="tx1"/>
                </a:solidFill>
                <a:cs typeface="Calibri" panose="020F0502020204030204" pitchFamily="34" charset="0"/>
              </a:rPr>
              <a:t>m</a:t>
            </a:r>
            <a:r>
              <a:rPr lang="en-US" sz="2800" b="1" baseline="30000" dirty="0">
                <a:solidFill>
                  <a:schemeClr val="tx1"/>
                </a:solidFill>
                <a:cs typeface="Calibri" panose="020F0502020204030204" pitchFamily="34" charset="0"/>
              </a:rPr>
              <a:t>2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27969" y="4126487"/>
            <a:ext cx="3516714" cy="684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ts val="2500"/>
              </a:lnSpc>
            </a:pPr>
            <a:r>
              <a:rPr lang="en-GB" sz="2800" b="1" u="sng" dirty="0">
                <a:solidFill>
                  <a:schemeClr val="tx1"/>
                </a:solidFill>
              </a:rPr>
              <a:t>25,343.1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n-US" sz="2800" b="1" dirty="0">
                <a:solidFill>
                  <a:schemeClr val="tx1"/>
                </a:solidFill>
              </a:rPr>
              <a:t>(</a:t>
            </a:r>
            <a:r>
              <a:rPr lang="el-GR" sz="2800" b="1" dirty="0" err="1">
                <a:solidFill>
                  <a:schemeClr val="tx1"/>
                </a:solidFill>
              </a:rPr>
              <a:t>μg</a:t>
            </a:r>
            <a:r>
              <a:rPr lang="el-GR" sz="2800" b="1" dirty="0">
                <a:solidFill>
                  <a:schemeClr val="tx1"/>
                </a:solidFill>
              </a:rPr>
              <a:t>/m</a:t>
            </a:r>
            <a:r>
              <a:rPr lang="el-GR" sz="2800" b="1" baseline="30000" dirty="0">
                <a:solidFill>
                  <a:schemeClr val="tx1"/>
                </a:solidFill>
              </a:rPr>
              <a:t>3</a:t>
            </a:r>
            <a:r>
              <a:rPr lang="en-US" sz="2800" b="1" dirty="0">
                <a:solidFill>
                  <a:schemeClr val="tx1"/>
                </a:solidFill>
              </a:rPr>
              <a:t>) </a:t>
            </a:r>
            <a:r>
              <a:rPr lang="en-US" sz="2800" b="1" dirty="0" smtClean="0">
                <a:solidFill>
                  <a:schemeClr val="tx1"/>
                </a:solidFill>
                <a:cs typeface="Calibri" panose="020F0502020204030204" pitchFamily="34" charset="0"/>
              </a:rPr>
              <a:t>m</a:t>
            </a:r>
            <a:r>
              <a:rPr lang="en-US" sz="2800" b="1" baseline="30000" dirty="0" smtClean="0">
                <a:solidFill>
                  <a:schemeClr val="tx1"/>
                </a:solidFill>
                <a:cs typeface="Calibri" panose="020F0502020204030204" pitchFamily="34" charset="0"/>
              </a:rPr>
              <a:t>2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258802" y="4539326"/>
            <a:ext cx="529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-497150" y="4251813"/>
            <a:ext cx="6400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______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Right Brace 17"/>
          <p:cNvSpPr/>
          <p:nvPr/>
        </p:nvSpPr>
        <p:spPr>
          <a:xfrm>
            <a:off x="4435641" y="3971941"/>
            <a:ext cx="667265" cy="2058101"/>
          </a:xfrm>
          <a:prstGeom prst="rightBrac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8102531" y="934673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3</a:t>
            </a:r>
            <a:endParaRPr lang="el-GR" sz="2400" dirty="0"/>
          </a:p>
        </p:txBody>
      </p:sp>
      <p:sp>
        <p:nvSpPr>
          <p:cNvPr id="24" name="Rectangle 23"/>
          <p:cNvSpPr/>
          <p:nvPr/>
        </p:nvSpPr>
        <p:spPr>
          <a:xfrm>
            <a:off x="8102531" y="1883442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4</a:t>
            </a:r>
            <a:endParaRPr lang="el-GR" sz="2400" dirty="0"/>
          </a:p>
        </p:txBody>
      </p:sp>
      <p:sp>
        <p:nvSpPr>
          <p:cNvPr id="25" name="Rectangle 24"/>
          <p:cNvSpPr/>
          <p:nvPr/>
        </p:nvSpPr>
        <p:spPr>
          <a:xfrm>
            <a:off x="294178" y="1110366"/>
            <a:ext cx="804162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2200" dirty="0" smtClean="0"/>
              <a:t>Calculate </a:t>
            </a:r>
            <a:r>
              <a:rPr lang="ca-ES" sz="2200" dirty="0"/>
              <a:t>the </a:t>
            </a:r>
            <a:r>
              <a:rPr lang="ca-ES" sz="2200" b="1" dirty="0"/>
              <a:t>total internal floor area</a:t>
            </a:r>
            <a:r>
              <a:rPr lang="ca-ES" sz="2200" b="1" dirty="0">
                <a:solidFill>
                  <a:srgbClr val="FF0000"/>
                </a:solidFill>
              </a:rPr>
              <a:t> </a:t>
            </a:r>
            <a:r>
              <a:rPr lang="ca-ES" sz="2200" dirty="0"/>
              <a:t>of all selected </a:t>
            </a:r>
            <a:r>
              <a:rPr lang="ca-ES" sz="2200" dirty="0" smtClean="0"/>
              <a:t>spaces </a:t>
            </a:r>
            <a:r>
              <a:rPr lang="en-US" sz="2200" b="1" dirty="0" smtClean="0">
                <a:cs typeface="Calibri" panose="020F0502020204030204" pitchFamily="34" charset="0"/>
              </a:rPr>
              <a:t>: </a:t>
            </a:r>
            <a:r>
              <a:rPr lang="en-US" sz="2200" b="1" u="sng" dirty="0" smtClean="0">
                <a:cs typeface="Calibri" panose="020F0502020204030204" pitchFamily="34" charset="0"/>
              </a:rPr>
              <a:t>345</a:t>
            </a:r>
            <a:r>
              <a:rPr lang="en-US" sz="2200" b="1" dirty="0" smtClean="0">
                <a:cs typeface="Calibri" panose="020F0502020204030204" pitchFamily="34" charset="0"/>
              </a:rPr>
              <a:t> </a:t>
            </a:r>
            <a:r>
              <a:rPr lang="en-US" sz="2200" b="1" dirty="0">
                <a:cs typeface="Calibri" panose="020F0502020204030204" pitchFamily="34" charset="0"/>
              </a:rPr>
              <a:t>m</a:t>
            </a:r>
            <a:r>
              <a:rPr lang="en-US" sz="2200" b="1" baseline="30000" dirty="0">
                <a:cs typeface="Calibri" panose="020F0502020204030204" pitchFamily="34" charset="0"/>
              </a:rPr>
              <a:t>2</a:t>
            </a:r>
            <a:r>
              <a:rPr lang="en-US" sz="2200" b="1" dirty="0"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203851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/>
              <a:t>D.1.2 TVOC CONCENTRATION</a:t>
            </a:r>
            <a:endParaRPr lang="el-GR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17</a:t>
            </a:fld>
            <a:endParaRPr lang="en-US"/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it-IT" sz="26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it-IT" sz="26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it-IT" sz="26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</a:t>
            </a:r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it-IT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72042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/>
              <a:t>D.1.2 TVOC CONCENTRATION</a:t>
            </a:r>
            <a:endParaRPr lang="el-GR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18</a:t>
            </a:fld>
            <a:endParaRPr lang="en-US" dirty="0"/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40511" y="1145489"/>
            <a:ext cx="8488527" cy="1459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en-GB" sz="2400" dirty="0" smtClean="0">
                <a:cs typeface="Calibri" panose="020F0502020204030204" pitchFamily="34" charset="0"/>
              </a:rPr>
              <a:t>In an existing building</a:t>
            </a:r>
            <a:r>
              <a:rPr lang="en-US" sz="2400" dirty="0" smtClean="0">
                <a:cs typeface="Calibri" panose="020F0502020204030204" pitchFamily="34" charset="0"/>
              </a:rPr>
              <a:t>, measurements of TVOCs concentrations were carried out in two main spaces (S1-2).</a:t>
            </a:r>
          </a:p>
          <a:p>
            <a:pPr marL="0" indent="0">
              <a:lnSpc>
                <a:spcPct val="80000"/>
              </a:lnSpc>
              <a:buNone/>
            </a:pPr>
            <a:endParaRPr lang="en-US" sz="1200" dirty="0" smtClean="0">
              <a:cs typeface="Calibri" panose="020F0502020204030204" pitchFamily="34" charset="0"/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2400" b="1" i="1" dirty="0" smtClean="0">
                <a:cs typeface="Calibri" panose="020F0502020204030204" pitchFamily="34" charset="0"/>
              </a:rPr>
              <a:t>Available data</a:t>
            </a:r>
            <a:r>
              <a:rPr lang="en-US" sz="2400" i="1" dirty="0" smtClean="0">
                <a:cs typeface="Calibri" panose="020F0502020204030204" pitchFamily="34" charset="0"/>
              </a:rPr>
              <a:t>: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40511" y="4526852"/>
            <a:ext cx="8514080" cy="1145373"/>
            <a:chOff x="340512" y="3584452"/>
            <a:chExt cx="8514080" cy="1145373"/>
          </a:xfrm>
        </p:grpSpPr>
        <p:sp>
          <p:nvSpPr>
            <p:cNvPr id="7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</a:t>
              </a:r>
              <a:r>
                <a:rPr lang="en-US" sz="2200" b="1" dirty="0"/>
                <a:t>Calculate the </a:t>
              </a:r>
              <a:r>
                <a:rPr lang="en-GB" sz="2200" b="1" dirty="0"/>
                <a:t>TVOC concentration in indoor </a:t>
              </a:r>
              <a:r>
                <a:rPr lang="en-GB" sz="2200" b="1" dirty="0" smtClean="0"/>
                <a:t>air</a:t>
              </a:r>
              <a:endParaRPr lang="en-GB" sz="2200" b="1" dirty="0"/>
            </a:p>
          </p:txBody>
        </p:sp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708721"/>
              </p:ext>
            </p:extLst>
          </p:nvPr>
        </p:nvGraphicFramePr>
        <p:xfrm>
          <a:off x="431647" y="2649248"/>
          <a:ext cx="3361714" cy="11125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620000">
                  <a:extLst>
                    <a:ext uri="{9D8B030D-6E8A-4147-A177-3AD203B41FA5}">
                      <a16:colId xmlns:a16="http://schemas.microsoft.com/office/drawing/2014/main" val="296804336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3296112582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36386550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S1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S2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79229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Floor Area (m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dirty="0" smtClean="0"/>
                        <a:t>)</a:t>
                      </a:r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89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096125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TVOC </a:t>
                      </a:r>
                      <a:r>
                        <a:rPr lang="en-US" i="0" dirty="0" smtClean="0"/>
                        <a:t>(</a:t>
                      </a:r>
                      <a:r>
                        <a:rPr lang="el-GR" sz="1800" i="0" dirty="0" err="1" smtClean="0">
                          <a:solidFill>
                            <a:prstClr val="black"/>
                          </a:solidFill>
                        </a:rPr>
                        <a:t>μg</a:t>
                      </a:r>
                      <a:r>
                        <a:rPr lang="el-GR" sz="1800" i="0" dirty="0" smtClean="0">
                          <a:solidFill>
                            <a:prstClr val="black"/>
                          </a:solidFill>
                        </a:rPr>
                        <a:t>/m</a:t>
                      </a:r>
                      <a:r>
                        <a:rPr lang="el-GR" sz="1800" i="0" baseline="30000" dirty="0" smtClean="0">
                          <a:solidFill>
                            <a:prstClr val="black"/>
                          </a:solidFill>
                        </a:rPr>
                        <a:t>3</a:t>
                      </a:r>
                      <a:r>
                        <a:rPr lang="en-US" sz="1800" i="1" baseline="0" dirty="0" smtClean="0">
                          <a:solidFill>
                            <a:prstClr val="black"/>
                          </a:solidFill>
                        </a:rPr>
                        <a:t>)</a:t>
                      </a:r>
                      <a:endParaRPr lang="el-GR" sz="1800" i="1" baseline="0" dirty="0" smtClean="0">
                        <a:solidFill>
                          <a:prstClr val="black"/>
                        </a:solidFill>
                        <a:cs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32.7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31.8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78622688"/>
                  </a:ext>
                </a:extLst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9910" y="1694378"/>
            <a:ext cx="4719128" cy="23168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161237" y="2291477"/>
            <a:ext cx="4860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cs typeface="Calibri" panose="020F0502020204030204" pitchFamily="34" charset="0"/>
              </a:rPr>
              <a:t>S1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464711" y="3109900"/>
            <a:ext cx="4860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6"/>
                </a:solidFill>
                <a:cs typeface="Calibri" panose="020F0502020204030204" pitchFamily="34" charset="0"/>
              </a:rPr>
              <a:t>S2</a:t>
            </a:r>
            <a:endParaRPr lang="en-GB" sz="2400" b="1" dirty="0">
              <a:solidFill>
                <a:schemeClr val="accent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4959" y="3870469"/>
            <a:ext cx="8488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Source: </a:t>
            </a:r>
            <a:r>
              <a:rPr lang="en-GB" sz="1000" dirty="0"/>
              <a:t>D’Amico, A.; </a:t>
            </a:r>
            <a:r>
              <a:rPr lang="en-GB" sz="1000" dirty="0" err="1"/>
              <a:t>Pini</a:t>
            </a:r>
            <a:r>
              <a:rPr lang="en-GB" sz="1000" dirty="0"/>
              <a:t>, A.; </a:t>
            </a:r>
            <a:r>
              <a:rPr lang="en-GB" sz="1000" dirty="0" err="1"/>
              <a:t>Zazzini</a:t>
            </a:r>
            <a:r>
              <a:rPr lang="en-GB" sz="1000" dirty="0"/>
              <a:t>, S.; D’Alessandro, D.; </a:t>
            </a:r>
            <a:r>
              <a:rPr lang="en-GB" sz="1000" dirty="0" err="1"/>
              <a:t>Leuzzi</a:t>
            </a:r>
            <a:r>
              <a:rPr lang="en-GB" sz="1000" dirty="0"/>
              <a:t>, G.; </a:t>
            </a:r>
            <a:r>
              <a:rPr lang="en-GB" sz="1000" dirty="0" err="1"/>
              <a:t>Currà</a:t>
            </a:r>
            <a:r>
              <a:rPr lang="en-GB" sz="1000" dirty="0"/>
              <a:t>, E. Modelling VOC Emissions from Building Materials for Healthy Building Design. Sustainability 2021, 13, 184. https://dx.doi.org/10.3390/ su13010184</a:t>
            </a:r>
          </a:p>
        </p:txBody>
      </p:sp>
    </p:spTree>
    <p:extLst>
      <p:ext uri="{BB962C8B-B14F-4D97-AF65-F5344CB8AC3E}">
        <p14:creationId xmlns:p14="http://schemas.microsoft.com/office/powerpoint/2010/main" val="374616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 algn="ctr">
              <a:buNone/>
            </a:pPr>
            <a:endParaRPr 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</p:spPr>
        <p:txBody>
          <a:bodyPr/>
          <a:lstStyle/>
          <a:p>
            <a:fld id="{243FB592-B9A9-49AA-A86F-4031F7B97808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D.1.2 TVOC CONCENTRATION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266962"/>
              </p:ext>
            </p:extLst>
          </p:nvPr>
        </p:nvGraphicFramePr>
        <p:xfrm>
          <a:off x="487326" y="1504863"/>
          <a:ext cx="8169348" cy="13411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D.1.2 - TVOC CONCENTRATION</a:t>
                      </a:r>
                      <a:endParaRPr lang="en-US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ISSUE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CATEGORY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D. Indoor Environmental Quality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D.1 Indoor Air Quality and Ventilation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4543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2712" y="1121665"/>
            <a:ext cx="8418576" cy="40100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cs typeface="Calibri" panose="020F0502020204030204" pitchFamily="34" charset="0"/>
              </a:rPr>
              <a:t>BACKGROUND</a:t>
            </a:r>
          </a:p>
          <a:p>
            <a:pPr marL="0" indent="0">
              <a:buNone/>
            </a:pPr>
            <a:endParaRPr lang="en-GB" sz="800" dirty="0" smtClean="0"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2200" dirty="0">
                <a:cs typeface="Calibri" panose="020F0502020204030204" pitchFamily="34" charset="0"/>
              </a:rPr>
              <a:t>Volatile organic compounds (VOC) means any compound of carbon, excluding carbon monoxide, carbon dioxide, carbonic acid, metallic carbides or carbonates, and ammonium carbonate, which participates in atmospheric photochemical </a:t>
            </a:r>
            <a:r>
              <a:rPr lang="en-GB" sz="2200" dirty="0" smtClean="0">
                <a:cs typeface="Calibri" panose="020F0502020204030204" pitchFamily="34" charset="0"/>
              </a:rPr>
              <a:t>reactions.</a:t>
            </a:r>
          </a:p>
          <a:p>
            <a:pPr marL="0" indent="0">
              <a:buNone/>
            </a:pPr>
            <a:endParaRPr lang="en-GB" sz="1400" dirty="0" smtClean="0"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2200" dirty="0" smtClean="0">
                <a:cs typeface="Calibri" panose="020F0502020204030204" pitchFamily="34" charset="0"/>
              </a:rPr>
              <a:t>VOCs are </a:t>
            </a:r>
            <a:r>
              <a:rPr lang="en-GB" sz="2200" dirty="0">
                <a:cs typeface="Calibri" panose="020F0502020204030204" pitchFamily="34" charset="0"/>
              </a:rPr>
              <a:t>the main source for poor indoor air quality, which can affect </a:t>
            </a:r>
            <a:r>
              <a:rPr lang="en-GB" sz="2200" dirty="0" smtClean="0">
                <a:cs typeface="Calibri" panose="020F0502020204030204" pitchFamily="34" charset="0"/>
              </a:rPr>
              <a:t>a person’s </a:t>
            </a:r>
            <a:r>
              <a:rPr lang="en-GB" sz="2200" dirty="0">
                <a:cs typeface="Calibri" panose="020F0502020204030204" pitchFamily="34" charset="0"/>
              </a:rPr>
              <a:t>daily life</a:t>
            </a:r>
            <a:r>
              <a:rPr lang="en-GB" sz="2200" dirty="0" smtClean="0">
                <a:cs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endParaRPr lang="en-US" sz="1400" dirty="0" smtClean="0"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2200" dirty="0" smtClean="0"/>
              <a:t>VOCs </a:t>
            </a:r>
            <a:r>
              <a:rPr lang="en-GB" sz="2200" dirty="0"/>
              <a:t>are suspected to be one of the major causes of </a:t>
            </a:r>
            <a:r>
              <a:rPr lang="en-GB" sz="2200" dirty="0" smtClean="0"/>
              <a:t>Sick-Building Syndrome </a:t>
            </a:r>
            <a:r>
              <a:rPr lang="en-GB" sz="2200" dirty="0"/>
              <a:t>(SBS) </a:t>
            </a:r>
            <a:endParaRPr lang="en-US" sz="2200" dirty="0">
              <a:cs typeface="Calibri" panose="020F050202020403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D.1.2 </a:t>
            </a:r>
            <a:r>
              <a:rPr lang="en-US" sz="2800" dirty="0" smtClean="0"/>
              <a:t>TVOC </a:t>
            </a:r>
            <a:r>
              <a:rPr lang="en-US" sz="2800" dirty="0"/>
              <a:t>CONCENTRATION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5385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2712" y="1121664"/>
            <a:ext cx="8418576" cy="44824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</a:p>
          <a:p>
            <a:pPr marL="0" indent="0">
              <a:buNone/>
            </a:pPr>
            <a:endParaRPr lang="en-GB" sz="2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D.1.2 </a:t>
            </a:r>
            <a:r>
              <a:rPr lang="en-US" sz="2800" dirty="0" smtClean="0"/>
              <a:t>TVOC </a:t>
            </a:r>
            <a:r>
              <a:rPr lang="en-US" sz="2800" dirty="0"/>
              <a:t>CONCENTRATION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80250"/>
              </p:ext>
            </p:extLst>
          </p:nvPr>
        </p:nvGraphicFramePr>
        <p:xfrm>
          <a:off x="429295" y="1790774"/>
          <a:ext cx="8285409" cy="194602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4081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154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18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8685">
                <a:tc gridSpan="3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TVOCs Effects</a:t>
                      </a:r>
                      <a:endParaRPr lang="el-GR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68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Personal Comfort</a:t>
                      </a:r>
                      <a:endParaRPr lang="el-G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Perception of Cleanliness</a:t>
                      </a:r>
                      <a:endParaRPr lang="el-G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Health</a:t>
                      </a:r>
                      <a:endParaRPr lang="el-GR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44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Elevated TVOC levels can cause headaches and irritation </a:t>
                      </a:r>
                    </a:p>
                    <a:p>
                      <a:r>
                        <a:rPr lang="en-US" sz="1400" dirty="0" smtClean="0"/>
                        <a:t>Some individuals, particularly children, have greater sensitivity</a:t>
                      </a:r>
                      <a:endParaRPr lang="el-G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Bad odors and stale air can be perceived as a lack of cleanliness and make people feel uncomfortable </a:t>
                      </a:r>
                    </a:p>
                    <a:p>
                      <a:r>
                        <a:rPr lang="en-US" sz="1400" dirty="0" smtClean="0"/>
                        <a:t>People can lose the ability to perceive scents if frequently exposed to odors</a:t>
                      </a:r>
                      <a:endParaRPr lang="el-G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Some TVOCs are carcinogens (e.g. formaldehyde) </a:t>
                      </a:r>
                    </a:p>
                    <a:p>
                      <a:r>
                        <a:rPr lang="en-US" sz="1400" dirty="0" smtClean="0"/>
                        <a:t>Some TVOCs are irritants at normal levels (e.g. toluene) </a:t>
                      </a:r>
                      <a:endParaRPr lang="el-G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429295" y="4975909"/>
            <a:ext cx="5601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Source: </a:t>
            </a:r>
            <a:r>
              <a:rPr lang="el-GR" sz="1100" dirty="0" smtClean="0"/>
              <a:t>https</a:t>
            </a:r>
            <a:r>
              <a:rPr lang="el-GR" sz="1100" dirty="0"/>
              <a:t>://www.renesas.com/us/en/document/whp/overview-tvoc-and-indoor-air-quality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0295" y="3809264"/>
            <a:ext cx="2649172" cy="1794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562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3573"/>
          </a:xfrm>
        </p:spPr>
        <p:txBody>
          <a:bodyPr/>
          <a:lstStyle/>
          <a:p>
            <a:fld id="{243FB592-B9A9-49AA-A86F-4031F7B97808}" type="slidenum">
              <a:rPr lang="en-US" smtClean="0"/>
              <a:t>5</a:t>
            </a:fld>
            <a:endParaRPr lang="en-US" dirty="0"/>
          </a:p>
        </p:txBody>
      </p:sp>
      <p:pic>
        <p:nvPicPr>
          <p:cNvPr id="1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706551" y="1602877"/>
            <a:ext cx="9144000" cy="4543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en-US" dirty="0"/>
              <a:t>According to empirical data from field </a:t>
            </a:r>
            <a:r>
              <a:rPr lang="en-US" dirty="0" smtClean="0"/>
              <a:t>measurements </a:t>
            </a:r>
          </a:p>
        </p:txBody>
      </p:sp>
      <p:sp>
        <p:nvSpPr>
          <p:cNvPr id="1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D.1.2 </a:t>
            </a:r>
            <a:r>
              <a:rPr lang="el-GR" sz="2800" dirty="0" smtClean="0"/>
              <a:t>Τ</a:t>
            </a:r>
            <a:r>
              <a:rPr lang="en-US" sz="2800" dirty="0" smtClean="0"/>
              <a:t>VOC </a:t>
            </a:r>
            <a:r>
              <a:rPr lang="en-US" sz="2800" dirty="0"/>
              <a:t>CONCENTRATION</a:t>
            </a:r>
            <a:endParaRPr lang="it-IT" sz="2800" dirty="0">
              <a:solidFill>
                <a:srgbClr val="FF0000"/>
              </a:solidFill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711" y="3361487"/>
            <a:ext cx="2280191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706551" y="5482079"/>
            <a:ext cx="805644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dirty="0" smtClean="0"/>
              <a:t>Source: P</a:t>
            </a:r>
            <a:r>
              <a:rPr lang="el-GR" sz="1000" i="1" dirty="0" smtClean="0"/>
              <a:t>.</a:t>
            </a:r>
            <a:r>
              <a:rPr lang="en-US" sz="1000" i="1" dirty="0" smtClean="0"/>
              <a:t> </a:t>
            </a:r>
            <a:r>
              <a:rPr lang="en-US" sz="1000" i="1" dirty="0" err="1" smtClean="0"/>
              <a:t>Wargocki</a:t>
            </a:r>
            <a:r>
              <a:rPr lang="en-US" sz="1000" i="1" dirty="0"/>
              <a:t>, On </a:t>
            </a:r>
            <a:r>
              <a:rPr lang="en-US" sz="1000" i="1" dirty="0" smtClean="0"/>
              <a:t>the </a:t>
            </a:r>
            <a:r>
              <a:rPr lang="en-US" sz="1000" i="1" dirty="0"/>
              <a:t>q</a:t>
            </a:r>
            <a:r>
              <a:rPr lang="en-US" sz="1000" i="1" dirty="0" smtClean="0"/>
              <a:t>uest for indices defining indoor air quality. What is a reasonable approach</a:t>
            </a:r>
            <a:r>
              <a:rPr lang="en-US" sz="1000" i="1" dirty="0"/>
              <a:t>?, </a:t>
            </a:r>
            <a:r>
              <a:rPr lang="en-US" sz="1000" i="1" dirty="0" smtClean="0"/>
              <a:t>webinar on IAQ </a:t>
            </a:r>
            <a:r>
              <a:rPr lang="en-US" sz="1000" i="1" dirty="0"/>
              <a:t>- indoor air quality </a:t>
            </a:r>
            <a:r>
              <a:rPr lang="en-US" sz="1000" i="1" dirty="0" smtClean="0"/>
              <a:t>and IAQ metrics, </a:t>
            </a:r>
            <a:r>
              <a:rPr lang="fr-FR" sz="1000" i="1" dirty="0" smtClean="0"/>
              <a:t>Air </a:t>
            </a:r>
            <a:r>
              <a:rPr lang="fr-FR" sz="1000" i="1" dirty="0"/>
              <a:t>infiltration and Ventilation </a:t>
            </a:r>
            <a:r>
              <a:rPr lang="fr-FR" sz="1000" i="1" dirty="0" smtClean="0"/>
              <a:t>Centre - A</a:t>
            </a:r>
            <a:r>
              <a:rPr lang="en-US" sz="1000" i="1" dirty="0" smtClean="0"/>
              <a:t>IVC, 2017.</a:t>
            </a:r>
          </a:p>
          <a:p>
            <a:r>
              <a:rPr lang="en-US" sz="1000" i="1" dirty="0"/>
              <a:t>https://</a:t>
            </a:r>
            <a:r>
              <a:rPr lang="en-US" sz="1000" i="1" dirty="0" smtClean="0"/>
              <a:t>www.aivc.org/sites/default/files/05_Wargocki_2017_AIVC_Workshop_Brussels.pdf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6551" y="1984263"/>
            <a:ext cx="835876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Common </a:t>
            </a:r>
            <a:r>
              <a:rPr lang="el-GR" sz="2000" dirty="0"/>
              <a:t>TVOC </a:t>
            </a:r>
            <a:r>
              <a:rPr lang="en-US" sz="2000" dirty="0"/>
              <a:t>concentration in buildings is lower than </a:t>
            </a:r>
            <a:r>
              <a:rPr lang="el-GR" sz="2000" b="1" dirty="0"/>
              <a:t>1</a:t>
            </a:r>
            <a:r>
              <a:rPr lang="en-US" sz="2000" b="1" dirty="0"/>
              <a:t>.</a:t>
            </a:r>
            <a:r>
              <a:rPr lang="el-GR" sz="2000" b="1" dirty="0"/>
              <a:t>0μg/m</a:t>
            </a:r>
            <a:r>
              <a:rPr lang="el-GR" sz="2000" b="1" baseline="30000" dirty="0"/>
              <a:t>3</a:t>
            </a:r>
          </a:p>
          <a:p>
            <a:r>
              <a:rPr lang="en-US" sz="2000" dirty="0" smtClean="0"/>
              <a:t>Maximum concentration should not exceed </a:t>
            </a:r>
            <a:r>
              <a:rPr lang="en-US" sz="2000" b="1" dirty="0" smtClean="0"/>
              <a:t>300mg/m</a:t>
            </a:r>
            <a:r>
              <a:rPr lang="en-US" sz="2000" b="1" baseline="30000" dirty="0" smtClean="0"/>
              <a:t>3</a:t>
            </a:r>
          </a:p>
          <a:p>
            <a:endParaRPr lang="en-US" sz="1400" dirty="0" smtClean="0"/>
          </a:p>
          <a:p>
            <a:r>
              <a:rPr lang="en-US" sz="2000" dirty="0" smtClean="0"/>
              <a:t>	1 </a:t>
            </a:r>
            <a:r>
              <a:rPr lang="en-US" sz="2000" dirty="0"/>
              <a:t>PPM = 1,000 microgram per meter cubed</a:t>
            </a:r>
          </a:p>
          <a:p>
            <a:endParaRPr lang="en-US" sz="1200" dirty="0" smtClean="0"/>
          </a:p>
          <a:p>
            <a:r>
              <a:rPr lang="en-US" sz="2000" dirty="0" smtClean="0"/>
              <a:t>Maximum concentration for different categories:</a:t>
            </a:r>
          </a:p>
          <a:p>
            <a:r>
              <a:rPr lang="en-US" sz="2000" dirty="0" smtClean="0"/>
              <a:t>100mg/m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 </a:t>
            </a:r>
            <a:r>
              <a:rPr lang="en-US" sz="2000" dirty="0"/>
              <a:t>for </a:t>
            </a:r>
            <a:r>
              <a:rPr lang="en-US" sz="2000" dirty="0" smtClean="0"/>
              <a:t>Alkanes</a:t>
            </a:r>
          </a:p>
          <a:p>
            <a:r>
              <a:rPr lang="en-US" sz="2000" dirty="0" smtClean="0"/>
              <a:t>50mg/</a:t>
            </a:r>
            <a:r>
              <a:rPr lang="en-US" sz="2000" dirty="0"/>
              <a:t>m</a:t>
            </a:r>
            <a:r>
              <a:rPr lang="en-US" sz="2000" baseline="30000" dirty="0"/>
              <a:t>3</a:t>
            </a:r>
            <a:r>
              <a:rPr lang="en-US" sz="2000" dirty="0" smtClean="0"/>
              <a:t> </a:t>
            </a:r>
            <a:r>
              <a:rPr lang="en-US" sz="2000" dirty="0"/>
              <a:t>for </a:t>
            </a:r>
            <a:r>
              <a:rPr lang="en-US" sz="2000" dirty="0" smtClean="0"/>
              <a:t>Aromatics</a:t>
            </a:r>
          </a:p>
          <a:p>
            <a:r>
              <a:rPr lang="en-US" sz="2000" dirty="0" smtClean="0"/>
              <a:t>30mg/</a:t>
            </a:r>
            <a:r>
              <a:rPr lang="en-US" sz="2000" dirty="0"/>
              <a:t>m</a:t>
            </a:r>
            <a:r>
              <a:rPr lang="en-US" sz="2000" baseline="30000" dirty="0"/>
              <a:t>3</a:t>
            </a:r>
            <a:r>
              <a:rPr lang="en-US" sz="2000" dirty="0" smtClean="0"/>
              <a:t> </a:t>
            </a:r>
            <a:r>
              <a:rPr lang="en-US" sz="2000" dirty="0"/>
              <a:t>for Terpene</a:t>
            </a:r>
          </a:p>
          <a:p>
            <a:r>
              <a:rPr lang="en-US" sz="2000" dirty="0" smtClean="0"/>
              <a:t>20mg/</a:t>
            </a:r>
            <a:r>
              <a:rPr lang="en-US" sz="2000" dirty="0"/>
              <a:t>m</a:t>
            </a:r>
            <a:r>
              <a:rPr lang="en-US" sz="2000" baseline="30000" dirty="0"/>
              <a:t>3</a:t>
            </a:r>
            <a:r>
              <a:rPr lang="en-US" sz="2000" dirty="0" smtClean="0"/>
              <a:t>for </a:t>
            </a:r>
            <a:r>
              <a:rPr lang="en-US" sz="2000" dirty="0" err="1" smtClean="0"/>
              <a:t>Esteres</a:t>
            </a:r>
            <a:endParaRPr lang="en-US" sz="2000" dirty="0"/>
          </a:p>
          <a:p>
            <a:r>
              <a:rPr lang="en-US" sz="2000" dirty="0" smtClean="0"/>
              <a:t>30mg/</a:t>
            </a:r>
            <a:r>
              <a:rPr lang="en-US" sz="2000" dirty="0"/>
              <a:t>m</a:t>
            </a:r>
            <a:r>
              <a:rPr lang="en-US" sz="2000" baseline="30000" dirty="0"/>
              <a:t>3</a:t>
            </a:r>
            <a:r>
              <a:rPr lang="en-US" sz="2000" dirty="0" smtClean="0"/>
              <a:t> </a:t>
            </a:r>
            <a:r>
              <a:rPr lang="en-US" sz="2000" dirty="0"/>
              <a:t>for Halocarbons</a:t>
            </a:r>
          </a:p>
          <a:p>
            <a:r>
              <a:rPr lang="en-US" sz="2000" dirty="0" smtClean="0"/>
              <a:t>50mg/</a:t>
            </a:r>
            <a:r>
              <a:rPr lang="en-US" sz="2000" dirty="0"/>
              <a:t>m</a:t>
            </a:r>
            <a:r>
              <a:rPr lang="en-US" sz="2000" baseline="30000" dirty="0"/>
              <a:t>3</a:t>
            </a:r>
            <a:r>
              <a:rPr lang="en-US" sz="2000" dirty="0" smtClean="0"/>
              <a:t> </a:t>
            </a:r>
            <a:r>
              <a:rPr lang="en-US" sz="2000" dirty="0"/>
              <a:t>for </a:t>
            </a:r>
            <a:r>
              <a:rPr lang="en-US" sz="2000" dirty="0" err="1" smtClean="0"/>
              <a:t>Carboxyls</a:t>
            </a:r>
            <a:endParaRPr lang="en-US" sz="2000" dirty="0" smtClean="0"/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039" y="1602877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28039" y="1049821"/>
            <a:ext cx="20272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endParaRPr lang="en-GB" sz="24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532" y="2646553"/>
            <a:ext cx="643099" cy="650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906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8229600" cy="50898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INDICATOR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45745"/>
          </a:xfrm>
        </p:spPr>
        <p:txBody>
          <a:bodyPr/>
          <a:lstStyle/>
          <a:p>
            <a:fld id="{243FB592-B9A9-49AA-A86F-4031F7B97808}" type="slidenum">
              <a:rPr lang="en-US" smtClean="0"/>
              <a:t>6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D.1.2 </a:t>
            </a:r>
            <a:r>
              <a:rPr lang="el-GR" sz="2800" dirty="0" smtClean="0"/>
              <a:t>Τ</a:t>
            </a:r>
            <a:r>
              <a:rPr lang="en-US" sz="2800" dirty="0" smtClean="0"/>
              <a:t>VOC </a:t>
            </a:r>
            <a:r>
              <a:rPr lang="en-US" sz="2800" dirty="0"/>
              <a:t>CONCENTRATION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Tabella 9">
            <a:extLst>
              <a:ext uri="{FF2B5EF4-FFF2-40B4-BE49-F238E27FC236}">
                <a16:creationId xmlns:a16="http://schemas.microsoft.com/office/drawing/2014/main" id="{BA4E60F0-E0CB-4A0A-A9CF-6E5B38912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4650603"/>
              </p:ext>
            </p:extLst>
          </p:nvPr>
        </p:nvGraphicFramePr>
        <p:xfrm>
          <a:off x="457200" y="1827666"/>
          <a:ext cx="8182272" cy="181326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1701186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1616926">
                  <a:extLst>
                    <a:ext uri="{9D8B030D-6E8A-4147-A177-3AD203B41FA5}">
                      <a16:colId xmlns:a16="http://schemas.microsoft.com/office/drawing/2014/main" val="2093439941"/>
                    </a:ext>
                  </a:extLst>
                </a:gridCol>
                <a:gridCol w="2127856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24454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Description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Unit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Project stage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Data source</a:t>
                      </a:r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14475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TVOC concentration in indoor air</a:t>
                      </a:r>
                      <a:endParaRPr lang="fr-FR" sz="1800" dirty="0">
                        <a:effectLst/>
                        <a:latin typeface="Georgia"/>
                        <a:ea typeface="Georgia"/>
                        <a:cs typeface="Georgi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kern="1200" noProof="0" dirty="0" smtClean="0">
                        <a:effectLst/>
                      </a:endParaRPr>
                    </a:p>
                    <a:p>
                      <a:pPr indent="6985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1800" dirty="0" err="1" smtClean="0">
                          <a:effectLst/>
                        </a:rPr>
                        <a:t>μg</a:t>
                      </a:r>
                      <a:r>
                        <a:rPr lang="en-GB" sz="1800" dirty="0" smtClean="0">
                          <a:effectLst/>
                        </a:rPr>
                        <a:t>/ m</a:t>
                      </a:r>
                      <a:r>
                        <a:rPr lang="en-GB" sz="1800" baseline="30000" dirty="0" smtClean="0">
                          <a:effectLst/>
                        </a:rPr>
                        <a:t>3</a:t>
                      </a:r>
                      <a:endParaRPr lang="fr-FR" sz="1800" dirty="0">
                        <a:effectLst/>
                        <a:latin typeface="Georgia"/>
                        <a:ea typeface="Georgia"/>
                        <a:cs typeface="Georgi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Design</a:t>
                      </a:r>
                    </a:p>
                    <a:p>
                      <a:r>
                        <a:rPr lang="en-US" noProof="0" dirty="0" smtClean="0"/>
                        <a:t>____________</a:t>
                      </a:r>
                    </a:p>
                    <a:p>
                      <a:endParaRPr lang="en-US" noProof="0" dirty="0" smtClean="0"/>
                    </a:p>
                    <a:p>
                      <a:r>
                        <a:rPr lang="en-US" u="none" noProof="0" dirty="0" smtClean="0"/>
                        <a:t>Occupa</a:t>
                      </a:r>
                      <a:r>
                        <a:rPr lang="en-US" u="none" strike="noStrike" noProof="0" dirty="0" smtClean="0"/>
                        <a:t>ncy</a:t>
                      </a:r>
                      <a:endParaRPr lang="en-US" u="none" strike="noStrike" noProof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</a:rPr>
                        <a:t>Not applicable </a:t>
                      </a:r>
                      <a:r>
                        <a:rPr lang="en-US" noProof="0" dirty="0" smtClean="0"/>
                        <a:t>____________</a:t>
                      </a:r>
                    </a:p>
                    <a:p>
                      <a:endParaRPr lang="en-US" noProof="0" dirty="0" smtClean="0"/>
                    </a:p>
                    <a:p>
                      <a:r>
                        <a:rPr lang="de-DE" sz="1800" smtClean="0">
                          <a:effectLst/>
                        </a:rPr>
                        <a:t>Measurements</a:t>
                      </a:r>
                      <a:endParaRPr lang="en-US" u="sng" strike="noStrike" noProof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147797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835712" y="4147797"/>
            <a:ext cx="78037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The indicator is only applicable in a post completion phase of a building, prior to </a:t>
            </a:r>
            <a:r>
              <a:rPr lang="en-US" sz="2000" dirty="0" smtClean="0"/>
              <a:t>occupation</a:t>
            </a:r>
          </a:p>
        </p:txBody>
      </p:sp>
    </p:spTree>
    <p:extLst>
      <p:ext uri="{BB962C8B-B14F-4D97-AF65-F5344CB8AC3E}">
        <p14:creationId xmlns:p14="http://schemas.microsoft.com/office/powerpoint/2010/main" val="4028750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2712" y="1121664"/>
            <a:ext cx="8418576" cy="44824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INTENT</a:t>
            </a:r>
          </a:p>
          <a:p>
            <a:pPr marL="0" indent="0"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r>
              <a:rPr lang="en-US" sz="2400" dirty="0" smtClean="0"/>
              <a:t>Facilitate the assessment of indoor air quality.</a:t>
            </a: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7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D.1.2 </a:t>
            </a:r>
            <a:r>
              <a:rPr lang="en-US" sz="2800" dirty="0" smtClean="0"/>
              <a:t>TVOC </a:t>
            </a:r>
            <a:r>
              <a:rPr lang="en-US" sz="2800" dirty="0"/>
              <a:t>CONCENTRATION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Indoor air quality Air pollution Air Purifiers Dust Computer Icons, fresh  air, angle, text, logo png | PNGWi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0354" y="3146025"/>
            <a:ext cx="3523291" cy="1964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0216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3" y="1121664"/>
            <a:ext cx="8719659" cy="463064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DESCRIPTION</a:t>
            </a: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300" b="1" u="sng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600" dirty="0">
                <a:latin typeface="Calibri" panose="020F0502020204030204" pitchFamily="34" charset="0"/>
              </a:rPr>
              <a:t>This indicator </a:t>
            </a:r>
            <a:r>
              <a:rPr lang="en-US" sz="2600" dirty="0" smtClean="0">
                <a:latin typeface="Calibri" panose="020F0502020204030204" pitchFamily="34" charset="0"/>
              </a:rPr>
              <a:t>measures </a:t>
            </a:r>
            <a:r>
              <a:rPr lang="en-US" sz="2600" dirty="0">
                <a:latin typeface="Calibri" panose="020F0502020204030204" pitchFamily="34" charset="0"/>
              </a:rPr>
              <a:t>one of the most significant potential hazards to human health that can impact indoor air, the Total Volatile Organic Compounds (TVOC).</a:t>
            </a:r>
            <a:r>
              <a:rPr lang="en-US" sz="2400" dirty="0">
                <a:latin typeface="Calibri" panose="020F0502020204030204" pitchFamily="34" charset="0"/>
              </a:rPr>
              <a:t> </a:t>
            </a:r>
            <a:endParaRPr lang="en-US" sz="24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13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600" dirty="0" smtClean="0">
                <a:latin typeface="Calibri" panose="020F0502020204030204" pitchFamily="34" charset="0"/>
              </a:rPr>
              <a:t>In </a:t>
            </a:r>
            <a:r>
              <a:rPr lang="en-US" sz="2600" dirty="0">
                <a:latin typeface="Calibri" panose="020F0502020204030204" pitchFamily="34" charset="0"/>
              </a:rPr>
              <a:t>an air tight, modern </a:t>
            </a:r>
            <a:r>
              <a:rPr lang="en-US" sz="2600" dirty="0" smtClean="0">
                <a:latin typeface="Calibri" panose="020F0502020204030204" pitchFamily="34" charset="0"/>
              </a:rPr>
              <a:t>building, </a:t>
            </a:r>
            <a:r>
              <a:rPr lang="en-US" sz="2600" dirty="0">
                <a:latin typeface="Calibri" panose="020F0502020204030204" pitchFamily="34" charset="0"/>
              </a:rPr>
              <a:t>the most significant direct emissions sources related to building construction material &amp; products and other building finish materials </a:t>
            </a:r>
            <a:r>
              <a:rPr lang="en-US" sz="2600" dirty="0" smtClean="0">
                <a:latin typeface="Calibri" panose="020F0502020204030204" pitchFamily="34" charset="0"/>
              </a:rPr>
              <a:t>may </a:t>
            </a:r>
            <a:r>
              <a:rPr lang="en-US" sz="2600" dirty="0">
                <a:latin typeface="Calibri" panose="020F0502020204030204" pitchFamily="34" charset="0"/>
              </a:rPr>
              <a:t>originate from:</a:t>
            </a:r>
          </a:p>
          <a:p>
            <a:pPr marL="0" indent="0">
              <a:buNone/>
            </a:pPr>
            <a:r>
              <a:rPr lang="en-US" sz="2600" dirty="0">
                <a:latin typeface="Calibri" panose="020F0502020204030204" pitchFamily="34" charset="0"/>
              </a:rPr>
              <a:t>-	paints and varnishes,</a:t>
            </a:r>
          </a:p>
          <a:p>
            <a:pPr marL="0" indent="0">
              <a:buNone/>
            </a:pPr>
            <a:r>
              <a:rPr lang="en-US" sz="2600" dirty="0">
                <a:latin typeface="Calibri" panose="020F0502020204030204" pitchFamily="34" charset="0"/>
              </a:rPr>
              <a:t>-	textile furnishings,</a:t>
            </a:r>
          </a:p>
          <a:p>
            <a:pPr marL="0" indent="0">
              <a:buNone/>
            </a:pPr>
            <a:r>
              <a:rPr lang="en-US" sz="2600" dirty="0">
                <a:latin typeface="Calibri" panose="020F0502020204030204" pitchFamily="34" charset="0"/>
              </a:rPr>
              <a:t>-	floor coverings,</a:t>
            </a:r>
          </a:p>
          <a:p>
            <a:pPr marL="0" indent="0">
              <a:buNone/>
            </a:pPr>
            <a:r>
              <a:rPr lang="en-US" sz="2600" dirty="0">
                <a:latin typeface="Calibri" panose="020F0502020204030204" pitchFamily="34" charset="0"/>
              </a:rPr>
              <a:t>-	associated adhesives and sealants, and</a:t>
            </a:r>
          </a:p>
          <a:p>
            <a:pPr marL="0" indent="0">
              <a:buNone/>
            </a:pPr>
            <a:r>
              <a:rPr lang="en-US" sz="2600" dirty="0">
                <a:latin typeface="Calibri" panose="020F0502020204030204" pitchFamily="34" charset="0"/>
              </a:rPr>
              <a:t>-	finish materials that incorporate particle </a:t>
            </a:r>
            <a:r>
              <a:rPr lang="en-US" sz="2600" dirty="0" smtClean="0">
                <a:latin typeface="Calibri" panose="020F0502020204030204" pitchFamily="34" charset="0"/>
              </a:rPr>
              <a:t>board</a:t>
            </a:r>
            <a:endParaRPr lang="en-US" sz="2600" dirty="0">
              <a:latin typeface="Calibri" panose="020F050202020403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2725"/>
            <a:ext cx="2133600" cy="295275"/>
          </a:xfrm>
        </p:spPr>
        <p:txBody>
          <a:bodyPr/>
          <a:lstStyle/>
          <a:p>
            <a:fld id="{243FB592-B9A9-49AA-A86F-4031F7B97808}" type="slidenum">
              <a:rPr lang="en-US" smtClean="0"/>
              <a:t>8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D.1.2 </a:t>
            </a:r>
            <a:r>
              <a:rPr lang="el-GR" sz="2800" dirty="0" smtClean="0"/>
              <a:t>Τ</a:t>
            </a:r>
            <a:r>
              <a:rPr lang="en-US" sz="2800" dirty="0" smtClean="0"/>
              <a:t>VOC </a:t>
            </a:r>
            <a:r>
              <a:rPr lang="en-US" sz="2800" dirty="0"/>
              <a:t>CONCENTRATION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1045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837385"/>
            <a:ext cx="8730810" cy="43925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BOUNDARY &amp; </a:t>
            </a: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SCOPE</a:t>
            </a:r>
          </a:p>
          <a:p>
            <a:pPr marL="0" indent="0">
              <a:buNone/>
            </a:pPr>
            <a:endParaRPr lang="en-US" sz="600" b="1" u="sng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The </a:t>
            </a:r>
            <a:r>
              <a:rPr lang="en-US" sz="2400" dirty="0"/>
              <a:t>boundary </a:t>
            </a:r>
            <a:r>
              <a:rPr lang="en-US" sz="2400" dirty="0" smtClean="0"/>
              <a:t>is </a:t>
            </a:r>
            <a:r>
              <a:rPr lang="en-US" sz="2400" dirty="0"/>
              <a:t>the </a:t>
            </a:r>
            <a:r>
              <a:rPr lang="en-US" sz="2400" dirty="0" smtClean="0"/>
              <a:t>building</a:t>
            </a:r>
            <a:r>
              <a:rPr lang="en-US" sz="2400" dirty="0"/>
              <a:t>. 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1000" dirty="0" smtClean="0">
              <a:solidFill>
                <a:srgbClr val="FF00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1000" dirty="0"/>
          </a:p>
          <a:p>
            <a:pPr marL="0" indent="0">
              <a:buNone/>
            </a:pPr>
            <a:r>
              <a:rPr lang="en-GB" sz="2400" dirty="0"/>
              <a:t>The instruments to be utilised for the measurement may vary in relation to what pollutant is necessary to assess, in most cases VOCs detectors are used, located on tripod at a height of 1.5 metres</a:t>
            </a:r>
            <a:r>
              <a:rPr lang="en-GB" sz="2400" dirty="0" smtClean="0"/>
              <a:t>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It is recommended to perform the measurement for a period sufficient to establish the TVOCs concentration level trend (not less than a week).</a:t>
            </a:r>
            <a:endParaRPr lang="en-US" sz="2400" dirty="0"/>
          </a:p>
          <a:p>
            <a:pPr marL="0" indent="0">
              <a:spcBef>
                <a:spcPts val="0"/>
              </a:spcBef>
              <a:buNone/>
            </a:pPr>
            <a:endParaRPr lang="en-GB" sz="2400" dirty="0" smtClean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/>
              <a:t>9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D.1.2 </a:t>
            </a:r>
            <a:r>
              <a:rPr lang="el-GR" sz="2800" dirty="0" smtClean="0"/>
              <a:t>Τ</a:t>
            </a:r>
            <a:r>
              <a:rPr lang="en-US" sz="2800" dirty="0" smtClean="0"/>
              <a:t>VOC </a:t>
            </a:r>
            <a:r>
              <a:rPr lang="en-US" sz="2800" dirty="0"/>
              <a:t>CONCENTRATION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129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9" ma:contentTypeDescription="Crea un document nou" ma:contentTypeScope="" ma:versionID="06da44c9fdc2f137721723683469ed5c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50f93151299274fdc3ed206dc3202385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A286736-D56E-439E-AF40-7F3160E83DBE}"/>
</file>

<file path=customXml/itemProps2.xml><?xml version="1.0" encoding="utf-8"?>
<ds:datastoreItem xmlns:ds="http://schemas.openxmlformats.org/officeDocument/2006/customXml" ds:itemID="{985F328E-9951-4A93-99A2-18082F9D2C91}"/>
</file>

<file path=customXml/itemProps3.xml><?xml version="1.0" encoding="utf-8"?>
<ds:datastoreItem xmlns:ds="http://schemas.openxmlformats.org/officeDocument/2006/customXml" ds:itemID="{E58B103E-F6BF-4CD3-9A77-704BDAC9DE90}"/>
</file>

<file path=docProps/app.xml><?xml version="1.0" encoding="utf-8"?>
<Properties xmlns="http://schemas.openxmlformats.org/officeDocument/2006/extended-properties" xmlns:vt="http://schemas.openxmlformats.org/officeDocument/2006/docPropsVTypes">
  <TotalTime>17717</TotalTime>
  <Words>1207</Words>
  <Application>Microsoft Office PowerPoint</Application>
  <PresentationFormat>On-screen Show (4:3)</PresentationFormat>
  <Paragraphs>206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Arial Narrow</vt:lpstr>
      <vt:lpstr>Calibri</vt:lpstr>
      <vt:lpstr>Cambria Math</vt:lpstr>
      <vt:lpstr>Georgia</vt:lpstr>
      <vt:lpstr>Times New Roman</vt:lpstr>
      <vt:lpstr>Larissa</vt:lpstr>
      <vt:lpstr>PowerPoint Presentation</vt:lpstr>
      <vt:lpstr>D.1.2 TVOC CONCENTRATION</vt:lpstr>
      <vt:lpstr>D.1.2 TVOC CONCENTRATION</vt:lpstr>
      <vt:lpstr>D.1.2 TVOC CONCENTRATION</vt:lpstr>
      <vt:lpstr>D.1.2 ΤVOC CONCENTRATION</vt:lpstr>
      <vt:lpstr>D.1.2 ΤVOC CONCENTRATION</vt:lpstr>
      <vt:lpstr>D.1.2 TVOC CONCENTRATION</vt:lpstr>
      <vt:lpstr>D.1.2 ΤVOC CONCENTRATION</vt:lpstr>
      <vt:lpstr>D.1.2 ΤVOC CONCENTRATION</vt:lpstr>
      <vt:lpstr>D.1.2 ΤVOC CONCENTRATION</vt:lpstr>
      <vt:lpstr>D.1.2 ΤVOC CONCENTRATION</vt:lpstr>
      <vt:lpstr>D.1.2 ΤVOC CONCENTRATION</vt:lpstr>
      <vt:lpstr>D.1.2 ΤVOC CONCENTRATION</vt:lpstr>
      <vt:lpstr>D.1.2 TVOC CONCENTRATION</vt:lpstr>
      <vt:lpstr>D.1.2 TVOC CONCENTRATION</vt:lpstr>
      <vt:lpstr>D.1.2 TVOC CONCENTRATION</vt:lpstr>
      <vt:lpstr>D.1.2 TVOC CONCENTRATION</vt:lpstr>
      <vt:lpstr>D.1.2 TVOC CONCENTRATION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POPI DROUTSA</cp:lastModifiedBy>
  <cp:revision>321</cp:revision>
  <dcterms:created xsi:type="dcterms:W3CDTF">2017-01-09T10:20:00Z</dcterms:created>
  <dcterms:modified xsi:type="dcterms:W3CDTF">2022-12-22T08:16:53Z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