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22"/>
  </p:notesMasterIdLst>
  <p:handoutMasterIdLst>
    <p:handoutMasterId r:id="rId23"/>
  </p:handoutMasterIdLst>
  <p:sldIdLst>
    <p:sldId id="256" r:id="rId2"/>
    <p:sldId id="259" r:id="rId3"/>
    <p:sldId id="281" r:id="rId4"/>
    <p:sldId id="282" r:id="rId5"/>
    <p:sldId id="283" r:id="rId6"/>
    <p:sldId id="262" r:id="rId7"/>
    <p:sldId id="260" r:id="rId8"/>
    <p:sldId id="263" r:id="rId9"/>
    <p:sldId id="264" r:id="rId10"/>
    <p:sldId id="266" r:id="rId11"/>
    <p:sldId id="267" r:id="rId12"/>
    <p:sldId id="280" r:id="rId13"/>
    <p:sldId id="269" r:id="rId14"/>
    <p:sldId id="270" r:id="rId15"/>
    <p:sldId id="271" r:id="rId16"/>
    <p:sldId id="272" r:id="rId17"/>
    <p:sldId id="284" r:id="rId18"/>
    <p:sldId id="274" r:id="rId19"/>
    <p:sldId id="285" r:id="rId20"/>
    <p:sldId id="28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0" d="100"/>
          <a:sy n="60" d="100"/>
        </p:scale>
        <p:origin x="1564" y="5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16.01.2024</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1/16/2024</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800" b="1" kern="1200" dirty="0">
                <a:solidFill>
                  <a:schemeClr val="tx1">
                    <a:lumMod val="50000"/>
                    <a:lumOff val="50000"/>
                  </a:schemeClr>
                </a:solidFill>
                <a:latin typeface="+mj-lt"/>
                <a:ea typeface="+mj-ea"/>
                <a:cs typeface="+mj-cs"/>
              </a:defRPr>
            </a:lvl1pPr>
          </a:lstStyle>
          <a:p>
            <a:r>
              <a:rPr lang="en-US" sz="1800" b="1" dirty="0" smtClean="0">
                <a:solidFill>
                  <a:schemeClr val="tx1">
                    <a:lumMod val="50000"/>
                    <a:lumOff val="50000"/>
                  </a:schemeClr>
                </a:solidFill>
              </a:rPr>
              <a:t>C.1.1</a:t>
            </a:r>
            <a:r>
              <a:rPr lang="en-US" sz="1200" b="1" dirty="0" smtClean="0">
                <a:solidFill>
                  <a:schemeClr val="tx1">
                    <a:lumMod val="50000"/>
                    <a:lumOff val="50000"/>
                  </a:schemeClr>
                </a:solidFill>
              </a:rPr>
              <a:t> </a:t>
            </a:r>
            <a:r>
              <a:rPr lang="en-US" sz="2000" b="1" dirty="0" smtClean="0">
                <a:solidFill>
                  <a:schemeClr val="tx1">
                    <a:lumMod val="50000"/>
                    <a:lumOff val="50000"/>
                  </a:schemeClr>
                </a:solidFill>
              </a:rPr>
              <a:t>– EMBODIED GHG EMISSIONS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77256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smtClean="0">
                <a:solidFill>
                  <a:schemeClr val="tx1">
                    <a:lumMod val="50000"/>
                    <a:lumOff val="50000"/>
                  </a:schemeClr>
                </a:solidFill>
              </a:rPr>
              <a:t>C.1.1 – EMBODIED GHG EMISSIONS</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1048512"/>
            <a:ext cx="8609962" cy="475488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ASSESSMENT METHOD</a:t>
            </a:r>
          </a:p>
          <a:p>
            <a:pPr marL="0" indent="0" algn="just">
              <a:buFont typeface="Arial" panose="020B0604020202020204" pitchFamily="34" charset="0"/>
              <a:buNone/>
            </a:pPr>
            <a:r>
              <a:rPr lang="en-US" sz="2200" dirty="0" smtClean="0"/>
              <a:t>To calculate the value of the indicator it is necessary to compile a Bill of Materials (BoM) that is a mass-based inventory of the different materials (kg) that compose a building. The BoM is organized according to main elements composing a building</a:t>
            </a:r>
          </a:p>
          <a:p>
            <a:pPr marL="0" indent="0" algn="just">
              <a:buFont typeface="Arial" panose="020B0604020202020204" pitchFamily="34" charset="0"/>
              <a:buNone/>
            </a:pPr>
            <a:endParaRPr lang="en-US" sz="1000" dirty="0" smtClean="0"/>
          </a:p>
          <a:p>
            <a:pPr marL="0" indent="0" algn="just">
              <a:buFont typeface="Arial" panose="020B0604020202020204" pitchFamily="34" charset="0"/>
              <a:buNone/>
            </a:pPr>
            <a:r>
              <a:rPr lang="en-US" sz="2200" dirty="0" smtClean="0"/>
              <a:t>The starting point is the Bill of Quantities (</a:t>
            </a:r>
            <a:r>
              <a:rPr lang="en-US" sz="2200" dirty="0" err="1" smtClean="0"/>
              <a:t>BoQ</a:t>
            </a:r>
            <a:r>
              <a:rPr lang="en-US" sz="2200" dirty="0" smtClean="0"/>
              <a:t>) specifying the elements of a building (e.g. foundations, columns). The </a:t>
            </a:r>
            <a:r>
              <a:rPr lang="en-US" sz="2200" dirty="0" err="1" smtClean="0"/>
              <a:t>BoQ</a:t>
            </a:r>
            <a:r>
              <a:rPr lang="en-US" sz="2200" dirty="0" smtClean="0"/>
              <a:t> includes different categories of elements, which can have different functional performance characteristics. BoM differs from a </a:t>
            </a:r>
            <a:r>
              <a:rPr lang="en-US" sz="2200" dirty="0" err="1" smtClean="0"/>
              <a:t>BoQ</a:t>
            </a:r>
            <a:r>
              <a:rPr lang="en-US" sz="2200" dirty="0" smtClean="0"/>
              <a:t> in that it describes the different materials (e.g. concrete, steel, </a:t>
            </a:r>
            <a:r>
              <a:rPr lang="en-US" sz="2200" dirty="0" err="1" smtClean="0"/>
              <a:t>aluminium</a:t>
            </a:r>
            <a:r>
              <a:rPr lang="en-US" sz="2200" dirty="0" smtClean="0"/>
              <a:t>) that are contained in the various building elements. </a:t>
            </a:r>
            <a:endParaRPr lang="en-US" sz="2200" dirty="0"/>
          </a:p>
        </p:txBody>
      </p:sp>
      <p:sp>
        <p:nvSpPr>
          <p:cNvPr id="8" name="Rectangle 7"/>
          <p:cNvSpPr/>
          <p:nvPr/>
        </p:nvSpPr>
        <p:spPr>
          <a:xfrm>
            <a:off x="733647" y="5246034"/>
            <a:ext cx="8250865" cy="769441"/>
          </a:xfrm>
          <a:prstGeom prst="rect">
            <a:avLst/>
          </a:prstGeom>
        </p:spPr>
        <p:txBody>
          <a:bodyPr wrap="square">
            <a:spAutoFit/>
          </a:bodyPr>
          <a:lstStyle/>
          <a:p>
            <a:r>
              <a:rPr lang="en-US" sz="2200" dirty="0"/>
              <a:t>A </a:t>
            </a:r>
            <a:r>
              <a:rPr lang="en-US" sz="2200" dirty="0" err="1"/>
              <a:t>BoQ</a:t>
            </a:r>
            <a:r>
              <a:rPr lang="en-US" sz="2200" dirty="0"/>
              <a:t> includes the building elements accounting for at least 99% of the mass of the building.</a:t>
            </a:r>
            <a:endParaRPr lang="en-GB" sz="2200" dirty="0"/>
          </a:p>
        </p:txBody>
      </p:sp>
      <p:pic>
        <p:nvPicPr>
          <p:cNvPr id="1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224" y="5246034"/>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9628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0427" y="5495405"/>
            <a:ext cx="1436805" cy="949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11</a:t>
            </a:fld>
            <a:endParaRPr lang="en-US" dirty="0"/>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3" y="889017"/>
            <a:ext cx="8559009" cy="5065209"/>
          </a:xfrm>
          <a:prstGeom prst="rect">
            <a:avLst/>
          </a:prstGeom>
        </p:spPr>
        <p:txBody>
          <a:bodyPr>
            <a:normAutofit fontScale="2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9600" b="1" u="sng" dirty="0" smtClean="0">
                <a:cs typeface="Calibri" panose="020F0502020204030204" pitchFamily="34" charset="0"/>
              </a:rPr>
              <a:t>ASSESSMENT METHOD</a:t>
            </a:r>
          </a:p>
          <a:p>
            <a:pPr marL="0" indent="0" algn="just">
              <a:buFont typeface="Arial" panose="020B0604020202020204" pitchFamily="34" charset="0"/>
              <a:buNone/>
            </a:pPr>
            <a:endParaRPr lang="en-US" sz="1100" b="1" u="sng" dirty="0" smtClean="0"/>
          </a:p>
          <a:p>
            <a:pPr marL="0" indent="0" algn="just">
              <a:buFont typeface="Arial" panose="020B0604020202020204" pitchFamily="34" charset="0"/>
              <a:buNone/>
            </a:pPr>
            <a:r>
              <a:rPr lang="en-US" sz="8800" b="1" dirty="0" smtClean="0">
                <a:solidFill>
                  <a:schemeClr val="tx1">
                    <a:lumMod val="50000"/>
                    <a:lumOff val="50000"/>
                  </a:schemeClr>
                </a:solidFill>
              </a:rPr>
              <a:t>The calculation steps are the following</a:t>
            </a:r>
            <a:r>
              <a:rPr lang="en-US" sz="6800" b="1" dirty="0" smtClean="0">
                <a:solidFill>
                  <a:schemeClr val="tx1">
                    <a:lumMod val="50000"/>
                    <a:lumOff val="50000"/>
                  </a:schemeClr>
                </a:solidFill>
              </a:rPr>
              <a:t>:</a:t>
            </a:r>
          </a:p>
          <a:p>
            <a:pPr marL="446088" lvl="1" indent="-446088" algn="just">
              <a:buFont typeface="+mj-lt"/>
              <a:buAutoNum type="arabicPeriod"/>
            </a:pPr>
            <a:r>
              <a:rPr lang="en-US" sz="8800" dirty="0" smtClean="0"/>
              <a:t>Identify the </a:t>
            </a:r>
            <a:r>
              <a:rPr lang="en-US" sz="8800" b="1" dirty="0" smtClean="0"/>
              <a:t>basic composition of each building element</a:t>
            </a:r>
            <a:r>
              <a:rPr lang="en-US" sz="8800" dirty="0" smtClean="0"/>
              <a:t>. A breakdown of its constituent materials has to be carried out. The mass of each material has to be estimated </a:t>
            </a:r>
          </a:p>
          <a:p>
            <a:pPr marL="446088" lvl="1" indent="-446088" algn="just">
              <a:buFont typeface="+mj-lt"/>
              <a:buAutoNum type="arabicPeriod"/>
            </a:pPr>
            <a:r>
              <a:rPr lang="en-US" sz="8800" dirty="0" smtClean="0"/>
              <a:t>Aggregate by material. The </a:t>
            </a:r>
            <a:r>
              <a:rPr lang="en-US" sz="8800" b="1" dirty="0" smtClean="0"/>
              <a:t>mass for each constituent material </a:t>
            </a:r>
            <a:r>
              <a:rPr lang="en-US" sz="8800" dirty="0" smtClean="0"/>
              <a:t>should thereafter be aggregated to obtain the total mass for each type of material, [kg].</a:t>
            </a:r>
          </a:p>
          <a:p>
            <a:pPr marL="446088" lvl="1" indent="-446088" algn="just">
              <a:buFont typeface="+mj-lt"/>
              <a:buAutoNum type="arabicPeriod"/>
            </a:pPr>
            <a:r>
              <a:rPr lang="en-US" sz="8800" dirty="0" smtClean="0"/>
              <a:t>Calculate the </a:t>
            </a:r>
            <a:r>
              <a:rPr lang="en-US" sz="8800" b="1" dirty="0"/>
              <a:t>embodied greenhouse gas </a:t>
            </a:r>
            <a:r>
              <a:rPr lang="en-US" sz="8800" b="1" dirty="0" smtClean="0"/>
              <a:t>emissions of each material </a:t>
            </a:r>
            <a:r>
              <a:rPr lang="en-US" sz="8800" dirty="0" smtClean="0"/>
              <a:t>by multiplying the specific mass (i.e. kg) with its corresponding GHG emissions coefficient, [kgCO</a:t>
            </a:r>
            <a:r>
              <a:rPr lang="en-US" sz="8800" baseline="-25000" dirty="0" smtClean="0"/>
              <a:t>2</a:t>
            </a:r>
            <a:r>
              <a:rPr lang="en-US" sz="8800" dirty="0" smtClean="0"/>
              <a:t>/kg]. </a:t>
            </a:r>
          </a:p>
          <a:p>
            <a:pPr marL="446088" lvl="1" indent="-446088" algn="just">
              <a:buFont typeface="+mj-lt"/>
              <a:buAutoNum type="arabicPeriod"/>
            </a:pPr>
            <a:r>
              <a:rPr lang="en-US" sz="8800" dirty="0" smtClean="0"/>
              <a:t>Sum the embodied carbon of all materials to calculate the </a:t>
            </a:r>
            <a:r>
              <a:rPr lang="en-US" sz="8800" b="1" dirty="0" smtClean="0"/>
              <a:t>total embodied </a:t>
            </a:r>
            <a:r>
              <a:rPr lang="en-US" sz="8800" b="1" dirty="0"/>
              <a:t>GHG emissions </a:t>
            </a:r>
            <a:r>
              <a:rPr lang="en-US" sz="8800" b="1" dirty="0" smtClean="0"/>
              <a:t>of the building</a:t>
            </a:r>
            <a:r>
              <a:rPr lang="en-US" sz="8800" dirty="0" smtClean="0"/>
              <a:t>, [</a:t>
            </a:r>
            <a:r>
              <a:rPr lang="en-US" sz="8800" dirty="0"/>
              <a:t>kg CO</a:t>
            </a:r>
            <a:r>
              <a:rPr lang="en-US" sz="8800" baseline="-25000" dirty="0"/>
              <a:t>2</a:t>
            </a:r>
            <a:r>
              <a:rPr lang="en-US" sz="8800" dirty="0" smtClean="0"/>
              <a:t>]</a:t>
            </a:r>
          </a:p>
          <a:p>
            <a:pPr marL="446088" lvl="1" indent="-446088" algn="just">
              <a:buFont typeface="+mj-lt"/>
              <a:buAutoNum type="arabicPeriod"/>
            </a:pPr>
            <a:r>
              <a:rPr lang="en-US" sz="8800" dirty="0" smtClean="0"/>
              <a:t>Calculate the </a:t>
            </a:r>
            <a:r>
              <a:rPr lang="en-GB" sz="8800" b="1" dirty="0" smtClean="0"/>
              <a:t>total useful internal floor area</a:t>
            </a:r>
            <a:r>
              <a:rPr lang="en-GB" sz="8800" dirty="0" smtClean="0"/>
              <a:t>, [m</a:t>
            </a:r>
            <a:r>
              <a:rPr lang="en-GB" sz="8800" baseline="30000" dirty="0" smtClean="0"/>
              <a:t>2</a:t>
            </a:r>
            <a:r>
              <a:rPr lang="en-GB" sz="8800" dirty="0" smtClean="0"/>
              <a:t>] </a:t>
            </a:r>
            <a:endParaRPr lang="en-US" sz="8800" dirty="0" smtClean="0"/>
          </a:p>
          <a:p>
            <a:pPr marL="446088" lvl="1" indent="-446088" algn="just">
              <a:buFont typeface="+mj-lt"/>
              <a:buAutoNum type="arabicPeriod"/>
            </a:pPr>
            <a:r>
              <a:rPr lang="en-GB" sz="8800" dirty="0" smtClean="0"/>
              <a:t>Calculate the indicator’s value as: </a:t>
            </a:r>
            <a:r>
              <a:rPr lang="en-US" sz="8800" b="1" dirty="0" smtClean="0"/>
              <a:t>total embodied GHG emissions                          of the building</a:t>
            </a:r>
            <a:r>
              <a:rPr lang="en-GB" sz="8800" dirty="0" smtClean="0"/>
              <a:t> </a:t>
            </a:r>
            <a:r>
              <a:rPr lang="en-GB" sz="8800" dirty="0" smtClean="0">
                <a:solidFill>
                  <a:srgbClr val="1A965E"/>
                </a:solidFill>
              </a:rPr>
              <a:t>(step 4) </a:t>
            </a:r>
            <a:r>
              <a:rPr lang="en-GB" sz="8800" dirty="0" smtClean="0"/>
              <a:t>/ </a:t>
            </a:r>
            <a:r>
              <a:rPr lang="en-GB" sz="8800" b="1" dirty="0" smtClean="0"/>
              <a:t>total useful internal floor area                                    </a:t>
            </a:r>
            <a:r>
              <a:rPr lang="en-GB" sz="8800" dirty="0" smtClean="0">
                <a:solidFill>
                  <a:srgbClr val="1A965E"/>
                </a:solidFill>
              </a:rPr>
              <a:t>(step 5)</a:t>
            </a:r>
            <a:r>
              <a:rPr lang="en-GB" sz="8800" dirty="0" smtClean="0"/>
              <a:t>, [</a:t>
            </a:r>
            <a:r>
              <a:rPr lang="en-US" sz="8800" dirty="0" smtClean="0"/>
              <a:t>kgCO</a:t>
            </a:r>
            <a:r>
              <a:rPr lang="en-US" sz="8800" baseline="-25000" dirty="0" smtClean="0"/>
              <a:t>2</a:t>
            </a:r>
            <a:r>
              <a:rPr lang="en-US" sz="8800" dirty="0" smtClean="0"/>
              <a:t>/</a:t>
            </a:r>
            <a:r>
              <a:rPr lang="en-GB" sz="8800" dirty="0" smtClean="0"/>
              <a:t> m</a:t>
            </a:r>
            <a:r>
              <a:rPr lang="en-GB" sz="8800" baseline="30000" dirty="0" smtClean="0"/>
              <a:t>2</a:t>
            </a:r>
            <a:r>
              <a:rPr lang="en-GB" sz="8800" dirty="0" smtClean="0"/>
              <a:t>]</a:t>
            </a:r>
            <a:r>
              <a:rPr lang="en-US" sz="8800" dirty="0" smtClean="0"/>
              <a:t>.</a:t>
            </a:r>
            <a:endParaRPr lang="en-US" sz="8800" dirty="0"/>
          </a:p>
        </p:txBody>
      </p:sp>
      <p:sp>
        <p:nvSpPr>
          <p:cNvPr id="3" name="Rectangle 2"/>
          <p:cNvSpPr/>
          <p:nvPr/>
        </p:nvSpPr>
        <p:spPr>
          <a:xfrm>
            <a:off x="7531010" y="5903431"/>
            <a:ext cx="1176861" cy="369332"/>
          </a:xfrm>
          <a:prstGeom prst="rect">
            <a:avLst/>
          </a:prstGeom>
        </p:spPr>
        <p:txBody>
          <a:bodyPr wrap="none">
            <a:spAutoFit/>
          </a:bodyPr>
          <a:lstStyle/>
          <a:p>
            <a:r>
              <a:rPr lang="en-US" b="1" u="sng" dirty="0">
                <a:solidFill>
                  <a:srgbClr val="FF0000"/>
                </a:solidFill>
                <a:effectLst>
                  <a:outerShdw blurRad="38100" dist="38100" dir="2700000" algn="tl">
                    <a:srgbClr val="000000">
                      <a:alpha val="43137"/>
                    </a:srgbClr>
                  </a:outerShdw>
                </a:effectLst>
              </a:rPr>
              <a:t>kgCO</a:t>
            </a:r>
            <a:r>
              <a:rPr lang="en-US" b="1" u="sng" baseline="-25000" dirty="0">
                <a:solidFill>
                  <a:srgbClr val="FF0000"/>
                </a:solidFill>
                <a:effectLst>
                  <a:outerShdw blurRad="38100" dist="38100" dir="2700000" algn="tl">
                    <a:srgbClr val="000000">
                      <a:alpha val="43137"/>
                    </a:srgbClr>
                  </a:outerShdw>
                </a:effectLst>
              </a:rPr>
              <a:t>2</a:t>
            </a:r>
            <a:r>
              <a:rPr lang="en-US" b="1" u="sng" dirty="0">
                <a:solidFill>
                  <a:srgbClr val="FF0000"/>
                </a:solidFill>
                <a:effectLst>
                  <a:outerShdw blurRad="38100" dist="38100" dir="2700000" algn="tl">
                    <a:srgbClr val="000000">
                      <a:alpha val="43137"/>
                    </a:srgbClr>
                  </a:outerShdw>
                </a:effectLst>
              </a:rPr>
              <a:t>/</a:t>
            </a:r>
            <a:r>
              <a:rPr lang="en-GB" b="1" u="sng" dirty="0">
                <a:solidFill>
                  <a:srgbClr val="FF0000"/>
                </a:solidFill>
                <a:effectLst>
                  <a:outerShdw blurRad="38100" dist="38100" dir="2700000" algn="tl">
                    <a:srgbClr val="000000">
                      <a:alpha val="43137"/>
                    </a:srgbClr>
                  </a:outerShdw>
                </a:effectLst>
              </a:rPr>
              <a:t> m</a:t>
            </a:r>
            <a:r>
              <a:rPr lang="en-GB" b="1" u="sng" baseline="30000" dirty="0">
                <a:solidFill>
                  <a:srgbClr val="FF0000"/>
                </a:solidFill>
                <a:effectLst>
                  <a:outerShdw blurRad="38100" dist="38100" dir="2700000" algn="tl">
                    <a:srgbClr val="000000">
                      <a:alpha val="43137"/>
                    </a:srgbClr>
                  </a:outerShdw>
                </a:effectLst>
              </a:rPr>
              <a:t>2</a:t>
            </a:r>
            <a:endParaRPr lang="en-US" b="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8401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12</a:t>
            </a:fld>
            <a:endParaRPr lang="en-US" dirty="0"/>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3" y="1048512"/>
            <a:ext cx="8748185" cy="506520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cs typeface="Calibri" panose="020F0502020204030204" pitchFamily="34" charset="0"/>
              </a:rPr>
              <a:t>ASSESSMENT METHOD</a:t>
            </a:r>
          </a:p>
          <a:p>
            <a:pPr marL="0" indent="0">
              <a:buFont typeface="Arial" panose="020B0604020202020204" pitchFamily="34" charset="0"/>
              <a:buNone/>
            </a:pPr>
            <a:endParaRPr lang="en-US" sz="1400" b="1" u="sng" dirty="0">
              <a:cs typeface="Calibri" panose="020F0502020204030204" pitchFamily="34" charset="0"/>
            </a:endParaRPr>
          </a:p>
          <a:p>
            <a:pPr marL="0" indent="0">
              <a:buNone/>
            </a:pPr>
            <a:r>
              <a:rPr lang="en-GB" sz="2400" dirty="0" smtClean="0">
                <a:cs typeface="Calibri" panose="020F0502020204030204" pitchFamily="34" charset="0"/>
              </a:rPr>
              <a:t>For </a:t>
            </a:r>
            <a:r>
              <a:rPr lang="en-GB" sz="2400" b="1" dirty="0" smtClean="0">
                <a:cs typeface="Calibri" panose="020F0502020204030204" pitchFamily="34" charset="0"/>
              </a:rPr>
              <a:t>emissions </a:t>
            </a:r>
            <a:r>
              <a:rPr lang="en-GB" sz="2400" b="1" dirty="0">
                <a:cs typeface="Calibri" panose="020F0502020204030204" pitchFamily="34" charset="0"/>
              </a:rPr>
              <a:t>coefficient </a:t>
            </a:r>
            <a:r>
              <a:rPr lang="en-GB" sz="2400" dirty="0" smtClean="0">
                <a:cs typeface="Calibri" panose="020F0502020204030204" pitchFamily="34" charset="0"/>
              </a:rPr>
              <a:t>use </a:t>
            </a:r>
            <a:r>
              <a:rPr lang="en-GB" sz="2400" dirty="0">
                <a:cs typeface="Calibri" panose="020F0502020204030204" pitchFamily="34" charset="0"/>
              </a:rPr>
              <a:t>national coefficients, if </a:t>
            </a:r>
            <a:r>
              <a:rPr lang="en-GB" sz="2400" dirty="0" smtClean="0">
                <a:cs typeface="Calibri" panose="020F0502020204030204" pitchFamily="34" charset="0"/>
              </a:rPr>
              <a:t>available. </a:t>
            </a:r>
            <a:r>
              <a:rPr lang="en-GB" sz="2400" dirty="0">
                <a:cs typeface="Calibri" panose="020F0502020204030204" pitchFamily="34" charset="0"/>
              </a:rPr>
              <a:t>or international data bases, for example, (ICE Database</a:t>
            </a:r>
            <a:r>
              <a:rPr lang="en-GB" sz="2400" dirty="0" smtClean="0">
                <a:cs typeface="Calibri" panose="020F0502020204030204" pitchFamily="34" charset="0"/>
              </a:rPr>
              <a:t>).</a:t>
            </a:r>
          </a:p>
          <a:p>
            <a:pPr marL="0" indent="0">
              <a:buNone/>
            </a:pPr>
            <a:r>
              <a:rPr lang="en-GB" sz="2200" dirty="0" smtClean="0">
                <a:cs typeface="Calibri" panose="020F0502020204030204" pitchFamily="34" charset="0"/>
              </a:rPr>
              <a:t>The coefficients are quantified in kilograms of CO</a:t>
            </a:r>
            <a:r>
              <a:rPr lang="en-GB" sz="2200" baseline="-25000" dirty="0" smtClean="0">
                <a:cs typeface="Calibri" panose="020F0502020204030204" pitchFamily="34" charset="0"/>
              </a:rPr>
              <a:t>2</a:t>
            </a:r>
            <a:r>
              <a:rPr lang="en-GB" sz="2200" dirty="0" smtClean="0">
                <a:cs typeface="Calibri" panose="020F0502020204030204" pitchFamily="34" charset="0"/>
              </a:rPr>
              <a:t> equivalent (kgCO</a:t>
            </a:r>
            <a:r>
              <a:rPr lang="en-GB" sz="2200" baseline="-25000" dirty="0" smtClean="0">
                <a:cs typeface="Calibri" panose="020F0502020204030204" pitchFamily="34" charset="0"/>
              </a:rPr>
              <a:t>2</a:t>
            </a:r>
            <a:r>
              <a:rPr lang="en-GB" sz="2200" dirty="0" smtClean="0">
                <a:cs typeface="Calibri" panose="020F0502020204030204" pitchFamily="34" charset="0"/>
              </a:rPr>
              <a:t>eq) per unit mass (kg) of the material or sometimes also expressed per unit area of material (kgCO</a:t>
            </a:r>
            <a:r>
              <a:rPr lang="en-GB" sz="2200" baseline="-25000" dirty="0" smtClean="0">
                <a:cs typeface="Calibri" panose="020F0502020204030204" pitchFamily="34" charset="0"/>
              </a:rPr>
              <a:t>2</a:t>
            </a:r>
            <a:r>
              <a:rPr lang="en-GB" sz="2200" dirty="0" smtClean="0">
                <a:cs typeface="Calibri" panose="020F0502020204030204" pitchFamily="34" charset="0"/>
              </a:rPr>
              <a:t>eq/m</a:t>
            </a:r>
            <a:r>
              <a:rPr lang="en-GB" sz="2200" baseline="30000" dirty="0" smtClean="0">
                <a:cs typeface="Calibri" panose="020F0502020204030204" pitchFamily="34" charset="0"/>
              </a:rPr>
              <a:t>2</a:t>
            </a:r>
            <a:r>
              <a:rPr lang="en-GB" sz="2200" dirty="0" smtClean="0">
                <a:cs typeface="Calibri" panose="020F0502020204030204" pitchFamily="34" charset="0"/>
              </a:rPr>
              <a:t>)</a:t>
            </a:r>
            <a:endParaRPr lang="en-US" sz="2200" dirty="0" smtClean="0">
              <a:cs typeface="Calibri" panose="020F0502020204030204" pitchFamily="34" charset="0"/>
            </a:endParaRPr>
          </a:p>
          <a:p>
            <a:pPr marL="0" indent="0" algn="just">
              <a:buFont typeface="Arial" panose="020B0604020202020204" pitchFamily="34" charset="0"/>
              <a:buNone/>
            </a:pPr>
            <a:endParaRPr lang="en-US" sz="2200" b="1" u="sng" dirty="0" smtClean="0"/>
          </a:p>
        </p:txBody>
      </p:sp>
      <p:pic>
        <p:nvPicPr>
          <p:cNvPr id="18" name="Picture 17"/>
          <p:cNvPicPr/>
          <p:nvPr/>
        </p:nvPicPr>
        <p:blipFill>
          <a:blip r:embed="rId4"/>
          <a:stretch>
            <a:fillRect/>
          </a:stretch>
        </p:blipFill>
        <p:spPr>
          <a:xfrm>
            <a:off x="369662" y="3883523"/>
            <a:ext cx="3144520" cy="1769110"/>
          </a:xfrm>
          <a:prstGeom prst="rect">
            <a:avLst/>
          </a:prstGeom>
        </p:spPr>
      </p:pic>
      <p:pic>
        <p:nvPicPr>
          <p:cNvPr id="19" name="Picture 18"/>
          <p:cNvPicPr/>
          <p:nvPr/>
        </p:nvPicPr>
        <p:blipFill>
          <a:blip r:embed="rId5"/>
          <a:stretch>
            <a:fillRect/>
          </a:stretch>
        </p:blipFill>
        <p:spPr>
          <a:xfrm>
            <a:off x="3969080" y="3883523"/>
            <a:ext cx="2544445" cy="1431290"/>
          </a:xfrm>
          <a:prstGeom prst="rect">
            <a:avLst/>
          </a:prstGeom>
        </p:spPr>
      </p:pic>
    </p:spTree>
    <p:extLst>
      <p:ext uri="{BB962C8B-B14F-4D97-AF65-F5344CB8AC3E}">
        <p14:creationId xmlns:p14="http://schemas.microsoft.com/office/powerpoint/2010/main" val="40355676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99744"/>
            <a:ext cx="8609962" cy="5060814"/>
          </a:xfrm>
          <a:prstGeom prst="rect">
            <a:avLst/>
          </a:prstGeom>
        </p:spPr>
        <p:txBody>
          <a:bodyPr>
            <a:normAutofit fontScale="85000" lnSpcReduction="20000"/>
          </a:bodyPr>
          <a:lstStyle/>
          <a:p>
            <a:pPr marL="0" indent="0">
              <a:buNone/>
            </a:pPr>
            <a:r>
              <a:rPr lang="en-US" sz="2600" b="1" u="sng" dirty="0">
                <a:latin typeface="Calibri" panose="020F0502020204030204" pitchFamily="34" charset="0"/>
                <a:cs typeface="Calibri" panose="020F0502020204030204" pitchFamily="34" charset="0"/>
              </a:rPr>
              <a:t>REFERENCES and STANDARDS</a:t>
            </a:r>
          </a:p>
          <a:p>
            <a:pPr marL="0" indent="0">
              <a:buNone/>
            </a:pPr>
            <a:endParaRPr lang="en-US" sz="1200" b="1" u="sng" dirty="0">
              <a:latin typeface="Calibri" panose="020F0502020204030204" pitchFamily="34" charset="0"/>
            </a:endParaRPr>
          </a:p>
          <a:p>
            <a:pPr marL="0" indent="0">
              <a:buNone/>
            </a:pPr>
            <a:r>
              <a:rPr lang="en-US" sz="2600" b="1" dirty="0" smtClean="0"/>
              <a:t>EN </a:t>
            </a:r>
            <a:r>
              <a:rPr lang="en-US" sz="2600" b="1" dirty="0"/>
              <a:t>15978 </a:t>
            </a:r>
            <a:r>
              <a:rPr lang="en-US" sz="2600" dirty="0"/>
              <a:t>“Sustainability of construction works - Assessment of environmental performance of buildings - Calculation method”</a:t>
            </a:r>
            <a:r>
              <a:rPr lang="en-US" sz="2200" dirty="0"/>
              <a:t> </a:t>
            </a:r>
            <a:endParaRPr lang="en-US" sz="2200" dirty="0" smtClean="0"/>
          </a:p>
          <a:p>
            <a:pPr marL="0" indent="0">
              <a:buNone/>
            </a:pPr>
            <a:endParaRPr lang="en-US" sz="1200" dirty="0"/>
          </a:p>
          <a:p>
            <a:pPr marL="0" indent="0">
              <a:buNone/>
            </a:pPr>
            <a:r>
              <a:rPr lang="en-US" sz="2600" b="1" dirty="0" smtClean="0"/>
              <a:t>European </a:t>
            </a:r>
            <a:r>
              <a:rPr lang="en-US" sz="2600" b="1" dirty="0"/>
              <a:t>Platform on Life Cycle Assessment</a:t>
            </a:r>
            <a:r>
              <a:rPr lang="en-US" sz="2600" dirty="0"/>
              <a:t>, European Commission</a:t>
            </a:r>
            <a:r>
              <a:rPr lang="en-US" sz="2400" dirty="0"/>
              <a:t>. https://eplca.jrc.ec.europa.eu/?</a:t>
            </a:r>
            <a:r>
              <a:rPr lang="en-US" sz="2400" dirty="0" smtClean="0"/>
              <a:t>page_</a:t>
            </a:r>
            <a:r>
              <a:rPr lang="en-US" sz="2200" dirty="0" smtClean="0"/>
              <a:t>id=86</a:t>
            </a:r>
          </a:p>
          <a:p>
            <a:pPr marL="0" indent="0">
              <a:buNone/>
            </a:pPr>
            <a:endParaRPr lang="en-GB" sz="1300" b="1" dirty="0" smtClean="0"/>
          </a:p>
          <a:p>
            <a:pPr marL="0" indent="0">
              <a:buNone/>
            </a:pPr>
            <a:r>
              <a:rPr lang="en-GB" sz="2600" b="1" dirty="0" smtClean="0"/>
              <a:t>ICE </a:t>
            </a:r>
            <a:r>
              <a:rPr lang="en-GB" sz="2600" b="1" dirty="0"/>
              <a:t>Database</a:t>
            </a:r>
            <a:r>
              <a:rPr lang="en-GB" sz="2600" dirty="0"/>
              <a:t>, Inventory of Carbon and Energy, Circular Ecology</a:t>
            </a:r>
            <a:r>
              <a:rPr lang="en-GB" sz="2400" dirty="0"/>
              <a:t>. https://</a:t>
            </a:r>
            <a:r>
              <a:rPr lang="en-GB" sz="2400" dirty="0" smtClean="0"/>
              <a:t>circularecology.com/embodied-carbon-footprint-database.html</a:t>
            </a:r>
          </a:p>
          <a:p>
            <a:pPr marL="0" indent="0">
              <a:buNone/>
            </a:pPr>
            <a:endParaRPr lang="en-GB" sz="1300" dirty="0"/>
          </a:p>
          <a:p>
            <a:pPr marL="0" indent="0">
              <a:buNone/>
            </a:pPr>
            <a:r>
              <a:rPr lang="en-GB" sz="2600" b="1" dirty="0" smtClean="0"/>
              <a:t>IEA </a:t>
            </a:r>
            <a:r>
              <a:rPr lang="en-GB" sz="2600" b="1" dirty="0"/>
              <a:t>Evaluation of Embodied Energy and CO2eq for Building Construction </a:t>
            </a:r>
            <a:r>
              <a:rPr lang="en-GB" sz="2600" dirty="0"/>
              <a:t>(Annex 57), International Energy Agency.</a:t>
            </a:r>
            <a:r>
              <a:rPr lang="en-GB" sz="2400" dirty="0"/>
              <a:t> </a:t>
            </a:r>
            <a:r>
              <a:rPr lang="en-GB" sz="2400" dirty="0" smtClean="0"/>
              <a:t>                                                   http</a:t>
            </a:r>
            <a:r>
              <a:rPr lang="en-GB" sz="2400" dirty="0"/>
              <a:t>://</a:t>
            </a:r>
            <a:r>
              <a:rPr lang="en-GB" sz="2400" dirty="0" smtClean="0"/>
              <a:t>www.iea-ebc.org/Data/publications/EBC_Annex_57_Results_Overview.pdf</a:t>
            </a:r>
          </a:p>
          <a:p>
            <a:pPr marL="0" indent="0">
              <a:buNone/>
            </a:pPr>
            <a:endParaRPr lang="en-GB" sz="1300" b="1" dirty="0" smtClean="0"/>
          </a:p>
          <a:p>
            <a:pPr marL="0" indent="0">
              <a:buNone/>
            </a:pPr>
            <a:r>
              <a:rPr lang="en-GB" sz="2600" b="1" dirty="0" smtClean="0"/>
              <a:t>ISO </a:t>
            </a:r>
            <a:r>
              <a:rPr lang="en-GB" sz="2600" b="1" dirty="0"/>
              <a:t>14040/44</a:t>
            </a:r>
            <a:r>
              <a:rPr lang="en-GB" sz="2600" dirty="0"/>
              <a:t>, EN 15804 (Sustainability of construction works. Environmental product declarations. Core rules for the product category of construction products</a:t>
            </a:r>
            <a:r>
              <a:rPr lang="en-GB" sz="2600" dirty="0" smtClean="0"/>
              <a:t>)</a:t>
            </a:r>
            <a:endParaRPr lang="en-US" sz="2600" dirty="0" smtClean="0"/>
          </a:p>
          <a:p>
            <a:pPr marL="0" indent="0">
              <a:buNone/>
            </a:pPr>
            <a:endParaRPr lang="en-US" sz="2200" dirty="0"/>
          </a:p>
          <a:p>
            <a:pPr marL="0" indent="0">
              <a:buNone/>
            </a:pP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13</a:t>
            </a:fld>
            <a:endParaRPr lang="en-US"/>
          </a:p>
        </p:txBody>
      </p:sp>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9404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EXAMPLE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14</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Tree>
    <p:extLst>
      <p:ext uri="{BB962C8B-B14F-4D97-AF65-F5344CB8AC3E}">
        <p14:creationId xmlns:p14="http://schemas.microsoft.com/office/powerpoint/2010/main" val="4003746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t>15</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7" name="Group 6"/>
          <p:cNvGrpSpPr/>
          <p:nvPr/>
        </p:nvGrpSpPr>
        <p:grpSpPr>
          <a:xfrm>
            <a:off x="314960" y="904801"/>
            <a:ext cx="8514080" cy="938305"/>
            <a:chOff x="314960" y="4530324"/>
            <a:chExt cx="8514080" cy="879851"/>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GB" sz="2000" b="1" dirty="0"/>
                <a:t>Calculate the embodied </a:t>
              </a:r>
              <a:r>
                <a:rPr lang="en-GB" sz="2000" b="1" dirty="0" smtClean="0"/>
                <a:t>GHG emissions per </a:t>
              </a:r>
              <a:r>
                <a:rPr lang="en-GB" sz="2000" b="1" dirty="0"/>
                <a:t>internal </a:t>
              </a:r>
              <a:r>
                <a:rPr lang="en-GB" sz="2000" b="1" dirty="0" smtClean="0"/>
                <a:t>useful </a:t>
              </a:r>
              <a:r>
                <a:rPr lang="en-GB" sz="2000" b="1" dirty="0"/>
                <a:t>floor </a:t>
              </a:r>
              <a:r>
                <a:rPr lang="en-GB" sz="2000" b="1" dirty="0" smtClean="0"/>
                <a:t>area</a:t>
              </a:r>
            </a:p>
            <a:p>
              <a:pPr marL="0" indent="0">
                <a:spcBef>
                  <a:spcPts val="0"/>
                </a:spcBef>
                <a:spcAft>
                  <a:spcPts val="600"/>
                </a:spcAft>
                <a:buNone/>
              </a:pPr>
              <a:r>
                <a:rPr lang="en-GB" sz="2000" b="1" dirty="0"/>
                <a:t> </a:t>
              </a:r>
              <a:r>
                <a:rPr lang="en-GB" sz="2000" b="1" dirty="0" smtClean="0"/>
                <a:t>                of </a:t>
              </a:r>
              <a:r>
                <a:rPr lang="en-GB" sz="2000" b="1" dirty="0"/>
                <a:t>a </a:t>
              </a:r>
              <a:r>
                <a:rPr lang="en-GB" sz="2000" b="1" dirty="0" smtClean="0"/>
                <a:t>house </a:t>
              </a:r>
              <a:r>
                <a:rPr lang="en-GB" sz="2000" b="1" dirty="0"/>
                <a:t>of 195 </a:t>
              </a:r>
              <a:r>
                <a:rPr lang="en-GB" sz="2000" b="1" dirty="0" smtClean="0"/>
                <a:t>m</a:t>
              </a:r>
              <a:r>
                <a:rPr lang="en-GB" sz="2000" b="1" baseline="30000" dirty="0" smtClean="0"/>
                <a:t>2</a:t>
              </a:r>
              <a:endParaRPr lang="en-GB" sz="2000" b="1" baseline="30000"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Rectangle 10"/>
          <p:cNvSpPr/>
          <p:nvPr/>
        </p:nvSpPr>
        <p:spPr>
          <a:xfrm>
            <a:off x="7642391" y="2041400"/>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graphicFrame>
        <p:nvGraphicFramePr>
          <p:cNvPr id="13" name="Table 12">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977148343"/>
              </p:ext>
            </p:extLst>
          </p:nvPr>
        </p:nvGraphicFramePr>
        <p:xfrm>
          <a:off x="1501607" y="2272232"/>
          <a:ext cx="6140784" cy="3798094"/>
        </p:xfrm>
        <a:graphic>
          <a:graphicData uri="http://schemas.openxmlformats.org/drawingml/2006/table">
            <a:tbl>
              <a:tblPr/>
              <a:tblGrid>
                <a:gridCol w="1535196">
                  <a:extLst>
                    <a:ext uri="{9D8B030D-6E8A-4147-A177-3AD203B41FA5}">
                      <a16:colId xmlns:a16="http://schemas.microsoft.com/office/drawing/2014/main" val="1327168404"/>
                    </a:ext>
                  </a:extLst>
                </a:gridCol>
                <a:gridCol w="1535196">
                  <a:extLst>
                    <a:ext uri="{9D8B030D-6E8A-4147-A177-3AD203B41FA5}">
                      <a16:colId xmlns:a16="http://schemas.microsoft.com/office/drawing/2014/main" val="1428853597"/>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l" fontAlgn="t"/>
                      <a:r>
                        <a:rPr lang="en-US" sz="1300" b="1" dirty="0">
                          <a:solidFill>
                            <a:srgbClr val="4D4D4D"/>
                          </a:solidFill>
                          <a:effectLst/>
                        </a:rPr>
                        <a:t>MATERIAL TYPE</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ctr" fontAlgn="t"/>
                      <a:r>
                        <a:rPr lang="en-US" sz="1300" b="1" dirty="0">
                          <a:solidFill>
                            <a:srgbClr val="4D4D4D"/>
                          </a:solidFill>
                          <a:effectLst/>
                        </a:rPr>
                        <a:t>From </a:t>
                      </a:r>
                      <a:r>
                        <a:rPr lang="en-US" sz="1300" b="1" dirty="0" err="1" smtClean="0">
                          <a:solidFill>
                            <a:srgbClr val="4D4D4D"/>
                          </a:solidFill>
                          <a:effectLst/>
                        </a:rPr>
                        <a:t>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EMBODIED EMISSIONS  (</a:t>
                      </a:r>
                      <a:r>
                        <a:rPr lang="en-GB" sz="1300" b="1" kern="1200" dirty="0" smtClean="0">
                          <a:solidFill>
                            <a:srgbClr val="4D4D4D"/>
                          </a:solidFill>
                          <a:effectLst/>
                          <a:latin typeface="+mn-lt"/>
                          <a:ea typeface="+mn-ea"/>
                          <a:cs typeface="+mn-cs"/>
                        </a:rPr>
                        <a:t>kgCO</a:t>
                      </a:r>
                      <a:r>
                        <a:rPr lang="en-GB" sz="1300" b="1" kern="1200" baseline="-50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US" sz="1300" b="1" dirty="0" smtClean="0">
                          <a:solidFill>
                            <a:srgbClr val="4D4D4D"/>
                          </a:solidFill>
                          <a:effectLst/>
                        </a:rPr>
                        <a:t>/kg)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a:t>
                      </a:r>
                      <a:r>
                        <a:rPr lang="en-US" sz="1300" b="1" dirty="0" smtClean="0">
                          <a:solidFill>
                            <a:srgbClr val="4D4D4D"/>
                          </a:solidFill>
                          <a:effectLst/>
                        </a:rPr>
                        <a:t>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EMBODIED EMISSIONS            (</a:t>
                      </a:r>
                      <a:r>
                        <a:rPr lang="en-GB" sz="1300" b="1" kern="1200" dirty="0" smtClean="0">
                          <a:solidFill>
                            <a:srgbClr val="4D4D4D"/>
                          </a:solidFill>
                          <a:effectLst/>
                          <a:latin typeface="+mn-lt"/>
                          <a:ea typeface="+mn-ea"/>
                          <a:cs typeface="+mn-cs"/>
                        </a:rPr>
                        <a:t>kgCO</a:t>
                      </a:r>
                      <a:r>
                        <a:rPr lang="en-GB" sz="1300" b="1" kern="1200" baseline="-50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GB" sz="1300" dirty="0" smtClean="0">
                          <a:cs typeface="Calibri" panose="020F0502020204030204" pitchFamily="34" charset="0"/>
                        </a:rPr>
                        <a:t>)</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dirty="0">
                          <a:solidFill>
                            <a:srgbClr val="4D4D4D"/>
                          </a:solidFill>
                          <a:effectLst/>
                        </a:rPr>
                        <a:t>Floors - concrete</a:t>
                      </a:r>
                      <a:endParaRPr lang="en-US" sz="1300" dirty="0">
                        <a:solidFill>
                          <a:srgbClr val="4D4D4D"/>
                        </a:solidFill>
                        <a:effectLst/>
                      </a:endParaRPr>
                    </a:p>
                  </a:txBody>
                  <a:tcPr marL="71074" marR="85289" marT="85289" marB="63967">
                    <a:lnL>
                      <a:noFill/>
                    </a:lnL>
                    <a:lnR>
                      <a:noFill/>
                    </a:lnR>
                    <a:lnT>
                      <a:noFill/>
                    </a:lnT>
                    <a:lnB>
                      <a:noFill/>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56000">
                <a:tc>
                  <a:txBody>
                    <a:bodyPr/>
                    <a:lstStyle/>
                    <a:p>
                      <a:pPr algn="l" fontAlgn="t"/>
                      <a:r>
                        <a:rPr lang="en-US" sz="1300" dirty="0">
                          <a:solidFill>
                            <a:srgbClr val="4D4D4D"/>
                          </a:solidFill>
                          <a:effectLst/>
                        </a:rPr>
                        <a:t>17.5 </a:t>
                      </a:r>
                      <a:r>
                        <a:rPr lang="en-US" sz="1300" dirty="0" err="1">
                          <a:solidFill>
                            <a:srgbClr val="4D4D4D"/>
                          </a:solidFill>
                          <a:effectLst/>
                        </a:rPr>
                        <a:t>Mpa</a:t>
                      </a:r>
                      <a:r>
                        <a:rPr lang="en-US" sz="1300" dirty="0">
                          <a:solidFill>
                            <a:srgbClr val="4D4D4D"/>
                          </a:solidFill>
                          <a:effectLst/>
                        </a:rPr>
                        <a:t> concrete in floor slab with lightweight cladding</a:t>
                      </a:r>
                    </a:p>
                  </a:txBody>
                  <a:tcPr marL="71074" marR="85289" marT="85289" marB="63967">
                    <a:lnL>
                      <a:noFill/>
                    </a:lnL>
                    <a:lnR>
                      <a:noFill/>
                    </a:lnR>
                    <a:lnT>
                      <a:noFill/>
                    </a:lnT>
                    <a:lnB>
                      <a:noFill/>
                    </a:lnB>
                  </a:tcPr>
                </a:tc>
                <a:tc>
                  <a:txBody>
                    <a:bodyPr/>
                    <a:lstStyle/>
                    <a:p>
                      <a:pPr algn="ctr" fontAlgn="t"/>
                      <a:r>
                        <a:rPr lang="en-US" sz="1300" dirty="0">
                          <a:solidFill>
                            <a:srgbClr val="4D4D4D"/>
                          </a:solidFill>
                          <a:effectLst/>
                        </a:rPr>
                        <a:t>53,184</a:t>
                      </a:r>
                    </a:p>
                  </a:txBody>
                  <a:tcPr marL="71074" marR="85289" marT="85289" marB="63967">
                    <a:lnL>
                      <a:noFill/>
                    </a:lnL>
                    <a:lnR>
                      <a:noFill/>
                    </a:lnR>
                    <a:lnT>
                      <a:noFill/>
                    </a:lnT>
                    <a:lnB>
                      <a:noFill/>
                    </a:lnB>
                  </a:tcPr>
                </a:tc>
                <a:tc>
                  <a:txBody>
                    <a:bodyPr/>
                    <a:lstStyle/>
                    <a:p>
                      <a:pPr algn="ctr" fontAlgn="t"/>
                      <a:r>
                        <a:rPr lang="en-US" sz="1300" dirty="0" smtClean="0">
                          <a:solidFill>
                            <a:schemeClr val="tx1"/>
                          </a:solidFill>
                          <a:effectLst/>
                        </a:rPr>
                        <a:t>0.124</a:t>
                      </a:r>
                      <a:endParaRPr lang="en-US" sz="1300" dirty="0">
                        <a:solidFill>
                          <a:schemeClr val="tx1"/>
                        </a:solidFill>
                        <a:effectLst/>
                      </a:endParaRPr>
                    </a:p>
                  </a:txBody>
                  <a:tcPr marL="71074" marR="85289" marT="85289" marB="63967">
                    <a:lnL>
                      <a:noFill/>
                    </a:lnL>
                    <a:lnR>
                      <a:noFill/>
                    </a:lnR>
                    <a:lnT>
                      <a:noFill/>
                    </a:lnT>
                    <a:lnB>
                      <a:noFill/>
                    </a:lnB>
                  </a:tcPr>
                </a:tc>
                <a:tc>
                  <a:txBody>
                    <a:bodyPr/>
                    <a:lstStyle/>
                    <a:p>
                      <a:pPr algn="ctr" fontAlgn="t"/>
                      <a:r>
                        <a:rPr lang="en-US" sz="1300" dirty="0" smtClean="0">
                          <a:solidFill>
                            <a:schemeClr val="tx1"/>
                          </a:solidFill>
                          <a:effectLst/>
                        </a:rPr>
                        <a:t>6,595</a:t>
                      </a:r>
                      <a:endParaRPr lang="en-US" sz="1300" dirty="0">
                        <a:solidFill>
                          <a:schemeClr val="tx1"/>
                        </a:solidFill>
                        <a:effectLst/>
                      </a:endParaRPr>
                    </a:p>
                  </a:txBody>
                  <a:tcPr marL="71074" marR="85289" marT="85289" marB="63967">
                    <a:lnL>
                      <a:noFill/>
                    </a:lnL>
                    <a:lnR>
                      <a:noFill/>
                    </a:lnR>
                    <a:lnT>
                      <a:noFill/>
                    </a:lnT>
                    <a:lnB>
                      <a:noFill/>
                    </a:lnB>
                  </a:tcPr>
                </a:tc>
                <a:extLst>
                  <a:ext uri="{0D108BD9-81ED-4DB2-BD59-A6C34878D82A}">
                    <a16:rowId xmlns:a16="http://schemas.microsoft.com/office/drawing/2014/main" val="1269503513"/>
                  </a:ext>
                </a:extLst>
              </a:tr>
              <a:tr h="558641">
                <a:tc>
                  <a:txBody>
                    <a:bodyPr/>
                    <a:lstStyle/>
                    <a:p>
                      <a:pPr algn="l" fontAlgn="t"/>
                      <a:r>
                        <a:rPr lang="en-US" sz="1300" dirty="0">
                          <a:solidFill>
                            <a:srgbClr val="4D4D4D"/>
                          </a:solidFill>
                          <a:effectLst/>
                        </a:rPr>
                        <a:t>Concrete masonry foundation</a:t>
                      </a:r>
                    </a:p>
                  </a:txBody>
                  <a:tcPr marL="71074" marR="85289" marT="85289" marB="63967">
                    <a:lnL>
                      <a:noFill/>
                    </a:lnL>
                    <a:lnR>
                      <a:noFill/>
                    </a:lnR>
                    <a:lnT>
                      <a:noFill/>
                    </a:lnT>
                    <a:lnB>
                      <a:noFill/>
                    </a:lnB>
                  </a:tcPr>
                </a:tc>
                <a:tc>
                  <a:txBody>
                    <a:bodyPr/>
                    <a:lstStyle/>
                    <a:p>
                      <a:pPr algn="ctr" fontAlgn="t"/>
                      <a:r>
                        <a:rPr lang="en-US" sz="1300" dirty="0">
                          <a:solidFill>
                            <a:srgbClr val="4D4D4D"/>
                          </a:solidFill>
                          <a:effectLst/>
                        </a:rPr>
                        <a:t>1,312</a:t>
                      </a:r>
                    </a:p>
                  </a:txBody>
                  <a:tcPr marL="71074" marR="85289" marT="85289" marB="63967">
                    <a:lnL>
                      <a:noFill/>
                    </a:lnL>
                    <a:lnR>
                      <a:noFill/>
                    </a:lnR>
                    <a:lnT>
                      <a:noFill/>
                    </a:lnT>
                    <a:lnB>
                      <a:noFill/>
                    </a:lnB>
                  </a:tcPr>
                </a:tc>
                <a:tc>
                  <a:txBody>
                    <a:bodyPr/>
                    <a:lstStyle/>
                    <a:p>
                      <a:pPr algn="ctr" fontAlgn="t"/>
                      <a:r>
                        <a:rPr lang="en-US" sz="1300" dirty="0" smtClean="0">
                          <a:solidFill>
                            <a:schemeClr val="tx1"/>
                          </a:solidFill>
                          <a:effectLst/>
                        </a:rPr>
                        <a:t>0.136</a:t>
                      </a:r>
                      <a:endParaRPr lang="en-US" sz="1300" dirty="0">
                        <a:solidFill>
                          <a:schemeClr val="tx1"/>
                        </a:solidFill>
                        <a:effectLst/>
                      </a:endParaRPr>
                    </a:p>
                  </a:txBody>
                  <a:tcPr marL="71074" marR="85289" marT="85289" marB="63967">
                    <a:lnL>
                      <a:noFill/>
                    </a:lnL>
                    <a:lnR>
                      <a:noFill/>
                    </a:lnR>
                    <a:lnT>
                      <a:noFill/>
                    </a:lnT>
                    <a:lnB>
                      <a:noFill/>
                    </a:lnB>
                  </a:tcPr>
                </a:tc>
                <a:tc>
                  <a:txBody>
                    <a:bodyPr/>
                    <a:lstStyle/>
                    <a:p>
                      <a:pPr algn="ctr" fontAlgn="t"/>
                      <a:r>
                        <a:rPr lang="en-US" sz="1300" dirty="0" smtClean="0">
                          <a:solidFill>
                            <a:schemeClr val="tx1"/>
                          </a:solidFill>
                          <a:effectLst/>
                        </a:rPr>
                        <a:t>178</a:t>
                      </a:r>
                      <a:endParaRPr lang="en-US" sz="1300" dirty="0">
                        <a:solidFill>
                          <a:schemeClr val="tx1"/>
                        </a:solidFill>
                        <a:effectLst/>
                      </a:endParaRPr>
                    </a:p>
                  </a:txBody>
                  <a:tcPr marL="71074" marR="85289" marT="85289" marB="63967">
                    <a:lnL>
                      <a:noFill/>
                    </a:lnL>
                    <a:lnR>
                      <a:noFill/>
                    </a:lnR>
                    <a:lnT>
                      <a:noFill/>
                    </a:lnT>
                    <a:lnB>
                      <a:noFill/>
                    </a:lnB>
                  </a:tcPr>
                </a:tc>
                <a:extLst>
                  <a:ext uri="{0D108BD9-81ED-4DB2-BD59-A6C34878D82A}">
                    <a16:rowId xmlns:a16="http://schemas.microsoft.com/office/drawing/2014/main" val="1212187958"/>
                  </a:ext>
                </a:extLst>
              </a:tr>
              <a:tr h="763334">
                <a:tc>
                  <a:txBody>
                    <a:bodyPr/>
                    <a:lstStyle/>
                    <a:p>
                      <a:pPr algn="l" fontAlgn="t"/>
                      <a:r>
                        <a:rPr lang="en-US" sz="1300" dirty="0">
                          <a:solidFill>
                            <a:srgbClr val="4D4D4D"/>
                          </a:solidFill>
                          <a:effectLst/>
                        </a:rPr>
                        <a:t>Reinforcing steel for slab on ground and foundation</a:t>
                      </a:r>
                    </a:p>
                  </a:txBody>
                  <a:tcPr marL="71074" marR="85289" marT="85289" marB="63967">
                    <a:lnL>
                      <a:noFill/>
                    </a:lnL>
                    <a:lnR>
                      <a:noFill/>
                    </a:lnR>
                    <a:lnT>
                      <a:noFill/>
                    </a:lnT>
                    <a:lnB>
                      <a:noFill/>
                    </a:lnB>
                  </a:tcPr>
                </a:tc>
                <a:tc>
                  <a:txBody>
                    <a:bodyPr/>
                    <a:lstStyle/>
                    <a:p>
                      <a:pPr algn="ctr" fontAlgn="t"/>
                      <a:r>
                        <a:rPr lang="en-US" sz="1300" dirty="0">
                          <a:solidFill>
                            <a:srgbClr val="4D4D4D"/>
                          </a:solidFill>
                          <a:effectLst/>
                        </a:rPr>
                        <a:t>789</a:t>
                      </a:r>
                    </a:p>
                  </a:txBody>
                  <a:tcPr marL="71074" marR="85289" marT="85289" marB="63967">
                    <a:lnL>
                      <a:noFill/>
                    </a:lnL>
                    <a:lnR>
                      <a:noFill/>
                    </a:lnR>
                    <a:lnT>
                      <a:noFill/>
                    </a:lnT>
                    <a:lnB>
                      <a:noFill/>
                    </a:lnB>
                  </a:tcPr>
                </a:tc>
                <a:tc>
                  <a:txBody>
                    <a:bodyPr/>
                    <a:lstStyle/>
                    <a:p>
                      <a:pPr algn="ctr" fontAlgn="t"/>
                      <a:r>
                        <a:rPr lang="en-US" sz="1300" dirty="0" smtClean="0">
                          <a:solidFill>
                            <a:schemeClr val="tx1"/>
                          </a:solidFill>
                          <a:effectLst/>
                        </a:rPr>
                        <a:t>1.99</a:t>
                      </a:r>
                      <a:endParaRPr lang="en-US" sz="1300" dirty="0">
                        <a:solidFill>
                          <a:schemeClr val="tx1"/>
                        </a:solidFill>
                        <a:effectLst/>
                      </a:endParaRPr>
                    </a:p>
                  </a:txBody>
                  <a:tcPr marL="71074" marR="85289" marT="85289" marB="63967">
                    <a:lnL>
                      <a:noFill/>
                    </a:lnL>
                    <a:lnR>
                      <a:noFill/>
                    </a:lnR>
                    <a:lnT>
                      <a:noFill/>
                    </a:lnT>
                    <a:lnB>
                      <a:noFill/>
                    </a:lnB>
                  </a:tcPr>
                </a:tc>
                <a:tc>
                  <a:txBody>
                    <a:bodyPr/>
                    <a:lstStyle/>
                    <a:p>
                      <a:pPr algn="ctr" fontAlgn="t"/>
                      <a:r>
                        <a:rPr lang="en-US" sz="1300" dirty="0" smtClean="0">
                          <a:solidFill>
                            <a:schemeClr val="tx1"/>
                          </a:solidFill>
                          <a:effectLst/>
                        </a:rPr>
                        <a:t>1,570</a:t>
                      </a:r>
                      <a:endParaRPr lang="en-US" sz="1300" dirty="0">
                        <a:solidFill>
                          <a:schemeClr val="tx1"/>
                        </a:solidFill>
                        <a:effectLst/>
                      </a:endParaRPr>
                    </a:p>
                  </a:txBody>
                  <a:tcPr marL="71074" marR="85289" marT="85289" marB="63967">
                    <a:lnL>
                      <a:noFill/>
                    </a:lnL>
                    <a:lnR>
                      <a:noFill/>
                    </a:lnR>
                    <a:lnT>
                      <a:noFill/>
                    </a:lnT>
                    <a:lnB>
                      <a:noFill/>
                    </a:lnB>
                  </a:tcPr>
                </a:tc>
                <a:extLst>
                  <a:ext uri="{0D108BD9-81ED-4DB2-BD59-A6C34878D82A}">
                    <a16:rowId xmlns:a16="http://schemas.microsoft.com/office/drawing/2014/main" val="1151006424"/>
                  </a:ext>
                </a:extLst>
              </a:tr>
              <a:tr h="396000">
                <a:tc>
                  <a:txBody>
                    <a:bodyPr/>
                    <a:lstStyle/>
                    <a:p>
                      <a:pPr algn="l" fontAlgn="t"/>
                      <a:r>
                        <a:rPr lang="en-US" sz="1300" dirty="0" smtClean="0">
                          <a:solidFill>
                            <a:schemeClr val="tx1"/>
                          </a:solidFill>
                          <a:effectLst/>
                        </a:rPr>
                        <a:t>Vinyl flooring</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2,049</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3.19</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6,536</a:t>
                      </a:r>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310926061"/>
                  </a:ext>
                </a:extLst>
              </a:tr>
            </a:tbl>
          </a:graphicData>
        </a:graphic>
      </p:graphicFrame>
    </p:spTree>
    <p:extLst>
      <p:ext uri="{BB962C8B-B14F-4D97-AF65-F5344CB8AC3E}">
        <p14:creationId xmlns:p14="http://schemas.microsoft.com/office/powerpoint/2010/main" val="788777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t>16</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1148262"/>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graphicFrame>
        <p:nvGraphicFramePr>
          <p:cNvPr id="8" name="Table 7">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2570362347"/>
              </p:ext>
            </p:extLst>
          </p:nvPr>
        </p:nvGraphicFramePr>
        <p:xfrm>
          <a:off x="1501775" y="1483292"/>
          <a:ext cx="6140784" cy="4278531"/>
        </p:xfrm>
        <a:graphic>
          <a:graphicData uri="http://schemas.openxmlformats.org/drawingml/2006/table">
            <a:tbl>
              <a:tblPr/>
              <a:tblGrid>
                <a:gridCol w="1535196">
                  <a:extLst>
                    <a:ext uri="{9D8B030D-6E8A-4147-A177-3AD203B41FA5}">
                      <a16:colId xmlns:a16="http://schemas.microsoft.com/office/drawing/2014/main" val="1327168404"/>
                    </a:ext>
                  </a:extLst>
                </a:gridCol>
                <a:gridCol w="1535196">
                  <a:extLst>
                    <a:ext uri="{9D8B030D-6E8A-4147-A177-3AD203B41FA5}">
                      <a16:colId xmlns:a16="http://schemas.microsoft.com/office/drawing/2014/main" val="1428853597"/>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l" fontAlgn="t"/>
                      <a:r>
                        <a:rPr lang="en-US" sz="1300" b="1" dirty="0">
                          <a:solidFill>
                            <a:srgbClr val="4D4D4D"/>
                          </a:solidFill>
                          <a:effectLst/>
                        </a:rPr>
                        <a:t>MATERIAL TYPE</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ctr" fontAlgn="t"/>
                      <a:r>
                        <a:rPr lang="en-US" sz="1300" b="1" dirty="0">
                          <a:solidFill>
                            <a:srgbClr val="4D4D4D"/>
                          </a:solidFill>
                          <a:effectLst/>
                        </a:rPr>
                        <a:t>From 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a:solidFill>
                            <a:srgbClr val="4D4D4D"/>
                          </a:solidFill>
                          <a:effectLst/>
                        </a:rPr>
                        <a:t>EMBODIED </a:t>
                      </a:r>
                      <a:r>
                        <a:rPr lang="en-US" sz="1300" b="1" dirty="0" smtClean="0">
                          <a:solidFill>
                            <a:srgbClr val="4D4D4D"/>
                          </a:solidFill>
                          <a:effectLst/>
                        </a:rPr>
                        <a:t>EMISSIONS</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INTENSITY </a:t>
                      </a:r>
                      <a:r>
                        <a:rPr lang="en-US" sz="1300" b="1" dirty="0" smtClean="0">
                          <a:solidFill>
                            <a:srgbClr val="4D4D4D"/>
                          </a:solidFill>
                          <a:effectLst/>
                        </a:rPr>
                        <a:t>(</a:t>
                      </a:r>
                      <a:r>
                        <a:rPr lang="en-GB" sz="1300" b="1" kern="1200" dirty="0" smtClean="0">
                          <a:solidFill>
                            <a:srgbClr val="4D4D4D"/>
                          </a:solidFill>
                          <a:effectLst/>
                          <a:latin typeface="+mn-lt"/>
                          <a:ea typeface="+mn-ea"/>
                          <a:cs typeface="+mn-cs"/>
                        </a:rPr>
                        <a:t>kgCO</a:t>
                      </a:r>
                      <a:r>
                        <a:rPr lang="en-GB" sz="1300" b="1" kern="1200" baseline="-25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US" sz="1300" b="1" dirty="0" smtClean="0">
                          <a:solidFill>
                            <a:srgbClr val="4D4D4D"/>
                          </a:solidFill>
                          <a:effectLst/>
                        </a:rPr>
                        <a:t>/kg)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EMBODIED EMISSIONS           (</a:t>
                      </a:r>
                      <a:r>
                        <a:rPr lang="en-GB" sz="1300" b="1" kern="1200" dirty="0" smtClean="0">
                          <a:solidFill>
                            <a:srgbClr val="4D4D4D"/>
                          </a:solidFill>
                          <a:effectLst/>
                          <a:latin typeface="+mn-lt"/>
                          <a:ea typeface="+mn-ea"/>
                          <a:cs typeface="+mn-cs"/>
                        </a:rPr>
                        <a:t>kgCO</a:t>
                      </a:r>
                      <a:r>
                        <a:rPr lang="en-GB" sz="1300" b="1" kern="1200" baseline="-25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US" sz="1300" b="1" dirty="0" smtClean="0">
                          <a:solidFill>
                            <a:srgbClr val="4D4D4D"/>
                          </a:solidFill>
                          <a:effectLst/>
                        </a:rPr>
                        <a:t>)</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dirty="0">
                          <a:solidFill>
                            <a:srgbClr val="4D4D4D"/>
                          </a:solidFill>
                          <a:effectLst/>
                        </a:rPr>
                        <a:t>Windows and glazing</a:t>
                      </a:r>
                      <a:endParaRPr lang="en-US" sz="1300" dirty="0">
                        <a:solidFill>
                          <a:srgbClr val="4D4D4D"/>
                        </a:solidFill>
                        <a:effectLst/>
                      </a:endParaRPr>
                    </a:p>
                  </a:txBody>
                  <a:tcPr marL="95250" marR="114300" marT="114300" marB="85725">
                    <a:lnL>
                      <a:noFill/>
                    </a:lnL>
                    <a:lnR>
                      <a:noFill/>
                    </a:lnR>
                    <a:lnT>
                      <a:noFill/>
                    </a:lnT>
                    <a:lnB>
                      <a:noFill/>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en-US" sz="1300" dirty="0" err="1">
                          <a:solidFill>
                            <a:srgbClr val="4D4D4D"/>
                          </a:solidFill>
                          <a:effectLst/>
                        </a:rPr>
                        <a:t>Aluminium</a:t>
                      </a:r>
                      <a:r>
                        <a:rPr lang="en-US" sz="1300" dirty="0">
                          <a:solidFill>
                            <a:srgbClr val="4D4D4D"/>
                          </a:solidFill>
                          <a:effectLst/>
                        </a:rPr>
                        <a:t> window joinery – factory coated</a:t>
                      </a:r>
                    </a:p>
                  </a:txBody>
                  <a:tcPr marL="95250" marR="114300" marT="114300" marB="85725">
                    <a:lnL>
                      <a:noFill/>
                    </a:lnL>
                    <a:lnR>
                      <a:noFill/>
                    </a:lnR>
                    <a:lnT>
                      <a:noFill/>
                    </a:lnT>
                    <a:lnB>
                      <a:noFill/>
                    </a:lnB>
                  </a:tcPr>
                </a:tc>
                <a:tc>
                  <a:txBody>
                    <a:bodyPr/>
                    <a:lstStyle/>
                    <a:p>
                      <a:pPr algn="ctr" fontAlgn="t"/>
                      <a:r>
                        <a:rPr lang="en-US" sz="1300" strike="sngStrike" dirty="0" smtClean="0">
                          <a:solidFill>
                            <a:schemeClr val="tx1"/>
                          </a:solidFill>
                          <a:effectLst/>
                        </a:rPr>
                        <a:t>144 </a:t>
                      </a:r>
                      <a:r>
                        <a:rPr lang="en-US" sz="1300" dirty="0" smtClean="0">
                          <a:solidFill>
                            <a:schemeClr val="tx1"/>
                          </a:solidFill>
                          <a:effectLst/>
                        </a:rPr>
                        <a:t>288</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9.16</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2,638</a:t>
                      </a:r>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269503513"/>
                  </a:ext>
                </a:extLst>
              </a:tr>
              <a:tr h="504000">
                <a:tc>
                  <a:txBody>
                    <a:bodyPr/>
                    <a:lstStyle/>
                    <a:p>
                      <a:pPr algn="l" fontAlgn="t"/>
                      <a:r>
                        <a:rPr lang="en-US" sz="1300" dirty="0">
                          <a:solidFill>
                            <a:srgbClr val="4D4D4D"/>
                          </a:solidFill>
                          <a:effectLst/>
                        </a:rPr>
                        <a:t>Float glass</a:t>
                      </a:r>
                    </a:p>
                  </a:txBody>
                  <a:tcPr marL="95250" marR="114300" marT="114300" marB="85725">
                    <a:lnL>
                      <a:noFill/>
                    </a:lnL>
                    <a:lnR>
                      <a:noFill/>
                    </a:lnR>
                    <a:lnT>
                      <a:noFill/>
                    </a:lnT>
                    <a:lnB>
                      <a:noFill/>
                    </a:lnB>
                  </a:tcPr>
                </a:tc>
                <a:tc>
                  <a:txBody>
                    <a:bodyPr/>
                    <a:lstStyle/>
                    <a:p>
                      <a:pPr algn="ctr" fontAlgn="t"/>
                      <a:r>
                        <a:rPr lang="en-US" sz="1300">
                          <a:solidFill>
                            <a:schemeClr val="tx1"/>
                          </a:solidFill>
                          <a:effectLst/>
                        </a:rPr>
                        <a:t>450</a:t>
                      </a: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0.91</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409</a:t>
                      </a:r>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151006424"/>
                  </a:ext>
                </a:extLst>
              </a:tr>
              <a:tr h="360000">
                <a:tc gridSpan="4">
                  <a:txBody>
                    <a:bodyPr/>
                    <a:lstStyle/>
                    <a:p>
                      <a:pPr algn="l" fontAlgn="t"/>
                      <a:r>
                        <a:rPr lang="en-US" sz="1300" b="1" dirty="0">
                          <a:solidFill>
                            <a:schemeClr val="tx1"/>
                          </a:solidFill>
                          <a:effectLst/>
                        </a:rPr>
                        <a:t>Wall cladding</a:t>
                      </a:r>
                      <a:endParaRPr lang="en-US" sz="1300" dirty="0">
                        <a:solidFill>
                          <a:schemeClr val="tx1"/>
                        </a:solidFill>
                        <a:effectLst/>
                      </a:endParaRPr>
                    </a:p>
                  </a:txBody>
                  <a:tcPr marL="95250" marR="114300" marT="114300" marB="85725" anchor="ctr">
                    <a:lnL>
                      <a:noFill/>
                    </a:lnL>
                    <a:lnR>
                      <a:noFill/>
                    </a:lnR>
                    <a:lnT>
                      <a:noFill/>
                    </a:lnT>
                    <a:lnB>
                      <a:noFill/>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3954820213"/>
                  </a:ext>
                </a:extLst>
              </a:tr>
              <a:tr h="540000">
                <a:tc>
                  <a:txBody>
                    <a:bodyPr/>
                    <a:lstStyle/>
                    <a:p>
                      <a:pPr algn="l" fontAlgn="t"/>
                      <a:r>
                        <a:rPr lang="en-US" sz="1300" dirty="0">
                          <a:solidFill>
                            <a:schemeClr val="tx1"/>
                          </a:solidFill>
                          <a:effectLst/>
                        </a:rPr>
                        <a:t>Brick veneer</a:t>
                      </a:r>
                    </a:p>
                  </a:txBody>
                  <a:tcPr marL="95250" marR="114300" marT="114300" marB="85725">
                    <a:lnL>
                      <a:noFill/>
                    </a:lnL>
                    <a:lnR>
                      <a:noFill/>
                    </a:lnR>
                    <a:lnT>
                      <a:noFill/>
                    </a:lnT>
                    <a:lnB>
                      <a:noFill/>
                    </a:lnB>
                  </a:tcPr>
                </a:tc>
                <a:tc>
                  <a:txBody>
                    <a:bodyPr/>
                    <a:lstStyle/>
                    <a:p>
                      <a:pPr algn="ctr" fontAlgn="t"/>
                      <a:r>
                        <a:rPr lang="en-US" sz="1300" dirty="0">
                          <a:solidFill>
                            <a:schemeClr val="tx1"/>
                          </a:solidFill>
                          <a:effectLst/>
                        </a:rPr>
                        <a:t>13,780</a:t>
                      </a: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0.21</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2,894</a:t>
                      </a:r>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344718336"/>
                  </a:ext>
                </a:extLst>
              </a:tr>
              <a:tr h="504000">
                <a:tc>
                  <a:txBody>
                    <a:bodyPr/>
                    <a:lstStyle/>
                    <a:p>
                      <a:pPr algn="l" fontAlgn="t"/>
                      <a:r>
                        <a:rPr lang="en-US" sz="1300" dirty="0" err="1">
                          <a:solidFill>
                            <a:schemeClr val="tx1"/>
                          </a:solidFill>
                          <a:effectLst/>
                        </a:rPr>
                        <a:t>Fibre</a:t>
                      </a:r>
                      <a:r>
                        <a:rPr lang="en-US" sz="1300" dirty="0">
                          <a:solidFill>
                            <a:schemeClr val="tx1"/>
                          </a:solidFill>
                          <a:effectLst/>
                        </a:rPr>
                        <a:t>-cement sheet</a:t>
                      </a:r>
                    </a:p>
                  </a:txBody>
                  <a:tcPr marL="95250" marR="114300" marT="114300" marB="85725">
                    <a:lnL>
                      <a:noFill/>
                    </a:lnL>
                    <a:lnR>
                      <a:noFill/>
                    </a:lnR>
                    <a:lnT>
                      <a:noFill/>
                    </a:lnT>
                    <a:lnB>
                      <a:noFill/>
                    </a:lnB>
                  </a:tcPr>
                </a:tc>
                <a:tc>
                  <a:txBody>
                    <a:bodyPr/>
                    <a:lstStyle/>
                    <a:p>
                      <a:pPr algn="ctr" fontAlgn="t"/>
                      <a:r>
                        <a:rPr lang="en-US" sz="1300">
                          <a:solidFill>
                            <a:schemeClr val="tx1"/>
                          </a:solidFill>
                          <a:effectLst/>
                        </a:rPr>
                        <a:t>2,940</a:t>
                      </a: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0.554</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1,629</a:t>
                      </a:r>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940484632"/>
                  </a:ext>
                </a:extLst>
              </a:tr>
            </a:tbl>
          </a:graphicData>
        </a:graphic>
      </p:graphicFrame>
    </p:spTree>
    <p:extLst>
      <p:ext uri="{BB962C8B-B14F-4D97-AF65-F5344CB8AC3E}">
        <p14:creationId xmlns:p14="http://schemas.microsoft.com/office/powerpoint/2010/main" val="3889105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21372" y="4445666"/>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17</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chemeClr val="tx1">
                    <a:lumMod val="50000"/>
                    <a:lumOff val="50000"/>
                  </a:schemeClr>
                </a:solidFill>
              </a:rPr>
              <a:t>B1.6 – </a:t>
            </a:r>
            <a:r>
              <a:rPr lang="en-US" sz="2800" dirty="0">
                <a:solidFill>
                  <a:schemeClr val="tx1">
                    <a:lumMod val="50000"/>
                    <a:lumOff val="50000"/>
                  </a:schemeClr>
                </a:solidFill>
              </a:rPr>
              <a:t>EMBODIED GHG EMISSIONS</a:t>
            </a:r>
            <a:endParaRPr lang="it-IT" sz="2800" b="1" dirty="0">
              <a:solidFill>
                <a:schemeClr val="tx1">
                  <a:lumMod val="50000"/>
                  <a:lumOff val="50000"/>
                </a:schemeClr>
              </a:solidFill>
            </a:endParaRPr>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457199" y="1072110"/>
                <a:ext cx="8599267" cy="1730357"/>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dirty="0" smtClean="0">
                    <a:cs typeface="Calibri" panose="020F0502020204030204" pitchFamily="34" charset="0"/>
                  </a:rPr>
                  <a:t>Calculate the total embodied GHG emissions of the building</a:t>
                </a:r>
                <a:endParaRPr lang="en-US" sz="2000" b="1" dirty="0">
                  <a:cs typeface="Calibri" panose="020F0502020204030204" pitchFamily="34" charset="0"/>
                </a:endParaRPr>
              </a:p>
              <a:p>
                <a:pPr marL="0" indent="0">
                  <a:buFont typeface="Arial" panose="020B0604020202020204" pitchFamily="34" charset="0"/>
                  <a:buNone/>
                </a:pPr>
                <a:endParaRPr lang="en-US" sz="2000" dirty="0">
                  <a:solidFill>
                    <a:prstClr val="black"/>
                  </a:solidFill>
                  <a:cs typeface="Calibri" panose="020F0502020204030204" pitchFamily="34" charset="0"/>
                </a:endParaRPr>
              </a:p>
              <a:p>
                <a:pPr marL="0" indent="0">
                  <a:buNone/>
                </a:pPr>
                <a14:m>
                  <m:oMath xmlns:m="http://schemas.openxmlformats.org/officeDocument/2006/math">
                    <m:r>
                      <a:rPr lang="en-US" sz="2000" i="1" smtClean="0">
                        <a:solidFill>
                          <a:schemeClr val="tx1"/>
                        </a:solidFill>
                        <a:latin typeface="Cambria Math" panose="02040503050406030204" pitchFamily="18" charset="0"/>
                      </a:rPr>
                      <m:t>(6,595</m:t>
                    </m:r>
                    <m:r>
                      <a:rPr lang="en-US" sz="2000" b="0" i="1" smtClean="0">
                        <a:solidFill>
                          <a:schemeClr val="tx1"/>
                        </a:solidFill>
                        <a:latin typeface="Cambria Math" panose="02040503050406030204" pitchFamily="18" charset="0"/>
                      </a:rPr>
                      <m:t> </m:t>
                    </m:r>
                    <m:r>
                      <a:rPr lang="en-US" sz="2000" i="1" smtClean="0">
                        <a:solidFill>
                          <a:schemeClr val="tx1"/>
                        </a:solidFill>
                        <a:latin typeface="Cambria Math" panose="02040503050406030204" pitchFamily="18" charset="0"/>
                      </a:rPr>
                      <m:t>+</m:t>
                    </m:r>
                    <m:r>
                      <m:rPr>
                        <m:nor/>
                      </m:rPr>
                      <a:rPr lang="en-US" sz="2000" dirty="0"/>
                      <m:t>178</m:t>
                    </m:r>
                  </m:oMath>
                </a14:m>
                <a:r>
                  <a:rPr lang="en-US" sz="2000" dirty="0" smtClean="0"/>
                  <a:t> + 1,570 + 6,536 + 2,638 + 409 + 2,894 + 1,629 ) = </a:t>
                </a:r>
                <a:r>
                  <a:rPr lang="en-US" sz="2000" b="1" u="sng" dirty="0" smtClean="0">
                    <a:effectLst>
                      <a:outerShdw blurRad="38100" dist="38100" dir="2700000" algn="tl">
                        <a:srgbClr val="000000">
                          <a:alpha val="43137"/>
                        </a:srgbClr>
                      </a:outerShdw>
                    </a:effectLst>
                  </a:rPr>
                  <a:t>27,449</a:t>
                </a:r>
                <a:r>
                  <a:rPr lang="en-US" sz="2000" b="1" u="sng" dirty="0" smtClean="0"/>
                  <a:t> </a:t>
                </a:r>
                <a:r>
                  <a:rPr lang="en-GB" sz="2000" b="1" dirty="0">
                    <a:solidFill>
                      <a:srgbClr val="4D4D4D"/>
                    </a:solidFill>
                  </a:rPr>
                  <a:t>kgCO</a:t>
                </a:r>
                <a:r>
                  <a:rPr lang="en-GB" sz="2000" b="1" baseline="-25000" dirty="0">
                    <a:solidFill>
                      <a:srgbClr val="4D4D4D"/>
                    </a:solidFill>
                  </a:rPr>
                  <a:t>2</a:t>
                </a:r>
                <a:r>
                  <a:rPr lang="en-GB" sz="2000" b="1" dirty="0">
                    <a:solidFill>
                      <a:srgbClr val="4D4D4D"/>
                    </a:solidFill>
                  </a:rPr>
                  <a:t>eq</a:t>
                </a:r>
                <a:endParaRPr lang="en-US" sz="2000" dirty="0" smtClean="0">
                  <a:solidFill>
                    <a:srgbClr val="4D4D4D"/>
                  </a:solidFill>
                </a:endParaRPr>
              </a:p>
              <a:p>
                <a:pPr marL="0" indent="0">
                  <a:buNone/>
                </a:pPr>
                <a:endParaRPr lang="en-US" sz="2000" dirty="0">
                  <a:solidFill>
                    <a:srgbClr val="4D4D4D"/>
                  </a:solidFill>
                </a:endParaRPr>
              </a:p>
            </p:txBody>
          </p:sp>
        </mc:Choice>
        <mc:Fallback>
          <p:sp>
            <p:nvSpPr>
              <p:cNvPr id="8"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457199" y="1072110"/>
                <a:ext cx="8599267" cy="1730357"/>
              </a:xfrm>
              <a:prstGeom prst="rect">
                <a:avLst/>
              </a:prstGeom>
              <a:blipFill>
                <a:blip r:embed="rId3"/>
                <a:stretch>
                  <a:fillRect l="-709" t="-2113"/>
                </a:stretch>
              </a:blipFill>
            </p:spPr>
            <p:txBody>
              <a:bodyPr/>
              <a:lstStyle/>
              <a:p>
                <a:r>
                  <a:rPr lang="en-US">
                    <a:noFill/>
                  </a:rPr>
                  <a:t> </a:t>
                </a:r>
              </a:p>
            </p:txBody>
          </p:sp>
        </mc:Fallback>
      </mc:AlternateContent>
      <p:sp>
        <p:nvSpPr>
          <p:cNvPr id="9" name="Rectangle 8"/>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4</a:t>
            </a:r>
            <a:endParaRPr lang="el-GR" sz="2400" dirty="0"/>
          </a:p>
        </p:txBody>
      </p:sp>
      <p:sp>
        <p:nvSpPr>
          <p:cNvPr id="11" name="Rectangle 10"/>
          <p:cNvSpPr/>
          <p:nvPr/>
        </p:nvSpPr>
        <p:spPr>
          <a:xfrm>
            <a:off x="8087419" y="275221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5</a:t>
            </a:r>
            <a:endParaRPr lang="el-GR" sz="2400" dirty="0"/>
          </a:p>
        </p:txBody>
      </p:sp>
      <p:sp>
        <p:nvSpPr>
          <p:cNvPr id="12" name="Rectangle 11"/>
          <p:cNvSpPr/>
          <p:nvPr/>
        </p:nvSpPr>
        <p:spPr>
          <a:xfrm>
            <a:off x="8087419" y="3740888"/>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6</a:t>
            </a:r>
            <a:endParaRPr lang="el-GR" sz="2400" dirty="0"/>
          </a:p>
        </p:txBody>
      </p:sp>
      <p:sp>
        <p:nvSpPr>
          <p:cNvPr id="3" name="Rectangle 2"/>
          <p:cNvSpPr/>
          <p:nvPr/>
        </p:nvSpPr>
        <p:spPr>
          <a:xfrm>
            <a:off x="457200" y="2941705"/>
            <a:ext cx="3750194" cy="400110"/>
          </a:xfrm>
          <a:prstGeom prst="rect">
            <a:avLst/>
          </a:prstGeom>
        </p:spPr>
        <p:txBody>
          <a:bodyPr wrap="none">
            <a:spAutoFit/>
          </a:bodyPr>
          <a:lstStyle/>
          <a:p>
            <a:r>
              <a:rPr lang="en-US" sz="2000" b="1" dirty="0">
                <a:cs typeface="Calibri" panose="020F0502020204030204" pitchFamily="34" charset="0"/>
              </a:rPr>
              <a:t>Internal useful floor area</a:t>
            </a:r>
            <a:r>
              <a:rPr lang="en-US" sz="2000" dirty="0">
                <a:cs typeface="Calibri" panose="020F0502020204030204" pitchFamily="34" charset="0"/>
              </a:rPr>
              <a:t>: </a:t>
            </a:r>
            <a:r>
              <a:rPr lang="en-US" sz="2000" b="1" u="sng" dirty="0" smtClean="0">
                <a:cs typeface="Calibri" panose="020F0502020204030204" pitchFamily="34" charset="0"/>
              </a:rPr>
              <a:t>195 m</a:t>
            </a:r>
            <a:r>
              <a:rPr lang="en-US" sz="2000" b="1" u="sng" baseline="30000" dirty="0" smtClean="0">
                <a:cs typeface="Calibri" panose="020F0502020204030204" pitchFamily="34" charset="0"/>
              </a:rPr>
              <a:t>2</a:t>
            </a:r>
            <a:r>
              <a:rPr lang="en-US" sz="2000" b="1" u="sng" dirty="0" smtClean="0">
                <a:cs typeface="Calibri" panose="020F0502020204030204" pitchFamily="34" charset="0"/>
              </a:rPr>
              <a:t> </a:t>
            </a:r>
            <a:endParaRPr lang="en-US" sz="2000" b="1" u="sng" dirty="0">
              <a:cs typeface="Calibri" panose="020F0502020204030204" pitchFamily="34" charset="0"/>
            </a:endParaRPr>
          </a:p>
        </p:txBody>
      </p:sp>
      <p:grpSp>
        <p:nvGrpSpPr>
          <p:cNvPr id="13" name="Group 12"/>
          <p:cNvGrpSpPr/>
          <p:nvPr/>
        </p:nvGrpSpPr>
        <p:grpSpPr>
          <a:xfrm>
            <a:off x="1061468" y="4603371"/>
            <a:ext cx="7776007" cy="1577586"/>
            <a:chOff x="-8274492" y="1178783"/>
            <a:chExt cx="7776007" cy="1577586"/>
          </a:xfrm>
        </p:grpSpPr>
        <p:sp>
          <p:nvSpPr>
            <p:cNvPr id="14" name="TextBox 13"/>
            <p:cNvSpPr txBox="1"/>
            <p:nvPr/>
          </p:nvSpPr>
          <p:spPr>
            <a:xfrm>
              <a:off x="-8274492" y="2063059"/>
              <a:ext cx="2541658" cy="523220"/>
            </a:xfrm>
            <a:prstGeom prst="rect">
              <a:avLst/>
            </a:prstGeom>
            <a:noFill/>
          </p:spPr>
          <p:txBody>
            <a:bodyPr wrap="none" rtlCol="0">
              <a:spAutoFit/>
            </a:bodyPr>
            <a:lstStyle/>
            <a:p>
              <a:r>
                <a:rPr lang="en-US" sz="2800" b="1" dirty="0" smtClean="0"/>
                <a:t>27,449</a:t>
              </a:r>
              <a:r>
                <a:rPr lang="en-US" sz="2800" dirty="0" smtClean="0">
                  <a:solidFill>
                    <a:srgbClr val="FF0000"/>
                  </a:solidFill>
                </a:rPr>
                <a:t> </a:t>
              </a:r>
              <a:r>
                <a:rPr lang="en-GB" sz="2800" b="1" dirty="0">
                  <a:solidFill>
                    <a:srgbClr val="4D4D4D"/>
                  </a:solidFill>
                </a:rPr>
                <a:t>kgCO</a:t>
              </a:r>
              <a:r>
                <a:rPr lang="en-GB" sz="2800" b="1" baseline="-25000" dirty="0">
                  <a:solidFill>
                    <a:srgbClr val="4D4D4D"/>
                  </a:solidFill>
                </a:rPr>
                <a:t>2</a:t>
              </a:r>
              <a:r>
                <a:rPr lang="en-GB" sz="2800" b="1" dirty="0">
                  <a:solidFill>
                    <a:srgbClr val="4D4D4D"/>
                  </a:solidFill>
                </a:rPr>
                <a:t>eq</a:t>
              </a:r>
              <a:endParaRPr lang="en-US" sz="2800" baseline="-25000" dirty="0">
                <a:solidFill>
                  <a:srgbClr val="FF0000"/>
                </a:solidFill>
              </a:endParaRPr>
            </a:p>
          </p:txBody>
        </p:sp>
        <p:sp>
          <p:nvSpPr>
            <p:cNvPr id="15" name="Rectangle 14"/>
            <p:cNvSpPr/>
            <p:nvPr/>
          </p:nvSpPr>
          <p:spPr>
            <a:xfrm>
              <a:off x="-5807087"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205375"/>
              <a:ext cx="2043245" cy="72082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effectLst>
                    <a:outerShdw blurRad="38100" dist="38100" dir="2700000" algn="tl">
                      <a:srgbClr val="000000">
                        <a:alpha val="43137"/>
                      </a:srgbClr>
                    </a:outerShdw>
                  </a:effectLst>
                </a:rPr>
                <a:t>Total </a:t>
              </a:r>
              <a:r>
                <a:rPr lang="en-US" sz="2000" b="1" dirty="0">
                  <a:solidFill>
                    <a:schemeClr val="tx1"/>
                  </a:solidFill>
                  <a:effectLst>
                    <a:outerShdw blurRad="38100" dist="38100" dir="2700000" algn="tl">
                      <a:srgbClr val="000000">
                        <a:alpha val="43137"/>
                      </a:srgbClr>
                    </a:outerShdw>
                  </a:effectLst>
                </a:rPr>
                <a:t>embodied GHG emissions </a:t>
              </a:r>
            </a:p>
          </p:txBody>
        </p:sp>
        <p:sp>
          <p:nvSpPr>
            <p:cNvPr id="18" name="TextBox 17"/>
            <p:cNvSpPr txBox="1"/>
            <p:nvPr/>
          </p:nvSpPr>
          <p:spPr>
            <a:xfrm>
              <a:off x="-5208002" y="2063059"/>
              <a:ext cx="1228221" cy="523220"/>
            </a:xfrm>
            <a:prstGeom prst="rect">
              <a:avLst/>
            </a:prstGeom>
            <a:noFill/>
          </p:spPr>
          <p:txBody>
            <a:bodyPr wrap="none" rtlCol="0">
              <a:spAutoFit/>
            </a:bodyPr>
            <a:lstStyle/>
            <a:p>
              <a:r>
                <a:rPr lang="en-US" sz="2800" b="1" dirty="0" smtClean="0"/>
                <a:t>195 m</a:t>
              </a:r>
              <a:r>
                <a:rPr lang="en-US" sz="2800" b="1" baseline="30000" dirty="0"/>
                <a:t>2</a:t>
              </a:r>
            </a:p>
          </p:txBody>
        </p:sp>
        <p:sp>
          <p:nvSpPr>
            <p:cNvPr id="19" name="TextBox 18"/>
            <p:cNvSpPr txBox="1"/>
            <p:nvPr/>
          </p:nvSpPr>
          <p:spPr>
            <a:xfrm>
              <a:off x="-3509822" y="2063059"/>
              <a:ext cx="3011337" cy="523220"/>
            </a:xfrm>
            <a:prstGeom prst="rect">
              <a:avLst/>
            </a:prstGeom>
            <a:noFill/>
          </p:spPr>
          <p:txBody>
            <a:bodyPr wrap="none" rtlCol="0">
              <a:spAutoFit/>
            </a:bodyPr>
            <a:lstStyle/>
            <a:p>
              <a:r>
                <a:rPr lang="en-US" sz="2800" b="1" u="sng" dirty="0" smtClean="0">
                  <a:effectLst>
                    <a:outerShdw blurRad="38100" dist="38100" dir="2700000" algn="tl">
                      <a:srgbClr val="000000">
                        <a:alpha val="43137"/>
                      </a:srgbClr>
                    </a:outerShdw>
                  </a:effectLst>
                </a:rPr>
                <a:t>115.1 </a:t>
              </a:r>
              <a:r>
                <a:rPr lang="en-GB" sz="2800" b="1" u="sng" dirty="0">
                  <a:effectLst>
                    <a:outerShdw blurRad="38100" dist="38100" dir="2700000" algn="tl">
                      <a:srgbClr val="000000">
                        <a:alpha val="43137"/>
                      </a:srgbClr>
                    </a:outerShdw>
                  </a:effectLst>
                </a:rPr>
                <a:t>kgCO</a:t>
              </a:r>
              <a:r>
                <a:rPr lang="en-GB" sz="2800" b="1" u="sng" baseline="-25000" dirty="0">
                  <a:effectLst>
                    <a:outerShdw blurRad="38100" dist="38100" dir="2700000" algn="tl">
                      <a:srgbClr val="000000">
                        <a:alpha val="43137"/>
                      </a:srgbClr>
                    </a:outerShdw>
                  </a:effectLst>
                </a:rPr>
                <a:t>2</a:t>
              </a:r>
              <a:r>
                <a:rPr lang="en-GB" sz="2800" b="1" u="sng" dirty="0">
                  <a:effectLst>
                    <a:outerShdw blurRad="38100" dist="38100" dir="2700000" algn="tl">
                      <a:srgbClr val="000000">
                        <a:alpha val="43137"/>
                      </a:srgbClr>
                    </a:outerShdw>
                  </a:effectLst>
                </a:rPr>
                <a:t>eq </a:t>
              </a:r>
              <a:r>
                <a:rPr lang="en-US" sz="2800" b="1" u="sng" dirty="0" smtClean="0">
                  <a:effectLst>
                    <a:outerShdw blurRad="38100" dist="38100" dir="2700000" algn="tl">
                      <a:srgbClr val="000000">
                        <a:alpha val="43137"/>
                      </a:srgbClr>
                    </a:outerShdw>
                  </a:effectLst>
                </a:rPr>
                <a:t>/m</a:t>
              </a:r>
              <a:r>
                <a:rPr lang="en-US" sz="2800" b="1" u="sng" baseline="30000" dirty="0" smtClean="0">
                  <a:effectLst>
                    <a:outerShdw blurRad="38100" dist="38100" dir="2700000" algn="tl">
                      <a:srgbClr val="000000">
                        <a:alpha val="43137"/>
                      </a:srgbClr>
                    </a:outerShdw>
                  </a:effectLst>
                </a:rPr>
                <a:t>2</a:t>
              </a:r>
              <a:endParaRPr lang="en-US" sz="2800" b="1" u="sng" baseline="30000" dirty="0">
                <a:effectLst>
                  <a:outerShdw blurRad="38100" dist="38100" dir="2700000" algn="tl">
                    <a:srgbClr val="000000">
                      <a:alpha val="43137"/>
                    </a:srgbClr>
                  </a:outerShdw>
                </a:effectLst>
              </a:endParaRPr>
            </a:p>
          </p:txBody>
        </p:sp>
        <p:grpSp>
          <p:nvGrpSpPr>
            <p:cNvPr id="20" name="Group 19"/>
            <p:cNvGrpSpPr/>
            <p:nvPr/>
          </p:nvGrpSpPr>
          <p:grpSpPr>
            <a:xfrm>
              <a:off x="-5397910" y="1178783"/>
              <a:ext cx="1724190" cy="747415"/>
              <a:chOff x="-5327574" y="1178783"/>
              <a:chExt cx="1724190" cy="747415"/>
            </a:xfrm>
          </p:grpSpPr>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327574" y="1205375"/>
                <a:ext cx="1724190" cy="707886"/>
              </a:xfrm>
              <a:prstGeom prst="rect">
                <a:avLst/>
              </a:prstGeom>
            </p:spPr>
            <p:txBody>
              <a:bodyPr wrap="none">
                <a:spAutoFit/>
              </a:bodyPr>
              <a:lstStyle/>
              <a:p>
                <a:r>
                  <a:rPr lang="en-US" sz="2000" b="1" dirty="0"/>
                  <a:t>internal </a:t>
                </a:r>
                <a:r>
                  <a:rPr lang="en-US" sz="2000" b="1" dirty="0" smtClean="0"/>
                  <a:t>useful</a:t>
                </a:r>
              </a:p>
              <a:p>
                <a:pPr algn="ctr"/>
                <a:r>
                  <a:rPr lang="en-US" sz="2000" b="1" dirty="0" smtClean="0"/>
                  <a:t>floor area</a:t>
                </a:r>
                <a:endParaRPr lang="en-US" sz="2000" b="1" dirty="0"/>
              </a:p>
            </p:txBody>
          </p:sp>
        </p:grpSp>
      </p:grpSp>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457200" y="3830258"/>
            <a:ext cx="7630219" cy="4612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Calculate the total embodied </a:t>
            </a:r>
            <a:r>
              <a:rPr lang="en-US" sz="2000" b="1" dirty="0">
                <a:cs typeface="Calibri" panose="020F0502020204030204" pitchFamily="34" charset="0"/>
              </a:rPr>
              <a:t>GHG emissions </a:t>
            </a:r>
            <a:r>
              <a:rPr lang="en-GB" sz="2000" b="1" dirty="0" smtClean="0"/>
              <a:t>per </a:t>
            </a:r>
            <a:r>
              <a:rPr lang="en-GB" sz="2000" b="1" dirty="0"/>
              <a:t>internal useful floor area</a:t>
            </a:r>
            <a:endParaRPr lang="en-US" sz="2000" dirty="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p:txBody>
      </p:sp>
    </p:spTree>
    <p:extLst>
      <p:ext uri="{BB962C8B-B14F-4D97-AF65-F5344CB8AC3E}">
        <p14:creationId xmlns:p14="http://schemas.microsoft.com/office/powerpoint/2010/main" val="3679155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EXERCISE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18</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Tree>
    <p:extLst>
      <p:ext uri="{BB962C8B-B14F-4D97-AF65-F5344CB8AC3E}">
        <p14:creationId xmlns:p14="http://schemas.microsoft.com/office/powerpoint/2010/main" val="156632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t>19</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7" name="Group 6"/>
          <p:cNvGrpSpPr/>
          <p:nvPr/>
        </p:nvGrpSpPr>
        <p:grpSpPr>
          <a:xfrm>
            <a:off x="314960" y="904801"/>
            <a:ext cx="8514080" cy="938305"/>
            <a:chOff x="314960" y="4530324"/>
            <a:chExt cx="8514080" cy="879851"/>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GB" sz="2000" b="1" dirty="0"/>
                <a:t>Calculate the embodied GHG emissions per internal </a:t>
              </a:r>
              <a:r>
                <a:rPr lang="en-GB" sz="2000" b="1" dirty="0" smtClean="0"/>
                <a:t>useful </a:t>
              </a:r>
              <a:r>
                <a:rPr lang="en-GB" sz="2000" b="1" dirty="0"/>
                <a:t>floor </a:t>
              </a:r>
              <a:r>
                <a:rPr lang="en-GB" sz="2000" b="1" dirty="0" smtClean="0"/>
                <a:t>area                     </a:t>
              </a:r>
            </a:p>
            <a:p>
              <a:pPr marL="0" indent="0">
                <a:spcBef>
                  <a:spcPts val="0"/>
                </a:spcBef>
                <a:spcAft>
                  <a:spcPts val="600"/>
                </a:spcAft>
                <a:buNone/>
              </a:pPr>
              <a:r>
                <a:rPr lang="en-GB" sz="2000" b="1" dirty="0"/>
                <a:t> </a:t>
              </a:r>
              <a:r>
                <a:rPr lang="en-GB" sz="2000" b="1" dirty="0" smtClean="0"/>
                <a:t>               of </a:t>
              </a:r>
              <a:r>
                <a:rPr lang="en-GB" sz="2000" b="1" dirty="0"/>
                <a:t>a </a:t>
              </a:r>
              <a:r>
                <a:rPr lang="en-GB" sz="2000" b="1" dirty="0" smtClean="0"/>
                <a:t>new building </a:t>
              </a:r>
              <a:r>
                <a:rPr lang="en-GB" sz="2000" b="1" dirty="0"/>
                <a:t>of </a:t>
              </a:r>
              <a:r>
                <a:rPr lang="en-GB" sz="2000" b="1" dirty="0" smtClean="0"/>
                <a:t>200 m</a:t>
              </a:r>
              <a:r>
                <a:rPr lang="en-GB" sz="2000" b="1" baseline="30000" dirty="0" smtClean="0"/>
                <a:t>2</a:t>
              </a:r>
              <a:endParaRPr lang="en-GB" sz="2000" b="1" baseline="30000"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Rectangle 10"/>
          <p:cNvSpPr/>
          <p:nvPr/>
        </p:nvSpPr>
        <p:spPr>
          <a:xfrm>
            <a:off x="7642391" y="2041400"/>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graphicFrame>
        <p:nvGraphicFramePr>
          <p:cNvPr id="13" name="Table 12">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1756785792"/>
              </p:ext>
            </p:extLst>
          </p:nvPr>
        </p:nvGraphicFramePr>
        <p:xfrm>
          <a:off x="1501607" y="2272232"/>
          <a:ext cx="6140784" cy="3798094"/>
        </p:xfrm>
        <a:graphic>
          <a:graphicData uri="http://schemas.openxmlformats.org/drawingml/2006/table">
            <a:tbl>
              <a:tblPr/>
              <a:tblGrid>
                <a:gridCol w="1535196">
                  <a:extLst>
                    <a:ext uri="{9D8B030D-6E8A-4147-A177-3AD203B41FA5}">
                      <a16:colId xmlns:a16="http://schemas.microsoft.com/office/drawing/2014/main" val="1327168404"/>
                    </a:ext>
                  </a:extLst>
                </a:gridCol>
                <a:gridCol w="1535196">
                  <a:extLst>
                    <a:ext uri="{9D8B030D-6E8A-4147-A177-3AD203B41FA5}">
                      <a16:colId xmlns:a16="http://schemas.microsoft.com/office/drawing/2014/main" val="1428853597"/>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l" fontAlgn="t"/>
                      <a:r>
                        <a:rPr lang="en-US" sz="1300" b="1" dirty="0">
                          <a:solidFill>
                            <a:srgbClr val="4D4D4D"/>
                          </a:solidFill>
                          <a:effectLst/>
                        </a:rPr>
                        <a:t>MATERIAL TYPE</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ctr" fontAlgn="t"/>
                      <a:r>
                        <a:rPr lang="en-US" sz="1300" b="1" dirty="0">
                          <a:solidFill>
                            <a:srgbClr val="4D4D4D"/>
                          </a:solidFill>
                          <a:effectLst/>
                        </a:rPr>
                        <a:t>From </a:t>
                      </a:r>
                      <a:r>
                        <a:rPr lang="en-US" sz="1300" b="1" dirty="0" err="1" smtClean="0">
                          <a:solidFill>
                            <a:srgbClr val="4D4D4D"/>
                          </a:solidFill>
                          <a:effectLst/>
                        </a:rPr>
                        <a:t>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EMBODIED EMISSIONS  (</a:t>
                      </a:r>
                      <a:r>
                        <a:rPr lang="en-GB" sz="1300" b="1" kern="1200" dirty="0" smtClean="0">
                          <a:solidFill>
                            <a:srgbClr val="4D4D4D"/>
                          </a:solidFill>
                          <a:effectLst/>
                          <a:latin typeface="+mn-lt"/>
                          <a:ea typeface="+mn-ea"/>
                          <a:cs typeface="+mn-cs"/>
                        </a:rPr>
                        <a:t>kgCO</a:t>
                      </a:r>
                      <a:r>
                        <a:rPr lang="en-GB" sz="1300" b="1" kern="1200" baseline="-50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US" sz="1300" b="1" dirty="0" smtClean="0">
                          <a:solidFill>
                            <a:srgbClr val="4D4D4D"/>
                          </a:solidFill>
                          <a:effectLst/>
                        </a:rPr>
                        <a:t>/kg)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a:t>
                      </a:r>
                      <a:r>
                        <a:rPr lang="en-US" sz="1300" b="1" dirty="0" smtClean="0">
                          <a:solidFill>
                            <a:srgbClr val="4D4D4D"/>
                          </a:solidFill>
                          <a:effectLst/>
                        </a:rPr>
                        <a:t>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EMBODIED EMISSIONS            (</a:t>
                      </a:r>
                      <a:r>
                        <a:rPr lang="en-GB" sz="1300" b="1" kern="1200" dirty="0" smtClean="0">
                          <a:solidFill>
                            <a:srgbClr val="4D4D4D"/>
                          </a:solidFill>
                          <a:effectLst/>
                          <a:latin typeface="+mn-lt"/>
                          <a:ea typeface="+mn-ea"/>
                          <a:cs typeface="+mn-cs"/>
                        </a:rPr>
                        <a:t>kgCO</a:t>
                      </a:r>
                      <a:r>
                        <a:rPr lang="en-GB" sz="1300" b="1" kern="1200" baseline="-50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GB" sz="1300" dirty="0" smtClean="0">
                          <a:cs typeface="Calibri" panose="020F0502020204030204" pitchFamily="34" charset="0"/>
                        </a:rPr>
                        <a:t>)</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dirty="0">
                          <a:solidFill>
                            <a:srgbClr val="4D4D4D"/>
                          </a:solidFill>
                          <a:effectLst/>
                        </a:rPr>
                        <a:t>Floors - concrete</a:t>
                      </a:r>
                      <a:endParaRPr lang="en-US" sz="1300" dirty="0">
                        <a:solidFill>
                          <a:srgbClr val="4D4D4D"/>
                        </a:solidFill>
                        <a:effectLst/>
                      </a:endParaRPr>
                    </a:p>
                  </a:txBody>
                  <a:tcPr marL="71074" marR="85289" marT="85289" marB="63967">
                    <a:lnL>
                      <a:noFill/>
                    </a:lnL>
                    <a:lnR>
                      <a:noFill/>
                    </a:lnR>
                    <a:lnT>
                      <a:noFill/>
                    </a:lnT>
                    <a:lnB>
                      <a:noFill/>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56000">
                <a:tc>
                  <a:txBody>
                    <a:bodyPr/>
                    <a:lstStyle/>
                    <a:p>
                      <a:pPr algn="l" fontAlgn="t"/>
                      <a:r>
                        <a:rPr lang="en-US" sz="1300" dirty="0">
                          <a:solidFill>
                            <a:srgbClr val="4D4D4D"/>
                          </a:solidFill>
                          <a:effectLst/>
                        </a:rPr>
                        <a:t>17.5 </a:t>
                      </a:r>
                      <a:r>
                        <a:rPr lang="en-US" sz="1300" dirty="0" err="1">
                          <a:solidFill>
                            <a:srgbClr val="4D4D4D"/>
                          </a:solidFill>
                          <a:effectLst/>
                        </a:rPr>
                        <a:t>Mpa</a:t>
                      </a:r>
                      <a:r>
                        <a:rPr lang="en-US" sz="1300" dirty="0">
                          <a:solidFill>
                            <a:srgbClr val="4D4D4D"/>
                          </a:solidFill>
                          <a:effectLst/>
                        </a:rPr>
                        <a:t> concrete in floor slab with lightweight cladding</a:t>
                      </a:r>
                    </a:p>
                  </a:txBody>
                  <a:tcPr marL="71074" marR="85289" marT="85289" marB="63967">
                    <a:lnL>
                      <a:noFill/>
                    </a:lnL>
                    <a:lnR>
                      <a:noFill/>
                    </a:lnR>
                    <a:lnT>
                      <a:noFill/>
                    </a:lnT>
                    <a:lnB>
                      <a:noFill/>
                    </a:lnB>
                  </a:tcPr>
                </a:tc>
                <a:tc>
                  <a:txBody>
                    <a:bodyPr/>
                    <a:lstStyle/>
                    <a:p>
                      <a:pPr algn="ctr" fontAlgn="t"/>
                      <a:r>
                        <a:rPr lang="en-US" sz="1300" dirty="0">
                          <a:solidFill>
                            <a:srgbClr val="4D4D4D"/>
                          </a:solidFill>
                          <a:effectLst/>
                        </a:rPr>
                        <a:t>54,547</a:t>
                      </a:r>
                    </a:p>
                  </a:txBody>
                  <a:tcPr marL="71074" marR="85289" marT="85289" marB="63967" anchor="ctr">
                    <a:lnL>
                      <a:noFill/>
                    </a:lnL>
                    <a:lnR>
                      <a:noFill/>
                    </a:lnR>
                    <a:lnT>
                      <a:noFill/>
                    </a:lnT>
                    <a:lnB>
                      <a:noFill/>
                    </a:lnB>
                  </a:tcPr>
                </a:tc>
                <a:tc>
                  <a:txBody>
                    <a:bodyPr/>
                    <a:lstStyle/>
                    <a:p>
                      <a:pPr algn="ctr" fontAlgn="t"/>
                      <a:r>
                        <a:rPr lang="en-US" sz="1300" dirty="0" smtClean="0">
                          <a:solidFill>
                            <a:schemeClr val="tx1"/>
                          </a:solidFill>
                          <a:effectLst/>
                        </a:rPr>
                        <a:t>0.124</a:t>
                      </a:r>
                      <a:endParaRPr lang="en-US" sz="1300" dirty="0">
                        <a:solidFill>
                          <a:schemeClr val="tx1"/>
                        </a:solidFill>
                        <a:effectLst/>
                      </a:endParaRPr>
                    </a:p>
                  </a:txBody>
                  <a:tcPr marL="71074" marR="85289" marT="85289" marB="63967" anchor="ctr">
                    <a:lnL>
                      <a:noFill/>
                    </a:lnL>
                    <a:lnR>
                      <a:noFill/>
                    </a:lnR>
                    <a:lnT>
                      <a:noFill/>
                    </a:lnT>
                    <a:lnB>
                      <a:noFill/>
                    </a:lnB>
                  </a:tcPr>
                </a:tc>
                <a:tc>
                  <a:txBody>
                    <a:bodyPr/>
                    <a:lstStyle/>
                    <a:p>
                      <a:pPr algn="ctr" fontAlgn="t"/>
                      <a:endParaRPr lang="en-US" sz="1300" dirty="0">
                        <a:solidFill>
                          <a:schemeClr val="tx1"/>
                        </a:solidFill>
                        <a:effectLst/>
                      </a:endParaRPr>
                    </a:p>
                  </a:txBody>
                  <a:tcPr marL="71074" marR="85289" marT="85289" marB="63967" anchor="ctr">
                    <a:lnL>
                      <a:noFill/>
                    </a:lnL>
                    <a:lnR>
                      <a:noFill/>
                    </a:lnR>
                    <a:lnT>
                      <a:noFill/>
                    </a:lnT>
                    <a:lnB>
                      <a:noFill/>
                    </a:lnB>
                  </a:tcPr>
                </a:tc>
                <a:extLst>
                  <a:ext uri="{0D108BD9-81ED-4DB2-BD59-A6C34878D82A}">
                    <a16:rowId xmlns:a16="http://schemas.microsoft.com/office/drawing/2014/main" val="1269503513"/>
                  </a:ext>
                </a:extLst>
              </a:tr>
              <a:tr h="558641">
                <a:tc>
                  <a:txBody>
                    <a:bodyPr/>
                    <a:lstStyle/>
                    <a:p>
                      <a:pPr algn="l" fontAlgn="t"/>
                      <a:r>
                        <a:rPr lang="en-US" sz="1300" dirty="0">
                          <a:solidFill>
                            <a:srgbClr val="4D4D4D"/>
                          </a:solidFill>
                          <a:effectLst/>
                        </a:rPr>
                        <a:t>Concrete masonry foundation</a:t>
                      </a:r>
                    </a:p>
                  </a:txBody>
                  <a:tcPr marL="71074" marR="85289" marT="85289" marB="63967">
                    <a:lnL>
                      <a:noFill/>
                    </a:lnL>
                    <a:lnR>
                      <a:noFill/>
                    </a:lnR>
                    <a:lnT>
                      <a:noFill/>
                    </a:lnT>
                    <a:lnB>
                      <a:noFill/>
                    </a:lnB>
                  </a:tcPr>
                </a:tc>
                <a:tc>
                  <a:txBody>
                    <a:bodyPr/>
                    <a:lstStyle/>
                    <a:p>
                      <a:pPr algn="ctr" fontAlgn="t"/>
                      <a:r>
                        <a:rPr lang="en-US" sz="1300" dirty="0">
                          <a:solidFill>
                            <a:srgbClr val="4D4D4D"/>
                          </a:solidFill>
                          <a:effectLst/>
                        </a:rPr>
                        <a:t>1345</a:t>
                      </a:r>
                    </a:p>
                  </a:txBody>
                  <a:tcPr marL="71074" marR="85289" marT="85289" marB="63967" anchor="ctr">
                    <a:lnL>
                      <a:noFill/>
                    </a:lnL>
                    <a:lnR>
                      <a:noFill/>
                    </a:lnR>
                    <a:lnT>
                      <a:noFill/>
                    </a:lnT>
                    <a:lnB>
                      <a:noFill/>
                    </a:lnB>
                  </a:tcPr>
                </a:tc>
                <a:tc>
                  <a:txBody>
                    <a:bodyPr/>
                    <a:lstStyle/>
                    <a:p>
                      <a:pPr algn="ctr" fontAlgn="t"/>
                      <a:r>
                        <a:rPr lang="en-US" sz="1300" dirty="0" smtClean="0">
                          <a:solidFill>
                            <a:schemeClr val="tx1"/>
                          </a:solidFill>
                          <a:effectLst/>
                        </a:rPr>
                        <a:t>0.136</a:t>
                      </a:r>
                      <a:endParaRPr lang="en-US" sz="1300" dirty="0">
                        <a:solidFill>
                          <a:schemeClr val="tx1"/>
                        </a:solidFill>
                        <a:effectLst/>
                      </a:endParaRPr>
                    </a:p>
                  </a:txBody>
                  <a:tcPr marL="71074" marR="85289" marT="85289" marB="63967" anchor="ctr">
                    <a:lnL>
                      <a:noFill/>
                    </a:lnL>
                    <a:lnR>
                      <a:noFill/>
                    </a:lnR>
                    <a:lnT>
                      <a:noFill/>
                    </a:lnT>
                    <a:lnB>
                      <a:noFill/>
                    </a:lnB>
                  </a:tcPr>
                </a:tc>
                <a:tc>
                  <a:txBody>
                    <a:bodyPr/>
                    <a:lstStyle/>
                    <a:p>
                      <a:pPr algn="ctr" fontAlgn="t"/>
                      <a:endParaRPr lang="en-US" sz="1300" dirty="0">
                        <a:solidFill>
                          <a:schemeClr val="tx1"/>
                        </a:solidFill>
                        <a:effectLst/>
                      </a:endParaRPr>
                    </a:p>
                  </a:txBody>
                  <a:tcPr marL="71074" marR="85289" marT="85289" marB="63967" anchor="ctr">
                    <a:lnL>
                      <a:noFill/>
                    </a:lnL>
                    <a:lnR>
                      <a:noFill/>
                    </a:lnR>
                    <a:lnT>
                      <a:noFill/>
                    </a:lnT>
                    <a:lnB>
                      <a:noFill/>
                    </a:lnB>
                  </a:tcPr>
                </a:tc>
                <a:extLst>
                  <a:ext uri="{0D108BD9-81ED-4DB2-BD59-A6C34878D82A}">
                    <a16:rowId xmlns:a16="http://schemas.microsoft.com/office/drawing/2014/main" val="1212187958"/>
                  </a:ext>
                </a:extLst>
              </a:tr>
              <a:tr h="763334">
                <a:tc>
                  <a:txBody>
                    <a:bodyPr/>
                    <a:lstStyle/>
                    <a:p>
                      <a:pPr algn="l" fontAlgn="t"/>
                      <a:r>
                        <a:rPr lang="en-US" sz="1300" dirty="0">
                          <a:solidFill>
                            <a:srgbClr val="4D4D4D"/>
                          </a:solidFill>
                          <a:effectLst/>
                        </a:rPr>
                        <a:t>Reinforcing steel for slab on ground and foundation</a:t>
                      </a:r>
                    </a:p>
                  </a:txBody>
                  <a:tcPr marL="71074" marR="85289" marT="85289" marB="63967">
                    <a:lnL>
                      <a:noFill/>
                    </a:lnL>
                    <a:lnR>
                      <a:noFill/>
                    </a:lnR>
                    <a:lnT>
                      <a:noFill/>
                    </a:lnT>
                    <a:lnB>
                      <a:noFill/>
                    </a:lnB>
                  </a:tcPr>
                </a:tc>
                <a:tc>
                  <a:txBody>
                    <a:bodyPr/>
                    <a:lstStyle/>
                    <a:p>
                      <a:pPr algn="ctr" fontAlgn="t"/>
                      <a:r>
                        <a:rPr lang="en-US" sz="1300" dirty="0">
                          <a:solidFill>
                            <a:srgbClr val="4D4D4D"/>
                          </a:solidFill>
                          <a:effectLst/>
                        </a:rPr>
                        <a:t>810</a:t>
                      </a:r>
                    </a:p>
                  </a:txBody>
                  <a:tcPr marL="71074" marR="85289" marT="85289" marB="63967" anchor="ctr">
                    <a:lnL>
                      <a:noFill/>
                    </a:lnL>
                    <a:lnR>
                      <a:noFill/>
                    </a:lnR>
                    <a:lnT>
                      <a:noFill/>
                    </a:lnT>
                    <a:lnB>
                      <a:noFill/>
                    </a:lnB>
                  </a:tcPr>
                </a:tc>
                <a:tc>
                  <a:txBody>
                    <a:bodyPr/>
                    <a:lstStyle/>
                    <a:p>
                      <a:pPr algn="ctr" fontAlgn="t"/>
                      <a:r>
                        <a:rPr lang="en-US" sz="1300" dirty="0" smtClean="0">
                          <a:solidFill>
                            <a:schemeClr val="tx1"/>
                          </a:solidFill>
                          <a:effectLst/>
                        </a:rPr>
                        <a:t>1.99</a:t>
                      </a:r>
                      <a:endParaRPr lang="en-US" sz="1300" dirty="0">
                        <a:solidFill>
                          <a:schemeClr val="tx1"/>
                        </a:solidFill>
                        <a:effectLst/>
                      </a:endParaRPr>
                    </a:p>
                  </a:txBody>
                  <a:tcPr marL="71074" marR="85289" marT="85289" marB="63967" anchor="ctr">
                    <a:lnL>
                      <a:noFill/>
                    </a:lnL>
                    <a:lnR>
                      <a:noFill/>
                    </a:lnR>
                    <a:lnT>
                      <a:noFill/>
                    </a:lnT>
                    <a:lnB>
                      <a:noFill/>
                    </a:lnB>
                  </a:tcPr>
                </a:tc>
                <a:tc>
                  <a:txBody>
                    <a:bodyPr/>
                    <a:lstStyle/>
                    <a:p>
                      <a:pPr algn="ctr" fontAlgn="t"/>
                      <a:endParaRPr lang="en-US" sz="1300" dirty="0">
                        <a:solidFill>
                          <a:schemeClr val="tx1"/>
                        </a:solidFill>
                        <a:effectLst/>
                      </a:endParaRPr>
                    </a:p>
                  </a:txBody>
                  <a:tcPr marL="71074" marR="85289" marT="85289" marB="63967" anchor="ctr">
                    <a:lnL>
                      <a:noFill/>
                    </a:lnL>
                    <a:lnR>
                      <a:noFill/>
                    </a:lnR>
                    <a:lnT>
                      <a:noFill/>
                    </a:lnT>
                    <a:lnB>
                      <a:noFill/>
                    </a:lnB>
                  </a:tcPr>
                </a:tc>
                <a:extLst>
                  <a:ext uri="{0D108BD9-81ED-4DB2-BD59-A6C34878D82A}">
                    <a16:rowId xmlns:a16="http://schemas.microsoft.com/office/drawing/2014/main" val="1151006424"/>
                  </a:ext>
                </a:extLst>
              </a:tr>
              <a:tr h="396000">
                <a:tc>
                  <a:txBody>
                    <a:bodyPr/>
                    <a:lstStyle/>
                    <a:p>
                      <a:pPr algn="l" fontAlgn="t"/>
                      <a:r>
                        <a:rPr lang="en-US" sz="1300" dirty="0" smtClean="0">
                          <a:solidFill>
                            <a:schemeClr val="tx1"/>
                          </a:solidFill>
                          <a:effectLst/>
                        </a:rPr>
                        <a:t>Vinyl flooring</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2,103</a:t>
                      </a:r>
                      <a:endParaRPr lang="en-US" sz="1300" dirty="0">
                        <a:solidFill>
                          <a:schemeClr val="tx1"/>
                        </a:solidFill>
                        <a:effectLst/>
                      </a:endParaRPr>
                    </a:p>
                  </a:txBody>
                  <a:tcPr marL="95250" marR="114300" marT="114300" marB="85725" anchor="ctr">
                    <a:lnL>
                      <a:noFill/>
                    </a:lnL>
                    <a:lnR>
                      <a:noFill/>
                    </a:lnR>
                    <a:lnT>
                      <a:noFill/>
                    </a:lnT>
                    <a:lnB>
                      <a:noFill/>
                    </a:lnB>
                  </a:tcPr>
                </a:tc>
                <a:tc>
                  <a:txBody>
                    <a:bodyPr/>
                    <a:lstStyle/>
                    <a:p>
                      <a:pPr algn="ctr" fontAlgn="t"/>
                      <a:r>
                        <a:rPr lang="en-US" sz="1300" dirty="0" smtClean="0">
                          <a:solidFill>
                            <a:schemeClr val="tx1"/>
                          </a:solidFill>
                          <a:effectLst/>
                        </a:rPr>
                        <a:t>3.19</a:t>
                      </a:r>
                      <a:endParaRPr lang="en-US" sz="1300" dirty="0">
                        <a:solidFill>
                          <a:schemeClr val="tx1"/>
                        </a:solidFill>
                        <a:effectLst/>
                      </a:endParaRPr>
                    </a:p>
                  </a:txBody>
                  <a:tcPr marL="95250" marR="114300" marT="114300" marB="85725" anchor="ctr">
                    <a:lnL>
                      <a:noFill/>
                    </a:lnL>
                    <a:lnR>
                      <a:noFill/>
                    </a:lnR>
                    <a:lnT>
                      <a:noFill/>
                    </a:lnT>
                    <a:lnB>
                      <a:noFill/>
                    </a:lnB>
                  </a:tcPr>
                </a:tc>
                <a:tc>
                  <a:txBody>
                    <a:bodyPr/>
                    <a:lstStyle/>
                    <a:p>
                      <a:pPr algn="r" fontAlgn="t"/>
                      <a:endParaRPr lang="en-US" sz="1300" dirty="0">
                        <a:solidFill>
                          <a:schemeClr val="tx1"/>
                        </a:solidFill>
                        <a:effectLst/>
                      </a:endParaRPr>
                    </a:p>
                  </a:txBody>
                  <a:tcPr marL="95250" marR="114300" marT="114300" marB="85725" anchor="ctr">
                    <a:lnL>
                      <a:noFill/>
                    </a:lnL>
                    <a:lnR>
                      <a:noFill/>
                    </a:lnR>
                    <a:lnT>
                      <a:noFill/>
                    </a:lnT>
                    <a:lnB>
                      <a:noFill/>
                    </a:lnB>
                  </a:tcPr>
                </a:tc>
                <a:extLst>
                  <a:ext uri="{0D108BD9-81ED-4DB2-BD59-A6C34878D82A}">
                    <a16:rowId xmlns:a16="http://schemas.microsoft.com/office/drawing/2014/main" val="1310926061"/>
                  </a:ext>
                </a:extLst>
              </a:tr>
            </a:tbl>
          </a:graphicData>
        </a:graphic>
      </p:graphicFrame>
    </p:spTree>
    <p:extLst>
      <p:ext uri="{BB962C8B-B14F-4D97-AF65-F5344CB8AC3E}">
        <p14:creationId xmlns:p14="http://schemas.microsoft.com/office/powerpoint/2010/main" val="330214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1"/>
            <a:ext cx="2133600" cy="285750"/>
          </a:xfrm>
        </p:spPr>
        <p:txBody>
          <a:bodyPr/>
          <a:lstStyle/>
          <a:p>
            <a:fld id="{243FB592-B9A9-49AA-A86F-4031F7B97808}" type="slidenum">
              <a:rPr lang="en-US" smtClean="0"/>
              <a:t>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dirty="0"/>
              <a:t>C.1.1 – EMBODIED </a:t>
            </a:r>
            <a:r>
              <a:rPr lang="en-US" dirty="0" smtClean="0"/>
              <a:t>GHG EMISSIONS</a:t>
            </a:r>
            <a:endParaRPr lang="it-IT" sz="1400" b="1" dirty="0">
              <a:solidFill>
                <a:schemeClr val="tx1">
                  <a:lumMod val="50000"/>
                  <a:lumOff val="50000"/>
                </a:schemeClr>
              </a:solidFill>
            </a:endParaRPr>
          </a:p>
        </p:txBody>
      </p:sp>
      <p:graphicFrame>
        <p:nvGraphicFramePr>
          <p:cNvPr id="7" name="Tabella 6">
            <a:extLst>
              <a:ext uri="{FF2B5EF4-FFF2-40B4-BE49-F238E27FC236}">
                <a16:creationId xmlns:a16="http://schemas.microsoft.com/office/drawing/2014/main" id="{C970900A-BC0A-8448-846B-521603434073}"/>
              </a:ext>
            </a:extLst>
          </p:cNvPr>
          <p:cNvGraphicFramePr>
            <a:graphicFrameLocks noGrp="1"/>
          </p:cNvGraphicFramePr>
          <p:nvPr>
            <p:extLst>
              <p:ext uri="{D42A27DB-BD31-4B8C-83A1-F6EECF244321}">
                <p14:modId xmlns:p14="http://schemas.microsoft.com/office/powerpoint/2010/main" val="21484526"/>
              </p:ext>
            </p:extLst>
          </p:nvPr>
        </p:nvGraphicFramePr>
        <p:xfrm>
          <a:off x="558800" y="2206752"/>
          <a:ext cx="8128000" cy="1336929"/>
        </p:xfrm>
        <a:graphic>
          <a:graphicData uri="http://schemas.openxmlformats.org/drawingml/2006/table">
            <a:tbl>
              <a:tblPr firstRow="1" bandRow="1">
                <a:tableStyleId>{F5AB1C69-6EDB-4FF4-983F-18BD219EF322}</a:tableStyleId>
              </a:tblPr>
              <a:tblGrid>
                <a:gridCol w="4052277">
                  <a:extLst>
                    <a:ext uri="{9D8B030D-6E8A-4147-A177-3AD203B41FA5}">
                      <a16:colId xmlns:a16="http://schemas.microsoft.com/office/drawing/2014/main" val="2485450507"/>
                    </a:ext>
                  </a:extLst>
                </a:gridCol>
                <a:gridCol w="4075723">
                  <a:extLst>
                    <a:ext uri="{9D8B030D-6E8A-4147-A177-3AD203B41FA5}">
                      <a16:colId xmlns:a16="http://schemas.microsoft.com/office/drawing/2014/main" val="4179020819"/>
                    </a:ext>
                  </a:extLst>
                </a:gridCol>
              </a:tblGrid>
              <a:tr h="555117">
                <a:tc gridSpan="2">
                  <a:txBody>
                    <a:bodyPr/>
                    <a:lstStyle/>
                    <a:p>
                      <a:pPr algn="ctr">
                        <a:lnSpc>
                          <a:spcPct val="115000"/>
                        </a:lnSpc>
                        <a:spcAft>
                          <a:spcPts val="0"/>
                        </a:spcAft>
                      </a:pPr>
                      <a:r>
                        <a:rPr lang="en-US" sz="2800" dirty="0" smtClean="0">
                          <a:effectLst/>
                        </a:rPr>
                        <a:t>C.1.1 – EMBODIED GHG EMISSIONS</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205820"/>
                  </a:ext>
                </a:extLst>
              </a:tr>
              <a:tr h="370840">
                <a:tc>
                  <a:txBody>
                    <a:bodyPr/>
                    <a:lstStyle/>
                    <a:p>
                      <a:pPr algn="ctr">
                        <a:lnSpc>
                          <a:spcPct val="115000"/>
                        </a:lnSpc>
                        <a:spcAft>
                          <a:spcPts val="0"/>
                        </a:spcAft>
                      </a:pPr>
                      <a:r>
                        <a:rPr lang="en-US" sz="2200" dirty="0">
                          <a:effectLst/>
                        </a:rPr>
                        <a:t>ISSUE</a:t>
                      </a:r>
                      <a:endParaRPr lang="it-IT"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200" dirty="0">
                          <a:effectLst/>
                        </a:rPr>
                        <a:t>CATEGORY</a:t>
                      </a:r>
                      <a:endParaRPr lang="it-IT"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2143"/>
                  </a:ext>
                </a:extLst>
              </a:tr>
              <a:tr h="370840">
                <a:tc>
                  <a:txBody>
                    <a:bodyPr/>
                    <a:lstStyle/>
                    <a:p>
                      <a:pPr algn="ctr"/>
                      <a:r>
                        <a:rPr lang="en-US" sz="2000" dirty="0" smtClean="0"/>
                        <a:t>C. Environmental Loadings</a:t>
                      </a:r>
                      <a:endParaRPr lang="en-US" sz="2000" dirty="0"/>
                    </a:p>
                  </a:txBody>
                  <a:tcPr/>
                </a:tc>
                <a:tc>
                  <a:txBody>
                    <a:bodyPr/>
                    <a:lstStyle/>
                    <a:p>
                      <a:pPr algn="ctr"/>
                      <a:r>
                        <a:rPr lang="en-US" sz="2000" dirty="0" smtClean="0"/>
                        <a:t>C.1 Greenhouse Gas Emissions </a:t>
                      </a:r>
                      <a:endParaRPr lang="en-US" sz="2000" dirty="0"/>
                    </a:p>
                  </a:txBody>
                  <a:tcPr/>
                </a:tc>
                <a:extLst>
                  <a:ext uri="{0D108BD9-81ED-4DB2-BD59-A6C34878D82A}">
                    <a16:rowId xmlns:a16="http://schemas.microsoft.com/office/drawing/2014/main" val="588392747"/>
                  </a:ext>
                </a:extLst>
              </a:tr>
            </a:tbl>
          </a:graphicData>
        </a:graphic>
      </p:graphicFrame>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4"/>
          <a:stretch>
            <a:fillRect/>
          </a:stretch>
        </p:blipFill>
        <p:spPr>
          <a:xfrm>
            <a:off x="3791737" y="3999004"/>
            <a:ext cx="1662126" cy="1662126"/>
          </a:xfrm>
          <a:prstGeom prst="rect">
            <a:avLst/>
          </a:prstGeom>
        </p:spPr>
      </p:pic>
    </p:spTree>
    <p:extLst>
      <p:ext uri="{BB962C8B-B14F-4D97-AF65-F5344CB8AC3E}">
        <p14:creationId xmlns:p14="http://schemas.microsoft.com/office/powerpoint/2010/main" val="2736474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t>20</a:t>
            </a:fld>
            <a:endParaRPr lang="en-US"/>
          </a:p>
        </p:txBody>
      </p:sp>
      <p:sp>
        <p:nvSpPr>
          <p:cNvPr id="10" name="Titolo 1">
            <a:extLst>
              <a:ext uri="{FF2B5EF4-FFF2-40B4-BE49-F238E27FC236}">
                <a16:creationId xmlns:a16="http://schemas.microsoft.com/office/drawing/2014/main" id="{266F70B6-A5D2-4D48-A2DE-3759E21F14B8}"/>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
        <p:nvSpPr>
          <p:cNvPr id="4" name="Rectangle 1">
            <a:extLst>
              <a:ext uri="{FF2B5EF4-FFF2-40B4-BE49-F238E27FC236}">
                <a16:creationId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1148262"/>
            <a:ext cx="14038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1 -3</a:t>
            </a:r>
            <a:endParaRPr lang="el-GR" sz="2400" dirty="0"/>
          </a:p>
        </p:txBody>
      </p:sp>
      <p:graphicFrame>
        <p:nvGraphicFramePr>
          <p:cNvPr id="8" name="Table 7">
            <a:extLst>
              <a:ext uri="{FF2B5EF4-FFF2-40B4-BE49-F238E27FC236}">
                <a16:creationId xmlns:a16="http://schemas.microsoft.com/office/drawing/2014/main" id="{1142A437-3B1B-D14A-96F4-A3597E460683}"/>
              </a:ext>
            </a:extLst>
          </p:cNvPr>
          <p:cNvGraphicFramePr>
            <a:graphicFrameLocks noGrp="1"/>
          </p:cNvGraphicFramePr>
          <p:nvPr>
            <p:extLst>
              <p:ext uri="{D42A27DB-BD31-4B8C-83A1-F6EECF244321}">
                <p14:modId xmlns:p14="http://schemas.microsoft.com/office/powerpoint/2010/main" val="900639903"/>
              </p:ext>
            </p:extLst>
          </p:nvPr>
        </p:nvGraphicFramePr>
        <p:xfrm>
          <a:off x="1501775" y="1483292"/>
          <a:ext cx="6140784" cy="4278531"/>
        </p:xfrm>
        <a:graphic>
          <a:graphicData uri="http://schemas.openxmlformats.org/drawingml/2006/table">
            <a:tbl>
              <a:tblPr/>
              <a:tblGrid>
                <a:gridCol w="1535196">
                  <a:extLst>
                    <a:ext uri="{9D8B030D-6E8A-4147-A177-3AD203B41FA5}">
                      <a16:colId xmlns:a16="http://schemas.microsoft.com/office/drawing/2014/main" val="1327168404"/>
                    </a:ext>
                  </a:extLst>
                </a:gridCol>
                <a:gridCol w="1535196">
                  <a:extLst>
                    <a:ext uri="{9D8B030D-6E8A-4147-A177-3AD203B41FA5}">
                      <a16:colId xmlns:a16="http://schemas.microsoft.com/office/drawing/2014/main" val="1428853597"/>
                    </a:ext>
                  </a:extLst>
                </a:gridCol>
                <a:gridCol w="1535196">
                  <a:extLst>
                    <a:ext uri="{9D8B030D-6E8A-4147-A177-3AD203B41FA5}">
                      <a16:colId xmlns:a16="http://schemas.microsoft.com/office/drawing/2014/main" val="2169601708"/>
                    </a:ext>
                  </a:extLst>
                </a:gridCol>
                <a:gridCol w="1535196">
                  <a:extLst>
                    <a:ext uri="{9D8B030D-6E8A-4147-A177-3AD203B41FA5}">
                      <a16:colId xmlns:a16="http://schemas.microsoft.com/office/drawing/2014/main" val="2872432096"/>
                    </a:ext>
                  </a:extLst>
                </a:gridCol>
              </a:tblGrid>
              <a:tr h="968026">
                <a:tc>
                  <a:txBody>
                    <a:bodyPr/>
                    <a:lstStyle/>
                    <a:p>
                      <a:pPr algn="l" fontAlgn="t"/>
                      <a:r>
                        <a:rPr lang="en-US" sz="1300" b="1" dirty="0">
                          <a:solidFill>
                            <a:srgbClr val="4D4D4D"/>
                          </a:solidFill>
                          <a:effectLst/>
                        </a:rPr>
                        <a:t>MATERIAL TYPE</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APPROXIMATE </a:t>
                      </a:r>
                      <a:r>
                        <a:rPr lang="en-US" sz="1300" b="1" dirty="0">
                          <a:solidFill>
                            <a:srgbClr val="4D4D4D"/>
                          </a:solidFill>
                          <a:effectLst/>
                        </a:rPr>
                        <a:t>WEIGHT </a:t>
                      </a:r>
                      <a:r>
                        <a:rPr lang="en-US" sz="1300" b="1" dirty="0" smtClean="0">
                          <a:solidFill>
                            <a:srgbClr val="4D4D4D"/>
                          </a:solidFill>
                          <a:effectLst/>
                        </a:rPr>
                        <a:t>(kg)</a:t>
                      </a:r>
                      <a:endParaRPr lang="en-US" sz="1300" b="1" dirty="0">
                        <a:solidFill>
                          <a:srgbClr val="4D4D4D"/>
                        </a:solidFill>
                        <a:effectLst/>
                      </a:endParaRPr>
                    </a:p>
                    <a:p>
                      <a:pPr algn="ctr" fontAlgn="t"/>
                      <a:r>
                        <a:rPr lang="en-US" sz="1300" b="1" dirty="0">
                          <a:solidFill>
                            <a:srgbClr val="4D4D4D"/>
                          </a:solidFill>
                          <a:effectLst/>
                        </a:rPr>
                        <a:t>From BOQ</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a:solidFill>
                            <a:srgbClr val="4D4D4D"/>
                          </a:solidFill>
                          <a:effectLst/>
                        </a:rPr>
                        <a:t>EMBODIED </a:t>
                      </a:r>
                      <a:r>
                        <a:rPr lang="en-US" sz="1300" b="1" dirty="0" smtClean="0">
                          <a:solidFill>
                            <a:srgbClr val="4D4D4D"/>
                          </a:solidFill>
                          <a:effectLst/>
                        </a:rPr>
                        <a:t>EMISSIONS</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INTENSITY </a:t>
                      </a:r>
                      <a:r>
                        <a:rPr lang="en-US" sz="1300" b="1" dirty="0" smtClean="0">
                          <a:solidFill>
                            <a:srgbClr val="4D4D4D"/>
                          </a:solidFill>
                          <a:effectLst/>
                        </a:rPr>
                        <a:t>(</a:t>
                      </a:r>
                      <a:r>
                        <a:rPr lang="en-GB" sz="1300" b="1" kern="1200" dirty="0" smtClean="0">
                          <a:solidFill>
                            <a:srgbClr val="4D4D4D"/>
                          </a:solidFill>
                          <a:effectLst/>
                          <a:latin typeface="+mn-lt"/>
                          <a:ea typeface="+mn-ea"/>
                          <a:cs typeface="+mn-cs"/>
                        </a:rPr>
                        <a:t>kgCO</a:t>
                      </a:r>
                      <a:r>
                        <a:rPr lang="en-GB" sz="1300" b="1" kern="1200" baseline="-25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US" sz="1300" b="1" dirty="0" smtClean="0">
                          <a:solidFill>
                            <a:srgbClr val="4D4D4D"/>
                          </a:solidFill>
                          <a:effectLst/>
                        </a:rPr>
                        <a:t>/kg)</a:t>
                      </a:r>
                      <a:r>
                        <a:rPr lang="en-US" sz="1300" b="1" dirty="0">
                          <a:solidFill>
                            <a:srgbClr val="4D4D4D"/>
                          </a:solidFill>
                          <a:effectLst/>
                        </a:rPr>
                        <a:t/>
                      </a:r>
                      <a:br>
                        <a:rPr lang="en-US" sz="1300" b="1" dirty="0">
                          <a:solidFill>
                            <a:srgbClr val="4D4D4D"/>
                          </a:solidFill>
                          <a:effectLst/>
                        </a:rPr>
                      </a:br>
                      <a:r>
                        <a:rPr lang="en-US" sz="1300" b="1" dirty="0">
                          <a:solidFill>
                            <a:srgbClr val="4D4D4D"/>
                          </a:solidFill>
                          <a:effectLst/>
                        </a:rPr>
                        <a:t>From BOM</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tc>
                  <a:txBody>
                    <a:bodyPr/>
                    <a:lstStyle/>
                    <a:p>
                      <a:pPr algn="ctr" fontAlgn="t"/>
                      <a:r>
                        <a:rPr lang="en-US" sz="1300" b="1" dirty="0" smtClean="0">
                          <a:solidFill>
                            <a:srgbClr val="4D4D4D"/>
                          </a:solidFill>
                          <a:effectLst/>
                        </a:rPr>
                        <a:t>EMBODIED EMISSIONS           (</a:t>
                      </a:r>
                      <a:r>
                        <a:rPr lang="en-GB" sz="1300" b="1" kern="1200" dirty="0" smtClean="0">
                          <a:solidFill>
                            <a:srgbClr val="4D4D4D"/>
                          </a:solidFill>
                          <a:effectLst/>
                          <a:latin typeface="+mn-lt"/>
                          <a:ea typeface="+mn-ea"/>
                          <a:cs typeface="+mn-cs"/>
                        </a:rPr>
                        <a:t>kgCO</a:t>
                      </a:r>
                      <a:r>
                        <a:rPr lang="en-GB" sz="1300" b="1" kern="1200" baseline="-25000" dirty="0" smtClean="0">
                          <a:solidFill>
                            <a:srgbClr val="4D4D4D"/>
                          </a:solidFill>
                          <a:effectLst/>
                          <a:latin typeface="+mn-lt"/>
                          <a:ea typeface="+mn-ea"/>
                          <a:cs typeface="+mn-cs"/>
                        </a:rPr>
                        <a:t>2</a:t>
                      </a:r>
                      <a:r>
                        <a:rPr lang="en-GB" sz="1300" b="1" kern="1200" dirty="0" smtClean="0">
                          <a:solidFill>
                            <a:srgbClr val="4D4D4D"/>
                          </a:solidFill>
                          <a:effectLst/>
                          <a:latin typeface="+mn-lt"/>
                          <a:ea typeface="+mn-ea"/>
                          <a:cs typeface="+mn-cs"/>
                        </a:rPr>
                        <a:t>eq</a:t>
                      </a:r>
                      <a:r>
                        <a:rPr lang="en-US" sz="1300" b="1" dirty="0" smtClean="0">
                          <a:solidFill>
                            <a:srgbClr val="4D4D4D"/>
                          </a:solidFill>
                          <a:effectLst/>
                        </a:rPr>
                        <a:t>)</a:t>
                      </a:r>
                      <a:endParaRPr lang="en-US" sz="1300" dirty="0">
                        <a:solidFill>
                          <a:srgbClr val="4D4D4D"/>
                        </a:solidFill>
                        <a:effectLst/>
                      </a:endParaRPr>
                    </a:p>
                  </a:txBody>
                  <a:tcPr marL="71074" marR="85289" marT="85289" marB="63967">
                    <a:lnL>
                      <a:noFill/>
                    </a:lnL>
                    <a:lnR>
                      <a:noFill/>
                    </a:lnR>
                    <a:lnT>
                      <a:noFill/>
                    </a:lnT>
                    <a:lnB>
                      <a:noFill/>
                    </a:lnB>
                    <a:solidFill>
                      <a:srgbClr val="BFBFBF"/>
                    </a:solidFill>
                  </a:tcPr>
                </a:tc>
                <a:extLst>
                  <a:ext uri="{0D108BD9-81ED-4DB2-BD59-A6C34878D82A}">
                    <a16:rowId xmlns:a16="http://schemas.microsoft.com/office/drawing/2014/main" val="614431746"/>
                  </a:ext>
                </a:extLst>
              </a:tr>
              <a:tr h="353948">
                <a:tc gridSpan="4">
                  <a:txBody>
                    <a:bodyPr/>
                    <a:lstStyle/>
                    <a:p>
                      <a:pPr algn="l" fontAlgn="t"/>
                      <a:r>
                        <a:rPr lang="en-US" sz="1300" b="1" dirty="0">
                          <a:solidFill>
                            <a:srgbClr val="4D4D4D"/>
                          </a:solidFill>
                          <a:effectLst/>
                        </a:rPr>
                        <a:t>Windows and glazing</a:t>
                      </a:r>
                      <a:endParaRPr lang="en-US" sz="1300" dirty="0">
                        <a:solidFill>
                          <a:srgbClr val="4D4D4D"/>
                        </a:solidFill>
                        <a:effectLst/>
                      </a:endParaRPr>
                    </a:p>
                  </a:txBody>
                  <a:tcPr marL="95250" marR="114300" marT="114300" marB="85725">
                    <a:lnL>
                      <a:noFill/>
                    </a:lnL>
                    <a:lnR>
                      <a:noFill/>
                    </a:lnR>
                    <a:lnT>
                      <a:noFill/>
                    </a:lnT>
                    <a:lnB>
                      <a:noFill/>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2536394"/>
                  </a:ext>
                </a:extLst>
              </a:tr>
              <a:tr h="792000">
                <a:tc>
                  <a:txBody>
                    <a:bodyPr/>
                    <a:lstStyle/>
                    <a:p>
                      <a:pPr algn="l" fontAlgn="t"/>
                      <a:r>
                        <a:rPr lang="en-US" sz="1300" dirty="0" err="1">
                          <a:solidFill>
                            <a:srgbClr val="4D4D4D"/>
                          </a:solidFill>
                          <a:effectLst/>
                        </a:rPr>
                        <a:t>Aluminium</a:t>
                      </a:r>
                      <a:r>
                        <a:rPr lang="en-US" sz="1300" dirty="0">
                          <a:solidFill>
                            <a:srgbClr val="4D4D4D"/>
                          </a:solidFill>
                          <a:effectLst/>
                        </a:rPr>
                        <a:t> window joinery – factory coated</a:t>
                      </a:r>
                    </a:p>
                  </a:txBody>
                  <a:tcPr marL="95250" marR="114300" marT="114300" marB="85725">
                    <a:lnL>
                      <a:noFill/>
                    </a:lnL>
                    <a:lnR>
                      <a:noFill/>
                    </a:lnR>
                    <a:lnT>
                      <a:noFill/>
                    </a:lnT>
                    <a:lnB>
                      <a:noFill/>
                    </a:lnB>
                  </a:tcPr>
                </a:tc>
                <a:tc>
                  <a:txBody>
                    <a:bodyPr/>
                    <a:lstStyle/>
                    <a:p>
                      <a:pPr algn="ctr" fontAlgn="t"/>
                      <a:r>
                        <a:rPr lang="en-US" sz="1300" strike="noStrike" baseline="0" dirty="0" smtClean="0">
                          <a:solidFill>
                            <a:schemeClr val="tx1"/>
                          </a:solidFill>
                          <a:effectLst/>
                        </a:rPr>
                        <a:t>296</a:t>
                      </a:r>
                      <a:endParaRPr lang="en-US" sz="1300" strike="noStrike" baseline="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9.16</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269503513"/>
                  </a:ext>
                </a:extLst>
              </a:tr>
              <a:tr h="504000">
                <a:tc>
                  <a:txBody>
                    <a:bodyPr/>
                    <a:lstStyle/>
                    <a:p>
                      <a:pPr algn="l" fontAlgn="t"/>
                      <a:r>
                        <a:rPr lang="en-US" sz="1300" dirty="0">
                          <a:solidFill>
                            <a:srgbClr val="4D4D4D"/>
                          </a:solidFill>
                          <a:effectLst/>
                        </a:rPr>
                        <a:t>Float glass</a:t>
                      </a:r>
                    </a:p>
                  </a:txBody>
                  <a:tcPr marL="95250" marR="114300" marT="114300" marB="85725">
                    <a:lnL>
                      <a:noFill/>
                    </a:lnL>
                    <a:lnR>
                      <a:noFill/>
                    </a:lnR>
                    <a:lnT>
                      <a:noFill/>
                    </a:lnT>
                    <a:lnB>
                      <a:noFill/>
                    </a:lnB>
                  </a:tcPr>
                </a:tc>
                <a:tc>
                  <a:txBody>
                    <a:bodyPr/>
                    <a:lstStyle/>
                    <a:p>
                      <a:pPr algn="ctr" fontAlgn="t"/>
                      <a:r>
                        <a:rPr lang="en-US" sz="1300" dirty="0" smtClean="0">
                          <a:solidFill>
                            <a:srgbClr val="4D4D4D"/>
                          </a:solidFill>
                          <a:effectLst/>
                        </a:rPr>
                        <a:t>462</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r>
                        <a:rPr lang="en-US" sz="1300" dirty="0" smtClean="0">
                          <a:solidFill>
                            <a:schemeClr val="tx1"/>
                          </a:solidFill>
                          <a:effectLst/>
                        </a:rPr>
                        <a:t>0.91</a:t>
                      </a:r>
                      <a:endParaRPr lang="en-US" sz="1300" dirty="0">
                        <a:solidFill>
                          <a:schemeClr val="tx1"/>
                        </a:solidFill>
                        <a:effectLst/>
                      </a:endParaRPr>
                    </a:p>
                  </a:txBody>
                  <a:tcPr marL="95250" marR="114300" marT="114300" marB="85725">
                    <a:lnL>
                      <a:noFill/>
                    </a:lnL>
                    <a:lnR>
                      <a:noFill/>
                    </a:lnR>
                    <a:lnT>
                      <a:noFill/>
                    </a:lnT>
                    <a:lnB>
                      <a:noFill/>
                    </a:lnB>
                  </a:tcPr>
                </a:tc>
                <a:tc>
                  <a:txBody>
                    <a:bodyPr/>
                    <a:lstStyle/>
                    <a:p>
                      <a:pPr algn="ctr" fontAlgn="t"/>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151006424"/>
                  </a:ext>
                </a:extLst>
              </a:tr>
              <a:tr h="360000">
                <a:tc gridSpan="4">
                  <a:txBody>
                    <a:bodyPr/>
                    <a:lstStyle/>
                    <a:p>
                      <a:pPr algn="l" fontAlgn="t"/>
                      <a:r>
                        <a:rPr lang="en-US" sz="1300" b="1" dirty="0">
                          <a:solidFill>
                            <a:schemeClr val="tx1"/>
                          </a:solidFill>
                          <a:effectLst/>
                        </a:rPr>
                        <a:t>Wall cladding</a:t>
                      </a:r>
                      <a:endParaRPr lang="en-US" sz="1300" dirty="0">
                        <a:solidFill>
                          <a:schemeClr val="tx1"/>
                        </a:solidFill>
                        <a:effectLst/>
                      </a:endParaRPr>
                    </a:p>
                  </a:txBody>
                  <a:tcPr marL="95250" marR="114300" marT="114300" marB="85725" anchor="ctr">
                    <a:lnL>
                      <a:noFill/>
                    </a:lnL>
                    <a:lnR>
                      <a:noFill/>
                    </a:lnR>
                    <a:lnT>
                      <a:noFill/>
                    </a:lnT>
                    <a:lnB>
                      <a:noFill/>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3954820213"/>
                  </a:ext>
                </a:extLst>
              </a:tr>
              <a:tr h="540000">
                <a:tc>
                  <a:txBody>
                    <a:bodyPr/>
                    <a:lstStyle/>
                    <a:p>
                      <a:pPr algn="l" fontAlgn="t"/>
                      <a:r>
                        <a:rPr lang="en-US" sz="1300" dirty="0">
                          <a:solidFill>
                            <a:schemeClr val="tx1"/>
                          </a:solidFill>
                          <a:effectLst/>
                        </a:rPr>
                        <a:t>Brick veneer</a:t>
                      </a:r>
                    </a:p>
                  </a:txBody>
                  <a:tcPr marL="95250" marR="114300" marT="114300" marB="85725">
                    <a:lnL>
                      <a:noFill/>
                    </a:lnL>
                    <a:lnR>
                      <a:noFill/>
                    </a:lnR>
                    <a:lnT>
                      <a:noFill/>
                    </a:lnT>
                    <a:lnB>
                      <a:noFill/>
                    </a:lnB>
                  </a:tcPr>
                </a:tc>
                <a:tc>
                  <a:txBody>
                    <a:bodyPr/>
                    <a:lstStyle/>
                    <a:p>
                      <a:pPr algn="ctr" fontAlgn="t"/>
                      <a:r>
                        <a:rPr lang="en-US" sz="1300" dirty="0">
                          <a:solidFill>
                            <a:srgbClr val="4D4D4D"/>
                          </a:solidFill>
                          <a:effectLst/>
                        </a:rPr>
                        <a:t>14,133</a:t>
                      </a:r>
                    </a:p>
                  </a:txBody>
                  <a:tcPr marL="95250" marR="114300" marT="114300" marB="85725" anchor="ctr">
                    <a:lnL>
                      <a:noFill/>
                    </a:lnL>
                    <a:lnR>
                      <a:noFill/>
                    </a:lnR>
                    <a:lnT>
                      <a:noFill/>
                    </a:lnT>
                    <a:lnB>
                      <a:noFill/>
                    </a:lnB>
                  </a:tcPr>
                </a:tc>
                <a:tc>
                  <a:txBody>
                    <a:bodyPr/>
                    <a:lstStyle/>
                    <a:p>
                      <a:pPr algn="ctr" fontAlgn="t"/>
                      <a:r>
                        <a:rPr lang="en-US" sz="1300" dirty="0" smtClean="0">
                          <a:solidFill>
                            <a:schemeClr val="tx1"/>
                          </a:solidFill>
                          <a:effectLst/>
                        </a:rPr>
                        <a:t>0.21</a:t>
                      </a:r>
                      <a:endParaRPr lang="en-US" sz="1300" dirty="0">
                        <a:solidFill>
                          <a:schemeClr val="tx1"/>
                        </a:solidFill>
                        <a:effectLst/>
                      </a:endParaRPr>
                    </a:p>
                  </a:txBody>
                  <a:tcPr marL="95250" marR="114300" marT="114300" marB="85725" anchor="ctr">
                    <a:lnL>
                      <a:noFill/>
                    </a:lnL>
                    <a:lnR>
                      <a:noFill/>
                    </a:lnR>
                    <a:lnT>
                      <a:noFill/>
                    </a:lnT>
                    <a:lnB>
                      <a:noFill/>
                    </a:lnB>
                  </a:tcPr>
                </a:tc>
                <a:tc>
                  <a:txBody>
                    <a:bodyPr/>
                    <a:lstStyle/>
                    <a:p>
                      <a:pPr algn="ctr" fontAlgn="t"/>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1344718336"/>
                  </a:ext>
                </a:extLst>
              </a:tr>
              <a:tr h="504000">
                <a:tc>
                  <a:txBody>
                    <a:bodyPr/>
                    <a:lstStyle/>
                    <a:p>
                      <a:pPr algn="l" fontAlgn="t"/>
                      <a:r>
                        <a:rPr lang="en-US" sz="1300" dirty="0" err="1">
                          <a:solidFill>
                            <a:schemeClr val="tx1"/>
                          </a:solidFill>
                          <a:effectLst/>
                        </a:rPr>
                        <a:t>Fibre</a:t>
                      </a:r>
                      <a:r>
                        <a:rPr lang="en-US" sz="1300" dirty="0">
                          <a:solidFill>
                            <a:schemeClr val="tx1"/>
                          </a:solidFill>
                          <a:effectLst/>
                        </a:rPr>
                        <a:t>-cement sheet</a:t>
                      </a:r>
                    </a:p>
                  </a:txBody>
                  <a:tcPr marL="95250" marR="114300" marT="114300" marB="85725">
                    <a:lnL>
                      <a:noFill/>
                    </a:lnL>
                    <a:lnR>
                      <a:noFill/>
                    </a:lnR>
                    <a:lnT>
                      <a:noFill/>
                    </a:lnT>
                    <a:lnB>
                      <a:noFill/>
                    </a:lnB>
                  </a:tcPr>
                </a:tc>
                <a:tc>
                  <a:txBody>
                    <a:bodyPr/>
                    <a:lstStyle/>
                    <a:p>
                      <a:pPr algn="ctr" fontAlgn="t"/>
                      <a:r>
                        <a:rPr lang="en-US" sz="1300" dirty="0">
                          <a:solidFill>
                            <a:srgbClr val="4D4D4D"/>
                          </a:solidFill>
                          <a:effectLst/>
                        </a:rPr>
                        <a:t>3,015</a:t>
                      </a:r>
                    </a:p>
                  </a:txBody>
                  <a:tcPr marL="95250" marR="114300" marT="114300" marB="85725" anchor="ctr">
                    <a:lnL>
                      <a:noFill/>
                    </a:lnL>
                    <a:lnR>
                      <a:noFill/>
                    </a:lnR>
                    <a:lnT>
                      <a:noFill/>
                    </a:lnT>
                    <a:lnB>
                      <a:noFill/>
                    </a:lnB>
                  </a:tcPr>
                </a:tc>
                <a:tc>
                  <a:txBody>
                    <a:bodyPr/>
                    <a:lstStyle/>
                    <a:p>
                      <a:pPr algn="ctr" fontAlgn="t"/>
                      <a:r>
                        <a:rPr lang="en-US" sz="1300" dirty="0" smtClean="0">
                          <a:solidFill>
                            <a:schemeClr val="tx1"/>
                          </a:solidFill>
                          <a:effectLst/>
                        </a:rPr>
                        <a:t>0.554</a:t>
                      </a:r>
                      <a:endParaRPr lang="en-US" sz="1300" dirty="0">
                        <a:solidFill>
                          <a:schemeClr val="tx1"/>
                        </a:solidFill>
                        <a:effectLst/>
                      </a:endParaRPr>
                    </a:p>
                  </a:txBody>
                  <a:tcPr marL="95250" marR="114300" marT="114300" marB="85725" anchor="ctr">
                    <a:lnL>
                      <a:noFill/>
                    </a:lnL>
                    <a:lnR>
                      <a:noFill/>
                    </a:lnR>
                    <a:lnT>
                      <a:noFill/>
                    </a:lnT>
                    <a:lnB>
                      <a:noFill/>
                    </a:lnB>
                  </a:tcPr>
                </a:tc>
                <a:tc>
                  <a:txBody>
                    <a:bodyPr/>
                    <a:lstStyle/>
                    <a:p>
                      <a:pPr algn="ctr" fontAlgn="t"/>
                      <a:endParaRPr lang="en-US" sz="1300" dirty="0">
                        <a:solidFill>
                          <a:schemeClr val="tx1"/>
                        </a:solidFill>
                        <a:effectLst/>
                      </a:endParaRPr>
                    </a:p>
                  </a:txBody>
                  <a:tcPr marL="95250" marR="114300" marT="114300" marB="85725">
                    <a:lnL>
                      <a:noFill/>
                    </a:lnL>
                    <a:lnR>
                      <a:noFill/>
                    </a:lnR>
                    <a:lnT>
                      <a:noFill/>
                    </a:lnT>
                    <a:lnB>
                      <a:noFill/>
                    </a:lnB>
                  </a:tcPr>
                </a:tc>
                <a:extLst>
                  <a:ext uri="{0D108BD9-81ED-4DB2-BD59-A6C34878D82A}">
                    <a16:rowId xmlns:a16="http://schemas.microsoft.com/office/drawing/2014/main" val="940484632"/>
                  </a:ext>
                </a:extLst>
              </a:tr>
            </a:tbl>
          </a:graphicData>
        </a:graphic>
      </p:graphicFrame>
    </p:spTree>
    <p:extLst>
      <p:ext uri="{BB962C8B-B14F-4D97-AF65-F5344CB8AC3E}">
        <p14:creationId xmlns:p14="http://schemas.microsoft.com/office/powerpoint/2010/main" val="2180196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630649"/>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BACKGROUND</a:t>
            </a:r>
            <a:endParaRPr lang="en-US" sz="2400" b="1" u="sng" dirty="0">
              <a:latin typeface="Calibri" panose="020F0502020204030204" pitchFamily="34" charset="0"/>
              <a:cs typeface="Calibri" panose="020F0502020204030204" pitchFamily="34" charset="0"/>
            </a:endParaRPr>
          </a:p>
          <a:p>
            <a:pPr marL="0" indent="0">
              <a:buNone/>
            </a:pPr>
            <a:endParaRPr lang="en-US" sz="1400" b="1" u="sng" dirty="0">
              <a:latin typeface="Calibri" panose="020F0502020204030204" pitchFamily="34" charset="0"/>
            </a:endParaRPr>
          </a:p>
          <a:p>
            <a:pPr marL="0" indent="0" algn="just">
              <a:buNone/>
            </a:pPr>
            <a:r>
              <a:rPr lang="en-US" sz="2400" dirty="0" smtClean="0"/>
              <a:t>Embodied </a:t>
            </a:r>
            <a:r>
              <a:rPr lang="en-US" sz="2400" dirty="0"/>
              <a:t>greenhouse gas emissions </a:t>
            </a:r>
            <a:r>
              <a:rPr lang="en-GB" sz="2400" dirty="0" smtClean="0"/>
              <a:t>is </a:t>
            </a:r>
            <a:r>
              <a:rPr lang="en-GB" sz="2400" dirty="0"/>
              <a:t>the amount of greenhouse gas (GHG) emissions that are generated by all the processes associated with the production of construction materials, from the acquisition of raw materials to manufacturing and assembling building construction materials at the factory gate (cradle-to-gate</a:t>
            </a:r>
            <a:r>
              <a:rPr lang="en-GB" sz="2400" dirty="0" smtClean="0"/>
              <a:t>).</a:t>
            </a:r>
          </a:p>
          <a:p>
            <a:pPr marL="0" indent="0" algn="just">
              <a:buNone/>
            </a:pPr>
            <a:endParaRPr lang="en-US" sz="2400" dirty="0"/>
          </a:p>
          <a:p>
            <a:pPr marL="0" indent="0" algn="just">
              <a:buNone/>
            </a:pPr>
            <a:endParaRPr lang="en-US" sz="2400" dirty="0"/>
          </a:p>
          <a:p>
            <a:pPr marL="0" indent="0">
              <a:buNone/>
            </a:pPr>
            <a:endParaRPr lang="it-IT" sz="2400" dirty="0" smtClean="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3</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6527680" y="3856406"/>
            <a:ext cx="1581150" cy="1590675"/>
          </a:xfrm>
          <a:prstGeom prst="rect">
            <a:avLst/>
          </a:prstGeom>
        </p:spPr>
      </p:pic>
      <p:sp>
        <p:nvSpPr>
          <p:cNvPr id="4" name="Rectangle 3"/>
          <p:cNvSpPr/>
          <p:nvPr/>
        </p:nvSpPr>
        <p:spPr>
          <a:xfrm>
            <a:off x="268223" y="4147826"/>
            <a:ext cx="6259457" cy="1200329"/>
          </a:xfrm>
          <a:prstGeom prst="rect">
            <a:avLst/>
          </a:prstGeom>
        </p:spPr>
        <p:txBody>
          <a:bodyPr wrap="square">
            <a:spAutoFit/>
          </a:bodyPr>
          <a:lstStyle/>
          <a:p>
            <a:r>
              <a:rPr lang="en-US" sz="2400" dirty="0"/>
              <a:t>Embodied greenhouse gas emissions </a:t>
            </a:r>
            <a:r>
              <a:rPr lang="en-GB" sz="2400" dirty="0" smtClean="0"/>
              <a:t>is </a:t>
            </a:r>
            <a:r>
              <a:rPr lang="en-GB" sz="2400" dirty="0"/>
              <a:t>the </a:t>
            </a:r>
            <a:r>
              <a:rPr lang="en-GB" sz="2400" dirty="0" smtClean="0"/>
              <a:t>emissions </a:t>
            </a:r>
            <a:r>
              <a:rPr lang="en-GB" sz="2400" dirty="0"/>
              <a:t>footprint of a building before it becomes operational</a:t>
            </a:r>
            <a:endParaRPr lang="it-IT" sz="2400" dirty="0"/>
          </a:p>
        </p:txBody>
      </p:sp>
    </p:spTree>
    <p:extLst>
      <p:ext uri="{BB962C8B-B14F-4D97-AF65-F5344CB8AC3E}">
        <p14:creationId xmlns:p14="http://schemas.microsoft.com/office/powerpoint/2010/main" val="1551190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97079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endParaRPr lang="en-US" sz="2400" b="1" u="sng" dirty="0">
              <a:latin typeface="Calibri" panose="020F0502020204030204" pitchFamily="34" charset="0"/>
            </a:endParaRPr>
          </a:p>
          <a:p>
            <a:pPr marL="0" indent="0">
              <a:buNone/>
            </a:pPr>
            <a:endParaRPr lang="en-GB" sz="1400" dirty="0" smtClean="0"/>
          </a:p>
          <a:p>
            <a:pPr marL="0" indent="0">
              <a:buNone/>
            </a:pPr>
            <a:r>
              <a:rPr lang="en-GB" sz="2400" dirty="0" smtClean="0"/>
              <a:t>Most </a:t>
            </a:r>
            <a:r>
              <a:rPr lang="en-GB" sz="2400" dirty="0"/>
              <a:t>of the life cycle impacts (over 90%) refer to the cradle-to-gate and CO</a:t>
            </a:r>
            <a:r>
              <a:rPr lang="en-GB" sz="2400" baseline="-25000" dirty="0"/>
              <a:t>2</a:t>
            </a:r>
            <a:r>
              <a:rPr lang="en-GB" sz="2400" dirty="0"/>
              <a:t> emissions. </a:t>
            </a:r>
            <a:endParaRPr lang="en-GB" sz="2400" dirty="0" smtClean="0"/>
          </a:p>
          <a:p>
            <a:pPr marL="0" indent="0">
              <a:buNone/>
            </a:pPr>
            <a:endParaRPr lang="en-GB" sz="1500" dirty="0"/>
          </a:p>
          <a:p>
            <a:pPr marL="0" indent="0">
              <a:buNone/>
            </a:pPr>
            <a:r>
              <a:rPr lang="en-GB" sz="2400" dirty="0" smtClean="0"/>
              <a:t>Transportation </a:t>
            </a:r>
            <a:r>
              <a:rPr lang="en-GB" sz="2400" dirty="0"/>
              <a:t>to the building site accounts for about 7% more, while some recurrent amounts will also be added during maintenance and replacement of some elements, as needed. </a:t>
            </a:r>
            <a:endParaRPr lang="en-GB" sz="2400" dirty="0" smtClean="0"/>
          </a:p>
          <a:p>
            <a:pPr marL="0" indent="0">
              <a:buNone/>
            </a:pPr>
            <a:endParaRPr lang="en-GB" sz="1500" dirty="0"/>
          </a:p>
          <a:p>
            <a:pPr marL="0" indent="0">
              <a:buNone/>
            </a:pPr>
            <a:r>
              <a:rPr lang="en-GB" sz="2400" dirty="0" smtClean="0"/>
              <a:t>The </a:t>
            </a:r>
            <a:r>
              <a:rPr lang="en-GB" sz="2400" dirty="0"/>
              <a:t>final demolition at the end of a building’s lifetime may account for about 1% of the life cycle impacts, depending on waste management</a:t>
            </a:r>
            <a:r>
              <a:rPr lang="en-GB" sz="2400" dirty="0" smtClean="0"/>
              <a:t>.</a:t>
            </a:r>
          </a:p>
          <a:p>
            <a:pPr marL="0" indent="0">
              <a:buNone/>
            </a:pPr>
            <a:endParaRPr lang="en-US" sz="2600" dirty="0"/>
          </a:p>
          <a:p>
            <a:pPr marL="0" indent="0">
              <a:buNone/>
            </a:pPr>
            <a:endParaRPr lang="en-GB" sz="2600" dirty="0"/>
          </a:p>
          <a:p>
            <a:pPr marL="0" indent="0">
              <a:buNone/>
            </a:pPr>
            <a:endParaRPr lang="it-IT" sz="2400" dirty="0" smtClean="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4</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1723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5023955"/>
          </a:xfrm>
          <a:prstGeom prst="rect">
            <a:avLst/>
          </a:prstGeom>
        </p:spPr>
        <p:txBody>
          <a:bodyPr>
            <a:normAutofit fontScale="92500" lnSpcReduction="20000"/>
          </a:bodyPr>
          <a:lstStyle/>
          <a:p>
            <a:pPr marL="0" indent="0">
              <a:buNone/>
            </a:pPr>
            <a:r>
              <a:rPr lang="en-US" sz="2800" b="1" u="sng" dirty="0" smtClean="0">
                <a:latin typeface="Calibri" panose="020F0502020204030204" pitchFamily="34" charset="0"/>
                <a:cs typeface="Calibri" panose="020F0502020204030204" pitchFamily="34" charset="0"/>
              </a:rPr>
              <a:t>BACKGROUND</a:t>
            </a:r>
          </a:p>
          <a:p>
            <a:pPr marL="0" indent="0">
              <a:buNone/>
            </a:pPr>
            <a:endParaRPr lang="en-US" sz="1400" b="1" u="sng" dirty="0">
              <a:latin typeface="Calibri" panose="020F0502020204030204" pitchFamily="34" charset="0"/>
            </a:endParaRPr>
          </a:p>
          <a:p>
            <a:pPr marL="0" indent="0" algn="just">
              <a:buNone/>
            </a:pPr>
            <a:r>
              <a:rPr lang="en-GB" sz="2600" dirty="0" smtClean="0"/>
              <a:t>The </a:t>
            </a:r>
            <a:r>
              <a:rPr lang="en-GB" sz="2600" dirty="0"/>
              <a:t>metric used for </a:t>
            </a:r>
            <a:r>
              <a:rPr lang="en-GB" sz="2600" dirty="0" smtClean="0"/>
              <a:t>Embodied </a:t>
            </a:r>
            <a:r>
              <a:rPr lang="en-GB" sz="2600" dirty="0"/>
              <a:t>greenhouse gas emissions is the global warming potential (GWP) quantified in kilograms of CO</a:t>
            </a:r>
            <a:r>
              <a:rPr lang="en-GB" sz="2600" baseline="-25000" dirty="0"/>
              <a:t>2</a:t>
            </a:r>
            <a:r>
              <a:rPr lang="en-GB" sz="2600" dirty="0"/>
              <a:t> equivalent (kgCO2eq) and then normalized per unit floor area (kgCO</a:t>
            </a:r>
            <a:r>
              <a:rPr lang="en-GB" sz="2600" baseline="-25000" dirty="0"/>
              <a:t>2</a:t>
            </a:r>
            <a:r>
              <a:rPr lang="en-GB" sz="2600" dirty="0"/>
              <a:t>eq/m</a:t>
            </a:r>
            <a:r>
              <a:rPr lang="en-GB" sz="2600" baseline="30000" dirty="0"/>
              <a:t>2</a:t>
            </a:r>
            <a:r>
              <a:rPr lang="en-GB" sz="2600" dirty="0"/>
              <a:t>). </a:t>
            </a:r>
            <a:endParaRPr lang="en-GB" sz="2600" dirty="0" smtClean="0"/>
          </a:p>
          <a:p>
            <a:pPr marL="0" indent="0" algn="just">
              <a:buNone/>
            </a:pPr>
            <a:endParaRPr lang="en-GB" sz="1400" dirty="0"/>
          </a:p>
          <a:p>
            <a:pPr marL="0" indent="0" algn="just">
              <a:buNone/>
            </a:pPr>
            <a:r>
              <a:rPr lang="en-GB" sz="2600" dirty="0" smtClean="0"/>
              <a:t>The </a:t>
            </a:r>
            <a:r>
              <a:rPr lang="en-GB" sz="2600" dirty="0"/>
              <a:t>“equivalent” (</a:t>
            </a:r>
            <a:r>
              <a:rPr lang="en-GB" sz="2600" dirty="0" err="1"/>
              <a:t>eq</a:t>
            </a:r>
            <a:r>
              <a:rPr lang="en-GB" sz="2600" dirty="0"/>
              <a:t>) mass of CO</a:t>
            </a:r>
            <a:r>
              <a:rPr lang="en-GB" sz="2600" baseline="-25000" dirty="0"/>
              <a:t>2</a:t>
            </a:r>
            <a:r>
              <a:rPr lang="en-GB" sz="2600" dirty="0"/>
              <a:t> is used to express the equivalent impacts of all GHG gases, including the dominant contributor of CO</a:t>
            </a:r>
            <a:r>
              <a:rPr lang="en-GB" sz="2600" baseline="-25000" dirty="0"/>
              <a:t>2</a:t>
            </a:r>
            <a:r>
              <a:rPr lang="en-GB" sz="2600" dirty="0"/>
              <a:t> emissions </a:t>
            </a:r>
            <a:endParaRPr lang="en-GB" sz="2600" dirty="0" smtClean="0"/>
          </a:p>
          <a:p>
            <a:pPr algn="just"/>
            <a:r>
              <a:rPr lang="en-GB" sz="2600" dirty="0"/>
              <a:t>GWP of CO</a:t>
            </a:r>
            <a:r>
              <a:rPr lang="en-GB" sz="2600" baseline="-25000" dirty="0"/>
              <a:t>2</a:t>
            </a:r>
            <a:r>
              <a:rPr lang="en-GB" sz="2600" dirty="0"/>
              <a:t>=1 </a:t>
            </a:r>
            <a:r>
              <a:rPr lang="en-GB" sz="2600" dirty="0" smtClean="0"/>
              <a:t> (b</a:t>
            </a:r>
            <a:r>
              <a:rPr lang="en-US" sz="2600" dirty="0" smtClean="0"/>
              <a:t>y definition)</a:t>
            </a:r>
            <a:endParaRPr lang="en-GB" sz="2600" dirty="0"/>
          </a:p>
          <a:p>
            <a:pPr lvl="0"/>
            <a:r>
              <a:rPr lang="en-US" sz="2600" dirty="0"/>
              <a:t>GWP for methane CH</a:t>
            </a:r>
            <a:r>
              <a:rPr lang="en-US" sz="2600" baseline="-25000" dirty="0"/>
              <a:t>4  </a:t>
            </a:r>
            <a:r>
              <a:rPr lang="en-US" sz="2600" dirty="0"/>
              <a:t>= 25 (GWP over 100 years is 25 times that of CO</a:t>
            </a:r>
            <a:r>
              <a:rPr lang="en-US" sz="2600" baseline="-25000" dirty="0"/>
              <a:t>2</a:t>
            </a:r>
            <a:r>
              <a:rPr lang="en-US" sz="2600" dirty="0"/>
              <a:t>)</a:t>
            </a:r>
            <a:endParaRPr lang="en-GB" sz="2600" dirty="0"/>
          </a:p>
          <a:p>
            <a:r>
              <a:rPr lang="en-US" sz="2600" dirty="0"/>
              <a:t>GWP for nitrous oxide N</a:t>
            </a:r>
            <a:r>
              <a:rPr lang="en-US" sz="2600" baseline="-25000" dirty="0"/>
              <a:t>2</a:t>
            </a:r>
            <a:r>
              <a:rPr lang="en-US" sz="2600" dirty="0"/>
              <a:t>O = 298 (GWP over 100 years is 298 times that of CO</a:t>
            </a:r>
            <a:r>
              <a:rPr lang="en-US" sz="2600" baseline="-25000" dirty="0"/>
              <a:t>2</a:t>
            </a:r>
            <a:r>
              <a:rPr lang="en-US" sz="2600" dirty="0" smtClean="0"/>
              <a:t>)</a:t>
            </a:r>
            <a:endParaRPr lang="en-GB" sz="26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6681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5089843"/>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INDICATOR</a:t>
            </a:r>
            <a:r>
              <a:rPr lang="en-US" sz="2400" b="1" dirty="0" smtClean="0">
                <a:latin typeface="Calibri" panose="020F0502020204030204" pitchFamily="34" charset="0"/>
                <a:cs typeface="Calibri" panose="020F0502020204030204" pitchFamily="34" charset="0"/>
              </a:rPr>
              <a:t> </a:t>
            </a:r>
          </a:p>
          <a:p>
            <a:pPr marL="0" indent="0">
              <a:buNone/>
            </a:pPr>
            <a:endParaRPr lang="it-IT" sz="2000" b="1" dirty="0" smtClean="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6</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718968123"/>
              </p:ext>
            </p:extLst>
          </p:nvPr>
        </p:nvGraphicFramePr>
        <p:xfrm>
          <a:off x="504528" y="1813774"/>
          <a:ext cx="8182272" cy="128524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70840">
                <a:tc>
                  <a:txBody>
                    <a:bodyPr/>
                    <a:lstStyle/>
                    <a:p>
                      <a:r>
                        <a:rPr lang="it-IT" dirty="0" err="1"/>
                        <a:t>Description</a:t>
                      </a:r>
                      <a:endParaRPr lang="it-IT" dirty="0"/>
                    </a:p>
                  </a:txBody>
                  <a:tcPr/>
                </a:tc>
                <a:tc>
                  <a:txBody>
                    <a:bodyPr/>
                    <a:lstStyle/>
                    <a:p>
                      <a:r>
                        <a:rPr lang="it-IT" dirty="0"/>
                        <a:t>Unit</a:t>
                      </a:r>
                    </a:p>
                  </a:txBody>
                  <a:tcPr/>
                </a:tc>
                <a:tc>
                  <a:txBody>
                    <a:bodyPr/>
                    <a:lstStyle/>
                    <a:p>
                      <a:r>
                        <a:rPr lang="it-IT" dirty="0"/>
                        <a:t>Project stage</a:t>
                      </a:r>
                    </a:p>
                  </a:txBody>
                  <a:tcPr/>
                </a:tc>
                <a:tc>
                  <a:txBody>
                    <a:bodyPr/>
                    <a:lstStyle/>
                    <a:p>
                      <a:r>
                        <a:rPr lang="it-IT" dirty="0"/>
                        <a:t>Data source</a:t>
                      </a:r>
                    </a:p>
                  </a:txBody>
                  <a:tcPr/>
                </a:tc>
                <a:extLst>
                  <a:ext uri="{0D108BD9-81ED-4DB2-BD59-A6C34878D82A}">
                    <a16:rowId xmlns:a16="http://schemas.microsoft.com/office/drawing/2014/main" val="34677563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Embodied greenhouse gas emissions per internal useful floor area</a:t>
                      </a:r>
                      <a:endParaRPr lang="en-US" dirty="0">
                        <a:solidFill>
                          <a:srgbClr val="FF0000"/>
                        </a:solidFill>
                        <a:effectLst/>
                      </a:endParaRPr>
                    </a:p>
                  </a:txBody>
                  <a:tcPr anchor="ctr"/>
                </a:tc>
                <a:tc>
                  <a:txBody>
                    <a:bodyPr/>
                    <a:lstStyle/>
                    <a:p>
                      <a:pPr algn="ctr"/>
                      <a:r>
                        <a:rPr lang="en-GB" sz="1800" kern="1200" dirty="0" smtClean="0">
                          <a:solidFill>
                            <a:schemeClr val="dk1"/>
                          </a:solidFill>
                          <a:effectLst/>
                          <a:latin typeface="+mn-lt"/>
                          <a:ea typeface="+mn-ea"/>
                          <a:cs typeface="+mn-cs"/>
                        </a:rPr>
                        <a:t>kg CO</a:t>
                      </a:r>
                      <a:r>
                        <a:rPr lang="en-GB" sz="1800" kern="1200" baseline="-25000" dirty="0" smtClean="0">
                          <a:solidFill>
                            <a:schemeClr val="dk1"/>
                          </a:solidFill>
                          <a:effectLst/>
                          <a:latin typeface="+mn-lt"/>
                          <a:ea typeface="+mn-ea"/>
                          <a:cs typeface="+mn-cs"/>
                        </a:rPr>
                        <a:t>2</a:t>
                      </a:r>
                      <a:r>
                        <a:rPr lang="en-GB" sz="1800" kern="1200" dirty="0" smtClean="0">
                          <a:solidFill>
                            <a:schemeClr val="tx1"/>
                          </a:solidFill>
                          <a:effectLst/>
                          <a:latin typeface="+mn-lt"/>
                          <a:ea typeface="+mn-ea"/>
                          <a:cs typeface="+mn-cs"/>
                        </a:rPr>
                        <a:t>eq</a:t>
                      </a:r>
                      <a:r>
                        <a:rPr lang="it-IT" sz="1800" kern="1200" dirty="0" smtClean="0">
                          <a:effectLst/>
                        </a:rPr>
                        <a:t>/m</a:t>
                      </a:r>
                      <a:r>
                        <a:rPr lang="it-IT" sz="1800" kern="1200" baseline="30000" dirty="0" smtClean="0">
                          <a:effectLst/>
                        </a:rPr>
                        <a:t>2</a:t>
                      </a:r>
                      <a:endParaRPr lang="it-IT" sz="18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it-IT" dirty="0"/>
                        <a:t>Design</a:t>
                      </a:r>
                    </a:p>
                    <a:p>
                      <a:r>
                        <a:rPr lang="it-IT" dirty="0"/>
                        <a:t>____________</a:t>
                      </a:r>
                    </a:p>
                    <a:p>
                      <a:r>
                        <a:rPr lang="it-IT" dirty="0" err="1"/>
                        <a:t>Occupation</a:t>
                      </a:r>
                      <a:endParaRPr lang="it-IT" dirty="0">
                        <a:latin typeface="Calibri" panose="020F0502020204030204" pitchFamily="34" charset="0"/>
                        <a:cs typeface="Calibri" panose="020F0502020204030204" pitchFamily="34" charset="0"/>
                      </a:endParaRPr>
                    </a:p>
                  </a:txBody>
                  <a:tcPr anchor="ctr"/>
                </a:tc>
                <a:tc>
                  <a:txBody>
                    <a:bodyPr/>
                    <a:lstStyle/>
                    <a:p>
                      <a:r>
                        <a:rPr lang="it-IT" dirty="0" err="1"/>
                        <a:t>Estimation</a:t>
                      </a:r>
                      <a:endParaRPr lang="it-IT" dirty="0"/>
                    </a:p>
                    <a:p>
                      <a:r>
                        <a:rPr lang="it-IT" dirty="0"/>
                        <a:t>____________</a:t>
                      </a:r>
                    </a:p>
                    <a:p>
                      <a:r>
                        <a:rPr lang="it-IT" dirty="0" err="1"/>
                        <a:t>Not</a:t>
                      </a:r>
                      <a:r>
                        <a:rPr lang="it-IT" dirty="0"/>
                        <a:t> </a:t>
                      </a:r>
                      <a:r>
                        <a:rPr lang="it-IT" dirty="0" err="1"/>
                        <a:t>applicable</a:t>
                      </a:r>
                      <a:endParaRPr lang="it-IT"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
        <p:nvSpPr>
          <p:cNvPr id="2" name="TextBox 1"/>
          <p:cNvSpPr txBox="1"/>
          <p:nvPr/>
        </p:nvSpPr>
        <p:spPr>
          <a:xfrm>
            <a:off x="967562" y="3507662"/>
            <a:ext cx="7719238" cy="2246769"/>
          </a:xfrm>
          <a:prstGeom prst="rect">
            <a:avLst/>
          </a:prstGeom>
          <a:noFill/>
        </p:spPr>
        <p:txBody>
          <a:bodyPr wrap="square" rtlCol="0">
            <a:spAutoFit/>
          </a:bodyPr>
          <a:lstStyle/>
          <a:p>
            <a:r>
              <a:rPr lang="en-GB" sz="2000" dirty="0" smtClean="0"/>
              <a:t>The indicator </a:t>
            </a:r>
            <a:r>
              <a:rPr lang="en-GB" sz="2000" dirty="0"/>
              <a:t>is </a:t>
            </a:r>
            <a:r>
              <a:rPr lang="en-GB" sz="2000" b="1" dirty="0"/>
              <a:t>only applicable at design stage</a:t>
            </a:r>
            <a:r>
              <a:rPr lang="en-GB" sz="2000" dirty="0"/>
              <a:t>. </a:t>
            </a:r>
          </a:p>
          <a:p>
            <a:r>
              <a:rPr lang="en-GB" sz="2000" dirty="0"/>
              <a:t>In case of </a:t>
            </a:r>
            <a:r>
              <a:rPr lang="en-GB" sz="2000" u="sng" dirty="0"/>
              <a:t>new construction</a:t>
            </a:r>
            <a:r>
              <a:rPr lang="en-GB" sz="2000" dirty="0"/>
              <a:t>, the indicator must be calculated taking in account all the materials used for the building construction.</a:t>
            </a:r>
          </a:p>
          <a:p>
            <a:r>
              <a:rPr lang="en-GB" sz="2000" dirty="0"/>
              <a:t>In case of an </a:t>
            </a:r>
            <a:r>
              <a:rPr lang="en-GB" sz="2000" u="sng" dirty="0"/>
              <a:t>existing </a:t>
            </a:r>
            <a:r>
              <a:rPr lang="en-GB" sz="2000" u="sng" dirty="0" smtClean="0"/>
              <a:t>renovated building</a:t>
            </a:r>
            <a:r>
              <a:rPr lang="en-GB" sz="2000" dirty="0"/>
              <a:t>, the indicator must be calculated taking in account only the materials used for its renovation and not the ones pre-existent.</a:t>
            </a:r>
          </a:p>
          <a:p>
            <a:endParaRPr lang="en-GB" sz="2000" dirty="0">
              <a:solidFill>
                <a:srgbClr val="FF0000"/>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199" y="3507662"/>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282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dirty="0"/>
              <a:t>C.1.1 – EMBODIED GHG EMISSIONS</a:t>
            </a:r>
            <a:endParaRPr lang="it-IT" sz="14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buNone/>
            </a:pPr>
            <a:endParaRPr lang="en-US" sz="2400" i="1" dirty="0">
              <a:latin typeface="Calibri" panose="020F0502020204030204" pitchFamily="34" charset="0"/>
              <a:cs typeface="Calibri" panose="020F0502020204030204" pitchFamily="34" charset="0"/>
            </a:endParaRPr>
          </a:p>
          <a:p>
            <a:pPr marL="0" indent="0" algn="just">
              <a:buNone/>
            </a:pPr>
            <a:r>
              <a:rPr lang="en-US" sz="2400" dirty="0">
                <a:latin typeface="Calibri" panose="020F0502020204030204" pitchFamily="34" charset="0"/>
                <a:cs typeface="Calibri" panose="020F0502020204030204" pitchFamily="34" charset="0"/>
              </a:rPr>
              <a:t>P</a:t>
            </a:r>
            <a:r>
              <a:rPr lang="en-US" sz="2400" dirty="0" smtClean="0">
                <a:latin typeface="Calibri" panose="020F0502020204030204" pitchFamily="34" charset="0"/>
                <a:cs typeface="Calibri" panose="020F0502020204030204" pitchFamily="34" charset="0"/>
              </a:rPr>
              <a:t>romote </a:t>
            </a:r>
            <a:r>
              <a:rPr lang="en-US" sz="2400" dirty="0">
                <a:latin typeface="Calibri" panose="020F0502020204030204" pitchFamily="34" charset="0"/>
                <a:cs typeface="Calibri" panose="020F0502020204030204" pitchFamily="34" charset="0"/>
              </a:rPr>
              <a:t>the use of construction materials </a:t>
            </a:r>
            <a:r>
              <a:rPr lang="en-US" sz="2400" dirty="0" smtClean="0">
                <a:latin typeface="Calibri" panose="020F0502020204030204" pitchFamily="34" charset="0"/>
                <a:cs typeface="Calibri" panose="020F0502020204030204" pitchFamily="34" charset="0"/>
              </a:rPr>
              <a:t>and processes with low </a:t>
            </a:r>
            <a:r>
              <a:rPr lang="en-US" sz="2400" dirty="0">
                <a:latin typeface="Calibri" panose="020F0502020204030204" pitchFamily="34" charset="0"/>
                <a:cs typeface="Calibri" panose="020F0502020204030204" pitchFamily="34" charset="0"/>
              </a:rPr>
              <a:t>embodied greenhouse gas </a:t>
            </a:r>
            <a:r>
              <a:rPr lang="en-US" sz="2400" dirty="0" smtClean="0">
                <a:latin typeface="Calibri" panose="020F0502020204030204" pitchFamily="34" charset="0"/>
                <a:cs typeface="Calibri" panose="020F0502020204030204" pitchFamily="34" charset="0"/>
              </a:rPr>
              <a:t>emissions</a:t>
            </a:r>
            <a:r>
              <a:rPr lang="en-US" sz="2400" dirty="0">
                <a:latin typeface="Calibri" panose="020F0502020204030204" pitchFamily="34" charset="0"/>
                <a:cs typeface="Calibri" panose="020F0502020204030204" pitchFamily="34" charset="0"/>
              </a:rPr>
              <a:t>.</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7</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3505200" y="3216455"/>
            <a:ext cx="2133600" cy="2143125"/>
          </a:xfrm>
          <a:prstGeom prst="rect">
            <a:avLst/>
          </a:prstGeom>
        </p:spPr>
      </p:pic>
    </p:spTree>
    <p:extLst>
      <p:ext uri="{BB962C8B-B14F-4D97-AF65-F5344CB8AC3E}">
        <p14:creationId xmlns:p14="http://schemas.microsoft.com/office/powerpoint/2010/main" val="3965573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en-US" dirty="0">
                <a:solidFill>
                  <a:prstClr val="black">
                    <a:lumMod val="50000"/>
                    <a:lumOff val="50000"/>
                  </a:prstClr>
                </a:solidFill>
              </a:rPr>
              <a:t>C.1.1 – EMBODIED </a:t>
            </a:r>
            <a:r>
              <a:rPr lang="en-US" dirty="0" smtClean="0">
                <a:solidFill>
                  <a:prstClr val="black">
                    <a:lumMod val="50000"/>
                    <a:lumOff val="50000"/>
                  </a:prstClr>
                </a:solidFill>
              </a:rPr>
              <a:t>GHG </a:t>
            </a:r>
            <a:r>
              <a:rPr lang="en-US" dirty="0">
                <a:solidFill>
                  <a:prstClr val="black">
                    <a:lumMod val="50000"/>
                    <a:lumOff val="50000"/>
                  </a:prstClr>
                </a:solidFill>
              </a:rPr>
              <a:t>EMISSIONS</a:t>
            </a:r>
            <a:endParaRPr lang="it-IT" sz="14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4825721"/>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BOUNDARY &amp; SCOPE</a:t>
            </a:r>
            <a:endParaRPr lang="en-US" sz="2400" b="1" u="sng" dirty="0">
              <a:latin typeface="Calibri" panose="020F0502020204030204" pitchFamily="34" charset="0"/>
              <a:cs typeface="Calibri" panose="020F0502020204030204" pitchFamily="34" charset="0"/>
            </a:endParaRPr>
          </a:p>
          <a:p>
            <a:pPr marL="0" indent="0">
              <a:spcBef>
                <a:spcPts val="0"/>
              </a:spcBef>
              <a:buNone/>
            </a:pPr>
            <a:endParaRPr lang="en-US" sz="2400" dirty="0"/>
          </a:p>
          <a:p>
            <a:pPr marL="0" indent="0" algn="just">
              <a:spcBef>
                <a:spcPts val="0"/>
              </a:spcBef>
              <a:buNone/>
            </a:pPr>
            <a:r>
              <a:rPr lang="en-GB" sz="2400" dirty="0"/>
              <a:t>The assessment boundary is the building </a:t>
            </a:r>
            <a:endParaRPr lang="en-GB" sz="2400" dirty="0" smtClean="0"/>
          </a:p>
          <a:p>
            <a:pPr marL="0" indent="0" algn="just">
              <a:spcBef>
                <a:spcPts val="0"/>
              </a:spcBef>
              <a:buNone/>
            </a:pPr>
            <a:endParaRPr lang="en-US" sz="2400" dirty="0" smtClean="0"/>
          </a:p>
          <a:p>
            <a:pPr marL="0" indent="0" algn="just">
              <a:spcBef>
                <a:spcPts val="0"/>
              </a:spcBef>
              <a:buNone/>
            </a:pPr>
            <a:r>
              <a:rPr lang="en-US" sz="2400" dirty="0" smtClean="0"/>
              <a:t>The </a:t>
            </a:r>
            <a:r>
              <a:rPr lang="en-US" sz="2400" dirty="0"/>
              <a:t>scope comprises the product stage of the building </a:t>
            </a:r>
            <a:r>
              <a:rPr lang="en-US" sz="2400" dirty="0" smtClean="0"/>
              <a:t>i.e</a:t>
            </a:r>
            <a:r>
              <a:rPr lang="en-US" sz="2400" dirty="0"/>
              <a:t>. from raw material supply to manufacturing. The scope encompasses the building materials </a:t>
            </a:r>
            <a:r>
              <a:rPr lang="en-US" sz="2400" b="1" u="sng" dirty="0"/>
              <a:t>excluding the technical installations</a:t>
            </a:r>
            <a:r>
              <a:rPr lang="en-US" sz="2400" dirty="0"/>
              <a:t>. All the elements of the construction are taken in account: foundations, bearing structure, envelope, slabs. </a:t>
            </a: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8</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4159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en-US" dirty="0">
                <a:solidFill>
                  <a:prstClr val="black">
                    <a:lumMod val="50000"/>
                    <a:lumOff val="50000"/>
                  </a:prstClr>
                </a:solidFill>
              </a:rPr>
              <a:t>C.1.1 – EMBODIED GHG EMISSIONS</a:t>
            </a:r>
            <a:endParaRPr lang="it-IT" sz="14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926592"/>
            <a:ext cx="8482371" cy="48257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BOUNDARY &amp; SCOPE</a:t>
            </a:r>
          </a:p>
          <a:p>
            <a:pPr marL="0" indent="0">
              <a:spcBef>
                <a:spcPts val="0"/>
              </a:spcBef>
              <a:buNone/>
            </a:pPr>
            <a:endParaRPr lang="en-US" sz="2400" dirty="0"/>
          </a:p>
          <a:p>
            <a:pPr marL="0" indent="0">
              <a:buNone/>
            </a:pPr>
            <a:r>
              <a:rPr lang="en-US" sz="2400" dirty="0"/>
              <a:t>The minimum scope of the indicator </a:t>
            </a:r>
            <a:r>
              <a:rPr lang="en-US" sz="2400" dirty="0" smtClean="0"/>
              <a:t>includes </a:t>
            </a:r>
            <a:r>
              <a:rPr lang="en-US" sz="2400" dirty="0"/>
              <a:t>the following building parts and elements: </a:t>
            </a: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9</a:t>
            </a:fld>
            <a:endParaRPr lang="en-US"/>
          </a:p>
        </p:txBody>
      </p:sp>
      <p:pic>
        <p:nvPicPr>
          <p:cNvPr id="4" name="Picture 3">
            <a:extLst>
              <a:ext uri="{FF2B5EF4-FFF2-40B4-BE49-F238E27FC236}">
                <a16:creationId xmlns:a16="http://schemas.microsoft.com/office/drawing/2014/main" id="{7936B57D-7A99-1F40-9338-3D9415852246}"/>
              </a:ext>
            </a:extLst>
          </p:cNvPr>
          <p:cNvPicPr>
            <a:picLocks noChangeAspect="1"/>
          </p:cNvPicPr>
          <p:nvPr/>
        </p:nvPicPr>
        <p:blipFill>
          <a:blip r:embed="rId2"/>
          <a:stretch>
            <a:fillRect/>
          </a:stretch>
        </p:blipFill>
        <p:spPr>
          <a:xfrm>
            <a:off x="1271713" y="2582066"/>
            <a:ext cx="6604191" cy="3375313"/>
          </a:xfrm>
          <a:prstGeom prst="rect">
            <a:avLst/>
          </a:prstGeom>
        </p:spPr>
      </p:pic>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82699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A1F60BDB20EF664A9118B81CB099702B" ma:contentTypeVersion="18" ma:contentTypeDescription="Creare un nuovo documento." ma:contentTypeScope="" ma:versionID="7233d9d8c1ac2aaed87a5515b262667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116e2d96692c4511299bfa97b7716757"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Tag immagin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Condiviso con dettagli"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C8ED025-427C-444F-9D27-13D0F576FF7B}"/>
</file>

<file path=customXml/itemProps2.xml><?xml version="1.0" encoding="utf-8"?>
<ds:datastoreItem xmlns:ds="http://schemas.openxmlformats.org/officeDocument/2006/customXml" ds:itemID="{FFC9313B-2939-48A8-A927-CD2DE1ABB3B7}"/>
</file>

<file path=customXml/itemProps3.xml><?xml version="1.0" encoding="utf-8"?>
<ds:datastoreItem xmlns:ds="http://schemas.openxmlformats.org/officeDocument/2006/customXml" ds:itemID="{CAE0A72E-4356-4B2C-A277-4487DE4335B8}"/>
</file>

<file path=docProps/app.xml><?xml version="1.0" encoding="utf-8"?>
<Properties xmlns="http://schemas.openxmlformats.org/officeDocument/2006/extended-properties" xmlns:vt="http://schemas.openxmlformats.org/officeDocument/2006/docPropsVTypes">
  <TotalTime>17864</TotalTime>
  <Words>1315</Words>
  <Application>Microsoft Office PowerPoint</Application>
  <PresentationFormat>On-screen Show (4:3)</PresentationFormat>
  <Paragraphs>245</Paragraphs>
  <Slides>20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Arial Narrow</vt:lpstr>
      <vt:lpstr>Calibri</vt:lpstr>
      <vt:lpstr>Cambria Math</vt:lpstr>
      <vt:lpstr>Symbol</vt:lpstr>
      <vt:lpstr>Times New Roman</vt:lpstr>
      <vt:lpstr>Larissa</vt:lpstr>
      <vt:lpstr>PowerPoint Presentation</vt:lpstr>
      <vt:lpstr>C.1.1 – EMBODIED GHG EMISSIONS</vt:lpstr>
      <vt:lpstr>PowerPoint Presentation</vt:lpstr>
      <vt:lpstr>PowerPoint Presentation</vt:lpstr>
      <vt:lpstr>PowerPoint Presentation</vt:lpstr>
      <vt:lpstr>PowerPoint Presentation</vt:lpstr>
      <vt:lpstr>C.1.1 – EMBODIED GHG EMISSIONS</vt:lpstr>
      <vt:lpstr>C.1.1 – EMBODIED GHG EMISSIONS</vt:lpstr>
      <vt:lpstr>C.1.1 – EMBODIED GHG EMISSIONS</vt:lpstr>
      <vt:lpstr>PowerPoint Presentation</vt:lpstr>
      <vt:lpstr>PowerPoint Presentation</vt:lpstr>
      <vt:lpstr>PowerPoint Presentation</vt:lpstr>
      <vt:lpstr>C.1.1 – EMBODIED GHG EMISSIONS</vt:lpstr>
      <vt:lpstr>C.1.1 – EMBODIED GHG EMISSIONS</vt:lpstr>
      <vt:lpstr>C.1.1 – EMBODIED GHG EMISSIONS</vt:lpstr>
      <vt:lpstr>C.1.1 – EMBODIED GHG EMISSIONS</vt:lpstr>
      <vt:lpstr>B1.6 – EMBODIED GHG EMISSIONS</vt:lpstr>
      <vt:lpstr>C.1.1 – EMBODIED GHG EMISSIONS</vt:lpstr>
      <vt:lpstr>C.1.1 – EMBODIED GHG EMISSIONS</vt:lpstr>
      <vt:lpstr>C.1.1 – EMBODIED GHG EMISSIONS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349</cp:revision>
  <dcterms:created xsi:type="dcterms:W3CDTF">2017-01-09T10:20:00Z</dcterms:created>
  <dcterms:modified xsi:type="dcterms:W3CDTF">2024-01-16T10:28:22Z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