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64" r:id="rId4"/>
    <p:sldId id="262" r:id="rId5"/>
    <p:sldId id="263" r:id="rId6"/>
    <p:sldId id="265" r:id="rId7"/>
    <p:sldId id="266" r:id="rId8"/>
    <p:sldId id="267" r:id="rId9"/>
    <p:sldId id="268" r:id="rId10"/>
    <p:sldId id="273" r:id="rId11"/>
    <p:sldId id="271" r:id="rId12"/>
    <p:sldId id="269" r:id="rId13"/>
    <p:sldId id="274" r:id="rId14"/>
    <p:sldId id="272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18E1EA-7F55-4FC1-8B95-2B4CF6CDDBF8}">
          <p14:sldIdLst>
            <p14:sldId id="256"/>
            <p14:sldId id="261"/>
            <p14:sldId id="264"/>
            <p14:sldId id="262"/>
            <p14:sldId id="263"/>
            <p14:sldId id="265"/>
            <p14:sldId id="266"/>
            <p14:sldId id="267"/>
            <p14:sldId id="268"/>
            <p14:sldId id="273"/>
            <p14:sldId id="271"/>
            <p14:sldId id="269"/>
            <p14:sldId id="274"/>
            <p14:sldId id="272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21.12.2022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0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34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0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1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25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8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5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79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3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B.3.4 –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75930"/>
            <a:ext cx="8635036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just">
              <a:buNone/>
            </a:pPr>
            <a:r>
              <a:rPr lang="en-US" b="1" dirty="0"/>
              <a:t>EN ISO 14021 </a:t>
            </a:r>
            <a:r>
              <a:rPr lang="en-US" dirty="0"/>
              <a:t>(Environmental labels and declarations - Self-declared environmental claims - Type II environmental labelling). </a:t>
            </a:r>
          </a:p>
          <a:p>
            <a:pPr marL="395288" indent="-395288">
              <a:spcBef>
                <a:spcPts val="0"/>
              </a:spcBef>
              <a:buNone/>
            </a:pPr>
            <a:endParaRPr lang="it-IT" dirty="0"/>
          </a:p>
          <a:p>
            <a:pPr marL="395288" lvl="0" indent="-395288">
              <a:spcBef>
                <a:spcPts val="0"/>
              </a:spcBef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858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8538" y="6592102"/>
            <a:ext cx="615462" cy="237323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 smtClean="0"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61277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F12F-A49D-EB43-9048-7E289F7BF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9047"/>
            <a:ext cx="8229600" cy="3241004"/>
          </a:xfrm>
        </p:spPr>
        <p:txBody>
          <a:bodyPr/>
          <a:lstStyle/>
          <a:p>
            <a:pPr marL="0" indent="0" algn="just">
              <a:buNone/>
            </a:pPr>
            <a:r>
              <a:rPr lang="en-GB" sz="2400" dirty="0" smtClean="0"/>
              <a:t>From </a:t>
            </a:r>
            <a:r>
              <a:rPr lang="en-GB" sz="2400" dirty="0"/>
              <a:t>the Bill of Quantities and Bill of Materials, it resulted that a 1½ storey </a:t>
            </a:r>
            <a:r>
              <a:rPr lang="en-GB" sz="2400" dirty="0" smtClean="0"/>
              <a:t>house of 195 </a:t>
            </a:r>
            <a:r>
              <a:rPr lang="en-GB" sz="2400" dirty="0"/>
              <a:t>m</a:t>
            </a:r>
            <a:r>
              <a:rPr lang="en-GB" sz="2400" baseline="30000" dirty="0"/>
              <a:t>2</a:t>
            </a:r>
            <a:r>
              <a:rPr lang="en-GB" sz="2400" dirty="0"/>
              <a:t> </a:t>
            </a:r>
            <a:r>
              <a:rPr lang="en-GB" sz="2400" dirty="0" smtClean="0"/>
              <a:t>weighs </a:t>
            </a:r>
            <a:r>
              <a:rPr lang="en-GB" sz="2400" dirty="0"/>
              <a:t>approximately 45,000 kg. The total amount of recyclable materials in the house is approximately 25,000 kg. 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1309" y="6591300"/>
            <a:ext cx="615462" cy="298967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2473" y="3136770"/>
            <a:ext cx="8514080" cy="867331"/>
            <a:chOff x="467832" y="3147681"/>
            <a:chExt cx="8514080" cy="867331"/>
          </a:xfrm>
        </p:grpSpPr>
        <p:sp>
          <p:nvSpPr>
            <p:cNvPr id="5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67832" y="3147681"/>
              <a:ext cx="8514080" cy="867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400" b="1" dirty="0" smtClean="0"/>
                <a:t>	</a:t>
              </a:r>
              <a:r>
                <a:rPr lang="en-US" sz="2200" b="1" dirty="0" smtClean="0"/>
                <a:t>Calculate </a:t>
              </a:r>
              <a:r>
                <a:rPr lang="en-GB" sz="2200" b="1" dirty="0" smtClean="0"/>
                <a:t>the </a:t>
              </a:r>
              <a:r>
                <a:rPr lang="en-GB" sz="2200" b="1" dirty="0"/>
                <a:t>percentage ratio of </a:t>
              </a:r>
              <a:r>
                <a:rPr lang="en-US" sz="2200" b="1" dirty="0"/>
                <a:t>total recycled mass of </a:t>
              </a:r>
              <a:r>
                <a:rPr lang="en-US" sz="2200" b="1" dirty="0" smtClean="0"/>
                <a:t>	materials to </a:t>
              </a:r>
              <a:r>
                <a:rPr lang="en-US" sz="2200" b="1" dirty="0"/>
                <a:t>the total mass of materials </a:t>
              </a:r>
              <a:endParaRPr lang="en-US" sz="2200" b="1" dirty="0" smtClean="0"/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endParaRPr lang="en-US" sz="2200" dirty="0" smtClean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13" y="3233969"/>
              <a:ext cx="527140" cy="60969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133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1309" y="6718896"/>
            <a:ext cx="615462" cy="298967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428241" y="4148492"/>
            <a:ext cx="2643338" cy="1747344"/>
            <a:chOff x="6493433" y="4210022"/>
            <a:chExt cx="2643338" cy="1747344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6519607" y="4783612"/>
                  <a:ext cx="2526642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𝟓𝟓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526642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Rectangle 11"/>
          <p:cNvSpPr/>
          <p:nvPr/>
        </p:nvSpPr>
        <p:spPr>
          <a:xfrm>
            <a:off x="7581015" y="999410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1 - 2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7581015" y="2039973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3 - 4</a:t>
            </a:r>
            <a:endParaRPr lang="el-GR" sz="2400" dirty="0"/>
          </a:p>
        </p:txBody>
      </p:sp>
      <p:sp>
        <p:nvSpPr>
          <p:cNvPr id="14" name="Rectangle 13"/>
          <p:cNvSpPr/>
          <p:nvPr/>
        </p:nvSpPr>
        <p:spPr>
          <a:xfrm>
            <a:off x="8087419" y="325236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240" y="1346179"/>
            <a:ext cx="8229600" cy="65509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 smtClean="0"/>
              <a:t>Total </a:t>
            </a:r>
            <a:r>
              <a:rPr lang="en-US" sz="2200" b="1" dirty="0"/>
              <a:t>mass of materials used in the </a:t>
            </a:r>
            <a:r>
              <a:rPr lang="en-US" sz="2200" b="1" dirty="0" smtClean="0"/>
              <a:t>building : </a:t>
            </a:r>
            <a:r>
              <a:rPr lang="en-GB" sz="2200" b="1" u="sng" dirty="0" smtClean="0"/>
              <a:t>45,000 kg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240" y="2443674"/>
            <a:ext cx="8229600" cy="65509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 smtClean="0"/>
              <a:t>Total </a:t>
            </a:r>
            <a:r>
              <a:rPr lang="en-GB" sz="2200" b="1" dirty="0"/>
              <a:t>recycled mass of </a:t>
            </a:r>
            <a:r>
              <a:rPr lang="en-GB" sz="2200" b="1" dirty="0" smtClean="0"/>
              <a:t>materials </a:t>
            </a:r>
            <a:r>
              <a:rPr lang="en-US" sz="2200" b="1" dirty="0" smtClean="0"/>
              <a:t>used </a:t>
            </a:r>
            <a:r>
              <a:rPr lang="en-US" sz="2200" b="1" dirty="0"/>
              <a:t>in the </a:t>
            </a:r>
            <a:r>
              <a:rPr lang="en-US" sz="2200" b="1" dirty="0" smtClean="0"/>
              <a:t>building : </a:t>
            </a:r>
            <a:r>
              <a:rPr lang="en-GB" sz="2200" b="1" u="sng" dirty="0" smtClean="0"/>
              <a:t>25,000 kg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239" y="3285238"/>
            <a:ext cx="77471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Calculate the </a:t>
            </a:r>
            <a:r>
              <a:rPr lang="en-US" sz="2200" b="1" dirty="0" smtClean="0"/>
              <a:t>percentage ratio of </a:t>
            </a:r>
            <a:r>
              <a:rPr lang="en-GB" sz="2200" b="1" dirty="0"/>
              <a:t>total recycled mass of </a:t>
            </a:r>
            <a:r>
              <a:rPr lang="en-GB" sz="2200" b="1" dirty="0" smtClean="0"/>
              <a:t>materials </a:t>
            </a:r>
            <a:r>
              <a:rPr lang="en-GB" sz="2200" b="1" dirty="0"/>
              <a:t>to the total mass of materials </a:t>
            </a:r>
            <a:endParaRPr lang="en-GB" sz="2200" dirty="0"/>
          </a:p>
        </p:txBody>
      </p:sp>
      <p:sp>
        <p:nvSpPr>
          <p:cNvPr id="17" name="Rounded Rectangle 16"/>
          <p:cNvSpPr/>
          <p:nvPr/>
        </p:nvSpPr>
        <p:spPr>
          <a:xfrm>
            <a:off x="2050123" y="5252677"/>
            <a:ext cx="2194560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45,000 (kg)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050123" y="4126487"/>
            <a:ext cx="2194560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25,000 (kg)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90296" y="457391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92143" y="4251813"/>
            <a:ext cx="2252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5167135" y="4006525"/>
            <a:ext cx="667265" cy="20581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302663" y="4542822"/>
            <a:ext cx="4667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GB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589941" y="4773965"/>
                <a:ext cx="91082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941" y="4773965"/>
                <a:ext cx="91082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241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8538" y="6592102"/>
            <a:ext cx="615462" cy="237323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99362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F12F-A49D-EB43-9048-7E289F7BF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400" dirty="0" smtClean="0"/>
              <a:t>From </a:t>
            </a:r>
            <a:r>
              <a:rPr lang="en-GB" sz="2400" dirty="0"/>
              <a:t>the Bill of Quantities and Bill of Materials, it resulted that a 200 m</a:t>
            </a:r>
            <a:r>
              <a:rPr lang="en-GB" sz="2400" baseline="30000" dirty="0"/>
              <a:t>2</a:t>
            </a:r>
            <a:r>
              <a:rPr lang="en-GB" sz="2400" dirty="0"/>
              <a:t> </a:t>
            </a:r>
            <a:r>
              <a:rPr lang="en-GB" sz="2400" dirty="0" smtClean="0"/>
              <a:t>1</a:t>
            </a:r>
            <a:r>
              <a:rPr lang="en-GB" sz="2400" dirty="0"/>
              <a:t>½ storey house weighs approximately 50,000 kg. The total amount of recyclable materials in the house is approximately 15,000 kg. 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8538" y="6591300"/>
            <a:ext cx="615462" cy="266700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14960" y="3739711"/>
            <a:ext cx="8514080" cy="761266"/>
            <a:chOff x="314960" y="4530326"/>
            <a:chExt cx="8514080" cy="63392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6"/>
              <a:ext cx="8514080" cy="63392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</a:t>
              </a:r>
              <a:r>
                <a:rPr lang="en-GB" sz="2000" b="1" dirty="0"/>
                <a:t>the percentage ratio of </a:t>
              </a:r>
              <a:r>
                <a:rPr lang="en-US" sz="2000" b="1" dirty="0"/>
                <a:t>total recycled mass of </a:t>
              </a:r>
              <a:r>
                <a:rPr lang="en-US" sz="2000" b="1" dirty="0" smtClean="0"/>
                <a:t>materials </a:t>
              </a:r>
              <a:r>
                <a:rPr lang="en-US" sz="2000" b="1" dirty="0"/>
                <a:t>to </a:t>
              </a:r>
              <a:r>
                <a:rPr lang="en-US" sz="2000" b="1" dirty="0" smtClean="0"/>
                <a:t>	the </a:t>
              </a:r>
              <a:r>
                <a:rPr lang="en-US" sz="2000" b="1" dirty="0"/>
                <a:t>total mass </a:t>
              </a:r>
              <a:r>
                <a:rPr lang="en-US" sz="2000" b="1" dirty="0" smtClean="0"/>
                <a:t>of </a:t>
              </a:r>
              <a:r>
                <a:rPr lang="en-US" sz="2000" b="1" dirty="0"/>
                <a:t>materials </a:t>
              </a: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9" y="4643235"/>
              <a:ext cx="448850" cy="43230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196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304444"/>
          </a:xfrm>
        </p:spPr>
        <p:txBody>
          <a:bodyPr/>
          <a:lstStyle/>
          <a:p>
            <a:pPr algn="r"/>
            <a:fld id="{243FB592-B9A9-49AA-A86F-4031F7B97808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B.3.4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ACF6B5CC-F141-9E4F-A22B-F2CA3BB24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989166"/>
              </p:ext>
            </p:extLst>
          </p:nvPr>
        </p:nvGraphicFramePr>
        <p:xfrm>
          <a:off x="558800" y="2206752"/>
          <a:ext cx="8128000" cy="12967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B.3.4 </a:t>
                      </a:r>
                      <a:r>
                        <a:rPr lang="en-US" sz="2800" dirty="0">
                          <a:effectLst/>
                        </a:rPr>
                        <a:t>– </a:t>
                      </a:r>
                      <a:r>
                        <a:rPr lang="en-US" sz="2800" dirty="0" smtClean="0">
                          <a:effectLst/>
                        </a:rPr>
                        <a:t>RECYCLED MATERIALS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ISSUE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B. Energy &amp; Resource Consumption</a:t>
                      </a:r>
                      <a:endParaRPr lang="en-US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kern="1200" dirty="0" smtClean="0">
                          <a:effectLst/>
                        </a:rPr>
                        <a:t>B.3 Materials</a:t>
                      </a:r>
                      <a:endParaRPr lang="it-IT" sz="2000" i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pic>
        <p:nvPicPr>
          <p:cNvPr id="4" name="Picture 3" descr="&lt;strong&gt;Recycling&lt;/strong&gt; - Simple English Wikipedia, the free encyclo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55" y="4019107"/>
            <a:ext cx="1690689" cy="159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78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95432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392899"/>
              </p:ext>
            </p:extLst>
          </p:nvPr>
        </p:nvGraphicFramePr>
        <p:xfrm>
          <a:off x="539552" y="1792099"/>
          <a:ext cx="8182272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Description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Project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effectLst/>
                        </a:rPr>
                        <a:t>Weight of recycled materials on total weight of materials.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effectLst/>
                        </a:rPr>
                        <a:t>%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Design</a:t>
                      </a:r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err="1"/>
                        <a:t>Occupation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Estimation</a:t>
                      </a:r>
                      <a:endParaRPr lang="it-IT" dirty="0"/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err="1"/>
                        <a:t>Not-Applicable</a:t>
                      </a:r>
                      <a:endParaRPr lang="it-IT" dirty="0"/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B.3.4 –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5154" y="3554626"/>
            <a:ext cx="7729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indicator </a:t>
            </a:r>
            <a:r>
              <a:rPr lang="en-GB" sz="2000" dirty="0"/>
              <a:t>is </a:t>
            </a:r>
            <a:r>
              <a:rPr lang="en-GB" sz="2000" b="1" dirty="0"/>
              <a:t>only applicable at design stage</a:t>
            </a:r>
            <a:r>
              <a:rPr lang="en-GB" sz="2000" dirty="0"/>
              <a:t>. </a:t>
            </a:r>
          </a:p>
          <a:p>
            <a:r>
              <a:rPr lang="en-GB" sz="2000" dirty="0"/>
              <a:t>In case of </a:t>
            </a:r>
            <a:r>
              <a:rPr lang="en-GB" sz="2000" u="sng" dirty="0"/>
              <a:t>new construction</a:t>
            </a:r>
            <a:r>
              <a:rPr lang="en-GB" sz="2000" dirty="0"/>
              <a:t>, the indicator must be calculated taking in account all the materials used for the building construction.</a:t>
            </a:r>
          </a:p>
          <a:p>
            <a:r>
              <a:rPr lang="en-GB" sz="2000" dirty="0"/>
              <a:t>In case of renovation of </a:t>
            </a:r>
            <a:r>
              <a:rPr lang="en-GB" sz="2000" dirty="0" smtClean="0"/>
              <a:t>an </a:t>
            </a:r>
            <a:r>
              <a:rPr lang="en-GB" sz="2000" u="sng" dirty="0"/>
              <a:t>existing building</a:t>
            </a:r>
            <a:r>
              <a:rPr lang="en-GB" sz="2000" dirty="0"/>
              <a:t>, the indicator must be calculated taking in account only the materials used for its renovation and not the ones pre-existent</a:t>
            </a:r>
            <a:r>
              <a:rPr lang="en-GB" sz="2000" dirty="0" smtClean="0"/>
              <a:t>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8" y="358124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91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Reduce </a:t>
            </a:r>
            <a:r>
              <a:rPr lang="en-US" sz="2400" dirty="0"/>
              <a:t>the environmental impact of construction materials. </a:t>
            </a: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200" y="2698868"/>
            <a:ext cx="2753600" cy="290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18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6306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This indicator assesses the amount of recycled materials used in the building with regards to the total amount of building materials.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use of recycled materials allows to reduce the use and depletion of new materials. </a:t>
            </a:r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B.3.4 –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9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2"/>
            <a:ext cx="8716288" cy="5645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cs typeface="Calibri" panose="020F0502020204030204" pitchFamily="34" charset="0"/>
              </a:rPr>
              <a:t>BOUNDARY </a:t>
            </a:r>
            <a:r>
              <a:rPr lang="en-US" sz="2400" b="1" u="sng" dirty="0">
                <a:cs typeface="Calibri" panose="020F0502020204030204" pitchFamily="34" charset="0"/>
              </a:rPr>
              <a:t>&amp;</a:t>
            </a:r>
            <a:r>
              <a:rPr lang="en-US" sz="2400" b="1" u="sng" dirty="0" smtClean="0">
                <a:cs typeface="Calibri" panose="020F0502020204030204" pitchFamily="34" charset="0"/>
              </a:rPr>
              <a:t> </a:t>
            </a:r>
            <a:r>
              <a:rPr lang="en-US" sz="2400" b="1" u="sng" dirty="0">
                <a:cs typeface="Calibri" panose="020F0502020204030204" pitchFamily="34" charset="0"/>
              </a:rPr>
              <a:t>SCOPE</a:t>
            </a:r>
          </a:p>
          <a:p>
            <a:pPr marL="0" indent="0" algn="just">
              <a:buNone/>
            </a:pPr>
            <a:r>
              <a:rPr lang="en-US" sz="2400" dirty="0"/>
              <a:t>The assessment boundary is the building.</a:t>
            </a:r>
            <a:endParaRPr lang="en-US" sz="2400" dirty="0" smtClean="0"/>
          </a:p>
          <a:p>
            <a:pPr marL="0" indent="0" algn="just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US" sz="2400" dirty="0" smtClean="0"/>
              <a:t>The scope encompasses the building materials </a:t>
            </a:r>
            <a:r>
              <a:rPr lang="en-US" sz="2400" b="1" u="sng" dirty="0" smtClean="0"/>
              <a:t>excluding the technical installations</a:t>
            </a:r>
            <a:r>
              <a:rPr lang="en-US" sz="2400" dirty="0" smtClean="0"/>
              <a:t>. All the elements of the construction are taken in account: foundations, load bearing structure, envelope, slabs.</a:t>
            </a:r>
          </a:p>
          <a:p>
            <a:pPr marL="0" indent="0" algn="just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 smtClean="0"/>
              <a:t>It </a:t>
            </a:r>
            <a:r>
              <a:rPr lang="en-US" sz="2400" dirty="0"/>
              <a:t>is possible to take in account both the </a:t>
            </a:r>
            <a:r>
              <a:rPr lang="en-US" sz="2400" dirty="0" smtClean="0"/>
              <a:t>post-consumer </a:t>
            </a:r>
            <a:r>
              <a:rPr lang="en-US" sz="2400" dirty="0"/>
              <a:t>and pre-consumer recycled content of a material. </a:t>
            </a:r>
            <a:r>
              <a:rPr lang="en-US" sz="2400" dirty="0" smtClean="0"/>
              <a:t>The </a:t>
            </a:r>
            <a:r>
              <a:rPr lang="en-US" sz="2400" dirty="0"/>
              <a:t>pre-consumer content </a:t>
            </a:r>
            <a:r>
              <a:rPr lang="en-US" sz="2400" dirty="0" smtClean="0"/>
              <a:t>is included in </a:t>
            </a:r>
            <a:r>
              <a:rPr lang="en-US" sz="2400" dirty="0"/>
              <a:t>the calculation only if it </a:t>
            </a:r>
            <a:r>
              <a:rPr lang="en-US" sz="2400" u="sng" dirty="0"/>
              <a:t>isn’t reused </a:t>
            </a:r>
            <a:r>
              <a:rPr lang="en-US" sz="2400" dirty="0"/>
              <a:t>in the same industrial process. </a:t>
            </a:r>
            <a:endParaRPr lang="en-US" sz="24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4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en-US" sz="2800" dirty="0"/>
              <a:t>B.3.4 – </a:t>
            </a:r>
            <a:r>
              <a:rPr lang="en-US" sz="2800" dirty="0" smtClean="0"/>
              <a:t>RECYCLED MATERIALS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2"/>
            <a:ext cx="8418576" cy="48257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following building parts and </a:t>
            </a:r>
            <a:r>
              <a:rPr lang="en-US" sz="2400" dirty="0" smtClean="0"/>
              <a:t>elements are included in the calculations: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23317F-16FE-B041-99DF-F89944E9974C}"/>
              </a:ext>
            </a:extLst>
          </p:cNvPr>
          <p:cNvGrpSpPr/>
          <p:nvPr/>
        </p:nvGrpSpPr>
        <p:grpSpPr>
          <a:xfrm>
            <a:off x="1985947" y="2722985"/>
            <a:ext cx="5180577" cy="3029328"/>
            <a:chOff x="2398542" y="2802760"/>
            <a:chExt cx="3893233" cy="227655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EC8C595-6B6F-7E45-8488-43279FBAA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40" r="1178" b="3322"/>
            <a:stretch/>
          </p:blipFill>
          <p:spPr>
            <a:xfrm>
              <a:off x="2398542" y="2802760"/>
              <a:ext cx="3868615" cy="103772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C007E1-997E-3F48-9A66-79EC46D50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0" t="2440" b="-1"/>
            <a:stretch/>
          </p:blipFill>
          <p:spPr>
            <a:xfrm>
              <a:off x="2398542" y="3840480"/>
              <a:ext cx="3893233" cy="1238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310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100" dirty="0"/>
              <a:t>To calculate the value of the indicator it is necessary to compile a Bill of Materials (BoM) that is a mass-based inventory of the different materials (kg) that compose a building. The BoM is </a:t>
            </a:r>
            <a:r>
              <a:rPr lang="en-US" sz="3100" dirty="0" err="1"/>
              <a:t>organised</a:t>
            </a:r>
            <a:r>
              <a:rPr lang="en-US" sz="3100" dirty="0"/>
              <a:t> according to main elements that a building is composed of. </a:t>
            </a:r>
          </a:p>
          <a:p>
            <a:pPr marL="0" indent="0" algn="just">
              <a:buNone/>
            </a:pPr>
            <a:endParaRPr lang="en-US" sz="3100" dirty="0"/>
          </a:p>
          <a:p>
            <a:pPr marL="0" indent="0" algn="just">
              <a:buNone/>
            </a:pPr>
            <a:r>
              <a:rPr lang="en-US" sz="3100" dirty="0"/>
              <a:t>The starting point is the Bill of Quantities (</a:t>
            </a:r>
            <a:r>
              <a:rPr lang="en-US" sz="3100" dirty="0" err="1"/>
              <a:t>BoQ</a:t>
            </a:r>
            <a:r>
              <a:rPr lang="en-US" sz="3100" dirty="0"/>
              <a:t>) that specifies the elements of a building (e.g. foundations, columns). The </a:t>
            </a:r>
            <a:r>
              <a:rPr lang="en-US" sz="3100" dirty="0" err="1"/>
              <a:t>BoQ</a:t>
            </a:r>
            <a:r>
              <a:rPr lang="en-US" sz="3100" dirty="0"/>
              <a:t> comprises different categories of elements, which can have different functional performance characteristics. A BoM differs from a </a:t>
            </a:r>
            <a:r>
              <a:rPr lang="en-US" sz="3100" dirty="0" err="1"/>
              <a:t>BoQ</a:t>
            </a:r>
            <a:r>
              <a:rPr lang="en-US" sz="3100" dirty="0"/>
              <a:t> in that it describes the different materials (e.g. wood, steel, </a:t>
            </a:r>
            <a:r>
              <a:rPr lang="en-US" sz="3100" dirty="0" err="1"/>
              <a:t>aluminium</a:t>
            </a:r>
            <a:r>
              <a:rPr lang="en-US" sz="3100" dirty="0"/>
              <a:t>) that are contained in the various building elements. Once the BoM has been compiled, it is possible to calculate the value of the indicator.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B.3.4 –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43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010400" y="5305647"/>
            <a:ext cx="1676400" cy="1111183"/>
            <a:chOff x="6493433" y="4210022"/>
            <a:chExt cx="2643338" cy="174734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6747317" y="4783612"/>
                  <a:ext cx="2298930" cy="9437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7317" y="4783612"/>
                  <a:ext cx="2298930" cy="94376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66039"/>
            <a:ext cx="8418576" cy="553326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3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following: </a:t>
            </a:r>
            <a:r>
              <a:rPr lang="en-US" sz="3500" dirty="0" smtClean="0"/>
              <a:t>: </a:t>
            </a:r>
            <a:endParaRPr lang="en-US" sz="3500" dirty="0"/>
          </a:p>
          <a:p>
            <a:pPr lvl="1" indent="-742950" algn="just">
              <a:buFont typeface="+mj-lt"/>
              <a:buAutoNum type="arabicPeriod"/>
            </a:pPr>
            <a:r>
              <a:rPr lang="en-US" sz="3500" dirty="0" smtClean="0"/>
              <a:t>Identify </a:t>
            </a:r>
            <a:r>
              <a:rPr lang="en-US" sz="3500" dirty="0"/>
              <a:t>the basic composition of each building element. A breakdown of its </a:t>
            </a:r>
            <a:r>
              <a:rPr lang="en-US" sz="3500" b="1" dirty="0"/>
              <a:t>constituent materials </a:t>
            </a:r>
            <a:r>
              <a:rPr lang="en-US" sz="3500" dirty="0"/>
              <a:t>has to elaborated. The mass of each constituent material has to be </a:t>
            </a:r>
            <a:r>
              <a:rPr lang="en-US" sz="3500" dirty="0" smtClean="0"/>
              <a:t>estimated </a:t>
            </a:r>
            <a:endParaRPr lang="en-US" sz="3500" dirty="0"/>
          </a:p>
          <a:p>
            <a:pPr lvl="1" indent="-742950" algn="just">
              <a:buFont typeface="+mj-lt"/>
              <a:buAutoNum type="arabicPeriod"/>
            </a:pPr>
            <a:r>
              <a:rPr lang="en-US" sz="3500" dirty="0"/>
              <a:t>Aggregation by material: the mass of all constituent material should thereafter be aggregated to obtain the </a:t>
            </a:r>
            <a:r>
              <a:rPr lang="en-US" sz="3500" b="1" dirty="0"/>
              <a:t>total mass of materials used in the </a:t>
            </a:r>
            <a:r>
              <a:rPr lang="en-US" sz="3500" b="1" dirty="0" smtClean="0"/>
              <a:t>building </a:t>
            </a:r>
            <a:endParaRPr lang="en-US" sz="3500" b="1" dirty="0"/>
          </a:p>
          <a:p>
            <a:pPr lvl="1" indent="-742950" algn="just">
              <a:buFont typeface="+mj-lt"/>
              <a:buAutoNum type="arabicPeriod"/>
            </a:pPr>
            <a:r>
              <a:rPr lang="en-US" sz="3500" dirty="0"/>
              <a:t>Identify the </a:t>
            </a:r>
            <a:r>
              <a:rPr lang="en-US" sz="3500" b="1" dirty="0"/>
              <a:t>recycled content </a:t>
            </a:r>
            <a:r>
              <a:rPr lang="en-US" sz="3500" dirty="0"/>
              <a:t>of each constituent material (in mass</a:t>
            </a:r>
            <a:r>
              <a:rPr lang="en-US" sz="3500" dirty="0" smtClean="0"/>
              <a:t>) </a:t>
            </a:r>
            <a:endParaRPr lang="en-US" sz="3500" dirty="0"/>
          </a:p>
          <a:p>
            <a:pPr lvl="1" indent="-742950" algn="just">
              <a:buFont typeface="+mj-lt"/>
              <a:buAutoNum type="arabicPeriod"/>
            </a:pPr>
            <a:r>
              <a:rPr lang="en-US" sz="3500" dirty="0"/>
              <a:t>Aggregation by material: the recycled mass of all constituent materials should thereafter be aggregated to obtain the </a:t>
            </a:r>
            <a:r>
              <a:rPr lang="en-US" sz="3500" b="1" dirty="0"/>
              <a:t>total recycled mass of materials </a:t>
            </a:r>
            <a:r>
              <a:rPr lang="en-US" sz="3500" dirty="0" smtClean="0"/>
              <a:t>used </a:t>
            </a:r>
            <a:r>
              <a:rPr lang="en-US" sz="3500" dirty="0"/>
              <a:t>in the </a:t>
            </a:r>
            <a:r>
              <a:rPr lang="en-US" sz="3500" dirty="0" smtClean="0"/>
              <a:t>building </a:t>
            </a:r>
            <a:endParaRPr lang="en-US" sz="3500" dirty="0"/>
          </a:p>
          <a:p>
            <a:pPr lvl="1" indent="-742950" algn="just">
              <a:buFont typeface="+mj-lt"/>
              <a:buAutoNum type="arabicPeriod"/>
            </a:pPr>
            <a:r>
              <a:rPr lang="en-US" sz="3500" dirty="0"/>
              <a:t>The indicator’s value is calculated as </a:t>
            </a:r>
            <a:r>
              <a:rPr lang="en-US" sz="3500" dirty="0" smtClean="0"/>
              <a:t>the percentage ratio of </a:t>
            </a:r>
            <a:r>
              <a:rPr lang="en-US" sz="3500" b="1" dirty="0" smtClean="0"/>
              <a:t>total </a:t>
            </a:r>
            <a:r>
              <a:rPr lang="en-US" sz="3500" b="1" dirty="0"/>
              <a:t>recycled mass of materials </a:t>
            </a:r>
            <a:r>
              <a:rPr lang="en-US" sz="3500" dirty="0" smtClean="0">
                <a:solidFill>
                  <a:srgbClr val="1A965E"/>
                </a:solidFill>
              </a:rPr>
              <a:t>(step 4) </a:t>
            </a:r>
            <a:r>
              <a:rPr lang="en-US" sz="3500" dirty="0" smtClean="0"/>
              <a:t>to </a:t>
            </a:r>
            <a:r>
              <a:rPr lang="en-US" sz="3500" dirty="0"/>
              <a:t>the </a:t>
            </a:r>
            <a:r>
              <a:rPr lang="en-US" sz="3500" b="1" dirty="0"/>
              <a:t>total mass of </a:t>
            </a:r>
            <a:r>
              <a:rPr lang="en-US" sz="3500" b="1" dirty="0" smtClean="0"/>
              <a:t>materials</a:t>
            </a:r>
            <a:r>
              <a:rPr lang="en-US" sz="3500" dirty="0" smtClean="0"/>
              <a:t> </a:t>
            </a:r>
            <a:r>
              <a:rPr lang="en-US" sz="3500" dirty="0">
                <a:solidFill>
                  <a:srgbClr val="1A965E"/>
                </a:solidFill>
              </a:rPr>
              <a:t>(step </a:t>
            </a:r>
            <a:r>
              <a:rPr lang="en-US" sz="3500" dirty="0" smtClean="0">
                <a:solidFill>
                  <a:srgbClr val="1A965E"/>
                </a:solidFill>
              </a:rPr>
              <a:t>2</a:t>
            </a:r>
            <a:r>
              <a:rPr lang="en-US" sz="3500" dirty="0" smtClean="0"/>
              <a:t>), [%] </a:t>
            </a:r>
            <a:endParaRPr lang="en-US" sz="35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B.3.4 –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RECYCLED MATERIALS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4749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4A38E3-E535-493B-A613-4576598438D3}"/>
</file>

<file path=customXml/itemProps2.xml><?xml version="1.0" encoding="utf-8"?>
<ds:datastoreItem xmlns:ds="http://schemas.openxmlformats.org/officeDocument/2006/customXml" ds:itemID="{253634C2-AD78-41B7-8FCA-FE0153C25F26}"/>
</file>

<file path=customXml/itemProps3.xml><?xml version="1.0" encoding="utf-8"?>
<ds:datastoreItem xmlns:ds="http://schemas.openxmlformats.org/officeDocument/2006/customXml" ds:itemID="{7607E0E9-B24F-4D4C-9C61-C3CB5B271B78}"/>
</file>

<file path=docProps/app.xml><?xml version="1.0" encoding="utf-8"?>
<Properties xmlns="http://schemas.openxmlformats.org/officeDocument/2006/extended-properties" xmlns:vt="http://schemas.openxmlformats.org/officeDocument/2006/docPropsVTypes">
  <TotalTime>17529</TotalTime>
  <Words>752</Words>
  <Application>Microsoft Office PowerPoint</Application>
  <PresentationFormat>On-screen Show (4:3)</PresentationFormat>
  <Paragraphs>110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Cambria Math</vt:lpstr>
      <vt:lpstr>Times New Roman</vt:lpstr>
      <vt:lpstr>Larissa</vt:lpstr>
      <vt:lpstr>PowerPoint Presentation</vt:lpstr>
      <vt:lpstr>B.3.4 – RECYCLED MATERIALS</vt:lpstr>
      <vt:lpstr>PowerPoint Presentation</vt:lpstr>
      <vt:lpstr>B.3.4 – RECYCLED MATERIALS</vt:lpstr>
      <vt:lpstr>PowerPoint Presentation</vt:lpstr>
      <vt:lpstr>B.3.4 – RECYCLED MATERIALS</vt:lpstr>
      <vt:lpstr>B.3.4 – RECYCLED MATERIALS</vt:lpstr>
      <vt:lpstr>PowerPoint Presentation</vt:lpstr>
      <vt:lpstr>PowerPoint Presentation</vt:lpstr>
      <vt:lpstr>PowerPoint Presentation</vt:lpstr>
      <vt:lpstr>B.3.4 – RECYCLED MATERIALS</vt:lpstr>
      <vt:lpstr>B.3.4 – RECYCLED MATERIALS</vt:lpstr>
      <vt:lpstr>B.3.4 – RECYCLED MATERIALS</vt:lpstr>
      <vt:lpstr>B.3.4 – RECYCLED MATERIALS</vt:lpstr>
      <vt:lpstr>B.3.4 – RECYCLED MATERIALS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318</cp:revision>
  <dcterms:created xsi:type="dcterms:W3CDTF">2017-01-09T10:20:00Z</dcterms:created>
  <dcterms:modified xsi:type="dcterms:W3CDTF">2022-12-21T13:10:50Z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