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259" r:id="rId3"/>
    <p:sldId id="262" r:id="rId4"/>
    <p:sldId id="260" r:id="rId5"/>
    <p:sldId id="261" r:id="rId6"/>
    <p:sldId id="263" r:id="rId7"/>
    <p:sldId id="264" r:id="rId8"/>
    <p:sldId id="266" r:id="rId9"/>
    <p:sldId id="267" r:id="rId10"/>
    <p:sldId id="269" r:id="rId11"/>
    <p:sldId id="270" r:id="rId12"/>
    <p:sldId id="271" r:id="rId13"/>
    <p:sldId id="272" r:id="rId14"/>
    <p:sldId id="278" r:id="rId15"/>
    <p:sldId id="274" r:id="rId16"/>
    <p:sldId id="279" r:id="rId17"/>
    <p:sldId id="28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60" d="100"/>
          <a:sy n="60" d="100"/>
        </p:scale>
        <p:origin x="1564" y="6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21.12.2022</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12/21/2022</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B.1.6 </a:t>
            </a:r>
            <a:r>
              <a:rPr lang="en-US" sz="2200" dirty="0" smtClean="0"/>
              <a:t>– </a:t>
            </a:r>
            <a:r>
              <a:rPr lang="en-US" dirty="0" smtClean="0"/>
              <a:t>Embodied Non-Renewable Primary Energy</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0772563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3</a:t>
            </a:r>
            <a:r>
              <a:rPr lang="it-IT" sz="1200" dirty="0"/>
              <a:t/>
            </a:r>
            <a:br>
              <a:rPr lang="it-IT" sz="1200" dirty="0"/>
            </a:br>
            <a:r>
              <a:rPr lang="en-US" sz="1200" dirty="0"/>
              <a:t>THE ASSESSMENT CRITERIA OF </a:t>
            </a:r>
            <a:r>
              <a:rPr lang="en-US" sz="1200" dirty="0" smtClean="0"/>
              <a:t>SBTOOL </a:t>
            </a:r>
            <a:r>
              <a:rPr lang="en-US" sz="1200" dirty="0"/>
              <a:t>– BUILDING SCALE</a:t>
            </a:r>
            <a:endParaRPr lang="it-IT" dirty="0"/>
          </a:p>
        </p:txBody>
      </p:sp>
      <p:pic>
        <p:nvPicPr>
          <p:cNvPr id="10" name="Imatge 14"/>
          <p:cNvPicPr/>
          <p:nvPr userDrawn="1"/>
        </p:nvPicPr>
        <p:blipFill>
          <a:blip r:embed="rId4"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9" name="Slide Number Placeholder 4"/>
          <p:cNvSpPr>
            <a:spLocks noGrp="1"/>
          </p:cNvSpPr>
          <p:nvPr>
            <p:ph type="sldNum" sz="quarter" idx="4"/>
          </p:nvPr>
        </p:nvSpPr>
        <p:spPr>
          <a:xfrm>
            <a:off x="7086600" y="6552000"/>
            <a:ext cx="2057400" cy="306000"/>
          </a:xfrm>
          <a:prstGeom prst="rect">
            <a:avLst/>
          </a:prstGeom>
        </p:spPr>
        <p:txBody>
          <a:bodyPr vert="horz" lIns="91440" tIns="45720" rIns="91440" bIns="45720" rtlCol="0" anchor="ctr"/>
          <a:lstStyle>
            <a:lvl1pPr algn="r">
              <a:defRPr sz="1100">
                <a:solidFill>
                  <a:schemeClr val="bg1"/>
                </a:solidFill>
                <a:latin typeface="Arial Narrow" panose="020B0606020202030204" pitchFamily="34" charset="0"/>
              </a:defRPr>
            </a:lvl1pPr>
          </a:lstStyle>
          <a:p>
            <a:fld id="{5D41A87E-14F5-4A54-8DA9-7774D8D5E7E0}" type="slidenum">
              <a:rPr lang="el-GR" smtClean="0"/>
              <a:pPr/>
              <a:t>‹#›</a:t>
            </a:fld>
            <a:endParaRPr lang="el-GR"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en-US" sz="3600" dirty="0">
                <a:solidFill>
                  <a:srgbClr val="0070C0"/>
                </a:solidFill>
              </a:rPr>
              <a:t>Training M</a:t>
            </a:r>
            <a:r>
              <a:rPr lang="en-US" sz="3600" dirty="0" smtClean="0">
                <a:solidFill>
                  <a:srgbClr val="0070C0"/>
                </a:solidFill>
              </a:rPr>
              <a:t>odule </a:t>
            </a:r>
            <a:r>
              <a:rPr lang="en-US" sz="3600" dirty="0" smtClean="0">
                <a:solidFill>
                  <a:srgbClr val="0070C0"/>
                </a:solidFill>
              </a:rPr>
              <a:t>3</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SBTool </a:t>
            </a:r>
            <a:r>
              <a:rPr lang="it-IT" sz="3200" dirty="0"/>
              <a:t>– Building 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99744"/>
            <a:ext cx="8418576" cy="4752569"/>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REFERENCES and STANDARDS</a:t>
            </a:r>
          </a:p>
          <a:p>
            <a:pPr marL="0" indent="0">
              <a:buNone/>
            </a:pPr>
            <a:endParaRPr lang="en-US" sz="2400" b="1" u="sng" dirty="0">
              <a:latin typeface="Calibri" panose="020F0502020204030204" pitchFamily="34" charset="0"/>
            </a:endParaRPr>
          </a:p>
          <a:p>
            <a:pPr marL="0" indent="0">
              <a:buNone/>
            </a:pPr>
            <a:r>
              <a:rPr lang="en-GB" sz="2200" b="1" dirty="0"/>
              <a:t>ISO 14040/44</a:t>
            </a:r>
            <a:r>
              <a:rPr lang="en-GB" sz="2200" dirty="0"/>
              <a:t>, EN 15804 (Sustainability of construction works. Environmental product declarations. Core rules for the product category of construction products</a:t>
            </a:r>
            <a:r>
              <a:rPr lang="en-GB" sz="2200" dirty="0" smtClean="0"/>
              <a:t>)</a:t>
            </a:r>
          </a:p>
          <a:p>
            <a:pPr marL="0" indent="0">
              <a:buNone/>
            </a:pPr>
            <a:endParaRPr lang="en-US" sz="2200" b="1" dirty="0" smtClean="0"/>
          </a:p>
          <a:p>
            <a:pPr marL="0" indent="0">
              <a:buNone/>
            </a:pPr>
            <a:r>
              <a:rPr lang="en-US" sz="2200" b="1" dirty="0" smtClean="0"/>
              <a:t>EN </a:t>
            </a:r>
            <a:r>
              <a:rPr lang="en-US" sz="2200" b="1" dirty="0"/>
              <a:t>15978 </a:t>
            </a:r>
            <a:r>
              <a:rPr lang="en-US" sz="2200" dirty="0"/>
              <a:t>“Sustainability of construction works - Assessment of environmental performance of buildings - Calculation method”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10</a:t>
            </a:fld>
            <a:endParaRPr lang="en-US"/>
          </a:p>
        </p:txBody>
      </p:sp>
      <p:sp>
        <p:nvSpPr>
          <p:cNvPr id="9" name="Titolo 1">
            <a:extLst>
              <a:ext uri="{FF2B5EF4-FFF2-40B4-BE49-F238E27FC236}">
                <a16:creationId xmlns:a16="http://schemas.microsoft.com/office/drawing/2014/main" id="{9FAF4040-6295-4A28-95A2-962B1623FD16}"/>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spTree>
    <p:extLst>
      <p:ext uri="{BB962C8B-B14F-4D97-AF65-F5344CB8AC3E}">
        <p14:creationId xmlns:p14="http://schemas.microsoft.com/office/powerpoint/2010/main" val="2219404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EXAMPLE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11</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spTree>
    <p:extLst>
      <p:ext uri="{BB962C8B-B14F-4D97-AF65-F5344CB8AC3E}">
        <p14:creationId xmlns:p14="http://schemas.microsoft.com/office/powerpoint/2010/main" val="4003746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79894"/>
          </a:xfrm>
        </p:spPr>
        <p:txBody>
          <a:bodyPr/>
          <a:lstStyle/>
          <a:p>
            <a:fld id="{243FB592-B9A9-49AA-A86F-4031F7B97808}" type="slidenum">
              <a:rPr lang="en-US" smtClean="0"/>
              <a:t>12</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graphicFrame>
        <p:nvGraphicFramePr>
          <p:cNvPr id="2" name="Table 1">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1471910113"/>
              </p:ext>
            </p:extLst>
          </p:nvPr>
        </p:nvGraphicFramePr>
        <p:xfrm>
          <a:off x="1115460" y="2272232"/>
          <a:ext cx="6140784" cy="3834094"/>
        </p:xfrm>
        <a:graphic>
          <a:graphicData uri="http://schemas.openxmlformats.org/drawingml/2006/table">
            <a:tbl>
              <a:tblPr/>
              <a:tblGrid>
                <a:gridCol w="1691350">
                  <a:extLst>
                    <a:ext uri="{9D8B030D-6E8A-4147-A177-3AD203B41FA5}">
                      <a16:colId xmlns:a16="http://schemas.microsoft.com/office/drawing/2014/main" val="1327168404"/>
                    </a:ext>
                  </a:extLst>
                </a:gridCol>
                <a:gridCol w="1379042">
                  <a:extLst>
                    <a:ext uri="{9D8B030D-6E8A-4147-A177-3AD203B41FA5}">
                      <a16:colId xmlns:a16="http://schemas.microsoft.com/office/drawing/2014/main" val="1688294659"/>
                    </a:ext>
                  </a:extLst>
                </a:gridCol>
                <a:gridCol w="1535196">
                  <a:extLst>
                    <a:ext uri="{9D8B030D-6E8A-4147-A177-3AD203B41FA5}">
                      <a16:colId xmlns:a16="http://schemas.microsoft.com/office/drawing/2014/main" val="2169601708"/>
                    </a:ext>
                  </a:extLst>
                </a:gridCol>
                <a:gridCol w="1535196">
                  <a:extLst>
                    <a:ext uri="{9D8B030D-6E8A-4147-A177-3AD203B41FA5}">
                      <a16:colId xmlns:a16="http://schemas.microsoft.com/office/drawing/2014/main" val="2872432096"/>
                    </a:ext>
                  </a:extLst>
                </a:gridCol>
              </a:tblGrid>
              <a:tr h="968026">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300" b="1" dirty="0">
                          <a:solidFill>
                            <a:srgbClr val="4D4D4D"/>
                          </a:solidFill>
                          <a:effectLst/>
                        </a:rPr>
                        <a:t>MATERIAL </a:t>
                      </a:r>
                      <a:r>
                        <a:rPr lang="en-US" sz="1300" b="1" dirty="0" smtClean="0">
                          <a:solidFill>
                            <a:srgbClr val="4D4D4D"/>
                          </a:solidFill>
                          <a:effectLst/>
                        </a:rPr>
                        <a:t>TYPE (Major components)</a:t>
                      </a:r>
                    </a:p>
                  </a:txBody>
                  <a:tcPr marL="71074" marR="85289" marT="85289" marB="63967">
                    <a:lnL>
                      <a:noFill/>
                    </a:lnL>
                    <a:lnR>
                      <a:noFill/>
                    </a:lnR>
                    <a:lnT>
                      <a:noFill/>
                    </a:lnT>
                    <a:lnB>
                      <a:noFill/>
                    </a:lnB>
                    <a:solidFill>
                      <a:srgbClr val="BFBFBF"/>
                    </a:solidFill>
                  </a:tcPr>
                </a:tc>
                <a:tc>
                  <a:txBody>
                    <a:bodyPr/>
                    <a:lstStyle/>
                    <a:p>
                      <a:pPr algn="r" fontAlgn="t"/>
                      <a:r>
                        <a:rPr lang="en-US" sz="1300" b="1" dirty="0" smtClean="0">
                          <a:solidFill>
                            <a:srgbClr val="4D4D4D"/>
                          </a:solidFill>
                          <a:effectLst/>
                        </a:rPr>
                        <a:t>APPROXIMATE </a:t>
                      </a:r>
                      <a:r>
                        <a:rPr lang="en-US" sz="1300" b="1" dirty="0">
                          <a:solidFill>
                            <a:srgbClr val="4D4D4D"/>
                          </a:solidFill>
                          <a:effectLst/>
                        </a:rPr>
                        <a:t>WEIGHT </a:t>
                      </a:r>
                      <a:r>
                        <a:rPr lang="en-US" sz="1300" b="1" dirty="0" smtClean="0">
                          <a:solidFill>
                            <a:srgbClr val="4D4D4D"/>
                          </a:solidFill>
                          <a:effectLst/>
                        </a:rPr>
                        <a:t>(kg)</a:t>
                      </a:r>
                      <a:endParaRPr lang="en-US" sz="1300" b="1" dirty="0">
                        <a:solidFill>
                          <a:srgbClr val="4D4D4D"/>
                        </a:solidFill>
                        <a:effectLst/>
                      </a:endParaRPr>
                    </a:p>
                    <a:p>
                      <a:pPr algn="r" fontAlgn="t"/>
                      <a:r>
                        <a:rPr lang="en-US" sz="1300" b="1" dirty="0">
                          <a:solidFill>
                            <a:srgbClr val="4D4D4D"/>
                          </a:solidFill>
                          <a:effectLst/>
                        </a:rPr>
                        <a:t>From </a:t>
                      </a:r>
                      <a:r>
                        <a:rPr lang="en-US" sz="1300" b="1" dirty="0" err="1" smtClean="0">
                          <a:solidFill>
                            <a:srgbClr val="4D4D4D"/>
                          </a:solidFill>
                          <a:effectLst/>
                        </a:rPr>
                        <a:t>BoQ</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a:solidFill>
                            <a:srgbClr val="4D4D4D"/>
                          </a:solidFill>
                          <a:effectLst/>
                        </a:rPr>
                        <a:t>EMBODIED ENERGY</a:t>
                      </a:r>
                      <a:br>
                        <a:rPr lang="en-US" sz="1300" b="1" dirty="0">
                          <a:solidFill>
                            <a:srgbClr val="4D4D4D"/>
                          </a:solidFill>
                          <a:effectLst/>
                        </a:rPr>
                      </a:br>
                      <a:r>
                        <a:rPr lang="en-US" sz="1300" b="1" dirty="0">
                          <a:solidFill>
                            <a:srgbClr val="4D4D4D"/>
                          </a:solidFill>
                          <a:effectLst/>
                        </a:rPr>
                        <a:t>INTENSITY (</a:t>
                      </a:r>
                      <a:r>
                        <a:rPr lang="en-US" sz="1300" b="1" dirty="0" smtClean="0">
                          <a:solidFill>
                            <a:srgbClr val="4D4D4D"/>
                          </a:solidFill>
                          <a:effectLst/>
                        </a:rPr>
                        <a:t>MJ/kg)</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From </a:t>
                      </a:r>
                      <a:r>
                        <a:rPr lang="en-US" sz="1300" b="1" dirty="0" smtClean="0">
                          <a:solidFill>
                            <a:srgbClr val="4D4D4D"/>
                          </a:solidFill>
                          <a:effectLst/>
                        </a:rPr>
                        <a:t>BoM</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smtClean="0">
                          <a:solidFill>
                            <a:srgbClr val="4D4D4D"/>
                          </a:solidFill>
                          <a:effectLst/>
                        </a:rPr>
                        <a:t>EMBODIED </a:t>
                      </a:r>
                      <a:r>
                        <a:rPr lang="en-US" sz="1300" b="1" dirty="0">
                          <a:solidFill>
                            <a:srgbClr val="4D4D4D"/>
                          </a:solidFill>
                          <a:effectLst/>
                        </a:rPr>
                        <a:t>ENERGY (MJ)</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en-US" sz="1300" b="1">
                          <a:solidFill>
                            <a:srgbClr val="4D4D4D"/>
                          </a:solidFill>
                          <a:effectLst/>
                        </a:rPr>
                        <a:t>Floors - concrete</a:t>
                      </a:r>
                      <a:endParaRPr lang="en-US" sz="1300">
                        <a:solidFill>
                          <a:srgbClr val="4D4D4D"/>
                        </a:solidFill>
                        <a:effectLst/>
                      </a:endParaRPr>
                    </a:p>
                  </a:txBody>
                  <a:tcPr marL="71074" marR="85289" marT="85289" marB="63967">
                    <a:lnL>
                      <a:noFill/>
                    </a:lnL>
                    <a:lnR>
                      <a:noFill/>
                    </a:lnR>
                    <a:lnT>
                      <a:noFill/>
                    </a:lnT>
                    <a:lnB>
                      <a:noFill/>
                    </a:lnB>
                    <a:solidFill>
                      <a:srgbClr val="D9D9D9"/>
                    </a:solidFill>
                  </a:tcPr>
                </a:tc>
                <a:tc hMerge="1">
                  <a:txBody>
                    <a:bodyPr/>
                    <a:lstStyle/>
                    <a:p>
                      <a:endParaRPr lang="en-GB"/>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92000">
                <a:tc>
                  <a:txBody>
                    <a:bodyPr/>
                    <a:lstStyle/>
                    <a:p>
                      <a:pPr algn="l" fontAlgn="t"/>
                      <a:r>
                        <a:rPr lang="en-US" sz="1300" dirty="0">
                          <a:solidFill>
                            <a:srgbClr val="4D4D4D"/>
                          </a:solidFill>
                          <a:effectLst/>
                        </a:rPr>
                        <a:t>17.5 </a:t>
                      </a:r>
                      <a:r>
                        <a:rPr lang="en-US" sz="1300" dirty="0" err="1">
                          <a:solidFill>
                            <a:srgbClr val="4D4D4D"/>
                          </a:solidFill>
                          <a:effectLst/>
                        </a:rPr>
                        <a:t>Mpa</a:t>
                      </a:r>
                      <a:r>
                        <a:rPr lang="en-US" sz="1300" dirty="0">
                          <a:solidFill>
                            <a:srgbClr val="4D4D4D"/>
                          </a:solidFill>
                          <a:effectLst/>
                        </a:rPr>
                        <a:t> concrete in floor slab with lightweight cladding</a:t>
                      </a:r>
                    </a:p>
                  </a:txBody>
                  <a:tcPr marL="71074" marR="85289" marT="85289" marB="63967">
                    <a:lnL>
                      <a:noFill/>
                    </a:lnL>
                    <a:lnR>
                      <a:noFill/>
                    </a:lnR>
                    <a:lnT>
                      <a:noFill/>
                    </a:lnT>
                    <a:lnB>
                      <a:noFill/>
                    </a:lnB>
                  </a:tcPr>
                </a:tc>
                <a:tc>
                  <a:txBody>
                    <a:bodyPr/>
                    <a:lstStyle/>
                    <a:p>
                      <a:pPr algn="r" fontAlgn="t"/>
                      <a:r>
                        <a:rPr lang="en-US" sz="1300" dirty="0" smtClean="0">
                          <a:solidFill>
                            <a:srgbClr val="4D4D4D"/>
                          </a:solidFill>
                          <a:effectLst/>
                        </a:rPr>
                        <a:t>53,184</a:t>
                      </a:r>
                      <a:endParaRPr lang="en-US" sz="1300" dirty="0">
                        <a:solidFill>
                          <a:srgbClr val="4D4D4D"/>
                        </a:solidFill>
                        <a:effectLst/>
                      </a:endParaRPr>
                    </a:p>
                  </a:txBody>
                  <a:tcPr marL="71074" marR="85289" marT="85289" marB="63967" anchor="ctr">
                    <a:lnL>
                      <a:noFill/>
                    </a:lnL>
                    <a:lnR>
                      <a:noFill/>
                    </a:lnR>
                    <a:lnT>
                      <a:noFill/>
                    </a:lnT>
                    <a:lnB>
                      <a:noFill/>
                    </a:lnB>
                  </a:tcPr>
                </a:tc>
                <a:tc>
                  <a:txBody>
                    <a:bodyPr/>
                    <a:lstStyle/>
                    <a:p>
                      <a:pPr algn="r" fontAlgn="t"/>
                      <a:r>
                        <a:rPr lang="en-US" sz="1300" dirty="0">
                          <a:solidFill>
                            <a:srgbClr val="4D4D4D"/>
                          </a:solidFill>
                          <a:effectLst/>
                        </a:rPr>
                        <a:t>1.0</a:t>
                      </a:r>
                    </a:p>
                  </a:txBody>
                  <a:tcPr marL="71074" marR="85289" marT="85289" marB="63967" anchor="ctr">
                    <a:lnL>
                      <a:noFill/>
                    </a:lnL>
                    <a:lnR>
                      <a:noFill/>
                    </a:lnR>
                    <a:lnT>
                      <a:noFill/>
                    </a:lnT>
                    <a:lnB>
                      <a:noFill/>
                    </a:lnB>
                  </a:tcPr>
                </a:tc>
                <a:tc>
                  <a:txBody>
                    <a:bodyPr/>
                    <a:lstStyle/>
                    <a:p>
                      <a:pPr algn="r" fontAlgn="t"/>
                      <a:r>
                        <a:rPr lang="en-US" sz="1300" dirty="0">
                          <a:solidFill>
                            <a:srgbClr val="4D4D4D"/>
                          </a:solidFill>
                          <a:effectLst/>
                        </a:rPr>
                        <a:t>53,184</a:t>
                      </a:r>
                    </a:p>
                  </a:txBody>
                  <a:tcPr marL="71074" marR="85289" marT="85289" marB="63967" anchor="ctr">
                    <a:lnL>
                      <a:noFill/>
                    </a:lnL>
                    <a:lnR>
                      <a:noFill/>
                    </a:lnR>
                    <a:lnT>
                      <a:noFill/>
                    </a:lnT>
                    <a:lnB>
                      <a:noFill/>
                    </a:lnB>
                  </a:tcPr>
                </a:tc>
                <a:extLst>
                  <a:ext uri="{0D108BD9-81ED-4DB2-BD59-A6C34878D82A}">
                    <a16:rowId xmlns:a16="http://schemas.microsoft.com/office/drawing/2014/main" val="1269503513"/>
                  </a:ext>
                </a:extLst>
              </a:tr>
              <a:tr h="558641">
                <a:tc>
                  <a:txBody>
                    <a:bodyPr/>
                    <a:lstStyle/>
                    <a:p>
                      <a:pPr algn="l" fontAlgn="t"/>
                      <a:r>
                        <a:rPr lang="en-US" sz="1300" dirty="0">
                          <a:solidFill>
                            <a:srgbClr val="4D4D4D"/>
                          </a:solidFill>
                          <a:effectLst/>
                        </a:rPr>
                        <a:t>Concrete masonry foundation</a:t>
                      </a:r>
                    </a:p>
                  </a:txBody>
                  <a:tcPr marL="71074" marR="85289" marT="85289" marB="63967">
                    <a:lnL>
                      <a:noFill/>
                    </a:lnL>
                    <a:lnR>
                      <a:noFill/>
                    </a:lnR>
                    <a:lnT>
                      <a:noFill/>
                    </a:lnT>
                    <a:lnB>
                      <a:noFill/>
                    </a:lnB>
                  </a:tcPr>
                </a:tc>
                <a:tc>
                  <a:txBody>
                    <a:bodyPr/>
                    <a:lstStyle/>
                    <a:p>
                      <a:pPr algn="r" fontAlgn="t"/>
                      <a:r>
                        <a:rPr lang="en-US" sz="1300" dirty="0" smtClean="0">
                          <a:solidFill>
                            <a:srgbClr val="4D4D4D"/>
                          </a:solidFill>
                          <a:effectLst/>
                        </a:rPr>
                        <a:t>1,312</a:t>
                      </a:r>
                      <a:endParaRPr lang="en-US" sz="1300" dirty="0">
                        <a:solidFill>
                          <a:srgbClr val="4D4D4D"/>
                        </a:solidFill>
                        <a:effectLst/>
                      </a:endParaRPr>
                    </a:p>
                  </a:txBody>
                  <a:tcPr marL="71074" marR="85289" marT="85289" marB="63967" anchor="ctr">
                    <a:lnL>
                      <a:noFill/>
                    </a:lnL>
                    <a:lnR>
                      <a:noFill/>
                    </a:lnR>
                    <a:lnT>
                      <a:noFill/>
                    </a:lnT>
                    <a:lnB>
                      <a:noFill/>
                    </a:lnB>
                  </a:tcPr>
                </a:tc>
                <a:tc>
                  <a:txBody>
                    <a:bodyPr/>
                    <a:lstStyle/>
                    <a:p>
                      <a:pPr algn="r" fontAlgn="t"/>
                      <a:r>
                        <a:rPr lang="en-US" sz="1300">
                          <a:solidFill>
                            <a:srgbClr val="4D4D4D"/>
                          </a:solidFill>
                          <a:effectLst/>
                        </a:rPr>
                        <a:t>0.94</a:t>
                      </a:r>
                    </a:p>
                  </a:txBody>
                  <a:tcPr marL="71074" marR="85289" marT="85289" marB="63967" anchor="ctr">
                    <a:lnL>
                      <a:noFill/>
                    </a:lnL>
                    <a:lnR>
                      <a:noFill/>
                    </a:lnR>
                    <a:lnT>
                      <a:noFill/>
                    </a:lnT>
                    <a:lnB>
                      <a:noFill/>
                    </a:lnB>
                  </a:tcPr>
                </a:tc>
                <a:tc>
                  <a:txBody>
                    <a:bodyPr/>
                    <a:lstStyle/>
                    <a:p>
                      <a:pPr algn="r" fontAlgn="t"/>
                      <a:r>
                        <a:rPr lang="en-US" sz="1300" dirty="0">
                          <a:solidFill>
                            <a:srgbClr val="4D4D4D"/>
                          </a:solidFill>
                          <a:effectLst/>
                        </a:rPr>
                        <a:t>1,233</a:t>
                      </a:r>
                    </a:p>
                  </a:txBody>
                  <a:tcPr marL="71074" marR="85289" marT="85289" marB="63967" anchor="ctr">
                    <a:lnL>
                      <a:noFill/>
                    </a:lnL>
                    <a:lnR>
                      <a:noFill/>
                    </a:lnR>
                    <a:lnT>
                      <a:noFill/>
                    </a:lnT>
                    <a:lnB>
                      <a:noFill/>
                    </a:lnB>
                  </a:tcPr>
                </a:tc>
                <a:extLst>
                  <a:ext uri="{0D108BD9-81ED-4DB2-BD59-A6C34878D82A}">
                    <a16:rowId xmlns:a16="http://schemas.microsoft.com/office/drawing/2014/main" val="1212187958"/>
                  </a:ext>
                </a:extLst>
              </a:tr>
              <a:tr h="763334">
                <a:tc>
                  <a:txBody>
                    <a:bodyPr/>
                    <a:lstStyle/>
                    <a:p>
                      <a:pPr algn="l" fontAlgn="t"/>
                      <a:r>
                        <a:rPr lang="en-US" sz="1300" dirty="0">
                          <a:solidFill>
                            <a:srgbClr val="4D4D4D"/>
                          </a:solidFill>
                          <a:effectLst/>
                        </a:rPr>
                        <a:t>Reinforcing steel for slab on ground and foundation</a:t>
                      </a:r>
                    </a:p>
                  </a:txBody>
                  <a:tcPr marL="71074" marR="85289" marT="85289" marB="63967">
                    <a:lnL>
                      <a:noFill/>
                    </a:lnL>
                    <a:lnR>
                      <a:noFill/>
                    </a:lnR>
                    <a:lnT>
                      <a:noFill/>
                    </a:lnT>
                    <a:lnB>
                      <a:noFill/>
                    </a:lnB>
                  </a:tcPr>
                </a:tc>
                <a:tc>
                  <a:txBody>
                    <a:bodyPr/>
                    <a:lstStyle/>
                    <a:p>
                      <a:pPr algn="r" fontAlgn="t"/>
                      <a:r>
                        <a:rPr lang="en-US" sz="1300">
                          <a:solidFill>
                            <a:srgbClr val="4D4D4D"/>
                          </a:solidFill>
                          <a:effectLst/>
                        </a:rPr>
                        <a:t>789</a:t>
                      </a:r>
                    </a:p>
                  </a:txBody>
                  <a:tcPr marL="71074" marR="85289" marT="85289" marB="63967" anchor="ctr">
                    <a:lnL>
                      <a:noFill/>
                    </a:lnL>
                    <a:lnR>
                      <a:noFill/>
                    </a:lnR>
                    <a:lnT>
                      <a:noFill/>
                    </a:lnT>
                    <a:lnB>
                      <a:noFill/>
                    </a:lnB>
                  </a:tcPr>
                </a:tc>
                <a:tc>
                  <a:txBody>
                    <a:bodyPr/>
                    <a:lstStyle/>
                    <a:p>
                      <a:pPr algn="r" fontAlgn="t"/>
                      <a:r>
                        <a:rPr lang="en-US" sz="1300">
                          <a:solidFill>
                            <a:srgbClr val="4D4D4D"/>
                          </a:solidFill>
                          <a:effectLst/>
                        </a:rPr>
                        <a:t>8.9</a:t>
                      </a:r>
                    </a:p>
                  </a:txBody>
                  <a:tcPr marL="71074" marR="85289" marT="85289" marB="63967" anchor="ctr">
                    <a:lnL>
                      <a:noFill/>
                    </a:lnL>
                    <a:lnR>
                      <a:noFill/>
                    </a:lnR>
                    <a:lnT>
                      <a:noFill/>
                    </a:lnT>
                    <a:lnB>
                      <a:noFill/>
                    </a:lnB>
                  </a:tcPr>
                </a:tc>
                <a:tc>
                  <a:txBody>
                    <a:bodyPr/>
                    <a:lstStyle/>
                    <a:p>
                      <a:pPr algn="r" fontAlgn="t"/>
                      <a:r>
                        <a:rPr lang="en-US" sz="1300" dirty="0">
                          <a:solidFill>
                            <a:srgbClr val="4D4D4D"/>
                          </a:solidFill>
                          <a:effectLst/>
                        </a:rPr>
                        <a:t>7,022</a:t>
                      </a:r>
                    </a:p>
                  </a:txBody>
                  <a:tcPr marL="71074" marR="85289" marT="85289" marB="63967" anchor="ctr">
                    <a:lnL>
                      <a:noFill/>
                    </a:lnL>
                    <a:lnR>
                      <a:noFill/>
                    </a:lnR>
                    <a:lnT>
                      <a:noFill/>
                    </a:lnT>
                    <a:lnB>
                      <a:noFill/>
                    </a:lnB>
                  </a:tcPr>
                </a:tc>
                <a:extLst>
                  <a:ext uri="{0D108BD9-81ED-4DB2-BD59-A6C34878D82A}">
                    <a16:rowId xmlns:a16="http://schemas.microsoft.com/office/drawing/2014/main" val="1151006424"/>
                  </a:ext>
                </a:extLst>
              </a:tr>
              <a:tr h="39600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300" dirty="0" smtClean="0">
                          <a:solidFill>
                            <a:schemeClr val="tx1"/>
                          </a:solidFill>
                          <a:effectLst/>
                        </a:rPr>
                        <a:t>Vinyl flooring</a:t>
                      </a:r>
                    </a:p>
                  </a:txBody>
                  <a:tcPr marL="71074" marR="85289" marT="85289" marB="63967">
                    <a:lnL>
                      <a:noFill/>
                    </a:lnL>
                    <a:lnR>
                      <a:noFill/>
                    </a:lnR>
                    <a:lnT>
                      <a:noFill/>
                    </a:lnT>
                    <a:lnB>
                      <a:noFill/>
                    </a:lnB>
                  </a:tcPr>
                </a:tc>
                <a:tc>
                  <a:txBody>
                    <a:bodyPr/>
                    <a:lstStyle/>
                    <a:p>
                      <a:pPr algn="r" fontAlgn="t"/>
                      <a:r>
                        <a:rPr lang="en-US" sz="1300" dirty="0" smtClean="0">
                          <a:solidFill>
                            <a:srgbClr val="4D4D4D"/>
                          </a:solidFill>
                          <a:effectLst/>
                        </a:rPr>
                        <a:t>2,049</a:t>
                      </a:r>
                      <a:endParaRPr lang="en-US" sz="1300" dirty="0">
                        <a:solidFill>
                          <a:srgbClr val="4D4D4D"/>
                        </a:solidFill>
                        <a:effectLst/>
                      </a:endParaRPr>
                    </a:p>
                  </a:txBody>
                  <a:tcPr marL="95250" marR="114300" marT="114300" marB="85725">
                    <a:lnL>
                      <a:noFill/>
                    </a:lnL>
                    <a:lnR>
                      <a:noFill/>
                    </a:lnR>
                    <a:lnT>
                      <a:noFill/>
                    </a:lnT>
                    <a:lnB>
                      <a:noFill/>
                    </a:lnB>
                  </a:tcPr>
                </a:tc>
                <a:tc>
                  <a:txBody>
                    <a:bodyPr/>
                    <a:lstStyle/>
                    <a:p>
                      <a:pPr algn="r" fontAlgn="t"/>
                      <a:r>
                        <a:rPr lang="en-US" sz="1300" dirty="0" smtClean="0">
                          <a:solidFill>
                            <a:srgbClr val="4D4D4D"/>
                          </a:solidFill>
                          <a:effectLst/>
                        </a:rPr>
                        <a:t>8.0</a:t>
                      </a:r>
                      <a:endParaRPr lang="en-US" sz="1300" dirty="0">
                        <a:solidFill>
                          <a:srgbClr val="4D4D4D"/>
                        </a:solidFill>
                        <a:effectLst/>
                      </a:endParaRPr>
                    </a:p>
                  </a:txBody>
                  <a:tcPr marL="95250" marR="114300" marT="114300" marB="85725">
                    <a:lnL>
                      <a:noFill/>
                    </a:lnL>
                    <a:lnR>
                      <a:noFill/>
                    </a:lnR>
                    <a:lnT>
                      <a:noFill/>
                    </a:lnT>
                    <a:lnB>
                      <a:noFill/>
                    </a:lnB>
                  </a:tcPr>
                </a:tc>
                <a:tc>
                  <a:txBody>
                    <a:bodyPr/>
                    <a:lstStyle/>
                    <a:p>
                      <a:pPr algn="r" fontAlgn="t"/>
                      <a:r>
                        <a:rPr lang="en-US" sz="1300" dirty="0" smtClean="0">
                          <a:solidFill>
                            <a:srgbClr val="4D4D4D"/>
                          </a:solidFill>
                          <a:effectLst/>
                        </a:rPr>
                        <a:t>16,392</a:t>
                      </a:r>
                      <a:endParaRPr lang="en-US" sz="1300" dirty="0">
                        <a:solidFill>
                          <a:srgbClr val="4D4D4D"/>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2620313677"/>
                  </a:ext>
                </a:extLst>
              </a:tr>
            </a:tbl>
          </a:graphicData>
        </a:graphic>
      </p:graphicFrame>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7642391" y="2041400"/>
            <a:ext cx="140385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1 -3</a:t>
            </a:r>
            <a:endParaRPr lang="el-GR" sz="2400" dirty="0"/>
          </a:p>
        </p:txBody>
      </p:sp>
      <p:grpSp>
        <p:nvGrpSpPr>
          <p:cNvPr id="9" name="Group 8"/>
          <p:cNvGrpSpPr/>
          <p:nvPr/>
        </p:nvGrpSpPr>
        <p:grpSpPr>
          <a:xfrm>
            <a:off x="314960" y="904801"/>
            <a:ext cx="8514080" cy="938305"/>
            <a:chOff x="314960" y="4530324"/>
            <a:chExt cx="8514080" cy="879851"/>
          </a:xfrm>
        </p:grpSpPr>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a:t>
              </a:r>
              <a:r>
                <a:rPr lang="en-GB" sz="2000" b="1" dirty="0"/>
                <a:t>Calculate the embodied primary non-renewable energy per internal </a:t>
              </a:r>
              <a:r>
                <a:rPr lang="en-GB" sz="2000" b="1" dirty="0" smtClean="0"/>
                <a:t>	useful </a:t>
              </a:r>
              <a:r>
                <a:rPr lang="en-GB" sz="2000" b="1" dirty="0"/>
                <a:t>floor </a:t>
              </a:r>
              <a:r>
                <a:rPr lang="en-GB" sz="2000" b="1" dirty="0" smtClean="0"/>
                <a:t>area of a single family house </a:t>
              </a:r>
              <a:r>
                <a:rPr lang="en-GB" sz="2000" b="1" dirty="0"/>
                <a:t>of 195 </a:t>
              </a:r>
              <a:r>
                <a:rPr lang="en-GB" sz="2000" b="1" dirty="0" smtClean="0"/>
                <a:t>m</a:t>
              </a:r>
              <a:r>
                <a:rPr lang="en-GB" sz="2000" b="1" baseline="30000" dirty="0" smtClean="0"/>
                <a:t>2</a:t>
              </a:r>
              <a:endParaRPr lang="en-GB" sz="2000" b="1" baseline="30000" dirty="0"/>
            </a:p>
          </p:txBody>
        </p:sp>
        <p:pic>
          <p:nvPicPr>
            <p:cNvPr id="1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788777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7585"/>
            <a:ext cx="2133600" cy="280415"/>
          </a:xfrm>
        </p:spPr>
        <p:txBody>
          <a:bodyPr/>
          <a:lstStyle/>
          <a:p>
            <a:fld id="{243FB592-B9A9-49AA-A86F-4031F7B97808}" type="slidenum">
              <a:rPr lang="en-US" smtClean="0"/>
              <a:t>13</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graphicFrame>
        <p:nvGraphicFramePr>
          <p:cNvPr id="2" name="Table 1">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1159191989"/>
              </p:ext>
            </p:extLst>
          </p:nvPr>
        </p:nvGraphicFramePr>
        <p:xfrm>
          <a:off x="1055213" y="1310482"/>
          <a:ext cx="6140784" cy="4178701"/>
        </p:xfrm>
        <a:graphic>
          <a:graphicData uri="http://schemas.openxmlformats.org/drawingml/2006/table">
            <a:tbl>
              <a:tblPr/>
              <a:tblGrid>
                <a:gridCol w="1686698">
                  <a:extLst>
                    <a:ext uri="{9D8B030D-6E8A-4147-A177-3AD203B41FA5}">
                      <a16:colId xmlns:a16="http://schemas.microsoft.com/office/drawing/2014/main" val="1327168404"/>
                    </a:ext>
                  </a:extLst>
                </a:gridCol>
                <a:gridCol w="1383694">
                  <a:extLst>
                    <a:ext uri="{9D8B030D-6E8A-4147-A177-3AD203B41FA5}">
                      <a16:colId xmlns:a16="http://schemas.microsoft.com/office/drawing/2014/main" val="3262294873"/>
                    </a:ext>
                  </a:extLst>
                </a:gridCol>
                <a:gridCol w="1535196">
                  <a:extLst>
                    <a:ext uri="{9D8B030D-6E8A-4147-A177-3AD203B41FA5}">
                      <a16:colId xmlns:a16="http://schemas.microsoft.com/office/drawing/2014/main" val="2169601708"/>
                    </a:ext>
                  </a:extLst>
                </a:gridCol>
                <a:gridCol w="1535196">
                  <a:extLst>
                    <a:ext uri="{9D8B030D-6E8A-4147-A177-3AD203B41FA5}">
                      <a16:colId xmlns:a16="http://schemas.microsoft.com/office/drawing/2014/main" val="2872432096"/>
                    </a:ext>
                  </a:extLst>
                </a:gridCol>
              </a:tblGrid>
              <a:tr h="968026">
                <a:tc>
                  <a:txBody>
                    <a:bodyPr/>
                    <a:lstStyle/>
                    <a:p>
                      <a:pPr algn="l" fontAlgn="t"/>
                      <a:r>
                        <a:rPr lang="en-US" sz="1300" b="1" dirty="0">
                          <a:solidFill>
                            <a:srgbClr val="4D4D4D"/>
                          </a:solidFill>
                          <a:effectLst/>
                        </a:rPr>
                        <a:t>MATERIAL </a:t>
                      </a:r>
                      <a:r>
                        <a:rPr lang="en-US" sz="1300" b="1" dirty="0" smtClean="0">
                          <a:solidFill>
                            <a:srgbClr val="4D4D4D"/>
                          </a:solidFill>
                          <a:effectLst/>
                        </a:rPr>
                        <a:t>TYPE (Major components)</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smtClean="0">
                          <a:solidFill>
                            <a:srgbClr val="4D4D4D"/>
                          </a:solidFill>
                          <a:effectLst/>
                        </a:rPr>
                        <a:t>APPROXIMATE </a:t>
                      </a:r>
                      <a:r>
                        <a:rPr lang="en-US" sz="1300" b="1" dirty="0">
                          <a:solidFill>
                            <a:srgbClr val="4D4D4D"/>
                          </a:solidFill>
                          <a:effectLst/>
                        </a:rPr>
                        <a:t>WEIGHT </a:t>
                      </a:r>
                      <a:r>
                        <a:rPr lang="en-US" sz="1300" b="1" dirty="0" smtClean="0">
                          <a:solidFill>
                            <a:srgbClr val="4D4D4D"/>
                          </a:solidFill>
                          <a:effectLst/>
                        </a:rPr>
                        <a:t>(kg)</a:t>
                      </a:r>
                      <a:endParaRPr lang="en-US" sz="1300" b="1" dirty="0">
                        <a:solidFill>
                          <a:srgbClr val="4D4D4D"/>
                        </a:solidFill>
                        <a:effectLst/>
                      </a:endParaRPr>
                    </a:p>
                    <a:p>
                      <a:pPr algn="r" fontAlgn="t"/>
                      <a:r>
                        <a:rPr lang="en-US" sz="1300" b="1" dirty="0">
                          <a:solidFill>
                            <a:srgbClr val="4D4D4D"/>
                          </a:solidFill>
                          <a:effectLst/>
                        </a:rPr>
                        <a:t>From </a:t>
                      </a:r>
                      <a:r>
                        <a:rPr lang="en-US" sz="1300" b="1" dirty="0" err="1" smtClean="0">
                          <a:solidFill>
                            <a:srgbClr val="4D4D4D"/>
                          </a:solidFill>
                          <a:effectLst/>
                        </a:rPr>
                        <a:t>BoQ</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a:solidFill>
                            <a:srgbClr val="4D4D4D"/>
                          </a:solidFill>
                          <a:effectLst/>
                        </a:rPr>
                        <a:t>EMBODIED ENERGY</a:t>
                      </a:r>
                      <a:br>
                        <a:rPr lang="en-US" sz="1300" b="1" dirty="0">
                          <a:solidFill>
                            <a:srgbClr val="4D4D4D"/>
                          </a:solidFill>
                          <a:effectLst/>
                        </a:rPr>
                      </a:br>
                      <a:r>
                        <a:rPr lang="en-US" sz="1300" b="1" dirty="0">
                          <a:solidFill>
                            <a:srgbClr val="4D4D4D"/>
                          </a:solidFill>
                          <a:effectLst/>
                        </a:rPr>
                        <a:t>INTENSITY (</a:t>
                      </a:r>
                      <a:r>
                        <a:rPr lang="en-US" sz="1300" b="1" dirty="0" smtClean="0">
                          <a:solidFill>
                            <a:srgbClr val="4D4D4D"/>
                          </a:solidFill>
                          <a:effectLst/>
                        </a:rPr>
                        <a:t>MJ/kg)</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From </a:t>
                      </a:r>
                      <a:r>
                        <a:rPr lang="en-US" sz="1300" b="1" dirty="0" smtClean="0">
                          <a:solidFill>
                            <a:srgbClr val="4D4D4D"/>
                          </a:solidFill>
                          <a:effectLst/>
                        </a:rPr>
                        <a:t>BoM</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smtClean="0">
                          <a:solidFill>
                            <a:srgbClr val="4D4D4D"/>
                          </a:solidFill>
                          <a:effectLst/>
                        </a:rPr>
                        <a:t>EMBODIED </a:t>
                      </a:r>
                      <a:r>
                        <a:rPr lang="en-US" sz="1300" b="1" dirty="0">
                          <a:solidFill>
                            <a:srgbClr val="4D4D4D"/>
                          </a:solidFill>
                          <a:effectLst/>
                        </a:rPr>
                        <a:t>ENERGY (MJ)</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en-US" sz="1300" b="1" dirty="0">
                          <a:solidFill>
                            <a:srgbClr val="4D4D4D"/>
                          </a:solidFill>
                          <a:effectLst/>
                        </a:rPr>
                        <a:t>Windows and glazing</a:t>
                      </a:r>
                      <a:endParaRPr lang="en-US" sz="1300" dirty="0">
                        <a:solidFill>
                          <a:srgbClr val="4D4D4D"/>
                        </a:solidFill>
                        <a:effectLst/>
                      </a:endParaRPr>
                    </a:p>
                  </a:txBody>
                  <a:tcPr marL="95250" marR="114300" marT="114300" marB="85725">
                    <a:lnL>
                      <a:noFill/>
                    </a:lnL>
                    <a:lnR>
                      <a:noFill/>
                    </a:lnR>
                    <a:lnT>
                      <a:noFill/>
                    </a:lnT>
                    <a:lnB>
                      <a:noFill/>
                    </a:lnB>
                    <a:solidFill>
                      <a:srgbClr val="D9D9D9"/>
                    </a:solidFill>
                  </a:tcPr>
                </a:tc>
                <a:tc hMerge="1">
                  <a:txBody>
                    <a:bodyPr/>
                    <a:lstStyle/>
                    <a:p>
                      <a:endParaRPr lang="en-GB"/>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92000">
                <a:tc>
                  <a:txBody>
                    <a:bodyPr/>
                    <a:lstStyle/>
                    <a:p>
                      <a:pPr algn="l" fontAlgn="t"/>
                      <a:r>
                        <a:rPr lang="en-US" sz="1300" dirty="0" err="1">
                          <a:solidFill>
                            <a:srgbClr val="4D4D4D"/>
                          </a:solidFill>
                          <a:effectLst/>
                        </a:rPr>
                        <a:t>Aluminium</a:t>
                      </a:r>
                      <a:r>
                        <a:rPr lang="en-US" sz="1300" dirty="0">
                          <a:solidFill>
                            <a:srgbClr val="4D4D4D"/>
                          </a:solidFill>
                          <a:effectLst/>
                        </a:rPr>
                        <a:t> window joinery – factory coated</a:t>
                      </a:r>
                    </a:p>
                  </a:txBody>
                  <a:tcPr marL="95250" marR="114300" marT="114300" marB="85725" anchor="ctr">
                    <a:lnL>
                      <a:noFill/>
                    </a:lnL>
                    <a:lnR>
                      <a:noFill/>
                    </a:lnR>
                    <a:lnT>
                      <a:noFill/>
                    </a:lnT>
                    <a:lnB>
                      <a:noFill/>
                    </a:lnB>
                  </a:tcPr>
                </a:tc>
                <a:tc>
                  <a:txBody>
                    <a:bodyPr/>
                    <a:lstStyle/>
                    <a:p>
                      <a:pPr algn="r" fontAlgn="t"/>
                      <a:r>
                        <a:rPr lang="en-US" sz="1300" dirty="0" smtClean="0">
                          <a:solidFill>
                            <a:srgbClr val="4D4D4D"/>
                          </a:solidFill>
                          <a:effectLst/>
                        </a:rPr>
                        <a:t>288</a:t>
                      </a:r>
                      <a:endParaRPr lang="en-US" sz="1300" dirty="0">
                        <a:solidFill>
                          <a:srgbClr val="4D4D4D"/>
                        </a:solidFill>
                        <a:effectLst/>
                      </a:endParaRPr>
                    </a:p>
                  </a:txBody>
                  <a:tcPr marL="95250" marR="114300" marT="114300" marB="85725" anchor="ctr">
                    <a:lnL>
                      <a:noFill/>
                    </a:lnL>
                    <a:lnR>
                      <a:noFill/>
                    </a:lnR>
                    <a:lnT>
                      <a:noFill/>
                    </a:lnT>
                    <a:lnB>
                      <a:noFill/>
                    </a:lnB>
                  </a:tcPr>
                </a:tc>
                <a:tc>
                  <a:txBody>
                    <a:bodyPr/>
                    <a:lstStyle/>
                    <a:p>
                      <a:pPr algn="r" fontAlgn="t"/>
                      <a:r>
                        <a:rPr lang="en-US" sz="1300" dirty="0">
                          <a:solidFill>
                            <a:srgbClr val="4D4D4D"/>
                          </a:solidFill>
                          <a:effectLst/>
                        </a:rPr>
                        <a:t>34.3</a:t>
                      </a:r>
                    </a:p>
                  </a:txBody>
                  <a:tcPr marL="95250" marR="114300" marT="114300" marB="85725" anchor="ctr">
                    <a:lnL>
                      <a:noFill/>
                    </a:lnL>
                    <a:lnR>
                      <a:noFill/>
                    </a:lnR>
                    <a:lnT>
                      <a:noFill/>
                    </a:lnT>
                    <a:lnB>
                      <a:noFill/>
                    </a:lnB>
                  </a:tcPr>
                </a:tc>
                <a:tc>
                  <a:txBody>
                    <a:bodyPr/>
                    <a:lstStyle/>
                    <a:p>
                      <a:pPr algn="r" fontAlgn="t"/>
                      <a:r>
                        <a:rPr lang="en-US" sz="1300" dirty="0" smtClean="0">
                          <a:solidFill>
                            <a:srgbClr val="4D4D4D"/>
                          </a:solidFill>
                          <a:effectLst/>
                        </a:rPr>
                        <a:t>9,878</a:t>
                      </a:r>
                      <a:endParaRPr lang="en-US" sz="1300" dirty="0">
                        <a:solidFill>
                          <a:srgbClr val="4D4D4D"/>
                        </a:solidFill>
                        <a:effectLst/>
                      </a:endParaRPr>
                    </a:p>
                  </a:txBody>
                  <a:tcPr marL="95250" marR="114300" marT="114300" marB="85725" anchor="ctr">
                    <a:lnL>
                      <a:noFill/>
                    </a:lnL>
                    <a:lnR>
                      <a:noFill/>
                    </a:lnR>
                    <a:lnT>
                      <a:noFill/>
                    </a:lnT>
                    <a:lnB>
                      <a:noFill/>
                    </a:lnB>
                  </a:tcPr>
                </a:tc>
                <a:extLst>
                  <a:ext uri="{0D108BD9-81ED-4DB2-BD59-A6C34878D82A}">
                    <a16:rowId xmlns:a16="http://schemas.microsoft.com/office/drawing/2014/main" val="1269503513"/>
                  </a:ext>
                </a:extLst>
              </a:tr>
              <a:tr h="540000">
                <a:tc>
                  <a:txBody>
                    <a:bodyPr/>
                    <a:lstStyle/>
                    <a:p>
                      <a:pPr algn="l" fontAlgn="t"/>
                      <a:r>
                        <a:rPr lang="en-US" sz="1300" dirty="0">
                          <a:solidFill>
                            <a:srgbClr val="4D4D4D"/>
                          </a:solidFill>
                          <a:effectLst/>
                        </a:rPr>
                        <a:t>Float glass</a:t>
                      </a:r>
                    </a:p>
                  </a:txBody>
                  <a:tcPr marL="95250" marR="114300" marT="114300" marB="85725" anchor="ctr">
                    <a:lnL>
                      <a:noFill/>
                    </a:lnL>
                    <a:lnR>
                      <a:noFill/>
                    </a:lnR>
                    <a:lnT>
                      <a:noFill/>
                    </a:lnT>
                    <a:lnB>
                      <a:noFill/>
                    </a:lnB>
                  </a:tcPr>
                </a:tc>
                <a:tc>
                  <a:txBody>
                    <a:bodyPr/>
                    <a:lstStyle/>
                    <a:p>
                      <a:pPr algn="r" fontAlgn="t"/>
                      <a:r>
                        <a:rPr lang="en-US" sz="1300" dirty="0">
                          <a:solidFill>
                            <a:srgbClr val="4D4D4D"/>
                          </a:solidFill>
                          <a:effectLst/>
                        </a:rPr>
                        <a:t>450</a:t>
                      </a:r>
                    </a:p>
                  </a:txBody>
                  <a:tcPr marL="95250" marR="114300" marT="114300" marB="85725" anchor="ctr">
                    <a:lnL>
                      <a:noFill/>
                    </a:lnL>
                    <a:lnR>
                      <a:noFill/>
                    </a:lnR>
                    <a:lnT>
                      <a:noFill/>
                    </a:lnT>
                    <a:lnB>
                      <a:noFill/>
                    </a:lnB>
                  </a:tcPr>
                </a:tc>
                <a:tc>
                  <a:txBody>
                    <a:bodyPr/>
                    <a:lstStyle/>
                    <a:p>
                      <a:pPr algn="r" fontAlgn="t"/>
                      <a:r>
                        <a:rPr lang="en-US" sz="1300">
                          <a:solidFill>
                            <a:srgbClr val="4D4D4D"/>
                          </a:solidFill>
                          <a:effectLst/>
                        </a:rPr>
                        <a:t>15.9</a:t>
                      </a:r>
                    </a:p>
                  </a:txBody>
                  <a:tcPr marL="95250" marR="114300" marT="114300" marB="85725" anchor="ctr">
                    <a:lnL>
                      <a:noFill/>
                    </a:lnL>
                    <a:lnR>
                      <a:noFill/>
                    </a:lnR>
                    <a:lnT>
                      <a:noFill/>
                    </a:lnT>
                    <a:lnB>
                      <a:noFill/>
                    </a:lnB>
                  </a:tcPr>
                </a:tc>
                <a:tc>
                  <a:txBody>
                    <a:bodyPr/>
                    <a:lstStyle/>
                    <a:p>
                      <a:pPr algn="r" fontAlgn="t"/>
                      <a:r>
                        <a:rPr lang="en-US" sz="1300" dirty="0">
                          <a:solidFill>
                            <a:srgbClr val="4D4D4D"/>
                          </a:solidFill>
                          <a:effectLst/>
                        </a:rPr>
                        <a:t>7,155</a:t>
                      </a:r>
                    </a:p>
                  </a:txBody>
                  <a:tcPr marL="95250" marR="114300" marT="114300" marB="85725" anchor="ctr">
                    <a:lnL>
                      <a:noFill/>
                    </a:lnL>
                    <a:lnR>
                      <a:noFill/>
                    </a:lnR>
                    <a:lnT>
                      <a:noFill/>
                    </a:lnT>
                    <a:lnB>
                      <a:noFill/>
                    </a:lnB>
                  </a:tcPr>
                </a:tc>
                <a:extLst>
                  <a:ext uri="{0D108BD9-81ED-4DB2-BD59-A6C34878D82A}">
                    <a16:rowId xmlns:a16="http://schemas.microsoft.com/office/drawing/2014/main" val="1151006424"/>
                  </a:ext>
                </a:extLst>
              </a:tr>
              <a:tr h="396000">
                <a:tc gridSpan="4">
                  <a:txBody>
                    <a:bodyPr/>
                    <a:lstStyle/>
                    <a:p>
                      <a:pPr algn="l" fontAlgn="t"/>
                      <a:r>
                        <a:rPr lang="en-US" sz="1300" b="1" dirty="0">
                          <a:solidFill>
                            <a:srgbClr val="4D4D4D"/>
                          </a:solidFill>
                          <a:effectLst/>
                        </a:rPr>
                        <a:t>Wall cladding</a:t>
                      </a:r>
                      <a:endParaRPr lang="en-US" sz="1300" dirty="0">
                        <a:solidFill>
                          <a:srgbClr val="4D4D4D"/>
                        </a:solidFill>
                        <a:effectLst/>
                      </a:endParaRPr>
                    </a:p>
                  </a:txBody>
                  <a:tcPr marL="95250" marR="114300" marT="114300" marB="85725">
                    <a:lnL>
                      <a:noFill/>
                    </a:lnL>
                    <a:lnR>
                      <a:noFill/>
                    </a:lnR>
                    <a:lnT>
                      <a:noFill/>
                    </a:lnT>
                    <a:lnB>
                      <a:noFill/>
                    </a:lnB>
                    <a:solidFill>
                      <a:schemeClr val="bg1">
                        <a:lumMod val="85000"/>
                      </a:schemeClr>
                    </a:solidFill>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385689189"/>
                  </a:ext>
                </a:extLst>
              </a:tr>
              <a:tr h="540000">
                <a:tc>
                  <a:txBody>
                    <a:bodyPr/>
                    <a:lstStyle/>
                    <a:p>
                      <a:pPr algn="l" fontAlgn="t"/>
                      <a:r>
                        <a:rPr lang="en-US" sz="1300" dirty="0">
                          <a:solidFill>
                            <a:srgbClr val="4D4D4D"/>
                          </a:solidFill>
                          <a:effectLst/>
                        </a:rPr>
                        <a:t>Brick veneer</a:t>
                      </a:r>
                    </a:p>
                  </a:txBody>
                  <a:tcPr marL="95250" marR="114300" marT="114300" marB="85725">
                    <a:lnL>
                      <a:noFill/>
                    </a:lnL>
                    <a:lnR>
                      <a:noFill/>
                    </a:lnR>
                    <a:lnT>
                      <a:noFill/>
                    </a:lnT>
                    <a:lnB>
                      <a:noFill/>
                    </a:lnB>
                  </a:tcPr>
                </a:tc>
                <a:tc>
                  <a:txBody>
                    <a:bodyPr/>
                    <a:lstStyle/>
                    <a:p>
                      <a:pPr algn="r" fontAlgn="t"/>
                      <a:r>
                        <a:rPr lang="en-US" sz="1300" dirty="0">
                          <a:solidFill>
                            <a:srgbClr val="4D4D4D"/>
                          </a:solidFill>
                          <a:effectLst/>
                        </a:rPr>
                        <a:t>13,780</a:t>
                      </a:r>
                    </a:p>
                  </a:txBody>
                  <a:tcPr marL="95250" marR="114300" marT="114300" marB="85725">
                    <a:lnL>
                      <a:noFill/>
                    </a:lnL>
                    <a:lnR>
                      <a:noFill/>
                    </a:lnR>
                    <a:lnT>
                      <a:noFill/>
                    </a:lnT>
                    <a:lnB>
                      <a:noFill/>
                    </a:lnB>
                  </a:tcPr>
                </a:tc>
                <a:tc>
                  <a:txBody>
                    <a:bodyPr/>
                    <a:lstStyle/>
                    <a:p>
                      <a:pPr algn="r" fontAlgn="t"/>
                      <a:r>
                        <a:rPr lang="en-US" sz="1300">
                          <a:solidFill>
                            <a:srgbClr val="4D4D4D"/>
                          </a:solidFill>
                          <a:effectLst/>
                        </a:rPr>
                        <a:t>6.7</a:t>
                      </a:r>
                    </a:p>
                  </a:txBody>
                  <a:tcPr marL="95250" marR="114300" marT="114300" marB="85725">
                    <a:lnL>
                      <a:noFill/>
                    </a:lnL>
                    <a:lnR>
                      <a:noFill/>
                    </a:lnR>
                    <a:lnT>
                      <a:noFill/>
                    </a:lnT>
                    <a:lnB>
                      <a:noFill/>
                    </a:lnB>
                  </a:tcPr>
                </a:tc>
                <a:tc>
                  <a:txBody>
                    <a:bodyPr/>
                    <a:lstStyle/>
                    <a:p>
                      <a:pPr algn="r" fontAlgn="t"/>
                      <a:r>
                        <a:rPr lang="en-US" sz="1300" dirty="0">
                          <a:solidFill>
                            <a:srgbClr val="4D4D4D"/>
                          </a:solidFill>
                          <a:effectLst/>
                        </a:rPr>
                        <a:t>92,326</a:t>
                      </a:r>
                    </a:p>
                  </a:txBody>
                  <a:tcPr marL="95250" marR="114300" marT="114300" marB="85725">
                    <a:lnL>
                      <a:noFill/>
                    </a:lnL>
                    <a:lnR>
                      <a:noFill/>
                    </a:lnR>
                    <a:lnT>
                      <a:noFill/>
                    </a:lnT>
                    <a:lnB>
                      <a:noFill/>
                    </a:lnB>
                  </a:tcPr>
                </a:tc>
                <a:extLst>
                  <a:ext uri="{0D108BD9-81ED-4DB2-BD59-A6C34878D82A}">
                    <a16:rowId xmlns:a16="http://schemas.microsoft.com/office/drawing/2014/main" val="3497868143"/>
                  </a:ext>
                </a:extLst>
              </a:tr>
              <a:tr h="540000">
                <a:tc>
                  <a:txBody>
                    <a:bodyPr/>
                    <a:lstStyle/>
                    <a:p>
                      <a:pPr algn="l" fontAlgn="t"/>
                      <a:r>
                        <a:rPr lang="en-US" sz="1300">
                          <a:solidFill>
                            <a:srgbClr val="4D4D4D"/>
                          </a:solidFill>
                          <a:effectLst/>
                        </a:rPr>
                        <a:t>Fibre-cement sheet</a:t>
                      </a:r>
                    </a:p>
                  </a:txBody>
                  <a:tcPr marL="95250" marR="114300" marT="114300" marB="85725">
                    <a:lnL>
                      <a:noFill/>
                    </a:lnL>
                    <a:lnR>
                      <a:noFill/>
                    </a:lnR>
                    <a:lnT>
                      <a:noFill/>
                    </a:lnT>
                    <a:lnB>
                      <a:noFill/>
                    </a:lnB>
                  </a:tcPr>
                </a:tc>
                <a:tc>
                  <a:txBody>
                    <a:bodyPr/>
                    <a:lstStyle/>
                    <a:p>
                      <a:pPr algn="r" fontAlgn="t"/>
                      <a:r>
                        <a:rPr lang="en-US" sz="1300" dirty="0">
                          <a:solidFill>
                            <a:srgbClr val="4D4D4D"/>
                          </a:solidFill>
                          <a:effectLst/>
                        </a:rPr>
                        <a:t>2,940</a:t>
                      </a:r>
                    </a:p>
                  </a:txBody>
                  <a:tcPr marL="95250" marR="114300" marT="114300" marB="85725">
                    <a:lnL>
                      <a:noFill/>
                    </a:lnL>
                    <a:lnR>
                      <a:noFill/>
                    </a:lnR>
                    <a:lnT>
                      <a:noFill/>
                    </a:lnT>
                    <a:lnB>
                      <a:noFill/>
                    </a:lnB>
                  </a:tcPr>
                </a:tc>
                <a:tc>
                  <a:txBody>
                    <a:bodyPr/>
                    <a:lstStyle/>
                    <a:p>
                      <a:pPr algn="r" fontAlgn="t"/>
                      <a:r>
                        <a:rPr lang="en-US" sz="1300" dirty="0">
                          <a:solidFill>
                            <a:srgbClr val="4D4D4D"/>
                          </a:solidFill>
                          <a:effectLst/>
                        </a:rPr>
                        <a:t>9.4</a:t>
                      </a:r>
                    </a:p>
                  </a:txBody>
                  <a:tcPr marL="95250" marR="114300" marT="114300" marB="85725">
                    <a:lnL>
                      <a:noFill/>
                    </a:lnL>
                    <a:lnR>
                      <a:noFill/>
                    </a:lnR>
                    <a:lnT>
                      <a:noFill/>
                    </a:lnT>
                    <a:lnB>
                      <a:noFill/>
                    </a:lnB>
                  </a:tcPr>
                </a:tc>
                <a:tc>
                  <a:txBody>
                    <a:bodyPr/>
                    <a:lstStyle/>
                    <a:p>
                      <a:pPr algn="r" fontAlgn="t"/>
                      <a:r>
                        <a:rPr lang="en-US" sz="1300" dirty="0">
                          <a:solidFill>
                            <a:srgbClr val="4D4D4D"/>
                          </a:solidFill>
                          <a:effectLst/>
                        </a:rPr>
                        <a:t>27,636</a:t>
                      </a:r>
                    </a:p>
                  </a:txBody>
                  <a:tcPr marL="95250" marR="114300" marT="114300" marB="85725">
                    <a:lnL>
                      <a:noFill/>
                    </a:lnL>
                    <a:lnR>
                      <a:noFill/>
                    </a:lnR>
                    <a:lnT>
                      <a:noFill/>
                    </a:lnT>
                    <a:lnB>
                      <a:noFill/>
                    </a:lnB>
                  </a:tcPr>
                </a:tc>
                <a:extLst>
                  <a:ext uri="{0D108BD9-81ED-4DB2-BD59-A6C34878D82A}">
                    <a16:rowId xmlns:a16="http://schemas.microsoft.com/office/drawing/2014/main" val="1714842370"/>
                  </a:ext>
                </a:extLst>
              </a:tr>
            </a:tbl>
          </a:graphicData>
        </a:graphic>
      </p:graphicFrame>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10"/>
          <p:cNvSpPr/>
          <p:nvPr/>
        </p:nvSpPr>
        <p:spPr>
          <a:xfrm>
            <a:off x="7642391" y="1103146"/>
            <a:ext cx="140385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1 -3</a:t>
            </a:r>
            <a:endParaRPr lang="el-GR" sz="2400" dirty="0"/>
          </a:p>
        </p:txBody>
      </p:sp>
    </p:spTree>
    <p:extLst>
      <p:ext uri="{BB962C8B-B14F-4D97-AF65-F5344CB8AC3E}">
        <p14:creationId xmlns:p14="http://schemas.microsoft.com/office/powerpoint/2010/main" val="3889105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3814" y="4517260"/>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14</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457200" y="1072110"/>
                <a:ext cx="7861300" cy="1730357"/>
              </a:xfrm>
              <a:prstGeom prst="rect">
                <a:avLst/>
              </a:prstGeom>
              <a:noFill/>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dirty="0" smtClean="0">
                    <a:cs typeface="Calibri" panose="020F0502020204030204" pitchFamily="34" charset="0"/>
                  </a:rPr>
                  <a:t>Calculate the total embodied energy of the building</a:t>
                </a:r>
                <a:endParaRPr lang="en-US" sz="2000" b="1" dirty="0">
                  <a:cs typeface="Calibri" panose="020F0502020204030204" pitchFamily="34" charset="0"/>
                </a:endParaRPr>
              </a:p>
              <a:p>
                <a:pPr marL="0" indent="0">
                  <a:buFont typeface="Arial" panose="020B0604020202020204" pitchFamily="34" charset="0"/>
                  <a:buNone/>
                </a:pPr>
                <a:endParaRPr lang="en-US" sz="2000" dirty="0">
                  <a:solidFill>
                    <a:prstClr val="black"/>
                  </a:solidFill>
                  <a:cs typeface="Calibri" panose="020F0502020204030204" pitchFamily="34" charset="0"/>
                </a:endParaRPr>
              </a:p>
              <a:p>
                <a:pPr marL="0" indent="0">
                  <a:buNone/>
                </a:pPr>
                <a14:m>
                  <m:oMath xmlns:m="http://schemas.openxmlformats.org/officeDocument/2006/math">
                    <m:r>
                      <a:rPr lang="en-US" sz="2000" i="1">
                        <a:solidFill>
                          <a:prstClr val="black"/>
                        </a:solidFill>
                        <a:latin typeface="Cambria Math" panose="02040503050406030204" pitchFamily="18" charset="0"/>
                      </a:rPr>
                      <m:t>(53,184 +</m:t>
                    </m:r>
                    <m:r>
                      <m:rPr>
                        <m:nor/>
                      </m:rPr>
                      <a:rPr lang="en-US" sz="2000" dirty="0">
                        <a:solidFill>
                          <a:srgbClr val="4D4D4D"/>
                        </a:solidFill>
                      </a:rPr>
                      <m:t>1,233</m:t>
                    </m:r>
                  </m:oMath>
                </a14:m>
                <a:r>
                  <a:rPr lang="en-US" sz="2000" dirty="0" smtClean="0">
                    <a:solidFill>
                      <a:srgbClr val="4D4D4D"/>
                    </a:solidFill>
                  </a:rPr>
                  <a:t> </a:t>
                </a:r>
                <a14:m>
                  <m:oMath xmlns:m="http://schemas.openxmlformats.org/officeDocument/2006/math">
                    <m:r>
                      <a:rPr lang="en-US" sz="2000" i="1">
                        <a:solidFill>
                          <a:prstClr val="black"/>
                        </a:solidFill>
                        <a:latin typeface="Cambria Math" panose="02040503050406030204" pitchFamily="18" charset="0"/>
                      </a:rPr>
                      <m:t>+</m:t>
                    </m:r>
                    <m:r>
                      <m:rPr>
                        <m:nor/>
                      </m:rPr>
                      <a:rPr lang="en-US" sz="2000" dirty="0">
                        <a:solidFill>
                          <a:srgbClr val="4D4D4D"/>
                        </a:solidFill>
                      </a:rPr>
                      <m:t>7,022</m:t>
                    </m:r>
                  </m:oMath>
                </a14:m>
                <a:r>
                  <a:rPr lang="en-US" sz="2000" dirty="0" smtClean="0">
                    <a:solidFill>
                      <a:srgbClr val="4D4D4D"/>
                    </a:solidFill>
                  </a:rPr>
                  <a:t> + 16,392 </a:t>
                </a:r>
                <a:r>
                  <a:rPr lang="en-US" sz="2000" dirty="0">
                    <a:solidFill>
                      <a:srgbClr val="4D4D4D"/>
                    </a:solidFill>
                  </a:rPr>
                  <a:t>+ </a:t>
                </a:r>
                <a:r>
                  <a:rPr lang="en-US" sz="2000" dirty="0" smtClean="0">
                    <a:solidFill>
                      <a:srgbClr val="4D4D4D"/>
                    </a:solidFill>
                  </a:rPr>
                  <a:t>9,878 + 7,155 + 92,326 + 27,636) = </a:t>
                </a:r>
                <a:r>
                  <a:rPr lang="en-US" sz="2000" b="1" u="sng" dirty="0" smtClean="0">
                    <a:solidFill>
                      <a:srgbClr val="4D4D4D"/>
                    </a:solidFill>
                  </a:rPr>
                  <a:t>214, 826 MJ</a:t>
                </a:r>
              </a:p>
              <a:p>
                <a:pPr marL="0" indent="0">
                  <a:buNone/>
                </a:pPr>
                <a:endParaRPr lang="en-US" sz="2000" dirty="0" smtClean="0">
                  <a:solidFill>
                    <a:srgbClr val="4D4D4D"/>
                  </a:solidFill>
                </a:endParaRPr>
              </a:p>
              <a:p>
                <a:pPr marL="0" indent="0">
                  <a:buNone/>
                </a:pPr>
                <a:endParaRPr lang="en-US" sz="2000" dirty="0">
                  <a:solidFill>
                    <a:srgbClr val="4D4D4D"/>
                  </a:solidFill>
                </a:endParaRPr>
              </a:p>
            </p:txBody>
          </p:sp>
        </mc:Choice>
        <mc:Fallback xmlns="">
          <p:sp>
            <p:nvSpPr>
              <p:cNvPr id="8" name="Segnaposto contenuto 2">
                <a:extLst>
                  <a:ext uri="{FF2B5EF4-FFF2-40B4-BE49-F238E27FC236}">
                    <a16:creationId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457200" y="1072110"/>
                <a:ext cx="7861300" cy="1730357"/>
              </a:xfrm>
              <a:prstGeom prst="rect">
                <a:avLst/>
              </a:prstGeom>
              <a:blipFill>
                <a:blip r:embed="rId3"/>
                <a:stretch>
                  <a:fillRect l="-775" t="-2113"/>
                </a:stretch>
              </a:blipFill>
            </p:spPr>
            <p:txBody>
              <a:bodyPr/>
              <a:lstStyle/>
              <a:p>
                <a:r>
                  <a:rPr lang="en-GB">
                    <a:noFill/>
                  </a:rPr>
                  <a:t> </a:t>
                </a:r>
              </a:p>
            </p:txBody>
          </p:sp>
        </mc:Fallback>
      </mc:AlternateContent>
      <p:sp>
        <p:nvSpPr>
          <p:cNvPr id="9" name="Rectangle 8"/>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4</a:t>
            </a:r>
            <a:endParaRPr lang="el-GR" sz="2400" dirty="0"/>
          </a:p>
        </p:txBody>
      </p:sp>
      <p:sp>
        <p:nvSpPr>
          <p:cNvPr id="11" name="Rectangle 10"/>
          <p:cNvSpPr/>
          <p:nvPr/>
        </p:nvSpPr>
        <p:spPr>
          <a:xfrm>
            <a:off x="8087419" y="2880226"/>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5</a:t>
            </a:r>
            <a:endParaRPr lang="el-GR" sz="2400" dirty="0"/>
          </a:p>
        </p:txBody>
      </p:sp>
      <p:sp>
        <p:nvSpPr>
          <p:cNvPr id="12" name="Rectangle 11"/>
          <p:cNvSpPr/>
          <p:nvPr/>
        </p:nvSpPr>
        <p:spPr>
          <a:xfrm>
            <a:off x="8087419" y="3740888"/>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6</a:t>
            </a:r>
            <a:endParaRPr lang="el-GR" sz="2400" dirty="0"/>
          </a:p>
        </p:txBody>
      </p:sp>
      <p:sp>
        <p:nvSpPr>
          <p:cNvPr id="3" name="Rectangle 2"/>
          <p:cNvSpPr/>
          <p:nvPr/>
        </p:nvSpPr>
        <p:spPr>
          <a:xfrm>
            <a:off x="457200" y="3115441"/>
            <a:ext cx="3750194" cy="400110"/>
          </a:xfrm>
          <a:prstGeom prst="rect">
            <a:avLst/>
          </a:prstGeom>
        </p:spPr>
        <p:txBody>
          <a:bodyPr wrap="none">
            <a:spAutoFit/>
          </a:bodyPr>
          <a:lstStyle/>
          <a:p>
            <a:r>
              <a:rPr lang="en-US" sz="2000" b="1" dirty="0">
                <a:cs typeface="Calibri" panose="020F0502020204030204" pitchFamily="34" charset="0"/>
              </a:rPr>
              <a:t>Internal useful floor area: </a:t>
            </a:r>
            <a:r>
              <a:rPr lang="en-US" sz="2000" b="1" u="sng" dirty="0" smtClean="0">
                <a:cs typeface="Calibri" panose="020F0502020204030204" pitchFamily="34" charset="0"/>
              </a:rPr>
              <a:t>195 m</a:t>
            </a:r>
            <a:r>
              <a:rPr lang="en-US" sz="2000" b="1" u="sng" baseline="30000" dirty="0" smtClean="0">
                <a:cs typeface="Calibri" panose="020F0502020204030204" pitchFamily="34" charset="0"/>
              </a:rPr>
              <a:t>2</a:t>
            </a:r>
            <a:r>
              <a:rPr lang="en-US" sz="2000" b="1" u="sng" dirty="0" smtClean="0">
                <a:cs typeface="Calibri" panose="020F0502020204030204" pitchFamily="34" charset="0"/>
              </a:rPr>
              <a:t> </a:t>
            </a:r>
            <a:endParaRPr lang="en-US" sz="2000" b="1" u="sng" dirty="0">
              <a:cs typeface="Calibri" panose="020F0502020204030204" pitchFamily="34" charset="0"/>
            </a:endParaRPr>
          </a:p>
        </p:txBody>
      </p:sp>
      <p:grpSp>
        <p:nvGrpSpPr>
          <p:cNvPr id="13" name="Group 12"/>
          <p:cNvGrpSpPr/>
          <p:nvPr/>
        </p:nvGrpSpPr>
        <p:grpSpPr>
          <a:xfrm>
            <a:off x="1211142" y="4602990"/>
            <a:ext cx="7284272" cy="1577967"/>
            <a:chOff x="-8124818" y="1178402"/>
            <a:chExt cx="7284272" cy="1577967"/>
          </a:xfrm>
        </p:grpSpPr>
        <p:sp>
          <p:nvSpPr>
            <p:cNvPr id="14" name="TextBox 13"/>
            <p:cNvSpPr txBox="1"/>
            <p:nvPr/>
          </p:nvSpPr>
          <p:spPr>
            <a:xfrm>
              <a:off x="-7985491" y="2033094"/>
              <a:ext cx="1955985" cy="523220"/>
            </a:xfrm>
            <a:prstGeom prst="rect">
              <a:avLst/>
            </a:prstGeom>
            <a:noFill/>
          </p:spPr>
          <p:txBody>
            <a:bodyPr wrap="none" rtlCol="0">
              <a:spAutoFit/>
            </a:bodyPr>
            <a:lstStyle/>
            <a:p>
              <a:r>
                <a:rPr lang="en-US" sz="2800" dirty="0">
                  <a:solidFill>
                    <a:srgbClr val="4D4D4D"/>
                  </a:solidFill>
                </a:rPr>
                <a:t>197, 847 </a:t>
              </a:r>
              <a:r>
                <a:rPr lang="en-US" sz="2800" dirty="0" smtClean="0"/>
                <a:t>MJ</a:t>
              </a:r>
              <a:endParaRPr lang="en-US" sz="2800" baseline="-25000" dirty="0"/>
            </a:p>
          </p:txBody>
        </p:sp>
        <p:sp>
          <p:nvSpPr>
            <p:cNvPr id="15" name="Rectangle 14"/>
            <p:cNvSpPr/>
            <p:nvPr/>
          </p:nvSpPr>
          <p:spPr>
            <a:xfrm>
              <a:off x="-5892151" y="1833039"/>
              <a:ext cx="5645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Rectangle 15"/>
            <p:cNvSpPr/>
            <p:nvPr/>
          </p:nvSpPr>
          <p:spPr>
            <a:xfrm>
              <a:off x="-4005419" y="1833039"/>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ounded Rectangle 16"/>
            <p:cNvSpPr/>
            <p:nvPr/>
          </p:nvSpPr>
          <p:spPr>
            <a:xfrm>
              <a:off x="-8124818" y="1178402"/>
              <a:ext cx="2043245" cy="720823"/>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effectLst>
                    <a:outerShdw blurRad="38100" dist="38100" dir="2700000" algn="tl">
                      <a:srgbClr val="000000">
                        <a:alpha val="43137"/>
                      </a:srgbClr>
                    </a:outerShdw>
                  </a:effectLst>
                </a:rPr>
                <a:t>Total embodied energy</a:t>
              </a:r>
              <a:endParaRPr lang="en-US" b="1" dirty="0">
                <a:effectLst>
                  <a:outerShdw blurRad="38100" dist="38100" dir="2700000" algn="tl">
                    <a:srgbClr val="000000">
                      <a:alpha val="43137"/>
                    </a:srgbClr>
                  </a:outerShdw>
                </a:effectLst>
              </a:endParaRPr>
            </a:p>
          </p:txBody>
        </p:sp>
        <p:sp>
          <p:nvSpPr>
            <p:cNvPr id="18" name="TextBox 17"/>
            <p:cNvSpPr txBox="1"/>
            <p:nvPr/>
          </p:nvSpPr>
          <p:spPr>
            <a:xfrm>
              <a:off x="-5256436" y="2033094"/>
              <a:ext cx="1223412" cy="523220"/>
            </a:xfrm>
            <a:prstGeom prst="rect">
              <a:avLst/>
            </a:prstGeom>
            <a:noFill/>
          </p:spPr>
          <p:txBody>
            <a:bodyPr wrap="none" rtlCol="0">
              <a:spAutoFit/>
            </a:bodyPr>
            <a:lstStyle/>
            <a:p>
              <a:r>
                <a:rPr lang="en-US" sz="2800" dirty="0" smtClean="0"/>
                <a:t>195 m</a:t>
              </a:r>
              <a:r>
                <a:rPr lang="en-US" sz="2800" baseline="30000" dirty="0"/>
                <a:t>2</a:t>
              </a:r>
            </a:p>
          </p:txBody>
        </p:sp>
        <p:sp>
          <p:nvSpPr>
            <p:cNvPr id="19" name="TextBox 18"/>
            <p:cNvSpPr txBox="1"/>
            <p:nvPr/>
          </p:nvSpPr>
          <p:spPr>
            <a:xfrm>
              <a:off x="-3322146" y="1988278"/>
              <a:ext cx="2481600" cy="523220"/>
            </a:xfrm>
            <a:prstGeom prst="rect">
              <a:avLst/>
            </a:prstGeom>
            <a:noFill/>
          </p:spPr>
          <p:txBody>
            <a:bodyPr wrap="square" rtlCol="0">
              <a:spAutoFit/>
            </a:bodyPr>
            <a:lstStyle/>
            <a:p>
              <a:pPr algn="ctr"/>
              <a:r>
                <a:rPr lang="en-US" sz="2800" b="1" u="sng" dirty="0" smtClean="0">
                  <a:solidFill>
                    <a:srgbClr val="FF0000"/>
                  </a:solidFill>
                  <a:effectLst>
                    <a:outerShdw blurRad="38100" dist="38100" dir="2700000" algn="tl">
                      <a:srgbClr val="000000">
                        <a:alpha val="43137"/>
                      </a:srgbClr>
                    </a:outerShdw>
                  </a:effectLst>
                </a:rPr>
                <a:t>1,101.7 MJ/m</a:t>
              </a:r>
              <a:r>
                <a:rPr lang="en-US" sz="2800" b="1" u="sng" baseline="30000" dirty="0" smtClean="0">
                  <a:solidFill>
                    <a:srgbClr val="FF0000"/>
                  </a:solidFill>
                  <a:effectLst>
                    <a:outerShdw blurRad="38100" dist="38100" dir="2700000" algn="tl">
                      <a:srgbClr val="000000">
                        <a:alpha val="43137"/>
                      </a:srgbClr>
                    </a:outerShdw>
                  </a:effectLst>
                </a:rPr>
                <a:t>2</a:t>
              </a:r>
              <a:endParaRPr lang="en-US" sz="2800" b="1" u="sng" baseline="30000" dirty="0">
                <a:solidFill>
                  <a:srgbClr val="FF0000"/>
                </a:solidFill>
                <a:effectLst>
                  <a:outerShdw blurRad="38100" dist="38100" dir="2700000" algn="tl">
                    <a:srgbClr val="000000">
                      <a:alpha val="43137"/>
                    </a:srgbClr>
                  </a:outerShdw>
                </a:effectLst>
              </a:endParaRPr>
            </a:p>
          </p:txBody>
        </p:sp>
        <p:grpSp>
          <p:nvGrpSpPr>
            <p:cNvPr id="20" name="Group 19"/>
            <p:cNvGrpSpPr/>
            <p:nvPr/>
          </p:nvGrpSpPr>
          <p:grpSpPr>
            <a:xfrm>
              <a:off x="-5397910" y="1178783"/>
              <a:ext cx="1738296" cy="747415"/>
              <a:chOff x="-5327574" y="1178783"/>
              <a:chExt cx="1738296" cy="747415"/>
            </a:xfrm>
          </p:grpSpPr>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8442" y="1178783"/>
                <a:ext cx="987119" cy="74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5327574" y="1184870"/>
                <a:ext cx="1738296" cy="707886"/>
              </a:xfrm>
              <a:prstGeom prst="rect">
                <a:avLst/>
              </a:prstGeom>
            </p:spPr>
            <p:txBody>
              <a:bodyPr wrap="none">
                <a:spAutoFit/>
              </a:bodyPr>
              <a:lstStyle/>
              <a:p>
                <a:r>
                  <a:rPr lang="en-US" sz="2000" b="1" dirty="0"/>
                  <a:t>internal </a:t>
                </a:r>
                <a:r>
                  <a:rPr lang="en-US" sz="2000" b="1" dirty="0" smtClean="0"/>
                  <a:t>useful</a:t>
                </a:r>
              </a:p>
              <a:p>
                <a:pPr algn="ctr"/>
                <a:r>
                  <a:rPr lang="en-US" sz="2000" b="1" dirty="0" smtClean="0"/>
                  <a:t>floor area</a:t>
                </a:r>
                <a:endParaRPr lang="en-US" sz="2000" b="1" dirty="0"/>
              </a:p>
            </p:txBody>
          </p:sp>
        </p:grpSp>
      </p:grpSp>
      <p:sp>
        <p:nvSpPr>
          <p:cNvPr id="23" name="Segnaposto contenuto 2">
            <a:extLst>
              <a:ext uri="{FF2B5EF4-FFF2-40B4-BE49-F238E27FC236}">
                <a16:creationId xmlns:a16="http://schemas.microsoft.com/office/drawing/2014/main" id="{86F2EB93-A63A-4210-B86A-E5FCAD7D8D7F}"/>
              </a:ext>
            </a:extLst>
          </p:cNvPr>
          <p:cNvSpPr txBox="1">
            <a:spLocks/>
          </p:cNvSpPr>
          <p:nvPr/>
        </p:nvSpPr>
        <p:spPr>
          <a:xfrm>
            <a:off x="457200" y="3830258"/>
            <a:ext cx="7630219" cy="4612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smtClean="0">
                <a:cs typeface="Calibri" panose="020F0502020204030204" pitchFamily="34" charset="0"/>
              </a:rPr>
              <a:t>Calculate the total embodied </a:t>
            </a:r>
            <a:r>
              <a:rPr lang="en-GB" sz="2000" b="1" dirty="0"/>
              <a:t>primary non-renewable energy per internal </a:t>
            </a:r>
            <a:r>
              <a:rPr lang="en-GB" sz="2000" b="1" dirty="0" smtClean="0"/>
              <a:t>useful </a:t>
            </a:r>
            <a:r>
              <a:rPr lang="en-GB" sz="2000" b="1" dirty="0"/>
              <a:t>floor </a:t>
            </a:r>
            <a:r>
              <a:rPr lang="en-GB" sz="2000" b="1" dirty="0" smtClean="0"/>
              <a:t>area</a:t>
            </a:r>
            <a:endParaRPr lang="en-US" sz="2000" dirty="0" smtClean="0">
              <a:cs typeface="Calibri" panose="020F0502020204030204" pitchFamily="34" charset="0"/>
            </a:endParaRPr>
          </a:p>
        </p:txBody>
      </p:sp>
    </p:spTree>
    <p:extLst>
      <p:ext uri="{BB962C8B-B14F-4D97-AF65-F5344CB8AC3E}">
        <p14:creationId xmlns:p14="http://schemas.microsoft.com/office/powerpoint/2010/main" val="3052967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EXERCISE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15</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spTree>
    <p:extLst>
      <p:ext uri="{BB962C8B-B14F-4D97-AF65-F5344CB8AC3E}">
        <p14:creationId xmlns:p14="http://schemas.microsoft.com/office/powerpoint/2010/main" val="156632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79894"/>
          </a:xfrm>
        </p:spPr>
        <p:txBody>
          <a:bodyPr/>
          <a:lstStyle/>
          <a:p>
            <a:fld id="{243FB592-B9A9-49AA-A86F-4031F7B97808}" type="slidenum">
              <a:rPr lang="en-US" smtClean="0"/>
              <a:t>16</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graphicFrame>
        <p:nvGraphicFramePr>
          <p:cNvPr id="2" name="Table 1">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2470462342"/>
              </p:ext>
            </p:extLst>
          </p:nvPr>
        </p:nvGraphicFramePr>
        <p:xfrm>
          <a:off x="1115460" y="2272232"/>
          <a:ext cx="6140784" cy="3834094"/>
        </p:xfrm>
        <a:graphic>
          <a:graphicData uri="http://schemas.openxmlformats.org/drawingml/2006/table">
            <a:tbl>
              <a:tblPr/>
              <a:tblGrid>
                <a:gridCol w="1691350">
                  <a:extLst>
                    <a:ext uri="{9D8B030D-6E8A-4147-A177-3AD203B41FA5}">
                      <a16:colId xmlns:a16="http://schemas.microsoft.com/office/drawing/2014/main" val="1327168404"/>
                    </a:ext>
                  </a:extLst>
                </a:gridCol>
                <a:gridCol w="1379042">
                  <a:extLst>
                    <a:ext uri="{9D8B030D-6E8A-4147-A177-3AD203B41FA5}">
                      <a16:colId xmlns:a16="http://schemas.microsoft.com/office/drawing/2014/main" val="1688294659"/>
                    </a:ext>
                  </a:extLst>
                </a:gridCol>
                <a:gridCol w="1535196">
                  <a:extLst>
                    <a:ext uri="{9D8B030D-6E8A-4147-A177-3AD203B41FA5}">
                      <a16:colId xmlns:a16="http://schemas.microsoft.com/office/drawing/2014/main" val="2169601708"/>
                    </a:ext>
                  </a:extLst>
                </a:gridCol>
                <a:gridCol w="1535196">
                  <a:extLst>
                    <a:ext uri="{9D8B030D-6E8A-4147-A177-3AD203B41FA5}">
                      <a16:colId xmlns:a16="http://schemas.microsoft.com/office/drawing/2014/main" val="2872432096"/>
                    </a:ext>
                  </a:extLst>
                </a:gridCol>
              </a:tblGrid>
              <a:tr h="968026">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300" b="1" dirty="0">
                          <a:solidFill>
                            <a:srgbClr val="4D4D4D"/>
                          </a:solidFill>
                          <a:effectLst/>
                        </a:rPr>
                        <a:t>MATERIAL </a:t>
                      </a:r>
                      <a:r>
                        <a:rPr lang="en-US" sz="1300" b="1" dirty="0" smtClean="0">
                          <a:solidFill>
                            <a:srgbClr val="4D4D4D"/>
                          </a:solidFill>
                          <a:effectLst/>
                        </a:rPr>
                        <a:t>TYPE (Major components)</a:t>
                      </a:r>
                    </a:p>
                  </a:txBody>
                  <a:tcPr marL="71074" marR="85289" marT="85289" marB="63967">
                    <a:lnL>
                      <a:noFill/>
                    </a:lnL>
                    <a:lnR>
                      <a:noFill/>
                    </a:lnR>
                    <a:lnT>
                      <a:noFill/>
                    </a:lnT>
                    <a:lnB>
                      <a:noFill/>
                    </a:lnB>
                    <a:solidFill>
                      <a:srgbClr val="BFBFBF"/>
                    </a:solidFill>
                  </a:tcPr>
                </a:tc>
                <a:tc>
                  <a:txBody>
                    <a:bodyPr/>
                    <a:lstStyle/>
                    <a:p>
                      <a:pPr algn="r" fontAlgn="t"/>
                      <a:r>
                        <a:rPr lang="en-US" sz="1300" b="1" dirty="0" smtClean="0">
                          <a:solidFill>
                            <a:srgbClr val="4D4D4D"/>
                          </a:solidFill>
                          <a:effectLst/>
                        </a:rPr>
                        <a:t>APPROXIMATE </a:t>
                      </a:r>
                      <a:r>
                        <a:rPr lang="en-US" sz="1300" b="1" dirty="0">
                          <a:solidFill>
                            <a:srgbClr val="4D4D4D"/>
                          </a:solidFill>
                          <a:effectLst/>
                        </a:rPr>
                        <a:t>WEIGHT </a:t>
                      </a:r>
                      <a:r>
                        <a:rPr lang="en-US" sz="1300" b="1" dirty="0" smtClean="0">
                          <a:solidFill>
                            <a:srgbClr val="4D4D4D"/>
                          </a:solidFill>
                          <a:effectLst/>
                        </a:rPr>
                        <a:t>(kg)</a:t>
                      </a:r>
                      <a:endParaRPr lang="en-US" sz="1300" b="1" dirty="0">
                        <a:solidFill>
                          <a:srgbClr val="4D4D4D"/>
                        </a:solidFill>
                        <a:effectLst/>
                      </a:endParaRPr>
                    </a:p>
                    <a:p>
                      <a:pPr algn="r" fontAlgn="t"/>
                      <a:r>
                        <a:rPr lang="en-US" sz="1300" b="1" dirty="0">
                          <a:solidFill>
                            <a:srgbClr val="4D4D4D"/>
                          </a:solidFill>
                          <a:effectLst/>
                        </a:rPr>
                        <a:t>From </a:t>
                      </a:r>
                      <a:r>
                        <a:rPr lang="en-US" sz="1300" b="1" dirty="0" err="1" smtClean="0">
                          <a:solidFill>
                            <a:srgbClr val="4D4D4D"/>
                          </a:solidFill>
                          <a:effectLst/>
                        </a:rPr>
                        <a:t>BoQ</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a:solidFill>
                            <a:srgbClr val="4D4D4D"/>
                          </a:solidFill>
                          <a:effectLst/>
                        </a:rPr>
                        <a:t>EMBODIED ENERGY</a:t>
                      </a:r>
                      <a:br>
                        <a:rPr lang="en-US" sz="1300" b="1" dirty="0">
                          <a:solidFill>
                            <a:srgbClr val="4D4D4D"/>
                          </a:solidFill>
                          <a:effectLst/>
                        </a:rPr>
                      </a:br>
                      <a:r>
                        <a:rPr lang="en-US" sz="1300" b="1" dirty="0">
                          <a:solidFill>
                            <a:srgbClr val="4D4D4D"/>
                          </a:solidFill>
                          <a:effectLst/>
                        </a:rPr>
                        <a:t>INTENSITY (</a:t>
                      </a:r>
                      <a:r>
                        <a:rPr lang="en-US" sz="1300" b="1" dirty="0" smtClean="0">
                          <a:solidFill>
                            <a:srgbClr val="4D4D4D"/>
                          </a:solidFill>
                          <a:effectLst/>
                        </a:rPr>
                        <a:t>MJ/kg)</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From </a:t>
                      </a:r>
                      <a:r>
                        <a:rPr lang="en-US" sz="1300" b="1" dirty="0" smtClean="0">
                          <a:solidFill>
                            <a:srgbClr val="4D4D4D"/>
                          </a:solidFill>
                          <a:effectLst/>
                        </a:rPr>
                        <a:t>BoM</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smtClean="0">
                          <a:solidFill>
                            <a:srgbClr val="4D4D4D"/>
                          </a:solidFill>
                          <a:effectLst/>
                        </a:rPr>
                        <a:t>EMBODIED </a:t>
                      </a:r>
                      <a:r>
                        <a:rPr lang="en-US" sz="1300" b="1" dirty="0">
                          <a:solidFill>
                            <a:srgbClr val="4D4D4D"/>
                          </a:solidFill>
                          <a:effectLst/>
                        </a:rPr>
                        <a:t>ENERGY (MJ)</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en-US" sz="1300" b="1">
                          <a:solidFill>
                            <a:srgbClr val="4D4D4D"/>
                          </a:solidFill>
                          <a:effectLst/>
                        </a:rPr>
                        <a:t>Floors - concrete</a:t>
                      </a:r>
                      <a:endParaRPr lang="en-US" sz="1300">
                        <a:solidFill>
                          <a:srgbClr val="4D4D4D"/>
                        </a:solidFill>
                        <a:effectLst/>
                      </a:endParaRPr>
                    </a:p>
                  </a:txBody>
                  <a:tcPr marL="71074" marR="85289" marT="85289" marB="63967">
                    <a:lnL>
                      <a:noFill/>
                    </a:lnL>
                    <a:lnR>
                      <a:noFill/>
                    </a:lnR>
                    <a:lnT>
                      <a:noFill/>
                    </a:lnT>
                    <a:lnB>
                      <a:noFill/>
                    </a:lnB>
                    <a:solidFill>
                      <a:srgbClr val="D9D9D9"/>
                    </a:solidFill>
                  </a:tcPr>
                </a:tc>
                <a:tc hMerge="1">
                  <a:txBody>
                    <a:bodyPr/>
                    <a:lstStyle/>
                    <a:p>
                      <a:endParaRPr lang="en-GB"/>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92000">
                <a:tc>
                  <a:txBody>
                    <a:bodyPr/>
                    <a:lstStyle/>
                    <a:p>
                      <a:pPr algn="l" fontAlgn="t"/>
                      <a:r>
                        <a:rPr lang="en-US" sz="1300" dirty="0">
                          <a:solidFill>
                            <a:srgbClr val="4D4D4D"/>
                          </a:solidFill>
                          <a:effectLst/>
                        </a:rPr>
                        <a:t>17.5 </a:t>
                      </a:r>
                      <a:r>
                        <a:rPr lang="en-US" sz="1300" dirty="0" err="1">
                          <a:solidFill>
                            <a:srgbClr val="4D4D4D"/>
                          </a:solidFill>
                          <a:effectLst/>
                        </a:rPr>
                        <a:t>Mpa</a:t>
                      </a:r>
                      <a:r>
                        <a:rPr lang="en-US" sz="1300" dirty="0">
                          <a:solidFill>
                            <a:srgbClr val="4D4D4D"/>
                          </a:solidFill>
                          <a:effectLst/>
                        </a:rPr>
                        <a:t> concrete in floor slab with lightweight cladding</a:t>
                      </a:r>
                    </a:p>
                  </a:txBody>
                  <a:tcPr marL="71074" marR="85289" marT="85289" marB="63967">
                    <a:lnL>
                      <a:noFill/>
                    </a:lnL>
                    <a:lnR>
                      <a:noFill/>
                    </a:lnR>
                    <a:lnT>
                      <a:noFill/>
                    </a:lnT>
                    <a:lnB>
                      <a:noFill/>
                    </a:lnB>
                  </a:tcPr>
                </a:tc>
                <a:tc>
                  <a:txBody>
                    <a:bodyPr/>
                    <a:lstStyle/>
                    <a:p>
                      <a:pPr algn="r" fontAlgn="t"/>
                      <a:r>
                        <a:rPr lang="en-US" sz="1200" b="0" kern="1200" dirty="0" smtClean="0">
                          <a:solidFill>
                            <a:schemeClr val="tx1"/>
                          </a:solidFill>
                          <a:effectLst/>
                          <a:latin typeface="+mn-lt"/>
                          <a:ea typeface="+mn-ea"/>
                          <a:cs typeface="+mn-cs"/>
                        </a:rPr>
                        <a:t>53,184</a:t>
                      </a:r>
                      <a:endParaRPr lang="en-US" sz="1200" b="0" kern="1200" dirty="0">
                        <a:solidFill>
                          <a:schemeClr val="tx1"/>
                        </a:solidFill>
                        <a:effectLst/>
                        <a:latin typeface="+mn-lt"/>
                        <a:ea typeface="+mn-ea"/>
                        <a:cs typeface="+mn-cs"/>
                      </a:endParaRPr>
                    </a:p>
                  </a:txBody>
                  <a:tcPr marL="71074" marR="85289" marT="85289" marB="63967" anchor="ctr">
                    <a:lnL>
                      <a:noFill/>
                    </a:lnL>
                    <a:lnR>
                      <a:noFill/>
                    </a:lnR>
                    <a:lnT>
                      <a:noFill/>
                    </a:lnT>
                    <a:lnB>
                      <a:noFill/>
                    </a:lnB>
                  </a:tcPr>
                </a:tc>
                <a:tc>
                  <a:txBody>
                    <a:bodyPr/>
                    <a:lstStyle/>
                    <a:p>
                      <a:pPr algn="r" fontAlgn="t"/>
                      <a:r>
                        <a:rPr lang="en-US" sz="1300" dirty="0">
                          <a:solidFill>
                            <a:srgbClr val="4D4D4D"/>
                          </a:solidFill>
                          <a:effectLst/>
                        </a:rPr>
                        <a:t>1.0</a:t>
                      </a:r>
                    </a:p>
                  </a:txBody>
                  <a:tcPr marL="71074" marR="85289" marT="85289" marB="63967" anchor="ctr">
                    <a:lnL>
                      <a:noFill/>
                    </a:lnL>
                    <a:lnR>
                      <a:noFill/>
                    </a:lnR>
                    <a:lnT>
                      <a:noFill/>
                    </a:lnT>
                    <a:lnB>
                      <a:noFill/>
                    </a:lnB>
                  </a:tcPr>
                </a:tc>
                <a:tc>
                  <a:txBody>
                    <a:bodyPr/>
                    <a:lstStyle/>
                    <a:p>
                      <a:pPr algn="r" fontAlgn="t"/>
                      <a:endParaRPr lang="en-US" sz="1300" dirty="0">
                        <a:solidFill>
                          <a:srgbClr val="4D4D4D"/>
                        </a:solidFill>
                        <a:effectLst/>
                      </a:endParaRPr>
                    </a:p>
                  </a:txBody>
                  <a:tcPr marL="71074" marR="85289" marT="85289" marB="63967" anchor="ctr">
                    <a:lnL>
                      <a:noFill/>
                    </a:lnL>
                    <a:lnR>
                      <a:noFill/>
                    </a:lnR>
                    <a:lnT>
                      <a:noFill/>
                    </a:lnT>
                    <a:lnB>
                      <a:noFill/>
                    </a:lnB>
                  </a:tcPr>
                </a:tc>
                <a:extLst>
                  <a:ext uri="{0D108BD9-81ED-4DB2-BD59-A6C34878D82A}">
                    <a16:rowId xmlns:a16="http://schemas.microsoft.com/office/drawing/2014/main" val="1269503513"/>
                  </a:ext>
                </a:extLst>
              </a:tr>
              <a:tr h="558641">
                <a:tc>
                  <a:txBody>
                    <a:bodyPr/>
                    <a:lstStyle/>
                    <a:p>
                      <a:pPr algn="l" fontAlgn="t"/>
                      <a:r>
                        <a:rPr lang="en-US" sz="1300" dirty="0">
                          <a:solidFill>
                            <a:srgbClr val="4D4D4D"/>
                          </a:solidFill>
                          <a:effectLst/>
                        </a:rPr>
                        <a:t>Concrete masonry foundation</a:t>
                      </a:r>
                    </a:p>
                  </a:txBody>
                  <a:tcPr marL="71074" marR="85289" marT="85289" marB="63967">
                    <a:lnL>
                      <a:noFill/>
                    </a:lnL>
                    <a:lnR>
                      <a:noFill/>
                    </a:lnR>
                    <a:lnT>
                      <a:noFill/>
                    </a:lnT>
                    <a:lnB>
                      <a:noFill/>
                    </a:lnB>
                  </a:tcPr>
                </a:tc>
                <a:tc>
                  <a:txBody>
                    <a:bodyPr/>
                    <a:lstStyle/>
                    <a:p>
                      <a:pPr algn="r" fontAlgn="t"/>
                      <a:r>
                        <a:rPr lang="en-US" sz="1200" b="0" kern="1200" dirty="0" smtClean="0">
                          <a:solidFill>
                            <a:schemeClr val="tx1"/>
                          </a:solidFill>
                          <a:effectLst/>
                          <a:latin typeface="+mn-lt"/>
                          <a:ea typeface="+mn-ea"/>
                          <a:cs typeface="+mn-cs"/>
                        </a:rPr>
                        <a:t>1,312</a:t>
                      </a:r>
                      <a:endParaRPr lang="en-US" sz="1200" b="0" kern="1200" dirty="0">
                        <a:solidFill>
                          <a:schemeClr val="tx1"/>
                        </a:solidFill>
                        <a:effectLst/>
                        <a:latin typeface="+mn-lt"/>
                        <a:ea typeface="+mn-ea"/>
                        <a:cs typeface="+mn-cs"/>
                      </a:endParaRPr>
                    </a:p>
                  </a:txBody>
                  <a:tcPr marL="71074" marR="85289" marT="85289" marB="63967" anchor="ctr">
                    <a:lnL>
                      <a:noFill/>
                    </a:lnL>
                    <a:lnR>
                      <a:noFill/>
                    </a:lnR>
                    <a:lnT>
                      <a:noFill/>
                    </a:lnT>
                    <a:lnB>
                      <a:noFill/>
                    </a:lnB>
                  </a:tcPr>
                </a:tc>
                <a:tc>
                  <a:txBody>
                    <a:bodyPr/>
                    <a:lstStyle/>
                    <a:p>
                      <a:pPr algn="r" fontAlgn="t"/>
                      <a:r>
                        <a:rPr lang="en-US" sz="1300">
                          <a:solidFill>
                            <a:srgbClr val="4D4D4D"/>
                          </a:solidFill>
                          <a:effectLst/>
                        </a:rPr>
                        <a:t>0.94</a:t>
                      </a:r>
                    </a:p>
                  </a:txBody>
                  <a:tcPr marL="71074" marR="85289" marT="85289" marB="63967" anchor="ctr">
                    <a:lnL>
                      <a:noFill/>
                    </a:lnL>
                    <a:lnR>
                      <a:noFill/>
                    </a:lnR>
                    <a:lnT>
                      <a:noFill/>
                    </a:lnT>
                    <a:lnB>
                      <a:noFill/>
                    </a:lnB>
                  </a:tcPr>
                </a:tc>
                <a:tc>
                  <a:txBody>
                    <a:bodyPr/>
                    <a:lstStyle/>
                    <a:p>
                      <a:pPr algn="r" fontAlgn="t"/>
                      <a:endParaRPr lang="en-US" sz="1300" dirty="0">
                        <a:solidFill>
                          <a:srgbClr val="4D4D4D"/>
                        </a:solidFill>
                        <a:effectLst/>
                      </a:endParaRPr>
                    </a:p>
                  </a:txBody>
                  <a:tcPr marL="71074" marR="85289" marT="85289" marB="63967" anchor="ctr">
                    <a:lnL>
                      <a:noFill/>
                    </a:lnL>
                    <a:lnR>
                      <a:noFill/>
                    </a:lnR>
                    <a:lnT>
                      <a:noFill/>
                    </a:lnT>
                    <a:lnB>
                      <a:noFill/>
                    </a:lnB>
                  </a:tcPr>
                </a:tc>
                <a:extLst>
                  <a:ext uri="{0D108BD9-81ED-4DB2-BD59-A6C34878D82A}">
                    <a16:rowId xmlns:a16="http://schemas.microsoft.com/office/drawing/2014/main" val="1212187958"/>
                  </a:ext>
                </a:extLst>
              </a:tr>
              <a:tr h="763334">
                <a:tc>
                  <a:txBody>
                    <a:bodyPr/>
                    <a:lstStyle/>
                    <a:p>
                      <a:pPr algn="l" fontAlgn="t"/>
                      <a:r>
                        <a:rPr lang="en-US" sz="1300" dirty="0">
                          <a:solidFill>
                            <a:srgbClr val="4D4D4D"/>
                          </a:solidFill>
                          <a:effectLst/>
                        </a:rPr>
                        <a:t>Reinforcing steel for slab on ground and foundation</a:t>
                      </a:r>
                    </a:p>
                  </a:txBody>
                  <a:tcPr marL="71074" marR="85289" marT="85289" marB="63967">
                    <a:lnL>
                      <a:noFill/>
                    </a:lnL>
                    <a:lnR>
                      <a:noFill/>
                    </a:lnR>
                    <a:lnT>
                      <a:noFill/>
                    </a:lnT>
                    <a:lnB>
                      <a:noFill/>
                    </a:lnB>
                  </a:tcPr>
                </a:tc>
                <a:tc>
                  <a:txBody>
                    <a:bodyPr/>
                    <a:lstStyle/>
                    <a:p>
                      <a:pPr algn="r" fontAlgn="t"/>
                      <a:r>
                        <a:rPr lang="en-US" sz="1200" b="0" kern="1200" dirty="0">
                          <a:solidFill>
                            <a:schemeClr val="tx1"/>
                          </a:solidFill>
                          <a:effectLst/>
                          <a:latin typeface="+mn-lt"/>
                          <a:ea typeface="+mn-ea"/>
                          <a:cs typeface="+mn-cs"/>
                        </a:rPr>
                        <a:t>789</a:t>
                      </a:r>
                    </a:p>
                  </a:txBody>
                  <a:tcPr marL="71074" marR="85289" marT="85289" marB="63967" anchor="ctr">
                    <a:lnL>
                      <a:noFill/>
                    </a:lnL>
                    <a:lnR>
                      <a:noFill/>
                    </a:lnR>
                    <a:lnT>
                      <a:noFill/>
                    </a:lnT>
                    <a:lnB>
                      <a:noFill/>
                    </a:lnB>
                  </a:tcPr>
                </a:tc>
                <a:tc>
                  <a:txBody>
                    <a:bodyPr/>
                    <a:lstStyle/>
                    <a:p>
                      <a:pPr algn="r" fontAlgn="t"/>
                      <a:r>
                        <a:rPr lang="en-US" sz="1300">
                          <a:solidFill>
                            <a:srgbClr val="4D4D4D"/>
                          </a:solidFill>
                          <a:effectLst/>
                        </a:rPr>
                        <a:t>8.9</a:t>
                      </a:r>
                    </a:p>
                  </a:txBody>
                  <a:tcPr marL="71074" marR="85289" marT="85289" marB="63967" anchor="ctr">
                    <a:lnL>
                      <a:noFill/>
                    </a:lnL>
                    <a:lnR>
                      <a:noFill/>
                    </a:lnR>
                    <a:lnT>
                      <a:noFill/>
                    </a:lnT>
                    <a:lnB>
                      <a:noFill/>
                    </a:lnB>
                  </a:tcPr>
                </a:tc>
                <a:tc>
                  <a:txBody>
                    <a:bodyPr/>
                    <a:lstStyle/>
                    <a:p>
                      <a:pPr algn="r" fontAlgn="t"/>
                      <a:endParaRPr lang="en-US" sz="1300" dirty="0">
                        <a:solidFill>
                          <a:srgbClr val="4D4D4D"/>
                        </a:solidFill>
                        <a:effectLst/>
                      </a:endParaRPr>
                    </a:p>
                  </a:txBody>
                  <a:tcPr marL="71074" marR="85289" marT="85289" marB="63967" anchor="ctr">
                    <a:lnL>
                      <a:noFill/>
                    </a:lnL>
                    <a:lnR>
                      <a:noFill/>
                    </a:lnR>
                    <a:lnT>
                      <a:noFill/>
                    </a:lnT>
                    <a:lnB>
                      <a:noFill/>
                    </a:lnB>
                  </a:tcPr>
                </a:tc>
                <a:extLst>
                  <a:ext uri="{0D108BD9-81ED-4DB2-BD59-A6C34878D82A}">
                    <a16:rowId xmlns:a16="http://schemas.microsoft.com/office/drawing/2014/main" val="1151006424"/>
                  </a:ext>
                </a:extLst>
              </a:tr>
              <a:tr h="39600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300" dirty="0" smtClean="0">
                          <a:solidFill>
                            <a:schemeClr val="tx1"/>
                          </a:solidFill>
                          <a:effectLst/>
                        </a:rPr>
                        <a:t>Vinyl flooring</a:t>
                      </a:r>
                    </a:p>
                  </a:txBody>
                  <a:tcPr marL="71074" marR="85289" marT="85289" marB="63967">
                    <a:lnL>
                      <a:noFill/>
                    </a:lnL>
                    <a:lnR>
                      <a:noFill/>
                    </a:lnR>
                    <a:lnT>
                      <a:noFill/>
                    </a:lnT>
                    <a:lnB>
                      <a:noFill/>
                    </a:lnB>
                  </a:tcPr>
                </a:tc>
                <a:tc>
                  <a:txBody>
                    <a:bodyPr/>
                    <a:lstStyle/>
                    <a:p>
                      <a:pPr marL="0" marR="0" indent="0" algn="r" defTabSz="914400" rtl="0" eaLnBrk="1" fontAlgn="t" latinLnBrk="0" hangingPunct="1">
                        <a:lnSpc>
                          <a:spcPct val="100000"/>
                        </a:lnSpc>
                        <a:spcBef>
                          <a:spcPts val="0"/>
                        </a:spcBef>
                        <a:spcAft>
                          <a:spcPts val="0"/>
                        </a:spcAft>
                        <a:buClrTx/>
                        <a:buSzTx/>
                        <a:buFontTx/>
                        <a:buNone/>
                        <a:tabLst/>
                        <a:defRPr/>
                      </a:pPr>
                      <a:r>
                        <a:rPr lang="en-US" sz="1300" dirty="0" smtClean="0">
                          <a:solidFill>
                            <a:schemeClr val="tx1"/>
                          </a:solidFill>
                          <a:effectLst/>
                        </a:rPr>
                        <a:t>2,103</a:t>
                      </a:r>
                    </a:p>
                  </a:txBody>
                  <a:tcPr marL="95250" marR="114300" marT="114300" marB="85725">
                    <a:lnL>
                      <a:noFill/>
                    </a:lnL>
                    <a:lnR>
                      <a:noFill/>
                    </a:lnR>
                    <a:lnT>
                      <a:noFill/>
                    </a:lnT>
                    <a:lnB>
                      <a:noFill/>
                    </a:lnB>
                  </a:tcPr>
                </a:tc>
                <a:tc>
                  <a:txBody>
                    <a:bodyPr/>
                    <a:lstStyle/>
                    <a:p>
                      <a:pPr algn="r" fontAlgn="t"/>
                      <a:r>
                        <a:rPr lang="en-US" sz="1300" dirty="0" smtClean="0">
                          <a:solidFill>
                            <a:schemeClr val="tx1"/>
                          </a:solidFill>
                          <a:effectLst/>
                        </a:rPr>
                        <a:t>8.0</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r" fontAlgn="t"/>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2620313677"/>
                  </a:ext>
                </a:extLst>
              </a:tr>
            </a:tbl>
          </a:graphicData>
        </a:graphic>
      </p:graphicFrame>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7642391" y="2041400"/>
            <a:ext cx="140385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1 -3</a:t>
            </a:r>
            <a:endParaRPr lang="el-GR" sz="2400" dirty="0"/>
          </a:p>
        </p:txBody>
      </p:sp>
      <p:grpSp>
        <p:nvGrpSpPr>
          <p:cNvPr id="9" name="Group 8"/>
          <p:cNvGrpSpPr/>
          <p:nvPr/>
        </p:nvGrpSpPr>
        <p:grpSpPr>
          <a:xfrm>
            <a:off x="314960" y="904801"/>
            <a:ext cx="8514080" cy="938305"/>
            <a:chOff x="314960" y="4530324"/>
            <a:chExt cx="8514080" cy="879851"/>
          </a:xfrm>
        </p:grpSpPr>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a:t>
              </a:r>
              <a:r>
                <a:rPr lang="en-GB" sz="2000" b="1" dirty="0"/>
                <a:t>Calculate the embodied primary non-renewable energy per internal </a:t>
              </a:r>
              <a:r>
                <a:rPr lang="en-GB" sz="2000" b="1" dirty="0" smtClean="0"/>
                <a:t>	useful </a:t>
              </a:r>
              <a:r>
                <a:rPr lang="en-GB" sz="2000" b="1" dirty="0"/>
                <a:t>floor </a:t>
              </a:r>
              <a:r>
                <a:rPr lang="en-GB" sz="2000" b="1" dirty="0" smtClean="0"/>
                <a:t>area of a building with 200 m</a:t>
              </a:r>
              <a:r>
                <a:rPr lang="en-GB" sz="2000" b="1" baseline="30000" dirty="0" smtClean="0"/>
                <a:t>2 </a:t>
              </a:r>
              <a:r>
                <a:rPr lang="en-GB" sz="2000" b="1" dirty="0" smtClean="0"/>
                <a:t>internal floor area</a:t>
              </a:r>
              <a:endParaRPr lang="en-GB" sz="2000" b="1" dirty="0"/>
            </a:p>
          </p:txBody>
        </p:sp>
        <p:pic>
          <p:nvPicPr>
            <p:cNvPr id="1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127481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7585"/>
            <a:ext cx="2133600" cy="280415"/>
          </a:xfrm>
        </p:spPr>
        <p:txBody>
          <a:bodyPr/>
          <a:lstStyle/>
          <a:p>
            <a:fld id="{243FB592-B9A9-49AA-A86F-4031F7B97808}" type="slidenum">
              <a:rPr lang="en-US" smtClean="0"/>
              <a:t>17</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graphicFrame>
        <p:nvGraphicFramePr>
          <p:cNvPr id="2" name="Table 1">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2867903837"/>
              </p:ext>
            </p:extLst>
          </p:nvPr>
        </p:nvGraphicFramePr>
        <p:xfrm>
          <a:off x="1055213" y="1310482"/>
          <a:ext cx="6140784" cy="4178701"/>
        </p:xfrm>
        <a:graphic>
          <a:graphicData uri="http://schemas.openxmlformats.org/drawingml/2006/table">
            <a:tbl>
              <a:tblPr/>
              <a:tblGrid>
                <a:gridCol w="1686698">
                  <a:extLst>
                    <a:ext uri="{9D8B030D-6E8A-4147-A177-3AD203B41FA5}">
                      <a16:colId xmlns:a16="http://schemas.microsoft.com/office/drawing/2014/main" val="1327168404"/>
                    </a:ext>
                  </a:extLst>
                </a:gridCol>
                <a:gridCol w="1383694">
                  <a:extLst>
                    <a:ext uri="{9D8B030D-6E8A-4147-A177-3AD203B41FA5}">
                      <a16:colId xmlns:a16="http://schemas.microsoft.com/office/drawing/2014/main" val="3262294873"/>
                    </a:ext>
                  </a:extLst>
                </a:gridCol>
                <a:gridCol w="1535196">
                  <a:extLst>
                    <a:ext uri="{9D8B030D-6E8A-4147-A177-3AD203B41FA5}">
                      <a16:colId xmlns:a16="http://schemas.microsoft.com/office/drawing/2014/main" val="2169601708"/>
                    </a:ext>
                  </a:extLst>
                </a:gridCol>
                <a:gridCol w="1535196">
                  <a:extLst>
                    <a:ext uri="{9D8B030D-6E8A-4147-A177-3AD203B41FA5}">
                      <a16:colId xmlns:a16="http://schemas.microsoft.com/office/drawing/2014/main" val="2872432096"/>
                    </a:ext>
                  </a:extLst>
                </a:gridCol>
              </a:tblGrid>
              <a:tr h="968026">
                <a:tc>
                  <a:txBody>
                    <a:bodyPr/>
                    <a:lstStyle/>
                    <a:p>
                      <a:pPr algn="l" fontAlgn="t"/>
                      <a:r>
                        <a:rPr lang="en-US" sz="1300" b="1" dirty="0">
                          <a:solidFill>
                            <a:srgbClr val="4D4D4D"/>
                          </a:solidFill>
                          <a:effectLst/>
                        </a:rPr>
                        <a:t>MATERIAL </a:t>
                      </a:r>
                      <a:r>
                        <a:rPr lang="en-US" sz="1300" b="1" dirty="0" smtClean="0">
                          <a:solidFill>
                            <a:srgbClr val="4D4D4D"/>
                          </a:solidFill>
                          <a:effectLst/>
                        </a:rPr>
                        <a:t>TYPE (Major components)</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smtClean="0">
                          <a:solidFill>
                            <a:srgbClr val="4D4D4D"/>
                          </a:solidFill>
                          <a:effectLst/>
                        </a:rPr>
                        <a:t>APPROXIMATE </a:t>
                      </a:r>
                      <a:r>
                        <a:rPr lang="en-US" sz="1300" b="1" dirty="0">
                          <a:solidFill>
                            <a:srgbClr val="4D4D4D"/>
                          </a:solidFill>
                          <a:effectLst/>
                        </a:rPr>
                        <a:t>WEIGHT </a:t>
                      </a:r>
                      <a:r>
                        <a:rPr lang="en-US" sz="1300" b="1" dirty="0" smtClean="0">
                          <a:solidFill>
                            <a:srgbClr val="4D4D4D"/>
                          </a:solidFill>
                          <a:effectLst/>
                        </a:rPr>
                        <a:t>(kg)</a:t>
                      </a:r>
                      <a:endParaRPr lang="en-US" sz="1300" b="1" dirty="0">
                        <a:solidFill>
                          <a:srgbClr val="4D4D4D"/>
                        </a:solidFill>
                        <a:effectLst/>
                      </a:endParaRPr>
                    </a:p>
                    <a:p>
                      <a:pPr algn="r" fontAlgn="t"/>
                      <a:r>
                        <a:rPr lang="en-US" sz="1300" b="1" dirty="0">
                          <a:solidFill>
                            <a:srgbClr val="4D4D4D"/>
                          </a:solidFill>
                          <a:effectLst/>
                        </a:rPr>
                        <a:t>From </a:t>
                      </a:r>
                      <a:r>
                        <a:rPr lang="en-US" sz="1300" b="1" dirty="0" err="1" smtClean="0">
                          <a:solidFill>
                            <a:srgbClr val="4D4D4D"/>
                          </a:solidFill>
                          <a:effectLst/>
                        </a:rPr>
                        <a:t>BoQ</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a:solidFill>
                            <a:srgbClr val="4D4D4D"/>
                          </a:solidFill>
                          <a:effectLst/>
                        </a:rPr>
                        <a:t>EMBODIED ENERGY</a:t>
                      </a:r>
                      <a:br>
                        <a:rPr lang="en-US" sz="1300" b="1" dirty="0">
                          <a:solidFill>
                            <a:srgbClr val="4D4D4D"/>
                          </a:solidFill>
                          <a:effectLst/>
                        </a:rPr>
                      </a:br>
                      <a:r>
                        <a:rPr lang="en-US" sz="1300" b="1" dirty="0">
                          <a:solidFill>
                            <a:srgbClr val="4D4D4D"/>
                          </a:solidFill>
                          <a:effectLst/>
                        </a:rPr>
                        <a:t>INTENSITY (</a:t>
                      </a:r>
                      <a:r>
                        <a:rPr lang="en-US" sz="1300" b="1" dirty="0" smtClean="0">
                          <a:solidFill>
                            <a:srgbClr val="4D4D4D"/>
                          </a:solidFill>
                          <a:effectLst/>
                        </a:rPr>
                        <a:t>MJ/kg)</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From </a:t>
                      </a:r>
                      <a:r>
                        <a:rPr lang="en-US" sz="1300" b="1" dirty="0" smtClean="0">
                          <a:solidFill>
                            <a:srgbClr val="4D4D4D"/>
                          </a:solidFill>
                          <a:effectLst/>
                        </a:rPr>
                        <a:t>BoM</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r" fontAlgn="t"/>
                      <a:r>
                        <a:rPr lang="en-US" sz="1300" b="1" dirty="0" smtClean="0">
                          <a:solidFill>
                            <a:srgbClr val="4D4D4D"/>
                          </a:solidFill>
                          <a:effectLst/>
                        </a:rPr>
                        <a:t>EMBODIED </a:t>
                      </a:r>
                      <a:r>
                        <a:rPr lang="en-US" sz="1300" b="1" dirty="0">
                          <a:solidFill>
                            <a:srgbClr val="4D4D4D"/>
                          </a:solidFill>
                          <a:effectLst/>
                        </a:rPr>
                        <a:t>ENERGY (MJ)</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en-US" sz="1300" b="1" dirty="0">
                          <a:solidFill>
                            <a:srgbClr val="4D4D4D"/>
                          </a:solidFill>
                          <a:effectLst/>
                        </a:rPr>
                        <a:t>Windows and glazing</a:t>
                      </a:r>
                      <a:endParaRPr lang="en-US" sz="1300" dirty="0">
                        <a:solidFill>
                          <a:srgbClr val="4D4D4D"/>
                        </a:solidFill>
                        <a:effectLst/>
                      </a:endParaRPr>
                    </a:p>
                  </a:txBody>
                  <a:tcPr marL="95250" marR="114300" marT="114300" marB="85725">
                    <a:lnL>
                      <a:noFill/>
                    </a:lnL>
                    <a:lnR>
                      <a:noFill/>
                    </a:lnR>
                    <a:lnT>
                      <a:noFill/>
                    </a:lnT>
                    <a:lnB>
                      <a:noFill/>
                    </a:lnB>
                    <a:solidFill>
                      <a:srgbClr val="D9D9D9"/>
                    </a:solidFill>
                  </a:tcPr>
                </a:tc>
                <a:tc hMerge="1">
                  <a:txBody>
                    <a:bodyPr/>
                    <a:lstStyle/>
                    <a:p>
                      <a:endParaRPr lang="en-GB"/>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92000">
                <a:tc>
                  <a:txBody>
                    <a:bodyPr/>
                    <a:lstStyle/>
                    <a:p>
                      <a:pPr algn="l" fontAlgn="t"/>
                      <a:r>
                        <a:rPr lang="en-US" sz="1300" dirty="0" err="1">
                          <a:solidFill>
                            <a:srgbClr val="4D4D4D"/>
                          </a:solidFill>
                          <a:effectLst/>
                        </a:rPr>
                        <a:t>Aluminium</a:t>
                      </a:r>
                      <a:r>
                        <a:rPr lang="en-US" sz="1300" dirty="0">
                          <a:solidFill>
                            <a:srgbClr val="4D4D4D"/>
                          </a:solidFill>
                          <a:effectLst/>
                        </a:rPr>
                        <a:t> window joinery – factory coated</a:t>
                      </a:r>
                    </a:p>
                  </a:txBody>
                  <a:tcPr marL="95250" marR="114300" marT="114300" marB="85725" anchor="ctr">
                    <a:lnL>
                      <a:noFill/>
                    </a:lnL>
                    <a:lnR>
                      <a:noFill/>
                    </a:lnR>
                    <a:lnT>
                      <a:noFill/>
                    </a:lnT>
                    <a:lnB>
                      <a:noFill/>
                    </a:lnB>
                  </a:tcPr>
                </a:tc>
                <a:tc>
                  <a:txBody>
                    <a:bodyPr/>
                    <a:lstStyle/>
                    <a:p>
                      <a:pPr algn="r" fontAlgn="t"/>
                      <a:r>
                        <a:rPr lang="en-US" sz="1300" dirty="0" smtClean="0">
                          <a:solidFill>
                            <a:srgbClr val="4D4D4D"/>
                          </a:solidFill>
                          <a:effectLst/>
                        </a:rPr>
                        <a:t>296</a:t>
                      </a:r>
                      <a:endParaRPr lang="en-US" sz="1300" dirty="0">
                        <a:solidFill>
                          <a:srgbClr val="4D4D4D"/>
                        </a:solidFill>
                        <a:effectLst/>
                      </a:endParaRPr>
                    </a:p>
                  </a:txBody>
                  <a:tcPr marL="95250" marR="114300" marT="114300" marB="85725" anchor="ctr">
                    <a:lnL>
                      <a:noFill/>
                    </a:lnL>
                    <a:lnR>
                      <a:noFill/>
                    </a:lnR>
                    <a:lnT>
                      <a:noFill/>
                    </a:lnT>
                    <a:lnB>
                      <a:noFill/>
                    </a:lnB>
                  </a:tcPr>
                </a:tc>
                <a:tc>
                  <a:txBody>
                    <a:bodyPr/>
                    <a:lstStyle/>
                    <a:p>
                      <a:pPr algn="r" fontAlgn="t"/>
                      <a:r>
                        <a:rPr lang="en-US" sz="1300" dirty="0">
                          <a:solidFill>
                            <a:srgbClr val="4D4D4D"/>
                          </a:solidFill>
                          <a:effectLst/>
                        </a:rPr>
                        <a:t>34.3</a:t>
                      </a:r>
                    </a:p>
                  </a:txBody>
                  <a:tcPr marL="95250" marR="114300" marT="114300" marB="85725" anchor="ctr">
                    <a:lnL>
                      <a:noFill/>
                    </a:lnL>
                    <a:lnR>
                      <a:noFill/>
                    </a:lnR>
                    <a:lnT>
                      <a:noFill/>
                    </a:lnT>
                    <a:lnB>
                      <a:noFill/>
                    </a:lnB>
                  </a:tcPr>
                </a:tc>
                <a:tc>
                  <a:txBody>
                    <a:bodyPr/>
                    <a:lstStyle/>
                    <a:p>
                      <a:pPr algn="r" fontAlgn="t"/>
                      <a:endParaRPr lang="en-US" sz="1300" dirty="0">
                        <a:solidFill>
                          <a:srgbClr val="4D4D4D"/>
                        </a:solidFill>
                        <a:effectLst/>
                      </a:endParaRPr>
                    </a:p>
                  </a:txBody>
                  <a:tcPr marL="95250" marR="114300" marT="114300" marB="85725" anchor="ctr">
                    <a:lnL>
                      <a:noFill/>
                    </a:lnL>
                    <a:lnR>
                      <a:noFill/>
                    </a:lnR>
                    <a:lnT>
                      <a:noFill/>
                    </a:lnT>
                    <a:lnB>
                      <a:noFill/>
                    </a:lnB>
                  </a:tcPr>
                </a:tc>
                <a:extLst>
                  <a:ext uri="{0D108BD9-81ED-4DB2-BD59-A6C34878D82A}">
                    <a16:rowId xmlns:a16="http://schemas.microsoft.com/office/drawing/2014/main" val="1269503513"/>
                  </a:ext>
                </a:extLst>
              </a:tr>
              <a:tr h="540000">
                <a:tc>
                  <a:txBody>
                    <a:bodyPr/>
                    <a:lstStyle/>
                    <a:p>
                      <a:pPr algn="l" fontAlgn="t"/>
                      <a:r>
                        <a:rPr lang="en-US" sz="1300" dirty="0">
                          <a:solidFill>
                            <a:srgbClr val="4D4D4D"/>
                          </a:solidFill>
                          <a:effectLst/>
                        </a:rPr>
                        <a:t>Float glass</a:t>
                      </a:r>
                    </a:p>
                  </a:txBody>
                  <a:tcPr marL="95250" marR="114300" marT="114300" marB="85725" anchor="ctr">
                    <a:lnL>
                      <a:noFill/>
                    </a:lnL>
                    <a:lnR>
                      <a:noFill/>
                    </a:lnR>
                    <a:lnT>
                      <a:noFill/>
                    </a:lnT>
                    <a:lnB>
                      <a:noFill/>
                    </a:lnB>
                  </a:tcPr>
                </a:tc>
                <a:tc>
                  <a:txBody>
                    <a:bodyPr/>
                    <a:lstStyle/>
                    <a:p>
                      <a:pPr algn="r" fontAlgn="t"/>
                      <a:r>
                        <a:rPr lang="en-US" sz="1300" dirty="0" smtClean="0">
                          <a:solidFill>
                            <a:srgbClr val="4D4D4D"/>
                          </a:solidFill>
                          <a:effectLst/>
                        </a:rPr>
                        <a:t>462</a:t>
                      </a:r>
                      <a:endParaRPr lang="en-US" sz="1300" dirty="0">
                        <a:solidFill>
                          <a:srgbClr val="4D4D4D"/>
                        </a:solidFill>
                        <a:effectLst/>
                      </a:endParaRPr>
                    </a:p>
                  </a:txBody>
                  <a:tcPr marL="95250" marR="114300" marT="114300" marB="85725" anchor="ctr">
                    <a:lnL>
                      <a:noFill/>
                    </a:lnL>
                    <a:lnR>
                      <a:noFill/>
                    </a:lnR>
                    <a:lnT>
                      <a:noFill/>
                    </a:lnT>
                    <a:lnB>
                      <a:noFill/>
                    </a:lnB>
                  </a:tcPr>
                </a:tc>
                <a:tc>
                  <a:txBody>
                    <a:bodyPr/>
                    <a:lstStyle/>
                    <a:p>
                      <a:pPr algn="r" fontAlgn="t"/>
                      <a:r>
                        <a:rPr lang="en-US" sz="1300" dirty="0">
                          <a:solidFill>
                            <a:srgbClr val="4D4D4D"/>
                          </a:solidFill>
                          <a:effectLst/>
                        </a:rPr>
                        <a:t>15.9</a:t>
                      </a:r>
                    </a:p>
                  </a:txBody>
                  <a:tcPr marL="95250" marR="114300" marT="114300" marB="85725" anchor="ctr">
                    <a:lnL>
                      <a:noFill/>
                    </a:lnL>
                    <a:lnR>
                      <a:noFill/>
                    </a:lnR>
                    <a:lnT>
                      <a:noFill/>
                    </a:lnT>
                    <a:lnB>
                      <a:noFill/>
                    </a:lnB>
                  </a:tcPr>
                </a:tc>
                <a:tc>
                  <a:txBody>
                    <a:bodyPr/>
                    <a:lstStyle/>
                    <a:p>
                      <a:pPr algn="r" fontAlgn="t"/>
                      <a:endParaRPr lang="en-US" sz="1300" dirty="0">
                        <a:solidFill>
                          <a:srgbClr val="4D4D4D"/>
                        </a:solidFill>
                        <a:effectLst/>
                      </a:endParaRPr>
                    </a:p>
                  </a:txBody>
                  <a:tcPr marL="95250" marR="114300" marT="114300" marB="85725" anchor="ctr">
                    <a:lnL>
                      <a:noFill/>
                    </a:lnL>
                    <a:lnR>
                      <a:noFill/>
                    </a:lnR>
                    <a:lnT>
                      <a:noFill/>
                    </a:lnT>
                    <a:lnB>
                      <a:noFill/>
                    </a:lnB>
                  </a:tcPr>
                </a:tc>
                <a:extLst>
                  <a:ext uri="{0D108BD9-81ED-4DB2-BD59-A6C34878D82A}">
                    <a16:rowId xmlns:a16="http://schemas.microsoft.com/office/drawing/2014/main" val="1151006424"/>
                  </a:ext>
                </a:extLst>
              </a:tr>
              <a:tr h="396000">
                <a:tc gridSpan="4">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300" b="1" dirty="0" smtClean="0">
                          <a:solidFill>
                            <a:srgbClr val="4D4D4D"/>
                          </a:solidFill>
                          <a:effectLst/>
                        </a:rPr>
                        <a:t>Wall cladding</a:t>
                      </a:r>
                      <a:endParaRPr lang="en-US" sz="1300" dirty="0" smtClean="0">
                        <a:solidFill>
                          <a:srgbClr val="4D4D4D"/>
                        </a:solidFill>
                        <a:effectLst/>
                      </a:endParaRPr>
                    </a:p>
                  </a:txBody>
                  <a:tcPr marL="95250" marR="114300" marT="114300" marB="85725">
                    <a:lnL>
                      <a:noFill/>
                    </a:lnL>
                    <a:lnR>
                      <a:noFill/>
                    </a:lnR>
                    <a:lnT>
                      <a:noFill/>
                    </a:lnT>
                    <a:lnB>
                      <a:noFill/>
                    </a:lnB>
                    <a:solidFill>
                      <a:schemeClr val="bg1">
                        <a:lumMod val="85000"/>
                      </a:schemeClr>
                    </a:solidFill>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385689189"/>
                  </a:ext>
                </a:extLst>
              </a:tr>
              <a:tr h="540000">
                <a:tc>
                  <a:txBody>
                    <a:bodyPr/>
                    <a:lstStyle/>
                    <a:p>
                      <a:pPr algn="l" fontAlgn="t"/>
                      <a:r>
                        <a:rPr lang="en-US" sz="1300" dirty="0">
                          <a:solidFill>
                            <a:srgbClr val="4D4D4D"/>
                          </a:solidFill>
                          <a:effectLst/>
                        </a:rPr>
                        <a:t>Brick veneer</a:t>
                      </a:r>
                    </a:p>
                  </a:txBody>
                  <a:tcPr marL="95250" marR="114300" marT="114300" marB="85725">
                    <a:lnL>
                      <a:noFill/>
                    </a:lnL>
                    <a:lnR>
                      <a:noFill/>
                    </a:lnR>
                    <a:lnT>
                      <a:noFill/>
                    </a:lnT>
                    <a:lnB>
                      <a:noFill/>
                    </a:lnB>
                  </a:tcPr>
                </a:tc>
                <a:tc>
                  <a:txBody>
                    <a:bodyPr/>
                    <a:lstStyle/>
                    <a:p>
                      <a:pPr algn="r" fontAlgn="t"/>
                      <a:r>
                        <a:rPr lang="en-US" sz="1300" dirty="0">
                          <a:solidFill>
                            <a:srgbClr val="4D4D4D"/>
                          </a:solidFill>
                          <a:effectLst/>
                        </a:rPr>
                        <a:t>14,133</a:t>
                      </a:r>
                    </a:p>
                  </a:txBody>
                  <a:tcPr marL="95250" marR="114300" marT="114300" marB="85725">
                    <a:lnL>
                      <a:noFill/>
                    </a:lnL>
                    <a:lnR>
                      <a:noFill/>
                    </a:lnR>
                    <a:lnT>
                      <a:noFill/>
                    </a:lnT>
                    <a:lnB>
                      <a:noFill/>
                    </a:lnB>
                  </a:tcPr>
                </a:tc>
                <a:tc>
                  <a:txBody>
                    <a:bodyPr/>
                    <a:lstStyle/>
                    <a:p>
                      <a:pPr algn="r" fontAlgn="t"/>
                      <a:r>
                        <a:rPr lang="en-US" sz="1300" dirty="0">
                          <a:solidFill>
                            <a:srgbClr val="4D4D4D"/>
                          </a:solidFill>
                          <a:effectLst/>
                        </a:rPr>
                        <a:t>6.7</a:t>
                      </a:r>
                    </a:p>
                  </a:txBody>
                  <a:tcPr marL="95250" marR="114300" marT="114300" marB="85725">
                    <a:lnL>
                      <a:noFill/>
                    </a:lnL>
                    <a:lnR>
                      <a:noFill/>
                    </a:lnR>
                    <a:lnT>
                      <a:noFill/>
                    </a:lnT>
                    <a:lnB>
                      <a:noFill/>
                    </a:lnB>
                  </a:tcPr>
                </a:tc>
                <a:tc>
                  <a:txBody>
                    <a:bodyPr/>
                    <a:lstStyle/>
                    <a:p>
                      <a:pPr algn="r" fontAlgn="t"/>
                      <a:endParaRPr lang="en-US" sz="1300" dirty="0">
                        <a:solidFill>
                          <a:srgbClr val="4D4D4D"/>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3497868143"/>
                  </a:ext>
                </a:extLst>
              </a:tr>
              <a:tr h="540000">
                <a:tc>
                  <a:txBody>
                    <a:bodyPr/>
                    <a:lstStyle/>
                    <a:p>
                      <a:pPr algn="l" fontAlgn="t"/>
                      <a:r>
                        <a:rPr lang="en-US" sz="1300">
                          <a:solidFill>
                            <a:srgbClr val="4D4D4D"/>
                          </a:solidFill>
                          <a:effectLst/>
                        </a:rPr>
                        <a:t>Fibre-cement sheet</a:t>
                      </a:r>
                    </a:p>
                  </a:txBody>
                  <a:tcPr marL="95250" marR="114300" marT="114300" marB="85725">
                    <a:lnL>
                      <a:noFill/>
                    </a:lnL>
                    <a:lnR>
                      <a:noFill/>
                    </a:lnR>
                    <a:lnT>
                      <a:noFill/>
                    </a:lnT>
                    <a:lnB>
                      <a:noFill/>
                    </a:lnB>
                  </a:tcPr>
                </a:tc>
                <a:tc>
                  <a:txBody>
                    <a:bodyPr/>
                    <a:lstStyle/>
                    <a:p>
                      <a:pPr algn="r" fontAlgn="t"/>
                      <a:r>
                        <a:rPr lang="en-US" sz="1300" dirty="0">
                          <a:solidFill>
                            <a:srgbClr val="4D4D4D"/>
                          </a:solidFill>
                          <a:effectLst/>
                        </a:rPr>
                        <a:t>3,015</a:t>
                      </a:r>
                    </a:p>
                  </a:txBody>
                  <a:tcPr marL="95250" marR="114300" marT="114300" marB="85725">
                    <a:lnL>
                      <a:noFill/>
                    </a:lnL>
                    <a:lnR>
                      <a:noFill/>
                    </a:lnR>
                    <a:lnT>
                      <a:noFill/>
                    </a:lnT>
                    <a:lnB>
                      <a:noFill/>
                    </a:lnB>
                  </a:tcPr>
                </a:tc>
                <a:tc>
                  <a:txBody>
                    <a:bodyPr/>
                    <a:lstStyle/>
                    <a:p>
                      <a:pPr algn="r" fontAlgn="t"/>
                      <a:r>
                        <a:rPr lang="en-US" sz="1300" dirty="0">
                          <a:solidFill>
                            <a:srgbClr val="4D4D4D"/>
                          </a:solidFill>
                          <a:effectLst/>
                        </a:rPr>
                        <a:t>9.4</a:t>
                      </a:r>
                    </a:p>
                  </a:txBody>
                  <a:tcPr marL="95250" marR="114300" marT="114300" marB="85725">
                    <a:lnL>
                      <a:noFill/>
                    </a:lnL>
                    <a:lnR>
                      <a:noFill/>
                    </a:lnR>
                    <a:lnT>
                      <a:noFill/>
                    </a:lnT>
                    <a:lnB>
                      <a:noFill/>
                    </a:lnB>
                  </a:tcPr>
                </a:tc>
                <a:tc>
                  <a:txBody>
                    <a:bodyPr/>
                    <a:lstStyle/>
                    <a:p>
                      <a:pPr algn="r" fontAlgn="t"/>
                      <a:endParaRPr lang="en-US" sz="1300" dirty="0">
                        <a:solidFill>
                          <a:srgbClr val="4D4D4D"/>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1714842370"/>
                  </a:ext>
                </a:extLst>
              </a:tr>
            </a:tbl>
          </a:graphicData>
        </a:graphic>
      </p:graphicFrame>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10"/>
          <p:cNvSpPr/>
          <p:nvPr/>
        </p:nvSpPr>
        <p:spPr>
          <a:xfrm>
            <a:off x="7642391" y="1103146"/>
            <a:ext cx="140385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1 -3</a:t>
            </a:r>
            <a:endParaRPr lang="el-GR" sz="2400" dirty="0"/>
          </a:p>
        </p:txBody>
      </p:sp>
    </p:spTree>
    <p:extLst>
      <p:ext uri="{BB962C8B-B14F-4D97-AF65-F5344CB8AC3E}">
        <p14:creationId xmlns:p14="http://schemas.microsoft.com/office/powerpoint/2010/main" val="2565357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1"/>
            <a:ext cx="2133600" cy="285750"/>
          </a:xfrm>
        </p:spPr>
        <p:txBody>
          <a:bodyPr/>
          <a:lstStyle/>
          <a:p>
            <a:fld id="{243FB592-B9A9-49AA-A86F-4031F7B97808}" type="slidenum">
              <a:rPr lang="en-US" smtClean="0"/>
              <a:t>2</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smtClean="0"/>
              <a:t>B.1.6 – EMBODIED NON-RENEWABLE PRIMARY ENERGY</a:t>
            </a:r>
            <a:endParaRPr lang="it-IT" sz="2800" b="1" dirty="0">
              <a:solidFill>
                <a:schemeClr val="tx1">
                  <a:lumMod val="50000"/>
                  <a:lumOff val="50000"/>
                </a:schemeClr>
              </a:solidFill>
            </a:endParaRPr>
          </a:p>
        </p:txBody>
      </p:sp>
      <p:graphicFrame>
        <p:nvGraphicFramePr>
          <p:cNvPr id="7" name="Tabella 6">
            <a:extLst>
              <a:ext uri="{FF2B5EF4-FFF2-40B4-BE49-F238E27FC236}">
                <a16:creationId xmlns:a16="http://schemas.microsoft.com/office/drawing/2014/main" id="{C970900A-BC0A-8448-846B-521603434073}"/>
              </a:ext>
            </a:extLst>
          </p:cNvPr>
          <p:cNvGraphicFramePr>
            <a:graphicFrameLocks noGrp="1"/>
          </p:cNvGraphicFramePr>
          <p:nvPr>
            <p:extLst>
              <p:ext uri="{D42A27DB-BD31-4B8C-83A1-F6EECF244321}">
                <p14:modId xmlns:p14="http://schemas.microsoft.com/office/powerpoint/2010/main" val="4221479891"/>
              </p:ext>
            </p:extLst>
          </p:nvPr>
        </p:nvGraphicFramePr>
        <p:xfrm>
          <a:off x="558800" y="2206752"/>
          <a:ext cx="8128000" cy="1336929"/>
        </p:xfrm>
        <a:graphic>
          <a:graphicData uri="http://schemas.openxmlformats.org/drawingml/2006/table">
            <a:tbl>
              <a:tblPr firstRow="1" bandRow="1">
                <a:tableStyleId>{F5AB1C69-6EDB-4FF4-983F-18BD219EF322}</a:tableStyleId>
              </a:tblPr>
              <a:tblGrid>
                <a:gridCol w="4052277">
                  <a:extLst>
                    <a:ext uri="{9D8B030D-6E8A-4147-A177-3AD203B41FA5}">
                      <a16:colId xmlns:a16="http://schemas.microsoft.com/office/drawing/2014/main" val="2485450507"/>
                    </a:ext>
                  </a:extLst>
                </a:gridCol>
                <a:gridCol w="4075723">
                  <a:extLst>
                    <a:ext uri="{9D8B030D-6E8A-4147-A177-3AD203B41FA5}">
                      <a16:colId xmlns:a16="http://schemas.microsoft.com/office/drawing/2014/main" val="4179020819"/>
                    </a:ext>
                  </a:extLst>
                </a:gridCol>
              </a:tblGrid>
              <a:tr h="555117">
                <a:tc gridSpan="2">
                  <a:txBody>
                    <a:bodyPr/>
                    <a:lstStyle/>
                    <a:p>
                      <a:pPr algn="ctr">
                        <a:lnSpc>
                          <a:spcPct val="115000"/>
                        </a:lnSpc>
                        <a:spcAft>
                          <a:spcPts val="0"/>
                        </a:spcAft>
                      </a:pPr>
                      <a:r>
                        <a:rPr lang="en-US" sz="2800" dirty="0" smtClean="0">
                          <a:effectLst/>
                        </a:rPr>
                        <a:t>B.1.6 – Embodied Non-Renewable Primary Energy</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15000"/>
                        </a:lnSpc>
                        <a:spcAft>
                          <a:spcPts val="0"/>
                        </a:spcAft>
                      </a:pP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205820"/>
                  </a:ext>
                </a:extLst>
              </a:tr>
              <a:tr h="370840">
                <a:tc>
                  <a:txBody>
                    <a:bodyPr/>
                    <a:lstStyle/>
                    <a:p>
                      <a:pPr algn="ctr">
                        <a:lnSpc>
                          <a:spcPct val="115000"/>
                        </a:lnSpc>
                        <a:spcAft>
                          <a:spcPts val="0"/>
                        </a:spcAft>
                      </a:pPr>
                      <a:r>
                        <a:rPr lang="en-US" sz="2200" dirty="0">
                          <a:effectLst/>
                        </a:rPr>
                        <a:t>ISSUE</a:t>
                      </a:r>
                      <a:endParaRPr lang="it-IT"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200" dirty="0">
                          <a:effectLst/>
                        </a:rPr>
                        <a:t>CATEGORY</a:t>
                      </a:r>
                      <a:endParaRPr lang="it-IT"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2852143"/>
                  </a:ext>
                </a:extLst>
              </a:tr>
              <a:tr h="370840">
                <a:tc>
                  <a:txBody>
                    <a:bodyPr/>
                    <a:lstStyle/>
                    <a:p>
                      <a:pPr algn="ctr"/>
                      <a:r>
                        <a:rPr lang="en-US" sz="2000" dirty="0" smtClean="0"/>
                        <a:t>B. Energy &amp; Resource Consumption</a:t>
                      </a:r>
                      <a:endParaRPr lang="en-US" sz="2000" dirty="0"/>
                    </a:p>
                  </a:txBody>
                  <a:tcPr/>
                </a:tc>
                <a:tc>
                  <a:txBody>
                    <a:bodyPr/>
                    <a:lstStyle/>
                    <a:p>
                      <a:pPr algn="ctr"/>
                      <a:r>
                        <a:rPr lang="en-US" sz="2000" dirty="0" smtClean="0"/>
                        <a:t>B.1 Energy</a:t>
                      </a:r>
                      <a:endParaRPr lang="en-US" sz="2000" dirty="0"/>
                    </a:p>
                  </a:txBody>
                  <a:tcPr/>
                </a:tc>
                <a:extLst>
                  <a:ext uri="{0D108BD9-81ED-4DB2-BD59-A6C34878D82A}">
                    <a16:rowId xmlns:a16="http://schemas.microsoft.com/office/drawing/2014/main" val="588392747"/>
                  </a:ext>
                </a:extLst>
              </a:tr>
            </a:tbl>
          </a:graphicData>
        </a:graphic>
      </p:graphicFrame>
    </p:spTree>
    <p:extLst>
      <p:ext uri="{BB962C8B-B14F-4D97-AF65-F5344CB8AC3E}">
        <p14:creationId xmlns:p14="http://schemas.microsoft.com/office/powerpoint/2010/main" val="2736474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5089843"/>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INDICATOR</a:t>
            </a:r>
            <a:r>
              <a:rPr lang="en-US" sz="2400" b="1" dirty="0" smtClean="0">
                <a:latin typeface="Calibri" panose="020F0502020204030204" pitchFamily="34" charset="0"/>
                <a:cs typeface="Calibri" panose="020F0502020204030204" pitchFamily="34" charset="0"/>
              </a:rPr>
              <a:t> </a:t>
            </a:r>
          </a:p>
          <a:p>
            <a:pPr marL="0" indent="0">
              <a:buNone/>
            </a:pPr>
            <a:endParaRPr lang="it-IT" sz="2000" b="1" dirty="0" smtClean="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3</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4055101484"/>
              </p:ext>
            </p:extLst>
          </p:nvPr>
        </p:nvGraphicFramePr>
        <p:xfrm>
          <a:off x="504528" y="1813774"/>
          <a:ext cx="8182272" cy="155884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70840">
                <a:tc>
                  <a:txBody>
                    <a:bodyPr/>
                    <a:lstStyle/>
                    <a:p>
                      <a:r>
                        <a:rPr lang="it-IT" dirty="0" err="1"/>
                        <a:t>Description</a:t>
                      </a:r>
                      <a:endParaRPr lang="it-IT" dirty="0"/>
                    </a:p>
                  </a:txBody>
                  <a:tcPr/>
                </a:tc>
                <a:tc>
                  <a:txBody>
                    <a:bodyPr/>
                    <a:lstStyle/>
                    <a:p>
                      <a:r>
                        <a:rPr lang="it-IT" dirty="0"/>
                        <a:t>Unit</a:t>
                      </a:r>
                    </a:p>
                  </a:txBody>
                  <a:tcPr/>
                </a:tc>
                <a:tc>
                  <a:txBody>
                    <a:bodyPr/>
                    <a:lstStyle/>
                    <a:p>
                      <a:r>
                        <a:rPr lang="it-IT" dirty="0"/>
                        <a:t>Project stage</a:t>
                      </a:r>
                    </a:p>
                  </a:txBody>
                  <a:tcPr/>
                </a:tc>
                <a:tc>
                  <a:txBody>
                    <a:bodyPr/>
                    <a:lstStyle/>
                    <a:p>
                      <a:r>
                        <a:rPr lang="it-IT" dirty="0"/>
                        <a:t>Data source</a:t>
                      </a:r>
                    </a:p>
                  </a:txBody>
                  <a:tcPr/>
                </a:tc>
                <a:extLst>
                  <a:ext uri="{0D108BD9-81ED-4DB2-BD59-A6C34878D82A}">
                    <a16:rowId xmlns:a16="http://schemas.microsoft.com/office/drawing/2014/main" val="3467756336"/>
                  </a:ext>
                </a:extLst>
              </a:tr>
              <a:tr h="11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Embodied primary non-renewable energy</a:t>
                      </a:r>
                      <a:r>
                        <a:rPr lang="en-US" sz="1800" kern="1200" baseline="0" dirty="0" smtClean="0">
                          <a:effectLst/>
                        </a:rPr>
                        <a:t> </a:t>
                      </a:r>
                      <a:r>
                        <a:rPr lang="en-GB" sz="1800" kern="1200" baseline="0" dirty="0" smtClean="0">
                          <a:effectLst/>
                        </a:rPr>
                        <a:t>per internal useful floor area</a:t>
                      </a:r>
                      <a:r>
                        <a:rPr lang="en-US" sz="1800" kern="1200" baseline="0" dirty="0" smtClean="0">
                          <a:effectLst/>
                        </a:rPr>
                        <a:t> </a:t>
                      </a:r>
                      <a:endParaRPr lang="en-US" dirty="0">
                        <a:effectLst/>
                      </a:endParaRPr>
                    </a:p>
                  </a:txBody>
                  <a:tcPr anchor="ctr"/>
                </a:tc>
                <a:tc>
                  <a:txBody>
                    <a:bodyPr/>
                    <a:lstStyle/>
                    <a:p>
                      <a:pPr algn="ctr"/>
                      <a:r>
                        <a:rPr lang="it-IT" sz="1800" kern="1200" dirty="0">
                          <a:effectLst/>
                        </a:rPr>
                        <a:t>MJ/m</a:t>
                      </a:r>
                      <a:r>
                        <a:rPr lang="it-IT" sz="1800" kern="1200" baseline="30000" dirty="0">
                          <a:effectLst/>
                        </a:rPr>
                        <a:t>2</a:t>
                      </a:r>
                      <a:endParaRPr lang="it-IT" sz="1800" kern="1200" baseline="300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it-IT" dirty="0"/>
                        <a:t>Design</a:t>
                      </a:r>
                    </a:p>
                    <a:p>
                      <a:r>
                        <a:rPr lang="it-IT" dirty="0"/>
                        <a:t>____________</a:t>
                      </a:r>
                    </a:p>
                    <a:p>
                      <a:r>
                        <a:rPr lang="it-IT" dirty="0" err="1"/>
                        <a:t>Occupation</a:t>
                      </a:r>
                      <a:endParaRPr lang="it-IT" dirty="0">
                        <a:latin typeface="Calibri" panose="020F0502020204030204" pitchFamily="34" charset="0"/>
                        <a:cs typeface="Calibri" panose="020F0502020204030204" pitchFamily="34" charset="0"/>
                      </a:endParaRPr>
                    </a:p>
                  </a:txBody>
                  <a:tcPr anchor="ctr"/>
                </a:tc>
                <a:tc>
                  <a:txBody>
                    <a:bodyPr/>
                    <a:lstStyle/>
                    <a:p>
                      <a:r>
                        <a:rPr lang="it-IT" dirty="0" err="1"/>
                        <a:t>Estimation</a:t>
                      </a:r>
                      <a:endParaRPr lang="it-IT" dirty="0"/>
                    </a:p>
                    <a:p>
                      <a:r>
                        <a:rPr lang="it-IT" dirty="0"/>
                        <a:t>____________</a:t>
                      </a:r>
                    </a:p>
                    <a:p>
                      <a:r>
                        <a:rPr lang="it-IT" dirty="0" err="1"/>
                        <a:t>Not</a:t>
                      </a:r>
                      <a:r>
                        <a:rPr lang="it-IT" dirty="0"/>
                        <a:t> </a:t>
                      </a:r>
                      <a:r>
                        <a:rPr lang="it-IT" dirty="0" err="1"/>
                        <a:t>applicable</a:t>
                      </a:r>
                      <a:endParaRPr lang="it-IT"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222151201"/>
                  </a:ext>
                </a:extLst>
              </a:tr>
            </a:tbl>
          </a:graphicData>
        </a:graphic>
      </p:graphicFrame>
      <p:sp>
        <p:nvSpPr>
          <p:cNvPr id="8" name="Titolo 1">
            <a:extLst>
              <a:ext uri="{FF2B5EF4-FFF2-40B4-BE49-F238E27FC236}">
                <a16:creationId xmlns:a16="http://schemas.microsoft.com/office/drawing/2014/main" id="{C0A6F3B4-620D-4336-8F9A-E75A889981D9}"/>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sp>
        <p:nvSpPr>
          <p:cNvPr id="2" name="TextBox 1"/>
          <p:cNvSpPr txBox="1"/>
          <p:nvPr/>
        </p:nvSpPr>
        <p:spPr>
          <a:xfrm>
            <a:off x="1095154" y="3618424"/>
            <a:ext cx="7729869" cy="2246769"/>
          </a:xfrm>
          <a:prstGeom prst="rect">
            <a:avLst/>
          </a:prstGeom>
          <a:noFill/>
        </p:spPr>
        <p:txBody>
          <a:bodyPr wrap="square" rtlCol="0">
            <a:spAutoFit/>
          </a:bodyPr>
          <a:lstStyle/>
          <a:p>
            <a:r>
              <a:rPr lang="en-GB" sz="2000" dirty="0" smtClean="0"/>
              <a:t>The indicator </a:t>
            </a:r>
            <a:r>
              <a:rPr lang="en-GB" sz="2000" dirty="0"/>
              <a:t>is </a:t>
            </a:r>
            <a:r>
              <a:rPr lang="en-GB" sz="2000" b="1" dirty="0"/>
              <a:t>only applicable at design stage</a:t>
            </a:r>
            <a:r>
              <a:rPr lang="en-GB" sz="2000" dirty="0"/>
              <a:t>. </a:t>
            </a:r>
          </a:p>
          <a:p>
            <a:r>
              <a:rPr lang="en-GB" sz="2000" dirty="0"/>
              <a:t>In case of </a:t>
            </a:r>
            <a:r>
              <a:rPr lang="en-GB" sz="2000" u="sng" dirty="0"/>
              <a:t>new construction</a:t>
            </a:r>
            <a:r>
              <a:rPr lang="en-GB" sz="2000" dirty="0"/>
              <a:t>, the indicator must be calculated taking in account all the materials used for the building construction.</a:t>
            </a:r>
          </a:p>
          <a:p>
            <a:r>
              <a:rPr lang="en-GB" sz="2000" dirty="0"/>
              <a:t>In case of an </a:t>
            </a:r>
            <a:r>
              <a:rPr lang="en-GB" sz="2000" u="sng" dirty="0"/>
              <a:t>existing building</a:t>
            </a:r>
            <a:r>
              <a:rPr lang="en-GB" sz="2000" dirty="0"/>
              <a:t>, the indicator must be calculated taking in account only the materials used for its renovation and not the ones pre-existent.</a:t>
            </a:r>
          </a:p>
          <a:p>
            <a:endParaRPr lang="en-GB" sz="2000" dirty="0"/>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4528" y="364503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2820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en-US" sz="2800" dirty="0" smtClean="0"/>
              <a:t>B.1.6 – EMBODIED NON-RENEWABLE PRIMARY ENERGY</a:t>
            </a:r>
            <a:endParaRPr lang="it-IT" sz="2800" b="1"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a:t>
            </a:r>
          </a:p>
          <a:p>
            <a:pPr marL="0" indent="0">
              <a:buNone/>
            </a:pPr>
            <a:endParaRPr lang="en-US" sz="2400" i="1" dirty="0">
              <a:latin typeface="Calibri" panose="020F0502020204030204" pitchFamily="34" charset="0"/>
              <a:cs typeface="Calibri" panose="020F0502020204030204" pitchFamily="34" charset="0"/>
            </a:endParaRPr>
          </a:p>
          <a:p>
            <a:pPr marL="0" indent="0" algn="just">
              <a:buNone/>
            </a:pPr>
            <a:r>
              <a:rPr lang="en-US" sz="2400" dirty="0">
                <a:latin typeface="Calibri" panose="020F0502020204030204" pitchFamily="34" charset="0"/>
                <a:cs typeface="Calibri" panose="020F0502020204030204" pitchFamily="34" charset="0"/>
              </a:rPr>
              <a:t>P</a:t>
            </a:r>
            <a:r>
              <a:rPr lang="en-US" sz="2400" dirty="0" smtClean="0">
                <a:latin typeface="Calibri" panose="020F0502020204030204" pitchFamily="34" charset="0"/>
                <a:cs typeface="Calibri" panose="020F0502020204030204" pitchFamily="34" charset="0"/>
              </a:rPr>
              <a:t>romote </a:t>
            </a:r>
            <a:r>
              <a:rPr lang="en-US" sz="2400" dirty="0">
                <a:latin typeface="Calibri" panose="020F0502020204030204" pitchFamily="34" charset="0"/>
                <a:cs typeface="Calibri" panose="020F0502020204030204" pitchFamily="34" charset="0"/>
              </a:rPr>
              <a:t>the use of construction materials with a low embodied energy.</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4</a:t>
            </a:fld>
            <a:endParaRPr lang="en-US"/>
          </a:p>
        </p:txBody>
      </p:sp>
    </p:spTree>
    <p:extLst>
      <p:ext uri="{BB962C8B-B14F-4D97-AF65-F5344CB8AC3E}">
        <p14:creationId xmlns:p14="http://schemas.microsoft.com/office/powerpoint/2010/main" val="3965573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4417899"/>
          </a:xfrm>
          <a:prstGeom prst="rect">
            <a:avLst/>
          </a:prstGeom>
        </p:spPr>
        <p:txBody>
          <a:bodyPr>
            <a:normAutofit fontScale="92500" lnSpcReduction="10000"/>
          </a:bodyPr>
          <a:lstStyle/>
          <a:p>
            <a:pPr marL="0" indent="0">
              <a:buNone/>
            </a:pPr>
            <a:r>
              <a:rPr lang="en-US" sz="2800" b="1" u="sng" dirty="0" smtClean="0">
                <a:latin typeface="Calibri" panose="020F0502020204030204" pitchFamily="34" charset="0"/>
                <a:cs typeface="Calibri" panose="020F0502020204030204" pitchFamily="34" charset="0"/>
              </a:rPr>
              <a:t>DESCRIPTION</a:t>
            </a:r>
            <a:endParaRPr lang="en-US" sz="2800" b="1" u="sng" dirty="0">
              <a:latin typeface="Calibri" panose="020F0502020204030204" pitchFamily="34" charset="0"/>
              <a:cs typeface="Calibri" panose="020F0502020204030204" pitchFamily="34" charset="0"/>
            </a:endParaRPr>
          </a:p>
          <a:p>
            <a:pPr marL="0" indent="0">
              <a:buNone/>
            </a:pPr>
            <a:endParaRPr lang="en-US" sz="2400" b="1" u="sng" dirty="0">
              <a:latin typeface="Calibri" panose="020F0502020204030204" pitchFamily="34" charset="0"/>
            </a:endParaRPr>
          </a:p>
          <a:p>
            <a:pPr marL="0" indent="0" algn="just">
              <a:buNone/>
            </a:pPr>
            <a:r>
              <a:rPr lang="en-US" sz="2600" dirty="0"/>
              <a:t>This indicator measures the embodied non-renewable primary energy of materials used for the building construction. The embodied energy is the energy consumed by all the processes associated with the production of construction materials, from the raw materials supply to manufacturing (cradle-to-gate) energy used for the acquisition of raw materials, processing, manufacturing and assembling building construction materials at the factory gate. </a:t>
            </a:r>
          </a:p>
          <a:p>
            <a:pPr marL="0" indent="0" algn="just">
              <a:buNone/>
            </a:pPr>
            <a:r>
              <a:rPr lang="en-US" sz="2600" dirty="0"/>
              <a:t>Cradle to Gate: energy used for the acquisition of raw materials, processing, manufacturing and assembling building construction materials at the factory gate. </a:t>
            </a:r>
          </a:p>
          <a:p>
            <a:pPr marL="0" indent="0">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5</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spTree>
    <p:extLst>
      <p:ext uri="{BB962C8B-B14F-4D97-AF65-F5344CB8AC3E}">
        <p14:creationId xmlns:p14="http://schemas.microsoft.com/office/powerpoint/2010/main" val="365349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721526"/>
          </a:xfrm>
        </p:spPr>
        <p:txBody>
          <a:bodyPr>
            <a:normAutofit/>
          </a:bodyPr>
          <a:lstStyle/>
          <a:p>
            <a:r>
              <a:rPr lang="en-US" sz="2800" dirty="0" smtClean="0"/>
              <a:t>B.1.6 – EMBODIED NON-RENEWABLE PRIMARY ENERGY</a:t>
            </a:r>
            <a:endParaRPr lang="it-IT" sz="2800" b="1"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18576" cy="4825721"/>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BOUNDARY &amp; SCOPE</a:t>
            </a:r>
            <a:endParaRPr lang="en-US" sz="2400" b="1" u="sng" dirty="0">
              <a:latin typeface="Calibri" panose="020F0502020204030204" pitchFamily="34" charset="0"/>
              <a:cs typeface="Calibri" panose="020F0502020204030204" pitchFamily="34" charset="0"/>
            </a:endParaRPr>
          </a:p>
          <a:p>
            <a:pPr marL="0" indent="0">
              <a:spcBef>
                <a:spcPts val="0"/>
              </a:spcBef>
              <a:buNone/>
            </a:pPr>
            <a:endParaRPr lang="en-US" sz="2400" dirty="0" smtClean="0"/>
          </a:p>
          <a:p>
            <a:pPr marL="0" indent="0">
              <a:spcBef>
                <a:spcPts val="0"/>
              </a:spcBef>
              <a:buNone/>
            </a:pPr>
            <a:r>
              <a:rPr lang="en-GB" sz="2400" dirty="0"/>
              <a:t>The assessment boundary is the building </a:t>
            </a:r>
            <a:endParaRPr lang="en-GB" sz="2400" dirty="0" smtClean="0"/>
          </a:p>
          <a:p>
            <a:pPr marL="0" indent="0">
              <a:spcBef>
                <a:spcPts val="0"/>
              </a:spcBef>
              <a:buNone/>
            </a:pPr>
            <a:endParaRPr lang="en-US" sz="2400" dirty="0"/>
          </a:p>
          <a:p>
            <a:pPr marL="0" indent="0" algn="just">
              <a:spcBef>
                <a:spcPts val="0"/>
              </a:spcBef>
              <a:buNone/>
            </a:pPr>
            <a:r>
              <a:rPr lang="en-US" sz="2400" dirty="0"/>
              <a:t>The scope comprises the product stage of the </a:t>
            </a:r>
            <a:r>
              <a:rPr lang="en-US" sz="2400" dirty="0" smtClean="0"/>
              <a:t>building </a:t>
            </a:r>
            <a:r>
              <a:rPr lang="en-US" sz="2400" dirty="0"/>
              <a:t>i.e. from raw material supply to manufacturing. The scope encompasses the building materials </a:t>
            </a:r>
            <a:r>
              <a:rPr lang="en-US" sz="2400" b="1" u="sng" dirty="0"/>
              <a:t>excluding the technical installations</a:t>
            </a:r>
            <a:r>
              <a:rPr lang="en-US" sz="2400" dirty="0">
                <a:solidFill>
                  <a:srgbClr val="FF0000"/>
                </a:solidFill>
              </a:rPr>
              <a:t>. </a:t>
            </a:r>
            <a:r>
              <a:rPr lang="en-US" sz="2400" dirty="0"/>
              <a:t>All the elements of the construction are taken in account: foundations, bearing structure, envelope, slabs. </a:t>
            </a: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6</a:t>
            </a:fld>
            <a:endParaRPr lang="en-US"/>
          </a:p>
        </p:txBody>
      </p:sp>
    </p:spTree>
    <p:extLst>
      <p:ext uri="{BB962C8B-B14F-4D97-AF65-F5344CB8AC3E}">
        <p14:creationId xmlns:p14="http://schemas.microsoft.com/office/powerpoint/2010/main" val="3514159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721526"/>
          </a:xfrm>
        </p:spPr>
        <p:txBody>
          <a:bodyPr>
            <a:normAutofit/>
          </a:bodyPr>
          <a:lstStyle/>
          <a:p>
            <a:r>
              <a:rPr lang="en-US" sz="2800" dirty="0" smtClean="0"/>
              <a:t>B.1.6 – EMBODIED NON-RENEWABLE PRIMARY ENERGY</a:t>
            </a:r>
            <a:endParaRPr lang="it-IT" sz="2800" b="1"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681466" cy="4825721"/>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BOUNDARY &amp; SCOPE</a:t>
            </a:r>
          </a:p>
          <a:p>
            <a:pPr marL="0" indent="0">
              <a:spcBef>
                <a:spcPts val="0"/>
              </a:spcBef>
              <a:buNone/>
            </a:pPr>
            <a:endParaRPr lang="en-US" sz="2400" dirty="0"/>
          </a:p>
          <a:p>
            <a:pPr marL="0" indent="0">
              <a:buNone/>
            </a:pPr>
            <a:r>
              <a:rPr lang="en-US" sz="2400" dirty="0"/>
              <a:t>The minimum scope of the indicator </a:t>
            </a:r>
            <a:r>
              <a:rPr lang="en-US" sz="2400" dirty="0" smtClean="0"/>
              <a:t>includes </a:t>
            </a:r>
            <a:r>
              <a:rPr lang="en-US" sz="2400" dirty="0"/>
              <a:t>the following building parts and elements: </a:t>
            </a: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7</a:t>
            </a:fld>
            <a:endParaRPr lang="en-US"/>
          </a:p>
        </p:txBody>
      </p:sp>
      <p:pic>
        <p:nvPicPr>
          <p:cNvPr id="4" name="Picture 3">
            <a:extLst>
              <a:ext uri="{FF2B5EF4-FFF2-40B4-BE49-F238E27FC236}">
                <a16:creationId xmlns:a16="http://schemas.microsoft.com/office/drawing/2014/main" id="{7936B57D-7A99-1F40-9338-3D9415852246}"/>
              </a:ext>
            </a:extLst>
          </p:cNvPr>
          <p:cNvPicPr>
            <a:picLocks noChangeAspect="1"/>
          </p:cNvPicPr>
          <p:nvPr/>
        </p:nvPicPr>
        <p:blipFill>
          <a:blip r:embed="rId2"/>
          <a:stretch>
            <a:fillRect/>
          </a:stretch>
        </p:blipFill>
        <p:spPr>
          <a:xfrm>
            <a:off x="1271713" y="2582066"/>
            <a:ext cx="6604191" cy="3375313"/>
          </a:xfrm>
          <a:prstGeom prst="rect">
            <a:avLst/>
          </a:prstGeom>
        </p:spPr>
      </p:pic>
    </p:spTree>
    <p:extLst>
      <p:ext uri="{BB962C8B-B14F-4D97-AF65-F5344CB8AC3E}">
        <p14:creationId xmlns:p14="http://schemas.microsoft.com/office/powerpoint/2010/main" val="3738269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831342"/>
            <a:ext cx="8609962" cy="4754880"/>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ASSESSMENT METHOD</a:t>
            </a:r>
          </a:p>
          <a:p>
            <a:pPr marL="0" indent="0" algn="just">
              <a:buNone/>
            </a:pPr>
            <a:r>
              <a:rPr lang="en-US" sz="2200" dirty="0" smtClean="0"/>
              <a:t>To </a:t>
            </a:r>
            <a:r>
              <a:rPr lang="en-US" sz="2200" dirty="0"/>
              <a:t>calculate the value of the </a:t>
            </a:r>
            <a:r>
              <a:rPr lang="en-US" sz="2200" dirty="0" smtClean="0"/>
              <a:t>indicator, </a:t>
            </a:r>
            <a:r>
              <a:rPr lang="en-US" sz="2200" dirty="0"/>
              <a:t>it is necessary to compile a Bill of Materials (BoM) that is a mass-based inventory of the different materials (kg) that compose a building. </a:t>
            </a:r>
            <a:r>
              <a:rPr lang="en-US" sz="2200" dirty="0" smtClean="0"/>
              <a:t>The BoM is organized according to main elements composing a building</a:t>
            </a:r>
          </a:p>
          <a:p>
            <a:pPr marL="0" indent="0" algn="just">
              <a:buNone/>
            </a:pPr>
            <a:endParaRPr lang="en-US" sz="1000" dirty="0"/>
          </a:p>
          <a:p>
            <a:pPr marL="0" indent="0" algn="just">
              <a:buNone/>
            </a:pPr>
            <a:r>
              <a:rPr lang="en-US" sz="2200" dirty="0"/>
              <a:t>The starting point is the Bill of Quantities (</a:t>
            </a:r>
            <a:r>
              <a:rPr lang="en-US" sz="2200" dirty="0" err="1"/>
              <a:t>BoQ</a:t>
            </a:r>
            <a:r>
              <a:rPr lang="en-US" sz="2200" dirty="0"/>
              <a:t>) </a:t>
            </a:r>
            <a:r>
              <a:rPr lang="en-US" sz="2200" dirty="0" smtClean="0"/>
              <a:t>specifying the </a:t>
            </a:r>
            <a:r>
              <a:rPr lang="en-US" sz="2200" dirty="0"/>
              <a:t>elements of a building (e.g. foundations, columns). The </a:t>
            </a:r>
            <a:r>
              <a:rPr lang="en-US" sz="2200" dirty="0" err="1"/>
              <a:t>BoQ</a:t>
            </a:r>
            <a:r>
              <a:rPr lang="en-US" sz="2200" dirty="0"/>
              <a:t> </a:t>
            </a:r>
            <a:r>
              <a:rPr lang="en-US" sz="2200" dirty="0" smtClean="0"/>
              <a:t>includes </a:t>
            </a:r>
            <a:r>
              <a:rPr lang="en-US" sz="2200" dirty="0"/>
              <a:t>different categories of elements, which can have different functional performance characteristics. BoM differs from a </a:t>
            </a:r>
            <a:r>
              <a:rPr lang="en-US" sz="2200" dirty="0" err="1"/>
              <a:t>BoQ</a:t>
            </a:r>
            <a:r>
              <a:rPr lang="en-US" sz="2200" dirty="0"/>
              <a:t> in that it describes the different materials (e.g. concrete, steel, </a:t>
            </a:r>
            <a:r>
              <a:rPr lang="en-US" sz="2200" dirty="0" err="1"/>
              <a:t>aluminium</a:t>
            </a:r>
            <a:r>
              <a:rPr lang="en-US" sz="2200" dirty="0"/>
              <a:t>) that are contained in the various building elements. </a:t>
            </a:r>
            <a:r>
              <a:rPr lang="en-GB" sz="2200" dirty="0"/>
              <a:t>Once the BoM has been compiled, it is possible to calculate the value of the indicator. </a:t>
            </a: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8</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sp>
        <p:nvSpPr>
          <p:cNvPr id="2" name="Rectangle 1"/>
          <p:cNvSpPr/>
          <p:nvPr/>
        </p:nvSpPr>
        <p:spPr>
          <a:xfrm>
            <a:off x="733647" y="5246034"/>
            <a:ext cx="8250865" cy="769441"/>
          </a:xfrm>
          <a:prstGeom prst="rect">
            <a:avLst/>
          </a:prstGeom>
        </p:spPr>
        <p:txBody>
          <a:bodyPr wrap="square">
            <a:spAutoFit/>
          </a:bodyPr>
          <a:lstStyle/>
          <a:p>
            <a:r>
              <a:rPr lang="en-US" sz="2200" dirty="0"/>
              <a:t>A </a:t>
            </a:r>
            <a:r>
              <a:rPr lang="en-US" sz="2200" dirty="0" err="1"/>
              <a:t>BoQ</a:t>
            </a:r>
            <a:r>
              <a:rPr lang="en-US" sz="2200" dirty="0"/>
              <a:t> includes the building elements accounting for at least 99% of the mass of the building.</a:t>
            </a:r>
            <a:endParaRPr lang="en-GB" sz="2200" dirty="0"/>
          </a:p>
        </p:txBody>
      </p:sp>
      <p:pic>
        <p:nvPicPr>
          <p:cNvPr id="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224" y="5246034"/>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9628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8968" y="5519942"/>
            <a:ext cx="1450686" cy="958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34212"/>
            <a:ext cx="8418576" cy="5065209"/>
          </a:xfrm>
          <a:prstGeom prst="rect">
            <a:avLst/>
          </a:prstGeom>
        </p:spPr>
        <p:txBody>
          <a:bodyPr>
            <a:normAutofit fontScale="25000" lnSpcReduction="20000"/>
          </a:bodyPr>
          <a:lstStyle/>
          <a:p>
            <a:pPr marL="0" indent="0">
              <a:buNone/>
            </a:pPr>
            <a:r>
              <a:rPr lang="en-US" sz="9600" b="1" u="sng" dirty="0">
                <a:cs typeface="Calibri" panose="020F0502020204030204" pitchFamily="34" charset="0"/>
              </a:rPr>
              <a:t>ASSESSMENT METHOD</a:t>
            </a:r>
          </a:p>
          <a:p>
            <a:pPr marL="0" indent="0" algn="just">
              <a:buNone/>
            </a:pPr>
            <a:endParaRPr lang="en-US" sz="1100" b="1" u="sng" dirty="0"/>
          </a:p>
          <a:p>
            <a:pPr marL="0" indent="0" algn="just">
              <a:buNone/>
            </a:pPr>
            <a:r>
              <a:rPr lang="en-US" sz="8800" b="1" dirty="0">
                <a:solidFill>
                  <a:schemeClr val="tx1">
                    <a:lumMod val="50000"/>
                    <a:lumOff val="50000"/>
                  </a:schemeClr>
                </a:solidFill>
              </a:rPr>
              <a:t>The calculation steps are the following</a:t>
            </a:r>
            <a:r>
              <a:rPr lang="en-US" sz="6800" b="1" dirty="0" smtClean="0">
                <a:solidFill>
                  <a:schemeClr val="tx1">
                    <a:lumMod val="50000"/>
                    <a:lumOff val="50000"/>
                  </a:schemeClr>
                </a:solidFill>
              </a:rPr>
              <a:t>:</a:t>
            </a:r>
          </a:p>
          <a:p>
            <a:pPr marL="446088" lvl="1" indent="-446088" algn="just">
              <a:buFont typeface="+mj-lt"/>
              <a:buAutoNum type="arabicPeriod"/>
            </a:pPr>
            <a:r>
              <a:rPr lang="en-US" sz="8800" dirty="0" smtClean="0"/>
              <a:t>Identify </a:t>
            </a:r>
            <a:r>
              <a:rPr lang="en-US" sz="8800" dirty="0"/>
              <a:t>the </a:t>
            </a:r>
            <a:r>
              <a:rPr lang="en-US" sz="8800" b="1" dirty="0"/>
              <a:t>basic composition of each building element</a:t>
            </a:r>
            <a:r>
              <a:rPr lang="en-US" sz="8800" dirty="0"/>
              <a:t>. A breakdown of its constituent materials has to be carried out. The mass of each constituent material has to be </a:t>
            </a:r>
            <a:r>
              <a:rPr lang="en-US" sz="8800" dirty="0" smtClean="0"/>
              <a:t>estimated </a:t>
            </a:r>
            <a:endParaRPr lang="en-US" sz="8800" dirty="0"/>
          </a:p>
          <a:p>
            <a:pPr marL="446088" lvl="1" indent="-446088" algn="just">
              <a:buFont typeface="+mj-lt"/>
              <a:buAutoNum type="arabicPeriod"/>
            </a:pPr>
            <a:r>
              <a:rPr lang="en-US" sz="8800" dirty="0" smtClean="0"/>
              <a:t>Aggregate </a:t>
            </a:r>
            <a:r>
              <a:rPr lang="en-US" sz="8800" dirty="0"/>
              <a:t>by </a:t>
            </a:r>
            <a:r>
              <a:rPr lang="en-US" sz="8800" dirty="0" smtClean="0"/>
              <a:t>material. </a:t>
            </a:r>
            <a:r>
              <a:rPr lang="en-US" sz="8800" dirty="0"/>
              <a:t>The </a:t>
            </a:r>
            <a:r>
              <a:rPr lang="en-US" sz="8800" b="1" dirty="0"/>
              <a:t>mass for each constituent material </a:t>
            </a:r>
            <a:r>
              <a:rPr lang="en-US" sz="8800" dirty="0"/>
              <a:t>should thereafter be aggregated to obtain the total mass for each type of </a:t>
            </a:r>
            <a:r>
              <a:rPr lang="en-US" sz="8800" dirty="0" smtClean="0"/>
              <a:t>material, [kg].</a:t>
            </a:r>
          </a:p>
          <a:p>
            <a:pPr marL="446088" lvl="1" indent="-446088" algn="just">
              <a:buFont typeface="+mj-lt"/>
              <a:buAutoNum type="arabicPeriod"/>
            </a:pPr>
            <a:r>
              <a:rPr lang="en-US" sz="8800" dirty="0" smtClean="0"/>
              <a:t>Calculate </a:t>
            </a:r>
            <a:r>
              <a:rPr lang="en-US" sz="8800" dirty="0"/>
              <a:t>the </a:t>
            </a:r>
            <a:r>
              <a:rPr lang="en-US" sz="8800" b="1" dirty="0" smtClean="0"/>
              <a:t>embodied primary energy of each material </a:t>
            </a:r>
            <a:r>
              <a:rPr lang="en-US" sz="8800" dirty="0" smtClean="0"/>
              <a:t>by </a:t>
            </a:r>
            <a:r>
              <a:rPr lang="en-US" sz="8800" dirty="0"/>
              <a:t>multiplying the specific mass (i.e. kg) with its corresponding embodied energy </a:t>
            </a:r>
            <a:r>
              <a:rPr lang="en-US" sz="8800" dirty="0" smtClean="0"/>
              <a:t>coefficient, [MJ/kg].</a:t>
            </a:r>
          </a:p>
          <a:p>
            <a:pPr marL="446088" lvl="1" indent="-446088" algn="just">
              <a:buFont typeface="+mj-lt"/>
              <a:buAutoNum type="arabicPeriod"/>
            </a:pPr>
            <a:r>
              <a:rPr lang="en-US" sz="8800" dirty="0" smtClean="0"/>
              <a:t>Sum the embodied energy of all materials to calculate the </a:t>
            </a:r>
            <a:r>
              <a:rPr lang="en-US" sz="8800" b="1" dirty="0" smtClean="0"/>
              <a:t>total embodied energy of the building</a:t>
            </a:r>
            <a:r>
              <a:rPr lang="en-US" sz="8800" dirty="0" smtClean="0"/>
              <a:t>, [MJ]</a:t>
            </a:r>
          </a:p>
          <a:p>
            <a:pPr marL="446088" lvl="1" indent="-446088" algn="just">
              <a:buFont typeface="+mj-lt"/>
              <a:buAutoNum type="arabicPeriod"/>
            </a:pPr>
            <a:r>
              <a:rPr lang="en-US" sz="8800" dirty="0" smtClean="0"/>
              <a:t>Calculate the </a:t>
            </a:r>
            <a:r>
              <a:rPr lang="en-GB" sz="8800" b="1" dirty="0" smtClean="0"/>
              <a:t>total </a:t>
            </a:r>
            <a:r>
              <a:rPr lang="en-GB" sz="8800" b="1" dirty="0"/>
              <a:t>useful internal floor </a:t>
            </a:r>
            <a:r>
              <a:rPr lang="en-GB" sz="8800" b="1" dirty="0" smtClean="0"/>
              <a:t>area</a:t>
            </a:r>
            <a:r>
              <a:rPr lang="en-GB" sz="8800" dirty="0" smtClean="0"/>
              <a:t>, [m</a:t>
            </a:r>
            <a:r>
              <a:rPr lang="en-GB" sz="8800" baseline="30000" dirty="0" smtClean="0"/>
              <a:t>2</a:t>
            </a:r>
            <a:r>
              <a:rPr lang="en-GB" sz="8800" dirty="0" smtClean="0"/>
              <a:t>] </a:t>
            </a:r>
            <a:endParaRPr lang="en-US" sz="8800" dirty="0" smtClean="0"/>
          </a:p>
          <a:p>
            <a:pPr marL="446088" lvl="1" indent="-446088" algn="just">
              <a:buFont typeface="+mj-lt"/>
              <a:buAutoNum type="arabicPeriod"/>
            </a:pPr>
            <a:r>
              <a:rPr lang="en-GB" sz="8800" dirty="0"/>
              <a:t>Calculate the indicator’s value as: </a:t>
            </a:r>
            <a:r>
              <a:rPr lang="en-US" sz="8800" b="1" dirty="0"/>
              <a:t>total embodied </a:t>
            </a:r>
            <a:r>
              <a:rPr lang="en-US" sz="8800" b="1" dirty="0" smtClean="0"/>
              <a:t>energy                           of </a:t>
            </a:r>
            <a:r>
              <a:rPr lang="en-US" sz="8800" b="1" dirty="0"/>
              <a:t>the building</a:t>
            </a:r>
            <a:r>
              <a:rPr lang="en-GB" sz="8800" dirty="0" smtClean="0"/>
              <a:t> </a:t>
            </a:r>
            <a:r>
              <a:rPr lang="en-GB" sz="8800" dirty="0">
                <a:solidFill>
                  <a:srgbClr val="1A965E"/>
                </a:solidFill>
              </a:rPr>
              <a:t>(step </a:t>
            </a:r>
            <a:r>
              <a:rPr lang="en-GB" sz="8800" dirty="0" smtClean="0">
                <a:solidFill>
                  <a:srgbClr val="1A965E"/>
                </a:solidFill>
              </a:rPr>
              <a:t>4) </a:t>
            </a:r>
            <a:r>
              <a:rPr lang="en-GB" sz="8800" dirty="0"/>
              <a:t>/ </a:t>
            </a:r>
            <a:r>
              <a:rPr lang="en-GB" sz="8800" b="1" dirty="0"/>
              <a:t>total useful internal floor </a:t>
            </a:r>
            <a:r>
              <a:rPr lang="en-GB" sz="8800" b="1" dirty="0" smtClean="0"/>
              <a:t>area                                </a:t>
            </a:r>
            <a:r>
              <a:rPr lang="en-GB" sz="8800" dirty="0" smtClean="0">
                <a:solidFill>
                  <a:srgbClr val="1A965E"/>
                </a:solidFill>
              </a:rPr>
              <a:t>(step 5)</a:t>
            </a:r>
            <a:r>
              <a:rPr lang="en-GB" sz="8800" dirty="0" smtClean="0"/>
              <a:t>, [</a:t>
            </a:r>
            <a:r>
              <a:rPr lang="en-US" sz="8800" dirty="0"/>
              <a:t>MJ</a:t>
            </a:r>
            <a:r>
              <a:rPr lang="en-US" sz="8800" dirty="0" smtClean="0"/>
              <a:t>/</a:t>
            </a:r>
            <a:r>
              <a:rPr lang="en-GB" sz="8800" dirty="0"/>
              <a:t> m</a:t>
            </a:r>
            <a:r>
              <a:rPr lang="en-GB" sz="8800" baseline="30000" dirty="0"/>
              <a:t>2</a:t>
            </a:r>
            <a:r>
              <a:rPr lang="en-GB" sz="8800" dirty="0" smtClean="0"/>
              <a:t>]</a:t>
            </a:r>
            <a:r>
              <a:rPr lang="en-US" sz="8800" dirty="0" smtClean="0"/>
              <a:t>.</a:t>
            </a:r>
            <a:endParaRPr lang="en-US" sz="8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9</a:t>
            </a:fld>
            <a:endParaRPr lang="en-US" dirty="0"/>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chemeClr val="tx1">
                    <a:lumMod val="50000"/>
                    <a:lumOff val="50000"/>
                  </a:schemeClr>
                </a:solidFill>
              </a:rPr>
              <a:t>B.1.6 – EMBODIED NON-RENEWABLE PRIMARY ENERGY</a:t>
            </a:r>
            <a:endParaRPr lang="it-IT" sz="2800" b="1" dirty="0">
              <a:solidFill>
                <a:schemeClr val="tx1">
                  <a:lumMod val="50000"/>
                  <a:lumOff val="50000"/>
                </a:schemeClr>
              </a:solidFill>
            </a:endParaRPr>
          </a:p>
        </p:txBody>
      </p:sp>
      <p:sp>
        <p:nvSpPr>
          <p:cNvPr id="7" name="TextBox 6"/>
          <p:cNvSpPr txBox="1"/>
          <p:nvPr/>
        </p:nvSpPr>
        <p:spPr>
          <a:xfrm>
            <a:off x="7172541" y="5926028"/>
            <a:ext cx="1450686" cy="369332"/>
          </a:xfrm>
          <a:prstGeom prst="rect">
            <a:avLst/>
          </a:prstGeom>
          <a:noFill/>
        </p:spPr>
        <p:txBody>
          <a:bodyPr wrap="square" rtlCol="0">
            <a:spAutoFit/>
          </a:bodyPr>
          <a:lstStyle/>
          <a:p>
            <a:pPr algn="ctr"/>
            <a:r>
              <a:rPr lang="en-US" b="1" u="sng" dirty="0" smtClean="0">
                <a:solidFill>
                  <a:srgbClr val="FF0000"/>
                </a:solidFill>
                <a:effectLst>
                  <a:outerShdw blurRad="38100" dist="38100" dir="2700000" algn="tl">
                    <a:srgbClr val="000000">
                      <a:alpha val="43137"/>
                    </a:srgbClr>
                  </a:outerShdw>
                </a:effectLst>
              </a:rPr>
              <a:t>MJ/m</a:t>
            </a:r>
            <a:r>
              <a:rPr lang="en-US" b="1" u="sng" baseline="30000" dirty="0" smtClean="0">
                <a:solidFill>
                  <a:srgbClr val="FF0000"/>
                </a:solidFill>
                <a:effectLst>
                  <a:outerShdw blurRad="38100" dist="38100" dir="2700000" algn="tl">
                    <a:srgbClr val="000000">
                      <a:alpha val="43137"/>
                    </a:srgbClr>
                  </a:outerShdw>
                </a:effectLst>
              </a:rPr>
              <a:t>2</a:t>
            </a:r>
            <a:endParaRPr lang="en-US" b="1" u="sng" baseline="300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84013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AC990E4-E1D9-49D1-9DB3-E5340B0F299E}"/>
</file>

<file path=customXml/itemProps2.xml><?xml version="1.0" encoding="utf-8"?>
<ds:datastoreItem xmlns:ds="http://schemas.openxmlformats.org/officeDocument/2006/customXml" ds:itemID="{DF3876C2-63DE-4B4E-9677-312EBB60AEB5}"/>
</file>

<file path=customXml/itemProps3.xml><?xml version="1.0" encoding="utf-8"?>
<ds:datastoreItem xmlns:ds="http://schemas.openxmlformats.org/officeDocument/2006/customXml" ds:itemID="{C76B6621-A01F-4CD6-871B-E76C76411531}"/>
</file>

<file path=docProps/app.xml><?xml version="1.0" encoding="utf-8"?>
<Properties xmlns="http://schemas.openxmlformats.org/officeDocument/2006/extended-properties" xmlns:vt="http://schemas.openxmlformats.org/officeDocument/2006/docPropsVTypes">
  <TotalTime>17727</TotalTime>
  <Words>1064</Words>
  <Application>Microsoft Office PowerPoint</Application>
  <PresentationFormat>On-screen Show (4:3)</PresentationFormat>
  <Paragraphs>210</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Arial Narrow</vt:lpstr>
      <vt:lpstr>Calibri</vt:lpstr>
      <vt:lpstr>Cambria Math</vt:lpstr>
      <vt:lpstr>Symbol</vt:lpstr>
      <vt:lpstr>Times New Roman</vt:lpstr>
      <vt:lpstr>Larissa</vt:lpstr>
      <vt:lpstr>PowerPoint Presentation</vt:lpstr>
      <vt:lpstr>B.1.6 – EMBODIED NON-RENEWABLE PRIMARY ENERGY</vt:lpstr>
      <vt:lpstr>PowerPoint Presentation</vt:lpstr>
      <vt:lpstr>B.1.6 – EMBODIED NON-RENEWABLE PRIMARY ENERGY</vt:lpstr>
      <vt:lpstr>PowerPoint Presentation</vt:lpstr>
      <vt:lpstr>B.1.6 – EMBODIED NON-RENEWABLE PRIMARY ENERGY</vt:lpstr>
      <vt:lpstr>B.1.6 – EMBODIED NON-RENEWABLE PRIMARY ENERGY</vt:lpstr>
      <vt:lpstr>PowerPoint Presentation</vt:lpstr>
      <vt:lpstr>PowerPoint Presentation</vt:lpstr>
      <vt:lpstr>B.1.6 – EMBODIED NON-RENEWABLE PRIMARY ENERGY</vt:lpstr>
      <vt:lpstr>B1.6 – EMBODIED NON-RENEWABLE PRIMARY ENERGY</vt:lpstr>
      <vt:lpstr>B1.6 – EMBODIED NON-RENEWABLE PRIMARY ENERGY</vt:lpstr>
      <vt:lpstr>B1.6 – EMBODIED NON-RENEWABLE PRIMARY ENERGY</vt:lpstr>
      <vt:lpstr>B1.6 – EMBODIED NON-RENEWABLE PRIMARY ENERGY</vt:lpstr>
      <vt:lpstr>B1.6 – EMBODIED NON-RENEWABLE PRIMARY ENERGY</vt:lpstr>
      <vt:lpstr>B1.6 – EMBODIED NON-RENEWABLE PRIMARY ENERGY</vt:lpstr>
      <vt:lpstr>B1.6 – EMBODIED NON-RENEWABLE PRIMARY ENERGY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337</cp:revision>
  <dcterms:created xsi:type="dcterms:W3CDTF">2017-01-09T10:20:00Z</dcterms:created>
  <dcterms:modified xsi:type="dcterms:W3CDTF">2022-12-21T13:09:29Z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