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s/slide25.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7.xml" ContentType="application/vnd.openxmlformats-officedocument.presentationml.slide+xml"/>
  <Override PartName="/ppt/slides/slide10.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6.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8.xml" ContentType="application/vnd.openxmlformats-officedocument.presentationml.slide+xml"/>
  <Override PartName="/ppt/slides/slide29.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28.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handoutMasterIdLst>
    <p:handoutMasterId r:id="rId38"/>
  </p:handoutMasterIdLst>
  <p:sldIdLst>
    <p:sldId id="256" r:id="rId2"/>
    <p:sldId id="259" r:id="rId3"/>
    <p:sldId id="260" r:id="rId4"/>
    <p:sldId id="261" r:id="rId5"/>
    <p:sldId id="264" r:id="rId6"/>
    <p:sldId id="262" r:id="rId7"/>
    <p:sldId id="263" r:id="rId8"/>
    <p:sldId id="265" r:id="rId9"/>
    <p:sldId id="292" r:id="rId10"/>
    <p:sldId id="266" r:id="rId11"/>
    <p:sldId id="267" r:id="rId12"/>
    <p:sldId id="268" r:id="rId13"/>
    <p:sldId id="269" r:id="rId14"/>
    <p:sldId id="270" r:id="rId15"/>
    <p:sldId id="271" r:id="rId16"/>
    <p:sldId id="272" r:id="rId17"/>
    <p:sldId id="273" r:id="rId18"/>
    <p:sldId id="274" r:id="rId19"/>
    <p:sldId id="290" r:id="rId20"/>
    <p:sldId id="276" r:id="rId21"/>
    <p:sldId id="277" r:id="rId22"/>
    <p:sldId id="278" r:id="rId23"/>
    <p:sldId id="279" r:id="rId24"/>
    <p:sldId id="293" r:id="rId25"/>
    <p:sldId id="280" r:id="rId26"/>
    <p:sldId id="281" r:id="rId27"/>
    <p:sldId id="282" r:id="rId28"/>
    <p:sldId id="283" r:id="rId29"/>
    <p:sldId id="286" r:id="rId30"/>
    <p:sldId id="284" r:id="rId31"/>
    <p:sldId id="285" r:id="rId32"/>
    <p:sldId id="287" r:id="rId33"/>
    <p:sldId id="291" r:id="rId34"/>
    <p:sldId id="288"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187" autoAdjust="0"/>
  </p:normalViewPr>
  <p:slideViewPr>
    <p:cSldViewPr snapToGrid="0" showGuides="1">
      <p:cViewPr varScale="1">
        <p:scale>
          <a:sx n="60" d="100"/>
          <a:sy n="60" d="100"/>
        </p:scale>
        <p:origin x="1564" y="6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27.03.2023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3/27/2023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8</a:t>
            </a:fld>
            <a:endParaRPr lang="en-US"/>
          </a:p>
        </p:txBody>
      </p:sp>
    </p:spTree>
    <p:extLst>
      <p:ext uri="{BB962C8B-B14F-4D97-AF65-F5344CB8AC3E}">
        <p14:creationId xmlns:p14="http://schemas.microsoft.com/office/powerpoint/2010/main" val="149897623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B.1.5 - ENERGY FROM RENEWABLE SOURCES IN TOTAL     ELECTRICAL ENERGY CONSUMPTION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pPr/>
              <a:t>‹#›</a:t>
            </a:fld>
            <a:endParaRPr lang="en-US"/>
          </a:p>
        </p:txBody>
      </p:sp>
    </p:spTree>
    <p:extLst>
      <p:ext uri="{BB962C8B-B14F-4D97-AF65-F5344CB8AC3E}">
        <p14:creationId xmlns:p14="http://schemas.microsoft.com/office/powerpoint/2010/main" val="137617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B.1.5 - ENERGY FROM RENEWABLE SOURCES IN TOTAL     ELECTRICAL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5775159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B.1.5 - ENERGY FROM RENEWABLE SOURCES IN TOTAL     ELECTRICAL ENERGY CONSUMPTION</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5"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29.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ec.europa.eu/environment/eussd/buildings.htm" TargetMode="External"/><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hyperlink" Target="https://ec.europa.eu/energy/en/topics/energy-strategy-and-energy-union/clean-energy-all-european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t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13.pn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hyperlink" Target="http://ec.europa.eu/environment/eussd/buildings.htm" TargetMode="External"/><Relationship Id="rId5" Type="http://schemas.openxmlformats.org/officeDocument/2006/relationships/image" Target="../media/image24.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ec.europa.eu/environment/eussd/buildings.ht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96185"/>
          </a:xfrm>
        </p:spPr>
        <p:txBody>
          <a:bodyPr/>
          <a:lstStyle/>
          <a:p>
            <a:fld id="{243FB592-B9A9-49AA-A86F-4031F7B97808}" type="slidenum">
              <a:rPr lang="en-US" smtClean="0"/>
              <a:pPr/>
              <a:t>10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347785"/>
            <a:ext cx="7154657" cy="20353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dirty="0"/>
              <a:t>The calculation method is provided by the CEN standards series that support implementation of the Energy Performance of Buildings Directive (</a:t>
            </a:r>
            <a:r>
              <a:rPr lang="en-US" sz="2200" b="1" dirty="0"/>
              <a:t>EPBD</a:t>
            </a:r>
            <a:r>
              <a:rPr lang="en-US" sz="2200" dirty="0"/>
              <a:t>) across the EU</a:t>
            </a:r>
          </a:p>
          <a:p>
            <a:pPr marL="0" indent="0">
              <a:buNone/>
            </a:pPr>
            <a:r>
              <a:rPr lang="en-US" sz="2200" dirty="0"/>
              <a:t>The CEN standards series that currently forms the basis for most national calculation methods includes </a:t>
            </a:r>
            <a:r>
              <a:rPr lang="en-US" sz="2200" b="1" dirty="0"/>
              <a:t>EN 15603 </a:t>
            </a:r>
            <a:r>
              <a:rPr lang="en-US" sz="2200" dirty="0" smtClean="0"/>
              <a:t>that </a:t>
            </a:r>
            <a:r>
              <a:rPr lang="en-US" sz="2200" dirty="0"/>
              <a:t>collates the results from </a:t>
            </a:r>
            <a:r>
              <a:rPr lang="en-US" sz="2200" b="1" dirty="0"/>
              <a:t>EN 13790 </a:t>
            </a:r>
            <a:endParaRPr lang="en-US" sz="2200" dirty="0"/>
          </a:p>
        </p:txBody>
      </p:sp>
      <p:sp>
        <p:nvSpPr>
          <p:cNvPr id="14" name="Rectangle 13"/>
          <p:cNvSpPr/>
          <p:nvPr/>
        </p:nvSpPr>
        <p:spPr>
          <a:xfrm>
            <a:off x="695197" y="4141766"/>
            <a:ext cx="8342473" cy="769441"/>
          </a:xfrm>
          <a:prstGeom prst="rect">
            <a:avLst/>
          </a:prstGeom>
        </p:spPr>
        <p:txBody>
          <a:bodyPr wrap="square">
            <a:spAutoFit/>
          </a:bodyPr>
          <a:lstStyle/>
          <a:p>
            <a:r>
              <a:rPr lang="en-US" sz="2200" dirty="0"/>
              <a:t>In case of </a:t>
            </a:r>
            <a:r>
              <a:rPr lang="en-US" sz="2200" b="1" dirty="0"/>
              <a:t>existing buildings</a:t>
            </a:r>
            <a:r>
              <a:rPr lang="en-US" sz="2200" dirty="0"/>
              <a:t>, the share of renewable energy in total final electric energy consumption should be evaluated by energy </a:t>
            </a:r>
            <a:r>
              <a:rPr lang="en-US" sz="2200" b="1" dirty="0"/>
              <a:t>metering</a:t>
            </a:r>
            <a:endParaRPr lang="en-GB" sz="2200" b="1" dirty="0">
              <a:solidFill>
                <a:srgbClr val="FF0000"/>
              </a:solidFill>
            </a:endParaRPr>
          </a:p>
        </p:txBody>
      </p:sp>
      <p:pic>
        <p:nvPicPr>
          <p:cNvPr id="9"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pic>
        <p:nvPicPr>
          <p:cNvPr id="2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3149" y="4254106"/>
            <a:ext cx="378512" cy="368806"/>
          </a:xfrm>
          <a:prstGeom prst="rect">
            <a:avLst/>
          </a:prstGeom>
          <a:solidFill>
            <a:srgbClr val="FFFF00"/>
          </a:solidFill>
          <a:ln>
            <a:noFill/>
          </a:ln>
        </p:spPr>
      </p:pic>
      <p:pic>
        <p:nvPicPr>
          <p:cNvPr id="27"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3149" y="3436557"/>
            <a:ext cx="662504" cy="6380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27"/>
          <p:cNvSpPr/>
          <p:nvPr/>
        </p:nvSpPr>
        <p:spPr>
          <a:xfrm>
            <a:off x="1162307" y="3570757"/>
            <a:ext cx="4821736" cy="430887"/>
          </a:xfrm>
          <a:prstGeom prst="rect">
            <a:avLst/>
          </a:prstGeom>
          <a:noFill/>
        </p:spPr>
        <p:txBody>
          <a:bodyPr wrap="square">
            <a:spAutoFit/>
          </a:bodyPr>
          <a:lstStyle/>
          <a:p>
            <a:pPr>
              <a:spcBef>
                <a:spcPts val="1200"/>
              </a:spcBef>
            </a:pPr>
            <a:r>
              <a:rPr lang="en-US" sz="2000" b="1" dirty="0"/>
              <a:t>Simulations</a:t>
            </a:r>
            <a:r>
              <a:rPr lang="en-US" sz="2000" dirty="0"/>
              <a:t> </a:t>
            </a:r>
            <a:r>
              <a:rPr lang="en-US" sz="2200" dirty="0"/>
              <a:t>may</a:t>
            </a:r>
            <a:r>
              <a:rPr lang="en-US" sz="2000" dirty="0"/>
              <a:t> provide accurate data</a:t>
            </a:r>
          </a:p>
        </p:txBody>
      </p:sp>
      <p:sp>
        <p:nvSpPr>
          <p:cNvPr id="13" name="Rectangle 12"/>
          <p:cNvSpPr/>
          <p:nvPr/>
        </p:nvSpPr>
        <p:spPr>
          <a:xfrm>
            <a:off x="675270" y="4868059"/>
            <a:ext cx="7792483" cy="1184940"/>
          </a:xfrm>
          <a:prstGeom prst="rect">
            <a:avLst/>
          </a:prstGeom>
        </p:spPr>
        <p:txBody>
          <a:bodyPr wrap="square">
            <a:spAutoFit/>
          </a:bodyPr>
          <a:lstStyle/>
          <a:p>
            <a:pPr marL="342900" indent="-342900">
              <a:spcAft>
                <a:spcPts val="600"/>
              </a:spcAft>
              <a:buFont typeface="Wingdings" panose="05000000000000000000" pitchFamily="2" charset="2"/>
              <a:buChar char="Ø"/>
            </a:pPr>
            <a:r>
              <a:rPr lang="en-US" sz="2200" dirty="0"/>
              <a:t>Possible to use </a:t>
            </a:r>
            <a:r>
              <a:rPr lang="en-US" sz="2200" b="1" dirty="0"/>
              <a:t>metered or estimated data </a:t>
            </a:r>
            <a:r>
              <a:rPr lang="en-US" sz="2200" dirty="0"/>
              <a:t>for the energy use</a:t>
            </a:r>
            <a:r>
              <a:rPr lang="el-GR" sz="2200" dirty="0"/>
              <a:t>, </a:t>
            </a:r>
            <a:r>
              <a:rPr lang="en-US" sz="2200" dirty="0"/>
              <a:t>so that it is feasible to populate this indicator</a:t>
            </a:r>
          </a:p>
          <a:p>
            <a:pPr marL="342900" indent="-342900">
              <a:spcAft>
                <a:spcPts val="600"/>
              </a:spcAft>
              <a:buFont typeface="Wingdings" panose="05000000000000000000" pitchFamily="2" charset="2"/>
              <a:buChar char="Ø"/>
            </a:pPr>
            <a:r>
              <a:rPr lang="en-US" sz="2200" dirty="0"/>
              <a:t>The </a:t>
            </a:r>
            <a:r>
              <a:rPr lang="en-US" sz="2200" b="1" dirty="0"/>
              <a:t>source of data </a:t>
            </a:r>
            <a:r>
              <a:rPr lang="en-US" sz="2200" dirty="0"/>
              <a:t>must always be </a:t>
            </a:r>
            <a:r>
              <a:rPr lang="en-US" sz="2200" b="1" dirty="0"/>
              <a:t>clearly declared</a:t>
            </a:r>
          </a:p>
        </p:txBody>
      </p:sp>
      <p:pic>
        <p:nvPicPr>
          <p:cNvPr id="1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3149" y="491546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97807" y="1769443"/>
            <a:ext cx="1414808" cy="114309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4601002"/>
      </p:ext>
    </p:extLst>
  </p:cSld>
  <p:clrMapOvr>
    <a:masterClrMapping/>
  </p:clrMapOvr>
  <p:transition advTm="1819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81092" y="2963964"/>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825"/>
            <a:ext cx="2133600" cy="257175"/>
          </a:xfrm>
        </p:spPr>
        <p:txBody>
          <a:bodyPr/>
          <a:lstStyle/>
          <a:p>
            <a:fld id="{243FB592-B9A9-49AA-A86F-4031F7B97808}" type="slidenum">
              <a:rPr lang="en-US" smtClean="0"/>
              <a:pPr/>
              <a:t>11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a:t>
            </a:r>
            <a:endParaRPr lang="it-IT" dirty="0"/>
          </a:p>
        </p:txBody>
      </p:sp>
      <p:pic>
        <p:nvPicPr>
          <p:cNvPr id="9"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246744" y="1530630"/>
            <a:ext cx="5812496" cy="129494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dirty="0"/>
              <a:t>The actual electricity </a:t>
            </a:r>
            <a:r>
              <a:rPr lang="en-US" sz="2200" b="1" dirty="0"/>
              <a:t>produced &amp; used on-site from renewable sources</a:t>
            </a:r>
            <a:r>
              <a:rPr lang="en-US" sz="2200" dirty="0"/>
              <a:t> (e.g. solar using PV, wind using turbines) is usually </a:t>
            </a:r>
            <a:r>
              <a:rPr lang="en-US" sz="2200" b="1" dirty="0"/>
              <a:t>monitored </a:t>
            </a:r>
            <a:r>
              <a:rPr lang="en-US" sz="2200" dirty="0"/>
              <a:t>(measured) by</a:t>
            </a:r>
            <a:r>
              <a:rPr lang="en-US" sz="2200" b="1" dirty="0"/>
              <a:t> dedicated power or smart meters</a:t>
            </a:r>
            <a:r>
              <a:rPr lang="en-US" sz="2200" dirty="0"/>
              <a:t>.</a:t>
            </a:r>
          </a:p>
        </p:txBody>
      </p:sp>
      <p:sp>
        <p:nvSpPr>
          <p:cNvPr id="18" name="Rectangle 17"/>
          <p:cNvSpPr/>
          <p:nvPr/>
        </p:nvSpPr>
        <p:spPr>
          <a:xfrm>
            <a:off x="662509" y="3916844"/>
            <a:ext cx="8119983" cy="1938992"/>
          </a:xfrm>
          <a:prstGeom prst="rect">
            <a:avLst/>
          </a:prstGeom>
          <a:noFill/>
        </p:spPr>
        <p:txBody>
          <a:bodyPr wrap="square">
            <a:spAutoFit/>
          </a:bodyPr>
          <a:lstStyle/>
          <a:p>
            <a:pPr>
              <a:spcBef>
                <a:spcPts val="1200"/>
              </a:spcBef>
            </a:pPr>
            <a:r>
              <a:rPr lang="en-US" sz="2200" dirty="0"/>
              <a:t>Actual energy use data from at least 12 consecutive months is necessary.</a:t>
            </a:r>
          </a:p>
          <a:p>
            <a:pPr>
              <a:spcBef>
                <a:spcPts val="1200"/>
              </a:spcBef>
            </a:pPr>
            <a:r>
              <a:rPr lang="en-US" sz="2200" dirty="0"/>
              <a:t>It is preferable to </a:t>
            </a:r>
            <a:r>
              <a:rPr lang="en-US" sz="2200" b="1" dirty="0"/>
              <a:t>average</a:t>
            </a:r>
            <a:r>
              <a:rPr lang="en-US" sz="2200" dirty="0"/>
              <a:t> over longer records (e.g. </a:t>
            </a:r>
            <a:r>
              <a:rPr lang="en-US" sz="2200" b="1" dirty="0"/>
              <a:t>three year data</a:t>
            </a:r>
            <a:r>
              <a:rPr lang="en-US" sz="2200" dirty="0"/>
              <a:t>) in order to remove the effects of varying weather conditions and average out other inherent fluctuations in the building occupancy.</a:t>
            </a:r>
          </a:p>
        </p:txBody>
      </p:sp>
      <p:pic>
        <p:nvPicPr>
          <p:cNvPr id="19"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743" y="4037535"/>
            <a:ext cx="378512" cy="368806"/>
          </a:xfrm>
          <a:prstGeom prst="rect">
            <a:avLst/>
          </a:prstGeom>
          <a:solidFill>
            <a:srgbClr val="FFFF00"/>
          </a:solidFill>
          <a:ln>
            <a:noFill/>
          </a:ln>
        </p:spPr>
      </p:pic>
      <p:grpSp>
        <p:nvGrpSpPr>
          <p:cNvPr id="4" name="Group 3"/>
          <p:cNvGrpSpPr/>
          <p:nvPr/>
        </p:nvGrpSpPr>
        <p:grpSpPr>
          <a:xfrm>
            <a:off x="6062518" y="1035538"/>
            <a:ext cx="1906369" cy="2378025"/>
            <a:chOff x="6202461" y="1304995"/>
            <a:chExt cx="1906369" cy="2378025"/>
          </a:xfrm>
        </p:grpSpPr>
        <p:pic>
          <p:nvPicPr>
            <p:cNvPr id="3074"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02461" y="1304995"/>
              <a:ext cx="1906369" cy="19284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Chevron 22"/>
            <p:cNvSpPr/>
            <p:nvPr/>
          </p:nvSpPr>
          <p:spPr>
            <a:xfrm rot="5400000">
              <a:off x="6258178" y="3019424"/>
              <a:ext cx="725714" cy="601477"/>
            </a:xfrm>
            <a:prstGeom prst="chevron">
              <a:avLst/>
            </a:prstGeom>
            <a:solidFill>
              <a:srgbClr val="FFFF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6221143" y="2133600"/>
              <a:ext cx="831061" cy="923330"/>
            </a:xfrm>
            <a:prstGeom prst="rect">
              <a:avLst/>
            </a:prstGeom>
            <a:noFill/>
          </p:spPr>
          <p:txBody>
            <a:bodyPr wrap="square" rtlCol="0">
              <a:spAutoFit/>
            </a:bodyPr>
            <a:lstStyle/>
            <a:p>
              <a:pPr algn="ctr"/>
              <a:r>
                <a:rPr lang="en-US" b="1" dirty="0">
                  <a:solidFill>
                    <a:srgbClr val="FFFF00"/>
                  </a:solidFill>
                </a:rPr>
                <a:t>From Main Grid</a:t>
              </a:r>
            </a:p>
          </p:txBody>
        </p:sp>
        <p:sp>
          <p:nvSpPr>
            <p:cNvPr id="31" name="TextBox 30"/>
            <p:cNvSpPr txBox="1"/>
            <p:nvPr/>
          </p:nvSpPr>
          <p:spPr>
            <a:xfrm>
              <a:off x="7249205" y="2133600"/>
              <a:ext cx="831061" cy="646331"/>
            </a:xfrm>
            <a:prstGeom prst="rect">
              <a:avLst/>
            </a:prstGeom>
            <a:noFill/>
          </p:spPr>
          <p:txBody>
            <a:bodyPr wrap="square" rtlCol="0">
              <a:spAutoFit/>
            </a:bodyPr>
            <a:lstStyle/>
            <a:p>
              <a:pPr algn="ctr"/>
              <a:r>
                <a:rPr lang="en-US" b="1" dirty="0">
                  <a:solidFill>
                    <a:srgbClr val="00CC00"/>
                  </a:solidFill>
                  <a:effectLst>
                    <a:outerShdw blurRad="38100" dist="38100" dir="2700000" algn="tl">
                      <a:srgbClr val="000000">
                        <a:alpha val="43137"/>
                      </a:srgbClr>
                    </a:outerShdw>
                  </a:effectLst>
                </a:rPr>
                <a:t>From PV</a:t>
              </a:r>
            </a:p>
          </p:txBody>
        </p:sp>
        <p:sp>
          <p:nvSpPr>
            <p:cNvPr id="27" name="Chevron 26"/>
            <p:cNvSpPr/>
            <p:nvPr/>
          </p:nvSpPr>
          <p:spPr>
            <a:xfrm rot="5400000">
              <a:off x="7296754" y="2975356"/>
              <a:ext cx="725714" cy="601477"/>
            </a:xfrm>
            <a:prstGeom prst="chevron">
              <a:avLst/>
            </a:prstGeom>
            <a:solidFill>
              <a:srgbClr val="00B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726326855"/>
      </p:ext>
    </p:extLst>
  </p:cSld>
  <p:clrMapOvr>
    <a:masterClrMapping/>
  </p:clrMapOvr>
  <p:transition advTm="2889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12</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a:t>
            </a:r>
            <a:endParaRPr lang="it-IT" dirty="0"/>
          </a:p>
        </p:txBody>
      </p:sp>
      <p:pic>
        <p:nvPicPr>
          <p:cNvPr id="9"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246743" y="1354358"/>
            <a:ext cx="8752439" cy="283045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a:t>The actual electricity use </a:t>
            </a:r>
            <a:r>
              <a:rPr lang="en-US" sz="2000" b="1" dirty="0"/>
              <a:t>from the main power grid </a:t>
            </a:r>
            <a:r>
              <a:rPr lang="en-US" sz="2000" dirty="0"/>
              <a:t>can also be </a:t>
            </a:r>
            <a:r>
              <a:rPr lang="en-US" sz="2000" b="1" dirty="0"/>
              <a:t>monitored</a:t>
            </a:r>
            <a:r>
              <a:rPr lang="en-US" sz="2000" dirty="0"/>
              <a:t>. If available, BEMS or BMS can provide valuable data with a breakdown of the actual electricity use of the different technical installations. </a:t>
            </a:r>
          </a:p>
          <a:p>
            <a:pPr>
              <a:buFont typeface="Courier New" panose="02070309020205020404" pitchFamily="49" charset="0"/>
              <a:buChar char="o"/>
            </a:pPr>
            <a:r>
              <a:rPr lang="en-US" sz="2000" dirty="0"/>
              <a:t>Building energy management system (</a:t>
            </a:r>
            <a:r>
              <a:rPr lang="en-US" sz="2000" b="1" dirty="0"/>
              <a:t>BEMS</a:t>
            </a:r>
            <a:r>
              <a:rPr lang="en-US" sz="2000" dirty="0"/>
              <a:t>) control &amp; monitor energy use of the various technical installations and indoor environmental conditions.  </a:t>
            </a:r>
          </a:p>
          <a:p>
            <a:pPr>
              <a:buFont typeface="Courier New" panose="02070309020205020404" pitchFamily="49" charset="0"/>
              <a:buChar char="o"/>
            </a:pPr>
            <a:r>
              <a:rPr lang="en-US" sz="2000" dirty="0"/>
              <a:t>Building management system (</a:t>
            </a:r>
            <a:r>
              <a:rPr lang="en-US" sz="2000" b="1" dirty="0"/>
              <a:t>BMS</a:t>
            </a:r>
            <a:r>
              <a:rPr lang="en-US" sz="2000" dirty="0"/>
              <a:t>) may additionally include other functions (e.g. safety, access, lifts, fire security).</a:t>
            </a:r>
          </a:p>
        </p:txBody>
      </p:sp>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246743" y="3746250"/>
            <a:ext cx="8752439" cy="661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a:t>The </a:t>
            </a:r>
            <a:r>
              <a:rPr lang="en-US" sz="2000" b="1" dirty="0"/>
              <a:t>actual annual electricity use </a:t>
            </a:r>
            <a:r>
              <a:rPr lang="en-US" sz="2000" dirty="0"/>
              <a:t>of a building is also available from electricity </a:t>
            </a:r>
            <a:r>
              <a:rPr lang="en-US" sz="2000" b="1" dirty="0"/>
              <a:t>bills</a:t>
            </a:r>
            <a:r>
              <a:rPr lang="en-US" sz="2000" dirty="0"/>
              <a:t> or </a:t>
            </a:r>
            <a:r>
              <a:rPr lang="en-US" sz="2000" b="1" dirty="0"/>
              <a:t>utilities</a:t>
            </a:r>
            <a:r>
              <a:rPr lang="en-US" sz="2000" dirty="0"/>
              <a:t>. Average over longer periods (e.g. </a:t>
            </a:r>
            <a:r>
              <a:rPr lang="en-US" sz="2000" b="1" dirty="0"/>
              <a:t>3year records</a:t>
            </a:r>
            <a:r>
              <a:rPr lang="en-US" sz="2000" dirty="0"/>
              <a:t>).</a:t>
            </a:r>
          </a:p>
          <a:p>
            <a:pPr marL="0" indent="0">
              <a:buNone/>
            </a:pPr>
            <a:endParaRPr lang="en-US" sz="2200" dirty="0"/>
          </a:p>
          <a:p>
            <a:pPr marL="0" indent="0">
              <a:buNone/>
            </a:pPr>
            <a:endParaRPr lang="en-US" sz="2200" dirty="0"/>
          </a:p>
        </p:txBody>
      </p:sp>
      <p:sp>
        <p:nvSpPr>
          <p:cNvPr id="12" name="Rectangle 11"/>
          <p:cNvSpPr/>
          <p:nvPr/>
        </p:nvSpPr>
        <p:spPr>
          <a:xfrm>
            <a:off x="740230" y="4487245"/>
            <a:ext cx="7893407" cy="1354217"/>
          </a:xfrm>
          <a:prstGeom prst="rect">
            <a:avLst/>
          </a:prstGeom>
        </p:spPr>
        <p:txBody>
          <a:bodyPr wrap="square">
            <a:spAutoFit/>
          </a:bodyPr>
          <a:lstStyle/>
          <a:p>
            <a:pPr>
              <a:spcAft>
                <a:spcPts val="1200"/>
              </a:spcAft>
            </a:pPr>
            <a:r>
              <a:rPr lang="en-US" dirty="0"/>
              <a:t>Utility bills include the </a:t>
            </a:r>
            <a:r>
              <a:rPr lang="en-US" b="1" dirty="0"/>
              <a:t>total electricity </a:t>
            </a:r>
            <a:r>
              <a:rPr lang="en-US" dirty="0"/>
              <a:t>demand for the building’s technical services (</a:t>
            </a:r>
            <a:r>
              <a:rPr lang="en-US" i="1" dirty="0"/>
              <a:t>in scope here</a:t>
            </a:r>
            <a:r>
              <a:rPr lang="en-US" dirty="0"/>
              <a:t>) and plug loads, cooking </a:t>
            </a:r>
            <a:r>
              <a:rPr lang="en-US" dirty="0" err="1"/>
              <a:t>etc</a:t>
            </a:r>
            <a:r>
              <a:rPr lang="en-US" dirty="0"/>
              <a:t> (</a:t>
            </a:r>
            <a:r>
              <a:rPr lang="en-US" i="1" dirty="0"/>
              <a:t>not in scope here</a:t>
            </a:r>
            <a:r>
              <a:rPr lang="en-US" dirty="0"/>
              <a:t>). </a:t>
            </a:r>
          </a:p>
          <a:p>
            <a:pPr>
              <a:spcAft>
                <a:spcPts val="1200"/>
              </a:spcAft>
            </a:pPr>
            <a:r>
              <a:rPr lang="en-US" b="1" dirty="0"/>
              <a:t>Desegregate electricity demand </a:t>
            </a:r>
            <a:r>
              <a:rPr lang="en-US" dirty="0"/>
              <a:t>for different end-uses with calibrated building simulations or use </a:t>
            </a:r>
            <a:r>
              <a:rPr lang="en-US" b="1" dirty="0"/>
              <a:t>survey</a:t>
            </a:r>
            <a:r>
              <a:rPr lang="en-US" dirty="0"/>
              <a:t> results from an energy audit.</a:t>
            </a:r>
          </a:p>
        </p:txBody>
      </p:sp>
      <p:pic>
        <p:nvPicPr>
          <p:cNvPr id="13"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6743" y="4505168"/>
            <a:ext cx="355525"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743" y="5177616"/>
            <a:ext cx="445654" cy="4786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010400" y="5580331"/>
            <a:ext cx="1776448" cy="369332"/>
          </a:xfrm>
          <a:prstGeom prst="rect">
            <a:avLst/>
          </a:prstGeom>
        </p:spPr>
        <p:txBody>
          <a:bodyPr wrap="none">
            <a:spAutoFit/>
          </a:bodyPr>
          <a:lstStyle/>
          <a:p>
            <a:pPr marL="285750" indent="-285750">
              <a:buFont typeface="Wingdings" panose="05000000000000000000" pitchFamily="2" charset="2"/>
              <a:buChar char="Ø"/>
            </a:pPr>
            <a:r>
              <a:rPr lang="en-US" dirty="0" smtClean="0"/>
              <a:t>See also </a:t>
            </a:r>
            <a:r>
              <a:rPr lang="en-US" b="1" dirty="0"/>
              <a:t>B.1.3</a:t>
            </a:r>
            <a:endParaRPr lang="en-US" dirty="0"/>
          </a:p>
        </p:txBody>
      </p:sp>
    </p:spTree>
    <p:extLst>
      <p:ext uri="{BB962C8B-B14F-4D97-AF65-F5344CB8AC3E}">
        <p14:creationId xmlns:p14="http://schemas.microsoft.com/office/powerpoint/2010/main" val="418770338"/>
      </p:ext>
    </p:extLst>
  </p:cSld>
  <p:clrMapOvr>
    <a:masterClrMapping/>
  </p:clrMapOvr>
  <p:transition advTm="2855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26228" y="2644048"/>
            <a:ext cx="3006647" cy="1963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1412"/>
            <a:ext cx="2133600" cy="288000"/>
          </a:xfrm>
        </p:spPr>
        <p:txBody>
          <a:bodyPr/>
          <a:lstStyle/>
          <a:p>
            <a:fld id="{243FB592-B9A9-49AA-A86F-4031F7B97808}" type="slidenum">
              <a:rPr lang="en-US" smtClean="0"/>
              <a:pPr/>
              <a:t>13</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34" name="Rectangle 33"/>
          <p:cNvSpPr/>
          <p:nvPr/>
        </p:nvSpPr>
        <p:spPr>
          <a:xfrm>
            <a:off x="408984" y="1576186"/>
            <a:ext cx="6256222" cy="1261884"/>
          </a:xfrm>
          <a:prstGeom prst="rect">
            <a:avLst/>
          </a:prstGeom>
          <a:noFill/>
        </p:spPr>
        <p:txBody>
          <a:bodyPr wrap="square">
            <a:spAutoFit/>
          </a:bodyPr>
          <a:lstStyle/>
          <a:p>
            <a:pPr>
              <a:spcBef>
                <a:spcPts val="1200"/>
              </a:spcBef>
            </a:pPr>
            <a:r>
              <a:rPr lang="en-US" sz="2200" dirty="0"/>
              <a:t>Performance of RES depends on type of system, efficiency, location (e.g. solar availability ) </a:t>
            </a:r>
            <a:r>
              <a:rPr lang="en-US" sz="2200" dirty="0" err="1"/>
              <a:t>etc</a:t>
            </a:r>
            <a:r>
              <a:rPr lang="en-US" sz="2200" dirty="0"/>
              <a:t>              </a:t>
            </a:r>
          </a:p>
          <a:p>
            <a:pPr>
              <a:spcBef>
                <a:spcPts val="1200"/>
              </a:spcBef>
            </a:pPr>
            <a:r>
              <a:rPr lang="en-US" sz="2200" dirty="0"/>
              <a:t>             For example, electricity production from PVs</a:t>
            </a:r>
          </a:p>
        </p:txBody>
      </p:sp>
      <p:sp>
        <p:nvSpPr>
          <p:cNvPr id="35" name="Text Box 36"/>
          <p:cNvSpPr txBox="1">
            <a:spLocks noChangeArrowheads="1"/>
          </p:cNvSpPr>
          <p:nvPr/>
        </p:nvSpPr>
        <p:spPr bwMode="auto">
          <a:xfrm>
            <a:off x="404782" y="3660085"/>
            <a:ext cx="5931702" cy="186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63525" indent="-263525"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855663" marR="0" lvl="0" indent="0" defTabSz="914400" eaLnBrk="1" fontAlgn="base" latinLnBrk="0" hangingPunct="1">
              <a:lnSpc>
                <a:spcPct val="100000"/>
              </a:lnSpc>
              <a:spcAft>
                <a:spcPts val="1200"/>
              </a:spcAft>
              <a:buClrTx/>
              <a:buSzTx/>
              <a:buFontTx/>
              <a:buNone/>
              <a:tabLst/>
              <a:defRPr/>
            </a:pPr>
            <a:r>
              <a:rPr kumimoji="0" lang="en-US" sz="2000" b="1" i="1" u="none" strike="noStrike" kern="0" cap="none" spc="0" normalizeH="0" baseline="0" noProof="0" dirty="0">
                <a:ln>
                  <a:noFill/>
                </a:ln>
                <a:effectLst/>
                <a:uLnTx/>
                <a:uFillTx/>
                <a:latin typeface="+mn-lt"/>
              </a:rPr>
              <a:t>Annual average output </a:t>
            </a:r>
          </a:p>
          <a:p>
            <a:pPr marL="263525" marR="0" lvl="0" indent="-263525" defTabSz="914400" eaLnBrk="1" fontAlgn="base" latinLnBrk="0" hangingPunct="1">
              <a:lnSpc>
                <a:spcPct val="100000"/>
              </a:lnSpc>
              <a:spcBef>
                <a:spcPct val="25000"/>
              </a:spcBef>
              <a:spcAft>
                <a:spcPct val="0"/>
              </a:spcAft>
              <a:buClrTx/>
              <a:buSzTx/>
              <a:buFontTx/>
              <a:buNone/>
              <a:tabLst/>
              <a:defRPr/>
            </a:pPr>
            <a:r>
              <a:rPr kumimoji="0" lang="en-US" sz="2000" b="0" i="0" u="none" strike="noStrike" kern="0" cap="none" spc="0" normalizeH="0" baseline="0" noProof="0" dirty="0">
                <a:ln>
                  <a:noFill/>
                </a:ln>
                <a:effectLst/>
                <a:uLnTx/>
                <a:uFillTx/>
                <a:latin typeface="+mn-lt"/>
              </a:rPr>
              <a:t>          </a:t>
            </a:r>
            <a:r>
              <a:rPr kumimoji="0" lang="en-US" sz="2000" b="1" i="1" u="none" strike="noStrike" kern="0" cap="none" spc="0" normalizeH="0" baseline="0" noProof="0" dirty="0">
                <a:ln>
                  <a:noFill/>
                </a:ln>
                <a:effectLst/>
                <a:uLnTx/>
                <a:uFillTx/>
                <a:latin typeface="+mn-lt"/>
              </a:rPr>
              <a:t>Greece</a:t>
            </a:r>
            <a:r>
              <a:rPr kumimoji="0" lang="en-US" sz="2000" b="0" i="1" u="none" strike="noStrike" kern="0" cap="none" spc="0" normalizeH="0" baseline="0" noProof="0" dirty="0">
                <a:ln>
                  <a:noFill/>
                </a:ln>
                <a:effectLst/>
                <a:uLnTx/>
                <a:uFillTx/>
                <a:latin typeface="+mn-lt"/>
              </a:rPr>
              <a:t>:</a:t>
            </a:r>
            <a:r>
              <a:rPr kumimoji="0" lang="en-US" sz="2000" b="0" i="1" u="none" strike="noStrike" kern="0" cap="none" spc="0" normalizeH="0" noProof="0" dirty="0">
                <a:ln>
                  <a:noFill/>
                </a:ln>
                <a:effectLst/>
                <a:uLnTx/>
                <a:uFillTx/>
                <a:latin typeface="+mn-lt"/>
              </a:rPr>
              <a:t>  </a:t>
            </a:r>
            <a:r>
              <a:rPr kumimoji="0" lang="el-GR" sz="2000" b="1" i="1" u="none" strike="noStrike" kern="0" cap="none" spc="0" normalizeH="0" baseline="0" noProof="0" dirty="0">
                <a:ln>
                  <a:noFill/>
                </a:ln>
                <a:effectLst/>
                <a:uLnTx/>
                <a:uFillTx/>
                <a:latin typeface="+mn-lt"/>
              </a:rPr>
              <a:t>1100</a:t>
            </a:r>
            <a:r>
              <a:rPr kumimoji="0" lang="en-US" sz="2000" b="1" i="1" u="none" strike="noStrike" kern="0" cap="none" spc="0" normalizeH="0" baseline="0" noProof="0" dirty="0">
                <a:ln>
                  <a:noFill/>
                </a:ln>
                <a:effectLst/>
                <a:uLnTx/>
                <a:uFillTx/>
                <a:latin typeface="+mn-lt"/>
                <a:sym typeface="Symbol" pitchFamily="18" charset="2"/>
              </a:rPr>
              <a:t> to </a:t>
            </a:r>
            <a:r>
              <a:rPr kumimoji="0" lang="el-GR" sz="2000" b="1" i="1" u="none" strike="noStrike" kern="0" cap="none" spc="0" normalizeH="0" baseline="0" noProof="0" dirty="0">
                <a:ln>
                  <a:noFill/>
                </a:ln>
                <a:effectLst/>
                <a:uLnTx/>
                <a:uFillTx/>
                <a:latin typeface="+mn-lt"/>
              </a:rPr>
              <a:t>1500</a:t>
            </a:r>
            <a:r>
              <a:rPr kumimoji="0" lang="en-US" sz="2000" b="1" i="1" u="none" strike="noStrike" kern="0" cap="none" spc="0" normalizeH="0" baseline="0" noProof="0" dirty="0">
                <a:ln>
                  <a:noFill/>
                </a:ln>
                <a:effectLst/>
                <a:uLnTx/>
                <a:uFillTx/>
                <a:latin typeface="+mn-lt"/>
              </a:rPr>
              <a:t> kWh/</a:t>
            </a:r>
            <a:r>
              <a:rPr kumimoji="0" lang="en-US" sz="2000" b="1" i="1" u="none" strike="noStrike" kern="0" cap="none" spc="0" normalizeH="0" baseline="0" noProof="0" dirty="0" err="1">
                <a:ln>
                  <a:noFill/>
                </a:ln>
                <a:effectLst/>
                <a:uLnTx/>
                <a:uFillTx/>
                <a:latin typeface="+mn-lt"/>
              </a:rPr>
              <a:t>kW</a:t>
            </a:r>
            <a:r>
              <a:rPr kumimoji="0" lang="en-US" sz="2000" b="1" i="1" u="none" strike="noStrike" kern="0" cap="none" spc="0" normalizeH="0" baseline="-25000" noProof="0" dirty="0" err="1">
                <a:ln>
                  <a:noFill/>
                </a:ln>
                <a:effectLst/>
                <a:uLnTx/>
                <a:uFillTx/>
                <a:latin typeface="+mn-lt"/>
              </a:rPr>
              <a:t>p</a:t>
            </a:r>
            <a:r>
              <a:rPr lang="en-US" sz="2000" b="1" i="1" kern="0" dirty="0" err="1">
                <a:latin typeface="+mn-lt"/>
              </a:rPr>
              <a:t>/</a:t>
            </a:r>
            <a:r>
              <a:rPr kumimoji="0" lang="en-US" sz="2000" b="1" i="1" u="none" strike="noStrike" kern="0" cap="none" spc="0" normalizeH="0" baseline="0" noProof="0" dirty="0">
                <a:ln>
                  <a:noFill/>
                </a:ln>
                <a:effectLst/>
                <a:uLnTx/>
                <a:uFillTx/>
                <a:latin typeface="+mn-lt"/>
              </a:rPr>
              <a:t>year</a:t>
            </a:r>
            <a:endParaRPr kumimoji="0" lang="el-GR" altLang="zh-CN" sz="2000" b="1" i="1" u="none" strike="noStrike" kern="0" cap="none" spc="0" normalizeH="0" baseline="0" noProof="0" dirty="0">
              <a:ln>
                <a:noFill/>
              </a:ln>
              <a:effectLst/>
              <a:uLnTx/>
              <a:uFillTx/>
              <a:latin typeface="+mn-lt"/>
            </a:endParaRPr>
          </a:p>
          <a:p>
            <a:pPr marL="285750" marR="0" lvl="0" indent="-285750" defTabSz="914400" eaLnBrk="1" fontAlgn="base" latinLnBrk="0" hangingPunct="1">
              <a:lnSpc>
                <a:spcPct val="100000"/>
              </a:lnSpc>
              <a:spcBef>
                <a:spcPct val="25000"/>
              </a:spcBef>
              <a:spcAft>
                <a:spcPct val="0"/>
              </a:spcAft>
              <a:buClrTx/>
              <a:buSzTx/>
              <a:buFont typeface="Courier New" panose="02070309020205020404" pitchFamily="49" charset="0"/>
              <a:buChar char="o"/>
              <a:tabLst/>
              <a:defRPr/>
            </a:pPr>
            <a:r>
              <a:rPr kumimoji="0" lang="en-US" sz="1600" b="0" i="1" u="none" strike="noStrike" kern="0" cap="none" spc="0" normalizeH="0" baseline="0" noProof="0" dirty="0">
                <a:ln>
                  <a:noFill/>
                </a:ln>
                <a:effectLst/>
                <a:uLnTx/>
                <a:uFillTx/>
                <a:latin typeface="+mn-lt"/>
              </a:rPr>
              <a:t>Thessaloniki</a:t>
            </a:r>
            <a:r>
              <a:rPr kumimoji="0" lang="el-GR" sz="1600" b="0" i="1" u="none" strike="noStrike" kern="0" cap="none" spc="0" normalizeH="0" baseline="0" noProof="0" dirty="0">
                <a:ln>
                  <a:noFill/>
                </a:ln>
                <a:effectLst/>
                <a:uLnTx/>
                <a:uFillTx/>
                <a:latin typeface="+mn-lt"/>
              </a:rPr>
              <a:t>: 1150 </a:t>
            </a:r>
            <a:r>
              <a:rPr kumimoji="0" lang="en-US" sz="1600" b="0" i="1" u="none" strike="noStrike" kern="0" cap="none" spc="0" normalizeH="0" baseline="0" noProof="0" dirty="0">
                <a:ln>
                  <a:noFill/>
                </a:ln>
                <a:effectLst/>
                <a:uLnTx/>
                <a:uFillTx/>
                <a:latin typeface="+mn-lt"/>
                <a:sym typeface="Symbol" pitchFamily="18" charset="2"/>
              </a:rPr>
              <a:t>to</a:t>
            </a:r>
            <a:r>
              <a:rPr kumimoji="0" lang="el-GR" sz="1600" b="0" i="1" u="none" strike="noStrike" kern="0" cap="none" spc="0" normalizeH="0" baseline="0" noProof="0" dirty="0">
                <a:ln>
                  <a:noFill/>
                </a:ln>
                <a:effectLst/>
                <a:uLnTx/>
                <a:uFillTx/>
                <a:latin typeface="+mn-lt"/>
              </a:rPr>
              <a:t> 1250 </a:t>
            </a:r>
            <a:r>
              <a:rPr kumimoji="0" lang="en-US" sz="1600" b="0" i="1" u="none" strike="noStrike" kern="0" cap="none" spc="0" normalizeH="0" baseline="0" noProof="0" dirty="0" err="1">
                <a:ln>
                  <a:noFill/>
                </a:ln>
                <a:effectLst/>
                <a:uLnTx/>
                <a:uFillTx/>
                <a:latin typeface="+mn-lt"/>
              </a:rPr>
              <a:t>kWh</a:t>
            </a:r>
            <a:r>
              <a:rPr kumimoji="0" lang="en-US" sz="1600" b="0" i="1" u="none" strike="noStrike" kern="0" cap="none" spc="0" normalizeH="0" baseline="-25000" noProof="0" dirty="0" err="1">
                <a:ln>
                  <a:noFill/>
                </a:ln>
                <a:effectLst/>
                <a:uLnTx/>
                <a:uFillTx/>
                <a:latin typeface="+mn-lt"/>
              </a:rPr>
              <a:t>e</a:t>
            </a:r>
            <a:r>
              <a:rPr kumimoji="0" lang="en-US" sz="1600" b="0" i="1" u="none" strike="noStrike" kern="0" cap="none" spc="0" normalizeH="0" baseline="0" noProof="0" dirty="0">
                <a:ln>
                  <a:noFill/>
                </a:ln>
                <a:effectLst/>
                <a:uLnTx/>
                <a:uFillTx/>
                <a:latin typeface="+mn-lt"/>
              </a:rPr>
              <a:t>/</a:t>
            </a:r>
            <a:r>
              <a:rPr kumimoji="0" lang="en-US" sz="1600" b="0" i="1" u="none" strike="noStrike" kern="0" cap="none" spc="0" normalizeH="0" baseline="0" noProof="0" dirty="0" err="1">
                <a:ln>
                  <a:noFill/>
                </a:ln>
                <a:effectLst/>
                <a:uLnTx/>
                <a:uFillTx/>
                <a:latin typeface="+mn-lt"/>
              </a:rPr>
              <a:t>kW</a:t>
            </a:r>
            <a:r>
              <a:rPr kumimoji="0" lang="en-US" sz="1600" b="0" i="1" u="none" strike="noStrike" kern="0" cap="none" spc="0" normalizeH="0" baseline="-25000" noProof="0" dirty="0" err="1">
                <a:ln>
                  <a:noFill/>
                </a:ln>
                <a:effectLst/>
                <a:uLnTx/>
                <a:uFillTx/>
                <a:latin typeface="+mn-lt"/>
              </a:rPr>
              <a:t>p</a:t>
            </a:r>
            <a:r>
              <a:rPr kumimoji="0" lang="en-US" sz="1600" b="0" i="1" u="none" strike="noStrike" kern="0" cap="none" spc="0" normalizeH="0" baseline="0" noProof="0" dirty="0">
                <a:ln>
                  <a:noFill/>
                </a:ln>
                <a:effectLst/>
                <a:uLnTx/>
                <a:uFillTx/>
                <a:latin typeface="+mn-lt"/>
              </a:rPr>
              <a:t>/year</a:t>
            </a:r>
            <a:endParaRPr kumimoji="0" lang="el-GR" sz="1600" b="0" i="1" u="none" strike="noStrike" kern="0" cap="none" spc="0" normalizeH="0" baseline="0" noProof="0" dirty="0">
              <a:ln>
                <a:noFill/>
              </a:ln>
              <a:effectLst/>
              <a:uLnTx/>
              <a:uFillTx/>
              <a:latin typeface="+mn-lt"/>
            </a:endParaRPr>
          </a:p>
          <a:p>
            <a:pPr marL="285750" lvl="0" indent="-285750" eaLnBrk="1" fontAlgn="base" hangingPunct="1">
              <a:spcBef>
                <a:spcPct val="25000"/>
              </a:spcBef>
              <a:spcAft>
                <a:spcPct val="0"/>
              </a:spcAft>
              <a:buFont typeface="Courier New" panose="02070309020205020404" pitchFamily="49" charset="0"/>
              <a:buChar char="o"/>
            </a:pPr>
            <a:r>
              <a:rPr kumimoji="0" lang="en-US" sz="1600" b="0" i="1" u="none" strike="noStrike" kern="0" cap="none" spc="0" normalizeH="0" baseline="0" noProof="0" dirty="0">
                <a:ln>
                  <a:noFill/>
                </a:ln>
                <a:effectLst/>
                <a:uLnTx/>
                <a:uFillTx/>
                <a:latin typeface="+mn-lt"/>
              </a:rPr>
              <a:t>Athens</a:t>
            </a:r>
            <a:r>
              <a:rPr kumimoji="0" lang="el-GR" sz="1600" b="0" i="1" u="none" strike="noStrike" kern="0" cap="none" spc="0" normalizeH="0" baseline="0" noProof="0" dirty="0">
                <a:ln>
                  <a:noFill/>
                </a:ln>
                <a:effectLst/>
                <a:uLnTx/>
                <a:uFillTx/>
                <a:latin typeface="+mn-lt"/>
              </a:rPr>
              <a:t>: 1300 </a:t>
            </a:r>
            <a:r>
              <a:rPr kumimoji="0" lang="en-US" sz="1600" b="0" i="1" u="none" strike="noStrike" kern="0" cap="none" spc="0" normalizeH="0" baseline="0" noProof="0" dirty="0">
                <a:ln>
                  <a:noFill/>
                </a:ln>
                <a:effectLst/>
                <a:uLnTx/>
                <a:uFillTx/>
                <a:latin typeface="+mn-lt"/>
                <a:sym typeface="Symbol" pitchFamily="18" charset="2"/>
              </a:rPr>
              <a:t>to</a:t>
            </a:r>
            <a:r>
              <a:rPr kumimoji="0" lang="el-GR" sz="1600" b="0" i="1" u="none" strike="noStrike" kern="0" cap="none" spc="0" normalizeH="0" baseline="0" noProof="0" dirty="0">
                <a:ln>
                  <a:noFill/>
                </a:ln>
                <a:effectLst/>
                <a:uLnTx/>
                <a:uFillTx/>
                <a:latin typeface="+mn-lt"/>
              </a:rPr>
              <a:t> 1400 </a:t>
            </a:r>
            <a:r>
              <a:rPr lang="en-US" sz="1600" i="1" kern="0" dirty="0" err="1"/>
              <a:t>kWh</a:t>
            </a:r>
            <a:r>
              <a:rPr lang="en-US" sz="1600" i="1" kern="0" baseline="-25000" dirty="0" err="1"/>
              <a:t>e</a:t>
            </a:r>
            <a:r>
              <a:rPr kumimoji="0" lang="en-US" sz="1600" b="0" i="1" u="none" strike="noStrike" kern="0" cap="none" spc="0" normalizeH="0" baseline="0" noProof="0" dirty="0">
                <a:ln>
                  <a:noFill/>
                </a:ln>
                <a:effectLst/>
                <a:uLnTx/>
                <a:uFillTx/>
                <a:latin typeface="+mn-lt"/>
              </a:rPr>
              <a:t>/</a:t>
            </a:r>
            <a:r>
              <a:rPr kumimoji="0" lang="en-US" sz="1600" b="0" i="1" u="none" strike="noStrike" kern="0" cap="none" spc="0" normalizeH="0" baseline="0" noProof="0" dirty="0" err="1">
                <a:ln>
                  <a:noFill/>
                </a:ln>
                <a:effectLst/>
                <a:uLnTx/>
                <a:uFillTx/>
                <a:latin typeface="+mn-lt"/>
              </a:rPr>
              <a:t>kW</a:t>
            </a:r>
            <a:r>
              <a:rPr kumimoji="0" lang="en-US" sz="1600" b="0" i="1" u="none" strike="noStrike" kern="0" cap="none" spc="0" normalizeH="0" baseline="-25000" noProof="0" dirty="0" err="1">
                <a:ln>
                  <a:noFill/>
                </a:ln>
                <a:effectLst/>
                <a:uLnTx/>
                <a:uFillTx/>
                <a:latin typeface="+mn-lt"/>
              </a:rPr>
              <a:t>p</a:t>
            </a:r>
            <a:r>
              <a:rPr kumimoji="0" lang="en-US" sz="1600" b="0" i="1" u="none" strike="noStrike" kern="0" cap="none" spc="0" normalizeH="0" baseline="0" noProof="0" dirty="0">
                <a:ln>
                  <a:noFill/>
                </a:ln>
                <a:effectLst/>
                <a:uLnTx/>
                <a:uFillTx/>
                <a:latin typeface="+mn-lt"/>
              </a:rPr>
              <a:t>/year</a:t>
            </a:r>
            <a:endParaRPr kumimoji="0" lang="el-GR" sz="1600" b="0" i="1" u="none" strike="noStrike" kern="0" cap="none" spc="0" normalizeH="0" baseline="0" noProof="0" dirty="0">
              <a:ln>
                <a:noFill/>
              </a:ln>
              <a:effectLst/>
              <a:uLnTx/>
              <a:uFillTx/>
              <a:latin typeface="+mn-lt"/>
            </a:endParaRPr>
          </a:p>
          <a:p>
            <a:pPr marL="285750" lvl="0" indent="-285750" eaLnBrk="1" fontAlgn="base" hangingPunct="1">
              <a:spcBef>
                <a:spcPct val="25000"/>
              </a:spcBef>
              <a:spcAft>
                <a:spcPct val="0"/>
              </a:spcAft>
              <a:buFont typeface="Courier New" panose="02070309020205020404" pitchFamily="49" charset="0"/>
              <a:buChar char="o"/>
            </a:pPr>
            <a:r>
              <a:rPr kumimoji="0" lang="en-US" sz="1600" b="0" i="1" u="none" strike="noStrike" kern="0" cap="none" spc="0" normalizeH="0" baseline="0" noProof="0" dirty="0">
                <a:ln>
                  <a:noFill/>
                </a:ln>
                <a:effectLst/>
                <a:uLnTx/>
                <a:uFillTx/>
                <a:latin typeface="+mn-lt"/>
              </a:rPr>
              <a:t>Crete</a:t>
            </a:r>
            <a:r>
              <a:rPr kumimoji="0" lang="el-GR" sz="1600" b="0" i="1" u="none" strike="noStrike" kern="0" cap="none" spc="0" normalizeH="0" baseline="0" noProof="0" dirty="0">
                <a:ln>
                  <a:noFill/>
                </a:ln>
                <a:effectLst/>
                <a:uLnTx/>
                <a:uFillTx/>
                <a:latin typeface="+mn-lt"/>
              </a:rPr>
              <a:t>: 1350 </a:t>
            </a:r>
            <a:r>
              <a:rPr kumimoji="0" lang="en-US" sz="1600" b="0" i="1" u="none" strike="noStrike" kern="0" cap="none" spc="0" normalizeH="0" baseline="0" noProof="0" dirty="0">
                <a:ln>
                  <a:noFill/>
                </a:ln>
                <a:effectLst/>
                <a:uLnTx/>
                <a:uFillTx/>
                <a:latin typeface="+mn-lt"/>
                <a:sym typeface="Symbol" pitchFamily="18" charset="2"/>
              </a:rPr>
              <a:t>to</a:t>
            </a:r>
            <a:r>
              <a:rPr kumimoji="0" lang="el-GR" sz="1600" b="0" i="1" u="none" strike="noStrike" kern="0" cap="none" spc="0" normalizeH="0" baseline="0" noProof="0" dirty="0">
                <a:ln>
                  <a:noFill/>
                </a:ln>
                <a:effectLst/>
                <a:uLnTx/>
                <a:uFillTx/>
                <a:latin typeface="+mn-lt"/>
              </a:rPr>
              <a:t> 1500 </a:t>
            </a:r>
            <a:r>
              <a:rPr lang="en-US" sz="1600" i="1" kern="0" dirty="0" err="1"/>
              <a:t>kWh</a:t>
            </a:r>
            <a:r>
              <a:rPr lang="en-US" sz="1600" i="1" kern="0" baseline="-25000" dirty="0" err="1"/>
              <a:t>e</a:t>
            </a:r>
            <a:r>
              <a:rPr kumimoji="0" lang="en-US" sz="1600" b="0" i="1" u="none" strike="noStrike" kern="0" cap="none" spc="0" normalizeH="0" baseline="0" noProof="0" dirty="0">
                <a:ln>
                  <a:noFill/>
                </a:ln>
                <a:effectLst/>
                <a:uLnTx/>
                <a:uFillTx/>
                <a:latin typeface="+mn-lt"/>
              </a:rPr>
              <a:t>/</a:t>
            </a:r>
            <a:r>
              <a:rPr kumimoji="0" lang="en-US" sz="1600" b="0" i="1" u="none" strike="noStrike" kern="0" cap="none" spc="0" normalizeH="0" baseline="0" noProof="0" dirty="0" err="1">
                <a:ln>
                  <a:noFill/>
                </a:ln>
                <a:effectLst/>
                <a:uLnTx/>
                <a:uFillTx/>
                <a:latin typeface="+mn-lt"/>
              </a:rPr>
              <a:t>kW</a:t>
            </a:r>
            <a:r>
              <a:rPr kumimoji="0" lang="en-US" sz="1600" b="0" i="1" u="none" strike="noStrike" kern="0" cap="none" spc="0" normalizeH="0" baseline="-25000" noProof="0" dirty="0" err="1">
                <a:ln>
                  <a:noFill/>
                </a:ln>
                <a:effectLst/>
                <a:uLnTx/>
                <a:uFillTx/>
                <a:latin typeface="+mn-lt"/>
              </a:rPr>
              <a:t>p</a:t>
            </a:r>
            <a:r>
              <a:rPr kumimoji="0" lang="en-US" sz="1600" b="0" i="1" u="none" strike="noStrike" kern="0" cap="none" spc="0" normalizeH="0" baseline="0" noProof="0" dirty="0">
                <a:ln>
                  <a:noFill/>
                </a:ln>
                <a:effectLst/>
                <a:uLnTx/>
                <a:uFillTx/>
                <a:latin typeface="+mn-lt"/>
              </a:rPr>
              <a:t>/year</a:t>
            </a:r>
            <a:endParaRPr kumimoji="0" lang="el-GR" sz="1600" b="0" i="1" u="none" strike="noStrike" kern="0" cap="none" spc="0" normalizeH="0" baseline="0" noProof="0" dirty="0">
              <a:ln>
                <a:noFill/>
              </a:ln>
              <a:effectLst/>
              <a:uLnTx/>
              <a:uFillTx/>
              <a:latin typeface="+mn-lt"/>
            </a:endParaRPr>
          </a:p>
        </p:txBody>
      </p:sp>
      <p:pic>
        <p:nvPicPr>
          <p:cNvPr id="3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4782" y="4163178"/>
            <a:ext cx="621768" cy="4195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8850" y="2280226"/>
            <a:ext cx="720909" cy="6943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8224" y="3426816"/>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977487"/>
      </p:ext>
    </p:extLst>
  </p:cSld>
  <p:clrMapOvr>
    <a:masterClrMapping/>
  </p:clrMapOvr>
  <p:transition advTm="1861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548425"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1">
                    <a:lumMod val="50000"/>
                    <a:lumOff val="50000"/>
                  </a:schemeClr>
                </a:solidFill>
              </a:rPr>
              <a:t>The calculation steps </a:t>
            </a:r>
            <a:r>
              <a:rPr lang="en-US" sz="2200" b="1" u="sng" dirty="0">
                <a:solidFill>
                  <a:schemeClr val="tx1">
                    <a:lumMod val="50000"/>
                    <a:lumOff val="50000"/>
                  </a:schemeClr>
                </a:solidFill>
              </a:rPr>
              <a:t>new (design) buildings</a:t>
            </a:r>
            <a:r>
              <a:rPr lang="en-US" sz="2200" b="1" dirty="0">
                <a:solidFill>
                  <a:schemeClr val="tx1">
                    <a:lumMod val="50000"/>
                    <a:lumOff val="50000"/>
                  </a:schemeClr>
                </a:solidFill>
              </a:rPr>
              <a:t> are the following:</a:t>
            </a:r>
            <a:r>
              <a:rPr lang="en-US" sz="2200" dirty="0"/>
              <a:t> </a:t>
            </a:r>
            <a:endParaRPr lang="it-IT" sz="2200" dirty="0"/>
          </a:p>
          <a:p>
            <a:pPr marL="457200" indent="-457200">
              <a:buFont typeface="+mj-lt"/>
              <a:buAutoNum type="arabicPeriod"/>
            </a:pPr>
            <a:r>
              <a:rPr lang="en-US" sz="2200" dirty="0"/>
              <a:t>Calculate the electricity</a:t>
            </a:r>
            <a:r>
              <a:rPr lang="en-US" sz="2200" b="1" dirty="0"/>
              <a:t> produced &amp; used on-site from renewable sources</a:t>
            </a:r>
            <a:r>
              <a:rPr lang="en-US" sz="2200" dirty="0"/>
              <a:t> (e.g. solar using PV, wind using turbines) to cover the </a:t>
            </a:r>
            <a:r>
              <a:rPr lang="en-US" sz="2200" b="1" dirty="0"/>
              <a:t>demand</a:t>
            </a:r>
            <a:r>
              <a:rPr lang="en-US" sz="2200" dirty="0"/>
              <a:t> for its </a:t>
            </a:r>
            <a:r>
              <a:rPr lang="en-US" sz="2200" b="1" dirty="0"/>
              <a:t>technical services </a:t>
            </a:r>
            <a:r>
              <a:rPr lang="en-US" sz="2200" dirty="0"/>
              <a:t>over a </a:t>
            </a:r>
            <a:r>
              <a:rPr lang="en-US" sz="2200" b="1" dirty="0"/>
              <a:t>typical year</a:t>
            </a:r>
            <a:r>
              <a:rPr lang="en-US" sz="2200" dirty="0"/>
              <a:t>, according to CEN standards that support EPBD, </a:t>
            </a:r>
            <a:r>
              <a:rPr lang="en-US" sz="2200" dirty="0" smtClean="0"/>
              <a:t>[</a:t>
            </a:r>
            <a:r>
              <a:rPr lang="en-US" sz="2200" dirty="0"/>
              <a:t>kWh] </a:t>
            </a:r>
            <a:endParaRPr lang="en-US" sz="2200" b="1" u="sng" dirty="0"/>
          </a:p>
          <a:p>
            <a:pPr marL="457200" lvl="0" indent="-457200">
              <a:buFont typeface="+mj-lt"/>
              <a:buAutoNum type="arabicPeriod"/>
            </a:pP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14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 – DESIGN STAGE</a:t>
            </a:r>
            <a:endParaRPr lang="it-IT" dirty="0"/>
          </a:p>
        </p:txBody>
      </p:sp>
      <p:pic>
        <p:nvPicPr>
          <p:cNvPr id="1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26650" y="3608998"/>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Rounded Rectangle 70"/>
          <p:cNvSpPr/>
          <p:nvPr/>
        </p:nvSpPr>
        <p:spPr>
          <a:xfrm>
            <a:off x="5286542" y="3574192"/>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5584956"/>
      </p:ext>
    </p:extLst>
  </p:cSld>
  <p:clrMapOvr>
    <a:masterClrMapping/>
  </p:clrMapOvr>
  <p:transition advTm="1557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2"/>
            </a:pPr>
            <a:r>
              <a:rPr lang="en-US" sz="2200" dirty="0"/>
              <a:t>Calculate the annual electricity delivered to the building </a:t>
            </a:r>
            <a:r>
              <a:rPr lang="en-US" sz="2200" b="1" dirty="0"/>
              <a:t>from the main power </a:t>
            </a:r>
            <a:r>
              <a:rPr lang="en-US" sz="2200" b="1" dirty="0" smtClean="0"/>
              <a:t>grid</a:t>
            </a:r>
            <a:r>
              <a:rPr lang="en-US" sz="2200" dirty="0" smtClean="0"/>
              <a:t>, [kWh]</a:t>
            </a:r>
          </a:p>
          <a:p>
            <a:pPr marL="457200" lvl="0" indent="-457200">
              <a:buFont typeface="+mj-lt"/>
              <a:buAutoNum type="arabicPeriod" startAt="2"/>
            </a:pPr>
            <a:endParaRPr lang="en-US" sz="2200" dirty="0"/>
          </a:p>
          <a:p>
            <a:pPr marL="457200" lvl="0" indent="-457200">
              <a:buFont typeface="+mj-lt"/>
              <a:buAutoNum type="arabicPeriod" startAt="2"/>
            </a:pPr>
            <a:endParaRPr lang="en-US" sz="2200" dirty="0" smtClean="0"/>
          </a:p>
          <a:p>
            <a:pPr marL="457200" lvl="0" indent="-457200">
              <a:buFont typeface="+mj-lt"/>
              <a:buAutoNum type="arabicPeriod" startAt="2"/>
            </a:pPr>
            <a:endParaRPr lang="en-US" sz="2200" dirty="0"/>
          </a:p>
          <a:p>
            <a:pPr marL="457200" lvl="0" indent="-457200">
              <a:buFont typeface="+mj-lt"/>
              <a:buAutoNum type="arabicPeriod" startAt="2"/>
            </a:pPr>
            <a:endParaRPr lang="en-US" sz="2200" dirty="0" smtClean="0"/>
          </a:p>
          <a:p>
            <a:pPr marL="457200" lvl="0" indent="-457200">
              <a:buFont typeface="+mj-lt"/>
              <a:buAutoNum type="arabicPeriod" startAt="2"/>
            </a:pPr>
            <a:endParaRPr lang="en-US" sz="2200" dirty="0"/>
          </a:p>
          <a:p>
            <a:pPr marL="457200" lvl="0" indent="-457200">
              <a:buFont typeface="+mj-lt"/>
              <a:buAutoNum type="arabicPeriod" startAt="2"/>
            </a:pPr>
            <a:endParaRPr lang="en-US" sz="2200" dirty="0" smtClean="0"/>
          </a:p>
          <a:p>
            <a:pPr marL="457200" indent="-457200">
              <a:buFont typeface="+mj-lt"/>
              <a:buAutoNum type="arabicPeriod" startAt="2"/>
            </a:pPr>
            <a:r>
              <a:rPr lang="en-GB" sz="2200" dirty="0" smtClean="0"/>
              <a:t>Sum </a:t>
            </a:r>
            <a:r>
              <a:rPr lang="en-GB" sz="2200" dirty="0"/>
              <a:t>the electrical</a:t>
            </a:r>
            <a:r>
              <a:rPr lang="en-GB" sz="2200" dirty="0" smtClean="0"/>
              <a:t> </a:t>
            </a:r>
            <a:r>
              <a:rPr lang="en-GB" sz="2200" dirty="0"/>
              <a:t>energy from RES </a:t>
            </a:r>
            <a:r>
              <a:rPr lang="en-US" sz="2200" dirty="0" smtClean="0"/>
              <a:t>and </a:t>
            </a:r>
            <a:r>
              <a:rPr lang="en-US" sz="2200" dirty="0"/>
              <a:t>the </a:t>
            </a:r>
            <a:r>
              <a:rPr lang="en-US" sz="2200" dirty="0" smtClean="0"/>
              <a:t>electricity </a:t>
            </a:r>
            <a:r>
              <a:rPr lang="en-US" sz="2200" dirty="0"/>
              <a:t>delivered to the building from the main power grid, </a:t>
            </a:r>
            <a:r>
              <a:rPr lang="en-US" sz="2200" dirty="0" smtClean="0"/>
              <a:t>to </a:t>
            </a:r>
            <a:r>
              <a:rPr lang="en-GB" sz="2200" dirty="0" smtClean="0"/>
              <a:t>calculate </a:t>
            </a:r>
            <a:r>
              <a:rPr lang="en-GB" sz="2200" dirty="0"/>
              <a:t>the </a:t>
            </a:r>
            <a:r>
              <a:rPr lang="en-GB" sz="2200" b="1" dirty="0"/>
              <a:t>total final </a:t>
            </a:r>
            <a:r>
              <a:rPr lang="en-GB" sz="2200" b="1" dirty="0" smtClean="0"/>
              <a:t>electrical </a:t>
            </a:r>
            <a:r>
              <a:rPr lang="en-GB" sz="2200" b="1" dirty="0"/>
              <a:t>energy </a:t>
            </a:r>
            <a:r>
              <a:rPr lang="en-GB" sz="2200" dirty="0"/>
              <a:t>(RES &amp; conventional)</a:t>
            </a:r>
            <a:r>
              <a:rPr lang="en-US" sz="2200" dirty="0" smtClean="0"/>
              <a:t>[</a:t>
            </a:r>
            <a:r>
              <a:rPr lang="en-US" sz="2200" dirty="0"/>
              <a:t>kWh] </a:t>
            </a:r>
            <a:endParaRPr lang="en-US" sz="2200" b="1" dirty="0">
              <a:solidFill>
                <a:srgbClr val="FF0000"/>
              </a:solidFill>
            </a:endParaRPr>
          </a:p>
          <a:p>
            <a:pPr marL="457200" lvl="0" indent="-457200">
              <a:buFont typeface="+mj-lt"/>
              <a:buAutoNum type="arabicPeriod" startAt="2"/>
            </a:pPr>
            <a:r>
              <a:rPr lang="en-US" sz="2200" dirty="0" smtClean="0"/>
              <a:t> </a:t>
            </a:r>
            <a:endParaRPr lang="en-US" sz="2200" b="1" dirty="0">
              <a:solidFill>
                <a:srgbClr val="FF0000"/>
              </a:solidFill>
            </a:endParaRPr>
          </a:p>
          <a:p>
            <a:pPr marL="457200" lvl="0" indent="-457200">
              <a:buFont typeface="+mj-lt"/>
              <a:buAutoNum type="arabicPeriod" startAt="2"/>
            </a:pPr>
            <a:endParaRPr lang="en-US" sz="2200" b="1" dirty="0">
              <a:solidFill>
                <a:srgbClr val="FF0000"/>
              </a:solidFill>
            </a:endParaRPr>
          </a:p>
          <a:p>
            <a:pPr marL="457200" lvl="0" indent="-457200">
              <a:spcBef>
                <a:spcPts val="1800"/>
              </a:spcBef>
              <a:buFont typeface="+mj-lt"/>
              <a:buAutoNum type="arabicPeriod" startAt="2"/>
            </a:pPr>
            <a:endParaRPr lang="en-US" sz="2200" dirty="0" smtClean="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66700"/>
          </a:xfrm>
        </p:spPr>
        <p:txBody>
          <a:bodyPr/>
          <a:lstStyle/>
          <a:p>
            <a:fld id="{243FB592-B9A9-49AA-A86F-4031F7B97808}" type="slidenum">
              <a:rPr lang="en-US" smtClean="0"/>
              <a:pPr/>
              <a:t>15</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 – DESIGN STAGE</a:t>
            </a:r>
            <a:endParaRPr lang="it-IT" dirty="0"/>
          </a:p>
        </p:txBody>
      </p:sp>
      <p:pic>
        <p:nvPicPr>
          <p:cNvPr id="1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grpSp>
        <p:nvGrpSpPr>
          <p:cNvPr id="3" name="Group 2"/>
          <p:cNvGrpSpPr/>
          <p:nvPr/>
        </p:nvGrpSpPr>
        <p:grpSpPr>
          <a:xfrm>
            <a:off x="2113158" y="2327085"/>
            <a:ext cx="4133850" cy="1704856"/>
            <a:chOff x="2357709" y="2614166"/>
            <a:chExt cx="4133850" cy="1704856"/>
          </a:xfrm>
        </p:grpSpPr>
        <p:pic>
          <p:nvPicPr>
            <p:cNvPr id="2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57709" y="2648972"/>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ounded Rectangle 22"/>
            <p:cNvSpPr/>
            <p:nvPr/>
          </p:nvSpPr>
          <p:spPr>
            <a:xfrm>
              <a:off x="2624035" y="2614166"/>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6549059" y="3324055"/>
            <a:ext cx="2477387" cy="646331"/>
          </a:xfrm>
          <a:prstGeom prst="rect">
            <a:avLst/>
          </a:prstGeom>
        </p:spPr>
        <p:txBody>
          <a:bodyPr wrap="square">
            <a:spAutoFit/>
          </a:bodyPr>
          <a:lstStyle/>
          <a:p>
            <a:pPr marL="457200" lvl="0" indent="-457200">
              <a:buFont typeface="Wingdings" panose="05000000000000000000" pitchFamily="2" charset="2"/>
              <a:buChar char="Ø"/>
            </a:pPr>
            <a:r>
              <a:rPr lang="en-US" dirty="0"/>
              <a:t>See also </a:t>
            </a:r>
            <a:r>
              <a:rPr lang="en-US" b="1" dirty="0"/>
              <a:t>B.1.3 for design stage</a:t>
            </a:r>
            <a:endParaRPr lang="en-US" b="1" dirty="0">
              <a:solidFill>
                <a:srgbClr val="FF0000"/>
              </a:solidFill>
            </a:endParaRPr>
          </a:p>
        </p:txBody>
      </p:sp>
    </p:spTree>
    <p:extLst>
      <p:ext uri="{BB962C8B-B14F-4D97-AF65-F5344CB8AC3E}">
        <p14:creationId xmlns:p14="http://schemas.microsoft.com/office/powerpoint/2010/main" val="3777554643"/>
      </p:ext>
    </p:extLst>
  </p:cSld>
  <p:clrMapOvr>
    <a:masterClrMapping/>
  </p:clrMapOvr>
  <p:transition advTm="755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2209571" y="4658993"/>
            <a:ext cx="2194560"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a:effectLst>
                  <a:outerShdw blurRad="38100" dist="38100" dir="2700000" algn="tl">
                    <a:srgbClr val="000000">
                      <a:alpha val="43137"/>
                    </a:srgbClr>
                  </a:outerShdw>
                </a:effectLst>
              </a:rPr>
              <a:t>Total Electrical Energy (</a:t>
            </a:r>
            <a:r>
              <a:rPr lang="en-US" sz="2400" b="1" dirty="0" err="1" smtClean="0">
                <a:effectLst>
                  <a:outerShdw blurRad="38100" dist="38100" dir="2700000" algn="tl">
                    <a:srgbClr val="000000">
                      <a:alpha val="43137"/>
                    </a:srgbClr>
                  </a:outerShdw>
                </a:effectLst>
              </a:rPr>
              <a:t>kWh</a:t>
            </a:r>
            <a:r>
              <a:rPr lang="en-US" sz="2400" b="1" baseline="-25000" dirty="0" err="1" smtClean="0">
                <a:effectLst>
                  <a:outerShdw blurRad="38100" dist="38100" dir="2700000" algn="tl">
                    <a:srgbClr val="000000">
                      <a:alpha val="43137"/>
                    </a:srgbClr>
                  </a:outerShdw>
                </a:effectLst>
              </a:rPr>
              <a:t>e,T</a:t>
            </a:r>
            <a:r>
              <a:rPr lang="en-US" sz="2400" b="1" dirty="0" smtClean="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41" name="Rounded Rectangle 40"/>
          <p:cNvSpPr/>
          <p:nvPr/>
        </p:nvSpPr>
        <p:spPr>
          <a:xfrm>
            <a:off x="2209571" y="2848802"/>
            <a:ext cx="2194560" cy="96829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a:effectLst>
                  <a:outerShdw blurRad="38100" dist="38100" dir="2700000" algn="tl">
                    <a:srgbClr val="000000">
                      <a:alpha val="43137"/>
                    </a:srgbClr>
                  </a:outerShdw>
                </a:effectLst>
              </a:rPr>
              <a:t>Electricity from RES (</a:t>
            </a:r>
            <a:r>
              <a:rPr lang="en-US" sz="2400" b="1" dirty="0" err="1">
                <a:effectLst>
                  <a:outerShdw blurRad="38100" dist="38100" dir="2700000" algn="tl">
                    <a:srgbClr val="000000">
                      <a:alpha val="43137"/>
                    </a:srgbClr>
                  </a:outerShdw>
                </a:effectLst>
              </a:rPr>
              <a:t>kWh</a:t>
            </a:r>
            <a:r>
              <a:rPr lang="en-US" sz="2400" b="1" baseline="-25000" dirty="0" err="1">
                <a:effectLst>
                  <a:outerShdw blurRad="38100" dist="38100" dir="2700000" algn="tl">
                    <a:srgbClr val="000000">
                      <a:alpha val="43137"/>
                    </a:srgbClr>
                  </a:outerShdw>
                </a:effectLst>
              </a:rPr>
              <a:t>e,RES</a:t>
            </a:r>
            <a:r>
              <a:rPr lang="en-US" sz="2400" b="1" dirty="0">
                <a:effectLst>
                  <a:outerShdw blurRad="38100" dist="38100" dir="2700000" algn="tl">
                    <a:srgbClr val="000000">
                      <a:alpha val="43137"/>
                    </a:srgbClr>
                  </a:outerShdw>
                </a:effectLst>
              </a:rPr>
              <a:t>)</a:t>
            </a:r>
          </a:p>
        </p:txBody>
      </p:sp>
      <p:pic>
        <p:nvPicPr>
          <p:cNvPr id="1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95916" y="3283030"/>
            <a:ext cx="2612914" cy="152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16</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 – DESIGN STAGE</a:t>
            </a:r>
            <a:endParaRPr lang="it-IT" dirty="0"/>
          </a:p>
        </p:txBody>
      </p:sp>
      <p:pic>
        <p:nvPicPr>
          <p:cNvPr id="17"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31" name="Rectangle 30"/>
          <p:cNvSpPr/>
          <p:nvPr/>
        </p:nvSpPr>
        <p:spPr>
          <a:xfrm>
            <a:off x="5077695" y="373566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33" name="Rectangle 32"/>
          <p:cNvSpPr/>
          <p:nvPr/>
        </p:nvSpPr>
        <p:spPr>
          <a:xfrm>
            <a:off x="2164254" y="3471405"/>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ight Brace 37"/>
          <p:cNvSpPr/>
          <p:nvPr/>
        </p:nvSpPr>
        <p:spPr>
          <a:xfrm>
            <a:off x="4323266" y="272884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Rectangle 1"/>
          <p:cNvSpPr/>
          <p:nvPr/>
        </p:nvSpPr>
        <p:spPr>
          <a:xfrm>
            <a:off x="244800" y="1537200"/>
            <a:ext cx="8399470" cy="1107996"/>
          </a:xfrm>
          <a:prstGeom prst="rect">
            <a:avLst/>
          </a:prstGeom>
        </p:spPr>
        <p:txBody>
          <a:bodyPr wrap="square">
            <a:spAutoFit/>
          </a:bodyPr>
          <a:lstStyle/>
          <a:p>
            <a:pPr marL="457200" lvl="0" indent="-457200">
              <a:spcBef>
                <a:spcPts val="1800"/>
              </a:spcBef>
              <a:buFont typeface="+mj-lt"/>
              <a:buAutoNum type="arabicPeriod" startAt="4"/>
            </a:pPr>
            <a:r>
              <a:rPr lang="en-US" sz="2200" dirty="0"/>
              <a:t>Calculate the </a:t>
            </a:r>
            <a:r>
              <a:rPr lang="en-US" sz="2200" b="1" dirty="0"/>
              <a:t>percentage ratio </a:t>
            </a:r>
            <a:r>
              <a:rPr lang="en-US" sz="2200" dirty="0"/>
              <a:t>of the amount of </a:t>
            </a:r>
            <a:r>
              <a:rPr lang="en-US" sz="2200" b="1" dirty="0" smtClean="0"/>
              <a:t>electricity </a:t>
            </a:r>
            <a:r>
              <a:rPr lang="en-US" sz="2200" b="1" dirty="0"/>
              <a:t>produced from renewable sources</a:t>
            </a:r>
            <a:r>
              <a:rPr lang="en-US" sz="2200" dirty="0"/>
              <a:t> to the </a:t>
            </a:r>
            <a:r>
              <a:rPr lang="en-US" sz="2200" b="1" dirty="0"/>
              <a:t>total final electrical energy </a:t>
            </a:r>
            <a:r>
              <a:rPr lang="en-GB" sz="2200" dirty="0"/>
              <a:t>(RES &amp; conventional</a:t>
            </a:r>
            <a:r>
              <a:rPr lang="en-GB" sz="2200" dirty="0" smtClean="0"/>
              <a:t>), [%]</a:t>
            </a:r>
            <a:endParaRPr lang="en-US" sz="2200" dirty="0"/>
          </a:p>
        </p:txBody>
      </p:sp>
    </p:spTree>
    <p:extLst>
      <p:ext uri="{BB962C8B-B14F-4D97-AF65-F5344CB8AC3E}">
        <p14:creationId xmlns:p14="http://schemas.microsoft.com/office/powerpoint/2010/main" val="2036103771"/>
      </p:ext>
    </p:extLst>
  </p:cSld>
  <p:clrMapOvr>
    <a:masterClrMapping/>
  </p:clrMapOvr>
  <p:transition advTm="1136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97180"/>
          </a:xfrm>
        </p:spPr>
        <p:txBody>
          <a:bodyPr/>
          <a:lstStyle/>
          <a:p>
            <a:fld id="{243FB592-B9A9-49AA-A86F-4031F7B97808}" type="slidenum">
              <a:rPr lang="en-US" smtClean="0"/>
              <a:pPr/>
              <a:t>17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 – OCCUPANCY STAGE</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1">
                    <a:lumMod val="50000"/>
                    <a:lumOff val="50000"/>
                  </a:schemeClr>
                </a:solidFill>
              </a:rPr>
              <a:t>The calculation steps for </a:t>
            </a:r>
            <a:r>
              <a:rPr lang="en-US" sz="2000" b="1" u="sng" dirty="0">
                <a:solidFill>
                  <a:schemeClr val="tx1">
                    <a:lumMod val="50000"/>
                    <a:lumOff val="50000"/>
                  </a:schemeClr>
                </a:solidFill>
              </a:rPr>
              <a:t>existing buildings </a:t>
            </a:r>
            <a:r>
              <a:rPr lang="en-US" sz="2200" b="1" dirty="0">
                <a:solidFill>
                  <a:schemeClr val="tx1">
                    <a:lumMod val="50000"/>
                    <a:lumOff val="50000"/>
                  </a:schemeClr>
                </a:solidFill>
              </a:rPr>
              <a:t>are the following:</a:t>
            </a:r>
            <a:r>
              <a:rPr lang="en-US" sz="2200" dirty="0"/>
              <a:t> </a:t>
            </a:r>
            <a:endParaRPr lang="it-IT" sz="2200" dirty="0"/>
          </a:p>
          <a:p>
            <a:pPr marL="457200" lvl="0" indent="-457200">
              <a:spcBef>
                <a:spcPts val="0"/>
              </a:spcBef>
              <a:buFont typeface="+mj-lt"/>
              <a:buAutoNum type="arabicPeriod"/>
            </a:pPr>
            <a:r>
              <a:rPr lang="en-US" sz="2200" dirty="0"/>
              <a:t>Calculate the electricity</a:t>
            </a:r>
            <a:r>
              <a:rPr lang="en-US" sz="2200" b="1" dirty="0"/>
              <a:t> produced &amp; used on-site from renewable sources</a:t>
            </a:r>
            <a:r>
              <a:rPr lang="en-US" sz="2200" dirty="0"/>
              <a:t> (e.g. solar using PV, wind using turbines) to cover the demand for its technical services, using a </a:t>
            </a:r>
            <a:r>
              <a:rPr lang="en-US" sz="2200" b="1" dirty="0"/>
              <a:t>3year average</a:t>
            </a:r>
            <a:r>
              <a:rPr lang="en-US" sz="2200" dirty="0"/>
              <a:t>, from </a:t>
            </a:r>
            <a:r>
              <a:rPr lang="en-US" sz="2200" b="1" dirty="0"/>
              <a:t>monitored </a:t>
            </a:r>
            <a:r>
              <a:rPr lang="en-US" sz="2200" dirty="0"/>
              <a:t>data or </a:t>
            </a:r>
            <a:r>
              <a:rPr lang="en-US" sz="2200" b="1" dirty="0" smtClean="0"/>
              <a:t>calculations, </a:t>
            </a:r>
            <a:r>
              <a:rPr lang="en-US" sz="2200" dirty="0" smtClean="0"/>
              <a:t>[kWh]</a:t>
            </a:r>
            <a:endParaRPr lang="en-US" sz="2200" dirty="0">
              <a:solidFill>
                <a:srgbClr val="FF0000"/>
              </a:solidFill>
            </a:endParaRPr>
          </a:p>
        </p:txBody>
      </p:sp>
      <p:pic>
        <p:nvPicPr>
          <p:cNvPr id="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pic>
        <p:nvPicPr>
          <p:cNvPr id="17"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26650" y="3608998"/>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ounded Rectangle 17"/>
          <p:cNvSpPr/>
          <p:nvPr/>
        </p:nvSpPr>
        <p:spPr>
          <a:xfrm>
            <a:off x="5286542" y="3574192"/>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5710114"/>
      </p:ext>
    </p:extLst>
  </p:cSld>
  <p:clrMapOvr>
    <a:masterClrMapping/>
  </p:clrMapOvr>
  <p:transition advTm="165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4320"/>
          </a:xfrm>
        </p:spPr>
        <p:txBody>
          <a:bodyPr/>
          <a:lstStyle/>
          <a:p>
            <a:fld id="{243FB592-B9A9-49AA-A86F-4031F7B97808}" type="slidenum">
              <a:rPr lang="en-US" smtClean="0"/>
              <a:pPr/>
              <a:t>18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a:latin typeface="Calibri" panose="020F0502020204030204" pitchFamily="34" charset="0"/>
                <a:cs typeface="Calibri" panose="020F0502020204030204" pitchFamily="34" charset="0"/>
              </a:rPr>
              <a:t>ASSESSMENT METHOD – OCCUPANCY STAGE</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110359" y="1535425"/>
            <a:ext cx="903364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2"/>
            </a:pPr>
            <a:r>
              <a:rPr lang="en-US" sz="2200" dirty="0"/>
              <a:t>Measure the annual electricity delivered to the building </a:t>
            </a:r>
            <a:r>
              <a:rPr lang="en-US" sz="2200" b="1" dirty="0"/>
              <a:t>from the main power </a:t>
            </a:r>
            <a:r>
              <a:rPr lang="en-US" sz="2200" b="1" dirty="0" smtClean="0"/>
              <a:t>grid</a:t>
            </a:r>
            <a:r>
              <a:rPr lang="en-US" sz="2200" dirty="0" smtClean="0"/>
              <a:t>, [kWh]</a:t>
            </a:r>
          </a:p>
          <a:p>
            <a:pPr marL="457200" lvl="0" indent="-457200">
              <a:buFont typeface="+mj-lt"/>
              <a:buAutoNum type="arabicPeriod" startAt="2"/>
            </a:pPr>
            <a:endParaRPr lang="en-US" sz="2200" dirty="0">
              <a:solidFill>
                <a:srgbClr val="00B0F0"/>
              </a:solidFill>
            </a:endParaRPr>
          </a:p>
          <a:p>
            <a:pPr marL="457200" lvl="0" indent="-457200">
              <a:buFont typeface="+mj-lt"/>
              <a:buAutoNum type="arabicPeriod" startAt="2"/>
            </a:pPr>
            <a:endParaRPr lang="en-US" sz="2200" dirty="0" smtClean="0">
              <a:solidFill>
                <a:srgbClr val="00B0F0"/>
              </a:solidFill>
            </a:endParaRPr>
          </a:p>
          <a:p>
            <a:pPr marL="457200" lvl="0" indent="-457200">
              <a:buFont typeface="+mj-lt"/>
              <a:buAutoNum type="arabicPeriod" startAt="2"/>
            </a:pPr>
            <a:endParaRPr lang="en-US" sz="2200" dirty="0">
              <a:solidFill>
                <a:srgbClr val="00B0F0"/>
              </a:solidFill>
            </a:endParaRPr>
          </a:p>
          <a:p>
            <a:pPr marL="457200" lvl="0" indent="-457200">
              <a:buFont typeface="+mj-lt"/>
              <a:buAutoNum type="arabicPeriod" startAt="2"/>
            </a:pPr>
            <a:endParaRPr lang="en-US" sz="2200" dirty="0" smtClean="0">
              <a:solidFill>
                <a:srgbClr val="00B0F0"/>
              </a:solidFill>
            </a:endParaRPr>
          </a:p>
          <a:p>
            <a:pPr marL="457200" lvl="0" indent="-457200">
              <a:buFont typeface="+mj-lt"/>
              <a:buAutoNum type="arabicPeriod" startAt="2"/>
            </a:pPr>
            <a:endParaRPr lang="en-US" sz="2200" dirty="0" smtClean="0">
              <a:solidFill>
                <a:srgbClr val="00B0F0"/>
              </a:solidFill>
            </a:endParaRPr>
          </a:p>
          <a:p>
            <a:pPr marL="457200" lvl="0" indent="-457200">
              <a:buFont typeface="+mj-lt"/>
              <a:buAutoNum type="arabicPeriod" startAt="2"/>
            </a:pPr>
            <a:endParaRPr lang="en-US" sz="2200" dirty="0">
              <a:solidFill>
                <a:srgbClr val="00B0F0"/>
              </a:solidFill>
            </a:endParaRPr>
          </a:p>
          <a:p>
            <a:pPr marL="457200" indent="-457200">
              <a:buFont typeface="+mj-lt"/>
              <a:buAutoNum type="arabicPeriod" startAt="2"/>
            </a:pPr>
            <a:r>
              <a:rPr lang="en-GB" sz="2200" dirty="0"/>
              <a:t>Sum the </a:t>
            </a:r>
            <a:r>
              <a:rPr lang="en-GB" sz="2200" dirty="0" smtClean="0"/>
              <a:t>electrical </a:t>
            </a:r>
            <a:r>
              <a:rPr lang="en-GB" sz="2200" dirty="0"/>
              <a:t>energy from RES </a:t>
            </a:r>
            <a:r>
              <a:rPr lang="en-US" sz="2200" dirty="0"/>
              <a:t>and the electricity delivered to the building from the main power grid, to </a:t>
            </a:r>
            <a:r>
              <a:rPr lang="en-GB" sz="2200" dirty="0"/>
              <a:t>calculate the </a:t>
            </a:r>
            <a:r>
              <a:rPr lang="en-GB" sz="2200" b="1" dirty="0"/>
              <a:t>total final electrical energy </a:t>
            </a:r>
            <a:r>
              <a:rPr lang="en-GB" sz="2200" dirty="0"/>
              <a:t>(RES &amp; conventional)</a:t>
            </a:r>
            <a:r>
              <a:rPr lang="en-US" sz="2200" dirty="0"/>
              <a:t>[kWh] </a:t>
            </a:r>
            <a:endParaRPr lang="en-US" sz="2200" dirty="0">
              <a:solidFill>
                <a:srgbClr val="00B0F0"/>
              </a:solidFill>
            </a:endParaRPr>
          </a:p>
          <a:p>
            <a:pPr marL="457200" lvl="0" indent="-457200">
              <a:buFont typeface="+mj-lt"/>
              <a:buAutoNum type="arabicPeriod" startAt="2"/>
            </a:pPr>
            <a:endParaRPr lang="en-US" sz="2200" dirty="0">
              <a:solidFill>
                <a:srgbClr val="00B0F0"/>
              </a:solidFill>
            </a:endParaRPr>
          </a:p>
          <a:p>
            <a:pPr marL="457200" lvl="0" indent="-457200">
              <a:buFont typeface="+mj-lt"/>
              <a:buAutoNum type="arabicPeriod" startAt="2"/>
            </a:pPr>
            <a:endParaRPr lang="en-US" sz="2200" dirty="0">
              <a:solidFill>
                <a:srgbClr val="00B0F0"/>
              </a:solidFill>
            </a:endParaRPr>
          </a:p>
          <a:p>
            <a:pPr marL="457200" lvl="0" indent="-457200">
              <a:buFont typeface="+mj-lt"/>
              <a:buAutoNum type="arabicPeriod" startAt="2"/>
            </a:pPr>
            <a:endParaRPr lang="en-US" sz="2200" dirty="0">
              <a:solidFill>
                <a:srgbClr val="00B0F0"/>
              </a:solidFill>
            </a:endParaRPr>
          </a:p>
        </p:txBody>
      </p:sp>
      <p:pic>
        <p:nvPicPr>
          <p:cNvPr id="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grpSp>
        <p:nvGrpSpPr>
          <p:cNvPr id="2" name="Group 1"/>
          <p:cNvGrpSpPr/>
          <p:nvPr/>
        </p:nvGrpSpPr>
        <p:grpSpPr>
          <a:xfrm>
            <a:off x="2505075" y="2364807"/>
            <a:ext cx="4133850" cy="1704856"/>
            <a:chOff x="2403429" y="3055924"/>
            <a:chExt cx="4133850" cy="1704856"/>
          </a:xfrm>
        </p:grpSpPr>
        <p:pic>
          <p:nvPicPr>
            <p:cNvPr id="1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03429" y="3090730"/>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2669755" y="3055924"/>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6549059" y="3324055"/>
            <a:ext cx="2477387" cy="646331"/>
          </a:xfrm>
          <a:prstGeom prst="rect">
            <a:avLst/>
          </a:prstGeom>
        </p:spPr>
        <p:txBody>
          <a:bodyPr wrap="square">
            <a:spAutoFit/>
          </a:bodyPr>
          <a:lstStyle/>
          <a:p>
            <a:pPr marL="457200" lvl="0" indent="-457200">
              <a:buFont typeface="Wingdings" panose="05000000000000000000" pitchFamily="2" charset="2"/>
              <a:buChar char="Ø"/>
            </a:pPr>
            <a:r>
              <a:rPr lang="en-US" dirty="0"/>
              <a:t>See also </a:t>
            </a:r>
            <a:r>
              <a:rPr lang="en-US" b="1" dirty="0"/>
              <a:t>B.1.3 for design stage</a:t>
            </a:r>
            <a:endParaRPr lang="en-US" b="1" dirty="0">
              <a:solidFill>
                <a:srgbClr val="FF0000"/>
              </a:solidFill>
            </a:endParaRPr>
          </a:p>
        </p:txBody>
      </p:sp>
    </p:spTree>
    <p:extLst>
      <p:ext uri="{BB962C8B-B14F-4D97-AF65-F5344CB8AC3E}">
        <p14:creationId xmlns:p14="http://schemas.microsoft.com/office/powerpoint/2010/main" val="915049836"/>
      </p:ext>
    </p:extLst>
  </p:cSld>
  <p:clrMapOvr>
    <a:masterClrMapping/>
  </p:clrMapOvr>
  <p:transition advTm="1292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2209571" y="4658993"/>
            <a:ext cx="2194560"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a:effectLst>
                  <a:outerShdw blurRad="38100" dist="38100" dir="2700000" algn="tl">
                    <a:srgbClr val="000000">
                      <a:alpha val="43137"/>
                    </a:srgbClr>
                  </a:outerShdw>
                </a:effectLst>
              </a:rPr>
              <a:t>Total Electrical Energy (</a:t>
            </a:r>
            <a:r>
              <a:rPr lang="en-US" sz="2400" b="1" dirty="0" err="1" smtClean="0">
                <a:effectLst>
                  <a:outerShdw blurRad="38100" dist="38100" dir="2700000" algn="tl">
                    <a:srgbClr val="000000">
                      <a:alpha val="43137"/>
                    </a:srgbClr>
                  </a:outerShdw>
                </a:effectLst>
              </a:rPr>
              <a:t>kWh</a:t>
            </a:r>
            <a:r>
              <a:rPr lang="en-US" sz="2400" b="1" baseline="-25000" dirty="0" err="1" smtClean="0">
                <a:effectLst>
                  <a:outerShdw blurRad="38100" dist="38100" dir="2700000" algn="tl">
                    <a:srgbClr val="000000">
                      <a:alpha val="43137"/>
                    </a:srgbClr>
                  </a:outerShdw>
                </a:effectLst>
              </a:rPr>
              <a:t>e,T</a:t>
            </a:r>
            <a:r>
              <a:rPr lang="en-US" sz="2400" b="1" dirty="0" smtClean="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41" name="Rounded Rectangle 40"/>
          <p:cNvSpPr/>
          <p:nvPr/>
        </p:nvSpPr>
        <p:spPr>
          <a:xfrm>
            <a:off x="2209571" y="2848802"/>
            <a:ext cx="2194560" cy="96829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a:effectLst>
                  <a:outerShdw blurRad="38100" dist="38100" dir="2700000" algn="tl">
                    <a:srgbClr val="000000">
                      <a:alpha val="43137"/>
                    </a:srgbClr>
                  </a:outerShdw>
                </a:effectLst>
              </a:rPr>
              <a:t>Electricity from RES (</a:t>
            </a:r>
            <a:r>
              <a:rPr lang="en-US" sz="2400" b="1" dirty="0" err="1">
                <a:effectLst>
                  <a:outerShdw blurRad="38100" dist="38100" dir="2700000" algn="tl">
                    <a:srgbClr val="000000">
                      <a:alpha val="43137"/>
                    </a:srgbClr>
                  </a:outerShdw>
                </a:effectLst>
              </a:rPr>
              <a:t>kWh</a:t>
            </a:r>
            <a:r>
              <a:rPr lang="en-US" sz="2400" b="1" baseline="-25000" dirty="0" err="1">
                <a:effectLst>
                  <a:outerShdw blurRad="38100" dist="38100" dir="2700000" algn="tl">
                    <a:srgbClr val="000000">
                      <a:alpha val="43137"/>
                    </a:srgbClr>
                  </a:outerShdw>
                </a:effectLst>
              </a:rPr>
              <a:t>e,RES</a:t>
            </a:r>
            <a:r>
              <a:rPr lang="en-US" sz="2400" b="1" dirty="0">
                <a:effectLst>
                  <a:outerShdw blurRad="38100" dist="38100" dir="2700000" algn="tl">
                    <a:srgbClr val="000000">
                      <a:alpha val="43137"/>
                    </a:srgbClr>
                  </a:outerShdw>
                </a:effectLst>
              </a:rPr>
              <a:t>)</a:t>
            </a:r>
          </a:p>
        </p:txBody>
      </p:sp>
      <p:pic>
        <p:nvPicPr>
          <p:cNvPr id="1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95916" y="3283030"/>
            <a:ext cx="2612914" cy="152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62890"/>
          </a:xfrm>
        </p:spPr>
        <p:txBody>
          <a:bodyPr/>
          <a:lstStyle/>
          <a:p>
            <a:fld id="{243FB592-B9A9-49AA-A86F-4031F7B97808}" type="slidenum">
              <a:rPr lang="en-US" smtClean="0"/>
              <a:pPr/>
              <a:t>19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 OCCUPANCY STAGE</a:t>
            </a:r>
            <a:endParaRPr lang="it-IT" dirty="0"/>
          </a:p>
        </p:txBody>
      </p:sp>
      <p:pic>
        <p:nvPicPr>
          <p:cNvPr id="17"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31" name="Rectangle 30"/>
          <p:cNvSpPr/>
          <p:nvPr/>
        </p:nvSpPr>
        <p:spPr>
          <a:xfrm>
            <a:off x="5077695" y="373566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33" name="Rectangle 32"/>
          <p:cNvSpPr/>
          <p:nvPr/>
        </p:nvSpPr>
        <p:spPr>
          <a:xfrm>
            <a:off x="2164254" y="3471405"/>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ight Brace 37"/>
          <p:cNvSpPr/>
          <p:nvPr/>
        </p:nvSpPr>
        <p:spPr>
          <a:xfrm>
            <a:off x="4323266" y="272884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Rectangle 1"/>
          <p:cNvSpPr/>
          <p:nvPr/>
        </p:nvSpPr>
        <p:spPr>
          <a:xfrm>
            <a:off x="244800" y="1537200"/>
            <a:ext cx="8442000" cy="1107996"/>
          </a:xfrm>
          <a:prstGeom prst="rect">
            <a:avLst/>
          </a:prstGeom>
        </p:spPr>
        <p:txBody>
          <a:bodyPr wrap="square">
            <a:spAutoFit/>
          </a:bodyPr>
          <a:lstStyle/>
          <a:p>
            <a:pPr marL="457200" lvl="0" indent="-457200">
              <a:spcBef>
                <a:spcPts val="1800"/>
              </a:spcBef>
              <a:buFont typeface="+mj-lt"/>
              <a:buAutoNum type="arabicPeriod" startAt="4"/>
            </a:pPr>
            <a:r>
              <a:rPr lang="en-US" sz="2200" dirty="0"/>
              <a:t>Calculate the </a:t>
            </a:r>
            <a:r>
              <a:rPr lang="en-US" sz="2200" b="1" dirty="0"/>
              <a:t>percentage ratio </a:t>
            </a:r>
            <a:r>
              <a:rPr lang="en-US" sz="2200" dirty="0"/>
              <a:t>of the </a:t>
            </a:r>
            <a:r>
              <a:rPr lang="en-US" sz="2200" dirty="0" smtClean="0"/>
              <a:t>amount of </a:t>
            </a:r>
            <a:r>
              <a:rPr lang="en-US" sz="2200" b="1" dirty="0" smtClean="0"/>
              <a:t>electricity </a:t>
            </a:r>
            <a:r>
              <a:rPr lang="en-US" sz="2200" b="1" dirty="0"/>
              <a:t>produced from renewable sources </a:t>
            </a:r>
            <a:r>
              <a:rPr lang="en-US" sz="2200" dirty="0"/>
              <a:t>to the </a:t>
            </a:r>
            <a:r>
              <a:rPr lang="en-US" sz="2200" b="1" dirty="0"/>
              <a:t>total final electrical energy </a:t>
            </a:r>
            <a:r>
              <a:rPr lang="en-GB" sz="2200" dirty="0"/>
              <a:t>(RES &amp; conventional), [%]</a:t>
            </a:r>
            <a:endParaRPr lang="en-US" sz="2200" dirty="0"/>
          </a:p>
        </p:txBody>
      </p:sp>
    </p:spTree>
    <p:extLst>
      <p:ext uri="{BB962C8B-B14F-4D97-AF65-F5344CB8AC3E}">
        <p14:creationId xmlns:p14="http://schemas.microsoft.com/office/powerpoint/2010/main" val="3715820528"/>
      </p:ext>
    </p:extLst>
  </p:cSld>
  <p:clrMapOvr>
    <a:masterClrMapping/>
  </p:clrMapOvr>
  <p:transition advTm="1136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0987" y="3950391"/>
            <a:ext cx="3854757" cy="1473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1775102982"/>
              </p:ext>
            </p:extLst>
          </p:nvPr>
        </p:nvGraphicFramePr>
        <p:xfrm>
          <a:off x="487326" y="1504863"/>
          <a:ext cx="8169348" cy="176784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dirty="0" smtClean="0"/>
                        <a:t>B.1.5 </a:t>
                      </a:r>
                      <a:r>
                        <a:rPr lang="en-US" sz="2800" dirty="0"/>
                        <a:t>- ENERGY FROM RENEWABLE SOURCES IN TOTAL </a:t>
                      </a:r>
                      <a:r>
                        <a:rPr lang="en-US" sz="2800" dirty="0" smtClean="0"/>
                        <a:t>ELECTRICAL </a:t>
                      </a:r>
                      <a:r>
                        <a:rPr lang="en-US" sz="2800" dirty="0"/>
                        <a:t>ENERGY CONSUMPTION</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a:t>ISSUE</a:t>
                      </a:r>
                      <a:endParaRPr lang="en-US" sz="2200" b="1" dirty="0"/>
                    </a:p>
                  </a:txBody>
                  <a:tcPr/>
                </a:tc>
                <a:tc>
                  <a:txBody>
                    <a:bodyPr/>
                    <a:lstStyle/>
                    <a:p>
                      <a:pPr algn="ctr"/>
                      <a:r>
                        <a:rPr lang="en-US" sz="2200" dirty="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a:t>B. Energy &amp; Resource Consumption</a:t>
                      </a:r>
                    </a:p>
                  </a:txBody>
                  <a:tcPr/>
                </a:tc>
                <a:tc>
                  <a:txBody>
                    <a:bodyPr/>
                    <a:lstStyle/>
                    <a:p>
                      <a:pPr algn="ctr"/>
                      <a:r>
                        <a:rPr lang="en-US" sz="2000" dirty="0"/>
                        <a:t>B.1 </a:t>
                      </a:r>
                      <a:r>
                        <a:rPr lang="en-US" sz="2000" dirty="0" smtClean="0"/>
                        <a:t>Energy</a:t>
                      </a:r>
                      <a:endParaRPr lang="en-US" sz="2000" dirty="0"/>
                    </a:p>
                  </a:txBody>
                  <a:tcPr/>
                </a:tc>
                <a:extLst>
                  <a:ext uri="{0D108BD9-81ED-4DB2-BD59-A6C34878D82A}">
                    <a16:rowId xmlns:a16="http://schemas.microsoft.com/office/drawing/2014/main" val="10002"/>
                  </a:ext>
                </a:extLst>
              </a:tr>
            </a:tbl>
          </a:graphicData>
        </a:graphic>
      </p:graphicFrame>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6698" y="6591300"/>
            <a:ext cx="2133600" cy="266700"/>
          </a:xfrm>
        </p:spPr>
        <p:txBody>
          <a:bodyPr/>
          <a:lstStyle/>
          <a:p>
            <a:fld id="{243FB592-B9A9-49AA-A86F-4031F7B97808}" type="slidenum">
              <a:rPr lang="en-US" smtClean="0"/>
              <a:pPr/>
              <a:t>2</a:t>
            </a:fld>
            <a:endParaRPr lang="en-US"/>
          </a:p>
        </p:txBody>
      </p:sp>
      <p:pic>
        <p:nvPicPr>
          <p:cNvPr id="7"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smtClean="0"/>
              <a:t>B.1.5 </a:t>
            </a:r>
            <a:r>
              <a:rPr lang="en-US" sz="2800" dirty="0"/>
              <a:t>- ENERGY FROM RENEWABLE SOURCES IN TOTAL </a:t>
            </a:r>
            <a:r>
              <a:rPr lang="en-US" sz="2800" dirty="0" smtClean="0"/>
              <a:t>    ELECTRICAL </a:t>
            </a:r>
            <a:r>
              <a:rPr lang="en-US" sz="2800" dirty="0"/>
              <a:t>ENERGY CONSUMPTION</a:t>
            </a:r>
            <a:endParaRPr lang="it-IT" sz="2800" dirty="0"/>
          </a:p>
        </p:txBody>
      </p:sp>
      <p:sp>
        <p:nvSpPr>
          <p:cNvPr id="2" name="Rounded Rectangle 1"/>
          <p:cNvSpPr/>
          <p:nvPr/>
        </p:nvSpPr>
        <p:spPr>
          <a:xfrm>
            <a:off x="3160059" y="3855896"/>
            <a:ext cx="1343702" cy="1464893"/>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4814047" y="3582947"/>
            <a:ext cx="4442496" cy="2168920"/>
            <a:chOff x="4814047" y="3582947"/>
            <a:chExt cx="4442496" cy="2168920"/>
          </a:xfrm>
        </p:grpSpPr>
        <p:sp>
          <p:nvSpPr>
            <p:cNvPr id="13" name="Text Box 2"/>
            <p:cNvSpPr txBox="1">
              <a:spLocks noChangeArrowheads="1"/>
            </p:cNvSpPr>
            <p:nvPr/>
          </p:nvSpPr>
          <p:spPr bwMode="auto">
            <a:xfrm>
              <a:off x="6778968" y="3582947"/>
              <a:ext cx="237715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r" eaLnBrk="1" hangingPunct="1"/>
              <a:r>
                <a:rPr lang="en-US" sz="1800" b="1" dirty="0">
                  <a:solidFill>
                    <a:srgbClr val="000066"/>
                  </a:solidFill>
                  <a:latin typeface="+mn-lt"/>
                </a:rPr>
                <a:t>RED: Renewable Energy Directive </a:t>
              </a:r>
              <a:r>
                <a:rPr lang="en-US" sz="1800" b="1" dirty="0">
                  <a:solidFill>
                    <a:srgbClr val="000066"/>
                  </a:solidFill>
                </a:rPr>
                <a:t>2018/2001</a:t>
              </a:r>
            </a:p>
            <a:p>
              <a:pPr algn="r" eaLnBrk="1" hangingPunct="1"/>
              <a:endParaRPr lang="en-US" sz="1800" b="1" dirty="0">
                <a:solidFill>
                  <a:srgbClr val="000066"/>
                </a:solidFill>
                <a:latin typeface="+mn-lt"/>
              </a:endParaRPr>
            </a:p>
          </p:txBody>
        </p:sp>
        <p:pic>
          <p:nvPicPr>
            <p:cNvPr id="15"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96143" y="3991037"/>
              <a:ext cx="411480" cy="274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777402" y="4465879"/>
              <a:ext cx="331427" cy="35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213773" y="4477943"/>
              <a:ext cx="780257"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05546" y="3904039"/>
              <a:ext cx="917031" cy="9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4814047" y="4972522"/>
              <a:ext cx="4442496" cy="553998"/>
            </a:xfrm>
            <a:prstGeom prst="rect">
              <a:avLst/>
            </a:prstGeom>
          </p:spPr>
          <p:txBody>
            <a:bodyPr wrap="square">
              <a:spAutoFit/>
            </a:bodyPr>
            <a:lstStyle/>
            <a:p>
              <a:pPr lvl="0" algn="ctr">
                <a:defRPr/>
              </a:pPr>
              <a:r>
                <a:rPr lang="en-US" sz="1400" b="1" kern="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New package of 8 different legislative proposals  for</a:t>
              </a:r>
              <a:endParaRPr kumimoji="0" lang="el-GR" sz="1400" b="1" i="0" u="none" strike="noStrike" kern="0" cap="none" spc="0" normalizeH="0" baseline="0" noProof="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uLnTx/>
                <a:uFillTx/>
              </a:endParaRPr>
            </a:p>
            <a:p>
              <a:pPr lvl="0" algn="ctr">
                <a:defRPr/>
              </a:pPr>
              <a:r>
                <a:rPr kumimoji="0" lang="el-GR"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a:t>
              </a:r>
              <a:r>
                <a:rPr lang="en-US" sz="1600" b="1" i="1" kern="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latin typeface="Arimo"/>
                </a:rPr>
                <a:t>Clean Energy for All Europeans package</a:t>
              </a:r>
              <a:r>
                <a:rPr kumimoji="0" lang="el-GR"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a:t>
              </a:r>
              <a:endParaRPr kumimoji="0" lang="en-US"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endParaRPr>
            </a:p>
          </p:txBody>
        </p:sp>
        <p:sp>
          <p:nvSpPr>
            <p:cNvPr id="20" name="Rectangle 19"/>
            <p:cNvSpPr/>
            <p:nvPr/>
          </p:nvSpPr>
          <p:spPr>
            <a:xfrm>
              <a:off x="4968270" y="5536423"/>
              <a:ext cx="4192173" cy="215444"/>
            </a:xfrm>
            <a:prstGeom prst="rect">
              <a:avLst/>
            </a:prstGeom>
          </p:spPr>
          <p:txBody>
            <a:bodyPr wrap="none">
              <a:spAutoFit/>
            </a:bodyPr>
            <a:lstStyle/>
            <a:p>
              <a:pPr lvl="0" algn="r"/>
              <a:r>
                <a:rPr lang="en-US" sz="800" b="1" dirty="0">
                  <a:solidFill>
                    <a:srgbClr val="006600"/>
                  </a:solidFill>
                  <a:latin typeface="Arial Narrow" panose="020B0606020202030204" pitchFamily="34" charset="0"/>
                  <a:hlinkClick r:id="rId9"/>
                </a:rPr>
                <a:t>https://ec.europa.eu/energy/en/topics/energy-strategy-and-energy-union/clean-energy-all-europeans</a:t>
              </a:r>
              <a:r>
                <a:rPr lang="en-US" sz="800" b="1" dirty="0">
                  <a:solidFill>
                    <a:srgbClr val="006600"/>
                  </a:solidFill>
                  <a:latin typeface="Arial Narrow" panose="020B0606020202030204" pitchFamily="34" charset="0"/>
                </a:rPr>
                <a:t> </a:t>
              </a:r>
            </a:p>
          </p:txBody>
        </p:sp>
      </p:grpSp>
    </p:spTree>
    <p:extLst>
      <p:ext uri="{BB962C8B-B14F-4D97-AF65-F5344CB8AC3E}">
        <p14:creationId xmlns:p14="http://schemas.microsoft.com/office/powerpoint/2010/main" val="4029524149"/>
      </p:ext>
    </p:extLst>
  </p:cSld>
  <p:clrMapOvr>
    <a:masterClrMapping/>
  </p:clrMapOvr>
  <p:transition advTm="3614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57254"/>
          </a:xfrm>
        </p:spPr>
        <p:txBody>
          <a:bodyPr/>
          <a:lstStyle/>
          <a:p>
            <a:fld id="{243FB592-B9A9-49AA-A86F-4031F7B97808}" type="slidenum">
              <a:rPr lang="en-US" smtClean="0"/>
              <a:pPr/>
              <a:t>20</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pic>
        <p:nvPicPr>
          <p:cNvPr id="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20800"/>
            <a:ext cx="8855825"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indent="-361950">
              <a:spcBef>
                <a:spcPts val="0"/>
              </a:spcBef>
              <a:buNone/>
            </a:pPr>
            <a:r>
              <a:rPr lang="en-US" sz="2200" b="1" dirty="0"/>
              <a:t>RED 2018. </a:t>
            </a:r>
            <a:r>
              <a:rPr lang="en-US" sz="2200" dirty="0"/>
              <a:t>Directive (EU) 2018/2001 of the European Parliament and of the Council of 11 December 2018 on the promotion of the use of energy from renewable sources (recast). Brussels: European Commission. http://</a:t>
            </a:r>
            <a:r>
              <a:rPr lang="en-US" sz="2200" dirty="0" smtClean="0"/>
              <a:t>data.europa.eu/eli/dir/2018/2001/oj</a:t>
            </a:r>
            <a:endParaRPr lang="en-US" sz="2200" dirty="0"/>
          </a:p>
          <a:p>
            <a:pPr marL="0" indent="0">
              <a:spcBef>
                <a:spcPts val="0"/>
              </a:spcBef>
              <a:buNone/>
            </a:pPr>
            <a:r>
              <a:rPr lang="en-US" sz="2200" b="1" dirty="0" smtClean="0"/>
              <a:t>2013/114/EU</a:t>
            </a:r>
            <a:r>
              <a:rPr lang="en-US" sz="2200" dirty="0"/>
              <a:t>: Commission Decision of 1 March </a:t>
            </a:r>
            <a:r>
              <a:rPr lang="en-US" sz="2200" dirty="0" smtClean="0"/>
              <a:t>2013</a:t>
            </a:r>
          </a:p>
          <a:p>
            <a:pPr marL="395288" lvl="0" indent="-395288">
              <a:spcBef>
                <a:spcPts val="0"/>
              </a:spcBef>
              <a:buNone/>
            </a:pPr>
            <a:r>
              <a:rPr lang="en-US" sz="2200" b="1" dirty="0" smtClean="0"/>
              <a:t>EN 15603</a:t>
            </a:r>
            <a:r>
              <a:rPr lang="en-US" sz="2200" dirty="0" smtClean="0"/>
              <a:t>:2008 - Energy </a:t>
            </a:r>
            <a:r>
              <a:rPr lang="en-US" sz="2200" dirty="0"/>
              <a:t>performance of buildings. Overall energy use and definition of energy </a:t>
            </a:r>
            <a:r>
              <a:rPr lang="en-US" sz="2200" dirty="0" smtClean="0"/>
              <a:t>ratings. </a:t>
            </a:r>
            <a:r>
              <a:rPr lang="en-US" sz="2200" dirty="0"/>
              <a:t>Brussels: European Committee for Standardization</a:t>
            </a:r>
            <a:r>
              <a:rPr lang="en-US" sz="2200" dirty="0" smtClean="0"/>
              <a:t>.</a:t>
            </a:r>
          </a:p>
          <a:p>
            <a:pPr marL="395288" lvl="0" indent="-395288">
              <a:spcBef>
                <a:spcPts val="0"/>
              </a:spcBef>
              <a:buNone/>
            </a:pPr>
            <a:r>
              <a:rPr lang="en-US" sz="2200" b="1" dirty="0" smtClean="0"/>
              <a:t>EN 13790</a:t>
            </a:r>
            <a:r>
              <a:rPr lang="en-US" sz="2200" dirty="0" smtClean="0"/>
              <a:t>:2008 - Energy </a:t>
            </a:r>
            <a:r>
              <a:rPr lang="en-US" sz="2200" dirty="0"/>
              <a:t>performance of buildings. Calculation of energy use for space heating and </a:t>
            </a:r>
            <a:r>
              <a:rPr lang="en-US" sz="2200" dirty="0" smtClean="0"/>
              <a:t>cooling. Brussels: European Committee for Standardization.</a:t>
            </a:r>
          </a:p>
          <a:p>
            <a:pPr marL="395288" indent="-395288">
              <a:spcBef>
                <a:spcPts val="0"/>
              </a:spcBef>
              <a:buNone/>
            </a:pPr>
            <a:r>
              <a:rPr lang="en-US" sz="2200" b="1" dirty="0" smtClean="0"/>
              <a:t>Level(s</a:t>
            </a:r>
            <a:r>
              <a:rPr lang="en-US" sz="2200" b="1" dirty="0"/>
              <a:t>)</a:t>
            </a:r>
            <a:r>
              <a:rPr lang="en-US" sz="2200" dirty="0"/>
              <a:t> Part 1-2 – Beta version. Brussels: European Commission. https://</a:t>
            </a:r>
            <a:r>
              <a:rPr lang="en-US" sz="2200" dirty="0" smtClean="0"/>
              <a:t>environment.ec.europa.eu/topics/circular-economy/levels_en</a:t>
            </a:r>
            <a:endParaRPr lang="el-GR" sz="2200" dirty="0" smtClean="0"/>
          </a:p>
          <a:p>
            <a:pPr marL="395288" indent="-395288">
              <a:spcBef>
                <a:spcPts val="0"/>
              </a:spcBef>
              <a:buNone/>
            </a:pPr>
            <a:endParaRPr lang="it-IT" sz="2200" dirty="0"/>
          </a:p>
          <a:p>
            <a:pPr marL="395288" lvl="0" indent="-395288">
              <a:spcBef>
                <a:spcPts val="0"/>
              </a:spcBef>
              <a:buNone/>
            </a:pPr>
            <a:endParaRPr lang="it-IT" sz="2200" dirty="0"/>
          </a:p>
        </p:txBody>
      </p:sp>
    </p:spTree>
    <p:extLst>
      <p:ext uri="{BB962C8B-B14F-4D97-AF65-F5344CB8AC3E}">
        <p14:creationId xmlns:p14="http://schemas.microsoft.com/office/powerpoint/2010/main" val="4045704322"/>
      </p:ext>
    </p:extLst>
  </p:cSld>
  <p:clrMapOvr>
    <a:masterClrMapping/>
  </p:clrMapOvr>
  <p:transition advTm="658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399" y="6572250"/>
            <a:ext cx="2133600" cy="285750"/>
          </a:xfrm>
        </p:spPr>
        <p:txBody>
          <a:bodyPr/>
          <a:lstStyle/>
          <a:p>
            <a:fld id="{243FB592-B9A9-49AA-A86F-4031F7B97808}" type="slidenum">
              <a:rPr lang="en-US" smtClean="0"/>
              <a:pPr/>
              <a:t>21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a:solidFill>
                  <a:prstClr val="black">
                    <a:lumMod val="50000"/>
                    <a:lumOff val="50000"/>
                  </a:prstClr>
                </a:solidFill>
              </a:rPr>
              <a:t>B.1.5 - ENERGY FROM RENEWABLE SOURCES IN TOTAL     ELECTRICAL ENERGY CONSUMPTION</a:t>
            </a:r>
            <a:endParaRPr lang="it-IT" sz="2800" dirty="0"/>
          </a:p>
        </p:txBody>
      </p:sp>
      <p:sp>
        <p:nvSpPr>
          <p:cNvPr id="11" name="Rectangle 10"/>
          <p:cNvSpPr/>
          <p:nvPr/>
        </p:nvSpPr>
        <p:spPr>
          <a:xfrm>
            <a:off x="352982" y="1431985"/>
            <a:ext cx="8791017" cy="1015663"/>
          </a:xfrm>
          <a:prstGeom prst="rect">
            <a:avLst/>
          </a:prstGeom>
        </p:spPr>
        <p:txBody>
          <a:bodyPr wrap="square">
            <a:spAutoFit/>
          </a:bodyPr>
          <a:lstStyle/>
          <a:p>
            <a:r>
              <a:rPr lang="en-US" sz="2000" dirty="0"/>
              <a:t>https://ec.europa.eu/energy/en/topics/energy-strategy-and-energy-union/clean-energy-all-europeans</a:t>
            </a:r>
          </a:p>
          <a:p>
            <a:endParaRPr lang="en-US" sz="2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164" y="1801182"/>
            <a:ext cx="4505324" cy="4163683"/>
          </a:xfrm>
          <a:prstGeom prst="rect">
            <a:avLst/>
          </a:prstGeom>
        </p:spPr>
      </p:pic>
    </p:spTree>
    <p:extLst>
      <p:ext uri="{BB962C8B-B14F-4D97-AF65-F5344CB8AC3E}">
        <p14:creationId xmlns:p14="http://schemas.microsoft.com/office/powerpoint/2010/main" val="1024008581"/>
      </p:ext>
    </p:extLst>
  </p:cSld>
  <p:clrMapOvr>
    <a:masterClrMapping/>
  </p:clrMapOvr>
  <p:transition advTm="647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387"/>
            <a:ext cx="2133600" cy="237323"/>
          </a:xfrm>
        </p:spPr>
        <p:txBody>
          <a:bodyPr/>
          <a:lstStyle/>
          <a:p>
            <a:fld id="{243FB592-B9A9-49AA-A86F-4031F7B97808}" type="slidenum">
              <a:rPr lang="en-US" smtClean="0"/>
              <a:pPr/>
              <a:t>22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EXAMPLE - </a:t>
            </a:r>
            <a:r>
              <a:rPr lang="en-US" b="1" u="sng" dirty="0">
                <a:latin typeface="Calibri" panose="020F0502020204030204" pitchFamily="34" charset="0"/>
                <a:cs typeface="Calibri" panose="020F0502020204030204" pitchFamily="34" charset="0"/>
              </a:rPr>
              <a:t>DESIGN STAGE</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Tree>
    <p:extLst>
      <p:ext uri="{BB962C8B-B14F-4D97-AF65-F5344CB8AC3E}">
        <p14:creationId xmlns:p14="http://schemas.microsoft.com/office/powerpoint/2010/main" val="249886790"/>
      </p:ext>
    </p:extLst>
  </p:cSld>
  <p:clrMapOvr>
    <a:masterClrMapping/>
  </p:clrMapOvr>
  <p:transition advTm="556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9390"/>
            <a:ext cx="2133600" cy="308610"/>
          </a:xfrm>
        </p:spPr>
        <p:txBody>
          <a:bodyPr/>
          <a:lstStyle/>
          <a:p>
            <a:fld id="{243FB592-B9A9-49AA-A86F-4031F7B97808}" type="slidenum">
              <a:rPr lang="en-US" smtClean="0"/>
              <a:pPr/>
              <a:t>23</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51794" cy="4525963"/>
          </a:xfrm>
          <a:prstGeom prst="rect">
            <a:avLst/>
          </a:prstGeom>
        </p:spPr>
        <p:txBody>
          <a:bodyPr>
            <a:normAutofit/>
          </a:bodyPr>
          <a:lstStyle/>
          <a:p>
            <a:pPr marL="0" indent="0" algn="just">
              <a:spcBef>
                <a:spcPts val="0"/>
              </a:spcBef>
              <a:spcAft>
                <a:spcPts val="600"/>
              </a:spcAft>
              <a:buNone/>
            </a:pPr>
            <a:r>
              <a:rPr lang="en-US" sz="2000" dirty="0">
                <a:cs typeface="Calibri" panose="020F0502020204030204" pitchFamily="34" charset="0"/>
              </a:rPr>
              <a:t>A new office building </a:t>
            </a:r>
            <a:r>
              <a:rPr lang="en-US" sz="2000" dirty="0" smtClean="0">
                <a:cs typeface="Calibri" panose="020F0502020204030204" pitchFamily="34" charset="0"/>
              </a:rPr>
              <a:t>is </a:t>
            </a:r>
            <a:r>
              <a:rPr lang="en-US" sz="2000" dirty="0">
                <a:cs typeface="Calibri" panose="020F0502020204030204" pitchFamily="34" charset="0"/>
              </a:rPr>
              <a:t>designed in Greece with a central HVAC system that is served by high efficiency heat pumps. Electricity is the only energy carrier used in the building</a:t>
            </a:r>
            <a:r>
              <a:rPr lang="en-US" sz="2000" dirty="0" smtClean="0">
                <a:cs typeface="Calibri" panose="020F0502020204030204" pitchFamily="34" charset="0"/>
              </a:rPr>
              <a:t>. </a:t>
            </a:r>
            <a:r>
              <a:rPr lang="en-US" sz="2000" dirty="0"/>
              <a:t>In addition, building integrated photovoltaics (30 </a:t>
            </a:r>
            <a:r>
              <a:rPr lang="en-US" sz="2000" dirty="0" err="1"/>
              <a:t>kW</a:t>
            </a:r>
            <a:r>
              <a:rPr lang="en-US" sz="2000" baseline="-25000" dirty="0" err="1"/>
              <a:t>p</a:t>
            </a:r>
            <a:r>
              <a:rPr lang="en-US" sz="2000" dirty="0"/>
              <a:t>) are used to deliver electricity for the building’s technical services. </a:t>
            </a:r>
            <a:endParaRPr lang="en-US" sz="2000" dirty="0" smtClean="0">
              <a:cs typeface="Calibri" panose="020F0502020204030204" pitchFamily="34" charset="0"/>
            </a:endParaRPr>
          </a:p>
          <a:p>
            <a:pPr marL="0" indent="0">
              <a:spcBef>
                <a:spcPts val="0"/>
              </a:spcBef>
              <a:spcAft>
                <a:spcPts val="600"/>
              </a:spcAft>
              <a:buNone/>
            </a:pPr>
            <a:endParaRPr lang="en-US" sz="1400" dirty="0">
              <a:cs typeface="Calibri" panose="020F0502020204030204" pitchFamily="34" charset="0"/>
            </a:endParaRPr>
          </a:p>
          <a:p>
            <a:pPr marL="0" indent="0" algn="just">
              <a:spcBef>
                <a:spcPts val="0"/>
              </a:spcBef>
              <a:spcAft>
                <a:spcPts val="600"/>
              </a:spcAft>
              <a:buNone/>
            </a:pPr>
            <a:r>
              <a:rPr lang="en-US" sz="2000" b="1" i="1" dirty="0">
                <a:cs typeface="Calibri" panose="020F0502020204030204" pitchFamily="34" charset="0"/>
              </a:rPr>
              <a:t>Available data</a:t>
            </a:r>
            <a:r>
              <a:rPr lang="en-US" sz="2000" i="1" dirty="0">
                <a:cs typeface="Calibri" panose="020F0502020204030204" pitchFamily="34" charset="0"/>
              </a:rPr>
              <a:t>: </a:t>
            </a:r>
            <a:r>
              <a:rPr lang="en-US" sz="2000" dirty="0">
                <a:cs typeface="Calibri" panose="020F0502020204030204" pitchFamily="34" charset="0"/>
              </a:rPr>
              <a:t>The </a:t>
            </a:r>
            <a:r>
              <a:rPr lang="en-US" sz="2000" b="1" dirty="0">
                <a:cs typeface="Calibri" panose="020F0502020204030204" pitchFamily="34" charset="0"/>
              </a:rPr>
              <a:t>useful internal floor area</a:t>
            </a:r>
            <a:r>
              <a:rPr lang="en-US" sz="2000" dirty="0">
                <a:cs typeface="Calibri" panose="020F0502020204030204" pitchFamily="34" charset="0"/>
              </a:rPr>
              <a:t> is 2,995.8 m</a:t>
            </a:r>
            <a:r>
              <a:rPr lang="en-US" sz="2000" baseline="30000" dirty="0">
                <a:cs typeface="Calibri" panose="020F0502020204030204" pitchFamily="34" charset="0"/>
              </a:rPr>
              <a:t>2</a:t>
            </a:r>
            <a:r>
              <a:rPr lang="en-US" sz="2000" dirty="0">
                <a:cs typeface="Calibri" panose="020F0502020204030204" pitchFamily="34" charset="0"/>
              </a:rPr>
              <a:t>. The calculated annual </a:t>
            </a:r>
            <a:r>
              <a:rPr lang="en-US" sz="2000" b="1" dirty="0">
                <a:cs typeface="Calibri" panose="020F0502020204030204" pitchFamily="34" charset="0"/>
              </a:rPr>
              <a:t>electricity</a:t>
            </a:r>
            <a:r>
              <a:rPr lang="en-US" sz="2000" dirty="0">
                <a:cs typeface="Calibri" panose="020F0502020204030204" pitchFamily="34" charset="0"/>
              </a:rPr>
              <a:t> from the main grid delivered to cover the demand of its technical services (i.e. heating, cooling, ventilation, domestic hot water, lighting, auxiliaries) is 215,071.8 </a:t>
            </a:r>
            <a:r>
              <a:rPr lang="en-US" sz="2000" dirty="0" err="1" smtClean="0">
                <a:cs typeface="Calibri" panose="020F0502020204030204" pitchFamily="34" charset="0"/>
              </a:rPr>
              <a:t>kWh</a:t>
            </a:r>
            <a:r>
              <a:rPr lang="en-US" sz="2000" baseline="-25000" dirty="0" err="1" smtClean="0">
                <a:cs typeface="Calibri" panose="020F0502020204030204" pitchFamily="34" charset="0"/>
              </a:rPr>
              <a:t>e,Grid</a:t>
            </a:r>
            <a:r>
              <a:rPr lang="en-US" sz="2000" baseline="-25000" dirty="0" smtClean="0">
                <a:cs typeface="Calibri" panose="020F0502020204030204" pitchFamily="34" charset="0"/>
              </a:rPr>
              <a:t>. </a:t>
            </a:r>
            <a:r>
              <a:rPr lang="en-US" sz="2000" dirty="0" smtClean="0"/>
              <a:t>Simulations </a:t>
            </a:r>
            <a:r>
              <a:rPr lang="en-US" sz="2000" dirty="0"/>
              <a:t>for the specific type of PVs, location, orientation </a:t>
            </a:r>
            <a:r>
              <a:rPr lang="en-US" sz="2000" dirty="0" err="1"/>
              <a:t>etc</a:t>
            </a:r>
            <a:r>
              <a:rPr lang="en-US" sz="2000" dirty="0"/>
              <a:t>, have provided an estimate of the </a:t>
            </a:r>
            <a:r>
              <a:rPr lang="en-US" sz="2000" b="1" dirty="0"/>
              <a:t>annual electricity production from renewables</a:t>
            </a:r>
            <a:r>
              <a:rPr lang="en-US" sz="2000" dirty="0"/>
              <a:t> of 40,170.4 </a:t>
            </a:r>
            <a:r>
              <a:rPr lang="en-US" sz="2000" dirty="0" err="1" smtClean="0"/>
              <a:t>kWh</a:t>
            </a:r>
            <a:r>
              <a:rPr lang="en-US" sz="2000" baseline="-25000" dirty="0" err="1" smtClean="0"/>
              <a:t>e,RES</a:t>
            </a:r>
            <a:endParaRPr lang="en-US" sz="2000" baseline="-25000" dirty="0"/>
          </a:p>
        </p:txBody>
      </p:sp>
      <p:grpSp>
        <p:nvGrpSpPr>
          <p:cNvPr id="8" name="Group 7"/>
          <p:cNvGrpSpPr/>
          <p:nvPr/>
        </p:nvGrpSpPr>
        <p:grpSpPr>
          <a:xfrm>
            <a:off x="344170" y="4654113"/>
            <a:ext cx="8514080" cy="1056597"/>
            <a:chOff x="314960" y="4530324"/>
            <a:chExt cx="8514080" cy="879851"/>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percentage ratio of the amount of electricity produced </a:t>
              </a:r>
              <a:r>
                <a:rPr lang="en-US" sz="2000" b="1" dirty="0" smtClean="0"/>
                <a:t>	from </a:t>
              </a:r>
              <a:r>
                <a:rPr lang="en-US" sz="2000" b="1" dirty="0"/>
                <a:t>renewable sources to the total final electrical energy use from </a:t>
              </a:r>
              <a:r>
                <a:rPr lang="en-US" sz="2000" b="1" dirty="0" smtClean="0"/>
                <a:t>	the </a:t>
              </a:r>
              <a:r>
                <a:rPr lang="en-US" sz="2000" b="1" dirty="0"/>
                <a:t>main grid</a:t>
              </a:r>
              <a:r>
                <a:rPr lang="en-US" sz="2000" dirty="0" smtClean="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2148093"/>
      </p:ext>
    </p:extLst>
  </p:cSld>
  <p:clrMapOvr>
    <a:masterClrMapping/>
  </p:clrMapOvr>
  <p:transition advTm="2909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a:solidFill>
                  <a:prstClr val="black">
                    <a:lumMod val="50000"/>
                    <a:lumOff val="50000"/>
                  </a:prstClr>
                </a:solidFill>
              </a:rPr>
              <a:t>B.1.5 - ENERGY FROM RENEWABLE SOURCES IN TOTAL     ELECTRICAL ENERGY CONSUMPTION</a:t>
            </a:r>
            <a:endParaRPr lang="it-IT" sz="2800" dirty="0"/>
          </a:p>
        </p:txBody>
      </p:sp>
      <p:sp>
        <p:nvSpPr>
          <p:cNvPr id="28" name="Segnaposto contenuto 2">
            <a:extLst>
              <a:ext uri="{FF2B5EF4-FFF2-40B4-BE49-F238E27FC236}">
                <a16:creationId xmlns:a16="http://schemas.microsoft.com/office/drawing/2014/main" id="{86F2EB93-A63A-4210-B86A-E5FCAD7D8D7F}"/>
              </a:ext>
            </a:extLst>
          </p:cNvPr>
          <p:cNvSpPr txBox="1">
            <a:spLocks/>
          </p:cNvSpPr>
          <p:nvPr/>
        </p:nvSpPr>
        <p:spPr>
          <a:xfrm>
            <a:off x="228602" y="2281983"/>
            <a:ext cx="7189468" cy="531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cs typeface="Calibri" panose="020F0502020204030204" pitchFamily="34" charset="0"/>
              </a:rPr>
              <a:t>The calculated annual </a:t>
            </a:r>
            <a:r>
              <a:rPr lang="en-US" sz="2000" b="1" dirty="0" smtClean="0">
                <a:cs typeface="Calibri" panose="020F0502020204030204" pitchFamily="34" charset="0"/>
              </a:rPr>
              <a:t>electricity delivered </a:t>
            </a:r>
            <a:r>
              <a:rPr lang="en-US" sz="2000" b="1" dirty="0">
                <a:cs typeface="Calibri" panose="020F0502020204030204" pitchFamily="34" charset="0"/>
              </a:rPr>
              <a:t>to the building  </a:t>
            </a:r>
            <a:r>
              <a:rPr lang="en-US" sz="2000" dirty="0">
                <a:cs typeface="Calibri" panose="020F0502020204030204" pitchFamily="34" charset="0"/>
              </a:rPr>
              <a:t>is 215,071.8 </a:t>
            </a:r>
            <a:r>
              <a:rPr lang="en-US" sz="2000" dirty="0" err="1">
                <a:cs typeface="Calibri" panose="020F0502020204030204" pitchFamily="34" charset="0"/>
              </a:rPr>
              <a:t>kWh</a:t>
            </a:r>
            <a:r>
              <a:rPr lang="en-US" sz="2000" baseline="-25000" dirty="0" err="1">
                <a:cs typeface="Calibri" panose="020F0502020204030204" pitchFamily="34" charset="0"/>
              </a:rPr>
              <a:t>e,Grid</a:t>
            </a:r>
            <a:endParaRPr lang="en-US" sz="2000" dirty="0" smtClean="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p:txBody>
      </p:sp>
      <p:sp>
        <p:nvSpPr>
          <p:cNvPr id="29" name="Rectangle 28"/>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sp>
        <p:nvSpPr>
          <p:cNvPr id="30" name="Rectangle 29"/>
          <p:cNvSpPr/>
          <p:nvPr/>
        </p:nvSpPr>
        <p:spPr>
          <a:xfrm>
            <a:off x="228602" y="1037690"/>
            <a:ext cx="7429498" cy="707886"/>
          </a:xfrm>
          <a:prstGeom prst="rect">
            <a:avLst/>
          </a:prstGeom>
        </p:spPr>
        <p:txBody>
          <a:bodyPr wrap="square">
            <a:spAutoFit/>
          </a:bodyPr>
          <a:lstStyle/>
          <a:p>
            <a:pPr algn="just">
              <a:spcAft>
                <a:spcPts val="600"/>
              </a:spcAft>
            </a:pPr>
            <a:r>
              <a:rPr lang="en-US" sz="2000" b="1" dirty="0" smtClean="0">
                <a:cs typeface="Calibri" panose="020F0502020204030204" pitchFamily="34" charset="0"/>
              </a:rPr>
              <a:t>The calculated </a:t>
            </a:r>
            <a:r>
              <a:rPr lang="en-US" sz="2000" b="1" dirty="0">
                <a:cs typeface="Calibri" panose="020F0502020204030204" pitchFamily="34" charset="0"/>
              </a:rPr>
              <a:t>annual electricity production from renewables </a:t>
            </a:r>
            <a:r>
              <a:rPr lang="en-US" sz="2000" dirty="0" smtClean="0">
                <a:cs typeface="Calibri" panose="020F0502020204030204" pitchFamily="34" charset="0"/>
              </a:rPr>
              <a:t>is 40,170.4 </a:t>
            </a:r>
            <a:r>
              <a:rPr lang="en-US" sz="2000" dirty="0" err="1">
                <a:cs typeface="Calibri" panose="020F0502020204030204" pitchFamily="34" charset="0"/>
              </a:rPr>
              <a:t>kWh</a:t>
            </a:r>
            <a:r>
              <a:rPr lang="en-US" sz="2000" baseline="-25000" dirty="0" err="1">
                <a:cs typeface="Calibri" panose="020F0502020204030204" pitchFamily="34" charset="0"/>
              </a:rPr>
              <a:t>e,RES</a:t>
            </a:r>
            <a:endParaRPr lang="en-US" sz="2000" baseline="-25000" dirty="0">
              <a:cs typeface="Calibri" panose="020F0502020204030204" pitchFamily="34" charset="0"/>
            </a:endParaRPr>
          </a:p>
        </p:txBody>
      </p:sp>
      <p:sp>
        <p:nvSpPr>
          <p:cNvPr id="31" name="Rectangle 30"/>
          <p:cNvSpPr/>
          <p:nvPr/>
        </p:nvSpPr>
        <p:spPr>
          <a:xfrm>
            <a:off x="8087419" y="2076543"/>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sp>
        <p:nvSpPr>
          <p:cNvPr id="32" name="Rectangle 31"/>
          <p:cNvSpPr/>
          <p:nvPr/>
        </p:nvSpPr>
        <p:spPr>
          <a:xfrm>
            <a:off x="8087419" y="3157304"/>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37" name="Rectangle 36"/>
          <p:cNvSpPr/>
          <p:nvPr/>
        </p:nvSpPr>
        <p:spPr>
          <a:xfrm>
            <a:off x="228602" y="3301915"/>
            <a:ext cx="6896929" cy="400110"/>
          </a:xfrm>
          <a:prstGeom prst="rect">
            <a:avLst/>
          </a:prstGeom>
        </p:spPr>
        <p:txBody>
          <a:bodyPr wrap="square">
            <a:spAutoFit/>
          </a:bodyPr>
          <a:lstStyle/>
          <a:p>
            <a:r>
              <a:rPr lang="en-GB" sz="2000" b="1" dirty="0" smtClean="0"/>
              <a:t>Calculate </a:t>
            </a:r>
            <a:r>
              <a:rPr lang="en-GB" sz="2000" b="1" dirty="0"/>
              <a:t>the total </a:t>
            </a:r>
            <a:r>
              <a:rPr lang="en-GB" sz="2000" b="1" dirty="0" smtClean="0"/>
              <a:t>electrical energy </a:t>
            </a:r>
            <a:r>
              <a:rPr lang="en-GB" sz="2000" b="1" dirty="0"/>
              <a:t>(RES &amp; conventional)</a:t>
            </a:r>
          </a:p>
        </p:txBody>
      </p:sp>
      <p:sp>
        <p:nvSpPr>
          <p:cNvPr id="38" name="Rectangle 37"/>
          <p:cNvSpPr/>
          <p:nvPr/>
        </p:nvSpPr>
        <p:spPr>
          <a:xfrm>
            <a:off x="509498" y="3765328"/>
            <a:ext cx="7179559" cy="400110"/>
          </a:xfrm>
          <a:prstGeom prst="rect">
            <a:avLst/>
          </a:prstGeom>
        </p:spPr>
        <p:txBody>
          <a:bodyPr wrap="square">
            <a:spAutoFit/>
          </a:bodyPr>
          <a:lstStyle/>
          <a:p>
            <a:r>
              <a:rPr lang="en-US" sz="2000" dirty="0">
                <a:cs typeface="Calibri" panose="020F0502020204030204" pitchFamily="34" charset="0"/>
              </a:rPr>
              <a:t>40,170.4</a:t>
            </a:r>
            <a:r>
              <a:rPr lang="en-US" sz="2000" dirty="0" smtClean="0">
                <a:cs typeface="Calibri" panose="020F0502020204030204" pitchFamily="34" charset="0"/>
              </a:rPr>
              <a:t> </a:t>
            </a:r>
            <a:r>
              <a:rPr lang="en-US" sz="2000" dirty="0" err="1" smtClean="0">
                <a:cs typeface="Calibri" panose="020F0502020204030204" pitchFamily="34" charset="0"/>
              </a:rPr>
              <a:t>kWh</a:t>
            </a:r>
            <a:r>
              <a:rPr lang="en-US" sz="2000" baseline="-25000" dirty="0" err="1" smtClean="0">
                <a:cs typeface="Calibri" panose="020F0502020204030204" pitchFamily="34" charset="0"/>
              </a:rPr>
              <a:t>e,RES</a:t>
            </a:r>
            <a:r>
              <a:rPr lang="en-US" sz="2000" dirty="0" smtClean="0">
                <a:cs typeface="Calibri" panose="020F0502020204030204" pitchFamily="34" charset="0"/>
              </a:rPr>
              <a:t> + </a:t>
            </a:r>
            <a:r>
              <a:rPr lang="en-US" sz="2000" dirty="0">
                <a:cs typeface="Calibri" panose="020F0502020204030204" pitchFamily="34" charset="0"/>
              </a:rPr>
              <a:t>215,071.8 </a:t>
            </a:r>
            <a:r>
              <a:rPr lang="en-US" sz="2000" dirty="0" err="1" smtClean="0">
                <a:cs typeface="Calibri" panose="020F0502020204030204" pitchFamily="34" charset="0"/>
              </a:rPr>
              <a:t>kWh</a:t>
            </a:r>
            <a:r>
              <a:rPr lang="en-US" sz="2000" baseline="-25000" dirty="0" err="1" smtClean="0">
                <a:cs typeface="Calibri" panose="020F0502020204030204" pitchFamily="34" charset="0"/>
              </a:rPr>
              <a:t>e,Grid</a:t>
            </a:r>
            <a:r>
              <a:rPr lang="en-US" sz="2000" b="1" baseline="-25000" dirty="0" smtClean="0"/>
              <a:t> </a:t>
            </a:r>
            <a:r>
              <a:rPr lang="en-US" sz="2000" b="1" dirty="0" smtClean="0"/>
              <a:t>= </a:t>
            </a:r>
            <a:r>
              <a:rPr lang="en-GB" sz="2000" b="1" dirty="0" smtClean="0"/>
              <a:t>255,242.2</a:t>
            </a:r>
            <a:r>
              <a:rPr lang="en-US" sz="2000" b="1" dirty="0" smtClean="0"/>
              <a:t> </a:t>
            </a:r>
            <a:r>
              <a:rPr lang="en-US" sz="2000" b="1" dirty="0" err="1" smtClean="0"/>
              <a:t>kWh</a:t>
            </a:r>
            <a:r>
              <a:rPr lang="en-US" sz="2000" b="1" baseline="-25000" dirty="0" err="1" smtClean="0"/>
              <a:t>e,t</a:t>
            </a:r>
            <a:r>
              <a:rPr lang="en-US" sz="2000" b="1" baseline="-25000" dirty="0" smtClean="0"/>
              <a:t> </a:t>
            </a:r>
            <a:endParaRPr lang="en-US" sz="2000" b="1" baseline="-25000" dirty="0"/>
          </a:p>
        </p:txBody>
      </p:sp>
    </p:spTree>
    <p:extLst>
      <p:ext uri="{BB962C8B-B14F-4D97-AF65-F5344CB8AC3E}">
        <p14:creationId xmlns:p14="http://schemas.microsoft.com/office/powerpoint/2010/main" val="3663276486"/>
      </p:ext>
    </p:extLst>
  </p:cSld>
  <p:clrMapOvr>
    <a:masterClrMapping/>
  </p:clrMapOvr>
  <p:transition advTm="2316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5167953"/>
            <a:ext cx="2133600" cy="297180"/>
          </a:xfrm>
        </p:spPr>
        <p:txBody>
          <a:bodyPr/>
          <a:lstStyle/>
          <a:p>
            <a:fld id="{243FB592-B9A9-49AA-A86F-4031F7B97808}" type="slidenum">
              <a:rPr lang="en-US" smtClean="0"/>
              <a:pPr/>
              <a:t>25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a:solidFill>
                  <a:prstClr val="black">
                    <a:lumMod val="50000"/>
                    <a:lumOff val="50000"/>
                  </a:prstClr>
                </a:solidFill>
              </a:rPr>
              <a:t>B.1.5 - ENERGY FROM RENEWABLE SOURCES IN TOTAL     ELECTRICAL ENERGY CONSUMPTION</a:t>
            </a:r>
            <a:endParaRPr lang="it-IT" sz="2800" dirty="0"/>
          </a:p>
        </p:txBody>
      </p:sp>
      <p:sp>
        <p:nvSpPr>
          <p:cNvPr id="32" name="Rectangle 31"/>
          <p:cNvSpPr/>
          <p:nvPr/>
        </p:nvSpPr>
        <p:spPr>
          <a:xfrm>
            <a:off x="8087419" y="1073321"/>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4</a:t>
            </a:r>
            <a:endParaRPr lang="el-GR" sz="2400" dirty="0"/>
          </a:p>
        </p:txBody>
      </p:sp>
      <p:sp>
        <p:nvSpPr>
          <p:cNvPr id="33" name="Segnaposto contenuto 2">
            <a:extLst>
              <a:ext uri="{FF2B5EF4-FFF2-40B4-BE49-F238E27FC236}">
                <a16:creationId xmlns:a16="http://schemas.microsoft.com/office/drawing/2014/main" id="{86F2EB93-A63A-4210-B86A-E5FCAD7D8D7F}"/>
              </a:ext>
            </a:extLst>
          </p:cNvPr>
          <p:cNvSpPr txBox="1">
            <a:spLocks/>
          </p:cNvSpPr>
          <p:nvPr/>
        </p:nvSpPr>
        <p:spPr>
          <a:xfrm>
            <a:off x="228602" y="1267308"/>
            <a:ext cx="8541382" cy="531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cs typeface="Calibri" panose="020F0502020204030204" pitchFamily="34" charset="0"/>
              </a:rPr>
              <a:t>Calculate the percentage </a:t>
            </a:r>
            <a:r>
              <a:rPr lang="en-US" sz="2000" b="1" dirty="0" smtClean="0">
                <a:cs typeface="Calibri" panose="020F0502020204030204" pitchFamily="34" charset="0"/>
              </a:rPr>
              <a:t>ratio</a:t>
            </a:r>
            <a:endParaRPr lang="en-US" sz="2000" dirty="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p:txBody>
      </p:sp>
      <p:grpSp>
        <p:nvGrpSpPr>
          <p:cNvPr id="15" name="Group 14"/>
          <p:cNvGrpSpPr/>
          <p:nvPr/>
        </p:nvGrpSpPr>
        <p:grpSpPr>
          <a:xfrm>
            <a:off x="500304" y="1728728"/>
            <a:ext cx="8862584" cy="3018736"/>
            <a:chOff x="489671" y="2927853"/>
            <a:chExt cx="8862584" cy="3018736"/>
          </a:xfrm>
        </p:grpSpPr>
        <p:grpSp>
          <p:nvGrpSpPr>
            <p:cNvPr id="12" name="Group 11"/>
            <p:cNvGrpSpPr/>
            <p:nvPr/>
          </p:nvGrpSpPr>
          <p:grpSpPr>
            <a:xfrm>
              <a:off x="5963944" y="3311809"/>
              <a:ext cx="3388311" cy="1747344"/>
              <a:chOff x="-4135367" y="3632928"/>
              <a:chExt cx="3388311" cy="1747344"/>
            </a:xfrm>
          </p:grpSpPr>
          <p:pic>
            <p:nvPicPr>
              <p:cNvPr id="13"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22990" y="3632928"/>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2"/>
              <p:cNvSpPr txBox="1">
                <a:spLocks noChangeArrowheads="1"/>
              </p:cNvSpPr>
              <p:nvPr/>
            </p:nvSpPr>
            <p:spPr bwMode="auto">
              <a:xfrm>
                <a:off x="-4135367" y="4412006"/>
                <a:ext cx="3388311"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457200" eaLnBrk="1" fontAlgn="base" hangingPunct="1">
                  <a:spcBef>
                    <a:spcPct val="0"/>
                  </a:spcBef>
                  <a:spcAft>
                    <a:spcPct val="0"/>
                  </a:spcAft>
                  <a:defRPr/>
                </a:pPr>
                <a:r>
                  <a:rPr lang="en-US" sz="2800" b="1" u="sng" kern="0" spc="50" dirty="0" smtClean="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15.7                              </a:t>
                </a:r>
                <a:r>
                  <a:rPr lang="en-US" b="1" u="sng" kern="0" spc="50" dirty="0" smtClean="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 </a:t>
                </a:r>
                <a:r>
                  <a:rPr lang="en-US" b="1" kern="0" spc="50" dirty="0" smtClean="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RES </a:t>
                </a:r>
                <a:r>
                  <a:rPr lang="en-US" b="1"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Electrical</a:t>
                </a:r>
                <a:endParaRPr lang="el-GR" b="1" kern="0" spc="50" baseline="3000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endParaRPr>
              </a:p>
            </p:txBody>
          </p:sp>
        </p:grpSp>
        <p:grpSp>
          <p:nvGrpSpPr>
            <p:cNvPr id="3" name="Group 2"/>
            <p:cNvGrpSpPr/>
            <p:nvPr/>
          </p:nvGrpSpPr>
          <p:grpSpPr>
            <a:xfrm>
              <a:off x="489671" y="3073174"/>
              <a:ext cx="6291834" cy="2806526"/>
              <a:chOff x="581676" y="1815465"/>
              <a:chExt cx="6291834" cy="2806526"/>
            </a:xfrm>
          </p:grpSpPr>
          <p:sp>
            <p:nvSpPr>
              <p:cNvPr id="4" name="Rounded Rectangle 3"/>
              <p:cNvSpPr/>
              <p:nvPr/>
            </p:nvSpPr>
            <p:spPr>
              <a:xfrm>
                <a:off x="2395789" y="3653695"/>
                <a:ext cx="2194560"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500"/>
                  </a:lnSpc>
                </a:pPr>
                <a:r>
                  <a:rPr lang="en-US" sz="2400" b="1" u="sng" dirty="0">
                    <a:effectLst>
                      <a:outerShdw blurRad="38100" dist="38100" dir="2700000" algn="tl">
                        <a:srgbClr val="000000">
                          <a:alpha val="43137"/>
                        </a:srgbClr>
                      </a:outerShdw>
                    </a:effectLst>
                  </a:rPr>
                  <a:t>255,242.2</a:t>
                </a:r>
              </a:p>
              <a:p>
                <a:pPr algn="ctr">
                  <a:lnSpc>
                    <a:spcPts val="2500"/>
                  </a:lnSpc>
                </a:pPr>
                <a:r>
                  <a:rPr lang="en-US" sz="1200" b="1" dirty="0">
                    <a:effectLst>
                      <a:outerShdw blurRad="38100" dist="38100" dir="2700000" algn="tl">
                        <a:srgbClr val="000000">
                          <a:alpha val="43137"/>
                        </a:srgbClr>
                      </a:outerShdw>
                    </a:effectLst>
                  </a:rPr>
                  <a:t>Total Electrical Energy (</a:t>
                </a:r>
                <a:r>
                  <a:rPr lang="en-US" sz="1200" b="1" dirty="0" err="1">
                    <a:effectLst>
                      <a:outerShdw blurRad="38100" dist="38100" dir="2700000" algn="tl">
                        <a:srgbClr val="000000">
                          <a:alpha val="43137"/>
                        </a:srgbClr>
                      </a:outerShdw>
                    </a:effectLst>
                  </a:rPr>
                  <a:t>kWh</a:t>
                </a:r>
                <a:r>
                  <a:rPr lang="en-US" sz="1200" b="1" baseline="-25000" dirty="0" err="1">
                    <a:effectLst>
                      <a:outerShdw blurRad="38100" dist="38100" dir="2700000" algn="tl">
                        <a:srgbClr val="000000">
                          <a:alpha val="43137"/>
                        </a:srgbClr>
                      </a:outerShdw>
                    </a:effectLst>
                  </a:rPr>
                  <a:t>e,TOTAL</a:t>
                </a:r>
                <a:r>
                  <a:rPr lang="en-US" sz="1200" b="1" dirty="0">
                    <a:effectLst>
                      <a:outerShdw blurRad="38100" dist="38100" dir="2700000" algn="tl">
                        <a:srgbClr val="000000">
                          <a:alpha val="43137"/>
                        </a:srgbClr>
                      </a:outerShdw>
                    </a:effectLst>
                  </a:rPr>
                  <a:t>)</a:t>
                </a:r>
              </a:p>
            </p:txBody>
          </p:sp>
          <p:sp>
            <p:nvSpPr>
              <p:cNvPr id="6" name="Rounded Rectangle 5"/>
              <p:cNvSpPr/>
              <p:nvPr/>
            </p:nvSpPr>
            <p:spPr>
              <a:xfrm>
                <a:off x="2395789" y="1843504"/>
                <a:ext cx="2194560" cy="96829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u="sng" dirty="0">
                    <a:effectLst>
                      <a:outerShdw blurRad="38100" dist="38100" dir="2700000" algn="tl">
                        <a:srgbClr val="000000">
                          <a:alpha val="43137"/>
                        </a:srgbClr>
                      </a:outerShdw>
                    </a:effectLst>
                  </a:rPr>
                  <a:t>40,170.4</a:t>
                </a:r>
              </a:p>
              <a:p>
                <a:pPr algn="ctr">
                  <a:lnSpc>
                    <a:spcPts val="2500"/>
                  </a:lnSpc>
                </a:pPr>
                <a:r>
                  <a:rPr lang="en-US" sz="1200" b="1" dirty="0">
                    <a:effectLst>
                      <a:outerShdw blurRad="38100" dist="38100" dir="2700000" algn="tl">
                        <a:srgbClr val="000000">
                          <a:alpha val="43137"/>
                        </a:srgbClr>
                      </a:outerShdw>
                    </a:effectLst>
                  </a:rPr>
                  <a:t>Electricity from RES (</a:t>
                </a:r>
                <a:r>
                  <a:rPr lang="en-US" sz="1200" b="1" dirty="0" err="1">
                    <a:effectLst>
                      <a:outerShdw blurRad="38100" dist="38100" dir="2700000" algn="tl">
                        <a:srgbClr val="000000">
                          <a:alpha val="43137"/>
                        </a:srgbClr>
                      </a:outerShdw>
                    </a:effectLst>
                  </a:rPr>
                  <a:t>kWh</a:t>
                </a:r>
                <a:r>
                  <a:rPr lang="en-US" sz="1200" b="1" baseline="-25000" dirty="0" err="1">
                    <a:effectLst>
                      <a:outerShdw blurRad="38100" dist="38100" dir="2700000" algn="tl">
                        <a:srgbClr val="000000">
                          <a:alpha val="43137"/>
                        </a:srgbClr>
                      </a:outerShdw>
                    </a:effectLst>
                  </a:rPr>
                  <a:t>e,RES</a:t>
                </a:r>
                <a:r>
                  <a:rPr lang="en-US" sz="1200" b="1" dirty="0">
                    <a:effectLst>
                      <a:outerShdw blurRad="38100" dist="38100" dir="2700000" algn="tl">
                        <a:srgbClr val="000000">
                          <a:alpha val="43137"/>
                        </a:srgbClr>
                      </a:outerShdw>
                    </a:effectLst>
                  </a:rPr>
                  <a:t>)</a:t>
                </a:r>
              </a:p>
            </p:txBody>
          </p:sp>
          <p:sp>
            <p:nvSpPr>
              <p:cNvPr id="8" name="Rectangle 7"/>
              <p:cNvSpPr/>
              <p:nvPr/>
            </p:nvSpPr>
            <p:spPr>
              <a:xfrm>
                <a:off x="6344199" y="2684405"/>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9" name="Rectangle 8"/>
              <p:cNvSpPr/>
              <p:nvPr/>
            </p:nvSpPr>
            <p:spPr>
              <a:xfrm>
                <a:off x="2350472" y="2466107"/>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1"/>
              <p:cNvGrpSpPr/>
              <p:nvPr/>
            </p:nvGrpSpPr>
            <p:grpSpPr>
              <a:xfrm>
                <a:off x="602964" y="1815465"/>
                <a:ext cx="1683254" cy="953916"/>
                <a:chOff x="-979890" y="2515765"/>
                <a:chExt cx="1683254" cy="953916"/>
              </a:xfrm>
            </p:grpSpPr>
            <p:pic>
              <p:nvPicPr>
                <p:cNvPr id="1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262" y="2515765"/>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6140" y="2627432"/>
                  <a:ext cx="664014" cy="598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ounded Rectangle 17"/>
                <p:cNvSpPr/>
                <p:nvPr/>
              </p:nvSpPr>
              <p:spPr>
                <a:xfrm>
                  <a:off x="-979890" y="2548039"/>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a:off x="581676" y="3668075"/>
                <a:ext cx="1683254" cy="953916"/>
                <a:chOff x="7458278" y="1387307"/>
                <a:chExt cx="1683254" cy="953916"/>
              </a:xfrm>
            </p:grpSpPr>
            <p:pic>
              <p:nvPicPr>
                <p:cNvPr id="21" name="Picture 2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ounded Rectangle 22"/>
                <p:cNvSpPr/>
                <p:nvPr/>
              </p:nvSpPr>
              <p:spPr>
                <a:xfrm>
                  <a:off x="745827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4" name="Right Brace 33"/>
            <p:cNvSpPr/>
            <p:nvPr/>
          </p:nvSpPr>
          <p:spPr>
            <a:xfrm>
              <a:off x="5545906" y="2927853"/>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Rectangle 34"/>
            <p:cNvSpPr/>
            <p:nvPr/>
          </p:nvSpPr>
          <p:spPr>
            <a:xfrm>
              <a:off x="4607017" y="3975556"/>
              <a:ext cx="50206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6" name="Rectangle 35"/>
            <p:cNvSpPr/>
            <p:nvPr/>
          </p:nvSpPr>
          <p:spPr>
            <a:xfrm>
              <a:off x="5109078" y="4206388"/>
              <a:ext cx="651140" cy="461665"/>
            </a:xfrm>
            <a:prstGeom prst="rect">
              <a:avLst/>
            </a:prstGeom>
          </p:spPr>
          <p:txBody>
            <a:bodyPr wrap="none">
              <a:spAutoFit/>
            </a:bodyPr>
            <a:lstStyle/>
            <a:p>
              <a:r>
                <a:rPr lang="en-US" sz="2400" b="1" u="sng" dirty="0" smtClean="0">
                  <a:effectLst>
                    <a:outerShdw blurRad="38100" dist="38100" dir="2700000" algn="tl">
                      <a:srgbClr val="000000">
                        <a:alpha val="43137"/>
                      </a:srgbClr>
                    </a:outerShdw>
                  </a:effectLst>
                </a:rPr>
                <a:t>100</a:t>
              </a:r>
              <a:endParaRPr lang="en-GB" sz="2400" dirty="0"/>
            </a:p>
          </p:txBody>
        </p:sp>
      </p:grpSp>
    </p:spTree>
    <p:extLst>
      <p:ext uri="{BB962C8B-B14F-4D97-AF65-F5344CB8AC3E}">
        <p14:creationId xmlns:p14="http://schemas.microsoft.com/office/powerpoint/2010/main" val="2913100556"/>
      </p:ext>
    </p:extLst>
  </p:cSld>
  <p:clrMapOvr>
    <a:masterClrMapping/>
  </p:clrMapOvr>
  <p:transition advTm="2316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88000"/>
          </a:xfrm>
        </p:spPr>
        <p:txBody>
          <a:bodyPr/>
          <a:lstStyle/>
          <a:p>
            <a:fld id="{243FB592-B9A9-49AA-A86F-4031F7B97808}" type="slidenum">
              <a:rPr lang="en-US" smtClean="0"/>
              <a:pPr/>
              <a:t>26</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EXAMPLE - </a:t>
            </a:r>
            <a:r>
              <a:rPr lang="en-US" b="1" u="sng" dirty="0">
                <a:latin typeface="Calibri" panose="020F0502020204030204" pitchFamily="34" charset="0"/>
                <a:cs typeface="Calibri" panose="020F0502020204030204" pitchFamily="34" charset="0"/>
              </a:rPr>
              <a:t>OCCUPANCY STAGE</a:t>
            </a:r>
            <a:endParaRPr lang="it-IT" sz="2400" dirty="0"/>
          </a:p>
        </p:txBody>
      </p:sp>
    </p:spTree>
    <p:extLst>
      <p:ext uri="{BB962C8B-B14F-4D97-AF65-F5344CB8AC3E}">
        <p14:creationId xmlns:p14="http://schemas.microsoft.com/office/powerpoint/2010/main" val="705042236"/>
      </p:ext>
    </p:extLst>
  </p:cSld>
  <p:clrMapOvr>
    <a:masterClrMapping/>
  </p:clrMapOvr>
  <p:transition advTm="377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27</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34039" cy="4525963"/>
          </a:xfrm>
          <a:prstGeom prst="rect">
            <a:avLst/>
          </a:prstGeom>
          <a:noFill/>
        </p:spPr>
        <p:txBody>
          <a:bodyPr>
            <a:noAutofit/>
          </a:bodyPr>
          <a:lstStyle/>
          <a:p>
            <a:pPr marL="0" indent="0" algn="just">
              <a:spcBef>
                <a:spcPts val="600"/>
              </a:spcBef>
              <a:spcAft>
                <a:spcPts val="1200"/>
              </a:spcAft>
              <a:buNone/>
            </a:pPr>
            <a:r>
              <a:rPr lang="en-US" sz="2000" dirty="0">
                <a:cs typeface="Calibri" panose="020F0502020204030204" pitchFamily="34" charset="0"/>
              </a:rPr>
              <a:t>An existing office building located in Athens is connected to the main power grid and it is served by an oil-fired boiler for central space heating, exhaust mechanical ventilation and local split unit heat pumps for cooling. Domestic hot water is served with local electric continuous-flow (</a:t>
            </a:r>
            <a:r>
              <a:rPr lang="en-US" sz="2000" dirty="0" err="1">
                <a:cs typeface="Calibri" panose="020F0502020204030204" pitchFamily="34" charset="0"/>
              </a:rPr>
              <a:t>tankless</a:t>
            </a:r>
            <a:r>
              <a:rPr lang="en-US" sz="2000" dirty="0">
                <a:cs typeface="Calibri" panose="020F0502020204030204" pitchFamily="34" charset="0"/>
              </a:rPr>
              <a:t>) water heaters</a:t>
            </a:r>
            <a:r>
              <a:rPr lang="en-US" sz="2000" dirty="0" smtClean="0">
                <a:cs typeface="Calibri" panose="020F0502020204030204" pitchFamily="34" charset="0"/>
              </a:rPr>
              <a:t>. </a:t>
            </a:r>
            <a:r>
              <a:rPr lang="en-US" sz="2000" dirty="0" smtClean="0"/>
              <a:t>In </a:t>
            </a:r>
            <a:r>
              <a:rPr lang="en-US" sz="2000" dirty="0"/>
              <a:t>addition, building integrated photovoltaics (70 </a:t>
            </a:r>
            <a:r>
              <a:rPr lang="en-US" sz="2000" dirty="0" err="1"/>
              <a:t>kW</a:t>
            </a:r>
            <a:r>
              <a:rPr lang="en-US" sz="2000" baseline="-25000" dirty="0" err="1"/>
              <a:t>p</a:t>
            </a:r>
            <a:r>
              <a:rPr lang="en-US" sz="2000" dirty="0"/>
              <a:t>) are used to deliver electricity for the building’s technical services. </a:t>
            </a:r>
          </a:p>
          <a:p>
            <a:pPr marL="0" indent="0" algn="just">
              <a:spcBef>
                <a:spcPts val="600"/>
              </a:spcBef>
              <a:spcAft>
                <a:spcPts val="1200"/>
              </a:spcAft>
              <a:buNone/>
            </a:pPr>
            <a:r>
              <a:rPr lang="en-US" sz="2000" b="1" i="1" dirty="0">
                <a:cs typeface="Calibri" panose="020F0502020204030204" pitchFamily="34" charset="0"/>
              </a:rPr>
              <a:t>Available data</a:t>
            </a:r>
            <a:r>
              <a:rPr lang="en-US" sz="2000" i="1" dirty="0">
                <a:cs typeface="Calibri" panose="020F0502020204030204" pitchFamily="34" charset="0"/>
              </a:rPr>
              <a:t>: The building manager provided the annual </a:t>
            </a:r>
            <a:r>
              <a:rPr lang="en-US" sz="2000" b="1" i="1" dirty="0">
                <a:cs typeface="Calibri" panose="020F0502020204030204" pitchFamily="34" charset="0"/>
              </a:rPr>
              <a:t>electricity bills </a:t>
            </a:r>
            <a:r>
              <a:rPr lang="en-US" sz="2000" i="1" dirty="0">
                <a:cs typeface="Calibri" panose="020F0502020204030204" pitchFamily="34" charset="0"/>
              </a:rPr>
              <a:t>that corresponds to the total electricity purchased from the main grid to cover the demand for all end-uses of the building, and the </a:t>
            </a:r>
            <a:r>
              <a:rPr lang="en-US" sz="2000" b="1" i="1" dirty="0">
                <a:cs typeface="Calibri" panose="020F0502020204030204" pitchFamily="34" charset="0"/>
              </a:rPr>
              <a:t>electricity produced from the PVs </a:t>
            </a:r>
            <a:r>
              <a:rPr lang="en-US" sz="2000" i="1" dirty="0">
                <a:cs typeface="Calibri" panose="020F0502020204030204" pitchFamily="34" charset="0"/>
              </a:rPr>
              <a:t>for the corresponding year. </a:t>
            </a:r>
          </a:p>
          <a:p>
            <a:pPr marL="0" lvl="0" indent="0" algn="just">
              <a:spcBef>
                <a:spcPts val="0"/>
              </a:spcBef>
              <a:spcAft>
                <a:spcPts val="600"/>
              </a:spcAft>
              <a:buNone/>
            </a:pPr>
            <a:endParaRPr lang="en-US" sz="2000" dirty="0"/>
          </a:p>
        </p:txBody>
      </p:sp>
      <p:grpSp>
        <p:nvGrpSpPr>
          <p:cNvPr id="7" name="Group 6"/>
          <p:cNvGrpSpPr/>
          <p:nvPr/>
        </p:nvGrpSpPr>
        <p:grpSpPr>
          <a:xfrm>
            <a:off x="344170" y="4654113"/>
            <a:ext cx="8514080" cy="1056597"/>
            <a:chOff x="314960" y="4530324"/>
            <a:chExt cx="8514080" cy="879851"/>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percentage ratio of the amount of electricity produced </a:t>
              </a:r>
              <a:r>
                <a:rPr lang="en-US" sz="2000" b="1" dirty="0" smtClean="0"/>
                <a:t>	from </a:t>
              </a:r>
              <a:r>
                <a:rPr lang="en-US" sz="2000" b="1" dirty="0"/>
                <a:t>renewable sources to the total final electrical energy use from </a:t>
              </a:r>
              <a:r>
                <a:rPr lang="en-US" sz="2000" b="1" dirty="0" smtClean="0"/>
                <a:t>	the </a:t>
              </a:r>
              <a:r>
                <a:rPr lang="en-US" sz="2000" b="1" dirty="0"/>
                <a:t>main grid</a:t>
              </a:r>
              <a:r>
                <a:rPr lang="en-US" sz="2000" dirty="0" smtClean="0"/>
                <a:t>.</a:t>
              </a:r>
              <a:endParaRPr lang="en-US" sz="20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940743530"/>
      </p:ext>
    </p:extLst>
  </p:cSld>
  <p:clrMapOvr>
    <a:masterClrMapping/>
  </p:clrMapOvr>
  <p:transition advTm="823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5110"/>
            <a:ext cx="2133600" cy="262890"/>
          </a:xfrm>
        </p:spPr>
        <p:txBody>
          <a:bodyPr/>
          <a:lstStyle/>
          <a:p>
            <a:fld id="{243FB592-B9A9-49AA-A86F-4031F7B97808}" type="slidenum">
              <a:rPr lang="en-US" smtClean="0"/>
              <a:pPr/>
              <a:t>28</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21266"/>
            <a:ext cx="9144000" cy="731837"/>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graphicFrame>
        <p:nvGraphicFramePr>
          <p:cNvPr id="4" name="Table 3"/>
          <p:cNvGraphicFramePr>
            <a:graphicFrameLocks noGrp="1"/>
          </p:cNvGraphicFramePr>
          <p:nvPr>
            <p:extLst>
              <p:ext uri="{D42A27DB-BD31-4B8C-83A1-F6EECF244321}">
                <p14:modId xmlns:p14="http://schemas.microsoft.com/office/powerpoint/2010/main" val="1535939219"/>
              </p:ext>
            </p:extLst>
          </p:nvPr>
        </p:nvGraphicFramePr>
        <p:xfrm>
          <a:off x="532402" y="2700237"/>
          <a:ext cx="7462364" cy="1112520"/>
        </p:xfrm>
        <a:graphic>
          <a:graphicData uri="http://schemas.openxmlformats.org/drawingml/2006/table">
            <a:tbl>
              <a:tblPr firstRow="1" bandRow="1">
                <a:tableStyleId>{5202B0CA-FC54-4496-8BCA-5EF66A818D29}</a:tableStyleId>
              </a:tblPr>
              <a:tblGrid>
                <a:gridCol w="4155842">
                  <a:extLst>
                    <a:ext uri="{9D8B030D-6E8A-4147-A177-3AD203B41FA5}">
                      <a16:colId xmlns:a16="http://schemas.microsoft.com/office/drawing/2014/main" val="20000"/>
                    </a:ext>
                  </a:extLst>
                </a:gridCol>
                <a:gridCol w="1091169">
                  <a:extLst>
                    <a:ext uri="{9D8B030D-6E8A-4147-A177-3AD203B41FA5}">
                      <a16:colId xmlns:a16="http://schemas.microsoft.com/office/drawing/2014/main" val="20001"/>
                    </a:ext>
                  </a:extLst>
                </a:gridCol>
                <a:gridCol w="1197915">
                  <a:extLst>
                    <a:ext uri="{9D8B030D-6E8A-4147-A177-3AD203B41FA5}">
                      <a16:colId xmlns:a16="http://schemas.microsoft.com/office/drawing/2014/main" val="20002"/>
                    </a:ext>
                  </a:extLst>
                </a:gridCol>
                <a:gridCol w="1017438">
                  <a:extLst>
                    <a:ext uri="{9D8B030D-6E8A-4147-A177-3AD203B41FA5}">
                      <a16:colId xmlns:a16="http://schemas.microsoft.com/office/drawing/2014/main" val="20003"/>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solidFill>
                            <a:schemeClr val="tx1"/>
                          </a:solidFill>
                        </a:rPr>
                        <a:t>2015</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a:solidFill>
                            <a:schemeClr val="tx1"/>
                          </a:solidFill>
                        </a:rPr>
                        <a:t>2016</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a:solidFill>
                            <a:schemeClr val="tx1"/>
                          </a:solidFill>
                        </a:rPr>
                        <a:t>2017</a:t>
                      </a: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r>
                        <a:rPr lang="en-US" dirty="0"/>
                        <a:t>Electricity from main grid (</a:t>
                      </a:r>
                      <a:r>
                        <a:rPr lang="en-US" dirty="0" err="1"/>
                        <a:t>kWh</a:t>
                      </a:r>
                      <a:r>
                        <a:rPr lang="en-US" baseline="-25000" dirty="0" err="1"/>
                        <a:t>e,Grid</a:t>
                      </a:r>
                      <a:r>
                        <a:rPr lang="en-US" dirty="0"/>
                        <a:t>)</a:t>
                      </a:r>
                    </a:p>
                  </a:txBody>
                  <a:tcPr>
                    <a:lnR w="28575" cap="flat" cmpd="sng" algn="ctr">
                      <a:solidFill>
                        <a:schemeClr val="bg1"/>
                      </a:solidFill>
                      <a:prstDash val="solid"/>
                      <a:round/>
                      <a:headEnd type="none" w="med" len="med"/>
                      <a:tailEnd type="none" w="med" len="med"/>
                    </a:lnR>
                    <a:noFill/>
                  </a:tcPr>
                </a:tc>
                <a:tc>
                  <a:txBody>
                    <a:bodyPr/>
                    <a:lstStyle/>
                    <a:p>
                      <a:pPr algn="ctr"/>
                      <a:r>
                        <a:rPr lang="en-US" dirty="0"/>
                        <a:t>372,651</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a:t> 305,095</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a:t> 326,502</a:t>
                      </a:r>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dirty="0"/>
                        <a:t>Electricity from RES (</a:t>
                      </a:r>
                      <a:r>
                        <a:rPr lang="en-US" dirty="0" err="1"/>
                        <a:t>kWh</a:t>
                      </a:r>
                      <a:r>
                        <a:rPr lang="en-US" baseline="-25000" dirty="0" err="1"/>
                        <a:t>e,RES</a:t>
                      </a:r>
                      <a:r>
                        <a:rPr lang="en-US" dirty="0"/>
                        <a:t>)</a:t>
                      </a:r>
                    </a:p>
                  </a:txBody>
                  <a:tcPr>
                    <a:lnR w="28575" cap="flat" cmpd="sng" algn="ctr">
                      <a:solidFill>
                        <a:schemeClr val="bg1"/>
                      </a:solidFill>
                      <a:prstDash val="solid"/>
                      <a:round/>
                      <a:headEnd type="none" w="med" len="med"/>
                      <a:tailEnd type="none" w="med" len="med"/>
                    </a:lnR>
                    <a:noFill/>
                  </a:tcPr>
                </a:tc>
                <a:tc>
                  <a:txBody>
                    <a:bodyPr/>
                    <a:lstStyle/>
                    <a:p>
                      <a:pPr algn="ctr"/>
                      <a:r>
                        <a:rPr lang="en-US" dirty="0"/>
                        <a:t>78,504</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a:t>94,226</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a:t>93,731</a:t>
                      </a:r>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1"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7129" y="3027574"/>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88620" y="1552652"/>
            <a:ext cx="8541382" cy="906133"/>
          </a:xfrm>
          <a:prstGeom prst="rect">
            <a:avLst/>
          </a:prstGeom>
        </p:spPr>
        <p:txBody>
          <a:bodyPr>
            <a:noAutofit/>
          </a:bodyPr>
          <a:lstStyle/>
          <a:p>
            <a:pPr marL="0" indent="0">
              <a:buNone/>
            </a:pPr>
            <a:r>
              <a:rPr lang="en-US" sz="2000" b="1" dirty="0">
                <a:cs typeface="Calibri" panose="020F0502020204030204" pitchFamily="34" charset="0"/>
              </a:rPr>
              <a:t>Annual electricity delivered to the building (obtained from electricity bills (</a:t>
            </a:r>
            <a:r>
              <a:rPr lang="en-US" sz="2000" b="1" dirty="0" err="1">
                <a:cs typeface="Calibri" panose="020F0502020204030204" pitchFamily="34" charset="0"/>
              </a:rPr>
              <a:t>kWh</a:t>
            </a:r>
            <a:r>
              <a:rPr lang="en-US" sz="2000" b="1" baseline="-25000" dirty="0" err="1">
                <a:cs typeface="Calibri" panose="020F0502020204030204" pitchFamily="34" charset="0"/>
              </a:rPr>
              <a:t>e,Grid</a:t>
            </a:r>
            <a:r>
              <a:rPr lang="en-US" sz="2000" b="1" dirty="0">
                <a:cs typeface="Calibri" panose="020F0502020204030204" pitchFamily="34" charset="0"/>
              </a:rPr>
              <a:t>) that is purchased from the main grid and the annual electricity produced from the PVs (</a:t>
            </a:r>
            <a:r>
              <a:rPr lang="en-US" sz="2000" b="1" dirty="0" err="1">
                <a:cs typeface="Calibri" panose="020F0502020204030204" pitchFamily="34" charset="0"/>
              </a:rPr>
              <a:t>kWh</a:t>
            </a:r>
            <a:r>
              <a:rPr lang="en-US" sz="2000" b="1" baseline="-25000" dirty="0" err="1">
                <a:cs typeface="Calibri" panose="020F0502020204030204" pitchFamily="34" charset="0"/>
              </a:rPr>
              <a:t>e,RES</a:t>
            </a:r>
            <a:r>
              <a:rPr lang="en-US" sz="2000" b="1" dirty="0">
                <a:cs typeface="Calibri" panose="020F0502020204030204" pitchFamily="34" charset="0"/>
              </a:rPr>
              <a:t>)</a:t>
            </a:r>
          </a:p>
        </p:txBody>
      </p:sp>
      <p:pic>
        <p:nvPicPr>
          <p:cNvPr id="13"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37704" y="3440181"/>
            <a:ext cx="532051" cy="479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Tree>
    <p:extLst>
      <p:ext uri="{BB962C8B-B14F-4D97-AF65-F5344CB8AC3E}">
        <p14:creationId xmlns:p14="http://schemas.microsoft.com/office/powerpoint/2010/main" val="2028713047"/>
      </p:ext>
    </p:extLst>
  </p:cSld>
  <p:clrMapOvr>
    <a:masterClrMapping/>
  </p:clrMapOvr>
  <p:transition advTm="872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97180"/>
          </a:xfrm>
        </p:spPr>
        <p:txBody>
          <a:bodyPr/>
          <a:lstStyle/>
          <a:p>
            <a:fld id="{243FB592-B9A9-49AA-A86F-4031F7B97808}" type="slidenum">
              <a:rPr lang="en-US" smtClean="0"/>
              <a:pPr/>
              <a:t>29</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mc:AlternateContent xmlns:mc="http://schemas.openxmlformats.org/markup-compatibility/2006" xmlns:a14="http://schemas.microsoft.com/office/drawing/2010/main">
        <mc:Choice Requires="a14">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72135" y="1117917"/>
                <a:ext cx="8028915" cy="2426176"/>
              </a:xfrm>
              <a:prstGeom prst="rect">
                <a:avLst/>
              </a:prstGeom>
              <a:noFill/>
            </p:spPr>
            <p:txBody>
              <a:bodyPr>
                <a:noAutofit/>
              </a:bodyPr>
              <a:lstStyle/>
              <a:p>
                <a:pPr marL="0" indent="0">
                  <a:buNone/>
                </a:pPr>
                <a:r>
                  <a:rPr lang="en-US" sz="2200" b="1" dirty="0">
                    <a:cs typeface="Calibri" panose="020F0502020204030204" pitchFamily="34" charset="0"/>
                  </a:rPr>
                  <a:t>Calculate the average annual electricity </a:t>
                </a:r>
                <a:r>
                  <a:rPr lang="en-US" sz="2200" b="1" u="sng" dirty="0">
                    <a:cs typeface="Calibri" panose="020F0502020204030204" pitchFamily="34" charset="0"/>
                  </a:rPr>
                  <a:t>from the PVs </a:t>
                </a:r>
                <a:r>
                  <a:rPr lang="en-US" sz="2200" b="1" dirty="0">
                    <a:cs typeface="Calibri" panose="020F0502020204030204" pitchFamily="34" charset="0"/>
                  </a:rPr>
                  <a:t>for the technical building services</a:t>
                </a:r>
              </a:p>
              <a:p>
                <a:pPr marL="0" lvl="0" indent="0">
                  <a:buNone/>
                </a:pPr>
                <a:endParaRPr lang="en-US" sz="2200" dirty="0">
                  <a:solidFill>
                    <a:prstClr val="black"/>
                  </a:solidFill>
                  <a:cs typeface="Calibri" panose="020F0502020204030204" pitchFamily="34" charset="0"/>
                </a:endParaRPr>
              </a:p>
              <a:p>
                <a:pPr marL="0" lvl="0" indent="0">
                  <a:buNone/>
                </a:pPr>
                <a:r>
                  <a:rPr lang="en-US" sz="2200" dirty="0">
                    <a:solidFill>
                      <a:prstClr val="black"/>
                    </a:solidFill>
                    <a:cs typeface="Calibri" panose="020F0502020204030204" pitchFamily="34" charset="0"/>
                  </a:rPr>
                  <a:t>Calculate the three year average: </a:t>
                </a:r>
                <a14:m>
                  <m:oMath xmlns:m="http://schemas.openxmlformats.org/officeDocument/2006/math">
                    <m:f>
                      <m:fPr>
                        <m:ctrlPr>
                          <a:rPr lang="en-US" sz="2800" i="1">
                            <a:solidFill>
                              <a:prstClr val="black"/>
                            </a:solidFill>
                            <a:latin typeface="Cambria Math" panose="02040503050406030204" pitchFamily="18" charset="0"/>
                          </a:rPr>
                        </m:ctrlPr>
                      </m:fPr>
                      <m:num>
                        <m:r>
                          <a:rPr lang="en-US" sz="2800" i="1">
                            <a:solidFill>
                              <a:prstClr val="black"/>
                            </a:solidFill>
                            <a:latin typeface="Cambria Math"/>
                          </a:rPr>
                          <m:t>(</m:t>
                        </m:r>
                        <m:r>
                          <a:rPr lang="en-US" sz="2800" b="0" i="1" smtClean="0">
                            <a:solidFill>
                              <a:prstClr val="black"/>
                            </a:solidFill>
                            <a:latin typeface="Cambria Math"/>
                          </a:rPr>
                          <m:t>78,504+94,226+93,731</m:t>
                        </m:r>
                        <m:r>
                          <a:rPr lang="en-US" sz="2800" i="1">
                            <a:solidFill>
                              <a:prstClr val="black"/>
                            </a:solidFill>
                            <a:latin typeface="Cambria Math"/>
                          </a:rPr>
                          <m:t>)</m:t>
                        </m:r>
                      </m:num>
                      <m:den>
                        <m:r>
                          <a:rPr lang="en-US" sz="2800" i="1">
                            <a:solidFill>
                              <a:prstClr val="black"/>
                            </a:solidFill>
                            <a:latin typeface="Cambria Math"/>
                          </a:rPr>
                          <m:t>3</m:t>
                        </m:r>
                      </m:den>
                    </m:f>
                  </m:oMath>
                </a14:m>
                <a:r>
                  <a:rPr lang="en-US" sz="2200" dirty="0">
                    <a:solidFill>
                      <a:prstClr val="black"/>
                    </a:solidFill>
                  </a:rPr>
                  <a:t> kWh</a:t>
                </a:r>
                <a:r>
                  <a:rPr lang="en-US" sz="2200" baseline="-25000" dirty="0">
                    <a:solidFill>
                      <a:prstClr val="black"/>
                    </a:solidFill>
                  </a:rPr>
                  <a:t>e,RES</a:t>
                </a:r>
              </a:p>
              <a:p>
                <a:pPr marL="0" indent="0">
                  <a:buNone/>
                </a:pPr>
                <a:endParaRPr lang="en-US" sz="2200" dirty="0" smtClean="0"/>
              </a:p>
              <a:p>
                <a:pPr marL="0" indent="0">
                  <a:buNone/>
                </a:pPr>
                <a:r>
                  <a:rPr lang="en-US" sz="2200" dirty="0" smtClean="0"/>
                  <a:t>Average </a:t>
                </a:r>
                <a:r>
                  <a:rPr lang="en-US" sz="2200" dirty="0"/>
                  <a:t>annual </a:t>
                </a:r>
                <a:r>
                  <a:rPr lang="en-US" sz="2200" b="1" u="sng" dirty="0"/>
                  <a:t>total</a:t>
                </a:r>
                <a:r>
                  <a:rPr lang="en-US" sz="2200" u="sng" dirty="0"/>
                  <a:t> </a:t>
                </a:r>
                <a:r>
                  <a:rPr lang="en-US" sz="2200" b="1" u="sng" dirty="0">
                    <a:cs typeface="Calibri" panose="020F0502020204030204" pitchFamily="34" charset="0"/>
                  </a:rPr>
                  <a:t>electricity</a:t>
                </a:r>
                <a:r>
                  <a:rPr lang="en-US" sz="2200" dirty="0">
                    <a:cs typeface="Calibri" panose="020F0502020204030204" pitchFamily="34" charset="0"/>
                  </a:rPr>
                  <a:t> from the PVs: </a:t>
                </a:r>
                <a:r>
                  <a:rPr lang="en-US" sz="2200" b="1" dirty="0">
                    <a:cs typeface="Calibri" panose="020F0502020204030204" pitchFamily="34" charset="0"/>
                  </a:rPr>
                  <a:t>88,820 </a:t>
                </a:r>
                <a:r>
                  <a:rPr lang="en-US" sz="2200" b="1" dirty="0" err="1">
                    <a:cs typeface="Calibri" panose="020F0502020204030204" pitchFamily="34" charset="0"/>
                  </a:rPr>
                  <a:t>kWh</a:t>
                </a:r>
                <a:r>
                  <a:rPr lang="en-US" sz="2200" b="1" baseline="-25000" dirty="0" err="1">
                    <a:cs typeface="Calibri" panose="020F0502020204030204" pitchFamily="34" charset="0"/>
                  </a:rPr>
                  <a:t>e,RES</a:t>
                </a:r>
                <a:endParaRPr lang="en-US" sz="2200" b="1" baseline="-25000" dirty="0">
                  <a:cs typeface="Calibri" panose="020F0502020204030204" pitchFamily="34" charset="0"/>
                </a:endParaRPr>
              </a:p>
              <a:p>
                <a:pPr marL="0" indent="0">
                  <a:buNone/>
                </a:pPr>
                <a:endParaRPr lang="en-US" sz="2200" dirty="0">
                  <a:cs typeface="Calibri" panose="020F0502020204030204" pitchFamily="34" charset="0"/>
                </a:endParaRPr>
              </a:p>
            </p:txBody>
          </p:sp>
        </mc:Choice>
        <mc:Fallback xmlns="">
          <p:sp>
            <p:nvSpPr>
              <p:cNvPr id="4" name="Segnaposto contenuto 2">
                <a:extLst>
                  <a:ext uri="{FF2B5EF4-FFF2-40B4-BE49-F238E27FC236}">
                    <a16:creationId xmlns:a16="http://schemas.microsoft.com/office/drawing/2014/main" id="{86F2EB93-A63A-4210-B86A-E5FCAD7D8D7F}"/>
                  </a:ext>
                </a:extLst>
              </p:cNvPr>
              <p:cNvSpPr>
                <a:spLocks noGrp="1" noRot="1" noChangeAspect="1" noMove="1" noResize="1" noEditPoints="1" noAdjustHandles="1" noChangeArrowheads="1" noChangeShapeType="1" noTextEdit="1"/>
              </p:cNvSpPr>
              <p:nvPr>
                <p:ph idx="4294967295"/>
              </p:nvPr>
            </p:nvSpPr>
            <p:spPr>
              <a:xfrm>
                <a:off x="372135" y="1117917"/>
                <a:ext cx="8028915" cy="2426176"/>
              </a:xfrm>
              <a:prstGeom prst="rect">
                <a:avLst/>
              </a:prstGeom>
              <a:blipFill>
                <a:blip r:embed="rId2"/>
                <a:stretch>
                  <a:fillRect l="-987" t="-1508" b="-17337"/>
                </a:stretch>
              </a:blipFill>
            </p:spPr>
            <p:txBody>
              <a:bodyPr/>
              <a:lstStyle/>
              <a:p>
                <a:r>
                  <a:rPr lang="en-GB">
                    <a:noFill/>
                  </a:rPr>
                  <a:t> </a:t>
                </a:r>
              </a:p>
            </p:txBody>
          </p:sp>
        </mc:Fallback>
      </mc:AlternateContent>
      <p:grpSp>
        <p:nvGrpSpPr>
          <p:cNvPr id="2" name="Group 1"/>
          <p:cNvGrpSpPr/>
          <p:nvPr/>
        </p:nvGrpSpPr>
        <p:grpSpPr>
          <a:xfrm>
            <a:off x="7380743" y="1546931"/>
            <a:ext cx="1675724" cy="953916"/>
            <a:chOff x="7465808" y="1387307"/>
            <a:chExt cx="1675724" cy="953916"/>
          </a:xfrm>
        </p:grpSpPr>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535793" y="1522530"/>
              <a:ext cx="532051" cy="479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spTree>
    <p:extLst>
      <p:ext uri="{BB962C8B-B14F-4D97-AF65-F5344CB8AC3E}">
        <p14:creationId xmlns:p14="http://schemas.microsoft.com/office/powerpoint/2010/main" val="2328099302"/>
      </p:ext>
    </p:extLst>
  </p:cSld>
  <p:clrMapOvr>
    <a:masterClrMapping/>
  </p:clrMapOvr>
  <p:transition advTm="969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3</a:t>
            </a:fld>
            <a:endParaRPr lang="en-US"/>
          </a:p>
        </p:txBody>
      </p:sp>
      <p:pic>
        <p:nvPicPr>
          <p:cNvPr id="8"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r>
              <a:rPr lang="en-US" sz="2400" b="1"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a:t>
            </a:r>
            <a:r>
              <a:rPr lang="en-US" sz="2400" i="1" dirty="0">
                <a:solidFill>
                  <a:srgbClr val="00B050"/>
                </a:solidFill>
                <a:latin typeface="Calibri" panose="020F0502020204030204" pitchFamily="34" charset="0"/>
                <a:cs typeface="Calibri" panose="020F0502020204030204" pitchFamily="34" charset="0"/>
              </a:rPr>
              <a:t>All RES for all uses</a:t>
            </a:r>
            <a:r>
              <a:rPr lang="en-US" sz="2400" i="1" dirty="0">
                <a:latin typeface="Calibri" panose="020F0502020204030204" pitchFamily="34" charset="0"/>
                <a:cs typeface="Calibri" panose="020F0502020204030204" pitchFamily="34" charset="0"/>
              </a:rPr>
              <a:t>)</a:t>
            </a: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11" name="TextBox 10"/>
          <p:cNvSpPr txBox="1"/>
          <p:nvPr/>
        </p:nvSpPr>
        <p:spPr>
          <a:xfrm>
            <a:off x="1354033" y="1511470"/>
            <a:ext cx="1933350" cy="369332"/>
          </a:xfrm>
          <a:prstGeom prst="rect">
            <a:avLst/>
          </a:prstGeom>
          <a:noFill/>
        </p:spPr>
        <p:txBody>
          <a:bodyPr wrap="none" rtlCol="0">
            <a:spAutoFit/>
          </a:bodyPr>
          <a:lstStyle/>
          <a:p>
            <a:r>
              <a:rPr lang="en-US" b="1" dirty="0"/>
              <a:t>EU Services Sector</a:t>
            </a:r>
          </a:p>
        </p:txBody>
      </p:sp>
      <p:sp>
        <p:nvSpPr>
          <p:cNvPr id="13" name="TextBox 12"/>
          <p:cNvSpPr txBox="1"/>
          <p:nvPr/>
        </p:nvSpPr>
        <p:spPr>
          <a:xfrm>
            <a:off x="6495157" y="1511470"/>
            <a:ext cx="2212722" cy="369332"/>
          </a:xfrm>
          <a:prstGeom prst="rect">
            <a:avLst/>
          </a:prstGeom>
          <a:noFill/>
        </p:spPr>
        <p:txBody>
          <a:bodyPr wrap="none" rtlCol="0">
            <a:spAutoFit/>
          </a:bodyPr>
          <a:lstStyle/>
          <a:p>
            <a:r>
              <a:rPr lang="en-US" b="1" dirty="0"/>
              <a:t>EU Residential Sector</a:t>
            </a:r>
          </a:p>
        </p:txBody>
      </p:sp>
      <p:grpSp>
        <p:nvGrpSpPr>
          <p:cNvPr id="14" name="Group 13"/>
          <p:cNvGrpSpPr/>
          <p:nvPr/>
        </p:nvGrpSpPr>
        <p:grpSpPr>
          <a:xfrm>
            <a:off x="4658129" y="1931838"/>
            <a:ext cx="4476750" cy="3324225"/>
            <a:chOff x="4658129" y="1931838"/>
            <a:chExt cx="4476750" cy="3324225"/>
          </a:xfrm>
        </p:grpSpPr>
        <p:pic>
          <p:nvPicPr>
            <p:cNvPr id="15"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658129" y="1931838"/>
              <a:ext cx="4476750" cy="332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7965914" y="4907105"/>
              <a:ext cx="1072730" cy="246221"/>
            </a:xfrm>
            <a:prstGeom prst="rect">
              <a:avLst/>
            </a:prstGeom>
            <a:noFill/>
          </p:spPr>
          <p:txBody>
            <a:bodyPr wrap="none" rtlCol="0">
              <a:spAutoFit/>
            </a:bodyPr>
            <a:lstStyle/>
            <a:p>
              <a:r>
                <a:rPr lang="en-US" sz="1000" dirty="0"/>
                <a:t>Source: Eurostat </a:t>
              </a:r>
            </a:p>
          </p:txBody>
        </p:sp>
        <p:pic>
          <p:nvPicPr>
            <p:cNvPr id="17" name="Picture 39"/>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10085" y="3507105"/>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6142494" y="4260188"/>
              <a:ext cx="498855" cy="523220"/>
            </a:xfrm>
            <a:prstGeom prst="rect">
              <a:avLst/>
            </a:prstGeom>
            <a:noFill/>
          </p:spPr>
          <p:txBody>
            <a:bodyPr wrap="none" rtlCol="0">
              <a:spAutoFit/>
            </a:bodyPr>
            <a:lstStyle/>
            <a:p>
              <a:r>
                <a:rPr lang="en-US" sz="1400" b="1" dirty="0">
                  <a:solidFill>
                    <a:schemeClr val="bg1"/>
                  </a:solidFill>
                </a:rPr>
                <a:t>RES</a:t>
              </a:r>
            </a:p>
            <a:p>
              <a:pPr algn="ctr"/>
              <a:r>
                <a:rPr lang="en-US" sz="1400" b="1" dirty="0">
                  <a:solidFill>
                    <a:schemeClr val="bg1"/>
                  </a:solidFill>
                </a:rPr>
                <a:t>16%</a:t>
              </a:r>
            </a:p>
          </p:txBody>
        </p:sp>
      </p:grpSp>
      <p:grpSp>
        <p:nvGrpSpPr>
          <p:cNvPr id="19" name="Group 18"/>
          <p:cNvGrpSpPr/>
          <p:nvPr/>
        </p:nvGrpSpPr>
        <p:grpSpPr>
          <a:xfrm>
            <a:off x="68712" y="1931838"/>
            <a:ext cx="4800600" cy="3924300"/>
            <a:chOff x="68712" y="1931838"/>
            <a:chExt cx="4800600" cy="3924300"/>
          </a:xfrm>
        </p:grpSpPr>
        <p:pic>
          <p:nvPicPr>
            <p:cNvPr id="20" name="Picture 2"/>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8712" y="1931838"/>
              <a:ext cx="4800600" cy="3924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724484" y="4907105"/>
              <a:ext cx="1072730" cy="246221"/>
            </a:xfrm>
            <a:prstGeom prst="rect">
              <a:avLst/>
            </a:prstGeom>
            <a:noFill/>
          </p:spPr>
          <p:txBody>
            <a:bodyPr wrap="none" rtlCol="0">
              <a:spAutoFit/>
            </a:bodyPr>
            <a:lstStyle/>
            <a:p>
              <a:r>
                <a:rPr lang="en-US" sz="1000" dirty="0"/>
                <a:t>Source: Eurostat </a:t>
              </a:r>
            </a:p>
          </p:txBody>
        </p:sp>
        <p:pic>
          <p:nvPicPr>
            <p:cNvPr id="22" name="Picture 39"/>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387695" y="3502539"/>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2829361" y="4392809"/>
              <a:ext cx="457048" cy="523220"/>
            </a:xfrm>
            <a:prstGeom prst="rect">
              <a:avLst/>
            </a:prstGeom>
            <a:noFill/>
          </p:spPr>
          <p:txBody>
            <a:bodyPr wrap="none" rtlCol="0">
              <a:spAutoFit/>
            </a:bodyPr>
            <a:lstStyle/>
            <a:p>
              <a:r>
                <a:rPr lang="en-US" sz="1400" b="1" dirty="0">
                  <a:solidFill>
                    <a:schemeClr val="bg1"/>
                  </a:solidFill>
                </a:rPr>
                <a:t>RES</a:t>
              </a:r>
            </a:p>
            <a:p>
              <a:pPr algn="ctr"/>
              <a:r>
                <a:rPr lang="en-US" sz="1400" b="1" dirty="0">
                  <a:solidFill>
                    <a:schemeClr val="bg1"/>
                  </a:solidFill>
                </a:rPr>
                <a:t>3%</a:t>
              </a:r>
            </a:p>
          </p:txBody>
        </p:sp>
      </p:grpSp>
    </p:spTree>
    <p:extLst>
      <p:ext uri="{BB962C8B-B14F-4D97-AF65-F5344CB8AC3E}">
        <p14:creationId xmlns:p14="http://schemas.microsoft.com/office/powerpoint/2010/main" val="3688266152"/>
      </p:ext>
    </p:extLst>
  </p:cSld>
  <p:clrMapOvr>
    <a:masterClrMapping/>
  </p:clrMapOvr>
  <p:transition advTm="1352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7932" y="6560103"/>
            <a:ext cx="2133600" cy="275421"/>
          </a:xfrm>
        </p:spPr>
        <p:txBody>
          <a:bodyPr/>
          <a:lstStyle/>
          <a:p>
            <a:fld id="{243FB592-B9A9-49AA-A86F-4031F7B97808}" type="slidenum">
              <a:rPr lang="en-US" smtClean="0"/>
              <a:pPr/>
              <a:t>30</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mc:AlternateContent xmlns:mc="http://schemas.openxmlformats.org/markup-compatibility/2006" xmlns:a14="http://schemas.microsoft.com/office/drawing/2010/main">
        <mc:Choice Requires="a14">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72110"/>
                <a:ext cx="8229600" cy="4525963"/>
              </a:xfrm>
              <a:prstGeom prst="rect">
                <a:avLst/>
              </a:prstGeom>
              <a:noFill/>
            </p:spPr>
            <p:txBody>
              <a:bodyPr>
                <a:normAutofit/>
              </a:bodyPr>
              <a:lstStyle/>
              <a:p>
                <a:pPr marL="0" indent="0">
                  <a:buNone/>
                </a:pPr>
                <a:r>
                  <a:rPr lang="en-US" sz="2200" b="1" dirty="0">
                    <a:cs typeface="Calibri" panose="020F0502020204030204" pitchFamily="34" charset="0"/>
                  </a:rPr>
                  <a:t>Calculate the average annual electricity </a:t>
                </a:r>
                <a:r>
                  <a:rPr lang="en-US" sz="2200" b="1" u="sng" dirty="0">
                    <a:cs typeface="Calibri" panose="020F0502020204030204" pitchFamily="34" charset="0"/>
                  </a:rPr>
                  <a:t>from the grid </a:t>
                </a:r>
                <a:r>
                  <a:rPr lang="en-US" sz="2200" b="1" dirty="0">
                    <a:cs typeface="Calibri" panose="020F0502020204030204" pitchFamily="34" charset="0"/>
                  </a:rPr>
                  <a:t>for the technical building services</a:t>
                </a:r>
              </a:p>
              <a:p>
                <a:pPr marL="0" lvl="0" indent="0">
                  <a:buNone/>
                </a:pPr>
                <a:endParaRPr lang="en-US" sz="2200" dirty="0">
                  <a:solidFill>
                    <a:prstClr val="black"/>
                  </a:solidFill>
                  <a:cs typeface="Calibri" panose="020F0502020204030204" pitchFamily="34" charset="0"/>
                </a:endParaRPr>
              </a:p>
              <a:p>
                <a:pPr marL="0" lvl="0" indent="0">
                  <a:buNone/>
                </a:pPr>
                <a:r>
                  <a:rPr lang="en-US" sz="2200" b="1" dirty="0">
                    <a:solidFill>
                      <a:prstClr val="black"/>
                    </a:solidFill>
                    <a:cs typeface="Calibri" panose="020F0502020204030204" pitchFamily="34" charset="0"/>
                  </a:rPr>
                  <a:t>Calculate the three year </a:t>
                </a:r>
                <a:r>
                  <a:rPr lang="en-US" sz="2200" b="1" dirty="0" smtClean="0">
                    <a:solidFill>
                      <a:prstClr val="black"/>
                    </a:solidFill>
                    <a:cs typeface="Calibri" panose="020F0502020204030204" pitchFamily="34" charset="0"/>
                  </a:rPr>
                  <a:t>average</a:t>
                </a:r>
              </a:p>
              <a:p>
                <a:pPr marL="0" lvl="0" indent="0">
                  <a:buNone/>
                </a:pPr>
                <a:r>
                  <a:rPr lang="en-US" sz="2200" dirty="0" smtClean="0">
                    <a:solidFill>
                      <a:prstClr val="black"/>
                    </a:solidFill>
                    <a:cs typeface="Calibri" panose="020F0502020204030204" pitchFamily="34" charset="0"/>
                  </a:rPr>
                  <a:t> 	</a:t>
                </a:r>
                <a14:m>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a:rPr>
                          <m:t>(</m:t>
                        </m:r>
                        <m:r>
                          <a:rPr lang="en-US" b="0" i="1" smtClean="0">
                            <a:solidFill>
                              <a:prstClr val="black"/>
                            </a:solidFill>
                            <a:latin typeface="Cambria Math"/>
                          </a:rPr>
                          <m:t>372,651+305,095+326,502</m:t>
                        </m:r>
                        <m:r>
                          <a:rPr lang="en-US" i="1">
                            <a:solidFill>
                              <a:prstClr val="black"/>
                            </a:solidFill>
                            <a:latin typeface="Cambria Math"/>
                          </a:rPr>
                          <m:t>)</m:t>
                        </m:r>
                      </m:num>
                      <m:den>
                        <m:r>
                          <a:rPr lang="en-US" i="1">
                            <a:solidFill>
                              <a:prstClr val="black"/>
                            </a:solidFill>
                            <a:latin typeface="Cambria Math"/>
                          </a:rPr>
                          <m:t>3</m:t>
                        </m:r>
                      </m:den>
                    </m:f>
                  </m:oMath>
                </a14:m>
                <a:r>
                  <a:rPr lang="en-US" sz="2200" dirty="0">
                    <a:solidFill>
                      <a:prstClr val="black"/>
                    </a:solidFill>
                  </a:rPr>
                  <a:t> kWh</a:t>
                </a:r>
                <a:r>
                  <a:rPr lang="en-US" sz="2200" baseline="-25000" dirty="0">
                    <a:solidFill>
                      <a:prstClr val="black"/>
                    </a:solidFill>
                  </a:rPr>
                  <a:t>e,Grid</a:t>
                </a:r>
              </a:p>
              <a:p>
                <a:pPr marL="0" indent="0">
                  <a:buNone/>
                </a:pPr>
                <a:endParaRPr lang="en-US" sz="2200" dirty="0" smtClean="0"/>
              </a:p>
              <a:p>
                <a:pPr marL="0" indent="0">
                  <a:buNone/>
                </a:pPr>
                <a:r>
                  <a:rPr lang="en-US" sz="2200" dirty="0" smtClean="0"/>
                  <a:t>Average </a:t>
                </a:r>
                <a:r>
                  <a:rPr lang="en-US" sz="2200" dirty="0"/>
                  <a:t>annual </a:t>
                </a:r>
                <a:r>
                  <a:rPr lang="en-US" sz="2200" b="1" u="sng" dirty="0"/>
                  <a:t>total</a:t>
                </a:r>
                <a:r>
                  <a:rPr lang="en-US" sz="2200" u="sng" dirty="0"/>
                  <a:t> </a:t>
                </a:r>
                <a:r>
                  <a:rPr lang="en-US" sz="2200" b="1" u="sng" dirty="0">
                    <a:cs typeface="Calibri" panose="020F0502020204030204" pitchFamily="34" charset="0"/>
                  </a:rPr>
                  <a:t>electricity</a:t>
                </a:r>
                <a:r>
                  <a:rPr lang="en-US" sz="2200" dirty="0">
                    <a:cs typeface="Calibri" panose="020F0502020204030204" pitchFamily="34" charset="0"/>
                  </a:rPr>
                  <a:t> from the main grid: </a:t>
                </a:r>
                <a:r>
                  <a:rPr lang="en-US" sz="2200" b="1" dirty="0">
                    <a:cs typeface="Calibri" panose="020F0502020204030204" pitchFamily="34" charset="0"/>
                  </a:rPr>
                  <a:t>334,749 </a:t>
                </a:r>
                <a:r>
                  <a:rPr lang="en-US" sz="2200" b="1" dirty="0" err="1">
                    <a:cs typeface="Calibri" panose="020F0502020204030204" pitchFamily="34" charset="0"/>
                  </a:rPr>
                  <a:t>kWh</a:t>
                </a:r>
                <a:r>
                  <a:rPr lang="en-US" sz="2200" b="1" baseline="-25000" dirty="0" err="1">
                    <a:cs typeface="Calibri" panose="020F0502020204030204" pitchFamily="34" charset="0"/>
                  </a:rPr>
                  <a:t>e,Grid</a:t>
                </a:r>
                <a:endParaRPr lang="en-US" sz="2200" b="1" baseline="-25000" dirty="0">
                  <a:cs typeface="Calibri" panose="020F0502020204030204" pitchFamily="34" charset="0"/>
                </a:endParaRPr>
              </a:p>
              <a:p>
                <a:pPr marL="0" indent="0">
                  <a:buNone/>
                </a:pPr>
                <a:endParaRPr lang="en-US" sz="2200" dirty="0">
                  <a:cs typeface="Calibri" panose="020F0502020204030204" pitchFamily="34" charset="0"/>
                </a:endParaRPr>
              </a:p>
              <a:p>
                <a:pPr marL="361950" indent="0">
                  <a:buNone/>
                </a:pPr>
                <a:r>
                  <a:rPr lang="en-US" sz="2200" dirty="0">
                    <a:cs typeface="Calibri" panose="020F0502020204030204" pitchFamily="34" charset="0"/>
                  </a:rPr>
                  <a:t>Calculate the electricity used by the technical building services in scope using calibrated simulations or use typical breakdown</a:t>
                </a:r>
              </a:p>
            </p:txBody>
          </p:sp>
        </mc:Choice>
        <mc:Fallback xmlns="">
          <p:sp>
            <p:nvSpPr>
              <p:cNvPr id="4" name="Segnaposto contenuto 2">
                <a:extLst>
                  <a:ext uri="{FF2B5EF4-FFF2-40B4-BE49-F238E27FC236}">
                    <a16:creationId xmlns:a16="http://schemas.microsoft.com/office/drawing/2014/main" id="{86F2EB93-A63A-4210-B86A-E5FCAD7D8D7F}"/>
                  </a:ext>
                </a:extLst>
              </p:cNvPr>
              <p:cNvSpPr>
                <a:spLocks noGrp="1" noRot="1" noChangeAspect="1" noMove="1" noResize="1" noEditPoints="1" noAdjustHandles="1" noChangeArrowheads="1" noChangeShapeType="1" noTextEdit="1"/>
              </p:cNvSpPr>
              <p:nvPr>
                <p:ph idx="4294967295"/>
              </p:nvPr>
            </p:nvSpPr>
            <p:spPr>
              <a:xfrm>
                <a:off x="457200" y="1072110"/>
                <a:ext cx="8229600" cy="4525963"/>
              </a:xfrm>
              <a:prstGeom prst="rect">
                <a:avLst/>
              </a:prstGeom>
              <a:blipFill>
                <a:blip r:embed="rId2"/>
                <a:stretch>
                  <a:fillRect l="-963" t="-943"/>
                </a:stretch>
              </a:blipFill>
            </p:spPr>
            <p:txBody>
              <a:bodyPr/>
              <a:lstStyle/>
              <a:p>
                <a:r>
                  <a:rPr lang="en-GB">
                    <a:noFill/>
                  </a:rPr>
                  <a:t> </a:t>
                </a:r>
              </a:p>
            </p:txBody>
          </p:sp>
        </mc:Fallback>
      </mc:AlternateContent>
      <p:grpSp>
        <p:nvGrpSpPr>
          <p:cNvPr id="6" name="Group 5"/>
          <p:cNvGrpSpPr/>
          <p:nvPr/>
        </p:nvGrpSpPr>
        <p:grpSpPr>
          <a:xfrm>
            <a:off x="7465808" y="1387307"/>
            <a:ext cx="1675724" cy="953916"/>
            <a:chOff x="7465808" y="1387307"/>
            <a:chExt cx="1675724" cy="953916"/>
          </a:xfrm>
        </p:grpSpPr>
        <p:pic>
          <p:nvPicPr>
            <p:cNvPr id="7"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pic>
        <p:nvPicPr>
          <p:cNvPr id="12"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86465" y="5894685"/>
            <a:ext cx="378512" cy="368806"/>
          </a:xfrm>
          <a:prstGeom prst="rect">
            <a:avLst/>
          </a:prstGeom>
          <a:solidFill>
            <a:srgbClr val="FFFF00"/>
          </a:solidFill>
          <a:ln>
            <a:noFill/>
          </a:ln>
        </p:spPr>
      </p:pic>
      <p:sp>
        <p:nvSpPr>
          <p:cNvPr id="13" name="TextBox 12"/>
          <p:cNvSpPr txBox="1"/>
          <p:nvPr/>
        </p:nvSpPr>
        <p:spPr>
          <a:xfrm>
            <a:off x="7164977" y="5894685"/>
            <a:ext cx="1350050" cy="461665"/>
          </a:xfrm>
          <a:prstGeom prst="rect">
            <a:avLst/>
          </a:prstGeom>
          <a:noFill/>
        </p:spPr>
        <p:txBody>
          <a:bodyPr wrap="none" rtlCol="0">
            <a:spAutoFit/>
          </a:bodyPr>
          <a:lstStyle/>
          <a:p>
            <a:r>
              <a:rPr lang="en-US" sz="2400" dirty="0" smtClean="0"/>
              <a:t>See </a:t>
            </a:r>
            <a:r>
              <a:rPr lang="en-US" sz="2400" b="1" dirty="0" smtClean="0"/>
              <a:t>B.1.3</a:t>
            </a:r>
            <a:endParaRPr lang="en-US" sz="2400" dirty="0"/>
          </a:p>
        </p:txBody>
      </p:sp>
      <p:pic>
        <p:nvPicPr>
          <p:cNvPr id="14"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 y="4615613"/>
            <a:ext cx="378512" cy="368806"/>
          </a:xfrm>
          <a:prstGeom prst="rect">
            <a:avLst/>
          </a:prstGeom>
          <a:solidFill>
            <a:srgbClr val="FFFF00"/>
          </a:solidFill>
          <a:ln>
            <a:noFill/>
          </a:ln>
        </p:spPr>
      </p:pic>
    </p:spTree>
    <p:extLst>
      <p:ext uri="{BB962C8B-B14F-4D97-AF65-F5344CB8AC3E}">
        <p14:creationId xmlns:p14="http://schemas.microsoft.com/office/powerpoint/2010/main" val="3571482442"/>
      </p:ext>
    </p:extLst>
  </p:cSld>
  <p:clrMapOvr>
    <a:masterClrMapping/>
  </p:clrMapOvr>
  <p:transition advTm="1075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9425"/>
            <a:ext cx="2133600" cy="272266"/>
          </a:xfrm>
        </p:spPr>
        <p:txBody>
          <a:bodyPr/>
          <a:lstStyle/>
          <a:p>
            <a:fld id="{243FB592-B9A9-49AA-A86F-4031F7B97808}" type="slidenum">
              <a:rPr lang="en-US" smtClean="0"/>
              <a:pPr/>
              <a:t>31</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541382" cy="4525963"/>
          </a:xfrm>
          <a:prstGeom prst="rect">
            <a:avLst/>
          </a:prstGeom>
          <a:noFill/>
        </p:spPr>
        <p:txBody>
          <a:bodyPr>
            <a:normAutofit/>
          </a:bodyPr>
          <a:lstStyle/>
          <a:p>
            <a:pPr marL="0" indent="0">
              <a:buNone/>
            </a:pPr>
            <a:r>
              <a:rPr lang="en-US" sz="2200" b="1" dirty="0">
                <a:cs typeface="Calibri" panose="020F0502020204030204" pitchFamily="34" charset="0"/>
              </a:rPr>
              <a:t>Calculate the average annual electricity </a:t>
            </a:r>
            <a:r>
              <a:rPr lang="en-US" sz="2200" b="1" u="sng" dirty="0">
                <a:cs typeface="Calibri" panose="020F0502020204030204" pitchFamily="34" charset="0"/>
              </a:rPr>
              <a:t>from the grid </a:t>
            </a:r>
            <a:r>
              <a:rPr lang="en-US" sz="2200" b="1" dirty="0">
                <a:cs typeface="Calibri" panose="020F0502020204030204" pitchFamily="34" charset="0"/>
              </a:rPr>
              <a:t>for the technical building services</a:t>
            </a:r>
          </a:p>
          <a:p>
            <a:pPr marL="0" indent="0">
              <a:buNone/>
            </a:pPr>
            <a:endParaRPr lang="en-US" sz="2200" dirty="0">
              <a:cs typeface="Calibri" panose="020F0502020204030204" pitchFamily="34" charset="0"/>
            </a:endParaRPr>
          </a:p>
          <a:p>
            <a:pPr marL="0" indent="0">
              <a:buNone/>
            </a:pPr>
            <a:r>
              <a:rPr lang="en-US" sz="2200" dirty="0">
                <a:cs typeface="Calibri" panose="020F0502020204030204" pitchFamily="34" charset="0"/>
              </a:rPr>
              <a:t>Breakdown of electricity demand from energy audit</a:t>
            </a:r>
          </a:p>
          <a:p>
            <a:pPr marL="0" indent="0">
              <a:buNone/>
            </a:pPr>
            <a:endParaRPr lang="en-US" sz="2200" b="1" dirty="0">
              <a:cs typeface="Calibri" panose="020F0502020204030204" pitchFamily="34" charset="0"/>
            </a:endParaRPr>
          </a:p>
        </p:txBody>
      </p:sp>
      <p:grpSp>
        <p:nvGrpSpPr>
          <p:cNvPr id="6" name="Group 5"/>
          <p:cNvGrpSpPr/>
          <p:nvPr/>
        </p:nvGrpSpPr>
        <p:grpSpPr>
          <a:xfrm>
            <a:off x="7465808" y="1387307"/>
            <a:ext cx="1675724" cy="953916"/>
            <a:chOff x="7465808" y="1387307"/>
            <a:chExt cx="1675724" cy="953916"/>
          </a:xfrm>
        </p:grpSpPr>
        <p:pic>
          <p:nvPicPr>
            <p:cNvPr id="7"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3655136" y="2544468"/>
            <a:ext cx="5486396" cy="1825115"/>
          </a:xfrm>
          <a:prstGeom prst="rect">
            <a:avLst/>
          </a:prstGeom>
        </p:spPr>
        <p:txBody>
          <a:bodyPr wrap="square">
            <a:spAutoFit/>
          </a:bodyPr>
          <a:lstStyle/>
          <a:p>
            <a:pPr lvl="0">
              <a:spcBef>
                <a:spcPct val="20000"/>
              </a:spcBef>
            </a:pPr>
            <a:r>
              <a:rPr lang="en-US" sz="2200" b="1" dirty="0">
                <a:solidFill>
                  <a:prstClr val="black"/>
                </a:solidFill>
              </a:rPr>
              <a:t>Technical building services in scope</a:t>
            </a:r>
            <a:r>
              <a:rPr lang="en-US" sz="2200" dirty="0">
                <a:solidFill>
                  <a:prstClr val="black"/>
                </a:solidFill>
              </a:rPr>
              <a:t>:</a:t>
            </a:r>
          </a:p>
          <a:p>
            <a:pPr lvl="0">
              <a:spcBef>
                <a:spcPct val="20000"/>
              </a:spcBef>
            </a:pPr>
            <a:r>
              <a:rPr lang="en-US" dirty="0">
                <a:solidFill>
                  <a:prstClr val="black"/>
                </a:solidFill>
              </a:rPr>
              <a:t>Cooling (21.9% ) + Exhaust ventilation, fans (13.2%) + Domestic hot water(2.7%) + Lighting (36.5%) + Auxiliaries, pumps </a:t>
            </a:r>
            <a:r>
              <a:rPr lang="en-US" dirty="0" err="1">
                <a:solidFill>
                  <a:prstClr val="black"/>
                </a:solidFill>
              </a:rPr>
              <a:t>etc</a:t>
            </a:r>
            <a:r>
              <a:rPr lang="en-US" dirty="0">
                <a:solidFill>
                  <a:prstClr val="black"/>
                </a:solidFill>
              </a:rPr>
              <a:t> (3.8% ) = </a:t>
            </a:r>
            <a:r>
              <a:rPr lang="en-US" b="1" u="sng" dirty="0">
                <a:solidFill>
                  <a:prstClr val="black"/>
                </a:solidFill>
              </a:rPr>
              <a:t>78.1%</a:t>
            </a:r>
            <a:r>
              <a:rPr lang="en-US" dirty="0">
                <a:solidFill>
                  <a:prstClr val="black"/>
                </a:solidFill>
              </a:rPr>
              <a:t> of total electricity</a:t>
            </a:r>
          </a:p>
          <a:p>
            <a:pPr lvl="0">
              <a:spcBef>
                <a:spcPts val="600"/>
              </a:spcBef>
            </a:pPr>
            <a:r>
              <a:rPr lang="en-US" sz="1400" i="1" dirty="0">
                <a:solidFill>
                  <a:prstClr val="black"/>
                </a:solidFill>
              </a:rPr>
              <a:t>Space heating demand is covered by the fuel of the oil-fired central heating system</a:t>
            </a:r>
          </a:p>
        </p:txBody>
      </p:sp>
      <p:pic>
        <p:nvPicPr>
          <p:cNvPr id="12"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5685" y="2738924"/>
            <a:ext cx="3701435" cy="24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642551" y="4922169"/>
            <a:ext cx="8192529" cy="769441"/>
          </a:xfrm>
          <a:prstGeom prst="rect">
            <a:avLst/>
          </a:prstGeom>
        </p:spPr>
        <p:txBody>
          <a:bodyPr wrap="square">
            <a:spAutoFit/>
          </a:bodyPr>
          <a:lstStyle/>
          <a:p>
            <a:pPr lvl="0">
              <a:spcBef>
                <a:spcPts val="1200"/>
              </a:spcBef>
            </a:pPr>
            <a:r>
              <a:rPr lang="en-US" sz="2200" dirty="0">
                <a:solidFill>
                  <a:prstClr val="black"/>
                </a:solidFill>
              </a:rPr>
              <a:t>Average annual </a:t>
            </a:r>
            <a:r>
              <a:rPr lang="en-US" sz="2200" b="1" u="sng" dirty="0">
                <a:solidFill>
                  <a:prstClr val="black"/>
                </a:solidFill>
                <a:cs typeface="Calibri" panose="020F0502020204030204" pitchFamily="34" charset="0"/>
              </a:rPr>
              <a:t>electricity </a:t>
            </a:r>
            <a:r>
              <a:rPr lang="en-US" sz="2200" b="1" u="sng" dirty="0" smtClean="0">
                <a:solidFill>
                  <a:prstClr val="black"/>
                </a:solidFill>
                <a:cs typeface="Calibri" panose="020F0502020204030204" pitchFamily="34" charset="0"/>
              </a:rPr>
              <a:t>for </a:t>
            </a:r>
            <a:r>
              <a:rPr lang="en-US" sz="2200" b="1" u="sng" dirty="0">
                <a:solidFill>
                  <a:prstClr val="black"/>
                </a:solidFill>
                <a:cs typeface="Calibri" panose="020F0502020204030204" pitchFamily="34" charset="0"/>
              </a:rPr>
              <a:t>technical building services</a:t>
            </a:r>
            <a:r>
              <a:rPr lang="en-US" sz="2200" dirty="0">
                <a:solidFill>
                  <a:prstClr val="black"/>
                </a:solidFill>
                <a:cs typeface="Calibri" panose="020F0502020204030204" pitchFamily="34" charset="0"/>
              </a:rPr>
              <a:t> from the main grid: 334,749 </a:t>
            </a:r>
            <a:r>
              <a:rPr lang="en-US" sz="2200" dirty="0" err="1">
                <a:solidFill>
                  <a:prstClr val="black"/>
                </a:solidFill>
                <a:cs typeface="Calibri" panose="020F0502020204030204" pitchFamily="34" charset="0"/>
              </a:rPr>
              <a:t>kWh</a:t>
            </a:r>
            <a:r>
              <a:rPr lang="en-US" sz="2200" baseline="-25000" dirty="0" err="1">
                <a:solidFill>
                  <a:prstClr val="black"/>
                </a:solidFill>
                <a:cs typeface="Calibri" panose="020F0502020204030204" pitchFamily="34" charset="0"/>
              </a:rPr>
              <a:t>e,Grid</a:t>
            </a:r>
            <a:r>
              <a:rPr lang="en-US" sz="2200" dirty="0">
                <a:solidFill>
                  <a:prstClr val="black"/>
                </a:solidFill>
                <a:cs typeface="Calibri" panose="020F0502020204030204" pitchFamily="34" charset="0"/>
              </a:rPr>
              <a:t> </a:t>
            </a:r>
            <a:r>
              <a:rPr lang="en-US" sz="2200" dirty="0">
                <a:solidFill>
                  <a:prstClr val="black"/>
                </a:solidFill>
                <a:cs typeface="Calibri" panose="020F0502020204030204" pitchFamily="34" charset="0"/>
                <a:sym typeface="Wingdings"/>
              </a:rPr>
              <a:t> </a:t>
            </a:r>
            <a:r>
              <a:rPr lang="en-US" sz="2200" dirty="0">
                <a:solidFill>
                  <a:prstClr val="black"/>
                </a:solidFill>
                <a:cs typeface="Calibri" panose="020F0502020204030204" pitchFamily="34" charset="0"/>
              </a:rPr>
              <a:t>78.1% = </a:t>
            </a:r>
            <a:r>
              <a:rPr lang="en-US" sz="2200" b="1" dirty="0">
                <a:solidFill>
                  <a:prstClr val="black"/>
                </a:solidFill>
                <a:cs typeface="Calibri" panose="020F0502020204030204" pitchFamily="34" charset="0"/>
              </a:rPr>
              <a:t>261,439 </a:t>
            </a:r>
            <a:r>
              <a:rPr lang="en-US" sz="2200" b="1" dirty="0" err="1">
                <a:solidFill>
                  <a:prstClr val="black"/>
                </a:solidFill>
                <a:cs typeface="Calibri" panose="020F0502020204030204" pitchFamily="34" charset="0"/>
              </a:rPr>
              <a:t>kWh</a:t>
            </a:r>
            <a:r>
              <a:rPr lang="en-US" sz="2200" b="1" baseline="-25000" dirty="0" err="1">
                <a:solidFill>
                  <a:prstClr val="black"/>
                </a:solidFill>
                <a:cs typeface="Calibri" panose="020F0502020204030204" pitchFamily="34" charset="0"/>
              </a:rPr>
              <a:t>e</a:t>
            </a:r>
            <a:r>
              <a:rPr lang="en-US" sz="2200" b="1" baseline="-25000" dirty="0">
                <a:solidFill>
                  <a:prstClr val="black"/>
                </a:solidFill>
                <a:cs typeface="Calibri" panose="020F0502020204030204" pitchFamily="34" charset="0"/>
              </a:rPr>
              <a:t>, Grid</a:t>
            </a:r>
          </a:p>
        </p:txBody>
      </p:sp>
      <p:pic>
        <p:nvPicPr>
          <p:cNvPr id="14"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86465" y="5894685"/>
            <a:ext cx="378512" cy="368806"/>
          </a:xfrm>
          <a:prstGeom prst="rect">
            <a:avLst/>
          </a:prstGeom>
          <a:solidFill>
            <a:srgbClr val="FFFF00"/>
          </a:solidFill>
          <a:ln>
            <a:noFill/>
          </a:ln>
        </p:spPr>
      </p:pic>
      <p:sp>
        <p:nvSpPr>
          <p:cNvPr id="15" name="TextBox 14"/>
          <p:cNvSpPr txBox="1"/>
          <p:nvPr/>
        </p:nvSpPr>
        <p:spPr>
          <a:xfrm>
            <a:off x="7164977" y="5894685"/>
            <a:ext cx="1350050" cy="461665"/>
          </a:xfrm>
          <a:prstGeom prst="rect">
            <a:avLst/>
          </a:prstGeom>
          <a:noFill/>
        </p:spPr>
        <p:txBody>
          <a:bodyPr wrap="none" rtlCol="0">
            <a:spAutoFit/>
          </a:bodyPr>
          <a:lstStyle/>
          <a:p>
            <a:r>
              <a:rPr lang="en-US" sz="2400" dirty="0" smtClean="0"/>
              <a:t>See </a:t>
            </a:r>
            <a:r>
              <a:rPr lang="en-US" sz="2400" b="1" dirty="0" smtClean="0"/>
              <a:t>B.1.3</a:t>
            </a:r>
            <a:endParaRPr lang="en-US" sz="2400" dirty="0"/>
          </a:p>
        </p:txBody>
      </p:sp>
    </p:spTree>
    <p:extLst>
      <p:ext uri="{BB962C8B-B14F-4D97-AF65-F5344CB8AC3E}">
        <p14:creationId xmlns:p14="http://schemas.microsoft.com/office/powerpoint/2010/main" val="1437268012"/>
      </p:ext>
    </p:extLst>
  </p:cSld>
  <p:clrMapOvr>
    <a:masterClrMapping/>
  </p:clrMapOvr>
  <p:transition advTm="3071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2069" y="6560820"/>
            <a:ext cx="2133600" cy="288000"/>
          </a:xfrm>
        </p:spPr>
        <p:txBody>
          <a:bodyPr/>
          <a:lstStyle/>
          <a:p>
            <a:fld id="{243FB592-B9A9-49AA-A86F-4031F7B97808}" type="slidenum">
              <a:rPr lang="en-US" smtClean="0"/>
              <a:pPr/>
              <a:t>32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4" name="Rounded Rectangle 3"/>
          <p:cNvSpPr/>
          <p:nvPr/>
        </p:nvSpPr>
        <p:spPr>
          <a:xfrm>
            <a:off x="2395789" y="4908337"/>
            <a:ext cx="2194560"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500"/>
              </a:lnSpc>
            </a:pPr>
            <a:r>
              <a:rPr lang="en-US" sz="2400" b="1" u="sng" dirty="0">
                <a:solidFill>
                  <a:srgbClr val="FF0000"/>
                </a:solidFill>
                <a:effectLst>
                  <a:outerShdw blurRad="38100" dist="38100" dir="2700000" algn="tl">
                    <a:srgbClr val="000000">
                      <a:alpha val="43137"/>
                    </a:srgbClr>
                  </a:outerShdw>
                </a:effectLst>
              </a:rPr>
              <a:t>350,259</a:t>
            </a:r>
          </a:p>
          <a:p>
            <a:pPr algn="ctr">
              <a:lnSpc>
                <a:spcPts val="2500"/>
              </a:lnSpc>
            </a:pPr>
            <a:r>
              <a:rPr lang="en-US" sz="1200" b="1" dirty="0">
                <a:effectLst>
                  <a:outerShdw blurRad="38100" dist="38100" dir="2700000" algn="tl">
                    <a:srgbClr val="000000">
                      <a:alpha val="43137"/>
                    </a:srgbClr>
                  </a:outerShdw>
                </a:effectLst>
              </a:rPr>
              <a:t>Total Electrical Energy (</a:t>
            </a:r>
            <a:r>
              <a:rPr lang="en-US" sz="1200" b="1" dirty="0" err="1">
                <a:effectLst>
                  <a:outerShdw blurRad="38100" dist="38100" dir="2700000" algn="tl">
                    <a:srgbClr val="000000">
                      <a:alpha val="43137"/>
                    </a:srgbClr>
                  </a:outerShdw>
                </a:effectLst>
              </a:rPr>
              <a:t>kWh</a:t>
            </a:r>
            <a:r>
              <a:rPr lang="en-US" sz="1200" b="1" baseline="-25000" dirty="0" err="1">
                <a:effectLst>
                  <a:outerShdw blurRad="38100" dist="38100" dir="2700000" algn="tl">
                    <a:srgbClr val="000000">
                      <a:alpha val="43137"/>
                    </a:srgbClr>
                  </a:outerShdw>
                </a:effectLst>
              </a:rPr>
              <a:t>e,TOTAL</a:t>
            </a:r>
            <a:r>
              <a:rPr lang="en-US" sz="1200" b="1" dirty="0">
                <a:effectLst>
                  <a:outerShdw blurRad="38100" dist="38100" dir="2700000" algn="tl">
                    <a:srgbClr val="000000">
                      <a:alpha val="43137"/>
                    </a:srgbClr>
                  </a:outerShdw>
                </a:effectLst>
              </a:rPr>
              <a:t>)</a:t>
            </a:r>
          </a:p>
        </p:txBody>
      </p:sp>
      <p:sp>
        <p:nvSpPr>
          <p:cNvPr id="6" name="Rounded Rectangle 5"/>
          <p:cNvSpPr/>
          <p:nvPr/>
        </p:nvSpPr>
        <p:spPr>
          <a:xfrm>
            <a:off x="2395789" y="3098146"/>
            <a:ext cx="2194560" cy="96829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u="sng" dirty="0">
                <a:effectLst>
                  <a:outerShdw blurRad="38100" dist="38100" dir="2700000" algn="tl">
                    <a:srgbClr val="000000">
                      <a:alpha val="43137"/>
                    </a:srgbClr>
                  </a:outerShdw>
                </a:effectLst>
              </a:rPr>
              <a:t>88,820</a:t>
            </a:r>
          </a:p>
          <a:p>
            <a:pPr algn="ctr">
              <a:lnSpc>
                <a:spcPts val="2500"/>
              </a:lnSpc>
            </a:pPr>
            <a:r>
              <a:rPr lang="en-US" sz="1200" b="1" dirty="0">
                <a:effectLst>
                  <a:outerShdw blurRad="38100" dist="38100" dir="2700000" algn="tl">
                    <a:srgbClr val="000000">
                      <a:alpha val="43137"/>
                    </a:srgbClr>
                  </a:outerShdw>
                </a:effectLst>
              </a:rPr>
              <a:t>Electricity from RES (</a:t>
            </a:r>
            <a:r>
              <a:rPr lang="en-US" sz="1200" b="1" dirty="0" err="1">
                <a:effectLst>
                  <a:outerShdw blurRad="38100" dist="38100" dir="2700000" algn="tl">
                    <a:srgbClr val="000000">
                      <a:alpha val="43137"/>
                    </a:srgbClr>
                  </a:outerShdw>
                </a:effectLst>
              </a:rPr>
              <a:t>kWh</a:t>
            </a:r>
            <a:r>
              <a:rPr lang="en-US" sz="1200" b="1" baseline="-25000" dirty="0" err="1">
                <a:effectLst>
                  <a:outerShdw blurRad="38100" dist="38100" dir="2700000" algn="tl">
                    <a:srgbClr val="000000">
                      <a:alpha val="43137"/>
                    </a:srgbClr>
                  </a:outerShdw>
                </a:effectLst>
              </a:rPr>
              <a:t>e,RES</a:t>
            </a:r>
            <a:r>
              <a:rPr lang="en-US" sz="1200" b="1" dirty="0">
                <a:effectLst>
                  <a:outerShdw blurRad="38100" dist="38100" dir="2700000" algn="tl">
                    <a:srgbClr val="000000">
                      <a:alpha val="43137"/>
                    </a:srgbClr>
                  </a:outerShdw>
                </a:effectLst>
              </a:rPr>
              <a:t>)</a:t>
            </a:r>
          </a:p>
        </p:txBody>
      </p:sp>
      <p:sp>
        <p:nvSpPr>
          <p:cNvPr id="7" name="Rectangle 6"/>
          <p:cNvSpPr/>
          <p:nvPr/>
        </p:nvSpPr>
        <p:spPr>
          <a:xfrm>
            <a:off x="6069887" y="3938971"/>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8" name="Rectangle 7"/>
          <p:cNvSpPr/>
          <p:nvPr/>
        </p:nvSpPr>
        <p:spPr>
          <a:xfrm>
            <a:off x="2350472" y="3720749"/>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Right Brace 8"/>
          <p:cNvSpPr/>
          <p:nvPr/>
        </p:nvSpPr>
        <p:spPr>
          <a:xfrm>
            <a:off x="5498319" y="2978186"/>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oup 10"/>
          <p:cNvGrpSpPr/>
          <p:nvPr/>
        </p:nvGrpSpPr>
        <p:grpSpPr>
          <a:xfrm>
            <a:off x="6081041" y="3308742"/>
            <a:ext cx="3388311" cy="1747344"/>
            <a:chOff x="-4135367" y="3632928"/>
            <a:chExt cx="3388311" cy="1747344"/>
          </a:xfrm>
        </p:grpSpPr>
        <p:pic>
          <p:nvPicPr>
            <p:cNvPr id="12" name="Picture 4"/>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22990" y="3632928"/>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 Box 2"/>
            <p:cNvSpPr txBox="1">
              <a:spLocks noChangeArrowheads="1"/>
            </p:cNvSpPr>
            <p:nvPr/>
          </p:nvSpPr>
          <p:spPr bwMode="auto">
            <a:xfrm>
              <a:off x="-4135367" y="4412006"/>
              <a:ext cx="338831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457200" eaLnBrk="1" fontAlgn="base" hangingPunct="1">
                <a:spcBef>
                  <a:spcPct val="0"/>
                </a:spcBef>
                <a:spcAft>
                  <a:spcPct val="0"/>
                </a:spcAft>
                <a:defRPr/>
              </a:pPr>
              <a:r>
                <a:rPr lang="en-US" sz="2800" b="1" u="sng"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25%</a:t>
              </a:r>
            </a:p>
            <a:p>
              <a:pPr algn="ctr" defTabSz="457200" eaLnBrk="1" fontAlgn="base" hangingPunct="1">
                <a:spcBef>
                  <a:spcPts val="600"/>
                </a:spcBef>
                <a:spcAft>
                  <a:spcPct val="0"/>
                </a:spcAft>
                <a:defRPr/>
              </a:pPr>
              <a:r>
                <a:rPr lang="en-US" sz="1200" b="1"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 RES Electrical</a:t>
              </a:r>
              <a:endParaRPr lang="el-GR" sz="1200" b="1" kern="0" spc="50" baseline="3000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endParaRPr>
            </a:p>
          </p:txBody>
        </p:sp>
      </p:grpSp>
      <p:grpSp>
        <p:nvGrpSpPr>
          <p:cNvPr id="14" name="Group 13"/>
          <p:cNvGrpSpPr/>
          <p:nvPr/>
        </p:nvGrpSpPr>
        <p:grpSpPr>
          <a:xfrm>
            <a:off x="602964" y="3070107"/>
            <a:ext cx="1683254" cy="953916"/>
            <a:chOff x="-979890" y="2515765"/>
            <a:chExt cx="1683254" cy="953916"/>
          </a:xfrm>
        </p:grpSpPr>
        <p:pic>
          <p:nvPicPr>
            <p:cNvPr id="1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262" y="2515765"/>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6140" y="2627432"/>
              <a:ext cx="664014" cy="598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ounded Rectangle 16"/>
            <p:cNvSpPr/>
            <p:nvPr/>
          </p:nvSpPr>
          <p:spPr>
            <a:xfrm>
              <a:off x="-979890" y="2548039"/>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p:cNvGrpSpPr/>
          <p:nvPr/>
        </p:nvGrpSpPr>
        <p:grpSpPr>
          <a:xfrm>
            <a:off x="581676" y="4922717"/>
            <a:ext cx="1683254" cy="953916"/>
            <a:chOff x="7458278" y="1387307"/>
            <a:chExt cx="1683254" cy="953916"/>
          </a:xfrm>
        </p:grpSpPr>
        <p:pic>
          <p:nvPicPr>
            <p:cNvPr id="19" name="Picture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ounded Rectangle 20"/>
            <p:cNvSpPr/>
            <p:nvPr/>
          </p:nvSpPr>
          <p:spPr>
            <a:xfrm>
              <a:off x="745827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Rectangle 21"/>
          <p:cNvSpPr/>
          <p:nvPr/>
        </p:nvSpPr>
        <p:spPr>
          <a:xfrm>
            <a:off x="8087419" y="2154642"/>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4</a:t>
            </a:r>
            <a:endParaRPr lang="el-GR" sz="2400" dirty="0"/>
          </a:p>
        </p:txBody>
      </p:sp>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386945" y="2280049"/>
            <a:ext cx="8541382" cy="531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cs typeface="Calibri" panose="020F0502020204030204" pitchFamily="34" charset="0"/>
              </a:rPr>
              <a:t>Calculate the percentage </a:t>
            </a:r>
            <a:r>
              <a:rPr lang="en-US" sz="2000" b="1" dirty="0" smtClean="0">
                <a:cs typeface="Calibri" panose="020F0502020204030204" pitchFamily="34" charset="0"/>
              </a:rPr>
              <a:t>ratio</a:t>
            </a:r>
            <a:endParaRPr lang="en-US" sz="2000" dirty="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p:txBody>
      </p:sp>
      <p:sp>
        <p:nvSpPr>
          <p:cNvPr id="24" name="Rectangle 23"/>
          <p:cNvSpPr/>
          <p:nvPr/>
        </p:nvSpPr>
        <p:spPr>
          <a:xfrm>
            <a:off x="8087419" y="935091"/>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25" name="Rectangle 24"/>
          <p:cNvSpPr/>
          <p:nvPr/>
        </p:nvSpPr>
        <p:spPr>
          <a:xfrm>
            <a:off x="228602" y="1079702"/>
            <a:ext cx="6896929" cy="400110"/>
          </a:xfrm>
          <a:prstGeom prst="rect">
            <a:avLst/>
          </a:prstGeom>
        </p:spPr>
        <p:txBody>
          <a:bodyPr wrap="square">
            <a:spAutoFit/>
          </a:bodyPr>
          <a:lstStyle/>
          <a:p>
            <a:r>
              <a:rPr lang="en-GB" sz="2000" b="1" dirty="0" smtClean="0"/>
              <a:t>Calculate </a:t>
            </a:r>
            <a:r>
              <a:rPr lang="en-GB" sz="2000" b="1" dirty="0"/>
              <a:t>the total </a:t>
            </a:r>
            <a:r>
              <a:rPr lang="en-GB" sz="2000" b="1" dirty="0" smtClean="0"/>
              <a:t>electrical energy </a:t>
            </a:r>
            <a:r>
              <a:rPr lang="en-GB" sz="2000" b="1" dirty="0"/>
              <a:t>(RES &amp; conventional)</a:t>
            </a:r>
          </a:p>
        </p:txBody>
      </p:sp>
      <p:sp>
        <p:nvSpPr>
          <p:cNvPr id="26" name="Rectangle 25"/>
          <p:cNvSpPr/>
          <p:nvPr/>
        </p:nvSpPr>
        <p:spPr>
          <a:xfrm>
            <a:off x="509498" y="1543115"/>
            <a:ext cx="7179559" cy="400110"/>
          </a:xfrm>
          <a:prstGeom prst="rect">
            <a:avLst/>
          </a:prstGeom>
        </p:spPr>
        <p:txBody>
          <a:bodyPr wrap="square">
            <a:spAutoFit/>
          </a:bodyPr>
          <a:lstStyle/>
          <a:p>
            <a:r>
              <a:rPr lang="en-US" sz="2000" dirty="0" smtClean="0">
                <a:cs typeface="Calibri" panose="020F0502020204030204" pitchFamily="34" charset="0"/>
              </a:rPr>
              <a:t>88,820  </a:t>
            </a:r>
            <a:r>
              <a:rPr lang="en-US" sz="2000" dirty="0" err="1" smtClean="0">
                <a:cs typeface="Calibri" panose="020F0502020204030204" pitchFamily="34" charset="0"/>
              </a:rPr>
              <a:t>kWh</a:t>
            </a:r>
            <a:r>
              <a:rPr lang="en-US" sz="2000" baseline="-25000" dirty="0" err="1" smtClean="0">
                <a:cs typeface="Calibri" panose="020F0502020204030204" pitchFamily="34" charset="0"/>
              </a:rPr>
              <a:t>e,RES</a:t>
            </a:r>
            <a:r>
              <a:rPr lang="en-US" sz="2000" dirty="0" smtClean="0">
                <a:cs typeface="Calibri" panose="020F0502020204030204" pitchFamily="34" charset="0"/>
              </a:rPr>
              <a:t> + </a:t>
            </a:r>
            <a:r>
              <a:rPr lang="en-US" sz="2000" dirty="0">
                <a:solidFill>
                  <a:prstClr val="black"/>
                </a:solidFill>
                <a:cs typeface="Calibri" panose="020F0502020204030204" pitchFamily="34" charset="0"/>
              </a:rPr>
              <a:t>261,439</a:t>
            </a:r>
            <a:r>
              <a:rPr lang="en-US" sz="2000" dirty="0" smtClean="0">
                <a:cs typeface="Calibri" panose="020F0502020204030204" pitchFamily="34" charset="0"/>
              </a:rPr>
              <a:t> </a:t>
            </a:r>
            <a:r>
              <a:rPr lang="en-US" sz="2000" dirty="0" err="1" smtClean="0">
                <a:cs typeface="Calibri" panose="020F0502020204030204" pitchFamily="34" charset="0"/>
              </a:rPr>
              <a:t>kWh</a:t>
            </a:r>
            <a:r>
              <a:rPr lang="en-US" sz="2000" baseline="-25000" dirty="0" err="1" smtClean="0">
                <a:cs typeface="Calibri" panose="020F0502020204030204" pitchFamily="34" charset="0"/>
              </a:rPr>
              <a:t>e,Grid</a:t>
            </a:r>
            <a:r>
              <a:rPr lang="en-US" sz="2000" b="1" baseline="-25000" dirty="0" smtClean="0"/>
              <a:t> </a:t>
            </a:r>
            <a:r>
              <a:rPr lang="en-US" sz="2000" b="1" dirty="0" smtClean="0"/>
              <a:t>= </a:t>
            </a:r>
            <a:r>
              <a:rPr lang="en-GB" sz="2000" b="1" dirty="0" smtClean="0"/>
              <a:t>350,259</a:t>
            </a:r>
            <a:r>
              <a:rPr lang="en-US" sz="2000" b="1" dirty="0" smtClean="0"/>
              <a:t> </a:t>
            </a:r>
            <a:r>
              <a:rPr lang="en-US" sz="2000" b="1" dirty="0" err="1" smtClean="0"/>
              <a:t>kWh</a:t>
            </a:r>
            <a:r>
              <a:rPr lang="en-US" sz="2000" b="1" baseline="-25000" dirty="0" err="1" smtClean="0"/>
              <a:t>e,t</a:t>
            </a:r>
            <a:r>
              <a:rPr lang="en-US" sz="2000" b="1" baseline="-25000" dirty="0" smtClean="0"/>
              <a:t> </a:t>
            </a:r>
            <a:endParaRPr lang="en-US" sz="2000" b="1" baseline="-25000" dirty="0"/>
          </a:p>
        </p:txBody>
      </p:sp>
      <p:sp>
        <p:nvSpPr>
          <p:cNvPr id="27" name="Rectangle 26"/>
          <p:cNvSpPr/>
          <p:nvPr/>
        </p:nvSpPr>
        <p:spPr>
          <a:xfrm>
            <a:off x="4575118" y="4009806"/>
            <a:ext cx="50206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8" name="Rectangle 27"/>
          <p:cNvSpPr/>
          <p:nvPr/>
        </p:nvSpPr>
        <p:spPr>
          <a:xfrm>
            <a:off x="5077179" y="4240638"/>
            <a:ext cx="651140" cy="461665"/>
          </a:xfrm>
          <a:prstGeom prst="rect">
            <a:avLst/>
          </a:prstGeom>
        </p:spPr>
        <p:txBody>
          <a:bodyPr wrap="none">
            <a:spAutoFit/>
          </a:bodyPr>
          <a:lstStyle/>
          <a:p>
            <a:r>
              <a:rPr lang="en-US" sz="2400" b="1" u="sng" dirty="0" smtClean="0">
                <a:effectLst>
                  <a:outerShdw blurRad="38100" dist="38100" dir="2700000" algn="tl">
                    <a:srgbClr val="000000">
                      <a:alpha val="43137"/>
                    </a:srgbClr>
                  </a:outerShdw>
                </a:effectLst>
              </a:rPr>
              <a:t>100</a:t>
            </a:r>
            <a:endParaRPr lang="en-GB" sz="2400" dirty="0"/>
          </a:p>
        </p:txBody>
      </p:sp>
    </p:spTree>
    <p:extLst>
      <p:ext uri="{BB962C8B-B14F-4D97-AF65-F5344CB8AC3E}">
        <p14:creationId xmlns:p14="http://schemas.microsoft.com/office/powerpoint/2010/main" val="3996452600"/>
      </p:ext>
    </p:extLst>
  </p:cSld>
  <p:clrMapOvr>
    <a:masterClrMapping/>
  </p:clrMapOvr>
  <p:transition advTm="2533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EXERCISE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33</a:t>
            </a:fld>
            <a:endParaRPr lang="en-US" dirty="0">
              <a:solidFill>
                <a:schemeClr val="bg1"/>
              </a:solidFill>
            </a:endParaRPr>
          </a:p>
        </p:txBody>
      </p:sp>
    </p:spTree>
    <p:extLst>
      <p:ext uri="{BB962C8B-B14F-4D97-AF65-F5344CB8AC3E}">
        <p14:creationId xmlns:p14="http://schemas.microsoft.com/office/powerpoint/2010/main" val="2548231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34</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412480" cy="4996738"/>
          </a:xfrm>
          <a:prstGeom prst="rect">
            <a:avLst/>
          </a:prstGeom>
          <a:noFill/>
        </p:spPr>
        <p:txBody>
          <a:bodyPr>
            <a:noAutofit/>
          </a:bodyPr>
          <a:lstStyle/>
          <a:p>
            <a:pPr marL="0" lvl="0" indent="0" algn="just">
              <a:spcBef>
                <a:spcPts val="600"/>
              </a:spcBef>
              <a:spcAft>
                <a:spcPts val="600"/>
              </a:spcAft>
              <a:buNone/>
            </a:pPr>
            <a:r>
              <a:rPr lang="en-US" sz="2000" dirty="0" smtClean="0">
                <a:cs typeface="Calibri" panose="020F0502020204030204" pitchFamily="34" charset="0"/>
              </a:rPr>
              <a:t>A </a:t>
            </a:r>
            <a:r>
              <a:rPr lang="en-US" sz="2000" dirty="0">
                <a:cs typeface="Calibri" panose="020F0502020204030204" pitchFamily="34" charset="0"/>
              </a:rPr>
              <a:t>new hospital building is designed that is served by a central HVAC system. It will be connected to the power grid. </a:t>
            </a:r>
          </a:p>
          <a:p>
            <a:pPr marL="0" lvl="0" indent="0">
              <a:spcBef>
                <a:spcPts val="600"/>
              </a:spcBef>
              <a:spcAft>
                <a:spcPts val="600"/>
              </a:spcAft>
              <a:buNone/>
            </a:pPr>
            <a:r>
              <a:rPr lang="en-US" sz="2000" dirty="0"/>
              <a:t>The design team considers the installation of:</a:t>
            </a:r>
          </a:p>
          <a:p>
            <a:pPr lvl="0">
              <a:spcBef>
                <a:spcPts val="600"/>
              </a:spcBef>
              <a:spcAft>
                <a:spcPts val="600"/>
              </a:spcAft>
              <a:buFont typeface="Courier New" panose="02070309020205020404" pitchFamily="49" charset="0"/>
              <a:buChar char="o"/>
            </a:pPr>
            <a:r>
              <a:rPr lang="en-US" sz="2000" dirty="0"/>
              <a:t>Building integrated </a:t>
            </a:r>
            <a:r>
              <a:rPr lang="en-US" sz="2000" b="1" dirty="0"/>
              <a:t>photovoltaics</a:t>
            </a:r>
            <a:r>
              <a:rPr lang="en-US" sz="2000" dirty="0"/>
              <a:t> to deliver electricity for the building’s technical services. </a:t>
            </a:r>
          </a:p>
          <a:p>
            <a:pPr marL="0" lvl="0" indent="0" algn="just">
              <a:spcBef>
                <a:spcPts val="600"/>
              </a:spcBef>
              <a:spcAft>
                <a:spcPts val="1200"/>
              </a:spcAft>
              <a:buNone/>
            </a:pPr>
            <a:r>
              <a:rPr lang="en-US" sz="2000" b="1" i="1" dirty="0">
                <a:cs typeface="Calibri" panose="020F0502020204030204" pitchFamily="34" charset="0"/>
              </a:rPr>
              <a:t>Available data</a:t>
            </a:r>
            <a:r>
              <a:rPr lang="en-US" sz="2000" i="1" dirty="0">
                <a:cs typeface="Calibri" panose="020F0502020204030204" pitchFamily="34" charset="0"/>
              </a:rPr>
              <a:t>: </a:t>
            </a:r>
            <a:r>
              <a:rPr lang="en-US" sz="2000" dirty="0">
                <a:cs typeface="Calibri" panose="020F0502020204030204" pitchFamily="34" charset="0"/>
              </a:rPr>
              <a:t>For the initial design, the calculated monthly final </a:t>
            </a:r>
            <a:r>
              <a:rPr lang="en-US" sz="2000" b="1" dirty="0">
                <a:cs typeface="Calibri" panose="020F0502020204030204" pitchFamily="34" charset="0"/>
              </a:rPr>
              <a:t>electrical energy</a:t>
            </a:r>
            <a:r>
              <a:rPr lang="en-US" sz="2000" dirty="0">
                <a:cs typeface="Calibri" panose="020F0502020204030204" pitchFamily="34" charset="0"/>
              </a:rPr>
              <a:t> used by the technical building services in scope over a typical year. For the alternative design, the calculated annual </a:t>
            </a:r>
            <a:r>
              <a:rPr lang="en-US" sz="2000" b="1" dirty="0"/>
              <a:t>electrical energy produced from the photovoltaics </a:t>
            </a:r>
            <a:r>
              <a:rPr lang="en-US" sz="2000" dirty="0"/>
              <a:t>is 304,500kWh</a:t>
            </a:r>
            <a:r>
              <a:rPr lang="en-US" sz="2000" baseline="-25000" dirty="0"/>
              <a:t>e,RES</a:t>
            </a:r>
            <a:endParaRPr lang="en-US" sz="2000" dirty="0">
              <a:cs typeface="Calibri" panose="020F0502020204030204" pitchFamily="34" charset="0"/>
            </a:endParaRPr>
          </a:p>
          <a:p>
            <a:pPr marL="0" indent="0">
              <a:spcBef>
                <a:spcPts val="600"/>
              </a:spcBef>
              <a:spcAft>
                <a:spcPts val="1200"/>
              </a:spcAft>
              <a:buNone/>
            </a:pPr>
            <a:endParaRPr lang="en-US" sz="2000" b="1" dirty="0" smtClean="0"/>
          </a:p>
          <a:p>
            <a:pPr marL="0" indent="0">
              <a:spcBef>
                <a:spcPts val="600"/>
              </a:spcBef>
              <a:spcAft>
                <a:spcPts val="1200"/>
              </a:spcAft>
              <a:buNone/>
            </a:pPr>
            <a:endParaRPr lang="en-US" sz="2000" b="1" dirty="0" smtClean="0"/>
          </a:p>
          <a:p>
            <a:pPr marL="0" indent="0" algn="ctr">
              <a:buNone/>
            </a:pPr>
            <a:r>
              <a:rPr lang="en-US" sz="2000" i="1" dirty="0" smtClean="0"/>
              <a:t>Use </a:t>
            </a:r>
            <a:r>
              <a:rPr lang="en-US" sz="2000" i="1" dirty="0"/>
              <a:t>the following data to solve the exercise</a:t>
            </a:r>
          </a:p>
          <a:p>
            <a:pPr marL="0" indent="0" algn="ctr">
              <a:buNone/>
            </a:pPr>
            <a:endParaRPr lang="en-US" sz="2000" i="1" dirty="0"/>
          </a:p>
        </p:txBody>
      </p:sp>
      <p:grpSp>
        <p:nvGrpSpPr>
          <p:cNvPr id="8" name="Group 7"/>
          <p:cNvGrpSpPr/>
          <p:nvPr/>
        </p:nvGrpSpPr>
        <p:grpSpPr>
          <a:xfrm>
            <a:off x="406400" y="4352273"/>
            <a:ext cx="8514080" cy="1056597"/>
            <a:chOff x="314960" y="4530324"/>
            <a:chExt cx="8514080" cy="879851"/>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percentage ratio of the amount of electricity produced </a:t>
              </a:r>
              <a:r>
                <a:rPr lang="en-US" sz="2000" b="1" dirty="0" smtClean="0"/>
                <a:t>	from </a:t>
              </a:r>
              <a:r>
                <a:rPr lang="en-US" sz="2000" b="1" dirty="0"/>
                <a:t>renewable sources to the total final electrical energy use from </a:t>
              </a:r>
              <a:r>
                <a:rPr lang="en-US" sz="2000" b="1" dirty="0" smtClean="0"/>
                <a:t>	the </a:t>
              </a:r>
              <a:r>
                <a:rPr lang="en-US" sz="2000" b="1" dirty="0"/>
                <a:t>main grid</a:t>
              </a:r>
              <a:r>
                <a:rPr lang="en-US" sz="2000" dirty="0" smtClean="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087762255"/>
      </p:ext>
    </p:extLst>
  </p:cSld>
  <p:clrMapOvr>
    <a:masterClrMapping/>
  </p:clrMapOvr>
  <p:transition advTm="1350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060"/>
            <a:ext cx="2133600" cy="257940"/>
          </a:xfrm>
        </p:spPr>
        <p:txBody>
          <a:bodyPr/>
          <a:lstStyle/>
          <a:p>
            <a:fld id="{243FB592-B9A9-49AA-A86F-4031F7B97808}" type="slidenum">
              <a:rPr lang="en-US" smtClean="0"/>
              <a:pPr/>
              <a:t>35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pic>
        <p:nvPicPr>
          <p:cNvPr id="8"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47664" y="886850"/>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le 8"/>
          <p:cNvGraphicFramePr>
            <a:graphicFrameLocks noGrp="1"/>
          </p:cNvGraphicFramePr>
          <p:nvPr>
            <p:extLst>
              <p:ext uri="{D42A27DB-BD31-4B8C-83A1-F6EECF244321}">
                <p14:modId xmlns:p14="http://schemas.microsoft.com/office/powerpoint/2010/main" val="3810998668"/>
              </p:ext>
            </p:extLst>
          </p:nvPr>
        </p:nvGraphicFramePr>
        <p:xfrm>
          <a:off x="3687080" y="1332995"/>
          <a:ext cx="5251634" cy="4820920"/>
        </p:xfrm>
        <a:graphic>
          <a:graphicData uri="http://schemas.openxmlformats.org/drawingml/2006/table">
            <a:tbl>
              <a:tblPr firstRow="1" bandRow="1">
                <a:tableStyleId>{5202B0CA-FC54-4496-8BCA-5EF66A818D29}</a:tableStyleId>
              </a:tblPr>
              <a:tblGrid>
                <a:gridCol w="2143443">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solidFill>
                            <a:schemeClr val="tx1"/>
                          </a:solidFill>
                        </a:rPr>
                        <a:t>Month</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a:solidFill>
                            <a:schemeClr val="tx1"/>
                          </a:solidFill>
                        </a:rPr>
                        <a:t>Typical year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January</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166051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February</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136356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March</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155240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April</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148506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May</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159599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June</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190353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July</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236246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August</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224114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September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195751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October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156604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November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147153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a:t>December</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152552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5852728" y="910561"/>
            <a:ext cx="3085986" cy="448477"/>
          </a:xfrm>
          <a:prstGeom prst="rect">
            <a:avLst/>
          </a:prstGeom>
        </p:spPr>
        <p:txBody>
          <a:bodyPr>
            <a:noAutofit/>
          </a:bodyPr>
          <a:lstStyle/>
          <a:p>
            <a:pPr marL="0" indent="0" algn="ctr">
              <a:lnSpc>
                <a:spcPct val="80000"/>
              </a:lnSpc>
              <a:buNone/>
            </a:pPr>
            <a:r>
              <a:rPr lang="en-US" sz="2000" b="1" dirty="0">
                <a:cs typeface="Calibri" panose="020F0502020204030204" pitchFamily="34" charset="0"/>
              </a:rPr>
              <a:t>Electricity </a:t>
            </a:r>
            <a:r>
              <a:rPr lang="en-US" sz="2000" b="1" dirty="0" smtClean="0">
                <a:cs typeface="Calibri" panose="020F0502020204030204" pitchFamily="34" charset="0"/>
              </a:rPr>
              <a:t>consumption </a:t>
            </a:r>
            <a:r>
              <a:rPr lang="en-US" sz="2000" b="1" dirty="0"/>
              <a:t>(</a:t>
            </a:r>
            <a:r>
              <a:rPr lang="en-US" sz="2000" b="1" dirty="0" err="1"/>
              <a:t>kWh</a:t>
            </a:r>
            <a:r>
              <a:rPr lang="en-US" sz="2000" b="1" baseline="-25000" dirty="0" err="1"/>
              <a:t>e,Grid</a:t>
            </a:r>
            <a:r>
              <a:rPr lang="en-US" sz="2000" b="1" dirty="0"/>
              <a:t>)</a:t>
            </a:r>
            <a:endParaRPr lang="en-US" sz="2000" b="1" dirty="0">
              <a:cs typeface="Calibri" panose="020F0502020204030204" pitchFamily="34" charset="0"/>
            </a:endParaRPr>
          </a:p>
          <a:p>
            <a:pPr marL="0" indent="0" algn="ctr">
              <a:buNone/>
            </a:pPr>
            <a:endParaRPr lang="en-US" sz="2000" i="1" dirty="0"/>
          </a:p>
        </p:txBody>
      </p:sp>
      <p:pic>
        <p:nvPicPr>
          <p:cNvPr id="1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12146" y="932600"/>
            <a:ext cx="532051" cy="479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15"/>
          <p:cNvSpPr/>
          <p:nvPr/>
        </p:nvSpPr>
        <p:spPr>
          <a:xfrm>
            <a:off x="2885130" y="1836237"/>
            <a:ext cx="2444131" cy="369332"/>
          </a:xfrm>
          <a:prstGeom prst="rect">
            <a:avLst/>
          </a:prstGeom>
          <a:noFill/>
        </p:spPr>
        <p:txBody>
          <a:bodyPr wrap="none">
            <a:spAutoFit/>
          </a:bodyPr>
          <a:lstStyle/>
          <a:p>
            <a:r>
              <a:rPr lang="en-US" dirty="0">
                <a:cs typeface="Calibri" panose="020F0502020204030204" pitchFamily="34" charset="0"/>
              </a:rPr>
              <a:t>Total = 304,500kWh</a:t>
            </a:r>
            <a:r>
              <a:rPr lang="en-US" baseline="-25000" dirty="0">
                <a:cs typeface="Calibri" panose="020F0502020204030204" pitchFamily="34" charset="0"/>
              </a:rPr>
              <a:t>e,RES</a:t>
            </a:r>
            <a:endParaRPr lang="en-US" dirty="0"/>
          </a:p>
        </p:txBody>
      </p:sp>
      <p:sp>
        <p:nvSpPr>
          <p:cNvPr id="17" name="Rectangle 16"/>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2" name="Rectangle 1"/>
          <p:cNvSpPr/>
          <p:nvPr/>
        </p:nvSpPr>
        <p:spPr>
          <a:xfrm>
            <a:off x="2988379" y="862830"/>
            <a:ext cx="2775985" cy="769441"/>
          </a:xfrm>
          <a:prstGeom prst="rect">
            <a:avLst/>
          </a:prstGeom>
        </p:spPr>
        <p:txBody>
          <a:bodyPr wrap="square">
            <a:spAutoFit/>
          </a:bodyPr>
          <a:lstStyle/>
          <a:p>
            <a:r>
              <a:rPr lang="en-US" sz="2200" b="1" dirty="0" smtClean="0"/>
              <a:t>Electrical </a:t>
            </a:r>
            <a:r>
              <a:rPr lang="en-US" sz="2200" b="1" dirty="0"/>
              <a:t>energy produced from </a:t>
            </a:r>
            <a:r>
              <a:rPr lang="en-US" sz="2200" b="1" dirty="0" smtClean="0"/>
              <a:t>PV</a:t>
            </a:r>
            <a:endParaRPr lang="el-GR" sz="2200" dirty="0"/>
          </a:p>
        </p:txBody>
      </p:sp>
    </p:spTree>
    <p:extLst>
      <p:ext uri="{BB962C8B-B14F-4D97-AF65-F5344CB8AC3E}">
        <p14:creationId xmlns:p14="http://schemas.microsoft.com/office/powerpoint/2010/main" val="549702834"/>
      </p:ext>
    </p:extLst>
  </p:cSld>
  <p:clrMapOvr>
    <a:masterClrMapping/>
  </p:clrMapOvr>
  <p:transition advTm="2562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508"/>
          </a:xfrm>
        </p:spPr>
        <p:txBody>
          <a:bodyPr/>
          <a:lstStyle/>
          <a:p>
            <a:fld id="{243FB592-B9A9-49AA-A86F-4031F7B97808}" type="slidenum">
              <a:rPr lang="en-US" smtClean="0"/>
              <a:pPr/>
              <a:t>4</a:t>
            </a:fld>
            <a:endParaRPr lang="en-US"/>
          </a:p>
        </p:txBody>
      </p:sp>
      <p:pic>
        <p:nvPicPr>
          <p:cNvPr id="8"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a:solidFill>
                  <a:prstClr val="black">
                    <a:lumMod val="50000"/>
                    <a:lumOff val="50000"/>
                  </a:prstClr>
                </a:solidFill>
              </a:rPr>
              <a:t>B.1.5 - ENERGY FROM RENEWABLE SOURCES IN TOTAL     ELECTRICAL ENERGY CONSUMPTION</a:t>
            </a:r>
            <a:endParaRPr lang="it-IT" sz="2800" dirty="0"/>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r>
              <a:rPr lang="en-US" sz="2400" b="1" dirty="0">
                <a:latin typeface="Calibri" panose="020F0502020204030204" pitchFamily="34" charset="0"/>
                <a:cs typeface="Calibri" panose="020F0502020204030204" pitchFamily="34" charset="0"/>
              </a:rPr>
              <a:t> </a:t>
            </a:r>
            <a:endParaRPr lang="en-US" sz="2400" i="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pic>
        <p:nvPicPr>
          <p:cNvPr id="24" name="Picture 3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9080" y="2060120"/>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2888565" y="941696"/>
            <a:ext cx="5268740" cy="5313448"/>
            <a:chOff x="2888565" y="941696"/>
            <a:chExt cx="5268740" cy="5313448"/>
          </a:xfrm>
        </p:grpSpPr>
        <p:grpSp>
          <p:nvGrpSpPr>
            <p:cNvPr id="3" name="Group 2"/>
            <p:cNvGrpSpPr/>
            <p:nvPr/>
          </p:nvGrpSpPr>
          <p:grpSpPr>
            <a:xfrm>
              <a:off x="2888565" y="941696"/>
              <a:ext cx="5268740" cy="5227093"/>
              <a:chOff x="2888565" y="941696"/>
              <a:chExt cx="5268740" cy="5227093"/>
            </a:xfrm>
          </p:grpSpPr>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88565" y="941696"/>
                <a:ext cx="4687301" cy="5227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7264112" y="5836756"/>
                <a:ext cx="893193" cy="215444"/>
              </a:xfrm>
              <a:prstGeom prst="rect">
                <a:avLst/>
              </a:prstGeom>
              <a:noFill/>
            </p:spPr>
            <p:txBody>
              <a:bodyPr wrap="none" rtlCol="0">
                <a:spAutoFit/>
              </a:bodyPr>
              <a:lstStyle/>
              <a:p>
                <a:r>
                  <a:rPr lang="en-US" sz="800" dirty="0"/>
                  <a:t>Source: Eurostat </a:t>
                </a:r>
              </a:p>
            </p:txBody>
          </p:sp>
        </p:grpSp>
        <p:sp>
          <p:nvSpPr>
            <p:cNvPr id="26" name="Rounded Rectangle 25"/>
            <p:cNvSpPr/>
            <p:nvPr/>
          </p:nvSpPr>
          <p:spPr>
            <a:xfrm>
              <a:off x="4722280" y="5796296"/>
              <a:ext cx="1710888" cy="458848"/>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extBox 6"/>
          <p:cNvSpPr txBox="1"/>
          <p:nvPr/>
        </p:nvSpPr>
        <p:spPr>
          <a:xfrm>
            <a:off x="915598" y="1629815"/>
            <a:ext cx="1725473" cy="830997"/>
          </a:xfrm>
          <a:prstGeom prst="rect">
            <a:avLst/>
          </a:prstGeom>
          <a:noFill/>
        </p:spPr>
        <p:txBody>
          <a:bodyPr wrap="none" rtlCol="0">
            <a:spAutoFit/>
          </a:bodyPr>
          <a:lstStyle/>
          <a:p>
            <a:pPr algn="ctr"/>
            <a:r>
              <a:rPr lang="en-US" sz="2400" b="1" dirty="0">
                <a:solidFill>
                  <a:srgbClr val="92D050"/>
                </a:solidFill>
              </a:rPr>
              <a:t>Renewables</a:t>
            </a:r>
          </a:p>
          <a:p>
            <a:pPr algn="ctr"/>
            <a:r>
              <a:rPr lang="el-GR" sz="2400" b="1">
                <a:solidFill>
                  <a:srgbClr val="92D050"/>
                </a:solidFill>
              </a:rPr>
              <a:t>30</a:t>
            </a:r>
            <a:r>
              <a:rPr lang="en-US" sz="2400" b="1">
                <a:solidFill>
                  <a:srgbClr val="92D050"/>
                </a:solidFill>
              </a:rPr>
              <a:t>%</a:t>
            </a:r>
            <a:endParaRPr lang="en-US" sz="2400" b="1" dirty="0">
              <a:solidFill>
                <a:srgbClr val="92D050"/>
              </a:solidFill>
            </a:endParaRPr>
          </a:p>
        </p:txBody>
      </p:sp>
      <p:sp>
        <p:nvSpPr>
          <p:cNvPr id="10" name="Left Brace 9"/>
          <p:cNvSpPr/>
          <p:nvPr/>
        </p:nvSpPr>
        <p:spPr>
          <a:xfrm>
            <a:off x="2554941" y="1506071"/>
            <a:ext cx="333624" cy="1075764"/>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29339466"/>
      </p:ext>
    </p:extLst>
  </p:cSld>
  <p:clrMapOvr>
    <a:masterClrMapping/>
  </p:clrMapOvr>
  <p:transition advTm="1543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pPr/>
              <a:t>5</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2000155043"/>
              </p:ext>
            </p:extLst>
          </p:nvPr>
        </p:nvGraphicFramePr>
        <p:xfrm>
          <a:off x="379435" y="1811498"/>
          <a:ext cx="8182272" cy="1813265"/>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24454">
                <a:tc>
                  <a:txBody>
                    <a:bodyPr/>
                    <a:lstStyle/>
                    <a:p>
                      <a:r>
                        <a:rPr lang="en-US" noProof="0" dirty="0"/>
                        <a:t>Description</a:t>
                      </a:r>
                    </a:p>
                  </a:txBody>
                  <a:tcPr/>
                </a:tc>
                <a:tc>
                  <a:txBody>
                    <a:bodyPr/>
                    <a:lstStyle/>
                    <a:p>
                      <a:pPr algn="ctr"/>
                      <a:r>
                        <a:rPr lang="en-US" noProof="0" dirty="0"/>
                        <a:t>Unit</a:t>
                      </a:r>
                    </a:p>
                  </a:txBody>
                  <a:tcPr/>
                </a:tc>
                <a:tc>
                  <a:txBody>
                    <a:bodyPr/>
                    <a:lstStyle/>
                    <a:p>
                      <a:r>
                        <a:rPr lang="en-US" noProof="0" dirty="0"/>
                        <a:t>Project stage</a:t>
                      </a:r>
                    </a:p>
                  </a:txBody>
                  <a:tcPr/>
                </a:tc>
                <a:tc>
                  <a:txBody>
                    <a:bodyPr/>
                    <a:lstStyle/>
                    <a:p>
                      <a:r>
                        <a:rPr lang="en-US" noProof="0" dirty="0"/>
                        <a:t>Data source</a:t>
                      </a:r>
                    </a:p>
                  </a:txBody>
                  <a:tcPr/>
                </a:tc>
                <a:extLst>
                  <a:ext uri="{0D108BD9-81ED-4DB2-BD59-A6C34878D82A}">
                    <a16:rowId xmlns:a16="http://schemas.microsoft.com/office/drawing/2014/main" val="3467756336"/>
                  </a:ext>
                </a:extLst>
              </a:tr>
              <a:tr h="1447505">
                <a:tc>
                  <a:txBody>
                    <a:bodyPr/>
                    <a:lstStyle/>
                    <a:p>
                      <a:r>
                        <a:rPr lang="en-US" sz="1800" kern="1200" noProof="0" dirty="0">
                          <a:effectLst/>
                        </a:rPr>
                        <a:t>Share of renewable energy in final </a:t>
                      </a:r>
                      <a:r>
                        <a:rPr lang="en-US" sz="1800" kern="1200" noProof="0" dirty="0" smtClean="0">
                          <a:effectLst/>
                        </a:rPr>
                        <a:t>electrical </a:t>
                      </a:r>
                      <a:r>
                        <a:rPr lang="en-US" sz="1800" kern="1200" noProof="0" dirty="0">
                          <a:effectLst/>
                        </a:rPr>
                        <a:t>energy </a:t>
                      </a:r>
                      <a:r>
                        <a:rPr lang="en-US" sz="1800" kern="1200" noProof="0" dirty="0" smtClean="0">
                          <a:effectLst/>
                        </a:rPr>
                        <a:t>consumption</a:t>
                      </a:r>
                      <a:endParaRPr lang="en-US" sz="1800" u="sng"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r>
                        <a:rPr lang="en-US" sz="1800" kern="1200" noProof="0" dirty="0" smtClean="0">
                          <a:effectLst/>
                        </a:rPr>
                        <a:t>%</a:t>
                      </a:r>
                      <a:endParaRPr lang="en-US" sz="1800" kern="1200" noProof="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en-US" noProof="0" dirty="0"/>
                        <a:t>Design</a:t>
                      </a:r>
                    </a:p>
                    <a:p>
                      <a:r>
                        <a:rPr lang="en-US" noProof="0" dirty="0"/>
                        <a:t>____________</a:t>
                      </a:r>
                    </a:p>
                    <a:p>
                      <a:endParaRPr lang="en-US" noProof="0" dirty="0"/>
                    </a:p>
                    <a:p>
                      <a:r>
                        <a:rPr lang="en-US" u="none" noProof="0" dirty="0"/>
                        <a:t>Occupa</a:t>
                      </a:r>
                      <a:r>
                        <a:rPr lang="en-US" u="none" strike="noStrike" noProof="0" dirty="0"/>
                        <a:t>ncy</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r>
                        <a:rPr lang="en-US" noProof="0" dirty="0"/>
                        <a:t>Estimation</a:t>
                      </a:r>
                    </a:p>
                    <a:p>
                      <a:r>
                        <a:rPr lang="en-US" noProof="0" dirty="0"/>
                        <a:t>____________</a:t>
                      </a:r>
                    </a:p>
                    <a:p>
                      <a:endParaRPr lang="en-US" noProof="0" dirty="0"/>
                    </a:p>
                    <a:p>
                      <a:r>
                        <a:rPr lang="en-US" u="none" strike="noStrike" noProof="0" dirty="0"/>
                        <a:t>Metering</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INDICATOR</a:t>
            </a:r>
            <a:endParaRPr lang="it-IT" dirty="0"/>
          </a:p>
        </p:txBody>
      </p:sp>
      <p:pic>
        <p:nvPicPr>
          <p:cNvPr id="8"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Tree>
    <p:extLst>
      <p:ext uri="{BB962C8B-B14F-4D97-AF65-F5344CB8AC3E}">
        <p14:creationId xmlns:p14="http://schemas.microsoft.com/office/powerpoint/2010/main" val="2064675545"/>
      </p:ext>
    </p:extLst>
  </p:cSld>
  <p:clrMapOvr>
    <a:masterClrMapping/>
  </p:clrMapOvr>
  <p:transition advTm="3079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02208"/>
            <a:ext cx="8418576" cy="4500684"/>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pPr marL="0" indent="0">
              <a:spcBef>
                <a:spcPts val="1200"/>
              </a:spcBef>
              <a:buNone/>
            </a:pPr>
            <a:r>
              <a:rPr lang="en-US" sz="2400" dirty="0"/>
              <a:t>M</a:t>
            </a:r>
            <a:r>
              <a:rPr lang="en-US" sz="2400" dirty="0" smtClean="0"/>
              <a:t>aximize </a:t>
            </a:r>
            <a:r>
              <a:rPr lang="en-US" sz="2400" dirty="0"/>
              <a:t>the use of renewable energy sources</a:t>
            </a:r>
            <a:r>
              <a:rPr lang="en-US" dirty="0"/>
              <a:t>.</a:t>
            </a:r>
            <a:endParaRPr lang="en-US" sz="2400" dirty="0"/>
          </a:p>
          <a:p>
            <a:pPr marL="0" indent="0">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480" y="6591300"/>
            <a:ext cx="2133600" cy="266700"/>
          </a:xfrm>
        </p:spPr>
        <p:txBody>
          <a:bodyPr/>
          <a:lstStyle/>
          <a:p>
            <a:fld id="{243FB592-B9A9-49AA-A86F-4031F7B97808}" type="slidenum">
              <a:rPr lang="en-US" smtClean="0"/>
              <a:pPr/>
              <a:t>6</a:t>
            </a:fld>
            <a:endParaRPr lang="en-US"/>
          </a:p>
        </p:txBody>
      </p:sp>
      <p:pic>
        <p:nvPicPr>
          <p:cNvPr id="12"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3122" y="2712410"/>
            <a:ext cx="2285999" cy="17153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92258" y="2712410"/>
            <a:ext cx="2285999" cy="17153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76964" y="2204503"/>
            <a:ext cx="2301762" cy="17153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95596" y="2975300"/>
            <a:ext cx="2301762" cy="17042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16" name="TextBox 15"/>
          <p:cNvSpPr txBox="1"/>
          <p:nvPr/>
        </p:nvSpPr>
        <p:spPr>
          <a:xfrm>
            <a:off x="263122" y="4546353"/>
            <a:ext cx="4615135" cy="646331"/>
          </a:xfrm>
          <a:prstGeom prst="rect">
            <a:avLst/>
          </a:prstGeom>
          <a:noFill/>
        </p:spPr>
        <p:txBody>
          <a:bodyPr wrap="square" rtlCol="0">
            <a:spAutoFit/>
          </a:bodyPr>
          <a:lstStyle/>
          <a:p>
            <a:pPr algn="ctr"/>
            <a:r>
              <a:rPr lang="en-US" b="1" dirty="0"/>
              <a:t>Photovoltaics</a:t>
            </a:r>
          </a:p>
          <a:p>
            <a:pPr algn="ctr"/>
            <a:r>
              <a:rPr lang="en-US" dirty="0"/>
              <a:t>(</a:t>
            </a:r>
            <a:r>
              <a:rPr lang="en-US" b="1" dirty="0"/>
              <a:t>BIPV</a:t>
            </a:r>
            <a:r>
              <a:rPr lang="en-US" dirty="0"/>
              <a:t>-Building Integrated Photovoltaics)</a:t>
            </a:r>
          </a:p>
        </p:txBody>
      </p:sp>
      <p:sp>
        <p:nvSpPr>
          <p:cNvPr id="19" name="TextBox 18"/>
          <p:cNvSpPr txBox="1"/>
          <p:nvPr/>
        </p:nvSpPr>
        <p:spPr>
          <a:xfrm>
            <a:off x="6126150" y="4809243"/>
            <a:ext cx="1545616" cy="369332"/>
          </a:xfrm>
          <a:prstGeom prst="rect">
            <a:avLst/>
          </a:prstGeom>
          <a:noFill/>
        </p:spPr>
        <p:txBody>
          <a:bodyPr wrap="none" rtlCol="0">
            <a:spAutoFit/>
          </a:bodyPr>
          <a:lstStyle/>
          <a:p>
            <a:r>
              <a:rPr lang="en-US" b="1" dirty="0"/>
              <a:t>Wind turbines</a:t>
            </a:r>
          </a:p>
        </p:txBody>
      </p:sp>
    </p:spTree>
    <p:extLst>
      <p:ext uri="{BB962C8B-B14F-4D97-AF65-F5344CB8AC3E}">
        <p14:creationId xmlns:p14="http://schemas.microsoft.com/office/powerpoint/2010/main" val="2565691331"/>
      </p:ext>
    </p:extLst>
  </p:cSld>
  <p:clrMapOvr>
    <a:masterClrMapping/>
  </p:clrMapOvr>
  <p:transition advTm="1292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4836"/>
            <a:ext cx="2133600" cy="283164"/>
          </a:xfrm>
        </p:spPr>
        <p:txBody>
          <a:bodyPr/>
          <a:lstStyle/>
          <a:p>
            <a:fld id="{243FB592-B9A9-49AA-A86F-4031F7B97808}" type="slidenum">
              <a:rPr lang="en-US" smtClean="0"/>
              <a:pPr/>
              <a:t>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DESCRIPTION</a:t>
            </a:r>
            <a:endParaRPr lang="it-IT" dirty="0"/>
          </a:p>
        </p:txBody>
      </p:sp>
      <p:pic>
        <p:nvPicPr>
          <p:cNvPr id="11" name="Picture 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80714" y="4428075"/>
            <a:ext cx="4351939" cy="1475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05015" y="1682085"/>
            <a:ext cx="2926165" cy="20742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
        <p:nvSpPr>
          <p:cNvPr id="32"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43150" y="1609567"/>
            <a:ext cx="5325137" cy="4286266"/>
          </a:xfrm>
          <a:prstGeom prst="rect">
            <a:avLst/>
          </a:prstGeom>
        </p:spPr>
        <p:txBody>
          <a:bodyPr>
            <a:noAutofit/>
          </a:bodyPr>
          <a:lstStyle/>
          <a:p>
            <a:pPr marL="0" indent="0">
              <a:buNone/>
            </a:pPr>
            <a:r>
              <a:rPr lang="en-US" sz="2200" dirty="0"/>
              <a:t>This indicator assesses the share of renewable energy in final </a:t>
            </a:r>
            <a:r>
              <a:rPr lang="en-US" sz="2200" dirty="0" smtClean="0"/>
              <a:t>electrical </a:t>
            </a:r>
            <a:r>
              <a:rPr lang="en-US" sz="2200" dirty="0"/>
              <a:t>energy consumptions and thus, the degree to which renewable fuels have substituted fossil fuels and therefore contributed to the </a:t>
            </a:r>
            <a:r>
              <a:rPr lang="en-US" sz="2200" dirty="0" smtClean="0"/>
              <a:t>decarburization </a:t>
            </a:r>
            <a:r>
              <a:rPr lang="en-US" sz="2200" dirty="0"/>
              <a:t>of the Mediterranean space economy. </a:t>
            </a:r>
          </a:p>
          <a:p>
            <a:pPr marL="0" lvl="0" indent="0">
              <a:spcBef>
                <a:spcPts val="1800"/>
              </a:spcBef>
              <a:buNone/>
            </a:pPr>
            <a:r>
              <a:rPr lang="en-US" sz="2200" dirty="0">
                <a:solidFill>
                  <a:prstClr val="black"/>
                </a:solidFill>
              </a:rPr>
              <a:t>It also quantifies the progress towards the Europe 2020 &amp; 2030 targets for renewable energies.</a:t>
            </a:r>
          </a:p>
        </p:txBody>
      </p:sp>
    </p:spTree>
    <p:extLst>
      <p:ext uri="{BB962C8B-B14F-4D97-AF65-F5344CB8AC3E}">
        <p14:creationId xmlns:p14="http://schemas.microsoft.com/office/powerpoint/2010/main" val="1711563001"/>
      </p:ext>
    </p:extLst>
  </p:cSld>
  <p:clrMapOvr>
    <a:masterClrMapping/>
  </p:clrMapOvr>
  <p:transition advTm="1314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BOUNDARY </a:t>
            </a:r>
            <a:r>
              <a:rPr lang="el-GR" b="1" u="sng" dirty="0" smtClean="0">
                <a:latin typeface="Calibri" panose="020F0502020204030204" pitchFamily="34" charset="0"/>
                <a:cs typeface="Calibri" panose="020F0502020204030204" pitchFamily="34" charset="0"/>
              </a:rPr>
              <a:t>&amp;</a:t>
            </a:r>
            <a:r>
              <a:rPr lang="en-US" b="1" u="sng" dirty="0" smtClean="0">
                <a:latin typeface="Calibri" panose="020F0502020204030204" pitchFamily="34" charset="0"/>
                <a:cs typeface="Calibri" panose="020F0502020204030204" pitchFamily="34" charset="0"/>
              </a:rPr>
              <a:t> </a:t>
            </a:r>
            <a:r>
              <a:rPr lang="en-US" b="1" u="sng" dirty="0">
                <a:latin typeface="Calibri" panose="020F0502020204030204" pitchFamily="34" charset="0"/>
                <a:cs typeface="Calibri" panose="020F0502020204030204" pitchFamily="34" charset="0"/>
              </a:rPr>
              <a:t>SCOPE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30705"/>
            <a:ext cx="8666072" cy="39613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a:t>The assessment boundary is the building. </a:t>
            </a:r>
            <a:endParaRPr lang="en-US" dirty="0" smtClean="0"/>
          </a:p>
          <a:p>
            <a:pPr marL="0" indent="0">
              <a:buNone/>
            </a:pPr>
            <a:r>
              <a:rPr lang="en-US" dirty="0" smtClean="0"/>
              <a:t>The </a:t>
            </a:r>
            <a:r>
              <a:rPr lang="en-US" dirty="0"/>
              <a:t>scope of the indicator includes the following energy uses, which are also referred to as </a:t>
            </a:r>
            <a:r>
              <a:rPr lang="en-US" b="1" dirty="0"/>
              <a:t>technical building services</a:t>
            </a:r>
            <a:r>
              <a:rPr lang="en-US" dirty="0"/>
              <a:t>:</a:t>
            </a:r>
          </a:p>
          <a:p>
            <a:pPr>
              <a:buFont typeface="Courier New" panose="02070309020205020404" pitchFamily="49" charset="0"/>
              <a:buChar char="o"/>
            </a:pPr>
            <a:r>
              <a:rPr lang="en-US" dirty="0"/>
              <a:t>heating, </a:t>
            </a:r>
          </a:p>
          <a:p>
            <a:pPr>
              <a:buFont typeface="Courier New" panose="02070309020205020404" pitchFamily="49" charset="0"/>
              <a:buChar char="o"/>
            </a:pPr>
            <a:r>
              <a:rPr lang="en-US" dirty="0"/>
              <a:t>cooling, </a:t>
            </a:r>
          </a:p>
          <a:p>
            <a:pPr>
              <a:buFont typeface="Courier New" panose="02070309020205020404" pitchFamily="49" charset="0"/>
              <a:buChar char="o"/>
            </a:pPr>
            <a:r>
              <a:rPr lang="en-US" dirty="0"/>
              <a:t>ventilation, </a:t>
            </a:r>
          </a:p>
          <a:p>
            <a:pPr>
              <a:buFont typeface="Courier New" panose="02070309020205020404" pitchFamily="49" charset="0"/>
              <a:buChar char="o"/>
            </a:pPr>
            <a:r>
              <a:rPr lang="en-US" dirty="0"/>
              <a:t>domestic hot water, </a:t>
            </a:r>
          </a:p>
          <a:p>
            <a:pPr>
              <a:buFont typeface="Courier New" panose="02070309020205020404" pitchFamily="49" charset="0"/>
              <a:buChar char="o"/>
            </a:pPr>
            <a:r>
              <a:rPr lang="en-US" dirty="0"/>
              <a:t>lighting, </a:t>
            </a:r>
          </a:p>
          <a:p>
            <a:pPr>
              <a:buFont typeface="Courier New" panose="02070309020205020404" pitchFamily="49" charset="0"/>
              <a:buChar char="o"/>
            </a:pPr>
            <a:r>
              <a:rPr lang="en-US" dirty="0" smtClean="0"/>
              <a:t>auxiliaries</a:t>
            </a:r>
            <a:r>
              <a:rPr lang="en-US" dirty="0" smtClean="0">
                <a:solidFill>
                  <a:prstClr val="black"/>
                </a:solidFill>
              </a:rPr>
              <a:t> </a:t>
            </a:r>
            <a:endParaRPr lang="en-US" dirty="0">
              <a:solidFill>
                <a:prstClr val="black"/>
              </a:solidFill>
            </a:endParaRPr>
          </a:p>
        </p:txBody>
      </p:sp>
      <p:pic>
        <p:nvPicPr>
          <p:cNvPr id="9"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pic>
        <p:nvPicPr>
          <p:cNvPr id="20"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55354" y="2285077"/>
            <a:ext cx="3143621" cy="2510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68224" y="5221985"/>
            <a:ext cx="8775120" cy="830997"/>
          </a:xfrm>
          <a:prstGeom prst="rect">
            <a:avLst/>
          </a:prstGeom>
        </p:spPr>
        <p:txBody>
          <a:bodyPr wrap="square">
            <a:spAutoFit/>
          </a:bodyPr>
          <a:lstStyle/>
          <a:p>
            <a:r>
              <a:rPr lang="en-US" sz="2400" dirty="0">
                <a:solidFill>
                  <a:prstClr val="black"/>
                </a:solidFill>
              </a:rPr>
              <a:t>In a life cycle approach, their energy use is referred to as </a:t>
            </a:r>
            <a:r>
              <a:rPr lang="en-US" sz="2400" b="1" dirty="0">
                <a:solidFill>
                  <a:prstClr val="black"/>
                </a:solidFill>
              </a:rPr>
              <a:t>operational energy consumption</a:t>
            </a:r>
            <a:endParaRPr lang="en-GB" sz="2400" dirty="0"/>
          </a:p>
        </p:txBody>
      </p:sp>
    </p:spTree>
    <p:extLst>
      <p:ext uri="{BB962C8B-B14F-4D97-AF65-F5344CB8AC3E}">
        <p14:creationId xmlns:p14="http://schemas.microsoft.com/office/powerpoint/2010/main" val="1916914430"/>
      </p:ext>
    </p:extLst>
  </p:cSld>
  <p:clrMapOvr>
    <a:masterClrMapping/>
  </p:clrMapOvr>
  <p:transition advTm="1225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solidFill>
                  <a:prstClr val="black"/>
                </a:solidFill>
                <a:cs typeface="Calibri" panose="020F0502020204030204" pitchFamily="34" charset="0"/>
              </a:rPr>
              <a:t>BOUNDARY </a:t>
            </a:r>
            <a:r>
              <a:rPr lang="el-GR" b="1" u="sng" dirty="0" smtClean="0">
                <a:solidFill>
                  <a:prstClr val="black"/>
                </a:solidFill>
                <a:cs typeface="Calibri" panose="020F0502020204030204" pitchFamily="34" charset="0"/>
              </a:rPr>
              <a:t>&amp;</a:t>
            </a:r>
            <a:r>
              <a:rPr lang="en-US" b="1" u="sng" dirty="0" smtClean="0">
                <a:solidFill>
                  <a:prstClr val="black"/>
                </a:solidFill>
                <a:cs typeface="Calibri" panose="020F0502020204030204" pitchFamily="34" charset="0"/>
              </a:rPr>
              <a:t> </a:t>
            </a:r>
            <a:r>
              <a:rPr lang="en-US" b="1" u="sng" dirty="0">
                <a:solidFill>
                  <a:prstClr val="black"/>
                </a:solidFill>
                <a:cs typeface="Calibri" panose="020F0502020204030204" pitchFamily="34" charset="0"/>
              </a:rPr>
              <a:t>SCOPE</a:t>
            </a:r>
            <a:endParaRPr lang="it-IT"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1513394"/>
            <a:ext cx="8330934" cy="44571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dirty="0"/>
              <a:t>According to the Renewables Energy Directive (RED 2018), energy from renewable sources means energy from renewable non-fossil sources, namely wind, solar, aerothermal, geothermal, hydrothermal and ocean energy, hydropower, biomass, landfill gas, sewage treatment plant gas and biogases. Heat pumps enabling the use of aerothermal, geothermal or hydrothermal heat at a useful temperature level need electricity or other auxiliary energy to function. The energy used to drive heat pumps should therefore be deducted from the total usable heat. </a:t>
            </a:r>
            <a:r>
              <a:rPr lang="en-GB" b="1" dirty="0"/>
              <a:t>Only heat pumps for which SPF &gt; 1,15 * 1/η shall be taken into account.</a:t>
            </a:r>
            <a:endParaRPr lang="en-US" b="1" dirty="0" smtClean="0"/>
          </a:p>
        </p:txBody>
      </p:sp>
      <p:pic>
        <p:nvPicPr>
          <p:cNvPr id="9"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a:solidFill>
                  <a:prstClr val="black">
                    <a:lumMod val="50000"/>
                    <a:lumOff val="50000"/>
                  </a:prstClr>
                </a:solidFill>
              </a:rPr>
              <a:t>B.1.5 - ENERGY FROM RENEWABLE SOURCES IN TOTAL     ELECTRICAL ENERGY CONSUMPTION</a:t>
            </a:r>
            <a:endParaRPr lang="it-IT" sz="2800" dirty="0"/>
          </a:p>
        </p:txBody>
      </p:sp>
    </p:spTree>
    <p:extLst>
      <p:ext uri="{BB962C8B-B14F-4D97-AF65-F5344CB8AC3E}">
        <p14:creationId xmlns:p14="http://schemas.microsoft.com/office/powerpoint/2010/main" val="21628194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00BB9B-209C-42ED-B662-79BC68269D62}"/>
</file>

<file path=customXml/itemProps2.xml><?xml version="1.0" encoding="utf-8"?>
<ds:datastoreItem xmlns:ds="http://schemas.openxmlformats.org/officeDocument/2006/customXml" ds:itemID="{77519B0A-E27A-4049-8136-DE48E280B241}"/>
</file>

<file path=customXml/itemProps3.xml><?xml version="1.0" encoding="utf-8"?>
<ds:datastoreItem xmlns:ds="http://schemas.openxmlformats.org/officeDocument/2006/customXml" ds:itemID="{3BD10E84-704C-4E39-BBD0-00CC57F7FD4A}"/>
</file>

<file path=docProps/app.xml><?xml version="1.0" encoding="utf-8"?>
<Properties xmlns="http://schemas.openxmlformats.org/officeDocument/2006/extended-properties" xmlns:vt="http://schemas.openxmlformats.org/officeDocument/2006/docPropsVTypes">
  <TotalTime>18249</TotalTime>
  <Words>2278</Words>
  <Application>Microsoft Office PowerPoint</Application>
  <PresentationFormat>On-screen Show (4:3)</PresentationFormat>
  <Paragraphs>334</Paragraphs>
  <Slides>35</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35</vt:i4>
      </vt:variant>
    </vt:vector>
  </HeadingPairs>
  <TitlesOfParts>
    <vt:vector size="47" baseType="lpstr">
      <vt:lpstr>宋体</vt:lpstr>
      <vt:lpstr>Arial</vt:lpstr>
      <vt:lpstr>Arial Black</vt:lpstr>
      <vt:lpstr>Arial Narrow</vt:lpstr>
      <vt:lpstr>Arimo</vt:lpstr>
      <vt:lpstr>Calibri</vt:lpstr>
      <vt:lpstr>Cambria Math</vt:lpstr>
      <vt:lpstr>Courier New</vt:lpstr>
      <vt:lpstr>Symbol</vt:lpstr>
      <vt:lpstr>Times New Roman</vt:lpstr>
      <vt:lpstr>Wingdings</vt:lpstr>
      <vt:lpstr>Larissa</vt:lpstr>
      <vt:lpstr>PowerPoint Presentation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lpstr>B.1.5 - ENERGY FROM RENEWABLE SOURCES IN TOTAL     ELECTRICAL ENERGY CONSUMPTION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321</cp:revision>
  <dcterms:created xsi:type="dcterms:W3CDTF">2017-01-09T10:20:00Z</dcterms:created>
  <dcterms:modified xsi:type="dcterms:W3CDTF">2023-03-27T05:53:39Z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