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s/slide2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1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9" r:id="rId3"/>
    <p:sldId id="260" r:id="rId4"/>
    <p:sldId id="263" r:id="rId5"/>
    <p:sldId id="261" r:id="rId6"/>
    <p:sldId id="262" r:id="rId7"/>
    <p:sldId id="264" r:id="rId8"/>
    <p:sldId id="268" r:id="rId9"/>
    <p:sldId id="269" r:id="rId10"/>
    <p:sldId id="267" r:id="rId11"/>
    <p:sldId id="265" r:id="rId12"/>
    <p:sldId id="28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8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68" autoAdjust="0"/>
    <p:restoredTop sz="96187" autoAdjust="0"/>
  </p:normalViewPr>
  <p:slideViewPr>
    <p:cSldViewPr snapToGrid="0" showGuides="1">
      <p:cViewPr varScale="1">
        <p:scale>
          <a:sx n="60" d="100"/>
          <a:sy n="60" d="100"/>
        </p:scale>
        <p:origin x="1564" y="5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40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27.03.2023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940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879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</a:t>
            </a: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ACTIVITY </a:t>
            </a: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5.1: SUSTAINABLE MED CITIES TRAINING SYSTEM</a:t>
            </a:r>
            <a:r>
              <a:rPr kumimoji="0" lang="it-IT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2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B.1.3 – ELECTRICAL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496000" y="6588000"/>
            <a:ext cx="615462" cy="288000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469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B.1.3 – ELECTRICAL ENERGY CONSUMPTION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 smtClean="0"/>
              <a:t> </a:t>
            </a:r>
            <a:r>
              <a:rPr lang="en-US" sz="1200" dirty="0" smtClean="0"/>
              <a:t>3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</a:t>
            </a:r>
            <a:r>
              <a:rPr lang="en-US" sz="1200" dirty="0" smtClean="0"/>
              <a:t>SBTOOL </a:t>
            </a:r>
            <a:r>
              <a:rPr lang="en-US" sz="1200" dirty="0"/>
              <a:t>– BUILDING 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31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7" Type="http://schemas.openxmlformats.org/officeDocument/2006/relationships/image" Target="../media/image1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t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7" Type="http://schemas.openxmlformats.org/officeDocument/2006/relationships/image" Target="../media/image25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5.png"/><Relationship Id="rId7" Type="http://schemas.openxmlformats.org/officeDocument/2006/relationships/image" Target="../media/image2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30.jpeg"/><Relationship Id="rId5" Type="http://schemas.openxmlformats.org/officeDocument/2006/relationships/image" Target="../media/image13.png"/><Relationship Id="rId10" Type="http://schemas.openxmlformats.org/officeDocument/2006/relationships/image" Target="../media/image29.png"/><Relationship Id="rId4" Type="http://schemas.openxmlformats.org/officeDocument/2006/relationships/hyperlink" Target="http://ec.europa.eu/environment/eussd/buildings.htm" TargetMode="External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63682" y="3062131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solidFill>
                  <a:srgbClr val="0070C0"/>
                </a:solidFill>
              </a:rPr>
              <a:t>Training M</a:t>
            </a:r>
            <a:r>
              <a:rPr lang="en-US" sz="3600" dirty="0" smtClean="0">
                <a:solidFill>
                  <a:srgbClr val="0070C0"/>
                </a:solidFill>
              </a:rPr>
              <a:t>odule 3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it-IT" dirty="0"/>
              <a:t>Calculating the assessment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criteria </a:t>
            </a:r>
            <a:r>
              <a:rPr lang="it-IT" sz="3200" dirty="0" smtClean="0"/>
              <a:t>of</a:t>
            </a:r>
          </a:p>
          <a:p>
            <a:pPr marL="0" indent="0">
              <a:buNone/>
            </a:pPr>
            <a:r>
              <a:rPr lang="it-IT" sz="3200" dirty="0" smtClean="0"/>
              <a:t>SBTool </a:t>
            </a:r>
            <a:r>
              <a:rPr lang="it-IT" sz="3200" dirty="0"/>
              <a:t>– Building Scale</a:t>
            </a:r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432156" cy="4857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BOUNDARY &amp; SCOPE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10</a:t>
            </a:fld>
            <a:endParaRPr lang="en-US"/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6743" y="1530630"/>
            <a:ext cx="8752439" cy="24742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 smtClean="0"/>
              <a:t>The </a:t>
            </a:r>
            <a:r>
              <a:rPr lang="en-US" sz="2200" b="1" dirty="0" smtClean="0"/>
              <a:t>actual electricity use </a:t>
            </a:r>
            <a:r>
              <a:rPr lang="en-US" sz="2200" dirty="0" smtClean="0"/>
              <a:t>of a building can be </a:t>
            </a:r>
            <a:r>
              <a:rPr lang="en-US" sz="2200" b="1" dirty="0" smtClean="0"/>
              <a:t>monitored</a:t>
            </a:r>
            <a:r>
              <a:rPr lang="en-US" sz="2200" dirty="0" smtClean="0"/>
              <a:t>. If </a:t>
            </a:r>
            <a:r>
              <a:rPr lang="en-US" sz="2200" dirty="0"/>
              <a:t>available, BEMS </a:t>
            </a:r>
            <a:r>
              <a:rPr lang="en-US" sz="2200" dirty="0" smtClean="0"/>
              <a:t>or BMS can </a:t>
            </a:r>
            <a:r>
              <a:rPr lang="en-US" sz="2200" dirty="0"/>
              <a:t>provide valuable </a:t>
            </a:r>
            <a:r>
              <a:rPr lang="en-US" sz="2200" dirty="0" smtClean="0"/>
              <a:t>data with a breakdown of the actual electricity use of the different technical installations.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600" dirty="0" smtClean="0"/>
              <a:t>Building energy </a:t>
            </a:r>
            <a:r>
              <a:rPr lang="en-US" sz="1600" dirty="0"/>
              <a:t>management system (</a:t>
            </a:r>
            <a:r>
              <a:rPr lang="en-US" sz="1600" b="1" dirty="0"/>
              <a:t>BEMS</a:t>
            </a:r>
            <a:r>
              <a:rPr lang="en-US" sz="1600" dirty="0"/>
              <a:t>) </a:t>
            </a:r>
            <a:r>
              <a:rPr lang="en-US" sz="1600" dirty="0" smtClean="0"/>
              <a:t>control &amp; monitor energy use of </a:t>
            </a:r>
            <a:r>
              <a:rPr lang="en-US" sz="1600" dirty="0"/>
              <a:t>the </a:t>
            </a:r>
            <a:r>
              <a:rPr lang="en-US" sz="1600" dirty="0" smtClean="0"/>
              <a:t>various technical installations for heating</a:t>
            </a:r>
            <a:r>
              <a:rPr lang="en-US" sz="1600" dirty="0"/>
              <a:t>, cooling, ventilation, lighting, </a:t>
            </a:r>
            <a:r>
              <a:rPr lang="en-US" sz="1600" dirty="0" smtClean="0"/>
              <a:t>plug loads </a:t>
            </a:r>
            <a:r>
              <a:rPr lang="en-US" sz="1600" dirty="0" err="1" smtClean="0"/>
              <a:t>etc</a:t>
            </a:r>
            <a:r>
              <a:rPr lang="en-US" sz="1600" dirty="0" smtClean="0"/>
              <a:t>, </a:t>
            </a:r>
            <a:r>
              <a:rPr lang="en-US" sz="1600" dirty="0"/>
              <a:t>and indoor environmental </a:t>
            </a:r>
            <a:r>
              <a:rPr lang="en-US" sz="1600" dirty="0" smtClean="0"/>
              <a:t>conditions. 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600" dirty="0" smtClean="0"/>
              <a:t>Building management system (</a:t>
            </a:r>
            <a:r>
              <a:rPr lang="en-US" sz="1600" b="1" dirty="0" smtClean="0"/>
              <a:t>BMS</a:t>
            </a:r>
            <a:r>
              <a:rPr lang="en-US" sz="1600" dirty="0"/>
              <a:t>) </a:t>
            </a:r>
            <a:r>
              <a:rPr lang="en-US" sz="1600" dirty="0" smtClean="0"/>
              <a:t>may additionally include </a:t>
            </a:r>
            <a:r>
              <a:rPr lang="en-US" sz="1600" dirty="0"/>
              <a:t>other functions </a:t>
            </a:r>
            <a:r>
              <a:rPr lang="en-US" sz="1600" dirty="0" smtClean="0"/>
              <a:t>(e.g. safety</a:t>
            </a:r>
            <a:r>
              <a:rPr lang="en-US" sz="1600" dirty="0"/>
              <a:t>, access, lifts</a:t>
            </a:r>
            <a:r>
              <a:rPr lang="en-US" sz="1600" dirty="0" smtClean="0"/>
              <a:t>, </a:t>
            </a:r>
            <a:r>
              <a:rPr lang="en-US" sz="1600" dirty="0"/>
              <a:t>fire security</a:t>
            </a:r>
            <a:r>
              <a:rPr lang="en-US" sz="1600" dirty="0" smtClean="0"/>
              <a:t>).</a:t>
            </a: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25255" y="4127205"/>
            <a:ext cx="851874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200" dirty="0" smtClean="0"/>
              <a:t>Actual </a:t>
            </a:r>
            <a:r>
              <a:rPr lang="en-US" sz="2200" dirty="0"/>
              <a:t>energy use data </a:t>
            </a:r>
            <a:r>
              <a:rPr lang="en-US" sz="2200" dirty="0" smtClean="0"/>
              <a:t>from at </a:t>
            </a:r>
            <a:r>
              <a:rPr lang="en-US" sz="2200" dirty="0"/>
              <a:t>least 12 consecutive </a:t>
            </a:r>
            <a:r>
              <a:rPr lang="en-US" sz="2200" dirty="0" smtClean="0"/>
              <a:t>months is necessary.</a:t>
            </a:r>
          </a:p>
          <a:p>
            <a:pPr>
              <a:spcBef>
                <a:spcPts val="1200"/>
              </a:spcBef>
            </a:pPr>
            <a:r>
              <a:rPr lang="en-US" sz="2200" dirty="0" smtClean="0"/>
              <a:t>It is </a:t>
            </a:r>
            <a:r>
              <a:rPr lang="en-US" sz="2200" dirty="0"/>
              <a:t>preferable to </a:t>
            </a:r>
            <a:r>
              <a:rPr lang="en-US" sz="2200" b="1" dirty="0"/>
              <a:t>average</a:t>
            </a:r>
            <a:r>
              <a:rPr lang="en-US" sz="2200" dirty="0"/>
              <a:t> over longer records (e.g. </a:t>
            </a:r>
            <a:r>
              <a:rPr lang="en-US" sz="2200" b="1" dirty="0"/>
              <a:t>three year data</a:t>
            </a:r>
            <a:r>
              <a:rPr lang="en-US" sz="2200" dirty="0"/>
              <a:t>) in order to remove the effects of varying weather conditions and average out other inherent fluctuations in the building </a:t>
            </a:r>
            <a:r>
              <a:rPr lang="en-US" sz="2200" dirty="0" smtClean="0"/>
              <a:t>occupancy.</a:t>
            </a:r>
            <a:endParaRPr lang="en-US" sz="2200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4154753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4760717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–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67107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0000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sz="2200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620" y="1769443"/>
            <a:ext cx="1931995" cy="1560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3" y="1048512"/>
            <a:ext cx="6472442" cy="24852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</a:p>
          <a:p>
            <a:pPr marL="0" indent="0">
              <a:buNone/>
            </a:pPr>
            <a:endParaRPr lang="en-US" sz="1500" b="1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000" dirty="0"/>
              <a:t>The </a:t>
            </a:r>
            <a:r>
              <a:rPr lang="en-US" sz="2000" dirty="0" smtClean="0"/>
              <a:t>calculation </a:t>
            </a:r>
            <a:r>
              <a:rPr lang="en-US" sz="2000" dirty="0"/>
              <a:t>method </a:t>
            </a:r>
            <a:r>
              <a:rPr lang="en-US" sz="2000" dirty="0" smtClean="0"/>
              <a:t>is </a:t>
            </a:r>
            <a:r>
              <a:rPr lang="en-US" sz="2000" dirty="0"/>
              <a:t>provided by the CEN standards </a:t>
            </a:r>
            <a:r>
              <a:rPr lang="en-US" sz="2000" dirty="0" smtClean="0"/>
              <a:t>series that </a:t>
            </a:r>
            <a:r>
              <a:rPr lang="en-US" sz="2000" dirty="0"/>
              <a:t>support </a:t>
            </a:r>
            <a:r>
              <a:rPr lang="en-US" sz="2000" dirty="0" smtClean="0"/>
              <a:t>implementation </a:t>
            </a:r>
            <a:r>
              <a:rPr lang="en-US" sz="2000" dirty="0"/>
              <a:t>of </a:t>
            </a:r>
            <a:r>
              <a:rPr lang="en-US" sz="2000" b="1" dirty="0" smtClean="0"/>
              <a:t>EPBD</a:t>
            </a:r>
            <a:r>
              <a:rPr lang="en-US" sz="2000" dirty="0" smtClean="0"/>
              <a:t> </a:t>
            </a:r>
            <a:r>
              <a:rPr lang="en-US" sz="2000" dirty="0"/>
              <a:t>across </a:t>
            </a:r>
            <a:r>
              <a:rPr lang="en-US" sz="2000" dirty="0" smtClean="0"/>
              <a:t>the EU</a:t>
            </a:r>
            <a:endParaRPr lang="en-US" sz="2000" dirty="0"/>
          </a:p>
          <a:p>
            <a:pPr marL="0" lvl="0" indent="0">
              <a:spcBef>
                <a:spcPts val="1200"/>
              </a:spcBef>
              <a:buNone/>
            </a:pPr>
            <a:r>
              <a:rPr lang="en-US" sz="2000" dirty="0"/>
              <a:t>The CEN standards series that currently forms the basis for most of national calculation </a:t>
            </a:r>
            <a:r>
              <a:rPr lang="en-US" sz="2000" dirty="0" smtClean="0"/>
              <a:t>methods includes </a:t>
            </a:r>
            <a:r>
              <a:rPr lang="en-US" sz="2000" b="1" dirty="0"/>
              <a:t>EN </a:t>
            </a:r>
            <a:r>
              <a:rPr lang="en-US" sz="2000" b="1" dirty="0" smtClean="0"/>
              <a:t>15603</a:t>
            </a:r>
            <a:r>
              <a:rPr lang="en-US" sz="2000" dirty="0" smtClean="0"/>
              <a:t> that </a:t>
            </a:r>
            <a:r>
              <a:rPr lang="en-US" sz="2000" dirty="0"/>
              <a:t>collates the results from </a:t>
            </a:r>
            <a:r>
              <a:rPr lang="en-US" sz="2000" b="1" dirty="0" smtClean="0"/>
              <a:t>EN </a:t>
            </a:r>
            <a:r>
              <a:rPr lang="en-US" sz="2000" b="1" dirty="0"/>
              <a:t>ISO </a:t>
            </a:r>
            <a:r>
              <a:rPr lang="en-US" sz="2000" b="1" dirty="0" smtClean="0"/>
              <a:t>13790</a:t>
            </a:r>
            <a:endParaRPr lang="en-US" sz="2000" strike="sngStrike" dirty="0" smtClean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89" y="4072756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781600" y="4025349"/>
            <a:ext cx="7792483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P</a:t>
            </a:r>
            <a:r>
              <a:rPr lang="en-US" sz="2000" dirty="0" smtClean="0"/>
              <a:t>ossible </a:t>
            </a:r>
            <a:r>
              <a:rPr lang="en-US" sz="2000" dirty="0"/>
              <a:t>to use </a:t>
            </a:r>
            <a:r>
              <a:rPr lang="en-US" sz="2000" b="1" dirty="0"/>
              <a:t>metered or estimated </a:t>
            </a:r>
            <a:r>
              <a:rPr lang="en-US" sz="2000" b="1" dirty="0" smtClean="0"/>
              <a:t>data </a:t>
            </a:r>
            <a:r>
              <a:rPr lang="en-US" sz="2000" dirty="0" smtClean="0"/>
              <a:t>for the energy use</a:t>
            </a:r>
            <a:r>
              <a:rPr lang="el-GR" sz="2000" dirty="0" smtClean="0"/>
              <a:t>, </a:t>
            </a:r>
            <a:r>
              <a:rPr lang="en-US" sz="2000" dirty="0" smtClean="0"/>
              <a:t>so that it is feasible to populate this indicator</a:t>
            </a:r>
            <a:endParaRPr lang="en-US" sz="2000" dirty="0"/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The </a:t>
            </a:r>
            <a:r>
              <a:rPr lang="en-US" sz="2000" b="1" dirty="0"/>
              <a:t>source of data </a:t>
            </a:r>
            <a:r>
              <a:rPr lang="en-US" sz="2000" dirty="0"/>
              <a:t>must always be </a:t>
            </a:r>
            <a:r>
              <a:rPr lang="en-US" sz="2000" b="1" dirty="0"/>
              <a:t>clearly </a:t>
            </a:r>
            <a:r>
              <a:rPr lang="en-US" sz="2000" b="1" dirty="0" smtClean="0"/>
              <a:t>declared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831281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0000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sz="2200" dirty="0"/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3" y="1048512"/>
            <a:ext cx="6472442" cy="24852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</a:p>
          <a:p>
            <a:pPr marL="0" indent="0">
              <a:buNone/>
            </a:pPr>
            <a:endParaRPr lang="en-US" sz="1500" b="1" u="sng" dirty="0"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68223" y="1872956"/>
            <a:ext cx="647244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</a:pPr>
            <a:r>
              <a:rPr lang="en-US" sz="2400" dirty="0" smtClean="0"/>
              <a:t>Can use most </a:t>
            </a:r>
            <a:r>
              <a:rPr lang="en-US" sz="2400" dirty="0"/>
              <a:t>national calculation methods that are </a:t>
            </a:r>
            <a:r>
              <a:rPr lang="en-US" sz="2400" dirty="0" smtClean="0"/>
              <a:t>aligned </a:t>
            </a:r>
            <a:r>
              <a:rPr lang="en-US" sz="2400" dirty="0"/>
              <a:t>with the EN standards </a:t>
            </a:r>
            <a:r>
              <a:rPr lang="en-US" sz="2400" dirty="0" smtClean="0"/>
              <a:t>and are being used for </a:t>
            </a:r>
          </a:p>
          <a:p>
            <a:pPr marL="342900" lvl="0" indent="-34290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sz="2400" dirty="0" smtClean="0"/>
              <a:t>Building performance assessment or </a:t>
            </a:r>
          </a:p>
          <a:p>
            <a:pPr marL="342900" lvl="0" indent="-34290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sz="2400" dirty="0" smtClean="0"/>
              <a:t>Issuing Energy </a:t>
            </a:r>
            <a:r>
              <a:rPr lang="en-US" sz="2400" dirty="0"/>
              <a:t>Performance Certificates (EPCs</a:t>
            </a:r>
            <a:r>
              <a:rPr lang="en-US" sz="2400" dirty="0" smtClean="0"/>
              <a:t>)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103" y="2230086"/>
            <a:ext cx="1241799" cy="11960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6987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4053" y="5253428"/>
            <a:ext cx="2029947" cy="1102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40"/>
            <a:ext cx="8900850" cy="3495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calculation steps </a:t>
            </a:r>
            <a:r>
              <a:rPr lang="en-US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for </a:t>
            </a:r>
            <a:r>
              <a:rPr lang="en-US" sz="2200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new (design) buildings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are the </a:t>
            </a:r>
            <a:r>
              <a:rPr lang="en-US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following:</a:t>
            </a:r>
            <a:r>
              <a:rPr lang="en-US" sz="2200" dirty="0"/>
              <a:t> </a:t>
            </a:r>
            <a:endParaRPr lang="it-IT" sz="2200" dirty="0"/>
          </a:p>
          <a:p>
            <a:pPr marL="457200" lvl="0" indent="-457200">
              <a:buFont typeface="+mj-lt"/>
              <a:buAutoNum type="arabicPeriod"/>
            </a:pPr>
            <a:r>
              <a:rPr lang="en-US" sz="2200" dirty="0" smtClean="0"/>
              <a:t>Calculate the annual </a:t>
            </a:r>
            <a:r>
              <a:rPr lang="en-US" sz="2200" b="1" dirty="0" smtClean="0"/>
              <a:t>electricity</a:t>
            </a:r>
            <a:r>
              <a:rPr lang="en-US" sz="2200" dirty="0" smtClean="0"/>
              <a:t> </a:t>
            </a:r>
            <a:r>
              <a:rPr lang="en-US" sz="2200" b="1" dirty="0" smtClean="0"/>
              <a:t>from the grid </a:t>
            </a:r>
            <a:r>
              <a:rPr lang="en-US" sz="2200" dirty="0" smtClean="0"/>
              <a:t>delivered </a:t>
            </a:r>
            <a:r>
              <a:rPr lang="en-US" sz="2200" dirty="0"/>
              <a:t>to the building to cover the demand for </a:t>
            </a:r>
            <a:r>
              <a:rPr lang="en-US" sz="2200" dirty="0" smtClean="0"/>
              <a:t>its technical </a:t>
            </a:r>
            <a:r>
              <a:rPr lang="en-US" sz="2200" dirty="0"/>
              <a:t>services</a:t>
            </a:r>
            <a:r>
              <a:rPr lang="en-US" sz="2200" dirty="0" smtClean="0"/>
              <a:t> over a typical </a:t>
            </a:r>
            <a:r>
              <a:rPr lang="en-US" sz="2200" dirty="0"/>
              <a:t>year, according to CEN standards that support EPBD</a:t>
            </a:r>
          </a:p>
          <a:p>
            <a:pPr marL="457200" lvl="0" indent="-457200">
              <a:buFont typeface="+mj-lt"/>
              <a:buAutoNum type="arabicPeriod"/>
            </a:pPr>
            <a:endParaRPr lang="en-US" sz="2200" dirty="0"/>
          </a:p>
          <a:p>
            <a:pPr marL="457200" lvl="0" indent="-457200">
              <a:buFont typeface="+mj-lt"/>
              <a:buAutoNum type="arabicPeriod"/>
            </a:pPr>
            <a:endParaRPr lang="en-US" sz="2200" dirty="0" smtClean="0"/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en-US" sz="2200" dirty="0"/>
              <a:t>Calculate the internal useful </a:t>
            </a:r>
            <a:r>
              <a:rPr lang="en-US" sz="2200" b="1" dirty="0"/>
              <a:t>floor area </a:t>
            </a:r>
            <a:r>
              <a:rPr lang="en-US" sz="2200" dirty="0"/>
              <a:t>within the </a:t>
            </a:r>
            <a:r>
              <a:rPr lang="en-US" sz="2200" dirty="0" smtClean="0"/>
              <a:t>building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endParaRPr lang="en-US" sz="2200" dirty="0"/>
          </a:p>
          <a:p>
            <a:pPr marL="457200" lvl="0" indent="-457200">
              <a:buFont typeface="+mj-lt"/>
              <a:buAutoNum type="arabicPeriod"/>
            </a:pPr>
            <a:r>
              <a:rPr lang="en-US" sz="2200" dirty="0" smtClean="0"/>
              <a:t>Calculate the </a:t>
            </a:r>
            <a:r>
              <a:rPr lang="en-US" sz="2200" b="1" dirty="0" smtClean="0"/>
              <a:t>electrical</a:t>
            </a:r>
            <a:r>
              <a:rPr lang="en-US" sz="2200" dirty="0" smtClean="0"/>
              <a:t> </a:t>
            </a:r>
            <a:r>
              <a:rPr lang="en-US" sz="2200" b="1" dirty="0" smtClean="0"/>
              <a:t>energy use intensity </a:t>
            </a:r>
            <a:r>
              <a:rPr lang="en-US" sz="2200" dirty="0" smtClean="0"/>
              <a:t>in kilowatt </a:t>
            </a:r>
            <a:r>
              <a:rPr lang="en-US" sz="2200" dirty="0"/>
              <a:t>hours per </a:t>
            </a:r>
            <a:r>
              <a:rPr lang="en-US" sz="2200" dirty="0" smtClean="0"/>
              <a:t>square </a:t>
            </a:r>
            <a:r>
              <a:rPr lang="en-US" sz="2200" dirty="0"/>
              <a:t>meter of useful internal </a:t>
            </a:r>
            <a:r>
              <a:rPr lang="en-US" sz="2200" dirty="0" smtClean="0"/>
              <a:t>useful floor </a:t>
            </a:r>
            <a:r>
              <a:rPr lang="en-US" sz="2200" dirty="0"/>
              <a:t>area </a:t>
            </a:r>
            <a:r>
              <a:rPr lang="en-US" sz="2200" dirty="0" smtClean="0"/>
              <a:t>per year (</a:t>
            </a:r>
            <a:r>
              <a:rPr lang="en-US" sz="2200" dirty="0" err="1" smtClean="0"/>
              <a:t>kWh</a:t>
            </a:r>
            <a:r>
              <a:rPr lang="en-US" sz="2200" baseline="-25000" dirty="0" err="1" smtClean="0"/>
              <a:t>e</a:t>
            </a:r>
            <a:r>
              <a:rPr lang="en-US" sz="2200" dirty="0" smtClean="0"/>
              <a:t>/m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/y)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 – DESIGN STAGE</a:t>
            </a:r>
            <a:endParaRPr lang="it-IT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027" y="2934800"/>
            <a:ext cx="1169626" cy="9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255" y="3143240"/>
            <a:ext cx="1058647" cy="844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700" y="3089632"/>
            <a:ext cx="1336292" cy="951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1340482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393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 –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OCCUPANCY STAGE</a:t>
            </a:r>
            <a:endParaRPr lang="it-IT" dirty="0"/>
          </a:p>
        </p:txBody>
      </p:sp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41"/>
            <a:ext cx="8900850" cy="2599596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calculation steps </a:t>
            </a:r>
            <a:r>
              <a:rPr lang="en-US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for </a:t>
            </a:r>
            <a:r>
              <a:rPr lang="en-US" sz="2000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existing buildings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US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following:</a:t>
            </a:r>
            <a:r>
              <a:rPr lang="en-US" sz="2200" dirty="0"/>
              <a:t> </a:t>
            </a:r>
            <a:endParaRPr lang="it-IT" sz="2200" dirty="0"/>
          </a:p>
          <a:p>
            <a:pPr marL="457200" lvl="0" indent="-457200">
              <a:buFont typeface="+mj-lt"/>
              <a:buAutoNum type="arabicPeriod"/>
            </a:pPr>
            <a:r>
              <a:rPr lang="en-US" sz="2200" dirty="0" smtClean="0"/>
              <a:t>Calculate the annual </a:t>
            </a:r>
            <a:r>
              <a:rPr lang="en-US" sz="2200" b="1" dirty="0" smtClean="0"/>
              <a:t>electricity</a:t>
            </a:r>
            <a:r>
              <a:rPr lang="en-US" sz="2200" dirty="0" smtClean="0"/>
              <a:t> </a:t>
            </a:r>
            <a:r>
              <a:rPr lang="en-US" sz="2200" b="1" dirty="0" smtClean="0"/>
              <a:t>from the grid</a:t>
            </a:r>
            <a:r>
              <a:rPr lang="en-US" sz="2200" dirty="0" smtClean="0"/>
              <a:t> delivered </a:t>
            </a:r>
            <a:r>
              <a:rPr lang="en-US" sz="2200" dirty="0"/>
              <a:t>to the building to cover the demand for its </a:t>
            </a:r>
            <a:r>
              <a:rPr lang="en-US" sz="2200" b="1" dirty="0"/>
              <a:t>technical services</a:t>
            </a:r>
            <a:r>
              <a:rPr lang="en-US" sz="2200" dirty="0"/>
              <a:t> </a:t>
            </a:r>
            <a:r>
              <a:rPr lang="en-US" sz="2200" dirty="0" smtClean="0"/>
              <a:t>by </a:t>
            </a:r>
            <a:r>
              <a:rPr lang="en-US" sz="2200" b="1" dirty="0" smtClean="0"/>
              <a:t>metering</a:t>
            </a:r>
            <a:r>
              <a:rPr lang="en-US" sz="2200" dirty="0" smtClean="0"/>
              <a:t>, using a </a:t>
            </a:r>
            <a:r>
              <a:rPr lang="en-US" sz="2200" b="1" dirty="0" smtClean="0"/>
              <a:t>3year average </a:t>
            </a:r>
            <a:r>
              <a:rPr lang="en-US" sz="2200" dirty="0" smtClean="0"/>
              <a:t>value </a:t>
            </a:r>
          </a:p>
          <a:p>
            <a:pPr marL="800100" lvl="0">
              <a:buFont typeface="Courier New" panose="02070309020205020404" pitchFamily="49" charset="0"/>
              <a:buChar char="o"/>
            </a:pPr>
            <a:r>
              <a:rPr lang="en-US" sz="2200" dirty="0" smtClean="0"/>
              <a:t>Can also use data from </a:t>
            </a:r>
            <a:r>
              <a:rPr lang="en-US" sz="2200" b="1" dirty="0" smtClean="0"/>
              <a:t>electricity bills </a:t>
            </a:r>
            <a:r>
              <a:rPr lang="en-US" sz="2200" dirty="0" smtClean="0"/>
              <a:t>or </a:t>
            </a:r>
            <a:r>
              <a:rPr lang="en-US" sz="2200" b="1" dirty="0" smtClean="0"/>
              <a:t>utilities;</a:t>
            </a:r>
            <a:r>
              <a:rPr lang="en-US" sz="2200" dirty="0" smtClean="0"/>
              <a:t> desegregate data for different end-uses with </a:t>
            </a:r>
            <a:r>
              <a:rPr lang="en-US" sz="2200" b="1" dirty="0" smtClean="0"/>
              <a:t>survey results</a:t>
            </a:r>
            <a:r>
              <a:rPr lang="en-US" sz="2200" dirty="0" smtClean="0"/>
              <a:t>; Use a </a:t>
            </a:r>
            <a:r>
              <a:rPr lang="en-US" sz="2200" b="1" dirty="0" smtClean="0"/>
              <a:t>3year average </a:t>
            </a:r>
            <a:r>
              <a:rPr lang="en-US" sz="2200" dirty="0" smtClean="0"/>
              <a:t>value</a:t>
            </a:r>
          </a:p>
          <a:p>
            <a:pPr marL="457200" lvl="0" indent="0">
              <a:buNone/>
            </a:pPr>
            <a:r>
              <a:rPr lang="en-US" sz="2200" dirty="0" smtClean="0">
                <a:solidFill>
                  <a:srgbClr val="006600"/>
                </a:solidFill>
              </a:rPr>
              <a:t>  </a:t>
            </a:r>
          </a:p>
          <a:p>
            <a:pPr marL="457200" lvl="0" indent="-457200">
              <a:buFont typeface="+mj-lt"/>
              <a:buAutoNum type="alphaLcParenR"/>
            </a:pPr>
            <a:endParaRPr lang="en-US" sz="2200" dirty="0">
              <a:solidFill>
                <a:prstClr val="black"/>
              </a:solidFill>
            </a:endParaRPr>
          </a:p>
        </p:txBody>
      </p:sp>
      <p:sp>
        <p:nvSpPr>
          <p:cNvPr id="1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3854096"/>
            <a:ext cx="8900850" cy="160885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0"/>
              </a:spcBef>
              <a:buFont typeface="+mj-lt"/>
              <a:buAutoNum type="arabicPeriod" startAt="2"/>
            </a:pPr>
            <a:r>
              <a:rPr lang="en-US" sz="2200" dirty="0" smtClean="0"/>
              <a:t>Calculate </a:t>
            </a:r>
            <a:r>
              <a:rPr lang="en-US" sz="2200" dirty="0"/>
              <a:t>the internal useful </a:t>
            </a:r>
            <a:r>
              <a:rPr lang="en-US" sz="2200" b="1" dirty="0"/>
              <a:t>floor area </a:t>
            </a:r>
            <a:r>
              <a:rPr lang="en-US" sz="2200" dirty="0"/>
              <a:t>within the </a:t>
            </a:r>
            <a:r>
              <a:rPr lang="en-US" sz="2200" dirty="0" smtClean="0"/>
              <a:t>building </a:t>
            </a:r>
            <a:r>
              <a:rPr lang="en-US" sz="2200" dirty="0">
                <a:solidFill>
                  <a:prstClr val="black"/>
                </a:solidFill>
              </a:rPr>
              <a:t>(use floor plans or </a:t>
            </a:r>
            <a:r>
              <a:rPr lang="en-US" sz="2200" dirty="0" smtClean="0">
                <a:solidFill>
                  <a:prstClr val="black"/>
                </a:solidFill>
              </a:rPr>
              <a:t>measure)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 startAt="2"/>
            </a:pPr>
            <a:endParaRPr lang="en-US" sz="2200" dirty="0"/>
          </a:p>
          <a:p>
            <a:pPr marL="457200" indent="-457200">
              <a:spcBef>
                <a:spcPts val="0"/>
              </a:spcBef>
              <a:buFont typeface="+mj-lt"/>
              <a:buAutoNum type="arabicPeriod" startAt="2"/>
            </a:pPr>
            <a:r>
              <a:rPr lang="en-US" sz="2200" dirty="0" smtClean="0"/>
              <a:t>Calculate </a:t>
            </a:r>
            <a:r>
              <a:rPr lang="en-US" sz="2200" dirty="0"/>
              <a:t>the </a:t>
            </a:r>
            <a:r>
              <a:rPr lang="en-US" sz="2200" b="1" dirty="0"/>
              <a:t>electrical energy use </a:t>
            </a:r>
            <a:r>
              <a:rPr lang="en-US" sz="2200" dirty="0"/>
              <a:t>intensity in kilowatt hours per square meter of useful internal useful floor area per year (</a:t>
            </a:r>
            <a:r>
              <a:rPr lang="en-US" sz="2200" dirty="0" err="1"/>
              <a:t>kWh</a:t>
            </a:r>
            <a:r>
              <a:rPr lang="en-US" sz="2200" baseline="-25000" dirty="0" err="1"/>
              <a:t>e</a:t>
            </a:r>
            <a:r>
              <a:rPr lang="en-US" sz="2200" dirty="0"/>
              <a:t>/m</a:t>
            </a:r>
            <a:r>
              <a:rPr lang="en-US" sz="2200" baseline="30000" dirty="0"/>
              <a:t>2</a:t>
            </a:r>
            <a:r>
              <a:rPr lang="en-US" sz="2200" dirty="0"/>
              <a:t>/y)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sz="22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4053" y="5253428"/>
            <a:ext cx="2029947" cy="1102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5757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312530"/>
            <a:ext cx="8860815" cy="4519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5288" lvl="0" indent="-395288">
              <a:spcAft>
                <a:spcPts val="1200"/>
              </a:spcAft>
              <a:buNone/>
            </a:pPr>
            <a:r>
              <a:rPr lang="en-US" b="1" dirty="0" smtClean="0"/>
              <a:t>EPBD</a:t>
            </a:r>
            <a:r>
              <a:rPr lang="en-US" dirty="0" smtClean="0"/>
              <a:t>:2018 - Energy Performance of </a:t>
            </a:r>
            <a:r>
              <a:rPr lang="en-US" dirty="0"/>
              <a:t>Buildings Directive, </a:t>
            </a:r>
            <a:r>
              <a:rPr lang="en-US" dirty="0" smtClean="0"/>
              <a:t>2018/844/EU</a:t>
            </a:r>
            <a:r>
              <a:rPr lang="en-US" dirty="0"/>
              <a:t>. Brussels: European </a:t>
            </a:r>
            <a:r>
              <a:rPr lang="en-US" dirty="0" smtClean="0"/>
              <a:t>Parliament and </a:t>
            </a:r>
            <a:r>
              <a:rPr lang="en-US" dirty="0"/>
              <a:t>t</a:t>
            </a:r>
            <a:r>
              <a:rPr lang="en-US" dirty="0" smtClean="0"/>
              <a:t>he Council of the European Union.</a:t>
            </a:r>
            <a:endParaRPr lang="en-US" sz="1100" i="1" u="sng" dirty="0" smtClean="0">
              <a:solidFill>
                <a:srgbClr val="1A965E"/>
              </a:solidFill>
            </a:endParaRPr>
          </a:p>
          <a:p>
            <a:pPr marL="395288" lvl="0" indent="-395288">
              <a:spcBef>
                <a:spcPts val="0"/>
              </a:spcBef>
              <a:spcAft>
                <a:spcPts val="1200"/>
              </a:spcAft>
              <a:buNone/>
            </a:pPr>
            <a:r>
              <a:rPr lang="en-US" b="1" dirty="0" smtClean="0">
                <a:solidFill>
                  <a:prstClr val="black"/>
                </a:solidFill>
              </a:rPr>
              <a:t>EN </a:t>
            </a:r>
            <a:r>
              <a:rPr lang="en-US" b="1" dirty="0">
                <a:solidFill>
                  <a:prstClr val="black"/>
                </a:solidFill>
              </a:rPr>
              <a:t>15603</a:t>
            </a:r>
            <a:r>
              <a:rPr lang="en-US" dirty="0">
                <a:solidFill>
                  <a:prstClr val="black"/>
                </a:solidFill>
              </a:rPr>
              <a:t>:2008 - Energy performance of buildings. Overall energy use and definition of energy ratings. Brussels: European Committee for Standardization.</a:t>
            </a:r>
          </a:p>
          <a:p>
            <a:pPr marL="395288" lvl="0" indent="-395288">
              <a:spcBef>
                <a:spcPts val="0"/>
              </a:spcBef>
              <a:spcAft>
                <a:spcPts val="1200"/>
              </a:spcAft>
              <a:buNone/>
            </a:pPr>
            <a:r>
              <a:rPr lang="en-US" b="1" dirty="0" smtClean="0">
                <a:solidFill>
                  <a:prstClr val="black"/>
                </a:solidFill>
              </a:rPr>
              <a:t>EN </a:t>
            </a:r>
            <a:r>
              <a:rPr lang="en-US" b="1" dirty="0">
                <a:solidFill>
                  <a:prstClr val="black"/>
                </a:solidFill>
              </a:rPr>
              <a:t>13790</a:t>
            </a:r>
            <a:r>
              <a:rPr lang="en-US" dirty="0">
                <a:solidFill>
                  <a:prstClr val="black"/>
                </a:solidFill>
              </a:rPr>
              <a:t>:2008 - Energy performance of buildings. Calculation of energy use for space heating and cooling. Brussels: European Committee for Standardization.</a:t>
            </a:r>
          </a:p>
          <a:p>
            <a:pPr marL="395288" lvl="0" indent="-395288">
              <a:spcBef>
                <a:spcPts val="0"/>
              </a:spcBef>
              <a:spcAft>
                <a:spcPts val="1200"/>
              </a:spcAft>
              <a:buNone/>
            </a:pPr>
            <a:r>
              <a:rPr lang="en-US" b="1" dirty="0" smtClean="0">
                <a:solidFill>
                  <a:prstClr val="black"/>
                </a:solidFill>
              </a:rPr>
              <a:t>Level(s</a:t>
            </a:r>
            <a:r>
              <a:rPr lang="en-US" b="1" dirty="0">
                <a:solidFill>
                  <a:prstClr val="black"/>
                </a:solidFill>
              </a:rPr>
              <a:t>)</a:t>
            </a:r>
            <a:r>
              <a:rPr lang="en-US" dirty="0">
                <a:solidFill>
                  <a:prstClr val="black"/>
                </a:solidFill>
              </a:rPr>
              <a:t> Part 1-2 – Beta version. </a:t>
            </a:r>
            <a:r>
              <a:rPr lang="fr-FR" dirty="0">
                <a:solidFill>
                  <a:prstClr val="black"/>
                </a:solidFill>
              </a:rPr>
              <a:t>Brussels: </a:t>
            </a:r>
            <a:r>
              <a:rPr lang="fr-FR" dirty="0" err="1">
                <a:solidFill>
                  <a:prstClr val="black"/>
                </a:solidFill>
              </a:rPr>
              <a:t>European</a:t>
            </a:r>
            <a:r>
              <a:rPr lang="fr-FR" dirty="0">
                <a:solidFill>
                  <a:prstClr val="black"/>
                </a:solidFill>
              </a:rPr>
              <a:t> Commission. </a:t>
            </a:r>
            <a:r>
              <a:rPr lang="fr-FR" sz="2000" dirty="0">
                <a:solidFill>
                  <a:prstClr val="black"/>
                </a:solidFill>
              </a:rPr>
              <a:t>https://</a:t>
            </a:r>
            <a:r>
              <a:rPr lang="fr-FR" sz="2000" dirty="0" smtClean="0">
                <a:solidFill>
                  <a:prstClr val="black"/>
                </a:solidFill>
              </a:rPr>
              <a:t>environment.ec.europa.eu/topics/circular-economy/levels_en</a:t>
            </a:r>
            <a:endParaRPr lang="fr-FR" sz="2300" dirty="0" smtClean="0">
              <a:solidFill>
                <a:prstClr val="black"/>
              </a:solidFill>
            </a:endParaRPr>
          </a:p>
          <a:p>
            <a:pPr marL="395288" lvl="0" indent="-395288">
              <a:spcBef>
                <a:spcPts val="0"/>
              </a:spcBef>
              <a:spcAft>
                <a:spcPts val="1200"/>
              </a:spcAft>
              <a:buNone/>
            </a:pPr>
            <a:endParaRPr lang="fr-FR" dirty="0" smtClean="0">
              <a:solidFill>
                <a:prstClr val="black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30" y="6581775"/>
            <a:ext cx="2133600" cy="276622"/>
          </a:xfrm>
        </p:spPr>
        <p:txBody>
          <a:bodyPr/>
          <a:lstStyle/>
          <a:p>
            <a:fld id="{243FB592-B9A9-49AA-A86F-4031F7B97808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  <a:endParaRPr lang="it-IT" dirty="0"/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4808230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399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  <a:endParaRPr lang="it-IT" dirty="0"/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sz="2200" dirty="0"/>
          </a:p>
        </p:txBody>
      </p:sp>
      <p:sp>
        <p:nvSpPr>
          <p:cNvPr id="9" name="Rectangle 8"/>
          <p:cNvSpPr/>
          <p:nvPr/>
        </p:nvSpPr>
        <p:spPr>
          <a:xfrm>
            <a:off x="352982" y="1431985"/>
            <a:ext cx="87910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https://</a:t>
            </a:r>
            <a:r>
              <a:rPr lang="en-US" sz="2000" dirty="0" smtClean="0"/>
              <a:t>ec.europa.eu/energy/en/topics/energy-strategy-and-energy-union/clean-energy-all-europeans</a:t>
            </a:r>
          </a:p>
          <a:p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368" y="1822447"/>
            <a:ext cx="4505324" cy="416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2411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2725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t>17</a:t>
            </a:fld>
            <a:endParaRPr lang="en-US"/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EXAMPLE -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DESIGN STAGE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8957075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18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242917" cy="270883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 smtClean="0">
                <a:cs typeface="Calibri" panose="020F0502020204030204" pitchFamily="34" charset="0"/>
              </a:rPr>
              <a:t>A new office building is designed in Greece with a central HVAC system that is served by high efficiency heat pumps. Electricity is the only energy carrier used in the building.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 smtClean="0">
              <a:cs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i="1" dirty="0">
                <a:cs typeface="Calibri" panose="020F0502020204030204" pitchFamily="34" charset="0"/>
              </a:rPr>
              <a:t>Available data</a:t>
            </a:r>
            <a:r>
              <a:rPr lang="en-US" sz="2000" i="1" dirty="0">
                <a:cs typeface="Calibri" panose="020F0502020204030204" pitchFamily="34" charset="0"/>
              </a:rPr>
              <a:t>: </a:t>
            </a:r>
            <a:r>
              <a:rPr lang="en-US" sz="2000" dirty="0">
                <a:cs typeface="Calibri" panose="020F0502020204030204" pitchFamily="34" charset="0"/>
              </a:rPr>
              <a:t>The </a:t>
            </a:r>
            <a:r>
              <a:rPr lang="en-US" sz="2000" b="1" dirty="0">
                <a:cs typeface="Calibri" panose="020F0502020204030204" pitchFamily="34" charset="0"/>
              </a:rPr>
              <a:t>useful internal floor area</a:t>
            </a:r>
            <a:r>
              <a:rPr lang="en-US" sz="2000" dirty="0">
                <a:cs typeface="Calibri" panose="020F0502020204030204" pitchFamily="34" charset="0"/>
              </a:rPr>
              <a:t> is 2,995.8 m</a:t>
            </a:r>
            <a:r>
              <a:rPr lang="en-US" sz="2000" baseline="30000" dirty="0">
                <a:cs typeface="Calibri" panose="020F0502020204030204" pitchFamily="34" charset="0"/>
              </a:rPr>
              <a:t>2</a:t>
            </a:r>
            <a:r>
              <a:rPr lang="en-US" sz="2000" dirty="0">
                <a:cs typeface="Calibri" panose="020F0502020204030204" pitchFamily="34" charset="0"/>
              </a:rPr>
              <a:t>. The calculated annual </a:t>
            </a:r>
            <a:r>
              <a:rPr lang="en-US" sz="2000" b="1" dirty="0" smtClean="0">
                <a:cs typeface="Calibri" panose="020F0502020204030204" pitchFamily="34" charset="0"/>
              </a:rPr>
              <a:t>electricity</a:t>
            </a:r>
            <a:r>
              <a:rPr lang="en-US" sz="2000" dirty="0" smtClean="0">
                <a:cs typeface="Calibri" panose="020F0502020204030204" pitchFamily="34" charset="0"/>
              </a:rPr>
              <a:t> delivered to cover the </a:t>
            </a:r>
            <a:r>
              <a:rPr lang="en-US" sz="2000" b="1" dirty="0" smtClean="0">
                <a:cs typeface="Calibri" panose="020F0502020204030204" pitchFamily="34" charset="0"/>
              </a:rPr>
              <a:t>demand of its </a:t>
            </a:r>
            <a:r>
              <a:rPr lang="en-US" sz="2000" b="1" dirty="0">
                <a:cs typeface="Calibri" panose="020F0502020204030204" pitchFamily="34" charset="0"/>
              </a:rPr>
              <a:t>technical services</a:t>
            </a:r>
            <a:r>
              <a:rPr lang="en-US" sz="2000" dirty="0">
                <a:cs typeface="Calibri" panose="020F0502020204030204" pitchFamily="34" charset="0"/>
              </a:rPr>
              <a:t> (i.e. heating, cooling, ventilation, domestic hot water, lighting, auxiliaries</a:t>
            </a:r>
            <a:r>
              <a:rPr lang="en-US" sz="2000" dirty="0" smtClean="0">
                <a:cs typeface="Calibri" panose="020F0502020204030204" pitchFamily="34" charset="0"/>
              </a:rPr>
              <a:t>) </a:t>
            </a:r>
            <a:r>
              <a:rPr lang="en-US" sz="2000" dirty="0">
                <a:cs typeface="Calibri" panose="020F0502020204030204" pitchFamily="34" charset="0"/>
              </a:rPr>
              <a:t>is 255,242.2 </a:t>
            </a:r>
            <a:r>
              <a:rPr lang="en-US" sz="2000" dirty="0" err="1" smtClean="0">
                <a:cs typeface="Calibri" panose="020F0502020204030204" pitchFamily="34" charset="0"/>
              </a:rPr>
              <a:t>kWh</a:t>
            </a:r>
            <a:r>
              <a:rPr lang="en-US" sz="2000" baseline="-25000" dirty="0" err="1" smtClean="0">
                <a:cs typeface="Calibri" panose="020F0502020204030204" pitchFamily="34" charset="0"/>
              </a:rPr>
              <a:t>e</a:t>
            </a:r>
            <a:r>
              <a:rPr lang="en-US" sz="2000" dirty="0" smtClean="0">
                <a:cs typeface="Calibri" panose="020F0502020204030204" pitchFamily="34" charset="0"/>
              </a:rPr>
              <a:t>  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200" dirty="0" smtClean="0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sz="2200" dirty="0"/>
          </a:p>
        </p:txBody>
      </p:sp>
      <p:grpSp>
        <p:nvGrpSpPr>
          <p:cNvPr id="10" name="Group 9"/>
          <p:cNvGrpSpPr/>
          <p:nvPr/>
        </p:nvGrpSpPr>
        <p:grpSpPr>
          <a:xfrm>
            <a:off x="321618" y="3782556"/>
            <a:ext cx="8514080" cy="1259961"/>
            <a:chOff x="314960" y="4530324"/>
            <a:chExt cx="8514080" cy="1049197"/>
          </a:xfrm>
        </p:grpSpPr>
        <p:sp>
          <p:nvSpPr>
            <p:cNvPr id="11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4530324"/>
              <a:ext cx="8514080" cy="104919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 smtClean="0"/>
                <a:t>	</a:t>
              </a:r>
              <a:r>
                <a:rPr lang="en-US" sz="2000" b="1" dirty="0"/>
                <a:t>Calculate the </a:t>
              </a:r>
              <a:r>
                <a:rPr lang="en-US" sz="2000" b="1" dirty="0" smtClean="0"/>
                <a:t>electrical </a:t>
              </a:r>
              <a:r>
                <a:rPr lang="en-US" sz="2000" b="1" dirty="0"/>
                <a:t>energy </a:t>
              </a:r>
              <a:r>
                <a:rPr lang="en-US" sz="2000" b="1" dirty="0" smtClean="0"/>
                <a:t>consumption </a:t>
              </a:r>
              <a:r>
                <a:rPr lang="en-US" sz="2000" dirty="0" smtClean="0"/>
                <a:t>(for </a:t>
              </a:r>
              <a:r>
                <a:rPr lang="en-US" sz="2000" dirty="0"/>
                <a:t>the building’s </a:t>
              </a:r>
              <a:r>
                <a:rPr lang="el-GR" sz="2000" dirty="0" smtClean="0"/>
                <a:t>	</a:t>
              </a:r>
              <a:r>
                <a:rPr lang="en-US" sz="2000" dirty="0" smtClean="0"/>
                <a:t>technical </a:t>
              </a:r>
              <a:r>
                <a:rPr lang="en-US" sz="2000" dirty="0"/>
                <a:t>services) </a:t>
              </a:r>
              <a:r>
                <a:rPr lang="en-US" sz="2000" b="1" dirty="0"/>
                <a:t>per </a:t>
              </a:r>
              <a:r>
                <a:rPr lang="en-US" sz="2000" b="1" dirty="0" smtClean="0"/>
                <a:t>building’s useful </a:t>
              </a:r>
              <a:r>
                <a:rPr lang="en-US" sz="2000" b="1" dirty="0" smtClean="0"/>
                <a:t>internal </a:t>
              </a:r>
              <a:r>
                <a:rPr lang="en-US" sz="2000" b="1" dirty="0"/>
                <a:t>floor area </a:t>
              </a:r>
              <a:r>
                <a:rPr lang="en-US" sz="2000" dirty="0"/>
                <a:t>per year (i.e. </a:t>
              </a:r>
              <a:r>
                <a:rPr lang="el-GR" sz="2000" dirty="0" smtClean="0"/>
                <a:t>	</a:t>
              </a:r>
              <a:r>
                <a:rPr lang="en-US" sz="2000" dirty="0" smtClean="0"/>
                <a:t>final </a:t>
              </a:r>
              <a:r>
                <a:rPr lang="en-US" sz="2000" dirty="0"/>
                <a:t>electrical </a:t>
              </a:r>
              <a:r>
                <a:rPr lang="en-US" sz="2000" dirty="0" smtClean="0"/>
                <a:t>energy use intensity</a:t>
              </a:r>
              <a:r>
                <a:rPr lang="en-US" sz="2000" dirty="0"/>
                <a:t>).</a:t>
              </a:r>
              <a:endParaRPr lang="en-US" sz="2000" b="1" dirty="0"/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648" y="4643235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162548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5810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t>19</a:t>
            </a:fld>
            <a:endParaRPr lang="en-US"/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20516" y="2792885"/>
            <a:ext cx="8541382" cy="26591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>
                <a:cs typeface="Calibri" panose="020F0502020204030204" pitchFamily="34" charset="0"/>
              </a:rPr>
              <a:t>Calculate the annual electrical energy use intensity </a:t>
            </a:r>
            <a:r>
              <a:rPr lang="en-US" sz="2000" b="1" dirty="0">
                <a:cs typeface="Calibri" panose="020F0502020204030204" pitchFamily="34" charset="0"/>
              </a:rPr>
              <a:t>(</a:t>
            </a:r>
            <a:r>
              <a:rPr lang="en-US" sz="2000" b="1" dirty="0" err="1">
                <a:cs typeface="Calibri" panose="020F0502020204030204" pitchFamily="34" charset="0"/>
              </a:rPr>
              <a:t>kWh</a:t>
            </a:r>
            <a:r>
              <a:rPr lang="en-US" sz="2000" b="1" baseline="-25000" dirty="0" err="1">
                <a:cs typeface="Calibri" panose="020F0502020204030204" pitchFamily="34" charset="0"/>
              </a:rPr>
              <a:t>e</a:t>
            </a:r>
            <a:r>
              <a:rPr lang="en-US" sz="2000" b="1" dirty="0">
                <a:cs typeface="Calibri" panose="020F0502020204030204" pitchFamily="34" charset="0"/>
              </a:rPr>
              <a:t>/m</a:t>
            </a:r>
            <a:r>
              <a:rPr lang="en-US" sz="2000" b="1" baseline="30000" dirty="0">
                <a:cs typeface="Calibri" panose="020F0502020204030204" pitchFamily="34" charset="0"/>
              </a:rPr>
              <a:t>2</a:t>
            </a:r>
            <a:r>
              <a:rPr lang="en-US" sz="2000" b="1" dirty="0">
                <a:cs typeface="Calibri" panose="020F0502020204030204" pitchFamily="34" charset="0"/>
              </a:rPr>
              <a:t>/y</a:t>
            </a:r>
            <a:r>
              <a:rPr lang="en-US" sz="2000" b="1" dirty="0" smtClean="0">
                <a:cs typeface="Calibri" panose="020F0502020204030204" pitchFamily="34" charset="0"/>
              </a:rPr>
              <a:t>)</a:t>
            </a:r>
            <a:endParaRPr lang="en-US" sz="2000" b="1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b="1" dirty="0" smtClean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>
              <a:cs typeface="Calibri" panose="020F050202020403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229678" y="3221900"/>
            <a:ext cx="1683254" cy="953916"/>
            <a:chOff x="7458278" y="1387307"/>
            <a:chExt cx="1683254" cy="953916"/>
          </a:xfrm>
        </p:grpSpPr>
        <p:pic>
          <p:nvPicPr>
            <p:cNvPr id="19" name="Picture 1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1733" y="1506604"/>
              <a:ext cx="340173" cy="549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1906" y="1387307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ounded Rectangle 20"/>
            <p:cNvSpPr/>
            <p:nvPr/>
          </p:nvSpPr>
          <p:spPr>
            <a:xfrm>
              <a:off x="7458278" y="1419581"/>
              <a:ext cx="666974" cy="685184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170898" y="4122442"/>
            <a:ext cx="6572408" cy="1577586"/>
            <a:chOff x="-8124818" y="1178783"/>
            <a:chExt cx="6572408" cy="1577586"/>
          </a:xfrm>
        </p:grpSpPr>
        <p:sp>
          <p:nvSpPr>
            <p:cNvPr id="23" name="TextBox 22"/>
            <p:cNvSpPr txBox="1"/>
            <p:nvPr/>
          </p:nvSpPr>
          <p:spPr>
            <a:xfrm>
              <a:off x="-7985491" y="2111014"/>
              <a:ext cx="18972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u="sng" dirty="0"/>
                <a:t>255,242.2 </a:t>
              </a:r>
              <a:r>
                <a:rPr lang="en-US" sz="2000" u="sng" dirty="0" err="1" smtClean="0"/>
                <a:t>kWh</a:t>
              </a:r>
              <a:r>
                <a:rPr lang="en-US" sz="2000" u="sng" baseline="-25000" dirty="0" err="1" smtClean="0"/>
                <a:t>e</a:t>
              </a:r>
              <a:endParaRPr lang="en-US" sz="2000" u="sng" baseline="-250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-5892151" y="1833039"/>
              <a:ext cx="56457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sym typeface="Symbol"/>
                </a:rPr>
                <a:t>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-4005419" y="1833039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-8124818" y="1205375"/>
              <a:ext cx="2043245" cy="858496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Delivered Electricity for technical services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-5256436" y="2063871"/>
              <a:ext cx="124745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u="sng" dirty="0" smtClean="0"/>
                <a:t>2995.8 m</a:t>
              </a:r>
              <a:r>
                <a:rPr lang="en-US" sz="2000" u="sng" baseline="30000" dirty="0"/>
                <a:t>2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-3526348" y="2063871"/>
              <a:ext cx="19739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85.2 </a:t>
              </a:r>
              <a:r>
                <a:rPr lang="en-US" sz="2000" b="1" dirty="0" err="1" smtClean="0"/>
                <a:t>kWh</a:t>
              </a:r>
              <a:r>
                <a:rPr lang="en-US" sz="2000" b="1" baseline="-25000" dirty="0" err="1" smtClean="0"/>
                <a:t>e</a:t>
              </a:r>
              <a:r>
                <a:rPr lang="en-US" sz="2000" b="1" dirty="0" smtClean="0"/>
                <a:t>/m</a:t>
              </a:r>
              <a:r>
                <a:rPr lang="en-US" sz="2000" b="1" baseline="30000" dirty="0" smtClean="0"/>
                <a:t>2</a:t>
              </a:r>
              <a:r>
                <a:rPr lang="en-US" sz="2000" b="1" dirty="0" smtClean="0"/>
                <a:t>/y</a:t>
              </a:r>
              <a:endParaRPr lang="en-US" sz="2000" b="1" baseline="30000" dirty="0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-5397910" y="1178783"/>
              <a:ext cx="1485215" cy="747415"/>
              <a:chOff x="-5327574" y="1178783"/>
              <a:chExt cx="1485215" cy="747415"/>
            </a:xfrm>
          </p:grpSpPr>
          <p:pic>
            <p:nvPicPr>
              <p:cNvPr id="3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068442" y="1178783"/>
                <a:ext cx="987119" cy="7474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2" name="Rectangle 31"/>
              <p:cNvSpPr/>
              <p:nvPr/>
            </p:nvSpPr>
            <p:spPr>
              <a:xfrm>
                <a:off x="-5327574" y="1270696"/>
                <a:ext cx="148521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/>
                  <a:t>Useful </a:t>
                </a:r>
                <a:r>
                  <a:rPr lang="en-US" sz="1600" b="1" dirty="0"/>
                  <a:t>internal </a:t>
                </a:r>
                <a:endParaRPr lang="en-US" sz="1600" b="1" dirty="0" smtClean="0"/>
              </a:p>
              <a:p>
                <a:r>
                  <a:rPr lang="en-US" sz="1600" b="1" dirty="0" smtClean="0"/>
                  <a:t>floor </a:t>
                </a:r>
                <a:r>
                  <a:rPr lang="en-US" sz="1600" b="1" dirty="0"/>
                  <a:t>area </a:t>
                </a:r>
                <a:r>
                  <a:rPr lang="en-US" sz="1600" b="1" dirty="0" smtClean="0"/>
                  <a:t>(m</a:t>
                </a:r>
                <a:r>
                  <a:rPr lang="en-US" sz="1600" b="1" baseline="30000" dirty="0" smtClean="0"/>
                  <a:t>2</a:t>
                </a:r>
                <a:r>
                  <a:rPr lang="en-US" sz="1600" b="1" dirty="0" smtClean="0"/>
                  <a:t>)</a:t>
                </a:r>
                <a:endParaRPr lang="en-US" sz="1600" b="1" dirty="0"/>
              </a:p>
            </p:txBody>
          </p:sp>
        </p:grpSp>
      </p:grpSp>
      <p:sp>
        <p:nvSpPr>
          <p:cNvPr id="27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sz="2200" dirty="0"/>
          </a:p>
        </p:txBody>
      </p:sp>
      <p:sp>
        <p:nvSpPr>
          <p:cNvPr id="33" name="Rectangle 32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1</a:t>
            </a:r>
            <a:endParaRPr lang="el-GR" sz="2400" dirty="0"/>
          </a:p>
        </p:txBody>
      </p:sp>
      <p:sp>
        <p:nvSpPr>
          <p:cNvPr id="34" name="Rectangle 33"/>
          <p:cNvSpPr/>
          <p:nvPr/>
        </p:nvSpPr>
        <p:spPr>
          <a:xfrm>
            <a:off x="8087419" y="1750195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2</a:t>
            </a:r>
            <a:endParaRPr lang="el-GR" sz="2400" dirty="0"/>
          </a:p>
        </p:txBody>
      </p:sp>
      <p:sp>
        <p:nvSpPr>
          <p:cNvPr id="35" name="Rectangle 34"/>
          <p:cNvSpPr/>
          <p:nvPr/>
        </p:nvSpPr>
        <p:spPr>
          <a:xfrm>
            <a:off x="8087419" y="2609539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3</a:t>
            </a:r>
            <a:endParaRPr lang="el-GR" sz="2400" dirty="0"/>
          </a:p>
        </p:txBody>
      </p:sp>
      <p:sp>
        <p:nvSpPr>
          <p:cNvPr id="36" name="Rectangle 35"/>
          <p:cNvSpPr/>
          <p:nvPr/>
        </p:nvSpPr>
        <p:spPr>
          <a:xfrm>
            <a:off x="220516" y="1040876"/>
            <a:ext cx="70842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The </a:t>
            </a:r>
            <a:r>
              <a:rPr lang="en-US" sz="2000" b="1" dirty="0"/>
              <a:t>annual electricity </a:t>
            </a:r>
            <a:r>
              <a:rPr lang="en-US" sz="2000" b="1" dirty="0" smtClean="0"/>
              <a:t>delivered </a:t>
            </a:r>
            <a:r>
              <a:rPr lang="en-US" sz="2000" b="1" dirty="0"/>
              <a:t>to the building </a:t>
            </a:r>
            <a:r>
              <a:rPr lang="en-US" sz="2000" b="1" dirty="0" smtClean="0"/>
              <a:t>is </a:t>
            </a:r>
            <a:r>
              <a:rPr lang="en-US" sz="2000" dirty="0">
                <a:cs typeface="Calibri" panose="020F0502020204030204" pitchFamily="34" charset="0"/>
              </a:rPr>
              <a:t>255,242.2 </a:t>
            </a:r>
            <a:r>
              <a:rPr lang="en-US" sz="2000" dirty="0" err="1">
                <a:cs typeface="Calibri" panose="020F0502020204030204" pitchFamily="34" charset="0"/>
              </a:rPr>
              <a:t>kWh</a:t>
            </a:r>
            <a:r>
              <a:rPr lang="en-US" sz="2000" baseline="-25000" dirty="0" err="1">
                <a:cs typeface="Calibri" panose="020F0502020204030204" pitchFamily="34" charset="0"/>
              </a:rPr>
              <a:t>e</a:t>
            </a:r>
            <a:endParaRPr lang="el-GR" sz="2000" dirty="0"/>
          </a:p>
        </p:txBody>
      </p:sp>
      <p:sp>
        <p:nvSpPr>
          <p:cNvPr id="37" name="Rectangle 36"/>
          <p:cNvSpPr/>
          <p:nvPr/>
        </p:nvSpPr>
        <p:spPr>
          <a:xfrm>
            <a:off x="220516" y="1855843"/>
            <a:ext cx="58850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The building’s </a:t>
            </a:r>
            <a:r>
              <a:rPr lang="en-US" sz="2000" b="1" dirty="0"/>
              <a:t>useful internal floor </a:t>
            </a:r>
            <a:r>
              <a:rPr lang="en-US" sz="2000" b="1" dirty="0" smtClean="0"/>
              <a:t>area is </a:t>
            </a:r>
            <a:r>
              <a:rPr lang="en-US" sz="2000" dirty="0">
                <a:cs typeface="Calibri" panose="020F0502020204030204" pitchFamily="34" charset="0"/>
              </a:rPr>
              <a:t>2,995.8 </a:t>
            </a:r>
            <a:r>
              <a:rPr lang="en-US" sz="2000" dirty="0" smtClean="0">
                <a:cs typeface="Calibri" panose="020F0502020204030204" pitchFamily="34" charset="0"/>
              </a:rPr>
              <a:t>m</a:t>
            </a:r>
            <a:r>
              <a:rPr lang="en-US" sz="2000" baseline="30000" dirty="0" smtClean="0">
                <a:cs typeface="Calibri" panose="020F0502020204030204" pitchFamily="34" charset="0"/>
              </a:rPr>
              <a:t>2</a:t>
            </a:r>
            <a:r>
              <a:rPr lang="en-US" sz="2000" b="1" dirty="0" smtClean="0"/>
              <a:t> 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57333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4737" y="3347587"/>
            <a:ext cx="3069496" cy="2154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9075"/>
            <a:ext cx="2133600" cy="288925"/>
          </a:xfrm>
        </p:spPr>
        <p:txBody>
          <a:bodyPr/>
          <a:lstStyle/>
          <a:p>
            <a:fld id="{243FB592-B9A9-49AA-A86F-4031F7B97808}" type="slidenum">
              <a:rPr lang="en-US" smtClean="0"/>
              <a:t>2</a:t>
            </a:fld>
            <a:endParaRPr lang="en-US" dirty="0"/>
          </a:p>
        </p:txBody>
      </p:sp>
      <p:pic>
        <p:nvPicPr>
          <p:cNvPr id="63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" name="Rounded Rectangle 78"/>
          <p:cNvSpPr/>
          <p:nvPr/>
        </p:nvSpPr>
        <p:spPr>
          <a:xfrm>
            <a:off x="3722914" y="4840560"/>
            <a:ext cx="2351318" cy="703230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B.1.3 – ELECTRICAL ENERGY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CONSUMPTION</a:t>
            </a:r>
            <a:endParaRPr lang="en-US" sz="28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388111"/>
              </p:ext>
            </p:extLst>
          </p:nvPr>
        </p:nvGraphicFramePr>
        <p:xfrm>
          <a:off x="487326" y="1504863"/>
          <a:ext cx="8169348" cy="1315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i="0" dirty="0" smtClean="0"/>
                        <a:t>B.1.3 – ELECTRICAL ENERGY CONSUMPTION</a:t>
                      </a:r>
                      <a:endParaRPr lang="el-GR" sz="2800" b="1" i="0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ISSUE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CATEGORY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B. Energy</a:t>
                      </a:r>
                      <a:r>
                        <a:rPr lang="en-US" baseline="0" dirty="0" smtClean="0"/>
                        <a:t> and Resource Consumption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B.1. Energy</a:t>
                      </a:r>
                      <a:endParaRPr lang="el-G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005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0875" y="6562725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t>20</a:t>
            </a:fld>
            <a:endParaRPr lang="en-US"/>
          </a:p>
        </p:txBody>
      </p:sp>
      <p:sp>
        <p:nvSpPr>
          <p:cNvPr id="1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EXAMPLE -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OCCUPANCY </a:t>
            </a: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STAGE</a:t>
            </a:r>
            <a:endParaRPr lang="it-IT" sz="2400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8338414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t>21</a:t>
            </a:fld>
            <a:endParaRPr lang="en-US"/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305060" cy="4525963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000" dirty="0" smtClean="0">
                <a:cs typeface="Calibri" panose="020F0502020204030204" pitchFamily="34" charset="0"/>
              </a:rPr>
              <a:t>An existing office building located in Athens is connected to the main power grid and it is served by an </a:t>
            </a:r>
            <a:r>
              <a:rPr lang="en-US" sz="2000" dirty="0">
                <a:cs typeface="Calibri" panose="020F0502020204030204" pitchFamily="34" charset="0"/>
              </a:rPr>
              <a:t>oil-fired </a:t>
            </a:r>
            <a:r>
              <a:rPr lang="en-US" sz="2000" dirty="0" smtClean="0">
                <a:cs typeface="Calibri" panose="020F0502020204030204" pitchFamily="34" charset="0"/>
              </a:rPr>
              <a:t>boiler for central space heating, exhaust mechanical ventilation and local </a:t>
            </a:r>
            <a:r>
              <a:rPr lang="en-US" sz="2000" dirty="0">
                <a:cs typeface="Calibri" panose="020F0502020204030204" pitchFamily="34" charset="0"/>
              </a:rPr>
              <a:t>split unit heat </a:t>
            </a:r>
            <a:r>
              <a:rPr lang="en-US" sz="2000" dirty="0" smtClean="0">
                <a:cs typeface="Calibri" panose="020F0502020204030204" pitchFamily="34" charset="0"/>
              </a:rPr>
              <a:t>pumps for cooling. </a:t>
            </a:r>
            <a:r>
              <a:rPr lang="en-US" sz="2000" dirty="0">
                <a:cs typeface="Calibri" panose="020F0502020204030204" pitchFamily="34" charset="0"/>
              </a:rPr>
              <a:t>Domestic hot water is served with local electric continuous-flow (</a:t>
            </a:r>
            <a:r>
              <a:rPr lang="en-US" sz="2000" dirty="0" err="1">
                <a:cs typeface="Calibri" panose="020F0502020204030204" pitchFamily="34" charset="0"/>
              </a:rPr>
              <a:t>tankless</a:t>
            </a:r>
            <a:r>
              <a:rPr lang="en-US" sz="2000" dirty="0">
                <a:cs typeface="Calibri" panose="020F0502020204030204" pitchFamily="34" charset="0"/>
              </a:rPr>
              <a:t>) water heaters. </a:t>
            </a:r>
            <a:endParaRPr lang="en-US" sz="2000" dirty="0" smtClean="0">
              <a:cs typeface="Calibri" panose="020F0502020204030204" pitchFamily="34" charset="0"/>
            </a:endParaRPr>
          </a:p>
          <a:p>
            <a:pPr marL="0" indent="0"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000" b="1" i="1" dirty="0" smtClean="0">
                <a:cs typeface="Calibri" panose="020F0502020204030204" pitchFamily="34" charset="0"/>
              </a:rPr>
              <a:t>Available data</a:t>
            </a:r>
            <a:r>
              <a:rPr lang="en-US" sz="2000" i="1" dirty="0">
                <a:cs typeface="Calibri" panose="020F0502020204030204" pitchFamily="34" charset="0"/>
              </a:rPr>
              <a:t>: The building manager provided the </a:t>
            </a:r>
            <a:r>
              <a:rPr lang="en-US" sz="2000" b="1" i="1" dirty="0">
                <a:cs typeface="Calibri" panose="020F0502020204030204" pitchFamily="34" charset="0"/>
              </a:rPr>
              <a:t>floor plans </a:t>
            </a:r>
            <a:r>
              <a:rPr lang="en-US" sz="2000" i="1" dirty="0">
                <a:cs typeface="Calibri" panose="020F0502020204030204" pitchFamily="34" charset="0"/>
              </a:rPr>
              <a:t>and annual </a:t>
            </a:r>
            <a:r>
              <a:rPr lang="en-US" sz="2000" b="1" i="1" dirty="0" smtClean="0">
                <a:cs typeface="Calibri" panose="020F0502020204030204" pitchFamily="34" charset="0"/>
              </a:rPr>
              <a:t>electricity bills </a:t>
            </a:r>
            <a:r>
              <a:rPr lang="en-US" sz="2000" i="1" dirty="0">
                <a:cs typeface="Calibri" panose="020F0502020204030204" pitchFamily="34" charset="0"/>
              </a:rPr>
              <a:t>over several years. </a:t>
            </a:r>
            <a:r>
              <a:rPr lang="en-US" sz="2000" i="1" dirty="0" smtClean="0">
                <a:cs typeface="Calibri" panose="020F0502020204030204" pitchFamily="34" charset="0"/>
              </a:rPr>
              <a:t>The electricity data corresponds to the total building demand for all end-uses of the building during the corresponding year. </a:t>
            </a: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sz="2200" dirty="0"/>
          </a:p>
        </p:txBody>
      </p:sp>
      <p:grpSp>
        <p:nvGrpSpPr>
          <p:cNvPr id="9" name="Group 8"/>
          <p:cNvGrpSpPr/>
          <p:nvPr/>
        </p:nvGrpSpPr>
        <p:grpSpPr>
          <a:xfrm>
            <a:off x="352690" y="4057763"/>
            <a:ext cx="8514080" cy="1259961"/>
            <a:chOff x="314960" y="4530324"/>
            <a:chExt cx="8514080" cy="1049197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4530324"/>
              <a:ext cx="8514080" cy="104919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 smtClean="0"/>
                <a:t>	</a:t>
              </a:r>
              <a:r>
                <a:rPr lang="en-US" sz="2000" b="1" dirty="0"/>
                <a:t>Calculate the electrical energy consumption </a:t>
              </a:r>
              <a:r>
                <a:rPr lang="en-US" sz="2000" dirty="0"/>
                <a:t>(for the building’s </a:t>
              </a:r>
              <a:r>
                <a:rPr lang="el-GR" sz="2000" dirty="0"/>
                <a:t>	</a:t>
              </a:r>
              <a:r>
                <a:rPr lang="en-US" sz="2000" dirty="0"/>
                <a:t>technical services) </a:t>
              </a:r>
              <a:r>
                <a:rPr lang="en-US" sz="2000" b="1" dirty="0"/>
                <a:t>per building’s useful internal floor area </a:t>
              </a:r>
              <a:r>
                <a:rPr lang="en-US" sz="2000" dirty="0"/>
                <a:t>per year (i.e. </a:t>
              </a:r>
              <a:r>
                <a:rPr lang="el-GR" sz="2000" dirty="0"/>
                <a:t>	</a:t>
              </a:r>
              <a:r>
                <a:rPr lang="en-US" sz="2000" dirty="0"/>
                <a:t>final electrical energy use intensity).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648" y="4643235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848194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2725"/>
            <a:ext cx="2133600" cy="295275"/>
          </a:xfrm>
        </p:spPr>
        <p:txBody>
          <a:bodyPr/>
          <a:lstStyle/>
          <a:p>
            <a:fld id="{243FB592-B9A9-49AA-A86F-4031F7B97808}" type="slidenum">
              <a:rPr lang="en-US" smtClean="0"/>
              <a:t>22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1770695"/>
              </p:ext>
            </p:extLst>
          </p:nvPr>
        </p:nvGraphicFramePr>
        <p:xfrm>
          <a:off x="625116" y="1933577"/>
          <a:ext cx="7471668" cy="74168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8679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79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79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79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Electricity (</a:t>
                      </a:r>
                      <a:r>
                        <a:rPr lang="en-US" dirty="0" err="1" smtClean="0"/>
                        <a:t>kWh</a:t>
                      </a:r>
                      <a:r>
                        <a:rPr lang="en-US" baseline="-25000" dirty="0" err="1" smtClean="0"/>
                        <a:t>e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451,155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399,321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420,233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405571"/>
            <a:ext cx="3129127" cy="2458568"/>
          </a:xfrm>
          <a:prstGeom prst="rect">
            <a:avLst/>
          </a:prstGeom>
        </p:spPr>
      </p:pic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81334" y="1367868"/>
            <a:ext cx="8541382" cy="4294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>
                <a:cs typeface="Calibri" panose="020F0502020204030204" pitchFamily="34" charset="0"/>
              </a:rPr>
              <a:t>Annual </a:t>
            </a:r>
            <a:r>
              <a:rPr lang="en-US" sz="2000" b="1" dirty="0" smtClean="0">
                <a:cs typeface="Calibri" panose="020F0502020204030204" pitchFamily="34" charset="0"/>
              </a:rPr>
              <a:t>electricity </a:t>
            </a:r>
            <a:r>
              <a:rPr lang="en-US" sz="2000" b="1" dirty="0">
                <a:cs typeface="Calibri" panose="020F0502020204030204" pitchFamily="34" charset="0"/>
              </a:rPr>
              <a:t>delivered to the building (obtained from electricity bills)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81334" y="2982091"/>
            <a:ext cx="8541382" cy="4294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 smtClean="0">
                <a:cs typeface="Calibri" panose="020F0502020204030204" pitchFamily="34" charset="0"/>
              </a:rPr>
              <a:t>Typical floor plan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361356" y="3411535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ts val="600"/>
              </a:spcBef>
              <a:spcAft>
                <a:spcPts val="1200"/>
              </a:spcAft>
            </a:pPr>
            <a:r>
              <a:rPr lang="en-US" sz="2000" dirty="0">
                <a:solidFill>
                  <a:prstClr val="black"/>
                </a:solidFill>
                <a:cs typeface="Calibri" panose="020F0502020204030204" pitchFamily="34" charset="0"/>
              </a:rPr>
              <a:t>Floor plans </a:t>
            </a:r>
            <a:r>
              <a:rPr lang="en-US" sz="2000" dirty="0" smtClean="0">
                <a:solidFill>
                  <a:prstClr val="black"/>
                </a:solidFill>
                <a:cs typeface="Calibri" panose="020F0502020204030204" pitchFamily="34" charset="0"/>
              </a:rPr>
              <a:t>have been verified </a:t>
            </a:r>
            <a:r>
              <a:rPr lang="en-US" sz="2000" dirty="0">
                <a:solidFill>
                  <a:prstClr val="black"/>
                </a:solidFill>
                <a:cs typeface="Calibri" panose="020F0502020204030204" pitchFamily="34" charset="0"/>
              </a:rPr>
              <a:t>during a short energy audit of the building and can be used to estimate the building’s useful floor area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2178" y="3411535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34" y="1956114"/>
            <a:ext cx="277926" cy="44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sz="2200" dirty="0"/>
          </a:p>
        </p:txBody>
      </p:sp>
      <p:sp>
        <p:nvSpPr>
          <p:cNvPr id="16" name="Rectangle 15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12109764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23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Segnaposto contenuto 2">
                <a:extLst>
                  <a:ext uri="{FF2B5EF4-FFF2-40B4-BE49-F238E27FC236}">
                    <a16:creationId xmlns:a16="http://schemas.microsoft.com/office/drawing/2014/main" id="{86F2EB93-A63A-4210-B86A-E5FCAD7D8D7F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400050" y="1130832"/>
                <a:ext cx="8541382" cy="4525963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200" b="1" dirty="0" smtClean="0">
                    <a:cs typeface="Calibri" panose="020F0502020204030204" pitchFamily="34" charset="0"/>
                  </a:rPr>
                  <a:t>Calculate the average annual electricity for the technical building services</a:t>
                </a:r>
                <a:endParaRPr lang="en-US" sz="2200" b="1" dirty="0">
                  <a:cs typeface="Calibri" panose="020F0502020204030204" pitchFamily="34" charset="0"/>
                </a:endParaRPr>
              </a:p>
              <a:p>
                <a:pPr marL="0" lvl="0" indent="0">
                  <a:buNone/>
                </a:pPr>
                <a:endParaRPr lang="en-US" sz="2200" dirty="0" smtClean="0">
                  <a:solidFill>
                    <a:prstClr val="black"/>
                  </a:solidFill>
                  <a:cs typeface="Calibri" panose="020F0502020204030204" pitchFamily="34" charset="0"/>
                </a:endParaRPr>
              </a:p>
              <a:p>
                <a:pPr marL="0" lvl="0" indent="0">
                  <a:buNone/>
                </a:pPr>
                <a:r>
                  <a:rPr lang="en-US" sz="2200" dirty="0" smtClean="0">
                    <a:solidFill>
                      <a:prstClr val="black"/>
                    </a:solidFill>
                    <a:cs typeface="Calibri" panose="020F0502020204030204" pitchFamily="34" charset="0"/>
                  </a:rPr>
                  <a:t>Calculate </a:t>
                </a:r>
                <a:r>
                  <a:rPr lang="en-US" sz="2200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the three year average: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24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451,155</m:t>
                        </m:r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4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399,321</m:t>
                        </m:r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4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420,233</m:t>
                        </m:r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200" dirty="0">
                    <a:solidFill>
                      <a:prstClr val="black"/>
                    </a:solidFill>
                  </a:rPr>
                  <a:t> </a:t>
                </a:r>
                <a:r>
                  <a:rPr lang="en-US" sz="2200" dirty="0" smtClean="0">
                    <a:solidFill>
                      <a:prstClr val="black"/>
                    </a:solidFill>
                  </a:rPr>
                  <a:t>kWh</a:t>
                </a:r>
                <a:r>
                  <a:rPr lang="en-US" sz="2200" baseline="-25000" dirty="0" smtClean="0">
                    <a:solidFill>
                      <a:prstClr val="black"/>
                    </a:solidFill>
                  </a:rPr>
                  <a:t>e</a:t>
                </a:r>
                <a:endParaRPr lang="en-US" sz="2200" baseline="-25000" dirty="0">
                  <a:solidFill>
                    <a:prstClr val="black"/>
                  </a:solidFill>
                </a:endParaRPr>
              </a:p>
              <a:p>
                <a:pPr marL="0" indent="0">
                  <a:buNone/>
                </a:pPr>
                <a:endParaRPr lang="en-US" sz="2200" dirty="0" smtClean="0"/>
              </a:p>
              <a:p>
                <a:pPr marL="0" indent="0">
                  <a:buNone/>
                </a:pPr>
                <a:r>
                  <a:rPr lang="en-US" sz="2200" dirty="0" smtClean="0"/>
                  <a:t>Average annual </a:t>
                </a:r>
                <a:r>
                  <a:rPr lang="en-US" sz="2200" b="1" u="sng" dirty="0"/>
                  <a:t>total</a:t>
                </a:r>
                <a:r>
                  <a:rPr lang="en-US" sz="2200" u="sng" dirty="0"/>
                  <a:t> </a:t>
                </a:r>
                <a:r>
                  <a:rPr lang="en-US" sz="2200" b="1" u="sng" dirty="0" smtClean="0">
                    <a:cs typeface="Calibri" panose="020F0502020204030204" pitchFamily="34" charset="0"/>
                  </a:rPr>
                  <a:t>electricity</a:t>
                </a:r>
                <a:r>
                  <a:rPr lang="en-US" sz="2200" dirty="0" smtClean="0">
                    <a:cs typeface="Calibri" panose="020F0502020204030204" pitchFamily="34" charset="0"/>
                  </a:rPr>
                  <a:t> from the main grid: </a:t>
                </a:r>
                <a:r>
                  <a:rPr lang="en-US" sz="2200" b="1" dirty="0" smtClean="0">
                    <a:cs typeface="Calibri" panose="020F0502020204030204" pitchFamily="34" charset="0"/>
                  </a:rPr>
                  <a:t>423,570 </a:t>
                </a:r>
                <a:r>
                  <a:rPr lang="en-US" sz="2200" b="1" dirty="0" err="1" smtClean="0">
                    <a:cs typeface="Calibri" panose="020F0502020204030204" pitchFamily="34" charset="0"/>
                  </a:rPr>
                  <a:t>kWh</a:t>
                </a:r>
                <a:r>
                  <a:rPr lang="en-US" sz="2200" b="1" baseline="-25000" dirty="0" err="1" smtClean="0">
                    <a:cs typeface="Calibri" panose="020F0502020204030204" pitchFamily="34" charset="0"/>
                  </a:rPr>
                  <a:t>e</a:t>
                </a:r>
                <a:endParaRPr lang="en-US" sz="2200" b="1" baseline="-25000" dirty="0" smtClean="0"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sz="2200" dirty="0" smtClean="0"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r>
                  <a:rPr lang="en-US" sz="2200" dirty="0" smtClean="0">
                    <a:cs typeface="Calibri" panose="020F0502020204030204" pitchFamily="34" charset="0"/>
                  </a:rPr>
                  <a:t>Calculate the electricity used the technical building services in scope using calibrated simulations or use typical breakdown</a:t>
                </a:r>
              </a:p>
            </p:txBody>
          </p:sp>
        </mc:Choice>
        <mc:Fallback xmlns="">
          <p:sp>
            <p:nvSpPr>
              <p:cNvPr id="15" name="Segnaposto contenuto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86F2EB93-A63A-4210-B86A-E5FCAD7D8D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00050" y="1130832"/>
                <a:ext cx="8541382" cy="4525963"/>
              </a:xfrm>
              <a:prstGeom prst="rect">
                <a:avLst/>
              </a:prstGeom>
              <a:blipFill rotWithShape="0">
                <a:blip r:embed="rId2"/>
                <a:stretch>
                  <a:fillRect l="-928" t="-94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/>
          <p:cNvGrpSpPr/>
          <p:nvPr/>
        </p:nvGrpSpPr>
        <p:grpSpPr>
          <a:xfrm>
            <a:off x="7468276" y="1529828"/>
            <a:ext cx="1675724" cy="953916"/>
            <a:chOff x="7465808" y="1387307"/>
            <a:chExt cx="1675724" cy="953916"/>
          </a:xfrm>
        </p:grpSpPr>
        <p:pic>
          <p:nvPicPr>
            <p:cNvPr id="17" name="Picture 1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1733" y="1506604"/>
              <a:ext cx="340173" cy="549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1906" y="1387307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Rounded Rectangle 19"/>
            <p:cNvSpPr/>
            <p:nvPr/>
          </p:nvSpPr>
          <p:spPr>
            <a:xfrm>
              <a:off x="7465808" y="1419581"/>
              <a:ext cx="666974" cy="685184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sz="2200" dirty="0"/>
          </a:p>
        </p:txBody>
      </p:sp>
      <p:sp>
        <p:nvSpPr>
          <p:cNvPr id="9" name="Rectangle 8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1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27107114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1878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t>24</a:t>
            </a:fld>
            <a:endParaRPr lang="en-US"/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541382" cy="4525963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b="1" dirty="0" smtClean="0">
                <a:cs typeface="Calibri" panose="020F0502020204030204" pitchFamily="34" charset="0"/>
              </a:rPr>
              <a:t>Calculate the average annual electricity for the technical building services</a:t>
            </a:r>
          </a:p>
          <a:p>
            <a:pPr marL="0" indent="0">
              <a:buNone/>
            </a:pPr>
            <a:endParaRPr lang="en-US" sz="2200" dirty="0" smtClean="0"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200" dirty="0" smtClean="0">
                <a:cs typeface="Calibri" panose="020F0502020204030204" pitchFamily="34" charset="0"/>
              </a:rPr>
              <a:t>Breakdown </a:t>
            </a:r>
            <a:r>
              <a:rPr lang="en-US" sz="2200" dirty="0">
                <a:cs typeface="Calibri" panose="020F0502020204030204" pitchFamily="34" charset="0"/>
              </a:rPr>
              <a:t>of electricity demand from energy audit</a:t>
            </a:r>
          </a:p>
          <a:p>
            <a:pPr marL="0" indent="0">
              <a:buNone/>
            </a:pPr>
            <a:endParaRPr lang="en-US" sz="2200" b="1" dirty="0">
              <a:cs typeface="Calibri" panose="020F0502020204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7465808" y="1387307"/>
            <a:ext cx="1675724" cy="953916"/>
            <a:chOff x="7465808" y="1387307"/>
            <a:chExt cx="1675724" cy="953916"/>
          </a:xfrm>
        </p:grpSpPr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1733" y="1506604"/>
              <a:ext cx="340173" cy="549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1906" y="1387307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ounded Rectangle 13"/>
            <p:cNvSpPr/>
            <p:nvPr/>
          </p:nvSpPr>
          <p:spPr>
            <a:xfrm>
              <a:off x="7465808" y="1419581"/>
              <a:ext cx="666974" cy="685184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3655136" y="2544468"/>
            <a:ext cx="5486396" cy="1825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2200" b="1" dirty="0" smtClean="0">
                <a:solidFill>
                  <a:prstClr val="black"/>
                </a:solidFill>
              </a:rPr>
              <a:t>Technical building services in scope</a:t>
            </a:r>
            <a:r>
              <a:rPr lang="en-US" sz="2200" dirty="0" smtClean="0">
                <a:solidFill>
                  <a:prstClr val="black"/>
                </a:solidFill>
              </a:rPr>
              <a:t>:</a:t>
            </a:r>
          </a:p>
          <a:p>
            <a:pPr lvl="0">
              <a:spcBef>
                <a:spcPct val="20000"/>
              </a:spcBef>
            </a:pPr>
            <a:r>
              <a:rPr lang="en-US" dirty="0" smtClean="0">
                <a:solidFill>
                  <a:prstClr val="black"/>
                </a:solidFill>
              </a:rPr>
              <a:t>Cooling (21.9% ) + Exhaust ventilation, fans (13.2%) + Domestic </a:t>
            </a:r>
            <a:r>
              <a:rPr lang="en-US" dirty="0">
                <a:solidFill>
                  <a:prstClr val="black"/>
                </a:solidFill>
              </a:rPr>
              <a:t>hot </a:t>
            </a:r>
            <a:r>
              <a:rPr lang="en-US" dirty="0" smtClean="0">
                <a:solidFill>
                  <a:prstClr val="black"/>
                </a:solidFill>
              </a:rPr>
              <a:t>water(2.7%) + Lighting (36.5%) + Auxiliaries, pumps </a:t>
            </a:r>
            <a:r>
              <a:rPr lang="en-US" dirty="0" err="1" smtClean="0">
                <a:solidFill>
                  <a:prstClr val="black"/>
                </a:solidFill>
              </a:rPr>
              <a:t>etc</a:t>
            </a:r>
            <a:r>
              <a:rPr lang="en-US" dirty="0" smtClean="0">
                <a:solidFill>
                  <a:prstClr val="black"/>
                </a:solidFill>
              </a:rPr>
              <a:t> (3.8% ) = </a:t>
            </a:r>
            <a:r>
              <a:rPr lang="en-US" b="1" u="sng" dirty="0" smtClean="0">
                <a:solidFill>
                  <a:prstClr val="black"/>
                </a:solidFill>
              </a:rPr>
              <a:t>78.1%</a:t>
            </a:r>
            <a:r>
              <a:rPr lang="en-US" dirty="0" smtClean="0">
                <a:solidFill>
                  <a:prstClr val="black"/>
                </a:solidFill>
              </a:rPr>
              <a:t> of total electricity</a:t>
            </a:r>
          </a:p>
          <a:p>
            <a:pPr lvl="0">
              <a:spcBef>
                <a:spcPts val="600"/>
              </a:spcBef>
            </a:pPr>
            <a:r>
              <a:rPr lang="en-US" sz="1400" i="1" dirty="0">
                <a:solidFill>
                  <a:prstClr val="black"/>
                </a:solidFill>
              </a:rPr>
              <a:t>S</a:t>
            </a:r>
            <a:r>
              <a:rPr lang="en-US" sz="1400" i="1" dirty="0" smtClean="0">
                <a:solidFill>
                  <a:prstClr val="black"/>
                </a:solidFill>
              </a:rPr>
              <a:t>pace </a:t>
            </a:r>
            <a:r>
              <a:rPr lang="en-US" sz="1400" i="1" dirty="0">
                <a:solidFill>
                  <a:prstClr val="black"/>
                </a:solidFill>
              </a:rPr>
              <a:t>heating demand is covered by the fuel of the oil-fired central heating </a:t>
            </a:r>
            <a:r>
              <a:rPr lang="en-US" sz="1400" i="1" dirty="0" smtClean="0">
                <a:solidFill>
                  <a:prstClr val="black"/>
                </a:solidFill>
              </a:rPr>
              <a:t>system</a:t>
            </a:r>
            <a:endParaRPr lang="en-US" sz="1400" i="1" dirty="0">
              <a:solidFill>
                <a:prstClr val="black"/>
              </a:solidFill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5685" y="2738924"/>
            <a:ext cx="3701435" cy="24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642551" y="4922169"/>
            <a:ext cx="819252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</a:pPr>
            <a:r>
              <a:rPr lang="en-US" sz="2200" dirty="0" smtClean="0">
                <a:solidFill>
                  <a:prstClr val="black"/>
                </a:solidFill>
              </a:rPr>
              <a:t>Average </a:t>
            </a:r>
            <a:r>
              <a:rPr lang="en-US" sz="2200" dirty="0">
                <a:solidFill>
                  <a:prstClr val="black"/>
                </a:solidFill>
              </a:rPr>
              <a:t>annual </a:t>
            </a:r>
            <a:r>
              <a:rPr lang="en-US" sz="2200" b="1" u="sng" dirty="0" smtClean="0">
                <a:solidFill>
                  <a:prstClr val="black"/>
                </a:solidFill>
                <a:cs typeface="Calibri" panose="020F0502020204030204" pitchFamily="34" charset="0"/>
              </a:rPr>
              <a:t>electricity  for technical building services</a:t>
            </a:r>
            <a:r>
              <a:rPr lang="en-US" sz="2200" dirty="0" smtClean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r>
              <a:rPr lang="en-US" sz="2200" dirty="0">
                <a:solidFill>
                  <a:prstClr val="black"/>
                </a:solidFill>
                <a:cs typeface="Calibri" panose="020F0502020204030204" pitchFamily="34" charset="0"/>
              </a:rPr>
              <a:t>from the main grid: 423,570 </a:t>
            </a:r>
            <a:r>
              <a:rPr lang="en-US" sz="2200" dirty="0" err="1" smtClean="0">
                <a:solidFill>
                  <a:prstClr val="black"/>
                </a:solidFill>
                <a:cs typeface="Calibri" panose="020F0502020204030204" pitchFamily="34" charset="0"/>
              </a:rPr>
              <a:t>kWh</a:t>
            </a:r>
            <a:r>
              <a:rPr lang="en-US" sz="2200" baseline="-25000" dirty="0" err="1" smtClean="0">
                <a:solidFill>
                  <a:prstClr val="black"/>
                </a:solidFill>
                <a:cs typeface="Calibri" panose="020F0502020204030204" pitchFamily="34" charset="0"/>
              </a:rPr>
              <a:t>e</a:t>
            </a:r>
            <a:r>
              <a:rPr lang="en-US" sz="2200" dirty="0" smtClean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r>
              <a:rPr lang="en-US" sz="2200" dirty="0" smtClean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 </a:t>
            </a:r>
            <a:r>
              <a:rPr lang="en-US" sz="2200" dirty="0" smtClean="0">
                <a:solidFill>
                  <a:prstClr val="black"/>
                </a:solidFill>
                <a:cs typeface="Calibri" panose="020F0502020204030204" pitchFamily="34" charset="0"/>
              </a:rPr>
              <a:t>78.1% = </a:t>
            </a:r>
            <a:r>
              <a:rPr lang="en-US" sz="2200" b="1" dirty="0" smtClean="0">
                <a:solidFill>
                  <a:prstClr val="black"/>
                </a:solidFill>
                <a:cs typeface="Calibri" panose="020F0502020204030204" pitchFamily="34" charset="0"/>
              </a:rPr>
              <a:t>330,808 </a:t>
            </a:r>
            <a:r>
              <a:rPr lang="en-US" sz="2200" b="1" dirty="0" err="1" smtClean="0">
                <a:solidFill>
                  <a:prstClr val="black"/>
                </a:solidFill>
                <a:cs typeface="Calibri" panose="020F0502020204030204" pitchFamily="34" charset="0"/>
              </a:rPr>
              <a:t>kWh</a:t>
            </a:r>
            <a:r>
              <a:rPr lang="en-US" sz="2200" b="1" baseline="-25000" dirty="0" err="1" smtClean="0">
                <a:solidFill>
                  <a:prstClr val="black"/>
                </a:solidFill>
                <a:cs typeface="Calibri" panose="020F0502020204030204" pitchFamily="34" charset="0"/>
              </a:rPr>
              <a:t>e</a:t>
            </a:r>
            <a:endParaRPr lang="en-US" sz="2200" b="1" baseline="-25000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15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323282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25</a:t>
            </a:fld>
            <a:endParaRPr lang="en-US"/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541382" cy="172742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 smtClean="0">
                <a:cs typeface="Calibri" panose="020F0502020204030204" pitchFamily="34" charset="0"/>
              </a:rPr>
              <a:t>Calculate the building’s useful floor area</a:t>
            </a:r>
          </a:p>
          <a:p>
            <a:pPr marL="0" indent="0">
              <a:buNone/>
            </a:pPr>
            <a:r>
              <a:rPr lang="en-US" sz="2000" dirty="0" smtClean="0">
                <a:cs typeface="Calibri" panose="020F0502020204030204" pitchFamily="34" charset="0"/>
              </a:rPr>
              <a:t>Use the available floor plans that have </a:t>
            </a:r>
            <a:r>
              <a:rPr lang="en-US" sz="2000" dirty="0">
                <a:cs typeface="Calibri" panose="020F0502020204030204" pitchFamily="34" charset="0"/>
              </a:rPr>
              <a:t>been reviewed </a:t>
            </a:r>
            <a:r>
              <a:rPr lang="en-US" sz="2000" dirty="0" smtClean="0">
                <a:cs typeface="Calibri" panose="020F0502020204030204" pitchFamily="34" charset="0"/>
              </a:rPr>
              <a:t>and confirmed to comply </a:t>
            </a:r>
            <a:r>
              <a:rPr lang="en-US" sz="2000" dirty="0">
                <a:cs typeface="Calibri" panose="020F0502020204030204" pitchFamily="34" charset="0"/>
              </a:rPr>
              <a:t>with </a:t>
            </a:r>
            <a:r>
              <a:rPr lang="en-US" sz="2000" dirty="0" smtClean="0">
                <a:cs typeface="Calibri" panose="020F0502020204030204" pitchFamily="34" charset="0"/>
              </a:rPr>
              <a:t>the existing building during a short energy audit. 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92D050"/>
                </a:solidFill>
                <a:cs typeface="Calibri" panose="020F0502020204030204" pitchFamily="34" charset="0"/>
              </a:rPr>
              <a:t>Use internal dimensions</a:t>
            </a:r>
            <a:r>
              <a:rPr lang="en-US" sz="2000" dirty="0" smtClean="0">
                <a:cs typeface="Calibri" panose="020F0502020204030204" pitchFamily="34" charset="0"/>
              </a:rPr>
              <a:t>. </a:t>
            </a:r>
            <a:r>
              <a:rPr lang="en-US" sz="2000" dirty="0" smtClean="0">
                <a:solidFill>
                  <a:srgbClr val="FF0000"/>
                </a:solidFill>
                <a:cs typeface="Calibri" panose="020F0502020204030204" pitchFamily="34" charset="0"/>
              </a:rPr>
              <a:t>Exclude from the measurement exercise the floor areas not in scope </a:t>
            </a:r>
            <a:r>
              <a:rPr lang="en-US" sz="2000" dirty="0" smtClean="0">
                <a:cs typeface="Calibri" panose="020F0502020204030204" pitchFamily="34" charset="0"/>
              </a:rPr>
              <a:t>(see Levels)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 smtClean="0">
                <a:cs typeface="Calibri" panose="020F0502020204030204" pitchFamily="34" charset="0"/>
              </a:rPr>
              <a:t>Useful </a:t>
            </a:r>
            <a:r>
              <a:rPr lang="en-US" sz="2000" dirty="0">
                <a:cs typeface="Calibri" panose="020F0502020204030204" pitchFamily="34" charset="0"/>
              </a:rPr>
              <a:t>internal floor </a:t>
            </a:r>
            <a:r>
              <a:rPr lang="en-US" sz="2000" dirty="0" smtClean="0">
                <a:cs typeface="Calibri" panose="020F0502020204030204" pitchFamily="34" charset="0"/>
              </a:rPr>
              <a:t>area: </a:t>
            </a:r>
            <a:r>
              <a:rPr lang="en-US" sz="2000" b="1" u="sng" dirty="0" smtClean="0">
                <a:cs typeface="Calibri" panose="020F0502020204030204" pitchFamily="34" charset="0"/>
              </a:rPr>
              <a:t>4,915.1 </a:t>
            </a:r>
            <a:r>
              <a:rPr lang="en-US" sz="2000" b="1" u="sng" dirty="0">
                <a:cs typeface="Calibri" panose="020F0502020204030204" pitchFamily="34" charset="0"/>
              </a:rPr>
              <a:t>m</a:t>
            </a:r>
            <a:r>
              <a:rPr lang="en-US" sz="2000" b="1" u="sng" baseline="30000" dirty="0">
                <a:cs typeface="Calibri" panose="020F0502020204030204" pitchFamily="34" charset="0"/>
              </a:rPr>
              <a:t>2</a:t>
            </a:r>
            <a:r>
              <a:rPr lang="en-US" sz="2000" b="1" u="sng" dirty="0">
                <a:cs typeface="Calibri" panose="020F0502020204030204" pitchFamily="34" charset="0"/>
              </a:rPr>
              <a:t> </a:t>
            </a:r>
            <a:r>
              <a:rPr lang="en-US" sz="2000" b="1" u="sng" dirty="0" smtClean="0">
                <a:cs typeface="Calibri" panose="020F0502020204030204" pitchFamily="34" charset="0"/>
              </a:rPr>
              <a:t> </a:t>
            </a:r>
            <a:endParaRPr lang="en-US" sz="2000" b="1" u="sng" dirty="0">
              <a:cs typeface="Calibri" panose="020F0502020204030204" pitchFamily="34" charset="0"/>
            </a:endParaRP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4349" y="2771166"/>
            <a:ext cx="3914809" cy="355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1215615" y="3302598"/>
            <a:ext cx="2837848" cy="2427401"/>
            <a:chOff x="1215615" y="3302598"/>
            <a:chExt cx="2837848" cy="2427401"/>
          </a:xfrm>
        </p:grpSpPr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8432" y="3302598"/>
              <a:ext cx="2715031" cy="20580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1215615" y="5360667"/>
              <a:ext cx="28378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Typical floor</a:t>
              </a:r>
              <a:endParaRPr lang="en-US" dirty="0"/>
            </a:p>
          </p:txBody>
        </p:sp>
      </p:grp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21" y="2069977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sz="2200" dirty="0"/>
          </a:p>
        </p:txBody>
      </p:sp>
      <p:sp>
        <p:nvSpPr>
          <p:cNvPr id="10" name="Rectangle 9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2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1040026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7932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26</a:t>
            </a:fld>
            <a:endParaRPr lang="en-US"/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1" y="1139267"/>
            <a:ext cx="7668052" cy="4612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>
                <a:cs typeface="Calibri" panose="020F0502020204030204" pitchFamily="34" charset="0"/>
              </a:rPr>
              <a:t>Calculate the annual electrical energy use intensity (</a:t>
            </a:r>
            <a:r>
              <a:rPr lang="en-US" sz="2000" b="1" dirty="0" err="1" smtClean="0">
                <a:cs typeface="Calibri" panose="020F0502020204030204" pitchFamily="34" charset="0"/>
              </a:rPr>
              <a:t>kWh</a:t>
            </a:r>
            <a:r>
              <a:rPr lang="en-US" sz="2000" b="1" baseline="-25000" dirty="0" err="1" smtClean="0">
                <a:cs typeface="Calibri" panose="020F0502020204030204" pitchFamily="34" charset="0"/>
              </a:rPr>
              <a:t>e</a:t>
            </a:r>
            <a:r>
              <a:rPr lang="en-US" sz="2000" b="1" dirty="0" smtClean="0">
                <a:cs typeface="Calibri" panose="020F0502020204030204" pitchFamily="34" charset="0"/>
              </a:rPr>
              <a:t>/m</a:t>
            </a:r>
            <a:r>
              <a:rPr lang="en-US" sz="2000" b="1" baseline="30000" dirty="0" smtClean="0">
                <a:cs typeface="Calibri" panose="020F0502020204030204" pitchFamily="34" charset="0"/>
              </a:rPr>
              <a:t>2</a:t>
            </a:r>
            <a:r>
              <a:rPr lang="en-US" sz="2000" b="1" dirty="0" smtClean="0">
                <a:cs typeface="Calibri" panose="020F0502020204030204" pitchFamily="34" charset="0"/>
              </a:rPr>
              <a:t>/y) </a:t>
            </a:r>
            <a:r>
              <a:rPr lang="en-US" sz="2000" b="1" dirty="0">
                <a:cs typeface="Calibri" panose="020F0502020204030204" pitchFamily="34" charset="0"/>
              </a:rPr>
              <a:t>for the technical building services</a:t>
            </a:r>
            <a:endParaRPr lang="en-US" sz="2000" b="1" dirty="0" smtClean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>
              <a:cs typeface="Calibri" panose="020F050202020403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458278" y="1568282"/>
            <a:ext cx="1683254" cy="953916"/>
            <a:chOff x="7458278" y="1387307"/>
            <a:chExt cx="1683254" cy="953916"/>
          </a:xfrm>
        </p:grpSpPr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1733" y="1506604"/>
              <a:ext cx="340173" cy="549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1906" y="1387307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Rounded Rectangle 18"/>
            <p:cNvSpPr/>
            <p:nvPr/>
          </p:nvSpPr>
          <p:spPr>
            <a:xfrm>
              <a:off x="7458278" y="1419581"/>
              <a:ext cx="666974" cy="685184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355075" y="2828614"/>
            <a:ext cx="6517585" cy="1577586"/>
            <a:chOff x="-8124818" y="1178783"/>
            <a:chExt cx="6517585" cy="1577586"/>
          </a:xfrm>
        </p:grpSpPr>
        <p:sp>
          <p:nvSpPr>
            <p:cNvPr id="22" name="TextBox 21"/>
            <p:cNvSpPr txBox="1"/>
            <p:nvPr/>
          </p:nvSpPr>
          <p:spPr>
            <a:xfrm>
              <a:off x="-7985491" y="2111014"/>
              <a:ext cx="16498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u="sng" dirty="0"/>
                <a:t>330,808 </a:t>
              </a:r>
              <a:r>
                <a:rPr lang="en-US" sz="2000" u="sng" dirty="0" err="1" smtClean="0"/>
                <a:t>kWh</a:t>
              </a:r>
              <a:r>
                <a:rPr lang="en-US" sz="2000" u="sng" baseline="-25000" dirty="0" err="1" smtClean="0"/>
                <a:t>e</a:t>
              </a:r>
              <a:endParaRPr lang="en-US" sz="2000" u="sng" baseline="-250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-5892151" y="1833039"/>
              <a:ext cx="56457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sym typeface="Symbol"/>
                </a:rPr>
                <a:t>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-4005419" y="1833039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-8124818" y="1205375"/>
              <a:ext cx="2043245" cy="858496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Delivered Electricity for technical services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-5256436" y="2063871"/>
              <a:ext cx="13115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u="sng" dirty="0"/>
                <a:t>4,915.1 </a:t>
              </a:r>
              <a:r>
                <a:rPr lang="en-US" sz="2000" u="sng" dirty="0" smtClean="0"/>
                <a:t>m</a:t>
              </a:r>
              <a:r>
                <a:rPr lang="en-US" sz="2000" u="sng" baseline="30000" dirty="0"/>
                <a:t>2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-3526348" y="2063871"/>
              <a:ext cx="19191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67.3 </a:t>
              </a:r>
              <a:r>
                <a:rPr lang="en-US" sz="2000" b="1" dirty="0" err="1" smtClean="0"/>
                <a:t>kWh</a:t>
              </a:r>
              <a:r>
                <a:rPr lang="en-US" sz="2000" b="1" baseline="-25000" dirty="0" err="1" smtClean="0"/>
                <a:t>e</a:t>
              </a:r>
              <a:r>
                <a:rPr lang="en-US" sz="2000" b="1" dirty="0" smtClean="0"/>
                <a:t>/m</a:t>
              </a:r>
              <a:r>
                <a:rPr lang="en-US" sz="2000" b="1" baseline="30000" dirty="0" smtClean="0"/>
                <a:t>2</a:t>
              </a:r>
              <a:r>
                <a:rPr lang="en-US" sz="2000" b="1" dirty="0" smtClean="0"/>
                <a:t>/y</a:t>
              </a:r>
              <a:endParaRPr lang="en-US" sz="2000" b="1" baseline="30000" dirty="0"/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-5397910" y="1178783"/>
              <a:ext cx="1644809" cy="747415"/>
              <a:chOff x="-5327574" y="1178783"/>
              <a:chExt cx="1644809" cy="747415"/>
            </a:xfrm>
          </p:grpSpPr>
          <p:pic>
            <p:nvPicPr>
              <p:cNvPr id="3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068442" y="1178783"/>
                <a:ext cx="987119" cy="7474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1" name="Rectangle 30"/>
              <p:cNvSpPr/>
              <p:nvPr/>
            </p:nvSpPr>
            <p:spPr>
              <a:xfrm>
                <a:off x="-5327574" y="1270696"/>
                <a:ext cx="1644809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/>
                  <a:t>Useful </a:t>
                </a:r>
                <a:r>
                  <a:rPr lang="en-US" b="1" dirty="0"/>
                  <a:t>internal </a:t>
                </a:r>
                <a:endParaRPr lang="en-US" b="1" dirty="0" smtClean="0"/>
              </a:p>
              <a:p>
                <a:r>
                  <a:rPr lang="en-US" b="1" dirty="0" smtClean="0"/>
                  <a:t>floor </a:t>
                </a:r>
                <a:r>
                  <a:rPr lang="en-US" b="1" dirty="0"/>
                  <a:t>area </a:t>
                </a:r>
                <a:r>
                  <a:rPr lang="en-US" b="1" dirty="0" smtClean="0"/>
                  <a:t>(m</a:t>
                </a:r>
                <a:r>
                  <a:rPr lang="en-US" b="1" baseline="30000" dirty="0" smtClean="0"/>
                  <a:t>2</a:t>
                </a:r>
                <a:r>
                  <a:rPr lang="en-US" sz="1600" b="1" dirty="0" smtClean="0"/>
                  <a:t>)</a:t>
                </a:r>
                <a:endParaRPr lang="en-US" sz="1600" b="1" dirty="0"/>
              </a:p>
            </p:txBody>
          </p:sp>
        </p:grpSp>
      </p:grpSp>
      <p:sp>
        <p:nvSpPr>
          <p:cNvPr id="20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sz="2200" dirty="0"/>
          </a:p>
        </p:txBody>
      </p:sp>
      <p:sp>
        <p:nvSpPr>
          <p:cNvPr id="23" name="Rectangle 22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3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7479602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it-IT" sz="26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it-IT" sz="26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it-IT" sz="26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b="1" dirty="0" smtClean="0">
                <a:cs typeface="Calibri" panose="020F0502020204030204" pitchFamily="34" charset="0"/>
              </a:rPr>
              <a:t>EXERCISE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4504532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28</a:t>
            </a:fld>
            <a:endParaRPr lang="en-US"/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291264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0" indent="0"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000" dirty="0" smtClean="0">
                <a:solidFill>
                  <a:prstClr val="black"/>
                </a:solidFill>
                <a:cs typeface="Calibri" panose="020F0502020204030204" pitchFamily="34" charset="0"/>
              </a:rPr>
              <a:t>A building </a:t>
            </a:r>
            <a:r>
              <a:rPr lang="en-US" sz="2000" dirty="0">
                <a:solidFill>
                  <a:prstClr val="black"/>
                </a:solidFill>
                <a:cs typeface="Calibri" panose="020F0502020204030204" pitchFamily="34" charset="0"/>
              </a:rPr>
              <a:t>located in Athens is </a:t>
            </a:r>
            <a:r>
              <a:rPr lang="en-US" sz="2000" dirty="0" smtClean="0">
                <a:solidFill>
                  <a:prstClr val="black"/>
                </a:solidFill>
                <a:cs typeface="Calibri" panose="020F0502020204030204" pitchFamily="34" charset="0"/>
              </a:rPr>
              <a:t>centrally air-conditioned with energy efficient HVAC installations. </a:t>
            </a:r>
            <a:endParaRPr lang="en-US" sz="2000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0" lvl="0" indent="0"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000" b="1" i="1" dirty="0">
                <a:solidFill>
                  <a:prstClr val="black"/>
                </a:solidFill>
                <a:cs typeface="Calibri" panose="020F0502020204030204" pitchFamily="34" charset="0"/>
              </a:rPr>
              <a:t>Available data</a:t>
            </a:r>
            <a:r>
              <a:rPr lang="en-US" sz="2000" i="1" dirty="0">
                <a:solidFill>
                  <a:prstClr val="black"/>
                </a:solidFill>
                <a:cs typeface="Calibri" panose="020F0502020204030204" pitchFamily="34" charset="0"/>
              </a:rPr>
              <a:t>: The building manager provided the </a:t>
            </a:r>
            <a:r>
              <a:rPr lang="en-US" sz="2000" b="1" i="1" dirty="0">
                <a:solidFill>
                  <a:prstClr val="black"/>
                </a:solidFill>
                <a:cs typeface="Calibri" panose="020F0502020204030204" pitchFamily="34" charset="0"/>
              </a:rPr>
              <a:t>floor plans </a:t>
            </a:r>
            <a:r>
              <a:rPr lang="en-US" sz="2000" i="1" dirty="0">
                <a:solidFill>
                  <a:prstClr val="black"/>
                </a:solidFill>
                <a:cs typeface="Calibri" panose="020F0502020204030204" pitchFamily="34" charset="0"/>
              </a:rPr>
              <a:t>and annual </a:t>
            </a:r>
            <a:r>
              <a:rPr lang="en-US" sz="2000" b="1" i="1" dirty="0" smtClean="0">
                <a:cs typeface="Calibri" panose="020F0502020204030204" pitchFamily="34" charset="0"/>
              </a:rPr>
              <a:t>energy </a:t>
            </a:r>
            <a:r>
              <a:rPr lang="en-US" sz="2000" b="1" i="1" dirty="0">
                <a:cs typeface="Calibri" panose="020F0502020204030204" pitchFamily="34" charset="0"/>
              </a:rPr>
              <a:t>consumption </a:t>
            </a:r>
            <a:r>
              <a:rPr lang="en-US" sz="2000" i="1" dirty="0">
                <a:cs typeface="Calibri" panose="020F0502020204030204" pitchFamily="34" charset="0"/>
              </a:rPr>
              <a:t>over several years. </a:t>
            </a:r>
            <a:r>
              <a:rPr lang="en-US" sz="2000" i="1" dirty="0" smtClean="0">
                <a:cs typeface="Calibri" panose="020F0502020204030204" pitchFamily="34" charset="0"/>
              </a:rPr>
              <a:t>The data </a:t>
            </a:r>
            <a:r>
              <a:rPr lang="en-US" sz="2000" i="1" dirty="0">
                <a:cs typeface="Calibri" panose="020F0502020204030204" pitchFamily="34" charset="0"/>
              </a:rPr>
              <a:t>was </a:t>
            </a:r>
            <a:r>
              <a:rPr lang="en-US" sz="2000" i="1" dirty="0" smtClean="0">
                <a:cs typeface="Calibri" panose="020F0502020204030204" pitchFamily="34" charset="0"/>
              </a:rPr>
              <a:t>extracted </a:t>
            </a:r>
            <a:r>
              <a:rPr lang="en-US" sz="2000" i="1" dirty="0">
                <a:cs typeface="Calibri" panose="020F0502020204030204" pitchFamily="34" charset="0"/>
              </a:rPr>
              <a:t>from electricity bills that corresponds to the total building electrical energy demand for all </a:t>
            </a:r>
            <a:r>
              <a:rPr lang="en-US" sz="2000" i="1" dirty="0" smtClean="0">
                <a:cs typeface="Calibri" panose="020F0502020204030204" pitchFamily="34" charset="0"/>
              </a:rPr>
              <a:t>its end-uses during </a:t>
            </a:r>
            <a:r>
              <a:rPr lang="en-US" sz="2000" i="1" dirty="0">
                <a:cs typeface="Calibri" panose="020F0502020204030204" pitchFamily="34" charset="0"/>
              </a:rPr>
              <a:t>the corresponding year.</a:t>
            </a:r>
            <a:r>
              <a:rPr lang="en-US" sz="2000" i="1" dirty="0" smtClean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endParaRPr lang="en-US" sz="2000" i="1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endParaRPr lang="en-US" sz="1000" dirty="0" smtClean="0"/>
          </a:p>
          <a:p>
            <a:pPr marL="0" indent="0" algn="ctr">
              <a:buNone/>
            </a:pPr>
            <a:r>
              <a:rPr lang="en-US" sz="2000" i="1" dirty="0" smtClean="0"/>
              <a:t>Use the following data to solve the exercise</a:t>
            </a:r>
          </a:p>
          <a:p>
            <a:pPr marL="0" indent="0" algn="ctr">
              <a:buNone/>
            </a:pPr>
            <a:endParaRPr lang="en-US" sz="2000" i="1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sz="2200" dirty="0"/>
          </a:p>
        </p:txBody>
      </p:sp>
      <p:grpSp>
        <p:nvGrpSpPr>
          <p:cNvPr id="8" name="Group 7"/>
          <p:cNvGrpSpPr/>
          <p:nvPr/>
        </p:nvGrpSpPr>
        <p:grpSpPr>
          <a:xfrm>
            <a:off x="345792" y="3320916"/>
            <a:ext cx="8514080" cy="1259961"/>
            <a:chOff x="314960" y="4530324"/>
            <a:chExt cx="8514080" cy="1049197"/>
          </a:xfrm>
        </p:grpSpPr>
        <p:sp>
          <p:nvSpPr>
            <p:cNvPr id="9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4530324"/>
              <a:ext cx="8514080" cy="104919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 smtClean="0"/>
                <a:t>	</a:t>
              </a:r>
              <a:r>
                <a:rPr lang="en-US" sz="2000" b="1" dirty="0"/>
                <a:t>Calculate the electrical energy consumption </a:t>
              </a:r>
              <a:r>
                <a:rPr lang="en-US" sz="2000" dirty="0"/>
                <a:t>(for the building’s </a:t>
              </a:r>
              <a:r>
                <a:rPr lang="el-GR" sz="2000" dirty="0"/>
                <a:t>	</a:t>
              </a:r>
              <a:r>
                <a:rPr lang="en-US" sz="2000" dirty="0"/>
                <a:t>technical services) </a:t>
              </a:r>
              <a:r>
                <a:rPr lang="en-US" sz="2000" b="1" dirty="0"/>
                <a:t>per building’s useful internal floor area </a:t>
              </a:r>
              <a:r>
                <a:rPr lang="en-US" sz="2000" dirty="0"/>
                <a:t>per year (i.e. </a:t>
              </a:r>
              <a:r>
                <a:rPr lang="el-GR" sz="2000" dirty="0"/>
                <a:t>	</a:t>
              </a:r>
              <a:r>
                <a:rPr lang="en-US" sz="2000" dirty="0"/>
                <a:t>final electrical energy use intensity).</a:t>
              </a:r>
              <a:endParaRPr lang="en-US" sz="2000" b="1" dirty="0"/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648" y="4643235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306919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3048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t>29</a:t>
            </a:fld>
            <a:endParaRPr lang="en-US"/>
          </a:p>
        </p:txBody>
      </p:sp>
      <p:pic>
        <p:nvPicPr>
          <p:cNvPr id="16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53" y="2386661"/>
            <a:ext cx="3102739" cy="2393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377" y="3831172"/>
            <a:ext cx="2573812" cy="231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84053" y="1483287"/>
            <a:ext cx="8291264" cy="44847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2200" b="1" smtClean="0">
                <a:latin typeface="Calibri" panose="020F0502020204030204" pitchFamily="34" charset="0"/>
                <a:cs typeface="Calibri" panose="020F0502020204030204" pitchFamily="34" charset="0"/>
              </a:rPr>
              <a:t>Floor Plans</a:t>
            </a:r>
            <a:endParaRPr lang="it-IT" sz="2200" b="1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00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000" i="1" dirty="0"/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8892" y="1000410"/>
            <a:ext cx="1208087" cy="863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429" y="2263410"/>
            <a:ext cx="1225550" cy="863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129" y="3583242"/>
            <a:ext cx="1212850" cy="863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026" y="1121393"/>
            <a:ext cx="3214514" cy="2377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540" y="5388238"/>
            <a:ext cx="643099" cy="650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7383036" y="5421350"/>
            <a:ext cx="1682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/>
              <a:t>U</a:t>
            </a:r>
            <a:r>
              <a:rPr lang="en-US" sz="1400" i="1" dirty="0" smtClean="0"/>
              <a:t>seful </a:t>
            </a:r>
            <a:r>
              <a:rPr lang="en-US" sz="1400" i="1" dirty="0"/>
              <a:t>internal floor area </a:t>
            </a:r>
            <a:r>
              <a:rPr lang="en-US" sz="1400" i="1" dirty="0" smtClean="0"/>
              <a:t>= 416 m</a:t>
            </a:r>
            <a:r>
              <a:rPr lang="en-US" sz="1400" i="1" baseline="30000" dirty="0" smtClean="0"/>
              <a:t>2</a:t>
            </a:r>
            <a:endParaRPr lang="en-US" sz="1400" i="1" baseline="30000" dirty="0"/>
          </a:p>
        </p:txBody>
      </p:sp>
      <p:sp>
        <p:nvSpPr>
          <p:cNvPr id="25" name="Rectangle 24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6486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8739"/>
          </a:xfrm>
        </p:spPr>
        <p:txBody>
          <a:bodyPr/>
          <a:lstStyle/>
          <a:p>
            <a:fld id="{243FB592-B9A9-49AA-A86F-4031F7B97808}" type="slidenum">
              <a:rPr lang="en-US" smtClean="0"/>
              <a:t>3</a:t>
            </a:fld>
            <a:endParaRPr lang="en-US" dirty="0"/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354033" y="1511470"/>
            <a:ext cx="1933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EU Services Sector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95157" y="1511470"/>
            <a:ext cx="2212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EU Residential Sector</a:t>
            </a:r>
            <a:endParaRPr lang="en-US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87762" y="1934028"/>
            <a:ext cx="4470060" cy="3726543"/>
            <a:chOff x="87762" y="1934028"/>
            <a:chExt cx="4470060" cy="3726543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762" y="1934028"/>
              <a:ext cx="4470060" cy="3726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724484" y="4907105"/>
              <a:ext cx="1072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Source: Eurostat </a:t>
              </a:r>
              <a:endParaRPr lang="en-US" sz="1000" dirty="0"/>
            </a:p>
          </p:txBody>
        </p:sp>
        <p:pic>
          <p:nvPicPr>
            <p:cNvPr id="13" name="Picture 3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6783" y="3432203"/>
              <a:ext cx="457200" cy="3048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1050615" y="3374986"/>
              <a:ext cx="10902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ELECTRICITY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48%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838683" y="1990343"/>
            <a:ext cx="4260292" cy="3188520"/>
            <a:chOff x="4838683" y="1990343"/>
            <a:chExt cx="4260292" cy="3188520"/>
          </a:xfrm>
        </p:grpSpPr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8683" y="1990343"/>
              <a:ext cx="4260292" cy="3188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7944650" y="4907105"/>
              <a:ext cx="1072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Source: Eurostat </a:t>
              </a:r>
              <a:endParaRPr lang="en-US" sz="10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767700" y="2851766"/>
              <a:ext cx="10902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ELECTRICITY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24%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pic>
          <p:nvPicPr>
            <p:cNvPr id="20" name="Picture 3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40229" y="3456865"/>
              <a:ext cx="457200" cy="3048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1"/>
            <a:ext cx="8229600" cy="49955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2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0881327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462" y="801471"/>
            <a:ext cx="340173" cy="549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014926"/>
              </p:ext>
            </p:extLst>
          </p:nvPr>
        </p:nvGraphicFramePr>
        <p:xfrm>
          <a:off x="600980" y="1323042"/>
          <a:ext cx="8231520" cy="482092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8307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18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63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63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63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Month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January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6082.3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3985.2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5622.7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February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5392.1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3723.6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4988.5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March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5769.3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3739.4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5165.6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April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5266.8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4028.9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4634.2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May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5004.9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4815.5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4951.8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June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6985.0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5366.0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5015.9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July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7976.3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6121.1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5999.4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August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8111.5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6219.3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6023.2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September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6622.7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5376.9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6974.8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October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5355.3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4218.6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4259.4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November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4975.9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3400.3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4357.2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December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5651.4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3726.4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4373.7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30</a:t>
            </a:fld>
            <a:endParaRPr lang="en-US"/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952750" y="879897"/>
            <a:ext cx="4238625" cy="44847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en-US" sz="2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Electricity Consumption (</a:t>
            </a:r>
            <a:r>
              <a:rPr lang="en-US" sz="2200" b="1" dirty="0" err="1">
                <a:latin typeface="Calibri" panose="020F0502020204030204" pitchFamily="34" charset="0"/>
                <a:cs typeface="Calibri" panose="020F0502020204030204" pitchFamily="34" charset="0"/>
              </a:rPr>
              <a:t>kWh</a:t>
            </a:r>
            <a:r>
              <a:rPr lang="en-US" sz="2200" b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000" i="1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sz="2200" dirty="0"/>
          </a:p>
        </p:txBody>
      </p:sp>
      <p:sp>
        <p:nvSpPr>
          <p:cNvPr id="7" name="Rectangle 6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064804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63282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INDICATOR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id="{BA4E60F0-E0CB-4A0A-A9CF-6E5B38912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159806"/>
              </p:ext>
            </p:extLst>
          </p:nvPr>
        </p:nvGraphicFramePr>
        <p:xfrm>
          <a:off x="539552" y="1811498"/>
          <a:ext cx="8182272" cy="181689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90457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1978095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93439941"/>
                    </a:ext>
                  </a:extLst>
                </a:gridCol>
                <a:gridCol w="1629544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267507">
                <a:tc>
                  <a:txBody>
                    <a:bodyPr/>
                    <a:lstStyle/>
                    <a:p>
                      <a:r>
                        <a:rPr lang="it-IT" dirty="0" err="1"/>
                        <a:t>Description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Project stage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Data 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1451137"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smtClean="0"/>
                        <a:t>Electrical energy consumption per </a:t>
                      </a:r>
                      <a:r>
                        <a:rPr kumimoji="0" lang="en-US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internal useful floor </a:t>
                      </a:r>
                      <a:r>
                        <a:rPr lang="en-US" sz="1800" u="none" strike="noStrike" kern="1200" baseline="0" dirty="0" smtClean="0"/>
                        <a:t>area per year</a:t>
                      </a:r>
                      <a:endParaRPr lang="it-IT" sz="1800" u="none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u="none" strike="noStrike" kern="1200" baseline="0" dirty="0" smtClean="0"/>
                        <a:t>kWh/m</a:t>
                      </a:r>
                      <a:r>
                        <a:rPr lang="en-US" sz="1800" u="none" strike="noStrike" kern="1200" baseline="30000" dirty="0" smtClean="0"/>
                        <a:t>2</a:t>
                      </a:r>
                      <a:r>
                        <a:rPr lang="en-US" sz="1800" u="none" strike="noStrike" kern="1200" baseline="0" dirty="0" smtClean="0"/>
                        <a:t>/y</a:t>
                      </a:r>
                      <a:endParaRPr lang="en-US" sz="1800" kern="12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Design</a:t>
                      </a:r>
                    </a:p>
                    <a:p>
                      <a:r>
                        <a:rPr lang="it-IT" dirty="0" smtClean="0"/>
                        <a:t>____________</a:t>
                      </a:r>
                      <a:endParaRPr lang="it-IT" dirty="0"/>
                    </a:p>
                    <a:p>
                      <a:r>
                        <a:rPr lang="it-IT" dirty="0" smtClean="0"/>
                        <a:t>Occupa</a:t>
                      </a:r>
                      <a:r>
                        <a:rPr lang="it-IT" strike="noStrike" dirty="0" smtClean="0"/>
                        <a:t>ncy</a:t>
                      </a:r>
                      <a:endParaRPr lang="it-IT" strike="noStrik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smtClean="0"/>
                        <a:t>Estimation</a:t>
                      </a:r>
                      <a:endParaRPr lang="it-IT" dirty="0"/>
                    </a:p>
                    <a:p>
                      <a:r>
                        <a:rPr lang="it-IT" dirty="0" smtClean="0"/>
                        <a:t>____________</a:t>
                      </a:r>
                      <a:endParaRPr lang="it-IT" dirty="0"/>
                    </a:p>
                    <a:p>
                      <a:r>
                        <a:rPr lang="en-US" sz="1800" u="none" strike="noStrike" kern="1200" baseline="0" dirty="0" smtClean="0"/>
                        <a:t>Metering</a:t>
                      </a:r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4210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4"/>
            <a:ext cx="8418576" cy="138930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INTENT</a:t>
            </a:r>
          </a:p>
          <a:p>
            <a:pPr marL="0" indent="0" algn="just">
              <a:buNone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Minimize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the total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electrical energy consumption of the building.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9873"/>
            <a:ext cx="2133600" cy="298127"/>
          </a:xfrm>
        </p:spPr>
        <p:txBody>
          <a:bodyPr/>
          <a:lstStyle/>
          <a:p>
            <a:fld id="{243FB592-B9A9-49AA-A86F-4031F7B97808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1150835" y="1987296"/>
            <a:ext cx="5964489" cy="2694593"/>
            <a:chOff x="1290246" y="2893067"/>
            <a:chExt cx="5964489" cy="2694593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07652" y="2893067"/>
              <a:ext cx="2247083" cy="1600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3081" y="2910080"/>
              <a:ext cx="3511580" cy="26775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90246" y="4063498"/>
              <a:ext cx="1137422" cy="761039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sz="2200" dirty="0"/>
          </a:p>
        </p:txBody>
      </p:sp>
      <p:sp>
        <p:nvSpPr>
          <p:cNvPr id="9" name="Rectangle 8"/>
          <p:cNvSpPr/>
          <p:nvPr/>
        </p:nvSpPr>
        <p:spPr>
          <a:xfrm>
            <a:off x="96134" y="4668262"/>
            <a:ext cx="3729519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NZEB (EPBD 2018/844)</a:t>
            </a:r>
            <a:endParaRPr lang="el-GR" b="1" dirty="0" smtClean="0">
              <a:solidFill>
                <a:srgbClr val="0066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006600"/>
                </a:solidFill>
              </a:rPr>
              <a:t>Nearly Zero Energy Buildings</a:t>
            </a:r>
          </a:p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en-US" sz="1600" b="1" i="1" kern="0" dirty="0" smtClean="0">
                <a:solidFill>
                  <a:srgbClr val="006600"/>
                </a:solidFill>
              </a:rPr>
              <a:t>All new buildings from </a:t>
            </a:r>
            <a:r>
              <a:rPr lang="el-GR" sz="1600" b="1" i="1" kern="0" dirty="0">
                <a:solidFill>
                  <a:srgbClr val="006600"/>
                </a:solidFill>
              </a:rPr>
              <a:t>2021</a:t>
            </a:r>
            <a:endParaRPr lang="en-US" sz="1600" b="1" i="1" kern="0" dirty="0">
              <a:solidFill>
                <a:srgbClr val="006600"/>
              </a:solidFill>
            </a:endParaRPr>
          </a:p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en-US" sz="1600" b="1" i="1" kern="0" dirty="0" smtClean="0">
                <a:solidFill>
                  <a:srgbClr val="006600"/>
                </a:solidFill>
              </a:rPr>
              <a:t>Public new buildings from </a:t>
            </a:r>
            <a:r>
              <a:rPr lang="el-GR" sz="1600" b="1" i="1" kern="0" dirty="0" smtClean="0">
                <a:solidFill>
                  <a:srgbClr val="006600"/>
                </a:solidFill>
              </a:rPr>
              <a:t>2019</a:t>
            </a:r>
            <a:endParaRPr lang="en-US" sz="1600" b="1" dirty="0" smtClean="0">
              <a:solidFill>
                <a:srgbClr val="006600"/>
              </a:solidFill>
            </a:endParaRPr>
          </a:p>
          <a:p>
            <a:endParaRPr lang="en-GB" sz="1600" b="1" dirty="0">
              <a:solidFill>
                <a:srgbClr val="006600"/>
              </a:solidFill>
            </a:endParaRPr>
          </a:p>
        </p:txBody>
      </p:sp>
      <p:pic>
        <p:nvPicPr>
          <p:cNvPr id="11" name="Picture 3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71" y="4377089"/>
            <a:ext cx="457200" cy="30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5556504" y="4668262"/>
            <a:ext cx="340461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6600"/>
                </a:solidFill>
              </a:rPr>
              <a:t>Clean Energy for All </a:t>
            </a:r>
            <a:r>
              <a:rPr lang="en-US" b="1" dirty="0" smtClean="0">
                <a:solidFill>
                  <a:srgbClr val="006600"/>
                </a:solidFill>
              </a:rPr>
              <a:t>Europeans</a:t>
            </a:r>
          </a:p>
          <a:p>
            <a:r>
              <a:rPr lang="en-US" sz="1600" b="1" dirty="0" smtClean="0">
                <a:solidFill>
                  <a:srgbClr val="006600"/>
                </a:solidFill>
              </a:rPr>
              <a:t>New </a:t>
            </a:r>
            <a:r>
              <a:rPr lang="en-US" sz="1600" b="1" dirty="0">
                <a:solidFill>
                  <a:srgbClr val="006600"/>
                </a:solidFill>
              </a:rPr>
              <a:t>package of measures </a:t>
            </a:r>
            <a:r>
              <a:rPr lang="en-US" sz="1600" b="1" dirty="0" smtClean="0">
                <a:solidFill>
                  <a:srgbClr val="006600"/>
                </a:solidFill>
              </a:rPr>
              <a:t>for providing </a:t>
            </a:r>
            <a:r>
              <a:rPr lang="en-US" sz="1600" b="1" dirty="0">
                <a:solidFill>
                  <a:srgbClr val="006600"/>
                </a:solidFill>
              </a:rPr>
              <a:t>the stable legislative framework needed to facilitate the clean energy transition </a:t>
            </a:r>
            <a:r>
              <a:rPr lang="en-US" sz="1600" b="1" dirty="0" smtClean="0">
                <a:solidFill>
                  <a:srgbClr val="006600"/>
                </a:solidFill>
              </a:rPr>
              <a:t>towards </a:t>
            </a:r>
            <a:r>
              <a:rPr lang="en-US" sz="1600" b="1" dirty="0">
                <a:solidFill>
                  <a:srgbClr val="006600"/>
                </a:solidFill>
              </a:rPr>
              <a:t>the creation of the Energy </a:t>
            </a:r>
            <a:r>
              <a:rPr lang="en-US" sz="1600" b="1" dirty="0" smtClean="0">
                <a:solidFill>
                  <a:srgbClr val="006600"/>
                </a:solidFill>
              </a:rPr>
              <a:t>Union</a:t>
            </a:r>
          </a:p>
        </p:txBody>
      </p:sp>
      <p:pic>
        <p:nvPicPr>
          <p:cNvPr id="14" name="Picture 3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040" y="4377089"/>
            <a:ext cx="457200" cy="30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4955570" y="6160978"/>
            <a:ext cx="419217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800" b="1" dirty="0">
                <a:solidFill>
                  <a:srgbClr val="006600"/>
                </a:solidFill>
                <a:latin typeface="Arial Narrow" panose="020B0606020202030204" pitchFamily="34" charset="0"/>
              </a:rPr>
              <a:t>https://ec.europa.eu/energy/en/topics/energy-strategy-and-energy-union/clean-energy-all-europeans </a:t>
            </a:r>
          </a:p>
        </p:txBody>
      </p:sp>
    </p:spTree>
    <p:extLst>
      <p:ext uri="{BB962C8B-B14F-4D97-AF65-F5344CB8AC3E}">
        <p14:creationId xmlns:p14="http://schemas.microsoft.com/office/powerpoint/2010/main" val="443783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597" y="1867971"/>
            <a:ext cx="1629014" cy="1159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121665"/>
            <a:ext cx="5769969" cy="32319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cs typeface="Calibri" panose="020F0502020204030204" pitchFamily="34" charset="0"/>
              </a:rPr>
              <a:t>DESCRIPTION</a:t>
            </a:r>
            <a:endParaRPr lang="en-US" sz="2400" b="1" u="sng" dirty="0"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200" b="1" u="sng" dirty="0"/>
          </a:p>
          <a:p>
            <a:pPr marL="0" indent="0">
              <a:buNone/>
            </a:pPr>
            <a:r>
              <a:rPr lang="en-US" sz="2200" dirty="0"/>
              <a:t>The indicator provides an understanding of a building's </a:t>
            </a:r>
            <a:r>
              <a:rPr lang="en-US" sz="2200" dirty="0" smtClean="0"/>
              <a:t>electricity consumption.</a:t>
            </a:r>
            <a:endParaRPr lang="en-US" sz="2200" dirty="0"/>
          </a:p>
          <a:p>
            <a:pPr marL="0" indent="0">
              <a:spcBef>
                <a:spcPts val="1200"/>
              </a:spcBef>
              <a:buNone/>
            </a:pPr>
            <a:r>
              <a:rPr lang="en-US" sz="2200" dirty="0" smtClean="0"/>
              <a:t>This is </a:t>
            </a:r>
            <a:r>
              <a:rPr lang="en-US" sz="2200" dirty="0"/>
              <a:t>in general responsible for the majority of life cycle energy use </a:t>
            </a:r>
            <a:r>
              <a:rPr lang="en-US" sz="2200" dirty="0" smtClean="0"/>
              <a:t>for buildings </a:t>
            </a:r>
            <a:r>
              <a:rPr lang="en-US" sz="2200" dirty="0"/>
              <a:t>constructed before </a:t>
            </a:r>
            <a:r>
              <a:rPr lang="en-US" sz="2200" dirty="0" smtClean="0"/>
              <a:t>2000.</a:t>
            </a:r>
            <a:endParaRPr lang="en-US" sz="22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99"/>
            <a:ext cx="2133600" cy="282849"/>
          </a:xfrm>
        </p:spPr>
        <p:txBody>
          <a:bodyPr/>
          <a:lstStyle/>
          <a:p>
            <a:fld id="{243FB592-B9A9-49AA-A86F-4031F7B97808}" type="slidenum">
              <a:rPr lang="en-US" smtClean="0"/>
              <a:t>6</a:t>
            </a:fld>
            <a:endParaRPr lang="en-US" dirty="0"/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68223" y="4071199"/>
            <a:ext cx="88307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2200" b="1" dirty="0" smtClean="0"/>
              <a:t>Electricity </a:t>
            </a:r>
            <a:r>
              <a:rPr lang="en-US" sz="2200" dirty="0" smtClean="0"/>
              <a:t>is </a:t>
            </a:r>
            <a:r>
              <a:rPr lang="en-US" sz="2200" dirty="0"/>
              <a:t>delivered </a:t>
            </a:r>
            <a:r>
              <a:rPr lang="en-US" sz="2200" dirty="0">
                <a:solidFill>
                  <a:prstClr val="black"/>
                </a:solidFill>
              </a:rPr>
              <a:t>from the main grid to the building </a:t>
            </a:r>
            <a:r>
              <a:rPr lang="en-US" sz="2200" dirty="0" smtClean="0">
                <a:solidFill>
                  <a:prstClr val="black"/>
                </a:solidFill>
              </a:rPr>
              <a:t>to </a:t>
            </a:r>
            <a:r>
              <a:rPr lang="en-US" sz="2200" dirty="0">
                <a:solidFill>
                  <a:prstClr val="black"/>
                </a:solidFill>
              </a:rPr>
              <a:t>satisfy uses within the building (heating, cooling, ventilation</a:t>
            </a:r>
            <a:r>
              <a:rPr lang="en-US" sz="2200" dirty="0" smtClean="0">
                <a:solidFill>
                  <a:prstClr val="black"/>
                </a:solidFill>
              </a:rPr>
              <a:t>, domestic </a:t>
            </a:r>
            <a:r>
              <a:rPr lang="en-US" sz="2200" dirty="0">
                <a:solidFill>
                  <a:prstClr val="black"/>
                </a:solidFill>
              </a:rPr>
              <a:t>hot water, built-in </a:t>
            </a:r>
            <a:r>
              <a:rPr lang="en-US" sz="2200" dirty="0"/>
              <a:t>lighting, </a:t>
            </a:r>
            <a:r>
              <a:rPr lang="en-US" sz="2200" dirty="0" smtClean="0"/>
              <a:t>auxiliaries). The </a:t>
            </a:r>
            <a:r>
              <a:rPr lang="en-US" sz="2200" dirty="0"/>
              <a:t>‘delivered energy’ is generally the one metered </a:t>
            </a:r>
            <a:r>
              <a:rPr lang="en-US" sz="2200" dirty="0" smtClean="0"/>
              <a:t>by the </a:t>
            </a:r>
            <a:r>
              <a:rPr lang="en-US" sz="2200" dirty="0"/>
              <a:t>utilities</a:t>
            </a:r>
            <a:r>
              <a:rPr lang="en-US" sz="2200" dirty="0" smtClean="0"/>
              <a:t>.</a:t>
            </a:r>
            <a:endParaRPr lang="it-IT" sz="2200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798" y="2769136"/>
            <a:ext cx="1169626" cy="9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6026" y="2977576"/>
            <a:ext cx="1058647" cy="844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311155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88214" y="926592"/>
            <a:ext cx="8432156" cy="4857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BOUNDARY &amp; SCOPE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2003"/>
            <a:ext cx="2133600" cy="275997"/>
          </a:xfrm>
        </p:spPr>
        <p:txBody>
          <a:bodyPr/>
          <a:lstStyle/>
          <a:p>
            <a:fld id="{243FB592-B9A9-49AA-A86F-4031F7B97808}" type="slidenum">
              <a:rPr lang="en-US" smtClean="0"/>
              <a:t>7</a:t>
            </a:fld>
            <a:endParaRPr lang="en-US"/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44817" y="1341437"/>
            <a:ext cx="8854365" cy="48257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2400" dirty="0" smtClean="0"/>
              <a:t>The assessment boundary is the building. 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2400" dirty="0" smtClean="0"/>
              <a:t>The </a:t>
            </a:r>
            <a:r>
              <a:rPr lang="en-US" sz="2400" dirty="0"/>
              <a:t>scope of the indicator includes the following energy </a:t>
            </a:r>
            <a:r>
              <a:rPr lang="en-US" sz="2400" dirty="0" smtClean="0"/>
              <a:t>end-uses</a:t>
            </a:r>
            <a:r>
              <a:rPr lang="en-US" sz="2400" dirty="0"/>
              <a:t>, which are also referred to as </a:t>
            </a:r>
            <a:r>
              <a:rPr lang="en-US" sz="2400" b="1" dirty="0"/>
              <a:t>technical building services</a:t>
            </a:r>
            <a:r>
              <a:rPr lang="en-US" sz="2400" dirty="0" smtClean="0"/>
              <a:t>:</a:t>
            </a:r>
            <a:endParaRPr lang="en-US" sz="2400" dirty="0"/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US" sz="2400" dirty="0"/>
              <a:t>heating 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US" sz="2400" dirty="0"/>
              <a:t>cooling 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US" sz="2400" dirty="0"/>
              <a:t>ventilation 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US" sz="2400" dirty="0"/>
              <a:t>domestic hot water </a:t>
            </a:r>
            <a:endParaRPr lang="en-US" sz="2400" dirty="0" smtClean="0"/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US" sz="2400" dirty="0" smtClean="0"/>
              <a:t>lighting 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US" sz="2400" dirty="0" smtClean="0"/>
              <a:t>auxiliaries</a:t>
            </a:r>
            <a:endParaRPr lang="it-IT" sz="2400" dirty="0" smtClean="0"/>
          </a:p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2400" dirty="0"/>
              <a:t>The energy </a:t>
            </a:r>
            <a:r>
              <a:rPr lang="en-US" sz="2400" dirty="0" smtClean="0"/>
              <a:t>use is re </a:t>
            </a:r>
            <a:r>
              <a:rPr lang="en-US" sz="2400" dirty="0"/>
              <a:t>referred to as </a:t>
            </a:r>
            <a:r>
              <a:rPr lang="en-US" sz="2400" b="1" dirty="0"/>
              <a:t>operational energy consumption</a:t>
            </a:r>
            <a:r>
              <a:rPr lang="en-US" sz="2400" dirty="0"/>
              <a:t>. </a:t>
            </a:r>
            <a:endParaRPr lang="it-IT" sz="2400" strike="sngStrike" dirty="0">
              <a:solidFill>
                <a:srgbClr val="FF0000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15351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86" y="3535482"/>
            <a:ext cx="474469" cy="4786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6743" y="1530630"/>
            <a:ext cx="8752439" cy="6610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 smtClean="0"/>
              <a:t>The </a:t>
            </a:r>
            <a:r>
              <a:rPr lang="en-US" sz="2200" b="1" dirty="0" smtClean="0"/>
              <a:t>actual annual electricity use </a:t>
            </a:r>
            <a:r>
              <a:rPr lang="en-US" sz="2200" dirty="0" smtClean="0"/>
              <a:t>of a building is also available </a:t>
            </a:r>
            <a:r>
              <a:rPr lang="en-US" sz="2200" dirty="0"/>
              <a:t>from electricity </a:t>
            </a:r>
            <a:r>
              <a:rPr lang="en-US" sz="2200" b="1" dirty="0"/>
              <a:t>bills</a:t>
            </a:r>
            <a:r>
              <a:rPr lang="en-US" sz="2200" dirty="0"/>
              <a:t> or </a:t>
            </a:r>
            <a:r>
              <a:rPr lang="en-US" sz="2200" b="1" dirty="0" smtClean="0"/>
              <a:t>utilities</a:t>
            </a:r>
            <a:r>
              <a:rPr lang="en-US" sz="2200" dirty="0"/>
              <a:t>. A</a:t>
            </a:r>
            <a:r>
              <a:rPr lang="en-US" sz="2200" dirty="0" smtClean="0"/>
              <a:t>verage </a:t>
            </a:r>
            <a:r>
              <a:rPr lang="en-US" sz="2200" dirty="0"/>
              <a:t>over longer </a:t>
            </a:r>
            <a:r>
              <a:rPr lang="en-US" sz="2200" dirty="0" smtClean="0"/>
              <a:t>periods (e.g</a:t>
            </a:r>
            <a:r>
              <a:rPr lang="en-US" sz="2200" dirty="0"/>
              <a:t>. </a:t>
            </a:r>
            <a:r>
              <a:rPr lang="en-US" sz="2200" b="1" dirty="0" smtClean="0"/>
              <a:t>3year records</a:t>
            </a:r>
            <a:r>
              <a:rPr lang="en-US" sz="2200" dirty="0" smtClean="0"/>
              <a:t>). </a:t>
            </a:r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endParaRPr lang="en-US" sz="22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432156" cy="4857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BOUNDARY &amp; SCOPE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3455" y="6568075"/>
            <a:ext cx="2133600" cy="275934"/>
          </a:xfrm>
        </p:spPr>
        <p:txBody>
          <a:bodyPr/>
          <a:lstStyle/>
          <a:p>
            <a:fld id="{243FB592-B9A9-49AA-A86F-4031F7B97808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40230" y="2309292"/>
            <a:ext cx="545737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200" dirty="0"/>
              <a:t>The main challenge </a:t>
            </a:r>
            <a:r>
              <a:rPr lang="en-US" sz="2200" dirty="0" smtClean="0"/>
              <a:t>is </a:t>
            </a:r>
            <a:r>
              <a:rPr lang="en-US" sz="2200" dirty="0"/>
              <a:t>that the </a:t>
            </a:r>
            <a:r>
              <a:rPr lang="en-US" sz="2200" b="1" dirty="0"/>
              <a:t>breakdown</a:t>
            </a:r>
            <a:r>
              <a:rPr lang="en-US" sz="2200" dirty="0"/>
              <a:t> for the different building </a:t>
            </a:r>
            <a:r>
              <a:rPr lang="en-US" sz="2200" dirty="0" smtClean="0"/>
              <a:t>technical services and other end-uses (e.g. plug loads) is </a:t>
            </a:r>
            <a:r>
              <a:rPr lang="en-US" sz="2200" dirty="0"/>
              <a:t>not </a:t>
            </a:r>
            <a:r>
              <a:rPr lang="en-US" sz="2200" dirty="0" smtClean="0"/>
              <a:t>evident. </a:t>
            </a:r>
          </a:p>
          <a:p>
            <a:pPr>
              <a:spcAft>
                <a:spcPts val="1200"/>
              </a:spcAft>
            </a:pPr>
            <a:r>
              <a:rPr lang="en-US" sz="2200" dirty="0" smtClean="0"/>
              <a:t>Desegregation </a:t>
            </a:r>
            <a:r>
              <a:rPr lang="en-US" sz="2200" dirty="0"/>
              <a:t>for </a:t>
            </a:r>
            <a:r>
              <a:rPr lang="en-US" sz="2200" dirty="0" smtClean="0"/>
              <a:t>different end-uses </a:t>
            </a:r>
            <a:r>
              <a:rPr lang="en-US" sz="2200" dirty="0"/>
              <a:t>is facilitated by </a:t>
            </a:r>
            <a:r>
              <a:rPr lang="en-US" sz="2200" b="1" dirty="0" smtClean="0"/>
              <a:t>BEMS</a:t>
            </a:r>
            <a:r>
              <a:rPr lang="en-US" sz="2200" dirty="0" smtClean="0"/>
              <a:t>, if available for buildings in operation, </a:t>
            </a:r>
            <a:r>
              <a:rPr lang="en-US" sz="2200" dirty="0"/>
              <a:t>or calibrated building </a:t>
            </a:r>
            <a:r>
              <a:rPr lang="en-US" sz="2200" b="1" dirty="0" smtClean="0"/>
              <a:t>simulations</a:t>
            </a:r>
            <a:r>
              <a:rPr lang="en-US" sz="2200" dirty="0" smtClean="0"/>
              <a:t>.</a:t>
            </a:r>
            <a:endParaRPr lang="en-US" sz="2200" b="1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2336840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708" y="2323069"/>
            <a:ext cx="1402709" cy="182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405" y="4223982"/>
            <a:ext cx="348620" cy="4467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5335935" y="4223983"/>
            <a:ext cx="2058714" cy="1515048"/>
            <a:chOff x="5243335" y="4223983"/>
            <a:chExt cx="2058714" cy="1515048"/>
          </a:xfrm>
        </p:grpSpPr>
        <p:sp>
          <p:nvSpPr>
            <p:cNvPr id="29" name="Chevron 28"/>
            <p:cNvSpPr/>
            <p:nvPr/>
          </p:nvSpPr>
          <p:spPr>
            <a:xfrm rot="5400000">
              <a:off x="6288750" y="4286101"/>
              <a:ext cx="725714" cy="601477"/>
            </a:xfrm>
            <a:prstGeom prst="chevron">
              <a:avLst/>
            </a:prstGeom>
            <a:solidFill>
              <a:srgbClr val="1A965E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243335" y="4969590"/>
              <a:ext cx="2058714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000" b="1" dirty="0">
                  <a:solidFill>
                    <a:srgbClr val="006600"/>
                  </a:solidFill>
                </a:rPr>
                <a:t>Technical services </a:t>
              </a:r>
              <a:endParaRPr lang="en-US" sz="2000" b="1" dirty="0" smtClean="0">
                <a:solidFill>
                  <a:srgbClr val="006600"/>
                </a:solidFill>
              </a:endParaRPr>
            </a:p>
            <a:p>
              <a:pPr algn="r"/>
              <a:r>
                <a:rPr lang="en-US" sz="1200" i="1" dirty="0" smtClean="0">
                  <a:solidFill>
                    <a:srgbClr val="006600"/>
                  </a:solidFill>
                </a:rPr>
                <a:t>(space </a:t>
              </a:r>
              <a:r>
                <a:rPr lang="en-US" sz="1200" i="1" dirty="0">
                  <a:solidFill>
                    <a:srgbClr val="006600"/>
                  </a:solidFill>
                </a:rPr>
                <a:t>heating, </a:t>
              </a:r>
              <a:r>
                <a:rPr lang="en-US" sz="1200" i="1" dirty="0" smtClean="0">
                  <a:solidFill>
                    <a:srgbClr val="006600"/>
                  </a:solidFill>
                </a:rPr>
                <a:t>DHW, </a:t>
              </a:r>
              <a:r>
                <a:rPr lang="en-US" sz="1200" i="1" dirty="0">
                  <a:solidFill>
                    <a:srgbClr val="006600"/>
                  </a:solidFill>
                </a:rPr>
                <a:t>cooling, lighting, auxiliaries)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162787" y="4486067"/>
              <a:ext cx="9618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In scope</a:t>
              </a:r>
              <a:endParaRPr lang="en-US" b="1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548125" y="3663509"/>
            <a:ext cx="1508932" cy="2394621"/>
            <a:chOff x="7455525" y="3663509"/>
            <a:chExt cx="1508932" cy="2394621"/>
          </a:xfrm>
        </p:grpSpPr>
        <p:sp>
          <p:nvSpPr>
            <p:cNvPr id="39" name="Chevron 38"/>
            <p:cNvSpPr/>
            <p:nvPr/>
          </p:nvSpPr>
          <p:spPr>
            <a:xfrm rot="5400000">
              <a:off x="7745972" y="4286101"/>
              <a:ext cx="725714" cy="601477"/>
            </a:xfrm>
            <a:prstGeom prst="chevron">
              <a:avLst/>
            </a:prstGeom>
            <a:solidFill>
              <a:srgbClr val="FF0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455525" y="4980912"/>
              <a:ext cx="1508932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dirty="0" smtClean="0">
                  <a:solidFill>
                    <a:srgbClr val="C00000"/>
                  </a:solidFill>
                </a:rPr>
                <a:t>Plug loads, Cooking </a:t>
              </a:r>
              <a:r>
                <a:rPr lang="en-US" sz="2000" b="1" dirty="0" err="1">
                  <a:solidFill>
                    <a:srgbClr val="C00000"/>
                  </a:solidFill>
                </a:rPr>
                <a:t>etc</a:t>
              </a:r>
              <a:endParaRPr lang="en-US" sz="2000" b="1" dirty="0">
                <a:solidFill>
                  <a:srgbClr val="C00000"/>
                </a:solidFill>
              </a:endParaRPr>
            </a:p>
            <a:p>
              <a:r>
                <a:rPr lang="en-US" sz="1200" i="1" dirty="0" smtClean="0">
                  <a:solidFill>
                    <a:srgbClr val="C00000"/>
                  </a:solidFill>
                </a:rPr>
                <a:t>(appliances, office equipment</a:t>
              </a:r>
              <a:r>
                <a:rPr lang="en-US" sz="1200" b="1" i="1" dirty="0">
                  <a:solidFill>
                    <a:srgbClr val="C00000"/>
                  </a:solidFill>
                </a:rPr>
                <a:t> </a:t>
              </a:r>
              <a:r>
                <a:rPr lang="en-US" sz="1200" b="1" i="1" dirty="0" err="1" smtClean="0">
                  <a:solidFill>
                    <a:srgbClr val="C00000"/>
                  </a:solidFill>
                </a:rPr>
                <a:t>etc</a:t>
              </a:r>
              <a:r>
                <a:rPr lang="en-US" sz="1200" b="1" i="1" dirty="0" smtClean="0">
                  <a:solidFill>
                    <a:srgbClr val="C00000"/>
                  </a:solidFill>
                </a:rPr>
                <a:t>)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879492" y="3663509"/>
              <a:ext cx="50847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x</a:t>
              </a:r>
              <a:endParaRPr lang="en-US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645453" y="4448827"/>
              <a:ext cx="97058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NOT</a:t>
              </a:r>
            </a:p>
            <a:p>
              <a:r>
                <a:rPr lang="en-US" b="1" dirty="0" smtClean="0"/>
                <a:t>In scope</a:t>
              </a:r>
              <a:endParaRPr lang="en-US" b="1" dirty="0"/>
            </a:p>
          </p:txBody>
        </p:sp>
      </p:grpSp>
      <p:sp>
        <p:nvSpPr>
          <p:cNvPr id="22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83137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435318" y="5626401"/>
            <a:ext cx="6623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Source: JRC</a:t>
            </a:r>
            <a:endParaRPr lang="en-US" sz="8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672552" y="3666758"/>
            <a:ext cx="3608997" cy="2298006"/>
            <a:chOff x="672552" y="3666758"/>
            <a:chExt cx="3608997" cy="2298006"/>
          </a:xfrm>
        </p:grpSpPr>
        <p:sp>
          <p:nvSpPr>
            <p:cNvPr id="42" name="TextBox 41"/>
            <p:cNvSpPr txBox="1"/>
            <p:nvPr/>
          </p:nvSpPr>
          <p:spPr>
            <a:xfrm>
              <a:off x="1720745" y="3666758"/>
              <a:ext cx="12403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Residential</a:t>
              </a:r>
              <a:endParaRPr lang="en-US" b="1" dirty="0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672552" y="4036090"/>
              <a:ext cx="3608997" cy="1928674"/>
              <a:chOff x="672552" y="4036090"/>
              <a:chExt cx="3608997" cy="1928674"/>
            </a:xfrm>
          </p:grpSpPr>
          <p:pic>
            <p:nvPicPr>
              <p:cNvPr id="4098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2552" y="4036090"/>
                <a:ext cx="3608997" cy="19286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" name="Picture 39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48450" y="4745306"/>
                <a:ext cx="457200" cy="304800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6743" y="1530630"/>
            <a:ext cx="8752439" cy="6610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 smtClean="0"/>
              <a:t>The </a:t>
            </a:r>
            <a:r>
              <a:rPr lang="en-US" sz="2200" b="1" dirty="0" smtClean="0"/>
              <a:t>actual annual electricity use </a:t>
            </a:r>
            <a:r>
              <a:rPr lang="en-US" sz="2200" dirty="0" smtClean="0"/>
              <a:t>of a building is also available </a:t>
            </a:r>
            <a:r>
              <a:rPr lang="en-US" sz="2200" dirty="0"/>
              <a:t>from electricity </a:t>
            </a:r>
            <a:r>
              <a:rPr lang="en-US" sz="2200" b="1" dirty="0"/>
              <a:t>bills</a:t>
            </a:r>
            <a:r>
              <a:rPr lang="en-US" sz="2200" dirty="0"/>
              <a:t> or </a:t>
            </a:r>
            <a:r>
              <a:rPr lang="en-US" sz="2200" b="1" dirty="0" smtClean="0"/>
              <a:t>utilities</a:t>
            </a:r>
            <a:r>
              <a:rPr lang="en-US" sz="2200" dirty="0"/>
              <a:t>. A</a:t>
            </a:r>
            <a:r>
              <a:rPr lang="en-US" sz="2200" dirty="0" smtClean="0"/>
              <a:t>verage </a:t>
            </a:r>
            <a:r>
              <a:rPr lang="en-US" sz="2200" dirty="0"/>
              <a:t>over longer </a:t>
            </a:r>
            <a:r>
              <a:rPr lang="en-US" sz="2200" dirty="0" smtClean="0"/>
              <a:t>periods (e.g</a:t>
            </a:r>
            <a:r>
              <a:rPr lang="en-US" sz="2200" dirty="0"/>
              <a:t>. </a:t>
            </a:r>
            <a:r>
              <a:rPr lang="en-US" sz="2200" b="1" dirty="0" smtClean="0"/>
              <a:t>3year records</a:t>
            </a:r>
            <a:r>
              <a:rPr lang="en-US" sz="2200" dirty="0" smtClean="0"/>
              <a:t>). </a:t>
            </a:r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endParaRPr lang="en-US" sz="22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432156" cy="4857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BOUNDARY &amp; SCOPE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61870"/>
          </a:xfrm>
        </p:spPr>
        <p:txBody>
          <a:bodyPr/>
          <a:lstStyle/>
          <a:p>
            <a:fld id="{243FB592-B9A9-49AA-A86F-4031F7B97808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40230" y="2309292"/>
            <a:ext cx="84037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 smtClean="0"/>
              <a:t>Utility bills include the </a:t>
            </a:r>
            <a:r>
              <a:rPr lang="en-US" sz="2000" b="1" dirty="0" smtClean="0"/>
              <a:t>total electricity </a:t>
            </a:r>
            <a:r>
              <a:rPr lang="en-US" sz="2000" dirty="0" smtClean="0"/>
              <a:t>demand for the building’s technical services (</a:t>
            </a:r>
            <a:r>
              <a:rPr lang="en-US" sz="2000" i="1" dirty="0" smtClean="0"/>
              <a:t>in scope here</a:t>
            </a:r>
            <a:r>
              <a:rPr lang="en-US" sz="2000" dirty="0" smtClean="0"/>
              <a:t>) and plug loads, cooking </a:t>
            </a:r>
            <a:r>
              <a:rPr lang="en-US" sz="2000" dirty="0" err="1" smtClean="0"/>
              <a:t>etc</a:t>
            </a:r>
            <a:r>
              <a:rPr lang="en-US" sz="2000" dirty="0" smtClean="0"/>
              <a:t> (</a:t>
            </a:r>
            <a:r>
              <a:rPr lang="en-US" sz="2000" i="1" dirty="0" smtClean="0"/>
              <a:t>not in scope here</a:t>
            </a:r>
            <a:r>
              <a:rPr lang="en-US" sz="2000" dirty="0" smtClean="0"/>
              <a:t>). </a:t>
            </a:r>
          </a:p>
          <a:p>
            <a:pPr>
              <a:spcAft>
                <a:spcPts val="1200"/>
              </a:spcAft>
            </a:pPr>
            <a:r>
              <a:rPr lang="en-US" sz="2000" b="1" dirty="0" smtClean="0"/>
              <a:t>Desegregate electricity demand </a:t>
            </a:r>
            <a:r>
              <a:rPr lang="en-US" sz="2000" dirty="0" smtClean="0"/>
              <a:t>for different </a:t>
            </a:r>
            <a:r>
              <a:rPr lang="en-US" sz="2000" dirty="0"/>
              <a:t>end-uses </a:t>
            </a:r>
            <a:r>
              <a:rPr lang="en-US" sz="2000" dirty="0" smtClean="0"/>
              <a:t>with calibrated building simulations or use </a:t>
            </a:r>
            <a:r>
              <a:rPr lang="en-US" sz="2000" b="1" dirty="0" smtClean="0"/>
              <a:t>survey</a:t>
            </a:r>
            <a:r>
              <a:rPr lang="en-US" sz="2000" dirty="0" smtClean="0"/>
              <a:t> results from an energy audit.</a:t>
            </a:r>
            <a:endParaRPr lang="en-US" sz="2000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2336840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84" y="3062502"/>
            <a:ext cx="474469" cy="4786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4721392" y="3666758"/>
            <a:ext cx="4283515" cy="2513450"/>
            <a:chOff x="4721392" y="3666758"/>
            <a:chExt cx="4283515" cy="2513450"/>
          </a:xfrm>
        </p:grpSpPr>
        <p:grpSp>
          <p:nvGrpSpPr>
            <p:cNvPr id="35" name="Group 34"/>
            <p:cNvGrpSpPr/>
            <p:nvPr/>
          </p:nvGrpSpPr>
          <p:grpSpPr>
            <a:xfrm>
              <a:off x="4721392" y="3981573"/>
              <a:ext cx="4283515" cy="2198635"/>
              <a:chOff x="4721392" y="3912298"/>
              <a:chExt cx="4283515" cy="2198635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4721392" y="3912298"/>
                <a:ext cx="4283515" cy="2197326"/>
                <a:chOff x="4721392" y="3912298"/>
                <a:chExt cx="4283515" cy="2197326"/>
              </a:xfrm>
            </p:grpSpPr>
            <p:pic>
              <p:nvPicPr>
                <p:cNvPr id="4099" name="Picture 3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21392" y="3912298"/>
                  <a:ext cx="2374724" cy="21973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7" name="Picture 39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80154" y="4931152"/>
                  <a:ext cx="457200" cy="304800"/>
                </a:xfrm>
                <a:prstGeom prst="roundRect">
                  <a:avLst>
                    <a:gd name="adj" fmla="val 16667"/>
                  </a:avLst>
                </a:prstGeom>
                <a:ln>
                  <a:noFill/>
                </a:ln>
                <a:effectLst>
                  <a:outerShdw blurRad="76200" dist="38100" dir="7800000" algn="tl" rotWithShape="0">
                    <a:srgbClr val="000000">
                      <a:alpha val="40000"/>
                    </a:srgbClr>
                  </a:outerShdw>
                </a:effectLst>
                <a:scene3d>
                  <a:camera prst="orthographicFront"/>
                  <a:lightRig rig="contrasting" dir="t">
                    <a:rot lat="0" lon="0" rev="4200000"/>
                  </a:lightRig>
                </a:scene3d>
                <a:sp3d prstMaterial="plastic">
                  <a:bevelT w="381000" h="114300" prst="relaxedInset"/>
                  <a:contourClr>
                    <a:srgbClr val="969696"/>
                  </a:contourClr>
                </a:sp3d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32" name="Group 31"/>
                <p:cNvGrpSpPr/>
                <p:nvPr/>
              </p:nvGrpSpPr>
              <p:grpSpPr>
                <a:xfrm>
                  <a:off x="7212752" y="4016966"/>
                  <a:ext cx="1792155" cy="1958248"/>
                  <a:chOff x="7212752" y="4016966"/>
                  <a:chExt cx="1792155" cy="1958248"/>
                </a:xfrm>
              </p:grpSpPr>
              <p:pic>
                <p:nvPicPr>
                  <p:cNvPr id="4101" name="Picture 5"/>
                  <p:cNvPicPr>
                    <a:picLocks noChangeAspect="1" noChangeArrowheads="1"/>
                  </p:cNvPicPr>
                  <p:nvPr/>
                </p:nvPicPr>
                <p:blipFill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212752" y="4016966"/>
                    <a:ext cx="1792155" cy="106658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4102" name="Picture 6"/>
                  <p:cNvPicPr>
                    <a:picLocks noChangeAspect="1" noChangeArrowheads="1"/>
                  </p:cNvPicPr>
                  <p:nvPr/>
                </p:nvPicPr>
                <p:blipFill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237377" y="5087766"/>
                    <a:ext cx="1600200" cy="8874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  <p:sp>
            <p:nvSpPr>
              <p:cNvPr id="55" name="TextBox 54"/>
              <p:cNvSpPr txBox="1"/>
              <p:nvPr/>
            </p:nvSpPr>
            <p:spPr>
              <a:xfrm>
                <a:off x="6259359" y="5895489"/>
                <a:ext cx="8931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Source: Eurostat </a:t>
                </a:r>
                <a:endParaRPr lang="en-US" sz="800" dirty="0"/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5995709" y="3666758"/>
              <a:ext cx="13211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Commercial</a:t>
              </a:r>
              <a:endParaRPr lang="en-US" b="1" dirty="0"/>
            </a:p>
          </p:txBody>
        </p:sp>
      </p:grpSp>
      <p:sp>
        <p:nvSpPr>
          <p:cNvPr id="27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ELECTRICAL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sz="2200" dirty="0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1412" y="3710735"/>
            <a:ext cx="643099" cy="650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930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9" ma:contentTypeDescription="Crea un document nou" ma:contentTypeScope="" ma:versionID="06da44c9fdc2f137721723683469ed5c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50f93151299274fdc3ed206dc3202385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21BDB44-B9AE-4E63-AD0D-160C5ABED707}"/>
</file>

<file path=customXml/itemProps2.xml><?xml version="1.0" encoding="utf-8"?>
<ds:datastoreItem xmlns:ds="http://schemas.openxmlformats.org/officeDocument/2006/customXml" ds:itemID="{69993F08-DB35-4731-8078-2A2CE64ADFA5}"/>
</file>

<file path=customXml/itemProps3.xml><?xml version="1.0" encoding="utf-8"?>
<ds:datastoreItem xmlns:ds="http://schemas.openxmlformats.org/officeDocument/2006/customXml" ds:itemID="{EECD6BAE-0F4B-4C15-B8E2-C7EF6C088E78}"/>
</file>

<file path=docProps/app.xml><?xml version="1.0" encoding="utf-8"?>
<Properties xmlns="http://schemas.openxmlformats.org/officeDocument/2006/extended-properties" xmlns:vt="http://schemas.openxmlformats.org/officeDocument/2006/docPropsVTypes">
  <TotalTime>17364</TotalTime>
  <Words>1684</Words>
  <Application>Microsoft Office PowerPoint</Application>
  <PresentationFormat>On-screen Show (4:3)</PresentationFormat>
  <Paragraphs>324</Paragraphs>
  <Slides>30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Arial Narrow</vt:lpstr>
      <vt:lpstr>Calibri</vt:lpstr>
      <vt:lpstr>Cambria Math</vt:lpstr>
      <vt:lpstr>Courier New</vt:lpstr>
      <vt:lpstr>Symbol</vt:lpstr>
      <vt:lpstr>Times New Roman</vt:lpstr>
      <vt:lpstr>Wingdings</vt:lpstr>
      <vt:lpstr>Larissa</vt:lpstr>
      <vt:lpstr>PowerPoint Presentation</vt:lpstr>
      <vt:lpstr>B.1.3 – ELECTRICAL ENERGY CONSUMPTION</vt:lpstr>
      <vt:lpstr>B.1.3 – ELECTRICAL ENERGY CONSUMPTION</vt:lpstr>
      <vt:lpstr>B.1.3 – ELECTRICAL ENERGY CONSUMPTION</vt:lpstr>
      <vt:lpstr>B.1.3 – ELECTRICAL ENERGY CONSUMPTION</vt:lpstr>
      <vt:lpstr>B.1.3 – ELECTRICAL ENERGY CONSUMPTION</vt:lpstr>
      <vt:lpstr>B.1.3 – ELECTRICAL ENERGY CONSUMPTION</vt:lpstr>
      <vt:lpstr>B.1.3 – ELECTRICAL ENERGY CONSUMPTION</vt:lpstr>
      <vt:lpstr>B.1.3 – ELECTRICAL ENERGY CONSUMPTION</vt:lpstr>
      <vt:lpstr>B.1.3 –  ELECTRICAL ENERGY CONSUMPTION</vt:lpstr>
      <vt:lpstr>B.1.3 – ELECTRICAL ENERGY CONSUMPTION</vt:lpstr>
      <vt:lpstr>B.1.3 – ELECTRICAL ENERGY CONSUMPTION</vt:lpstr>
      <vt:lpstr>B.1.3 – ELECTRICAL ENERGY CONSUMPTION</vt:lpstr>
      <vt:lpstr>B.1.3 – ELECTRICAL ENERGY CONSUMPTION</vt:lpstr>
      <vt:lpstr>B.1.3 – ELECTRICAL ENERGY CONSUMPTION</vt:lpstr>
      <vt:lpstr>B.1.3 – ELECTRICAL ENERGY CONSUMPTION</vt:lpstr>
      <vt:lpstr>B.1.3 – ELECTRICAL ENERGY CONSUMPTION</vt:lpstr>
      <vt:lpstr>B.1.3 – ELECTRICAL ENERGY CONSUMPTION</vt:lpstr>
      <vt:lpstr>B.1.3 – ELECTRICAL ENERGY CONSUMPTION</vt:lpstr>
      <vt:lpstr>B.1.3 – ELECTRICAL ENERGY CONSUMPTION</vt:lpstr>
      <vt:lpstr>B.1.3 – ELECTRICAL ENERGY CONSUMPTION</vt:lpstr>
      <vt:lpstr>B.1.3 – ELECTRICAL ENERGY CONSUMPTION</vt:lpstr>
      <vt:lpstr>B.1.3 – ELECTRICAL ENERGY CONSUMPTION</vt:lpstr>
      <vt:lpstr>B.1.3 – ELECTRICAL ENERGY CONSUMPTION</vt:lpstr>
      <vt:lpstr>B.1.3 – ELECTRICAL ENERGY CONSUMPTION</vt:lpstr>
      <vt:lpstr>B.1.3 – ELECTRICAL ENERGY CONSUMPTION</vt:lpstr>
      <vt:lpstr>B.1.3 – ELECTRICAL ENERGY CONSUMPTION</vt:lpstr>
      <vt:lpstr>B.1.3 – ELECTRICAL ENERGY CONSUMPTION</vt:lpstr>
      <vt:lpstr>B.1.3 – ELECTRICAL ENERGY CONSUMPTION</vt:lpstr>
      <vt:lpstr>B.1.3 – ELECTRICAL ENERGY CONSUMPTION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POPI DROUTSA</cp:lastModifiedBy>
  <cp:revision>306</cp:revision>
  <dcterms:created xsi:type="dcterms:W3CDTF">2017-01-09T10:20:00Z</dcterms:created>
  <dcterms:modified xsi:type="dcterms:W3CDTF">2023-03-27T05:44:40Z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