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s/slide1.xml" ContentType="application/vnd.openxmlformats-officedocument.presentationml.slide+xml"/>
  <Override PartName="/ppt/slides/slide12.xml" ContentType="application/vnd.openxmlformats-officedocument.presentationml.slide+xml"/>
  <Override PartName="/ppt/slides/slide32.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9.xml" ContentType="application/vnd.openxmlformats-officedocument.presentationml.slide+xml"/>
  <Override PartName="/ppt/slides/slide13.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20.xml" ContentType="application/vnd.openxmlformats-officedocument.presentationml.slide+xml"/>
  <Override PartName="/ppt/slides/slide33.xml" ContentType="application/vnd.openxmlformats-officedocument.presentationml.slide+xml"/>
  <Override PartName="/ppt/slides/slide29.xml" ContentType="application/vnd.openxmlformats-officedocument.presentationml.slide+xml"/>
  <Override PartName="/ppt/slides/slide34.xml" ContentType="application/vnd.openxmlformats-officedocument.presentationml.slide+xml"/>
  <Override PartName="/ppt/slides/slide27.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8.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notesSlides/notesSlide1.xml" ContentType="application/vnd.openxmlformats-officedocument.presentationml.notesSlide+xml"/>
  <Override PartName="/ppt/slideLayouts/slideLayout30.xml" ContentType="application/vnd.openxmlformats-officedocument.presentationml.slideLayout+xml"/>
  <Override PartName="/ppt/slideLayouts/slideLayout29.xml" ContentType="application/vnd.openxmlformats-officedocument.presentationml.slideLayout+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handoutMasters/handoutMaster1.xml" ContentType="application/vnd.openxmlformats-officedocument.presentationml.handoutMaster+xml"/>
  <Override PartName="/ppt/theme/theme3.xml" ContentType="application/vnd.openxmlformats-officedocument.theme+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48" r:id="rId1"/>
  </p:sldMasterIdLst>
  <p:notesMasterIdLst>
    <p:notesMasterId r:id="rId39"/>
  </p:notesMasterIdLst>
  <p:handoutMasterIdLst>
    <p:handoutMasterId r:id="rId40"/>
  </p:handoutMasterIdLst>
  <p:sldIdLst>
    <p:sldId id="256" r:id="rId2"/>
    <p:sldId id="258" r:id="rId3"/>
    <p:sldId id="259" r:id="rId4"/>
    <p:sldId id="262" r:id="rId5"/>
    <p:sldId id="260" r:id="rId6"/>
    <p:sldId id="261" r:id="rId7"/>
    <p:sldId id="263" r:id="rId8"/>
    <p:sldId id="264" r:id="rId9"/>
    <p:sldId id="265" r:id="rId10"/>
    <p:sldId id="266" r:id="rId11"/>
    <p:sldId id="267" r:id="rId12"/>
    <p:sldId id="291" r:id="rId13"/>
    <p:sldId id="294" r:id="rId14"/>
    <p:sldId id="292" r:id="rId15"/>
    <p:sldId id="270" r:id="rId16"/>
    <p:sldId id="295" r:id="rId17"/>
    <p:sldId id="296" r:id="rId18"/>
    <p:sldId id="272" r:id="rId19"/>
    <p:sldId id="273" r:id="rId20"/>
    <p:sldId id="274" r:id="rId21"/>
    <p:sldId id="275" r:id="rId22"/>
    <p:sldId id="276" r:id="rId23"/>
    <p:sldId id="277" r:id="rId24"/>
    <p:sldId id="278" r:id="rId25"/>
    <p:sldId id="293" r:id="rId26"/>
    <p:sldId id="280" r:id="rId27"/>
    <p:sldId id="281" r:id="rId28"/>
    <p:sldId id="282" r:id="rId29"/>
    <p:sldId id="283" r:id="rId30"/>
    <p:sldId id="284" r:id="rId31"/>
    <p:sldId id="285" r:id="rId32"/>
    <p:sldId id="286" r:id="rId33"/>
    <p:sldId id="297" r:id="rId34"/>
    <p:sldId id="287" r:id="rId35"/>
    <p:sldId id="288" r:id="rId36"/>
    <p:sldId id="289" r:id="rId37"/>
    <p:sldId id="290"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68" autoAdjust="0"/>
    <p:restoredTop sz="96187" autoAdjust="0"/>
  </p:normalViewPr>
  <p:slideViewPr>
    <p:cSldViewPr snapToGrid="0" showGuides="1">
      <p:cViewPr varScale="1">
        <p:scale>
          <a:sx n="60" d="100"/>
          <a:sy n="60" d="100"/>
        </p:scale>
        <p:origin x="1564" y="56"/>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47"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ustomXml" Target="../customXml/item2.xml"/><Relationship Id="rId20" Type="http://schemas.openxmlformats.org/officeDocument/2006/relationships/slide" Target="slides/slide19.xml"/><Relationship Id="rId4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27.03.2023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3/27/2023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08F923-A320-42BD-84A6-601815CE83FD}" type="slidenum">
              <a:rPr lang="en-US" smtClean="0"/>
              <a:t>10</a:t>
            </a:fld>
            <a:endParaRPr lang="en-US"/>
          </a:p>
        </p:txBody>
      </p:sp>
    </p:spTree>
    <p:extLst>
      <p:ext uri="{BB962C8B-B14F-4D97-AF65-F5344CB8AC3E}">
        <p14:creationId xmlns:p14="http://schemas.microsoft.com/office/powerpoint/2010/main" val="345773389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a:t>
            </a: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ACTIVITY </a:t>
            </a: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5.1: SUSTAINABLE MED CITIES TRAINING SYSTEM</a:t>
            </a:r>
            <a:r>
              <a:rPr kumimoji="0" lang="it-IT"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4"/>
          <a:stretch>
            <a:fillRect/>
          </a:stretch>
        </p:blipFill>
        <p:spPr>
          <a:xfrm>
            <a:off x="8210937" y="2218931"/>
            <a:ext cx="771322" cy="284171"/>
          </a:xfrm>
          <a:prstGeom prst="rect">
            <a:avLst/>
          </a:prstGeom>
        </p:spPr>
      </p:pic>
      <p:pic>
        <p:nvPicPr>
          <p:cNvPr id="18" name="Picture 17"/>
          <p:cNvPicPr>
            <a:picLocks noChangeAspect="1"/>
          </p:cNvPicPr>
          <p:nvPr userDrawn="1"/>
        </p:nvPicPr>
        <p:blipFill>
          <a:blip r:embed="rId5"/>
          <a:stretch>
            <a:fillRect/>
          </a:stretch>
        </p:blipFill>
        <p:spPr>
          <a:xfrm>
            <a:off x="8623662" y="2774600"/>
            <a:ext cx="358597" cy="412725"/>
          </a:xfrm>
          <a:prstGeom prst="rect">
            <a:avLst/>
          </a:prstGeom>
        </p:spPr>
      </p:pic>
      <p:pic>
        <p:nvPicPr>
          <p:cNvPr id="19" name="Picture 18"/>
          <p:cNvPicPr>
            <a:picLocks noChangeAspect="1"/>
          </p:cNvPicPr>
          <p:nvPr userDrawn="1"/>
        </p:nvPicPr>
        <p:blipFill>
          <a:blip r:embed="rId6"/>
          <a:stretch>
            <a:fillRect/>
          </a:stretch>
        </p:blipFill>
        <p:spPr>
          <a:xfrm>
            <a:off x="8596598" y="3453359"/>
            <a:ext cx="385661" cy="392427"/>
          </a:xfrm>
          <a:prstGeom prst="rect">
            <a:avLst/>
          </a:prstGeom>
        </p:spPr>
      </p:pic>
      <p:pic>
        <p:nvPicPr>
          <p:cNvPr id="20" name="Picture 19"/>
          <p:cNvPicPr>
            <a:picLocks noChangeAspect="1"/>
          </p:cNvPicPr>
          <p:nvPr userDrawn="1"/>
        </p:nvPicPr>
        <p:blipFill>
          <a:blip r:embed="rId7"/>
          <a:stretch>
            <a:fillRect/>
          </a:stretch>
        </p:blipFill>
        <p:spPr>
          <a:xfrm>
            <a:off x="8549236" y="4111820"/>
            <a:ext cx="433023" cy="419491"/>
          </a:xfrm>
          <a:prstGeom prst="rect">
            <a:avLst/>
          </a:prstGeom>
        </p:spPr>
      </p:pic>
      <p:pic>
        <p:nvPicPr>
          <p:cNvPr id="21" name="Picture 20"/>
          <p:cNvPicPr>
            <a:picLocks noChangeAspect="1"/>
          </p:cNvPicPr>
          <p:nvPr userDrawn="1"/>
        </p:nvPicPr>
        <p:blipFill>
          <a:blip r:embed="rId8"/>
          <a:stretch>
            <a:fillRect/>
          </a:stretch>
        </p:blipFill>
        <p:spPr>
          <a:xfrm>
            <a:off x="8515406" y="4797345"/>
            <a:ext cx="466853" cy="365363"/>
          </a:xfrm>
          <a:prstGeom prst="rect">
            <a:avLst/>
          </a:prstGeom>
        </p:spPr>
      </p:pic>
      <p:pic>
        <p:nvPicPr>
          <p:cNvPr id="22" name="Picture 21"/>
          <p:cNvPicPr>
            <a:picLocks noChangeAspect="1"/>
          </p:cNvPicPr>
          <p:nvPr userDrawn="1"/>
        </p:nvPicPr>
        <p:blipFill>
          <a:blip r:embed="rId9"/>
          <a:stretch>
            <a:fillRect/>
          </a:stretch>
        </p:blipFill>
        <p:spPr>
          <a:xfrm>
            <a:off x="8007957" y="1702556"/>
            <a:ext cx="974302" cy="250341"/>
          </a:xfrm>
          <a:prstGeom prst="rect">
            <a:avLst/>
          </a:prstGeom>
        </p:spPr>
      </p:pic>
      <p:pic>
        <p:nvPicPr>
          <p:cNvPr id="23" name="Picture 22"/>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24" name="Picture 23"/>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021007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2288453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6996817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0929901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5275524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0835896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42792210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689569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8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9583430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9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842612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8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0547921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5850261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4666300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4894821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1401317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4214219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9811244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40329896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2636852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8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40138037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9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032179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23910360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3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03251395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2674390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3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41652485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697782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578689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882092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741647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627378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a:t>
            </a:r>
            <a:r>
              <a:rPr lang="en-US" sz="2800" dirty="0" smtClean="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969730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8260490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jpeg"/><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smtClean="0"/>
              <a:t> </a:t>
            </a:r>
            <a:r>
              <a:rPr lang="en-US" sz="1200" dirty="0" smtClean="0"/>
              <a:t>3</a:t>
            </a:r>
            <a:r>
              <a:rPr lang="it-IT" sz="1200" dirty="0"/>
              <a:t/>
            </a:r>
            <a:br>
              <a:rPr lang="it-IT" sz="1200" dirty="0"/>
            </a:br>
            <a:r>
              <a:rPr lang="en-US" sz="1200" dirty="0"/>
              <a:t>THE ASSESSMENT CRITERIA OF </a:t>
            </a:r>
            <a:r>
              <a:rPr lang="en-US" sz="1200" dirty="0" smtClean="0"/>
              <a:t>SBTOOL </a:t>
            </a:r>
            <a:r>
              <a:rPr lang="en-US" sz="1200" dirty="0"/>
              <a:t>– BUILDING SCALE</a:t>
            </a:r>
            <a:endParaRPr lang="it-IT" dirty="0"/>
          </a:p>
        </p:txBody>
      </p:sp>
      <p:pic>
        <p:nvPicPr>
          <p:cNvPr id="10" name="Imatge 14"/>
          <p:cNvPicPr/>
          <p:nvPr userDrawn="1"/>
        </p:nvPicPr>
        <p:blipFill>
          <a:blip r:embed="rId35"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8" y="6548732"/>
            <a:ext cx="6154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 </a:t>
            </a:r>
            <a:fld id="{243FB592-B9A9-49AA-A86F-4031F7B97808}" type="slidenum">
              <a:rPr lang="en-US" smtClean="0"/>
              <a:pPr/>
              <a:t>‹#›</a:t>
            </a:fld>
            <a:endParaRPr lang="en-US" dirty="0"/>
          </a:p>
        </p:txBody>
      </p:sp>
      <p:sp>
        <p:nvSpPr>
          <p:cNvPr id="9" name="Titel 1"/>
          <p:cNvSpPr txBox="1">
            <a:spLocks/>
          </p:cNvSpPr>
          <p:nvPr userDrawn="1"/>
        </p:nvSpPr>
        <p:spPr>
          <a:xfrm>
            <a:off x="0" y="0"/>
            <a:ext cx="9144000" cy="731837"/>
          </a:xfrm>
          <a:prstGeom prst="rect">
            <a:avLst/>
          </a:prstGeom>
        </p:spPr>
        <p:txBody>
          <a:bodyPr>
            <a:norm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r>
              <a:rPr lang="en-US" sz="2800" dirty="0" smtClean="0">
                <a:solidFill>
                  <a:prstClr val="black">
                    <a:lumMod val="50000"/>
                    <a:lumOff val="50000"/>
                  </a:prstClr>
                </a:solidFill>
              </a:rPr>
              <a:t>B.1.1 – PRIMARY ENERGY CONSUMPTION</a:t>
            </a:r>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 id="2147483676" r:id="rId26"/>
    <p:sldLayoutId id="2147483677" r:id="rId27"/>
    <p:sldLayoutId id="2147483678" r:id="rId28"/>
    <p:sldLayoutId id="2147483679" r:id="rId29"/>
    <p:sldLayoutId id="2147483680" r:id="rId30"/>
    <p:sldLayoutId id="2147483681" r:id="rId31"/>
    <p:sldLayoutId id="2147483682" r:id="rId32"/>
    <p:sldLayoutId id="2147483683" r:id="rId33"/>
  </p:sldLayoutIdLst>
  <p:hf hdr="0" ftr="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image" Target="../media/image20.jpe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21.png"/><Relationship Id="rId1" Type="http://schemas.openxmlformats.org/officeDocument/2006/relationships/slideLayout" Target="../slideLayouts/slideLayout11.xml"/><Relationship Id="rId6" Type="http://schemas.openxmlformats.org/officeDocument/2006/relationships/image" Target="../media/image22.png"/><Relationship Id="rId5" Type="http://schemas.openxmlformats.org/officeDocument/2006/relationships/image" Target="../media/image19.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2.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2.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3.xml"/><Relationship Id="rId4" Type="http://schemas.openxmlformats.org/officeDocument/2006/relationships/image" Target="../media/image230.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4.xml"/><Relationship Id="rId6" Type="http://schemas.openxmlformats.org/officeDocument/2006/relationships/image" Target="../media/image23.png"/><Relationship Id="rId5" Type="http://schemas.openxmlformats.org/officeDocument/2006/relationships/image" Target="../media/image13.png"/><Relationship Id="rId4" Type="http://schemas.openxmlformats.org/officeDocument/2006/relationships/hyperlink" Target="http://ec.europa.eu/environment/eussd/buildings.htm"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2.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2.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5.xml"/><Relationship Id="rId4" Type="http://schemas.openxmlformats.org/officeDocument/2006/relationships/image" Target="../media/image230.png"/></Relationships>
</file>

<file path=ppt/slides/_rels/slide19.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25.png"/><Relationship Id="rId1" Type="http://schemas.openxmlformats.org/officeDocument/2006/relationships/slideLayout" Target="../slideLayouts/slideLayout16.xml"/><Relationship Id="rId6" Type="http://schemas.openxmlformats.org/officeDocument/2006/relationships/image" Target="../media/image23.png"/><Relationship Id="rId5" Type="http://schemas.openxmlformats.org/officeDocument/2006/relationships/image" Target="../media/image26.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8.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2" Type="http://schemas.openxmlformats.org/officeDocument/2006/relationships/image" Target="../media/image28.tif"/><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2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21.png"/><Relationship Id="rId1" Type="http://schemas.openxmlformats.org/officeDocument/2006/relationships/slideLayout" Target="../slideLayouts/slideLayout23.xml"/><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8.jpeg"/><Relationship Id="rId1" Type="http://schemas.openxmlformats.org/officeDocument/2006/relationships/slideLayout" Target="../slideLayouts/slideLayout26.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hyperlink" Target="http://ec.europa.eu/environment/eussd/buildings.htm"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7.xml"/><Relationship Id="rId5" Type="http://schemas.openxmlformats.org/officeDocument/2006/relationships/image" Target="../media/image45.png"/><Relationship Id="rId4" Type="http://schemas.openxmlformats.org/officeDocument/2006/relationships/image" Target="../media/image44.png"/></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6.png"/><Relationship Id="rId1" Type="http://schemas.openxmlformats.org/officeDocument/2006/relationships/slideLayout" Target="../slideLayouts/slideLayout28.xml"/><Relationship Id="rId5" Type="http://schemas.openxmlformats.org/officeDocument/2006/relationships/image" Target="../media/image48.png"/><Relationship Id="rId4" Type="http://schemas.openxmlformats.org/officeDocument/2006/relationships/image" Target="../media/image47.png"/></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9.png"/><Relationship Id="rId1" Type="http://schemas.openxmlformats.org/officeDocument/2006/relationships/slideLayout" Target="../slideLayouts/slideLayout29.xml"/><Relationship Id="rId4" Type="http://schemas.openxmlformats.org/officeDocument/2006/relationships/image" Target="../media/image3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0.xml"/></Relationships>
</file>

<file path=ppt/slides/_rels/slide35.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31.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3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32.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16.png"/><Relationship Id="rId1" Type="http://schemas.openxmlformats.org/officeDocument/2006/relationships/slideLayout" Target="../slideLayouts/slideLayout4.xml"/><Relationship Id="rId6" Type="http://schemas.openxmlformats.org/officeDocument/2006/relationships/hyperlink" Target="https://ec.europa.eu/energy/en/topics/energy-strategy-and-energy-union/clean-energy-all-europeans" TargetMode="External"/><Relationship Id="rId5" Type="http://schemas.openxmlformats.org/officeDocument/2006/relationships/image" Target="../media/image17.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12.png"/><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9.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63682" y="3062131"/>
            <a:ext cx="6516598" cy="2520280"/>
          </a:xfrm>
          <a:prstGeom prst="rect">
            <a:avLst/>
          </a:prstGeom>
        </p:spPr>
        <p:txBody>
          <a:bodyPr/>
          <a:lstStyle/>
          <a:p>
            <a:pPr marL="0" indent="0">
              <a:buNone/>
            </a:pPr>
            <a:r>
              <a:rPr lang="en-US" sz="3600" dirty="0">
                <a:solidFill>
                  <a:srgbClr val="0070C0"/>
                </a:solidFill>
              </a:rPr>
              <a:t>Training M</a:t>
            </a:r>
            <a:r>
              <a:rPr lang="en-US" sz="3600" dirty="0" smtClean="0">
                <a:solidFill>
                  <a:srgbClr val="0070C0"/>
                </a:solidFill>
              </a:rPr>
              <a:t>odule 3</a:t>
            </a:r>
            <a:endParaRPr lang="en-US" sz="3600" dirty="0">
              <a:solidFill>
                <a:srgbClr val="0070C0"/>
              </a:solidFill>
            </a:endParaRPr>
          </a:p>
          <a:p>
            <a:pPr marL="0" indent="0">
              <a:buNone/>
            </a:pPr>
            <a:r>
              <a:rPr lang="it-IT" dirty="0"/>
              <a:t>Calculating the assessment </a:t>
            </a:r>
            <a:endParaRPr lang="it-IT" dirty="0" smtClean="0"/>
          </a:p>
          <a:p>
            <a:pPr marL="0" indent="0">
              <a:buNone/>
            </a:pPr>
            <a:r>
              <a:rPr lang="it-IT" dirty="0" smtClean="0"/>
              <a:t>criteria </a:t>
            </a:r>
            <a:r>
              <a:rPr lang="it-IT" sz="3200" dirty="0" smtClean="0"/>
              <a:t>of</a:t>
            </a:r>
          </a:p>
          <a:p>
            <a:pPr marL="0" indent="0">
              <a:buNone/>
            </a:pPr>
            <a:r>
              <a:rPr lang="it-IT" sz="3200" dirty="0" smtClean="0"/>
              <a:t>SBTool </a:t>
            </a:r>
            <a:r>
              <a:rPr lang="it-IT" sz="3200" dirty="0"/>
              <a:t>– Building Scale</a:t>
            </a:r>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Segnaposto contenuto 2">
            <a:extLst>
              <a:ext uri="{FF2B5EF4-FFF2-40B4-BE49-F238E27FC236}">
                <a16:creationId xmlns:a16="http://schemas.microsoft.com/office/drawing/2014/main" id="{86F2EB93-A63A-4210-B86A-E5FCAD7D8D7F}"/>
              </a:ext>
            </a:extLst>
          </p:cNvPr>
          <p:cNvSpPr txBox="1">
            <a:spLocks/>
          </p:cNvSpPr>
          <p:nvPr/>
        </p:nvSpPr>
        <p:spPr>
          <a:xfrm>
            <a:off x="268223" y="1048513"/>
            <a:ext cx="6472442" cy="5140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u="sng" dirty="0" smtClean="0">
                <a:latin typeface="Calibri" panose="020F0502020204030204" pitchFamily="34" charset="0"/>
                <a:cs typeface="Calibri" panose="020F0502020204030204" pitchFamily="34" charset="0"/>
              </a:rPr>
              <a:t>ASSESSMENT METHOD</a:t>
            </a:r>
          </a:p>
          <a:p>
            <a:pPr marL="0" indent="0">
              <a:buFont typeface="Arial" panose="020B0604020202020204" pitchFamily="34" charset="0"/>
              <a:buNone/>
            </a:pPr>
            <a:endParaRPr lang="en-US" sz="1500" b="1" u="sng" dirty="0" smtClean="0">
              <a:latin typeface="Calibri" panose="020F0502020204030204" pitchFamily="34" charset="0"/>
            </a:endParaRPr>
          </a:p>
        </p:txBody>
      </p:sp>
      <p:sp>
        <p:nvSpPr>
          <p:cNvPr id="12" name="Rectangle 11"/>
          <p:cNvSpPr/>
          <p:nvPr/>
        </p:nvSpPr>
        <p:spPr>
          <a:xfrm>
            <a:off x="268223" y="1872956"/>
            <a:ext cx="6472442" cy="2246769"/>
          </a:xfrm>
          <a:prstGeom prst="rect">
            <a:avLst/>
          </a:prstGeom>
        </p:spPr>
        <p:txBody>
          <a:bodyPr wrap="square">
            <a:spAutoFit/>
          </a:bodyPr>
          <a:lstStyle/>
          <a:p>
            <a:pPr lvl="0">
              <a:spcBef>
                <a:spcPts val="1200"/>
              </a:spcBef>
            </a:pPr>
            <a:r>
              <a:rPr lang="en-US" sz="2400" dirty="0" smtClean="0"/>
              <a:t>Can use most </a:t>
            </a:r>
            <a:r>
              <a:rPr lang="en-US" sz="2400" dirty="0"/>
              <a:t>national calculation methods that are </a:t>
            </a:r>
            <a:r>
              <a:rPr lang="en-US" sz="2400" dirty="0" smtClean="0"/>
              <a:t>aligned </a:t>
            </a:r>
            <a:r>
              <a:rPr lang="en-US" sz="2400" dirty="0"/>
              <a:t>with the EN standards </a:t>
            </a:r>
            <a:r>
              <a:rPr lang="en-US" sz="2400" dirty="0" smtClean="0"/>
              <a:t>and are being used for </a:t>
            </a:r>
          </a:p>
          <a:p>
            <a:pPr marL="342900" lvl="0" indent="-342900">
              <a:spcBef>
                <a:spcPts val="1200"/>
              </a:spcBef>
              <a:buFont typeface="Courier New" panose="02070309020205020404" pitchFamily="49" charset="0"/>
              <a:buChar char="o"/>
            </a:pPr>
            <a:r>
              <a:rPr lang="en-US" sz="2400" dirty="0" smtClean="0"/>
              <a:t>Building performance assessment or </a:t>
            </a:r>
          </a:p>
          <a:p>
            <a:pPr marL="342900" lvl="0" indent="-342900">
              <a:spcBef>
                <a:spcPts val="1200"/>
              </a:spcBef>
              <a:buFont typeface="Courier New" panose="02070309020205020404" pitchFamily="49" charset="0"/>
              <a:buChar char="o"/>
            </a:pPr>
            <a:r>
              <a:rPr lang="en-US" sz="2400" dirty="0" smtClean="0"/>
              <a:t>Issuing Energy </a:t>
            </a:r>
            <a:r>
              <a:rPr lang="en-US" sz="2400" dirty="0"/>
              <a:t>Performance Certificates (EPCs</a:t>
            </a:r>
            <a:r>
              <a:rPr lang="en-US" sz="2400" dirty="0" smtClean="0"/>
              <a:t>)</a:t>
            </a:r>
          </a:p>
        </p:txBody>
      </p:sp>
      <p:pic>
        <p:nvPicPr>
          <p:cNvPr id="13"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62103" y="2230086"/>
            <a:ext cx="1241799" cy="119601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10</a:t>
            </a:fld>
            <a:endParaRPr lang="en-US" dirty="0">
              <a:solidFill>
                <a:schemeClr val="bg1"/>
              </a:solidFill>
            </a:endParaRPr>
          </a:p>
        </p:txBody>
      </p:sp>
    </p:spTree>
    <p:extLst>
      <p:ext uri="{BB962C8B-B14F-4D97-AF65-F5344CB8AC3E}">
        <p14:creationId xmlns:p14="http://schemas.microsoft.com/office/powerpoint/2010/main" val="33386501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15531" y="3059288"/>
            <a:ext cx="4096117" cy="2812521"/>
          </a:xfrm>
          <a:prstGeom prst="rect">
            <a:avLst/>
          </a:prstGeom>
        </p:spPr>
      </p:pic>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2" y="1048512"/>
            <a:ext cx="8830753" cy="5093343"/>
          </a:xfrm>
          <a:prstGeom prst="rect">
            <a:avLst/>
          </a:prstGeom>
        </p:spPr>
        <p:txBody>
          <a:bodyPr>
            <a:noAutofit/>
          </a:bodyPr>
          <a:lstStyle/>
          <a:p>
            <a:pPr marL="0" indent="0">
              <a:buNone/>
            </a:pPr>
            <a:r>
              <a:rPr lang="en-US" sz="2400" b="1" u="sng" dirty="0">
                <a:latin typeface="Calibri" panose="020F0502020204030204" pitchFamily="34" charset="0"/>
                <a:cs typeface="Calibri" panose="020F0502020204030204" pitchFamily="34" charset="0"/>
              </a:rPr>
              <a:t>ASSESSMENT METHOD - Primary Energy Conversion </a:t>
            </a:r>
            <a:r>
              <a:rPr lang="en-US" sz="2400" b="1" u="sng" dirty="0" smtClean="0">
                <a:latin typeface="Calibri" panose="020F0502020204030204" pitchFamily="34" charset="0"/>
                <a:cs typeface="Calibri" panose="020F0502020204030204" pitchFamily="34" charset="0"/>
              </a:rPr>
              <a:t>Factors</a:t>
            </a:r>
          </a:p>
          <a:p>
            <a:pPr marL="0" indent="0">
              <a:spcBef>
                <a:spcPts val="600"/>
              </a:spcBef>
              <a:buNone/>
            </a:pPr>
            <a:r>
              <a:rPr lang="en-US" sz="1800" dirty="0" smtClean="0">
                <a:latin typeface="Calibri" panose="020F0502020204030204" pitchFamily="34" charset="0"/>
                <a:cs typeface="Calibri" panose="020F0502020204030204" pitchFamily="34" charset="0"/>
              </a:rPr>
              <a:t>Primary (source) energy consumed </a:t>
            </a:r>
            <a:r>
              <a:rPr lang="en-US" sz="1800" dirty="0">
                <a:latin typeface="Calibri" panose="020F0502020204030204" pitchFamily="34" charset="0"/>
                <a:cs typeface="Calibri" panose="020F0502020204030204" pitchFamily="34" charset="0"/>
              </a:rPr>
              <a:t>by a building as </a:t>
            </a:r>
            <a:r>
              <a:rPr lang="en-US" sz="1800" dirty="0" smtClean="0">
                <a:latin typeface="Calibri" panose="020F0502020204030204" pitchFamily="34" charset="0"/>
                <a:cs typeface="Calibri" panose="020F0502020204030204" pitchFamily="34" charset="0"/>
              </a:rPr>
              <a:t>measured at </a:t>
            </a:r>
            <a:r>
              <a:rPr lang="en-US" sz="1800" dirty="0">
                <a:latin typeface="Calibri" panose="020F0502020204030204" pitchFamily="34" charset="0"/>
                <a:cs typeface="Calibri" panose="020F0502020204030204" pitchFamily="34" charset="0"/>
              </a:rPr>
              <a:t>the </a:t>
            </a:r>
            <a:r>
              <a:rPr lang="en-US" sz="1800" dirty="0" smtClean="0">
                <a:latin typeface="Calibri" panose="020F0502020204030204" pitchFamily="34" charset="0"/>
                <a:cs typeface="Calibri" panose="020F0502020204030204" pitchFamily="34" charset="0"/>
              </a:rPr>
              <a:t>building, </a:t>
            </a:r>
            <a:r>
              <a:rPr lang="en-US" sz="1800" dirty="0">
                <a:latin typeface="Calibri" panose="020F0502020204030204" pitchFamily="34" charset="0"/>
                <a:cs typeface="Calibri" panose="020F0502020204030204" pitchFamily="34" charset="0"/>
              </a:rPr>
              <a:t>converted </a:t>
            </a:r>
            <a:r>
              <a:rPr lang="en-US" sz="2000" dirty="0">
                <a:latin typeface="Calibri" panose="020F0502020204030204" pitchFamily="34" charset="0"/>
                <a:cs typeface="Calibri" panose="020F0502020204030204" pitchFamily="34" charset="0"/>
              </a:rPr>
              <a:t>using </a:t>
            </a:r>
            <a:r>
              <a:rPr lang="en-US" sz="2000" b="1" dirty="0" smtClean="0">
                <a:latin typeface="Calibri" panose="020F0502020204030204" pitchFamily="34" charset="0"/>
                <a:cs typeface="Calibri" panose="020F0502020204030204" pitchFamily="34" charset="0"/>
              </a:rPr>
              <a:t>primary energy conversion factors </a:t>
            </a:r>
            <a:r>
              <a:rPr lang="en-US" sz="2000" dirty="0">
                <a:latin typeface="Calibri" panose="020F0502020204030204" pitchFamily="34" charset="0"/>
                <a:cs typeface="Calibri" panose="020F0502020204030204" pitchFamily="34" charset="0"/>
              </a:rPr>
              <a:t>to account for the energy consumed in </a:t>
            </a:r>
            <a:r>
              <a:rPr lang="en-US" sz="2000" dirty="0" smtClean="0">
                <a:latin typeface="Calibri" panose="020F0502020204030204" pitchFamily="34" charset="0"/>
                <a:cs typeface="Calibri" panose="020F0502020204030204" pitchFamily="34" charset="0"/>
              </a:rPr>
              <a:t>the extraction</a:t>
            </a:r>
            <a:r>
              <a:rPr lang="en-US" sz="2000" dirty="0">
                <a:latin typeface="Calibri" panose="020F0502020204030204" pitchFamily="34" charset="0"/>
                <a:cs typeface="Calibri" panose="020F0502020204030204" pitchFamily="34" charset="0"/>
              </a:rPr>
              <a:t>, processing, and transport of primary fuels </a:t>
            </a:r>
            <a:r>
              <a:rPr lang="en-US" sz="2000" dirty="0" smtClean="0">
                <a:latin typeface="Calibri" panose="020F0502020204030204" pitchFamily="34" charset="0"/>
                <a:cs typeface="Calibri" panose="020F0502020204030204" pitchFamily="34" charset="0"/>
              </a:rPr>
              <a:t>(e.g. oil</a:t>
            </a:r>
            <a:r>
              <a:rPr lang="en-US" sz="2000" dirty="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rPr>
              <a:t>natural gas); </a:t>
            </a:r>
            <a:r>
              <a:rPr lang="en-US" sz="2000" dirty="0">
                <a:latin typeface="Calibri" panose="020F0502020204030204" pitchFamily="34" charset="0"/>
                <a:cs typeface="Calibri" panose="020F0502020204030204" pitchFamily="34" charset="0"/>
              </a:rPr>
              <a:t>energy losses in thermal </a:t>
            </a:r>
            <a:r>
              <a:rPr lang="en-US" sz="2000" dirty="0" smtClean="0">
                <a:latin typeface="Calibri" panose="020F0502020204030204" pitchFamily="34" charset="0"/>
                <a:cs typeface="Calibri" panose="020F0502020204030204" pitchFamily="34" charset="0"/>
              </a:rPr>
              <a:t>combustion in </a:t>
            </a:r>
            <a:r>
              <a:rPr lang="en-US" sz="2000" dirty="0">
                <a:latin typeface="Calibri" panose="020F0502020204030204" pitchFamily="34" charset="0"/>
                <a:cs typeface="Calibri" panose="020F0502020204030204" pitchFamily="34" charset="0"/>
              </a:rPr>
              <a:t>power-generation plants; and energy losses in </a:t>
            </a:r>
            <a:r>
              <a:rPr lang="en-US" sz="2000" dirty="0" smtClean="0">
                <a:latin typeface="Calibri" panose="020F0502020204030204" pitchFamily="34" charset="0"/>
                <a:cs typeface="Calibri" panose="020F0502020204030204" pitchFamily="34" charset="0"/>
              </a:rPr>
              <a:t>transmission and </a:t>
            </a:r>
            <a:r>
              <a:rPr lang="en-US" sz="2000" dirty="0">
                <a:latin typeface="Calibri" panose="020F0502020204030204" pitchFamily="34" charset="0"/>
                <a:cs typeface="Calibri" panose="020F0502020204030204" pitchFamily="34" charset="0"/>
              </a:rPr>
              <a:t>distribution to the </a:t>
            </a:r>
            <a:r>
              <a:rPr lang="en-US" sz="2000" dirty="0" smtClean="0">
                <a:latin typeface="Calibri" panose="020F0502020204030204" pitchFamily="34" charset="0"/>
                <a:cs typeface="Calibri" panose="020F0502020204030204" pitchFamily="34" charset="0"/>
              </a:rPr>
              <a:t>building</a:t>
            </a:r>
            <a:endParaRPr lang="en-US" sz="2000" dirty="0">
              <a:latin typeface="Calibri" panose="020F0502020204030204" pitchFamily="34" charset="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11</a:t>
            </a:fld>
            <a:endParaRPr lang="en-US" dirty="0">
              <a:solidFill>
                <a:schemeClr val="bg1"/>
              </a:solidFill>
            </a:endParaRPr>
          </a:p>
        </p:txBody>
      </p:sp>
      <p:pic>
        <p:nvPicPr>
          <p:cNvPr id="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5512627" y="4573476"/>
            <a:ext cx="3586348" cy="584775"/>
          </a:xfrm>
          <a:prstGeom prst="rect">
            <a:avLst/>
          </a:prstGeom>
        </p:spPr>
        <p:txBody>
          <a:bodyPr wrap="square">
            <a:spAutoFit/>
          </a:bodyPr>
          <a:lstStyle/>
          <a:p>
            <a:r>
              <a:rPr lang="en-US" sz="1600" dirty="0" smtClean="0"/>
              <a:t>Can use official national/local emission factors, if appropriate</a:t>
            </a:r>
            <a:endParaRPr lang="en-US" sz="1600" dirty="0"/>
          </a:p>
        </p:txBody>
      </p:sp>
      <p:pic>
        <p:nvPicPr>
          <p:cNvPr id="12"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34115" y="4669103"/>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79416" y="3567164"/>
            <a:ext cx="441424" cy="2929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50574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473640"/>
            <a:ext cx="8667170" cy="3495810"/>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200" b="1" dirty="0">
                <a:solidFill>
                  <a:schemeClr val="tx1">
                    <a:lumMod val="50000"/>
                    <a:lumOff val="50000"/>
                  </a:schemeClr>
                </a:solidFill>
              </a:rPr>
              <a:t>The calculation steps </a:t>
            </a:r>
            <a:r>
              <a:rPr lang="en-US" sz="2200" b="1" dirty="0" smtClean="0">
                <a:solidFill>
                  <a:schemeClr val="tx1">
                    <a:lumMod val="50000"/>
                    <a:lumOff val="50000"/>
                  </a:schemeClr>
                </a:solidFill>
              </a:rPr>
              <a:t>for </a:t>
            </a:r>
            <a:r>
              <a:rPr lang="en-US" sz="2200" b="1" u="sng" dirty="0" smtClean="0">
                <a:solidFill>
                  <a:schemeClr val="tx1">
                    <a:lumMod val="50000"/>
                    <a:lumOff val="50000"/>
                  </a:schemeClr>
                </a:solidFill>
              </a:rPr>
              <a:t>new (design) buildings</a:t>
            </a:r>
            <a:r>
              <a:rPr lang="en-US" sz="2200" b="1" dirty="0" smtClean="0">
                <a:solidFill>
                  <a:schemeClr val="tx1">
                    <a:lumMod val="50000"/>
                    <a:lumOff val="50000"/>
                  </a:schemeClr>
                </a:solidFill>
              </a:rPr>
              <a:t> are </a:t>
            </a:r>
            <a:r>
              <a:rPr lang="en-US" sz="2200" b="1" dirty="0">
                <a:solidFill>
                  <a:schemeClr val="tx1">
                    <a:lumMod val="50000"/>
                    <a:lumOff val="50000"/>
                  </a:schemeClr>
                </a:solidFill>
              </a:rPr>
              <a:t>the </a:t>
            </a:r>
            <a:r>
              <a:rPr lang="en-US" sz="2200" b="1" dirty="0" smtClean="0">
                <a:solidFill>
                  <a:schemeClr val="tx1">
                    <a:lumMod val="50000"/>
                    <a:lumOff val="50000"/>
                  </a:schemeClr>
                </a:solidFill>
              </a:rPr>
              <a:t>following:</a:t>
            </a:r>
            <a:r>
              <a:rPr lang="en-US" sz="2200" dirty="0"/>
              <a:t> </a:t>
            </a:r>
            <a:endParaRPr lang="it-IT" sz="2200" dirty="0"/>
          </a:p>
          <a:p>
            <a:pPr marL="457200" indent="-457200">
              <a:buFont typeface="+mj-lt"/>
              <a:buAutoNum type="arabicPeriod"/>
            </a:pPr>
            <a:r>
              <a:rPr lang="en-US" sz="2200" dirty="0" smtClean="0"/>
              <a:t>Calculate the annual </a:t>
            </a:r>
            <a:r>
              <a:rPr lang="en-US" sz="2200" b="1" dirty="0" smtClean="0"/>
              <a:t>thermal</a:t>
            </a:r>
            <a:r>
              <a:rPr lang="en-US" sz="2200" dirty="0" smtClean="0"/>
              <a:t> energy use intensity (</a:t>
            </a:r>
            <a:r>
              <a:rPr lang="en-US" sz="2200" dirty="0" err="1" smtClean="0"/>
              <a:t>EUI</a:t>
            </a:r>
            <a:r>
              <a:rPr lang="en-US" sz="2200" baseline="-25000" dirty="0" err="1" smtClean="0"/>
              <a:t>th</a:t>
            </a:r>
            <a:r>
              <a:rPr lang="en-US" sz="2200" dirty="0" smtClean="0"/>
              <a:t>) for all energy carriers (see B.1.2) over </a:t>
            </a:r>
            <a:r>
              <a:rPr lang="en-US" sz="2200" dirty="0"/>
              <a:t>a typical year according to CEN standards that support EPBD, in kilowatt hours per square meter of useful internal floor area per </a:t>
            </a:r>
            <a:r>
              <a:rPr lang="en-US" sz="2200" dirty="0" smtClean="0"/>
              <a:t>year, [</a:t>
            </a:r>
            <a:r>
              <a:rPr lang="en-US" sz="2200" dirty="0" err="1" smtClean="0"/>
              <a:t>kWh</a:t>
            </a:r>
            <a:r>
              <a:rPr lang="en-US" sz="2200" baseline="-25000" dirty="0" err="1" smtClean="0"/>
              <a:t>th</a:t>
            </a:r>
            <a:r>
              <a:rPr lang="en-US" sz="2200" dirty="0" smtClean="0"/>
              <a:t>/m</a:t>
            </a:r>
            <a:r>
              <a:rPr lang="en-US" sz="2200" baseline="30000" dirty="0" smtClean="0"/>
              <a:t>2</a:t>
            </a:r>
            <a:r>
              <a:rPr lang="en-US" sz="2200" dirty="0" smtClean="0"/>
              <a:t>/y]</a:t>
            </a:r>
            <a:endParaRPr lang="en-US" sz="2200" dirty="0"/>
          </a:p>
          <a:p>
            <a:pPr marL="457200" indent="-457200">
              <a:buFont typeface="+mj-lt"/>
              <a:buAutoNum type="arabicPeriod"/>
            </a:pPr>
            <a:r>
              <a:rPr lang="en-US" sz="2200" dirty="0" smtClean="0"/>
              <a:t>Calculate </a:t>
            </a:r>
            <a:r>
              <a:rPr lang="en-US" sz="2200" dirty="0"/>
              <a:t>the annual </a:t>
            </a:r>
            <a:r>
              <a:rPr lang="en-US" sz="2200" b="1" dirty="0" smtClean="0"/>
              <a:t>electrical</a:t>
            </a:r>
            <a:r>
              <a:rPr lang="en-US" sz="2200" dirty="0" smtClean="0"/>
              <a:t> </a:t>
            </a:r>
            <a:r>
              <a:rPr lang="en-US" sz="2200" dirty="0"/>
              <a:t>energy use </a:t>
            </a:r>
            <a:r>
              <a:rPr lang="en-US" sz="2200" dirty="0" smtClean="0"/>
              <a:t>intensity </a:t>
            </a:r>
            <a:r>
              <a:rPr lang="en-US" sz="2200" dirty="0"/>
              <a:t>(</a:t>
            </a:r>
            <a:r>
              <a:rPr lang="en-US" sz="2200" dirty="0" err="1" smtClean="0"/>
              <a:t>EUI</a:t>
            </a:r>
            <a:r>
              <a:rPr lang="en-US" sz="2200" baseline="-25000" dirty="0" err="1" smtClean="0"/>
              <a:t>e</a:t>
            </a:r>
            <a:r>
              <a:rPr lang="en-US" sz="2200" dirty="0" smtClean="0"/>
              <a:t>) (</a:t>
            </a:r>
            <a:r>
              <a:rPr lang="en-US" sz="2200" dirty="0"/>
              <a:t>see </a:t>
            </a:r>
            <a:r>
              <a:rPr lang="en-US" sz="2200" dirty="0" smtClean="0"/>
              <a:t>B.1.3</a:t>
            </a:r>
            <a:r>
              <a:rPr lang="en-US" sz="2200" dirty="0"/>
              <a:t>) over a typical year according to CEN standards that support </a:t>
            </a:r>
            <a:r>
              <a:rPr lang="en-US" sz="2200" dirty="0" smtClean="0"/>
              <a:t>EPBD</a:t>
            </a:r>
            <a:r>
              <a:rPr lang="en-US" sz="2200" dirty="0"/>
              <a:t>, in kilowatt hours per square meter of useful internal floor area per </a:t>
            </a:r>
            <a:r>
              <a:rPr lang="en-US" sz="2200" dirty="0" smtClean="0"/>
              <a:t>year, [</a:t>
            </a:r>
            <a:r>
              <a:rPr lang="en-US" sz="2200" dirty="0" err="1" smtClean="0"/>
              <a:t>kWh</a:t>
            </a:r>
            <a:r>
              <a:rPr lang="en-US" sz="2200" baseline="-25000" dirty="0" err="1" smtClean="0"/>
              <a:t>e</a:t>
            </a:r>
            <a:r>
              <a:rPr lang="en-US" sz="2200" dirty="0" smtClean="0"/>
              <a:t>/m</a:t>
            </a:r>
            <a:r>
              <a:rPr lang="en-US" sz="2200" baseline="30000" dirty="0" smtClean="0"/>
              <a:t>2</a:t>
            </a:r>
            <a:r>
              <a:rPr lang="en-US" sz="2200" dirty="0" smtClean="0"/>
              <a:t>/y]</a:t>
            </a:r>
          </a:p>
          <a:p>
            <a:pPr marL="457200" indent="-457200">
              <a:buFont typeface="+mj-lt"/>
              <a:buAutoNum type="arabicPeriod"/>
            </a:pPr>
            <a:endParaRPr lang="en-US" sz="2200" dirty="0"/>
          </a:p>
          <a:p>
            <a:pPr marL="457200" indent="-457200">
              <a:buFont typeface="+mj-lt"/>
              <a:buAutoNum type="arabicPeriod"/>
            </a:pPr>
            <a:endParaRPr lang="en-US" sz="2200" dirty="0"/>
          </a:p>
          <a:p>
            <a:pPr marL="457200" lvl="0" indent="-457200">
              <a:buFont typeface="+mj-lt"/>
              <a:buAutoNum type="arabicPeriod"/>
            </a:pPr>
            <a:endParaRPr lang="en-US" sz="2200" dirty="0" smtClean="0"/>
          </a:p>
          <a:p>
            <a:pPr marL="457200" lvl="0" indent="-457200">
              <a:buFont typeface="+mj-lt"/>
              <a:buAutoNum type="arabicPeriod"/>
            </a:pPr>
            <a:endParaRPr lang="en-US" sz="2200" dirty="0" smtClean="0"/>
          </a:p>
          <a:p>
            <a:pPr marL="457200" lvl="0" indent="-457200">
              <a:buFont typeface="+mj-lt"/>
              <a:buAutoNum type="arabicPeriod"/>
            </a:pPr>
            <a:endParaRPr lang="en-US" sz="2200" dirty="0"/>
          </a:p>
          <a:p>
            <a:pPr marL="457200" lvl="0" indent="-457200">
              <a:buFont typeface="+mj-lt"/>
              <a:buAutoNum type="arabicPeriod"/>
            </a:pPr>
            <a:endParaRPr lang="en-US" sz="2200" dirty="0" smtClean="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smtClean="0">
                <a:latin typeface="Calibri" panose="020F0502020204030204" pitchFamily="34" charset="0"/>
                <a:cs typeface="Calibri" panose="020F0502020204030204" pitchFamily="34" charset="0"/>
              </a:rPr>
              <a:t>ASSESSMENT METHOD – DESIGN STAGE</a:t>
            </a:r>
            <a:endParaRPr lang="it-IT" dirty="0"/>
          </a:p>
        </p:txBody>
      </p:sp>
      <p:sp>
        <p:nvSpPr>
          <p:cNvPr id="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12</a:t>
            </a:fld>
            <a:endParaRPr lang="en-US" dirty="0">
              <a:solidFill>
                <a:schemeClr val="bg1"/>
              </a:solidFill>
            </a:endParaRPr>
          </a:p>
        </p:txBody>
      </p:sp>
      <p:pic>
        <p:nvPicPr>
          <p:cNvPr id="1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11375" y="4969450"/>
            <a:ext cx="2026143" cy="1102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93266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473640"/>
            <a:ext cx="8220130" cy="3495810"/>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buFont typeface="+mj-lt"/>
              <a:buAutoNum type="arabicPeriod" startAt="3"/>
            </a:pPr>
            <a:r>
              <a:rPr lang="en-US" sz="2200" dirty="0" smtClean="0"/>
              <a:t>Use national conversion factors to estimate the </a:t>
            </a:r>
            <a:r>
              <a:rPr lang="en-US" sz="2200" b="1" dirty="0" smtClean="0"/>
              <a:t>total primary </a:t>
            </a:r>
            <a:r>
              <a:rPr lang="en-US" sz="2200" b="1" dirty="0"/>
              <a:t>energy use intensity</a:t>
            </a:r>
            <a:r>
              <a:rPr lang="en-US" sz="2200" dirty="0"/>
              <a:t> (PEUI)</a:t>
            </a:r>
            <a:endParaRPr lang="en-US" sz="2200" dirty="0" smtClean="0"/>
          </a:p>
          <a:p>
            <a:pPr marL="457200" lvl="0" indent="-457200">
              <a:buFont typeface="+mj-lt"/>
              <a:buAutoNum type="arabicPeriod" startAt="3"/>
            </a:pPr>
            <a:endParaRPr lang="en-US" sz="2200" dirty="0" smtClean="0"/>
          </a:p>
          <a:p>
            <a:pPr marL="457200" lvl="0" indent="-457200">
              <a:buFont typeface="+mj-lt"/>
              <a:buAutoNum type="arabicPeriod" startAt="3"/>
            </a:pPr>
            <a:endParaRPr lang="en-US" sz="2200" dirty="0"/>
          </a:p>
          <a:p>
            <a:pPr marL="457200" lvl="0" indent="-457200">
              <a:buFont typeface="+mj-lt"/>
              <a:buAutoNum type="arabicPeriod" startAt="3"/>
            </a:pPr>
            <a:endParaRPr lang="en-US" sz="2200" dirty="0" smtClean="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smtClean="0">
                <a:latin typeface="Calibri" panose="020F0502020204030204" pitchFamily="34" charset="0"/>
                <a:cs typeface="Calibri" panose="020F0502020204030204" pitchFamily="34" charset="0"/>
              </a:rPr>
              <a:t>ASSESSMENT METHOD – DESIGN STAGE</a:t>
            </a:r>
            <a:endParaRPr lang="it-IT" dirty="0"/>
          </a:p>
        </p:txBody>
      </p:sp>
      <p:sp>
        <p:nvSpPr>
          <p:cNvPr id="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13</a:t>
            </a:fld>
            <a:endParaRPr lang="en-US" dirty="0">
              <a:solidFill>
                <a:schemeClr val="bg1"/>
              </a:solidFill>
            </a:endParaRPr>
          </a:p>
        </p:txBody>
      </p:sp>
      <p:pic>
        <p:nvPicPr>
          <p:cNvPr id="11" name="Picture 10"/>
          <p:cNvPicPr>
            <a:picLocks noChangeAspect="1"/>
          </p:cNvPicPr>
          <p:nvPr/>
        </p:nvPicPr>
        <p:blipFill>
          <a:blip r:embed="rId4"/>
          <a:stretch>
            <a:fillRect/>
          </a:stretch>
        </p:blipFill>
        <p:spPr>
          <a:xfrm>
            <a:off x="1491163" y="2496583"/>
            <a:ext cx="6161673" cy="2892214"/>
          </a:xfrm>
          <a:prstGeom prst="rect">
            <a:avLst/>
          </a:prstGeom>
        </p:spPr>
      </p:pic>
    </p:spTree>
    <p:extLst>
      <p:ext uri="{BB962C8B-B14F-4D97-AF65-F5344CB8AC3E}">
        <p14:creationId xmlns:p14="http://schemas.microsoft.com/office/powerpoint/2010/main" val="30649539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smtClean="0">
                <a:latin typeface="Calibri" panose="020F0502020204030204" pitchFamily="34" charset="0"/>
                <a:cs typeface="Calibri" panose="020F0502020204030204" pitchFamily="34" charset="0"/>
              </a:rPr>
              <a:t>ASSESSMENT METHOD – DESIGN STAGE</a:t>
            </a:r>
            <a:endParaRPr lang="it-IT" dirty="0"/>
          </a:p>
        </p:txBody>
      </p:sp>
      <mc:AlternateContent xmlns:mc="http://schemas.openxmlformats.org/markup-compatibility/2006" xmlns:a14="http://schemas.microsoft.com/office/drawing/2010/main">
        <mc:Choice Requires="a14">
          <p:sp>
            <p:nvSpPr>
              <p:cNvPr id="130" name="TextBox 129"/>
              <p:cNvSpPr txBox="1"/>
              <p:nvPr/>
            </p:nvSpPr>
            <p:spPr>
              <a:xfrm>
                <a:off x="1" y="1279931"/>
                <a:ext cx="9098974" cy="879343"/>
              </a:xfrm>
              <a:prstGeom prst="rect">
                <a:avLst/>
              </a:prstGeom>
              <a:noFill/>
            </p:spPr>
            <p:txBody>
              <a:bodyPr wrap="square" rtlCol="0">
                <a:spAutoFit/>
              </a:bodyPr>
              <a:lstStyle/>
              <a:p>
                <a:pPr/>
                <a14:m>
                  <m:oMathPara xmlns:m="http://schemas.openxmlformats.org/officeDocument/2006/math">
                    <m:oMathParaPr>
                      <m:jc m:val="center"/>
                    </m:oMathParaPr>
                    <m:oMath xmlns:m="http://schemas.openxmlformats.org/officeDocument/2006/math">
                      <m:r>
                        <a:rPr lang="en-US" b="0" i="1" smtClean="0">
                          <a:latin typeface="Cambria Math"/>
                        </a:rPr>
                        <m:t>𝑃𝐸𝑈𝐼</m:t>
                      </m:r>
                      <m:r>
                        <a:rPr lang="en-US" b="0" i="1" smtClean="0">
                          <a:latin typeface="Cambria Math"/>
                        </a:rPr>
                        <m:t>=</m:t>
                      </m:r>
                      <m:nary>
                        <m:naryPr>
                          <m:chr m:val="∑"/>
                          <m:ctrlPr>
                            <a:rPr lang="en-US" i="1">
                              <a:latin typeface="Cambria Math" panose="02040503050406030204" pitchFamily="18" charset="0"/>
                            </a:rPr>
                          </m:ctrlPr>
                        </m:naryPr>
                        <m:sub>
                          <m:r>
                            <m:rPr>
                              <m:brk m:alnAt="23"/>
                            </m:rPr>
                            <a:rPr lang="en-US" i="1">
                              <a:latin typeface="Cambria Math"/>
                            </a:rPr>
                            <m:t>1</m:t>
                          </m:r>
                        </m:sub>
                        <m:sup>
                          <m:r>
                            <a:rPr lang="en-US" i="1">
                              <a:latin typeface="Cambria Math"/>
                            </a:rPr>
                            <m:t>𝑖</m:t>
                          </m:r>
                        </m:sup>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𝐸𝑈𝐼</m:t>
                                  </m:r>
                                </m:e>
                                <m:sub>
                                  <m:r>
                                    <a:rPr lang="en-US" b="0" i="1" smtClean="0">
                                      <a:latin typeface="Cambria Math" panose="02040503050406030204" pitchFamily="18" charset="0"/>
                                    </a:rPr>
                                    <m:t>𝑡h</m:t>
                                  </m:r>
                                  <m:r>
                                    <a:rPr lang="en-US" i="1">
                                      <a:latin typeface="Cambria Math"/>
                                    </a:rPr>
                                    <m:t>,</m:t>
                                  </m:r>
                                  <m:r>
                                    <a:rPr lang="en-US" i="1">
                                      <a:latin typeface="Cambria Math"/>
                                    </a:rPr>
                                    <m:t>𝑖</m:t>
                                  </m:r>
                                  <m:r>
                                    <a:rPr lang="en-US" i="1">
                                      <a:latin typeface="Cambria Math"/>
                                    </a:rPr>
                                    <m:t> </m:t>
                                  </m:r>
                                </m:sub>
                              </m:sSub>
                              <m:sSub>
                                <m:sSubPr>
                                  <m:ctrlPr>
                                    <a:rPr lang="en-US" i="1">
                                      <a:latin typeface="Cambria Math" panose="02040503050406030204" pitchFamily="18" charset="0"/>
                                    </a:rPr>
                                  </m:ctrlPr>
                                </m:sSubPr>
                                <m:e>
                                  <m:r>
                                    <a:rPr lang="en-US" i="1">
                                      <a:latin typeface="Cambria Math"/>
                                      <a:sym typeface="Wingdings"/>
                                    </a:rPr>
                                    <m:t> </m:t>
                                  </m:r>
                                  <m:r>
                                    <a:rPr lang="en-US" i="1">
                                      <a:latin typeface="Cambria Math"/>
                                      <a:sym typeface="Wingdings"/>
                                    </a:rPr>
                                    <m:t>𝐹</m:t>
                                  </m:r>
                                </m:e>
                                <m:sub>
                                  <m:r>
                                    <a:rPr lang="en-US" i="1">
                                      <a:latin typeface="Cambria Math"/>
                                    </a:rPr>
                                    <m:t>𝑖</m:t>
                                  </m:r>
                                </m:sub>
                              </m:sSub>
                            </m:e>
                          </m:d>
                          <m:r>
                            <a:rPr lang="en-US" i="1">
                              <a:latin typeface="Cambria Math"/>
                            </a:rPr>
                            <m:t>+(</m:t>
                          </m:r>
                          <m:sSub>
                            <m:sSubPr>
                              <m:ctrlPr>
                                <a:rPr lang="en-US" i="1">
                                  <a:latin typeface="Cambria Math" panose="02040503050406030204" pitchFamily="18" charset="0"/>
                                </a:rPr>
                              </m:ctrlPr>
                            </m:sSubPr>
                            <m:e>
                              <m:r>
                                <a:rPr lang="en-US" i="1">
                                  <a:latin typeface="Cambria Math"/>
                                </a:rPr>
                                <m:t>𝐸𝑈𝐼</m:t>
                              </m:r>
                            </m:e>
                            <m:sub>
                              <m:r>
                                <a:rPr lang="en-US" i="1">
                                  <a:latin typeface="Cambria Math"/>
                                </a:rPr>
                                <m:t>𝑑</m:t>
                              </m:r>
                            </m:sub>
                          </m:sSub>
                          <m:r>
                            <a:rPr lang="en-US" i="1">
                              <a:latin typeface="Cambria Math"/>
                            </a:rPr>
                            <m:t> </m:t>
                          </m:r>
                          <m:sSub>
                            <m:sSubPr>
                              <m:ctrlPr>
                                <a:rPr lang="en-US" i="1">
                                  <a:latin typeface="Cambria Math" panose="02040503050406030204" pitchFamily="18" charset="0"/>
                                </a:rPr>
                              </m:ctrlPr>
                            </m:sSubPr>
                            <m:e>
                              <m:r>
                                <a:rPr lang="en-US" i="1">
                                  <a:latin typeface="Cambria Math"/>
                                  <a:sym typeface="Wingdings"/>
                                </a:rPr>
                                <m:t> </m:t>
                              </m:r>
                              <m:r>
                                <a:rPr lang="en-US" i="1">
                                  <a:latin typeface="Cambria Math"/>
                                </a:rPr>
                                <m:t>𝐹</m:t>
                              </m:r>
                            </m:e>
                            <m:sub>
                              <m:r>
                                <a:rPr lang="en-US" i="1">
                                  <a:latin typeface="Cambria Math"/>
                                </a:rPr>
                                <m:t>𝑑</m:t>
                              </m:r>
                            </m:sub>
                          </m:sSub>
                          <m:r>
                            <a:rPr lang="en-US" i="1">
                              <a:latin typeface="Cambria Math"/>
                            </a:rPr>
                            <m:t>)+</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𝐸𝑈𝐼</m:t>
                                  </m:r>
                                </m:e>
                                <m:sub>
                                  <m:r>
                                    <a:rPr lang="en-US" i="1">
                                      <a:latin typeface="Cambria Math"/>
                                    </a:rPr>
                                    <m:t>𝑒</m:t>
                                  </m:r>
                                </m:sub>
                              </m:sSub>
                              <m:sSub>
                                <m:sSubPr>
                                  <m:ctrlPr>
                                    <a:rPr lang="en-US" i="1">
                                      <a:latin typeface="Cambria Math" panose="02040503050406030204" pitchFamily="18" charset="0"/>
                                    </a:rPr>
                                  </m:ctrlPr>
                                </m:sSubPr>
                                <m:e>
                                  <m:r>
                                    <a:rPr lang="en-US" i="1">
                                      <a:latin typeface="Cambria Math"/>
                                      <a:sym typeface="Wingdings"/>
                                    </a:rPr>
                                    <m:t> </m:t>
                                  </m:r>
                                  <m:r>
                                    <a:rPr lang="en-US" i="1">
                                      <a:latin typeface="Cambria Math"/>
                                      <a:sym typeface="Wingdings"/>
                                    </a:rPr>
                                    <m:t>𝐹</m:t>
                                  </m:r>
                                </m:e>
                                <m:sub>
                                  <m:r>
                                    <a:rPr lang="en-US" i="1">
                                      <a:latin typeface="Cambria Math"/>
                                    </a:rPr>
                                    <m:t>𝑒</m:t>
                                  </m:r>
                                </m:sub>
                              </m:sSub>
                            </m:e>
                          </m:d>
                        </m:e>
                      </m:nary>
                    </m:oMath>
                  </m:oMathPara>
                </a14:m>
                <a:endParaRPr lang="en-US" dirty="0"/>
              </a:p>
            </p:txBody>
          </p:sp>
        </mc:Choice>
        <mc:Fallback xmlns="">
          <p:sp>
            <p:nvSpPr>
              <p:cNvPr id="130" name="TextBox 129"/>
              <p:cNvSpPr txBox="1">
                <a:spLocks noRot="1" noChangeAspect="1" noMove="1" noResize="1" noEditPoints="1" noAdjustHandles="1" noChangeArrowheads="1" noChangeShapeType="1" noTextEdit="1"/>
              </p:cNvSpPr>
              <p:nvPr/>
            </p:nvSpPr>
            <p:spPr>
              <a:xfrm>
                <a:off x="1" y="1279931"/>
                <a:ext cx="9098974" cy="879343"/>
              </a:xfrm>
              <a:prstGeom prst="rect">
                <a:avLst/>
              </a:prstGeom>
              <a:blipFill rotWithShape="0">
                <a:blip r:embed="rId4"/>
                <a:stretch>
                  <a:fillRect/>
                </a:stretch>
              </a:blipFill>
            </p:spPr>
            <p:txBody>
              <a:bodyPr/>
              <a:lstStyle/>
              <a:p>
                <a:r>
                  <a:rPr lang="el-GR">
                    <a:noFill/>
                  </a:rPr>
                  <a:t> </a:t>
                </a:r>
              </a:p>
            </p:txBody>
          </p:sp>
        </mc:Fallback>
      </mc:AlternateContent>
      <p:sp>
        <p:nvSpPr>
          <p:cNvPr id="131" name="Rectangle 130"/>
          <p:cNvSpPr/>
          <p:nvPr/>
        </p:nvSpPr>
        <p:spPr>
          <a:xfrm>
            <a:off x="132203" y="1946390"/>
            <a:ext cx="8966772" cy="3754874"/>
          </a:xfrm>
          <a:prstGeom prst="rect">
            <a:avLst/>
          </a:prstGeom>
        </p:spPr>
        <p:txBody>
          <a:bodyPr wrap="square">
            <a:spAutoFit/>
          </a:bodyPr>
          <a:lstStyle/>
          <a:p>
            <a:r>
              <a:rPr lang="en-US" dirty="0"/>
              <a:t>w</a:t>
            </a:r>
            <a:r>
              <a:rPr lang="en-US" dirty="0" smtClean="0"/>
              <a:t>here</a:t>
            </a:r>
          </a:p>
          <a:p>
            <a:r>
              <a:rPr lang="en-US" dirty="0" err="1" smtClean="0"/>
              <a:t>EUI</a:t>
            </a:r>
            <a:r>
              <a:rPr lang="en-US" baseline="-25000" dirty="0" err="1" smtClean="0"/>
              <a:t>th,i</a:t>
            </a:r>
            <a:r>
              <a:rPr lang="en-US" dirty="0" smtClean="0"/>
              <a:t> </a:t>
            </a:r>
            <a:r>
              <a:rPr lang="en-US" dirty="0"/>
              <a:t>= </a:t>
            </a:r>
            <a:r>
              <a:rPr lang="en-US" dirty="0" smtClean="0"/>
              <a:t>annual </a:t>
            </a:r>
            <a:r>
              <a:rPr lang="en-US" dirty="0"/>
              <a:t>thermal </a:t>
            </a:r>
            <a:r>
              <a:rPr lang="en-US" dirty="0" smtClean="0"/>
              <a:t>energy </a:t>
            </a:r>
            <a:r>
              <a:rPr lang="en-US" dirty="0"/>
              <a:t>use intensity </a:t>
            </a:r>
            <a:r>
              <a:rPr lang="en-US" dirty="0" smtClean="0"/>
              <a:t>of </a:t>
            </a:r>
            <a:r>
              <a:rPr lang="en-US" dirty="0" err="1"/>
              <a:t>i-th</a:t>
            </a:r>
            <a:r>
              <a:rPr lang="en-US" dirty="0"/>
              <a:t> fuel </a:t>
            </a:r>
            <a:r>
              <a:rPr lang="en-US" dirty="0" smtClean="0"/>
              <a:t>(</a:t>
            </a:r>
            <a:r>
              <a:rPr lang="en-US" dirty="0" err="1"/>
              <a:t>k</a:t>
            </a:r>
            <a:r>
              <a:rPr lang="en-US" dirty="0" err="1" smtClean="0"/>
              <a:t>Wh</a:t>
            </a:r>
            <a:r>
              <a:rPr lang="en-US" baseline="-25000" dirty="0" err="1" smtClean="0"/>
              <a:t>th</a:t>
            </a:r>
            <a:r>
              <a:rPr lang="en-US" dirty="0" smtClean="0"/>
              <a:t>/m</a:t>
            </a:r>
            <a:r>
              <a:rPr lang="en-US" baseline="30000" dirty="0" smtClean="0"/>
              <a:t>2</a:t>
            </a:r>
            <a:r>
              <a:rPr lang="en-US" dirty="0" smtClean="0"/>
              <a:t>/y) for the gas and/or oil or </a:t>
            </a:r>
            <a:r>
              <a:rPr lang="en-US" dirty="0"/>
              <a:t>other fuel delivered </a:t>
            </a:r>
            <a:r>
              <a:rPr lang="en-US" dirty="0" smtClean="0"/>
              <a:t> to the building for its technical services</a:t>
            </a:r>
          </a:p>
          <a:p>
            <a:endParaRPr lang="en-US" sz="800" dirty="0"/>
          </a:p>
          <a:p>
            <a:r>
              <a:rPr lang="en-US" dirty="0" smtClean="0"/>
              <a:t>F</a:t>
            </a:r>
            <a:r>
              <a:rPr lang="en-US" baseline="-25000" dirty="0" smtClean="0"/>
              <a:t>i</a:t>
            </a:r>
            <a:r>
              <a:rPr lang="en-US" dirty="0" smtClean="0"/>
              <a:t> </a:t>
            </a:r>
            <a:r>
              <a:rPr lang="en-US" dirty="0"/>
              <a:t>= </a:t>
            </a:r>
            <a:r>
              <a:rPr lang="en-US" dirty="0" smtClean="0"/>
              <a:t>national conversion factor of </a:t>
            </a:r>
            <a:r>
              <a:rPr lang="en-US" dirty="0"/>
              <a:t>the </a:t>
            </a:r>
            <a:r>
              <a:rPr lang="en-US" dirty="0" err="1"/>
              <a:t>i-th</a:t>
            </a:r>
            <a:r>
              <a:rPr lang="en-US" dirty="0"/>
              <a:t> </a:t>
            </a:r>
            <a:r>
              <a:rPr lang="en-US" dirty="0" smtClean="0"/>
              <a:t>fuel</a:t>
            </a:r>
          </a:p>
          <a:p>
            <a:endParaRPr lang="en-US" sz="800" dirty="0"/>
          </a:p>
          <a:p>
            <a:r>
              <a:rPr lang="en-US" dirty="0" err="1"/>
              <a:t>EUI</a:t>
            </a:r>
            <a:r>
              <a:rPr lang="en-US" baseline="-25000" dirty="0" err="1"/>
              <a:t>d</a:t>
            </a:r>
            <a:r>
              <a:rPr lang="en-US" dirty="0"/>
              <a:t> = annual thermal energy use intensity (</a:t>
            </a:r>
            <a:r>
              <a:rPr lang="en-US" dirty="0" err="1"/>
              <a:t>kWh</a:t>
            </a:r>
            <a:r>
              <a:rPr lang="en-US" baseline="-25000" dirty="0" err="1"/>
              <a:t>th</a:t>
            </a:r>
            <a:r>
              <a:rPr lang="en-US" dirty="0"/>
              <a:t>/m</a:t>
            </a:r>
            <a:r>
              <a:rPr lang="en-US" baseline="30000" dirty="0"/>
              <a:t>2</a:t>
            </a:r>
            <a:r>
              <a:rPr lang="en-US" dirty="0"/>
              <a:t>/y) used by a district heating/cooling network to generate the heat/cold delivered to the building for its technical </a:t>
            </a:r>
            <a:r>
              <a:rPr lang="en-US" dirty="0" smtClean="0"/>
              <a:t>services</a:t>
            </a:r>
          </a:p>
          <a:p>
            <a:endParaRPr lang="en-US" sz="800" dirty="0"/>
          </a:p>
          <a:p>
            <a:r>
              <a:rPr lang="en-US" dirty="0" err="1"/>
              <a:t>F</a:t>
            </a:r>
            <a:r>
              <a:rPr lang="en-US" baseline="-25000" dirty="0" err="1"/>
              <a:t>d</a:t>
            </a:r>
            <a:r>
              <a:rPr lang="en-US" dirty="0"/>
              <a:t> = national conversion factor for the fuel used by a district heating/cooling </a:t>
            </a:r>
            <a:r>
              <a:rPr lang="en-US" dirty="0" smtClean="0"/>
              <a:t>network</a:t>
            </a:r>
          </a:p>
          <a:p>
            <a:endParaRPr lang="en-US" sz="800" dirty="0"/>
          </a:p>
          <a:p>
            <a:r>
              <a:rPr lang="en-US" dirty="0" err="1" smtClean="0"/>
              <a:t>EUI</a:t>
            </a:r>
            <a:r>
              <a:rPr lang="en-US" baseline="-25000" dirty="0" err="1" smtClean="0"/>
              <a:t>e</a:t>
            </a:r>
            <a:r>
              <a:rPr lang="en-US" dirty="0" smtClean="0"/>
              <a:t> </a:t>
            </a:r>
            <a:r>
              <a:rPr lang="en-US" dirty="0"/>
              <a:t>= annual </a:t>
            </a:r>
            <a:r>
              <a:rPr lang="en-US" dirty="0" smtClean="0"/>
              <a:t>electrical energy </a:t>
            </a:r>
            <a:r>
              <a:rPr lang="en-US" dirty="0"/>
              <a:t>use intensity </a:t>
            </a:r>
            <a:r>
              <a:rPr lang="en-US" dirty="0" smtClean="0"/>
              <a:t>(</a:t>
            </a:r>
            <a:r>
              <a:rPr lang="en-US" dirty="0" err="1" smtClean="0"/>
              <a:t>kWh</a:t>
            </a:r>
            <a:r>
              <a:rPr lang="en-US" baseline="-25000" dirty="0" err="1"/>
              <a:t>e</a:t>
            </a:r>
            <a:r>
              <a:rPr lang="en-US" dirty="0" smtClean="0"/>
              <a:t>/m</a:t>
            </a:r>
            <a:r>
              <a:rPr lang="en-US" baseline="30000" dirty="0" smtClean="0"/>
              <a:t>2</a:t>
            </a:r>
            <a:r>
              <a:rPr lang="en-US" dirty="0" smtClean="0"/>
              <a:t>/y</a:t>
            </a:r>
            <a:r>
              <a:rPr lang="en-US" dirty="0"/>
              <a:t>) for </a:t>
            </a:r>
            <a:r>
              <a:rPr lang="en-US" dirty="0" smtClean="0"/>
              <a:t>the electricity delivered </a:t>
            </a:r>
            <a:r>
              <a:rPr lang="en-US" dirty="0"/>
              <a:t>to the building for its technical </a:t>
            </a:r>
            <a:r>
              <a:rPr lang="en-US" dirty="0" smtClean="0"/>
              <a:t>services </a:t>
            </a:r>
            <a:r>
              <a:rPr lang="en-US" dirty="0"/>
              <a:t>(</a:t>
            </a:r>
            <a:r>
              <a:rPr lang="en-US" dirty="0" err="1" smtClean="0"/>
              <a:t>kWh</a:t>
            </a:r>
            <a:r>
              <a:rPr lang="en-US" baseline="-25000" dirty="0" err="1"/>
              <a:t>e</a:t>
            </a:r>
            <a:r>
              <a:rPr lang="en-US" dirty="0" smtClean="0"/>
              <a:t>/m</a:t>
            </a:r>
            <a:r>
              <a:rPr lang="en-US" baseline="30000" dirty="0" smtClean="0"/>
              <a:t>2</a:t>
            </a:r>
            <a:r>
              <a:rPr lang="en-US" dirty="0" smtClean="0"/>
              <a:t>/y)</a:t>
            </a:r>
          </a:p>
          <a:p>
            <a:endParaRPr lang="en-US" sz="800" dirty="0" smtClean="0"/>
          </a:p>
          <a:p>
            <a:r>
              <a:rPr lang="en-US" dirty="0" smtClean="0"/>
              <a:t>F</a:t>
            </a:r>
            <a:r>
              <a:rPr lang="en-US" baseline="-25000" dirty="0" smtClean="0"/>
              <a:t>e</a:t>
            </a:r>
            <a:r>
              <a:rPr lang="en-US" dirty="0" smtClean="0"/>
              <a:t> </a:t>
            </a:r>
            <a:r>
              <a:rPr lang="en-US" dirty="0"/>
              <a:t>= national conversion factor of </a:t>
            </a:r>
            <a:r>
              <a:rPr lang="en-US" dirty="0" smtClean="0"/>
              <a:t>electricity from the main </a:t>
            </a:r>
            <a:r>
              <a:rPr lang="en-US" dirty="0"/>
              <a:t>grid </a:t>
            </a:r>
            <a:r>
              <a:rPr lang="en-US" dirty="0" smtClean="0"/>
              <a:t>(depends on energy mix of </a:t>
            </a:r>
            <a:r>
              <a:rPr lang="en-US" dirty="0"/>
              <a:t>main </a:t>
            </a:r>
            <a:r>
              <a:rPr lang="en-US" dirty="0" smtClean="0"/>
              <a:t>grid)</a:t>
            </a:r>
          </a:p>
        </p:txBody>
      </p:sp>
      <p:sp>
        <p:nvSpPr>
          <p:cNvPr id="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14</a:t>
            </a:fld>
            <a:endParaRPr lang="en-US" dirty="0">
              <a:solidFill>
                <a:schemeClr val="bg1"/>
              </a:solidFill>
            </a:endParaRPr>
          </a:p>
        </p:txBody>
      </p:sp>
    </p:spTree>
    <p:extLst>
      <p:ext uri="{BB962C8B-B14F-4D97-AF65-F5344CB8AC3E}">
        <p14:creationId xmlns:p14="http://schemas.microsoft.com/office/powerpoint/2010/main" val="17236835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14369" y="4525988"/>
            <a:ext cx="2143455" cy="1106424"/>
          </a:xfrm>
          <a:prstGeom prst="rect">
            <a:avLst/>
          </a:prstGeom>
        </p:spPr>
      </p:pic>
      <p:pic>
        <p:nvPicPr>
          <p:cNvPr id="2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7838" y="2599022"/>
            <a:ext cx="2039986" cy="1108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smtClean="0">
                <a:latin typeface="Calibri" panose="020F0502020204030204" pitchFamily="34" charset="0"/>
                <a:cs typeface="Calibri" panose="020F0502020204030204" pitchFamily="34" charset="0"/>
              </a:rPr>
              <a:t>ASSESSMENT METHOD – DESIGN STAGE</a:t>
            </a:r>
            <a:endParaRPr lang="it-IT" dirty="0"/>
          </a:p>
        </p:txBody>
      </p:sp>
      <p:pic>
        <p:nvPicPr>
          <p:cNvPr id="2051"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10544" y="3254820"/>
            <a:ext cx="2026143" cy="1102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ounded Rectangle 14"/>
          <p:cNvSpPr/>
          <p:nvPr/>
        </p:nvSpPr>
        <p:spPr>
          <a:xfrm>
            <a:off x="3489090" y="2718982"/>
            <a:ext cx="1816443" cy="968291"/>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en-US" sz="2400" b="1" dirty="0" smtClean="0"/>
              <a:t>National conversion factors</a:t>
            </a:r>
            <a:endParaRPr lang="en-US" sz="2400" b="1" dirty="0"/>
          </a:p>
        </p:txBody>
      </p:sp>
      <p:sp>
        <p:nvSpPr>
          <p:cNvPr id="16" name="Rectangle 15"/>
          <p:cNvSpPr/>
          <p:nvPr/>
        </p:nvSpPr>
        <p:spPr>
          <a:xfrm>
            <a:off x="2864178" y="2718982"/>
            <a:ext cx="56618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X</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7" name="Rectangle 16"/>
          <p:cNvSpPr/>
          <p:nvPr/>
        </p:nvSpPr>
        <p:spPr>
          <a:xfrm>
            <a:off x="6110017" y="3559807"/>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9" name="Rectangle 18"/>
          <p:cNvSpPr/>
          <p:nvPr/>
        </p:nvSpPr>
        <p:spPr>
          <a:xfrm>
            <a:off x="384169" y="2599022"/>
            <a:ext cx="1754006" cy="46166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Fuels (B.1.2)</a:t>
            </a:r>
            <a:endParaRPr lang="en-US" sz="2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1" name="Rectangle 20"/>
          <p:cNvSpPr/>
          <p:nvPr/>
        </p:nvSpPr>
        <p:spPr>
          <a:xfrm>
            <a:off x="5040877" y="3712207"/>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3" name="Rounded Rectangle 22"/>
          <p:cNvSpPr/>
          <p:nvPr/>
        </p:nvSpPr>
        <p:spPr>
          <a:xfrm>
            <a:off x="3494313" y="4694428"/>
            <a:ext cx="1816443" cy="968291"/>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en-US" sz="2400" b="1" dirty="0" smtClean="0">
                <a:effectLst>
                  <a:outerShdw blurRad="38100" dist="38100" dir="2700000" algn="tl">
                    <a:srgbClr val="000000">
                      <a:alpha val="43137"/>
                    </a:srgbClr>
                  </a:outerShdw>
                </a:effectLst>
              </a:rPr>
              <a:t>National conversion factor</a:t>
            </a:r>
            <a:endParaRPr lang="en-US" sz="2400" b="1" dirty="0">
              <a:effectLst>
                <a:outerShdw blurRad="38100" dist="38100" dir="2700000" algn="tl">
                  <a:srgbClr val="000000">
                    <a:alpha val="43137"/>
                  </a:srgbClr>
                </a:outerShdw>
              </a:effectLst>
            </a:endParaRPr>
          </a:p>
        </p:txBody>
      </p:sp>
      <p:sp>
        <p:nvSpPr>
          <p:cNvPr id="24" name="Rectangle 23"/>
          <p:cNvSpPr/>
          <p:nvPr/>
        </p:nvSpPr>
        <p:spPr>
          <a:xfrm>
            <a:off x="2869401" y="4694428"/>
            <a:ext cx="56618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X</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5" name="Rectangle 24"/>
          <p:cNvSpPr/>
          <p:nvPr/>
        </p:nvSpPr>
        <p:spPr>
          <a:xfrm>
            <a:off x="384169" y="4574468"/>
            <a:ext cx="2351926" cy="46166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Electricity (B.1.3)</a:t>
            </a:r>
            <a:endParaRPr lang="en-US" sz="2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 name="Right Brace 1"/>
          <p:cNvSpPr/>
          <p:nvPr/>
        </p:nvSpPr>
        <p:spPr>
          <a:xfrm>
            <a:off x="5442752" y="2599022"/>
            <a:ext cx="667265" cy="3018736"/>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Rectangle 2"/>
          <p:cNvSpPr/>
          <p:nvPr/>
        </p:nvSpPr>
        <p:spPr>
          <a:xfrm>
            <a:off x="6511892" y="4479036"/>
            <a:ext cx="2576098" cy="1200329"/>
          </a:xfrm>
          <a:prstGeom prst="rect">
            <a:avLst/>
          </a:prstGeom>
        </p:spPr>
        <p:txBody>
          <a:bodyPr wrap="square">
            <a:spAutoFit/>
          </a:bodyPr>
          <a:lstStyle/>
          <a:p>
            <a:r>
              <a:rPr lang="en-US" b="1" dirty="0" smtClean="0"/>
              <a:t>Total </a:t>
            </a:r>
            <a:r>
              <a:rPr lang="en-US" b="1" dirty="0"/>
              <a:t>p</a:t>
            </a:r>
            <a:r>
              <a:rPr lang="en-US" b="1" dirty="0" smtClean="0"/>
              <a:t>rimary </a:t>
            </a:r>
            <a:r>
              <a:rPr lang="en-US" b="1" dirty="0"/>
              <a:t>energy </a:t>
            </a:r>
            <a:r>
              <a:rPr lang="en-US" b="1" dirty="0" smtClean="0"/>
              <a:t>use per </a:t>
            </a:r>
            <a:r>
              <a:rPr lang="en-US" b="1" dirty="0"/>
              <a:t>building’s useful internal floor area per year</a:t>
            </a:r>
          </a:p>
        </p:txBody>
      </p:sp>
      <p:sp>
        <p:nvSpPr>
          <p:cNvPr id="18"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15</a:t>
            </a:fld>
            <a:endParaRPr lang="en-US" dirty="0">
              <a:solidFill>
                <a:schemeClr val="bg1"/>
              </a:solidFill>
            </a:endParaRPr>
          </a:p>
        </p:txBody>
      </p:sp>
      <p:sp>
        <p:nvSpPr>
          <p:cNvPr id="22" name="Segnaposto contenuto 2">
            <a:extLst>
              <a:ext uri="{FF2B5EF4-FFF2-40B4-BE49-F238E27FC236}">
                <a16:creationId xmlns:a16="http://schemas.microsoft.com/office/drawing/2014/main" id="{86F2EB93-A63A-4210-B86A-E5FCAD7D8D7F}"/>
              </a:ext>
            </a:extLst>
          </p:cNvPr>
          <p:cNvSpPr txBox="1">
            <a:spLocks/>
          </p:cNvSpPr>
          <p:nvPr/>
        </p:nvSpPr>
        <p:spPr>
          <a:xfrm>
            <a:off x="268224" y="1489240"/>
            <a:ext cx="8220130" cy="3495810"/>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buFont typeface="+mj-lt"/>
              <a:buAutoNum type="arabicPeriod" startAt="4"/>
            </a:pPr>
            <a:r>
              <a:rPr lang="en-US" sz="2200" dirty="0" smtClean="0"/>
              <a:t>Sum the </a:t>
            </a:r>
            <a:r>
              <a:rPr lang="en-US" sz="2200" dirty="0"/>
              <a:t>thermal </a:t>
            </a:r>
            <a:r>
              <a:rPr lang="en-US" sz="2200" dirty="0" smtClean="0"/>
              <a:t>and the electrical </a:t>
            </a:r>
            <a:r>
              <a:rPr lang="en-US" sz="2200" dirty="0"/>
              <a:t>energy use intensity </a:t>
            </a:r>
            <a:r>
              <a:rPr lang="en-US" sz="2200" dirty="0" smtClean="0"/>
              <a:t>the to calculate the </a:t>
            </a:r>
            <a:r>
              <a:rPr lang="en-US" sz="2200" b="1" dirty="0" smtClean="0"/>
              <a:t>total primary </a:t>
            </a:r>
            <a:r>
              <a:rPr lang="en-US" sz="2200" b="1" dirty="0"/>
              <a:t>energy use </a:t>
            </a:r>
            <a:r>
              <a:rPr lang="en-US" sz="2200" b="1" dirty="0" smtClean="0"/>
              <a:t>intensity</a:t>
            </a:r>
            <a:endParaRPr lang="en-US" sz="2200" dirty="0" smtClean="0"/>
          </a:p>
          <a:p>
            <a:pPr marL="457200" lvl="0" indent="-457200">
              <a:buFont typeface="+mj-lt"/>
              <a:buAutoNum type="arabicPeriod" startAt="4"/>
            </a:pPr>
            <a:endParaRPr lang="en-US" sz="2200" dirty="0"/>
          </a:p>
          <a:p>
            <a:pPr marL="457200" lvl="0" indent="-457200">
              <a:buFont typeface="+mj-lt"/>
              <a:buAutoNum type="arabicPeriod" startAt="4"/>
            </a:pPr>
            <a:endParaRPr lang="en-US" sz="2200" dirty="0" smtClean="0"/>
          </a:p>
        </p:txBody>
      </p:sp>
    </p:spTree>
    <p:extLst>
      <p:ext uri="{BB962C8B-B14F-4D97-AF65-F5344CB8AC3E}">
        <p14:creationId xmlns:p14="http://schemas.microsoft.com/office/powerpoint/2010/main" val="7024673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473640"/>
            <a:ext cx="8667170" cy="3495810"/>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200" b="1" dirty="0">
                <a:solidFill>
                  <a:schemeClr val="tx1">
                    <a:lumMod val="50000"/>
                    <a:lumOff val="50000"/>
                  </a:schemeClr>
                </a:solidFill>
              </a:rPr>
              <a:t>The calculation steps </a:t>
            </a:r>
            <a:r>
              <a:rPr lang="en-US" sz="2200" b="1" dirty="0" smtClean="0">
                <a:solidFill>
                  <a:schemeClr val="tx1">
                    <a:lumMod val="50000"/>
                    <a:lumOff val="50000"/>
                  </a:schemeClr>
                </a:solidFill>
              </a:rPr>
              <a:t>for </a:t>
            </a:r>
            <a:r>
              <a:rPr lang="en-US" sz="2200" b="1" u="sng" dirty="0">
                <a:solidFill>
                  <a:schemeClr val="tx1">
                    <a:lumMod val="50000"/>
                    <a:lumOff val="50000"/>
                  </a:schemeClr>
                </a:solidFill>
              </a:rPr>
              <a:t>existing buildings</a:t>
            </a:r>
            <a:r>
              <a:rPr lang="en-US" sz="2200" b="1" dirty="0" smtClean="0">
                <a:solidFill>
                  <a:schemeClr val="tx1">
                    <a:lumMod val="50000"/>
                    <a:lumOff val="50000"/>
                  </a:schemeClr>
                </a:solidFill>
              </a:rPr>
              <a:t> are </a:t>
            </a:r>
            <a:r>
              <a:rPr lang="en-US" sz="2200" b="1" dirty="0">
                <a:solidFill>
                  <a:schemeClr val="tx1">
                    <a:lumMod val="50000"/>
                    <a:lumOff val="50000"/>
                  </a:schemeClr>
                </a:solidFill>
              </a:rPr>
              <a:t>the </a:t>
            </a:r>
            <a:r>
              <a:rPr lang="en-US" sz="2200" b="1" dirty="0" smtClean="0">
                <a:solidFill>
                  <a:schemeClr val="tx1">
                    <a:lumMod val="50000"/>
                    <a:lumOff val="50000"/>
                  </a:schemeClr>
                </a:solidFill>
              </a:rPr>
              <a:t>following:</a:t>
            </a:r>
            <a:r>
              <a:rPr lang="en-US" sz="2200" dirty="0"/>
              <a:t> </a:t>
            </a:r>
            <a:endParaRPr lang="it-IT" sz="2200" dirty="0"/>
          </a:p>
          <a:p>
            <a:pPr marL="457200" indent="-457200">
              <a:buFont typeface="+mj-lt"/>
              <a:buAutoNum type="arabicPeriod"/>
            </a:pPr>
            <a:r>
              <a:rPr lang="en-US" sz="2200" dirty="0" smtClean="0"/>
              <a:t>Calculate the annual </a:t>
            </a:r>
            <a:r>
              <a:rPr lang="en-US" sz="2200" b="1" dirty="0" smtClean="0"/>
              <a:t>thermal</a:t>
            </a:r>
            <a:r>
              <a:rPr lang="en-US" sz="2200" dirty="0" smtClean="0"/>
              <a:t> energy use intensity (</a:t>
            </a:r>
            <a:r>
              <a:rPr lang="en-US" sz="2200" dirty="0" err="1" smtClean="0"/>
              <a:t>EUI</a:t>
            </a:r>
            <a:r>
              <a:rPr lang="en-US" sz="2200" baseline="-25000" dirty="0" err="1" smtClean="0"/>
              <a:t>th</a:t>
            </a:r>
            <a:r>
              <a:rPr lang="en-US" sz="2200" dirty="0" smtClean="0"/>
              <a:t>) for all energy carriers (see </a:t>
            </a:r>
            <a:r>
              <a:rPr lang="en-US" sz="2200" b="1" dirty="0" smtClean="0"/>
              <a:t>B.1.2</a:t>
            </a:r>
            <a:r>
              <a:rPr lang="en-US" sz="2200" dirty="0"/>
              <a:t>) by </a:t>
            </a:r>
            <a:r>
              <a:rPr lang="en-US" sz="2200" b="1" dirty="0"/>
              <a:t>monitoring</a:t>
            </a:r>
            <a:r>
              <a:rPr lang="en-US" sz="2200" dirty="0"/>
              <a:t>, energy </a:t>
            </a:r>
            <a:r>
              <a:rPr lang="en-US" sz="2200" b="1" dirty="0"/>
              <a:t>metering</a:t>
            </a:r>
            <a:r>
              <a:rPr lang="en-US" sz="2200" dirty="0"/>
              <a:t>, </a:t>
            </a:r>
            <a:r>
              <a:rPr lang="en-US" sz="2200" b="1" dirty="0"/>
              <a:t>bills</a:t>
            </a:r>
            <a:r>
              <a:rPr lang="en-US" sz="2200" dirty="0"/>
              <a:t> or </a:t>
            </a:r>
            <a:r>
              <a:rPr lang="en-US" sz="2200" b="1" dirty="0"/>
              <a:t>utilities</a:t>
            </a:r>
            <a:r>
              <a:rPr lang="en-US" sz="2200" dirty="0"/>
              <a:t>, </a:t>
            </a:r>
            <a:r>
              <a:rPr lang="en-US" sz="2200" dirty="0">
                <a:solidFill>
                  <a:prstClr val="black"/>
                </a:solidFill>
              </a:rPr>
              <a:t>using a </a:t>
            </a:r>
            <a:r>
              <a:rPr lang="en-US" sz="2200" b="1" dirty="0">
                <a:solidFill>
                  <a:prstClr val="black"/>
                </a:solidFill>
              </a:rPr>
              <a:t>3year </a:t>
            </a:r>
            <a:r>
              <a:rPr lang="en-US" sz="2200" b="1" dirty="0" smtClean="0">
                <a:solidFill>
                  <a:prstClr val="black"/>
                </a:solidFill>
              </a:rPr>
              <a:t>average</a:t>
            </a:r>
            <a:r>
              <a:rPr lang="en-US" sz="2200" dirty="0" smtClean="0"/>
              <a:t>, </a:t>
            </a:r>
            <a:r>
              <a:rPr lang="en-US" sz="2200" dirty="0"/>
              <a:t>in kilowatt hours per square meter of useful internal floor area per year </a:t>
            </a:r>
            <a:r>
              <a:rPr lang="en-US" sz="2200" dirty="0" smtClean="0"/>
              <a:t>(</a:t>
            </a:r>
            <a:r>
              <a:rPr lang="en-US" sz="2200" dirty="0" err="1"/>
              <a:t>kWh</a:t>
            </a:r>
            <a:r>
              <a:rPr lang="en-US" sz="2200" baseline="-25000" dirty="0" err="1"/>
              <a:t>th</a:t>
            </a:r>
            <a:r>
              <a:rPr lang="en-US" sz="2200" dirty="0" smtClean="0"/>
              <a:t>/m</a:t>
            </a:r>
            <a:r>
              <a:rPr lang="en-US" sz="2200" baseline="30000" dirty="0" smtClean="0"/>
              <a:t>2</a:t>
            </a:r>
            <a:r>
              <a:rPr lang="en-US" sz="2200" dirty="0" smtClean="0"/>
              <a:t>/y</a:t>
            </a:r>
            <a:r>
              <a:rPr lang="en-US" sz="2200" dirty="0"/>
              <a:t>)</a:t>
            </a:r>
          </a:p>
          <a:p>
            <a:pPr marL="457200" indent="-457200">
              <a:buFont typeface="+mj-lt"/>
              <a:buAutoNum type="arabicPeriod"/>
            </a:pPr>
            <a:r>
              <a:rPr lang="en-US" sz="2200" dirty="0" smtClean="0"/>
              <a:t>Calculate </a:t>
            </a:r>
            <a:r>
              <a:rPr lang="en-US" sz="2200" dirty="0"/>
              <a:t>the annual </a:t>
            </a:r>
            <a:r>
              <a:rPr lang="en-US" sz="2200" b="1" dirty="0" smtClean="0"/>
              <a:t>electrical</a:t>
            </a:r>
            <a:r>
              <a:rPr lang="en-US" sz="2200" dirty="0" smtClean="0"/>
              <a:t> </a:t>
            </a:r>
            <a:r>
              <a:rPr lang="en-US" sz="2200" dirty="0"/>
              <a:t>energy use </a:t>
            </a:r>
            <a:r>
              <a:rPr lang="en-US" sz="2200" dirty="0" smtClean="0"/>
              <a:t>intensity </a:t>
            </a:r>
            <a:r>
              <a:rPr lang="en-US" sz="2200" dirty="0"/>
              <a:t>(</a:t>
            </a:r>
            <a:r>
              <a:rPr lang="en-US" sz="2200" dirty="0" err="1" smtClean="0"/>
              <a:t>EUI</a:t>
            </a:r>
            <a:r>
              <a:rPr lang="en-US" sz="2200" baseline="-25000" dirty="0" err="1" smtClean="0"/>
              <a:t>e</a:t>
            </a:r>
            <a:r>
              <a:rPr lang="en-US" sz="2200" dirty="0" smtClean="0"/>
              <a:t>) (</a:t>
            </a:r>
            <a:r>
              <a:rPr lang="en-US" sz="2200" dirty="0"/>
              <a:t>see </a:t>
            </a:r>
            <a:r>
              <a:rPr lang="en-US" sz="2200" b="1" dirty="0" smtClean="0"/>
              <a:t>B.1.3</a:t>
            </a:r>
            <a:r>
              <a:rPr lang="en-US" sz="2200" dirty="0"/>
              <a:t>) by </a:t>
            </a:r>
            <a:r>
              <a:rPr lang="en-US" sz="2200" b="1" dirty="0"/>
              <a:t>monitoring</a:t>
            </a:r>
            <a:r>
              <a:rPr lang="en-US" sz="2200" dirty="0"/>
              <a:t>, energy </a:t>
            </a:r>
            <a:r>
              <a:rPr lang="en-US" sz="2200" b="1" dirty="0"/>
              <a:t>metering</a:t>
            </a:r>
            <a:r>
              <a:rPr lang="en-US" sz="2200" dirty="0"/>
              <a:t>, </a:t>
            </a:r>
            <a:r>
              <a:rPr lang="en-US" sz="2200" b="1" dirty="0"/>
              <a:t>bills</a:t>
            </a:r>
            <a:r>
              <a:rPr lang="en-US" sz="2200" dirty="0"/>
              <a:t> or </a:t>
            </a:r>
            <a:r>
              <a:rPr lang="en-US" sz="2200" b="1" dirty="0"/>
              <a:t>utilities</a:t>
            </a:r>
            <a:r>
              <a:rPr lang="en-US" sz="2200" dirty="0"/>
              <a:t>, </a:t>
            </a:r>
            <a:r>
              <a:rPr lang="en-US" sz="2200" dirty="0">
                <a:solidFill>
                  <a:prstClr val="black"/>
                </a:solidFill>
              </a:rPr>
              <a:t>using a </a:t>
            </a:r>
            <a:r>
              <a:rPr lang="en-US" sz="2200" b="1" dirty="0">
                <a:solidFill>
                  <a:prstClr val="black"/>
                </a:solidFill>
              </a:rPr>
              <a:t>3year </a:t>
            </a:r>
            <a:r>
              <a:rPr lang="en-US" sz="2200" b="1" dirty="0" smtClean="0">
                <a:solidFill>
                  <a:prstClr val="black"/>
                </a:solidFill>
              </a:rPr>
              <a:t>average</a:t>
            </a:r>
            <a:r>
              <a:rPr lang="en-US" sz="2200" dirty="0" smtClean="0"/>
              <a:t>, </a:t>
            </a:r>
            <a:r>
              <a:rPr lang="en-US" sz="2200" dirty="0"/>
              <a:t>in kilowatt hours per square meter of useful internal floor area per year (</a:t>
            </a:r>
            <a:r>
              <a:rPr lang="en-US" sz="2200" dirty="0" err="1" smtClean="0"/>
              <a:t>kWh</a:t>
            </a:r>
            <a:r>
              <a:rPr lang="en-US" sz="2200" baseline="-25000" dirty="0" err="1" smtClean="0"/>
              <a:t>e</a:t>
            </a:r>
            <a:r>
              <a:rPr lang="en-US" sz="2200" dirty="0" smtClean="0"/>
              <a:t>/m</a:t>
            </a:r>
            <a:r>
              <a:rPr lang="en-US" sz="2200" baseline="30000" dirty="0" smtClean="0"/>
              <a:t>2</a:t>
            </a:r>
            <a:r>
              <a:rPr lang="en-US" sz="2200" dirty="0" smtClean="0"/>
              <a:t>/y)</a:t>
            </a:r>
          </a:p>
          <a:p>
            <a:pPr marL="457200" indent="-457200">
              <a:buFont typeface="+mj-lt"/>
              <a:buAutoNum type="arabicPeriod"/>
            </a:pPr>
            <a:endParaRPr lang="en-US" sz="2200" dirty="0"/>
          </a:p>
          <a:p>
            <a:pPr marL="457200" indent="-457200">
              <a:buFont typeface="+mj-lt"/>
              <a:buAutoNum type="arabicPeriod"/>
            </a:pPr>
            <a:endParaRPr lang="en-US" sz="2200" dirty="0"/>
          </a:p>
          <a:p>
            <a:pPr marL="457200" lvl="0" indent="-457200">
              <a:buFont typeface="+mj-lt"/>
              <a:buAutoNum type="arabicPeriod"/>
            </a:pPr>
            <a:endParaRPr lang="en-US" sz="2200" dirty="0" smtClean="0"/>
          </a:p>
          <a:p>
            <a:pPr marL="457200" lvl="0" indent="-457200">
              <a:buFont typeface="+mj-lt"/>
              <a:buAutoNum type="arabicPeriod"/>
            </a:pPr>
            <a:endParaRPr lang="en-US" sz="2200" dirty="0" smtClean="0"/>
          </a:p>
          <a:p>
            <a:pPr marL="457200" lvl="0" indent="-457200">
              <a:buFont typeface="+mj-lt"/>
              <a:buAutoNum type="arabicPeriod"/>
            </a:pPr>
            <a:endParaRPr lang="en-US" sz="2200" dirty="0"/>
          </a:p>
          <a:p>
            <a:pPr marL="457200" lvl="0" indent="-457200">
              <a:buFont typeface="+mj-lt"/>
              <a:buAutoNum type="arabicPeriod"/>
            </a:pPr>
            <a:endParaRPr lang="en-US" sz="2200" dirty="0" smtClean="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smtClean="0">
                <a:latin typeface="Calibri" panose="020F0502020204030204" pitchFamily="34" charset="0"/>
                <a:cs typeface="Calibri" panose="020F0502020204030204" pitchFamily="34" charset="0"/>
              </a:rPr>
              <a:t>ASSESSMENT METHOD – </a:t>
            </a:r>
            <a:r>
              <a:rPr lang="en-US" b="1" u="sng" dirty="0">
                <a:latin typeface="Calibri" panose="020F0502020204030204" pitchFamily="34" charset="0"/>
                <a:cs typeface="Calibri" panose="020F0502020204030204" pitchFamily="34" charset="0"/>
              </a:rPr>
              <a:t>OCCUPANCY STAGE</a:t>
            </a:r>
            <a:endParaRPr lang="it-IT" dirty="0"/>
          </a:p>
        </p:txBody>
      </p:sp>
      <p:sp>
        <p:nvSpPr>
          <p:cNvPr id="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16</a:t>
            </a:fld>
            <a:endParaRPr lang="en-US" dirty="0">
              <a:solidFill>
                <a:schemeClr val="bg1"/>
              </a:solidFill>
            </a:endParaRPr>
          </a:p>
        </p:txBody>
      </p:sp>
      <p:pic>
        <p:nvPicPr>
          <p:cNvPr id="1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11375" y="4969450"/>
            <a:ext cx="2026143" cy="1102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19108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473640"/>
            <a:ext cx="8220130" cy="3495810"/>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buFont typeface="+mj-lt"/>
              <a:buAutoNum type="arabicPeriod" startAt="3"/>
            </a:pPr>
            <a:r>
              <a:rPr lang="en-US" sz="2200" dirty="0" smtClean="0"/>
              <a:t>Use national conversion factors to estimate the </a:t>
            </a:r>
            <a:r>
              <a:rPr lang="en-US" sz="2200" b="1" dirty="0" smtClean="0"/>
              <a:t>total primary </a:t>
            </a:r>
            <a:r>
              <a:rPr lang="en-US" sz="2200" b="1" dirty="0"/>
              <a:t>energy use intensity</a:t>
            </a:r>
            <a:r>
              <a:rPr lang="en-US" sz="2200" dirty="0"/>
              <a:t> (PEUI)</a:t>
            </a:r>
            <a:endParaRPr lang="en-US" sz="2200" dirty="0" smtClean="0"/>
          </a:p>
          <a:p>
            <a:pPr marL="457200" lvl="0" indent="-457200">
              <a:buFont typeface="+mj-lt"/>
              <a:buAutoNum type="arabicPeriod" startAt="3"/>
            </a:pPr>
            <a:endParaRPr lang="en-US" sz="2200" dirty="0" smtClean="0"/>
          </a:p>
          <a:p>
            <a:pPr marL="457200" lvl="0" indent="-457200">
              <a:buFont typeface="+mj-lt"/>
              <a:buAutoNum type="arabicPeriod" startAt="3"/>
            </a:pPr>
            <a:endParaRPr lang="en-US" sz="2200" dirty="0"/>
          </a:p>
          <a:p>
            <a:pPr marL="457200" lvl="0" indent="-457200">
              <a:buFont typeface="+mj-lt"/>
              <a:buAutoNum type="arabicPeriod" startAt="3"/>
            </a:pPr>
            <a:endParaRPr lang="en-US" sz="2200" dirty="0" smtClean="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smtClean="0">
                <a:latin typeface="Calibri" panose="020F0502020204030204" pitchFamily="34" charset="0"/>
                <a:cs typeface="Calibri" panose="020F0502020204030204" pitchFamily="34" charset="0"/>
              </a:rPr>
              <a:t>ASSESSMENT METHOD – </a:t>
            </a:r>
            <a:r>
              <a:rPr lang="en-US" b="1" u="sng" dirty="0">
                <a:latin typeface="Calibri" panose="020F0502020204030204" pitchFamily="34" charset="0"/>
                <a:cs typeface="Calibri" panose="020F0502020204030204" pitchFamily="34" charset="0"/>
              </a:rPr>
              <a:t>OCCUPANCY STAGE</a:t>
            </a:r>
            <a:endParaRPr lang="it-IT" dirty="0"/>
          </a:p>
        </p:txBody>
      </p:sp>
      <p:sp>
        <p:nvSpPr>
          <p:cNvPr id="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17</a:t>
            </a:fld>
            <a:endParaRPr lang="en-US" dirty="0">
              <a:solidFill>
                <a:schemeClr val="bg1"/>
              </a:solidFill>
            </a:endParaRPr>
          </a:p>
        </p:txBody>
      </p:sp>
      <p:pic>
        <p:nvPicPr>
          <p:cNvPr id="34" name="Picture 33"/>
          <p:cNvPicPr>
            <a:picLocks noChangeAspect="1"/>
          </p:cNvPicPr>
          <p:nvPr/>
        </p:nvPicPr>
        <p:blipFill>
          <a:blip r:embed="rId4"/>
          <a:stretch>
            <a:fillRect/>
          </a:stretch>
        </p:blipFill>
        <p:spPr>
          <a:xfrm>
            <a:off x="1491163" y="2496583"/>
            <a:ext cx="6161673" cy="2892214"/>
          </a:xfrm>
          <a:prstGeom prst="rect">
            <a:avLst/>
          </a:prstGeom>
        </p:spPr>
      </p:pic>
    </p:spTree>
    <p:extLst>
      <p:ext uri="{BB962C8B-B14F-4D97-AF65-F5344CB8AC3E}">
        <p14:creationId xmlns:p14="http://schemas.microsoft.com/office/powerpoint/2010/main" val="35299359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smtClean="0">
                <a:latin typeface="Calibri" panose="020F0502020204030204" pitchFamily="34" charset="0"/>
                <a:cs typeface="Calibri" panose="020F0502020204030204" pitchFamily="34" charset="0"/>
              </a:rPr>
              <a:t>ASSESSMENT METHOD – </a:t>
            </a:r>
            <a:r>
              <a:rPr lang="en-US" b="1" u="sng" dirty="0">
                <a:latin typeface="Calibri" panose="020F0502020204030204" pitchFamily="34" charset="0"/>
                <a:cs typeface="Calibri" panose="020F0502020204030204" pitchFamily="34" charset="0"/>
              </a:rPr>
              <a:t>OCCUPANCY STAGE</a:t>
            </a:r>
            <a:endParaRPr lang="it-IT" dirty="0"/>
          </a:p>
        </p:txBody>
      </p:sp>
      <p:sp>
        <p:nvSpPr>
          <p:cNvPr id="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18</a:t>
            </a:fld>
            <a:endParaRPr lang="en-US" dirty="0">
              <a:solidFill>
                <a:schemeClr val="bg1"/>
              </a:solidFill>
            </a:endParaRPr>
          </a:p>
        </p:txBody>
      </p:sp>
      <mc:AlternateContent xmlns:mc="http://schemas.openxmlformats.org/markup-compatibility/2006" xmlns:a14="http://schemas.microsoft.com/office/drawing/2010/main">
        <mc:Choice Requires="a14">
          <p:sp>
            <p:nvSpPr>
              <p:cNvPr id="11" name="TextBox 10"/>
              <p:cNvSpPr txBox="1"/>
              <p:nvPr/>
            </p:nvSpPr>
            <p:spPr>
              <a:xfrm>
                <a:off x="1" y="1279931"/>
                <a:ext cx="9098974" cy="879343"/>
              </a:xfrm>
              <a:prstGeom prst="rect">
                <a:avLst/>
              </a:prstGeom>
              <a:noFill/>
            </p:spPr>
            <p:txBody>
              <a:bodyPr wrap="square" rtlCol="0">
                <a:spAutoFit/>
              </a:bodyPr>
              <a:lstStyle/>
              <a:p>
                <a:pPr/>
                <a14:m>
                  <m:oMathPara xmlns:m="http://schemas.openxmlformats.org/officeDocument/2006/math">
                    <m:oMathParaPr>
                      <m:jc m:val="center"/>
                    </m:oMathParaPr>
                    <m:oMath xmlns:m="http://schemas.openxmlformats.org/officeDocument/2006/math">
                      <m:r>
                        <a:rPr lang="en-US" b="0" i="1" smtClean="0">
                          <a:latin typeface="Cambria Math"/>
                        </a:rPr>
                        <m:t>𝑃𝐸𝑈𝐼</m:t>
                      </m:r>
                      <m:r>
                        <a:rPr lang="en-US" b="0" i="1" smtClean="0">
                          <a:latin typeface="Cambria Math"/>
                        </a:rPr>
                        <m:t>=</m:t>
                      </m:r>
                      <m:nary>
                        <m:naryPr>
                          <m:chr m:val="∑"/>
                          <m:ctrlPr>
                            <a:rPr lang="en-US" i="1">
                              <a:latin typeface="Cambria Math" panose="02040503050406030204" pitchFamily="18" charset="0"/>
                            </a:rPr>
                          </m:ctrlPr>
                        </m:naryPr>
                        <m:sub>
                          <m:r>
                            <m:rPr>
                              <m:brk m:alnAt="23"/>
                            </m:rPr>
                            <a:rPr lang="en-US" i="1">
                              <a:latin typeface="Cambria Math"/>
                            </a:rPr>
                            <m:t>1</m:t>
                          </m:r>
                        </m:sub>
                        <m:sup>
                          <m:r>
                            <a:rPr lang="en-US" i="1">
                              <a:latin typeface="Cambria Math"/>
                            </a:rPr>
                            <m:t>𝑖</m:t>
                          </m:r>
                        </m:sup>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𝐸𝑈𝐼</m:t>
                                  </m:r>
                                </m:e>
                                <m:sub>
                                  <m:r>
                                    <a:rPr lang="en-US" b="0" i="1" smtClean="0">
                                      <a:latin typeface="Cambria Math" panose="02040503050406030204" pitchFamily="18" charset="0"/>
                                    </a:rPr>
                                    <m:t>𝑡h</m:t>
                                  </m:r>
                                  <m:r>
                                    <a:rPr lang="en-US" i="1">
                                      <a:latin typeface="Cambria Math"/>
                                    </a:rPr>
                                    <m:t>,</m:t>
                                  </m:r>
                                  <m:r>
                                    <a:rPr lang="en-US" i="1">
                                      <a:latin typeface="Cambria Math"/>
                                    </a:rPr>
                                    <m:t>𝑖</m:t>
                                  </m:r>
                                  <m:r>
                                    <a:rPr lang="en-US" i="1">
                                      <a:latin typeface="Cambria Math"/>
                                    </a:rPr>
                                    <m:t> </m:t>
                                  </m:r>
                                </m:sub>
                              </m:sSub>
                              <m:sSub>
                                <m:sSubPr>
                                  <m:ctrlPr>
                                    <a:rPr lang="en-US" i="1">
                                      <a:latin typeface="Cambria Math" panose="02040503050406030204" pitchFamily="18" charset="0"/>
                                    </a:rPr>
                                  </m:ctrlPr>
                                </m:sSubPr>
                                <m:e>
                                  <m:r>
                                    <a:rPr lang="en-US" i="1">
                                      <a:latin typeface="Cambria Math"/>
                                      <a:sym typeface="Wingdings"/>
                                    </a:rPr>
                                    <m:t> </m:t>
                                  </m:r>
                                  <m:r>
                                    <a:rPr lang="en-US" i="1">
                                      <a:latin typeface="Cambria Math"/>
                                      <a:sym typeface="Wingdings"/>
                                    </a:rPr>
                                    <m:t>𝐹</m:t>
                                  </m:r>
                                </m:e>
                                <m:sub>
                                  <m:r>
                                    <a:rPr lang="en-US" i="1">
                                      <a:latin typeface="Cambria Math"/>
                                    </a:rPr>
                                    <m:t>𝑖</m:t>
                                  </m:r>
                                </m:sub>
                              </m:sSub>
                            </m:e>
                          </m:d>
                          <m:r>
                            <a:rPr lang="en-US" i="1">
                              <a:latin typeface="Cambria Math"/>
                            </a:rPr>
                            <m:t>+(</m:t>
                          </m:r>
                          <m:sSub>
                            <m:sSubPr>
                              <m:ctrlPr>
                                <a:rPr lang="en-US" i="1">
                                  <a:latin typeface="Cambria Math" panose="02040503050406030204" pitchFamily="18" charset="0"/>
                                </a:rPr>
                              </m:ctrlPr>
                            </m:sSubPr>
                            <m:e>
                              <m:r>
                                <a:rPr lang="en-US" i="1">
                                  <a:latin typeface="Cambria Math"/>
                                </a:rPr>
                                <m:t>𝐸𝑈𝐼</m:t>
                              </m:r>
                            </m:e>
                            <m:sub>
                              <m:r>
                                <a:rPr lang="en-US" i="1">
                                  <a:latin typeface="Cambria Math"/>
                                </a:rPr>
                                <m:t>𝑑</m:t>
                              </m:r>
                            </m:sub>
                          </m:sSub>
                          <m:r>
                            <a:rPr lang="en-US" i="1">
                              <a:latin typeface="Cambria Math"/>
                            </a:rPr>
                            <m:t> </m:t>
                          </m:r>
                          <m:sSub>
                            <m:sSubPr>
                              <m:ctrlPr>
                                <a:rPr lang="en-US" i="1">
                                  <a:latin typeface="Cambria Math" panose="02040503050406030204" pitchFamily="18" charset="0"/>
                                </a:rPr>
                              </m:ctrlPr>
                            </m:sSubPr>
                            <m:e>
                              <m:r>
                                <a:rPr lang="en-US" i="1">
                                  <a:latin typeface="Cambria Math"/>
                                  <a:sym typeface="Wingdings"/>
                                </a:rPr>
                                <m:t> </m:t>
                              </m:r>
                              <m:r>
                                <a:rPr lang="en-US" i="1">
                                  <a:latin typeface="Cambria Math"/>
                                </a:rPr>
                                <m:t>𝐹</m:t>
                              </m:r>
                            </m:e>
                            <m:sub>
                              <m:r>
                                <a:rPr lang="en-US" i="1">
                                  <a:latin typeface="Cambria Math"/>
                                </a:rPr>
                                <m:t>𝑑</m:t>
                              </m:r>
                            </m:sub>
                          </m:sSub>
                          <m:r>
                            <a:rPr lang="en-US" i="1">
                              <a:latin typeface="Cambria Math"/>
                            </a:rPr>
                            <m:t>)+</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𝐸𝑈𝐼</m:t>
                                  </m:r>
                                </m:e>
                                <m:sub>
                                  <m:r>
                                    <a:rPr lang="en-US" i="1">
                                      <a:latin typeface="Cambria Math"/>
                                    </a:rPr>
                                    <m:t>𝑒</m:t>
                                  </m:r>
                                </m:sub>
                              </m:sSub>
                              <m:sSub>
                                <m:sSubPr>
                                  <m:ctrlPr>
                                    <a:rPr lang="en-US" i="1">
                                      <a:latin typeface="Cambria Math" panose="02040503050406030204" pitchFamily="18" charset="0"/>
                                    </a:rPr>
                                  </m:ctrlPr>
                                </m:sSubPr>
                                <m:e>
                                  <m:r>
                                    <a:rPr lang="en-US" i="1">
                                      <a:latin typeface="Cambria Math"/>
                                      <a:sym typeface="Wingdings"/>
                                    </a:rPr>
                                    <m:t> </m:t>
                                  </m:r>
                                  <m:r>
                                    <a:rPr lang="en-US" i="1">
                                      <a:latin typeface="Cambria Math"/>
                                      <a:sym typeface="Wingdings"/>
                                    </a:rPr>
                                    <m:t>𝐹</m:t>
                                  </m:r>
                                </m:e>
                                <m:sub>
                                  <m:r>
                                    <a:rPr lang="en-US" i="1">
                                      <a:latin typeface="Cambria Math"/>
                                    </a:rPr>
                                    <m:t>𝑒</m:t>
                                  </m:r>
                                </m:sub>
                              </m:sSub>
                            </m:e>
                          </m:d>
                        </m:e>
                      </m:nary>
                    </m:oMath>
                  </m:oMathPara>
                </a14:m>
                <a:endParaRPr lang="en-US" dirty="0"/>
              </a:p>
            </p:txBody>
          </p:sp>
        </mc:Choice>
        <mc:Fallback xmlns="">
          <p:sp>
            <p:nvSpPr>
              <p:cNvPr id="11" name="TextBox 10"/>
              <p:cNvSpPr txBox="1">
                <a:spLocks noRot="1" noChangeAspect="1" noMove="1" noResize="1" noEditPoints="1" noAdjustHandles="1" noChangeArrowheads="1" noChangeShapeType="1" noTextEdit="1"/>
              </p:cNvSpPr>
              <p:nvPr/>
            </p:nvSpPr>
            <p:spPr>
              <a:xfrm>
                <a:off x="1" y="1279931"/>
                <a:ext cx="9098974" cy="879343"/>
              </a:xfrm>
              <a:prstGeom prst="rect">
                <a:avLst/>
              </a:prstGeom>
              <a:blipFill rotWithShape="0">
                <a:blip r:embed="rId4"/>
                <a:stretch>
                  <a:fillRect/>
                </a:stretch>
              </a:blipFill>
            </p:spPr>
            <p:txBody>
              <a:bodyPr/>
              <a:lstStyle/>
              <a:p>
                <a:r>
                  <a:rPr lang="el-GR">
                    <a:noFill/>
                  </a:rPr>
                  <a:t> </a:t>
                </a:r>
              </a:p>
            </p:txBody>
          </p:sp>
        </mc:Fallback>
      </mc:AlternateContent>
      <p:sp>
        <p:nvSpPr>
          <p:cNvPr id="12" name="Rectangle 11"/>
          <p:cNvSpPr/>
          <p:nvPr/>
        </p:nvSpPr>
        <p:spPr>
          <a:xfrm>
            <a:off x="132203" y="1946390"/>
            <a:ext cx="8966772" cy="3785652"/>
          </a:xfrm>
          <a:prstGeom prst="rect">
            <a:avLst/>
          </a:prstGeom>
        </p:spPr>
        <p:txBody>
          <a:bodyPr wrap="square">
            <a:spAutoFit/>
          </a:bodyPr>
          <a:lstStyle/>
          <a:p>
            <a:r>
              <a:rPr lang="en-US" sz="2000" dirty="0"/>
              <a:t>w</a:t>
            </a:r>
            <a:r>
              <a:rPr lang="en-US" sz="2000" dirty="0" smtClean="0"/>
              <a:t>here</a:t>
            </a:r>
          </a:p>
          <a:p>
            <a:r>
              <a:rPr lang="en-US" sz="2000" dirty="0" err="1" smtClean="0"/>
              <a:t>EUI</a:t>
            </a:r>
            <a:r>
              <a:rPr lang="en-US" sz="2000" baseline="-25000" dirty="0" err="1" smtClean="0"/>
              <a:t>th,i</a:t>
            </a:r>
            <a:r>
              <a:rPr lang="en-US" sz="2000" dirty="0" smtClean="0"/>
              <a:t> </a:t>
            </a:r>
            <a:r>
              <a:rPr lang="en-US" sz="2000" dirty="0"/>
              <a:t>= </a:t>
            </a:r>
            <a:r>
              <a:rPr lang="en-US" sz="2000" dirty="0" smtClean="0"/>
              <a:t>annual </a:t>
            </a:r>
            <a:r>
              <a:rPr lang="en-US" sz="2000" dirty="0"/>
              <a:t>thermal </a:t>
            </a:r>
            <a:r>
              <a:rPr lang="en-US" sz="2000" dirty="0" smtClean="0"/>
              <a:t>energy </a:t>
            </a:r>
            <a:r>
              <a:rPr lang="en-US" sz="2000" dirty="0"/>
              <a:t>use intensity </a:t>
            </a:r>
            <a:r>
              <a:rPr lang="en-US" sz="2000" dirty="0" smtClean="0"/>
              <a:t>of </a:t>
            </a:r>
            <a:r>
              <a:rPr lang="en-US" sz="2000" dirty="0" err="1"/>
              <a:t>i-th</a:t>
            </a:r>
            <a:r>
              <a:rPr lang="en-US" sz="2000" dirty="0"/>
              <a:t> fuel </a:t>
            </a:r>
            <a:r>
              <a:rPr lang="en-US" sz="2000" dirty="0" smtClean="0"/>
              <a:t>(</a:t>
            </a:r>
            <a:r>
              <a:rPr lang="en-US" sz="2000" dirty="0" err="1"/>
              <a:t>k</a:t>
            </a:r>
            <a:r>
              <a:rPr lang="en-US" sz="2000" dirty="0" err="1" smtClean="0"/>
              <a:t>Wh</a:t>
            </a:r>
            <a:r>
              <a:rPr lang="en-US" sz="2000" baseline="-25000" dirty="0" err="1" smtClean="0"/>
              <a:t>th</a:t>
            </a:r>
            <a:r>
              <a:rPr lang="en-US" sz="2000" dirty="0" smtClean="0"/>
              <a:t>/m</a:t>
            </a:r>
            <a:r>
              <a:rPr lang="en-US" sz="2000" baseline="30000" dirty="0" smtClean="0"/>
              <a:t>2</a:t>
            </a:r>
            <a:r>
              <a:rPr lang="en-US" sz="2000" dirty="0" smtClean="0"/>
              <a:t>/y) for the gas and/or oil or </a:t>
            </a:r>
            <a:r>
              <a:rPr lang="en-US" sz="2000" dirty="0"/>
              <a:t>other fuel delivered </a:t>
            </a:r>
            <a:r>
              <a:rPr lang="en-US" sz="2000" dirty="0" smtClean="0"/>
              <a:t> to the building for its technical services</a:t>
            </a:r>
            <a:endParaRPr lang="en-US" sz="2000" dirty="0"/>
          </a:p>
          <a:p>
            <a:r>
              <a:rPr lang="en-US" sz="2000" dirty="0" smtClean="0"/>
              <a:t>F</a:t>
            </a:r>
            <a:r>
              <a:rPr lang="en-US" sz="2000" baseline="-25000" dirty="0" smtClean="0"/>
              <a:t>i</a:t>
            </a:r>
            <a:r>
              <a:rPr lang="en-US" sz="2000" dirty="0" smtClean="0"/>
              <a:t> </a:t>
            </a:r>
            <a:r>
              <a:rPr lang="en-US" sz="2000" dirty="0"/>
              <a:t>= </a:t>
            </a:r>
            <a:r>
              <a:rPr lang="en-US" sz="2000" dirty="0" smtClean="0"/>
              <a:t>national conversion factor of </a:t>
            </a:r>
            <a:r>
              <a:rPr lang="en-US" sz="2000" dirty="0"/>
              <a:t>the </a:t>
            </a:r>
            <a:r>
              <a:rPr lang="en-US" sz="2000" dirty="0" err="1"/>
              <a:t>i-th</a:t>
            </a:r>
            <a:r>
              <a:rPr lang="en-US" sz="2000" dirty="0"/>
              <a:t> </a:t>
            </a:r>
            <a:r>
              <a:rPr lang="en-US" sz="2000" dirty="0" smtClean="0"/>
              <a:t>fuel</a:t>
            </a:r>
            <a:endParaRPr lang="en-US" sz="2000" dirty="0"/>
          </a:p>
          <a:p>
            <a:r>
              <a:rPr lang="en-US" sz="2000" dirty="0" err="1"/>
              <a:t>EUI</a:t>
            </a:r>
            <a:r>
              <a:rPr lang="en-US" sz="2000" baseline="-25000" dirty="0" err="1"/>
              <a:t>d</a:t>
            </a:r>
            <a:r>
              <a:rPr lang="en-US" sz="2000" dirty="0"/>
              <a:t> = annual thermal energy use intensity (</a:t>
            </a:r>
            <a:r>
              <a:rPr lang="en-US" sz="2000" dirty="0" err="1"/>
              <a:t>kWh</a:t>
            </a:r>
            <a:r>
              <a:rPr lang="en-US" sz="2000" baseline="-25000" dirty="0" err="1"/>
              <a:t>th</a:t>
            </a:r>
            <a:r>
              <a:rPr lang="en-US" sz="2000" dirty="0"/>
              <a:t>/m</a:t>
            </a:r>
            <a:r>
              <a:rPr lang="en-US" sz="2000" baseline="30000" dirty="0"/>
              <a:t>2</a:t>
            </a:r>
            <a:r>
              <a:rPr lang="en-US" sz="2000" dirty="0"/>
              <a:t>/y) used by a district heating/cooling network to generate the heat/cold delivered to the building for its technical services</a:t>
            </a:r>
          </a:p>
          <a:p>
            <a:r>
              <a:rPr lang="en-US" sz="2000" dirty="0" err="1"/>
              <a:t>F</a:t>
            </a:r>
            <a:r>
              <a:rPr lang="en-US" sz="2000" baseline="-25000" dirty="0" err="1"/>
              <a:t>d</a:t>
            </a:r>
            <a:r>
              <a:rPr lang="en-US" sz="2000" dirty="0"/>
              <a:t> = national conversion factor for the fuel used by a district heating/cooling network</a:t>
            </a:r>
          </a:p>
          <a:p>
            <a:r>
              <a:rPr lang="en-US" sz="2000" dirty="0" err="1" smtClean="0"/>
              <a:t>EUI</a:t>
            </a:r>
            <a:r>
              <a:rPr lang="en-US" sz="2000" baseline="-25000" dirty="0" err="1" smtClean="0"/>
              <a:t>e</a:t>
            </a:r>
            <a:r>
              <a:rPr lang="en-US" sz="2000" dirty="0" smtClean="0"/>
              <a:t> </a:t>
            </a:r>
            <a:r>
              <a:rPr lang="en-US" sz="2000" dirty="0"/>
              <a:t>= annual </a:t>
            </a:r>
            <a:r>
              <a:rPr lang="en-US" sz="2000" dirty="0" smtClean="0"/>
              <a:t>electrical energy </a:t>
            </a:r>
            <a:r>
              <a:rPr lang="en-US" sz="2000" dirty="0"/>
              <a:t>use intensity </a:t>
            </a:r>
            <a:r>
              <a:rPr lang="en-US" sz="2000" dirty="0" smtClean="0"/>
              <a:t>(</a:t>
            </a:r>
            <a:r>
              <a:rPr lang="en-US" sz="2000" dirty="0" err="1" smtClean="0"/>
              <a:t>kWh</a:t>
            </a:r>
            <a:r>
              <a:rPr lang="en-US" sz="2000" baseline="-25000" dirty="0" err="1"/>
              <a:t>e</a:t>
            </a:r>
            <a:r>
              <a:rPr lang="en-US" sz="2000" dirty="0" smtClean="0"/>
              <a:t>/m</a:t>
            </a:r>
            <a:r>
              <a:rPr lang="en-US" sz="2000" baseline="30000" dirty="0" smtClean="0"/>
              <a:t>2</a:t>
            </a:r>
            <a:r>
              <a:rPr lang="en-US" sz="2000" dirty="0" smtClean="0"/>
              <a:t>/y</a:t>
            </a:r>
            <a:r>
              <a:rPr lang="en-US" sz="2000" dirty="0"/>
              <a:t>) for </a:t>
            </a:r>
            <a:r>
              <a:rPr lang="en-US" sz="2000" dirty="0" smtClean="0"/>
              <a:t>the electricity delivered </a:t>
            </a:r>
            <a:r>
              <a:rPr lang="en-US" sz="2000" dirty="0"/>
              <a:t>to the building for its technical </a:t>
            </a:r>
            <a:r>
              <a:rPr lang="en-US" sz="2000" dirty="0" smtClean="0"/>
              <a:t>services </a:t>
            </a:r>
            <a:r>
              <a:rPr lang="en-US" sz="2000" dirty="0"/>
              <a:t>(</a:t>
            </a:r>
            <a:r>
              <a:rPr lang="en-US" sz="2000" dirty="0" err="1" smtClean="0"/>
              <a:t>kWh</a:t>
            </a:r>
            <a:r>
              <a:rPr lang="en-US" sz="2000" baseline="-25000" dirty="0" err="1"/>
              <a:t>e</a:t>
            </a:r>
            <a:r>
              <a:rPr lang="en-US" sz="2000" dirty="0" smtClean="0"/>
              <a:t>/m</a:t>
            </a:r>
            <a:r>
              <a:rPr lang="en-US" sz="2000" baseline="30000" dirty="0" smtClean="0"/>
              <a:t>2</a:t>
            </a:r>
            <a:r>
              <a:rPr lang="en-US" sz="2000" dirty="0" smtClean="0"/>
              <a:t>/y)</a:t>
            </a:r>
          </a:p>
          <a:p>
            <a:r>
              <a:rPr lang="en-US" sz="2000" dirty="0" smtClean="0"/>
              <a:t>F</a:t>
            </a:r>
            <a:r>
              <a:rPr lang="en-US" sz="2000" baseline="-25000" dirty="0" smtClean="0"/>
              <a:t>e</a:t>
            </a:r>
            <a:r>
              <a:rPr lang="en-US" sz="2000" dirty="0" smtClean="0"/>
              <a:t> </a:t>
            </a:r>
            <a:r>
              <a:rPr lang="en-US" sz="2000" dirty="0"/>
              <a:t>= national conversion factor of </a:t>
            </a:r>
            <a:r>
              <a:rPr lang="en-US" sz="2000" dirty="0" smtClean="0"/>
              <a:t>electricity from the main </a:t>
            </a:r>
            <a:r>
              <a:rPr lang="en-US" sz="2000" dirty="0"/>
              <a:t>grid </a:t>
            </a:r>
            <a:r>
              <a:rPr lang="en-US" sz="2000" dirty="0" smtClean="0"/>
              <a:t>(depends on energy mix of </a:t>
            </a:r>
            <a:r>
              <a:rPr lang="en-US" sz="2000" dirty="0"/>
              <a:t>main </a:t>
            </a:r>
            <a:r>
              <a:rPr lang="en-US" sz="2000" dirty="0" smtClean="0"/>
              <a:t>grid)</a:t>
            </a:r>
          </a:p>
        </p:txBody>
      </p:sp>
    </p:spTree>
    <p:extLst>
      <p:ext uri="{BB962C8B-B14F-4D97-AF65-F5344CB8AC3E}">
        <p14:creationId xmlns:p14="http://schemas.microsoft.com/office/powerpoint/2010/main" val="34606625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p:cNvPicPr>
            <a:picLocks noChangeAspect="1"/>
          </p:cNvPicPr>
          <p:nvPr/>
        </p:nvPicPr>
        <p:blipFill>
          <a:blip r:embed="rId2"/>
          <a:stretch>
            <a:fillRect/>
          </a:stretch>
        </p:blipFill>
        <p:spPr>
          <a:xfrm>
            <a:off x="798424" y="4505854"/>
            <a:ext cx="2143455" cy="1106424"/>
          </a:xfrm>
          <a:prstGeom prst="rect">
            <a:avLst/>
          </a:prstGeom>
        </p:spPr>
      </p:pic>
      <p:pic>
        <p:nvPicPr>
          <p:cNvPr id="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smtClean="0">
                <a:latin typeface="Calibri" panose="020F0502020204030204" pitchFamily="34" charset="0"/>
                <a:cs typeface="Calibri" panose="020F0502020204030204" pitchFamily="34" charset="0"/>
              </a:rPr>
              <a:t>ASSESSMENT METHOD – </a:t>
            </a:r>
            <a:r>
              <a:rPr lang="en-US" b="1" u="sng" dirty="0">
                <a:latin typeface="Calibri" panose="020F0502020204030204" pitchFamily="34" charset="0"/>
                <a:cs typeface="Calibri" panose="020F0502020204030204" pitchFamily="34" charset="0"/>
              </a:rPr>
              <a:t>OCCUPANCY STAGE</a:t>
            </a:r>
            <a:endParaRPr lang="it-IT" dirty="0"/>
          </a:p>
        </p:txBody>
      </p:sp>
      <p:pic>
        <p:nvPicPr>
          <p:cNvPr id="13"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1893" y="2578888"/>
            <a:ext cx="2039986" cy="1108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94599" y="3234686"/>
            <a:ext cx="2026143" cy="1102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ounded Rectangle 16"/>
          <p:cNvSpPr/>
          <p:nvPr/>
        </p:nvSpPr>
        <p:spPr>
          <a:xfrm>
            <a:off x="3373145" y="2698848"/>
            <a:ext cx="1816443" cy="968291"/>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en-US" sz="2400" b="1" dirty="0" smtClean="0"/>
              <a:t>National conversion factors</a:t>
            </a:r>
            <a:endParaRPr lang="en-US" sz="2400" b="1" dirty="0"/>
          </a:p>
        </p:txBody>
      </p:sp>
      <p:sp>
        <p:nvSpPr>
          <p:cNvPr id="18" name="Rectangle 17"/>
          <p:cNvSpPr/>
          <p:nvPr/>
        </p:nvSpPr>
        <p:spPr>
          <a:xfrm>
            <a:off x="2748233" y="2698848"/>
            <a:ext cx="56618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X</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9" name="Rectangle 18"/>
          <p:cNvSpPr/>
          <p:nvPr/>
        </p:nvSpPr>
        <p:spPr>
          <a:xfrm>
            <a:off x="5994072" y="3539673"/>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0" name="Rectangle 19"/>
          <p:cNvSpPr/>
          <p:nvPr/>
        </p:nvSpPr>
        <p:spPr>
          <a:xfrm>
            <a:off x="268224" y="2578888"/>
            <a:ext cx="1754006" cy="46166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Fuels (B.1.2)</a:t>
            </a:r>
            <a:endParaRPr lang="en-US" sz="2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1" name="Rectangle 20"/>
          <p:cNvSpPr/>
          <p:nvPr/>
        </p:nvSpPr>
        <p:spPr>
          <a:xfrm>
            <a:off x="4924932" y="3692073"/>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3" name="Rounded Rectangle 22"/>
          <p:cNvSpPr/>
          <p:nvPr/>
        </p:nvSpPr>
        <p:spPr>
          <a:xfrm>
            <a:off x="3378368" y="4674294"/>
            <a:ext cx="1816443" cy="968291"/>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en-US" sz="2400" b="1" dirty="0" smtClean="0">
                <a:effectLst>
                  <a:outerShdw blurRad="38100" dist="38100" dir="2700000" algn="tl">
                    <a:srgbClr val="000000">
                      <a:alpha val="43137"/>
                    </a:srgbClr>
                  </a:outerShdw>
                </a:effectLst>
              </a:rPr>
              <a:t>National conversion factor</a:t>
            </a:r>
            <a:endParaRPr lang="en-US" sz="2400" b="1" dirty="0">
              <a:effectLst>
                <a:outerShdw blurRad="38100" dist="38100" dir="2700000" algn="tl">
                  <a:srgbClr val="000000">
                    <a:alpha val="43137"/>
                  </a:srgbClr>
                </a:outerShdw>
              </a:effectLst>
            </a:endParaRPr>
          </a:p>
        </p:txBody>
      </p:sp>
      <p:sp>
        <p:nvSpPr>
          <p:cNvPr id="24" name="Rectangle 23"/>
          <p:cNvSpPr/>
          <p:nvPr/>
        </p:nvSpPr>
        <p:spPr>
          <a:xfrm>
            <a:off x="2753456" y="4674294"/>
            <a:ext cx="56618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X</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5" name="Rectangle 24"/>
          <p:cNvSpPr/>
          <p:nvPr/>
        </p:nvSpPr>
        <p:spPr>
          <a:xfrm>
            <a:off x="268224" y="4554334"/>
            <a:ext cx="2351926" cy="46166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Electricity (B.1.3)</a:t>
            </a:r>
            <a:endParaRPr lang="en-US" sz="2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6" name="Right Brace 25"/>
          <p:cNvSpPr/>
          <p:nvPr/>
        </p:nvSpPr>
        <p:spPr>
          <a:xfrm>
            <a:off x="5326807" y="2578888"/>
            <a:ext cx="667265" cy="3018736"/>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Rectangle 26"/>
          <p:cNvSpPr/>
          <p:nvPr/>
        </p:nvSpPr>
        <p:spPr>
          <a:xfrm>
            <a:off x="6395947" y="4458902"/>
            <a:ext cx="2576098" cy="1200329"/>
          </a:xfrm>
          <a:prstGeom prst="rect">
            <a:avLst/>
          </a:prstGeom>
        </p:spPr>
        <p:txBody>
          <a:bodyPr wrap="square">
            <a:spAutoFit/>
          </a:bodyPr>
          <a:lstStyle/>
          <a:p>
            <a:r>
              <a:rPr lang="en-US" b="1" dirty="0"/>
              <a:t>Total primary energy use per building’s useful internal floor area per year</a:t>
            </a:r>
          </a:p>
        </p:txBody>
      </p:sp>
      <p:sp>
        <p:nvSpPr>
          <p:cNvPr id="2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19</a:t>
            </a:fld>
            <a:endParaRPr lang="en-US" dirty="0">
              <a:solidFill>
                <a:schemeClr val="bg1"/>
              </a:solidFill>
            </a:endParaRPr>
          </a:p>
        </p:txBody>
      </p:sp>
      <p:sp>
        <p:nvSpPr>
          <p:cNvPr id="22" name="Segnaposto contenuto 2">
            <a:extLst>
              <a:ext uri="{FF2B5EF4-FFF2-40B4-BE49-F238E27FC236}">
                <a16:creationId xmlns:a16="http://schemas.microsoft.com/office/drawing/2014/main" id="{86F2EB93-A63A-4210-B86A-E5FCAD7D8D7F}"/>
              </a:ext>
            </a:extLst>
          </p:cNvPr>
          <p:cNvSpPr txBox="1">
            <a:spLocks/>
          </p:cNvSpPr>
          <p:nvPr/>
        </p:nvSpPr>
        <p:spPr>
          <a:xfrm>
            <a:off x="268224" y="1489240"/>
            <a:ext cx="8220130" cy="3495810"/>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buFont typeface="+mj-lt"/>
              <a:buAutoNum type="arabicPeriod" startAt="4"/>
            </a:pPr>
            <a:r>
              <a:rPr lang="en-US" sz="2200" dirty="0" smtClean="0"/>
              <a:t>Sum the </a:t>
            </a:r>
            <a:r>
              <a:rPr lang="en-US" sz="2200" dirty="0"/>
              <a:t>thermal </a:t>
            </a:r>
            <a:r>
              <a:rPr lang="en-US" sz="2200" dirty="0" smtClean="0"/>
              <a:t>and the electrical </a:t>
            </a:r>
            <a:r>
              <a:rPr lang="en-US" sz="2200" dirty="0"/>
              <a:t>energy use intensity </a:t>
            </a:r>
            <a:r>
              <a:rPr lang="en-US" sz="2200" dirty="0" smtClean="0"/>
              <a:t>the to calculate the </a:t>
            </a:r>
            <a:r>
              <a:rPr lang="en-US" sz="2200" b="1" dirty="0" smtClean="0"/>
              <a:t>total primary </a:t>
            </a:r>
            <a:r>
              <a:rPr lang="en-US" sz="2200" b="1" dirty="0"/>
              <a:t>energy use </a:t>
            </a:r>
            <a:r>
              <a:rPr lang="en-US" sz="2200" b="1" dirty="0" smtClean="0"/>
              <a:t>intensity</a:t>
            </a:r>
            <a:endParaRPr lang="en-US" sz="2200" dirty="0" smtClean="0"/>
          </a:p>
          <a:p>
            <a:pPr marL="457200" lvl="0" indent="-457200">
              <a:buFont typeface="+mj-lt"/>
              <a:buAutoNum type="arabicPeriod" startAt="4"/>
            </a:pPr>
            <a:endParaRPr lang="en-US" sz="2200" dirty="0"/>
          </a:p>
          <a:p>
            <a:pPr marL="457200" lvl="0" indent="-457200">
              <a:buFont typeface="+mj-lt"/>
              <a:buAutoNum type="arabicPeriod" startAt="4"/>
            </a:pPr>
            <a:endParaRPr lang="en-US" sz="2200" dirty="0" smtClean="0"/>
          </a:p>
        </p:txBody>
      </p:sp>
    </p:spTree>
    <p:extLst>
      <p:ext uri="{BB962C8B-B14F-4D97-AF65-F5344CB8AC3E}">
        <p14:creationId xmlns:p14="http://schemas.microsoft.com/office/powerpoint/2010/main" val="596198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618661" y="3584573"/>
            <a:ext cx="4232407" cy="1768826"/>
          </a:xfrm>
          <a:prstGeom prst="rect">
            <a:avLst/>
          </a:prstGeom>
        </p:spPr>
      </p:pic>
      <p:pic>
        <p:nvPicPr>
          <p:cNvPr id="7"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7" name="Rounded Rectangle 56"/>
          <p:cNvSpPr/>
          <p:nvPr/>
        </p:nvSpPr>
        <p:spPr>
          <a:xfrm>
            <a:off x="2445121" y="3501206"/>
            <a:ext cx="1409700" cy="1839128"/>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9" name="Table 58"/>
          <p:cNvGraphicFramePr>
            <a:graphicFrameLocks noGrp="1"/>
          </p:cNvGraphicFramePr>
          <p:nvPr>
            <p:extLst>
              <p:ext uri="{D42A27DB-BD31-4B8C-83A1-F6EECF244321}">
                <p14:modId xmlns:p14="http://schemas.microsoft.com/office/powerpoint/2010/main" val="1711090114"/>
              </p:ext>
            </p:extLst>
          </p:nvPr>
        </p:nvGraphicFramePr>
        <p:xfrm>
          <a:off x="487326" y="1504863"/>
          <a:ext cx="8169348" cy="134112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a:r>
                        <a:rPr lang="en-US" sz="2800" dirty="0" smtClean="0"/>
                        <a:t>B.1.1 - PRIMARY ENERGY CONSUMPTION</a:t>
                      </a:r>
                      <a:endParaRPr lang="en-US" sz="2800" dirty="0"/>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a:r>
                        <a:rPr lang="en-US" sz="2200" dirty="0" smtClean="0"/>
                        <a:t>ISSUE</a:t>
                      </a:r>
                      <a:endParaRPr lang="en-US" sz="2200" b="1" dirty="0"/>
                    </a:p>
                  </a:txBody>
                  <a:tcPr/>
                </a:tc>
                <a:tc>
                  <a:txBody>
                    <a:bodyPr/>
                    <a:lstStyle/>
                    <a:p>
                      <a:pPr algn="ctr"/>
                      <a:r>
                        <a:rPr lang="en-US" sz="2200" dirty="0" smtClean="0"/>
                        <a:t>CATEGORY</a:t>
                      </a:r>
                      <a:endParaRPr lang="en-US" sz="2200" b="1" dirty="0"/>
                    </a:p>
                  </a:txBody>
                  <a:tcPr/>
                </a:tc>
                <a:extLst>
                  <a:ext uri="{0D108BD9-81ED-4DB2-BD59-A6C34878D82A}">
                    <a16:rowId xmlns:a16="http://schemas.microsoft.com/office/drawing/2014/main" val="10001"/>
                  </a:ext>
                </a:extLst>
              </a:tr>
              <a:tr h="370840">
                <a:tc>
                  <a:txBody>
                    <a:bodyPr/>
                    <a:lstStyle/>
                    <a:p>
                      <a:pPr algn="ctr"/>
                      <a:r>
                        <a:rPr lang="en-US" sz="2000" dirty="0" smtClean="0"/>
                        <a:t>B. Energy &amp; Resource Consumption</a:t>
                      </a:r>
                      <a:endParaRPr lang="en-US" sz="2000" dirty="0"/>
                    </a:p>
                  </a:txBody>
                  <a:tcPr/>
                </a:tc>
                <a:tc>
                  <a:txBody>
                    <a:bodyPr/>
                    <a:lstStyle/>
                    <a:p>
                      <a:pPr algn="ctr"/>
                      <a:r>
                        <a:rPr lang="en-US" sz="2000" dirty="0" smtClean="0"/>
                        <a:t>B.1 Energy</a:t>
                      </a:r>
                      <a:endParaRPr lang="en-US" sz="2000" dirty="0"/>
                    </a:p>
                  </a:txBody>
                  <a:tcPr/>
                </a:tc>
                <a:extLst>
                  <a:ext uri="{0D108BD9-81ED-4DB2-BD59-A6C34878D82A}">
                    <a16:rowId xmlns:a16="http://schemas.microsoft.com/office/drawing/2014/main" val="10002"/>
                  </a:ext>
                </a:extLst>
              </a:tr>
            </a:tbl>
          </a:graphicData>
        </a:graphic>
      </p:graphicFrame>
      <p:sp>
        <p:nvSpPr>
          <p:cNvPr id="7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a:t>
            </a:fld>
            <a:endParaRPr lang="en-US" dirty="0">
              <a:solidFill>
                <a:schemeClr val="bg1"/>
              </a:solidFill>
            </a:endParaRPr>
          </a:p>
        </p:txBody>
      </p:sp>
    </p:spTree>
    <p:extLst>
      <p:ext uri="{BB962C8B-B14F-4D97-AF65-F5344CB8AC3E}">
        <p14:creationId xmlns:p14="http://schemas.microsoft.com/office/powerpoint/2010/main" val="22376382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50" y="1333404"/>
            <a:ext cx="8900850" cy="469525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95288" lvl="0" indent="-395288">
              <a:spcAft>
                <a:spcPts val="1200"/>
              </a:spcAft>
              <a:buNone/>
            </a:pPr>
            <a:r>
              <a:rPr lang="en-US" sz="2200" b="1" dirty="0" smtClean="0"/>
              <a:t>EPBD</a:t>
            </a:r>
            <a:r>
              <a:rPr lang="en-US" sz="2200" dirty="0" smtClean="0"/>
              <a:t>:2018 </a:t>
            </a:r>
            <a:r>
              <a:rPr lang="en-US" sz="2200" dirty="0"/>
              <a:t>- Energy Performance of Buildings Directive, 2018/844/EU. Brussels: European Parliament and the Council of the European Union.</a:t>
            </a:r>
            <a:endParaRPr lang="en-US" sz="2200" i="1" u="sng" dirty="0">
              <a:solidFill>
                <a:srgbClr val="1A965E"/>
              </a:solidFill>
            </a:endParaRPr>
          </a:p>
          <a:p>
            <a:pPr marL="395288" lvl="0" indent="-395288">
              <a:spcBef>
                <a:spcPts val="0"/>
              </a:spcBef>
              <a:spcAft>
                <a:spcPts val="1200"/>
              </a:spcAft>
              <a:buNone/>
            </a:pPr>
            <a:r>
              <a:rPr lang="en-US" sz="2200" b="1" dirty="0" smtClean="0">
                <a:solidFill>
                  <a:prstClr val="black"/>
                </a:solidFill>
              </a:rPr>
              <a:t>EN </a:t>
            </a:r>
            <a:r>
              <a:rPr lang="en-US" sz="2200" b="1" dirty="0">
                <a:solidFill>
                  <a:prstClr val="black"/>
                </a:solidFill>
              </a:rPr>
              <a:t>15603</a:t>
            </a:r>
            <a:r>
              <a:rPr lang="en-US" sz="2200" dirty="0">
                <a:solidFill>
                  <a:prstClr val="black"/>
                </a:solidFill>
              </a:rPr>
              <a:t>:2008 - Energy performance of buildings. Overall energy use and definition of energy ratings. Brussels: European Committee for Standardization.</a:t>
            </a:r>
          </a:p>
          <a:p>
            <a:pPr marL="395288" lvl="0" indent="-395288">
              <a:spcBef>
                <a:spcPts val="0"/>
              </a:spcBef>
              <a:spcAft>
                <a:spcPts val="1200"/>
              </a:spcAft>
              <a:buNone/>
            </a:pPr>
            <a:r>
              <a:rPr lang="en-US" sz="2200" b="1" dirty="0" smtClean="0">
                <a:solidFill>
                  <a:prstClr val="black"/>
                </a:solidFill>
              </a:rPr>
              <a:t>EN </a:t>
            </a:r>
            <a:r>
              <a:rPr lang="en-US" sz="2200" b="1" dirty="0">
                <a:solidFill>
                  <a:prstClr val="black"/>
                </a:solidFill>
              </a:rPr>
              <a:t>13790</a:t>
            </a:r>
            <a:r>
              <a:rPr lang="en-US" sz="2200" dirty="0">
                <a:solidFill>
                  <a:prstClr val="black"/>
                </a:solidFill>
              </a:rPr>
              <a:t>:2008 - Energy performance of buildings. Calculation of energy use for space heating and cooling. Brussels: European Committee for Standardization.</a:t>
            </a:r>
          </a:p>
          <a:p>
            <a:pPr marL="395288" lvl="0" indent="-395288">
              <a:spcBef>
                <a:spcPts val="0"/>
              </a:spcBef>
              <a:spcAft>
                <a:spcPts val="1200"/>
              </a:spcAft>
              <a:buNone/>
            </a:pPr>
            <a:r>
              <a:rPr lang="en-US" sz="2200" b="1" dirty="0" smtClean="0"/>
              <a:t>ASHRAE </a:t>
            </a:r>
            <a:r>
              <a:rPr lang="en-US" sz="2200" b="1" dirty="0"/>
              <a:t>Standard 100</a:t>
            </a:r>
            <a:r>
              <a:rPr lang="en-US" sz="2200" dirty="0"/>
              <a:t>: 2018. Energy Efficiency in Existing Buildings. Atlanta: ASHRAE</a:t>
            </a:r>
            <a:r>
              <a:rPr lang="en-US" sz="2200" dirty="0" smtClean="0"/>
              <a:t>.</a:t>
            </a:r>
            <a:r>
              <a:rPr lang="it-IT" sz="2200" dirty="0">
                <a:solidFill>
                  <a:prstClr val="black"/>
                </a:solidFill>
              </a:rPr>
              <a:t> </a:t>
            </a:r>
            <a:endParaRPr lang="it-IT" sz="2200" dirty="0" smtClean="0">
              <a:solidFill>
                <a:prstClr val="black"/>
              </a:solidFill>
            </a:endParaRPr>
          </a:p>
          <a:p>
            <a:pPr marL="395288" lvl="0" indent="-395288">
              <a:spcBef>
                <a:spcPts val="0"/>
              </a:spcBef>
              <a:spcAft>
                <a:spcPts val="1200"/>
              </a:spcAft>
              <a:buNone/>
            </a:pPr>
            <a:r>
              <a:rPr lang="en-US" sz="2200" b="1" dirty="0" smtClean="0">
                <a:solidFill>
                  <a:prstClr val="black"/>
                </a:solidFill>
              </a:rPr>
              <a:t>Level(s</a:t>
            </a:r>
            <a:r>
              <a:rPr lang="en-US" sz="2200" b="1" dirty="0">
                <a:solidFill>
                  <a:prstClr val="black"/>
                </a:solidFill>
              </a:rPr>
              <a:t>)</a:t>
            </a:r>
            <a:r>
              <a:rPr lang="en-US" sz="2200" dirty="0">
                <a:solidFill>
                  <a:prstClr val="black"/>
                </a:solidFill>
              </a:rPr>
              <a:t> Part 1-2 – Beta version. </a:t>
            </a:r>
            <a:r>
              <a:rPr lang="fr-FR" sz="2200" dirty="0">
                <a:solidFill>
                  <a:prstClr val="black"/>
                </a:solidFill>
              </a:rPr>
              <a:t>Brussels: </a:t>
            </a:r>
            <a:r>
              <a:rPr lang="fr-FR" sz="2200" dirty="0" err="1">
                <a:solidFill>
                  <a:prstClr val="black"/>
                </a:solidFill>
              </a:rPr>
              <a:t>European</a:t>
            </a:r>
            <a:r>
              <a:rPr lang="fr-FR" sz="2200" dirty="0">
                <a:solidFill>
                  <a:prstClr val="black"/>
                </a:solidFill>
              </a:rPr>
              <a:t> Commission. </a:t>
            </a:r>
            <a:r>
              <a:rPr lang="fr-FR" sz="2000" dirty="0">
                <a:solidFill>
                  <a:prstClr val="black"/>
                </a:solidFill>
              </a:rPr>
              <a:t>https://</a:t>
            </a:r>
            <a:r>
              <a:rPr lang="fr-FR" sz="2000" dirty="0" smtClean="0">
                <a:solidFill>
                  <a:prstClr val="black"/>
                </a:solidFill>
              </a:rPr>
              <a:t>environment.ec.europa.eu/topics/circular-economy/levels_en</a:t>
            </a:r>
            <a:endParaRPr lang="fr-FR" sz="2200" dirty="0" smtClean="0">
              <a:solidFill>
                <a:prstClr val="black"/>
              </a:solidFill>
            </a:endParaRPr>
          </a:p>
          <a:p>
            <a:pPr marL="395288" lvl="0" indent="-395288">
              <a:spcBef>
                <a:spcPts val="0"/>
              </a:spcBef>
              <a:spcAft>
                <a:spcPts val="1200"/>
              </a:spcAft>
              <a:buNone/>
            </a:pPr>
            <a:r>
              <a:rPr lang="fr-FR" sz="2200" dirty="0" smtClean="0">
                <a:solidFill>
                  <a:prstClr val="black"/>
                </a:solidFill>
              </a:rPr>
              <a:t> </a:t>
            </a:r>
          </a:p>
          <a:p>
            <a:pPr marL="395288" lvl="0" indent="-395288">
              <a:spcBef>
                <a:spcPts val="0"/>
              </a:spcBef>
              <a:spcAft>
                <a:spcPts val="1200"/>
              </a:spcAft>
              <a:buNone/>
            </a:pPr>
            <a:endParaRPr lang="en-US" sz="2200" dirty="0"/>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a:latin typeface="Calibri" panose="020F0502020204030204" pitchFamily="34" charset="0"/>
                <a:cs typeface="Calibri" panose="020F0502020204030204" pitchFamily="34" charset="0"/>
              </a:rPr>
              <a:t>REFERENCES and STANDARDS</a:t>
            </a:r>
            <a:endParaRPr lang="it-IT" dirty="0"/>
          </a:p>
        </p:txBody>
      </p:sp>
      <p:sp>
        <p:nvSpPr>
          <p:cNvPr id="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20</a:t>
            </a:fld>
            <a:endParaRPr lang="en-US" dirty="0">
              <a:solidFill>
                <a:schemeClr val="bg1"/>
              </a:solidFill>
            </a:endParaRPr>
          </a:p>
        </p:txBody>
      </p:sp>
    </p:spTree>
    <p:extLst>
      <p:ext uri="{BB962C8B-B14F-4D97-AF65-F5344CB8AC3E}">
        <p14:creationId xmlns:p14="http://schemas.microsoft.com/office/powerpoint/2010/main" val="22293957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a:latin typeface="Calibri" panose="020F0502020204030204" pitchFamily="34" charset="0"/>
                <a:cs typeface="Calibri" panose="020F0502020204030204" pitchFamily="34" charset="0"/>
              </a:rPr>
              <a:t>REFERENCES and STANDARDS</a:t>
            </a:r>
            <a:endParaRPr lang="it-IT" dirty="0"/>
          </a:p>
        </p:txBody>
      </p:sp>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501" y="1431985"/>
            <a:ext cx="5360777" cy="43525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21</a:t>
            </a:fld>
            <a:endParaRPr lang="en-US" dirty="0">
              <a:solidFill>
                <a:schemeClr val="bg1"/>
              </a:solidFill>
            </a:endParaRPr>
          </a:p>
        </p:txBody>
      </p:sp>
    </p:spTree>
    <p:extLst>
      <p:ext uri="{BB962C8B-B14F-4D97-AF65-F5344CB8AC3E}">
        <p14:creationId xmlns:p14="http://schemas.microsoft.com/office/powerpoint/2010/main" val="29253486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a:latin typeface="Calibri" panose="020F0502020204030204" pitchFamily="34" charset="0"/>
                <a:cs typeface="Calibri" panose="020F0502020204030204" pitchFamily="34" charset="0"/>
              </a:rPr>
              <a:t>REFERENCES and STANDARDS</a:t>
            </a:r>
            <a:endParaRPr lang="it-IT" dirty="0"/>
          </a:p>
        </p:txBody>
      </p:sp>
      <p:sp>
        <p:nvSpPr>
          <p:cNvPr id="9" name="Rectangle 8"/>
          <p:cNvSpPr/>
          <p:nvPr/>
        </p:nvSpPr>
        <p:spPr>
          <a:xfrm>
            <a:off x="352982" y="1431985"/>
            <a:ext cx="8791017" cy="954107"/>
          </a:xfrm>
          <a:prstGeom prst="rect">
            <a:avLst/>
          </a:prstGeom>
        </p:spPr>
        <p:txBody>
          <a:bodyPr wrap="square">
            <a:spAutoFit/>
          </a:bodyPr>
          <a:lstStyle/>
          <a:p>
            <a:r>
              <a:rPr lang="en-US" sz="2000" dirty="0"/>
              <a:t>https://</a:t>
            </a:r>
            <a:r>
              <a:rPr lang="en-US" sz="2000" dirty="0" smtClean="0"/>
              <a:t>ec.europa.eu/energy/en/topics/energy-strategy-and-energy-union/clean-energy-all-europeans</a:t>
            </a:r>
          </a:p>
          <a:p>
            <a:endParaRPr lang="en-US" sz="1600"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01822" y="1798205"/>
            <a:ext cx="4505324" cy="4163683"/>
          </a:xfrm>
          <a:prstGeom prst="rect">
            <a:avLst/>
          </a:prstGeom>
        </p:spPr>
      </p:pic>
      <p:sp>
        <p:nvSpPr>
          <p:cNvPr id="6"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22</a:t>
            </a:fld>
            <a:endParaRPr lang="en-US" dirty="0">
              <a:solidFill>
                <a:schemeClr val="bg1"/>
              </a:solidFill>
            </a:endParaRPr>
          </a:p>
        </p:txBody>
      </p:sp>
    </p:spTree>
    <p:extLst>
      <p:ext uri="{BB962C8B-B14F-4D97-AF65-F5344CB8AC3E}">
        <p14:creationId xmlns:p14="http://schemas.microsoft.com/office/powerpoint/2010/main" val="26003474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it-IT" b="1" dirty="0" smtClean="0">
                <a:latin typeface="Calibri" panose="020F0502020204030204" pitchFamily="34" charset="0"/>
                <a:cs typeface="Calibri" panose="020F0502020204030204" pitchFamily="34" charset="0"/>
              </a:rPr>
              <a:t>EXAMPLE - </a:t>
            </a:r>
            <a:r>
              <a:rPr lang="en-US" b="1" u="sng" dirty="0">
                <a:latin typeface="Calibri" panose="020F0502020204030204" pitchFamily="34" charset="0"/>
                <a:cs typeface="Calibri" panose="020F0502020204030204" pitchFamily="34" charset="0"/>
              </a:rPr>
              <a:t>DESIGN STAGE</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4"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23</a:t>
            </a:fld>
            <a:endParaRPr lang="en-US" dirty="0">
              <a:solidFill>
                <a:schemeClr val="bg1"/>
              </a:solidFill>
            </a:endParaRPr>
          </a:p>
        </p:txBody>
      </p:sp>
    </p:spTree>
    <p:extLst>
      <p:ext uri="{BB962C8B-B14F-4D97-AF65-F5344CB8AC3E}">
        <p14:creationId xmlns:p14="http://schemas.microsoft.com/office/powerpoint/2010/main" val="1737240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3"/>
            <a:ext cx="8296183" cy="2249488"/>
          </a:xfrm>
          <a:prstGeom prst="rect">
            <a:avLst/>
          </a:prstGeom>
        </p:spPr>
        <p:txBody>
          <a:bodyPr>
            <a:normAutofit lnSpcReduction="10000"/>
          </a:bodyPr>
          <a:lstStyle/>
          <a:p>
            <a:pPr marL="0" indent="0">
              <a:spcBef>
                <a:spcPts val="0"/>
              </a:spcBef>
              <a:spcAft>
                <a:spcPts val="1200"/>
              </a:spcAft>
              <a:buNone/>
            </a:pPr>
            <a:r>
              <a:rPr lang="en-US" sz="2000" dirty="0" smtClean="0">
                <a:cs typeface="Calibri" panose="020F0502020204030204" pitchFamily="34" charset="0"/>
              </a:rPr>
              <a:t>A new office building is designed in Greece with a central HVAC system that is served by high efficiency heat pumps. Electricity is the only energy carrier used in the building.</a:t>
            </a:r>
          </a:p>
          <a:p>
            <a:pPr marL="0" lvl="0" indent="0">
              <a:spcBef>
                <a:spcPts val="0"/>
              </a:spcBef>
              <a:spcAft>
                <a:spcPts val="600"/>
              </a:spcAft>
              <a:buNone/>
            </a:pPr>
            <a:r>
              <a:rPr lang="en-US" sz="2000" b="1" i="1" dirty="0">
                <a:cs typeface="Calibri" panose="020F0502020204030204" pitchFamily="34" charset="0"/>
              </a:rPr>
              <a:t>Available data</a:t>
            </a:r>
            <a:r>
              <a:rPr lang="en-US" sz="2000" i="1" dirty="0">
                <a:cs typeface="Calibri" panose="020F0502020204030204" pitchFamily="34" charset="0"/>
              </a:rPr>
              <a:t>: </a:t>
            </a:r>
            <a:r>
              <a:rPr lang="en-US" sz="2000" dirty="0" smtClean="0">
                <a:cs typeface="Calibri" panose="020F0502020204030204" pitchFamily="34" charset="0"/>
              </a:rPr>
              <a:t>The </a:t>
            </a:r>
            <a:r>
              <a:rPr lang="en-US" sz="2000" b="1" dirty="0" smtClean="0">
                <a:cs typeface="Calibri" panose="020F0502020204030204" pitchFamily="34" charset="0"/>
              </a:rPr>
              <a:t>useful </a:t>
            </a:r>
            <a:r>
              <a:rPr lang="en-US" sz="2000" b="1" dirty="0">
                <a:cs typeface="Calibri" panose="020F0502020204030204" pitchFamily="34" charset="0"/>
              </a:rPr>
              <a:t>internal floor area</a:t>
            </a:r>
            <a:r>
              <a:rPr lang="en-US" sz="2000" dirty="0">
                <a:cs typeface="Calibri" panose="020F0502020204030204" pitchFamily="34" charset="0"/>
              </a:rPr>
              <a:t> is 2995.8 </a:t>
            </a:r>
            <a:r>
              <a:rPr lang="en-US" sz="2000" dirty="0" smtClean="0">
                <a:cs typeface="Calibri" panose="020F0502020204030204" pitchFamily="34" charset="0"/>
              </a:rPr>
              <a:t>m</a:t>
            </a:r>
            <a:r>
              <a:rPr lang="en-US" sz="2000" baseline="30000" dirty="0" smtClean="0">
                <a:cs typeface="Calibri" panose="020F0502020204030204" pitchFamily="34" charset="0"/>
              </a:rPr>
              <a:t>2</a:t>
            </a:r>
            <a:r>
              <a:rPr lang="en-US" sz="2000" dirty="0" smtClean="0">
                <a:cs typeface="Calibri" panose="020F0502020204030204" pitchFamily="34" charset="0"/>
              </a:rPr>
              <a:t>. </a:t>
            </a:r>
            <a:r>
              <a:rPr lang="en-US" sz="2000" dirty="0" smtClean="0">
                <a:solidFill>
                  <a:prstClr val="black"/>
                </a:solidFill>
                <a:cs typeface="Calibri" panose="020F0502020204030204" pitchFamily="34" charset="0"/>
              </a:rPr>
              <a:t>The </a:t>
            </a:r>
            <a:r>
              <a:rPr lang="en-US" sz="2000" dirty="0">
                <a:solidFill>
                  <a:prstClr val="black"/>
                </a:solidFill>
                <a:cs typeface="Calibri" panose="020F0502020204030204" pitchFamily="34" charset="0"/>
              </a:rPr>
              <a:t>calculated annual </a:t>
            </a:r>
            <a:r>
              <a:rPr lang="en-US" sz="2000" b="1" dirty="0">
                <a:solidFill>
                  <a:prstClr val="black"/>
                </a:solidFill>
                <a:cs typeface="Calibri" panose="020F0502020204030204" pitchFamily="34" charset="0"/>
              </a:rPr>
              <a:t>electricity</a:t>
            </a:r>
            <a:r>
              <a:rPr lang="en-US" sz="2000" dirty="0">
                <a:solidFill>
                  <a:prstClr val="black"/>
                </a:solidFill>
                <a:cs typeface="Calibri" panose="020F0502020204030204" pitchFamily="34" charset="0"/>
              </a:rPr>
              <a:t> delivered to cover the </a:t>
            </a:r>
            <a:r>
              <a:rPr lang="en-US" sz="2000" b="1" dirty="0">
                <a:solidFill>
                  <a:prstClr val="black"/>
                </a:solidFill>
                <a:cs typeface="Calibri" panose="020F0502020204030204" pitchFamily="34" charset="0"/>
              </a:rPr>
              <a:t>demand of its technical services</a:t>
            </a:r>
            <a:r>
              <a:rPr lang="en-US" sz="2000" dirty="0">
                <a:solidFill>
                  <a:prstClr val="black"/>
                </a:solidFill>
                <a:cs typeface="Calibri" panose="020F0502020204030204" pitchFamily="34" charset="0"/>
              </a:rPr>
              <a:t> (i.e. heating, cooling, ventilation, domestic hot water, lighting, auxiliaries) is 255,242.2 </a:t>
            </a:r>
            <a:r>
              <a:rPr lang="en-US" sz="2000" dirty="0" err="1">
                <a:solidFill>
                  <a:prstClr val="black"/>
                </a:solidFill>
                <a:cs typeface="Calibri" panose="020F0502020204030204" pitchFamily="34" charset="0"/>
              </a:rPr>
              <a:t>kWh</a:t>
            </a:r>
            <a:r>
              <a:rPr lang="en-US" sz="2000" baseline="-25000" dirty="0" err="1">
                <a:solidFill>
                  <a:prstClr val="black"/>
                </a:solidFill>
                <a:cs typeface="Calibri" panose="020F0502020204030204" pitchFamily="34" charset="0"/>
              </a:rPr>
              <a:t>e</a:t>
            </a:r>
            <a:r>
              <a:rPr lang="en-US" sz="2000" dirty="0">
                <a:solidFill>
                  <a:prstClr val="black"/>
                </a:solidFill>
                <a:cs typeface="Calibri" panose="020F0502020204030204" pitchFamily="34" charset="0"/>
              </a:rPr>
              <a:t>   </a:t>
            </a:r>
          </a:p>
          <a:p>
            <a:pPr marL="0" indent="0">
              <a:spcBef>
                <a:spcPts val="0"/>
              </a:spcBef>
              <a:spcAft>
                <a:spcPts val="600"/>
              </a:spcAft>
              <a:buNone/>
            </a:pPr>
            <a:endParaRPr lang="en-US" sz="2000" dirty="0" smtClean="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24</a:t>
            </a:fld>
            <a:endParaRPr lang="en-US" dirty="0">
              <a:solidFill>
                <a:schemeClr val="bg1"/>
              </a:solidFill>
            </a:endParaRPr>
          </a:p>
        </p:txBody>
      </p:sp>
      <p:grpSp>
        <p:nvGrpSpPr>
          <p:cNvPr id="8" name="Group 7"/>
          <p:cNvGrpSpPr/>
          <p:nvPr/>
        </p:nvGrpSpPr>
        <p:grpSpPr>
          <a:xfrm>
            <a:off x="314960" y="3542859"/>
            <a:ext cx="8514080" cy="1047106"/>
            <a:chOff x="314960" y="4530325"/>
            <a:chExt cx="8514080" cy="871948"/>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314960" y="4530325"/>
              <a:ext cx="8514080" cy="87194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smtClean="0"/>
                <a:t>	Calculate </a:t>
              </a:r>
              <a:r>
                <a:rPr lang="en-US" sz="2000" b="1" dirty="0"/>
                <a:t>the primary energy </a:t>
              </a:r>
              <a:r>
                <a:rPr lang="en-US" sz="2000" b="1" dirty="0" smtClean="0"/>
                <a:t>consumption </a:t>
              </a:r>
              <a:r>
                <a:rPr lang="en-US" sz="2000" dirty="0" smtClean="0"/>
                <a:t>(for </a:t>
              </a:r>
              <a:r>
                <a:rPr lang="en-US" sz="2000" dirty="0"/>
                <a:t>all delivered energy </a:t>
              </a:r>
              <a:r>
                <a:rPr lang="el-GR" sz="2000" dirty="0" smtClean="0"/>
                <a:t>	</a:t>
              </a:r>
              <a:r>
                <a:rPr lang="en-US" sz="2000" dirty="0" smtClean="0"/>
                <a:t>carriers</a:t>
              </a:r>
              <a:r>
                <a:rPr lang="en-US" sz="2000" dirty="0"/>
                <a:t>) </a:t>
              </a:r>
              <a:r>
                <a:rPr lang="en-US" sz="2000" b="1" dirty="0"/>
                <a:t>per building’s useful </a:t>
              </a:r>
              <a:r>
                <a:rPr lang="en-US" sz="2000" b="1" dirty="0" smtClean="0"/>
                <a:t>internal </a:t>
              </a:r>
              <a:r>
                <a:rPr lang="en-US" sz="2000" b="1" dirty="0"/>
                <a:t>floor area per </a:t>
              </a:r>
              <a:r>
                <a:rPr lang="en-US" sz="2000" b="1" dirty="0" smtClean="0"/>
                <a:t>year.</a:t>
              </a:r>
              <a:endParaRPr lang="en-US" sz="2000" b="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7136628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16000" y="3516061"/>
            <a:ext cx="7470283" cy="265911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b="1" dirty="0" smtClean="0">
                <a:cs typeface="Calibri" panose="020F0502020204030204" pitchFamily="34" charset="0"/>
              </a:rPr>
              <a:t>Calculate the annual electrical energy use intensity </a:t>
            </a:r>
            <a:r>
              <a:rPr lang="en-US" sz="2000" b="1" dirty="0">
                <a:cs typeface="Calibri" panose="020F0502020204030204" pitchFamily="34" charset="0"/>
              </a:rPr>
              <a:t>(</a:t>
            </a:r>
            <a:r>
              <a:rPr lang="en-US" sz="2000" b="1" dirty="0" err="1">
                <a:cs typeface="Calibri" panose="020F0502020204030204" pitchFamily="34" charset="0"/>
              </a:rPr>
              <a:t>kWh</a:t>
            </a:r>
            <a:r>
              <a:rPr lang="en-US" sz="2000" b="1" baseline="-25000" dirty="0" err="1">
                <a:cs typeface="Calibri" panose="020F0502020204030204" pitchFamily="34" charset="0"/>
              </a:rPr>
              <a:t>e</a:t>
            </a:r>
            <a:r>
              <a:rPr lang="en-US" sz="2000" b="1" dirty="0">
                <a:cs typeface="Calibri" panose="020F0502020204030204" pitchFamily="34" charset="0"/>
              </a:rPr>
              <a:t>/m</a:t>
            </a:r>
            <a:r>
              <a:rPr lang="en-US" sz="2000" b="1" baseline="30000" dirty="0">
                <a:cs typeface="Calibri" panose="020F0502020204030204" pitchFamily="34" charset="0"/>
              </a:rPr>
              <a:t>2</a:t>
            </a:r>
            <a:r>
              <a:rPr lang="en-US" sz="2000" b="1" dirty="0">
                <a:cs typeface="Calibri" panose="020F0502020204030204" pitchFamily="34" charset="0"/>
              </a:rPr>
              <a:t>/y</a:t>
            </a:r>
            <a:r>
              <a:rPr lang="en-US" sz="2000" b="1" dirty="0" smtClean="0">
                <a:cs typeface="Calibri" panose="020F0502020204030204" pitchFamily="34" charset="0"/>
              </a:rPr>
              <a:t>) </a:t>
            </a:r>
            <a:r>
              <a:rPr lang="en-US" sz="2000" b="1" dirty="0">
                <a:cs typeface="Calibri" panose="020F0502020204030204" pitchFamily="34" charset="0"/>
              </a:rPr>
              <a:t>for the technical building services</a:t>
            </a:r>
          </a:p>
          <a:p>
            <a:pPr marL="0" indent="0">
              <a:buFont typeface="Arial" panose="020B0604020202020204" pitchFamily="34" charset="0"/>
              <a:buNone/>
            </a:pPr>
            <a:endParaRPr lang="en-US" sz="2000" b="1" dirty="0" smtClean="0">
              <a:cs typeface="Calibri" panose="020F0502020204030204" pitchFamily="34" charset="0"/>
            </a:endParaRPr>
          </a:p>
          <a:p>
            <a:pPr marL="0" indent="0">
              <a:buFont typeface="Arial" panose="020B0604020202020204" pitchFamily="34" charset="0"/>
              <a:buNone/>
            </a:pPr>
            <a:endParaRPr lang="en-US" sz="2000" dirty="0" smtClean="0">
              <a:cs typeface="Calibri" panose="020F0502020204030204" pitchFamily="34" charset="0"/>
            </a:endParaRPr>
          </a:p>
          <a:p>
            <a:pPr marL="0" indent="0">
              <a:buFont typeface="Arial" panose="020B0604020202020204" pitchFamily="34" charset="0"/>
              <a:buNone/>
            </a:pPr>
            <a:endParaRPr lang="en-US" sz="2000" dirty="0">
              <a:cs typeface="Calibri" panose="020F0502020204030204" pitchFamily="34" charset="0"/>
            </a:endParaRPr>
          </a:p>
          <a:p>
            <a:pPr marL="0" indent="0">
              <a:buFont typeface="Arial" panose="020B0604020202020204" pitchFamily="34" charset="0"/>
              <a:buNone/>
            </a:pPr>
            <a:endParaRPr lang="en-US" sz="2000" dirty="0" smtClean="0">
              <a:cs typeface="Calibri" panose="020F0502020204030204" pitchFamily="34" charset="0"/>
            </a:endParaRPr>
          </a:p>
        </p:txBody>
      </p:sp>
      <p:pic>
        <p:nvPicPr>
          <p:cNvPr id="8"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2794" y="4256286"/>
            <a:ext cx="340173" cy="549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32967" y="4136989"/>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ounded Rectangle 11"/>
          <p:cNvSpPr/>
          <p:nvPr/>
        </p:nvSpPr>
        <p:spPr>
          <a:xfrm>
            <a:off x="7219339" y="4181655"/>
            <a:ext cx="666974" cy="68518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p:cNvGrpSpPr/>
          <p:nvPr/>
        </p:nvGrpSpPr>
        <p:grpSpPr>
          <a:xfrm>
            <a:off x="1116136" y="4494552"/>
            <a:ext cx="6572408" cy="1577586"/>
            <a:chOff x="-8124818" y="1178783"/>
            <a:chExt cx="6572408" cy="1577586"/>
          </a:xfrm>
        </p:grpSpPr>
        <p:sp>
          <p:nvSpPr>
            <p:cNvPr id="14" name="TextBox 13"/>
            <p:cNvSpPr txBox="1"/>
            <p:nvPr/>
          </p:nvSpPr>
          <p:spPr>
            <a:xfrm>
              <a:off x="-7985491" y="2111014"/>
              <a:ext cx="1897251" cy="400110"/>
            </a:xfrm>
            <a:prstGeom prst="rect">
              <a:avLst/>
            </a:prstGeom>
            <a:noFill/>
          </p:spPr>
          <p:txBody>
            <a:bodyPr wrap="none" rtlCol="0">
              <a:spAutoFit/>
            </a:bodyPr>
            <a:lstStyle/>
            <a:p>
              <a:r>
                <a:rPr lang="en-US" sz="2000" u="sng" dirty="0"/>
                <a:t>255,242.2 </a:t>
              </a:r>
              <a:r>
                <a:rPr lang="en-US" sz="2000" u="sng" dirty="0" err="1" smtClean="0"/>
                <a:t>kWh</a:t>
              </a:r>
              <a:r>
                <a:rPr lang="en-US" sz="2000" u="sng" baseline="-25000" dirty="0" err="1" smtClean="0"/>
                <a:t>e</a:t>
              </a:r>
              <a:endParaRPr lang="en-US" sz="2000" u="sng" baseline="-25000" dirty="0"/>
            </a:p>
          </p:txBody>
        </p:sp>
        <p:sp>
          <p:nvSpPr>
            <p:cNvPr id="15" name="Rectangle 14"/>
            <p:cNvSpPr/>
            <p:nvPr/>
          </p:nvSpPr>
          <p:spPr>
            <a:xfrm>
              <a:off x="-5892151" y="1833039"/>
              <a:ext cx="564577"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sym typeface="Symbol"/>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6" name="Rectangle 15"/>
            <p:cNvSpPr/>
            <p:nvPr/>
          </p:nvSpPr>
          <p:spPr>
            <a:xfrm>
              <a:off x="-4005419" y="1833039"/>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7" name="Rounded Rectangle 16"/>
            <p:cNvSpPr/>
            <p:nvPr/>
          </p:nvSpPr>
          <p:spPr>
            <a:xfrm>
              <a:off x="-8124818" y="1205375"/>
              <a:ext cx="2043245" cy="858496"/>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effectLst>
                    <a:outerShdw blurRad="38100" dist="38100" dir="2700000" algn="tl">
                      <a:srgbClr val="000000">
                        <a:alpha val="43137"/>
                      </a:srgbClr>
                    </a:outerShdw>
                  </a:effectLst>
                </a:rPr>
                <a:t>Delivered Electricity for technical services</a:t>
              </a:r>
              <a:endParaRPr lang="en-US" b="1" dirty="0">
                <a:effectLst>
                  <a:outerShdw blurRad="38100" dist="38100" dir="2700000" algn="tl">
                    <a:srgbClr val="000000">
                      <a:alpha val="43137"/>
                    </a:srgbClr>
                  </a:outerShdw>
                </a:effectLst>
              </a:endParaRPr>
            </a:p>
          </p:txBody>
        </p:sp>
        <p:sp>
          <p:nvSpPr>
            <p:cNvPr id="18" name="TextBox 17"/>
            <p:cNvSpPr txBox="1"/>
            <p:nvPr/>
          </p:nvSpPr>
          <p:spPr>
            <a:xfrm>
              <a:off x="-5256436" y="2063871"/>
              <a:ext cx="1247457" cy="400110"/>
            </a:xfrm>
            <a:prstGeom prst="rect">
              <a:avLst/>
            </a:prstGeom>
            <a:noFill/>
          </p:spPr>
          <p:txBody>
            <a:bodyPr wrap="none" rtlCol="0">
              <a:spAutoFit/>
            </a:bodyPr>
            <a:lstStyle/>
            <a:p>
              <a:r>
                <a:rPr lang="en-US" sz="2000" u="sng" dirty="0" smtClean="0"/>
                <a:t>2995.8 m</a:t>
              </a:r>
              <a:r>
                <a:rPr lang="en-US" sz="2000" u="sng" baseline="30000" dirty="0"/>
                <a:t>2</a:t>
              </a:r>
            </a:p>
          </p:txBody>
        </p:sp>
        <p:sp>
          <p:nvSpPr>
            <p:cNvPr id="19" name="TextBox 18"/>
            <p:cNvSpPr txBox="1"/>
            <p:nvPr/>
          </p:nvSpPr>
          <p:spPr>
            <a:xfrm>
              <a:off x="-3526348" y="2063871"/>
              <a:ext cx="1973938" cy="400110"/>
            </a:xfrm>
            <a:prstGeom prst="rect">
              <a:avLst/>
            </a:prstGeom>
            <a:noFill/>
          </p:spPr>
          <p:txBody>
            <a:bodyPr wrap="none" rtlCol="0">
              <a:spAutoFit/>
            </a:bodyPr>
            <a:lstStyle/>
            <a:p>
              <a:r>
                <a:rPr lang="en-US" sz="2000" b="1" dirty="0" smtClean="0"/>
                <a:t>85.2 </a:t>
              </a:r>
              <a:r>
                <a:rPr lang="en-US" sz="2000" b="1" dirty="0" err="1" smtClean="0"/>
                <a:t>kWh</a:t>
              </a:r>
              <a:r>
                <a:rPr lang="en-US" sz="2000" b="1" baseline="-25000" dirty="0" err="1" smtClean="0"/>
                <a:t>e</a:t>
              </a:r>
              <a:r>
                <a:rPr lang="en-US" sz="2000" b="1" dirty="0" smtClean="0"/>
                <a:t>/m</a:t>
              </a:r>
              <a:r>
                <a:rPr lang="en-US" sz="2000" b="1" baseline="30000" dirty="0" smtClean="0"/>
                <a:t>2</a:t>
              </a:r>
              <a:r>
                <a:rPr lang="en-US" sz="2000" b="1" dirty="0" smtClean="0"/>
                <a:t>/y</a:t>
              </a:r>
              <a:endParaRPr lang="en-US" sz="2000" b="1" baseline="30000" dirty="0"/>
            </a:p>
          </p:txBody>
        </p:sp>
        <p:grpSp>
          <p:nvGrpSpPr>
            <p:cNvPr id="20" name="Group 19"/>
            <p:cNvGrpSpPr/>
            <p:nvPr/>
          </p:nvGrpSpPr>
          <p:grpSpPr>
            <a:xfrm>
              <a:off x="-5397910" y="1178783"/>
              <a:ext cx="1485215" cy="747415"/>
              <a:chOff x="-5327574" y="1178783"/>
              <a:chExt cx="1485215" cy="747415"/>
            </a:xfrm>
          </p:grpSpPr>
          <p:pic>
            <p:nvPicPr>
              <p:cNvPr id="2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68442" y="1178783"/>
                <a:ext cx="987119" cy="747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Rectangle 21"/>
              <p:cNvSpPr/>
              <p:nvPr/>
            </p:nvSpPr>
            <p:spPr>
              <a:xfrm>
                <a:off x="-5327574" y="1270696"/>
                <a:ext cx="1485215" cy="584775"/>
              </a:xfrm>
              <a:prstGeom prst="rect">
                <a:avLst/>
              </a:prstGeom>
            </p:spPr>
            <p:txBody>
              <a:bodyPr wrap="none">
                <a:spAutoFit/>
              </a:bodyPr>
              <a:lstStyle/>
              <a:p>
                <a:r>
                  <a:rPr lang="en-US" sz="1600" b="1" dirty="0" smtClean="0"/>
                  <a:t>Useful </a:t>
                </a:r>
                <a:r>
                  <a:rPr lang="en-US" sz="1600" b="1" dirty="0"/>
                  <a:t>internal </a:t>
                </a:r>
                <a:endParaRPr lang="en-US" sz="1600" b="1" dirty="0" smtClean="0"/>
              </a:p>
              <a:p>
                <a:r>
                  <a:rPr lang="en-US" sz="1600" b="1" dirty="0" smtClean="0"/>
                  <a:t>floor </a:t>
                </a:r>
                <a:r>
                  <a:rPr lang="en-US" sz="1600" b="1" dirty="0"/>
                  <a:t>area </a:t>
                </a:r>
                <a:r>
                  <a:rPr lang="en-US" sz="1600" b="1" dirty="0" smtClean="0"/>
                  <a:t>(m</a:t>
                </a:r>
                <a:r>
                  <a:rPr lang="en-US" sz="1600" b="1" baseline="30000" dirty="0" smtClean="0"/>
                  <a:t>2</a:t>
                </a:r>
                <a:r>
                  <a:rPr lang="en-US" sz="1600" b="1" dirty="0" smtClean="0"/>
                  <a:t>)</a:t>
                </a:r>
                <a:endParaRPr lang="en-US" sz="1600" b="1" dirty="0"/>
              </a:p>
            </p:txBody>
          </p:sp>
        </p:grpSp>
      </p:grpSp>
      <p:sp>
        <p:nvSpPr>
          <p:cNvPr id="24" name="Segnaposto contenuto 2">
            <a:extLst>
              <a:ext uri="{FF2B5EF4-FFF2-40B4-BE49-F238E27FC236}">
                <a16:creationId xmlns:a16="http://schemas.microsoft.com/office/drawing/2014/main" id="{86F2EB93-A63A-4210-B86A-E5FCAD7D8D7F}"/>
              </a:ext>
            </a:extLst>
          </p:cNvPr>
          <p:cNvSpPr txBox="1">
            <a:spLocks/>
          </p:cNvSpPr>
          <p:nvPr/>
        </p:nvSpPr>
        <p:spPr>
          <a:xfrm>
            <a:off x="216000" y="936000"/>
            <a:ext cx="7470283" cy="265911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b="1" dirty="0" smtClean="0">
                <a:cs typeface="Calibri" panose="020F0502020204030204" pitchFamily="34" charset="0"/>
              </a:rPr>
              <a:t>Calculate the annual thermal energy use intensity </a:t>
            </a:r>
            <a:r>
              <a:rPr lang="en-US" sz="2000" b="1" dirty="0">
                <a:cs typeface="Calibri" panose="020F0502020204030204" pitchFamily="34" charset="0"/>
              </a:rPr>
              <a:t>(</a:t>
            </a:r>
            <a:r>
              <a:rPr lang="en-US" sz="2000" b="1" dirty="0" err="1" smtClean="0">
                <a:cs typeface="Calibri" panose="020F0502020204030204" pitchFamily="34" charset="0"/>
              </a:rPr>
              <a:t>kWh</a:t>
            </a:r>
            <a:r>
              <a:rPr lang="en-US" sz="2000" b="1" baseline="-25000" dirty="0" err="1" smtClean="0">
                <a:cs typeface="Calibri" panose="020F0502020204030204" pitchFamily="34" charset="0"/>
              </a:rPr>
              <a:t>th</a:t>
            </a:r>
            <a:r>
              <a:rPr lang="en-US" sz="2000" b="1" dirty="0" smtClean="0">
                <a:cs typeface="Calibri" panose="020F0502020204030204" pitchFamily="34" charset="0"/>
              </a:rPr>
              <a:t>/m</a:t>
            </a:r>
            <a:r>
              <a:rPr lang="en-US" sz="2000" b="1" baseline="30000" dirty="0" smtClean="0">
                <a:cs typeface="Calibri" panose="020F0502020204030204" pitchFamily="34" charset="0"/>
              </a:rPr>
              <a:t>2</a:t>
            </a:r>
            <a:r>
              <a:rPr lang="en-US" sz="2000" b="1" dirty="0" smtClean="0">
                <a:cs typeface="Calibri" panose="020F0502020204030204" pitchFamily="34" charset="0"/>
              </a:rPr>
              <a:t>/y) </a:t>
            </a:r>
            <a:r>
              <a:rPr lang="en-US" sz="2000" b="1" dirty="0">
                <a:cs typeface="Calibri" panose="020F0502020204030204" pitchFamily="34" charset="0"/>
              </a:rPr>
              <a:t>for the technical building services</a:t>
            </a:r>
          </a:p>
          <a:p>
            <a:pPr marL="0" indent="0">
              <a:buFont typeface="Arial" panose="020B0604020202020204" pitchFamily="34" charset="0"/>
              <a:buNone/>
            </a:pPr>
            <a:endParaRPr lang="en-US" sz="2000" b="1" dirty="0" smtClean="0">
              <a:cs typeface="Calibri" panose="020F0502020204030204" pitchFamily="34" charset="0"/>
            </a:endParaRPr>
          </a:p>
          <a:p>
            <a:pPr marL="0" indent="0">
              <a:buFont typeface="Arial" panose="020B0604020202020204" pitchFamily="34" charset="0"/>
              <a:buNone/>
            </a:pPr>
            <a:endParaRPr lang="en-US" sz="2000" dirty="0" smtClean="0">
              <a:cs typeface="Calibri" panose="020F0502020204030204" pitchFamily="34" charset="0"/>
            </a:endParaRPr>
          </a:p>
          <a:p>
            <a:pPr marL="0" indent="0">
              <a:buFont typeface="Arial" panose="020B0604020202020204" pitchFamily="34" charset="0"/>
              <a:buNone/>
            </a:pPr>
            <a:endParaRPr lang="en-US" sz="2000" dirty="0">
              <a:cs typeface="Calibri" panose="020F0502020204030204" pitchFamily="34" charset="0"/>
            </a:endParaRPr>
          </a:p>
          <a:p>
            <a:pPr marL="0" indent="0">
              <a:buFont typeface="Arial" panose="020B0604020202020204" pitchFamily="34" charset="0"/>
              <a:buNone/>
            </a:pPr>
            <a:endParaRPr lang="en-US" sz="2000" dirty="0" smtClean="0">
              <a:cs typeface="Calibri" panose="020F0502020204030204" pitchFamily="34" charset="0"/>
            </a:endParaRPr>
          </a:p>
        </p:txBody>
      </p:sp>
      <p:grpSp>
        <p:nvGrpSpPr>
          <p:cNvPr id="3072" name="Group 3071"/>
          <p:cNvGrpSpPr/>
          <p:nvPr/>
        </p:nvGrpSpPr>
        <p:grpSpPr>
          <a:xfrm>
            <a:off x="7219339" y="1545019"/>
            <a:ext cx="1683254" cy="953916"/>
            <a:chOff x="7458278" y="4266002"/>
            <a:chExt cx="1683254" cy="953916"/>
          </a:xfrm>
        </p:grpSpPr>
        <p:pic>
          <p:nvPicPr>
            <p:cNvPr id="25"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8278" y="4349005"/>
              <a:ext cx="255447" cy="291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71906" y="4266002"/>
              <a:ext cx="1169626" cy="95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Rounded Rectangle 26"/>
            <p:cNvSpPr/>
            <p:nvPr/>
          </p:nvSpPr>
          <p:spPr>
            <a:xfrm>
              <a:off x="7458278" y="4298276"/>
              <a:ext cx="666974" cy="68518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8"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59849" y="4373070"/>
              <a:ext cx="237407" cy="301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40327" y="4692784"/>
              <a:ext cx="599085" cy="273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4" name="Group 33"/>
          <p:cNvGrpSpPr/>
          <p:nvPr/>
        </p:nvGrpSpPr>
        <p:grpSpPr>
          <a:xfrm>
            <a:off x="1067205" y="1749092"/>
            <a:ext cx="6250717" cy="1577586"/>
            <a:chOff x="-8124818" y="1178783"/>
            <a:chExt cx="6250717" cy="1577586"/>
          </a:xfrm>
        </p:grpSpPr>
        <p:sp>
          <p:nvSpPr>
            <p:cNvPr id="35" name="TextBox 34"/>
            <p:cNvSpPr txBox="1"/>
            <p:nvPr/>
          </p:nvSpPr>
          <p:spPr>
            <a:xfrm>
              <a:off x="-7342018" y="2111014"/>
              <a:ext cx="996619" cy="400110"/>
            </a:xfrm>
            <a:prstGeom prst="rect">
              <a:avLst/>
            </a:prstGeom>
            <a:noFill/>
          </p:spPr>
          <p:txBody>
            <a:bodyPr wrap="none" rtlCol="0">
              <a:spAutoFit/>
            </a:bodyPr>
            <a:lstStyle/>
            <a:p>
              <a:r>
                <a:rPr lang="en-US" sz="2000" u="sng" dirty="0" smtClean="0"/>
                <a:t>0 </a:t>
              </a:r>
              <a:r>
                <a:rPr lang="en-US" sz="2000" u="sng" dirty="0" err="1" smtClean="0"/>
                <a:t>kWh</a:t>
              </a:r>
              <a:r>
                <a:rPr lang="en-US" sz="2000" u="sng" baseline="-25000" dirty="0" err="1" smtClean="0"/>
                <a:t>th</a:t>
              </a:r>
              <a:endParaRPr lang="en-US" sz="2000" u="sng" baseline="-25000" dirty="0"/>
            </a:p>
          </p:txBody>
        </p:sp>
        <p:sp>
          <p:nvSpPr>
            <p:cNvPr id="36" name="Rectangle 35"/>
            <p:cNvSpPr/>
            <p:nvPr/>
          </p:nvSpPr>
          <p:spPr>
            <a:xfrm>
              <a:off x="-5892151" y="1833039"/>
              <a:ext cx="564577"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sym typeface="Symbol"/>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7" name="Rectangle 36"/>
            <p:cNvSpPr/>
            <p:nvPr/>
          </p:nvSpPr>
          <p:spPr>
            <a:xfrm>
              <a:off x="-4005419" y="1833039"/>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8" name="Rounded Rectangle 37"/>
            <p:cNvSpPr/>
            <p:nvPr/>
          </p:nvSpPr>
          <p:spPr>
            <a:xfrm>
              <a:off x="-8124818" y="1205375"/>
              <a:ext cx="2043245" cy="85849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effectLst>
                    <a:outerShdw blurRad="38100" dist="38100" dir="2700000" algn="tl">
                      <a:srgbClr val="000000">
                        <a:alpha val="43137"/>
                      </a:srgbClr>
                    </a:outerShdw>
                  </a:effectLst>
                </a:rPr>
                <a:t>Delivered Thermal energy for technical services</a:t>
              </a:r>
              <a:endParaRPr lang="en-US" b="1" dirty="0">
                <a:effectLst>
                  <a:outerShdw blurRad="38100" dist="38100" dir="2700000" algn="tl">
                    <a:srgbClr val="000000">
                      <a:alpha val="43137"/>
                    </a:srgbClr>
                  </a:outerShdw>
                </a:effectLst>
              </a:endParaRPr>
            </a:p>
          </p:txBody>
        </p:sp>
        <p:sp>
          <p:nvSpPr>
            <p:cNvPr id="39" name="TextBox 38"/>
            <p:cNvSpPr txBox="1"/>
            <p:nvPr/>
          </p:nvSpPr>
          <p:spPr>
            <a:xfrm>
              <a:off x="-5256436" y="2063871"/>
              <a:ext cx="1247457" cy="400110"/>
            </a:xfrm>
            <a:prstGeom prst="rect">
              <a:avLst/>
            </a:prstGeom>
            <a:noFill/>
          </p:spPr>
          <p:txBody>
            <a:bodyPr wrap="none" rtlCol="0">
              <a:spAutoFit/>
            </a:bodyPr>
            <a:lstStyle/>
            <a:p>
              <a:r>
                <a:rPr lang="en-US" sz="2000" u="sng" dirty="0" smtClean="0"/>
                <a:t>2995.8 m</a:t>
              </a:r>
              <a:r>
                <a:rPr lang="en-US" sz="2000" u="sng" baseline="30000" dirty="0"/>
                <a:t>2</a:t>
              </a:r>
            </a:p>
          </p:txBody>
        </p:sp>
        <p:sp>
          <p:nvSpPr>
            <p:cNvPr id="40" name="TextBox 39"/>
            <p:cNvSpPr txBox="1"/>
            <p:nvPr/>
          </p:nvSpPr>
          <p:spPr>
            <a:xfrm>
              <a:off x="-3526348" y="2063871"/>
              <a:ext cx="1652247" cy="400110"/>
            </a:xfrm>
            <a:prstGeom prst="rect">
              <a:avLst/>
            </a:prstGeom>
            <a:noFill/>
          </p:spPr>
          <p:txBody>
            <a:bodyPr wrap="none" rtlCol="0">
              <a:spAutoFit/>
            </a:bodyPr>
            <a:lstStyle/>
            <a:p>
              <a:r>
                <a:rPr lang="en-US" sz="2000" b="1" dirty="0" smtClean="0"/>
                <a:t>0 </a:t>
              </a:r>
              <a:r>
                <a:rPr lang="en-US" sz="2000" b="1" dirty="0" err="1" smtClean="0"/>
                <a:t>kWh</a:t>
              </a:r>
              <a:r>
                <a:rPr lang="en-US" sz="2000" b="1" baseline="-25000" dirty="0" err="1" smtClean="0"/>
                <a:t>th</a:t>
              </a:r>
              <a:r>
                <a:rPr lang="en-US" sz="2000" b="1" dirty="0" smtClean="0"/>
                <a:t>/m</a:t>
              </a:r>
              <a:r>
                <a:rPr lang="en-US" sz="2000" b="1" baseline="30000" dirty="0" smtClean="0"/>
                <a:t>2</a:t>
              </a:r>
              <a:r>
                <a:rPr lang="en-US" sz="2000" b="1" dirty="0" smtClean="0"/>
                <a:t>/y</a:t>
              </a:r>
              <a:endParaRPr lang="en-US" sz="2000" b="1" baseline="30000" dirty="0"/>
            </a:p>
          </p:txBody>
        </p:sp>
        <p:grpSp>
          <p:nvGrpSpPr>
            <p:cNvPr id="41" name="Group 40"/>
            <p:cNvGrpSpPr/>
            <p:nvPr/>
          </p:nvGrpSpPr>
          <p:grpSpPr>
            <a:xfrm>
              <a:off x="-5397910" y="1178783"/>
              <a:ext cx="1485215" cy="747415"/>
              <a:chOff x="-5327574" y="1178783"/>
              <a:chExt cx="1485215" cy="747415"/>
            </a:xfrm>
          </p:grpSpPr>
          <p:pic>
            <p:nvPicPr>
              <p:cNvPr id="4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68442" y="1178783"/>
                <a:ext cx="987119" cy="747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 name="Rectangle 42"/>
              <p:cNvSpPr/>
              <p:nvPr/>
            </p:nvSpPr>
            <p:spPr>
              <a:xfrm>
                <a:off x="-5327574" y="1270696"/>
                <a:ext cx="1485215" cy="584775"/>
              </a:xfrm>
              <a:prstGeom prst="rect">
                <a:avLst/>
              </a:prstGeom>
            </p:spPr>
            <p:txBody>
              <a:bodyPr wrap="none">
                <a:spAutoFit/>
              </a:bodyPr>
              <a:lstStyle/>
              <a:p>
                <a:r>
                  <a:rPr lang="en-US" sz="1600" b="1" dirty="0" smtClean="0"/>
                  <a:t>Useful </a:t>
                </a:r>
                <a:r>
                  <a:rPr lang="en-US" sz="1600" b="1" dirty="0"/>
                  <a:t>internal </a:t>
                </a:r>
                <a:endParaRPr lang="en-US" sz="1600" b="1" dirty="0" smtClean="0"/>
              </a:p>
              <a:p>
                <a:r>
                  <a:rPr lang="en-US" sz="1600" b="1" dirty="0" smtClean="0"/>
                  <a:t>floor </a:t>
                </a:r>
                <a:r>
                  <a:rPr lang="en-US" sz="1600" b="1" dirty="0"/>
                  <a:t>area </a:t>
                </a:r>
                <a:r>
                  <a:rPr lang="en-US" sz="1600" b="1" dirty="0" smtClean="0"/>
                  <a:t>(m</a:t>
                </a:r>
                <a:r>
                  <a:rPr lang="en-US" sz="1600" b="1" baseline="30000" dirty="0" smtClean="0"/>
                  <a:t>2</a:t>
                </a:r>
                <a:r>
                  <a:rPr lang="en-US" sz="1600" b="1" dirty="0" smtClean="0"/>
                  <a:t>)</a:t>
                </a:r>
                <a:endParaRPr lang="en-US" sz="1600" b="1" dirty="0"/>
              </a:p>
            </p:txBody>
          </p:sp>
        </p:grpSp>
      </p:grpSp>
      <p:sp>
        <p:nvSpPr>
          <p:cNvPr id="45" name="Rectangle 44"/>
          <p:cNvSpPr/>
          <p:nvPr/>
        </p:nvSpPr>
        <p:spPr>
          <a:xfrm>
            <a:off x="8087419" y="900000"/>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1</a:t>
            </a:r>
            <a:endParaRPr lang="el-GR" sz="2400" dirty="0"/>
          </a:p>
        </p:txBody>
      </p:sp>
      <p:sp>
        <p:nvSpPr>
          <p:cNvPr id="46" name="Rectangle 45"/>
          <p:cNvSpPr/>
          <p:nvPr/>
        </p:nvSpPr>
        <p:spPr>
          <a:xfrm>
            <a:off x="8087419" y="3461006"/>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2</a:t>
            </a:r>
            <a:endParaRPr lang="el-GR" sz="2400" dirty="0"/>
          </a:p>
        </p:txBody>
      </p:sp>
      <p:sp>
        <p:nvSpPr>
          <p:cNvPr id="4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25</a:t>
            </a:fld>
            <a:endParaRPr lang="en-US" dirty="0">
              <a:solidFill>
                <a:schemeClr val="bg1"/>
              </a:solidFill>
            </a:endParaRPr>
          </a:p>
        </p:txBody>
      </p:sp>
    </p:spTree>
    <p:extLst>
      <p:ext uri="{BB962C8B-B14F-4D97-AF65-F5344CB8AC3E}">
        <p14:creationId xmlns:p14="http://schemas.microsoft.com/office/powerpoint/2010/main" val="32158194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a:stretch>
            <a:fillRect/>
          </a:stretch>
        </p:blipFill>
        <p:spPr>
          <a:xfrm>
            <a:off x="598312" y="1716615"/>
            <a:ext cx="3078618" cy="2113875"/>
          </a:xfrm>
          <a:prstGeom prst="rect">
            <a:avLst/>
          </a:prstGeom>
        </p:spPr>
      </p:pic>
      <p:sp>
        <p:nvSpPr>
          <p:cNvPr id="23" name="Segnaposto contenuto 2">
            <a:extLst>
              <a:ext uri="{FF2B5EF4-FFF2-40B4-BE49-F238E27FC236}">
                <a16:creationId xmlns:a16="http://schemas.microsoft.com/office/drawing/2014/main" id="{86F2EB93-A63A-4210-B86A-E5FCAD7D8D7F}"/>
              </a:ext>
            </a:extLst>
          </p:cNvPr>
          <p:cNvSpPr txBox="1">
            <a:spLocks/>
          </p:cNvSpPr>
          <p:nvPr/>
        </p:nvSpPr>
        <p:spPr>
          <a:xfrm>
            <a:off x="216000" y="936000"/>
            <a:ext cx="7562850" cy="77541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b="1" dirty="0" smtClean="0">
                <a:cs typeface="Calibri" panose="020F0502020204030204" pitchFamily="34" charset="0"/>
              </a:rPr>
              <a:t>Calculate the annual primary energy use intensity </a:t>
            </a:r>
            <a:r>
              <a:rPr lang="en-US" sz="2000" b="1" dirty="0">
                <a:cs typeface="Calibri" panose="020F0502020204030204" pitchFamily="34" charset="0"/>
              </a:rPr>
              <a:t>(</a:t>
            </a:r>
            <a:r>
              <a:rPr lang="en-US" sz="2000" b="1" dirty="0" smtClean="0">
                <a:cs typeface="Calibri" panose="020F0502020204030204" pitchFamily="34" charset="0"/>
              </a:rPr>
              <a:t>kWh/m</a:t>
            </a:r>
            <a:r>
              <a:rPr lang="en-US" sz="2000" b="1" baseline="30000" dirty="0" smtClean="0">
                <a:cs typeface="Calibri" panose="020F0502020204030204" pitchFamily="34" charset="0"/>
              </a:rPr>
              <a:t>2</a:t>
            </a:r>
            <a:r>
              <a:rPr lang="en-US" sz="2000" b="1" dirty="0" smtClean="0">
                <a:cs typeface="Calibri" panose="020F0502020204030204" pitchFamily="34" charset="0"/>
              </a:rPr>
              <a:t>/y) </a:t>
            </a:r>
            <a:r>
              <a:rPr lang="en-US" sz="2000" b="1" dirty="0">
                <a:cs typeface="Calibri" panose="020F0502020204030204" pitchFamily="34" charset="0"/>
              </a:rPr>
              <a:t>for the technical building </a:t>
            </a:r>
            <a:r>
              <a:rPr lang="en-US" sz="2000" b="1" dirty="0" smtClean="0">
                <a:cs typeface="Calibri" panose="020F0502020204030204" pitchFamily="34" charset="0"/>
              </a:rPr>
              <a:t>services</a:t>
            </a:r>
            <a:endParaRPr lang="en-US" sz="2000" dirty="0" smtClean="0">
              <a:cs typeface="Calibri" panose="020F0502020204030204" pitchFamily="34" charset="0"/>
            </a:endParaRPr>
          </a:p>
        </p:txBody>
      </p:sp>
      <p:sp>
        <p:nvSpPr>
          <p:cNvPr id="2" name="Rectangle 1"/>
          <p:cNvSpPr/>
          <p:nvPr/>
        </p:nvSpPr>
        <p:spPr>
          <a:xfrm>
            <a:off x="579800" y="4456424"/>
            <a:ext cx="8296182" cy="461665"/>
          </a:xfrm>
          <a:prstGeom prst="rect">
            <a:avLst/>
          </a:prstGeom>
        </p:spPr>
        <p:txBody>
          <a:bodyPr wrap="none">
            <a:spAutoFit/>
          </a:bodyPr>
          <a:lstStyle/>
          <a:p>
            <a:pPr lvl="0"/>
            <a:r>
              <a:rPr lang="en-US" sz="2400" b="1" dirty="0" smtClean="0">
                <a:solidFill>
                  <a:prstClr val="black"/>
                </a:solidFill>
              </a:rPr>
              <a:t>(0   </a:t>
            </a:r>
            <a:r>
              <a:rPr lang="en-US" sz="2400" b="1" dirty="0" err="1" smtClean="0">
                <a:solidFill>
                  <a:prstClr val="black"/>
                </a:solidFill>
              </a:rPr>
              <a:t>kWh</a:t>
            </a:r>
            <a:r>
              <a:rPr lang="en-US" sz="2400" b="1" baseline="-25000" dirty="0" err="1" smtClean="0">
                <a:solidFill>
                  <a:prstClr val="black"/>
                </a:solidFill>
              </a:rPr>
              <a:t>th</a:t>
            </a:r>
            <a:r>
              <a:rPr lang="en-US" sz="2400" b="1" dirty="0" smtClean="0">
                <a:solidFill>
                  <a:prstClr val="black"/>
                </a:solidFill>
              </a:rPr>
              <a:t>/m</a:t>
            </a:r>
            <a:r>
              <a:rPr lang="en-US" sz="2400" b="1" baseline="30000" dirty="0" smtClean="0">
                <a:solidFill>
                  <a:prstClr val="black"/>
                </a:solidFill>
              </a:rPr>
              <a:t>2</a:t>
            </a:r>
            <a:r>
              <a:rPr lang="en-US" sz="2400" b="1" dirty="0" smtClean="0">
                <a:solidFill>
                  <a:prstClr val="black"/>
                </a:solidFill>
              </a:rPr>
              <a:t>/y )   +   (85.2 </a:t>
            </a:r>
            <a:r>
              <a:rPr lang="en-US" sz="2400" b="1" dirty="0" err="1" smtClean="0">
                <a:solidFill>
                  <a:prstClr val="black"/>
                </a:solidFill>
              </a:rPr>
              <a:t>kWh</a:t>
            </a:r>
            <a:r>
              <a:rPr lang="en-US" sz="2400" b="1" baseline="-25000" dirty="0" err="1" smtClean="0">
                <a:solidFill>
                  <a:prstClr val="black"/>
                </a:solidFill>
              </a:rPr>
              <a:t>e</a:t>
            </a:r>
            <a:r>
              <a:rPr lang="en-US" sz="2400" b="1" dirty="0" smtClean="0">
                <a:solidFill>
                  <a:prstClr val="black"/>
                </a:solidFill>
              </a:rPr>
              <a:t>/m</a:t>
            </a:r>
            <a:r>
              <a:rPr lang="en-US" sz="2400" b="1" baseline="30000" dirty="0" smtClean="0">
                <a:solidFill>
                  <a:prstClr val="black"/>
                </a:solidFill>
              </a:rPr>
              <a:t>2</a:t>
            </a:r>
            <a:r>
              <a:rPr lang="en-US" sz="2400" b="1" dirty="0" smtClean="0">
                <a:solidFill>
                  <a:prstClr val="black"/>
                </a:solidFill>
              </a:rPr>
              <a:t>/y  </a:t>
            </a:r>
            <a:r>
              <a:rPr lang="en-US" sz="2400" b="1" dirty="0" smtClean="0">
                <a:solidFill>
                  <a:prstClr val="black"/>
                </a:solidFill>
                <a:sym typeface="Wingdings"/>
              </a:rPr>
              <a:t> 2.1)   =   178.9 kWh/m</a:t>
            </a:r>
            <a:r>
              <a:rPr lang="en-US" sz="2400" b="1" baseline="30000" dirty="0" smtClean="0">
                <a:solidFill>
                  <a:prstClr val="black"/>
                </a:solidFill>
                <a:sym typeface="Wingdings"/>
              </a:rPr>
              <a:t>2</a:t>
            </a:r>
            <a:endParaRPr lang="en-US" sz="2400" b="1" baseline="30000" dirty="0">
              <a:solidFill>
                <a:prstClr val="black"/>
              </a:solidFill>
            </a:endParaRPr>
          </a:p>
        </p:txBody>
      </p:sp>
      <p:grpSp>
        <p:nvGrpSpPr>
          <p:cNvPr id="4" name="Group 3"/>
          <p:cNvGrpSpPr/>
          <p:nvPr/>
        </p:nvGrpSpPr>
        <p:grpSpPr>
          <a:xfrm>
            <a:off x="3904922" y="1711293"/>
            <a:ext cx="5078232" cy="2052634"/>
            <a:chOff x="3904922" y="1711293"/>
            <a:chExt cx="5078232" cy="2052634"/>
          </a:xfrm>
        </p:grpSpPr>
        <p:pic>
          <p:nvPicPr>
            <p:cNvPr id="3" name="Picture 2"/>
            <p:cNvPicPr>
              <a:picLocks noChangeAspect="1"/>
            </p:cNvPicPr>
            <p:nvPr/>
          </p:nvPicPr>
          <p:blipFill>
            <a:blip r:embed="rId3"/>
            <a:stretch>
              <a:fillRect/>
            </a:stretch>
          </p:blipFill>
          <p:spPr>
            <a:xfrm>
              <a:off x="3904922" y="1711293"/>
              <a:ext cx="5078232" cy="2029789"/>
            </a:xfrm>
            <a:prstGeom prst="rect">
              <a:avLst/>
            </a:prstGeom>
          </p:spPr>
        </p:pic>
        <p:sp>
          <p:nvSpPr>
            <p:cNvPr id="40" name="Rounded Rectangle 39"/>
            <p:cNvSpPr/>
            <p:nvPr/>
          </p:nvSpPr>
          <p:spPr>
            <a:xfrm>
              <a:off x="4103938" y="2903541"/>
              <a:ext cx="3025177" cy="860386"/>
            </a:xfrm>
            <a:prstGeom prst="roundRect">
              <a:avLst/>
            </a:prstGeom>
            <a:noFill/>
            <a:ln>
              <a:solidFill>
                <a:srgbClr val="1A96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84787" y="2116067"/>
            <a:ext cx="275593" cy="1828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3"/>
          <p:cNvSpPr/>
          <p:nvPr/>
        </p:nvSpPr>
        <p:spPr>
          <a:xfrm>
            <a:off x="8087419" y="900000"/>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3</a:t>
            </a:r>
            <a:endParaRPr lang="el-GR" sz="2400" dirty="0"/>
          </a:p>
        </p:txBody>
      </p:sp>
      <p:sp>
        <p:nvSpPr>
          <p:cNvPr id="1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26</a:t>
            </a:fld>
            <a:endParaRPr lang="en-US" dirty="0">
              <a:solidFill>
                <a:schemeClr val="bg1"/>
              </a:solidFill>
            </a:endParaRPr>
          </a:p>
        </p:txBody>
      </p:sp>
      <p:sp>
        <p:nvSpPr>
          <p:cNvPr id="19" name="Rounded Rectangle 18"/>
          <p:cNvSpPr/>
          <p:nvPr/>
        </p:nvSpPr>
        <p:spPr>
          <a:xfrm>
            <a:off x="1390650" y="2097017"/>
            <a:ext cx="2286280" cy="243570"/>
          </a:xfrm>
          <a:prstGeom prst="roundRect">
            <a:avLst/>
          </a:prstGeom>
          <a:noFill/>
          <a:ln>
            <a:solidFill>
              <a:srgbClr val="1A96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512388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it-IT" b="1" dirty="0" smtClean="0">
                <a:latin typeface="Calibri" panose="020F0502020204030204" pitchFamily="34" charset="0"/>
                <a:cs typeface="Calibri" panose="020F0502020204030204" pitchFamily="34" charset="0"/>
              </a:rPr>
              <a:t>EXAMPLE - </a:t>
            </a:r>
            <a:r>
              <a:rPr lang="en-US" b="1" u="sng" dirty="0">
                <a:latin typeface="Calibri" panose="020F0502020204030204" pitchFamily="34" charset="0"/>
                <a:cs typeface="Calibri" panose="020F0502020204030204" pitchFamily="34" charset="0"/>
              </a:rPr>
              <a:t>OCCUPANCY </a:t>
            </a:r>
            <a:r>
              <a:rPr lang="en-US" b="1" u="sng" dirty="0" smtClean="0">
                <a:latin typeface="Calibri" panose="020F0502020204030204" pitchFamily="34" charset="0"/>
                <a:cs typeface="Calibri" panose="020F0502020204030204" pitchFamily="34" charset="0"/>
              </a:rPr>
              <a:t>STAGE</a:t>
            </a:r>
            <a:endParaRPr lang="it-IT" sz="2400" dirty="0"/>
          </a:p>
        </p:txBody>
      </p:sp>
      <p:sp>
        <p:nvSpPr>
          <p:cNvPr id="4"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27</a:t>
            </a:fld>
            <a:endParaRPr lang="en-US" dirty="0">
              <a:solidFill>
                <a:schemeClr val="bg1"/>
              </a:solidFill>
            </a:endParaRPr>
          </a:p>
        </p:txBody>
      </p:sp>
    </p:spTree>
    <p:extLst>
      <p:ext uri="{BB962C8B-B14F-4D97-AF65-F5344CB8AC3E}">
        <p14:creationId xmlns:p14="http://schemas.microsoft.com/office/powerpoint/2010/main" val="14971814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369504" y="958293"/>
            <a:ext cx="8397392" cy="3480357"/>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600"/>
              </a:spcBef>
              <a:spcAft>
                <a:spcPts val="1200"/>
              </a:spcAft>
              <a:buFont typeface="Arial" panose="020B0604020202020204" pitchFamily="34" charset="0"/>
              <a:buNone/>
            </a:pPr>
            <a:r>
              <a:rPr lang="en-US" sz="2000" dirty="0" smtClean="0">
                <a:cs typeface="Calibri" panose="020F0502020204030204" pitchFamily="34" charset="0"/>
              </a:rPr>
              <a:t>An existing office building located in Athens uses two different energy carriers. The building is connected to the main power grid and has a central heating system using an oil-fired boiler, with exhaust mechanical ventilation. Each office space is equipped with a local split unit heat pump for cooling. Domestic hot water is served with local electric continuous-flow (</a:t>
            </a:r>
            <a:r>
              <a:rPr lang="en-US" sz="2000" dirty="0" err="1" smtClean="0">
                <a:cs typeface="Calibri" panose="020F0502020204030204" pitchFamily="34" charset="0"/>
              </a:rPr>
              <a:t>tankless</a:t>
            </a:r>
            <a:r>
              <a:rPr lang="en-US" sz="2000" dirty="0" smtClean="0">
                <a:cs typeface="Calibri" panose="020F0502020204030204" pitchFamily="34" charset="0"/>
              </a:rPr>
              <a:t>) water heaters. </a:t>
            </a:r>
          </a:p>
          <a:p>
            <a:pPr marL="0" indent="0">
              <a:spcBef>
                <a:spcPts val="600"/>
              </a:spcBef>
              <a:spcAft>
                <a:spcPts val="1200"/>
              </a:spcAft>
              <a:buFont typeface="Arial" panose="020B0604020202020204" pitchFamily="34" charset="0"/>
              <a:buNone/>
            </a:pPr>
            <a:r>
              <a:rPr lang="en-US" sz="2000" b="1" i="1" dirty="0" smtClean="0">
                <a:cs typeface="Calibri" panose="020F0502020204030204" pitchFamily="34" charset="0"/>
              </a:rPr>
              <a:t>Available data</a:t>
            </a:r>
            <a:r>
              <a:rPr lang="en-US" sz="2000" i="1" dirty="0" smtClean="0">
                <a:cs typeface="Calibri" panose="020F0502020204030204" pitchFamily="34" charset="0"/>
              </a:rPr>
              <a:t>: The building manager provided the </a:t>
            </a:r>
            <a:r>
              <a:rPr lang="en-US" sz="2000" b="1" i="1" dirty="0" smtClean="0">
                <a:cs typeface="Calibri" panose="020F0502020204030204" pitchFamily="34" charset="0"/>
              </a:rPr>
              <a:t>floor plans </a:t>
            </a:r>
            <a:r>
              <a:rPr lang="en-US" sz="2000" i="1" dirty="0" smtClean="0">
                <a:cs typeface="Calibri" panose="020F0502020204030204" pitchFamily="34" charset="0"/>
              </a:rPr>
              <a:t>and </a:t>
            </a:r>
            <a:r>
              <a:rPr lang="en-US" sz="2000" b="1" i="1" dirty="0" smtClean="0">
                <a:cs typeface="Calibri" panose="020F0502020204030204" pitchFamily="34" charset="0"/>
              </a:rPr>
              <a:t>annual energy consumption</a:t>
            </a:r>
            <a:r>
              <a:rPr lang="en-US" sz="2000" i="1" dirty="0" smtClean="0">
                <a:cs typeface="Calibri" panose="020F0502020204030204" pitchFamily="34" charset="0"/>
              </a:rPr>
              <a:t> over several years. The oil quantities correspond to the total fuel orders that were delivered to the building each year. The electricity use data was also extracted from electricity bills that corresponds to the total building electrical energy demand for all end-uses of the building during the corresponding year. </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28</a:t>
            </a:fld>
            <a:endParaRPr lang="en-US" dirty="0">
              <a:solidFill>
                <a:schemeClr val="bg1"/>
              </a:solidFill>
            </a:endParaRPr>
          </a:p>
        </p:txBody>
      </p:sp>
      <p:grpSp>
        <p:nvGrpSpPr>
          <p:cNvPr id="6" name="Group 5"/>
          <p:cNvGrpSpPr/>
          <p:nvPr/>
        </p:nvGrpSpPr>
        <p:grpSpPr>
          <a:xfrm>
            <a:off x="252816" y="4687330"/>
            <a:ext cx="8514080" cy="1047106"/>
            <a:chOff x="314960" y="4530325"/>
            <a:chExt cx="8514080" cy="871948"/>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314960" y="4530325"/>
              <a:ext cx="8514080" cy="87194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smtClean="0"/>
                <a:t>	Calculate </a:t>
              </a:r>
              <a:r>
                <a:rPr lang="en-US" sz="2000" b="1" dirty="0"/>
                <a:t>the primary energy </a:t>
              </a:r>
              <a:r>
                <a:rPr lang="en-US" sz="2000" b="1" dirty="0" smtClean="0"/>
                <a:t>consumption </a:t>
              </a:r>
              <a:r>
                <a:rPr lang="en-US" sz="2000" dirty="0" smtClean="0"/>
                <a:t>(for </a:t>
              </a:r>
              <a:r>
                <a:rPr lang="en-US" sz="2000" dirty="0"/>
                <a:t>all delivered energy </a:t>
              </a:r>
              <a:r>
                <a:rPr lang="el-GR" sz="2000" dirty="0" smtClean="0"/>
                <a:t>	</a:t>
              </a:r>
              <a:r>
                <a:rPr lang="en-US" sz="2000" dirty="0" smtClean="0"/>
                <a:t>carriers</a:t>
              </a:r>
              <a:r>
                <a:rPr lang="en-US" sz="2000" dirty="0"/>
                <a:t>) </a:t>
              </a:r>
              <a:r>
                <a:rPr lang="en-US" sz="2000" b="1" dirty="0"/>
                <a:t>per building’s useful </a:t>
              </a:r>
              <a:r>
                <a:rPr lang="en-US" sz="2000" b="1" dirty="0" smtClean="0"/>
                <a:t>internal </a:t>
              </a:r>
              <a:r>
                <a:rPr lang="en-US" sz="2000" b="1" dirty="0"/>
                <a:t>floor area per year</a:t>
              </a:r>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6151696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553200" y="6489700"/>
            <a:ext cx="2133600" cy="365125"/>
          </a:xfrm>
        </p:spPr>
        <p:txBody>
          <a:bodyPr/>
          <a:lstStyle/>
          <a:p>
            <a:fld id="{243FB592-B9A9-49AA-A86F-4031F7B97808}" type="slidenum">
              <a:rPr lang="en-US" smtClean="0"/>
              <a:t>29</a:t>
            </a:fld>
            <a:endParaRPr lang="en-US"/>
          </a:p>
        </p:txBody>
      </p:sp>
      <p:graphicFrame>
        <p:nvGraphicFramePr>
          <p:cNvPr id="14" name="Table 13"/>
          <p:cNvGraphicFramePr>
            <a:graphicFrameLocks noGrp="1"/>
          </p:cNvGraphicFramePr>
          <p:nvPr>
            <p:extLst>
              <p:ext uri="{D42A27DB-BD31-4B8C-83A1-F6EECF244321}">
                <p14:modId xmlns:p14="http://schemas.microsoft.com/office/powerpoint/2010/main" val="993268381"/>
              </p:ext>
            </p:extLst>
          </p:nvPr>
        </p:nvGraphicFramePr>
        <p:xfrm>
          <a:off x="600982" y="1828802"/>
          <a:ext cx="7471668" cy="1112520"/>
        </p:xfrm>
        <a:graphic>
          <a:graphicData uri="http://schemas.openxmlformats.org/drawingml/2006/table">
            <a:tbl>
              <a:tblPr firstRow="1" bandRow="1">
                <a:tableStyleId>{5202B0CA-FC54-4496-8BCA-5EF66A818D29}</a:tableStyleId>
              </a:tblPr>
              <a:tblGrid>
                <a:gridCol w="1867917">
                  <a:extLst>
                    <a:ext uri="{9D8B030D-6E8A-4147-A177-3AD203B41FA5}">
                      <a16:colId xmlns:a16="http://schemas.microsoft.com/office/drawing/2014/main" val="20000"/>
                    </a:ext>
                  </a:extLst>
                </a:gridCol>
                <a:gridCol w="1867917">
                  <a:extLst>
                    <a:ext uri="{9D8B030D-6E8A-4147-A177-3AD203B41FA5}">
                      <a16:colId xmlns:a16="http://schemas.microsoft.com/office/drawing/2014/main" val="20001"/>
                    </a:ext>
                  </a:extLst>
                </a:gridCol>
                <a:gridCol w="1867917">
                  <a:extLst>
                    <a:ext uri="{9D8B030D-6E8A-4147-A177-3AD203B41FA5}">
                      <a16:colId xmlns:a16="http://schemas.microsoft.com/office/drawing/2014/main" val="20002"/>
                    </a:ext>
                  </a:extLst>
                </a:gridCol>
                <a:gridCol w="1867917">
                  <a:extLst>
                    <a:ext uri="{9D8B030D-6E8A-4147-A177-3AD203B41FA5}">
                      <a16:colId xmlns:a16="http://schemas.microsoft.com/office/drawing/2014/main" val="20003"/>
                    </a:ext>
                  </a:extLst>
                </a:gridCol>
              </a:tblGrid>
              <a:tr h="370840">
                <a:tc>
                  <a:txBody>
                    <a:bodyPr/>
                    <a:lstStyle/>
                    <a:p>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solidFill>
                            <a:schemeClr val="tx1"/>
                          </a:solidFill>
                        </a:rPr>
                        <a:t>2015</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2016</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2017</a:t>
                      </a:r>
                      <a:endParaRPr lang="en-US" dirty="0">
                        <a:solidFill>
                          <a:schemeClr val="tx1"/>
                        </a:solidFill>
                      </a:endParaRPr>
                    </a:p>
                  </a:txBody>
                  <a:tcP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r"/>
                      <a:r>
                        <a:rPr lang="en-US" dirty="0" smtClean="0"/>
                        <a:t>Oil (</a:t>
                      </a:r>
                      <a:r>
                        <a:rPr lang="en-US" dirty="0" err="1" smtClean="0"/>
                        <a:t>lt</a:t>
                      </a:r>
                      <a:r>
                        <a:rPr lang="en-US" dirty="0" smtClean="0"/>
                        <a:t>)</a:t>
                      </a: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50,500</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n-US" dirty="0" smtClean="0"/>
                        <a:t>43,900</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n-US" dirty="0" smtClean="0"/>
                        <a:t>48,100</a:t>
                      </a:r>
                      <a:endParaRPr lang="en-US" dirty="0"/>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r"/>
                      <a:r>
                        <a:rPr lang="en-US" dirty="0" smtClean="0"/>
                        <a:t>Electricity (</a:t>
                      </a:r>
                      <a:r>
                        <a:rPr lang="en-US" dirty="0" err="1" smtClean="0"/>
                        <a:t>kWh</a:t>
                      </a:r>
                      <a:r>
                        <a:rPr lang="en-US" baseline="-25000" dirty="0" err="1" smtClean="0"/>
                        <a:t>e</a:t>
                      </a:r>
                      <a:r>
                        <a:rPr lang="en-US" dirty="0" smtClean="0"/>
                        <a:t>)</a:t>
                      </a: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451,155</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n-US" dirty="0" smtClean="0"/>
                        <a:t> 399,321</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n-US" dirty="0" smtClean="0"/>
                        <a:t> 420,233</a:t>
                      </a:r>
                      <a:endParaRPr lang="en-US" dirty="0"/>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15"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3476495"/>
            <a:ext cx="3129127" cy="2458568"/>
          </a:xfrm>
          <a:prstGeom prst="rect">
            <a:avLst/>
          </a:prstGeom>
        </p:spPr>
      </p:pic>
      <p:sp>
        <p:nvSpPr>
          <p:cNvPr id="1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1367868"/>
            <a:ext cx="8541382" cy="429444"/>
          </a:xfrm>
          <a:prstGeom prst="rect">
            <a:avLst/>
          </a:prstGeom>
        </p:spPr>
        <p:txBody>
          <a:bodyPr>
            <a:noAutofit/>
          </a:bodyPr>
          <a:lstStyle/>
          <a:p>
            <a:pPr marL="0" indent="0">
              <a:buNone/>
            </a:pPr>
            <a:r>
              <a:rPr lang="en-US" sz="2000" b="1" dirty="0">
                <a:cs typeface="Calibri" panose="020F0502020204030204" pitchFamily="34" charset="0"/>
              </a:rPr>
              <a:t>Annual quantity of fuels and electricity delivered to the building </a:t>
            </a:r>
          </a:p>
        </p:txBody>
      </p:sp>
      <p:sp>
        <p:nvSpPr>
          <p:cNvPr id="17" name="Segnaposto contenuto 2">
            <a:extLst>
              <a:ext uri="{FF2B5EF4-FFF2-40B4-BE49-F238E27FC236}">
                <a16:creationId xmlns:a16="http://schemas.microsoft.com/office/drawing/2014/main" id="{86F2EB93-A63A-4210-B86A-E5FCAD7D8D7F}"/>
              </a:ext>
            </a:extLst>
          </p:cNvPr>
          <p:cNvSpPr txBox="1">
            <a:spLocks/>
          </p:cNvSpPr>
          <p:nvPr/>
        </p:nvSpPr>
        <p:spPr>
          <a:xfrm>
            <a:off x="457200" y="3053015"/>
            <a:ext cx="8541382" cy="42944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000" b="1" dirty="0" smtClean="0">
                <a:cs typeface="Calibri" panose="020F0502020204030204" pitchFamily="34" charset="0"/>
              </a:rPr>
              <a:t>Typical floor plan</a:t>
            </a:r>
          </a:p>
        </p:txBody>
      </p:sp>
      <p:sp>
        <p:nvSpPr>
          <p:cNvPr id="18" name="Rectangle 17"/>
          <p:cNvSpPr/>
          <p:nvPr/>
        </p:nvSpPr>
        <p:spPr>
          <a:xfrm>
            <a:off x="4337222" y="3482459"/>
            <a:ext cx="4572000" cy="1323439"/>
          </a:xfrm>
          <a:prstGeom prst="rect">
            <a:avLst/>
          </a:prstGeom>
        </p:spPr>
        <p:txBody>
          <a:bodyPr>
            <a:spAutoFit/>
          </a:bodyPr>
          <a:lstStyle/>
          <a:p>
            <a:pPr lvl="0">
              <a:spcBef>
                <a:spcPts val="600"/>
              </a:spcBef>
              <a:spcAft>
                <a:spcPts val="1200"/>
              </a:spcAft>
            </a:pPr>
            <a:r>
              <a:rPr lang="en-US" sz="2000" dirty="0">
                <a:solidFill>
                  <a:prstClr val="black"/>
                </a:solidFill>
                <a:cs typeface="Calibri" panose="020F0502020204030204" pitchFamily="34" charset="0"/>
              </a:rPr>
              <a:t>Floor plans </a:t>
            </a:r>
            <a:r>
              <a:rPr lang="en-US" sz="2000" dirty="0" smtClean="0">
                <a:solidFill>
                  <a:prstClr val="black"/>
                </a:solidFill>
                <a:cs typeface="Calibri" panose="020F0502020204030204" pitchFamily="34" charset="0"/>
              </a:rPr>
              <a:t>have been verified </a:t>
            </a:r>
            <a:r>
              <a:rPr lang="en-US" sz="2000" dirty="0">
                <a:solidFill>
                  <a:prstClr val="black"/>
                </a:solidFill>
                <a:cs typeface="Calibri" panose="020F0502020204030204" pitchFamily="34" charset="0"/>
              </a:rPr>
              <a:t>during a short energy audit of the building and can be used to estimate the building’s useful floor area</a:t>
            </a:r>
          </a:p>
        </p:txBody>
      </p:sp>
      <p:pic>
        <p:nvPicPr>
          <p:cNvPr id="19"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2178" y="3482459"/>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6926" y="2508683"/>
            <a:ext cx="277926" cy="4489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4053" y="2069054"/>
            <a:ext cx="327633" cy="415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98533" y="1267583"/>
            <a:ext cx="1645468" cy="68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a:cs typeface="Calibri" panose="020F0502020204030204" pitchFamily="34" charset="0"/>
              </a:rPr>
              <a:t>Available data</a:t>
            </a:r>
            <a:endParaRPr lang="el-GR" sz="2400" dirty="0"/>
          </a:p>
        </p:txBody>
      </p:sp>
      <p:sp>
        <p:nvSpPr>
          <p:cNvPr id="23" name="Segnaposto numero diapositiva 4">
            <a:extLst>
              <a:ext uri="{FF2B5EF4-FFF2-40B4-BE49-F238E27FC236}">
                <a16:creationId xmlns:a16="http://schemas.microsoft.com/office/drawing/2014/main" id="{C58E2E09-0757-483E-AD0C-4C42867B117B}"/>
              </a:ext>
            </a:extLst>
          </p:cNvPr>
          <p:cNvSpPr txBox="1">
            <a:spLocks/>
          </p:cNvSpPr>
          <p:nvPr/>
        </p:nvSpPr>
        <p:spPr>
          <a:xfrm>
            <a:off x="6965375" y="656458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43FB592-B9A9-49AA-A86F-4031F7B97808}" type="slidenum">
              <a:rPr lang="en-US" smtClean="0">
                <a:solidFill>
                  <a:schemeClr val="bg1"/>
                </a:solidFill>
              </a:rPr>
              <a:pPr/>
              <a:t>29</a:t>
            </a:fld>
            <a:endParaRPr lang="en-US" dirty="0">
              <a:solidFill>
                <a:schemeClr val="bg1"/>
              </a:solidFill>
            </a:endParaRPr>
          </a:p>
        </p:txBody>
      </p:sp>
    </p:spTree>
    <p:extLst>
      <p:ext uri="{BB962C8B-B14F-4D97-AF65-F5344CB8AC3E}">
        <p14:creationId xmlns:p14="http://schemas.microsoft.com/office/powerpoint/2010/main" val="2868017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a:stretch>
            <a:fillRect/>
          </a:stretch>
        </p:blipFill>
        <p:spPr>
          <a:xfrm>
            <a:off x="5100498" y="2483616"/>
            <a:ext cx="4024019" cy="2930596"/>
          </a:xfrm>
          <a:prstGeom prst="rect">
            <a:avLst/>
          </a:prstGeom>
        </p:spPr>
      </p:pic>
      <p:pic>
        <p:nvPicPr>
          <p:cNvPr id="13" name="Picture 12"/>
          <p:cNvPicPr>
            <a:picLocks noChangeAspect="1"/>
          </p:cNvPicPr>
          <p:nvPr/>
        </p:nvPicPr>
        <p:blipFill>
          <a:blip r:embed="rId3"/>
          <a:stretch>
            <a:fillRect/>
          </a:stretch>
        </p:blipFill>
        <p:spPr>
          <a:xfrm>
            <a:off x="0" y="2613025"/>
            <a:ext cx="4629717" cy="3046468"/>
          </a:xfrm>
          <a:prstGeom prst="rect">
            <a:avLst/>
          </a:prstGeom>
        </p:spPr>
      </p:pic>
      <p:pic>
        <p:nvPicPr>
          <p:cNvPr id="6" name="Picture 2">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1036320"/>
            <a:ext cx="8229600" cy="607129"/>
          </a:xfrm>
          <a:prstGeom prst="rect">
            <a:avLst/>
          </a:prstGeom>
        </p:spPr>
        <p:txBody>
          <a:bodyPr>
            <a:normAutofit/>
          </a:bodyPr>
          <a:lstStyle/>
          <a:p>
            <a:pPr marL="0" indent="0">
              <a:buNone/>
            </a:pPr>
            <a:r>
              <a:rPr lang="en-US" sz="2400" b="1" u="sng" dirty="0" smtClean="0">
                <a:latin typeface="Calibri" panose="020F0502020204030204" pitchFamily="34" charset="0"/>
                <a:cs typeface="Calibri" panose="020F0502020204030204" pitchFamily="34" charset="0"/>
              </a:rPr>
              <a:t>BACKGROUND</a:t>
            </a:r>
            <a:endParaRPr lang="en-US" sz="2400" i="1" dirty="0">
              <a:latin typeface="Calibri" panose="020F0502020204030204" pitchFamily="34" charset="0"/>
              <a:cs typeface="Calibri" panose="020F0502020204030204" pitchFamily="34" charset="0"/>
            </a:endParaRPr>
          </a:p>
          <a:p>
            <a:pPr marL="0" indent="0" algn="ctr">
              <a:buNone/>
            </a:pPr>
            <a:endParaRPr lang="en-US" sz="2400" b="1" i="1" dirty="0">
              <a:latin typeface="Calibri" panose="020F0502020204030204" pitchFamily="34" charset="0"/>
              <a:cs typeface="Calibri" panose="020F0502020204030204" pitchFamily="34" charset="0"/>
            </a:endParaRPr>
          </a:p>
          <a:p>
            <a:pPr marL="0" indent="0">
              <a:buNone/>
            </a:pPr>
            <a:endParaRPr lang="it-IT" sz="1000" dirty="0"/>
          </a:p>
        </p:txBody>
      </p:sp>
      <p:sp>
        <p:nvSpPr>
          <p:cNvPr id="22" name="TextBox 21"/>
          <p:cNvSpPr txBox="1"/>
          <p:nvPr/>
        </p:nvSpPr>
        <p:spPr>
          <a:xfrm>
            <a:off x="380145" y="1511470"/>
            <a:ext cx="3503486" cy="369332"/>
          </a:xfrm>
          <a:prstGeom prst="rect">
            <a:avLst/>
          </a:prstGeom>
          <a:noFill/>
        </p:spPr>
        <p:txBody>
          <a:bodyPr wrap="square" rtlCol="0">
            <a:spAutoFit/>
          </a:bodyPr>
          <a:lstStyle/>
          <a:p>
            <a:pPr algn="ctr"/>
            <a:r>
              <a:rPr lang="en-US" b="1" dirty="0" smtClean="0"/>
              <a:t>EU Primary Products</a:t>
            </a:r>
            <a:endParaRPr lang="en-US" b="1" dirty="0"/>
          </a:p>
        </p:txBody>
      </p:sp>
      <p:sp>
        <p:nvSpPr>
          <p:cNvPr id="23" name="TextBox 22"/>
          <p:cNvSpPr txBox="1"/>
          <p:nvPr/>
        </p:nvSpPr>
        <p:spPr>
          <a:xfrm>
            <a:off x="6495157" y="1511470"/>
            <a:ext cx="1249060" cy="369332"/>
          </a:xfrm>
          <a:prstGeom prst="rect">
            <a:avLst/>
          </a:prstGeom>
          <a:noFill/>
        </p:spPr>
        <p:txBody>
          <a:bodyPr wrap="none" rtlCol="0">
            <a:spAutoFit/>
          </a:bodyPr>
          <a:lstStyle/>
          <a:p>
            <a:r>
              <a:rPr lang="en-US" b="1" dirty="0" smtClean="0"/>
              <a:t>EU Imports</a:t>
            </a:r>
            <a:endParaRPr lang="en-US" b="1" dirty="0"/>
          </a:p>
        </p:txBody>
      </p:sp>
      <p:sp>
        <p:nvSpPr>
          <p:cNvPr id="31" name="TextBox 30"/>
          <p:cNvSpPr txBox="1"/>
          <p:nvPr/>
        </p:nvSpPr>
        <p:spPr>
          <a:xfrm>
            <a:off x="8157305" y="5275032"/>
            <a:ext cx="981359" cy="230832"/>
          </a:xfrm>
          <a:prstGeom prst="rect">
            <a:avLst/>
          </a:prstGeom>
          <a:noFill/>
        </p:spPr>
        <p:txBody>
          <a:bodyPr wrap="none" rtlCol="0">
            <a:spAutoFit/>
          </a:bodyPr>
          <a:lstStyle/>
          <a:p>
            <a:r>
              <a:rPr lang="en-US" sz="900" dirty="0" smtClean="0"/>
              <a:t>Source: Eurostat </a:t>
            </a:r>
            <a:endParaRPr lang="en-US" sz="900" dirty="0"/>
          </a:p>
        </p:txBody>
      </p:sp>
      <p:sp>
        <p:nvSpPr>
          <p:cNvPr id="15" name="Rectangle 14"/>
          <p:cNvSpPr/>
          <p:nvPr/>
        </p:nvSpPr>
        <p:spPr>
          <a:xfrm>
            <a:off x="304324" y="1816026"/>
            <a:ext cx="3825887" cy="430887"/>
          </a:xfrm>
          <a:prstGeom prst="rect">
            <a:avLst/>
          </a:prstGeom>
        </p:spPr>
        <p:txBody>
          <a:bodyPr wrap="square">
            <a:spAutoFit/>
          </a:bodyPr>
          <a:lstStyle/>
          <a:p>
            <a:r>
              <a:rPr lang="en-US" sz="1100" dirty="0" smtClean="0"/>
              <a:t>The </a:t>
            </a:r>
            <a:r>
              <a:rPr lang="en-US" sz="1100" dirty="0"/>
              <a:t>extraction of energy products from natural sources to a usable form. It occurs within the territory under </a:t>
            </a:r>
            <a:r>
              <a:rPr lang="en-US" sz="1100" dirty="0" smtClean="0"/>
              <a:t>consideration</a:t>
            </a:r>
            <a:endParaRPr lang="en-US" sz="1100" dirty="0"/>
          </a:p>
        </p:txBody>
      </p:sp>
      <p:sp>
        <p:nvSpPr>
          <p:cNvPr id="33" name="TextBox 32"/>
          <p:cNvSpPr txBox="1"/>
          <p:nvPr/>
        </p:nvSpPr>
        <p:spPr>
          <a:xfrm>
            <a:off x="114582" y="5275032"/>
            <a:ext cx="981359" cy="230832"/>
          </a:xfrm>
          <a:prstGeom prst="rect">
            <a:avLst/>
          </a:prstGeom>
          <a:noFill/>
        </p:spPr>
        <p:txBody>
          <a:bodyPr wrap="none" rtlCol="0">
            <a:spAutoFit/>
          </a:bodyPr>
          <a:lstStyle/>
          <a:p>
            <a:r>
              <a:rPr lang="en-US" sz="900" dirty="0" smtClean="0"/>
              <a:t>Source: Eurostat </a:t>
            </a:r>
            <a:endParaRPr lang="en-US" sz="900" dirty="0"/>
          </a:p>
        </p:txBody>
      </p:sp>
      <p:sp>
        <p:nvSpPr>
          <p:cNvPr id="16" name="Rectangle 15"/>
          <p:cNvSpPr/>
          <p:nvPr/>
        </p:nvSpPr>
        <p:spPr>
          <a:xfrm>
            <a:off x="5272660" y="1816026"/>
            <a:ext cx="3590523" cy="430887"/>
          </a:xfrm>
          <a:prstGeom prst="rect">
            <a:avLst/>
          </a:prstGeom>
        </p:spPr>
        <p:txBody>
          <a:bodyPr wrap="square">
            <a:spAutoFit/>
          </a:bodyPr>
          <a:lstStyle/>
          <a:p>
            <a:r>
              <a:rPr lang="en-US" sz="1100" dirty="0"/>
              <a:t>Imports cover the amount of energy produced outside and brought into the considered territory for consumption</a:t>
            </a:r>
          </a:p>
        </p:txBody>
      </p:sp>
      <p:sp>
        <p:nvSpPr>
          <p:cNvPr id="4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a:t>
            </a:fld>
            <a:endParaRPr lang="en-US" dirty="0">
              <a:solidFill>
                <a:schemeClr val="bg1"/>
              </a:solidFill>
            </a:endParaRPr>
          </a:p>
        </p:txBody>
      </p:sp>
    </p:spTree>
    <p:extLst>
      <p:ext uri="{BB962C8B-B14F-4D97-AF65-F5344CB8AC3E}">
        <p14:creationId xmlns:p14="http://schemas.microsoft.com/office/powerpoint/2010/main" val="30362406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40103" y="2763670"/>
            <a:ext cx="3360932" cy="1038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4519" y="1285088"/>
            <a:ext cx="5771732" cy="3221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16000" y="936000"/>
            <a:ext cx="8541382" cy="429444"/>
          </a:xfrm>
          <a:prstGeom prst="rect">
            <a:avLst/>
          </a:prstGeom>
        </p:spPr>
        <p:txBody>
          <a:bodyPr>
            <a:noAutofit/>
          </a:bodyPr>
          <a:lstStyle/>
          <a:p>
            <a:pPr marL="0" indent="0">
              <a:buNone/>
            </a:pPr>
            <a:r>
              <a:rPr lang="en-US" sz="2000" b="1" dirty="0" smtClean="0">
                <a:cs typeface="Calibri" panose="020F0502020204030204" pitchFamily="34" charset="0"/>
              </a:rPr>
              <a:t>Thermal Energy (see B.1.2)</a:t>
            </a:r>
            <a:endParaRPr lang="en-US" sz="2000" b="1" dirty="0">
              <a:cs typeface="Calibri" panose="020F0502020204030204" pitchFamily="34" charset="0"/>
            </a:endParaRPr>
          </a:p>
        </p:txBody>
      </p:sp>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6446" y="3801972"/>
            <a:ext cx="3464441" cy="2079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01859" y="4418285"/>
            <a:ext cx="4954608" cy="1462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8087419" y="900000"/>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1</a:t>
            </a:r>
            <a:endParaRPr lang="el-GR" sz="2400" dirty="0"/>
          </a:p>
        </p:txBody>
      </p:sp>
      <p:sp>
        <p:nvSpPr>
          <p:cNvPr id="10"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30</a:t>
            </a:fld>
            <a:endParaRPr lang="en-US" dirty="0">
              <a:solidFill>
                <a:schemeClr val="bg1"/>
              </a:solidFill>
            </a:endParaRPr>
          </a:p>
        </p:txBody>
      </p:sp>
    </p:spTree>
    <p:extLst>
      <p:ext uri="{BB962C8B-B14F-4D97-AF65-F5344CB8AC3E}">
        <p14:creationId xmlns:p14="http://schemas.microsoft.com/office/powerpoint/2010/main" val="9275252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01859" y="4189722"/>
            <a:ext cx="4954608" cy="1712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16000" y="936000"/>
            <a:ext cx="8541382" cy="429444"/>
          </a:xfrm>
          <a:prstGeom prst="rect">
            <a:avLst/>
          </a:prstGeom>
        </p:spPr>
        <p:txBody>
          <a:bodyPr>
            <a:noAutofit/>
          </a:bodyPr>
          <a:lstStyle/>
          <a:p>
            <a:pPr marL="0" indent="0">
              <a:buNone/>
            </a:pPr>
            <a:r>
              <a:rPr lang="en-US" sz="2000" b="1" dirty="0" smtClean="0">
                <a:cs typeface="Calibri" panose="020F0502020204030204" pitchFamily="34" charset="0"/>
              </a:rPr>
              <a:t>Electrical Energy (see B.1.3)</a:t>
            </a:r>
            <a:endParaRPr lang="en-US" sz="2000" b="1" dirty="0">
              <a:cs typeface="Calibri" panose="020F0502020204030204" pitchFamily="34" charset="0"/>
            </a:endParaRPr>
          </a:p>
        </p:txBody>
      </p:sp>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6446" y="3801972"/>
            <a:ext cx="3464441" cy="2079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5785" y="1370152"/>
            <a:ext cx="3868503" cy="20159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38553" y="1370152"/>
            <a:ext cx="3647880" cy="1457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8087419" y="900000"/>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2</a:t>
            </a:r>
            <a:endParaRPr lang="el-GR" sz="2400" dirty="0"/>
          </a:p>
        </p:txBody>
      </p:sp>
      <p:sp>
        <p:nvSpPr>
          <p:cNvPr id="10"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31</a:t>
            </a:fld>
            <a:endParaRPr lang="en-US" dirty="0">
              <a:solidFill>
                <a:schemeClr val="bg1"/>
              </a:solidFill>
            </a:endParaRPr>
          </a:p>
        </p:txBody>
      </p:sp>
    </p:spTree>
    <p:extLst>
      <p:ext uri="{BB962C8B-B14F-4D97-AF65-F5344CB8AC3E}">
        <p14:creationId xmlns:p14="http://schemas.microsoft.com/office/powerpoint/2010/main" val="3083104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962255" y="1694372"/>
            <a:ext cx="5038377" cy="2059594"/>
          </a:xfrm>
          <a:prstGeom prst="rect">
            <a:avLst/>
          </a:prstGeom>
        </p:spPr>
      </p:pic>
      <p:pic>
        <p:nvPicPr>
          <p:cNvPr id="23" name="Picture 22"/>
          <p:cNvPicPr>
            <a:picLocks noChangeAspect="1"/>
          </p:cNvPicPr>
          <p:nvPr/>
        </p:nvPicPr>
        <p:blipFill>
          <a:blip r:embed="rId3"/>
          <a:stretch>
            <a:fillRect/>
          </a:stretch>
        </p:blipFill>
        <p:spPr>
          <a:xfrm>
            <a:off x="598312" y="1716615"/>
            <a:ext cx="3078618" cy="2113875"/>
          </a:xfrm>
          <a:prstGeom prst="rect">
            <a:avLst/>
          </a:prstGeom>
        </p:spPr>
      </p:pic>
      <p:sp>
        <p:nvSpPr>
          <p:cNvPr id="40" name="Segnaposto contenuto 2">
            <a:extLst>
              <a:ext uri="{FF2B5EF4-FFF2-40B4-BE49-F238E27FC236}">
                <a16:creationId xmlns:a16="http://schemas.microsoft.com/office/drawing/2014/main" id="{86F2EB93-A63A-4210-B86A-E5FCAD7D8D7F}"/>
              </a:ext>
            </a:extLst>
          </p:cNvPr>
          <p:cNvSpPr txBox="1">
            <a:spLocks/>
          </p:cNvSpPr>
          <p:nvPr/>
        </p:nvSpPr>
        <p:spPr>
          <a:xfrm>
            <a:off x="216000" y="936000"/>
            <a:ext cx="7556400" cy="71145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b="1" dirty="0" smtClean="0">
                <a:cs typeface="Calibri" panose="020F0502020204030204" pitchFamily="34" charset="0"/>
              </a:rPr>
              <a:t>Calculate the annual primary energy use intensity </a:t>
            </a:r>
            <a:r>
              <a:rPr lang="en-US" sz="2000" b="1" dirty="0">
                <a:cs typeface="Calibri" panose="020F0502020204030204" pitchFamily="34" charset="0"/>
              </a:rPr>
              <a:t>(</a:t>
            </a:r>
            <a:r>
              <a:rPr lang="en-US" sz="2000" b="1" dirty="0" smtClean="0">
                <a:cs typeface="Calibri" panose="020F0502020204030204" pitchFamily="34" charset="0"/>
              </a:rPr>
              <a:t>kWh/m</a:t>
            </a:r>
            <a:r>
              <a:rPr lang="en-US" sz="2000" b="1" baseline="30000" dirty="0" smtClean="0">
                <a:cs typeface="Calibri" panose="020F0502020204030204" pitchFamily="34" charset="0"/>
              </a:rPr>
              <a:t>2</a:t>
            </a:r>
            <a:r>
              <a:rPr lang="en-US" sz="2000" b="1" dirty="0" smtClean="0">
                <a:cs typeface="Calibri" panose="020F0502020204030204" pitchFamily="34" charset="0"/>
              </a:rPr>
              <a:t>/y) </a:t>
            </a:r>
            <a:r>
              <a:rPr lang="en-US" sz="2000" b="1" dirty="0">
                <a:cs typeface="Calibri" panose="020F0502020204030204" pitchFamily="34" charset="0"/>
              </a:rPr>
              <a:t>for the technical building </a:t>
            </a:r>
            <a:r>
              <a:rPr lang="en-US" sz="2000" b="1" dirty="0" smtClean="0">
                <a:cs typeface="Calibri" panose="020F0502020204030204" pitchFamily="34" charset="0"/>
              </a:rPr>
              <a:t>services</a:t>
            </a:r>
          </a:p>
        </p:txBody>
      </p:sp>
      <p:sp>
        <p:nvSpPr>
          <p:cNvPr id="43" name="Rounded Rectangle 42"/>
          <p:cNvSpPr/>
          <p:nvPr/>
        </p:nvSpPr>
        <p:spPr>
          <a:xfrm>
            <a:off x="3945285" y="1713387"/>
            <a:ext cx="3200400" cy="860386"/>
          </a:xfrm>
          <a:prstGeom prst="roundRect">
            <a:avLst/>
          </a:prstGeom>
          <a:noFill/>
          <a:ln>
            <a:solidFill>
              <a:srgbClr val="1A96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ounded Rectangle 43"/>
          <p:cNvSpPr/>
          <p:nvPr/>
        </p:nvSpPr>
        <p:spPr>
          <a:xfrm>
            <a:off x="3945285" y="2862190"/>
            <a:ext cx="3200400" cy="860386"/>
          </a:xfrm>
          <a:prstGeom prst="roundRect">
            <a:avLst/>
          </a:prstGeom>
          <a:noFill/>
          <a:ln>
            <a:solidFill>
              <a:srgbClr val="1A96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1607495" y="4260886"/>
            <a:ext cx="5560948" cy="1261884"/>
            <a:chOff x="3437634" y="4227020"/>
            <a:chExt cx="5560948" cy="1261884"/>
          </a:xfrm>
        </p:grpSpPr>
        <p:sp>
          <p:nvSpPr>
            <p:cNvPr id="41" name="Rectangle 40"/>
            <p:cNvSpPr/>
            <p:nvPr/>
          </p:nvSpPr>
          <p:spPr>
            <a:xfrm>
              <a:off x="3437634" y="4227020"/>
              <a:ext cx="3096040" cy="1261884"/>
            </a:xfrm>
            <a:prstGeom prst="rect">
              <a:avLst/>
            </a:prstGeom>
          </p:spPr>
          <p:txBody>
            <a:bodyPr wrap="none">
              <a:spAutoFit/>
            </a:bodyPr>
            <a:lstStyle/>
            <a:p>
              <a:pPr lvl="0" algn="r"/>
              <a:r>
                <a:rPr lang="en-US" sz="2400" b="1" dirty="0" smtClean="0">
                  <a:solidFill>
                    <a:prstClr val="black"/>
                  </a:solidFill>
                </a:rPr>
                <a:t>(95.7 </a:t>
              </a:r>
              <a:r>
                <a:rPr lang="en-US" sz="2400" dirty="0" err="1" smtClean="0">
                  <a:solidFill>
                    <a:prstClr val="black"/>
                  </a:solidFill>
                </a:rPr>
                <a:t>kWh</a:t>
              </a:r>
              <a:r>
                <a:rPr lang="en-US" sz="2400" baseline="-25000" dirty="0" err="1" smtClean="0">
                  <a:solidFill>
                    <a:prstClr val="black"/>
                  </a:solidFill>
                </a:rPr>
                <a:t>th</a:t>
              </a:r>
              <a:r>
                <a:rPr lang="en-US" sz="2400" dirty="0" smtClean="0">
                  <a:solidFill>
                    <a:prstClr val="black"/>
                  </a:solidFill>
                </a:rPr>
                <a:t>/m</a:t>
              </a:r>
              <a:r>
                <a:rPr lang="en-US" sz="2400" baseline="30000" dirty="0" smtClean="0">
                  <a:solidFill>
                    <a:prstClr val="black"/>
                  </a:solidFill>
                </a:rPr>
                <a:t>2</a:t>
              </a:r>
              <a:r>
                <a:rPr lang="en-US" sz="2400" dirty="0" smtClean="0">
                  <a:solidFill>
                    <a:prstClr val="black"/>
                  </a:solidFill>
                </a:rPr>
                <a:t>/y</a:t>
              </a:r>
              <a:r>
                <a:rPr lang="en-US" sz="2400" b="1" dirty="0" smtClean="0">
                  <a:solidFill>
                    <a:prstClr val="black"/>
                  </a:solidFill>
                </a:rPr>
                <a:t> </a:t>
              </a:r>
              <a:r>
                <a:rPr lang="en-US" sz="2400" b="1" dirty="0">
                  <a:solidFill>
                    <a:prstClr val="black"/>
                  </a:solidFill>
                  <a:sym typeface="Wingdings"/>
                </a:rPr>
                <a:t> </a:t>
              </a:r>
              <a:r>
                <a:rPr lang="en-US" sz="2400" b="1" dirty="0" smtClean="0">
                  <a:solidFill>
                    <a:prstClr val="black"/>
                  </a:solidFill>
                  <a:sym typeface="Wingdings"/>
                </a:rPr>
                <a:t>1.1</a:t>
              </a:r>
              <a:r>
                <a:rPr lang="en-US" sz="2400" b="1" dirty="0" smtClean="0">
                  <a:solidFill>
                    <a:prstClr val="black"/>
                  </a:solidFill>
                </a:rPr>
                <a:t>)</a:t>
              </a:r>
            </a:p>
            <a:p>
              <a:pPr lvl="0" algn="ctr"/>
              <a:r>
                <a:rPr lang="en-US" sz="2800" b="1" dirty="0" smtClean="0">
                  <a:solidFill>
                    <a:prstClr val="black"/>
                  </a:solidFill>
                </a:rPr>
                <a:t>+</a:t>
              </a:r>
              <a:r>
                <a:rPr lang="en-US" sz="2400" b="1" dirty="0" smtClean="0">
                  <a:solidFill>
                    <a:prstClr val="black"/>
                  </a:solidFill>
                </a:rPr>
                <a:t>   </a:t>
              </a:r>
            </a:p>
            <a:p>
              <a:pPr lvl="0" algn="r"/>
              <a:r>
                <a:rPr lang="en-US" sz="2400" b="1" dirty="0" smtClean="0">
                  <a:solidFill>
                    <a:prstClr val="black"/>
                  </a:solidFill>
                </a:rPr>
                <a:t>(67.3 </a:t>
              </a:r>
              <a:r>
                <a:rPr lang="en-US" sz="2400" dirty="0" err="1" smtClean="0">
                  <a:solidFill>
                    <a:prstClr val="black"/>
                  </a:solidFill>
                </a:rPr>
                <a:t>kWh</a:t>
              </a:r>
              <a:r>
                <a:rPr lang="en-US" sz="2400" baseline="-25000" dirty="0" err="1" smtClean="0">
                  <a:solidFill>
                    <a:prstClr val="black"/>
                  </a:solidFill>
                </a:rPr>
                <a:t>e</a:t>
              </a:r>
              <a:r>
                <a:rPr lang="en-US" sz="2400" dirty="0" smtClean="0">
                  <a:solidFill>
                    <a:prstClr val="black"/>
                  </a:solidFill>
                </a:rPr>
                <a:t>/m</a:t>
              </a:r>
              <a:r>
                <a:rPr lang="en-US" sz="2400" baseline="30000" dirty="0" smtClean="0">
                  <a:solidFill>
                    <a:prstClr val="black"/>
                  </a:solidFill>
                </a:rPr>
                <a:t>2</a:t>
              </a:r>
              <a:r>
                <a:rPr lang="en-US" sz="2400" dirty="0" smtClean="0">
                  <a:solidFill>
                    <a:prstClr val="black"/>
                  </a:solidFill>
                </a:rPr>
                <a:t>/y</a:t>
              </a:r>
              <a:r>
                <a:rPr lang="en-US" sz="2400" b="1" dirty="0" smtClean="0">
                  <a:solidFill>
                    <a:prstClr val="black"/>
                  </a:solidFill>
                </a:rPr>
                <a:t>  </a:t>
              </a:r>
              <a:r>
                <a:rPr lang="en-US" sz="2400" b="1" dirty="0" smtClean="0">
                  <a:solidFill>
                    <a:prstClr val="black"/>
                  </a:solidFill>
                  <a:sym typeface="Wingdings"/>
                </a:rPr>
                <a:t> 2.1)</a:t>
              </a:r>
              <a:endParaRPr lang="en-US" sz="2400" b="1" baseline="30000" dirty="0">
                <a:solidFill>
                  <a:prstClr val="black"/>
                </a:solidFill>
              </a:endParaRPr>
            </a:p>
          </p:txBody>
        </p:sp>
        <p:sp>
          <p:nvSpPr>
            <p:cNvPr id="45" name="Rectangle 44"/>
            <p:cNvSpPr/>
            <p:nvPr/>
          </p:nvSpPr>
          <p:spPr>
            <a:xfrm>
              <a:off x="6601772" y="4596353"/>
              <a:ext cx="2396810" cy="461665"/>
            </a:xfrm>
            <a:prstGeom prst="rect">
              <a:avLst/>
            </a:prstGeom>
          </p:spPr>
          <p:txBody>
            <a:bodyPr wrap="none">
              <a:spAutoFit/>
            </a:bodyPr>
            <a:lstStyle/>
            <a:p>
              <a:pPr lvl="0"/>
              <a:r>
                <a:rPr lang="en-US" sz="2400" b="1" dirty="0" smtClean="0">
                  <a:solidFill>
                    <a:prstClr val="black"/>
                  </a:solidFill>
                  <a:sym typeface="Wingdings"/>
                </a:rPr>
                <a:t>=   246.6 kWh/m</a:t>
              </a:r>
              <a:r>
                <a:rPr lang="en-US" sz="2400" b="1" baseline="30000" dirty="0" smtClean="0">
                  <a:solidFill>
                    <a:prstClr val="black"/>
                  </a:solidFill>
                  <a:sym typeface="Wingdings"/>
                </a:rPr>
                <a:t>2</a:t>
              </a:r>
              <a:endParaRPr lang="en-US" sz="2400" b="1" baseline="30000" dirty="0">
                <a:solidFill>
                  <a:prstClr val="black"/>
                </a:solidFill>
              </a:endParaRPr>
            </a:p>
          </p:txBody>
        </p:sp>
      </p:grpSp>
      <p:sp>
        <p:nvSpPr>
          <p:cNvPr id="18" name="Rectangle 17"/>
          <p:cNvSpPr/>
          <p:nvPr/>
        </p:nvSpPr>
        <p:spPr>
          <a:xfrm>
            <a:off x="8087419" y="900000"/>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3</a:t>
            </a:r>
            <a:endParaRPr lang="el-GR" sz="2400" dirty="0"/>
          </a:p>
        </p:txBody>
      </p:sp>
      <p:sp>
        <p:nvSpPr>
          <p:cNvPr id="1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32</a:t>
            </a:fld>
            <a:endParaRPr lang="en-US" dirty="0">
              <a:solidFill>
                <a:schemeClr val="bg1"/>
              </a:solidFill>
            </a:endParaRPr>
          </a:p>
        </p:txBody>
      </p:sp>
      <p:pic>
        <p:nvPicPr>
          <p:cNvPr id="2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84787" y="2116067"/>
            <a:ext cx="275593" cy="1828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Rounded Rectangle 24"/>
          <p:cNvSpPr/>
          <p:nvPr/>
        </p:nvSpPr>
        <p:spPr>
          <a:xfrm>
            <a:off x="1390650" y="2097017"/>
            <a:ext cx="2286280" cy="243570"/>
          </a:xfrm>
          <a:prstGeom prst="roundRect">
            <a:avLst/>
          </a:prstGeom>
          <a:noFill/>
          <a:ln>
            <a:solidFill>
              <a:srgbClr val="1A96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p:cNvSpPr/>
          <p:nvPr/>
        </p:nvSpPr>
        <p:spPr>
          <a:xfrm>
            <a:off x="1390650" y="2529982"/>
            <a:ext cx="2286280" cy="243570"/>
          </a:xfrm>
          <a:prstGeom prst="roundRect">
            <a:avLst/>
          </a:prstGeom>
          <a:noFill/>
          <a:ln>
            <a:solidFill>
              <a:srgbClr val="1A96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32693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en-US" b="1" dirty="0">
                <a:cs typeface="Calibri" panose="020F0502020204030204" pitchFamily="34" charset="0"/>
              </a:rPr>
              <a:t>EXERCISE</a:t>
            </a:r>
            <a:endParaRPr lang="it-IT" sz="2400" dirty="0"/>
          </a:p>
        </p:txBody>
      </p:sp>
      <p:sp>
        <p:nvSpPr>
          <p:cNvPr id="4"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33</a:t>
            </a:fld>
            <a:endParaRPr lang="en-US" dirty="0">
              <a:solidFill>
                <a:schemeClr val="bg1"/>
              </a:solidFill>
            </a:endParaRPr>
          </a:p>
        </p:txBody>
      </p:sp>
    </p:spTree>
    <p:extLst>
      <p:ext uri="{BB962C8B-B14F-4D97-AF65-F5344CB8AC3E}">
        <p14:creationId xmlns:p14="http://schemas.microsoft.com/office/powerpoint/2010/main" val="21535154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2"/>
            <a:ext cx="8612372" cy="4785283"/>
          </a:xfrm>
          <a:prstGeom prst="rect">
            <a:avLst/>
          </a:prstGeom>
          <a:noFill/>
        </p:spPr>
        <p:txBody>
          <a:bodyPr>
            <a:noAutofit/>
          </a:bodyPr>
          <a:lstStyle/>
          <a:p>
            <a:pPr marL="0" lvl="0" indent="0">
              <a:spcBef>
                <a:spcPts val="600"/>
              </a:spcBef>
              <a:spcAft>
                <a:spcPts val="1200"/>
              </a:spcAft>
              <a:buNone/>
            </a:pPr>
            <a:r>
              <a:rPr lang="en-US" sz="2000" dirty="0" smtClean="0">
                <a:solidFill>
                  <a:prstClr val="black"/>
                </a:solidFill>
                <a:cs typeface="Calibri" panose="020F0502020204030204" pitchFamily="34" charset="0"/>
              </a:rPr>
              <a:t>A naturally ventilated office building </a:t>
            </a:r>
            <a:r>
              <a:rPr lang="en-US" sz="2000" dirty="0">
                <a:solidFill>
                  <a:prstClr val="black"/>
                </a:solidFill>
                <a:cs typeface="Calibri" panose="020F0502020204030204" pitchFamily="34" charset="0"/>
              </a:rPr>
              <a:t>located in Athens uses two different energy carriers. The building is connected to the main power grid and has a central heating system using </a:t>
            </a:r>
            <a:r>
              <a:rPr lang="en-US" sz="2000" dirty="0" smtClean="0">
                <a:solidFill>
                  <a:prstClr val="black"/>
                </a:solidFill>
                <a:cs typeface="Calibri" panose="020F0502020204030204" pitchFamily="34" charset="0"/>
              </a:rPr>
              <a:t>a </a:t>
            </a:r>
            <a:r>
              <a:rPr lang="en-US" sz="2000" dirty="0">
                <a:solidFill>
                  <a:prstClr val="black"/>
                </a:solidFill>
                <a:cs typeface="Calibri" panose="020F0502020204030204" pitchFamily="34" charset="0"/>
              </a:rPr>
              <a:t>gas-fired </a:t>
            </a:r>
            <a:r>
              <a:rPr lang="en-US" sz="2000" dirty="0" smtClean="0">
                <a:solidFill>
                  <a:prstClr val="black"/>
                </a:solidFill>
                <a:cs typeface="Calibri" panose="020F0502020204030204" pitchFamily="34" charset="0"/>
              </a:rPr>
              <a:t>boiler. Local heat pumps are used for cooling and domestic </a:t>
            </a:r>
            <a:r>
              <a:rPr lang="en-US" sz="2000" dirty="0">
                <a:solidFill>
                  <a:prstClr val="black"/>
                </a:solidFill>
                <a:cs typeface="Calibri" panose="020F0502020204030204" pitchFamily="34" charset="0"/>
              </a:rPr>
              <a:t>hot water is served with local electric continuous-flow (</a:t>
            </a:r>
            <a:r>
              <a:rPr lang="en-US" sz="2000" dirty="0" err="1">
                <a:solidFill>
                  <a:prstClr val="black"/>
                </a:solidFill>
                <a:cs typeface="Calibri" panose="020F0502020204030204" pitchFamily="34" charset="0"/>
              </a:rPr>
              <a:t>tankless</a:t>
            </a:r>
            <a:r>
              <a:rPr lang="en-US" sz="2000" dirty="0">
                <a:solidFill>
                  <a:prstClr val="black"/>
                </a:solidFill>
                <a:cs typeface="Calibri" panose="020F0502020204030204" pitchFamily="34" charset="0"/>
              </a:rPr>
              <a:t>) water heaters. </a:t>
            </a:r>
          </a:p>
          <a:p>
            <a:pPr marL="0" lvl="0" indent="0">
              <a:spcBef>
                <a:spcPts val="600"/>
              </a:spcBef>
              <a:buNone/>
            </a:pPr>
            <a:r>
              <a:rPr lang="en-US" sz="2000" b="1" i="1" dirty="0">
                <a:solidFill>
                  <a:prstClr val="black"/>
                </a:solidFill>
                <a:cs typeface="Calibri" panose="020F0502020204030204" pitchFamily="34" charset="0"/>
              </a:rPr>
              <a:t>Available data</a:t>
            </a:r>
            <a:r>
              <a:rPr lang="en-US" sz="2000" i="1" dirty="0">
                <a:solidFill>
                  <a:prstClr val="black"/>
                </a:solidFill>
                <a:cs typeface="Calibri" panose="020F0502020204030204" pitchFamily="34" charset="0"/>
              </a:rPr>
              <a:t>: The building manager provided the floor </a:t>
            </a:r>
            <a:r>
              <a:rPr lang="en-US" sz="2000" i="1" dirty="0" smtClean="0">
                <a:solidFill>
                  <a:prstClr val="black"/>
                </a:solidFill>
                <a:cs typeface="Calibri" panose="020F0502020204030204" pitchFamily="34" charset="0"/>
              </a:rPr>
              <a:t>plans, monthly fuel and electrical energy consumption </a:t>
            </a:r>
            <a:r>
              <a:rPr lang="en-US" sz="2000" i="1" dirty="0">
                <a:solidFill>
                  <a:prstClr val="black"/>
                </a:solidFill>
                <a:cs typeface="Calibri" panose="020F0502020204030204" pitchFamily="34" charset="0"/>
              </a:rPr>
              <a:t>from </a:t>
            </a:r>
            <a:r>
              <a:rPr lang="en-US" sz="2000" i="1" dirty="0" smtClean="0">
                <a:solidFill>
                  <a:prstClr val="black"/>
                </a:solidFill>
                <a:cs typeface="Calibri" panose="020F0502020204030204" pitchFamily="34" charset="0"/>
              </a:rPr>
              <a:t>energy </a:t>
            </a:r>
            <a:r>
              <a:rPr lang="en-US" sz="2000" i="1" dirty="0">
                <a:solidFill>
                  <a:prstClr val="black"/>
                </a:solidFill>
                <a:cs typeface="Calibri" panose="020F0502020204030204" pitchFamily="34" charset="0"/>
              </a:rPr>
              <a:t>bills </a:t>
            </a:r>
            <a:r>
              <a:rPr lang="en-US" sz="2000" i="1" dirty="0" smtClean="0">
                <a:solidFill>
                  <a:prstClr val="black"/>
                </a:solidFill>
                <a:cs typeface="Calibri" panose="020F0502020204030204" pitchFamily="34" charset="0"/>
              </a:rPr>
              <a:t>and monitoring over </a:t>
            </a:r>
            <a:r>
              <a:rPr lang="en-US" sz="2000" i="1" dirty="0">
                <a:solidFill>
                  <a:prstClr val="black"/>
                </a:solidFill>
                <a:cs typeface="Calibri" panose="020F0502020204030204" pitchFamily="34" charset="0"/>
              </a:rPr>
              <a:t>several years. </a:t>
            </a:r>
            <a:r>
              <a:rPr lang="en-US" sz="2000" i="1" dirty="0" smtClean="0">
                <a:solidFill>
                  <a:prstClr val="black"/>
                </a:solidFill>
                <a:cs typeface="Calibri" panose="020F0502020204030204" pitchFamily="34" charset="0"/>
              </a:rPr>
              <a:t>The electricity data corresponds </a:t>
            </a:r>
            <a:r>
              <a:rPr lang="en-US" sz="2000" i="1" dirty="0">
                <a:solidFill>
                  <a:prstClr val="black"/>
                </a:solidFill>
                <a:cs typeface="Calibri" panose="020F0502020204030204" pitchFamily="34" charset="0"/>
              </a:rPr>
              <a:t>to the total building electrical energy demand for all </a:t>
            </a:r>
            <a:r>
              <a:rPr lang="en-US" sz="2000" i="1" dirty="0" smtClean="0">
                <a:solidFill>
                  <a:prstClr val="black"/>
                </a:solidFill>
                <a:cs typeface="Calibri" panose="020F0502020204030204" pitchFamily="34" charset="0"/>
              </a:rPr>
              <a:t>its end-uses.</a:t>
            </a:r>
          </a:p>
          <a:p>
            <a:pPr marL="0" lvl="0" indent="0">
              <a:spcBef>
                <a:spcPts val="600"/>
              </a:spcBef>
              <a:buNone/>
            </a:pPr>
            <a:endParaRPr lang="en-US" sz="2000" i="1" dirty="0">
              <a:solidFill>
                <a:prstClr val="black"/>
              </a:solidFill>
              <a:cs typeface="Calibri" panose="020F0502020204030204" pitchFamily="34" charset="0"/>
            </a:endParaRPr>
          </a:p>
          <a:p>
            <a:pPr marL="0" indent="0">
              <a:spcBef>
                <a:spcPts val="0"/>
              </a:spcBef>
              <a:buNone/>
            </a:pPr>
            <a:endParaRPr lang="en-US" sz="2000" b="1" dirty="0" smtClean="0"/>
          </a:p>
          <a:p>
            <a:pPr marL="0" indent="0">
              <a:spcBef>
                <a:spcPts val="0"/>
              </a:spcBef>
              <a:buNone/>
            </a:pPr>
            <a:endParaRPr lang="en-US" sz="2000" b="1" dirty="0"/>
          </a:p>
          <a:p>
            <a:pPr marL="0" indent="0" algn="ctr">
              <a:buNone/>
            </a:pPr>
            <a:endParaRPr lang="en-US" sz="2000" i="1" dirty="0" smtClean="0"/>
          </a:p>
          <a:p>
            <a:pPr marL="0" indent="0" algn="ctr">
              <a:buNone/>
            </a:pPr>
            <a:r>
              <a:rPr lang="en-US" sz="2000" i="1" dirty="0" smtClean="0"/>
              <a:t>Use </a:t>
            </a:r>
            <a:r>
              <a:rPr lang="en-US" sz="2000" i="1" dirty="0"/>
              <a:t>the following data to solve the exercise</a:t>
            </a:r>
            <a:endParaRPr lang="en-US" sz="2000" i="1" dirty="0" smtClean="0"/>
          </a:p>
          <a:p>
            <a:pPr marL="0" indent="0" algn="ctr">
              <a:buNone/>
            </a:pPr>
            <a:endParaRPr lang="en-US" sz="2000" i="1"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34</a:t>
            </a:fld>
            <a:endParaRPr lang="en-US" dirty="0">
              <a:solidFill>
                <a:schemeClr val="bg1"/>
              </a:solidFill>
            </a:endParaRPr>
          </a:p>
        </p:txBody>
      </p:sp>
      <p:grpSp>
        <p:nvGrpSpPr>
          <p:cNvPr id="9" name="Group 8"/>
          <p:cNvGrpSpPr/>
          <p:nvPr/>
        </p:nvGrpSpPr>
        <p:grpSpPr>
          <a:xfrm>
            <a:off x="314960" y="4181842"/>
            <a:ext cx="8514080" cy="1047106"/>
            <a:chOff x="314960" y="4530325"/>
            <a:chExt cx="8514080" cy="871948"/>
          </a:xfrm>
        </p:grpSpPr>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314960" y="4530325"/>
              <a:ext cx="8514080" cy="87194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smtClean="0"/>
                <a:t>	Calculate the primary energy consumption </a:t>
              </a:r>
              <a:r>
                <a:rPr lang="en-US" sz="2000" dirty="0" smtClean="0"/>
                <a:t>(for </a:t>
              </a:r>
              <a:r>
                <a:rPr lang="en-US" sz="2000" dirty="0" smtClean="0"/>
                <a:t>all delivered energy </a:t>
              </a:r>
              <a:r>
                <a:rPr lang="el-GR" sz="2000" dirty="0" smtClean="0"/>
                <a:t>	</a:t>
              </a:r>
              <a:r>
                <a:rPr lang="en-US" sz="2000" dirty="0" smtClean="0"/>
                <a:t>carriers</a:t>
              </a:r>
              <a:r>
                <a:rPr lang="en-US" sz="2000" dirty="0" smtClean="0"/>
                <a:t>) </a:t>
              </a:r>
              <a:r>
                <a:rPr lang="en-US" sz="2000" b="1" dirty="0" smtClean="0"/>
                <a:t>per building’s useful </a:t>
              </a:r>
              <a:r>
                <a:rPr lang="en-US" sz="2000" b="1" dirty="0" smtClean="0"/>
                <a:t>internal </a:t>
              </a:r>
              <a:r>
                <a:rPr lang="en-US" sz="2000" b="1" dirty="0" smtClean="0"/>
                <a:t>floor area per year</a:t>
              </a:r>
              <a:endParaRPr lang="en-US" sz="2000" b="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963130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053" y="2386661"/>
            <a:ext cx="3102739" cy="2393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377" y="3831172"/>
            <a:ext cx="2573812" cy="2319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184053" y="1483287"/>
            <a:ext cx="8291264" cy="448477"/>
          </a:xfrm>
          <a:prstGeom prst="rect">
            <a:avLst/>
          </a:prstGeom>
        </p:spPr>
        <p:txBody>
          <a:bodyPr>
            <a:normAutofit/>
          </a:bodyPr>
          <a:lstStyle/>
          <a:p>
            <a:pPr marL="0" indent="0">
              <a:lnSpc>
                <a:spcPct val="80000"/>
              </a:lnSpc>
              <a:buNone/>
            </a:pPr>
            <a:r>
              <a:rPr lang="en-US" sz="2200" b="1" dirty="0" smtClean="0">
                <a:latin typeface="Calibri" panose="020F0502020204030204" pitchFamily="34" charset="0"/>
                <a:cs typeface="Calibri" panose="020F0502020204030204" pitchFamily="34" charset="0"/>
              </a:rPr>
              <a:t>Floor Plans</a:t>
            </a:r>
            <a:endParaRPr lang="it-IT" sz="2200" b="1" dirty="0">
              <a:latin typeface="Calibri" panose="020F0502020204030204" pitchFamily="34" charset="0"/>
              <a:cs typeface="Calibri" panose="020F0502020204030204" pitchFamily="34" charset="0"/>
            </a:endParaRPr>
          </a:p>
          <a:p>
            <a:pPr marL="0" indent="0">
              <a:buNone/>
            </a:pPr>
            <a:endParaRPr lang="en-US" sz="1000" dirty="0">
              <a:latin typeface="Calibri" panose="020F0502020204030204" pitchFamily="34" charset="0"/>
              <a:cs typeface="Calibri" panose="020F0502020204030204" pitchFamily="34" charset="0"/>
            </a:endParaRPr>
          </a:p>
          <a:p>
            <a:pPr marL="0" indent="0" algn="ctr">
              <a:buNone/>
            </a:pPr>
            <a:endParaRPr lang="en-US" sz="2000" i="1" dirty="0"/>
          </a:p>
        </p:txBody>
      </p:sp>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28892" y="1000410"/>
            <a:ext cx="1208087" cy="863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11429" y="2263410"/>
            <a:ext cx="1225550" cy="863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24129" y="3583242"/>
            <a:ext cx="1212850" cy="863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42026" y="1121393"/>
            <a:ext cx="3214514" cy="2377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56540" y="5388238"/>
            <a:ext cx="643099" cy="650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3"/>
          <p:cNvSpPr/>
          <p:nvPr/>
        </p:nvSpPr>
        <p:spPr>
          <a:xfrm>
            <a:off x="7383036" y="5421350"/>
            <a:ext cx="1682496" cy="523220"/>
          </a:xfrm>
          <a:prstGeom prst="rect">
            <a:avLst/>
          </a:prstGeom>
        </p:spPr>
        <p:txBody>
          <a:bodyPr wrap="square">
            <a:spAutoFit/>
          </a:bodyPr>
          <a:lstStyle/>
          <a:p>
            <a:r>
              <a:rPr lang="en-US" sz="1400" i="1" dirty="0"/>
              <a:t>U</a:t>
            </a:r>
            <a:r>
              <a:rPr lang="en-US" sz="1400" i="1" dirty="0" smtClean="0"/>
              <a:t>seful </a:t>
            </a:r>
            <a:r>
              <a:rPr lang="en-US" sz="1400" i="1" dirty="0"/>
              <a:t>internal floor area </a:t>
            </a:r>
            <a:r>
              <a:rPr lang="en-US" sz="1400" i="1" dirty="0" smtClean="0"/>
              <a:t>= 416 m</a:t>
            </a:r>
            <a:r>
              <a:rPr lang="en-US" sz="1400" i="1" baseline="30000" dirty="0" smtClean="0"/>
              <a:t>2</a:t>
            </a:r>
            <a:endParaRPr lang="en-US" sz="1400" i="1" baseline="30000" dirty="0"/>
          </a:p>
        </p:txBody>
      </p:sp>
      <p:sp>
        <p:nvSpPr>
          <p:cNvPr id="15" name="Rectangle 14"/>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a:cs typeface="Calibri" panose="020F0502020204030204" pitchFamily="34" charset="0"/>
              </a:rPr>
              <a:t>Available data</a:t>
            </a:r>
            <a:endParaRPr lang="el-GR" sz="2400" dirty="0"/>
          </a:p>
        </p:txBody>
      </p:sp>
      <p:sp>
        <p:nvSpPr>
          <p:cNvPr id="16"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35</a:t>
            </a:fld>
            <a:endParaRPr lang="en-US" dirty="0">
              <a:solidFill>
                <a:schemeClr val="bg1"/>
              </a:solidFill>
            </a:endParaRPr>
          </a:p>
        </p:txBody>
      </p:sp>
    </p:spTree>
    <p:extLst>
      <p:ext uri="{BB962C8B-B14F-4D97-AF65-F5344CB8AC3E}">
        <p14:creationId xmlns:p14="http://schemas.microsoft.com/office/powerpoint/2010/main" val="333935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933700" y="855462"/>
            <a:ext cx="5143500" cy="372934"/>
          </a:xfrm>
          <a:prstGeom prst="rect">
            <a:avLst/>
          </a:prstGeom>
        </p:spPr>
        <p:txBody>
          <a:bodyPr>
            <a:normAutofit/>
          </a:bodyPr>
          <a:lstStyle/>
          <a:p>
            <a:pPr marL="0" indent="0">
              <a:lnSpc>
                <a:spcPct val="80000"/>
              </a:lnSpc>
              <a:spcBef>
                <a:spcPts val="0"/>
              </a:spcBef>
              <a:buNone/>
            </a:pPr>
            <a:r>
              <a:rPr lang="en-US" sz="2200" b="1" dirty="0" smtClean="0">
                <a:latin typeface="Calibri" panose="020F0502020204030204" pitchFamily="34" charset="0"/>
                <a:cs typeface="Calibri" panose="020F0502020204030204" pitchFamily="34" charset="0"/>
              </a:rPr>
              <a:t>Natural Gas Consumption (m</a:t>
            </a:r>
            <a:r>
              <a:rPr lang="en-US" sz="2200" b="1" baseline="30000" dirty="0" smtClean="0">
                <a:latin typeface="Calibri" panose="020F0502020204030204" pitchFamily="34" charset="0"/>
                <a:cs typeface="Calibri" panose="020F0502020204030204" pitchFamily="34" charset="0"/>
              </a:rPr>
              <a:t>3</a:t>
            </a:r>
            <a:r>
              <a:rPr lang="en-US" sz="2200" b="1" dirty="0" smtClean="0">
                <a:latin typeface="Calibri" panose="020F0502020204030204" pitchFamily="34" charset="0"/>
                <a:cs typeface="Calibri" panose="020F0502020204030204" pitchFamily="34" charset="0"/>
              </a:rPr>
              <a:t>)</a:t>
            </a:r>
            <a:endParaRPr lang="en-US" sz="2000" i="1" dirty="0"/>
          </a:p>
        </p:txBody>
      </p:sp>
      <p:graphicFrame>
        <p:nvGraphicFramePr>
          <p:cNvPr id="9" name="Table 8"/>
          <p:cNvGraphicFramePr>
            <a:graphicFrameLocks noGrp="1"/>
          </p:cNvGraphicFramePr>
          <p:nvPr>
            <p:extLst>
              <p:ext uri="{D42A27DB-BD31-4B8C-83A1-F6EECF244321}">
                <p14:modId xmlns:p14="http://schemas.microsoft.com/office/powerpoint/2010/main" val="3311725603"/>
              </p:ext>
            </p:extLst>
          </p:nvPr>
        </p:nvGraphicFramePr>
        <p:xfrm>
          <a:off x="600980" y="1323042"/>
          <a:ext cx="8231520" cy="4820920"/>
        </p:xfrm>
        <a:graphic>
          <a:graphicData uri="http://schemas.openxmlformats.org/drawingml/2006/table">
            <a:tbl>
              <a:tblPr firstRow="1" bandRow="1">
                <a:tableStyleId>{5202B0CA-FC54-4496-8BCA-5EF66A818D29}</a:tableStyleId>
              </a:tblPr>
              <a:tblGrid>
                <a:gridCol w="1830721">
                  <a:extLst>
                    <a:ext uri="{9D8B030D-6E8A-4147-A177-3AD203B41FA5}">
                      <a16:colId xmlns:a16="http://schemas.microsoft.com/office/drawing/2014/main" val="20000"/>
                    </a:ext>
                  </a:extLst>
                </a:gridCol>
                <a:gridCol w="1461887">
                  <a:extLst>
                    <a:ext uri="{9D8B030D-6E8A-4147-A177-3AD203B41FA5}">
                      <a16:colId xmlns:a16="http://schemas.microsoft.com/office/drawing/2014/main" val="20001"/>
                    </a:ext>
                  </a:extLst>
                </a:gridCol>
                <a:gridCol w="1646304">
                  <a:extLst>
                    <a:ext uri="{9D8B030D-6E8A-4147-A177-3AD203B41FA5}">
                      <a16:colId xmlns:a16="http://schemas.microsoft.com/office/drawing/2014/main" val="20002"/>
                    </a:ext>
                  </a:extLst>
                </a:gridCol>
                <a:gridCol w="1646304">
                  <a:extLst>
                    <a:ext uri="{9D8B030D-6E8A-4147-A177-3AD203B41FA5}">
                      <a16:colId xmlns:a16="http://schemas.microsoft.com/office/drawing/2014/main" val="20003"/>
                    </a:ext>
                  </a:extLst>
                </a:gridCol>
                <a:gridCol w="1646304">
                  <a:extLst>
                    <a:ext uri="{9D8B030D-6E8A-4147-A177-3AD203B41FA5}">
                      <a16:colId xmlns:a16="http://schemas.microsoft.com/office/drawing/2014/main" val="20004"/>
                    </a:ext>
                  </a:extLst>
                </a:gridCol>
              </a:tblGrid>
              <a:tr h="370840">
                <a:tc>
                  <a:txBody>
                    <a:bodyPr/>
                    <a:lstStyle/>
                    <a:p>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solidFill>
                            <a:schemeClr val="tx1"/>
                          </a:solidFill>
                        </a:rPr>
                        <a:t>Month</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2015</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2016</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2017</a:t>
                      </a:r>
                      <a:endParaRPr lang="en-US" dirty="0">
                        <a:solidFill>
                          <a:schemeClr val="tx1"/>
                        </a:solidFill>
                      </a:endParaRPr>
                    </a:p>
                  </a:txBody>
                  <a:tcP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January</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686.9</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809.5</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959.9</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February</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713.0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868.5</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1019.0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March</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545.1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750.0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868.5</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April</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211.1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300.6</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217.7</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4"/>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May</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5"/>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June</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6"/>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July</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7"/>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August</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8"/>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September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9"/>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October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41.1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463.4</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86.4</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0"/>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November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311.4</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551.8</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201.9</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1"/>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December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718.2</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930.7</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566.1</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pic>
        <p:nvPicPr>
          <p:cNvPr id="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77384" y="781244"/>
            <a:ext cx="456316" cy="521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a:cs typeface="Calibri" panose="020F0502020204030204" pitchFamily="34" charset="0"/>
              </a:rPr>
              <a:t>Available data</a:t>
            </a:r>
            <a:endParaRPr lang="el-GR" sz="2400" dirty="0"/>
          </a:p>
        </p:txBody>
      </p:sp>
      <p:sp>
        <p:nvSpPr>
          <p:cNvPr id="11"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36</a:t>
            </a:fld>
            <a:endParaRPr lang="en-US" dirty="0">
              <a:solidFill>
                <a:schemeClr val="bg1"/>
              </a:solidFill>
            </a:endParaRPr>
          </a:p>
        </p:txBody>
      </p:sp>
    </p:spTree>
    <p:extLst>
      <p:ext uri="{BB962C8B-B14F-4D97-AF65-F5344CB8AC3E}">
        <p14:creationId xmlns:p14="http://schemas.microsoft.com/office/powerpoint/2010/main" val="26099350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23790" y="773534"/>
            <a:ext cx="340173" cy="549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Table 6"/>
          <p:cNvGraphicFramePr>
            <a:graphicFrameLocks noGrp="1"/>
          </p:cNvGraphicFramePr>
          <p:nvPr>
            <p:extLst>
              <p:ext uri="{D42A27DB-BD31-4B8C-83A1-F6EECF244321}">
                <p14:modId xmlns:p14="http://schemas.microsoft.com/office/powerpoint/2010/main" val="2730512639"/>
              </p:ext>
            </p:extLst>
          </p:nvPr>
        </p:nvGraphicFramePr>
        <p:xfrm>
          <a:off x="600980" y="1323042"/>
          <a:ext cx="8231520" cy="4820920"/>
        </p:xfrm>
        <a:graphic>
          <a:graphicData uri="http://schemas.openxmlformats.org/drawingml/2006/table">
            <a:tbl>
              <a:tblPr firstRow="1" bandRow="1">
                <a:tableStyleId>{5202B0CA-FC54-4496-8BCA-5EF66A818D29}</a:tableStyleId>
              </a:tblPr>
              <a:tblGrid>
                <a:gridCol w="1830721">
                  <a:extLst>
                    <a:ext uri="{9D8B030D-6E8A-4147-A177-3AD203B41FA5}">
                      <a16:colId xmlns:a16="http://schemas.microsoft.com/office/drawing/2014/main" val="20000"/>
                    </a:ext>
                  </a:extLst>
                </a:gridCol>
                <a:gridCol w="1461887">
                  <a:extLst>
                    <a:ext uri="{9D8B030D-6E8A-4147-A177-3AD203B41FA5}">
                      <a16:colId xmlns:a16="http://schemas.microsoft.com/office/drawing/2014/main" val="20001"/>
                    </a:ext>
                  </a:extLst>
                </a:gridCol>
                <a:gridCol w="1646304">
                  <a:extLst>
                    <a:ext uri="{9D8B030D-6E8A-4147-A177-3AD203B41FA5}">
                      <a16:colId xmlns:a16="http://schemas.microsoft.com/office/drawing/2014/main" val="20002"/>
                    </a:ext>
                  </a:extLst>
                </a:gridCol>
                <a:gridCol w="1646304">
                  <a:extLst>
                    <a:ext uri="{9D8B030D-6E8A-4147-A177-3AD203B41FA5}">
                      <a16:colId xmlns:a16="http://schemas.microsoft.com/office/drawing/2014/main" val="20003"/>
                    </a:ext>
                  </a:extLst>
                </a:gridCol>
                <a:gridCol w="1646304">
                  <a:extLst>
                    <a:ext uri="{9D8B030D-6E8A-4147-A177-3AD203B41FA5}">
                      <a16:colId xmlns:a16="http://schemas.microsoft.com/office/drawing/2014/main" val="20004"/>
                    </a:ext>
                  </a:extLst>
                </a:gridCol>
              </a:tblGrid>
              <a:tr h="370840">
                <a:tc>
                  <a:txBody>
                    <a:bodyPr/>
                    <a:lstStyle/>
                    <a:p>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solidFill>
                            <a:schemeClr val="tx1"/>
                          </a:solidFill>
                        </a:rPr>
                        <a:t>Month</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2015</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2016</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2017</a:t>
                      </a:r>
                      <a:endParaRPr lang="en-US" dirty="0">
                        <a:solidFill>
                          <a:schemeClr val="tx1"/>
                        </a:solidFill>
                      </a:endParaRPr>
                    </a:p>
                  </a:txBody>
                  <a:tcP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January</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3041.1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1992.6</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2811.4</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February</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2696.0</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1861.8</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2494.3</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March</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2884.7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1869.7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2582.8</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April</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2633.4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2014.5</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2317.1</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4"/>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May</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2502.5</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2407.7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2475.9</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5"/>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June</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3703.5</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2146.4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2438.4</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6"/>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July</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4258.1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2448.4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3164.8</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7"/>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August</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4388.8</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2487.7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3299.3</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8"/>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September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2980.2</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2419.6</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3138.6</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9"/>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October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2409.9</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1898.4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1916.7</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0"/>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November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2239.1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1530.1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1960.7</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1"/>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December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2543.1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1676.9</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smtClean="0">
                          <a:solidFill>
                            <a:srgbClr val="000000"/>
                          </a:solidFill>
                          <a:effectLst/>
                          <a:latin typeface="Calibri"/>
                        </a:rPr>
                        <a:t>1749.5</a:t>
                      </a:r>
                      <a:endParaRPr lang="en-US" sz="1800" b="0" i="0" u="none" strike="noStrike" dirty="0">
                        <a:solidFill>
                          <a:srgbClr val="000000"/>
                        </a:solidFill>
                        <a:effectLst/>
                        <a:latin typeface="Calibri"/>
                      </a:endParaRP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8"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048000" y="865913"/>
            <a:ext cx="5700463" cy="364750"/>
          </a:xfrm>
          <a:prstGeom prst="rect">
            <a:avLst/>
          </a:prstGeom>
        </p:spPr>
        <p:txBody>
          <a:bodyPr>
            <a:normAutofit/>
          </a:bodyPr>
          <a:lstStyle/>
          <a:p>
            <a:pPr marL="0" indent="0">
              <a:lnSpc>
                <a:spcPct val="80000"/>
              </a:lnSpc>
              <a:buNone/>
            </a:pPr>
            <a:r>
              <a:rPr lang="en-US" sz="2200" b="1" dirty="0" smtClean="0">
                <a:latin typeface="Calibri" panose="020F0502020204030204" pitchFamily="34" charset="0"/>
                <a:cs typeface="Calibri" panose="020F0502020204030204" pitchFamily="34" charset="0"/>
              </a:rPr>
              <a:t>Electricity Consumption </a:t>
            </a:r>
            <a:r>
              <a:rPr lang="en-US" sz="2200" b="1" dirty="0"/>
              <a:t>(</a:t>
            </a:r>
            <a:r>
              <a:rPr lang="en-US" sz="2200" b="1" dirty="0" err="1"/>
              <a:t>kWh</a:t>
            </a:r>
            <a:r>
              <a:rPr lang="en-US" sz="2200" b="1" baseline="-25000" dirty="0" err="1"/>
              <a:t>e</a:t>
            </a:r>
            <a:r>
              <a:rPr lang="en-US" sz="2200" b="1" dirty="0" smtClean="0"/>
              <a:t>)</a:t>
            </a:r>
            <a:endParaRPr lang="en-US" sz="1000" dirty="0">
              <a:latin typeface="Calibri" panose="020F0502020204030204" pitchFamily="34" charset="0"/>
              <a:cs typeface="Calibri" panose="020F0502020204030204" pitchFamily="34" charset="0"/>
            </a:endParaRPr>
          </a:p>
          <a:p>
            <a:pPr marL="0" indent="0" algn="ctr">
              <a:buNone/>
            </a:pPr>
            <a:endParaRPr lang="en-US" sz="2000" i="1" dirty="0"/>
          </a:p>
        </p:txBody>
      </p:sp>
      <p:sp>
        <p:nvSpPr>
          <p:cNvPr id="9" name="Rectangle 8"/>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a:cs typeface="Calibri" panose="020F0502020204030204" pitchFamily="34" charset="0"/>
              </a:rPr>
              <a:t>Available data</a:t>
            </a:r>
            <a:endParaRPr lang="el-GR" sz="2400" dirty="0"/>
          </a:p>
        </p:txBody>
      </p:sp>
      <p:sp>
        <p:nvSpPr>
          <p:cNvPr id="10"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37</a:t>
            </a:fld>
            <a:endParaRPr lang="en-US" dirty="0">
              <a:solidFill>
                <a:schemeClr val="bg1"/>
              </a:solidFill>
            </a:endParaRPr>
          </a:p>
        </p:txBody>
      </p:sp>
    </p:spTree>
    <p:extLst>
      <p:ext uri="{BB962C8B-B14F-4D97-AF65-F5344CB8AC3E}">
        <p14:creationId xmlns:p14="http://schemas.microsoft.com/office/powerpoint/2010/main" val="39810151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1"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632611230"/>
              </p:ext>
            </p:extLst>
          </p:nvPr>
        </p:nvGraphicFramePr>
        <p:xfrm>
          <a:off x="421630" y="1624580"/>
          <a:ext cx="8182272" cy="1813265"/>
        </p:xfrm>
        <a:graphic>
          <a:graphicData uri="http://schemas.openxmlformats.org/drawingml/2006/table">
            <a:tbl>
              <a:tblPr firstRow="1" bandRow="1">
                <a:tableStyleId>{F5AB1C69-6EDB-4FF4-983F-18BD219EF322}</a:tableStyleId>
              </a:tblPr>
              <a:tblGrid>
                <a:gridCol w="3087114">
                  <a:extLst>
                    <a:ext uri="{9D8B030D-6E8A-4147-A177-3AD203B41FA5}">
                      <a16:colId xmlns:a16="http://schemas.microsoft.com/office/drawing/2014/main" val="338152859"/>
                    </a:ext>
                  </a:extLst>
                </a:gridCol>
                <a:gridCol w="1881438">
                  <a:extLst>
                    <a:ext uri="{9D8B030D-6E8A-4147-A177-3AD203B41FA5}">
                      <a16:colId xmlns:a16="http://schemas.microsoft.com/office/drawing/2014/main" val="125890587"/>
                    </a:ext>
                  </a:extLst>
                </a:gridCol>
                <a:gridCol w="1584176">
                  <a:extLst>
                    <a:ext uri="{9D8B030D-6E8A-4147-A177-3AD203B41FA5}">
                      <a16:colId xmlns:a16="http://schemas.microsoft.com/office/drawing/2014/main" val="2093439941"/>
                    </a:ext>
                  </a:extLst>
                </a:gridCol>
                <a:gridCol w="1629544">
                  <a:extLst>
                    <a:ext uri="{9D8B030D-6E8A-4147-A177-3AD203B41FA5}">
                      <a16:colId xmlns:a16="http://schemas.microsoft.com/office/drawing/2014/main" val="1306176470"/>
                    </a:ext>
                  </a:extLst>
                </a:gridCol>
              </a:tblGrid>
              <a:tr h="324454">
                <a:tc>
                  <a:txBody>
                    <a:bodyPr/>
                    <a:lstStyle/>
                    <a:p>
                      <a:r>
                        <a:rPr lang="en-US" noProof="0" dirty="0" smtClean="0"/>
                        <a:t>Description</a:t>
                      </a:r>
                      <a:endParaRPr lang="en-US" noProof="0" dirty="0"/>
                    </a:p>
                  </a:txBody>
                  <a:tcPr/>
                </a:tc>
                <a:tc>
                  <a:txBody>
                    <a:bodyPr/>
                    <a:lstStyle/>
                    <a:p>
                      <a:pPr algn="ctr"/>
                      <a:r>
                        <a:rPr lang="en-US" noProof="0" dirty="0" smtClean="0"/>
                        <a:t>Unit</a:t>
                      </a:r>
                      <a:endParaRPr lang="en-US" noProof="0" dirty="0"/>
                    </a:p>
                  </a:txBody>
                  <a:tcPr/>
                </a:tc>
                <a:tc>
                  <a:txBody>
                    <a:bodyPr/>
                    <a:lstStyle/>
                    <a:p>
                      <a:r>
                        <a:rPr lang="en-US" noProof="0" dirty="0" smtClean="0"/>
                        <a:t>Project stage</a:t>
                      </a:r>
                      <a:endParaRPr lang="en-US" noProof="0" dirty="0"/>
                    </a:p>
                  </a:txBody>
                  <a:tcPr/>
                </a:tc>
                <a:tc>
                  <a:txBody>
                    <a:bodyPr/>
                    <a:lstStyle/>
                    <a:p>
                      <a:r>
                        <a:rPr lang="en-US" noProof="0" dirty="0" smtClean="0"/>
                        <a:t>Data source</a:t>
                      </a:r>
                      <a:endParaRPr lang="en-US" noProof="0" dirty="0"/>
                    </a:p>
                  </a:txBody>
                  <a:tcPr/>
                </a:tc>
                <a:extLst>
                  <a:ext uri="{0D108BD9-81ED-4DB2-BD59-A6C34878D82A}">
                    <a16:rowId xmlns:a16="http://schemas.microsoft.com/office/drawing/2014/main" val="3467756336"/>
                  </a:ext>
                </a:extLst>
              </a:tr>
              <a:tr h="1447505">
                <a:tc>
                  <a:txBody>
                    <a:bodyPr/>
                    <a:lstStyle/>
                    <a:p>
                      <a:r>
                        <a:rPr lang="en-US" sz="1800" kern="1200" noProof="0" dirty="0" smtClean="0">
                          <a:effectLst/>
                        </a:rPr>
                        <a:t>Primary energy </a:t>
                      </a:r>
                      <a:r>
                        <a:rPr lang="en-US" sz="1800" u="none" kern="1200" noProof="0" dirty="0" smtClean="0">
                          <a:effectLst/>
                        </a:rPr>
                        <a:t>consumption per </a:t>
                      </a:r>
                      <a:r>
                        <a:rPr kumimoji="0" lang="en-US" sz="1800" u="none" strike="noStrike" kern="1200" cap="none" spc="0" normalizeH="0" baseline="0" noProof="0" dirty="0" smtClean="0">
                          <a:ln>
                            <a:noFill/>
                          </a:ln>
                          <a:effectLst/>
                          <a:uLnTx/>
                          <a:uFillTx/>
                        </a:rPr>
                        <a:t>internal useful </a:t>
                      </a:r>
                      <a:r>
                        <a:rPr lang="en-US" sz="1800" u="none" kern="1200" noProof="0" dirty="0" smtClean="0">
                          <a:effectLst/>
                        </a:rPr>
                        <a:t>floor area per year</a:t>
                      </a:r>
                      <a:endParaRPr lang="en-US" sz="1800" u="none" strike="noStrike" noProof="0" dirty="0">
                        <a:solidFill>
                          <a:schemeClr val="tx1"/>
                        </a:solidFill>
                        <a:latin typeface="Calibri" panose="020F0502020204030204" pitchFamily="34" charset="0"/>
                        <a:cs typeface="Calibri" panose="020F0502020204030204" pitchFamily="34" charset="0"/>
                      </a:endParaRPr>
                    </a:p>
                  </a:txBody>
                  <a:tcPr/>
                </a:tc>
                <a:tc>
                  <a:txBody>
                    <a:bodyPr/>
                    <a:lstStyle/>
                    <a:p>
                      <a:pPr algn="ctr"/>
                      <a:endParaRPr lang="en-US" sz="1800" kern="1200" noProof="0" dirty="0" smtClean="0">
                        <a:effectLst/>
                      </a:endParaRPr>
                    </a:p>
                    <a:p>
                      <a:pPr algn="ctr"/>
                      <a:r>
                        <a:rPr lang="en-US" sz="1800" kern="1200" noProof="0" dirty="0" smtClean="0">
                          <a:effectLst/>
                        </a:rPr>
                        <a:t>kWh/m</a:t>
                      </a:r>
                      <a:r>
                        <a:rPr lang="en-US" sz="1800" kern="1200" baseline="30000" noProof="0" dirty="0" smtClean="0">
                          <a:effectLst/>
                        </a:rPr>
                        <a:t>2</a:t>
                      </a:r>
                      <a:r>
                        <a:rPr lang="en-US" sz="1800" kern="1200" noProof="0" dirty="0" smtClean="0">
                          <a:effectLst/>
                        </a:rPr>
                        <a:t>/y</a:t>
                      </a:r>
                      <a:endParaRPr lang="en-US" sz="1800" kern="1200" noProof="0" dirty="0">
                        <a:solidFill>
                          <a:schemeClr val="dk1"/>
                        </a:solidFill>
                        <a:effectLst/>
                        <a:latin typeface="Calibri" panose="020F0502020204030204" pitchFamily="34" charset="0"/>
                        <a:ea typeface="+mn-ea"/>
                        <a:cs typeface="Calibri" panose="020F0502020204030204" pitchFamily="34" charset="0"/>
                      </a:endParaRPr>
                    </a:p>
                  </a:txBody>
                  <a:tcPr/>
                </a:tc>
                <a:tc>
                  <a:txBody>
                    <a:bodyPr/>
                    <a:lstStyle/>
                    <a:p>
                      <a:r>
                        <a:rPr lang="en-US" noProof="0" dirty="0" smtClean="0"/>
                        <a:t>Design</a:t>
                      </a:r>
                    </a:p>
                    <a:p>
                      <a:r>
                        <a:rPr lang="en-US" noProof="0" dirty="0" smtClean="0"/>
                        <a:t>____________</a:t>
                      </a:r>
                    </a:p>
                    <a:p>
                      <a:endParaRPr lang="en-US" noProof="0" dirty="0" smtClean="0"/>
                    </a:p>
                    <a:p>
                      <a:r>
                        <a:rPr lang="en-US" noProof="0" dirty="0" smtClean="0"/>
                        <a:t>Occupa</a:t>
                      </a:r>
                      <a:r>
                        <a:rPr lang="en-US" u="none" strike="noStrike" noProof="0" dirty="0" smtClean="0"/>
                        <a:t>ncy</a:t>
                      </a:r>
                      <a:endParaRPr lang="en-US" u="none" strike="noStrike" noProof="0" dirty="0">
                        <a:solidFill>
                          <a:schemeClr val="tx1"/>
                        </a:solidFill>
                        <a:latin typeface="Calibri" panose="020F0502020204030204" pitchFamily="34" charset="0"/>
                        <a:cs typeface="Calibri" panose="020F0502020204030204" pitchFamily="34" charset="0"/>
                      </a:endParaRPr>
                    </a:p>
                  </a:txBody>
                  <a:tcPr/>
                </a:tc>
                <a:tc>
                  <a:txBody>
                    <a:bodyPr/>
                    <a:lstStyle/>
                    <a:p>
                      <a:r>
                        <a:rPr lang="en-US" noProof="0" dirty="0" smtClean="0"/>
                        <a:t>Estimation</a:t>
                      </a:r>
                    </a:p>
                    <a:p>
                      <a:r>
                        <a:rPr lang="en-US" noProof="0" dirty="0" smtClean="0"/>
                        <a:t>____________</a:t>
                      </a:r>
                    </a:p>
                    <a:p>
                      <a:endParaRPr lang="en-US" noProof="0" dirty="0" smtClean="0"/>
                    </a:p>
                    <a:p>
                      <a:r>
                        <a:rPr lang="en-US" u="none" strike="noStrike" noProof="0" dirty="0" smtClean="0"/>
                        <a:t>Metering</a:t>
                      </a:r>
                      <a:endParaRPr lang="en-US" u="none" strike="noStrike" noProof="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222151201"/>
                  </a:ext>
                </a:extLst>
              </a:tr>
            </a:tbl>
          </a:graphicData>
        </a:graphic>
      </p:graphicFrame>
      <p:sp>
        <p:nvSpPr>
          <p:cNvPr id="12"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smtClean="0">
                <a:latin typeface="Calibri" panose="020F0502020204030204" pitchFamily="34" charset="0"/>
                <a:cs typeface="Calibri" panose="020F0502020204030204" pitchFamily="34" charset="0"/>
              </a:rPr>
              <a:t>INDICATOR</a:t>
            </a:r>
            <a:endParaRPr lang="it-IT" dirty="0"/>
          </a:p>
        </p:txBody>
      </p:sp>
      <p:pic>
        <p:nvPicPr>
          <p:cNvPr id="13" name="Picture 12"/>
          <p:cNvPicPr>
            <a:picLocks noChangeAspect="1"/>
          </p:cNvPicPr>
          <p:nvPr/>
        </p:nvPicPr>
        <p:blipFill>
          <a:blip r:embed="rId4"/>
          <a:stretch>
            <a:fillRect/>
          </a:stretch>
        </p:blipFill>
        <p:spPr>
          <a:xfrm>
            <a:off x="2559026" y="3824992"/>
            <a:ext cx="4232407" cy="1768826"/>
          </a:xfrm>
          <a:prstGeom prst="rect">
            <a:avLst/>
          </a:prstGeom>
        </p:spPr>
      </p:pic>
      <p:sp>
        <p:nvSpPr>
          <p:cNvPr id="14" name="Rounded Rectangle 13"/>
          <p:cNvSpPr/>
          <p:nvPr/>
        </p:nvSpPr>
        <p:spPr>
          <a:xfrm>
            <a:off x="2385486" y="3741625"/>
            <a:ext cx="1409700" cy="1839128"/>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4</a:t>
            </a:fld>
            <a:endParaRPr lang="en-US" dirty="0">
              <a:solidFill>
                <a:schemeClr val="bg1"/>
              </a:solidFill>
            </a:endParaRPr>
          </a:p>
        </p:txBody>
      </p:sp>
    </p:spTree>
    <p:extLst>
      <p:ext uri="{BB962C8B-B14F-4D97-AF65-F5344CB8AC3E}">
        <p14:creationId xmlns:p14="http://schemas.microsoft.com/office/powerpoint/2010/main" val="25137345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3182" y="2004309"/>
            <a:ext cx="3511580" cy="2677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INTENT</a:t>
            </a:r>
          </a:p>
          <a:p>
            <a:pPr marL="0" indent="0" algn="just">
              <a:spcBef>
                <a:spcPts val="1200"/>
              </a:spcBef>
              <a:buNone/>
            </a:pPr>
            <a:r>
              <a:rPr lang="en-US" sz="2400" dirty="0" smtClean="0">
                <a:latin typeface="Calibri" panose="020F0502020204030204" pitchFamily="34" charset="0"/>
                <a:cs typeface="Calibri" panose="020F0502020204030204" pitchFamily="34" charset="0"/>
              </a:rPr>
              <a:t>Minimize </a:t>
            </a:r>
            <a:r>
              <a:rPr lang="en-US" sz="2400" dirty="0">
                <a:latin typeface="Calibri" panose="020F0502020204030204" pitchFamily="34" charset="0"/>
                <a:cs typeface="Calibri" panose="020F0502020204030204" pitchFamily="34" charset="0"/>
              </a:rPr>
              <a:t>the total primary energy </a:t>
            </a:r>
            <a:r>
              <a:rPr lang="en-US" sz="2400" dirty="0" smtClean="0">
                <a:latin typeface="Calibri" panose="020F0502020204030204" pitchFamily="34" charset="0"/>
                <a:cs typeface="Calibri" panose="020F0502020204030204" pitchFamily="34" charset="0"/>
              </a:rPr>
              <a:t>consumption of the building.</a:t>
            </a:r>
            <a:endParaRPr lang="it-IT" dirty="0">
              <a:solidFill>
                <a:srgbClr val="FF0000"/>
              </a:solidFill>
            </a:endParaRPr>
          </a:p>
        </p:txBody>
      </p:sp>
      <p:pic>
        <p:nvPicPr>
          <p:cNvPr id="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p:nvPr/>
        </p:nvSpPr>
        <p:spPr>
          <a:xfrm>
            <a:off x="175646" y="4353937"/>
            <a:ext cx="3729519" cy="1354217"/>
          </a:xfrm>
          <a:prstGeom prst="rect">
            <a:avLst/>
          </a:prstGeom>
        </p:spPr>
        <p:txBody>
          <a:bodyPr wrap="square">
            <a:spAutoFit/>
          </a:bodyPr>
          <a:lstStyle/>
          <a:p>
            <a:r>
              <a:rPr lang="en-US" b="1" dirty="0" smtClean="0">
                <a:solidFill>
                  <a:srgbClr val="006600"/>
                </a:solidFill>
              </a:rPr>
              <a:t>NZEB (EPBD </a:t>
            </a:r>
            <a:r>
              <a:rPr lang="el-GR" b="1" dirty="0" smtClean="0">
                <a:solidFill>
                  <a:srgbClr val="006600"/>
                </a:solidFill>
              </a:rPr>
              <a:t>2010/31/ΕΕ</a:t>
            </a:r>
            <a:r>
              <a:rPr lang="en-US" b="1" dirty="0">
                <a:solidFill>
                  <a:srgbClr val="006600"/>
                </a:solidFill>
              </a:rPr>
              <a:t>, </a:t>
            </a:r>
            <a:r>
              <a:rPr lang="en-US" b="1" dirty="0" smtClean="0">
                <a:solidFill>
                  <a:srgbClr val="006600"/>
                </a:solidFill>
              </a:rPr>
              <a:t>2018/844)</a:t>
            </a:r>
            <a:endParaRPr lang="el-GR" b="1" dirty="0" smtClean="0">
              <a:solidFill>
                <a:srgbClr val="006600"/>
              </a:solidFill>
            </a:endParaRPr>
          </a:p>
          <a:p>
            <a:pPr marL="285750" indent="-285750">
              <a:buFont typeface="Wingdings" panose="05000000000000000000" pitchFamily="2" charset="2"/>
              <a:buChar char="ü"/>
            </a:pPr>
            <a:r>
              <a:rPr lang="en-US" sz="1600" b="1" dirty="0" smtClean="0">
                <a:solidFill>
                  <a:srgbClr val="006600"/>
                </a:solidFill>
              </a:rPr>
              <a:t>Nearly Zero Energy Buildings</a:t>
            </a:r>
          </a:p>
          <a:p>
            <a:pPr marL="285750" lvl="0" indent="-285750">
              <a:buFont typeface="Courier New" panose="02070309020205020404" pitchFamily="49" charset="0"/>
              <a:buChar char="o"/>
              <a:defRPr/>
            </a:pPr>
            <a:r>
              <a:rPr lang="en-US" sz="1600" b="1" i="1" kern="0" dirty="0" smtClean="0">
                <a:solidFill>
                  <a:srgbClr val="006600"/>
                </a:solidFill>
              </a:rPr>
              <a:t>All new buildings from </a:t>
            </a:r>
            <a:r>
              <a:rPr lang="el-GR" sz="1600" b="1" i="1" kern="0" dirty="0">
                <a:solidFill>
                  <a:srgbClr val="006600"/>
                </a:solidFill>
              </a:rPr>
              <a:t>2021</a:t>
            </a:r>
            <a:endParaRPr lang="en-US" sz="1600" b="1" i="1" kern="0" dirty="0">
              <a:solidFill>
                <a:srgbClr val="006600"/>
              </a:solidFill>
            </a:endParaRPr>
          </a:p>
          <a:p>
            <a:pPr marL="285750" lvl="0" indent="-285750">
              <a:buFont typeface="Courier New" panose="02070309020205020404" pitchFamily="49" charset="0"/>
              <a:buChar char="o"/>
              <a:defRPr/>
            </a:pPr>
            <a:r>
              <a:rPr lang="en-US" sz="1600" b="1" i="1" kern="0" dirty="0" smtClean="0">
                <a:solidFill>
                  <a:srgbClr val="006600"/>
                </a:solidFill>
              </a:rPr>
              <a:t>Public new buildings from </a:t>
            </a:r>
            <a:r>
              <a:rPr lang="el-GR" sz="1600" b="1" i="1" kern="0" dirty="0" smtClean="0">
                <a:solidFill>
                  <a:srgbClr val="006600"/>
                </a:solidFill>
              </a:rPr>
              <a:t>2019</a:t>
            </a:r>
            <a:endParaRPr lang="en-US" sz="1600" b="1" dirty="0" smtClean="0">
              <a:solidFill>
                <a:srgbClr val="006600"/>
              </a:solidFill>
            </a:endParaRPr>
          </a:p>
          <a:p>
            <a:endParaRPr lang="en-GB" sz="1600" b="1" dirty="0">
              <a:solidFill>
                <a:srgbClr val="006600"/>
              </a:solidFill>
            </a:endParaRPr>
          </a:p>
        </p:txBody>
      </p:sp>
      <p:pic>
        <p:nvPicPr>
          <p:cNvPr id="13" name="Picture 3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8783" y="4062764"/>
            <a:ext cx="457200" cy="304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p:nvPr/>
        </p:nvSpPr>
        <p:spPr>
          <a:xfrm>
            <a:off x="5636016" y="4353937"/>
            <a:ext cx="3404616" cy="1600438"/>
          </a:xfrm>
          <a:prstGeom prst="rect">
            <a:avLst/>
          </a:prstGeom>
        </p:spPr>
        <p:txBody>
          <a:bodyPr wrap="square">
            <a:spAutoFit/>
          </a:bodyPr>
          <a:lstStyle/>
          <a:p>
            <a:r>
              <a:rPr lang="en-US" b="1" dirty="0">
                <a:solidFill>
                  <a:srgbClr val="006600"/>
                </a:solidFill>
              </a:rPr>
              <a:t>Clean Energy for All </a:t>
            </a:r>
            <a:r>
              <a:rPr lang="en-US" b="1" dirty="0" smtClean="0">
                <a:solidFill>
                  <a:srgbClr val="006600"/>
                </a:solidFill>
              </a:rPr>
              <a:t>Europeans</a:t>
            </a:r>
          </a:p>
          <a:p>
            <a:r>
              <a:rPr lang="en-US" sz="1600" b="1" dirty="0" smtClean="0">
                <a:solidFill>
                  <a:srgbClr val="006600"/>
                </a:solidFill>
              </a:rPr>
              <a:t>New </a:t>
            </a:r>
            <a:r>
              <a:rPr lang="en-US" sz="1600" b="1" dirty="0">
                <a:solidFill>
                  <a:srgbClr val="006600"/>
                </a:solidFill>
              </a:rPr>
              <a:t>package of measures </a:t>
            </a:r>
            <a:r>
              <a:rPr lang="en-US" sz="1600" b="1" dirty="0" smtClean="0">
                <a:solidFill>
                  <a:srgbClr val="006600"/>
                </a:solidFill>
              </a:rPr>
              <a:t>for providing </a:t>
            </a:r>
            <a:r>
              <a:rPr lang="en-US" sz="1600" b="1" dirty="0">
                <a:solidFill>
                  <a:srgbClr val="006600"/>
                </a:solidFill>
              </a:rPr>
              <a:t>the stable legislative framework needed to facilitate the clean energy transition </a:t>
            </a:r>
            <a:r>
              <a:rPr lang="en-US" sz="1600" b="1" dirty="0" smtClean="0">
                <a:solidFill>
                  <a:srgbClr val="006600"/>
                </a:solidFill>
              </a:rPr>
              <a:t>towards </a:t>
            </a:r>
            <a:r>
              <a:rPr lang="en-US" sz="1600" b="1" dirty="0">
                <a:solidFill>
                  <a:srgbClr val="006600"/>
                </a:solidFill>
              </a:rPr>
              <a:t>the creation of the Energy </a:t>
            </a:r>
            <a:r>
              <a:rPr lang="en-US" sz="1600" b="1" dirty="0" smtClean="0">
                <a:solidFill>
                  <a:srgbClr val="006600"/>
                </a:solidFill>
              </a:rPr>
              <a:t>Union</a:t>
            </a:r>
          </a:p>
        </p:txBody>
      </p:sp>
      <p:pic>
        <p:nvPicPr>
          <p:cNvPr id="16" name="Picture 3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33552" y="4062764"/>
            <a:ext cx="457200" cy="304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16"/>
          <p:cNvSpPr/>
          <p:nvPr/>
        </p:nvSpPr>
        <p:spPr>
          <a:xfrm>
            <a:off x="5035082" y="5846653"/>
            <a:ext cx="4192173" cy="215444"/>
          </a:xfrm>
          <a:prstGeom prst="rect">
            <a:avLst/>
          </a:prstGeom>
        </p:spPr>
        <p:txBody>
          <a:bodyPr wrap="none">
            <a:spAutoFit/>
          </a:bodyPr>
          <a:lstStyle/>
          <a:p>
            <a:pPr lvl="0"/>
            <a:r>
              <a:rPr lang="en-US" sz="800" b="1" dirty="0">
                <a:solidFill>
                  <a:srgbClr val="006600"/>
                </a:solidFill>
                <a:latin typeface="Arial Narrow" panose="020B0606020202030204" pitchFamily="34" charset="0"/>
                <a:hlinkClick r:id="rId6"/>
              </a:rPr>
              <a:t>https://ec.europa.eu/energy/en/topics/energy-strategy-and-energy-union/clean-energy-all-europeans</a:t>
            </a:r>
            <a:r>
              <a:rPr lang="en-US" sz="800" b="1" dirty="0">
                <a:solidFill>
                  <a:srgbClr val="006600"/>
                </a:solidFill>
                <a:latin typeface="Arial Narrow" panose="020B0606020202030204" pitchFamily="34" charset="0"/>
              </a:rPr>
              <a:t> </a:t>
            </a:r>
          </a:p>
        </p:txBody>
      </p:sp>
      <p:sp>
        <p:nvSpPr>
          <p:cNvPr id="23"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5</a:t>
            </a:fld>
            <a:endParaRPr lang="en-US" dirty="0">
              <a:solidFill>
                <a:schemeClr val="bg1"/>
              </a:solidFill>
            </a:endParaRPr>
          </a:p>
        </p:txBody>
      </p:sp>
    </p:spTree>
    <p:extLst>
      <p:ext uri="{BB962C8B-B14F-4D97-AF65-F5344CB8AC3E}">
        <p14:creationId xmlns:p14="http://schemas.microsoft.com/office/powerpoint/2010/main" val="2976231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6456997" y="2757267"/>
            <a:ext cx="2641978" cy="1104147"/>
          </a:xfrm>
          <a:prstGeom prst="rect">
            <a:avLst/>
          </a:prstGeom>
        </p:spPr>
      </p:pic>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3" y="1053085"/>
            <a:ext cx="6227170" cy="3463398"/>
          </a:xfrm>
          <a:prstGeom prst="rect">
            <a:avLst/>
          </a:prstGeom>
        </p:spPr>
        <p:txBody>
          <a:bodyPr>
            <a:noAutofit/>
          </a:bodyPr>
          <a:lstStyle/>
          <a:p>
            <a:pPr marL="0" indent="0">
              <a:buNone/>
            </a:pPr>
            <a:r>
              <a:rPr lang="en-US" sz="2400" b="1" u="sng" dirty="0" smtClean="0">
                <a:cs typeface="Calibri" panose="020F0502020204030204" pitchFamily="34" charset="0"/>
              </a:rPr>
              <a:t>DESCRIPTION</a:t>
            </a:r>
            <a:endParaRPr lang="en-US" sz="2400" b="1" u="sng" dirty="0">
              <a:cs typeface="Calibri" panose="020F0502020204030204" pitchFamily="34" charset="0"/>
            </a:endParaRPr>
          </a:p>
          <a:p>
            <a:pPr marL="0" indent="0">
              <a:spcBef>
                <a:spcPts val="1200"/>
              </a:spcBef>
              <a:buNone/>
            </a:pPr>
            <a:r>
              <a:rPr lang="en-US" sz="2200" dirty="0" smtClean="0"/>
              <a:t>The </a:t>
            </a:r>
            <a:r>
              <a:rPr lang="en-US" sz="2200" dirty="0"/>
              <a:t>indicator provides an understanding of a building's primary energy </a:t>
            </a:r>
            <a:r>
              <a:rPr lang="en-US" sz="2200" dirty="0" smtClean="0"/>
              <a:t>consumption. Primary </a:t>
            </a:r>
            <a:r>
              <a:rPr lang="en-US" sz="2200" dirty="0"/>
              <a:t>energy is defined by Article 2(5) of the Energy Performance of Buildings </a:t>
            </a:r>
            <a:r>
              <a:rPr lang="en-US" sz="2200" dirty="0" smtClean="0"/>
              <a:t>Directive (</a:t>
            </a:r>
            <a:r>
              <a:rPr lang="en-US" sz="2200" b="1" dirty="0" smtClean="0"/>
              <a:t>EPBD</a:t>
            </a:r>
            <a:r>
              <a:rPr lang="en-US" sz="2200" dirty="0" smtClean="0"/>
              <a:t>) [1] as 'the energy </a:t>
            </a:r>
            <a:r>
              <a:rPr lang="en-US" sz="2200" dirty="0"/>
              <a:t>that has not undergone any conversion in the transformation process, calculated by </a:t>
            </a:r>
            <a:r>
              <a:rPr lang="en-US" sz="2200" dirty="0" smtClean="0"/>
              <a:t>energy carrier </a:t>
            </a:r>
            <a:r>
              <a:rPr lang="en-US" sz="2200" dirty="0"/>
              <a:t>using a primary energy factor'. It is the energy that is required to generate the electricity</a:t>
            </a:r>
            <a:r>
              <a:rPr lang="en-US" sz="2200" dirty="0" smtClean="0"/>
              <a:t>, heating </a:t>
            </a:r>
            <a:r>
              <a:rPr lang="en-US" sz="2200" dirty="0"/>
              <a:t>and cooling used by a building</a:t>
            </a:r>
            <a:r>
              <a:rPr lang="en-US" sz="2200" dirty="0" smtClean="0"/>
              <a:t>.</a:t>
            </a:r>
            <a:endParaRPr lang="en-US" sz="2200" dirty="0"/>
          </a:p>
        </p:txBody>
      </p:sp>
      <p:pic>
        <p:nvPicPr>
          <p:cNvPr id="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68223" y="4630328"/>
            <a:ext cx="8732086" cy="1446550"/>
          </a:xfrm>
          <a:prstGeom prst="rect">
            <a:avLst/>
          </a:prstGeom>
        </p:spPr>
        <p:txBody>
          <a:bodyPr wrap="square">
            <a:spAutoFit/>
          </a:bodyPr>
          <a:lstStyle/>
          <a:p>
            <a:r>
              <a:rPr lang="en-US" sz="2200" dirty="0"/>
              <a:t>This is a calculation of the overall system efficiency of the </a:t>
            </a:r>
            <a:r>
              <a:rPr lang="en-US" sz="2200" dirty="0" smtClean="0"/>
              <a:t>building; </a:t>
            </a:r>
            <a:r>
              <a:rPr lang="en-GB" sz="2200" dirty="0" smtClean="0"/>
              <a:t>envelope</a:t>
            </a:r>
            <a:r>
              <a:rPr lang="en-GB" sz="2200" dirty="0"/>
              <a:t>, technical systems (HVAC installation, heat and power generation, domestic hot water supply, built-in lighting and auxiliaries) and energy carriers used</a:t>
            </a:r>
            <a:r>
              <a:rPr lang="en-US" sz="2200" dirty="0" smtClean="0"/>
              <a:t>.</a:t>
            </a:r>
            <a:endParaRPr lang="en-US" sz="2200" dirty="0"/>
          </a:p>
        </p:txBody>
      </p:sp>
      <p:sp>
        <p:nvSpPr>
          <p:cNvPr id="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6</a:t>
            </a:fld>
            <a:endParaRPr lang="en-US" dirty="0">
              <a:solidFill>
                <a:schemeClr val="bg1"/>
              </a:solidFill>
            </a:endParaRPr>
          </a:p>
        </p:txBody>
      </p:sp>
    </p:spTree>
    <p:extLst>
      <p:ext uri="{BB962C8B-B14F-4D97-AF65-F5344CB8AC3E}">
        <p14:creationId xmlns:p14="http://schemas.microsoft.com/office/powerpoint/2010/main" val="22460871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259644" y="1530629"/>
            <a:ext cx="6179256" cy="482572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dirty="0" smtClean="0"/>
              <a:t>The assessment boundary is the building. Energy can be imported or exported through the assessment boundary (the building) from/to on-site, nearby and distant locations. </a:t>
            </a:r>
          </a:p>
          <a:p>
            <a:pPr marL="0" indent="0">
              <a:buFont typeface="Arial" panose="020B0604020202020204" pitchFamily="34" charset="0"/>
              <a:buNone/>
            </a:pPr>
            <a:endParaRPr lang="en-US" sz="2400" dirty="0" smtClean="0"/>
          </a:p>
          <a:p>
            <a:pPr marL="0" indent="0">
              <a:buFont typeface="Arial" panose="020B0604020202020204" pitchFamily="34" charset="0"/>
              <a:buNone/>
            </a:pPr>
            <a:r>
              <a:rPr lang="en-US" sz="2400" dirty="0" smtClean="0"/>
              <a:t>Inside the assessment boundary, the system losses are taken into account explicitly in the conversion factor applied to the energy carrier, also referred to as a </a:t>
            </a:r>
            <a:r>
              <a:rPr lang="en-US" sz="2400" b="1" dirty="0" smtClean="0"/>
              <a:t>primary energy factor.</a:t>
            </a:r>
            <a:endParaRPr lang="en-US" sz="2400" dirty="0" smtClean="0"/>
          </a:p>
          <a:p>
            <a:pPr marL="0" indent="0">
              <a:buFont typeface="Arial" panose="020B0604020202020204" pitchFamily="34" charset="0"/>
              <a:buNone/>
            </a:pPr>
            <a:endParaRPr lang="it-IT" sz="2400" dirty="0" smtClean="0"/>
          </a:p>
          <a:p>
            <a:pPr marL="0" indent="0">
              <a:buFont typeface="Arial" panose="020B0604020202020204" pitchFamily="34" charset="0"/>
              <a:buNone/>
            </a:pPr>
            <a:endParaRPr lang="it-IT" sz="2400" dirty="0" smtClean="0"/>
          </a:p>
          <a:p>
            <a:pPr marL="0" indent="0">
              <a:buFont typeface="Arial" panose="020B0604020202020204" pitchFamily="34" charset="0"/>
              <a:buNone/>
            </a:pPr>
            <a:endParaRPr lang="it-IT" sz="2400"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26592"/>
            <a:ext cx="8432156" cy="485749"/>
          </a:xfrm>
          <a:prstGeom prst="rect">
            <a:avLst/>
          </a:prstGeom>
        </p:spPr>
        <p:txBody>
          <a:bodyPr>
            <a:normAutofit/>
          </a:bodyPr>
          <a:lstStyle/>
          <a:p>
            <a:pPr marL="0" indent="0">
              <a:buNone/>
            </a:pPr>
            <a:r>
              <a:rPr lang="en-US" sz="2400" b="1" u="sng" smtClean="0">
                <a:latin typeface="Calibri" panose="020F0502020204030204" pitchFamily="34" charset="0"/>
                <a:cs typeface="Calibri" panose="020F0502020204030204" pitchFamily="34" charset="0"/>
              </a:rPr>
              <a:t>BOUNDARY &amp; </a:t>
            </a:r>
            <a:r>
              <a:rPr lang="en-US" sz="2400" b="1" u="sng" dirty="0" smtClean="0">
                <a:latin typeface="Calibri" panose="020F0502020204030204" pitchFamily="34" charset="0"/>
                <a:cs typeface="Calibri" panose="020F0502020204030204" pitchFamily="34" charset="0"/>
              </a:rPr>
              <a:t>SCOPE</a:t>
            </a:r>
          </a:p>
        </p:txBody>
      </p:sp>
      <p:pic>
        <p:nvPicPr>
          <p:cNvPr id="8"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8"/>
          <p:cNvPicPr>
            <a:picLocks noChangeAspect="1"/>
          </p:cNvPicPr>
          <p:nvPr/>
        </p:nvPicPr>
        <p:blipFill>
          <a:blip r:embed="rId4"/>
          <a:stretch>
            <a:fillRect/>
          </a:stretch>
        </p:blipFill>
        <p:spPr>
          <a:xfrm>
            <a:off x="6456997" y="2757267"/>
            <a:ext cx="2641978" cy="1104147"/>
          </a:xfrm>
          <a:prstGeom prst="rect">
            <a:avLst/>
          </a:prstGeom>
        </p:spPr>
      </p:pic>
      <p:sp>
        <p:nvSpPr>
          <p:cNvPr id="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7</a:t>
            </a:fld>
            <a:endParaRPr lang="en-US" dirty="0">
              <a:solidFill>
                <a:schemeClr val="bg1"/>
              </a:solidFill>
            </a:endParaRPr>
          </a:p>
        </p:txBody>
      </p:sp>
    </p:spTree>
    <p:extLst>
      <p:ext uri="{BB962C8B-B14F-4D97-AF65-F5344CB8AC3E}">
        <p14:creationId xmlns:p14="http://schemas.microsoft.com/office/powerpoint/2010/main" val="11669306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460994"/>
            <a:ext cx="8678781"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300"/>
              </a:spcBef>
              <a:buNone/>
            </a:pPr>
            <a:endParaRPr lang="en-US" sz="1000" dirty="0" smtClean="0"/>
          </a:p>
          <a:p>
            <a:pPr marL="0" indent="0">
              <a:spcBef>
                <a:spcPts val="300"/>
              </a:spcBef>
              <a:buNone/>
            </a:pPr>
            <a:r>
              <a:rPr lang="en-US" dirty="0" smtClean="0"/>
              <a:t>The </a:t>
            </a:r>
            <a:r>
              <a:rPr lang="en-US" dirty="0"/>
              <a:t>scope of the indicator includes the following energy uses, which are also referred to </a:t>
            </a:r>
            <a:r>
              <a:rPr lang="en-US" dirty="0" smtClean="0"/>
              <a:t>as </a:t>
            </a:r>
            <a:r>
              <a:rPr lang="en-US" b="1" dirty="0" smtClean="0"/>
              <a:t>technical </a:t>
            </a:r>
            <a:r>
              <a:rPr lang="en-US" b="1" dirty="0"/>
              <a:t>building </a:t>
            </a:r>
            <a:r>
              <a:rPr lang="en-US" b="1" dirty="0" smtClean="0"/>
              <a:t>services</a:t>
            </a:r>
            <a:r>
              <a:rPr lang="en-US" dirty="0" smtClean="0"/>
              <a:t>:</a:t>
            </a:r>
          </a:p>
          <a:p>
            <a:pPr>
              <a:spcBef>
                <a:spcPts val="300"/>
              </a:spcBef>
              <a:buFont typeface="Courier New" panose="02070309020205020404" pitchFamily="49" charset="0"/>
              <a:buChar char="o"/>
            </a:pPr>
            <a:r>
              <a:rPr lang="en-US" dirty="0" smtClean="0"/>
              <a:t>heating</a:t>
            </a:r>
            <a:r>
              <a:rPr lang="en-US" dirty="0"/>
              <a:t>, </a:t>
            </a:r>
            <a:endParaRPr lang="en-US" dirty="0" smtClean="0"/>
          </a:p>
          <a:p>
            <a:pPr>
              <a:spcBef>
                <a:spcPts val="300"/>
              </a:spcBef>
              <a:buFont typeface="Courier New" panose="02070309020205020404" pitchFamily="49" charset="0"/>
              <a:buChar char="o"/>
            </a:pPr>
            <a:r>
              <a:rPr lang="en-US" dirty="0" smtClean="0"/>
              <a:t>cooling</a:t>
            </a:r>
            <a:r>
              <a:rPr lang="en-US" dirty="0"/>
              <a:t>, </a:t>
            </a:r>
            <a:endParaRPr lang="en-US" dirty="0" smtClean="0"/>
          </a:p>
          <a:p>
            <a:pPr>
              <a:spcBef>
                <a:spcPts val="300"/>
              </a:spcBef>
              <a:buFont typeface="Courier New" panose="02070309020205020404" pitchFamily="49" charset="0"/>
              <a:buChar char="o"/>
            </a:pPr>
            <a:r>
              <a:rPr lang="en-US" dirty="0" smtClean="0"/>
              <a:t>ventilation</a:t>
            </a:r>
            <a:r>
              <a:rPr lang="en-US" dirty="0"/>
              <a:t>, </a:t>
            </a:r>
            <a:endParaRPr lang="en-US" dirty="0" smtClean="0"/>
          </a:p>
          <a:p>
            <a:pPr>
              <a:spcBef>
                <a:spcPts val="300"/>
              </a:spcBef>
              <a:buFont typeface="Courier New" panose="02070309020205020404" pitchFamily="49" charset="0"/>
              <a:buChar char="o"/>
            </a:pPr>
            <a:r>
              <a:rPr lang="en-US" dirty="0" smtClean="0"/>
              <a:t>domestic </a:t>
            </a:r>
            <a:r>
              <a:rPr lang="en-US" dirty="0"/>
              <a:t>hot water, </a:t>
            </a:r>
            <a:endParaRPr lang="en-US" dirty="0" smtClean="0"/>
          </a:p>
          <a:p>
            <a:pPr>
              <a:spcBef>
                <a:spcPts val="300"/>
              </a:spcBef>
              <a:buFont typeface="Courier New" panose="02070309020205020404" pitchFamily="49" charset="0"/>
              <a:buChar char="o"/>
            </a:pPr>
            <a:r>
              <a:rPr lang="en-US" dirty="0" smtClean="0"/>
              <a:t>lighting</a:t>
            </a:r>
            <a:r>
              <a:rPr lang="en-US" dirty="0"/>
              <a:t>, </a:t>
            </a:r>
            <a:endParaRPr lang="en-US" dirty="0" smtClean="0"/>
          </a:p>
          <a:p>
            <a:pPr>
              <a:spcBef>
                <a:spcPts val="300"/>
              </a:spcBef>
              <a:buFont typeface="Courier New" panose="02070309020205020404" pitchFamily="49" charset="0"/>
              <a:buChar char="o"/>
            </a:pPr>
            <a:r>
              <a:rPr lang="en-US" dirty="0" smtClean="0"/>
              <a:t>auxiliaries</a:t>
            </a:r>
            <a:endParaRPr lang="en-US" dirty="0"/>
          </a:p>
          <a:p>
            <a:pPr marL="0" indent="0">
              <a:spcBef>
                <a:spcPts val="300"/>
              </a:spcBef>
              <a:buNone/>
            </a:pPr>
            <a:endParaRPr lang="en-US" sz="1000" dirty="0" smtClean="0"/>
          </a:p>
          <a:p>
            <a:pPr marL="0" indent="0">
              <a:spcBef>
                <a:spcPts val="300"/>
              </a:spcBef>
              <a:buNone/>
            </a:pPr>
            <a:r>
              <a:rPr lang="en-US" dirty="0" smtClean="0"/>
              <a:t>The energy use is referred </a:t>
            </a:r>
            <a:r>
              <a:rPr lang="en-US" dirty="0"/>
              <a:t>to as </a:t>
            </a:r>
            <a:r>
              <a:rPr lang="en-US" b="1" dirty="0"/>
              <a:t>operational energy consumption</a:t>
            </a:r>
            <a:r>
              <a:rPr lang="en-US" dirty="0" smtClean="0"/>
              <a:t>. </a:t>
            </a:r>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26592"/>
            <a:ext cx="8418576" cy="608833"/>
          </a:xfrm>
          <a:prstGeom prst="rect">
            <a:avLst/>
          </a:prstGeom>
        </p:spPr>
        <p:txBody>
          <a:bodyPr>
            <a:noAutofit/>
          </a:bodyPr>
          <a:lstStyle/>
          <a:p>
            <a:pPr marL="0" indent="0">
              <a:buNone/>
            </a:pPr>
            <a:r>
              <a:rPr lang="en-US" sz="2400" b="1" u="sng" dirty="0" smtClean="0">
                <a:latin typeface="Calibri" panose="020F0502020204030204" pitchFamily="34" charset="0"/>
                <a:cs typeface="Calibri" panose="020F0502020204030204" pitchFamily="34" charset="0"/>
              </a:rPr>
              <a:t>BOUNDARY &amp; SCOPE</a:t>
            </a:r>
            <a:endParaRPr lang="en-US" sz="2400" dirty="0" smtClean="0"/>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8</a:t>
            </a:fld>
            <a:endParaRPr lang="en-US" dirty="0">
              <a:solidFill>
                <a:schemeClr val="bg1"/>
              </a:solidFill>
            </a:endParaRPr>
          </a:p>
        </p:txBody>
      </p:sp>
    </p:spTree>
    <p:extLst>
      <p:ext uri="{BB962C8B-B14F-4D97-AF65-F5344CB8AC3E}">
        <p14:creationId xmlns:p14="http://schemas.microsoft.com/office/powerpoint/2010/main" val="2346139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3" y="1048513"/>
            <a:ext cx="6472442" cy="2559392"/>
          </a:xfrm>
          <a:prstGeom prst="rect">
            <a:avLst/>
          </a:prstGeom>
        </p:spPr>
        <p:txBody>
          <a:bodyPr>
            <a:noAutofit/>
          </a:bodyPr>
          <a:lstStyle/>
          <a:p>
            <a:pPr marL="0" indent="0">
              <a:buNone/>
            </a:pPr>
            <a:r>
              <a:rPr lang="en-US" sz="2400" b="1" u="sng" dirty="0">
                <a:latin typeface="Calibri" panose="020F0502020204030204" pitchFamily="34" charset="0"/>
                <a:cs typeface="Calibri" panose="020F0502020204030204" pitchFamily="34" charset="0"/>
              </a:rPr>
              <a:t>ASSESSMENT METHOD</a:t>
            </a:r>
          </a:p>
          <a:p>
            <a:pPr marL="0" indent="0">
              <a:buNone/>
            </a:pPr>
            <a:endParaRPr lang="en-US" sz="1500" b="1" u="sng" dirty="0">
              <a:latin typeface="Calibri" panose="020F0502020204030204" pitchFamily="34" charset="0"/>
            </a:endParaRPr>
          </a:p>
          <a:p>
            <a:pPr marL="0" indent="0">
              <a:buNone/>
            </a:pPr>
            <a:r>
              <a:rPr lang="en-US" sz="2000" dirty="0"/>
              <a:t>The </a:t>
            </a:r>
            <a:r>
              <a:rPr lang="en-US" sz="2000" dirty="0" smtClean="0"/>
              <a:t>calculation </a:t>
            </a:r>
            <a:r>
              <a:rPr lang="en-US" sz="2000" dirty="0"/>
              <a:t>method </a:t>
            </a:r>
            <a:r>
              <a:rPr lang="en-US" sz="2000" dirty="0" smtClean="0"/>
              <a:t>is </a:t>
            </a:r>
            <a:r>
              <a:rPr lang="en-US" sz="2000" dirty="0"/>
              <a:t>provided by the CEN standards </a:t>
            </a:r>
            <a:r>
              <a:rPr lang="en-US" sz="2000" dirty="0" smtClean="0"/>
              <a:t>series that </a:t>
            </a:r>
            <a:r>
              <a:rPr lang="en-US" sz="2000" dirty="0"/>
              <a:t>support </a:t>
            </a:r>
            <a:r>
              <a:rPr lang="en-US" sz="2000" dirty="0" smtClean="0"/>
              <a:t>implementation </a:t>
            </a:r>
            <a:r>
              <a:rPr lang="en-US" sz="2000" dirty="0"/>
              <a:t>of </a:t>
            </a:r>
            <a:r>
              <a:rPr lang="en-US" sz="2000" b="1" dirty="0" smtClean="0"/>
              <a:t>EPBD</a:t>
            </a:r>
            <a:r>
              <a:rPr lang="en-US" sz="2000" dirty="0" smtClean="0"/>
              <a:t> </a:t>
            </a:r>
            <a:r>
              <a:rPr lang="en-US" sz="2000" dirty="0"/>
              <a:t>across </a:t>
            </a:r>
            <a:r>
              <a:rPr lang="en-US" sz="2000" dirty="0" smtClean="0"/>
              <a:t>the EU</a:t>
            </a:r>
            <a:endParaRPr lang="en-US" sz="2000" dirty="0"/>
          </a:p>
          <a:p>
            <a:pPr marL="0" lvl="0" indent="0">
              <a:spcBef>
                <a:spcPts val="1200"/>
              </a:spcBef>
              <a:buNone/>
            </a:pPr>
            <a:r>
              <a:rPr lang="en-US" sz="2000" dirty="0"/>
              <a:t>The CEN standards series that currently forms the basis for most of national calculation </a:t>
            </a:r>
            <a:r>
              <a:rPr lang="en-US" sz="2000" dirty="0" smtClean="0"/>
              <a:t>methods includes </a:t>
            </a:r>
            <a:r>
              <a:rPr lang="en-US" sz="2000" b="1" dirty="0"/>
              <a:t>EN </a:t>
            </a:r>
            <a:r>
              <a:rPr lang="en-US" sz="2000" b="1" dirty="0" smtClean="0"/>
              <a:t>15603 </a:t>
            </a:r>
            <a:r>
              <a:rPr lang="en-US" sz="2000" dirty="0" smtClean="0"/>
              <a:t>that </a:t>
            </a:r>
            <a:r>
              <a:rPr lang="en-US" sz="2000" dirty="0"/>
              <a:t>collates the results from </a:t>
            </a:r>
            <a:r>
              <a:rPr lang="en-US" sz="2000" b="1" dirty="0" smtClean="0"/>
              <a:t>EN </a:t>
            </a:r>
            <a:r>
              <a:rPr lang="en-US" sz="2000" b="1" dirty="0"/>
              <a:t>ISO </a:t>
            </a:r>
            <a:r>
              <a:rPr lang="en-US" sz="2000" b="1" dirty="0" smtClean="0"/>
              <a:t>13790</a:t>
            </a:r>
            <a:endParaRPr lang="en-US" sz="2000" strike="sngStrike" dirty="0"/>
          </a:p>
          <a:p>
            <a:pPr marL="0" lvl="0" indent="0">
              <a:spcBef>
                <a:spcPts val="1200"/>
              </a:spcBef>
              <a:buNone/>
            </a:pPr>
            <a:endParaRPr lang="en-US" sz="2000" strike="sngStrike" dirty="0" smtClean="0"/>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0620" y="1769443"/>
            <a:ext cx="1931995" cy="15609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3089" y="4072756"/>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781600" y="4025349"/>
            <a:ext cx="7792483" cy="1092607"/>
          </a:xfrm>
          <a:prstGeom prst="rect">
            <a:avLst/>
          </a:prstGeom>
        </p:spPr>
        <p:txBody>
          <a:bodyPr wrap="square">
            <a:spAutoFit/>
          </a:bodyPr>
          <a:lstStyle/>
          <a:p>
            <a:pPr marL="342900" indent="-342900">
              <a:spcAft>
                <a:spcPts val="600"/>
              </a:spcAft>
              <a:buFont typeface="Wingdings" panose="05000000000000000000" pitchFamily="2" charset="2"/>
              <a:buChar char="Ø"/>
            </a:pPr>
            <a:r>
              <a:rPr lang="en-US" sz="2000" dirty="0"/>
              <a:t>P</a:t>
            </a:r>
            <a:r>
              <a:rPr lang="en-US" sz="2000" dirty="0" smtClean="0"/>
              <a:t>ossible </a:t>
            </a:r>
            <a:r>
              <a:rPr lang="en-US" sz="2000" dirty="0"/>
              <a:t>to use </a:t>
            </a:r>
            <a:r>
              <a:rPr lang="en-US" sz="2000" b="1" dirty="0"/>
              <a:t>metered or estimated </a:t>
            </a:r>
            <a:r>
              <a:rPr lang="en-US" sz="2000" b="1" dirty="0" smtClean="0"/>
              <a:t>data </a:t>
            </a:r>
            <a:r>
              <a:rPr lang="en-US" sz="2000" dirty="0" smtClean="0"/>
              <a:t>for the energy use</a:t>
            </a:r>
            <a:r>
              <a:rPr lang="el-GR" sz="2000" dirty="0" smtClean="0"/>
              <a:t>, </a:t>
            </a:r>
            <a:r>
              <a:rPr lang="en-US" sz="2000" dirty="0" smtClean="0"/>
              <a:t>so that it is feasible to populate this indicator</a:t>
            </a:r>
            <a:endParaRPr lang="en-US" sz="2000" dirty="0"/>
          </a:p>
          <a:p>
            <a:pPr marL="342900" indent="-342900">
              <a:spcAft>
                <a:spcPts val="600"/>
              </a:spcAft>
              <a:buFont typeface="Wingdings" panose="05000000000000000000" pitchFamily="2" charset="2"/>
              <a:buChar char="Ø"/>
            </a:pPr>
            <a:r>
              <a:rPr lang="en-US" sz="2000" dirty="0"/>
              <a:t>The </a:t>
            </a:r>
            <a:r>
              <a:rPr lang="en-US" sz="2000" b="1" dirty="0"/>
              <a:t>source of data </a:t>
            </a:r>
            <a:r>
              <a:rPr lang="en-US" sz="2000" dirty="0"/>
              <a:t>must always be </a:t>
            </a:r>
            <a:r>
              <a:rPr lang="en-US" sz="2000" b="1" dirty="0"/>
              <a:t>clearly </a:t>
            </a:r>
            <a:r>
              <a:rPr lang="en-US" sz="2000" b="1" dirty="0" smtClean="0"/>
              <a:t>declared</a:t>
            </a:r>
            <a:endParaRPr lang="en-US" sz="2000" b="1" dirty="0"/>
          </a:p>
        </p:txBody>
      </p:sp>
      <p:sp>
        <p:nvSpPr>
          <p:cNvPr id="10"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9</a:t>
            </a:fld>
            <a:endParaRPr lang="en-US" dirty="0">
              <a:solidFill>
                <a:schemeClr val="bg1"/>
              </a:solidFill>
            </a:endParaRPr>
          </a:p>
        </p:txBody>
      </p:sp>
    </p:spTree>
    <p:extLst>
      <p:ext uri="{BB962C8B-B14F-4D97-AF65-F5344CB8AC3E}">
        <p14:creationId xmlns:p14="http://schemas.microsoft.com/office/powerpoint/2010/main" val="636465868"/>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9" ma:contentTypeDescription="Crea un document nou" ma:contentTypeScope="" ma:versionID="06da44c9fdc2f137721723683469ed5c">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50f93151299274fdc3ed206dc3202385"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0B628FC-0DA3-4E44-99CF-2165E748EA3C}"/>
</file>

<file path=customXml/itemProps2.xml><?xml version="1.0" encoding="utf-8"?>
<ds:datastoreItem xmlns:ds="http://schemas.openxmlformats.org/officeDocument/2006/customXml" ds:itemID="{9C8F18D9-599F-4535-BE06-943540D21A7E}"/>
</file>

<file path=customXml/itemProps3.xml><?xml version="1.0" encoding="utf-8"?>
<ds:datastoreItem xmlns:ds="http://schemas.openxmlformats.org/officeDocument/2006/customXml" ds:itemID="{A8743085-CB02-4E29-8812-1EB4BC5145E6}"/>
</file>

<file path=docProps/app.xml><?xml version="1.0" encoding="utf-8"?>
<Properties xmlns="http://schemas.openxmlformats.org/officeDocument/2006/extended-properties" xmlns:vt="http://schemas.openxmlformats.org/officeDocument/2006/docPropsVTypes">
  <TotalTime>20357</TotalTime>
  <Words>1855</Words>
  <Application>Microsoft Office PowerPoint</Application>
  <PresentationFormat>On-screen Show (4:3)</PresentationFormat>
  <Paragraphs>378</Paragraphs>
  <Slides>37</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Arial</vt:lpstr>
      <vt:lpstr>Arial Narrow</vt:lpstr>
      <vt:lpstr>Calibri</vt:lpstr>
      <vt:lpstr>Cambria Math</vt:lpstr>
      <vt:lpstr>Courier New</vt:lpstr>
      <vt:lpstr>Symbol</vt:lpstr>
      <vt:lpstr>Times New Roman</vt:lpstr>
      <vt:lpstr>Wingdings</vt:lpstr>
      <vt:lpstr>Larissa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POPI DROUTSA</cp:lastModifiedBy>
  <cp:revision>283</cp:revision>
  <dcterms:created xsi:type="dcterms:W3CDTF">2017-01-09T10:20:00Z</dcterms:created>
  <dcterms:modified xsi:type="dcterms:W3CDTF">2023-03-27T05:40:01Z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